
<file path=[Content_Types].xml><?xml version="1.0" encoding="utf-8"?>
<Types xmlns="http://schemas.openxmlformats.org/package/2006/content-types">
  <Default Extension="bin" ContentType="application/vnd.openxmlformats-officedocument.oleObject"/>
  <Default Extension="emf" ContentType="image/x-emf"/>
  <Default Extension="gif" ContentType="image/gif"/>
  <Default Extension="jpeg" ContentType="image/jpeg"/>
  <Default Extension="png" ContentType="image/png"/>
  <Default Extension="rels" ContentType="application/vnd.openxmlformats-package.relationships+xml"/>
  <Default Extension="wmf" ContentType="image/x-wmf"/>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slides/slide173.xml" ContentType="application/vnd.openxmlformats-officedocument.presentationml.slide+xml"/>
  <Override PartName="/ppt/slides/slide174.xml" ContentType="application/vnd.openxmlformats-officedocument.presentationml.slide+xml"/>
  <Override PartName="/ppt/slides/slide175.xml" ContentType="application/vnd.openxmlformats-officedocument.presentationml.slide+xml"/>
  <Override PartName="/ppt/slides/slide176.xml" ContentType="application/vnd.openxmlformats-officedocument.presentationml.slide+xml"/>
  <Override PartName="/ppt/slides/slide177.xml" ContentType="application/vnd.openxmlformats-officedocument.presentationml.slide+xml"/>
  <Override PartName="/ppt/slides/slide178.xml" ContentType="application/vnd.openxmlformats-officedocument.presentationml.slide+xml"/>
  <Override PartName="/ppt/slides/slide179.xml" ContentType="application/vnd.openxmlformats-officedocument.presentationml.slide+xml"/>
  <Override PartName="/ppt/slides/slide180.xml" ContentType="application/vnd.openxmlformats-officedocument.presentationml.slide+xml"/>
  <Override PartName="/ppt/slides/slide181.xml" ContentType="application/vnd.openxmlformats-officedocument.presentationml.slide+xml"/>
  <Override PartName="/ppt/slides/slide182.xml" ContentType="application/vnd.openxmlformats-officedocument.presentationml.slide+xml"/>
  <Override PartName="/ppt/slides/slide183.xml" ContentType="application/vnd.openxmlformats-officedocument.presentationml.slide+xml"/>
  <Override PartName="/ppt/slides/slide184.xml" ContentType="application/vnd.openxmlformats-officedocument.presentationml.slide+xml"/>
  <Override PartName="/ppt/slides/slide185.xml" ContentType="application/vnd.openxmlformats-officedocument.presentationml.slide+xml"/>
  <Override PartName="/ppt/slides/slide186.xml" ContentType="application/vnd.openxmlformats-officedocument.presentationml.slide+xml"/>
  <Override PartName="/ppt/slides/slide187.xml" ContentType="application/vnd.openxmlformats-officedocument.presentationml.slide+xml"/>
  <Override PartName="/ppt/slides/slide188.xml" ContentType="application/vnd.openxmlformats-officedocument.presentationml.slide+xml"/>
  <Override PartName="/ppt/slides/slide189.xml" ContentType="application/vnd.openxmlformats-officedocument.presentationml.slide+xml"/>
  <Override PartName="/ppt/slides/slide190.xml" ContentType="application/vnd.openxmlformats-officedocument.presentationml.slide+xml"/>
  <Override PartName="/ppt/slides/slide191.xml" ContentType="application/vnd.openxmlformats-officedocument.presentationml.slide+xml"/>
  <Override PartName="/ppt/slides/slide192.xml" ContentType="application/vnd.openxmlformats-officedocument.presentationml.slide+xml"/>
  <Override PartName="/ppt/slides/slide193.xml" ContentType="application/vnd.openxmlformats-officedocument.presentationml.slide+xml"/>
  <Override PartName="/ppt/slides/slide194.xml" ContentType="application/vnd.openxmlformats-officedocument.presentationml.slide+xml"/>
  <Override PartName="/ppt/slides/slide195.xml" ContentType="application/vnd.openxmlformats-officedocument.presentationml.slide+xml"/>
  <Override PartName="/ppt/slides/slide196.xml" ContentType="application/vnd.openxmlformats-officedocument.presentationml.slide+xml"/>
  <Override PartName="/ppt/slides/slide197.xml" ContentType="application/vnd.openxmlformats-officedocument.presentationml.slide+xml"/>
  <Override PartName="/ppt/slides/slide198.xml" ContentType="application/vnd.openxmlformats-officedocument.presentationml.slide+xml"/>
  <Override PartName="/ppt/slides/slide199.xml" ContentType="application/vnd.openxmlformats-officedocument.presentationml.slide+xml"/>
  <Override PartName="/ppt/slides/slide200.xml" ContentType="application/vnd.openxmlformats-officedocument.presentationml.slide+xml"/>
  <Override PartName="/ppt/slides/slide201.xml" ContentType="application/vnd.openxmlformats-officedocument.presentationml.slide+xml"/>
  <Override PartName="/ppt/slides/slide202.xml" ContentType="application/vnd.openxmlformats-officedocument.presentationml.slide+xml"/>
  <Override PartName="/ppt/slides/slide203.xml" ContentType="application/vnd.openxmlformats-officedocument.presentationml.slide+xml"/>
  <Override PartName="/ppt/slides/slide204.xml" ContentType="application/vnd.openxmlformats-officedocument.presentationml.slide+xml"/>
  <Override PartName="/ppt/slides/slide205.xml" ContentType="application/vnd.openxmlformats-officedocument.presentationml.slide+xml"/>
  <Override PartName="/ppt/slides/slide206.xml" ContentType="application/vnd.openxmlformats-officedocument.presentationml.slide+xml"/>
  <Override PartName="/ppt/slides/slide207.xml" ContentType="application/vnd.openxmlformats-officedocument.presentationml.slide+xml"/>
  <Override PartName="/ppt/slides/slide208.xml" ContentType="application/vnd.openxmlformats-officedocument.presentationml.slide+xml"/>
  <Override PartName="/ppt/slides/slide209.xml" ContentType="application/vnd.openxmlformats-officedocument.presentationml.slide+xml"/>
  <Override PartName="/ppt/slides/slide210.xml" ContentType="application/vnd.openxmlformats-officedocument.presentationml.slide+xml"/>
  <Override PartName="/ppt/slides/slide211.xml" ContentType="application/vnd.openxmlformats-officedocument.presentationml.slide+xml"/>
  <Override PartName="/ppt/slides/slide212.xml" ContentType="application/vnd.openxmlformats-officedocument.presentationml.slide+xml"/>
  <Override PartName="/ppt/slides/slide213.xml" ContentType="application/vnd.openxmlformats-officedocument.presentationml.slide+xml"/>
  <Override PartName="/ppt/slides/slide214.xml" ContentType="application/vnd.openxmlformats-officedocument.presentationml.slide+xml"/>
  <Override PartName="/ppt/slides/slide215.xml" ContentType="application/vnd.openxmlformats-officedocument.presentationml.slide+xml"/>
  <Override PartName="/ppt/slides/slide216.xml" ContentType="application/vnd.openxmlformats-officedocument.presentationml.slide+xml"/>
  <Override PartName="/ppt/slides/slide217.xml" ContentType="application/vnd.openxmlformats-officedocument.presentationml.slide+xml"/>
  <Override PartName="/ppt/slides/slide218.xml" ContentType="application/vnd.openxmlformats-officedocument.presentationml.slide+xml"/>
  <Override PartName="/ppt/slides/slide219.xml" ContentType="application/vnd.openxmlformats-officedocument.presentationml.slide+xml"/>
  <Override PartName="/ppt/slides/slide220.xml" ContentType="application/vnd.openxmlformats-officedocument.presentationml.slide+xml"/>
  <Override PartName="/ppt/slides/slide221.xml" ContentType="application/vnd.openxmlformats-officedocument.presentationml.slide+xml"/>
  <Override PartName="/ppt/slides/slide222.xml" ContentType="application/vnd.openxmlformats-officedocument.presentationml.slide+xml"/>
  <Override PartName="/ppt/slides/slide223.xml" ContentType="application/vnd.openxmlformats-officedocument.presentationml.slide+xml"/>
  <Override PartName="/ppt/slides/slide224.xml" ContentType="application/vnd.openxmlformats-officedocument.presentationml.slide+xml"/>
  <Override PartName="/ppt/slides/slide225.xml" ContentType="application/vnd.openxmlformats-officedocument.presentationml.slide+xml"/>
  <Override PartName="/ppt/slides/slide226.xml" ContentType="application/vnd.openxmlformats-officedocument.presentationml.slide+xml"/>
  <Override PartName="/ppt/slides/slide227.xml" ContentType="application/vnd.openxmlformats-officedocument.presentationml.slide+xml"/>
  <Override PartName="/ppt/slides/slide228.xml" ContentType="application/vnd.openxmlformats-officedocument.presentationml.slide+xml"/>
  <Override PartName="/ppt/slides/slide229.xml" ContentType="application/vnd.openxmlformats-officedocument.presentationml.slide+xml"/>
  <Override PartName="/ppt/slides/slide230.xml" ContentType="application/vnd.openxmlformats-officedocument.presentationml.slide+xml"/>
  <Override PartName="/ppt/slides/slide231.xml" ContentType="application/vnd.openxmlformats-officedocument.presentationml.slide+xml"/>
  <Override PartName="/ppt/slides/slide232.xml" ContentType="application/vnd.openxmlformats-officedocument.presentationml.slide+xml"/>
  <Override PartName="/ppt/slides/slide233.xml" ContentType="application/vnd.openxmlformats-officedocument.presentationml.slide+xml"/>
  <Override PartName="/ppt/slides/slide234.xml" ContentType="application/vnd.openxmlformats-officedocument.presentationml.slide+xml"/>
  <Override PartName="/ppt/slides/slide235.xml" ContentType="application/vnd.openxmlformats-officedocument.presentationml.slide+xml"/>
  <Override PartName="/ppt/slides/slide236.xml" ContentType="application/vnd.openxmlformats-officedocument.presentationml.slide+xml"/>
  <Override PartName="/ppt/slides/slide237.xml" ContentType="application/vnd.openxmlformats-officedocument.presentationml.slide+xml"/>
  <Override PartName="/ppt/slides/slide238.xml" ContentType="application/vnd.openxmlformats-officedocument.presentationml.slide+xml"/>
  <Override PartName="/ppt/slides/slide239.xml" ContentType="application/vnd.openxmlformats-officedocument.presentationml.slide+xml"/>
  <Override PartName="/ppt/slides/slide240.xml" ContentType="application/vnd.openxmlformats-officedocument.presentationml.slide+xml"/>
  <Override PartName="/ppt/slides/slide241.xml" ContentType="application/vnd.openxmlformats-officedocument.presentationml.slide+xml"/>
  <Override PartName="/ppt/slides/slide242.xml" ContentType="application/vnd.openxmlformats-officedocument.presentationml.slide+xml"/>
  <Override PartName="/ppt/slides/slide243.xml" ContentType="application/vnd.openxmlformats-officedocument.presentationml.slide+xml"/>
  <Override PartName="/ppt/slides/slide244.xml" ContentType="application/vnd.openxmlformats-officedocument.presentationml.slide+xml"/>
  <Override PartName="/ppt/slides/slide245.xml" ContentType="application/vnd.openxmlformats-officedocument.presentationml.slide+xml"/>
  <Override PartName="/ppt/slides/slide246.xml" ContentType="application/vnd.openxmlformats-officedocument.presentationml.slide+xml"/>
  <Override PartName="/ppt/slides/slide247.xml" ContentType="application/vnd.openxmlformats-officedocument.presentationml.slide+xml"/>
  <Override PartName="/ppt/slides/slide248.xml" ContentType="application/vnd.openxmlformats-officedocument.presentationml.slide+xml"/>
  <Override PartName="/ppt/slides/slide249.xml" ContentType="application/vnd.openxmlformats-officedocument.presentationml.slide+xml"/>
  <Override PartName="/ppt/slides/slide250.xml" ContentType="application/vnd.openxmlformats-officedocument.presentationml.slide+xml"/>
  <Override PartName="/ppt/slides/slide251.xml" ContentType="application/vnd.openxmlformats-officedocument.presentationml.slide+xml"/>
  <Override PartName="/ppt/slides/slide252.xml" ContentType="application/vnd.openxmlformats-officedocument.presentationml.slide+xml"/>
  <Override PartName="/ppt/slides/slide253.xml" ContentType="application/vnd.openxmlformats-officedocument.presentationml.slide+xml"/>
  <Override PartName="/ppt/slides/slide254.xml" ContentType="application/vnd.openxmlformats-officedocument.presentationml.slide+xml"/>
  <Override PartName="/ppt/slides/slide255.xml" ContentType="application/vnd.openxmlformats-officedocument.presentationml.slide+xml"/>
  <Override PartName="/ppt/slides/slide256.xml" ContentType="application/vnd.openxmlformats-officedocument.presentationml.slide+xml"/>
  <Override PartName="/ppt/slides/slide257.xml" ContentType="application/vnd.openxmlformats-officedocument.presentationml.slide+xml"/>
  <Override PartName="/ppt/slides/slide258.xml" ContentType="application/vnd.openxmlformats-officedocument.presentationml.slide+xml"/>
  <Override PartName="/ppt/slides/slide259.xml" ContentType="application/vnd.openxmlformats-officedocument.presentationml.slide+xml"/>
  <Override PartName="/ppt/slides/slide260.xml" ContentType="application/vnd.openxmlformats-officedocument.presentationml.slide+xml"/>
  <Override PartName="/ppt/slides/slide261.xml" ContentType="application/vnd.openxmlformats-officedocument.presentationml.slide+xml"/>
  <Override PartName="/ppt/slides/slide262.xml" ContentType="application/vnd.openxmlformats-officedocument.presentationml.slide+xml"/>
  <Override PartName="/ppt/slides/slide263.xml" ContentType="application/vnd.openxmlformats-officedocument.presentationml.slide+xml"/>
  <Override PartName="/ppt/slides/slide264.xml" ContentType="application/vnd.openxmlformats-officedocument.presentationml.slide+xml"/>
  <Override PartName="/ppt/slides/slide265.xml" ContentType="application/vnd.openxmlformats-officedocument.presentationml.slide+xml"/>
  <Override PartName="/ppt/slides/slide266.xml" ContentType="application/vnd.openxmlformats-officedocument.presentationml.slide+xml"/>
  <Override PartName="/ppt/slides/slide267.xml" ContentType="application/vnd.openxmlformats-officedocument.presentationml.slide+xml"/>
  <Override PartName="/ppt/slides/slide268.xml" ContentType="application/vnd.openxmlformats-officedocument.presentationml.slide+xml"/>
  <Override PartName="/ppt/slides/slide269.xml" ContentType="application/vnd.openxmlformats-officedocument.presentationml.slide+xml"/>
  <Override PartName="/ppt/slides/slide270.xml" ContentType="application/vnd.openxmlformats-officedocument.presentationml.slide+xml"/>
  <Override PartName="/ppt/slides/slide271.xml" ContentType="application/vnd.openxmlformats-officedocument.presentationml.slide+xml"/>
  <Override PartName="/ppt/slides/slide272.xml" ContentType="application/vnd.openxmlformats-officedocument.presentationml.slide+xml"/>
  <Override PartName="/ppt/slides/slide273.xml" ContentType="application/vnd.openxmlformats-officedocument.presentationml.slide+xml"/>
  <Override PartName="/ppt/slides/slide274.xml" ContentType="application/vnd.openxmlformats-officedocument.presentationml.slide+xml"/>
  <Override PartName="/ppt/slides/slide275.xml" ContentType="application/vnd.openxmlformats-officedocument.presentationml.slide+xml"/>
  <Override PartName="/ppt/slides/slide276.xml" ContentType="application/vnd.openxmlformats-officedocument.presentationml.slide+xml"/>
  <Override PartName="/ppt/slides/slide277.xml" ContentType="application/vnd.openxmlformats-officedocument.presentationml.slide+xml"/>
  <Override PartName="/ppt/slides/slide278.xml" ContentType="application/vnd.openxmlformats-officedocument.presentationml.slide+xml"/>
  <Override PartName="/ppt/slides/slide279.xml" ContentType="application/vnd.openxmlformats-officedocument.presentationml.slide+xml"/>
  <Override PartName="/ppt/slides/slide280.xml" ContentType="application/vnd.openxmlformats-officedocument.presentationml.slide+xml"/>
  <Override PartName="/ppt/slides/slide281.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charts/chart1.xml" ContentType="application/vnd.openxmlformats-officedocument.drawingml.chart+xml"/>
  <Override PartName="/ppt/theme/themeOverride1.xml" ContentType="application/vnd.openxmlformats-officedocument.themeOverr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charts/chart2.xml" ContentType="application/vnd.openxmlformats-officedocument.drawingml.chart+xml"/>
  <Override PartName="/ppt/charts/style1.xml" ContentType="application/vnd.ms-office.chartstyle+xml"/>
  <Override PartName="/ppt/charts/colors1.xml" ContentType="application/vnd.ms-office.chartcolorstyl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notesSlides/notesSlide76.xml" ContentType="application/vnd.openxmlformats-officedocument.presentationml.notesSlide+xml"/>
  <Override PartName="/ppt/notesSlides/notesSlide77.xml" ContentType="application/vnd.openxmlformats-officedocument.presentationml.notesSlide+xml"/>
  <Override PartName="/ppt/notesSlides/notesSlide78.xml" ContentType="application/vnd.openxmlformats-officedocument.presentationml.notesSlide+xml"/>
  <Override PartName="/ppt/notesSlides/notesSlide79.xml" ContentType="application/vnd.openxmlformats-officedocument.presentationml.notesSlide+xml"/>
  <Override PartName="/ppt/notesSlides/notesSlide80.xml" ContentType="application/vnd.openxmlformats-officedocument.presentationml.notesSlide+xml"/>
  <Override PartName="/ppt/notesSlides/notesSlide81.xml" ContentType="application/vnd.openxmlformats-officedocument.presentationml.notesSlide+xml"/>
  <Override PartName="/ppt/notesSlides/notesSlide82.xml" ContentType="application/vnd.openxmlformats-officedocument.presentationml.notesSlide+xml"/>
  <Override PartName="/ppt/notesSlides/notesSlide83.xml" ContentType="application/vnd.openxmlformats-officedocument.presentationml.notesSlide+xml"/>
  <Override PartName="/ppt/notesSlides/notesSlide84.xml" ContentType="application/vnd.openxmlformats-officedocument.presentationml.notesSlide+xml"/>
  <Override PartName="/ppt/notesSlides/notesSlide85.xml" ContentType="application/vnd.openxmlformats-officedocument.presentationml.notesSlide+xml"/>
  <Override PartName="/ppt/notesSlides/notesSlide86.xml" ContentType="application/vnd.openxmlformats-officedocument.presentationml.notesSlide+xml"/>
  <Override PartName="/ppt/notesSlides/notesSlide87.xml" ContentType="application/vnd.openxmlformats-officedocument.presentationml.notesSlide+xml"/>
  <Override PartName="/ppt/notesSlides/notesSlide88.xml" ContentType="application/vnd.openxmlformats-officedocument.presentationml.notesSlide+xml"/>
  <Override PartName="/ppt/notesSlides/notesSlide89.xml" ContentType="application/vnd.openxmlformats-officedocument.presentationml.notesSlide+xml"/>
  <Override PartName="/ppt/notesSlides/notesSlide90.xml" ContentType="application/vnd.openxmlformats-officedocument.presentationml.notesSlide+xml"/>
  <Override PartName="/ppt/notesSlides/notesSlide91.xml" ContentType="application/vnd.openxmlformats-officedocument.presentationml.notesSlide+xml"/>
  <Override PartName="/ppt/notesSlides/notesSlide92.xml" ContentType="application/vnd.openxmlformats-officedocument.presentationml.notesSlide+xml"/>
  <Override PartName="/ppt/charts/chart3.xml" ContentType="application/vnd.openxmlformats-officedocument.drawingml.chart+xml"/>
  <Override PartName="/ppt/notesSlides/notesSlide93.xml" ContentType="application/vnd.openxmlformats-officedocument.presentationml.notesSlide+xml"/>
  <Override PartName="/ppt/notesSlides/notesSlide94.xml" ContentType="application/vnd.openxmlformats-officedocument.presentationml.notesSlide+xml"/>
  <Override PartName="/ppt/notesSlides/notesSlide95.xml" ContentType="application/vnd.openxmlformats-officedocument.presentationml.notesSlide+xml"/>
  <Override PartName="/ppt/notesSlides/notesSlide96.xml" ContentType="application/vnd.openxmlformats-officedocument.presentationml.notesSlide+xml"/>
  <Override PartName="/ppt/notesSlides/notesSlide97.xml" ContentType="application/vnd.openxmlformats-officedocument.presentationml.notesSlide+xml"/>
  <Override PartName="/ppt/notesSlides/notesSlide98.xml" ContentType="application/vnd.openxmlformats-officedocument.presentationml.notesSlide+xml"/>
  <Override PartName="/ppt/notesSlides/notesSlide99.xml" ContentType="application/vnd.openxmlformats-officedocument.presentationml.notesSlide+xml"/>
  <Override PartName="/ppt/notesSlides/notesSlide100.xml" ContentType="application/vnd.openxmlformats-officedocument.presentationml.notesSlide+xml"/>
  <Override PartName="/ppt/notesSlides/notesSlide101.xml" ContentType="application/vnd.openxmlformats-officedocument.presentationml.notesSlide+xml"/>
  <Override PartName="/ppt/notesSlides/notesSlide102.xml" ContentType="application/vnd.openxmlformats-officedocument.presentationml.notesSlide+xml"/>
  <Override PartName="/ppt/notesSlides/notesSlide103.xml" ContentType="application/vnd.openxmlformats-officedocument.presentationml.notesSlide+xml"/>
  <Override PartName="/ppt/notesSlides/notesSlide104.xml" ContentType="application/vnd.openxmlformats-officedocument.presentationml.notesSlide+xml"/>
  <Override PartName="/ppt/notesSlides/notesSlide105.xml" ContentType="application/vnd.openxmlformats-officedocument.presentationml.notesSlide+xml"/>
  <Override PartName="/ppt/notesSlides/notesSlide106.xml" ContentType="application/vnd.openxmlformats-officedocument.presentationml.notesSlide+xml"/>
  <Override PartName="/ppt/notesSlides/notesSlide107.xml" ContentType="application/vnd.openxmlformats-officedocument.presentationml.notesSlide+xml"/>
  <Override PartName="/ppt/notesSlides/notesSlide108.xml" ContentType="application/vnd.openxmlformats-officedocument.presentationml.notesSlide+xml"/>
  <Override PartName="/ppt/notesSlides/notesSlide109.xml" ContentType="application/vnd.openxmlformats-officedocument.presentationml.notesSlide+xml"/>
  <Override PartName="/ppt/notesSlides/notesSlide110.xml" ContentType="application/vnd.openxmlformats-officedocument.presentationml.notesSlide+xml"/>
  <Override PartName="/ppt/notesSlides/notesSlide111.xml" ContentType="application/vnd.openxmlformats-officedocument.presentationml.notesSlide+xml"/>
  <Override PartName="/ppt/notesSlides/notesSlide112.xml" ContentType="application/vnd.openxmlformats-officedocument.presentationml.notesSlide+xml"/>
  <Override PartName="/ppt/notesSlides/notesSlide113.xml" ContentType="application/vnd.openxmlformats-officedocument.presentationml.notesSlide+xml"/>
  <Override PartName="/ppt/notesSlides/notesSlide114.xml" ContentType="application/vnd.openxmlformats-officedocument.presentationml.notesSlide+xml"/>
  <Override PartName="/ppt/notesSlides/notesSlide115.xml" ContentType="application/vnd.openxmlformats-officedocument.presentationml.notesSlide+xml"/>
  <Override PartName="/ppt/notesSlides/notesSlide116.xml" ContentType="application/vnd.openxmlformats-officedocument.presentationml.notesSlide+xml"/>
  <Override PartName="/ppt/notesSlides/notesSlide117.xml" ContentType="application/vnd.openxmlformats-officedocument.presentationml.notesSlide+xml"/>
  <Override PartName="/ppt/notesSlides/notesSlide118.xml" ContentType="application/vnd.openxmlformats-officedocument.presentationml.notesSlide+xml"/>
  <Override PartName="/ppt/notesSlides/notesSlide119.xml" ContentType="application/vnd.openxmlformats-officedocument.presentationml.notesSlide+xml"/>
  <Override PartName="/ppt/notesSlides/notesSlide120.xml" ContentType="application/vnd.openxmlformats-officedocument.presentationml.notesSlide+xml"/>
  <Override PartName="/ppt/notesSlides/notesSlide121.xml" ContentType="application/vnd.openxmlformats-officedocument.presentationml.notesSlide+xml"/>
  <Override PartName="/ppt/notesSlides/notesSlide122.xml" ContentType="application/vnd.openxmlformats-officedocument.presentationml.notesSlide+xml"/>
  <Override PartName="/ppt/notesSlides/notesSlide123.xml" ContentType="application/vnd.openxmlformats-officedocument.presentationml.notesSlide+xml"/>
  <Override PartName="/ppt/notesSlides/notesSlide124.xml" ContentType="application/vnd.openxmlformats-officedocument.presentationml.notesSlide+xml"/>
  <Override PartName="/ppt/notesSlides/notesSlide125.xml" ContentType="application/vnd.openxmlformats-officedocument.presentationml.notesSlide+xml"/>
  <Override PartName="/ppt/notesSlides/notesSlide126.xml" ContentType="application/vnd.openxmlformats-officedocument.presentationml.notesSlide+xml"/>
  <Override PartName="/ppt/notesSlides/notesSlide127.xml" ContentType="application/vnd.openxmlformats-officedocument.presentationml.notesSlide+xml"/>
  <Override PartName="/ppt/notesSlides/notesSlide128.xml" ContentType="application/vnd.openxmlformats-officedocument.presentationml.notesSlide+xml"/>
  <Override PartName="/ppt/notesSlides/notesSlide129.xml" ContentType="application/vnd.openxmlformats-officedocument.presentationml.notesSlide+xml"/>
  <Override PartName="/ppt/notesSlides/notesSlide130.xml" ContentType="application/vnd.openxmlformats-officedocument.presentationml.notesSlide+xml"/>
  <Override PartName="/ppt/notesSlides/notesSlide131.xml" ContentType="application/vnd.openxmlformats-officedocument.presentationml.notesSlide+xml"/>
  <Override PartName="/ppt/notesSlides/notesSlide132.xml" ContentType="application/vnd.openxmlformats-officedocument.presentationml.notesSlide+xml"/>
  <Override PartName="/ppt/notesSlides/notesSlide133.xml" ContentType="application/vnd.openxmlformats-officedocument.presentationml.notesSlide+xml"/>
  <Override PartName="/ppt/notesSlides/notesSlide134.xml" ContentType="application/vnd.openxmlformats-officedocument.presentationml.notesSlide+xml"/>
  <Override PartName="/ppt/notesSlides/notesSlide135.xml" ContentType="application/vnd.openxmlformats-officedocument.presentationml.notesSlide+xml"/>
  <Override PartName="/ppt/notesSlides/notesSlide136.xml" ContentType="application/vnd.openxmlformats-officedocument.presentationml.notesSlide+xml"/>
  <Override PartName="/ppt/notesSlides/notesSlide137.xml" ContentType="application/vnd.openxmlformats-officedocument.presentationml.notesSlide+xml"/>
  <Override PartName="/ppt/notesSlides/notesSlide138.xml" ContentType="application/vnd.openxmlformats-officedocument.presentationml.notesSlide+xml"/>
  <Override PartName="/ppt/notesSlides/notesSlide139.xml" ContentType="application/vnd.openxmlformats-officedocument.presentationml.notesSlide+xml"/>
  <Override PartName="/ppt/notesSlides/notesSlide140.xml" ContentType="application/vnd.openxmlformats-officedocument.presentationml.notesSlide+xml"/>
  <Override PartName="/ppt/notesSlides/notesSlide141.xml" ContentType="application/vnd.openxmlformats-officedocument.presentationml.notesSlide+xml"/>
  <Override PartName="/ppt/notesSlides/notesSlide142.xml" ContentType="application/vnd.openxmlformats-officedocument.presentationml.notesSlide+xml"/>
  <Override PartName="/ppt/notesSlides/notesSlide143.xml" ContentType="application/vnd.openxmlformats-officedocument.presentationml.notesSlide+xml"/>
  <Override PartName="/ppt/notesSlides/notesSlide144.xml" ContentType="application/vnd.openxmlformats-officedocument.presentationml.notesSlide+xml"/>
  <Override PartName="/ppt/notesSlides/notesSlide145.xml" ContentType="application/vnd.openxmlformats-officedocument.presentationml.notesSlide+xml"/>
  <Override PartName="/ppt/notesSlides/notesSlide146.xml" ContentType="application/vnd.openxmlformats-officedocument.presentationml.notesSlide+xml"/>
  <Override PartName="/ppt/notesSlides/notesSlide147.xml" ContentType="application/vnd.openxmlformats-officedocument.presentationml.notesSlide+xml"/>
  <Override PartName="/ppt/notesSlides/notesSlide148.xml" ContentType="application/vnd.openxmlformats-officedocument.presentationml.notesSlide+xml"/>
  <Override PartName="/ppt/notesSlides/notesSlide149.xml" ContentType="application/vnd.openxmlformats-officedocument.presentationml.notesSlide+xml"/>
  <Override PartName="/ppt/notesSlides/notesSlide150.xml" ContentType="application/vnd.openxmlformats-officedocument.presentationml.notesSlide+xml"/>
  <Override PartName="/ppt/notesSlides/notesSlide151.xml" ContentType="application/vnd.openxmlformats-officedocument.presentationml.notesSlide+xml"/>
  <Override PartName="/ppt/notesSlides/notesSlide152.xml" ContentType="application/vnd.openxmlformats-officedocument.presentationml.notesSlide+xml"/>
  <Override PartName="/ppt/notesSlides/notesSlide153.xml" ContentType="application/vnd.openxmlformats-officedocument.presentationml.notesSlide+xml"/>
  <Override PartName="/ppt/notesSlides/notesSlide154.xml" ContentType="application/vnd.openxmlformats-officedocument.presentationml.notesSlide+xml"/>
  <Override PartName="/ppt/charts/chart4.xml" ContentType="application/vnd.openxmlformats-officedocument.drawingml.chart+xml"/>
  <Override PartName="/ppt/notesSlides/notesSlide155.xml" ContentType="application/vnd.openxmlformats-officedocument.presentationml.notesSlide+xml"/>
  <Override PartName="/ppt/notesSlides/notesSlide156.xml" ContentType="application/vnd.openxmlformats-officedocument.presentationml.notesSlide+xml"/>
  <Override PartName="/ppt/notesSlides/notesSlide157.xml" ContentType="application/vnd.openxmlformats-officedocument.presentationml.notesSlide+xml"/>
  <Override PartName="/ppt/notesSlides/notesSlide158.xml" ContentType="application/vnd.openxmlformats-officedocument.presentationml.notesSlide+xml"/>
  <Override PartName="/ppt/notesSlides/notesSlide159.xml" ContentType="application/vnd.openxmlformats-officedocument.presentationml.notesSlide+xml"/>
  <Override PartName="/ppt/notesSlides/notesSlide160.xml" ContentType="application/vnd.openxmlformats-officedocument.presentationml.notesSlide+xml"/>
  <Override PartName="/ppt/notesSlides/notesSlide161.xml" ContentType="application/vnd.openxmlformats-officedocument.presentationml.notesSlide+xml"/>
  <Override PartName="/ppt/notesSlides/notesSlide162.xml" ContentType="application/vnd.openxmlformats-officedocument.presentationml.notesSlide+xml"/>
  <Override PartName="/ppt/notesSlides/notesSlide163.xml" ContentType="application/vnd.openxmlformats-officedocument.presentationml.notesSlide+xml"/>
  <Override PartName="/ppt/notesSlides/notesSlide164.xml" ContentType="application/vnd.openxmlformats-officedocument.presentationml.notesSlide+xml"/>
  <Override PartName="/ppt/notesSlides/notesSlide165.xml" ContentType="application/vnd.openxmlformats-officedocument.presentationml.notesSlide+xml"/>
  <Override PartName="/ppt/notesSlides/notesSlide166.xml" ContentType="application/vnd.openxmlformats-officedocument.presentationml.notesSlide+xml"/>
  <Override PartName="/ppt/notesSlides/notesSlide167.xml" ContentType="application/vnd.openxmlformats-officedocument.presentationml.notesSlide+xml"/>
  <Override PartName="/ppt/notesSlides/notesSlide168.xml" ContentType="application/vnd.openxmlformats-officedocument.presentationml.notesSlide+xml"/>
  <Override PartName="/ppt/notesSlides/notesSlide169.xml" ContentType="application/vnd.openxmlformats-officedocument.presentationml.notesSlide+xml"/>
  <Override PartName="/ppt/notesSlides/notesSlide170.xml" ContentType="application/vnd.openxmlformats-officedocument.presentationml.notesSlide+xml"/>
  <Override PartName="/ppt/notesSlides/notesSlide171.xml" ContentType="application/vnd.openxmlformats-officedocument.presentationml.notesSlide+xml"/>
  <Override PartName="/ppt/notesSlides/notesSlide172.xml" ContentType="application/vnd.openxmlformats-officedocument.presentationml.notesSlide+xml"/>
  <Override PartName="/ppt/notesSlides/notesSlide173.xml" ContentType="application/vnd.openxmlformats-officedocument.presentationml.notesSlide+xml"/>
  <Override PartName="/ppt/notesSlides/notesSlide174.xml" ContentType="application/vnd.openxmlformats-officedocument.presentationml.notesSlide+xml"/>
  <Override PartName="/ppt/notesSlides/notesSlide175.xml" ContentType="application/vnd.openxmlformats-officedocument.presentationml.notesSlide+xml"/>
  <Override PartName="/ppt/notesSlides/notesSlide176.xml" ContentType="application/vnd.openxmlformats-officedocument.presentationml.notesSlide+xml"/>
  <Override PartName="/ppt/notesSlides/notesSlide177.xml" ContentType="application/vnd.openxmlformats-officedocument.presentationml.notesSlide+xml"/>
  <Override PartName="/ppt/notesSlides/notesSlide178.xml" ContentType="application/vnd.openxmlformats-officedocument.presentationml.notesSlide+xml"/>
  <Override PartName="/ppt/notesSlides/notesSlide179.xml" ContentType="application/vnd.openxmlformats-officedocument.presentationml.notesSlide+xml"/>
  <Override PartName="/ppt/notesSlides/notesSlide180.xml" ContentType="application/vnd.openxmlformats-officedocument.presentationml.notesSlide+xml"/>
  <Override PartName="/ppt/notesSlides/notesSlide181.xml" ContentType="application/vnd.openxmlformats-officedocument.presentationml.notesSlide+xml"/>
  <Override PartName="/ppt/notesSlides/notesSlide182.xml" ContentType="application/vnd.openxmlformats-officedocument.presentationml.notesSlide+xml"/>
  <Override PartName="/ppt/notesSlides/notesSlide183.xml" ContentType="application/vnd.openxmlformats-officedocument.presentationml.notesSlide+xml"/>
  <Override PartName="/ppt/notesSlides/notesSlide184.xml" ContentType="application/vnd.openxmlformats-officedocument.presentationml.notesSlide+xml"/>
  <Override PartName="/ppt/notesSlides/notesSlide185.xml" ContentType="application/vnd.openxmlformats-officedocument.presentationml.notesSlide+xml"/>
  <Override PartName="/ppt/notesSlides/notesSlide186.xml" ContentType="application/vnd.openxmlformats-officedocument.presentationml.notesSlide+xml"/>
  <Override PartName="/ppt/notesSlides/notesSlide187.xml" ContentType="application/vnd.openxmlformats-officedocument.presentationml.notesSlide+xml"/>
  <Override PartName="/ppt/notesSlides/notesSlide188.xml" ContentType="application/vnd.openxmlformats-officedocument.presentationml.notesSlide+xml"/>
  <Override PartName="/ppt/notesSlides/notesSlide189.xml" ContentType="application/vnd.openxmlformats-officedocument.presentationml.notesSlide+xml"/>
  <Override PartName="/ppt/notesSlides/notesSlide190.xml" ContentType="application/vnd.openxmlformats-officedocument.presentationml.notesSlide+xml"/>
  <Override PartName="/ppt/notesSlides/notesSlide191.xml" ContentType="application/vnd.openxmlformats-officedocument.presentationml.notesSlide+xml"/>
  <Override PartName="/ppt/notesSlides/notesSlide192.xml" ContentType="application/vnd.openxmlformats-officedocument.presentationml.notesSlide+xml"/>
  <Override PartName="/ppt/notesSlides/notesSlide193.xml" ContentType="application/vnd.openxmlformats-officedocument.presentationml.notesSlide+xml"/>
  <Override PartName="/ppt/notesSlides/notesSlide194.xml" ContentType="application/vnd.openxmlformats-officedocument.presentationml.notesSlide+xml"/>
  <Override PartName="/ppt/notesSlides/notesSlide195.xml" ContentType="application/vnd.openxmlformats-officedocument.presentationml.notesSlide+xml"/>
  <Override PartName="/ppt/notesSlides/notesSlide196.xml" ContentType="application/vnd.openxmlformats-officedocument.presentationml.notesSlide+xml"/>
  <Override PartName="/ppt/notesSlides/notesSlide197.xml" ContentType="application/vnd.openxmlformats-officedocument.presentationml.notesSlide+xml"/>
  <Override PartName="/ppt/notesSlides/notesSlide198.xml" ContentType="application/vnd.openxmlformats-officedocument.presentationml.notesSlide+xml"/>
  <Override PartName="/ppt/notesSlides/notesSlide199.xml" ContentType="application/vnd.openxmlformats-officedocument.presentationml.notesSlide+xml"/>
  <Override PartName="/ppt/notesSlides/notesSlide200.xml" ContentType="application/vnd.openxmlformats-officedocument.presentationml.notesSlide+xml"/>
  <Override PartName="/ppt/notesSlides/notesSlide201.xml" ContentType="application/vnd.openxmlformats-officedocument.presentationml.notesSlide+xml"/>
  <Override PartName="/ppt/notesSlides/notesSlide202.xml" ContentType="application/vnd.openxmlformats-officedocument.presentationml.notesSlide+xml"/>
  <Override PartName="/ppt/notesSlides/notesSlide203.xml" ContentType="application/vnd.openxmlformats-officedocument.presentationml.notesSlide+xml"/>
  <Override PartName="/ppt/notesSlides/notesSlide204.xml" ContentType="application/vnd.openxmlformats-officedocument.presentationml.notesSlide+xml"/>
  <Override PartName="/ppt/notesSlides/notesSlide205.xml" ContentType="application/vnd.openxmlformats-officedocument.presentationml.notesSlide+xml"/>
  <Override PartName="/ppt/notesSlides/notesSlide206.xml" ContentType="application/vnd.openxmlformats-officedocument.presentationml.notesSlide+xml"/>
  <Override PartName="/ppt/charts/chart5.xml" ContentType="application/vnd.openxmlformats-officedocument.drawingml.chart+xml"/>
  <Override PartName="/ppt/charts/style2.xml" ContentType="application/vnd.ms-office.chartstyle+xml"/>
  <Override PartName="/ppt/charts/colors2.xml" ContentType="application/vnd.ms-office.chartcolorstyle+xml"/>
  <Override PartName="/ppt/notesSlides/notesSlide207.xml" ContentType="application/vnd.openxmlformats-officedocument.presentationml.notesSlide+xml"/>
  <Override PartName="/ppt/notesSlides/notesSlide208.xml" ContentType="application/vnd.openxmlformats-officedocument.presentationml.notesSlide+xml"/>
  <Override PartName="/ppt/notesSlides/notesSlide209.xml" ContentType="application/vnd.openxmlformats-officedocument.presentationml.notesSlide+xml"/>
  <Override PartName="/ppt/notesSlides/notesSlide210.xml" ContentType="application/vnd.openxmlformats-officedocument.presentationml.notesSlide+xml"/>
  <Override PartName="/ppt/notesSlides/notesSlide211.xml" ContentType="application/vnd.openxmlformats-officedocument.presentationml.notesSlide+xml"/>
  <Override PartName="/ppt/notesSlides/notesSlide212.xml" ContentType="application/vnd.openxmlformats-officedocument.presentationml.notesSlide+xml"/>
  <Override PartName="/ppt/notesSlides/notesSlide213.xml" ContentType="application/vnd.openxmlformats-officedocument.presentationml.notesSlide+xml"/>
  <Override PartName="/ppt/notesSlides/notesSlide214.xml" ContentType="application/vnd.openxmlformats-officedocument.presentationml.notesSlide+xml"/>
  <Override PartName="/ppt/notesSlides/notesSlide215.xml" ContentType="application/vnd.openxmlformats-officedocument.presentationml.notesSlide+xml"/>
  <Override PartName="/ppt/charts/chart6.xml" ContentType="application/vnd.openxmlformats-officedocument.drawingml.chart+xml"/>
  <Override PartName="/ppt/notesSlides/notesSlide216.xml" ContentType="application/vnd.openxmlformats-officedocument.presentationml.notesSlide+xml"/>
  <Override PartName="/ppt/notesSlides/notesSlide217.xml" ContentType="application/vnd.openxmlformats-officedocument.presentationml.notesSlide+xml"/>
  <Override PartName="/ppt/notesSlides/notesSlide218.xml" ContentType="application/vnd.openxmlformats-officedocument.presentationml.notesSlide+xml"/>
  <Override PartName="/ppt/notesSlides/notesSlide219.xml" ContentType="application/vnd.openxmlformats-officedocument.presentationml.notesSlide+xml"/>
  <Override PartName="/ppt/notesSlides/notesSlide220.xml" ContentType="application/vnd.openxmlformats-officedocument.presentationml.notesSlide+xml"/>
  <Override PartName="/ppt/notesSlides/notesSlide221.xml" ContentType="application/vnd.openxmlformats-officedocument.presentationml.notesSlide+xml"/>
  <Override PartName="/ppt/notesSlides/notesSlide222.xml" ContentType="application/vnd.openxmlformats-officedocument.presentationml.notesSlide+xml"/>
  <Override PartName="/ppt/notesSlides/notesSlide223.xml" ContentType="application/vnd.openxmlformats-officedocument.presentationml.notesSlide+xml"/>
  <Override PartName="/ppt/notesSlides/notesSlide224.xml" ContentType="application/vnd.openxmlformats-officedocument.presentationml.notesSlide+xml"/>
  <Override PartName="/ppt/notesSlides/notesSlide225.xml" ContentType="application/vnd.openxmlformats-officedocument.presentationml.notesSlide+xml"/>
  <Override PartName="/ppt/charts/chart7.xml" ContentType="application/vnd.openxmlformats-officedocument.drawingml.chart+xml"/>
  <Override PartName="/ppt/charts/style3.xml" ContentType="application/vnd.ms-office.chartstyle+xml"/>
  <Override PartName="/ppt/charts/colors3.xml" ContentType="application/vnd.ms-office.chartcolorstyle+xml"/>
  <Override PartName="/ppt/notesSlides/notesSlide226.xml" ContentType="application/vnd.openxmlformats-officedocument.presentationml.notesSlide+xml"/>
  <Override PartName="/ppt/charts/chart8.xml" ContentType="application/vnd.openxmlformats-officedocument.drawingml.chart+xml"/>
  <Override PartName="/ppt/charts/style4.xml" ContentType="application/vnd.ms-office.chartstyle+xml"/>
  <Override PartName="/ppt/charts/colors4.xml" ContentType="application/vnd.ms-office.chartcolorstyle+xml"/>
  <Override PartName="/ppt/notesSlides/notesSlide227.xml" ContentType="application/vnd.openxmlformats-officedocument.presentationml.notesSlide+xml"/>
  <Override PartName="/ppt/charts/chart9.xml" ContentType="application/vnd.openxmlformats-officedocument.drawingml.chart+xml"/>
  <Override PartName="/ppt/charts/style5.xml" ContentType="application/vnd.ms-office.chartstyle+xml"/>
  <Override PartName="/ppt/charts/colors5.xml" ContentType="application/vnd.ms-office.chartcolorstyle+xml"/>
  <Override PartName="/ppt/notesSlides/notesSlide228.xml" ContentType="application/vnd.openxmlformats-officedocument.presentationml.notesSlide+xml"/>
  <Override PartName="/ppt/notesSlides/notesSlide229.xml" ContentType="application/vnd.openxmlformats-officedocument.presentationml.notesSlide+xml"/>
  <Override PartName="/ppt/notesSlides/notesSlide230.xml" ContentType="application/vnd.openxmlformats-officedocument.presentationml.notesSlide+xml"/>
  <Override PartName="/ppt/notesSlides/notesSlide231.xml" ContentType="application/vnd.openxmlformats-officedocument.presentationml.notesSlide+xml"/>
  <Override PartName="/ppt/notesSlides/notesSlide232.xml" ContentType="application/vnd.openxmlformats-officedocument.presentationml.notesSlide+xml"/>
  <Override PartName="/ppt/notesSlides/notesSlide233.xml" ContentType="application/vnd.openxmlformats-officedocument.presentationml.notesSlide+xml"/>
  <Override PartName="/ppt/notesSlides/notesSlide234.xml" ContentType="application/vnd.openxmlformats-officedocument.presentationml.notesSlide+xml"/>
  <Override PartName="/ppt/notesSlides/notesSlide235.xml" ContentType="application/vnd.openxmlformats-officedocument.presentationml.notesSlide+xml"/>
  <Override PartName="/ppt/notesSlides/notesSlide236.xml" ContentType="application/vnd.openxmlformats-officedocument.presentationml.notesSlide+xml"/>
  <Override PartName="/ppt/notesSlides/notesSlide237.xml" ContentType="application/vnd.openxmlformats-officedocument.presentationml.notesSlide+xml"/>
  <Override PartName="/ppt/notesSlides/notesSlide238.xml" ContentType="application/vnd.openxmlformats-officedocument.presentationml.notesSlide+xml"/>
  <Override PartName="/ppt/notesSlides/notesSlide239.xml" ContentType="application/vnd.openxmlformats-officedocument.presentationml.notesSlide+xml"/>
  <Override PartName="/ppt/notesSlides/notesSlide240.xml" ContentType="application/vnd.openxmlformats-officedocument.presentationml.notesSlide+xml"/>
  <Override PartName="/ppt/notesSlides/notesSlide241.xml" ContentType="application/vnd.openxmlformats-officedocument.presentationml.notesSlide+xml"/>
  <Override PartName="/ppt/notesSlides/notesSlide242.xml" ContentType="application/vnd.openxmlformats-officedocument.presentationml.notesSlide+xml"/>
  <Override PartName="/ppt/notesSlides/notesSlide243.xml" ContentType="application/vnd.openxmlformats-officedocument.presentationml.notesSlide+xml"/>
  <Override PartName="/ppt/notesSlides/notesSlide244.xml" ContentType="application/vnd.openxmlformats-officedocument.presentationml.notesSlide+xml"/>
  <Override PartName="/ppt/notesSlides/notesSlide245.xml" ContentType="application/vnd.openxmlformats-officedocument.presentationml.notesSlide+xml"/>
  <Override PartName="/ppt/notesSlides/notesSlide246.xml" ContentType="application/vnd.openxmlformats-officedocument.presentationml.notesSlide+xml"/>
  <Override PartName="/ppt/notesSlides/notesSlide247.xml" ContentType="application/vnd.openxmlformats-officedocument.presentationml.notesSlide+xml"/>
  <Override PartName="/ppt/notesSlides/notesSlide248.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saveSubsetFonts="1">
  <p:sldMasterIdLst>
    <p:sldMasterId id="2147483648" r:id="rId1"/>
  </p:sldMasterIdLst>
  <p:notesMasterIdLst>
    <p:notesMasterId r:id="rId283"/>
  </p:notesMasterIdLst>
  <p:handoutMasterIdLst>
    <p:handoutMasterId r:id="rId284"/>
  </p:handoutMasterIdLst>
  <p:sldIdLst>
    <p:sldId id="376" r:id="rId2"/>
    <p:sldId id="1518" r:id="rId3"/>
    <p:sldId id="1542" r:id="rId4"/>
    <p:sldId id="867" r:id="rId5"/>
    <p:sldId id="391" r:id="rId6"/>
    <p:sldId id="1361" r:id="rId7"/>
    <p:sldId id="1282" r:id="rId8"/>
    <p:sldId id="1354" r:id="rId9"/>
    <p:sldId id="1608" r:id="rId10"/>
    <p:sldId id="1051" r:id="rId11"/>
    <p:sldId id="1247" r:id="rId12"/>
    <p:sldId id="1052" r:id="rId13"/>
    <p:sldId id="1248" r:id="rId14"/>
    <p:sldId id="1360" r:id="rId15"/>
    <p:sldId id="974" r:id="rId16"/>
    <p:sldId id="1107" r:id="rId17"/>
    <p:sldId id="1108" r:id="rId18"/>
    <p:sldId id="798" r:id="rId19"/>
    <p:sldId id="1010" r:id="rId20"/>
    <p:sldId id="1624" r:id="rId21"/>
    <p:sldId id="969" r:id="rId22"/>
    <p:sldId id="1629" r:id="rId23"/>
    <p:sldId id="1628" r:id="rId24"/>
    <p:sldId id="1049" r:id="rId25"/>
    <p:sldId id="1618" r:id="rId26"/>
    <p:sldId id="1627" r:id="rId27"/>
    <p:sldId id="890" r:id="rId28"/>
    <p:sldId id="892" r:id="rId29"/>
    <p:sldId id="1368" r:id="rId30"/>
    <p:sldId id="1371" r:id="rId31"/>
    <p:sldId id="1372" r:id="rId32"/>
    <p:sldId id="1373" r:id="rId33"/>
    <p:sldId id="1374" r:id="rId34"/>
    <p:sldId id="980" r:id="rId35"/>
    <p:sldId id="1389" r:id="rId36"/>
    <p:sldId id="1390" r:id="rId37"/>
    <p:sldId id="675" r:id="rId38"/>
    <p:sldId id="676" r:id="rId39"/>
    <p:sldId id="680" r:id="rId40"/>
    <p:sldId id="1463" r:id="rId41"/>
    <p:sldId id="1464" r:id="rId42"/>
    <p:sldId id="1314" r:id="rId43"/>
    <p:sldId id="1315" r:id="rId44"/>
    <p:sldId id="1613" r:id="rId45"/>
    <p:sldId id="1614" r:id="rId46"/>
    <p:sldId id="1615" r:id="rId47"/>
    <p:sldId id="1616" r:id="rId48"/>
    <p:sldId id="1617" r:id="rId49"/>
    <p:sldId id="1619" r:id="rId50"/>
    <p:sldId id="1620" r:id="rId51"/>
    <p:sldId id="1622" r:id="rId52"/>
    <p:sldId id="975" r:id="rId53"/>
    <p:sldId id="1630" r:id="rId54"/>
    <p:sldId id="1147" r:id="rId55"/>
    <p:sldId id="1623" r:id="rId56"/>
    <p:sldId id="1603" r:id="rId57"/>
    <p:sldId id="1621" r:id="rId58"/>
    <p:sldId id="1555" r:id="rId59"/>
    <p:sldId id="1597" r:id="rId60"/>
    <p:sldId id="1598" r:id="rId61"/>
    <p:sldId id="1556" r:id="rId62"/>
    <p:sldId id="1601" r:id="rId63"/>
    <p:sldId id="1350" r:id="rId64"/>
    <p:sldId id="1602" r:id="rId65"/>
    <p:sldId id="1351" r:id="rId66"/>
    <p:sldId id="1513" r:id="rId67"/>
    <p:sldId id="1515" r:id="rId68"/>
    <p:sldId id="1516" r:id="rId69"/>
    <p:sldId id="1512" r:id="rId70"/>
    <p:sldId id="1514" r:id="rId71"/>
    <p:sldId id="1557" r:id="rId72"/>
    <p:sldId id="1540" r:id="rId73"/>
    <p:sldId id="1359" r:id="rId74"/>
    <p:sldId id="1362" r:id="rId75"/>
    <p:sldId id="1604" r:id="rId76"/>
    <p:sldId id="1543" r:id="rId77"/>
    <p:sldId id="1544" r:id="rId78"/>
    <p:sldId id="1545" r:id="rId79"/>
    <p:sldId id="1551" r:id="rId80"/>
    <p:sldId id="1493" r:id="rId81"/>
    <p:sldId id="1494" r:id="rId82"/>
    <p:sldId id="1470" r:id="rId83"/>
    <p:sldId id="1426" r:id="rId84"/>
    <p:sldId id="1405" r:id="rId85"/>
    <p:sldId id="1406" r:id="rId86"/>
    <p:sldId id="1407" r:id="rId87"/>
    <p:sldId id="1408" r:id="rId88"/>
    <p:sldId id="1409" r:id="rId89"/>
    <p:sldId id="1410" r:id="rId90"/>
    <p:sldId id="1411" r:id="rId91"/>
    <p:sldId id="1412" r:id="rId92"/>
    <p:sldId id="1417" r:id="rId93"/>
    <p:sldId id="1418" r:id="rId94"/>
    <p:sldId id="1419" r:id="rId95"/>
    <p:sldId id="1420" r:id="rId96"/>
    <p:sldId id="1413" r:id="rId97"/>
    <p:sldId id="1414" r:id="rId98"/>
    <p:sldId id="1415" r:id="rId99"/>
    <p:sldId id="1416" r:id="rId100"/>
    <p:sldId id="1150" r:id="rId101"/>
    <p:sldId id="1395" r:id="rId102"/>
    <p:sldId id="1396" r:id="rId103"/>
    <p:sldId id="1397" r:id="rId104"/>
    <p:sldId id="1398" r:id="rId105"/>
    <p:sldId id="1399" r:id="rId106"/>
    <p:sldId id="1400" r:id="rId107"/>
    <p:sldId id="1401" r:id="rId108"/>
    <p:sldId id="1402" r:id="rId109"/>
    <p:sldId id="1355" r:id="rId110"/>
    <p:sldId id="1356" r:id="rId111"/>
    <p:sldId id="1357" r:id="rId112"/>
    <p:sldId id="1223" r:id="rId113"/>
    <p:sldId id="1155" r:id="rId114"/>
    <p:sldId id="1160" r:id="rId115"/>
    <p:sldId id="1161" r:id="rId116"/>
    <p:sldId id="1166" r:id="rId117"/>
    <p:sldId id="1180" r:id="rId118"/>
    <p:sldId id="1181" r:id="rId119"/>
    <p:sldId id="1182" r:id="rId120"/>
    <p:sldId id="1190" r:id="rId121"/>
    <p:sldId id="1192" r:id="rId122"/>
    <p:sldId id="1193" r:id="rId123"/>
    <p:sldId id="1194" r:id="rId124"/>
    <p:sldId id="1195" r:id="rId125"/>
    <p:sldId id="1197" r:id="rId126"/>
    <p:sldId id="1198" r:id="rId127"/>
    <p:sldId id="1200" r:id="rId128"/>
    <p:sldId id="1201" r:id="rId129"/>
    <p:sldId id="1205" r:id="rId130"/>
    <p:sldId id="1206" r:id="rId131"/>
    <p:sldId id="1207" r:id="rId132"/>
    <p:sldId id="1208" r:id="rId133"/>
    <p:sldId id="1209" r:id="rId134"/>
    <p:sldId id="1210" r:id="rId135"/>
    <p:sldId id="1211" r:id="rId136"/>
    <p:sldId id="1212" r:id="rId137"/>
    <p:sldId id="1213" r:id="rId138"/>
    <p:sldId id="1214" r:id="rId139"/>
    <p:sldId id="1215" r:id="rId140"/>
    <p:sldId id="1226" r:id="rId141"/>
    <p:sldId id="1273" r:id="rId142"/>
    <p:sldId id="1283" r:id="rId143"/>
    <p:sldId id="1284" r:id="rId144"/>
    <p:sldId id="1285" r:id="rId145"/>
    <p:sldId id="1286" r:id="rId146"/>
    <p:sldId id="1287" r:id="rId147"/>
    <p:sldId id="1289" r:id="rId148"/>
    <p:sldId id="1290" r:id="rId149"/>
    <p:sldId id="1297" r:id="rId150"/>
    <p:sldId id="1298" r:id="rId151"/>
    <p:sldId id="1300" r:id="rId152"/>
    <p:sldId id="1303" r:id="rId153"/>
    <p:sldId id="1304" r:id="rId154"/>
    <p:sldId id="1305" r:id="rId155"/>
    <p:sldId id="1306" r:id="rId156"/>
    <p:sldId id="1307" r:id="rId157"/>
    <p:sldId id="1308" r:id="rId158"/>
    <p:sldId id="1309" r:id="rId159"/>
    <p:sldId id="1311" r:id="rId160"/>
    <p:sldId id="1312" r:id="rId161"/>
    <p:sldId id="1313" r:id="rId162"/>
    <p:sldId id="1317" r:id="rId163"/>
    <p:sldId id="1450" r:id="rId164"/>
    <p:sldId id="1451" r:id="rId165"/>
    <p:sldId id="1452" r:id="rId166"/>
    <p:sldId id="1453" r:id="rId167"/>
    <p:sldId id="1454" r:id="rId168"/>
    <p:sldId id="1337" r:id="rId169"/>
    <p:sldId id="1338" r:id="rId170"/>
    <p:sldId id="1339" r:id="rId171"/>
    <p:sldId id="1340" r:id="rId172"/>
    <p:sldId id="1348" r:id="rId173"/>
    <p:sldId id="1383" r:id="rId174"/>
    <p:sldId id="1384" r:id="rId175"/>
    <p:sldId id="1385" r:id="rId176"/>
    <p:sldId id="1386" r:id="rId177"/>
    <p:sldId id="1387" r:id="rId178"/>
    <p:sldId id="1388" r:id="rId179"/>
    <p:sldId id="1429" r:id="rId180"/>
    <p:sldId id="1430" r:id="rId181"/>
    <p:sldId id="1431" r:id="rId182"/>
    <p:sldId id="1432" r:id="rId183"/>
    <p:sldId id="1433" r:id="rId184"/>
    <p:sldId id="1434" r:id="rId185"/>
    <p:sldId id="1435" r:id="rId186"/>
    <p:sldId id="1437" r:id="rId187"/>
    <p:sldId id="1438" r:id="rId188"/>
    <p:sldId id="1439" r:id="rId189"/>
    <p:sldId id="1440" r:id="rId190"/>
    <p:sldId id="1444" r:id="rId191"/>
    <p:sldId id="1445" r:id="rId192"/>
    <p:sldId id="1446" r:id="rId193"/>
    <p:sldId id="1447" r:id="rId194"/>
    <p:sldId id="1448" r:id="rId195"/>
    <p:sldId id="1449" r:id="rId196"/>
    <p:sldId id="1455" r:id="rId197"/>
    <p:sldId id="1456" r:id="rId198"/>
    <p:sldId id="1457" r:id="rId199"/>
    <p:sldId id="1458" r:id="rId200"/>
    <p:sldId id="1465" r:id="rId201"/>
    <p:sldId id="1466" r:id="rId202"/>
    <p:sldId id="1467" r:id="rId203"/>
    <p:sldId id="1468" r:id="rId204"/>
    <p:sldId id="1469" r:id="rId205"/>
    <p:sldId id="1471" r:id="rId206"/>
    <p:sldId id="1472" r:id="rId207"/>
    <p:sldId id="1473" r:id="rId208"/>
    <p:sldId id="1474" r:id="rId209"/>
    <p:sldId id="1475" r:id="rId210"/>
    <p:sldId id="1476" r:id="rId211"/>
    <p:sldId id="1477" r:id="rId212"/>
    <p:sldId id="1478" r:id="rId213"/>
    <p:sldId id="1479" r:id="rId214"/>
    <p:sldId id="1480" r:id="rId215"/>
    <p:sldId id="1481" r:id="rId216"/>
    <p:sldId id="1482" r:id="rId217"/>
    <p:sldId id="1483" r:id="rId218"/>
    <p:sldId id="1484" r:id="rId219"/>
    <p:sldId id="1485" r:id="rId220"/>
    <p:sldId id="1486" r:id="rId221"/>
    <p:sldId id="1487" r:id="rId222"/>
    <p:sldId id="1488" r:id="rId223"/>
    <p:sldId id="1489" r:id="rId224"/>
    <p:sldId id="1490" r:id="rId225"/>
    <p:sldId id="1491" r:id="rId226"/>
    <p:sldId id="1492" r:id="rId227"/>
    <p:sldId id="1517" r:id="rId228"/>
    <p:sldId id="1521" r:id="rId229"/>
    <p:sldId id="1522" r:id="rId230"/>
    <p:sldId id="1553" r:id="rId231"/>
    <p:sldId id="1558" r:id="rId232"/>
    <p:sldId id="1559" r:id="rId233"/>
    <p:sldId id="1560" r:id="rId234"/>
    <p:sldId id="1561" r:id="rId235"/>
    <p:sldId id="1562" r:id="rId236"/>
    <p:sldId id="1563" r:id="rId237"/>
    <p:sldId id="1564" r:id="rId238"/>
    <p:sldId id="1565" r:id="rId239"/>
    <p:sldId id="1566" r:id="rId240"/>
    <p:sldId id="1567" r:id="rId241"/>
    <p:sldId id="1568" r:id="rId242"/>
    <p:sldId id="1569" r:id="rId243"/>
    <p:sldId id="1570" r:id="rId244"/>
    <p:sldId id="1571" r:id="rId245"/>
    <p:sldId id="1572" r:id="rId246"/>
    <p:sldId id="1573" r:id="rId247"/>
    <p:sldId id="1574" r:id="rId248"/>
    <p:sldId id="1575" r:id="rId249"/>
    <p:sldId id="1576" r:id="rId250"/>
    <p:sldId id="1577" r:id="rId251"/>
    <p:sldId id="1578" r:id="rId252"/>
    <p:sldId id="1579" r:id="rId253"/>
    <p:sldId id="1580" r:id="rId254"/>
    <p:sldId id="1581" r:id="rId255"/>
    <p:sldId id="1582" r:id="rId256"/>
    <p:sldId id="1583" r:id="rId257"/>
    <p:sldId id="1584" r:id="rId258"/>
    <p:sldId id="1585" r:id="rId259"/>
    <p:sldId id="1586" r:id="rId260"/>
    <p:sldId id="1587" r:id="rId261"/>
    <p:sldId id="1588" r:id="rId262"/>
    <p:sldId id="1589" r:id="rId263"/>
    <p:sldId id="1590" r:id="rId264"/>
    <p:sldId id="1591" r:id="rId265"/>
    <p:sldId id="1592" r:id="rId266"/>
    <p:sldId id="1593" r:id="rId267"/>
    <p:sldId id="1594" r:id="rId268"/>
    <p:sldId id="1595" r:id="rId269"/>
    <p:sldId id="1596" r:id="rId270"/>
    <p:sldId id="1605" r:id="rId271"/>
    <p:sldId id="1606" r:id="rId272"/>
    <p:sldId id="1607" r:id="rId273"/>
    <p:sldId id="1611" r:id="rId274"/>
    <p:sldId id="1610" r:id="rId275"/>
    <p:sldId id="1612" r:id="rId276"/>
    <p:sldId id="1380" r:id="rId277"/>
    <p:sldId id="1381" r:id="rId278"/>
    <p:sldId id="1382" r:id="rId279"/>
    <p:sldId id="1554" r:id="rId280"/>
    <p:sldId id="1626" r:id="rId281"/>
    <p:sldId id="1393" r:id="rId282"/>
  </p:sldIdLst>
  <p:sldSz cx="9144000" cy="6858000" type="screen4x3"/>
  <p:notesSz cx="6858000" cy="9144000"/>
  <p:defaultTextStyle>
    <a:defPPr>
      <a:defRPr lang="en-US"/>
    </a:defPPr>
    <a:lvl1pPr algn="l" rtl="0" eaLnBrk="0" fontAlgn="base" hangingPunct="0">
      <a:spcBef>
        <a:spcPct val="0"/>
      </a:spcBef>
      <a:spcAft>
        <a:spcPct val="0"/>
      </a:spcAft>
      <a:defRPr sz="2200" kern="1200">
        <a:solidFill>
          <a:schemeClr val="tx1"/>
        </a:solidFill>
        <a:latin typeface="Times New Roman" panose="02020603050405020304" pitchFamily="18" charset="0"/>
        <a:ea typeface="+mn-ea"/>
        <a:cs typeface="+mn-cs"/>
      </a:defRPr>
    </a:lvl1pPr>
    <a:lvl2pPr marL="457200" algn="l" rtl="0" eaLnBrk="0" fontAlgn="base" hangingPunct="0">
      <a:spcBef>
        <a:spcPct val="0"/>
      </a:spcBef>
      <a:spcAft>
        <a:spcPct val="0"/>
      </a:spcAft>
      <a:defRPr sz="2200" kern="1200">
        <a:solidFill>
          <a:schemeClr val="tx1"/>
        </a:solidFill>
        <a:latin typeface="Times New Roman" panose="02020603050405020304" pitchFamily="18" charset="0"/>
        <a:ea typeface="+mn-ea"/>
        <a:cs typeface="+mn-cs"/>
      </a:defRPr>
    </a:lvl2pPr>
    <a:lvl3pPr marL="914400" algn="l" rtl="0" eaLnBrk="0" fontAlgn="base" hangingPunct="0">
      <a:spcBef>
        <a:spcPct val="0"/>
      </a:spcBef>
      <a:spcAft>
        <a:spcPct val="0"/>
      </a:spcAft>
      <a:defRPr sz="2200" kern="1200">
        <a:solidFill>
          <a:schemeClr val="tx1"/>
        </a:solidFill>
        <a:latin typeface="Times New Roman" panose="02020603050405020304" pitchFamily="18" charset="0"/>
        <a:ea typeface="+mn-ea"/>
        <a:cs typeface="+mn-cs"/>
      </a:defRPr>
    </a:lvl3pPr>
    <a:lvl4pPr marL="1371600" algn="l" rtl="0" eaLnBrk="0" fontAlgn="base" hangingPunct="0">
      <a:spcBef>
        <a:spcPct val="0"/>
      </a:spcBef>
      <a:spcAft>
        <a:spcPct val="0"/>
      </a:spcAft>
      <a:defRPr sz="2200" kern="1200">
        <a:solidFill>
          <a:schemeClr val="tx1"/>
        </a:solidFill>
        <a:latin typeface="Times New Roman" panose="02020603050405020304" pitchFamily="18" charset="0"/>
        <a:ea typeface="+mn-ea"/>
        <a:cs typeface="+mn-cs"/>
      </a:defRPr>
    </a:lvl4pPr>
    <a:lvl5pPr marL="1828800" algn="l" rtl="0" eaLnBrk="0" fontAlgn="base" hangingPunct="0">
      <a:spcBef>
        <a:spcPct val="0"/>
      </a:spcBef>
      <a:spcAft>
        <a:spcPct val="0"/>
      </a:spcAft>
      <a:defRPr sz="2200" kern="1200">
        <a:solidFill>
          <a:schemeClr val="tx1"/>
        </a:solidFill>
        <a:latin typeface="Times New Roman" panose="02020603050405020304" pitchFamily="18" charset="0"/>
        <a:ea typeface="+mn-ea"/>
        <a:cs typeface="+mn-cs"/>
      </a:defRPr>
    </a:lvl5pPr>
    <a:lvl6pPr marL="2286000" algn="l" defTabSz="914400" rtl="0" eaLnBrk="1" latinLnBrk="0" hangingPunct="1">
      <a:defRPr sz="2200" kern="1200">
        <a:solidFill>
          <a:schemeClr val="tx1"/>
        </a:solidFill>
        <a:latin typeface="Times New Roman" panose="02020603050405020304" pitchFamily="18" charset="0"/>
        <a:ea typeface="+mn-ea"/>
        <a:cs typeface="+mn-cs"/>
      </a:defRPr>
    </a:lvl6pPr>
    <a:lvl7pPr marL="2743200" algn="l" defTabSz="914400" rtl="0" eaLnBrk="1" latinLnBrk="0" hangingPunct="1">
      <a:defRPr sz="2200" kern="1200">
        <a:solidFill>
          <a:schemeClr val="tx1"/>
        </a:solidFill>
        <a:latin typeface="Times New Roman" panose="02020603050405020304" pitchFamily="18" charset="0"/>
        <a:ea typeface="+mn-ea"/>
        <a:cs typeface="+mn-cs"/>
      </a:defRPr>
    </a:lvl7pPr>
    <a:lvl8pPr marL="3200400" algn="l" defTabSz="914400" rtl="0" eaLnBrk="1" latinLnBrk="0" hangingPunct="1">
      <a:defRPr sz="2200" kern="1200">
        <a:solidFill>
          <a:schemeClr val="tx1"/>
        </a:solidFill>
        <a:latin typeface="Times New Roman" panose="02020603050405020304" pitchFamily="18" charset="0"/>
        <a:ea typeface="+mn-ea"/>
        <a:cs typeface="+mn-cs"/>
      </a:defRPr>
    </a:lvl8pPr>
    <a:lvl9pPr marL="3657600" algn="l" defTabSz="914400" rtl="0" eaLnBrk="1" latinLnBrk="0" hangingPunct="1">
      <a:defRPr sz="2200" kern="1200">
        <a:solidFill>
          <a:schemeClr val="tx1"/>
        </a:solidFill>
        <a:latin typeface="Times New Roman" panose="02020603050405020304" pitchFamily="18" charset="0"/>
        <a:ea typeface="+mn-ea"/>
        <a:cs typeface="+mn-cs"/>
      </a:defRPr>
    </a:lvl9pPr>
  </p:defaultTextStyle>
  <p:extLst>
    <p:ext uri="{EFAFB233-063F-42B5-8137-9DF3F51BA10A}">
      <p15:sldGuideLst xmlns:p15="http://schemas.microsoft.com/office/powerpoint/2012/main">
        <p15:guide id="1" orient="horz" pos="2160">
          <p15:clr>
            <a:srgbClr val="A4A3A4"/>
          </p15:clr>
        </p15:guide>
        <p15:guide id="2" pos="2880">
          <p15:clr>
            <a:srgbClr val="A4A3A4"/>
          </p15:clr>
        </p15:guide>
      </p15:sldGuideLst>
    </p:ext>
    <p:ext uri="{2D200454-40CA-4A62-9FC3-DE9A4176ACB9}">
      <p15:notesGuideLst xmlns:p15="http://schemas.microsoft.com/office/powerpoint/2012/main">
        <p15:guide id="1" orient="horz" pos="2880">
          <p15:clr>
            <a:srgbClr val="A4A3A4"/>
          </p15:clr>
        </p15:guide>
        <p15:guide id="2" pos="2160">
          <p15:clr>
            <a:srgbClr val="A4A3A4"/>
          </p15:clr>
        </p15:guide>
      </p15:notes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0000FF"/>
    <a:srgbClr val="FF3399"/>
    <a:srgbClr val="FF33CC"/>
    <a:srgbClr val="00CC99"/>
    <a:srgbClr val="FF6600"/>
    <a:srgbClr val="CC00CC"/>
    <a:srgbClr val="FF5050"/>
    <a:srgbClr val="FFCCFF"/>
    <a:srgbClr val="66FFFF"/>
    <a:srgbClr val="3F5F8D"/>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28788" autoAdjust="0"/>
    <p:restoredTop sz="89401" autoAdjust="0"/>
  </p:normalViewPr>
  <p:slideViewPr>
    <p:cSldViewPr snapToGrid="0">
      <p:cViewPr varScale="1">
        <p:scale>
          <a:sx n="104" d="100"/>
          <a:sy n="104" d="100"/>
        </p:scale>
        <p:origin x="245" y="82"/>
      </p:cViewPr>
      <p:guideLst>
        <p:guide orient="horz" pos="2160"/>
        <p:guide pos="2880"/>
      </p:guideLst>
    </p:cSldViewPr>
  </p:slideViewPr>
  <p:outlineViewPr>
    <p:cViewPr>
      <p:scale>
        <a:sx n="33" d="100"/>
        <a:sy n="33" d="100"/>
      </p:scale>
      <p:origin x="0" y="0"/>
    </p:cViewPr>
  </p:outlineViewPr>
  <p:notesTextViewPr>
    <p:cViewPr>
      <p:scale>
        <a:sx n="100" d="100"/>
        <a:sy n="100" d="100"/>
      </p:scale>
      <p:origin x="0" y="0"/>
    </p:cViewPr>
  </p:notesTextViewPr>
  <p:sorterViewPr>
    <p:cViewPr varScale="1">
      <p:scale>
        <a:sx n="100" d="100"/>
        <a:sy n="100" d="100"/>
      </p:scale>
      <p:origin x="0" y="-8352"/>
    </p:cViewPr>
  </p:sorterViewPr>
  <p:notesViewPr>
    <p:cSldViewPr snapToGrid="0">
      <p:cViewPr>
        <p:scale>
          <a:sx n="100" d="100"/>
          <a:sy n="100" d="100"/>
        </p:scale>
        <p:origin x="-1152" y="1762"/>
      </p:cViewPr>
      <p:guideLst>
        <p:guide orient="horz" pos="2880"/>
        <p:guide pos="2160"/>
      </p:guideLst>
    </p:cSldViewPr>
  </p:notesViewPr>
  <p:gridSpacing cx="76200" cy="76200"/>
</p:viewPr>
</file>

<file path=ppt/_rels/presentation.xml.rels><?xml version="1.0" encoding="UTF-8" standalone="yes"?>
<Relationships xmlns="http://schemas.openxmlformats.org/package/2006/relationships"><Relationship Id="rId117" Type="http://schemas.openxmlformats.org/officeDocument/2006/relationships/slide" Target="slides/slide116.xml"/><Relationship Id="rId21" Type="http://schemas.openxmlformats.org/officeDocument/2006/relationships/slide" Target="slides/slide20.xml"/><Relationship Id="rId63" Type="http://schemas.openxmlformats.org/officeDocument/2006/relationships/slide" Target="slides/slide62.xml"/><Relationship Id="rId159" Type="http://schemas.openxmlformats.org/officeDocument/2006/relationships/slide" Target="slides/slide158.xml"/><Relationship Id="rId170" Type="http://schemas.openxmlformats.org/officeDocument/2006/relationships/slide" Target="slides/slide169.xml"/><Relationship Id="rId226" Type="http://schemas.openxmlformats.org/officeDocument/2006/relationships/slide" Target="slides/slide225.xml"/><Relationship Id="rId268" Type="http://schemas.openxmlformats.org/officeDocument/2006/relationships/slide" Target="slides/slide267.xml"/><Relationship Id="rId32" Type="http://schemas.openxmlformats.org/officeDocument/2006/relationships/slide" Target="slides/slide31.xml"/><Relationship Id="rId74" Type="http://schemas.openxmlformats.org/officeDocument/2006/relationships/slide" Target="slides/slide73.xml"/><Relationship Id="rId128" Type="http://schemas.openxmlformats.org/officeDocument/2006/relationships/slide" Target="slides/slide127.xml"/><Relationship Id="rId5" Type="http://schemas.openxmlformats.org/officeDocument/2006/relationships/slide" Target="slides/slide4.xml"/><Relationship Id="rId181" Type="http://schemas.openxmlformats.org/officeDocument/2006/relationships/slide" Target="slides/slide180.xml"/><Relationship Id="rId237" Type="http://schemas.openxmlformats.org/officeDocument/2006/relationships/slide" Target="slides/slide236.xml"/><Relationship Id="rId279" Type="http://schemas.openxmlformats.org/officeDocument/2006/relationships/slide" Target="slides/slide278.xml"/><Relationship Id="rId43" Type="http://schemas.openxmlformats.org/officeDocument/2006/relationships/slide" Target="slides/slide42.xml"/><Relationship Id="rId139" Type="http://schemas.openxmlformats.org/officeDocument/2006/relationships/slide" Target="slides/slide138.xml"/><Relationship Id="rId85" Type="http://schemas.openxmlformats.org/officeDocument/2006/relationships/slide" Target="slides/slide84.xml"/><Relationship Id="rId150" Type="http://schemas.openxmlformats.org/officeDocument/2006/relationships/slide" Target="slides/slide149.xml"/><Relationship Id="rId171" Type="http://schemas.openxmlformats.org/officeDocument/2006/relationships/slide" Target="slides/slide170.xml"/><Relationship Id="rId192" Type="http://schemas.openxmlformats.org/officeDocument/2006/relationships/slide" Target="slides/slide191.xml"/><Relationship Id="rId206" Type="http://schemas.openxmlformats.org/officeDocument/2006/relationships/slide" Target="slides/slide205.xml"/><Relationship Id="rId227" Type="http://schemas.openxmlformats.org/officeDocument/2006/relationships/slide" Target="slides/slide226.xml"/><Relationship Id="rId248" Type="http://schemas.openxmlformats.org/officeDocument/2006/relationships/slide" Target="slides/slide247.xml"/><Relationship Id="rId269" Type="http://schemas.openxmlformats.org/officeDocument/2006/relationships/slide" Target="slides/slide268.xml"/><Relationship Id="rId12" Type="http://schemas.openxmlformats.org/officeDocument/2006/relationships/slide" Target="slides/slide11.xml"/><Relationship Id="rId33" Type="http://schemas.openxmlformats.org/officeDocument/2006/relationships/slide" Target="slides/slide32.xml"/><Relationship Id="rId108" Type="http://schemas.openxmlformats.org/officeDocument/2006/relationships/slide" Target="slides/slide107.xml"/><Relationship Id="rId129" Type="http://schemas.openxmlformats.org/officeDocument/2006/relationships/slide" Target="slides/slide128.xml"/><Relationship Id="rId280" Type="http://schemas.openxmlformats.org/officeDocument/2006/relationships/slide" Target="slides/slide279.xml"/><Relationship Id="rId54" Type="http://schemas.openxmlformats.org/officeDocument/2006/relationships/slide" Target="slides/slide53.xml"/><Relationship Id="rId75" Type="http://schemas.openxmlformats.org/officeDocument/2006/relationships/slide" Target="slides/slide74.xml"/><Relationship Id="rId96" Type="http://schemas.openxmlformats.org/officeDocument/2006/relationships/slide" Target="slides/slide95.xml"/><Relationship Id="rId140" Type="http://schemas.openxmlformats.org/officeDocument/2006/relationships/slide" Target="slides/slide139.xml"/><Relationship Id="rId161" Type="http://schemas.openxmlformats.org/officeDocument/2006/relationships/slide" Target="slides/slide160.xml"/><Relationship Id="rId182" Type="http://schemas.openxmlformats.org/officeDocument/2006/relationships/slide" Target="slides/slide181.xml"/><Relationship Id="rId217" Type="http://schemas.openxmlformats.org/officeDocument/2006/relationships/slide" Target="slides/slide216.xml"/><Relationship Id="rId6" Type="http://schemas.openxmlformats.org/officeDocument/2006/relationships/slide" Target="slides/slide5.xml"/><Relationship Id="rId238" Type="http://schemas.openxmlformats.org/officeDocument/2006/relationships/slide" Target="slides/slide237.xml"/><Relationship Id="rId259" Type="http://schemas.openxmlformats.org/officeDocument/2006/relationships/slide" Target="slides/slide258.xml"/><Relationship Id="rId23" Type="http://schemas.openxmlformats.org/officeDocument/2006/relationships/slide" Target="slides/slide22.xml"/><Relationship Id="rId119" Type="http://schemas.openxmlformats.org/officeDocument/2006/relationships/slide" Target="slides/slide118.xml"/><Relationship Id="rId270" Type="http://schemas.openxmlformats.org/officeDocument/2006/relationships/slide" Target="slides/slide269.xml"/><Relationship Id="rId44" Type="http://schemas.openxmlformats.org/officeDocument/2006/relationships/slide" Target="slides/slide43.xml"/><Relationship Id="rId65" Type="http://schemas.openxmlformats.org/officeDocument/2006/relationships/slide" Target="slides/slide64.xml"/><Relationship Id="rId86" Type="http://schemas.openxmlformats.org/officeDocument/2006/relationships/slide" Target="slides/slide85.xml"/><Relationship Id="rId130" Type="http://schemas.openxmlformats.org/officeDocument/2006/relationships/slide" Target="slides/slide129.xml"/><Relationship Id="rId151" Type="http://schemas.openxmlformats.org/officeDocument/2006/relationships/slide" Target="slides/slide150.xml"/><Relationship Id="rId172" Type="http://schemas.openxmlformats.org/officeDocument/2006/relationships/slide" Target="slides/slide171.xml"/><Relationship Id="rId193" Type="http://schemas.openxmlformats.org/officeDocument/2006/relationships/slide" Target="slides/slide192.xml"/><Relationship Id="rId207" Type="http://schemas.openxmlformats.org/officeDocument/2006/relationships/slide" Target="slides/slide206.xml"/><Relationship Id="rId228" Type="http://schemas.openxmlformats.org/officeDocument/2006/relationships/slide" Target="slides/slide227.xml"/><Relationship Id="rId249" Type="http://schemas.openxmlformats.org/officeDocument/2006/relationships/slide" Target="slides/slide248.xml"/><Relationship Id="rId13" Type="http://schemas.openxmlformats.org/officeDocument/2006/relationships/slide" Target="slides/slide12.xml"/><Relationship Id="rId109" Type="http://schemas.openxmlformats.org/officeDocument/2006/relationships/slide" Target="slides/slide108.xml"/><Relationship Id="rId260" Type="http://schemas.openxmlformats.org/officeDocument/2006/relationships/slide" Target="slides/slide259.xml"/><Relationship Id="rId281" Type="http://schemas.openxmlformats.org/officeDocument/2006/relationships/slide" Target="slides/slide280.xml"/><Relationship Id="rId34" Type="http://schemas.openxmlformats.org/officeDocument/2006/relationships/slide" Target="slides/slide33.xml"/><Relationship Id="rId55" Type="http://schemas.openxmlformats.org/officeDocument/2006/relationships/slide" Target="slides/slide54.xml"/><Relationship Id="rId76" Type="http://schemas.openxmlformats.org/officeDocument/2006/relationships/slide" Target="slides/slide75.xml"/><Relationship Id="rId97" Type="http://schemas.openxmlformats.org/officeDocument/2006/relationships/slide" Target="slides/slide96.xml"/><Relationship Id="rId120" Type="http://schemas.openxmlformats.org/officeDocument/2006/relationships/slide" Target="slides/slide119.xml"/><Relationship Id="rId141" Type="http://schemas.openxmlformats.org/officeDocument/2006/relationships/slide" Target="slides/slide140.xml"/><Relationship Id="rId7" Type="http://schemas.openxmlformats.org/officeDocument/2006/relationships/slide" Target="slides/slide6.xml"/><Relationship Id="rId162" Type="http://schemas.openxmlformats.org/officeDocument/2006/relationships/slide" Target="slides/slide161.xml"/><Relationship Id="rId183" Type="http://schemas.openxmlformats.org/officeDocument/2006/relationships/slide" Target="slides/slide182.xml"/><Relationship Id="rId218" Type="http://schemas.openxmlformats.org/officeDocument/2006/relationships/slide" Target="slides/slide217.xml"/><Relationship Id="rId239" Type="http://schemas.openxmlformats.org/officeDocument/2006/relationships/slide" Target="slides/slide238.xml"/><Relationship Id="rId250" Type="http://schemas.openxmlformats.org/officeDocument/2006/relationships/slide" Target="slides/slide249.xml"/><Relationship Id="rId271" Type="http://schemas.openxmlformats.org/officeDocument/2006/relationships/slide" Target="slides/slide270.xml"/><Relationship Id="rId24" Type="http://schemas.openxmlformats.org/officeDocument/2006/relationships/slide" Target="slides/slide23.xml"/><Relationship Id="rId45" Type="http://schemas.openxmlformats.org/officeDocument/2006/relationships/slide" Target="slides/slide44.xml"/><Relationship Id="rId66" Type="http://schemas.openxmlformats.org/officeDocument/2006/relationships/slide" Target="slides/slide65.xml"/><Relationship Id="rId87" Type="http://schemas.openxmlformats.org/officeDocument/2006/relationships/slide" Target="slides/slide86.xml"/><Relationship Id="rId110" Type="http://schemas.openxmlformats.org/officeDocument/2006/relationships/slide" Target="slides/slide109.xml"/><Relationship Id="rId131" Type="http://schemas.openxmlformats.org/officeDocument/2006/relationships/slide" Target="slides/slide130.xml"/><Relationship Id="rId152" Type="http://schemas.openxmlformats.org/officeDocument/2006/relationships/slide" Target="slides/slide151.xml"/><Relationship Id="rId173" Type="http://schemas.openxmlformats.org/officeDocument/2006/relationships/slide" Target="slides/slide172.xml"/><Relationship Id="rId194" Type="http://schemas.openxmlformats.org/officeDocument/2006/relationships/slide" Target="slides/slide193.xml"/><Relationship Id="rId208" Type="http://schemas.openxmlformats.org/officeDocument/2006/relationships/slide" Target="slides/slide207.xml"/><Relationship Id="rId229" Type="http://schemas.openxmlformats.org/officeDocument/2006/relationships/slide" Target="slides/slide228.xml"/><Relationship Id="rId240" Type="http://schemas.openxmlformats.org/officeDocument/2006/relationships/slide" Target="slides/slide239.xml"/><Relationship Id="rId261" Type="http://schemas.openxmlformats.org/officeDocument/2006/relationships/slide" Target="slides/slide260.xml"/><Relationship Id="rId14" Type="http://schemas.openxmlformats.org/officeDocument/2006/relationships/slide" Target="slides/slide13.xml"/><Relationship Id="rId35" Type="http://schemas.openxmlformats.org/officeDocument/2006/relationships/slide" Target="slides/slide34.xml"/><Relationship Id="rId56" Type="http://schemas.openxmlformats.org/officeDocument/2006/relationships/slide" Target="slides/slide55.xml"/><Relationship Id="rId77" Type="http://schemas.openxmlformats.org/officeDocument/2006/relationships/slide" Target="slides/slide76.xml"/><Relationship Id="rId100" Type="http://schemas.openxmlformats.org/officeDocument/2006/relationships/slide" Target="slides/slide99.xml"/><Relationship Id="rId282" Type="http://schemas.openxmlformats.org/officeDocument/2006/relationships/slide" Target="slides/slide281.xml"/><Relationship Id="rId8" Type="http://schemas.openxmlformats.org/officeDocument/2006/relationships/slide" Target="slides/slide7.xml"/><Relationship Id="rId98" Type="http://schemas.openxmlformats.org/officeDocument/2006/relationships/slide" Target="slides/slide97.xml"/><Relationship Id="rId121" Type="http://schemas.openxmlformats.org/officeDocument/2006/relationships/slide" Target="slides/slide120.xml"/><Relationship Id="rId142" Type="http://schemas.openxmlformats.org/officeDocument/2006/relationships/slide" Target="slides/slide141.xml"/><Relationship Id="rId163" Type="http://schemas.openxmlformats.org/officeDocument/2006/relationships/slide" Target="slides/slide162.xml"/><Relationship Id="rId184" Type="http://schemas.openxmlformats.org/officeDocument/2006/relationships/slide" Target="slides/slide183.xml"/><Relationship Id="rId219" Type="http://schemas.openxmlformats.org/officeDocument/2006/relationships/slide" Target="slides/slide218.xml"/><Relationship Id="rId230" Type="http://schemas.openxmlformats.org/officeDocument/2006/relationships/slide" Target="slides/slide229.xml"/><Relationship Id="rId251" Type="http://schemas.openxmlformats.org/officeDocument/2006/relationships/slide" Target="slides/slide250.xml"/><Relationship Id="rId25" Type="http://schemas.openxmlformats.org/officeDocument/2006/relationships/slide" Target="slides/slide24.xml"/><Relationship Id="rId46" Type="http://schemas.openxmlformats.org/officeDocument/2006/relationships/slide" Target="slides/slide45.xml"/><Relationship Id="rId67" Type="http://schemas.openxmlformats.org/officeDocument/2006/relationships/slide" Target="slides/slide66.xml"/><Relationship Id="rId272" Type="http://schemas.openxmlformats.org/officeDocument/2006/relationships/slide" Target="slides/slide271.xml"/><Relationship Id="rId88" Type="http://schemas.openxmlformats.org/officeDocument/2006/relationships/slide" Target="slides/slide87.xml"/><Relationship Id="rId111" Type="http://schemas.openxmlformats.org/officeDocument/2006/relationships/slide" Target="slides/slide110.xml"/><Relationship Id="rId132" Type="http://schemas.openxmlformats.org/officeDocument/2006/relationships/slide" Target="slides/slide131.xml"/><Relationship Id="rId153" Type="http://schemas.openxmlformats.org/officeDocument/2006/relationships/slide" Target="slides/slide152.xml"/><Relationship Id="rId174" Type="http://schemas.openxmlformats.org/officeDocument/2006/relationships/slide" Target="slides/slide173.xml"/><Relationship Id="rId195" Type="http://schemas.openxmlformats.org/officeDocument/2006/relationships/slide" Target="slides/slide194.xml"/><Relationship Id="rId209" Type="http://schemas.openxmlformats.org/officeDocument/2006/relationships/slide" Target="slides/slide208.xml"/><Relationship Id="rId220" Type="http://schemas.openxmlformats.org/officeDocument/2006/relationships/slide" Target="slides/slide219.xml"/><Relationship Id="rId241" Type="http://schemas.openxmlformats.org/officeDocument/2006/relationships/slide" Target="slides/slide240.xml"/><Relationship Id="rId15" Type="http://schemas.openxmlformats.org/officeDocument/2006/relationships/slide" Target="slides/slide14.xml"/><Relationship Id="rId36" Type="http://schemas.openxmlformats.org/officeDocument/2006/relationships/slide" Target="slides/slide35.xml"/><Relationship Id="rId57" Type="http://schemas.openxmlformats.org/officeDocument/2006/relationships/slide" Target="slides/slide56.xml"/><Relationship Id="rId262" Type="http://schemas.openxmlformats.org/officeDocument/2006/relationships/slide" Target="slides/slide261.xml"/><Relationship Id="rId283" Type="http://schemas.openxmlformats.org/officeDocument/2006/relationships/notesMaster" Target="notesMasters/notesMaster1.xml"/><Relationship Id="rId78" Type="http://schemas.openxmlformats.org/officeDocument/2006/relationships/slide" Target="slides/slide77.xml"/><Relationship Id="rId99" Type="http://schemas.openxmlformats.org/officeDocument/2006/relationships/slide" Target="slides/slide98.xml"/><Relationship Id="rId101" Type="http://schemas.openxmlformats.org/officeDocument/2006/relationships/slide" Target="slides/slide100.xml"/><Relationship Id="rId122" Type="http://schemas.openxmlformats.org/officeDocument/2006/relationships/slide" Target="slides/slide121.xml"/><Relationship Id="rId143" Type="http://schemas.openxmlformats.org/officeDocument/2006/relationships/slide" Target="slides/slide142.xml"/><Relationship Id="rId164" Type="http://schemas.openxmlformats.org/officeDocument/2006/relationships/slide" Target="slides/slide163.xml"/><Relationship Id="rId185" Type="http://schemas.openxmlformats.org/officeDocument/2006/relationships/slide" Target="slides/slide184.xml"/><Relationship Id="rId9" Type="http://schemas.openxmlformats.org/officeDocument/2006/relationships/slide" Target="slides/slide8.xml"/><Relationship Id="rId210" Type="http://schemas.openxmlformats.org/officeDocument/2006/relationships/slide" Target="slides/slide209.xml"/><Relationship Id="rId26" Type="http://schemas.openxmlformats.org/officeDocument/2006/relationships/slide" Target="slides/slide25.xml"/><Relationship Id="rId231" Type="http://schemas.openxmlformats.org/officeDocument/2006/relationships/slide" Target="slides/slide230.xml"/><Relationship Id="rId252" Type="http://schemas.openxmlformats.org/officeDocument/2006/relationships/slide" Target="slides/slide251.xml"/><Relationship Id="rId273" Type="http://schemas.openxmlformats.org/officeDocument/2006/relationships/slide" Target="slides/slide272.xml"/><Relationship Id="rId47" Type="http://schemas.openxmlformats.org/officeDocument/2006/relationships/slide" Target="slides/slide46.xml"/><Relationship Id="rId68" Type="http://schemas.openxmlformats.org/officeDocument/2006/relationships/slide" Target="slides/slide67.xml"/><Relationship Id="rId89" Type="http://schemas.openxmlformats.org/officeDocument/2006/relationships/slide" Target="slides/slide88.xml"/><Relationship Id="rId112" Type="http://schemas.openxmlformats.org/officeDocument/2006/relationships/slide" Target="slides/slide111.xml"/><Relationship Id="rId133" Type="http://schemas.openxmlformats.org/officeDocument/2006/relationships/slide" Target="slides/slide132.xml"/><Relationship Id="rId154" Type="http://schemas.openxmlformats.org/officeDocument/2006/relationships/slide" Target="slides/slide153.xml"/><Relationship Id="rId175" Type="http://schemas.openxmlformats.org/officeDocument/2006/relationships/slide" Target="slides/slide174.xml"/><Relationship Id="rId196" Type="http://schemas.openxmlformats.org/officeDocument/2006/relationships/slide" Target="slides/slide195.xml"/><Relationship Id="rId200" Type="http://schemas.openxmlformats.org/officeDocument/2006/relationships/slide" Target="slides/slide199.xml"/><Relationship Id="rId16" Type="http://schemas.openxmlformats.org/officeDocument/2006/relationships/slide" Target="slides/slide15.xml"/><Relationship Id="rId221" Type="http://schemas.openxmlformats.org/officeDocument/2006/relationships/slide" Target="slides/slide220.xml"/><Relationship Id="rId242" Type="http://schemas.openxmlformats.org/officeDocument/2006/relationships/slide" Target="slides/slide241.xml"/><Relationship Id="rId263" Type="http://schemas.openxmlformats.org/officeDocument/2006/relationships/slide" Target="slides/slide262.xml"/><Relationship Id="rId284" Type="http://schemas.openxmlformats.org/officeDocument/2006/relationships/handoutMaster" Target="handoutMasters/handoutMaster1.xml"/><Relationship Id="rId37" Type="http://schemas.openxmlformats.org/officeDocument/2006/relationships/slide" Target="slides/slide36.xml"/><Relationship Id="rId58" Type="http://schemas.openxmlformats.org/officeDocument/2006/relationships/slide" Target="slides/slide57.xml"/><Relationship Id="rId79" Type="http://schemas.openxmlformats.org/officeDocument/2006/relationships/slide" Target="slides/slide78.xml"/><Relationship Id="rId102" Type="http://schemas.openxmlformats.org/officeDocument/2006/relationships/slide" Target="slides/slide101.xml"/><Relationship Id="rId123" Type="http://schemas.openxmlformats.org/officeDocument/2006/relationships/slide" Target="slides/slide122.xml"/><Relationship Id="rId144" Type="http://schemas.openxmlformats.org/officeDocument/2006/relationships/slide" Target="slides/slide143.xml"/><Relationship Id="rId90" Type="http://schemas.openxmlformats.org/officeDocument/2006/relationships/slide" Target="slides/slide89.xml"/><Relationship Id="rId165" Type="http://schemas.openxmlformats.org/officeDocument/2006/relationships/slide" Target="slides/slide164.xml"/><Relationship Id="rId186" Type="http://schemas.openxmlformats.org/officeDocument/2006/relationships/slide" Target="slides/slide185.xml"/><Relationship Id="rId211" Type="http://schemas.openxmlformats.org/officeDocument/2006/relationships/slide" Target="slides/slide210.xml"/><Relationship Id="rId232" Type="http://schemas.openxmlformats.org/officeDocument/2006/relationships/slide" Target="slides/slide231.xml"/><Relationship Id="rId253" Type="http://schemas.openxmlformats.org/officeDocument/2006/relationships/slide" Target="slides/slide252.xml"/><Relationship Id="rId274" Type="http://schemas.openxmlformats.org/officeDocument/2006/relationships/slide" Target="slides/slide273.xml"/><Relationship Id="rId27" Type="http://schemas.openxmlformats.org/officeDocument/2006/relationships/slide" Target="slides/slide26.xml"/><Relationship Id="rId48" Type="http://schemas.openxmlformats.org/officeDocument/2006/relationships/slide" Target="slides/slide47.xml"/><Relationship Id="rId69" Type="http://schemas.openxmlformats.org/officeDocument/2006/relationships/slide" Target="slides/slide68.xml"/><Relationship Id="rId113" Type="http://schemas.openxmlformats.org/officeDocument/2006/relationships/slide" Target="slides/slide112.xml"/><Relationship Id="rId134" Type="http://schemas.openxmlformats.org/officeDocument/2006/relationships/slide" Target="slides/slide133.xml"/><Relationship Id="rId80" Type="http://schemas.openxmlformats.org/officeDocument/2006/relationships/slide" Target="slides/slide79.xml"/><Relationship Id="rId155" Type="http://schemas.openxmlformats.org/officeDocument/2006/relationships/slide" Target="slides/slide154.xml"/><Relationship Id="rId176" Type="http://schemas.openxmlformats.org/officeDocument/2006/relationships/slide" Target="slides/slide175.xml"/><Relationship Id="rId197" Type="http://schemas.openxmlformats.org/officeDocument/2006/relationships/slide" Target="slides/slide196.xml"/><Relationship Id="rId201" Type="http://schemas.openxmlformats.org/officeDocument/2006/relationships/slide" Target="slides/slide200.xml"/><Relationship Id="rId222" Type="http://schemas.openxmlformats.org/officeDocument/2006/relationships/slide" Target="slides/slide221.xml"/><Relationship Id="rId243" Type="http://schemas.openxmlformats.org/officeDocument/2006/relationships/slide" Target="slides/slide242.xml"/><Relationship Id="rId264" Type="http://schemas.openxmlformats.org/officeDocument/2006/relationships/slide" Target="slides/slide263.xml"/><Relationship Id="rId285" Type="http://schemas.openxmlformats.org/officeDocument/2006/relationships/presProps" Target="presProps.xml"/><Relationship Id="rId17" Type="http://schemas.openxmlformats.org/officeDocument/2006/relationships/slide" Target="slides/slide16.xml"/><Relationship Id="rId38" Type="http://schemas.openxmlformats.org/officeDocument/2006/relationships/slide" Target="slides/slide37.xml"/><Relationship Id="rId59" Type="http://schemas.openxmlformats.org/officeDocument/2006/relationships/slide" Target="slides/slide58.xml"/><Relationship Id="rId103" Type="http://schemas.openxmlformats.org/officeDocument/2006/relationships/slide" Target="slides/slide102.xml"/><Relationship Id="rId124" Type="http://schemas.openxmlformats.org/officeDocument/2006/relationships/slide" Target="slides/slide123.xml"/><Relationship Id="rId70" Type="http://schemas.openxmlformats.org/officeDocument/2006/relationships/slide" Target="slides/slide69.xml"/><Relationship Id="rId91" Type="http://schemas.openxmlformats.org/officeDocument/2006/relationships/slide" Target="slides/slide90.xml"/><Relationship Id="rId145" Type="http://schemas.openxmlformats.org/officeDocument/2006/relationships/slide" Target="slides/slide144.xml"/><Relationship Id="rId166" Type="http://schemas.openxmlformats.org/officeDocument/2006/relationships/slide" Target="slides/slide165.xml"/><Relationship Id="rId187" Type="http://schemas.openxmlformats.org/officeDocument/2006/relationships/slide" Target="slides/slide186.xml"/><Relationship Id="rId1" Type="http://schemas.openxmlformats.org/officeDocument/2006/relationships/slideMaster" Target="slideMasters/slideMaster1.xml"/><Relationship Id="rId212" Type="http://schemas.openxmlformats.org/officeDocument/2006/relationships/slide" Target="slides/slide211.xml"/><Relationship Id="rId233" Type="http://schemas.openxmlformats.org/officeDocument/2006/relationships/slide" Target="slides/slide232.xml"/><Relationship Id="rId254" Type="http://schemas.openxmlformats.org/officeDocument/2006/relationships/slide" Target="slides/slide253.xml"/><Relationship Id="rId28" Type="http://schemas.openxmlformats.org/officeDocument/2006/relationships/slide" Target="slides/slide27.xml"/><Relationship Id="rId49" Type="http://schemas.openxmlformats.org/officeDocument/2006/relationships/slide" Target="slides/slide48.xml"/><Relationship Id="rId114" Type="http://schemas.openxmlformats.org/officeDocument/2006/relationships/slide" Target="slides/slide113.xml"/><Relationship Id="rId275" Type="http://schemas.openxmlformats.org/officeDocument/2006/relationships/slide" Target="slides/slide274.xml"/><Relationship Id="rId60" Type="http://schemas.openxmlformats.org/officeDocument/2006/relationships/slide" Target="slides/slide59.xml"/><Relationship Id="rId81" Type="http://schemas.openxmlformats.org/officeDocument/2006/relationships/slide" Target="slides/slide80.xml"/><Relationship Id="rId135" Type="http://schemas.openxmlformats.org/officeDocument/2006/relationships/slide" Target="slides/slide134.xml"/><Relationship Id="rId156" Type="http://schemas.openxmlformats.org/officeDocument/2006/relationships/slide" Target="slides/slide155.xml"/><Relationship Id="rId177" Type="http://schemas.openxmlformats.org/officeDocument/2006/relationships/slide" Target="slides/slide176.xml"/><Relationship Id="rId198" Type="http://schemas.openxmlformats.org/officeDocument/2006/relationships/slide" Target="slides/slide197.xml"/><Relationship Id="rId202" Type="http://schemas.openxmlformats.org/officeDocument/2006/relationships/slide" Target="slides/slide201.xml"/><Relationship Id="rId223" Type="http://schemas.openxmlformats.org/officeDocument/2006/relationships/slide" Target="slides/slide222.xml"/><Relationship Id="rId244" Type="http://schemas.openxmlformats.org/officeDocument/2006/relationships/slide" Target="slides/slide243.xml"/><Relationship Id="rId18" Type="http://schemas.openxmlformats.org/officeDocument/2006/relationships/slide" Target="slides/slide17.xml"/><Relationship Id="rId39" Type="http://schemas.openxmlformats.org/officeDocument/2006/relationships/slide" Target="slides/slide38.xml"/><Relationship Id="rId265" Type="http://schemas.openxmlformats.org/officeDocument/2006/relationships/slide" Target="slides/slide264.xml"/><Relationship Id="rId286" Type="http://schemas.openxmlformats.org/officeDocument/2006/relationships/viewProps" Target="viewProps.xml"/><Relationship Id="rId50" Type="http://schemas.openxmlformats.org/officeDocument/2006/relationships/slide" Target="slides/slide49.xml"/><Relationship Id="rId104" Type="http://schemas.openxmlformats.org/officeDocument/2006/relationships/slide" Target="slides/slide103.xml"/><Relationship Id="rId125" Type="http://schemas.openxmlformats.org/officeDocument/2006/relationships/slide" Target="slides/slide124.xml"/><Relationship Id="rId146" Type="http://schemas.openxmlformats.org/officeDocument/2006/relationships/slide" Target="slides/slide145.xml"/><Relationship Id="rId167" Type="http://schemas.openxmlformats.org/officeDocument/2006/relationships/slide" Target="slides/slide166.xml"/><Relationship Id="rId188" Type="http://schemas.openxmlformats.org/officeDocument/2006/relationships/slide" Target="slides/slide187.xml"/><Relationship Id="rId71" Type="http://schemas.openxmlformats.org/officeDocument/2006/relationships/slide" Target="slides/slide70.xml"/><Relationship Id="rId92" Type="http://schemas.openxmlformats.org/officeDocument/2006/relationships/slide" Target="slides/slide91.xml"/><Relationship Id="rId213" Type="http://schemas.openxmlformats.org/officeDocument/2006/relationships/slide" Target="slides/slide212.xml"/><Relationship Id="rId234" Type="http://schemas.openxmlformats.org/officeDocument/2006/relationships/slide" Target="slides/slide233.xml"/><Relationship Id="rId2" Type="http://schemas.openxmlformats.org/officeDocument/2006/relationships/slide" Target="slides/slide1.xml"/><Relationship Id="rId29" Type="http://schemas.openxmlformats.org/officeDocument/2006/relationships/slide" Target="slides/slide28.xml"/><Relationship Id="rId255" Type="http://schemas.openxmlformats.org/officeDocument/2006/relationships/slide" Target="slides/slide254.xml"/><Relationship Id="rId276" Type="http://schemas.openxmlformats.org/officeDocument/2006/relationships/slide" Target="slides/slide275.xml"/><Relationship Id="rId40" Type="http://schemas.openxmlformats.org/officeDocument/2006/relationships/slide" Target="slides/slide39.xml"/><Relationship Id="rId115" Type="http://schemas.openxmlformats.org/officeDocument/2006/relationships/slide" Target="slides/slide114.xml"/><Relationship Id="rId136" Type="http://schemas.openxmlformats.org/officeDocument/2006/relationships/slide" Target="slides/slide135.xml"/><Relationship Id="rId157" Type="http://schemas.openxmlformats.org/officeDocument/2006/relationships/slide" Target="slides/slide156.xml"/><Relationship Id="rId178" Type="http://schemas.openxmlformats.org/officeDocument/2006/relationships/slide" Target="slides/slide177.xml"/><Relationship Id="rId61" Type="http://schemas.openxmlformats.org/officeDocument/2006/relationships/slide" Target="slides/slide60.xml"/><Relationship Id="rId82" Type="http://schemas.openxmlformats.org/officeDocument/2006/relationships/slide" Target="slides/slide81.xml"/><Relationship Id="rId199" Type="http://schemas.openxmlformats.org/officeDocument/2006/relationships/slide" Target="slides/slide198.xml"/><Relationship Id="rId203" Type="http://schemas.openxmlformats.org/officeDocument/2006/relationships/slide" Target="slides/slide202.xml"/><Relationship Id="rId19" Type="http://schemas.openxmlformats.org/officeDocument/2006/relationships/slide" Target="slides/slide18.xml"/><Relationship Id="rId224" Type="http://schemas.openxmlformats.org/officeDocument/2006/relationships/slide" Target="slides/slide223.xml"/><Relationship Id="rId245" Type="http://schemas.openxmlformats.org/officeDocument/2006/relationships/slide" Target="slides/slide244.xml"/><Relationship Id="rId266" Type="http://schemas.openxmlformats.org/officeDocument/2006/relationships/slide" Target="slides/slide265.xml"/><Relationship Id="rId287" Type="http://schemas.openxmlformats.org/officeDocument/2006/relationships/theme" Target="theme/theme1.xml"/><Relationship Id="rId30" Type="http://schemas.openxmlformats.org/officeDocument/2006/relationships/slide" Target="slides/slide29.xml"/><Relationship Id="rId105" Type="http://schemas.openxmlformats.org/officeDocument/2006/relationships/slide" Target="slides/slide104.xml"/><Relationship Id="rId126" Type="http://schemas.openxmlformats.org/officeDocument/2006/relationships/slide" Target="slides/slide125.xml"/><Relationship Id="rId147" Type="http://schemas.openxmlformats.org/officeDocument/2006/relationships/slide" Target="slides/slide146.xml"/><Relationship Id="rId168" Type="http://schemas.openxmlformats.org/officeDocument/2006/relationships/slide" Target="slides/slide167.xml"/><Relationship Id="rId51" Type="http://schemas.openxmlformats.org/officeDocument/2006/relationships/slide" Target="slides/slide50.xml"/><Relationship Id="rId72" Type="http://schemas.openxmlformats.org/officeDocument/2006/relationships/slide" Target="slides/slide71.xml"/><Relationship Id="rId93" Type="http://schemas.openxmlformats.org/officeDocument/2006/relationships/slide" Target="slides/slide92.xml"/><Relationship Id="rId189" Type="http://schemas.openxmlformats.org/officeDocument/2006/relationships/slide" Target="slides/slide188.xml"/><Relationship Id="rId3" Type="http://schemas.openxmlformats.org/officeDocument/2006/relationships/slide" Target="slides/slide2.xml"/><Relationship Id="rId214" Type="http://schemas.openxmlformats.org/officeDocument/2006/relationships/slide" Target="slides/slide213.xml"/><Relationship Id="rId235" Type="http://schemas.openxmlformats.org/officeDocument/2006/relationships/slide" Target="slides/slide234.xml"/><Relationship Id="rId256" Type="http://schemas.openxmlformats.org/officeDocument/2006/relationships/slide" Target="slides/slide255.xml"/><Relationship Id="rId277" Type="http://schemas.openxmlformats.org/officeDocument/2006/relationships/slide" Target="slides/slide276.xml"/><Relationship Id="rId116" Type="http://schemas.openxmlformats.org/officeDocument/2006/relationships/slide" Target="slides/slide115.xml"/><Relationship Id="rId137" Type="http://schemas.openxmlformats.org/officeDocument/2006/relationships/slide" Target="slides/slide136.xml"/><Relationship Id="rId158" Type="http://schemas.openxmlformats.org/officeDocument/2006/relationships/slide" Target="slides/slide157.xml"/><Relationship Id="rId20" Type="http://schemas.openxmlformats.org/officeDocument/2006/relationships/slide" Target="slides/slide19.xml"/><Relationship Id="rId41" Type="http://schemas.openxmlformats.org/officeDocument/2006/relationships/slide" Target="slides/slide40.xml"/><Relationship Id="rId62" Type="http://schemas.openxmlformats.org/officeDocument/2006/relationships/slide" Target="slides/slide61.xml"/><Relationship Id="rId83" Type="http://schemas.openxmlformats.org/officeDocument/2006/relationships/slide" Target="slides/slide82.xml"/><Relationship Id="rId179" Type="http://schemas.openxmlformats.org/officeDocument/2006/relationships/slide" Target="slides/slide178.xml"/><Relationship Id="rId190" Type="http://schemas.openxmlformats.org/officeDocument/2006/relationships/slide" Target="slides/slide189.xml"/><Relationship Id="rId204" Type="http://schemas.openxmlformats.org/officeDocument/2006/relationships/slide" Target="slides/slide203.xml"/><Relationship Id="rId225" Type="http://schemas.openxmlformats.org/officeDocument/2006/relationships/slide" Target="slides/slide224.xml"/><Relationship Id="rId246" Type="http://schemas.openxmlformats.org/officeDocument/2006/relationships/slide" Target="slides/slide245.xml"/><Relationship Id="rId267" Type="http://schemas.openxmlformats.org/officeDocument/2006/relationships/slide" Target="slides/slide266.xml"/><Relationship Id="rId288" Type="http://schemas.openxmlformats.org/officeDocument/2006/relationships/tableStyles" Target="tableStyles.xml"/><Relationship Id="rId106" Type="http://schemas.openxmlformats.org/officeDocument/2006/relationships/slide" Target="slides/slide105.xml"/><Relationship Id="rId127" Type="http://schemas.openxmlformats.org/officeDocument/2006/relationships/slide" Target="slides/slide126.xml"/><Relationship Id="rId10" Type="http://schemas.openxmlformats.org/officeDocument/2006/relationships/slide" Target="slides/slide9.xml"/><Relationship Id="rId31" Type="http://schemas.openxmlformats.org/officeDocument/2006/relationships/slide" Target="slides/slide30.xml"/><Relationship Id="rId52" Type="http://schemas.openxmlformats.org/officeDocument/2006/relationships/slide" Target="slides/slide51.xml"/><Relationship Id="rId73" Type="http://schemas.openxmlformats.org/officeDocument/2006/relationships/slide" Target="slides/slide72.xml"/><Relationship Id="rId94" Type="http://schemas.openxmlformats.org/officeDocument/2006/relationships/slide" Target="slides/slide93.xml"/><Relationship Id="rId148" Type="http://schemas.openxmlformats.org/officeDocument/2006/relationships/slide" Target="slides/slide147.xml"/><Relationship Id="rId169" Type="http://schemas.openxmlformats.org/officeDocument/2006/relationships/slide" Target="slides/slide168.xml"/><Relationship Id="rId4" Type="http://schemas.openxmlformats.org/officeDocument/2006/relationships/slide" Target="slides/slide3.xml"/><Relationship Id="rId180" Type="http://schemas.openxmlformats.org/officeDocument/2006/relationships/slide" Target="slides/slide179.xml"/><Relationship Id="rId215" Type="http://schemas.openxmlformats.org/officeDocument/2006/relationships/slide" Target="slides/slide214.xml"/><Relationship Id="rId236" Type="http://schemas.openxmlformats.org/officeDocument/2006/relationships/slide" Target="slides/slide235.xml"/><Relationship Id="rId257" Type="http://schemas.openxmlformats.org/officeDocument/2006/relationships/slide" Target="slides/slide256.xml"/><Relationship Id="rId278" Type="http://schemas.openxmlformats.org/officeDocument/2006/relationships/slide" Target="slides/slide277.xml"/><Relationship Id="rId42" Type="http://schemas.openxmlformats.org/officeDocument/2006/relationships/slide" Target="slides/slide41.xml"/><Relationship Id="rId84" Type="http://schemas.openxmlformats.org/officeDocument/2006/relationships/slide" Target="slides/slide83.xml"/><Relationship Id="rId138" Type="http://schemas.openxmlformats.org/officeDocument/2006/relationships/slide" Target="slides/slide137.xml"/><Relationship Id="rId191" Type="http://schemas.openxmlformats.org/officeDocument/2006/relationships/slide" Target="slides/slide190.xml"/><Relationship Id="rId205" Type="http://schemas.openxmlformats.org/officeDocument/2006/relationships/slide" Target="slides/slide204.xml"/><Relationship Id="rId247" Type="http://schemas.openxmlformats.org/officeDocument/2006/relationships/slide" Target="slides/slide246.xml"/><Relationship Id="rId107" Type="http://schemas.openxmlformats.org/officeDocument/2006/relationships/slide" Target="slides/slide106.xml"/><Relationship Id="rId11" Type="http://schemas.openxmlformats.org/officeDocument/2006/relationships/slide" Target="slides/slide10.xml"/><Relationship Id="rId53" Type="http://schemas.openxmlformats.org/officeDocument/2006/relationships/slide" Target="slides/slide52.xml"/><Relationship Id="rId149" Type="http://schemas.openxmlformats.org/officeDocument/2006/relationships/slide" Target="slides/slide148.xml"/><Relationship Id="rId95" Type="http://schemas.openxmlformats.org/officeDocument/2006/relationships/slide" Target="slides/slide94.xml"/><Relationship Id="rId160" Type="http://schemas.openxmlformats.org/officeDocument/2006/relationships/slide" Target="slides/slide159.xml"/><Relationship Id="rId216" Type="http://schemas.openxmlformats.org/officeDocument/2006/relationships/slide" Target="slides/slide215.xml"/><Relationship Id="rId258" Type="http://schemas.openxmlformats.org/officeDocument/2006/relationships/slide" Target="slides/slide257.xml"/><Relationship Id="rId22" Type="http://schemas.openxmlformats.org/officeDocument/2006/relationships/slide" Target="slides/slide21.xml"/><Relationship Id="rId64" Type="http://schemas.openxmlformats.org/officeDocument/2006/relationships/slide" Target="slides/slide63.xml"/><Relationship Id="rId118" Type="http://schemas.openxmlformats.org/officeDocument/2006/relationships/slide" Target="slides/slide117.xml"/></Relationships>
</file>

<file path=ppt/charts/_rels/chart1.xml.rels><?xml version="1.0" encoding="UTF-8" standalone="yes"?>
<Relationships xmlns="http://schemas.openxmlformats.org/package/2006/relationships"><Relationship Id="rId2" Type="http://schemas.openxmlformats.org/officeDocument/2006/relationships/oleObject" Target="file:///C:\Users\Mooney\Downloads\Documents\mice\corticosterone\products\SICB%202014\G69_CORT_Graphs_3.xls" TargetMode="External"/><Relationship Id="rId1" Type="http://schemas.openxmlformats.org/officeDocument/2006/relationships/themeOverride" Target="../theme/themeOverride1.xml"/></Relationships>
</file>

<file path=ppt/charts/_rels/chart2.xml.rels><?xml version="1.0" encoding="UTF-8" standalone="yes"?>
<Relationships xmlns="http://schemas.openxmlformats.org/package/2006/relationships"><Relationship Id="rId3" Type="http://schemas.openxmlformats.org/officeDocument/2006/relationships/oleObject" Target="file:///C:\SELECT\g90\Monica_Antibiotic\LG90_SAS_Results_Graphs_7.xlsx" TargetMode="External"/><Relationship Id="rId2" Type="http://schemas.microsoft.com/office/2011/relationships/chartColorStyle" Target="colors1.xml"/><Relationship Id="rId1" Type="http://schemas.microsoft.com/office/2011/relationships/chartStyle" Target="style1.xml"/></Relationships>
</file>

<file path=ppt/charts/_rels/chart3.xml.rels><?xml version="1.0" encoding="UTF-8" standalone="yes"?>
<Relationships xmlns="http://schemas.openxmlformats.org/package/2006/relationships"><Relationship Id="rId1" Type="http://schemas.openxmlformats.org/officeDocument/2006/relationships/oleObject" Target="file:///D:\UNC\Grants\Threadgill_Pomp_Exercise%20and%20Cancer\Exercise%20and%20Cancer_Prelimenary%20F4%20Data%20Graphs.xlsx" TargetMode="External"/></Relationships>
</file>

<file path=ppt/charts/_rels/chart4.xml.rels><?xml version="1.0" encoding="UTF-8" standalone="yes"?>
<Relationships xmlns="http://schemas.openxmlformats.org/package/2006/relationships"><Relationship Id="rId1" Type="http://schemas.openxmlformats.org/officeDocument/2006/relationships/oleObject" Target="file:///D:\UNC\Grants\Threadgill_Pomp_Exercise%20and%20Cancer\Exercise%20and%20Cancer_Prelimenary%20F4%20Data%20Graphs.xlsx" TargetMode="External"/></Relationships>
</file>

<file path=ppt/charts/_rels/chart5.xml.rels><?xml version="1.0" encoding="UTF-8" standalone="yes"?>
<Relationships xmlns="http://schemas.openxmlformats.org/package/2006/relationships"><Relationship Id="rId3" Type="http://schemas.openxmlformats.org/officeDocument/2006/relationships/oleObject" Target="file:///E:\SELECT\g77\EarlyLife\SAS_Results_Graphs_1.xlsx" TargetMode="External"/><Relationship Id="rId2" Type="http://schemas.microsoft.com/office/2011/relationships/chartColorStyle" Target="colors2.xml"/><Relationship Id="rId1" Type="http://schemas.microsoft.com/office/2011/relationships/chartStyle" Target="style2.xml"/></Relationships>
</file>

<file path=ppt/charts/_rels/chart6.xml.rels><?xml version="1.0" encoding="UTF-8" standalone="yes"?>
<Relationships xmlns="http://schemas.openxmlformats.org/package/2006/relationships"><Relationship Id="rId1" Type="http://schemas.openxmlformats.org/officeDocument/2006/relationships/oleObject" Target="file:///E:\SELECT\g60\Acosta\PowerPoints\G60_Acosta_early_access_food_consumption_daily_averages_NEW_TG.xls" TargetMode="External"/></Relationships>
</file>

<file path=ppt/charts/_rels/chart7.xml.rels><?xml version="1.0" encoding="UTF-8" standalone="yes"?>
<Relationships xmlns="http://schemas.openxmlformats.org/package/2006/relationships"><Relationship Id="rId3" Type="http://schemas.openxmlformats.org/officeDocument/2006/relationships/oleObject" Target="file:///E:\SELECT\g77\EarlyLife\SAS_Results_Graphs_1.xlsx" TargetMode="External"/><Relationship Id="rId2" Type="http://schemas.microsoft.com/office/2011/relationships/chartColorStyle" Target="colors3.xml"/><Relationship Id="rId1" Type="http://schemas.microsoft.com/office/2011/relationships/chartStyle" Target="style3.xml"/></Relationships>
</file>

<file path=ppt/charts/_rels/chart8.xml.rels><?xml version="1.0" encoding="UTF-8" standalone="yes"?>
<Relationships xmlns="http://schemas.openxmlformats.org/package/2006/relationships"><Relationship Id="rId3" Type="http://schemas.openxmlformats.org/officeDocument/2006/relationships/oleObject" Target="file:///E:\SELECT\g77\EarlyLife\SAS_Results_Graphs_1.xlsx" TargetMode="External"/><Relationship Id="rId2" Type="http://schemas.microsoft.com/office/2011/relationships/chartColorStyle" Target="colors4.xml"/><Relationship Id="rId1" Type="http://schemas.microsoft.com/office/2011/relationships/chartStyle" Target="style4.xml"/></Relationships>
</file>

<file path=ppt/charts/_rels/chart9.xml.rels><?xml version="1.0" encoding="UTF-8" standalone="yes"?>
<Relationships xmlns="http://schemas.openxmlformats.org/package/2006/relationships"><Relationship Id="rId3" Type="http://schemas.openxmlformats.org/officeDocument/2006/relationships/oleObject" Target="file:///E:\SELECT\g77\EarlyLife\SAS_Results_Graphs_1.xlsx" TargetMode="External"/><Relationship Id="rId2" Type="http://schemas.microsoft.com/office/2011/relationships/chartColorStyle" Target="colors5.xml"/><Relationship Id="rId1" Type="http://schemas.microsoft.com/office/2011/relationships/chartStyle" Target="style5.xml"/></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8051618547681542"/>
          <c:y val="4.214129483814525E-2"/>
          <c:w val="0.66190091863517087"/>
          <c:h val="0.8326195683872849"/>
        </c:manualLayout>
      </c:layout>
      <c:barChart>
        <c:barDir val="col"/>
        <c:grouping val="clustered"/>
        <c:varyColors val="0"/>
        <c:ser>
          <c:idx val="4"/>
          <c:order val="0"/>
          <c:tx>
            <c:strRef>
              <c:f>Malisch!$D$1</c:f>
              <c:strCache>
                <c:ptCount val="1"/>
                <c:pt idx="0">
                  <c:v>LSMean</c:v>
                </c:pt>
              </c:strCache>
            </c:strRef>
          </c:tx>
          <c:spPr>
            <a:solidFill>
              <a:schemeClr val="accent2"/>
            </a:solidFill>
          </c:spPr>
          <c:invertIfNegative val="0"/>
          <c:dPt>
            <c:idx val="0"/>
            <c:invertIfNegative val="0"/>
            <c:bubble3D val="0"/>
            <c:spPr>
              <a:solidFill>
                <a:srgbClr val="0070C0"/>
              </a:solidFill>
            </c:spPr>
            <c:extLst>
              <c:ext xmlns:c16="http://schemas.microsoft.com/office/drawing/2014/chart" uri="{C3380CC4-5D6E-409C-BE32-E72D297353CC}">
                <c16:uniqueId val="{00000000-435E-43E7-899B-F805A2D7E8B0}"/>
              </c:ext>
            </c:extLst>
          </c:dPt>
          <c:dPt>
            <c:idx val="1"/>
            <c:invertIfNegative val="0"/>
            <c:bubble3D val="0"/>
            <c:spPr>
              <a:solidFill>
                <a:srgbClr val="FF0000"/>
              </a:solidFill>
            </c:spPr>
            <c:extLst>
              <c:ext xmlns:c16="http://schemas.microsoft.com/office/drawing/2014/chart" uri="{C3380CC4-5D6E-409C-BE32-E72D297353CC}">
                <c16:uniqueId val="{00000001-435E-43E7-899B-F805A2D7E8B0}"/>
              </c:ext>
            </c:extLst>
          </c:dPt>
          <c:dPt>
            <c:idx val="2"/>
            <c:invertIfNegative val="0"/>
            <c:bubble3D val="0"/>
            <c:spPr>
              <a:solidFill>
                <a:srgbClr val="0070C0"/>
              </a:solidFill>
            </c:spPr>
            <c:extLst>
              <c:ext xmlns:c16="http://schemas.microsoft.com/office/drawing/2014/chart" uri="{C3380CC4-5D6E-409C-BE32-E72D297353CC}">
                <c16:uniqueId val="{00000002-435E-43E7-899B-F805A2D7E8B0}"/>
              </c:ext>
            </c:extLst>
          </c:dPt>
          <c:dPt>
            <c:idx val="3"/>
            <c:invertIfNegative val="0"/>
            <c:bubble3D val="0"/>
            <c:spPr>
              <a:solidFill>
                <a:srgbClr val="FF0000"/>
              </a:solidFill>
            </c:spPr>
            <c:extLst>
              <c:ext xmlns:c16="http://schemas.microsoft.com/office/drawing/2014/chart" uri="{C3380CC4-5D6E-409C-BE32-E72D297353CC}">
                <c16:uniqueId val="{00000003-435E-43E7-899B-F805A2D7E8B0}"/>
              </c:ext>
            </c:extLst>
          </c:dPt>
          <c:errBars>
            <c:errBarType val="both"/>
            <c:errValType val="cust"/>
            <c:noEndCap val="0"/>
            <c:plus>
              <c:numRef>
                <c:f>Malisch!$G$2:$G$5</c:f>
                <c:numCache>
                  <c:formatCode>General</c:formatCode>
                  <c:ptCount val="4"/>
                  <c:pt idx="0">
                    <c:v>6.2969499999999954</c:v>
                  </c:pt>
                  <c:pt idx="1">
                    <c:v>14.141399999999974</c:v>
                  </c:pt>
                  <c:pt idx="2">
                    <c:v>3.8240000000000047</c:v>
                  </c:pt>
                  <c:pt idx="3">
                    <c:v>6.0340499999999935</c:v>
                  </c:pt>
                </c:numCache>
              </c:numRef>
            </c:plus>
            <c:minus>
              <c:numLit>
                <c:formatCode>General</c:formatCode>
                <c:ptCount val="1"/>
                <c:pt idx="0">
                  <c:v>1</c:v>
                </c:pt>
              </c:numLit>
            </c:minus>
            <c:spPr>
              <a:ln w="19050"/>
            </c:spPr>
          </c:errBars>
          <c:cat>
            <c:strRef>
              <c:f>Malisch!$A$2:$A$5</c:f>
              <c:strCache>
                <c:ptCount val="4"/>
                <c:pt idx="0">
                  <c:v>Female  C</c:v>
                </c:pt>
                <c:pt idx="1">
                  <c:v>Female  HR</c:v>
                </c:pt>
                <c:pt idx="2">
                  <c:v>Male  C</c:v>
                </c:pt>
                <c:pt idx="3">
                  <c:v>Male  HR</c:v>
                </c:pt>
              </c:strCache>
            </c:strRef>
          </c:cat>
          <c:val>
            <c:numRef>
              <c:f>Malisch!$D$2:$D$5</c:f>
              <c:numCache>
                <c:formatCode>0.0000</c:formatCode>
                <c:ptCount val="4"/>
                <c:pt idx="0">
                  <c:v>114.49000000000001</c:v>
                </c:pt>
                <c:pt idx="1">
                  <c:v>217.56</c:v>
                </c:pt>
                <c:pt idx="2">
                  <c:v>59.75</c:v>
                </c:pt>
                <c:pt idx="3">
                  <c:v>113.85</c:v>
                </c:pt>
              </c:numCache>
            </c:numRef>
          </c:val>
          <c:extLst>
            <c:ext xmlns:c16="http://schemas.microsoft.com/office/drawing/2014/chart" uri="{C3380CC4-5D6E-409C-BE32-E72D297353CC}">
              <c16:uniqueId val="{00000004-435E-43E7-899B-F805A2D7E8B0}"/>
            </c:ext>
          </c:extLst>
        </c:ser>
        <c:dLbls>
          <c:showLegendKey val="0"/>
          <c:showVal val="0"/>
          <c:showCatName val="0"/>
          <c:showSerName val="0"/>
          <c:showPercent val="0"/>
          <c:showBubbleSize val="0"/>
        </c:dLbls>
        <c:gapWidth val="55"/>
        <c:axId val="49767936"/>
        <c:axId val="49769472"/>
      </c:barChart>
      <c:catAx>
        <c:axId val="49767936"/>
        <c:scaling>
          <c:orientation val="minMax"/>
        </c:scaling>
        <c:delete val="0"/>
        <c:axPos val="b"/>
        <c:numFmt formatCode="General" sourceLinked="1"/>
        <c:majorTickMark val="out"/>
        <c:minorTickMark val="none"/>
        <c:tickLblPos val="nextTo"/>
        <c:txPr>
          <a:bodyPr/>
          <a:lstStyle/>
          <a:p>
            <a:pPr>
              <a:defRPr b="1">
                <a:solidFill>
                  <a:srgbClr val="C00000"/>
                </a:solidFill>
              </a:defRPr>
            </a:pPr>
            <a:endParaRPr lang="en-US"/>
          </a:p>
        </c:txPr>
        <c:crossAx val="49769472"/>
        <c:crosses val="autoZero"/>
        <c:auto val="1"/>
        <c:lblAlgn val="ctr"/>
        <c:lblOffset val="100"/>
        <c:noMultiLvlLbl val="0"/>
      </c:catAx>
      <c:valAx>
        <c:axId val="49769472"/>
        <c:scaling>
          <c:orientation val="minMax"/>
        </c:scaling>
        <c:delete val="0"/>
        <c:axPos val="l"/>
        <c:majorGridlines/>
        <c:numFmt formatCode="0" sourceLinked="0"/>
        <c:majorTickMark val="out"/>
        <c:minorTickMark val="none"/>
        <c:tickLblPos val="nextTo"/>
        <c:txPr>
          <a:bodyPr/>
          <a:lstStyle/>
          <a:p>
            <a:pPr>
              <a:defRPr sz="2400"/>
            </a:pPr>
            <a:endParaRPr lang="en-US"/>
          </a:p>
        </c:txPr>
        <c:crossAx val="49767936"/>
        <c:crosses val="autoZero"/>
        <c:crossBetween val="between"/>
      </c:valAx>
    </c:plotArea>
    <c:plotVisOnly val="1"/>
    <c:dispBlanksAs val="gap"/>
    <c:showDLblsOverMax val="0"/>
  </c:chart>
  <c:externalData r:id="rId2">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spPr>
            <a:solidFill>
              <a:schemeClr val="accent1"/>
            </a:solidFill>
            <a:ln>
              <a:noFill/>
            </a:ln>
            <a:effectLst/>
          </c:spPr>
          <c:invertIfNegative val="0"/>
          <c:dPt>
            <c:idx val="0"/>
            <c:invertIfNegative val="0"/>
            <c:bubble3D val="0"/>
            <c:spPr>
              <a:solidFill>
                <a:srgbClr val="0000FF"/>
              </a:solidFill>
              <a:ln w="12700">
                <a:solidFill>
                  <a:schemeClr val="tx1"/>
                </a:solidFill>
              </a:ln>
              <a:effectLst/>
            </c:spPr>
            <c:extLst>
              <c:ext xmlns:c16="http://schemas.microsoft.com/office/drawing/2014/chart" uri="{C3380CC4-5D6E-409C-BE32-E72D297353CC}">
                <c16:uniqueId val="{00000001-687E-4963-B89F-10AF30415412}"/>
              </c:ext>
            </c:extLst>
          </c:dPt>
          <c:errBars>
            <c:errBarType val="both"/>
            <c:errValType val="cust"/>
            <c:noEndCap val="0"/>
            <c:plus>
              <c:numRef>
                <c:f>'Repeated Wheel running'!$K$13</c:f>
                <c:numCache>
                  <c:formatCode>General</c:formatCode>
                  <c:ptCount val="1"/>
                  <c:pt idx="0">
                    <c:v>444</c:v>
                  </c:pt>
                </c:numCache>
              </c:numRef>
            </c:plus>
            <c:minus>
              <c:numRef>
                <c:f>'Repeated Wheel running'!$K$13</c:f>
                <c:numCache>
                  <c:formatCode>General</c:formatCode>
                  <c:ptCount val="1"/>
                  <c:pt idx="0">
                    <c:v>444</c:v>
                  </c:pt>
                </c:numCache>
              </c:numRef>
            </c:minus>
            <c:spPr>
              <a:noFill/>
              <a:ln w="12700" cap="flat" cmpd="sng" algn="ctr">
                <a:solidFill>
                  <a:schemeClr val="tx1"/>
                </a:solidFill>
                <a:round/>
              </a:ln>
              <a:effectLst/>
            </c:spPr>
          </c:errBars>
          <c:val>
            <c:numRef>
              <c:f>'Repeated Wheel running'!$J$13</c:f>
              <c:numCache>
                <c:formatCode>General</c:formatCode>
                <c:ptCount val="1"/>
                <c:pt idx="0">
                  <c:v>5535.2</c:v>
                </c:pt>
              </c:numCache>
            </c:numRef>
          </c:val>
          <c:extLst>
            <c:ext xmlns:c16="http://schemas.microsoft.com/office/drawing/2014/chart" uri="{C3380CC4-5D6E-409C-BE32-E72D297353CC}">
              <c16:uniqueId val="{00000002-687E-4963-B89F-10AF30415412}"/>
            </c:ext>
          </c:extLst>
        </c:ser>
        <c:ser>
          <c:idx val="1"/>
          <c:order val="1"/>
          <c:spPr>
            <a:pattFill prst="dkHorz">
              <a:fgClr>
                <a:srgbClr val="0000FF"/>
              </a:fgClr>
              <a:bgClr>
                <a:schemeClr val="bg1"/>
              </a:bgClr>
            </a:pattFill>
            <a:ln w="12700">
              <a:solidFill>
                <a:schemeClr val="tx1"/>
              </a:solidFill>
            </a:ln>
            <a:effectLst/>
          </c:spPr>
          <c:invertIfNegative val="0"/>
          <c:errBars>
            <c:errBarType val="both"/>
            <c:errValType val="cust"/>
            <c:noEndCap val="0"/>
            <c:plus>
              <c:numRef>
                <c:f>'Repeated Wheel running'!$K$14</c:f>
                <c:numCache>
                  <c:formatCode>General</c:formatCode>
                  <c:ptCount val="1"/>
                  <c:pt idx="0">
                    <c:v>460.2</c:v>
                  </c:pt>
                </c:numCache>
              </c:numRef>
            </c:plus>
            <c:minus>
              <c:numRef>
                <c:f>'Repeated Wheel running'!$K$14</c:f>
                <c:numCache>
                  <c:formatCode>General</c:formatCode>
                  <c:ptCount val="1"/>
                  <c:pt idx="0">
                    <c:v>460.2</c:v>
                  </c:pt>
                </c:numCache>
              </c:numRef>
            </c:minus>
            <c:spPr>
              <a:noFill/>
              <a:ln w="12700" cap="flat" cmpd="sng" algn="ctr">
                <a:solidFill>
                  <a:schemeClr val="tx1"/>
                </a:solidFill>
                <a:round/>
              </a:ln>
              <a:effectLst/>
            </c:spPr>
          </c:errBars>
          <c:val>
            <c:numRef>
              <c:f>'Repeated Wheel running'!$J$14</c:f>
              <c:numCache>
                <c:formatCode>General</c:formatCode>
                <c:ptCount val="1"/>
                <c:pt idx="0">
                  <c:v>5018.5</c:v>
                </c:pt>
              </c:numCache>
            </c:numRef>
          </c:val>
          <c:extLst>
            <c:ext xmlns:c16="http://schemas.microsoft.com/office/drawing/2014/chart" uri="{C3380CC4-5D6E-409C-BE32-E72D297353CC}">
              <c16:uniqueId val="{00000003-687E-4963-B89F-10AF30415412}"/>
            </c:ext>
          </c:extLst>
        </c:ser>
        <c:ser>
          <c:idx val="2"/>
          <c:order val="2"/>
          <c:spPr>
            <a:solidFill>
              <a:srgbClr val="FF0000"/>
            </a:solidFill>
            <a:ln>
              <a:solidFill>
                <a:schemeClr val="tx1">
                  <a:alpha val="99000"/>
                </a:schemeClr>
              </a:solidFill>
            </a:ln>
            <a:effectLst/>
          </c:spPr>
          <c:invertIfNegative val="0"/>
          <c:errBars>
            <c:errBarType val="both"/>
            <c:errValType val="cust"/>
            <c:noEndCap val="0"/>
            <c:plus>
              <c:numRef>
                <c:f>'Repeated Wheel running'!$K$15</c:f>
                <c:numCache>
                  <c:formatCode>General</c:formatCode>
                  <c:ptCount val="1"/>
                  <c:pt idx="0">
                    <c:v>1096.5</c:v>
                  </c:pt>
                </c:numCache>
              </c:numRef>
            </c:plus>
            <c:minus>
              <c:numRef>
                <c:f>'Repeated Wheel running'!$K$15</c:f>
                <c:numCache>
                  <c:formatCode>General</c:formatCode>
                  <c:ptCount val="1"/>
                  <c:pt idx="0">
                    <c:v>1096.5</c:v>
                  </c:pt>
                </c:numCache>
              </c:numRef>
            </c:minus>
            <c:spPr>
              <a:noFill/>
              <a:ln w="12700" cap="flat" cmpd="sng" algn="ctr">
                <a:solidFill>
                  <a:schemeClr val="tx1"/>
                </a:solidFill>
                <a:round/>
              </a:ln>
              <a:effectLst/>
            </c:spPr>
          </c:errBars>
          <c:val>
            <c:numRef>
              <c:f>'Repeated Wheel running'!$J$15</c:f>
              <c:numCache>
                <c:formatCode>General</c:formatCode>
                <c:ptCount val="1"/>
                <c:pt idx="0">
                  <c:v>18592.7</c:v>
                </c:pt>
              </c:numCache>
            </c:numRef>
          </c:val>
          <c:extLst>
            <c:ext xmlns:c16="http://schemas.microsoft.com/office/drawing/2014/chart" uri="{C3380CC4-5D6E-409C-BE32-E72D297353CC}">
              <c16:uniqueId val="{00000004-687E-4963-B89F-10AF30415412}"/>
            </c:ext>
          </c:extLst>
        </c:ser>
        <c:ser>
          <c:idx val="3"/>
          <c:order val="3"/>
          <c:spPr>
            <a:pattFill prst="dkHorz">
              <a:fgClr>
                <a:srgbClr val="FF0000"/>
              </a:fgClr>
              <a:bgClr>
                <a:schemeClr val="bg1"/>
              </a:bgClr>
            </a:pattFill>
            <a:ln w="12700">
              <a:solidFill>
                <a:schemeClr val="tx1"/>
              </a:solidFill>
            </a:ln>
            <a:effectLst/>
          </c:spPr>
          <c:invertIfNegative val="0"/>
          <c:errBars>
            <c:errBarType val="both"/>
            <c:errValType val="cust"/>
            <c:noEndCap val="0"/>
            <c:plus>
              <c:numRef>
                <c:f>'Repeated Wheel running'!$K$16</c:f>
                <c:numCache>
                  <c:formatCode>General</c:formatCode>
                  <c:ptCount val="1"/>
                  <c:pt idx="0">
                    <c:v>1033.9000000000001</c:v>
                  </c:pt>
                </c:numCache>
              </c:numRef>
            </c:plus>
            <c:minus>
              <c:numRef>
                <c:f>'Repeated Wheel running'!$K$16</c:f>
                <c:numCache>
                  <c:formatCode>General</c:formatCode>
                  <c:ptCount val="1"/>
                  <c:pt idx="0">
                    <c:v>1033.9000000000001</c:v>
                  </c:pt>
                </c:numCache>
              </c:numRef>
            </c:minus>
            <c:spPr>
              <a:noFill/>
              <a:ln w="12700" cap="flat" cmpd="sng" algn="ctr">
                <a:solidFill>
                  <a:schemeClr val="tx1"/>
                </a:solidFill>
                <a:round/>
              </a:ln>
              <a:effectLst/>
            </c:spPr>
          </c:errBars>
          <c:val>
            <c:numRef>
              <c:f>'Repeated Wheel running'!$J$16</c:f>
              <c:numCache>
                <c:formatCode>General</c:formatCode>
                <c:ptCount val="1"/>
                <c:pt idx="0">
                  <c:v>14757</c:v>
                </c:pt>
              </c:numCache>
            </c:numRef>
          </c:val>
          <c:extLst>
            <c:ext xmlns:c16="http://schemas.microsoft.com/office/drawing/2014/chart" uri="{C3380CC4-5D6E-409C-BE32-E72D297353CC}">
              <c16:uniqueId val="{00000005-687E-4963-B89F-10AF30415412}"/>
            </c:ext>
          </c:extLst>
        </c:ser>
        <c:dLbls>
          <c:showLegendKey val="0"/>
          <c:showVal val="0"/>
          <c:showCatName val="0"/>
          <c:showSerName val="0"/>
          <c:showPercent val="0"/>
          <c:showBubbleSize val="0"/>
        </c:dLbls>
        <c:gapWidth val="219"/>
        <c:overlap val="-27"/>
        <c:axId val="417971064"/>
        <c:axId val="417965160"/>
        <c:extLst/>
      </c:barChart>
      <c:catAx>
        <c:axId val="417971064"/>
        <c:scaling>
          <c:orientation val="minMax"/>
        </c:scaling>
        <c:delete val="1"/>
        <c:axPos val="b"/>
        <c:numFmt formatCode="General" sourceLinked="1"/>
        <c:majorTickMark val="none"/>
        <c:minorTickMark val="none"/>
        <c:tickLblPos val="nextTo"/>
        <c:crossAx val="417965160"/>
        <c:crosses val="autoZero"/>
        <c:auto val="1"/>
        <c:lblAlgn val="ctr"/>
        <c:lblOffset val="100"/>
        <c:noMultiLvlLbl val="0"/>
      </c:catAx>
      <c:valAx>
        <c:axId val="417965160"/>
        <c:scaling>
          <c:orientation val="minMax"/>
          <c:max val="20000"/>
        </c:scaling>
        <c:delete val="0"/>
        <c:axPos val="l"/>
        <c:majorGridlines>
          <c:spPr>
            <a:ln w="9525" cap="flat" cmpd="sng" algn="ctr">
              <a:solidFill>
                <a:schemeClr val="tx1">
                  <a:lumMod val="15000"/>
                  <a:lumOff val="85000"/>
                </a:schemeClr>
              </a:solidFill>
              <a:round/>
            </a:ln>
            <a:effectLst/>
          </c:spPr>
        </c:majorGridlines>
        <c:numFmt formatCode="#,##0" sourceLinked="0"/>
        <c:majorTickMark val="out"/>
        <c:minorTickMark val="out"/>
        <c:tickLblPos val="nextTo"/>
        <c:spPr>
          <a:noFill/>
          <a:ln>
            <a:solidFill>
              <a:schemeClr val="tx1"/>
            </a:solidFill>
          </a:ln>
          <a:effectLst/>
        </c:spPr>
        <c:txPr>
          <a:bodyPr rot="-60000000" spcFirstLastPara="1" vertOverflow="ellipsis" vert="horz" wrap="square" anchor="ctr" anchorCtr="1"/>
          <a:lstStyle/>
          <a:p>
            <a:pPr>
              <a:defRPr sz="1400" b="0" i="0" u="none" strike="noStrike" kern="1200" baseline="0">
                <a:solidFill>
                  <a:sysClr val="windowText" lastClr="000000"/>
                </a:solidFill>
                <a:latin typeface="Arial" panose="020B0604020202020204" pitchFamily="34" charset="0"/>
                <a:ea typeface="+mn-ea"/>
                <a:cs typeface="Arial" panose="020B0604020202020204" pitchFamily="34" charset="0"/>
              </a:defRPr>
            </a:pPr>
            <a:endParaRPr lang="en-US"/>
          </a:p>
        </c:txPr>
        <c:crossAx val="417971064"/>
        <c:crosses val="autoZero"/>
        <c:crossBetween val="between"/>
        <c:majorUnit val="4000"/>
        <c:minorUnit val="1000"/>
      </c:valAx>
      <c:spPr>
        <a:noFill/>
        <a:ln>
          <a:noFill/>
        </a:ln>
        <a:effectLst/>
      </c:spPr>
    </c:plotArea>
    <c:plotVisOnly val="1"/>
    <c:dispBlanksAs val="gap"/>
    <c:showDLblsOverMax val="0"/>
  </c:chart>
  <c:spPr>
    <a:solidFill>
      <a:schemeClr val="bg1"/>
    </a:solidFill>
    <a:ln w="9525" cap="flat" cmpd="sng" algn="ctr">
      <a:noFill/>
      <a:round/>
    </a:ln>
    <a:effectLst/>
  </c:spPr>
  <c:txPr>
    <a:bodyPr/>
    <a:lstStyle/>
    <a:p>
      <a:pPr>
        <a:defRPr/>
      </a:pPr>
      <a:endParaRPr lang="en-US"/>
    </a:p>
  </c:txPr>
  <c:externalData r:id="rId3">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barChart>
        <c:barDir val="col"/>
        <c:grouping val="clustered"/>
        <c:varyColors val="0"/>
        <c:ser>
          <c:idx val="0"/>
          <c:order val="0"/>
          <c:spPr>
            <a:solidFill>
              <a:schemeClr val="tx1"/>
            </a:solidFill>
            <a:ln w="28575">
              <a:noFill/>
            </a:ln>
          </c:spPr>
          <c:invertIfNegative val="0"/>
          <c:cat>
            <c:numRef>
              <c:f>'XDist56 Frequency'!$Q$4:$Q$30</c:f>
              <c:numCache>
                <c:formatCode>General</c:formatCode>
                <c:ptCount val="27"/>
                <c:pt idx="0">
                  <c:v>0</c:v>
                </c:pt>
                <c:pt idx="1">
                  <c:v>1000</c:v>
                </c:pt>
                <c:pt idx="2">
                  <c:v>2000</c:v>
                </c:pt>
                <c:pt idx="3">
                  <c:v>3000</c:v>
                </c:pt>
                <c:pt idx="4">
                  <c:v>4000</c:v>
                </c:pt>
                <c:pt idx="5">
                  <c:v>5000</c:v>
                </c:pt>
                <c:pt idx="6">
                  <c:v>6000</c:v>
                </c:pt>
                <c:pt idx="7">
                  <c:v>7000</c:v>
                </c:pt>
                <c:pt idx="8">
                  <c:v>8000</c:v>
                </c:pt>
                <c:pt idx="9">
                  <c:v>9000</c:v>
                </c:pt>
                <c:pt idx="10">
                  <c:v>10000</c:v>
                </c:pt>
                <c:pt idx="11">
                  <c:v>11000</c:v>
                </c:pt>
                <c:pt idx="12">
                  <c:v>12000</c:v>
                </c:pt>
                <c:pt idx="13">
                  <c:v>13000</c:v>
                </c:pt>
                <c:pt idx="14">
                  <c:v>14000</c:v>
                </c:pt>
                <c:pt idx="15">
                  <c:v>15000</c:v>
                </c:pt>
                <c:pt idx="16">
                  <c:v>16000</c:v>
                </c:pt>
                <c:pt idx="17">
                  <c:v>17000</c:v>
                </c:pt>
                <c:pt idx="18">
                  <c:v>18000</c:v>
                </c:pt>
                <c:pt idx="19">
                  <c:v>19000</c:v>
                </c:pt>
                <c:pt idx="20">
                  <c:v>20000</c:v>
                </c:pt>
                <c:pt idx="21">
                  <c:v>21000</c:v>
                </c:pt>
                <c:pt idx="22">
                  <c:v>22000</c:v>
                </c:pt>
                <c:pt idx="23">
                  <c:v>23000</c:v>
                </c:pt>
                <c:pt idx="24">
                  <c:v>24000</c:v>
                </c:pt>
                <c:pt idx="25">
                  <c:v>25000</c:v>
                </c:pt>
                <c:pt idx="26">
                  <c:v>26000</c:v>
                </c:pt>
              </c:numCache>
            </c:numRef>
          </c:cat>
          <c:val>
            <c:numRef>
              <c:f>'XDist56 Frequency'!$R$4:$R$30</c:f>
              <c:numCache>
                <c:formatCode>General</c:formatCode>
                <c:ptCount val="27"/>
                <c:pt idx="0">
                  <c:v>0</c:v>
                </c:pt>
                <c:pt idx="1">
                  <c:v>0</c:v>
                </c:pt>
                <c:pt idx="2">
                  <c:v>0</c:v>
                </c:pt>
                <c:pt idx="3">
                  <c:v>1</c:v>
                </c:pt>
                <c:pt idx="4">
                  <c:v>1</c:v>
                </c:pt>
                <c:pt idx="5">
                  <c:v>7</c:v>
                </c:pt>
                <c:pt idx="6">
                  <c:v>23</c:v>
                </c:pt>
                <c:pt idx="7">
                  <c:v>40</c:v>
                </c:pt>
                <c:pt idx="8">
                  <c:v>54</c:v>
                </c:pt>
                <c:pt idx="9">
                  <c:v>69</c:v>
                </c:pt>
                <c:pt idx="10">
                  <c:v>64</c:v>
                </c:pt>
                <c:pt idx="11">
                  <c:v>72</c:v>
                </c:pt>
                <c:pt idx="12">
                  <c:v>80</c:v>
                </c:pt>
                <c:pt idx="13">
                  <c:v>88</c:v>
                </c:pt>
                <c:pt idx="14">
                  <c:v>81</c:v>
                </c:pt>
                <c:pt idx="15">
                  <c:v>64</c:v>
                </c:pt>
                <c:pt idx="16">
                  <c:v>44</c:v>
                </c:pt>
                <c:pt idx="17">
                  <c:v>36</c:v>
                </c:pt>
                <c:pt idx="18">
                  <c:v>23</c:v>
                </c:pt>
                <c:pt idx="19">
                  <c:v>16</c:v>
                </c:pt>
                <c:pt idx="20">
                  <c:v>8</c:v>
                </c:pt>
                <c:pt idx="21">
                  <c:v>3</c:v>
                </c:pt>
                <c:pt idx="22">
                  <c:v>4</c:v>
                </c:pt>
                <c:pt idx="23">
                  <c:v>3</c:v>
                </c:pt>
                <c:pt idx="24">
                  <c:v>0</c:v>
                </c:pt>
                <c:pt idx="25">
                  <c:v>0</c:v>
                </c:pt>
                <c:pt idx="26">
                  <c:v>1</c:v>
                </c:pt>
              </c:numCache>
            </c:numRef>
          </c:val>
          <c:extLst>
            <c:ext xmlns:c16="http://schemas.microsoft.com/office/drawing/2014/chart" uri="{C3380CC4-5D6E-409C-BE32-E72D297353CC}">
              <c16:uniqueId val="{00000000-09DB-4CE8-AEB5-2AFC791DB601}"/>
            </c:ext>
          </c:extLst>
        </c:ser>
        <c:dLbls>
          <c:showLegendKey val="0"/>
          <c:showVal val="0"/>
          <c:showCatName val="0"/>
          <c:showSerName val="0"/>
          <c:showPercent val="0"/>
          <c:showBubbleSize val="0"/>
        </c:dLbls>
        <c:gapWidth val="74"/>
        <c:axId val="35804288"/>
        <c:axId val="35805824"/>
      </c:barChart>
      <c:catAx>
        <c:axId val="35804288"/>
        <c:scaling>
          <c:orientation val="minMax"/>
        </c:scaling>
        <c:delete val="0"/>
        <c:axPos val="b"/>
        <c:numFmt formatCode="General" sourceLinked="1"/>
        <c:majorTickMark val="out"/>
        <c:minorTickMark val="none"/>
        <c:tickLblPos val="nextTo"/>
        <c:spPr>
          <a:ln w="25400">
            <a:solidFill>
              <a:schemeClr val="tx1"/>
            </a:solidFill>
          </a:ln>
        </c:spPr>
        <c:txPr>
          <a:bodyPr rot="-2700000"/>
          <a:lstStyle/>
          <a:p>
            <a:pPr>
              <a:defRPr sz="1000">
                <a:latin typeface="Arial" pitchFamily="34" charset="0"/>
                <a:cs typeface="Arial" pitchFamily="34" charset="0"/>
              </a:defRPr>
            </a:pPr>
            <a:endParaRPr lang="en-US"/>
          </a:p>
        </c:txPr>
        <c:crossAx val="35805824"/>
        <c:crosses val="autoZero"/>
        <c:auto val="1"/>
        <c:lblAlgn val="ctr"/>
        <c:lblOffset val="100"/>
        <c:noMultiLvlLbl val="0"/>
      </c:catAx>
      <c:valAx>
        <c:axId val="35805824"/>
        <c:scaling>
          <c:orientation val="minMax"/>
        </c:scaling>
        <c:delete val="0"/>
        <c:axPos val="l"/>
        <c:numFmt formatCode="General" sourceLinked="1"/>
        <c:majorTickMark val="out"/>
        <c:minorTickMark val="none"/>
        <c:tickLblPos val="nextTo"/>
        <c:spPr>
          <a:ln w="25400">
            <a:solidFill>
              <a:sysClr val="windowText" lastClr="000000"/>
            </a:solidFill>
          </a:ln>
        </c:spPr>
        <c:txPr>
          <a:bodyPr/>
          <a:lstStyle/>
          <a:p>
            <a:pPr>
              <a:defRPr>
                <a:latin typeface="Arial" pitchFamily="34" charset="0"/>
                <a:cs typeface="Arial" pitchFamily="34" charset="0"/>
              </a:defRPr>
            </a:pPr>
            <a:endParaRPr lang="en-US"/>
          </a:p>
        </c:txPr>
        <c:crossAx val="35804288"/>
        <c:crosses val="autoZero"/>
        <c:crossBetween val="between"/>
      </c:valAx>
    </c:plotArea>
    <c:plotVisOnly val="1"/>
    <c:dispBlanksAs val="gap"/>
    <c:showDLblsOverMax val="0"/>
  </c:chart>
  <c:spPr>
    <a:ln>
      <a:noFill/>
    </a:ln>
  </c:spPr>
  <c:externalData r:id="rId1">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scatterChart>
        <c:scatterStyle val="lineMarker"/>
        <c:varyColors val="0"/>
        <c:ser>
          <c:idx val="0"/>
          <c:order val="0"/>
          <c:spPr>
            <a:ln w="28575">
              <a:noFill/>
            </a:ln>
          </c:spPr>
          <c:marker>
            <c:symbol val="circle"/>
            <c:size val="4"/>
            <c:spPr>
              <a:noFill/>
              <a:ln w="12700">
                <a:solidFill>
                  <a:sysClr val="windowText" lastClr="000000"/>
                </a:solidFill>
              </a:ln>
            </c:spPr>
          </c:marker>
          <c:xVal>
            <c:numRef>
              <c:f>'Speed vs Time'!$C$2:$C$783</c:f>
              <c:numCache>
                <c:formatCode>0</c:formatCode>
                <c:ptCount val="782"/>
                <c:pt idx="0">
                  <c:v>717.5</c:v>
                </c:pt>
                <c:pt idx="1">
                  <c:v>602.5</c:v>
                </c:pt>
                <c:pt idx="2">
                  <c:v>617.5</c:v>
                </c:pt>
                <c:pt idx="3">
                  <c:v>508.5</c:v>
                </c:pt>
                <c:pt idx="4">
                  <c:v>356</c:v>
                </c:pt>
                <c:pt idx="5">
                  <c:v>479.5</c:v>
                </c:pt>
                <c:pt idx="6">
                  <c:v>676.5</c:v>
                </c:pt>
                <c:pt idx="7">
                  <c:v>617.5</c:v>
                </c:pt>
                <c:pt idx="8">
                  <c:v>702.5</c:v>
                </c:pt>
                <c:pt idx="9">
                  <c:v>686.5</c:v>
                </c:pt>
                <c:pt idx="10">
                  <c:v>666</c:v>
                </c:pt>
                <c:pt idx="11">
                  <c:v>797</c:v>
                </c:pt>
                <c:pt idx="12">
                  <c:v>364</c:v>
                </c:pt>
                <c:pt idx="13">
                  <c:v>315</c:v>
                </c:pt>
                <c:pt idx="14">
                  <c:v>406.5</c:v>
                </c:pt>
                <c:pt idx="15">
                  <c:v>325</c:v>
                </c:pt>
                <c:pt idx="16">
                  <c:v>705.5</c:v>
                </c:pt>
                <c:pt idx="17">
                  <c:v>813.5</c:v>
                </c:pt>
                <c:pt idx="18">
                  <c:v>869.5</c:v>
                </c:pt>
                <c:pt idx="19">
                  <c:v>746.5</c:v>
                </c:pt>
                <c:pt idx="20">
                  <c:v>937</c:v>
                </c:pt>
                <c:pt idx="21">
                  <c:v>769.5</c:v>
                </c:pt>
                <c:pt idx="22">
                  <c:v>340.5</c:v>
                </c:pt>
                <c:pt idx="23">
                  <c:v>554.5</c:v>
                </c:pt>
                <c:pt idx="24">
                  <c:v>600</c:v>
                </c:pt>
                <c:pt idx="25">
                  <c:v>448</c:v>
                </c:pt>
                <c:pt idx="26">
                  <c:v>747.5</c:v>
                </c:pt>
                <c:pt idx="27">
                  <c:v>715</c:v>
                </c:pt>
                <c:pt idx="28">
                  <c:v>673.5</c:v>
                </c:pt>
                <c:pt idx="29">
                  <c:v>665.5</c:v>
                </c:pt>
                <c:pt idx="30">
                  <c:v>395.5</c:v>
                </c:pt>
                <c:pt idx="31">
                  <c:v>607</c:v>
                </c:pt>
                <c:pt idx="32">
                  <c:v>598.5</c:v>
                </c:pt>
                <c:pt idx="33">
                  <c:v>839</c:v>
                </c:pt>
                <c:pt idx="34">
                  <c:v>570</c:v>
                </c:pt>
                <c:pt idx="35">
                  <c:v>636</c:v>
                </c:pt>
                <c:pt idx="36">
                  <c:v>371</c:v>
                </c:pt>
                <c:pt idx="37">
                  <c:v>644</c:v>
                </c:pt>
                <c:pt idx="38">
                  <c:v>569.5</c:v>
                </c:pt>
                <c:pt idx="39">
                  <c:v>561</c:v>
                </c:pt>
                <c:pt idx="40">
                  <c:v>563</c:v>
                </c:pt>
                <c:pt idx="41">
                  <c:v>494.5</c:v>
                </c:pt>
                <c:pt idx="42">
                  <c:v>619.5</c:v>
                </c:pt>
                <c:pt idx="43">
                  <c:v>545.5</c:v>
                </c:pt>
                <c:pt idx="44">
                  <c:v>654.5</c:v>
                </c:pt>
                <c:pt idx="45">
                  <c:v>731</c:v>
                </c:pt>
                <c:pt idx="46">
                  <c:v>713.5</c:v>
                </c:pt>
                <c:pt idx="47">
                  <c:v>417</c:v>
                </c:pt>
                <c:pt idx="48">
                  <c:v>505</c:v>
                </c:pt>
                <c:pt idx="49">
                  <c:v>697.5</c:v>
                </c:pt>
                <c:pt idx="50">
                  <c:v>345</c:v>
                </c:pt>
                <c:pt idx="51">
                  <c:v>708.5</c:v>
                </c:pt>
                <c:pt idx="52">
                  <c:v>659.5</c:v>
                </c:pt>
                <c:pt idx="53">
                  <c:v>694</c:v>
                </c:pt>
                <c:pt idx="54">
                  <c:v>567.5</c:v>
                </c:pt>
                <c:pt idx="55">
                  <c:v>452</c:v>
                </c:pt>
                <c:pt idx="56">
                  <c:v>702</c:v>
                </c:pt>
                <c:pt idx="57">
                  <c:v>636</c:v>
                </c:pt>
                <c:pt idx="58">
                  <c:v>643</c:v>
                </c:pt>
                <c:pt idx="59">
                  <c:v>707.5</c:v>
                </c:pt>
                <c:pt idx="60">
                  <c:v>801</c:v>
                </c:pt>
                <c:pt idx="61">
                  <c:v>660.5</c:v>
                </c:pt>
                <c:pt idx="62">
                  <c:v>743.5</c:v>
                </c:pt>
                <c:pt idx="63">
                  <c:v>773</c:v>
                </c:pt>
                <c:pt idx="64">
                  <c:v>789</c:v>
                </c:pt>
                <c:pt idx="65">
                  <c:v>766</c:v>
                </c:pt>
                <c:pt idx="66">
                  <c:v>784.5</c:v>
                </c:pt>
                <c:pt idx="67">
                  <c:v>593.5</c:v>
                </c:pt>
                <c:pt idx="68">
                  <c:v>664.5</c:v>
                </c:pt>
                <c:pt idx="69">
                  <c:v>604.5</c:v>
                </c:pt>
                <c:pt idx="70">
                  <c:v>684.5</c:v>
                </c:pt>
                <c:pt idx="71">
                  <c:v>637.5</c:v>
                </c:pt>
                <c:pt idx="72">
                  <c:v>656</c:v>
                </c:pt>
                <c:pt idx="73">
                  <c:v>653.5</c:v>
                </c:pt>
                <c:pt idx="74">
                  <c:v>552</c:v>
                </c:pt>
                <c:pt idx="75">
                  <c:v>366.5</c:v>
                </c:pt>
                <c:pt idx="76">
                  <c:v>400.5</c:v>
                </c:pt>
                <c:pt idx="77">
                  <c:v>763.5</c:v>
                </c:pt>
                <c:pt idx="78">
                  <c:v>668.5</c:v>
                </c:pt>
                <c:pt idx="79">
                  <c:v>747</c:v>
                </c:pt>
                <c:pt idx="80">
                  <c:v>809.5</c:v>
                </c:pt>
                <c:pt idx="81">
                  <c:v>620</c:v>
                </c:pt>
                <c:pt idx="82">
                  <c:v>599.5</c:v>
                </c:pt>
                <c:pt idx="83">
                  <c:v>658</c:v>
                </c:pt>
                <c:pt idx="84">
                  <c:v>682.5</c:v>
                </c:pt>
                <c:pt idx="85">
                  <c:v>610.5</c:v>
                </c:pt>
                <c:pt idx="86">
                  <c:v>437.5</c:v>
                </c:pt>
                <c:pt idx="87">
                  <c:v>605</c:v>
                </c:pt>
                <c:pt idx="88">
                  <c:v>519</c:v>
                </c:pt>
                <c:pt idx="89">
                  <c:v>353</c:v>
                </c:pt>
                <c:pt idx="90">
                  <c:v>505</c:v>
                </c:pt>
                <c:pt idx="91">
                  <c:v>527.5</c:v>
                </c:pt>
                <c:pt idx="92">
                  <c:v>382</c:v>
                </c:pt>
                <c:pt idx="93">
                  <c:v>375.5</c:v>
                </c:pt>
                <c:pt idx="94">
                  <c:v>339.5</c:v>
                </c:pt>
                <c:pt idx="95">
                  <c:v>229.5</c:v>
                </c:pt>
                <c:pt idx="96">
                  <c:v>483.5</c:v>
                </c:pt>
                <c:pt idx="97">
                  <c:v>444</c:v>
                </c:pt>
                <c:pt idx="98">
                  <c:v>458</c:v>
                </c:pt>
                <c:pt idx="99">
                  <c:v>557</c:v>
                </c:pt>
                <c:pt idx="100">
                  <c:v>565</c:v>
                </c:pt>
                <c:pt idx="101">
                  <c:v>624</c:v>
                </c:pt>
                <c:pt idx="102">
                  <c:v>354.5</c:v>
                </c:pt>
                <c:pt idx="103">
                  <c:v>455</c:v>
                </c:pt>
                <c:pt idx="104">
                  <c:v>565.5</c:v>
                </c:pt>
                <c:pt idx="105">
                  <c:v>517.5</c:v>
                </c:pt>
                <c:pt idx="106">
                  <c:v>399.5</c:v>
                </c:pt>
                <c:pt idx="107">
                  <c:v>444</c:v>
                </c:pt>
                <c:pt idx="108">
                  <c:v>690.5</c:v>
                </c:pt>
                <c:pt idx="109">
                  <c:v>590</c:v>
                </c:pt>
                <c:pt idx="110">
                  <c:v>733</c:v>
                </c:pt>
                <c:pt idx="111">
                  <c:v>480</c:v>
                </c:pt>
                <c:pt idx="112">
                  <c:v>588</c:v>
                </c:pt>
                <c:pt idx="113">
                  <c:v>365.5</c:v>
                </c:pt>
                <c:pt idx="114">
                  <c:v>574</c:v>
                </c:pt>
                <c:pt idx="115">
                  <c:v>605</c:v>
                </c:pt>
                <c:pt idx="116">
                  <c:v>676.5</c:v>
                </c:pt>
                <c:pt idx="117">
                  <c:v>672.5</c:v>
                </c:pt>
                <c:pt idx="118">
                  <c:v>691.5</c:v>
                </c:pt>
                <c:pt idx="119">
                  <c:v>623.5</c:v>
                </c:pt>
                <c:pt idx="120">
                  <c:v>433.5</c:v>
                </c:pt>
                <c:pt idx="121">
                  <c:v>543</c:v>
                </c:pt>
                <c:pt idx="122">
                  <c:v>612</c:v>
                </c:pt>
                <c:pt idx="123">
                  <c:v>604.5</c:v>
                </c:pt>
                <c:pt idx="124">
                  <c:v>593.5</c:v>
                </c:pt>
                <c:pt idx="125">
                  <c:v>585.5</c:v>
                </c:pt>
                <c:pt idx="126">
                  <c:v>626.5</c:v>
                </c:pt>
                <c:pt idx="127">
                  <c:v>582</c:v>
                </c:pt>
                <c:pt idx="128">
                  <c:v>584.5</c:v>
                </c:pt>
                <c:pt idx="129">
                  <c:v>535.5</c:v>
                </c:pt>
                <c:pt idx="130">
                  <c:v>474.5</c:v>
                </c:pt>
                <c:pt idx="131">
                  <c:v>622.5</c:v>
                </c:pt>
                <c:pt idx="132">
                  <c:v>660</c:v>
                </c:pt>
                <c:pt idx="133">
                  <c:v>573</c:v>
                </c:pt>
                <c:pt idx="134">
                  <c:v>595</c:v>
                </c:pt>
                <c:pt idx="135">
                  <c:v>680.5</c:v>
                </c:pt>
                <c:pt idx="136">
                  <c:v>646.5</c:v>
                </c:pt>
                <c:pt idx="137">
                  <c:v>567</c:v>
                </c:pt>
                <c:pt idx="138">
                  <c:v>654.5</c:v>
                </c:pt>
                <c:pt idx="139">
                  <c:v>648</c:v>
                </c:pt>
                <c:pt idx="140">
                  <c:v>391</c:v>
                </c:pt>
                <c:pt idx="141">
                  <c:v>454.5</c:v>
                </c:pt>
                <c:pt idx="142">
                  <c:v>506</c:v>
                </c:pt>
                <c:pt idx="143">
                  <c:v>411.5</c:v>
                </c:pt>
                <c:pt idx="144">
                  <c:v>634</c:v>
                </c:pt>
                <c:pt idx="145">
                  <c:v>508.5</c:v>
                </c:pt>
                <c:pt idx="146">
                  <c:v>617.5</c:v>
                </c:pt>
                <c:pt idx="147">
                  <c:v>591</c:v>
                </c:pt>
                <c:pt idx="148">
                  <c:v>462.5</c:v>
                </c:pt>
                <c:pt idx="149">
                  <c:v>369.5</c:v>
                </c:pt>
                <c:pt idx="150">
                  <c:v>604.5</c:v>
                </c:pt>
                <c:pt idx="151">
                  <c:v>648</c:v>
                </c:pt>
                <c:pt idx="152">
                  <c:v>512.5</c:v>
                </c:pt>
                <c:pt idx="153">
                  <c:v>608.5</c:v>
                </c:pt>
                <c:pt idx="154">
                  <c:v>636</c:v>
                </c:pt>
                <c:pt idx="155">
                  <c:v>723</c:v>
                </c:pt>
                <c:pt idx="156">
                  <c:v>499.5</c:v>
                </c:pt>
                <c:pt idx="157">
                  <c:v>550.5</c:v>
                </c:pt>
                <c:pt idx="158">
                  <c:v>621</c:v>
                </c:pt>
                <c:pt idx="159">
                  <c:v>620.5</c:v>
                </c:pt>
                <c:pt idx="160">
                  <c:v>471</c:v>
                </c:pt>
                <c:pt idx="161">
                  <c:v>682</c:v>
                </c:pt>
                <c:pt idx="162">
                  <c:v>557.5</c:v>
                </c:pt>
                <c:pt idx="163">
                  <c:v>423.5</c:v>
                </c:pt>
                <c:pt idx="164">
                  <c:v>588.5</c:v>
                </c:pt>
                <c:pt idx="165">
                  <c:v>667</c:v>
                </c:pt>
                <c:pt idx="166">
                  <c:v>551.5</c:v>
                </c:pt>
                <c:pt idx="167">
                  <c:v>443</c:v>
                </c:pt>
                <c:pt idx="168">
                  <c:v>424</c:v>
                </c:pt>
                <c:pt idx="169">
                  <c:v>428</c:v>
                </c:pt>
                <c:pt idx="170">
                  <c:v>460.5</c:v>
                </c:pt>
                <c:pt idx="171">
                  <c:v>500.5</c:v>
                </c:pt>
                <c:pt idx="172">
                  <c:v>489</c:v>
                </c:pt>
                <c:pt idx="173">
                  <c:v>554.5</c:v>
                </c:pt>
                <c:pt idx="174">
                  <c:v>504.5</c:v>
                </c:pt>
                <c:pt idx="175">
                  <c:v>642.5</c:v>
                </c:pt>
                <c:pt idx="176">
                  <c:v>530.5</c:v>
                </c:pt>
                <c:pt idx="177">
                  <c:v>659.5</c:v>
                </c:pt>
                <c:pt idx="178">
                  <c:v>460.5</c:v>
                </c:pt>
                <c:pt idx="179">
                  <c:v>679.5</c:v>
                </c:pt>
                <c:pt idx="180">
                  <c:v>720.5</c:v>
                </c:pt>
                <c:pt idx="181">
                  <c:v>641</c:v>
                </c:pt>
                <c:pt idx="182">
                  <c:v>659</c:v>
                </c:pt>
                <c:pt idx="183">
                  <c:v>508.5</c:v>
                </c:pt>
                <c:pt idx="184">
                  <c:v>411.5</c:v>
                </c:pt>
                <c:pt idx="185">
                  <c:v>528.5</c:v>
                </c:pt>
                <c:pt idx="186">
                  <c:v>621.5</c:v>
                </c:pt>
                <c:pt idx="187">
                  <c:v>711</c:v>
                </c:pt>
                <c:pt idx="188">
                  <c:v>661.5</c:v>
                </c:pt>
                <c:pt idx="189">
                  <c:v>495</c:v>
                </c:pt>
                <c:pt idx="190">
                  <c:v>496.5</c:v>
                </c:pt>
                <c:pt idx="191">
                  <c:v>649</c:v>
                </c:pt>
                <c:pt idx="192">
                  <c:v>422</c:v>
                </c:pt>
                <c:pt idx="193">
                  <c:v>561</c:v>
                </c:pt>
                <c:pt idx="194">
                  <c:v>609.5</c:v>
                </c:pt>
                <c:pt idx="195">
                  <c:v>720.5</c:v>
                </c:pt>
                <c:pt idx="196">
                  <c:v>545</c:v>
                </c:pt>
                <c:pt idx="197">
                  <c:v>618</c:v>
                </c:pt>
                <c:pt idx="198">
                  <c:v>543</c:v>
                </c:pt>
                <c:pt idx="199">
                  <c:v>253.5</c:v>
                </c:pt>
                <c:pt idx="200">
                  <c:v>501.5</c:v>
                </c:pt>
                <c:pt idx="201">
                  <c:v>709.5</c:v>
                </c:pt>
                <c:pt idx="202">
                  <c:v>575</c:v>
                </c:pt>
                <c:pt idx="203">
                  <c:v>586</c:v>
                </c:pt>
                <c:pt idx="204">
                  <c:v>592</c:v>
                </c:pt>
                <c:pt idx="205">
                  <c:v>631</c:v>
                </c:pt>
                <c:pt idx="206">
                  <c:v>927.5</c:v>
                </c:pt>
                <c:pt idx="207">
                  <c:v>624</c:v>
                </c:pt>
                <c:pt idx="208">
                  <c:v>500</c:v>
                </c:pt>
                <c:pt idx="209">
                  <c:v>681.5</c:v>
                </c:pt>
                <c:pt idx="210">
                  <c:v>613</c:v>
                </c:pt>
                <c:pt idx="211">
                  <c:v>503.5</c:v>
                </c:pt>
                <c:pt idx="212">
                  <c:v>407.5</c:v>
                </c:pt>
                <c:pt idx="213">
                  <c:v>494.5</c:v>
                </c:pt>
                <c:pt idx="214">
                  <c:v>567.5</c:v>
                </c:pt>
                <c:pt idx="215">
                  <c:v>632.5</c:v>
                </c:pt>
                <c:pt idx="216">
                  <c:v>599</c:v>
                </c:pt>
                <c:pt idx="217">
                  <c:v>746.5</c:v>
                </c:pt>
                <c:pt idx="218">
                  <c:v>683.5</c:v>
                </c:pt>
                <c:pt idx="219">
                  <c:v>673</c:v>
                </c:pt>
                <c:pt idx="220">
                  <c:v>677.5</c:v>
                </c:pt>
                <c:pt idx="221">
                  <c:v>604</c:v>
                </c:pt>
                <c:pt idx="222">
                  <c:v>388</c:v>
                </c:pt>
                <c:pt idx="223">
                  <c:v>558</c:v>
                </c:pt>
                <c:pt idx="224">
                  <c:v>718.5</c:v>
                </c:pt>
                <c:pt idx="225">
                  <c:v>639.5</c:v>
                </c:pt>
                <c:pt idx="226">
                  <c:v>512</c:v>
                </c:pt>
                <c:pt idx="227">
                  <c:v>670</c:v>
                </c:pt>
                <c:pt idx="228">
                  <c:v>678</c:v>
                </c:pt>
                <c:pt idx="229">
                  <c:v>504.5</c:v>
                </c:pt>
                <c:pt idx="230">
                  <c:v>627.5</c:v>
                </c:pt>
                <c:pt idx="231">
                  <c:v>688.5</c:v>
                </c:pt>
                <c:pt idx="232">
                  <c:v>715.5</c:v>
                </c:pt>
                <c:pt idx="233">
                  <c:v>662</c:v>
                </c:pt>
                <c:pt idx="234">
                  <c:v>685</c:v>
                </c:pt>
                <c:pt idx="235">
                  <c:v>515.5</c:v>
                </c:pt>
                <c:pt idx="236">
                  <c:v>688.5</c:v>
                </c:pt>
                <c:pt idx="237">
                  <c:v>434</c:v>
                </c:pt>
                <c:pt idx="238">
                  <c:v>381</c:v>
                </c:pt>
                <c:pt idx="239">
                  <c:v>643</c:v>
                </c:pt>
                <c:pt idx="240">
                  <c:v>411.5</c:v>
                </c:pt>
                <c:pt idx="241">
                  <c:v>564</c:v>
                </c:pt>
                <c:pt idx="242">
                  <c:v>726.5</c:v>
                </c:pt>
                <c:pt idx="243">
                  <c:v>519</c:v>
                </c:pt>
                <c:pt idx="244">
                  <c:v>719</c:v>
                </c:pt>
                <c:pt idx="245">
                  <c:v>620.5</c:v>
                </c:pt>
                <c:pt idx="246">
                  <c:v>641.5</c:v>
                </c:pt>
                <c:pt idx="247">
                  <c:v>497</c:v>
                </c:pt>
                <c:pt idx="248">
                  <c:v>595</c:v>
                </c:pt>
                <c:pt idx="249">
                  <c:v>597.5</c:v>
                </c:pt>
                <c:pt idx="250">
                  <c:v>733</c:v>
                </c:pt>
                <c:pt idx="251">
                  <c:v>617</c:v>
                </c:pt>
                <c:pt idx="252">
                  <c:v>368</c:v>
                </c:pt>
                <c:pt idx="253">
                  <c:v>555</c:v>
                </c:pt>
                <c:pt idx="254">
                  <c:v>629</c:v>
                </c:pt>
                <c:pt idx="255">
                  <c:v>589.5</c:v>
                </c:pt>
                <c:pt idx="256">
                  <c:v>642</c:v>
                </c:pt>
                <c:pt idx="257">
                  <c:v>488.5</c:v>
                </c:pt>
                <c:pt idx="258">
                  <c:v>503</c:v>
                </c:pt>
                <c:pt idx="259">
                  <c:v>631</c:v>
                </c:pt>
                <c:pt idx="260">
                  <c:v>569.5</c:v>
                </c:pt>
                <c:pt idx="261">
                  <c:v>642.5</c:v>
                </c:pt>
                <c:pt idx="262">
                  <c:v>654</c:v>
                </c:pt>
                <c:pt idx="263">
                  <c:v>653</c:v>
                </c:pt>
                <c:pt idx="264">
                  <c:v>447.5</c:v>
                </c:pt>
                <c:pt idx="265">
                  <c:v>517</c:v>
                </c:pt>
                <c:pt idx="266">
                  <c:v>701.5</c:v>
                </c:pt>
                <c:pt idx="267">
                  <c:v>547.5</c:v>
                </c:pt>
                <c:pt idx="268">
                  <c:v>381.5</c:v>
                </c:pt>
                <c:pt idx="269">
                  <c:v>707.5</c:v>
                </c:pt>
                <c:pt idx="270">
                  <c:v>590</c:v>
                </c:pt>
                <c:pt idx="271">
                  <c:v>623.5</c:v>
                </c:pt>
                <c:pt idx="272">
                  <c:v>671.5</c:v>
                </c:pt>
                <c:pt idx="273">
                  <c:v>734</c:v>
                </c:pt>
                <c:pt idx="274">
                  <c:v>559</c:v>
                </c:pt>
                <c:pt idx="275">
                  <c:v>357.5</c:v>
                </c:pt>
                <c:pt idx="276">
                  <c:v>500.5</c:v>
                </c:pt>
                <c:pt idx="277">
                  <c:v>406</c:v>
                </c:pt>
                <c:pt idx="278">
                  <c:v>701.5</c:v>
                </c:pt>
                <c:pt idx="279">
                  <c:v>689.5</c:v>
                </c:pt>
                <c:pt idx="280">
                  <c:v>652</c:v>
                </c:pt>
                <c:pt idx="281">
                  <c:v>725.5</c:v>
                </c:pt>
                <c:pt idx="282">
                  <c:v>498</c:v>
                </c:pt>
                <c:pt idx="283">
                  <c:v>678.5</c:v>
                </c:pt>
                <c:pt idx="284">
                  <c:v>623</c:v>
                </c:pt>
                <c:pt idx="285">
                  <c:v>609</c:v>
                </c:pt>
                <c:pt idx="286">
                  <c:v>611</c:v>
                </c:pt>
                <c:pt idx="287">
                  <c:v>633</c:v>
                </c:pt>
                <c:pt idx="288">
                  <c:v>553.5</c:v>
                </c:pt>
                <c:pt idx="289">
                  <c:v>651</c:v>
                </c:pt>
                <c:pt idx="290">
                  <c:v>642.5</c:v>
                </c:pt>
                <c:pt idx="291">
                  <c:v>608</c:v>
                </c:pt>
                <c:pt idx="292">
                  <c:v>646</c:v>
                </c:pt>
                <c:pt idx="293">
                  <c:v>681</c:v>
                </c:pt>
                <c:pt idx="294">
                  <c:v>593</c:v>
                </c:pt>
                <c:pt idx="295">
                  <c:v>504</c:v>
                </c:pt>
                <c:pt idx="296">
                  <c:v>715.5</c:v>
                </c:pt>
                <c:pt idx="297">
                  <c:v>715</c:v>
                </c:pt>
                <c:pt idx="298">
                  <c:v>776</c:v>
                </c:pt>
                <c:pt idx="299">
                  <c:v>504.5</c:v>
                </c:pt>
                <c:pt idx="300">
                  <c:v>509.5</c:v>
                </c:pt>
                <c:pt idx="301">
                  <c:v>612</c:v>
                </c:pt>
                <c:pt idx="302">
                  <c:v>511.5</c:v>
                </c:pt>
                <c:pt idx="303">
                  <c:v>520</c:v>
                </c:pt>
                <c:pt idx="304">
                  <c:v>557.5</c:v>
                </c:pt>
                <c:pt idx="305">
                  <c:v>436.5</c:v>
                </c:pt>
                <c:pt idx="306">
                  <c:v>352.5</c:v>
                </c:pt>
                <c:pt idx="307">
                  <c:v>605.5</c:v>
                </c:pt>
                <c:pt idx="308">
                  <c:v>583</c:v>
                </c:pt>
                <c:pt idx="309">
                  <c:v>601.5</c:v>
                </c:pt>
                <c:pt idx="310">
                  <c:v>545.5</c:v>
                </c:pt>
                <c:pt idx="311">
                  <c:v>516</c:v>
                </c:pt>
                <c:pt idx="312">
                  <c:v>502.5</c:v>
                </c:pt>
                <c:pt idx="313">
                  <c:v>508</c:v>
                </c:pt>
                <c:pt idx="314">
                  <c:v>705</c:v>
                </c:pt>
                <c:pt idx="315">
                  <c:v>659.5</c:v>
                </c:pt>
                <c:pt idx="316">
                  <c:v>551.5</c:v>
                </c:pt>
                <c:pt idx="317">
                  <c:v>633</c:v>
                </c:pt>
                <c:pt idx="318">
                  <c:v>607.5</c:v>
                </c:pt>
                <c:pt idx="319">
                  <c:v>606</c:v>
                </c:pt>
                <c:pt idx="320">
                  <c:v>447</c:v>
                </c:pt>
                <c:pt idx="321">
                  <c:v>735.5</c:v>
                </c:pt>
                <c:pt idx="322">
                  <c:v>660.5</c:v>
                </c:pt>
                <c:pt idx="323">
                  <c:v>672</c:v>
                </c:pt>
                <c:pt idx="324">
                  <c:v>674.5</c:v>
                </c:pt>
                <c:pt idx="325">
                  <c:v>558.5</c:v>
                </c:pt>
                <c:pt idx="326">
                  <c:v>567</c:v>
                </c:pt>
                <c:pt idx="327">
                  <c:v>362.5</c:v>
                </c:pt>
                <c:pt idx="328">
                  <c:v>568</c:v>
                </c:pt>
                <c:pt idx="329">
                  <c:v>556</c:v>
                </c:pt>
                <c:pt idx="330">
                  <c:v>497.5</c:v>
                </c:pt>
                <c:pt idx="331">
                  <c:v>392.5</c:v>
                </c:pt>
                <c:pt idx="332">
                  <c:v>616.5</c:v>
                </c:pt>
                <c:pt idx="333">
                  <c:v>488</c:v>
                </c:pt>
                <c:pt idx="334">
                  <c:v>485</c:v>
                </c:pt>
                <c:pt idx="335">
                  <c:v>476</c:v>
                </c:pt>
                <c:pt idx="336">
                  <c:v>651</c:v>
                </c:pt>
                <c:pt idx="337">
                  <c:v>680.5</c:v>
                </c:pt>
                <c:pt idx="338">
                  <c:v>357</c:v>
                </c:pt>
                <c:pt idx="339">
                  <c:v>494.5</c:v>
                </c:pt>
                <c:pt idx="340">
                  <c:v>862</c:v>
                </c:pt>
                <c:pt idx="341">
                  <c:v>520</c:v>
                </c:pt>
                <c:pt idx="342">
                  <c:v>650.5</c:v>
                </c:pt>
                <c:pt idx="343">
                  <c:v>644.5</c:v>
                </c:pt>
                <c:pt idx="344">
                  <c:v>570</c:v>
                </c:pt>
                <c:pt idx="345">
                  <c:v>586</c:v>
                </c:pt>
                <c:pt idx="346">
                  <c:v>465.5</c:v>
                </c:pt>
                <c:pt idx="347">
                  <c:v>523</c:v>
                </c:pt>
                <c:pt idx="348">
                  <c:v>607</c:v>
                </c:pt>
                <c:pt idx="349">
                  <c:v>539</c:v>
                </c:pt>
                <c:pt idx="350">
                  <c:v>483.5</c:v>
                </c:pt>
                <c:pt idx="351">
                  <c:v>479</c:v>
                </c:pt>
                <c:pt idx="352">
                  <c:v>508.5</c:v>
                </c:pt>
                <c:pt idx="353">
                  <c:v>355.5</c:v>
                </c:pt>
                <c:pt idx="354">
                  <c:v>553.5</c:v>
                </c:pt>
                <c:pt idx="355">
                  <c:v>448</c:v>
                </c:pt>
                <c:pt idx="356">
                  <c:v>433.5</c:v>
                </c:pt>
                <c:pt idx="357">
                  <c:v>527</c:v>
                </c:pt>
                <c:pt idx="358">
                  <c:v>612.5</c:v>
                </c:pt>
                <c:pt idx="359">
                  <c:v>565.5</c:v>
                </c:pt>
                <c:pt idx="360">
                  <c:v>599.5</c:v>
                </c:pt>
                <c:pt idx="361">
                  <c:v>690.5</c:v>
                </c:pt>
                <c:pt idx="362">
                  <c:v>399</c:v>
                </c:pt>
                <c:pt idx="363">
                  <c:v>453</c:v>
                </c:pt>
                <c:pt idx="364">
                  <c:v>586.5</c:v>
                </c:pt>
                <c:pt idx="365">
                  <c:v>529</c:v>
                </c:pt>
                <c:pt idx="366">
                  <c:v>348</c:v>
                </c:pt>
                <c:pt idx="367">
                  <c:v>357.5</c:v>
                </c:pt>
                <c:pt idx="368">
                  <c:v>637</c:v>
                </c:pt>
                <c:pt idx="369">
                  <c:v>361</c:v>
                </c:pt>
                <c:pt idx="370">
                  <c:v>560</c:v>
                </c:pt>
                <c:pt idx="371">
                  <c:v>594.5</c:v>
                </c:pt>
                <c:pt idx="372">
                  <c:v>592.5</c:v>
                </c:pt>
                <c:pt idx="373">
                  <c:v>642</c:v>
                </c:pt>
                <c:pt idx="374">
                  <c:v>565.5</c:v>
                </c:pt>
                <c:pt idx="375">
                  <c:v>558</c:v>
                </c:pt>
                <c:pt idx="376">
                  <c:v>513</c:v>
                </c:pt>
                <c:pt idx="377">
                  <c:v>360.5</c:v>
                </c:pt>
                <c:pt idx="378">
                  <c:v>676.5</c:v>
                </c:pt>
                <c:pt idx="379">
                  <c:v>577</c:v>
                </c:pt>
                <c:pt idx="380">
                  <c:v>456</c:v>
                </c:pt>
                <c:pt idx="381">
                  <c:v>615.5</c:v>
                </c:pt>
                <c:pt idx="382">
                  <c:v>403.5</c:v>
                </c:pt>
                <c:pt idx="383">
                  <c:v>681</c:v>
                </c:pt>
                <c:pt idx="384">
                  <c:v>646.5</c:v>
                </c:pt>
                <c:pt idx="385">
                  <c:v>631.5</c:v>
                </c:pt>
                <c:pt idx="386">
                  <c:v>690</c:v>
                </c:pt>
                <c:pt idx="387">
                  <c:v>526.5</c:v>
                </c:pt>
                <c:pt idx="388">
                  <c:v>591.5</c:v>
                </c:pt>
                <c:pt idx="389">
                  <c:v>595.5</c:v>
                </c:pt>
                <c:pt idx="390">
                  <c:v>810</c:v>
                </c:pt>
                <c:pt idx="391">
                  <c:v>489.5</c:v>
                </c:pt>
                <c:pt idx="392">
                  <c:v>565</c:v>
                </c:pt>
                <c:pt idx="393">
                  <c:v>305</c:v>
                </c:pt>
                <c:pt idx="394">
                  <c:v>648.5</c:v>
                </c:pt>
                <c:pt idx="395">
                  <c:v>598.5</c:v>
                </c:pt>
                <c:pt idx="396">
                  <c:v>549</c:v>
                </c:pt>
                <c:pt idx="397">
                  <c:v>551.5</c:v>
                </c:pt>
                <c:pt idx="398">
                  <c:v>612.5</c:v>
                </c:pt>
                <c:pt idx="399">
                  <c:v>477</c:v>
                </c:pt>
                <c:pt idx="400">
                  <c:v>651.5</c:v>
                </c:pt>
                <c:pt idx="401">
                  <c:v>538.5</c:v>
                </c:pt>
                <c:pt idx="402">
                  <c:v>591</c:v>
                </c:pt>
                <c:pt idx="403">
                  <c:v>749</c:v>
                </c:pt>
                <c:pt idx="404">
                  <c:v>821.5</c:v>
                </c:pt>
                <c:pt idx="405">
                  <c:v>693</c:v>
                </c:pt>
                <c:pt idx="406">
                  <c:v>897.5</c:v>
                </c:pt>
                <c:pt idx="407">
                  <c:v>491</c:v>
                </c:pt>
                <c:pt idx="408">
                  <c:v>477.5</c:v>
                </c:pt>
                <c:pt idx="409">
                  <c:v>333.5</c:v>
                </c:pt>
                <c:pt idx="410">
                  <c:v>718.5</c:v>
                </c:pt>
                <c:pt idx="411">
                  <c:v>650</c:v>
                </c:pt>
                <c:pt idx="412">
                  <c:v>592.5</c:v>
                </c:pt>
                <c:pt idx="413">
                  <c:v>518</c:v>
                </c:pt>
                <c:pt idx="414">
                  <c:v>762</c:v>
                </c:pt>
                <c:pt idx="415">
                  <c:v>539</c:v>
                </c:pt>
                <c:pt idx="416">
                  <c:v>467.5</c:v>
                </c:pt>
                <c:pt idx="417">
                  <c:v>516</c:v>
                </c:pt>
                <c:pt idx="418">
                  <c:v>601.5</c:v>
                </c:pt>
                <c:pt idx="419">
                  <c:v>676</c:v>
                </c:pt>
                <c:pt idx="420">
                  <c:v>630</c:v>
                </c:pt>
                <c:pt idx="421">
                  <c:v>672</c:v>
                </c:pt>
                <c:pt idx="422">
                  <c:v>463.5</c:v>
                </c:pt>
                <c:pt idx="423">
                  <c:v>492.5</c:v>
                </c:pt>
                <c:pt idx="424">
                  <c:v>544</c:v>
                </c:pt>
                <c:pt idx="425">
                  <c:v>609</c:v>
                </c:pt>
                <c:pt idx="426">
                  <c:v>635</c:v>
                </c:pt>
                <c:pt idx="427">
                  <c:v>562</c:v>
                </c:pt>
                <c:pt idx="428">
                  <c:v>619</c:v>
                </c:pt>
                <c:pt idx="429">
                  <c:v>453</c:v>
                </c:pt>
                <c:pt idx="430">
                  <c:v>393.5</c:v>
                </c:pt>
                <c:pt idx="431">
                  <c:v>440.5</c:v>
                </c:pt>
                <c:pt idx="432">
                  <c:v>415</c:v>
                </c:pt>
                <c:pt idx="433">
                  <c:v>511.5</c:v>
                </c:pt>
                <c:pt idx="434">
                  <c:v>641</c:v>
                </c:pt>
                <c:pt idx="435">
                  <c:v>539</c:v>
                </c:pt>
                <c:pt idx="436">
                  <c:v>521</c:v>
                </c:pt>
                <c:pt idx="437">
                  <c:v>422</c:v>
                </c:pt>
                <c:pt idx="438">
                  <c:v>618</c:v>
                </c:pt>
                <c:pt idx="439">
                  <c:v>343</c:v>
                </c:pt>
                <c:pt idx="440">
                  <c:v>723</c:v>
                </c:pt>
                <c:pt idx="441">
                  <c:v>689</c:v>
                </c:pt>
                <c:pt idx="442">
                  <c:v>741.5</c:v>
                </c:pt>
                <c:pt idx="443">
                  <c:v>472.5</c:v>
                </c:pt>
                <c:pt idx="444">
                  <c:v>614.5</c:v>
                </c:pt>
                <c:pt idx="445">
                  <c:v>515</c:v>
                </c:pt>
                <c:pt idx="446">
                  <c:v>626</c:v>
                </c:pt>
                <c:pt idx="447">
                  <c:v>704.5</c:v>
                </c:pt>
                <c:pt idx="448">
                  <c:v>618.5</c:v>
                </c:pt>
                <c:pt idx="449">
                  <c:v>390</c:v>
                </c:pt>
                <c:pt idx="450">
                  <c:v>690</c:v>
                </c:pt>
                <c:pt idx="451">
                  <c:v>531</c:v>
                </c:pt>
                <c:pt idx="452">
                  <c:v>338</c:v>
                </c:pt>
                <c:pt idx="453">
                  <c:v>606</c:v>
                </c:pt>
                <c:pt idx="454">
                  <c:v>455.5</c:v>
                </c:pt>
                <c:pt idx="455">
                  <c:v>654</c:v>
                </c:pt>
                <c:pt idx="456">
                  <c:v>337.5</c:v>
                </c:pt>
                <c:pt idx="457">
                  <c:v>577</c:v>
                </c:pt>
                <c:pt idx="458">
                  <c:v>596</c:v>
                </c:pt>
                <c:pt idx="459">
                  <c:v>702.5</c:v>
                </c:pt>
                <c:pt idx="460">
                  <c:v>694</c:v>
                </c:pt>
                <c:pt idx="461">
                  <c:v>427.5</c:v>
                </c:pt>
                <c:pt idx="462">
                  <c:v>708.5</c:v>
                </c:pt>
                <c:pt idx="463">
                  <c:v>462.5</c:v>
                </c:pt>
                <c:pt idx="464">
                  <c:v>607</c:v>
                </c:pt>
                <c:pt idx="465">
                  <c:v>414.5</c:v>
                </c:pt>
                <c:pt idx="466">
                  <c:v>526</c:v>
                </c:pt>
                <c:pt idx="467">
                  <c:v>401.5</c:v>
                </c:pt>
                <c:pt idx="468">
                  <c:v>467</c:v>
                </c:pt>
                <c:pt idx="469">
                  <c:v>405.5</c:v>
                </c:pt>
                <c:pt idx="470">
                  <c:v>404.5</c:v>
                </c:pt>
                <c:pt idx="471">
                  <c:v>608</c:v>
                </c:pt>
                <c:pt idx="472">
                  <c:v>464.5</c:v>
                </c:pt>
                <c:pt idx="473">
                  <c:v>637</c:v>
                </c:pt>
                <c:pt idx="474">
                  <c:v>460</c:v>
                </c:pt>
                <c:pt idx="475">
                  <c:v>579.5</c:v>
                </c:pt>
                <c:pt idx="476">
                  <c:v>624.5</c:v>
                </c:pt>
                <c:pt idx="477">
                  <c:v>617.5</c:v>
                </c:pt>
                <c:pt idx="478">
                  <c:v>506.5</c:v>
                </c:pt>
                <c:pt idx="479">
                  <c:v>431.5</c:v>
                </c:pt>
                <c:pt idx="480">
                  <c:v>505.5</c:v>
                </c:pt>
                <c:pt idx="481">
                  <c:v>508.5</c:v>
                </c:pt>
                <c:pt idx="482">
                  <c:v>436</c:v>
                </c:pt>
                <c:pt idx="483">
                  <c:v>457</c:v>
                </c:pt>
                <c:pt idx="484">
                  <c:v>585</c:v>
                </c:pt>
                <c:pt idx="485">
                  <c:v>573.5</c:v>
                </c:pt>
                <c:pt idx="486">
                  <c:v>545.5</c:v>
                </c:pt>
                <c:pt idx="487">
                  <c:v>543.5</c:v>
                </c:pt>
                <c:pt idx="488">
                  <c:v>712.5</c:v>
                </c:pt>
                <c:pt idx="489">
                  <c:v>550.5</c:v>
                </c:pt>
                <c:pt idx="490">
                  <c:v>640</c:v>
                </c:pt>
                <c:pt idx="491">
                  <c:v>466</c:v>
                </c:pt>
                <c:pt idx="492">
                  <c:v>626</c:v>
                </c:pt>
                <c:pt idx="493">
                  <c:v>619.5</c:v>
                </c:pt>
                <c:pt idx="494">
                  <c:v>600.5</c:v>
                </c:pt>
                <c:pt idx="495">
                  <c:v>602.5</c:v>
                </c:pt>
                <c:pt idx="496">
                  <c:v>653</c:v>
                </c:pt>
                <c:pt idx="497">
                  <c:v>607</c:v>
                </c:pt>
                <c:pt idx="498">
                  <c:v>466</c:v>
                </c:pt>
                <c:pt idx="499">
                  <c:v>587.5</c:v>
                </c:pt>
                <c:pt idx="500">
                  <c:v>545</c:v>
                </c:pt>
                <c:pt idx="501">
                  <c:v>331.5</c:v>
                </c:pt>
                <c:pt idx="502">
                  <c:v>754.5</c:v>
                </c:pt>
                <c:pt idx="503">
                  <c:v>442.5</c:v>
                </c:pt>
                <c:pt idx="504">
                  <c:v>720.5</c:v>
                </c:pt>
                <c:pt idx="505">
                  <c:v>565.5</c:v>
                </c:pt>
                <c:pt idx="506">
                  <c:v>440.5</c:v>
                </c:pt>
                <c:pt idx="507">
                  <c:v>608.5</c:v>
                </c:pt>
                <c:pt idx="508">
                  <c:v>429.5</c:v>
                </c:pt>
                <c:pt idx="509">
                  <c:v>384</c:v>
                </c:pt>
                <c:pt idx="510">
                  <c:v>385.5</c:v>
                </c:pt>
                <c:pt idx="511">
                  <c:v>509</c:v>
                </c:pt>
                <c:pt idx="512">
                  <c:v>431.5</c:v>
                </c:pt>
                <c:pt idx="513">
                  <c:v>378</c:v>
                </c:pt>
                <c:pt idx="514">
                  <c:v>463.5</c:v>
                </c:pt>
                <c:pt idx="515">
                  <c:v>365.5</c:v>
                </c:pt>
                <c:pt idx="516">
                  <c:v>365</c:v>
                </c:pt>
                <c:pt idx="517">
                  <c:v>586.5</c:v>
                </c:pt>
                <c:pt idx="518">
                  <c:v>597</c:v>
                </c:pt>
                <c:pt idx="519">
                  <c:v>327.5</c:v>
                </c:pt>
                <c:pt idx="520">
                  <c:v>368.5</c:v>
                </c:pt>
                <c:pt idx="521">
                  <c:v>621</c:v>
                </c:pt>
                <c:pt idx="522">
                  <c:v>437.5</c:v>
                </c:pt>
                <c:pt idx="523">
                  <c:v>591</c:v>
                </c:pt>
                <c:pt idx="524">
                  <c:v>419</c:v>
                </c:pt>
                <c:pt idx="525">
                  <c:v>479.5</c:v>
                </c:pt>
                <c:pt idx="526">
                  <c:v>627</c:v>
                </c:pt>
                <c:pt idx="527">
                  <c:v>424</c:v>
                </c:pt>
                <c:pt idx="528">
                  <c:v>363</c:v>
                </c:pt>
                <c:pt idx="529">
                  <c:v>521.5</c:v>
                </c:pt>
                <c:pt idx="530">
                  <c:v>584</c:v>
                </c:pt>
                <c:pt idx="531">
                  <c:v>533.5</c:v>
                </c:pt>
                <c:pt idx="532">
                  <c:v>580.5</c:v>
                </c:pt>
                <c:pt idx="533">
                  <c:v>275.5</c:v>
                </c:pt>
                <c:pt idx="534">
                  <c:v>449.5</c:v>
                </c:pt>
                <c:pt idx="535">
                  <c:v>604.5</c:v>
                </c:pt>
                <c:pt idx="536">
                  <c:v>610</c:v>
                </c:pt>
                <c:pt idx="537">
                  <c:v>210</c:v>
                </c:pt>
                <c:pt idx="538">
                  <c:v>636</c:v>
                </c:pt>
                <c:pt idx="539">
                  <c:v>696.5</c:v>
                </c:pt>
                <c:pt idx="540">
                  <c:v>427</c:v>
                </c:pt>
                <c:pt idx="541">
                  <c:v>693</c:v>
                </c:pt>
                <c:pt idx="542">
                  <c:v>541.5</c:v>
                </c:pt>
                <c:pt idx="543">
                  <c:v>485.5</c:v>
                </c:pt>
                <c:pt idx="544">
                  <c:v>340</c:v>
                </c:pt>
                <c:pt idx="545">
                  <c:v>441.5</c:v>
                </c:pt>
                <c:pt idx="546">
                  <c:v>531</c:v>
                </c:pt>
                <c:pt idx="547">
                  <c:v>547.5</c:v>
                </c:pt>
                <c:pt idx="548">
                  <c:v>557.5</c:v>
                </c:pt>
                <c:pt idx="549">
                  <c:v>438</c:v>
                </c:pt>
                <c:pt idx="550">
                  <c:v>445.5</c:v>
                </c:pt>
                <c:pt idx="551">
                  <c:v>465.5</c:v>
                </c:pt>
                <c:pt idx="552">
                  <c:v>476.5</c:v>
                </c:pt>
                <c:pt idx="553">
                  <c:v>621</c:v>
                </c:pt>
                <c:pt idx="554">
                  <c:v>356.5</c:v>
                </c:pt>
                <c:pt idx="555">
                  <c:v>357.5</c:v>
                </c:pt>
                <c:pt idx="556">
                  <c:v>484.5</c:v>
                </c:pt>
                <c:pt idx="557">
                  <c:v>708.5</c:v>
                </c:pt>
                <c:pt idx="558">
                  <c:v>588</c:v>
                </c:pt>
                <c:pt idx="559">
                  <c:v>503.5</c:v>
                </c:pt>
                <c:pt idx="560">
                  <c:v>433.5</c:v>
                </c:pt>
                <c:pt idx="561">
                  <c:v>545.5</c:v>
                </c:pt>
                <c:pt idx="562">
                  <c:v>275.5</c:v>
                </c:pt>
                <c:pt idx="563">
                  <c:v>439.5</c:v>
                </c:pt>
                <c:pt idx="564">
                  <c:v>491</c:v>
                </c:pt>
                <c:pt idx="565">
                  <c:v>307</c:v>
                </c:pt>
                <c:pt idx="566">
                  <c:v>826</c:v>
                </c:pt>
                <c:pt idx="567">
                  <c:v>771.5</c:v>
                </c:pt>
                <c:pt idx="568">
                  <c:v>477</c:v>
                </c:pt>
                <c:pt idx="569">
                  <c:v>419</c:v>
                </c:pt>
                <c:pt idx="570">
                  <c:v>509</c:v>
                </c:pt>
                <c:pt idx="571">
                  <c:v>471</c:v>
                </c:pt>
                <c:pt idx="572">
                  <c:v>651.5</c:v>
                </c:pt>
                <c:pt idx="573">
                  <c:v>688.5</c:v>
                </c:pt>
                <c:pt idx="574">
                  <c:v>626.5</c:v>
                </c:pt>
                <c:pt idx="575">
                  <c:v>462</c:v>
                </c:pt>
                <c:pt idx="576">
                  <c:v>347</c:v>
                </c:pt>
                <c:pt idx="577">
                  <c:v>737.5</c:v>
                </c:pt>
                <c:pt idx="578">
                  <c:v>582</c:v>
                </c:pt>
                <c:pt idx="579">
                  <c:v>361</c:v>
                </c:pt>
                <c:pt idx="580">
                  <c:v>342</c:v>
                </c:pt>
                <c:pt idx="581">
                  <c:v>352.5</c:v>
                </c:pt>
                <c:pt idx="582">
                  <c:v>462</c:v>
                </c:pt>
                <c:pt idx="583">
                  <c:v>570</c:v>
                </c:pt>
                <c:pt idx="584">
                  <c:v>447.5</c:v>
                </c:pt>
                <c:pt idx="585">
                  <c:v>407</c:v>
                </c:pt>
                <c:pt idx="586">
                  <c:v>649</c:v>
                </c:pt>
                <c:pt idx="587">
                  <c:v>468.5</c:v>
                </c:pt>
                <c:pt idx="588">
                  <c:v>511.5</c:v>
                </c:pt>
                <c:pt idx="589">
                  <c:v>600.5</c:v>
                </c:pt>
                <c:pt idx="590">
                  <c:v>468</c:v>
                </c:pt>
                <c:pt idx="591">
                  <c:v>523</c:v>
                </c:pt>
                <c:pt idx="592">
                  <c:v>744</c:v>
                </c:pt>
                <c:pt idx="593">
                  <c:v>550</c:v>
                </c:pt>
                <c:pt idx="594">
                  <c:v>596.5</c:v>
                </c:pt>
                <c:pt idx="595">
                  <c:v>494.5</c:v>
                </c:pt>
                <c:pt idx="596">
                  <c:v>632</c:v>
                </c:pt>
                <c:pt idx="597">
                  <c:v>568.5</c:v>
                </c:pt>
                <c:pt idx="598">
                  <c:v>620.5</c:v>
                </c:pt>
                <c:pt idx="599">
                  <c:v>708</c:v>
                </c:pt>
                <c:pt idx="600">
                  <c:v>499.5</c:v>
                </c:pt>
                <c:pt idx="601">
                  <c:v>588.5</c:v>
                </c:pt>
                <c:pt idx="602">
                  <c:v>562</c:v>
                </c:pt>
                <c:pt idx="603">
                  <c:v>358</c:v>
                </c:pt>
                <c:pt idx="604">
                  <c:v>341</c:v>
                </c:pt>
                <c:pt idx="605">
                  <c:v>430</c:v>
                </c:pt>
                <c:pt idx="606">
                  <c:v>532.5</c:v>
                </c:pt>
                <c:pt idx="607">
                  <c:v>501</c:v>
                </c:pt>
                <c:pt idx="608">
                  <c:v>391.5</c:v>
                </c:pt>
                <c:pt idx="609">
                  <c:v>463</c:v>
                </c:pt>
                <c:pt idx="610">
                  <c:v>475</c:v>
                </c:pt>
                <c:pt idx="611">
                  <c:v>302.5</c:v>
                </c:pt>
                <c:pt idx="612">
                  <c:v>249</c:v>
                </c:pt>
                <c:pt idx="613">
                  <c:v>585.5</c:v>
                </c:pt>
                <c:pt idx="614">
                  <c:v>632.5</c:v>
                </c:pt>
                <c:pt idx="615">
                  <c:v>569</c:v>
                </c:pt>
                <c:pt idx="616">
                  <c:v>655</c:v>
                </c:pt>
                <c:pt idx="617">
                  <c:v>691.5</c:v>
                </c:pt>
                <c:pt idx="618">
                  <c:v>408</c:v>
                </c:pt>
                <c:pt idx="619">
                  <c:v>485</c:v>
                </c:pt>
                <c:pt idx="620">
                  <c:v>487</c:v>
                </c:pt>
                <c:pt idx="621">
                  <c:v>429.5</c:v>
                </c:pt>
                <c:pt idx="622">
                  <c:v>656</c:v>
                </c:pt>
                <c:pt idx="623">
                  <c:v>500</c:v>
                </c:pt>
                <c:pt idx="624">
                  <c:v>709</c:v>
                </c:pt>
                <c:pt idx="625">
                  <c:v>751.5</c:v>
                </c:pt>
                <c:pt idx="626">
                  <c:v>455.5</c:v>
                </c:pt>
                <c:pt idx="627">
                  <c:v>628</c:v>
                </c:pt>
                <c:pt idx="628">
                  <c:v>372</c:v>
                </c:pt>
                <c:pt idx="629">
                  <c:v>353</c:v>
                </c:pt>
                <c:pt idx="630">
                  <c:v>394</c:v>
                </c:pt>
                <c:pt idx="631">
                  <c:v>496.5</c:v>
                </c:pt>
                <c:pt idx="632">
                  <c:v>439</c:v>
                </c:pt>
                <c:pt idx="633">
                  <c:v>477.5</c:v>
                </c:pt>
                <c:pt idx="634">
                  <c:v>721</c:v>
                </c:pt>
                <c:pt idx="635">
                  <c:v>534</c:v>
                </c:pt>
                <c:pt idx="636">
                  <c:v>607.5</c:v>
                </c:pt>
                <c:pt idx="637">
                  <c:v>406.5</c:v>
                </c:pt>
                <c:pt idx="638">
                  <c:v>358.5</c:v>
                </c:pt>
                <c:pt idx="639">
                  <c:v>401.5</c:v>
                </c:pt>
                <c:pt idx="640">
                  <c:v>477</c:v>
                </c:pt>
                <c:pt idx="641">
                  <c:v>603.5</c:v>
                </c:pt>
                <c:pt idx="642">
                  <c:v>693</c:v>
                </c:pt>
                <c:pt idx="643">
                  <c:v>638.5</c:v>
                </c:pt>
                <c:pt idx="644">
                  <c:v>572</c:v>
                </c:pt>
                <c:pt idx="645">
                  <c:v>651</c:v>
                </c:pt>
                <c:pt idx="646">
                  <c:v>661</c:v>
                </c:pt>
                <c:pt idx="647">
                  <c:v>376.5</c:v>
                </c:pt>
                <c:pt idx="648">
                  <c:v>426.5</c:v>
                </c:pt>
                <c:pt idx="649">
                  <c:v>747.5</c:v>
                </c:pt>
                <c:pt idx="650">
                  <c:v>637</c:v>
                </c:pt>
                <c:pt idx="651">
                  <c:v>794</c:v>
                </c:pt>
                <c:pt idx="652">
                  <c:v>586</c:v>
                </c:pt>
                <c:pt idx="653">
                  <c:v>609.5</c:v>
                </c:pt>
                <c:pt idx="654">
                  <c:v>789.5</c:v>
                </c:pt>
                <c:pt idx="655">
                  <c:v>628</c:v>
                </c:pt>
                <c:pt idx="656">
                  <c:v>728</c:v>
                </c:pt>
                <c:pt idx="657">
                  <c:v>493</c:v>
                </c:pt>
                <c:pt idx="658">
                  <c:v>443</c:v>
                </c:pt>
                <c:pt idx="659">
                  <c:v>543</c:v>
                </c:pt>
                <c:pt idx="660">
                  <c:v>434.5</c:v>
                </c:pt>
                <c:pt idx="661">
                  <c:v>490</c:v>
                </c:pt>
                <c:pt idx="662">
                  <c:v>605.5</c:v>
                </c:pt>
                <c:pt idx="663">
                  <c:v>561</c:v>
                </c:pt>
                <c:pt idx="664">
                  <c:v>501.5</c:v>
                </c:pt>
                <c:pt idx="665">
                  <c:v>503.5</c:v>
                </c:pt>
                <c:pt idx="666">
                  <c:v>615</c:v>
                </c:pt>
                <c:pt idx="667">
                  <c:v>519.5</c:v>
                </c:pt>
                <c:pt idx="668">
                  <c:v>577</c:v>
                </c:pt>
                <c:pt idx="669">
                  <c:v>617.5</c:v>
                </c:pt>
                <c:pt idx="670">
                  <c:v>632.5</c:v>
                </c:pt>
                <c:pt idx="671">
                  <c:v>406</c:v>
                </c:pt>
                <c:pt idx="672">
                  <c:v>605.5</c:v>
                </c:pt>
                <c:pt idx="673">
                  <c:v>425</c:v>
                </c:pt>
                <c:pt idx="674">
                  <c:v>489.5</c:v>
                </c:pt>
                <c:pt idx="675">
                  <c:v>390</c:v>
                </c:pt>
                <c:pt idx="676">
                  <c:v>429</c:v>
                </c:pt>
                <c:pt idx="677">
                  <c:v>470.5</c:v>
                </c:pt>
                <c:pt idx="678">
                  <c:v>602.5</c:v>
                </c:pt>
                <c:pt idx="679">
                  <c:v>538.5</c:v>
                </c:pt>
                <c:pt idx="680">
                  <c:v>464</c:v>
                </c:pt>
                <c:pt idx="681">
                  <c:v>621</c:v>
                </c:pt>
                <c:pt idx="682">
                  <c:v>538</c:v>
                </c:pt>
                <c:pt idx="683">
                  <c:v>573</c:v>
                </c:pt>
                <c:pt idx="684">
                  <c:v>464.5</c:v>
                </c:pt>
                <c:pt idx="685">
                  <c:v>647.5</c:v>
                </c:pt>
                <c:pt idx="686">
                  <c:v>617</c:v>
                </c:pt>
                <c:pt idx="687">
                  <c:v>605.5</c:v>
                </c:pt>
                <c:pt idx="688">
                  <c:v>621</c:v>
                </c:pt>
                <c:pt idx="689">
                  <c:v>705.5</c:v>
                </c:pt>
                <c:pt idx="690">
                  <c:v>454.5</c:v>
                </c:pt>
                <c:pt idx="691">
                  <c:v>574.5</c:v>
                </c:pt>
                <c:pt idx="692">
                  <c:v>568.5</c:v>
                </c:pt>
                <c:pt idx="693">
                  <c:v>567</c:v>
                </c:pt>
                <c:pt idx="694">
                  <c:v>686</c:v>
                </c:pt>
                <c:pt idx="695">
                  <c:v>730.5</c:v>
                </c:pt>
                <c:pt idx="696">
                  <c:v>709</c:v>
                </c:pt>
                <c:pt idx="697">
                  <c:v>486</c:v>
                </c:pt>
                <c:pt idx="698">
                  <c:v>482</c:v>
                </c:pt>
                <c:pt idx="699">
                  <c:v>543.5</c:v>
                </c:pt>
                <c:pt idx="700">
                  <c:v>537</c:v>
                </c:pt>
                <c:pt idx="701">
                  <c:v>618.5</c:v>
                </c:pt>
                <c:pt idx="702">
                  <c:v>634</c:v>
                </c:pt>
                <c:pt idx="703">
                  <c:v>711.5</c:v>
                </c:pt>
                <c:pt idx="704">
                  <c:v>468</c:v>
                </c:pt>
                <c:pt idx="705">
                  <c:v>440.5</c:v>
                </c:pt>
                <c:pt idx="706">
                  <c:v>498.5</c:v>
                </c:pt>
                <c:pt idx="707">
                  <c:v>539.5</c:v>
                </c:pt>
                <c:pt idx="708">
                  <c:v>399.5</c:v>
                </c:pt>
                <c:pt idx="709">
                  <c:v>335</c:v>
                </c:pt>
                <c:pt idx="710">
                  <c:v>509</c:v>
                </c:pt>
                <c:pt idx="711">
                  <c:v>523.5</c:v>
                </c:pt>
                <c:pt idx="712">
                  <c:v>665.5</c:v>
                </c:pt>
                <c:pt idx="713">
                  <c:v>769.5</c:v>
                </c:pt>
                <c:pt idx="714">
                  <c:v>497</c:v>
                </c:pt>
                <c:pt idx="715">
                  <c:v>601.5</c:v>
                </c:pt>
                <c:pt idx="716">
                  <c:v>467</c:v>
                </c:pt>
                <c:pt idx="717">
                  <c:v>688</c:v>
                </c:pt>
                <c:pt idx="718">
                  <c:v>478</c:v>
                </c:pt>
                <c:pt idx="719">
                  <c:v>341.5</c:v>
                </c:pt>
                <c:pt idx="720">
                  <c:v>410.5</c:v>
                </c:pt>
                <c:pt idx="721">
                  <c:v>650.5</c:v>
                </c:pt>
                <c:pt idx="722">
                  <c:v>448</c:v>
                </c:pt>
                <c:pt idx="723">
                  <c:v>407.5</c:v>
                </c:pt>
                <c:pt idx="724">
                  <c:v>545</c:v>
                </c:pt>
                <c:pt idx="725">
                  <c:v>464</c:v>
                </c:pt>
                <c:pt idx="726">
                  <c:v>454</c:v>
                </c:pt>
                <c:pt idx="727">
                  <c:v>525.5</c:v>
                </c:pt>
                <c:pt idx="728">
                  <c:v>381</c:v>
                </c:pt>
                <c:pt idx="729">
                  <c:v>355</c:v>
                </c:pt>
                <c:pt idx="730">
                  <c:v>647</c:v>
                </c:pt>
                <c:pt idx="731">
                  <c:v>644</c:v>
                </c:pt>
                <c:pt idx="732">
                  <c:v>616</c:v>
                </c:pt>
                <c:pt idx="733">
                  <c:v>563.5</c:v>
                </c:pt>
                <c:pt idx="734">
                  <c:v>570.5</c:v>
                </c:pt>
                <c:pt idx="735">
                  <c:v>363</c:v>
                </c:pt>
                <c:pt idx="736">
                  <c:v>653</c:v>
                </c:pt>
                <c:pt idx="737">
                  <c:v>702.5</c:v>
                </c:pt>
                <c:pt idx="738">
                  <c:v>669.5</c:v>
                </c:pt>
                <c:pt idx="739">
                  <c:v>584</c:v>
                </c:pt>
                <c:pt idx="740">
                  <c:v>593.5</c:v>
                </c:pt>
                <c:pt idx="741">
                  <c:v>357.5</c:v>
                </c:pt>
                <c:pt idx="742">
                  <c:v>713.5</c:v>
                </c:pt>
                <c:pt idx="743">
                  <c:v>299.5</c:v>
                </c:pt>
                <c:pt idx="744">
                  <c:v>366</c:v>
                </c:pt>
                <c:pt idx="745">
                  <c:v>631.5</c:v>
                </c:pt>
                <c:pt idx="746">
                  <c:v>607.5</c:v>
                </c:pt>
                <c:pt idx="747">
                  <c:v>576.5</c:v>
                </c:pt>
                <c:pt idx="748">
                  <c:v>630</c:v>
                </c:pt>
                <c:pt idx="749">
                  <c:v>418</c:v>
                </c:pt>
                <c:pt idx="750">
                  <c:v>697</c:v>
                </c:pt>
                <c:pt idx="751">
                  <c:v>539.5</c:v>
                </c:pt>
                <c:pt idx="752">
                  <c:v>521.5</c:v>
                </c:pt>
                <c:pt idx="753">
                  <c:v>489</c:v>
                </c:pt>
                <c:pt idx="754">
                  <c:v>504</c:v>
                </c:pt>
                <c:pt idx="755">
                  <c:v>453.5</c:v>
                </c:pt>
                <c:pt idx="756">
                  <c:v>404.5</c:v>
                </c:pt>
                <c:pt idx="757">
                  <c:v>453.5</c:v>
                </c:pt>
                <c:pt idx="758">
                  <c:v>446.5</c:v>
                </c:pt>
                <c:pt idx="759">
                  <c:v>413</c:v>
                </c:pt>
                <c:pt idx="760">
                  <c:v>279</c:v>
                </c:pt>
                <c:pt idx="761">
                  <c:v>430</c:v>
                </c:pt>
                <c:pt idx="762">
                  <c:v>389</c:v>
                </c:pt>
                <c:pt idx="763">
                  <c:v>405</c:v>
                </c:pt>
                <c:pt idx="764">
                  <c:v>397.5</c:v>
                </c:pt>
                <c:pt idx="765">
                  <c:v>365</c:v>
                </c:pt>
                <c:pt idx="766">
                  <c:v>449</c:v>
                </c:pt>
                <c:pt idx="767">
                  <c:v>439.5</c:v>
                </c:pt>
                <c:pt idx="768">
                  <c:v>442</c:v>
                </c:pt>
                <c:pt idx="769">
                  <c:v>429.5</c:v>
                </c:pt>
                <c:pt idx="770">
                  <c:v>609</c:v>
                </c:pt>
                <c:pt idx="771">
                  <c:v>296</c:v>
                </c:pt>
                <c:pt idx="772">
                  <c:v>289.5</c:v>
                </c:pt>
                <c:pt idx="773">
                  <c:v>361.5</c:v>
                </c:pt>
                <c:pt idx="774">
                  <c:v>352</c:v>
                </c:pt>
                <c:pt idx="775">
                  <c:v>492.5</c:v>
                </c:pt>
                <c:pt idx="776">
                  <c:v>780</c:v>
                </c:pt>
                <c:pt idx="777">
                  <c:v>524</c:v>
                </c:pt>
                <c:pt idx="778">
                  <c:v>649</c:v>
                </c:pt>
                <c:pt idx="779">
                  <c:v>522.5</c:v>
                </c:pt>
                <c:pt idx="780">
                  <c:v>599</c:v>
                </c:pt>
                <c:pt idx="781">
                  <c:v>592</c:v>
                </c:pt>
              </c:numCache>
            </c:numRef>
          </c:xVal>
          <c:yVal>
            <c:numRef>
              <c:f>'Speed vs Time'!$D$2:$D$783</c:f>
              <c:numCache>
                <c:formatCode>0</c:formatCode>
                <c:ptCount val="782"/>
                <c:pt idx="0">
                  <c:v>23.970534488822022</c:v>
                </c:pt>
                <c:pt idx="1">
                  <c:v>23.003100684972889</c:v>
                </c:pt>
                <c:pt idx="2">
                  <c:v>21.738311880341584</c:v>
                </c:pt>
                <c:pt idx="3">
                  <c:v>18.156956517605732</c:v>
                </c:pt>
                <c:pt idx="4">
                  <c:v>17.875025785319561</c:v>
                </c:pt>
                <c:pt idx="5">
                  <c:v>25.554408253778799</c:v>
                </c:pt>
                <c:pt idx="6">
                  <c:v>30.040193021928989</c:v>
                </c:pt>
                <c:pt idx="7">
                  <c:v>20.091797794773289</c:v>
                </c:pt>
                <c:pt idx="8">
                  <c:v>22.28965372979367</c:v>
                </c:pt>
                <c:pt idx="9">
                  <c:v>20.393006015659751</c:v>
                </c:pt>
                <c:pt idx="10">
                  <c:v>22.750934337899491</c:v>
                </c:pt>
                <c:pt idx="11">
                  <c:v>27.591777327014135</c:v>
                </c:pt>
                <c:pt idx="12">
                  <c:v>18.078331323282999</c:v>
                </c:pt>
                <c:pt idx="13">
                  <c:v>18.686012027768786</c:v>
                </c:pt>
                <c:pt idx="14">
                  <c:v>18.237178185644837</c:v>
                </c:pt>
                <c:pt idx="15">
                  <c:v>21.955709385475554</c:v>
                </c:pt>
                <c:pt idx="16">
                  <c:v>19.973016923110887</c:v>
                </c:pt>
                <c:pt idx="17">
                  <c:v>20.440631871978152</c:v>
                </c:pt>
                <c:pt idx="18">
                  <c:v>17.542741048279751</c:v>
                </c:pt>
                <c:pt idx="19">
                  <c:v>24.089507919900502</c:v>
                </c:pt>
                <c:pt idx="20">
                  <c:v>18.03366044913853</c:v>
                </c:pt>
                <c:pt idx="21">
                  <c:v>21.766812999594187</c:v>
                </c:pt>
                <c:pt idx="22">
                  <c:v>17.978654083837483</c:v>
                </c:pt>
                <c:pt idx="23">
                  <c:v>18.545358218678281</c:v>
                </c:pt>
                <c:pt idx="24">
                  <c:v>16.295519372488016</c:v>
                </c:pt>
                <c:pt idx="25">
                  <c:v>13.227281122807698</c:v>
                </c:pt>
                <c:pt idx="26">
                  <c:v>14.738595038508446</c:v>
                </c:pt>
                <c:pt idx="27">
                  <c:v>18.114303081758951</c:v>
                </c:pt>
                <c:pt idx="28">
                  <c:v>18.982032657483483</c:v>
                </c:pt>
                <c:pt idx="29">
                  <c:v>21.293691397674188</c:v>
                </c:pt>
                <c:pt idx="30">
                  <c:v>18.275453707984884</c:v>
                </c:pt>
                <c:pt idx="31">
                  <c:v>28.918041901676826</c:v>
                </c:pt>
                <c:pt idx="32">
                  <c:v>21.133636495993674</c:v>
                </c:pt>
                <c:pt idx="33">
                  <c:v>21.234887906620095</c:v>
                </c:pt>
                <c:pt idx="34">
                  <c:v>21.511587966781992</c:v>
                </c:pt>
                <c:pt idx="35">
                  <c:v>29.078493954248312</c:v>
                </c:pt>
                <c:pt idx="36">
                  <c:v>20.687847953216291</c:v>
                </c:pt>
                <c:pt idx="37">
                  <c:v>25.376581096654931</c:v>
                </c:pt>
                <c:pt idx="38">
                  <c:v>16.953566163990061</c:v>
                </c:pt>
                <c:pt idx="39">
                  <c:v>23.410238760312364</c:v>
                </c:pt>
                <c:pt idx="40">
                  <c:v>20.364325495768544</c:v>
                </c:pt>
                <c:pt idx="41">
                  <c:v>19.890112360363112</c:v>
                </c:pt>
                <c:pt idx="42">
                  <c:v>18.152385399060993</c:v>
                </c:pt>
                <c:pt idx="43">
                  <c:v>16.441449796672782</c:v>
                </c:pt>
                <c:pt idx="44">
                  <c:v>24.62038297211711</c:v>
                </c:pt>
                <c:pt idx="45">
                  <c:v>30.896750987570027</c:v>
                </c:pt>
                <c:pt idx="46">
                  <c:v>26.926069999133489</c:v>
                </c:pt>
                <c:pt idx="47">
                  <c:v>19.788689130293619</c:v>
                </c:pt>
                <c:pt idx="48">
                  <c:v>28.049259975054987</c:v>
                </c:pt>
                <c:pt idx="49">
                  <c:v>25.148593167830221</c:v>
                </c:pt>
                <c:pt idx="50">
                  <c:v>20.033839578454227</c:v>
                </c:pt>
                <c:pt idx="51">
                  <c:v>25.71503563047342</c:v>
                </c:pt>
                <c:pt idx="52">
                  <c:v>18.367746279359853</c:v>
                </c:pt>
                <c:pt idx="53">
                  <c:v>19.898100805614352</c:v>
                </c:pt>
                <c:pt idx="54">
                  <c:v>17.195528043541689</c:v>
                </c:pt>
                <c:pt idx="55">
                  <c:v>15.473637322995724</c:v>
                </c:pt>
                <c:pt idx="56">
                  <c:v>19.574624293785089</c:v>
                </c:pt>
                <c:pt idx="57">
                  <c:v>19.689070959939126</c:v>
                </c:pt>
                <c:pt idx="58">
                  <c:v>20.668749464782589</c:v>
                </c:pt>
                <c:pt idx="59">
                  <c:v>14.985206252463119</c:v>
                </c:pt>
                <c:pt idx="60">
                  <c:v>23.231126739977629</c:v>
                </c:pt>
                <c:pt idx="61">
                  <c:v>18.397978465633233</c:v>
                </c:pt>
                <c:pt idx="62">
                  <c:v>24.385749659371616</c:v>
                </c:pt>
                <c:pt idx="63">
                  <c:v>26.251317809488533</c:v>
                </c:pt>
                <c:pt idx="64">
                  <c:v>25.09986518341692</c:v>
                </c:pt>
                <c:pt idx="65">
                  <c:v>25.857287534000015</c:v>
                </c:pt>
                <c:pt idx="66">
                  <c:v>21.196231228057631</c:v>
                </c:pt>
                <c:pt idx="67">
                  <c:v>17.030486234290983</c:v>
                </c:pt>
                <c:pt idx="68">
                  <c:v>23.052450652301072</c:v>
                </c:pt>
                <c:pt idx="69">
                  <c:v>19.759794570713705</c:v>
                </c:pt>
                <c:pt idx="70">
                  <c:v>19.49895370239938</c:v>
                </c:pt>
                <c:pt idx="71">
                  <c:v>22.202217436974689</c:v>
                </c:pt>
                <c:pt idx="72">
                  <c:v>24.011925459697366</c:v>
                </c:pt>
                <c:pt idx="73">
                  <c:v>23.88992079955603</c:v>
                </c:pt>
                <c:pt idx="74">
                  <c:v>22.530925316980635</c:v>
                </c:pt>
                <c:pt idx="75">
                  <c:v>22.40216807932817</c:v>
                </c:pt>
                <c:pt idx="76">
                  <c:v>19.043228296703024</c:v>
                </c:pt>
                <c:pt idx="77">
                  <c:v>19.278693817663463</c:v>
                </c:pt>
                <c:pt idx="78">
                  <c:v>27.229298057342042</c:v>
                </c:pt>
                <c:pt idx="79">
                  <c:v>24.830770833333023</c:v>
                </c:pt>
                <c:pt idx="80">
                  <c:v>15.736143643971397</c:v>
                </c:pt>
                <c:pt idx="81">
                  <c:v>20.162445808648773</c:v>
                </c:pt>
                <c:pt idx="82">
                  <c:v>19.258235031056564</c:v>
                </c:pt>
                <c:pt idx="83">
                  <c:v>18.445541514432776</c:v>
                </c:pt>
                <c:pt idx="84">
                  <c:v>20.338571578947189</c:v>
                </c:pt>
                <c:pt idx="85">
                  <c:v>22.594262867647021</c:v>
                </c:pt>
                <c:pt idx="86">
                  <c:v>18.203575431034405</c:v>
                </c:pt>
                <c:pt idx="87">
                  <c:v>28.637020026481245</c:v>
                </c:pt>
                <c:pt idx="88">
                  <c:v>24.266411654758127</c:v>
                </c:pt>
                <c:pt idx="89">
                  <c:v>15.050951663047742</c:v>
                </c:pt>
                <c:pt idx="90">
                  <c:v>22.363243396870889</c:v>
                </c:pt>
                <c:pt idx="91">
                  <c:v>21.759394660225528</c:v>
                </c:pt>
                <c:pt idx="92">
                  <c:v>15.552140312216824</c:v>
                </c:pt>
                <c:pt idx="93">
                  <c:v>19.741257474429485</c:v>
                </c:pt>
                <c:pt idx="94">
                  <c:v>21.138532951289289</c:v>
                </c:pt>
                <c:pt idx="95">
                  <c:v>21.217404589787673</c:v>
                </c:pt>
                <c:pt idx="96">
                  <c:v>22.84453548248619</c:v>
                </c:pt>
                <c:pt idx="97">
                  <c:v>25.207512546229964</c:v>
                </c:pt>
                <c:pt idx="98">
                  <c:v>24.362210352764489</c:v>
                </c:pt>
                <c:pt idx="99">
                  <c:v>24.423861452423839</c:v>
                </c:pt>
                <c:pt idx="100">
                  <c:v>23.319841037073243</c:v>
                </c:pt>
                <c:pt idx="101">
                  <c:v>22.433184764184375</c:v>
                </c:pt>
                <c:pt idx="102">
                  <c:v>14.231310464743389</c:v>
                </c:pt>
                <c:pt idx="103">
                  <c:v>18.853436048873789</c:v>
                </c:pt>
                <c:pt idx="104">
                  <c:v>22.951131261469726</c:v>
                </c:pt>
                <c:pt idx="105">
                  <c:v>21.518637376570101</c:v>
                </c:pt>
                <c:pt idx="106">
                  <c:v>20.065201093380523</c:v>
                </c:pt>
                <c:pt idx="107">
                  <c:v>13.314821205357099</c:v>
                </c:pt>
                <c:pt idx="108">
                  <c:v>19.38887944343449</c:v>
                </c:pt>
                <c:pt idx="109">
                  <c:v>20.481927272726836</c:v>
                </c:pt>
                <c:pt idx="110">
                  <c:v>20.575214732271789</c:v>
                </c:pt>
                <c:pt idx="111">
                  <c:v>22.559234026474861</c:v>
                </c:pt>
                <c:pt idx="112">
                  <c:v>18.001230147475852</c:v>
                </c:pt>
                <c:pt idx="113">
                  <c:v>15.440706790123452</c:v>
                </c:pt>
                <c:pt idx="114">
                  <c:v>23.55857216208079</c:v>
                </c:pt>
                <c:pt idx="115">
                  <c:v>18.287852583833189</c:v>
                </c:pt>
                <c:pt idx="116">
                  <c:v>21.079333075344156</c:v>
                </c:pt>
                <c:pt idx="117">
                  <c:v>20.12005435746363</c:v>
                </c:pt>
                <c:pt idx="118">
                  <c:v>21.547493221615461</c:v>
                </c:pt>
                <c:pt idx="119">
                  <c:v>24.221701149425229</c:v>
                </c:pt>
                <c:pt idx="120">
                  <c:v>19.69328043445709</c:v>
                </c:pt>
                <c:pt idx="121">
                  <c:v>23.023079948824012</c:v>
                </c:pt>
                <c:pt idx="122">
                  <c:v>19.016825163398948</c:v>
                </c:pt>
                <c:pt idx="123">
                  <c:v>21.647290214748775</c:v>
                </c:pt>
                <c:pt idx="124">
                  <c:v>21.090991593930386</c:v>
                </c:pt>
                <c:pt idx="125">
                  <c:v>20.136799539062789</c:v>
                </c:pt>
                <c:pt idx="126">
                  <c:v>19.965819199685686</c:v>
                </c:pt>
                <c:pt idx="127">
                  <c:v>14.452863789191191</c:v>
                </c:pt>
                <c:pt idx="128">
                  <c:v>20.24494119700536</c:v>
                </c:pt>
                <c:pt idx="129">
                  <c:v>17.06455409973897</c:v>
                </c:pt>
                <c:pt idx="130">
                  <c:v>21.380018170102989</c:v>
                </c:pt>
                <c:pt idx="131">
                  <c:v>20.838577627840831</c:v>
                </c:pt>
                <c:pt idx="132">
                  <c:v>18.863637017072982</c:v>
                </c:pt>
                <c:pt idx="133">
                  <c:v>19.287856943168439</c:v>
                </c:pt>
                <c:pt idx="134">
                  <c:v>26.150393819275987</c:v>
                </c:pt>
                <c:pt idx="135">
                  <c:v>18.139317185204391</c:v>
                </c:pt>
                <c:pt idx="136">
                  <c:v>21.803802795522884</c:v>
                </c:pt>
                <c:pt idx="137">
                  <c:v>19.991451795908791</c:v>
                </c:pt>
                <c:pt idx="138">
                  <c:v>27.886136004659573</c:v>
                </c:pt>
                <c:pt idx="139">
                  <c:v>18.703517523585589</c:v>
                </c:pt>
                <c:pt idx="140">
                  <c:v>16.838460600338188</c:v>
                </c:pt>
                <c:pt idx="141">
                  <c:v>28.166780913483827</c:v>
                </c:pt>
                <c:pt idx="142">
                  <c:v>28.410859056931887</c:v>
                </c:pt>
                <c:pt idx="143">
                  <c:v>18.821559613105812</c:v>
                </c:pt>
                <c:pt idx="144">
                  <c:v>22.643744802252929</c:v>
                </c:pt>
                <c:pt idx="145">
                  <c:v>17.864020131082405</c:v>
                </c:pt>
                <c:pt idx="146">
                  <c:v>25.102109856833692</c:v>
                </c:pt>
                <c:pt idx="147">
                  <c:v>22.668182813655029</c:v>
                </c:pt>
                <c:pt idx="148">
                  <c:v>20.428987312734002</c:v>
                </c:pt>
                <c:pt idx="149">
                  <c:v>21.291798456681615</c:v>
                </c:pt>
                <c:pt idx="150">
                  <c:v>18.118009019771979</c:v>
                </c:pt>
                <c:pt idx="151">
                  <c:v>20.172333269020463</c:v>
                </c:pt>
                <c:pt idx="152">
                  <c:v>19.361718218644999</c:v>
                </c:pt>
                <c:pt idx="153">
                  <c:v>22.743438750027089</c:v>
                </c:pt>
                <c:pt idx="154">
                  <c:v>17.623555525878391</c:v>
                </c:pt>
                <c:pt idx="155">
                  <c:v>20.253669009659912</c:v>
                </c:pt>
                <c:pt idx="156">
                  <c:v>21.729195452528742</c:v>
                </c:pt>
                <c:pt idx="157">
                  <c:v>15.830947549019571</c:v>
                </c:pt>
                <c:pt idx="158">
                  <c:v>17.640069454846095</c:v>
                </c:pt>
                <c:pt idx="159">
                  <c:v>19.636289198007901</c:v>
                </c:pt>
                <c:pt idx="160">
                  <c:v>17.703912449120587</c:v>
                </c:pt>
                <c:pt idx="161">
                  <c:v>21.081114744581889</c:v>
                </c:pt>
                <c:pt idx="162">
                  <c:v>26.221677108677927</c:v>
                </c:pt>
                <c:pt idx="163">
                  <c:v>18.195178571428542</c:v>
                </c:pt>
                <c:pt idx="164">
                  <c:v>21.349702266495289</c:v>
                </c:pt>
                <c:pt idx="165">
                  <c:v>23.083213423320089</c:v>
                </c:pt>
                <c:pt idx="166">
                  <c:v>21.111822778827893</c:v>
                </c:pt>
                <c:pt idx="167">
                  <c:v>21.296152404100862</c:v>
                </c:pt>
                <c:pt idx="168">
                  <c:v>24.271116358990604</c:v>
                </c:pt>
                <c:pt idx="169">
                  <c:v>24.361877926924691</c:v>
                </c:pt>
                <c:pt idx="170">
                  <c:v>29.974631006746129</c:v>
                </c:pt>
                <c:pt idx="171">
                  <c:v>25.63826265883479</c:v>
                </c:pt>
                <c:pt idx="172">
                  <c:v>19.41446136310099</c:v>
                </c:pt>
                <c:pt idx="173">
                  <c:v>22.620139606439889</c:v>
                </c:pt>
                <c:pt idx="174">
                  <c:v>18.395638638295289</c:v>
                </c:pt>
                <c:pt idx="175">
                  <c:v>19.460272932565275</c:v>
                </c:pt>
                <c:pt idx="176">
                  <c:v>19.683472688970589</c:v>
                </c:pt>
                <c:pt idx="177">
                  <c:v>21.50162146187299</c:v>
                </c:pt>
                <c:pt idx="178">
                  <c:v>21.86482602628039</c:v>
                </c:pt>
                <c:pt idx="179">
                  <c:v>21.938222828615686</c:v>
                </c:pt>
                <c:pt idx="180">
                  <c:v>16.922830156360089</c:v>
                </c:pt>
                <c:pt idx="181">
                  <c:v>22.427067581777589</c:v>
                </c:pt>
                <c:pt idx="182">
                  <c:v>26.708959175162629</c:v>
                </c:pt>
                <c:pt idx="183">
                  <c:v>26.712282418748963</c:v>
                </c:pt>
                <c:pt idx="184">
                  <c:v>19.831059105744131</c:v>
                </c:pt>
                <c:pt idx="185">
                  <c:v>23.270051638997902</c:v>
                </c:pt>
                <c:pt idx="186">
                  <c:v>18.785770925047089</c:v>
                </c:pt>
                <c:pt idx="187">
                  <c:v>17.692617215707589</c:v>
                </c:pt>
                <c:pt idx="188">
                  <c:v>19.334943476382495</c:v>
                </c:pt>
                <c:pt idx="189">
                  <c:v>20.653327551703772</c:v>
                </c:pt>
                <c:pt idx="190">
                  <c:v>24.600103040595613</c:v>
                </c:pt>
                <c:pt idx="191">
                  <c:v>20.20533461483658</c:v>
                </c:pt>
                <c:pt idx="192">
                  <c:v>33.224140958431143</c:v>
                </c:pt>
                <c:pt idx="193">
                  <c:v>23.808688480873673</c:v>
                </c:pt>
                <c:pt idx="194">
                  <c:v>18.621593223582362</c:v>
                </c:pt>
                <c:pt idx="195">
                  <c:v>20.23846921766868</c:v>
                </c:pt>
                <c:pt idx="196">
                  <c:v>22.737082648247885</c:v>
                </c:pt>
                <c:pt idx="197">
                  <c:v>18.496922332131422</c:v>
                </c:pt>
                <c:pt idx="198">
                  <c:v>16.696042559407527</c:v>
                </c:pt>
                <c:pt idx="199">
                  <c:v>19.643148907528186</c:v>
                </c:pt>
                <c:pt idx="200">
                  <c:v>23.365450094161623</c:v>
                </c:pt>
                <c:pt idx="201">
                  <c:v>22.751227602821189</c:v>
                </c:pt>
                <c:pt idx="202">
                  <c:v>17.496463750952451</c:v>
                </c:pt>
                <c:pt idx="203">
                  <c:v>16.380484076637089</c:v>
                </c:pt>
                <c:pt idx="204">
                  <c:v>20.049244814036786</c:v>
                </c:pt>
                <c:pt idx="205">
                  <c:v>20.41968145753043</c:v>
                </c:pt>
                <c:pt idx="206">
                  <c:v>27.338319407626923</c:v>
                </c:pt>
                <c:pt idx="207">
                  <c:v>21.71537580580479</c:v>
                </c:pt>
                <c:pt idx="208">
                  <c:v>14.878148390156042</c:v>
                </c:pt>
                <c:pt idx="209">
                  <c:v>17.560176725781787</c:v>
                </c:pt>
                <c:pt idx="210">
                  <c:v>17.147380975707073</c:v>
                </c:pt>
                <c:pt idx="211">
                  <c:v>16.697783414855625</c:v>
                </c:pt>
                <c:pt idx="212">
                  <c:v>17.115835691510718</c:v>
                </c:pt>
                <c:pt idx="213">
                  <c:v>15.855845293876788</c:v>
                </c:pt>
                <c:pt idx="214">
                  <c:v>26.007804001850996</c:v>
                </c:pt>
                <c:pt idx="215">
                  <c:v>34.323834478865997</c:v>
                </c:pt>
                <c:pt idx="216">
                  <c:v>17.688668099890595</c:v>
                </c:pt>
                <c:pt idx="217">
                  <c:v>25.151919022236747</c:v>
                </c:pt>
                <c:pt idx="218">
                  <c:v>18.969589519164071</c:v>
                </c:pt>
                <c:pt idx="219">
                  <c:v>23.815589621026827</c:v>
                </c:pt>
                <c:pt idx="220">
                  <c:v>19.928246349045381</c:v>
                </c:pt>
                <c:pt idx="221">
                  <c:v>18.458398919752987</c:v>
                </c:pt>
                <c:pt idx="222">
                  <c:v>20.496033505154529</c:v>
                </c:pt>
                <c:pt idx="223">
                  <c:v>24.025288157196815</c:v>
                </c:pt>
                <c:pt idx="224">
                  <c:v>20.415377790587229</c:v>
                </c:pt>
                <c:pt idx="225">
                  <c:v>24.413596336429489</c:v>
                </c:pt>
                <c:pt idx="226">
                  <c:v>15.278162892206392</c:v>
                </c:pt>
                <c:pt idx="227">
                  <c:v>25.729220000490052</c:v>
                </c:pt>
                <c:pt idx="228">
                  <c:v>20.019451429939135</c:v>
                </c:pt>
                <c:pt idx="229">
                  <c:v>16.746469463308753</c:v>
                </c:pt>
                <c:pt idx="230">
                  <c:v>27.186697545096763</c:v>
                </c:pt>
                <c:pt idx="231">
                  <c:v>19.672686039022722</c:v>
                </c:pt>
                <c:pt idx="232">
                  <c:v>21.27184624408547</c:v>
                </c:pt>
                <c:pt idx="233">
                  <c:v>19.439370469457295</c:v>
                </c:pt>
                <c:pt idx="234">
                  <c:v>20.864769274400587</c:v>
                </c:pt>
                <c:pt idx="235">
                  <c:v>20.329009000105412</c:v>
                </c:pt>
                <c:pt idx="236">
                  <c:v>21.389674917568289</c:v>
                </c:pt>
                <c:pt idx="237">
                  <c:v>17.540039895643691</c:v>
                </c:pt>
                <c:pt idx="238">
                  <c:v>16.529552605458971</c:v>
                </c:pt>
                <c:pt idx="239">
                  <c:v>26.812580203670226</c:v>
                </c:pt>
                <c:pt idx="240">
                  <c:v>19.053830656222232</c:v>
                </c:pt>
                <c:pt idx="241">
                  <c:v>18.388106166294591</c:v>
                </c:pt>
                <c:pt idx="242">
                  <c:v>21.340133287363486</c:v>
                </c:pt>
                <c:pt idx="243">
                  <c:v>25.602582776603889</c:v>
                </c:pt>
                <c:pt idx="244">
                  <c:v>24.460131870937275</c:v>
                </c:pt>
                <c:pt idx="245">
                  <c:v>20.558957885248535</c:v>
                </c:pt>
                <c:pt idx="246">
                  <c:v>21.079019991954873</c:v>
                </c:pt>
                <c:pt idx="247">
                  <c:v>23.208876967547592</c:v>
                </c:pt>
                <c:pt idx="248">
                  <c:v>24.911849503968089</c:v>
                </c:pt>
                <c:pt idx="249">
                  <c:v>21.647980112053787</c:v>
                </c:pt>
                <c:pt idx="250">
                  <c:v>23.352115377517627</c:v>
                </c:pt>
                <c:pt idx="251">
                  <c:v>26.847790065629283</c:v>
                </c:pt>
                <c:pt idx="252">
                  <c:v>17.34201173228282</c:v>
                </c:pt>
                <c:pt idx="253">
                  <c:v>21.069138034366489</c:v>
                </c:pt>
                <c:pt idx="254">
                  <c:v>29.953597082642425</c:v>
                </c:pt>
                <c:pt idx="255">
                  <c:v>22.111220932074495</c:v>
                </c:pt>
                <c:pt idx="256">
                  <c:v>27.861988007778695</c:v>
                </c:pt>
                <c:pt idx="257">
                  <c:v>21.994939487599087</c:v>
                </c:pt>
                <c:pt idx="258">
                  <c:v>21.628464271449086</c:v>
                </c:pt>
                <c:pt idx="259">
                  <c:v>19.256985836330326</c:v>
                </c:pt>
                <c:pt idx="260">
                  <c:v>22.879124293496691</c:v>
                </c:pt>
                <c:pt idx="261">
                  <c:v>26.444382434887789</c:v>
                </c:pt>
                <c:pt idx="262">
                  <c:v>30.020406018518411</c:v>
                </c:pt>
                <c:pt idx="263">
                  <c:v>20.252771133532189</c:v>
                </c:pt>
                <c:pt idx="264">
                  <c:v>19.615170150438995</c:v>
                </c:pt>
                <c:pt idx="265">
                  <c:v>21.925623357090689</c:v>
                </c:pt>
                <c:pt idx="266">
                  <c:v>21.922289801586818</c:v>
                </c:pt>
                <c:pt idx="267">
                  <c:v>18.391533742484761</c:v>
                </c:pt>
                <c:pt idx="268">
                  <c:v>18.570079332947589</c:v>
                </c:pt>
                <c:pt idx="269">
                  <c:v>22.963516274966693</c:v>
                </c:pt>
                <c:pt idx="270">
                  <c:v>24.886283171855712</c:v>
                </c:pt>
                <c:pt idx="271">
                  <c:v>22.884340393847786</c:v>
                </c:pt>
                <c:pt idx="272">
                  <c:v>25.113003599347728</c:v>
                </c:pt>
                <c:pt idx="273">
                  <c:v>21.603384243713471</c:v>
                </c:pt>
                <c:pt idx="274">
                  <c:v>25.388181757956833</c:v>
                </c:pt>
                <c:pt idx="275">
                  <c:v>21.978658589876289</c:v>
                </c:pt>
                <c:pt idx="276">
                  <c:v>19.273673671497519</c:v>
                </c:pt>
                <c:pt idx="277">
                  <c:v>16.35634568384388</c:v>
                </c:pt>
                <c:pt idx="278">
                  <c:v>25.689822672387116</c:v>
                </c:pt>
                <c:pt idx="279">
                  <c:v>22.729761678525119</c:v>
                </c:pt>
                <c:pt idx="280">
                  <c:v>21.276926895363879</c:v>
                </c:pt>
                <c:pt idx="281">
                  <c:v>21.286475026722623</c:v>
                </c:pt>
                <c:pt idx="282">
                  <c:v>17.30896714743583</c:v>
                </c:pt>
                <c:pt idx="283">
                  <c:v>24.123149880439648</c:v>
                </c:pt>
                <c:pt idx="284">
                  <c:v>24.494557341269829</c:v>
                </c:pt>
                <c:pt idx="285">
                  <c:v>26.493589600409589</c:v>
                </c:pt>
                <c:pt idx="286">
                  <c:v>25.824001730418935</c:v>
                </c:pt>
                <c:pt idx="287">
                  <c:v>27.765351974485402</c:v>
                </c:pt>
                <c:pt idx="288">
                  <c:v>29.90331686534201</c:v>
                </c:pt>
                <c:pt idx="289">
                  <c:v>21.36490893160779</c:v>
                </c:pt>
                <c:pt idx="290">
                  <c:v>23.60203939341072</c:v>
                </c:pt>
                <c:pt idx="291">
                  <c:v>21.025382520040189</c:v>
                </c:pt>
                <c:pt idx="292">
                  <c:v>19.202034586465878</c:v>
                </c:pt>
                <c:pt idx="293">
                  <c:v>19.999515697881282</c:v>
                </c:pt>
                <c:pt idx="294">
                  <c:v>29.186865729140901</c:v>
                </c:pt>
                <c:pt idx="295">
                  <c:v>19.518042008542089</c:v>
                </c:pt>
                <c:pt idx="296">
                  <c:v>25.68827101699188</c:v>
                </c:pt>
                <c:pt idx="297">
                  <c:v>30.575597708333039</c:v>
                </c:pt>
                <c:pt idx="298">
                  <c:v>24.468816947362519</c:v>
                </c:pt>
                <c:pt idx="299">
                  <c:v>23.907338771717502</c:v>
                </c:pt>
                <c:pt idx="300">
                  <c:v>21.055140859394829</c:v>
                </c:pt>
                <c:pt idx="301">
                  <c:v>25.232446059504689</c:v>
                </c:pt>
                <c:pt idx="302">
                  <c:v>20.952986538417289</c:v>
                </c:pt>
                <c:pt idx="303">
                  <c:v>21.015335152967527</c:v>
                </c:pt>
                <c:pt idx="304">
                  <c:v>22.302056741616628</c:v>
                </c:pt>
                <c:pt idx="305">
                  <c:v>29.490307876290583</c:v>
                </c:pt>
                <c:pt idx="306">
                  <c:v>20.499655946015515</c:v>
                </c:pt>
                <c:pt idx="307">
                  <c:v>23.581774864823426</c:v>
                </c:pt>
                <c:pt idx="308">
                  <c:v>24.962006410256411</c:v>
                </c:pt>
                <c:pt idx="309">
                  <c:v>24.420919741876329</c:v>
                </c:pt>
                <c:pt idx="310">
                  <c:v>25.916870640375439</c:v>
                </c:pt>
                <c:pt idx="311">
                  <c:v>24.919717208837767</c:v>
                </c:pt>
                <c:pt idx="312">
                  <c:v>27.216533096364877</c:v>
                </c:pt>
                <c:pt idx="313">
                  <c:v>18.09026565531153</c:v>
                </c:pt>
                <c:pt idx="314">
                  <c:v>19.079849936701589</c:v>
                </c:pt>
                <c:pt idx="315">
                  <c:v>18.544119314444693</c:v>
                </c:pt>
                <c:pt idx="316">
                  <c:v>24.086922853309183</c:v>
                </c:pt>
                <c:pt idx="317">
                  <c:v>18.87408089089833</c:v>
                </c:pt>
                <c:pt idx="318">
                  <c:v>28.637634890925789</c:v>
                </c:pt>
                <c:pt idx="319">
                  <c:v>19.776031354026092</c:v>
                </c:pt>
                <c:pt idx="320">
                  <c:v>20.5617769202142</c:v>
                </c:pt>
                <c:pt idx="321">
                  <c:v>22.745634709330492</c:v>
                </c:pt>
                <c:pt idx="322">
                  <c:v>15.131732241677264</c:v>
                </c:pt>
                <c:pt idx="323">
                  <c:v>19.531129057111322</c:v>
                </c:pt>
                <c:pt idx="324">
                  <c:v>19.385344041688789</c:v>
                </c:pt>
                <c:pt idx="325">
                  <c:v>18.125128832436889</c:v>
                </c:pt>
                <c:pt idx="326">
                  <c:v>21.302476079956389</c:v>
                </c:pt>
                <c:pt idx="327">
                  <c:v>15.324462029031871</c:v>
                </c:pt>
                <c:pt idx="328">
                  <c:v>26.140663606186028</c:v>
                </c:pt>
                <c:pt idx="329">
                  <c:v>26.752606862760569</c:v>
                </c:pt>
                <c:pt idx="330">
                  <c:v>24.551222687308329</c:v>
                </c:pt>
                <c:pt idx="331">
                  <c:v>17.275719821428282</c:v>
                </c:pt>
                <c:pt idx="332">
                  <c:v>21.384062480263889</c:v>
                </c:pt>
                <c:pt idx="333">
                  <c:v>20.129675813008095</c:v>
                </c:pt>
                <c:pt idx="334">
                  <c:v>17.74611297774894</c:v>
                </c:pt>
                <c:pt idx="335">
                  <c:v>19.793523984819629</c:v>
                </c:pt>
                <c:pt idx="336">
                  <c:v>22.159042270014762</c:v>
                </c:pt>
                <c:pt idx="337">
                  <c:v>18.52442095550068</c:v>
                </c:pt>
                <c:pt idx="338">
                  <c:v>20.689230395136686</c:v>
                </c:pt>
                <c:pt idx="339">
                  <c:v>12.642826049505851</c:v>
                </c:pt>
                <c:pt idx="340">
                  <c:v>18.88610549450549</c:v>
                </c:pt>
                <c:pt idx="341">
                  <c:v>23.688830387686313</c:v>
                </c:pt>
                <c:pt idx="342">
                  <c:v>18.692040603804703</c:v>
                </c:pt>
                <c:pt idx="343">
                  <c:v>17.18097097628505</c:v>
                </c:pt>
                <c:pt idx="344">
                  <c:v>20.280575143352152</c:v>
                </c:pt>
                <c:pt idx="345">
                  <c:v>24.051004352130914</c:v>
                </c:pt>
                <c:pt idx="346">
                  <c:v>16.720856459761727</c:v>
                </c:pt>
                <c:pt idx="347">
                  <c:v>21.244883481478531</c:v>
                </c:pt>
                <c:pt idx="348">
                  <c:v>22.996638437108587</c:v>
                </c:pt>
                <c:pt idx="349">
                  <c:v>31.059660321493325</c:v>
                </c:pt>
                <c:pt idx="350">
                  <c:v>26.325803502494981</c:v>
                </c:pt>
                <c:pt idx="351">
                  <c:v>20.884169276326681</c:v>
                </c:pt>
                <c:pt idx="352">
                  <c:v>16.827363079298635</c:v>
                </c:pt>
                <c:pt idx="353">
                  <c:v>17.539959574720772</c:v>
                </c:pt>
                <c:pt idx="354">
                  <c:v>19.267209560913109</c:v>
                </c:pt>
                <c:pt idx="355">
                  <c:v>21.000158266998241</c:v>
                </c:pt>
                <c:pt idx="356">
                  <c:v>20.884328584018792</c:v>
                </c:pt>
                <c:pt idx="357">
                  <c:v>19.634857261905008</c:v>
                </c:pt>
                <c:pt idx="358">
                  <c:v>17.582360426929114</c:v>
                </c:pt>
                <c:pt idx="359">
                  <c:v>20.595423487644613</c:v>
                </c:pt>
                <c:pt idx="360">
                  <c:v>23.33877169563149</c:v>
                </c:pt>
                <c:pt idx="361">
                  <c:v>24.808212463085923</c:v>
                </c:pt>
                <c:pt idx="362">
                  <c:v>18.823299999999989</c:v>
                </c:pt>
                <c:pt idx="363">
                  <c:v>22.84570702649895</c:v>
                </c:pt>
                <c:pt idx="364">
                  <c:v>27.245308702096651</c:v>
                </c:pt>
                <c:pt idx="365">
                  <c:v>28.650290223996105</c:v>
                </c:pt>
                <c:pt idx="366">
                  <c:v>20.420265773809444</c:v>
                </c:pt>
                <c:pt idx="367">
                  <c:v>22.461975691276791</c:v>
                </c:pt>
                <c:pt idx="368">
                  <c:v>16.867647711113527</c:v>
                </c:pt>
                <c:pt idx="369">
                  <c:v>20.411005115877735</c:v>
                </c:pt>
                <c:pt idx="370">
                  <c:v>26.08019954411774</c:v>
                </c:pt>
                <c:pt idx="371">
                  <c:v>18.449764079678129</c:v>
                </c:pt>
                <c:pt idx="372">
                  <c:v>23.87609128520673</c:v>
                </c:pt>
                <c:pt idx="373">
                  <c:v>16.986362169235129</c:v>
                </c:pt>
                <c:pt idx="374">
                  <c:v>26.696776806657983</c:v>
                </c:pt>
                <c:pt idx="375">
                  <c:v>22.724368576460762</c:v>
                </c:pt>
                <c:pt idx="376">
                  <c:v>23.685364577000172</c:v>
                </c:pt>
                <c:pt idx="377">
                  <c:v>14.586278820033911</c:v>
                </c:pt>
                <c:pt idx="378">
                  <c:v>20.157977884026845</c:v>
                </c:pt>
                <c:pt idx="379">
                  <c:v>18.75657119657728</c:v>
                </c:pt>
                <c:pt idx="380">
                  <c:v>17.84086727688782</c:v>
                </c:pt>
                <c:pt idx="381">
                  <c:v>20.9365969670088</c:v>
                </c:pt>
                <c:pt idx="382">
                  <c:v>22.340026782752787</c:v>
                </c:pt>
                <c:pt idx="383">
                  <c:v>24.341273500912386</c:v>
                </c:pt>
                <c:pt idx="384">
                  <c:v>18.03816231971776</c:v>
                </c:pt>
                <c:pt idx="385">
                  <c:v>23.192758386028224</c:v>
                </c:pt>
                <c:pt idx="386">
                  <c:v>20.390192813152026</c:v>
                </c:pt>
                <c:pt idx="387">
                  <c:v>18.997981069477031</c:v>
                </c:pt>
                <c:pt idx="388">
                  <c:v>22.678552638424289</c:v>
                </c:pt>
                <c:pt idx="389">
                  <c:v>20.173727307398828</c:v>
                </c:pt>
                <c:pt idx="390">
                  <c:v>17.531316571302689</c:v>
                </c:pt>
                <c:pt idx="391">
                  <c:v>20.182408019852321</c:v>
                </c:pt>
                <c:pt idx="392">
                  <c:v>19.935367903458921</c:v>
                </c:pt>
                <c:pt idx="393">
                  <c:v>22.344471689581226</c:v>
                </c:pt>
                <c:pt idx="394">
                  <c:v>21.224359950252254</c:v>
                </c:pt>
                <c:pt idx="395">
                  <c:v>24.815310750499091</c:v>
                </c:pt>
                <c:pt idx="396">
                  <c:v>20.28076998799482</c:v>
                </c:pt>
                <c:pt idx="397">
                  <c:v>20.998761283402629</c:v>
                </c:pt>
                <c:pt idx="398">
                  <c:v>22.714291261678731</c:v>
                </c:pt>
                <c:pt idx="399">
                  <c:v>24.068826605246503</c:v>
                </c:pt>
                <c:pt idx="400">
                  <c:v>23.754598912730071</c:v>
                </c:pt>
                <c:pt idx="401">
                  <c:v>22.607938381387491</c:v>
                </c:pt>
                <c:pt idx="402">
                  <c:v>20.142005453703874</c:v>
                </c:pt>
                <c:pt idx="403">
                  <c:v>21.298128433402262</c:v>
                </c:pt>
                <c:pt idx="404">
                  <c:v>22.243755540384957</c:v>
                </c:pt>
                <c:pt idx="405">
                  <c:v>24.546252094382989</c:v>
                </c:pt>
                <c:pt idx="406">
                  <c:v>14.740748009211718</c:v>
                </c:pt>
                <c:pt idx="407">
                  <c:v>16.694142235358612</c:v>
                </c:pt>
                <c:pt idx="408">
                  <c:v>19.028253824662062</c:v>
                </c:pt>
                <c:pt idx="409">
                  <c:v>18.265605489215922</c:v>
                </c:pt>
                <c:pt idx="410">
                  <c:v>16.832410936573517</c:v>
                </c:pt>
                <c:pt idx="411">
                  <c:v>16.298742891586802</c:v>
                </c:pt>
                <c:pt idx="412">
                  <c:v>18.56280894225505</c:v>
                </c:pt>
                <c:pt idx="413">
                  <c:v>20.452810786332186</c:v>
                </c:pt>
                <c:pt idx="414">
                  <c:v>25.206370070684443</c:v>
                </c:pt>
                <c:pt idx="415">
                  <c:v>19.442594612081706</c:v>
                </c:pt>
                <c:pt idx="416">
                  <c:v>18.446494697240613</c:v>
                </c:pt>
                <c:pt idx="417">
                  <c:v>21.845384593665589</c:v>
                </c:pt>
                <c:pt idx="418">
                  <c:v>23.543845982662724</c:v>
                </c:pt>
                <c:pt idx="419">
                  <c:v>23.07109217514607</c:v>
                </c:pt>
                <c:pt idx="420">
                  <c:v>22.218687409222923</c:v>
                </c:pt>
                <c:pt idx="421">
                  <c:v>22.09223696828456</c:v>
                </c:pt>
                <c:pt idx="422">
                  <c:v>23.236816736061829</c:v>
                </c:pt>
                <c:pt idx="423">
                  <c:v>16.590149297360195</c:v>
                </c:pt>
                <c:pt idx="424">
                  <c:v>20.922543327008182</c:v>
                </c:pt>
                <c:pt idx="425">
                  <c:v>21.516455953167785</c:v>
                </c:pt>
                <c:pt idx="426">
                  <c:v>18.359460466260895</c:v>
                </c:pt>
                <c:pt idx="427">
                  <c:v>18.992230345786663</c:v>
                </c:pt>
                <c:pt idx="428">
                  <c:v>21.444218424741642</c:v>
                </c:pt>
                <c:pt idx="429">
                  <c:v>19.931706176422921</c:v>
                </c:pt>
                <c:pt idx="430">
                  <c:v>24.319312923586232</c:v>
                </c:pt>
                <c:pt idx="431">
                  <c:v>23.440704701643462</c:v>
                </c:pt>
                <c:pt idx="432">
                  <c:v>14.703091764705848</c:v>
                </c:pt>
                <c:pt idx="433">
                  <c:v>17.41722860465115</c:v>
                </c:pt>
                <c:pt idx="434">
                  <c:v>16.711622954989586</c:v>
                </c:pt>
                <c:pt idx="435">
                  <c:v>21.045152693301649</c:v>
                </c:pt>
                <c:pt idx="436">
                  <c:v>20.657622067448631</c:v>
                </c:pt>
                <c:pt idx="437">
                  <c:v>20.492661068924985</c:v>
                </c:pt>
                <c:pt idx="438">
                  <c:v>25.172035581779529</c:v>
                </c:pt>
                <c:pt idx="439">
                  <c:v>23.731972752809035</c:v>
                </c:pt>
                <c:pt idx="440">
                  <c:v>24.113099643221162</c:v>
                </c:pt>
                <c:pt idx="441">
                  <c:v>30.723560145968989</c:v>
                </c:pt>
                <c:pt idx="442">
                  <c:v>23.253042786819329</c:v>
                </c:pt>
                <c:pt idx="443">
                  <c:v>24.762946517614029</c:v>
                </c:pt>
                <c:pt idx="444">
                  <c:v>19.191324413497728</c:v>
                </c:pt>
                <c:pt idx="445">
                  <c:v>21.859057745807231</c:v>
                </c:pt>
                <c:pt idx="446">
                  <c:v>17.278527280024747</c:v>
                </c:pt>
                <c:pt idx="447">
                  <c:v>23.684666312714004</c:v>
                </c:pt>
                <c:pt idx="448">
                  <c:v>21.427173407906093</c:v>
                </c:pt>
                <c:pt idx="449">
                  <c:v>15.121956259858472</c:v>
                </c:pt>
                <c:pt idx="450">
                  <c:v>20.77416282264565</c:v>
                </c:pt>
                <c:pt idx="451">
                  <c:v>20.823809971423699</c:v>
                </c:pt>
                <c:pt idx="452">
                  <c:v>22.805163680154127</c:v>
                </c:pt>
                <c:pt idx="453">
                  <c:v>18.063154669310961</c:v>
                </c:pt>
                <c:pt idx="454">
                  <c:v>18.275053560521489</c:v>
                </c:pt>
                <c:pt idx="455">
                  <c:v>17.630858270036835</c:v>
                </c:pt>
                <c:pt idx="456">
                  <c:v>17.741000066459893</c:v>
                </c:pt>
                <c:pt idx="457">
                  <c:v>21.523687758504142</c:v>
                </c:pt>
                <c:pt idx="458">
                  <c:v>19.753894995944531</c:v>
                </c:pt>
                <c:pt idx="459">
                  <c:v>18.094794692261729</c:v>
                </c:pt>
                <c:pt idx="460">
                  <c:v>21.429229290088486</c:v>
                </c:pt>
                <c:pt idx="461">
                  <c:v>15.494942509288776</c:v>
                </c:pt>
                <c:pt idx="462">
                  <c:v>28.301398460617179</c:v>
                </c:pt>
                <c:pt idx="463">
                  <c:v>15.503530569933456</c:v>
                </c:pt>
                <c:pt idx="464">
                  <c:v>21.13286013948062</c:v>
                </c:pt>
                <c:pt idx="465">
                  <c:v>14.796935700514098</c:v>
                </c:pt>
                <c:pt idx="466">
                  <c:v>22.974768765903242</c:v>
                </c:pt>
                <c:pt idx="467">
                  <c:v>19.795137791022427</c:v>
                </c:pt>
                <c:pt idx="468">
                  <c:v>18.685440585516439</c:v>
                </c:pt>
                <c:pt idx="469">
                  <c:v>15.827200376836752</c:v>
                </c:pt>
                <c:pt idx="470">
                  <c:v>17.32929946177947</c:v>
                </c:pt>
                <c:pt idx="471">
                  <c:v>20.704595114942531</c:v>
                </c:pt>
                <c:pt idx="472">
                  <c:v>18.32582546012263</c:v>
                </c:pt>
                <c:pt idx="473">
                  <c:v>21.766134558832622</c:v>
                </c:pt>
                <c:pt idx="474">
                  <c:v>14.640005895146501</c:v>
                </c:pt>
                <c:pt idx="475">
                  <c:v>22.867478698203595</c:v>
                </c:pt>
                <c:pt idx="476">
                  <c:v>19.058684279660739</c:v>
                </c:pt>
                <c:pt idx="477">
                  <c:v>23.192690901827589</c:v>
                </c:pt>
                <c:pt idx="478">
                  <c:v>18.863190129703263</c:v>
                </c:pt>
                <c:pt idx="479">
                  <c:v>18.220586647834189</c:v>
                </c:pt>
                <c:pt idx="480">
                  <c:v>22.095775064599387</c:v>
                </c:pt>
                <c:pt idx="481">
                  <c:v>19.133829277864926</c:v>
                </c:pt>
                <c:pt idx="482">
                  <c:v>21.63679602479473</c:v>
                </c:pt>
                <c:pt idx="483">
                  <c:v>20.55565744884905</c:v>
                </c:pt>
                <c:pt idx="484">
                  <c:v>17.422466637953544</c:v>
                </c:pt>
                <c:pt idx="485">
                  <c:v>26.446738747514889</c:v>
                </c:pt>
                <c:pt idx="486">
                  <c:v>23.982218970642563</c:v>
                </c:pt>
                <c:pt idx="487">
                  <c:v>22.431014492532142</c:v>
                </c:pt>
                <c:pt idx="488">
                  <c:v>25.885837812440652</c:v>
                </c:pt>
                <c:pt idx="489">
                  <c:v>26.22136782291906</c:v>
                </c:pt>
                <c:pt idx="490">
                  <c:v>21.676345583158639</c:v>
                </c:pt>
                <c:pt idx="491">
                  <c:v>18.485265602836783</c:v>
                </c:pt>
                <c:pt idx="492">
                  <c:v>28.429286271766223</c:v>
                </c:pt>
                <c:pt idx="493">
                  <c:v>16.822570953962789</c:v>
                </c:pt>
                <c:pt idx="494">
                  <c:v>24.428542402591173</c:v>
                </c:pt>
                <c:pt idx="495">
                  <c:v>25.15847365959743</c:v>
                </c:pt>
                <c:pt idx="496">
                  <c:v>17.681676729559701</c:v>
                </c:pt>
                <c:pt idx="497">
                  <c:v>17.698920953067187</c:v>
                </c:pt>
                <c:pt idx="498">
                  <c:v>21.947696509094513</c:v>
                </c:pt>
                <c:pt idx="499">
                  <c:v>18.417843676842065</c:v>
                </c:pt>
                <c:pt idx="500">
                  <c:v>21.424588990825679</c:v>
                </c:pt>
                <c:pt idx="501">
                  <c:v>15.661953393999001</c:v>
                </c:pt>
                <c:pt idx="502">
                  <c:v>16.359252811410091</c:v>
                </c:pt>
                <c:pt idx="503">
                  <c:v>16.694221472229511</c:v>
                </c:pt>
                <c:pt idx="504">
                  <c:v>20.153174230072405</c:v>
                </c:pt>
                <c:pt idx="505">
                  <c:v>17.734831826741921</c:v>
                </c:pt>
                <c:pt idx="506">
                  <c:v>19.67161336537443</c:v>
                </c:pt>
                <c:pt idx="507">
                  <c:v>20.011749818735787</c:v>
                </c:pt>
                <c:pt idx="508">
                  <c:v>16.209094836759629</c:v>
                </c:pt>
                <c:pt idx="509">
                  <c:v>17.633543968341069</c:v>
                </c:pt>
                <c:pt idx="510">
                  <c:v>16.505017455980461</c:v>
                </c:pt>
                <c:pt idx="511">
                  <c:v>20.331203816054678</c:v>
                </c:pt>
                <c:pt idx="512">
                  <c:v>31.862511292228096</c:v>
                </c:pt>
                <c:pt idx="513">
                  <c:v>21.938357895972629</c:v>
                </c:pt>
                <c:pt idx="514">
                  <c:v>20.640869042630431</c:v>
                </c:pt>
                <c:pt idx="515">
                  <c:v>18.837744176737086</c:v>
                </c:pt>
                <c:pt idx="516">
                  <c:v>21.628518377994663</c:v>
                </c:pt>
                <c:pt idx="517">
                  <c:v>26.796469899155589</c:v>
                </c:pt>
                <c:pt idx="518">
                  <c:v>27.154900335008335</c:v>
                </c:pt>
                <c:pt idx="519">
                  <c:v>12.59032215962433</c:v>
                </c:pt>
                <c:pt idx="520">
                  <c:v>14.983054139465874</c:v>
                </c:pt>
                <c:pt idx="521">
                  <c:v>21.990069898393589</c:v>
                </c:pt>
                <c:pt idx="522">
                  <c:v>18.98773167888908</c:v>
                </c:pt>
                <c:pt idx="523">
                  <c:v>22.31005103002019</c:v>
                </c:pt>
                <c:pt idx="524">
                  <c:v>21.117086296093731</c:v>
                </c:pt>
                <c:pt idx="525">
                  <c:v>18.785634892805742</c:v>
                </c:pt>
                <c:pt idx="526">
                  <c:v>21.352796798029512</c:v>
                </c:pt>
                <c:pt idx="527">
                  <c:v>22.568590974881623</c:v>
                </c:pt>
                <c:pt idx="528">
                  <c:v>16.772297801483589</c:v>
                </c:pt>
                <c:pt idx="529">
                  <c:v>19.196063949716091</c:v>
                </c:pt>
                <c:pt idx="530">
                  <c:v>21.097882212891328</c:v>
                </c:pt>
                <c:pt idx="531">
                  <c:v>19.348532264956869</c:v>
                </c:pt>
                <c:pt idx="532">
                  <c:v>23.061537409260023</c:v>
                </c:pt>
                <c:pt idx="533">
                  <c:v>14.575047561523126</c:v>
                </c:pt>
                <c:pt idx="534">
                  <c:v>20.795504432064789</c:v>
                </c:pt>
                <c:pt idx="535">
                  <c:v>20.667575522516731</c:v>
                </c:pt>
                <c:pt idx="536">
                  <c:v>23.435802590932607</c:v>
                </c:pt>
                <c:pt idx="537">
                  <c:v>13.702744913252786</c:v>
                </c:pt>
                <c:pt idx="538">
                  <c:v>22.001118182133187</c:v>
                </c:pt>
                <c:pt idx="539">
                  <c:v>30.936951170087291</c:v>
                </c:pt>
                <c:pt idx="540">
                  <c:v>20.789107333168019</c:v>
                </c:pt>
                <c:pt idx="541">
                  <c:v>16.051198117323271</c:v>
                </c:pt>
                <c:pt idx="542">
                  <c:v>19.17600000513076</c:v>
                </c:pt>
                <c:pt idx="543">
                  <c:v>20.304499092027587</c:v>
                </c:pt>
                <c:pt idx="544">
                  <c:v>17.798570264985706</c:v>
                </c:pt>
                <c:pt idx="545">
                  <c:v>18.960518500846426</c:v>
                </c:pt>
                <c:pt idx="546">
                  <c:v>29.137210674157302</c:v>
                </c:pt>
                <c:pt idx="547">
                  <c:v>20.463537529251489</c:v>
                </c:pt>
                <c:pt idx="548">
                  <c:v>14.444311837831448</c:v>
                </c:pt>
                <c:pt idx="549">
                  <c:v>19.791199907702627</c:v>
                </c:pt>
                <c:pt idx="550">
                  <c:v>19.327286912802791</c:v>
                </c:pt>
                <c:pt idx="551">
                  <c:v>19.141443028333452</c:v>
                </c:pt>
                <c:pt idx="552">
                  <c:v>21.861760229640431</c:v>
                </c:pt>
                <c:pt idx="553">
                  <c:v>20.455940618476443</c:v>
                </c:pt>
                <c:pt idx="554">
                  <c:v>18.569219968159189</c:v>
                </c:pt>
                <c:pt idx="555">
                  <c:v>21.484049873242881</c:v>
                </c:pt>
                <c:pt idx="556">
                  <c:v>14.8993455206265</c:v>
                </c:pt>
                <c:pt idx="557">
                  <c:v>22.57792225583843</c:v>
                </c:pt>
                <c:pt idx="558">
                  <c:v>19.980909851168878</c:v>
                </c:pt>
                <c:pt idx="559">
                  <c:v>17.470698894796072</c:v>
                </c:pt>
                <c:pt idx="560">
                  <c:v>22.811024948113381</c:v>
                </c:pt>
                <c:pt idx="561">
                  <c:v>20.92110288913662</c:v>
                </c:pt>
                <c:pt idx="562">
                  <c:v>15.959466771193021</c:v>
                </c:pt>
                <c:pt idx="563">
                  <c:v>20.256581403198911</c:v>
                </c:pt>
                <c:pt idx="564">
                  <c:v>20.476673512162616</c:v>
                </c:pt>
                <c:pt idx="565">
                  <c:v>18.148947911360089</c:v>
                </c:pt>
                <c:pt idx="566">
                  <c:v>20.238988424905141</c:v>
                </c:pt>
                <c:pt idx="567">
                  <c:v>19.764916084419553</c:v>
                </c:pt>
                <c:pt idx="568">
                  <c:v>17.39582007100487</c:v>
                </c:pt>
                <c:pt idx="569">
                  <c:v>19.366151711417739</c:v>
                </c:pt>
                <c:pt idx="570">
                  <c:v>18.552596008954687</c:v>
                </c:pt>
                <c:pt idx="571">
                  <c:v>16.874100246305389</c:v>
                </c:pt>
                <c:pt idx="572">
                  <c:v>23.751961599536095</c:v>
                </c:pt>
                <c:pt idx="573">
                  <c:v>23.008959288767631</c:v>
                </c:pt>
                <c:pt idx="574">
                  <c:v>20.682246262574779</c:v>
                </c:pt>
                <c:pt idx="575">
                  <c:v>20.202362330228805</c:v>
                </c:pt>
                <c:pt idx="576">
                  <c:v>17.441251040342802</c:v>
                </c:pt>
                <c:pt idx="577">
                  <c:v>20.465862452690821</c:v>
                </c:pt>
                <c:pt idx="578">
                  <c:v>17.087077458953591</c:v>
                </c:pt>
                <c:pt idx="579">
                  <c:v>23.781298770340189</c:v>
                </c:pt>
                <c:pt idx="580">
                  <c:v>20.813944713944831</c:v>
                </c:pt>
                <c:pt idx="581">
                  <c:v>16.926333807160844</c:v>
                </c:pt>
                <c:pt idx="582">
                  <c:v>19.843224617129689</c:v>
                </c:pt>
                <c:pt idx="583">
                  <c:v>17.142266382678581</c:v>
                </c:pt>
                <c:pt idx="584">
                  <c:v>17.406156136466787</c:v>
                </c:pt>
                <c:pt idx="585">
                  <c:v>15.796491666666592</c:v>
                </c:pt>
                <c:pt idx="586">
                  <c:v>22.298489602920856</c:v>
                </c:pt>
                <c:pt idx="587">
                  <c:v>24.682240414250213</c:v>
                </c:pt>
                <c:pt idx="588">
                  <c:v>21.804757353504531</c:v>
                </c:pt>
                <c:pt idx="589">
                  <c:v>21.213024646472999</c:v>
                </c:pt>
                <c:pt idx="590">
                  <c:v>18.39496239699471</c:v>
                </c:pt>
                <c:pt idx="591">
                  <c:v>18.897510496312531</c:v>
                </c:pt>
                <c:pt idx="592">
                  <c:v>22.579891017487991</c:v>
                </c:pt>
                <c:pt idx="593">
                  <c:v>24.331525490053231</c:v>
                </c:pt>
                <c:pt idx="594">
                  <c:v>21.240806320612339</c:v>
                </c:pt>
                <c:pt idx="595">
                  <c:v>12.950633906246114</c:v>
                </c:pt>
                <c:pt idx="596">
                  <c:v>29.036903381739329</c:v>
                </c:pt>
                <c:pt idx="597">
                  <c:v>17.458716837381456</c:v>
                </c:pt>
                <c:pt idx="598">
                  <c:v>22.581043461167702</c:v>
                </c:pt>
                <c:pt idx="599">
                  <c:v>19.575270884782029</c:v>
                </c:pt>
                <c:pt idx="600">
                  <c:v>19.334086459164631</c:v>
                </c:pt>
                <c:pt idx="601">
                  <c:v>23.374691861238851</c:v>
                </c:pt>
                <c:pt idx="602">
                  <c:v>20.626022747851401</c:v>
                </c:pt>
                <c:pt idx="603">
                  <c:v>19.997798482478085</c:v>
                </c:pt>
                <c:pt idx="604">
                  <c:v>17.46583359272277</c:v>
                </c:pt>
                <c:pt idx="605">
                  <c:v>18.275689323308189</c:v>
                </c:pt>
                <c:pt idx="606">
                  <c:v>20.724552917545402</c:v>
                </c:pt>
                <c:pt idx="607">
                  <c:v>24.028782327145706</c:v>
                </c:pt>
                <c:pt idx="608">
                  <c:v>20.860597263427689</c:v>
                </c:pt>
                <c:pt idx="609">
                  <c:v>14.704910428229118</c:v>
                </c:pt>
                <c:pt idx="610">
                  <c:v>18.232657231849487</c:v>
                </c:pt>
                <c:pt idx="611">
                  <c:v>18.753307923497193</c:v>
                </c:pt>
                <c:pt idx="612">
                  <c:v>14.42962377086296</c:v>
                </c:pt>
                <c:pt idx="613">
                  <c:v>28.595100844920548</c:v>
                </c:pt>
                <c:pt idx="614">
                  <c:v>22.094278787219835</c:v>
                </c:pt>
                <c:pt idx="615">
                  <c:v>21.156706060531029</c:v>
                </c:pt>
                <c:pt idx="616">
                  <c:v>24.309164543979687</c:v>
                </c:pt>
                <c:pt idx="617">
                  <c:v>23.002339026914989</c:v>
                </c:pt>
                <c:pt idx="618">
                  <c:v>19.003181382978653</c:v>
                </c:pt>
                <c:pt idx="619">
                  <c:v>19.556932118499535</c:v>
                </c:pt>
                <c:pt idx="620">
                  <c:v>16.979360863095181</c:v>
                </c:pt>
                <c:pt idx="621">
                  <c:v>16.552592418372889</c:v>
                </c:pt>
                <c:pt idx="622">
                  <c:v>18.638651241461126</c:v>
                </c:pt>
                <c:pt idx="623">
                  <c:v>17.484642994364275</c:v>
                </c:pt>
                <c:pt idx="624">
                  <c:v>22.093922664685962</c:v>
                </c:pt>
                <c:pt idx="625">
                  <c:v>30.551034468709151</c:v>
                </c:pt>
                <c:pt idx="626">
                  <c:v>18.192400574528818</c:v>
                </c:pt>
                <c:pt idx="627">
                  <c:v>22.740538058701489</c:v>
                </c:pt>
                <c:pt idx="628">
                  <c:v>15.357319502744566</c:v>
                </c:pt>
                <c:pt idx="629">
                  <c:v>14.18635043532333</c:v>
                </c:pt>
                <c:pt idx="630">
                  <c:v>18.606092816305289</c:v>
                </c:pt>
                <c:pt idx="631">
                  <c:v>20.629768157181491</c:v>
                </c:pt>
                <c:pt idx="632">
                  <c:v>24.034396685428362</c:v>
                </c:pt>
                <c:pt idx="633">
                  <c:v>19.509442323690326</c:v>
                </c:pt>
                <c:pt idx="634">
                  <c:v>22.229967198378393</c:v>
                </c:pt>
                <c:pt idx="635">
                  <c:v>18.446247290316556</c:v>
                </c:pt>
                <c:pt idx="636">
                  <c:v>21.722165881791089</c:v>
                </c:pt>
                <c:pt idx="637">
                  <c:v>16.601773859492361</c:v>
                </c:pt>
                <c:pt idx="638">
                  <c:v>17.126099142399386</c:v>
                </c:pt>
                <c:pt idx="639">
                  <c:v>22.307616868424329</c:v>
                </c:pt>
                <c:pt idx="640">
                  <c:v>24.12375801980189</c:v>
                </c:pt>
                <c:pt idx="641">
                  <c:v>28.347417748971424</c:v>
                </c:pt>
                <c:pt idx="642">
                  <c:v>23.196404423477691</c:v>
                </c:pt>
                <c:pt idx="643">
                  <c:v>24.800449141540806</c:v>
                </c:pt>
                <c:pt idx="644">
                  <c:v>28.12103032048574</c:v>
                </c:pt>
                <c:pt idx="645">
                  <c:v>20.527291680824501</c:v>
                </c:pt>
                <c:pt idx="646">
                  <c:v>18.95986494824589</c:v>
                </c:pt>
                <c:pt idx="647">
                  <c:v>15.2417855661082</c:v>
                </c:pt>
                <c:pt idx="648">
                  <c:v>15.180916272401356</c:v>
                </c:pt>
                <c:pt idx="649">
                  <c:v>18.766093225344523</c:v>
                </c:pt>
                <c:pt idx="650">
                  <c:v>24.596579381219563</c:v>
                </c:pt>
                <c:pt idx="651">
                  <c:v>17.841880775618922</c:v>
                </c:pt>
                <c:pt idx="652">
                  <c:v>18.022826041371875</c:v>
                </c:pt>
                <c:pt idx="653">
                  <c:v>15.059847922363534</c:v>
                </c:pt>
                <c:pt idx="654">
                  <c:v>16.003137158572962</c:v>
                </c:pt>
                <c:pt idx="655">
                  <c:v>20.546089630481596</c:v>
                </c:pt>
                <c:pt idx="656">
                  <c:v>26.344867529427265</c:v>
                </c:pt>
                <c:pt idx="657">
                  <c:v>18.870386743361095</c:v>
                </c:pt>
                <c:pt idx="658">
                  <c:v>27.098429423309089</c:v>
                </c:pt>
                <c:pt idx="659">
                  <c:v>28.765441632839458</c:v>
                </c:pt>
                <c:pt idx="660">
                  <c:v>22.124005029339955</c:v>
                </c:pt>
                <c:pt idx="661">
                  <c:v>16.729466457022987</c:v>
                </c:pt>
                <c:pt idx="662">
                  <c:v>23.260888340336127</c:v>
                </c:pt>
                <c:pt idx="663">
                  <c:v>15.923304757818372</c:v>
                </c:pt>
                <c:pt idx="664">
                  <c:v>16.997822478169695</c:v>
                </c:pt>
                <c:pt idx="665">
                  <c:v>12.656984955467856</c:v>
                </c:pt>
                <c:pt idx="666">
                  <c:v>18.222574815776429</c:v>
                </c:pt>
                <c:pt idx="667">
                  <c:v>16.967472154589121</c:v>
                </c:pt>
                <c:pt idx="668">
                  <c:v>20.521989872747689</c:v>
                </c:pt>
                <c:pt idx="669">
                  <c:v>22.934421457310332</c:v>
                </c:pt>
                <c:pt idx="670">
                  <c:v>27.087539221594152</c:v>
                </c:pt>
                <c:pt idx="671">
                  <c:v>31.550799795560629</c:v>
                </c:pt>
                <c:pt idx="672">
                  <c:v>22.657744839483929</c:v>
                </c:pt>
                <c:pt idx="673">
                  <c:v>17.632558533758303</c:v>
                </c:pt>
                <c:pt idx="674">
                  <c:v>26.240240546972451</c:v>
                </c:pt>
                <c:pt idx="675">
                  <c:v>24.077066339551063</c:v>
                </c:pt>
                <c:pt idx="676">
                  <c:v>27.619441005129929</c:v>
                </c:pt>
                <c:pt idx="677">
                  <c:v>18.900940306140889</c:v>
                </c:pt>
                <c:pt idx="678">
                  <c:v>22.906085721222595</c:v>
                </c:pt>
                <c:pt idx="679">
                  <c:v>21.444062329234928</c:v>
                </c:pt>
                <c:pt idx="680">
                  <c:v>22.653332136663121</c:v>
                </c:pt>
                <c:pt idx="681">
                  <c:v>20.846246264427489</c:v>
                </c:pt>
                <c:pt idx="682">
                  <c:v>23.499665056522492</c:v>
                </c:pt>
                <c:pt idx="683">
                  <c:v>28.291653847091027</c:v>
                </c:pt>
                <c:pt idx="684">
                  <c:v>19.20450778747292</c:v>
                </c:pt>
                <c:pt idx="685">
                  <c:v>22.703159096137689</c:v>
                </c:pt>
                <c:pt idx="686">
                  <c:v>20.30882855325379</c:v>
                </c:pt>
                <c:pt idx="687">
                  <c:v>18.268541249760641</c:v>
                </c:pt>
                <c:pt idx="688">
                  <c:v>25.798133505341283</c:v>
                </c:pt>
                <c:pt idx="689">
                  <c:v>18.082021718121183</c:v>
                </c:pt>
                <c:pt idx="690">
                  <c:v>19.763519027790966</c:v>
                </c:pt>
                <c:pt idx="691">
                  <c:v>22.709216535456882</c:v>
                </c:pt>
                <c:pt idx="692">
                  <c:v>28.254845941655855</c:v>
                </c:pt>
                <c:pt idx="693">
                  <c:v>15.931328784598209</c:v>
                </c:pt>
                <c:pt idx="694">
                  <c:v>21.364887640258395</c:v>
                </c:pt>
                <c:pt idx="695">
                  <c:v>20.152992866043292</c:v>
                </c:pt>
                <c:pt idx="696">
                  <c:v>15.915892381237422</c:v>
                </c:pt>
                <c:pt idx="697">
                  <c:v>18.442612340869719</c:v>
                </c:pt>
                <c:pt idx="698">
                  <c:v>19.597649964701677</c:v>
                </c:pt>
                <c:pt idx="699">
                  <c:v>21.030585975072743</c:v>
                </c:pt>
                <c:pt idx="700">
                  <c:v>20.333493394952651</c:v>
                </c:pt>
                <c:pt idx="701">
                  <c:v>23.953944142398161</c:v>
                </c:pt>
                <c:pt idx="702">
                  <c:v>21.673667054779962</c:v>
                </c:pt>
                <c:pt idx="703">
                  <c:v>23.0548086137259</c:v>
                </c:pt>
                <c:pt idx="704">
                  <c:v>17.853628395522289</c:v>
                </c:pt>
                <c:pt idx="705">
                  <c:v>16.009999780665442</c:v>
                </c:pt>
                <c:pt idx="706">
                  <c:v>19.971514163205775</c:v>
                </c:pt>
                <c:pt idx="707">
                  <c:v>19.838792134309625</c:v>
                </c:pt>
                <c:pt idx="708">
                  <c:v>22.474525781936912</c:v>
                </c:pt>
                <c:pt idx="709">
                  <c:v>15.926122558454464</c:v>
                </c:pt>
                <c:pt idx="710">
                  <c:v>20.519888148829757</c:v>
                </c:pt>
                <c:pt idx="711">
                  <c:v>20.227656604117929</c:v>
                </c:pt>
                <c:pt idx="712">
                  <c:v>25.873448110409132</c:v>
                </c:pt>
                <c:pt idx="713">
                  <c:v>23.92374822190574</c:v>
                </c:pt>
                <c:pt idx="714">
                  <c:v>20.092729997399754</c:v>
                </c:pt>
                <c:pt idx="715">
                  <c:v>24.585660066284792</c:v>
                </c:pt>
                <c:pt idx="716">
                  <c:v>22.014523228128425</c:v>
                </c:pt>
                <c:pt idx="717">
                  <c:v>20.227597037250685</c:v>
                </c:pt>
                <c:pt idx="718">
                  <c:v>20.022285691757688</c:v>
                </c:pt>
                <c:pt idx="719">
                  <c:v>22.526288129744731</c:v>
                </c:pt>
                <c:pt idx="720">
                  <c:v>19.716370913461532</c:v>
                </c:pt>
                <c:pt idx="721">
                  <c:v>22.448166779842982</c:v>
                </c:pt>
                <c:pt idx="722">
                  <c:v>18.657444925531614</c:v>
                </c:pt>
                <c:pt idx="723">
                  <c:v>27.335350448284782</c:v>
                </c:pt>
                <c:pt idx="724">
                  <c:v>22.574702161990992</c:v>
                </c:pt>
                <c:pt idx="725">
                  <c:v>17.258301570217029</c:v>
                </c:pt>
                <c:pt idx="726">
                  <c:v>21.782388043082687</c:v>
                </c:pt>
                <c:pt idx="727">
                  <c:v>19.333279663674354</c:v>
                </c:pt>
                <c:pt idx="728">
                  <c:v>16.814928894491672</c:v>
                </c:pt>
                <c:pt idx="729">
                  <c:v>18.963162159213027</c:v>
                </c:pt>
                <c:pt idx="730">
                  <c:v>16.514671718331385</c:v>
                </c:pt>
                <c:pt idx="731">
                  <c:v>21.21517307692276</c:v>
                </c:pt>
                <c:pt idx="732">
                  <c:v>18.288401314468562</c:v>
                </c:pt>
                <c:pt idx="733">
                  <c:v>20.639324616404135</c:v>
                </c:pt>
                <c:pt idx="734">
                  <c:v>19.815696057529529</c:v>
                </c:pt>
                <c:pt idx="735">
                  <c:v>19.314518790899875</c:v>
                </c:pt>
                <c:pt idx="736">
                  <c:v>19.119307311351733</c:v>
                </c:pt>
                <c:pt idx="737">
                  <c:v>24.201666269957222</c:v>
                </c:pt>
                <c:pt idx="738">
                  <c:v>25.319056003614335</c:v>
                </c:pt>
                <c:pt idx="739">
                  <c:v>21.657793764587201</c:v>
                </c:pt>
                <c:pt idx="740">
                  <c:v>22.147509425270243</c:v>
                </c:pt>
                <c:pt idx="741">
                  <c:v>22.093769762768222</c:v>
                </c:pt>
                <c:pt idx="742">
                  <c:v>23.168429523219867</c:v>
                </c:pt>
                <c:pt idx="743">
                  <c:v>18.153273981436691</c:v>
                </c:pt>
                <c:pt idx="744">
                  <c:v>14.892660318101328</c:v>
                </c:pt>
                <c:pt idx="745">
                  <c:v>18.252995602353383</c:v>
                </c:pt>
                <c:pt idx="746">
                  <c:v>22.654548093587415</c:v>
                </c:pt>
                <c:pt idx="747">
                  <c:v>24.284784053980783</c:v>
                </c:pt>
                <c:pt idx="748">
                  <c:v>23.209575590551129</c:v>
                </c:pt>
                <c:pt idx="749">
                  <c:v>17.543410778072829</c:v>
                </c:pt>
                <c:pt idx="750">
                  <c:v>19.558940376689673</c:v>
                </c:pt>
                <c:pt idx="751">
                  <c:v>20.248617487212179</c:v>
                </c:pt>
                <c:pt idx="752">
                  <c:v>22.150501437996915</c:v>
                </c:pt>
                <c:pt idx="753">
                  <c:v>18.146075066566933</c:v>
                </c:pt>
                <c:pt idx="754">
                  <c:v>23.225264050053671</c:v>
                </c:pt>
                <c:pt idx="755">
                  <c:v>19.314510119888816</c:v>
                </c:pt>
                <c:pt idx="756">
                  <c:v>18.659142576076889</c:v>
                </c:pt>
                <c:pt idx="757">
                  <c:v>20.809394517092731</c:v>
                </c:pt>
                <c:pt idx="758">
                  <c:v>17.895429305150838</c:v>
                </c:pt>
                <c:pt idx="759">
                  <c:v>24.971529117175589</c:v>
                </c:pt>
                <c:pt idx="760">
                  <c:v>21.05313544527899</c:v>
                </c:pt>
                <c:pt idx="761">
                  <c:v>24.014912610841133</c:v>
                </c:pt>
                <c:pt idx="762">
                  <c:v>20.339124046361452</c:v>
                </c:pt>
                <c:pt idx="763">
                  <c:v>21.43462619047618</c:v>
                </c:pt>
                <c:pt idx="764">
                  <c:v>20.07287391301589</c:v>
                </c:pt>
                <c:pt idx="765">
                  <c:v>17.507896208890791</c:v>
                </c:pt>
                <c:pt idx="766">
                  <c:v>15.391619507620852</c:v>
                </c:pt>
                <c:pt idx="767">
                  <c:v>19.078052618088435</c:v>
                </c:pt>
                <c:pt idx="768">
                  <c:v>17.833665964414866</c:v>
                </c:pt>
                <c:pt idx="769">
                  <c:v>22.8205917270197</c:v>
                </c:pt>
                <c:pt idx="770">
                  <c:v>32.765668252119262</c:v>
                </c:pt>
                <c:pt idx="771">
                  <c:v>13.934257022455768</c:v>
                </c:pt>
                <c:pt idx="772">
                  <c:v>17.123394363832595</c:v>
                </c:pt>
                <c:pt idx="773">
                  <c:v>21.837871920971818</c:v>
                </c:pt>
                <c:pt idx="774">
                  <c:v>18.742141127989623</c:v>
                </c:pt>
                <c:pt idx="775">
                  <c:v>20.978876559891471</c:v>
                </c:pt>
                <c:pt idx="776">
                  <c:v>20.568763013968123</c:v>
                </c:pt>
                <c:pt idx="777">
                  <c:v>16.100431807920874</c:v>
                </c:pt>
                <c:pt idx="778">
                  <c:v>15.692419977347116</c:v>
                </c:pt>
                <c:pt idx="779">
                  <c:v>15.942824239713724</c:v>
                </c:pt>
                <c:pt idx="780">
                  <c:v>21.422231851851592</c:v>
                </c:pt>
                <c:pt idx="781">
                  <c:v>26.360899176285187</c:v>
                </c:pt>
              </c:numCache>
            </c:numRef>
          </c:yVal>
          <c:smooth val="0"/>
          <c:extLst>
            <c:ext xmlns:c16="http://schemas.microsoft.com/office/drawing/2014/chart" uri="{C3380CC4-5D6E-409C-BE32-E72D297353CC}">
              <c16:uniqueId val="{00000000-0C4E-4596-8B63-10A93FA2F048}"/>
            </c:ext>
          </c:extLst>
        </c:ser>
        <c:dLbls>
          <c:showLegendKey val="0"/>
          <c:showVal val="0"/>
          <c:showCatName val="0"/>
          <c:showSerName val="0"/>
          <c:showPercent val="0"/>
          <c:showBubbleSize val="0"/>
        </c:dLbls>
        <c:axId val="16705792"/>
        <c:axId val="35788288"/>
      </c:scatterChart>
      <c:valAx>
        <c:axId val="16705792"/>
        <c:scaling>
          <c:orientation val="minMax"/>
          <c:max val="1000"/>
          <c:min val="150"/>
        </c:scaling>
        <c:delete val="0"/>
        <c:axPos val="b"/>
        <c:numFmt formatCode="0" sourceLinked="1"/>
        <c:majorTickMark val="out"/>
        <c:minorTickMark val="none"/>
        <c:tickLblPos val="nextTo"/>
        <c:spPr>
          <a:ln w="25400">
            <a:solidFill>
              <a:sysClr val="windowText" lastClr="000000"/>
            </a:solidFill>
          </a:ln>
        </c:spPr>
        <c:txPr>
          <a:bodyPr/>
          <a:lstStyle/>
          <a:p>
            <a:pPr>
              <a:defRPr sz="1100">
                <a:latin typeface="Arial" pitchFamily="34" charset="0"/>
                <a:cs typeface="Arial" pitchFamily="34" charset="0"/>
              </a:defRPr>
            </a:pPr>
            <a:endParaRPr lang="en-US"/>
          </a:p>
        </c:txPr>
        <c:crossAx val="35788288"/>
        <c:crosses val="autoZero"/>
        <c:crossBetween val="midCat"/>
      </c:valAx>
      <c:valAx>
        <c:axId val="35788288"/>
        <c:scaling>
          <c:orientation val="minMax"/>
          <c:max val="35"/>
          <c:min val="10"/>
        </c:scaling>
        <c:delete val="0"/>
        <c:axPos val="l"/>
        <c:numFmt formatCode="0" sourceLinked="1"/>
        <c:majorTickMark val="out"/>
        <c:minorTickMark val="none"/>
        <c:tickLblPos val="nextTo"/>
        <c:spPr>
          <a:ln w="25400">
            <a:solidFill>
              <a:sysClr val="windowText" lastClr="000000"/>
            </a:solidFill>
          </a:ln>
        </c:spPr>
        <c:txPr>
          <a:bodyPr/>
          <a:lstStyle/>
          <a:p>
            <a:pPr>
              <a:defRPr sz="1100">
                <a:latin typeface="Arial" pitchFamily="34" charset="0"/>
                <a:cs typeface="Arial" pitchFamily="34" charset="0"/>
              </a:defRPr>
            </a:pPr>
            <a:endParaRPr lang="en-US"/>
          </a:p>
        </c:txPr>
        <c:crossAx val="16705792"/>
        <c:crosses val="autoZero"/>
        <c:crossBetween val="midCat"/>
      </c:valAx>
    </c:plotArea>
    <c:plotVisOnly val="1"/>
    <c:dispBlanksAs val="gap"/>
    <c:showDLblsOverMax val="0"/>
  </c:chart>
  <c:spPr>
    <a:ln>
      <a:noFill/>
    </a:ln>
  </c:spPr>
  <c:externalData r:id="rId1">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400" b="0" i="0" u="none" strike="noStrike" kern="1200" spc="0" baseline="0">
                <a:solidFill>
                  <a:schemeClr val="tx1">
                    <a:lumMod val="65000"/>
                    <a:lumOff val="35000"/>
                  </a:schemeClr>
                </a:solidFill>
                <a:latin typeface="+mn-lt"/>
                <a:ea typeface="+mn-ea"/>
                <a:cs typeface="+mn-cs"/>
              </a:defRPr>
            </a:pPr>
            <a:r>
              <a:rPr lang="en-US" sz="2000" baseline="0">
                <a:solidFill>
                  <a:sysClr val="windowText" lastClr="000000"/>
                </a:solidFill>
                <a:latin typeface="Arial" panose="020B0604020202020204" pitchFamily="34" charset="0"/>
                <a:cs typeface="Arial" panose="020B0604020202020204" pitchFamily="34" charset="0"/>
              </a:rPr>
              <a:t>Adult Wheel Running on Days 5&amp;6</a:t>
            </a:r>
          </a:p>
        </c:rich>
      </c:tx>
      <c:layout>
        <c:manualLayout>
          <c:xMode val="edge"/>
          <c:yMode val="edge"/>
          <c:x val="0.27399749243942934"/>
          <c:y val="3.6127167630057806E-2"/>
        </c:manualLayout>
      </c:layout>
      <c:overlay val="0"/>
      <c:spPr>
        <a:noFill/>
        <a:ln>
          <a:noFill/>
        </a:ln>
        <a:effectLst/>
      </c:spPr>
      <c:txPr>
        <a:bodyPr rot="0" spcFirstLastPara="1" vertOverflow="ellipsis" vert="horz" wrap="square" anchor="ctr" anchorCtr="1"/>
        <a:lstStyle/>
        <a:p>
          <a:pPr>
            <a:defRPr sz="1400" b="0" i="0" u="none" strike="noStrike" kern="1200" spc="0" baseline="0">
              <a:solidFill>
                <a:schemeClr val="tx1">
                  <a:lumMod val="65000"/>
                  <a:lumOff val="35000"/>
                </a:schemeClr>
              </a:solidFill>
              <a:latin typeface="+mn-lt"/>
              <a:ea typeface="+mn-ea"/>
              <a:cs typeface="+mn-cs"/>
            </a:defRPr>
          </a:pPr>
          <a:endParaRPr lang="en-US"/>
        </a:p>
      </c:txPr>
    </c:title>
    <c:autoTitleDeleted val="0"/>
    <c:plotArea>
      <c:layout/>
      <c:barChart>
        <c:barDir val="col"/>
        <c:grouping val="clustered"/>
        <c:varyColors val="0"/>
        <c:ser>
          <c:idx val="0"/>
          <c:order val="0"/>
          <c:spPr>
            <a:pattFill prst="dkHorz">
              <a:fgClr>
                <a:srgbClr val="0000FF"/>
              </a:fgClr>
              <a:bgClr>
                <a:schemeClr val="bg1"/>
              </a:bgClr>
            </a:pattFill>
            <a:ln>
              <a:solidFill>
                <a:srgbClr val="0000FF"/>
              </a:solidFill>
            </a:ln>
            <a:effectLst/>
          </c:spPr>
          <c:invertIfNegative val="0"/>
          <c:errBars>
            <c:errBarType val="plus"/>
            <c:errValType val="cust"/>
            <c:noEndCap val="0"/>
            <c:plus>
              <c:numRef>
                <c:f>ARUN56_G77_with_MINI!$G$20</c:f>
                <c:numCache>
                  <c:formatCode>General</c:formatCode>
                  <c:ptCount val="1"/>
                  <c:pt idx="0">
                    <c:v>955.28</c:v>
                  </c:pt>
                </c:numCache>
              </c:numRef>
            </c:plus>
            <c:minus>
              <c:numLit>
                <c:formatCode>General</c:formatCode>
                <c:ptCount val="1"/>
                <c:pt idx="0">
                  <c:v>1</c:v>
                </c:pt>
              </c:numLit>
            </c:minus>
            <c:spPr>
              <a:noFill/>
              <a:ln w="9525" cap="flat" cmpd="sng" algn="ctr">
                <a:solidFill>
                  <a:schemeClr val="tx1">
                    <a:lumMod val="65000"/>
                    <a:lumOff val="35000"/>
                  </a:schemeClr>
                </a:solidFill>
                <a:round/>
              </a:ln>
              <a:effectLst/>
            </c:spPr>
          </c:errBars>
          <c:val>
            <c:numRef>
              <c:f>ARUN56_G77_with_MINI!$F$20</c:f>
              <c:numCache>
                <c:formatCode>#,##0</c:formatCode>
                <c:ptCount val="1"/>
                <c:pt idx="0">
                  <c:v>2525.21</c:v>
                </c:pt>
              </c:numCache>
            </c:numRef>
          </c:val>
          <c:extLst>
            <c:ext xmlns:c16="http://schemas.microsoft.com/office/drawing/2014/chart" uri="{C3380CC4-5D6E-409C-BE32-E72D297353CC}">
              <c16:uniqueId val="{00000000-0EB2-479F-AEB3-656C52A8B3F1}"/>
            </c:ext>
          </c:extLst>
        </c:ser>
        <c:ser>
          <c:idx val="1"/>
          <c:order val="1"/>
          <c:spPr>
            <a:pattFill prst="dkHorz">
              <a:fgClr>
                <a:srgbClr val="FF0000"/>
              </a:fgClr>
              <a:bgClr>
                <a:schemeClr val="bg1"/>
              </a:bgClr>
            </a:pattFill>
            <a:ln>
              <a:solidFill>
                <a:srgbClr val="FF0000"/>
              </a:solidFill>
            </a:ln>
            <a:effectLst/>
          </c:spPr>
          <c:invertIfNegative val="0"/>
          <c:errBars>
            <c:errBarType val="plus"/>
            <c:errValType val="cust"/>
            <c:noEndCap val="0"/>
            <c:plus>
              <c:numRef>
                <c:f>ARUN56_G77_with_MINI!$G$21</c:f>
                <c:numCache>
                  <c:formatCode>General</c:formatCode>
                  <c:ptCount val="1"/>
                  <c:pt idx="0">
                    <c:v>878.9</c:v>
                  </c:pt>
                </c:numCache>
              </c:numRef>
            </c:plus>
            <c:minus>
              <c:numLit>
                <c:formatCode>General</c:formatCode>
                <c:ptCount val="1"/>
                <c:pt idx="0">
                  <c:v>1</c:v>
                </c:pt>
              </c:numLit>
            </c:minus>
            <c:spPr>
              <a:noFill/>
              <a:ln w="9525" cap="flat" cmpd="sng" algn="ctr">
                <a:solidFill>
                  <a:schemeClr val="tx1">
                    <a:lumMod val="65000"/>
                    <a:lumOff val="35000"/>
                  </a:schemeClr>
                </a:solidFill>
                <a:round/>
              </a:ln>
              <a:effectLst/>
            </c:spPr>
          </c:errBars>
          <c:val>
            <c:numRef>
              <c:f>ARUN56_G77_with_MINI!$F$21</c:f>
              <c:numCache>
                <c:formatCode>#,##0</c:formatCode>
                <c:ptCount val="1"/>
                <c:pt idx="0">
                  <c:v>9655.8799999999992</c:v>
                </c:pt>
              </c:numCache>
            </c:numRef>
          </c:val>
          <c:extLst>
            <c:ext xmlns:c16="http://schemas.microsoft.com/office/drawing/2014/chart" uri="{C3380CC4-5D6E-409C-BE32-E72D297353CC}">
              <c16:uniqueId val="{00000001-0EB2-479F-AEB3-656C52A8B3F1}"/>
            </c:ext>
          </c:extLst>
        </c:ser>
        <c:ser>
          <c:idx val="2"/>
          <c:order val="2"/>
          <c:spPr>
            <a:pattFill prst="dkHorz">
              <a:fgClr>
                <a:srgbClr val="0000FF"/>
              </a:fgClr>
              <a:bgClr>
                <a:schemeClr val="bg1"/>
              </a:bgClr>
            </a:pattFill>
            <a:ln w="63500">
              <a:solidFill>
                <a:schemeClr val="tx1"/>
              </a:solidFill>
            </a:ln>
            <a:effectLst/>
          </c:spPr>
          <c:invertIfNegative val="0"/>
          <c:errBars>
            <c:errBarType val="plus"/>
            <c:errValType val="cust"/>
            <c:noEndCap val="0"/>
            <c:plus>
              <c:numRef>
                <c:f>ARUN56_G77_with_MINI!$G$22</c:f>
                <c:numCache>
                  <c:formatCode>General</c:formatCode>
                  <c:ptCount val="1"/>
                  <c:pt idx="0">
                    <c:v>943.47</c:v>
                  </c:pt>
                </c:numCache>
              </c:numRef>
            </c:plus>
            <c:minus>
              <c:numLit>
                <c:formatCode>General</c:formatCode>
                <c:ptCount val="1"/>
                <c:pt idx="0">
                  <c:v>1</c:v>
                </c:pt>
              </c:numLit>
            </c:minus>
            <c:spPr>
              <a:noFill/>
              <a:ln w="9525" cap="flat" cmpd="sng" algn="ctr">
                <a:solidFill>
                  <a:schemeClr val="tx1">
                    <a:lumMod val="65000"/>
                    <a:lumOff val="35000"/>
                  </a:schemeClr>
                </a:solidFill>
                <a:round/>
              </a:ln>
              <a:effectLst/>
            </c:spPr>
          </c:errBars>
          <c:val>
            <c:numRef>
              <c:f>ARUN56_G77_with_MINI!$F$22</c:f>
              <c:numCache>
                <c:formatCode>#,##0</c:formatCode>
                <c:ptCount val="1"/>
                <c:pt idx="0">
                  <c:v>2221.69</c:v>
                </c:pt>
              </c:numCache>
            </c:numRef>
          </c:val>
          <c:extLst>
            <c:ext xmlns:c16="http://schemas.microsoft.com/office/drawing/2014/chart" uri="{C3380CC4-5D6E-409C-BE32-E72D297353CC}">
              <c16:uniqueId val="{00000002-0EB2-479F-AEB3-656C52A8B3F1}"/>
            </c:ext>
          </c:extLst>
        </c:ser>
        <c:ser>
          <c:idx val="3"/>
          <c:order val="3"/>
          <c:spPr>
            <a:pattFill prst="dkHorz">
              <a:fgClr>
                <a:srgbClr val="FF0000"/>
              </a:fgClr>
              <a:bgClr>
                <a:schemeClr val="bg1"/>
              </a:bgClr>
            </a:pattFill>
            <a:ln w="50800">
              <a:solidFill>
                <a:schemeClr val="tx1"/>
              </a:solidFill>
            </a:ln>
            <a:effectLst/>
          </c:spPr>
          <c:invertIfNegative val="0"/>
          <c:dPt>
            <c:idx val="0"/>
            <c:invertIfNegative val="0"/>
            <c:bubble3D val="0"/>
            <c:spPr>
              <a:pattFill prst="dkHorz">
                <a:fgClr>
                  <a:srgbClr val="FF0000"/>
                </a:fgClr>
                <a:bgClr>
                  <a:schemeClr val="bg1"/>
                </a:bgClr>
              </a:pattFill>
              <a:ln w="63500">
                <a:solidFill>
                  <a:schemeClr val="tx1"/>
                </a:solidFill>
              </a:ln>
              <a:effectLst/>
            </c:spPr>
            <c:extLst>
              <c:ext xmlns:c16="http://schemas.microsoft.com/office/drawing/2014/chart" uri="{C3380CC4-5D6E-409C-BE32-E72D297353CC}">
                <c16:uniqueId val="{00000000-4A93-4779-B8EB-BC74FEF59320}"/>
              </c:ext>
            </c:extLst>
          </c:dPt>
          <c:errBars>
            <c:errBarType val="plus"/>
            <c:errValType val="cust"/>
            <c:noEndCap val="0"/>
            <c:plus>
              <c:numRef>
                <c:f>ARUN56_G77_with_MINI!$G$23</c:f>
                <c:numCache>
                  <c:formatCode>General</c:formatCode>
                  <c:ptCount val="1"/>
                  <c:pt idx="0">
                    <c:v>848.02</c:v>
                  </c:pt>
                </c:numCache>
              </c:numRef>
            </c:plus>
            <c:minus>
              <c:numLit>
                <c:formatCode>General</c:formatCode>
                <c:ptCount val="1"/>
                <c:pt idx="0">
                  <c:v>1</c:v>
                </c:pt>
              </c:numLit>
            </c:minus>
            <c:spPr>
              <a:noFill/>
              <a:ln w="9525" cap="flat" cmpd="sng" algn="ctr">
                <a:solidFill>
                  <a:schemeClr val="tx1">
                    <a:lumMod val="65000"/>
                    <a:lumOff val="35000"/>
                  </a:schemeClr>
                </a:solidFill>
                <a:round/>
              </a:ln>
              <a:effectLst/>
            </c:spPr>
          </c:errBars>
          <c:val>
            <c:numRef>
              <c:f>ARUN56_G77_with_MINI!$F$23</c:f>
              <c:numCache>
                <c:formatCode>#,##0</c:formatCode>
                <c:ptCount val="1"/>
                <c:pt idx="0">
                  <c:v>10851</c:v>
                </c:pt>
              </c:numCache>
            </c:numRef>
          </c:val>
          <c:extLst>
            <c:ext xmlns:c16="http://schemas.microsoft.com/office/drawing/2014/chart" uri="{C3380CC4-5D6E-409C-BE32-E72D297353CC}">
              <c16:uniqueId val="{00000003-0EB2-479F-AEB3-656C52A8B3F1}"/>
            </c:ext>
          </c:extLst>
        </c:ser>
        <c:ser>
          <c:idx val="4"/>
          <c:order val="4"/>
          <c:spPr>
            <a:solidFill>
              <a:srgbClr val="0000FF"/>
            </a:solidFill>
            <a:ln>
              <a:noFill/>
            </a:ln>
            <a:effectLst/>
          </c:spPr>
          <c:invertIfNegative val="0"/>
          <c:errBars>
            <c:errBarType val="plus"/>
            <c:errValType val="cust"/>
            <c:noEndCap val="0"/>
            <c:plus>
              <c:numRef>
                <c:f>ARUN56_G77_with_MINI!$G$24</c:f>
                <c:numCache>
                  <c:formatCode>General</c:formatCode>
                  <c:ptCount val="1"/>
                  <c:pt idx="0">
                    <c:v>956.78</c:v>
                  </c:pt>
                </c:numCache>
              </c:numRef>
            </c:plus>
            <c:minus>
              <c:numLit>
                <c:formatCode>General</c:formatCode>
                <c:ptCount val="1"/>
                <c:pt idx="0">
                  <c:v>1</c:v>
                </c:pt>
              </c:numLit>
            </c:minus>
            <c:spPr>
              <a:noFill/>
              <a:ln w="9525" cap="flat" cmpd="sng" algn="ctr">
                <a:solidFill>
                  <a:schemeClr val="tx1">
                    <a:lumMod val="65000"/>
                    <a:lumOff val="35000"/>
                  </a:schemeClr>
                </a:solidFill>
                <a:round/>
              </a:ln>
              <a:effectLst/>
            </c:spPr>
          </c:errBars>
          <c:val>
            <c:numRef>
              <c:f>ARUN56_G77_with_MINI!$F$24</c:f>
              <c:numCache>
                <c:formatCode>#,##0</c:formatCode>
                <c:ptCount val="1"/>
                <c:pt idx="0">
                  <c:v>3473.41</c:v>
                </c:pt>
              </c:numCache>
            </c:numRef>
          </c:val>
          <c:extLst>
            <c:ext xmlns:c16="http://schemas.microsoft.com/office/drawing/2014/chart" uri="{C3380CC4-5D6E-409C-BE32-E72D297353CC}">
              <c16:uniqueId val="{00000004-0EB2-479F-AEB3-656C52A8B3F1}"/>
            </c:ext>
          </c:extLst>
        </c:ser>
        <c:ser>
          <c:idx val="5"/>
          <c:order val="5"/>
          <c:spPr>
            <a:solidFill>
              <a:srgbClr val="FF0000"/>
            </a:solidFill>
            <a:ln>
              <a:noFill/>
            </a:ln>
            <a:effectLst/>
          </c:spPr>
          <c:invertIfNegative val="0"/>
          <c:errBars>
            <c:errBarType val="plus"/>
            <c:errValType val="cust"/>
            <c:noEndCap val="0"/>
            <c:plus>
              <c:numRef>
                <c:f>ARUN56_G77_with_MINI!$G$25</c:f>
                <c:numCache>
                  <c:formatCode>General</c:formatCode>
                  <c:ptCount val="1"/>
                  <c:pt idx="0">
                    <c:v>869.68</c:v>
                  </c:pt>
                </c:numCache>
              </c:numRef>
            </c:plus>
            <c:minus>
              <c:numLit>
                <c:formatCode>General</c:formatCode>
                <c:ptCount val="1"/>
                <c:pt idx="0">
                  <c:v>1</c:v>
                </c:pt>
              </c:numLit>
            </c:minus>
            <c:spPr>
              <a:noFill/>
              <a:ln w="9525" cap="flat" cmpd="sng" algn="ctr">
                <a:solidFill>
                  <a:schemeClr val="tx1">
                    <a:lumMod val="65000"/>
                    <a:lumOff val="35000"/>
                  </a:schemeClr>
                </a:solidFill>
                <a:round/>
              </a:ln>
              <a:effectLst/>
            </c:spPr>
          </c:errBars>
          <c:val>
            <c:numRef>
              <c:f>ARUN56_G77_with_MINI!$F$25</c:f>
              <c:numCache>
                <c:formatCode>#,##0</c:formatCode>
                <c:ptCount val="1"/>
                <c:pt idx="0">
                  <c:v>8344.64</c:v>
                </c:pt>
              </c:numCache>
            </c:numRef>
          </c:val>
          <c:extLst>
            <c:ext xmlns:c16="http://schemas.microsoft.com/office/drawing/2014/chart" uri="{C3380CC4-5D6E-409C-BE32-E72D297353CC}">
              <c16:uniqueId val="{00000005-0EB2-479F-AEB3-656C52A8B3F1}"/>
            </c:ext>
          </c:extLst>
        </c:ser>
        <c:ser>
          <c:idx val="6"/>
          <c:order val="6"/>
          <c:spPr>
            <a:solidFill>
              <a:srgbClr val="0000FF"/>
            </a:solidFill>
            <a:ln w="63500">
              <a:solidFill>
                <a:schemeClr val="tx1"/>
              </a:solidFill>
            </a:ln>
            <a:effectLst/>
          </c:spPr>
          <c:invertIfNegative val="0"/>
          <c:errBars>
            <c:errBarType val="plus"/>
            <c:errValType val="cust"/>
            <c:noEndCap val="0"/>
            <c:plus>
              <c:numRef>
                <c:f>ARUN56_G77_with_MINI!$G$26</c:f>
                <c:numCache>
                  <c:formatCode>General</c:formatCode>
                  <c:ptCount val="1"/>
                  <c:pt idx="0">
                    <c:v>963.68</c:v>
                  </c:pt>
                </c:numCache>
              </c:numRef>
            </c:plus>
            <c:minus>
              <c:numLit>
                <c:formatCode>General</c:formatCode>
                <c:ptCount val="1"/>
                <c:pt idx="0">
                  <c:v>1</c:v>
                </c:pt>
              </c:numLit>
            </c:minus>
            <c:spPr>
              <a:noFill/>
              <a:ln w="9525" cap="flat" cmpd="sng" algn="ctr">
                <a:solidFill>
                  <a:schemeClr val="tx1">
                    <a:lumMod val="65000"/>
                    <a:lumOff val="35000"/>
                  </a:schemeClr>
                </a:solidFill>
                <a:round/>
              </a:ln>
              <a:effectLst/>
            </c:spPr>
          </c:errBars>
          <c:val>
            <c:numRef>
              <c:f>ARUN56_G77_with_MINI!$F$26</c:f>
              <c:numCache>
                <c:formatCode>#,##0</c:formatCode>
                <c:ptCount val="1"/>
                <c:pt idx="0">
                  <c:v>3427.81</c:v>
                </c:pt>
              </c:numCache>
            </c:numRef>
          </c:val>
          <c:extLst>
            <c:ext xmlns:c16="http://schemas.microsoft.com/office/drawing/2014/chart" uri="{C3380CC4-5D6E-409C-BE32-E72D297353CC}">
              <c16:uniqueId val="{00000006-0EB2-479F-AEB3-656C52A8B3F1}"/>
            </c:ext>
          </c:extLst>
        </c:ser>
        <c:ser>
          <c:idx val="7"/>
          <c:order val="7"/>
          <c:spPr>
            <a:solidFill>
              <a:srgbClr val="FF0000"/>
            </a:solidFill>
            <a:ln w="63500">
              <a:solidFill>
                <a:schemeClr val="tx1"/>
              </a:solidFill>
            </a:ln>
            <a:effectLst/>
          </c:spPr>
          <c:invertIfNegative val="0"/>
          <c:errBars>
            <c:errBarType val="plus"/>
            <c:errValType val="cust"/>
            <c:noEndCap val="0"/>
            <c:plus>
              <c:numRef>
                <c:f>ARUN56_G77_with_MINI!$G$27</c:f>
                <c:numCache>
                  <c:formatCode>General</c:formatCode>
                  <c:ptCount val="1"/>
                  <c:pt idx="0">
                    <c:v>841.51</c:v>
                  </c:pt>
                </c:numCache>
              </c:numRef>
            </c:plus>
            <c:minus>
              <c:numLit>
                <c:formatCode>General</c:formatCode>
                <c:ptCount val="1"/>
                <c:pt idx="0">
                  <c:v>1</c:v>
                </c:pt>
              </c:numLit>
            </c:minus>
            <c:spPr>
              <a:noFill/>
              <a:ln w="9525" cap="flat" cmpd="sng" algn="ctr">
                <a:solidFill>
                  <a:schemeClr val="tx1">
                    <a:lumMod val="65000"/>
                    <a:lumOff val="35000"/>
                  </a:schemeClr>
                </a:solidFill>
                <a:round/>
              </a:ln>
              <a:effectLst/>
            </c:spPr>
          </c:errBars>
          <c:val>
            <c:numRef>
              <c:f>ARUN56_G77_with_MINI!$F$27</c:f>
              <c:numCache>
                <c:formatCode>#,##0</c:formatCode>
                <c:ptCount val="1"/>
                <c:pt idx="0">
                  <c:v>10315</c:v>
                </c:pt>
              </c:numCache>
            </c:numRef>
          </c:val>
          <c:extLst>
            <c:ext xmlns:c16="http://schemas.microsoft.com/office/drawing/2014/chart" uri="{C3380CC4-5D6E-409C-BE32-E72D297353CC}">
              <c16:uniqueId val="{00000007-0EB2-479F-AEB3-656C52A8B3F1}"/>
            </c:ext>
          </c:extLst>
        </c:ser>
        <c:dLbls>
          <c:showLegendKey val="0"/>
          <c:showVal val="0"/>
          <c:showCatName val="0"/>
          <c:showSerName val="0"/>
          <c:showPercent val="0"/>
          <c:showBubbleSize val="0"/>
        </c:dLbls>
        <c:gapWidth val="219"/>
        <c:overlap val="-27"/>
        <c:axId val="417971064"/>
        <c:axId val="417965160"/>
      </c:barChart>
      <c:catAx>
        <c:axId val="417971064"/>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n-US"/>
          </a:p>
        </c:txPr>
        <c:crossAx val="417965160"/>
        <c:crosses val="autoZero"/>
        <c:auto val="1"/>
        <c:lblAlgn val="ctr"/>
        <c:lblOffset val="100"/>
        <c:noMultiLvlLbl val="0"/>
      </c:catAx>
      <c:valAx>
        <c:axId val="417965160"/>
        <c:scaling>
          <c:orientation val="minMax"/>
          <c:max val="12000"/>
        </c:scaling>
        <c:delete val="0"/>
        <c:axPos val="l"/>
        <c:majorGridlines>
          <c:spPr>
            <a:ln w="9525" cap="flat" cmpd="sng" algn="ctr">
              <a:solidFill>
                <a:schemeClr val="tx1">
                  <a:lumMod val="15000"/>
                  <a:lumOff val="85000"/>
                </a:schemeClr>
              </a:solidFill>
              <a:round/>
            </a:ln>
            <a:effectLst/>
          </c:spPr>
        </c:majorGridlines>
        <c:numFmt formatCode="#,##0" sourceLinked="1"/>
        <c:majorTickMark val="out"/>
        <c:minorTickMark val="out"/>
        <c:tickLblPos val="nextTo"/>
        <c:spPr>
          <a:noFill/>
          <a:ln>
            <a:solidFill>
              <a:schemeClr val="tx1"/>
            </a:solidFill>
          </a:ln>
          <a:effectLst/>
        </c:spPr>
        <c:txPr>
          <a:bodyPr rot="-60000000" spcFirstLastPara="1" vertOverflow="ellipsis" vert="horz" wrap="square" anchor="ctr" anchorCtr="1"/>
          <a:lstStyle/>
          <a:p>
            <a:pPr>
              <a:defRPr sz="1400" b="0" i="0" u="none" strike="noStrike" kern="1200" baseline="0">
                <a:solidFill>
                  <a:sysClr val="windowText" lastClr="000000"/>
                </a:solidFill>
                <a:latin typeface="Arial" panose="020B0604020202020204" pitchFamily="34" charset="0"/>
                <a:ea typeface="+mn-ea"/>
                <a:cs typeface="Arial" panose="020B0604020202020204" pitchFamily="34" charset="0"/>
              </a:defRPr>
            </a:pPr>
            <a:endParaRPr lang="en-US"/>
          </a:p>
        </c:txPr>
        <c:crossAx val="417971064"/>
        <c:crosses val="autoZero"/>
        <c:crossBetween val="between"/>
        <c:minorUnit val="1000"/>
      </c:valAx>
      <c:spPr>
        <a:noFill/>
        <a:ln>
          <a:noFill/>
        </a:ln>
        <a:effectLst/>
      </c:spPr>
    </c:plotArea>
    <c:legend>
      <c:legendPos val="b"/>
      <c:overlay val="0"/>
      <c:spPr>
        <a:noFill/>
        <a:ln>
          <a:noFill/>
        </a:ln>
        <a:effectLst/>
      </c:spPr>
      <c:txPr>
        <a:bodyPr rot="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n-US"/>
        </a:p>
      </c:txPr>
    </c:legend>
    <c:plotVisOnly val="1"/>
    <c:dispBlanksAs val="gap"/>
    <c:showDLblsOverMax val="0"/>
  </c:chart>
  <c:spPr>
    <a:solidFill>
      <a:schemeClr val="bg1"/>
    </a:solidFill>
    <a:ln w="9525" cap="flat" cmpd="sng" algn="ctr">
      <a:noFill/>
      <a:round/>
    </a:ln>
    <a:effectLst/>
  </c:spPr>
  <c:txPr>
    <a:bodyPr/>
    <a:lstStyle/>
    <a:p>
      <a:pPr>
        <a:defRPr/>
      </a:pPr>
      <a:endParaRPr lang="en-US"/>
    </a:p>
  </c:txPr>
  <c:externalData r:id="rId3">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3197283295228562"/>
          <c:y val="0.19800348865456066"/>
          <c:w val="0.8394560611501054"/>
          <c:h val="0.6522467861561998"/>
        </c:manualLayout>
      </c:layout>
      <c:barChart>
        <c:barDir val="col"/>
        <c:grouping val="clustered"/>
        <c:varyColors val="0"/>
        <c:ser>
          <c:idx val="0"/>
          <c:order val="0"/>
          <c:spPr>
            <a:solidFill>
              <a:srgbClr val="9999FF"/>
            </a:solidFill>
            <a:ln w="12700">
              <a:solidFill>
                <a:srgbClr val="000000"/>
              </a:solidFill>
              <a:prstDash val="solid"/>
            </a:ln>
          </c:spPr>
          <c:invertIfNegative val="0"/>
          <c:dPt>
            <c:idx val="0"/>
            <c:invertIfNegative val="0"/>
            <c:bubble3D val="0"/>
            <c:spPr>
              <a:pattFill prst="wdDnDiag">
                <a:fgClr>
                  <a:srgbClr xmlns:mc="http://schemas.openxmlformats.org/markup-compatibility/2006" xmlns:a14="http://schemas.microsoft.com/office/drawing/2010/main" val="808080" mc:Ignorable="a14" a14:legacySpreadsheetColorIndex="23"/>
                </a:fgClr>
                <a:bgClr>
                  <a:srgbClr xmlns:mc="http://schemas.openxmlformats.org/markup-compatibility/2006" xmlns:a14="http://schemas.microsoft.com/office/drawing/2010/main" val="FFFFFF" mc:Ignorable="a14" a14:legacySpreadsheetColorIndex="9"/>
                </a:bgClr>
              </a:pattFill>
              <a:ln w="12700">
                <a:solidFill>
                  <a:srgbClr val="000000"/>
                </a:solidFill>
                <a:prstDash val="solid"/>
              </a:ln>
            </c:spPr>
            <c:extLst>
              <c:ext xmlns:c16="http://schemas.microsoft.com/office/drawing/2014/chart" uri="{C3380CC4-5D6E-409C-BE32-E72D297353CC}">
                <c16:uniqueId val="{00000001-FD1F-4102-9E4D-9E76D8265D83}"/>
              </c:ext>
            </c:extLst>
          </c:dPt>
          <c:dPt>
            <c:idx val="1"/>
            <c:invertIfNegative val="0"/>
            <c:bubble3D val="0"/>
            <c:spPr>
              <a:pattFill prst="wdUpDiag">
                <a:fgClr>
                  <a:srgbClr xmlns:mc="http://schemas.openxmlformats.org/markup-compatibility/2006" xmlns:a14="http://schemas.microsoft.com/office/drawing/2010/main" val="000000" mc:Ignorable="a14" a14:legacySpreadsheetColorIndex="8"/>
                </a:fgClr>
                <a:bgClr>
                  <a:srgbClr xmlns:mc="http://schemas.openxmlformats.org/markup-compatibility/2006" xmlns:a14="http://schemas.microsoft.com/office/drawing/2010/main" val="FFFFFF" mc:Ignorable="a14" a14:legacySpreadsheetColorIndex="9"/>
                </a:bgClr>
              </a:pattFill>
              <a:ln w="12700">
                <a:solidFill>
                  <a:srgbClr val="000000"/>
                </a:solidFill>
                <a:prstDash val="solid"/>
              </a:ln>
            </c:spPr>
            <c:extLst>
              <c:ext xmlns:c16="http://schemas.microsoft.com/office/drawing/2014/chart" uri="{C3380CC4-5D6E-409C-BE32-E72D297353CC}">
                <c16:uniqueId val="{00000003-FD1F-4102-9E4D-9E76D8265D83}"/>
              </c:ext>
            </c:extLst>
          </c:dPt>
          <c:dPt>
            <c:idx val="2"/>
            <c:invertIfNegative val="0"/>
            <c:bubble3D val="0"/>
            <c:spPr>
              <a:solidFill>
                <a:srgbClr val="808080"/>
              </a:solidFill>
              <a:ln w="12700">
                <a:solidFill>
                  <a:srgbClr val="000000"/>
                </a:solidFill>
                <a:prstDash val="solid"/>
              </a:ln>
            </c:spPr>
            <c:extLst>
              <c:ext xmlns:c16="http://schemas.microsoft.com/office/drawing/2014/chart" uri="{C3380CC4-5D6E-409C-BE32-E72D297353CC}">
                <c16:uniqueId val="{00000005-FD1F-4102-9E4D-9E76D8265D83}"/>
              </c:ext>
            </c:extLst>
          </c:dPt>
          <c:dPt>
            <c:idx val="3"/>
            <c:invertIfNegative val="0"/>
            <c:bubble3D val="0"/>
            <c:spPr>
              <a:solidFill>
                <a:srgbClr val="000000"/>
              </a:solidFill>
              <a:ln w="12700">
                <a:solidFill>
                  <a:srgbClr val="000000"/>
                </a:solidFill>
                <a:prstDash val="solid"/>
              </a:ln>
            </c:spPr>
            <c:extLst>
              <c:ext xmlns:c16="http://schemas.microsoft.com/office/drawing/2014/chart" uri="{C3380CC4-5D6E-409C-BE32-E72D297353CC}">
                <c16:uniqueId val="{00000007-FD1F-4102-9E4D-9E76D8265D83}"/>
              </c:ext>
            </c:extLst>
          </c:dPt>
          <c:errBars>
            <c:errBarType val="plus"/>
            <c:errValType val="cust"/>
            <c:noEndCap val="0"/>
            <c:plus>
              <c:numRef>
                <c:f>FCWK11D!$E$9:$E$12</c:f>
                <c:numCache>
                  <c:formatCode>General</c:formatCode>
                  <c:ptCount val="4"/>
                  <c:pt idx="0">
                    <c:v>0.1066</c:v>
                  </c:pt>
                  <c:pt idx="1">
                    <c:v>9.9510000000000001E-2</c:v>
                  </c:pt>
                  <c:pt idx="2">
                    <c:v>0.1053</c:v>
                  </c:pt>
                  <c:pt idx="3">
                    <c:v>0.10299999999999999</c:v>
                  </c:pt>
                </c:numCache>
              </c:numRef>
            </c:plus>
            <c:spPr>
              <a:solidFill>
                <a:srgbClr val="9999FF"/>
              </a:solidFill>
              <a:ln w="12700">
                <a:solidFill>
                  <a:srgbClr val="000000"/>
                </a:solidFill>
                <a:prstDash val="solid"/>
              </a:ln>
            </c:spPr>
          </c:errBars>
          <c:val>
            <c:numRef>
              <c:f>FCWK11D!$D$9:$D$12</c:f>
              <c:numCache>
                <c:formatCode>General</c:formatCode>
                <c:ptCount val="4"/>
                <c:pt idx="0">
                  <c:v>4.4558999999999997</c:v>
                </c:pt>
                <c:pt idx="1">
                  <c:v>4.4942000000000002</c:v>
                </c:pt>
                <c:pt idx="2">
                  <c:v>4.1144999999999996</c:v>
                </c:pt>
                <c:pt idx="3">
                  <c:v>4.5928000000000004</c:v>
                </c:pt>
              </c:numCache>
            </c:numRef>
          </c:val>
          <c:extLst>
            <c:ext xmlns:c16="http://schemas.microsoft.com/office/drawing/2014/chart" uri="{C3380CC4-5D6E-409C-BE32-E72D297353CC}">
              <c16:uniqueId val="{00000008-FD1F-4102-9E4D-9E76D8265D83}"/>
            </c:ext>
          </c:extLst>
        </c:ser>
        <c:dLbls>
          <c:showLegendKey val="0"/>
          <c:showVal val="0"/>
          <c:showCatName val="0"/>
          <c:showSerName val="0"/>
          <c:showPercent val="0"/>
          <c:showBubbleSize val="0"/>
        </c:dLbls>
        <c:gapWidth val="150"/>
        <c:axId val="307382224"/>
        <c:axId val="1"/>
      </c:barChart>
      <c:catAx>
        <c:axId val="307382224"/>
        <c:scaling>
          <c:orientation val="minMax"/>
        </c:scaling>
        <c:delete val="0"/>
        <c:axPos val="b"/>
        <c:title>
          <c:tx>
            <c:rich>
              <a:bodyPr/>
              <a:lstStyle/>
              <a:p>
                <a:pPr>
                  <a:defRPr sz="1075" b="1" i="0" u="none" strike="noStrike" baseline="0">
                    <a:solidFill>
                      <a:srgbClr val="000000"/>
                    </a:solidFill>
                    <a:latin typeface="Arial"/>
                    <a:ea typeface="Arial"/>
                    <a:cs typeface="Arial"/>
                  </a:defRPr>
                </a:pPr>
                <a:r>
                  <a:rPr lang="en-US"/>
                  <a:t> ContSed          HRSed         CWheel           HRWheel</a:t>
                </a:r>
              </a:p>
            </c:rich>
          </c:tx>
          <c:layout>
            <c:manualLayout>
              <c:xMode val="edge"/>
              <c:yMode val="edge"/>
              <c:x val="0.24897959183673468"/>
              <c:y val="0.92179766006786579"/>
            </c:manualLayout>
          </c:layout>
          <c:overlay val="0"/>
          <c:spPr>
            <a:noFill/>
            <a:ln w="25400">
              <a:noFill/>
            </a:ln>
          </c:spPr>
        </c:title>
        <c:numFmt formatCode="General" sourceLinked="1"/>
        <c:majorTickMark val="out"/>
        <c:minorTickMark val="none"/>
        <c:tickLblPos val="nextTo"/>
        <c:spPr>
          <a:ln w="12700">
            <a:solidFill>
              <a:srgbClr val="000000"/>
            </a:solidFill>
            <a:prstDash val="solid"/>
          </a:ln>
        </c:spPr>
        <c:txPr>
          <a:bodyPr rot="0" vert="horz"/>
          <a:lstStyle/>
          <a:p>
            <a:pPr>
              <a:defRPr sz="1075" b="0" i="0" u="none" strike="noStrike" baseline="0">
                <a:solidFill>
                  <a:srgbClr val="000000"/>
                </a:solidFill>
                <a:latin typeface="Arial"/>
                <a:ea typeface="Arial"/>
                <a:cs typeface="Arial"/>
              </a:defRPr>
            </a:pPr>
            <a:endParaRPr lang="en-US"/>
          </a:p>
        </c:txPr>
        <c:crossAx val="1"/>
        <c:crossesAt val="0"/>
        <c:auto val="1"/>
        <c:lblAlgn val="ctr"/>
        <c:lblOffset val="100"/>
        <c:tickLblSkip val="1"/>
        <c:tickMarkSkip val="1"/>
        <c:noMultiLvlLbl val="0"/>
      </c:catAx>
      <c:valAx>
        <c:axId val="1"/>
        <c:scaling>
          <c:orientation val="minMax"/>
          <c:max val="6"/>
          <c:min val="0"/>
        </c:scaling>
        <c:delete val="0"/>
        <c:axPos val="l"/>
        <c:title>
          <c:tx>
            <c:rich>
              <a:bodyPr/>
              <a:lstStyle/>
              <a:p>
                <a:pPr>
                  <a:defRPr sz="2400" b="1" i="0" u="none" strike="noStrike" baseline="0">
                    <a:solidFill>
                      <a:srgbClr val="000000"/>
                    </a:solidFill>
                    <a:latin typeface="Arial"/>
                    <a:ea typeface="Arial"/>
                    <a:cs typeface="Arial"/>
                  </a:defRPr>
                </a:pPr>
                <a:r>
                  <a:rPr lang="en-US" sz="2400"/>
                  <a:t>Food Consumption (g)</a:t>
                </a:r>
              </a:p>
            </c:rich>
          </c:tx>
          <c:layout>
            <c:manualLayout>
              <c:xMode val="edge"/>
              <c:yMode val="edge"/>
              <c:x val="7.6333559748326561E-3"/>
              <c:y val="0.20709642045899582"/>
            </c:manualLayout>
          </c:layout>
          <c:overlay val="0"/>
          <c:spPr>
            <a:noFill/>
            <a:ln w="25400">
              <a:noFill/>
            </a:ln>
          </c:spPr>
        </c:title>
        <c:numFmt formatCode="General" sourceLinked="1"/>
        <c:majorTickMark val="out"/>
        <c:minorTickMark val="out"/>
        <c:tickLblPos val="nextTo"/>
        <c:spPr>
          <a:ln w="12700">
            <a:solidFill>
              <a:srgbClr val="000000"/>
            </a:solidFill>
            <a:prstDash val="solid"/>
          </a:ln>
        </c:spPr>
        <c:txPr>
          <a:bodyPr rot="0" vert="horz"/>
          <a:lstStyle/>
          <a:p>
            <a:pPr>
              <a:defRPr sz="1775" b="0" i="0" u="none" strike="noStrike" baseline="0">
                <a:solidFill>
                  <a:srgbClr val="000000"/>
                </a:solidFill>
                <a:latin typeface="Arial"/>
                <a:ea typeface="Arial"/>
                <a:cs typeface="Arial"/>
              </a:defRPr>
            </a:pPr>
            <a:endParaRPr lang="en-US"/>
          </a:p>
        </c:txPr>
        <c:crossAx val="307382224"/>
        <c:crosses val="autoZero"/>
        <c:crossBetween val="between"/>
        <c:majorUnit val="1"/>
        <c:minorUnit val="0.5"/>
      </c:valAx>
      <c:spPr>
        <a:solidFill>
          <a:srgbClr val="FFFFFF"/>
        </a:solidFill>
        <a:ln w="25400">
          <a:solidFill>
            <a:srgbClr val="000000"/>
          </a:solidFill>
          <a:prstDash val="solid"/>
        </a:ln>
      </c:spPr>
    </c:plotArea>
    <c:plotVisOnly val="1"/>
    <c:dispBlanksAs val="gap"/>
    <c:showDLblsOverMax val="0"/>
  </c:chart>
  <c:spPr>
    <a:solidFill>
      <a:srgbClr val="FFFFFF"/>
    </a:solidFill>
    <a:ln w="6350">
      <a:noFill/>
    </a:ln>
  </c:spPr>
  <c:txPr>
    <a:bodyPr/>
    <a:lstStyle/>
    <a:p>
      <a:pPr>
        <a:defRPr sz="1075" b="0" i="0" u="none" strike="noStrike" baseline="0">
          <a:solidFill>
            <a:srgbClr val="000000"/>
          </a:solidFill>
          <a:latin typeface="Arial"/>
          <a:ea typeface="Arial"/>
          <a:cs typeface="Arial"/>
        </a:defRPr>
      </a:pPr>
      <a:endParaRPr lang="en-US"/>
    </a:p>
  </c:txPr>
  <c:externalData r:id="rId1">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400" b="0" i="0" u="none" strike="noStrike" kern="1200" spc="0" baseline="0">
                <a:solidFill>
                  <a:schemeClr val="tx1">
                    <a:lumMod val="65000"/>
                    <a:lumOff val="35000"/>
                  </a:schemeClr>
                </a:solidFill>
                <a:latin typeface="+mn-lt"/>
                <a:ea typeface="+mn-ea"/>
                <a:cs typeface="+mn-cs"/>
              </a:defRPr>
            </a:pPr>
            <a:r>
              <a:rPr lang="en-US" sz="2000" baseline="0">
                <a:solidFill>
                  <a:sysClr val="windowText" lastClr="000000"/>
                </a:solidFill>
                <a:latin typeface="Arial" panose="020B0604020202020204" pitchFamily="34" charset="0"/>
                <a:cs typeface="Arial" panose="020B0604020202020204" pitchFamily="34" charset="0"/>
              </a:rPr>
              <a:t>Adult Wheel Running on Days 1-7 (N = 144)</a:t>
            </a:r>
          </a:p>
        </c:rich>
      </c:tx>
      <c:overlay val="0"/>
      <c:spPr>
        <a:noFill/>
        <a:ln>
          <a:noFill/>
        </a:ln>
        <a:effectLst/>
      </c:spPr>
      <c:txPr>
        <a:bodyPr rot="0" spcFirstLastPara="1" vertOverflow="ellipsis" vert="horz" wrap="square" anchor="ctr" anchorCtr="1"/>
        <a:lstStyle/>
        <a:p>
          <a:pPr>
            <a:defRPr sz="1400" b="0" i="0" u="none" strike="noStrike" kern="1200" spc="0" baseline="0">
              <a:solidFill>
                <a:schemeClr val="tx1">
                  <a:lumMod val="65000"/>
                  <a:lumOff val="35000"/>
                </a:schemeClr>
              </a:solidFill>
              <a:latin typeface="+mn-lt"/>
              <a:ea typeface="+mn-ea"/>
              <a:cs typeface="+mn-cs"/>
            </a:defRPr>
          </a:pPr>
          <a:endParaRPr lang="en-US"/>
        </a:p>
      </c:txPr>
    </c:title>
    <c:autoTitleDeleted val="0"/>
    <c:plotArea>
      <c:layout/>
      <c:barChart>
        <c:barDir val="col"/>
        <c:grouping val="clustered"/>
        <c:varyColors val="0"/>
        <c:ser>
          <c:idx val="0"/>
          <c:order val="0"/>
          <c:spPr>
            <a:pattFill prst="dkHorz">
              <a:fgClr>
                <a:srgbClr val="0000FF"/>
              </a:fgClr>
              <a:bgClr>
                <a:schemeClr val="bg1"/>
              </a:bgClr>
            </a:pattFill>
            <a:ln>
              <a:solidFill>
                <a:srgbClr val="0000FF"/>
              </a:solidFill>
            </a:ln>
            <a:effectLst/>
          </c:spPr>
          <c:invertIfNegative val="0"/>
          <c:errBars>
            <c:errBarType val="plus"/>
            <c:errValType val="cust"/>
            <c:noEndCap val="0"/>
            <c:plus>
              <c:numRef>
                <c:f>ARUN56_G77_with_MINI!$G$20</c:f>
                <c:numCache>
                  <c:formatCode>General</c:formatCode>
                  <c:ptCount val="1"/>
                  <c:pt idx="0">
                    <c:v>955.28</c:v>
                  </c:pt>
                </c:numCache>
              </c:numRef>
            </c:plus>
            <c:minus>
              <c:numLit>
                <c:formatCode>General</c:formatCode>
                <c:ptCount val="1"/>
                <c:pt idx="0">
                  <c:v>1</c:v>
                </c:pt>
              </c:numLit>
            </c:minus>
            <c:spPr>
              <a:noFill/>
              <a:ln w="9525" cap="flat" cmpd="sng" algn="ctr">
                <a:solidFill>
                  <a:schemeClr val="tx1">
                    <a:lumMod val="65000"/>
                    <a:lumOff val="35000"/>
                  </a:schemeClr>
                </a:solidFill>
                <a:round/>
              </a:ln>
              <a:effectLst/>
            </c:spPr>
          </c:errBars>
          <c:val>
            <c:numRef>
              <c:f>ARUN17X_G77_with_MINI!$F$20</c:f>
              <c:numCache>
                <c:formatCode>#,##0</c:formatCode>
                <c:ptCount val="1"/>
                <c:pt idx="0">
                  <c:v>2600.9699999999998</c:v>
                </c:pt>
              </c:numCache>
            </c:numRef>
          </c:val>
          <c:extLst>
            <c:ext xmlns:c16="http://schemas.microsoft.com/office/drawing/2014/chart" uri="{C3380CC4-5D6E-409C-BE32-E72D297353CC}">
              <c16:uniqueId val="{00000000-8C18-4A7B-99C1-44BB3EB83D89}"/>
            </c:ext>
          </c:extLst>
        </c:ser>
        <c:ser>
          <c:idx val="1"/>
          <c:order val="1"/>
          <c:spPr>
            <a:pattFill prst="dkHorz">
              <a:fgClr>
                <a:srgbClr val="FF0000"/>
              </a:fgClr>
              <a:bgClr>
                <a:schemeClr val="bg1"/>
              </a:bgClr>
            </a:pattFill>
            <a:ln>
              <a:solidFill>
                <a:srgbClr val="FF0000"/>
              </a:solidFill>
            </a:ln>
            <a:effectLst/>
          </c:spPr>
          <c:invertIfNegative val="0"/>
          <c:errBars>
            <c:errBarType val="plus"/>
            <c:errValType val="cust"/>
            <c:noEndCap val="0"/>
            <c:plus>
              <c:numRef>
                <c:f>ARUN56_G77_with_MINI!$G$21</c:f>
                <c:numCache>
                  <c:formatCode>General</c:formatCode>
                  <c:ptCount val="1"/>
                  <c:pt idx="0">
                    <c:v>878.9</c:v>
                  </c:pt>
                </c:numCache>
              </c:numRef>
            </c:plus>
            <c:minus>
              <c:numLit>
                <c:formatCode>General</c:formatCode>
                <c:ptCount val="1"/>
                <c:pt idx="0">
                  <c:v>1</c:v>
                </c:pt>
              </c:numLit>
            </c:minus>
            <c:spPr>
              <a:noFill/>
              <a:ln w="9525" cap="flat" cmpd="sng" algn="ctr">
                <a:solidFill>
                  <a:schemeClr val="tx1">
                    <a:lumMod val="65000"/>
                    <a:lumOff val="35000"/>
                  </a:schemeClr>
                </a:solidFill>
                <a:round/>
              </a:ln>
              <a:effectLst/>
            </c:spPr>
          </c:errBars>
          <c:val>
            <c:numRef>
              <c:f>ARUN17X_G77_with_MINI!$F$21</c:f>
              <c:numCache>
                <c:formatCode>#,##0</c:formatCode>
                <c:ptCount val="1"/>
                <c:pt idx="0">
                  <c:v>8351.5300000000007</c:v>
                </c:pt>
              </c:numCache>
            </c:numRef>
          </c:val>
          <c:extLst>
            <c:ext xmlns:c16="http://schemas.microsoft.com/office/drawing/2014/chart" uri="{C3380CC4-5D6E-409C-BE32-E72D297353CC}">
              <c16:uniqueId val="{00000001-8C18-4A7B-99C1-44BB3EB83D89}"/>
            </c:ext>
          </c:extLst>
        </c:ser>
        <c:ser>
          <c:idx val="2"/>
          <c:order val="2"/>
          <c:spPr>
            <a:pattFill prst="dkHorz">
              <a:fgClr>
                <a:srgbClr val="0000FF"/>
              </a:fgClr>
              <a:bgClr>
                <a:schemeClr val="bg1"/>
              </a:bgClr>
            </a:pattFill>
            <a:ln w="50800">
              <a:solidFill>
                <a:schemeClr val="tx1"/>
              </a:solidFill>
            </a:ln>
            <a:effectLst/>
          </c:spPr>
          <c:invertIfNegative val="0"/>
          <c:errBars>
            <c:errBarType val="plus"/>
            <c:errValType val="cust"/>
            <c:noEndCap val="0"/>
            <c:plus>
              <c:numRef>
                <c:f>ARUN56_G77_with_MINI!$G$22</c:f>
                <c:numCache>
                  <c:formatCode>General</c:formatCode>
                  <c:ptCount val="1"/>
                  <c:pt idx="0">
                    <c:v>943.47</c:v>
                  </c:pt>
                </c:numCache>
              </c:numRef>
            </c:plus>
            <c:minus>
              <c:numLit>
                <c:formatCode>General</c:formatCode>
                <c:ptCount val="1"/>
                <c:pt idx="0">
                  <c:v>1</c:v>
                </c:pt>
              </c:numLit>
            </c:minus>
            <c:spPr>
              <a:noFill/>
              <a:ln w="9525" cap="flat" cmpd="sng" algn="ctr">
                <a:solidFill>
                  <a:schemeClr val="tx1">
                    <a:lumMod val="65000"/>
                    <a:lumOff val="35000"/>
                  </a:schemeClr>
                </a:solidFill>
                <a:round/>
              </a:ln>
              <a:effectLst/>
            </c:spPr>
          </c:errBars>
          <c:val>
            <c:numRef>
              <c:f>ARUN17X_G77_with_MINI!$F$22</c:f>
              <c:numCache>
                <c:formatCode>#,##0</c:formatCode>
                <c:ptCount val="1"/>
                <c:pt idx="0">
                  <c:v>2394.4699999999998</c:v>
                </c:pt>
              </c:numCache>
            </c:numRef>
          </c:val>
          <c:extLst>
            <c:ext xmlns:c16="http://schemas.microsoft.com/office/drawing/2014/chart" uri="{C3380CC4-5D6E-409C-BE32-E72D297353CC}">
              <c16:uniqueId val="{00000002-8C18-4A7B-99C1-44BB3EB83D89}"/>
            </c:ext>
          </c:extLst>
        </c:ser>
        <c:ser>
          <c:idx val="3"/>
          <c:order val="3"/>
          <c:spPr>
            <a:pattFill prst="dkHorz">
              <a:fgClr>
                <a:srgbClr val="FF0000"/>
              </a:fgClr>
              <a:bgClr>
                <a:schemeClr val="bg1"/>
              </a:bgClr>
            </a:pattFill>
            <a:ln w="50800">
              <a:solidFill>
                <a:schemeClr val="tx1"/>
              </a:solidFill>
            </a:ln>
            <a:effectLst/>
          </c:spPr>
          <c:invertIfNegative val="0"/>
          <c:errBars>
            <c:errBarType val="plus"/>
            <c:errValType val="cust"/>
            <c:noEndCap val="0"/>
            <c:plus>
              <c:numRef>
                <c:f>ARUN56_G77_with_MINI!$G$23</c:f>
                <c:numCache>
                  <c:formatCode>General</c:formatCode>
                  <c:ptCount val="1"/>
                  <c:pt idx="0">
                    <c:v>848.02</c:v>
                  </c:pt>
                </c:numCache>
              </c:numRef>
            </c:plus>
            <c:minus>
              <c:numLit>
                <c:formatCode>General</c:formatCode>
                <c:ptCount val="1"/>
                <c:pt idx="0">
                  <c:v>1</c:v>
                </c:pt>
              </c:numLit>
            </c:minus>
            <c:spPr>
              <a:noFill/>
              <a:ln w="9525" cap="flat" cmpd="sng" algn="ctr">
                <a:solidFill>
                  <a:schemeClr val="tx1">
                    <a:lumMod val="65000"/>
                    <a:lumOff val="35000"/>
                  </a:schemeClr>
                </a:solidFill>
                <a:round/>
              </a:ln>
              <a:effectLst/>
            </c:spPr>
          </c:errBars>
          <c:val>
            <c:numRef>
              <c:f>ARUN17X_G77_with_MINI!$F$23</c:f>
              <c:numCache>
                <c:formatCode>#,##0</c:formatCode>
                <c:ptCount val="1"/>
                <c:pt idx="0">
                  <c:v>9570.44</c:v>
                </c:pt>
              </c:numCache>
            </c:numRef>
          </c:val>
          <c:extLst>
            <c:ext xmlns:c16="http://schemas.microsoft.com/office/drawing/2014/chart" uri="{C3380CC4-5D6E-409C-BE32-E72D297353CC}">
              <c16:uniqueId val="{00000003-8C18-4A7B-99C1-44BB3EB83D89}"/>
            </c:ext>
          </c:extLst>
        </c:ser>
        <c:ser>
          <c:idx val="4"/>
          <c:order val="4"/>
          <c:spPr>
            <a:solidFill>
              <a:srgbClr val="0000FF"/>
            </a:solidFill>
            <a:ln>
              <a:noFill/>
            </a:ln>
            <a:effectLst/>
          </c:spPr>
          <c:invertIfNegative val="0"/>
          <c:errBars>
            <c:errBarType val="plus"/>
            <c:errValType val="cust"/>
            <c:noEndCap val="0"/>
            <c:plus>
              <c:numRef>
                <c:f>ARUN56_G77_with_MINI!$G$24</c:f>
                <c:numCache>
                  <c:formatCode>General</c:formatCode>
                  <c:ptCount val="1"/>
                  <c:pt idx="0">
                    <c:v>956.78</c:v>
                  </c:pt>
                </c:numCache>
              </c:numRef>
            </c:plus>
            <c:minus>
              <c:numLit>
                <c:formatCode>General</c:formatCode>
                <c:ptCount val="1"/>
                <c:pt idx="0">
                  <c:v>1</c:v>
                </c:pt>
              </c:numLit>
            </c:minus>
            <c:spPr>
              <a:noFill/>
              <a:ln w="9525" cap="flat" cmpd="sng" algn="ctr">
                <a:solidFill>
                  <a:schemeClr val="tx1">
                    <a:lumMod val="65000"/>
                    <a:lumOff val="35000"/>
                  </a:schemeClr>
                </a:solidFill>
                <a:round/>
              </a:ln>
              <a:effectLst/>
            </c:spPr>
          </c:errBars>
          <c:val>
            <c:numRef>
              <c:f>ARUN17X_G77_with_MINI!$F$24</c:f>
              <c:numCache>
                <c:formatCode>#,##0</c:formatCode>
                <c:ptCount val="1"/>
                <c:pt idx="0">
                  <c:v>2911.96</c:v>
                </c:pt>
              </c:numCache>
            </c:numRef>
          </c:val>
          <c:extLst>
            <c:ext xmlns:c16="http://schemas.microsoft.com/office/drawing/2014/chart" uri="{C3380CC4-5D6E-409C-BE32-E72D297353CC}">
              <c16:uniqueId val="{00000004-8C18-4A7B-99C1-44BB3EB83D89}"/>
            </c:ext>
          </c:extLst>
        </c:ser>
        <c:ser>
          <c:idx val="5"/>
          <c:order val="5"/>
          <c:spPr>
            <a:solidFill>
              <a:srgbClr val="FF0000"/>
            </a:solidFill>
            <a:ln>
              <a:noFill/>
            </a:ln>
            <a:effectLst/>
          </c:spPr>
          <c:invertIfNegative val="0"/>
          <c:errBars>
            <c:errBarType val="plus"/>
            <c:errValType val="cust"/>
            <c:noEndCap val="0"/>
            <c:plus>
              <c:numRef>
                <c:f>ARUN56_G77_with_MINI!$G$25</c:f>
                <c:numCache>
                  <c:formatCode>General</c:formatCode>
                  <c:ptCount val="1"/>
                  <c:pt idx="0">
                    <c:v>869.68</c:v>
                  </c:pt>
                </c:numCache>
              </c:numRef>
            </c:plus>
            <c:minus>
              <c:numLit>
                <c:formatCode>General</c:formatCode>
                <c:ptCount val="1"/>
                <c:pt idx="0">
                  <c:v>1</c:v>
                </c:pt>
              </c:numLit>
            </c:minus>
            <c:spPr>
              <a:noFill/>
              <a:ln w="9525" cap="flat" cmpd="sng" algn="ctr">
                <a:solidFill>
                  <a:schemeClr val="tx1">
                    <a:lumMod val="65000"/>
                    <a:lumOff val="35000"/>
                  </a:schemeClr>
                </a:solidFill>
                <a:round/>
              </a:ln>
              <a:effectLst/>
            </c:spPr>
          </c:errBars>
          <c:val>
            <c:numRef>
              <c:f>ARUN17X_G77_with_MINI!$F$25</c:f>
              <c:numCache>
                <c:formatCode>#,##0</c:formatCode>
                <c:ptCount val="1"/>
                <c:pt idx="0">
                  <c:v>7013.62</c:v>
                </c:pt>
              </c:numCache>
            </c:numRef>
          </c:val>
          <c:extLst>
            <c:ext xmlns:c16="http://schemas.microsoft.com/office/drawing/2014/chart" uri="{C3380CC4-5D6E-409C-BE32-E72D297353CC}">
              <c16:uniqueId val="{00000005-8C18-4A7B-99C1-44BB3EB83D89}"/>
            </c:ext>
          </c:extLst>
        </c:ser>
        <c:ser>
          <c:idx val="6"/>
          <c:order val="6"/>
          <c:spPr>
            <a:solidFill>
              <a:srgbClr val="0000FF"/>
            </a:solidFill>
            <a:ln w="50800">
              <a:solidFill>
                <a:schemeClr val="tx1"/>
              </a:solidFill>
            </a:ln>
            <a:effectLst/>
          </c:spPr>
          <c:invertIfNegative val="0"/>
          <c:errBars>
            <c:errBarType val="plus"/>
            <c:errValType val="cust"/>
            <c:noEndCap val="0"/>
            <c:plus>
              <c:numRef>
                <c:f>ARUN56_G77_with_MINI!$G$26</c:f>
                <c:numCache>
                  <c:formatCode>General</c:formatCode>
                  <c:ptCount val="1"/>
                  <c:pt idx="0">
                    <c:v>963.68</c:v>
                  </c:pt>
                </c:numCache>
              </c:numRef>
            </c:plus>
            <c:minus>
              <c:numLit>
                <c:formatCode>General</c:formatCode>
                <c:ptCount val="1"/>
                <c:pt idx="0">
                  <c:v>1</c:v>
                </c:pt>
              </c:numLit>
            </c:minus>
            <c:spPr>
              <a:noFill/>
              <a:ln w="9525" cap="flat" cmpd="sng" algn="ctr">
                <a:solidFill>
                  <a:schemeClr val="tx1">
                    <a:lumMod val="65000"/>
                    <a:lumOff val="35000"/>
                  </a:schemeClr>
                </a:solidFill>
                <a:round/>
              </a:ln>
              <a:effectLst/>
            </c:spPr>
          </c:errBars>
          <c:val>
            <c:numRef>
              <c:f>ARUN17X_G77_with_MINI!$F$26</c:f>
              <c:numCache>
                <c:formatCode>#,##0</c:formatCode>
                <c:ptCount val="1"/>
                <c:pt idx="0">
                  <c:v>2783.7</c:v>
                </c:pt>
              </c:numCache>
            </c:numRef>
          </c:val>
          <c:extLst>
            <c:ext xmlns:c16="http://schemas.microsoft.com/office/drawing/2014/chart" uri="{C3380CC4-5D6E-409C-BE32-E72D297353CC}">
              <c16:uniqueId val="{00000006-8C18-4A7B-99C1-44BB3EB83D89}"/>
            </c:ext>
          </c:extLst>
        </c:ser>
        <c:ser>
          <c:idx val="7"/>
          <c:order val="7"/>
          <c:spPr>
            <a:solidFill>
              <a:srgbClr val="FF0000"/>
            </a:solidFill>
            <a:ln w="50800">
              <a:solidFill>
                <a:schemeClr val="tx1"/>
              </a:solidFill>
            </a:ln>
            <a:effectLst/>
          </c:spPr>
          <c:invertIfNegative val="0"/>
          <c:errBars>
            <c:errBarType val="plus"/>
            <c:errValType val="cust"/>
            <c:noEndCap val="0"/>
            <c:plus>
              <c:numRef>
                <c:f>ARUN56_G77_with_MINI!$G$27</c:f>
                <c:numCache>
                  <c:formatCode>General</c:formatCode>
                  <c:ptCount val="1"/>
                  <c:pt idx="0">
                    <c:v>841.51</c:v>
                  </c:pt>
                </c:numCache>
              </c:numRef>
            </c:plus>
            <c:minus>
              <c:numLit>
                <c:formatCode>General</c:formatCode>
                <c:ptCount val="1"/>
                <c:pt idx="0">
                  <c:v>1</c:v>
                </c:pt>
              </c:numLit>
            </c:minus>
            <c:spPr>
              <a:noFill/>
              <a:ln w="9525" cap="flat" cmpd="sng" algn="ctr">
                <a:solidFill>
                  <a:schemeClr val="tx1">
                    <a:lumMod val="65000"/>
                    <a:lumOff val="35000"/>
                  </a:schemeClr>
                </a:solidFill>
                <a:round/>
              </a:ln>
              <a:effectLst/>
            </c:spPr>
          </c:errBars>
          <c:val>
            <c:numRef>
              <c:f>ARUN17X_G77_with_MINI!$F$27</c:f>
              <c:numCache>
                <c:formatCode>#,##0</c:formatCode>
                <c:ptCount val="1"/>
                <c:pt idx="0">
                  <c:v>8782.56</c:v>
                </c:pt>
              </c:numCache>
            </c:numRef>
          </c:val>
          <c:extLst>
            <c:ext xmlns:c16="http://schemas.microsoft.com/office/drawing/2014/chart" uri="{C3380CC4-5D6E-409C-BE32-E72D297353CC}">
              <c16:uniqueId val="{00000007-8C18-4A7B-99C1-44BB3EB83D89}"/>
            </c:ext>
          </c:extLst>
        </c:ser>
        <c:dLbls>
          <c:showLegendKey val="0"/>
          <c:showVal val="0"/>
          <c:showCatName val="0"/>
          <c:showSerName val="0"/>
          <c:showPercent val="0"/>
          <c:showBubbleSize val="0"/>
        </c:dLbls>
        <c:gapWidth val="219"/>
        <c:overlap val="-27"/>
        <c:axId val="417971064"/>
        <c:axId val="417965160"/>
      </c:barChart>
      <c:catAx>
        <c:axId val="417971064"/>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n-US"/>
          </a:p>
        </c:txPr>
        <c:crossAx val="417965160"/>
        <c:crosses val="autoZero"/>
        <c:auto val="1"/>
        <c:lblAlgn val="ctr"/>
        <c:lblOffset val="100"/>
        <c:noMultiLvlLbl val="0"/>
      </c:catAx>
      <c:valAx>
        <c:axId val="417965160"/>
        <c:scaling>
          <c:orientation val="minMax"/>
          <c:max val="12000"/>
        </c:scaling>
        <c:delete val="0"/>
        <c:axPos val="l"/>
        <c:majorGridlines>
          <c:spPr>
            <a:ln w="9525" cap="flat" cmpd="sng" algn="ctr">
              <a:solidFill>
                <a:schemeClr val="tx1">
                  <a:lumMod val="15000"/>
                  <a:lumOff val="85000"/>
                </a:schemeClr>
              </a:solidFill>
              <a:round/>
            </a:ln>
            <a:effectLst/>
          </c:spPr>
        </c:majorGridlines>
        <c:numFmt formatCode="#,##0" sourceLinked="1"/>
        <c:majorTickMark val="out"/>
        <c:minorTickMark val="out"/>
        <c:tickLblPos val="nextTo"/>
        <c:spPr>
          <a:noFill/>
          <a:ln>
            <a:solidFill>
              <a:schemeClr val="tx1"/>
            </a:solidFill>
          </a:ln>
          <a:effectLst/>
        </c:spPr>
        <c:txPr>
          <a:bodyPr rot="-60000000" spcFirstLastPara="1" vertOverflow="ellipsis" vert="horz" wrap="square" anchor="ctr" anchorCtr="1"/>
          <a:lstStyle/>
          <a:p>
            <a:pPr>
              <a:defRPr sz="1400" b="0" i="0" u="none" strike="noStrike" kern="1200" baseline="0">
                <a:solidFill>
                  <a:sysClr val="windowText" lastClr="000000"/>
                </a:solidFill>
                <a:latin typeface="Arial" panose="020B0604020202020204" pitchFamily="34" charset="0"/>
                <a:ea typeface="+mn-ea"/>
                <a:cs typeface="Arial" panose="020B0604020202020204" pitchFamily="34" charset="0"/>
              </a:defRPr>
            </a:pPr>
            <a:endParaRPr lang="en-US"/>
          </a:p>
        </c:txPr>
        <c:crossAx val="417971064"/>
        <c:crosses val="autoZero"/>
        <c:crossBetween val="between"/>
        <c:minorUnit val="1000"/>
      </c:valAx>
      <c:spPr>
        <a:noFill/>
        <a:ln>
          <a:noFill/>
        </a:ln>
        <a:effectLst/>
      </c:spPr>
    </c:plotArea>
    <c:legend>
      <c:legendPos val="b"/>
      <c:overlay val="0"/>
      <c:spPr>
        <a:noFill/>
        <a:ln>
          <a:noFill/>
        </a:ln>
        <a:effectLst/>
      </c:spPr>
      <c:txPr>
        <a:bodyPr rot="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n-US"/>
        </a:p>
      </c:txPr>
    </c:legend>
    <c:plotVisOnly val="1"/>
    <c:dispBlanksAs val="gap"/>
    <c:showDLblsOverMax val="0"/>
  </c:chart>
  <c:spPr>
    <a:solidFill>
      <a:schemeClr val="bg1"/>
    </a:solidFill>
    <a:ln w="9525" cap="flat" cmpd="sng" algn="ctr">
      <a:noFill/>
      <a:round/>
    </a:ln>
    <a:effectLst/>
  </c:spPr>
  <c:txPr>
    <a:bodyPr/>
    <a:lstStyle/>
    <a:p>
      <a:pPr>
        <a:defRPr/>
      </a:pPr>
      <a:endParaRPr lang="en-US"/>
    </a:p>
  </c:txPr>
  <c:externalData r:id="rId3">
    <c:autoUpdate val="0"/>
  </c:externalData>
</c:chartSpace>
</file>

<file path=ppt/charts/chart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400" b="0" i="0" u="none" strike="noStrike" kern="1200" spc="0" baseline="0">
                <a:solidFill>
                  <a:schemeClr val="tx1">
                    <a:lumMod val="65000"/>
                    <a:lumOff val="35000"/>
                  </a:schemeClr>
                </a:solidFill>
                <a:latin typeface="+mn-lt"/>
                <a:ea typeface="+mn-ea"/>
                <a:cs typeface="+mn-cs"/>
              </a:defRPr>
            </a:pPr>
            <a:r>
              <a:rPr lang="en-US" sz="2000" baseline="0">
                <a:solidFill>
                  <a:sysClr val="windowText" lastClr="000000"/>
                </a:solidFill>
                <a:latin typeface="Arial" panose="020B0604020202020204" pitchFamily="34" charset="0"/>
                <a:cs typeface="Arial" panose="020B0604020202020204" pitchFamily="34" charset="0"/>
              </a:rPr>
              <a:t>Adult Wheel Running on Days 1-7 (N = 144)</a:t>
            </a:r>
          </a:p>
        </c:rich>
      </c:tx>
      <c:overlay val="0"/>
      <c:spPr>
        <a:noFill/>
        <a:ln>
          <a:noFill/>
        </a:ln>
        <a:effectLst/>
      </c:spPr>
      <c:txPr>
        <a:bodyPr rot="0" spcFirstLastPara="1" vertOverflow="ellipsis" vert="horz" wrap="square" anchor="ctr" anchorCtr="1"/>
        <a:lstStyle/>
        <a:p>
          <a:pPr>
            <a:defRPr sz="1400" b="0" i="0" u="none" strike="noStrike" kern="1200" spc="0" baseline="0">
              <a:solidFill>
                <a:schemeClr val="tx1">
                  <a:lumMod val="65000"/>
                  <a:lumOff val="35000"/>
                </a:schemeClr>
              </a:solidFill>
              <a:latin typeface="+mn-lt"/>
              <a:ea typeface="+mn-ea"/>
              <a:cs typeface="+mn-cs"/>
            </a:defRPr>
          </a:pPr>
          <a:endParaRPr lang="en-US"/>
        </a:p>
      </c:txPr>
    </c:title>
    <c:autoTitleDeleted val="0"/>
    <c:plotArea>
      <c:layout/>
      <c:barChart>
        <c:barDir val="col"/>
        <c:grouping val="clustered"/>
        <c:varyColors val="0"/>
        <c:ser>
          <c:idx val="0"/>
          <c:order val="0"/>
          <c:spPr>
            <a:pattFill prst="dkHorz">
              <a:fgClr>
                <a:srgbClr val="0000FF"/>
              </a:fgClr>
              <a:bgClr>
                <a:schemeClr val="bg1"/>
              </a:bgClr>
            </a:pattFill>
            <a:ln>
              <a:solidFill>
                <a:srgbClr val="0000FF"/>
              </a:solidFill>
            </a:ln>
            <a:effectLst/>
          </c:spPr>
          <c:invertIfNegative val="0"/>
          <c:errBars>
            <c:errBarType val="plus"/>
            <c:errValType val="cust"/>
            <c:noEndCap val="0"/>
            <c:plus>
              <c:numRef>
                <c:f>ARUN56_G77_with_MINI!$G$20</c:f>
                <c:numCache>
                  <c:formatCode>General</c:formatCode>
                  <c:ptCount val="1"/>
                  <c:pt idx="0">
                    <c:v>955.28</c:v>
                  </c:pt>
                </c:numCache>
              </c:numRef>
            </c:plus>
            <c:minus>
              <c:numLit>
                <c:formatCode>General</c:formatCode>
                <c:ptCount val="1"/>
                <c:pt idx="0">
                  <c:v>1</c:v>
                </c:pt>
              </c:numLit>
            </c:minus>
            <c:spPr>
              <a:noFill/>
              <a:ln w="9525" cap="flat" cmpd="sng" algn="ctr">
                <a:solidFill>
                  <a:schemeClr val="tx1">
                    <a:lumMod val="65000"/>
                    <a:lumOff val="35000"/>
                  </a:schemeClr>
                </a:solidFill>
                <a:round/>
              </a:ln>
              <a:effectLst/>
            </c:spPr>
          </c:errBars>
          <c:val>
            <c:numRef>
              <c:f>ARUN17X_G77_with_MINI!$F$20</c:f>
              <c:numCache>
                <c:formatCode>#,##0</c:formatCode>
                <c:ptCount val="1"/>
                <c:pt idx="0">
                  <c:v>2600.9699999999998</c:v>
                </c:pt>
              </c:numCache>
            </c:numRef>
          </c:val>
          <c:extLst>
            <c:ext xmlns:c16="http://schemas.microsoft.com/office/drawing/2014/chart" uri="{C3380CC4-5D6E-409C-BE32-E72D297353CC}">
              <c16:uniqueId val="{00000000-8C18-4A7B-99C1-44BB3EB83D89}"/>
            </c:ext>
          </c:extLst>
        </c:ser>
        <c:ser>
          <c:idx val="1"/>
          <c:order val="1"/>
          <c:spPr>
            <a:pattFill prst="dkHorz">
              <a:fgClr>
                <a:srgbClr val="FF0000"/>
              </a:fgClr>
              <a:bgClr>
                <a:schemeClr val="bg1"/>
              </a:bgClr>
            </a:pattFill>
            <a:ln>
              <a:solidFill>
                <a:srgbClr val="FF0000"/>
              </a:solidFill>
            </a:ln>
            <a:effectLst/>
          </c:spPr>
          <c:invertIfNegative val="0"/>
          <c:errBars>
            <c:errBarType val="plus"/>
            <c:errValType val="cust"/>
            <c:noEndCap val="0"/>
            <c:plus>
              <c:numRef>
                <c:f>ARUN56_G77_with_MINI!$G$21</c:f>
                <c:numCache>
                  <c:formatCode>General</c:formatCode>
                  <c:ptCount val="1"/>
                  <c:pt idx="0">
                    <c:v>878.9</c:v>
                  </c:pt>
                </c:numCache>
              </c:numRef>
            </c:plus>
            <c:minus>
              <c:numLit>
                <c:formatCode>General</c:formatCode>
                <c:ptCount val="1"/>
                <c:pt idx="0">
                  <c:v>1</c:v>
                </c:pt>
              </c:numLit>
            </c:minus>
            <c:spPr>
              <a:noFill/>
              <a:ln w="9525" cap="flat" cmpd="sng" algn="ctr">
                <a:solidFill>
                  <a:schemeClr val="tx1">
                    <a:lumMod val="65000"/>
                    <a:lumOff val="35000"/>
                  </a:schemeClr>
                </a:solidFill>
                <a:round/>
              </a:ln>
              <a:effectLst/>
            </c:spPr>
          </c:errBars>
          <c:val>
            <c:numRef>
              <c:f>ARUN17X_G77_with_MINI!$F$21</c:f>
              <c:numCache>
                <c:formatCode>#,##0</c:formatCode>
                <c:ptCount val="1"/>
                <c:pt idx="0">
                  <c:v>8351.5300000000007</c:v>
                </c:pt>
              </c:numCache>
            </c:numRef>
          </c:val>
          <c:extLst>
            <c:ext xmlns:c16="http://schemas.microsoft.com/office/drawing/2014/chart" uri="{C3380CC4-5D6E-409C-BE32-E72D297353CC}">
              <c16:uniqueId val="{00000001-8C18-4A7B-99C1-44BB3EB83D89}"/>
            </c:ext>
          </c:extLst>
        </c:ser>
        <c:ser>
          <c:idx val="2"/>
          <c:order val="2"/>
          <c:spPr>
            <a:pattFill prst="dkHorz">
              <a:fgClr>
                <a:srgbClr val="0000FF"/>
              </a:fgClr>
              <a:bgClr>
                <a:schemeClr val="bg1"/>
              </a:bgClr>
            </a:pattFill>
            <a:ln w="50800">
              <a:solidFill>
                <a:schemeClr val="tx1"/>
              </a:solidFill>
            </a:ln>
            <a:effectLst/>
          </c:spPr>
          <c:invertIfNegative val="0"/>
          <c:errBars>
            <c:errBarType val="plus"/>
            <c:errValType val="cust"/>
            <c:noEndCap val="0"/>
            <c:plus>
              <c:numRef>
                <c:f>ARUN56_G77_with_MINI!$G$22</c:f>
                <c:numCache>
                  <c:formatCode>General</c:formatCode>
                  <c:ptCount val="1"/>
                  <c:pt idx="0">
                    <c:v>943.47</c:v>
                  </c:pt>
                </c:numCache>
              </c:numRef>
            </c:plus>
            <c:minus>
              <c:numLit>
                <c:formatCode>General</c:formatCode>
                <c:ptCount val="1"/>
                <c:pt idx="0">
                  <c:v>1</c:v>
                </c:pt>
              </c:numLit>
            </c:minus>
            <c:spPr>
              <a:noFill/>
              <a:ln w="9525" cap="flat" cmpd="sng" algn="ctr">
                <a:solidFill>
                  <a:schemeClr val="tx1">
                    <a:lumMod val="65000"/>
                    <a:lumOff val="35000"/>
                  </a:schemeClr>
                </a:solidFill>
                <a:round/>
              </a:ln>
              <a:effectLst/>
            </c:spPr>
          </c:errBars>
          <c:val>
            <c:numRef>
              <c:f>ARUN17X_G77_with_MINI!$F$22</c:f>
              <c:numCache>
                <c:formatCode>#,##0</c:formatCode>
                <c:ptCount val="1"/>
                <c:pt idx="0">
                  <c:v>2394.4699999999998</c:v>
                </c:pt>
              </c:numCache>
            </c:numRef>
          </c:val>
          <c:extLst>
            <c:ext xmlns:c16="http://schemas.microsoft.com/office/drawing/2014/chart" uri="{C3380CC4-5D6E-409C-BE32-E72D297353CC}">
              <c16:uniqueId val="{00000002-8C18-4A7B-99C1-44BB3EB83D89}"/>
            </c:ext>
          </c:extLst>
        </c:ser>
        <c:ser>
          <c:idx val="3"/>
          <c:order val="3"/>
          <c:spPr>
            <a:pattFill prst="dkHorz">
              <a:fgClr>
                <a:srgbClr val="FF0000"/>
              </a:fgClr>
              <a:bgClr>
                <a:schemeClr val="bg1"/>
              </a:bgClr>
            </a:pattFill>
            <a:ln w="50800">
              <a:solidFill>
                <a:schemeClr val="tx1"/>
              </a:solidFill>
            </a:ln>
            <a:effectLst/>
          </c:spPr>
          <c:invertIfNegative val="0"/>
          <c:errBars>
            <c:errBarType val="plus"/>
            <c:errValType val="cust"/>
            <c:noEndCap val="0"/>
            <c:plus>
              <c:numRef>
                <c:f>ARUN56_G77_with_MINI!$G$23</c:f>
                <c:numCache>
                  <c:formatCode>General</c:formatCode>
                  <c:ptCount val="1"/>
                  <c:pt idx="0">
                    <c:v>848.02</c:v>
                  </c:pt>
                </c:numCache>
              </c:numRef>
            </c:plus>
            <c:minus>
              <c:numLit>
                <c:formatCode>General</c:formatCode>
                <c:ptCount val="1"/>
                <c:pt idx="0">
                  <c:v>1</c:v>
                </c:pt>
              </c:numLit>
            </c:minus>
            <c:spPr>
              <a:noFill/>
              <a:ln w="9525" cap="flat" cmpd="sng" algn="ctr">
                <a:solidFill>
                  <a:schemeClr val="tx1">
                    <a:lumMod val="65000"/>
                    <a:lumOff val="35000"/>
                  </a:schemeClr>
                </a:solidFill>
                <a:round/>
              </a:ln>
              <a:effectLst/>
            </c:spPr>
          </c:errBars>
          <c:val>
            <c:numRef>
              <c:f>ARUN17X_G77_with_MINI!$F$23</c:f>
              <c:numCache>
                <c:formatCode>#,##0</c:formatCode>
                <c:ptCount val="1"/>
                <c:pt idx="0">
                  <c:v>9570.44</c:v>
                </c:pt>
              </c:numCache>
            </c:numRef>
          </c:val>
          <c:extLst>
            <c:ext xmlns:c16="http://schemas.microsoft.com/office/drawing/2014/chart" uri="{C3380CC4-5D6E-409C-BE32-E72D297353CC}">
              <c16:uniqueId val="{00000003-8C18-4A7B-99C1-44BB3EB83D89}"/>
            </c:ext>
          </c:extLst>
        </c:ser>
        <c:ser>
          <c:idx val="4"/>
          <c:order val="4"/>
          <c:spPr>
            <a:solidFill>
              <a:srgbClr val="0000FF"/>
            </a:solidFill>
            <a:ln>
              <a:noFill/>
            </a:ln>
            <a:effectLst/>
          </c:spPr>
          <c:invertIfNegative val="0"/>
          <c:errBars>
            <c:errBarType val="plus"/>
            <c:errValType val="cust"/>
            <c:noEndCap val="0"/>
            <c:plus>
              <c:numRef>
                <c:f>ARUN56_G77_with_MINI!$G$24</c:f>
                <c:numCache>
                  <c:formatCode>General</c:formatCode>
                  <c:ptCount val="1"/>
                  <c:pt idx="0">
                    <c:v>956.78</c:v>
                  </c:pt>
                </c:numCache>
              </c:numRef>
            </c:plus>
            <c:minus>
              <c:numLit>
                <c:formatCode>General</c:formatCode>
                <c:ptCount val="1"/>
                <c:pt idx="0">
                  <c:v>1</c:v>
                </c:pt>
              </c:numLit>
            </c:minus>
            <c:spPr>
              <a:noFill/>
              <a:ln w="9525" cap="flat" cmpd="sng" algn="ctr">
                <a:solidFill>
                  <a:schemeClr val="tx1">
                    <a:lumMod val="65000"/>
                    <a:lumOff val="35000"/>
                  </a:schemeClr>
                </a:solidFill>
                <a:round/>
              </a:ln>
              <a:effectLst/>
            </c:spPr>
          </c:errBars>
          <c:val>
            <c:numRef>
              <c:f>ARUN17X_G77_with_MINI!$F$24</c:f>
              <c:numCache>
                <c:formatCode>#,##0</c:formatCode>
                <c:ptCount val="1"/>
                <c:pt idx="0">
                  <c:v>2911.96</c:v>
                </c:pt>
              </c:numCache>
            </c:numRef>
          </c:val>
          <c:extLst>
            <c:ext xmlns:c16="http://schemas.microsoft.com/office/drawing/2014/chart" uri="{C3380CC4-5D6E-409C-BE32-E72D297353CC}">
              <c16:uniqueId val="{00000004-8C18-4A7B-99C1-44BB3EB83D89}"/>
            </c:ext>
          </c:extLst>
        </c:ser>
        <c:ser>
          <c:idx val="5"/>
          <c:order val="5"/>
          <c:spPr>
            <a:solidFill>
              <a:srgbClr val="FF0000"/>
            </a:solidFill>
            <a:ln>
              <a:noFill/>
            </a:ln>
            <a:effectLst/>
          </c:spPr>
          <c:invertIfNegative val="0"/>
          <c:errBars>
            <c:errBarType val="plus"/>
            <c:errValType val="cust"/>
            <c:noEndCap val="0"/>
            <c:plus>
              <c:numRef>
                <c:f>ARUN56_G77_with_MINI!$G$25</c:f>
                <c:numCache>
                  <c:formatCode>General</c:formatCode>
                  <c:ptCount val="1"/>
                  <c:pt idx="0">
                    <c:v>869.68</c:v>
                  </c:pt>
                </c:numCache>
              </c:numRef>
            </c:plus>
            <c:minus>
              <c:numLit>
                <c:formatCode>General</c:formatCode>
                <c:ptCount val="1"/>
                <c:pt idx="0">
                  <c:v>1</c:v>
                </c:pt>
              </c:numLit>
            </c:minus>
            <c:spPr>
              <a:noFill/>
              <a:ln w="9525" cap="flat" cmpd="sng" algn="ctr">
                <a:solidFill>
                  <a:schemeClr val="tx1">
                    <a:lumMod val="65000"/>
                    <a:lumOff val="35000"/>
                  </a:schemeClr>
                </a:solidFill>
                <a:round/>
              </a:ln>
              <a:effectLst/>
            </c:spPr>
          </c:errBars>
          <c:val>
            <c:numRef>
              <c:f>ARUN17X_G77_with_MINI!$F$25</c:f>
              <c:numCache>
                <c:formatCode>#,##0</c:formatCode>
                <c:ptCount val="1"/>
                <c:pt idx="0">
                  <c:v>7013.62</c:v>
                </c:pt>
              </c:numCache>
            </c:numRef>
          </c:val>
          <c:extLst>
            <c:ext xmlns:c16="http://schemas.microsoft.com/office/drawing/2014/chart" uri="{C3380CC4-5D6E-409C-BE32-E72D297353CC}">
              <c16:uniqueId val="{00000005-8C18-4A7B-99C1-44BB3EB83D89}"/>
            </c:ext>
          </c:extLst>
        </c:ser>
        <c:ser>
          <c:idx val="6"/>
          <c:order val="6"/>
          <c:spPr>
            <a:solidFill>
              <a:srgbClr val="0000FF"/>
            </a:solidFill>
            <a:ln w="50800">
              <a:solidFill>
                <a:schemeClr val="tx1"/>
              </a:solidFill>
            </a:ln>
            <a:effectLst/>
          </c:spPr>
          <c:invertIfNegative val="0"/>
          <c:errBars>
            <c:errBarType val="plus"/>
            <c:errValType val="cust"/>
            <c:noEndCap val="0"/>
            <c:plus>
              <c:numRef>
                <c:f>ARUN56_G77_with_MINI!$G$26</c:f>
                <c:numCache>
                  <c:formatCode>General</c:formatCode>
                  <c:ptCount val="1"/>
                  <c:pt idx="0">
                    <c:v>963.68</c:v>
                  </c:pt>
                </c:numCache>
              </c:numRef>
            </c:plus>
            <c:minus>
              <c:numLit>
                <c:formatCode>General</c:formatCode>
                <c:ptCount val="1"/>
                <c:pt idx="0">
                  <c:v>1</c:v>
                </c:pt>
              </c:numLit>
            </c:minus>
            <c:spPr>
              <a:noFill/>
              <a:ln w="9525" cap="flat" cmpd="sng" algn="ctr">
                <a:solidFill>
                  <a:schemeClr val="tx1">
                    <a:lumMod val="65000"/>
                    <a:lumOff val="35000"/>
                  </a:schemeClr>
                </a:solidFill>
                <a:round/>
              </a:ln>
              <a:effectLst/>
            </c:spPr>
          </c:errBars>
          <c:val>
            <c:numRef>
              <c:f>ARUN17X_G77_with_MINI!$F$26</c:f>
              <c:numCache>
                <c:formatCode>#,##0</c:formatCode>
                <c:ptCount val="1"/>
                <c:pt idx="0">
                  <c:v>2783.7</c:v>
                </c:pt>
              </c:numCache>
            </c:numRef>
          </c:val>
          <c:extLst>
            <c:ext xmlns:c16="http://schemas.microsoft.com/office/drawing/2014/chart" uri="{C3380CC4-5D6E-409C-BE32-E72D297353CC}">
              <c16:uniqueId val="{00000006-8C18-4A7B-99C1-44BB3EB83D89}"/>
            </c:ext>
          </c:extLst>
        </c:ser>
        <c:ser>
          <c:idx val="7"/>
          <c:order val="7"/>
          <c:spPr>
            <a:solidFill>
              <a:srgbClr val="FF0000"/>
            </a:solidFill>
            <a:ln w="50800">
              <a:solidFill>
                <a:schemeClr val="tx1"/>
              </a:solidFill>
            </a:ln>
            <a:effectLst/>
          </c:spPr>
          <c:invertIfNegative val="0"/>
          <c:errBars>
            <c:errBarType val="plus"/>
            <c:errValType val="cust"/>
            <c:noEndCap val="0"/>
            <c:plus>
              <c:numRef>
                <c:f>ARUN56_G77_with_MINI!$G$27</c:f>
                <c:numCache>
                  <c:formatCode>General</c:formatCode>
                  <c:ptCount val="1"/>
                  <c:pt idx="0">
                    <c:v>841.51</c:v>
                  </c:pt>
                </c:numCache>
              </c:numRef>
            </c:plus>
            <c:minus>
              <c:numLit>
                <c:formatCode>General</c:formatCode>
                <c:ptCount val="1"/>
                <c:pt idx="0">
                  <c:v>1</c:v>
                </c:pt>
              </c:numLit>
            </c:minus>
            <c:spPr>
              <a:noFill/>
              <a:ln w="9525" cap="flat" cmpd="sng" algn="ctr">
                <a:solidFill>
                  <a:schemeClr val="tx1">
                    <a:lumMod val="65000"/>
                    <a:lumOff val="35000"/>
                  </a:schemeClr>
                </a:solidFill>
                <a:round/>
              </a:ln>
              <a:effectLst/>
            </c:spPr>
          </c:errBars>
          <c:val>
            <c:numRef>
              <c:f>ARUN17X_G77_with_MINI!$F$27</c:f>
              <c:numCache>
                <c:formatCode>#,##0</c:formatCode>
                <c:ptCount val="1"/>
                <c:pt idx="0">
                  <c:v>8782.56</c:v>
                </c:pt>
              </c:numCache>
            </c:numRef>
          </c:val>
          <c:extLst>
            <c:ext xmlns:c16="http://schemas.microsoft.com/office/drawing/2014/chart" uri="{C3380CC4-5D6E-409C-BE32-E72D297353CC}">
              <c16:uniqueId val="{00000007-8C18-4A7B-99C1-44BB3EB83D89}"/>
            </c:ext>
          </c:extLst>
        </c:ser>
        <c:dLbls>
          <c:showLegendKey val="0"/>
          <c:showVal val="0"/>
          <c:showCatName val="0"/>
          <c:showSerName val="0"/>
          <c:showPercent val="0"/>
          <c:showBubbleSize val="0"/>
        </c:dLbls>
        <c:gapWidth val="219"/>
        <c:overlap val="-27"/>
        <c:axId val="417971064"/>
        <c:axId val="417965160"/>
      </c:barChart>
      <c:catAx>
        <c:axId val="417971064"/>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n-US"/>
          </a:p>
        </c:txPr>
        <c:crossAx val="417965160"/>
        <c:crosses val="autoZero"/>
        <c:auto val="1"/>
        <c:lblAlgn val="ctr"/>
        <c:lblOffset val="100"/>
        <c:noMultiLvlLbl val="0"/>
      </c:catAx>
      <c:valAx>
        <c:axId val="417965160"/>
        <c:scaling>
          <c:orientation val="minMax"/>
          <c:max val="12000"/>
        </c:scaling>
        <c:delete val="0"/>
        <c:axPos val="l"/>
        <c:majorGridlines>
          <c:spPr>
            <a:ln w="9525" cap="flat" cmpd="sng" algn="ctr">
              <a:solidFill>
                <a:schemeClr val="tx1">
                  <a:lumMod val="15000"/>
                  <a:lumOff val="85000"/>
                </a:schemeClr>
              </a:solidFill>
              <a:round/>
            </a:ln>
            <a:effectLst/>
          </c:spPr>
        </c:majorGridlines>
        <c:numFmt formatCode="#,##0" sourceLinked="1"/>
        <c:majorTickMark val="out"/>
        <c:minorTickMark val="out"/>
        <c:tickLblPos val="nextTo"/>
        <c:spPr>
          <a:noFill/>
          <a:ln>
            <a:solidFill>
              <a:schemeClr val="tx1"/>
            </a:solidFill>
          </a:ln>
          <a:effectLst/>
        </c:spPr>
        <c:txPr>
          <a:bodyPr rot="-60000000" spcFirstLastPara="1" vertOverflow="ellipsis" vert="horz" wrap="square" anchor="ctr" anchorCtr="1"/>
          <a:lstStyle/>
          <a:p>
            <a:pPr>
              <a:defRPr sz="1400" b="0" i="0" u="none" strike="noStrike" kern="1200" baseline="0">
                <a:solidFill>
                  <a:sysClr val="windowText" lastClr="000000"/>
                </a:solidFill>
                <a:latin typeface="Arial" panose="020B0604020202020204" pitchFamily="34" charset="0"/>
                <a:ea typeface="+mn-ea"/>
                <a:cs typeface="Arial" panose="020B0604020202020204" pitchFamily="34" charset="0"/>
              </a:defRPr>
            </a:pPr>
            <a:endParaRPr lang="en-US"/>
          </a:p>
        </c:txPr>
        <c:crossAx val="417971064"/>
        <c:crosses val="autoZero"/>
        <c:crossBetween val="between"/>
        <c:minorUnit val="1000"/>
      </c:valAx>
      <c:spPr>
        <a:noFill/>
        <a:ln>
          <a:noFill/>
        </a:ln>
        <a:effectLst/>
      </c:spPr>
    </c:plotArea>
    <c:legend>
      <c:legendPos val="b"/>
      <c:overlay val="0"/>
      <c:spPr>
        <a:noFill/>
        <a:ln>
          <a:noFill/>
        </a:ln>
        <a:effectLst/>
      </c:spPr>
      <c:txPr>
        <a:bodyPr rot="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n-US"/>
        </a:p>
      </c:txPr>
    </c:legend>
    <c:plotVisOnly val="1"/>
    <c:dispBlanksAs val="gap"/>
    <c:showDLblsOverMax val="0"/>
  </c:chart>
  <c:spPr>
    <a:solidFill>
      <a:schemeClr val="bg1"/>
    </a:solidFill>
    <a:ln w="9525" cap="flat" cmpd="sng" algn="ctr">
      <a:noFill/>
      <a:round/>
    </a:ln>
    <a:effectLst/>
  </c:spPr>
  <c:txPr>
    <a:bodyPr/>
    <a:lstStyle/>
    <a:p>
      <a:pPr>
        <a:defRPr/>
      </a:pPr>
      <a:endParaRPr lang="en-US"/>
    </a:p>
  </c:txPr>
  <c:externalData r:id="rId3">
    <c:autoUpdate val="0"/>
  </c:externalData>
</c:chartSpace>
</file>

<file path=ppt/charts/chart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400" b="0" i="0" u="none" strike="noStrike" kern="1200" spc="0" baseline="0">
                <a:solidFill>
                  <a:schemeClr val="tx1">
                    <a:lumMod val="65000"/>
                    <a:lumOff val="35000"/>
                  </a:schemeClr>
                </a:solidFill>
                <a:latin typeface="+mn-lt"/>
                <a:ea typeface="+mn-ea"/>
                <a:cs typeface="+mn-cs"/>
              </a:defRPr>
            </a:pPr>
            <a:r>
              <a:rPr lang="en-US" sz="2000" baseline="0">
                <a:solidFill>
                  <a:sysClr val="windowText" lastClr="000000"/>
                </a:solidFill>
                <a:latin typeface="Arial" panose="020B0604020202020204" pitchFamily="34" charset="0"/>
                <a:cs typeface="Arial" panose="020B0604020202020204" pitchFamily="34" charset="0"/>
              </a:rPr>
              <a:t>Adult Wheel Running on Days 1-7 (N = 144)</a:t>
            </a:r>
          </a:p>
        </c:rich>
      </c:tx>
      <c:overlay val="0"/>
      <c:spPr>
        <a:noFill/>
        <a:ln>
          <a:noFill/>
        </a:ln>
        <a:effectLst/>
      </c:spPr>
      <c:txPr>
        <a:bodyPr rot="0" spcFirstLastPara="1" vertOverflow="ellipsis" vert="horz" wrap="square" anchor="ctr" anchorCtr="1"/>
        <a:lstStyle/>
        <a:p>
          <a:pPr>
            <a:defRPr sz="1400" b="0" i="0" u="none" strike="noStrike" kern="1200" spc="0" baseline="0">
              <a:solidFill>
                <a:schemeClr val="tx1">
                  <a:lumMod val="65000"/>
                  <a:lumOff val="35000"/>
                </a:schemeClr>
              </a:solidFill>
              <a:latin typeface="+mn-lt"/>
              <a:ea typeface="+mn-ea"/>
              <a:cs typeface="+mn-cs"/>
            </a:defRPr>
          </a:pPr>
          <a:endParaRPr lang="en-US"/>
        </a:p>
      </c:txPr>
    </c:title>
    <c:autoTitleDeleted val="0"/>
    <c:plotArea>
      <c:layout/>
      <c:barChart>
        <c:barDir val="col"/>
        <c:grouping val="clustered"/>
        <c:varyColors val="0"/>
        <c:ser>
          <c:idx val="0"/>
          <c:order val="0"/>
          <c:spPr>
            <a:pattFill prst="dkHorz">
              <a:fgClr>
                <a:srgbClr val="0000FF"/>
              </a:fgClr>
              <a:bgClr>
                <a:schemeClr val="bg1"/>
              </a:bgClr>
            </a:pattFill>
            <a:ln>
              <a:solidFill>
                <a:srgbClr val="0000FF"/>
              </a:solidFill>
            </a:ln>
            <a:effectLst/>
          </c:spPr>
          <c:invertIfNegative val="0"/>
          <c:errBars>
            <c:errBarType val="plus"/>
            <c:errValType val="cust"/>
            <c:noEndCap val="0"/>
            <c:plus>
              <c:numRef>
                <c:f>ARUN56_G77_with_MINI!$G$20</c:f>
                <c:numCache>
                  <c:formatCode>General</c:formatCode>
                  <c:ptCount val="1"/>
                  <c:pt idx="0">
                    <c:v>955.28</c:v>
                  </c:pt>
                </c:numCache>
              </c:numRef>
            </c:plus>
            <c:minus>
              <c:numLit>
                <c:formatCode>General</c:formatCode>
                <c:ptCount val="1"/>
                <c:pt idx="0">
                  <c:v>1</c:v>
                </c:pt>
              </c:numLit>
            </c:minus>
            <c:spPr>
              <a:noFill/>
              <a:ln w="9525" cap="flat" cmpd="sng" algn="ctr">
                <a:solidFill>
                  <a:schemeClr val="tx1">
                    <a:lumMod val="65000"/>
                    <a:lumOff val="35000"/>
                  </a:schemeClr>
                </a:solidFill>
                <a:round/>
              </a:ln>
              <a:effectLst/>
            </c:spPr>
          </c:errBars>
          <c:val>
            <c:numRef>
              <c:f>ARUN17X_G77_with_MINI!$F$20</c:f>
              <c:numCache>
                <c:formatCode>#,##0</c:formatCode>
                <c:ptCount val="1"/>
                <c:pt idx="0">
                  <c:v>2600.9699999999998</c:v>
                </c:pt>
              </c:numCache>
            </c:numRef>
          </c:val>
          <c:extLst>
            <c:ext xmlns:c16="http://schemas.microsoft.com/office/drawing/2014/chart" uri="{C3380CC4-5D6E-409C-BE32-E72D297353CC}">
              <c16:uniqueId val="{00000000-8C18-4A7B-99C1-44BB3EB83D89}"/>
            </c:ext>
          </c:extLst>
        </c:ser>
        <c:ser>
          <c:idx val="1"/>
          <c:order val="1"/>
          <c:spPr>
            <a:pattFill prst="dkHorz">
              <a:fgClr>
                <a:srgbClr val="FF0000"/>
              </a:fgClr>
              <a:bgClr>
                <a:schemeClr val="bg1"/>
              </a:bgClr>
            </a:pattFill>
            <a:ln>
              <a:solidFill>
                <a:srgbClr val="FF0000"/>
              </a:solidFill>
            </a:ln>
            <a:effectLst/>
          </c:spPr>
          <c:invertIfNegative val="0"/>
          <c:errBars>
            <c:errBarType val="plus"/>
            <c:errValType val="cust"/>
            <c:noEndCap val="0"/>
            <c:plus>
              <c:numRef>
                <c:f>ARUN56_G77_with_MINI!$G$21</c:f>
                <c:numCache>
                  <c:formatCode>General</c:formatCode>
                  <c:ptCount val="1"/>
                  <c:pt idx="0">
                    <c:v>878.9</c:v>
                  </c:pt>
                </c:numCache>
              </c:numRef>
            </c:plus>
            <c:minus>
              <c:numLit>
                <c:formatCode>General</c:formatCode>
                <c:ptCount val="1"/>
                <c:pt idx="0">
                  <c:v>1</c:v>
                </c:pt>
              </c:numLit>
            </c:minus>
            <c:spPr>
              <a:noFill/>
              <a:ln w="9525" cap="flat" cmpd="sng" algn="ctr">
                <a:solidFill>
                  <a:schemeClr val="tx1">
                    <a:lumMod val="65000"/>
                    <a:lumOff val="35000"/>
                  </a:schemeClr>
                </a:solidFill>
                <a:round/>
              </a:ln>
              <a:effectLst/>
            </c:spPr>
          </c:errBars>
          <c:val>
            <c:numRef>
              <c:f>ARUN17X_G77_with_MINI!$F$21</c:f>
              <c:numCache>
                <c:formatCode>#,##0</c:formatCode>
                <c:ptCount val="1"/>
                <c:pt idx="0">
                  <c:v>8351.5300000000007</c:v>
                </c:pt>
              </c:numCache>
            </c:numRef>
          </c:val>
          <c:extLst>
            <c:ext xmlns:c16="http://schemas.microsoft.com/office/drawing/2014/chart" uri="{C3380CC4-5D6E-409C-BE32-E72D297353CC}">
              <c16:uniqueId val="{00000001-8C18-4A7B-99C1-44BB3EB83D89}"/>
            </c:ext>
          </c:extLst>
        </c:ser>
        <c:ser>
          <c:idx val="2"/>
          <c:order val="2"/>
          <c:spPr>
            <a:pattFill prst="dkHorz">
              <a:fgClr>
                <a:srgbClr val="0000FF"/>
              </a:fgClr>
              <a:bgClr>
                <a:schemeClr val="bg1"/>
              </a:bgClr>
            </a:pattFill>
            <a:ln w="50800">
              <a:solidFill>
                <a:schemeClr val="tx1"/>
              </a:solidFill>
            </a:ln>
            <a:effectLst/>
          </c:spPr>
          <c:invertIfNegative val="0"/>
          <c:errBars>
            <c:errBarType val="plus"/>
            <c:errValType val="cust"/>
            <c:noEndCap val="0"/>
            <c:plus>
              <c:numRef>
                <c:f>ARUN56_G77_with_MINI!$G$22</c:f>
                <c:numCache>
                  <c:formatCode>General</c:formatCode>
                  <c:ptCount val="1"/>
                  <c:pt idx="0">
                    <c:v>943.47</c:v>
                  </c:pt>
                </c:numCache>
              </c:numRef>
            </c:plus>
            <c:minus>
              <c:numLit>
                <c:formatCode>General</c:formatCode>
                <c:ptCount val="1"/>
                <c:pt idx="0">
                  <c:v>1</c:v>
                </c:pt>
              </c:numLit>
            </c:minus>
            <c:spPr>
              <a:noFill/>
              <a:ln w="9525" cap="flat" cmpd="sng" algn="ctr">
                <a:solidFill>
                  <a:schemeClr val="tx1">
                    <a:lumMod val="65000"/>
                    <a:lumOff val="35000"/>
                  </a:schemeClr>
                </a:solidFill>
                <a:round/>
              </a:ln>
              <a:effectLst/>
            </c:spPr>
          </c:errBars>
          <c:val>
            <c:numRef>
              <c:f>ARUN17X_G77_with_MINI!$F$22</c:f>
              <c:numCache>
                <c:formatCode>#,##0</c:formatCode>
                <c:ptCount val="1"/>
                <c:pt idx="0">
                  <c:v>2394.4699999999998</c:v>
                </c:pt>
              </c:numCache>
            </c:numRef>
          </c:val>
          <c:extLst>
            <c:ext xmlns:c16="http://schemas.microsoft.com/office/drawing/2014/chart" uri="{C3380CC4-5D6E-409C-BE32-E72D297353CC}">
              <c16:uniqueId val="{00000002-8C18-4A7B-99C1-44BB3EB83D89}"/>
            </c:ext>
          </c:extLst>
        </c:ser>
        <c:ser>
          <c:idx val="3"/>
          <c:order val="3"/>
          <c:spPr>
            <a:pattFill prst="dkHorz">
              <a:fgClr>
                <a:srgbClr val="FF0000"/>
              </a:fgClr>
              <a:bgClr>
                <a:schemeClr val="bg1"/>
              </a:bgClr>
            </a:pattFill>
            <a:ln w="50800">
              <a:solidFill>
                <a:schemeClr val="tx1"/>
              </a:solidFill>
            </a:ln>
            <a:effectLst/>
          </c:spPr>
          <c:invertIfNegative val="0"/>
          <c:errBars>
            <c:errBarType val="plus"/>
            <c:errValType val="cust"/>
            <c:noEndCap val="0"/>
            <c:plus>
              <c:numRef>
                <c:f>ARUN56_G77_with_MINI!$G$23</c:f>
                <c:numCache>
                  <c:formatCode>General</c:formatCode>
                  <c:ptCount val="1"/>
                  <c:pt idx="0">
                    <c:v>848.02</c:v>
                  </c:pt>
                </c:numCache>
              </c:numRef>
            </c:plus>
            <c:minus>
              <c:numLit>
                <c:formatCode>General</c:formatCode>
                <c:ptCount val="1"/>
                <c:pt idx="0">
                  <c:v>1</c:v>
                </c:pt>
              </c:numLit>
            </c:minus>
            <c:spPr>
              <a:noFill/>
              <a:ln w="9525" cap="flat" cmpd="sng" algn="ctr">
                <a:solidFill>
                  <a:schemeClr val="tx1">
                    <a:lumMod val="65000"/>
                    <a:lumOff val="35000"/>
                  </a:schemeClr>
                </a:solidFill>
                <a:round/>
              </a:ln>
              <a:effectLst/>
            </c:spPr>
          </c:errBars>
          <c:val>
            <c:numRef>
              <c:f>ARUN17X_G77_with_MINI!$F$23</c:f>
              <c:numCache>
                <c:formatCode>#,##0</c:formatCode>
                <c:ptCount val="1"/>
                <c:pt idx="0">
                  <c:v>9570.44</c:v>
                </c:pt>
              </c:numCache>
            </c:numRef>
          </c:val>
          <c:extLst>
            <c:ext xmlns:c16="http://schemas.microsoft.com/office/drawing/2014/chart" uri="{C3380CC4-5D6E-409C-BE32-E72D297353CC}">
              <c16:uniqueId val="{00000003-8C18-4A7B-99C1-44BB3EB83D89}"/>
            </c:ext>
          </c:extLst>
        </c:ser>
        <c:ser>
          <c:idx val="4"/>
          <c:order val="4"/>
          <c:spPr>
            <a:solidFill>
              <a:srgbClr val="0000FF"/>
            </a:solidFill>
            <a:ln>
              <a:noFill/>
            </a:ln>
            <a:effectLst/>
          </c:spPr>
          <c:invertIfNegative val="0"/>
          <c:errBars>
            <c:errBarType val="plus"/>
            <c:errValType val="cust"/>
            <c:noEndCap val="0"/>
            <c:plus>
              <c:numRef>
                <c:f>ARUN56_G77_with_MINI!$G$24</c:f>
                <c:numCache>
                  <c:formatCode>General</c:formatCode>
                  <c:ptCount val="1"/>
                  <c:pt idx="0">
                    <c:v>956.78</c:v>
                  </c:pt>
                </c:numCache>
              </c:numRef>
            </c:plus>
            <c:minus>
              <c:numLit>
                <c:formatCode>General</c:formatCode>
                <c:ptCount val="1"/>
                <c:pt idx="0">
                  <c:v>1</c:v>
                </c:pt>
              </c:numLit>
            </c:minus>
            <c:spPr>
              <a:noFill/>
              <a:ln w="9525" cap="flat" cmpd="sng" algn="ctr">
                <a:solidFill>
                  <a:schemeClr val="tx1">
                    <a:lumMod val="65000"/>
                    <a:lumOff val="35000"/>
                  </a:schemeClr>
                </a:solidFill>
                <a:round/>
              </a:ln>
              <a:effectLst/>
            </c:spPr>
          </c:errBars>
          <c:val>
            <c:numRef>
              <c:f>ARUN17X_G77_with_MINI!$F$24</c:f>
              <c:numCache>
                <c:formatCode>#,##0</c:formatCode>
                <c:ptCount val="1"/>
                <c:pt idx="0">
                  <c:v>2911.96</c:v>
                </c:pt>
              </c:numCache>
            </c:numRef>
          </c:val>
          <c:extLst>
            <c:ext xmlns:c16="http://schemas.microsoft.com/office/drawing/2014/chart" uri="{C3380CC4-5D6E-409C-BE32-E72D297353CC}">
              <c16:uniqueId val="{00000004-8C18-4A7B-99C1-44BB3EB83D89}"/>
            </c:ext>
          </c:extLst>
        </c:ser>
        <c:ser>
          <c:idx val="5"/>
          <c:order val="5"/>
          <c:spPr>
            <a:solidFill>
              <a:srgbClr val="FF0000"/>
            </a:solidFill>
            <a:ln>
              <a:noFill/>
            </a:ln>
            <a:effectLst/>
          </c:spPr>
          <c:invertIfNegative val="0"/>
          <c:errBars>
            <c:errBarType val="plus"/>
            <c:errValType val="cust"/>
            <c:noEndCap val="0"/>
            <c:plus>
              <c:numRef>
                <c:f>ARUN56_G77_with_MINI!$G$25</c:f>
                <c:numCache>
                  <c:formatCode>General</c:formatCode>
                  <c:ptCount val="1"/>
                  <c:pt idx="0">
                    <c:v>869.68</c:v>
                  </c:pt>
                </c:numCache>
              </c:numRef>
            </c:plus>
            <c:minus>
              <c:numLit>
                <c:formatCode>General</c:formatCode>
                <c:ptCount val="1"/>
                <c:pt idx="0">
                  <c:v>1</c:v>
                </c:pt>
              </c:numLit>
            </c:minus>
            <c:spPr>
              <a:noFill/>
              <a:ln w="9525" cap="flat" cmpd="sng" algn="ctr">
                <a:solidFill>
                  <a:schemeClr val="tx1">
                    <a:lumMod val="65000"/>
                    <a:lumOff val="35000"/>
                  </a:schemeClr>
                </a:solidFill>
                <a:round/>
              </a:ln>
              <a:effectLst/>
            </c:spPr>
          </c:errBars>
          <c:val>
            <c:numRef>
              <c:f>ARUN17X_G77_with_MINI!$F$25</c:f>
              <c:numCache>
                <c:formatCode>#,##0</c:formatCode>
                <c:ptCount val="1"/>
                <c:pt idx="0">
                  <c:v>7013.62</c:v>
                </c:pt>
              </c:numCache>
            </c:numRef>
          </c:val>
          <c:extLst>
            <c:ext xmlns:c16="http://schemas.microsoft.com/office/drawing/2014/chart" uri="{C3380CC4-5D6E-409C-BE32-E72D297353CC}">
              <c16:uniqueId val="{00000005-8C18-4A7B-99C1-44BB3EB83D89}"/>
            </c:ext>
          </c:extLst>
        </c:ser>
        <c:ser>
          <c:idx val="6"/>
          <c:order val="6"/>
          <c:spPr>
            <a:solidFill>
              <a:srgbClr val="0000FF"/>
            </a:solidFill>
            <a:ln w="50800">
              <a:solidFill>
                <a:schemeClr val="tx1"/>
              </a:solidFill>
            </a:ln>
            <a:effectLst/>
          </c:spPr>
          <c:invertIfNegative val="0"/>
          <c:errBars>
            <c:errBarType val="plus"/>
            <c:errValType val="cust"/>
            <c:noEndCap val="0"/>
            <c:plus>
              <c:numRef>
                <c:f>ARUN56_G77_with_MINI!$G$26</c:f>
                <c:numCache>
                  <c:formatCode>General</c:formatCode>
                  <c:ptCount val="1"/>
                  <c:pt idx="0">
                    <c:v>963.68</c:v>
                  </c:pt>
                </c:numCache>
              </c:numRef>
            </c:plus>
            <c:minus>
              <c:numLit>
                <c:formatCode>General</c:formatCode>
                <c:ptCount val="1"/>
                <c:pt idx="0">
                  <c:v>1</c:v>
                </c:pt>
              </c:numLit>
            </c:minus>
            <c:spPr>
              <a:noFill/>
              <a:ln w="9525" cap="flat" cmpd="sng" algn="ctr">
                <a:solidFill>
                  <a:schemeClr val="tx1">
                    <a:lumMod val="65000"/>
                    <a:lumOff val="35000"/>
                  </a:schemeClr>
                </a:solidFill>
                <a:round/>
              </a:ln>
              <a:effectLst/>
            </c:spPr>
          </c:errBars>
          <c:val>
            <c:numRef>
              <c:f>ARUN17X_G77_with_MINI!$F$26</c:f>
              <c:numCache>
                <c:formatCode>#,##0</c:formatCode>
                <c:ptCount val="1"/>
                <c:pt idx="0">
                  <c:v>2783.7</c:v>
                </c:pt>
              </c:numCache>
            </c:numRef>
          </c:val>
          <c:extLst>
            <c:ext xmlns:c16="http://schemas.microsoft.com/office/drawing/2014/chart" uri="{C3380CC4-5D6E-409C-BE32-E72D297353CC}">
              <c16:uniqueId val="{00000006-8C18-4A7B-99C1-44BB3EB83D89}"/>
            </c:ext>
          </c:extLst>
        </c:ser>
        <c:ser>
          <c:idx val="7"/>
          <c:order val="7"/>
          <c:spPr>
            <a:solidFill>
              <a:srgbClr val="FF0000"/>
            </a:solidFill>
            <a:ln w="50800">
              <a:solidFill>
                <a:schemeClr val="tx1"/>
              </a:solidFill>
            </a:ln>
            <a:effectLst/>
          </c:spPr>
          <c:invertIfNegative val="0"/>
          <c:errBars>
            <c:errBarType val="plus"/>
            <c:errValType val="cust"/>
            <c:noEndCap val="0"/>
            <c:plus>
              <c:numRef>
                <c:f>ARUN56_G77_with_MINI!$G$27</c:f>
                <c:numCache>
                  <c:formatCode>General</c:formatCode>
                  <c:ptCount val="1"/>
                  <c:pt idx="0">
                    <c:v>841.51</c:v>
                  </c:pt>
                </c:numCache>
              </c:numRef>
            </c:plus>
            <c:minus>
              <c:numLit>
                <c:formatCode>General</c:formatCode>
                <c:ptCount val="1"/>
                <c:pt idx="0">
                  <c:v>1</c:v>
                </c:pt>
              </c:numLit>
            </c:minus>
            <c:spPr>
              <a:noFill/>
              <a:ln w="9525" cap="flat" cmpd="sng" algn="ctr">
                <a:solidFill>
                  <a:schemeClr val="tx1">
                    <a:lumMod val="65000"/>
                    <a:lumOff val="35000"/>
                  </a:schemeClr>
                </a:solidFill>
                <a:round/>
              </a:ln>
              <a:effectLst/>
            </c:spPr>
          </c:errBars>
          <c:val>
            <c:numRef>
              <c:f>ARUN17X_G77_with_MINI!$F$27</c:f>
              <c:numCache>
                <c:formatCode>#,##0</c:formatCode>
                <c:ptCount val="1"/>
                <c:pt idx="0">
                  <c:v>8782.56</c:v>
                </c:pt>
              </c:numCache>
            </c:numRef>
          </c:val>
          <c:extLst>
            <c:ext xmlns:c16="http://schemas.microsoft.com/office/drawing/2014/chart" uri="{C3380CC4-5D6E-409C-BE32-E72D297353CC}">
              <c16:uniqueId val="{00000007-8C18-4A7B-99C1-44BB3EB83D89}"/>
            </c:ext>
          </c:extLst>
        </c:ser>
        <c:dLbls>
          <c:showLegendKey val="0"/>
          <c:showVal val="0"/>
          <c:showCatName val="0"/>
          <c:showSerName val="0"/>
          <c:showPercent val="0"/>
          <c:showBubbleSize val="0"/>
        </c:dLbls>
        <c:gapWidth val="219"/>
        <c:overlap val="-27"/>
        <c:axId val="417971064"/>
        <c:axId val="417965160"/>
      </c:barChart>
      <c:catAx>
        <c:axId val="417971064"/>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n-US"/>
          </a:p>
        </c:txPr>
        <c:crossAx val="417965160"/>
        <c:crosses val="autoZero"/>
        <c:auto val="1"/>
        <c:lblAlgn val="ctr"/>
        <c:lblOffset val="100"/>
        <c:noMultiLvlLbl val="0"/>
      </c:catAx>
      <c:valAx>
        <c:axId val="417965160"/>
        <c:scaling>
          <c:orientation val="minMax"/>
          <c:max val="12000"/>
        </c:scaling>
        <c:delete val="0"/>
        <c:axPos val="l"/>
        <c:majorGridlines>
          <c:spPr>
            <a:ln w="9525" cap="flat" cmpd="sng" algn="ctr">
              <a:solidFill>
                <a:schemeClr val="tx1">
                  <a:lumMod val="15000"/>
                  <a:lumOff val="85000"/>
                </a:schemeClr>
              </a:solidFill>
              <a:round/>
            </a:ln>
            <a:effectLst/>
          </c:spPr>
        </c:majorGridlines>
        <c:numFmt formatCode="#,##0" sourceLinked="1"/>
        <c:majorTickMark val="out"/>
        <c:minorTickMark val="out"/>
        <c:tickLblPos val="nextTo"/>
        <c:spPr>
          <a:noFill/>
          <a:ln>
            <a:solidFill>
              <a:schemeClr val="tx1"/>
            </a:solidFill>
          </a:ln>
          <a:effectLst/>
        </c:spPr>
        <c:txPr>
          <a:bodyPr rot="-60000000" spcFirstLastPara="1" vertOverflow="ellipsis" vert="horz" wrap="square" anchor="ctr" anchorCtr="1"/>
          <a:lstStyle/>
          <a:p>
            <a:pPr>
              <a:defRPr sz="1400" b="0" i="0" u="none" strike="noStrike" kern="1200" baseline="0">
                <a:solidFill>
                  <a:sysClr val="windowText" lastClr="000000"/>
                </a:solidFill>
                <a:latin typeface="Arial" panose="020B0604020202020204" pitchFamily="34" charset="0"/>
                <a:ea typeface="+mn-ea"/>
                <a:cs typeface="Arial" panose="020B0604020202020204" pitchFamily="34" charset="0"/>
              </a:defRPr>
            </a:pPr>
            <a:endParaRPr lang="en-US"/>
          </a:p>
        </c:txPr>
        <c:crossAx val="417971064"/>
        <c:crosses val="autoZero"/>
        <c:crossBetween val="between"/>
        <c:minorUnit val="1000"/>
      </c:valAx>
      <c:spPr>
        <a:noFill/>
        <a:ln>
          <a:noFill/>
        </a:ln>
        <a:effectLst/>
      </c:spPr>
    </c:plotArea>
    <c:legend>
      <c:legendPos val="b"/>
      <c:overlay val="0"/>
      <c:spPr>
        <a:noFill/>
        <a:ln>
          <a:noFill/>
        </a:ln>
        <a:effectLst/>
      </c:spPr>
      <c:txPr>
        <a:bodyPr rot="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n-US"/>
        </a:p>
      </c:txPr>
    </c:legend>
    <c:plotVisOnly val="1"/>
    <c:dispBlanksAs val="gap"/>
    <c:showDLblsOverMax val="0"/>
  </c:chart>
  <c:spPr>
    <a:solidFill>
      <a:schemeClr val="bg1"/>
    </a:solidFill>
    <a:ln w="9525" cap="flat" cmpd="sng" algn="ctr">
      <a:noFill/>
      <a:round/>
    </a:ln>
    <a:effectLst/>
  </c:spPr>
  <c:txPr>
    <a:bodyPr/>
    <a:lstStyle/>
    <a:p>
      <a:pPr>
        <a:defRPr/>
      </a:pPr>
      <a:endParaRPr lang="en-US"/>
    </a:p>
  </c:txPr>
  <c:externalData r:id="rId3">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3.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4.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5.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handoutMasters/_rels/handoutMaster1.xml.rels><?xml version="1.0" encoding="UTF-8" standalone="yes"?>
<Relationships xmlns="http://schemas.openxmlformats.org/package/2006/relationships"><Relationship Id="rId1" Type="http://schemas.openxmlformats.org/officeDocument/2006/relationships/theme" Target="../theme/theme3.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88098" name="Rectangle 2">
            <a:extLst>
              <a:ext uri="{FF2B5EF4-FFF2-40B4-BE49-F238E27FC236}">
                <a16:creationId xmlns:a16="http://schemas.microsoft.com/office/drawing/2014/main" id="{3AD48AC3-1861-F4E2-0CE4-DEFDE55D95BC}"/>
              </a:ext>
            </a:extLst>
          </p:cNvPr>
          <p:cNvSpPr>
            <a:spLocks noGrp="1" noChangeArrowheads="1"/>
          </p:cNvSpPr>
          <p:nvPr>
            <p:ph type="hdr" sz="quarter"/>
          </p:nvPr>
        </p:nvSpPr>
        <p:spPr bwMode="auto">
          <a:xfrm>
            <a:off x="0" y="0"/>
            <a:ext cx="29718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defRPr sz="1200"/>
            </a:lvl1pPr>
          </a:lstStyle>
          <a:p>
            <a:pPr>
              <a:defRPr/>
            </a:pPr>
            <a:endParaRPr lang="en-US" altLang="en-US"/>
          </a:p>
        </p:txBody>
      </p:sp>
      <p:sp>
        <p:nvSpPr>
          <p:cNvPr id="388099" name="Rectangle 3">
            <a:extLst>
              <a:ext uri="{FF2B5EF4-FFF2-40B4-BE49-F238E27FC236}">
                <a16:creationId xmlns:a16="http://schemas.microsoft.com/office/drawing/2014/main" id="{60214B8A-DEB0-66AC-49E3-337C379DF1D9}"/>
              </a:ext>
            </a:extLst>
          </p:cNvPr>
          <p:cNvSpPr>
            <a:spLocks noGrp="1" noChangeArrowheads="1"/>
          </p:cNvSpPr>
          <p:nvPr>
            <p:ph type="dt" sz="quarter" idx="1"/>
          </p:nvPr>
        </p:nvSpPr>
        <p:spPr bwMode="auto">
          <a:xfrm>
            <a:off x="3886200" y="0"/>
            <a:ext cx="29718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lgn="r">
              <a:defRPr sz="1200"/>
            </a:lvl1pPr>
          </a:lstStyle>
          <a:p>
            <a:pPr>
              <a:defRPr/>
            </a:pPr>
            <a:endParaRPr lang="en-US" altLang="en-US"/>
          </a:p>
        </p:txBody>
      </p:sp>
      <p:sp>
        <p:nvSpPr>
          <p:cNvPr id="388100" name="Rectangle 4">
            <a:extLst>
              <a:ext uri="{FF2B5EF4-FFF2-40B4-BE49-F238E27FC236}">
                <a16:creationId xmlns:a16="http://schemas.microsoft.com/office/drawing/2014/main" id="{C9744C9D-3FAD-5F8E-7EB3-C5B913A3F8B3}"/>
              </a:ext>
            </a:extLst>
          </p:cNvPr>
          <p:cNvSpPr>
            <a:spLocks noGrp="1" noChangeArrowheads="1"/>
          </p:cNvSpPr>
          <p:nvPr>
            <p:ph type="ftr" sz="quarter" idx="2"/>
          </p:nvPr>
        </p:nvSpPr>
        <p:spPr bwMode="auto">
          <a:xfrm>
            <a:off x="0" y="8686800"/>
            <a:ext cx="29718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b" anchorCtr="0" compatLnSpc="1">
            <a:prstTxWarp prst="textNoShape">
              <a:avLst/>
            </a:prstTxWarp>
          </a:bodyPr>
          <a:lstStyle>
            <a:lvl1pPr>
              <a:defRPr sz="1200"/>
            </a:lvl1pPr>
          </a:lstStyle>
          <a:p>
            <a:pPr>
              <a:defRPr/>
            </a:pPr>
            <a:endParaRPr lang="en-US" altLang="en-US"/>
          </a:p>
        </p:txBody>
      </p:sp>
      <p:sp>
        <p:nvSpPr>
          <p:cNvPr id="388101" name="Rectangle 5">
            <a:extLst>
              <a:ext uri="{FF2B5EF4-FFF2-40B4-BE49-F238E27FC236}">
                <a16:creationId xmlns:a16="http://schemas.microsoft.com/office/drawing/2014/main" id="{0765D21C-3C8D-E423-C136-21F6D07D7024}"/>
              </a:ext>
            </a:extLst>
          </p:cNvPr>
          <p:cNvSpPr>
            <a:spLocks noGrp="1" noChangeArrowheads="1"/>
          </p:cNvSpPr>
          <p:nvPr>
            <p:ph type="sldNum" sz="quarter" idx="3"/>
          </p:nvPr>
        </p:nvSpPr>
        <p:spPr bwMode="auto">
          <a:xfrm>
            <a:off x="3886200" y="8686800"/>
            <a:ext cx="29718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b" anchorCtr="0" compatLnSpc="1">
            <a:prstTxWarp prst="textNoShape">
              <a:avLst/>
            </a:prstTxWarp>
          </a:bodyPr>
          <a:lstStyle>
            <a:lvl1pPr algn="r">
              <a:defRPr sz="1200"/>
            </a:lvl1pPr>
          </a:lstStyle>
          <a:p>
            <a:fld id="{DB829A6F-14B0-49C7-8FBF-413547F75CB8}" type="slidenum">
              <a:rPr lang="en-US" altLang="en-US"/>
              <a:pPr/>
              <a:t>‹#›</a:t>
            </a:fld>
            <a:endParaRPr lang="en-US" altLang="en-US"/>
          </a:p>
        </p:txBody>
      </p:sp>
    </p:spTree>
    <p:extLst>
      <p:ext uri="{BB962C8B-B14F-4D97-AF65-F5344CB8AC3E}">
        <p14:creationId xmlns:p14="http://schemas.microsoft.com/office/powerpoint/2010/main" val="1"/>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074" name="Rectangle 2">
            <a:extLst>
              <a:ext uri="{FF2B5EF4-FFF2-40B4-BE49-F238E27FC236}">
                <a16:creationId xmlns:a16="http://schemas.microsoft.com/office/drawing/2014/main" id="{26B43C62-76D9-C288-BAEA-90DB03CA10D3}"/>
              </a:ext>
            </a:extLst>
          </p:cNvPr>
          <p:cNvSpPr>
            <a:spLocks noGrp="1" noChangeArrowheads="1"/>
          </p:cNvSpPr>
          <p:nvPr>
            <p:ph type="hdr" sz="quarter"/>
          </p:nvPr>
        </p:nvSpPr>
        <p:spPr bwMode="auto">
          <a:xfrm>
            <a:off x="0" y="0"/>
            <a:ext cx="29718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defRPr sz="1200"/>
            </a:lvl1pPr>
          </a:lstStyle>
          <a:p>
            <a:pPr>
              <a:defRPr/>
            </a:pPr>
            <a:endParaRPr lang="en-US" altLang="en-US"/>
          </a:p>
        </p:txBody>
      </p:sp>
      <p:sp>
        <p:nvSpPr>
          <p:cNvPr id="3075" name="Rectangle 3">
            <a:extLst>
              <a:ext uri="{FF2B5EF4-FFF2-40B4-BE49-F238E27FC236}">
                <a16:creationId xmlns:a16="http://schemas.microsoft.com/office/drawing/2014/main" id="{27CF153A-8D8F-0023-CEE7-79CCAB60971D}"/>
              </a:ext>
            </a:extLst>
          </p:cNvPr>
          <p:cNvSpPr>
            <a:spLocks noGrp="1" noChangeArrowheads="1"/>
          </p:cNvSpPr>
          <p:nvPr>
            <p:ph type="dt" idx="1"/>
          </p:nvPr>
        </p:nvSpPr>
        <p:spPr bwMode="auto">
          <a:xfrm>
            <a:off x="3886200" y="0"/>
            <a:ext cx="29718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lgn="r">
              <a:defRPr sz="1200"/>
            </a:lvl1pPr>
          </a:lstStyle>
          <a:p>
            <a:pPr>
              <a:defRPr/>
            </a:pPr>
            <a:endParaRPr lang="en-US" altLang="en-US"/>
          </a:p>
        </p:txBody>
      </p:sp>
      <p:sp>
        <p:nvSpPr>
          <p:cNvPr id="2052" name="Rectangle 4">
            <a:extLst>
              <a:ext uri="{FF2B5EF4-FFF2-40B4-BE49-F238E27FC236}">
                <a16:creationId xmlns:a16="http://schemas.microsoft.com/office/drawing/2014/main" id="{BF792461-5AC3-5B14-42E5-551E260F1231}"/>
              </a:ext>
            </a:extLst>
          </p:cNvPr>
          <p:cNvSpPr>
            <a:spLocks noGrp="1" noRot="1" noChangeAspect="1" noChangeArrowheads="1" noTextEdit="1"/>
          </p:cNvSpPr>
          <p:nvPr>
            <p:ph type="sldImg" idx="2"/>
          </p:nvPr>
        </p:nvSpPr>
        <p:spPr bwMode="auto">
          <a:xfrm>
            <a:off x="1143000" y="685800"/>
            <a:ext cx="4572000" cy="3429000"/>
          </a:xfrm>
          <a:prstGeom prst="rect">
            <a:avLst/>
          </a:prstGeom>
          <a:noFill/>
          <a:ln w="9525">
            <a:solidFill>
              <a:srgbClr val="000000"/>
            </a:solidFill>
            <a:miter lim="80000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 uri="{53640926-AAD7-44D8-BBD7-CCE9431645EC}">
              <a14:shadowObscured xmlns:a14="http://schemas.microsoft.com/office/drawing/2010/main" val="1"/>
            </a:ext>
          </a:extLst>
        </p:spPr>
      </p:sp>
      <p:sp>
        <p:nvSpPr>
          <p:cNvPr id="3077" name="Rectangle 5">
            <a:extLst>
              <a:ext uri="{FF2B5EF4-FFF2-40B4-BE49-F238E27FC236}">
                <a16:creationId xmlns:a16="http://schemas.microsoft.com/office/drawing/2014/main" id="{713BA9BA-5E88-DDA4-9062-7811A8353B67}"/>
              </a:ext>
            </a:extLst>
          </p:cNvPr>
          <p:cNvSpPr>
            <a:spLocks noGrp="1" noChangeArrowheads="1"/>
          </p:cNvSpPr>
          <p:nvPr>
            <p:ph type="body" sz="quarter" idx="3"/>
          </p:nvPr>
        </p:nvSpPr>
        <p:spPr bwMode="auto">
          <a:xfrm>
            <a:off x="914400" y="4343400"/>
            <a:ext cx="5029200" cy="411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p>
            <a:pPr lvl="0"/>
            <a:r>
              <a:rPr lang="en-US" altLang="en-US" noProof="0"/>
              <a:t>Click to edit Master text styles</a:t>
            </a:r>
          </a:p>
          <a:p>
            <a:pPr lvl="1"/>
            <a:r>
              <a:rPr lang="en-US" altLang="en-US" noProof="0"/>
              <a:t>Second level</a:t>
            </a:r>
          </a:p>
          <a:p>
            <a:pPr lvl="2"/>
            <a:r>
              <a:rPr lang="en-US" altLang="en-US" noProof="0"/>
              <a:t>Third level</a:t>
            </a:r>
          </a:p>
          <a:p>
            <a:pPr lvl="3"/>
            <a:r>
              <a:rPr lang="en-US" altLang="en-US" noProof="0"/>
              <a:t>Fourth level</a:t>
            </a:r>
          </a:p>
          <a:p>
            <a:pPr lvl="4"/>
            <a:r>
              <a:rPr lang="en-US" altLang="en-US" noProof="0"/>
              <a:t>Fifth level</a:t>
            </a:r>
          </a:p>
        </p:txBody>
      </p:sp>
      <p:sp>
        <p:nvSpPr>
          <p:cNvPr id="3078" name="Rectangle 6">
            <a:extLst>
              <a:ext uri="{FF2B5EF4-FFF2-40B4-BE49-F238E27FC236}">
                <a16:creationId xmlns:a16="http://schemas.microsoft.com/office/drawing/2014/main" id="{23475D03-53F5-7324-4FAB-A1CBCA1918F9}"/>
              </a:ext>
            </a:extLst>
          </p:cNvPr>
          <p:cNvSpPr>
            <a:spLocks noGrp="1" noChangeArrowheads="1"/>
          </p:cNvSpPr>
          <p:nvPr>
            <p:ph type="ftr" sz="quarter" idx="4"/>
          </p:nvPr>
        </p:nvSpPr>
        <p:spPr bwMode="auto">
          <a:xfrm>
            <a:off x="0" y="8686800"/>
            <a:ext cx="29718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b" anchorCtr="0" compatLnSpc="1">
            <a:prstTxWarp prst="textNoShape">
              <a:avLst/>
            </a:prstTxWarp>
          </a:bodyPr>
          <a:lstStyle>
            <a:lvl1pPr>
              <a:defRPr sz="1200"/>
            </a:lvl1pPr>
          </a:lstStyle>
          <a:p>
            <a:pPr>
              <a:defRPr/>
            </a:pPr>
            <a:endParaRPr lang="en-US" altLang="en-US"/>
          </a:p>
        </p:txBody>
      </p:sp>
      <p:sp>
        <p:nvSpPr>
          <p:cNvPr id="3079" name="Rectangle 7">
            <a:extLst>
              <a:ext uri="{FF2B5EF4-FFF2-40B4-BE49-F238E27FC236}">
                <a16:creationId xmlns:a16="http://schemas.microsoft.com/office/drawing/2014/main" id="{41866F2C-C8E7-DC96-2AAA-BD952FFBA33E}"/>
              </a:ext>
            </a:extLst>
          </p:cNvPr>
          <p:cNvSpPr>
            <a:spLocks noGrp="1" noChangeArrowheads="1"/>
          </p:cNvSpPr>
          <p:nvPr>
            <p:ph type="sldNum" sz="quarter" idx="5"/>
          </p:nvPr>
        </p:nvSpPr>
        <p:spPr bwMode="auto">
          <a:xfrm>
            <a:off x="3886200" y="8686800"/>
            <a:ext cx="29718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b" anchorCtr="0" compatLnSpc="1">
            <a:prstTxWarp prst="textNoShape">
              <a:avLst/>
            </a:prstTxWarp>
          </a:bodyPr>
          <a:lstStyle>
            <a:lvl1pPr algn="r">
              <a:defRPr sz="1200"/>
            </a:lvl1pPr>
          </a:lstStyle>
          <a:p>
            <a:fld id="{0ACE77D5-0C2D-4BF9-A4B6-156AD59B375B}" type="slidenum">
              <a:rPr lang="en-US" altLang="en-US"/>
              <a:pPr/>
              <a:t>‹#›</a:t>
            </a:fld>
            <a:endParaRPr lang="en-US" altLang="en-US"/>
          </a:p>
        </p:txBody>
      </p:sp>
    </p:spTree>
  </p:cSld>
  <p:clrMap bg1="lt1" tx1="dk1" bg2="lt2" tx2="dk2" accent1="accent1" accent2="accent2" accent3="accent3" accent4="accent4" accent5="accent5" accent6="accent6" hlink="hlink" folHlink="folHlink"/>
  <p:notesStyle>
    <a:lvl1pPr algn="l" rtl="0" eaLnBrk="0" fontAlgn="base" hangingPunct="0">
      <a:spcBef>
        <a:spcPct val="30000"/>
      </a:spcBef>
      <a:spcAft>
        <a:spcPct val="0"/>
      </a:spcAft>
      <a:defRPr sz="1200" kern="1200">
        <a:solidFill>
          <a:schemeClr val="tx1"/>
        </a:solidFill>
        <a:latin typeface="Times New Roman" panose="02020603050405020304" pitchFamily="18" charset="0"/>
        <a:ea typeface="+mn-ea"/>
        <a:cs typeface="+mn-cs"/>
      </a:defRPr>
    </a:lvl1pPr>
    <a:lvl2pPr marL="457200" algn="l" rtl="0" eaLnBrk="0" fontAlgn="base" hangingPunct="0">
      <a:spcBef>
        <a:spcPct val="30000"/>
      </a:spcBef>
      <a:spcAft>
        <a:spcPct val="0"/>
      </a:spcAft>
      <a:defRPr sz="1200" kern="1200">
        <a:solidFill>
          <a:schemeClr val="tx1"/>
        </a:solidFill>
        <a:latin typeface="Times New Roman" panose="02020603050405020304" pitchFamily="18" charset="0"/>
        <a:ea typeface="+mn-ea"/>
        <a:cs typeface="+mn-cs"/>
      </a:defRPr>
    </a:lvl2pPr>
    <a:lvl3pPr marL="914400" algn="l" rtl="0" eaLnBrk="0" fontAlgn="base" hangingPunct="0">
      <a:spcBef>
        <a:spcPct val="30000"/>
      </a:spcBef>
      <a:spcAft>
        <a:spcPct val="0"/>
      </a:spcAft>
      <a:defRPr sz="1200" kern="1200">
        <a:solidFill>
          <a:schemeClr val="tx1"/>
        </a:solidFill>
        <a:latin typeface="Times New Roman" panose="02020603050405020304" pitchFamily="18" charset="0"/>
        <a:ea typeface="+mn-ea"/>
        <a:cs typeface="+mn-cs"/>
      </a:defRPr>
    </a:lvl3pPr>
    <a:lvl4pPr marL="1371600" algn="l" rtl="0" eaLnBrk="0" fontAlgn="base" hangingPunct="0">
      <a:spcBef>
        <a:spcPct val="30000"/>
      </a:spcBef>
      <a:spcAft>
        <a:spcPct val="0"/>
      </a:spcAft>
      <a:defRPr sz="1200" kern="1200">
        <a:solidFill>
          <a:schemeClr val="tx1"/>
        </a:solidFill>
        <a:latin typeface="Times New Roman" panose="02020603050405020304" pitchFamily="18" charset="0"/>
        <a:ea typeface="+mn-ea"/>
        <a:cs typeface="+mn-cs"/>
      </a:defRPr>
    </a:lvl4pPr>
    <a:lvl5pPr marL="1828800" algn="l" rtl="0" eaLnBrk="0" fontAlgn="base" hangingPunct="0">
      <a:spcBef>
        <a:spcPct val="30000"/>
      </a:spcBef>
      <a:spcAft>
        <a:spcPct val="0"/>
      </a:spcAft>
      <a:defRPr sz="1200" kern="1200">
        <a:solidFill>
          <a:schemeClr val="tx1"/>
        </a:solidFill>
        <a:latin typeface="Times New Roman" panose="02020603050405020304" pitchFamily="18" charset="0"/>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00.xml.rels><?xml version="1.0" encoding="UTF-8" standalone="yes"?>
<Relationships xmlns="http://schemas.openxmlformats.org/package/2006/relationships"><Relationship Id="rId2" Type="http://schemas.openxmlformats.org/officeDocument/2006/relationships/slide" Target="../slides/slide111.xml"/><Relationship Id="rId1" Type="http://schemas.openxmlformats.org/officeDocument/2006/relationships/notesMaster" Target="../notesMasters/notesMaster1.xml"/></Relationships>
</file>

<file path=ppt/notesSlides/_rels/notesSlide101.xml.rels><?xml version="1.0" encoding="UTF-8" standalone="yes"?>
<Relationships xmlns="http://schemas.openxmlformats.org/package/2006/relationships"><Relationship Id="rId2" Type="http://schemas.openxmlformats.org/officeDocument/2006/relationships/slide" Target="../slides/slide112.xml"/><Relationship Id="rId1" Type="http://schemas.openxmlformats.org/officeDocument/2006/relationships/notesMaster" Target="../notesMasters/notesMaster1.xml"/></Relationships>
</file>

<file path=ppt/notesSlides/_rels/notesSlide102.xml.rels><?xml version="1.0" encoding="UTF-8" standalone="yes"?>
<Relationships xmlns="http://schemas.openxmlformats.org/package/2006/relationships"><Relationship Id="rId2" Type="http://schemas.openxmlformats.org/officeDocument/2006/relationships/slide" Target="../slides/slide113.xml"/><Relationship Id="rId1" Type="http://schemas.openxmlformats.org/officeDocument/2006/relationships/notesMaster" Target="../notesMasters/notesMaster1.xml"/></Relationships>
</file>

<file path=ppt/notesSlides/_rels/notesSlide103.xml.rels><?xml version="1.0" encoding="UTF-8" standalone="yes"?>
<Relationships xmlns="http://schemas.openxmlformats.org/package/2006/relationships"><Relationship Id="rId2" Type="http://schemas.openxmlformats.org/officeDocument/2006/relationships/slide" Target="../slides/slide114.xml"/><Relationship Id="rId1" Type="http://schemas.openxmlformats.org/officeDocument/2006/relationships/notesMaster" Target="../notesMasters/notesMaster1.xml"/></Relationships>
</file>

<file path=ppt/notesSlides/_rels/notesSlide104.xml.rels><?xml version="1.0" encoding="UTF-8" standalone="yes"?>
<Relationships xmlns="http://schemas.openxmlformats.org/package/2006/relationships"><Relationship Id="rId2" Type="http://schemas.openxmlformats.org/officeDocument/2006/relationships/slide" Target="../slides/slide115.xml"/><Relationship Id="rId1" Type="http://schemas.openxmlformats.org/officeDocument/2006/relationships/notesMaster" Target="../notesMasters/notesMaster1.xml"/></Relationships>
</file>

<file path=ppt/notesSlides/_rels/notesSlide105.xml.rels><?xml version="1.0" encoding="UTF-8" standalone="yes"?>
<Relationships xmlns="http://schemas.openxmlformats.org/package/2006/relationships"><Relationship Id="rId2" Type="http://schemas.openxmlformats.org/officeDocument/2006/relationships/slide" Target="../slides/slide116.xml"/><Relationship Id="rId1" Type="http://schemas.openxmlformats.org/officeDocument/2006/relationships/notesMaster" Target="../notesMasters/notesMaster1.xml"/></Relationships>
</file>

<file path=ppt/notesSlides/_rels/notesSlide106.xml.rels><?xml version="1.0" encoding="UTF-8" standalone="yes"?>
<Relationships xmlns="http://schemas.openxmlformats.org/package/2006/relationships"><Relationship Id="rId2" Type="http://schemas.openxmlformats.org/officeDocument/2006/relationships/slide" Target="../slides/slide117.xml"/><Relationship Id="rId1" Type="http://schemas.openxmlformats.org/officeDocument/2006/relationships/notesMaster" Target="../notesMasters/notesMaster1.xml"/></Relationships>
</file>

<file path=ppt/notesSlides/_rels/notesSlide107.xml.rels><?xml version="1.0" encoding="UTF-8" standalone="yes"?>
<Relationships xmlns="http://schemas.openxmlformats.org/package/2006/relationships"><Relationship Id="rId2" Type="http://schemas.openxmlformats.org/officeDocument/2006/relationships/slide" Target="../slides/slide118.xml"/><Relationship Id="rId1" Type="http://schemas.openxmlformats.org/officeDocument/2006/relationships/notesMaster" Target="../notesMasters/notesMaster1.xml"/></Relationships>
</file>

<file path=ppt/notesSlides/_rels/notesSlide108.xml.rels><?xml version="1.0" encoding="UTF-8" standalone="yes"?>
<Relationships xmlns="http://schemas.openxmlformats.org/package/2006/relationships"><Relationship Id="rId2" Type="http://schemas.openxmlformats.org/officeDocument/2006/relationships/slide" Target="../slides/slide119.xml"/><Relationship Id="rId1" Type="http://schemas.openxmlformats.org/officeDocument/2006/relationships/notesMaster" Target="../notesMasters/notesMaster1.xml"/></Relationships>
</file>

<file path=ppt/notesSlides/_rels/notesSlide109.xml.rels><?xml version="1.0" encoding="UTF-8" standalone="yes"?>
<Relationships xmlns="http://schemas.openxmlformats.org/package/2006/relationships"><Relationship Id="rId2" Type="http://schemas.openxmlformats.org/officeDocument/2006/relationships/slide" Target="../slides/slide12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10.xml.rels><?xml version="1.0" encoding="UTF-8" standalone="yes"?>
<Relationships xmlns="http://schemas.openxmlformats.org/package/2006/relationships"><Relationship Id="rId2" Type="http://schemas.openxmlformats.org/officeDocument/2006/relationships/slide" Target="../slides/slide121.xml"/><Relationship Id="rId1" Type="http://schemas.openxmlformats.org/officeDocument/2006/relationships/notesMaster" Target="../notesMasters/notesMaster1.xml"/></Relationships>
</file>

<file path=ppt/notesSlides/_rels/notesSlide111.xml.rels><?xml version="1.0" encoding="UTF-8" standalone="yes"?>
<Relationships xmlns="http://schemas.openxmlformats.org/package/2006/relationships"><Relationship Id="rId2" Type="http://schemas.openxmlformats.org/officeDocument/2006/relationships/slide" Target="../slides/slide122.xml"/><Relationship Id="rId1" Type="http://schemas.openxmlformats.org/officeDocument/2006/relationships/notesMaster" Target="../notesMasters/notesMaster1.xml"/></Relationships>
</file>

<file path=ppt/notesSlides/_rels/notesSlide112.xml.rels><?xml version="1.0" encoding="UTF-8" standalone="yes"?>
<Relationships xmlns="http://schemas.openxmlformats.org/package/2006/relationships"><Relationship Id="rId2" Type="http://schemas.openxmlformats.org/officeDocument/2006/relationships/slide" Target="../slides/slide123.xml"/><Relationship Id="rId1" Type="http://schemas.openxmlformats.org/officeDocument/2006/relationships/notesMaster" Target="../notesMasters/notesMaster1.xml"/></Relationships>
</file>

<file path=ppt/notesSlides/_rels/notesSlide113.xml.rels><?xml version="1.0" encoding="UTF-8" standalone="yes"?>
<Relationships xmlns="http://schemas.openxmlformats.org/package/2006/relationships"><Relationship Id="rId2" Type="http://schemas.openxmlformats.org/officeDocument/2006/relationships/slide" Target="../slides/slide124.xml"/><Relationship Id="rId1" Type="http://schemas.openxmlformats.org/officeDocument/2006/relationships/notesMaster" Target="../notesMasters/notesMaster1.xml"/></Relationships>
</file>

<file path=ppt/notesSlides/_rels/notesSlide114.xml.rels><?xml version="1.0" encoding="UTF-8" standalone="yes"?>
<Relationships xmlns="http://schemas.openxmlformats.org/package/2006/relationships"><Relationship Id="rId2" Type="http://schemas.openxmlformats.org/officeDocument/2006/relationships/slide" Target="../slides/slide125.xml"/><Relationship Id="rId1" Type="http://schemas.openxmlformats.org/officeDocument/2006/relationships/notesMaster" Target="../notesMasters/notesMaster1.xml"/></Relationships>
</file>

<file path=ppt/notesSlides/_rels/notesSlide115.xml.rels><?xml version="1.0" encoding="UTF-8" standalone="yes"?>
<Relationships xmlns="http://schemas.openxmlformats.org/package/2006/relationships"><Relationship Id="rId2" Type="http://schemas.openxmlformats.org/officeDocument/2006/relationships/slide" Target="../slides/slide126.xml"/><Relationship Id="rId1" Type="http://schemas.openxmlformats.org/officeDocument/2006/relationships/notesMaster" Target="../notesMasters/notesMaster1.xml"/></Relationships>
</file>

<file path=ppt/notesSlides/_rels/notesSlide116.xml.rels><?xml version="1.0" encoding="UTF-8" standalone="yes"?>
<Relationships xmlns="http://schemas.openxmlformats.org/package/2006/relationships"><Relationship Id="rId2" Type="http://schemas.openxmlformats.org/officeDocument/2006/relationships/slide" Target="../slides/slide127.xml"/><Relationship Id="rId1" Type="http://schemas.openxmlformats.org/officeDocument/2006/relationships/notesMaster" Target="../notesMasters/notesMaster1.xml"/></Relationships>
</file>

<file path=ppt/notesSlides/_rels/notesSlide117.xml.rels><?xml version="1.0" encoding="UTF-8" standalone="yes"?>
<Relationships xmlns="http://schemas.openxmlformats.org/package/2006/relationships"><Relationship Id="rId2" Type="http://schemas.openxmlformats.org/officeDocument/2006/relationships/slide" Target="../slides/slide128.xml"/><Relationship Id="rId1" Type="http://schemas.openxmlformats.org/officeDocument/2006/relationships/notesMaster" Target="../notesMasters/notesMaster1.xml"/></Relationships>
</file>

<file path=ppt/notesSlides/_rels/notesSlide118.xml.rels><?xml version="1.0" encoding="UTF-8" standalone="yes"?>
<Relationships xmlns="http://schemas.openxmlformats.org/package/2006/relationships"><Relationship Id="rId2" Type="http://schemas.openxmlformats.org/officeDocument/2006/relationships/slide" Target="../slides/slide129.xml"/><Relationship Id="rId1" Type="http://schemas.openxmlformats.org/officeDocument/2006/relationships/notesMaster" Target="../notesMasters/notesMaster1.xml"/></Relationships>
</file>

<file path=ppt/notesSlides/_rels/notesSlide119.xml.rels><?xml version="1.0" encoding="UTF-8" standalone="yes"?>
<Relationships xmlns="http://schemas.openxmlformats.org/package/2006/relationships"><Relationship Id="rId2" Type="http://schemas.openxmlformats.org/officeDocument/2006/relationships/slide" Target="../slides/slide130.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20.xml.rels><?xml version="1.0" encoding="UTF-8" standalone="yes"?>
<Relationships xmlns="http://schemas.openxmlformats.org/package/2006/relationships"><Relationship Id="rId2" Type="http://schemas.openxmlformats.org/officeDocument/2006/relationships/slide" Target="../slides/slide131.xml"/><Relationship Id="rId1" Type="http://schemas.openxmlformats.org/officeDocument/2006/relationships/notesMaster" Target="../notesMasters/notesMaster1.xml"/></Relationships>
</file>

<file path=ppt/notesSlides/_rels/notesSlide121.xml.rels><?xml version="1.0" encoding="UTF-8" standalone="yes"?>
<Relationships xmlns="http://schemas.openxmlformats.org/package/2006/relationships"><Relationship Id="rId2" Type="http://schemas.openxmlformats.org/officeDocument/2006/relationships/slide" Target="../slides/slide132.xml"/><Relationship Id="rId1" Type="http://schemas.openxmlformats.org/officeDocument/2006/relationships/notesMaster" Target="../notesMasters/notesMaster1.xml"/></Relationships>
</file>

<file path=ppt/notesSlides/_rels/notesSlide122.xml.rels><?xml version="1.0" encoding="UTF-8" standalone="yes"?>
<Relationships xmlns="http://schemas.openxmlformats.org/package/2006/relationships"><Relationship Id="rId2" Type="http://schemas.openxmlformats.org/officeDocument/2006/relationships/slide" Target="../slides/slide133.xml"/><Relationship Id="rId1" Type="http://schemas.openxmlformats.org/officeDocument/2006/relationships/notesMaster" Target="../notesMasters/notesMaster1.xml"/></Relationships>
</file>

<file path=ppt/notesSlides/_rels/notesSlide123.xml.rels><?xml version="1.0" encoding="UTF-8" standalone="yes"?>
<Relationships xmlns="http://schemas.openxmlformats.org/package/2006/relationships"><Relationship Id="rId2" Type="http://schemas.openxmlformats.org/officeDocument/2006/relationships/slide" Target="../slides/slide134.xml"/><Relationship Id="rId1" Type="http://schemas.openxmlformats.org/officeDocument/2006/relationships/notesMaster" Target="../notesMasters/notesMaster1.xml"/></Relationships>
</file>

<file path=ppt/notesSlides/_rels/notesSlide124.xml.rels><?xml version="1.0" encoding="UTF-8" standalone="yes"?>
<Relationships xmlns="http://schemas.openxmlformats.org/package/2006/relationships"><Relationship Id="rId2" Type="http://schemas.openxmlformats.org/officeDocument/2006/relationships/slide" Target="../slides/slide135.xml"/><Relationship Id="rId1" Type="http://schemas.openxmlformats.org/officeDocument/2006/relationships/notesMaster" Target="../notesMasters/notesMaster1.xml"/></Relationships>
</file>

<file path=ppt/notesSlides/_rels/notesSlide125.xml.rels><?xml version="1.0" encoding="UTF-8" standalone="yes"?>
<Relationships xmlns="http://schemas.openxmlformats.org/package/2006/relationships"><Relationship Id="rId2" Type="http://schemas.openxmlformats.org/officeDocument/2006/relationships/slide" Target="../slides/slide136.xml"/><Relationship Id="rId1" Type="http://schemas.openxmlformats.org/officeDocument/2006/relationships/notesMaster" Target="../notesMasters/notesMaster1.xml"/></Relationships>
</file>

<file path=ppt/notesSlides/_rels/notesSlide126.xml.rels><?xml version="1.0" encoding="UTF-8" standalone="yes"?>
<Relationships xmlns="http://schemas.openxmlformats.org/package/2006/relationships"><Relationship Id="rId2" Type="http://schemas.openxmlformats.org/officeDocument/2006/relationships/slide" Target="../slides/slide137.xml"/><Relationship Id="rId1" Type="http://schemas.openxmlformats.org/officeDocument/2006/relationships/notesMaster" Target="../notesMasters/notesMaster1.xml"/></Relationships>
</file>

<file path=ppt/notesSlides/_rels/notesSlide127.xml.rels><?xml version="1.0" encoding="UTF-8" standalone="yes"?>
<Relationships xmlns="http://schemas.openxmlformats.org/package/2006/relationships"><Relationship Id="rId2" Type="http://schemas.openxmlformats.org/officeDocument/2006/relationships/slide" Target="../slides/slide138.xml"/><Relationship Id="rId1" Type="http://schemas.openxmlformats.org/officeDocument/2006/relationships/notesMaster" Target="../notesMasters/notesMaster1.xml"/></Relationships>
</file>

<file path=ppt/notesSlides/_rels/notesSlide128.xml.rels><?xml version="1.0" encoding="UTF-8" standalone="yes"?>
<Relationships xmlns="http://schemas.openxmlformats.org/package/2006/relationships"><Relationship Id="rId2" Type="http://schemas.openxmlformats.org/officeDocument/2006/relationships/slide" Target="../slides/slide139.xml"/><Relationship Id="rId1" Type="http://schemas.openxmlformats.org/officeDocument/2006/relationships/notesMaster" Target="../notesMasters/notesMaster1.xml"/></Relationships>
</file>

<file path=ppt/notesSlides/_rels/notesSlide129.xml.rels><?xml version="1.0" encoding="UTF-8" standalone="yes"?>
<Relationships xmlns="http://schemas.openxmlformats.org/package/2006/relationships"><Relationship Id="rId2" Type="http://schemas.openxmlformats.org/officeDocument/2006/relationships/slide" Target="../slides/slide140.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30.xml.rels><?xml version="1.0" encoding="UTF-8" standalone="yes"?>
<Relationships xmlns="http://schemas.openxmlformats.org/package/2006/relationships"><Relationship Id="rId2" Type="http://schemas.openxmlformats.org/officeDocument/2006/relationships/slide" Target="../slides/slide141.xml"/><Relationship Id="rId1" Type="http://schemas.openxmlformats.org/officeDocument/2006/relationships/notesMaster" Target="../notesMasters/notesMaster1.xml"/></Relationships>
</file>

<file path=ppt/notesSlides/_rels/notesSlide131.xml.rels><?xml version="1.0" encoding="UTF-8" standalone="yes"?>
<Relationships xmlns="http://schemas.openxmlformats.org/package/2006/relationships"><Relationship Id="rId2" Type="http://schemas.openxmlformats.org/officeDocument/2006/relationships/slide" Target="../slides/slide142.xml"/><Relationship Id="rId1" Type="http://schemas.openxmlformats.org/officeDocument/2006/relationships/notesMaster" Target="../notesMasters/notesMaster1.xml"/></Relationships>
</file>

<file path=ppt/notesSlides/_rels/notesSlide132.xml.rels><?xml version="1.0" encoding="UTF-8" standalone="yes"?>
<Relationships xmlns="http://schemas.openxmlformats.org/package/2006/relationships"><Relationship Id="rId2" Type="http://schemas.openxmlformats.org/officeDocument/2006/relationships/slide" Target="../slides/slide143.xml"/><Relationship Id="rId1" Type="http://schemas.openxmlformats.org/officeDocument/2006/relationships/notesMaster" Target="../notesMasters/notesMaster1.xml"/></Relationships>
</file>

<file path=ppt/notesSlides/_rels/notesSlide133.xml.rels><?xml version="1.0" encoding="UTF-8" standalone="yes"?>
<Relationships xmlns="http://schemas.openxmlformats.org/package/2006/relationships"><Relationship Id="rId2" Type="http://schemas.openxmlformats.org/officeDocument/2006/relationships/slide" Target="../slides/slide144.xml"/><Relationship Id="rId1" Type="http://schemas.openxmlformats.org/officeDocument/2006/relationships/notesMaster" Target="../notesMasters/notesMaster1.xml"/></Relationships>
</file>

<file path=ppt/notesSlides/_rels/notesSlide134.xml.rels><?xml version="1.0" encoding="UTF-8" standalone="yes"?>
<Relationships xmlns="http://schemas.openxmlformats.org/package/2006/relationships"><Relationship Id="rId2" Type="http://schemas.openxmlformats.org/officeDocument/2006/relationships/slide" Target="../slides/slide145.xml"/><Relationship Id="rId1" Type="http://schemas.openxmlformats.org/officeDocument/2006/relationships/notesMaster" Target="../notesMasters/notesMaster1.xml"/></Relationships>
</file>

<file path=ppt/notesSlides/_rels/notesSlide135.xml.rels><?xml version="1.0" encoding="UTF-8" standalone="yes"?>
<Relationships xmlns="http://schemas.openxmlformats.org/package/2006/relationships"><Relationship Id="rId2" Type="http://schemas.openxmlformats.org/officeDocument/2006/relationships/slide" Target="../slides/slide146.xml"/><Relationship Id="rId1" Type="http://schemas.openxmlformats.org/officeDocument/2006/relationships/notesMaster" Target="../notesMasters/notesMaster1.xml"/></Relationships>
</file>

<file path=ppt/notesSlides/_rels/notesSlide136.xml.rels><?xml version="1.0" encoding="UTF-8" standalone="yes"?>
<Relationships xmlns="http://schemas.openxmlformats.org/package/2006/relationships"><Relationship Id="rId2" Type="http://schemas.openxmlformats.org/officeDocument/2006/relationships/slide" Target="../slides/slide147.xml"/><Relationship Id="rId1" Type="http://schemas.openxmlformats.org/officeDocument/2006/relationships/notesMaster" Target="../notesMasters/notesMaster1.xml"/></Relationships>
</file>

<file path=ppt/notesSlides/_rels/notesSlide137.xml.rels><?xml version="1.0" encoding="UTF-8" standalone="yes"?>
<Relationships xmlns="http://schemas.openxmlformats.org/package/2006/relationships"><Relationship Id="rId2" Type="http://schemas.openxmlformats.org/officeDocument/2006/relationships/slide" Target="../slides/slide148.xml"/><Relationship Id="rId1" Type="http://schemas.openxmlformats.org/officeDocument/2006/relationships/notesMaster" Target="../notesMasters/notesMaster1.xml"/></Relationships>
</file>

<file path=ppt/notesSlides/_rels/notesSlide138.xml.rels><?xml version="1.0" encoding="UTF-8" standalone="yes"?>
<Relationships xmlns="http://schemas.openxmlformats.org/package/2006/relationships"><Relationship Id="rId2" Type="http://schemas.openxmlformats.org/officeDocument/2006/relationships/slide" Target="../slides/slide149.xml"/><Relationship Id="rId1" Type="http://schemas.openxmlformats.org/officeDocument/2006/relationships/notesMaster" Target="../notesMasters/notesMaster1.xml"/></Relationships>
</file>

<file path=ppt/notesSlides/_rels/notesSlide139.xml.rels><?xml version="1.0" encoding="UTF-8" standalone="yes"?>
<Relationships xmlns="http://schemas.openxmlformats.org/package/2006/relationships"><Relationship Id="rId2" Type="http://schemas.openxmlformats.org/officeDocument/2006/relationships/slide" Target="../slides/slide150.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40.xml.rels><?xml version="1.0" encoding="UTF-8" standalone="yes"?>
<Relationships xmlns="http://schemas.openxmlformats.org/package/2006/relationships"><Relationship Id="rId2" Type="http://schemas.openxmlformats.org/officeDocument/2006/relationships/slide" Target="../slides/slide151.xml"/><Relationship Id="rId1" Type="http://schemas.openxmlformats.org/officeDocument/2006/relationships/notesMaster" Target="../notesMasters/notesMaster1.xml"/></Relationships>
</file>

<file path=ppt/notesSlides/_rels/notesSlide141.xml.rels><?xml version="1.0" encoding="UTF-8" standalone="yes"?>
<Relationships xmlns="http://schemas.openxmlformats.org/package/2006/relationships"><Relationship Id="rId2" Type="http://schemas.openxmlformats.org/officeDocument/2006/relationships/slide" Target="../slides/slide152.xml"/><Relationship Id="rId1" Type="http://schemas.openxmlformats.org/officeDocument/2006/relationships/notesMaster" Target="../notesMasters/notesMaster1.xml"/></Relationships>
</file>

<file path=ppt/notesSlides/_rels/notesSlide142.xml.rels><?xml version="1.0" encoding="UTF-8" standalone="yes"?>
<Relationships xmlns="http://schemas.openxmlformats.org/package/2006/relationships"><Relationship Id="rId2" Type="http://schemas.openxmlformats.org/officeDocument/2006/relationships/slide" Target="../slides/slide153.xml"/><Relationship Id="rId1" Type="http://schemas.openxmlformats.org/officeDocument/2006/relationships/notesMaster" Target="../notesMasters/notesMaster1.xml"/></Relationships>
</file>

<file path=ppt/notesSlides/_rels/notesSlide143.xml.rels><?xml version="1.0" encoding="UTF-8" standalone="yes"?>
<Relationships xmlns="http://schemas.openxmlformats.org/package/2006/relationships"><Relationship Id="rId2" Type="http://schemas.openxmlformats.org/officeDocument/2006/relationships/slide" Target="../slides/slide154.xml"/><Relationship Id="rId1" Type="http://schemas.openxmlformats.org/officeDocument/2006/relationships/notesMaster" Target="../notesMasters/notesMaster1.xml"/></Relationships>
</file>

<file path=ppt/notesSlides/_rels/notesSlide144.xml.rels><?xml version="1.0" encoding="UTF-8" standalone="yes"?>
<Relationships xmlns="http://schemas.openxmlformats.org/package/2006/relationships"><Relationship Id="rId2" Type="http://schemas.openxmlformats.org/officeDocument/2006/relationships/slide" Target="../slides/slide155.xml"/><Relationship Id="rId1" Type="http://schemas.openxmlformats.org/officeDocument/2006/relationships/notesMaster" Target="../notesMasters/notesMaster1.xml"/></Relationships>
</file>

<file path=ppt/notesSlides/_rels/notesSlide145.xml.rels><?xml version="1.0" encoding="UTF-8" standalone="yes"?>
<Relationships xmlns="http://schemas.openxmlformats.org/package/2006/relationships"><Relationship Id="rId2" Type="http://schemas.openxmlformats.org/officeDocument/2006/relationships/slide" Target="../slides/slide156.xml"/><Relationship Id="rId1" Type="http://schemas.openxmlformats.org/officeDocument/2006/relationships/notesMaster" Target="../notesMasters/notesMaster1.xml"/></Relationships>
</file>

<file path=ppt/notesSlides/_rels/notesSlide146.xml.rels><?xml version="1.0" encoding="UTF-8" standalone="yes"?>
<Relationships xmlns="http://schemas.openxmlformats.org/package/2006/relationships"><Relationship Id="rId2" Type="http://schemas.openxmlformats.org/officeDocument/2006/relationships/slide" Target="../slides/slide157.xml"/><Relationship Id="rId1" Type="http://schemas.openxmlformats.org/officeDocument/2006/relationships/notesMaster" Target="../notesMasters/notesMaster1.xml"/></Relationships>
</file>

<file path=ppt/notesSlides/_rels/notesSlide147.xml.rels><?xml version="1.0" encoding="UTF-8" standalone="yes"?>
<Relationships xmlns="http://schemas.openxmlformats.org/package/2006/relationships"><Relationship Id="rId2" Type="http://schemas.openxmlformats.org/officeDocument/2006/relationships/slide" Target="../slides/slide158.xml"/><Relationship Id="rId1" Type="http://schemas.openxmlformats.org/officeDocument/2006/relationships/notesMaster" Target="../notesMasters/notesMaster1.xml"/></Relationships>
</file>

<file path=ppt/notesSlides/_rels/notesSlide148.xml.rels><?xml version="1.0" encoding="UTF-8" standalone="yes"?>
<Relationships xmlns="http://schemas.openxmlformats.org/package/2006/relationships"><Relationship Id="rId2" Type="http://schemas.openxmlformats.org/officeDocument/2006/relationships/slide" Target="../slides/slide159.xml"/><Relationship Id="rId1" Type="http://schemas.openxmlformats.org/officeDocument/2006/relationships/notesMaster" Target="../notesMasters/notesMaster1.xml"/></Relationships>
</file>

<file path=ppt/notesSlides/_rels/notesSlide149.xml.rels><?xml version="1.0" encoding="UTF-8" standalone="yes"?>
<Relationships xmlns="http://schemas.openxmlformats.org/package/2006/relationships"><Relationship Id="rId2" Type="http://schemas.openxmlformats.org/officeDocument/2006/relationships/slide" Target="../slides/slide160.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50.xml.rels><?xml version="1.0" encoding="UTF-8" standalone="yes"?>
<Relationships xmlns="http://schemas.openxmlformats.org/package/2006/relationships"><Relationship Id="rId2" Type="http://schemas.openxmlformats.org/officeDocument/2006/relationships/slide" Target="../slides/slide161.xml"/><Relationship Id="rId1" Type="http://schemas.openxmlformats.org/officeDocument/2006/relationships/notesMaster" Target="../notesMasters/notesMaster1.xml"/></Relationships>
</file>

<file path=ppt/notesSlides/_rels/notesSlide151.xml.rels><?xml version="1.0" encoding="UTF-8" standalone="yes"?>
<Relationships xmlns="http://schemas.openxmlformats.org/package/2006/relationships"><Relationship Id="rId2" Type="http://schemas.openxmlformats.org/officeDocument/2006/relationships/slide" Target="../slides/slide162.xml"/><Relationship Id="rId1" Type="http://schemas.openxmlformats.org/officeDocument/2006/relationships/notesMaster" Target="../notesMasters/notesMaster1.xml"/></Relationships>
</file>

<file path=ppt/notesSlides/_rels/notesSlide152.xml.rels><?xml version="1.0" encoding="UTF-8" standalone="yes"?>
<Relationships xmlns="http://schemas.openxmlformats.org/package/2006/relationships"><Relationship Id="rId2" Type="http://schemas.openxmlformats.org/officeDocument/2006/relationships/slide" Target="../slides/slide163.xml"/><Relationship Id="rId1" Type="http://schemas.openxmlformats.org/officeDocument/2006/relationships/notesMaster" Target="../notesMasters/notesMaster1.xml"/></Relationships>
</file>

<file path=ppt/notesSlides/_rels/notesSlide153.xml.rels><?xml version="1.0" encoding="UTF-8" standalone="yes"?>
<Relationships xmlns="http://schemas.openxmlformats.org/package/2006/relationships"><Relationship Id="rId2" Type="http://schemas.openxmlformats.org/officeDocument/2006/relationships/slide" Target="../slides/slide165.xml"/><Relationship Id="rId1" Type="http://schemas.openxmlformats.org/officeDocument/2006/relationships/notesMaster" Target="../notesMasters/notesMaster1.xml"/></Relationships>
</file>

<file path=ppt/notesSlides/_rels/notesSlide154.xml.rels><?xml version="1.0" encoding="UTF-8" standalone="yes"?>
<Relationships xmlns="http://schemas.openxmlformats.org/package/2006/relationships"><Relationship Id="rId2" Type="http://schemas.openxmlformats.org/officeDocument/2006/relationships/slide" Target="../slides/slide167.xml"/><Relationship Id="rId1" Type="http://schemas.openxmlformats.org/officeDocument/2006/relationships/notesMaster" Target="../notesMasters/notesMaster1.xml"/></Relationships>
</file>

<file path=ppt/notesSlides/_rels/notesSlide155.xml.rels><?xml version="1.0" encoding="UTF-8" standalone="yes"?>
<Relationships xmlns="http://schemas.openxmlformats.org/package/2006/relationships"><Relationship Id="rId2" Type="http://schemas.openxmlformats.org/officeDocument/2006/relationships/slide" Target="../slides/slide169.xml"/><Relationship Id="rId1" Type="http://schemas.openxmlformats.org/officeDocument/2006/relationships/notesMaster" Target="../notesMasters/notesMaster1.xml"/></Relationships>
</file>

<file path=ppt/notesSlides/_rels/notesSlide156.xml.rels><?xml version="1.0" encoding="UTF-8" standalone="yes"?>
<Relationships xmlns="http://schemas.openxmlformats.org/package/2006/relationships"><Relationship Id="rId2" Type="http://schemas.openxmlformats.org/officeDocument/2006/relationships/slide" Target="../slides/slide170.xml"/><Relationship Id="rId1" Type="http://schemas.openxmlformats.org/officeDocument/2006/relationships/notesMaster" Target="../notesMasters/notesMaster1.xml"/></Relationships>
</file>

<file path=ppt/notesSlides/_rels/notesSlide157.xml.rels><?xml version="1.0" encoding="UTF-8" standalone="yes"?>
<Relationships xmlns="http://schemas.openxmlformats.org/package/2006/relationships"><Relationship Id="rId2" Type="http://schemas.openxmlformats.org/officeDocument/2006/relationships/slide" Target="../slides/slide171.xml"/><Relationship Id="rId1" Type="http://schemas.openxmlformats.org/officeDocument/2006/relationships/notesMaster" Target="../notesMasters/notesMaster1.xml"/></Relationships>
</file>

<file path=ppt/notesSlides/_rels/notesSlide158.xml.rels><?xml version="1.0" encoding="UTF-8" standalone="yes"?>
<Relationships xmlns="http://schemas.openxmlformats.org/package/2006/relationships"><Relationship Id="rId2" Type="http://schemas.openxmlformats.org/officeDocument/2006/relationships/slide" Target="../slides/slide173.xml"/><Relationship Id="rId1" Type="http://schemas.openxmlformats.org/officeDocument/2006/relationships/notesMaster" Target="../notesMasters/notesMaster1.xml"/></Relationships>
</file>

<file path=ppt/notesSlides/_rels/notesSlide159.xml.rels><?xml version="1.0" encoding="UTF-8" standalone="yes"?>
<Relationships xmlns="http://schemas.openxmlformats.org/package/2006/relationships"><Relationship Id="rId2" Type="http://schemas.openxmlformats.org/officeDocument/2006/relationships/slide" Target="../slides/slide174.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60.xml.rels><?xml version="1.0" encoding="UTF-8" standalone="yes"?>
<Relationships xmlns="http://schemas.openxmlformats.org/package/2006/relationships"><Relationship Id="rId2" Type="http://schemas.openxmlformats.org/officeDocument/2006/relationships/slide" Target="../slides/slide175.xml"/><Relationship Id="rId1" Type="http://schemas.openxmlformats.org/officeDocument/2006/relationships/notesMaster" Target="../notesMasters/notesMaster1.xml"/></Relationships>
</file>

<file path=ppt/notesSlides/_rels/notesSlide161.xml.rels><?xml version="1.0" encoding="UTF-8" standalone="yes"?>
<Relationships xmlns="http://schemas.openxmlformats.org/package/2006/relationships"><Relationship Id="rId2" Type="http://schemas.openxmlformats.org/officeDocument/2006/relationships/slide" Target="../slides/slide176.xml"/><Relationship Id="rId1" Type="http://schemas.openxmlformats.org/officeDocument/2006/relationships/notesMaster" Target="../notesMasters/notesMaster1.xml"/></Relationships>
</file>

<file path=ppt/notesSlides/_rels/notesSlide162.xml.rels><?xml version="1.0" encoding="UTF-8" standalone="yes"?>
<Relationships xmlns="http://schemas.openxmlformats.org/package/2006/relationships"><Relationship Id="rId2" Type="http://schemas.openxmlformats.org/officeDocument/2006/relationships/slide" Target="../slides/slide177.xml"/><Relationship Id="rId1" Type="http://schemas.openxmlformats.org/officeDocument/2006/relationships/notesMaster" Target="../notesMasters/notesMaster1.xml"/></Relationships>
</file>

<file path=ppt/notesSlides/_rels/notesSlide163.xml.rels><?xml version="1.0" encoding="UTF-8" standalone="yes"?>
<Relationships xmlns="http://schemas.openxmlformats.org/package/2006/relationships"><Relationship Id="rId2" Type="http://schemas.openxmlformats.org/officeDocument/2006/relationships/slide" Target="../slides/slide178.xml"/><Relationship Id="rId1" Type="http://schemas.openxmlformats.org/officeDocument/2006/relationships/notesMaster" Target="../notesMasters/notesMaster1.xml"/></Relationships>
</file>

<file path=ppt/notesSlides/_rels/notesSlide164.xml.rels><?xml version="1.0" encoding="UTF-8" standalone="yes"?>
<Relationships xmlns="http://schemas.openxmlformats.org/package/2006/relationships"><Relationship Id="rId2" Type="http://schemas.openxmlformats.org/officeDocument/2006/relationships/slide" Target="../slides/slide179.xml"/><Relationship Id="rId1" Type="http://schemas.openxmlformats.org/officeDocument/2006/relationships/notesMaster" Target="../notesMasters/notesMaster1.xml"/></Relationships>
</file>

<file path=ppt/notesSlides/_rels/notesSlide165.xml.rels><?xml version="1.0" encoding="UTF-8" standalone="yes"?>
<Relationships xmlns="http://schemas.openxmlformats.org/package/2006/relationships"><Relationship Id="rId2" Type="http://schemas.openxmlformats.org/officeDocument/2006/relationships/slide" Target="../slides/slide180.xml"/><Relationship Id="rId1" Type="http://schemas.openxmlformats.org/officeDocument/2006/relationships/notesMaster" Target="../notesMasters/notesMaster1.xml"/></Relationships>
</file>

<file path=ppt/notesSlides/_rels/notesSlide166.xml.rels><?xml version="1.0" encoding="UTF-8" standalone="yes"?>
<Relationships xmlns="http://schemas.openxmlformats.org/package/2006/relationships"><Relationship Id="rId2" Type="http://schemas.openxmlformats.org/officeDocument/2006/relationships/slide" Target="../slides/slide181.xml"/><Relationship Id="rId1" Type="http://schemas.openxmlformats.org/officeDocument/2006/relationships/notesMaster" Target="../notesMasters/notesMaster1.xml"/></Relationships>
</file>

<file path=ppt/notesSlides/_rels/notesSlide167.xml.rels><?xml version="1.0" encoding="UTF-8" standalone="yes"?>
<Relationships xmlns="http://schemas.openxmlformats.org/package/2006/relationships"><Relationship Id="rId2" Type="http://schemas.openxmlformats.org/officeDocument/2006/relationships/slide" Target="../slides/slide182.xml"/><Relationship Id="rId1" Type="http://schemas.openxmlformats.org/officeDocument/2006/relationships/notesMaster" Target="../notesMasters/notesMaster1.xml"/></Relationships>
</file>

<file path=ppt/notesSlides/_rels/notesSlide168.xml.rels><?xml version="1.0" encoding="UTF-8" standalone="yes"?>
<Relationships xmlns="http://schemas.openxmlformats.org/package/2006/relationships"><Relationship Id="rId2" Type="http://schemas.openxmlformats.org/officeDocument/2006/relationships/slide" Target="../slides/slide183.xml"/><Relationship Id="rId1" Type="http://schemas.openxmlformats.org/officeDocument/2006/relationships/notesMaster" Target="../notesMasters/notesMaster1.xml"/></Relationships>
</file>

<file path=ppt/notesSlides/_rels/notesSlide169.xml.rels><?xml version="1.0" encoding="UTF-8" standalone="yes"?>
<Relationships xmlns="http://schemas.openxmlformats.org/package/2006/relationships"><Relationship Id="rId2" Type="http://schemas.openxmlformats.org/officeDocument/2006/relationships/slide" Target="../slides/slide184.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70.xml.rels><?xml version="1.0" encoding="UTF-8" standalone="yes"?>
<Relationships xmlns="http://schemas.openxmlformats.org/package/2006/relationships"><Relationship Id="rId2" Type="http://schemas.openxmlformats.org/officeDocument/2006/relationships/slide" Target="../slides/slide185.xml"/><Relationship Id="rId1" Type="http://schemas.openxmlformats.org/officeDocument/2006/relationships/notesMaster" Target="../notesMasters/notesMaster1.xml"/></Relationships>
</file>

<file path=ppt/notesSlides/_rels/notesSlide171.xml.rels><?xml version="1.0" encoding="UTF-8" standalone="yes"?>
<Relationships xmlns="http://schemas.openxmlformats.org/package/2006/relationships"><Relationship Id="rId2" Type="http://schemas.openxmlformats.org/officeDocument/2006/relationships/slide" Target="../slides/slide186.xml"/><Relationship Id="rId1" Type="http://schemas.openxmlformats.org/officeDocument/2006/relationships/notesMaster" Target="../notesMasters/notesMaster1.xml"/></Relationships>
</file>

<file path=ppt/notesSlides/_rels/notesSlide172.xml.rels><?xml version="1.0" encoding="UTF-8" standalone="yes"?>
<Relationships xmlns="http://schemas.openxmlformats.org/package/2006/relationships"><Relationship Id="rId2" Type="http://schemas.openxmlformats.org/officeDocument/2006/relationships/slide" Target="../slides/slide187.xml"/><Relationship Id="rId1" Type="http://schemas.openxmlformats.org/officeDocument/2006/relationships/notesMaster" Target="../notesMasters/notesMaster1.xml"/></Relationships>
</file>

<file path=ppt/notesSlides/_rels/notesSlide173.xml.rels><?xml version="1.0" encoding="UTF-8" standalone="yes"?>
<Relationships xmlns="http://schemas.openxmlformats.org/package/2006/relationships"><Relationship Id="rId2" Type="http://schemas.openxmlformats.org/officeDocument/2006/relationships/slide" Target="../slides/slide188.xml"/><Relationship Id="rId1" Type="http://schemas.openxmlformats.org/officeDocument/2006/relationships/notesMaster" Target="../notesMasters/notesMaster1.xml"/></Relationships>
</file>

<file path=ppt/notesSlides/_rels/notesSlide174.xml.rels><?xml version="1.0" encoding="UTF-8" standalone="yes"?>
<Relationships xmlns="http://schemas.openxmlformats.org/package/2006/relationships"><Relationship Id="rId2" Type="http://schemas.openxmlformats.org/officeDocument/2006/relationships/slide" Target="../slides/slide189.xml"/><Relationship Id="rId1" Type="http://schemas.openxmlformats.org/officeDocument/2006/relationships/notesMaster" Target="../notesMasters/notesMaster1.xml"/></Relationships>
</file>

<file path=ppt/notesSlides/_rels/notesSlide175.xml.rels><?xml version="1.0" encoding="UTF-8" standalone="yes"?>
<Relationships xmlns="http://schemas.openxmlformats.org/package/2006/relationships"><Relationship Id="rId2" Type="http://schemas.openxmlformats.org/officeDocument/2006/relationships/slide" Target="../slides/slide190.xml"/><Relationship Id="rId1" Type="http://schemas.openxmlformats.org/officeDocument/2006/relationships/notesMaster" Target="../notesMasters/notesMaster1.xml"/></Relationships>
</file>

<file path=ppt/notesSlides/_rels/notesSlide176.xml.rels><?xml version="1.0" encoding="UTF-8" standalone="yes"?>
<Relationships xmlns="http://schemas.openxmlformats.org/package/2006/relationships"><Relationship Id="rId2" Type="http://schemas.openxmlformats.org/officeDocument/2006/relationships/slide" Target="../slides/slide191.xml"/><Relationship Id="rId1" Type="http://schemas.openxmlformats.org/officeDocument/2006/relationships/notesMaster" Target="../notesMasters/notesMaster1.xml"/></Relationships>
</file>

<file path=ppt/notesSlides/_rels/notesSlide177.xml.rels><?xml version="1.0" encoding="UTF-8" standalone="yes"?>
<Relationships xmlns="http://schemas.openxmlformats.org/package/2006/relationships"><Relationship Id="rId2" Type="http://schemas.openxmlformats.org/officeDocument/2006/relationships/slide" Target="../slides/slide192.xml"/><Relationship Id="rId1" Type="http://schemas.openxmlformats.org/officeDocument/2006/relationships/notesMaster" Target="../notesMasters/notesMaster1.xml"/></Relationships>
</file>

<file path=ppt/notesSlides/_rels/notesSlide178.xml.rels><?xml version="1.0" encoding="UTF-8" standalone="yes"?>
<Relationships xmlns="http://schemas.openxmlformats.org/package/2006/relationships"><Relationship Id="rId2" Type="http://schemas.openxmlformats.org/officeDocument/2006/relationships/slide" Target="../slides/slide193.xml"/><Relationship Id="rId1" Type="http://schemas.openxmlformats.org/officeDocument/2006/relationships/notesMaster" Target="../notesMasters/notesMaster1.xml"/></Relationships>
</file>

<file path=ppt/notesSlides/_rels/notesSlide179.xml.rels><?xml version="1.0" encoding="UTF-8" standalone="yes"?>
<Relationships xmlns="http://schemas.openxmlformats.org/package/2006/relationships"><Relationship Id="rId2" Type="http://schemas.openxmlformats.org/officeDocument/2006/relationships/slide" Target="../slides/slide194.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80.xml.rels><?xml version="1.0" encoding="UTF-8" standalone="yes"?>
<Relationships xmlns="http://schemas.openxmlformats.org/package/2006/relationships"><Relationship Id="rId2" Type="http://schemas.openxmlformats.org/officeDocument/2006/relationships/slide" Target="../slides/slide195.xml"/><Relationship Id="rId1" Type="http://schemas.openxmlformats.org/officeDocument/2006/relationships/notesMaster" Target="../notesMasters/notesMaster1.xml"/></Relationships>
</file>

<file path=ppt/notesSlides/_rels/notesSlide181.xml.rels><?xml version="1.0" encoding="UTF-8" standalone="yes"?>
<Relationships xmlns="http://schemas.openxmlformats.org/package/2006/relationships"><Relationship Id="rId2" Type="http://schemas.openxmlformats.org/officeDocument/2006/relationships/slide" Target="../slides/slide197.xml"/><Relationship Id="rId1" Type="http://schemas.openxmlformats.org/officeDocument/2006/relationships/notesMaster" Target="../notesMasters/notesMaster1.xml"/></Relationships>
</file>

<file path=ppt/notesSlides/_rels/notesSlide182.xml.rels><?xml version="1.0" encoding="UTF-8" standalone="yes"?>
<Relationships xmlns="http://schemas.openxmlformats.org/package/2006/relationships"><Relationship Id="rId2" Type="http://schemas.openxmlformats.org/officeDocument/2006/relationships/slide" Target="../slides/slide199.xml"/><Relationship Id="rId1" Type="http://schemas.openxmlformats.org/officeDocument/2006/relationships/notesMaster" Target="../notesMasters/notesMaster1.xml"/></Relationships>
</file>

<file path=ppt/notesSlides/_rels/notesSlide183.xml.rels><?xml version="1.0" encoding="UTF-8" standalone="yes"?>
<Relationships xmlns="http://schemas.openxmlformats.org/package/2006/relationships"><Relationship Id="rId2" Type="http://schemas.openxmlformats.org/officeDocument/2006/relationships/slide" Target="../slides/slide200.xml"/><Relationship Id="rId1" Type="http://schemas.openxmlformats.org/officeDocument/2006/relationships/notesMaster" Target="../notesMasters/notesMaster1.xml"/></Relationships>
</file>

<file path=ppt/notesSlides/_rels/notesSlide184.xml.rels><?xml version="1.0" encoding="UTF-8" standalone="yes"?>
<Relationships xmlns="http://schemas.openxmlformats.org/package/2006/relationships"><Relationship Id="rId2" Type="http://schemas.openxmlformats.org/officeDocument/2006/relationships/slide" Target="../slides/slide201.xml"/><Relationship Id="rId1" Type="http://schemas.openxmlformats.org/officeDocument/2006/relationships/notesMaster" Target="../notesMasters/notesMaster1.xml"/></Relationships>
</file>

<file path=ppt/notesSlides/_rels/notesSlide185.xml.rels><?xml version="1.0" encoding="UTF-8" standalone="yes"?>
<Relationships xmlns="http://schemas.openxmlformats.org/package/2006/relationships"><Relationship Id="rId2" Type="http://schemas.openxmlformats.org/officeDocument/2006/relationships/slide" Target="../slides/slide202.xml"/><Relationship Id="rId1" Type="http://schemas.openxmlformats.org/officeDocument/2006/relationships/notesMaster" Target="../notesMasters/notesMaster1.xml"/></Relationships>
</file>

<file path=ppt/notesSlides/_rels/notesSlide186.xml.rels><?xml version="1.0" encoding="UTF-8" standalone="yes"?>
<Relationships xmlns="http://schemas.openxmlformats.org/package/2006/relationships"><Relationship Id="rId2" Type="http://schemas.openxmlformats.org/officeDocument/2006/relationships/slide" Target="../slides/slide203.xml"/><Relationship Id="rId1" Type="http://schemas.openxmlformats.org/officeDocument/2006/relationships/notesMaster" Target="../notesMasters/notesMaster1.xml"/></Relationships>
</file>

<file path=ppt/notesSlides/_rels/notesSlide187.xml.rels><?xml version="1.0" encoding="UTF-8" standalone="yes"?>
<Relationships xmlns="http://schemas.openxmlformats.org/package/2006/relationships"><Relationship Id="rId2" Type="http://schemas.openxmlformats.org/officeDocument/2006/relationships/slide" Target="../slides/slide204.xml"/><Relationship Id="rId1" Type="http://schemas.openxmlformats.org/officeDocument/2006/relationships/notesMaster" Target="../notesMasters/notesMaster1.xml"/></Relationships>
</file>

<file path=ppt/notesSlides/_rels/notesSlide188.xml.rels><?xml version="1.0" encoding="UTF-8" standalone="yes"?>
<Relationships xmlns="http://schemas.openxmlformats.org/package/2006/relationships"><Relationship Id="rId2" Type="http://schemas.openxmlformats.org/officeDocument/2006/relationships/slide" Target="../slides/slide205.xml"/><Relationship Id="rId1" Type="http://schemas.openxmlformats.org/officeDocument/2006/relationships/notesMaster" Target="../notesMasters/notesMaster1.xml"/></Relationships>
</file>

<file path=ppt/notesSlides/_rels/notesSlide189.xml.rels><?xml version="1.0" encoding="UTF-8" standalone="yes"?>
<Relationships xmlns="http://schemas.openxmlformats.org/package/2006/relationships"><Relationship Id="rId2" Type="http://schemas.openxmlformats.org/officeDocument/2006/relationships/slide" Target="../slides/slide206.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90.xml.rels><?xml version="1.0" encoding="UTF-8" standalone="yes"?>
<Relationships xmlns="http://schemas.openxmlformats.org/package/2006/relationships"><Relationship Id="rId2" Type="http://schemas.openxmlformats.org/officeDocument/2006/relationships/slide" Target="../slides/slide207.xml"/><Relationship Id="rId1" Type="http://schemas.openxmlformats.org/officeDocument/2006/relationships/notesMaster" Target="../notesMasters/notesMaster1.xml"/></Relationships>
</file>

<file path=ppt/notesSlides/_rels/notesSlide191.xml.rels><?xml version="1.0" encoding="UTF-8" standalone="yes"?>
<Relationships xmlns="http://schemas.openxmlformats.org/package/2006/relationships"><Relationship Id="rId2" Type="http://schemas.openxmlformats.org/officeDocument/2006/relationships/slide" Target="../slides/slide208.xml"/><Relationship Id="rId1" Type="http://schemas.openxmlformats.org/officeDocument/2006/relationships/notesMaster" Target="../notesMasters/notesMaster1.xml"/></Relationships>
</file>

<file path=ppt/notesSlides/_rels/notesSlide192.xml.rels><?xml version="1.0" encoding="UTF-8" standalone="yes"?>
<Relationships xmlns="http://schemas.openxmlformats.org/package/2006/relationships"><Relationship Id="rId2" Type="http://schemas.openxmlformats.org/officeDocument/2006/relationships/slide" Target="../slides/slide209.xml"/><Relationship Id="rId1" Type="http://schemas.openxmlformats.org/officeDocument/2006/relationships/notesMaster" Target="../notesMasters/notesMaster1.xml"/></Relationships>
</file>

<file path=ppt/notesSlides/_rels/notesSlide193.xml.rels><?xml version="1.0" encoding="UTF-8" standalone="yes"?>
<Relationships xmlns="http://schemas.openxmlformats.org/package/2006/relationships"><Relationship Id="rId2" Type="http://schemas.openxmlformats.org/officeDocument/2006/relationships/slide" Target="../slides/slide210.xml"/><Relationship Id="rId1" Type="http://schemas.openxmlformats.org/officeDocument/2006/relationships/notesMaster" Target="../notesMasters/notesMaster1.xml"/></Relationships>
</file>

<file path=ppt/notesSlides/_rels/notesSlide194.xml.rels><?xml version="1.0" encoding="UTF-8" standalone="yes"?>
<Relationships xmlns="http://schemas.openxmlformats.org/package/2006/relationships"><Relationship Id="rId2" Type="http://schemas.openxmlformats.org/officeDocument/2006/relationships/slide" Target="../slides/slide211.xml"/><Relationship Id="rId1" Type="http://schemas.openxmlformats.org/officeDocument/2006/relationships/notesMaster" Target="../notesMasters/notesMaster1.xml"/></Relationships>
</file>

<file path=ppt/notesSlides/_rels/notesSlide195.xml.rels><?xml version="1.0" encoding="UTF-8" standalone="yes"?>
<Relationships xmlns="http://schemas.openxmlformats.org/package/2006/relationships"><Relationship Id="rId2" Type="http://schemas.openxmlformats.org/officeDocument/2006/relationships/slide" Target="../slides/slide212.xml"/><Relationship Id="rId1" Type="http://schemas.openxmlformats.org/officeDocument/2006/relationships/notesMaster" Target="../notesMasters/notesMaster1.xml"/></Relationships>
</file>

<file path=ppt/notesSlides/_rels/notesSlide196.xml.rels><?xml version="1.0" encoding="UTF-8" standalone="yes"?>
<Relationships xmlns="http://schemas.openxmlformats.org/package/2006/relationships"><Relationship Id="rId2" Type="http://schemas.openxmlformats.org/officeDocument/2006/relationships/slide" Target="../slides/slide215.xml"/><Relationship Id="rId1" Type="http://schemas.openxmlformats.org/officeDocument/2006/relationships/notesMaster" Target="../notesMasters/notesMaster1.xml"/></Relationships>
</file>

<file path=ppt/notesSlides/_rels/notesSlide197.xml.rels><?xml version="1.0" encoding="UTF-8" standalone="yes"?>
<Relationships xmlns="http://schemas.openxmlformats.org/package/2006/relationships"><Relationship Id="rId2" Type="http://schemas.openxmlformats.org/officeDocument/2006/relationships/slide" Target="../slides/slide216.xml"/><Relationship Id="rId1" Type="http://schemas.openxmlformats.org/officeDocument/2006/relationships/notesMaster" Target="../notesMasters/notesMaster1.xml"/></Relationships>
</file>

<file path=ppt/notesSlides/_rels/notesSlide198.xml.rels><?xml version="1.0" encoding="UTF-8" standalone="yes"?>
<Relationships xmlns="http://schemas.openxmlformats.org/package/2006/relationships"><Relationship Id="rId2" Type="http://schemas.openxmlformats.org/officeDocument/2006/relationships/slide" Target="../slides/slide217.xml"/><Relationship Id="rId1" Type="http://schemas.openxmlformats.org/officeDocument/2006/relationships/notesMaster" Target="../notesMasters/notesMaster1.xml"/></Relationships>
</file>

<file path=ppt/notesSlides/_rels/notesSlide199.xml.rels><?xml version="1.0" encoding="UTF-8" standalone="yes"?>
<Relationships xmlns="http://schemas.openxmlformats.org/package/2006/relationships"><Relationship Id="rId2" Type="http://schemas.openxmlformats.org/officeDocument/2006/relationships/slide" Target="../slides/slide218.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00.xml.rels><?xml version="1.0" encoding="UTF-8" standalone="yes"?>
<Relationships xmlns="http://schemas.openxmlformats.org/package/2006/relationships"><Relationship Id="rId2" Type="http://schemas.openxmlformats.org/officeDocument/2006/relationships/slide" Target="../slides/slide219.xml"/><Relationship Id="rId1" Type="http://schemas.openxmlformats.org/officeDocument/2006/relationships/notesMaster" Target="../notesMasters/notesMaster1.xml"/></Relationships>
</file>

<file path=ppt/notesSlides/_rels/notesSlide201.xml.rels><?xml version="1.0" encoding="UTF-8" standalone="yes"?>
<Relationships xmlns="http://schemas.openxmlformats.org/package/2006/relationships"><Relationship Id="rId2" Type="http://schemas.openxmlformats.org/officeDocument/2006/relationships/slide" Target="../slides/slide222.xml"/><Relationship Id="rId1" Type="http://schemas.openxmlformats.org/officeDocument/2006/relationships/notesMaster" Target="../notesMasters/notesMaster1.xml"/></Relationships>
</file>

<file path=ppt/notesSlides/_rels/notesSlide202.xml.rels><?xml version="1.0" encoding="UTF-8" standalone="yes"?>
<Relationships xmlns="http://schemas.openxmlformats.org/package/2006/relationships"><Relationship Id="rId2" Type="http://schemas.openxmlformats.org/officeDocument/2006/relationships/slide" Target="../slides/slide223.xml"/><Relationship Id="rId1" Type="http://schemas.openxmlformats.org/officeDocument/2006/relationships/notesMaster" Target="../notesMasters/notesMaster1.xml"/></Relationships>
</file>

<file path=ppt/notesSlides/_rels/notesSlide203.xml.rels><?xml version="1.0" encoding="UTF-8" standalone="yes"?>
<Relationships xmlns="http://schemas.openxmlformats.org/package/2006/relationships"><Relationship Id="rId2" Type="http://schemas.openxmlformats.org/officeDocument/2006/relationships/slide" Target="../slides/slide225.xml"/><Relationship Id="rId1" Type="http://schemas.openxmlformats.org/officeDocument/2006/relationships/notesMaster" Target="../notesMasters/notesMaster1.xml"/></Relationships>
</file>

<file path=ppt/notesSlides/_rels/notesSlide204.xml.rels><?xml version="1.0" encoding="UTF-8" standalone="yes"?>
<Relationships xmlns="http://schemas.openxmlformats.org/package/2006/relationships"><Relationship Id="rId2" Type="http://schemas.openxmlformats.org/officeDocument/2006/relationships/slide" Target="../slides/slide227.xml"/><Relationship Id="rId1" Type="http://schemas.openxmlformats.org/officeDocument/2006/relationships/notesMaster" Target="../notesMasters/notesMaster1.xml"/></Relationships>
</file>

<file path=ppt/notesSlides/_rels/notesSlide205.xml.rels><?xml version="1.0" encoding="UTF-8" standalone="yes"?>
<Relationships xmlns="http://schemas.openxmlformats.org/package/2006/relationships"><Relationship Id="rId2" Type="http://schemas.openxmlformats.org/officeDocument/2006/relationships/slide" Target="../slides/slide228.xml"/><Relationship Id="rId1" Type="http://schemas.openxmlformats.org/officeDocument/2006/relationships/notesMaster" Target="../notesMasters/notesMaster1.xml"/></Relationships>
</file>

<file path=ppt/notesSlides/_rels/notesSlide206.xml.rels><?xml version="1.0" encoding="UTF-8" standalone="yes"?>
<Relationships xmlns="http://schemas.openxmlformats.org/package/2006/relationships"><Relationship Id="rId2" Type="http://schemas.openxmlformats.org/officeDocument/2006/relationships/slide" Target="../slides/slide229.xml"/><Relationship Id="rId1" Type="http://schemas.openxmlformats.org/officeDocument/2006/relationships/notesMaster" Target="../notesMasters/notesMaster1.xml"/></Relationships>
</file>

<file path=ppt/notesSlides/_rels/notesSlide207.xml.rels><?xml version="1.0" encoding="UTF-8" standalone="yes"?>
<Relationships xmlns="http://schemas.openxmlformats.org/package/2006/relationships"><Relationship Id="rId2" Type="http://schemas.openxmlformats.org/officeDocument/2006/relationships/slide" Target="../slides/slide230.xml"/><Relationship Id="rId1" Type="http://schemas.openxmlformats.org/officeDocument/2006/relationships/notesMaster" Target="../notesMasters/notesMaster1.xml"/></Relationships>
</file>

<file path=ppt/notesSlides/_rels/notesSlide208.xml.rels><?xml version="1.0" encoding="UTF-8" standalone="yes"?>
<Relationships xmlns="http://schemas.openxmlformats.org/package/2006/relationships"><Relationship Id="rId2" Type="http://schemas.openxmlformats.org/officeDocument/2006/relationships/slide" Target="../slides/slide231.xml"/><Relationship Id="rId1" Type="http://schemas.openxmlformats.org/officeDocument/2006/relationships/notesMaster" Target="../notesMasters/notesMaster1.xml"/></Relationships>
</file>

<file path=ppt/notesSlides/_rels/notesSlide209.xml.rels><?xml version="1.0" encoding="UTF-8" standalone="yes"?>
<Relationships xmlns="http://schemas.openxmlformats.org/package/2006/relationships"><Relationship Id="rId2" Type="http://schemas.openxmlformats.org/officeDocument/2006/relationships/slide" Target="../slides/slide232.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10.xml.rels><?xml version="1.0" encoding="UTF-8" standalone="yes"?>
<Relationships xmlns="http://schemas.openxmlformats.org/package/2006/relationships"><Relationship Id="rId2" Type="http://schemas.openxmlformats.org/officeDocument/2006/relationships/slide" Target="../slides/slide233.xml"/><Relationship Id="rId1" Type="http://schemas.openxmlformats.org/officeDocument/2006/relationships/notesMaster" Target="../notesMasters/notesMaster1.xml"/></Relationships>
</file>

<file path=ppt/notesSlides/_rels/notesSlide211.xml.rels><?xml version="1.0" encoding="UTF-8" standalone="yes"?>
<Relationships xmlns="http://schemas.openxmlformats.org/package/2006/relationships"><Relationship Id="rId2" Type="http://schemas.openxmlformats.org/officeDocument/2006/relationships/slide" Target="../slides/slide234.xml"/><Relationship Id="rId1" Type="http://schemas.openxmlformats.org/officeDocument/2006/relationships/notesMaster" Target="../notesMasters/notesMaster1.xml"/></Relationships>
</file>

<file path=ppt/notesSlides/_rels/notesSlide212.xml.rels><?xml version="1.0" encoding="UTF-8" standalone="yes"?>
<Relationships xmlns="http://schemas.openxmlformats.org/package/2006/relationships"><Relationship Id="rId2" Type="http://schemas.openxmlformats.org/officeDocument/2006/relationships/slide" Target="../slides/slide235.xml"/><Relationship Id="rId1" Type="http://schemas.openxmlformats.org/officeDocument/2006/relationships/notesMaster" Target="../notesMasters/notesMaster1.xml"/></Relationships>
</file>

<file path=ppt/notesSlides/_rels/notesSlide213.xml.rels><?xml version="1.0" encoding="UTF-8" standalone="yes"?>
<Relationships xmlns="http://schemas.openxmlformats.org/package/2006/relationships"><Relationship Id="rId2" Type="http://schemas.openxmlformats.org/officeDocument/2006/relationships/slide" Target="../slides/slide236.xml"/><Relationship Id="rId1" Type="http://schemas.openxmlformats.org/officeDocument/2006/relationships/notesMaster" Target="../notesMasters/notesMaster1.xml"/></Relationships>
</file>

<file path=ppt/notesSlides/_rels/notesSlide214.xml.rels><?xml version="1.0" encoding="UTF-8" standalone="yes"?>
<Relationships xmlns="http://schemas.openxmlformats.org/package/2006/relationships"><Relationship Id="rId2" Type="http://schemas.openxmlformats.org/officeDocument/2006/relationships/slide" Target="../slides/slide240.xml"/><Relationship Id="rId1" Type="http://schemas.openxmlformats.org/officeDocument/2006/relationships/notesMaster" Target="../notesMasters/notesMaster1.xml"/></Relationships>
</file>

<file path=ppt/notesSlides/_rels/notesSlide215.xml.rels><?xml version="1.0" encoding="UTF-8" standalone="yes"?>
<Relationships xmlns="http://schemas.openxmlformats.org/package/2006/relationships"><Relationship Id="rId2" Type="http://schemas.openxmlformats.org/officeDocument/2006/relationships/slide" Target="../slides/slide241.xml"/><Relationship Id="rId1" Type="http://schemas.openxmlformats.org/officeDocument/2006/relationships/notesMaster" Target="../notesMasters/notesMaster1.xml"/></Relationships>
</file>

<file path=ppt/notesSlides/_rels/notesSlide216.xml.rels><?xml version="1.0" encoding="UTF-8" standalone="yes"?>
<Relationships xmlns="http://schemas.openxmlformats.org/package/2006/relationships"><Relationship Id="rId2" Type="http://schemas.openxmlformats.org/officeDocument/2006/relationships/slide" Target="../slides/slide243.xml"/><Relationship Id="rId1" Type="http://schemas.openxmlformats.org/officeDocument/2006/relationships/notesMaster" Target="../notesMasters/notesMaster1.xml"/></Relationships>
</file>

<file path=ppt/notesSlides/_rels/notesSlide217.xml.rels><?xml version="1.0" encoding="UTF-8" standalone="yes"?>
<Relationships xmlns="http://schemas.openxmlformats.org/package/2006/relationships"><Relationship Id="rId2" Type="http://schemas.openxmlformats.org/officeDocument/2006/relationships/slide" Target="../slides/slide244.xml"/><Relationship Id="rId1" Type="http://schemas.openxmlformats.org/officeDocument/2006/relationships/notesMaster" Target="../notesMasters/notesMaster1.xml"/></Relationships>
</file>

<file path=ppt/notesSlides/_rels/notesSlide218.xml.rels><?xml version="1.0" encoding="UTF-8" standalone="yes"?>
<Relationships xmlns="http://schemas.openxmlformats.org/package/2006/relationships"><Relationship Id="rId2" Type="http://schemas.openxmlformats.org/officeDocument/2006/relationships/slide" Target="../slides/slide245.xml"/><Relationship Id="rId1" Type="http://schemas.openxmlformats.org/officeDocument/2006/relationships/notesMaster" Target="../notesMasters/notesMaster1.xml"/></Relationships>
</file>

<file path=ppt/notesSlides/_rels/notesSlide219.xml.rels><?xml version="1.0" encoding="UTF-8" standalone="yes"?>
<Relationships xmlns="http://schemas.openxmlformats.org/package/2006/relationships"><Relationship Id="rId2" Type="http://schemas.openxmlformats.org/officeDocument/2006/relationships/slide" Target="../slides/slide246.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20.xml.rels><?xml version="1.0" encoding="UTF-8" standalone="yes"?>
<Relationships xmlns="http://schemas.openxmlformats.org/package/2006/relationships"><Relationship Id="rId2" Type="http://schemas.openxmlformats.org/officeDocument/2006/relationships/slide" Target="../slides/slide247.xml"/><Relationship Id="rId1" Type="http://schemas.openxmlformats.org/officeDocument/2006/relationships/notesMaster" Target="../notesMasters/notesMaster1.xml"/></Relationships>
</file>

<file path=ppt/notesSlides/_rels/notesSlide221.xml.rels><?xml version="1.0" encoding="UTF-8" standalone="yes"?>
<Relationships xmlns="http://schemas.openxmlformats.org/package/2006/relationships"><Relationship Id="rId2" Type="http://schemas.openxmlformats.org/officeDocument/2006/relationships/slide" Target="../slides/slide248.xml"/><Relationship Id="rId1" Type="http://schemas.openxmlformats.org/officeDocument/2006/relationships/notesMaster" Target="../notesMasters/notesMaster1.xml"/></Relationships>
</file>

<file path=ppt/notesSlides/_rels/notesSlide222.xml.rels><?xml version="1.0" encoding="UTF-8" standalone="yes"?>
<Relationships xmlns="http://schemas.openxmlformats.org/package/2006/relationships"><Relationship Id="rId2" Type="http://schemas.openxmlformats.org/officeDocument/2006/relationships/slide" Target="../slides/slide249.xml"/><Relationship Id="rId1" Type="http://schemas.openxmlformats.org/officeDocument/2006/relationships/notesMaster" Target="../notesMasters/notesMaster1.xml"/></Relationships>
</file>

<file path=ppt/notesSlides/_rels/notesSlide223.xml.rels><?xml version="1.0" encoding="UTF-8" standalone="yes"?>
<Relationships xmlns="http://schemas.openxmlformats.org/package/2006/relationships"><Relationship Id="rId2" Type="http://schemas.openxmlformats.org/officeDocument/2006/relationships/slide" Target="../slides/slide250.xml"/><Relationship Id="rId1" Type="http://schemas.openxmlformats.org/officeDocument/2006/relationships/notesMaster" Target="../notesMasters/notesMaster1.xml"/></Relationships>
</file>

<file path=ppt/notesSlides/_rels/notesSlide224.xml.rels><?xml version="1.0" encoding="UTF-8" standalone="yes"?>
<Relationships xmlns="http://schemas.openxmlformats.org/package/2006/relationships"><Relationship Id="rId2" Type="http://schemas.openxmlformats.org/officeDocument/2006/relationships/slide" Target="../slides/slide251.xml"/><Relationship Id="rId1" Type="http://schemas.openxmlformats.org/officeDocument/2006/relationships/notesMaster" Target="../notesMasters/notesMaster1.xml"/></Relationships>
</file>

<file path=ppt/notesSlides/_rels/notesSlide225.xml.rels><?xml version="1.0" encoding="UTF-8" standalone="yes"?>
<Relationships xmlns="http://schemas.openxmlformats.org/package/2006/relationships"><Relationship Id="rId2" Type="http://schemas.openxmlformats.org/officeDocument/2006/relationships/slide" Target="../slides/slide252.xml"/><Relationship Id="rId1" Type="http://schemas.openxmlformats.org/officeDocument/2006/relationships/notesMaster" Target="../notesMasters/notesMaster1.xml"/></Relationships>
</file>

<file path=ppt/notesSlides/_rels/notesSlide226.xml.rels><?xml version="1.0" encoding="UTF-8" standalone="yes"?>
<Relationships xmlns="http://schemas.openxmlformats.org/package/2006/relationships"><Relationship Id="rId2" Type="http://schemas.openxmlformats.org/officeDocument/2006/relationships/slide" Target="../slides/slide253.xml"/><Relationship Id="rId1" Type="http://schemas.openxmlformats.org/officeDocument/2006/relationships/notesMaster" Target="../notesMasters/notesMaster1.xml"/></Relationships>
</file>

<file path=ppt/notesSlides/_rels/notesSlide227.xml.rels><?xml version="1.0" encoding="UTF-8" standalone="yes"?>
<Relationships xmlns="http://schemas.openxmlformats.org/package/2006/relationships"><Relationship Id="rId2" Type="http://schemas.openxmlformats.org/officeDocument/2006/relationships/slide" Target="../slides/slide254.xml"/><Relationship Id="rId1" Type="http://schemas.openxmlformats.org/officeDocument/2006/relationships/notesMaster" Target="../notesMasters/notesMaster1.xml"/></Relationships>
</file>

<file path=ppt/notesSlides/_rels/notesSlide228.xml.rels><?xml version="1.0" encoding="UTF-8" standalone="yes"?>
<Relationships xmlns="http://schemas.openxmlformats.org/package/2006/relationships"><Relationship Id="rId2" Type="http://schemas.openxmlformats.org/officeDocument/2006/relationships/slide" Target="../slides/slide255.xml"/><Relationship Id="rId1" Type="http://schemas.openxmlformats.org/officeDocument/2006/relationships/notesMaster" Target="../notesMasters/notesMaster1.xml"/></Relationships>
</file>

<file path=ppt/notesSlides/_rels/notesSlide229.xml.rels><?xml version="1.0" encoding="UTF-8" standalone="yes"?>
<Relationships xmlns="http://schemas.openxmlformats.org/package/2006/relationships"><Relationship Id="rId2" Type="http://schemas.openxmlformats.org/officeDocument/2006/relationships/slide" Target="../slides/slide256.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30.xml.rels><?xml version="1.0" encoding="UTF-8" standalone="yes"?>
<Relationships xmlns="http://schemas.openxmlformats.org/package/2006/relationships"><Relationship Id="rId2" Type="http://schemas.openxmlformats.org/officeDocument/2006/relationships/slide" Target="../slides/slide257.xml"/><Relationship Id="rId1" Type="http://schemas.openxmlformats.org/officeDocument/2006/relationships/notesMaster" Target="../notesMasters/notesMaster1.xml"/></Relationships>
</file>

<file path=ppt/notesSlides/_rels/notesSlide231.xml.rels><?xml version="1.0" encoding="UTF-8" standalone="yes"?>
<Relationships xmlns="http://schemas.openxmlformats.org/package/2006/relationships"><Relationship Id="rId2" Type="http://schemas.openxmlformats.org/officeDocument/2006/relationships/slide" Target="../slides/slide258.xml"/><Relationship Id="rId1" Type="http://schemas.openxmlformats.org/officeDocument/2006/relationships/notesMaster" Target="../notesMasters/notesMaster1.xml"/></Relationships>
</file>

<file path=ppt/notesSlides/_rels/notesSlide232.xml.rels><?xml version="1.0" encoding="UTF-8" standalone="yes"?>
<Relationships xmlns="http://schemas.openxmlformats.org/package/2006/relationships"><Relationship Id="rId2" Type="http://schemas.openxmlformats.org/officeDocument/2006/relationships/slide" Target="../slides/slide259.xml"/><Relationship Id="rId1" Type="http://schemas.openxmlformats.org/officeDocument/2006/relationships/notesMaster" Target="../notesMasters/notesMaster1.xml"/></Relationships>
</file>

<file path=ppt/notesSlides/_rels/notesSlide233.xml.rels><?xml version="1.0" encoding="UTF-8" standalone="yes"?>
<Relationships xmlns="http://schemas.openxmlformats.org/package/2006/relationships"><Relationship Id="rId2" Type="http://schemas.openxmlformats.org/officeDocument/2006/relationships/slide" Target="../slides/slide260.xml"/><Relationship Id="rId1" Type="http://schemas.openxmlformats.org/officeDocument/2006/relationships/notesMaster" Target="../notesMasters/notesMaster1.xml"/></Relationships>
</file>

<file path=ppt/notesSlides/_rels/notesSlide234.xml.rels><?xml version="1.0" encoding="UTF-8" standalone="yes"?>
<Relationships xmlns="http://schemas.openxmlformats.org/package/2006/relationships"><Relationship Id="rId2" Type="http://schemas.openxmlformats.org/officeDocument/2006/relationships/slide" Target="../slides/slide261.xml"/><Relationship Id="rId1" Type="http://schemas.openxmlformats.org/officeDocument/2006/relationships/notesMaster" Target="../notesMasters/notesMaster1.xml"/></Relationships>
</file>

<file path=ppt/notesSlides/_rels/notesSlide235.xml.rels><?xml version="1.0" encoding="UTF-8" standalone="yes"?>
<Relationships xmlns="http://schemas.openxmlformats.org/package/2006/relationships"><Relationship Id="rId2" Type="http://schemas.openxmlformats.org/officeDocument/2006/relationships/slide" Target="../slides/slide262.xml"/><Relationship Id="rId1" Type="http://schemas.openxmlformats.org/officeDocument/2006/relationships/notesMaster" Target="../notesMasters/notesMaster1.xml"/></Relationships>
</file>

<file path=ppt/notesSlides/_rels/notesSlide236.xml.rels><?xml version="1.0" encoding="UTF-8" standalone="yes"?>
<Relationships xmlns="http://schemas.openxmlformats.org/package/2006/relationships"><Relationship Id="rId2" Type="http://schemas.openxmlformats.org/officeDocument/2006/relationships/slide" Target="../slides/slide263.xml"/><Relationship Id="rId1" Type="http://schemas.openxmlformats.org/officeDocument/2006/relationships/notesMaster" Target="../notesMasters/notesMaster1.xml"/></Relationships>
</file>

<file path=ppt/notesSlides/_rels/notesSlide237.xml.rels><?xml version="1.0" encoding="UTF-8" standalone="yes"?>
<Relationships xmlns="http://schemas.openxmlformats.org/package/2006/relationships"><Relationship Id="rId2" Type="http://schemas.openxmlformats.org/officeDocument/2006/relationships/slide" Target="../slides/slide264.xml"/><Relationship Id="rId1" Type="http://schemas.openxmlformats.org/officeDocument/2006/relationships/notesMaster" Target="../notesMasters/notesMaster1.xml"/></Relationships>
</file>

<file path=ppt/notesSlides/_rels/notesSlide238.xml.rels><?xml version="1.0" encoding="UTF-8" standalone="yes"?>
<Relationships xmlns="http://schemas.openxmlformats.org/package/2006/relationships"><Relationship Id="rId2" Type="http://schemas.openxmlformats.org/officeDocument/2006/relationships/slide" Target="../slides/slide269.xml"/><Relationship Id="rId1" Type="http://schemas.openxmlformats.org/officeDocument/2006/relationships/notesMaster" Target="../notesMasters/notesMaster1.xml"/></Relationships>
</file>

<file path=ppt/notesSlides/_rels/notesSlide239.xml.rels><?xml version="1.0" encoding="UTF-8" standalone="yes"?>
<Relationships xmlns="http://schemas.openxmlformats.org/package/2006/relationships"><Relationship Id="rId3" Type="http://schemas.openxmlformats.org/officeDocument/2006/relationships/hyperlink" Target="http://www.ssc.wisc.edu/aging/weindruc.htm" TargetMode="External"/><Relationship Id="rId2" Type="http://schemas.openxmlformats.org/officeDocument/2006/relationships/slide" Target="../slides/slide270.xml"/><Relationship Id="rId1" Type="http://schemas.openxmlformats.org/officeDocument/2006/relationships/notesMaster" Target="../notesMasters/notesMaster1.xml"/><Relationship Id="rId4" Type="http://schemas.openxmlformats.org/officeDocument/2006/relationships/hyperlink" Target="http://www.wisc.edu/genetics/research/prolla/prolla_t.html" TargetMode="Externa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40.xml.rels><?xml version="1.0" encoding="UTF-8" standalone="yes"?>
<Relationships xmlns="http://schemas.openxmlformats.org/package/2006/relationships"><Relationship Id="rId2" Type="http://schemas.openxmlformats.org/officeDocument/2006/relationships/slide" Target="../slides/slide271.xml"/><Relationship Id="rId1" Type="http://schemas.openxmlformats.org/officeDocument/2006/relationships/notesMaster" Target="../notesMasters/notesMaster1.xml"/></Relationships>
</file>

<file path=ppt/notesSlides/_rels/notesSlide241.xml.rels><?xml version="1.0" encoding="UTF-8" standalone="yes"?>
<Relationships xmlns="http://schemas.openxmlformats.org/package/2006/relationships"><Relationship Id="rId2" Type="http://schemas.openxmlformats.org/officeDocument/2006/relationships/slide" Target="../slides/slide272.xml"/><Relationship Id="rId1" Type="http://schemas.openxmlformats.org/officeDocument/2006/relationships/notesMaster" Target="../notesMasters/notesMaster1.xml"/></Relationships>
</file>

<file path=ppt/notesSlides/_rels/notesSlide242.xml.rels><?xml version="1.0" encoding="UTF-8" standalone="yes"?>
<Relationships xmlns="http://schemas.openxmlformats.org/package/2006/relationships"><Relationship Id="rId3" Type="http://schemas.openxmlformats.org/officeDocument/2006/relationships/hyperlink" Target="https://qbi.uq.edu.au/brain/brain-anatomy/forebrain" TargetMode="External"/><Relationship Id="rId7" Type="http://schemas.openxmlformats.org/officeDocument/2006/relationships/hyperlink" Target="https://qbi.uq.edu.au/brain/brain-anatomy/central-nervous-system-brain-and-spinal-cord" TargetMode="External"/><Relationship Id="rId2" Type="http://schemas.openxmlformats.org/officeDocument/2006/relationships/slide" Target="../slides/slide275.xml"/><Relationship Id="rId1" Type="http://schemas.openxmlformats.org/officeDocument/2006/relationships/notesMaster" Target="../notesMasters/notesMaster1.xml"/><Relationship Id="rId6" Type="http://schemas.openxmlformats.org/officeDocument/2006/relationships/hyperlink" Target="https://qbi.uq.edu.au/brain/brain-functions/vision" TargetMode="External"/><Relationship Id="rId5" Type="http://schemas.openxmlformats.org/officeDocument/2006/relationships/hyperlink" Target="https://qbi.uq.edu.au/brain/brain-anatomy/what-neuron" TargetMode="External"/><Relationship Id="rId4" Type="http://schemas.openxmlformats.org/officeDocument/2006/relationships/hyperlink" Target="https://qbi.uq.edu.au/brain/brain-anatomy/spinal-cord" TargetMode="External"/></Relationships>
</file>

<file path=ppt/notesSlides/_rels/notesSlide243.xml.rels><?xml version="1.0" encoding="UTF-8" standalone="yes"?>
<Relationships xmlns="http://schemas.openxmlformats.org/package/2006/relationships"><Relationship Id="rId2" Type="http://schemas.openxmlformats.org/officeDocument/2006/relationships/slide" Target="../slides/slide276.xml"/><Relationship Id="rId1" Type="http://schemas.openxmlformats.org/officeDocument/2006/relationships/notesMaster" Target="../notesMasters/notesMaster1.xml"/></Relationships>
</file>

<file path=ppt/notesSlides/_rels/notesSlide244.xml.rels><?xml version="1.0" encoding="UTF-8" standalone="yes"?>
<Relationships xmlns="http://schemas.openxmlformats.org/package/2006/relationships"><Relationship Id="rId2" Type="http://schemas.openxmlformats.org/officeDocument/2006/relationships/slide" Target="../slides/slide277.xml"/><Relationship Id="rId1" Type="http://schemas.openxmlformats.org/officeDocument/2006/relationships/notesMaster" Target="../notesMasters/notesMaster1.xml"/></Relationships>
</file>

<file path=ppt/notesSlides/_rels/notesSlide245.xml.rels><?xml version="1.0" encoding="UTF-8" standalone="yes"?>
<Relationships xmlns="http://schemas.openxmlformats.org/package/2006/relationships"><Relationship Id="rId2" Type="http://schemas.openxmlformats.org/officeDocument/2006/relationships/slide" Target="../slides/slide278.xml"/><Relationship Id="rId1" Type="http://schemas.openxmlformats.org/officeDocument/2006/relationships/notesMaster" Target="../notesMasters/notesMaster1.xml"/></Relationships>
</file>

<file path=ppt/notesSlides/_rels/notesSlide246.xml.rels><?xml version="1.0" encoding="UTF-8" standalone="yes"?>
<Relationships xmlns="http://schemas.openxmlformats.org/package/2006/relationships"><Relationship Id="rId2" Type="http://schemas.openxmlformats.org/officeDocument/2006/relationships/slide" Target="../slides/slide279.xml"/><Relationship Id="rId1" Type="http://schemas.openxmlformats.org/officeDocument/2006/relationships/notesMaster" Target="../notesMasters/notesMaster1.xml"/></Relationships>
</file>

<file path=ppt/notesSlides/_rels/notesSlide247.xml.rels><?xml version="1.0" encoding="UTF-8" standalone="yes"?>
<Relationships xmlns="http://schemas.openxmlformats.org/package/2006/relationships"><Relationship Id="rId2" Type="http://schemas.openxmlformats.org/officeDocument/2006/relationships/slide" Target="../slides/slide280.xml"/><Relationship Id="rId1" Type="http://schemas.openxmlformats.org/officeDocument/2006/relationships/notesMaster" Target="../notesMasters/notesMaster1.xml"/></Relationships>
</file>

<file path=ppt/notesSlides/_rels/notesSlide248.xml.rels><?xml version="1.0" encoding="UTF-8" standalone="yes"?>
<Relationships xmlns="http://schemas.openxmlformats.org/package/2006/relationships"><Relationship Id="rId2" Type="http://schemas.openxmlformats.org/officeDocument/2006/relationships/slide" Target="../slides/slide281.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8" Type="http://schemas.openxmlformats.org/officeDocument/2006/relationships/hyperlink" Target="http://en.wikipedia.org/wiki/Integumentary_system" TargetMode="External"/><Relationship Id="rId3" Type="http://schemas.openxmlformats.org/officeDocument/2006/relationships/hyperlink" Target="http://en.wikipedia.org/wiki/Nervous_system" TargetMode="External"/><Relationship Id="rId7" Type="http://schemas.openxmlformats.org/officeDocument/2006/relationships/hyperlink" Target="http://en.wikipedia.org/wiki/Epidermis_(skin)" TargetMode="External"/><Relationship Id="rId2" Type="http://schemas.openxmlformats.org/officeDocument/2006/relationships/slide" Target="../slides/slide65.xml"/><Relationship Id="rId1" Type="http://schemas.openxmlformats.org/officeDocument/2006/relationships/notesMaster" Target="../notesMasters/notesMaster1.xml"/><Relationship Id="rId6" Type="http://schemas.openxmlformats.org/officeDocument/2006/relationships/hyperlink" Target="http://en.wikipedia.org/wiki/Tooth_enamel" TargetMode="External"/><Relationship Id="rId5" Type="http://schemas.openxmlformats.org/officeDocument/2006/relationships/hyperlink" Target="http://en.wikipedia.org/wiki/Ectoderm#cite_note-simple-4" TargetMode="External"/><Relationship Id="rId4" Type="http://schemas.openxmlformats.org/officeDocument/2006/relationships/hyperlink" Target="http://en.wikipedia.org/wiki/Ectoderm#cite_note-3" TargetMode="Externa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82.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83.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92.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93.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95.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96.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97.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98.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99.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100.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101.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102.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104.xml"/><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2" Type="http://schemas.openxmlformats.org/officeDocument/2006/relationships/slide" Target="../slides/slide105.xml"/><Relationship Id="rId1" Type="http://schemas.openxmlformats.org/officeDocument/2006/relationships/notesMaster" Target="../notesMasters/notesMaster1.xml"/></Relationships>
</file>

<file path=ppt/notesSlides/_rels/notesSlide95.xml.rels><?xml version="1.0" encoding="UTF-8" standalone="yes"?>
<Relationships xmlns="http://schemas.openxmlformats.org/package/2006/relationships"><Relationship Id="rId2" Type="http://schemas.openxmlformats.org/officeDocument/2006/relationships/slide" Target="../slides/slide106.xml"/><Relationship Id="rId1" Type="http://schemas.openxmlformats.org/officeDocument/2006/relationships/notesMaster" Target="../notesMasters/notesMaster1.xml"/></Relationships>
</file>

<file path=ppt/notesSlides/_rels/notesSlide96.xml.rels><?xml version="1.0" encoding="UTF-8" standalone="yes"?>
<Relationships xmlns="http://schemas.openxmlformats.org/package/2006/relationships"><Relationship Id="rId2" Type="http://schemas.openxmlformats.org/officeDocument/2006/relationships/slide" Target="../slides/slide107.xml"/><Relationship Id="rId1" Type="http://schemas.openxmlformats.org/officeDocument/2006/relationships/notesMaster" Target="../notesMasters/notesMaster1.xml"/></Relationships>
</file>

<file path=ppt/notesSlides/_rels/notesSlide97.xml.rels><?xml version="1.0" encoding="UTF-8" standalone="yes"?>
<Relationships xmlns="http://schemas.openxmlformats.org/package/2006/relationships"><Relationship Id="rId2" Type="http://schemas.openxmlformats.org/officeDocument/2006/relationships/slide" Target="../slides/slide108.xml"/><Relationship Id="rId1" Type="http://schemas.openxmlformats.org/officeDocument/2006/relationships/notesMaster" Target="../notesMasters/notesMaster1.xml"/></Relationships>
</file>

<file path=ppt/notesSlides/_rels/notesSlide98.xml.rels><?xml version="1.0" encoding="UTF-8" standalone="yes"?>
<Relationships xmlns="http://schemas.openxmlformats.org/package/2006/relationships"><Relationship Id="rId2" Type="http://schemas.openxmlformats.org/officeDocument/2006/relationships/slide" Target="../slides/slide109.xml"/><Relationship Id="rId1" Type="http://schemas.openxmlformats.org/officeDocument/2006/relationships/notesMaster" Target="../notesMasters/notesMaster1.xml"/></Relationships>
</file>

<file path=ppt/notesSlides/_rels/notesSlide99.xml.rels><?xml version="1.0" encoding="UTF-8" standalone="yes"?>
<Relationships xmlns="http://schemas.openxmlformats.org/package/2006/relationships"><Relationship Id="rId2" Type="http://schemas.openxmlformats.org/officeDocument/2006/relationships/slide" Target="../slides/slide110.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7">
            <a:extLst>
              <a:ext uri="{FF2B5EF4-FFF2-40B4-BE49-F238E27FC236}">
                <a16:creationId xmlns:a16="http://schemas.microsoft.com/office/drawing/2014/main" id="{EDAB40CF-CE4B-02EB-7B50-14AA05CA7FDE}"/>
              </a:ext>
            </a:extLst>
          </p:cNvPr>
          <p:cNvSpPr>
            <a:spLocks noGrp="1" noChangeArrowheads="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CFF25694-C765-4A66-8584-E5D758662DE2}" type="slidenum">
              <a:rPr lang="en-US" altLang="en-US" sz="1200"/>
              <a:pPr/>
              <a:t>1</a:t>
            </a:fld>
            <a:endParaRPr lang="en-US" altLang="en-US" sz="1200" dirty="0"/>
          </a:p>
        </p:txBody>
      </p:sp>
      <p:sp>
        <p:nvSpPr>
          <p:cNvPr id="5123" name="Rectangle 2">
            <a:extLst>
              <a:ext uri="{FF2B5EF4-FFF2-40B4-BE49-F238E27FC236}">
                <a16:creationId xmlns:a16="http://schemas.microsoft.com/office/drawing/2014/main" id="{584A31A6-5B08-BE95-91F0-2777E55E8617}"/>
              </a:ext>
            </a:extLst>
          </p:cNvPr>
          <p:cNvSpPr>
            <a:spLocks noGrp="1" noRot="1" noChangeAspect="1" noChangeArrowheads="1" noTextEdit="1"/>
          </p:cNvSpPr>
          <p:nvPr>
            <p:ph type="sldImg"/>
          </p:nvPr>
        </p:nvSpPr>
        <p:spPr>
          <a:ln/>
        </p:spPr>
      </p:sp>
      <p:sp>
        <p:nvSpPr>
          <p:cNvPr id="5124" name="Rectangle 3">
            <a:extLst>
              <a:ext uri="{FF2B5EF4-FFF2-40B4-BE49-F238E27FC236}">
                <a16:creationId xmlns:a16="http://schemas.microsoft.com/office/drawing/2014/main" id="{A0300657-5734-6B74-3C0B-3E3EAA439392}"/>
              </a:ext>
            </a:extLst>
          </p:cNvPr>
          <p:cNvSpPr>
            <a:spLocks noGrp="1" noChangeArrowheads="1"/>
          </p:cNvSpPr>
          <p:nvPr>
            <p:ph type="body" idx="1"/>
          </p:nvPr>
        </p:nvSpPr>
        <p:spPr>
          <a:noFill/>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altLang="en-US" dirty="0"/>
              <a:t>File = </a:t>
            </a:r>
            <a:r>
              <a:rPr lang="de-DE" altLang="en-US" b="1" dirty="0"/>
              <a:t>SelExp_ACSM_2022_June_3_San_Diego.pptx</a:t>
            </a:r>
          </a:p>
          <a:p>
            <a:r>
              <a:rPr lang="en-US" altLang="en-US" dirty="0"/>
              <a:t>1455. Friday, June 3 10:50AM - 11:15AM.</a:t>
            </a:r>
          </a:p>
          <a:p>
            <a:r>
              <a:rPr lang="en-US" altLang="en-US" dirty="0"/>
              <a:t>Phenotypic Adaptations for Endurance Exercise: An Experimental Evolution Approach</a:t>
            </a:r>
          </a:p>
          <a:p>
            <a:endParaRPr lang="en-US" altLang="en-US" dirty="0"/>
          </a:p>
          <a:p>
            <a:r>
              <a:rPr lang="en-US" altLang="en-US" b="0" dirty="0"/>
              <a:t>Modified from File = </a:t>
            </a:r>
            <a:r>
              <a:rPr lang="de-DE" altLang="en-US" b="0" dirty="0"/>
              <a:t>SelExp_GenBioPac_2022_May_13.pptx</a:t>
            </a:r>
          </a:p>
          <a:p>
            <a:r>
              <a:rPr lang="en-US" altLang="en-US" dirty="0"/>
              <a:t>which was Modified from file = </a:t>
            </a:r>
            <a:r>
              <a:rPr lang="de-DE" altLang="en-US" dirty="0"/>
              <a:t>SelExp_EB_2019_April_8.ppt</a:t>
            </a:r>
            <a:endParaRPr lang="en-US" altLang="en-US" dirty="0"/>
          </a:p>
          <a:p>
            <a:r>
              <a:rPr lang="en-US" altLang="en-US" b="0" dirty="0"/>
              <a:t>It was modified from SelExp_Baylor_28_April_2016.ppt</a:t>
            </a:r>
          </a:p>
          <a:p>
            <a:r>
              <a:rPr lang="en-US" altLang="en-US" b="0" dirty="0"/>
              <a:t>which was modified from SelExp_ICCPB_25_Aug_2015.ppt</a:t>
            </a:r>
          </a:p>
          <a:p>
            <a:r>
              <a:rPr lang="en-US" altLang="en-US" b="0" dirty="0"/>
              <a:t>which was modified from SelExp_Illinois_29_April_2015.ppt</a:t>
            </a:r>
          </a:p>
          <a:p>
            <a:r>
              <a:rPr lang="en-US" altLang="en-US" b="0" dirty="0"/>
              <a:t>Also check these for other possible slides:</a:t>
            </a:r>
          </a:p>
          <a:p>
            <a:r>
              <a:rPr lang="en-US" altLang="en-US" b="0" dirty="0"/>
              <a:t>SelExp_BGA_19_June_2015_with_Extra.ppt</a:t>
            </a:r>
          </a:p>
          <a:p>
            <a:endParaRPr lang="en-US" altLang="en-US" b="1" dirty="0"/>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178" name="Rectangle 7">
            <a:extLst>
              <a:ext uri="{FF2B5EF4-FFF2-40B4-BE49-F238E27FC236}">
                <a16:creationId xmlns:a16="http://schemas.microsoft.com/office/drawing/2014/main" id="{DFCC895E-CDCE-302E-CED2-F8DB850DCBB5}"/>
              </a:ext>
            </a:extLst>
          </p:cNvPr>
          <p:cNvSpPr>
            <a:spLocks noGrp="1" noChangeArrowheads="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A3547E2E-F048-4D55-8A98-F1F89A39F4B9}" type="slidenum">
              <a:rPr lang="en-US" altLang="en-US" sz="1200"/>
              <a:pPr/>
              <a:t>10</a:t>
            </a:fld>
            <a:endParaRPr lang="en-US" altLang="en-US" sz="1200" dirty="0"/>
          </a:p>
        </p:txBody>
      </p:sp>
      <p:sp>
        <p:nvSpPr>
          <p:cNvPr id="50179" name="Rectangle 2">
            <a:extLst>
              <a:ext uri="{FF2B5EF4-FFF2-40B4-BE49-F238E27FC236}">
                <a16:creationId xmlns:a16="http://schemas.microsoft.com/office/drawing/2014/main" id="{CB2670DE-FEAC-818E-AB91-EEA771804021}"/>
              </a:ext>
            </a:extLst>
          </p:cNvPr>
          <p:cNvSpPr>
            <a:spLocks noGrp="1" noRot="1" noChangeAspect="1" noChangeArrowheads="1" noTextEdit="1"/>
          </p:cNvSpPr>
          <p:nvPr>
            <p:ph type="sldImg"/>
          </p:nvPr>
        </p:nvSpPr>
        <p:spPr>
          <a:ln/>
        </p:spPr>
      </p:sp>
      <p:sp>
        <p:nvSpPr>
          <p:cNvPr id="50180" name="Rectangle 3">
            <a:extLst>
              <a:ext uri="{FF2B5EF4-FFF2-40B4-BE49-F238E27FC236}">
                <a16:creationId xmlns:a16="http://schemas.microsoft.com/office/drawing/2014/main" id="{B09EE4E7-143C-4F58-182F-F1250645B8C2}"/>
              </a:ext>
            </a:extLst>
          </p:cNvPr>
          <p:cNvSpPr>
            <a:spLocks noGrp="1" noChangeArrowheads="1"/>
          </p:cNvSpPr>
          <p:nvPr>
            <p:ph type="body" idx="1"/>
          </p:nvPr>
        </p:nvSpPr>
        <p:spPr>
          <a:noFill/>
        </p:spPr>
        <p:txBody>
          <a:bodyPr lIns="89940" tIns="44970" rIns="89940" bIns="44970"/>
          <a:lstStyle/>
          <a:p>
            <a:r>
              <a:rPr lang="en-US" altLang="en-US" dirty="0"/>
              <a:t>2 March 2001</a:t>
            </a:r>
          </a:p>
          <a:p>
            <a:r>
              <a:rPr lang="en-US" altLang="en-US" dirty="0"/>
              <a:t>Data are exported from Axum for DOS file named 14FRUN56.DSF</a:t>
            </a:r>
          </a:p>
          <a:p>
            <a:r>
              <a:rPr lang="en-US" altLang="en-US" dirty="0"/>
              <a:t>The ASCII file named .DOC was then opened in Excel.</a:t>
            </a:r>
          </a:p>
          <a:p>
            <a:r>
              <a:rPr lang="en-US" altLang="en-US" dirty="0"/>
              <a:t>From the Excel file, it was pasted into PowerPoint.</a:t>
            </a:r>
          </a:p>
        </p:txBody>
      </p:sp>
    </p:spTree>
  </p:cSld>
  <p:clrMapOvr>
    <a:masterClrMapping/>
  </p:clrMapOvr>
</p:notes>
</file>

<file path=ppt/notesSlides/notesSlide1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02" name="Rectangle 7">
            <a:extLst>
              <a:ext uri="{FF2B5EF4-FFF2-40B4-BE49-F238E27FC236}">
                <a16:creationId xmlns:a16="http://schemas.microsoft.com/office/drawing/2014/main" id="{60D0EA32-A92A-52F0-12F6-8D115BC87A37}"/>
              </a:ext>
            </a:extLst>
          </p:cNvPr>
          <p:cNvSpPr>
            <a:spLocks noGrp="1" noChangeArrowheads="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E49AFC6B-4293-4317-BC08-009D3D9B69C6}" type="slidenum">
              <a:rPr lang="en-US" altLang="en-US" sz="1200"/>
              <a:pPr/>
              <a:t>111</a:t>
            </a:fld>
            <a:endParaRPr lang="en-US" altLang="en-US" sz="1200"/>
          </a:p>
        </p:txBody>
      </p:sp>
      <p:sp>
        <p:nvSpPr>
          <p:cNvPr id="204803" name="Rectangle 2">
            <a:extLst>
              <a:ext uri="{FF2B5EF4-FFF2-40B4-BE49-F238E27FC236}">
                <a16:creationId xmlns:a16="http://schemas.microsoft.com/office/drawing/2014/main" id="{2EC044FB-2CCF-0015-AF22-FD557D448080}"/>
              </a:ext>
            </a:extLst>
          </p:cNvPr>
          <p:cNvSpPr>
            <a:spLocks noGrp="1" noRot="1" noChangeAspect="1" noChangeArrowheads="1" noTextEdit="1"/>
          </p:cNvSpPr>
          <p:nvPr>
            <p:ph type="sldImg"/>
          </p:nvPr>
        </p:nvSpPr>
        <p:spPr>
          <a:ln/>
        </p:spPr>
      </p:sp>
      <p:sp>
        <p:nvSpPr>
          <p:cNvPr id="204804" name="Rectangle 3">
            <a:extLst>
              <a:ext uri="{FF2B5EF4-FFF2-40B4-BE49-F238E27FC236}">
                <a16:creationId xmlns:a16="http://schemas.microsoft.com/office/drawing/2014/main" id="{6E213D07-7078-0117-2C42-04856D1C3068}"/>
              </a:ext>
            </a:extLst>
          </p:cNvPr>
          <p:cNvSpPr>
            <a:spLocks noGrp="1" noChangeArrowheads="1"/>
          </p:cNvSpPr>
          <p:nvPr>
            <p:ph type="body" idx="1"/>
          </p:nvPr>
        </p:nvSpPr>
        <p:spPr>
          <a:noFill/>
        </p:spPr>
        <p:txBody>
          <a:bodyPr/>
          <a:lstStyle/>
          <a:p>
            <a:pPr>
              <a:spcBef>
                <a:spcPct val="0"/>
              </a:spcBef>
              <a:spcAft>
                <a:spcPct val="35000"/>
              </a:spcAft>
              <a:buSzPct val="130000"/>
            </a:pPr>
            <a:r>
              <a:rPr lang="en-US" altLang="en-US" sz="1000">
                <a:latin typeface="Arial" panose="020B0604020202020204" pitchFamily="34" charset="0"/>
              </a:rPr>
              <a:t>Bronikowski, A. M., J. S. Rhodes, T. Garland, T. A. Prolla, T. A. Awad, and S. C. Gammie. 2004. The evolution of gene expression in mouse hippocampus in response to selective breeding for increased locomotor activity. Evolution 58:2079-2086.</a:t>
            </a:r>
          </a:p>
          <a:p>
            <a:endParaRPr lang="en-US" altLang="en-US"/>
          </a:p>
        </p:txBody>
      </p:sp>
    </p:spTree>
  </p:cSld>
  <p:clrMapOvr>
    <a:masterClrMapping/>
  </p:clrMapOvr>
</p:notes>
</file>

<file path=ppt/notesSlides/notesSlide1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6850" name="Rectangle 7">
            <a:extLst>
              <a:ext uri="{FF2B5EF4-FFF2-40B4-BE49-F238E27FC236}">
                <a16:creationId xmlns:a16="http://schemas.microsoft.com/office/drawing/2014/main" id="{30B0762F-3C52-D78A-B427-F334B6F77F5A}"/>
              </a:ext>
            </a:extLst>
          </p:cNvPr>
          <p:cNvSpPr>
            <a:spLocks noGrp="1" noChangeArrowheads="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99961BA8-B65E-4E9D-BA87-F754FEAA4FB4}" type="slidenum">
              <a:rPr lang="en-US" altLang="en-US" sz="1200"/>
              <a:pPr/>
              <a:t>112</a:t>
            </a:fld>
            <a:endParaRPr lang="en-US" altLang="en-US" sz="1200"/>
          </a:p>
        </p:txBody>
      </p:sp>
      <p:sp>
        <p:nvSpPr>
          <p:cNvPr id="206851" name="Rectangle 2">
            <a:extLst>
              <a:ext uri="{FF2B5EF4-FFF2-40B4-BE49-F238E27FC236}">
                <a16:creationId xmlns:a16="http://schemas.microsoft.com/office/drawing/2014/main" id="{659229CD-FAB4-C605-CD62-560AC6C8A859}"/>
              </a:ext>
            </a:extLst>
          </p:cNvPr>
          <p:cNvSpPr>
            <a:spLocks noGrp="1" noRot="1" noChangeAspect="1" noChangeArrowheads="1" noTextEdit="1"/>
          </p:cNvSpPr>
          <p:nvPr>
            <p:ph type="sldImg"/>
          </p:nvPr>
        </p:nvSpPr>
        <p:spPr>
          <a:ln/>
        </p:spPr>
      </p:sp>
      <p:sp>
        <p:nvSpPr>
          <p:cNvPr id="206852" name="Rectangle 3">
            <a:extLst>
              <a:ext uri="{FF2B5EF4-FFF2-40B4-BE49-F238E27FC236}">
                <a16:creationId xmlns:a16="http://schemas.microsoft.com/office/drawing/2014/main" id="{4E3DDA9E-7C82-67B3-FDE5-AF443C2B5BC7}"/>
              </a:ext>
            </a:extLst>
          </p:cNvPr>
          <p:cNvSpPr>
            <a:spLocks noGrp="1" noChangeArrowheads="1"/>
          </p:cNvSpPr>
          <p:nvPr>
            <p:ph type="body" idx="1"/>
          </p:nvPr>
        </p:nvSpPr>
        <p:spPr>
          <a:noFill/>
        </p:spPr>
        <p:txBody>
          <a:bodyPr/>
          <a:lstStyle/>
          <a:p>
            <a:endParaRPr lang="en-US" altLang="en-US"/>
          </a:p>
        </p:txBody>
      </p:sp>
    </p:spTree>
  </p:cSld>
  <p:clrMapOvr>
    <a:masterClrMapping/>
  </p:clrMapOvr>
</p:notes>
</file>

<file path=ppt/notesSlides/notesSlide1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8898" name="Rectangle 7">
            <a:extLst>
              <a:ext uri="{FF2B5EF4-FFF2-40B4-BE49-F238E27FC236}">
                <a16:creationId xmlns:a16="http://schemas.microsoft.com/office/drawing/2014/main" id="{454BA729-B111-DEE6-D98E-F27964E5DBCB}"/>
              </a:ext>
            </a:extLst>
          </p:cNvPr>
          <p:cNvSpPr>
            <a:spLocks noGrp="1" noChangeArrowheads="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7EB1257E-F1D4-4826-943A-9D307D95BC78}" type="slidenum">
              <a:rPr lang="en-US" altLang="en-US" sz="1200"/>
              <a:pPr/>
              <a:t>113</a:t>
            </a:fld>
            <a:endParaRPr lang="en-US" altLang="en-US" sz="1200"/>
          </a:p>
        </p:txBody>
      </p:sp>
      <p:sp>
        <p:nvSpPr>
          <p:cNvPr id="208899" name="Rectangle 2">
            <a:extLst>
              <a:ext uri="{FF2B5EF4-FFF2-40B4-BE49-F238E27FC236}">
                <a16:creationId xmlns:a16="http://schemas.microsoft.com/office/drawing/2014/main" id="{EA9D5B6A-E7D2-4D2B-9F38-20DF3BF9A391}"/>
              </a:ext>
            </a:extLst>
          </p:cNvPr>
          <p:cNvSpPr>
            <a:spLocks noGrp="1" noRot="1" noChangeAspect="1" noChangeArrowheads="1" noTextEdit="1"/>
          </p:cNvSpPr>
          <p:nvPr>
            <p:ph type="sldImg"/>
          </p:nvPr>
        </p:nvSpPr>
        <p:spPr>
          <a:ln/>
        </p:spPr>
      </p:sp>
      <p:sp>
        <p:nvSpPr>
          <p:cNvPr id="208900" name="Rectangle 3">
            <a:extLst>
              <a:ext uri="{FF2B5EF4-FFF2-40B4-BE49-F238E27FC236}">
                <a16:creationId xmlns:a16="http://schemas.microsoft.com/office/drawing/2014/main" id="{33CF38B4-5FD4-701B-097E-5DB0254E9574}"/>
              </a:ext>
            </a:extLst>
          </p:cNvPr>
          <p:cNvSpPr>
            <a:spLocks noGrp="1" noChangeArrowheads="1"/>
          </p:cNvSpPr>
          <p:nvPr>
            <p:ph type="body" idx="1"/>
          </p:nvPr>
        </p:nvSpPr>
        <p:spPr>
          <a:noFill/>
        </p:spPr>
        <p:txBody>
          <a:bodyPr/>
          <a:lstStyle/>
          <a:p>
            <a:r>
              <a:rPr lang="en-US" altLang="en-US"/>
              <a:t>C:\SELECT\g49\Sprint\SSMAX_Both.doc</a:t>
            </a:r>
          </a:p>
          <a:p>
            <a:r>
              <a:rPr lang="en-US" altLang="en-US"/>
              <a:t> Least Squares Means</a:t>
            </a:r>
          </a:p>
          <a:p>
            <a:r>
              <a:rPr lang="en-US" altLang="en-US"/>
              <a:t>                                                     Standard</a:t>
            </a:r>
          </a:p>
          <a:p>
            <a:r>
              <a:rPr lang="en-US" altLang="en-US"/>
              <a:t>   Effect        MINI      SEX   LINETYPE  Estimate     Error    DF  t Value  Pr &gt; |t|</a:t>
            </a:r>
          </a:p>
          <a:p>
            <a:r>
              <a:rPr lang="en-US" altLang="en-US"/>
              <a:t>   MINI              0.00                    1.4161   0.04197   132    33.74    &lt;.0001</a:t>
            </a:r>
          </a:p>
          <a:p>
            <a:r>
              <a:rPr lang="en-US" altLang="en-US"/>
              <a:t>   MINI              1.00                    1.0658   0.09896   132    10.77    &lt;.0001</a:t>
            </a:r>
          </a:p>
          <a:p>
            <a:r>
              <a:rPr lang="en-US" altLang="en-US"/>
              <a:t>   SEX                      0.0              1.1766   0.06421     6    18.32    &lt;.0001</a:t>
            </a:r>
          </a:p>
          <a:p>
            <a:r>
              <a:rPr lang="en-US" altLang="en-US"/>
              <a:t>   SEX                      1.0              1.3054   0.06354     6    20.54    &lt;.0001</a:t>
            </a:r>
          </a:p>
          <a:p>
            <a:r>
              <a:rPr lang="en-US" altLang="en-US"/>
              <a:t>   LINETYPE                           0      1.1829   0.07669     6    15.42    &lt;.0001</a:t>
            </a:r>
          </a:p>
          <a:p>
            <a:r>
              <a:rPr lang="en-US" altLang="en-US"/>
              <a:t>   LINETYPE                           1      1.2991   0.06011     6    21.61    &lt;.0001</a:t>
            </a:r>
          </a:p>
          <a:p>
            <a:r>
              <a:rPr lang="en-US" altLang="en-US"/>
              <a:t>   SEX*LINETYPE             0.0       0      1.1415   0.09073     6    12.58    &lt;.0001</a:t>
            </a:r>
          </a:p>
          <a:p>
            <a:r>
              <a:rPr lang="en-US" altLang="en-US"/>
              <a:t>   SEX*LINETYPE             0.0       1      1.2116   0.07568     6    16.01    &lt;.0001</a:t>
            </a:r>
          </a:p>
          <a:p>
            <a:r>
              <a:rPr lang="en-US" altLang="en-US"/>
              <a:t>   SEX*LINETYPE             1.0       0      1.2242   0.09035     6    13.55    &lt;.0001</a:t>
            </a:r>
          </a:p>
          <a:p>
            <a:r>
              <a:rPr lang="en-US" altLang="en-US"/>
              <a:t>   SEX*LINETYPE             1.0       1      1.3865   0.07598     6    18.25    &lt;.0001</a:t>
            </a:r>
          </a:p>
        </p:txBody>
      </p:sp>
    </p:spTree>
  </p:cSld>
  <p:clrMapOvr>
    <a:masterClrMapping/>
  </p:clrMapOvr>
</p:notes>
</file>

<file path=ppt/notesSlides/notesSlide1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0946" name="Rectangle 7">
            <a:extLst>
              <a:ext uri="{FF2B5EF4-FFF2-40B4-BE49-F238E27FC236}">
                <a16:creationId xmlns:a16="http://schemas.microsoft.com/office/drawing/2014/main" id="{A7004140-E335-0A37-2F4E-C23641A2268C}"/>
              </a:ext>
            </a:extLst>
          </p:cNvPr>
          <p:cNvSpPr>
            <a:spLocks noGrp="1" noChangeArrowheads="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142A1D16-1835-41E3-BCDD-7844A993874F}" type="slidenum">
              <a:rPr lang="en-US" altLang="en-US" sz="1200"/>
              <a:pPr/>
              <a:t>114</a:t>
            </a:fld>
            <a:endParaRPr lang="en-US" altLang="en-US" sz="1200"/>
          </a:p>
        </p:txBody>
      </p:sp>
      <p:sp>
        <p:nvSpPr>
          <p:cNvPr id="210947" name="Rectangle 2">
            <a:extLst>
              <a:ext uri="{FF2B5EF4-FFF2-40B4-BE49-F238E27FC236}">
                <a16:creationId xmlns:a16="http://schemas.microsoft.com/office/drawing/2014/main" id="{3C05423E-EA29-ACD7-1CE0-DB00B04C4566}"/>
              </a:ext>
            </a:extLst>
          </p:cNvPr>
          <p:cNvSpPr>
            <a:spLocks noGrp="1" noRot="1" noChangeAspect="1" noChangeArrowheads="1" noTextEdit="1"/>
          </p:cNvSpPr>
          <p:nvPr>
            <p:ph type="sldImg"/>
          </p:nvPr>
        </p:nvSpPr>
        <p:spPr>
          <a:ln/>
        </p:spPr>
      </p:sp>
      <p:sp>
        <p:nvSpPr>
          <p:cNvPr id="210948" name="Rectangle 3">
            <a:extLst>
              <a:ext uri="{FF2B5EF4-FFF2-40B4-BE49-F238E27FC236}">
                <a16:creationId xmlns:a16="http://schemas.microsoft.com/office/drawing/2014/main" id="{160D1215-769F-4C04-09DC-3064002D3AA7}"/>
              </a:ext>
            </a:extLst>
          </p:cNvPr>
          <p:cNvSpPr>
            <a:spLocks noGrp="1" noChangeArrowheads="1"/>
          </p:cNvSpPr>
          <p:nvPr>
            <p:ph type="body" idx="1"/>
          </p:nvPr>
        </p:nvSpPr>
        <p:spPr>
          <a:noFill/>
        </p:spPr>
        <p:txBody>
          <a:bodyPr/>
          <a:lstStyle/>
          <a:p>
            <a:r>
              <a:rPr lang="en-US" altLang="en-US"/>
              <a:t>Garland et al., 2002, Table 1</a:t>
            </a:r>
          </a:p>
        </p:txBody>
      </p:sp>
    </p:spTree>
  </p:cSld>
  <p:clrMapOvr>
    <a:masterClrMapping/>
  </p:clrMapOvr>
</p:notes>
</file>

<file path=ppt/notesSlides/notesSlide1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2994" name="Rectangle 7">
            <a:extLst>
              <a:ext uri="{FF2B5EF4-FFF2-40B4-BE49-F238E27FC236}">
                <a16:creationId xmlns:a16="http://schemas.microsoft.com/office/drawing/2014/main" id="{394DE958-7230-E6CE-0E49-B19769D9AEC3}"/>
              </a:ext>
            </a:extLst>
          </p:cNvPr>
          <p:cNvSpPr>
            <a:spLocks noGrp="1" noChangeArrowheads="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C176EBFF-6FBB-45B1-A222-F367B52FF0E3}" type="slidenum">
              <a:rPr lang="en-US" altLang="en-US" sz="1200"/>
              <a:pPr/>
              <a:t>115</a:t>
            </a:fld>
            <a:endParaRPr lang="en-US" altLang="en-US" sz="1200"/>
          </a:p>
        </p:txBody>
      </p:sp>
      <p:sp>
        <p:nvSpPr>
          <p:cNvPr id="212995" name="Rectangle 2">
            <a:extLst>
              <a:ext uri="{FF2B5EF4-FFF2-40B4-BE49-F238E27FC236}">
                <a16:creationId xmlns:a16="http://schemas.microsoft.com/office/drawing/2014/main" id="{42A2EDD8-BE87-69F5-CBB1-339A1CEB732D}"/>
              </a:ext>
            </a:extLst>
          </p:cNvPr>
          <p:cNvSpPr>
            <a:spLocks noGrp="1" noRot="1" noChangeAspect="1" noChangeArrowheads="1" noTextEdit="1"/>
          </p:cNvSpPr>
          <p:nvPr>
            <p:ph type="sldImg"/>
          </p:nvPr>
        </p:nvSpPr>
        <p:spPr>
          <a:ln/>
        </p:spPr>
      </p:sp>
      <p:sp>
        <p:nvSpPr>
          <p:cNvPr id="212996" name="Rectangle 3">
            <a:extLst>
              <a:ext uri="{FF2B5EF4-FFF2-40B4-BE49-F238E27FC236}">
                <a16:creationId xmlns:a16="http://schemas.microsoft.com/office/drawing/2014/main" id="{E27E1870-E120-C42F-C709-6B5D3C90D86B}"/>
              </a:ext>
            </a:extLst>
          </p:cNvPr>
          <p:cNvSpPr>
            <a:spLocks noGrp="1" noChangeArrowheads="1"/>
          </p:cNvSpPr>
          <p:nvPr>
            <p:ph type="body" idx="1"/>
          </p:nvPr>
        </p:nvSpPr>
        <p:spPr>
          <a:noFill/>
        </p:spPr>
        <p:txBody>
          <a:bodyPr/>
          <a:lstStyle/>
          <a:p>
            <a:r>
              <a:rPr lang="en-US" altLang="en-US"/>
              <a:t>Garland et al., 2002, Table 1</a:t>
            </a:r>
          </a:p>
        </p:txBody>
      </p:sp>
    </p:spTree>
  </p:cSld>
  <p:clrMapOvr>
    <a:masterClrMapping/>
  </p:clrMapOvr>
</p:notes>
</file>

<file path=ppt/notesSlides/notesSlide1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42" name="Rectangle 7">
            <a:extLst>
              <a:ext uri="{FF2B5EF4-FFF2-40B4-BE49-F238E27FC236}">
                <a16:creationId xmlns:a16="http://schemas.microsoft.com/office/drawing/2014/main" id="{9E3BF97B-4B53-5CCC-321C-DC5F5181080F}"/>
              </a:ext>
            </a:extLst>
          </p:cNvPr>
          <p:cNvSpPr>
            <a:spLocks noGrp="1" noChangeArrowheads="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C8135F83-C2EC-4EBA-AA9C-D76C2C887809}" type="slidenum">
              <a:rPr lang="en-US" altLang="en-US" sz="1200"/>
              <a:pPr/>
              <a:t>116</a:t>
            </a:fld>
            <a:endParaRPr lang="en-US" altLang="en-US" sz="1200"/>
          </a:p>
        </p:txBody>
      </p:sp>
      <p:sp>
        <p:nvSpPr>
          <p:cNvPr id="215043" name="Rectangle 2">
            <a:extLst>
              <a:ext uri="{FF2B5EF4-FFF2-40B4-BE49-F238E27FC236}">
                <a16:creationId xmlns:a16="http://schemas.microsoft.com/office/drawing/2014/main" id="{F927DDDF-95C3-404A-753B-CE6A1A53A76E}"/>
              </a:ext>
            </a:extLst>
          </p:cNvPr>
          <p:cNvSpPr>
            <a:spLocks noGrp="1" noRot="1" noChangeAspect="1" noChangeArrowheads="1" noTextEdit="1"/>
          </p:cNvSpPr>
          <p:nvPr>
            <p:ph type="sldImg"/>
          </p:nvPr>
        </p:nvSpPr>
        <p:spPr>
          <a:ln/>
        </p:spPr>
      </p:sp>
      <p:sp>
        <p:nvSpPr>
          <p:cNvPr id="215044" name="Rectangle 3">
            <a:extLst>
              <a:ext uri="{FF2B5EF4-FFF2-40B4-BE49-F238E27FC236}">
                <a16:creationId xmlns:a16="http://schemas.microsoft.com/office/drawing/2014/main" id="{729A4E4F-FB3C-B017-3E21-5FDA8CA51185}"/>
              </a:ext>
            </a:extLst>
          </p:cNvPr>
          <p:cNvSpPr>
            <a:spLocks noGrp="1" noChangeArrowheads="1"/>
          </p:cNvSpPr>
          <p:nvPr>
            <p:ph type="body" idx="1"/>
          </p:nvPr>
        </p:nvSpPr>
        <p:spPr>
          <a:noFill/>
        </p:spPr>
        <p:txBody>
          <a:bodyPr lIns="89940" tIns="44970" rIns="89940" bIns="44970"/>
          <a:lstStyle/>
          <a:p>
            <a:r>
              <a:rPr lang="en-US" altLang="en-US"/>
              <a:t>http://www.ihop-net.org/UniPub/iHOP/gs/124776.html</a:t>
            </a:r>
          </a:p>
          <a:p>
            <a:r>
              <a:rPr lang="en-US" altLang="en-US"/>
              <a:t>Sox15  SRY-box containing gene 15</a:t>
            </a:r>
          </a:p>
          <a:p>
            <a:r>
              <a:rPr lang="en-US" altLang="en-US"/>
              <a:t>Sox-15, SOX-15 protein    Mus musculus </a:t>
            </a:r>
          </a:p>
          <a:p>
            <a:r>
              <a:rPr lang="en-US" altLang="en-US"/>
              <a:t>http://www.ihop-net.org/UniPub/iHOP/gs/87205.html</a:t>
            </a:r>
          </a:p>
          <a:p>
            <a:r>
              <a:rPr lang="en-US" altLang="en-US"/>
              <a:t>CHRNB1  cholinergic receptor, nicotinic, beta 1 (muscle)</a:t>
            </a:r>
          </a:p>
          <a:p>
            <a:r>
              <a:rPr lang="en-US" altLang="en-US"/>
              <a:t>Acetylcholine receptor protein, beta subunit precursor, ACHRB, CHRNB, CMS1D, CMS2A, SCCMS  Homo sapiens</a:t>
            </a:r>
          </a:p>
          <a:p>
            <a:endParaRPr lang="en-US" altLang="en-US"/>
          </a:p>
        </p:txBody>
      </p:sp>
    </p:spTree>
  </p:cSld>
  <p:clrMapOvr>
    <a:masterClrMapping/>
  </p:clrMapOvr>
</p:notes>
</file>

<file path=ppt/notesSlides/notesSlide1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7090" name="Rectangle 7">
            <a:extLst>
              <a:ext uri="{FF2B5EF4-FFF2-40B4-BE49-F238E27FC236}">
                <a16:creationId xmlns:a16="http://schemas.microsoft.com/office/drawing/2014/main" id="{8771FDD4-D357-1C06-C1C3-1D13EFC25FDB}"/>
              </a:ext>
            </a:extLst>
          </p:cNvPr>
          <p:cNvSpPr>
            <a:spLocks noGrp="1" noChangeArrowheads="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7FEDFF1C-9AC4-4082-8F82-531F8116B0B0}" type="slidenum">
              <a:rPr lang="en-US" altLang="en-US" sz="1200"/>
              <a:pPr/>
              <a:t>117</a:t>
            </a:fld>
            <a:endParaRPr lang="en-US" altLang="en-US" sz="1200"/>
          </a:p>
        </p:txBody>
      </p:sp>
      <p:sp>
        <p:nvSpPr>
          <p:cNvPr id="217091" name="Rectangle 2">
            <a:extLst>
              <a:ext uri="{FF2B5EF4-FFF2-40B4-BE49-F238E27FC236}">
                <a16:creationId xmlns:a16="http://schemas.microsoft.com/office/drawing/2014/main" id="{DE159C9D-A041-237D-C210-DEF17CC03D53}"/>
              </a:ext>
            </a:extLst>
          </p:cNvPr>
          <p:cNvSpPr>
            <a:spLocks noGrp="1" noRot="1" noChangeAspect="1" noChangeArrowheads="1" noTextEdit="1"/>
          </p:cNvSpPr>
          <p:nvPr>
            <p:ph type="sldImg"/>
          </p:nvPr>
        </p:nvSpPr>
        <p:spPr>
          <a:ln/>
        </p:spPr>
      </p:sp>
      <p:sp>
        <p:nvSpPr>
          <p:cNvPr id="217092" name="Rectangle 3">
            <a:extLst>
              <a:ext uri="{FF2B5EF4-FFF2-40B4-BE49-F238E27FC236}">
                <a16:creationId xmlns:a16="http://schemas.microsoft.com/office/drawing/2014/main" id="{E04B1C9B-D879-0A29-0199-F584D35B4A7B}"/>
              </a:ext>
            </a:extLst>
          </p:cNvPr>
          <p:cNvSpPr>
            <a:spLocks noGrp="1" noChangeArrowheads="1"/>
          </p:cNvSpPr>
          <p:nvPr>
            <p:ph type="body" idx="1"/>
          </p:nvPr>
        </p:nvSpPr>
        <p:spPr>
          <a:noFill/>
        </p:spPr>
        <p:txBody>
          <a:bodyPr/>
          <a:lstStyle/>
          <a:p>
            <a:endParaRPr lang="en-US" altLang="en-US"/>
          </a:p>
        </p:txBody>
      </p:sp>
    </p:spTree>
  </p:cSld>
  <p:clrMapOvr>
    <a:masterClrMapping/>
  </p:clrMapOvr>
</p:notes>
</file>

<file path=ppt/notesSlides/notesSlide1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9138" name="Rectangle 7">
            <a:extLst>
              <a:ext uri="{FF2B5EF4-FFF2-40B4-BE49-F238E27FC236}">
                <a16:creationId xmlns:a16="http://schemas.microsoft.com/office/drawing/2014/main" id="{47E02F0E-1AF1-FFBC-4310-E30A0284F58E}"/>
              </a:ext>
            </a:extLst>
          </p:cNvPr>
          <p:cNvSpPr>
            <a:spLocks noGrp="1" noChangeArrowheads="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F942D6B7-0F83-4739-855E-003115A91CAA}" type="slidenum">
              <a:rPr lang="en-US" altLang="en-US" sz="1200"/>
              <a:pPr/>
              <a:t>118</a:t>
            </a:fld>
            <a:endParaRPr lang="en-US" altLang="en-US" sz="1200"/>
          </a:p>
        </p:txBody>
      </p:sp>
      <p:sp>
        <p:nvSpPr>
          <p:cNvPr id="219139" name="Rectangle 2">
            <a:extLst>
              <a:ext uri="{FF2B5EF4-FFF2-40B4-BE49-F238E27FC236}">
                <a16:creationId xmlns:a16="http://schemas.microsoft.com/office/drawing/2014/main" id="{DA51B39C-0016-B820-9C58-6CC6F584B885}"/>
              </a:ext>
            </a:extLst>
          </p:cNvPr>
          <p:cNvSpPr>
            <a:spLocks noGrp="1" noRot="1" noChangeAspect="1" noChangeArrowheads="1" noTextEdit="1"/>
          </p:cNvSpPr>
          <p:nvPr>
            <p:ph type="sldImg"/>
          </p:nvPr>
        </p:nvSpPr>
        <p:spPr>
          <a:ln/>
        </p:spPr>
      </p:sp>
      <p:sp>
        <p:nvSpPr>
          <p:cNvPr id="219140" name="Rectangle 3">
            <a:extLst>
              <a:ext uri="{FF2B5EF4-FFF2-40B4-BE49-F238E27FC236}">
                <a16:creationId xmlns:a16="http://schemas.microsoft.com/office/drawing/2014/main" id="{1FFDDC2F-D69B-119A-AD4B-56BEA66546CA}"/>
              </a:ext>
            </a:extLst>
          </p:cNvPr>
          <p:cNvSpPr>
            <a:spLocks noGrp="1" noChangeArrowheads="1"/>
          </p:cNvSpPr>
          <p:nvPr>
            <p:ph type="body" idx="1"/>
          </p:nvPr>
        </p:nvSpPr>
        <p:spPr>
          <a:noFill/>
        </p:spPr>
        <p:txBody>
          <a:bodyPr/>
          <a:lstStyle/>
          <a:p>
            <a:endParaRPr lang="en-US" altLang="en-US"/>
          </a:p>
        </p:txBody>
      </p:sp>
    </p:spTree>
  </p:cSld>
  <p:clrMapOvr>
    <a:masterClrMapping/>
  </p:clrMapOvr>
</p:notes>
</file>

<file path=ppt/notesSlides/notesSlide1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1186" name="Rectangle 7">
            <a:extLst>
              <a:ext uri="{FF2B5EF4-FFF2-40B4-BE49-F238E27FC236}">
                <a16:creationId xmlns:a16="http://schemas.microsoft.com/office/drawing/2014/main" id="{CC1153A6-CB17-92B0-03C9-75FD15D18788}"/>
              </a:ext>
            </a:extLst>
          </p:cNvPr>
          <p:cNvSpPr>
            <a:spLocks noGrp="1" noChangeArrowheads="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E6CAE4C7-98E2-4DF4-8CF2-821DDA83B1ED}" type="slidenum">
              <a:rPr lang="en-US" altLang="en-US" sz="1200"/>
              <a:pPr/>
              <a:t>119</a:t>
            </a:fld>
            <a:endParaRPr lang="en-US" altLang="en-US" sz="1200"/>
          </a:p>
        </p:txBody>
      </p:sp>
      <p:sp>
        <p:nvSpPr>
          <p:cNvPr id="221187" name="Rectangle 2">
            <a:extLst>
              <a:ext uri="{FF2B5EF4-FFF2-40B4-BE49-F238E27FC236}">
                <a16:creationId xmlns:a16="http://schemas.microsoft.com/office/drawing/2014/main" id="{39D8B88A-4502-612B-895A-649A36384D39}"/>
              </a:ext>
            </a:extLst>
          </p:cNvPr>
          <p:cNvSpPr>
            <a:spLocks noGrp="1" noRot="1" noChangeAspect="1" noChangeArrowheads="1" noTextEdit="1"/>
          </p:cNvSpPr>
          <p:nvPr>
            <p:ph type="sldImg"/>
          </p:nvPr>
        </p:nvSpPr>
        <p:spPr>
          <a:ln/>
        </p:spPr>
      </p:sp>
      <p:sp>
        <p:nvSpPr>
          <p:cNvPr id="221188" name="Rectangle 3">
            <a:extLst>
              <a:ext uri="{FF2B5EF4-FFF2-40B4-BE49-F238E27FC236}">
                <a16:creationId xmlns:a16="http://schemas.microsoft.com/office/drawing/2014/main" id="{A3C1BCB0-4230-3C52-310F-605EA6871FD2}"/>
              </a:ext>
            </a:extLst>
          </p:cNvPr>
          <p:cNvSpPr>
            <a:spLocks noGrp="1" noChangeArrowheads="1"/>
          </p:cNvSpPr>
          <p:nvPr>
            <p:ph type="body" idx="1"/>
          </p:nvPr>
        </p:nvSpPr>
        <p:spPr>
          <a:noFill/>
        </p:spPr>
        <p:txBody>
          <a:bodyPr/>
          <a:lstStyle/>
          <a:p>
            <a:endParaRPr lang="en-US" altLang="en-US"/>
          </a:p>
        </p:txBody>
      </p:sp>
    </p:spTree>
  </p:cSld>
  <p:clrMapOvr>
    <a:masterClrMapping/>
  </p:clrMapOvr>
</p:notes>
</file>

<file path=ppt/notesSlides/notesSlide1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3234" name="Rectangle 7">
            <a:extLst>
              <a:ext uri="{FF2B5EF4-FFF2-40B4-BE49-F238E27FC236}">
                <a16:creationId xmlns:a16="http://schemas.microsoft.com/office/drawing/2014/main" id="{A6678418-F64F-AF07-20EA-ED1E9F4C015D}"/>
              </a:ext>
            </a:extLst>
          </p:cNvPr>
          <p:cNvSpPr>
            <a:spLocks noGrp="1" noChangeArrowheads="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9FFB6319-5CB4-4E28-B34F-E406B3AE8F55}" type="slidenum">
              <a:rPr lang="en-US" altLang="en-US" sz="1200"/>
              <a:pPr/>
              <a:t>120</a:t>
            </a:fld>
            <a:endParaRPr lang="en-US" altLang="en-US" sz="1200"/>
          </a:p>
        </p:txBody>
      </p:sp>
      <p:sp>
        <p:nvSpPr>
          <p:cNvPr id="223235" name="Rectangle 2">
            <a:extLst>
              <a:ext uri="{FF2B5EF4-FFF2-40B4-BE49-F238E27FC236}">
                <a16:creationId xmlns:a16="http://schemas.microsoft.com/office/drawing/2014/main" id="{9E7EA2BF-621E-A721-8A15-CD14257F82A2}"/>
              </a:ext>
            </a:extLst>
          </p:cNvPr>
          <p:cNvSpPr>
            <a:spLocks noGrp="1" noRot="1" noChangeAspect="1" noChangeArrowheads="1" noTextEdit="1"/>
          </p:cNvSpPr>
          <p:nvPr>
            <p:ph type="sldImg"/>
          </p:nvPr>
        </p:nvSpPr>
        <p:spPr>
          <a:ln/>
        </p:spPr>
      </p:sp>
      <p:sp>
        <p:nvSpPr>
          <p:cNvPr id="223236" name="Rectangle 3">
            <a:extLst>
              <a:ext uri="{FF2B5EF4-FFF2-40B4-BE49-F238E27FC236}">
                <a16:creationId xmlns:a16="http://schemas.microsoft.com/office/drawing/2014/main" id="{B1B6156A-B28D-0EC0-6E2B-FF6ED76A7D62}"/>
              </a:ext>
            </a:extLst>
          </p:cNvPr>
          <p:cNvSpPr>
            <a:spLocks noGrp="1" noChangeArrowheads="1"/>
          </p:cNvSpPr>
          <p:nvPr>
            <p:ph type="body" idx="1"/>
          </p:nvPr>
        </p:nvSpPr>
        <p:spPr>
          <a:noFill/>
        </p:spPr>
        <p:txBody>
          <a:bodyPr/>
          <a:lstStyle/>
          <a:p>
            <a:endParaRPr lang="en-US" altLang="en-US"/>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274" name="Rectangle 7">
            <a:extLst>
              <a:ext uri="{FF2B5EF4-FFF2-40B4-BE49-F238E27FC236}">
                <a16:creationId xmlns:a16="http://schemas.microsoft.com/office/drawing/2014/main" id="{21932AD7-0C87-516B-B6E9-0E534EA07B3D}"/>
              </a:ext>
            </a:extLst>
          </p:cNvPr>
          <p:cNvSpPr>
            <a:spLocks noGrp="1" noChangeArrowheads="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0D96FDEB-513E-4B3F-B8E9-82AC660BF57E}" type="slidenum">
              <a:rPr lang="en-US" altLang="en-US" sz="1200"/>
              <a:pPr/>
              <a:t>11</a:t>
            </a:fld>
            <a:endParaRPr lang="en-US" altLang="en-US" sz="1200" dirty="0"/>
          </a:p>
        </p:txBody>
      </p:sp>
      <p:sp>
        <p:nvSpPr>
          <p:cNvPr id="54275" name="Rectangle 2">
            <a:extLst>
              <a:ext uri="{FF2B5EF4-FFF2-40B4-BE49-F238E27FC236}">
                <a16:creationId xmlns:a16="http://schemas.microsoft.com/office/drawing/2014/main" id="{7C0004E2-FD84-0639-2CEB-3E4AE0368928}"/>
              </a:ext>
            </a:extLst>
          </p:cNvPr>
          <p:cNvSpPr>
            <a:spLocks noGrp="1" noRot="1" noChangeAspect="1" noChangeArrowheads="1" noTextEdit="1"/>
          </p:cNvSpPr>
          <p:nvPr>
            <p:ph type="sldImg"/>
          </p:nvPr>
        </p:nvSpPr>
        <p:spPr>
          <a:ln/>
        </p:spPr>
      </p:sp>
      <p:sp>
        <p:nvSpPr>
          <p:cNvPr id="54276" name="Rectangle 3">
            <a:extLst>
              <a:ext uri="{FF2B5EF4-FFF2-40B4-BE49-F238E27FC236}">
                <a16:creationId xmlns:a16="http://schemas.microsoft.com/office/drawing/2014/main" id="{49BB5805-A7EE-5A1B-50D3-5C9141F58C52}"/>
              </a:ext>
            </a:extLst>
          </p:cNvPr>
          <p:cNvSpPr>
            <a:spLocks noGrp="1" noChangeArrowheads="1"/>
          </p:cNvSpPr>
          <p:nvPr>
            <p:ph type="body" idx="1"/>
          </p:nvPr>
        </p:nvSpPr>
        <p:spPr>
          <a:noFill/>
        </p:spPr>
        <p:txBody>
          <a:bodyPr lIns="89940" tIns="44970" rIns="89940" bIns="44970"/>
          <a:lstStyle/>
          <a:p>
            <a:r>
              <a:rPr lang="en-US" altLang="en-US" dirty="0"/>
              <a:t>2 March 2001</a:t>
            </a:r>
          </a:p>
          <a:p>
            <a:r>
              <a:rPr lang="en-US" altLang="en-US" dirty="0"/>
              <a:t>Data are exported from Axum for DOS file named 14FRUN56.DSF</a:t>
            </a:r>
          </a:p>
          <a:p>
            <a:r>
              <a:rPr lang="en-US" altLang="en-US" dirty="0"/>
              <a:t>The ASCII file named .DOC was then opened in Excel.</a:t>
            </a:r>
          </a:p>
          <a:p>
            <a:r>
              <a:rPr lang="en-US" altLang="en-US" dirty="0"/>
              <a:t>From the Excel file, it was pasted into PowerPoint.</a:t>
            </a:r>
          </a:p>
        </p:txBody>
      </p:sp>
    </p:spTree>
  </p:cSld>
  <p:clrMapOvr>
    <a:masterClrMapping/>
  </p:clrMapOvr>
</p:notes>
</file>

<file path=ppt/notesSlides/notesSlide1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282" name="Rectangle 7">
            <a:extLst>
              <a:ext uri="{FF2B5EF4-FFF2-40B4-BE49-F238E27FC236}">
                <a16:creationId xmlns:a16="http://schemas.microsoft.com/office/drawing/2014/main" id="{59E64A23-84BF-F961-084B-3F236F6335A1}"/>
              </a:ext>
            </a:extLst>
          </p:cNvPr>
          <p:cNvSpPr>
            <a:spLocks noGrp="1" noChangeArrowheads="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CA587073-11BE-4706-B7B6-EBFFFA704CED}" type="slidenum">
              <a:rPr lang="en-US" altLang="en-US" sz="1200"/>
              <a:pPr/>
              <a:t>121</a:t>
            </a:fld>
            <a:endParaRPr lang="en-US" altLang="en-US" sz="1200"/>
          </a:p>
        </p:txBody>
      </p:sp>
      <p:sp>
        <p:nvSpPr>
          <p:cNvPr id="225283" name="Rectangle 2">
            <a:extLst>
              <a:ext uri="{FF2B5EF4-FFF2-40B4-BE49-F238E27FC236}">
                <a16:creationId xmlns:a16="http://schemas.microsoft.com/office/drawing/2014/main" id="{76872728-6A02-F1B2-4BBB-7EFEBC6BE40A}"/>
              </a:ext>
            </a:extLst>
          </p:cNvPr>
          <p:cNvSpPr>
            <a:spLocks noGrp="1" noRot="1" noChangeAspect="1" noChangeArrowheads="1" noTextEdit="1"/>
          </p:cNvSpPr>
          <p:nvPr>
            <p:ph type="sldImg"/>
          </p:nvPr>
        </p:nvSpPr>
        <p:spPr>
          <a:ln/>
        </p:spPr>
      </p:sp>
      <p:sp>
        <p:nvSpPr>
          <p:cNvPr id="225284" name="Rectangle 3">
            <a:extLst>
              <a:ext uri="{FF2B5EF4-FFF2-40B4-BE49-F238E27FC236}">
                <a16:creationId xmlns:a16="http://schemas.microsoft.com/office/drawing/2014/main" id="{8ED246D6-DC6A-40CD-6613-24F1C495C6D8}"/>
              </a:ext>
            </a:extLst>
          </p:cNvPr>
          <p:cNvSpPr>
            <a:spLocks noGrp="1" noChangeArrowheads="1"/>
          </p:cNvSpPr>
          <p:nvPr>
            <p:ph type="body" idx="1"/>
          </p:nvPr>
        </p:nvSpPr>
        <p:spPr>
          <a:noFill/>
        </p:spPr>
        <p:txBody>
          <a:bodyPr/>
          <a:lstStyle/>
          <a:p>
            <a:r>
              <a:rPr lang="en-US" altLang="en-US"/>
              <a:t>Resistance_002.jpg</a:t>
            </a:r>
          </a:p>
        </p:txBody>
      </p:sp>
    </p:spTree>
  </p:cSld>
  <p:clrMapOvr>
    <a:masterClrMapping/>
  </p:clrMapOvr>
</p:notes>
</file>

<file path=ppt/notesSlides/notesSlide1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7330" name="Rectangle 7">
            <a:extLst>
              <a:ext uri="{FF2B5EF4-FFF2-40B4-BE49-F238E27FC236}">
                <a16:creationId xmlns:a16="http://schemas.microsoft.com/office/drawing/2014/main" id="{E469D475-F4BB-EE6D-3C88-2AB128AFABDA}"/>
              </a:ext>
            </a:extLst>
          </p:cNvPr>
          <p:cNvSpPr>
            <a:spLocks noGrp="1" noChangeArrowheads="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2F4D96D9-CC4D-46B4-8129-FAE630CBDE88}" type="slidenum">
              <a:rPr lang="en-US" altLang="en-US" sz="1200"/>
              <a:pPr/>
              <a:t>122</a:t>
            </a:fld>
            <a:endParaRPr lang="en-US" altLang="en-US" sz="1200"/>
          </a:p>
        </p:txBody>
      </p:sp>
      <p:sp>
        <p:nvSpPr>
          <p:cNvPr id="227331" name="Rectangle 2">
            <a:extLst>
              <a:ext uri="{FF2B5EF4-FFF2-40B4-BE49-F238E27FC236}">
                <a16:creationId xmlns:a16="http://schemas.microsoft.com/office/drawing/2014/main" id="{F0C6D6D9-600E-2339-EDDB-D01C6E08CD8E}"/>
              </a:ext>
            </a:extLst>
          </p:cNvPr>
          <p:cNvSpPr>
            <a:spLocks noGrp="1" noRot="1" noChangeAspect="1" noChangeArrowheads="1" noTextEdit="1"/>
          </p:cNvSpPr>
          <p:nvPr>
            <p:ph type="sldImg"/>
          </p:nvPr>
        </p:nvSpPr>
        <p:spPr>
          <a:ln/>
        </p:spPr>
      </p:sp>
      <p:sp>
        <p:nvSpPr>
          <p:cNvPr id="227332" name="Rectangle 3">
            <a:extLst>
              <a:ext uri="{FF2B5EF4-FFF2-40B4-BE49-F238E27FC236}">
                <a16:creationId xmlns:a16="http://schemas.microsoft.com/office/drawing/2014/main" id="{2F158ED8-1D34-2B06-6286-9CF1F15AA562}"/>
              </a:ext>
            </a:extLst>
          </p:cNvPr>
          <p:cNvSpPr>
            <a:spLocks noGrp="1" noChangeArrowheads="1"/>
          </p:cNvSpPr>
          <p:nvPr>
            <p:ph type="body" idx="1"/>
          </p:nvPr>
        </p:nvSpPr>
        <p:spPr>
          <a:noFill/>
        </p:spPr>
        <p:txBody>
          <a:bodyPr lIns="89940" tIns="44970" rIns="89940" bIns="44970"/>
          <a:lstStyle/>
          <a:p>
            <a:r>
              <a:rPr lang="en-US" altLang="en-US"/>
              <a:t>2 March 2001</a:t>
            </a:r>
          </a:p>
          <a:p>
            <a:r>
              <a:rPr lang="en-US" altLang="en-US"/>
              <a:t>Data are exported from Axum for DOS file named SELXRESR.DSF</a:t>
            </a:r>
          </a:p>
          <a:p>
            <a:r>
              <a:rPr lang="en-US" altLang="en-US"/>
              <a:t>The ASCII file named .PRN was then opened in Excel.</a:t>
            </a:r>
          </a:p>
          <a:p>
            <a:r>
              <a:rPr lang="en-US" altLang="en-US"/>
              <a:t>From the Excel file, it was pasted into PowerPoint.</a:t>
            </a:r>
          </a:p>
          <a:p>
            <a:r>
              <a:rPr lang="en-US" altLang="en-US" b="1">
                <a:solidFill>
                  <a:srgbClr val="FF0000"/>
                </a:solidFill>
              </a:rPr>
              <a:t>NOTE: gen. 31 data are suspect, need to fix with Isabelle</a:t>
            </a:r>
          </a:p>
          <a:p>
            <a:endParaRPr lang="en-US" altLang="en-US"/>
          </a:p>
        </p:txBody>
      </p:sp>
    </p:spTree>
  </p:cSld>
  <p:clrMapOvr>
    <a:masterClrMapping/>
  </p:clrMapOvr>
</p:notes>
</file>

<file path=ppt/notesSlides/notesSlide1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9378" name="Rectangle 7">
            <a:extLst>
              <a:ext uri="{FF2B5EF4-FFF2-40B4-BE49-F238E27FC236}">
                <a16:creationId xmlns:a16="http://schemas.microsoft.com/office/drawing/2014/main" id="{AC992914-F2CD-1C03-203B-AD7C8E1358E9}"/>
              </a:ext>
            </a:extLst>
          </p:cNvPr>
          <p:cNvSpPr>
            <a:spLocks noGrp="1" noChangeArrowheads="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C66E4CA9-1861-49A5-924D-F76941B1B26F}" type="slidenum">
              <a:rPr lang="en-US" altLang="en-US" sz="1200"/>
              <a:pPr/>
              <a:t>123</a:t>
            </a:fld>
            <a:endParaRPr lang="en-US" altLang="en-US" sz="1200"/>
          </a:p>
        </p:txBody>
      </p:sp>
      <p:sp>
        <p:nvSpPr>
          <p:cNvPr id="229379" name="Rectangle 2">
            <a:extLst>
              <a:ext uri="{FF2B5EF4-FFF2-40B4-BE49-F238E27FC236}">
                <a16:creationId xmlns:a16="http://schemas.microsoft.com/office/drawing/2014/main" id="{587136BC-B3A6-93A2-1B7F-DC960139F677}"/>
              </a:ext>
            </a:extLst>
          </p:cNvPr>
          <p:cNvSpPr>
            <a:spLocks noGrp="1" noRot="1" noChangeAspect="1" noChangeArrowheads="1" noTextEdit="1"/>
          </p:cNvSpPr>
          <p:nvPr>
            <p:ph type="sldImg"/>
          </p:nvPr>
        </p:nvSpPr>
        <p:spPr>
          <a:ln/>
        </p:spPr>
      </p:sp>
      <p:sp>
        <p:nvSpPr>
          <p:cNvPr id="229380" name="Rectangle 3">
            <a:extLst>
              <a:ext uri="{FF2B5EF4-FFF2-40B4-BE49-F238E27FC236}">
                <a16:creationId xmlns:a16="http://schemas.microsoft.com/office/drawing/2014/main" id="{A9A97727-270A-DC28-D834-E8DD12A5E7D7}"/>
              </a:ext>
            </a:extLst>
          </p:cNvPr>
          <p:cNvSpPr>
            <a:spLocks noGrp="1" noChangeArrowheads="1"/>
          </p:cNvSpPr>
          <p:nvPr>
            <p:ph type="body" idx="1"/>
          </p:nvPr>
        </p:nvSpPr>
        <p:spPr>
          <a:noFill/>
        </p:spPr>
        <p:txBody>
          <a:bodyPr lIns="89940" tIns="44970" rIns="89940" bIns="44970"/>
          <a:lstStyle/>
          <a:p>
            <a:r>
              <a:rPr lang="en-US" altLang="en-US"/>
              <a:t>From Isabelle Girard's "video.ppt" Feb. 2001</a:t>
            </a:r>
          </a:p>
          <a:p>
            <a:endParaRPr lang="en-US" altLang="en-US"/>
          </a:p>
          <a:p>
            <a:r>
              <a:rPr lang="en-US" altLang="en-US" sz="1400" b="1">
                <a:latin typeface="Arial" panose="020B0604020202020204" pitchFamily="34" charset="0"/>
              </a:rPr>
              <a:t>Circadian wheel running in video mice</a:t>
            </a:r>
          </a:p>
          <a:p>
            <a:r>
              <a:rPr lang="en-US" altLang="en-US" sz="2000" b="1">
                <a:latin typeface="Arial" panose="020B0604020202020204" pitchFamily="34" charset="0"/>
              </a:rPr>
              <a:t> (summed over 3 batches, day 6)</a:t>
            </a:r>
          </a:p>
          <a:p>
            <a:r>
              <a:rPr lang="en-US" altLang="en-US" sz="2000" b="1">
                <a:latin typeface="Arial" panose="020B0604020202020204" pitchFamily="34" charset="0"/>
              </a:rPr>
              <a:t>Ted asks:  is this all mice, or just N = 21 and 20?</a:t>
            </a:r>
          </a:p>
          <a:p>
            <a:endParaRPr lang="en-US" altLang="en-US"/>
          </a:p>
        </p:txBody>
      </p:sp>
    </p:spTree>
  </p:cSld>
  <p:clrMapOvr>
    <a:masterClrMapping/>
  </p:clrMapOvr>
</p:notes>
</file>

<file path=ppt/notesSlides/notesSlide1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1426" name="Rectangle 7">
            <a:extLst>
              <a:ext uri="{FF2B5EF4-FFF2-40B4-BE49-F238E27FC236}">
                <a16:creationId xmlns:a16="http://schemas.microsoft.com/office/drawing/2014/main" id="{B8E4F80A-A8A8-C52A-4E53-812236A68589}"/>
              </a:ext>
            </a:extLst>
          </p:cNvPr>
          <p:cNvSpPr>
            <a:spLocks noGrp="1" noChangeArrowheads="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F90282E5-4B3E-46DF-A3AD-0261FAC406D0}" type="slidenum">
              <a:rPr lang="en-US" altLang="en-US" sz="1200"/>
              <a:pPr/>
              <a:t>124</a:t>
            </a:fld>
            <a:endParaRPr lang="en-US" altLang="en-US" sz="1200"/>
          </a:p>
        </p:txBody>
      </p:sp>
      <p:sp>
        <p:nvSpPr>
          <p:cNvPr id="231427" name="Rectangle 2">
            <a:extLst>
              <a:ext uri="{FF2B5EF4-FFF2-40B4-BE49-F238E27FC236}">
                <a16:creationId xmlns:a16="http://schemas.microsoft.com/office/drawing/2014/main" id="{5478AEB2-520E-B082-B5DE-F5FECA42D890}"/>
              </a:ext>
            </a:extLst>
          </p:cNvPr>
          <p:cNvSpPr>
            <a:spLocks noGrp="1" noRot="1" noChangeAspect="1" noChangeArrowheads="1" noTextEdit="1"/>
          </p:cNvSpPr>
          <p:nvPr>
            <p:ph type="sldImg"/>
          </p:nvPr>
        </p:nvSpPr>
        <p:spPr>
          <a:ln/>
        </p:spPr>
      </p:sp>
      <p:sp>
        <p:nvSpPr>
          <p:cNvPr id="231428" name="Rectangle 3">
            <a:extLst>
              <a:ext uri="{FF2B5EF4-FFF2-40B4-BE49-F238E27FC236}">
                <a16:creationId xmlns:a16="http://schemas.microsoft.com/office/drawing/2014/main" id="{1CB340C3-C3AC-5D08-9915-16E166FCD252}"/>
              </a:ext>
            </a:extLst>
          </p:cNvPr>
          <p:cNvSpPr>
            <a:spLocks noGrp="1" noChangeArrowheads="1"/>
          </p:cNvSpPr>
          <p:nvPr>
            <p:ph type="body" idx="1"/>
          </p:nvPr>
        </p:nvSpPr>
        <p:spPr>
          <a:noFill/>
        </p:spPr>
        <p:txBody>
          <a:bodyPr/>
          <a:lstStyle/>
          <a:p>
            <a:endParaRPr lang="en-US" altLang="en-US"/>
          </a:p>
        </p:txBody>
      </p:sp>
    </p:spTree>
  </p:cSld>
  <p:clrMapOvr>
    <a:masterClrMapping/>
  </p:clrMapOvr>
</p:notes>
</file>

<file path=ppt/notesSlides/notesSlide1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3474" name="Rectangle 7">
            <a:extLst>
              <a:ext uri="{FF2B5EF4-FFF2-40B4-BE49-F238E27FC236}">
                <a16:creationId xmlns:a16="http://schemas.microsoft.com/office/drawing/2014/main" id="{9CF32470-9BCC-D0BA-846F-AF32F37AF806}"/>
              </a:ext>
            </a:extLst>
          </p:cNvPr>
          <p:cNvSpPr>
            <a:spLocks noGrp="1" noChangeArrowheads="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71BEE003-0099-4968-959E-9AF657528AF3}" type="slidenum">
              <a:rPr lang="en-US" altLang="en-US" sz="1200"/>
              <a:pPr/>
              <a:t>125</a:t>
            </a:fld>
            <a:endParaRPr lang="en-US" altLang="en-US" sz="1200"/>
          </a:p>
        </p:txBody>
      </p:sp>
      <p:sp>
        <p:nvSpPr>
          <p:cNvPr id="233475" name="Rectangle 2">
            <a:extLst>
              <a:ext uri="{FF2B5EF4-FFF2-40B4-BE49-F238E27FC236}">
                <a16:creationId xmlns:a16="http://schemas.microsoft.com/office/drawing/2014/main" id="{A2D13806-F758-4759-6D97-9B954747892E}"/>
              </a:ext>
            </a:extLst>
          </p:cNvPr>
          <p:cNvSpPr>
            <a:spLocks noGrp="1" noRot="1" noChangeAspect="1" noChangeArrowheads="1" noTextEdit="1"/>
          </p:cNvSpPr>
          <p:nvPr>
            <p:ph type="sldImg"/>
          </p:nvPr>
        </p:nvSpPr>
        <p:spPr>
          <a:ln/>
        </p:spPr>
      </p:sp>
      <p:sp>
        <p:nvSpPr>
          <p:cNvPr id="233476" name="Rectangle 3">
            <a:extLst>
              <a:ext uri="{FF2B5EF4-FFF2-40B4-BE49-F238E27FC236}">
                <a16:creationId xmlns:a16="http://schemas.microsoft.com/office/drawing/2014/main" id="{E95E4429-3BF4-5DED-126C-B8B6F316B788}"/>
              </a:ext>
            </a:extLst>
          </p:cNvPr>
          <p:cNvSpPr>
            <a:spLocks noGrp="1" noChangeArrowheads="1"/>
          </p:cNvSpPr>
          <p:nvPr>
            <p:ph type="body" idx="1"/>
          </p:nvPr>
        </p:nvSpPr>
        <p:spPr>
          <a:xfrm>
            <a:off x="685800" y="4343400"/>
            <a:ext cx="5486400" cy="4114800"/>
          </a:xfrm>
          <a:noFill/>
        </p:spPr>
        <p:txBody>
          <a:bodyPr/>
          <a:lstStyle/>
          <a:p>
            <a:r>
              <a:rPr lang="en-US" altLang="en-US"/>
              <a:t>C:\SELECT\g50\Endurance\Listing for Endurance Repeatability in PowerPoint.doc</a:t>
            </a:r>
          </a:p>
        </p:txBody>
      </p:sp>
    </p:spTree>
  </p:cSld>
  <p:clrMapOvr>
    <a:masterClrMapping/>
  </p:clrMapOvr>
</p:notes>
</file>

<file path=ppt/notesSlides/notesSlide1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522" name="Rectangle 7">
            <a:extLst>
              <a:ext uri="{FF2B5EF4-FFF2-40B4-BE49-F238E27FC236}">
                <a16:creationId xmlns:a16="http://schemas.microsoft.com/office/drawing/2014/main" id="{81F52B33-9B85-871D-90F5-3C71D27410AC}"/>
              </a:ext>
            </a:extLst>
          </p:cNvPr>
          <p:cNvSpPr>
            <a:spLocks noGrp="1" noChangeArrowheads="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29A14DFD-2C4C-4722-BD8C-BA1838B3A2F6}" type="slidenum">
              <a:rPr lang="en-US" altLang="en-US" sz="1200"/>
              <a:pPr/>
              <a:t>126</a:t>
            </a:fld>
            <a:endParaRPr lang="en-US" altLang="en-US" sz="1200"/>
          </a:p>
        </p:txBody>
      </p:sp>
      <p:sp>
        <p:nvSpPr>
          <p:cNvPr id="235523" name="Rectangle 2">
            <a:extLst>
              <a:ext uri="{FF2B5EF4-FFF2-40B4-BE49-F238E27FC236}">
                <a16:creationId xmlns:a16="http://schemas.microsoft.com/office/drawing/2014/main" id="{D120367F-9FF9-AD73-018F-CEA39AE65BD1}"/>
              </a:ext>
            </a:extLst>
          </p:cNvPr>
          <p:cNvSpPr>
            <a:spLocks noGrp="1" noRot="1" noChangeAspect="1" noChangeArrowheads="1" noTextEdit="1"/>
          </p:cNvSpPr>
          <p:nvPr>
            <p:ph type="sldImg"/>
          </p:nvPr>
        </p:nvSpPr>
        <p:spPr>
          <a:ln/>
        </p:spPr>
      </p:sp>
      <p:sp>
        <p:nvSpPr>
          <p:cNvPr id="235524" name="Rectangle 3">
            <a:extLst>
              <a:ext uri="{FF2B5EF4-FFF2-40B4-BE49-F238E27FC236}">
                <a16:creationId xmlns:a16="http://schemas.microsoft.com/office/drawing/2014/main" id="{1FE07E70-8570-F3B8-3D13-33568009392A}"/>
              </a:ext>
            </a:extLst>
          </p:cNvPr>
          <p:cNvSpPr>
            <a:spLocks noGrp="1" noChangeArrowheads="1"/>
          </p:cNvSpPr>
          <p:nvPr>
            <p:ph type="body" idx="1"/>
          </p:nvPr>
        </p:nvSpPr>
        <p:spPr>
          <a:xfrm>
            <a:off x="685800" y="4343400"/>
            <a:ext cx="5486400" cy="4114800"/>
          </a:xfrm>
          <a:noFill/>
        </p:spPr>
        <p:txBody>
          <a:bodyPr/>
          <a:lstStyle/>
          <a:p>
            <a:r>
              <a:rPr lang="en-US" altLang="en-US"/>
              <a:t>C:\SELECT\g49\Sprint\Listing for Sprint Repeatability in PowerPoint.doc</a:t>
            </a:r>
          </a:p>
        </p:txBody>
      </p:sp>
    </p:spTree>
  </p:cSld>
  <p:clrMapOvr>
    <a:masterClrMapping/>
  </p:clrMapOvr>
</p:notes>
</file>

<file path=ppt/notesSlides/notesSlide1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7570" name="Rectangle 7">
            <a:extLst>
              <a:ext uri="{FF2B5EF4-FFF2-40B4-BE49-F238E27FC236}">
                <a16:creationId xmlns:a16="http://schemas.microsoft.com/office/drawing/2014/main" id="{6DEEB3C1-3986-5272-675F-060506CC7AB4}"/>
              </a:ext>
            </a:extLst>
          </p:cNvPr>
          <p:cNvSpPr>
            <a:spLocks noGrp="1" noChangeArrowheads="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7B2E6DD4-CD10-4A3B-B492-750F7559C288}" type="slidenum">
              <a:rPr lang="en-US" altLang="en-US" sz="1200"/>
              <a:pPr/>
              <a:t>127</a:t>
            </a:fld>
            <a:endParaRPr lang="en-US" altLang="en-US" sz="1200"/>
          </a:p>
        </p:txBody>
      </p:sp>
      <p:sp>
        <p:nvSpPr>
          <p:cNvPr id="237571" name="Rectangle 2">
            <a:extLst>
              <a:ext uri="{FF2B5EF4-FFF2-40B4-BE49-F238E27FC236}">
                <a16:creationId xmlns:a16="http://schemas.microsoft.com/office/drawing/2014/main" id="{B1E3BA9F-338D-5054-0FBC-DF95CB52AE00}"/>
              </a:ext>
            </a:extLst>
          </p:cNvPr>
          <p:cNvSpPr>
            <a:spLocks noGrp="1" noRot="1" noChangeAspect="1" noChangeArrowheads="1" noTextEdit="1"/>
          </p:cNvSpPr>
          <p:nvPr>
            <p:ph type="sldImg"/>
          </p:nvPr>
        </p:nvSpPr>
        <p:spPr>
          <a:ln/>
        </p:spPr>
      </p:sp>
      <p:sp>
        <p:nvSpPr>
          <p:cNvPr id="237572" name="Rectangle 3">
            <a:extLst>
              <a:ext uri="{FF2B5EF4-FFF2-40B4-BE49-F238E27FC236}">
                <a16:creationId xmlns:a16="http://schemas.microsoft.com/office/drawing/2014/main" id="{12FC369A-9A05-C18C-00EC-4287B4283899}"/>
              </a:ext>
            </a:extLst>
          </p:cNvPr>
          <p:cNvSpPr>
            <a:spLocks noGrp="1" noChangeArrowheads="1"/>
          </p:cNvSpPr>
          <p:nvPr>
            <p:ph type="body" idx="1"/>
          </p:nvPr>
        </p:nvSpPr>
        <p:spPr>
          <a:noFill/>
        </p:spPr>
        <p:txBody>
          <a:bodyPr/>
          <a:lstStyle/>
          <a:p>
            <a:endParaRPr lang="en-US" altLang="en-US"/>
          </a:p>
        </p:txBody>
      </p:sp>
    </p:spTree>
  </p:cSld>
  <p:clrMapOvr>
    <a:masterClrMapping/>
  </p:clrMapOvr>
</p:notes>
</file>

<file path=ppt/notesSlides/notesSlide1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9618" name="Rectangle 7">
            <a:extLst>
              <a:ext uri="{FF2B5EF4-FFF2-40B4-BE49-F238E27FC236}">
                <a16:creationId xmlns:a16="http://schemas.microsoft.com/office/drawing/2014/main" id="{18A0998F-5B89-79D4-CC1B-FD25F8FE9933}"/>
              </a:ext>
            </a:extLst>
          </p:cNvPr>
          <p:cNvSpPr>
            <a:spLocks noGrp="1" noChangeArrowheads="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06CB58A4-CB20-49DC-B286-A24239D0E867}" type="slidenum">
              <a:rPr lang="en-US" altLang="en-US" sz="1200"/>
              <a:pPr/>
              <a:t>128</a:t>
            </a:fld>
            <a:endParaRPr lang="en-US" altLang="en-US" sz="1200"/>
          </a:p>
        </p:txBody>
      </p:sp>
      <p:sp>
        <p:nvSpPr>
          <p:cNvPr id="239619" name="Rectangle 2">
            <a:extLst>
              <a:ext uri="{FF2B5EF4-FFF2-40B4-BE49-F238E27FC236}">
                <a16:creationId xmlns:a16="http://schemas.microsoft.com/office/drawing/2014/main" id="{6A12E730-F8FE-796E-A58D-51A9BF416ABE}"/>
              </a:ext>
            </a:extLst>
          </p:cNvPr>
          <p:cNvSpPr>
            <a:spLocks noGrp="1" noRot="1" noChangeAspect="1" noChangeArrowheads="1" noTextEdit="1"/>
          </p:cNvSpPr>
          <p:nvPr>
            <p:ph type="sldImg"/>
          </p:nvPr>
        </p:nvSpPr>
        <p:spPr>
          <a:ln/>
        </p:spPr>
      </p:sp>
      <p:sp>
        <p:nvSpPr>
          <p:cNvPr id="239620" name="Rectangle 3">
            <a:extLst>
              <a:ext uri="{FF2B5EF4-FFF2-40B4-BE49-F238E27FC236}">
                <a16:creationId xmlns:a16="http://schemas.microsoft.com/office/drawing/2014/main" id="{D6794FC7-E94D-889C-9C95-7BD068128CD8}"/>
              </a:ext>
            </a:extLst>
          </p:cNvPr>
          <p:cNvSpPr>
            <a:spLocks noGrp="1" noChangeArrowheads="1"/>
          </p:cNvSpPr>
          <p:nvPr>
            <p:ph type="body" idx="1"/>
          </p:nvPr>
        </p:nvSpPr>
        <p:spPr>
          <a:noFill/>
        </p:spPr>
        <p:txBody>
          <a:bodyPr/>
          <a:lstStyle/>
          <a:p>
            <a:r>
              <a:rPr lang="en-US" altLang="en-US"/>
              <a:t>Tiger_Woods_Attitude_Aptitude.jpg</a:t>
            </a:r>
          </a:p>
        </p:txBody>
      </p:sp>
    </p:spTree>
  </p:cSld>
  <p:clrMapOvr>
    <a:masterClrMapping/>
  </p:clrMapOvr>
</p:notes>
</file>

<file path=ppt/notesSlides/notesSlide1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1666" name="Rectangle 7">
            <a:extLst>
              <a:ext uri="{FF2B5EF4-FFF2-40B4-BE49-F238E27FC236}">
                <a16:creationId xmlns:a16="http://schemas.microsoft.com/office/drawing/2014/main" id="{ED7BCEB9-640F-8366-B7F9-722824DA15E7}"/>
              </a:ext>
            </a:extLst>
          </p:cNvPr>
          <p:cNvSpPr>
            <a:spLocks noGrp="1" noChangeArrowheads="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F2E732F4-CC37-4BE4-9564-7484884D3FEA}" type="slidenum">
              <a:rPr lang="en-US" altLang="en-US" sz="1200"/>
              <a:pPr/>
              <a:t>129</a:t>
            </a:fld>
            <a:endParaRPr lang="en-US" altLang="en-US" sz="1200"/>
          </a:p>
        </p:txBody>
      </p:sp>
      <p:sp>
        <p:nvSpPr>
          <p:cNvPr id="241667" name="Rectangle 2">
            <a:extLst>
              <a:ext uri="{FF2B5EF4-FFF2-40B4-BE49-F238E27FC236}">
                <a16:creationId xmlns:a16="http://schemas.microsoft.com/office/drawing/2014/main" id="{1E342BF5-EC83-ACCA-6C48-FDA77BE1890C}"/>
              </a:ext>
            </a:extLst>
          </p:cNvPr>
          <p:cNvSpPr>
            <a:spLocks noGrp="1" noRot="1" noChangeAspect="1" noChangeArrowheads="1" noTextEdit="1"/>
          </p:cNvSpPr>
          <p:nvPr>
            <p:ph type="sldImg"/>
          </p:nvPr>
        </p:nvSpPr>
        <p:spPr>
          <a:ln/>
        </p:spPr>
      </p:sp>
      <p:sp>
        <p:nvSpPr>
          <p:cNvPr id="241668" name="Rectangle 3">
            <a:extLst>
              <a:ext uri="{FF2B5EF4-FFF2-40B4-BE49-F238E27FC236}">
                <a16:creationId xmlns:a16="http://schemas.microsoft.com/office/drawing/2014/main" id="{A1B92203-9985-8B6A-EDCA-E0601E219912}"/>
              </a:ext>
            </a:extLst>
          </p:cNvPr>
          <p:cNvSpPr>
            <a:spLocks noGrp="1" noChangeArrowheads="1"/>
          </p:cNvSpPr>
          <p:nvPr>
            <p:ph type="body" idx="1"/>
          </p:nvPr>
        </p:nvSpPr>
        <p:spPr>
          <a:noFill/>
        </p:spPr>
        <p:txBody>
          <a:bodyPr/>
          <a:lstStyle/>
          <a:p>
            <a:endParaRPr lang="en-US" altLang="en-US"/>
          </a:p>
        </p:txBody>
      </p:sp>
    </p:spTree>
  </p:cSld>
  <p:clrMapOvr>
    <a:masterClrMapping/>
  </p:clrMapOvr>
</p:notes>
</file>

<file path=ppt/notesSlides/notesSlide1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3714" name="Rectangle 7">
            <a:extLst>
              <a:ext uri="{FF2B5EF4-FFF2-40B4-BE49-F238E27FC236}">
                <a16:creationId xmlns:a16="http://schemas.microsoft.com/office/drawing/2014/main" id="{C9366EDC-AA2E-72FE-F1A1-9D4461D3DFAA}"/>
              </a:ext>
            </a:extLst>
          </p:cNvPr>
          <p:cNvSpPr>
            <a:spLocks noGrp="1" noChangeArrowheads="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7E592A1E-0233-4982-8D2E-2C2E07B4D516}" type="slidenum">
              <a:rPr lang="en-US" altLang="en-US" sz="1200"/>
              <a:pPr/>
              <a:t>130</a:t>
            </a:fld>
            <a:endParaRPr lang="en-US" altLang="en-US" sz="1200"/>
          </a:p>
        </p:txBody>
      </p:sp>
      <p:sp>
        <p:nvSpPr>
          <p:cNvPr id="243715" name="Rectangle 2">
            <a:extLst>
              <a:ext uri="{FF2B5EF4-FFF2-40B4-BE49-F238E27FC236}">
                <a16:creationId xmlns:a16="http://schemas.microsoft.com/office/drawing/2014/main" id="{30013ABE-5D6B-89D7-5D82-B491FE2AEADF}"/>
              </a:ext>
            </a:extLst>
          </p:cNvPr>
          <p:cNvSpPr>
            <a:spLocks noGrp="1" noRot="1" noChangeAspect="1" noChangeArrowheads="1" noTextEdit="1"/>
          </p:cNvSpPr>
          <p:nvPr>
            <p:ph type="sldImg"/>
          </p:nvPr>
        </p:nvSpPr>
        <p:spPr>
          <a:ln/>
        </p:spPr>
      </p:sp>
      <p:sp>
        <p:nvSpPr>
          <p:cNvPr id="243716" name="Rectangle 3">
            <a:extLst>
              <a:ext uri="{FF2B5EF4-FFF2-40B4-BE49-F238E27FC236}">
                <a16:creationId xmlns:a16="http://schemas.microsoft.com/office/drawing/2014/main" id="{FF5760A7-B15D-13B8-EC92-306EBB479558}"/>
              </a:ext>
            </a:extLst>
          </p:cNvPr>
          <p:cNvSpPr>
            <a:spLocks noGrp="1" noChangeArrowheads="1"/>
          </p:cNvSpPr>
          <p:nvPr>
            <p:ph type="body" idx="1"/>
          </p:nvPr>
        </p:nvSpPr>
        <p:spPr>
          <a:noFill/>
        </p:spPr>
        <p:txBody>
          <a:bodyPr/>
          <a:lstStyle/>
          <a:p>
            <a:endParaRPr lang="en-US" altLang="en-US"/>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226" name="Rectangle 7">
            <a:extLst>
              <a:ext uri="{FF2B5EF4-FFF2-40B4-BE49-F238E27FC236}">
                <a16:creationId xmlns:a16="http://schemas.microsoft.com/office/drawing/2014/main" id="{0609188A-61F4-F192-B678-771B49D577C4}"/>
              </a:ext>
            </a:extLst>
          </p:cNvPr>
          <p:cNvSpPr>
            <a:spLocks noGrp="1" noChangeArrowheads="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F0C355CB-7B5F-44B3-A655-EE6256E29F71}" type="slidenum">
              <a:rPr lang="en-US" altLang="en-US" sz="1200"/>
              <a:pPr/>
              <a:t>12</a:t>
            </a:fld>
            <a:endParaRPr lang="en-US" altLang="en-US" sz="1200" dirty="0"/>
          </a:p>
        </p:txBody>
      </p:sp>
      <p:sp>
        <p:nvSpPr>
          <p:cNvPr id="52227" name="Rectangle 2">
            <a:extLst>
              <a:ext uri="{FF2B5EF4-FFF2-40B4-BE49-F238E27FC236}">
                <a16:creationId xmlns:a16="http://schemas.microsoft.com/office/drawing/2014/main" id="{8E65F446-C85C-BFAD-1C00-B3CEEA3ED812}"/>
              </a:ext>
            </a:extLst>
          </p:cNvPr>
          <p:cNvSpPr>
            <a:spLocks noGrp="1" noRot="1" noChangeAspect="1" noChangeArrowheads="1" noTextEdit="1"/>
          </p:cNvSpPr>
          <p:nvPr>
            <p:ph type="sldImg"/>
          </p:nvPr>
        </p:nvSpPr>
        <p:spPr>
          <a:ln/>
        </p:spPr>
      </p:sp>
      <p:sp>
        <p:nvSpPr>
          <p:cNvPr id="52228" name="Rectangle 3">
            <a:extLst>
              <a:ext uri="{FF2B5EF4-FFF2-40B4-BE49-F238E27FC236}">
                <a16:creationId xmlns:a16="http://schemas.microsoft.com/office/drawing/2014/main" id="{9F8FB713-9A94-74EB-A862-39CDC656D2CC}"/>
              </a:ext>
            </a:extLst>
          </p:cNvPr>
          <p:cNvSpPr>
            <a:spLocks noGrp="1" noChangeArrowheads="1"/>
          </p:cNvSpPr>
          <p:nvPr>
            <p:ph type="body" idx="1"/>
          </p:nvPr>
        </p:nvSpPr>
        <p:spPr>
          <a:noFill/>
        </p:spPr>
        <p:txBody>
          <a:bodyPr lIns="89940" tIns="44970" rIns="89940" bIns="44970"/>
          <a:lstStyle/>
          <a:p>
            <a:r>
              <a:rPr lang="en-US" altLang="en-US" dirty="0"/>
              <a:t>2 March 2001</a:t>
            </a:r>
          </a:p>
          <a:p>
            <a:r>
              <a:rPr lang="en-US" altLang="en-US" dirty="0"/>
              <a:t>Data are exported from Axum for DOS file named 14MRUN56.DSF</a:t>
            </a:r>
          </a:p>
          <a:p>
            <a:r>
              <a:rPr lang="en-US" altLang="en-US" dirty="0"/>
              <a:t>The ASCII file named .DOC was then opened in Excel.</a:t>
            </a:r>
          </a:p>
          <a:p>
            <a:r>
              <a:rPr lang="en-US" altLang="en-US" dirty="0"/>
              <a:t>From the Excel file, it was pasted into PowerPoint.</a:t>
            </a:r>
          </a:p>
        </p:txBody>
      </p:sp>
    </p:spTree>
  </p:cSld>
  <p:clrMapOvr>
    <a:masterClrMapping/>
  </p:clrMapOvr>
</p:notes>
</file>

<file path=ppt/notesSlides/notesSlide1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62" name="Rectangle 7">
            <a:extLst>
              <a:ext uri="{FF2B5EF4-FFF2-40B4-BE49-F238E27FC236}">
                <a16:creationId xmlns:a16="http://schemas.microsoft.com/office/drawing/2014/main" id="{A23F7108-A6E9-EF04-345C-92EE9703610C}"/>
              </a:ext>
            </a:extLst>
          </p:cNvPr>
          <p:cNvSpPr>
            <a:spLocks noGrp="1" noChangeArrowheads="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B1EA58F6-A2C6-43BA-8BEE-BA410892B01A}" type="slidenum">
              <a:rPr lang="en-US" altLang="en-US" sz="1200"/>
              <a:pPr/>
              <a:t>131</a:t>
            </a:fld>
            <a:endParaRPr lang="en-US" altLang="en-US" sz="1200"/>
          </a:p>
        </p:txBody>
      </p:sp>
      <p:sp>
        <p:nvSpPr>
          <p:cNvPr id="245763" name="Rectangle 2">
            <a:extLst>
              <a:ext uri="{FF2B5EF4-FFF2-40B4-BE49-F238E27FC236}">
                <a16:creationId xmlns:a16="http://schemas.microsoft.com/office/drawing/2014/main" id="{3A52173A-472F-6C37-C840-1B9987A315E7}"/>
              </a:ext>
            </a:extLst>
          </p:cNvPr>
          <p:cNvSpPr>
            <a:spLocks noGrp="1" noRot="1" noChangeAspect="1" noChangeArrowheads="1" noTextEdit="1"/>
          </p:cNvSpPr>
          <p:nvPr>
            <p:ph type="sldImg"/>
          </p:nvPr>
        </p:nvSpPr>
        <p:spPr>
          <a:ln/>
        </p:spPr>
      </p:sp>
      <p:sp>
        <p:nvSpPr>
          <p:cNvPr id="245764" name="Rectangle 3">
            <a:extLst>
              <a:ext uri="{FF2B5EF4-FFF2-40B4-BE49-F238E27FC236}">
                <a16:creationId xmlns:a16="http://schemas.microsoft.com/office/drawing/2014/main" id="{E0FDB0E8-0F8D-318D-CACC-CED2C3F7EAC5}"/>
              </a:ext>
            </a:extLst>
          </p:cNvPr>
          <p:cNvSpPr>
            <a:spLocks noGrp="1" noChangeArrowheads="1"/>
          </p:cNvSpPr>
          <p:nvPr>
            <p:ph type="body" idx="1"/>
          </p:nvPr>
        </p:nvSpPr>
        <p:spPr>
          <a:noFill/>
        </p:spPr>
        <p:txBody>
          <a:bodyPr/>
          <a:lstStyle/>
          <a:p>
            <a:endParaRPr lang="en-US" altLang="en-US"/>
          </a:p>
        </p:txBody>
      </p:sp>
    </p:spTree>
  </p:cSld>
  <p:clrMapOvr>
    <a:masterClrMapping/>
  </p:clrMapOvr>
</p:notes>
</file>

<file path=ppt/notesSlides/notesSlide1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7810" name="Rectangle 7">
            <a:extLst>
              <a:ext uri="{FF2B5EF4-FFF2-40B4-BE49-F238E27FC236}">
                <a16:creationId xmlns:a16="http://schemas.microsoft.com/office/drawing/2014/main" id="{DB6E0FF3-6588-C6DE-4F3C-BA941400C8BE}"/>
              </a:ext>
            </a:extLst>
          </p:cNvPr>
          <p:cNvSpPr>
            <a:spLocks noGrp="1" noChangeArrowheads="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AB503E6F-8959-454A-BE91-B61AAA2CEE1A}" type="slidenum">
              <a:rPr lang="en-US" altLang="en-US" sz="1200"/>
              <a:pPr/>
              <a:t>132</a:t>
            </a:fld>
            <a:endParaRPr lang="en-US" altLang="en-US" sz="1200"/>
          </a:p>
        </p:txBody>
      </p:sp>
      <p:sp>
        <p:nvSpPr>
          <p:cNvPr id="247811" name="Rectangle 2">
            <a:extLst>
              <a:ext uri="{FF2B5EF4-FFF2-40B4-BE49-F238E27FC236}">
                <a16:creationId xmlns:a16="http://schemas.microsoft.com/office/drawing/2014/main" id="{EAF3E07E-3B72-89FE-7542-D2DBEF904889}"/>
              </a:ext>
            </a:extLst>
          </p:cNvPr>
          <p:cNvSpPr>
            <a:spLocks noGrp="1" noRot="1" noChangeAspect="1" noChangeArrowheads="1" noTextEdit="1"/>
          </p:cNvSpPr>
          <p:nvPr>
            <p:ph type="sldImg"/>
          </p:nvPr>
        </p:nvSpPr>
        <p:spPr>
          <a:ln/>
        </p:spPr>
      </p:sp>
      <p:sp>
        <p:nvSpPr>
          <p:cNvPr id="247812" name="Rectangle 3">
            <a:extLst>
              <a:ext uri="{FF2B5EF4-FFF2-40B4-BE49-F238E27FC236}">
                <a16:creationId xmlns:a16="http://schemas.microsoft.com/office/drawing/2014/main" id="{108EFF25-8149-93F8-ADDB-5A688D5FF78E}"/>
              </a:ext>
            </a:extLst>
          </p:cNvPr>
          <p:cNvSpPr>
            <a:spLocks noGrp="1" noChangeArrowheads="1"/>
          </p:cNvSpPr>
          <p:nvPr>
            <p:ph type="body" idx="1"/>
          </p:nvPr>
        </p:nvSpPr>
        <p:spPr>
          <a:noFill/>
        </p:spPr>
        <p:txBody>
          <a:bodyPr/>
          <a:lstStyle/>
          <a:p>
            <a:endParaRPr lang="en-US" altLang="en-US"/>
          </a:p>
        </p:txBody>
      </p:sp>
    </p:spTree>
  </p:cSld>
  <p:clrMapOvr>
    <a:masterClrMapping/>
  </p:clrMapOvr>
</p:notes>
</file>

<file path=ppt/notesSlides/notesSlide1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9858" name="Rectangle 7">
            <a:extLst>
              <a:ext uri="{FF2B5EF4-FFF2-40B4-BE49-F238E27FC236}">
                <a16:creationId xmlns:a16="http://schemas.microsoft.com/office/drawing/2014/main" id="{F1DAD8D5-CD58-0EF8-79CD-9DC73C6A6FBE}"/>
              </a:ext>
            </a:extLst>
          </p:cNvPr>
          <p:cNvSpPr>
            <a:spLocks noGrp="1" noChangeArrowheads="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5AF2B459-1D27-4D6B-862F-CC3AB0EC8B17}" type="slidenum">
              <a:rPr lang="en-US" altLang="en-US" sz="1200"/>
              <a:pPr/>
              <a:t>133</a:t>
            </a:fld>
            <a:endParaRPr lang="en-US" altLang="en-US" sz="1200"/>
          </a:p>
        </p:txBody>
      </p:sp>
      <p:sp>
        <p:nvSpPr>
          <p:cNvPr id="249859" name="Rectangle 2">
            <a:extLst>
              <a:ext uri="{FF2B5EF4-FFF2-40B4-BE49-F238E27FC236}">
                <a16:creationId xmlns:a16="http://schemas.microsoft.com/office/drawing/2014/main" id="{39F6F7A4-CA11-599A-3729-2BB13413CEAC}"/>
              </a:ext>
            </a:extLst>
          </p:cNvPr>
          <p:cNvSpPr>
            <a:spLocks noGrp="1" noRot="1" noChangeAspect="1" noChangeArrowheads="1" noTextEdit="1"/>
          </p:cNvSpPr>
          <p:nvPr>
            <p:ph type="sldImg"/>
          </p:nvPr>
        </p:nvSpPr>
        <p:spPr>
          <a:ln/>
        </p:spPr>
      </p:sp>
      <p:sp>
        <p:nvSpPr>
          <p:cNvPr id="1841155" name="Rectangle 3">
            <a:extLst>
              <a:ext uri="{FF2B5EF4-FFF2-40B4-BE49-F238E27FC236}">
                <a16:creationId xmlns:a16="http://schemas.microsoft.com/office/drawing/2014/main" id="{AF3EDD89-01EA-5B16-C352-8DEEACDF7C6D}"/>
              </a:ext>
            </a:extLst>
          </p:cNvPr>
          <p:cNvSpPr>
            <a:spLocks noGrp="1" noChangeArrowheads="1"/>
          </p:cNvSpPr>
          <p:nvPr>
            <p:ph type="body" idx="1"/>
          </p:nvPr>
        </p:nvSpPr>
        <p:spPr/>
        <p:txBody>
          <a:bodyPr/>
          <a:lstStyle/>
          <a:p>
            <a:pPr>
              <a:defRPr/>
            </a:pPr>
            <a:r>
              <a:rPr lang="en-US" altLang="en-US" b="1">
                <a:effectLst>
                  <a:outerShdw blurRad="38100" dist="38100" dir="2700000" algn="tl">
                    <a:srgbClr val="C0C0C0"/>
                  </a:outerShdw>
                </a:effectLst>
              </a:rPr>
              <a:t>Harlan Teklad TD.88137</a:t>
            </a:r>
          </a:p>
          <a:p>
            <a:pPr>
              <a:defRPr/>
            </a:pPr>
            <a:r>
              <a:rPr lang="en-US" altLang="en-US" b="1">
                <a:effectLst>
                  <a:outerShdw blurRad="38100" dist="38100" dir="2700000" algn="tl">
                    <a:srgbClr val="C0C0C0"/>
                  </a:outerShdw>
                </a:effectLst>
              </a:rPr>
              <a:t>Stice, E., S. Spoor, C. Bohon, and D. M. Small. 2008. Relation between obesity and blunted striatal response to food is moderated by </a:t>
            </a:r>
            <a:r>
              <a:rPr lang="en-US" altLang="en-US" b="1" i="1">
                <a:effectLst>
                  <a:outerShdw blurRad="38100" dist="38100" dir="2700000" algn="tl">
                    <a:srgbClr val="C0C0C0"/>
                  </a:outerShdw>
                </a:effectLst>
              </a:rPr>
              <a:t>Taq</a:t>
            </a:r>
            <a:r>
              <a:rPr lang="en-US" altLang="en-US" b="1">
                <a:effectLst>
                  <a:outerShdw blurRad="38100" dist="38100" dir="2700000" algn="tl">
                    <a:srgbClr val="C0C0C0"/>
                  </a:outerShdw>
                </a:effectLst>
              </a:rPr>
              <a:t>IA A1 allele. Science 322:449-452.</a:t>
            </a:r>
          </a:p>
        </p:txBody>
      </p:sp>
    </p:spTree>
  </p:cSld>
  <p:clrMapOvr>
    <a:masterClrMapping/>
  </p:clrMapOvr>
</p:notes>
</file>

<file path=ppt/notesSlides/notesSlide1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1906" name="Rectangle 7">
            <a:extLst>
              <a:ext uri="{FF2B5EF4-FFF2-40B4-BE49-F238E27FC236}">
                <a16:creationId xmlns:a16="http://schemas.microsoft.com/office/drawing/2014/main" id="{BBE364F7-BABA-6406-18DD-F8AC6B8E4AF9}"/>
              </a:ext>
            </a:extLst>
          </p:cNvPr>
          <p:cNvSpPr>
            <a:spLocks noGrp="1" noChangeArrowheads="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53700287-C29F-4972-9DF6-A7E2DDFA971C}" type="slidenum">
              <a:rPr lang="en-US" altLang="en-US" sz="1200"/>
              <a:pPr/>
              <a:t>134</a:t>
            </a:fld>
            <a:endParaRPr lang="en-US" altLang="en-US" sz="1200"/>
          </a:p>
        </p:txBody>
      </p:sp>
      <p:sp>
        <p:nvSpPr>
          <p:cNvPr id="251907" name="Rectangle 7">
            <a:extLst>
              <a:ext uri="{FF2B5EF4-FFF2-40B4-BE49-F238E27FC236}">
                <a16:creationId xmlns:a16="http://schemas.microsoft.com/office/drawing/2014/main" id="{DA4B6536-017D-CDAA-76CA-B6585A756A56}"/>
              </a:ext>
            </a:extLst>
          </p:cNvPr>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defRPr sz="2200">
                <a:solidFill>
                  <a:schemeClr val="tx1"/>
                </a:solidFill>
                <a:latin typeface="Times New Roman" panose="02020603050405020304" pitchFamily="18" charset="0"/>
              </a:defRPr>
            </a:lvl1pPr>
            <a:lvl2pPr marL="37931725" indent="-37474525">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pPr algn="r" eaLnBrk="1" hangingPunct="1"/>
            <a:fld id="{94A0C825-E5CB-4286-814E-D491508039AF}" type="slidenum">
              <a:rPr lang="en-US" altLang="en-US" sz="1200">
                <a:latin typeface="Arial" panose="020B0604020202020204" pitchFamily="34" charset="0"/>
                <a:ea typeface="MS PGothic" panose="020B0600070205080204" pitchFamily="34" charset="-128"/>
              </a:rPr>
              <a:pPr algn="r" eaLnBrk="1" hangingPunct="1"/>
              <a:t>134</a:t>
            </a:fld>
            <a:endParaRPr lang="en-US" altLang="en-US" sz="1200">
              <a:latin typeface="Arial" panose="020B0604020202020204" pitchFamily="34" charset="0"/>
              <a:ea typeface="MS PGothic" panose="020B0600070205080204" pitchFamily="34" charset="-128"/>
            </a:endParaRPr>
          </a:p>
        </p:txBody>
      </p:sp>
      <p:sp>
        <p:nvSpPr>
          <p:cNvPr id="251908" name="Rectangle 2">
            <a:extLst>
              <a:ext uri="{FF2B5EF4-FFF2-40B4-BE49-F238E27FC236}">
                <a16:creationId xmlns:a16="http://schemas.microsoft.com/office/drawing/2014/main" id="{F26A5D2E-2A5C-87B6-3F37-BB3F8051218B}"/>
              </a:ext>
            </a:extLst>
          </p:cNvPr>
          <p:cNvSpPr>
            <a:spLocks noGrp="1" noRot="1" noChangeAspect="1" noChangeArrowheads="1" noTextEdit="1"/>
          </p:cNvSpPr>
          <p:nvPr>
            <p:ph type="sldImg"/>
          </p:nvPr>
        </p:nvSpPr>
        <p:spPr>
          <a:ln/>
        </p:spPr>
      </p:sp>
      <p:sp>
        <p:nvSpPr>
          <p:cNvPr id="251909" name="Rectangle 3">
            <a:extLst>
              <a:ext uri="{FF2B5EF4-FFF2-40B4-BE49-F238E27FC236}">
                <a16:creationId xmlns:a16="http://schemas.microsoft.com/office/drawing/2014/main" id="{D4E63082-8D69-CD60-E947-3CC8DD1A8EBF}"/>
              </a:ext>
            </a:extLst>
          </p:cNvPr>
          <p:cNvSpPr>
            <a:spLocks noGrp="1" noChangeArrowheads="1"/>
          </p:cNvSpPr>
          <p:nvPr>
            <p:ph type="body" idx="1"/>
          </p:nvPr>
        </p:nvSpPr>
        <p:spPr>
          <a:xfrm>
            <a:off x="685800" y="4343400"/>
            <a:ext cx="5486400" cy="4114800"/>
          </a:xfrm>
          <a:noFill/>
        </p:spPr>
        <p:txBody>
          <a:bodyPr/>
          <a:lstStyle/>
          <a:p>
            <a:pPr eaLnBrk="1" hangingPunct="1"/>
            <a:r>
              <a:rPr lang="en-US" altLang="en-US"/>
              <a:t>CONTROLLING FOR BODY LENGTH OR MASS</a:t>
            </a:r>
          </a:p>
          <a:p>
            <a:pPr eaLnBrk="1" hangingPunct="1"/>
            <a:r>
              <a:rPr lang="en-US" altLang="en-US"/>
              <a:t>There is also a wheel x diet interaction such that on a high fat diet wheel access decreases body fat to a much greater degree (than when mice are on normal diets)</a:t>
            </a:r>
          </a:p>
        </p:txBody>
      </p:sp>
    </p:spTree>
  </p:cSld>
  <p:clrMapOvr>
    <a:masterClrMapping/>
  </p:clrMapOvr>
</p:notes>
</file>

<file path=ppt/notesSlides/notesSlide1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3954" name="Rectangle 7">
            <a:extLst>
              <a:ext uri="{FF2B5EF4-FFF2-40B4-BE49-F238E27FC236}">
                <a16:creationId xmlns:a16="http://schemas.microsoft.com/office/drawing/2014/main" id="{25330172-56C3-B0AA-9B18-97270D85875E}"/>
              </a:ext>
            </a:extLst>
          </p:cNvPr>
          <p:cNvSpPr>
            <a:spLocks noGrp="1" noChangeArrowheads="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23673328-45A1-4B1F-AFFB-B556E3732095}" type="slidenum">
              <a:rPr lang="en-US" altLang="en-US" sz="1200"/>
              <a:pPr/>
              <a:t>135</a:t>
            </a:fld>
            <a:endParaRPr lang="en-US" altLang="en-US" sz="1200"/>
          </a:p>
        </p:txBody>
      </p:sp>
      <p:sp>
        <p:nvSpPr>
          <p:cNvPr id="253955" name="Rectangle 7">
            <a:extLst>
              <a:ext uri="{FF2B5EF4-FFF2-40B4-BE49-F238E27FC236}">
                <a16:creationId xmlns:a16="http://schemas.microsoft.com/office/drawing/2014/main" id="{EE3B9BD0-9DEE-BA69-2138-9E52140AA4F1}"/>
              </a:ext>
            </a:extLst>
          </p:cNvPr>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defRPr sz="2200">
                <a:solidFill>
                  <a:schemeClr val="tx1"/>
                </a:solidFill>
                <a:latin typeface="Times New Roman" panose="02020603050405020304" pitchFamily="18" charset="0"/>
              </a:defRPr>
            </a:lvl1pPr>
            <a:lvl2pPr marL="37931725" indent="-37474525">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pPr algn="r" eaLnBrk="1" hangingPunct="1"/>
            <a:fld id="{B300C6D7-F29C-472D-BBAD-DDFF6111F908}" type="slidenum">
              <a:rPr lang="en-US" altLang="en-US" sz="1200">
                <a:latin typeface="Arial" panose="020B0604020202020204" pitchFamily="34" charset="0"/>
                <a:ea typeface="MS PGothic" panose="020B0600070205080204" pitchFamily="34" charset="-128"/>
              </a:rPr>
              <a:pPr algn="r" eaLnBrk="1" hangingPunct="1"/>
              <a:t>135</a:t>
            </a:fld>
            <a:endParaRPr lang="en-US" altLang="en-US" sz="1200">
              <a:latin typeface="Arial" panose="020B0604020202020204" pitchFamily="34" charset="0"/>
              <a:ea typeface="MS PGothic" panose="020B0600070205080204" pitchFamily="34" charset="-128"/>
            </a:endParaRPr>
          </a:p>
        </p:txBody>
      </p:sp>
      <p:sp>
        <p:nvSpPr>
          <p:cNvPr id="253956" name="Rectangle 2">
            <a:extLst>
              <a:ext uri="{FF2B5EF4-FFF2-40B4-BE49-F238E27FC236}">
                <a16:creationId xmlns:a16="http://schemas.microsoft.com/office/drawing/2014/main" id="{F74A48D5-6FF3-56EF-EAA1-86DA852C537B}"/>
              </a:ext>
            </a:extLst>
          </p:cNvPr>
          <p:cNvSpPr>
            <a:spLocks noGrp="1" noRot="1" noChangeAspect="1" noChangeArrowheads="1" noTextEdit="1"/>
          </p:cNvSpPr>
          <p:nvPr>
            <p:ph type="sldImg"/>
          </p:nvPr>
        </p:nvSpPr>
        <p:spPr>
          <a:ln/>
        </p:spPr>
      </p:sp>
      <p:sp>
        <p:nvSpPr>
          <p:cNvPr id="253957" name="Rectangle 3">
            <a:extLst>
              <a:ext uri="{FF2B5EF4-FFF2-40B4-BE49-F238E27FC236}">
                <a16:creationId xmlns:a16="http://schemas.microsoft.com/office/drawing/2014/main" id="{AFC21CC2-4581-D268-9478-BDDBC96667E3}"/>
              </a:ext>
            </a:extLst>
          </p:cNvPr>
          <p:cNvSpPr>
            <a:spLocks noGrp="1" noChangeArrowheads="1"/>
          </p:cNvSpPr>
          <p:nvPr>
            <p:ph type="body" idx="1"/>
          </p:nvPr>
        </p:nvSpPr>
        <p:spPr>
          <a:xfrm>
            <a:off x="685800" y="4343400"/>
            <a:ext cx="5486400" cy="4114800"/>
          </a:xfrm>
          <a:noFill/>
        </p:spPr>
        <p:txBody>
          <a:bodyPr/>
          <a:lstStyle/>
          <a:p>
            <a:pPr eaLnBrk="1" hangingPunct="1"/>
            <a:r>
              <a:rPr lang="en-US" altLang="en-US"/>
              <a:t>CONTROLLING FOR BODY LENGTH OR MASS</a:t>
            </a:r>
          </a:p>
          <a:p>
            <a:pPr eaLnBrk="1" hangingPunct="1"/>
            <a:r>
              <a:rPr lang="en-US" altLang="en-US"/>
              <a:t>There is also a wheel x diet interaction such that on a high fat diet wheel access decreases body fat to a much greater degree (than when mice are on normal diets)</a:t>
            </a:r>
          </a:p>
        </p:txBody>
      </p:sp>
    </p:spTree>
  </p:cSld>
  <p:clrMapOvr>
    <a:masterClrMapping/>
  </p:clrMapOvr>
</p:notes>
</file>

<file path=ppt/notesSlides/notesSlide1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02" name="Rectangle 7">
            <a:extLst>
              <a:ext uri="{FF2B5EF4-FFF2-40B4-BE49-F238E27FC236}">
                <a16:creationId xmlns:a16="http://schemas.microsoft.com/office/drawing/2014/main" id="{D168BEF4-8C08-4DCF-D6D0-C67BB4B14696}"/>
              </a:ext>
            </a:extLst>
          </p:cNvPr>
          <p:cNvSpPr>
            <a:spLocks noGrp="1" noChangeArrowheads="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3381989A-2749-4461-BC59-38E261CA1CDE}" type="slidenum">
              <a:rPr lang="en-US" altLang="en-US" sz="1200"/>
              <a:pPr/>
              <a:t>136</a:t>
            </a:fld>
            <a:endParaRPr lang="en-US" altLang="en-US" sz="1200"/>
          </a:p>
        </p:txBody>
      </p:sp>
      <p:sp>
        <p:nvSpPr>
          <p:cNvPr id="256003" name="Rectangle 7">
            <a:extLst>
              <a:ext uri="{FF2B5EF4-FFF2-40B4-BE49-F238E27FC236}">
                <a16:creationId xmlns:a16="http://schemas.microsoft.com/office/drawing/2014/main" id="{FAC6BCDF-419D-CE7B-BD30-2C1447D599C0}"/>
              </a:ext>
            </a:extLst>
          </p:cNvPr>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defRPr sz="2200">
                <a:solidFill>
                  <a:schemeClr val="tx1"/>
                </a:solidFill>
                <a:latin typeface="Times New Roman" panose="02020603050405020304" pitchFamily="18" charset="0"/>
              </a:defRPr>
            </a:lvl1pPr>
            <a:lvl2pPr marL="37931725" indent="-37474525">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pPr algn="r" eaLnBrk="1" hangingPunct="1"/>
            <a:fld id="{63142A4B-B3A6-4190-992F-9E5AF2FBB4FF}" type="slidenum">
              <a:rPr lang="en-US" altLang="en-US" sz="1200">
                <a:latin typeface="Arial" panose="020B0604020202020204" pitchFamily="34" charset="0"/>
                <a:ea typeface="MS PGothic" panose="020B0600070205080204" pitchFamily="34" charset="-128"/>
              </a:rPr>
              <a:pPr algn="r" eaLnBrk="1" hangingPunct="1"/>
              <a:t>136</a:t>
            </a:fld>
            <a:endParaRPr lang="en-US" altLang="en-US" sz="1200">
              <a:latin typeface="Arial" panose="020B0604020202020204" pitchFamily="34" charset="0"/>
              <a:ea typeface="MS PGothic" panose="020B0600070205080204" pitchFamily="34" charset="-128"/>
            </a:endParaRPr>
          </a:p>
        </p:txBody>
      </p:sp>
      <p:sp>
        <p:nvSpPr>
          <p:cNvPr id="256004" name="Rectangle 2">
            <a:extLst>
              <a:ext uri="{FF2B5EF4-FFF2-40B4-BE49-F238E27FC236}">
                <a16:creationId xmlns:a16="http://schemas.microsoft.com/office/drawing/2014/main" id="{3EDB11D9-0BA2-B0CA-160B-A76A45698F17}"/>
              </a:ext>
            </a:extLst>
          </p:cNvPr>
          <p:cNvSpPr>
            <a:spLocks noGrp="1" noRot="1" noChangeAspect="1" noChangeArrowheads="1" noTextEdit="1"/>
          </p:cNvSpPr>
          <p:nvPr>
            <p:ph type="sldImg"/>
          </p:nvPr>
        </p:nvSpPr>
        <p:spPr>
          <a:ln/>
        </p:spPr>
      </p:sp>
      <p:sp>
        <p:nvSpPr>
          <p:cNvPr id="256005" name="Rectangle 3">
            <a:extLst>
              <a:ext uri="{FF2B5EF4-FFF2-40B4-BE49-F238E27FC236}">
                <a16:creationId xmlns:a16="http://schemas.microsoft.com/office/drawing/2014/main" id="{72E52F5D-DC0C-4570-24B7-2632D6FDDC5F}"/>
              </a:ext>
            </a:extLst>
          </p:cNvPr>
          <p:cNvSpPr>
            <a:spLocks noGrp="1" noChangeArrowheads="1"/>
          </p:cNvSpPr>
          <p:nvPr>
            <p:ph type="body" idx="1"/>
          </p:nvPr>
        </p:nvSpPr>
        <p:spPr>
          <a:xfrm>
            <a:off x="685800" y="4343400"/>
            <a:ext cx="5486400" cy="4114800"/>
          </a:xfrm>
          <a:noFill/>
        </p:spPr>
        <p:txBody>
          <a:bodyPr/>
          <a:lstStyle/>
          <a:p>
            <a:pPr eaLnBrk="1" hangingPunct="1"/>
            <a:r>
              <a:rPr lang="en-US" altLang="en-US"/>
              <a:t>CONTROLLING FOR BODY LENGTH OR MASS</a:t>
            </a:r>
          </a:p>
          <a:p>
            <a:pPr eaLnBrk="1" hangingPunct="1"/>
            <a:r>
              <a:rPr lang="en-US" altLang="en-US"/>
              <a:t>There is also a wheel x diet interaction such that on a high fat diet wheel access decreases body fat to a much greater degree (than when mice are on normal diets)</a:t>
            </a:r>
          </a:p>
        </p:txBody>
      </p:sp>
    </p:spTree>
  </p:cSld>
  <p:clrMapOvr>
    <a:masterClrMapping/>
  </p:clrMapOvr>
</p:notes>
</file>

<file path=ppt/notesSlides/notesSlide1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8050" name="Rectangle 7">
            <a:extLst>
              <a:ext uri="{FF2B5EF4-FFF2-40B4-BE49-F238E27FC236}">
                <a16:creationId xmlns:a16="http://schemas.microsoft.com/office/drawing/2014/main" id="{6B44206E-2582-DDD1-B137-C21377D8CBBD}"/>
              </a:ext>
            </a:extLst>
          </p:cNvPr>
          <p:cNvSpPr>
            <a:spLocks noGrp="1" noChangeArrowheads="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5B418284-D842-4FF9-9227-69B4A75D8B48}" type="slidenum">
              <a:rPr lang="en-US" altLang="en-US" sz="1200"/>
              <a:pPr/>
              <a:t>137</a:t>
            </a:fld>
            <a:endParaRPr lang="en-US" altLang="en-US" sz="1200"/>
          </a:p>
        </p:txBody>
      </p:sp>
      <p:sp>
        <p:nvSpPr>
          <p:cNvPr id="258051" name="Rectangle 2">
            <a:extLst>
              <a:ext uri="{FF2B5EF4-FFF2-40B4-BE49-F238E27FC236}">
                <a16:creationId xmlns:a16="http://schemas.microsoft.com/office/drawing/2014/main" id="{0BCC82B0-799D-CB4D-926A-8229C62ECB6A}"/>
              </a:ext>
            </a:extLst>
          </p:cNvPr>
          <p:cNvSpPr>
            <a:spLocks noGrp="1" noRot="1" noChangeAspect="1" noChangeArrowheads="1" noTextEdit="1"/>
          </p:cNvSpPr>
          <p:nvPr>
            <p:ph type="sldImg"/>
          </p:nvPr>
        </p:nvSpPr>
        <p:spPr>
          <a:ln/>
        </p:spPr>
      </p:sp>
      <p:sp>
        <p:nvSpPr>
          <p:cNvPr id="1849347" name="Rectangle 3">
            <a:extLst>
              <a:ext uri="{FF2B5EF4-FFF2-40B4-BE49-F238E27FC236}">
                <a16:creationId xmlns:a16="http://schemas.microsoft.com/office/drawing/2014/main" id="{2BA1E718-EB85-D5C2-E989-C4E1E2CDD2F4}"/>
              </a:ext>
            </a:extLst>
          </p:cNvPr>
          <p:cNvSpPr>
            <a:spLocks noGrp="1" noChangeArrowheads="1"/>
          </p:cNvSpPr>
          <p:nvPr>
            <p:ph type="body" idx="1"/>
          </p:nvPr>
        </p:nvSpPr>
        <p:spPr/>
        <p:txBody>
          <a:bodyPr/>
          <a:lstStyle/>
          <a:p>
            <a:pPr>
              <a:defRPr/>
            </a:pPr>
            <a:r>
              <a:rPr lang="en-US" altLang="en-US" b="1">
                <a:effectLst>
                  <a:outerShdw blurRad="38100" dist="38100" dir="2700000" algn="tl">
                    <a:srgbClr val="C0C0C0"/>
                  </a:outerShdw>
                </a:effectLst>
              </a:rPr>
              <a:t>Harlan Teklad TD.88137</a:t>
            </a:r>
          </a:p>
          <a:p>
            <a:pPr>
              <a:defRPr/>
            </a:pPr>
            <a:r>
              <a:rPr lang="en-US" altLang="en-US" b="1">
                <a:effectLst>
                  <a:outerShdw blurRad="38100" dist="38100" dir="2700000" algn="tl">
                    <a:srgbClr val="C0C0C0"/>
                  </a:outerShdw>
                </a:effectLst>
              </a:rPr>
              <a:t>Stice, E., S. Spoor, C. Bohon, and D. M. Small. 2008. Relation between obesity and blunted striatal response to food is moderated by </a:t>
            </a:r>
            <a:r>
              <a:rPr lang="en-US" altLang="en-US" b="1" i="1">
                <a:effectLst>
                  <a:outerShdw blurRad="38100" dist="38100" dir="2700000" algn="tl">
                    <a:srgbClr val="C0C0C0"/>
                  </a:outerShdw>
                </a:effectLst>
              </a:rPr>
              <a:t>Taq</a:t>
            </a:r>
            <a:r>
              <a:rPr lang="en-US" altLang="en-US" b="1">
                <a:effectLst>
                  <a:outerShdw blurRad="38100" dist="38100" dir="2700000" algn="tl">
                    <a:srgbClr val="C0C0C0"/>
                  </a:outerShdw>
                </a:effectLst>
              </a:rPr>
              <a:t>IA A1 allele. Science 322:449-452.</a:t>
            </a:r>
            <a:endParaRPr lang="en-US" altLang="en-US"/>
          </a:p>
        </p:txBody>
      </p:sp>
    </p:spTree>
  </p:cSld>
  <p:clrMapOvr>
    <a:masterClrMapping/>
  </p:clrMapOvr>
</p:notes>
</file>

<file path=ppt/notesSlides/notesSlide1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0098" name="Rectangle 7">
            <a:extLst>
              <a:ext uri="{FF2B5EF4-FFF2-40B4-BE49-F238E27FC236}">
                <a16:creationId xmlns:a16="http://schemas.microsoft.com/office/drawing/2014/main" id="{F89492C8-43CF-EDCD-E537-F57870F1A784}"/>
              </a:ext>
            </a:extLst>
          </p:cNvPr>
          <p:cNvSpPr>
            <a:spLocks noGrp="1" noChangeArrowheads="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F86693C3-99F4-48D8-ADC5-6C49212D3E9E}" type="slidenum">
              <a:rPr lang="en-US" altLang="en-US" sz="1200"/>
              <a:pPr/>
              <a:t>138</a:t>
            </a:fld>
            <a:endParaRPr lang="en-US" altLang="en-US" sz="1200"/>
          </a:p>
        </p:txBody>
      </p:sp>
      <p:sp>
        <p:nvSpPr>
          <p:cNvPr id="260099" name="Rectangle 2">
            <a:extLst>
              <a:ext uri="{FF2B5EF4-FFF2-40B4-BE49-F238E27FC236}">
                <a16:creationId xmlns:a16="http://schemas.microsoft.com/office/drawing/2014/main" id="{3316FF13-7538-61FD-1DF7-07DF23F0E571}"/>
              </a:ext>
            </a:extLst>
          </p:cNvPr>
          <p:cNvSpPr>
            <a:spLocks noGrp="1" noRot="1" noChangeAspect="1" noChangeArrowheads="1" noTextEdit="1"/>
          </p:cNvSpPr>
          <p:nvPr>
            <p:ph type="sldImg"/>
          </p:nvPr>
        </p:nvSpPr>
        <p:spPr>
          <a:ln/>
        </p:spPr>
      </p:sp>
      <p:sp>
        <p:nvSpPr>
          <p:cNvPr id="260100" name="Rectangle 3">
            <a:extLst>
              <a:ext uri="{FF2B5EF4-FFF2-40B4-BE49-F238E27FC236}">
                <a16:creationId xmlns:a16="http://schemas.microsoft.com/office/drawing/2014/main" id="{6C024CF5-22B0-F6BB-A014-F21C0A4E3450}"/>
              </a:ext>
            </a:extLst>
          </p:cNvPr>
          <p:cNvSpPr>
            <a:spLocks noGrp="1" noChangeArrowheads="1"/>
          </p:cNvSpPr>
          <p:nvPr>
            <p:ph type="body" idx="1"/>
          </p:nvPr>
        </p:nvSpPr>
        <p:spPr>
          <a:noFill/>
        </p:spPr>
        <p:txBody>
          <a:bodyPr/>
          <a:lstStyle/>
          <a:p>
            <a:r>
              <a:rPr lang="en-US" altLang="en-US"/>
              <a:t>http://www.thecamreport.com/images/exercise.jpg</a:t>
            </a:r>
          </a:p>
          <a:p>
            <a:r>
              <a:rPr lang="en-US" altLang="en-US"/>
              <a:t>Exercise_thecamreport.com.jpg</a:t>
            </a:r>
          </a:p>
          <a:p>
            <a:pPr>
              <a:spcBef>
                <a:spcPct val="50000"/>
              </a:spcBef>
            </a:pPr>
            <a:r>
              <a:rPr lang="en-US" altLang="en-US">
                <a:solidFill>
                  <a:srgbClr val="0000FF"/>
                </a:solidFill>
              </a:rPr>
              <a:t>http://beactiveforlife.com/</a:t>
            </a:r>
          </a:p>
          <a:p>
            <a:r>
              <a:rPr lang="en-US" altLang="en-US"/>
              <a:t>Exercise_beactiveforlife.org.jpg</a:t>
            </a:r>
          </a:p>
          <a:p>
            <a:endParaRPr lang="en-US" altLang="en-US"/>
          </a:p>
        </p:txBody>
      </p:sp>
    </p:spTree>
  </p:cSld>
  <p:clrMapOvr>
    <a:masterClrMapping/>
  </p:clrMapOvr>
</p:notes>
</file>

<file path=ppt/notesSlides/notesSlide1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2146" name="Rectangle 7">
            <a:extLst>
              <a:ext uri="{FF2B5EF4-FFF2-40B4-BE49-F238E27FC236}">
                <a16:creationId xmlns:a16="http://schemas.microsoft.com/office/drawing/2014/main" id="{090B5225-1CBE-2B04-4126-693A2F3BB834}"/>
              </a:ext>
            </a:extLst>
          </p:cNvPr>
          <p:cNvSpPr>
            <a:spLocks noGrp="1" noChangeArrowheads="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7A1D0DEB-38FD-4FD2-AFAA-1C4E1F90389C}" type="slidenum">
              <a:rPr lang="en-US" altLang="en-US" sz="1200"/>
              <a:pPr/>
              <a:t>139</a:t>
            </a:fld>
            <a:endParaRPr lang="en-US" altLang="en-US" sz="1200"/>
          </a:p>
        </p:txBody>
      </p:sp>
      <p:sp>
        <p:nvSpPr>
          <p:cNvPr id="262147" name="Rectangle 2">
            <a:extLst>
              <a:ext uri="{FF2B5EF4-FFF2-40B4-BE49-F238E27FC236}">
                <a16:creationId xmlns:a16="http://schemas.microsoft.com/office/drawing/2014/main" id="{FBF3D1EC-BB7D-FAAE-9C0D-DDADD88AEB8B}"/>
              </a:ext>
            </a:extLst>
          </p:cNvPr>
          <p:cNvSpPr>
            <a:spLocks noGrp="1" noRot="1" noChangeAspect="1" noChangeArrowheads="1" noTextEdit="1"/>
          </p:cNvSpPr>
          <p:nvPr>
            <p:ph type="sldImg"/>
          </p:nvPr>
        </p:nvSpPr>
        <p:spPr>
          <a:ln/>
        </p:spPr>
      </p:sp>
      <p:sp>
        <p:nvSpPr>
          <p:cNvPr id="262148" name="Rectangle 3">
            <a:extLst>
              <a:ext uri="{FF2B5EF4-FFF2-40B4-BE49-F238E27FC236}">
                <a16:creationId xmlns:a16="http://schemas.microsoft.com/office/drawing/2014/main" id="{EC495B7D-5078-51A8-496C-A8AB858D8549}"/>
              </a:ext>
            </a:extLst>
          </p:cNvPr>
          <p:cNvSpPr>
            <a:spLocks noGrp="1" noChangeArrowheads="1"/>
          </p:cNvSpPr>
          <p:nvPr>
            <p:ph type="body" idx="1"/>
          </p:nvPr>
        </p:nvSpPr>
        <p:spPr>
          <a:noFill/>
        </p:spPr>
        <p:txBody>
          <a:bodyPr lIns="89940" tIns="44970" rIns="89940" bIns="44970"/>
          <a:lstStyle/>
          <a:p>
            <a:pPr>
              <a:spcBef>
                <a:spcPct val="0"/>
              </a:spcBef>
            </a:pPr>
            <a:r>
              <a:rPr lang="en-US" altLang="en-US"/>
              <a:t>http://www.gpnotebook.co.uk/cache/-590348211.htm</a:t>
            </a:r>
          </a:p>
          <a:p>
            <a:pPr>
              <a:spcBef>
                <a:spcPct val="0"/>
              </a:spcBef>
            </a:pPr>
            <a:r>
              <a:rPr lang="en-US" altLang="en-US"/>
              <a:t>extend the toes, dorsiflex the foot</a:t>
            </a:r>
          </a:p>
          <a:p>
            <a:pPr>
              <a:spcBef>
                <a:spcPct val="0"/>
              </a:spcBef>
            </a:pPr>
            <a:endParaRPr lang="en-US" altLang="en-US"/>
          </a:p>
          <a:p>
            <a:pPr>
              <a:spcBef>
                <a:spcPct val="0"/>
              </a:spcBef>
            </a:pPr>
            <a:r>
              <a:rPr lang="en-US" altLang="en-US"/>
              <a:t>http://www.ortho-u.net/05/3441.htm</a:t>
            </a:r>
          </a:p>
          <a:p>
            <a:pPr>
              <a:spcBef>
                <a:spcPct val="0"/>
              </a:spcBef>
            </a:pPr>
            <a:r>
              <a:rPr lang="en-US" altLang="en-US"/>
              <a:t>- Origin:</a:t>
            </a:r>
          </a:p>
          <a:p>
            <a:pPr>
              <a:spcBef>
                <a:spcPct val="0"/>
              </a:spcBef>
            </a:pPr>
            <a:r>
              <a:rPr lang="en-US" altLang="en-US"/>
              <a:t>      - lateral condyle of the tibia, head and proximal 3/4 of the anterior surface on the body of the fibula, proximal portion of interosseus membrane, deep fascia and intermuscular septa;</a:t>
            </a:r>
          </a:p>
          <a:p>
            <a:pPr>
              <a:spcBef>
                <a:spcPct val="0"/>
              </a:spcBef>
            </a:pPr>
            <a:r>
              <a:rPr lang="en-US" altLang="en-US"/>
              <a:t>- Insertion:</a:t>
            </a:r>
          </a:p>
          <a:p>
            <a:pPr>
              <a:spcBef>
                <a:spcPct val="0"/>
              </a:spcBef>
            </a:pPr>
            <a:r>
              <a:rPr lang="en-US" altLang="en-US"/>
              <a:t>      - divides into 4 tendons after passing under the extensor retinaculum;</a:t>
            </a:r>
          </a:p>
          <a:p>
            <a:pPr>
              <a:spcBef>
                <a:spcPct val="0"/>
              </a:spcBef>
            </a:pPr>
            <a:r>
              <a:rPr lang="en-US" altLang="en-US"/>
              <a:t>      - unlike the EDC, there is no dorsal insertion of the EDL to the proximal phalanx;</a:t>
            </a:r>
          </a:p>
          <a:p>
            <a:pPr>
              <a:spcBef>
                <a:spcPct val="0"/>
              </a:spcBef>
            </a:pPr>
            <a:r>
              <a:rPr lang="en-US" altLang="en-US"/>
              <a:t>           - instead, the proximal phalanx is suspended by the EDL and extensor sling;</a:t>
            </a:r>
          </a:p>
          <a:p>
            <a:pPr>
              <a:spcBef>
                <a:spcPct val="0"/>
              </a:spcBef>
            </a:pPr>
            <a:r>
              <a:rPr lang="en-US" altLang="en-US"/>
              <a:t>           - extensor sling (saggital bands) span either side of the tendon and are anchored to the volar plate of the MTP joint;</a:t>
            </a:r>
          </a:p>
          <a:p>
            <a:pPr>
              <a:spcBef>
                <a:spcPct val="0"/>
              </a:spcBef>
            </a:pPr>
            <a:r>
              <a:rPr lang="en-US" altLang="en-US"/>
              <a:t>      - tendon then divides into 3 slips;</a:t>
            </a:r>
          </a:p>
          <a:p>
            <a:pPr>
              <a:spcBef>
                <a:spcPct val="0"/>
              </a:spcBef>
            </a:pPr>
            <a:r>
              <a:rPr lang="en-US" altLang="en-US"/>
              <a:t>           - central slip inserts into base of middle phalanx;</a:t>
            </a:r>
          </a:p>
          <a:p>
            <a:pPr>
              <a:spcBef>
                <a:spcPct val="0"/>
              </a:spcBef>
            </a:pPr>
            <a:r>
              <a:rPr lang="en-US" altLang="en-US"/>
              <a:t>           - two lateral slips unite and insert onto distal phalanx;</a:t>
            </a:r>
          </a:p>
          <a:p>
            <a:pPr>
              <a:spcBef>
                <a:spcPct val="0"/>
              </a:spcBef>
            </a:pPr>
            <a:r>
              <a:rPr lang="en-US" altLang="en-US"/>
              <a:t>- Nerve supply: peroneal, L5 &gt; L4, S1; (see innervation)</a:t>
            </a:r>
          </a:p>
          <a:p>
            <a:pPr>
              <a:spcBef>
                <a:spcPct val="0"/>
              </a:spcBef>
            </a:pPr>
            <a:r>
              <a:rPr lang="en-US" altLang="en-US"/>
              <a:t>- Action:</a:t>
            </a:r>
          </a:p>
          <a:p>
            <a:pPr>
              <a:spcBef>
                <a:spcPct val="0"/>
              </a:spcBef>
            </a:pPr>
            <a:r>
              <a:rPr lang="en-US" altLang="en-US"/>
              <a:t>     - extends toes at the foot;</a:t>
            </a:r>
          </a:p>
          <a:p>
            <a:pPr>
              <a:spcBef>
                <a:spcPct val="0"/>
              </a:spcBef>
            </a:pPr>
            <a:r>
              <a:rPr lang="en-US" altLang="en-US"/>
              <a:t>     - dorsiflexion and everts foot at the ankle.</a:t>
            </a:r>
          </a:p>
          <a:p>
            <a:pPr>
              <a:spcBef>
                <a:spcPct val="0"/>
              </a:spcBef>
            </a:pPr>
            <a:r>
              <a:rPr lang="en-US" altLang="en-US"/>
              <a:t>     - main action of the EDL is to dorsiflex the phalanx;</a:t>
            </a:r>
          </a:p>
          <a:p>
            <a:pPr>
              <a:spcBef>
                <a:spcPct val="0"/>
              </a:spcBef>
            </a:pPr>
            <a:r>
              <a:rPr lang="en-US" altLang="en-US"/>
              <a:t>           - it is able to dorsiflex the PIP joint only when the phalanx is in a neutral or flexed position;</a:t>
            </a:r>
          </a:p>
          <a:p>
            <a:pPr>
              <a:spcBef>
                <a:spcPct val="0"/>
              </a:spcBef>
            </a:pPr>
            <a:r>
              <a:rPr lang="en-US" altLang="en-US"/>
              <a:t>- Synergist: Extensor Digitorum Brevis;</a:t>
            </a:r>
          </a:p>
          <a:p>
            <a:pPr>
              <a:spcBef>
                <a:spcPct val="0"/>
              </a:spcBef>
            </a:pPr>
            <a:endParaRPr lang="en-US" altLang="en-US"/>
          </a:p>
          <a:p>
            <a:pPr>
              <a:spcBef>
                <a:spcPct val="0"/>
              </a:spcBef>
            </a:pPr>
            <a:r>
              <a:rPr lang="en-US" altLang="en-US"/>
              <a:t>http://www.rad.washington.edu/atlas2/extdiglong.html</a:t>
            </a:r>
          </a:p>
          <a:p>
            <a:pPr>
              <a:spcBef>
                <a:spcPct val="0"/>
              </a:spcBef>
            </a:pPr>
            <a:r>
              <a:rPr lang="en-US" altLang="en-US"/>
              <a:t>In Humans, Extends toes 2 - 5 and dorsiflexes ankle</a:t>
            </a:r>
          </a:p>
          <a:p>
            <a:pPr>
              <a:spcBef>
                <a:spcPct val="0"/>
              </a:spcBef>
            </a:pPr>
            <a:endParaRPr lang="en-US" altLang="en-US"/>
          </a:p>
          <a:p>
            <a:pPr>
              <a:spcBef>
                <a:spcPct val="0"/>
              </a:spcBef>
            </a:pPr>
            <a:r>
              <a:rPr lang="en-US" altLang="en-US"/>
              <a:t>http://www.informatics.jax.org/searches/AMA.cgi?id=MA:0002295</a:t>
            </a:r>
          </a:p>
          <a:p>
            <a:pPr>
              <a:spcBef>
                <a:spcPct val="0"/>
              </a:spcBef>
            </a:pPr>
            <a:endParaRPr lang="en-US" altLang="en-US"/>
          </a:p>
          <a:p>
            <a:pPr>
              <a:spcBef>
                <a:spcPct val="0"/>
              </a:spcBef>
            </a:pPr>
            <a:r>
              <a:rPr lang="en-US" altLang="en-US"/>
              <a:t>http://www.meddean.luc.edu/lumen/MedEd/GrossAnatomy/dissector/mml/exdl.htm</a:t>
            </a:r>
          </a:p>
          <a:p>
            <a:pPr>
              <a:spcBef>
                <a:spcPct val="0"/>
              </a:spcBef>
            </a:pPr>
            <a:r>
              <a:rPr lang="en-US" altLang="en-US"/>
              <a:t>In Humans, Extends toes and extends foot at ankle</a:t>
            </a:r>
          </a:p>
          <a:p>
            <a:pPr>
              <a:spcBef>
                <a:spcPct val="0"/>
              </a:spcBef>
            </a:pPr>
            <a:endParaRPr lang="en-US" altLang="en-US"/>
          </a:p>
          <a:p>
            <a:pPr>
              <a:spcBef>
                <a:spcPct val="0"/>
              </a:spcBef>
            </a:pPr>
            <a:r>
              <a:rPr lang="en-US" altLang="en-US"/>
              <a:t>http://www.amershamhealth.com/medcyclopaedia/Volume%20II/EXTENSOR%20DIGITORUM%20LONGUS%20MUSCLE.asp</a:t>
            </a:r>
          </a:p>
          <a:p>
            <a:pPr>
              <a:spcBef>
                <a:spcPct val="0"/>
              </a:spcBef>
            </a:pPr>
            <a:r>
              <a:rPr lang="en-US" altLang="en-US"/>
              <a:t>muscle for extension of the toes</a:t>
            </a:r>
          </a:p>
          <a:p>
            <a:pPr>
              <a:spcBef>
                <a:spcPct val="0"/>
              </a:spcBef>
            </a:pPr>
            <a:endParaRPr lang="en-US" altLang="en-US"/>
          </a:p>
          <a:p>
            <a:pPr>
              <a:spcBef>
                <a:spcPct val="0"/>
              </a:spcBef>
            </a:pPr>
            <a:r>
              <a:rPr lang="en-US" altLang="en-US"/>
              <a:t>http://www.books.md/E/dic/extensordigitorumlongus.php</a:t>
            </a:r>
          </a:p>
          <a:p>
            <a:pPr>
              <a:spcBef>
                <a:spcPct val="0"/>
              </a:spcBef>
            </a:pPr>
            <a:r>
              <a:rPr lang="en-US" altLang="en-US"/>
              <a:t>Origin, lateral condyle of tibia, upper two-thirds of anterior margin of fibula; insertion, by four tendons to the dorsal surfaces of the bases of the proximal, middle, and distal phalanges of the second to fifth toes; action, extends the four lateral toes; nerve supply, deep branch of peroneal.</a:t>
            </a:r>
          </a:p>
          <a:p>
            <a:pPr>
              <a:spcBef>
                <a:spcPct val="0"/>
              </a:spcBef>
            </a:pPr>
            <a:r>
              <a:rPr lang="en-US" altLang="en-US"/>
              <a:t>Synonym: musculus extensor digitorum longus, long extensor muscle of toes, musculus extensor longus digitorum. </a:t>
            </a:r>
          </a:p>
        </p:txBody>
      </p:sp>
    </p:spTree>
  </p:cSld>
  <p:clrMapOvr>
    <a:masterClrMapping/>
  </p:clrMapOvr>
</p:notes>
</file>

<file path=ppt/notesSlides/notesSlide1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4194" name="Rectangle 7">
            <a:extLst>
              <a:ext uri="{FF2B5EF4-FFF2-40B4-BE49-F238E27FC236}">
                <a16:creationId xmlns:a16="http://schemas.microsoft.com/office/drawing/2014/main" id="{5D7D4B3D-CB6D-C042-0E86-330B9C078636}"/>
              </a:ext>
            </a:extLst>
          </p:cNvPr>
          <p:cNvSpPr>
            <a:spLocks noGrp="1" noChangeArrowheads="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3155B243-E979-481E-A1C8-8997A0F15744}" type="slidenum">
              <a:rPr lang="en-US" altLang="en-US" sz="1200"/>
              <a:pPr/>
              <a:t>140</a:t>
            </a:fld>
            <a:endParaRPr lang="en-US" altLang="en-US" sz="1200"/>
          </a:p>
        </p:txBody>
      </p:sp>
      <p:sp>
        <p:nvSpPr>
          <p:cNvPr id="264195" name="Rectangle 2">
            <a:extLst>
              <a:ext uri="{FF2B5EF4-FFF2-40B4-BE49-F238E27FC236}">
                <a16:creationId xmlns:a16="http://schemas.microsoft.com/office/drawing/2014/main" id="{2DB660E1-AE43-8F2F-9F1E-D6EE84B821A6}"/>
              </a:ext>
            </a:extLst>
          </p:cNvPr>
          <p:cNvSpPr>
            <a:spLocks noGrp="1" noRot="1" noChangeAspect="1" noChangeArrowheads="1" noTextEdit="1"/>
          </p:cNvSpPr>
          <p:nvPr>
            <p:ph type="sldImg"/>
          </p:nvPr>
        </p:nvSpPr>
        <p:spPr>
          <a:ln/>
        </p:spPr>
      </p:sp>
      <p:sp>
        <p:nvSpPr>
          <p:cNvPr id="264196" name="Rectangle 3">
            <a:extLst>
              <a:ext uri="{FF2B5EF4-FFF2-40B4-BE49-F238E27FC236}">
                <a16:creationId xmlns:a16="http://schemas.microsoft.com/office/drawing/2014/main" id="{6F609793-D240-1C93-ABBA-2D431C8AEAAC}"/>
              </a:ext>
            </a:extLst>
          </p:cNvPr>
          <p:cNvSpPr>
            <a:spLocks noGrp="1" noChangeArrowheads="1"/>
          </p:cNvSpPr>
          <p:nvPr>
            <p:ph type="body" idx="1"/>
          </p:nvPr>
        </p:nvSpPr>
        <p:spPr>
          <a:noFill/>
        </p:spPr>
        <p:txBody>
          <a:bodyPr/>
          <a:lstStyle/>
          <a:p>
            <a:r>
              <a:rPr lang="en-US" altLang="en-US"/>
              <a:t>Note:  the "</a:t>
            </a:r>
            <a:r>
              <a:rPr lang="en-US" altLang="en-US" b="1" i="1">
                <a:latin typeface="Arial" panose="020B0604020202020204" pitchFamily="34" charset="0"/>
              </a:rPr>
              <a:t>even when housed without wheels</a:t>
            </a:r>
            <a:r>
              <a:rPr lang="en-US" altLang="en-US"/>
              <a:t>" refers to results from C:\SELECT\g53\Eisenmann\SAS.</a:t>
            </a:r>
          </a:p>
          <a:p>
            <a:r>
              <a:rPr lang="en-US" altLang="en-US"/>
              <a:t>Before then, I said "with locked wheels," which referred to earlier Swallow/Koteja papers.</a:t>
            </a: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2" name="Rectangle 7">
            <a:extLst>
              <a:ext uri="{FF2B5EF4-FFF2-40B4-BE49-F238E27FC236}">
                <a16:creationId xmlns:a16="http://schemas.microsoft.com/office/drawing/2014/main" id="{A068A515-EE8A-6313-7ED7-C9CC4668E48B}"/>
              </a:ext>
            </a:extLst>
          </p:cNvPr>
          <p:cNvSpPr>
            <a:spLocks noGrp="1" noChangeArrowheads="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29C2A0A7-9EDF-430D-BF9D-268F8A487F65}" type="slidenum">
              <a:rPr lang="en-US" altLang="en-US" sz="1200"/>
              <a:pPr/>
              <a:t>13</a:t>
            </a:fld>
            <a:endParaRPr lang="en-US" altLang="en-US" sz="1200" dirty="0"/>
          </a:p>
        </p:txBody>
      </p:sp>
      <p:sp>
        <p:nvSpPr>
          <p:cNvPr id="56323" name="Rectangle 2">
            <a:extLst>
              <a:ext uri="{FF2B5EF4-FFF2-40B4-BE49-F238E27FC236}">
                <a16:creationId xmlns:a16="http://schemas.microsoft.com/office/drawing/2014/main" id="{17282939-67F8-BFFB-6C89-E397A14713BD}"/>
              </a:ext>
            </a:extLst>
          </p:cNvPr>
          <p:cNvSpPr>
            <a:spLocks noGrp="1" noRot="1" noChangeAspect="1" noChangeArrowheads="1" noTextEdit="1"/>
          </p:cNvSpPr>
          <p:nvPr>
            <p:ph type="sldImg"/>
          </p:nvPr>
        </p:nvSpPr>
        <p:spPr>
          <a:ln/>
        </p:spPr>
      </p:sp>
      <p:sp>
        <p:nvSpPr>
          <p:cNvPr id="56324" name="Rectangle 3">
            <a:extLst>
              <a:ext uri="{FF2B5EF4-FFF2-40B4-BE49-F238E27FC236}">
                <a16:creationId xmlns:a16="http://schemas.microsoft.com/office/drawing/2014/main" id="{F4006530-1DF2-DC62-6789-4B18E47DACF6}"/>
              </a:ext>
            </a:extLst>
          </p:cNvPr>
          <p:cNvSpPr>
            <a:spLocks noGrp="1" noChangeArrowheads="1"/>
          </p:cNvSpPr>
          <p:nvPr>
            <p:ph type="body" idx="1"/>
          </p:nvPr>
        </p:nvSpPr>
        <p:spPr>
          <a:noFill/>
        </p:spPr>
        <p:txBody>
          <a:bodyPr lIns="89940" tIns="44970" rIns="89940" bIns="44970"/>
          <a:lstStyle/>
          <a:p>
            <a:r>
              <a:rPr lang="en-US" altLang="en-US" dirty="0"/>
              <a:t>2 March 2001</a:t>
            </a:r>
          </a:p>
          <a:p>
            <a:r>
              <a:rPr lang="en-US" altLang="en-US" dirty="0"/>
              <a:t>Data are exported from Axum for DOS file named 14MRUN56.DSF</a:t>
            </a:r>
          </a:p>
          <a:p>
            <a:r>
              <a:rPr lang="en-US" altLang="en-US" dirty="0"/>
              <a:t>The ASCII file named .DOC was then opened in Excel.</a:t>
            </a:r>
          </a:p>
          <a:p>
            <a:r>
              <a:rPr lang="en-US" altLang="en-US" dirty="0"/>
              <a:t>From the Excel file, it was pasted into PowerPoint.</a:t>
            </a:r>
          </a:p>
        </p:txBody>
      </p:sp>
    </p:spTree>
  </p:cSld>
  <p:clrMapOvr>
    <a:masterClrMapping/>
  </p:clrMapOvr>
</p:notes>
</file>

<file path=ppt/notesSlides/notesSlide1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1362" name="Rectangle 7">
            <a:extLst>
              <a:ext uri="{FF2B5EF4-FFF2-40B4-BE49-F238E27FC236}">
                <a16:creationId xmlns:a16="http://schemas.microsoft.com/office/drawing/2014/main" id="{F194F5F4-164C-B1CA-6EF5-9D153D39EAE1}"/>
              </a:ext>
            </a:extLst>
          </p:cNvPr>
          <p:cNvSpPr>
            <a:spLocks noGrp="1" noChangeArrowheads="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E74CF777-ACAD-454B-BC83-3998808FAA14}" type="slidenum">
              <a:rPr lang="en-US" altLang="en-US" sz="1200"/>
              <a:pPr/>
              <a:t>141</a:t>
            </a:fld>
            <a:endParaRPr lang="en-US" altLang="en-US" sz="1200"/>
          </a:p>
        </p:txBody>
      </p:sp>
      <p:sp>
        <p:nvSpPr>
          <p:cNvPr id="271363" name="Rectangle 2">
            <a:extLst>
              <a:ext uri="{FF2B5EF4-FFF2-40B4-BE49-F238E27FC236}">
                <a16:creationId xmlns:a16="http://schemas.microsoft.com/office/drawing/2014/main" id="{D106B40D-8989-A746-A4D6-028B47FFB560}"/>
              </a:ext>
            </a:extLst>
          </p:cNvPr>
          <p:cNvSpPr>
            <a:spLocks noGrp="1" noRot="1" noChangeAspect="1" noChangeArrowheads="1" noTextEdit="1"/>
          </p:cNvSpPr>
          <p:nvPr>
            <p:ph type="sldImg"/>
          </p:nvPr>
        </p:nvSpPr>
        <p:spPr>
          <a:ln/>
        </p:spPr>
      </p:sp>
      <p:sp>
        <p:nvSpPr>
          <p:cNvPr id="1971203" name="Rectangle 3">
            <a:extLst>
              <a:ext uri="{FF2B5EF4-FFF2-40B4-BE49-F238E27FC236}">
                <a16:creationId xmlns:a16="http://schemas.microsoft.com/office/drawing/2014/main" id="{F1FF74C3-4B41-15FB-8F51-87ABB8ACDC64}"/>
              </a:ext>
            </a:extLst>
          </p:cNvPr>
          <p:cNvSpPr>
            <a:spLocks noGrp="1" noChangeArrowheads="1"/>
          </p:cNvSpPr>
          <p:nvPr>
            <p:ph type="body" idx="1"/>
          </p:nvPr>
        </p:nvSpPr>
        <p:spPr/>
        <p:txBody>
          <a:bodyPr/>
          <a:lstStyle/>
          <a:p>
            <a:pPr marL="1143000" lvl="2" indent="-228600">
              <a:spcBef>
                <a:spcPct val="0"/>
              </a:spcBef>
              <a:spcAft>
                <a:spcPct val="20000"/>
              </a:spcAft>
              <a:buSzPct val="130000"/>
              <a:buFont typeface="Arial" panose="020B0604020202020204" pitchFamily="34" charset="0"/>
              <a:buNone/>
              <a:defRPr/>
            </a:pPr>
            <a:r>
              <a:rPr lang="en-US" altLang="en-US" sz="1300" b="1">
                <a:effectLst>
                  <a:outerShdw blurRad="38100" dist="38100" dir="2700000" algn="tl">
                    <a:srgbClr val="C0C0C0"/>
                  </a:outerShdw>
                </a:effectLst>
                <a:latin typeface="Arial" panose="020B0604020202020204" pitchFamily="34" charset="0"/>
              </a:rPr>
              <a:t>Cage activity, body size &amp; composition, endocrine</a:t>
            </a:r>
          </a:p>
          <a:p>
            <a:pPr marL="1143000" lvl="2" indent="-228600">
              <a:spcBef>
                <a:spcPct val="0"/>
              </a:spcBef>
              <a:spcAft>
                <a:spcPct val="20000"/>
              </a:spcAft>
              <a:buSzPct val="130000"/>
              <a:buFont typeface="Arial" panose="020B0604020202020204" pitchFamily="34" charset="0"/>
              <a:buNone/>
              <a:defRPr/>
            </a:pPr>
            <a:r>
              <a:rPr lang="en-US" altLang="en-US" sz="1300" b="1">
                <a:effectLst>
                  <a:outerShdw blurRad="38100" dist="38100" dir="2700000" algn="tl">
                    <a:srgbClr val="C0C0C0"/>
                  </a:outerShdw>
                </a:effectLst>
                <a:latin typeface="Arial" panose="020B0604020202020204" pitchFamily="34" charset="0"/>
              </a:rPr>
              <a:t>Exercise adaptations</a:t>
            </a:r>
          </a:p>
          <a:p>
            <a:pPr marL="1143000" lvl="2" indent="-228600">
              <a:spcBef>
                <a:spcPct val="0"/>
              </a:spcBef>
              <a:spcAft>
                <a:spcPct val="20000"/>
              </a:spcAft>
              <a:buSzPct val="130000"/>
              <a:buFont typeface="Arial" panose="020B0604020202020204" pitchFamily="34" charset="0"/>
              <a:buNone/>
              <a:defRPr/>
            </a:pPr>
            <a:r>
              <a:rPr lang="en-US" altLang="en-US" sz="1300" b="1">
                <a:effectLst>
                  <a:outerShdw blurRad="38100" dist="38100" dir="2700000" algn="tl">
                    <a:srgbClr val="C0C0C0"/>
                  </a:outerShdw>
                </a:effectLst>
                <a:latin typeface="Arial" panose="020B0604020202020204" pitchFamily="34" charset="0"/>
              </a:rPr>
              <a:t>The brain &amp; motivation</a:t>
            </a:r>
          </a:p>
          <a:p>
            <a:pPr marL="1143000" lvl="2" indent="-228600">
              <a:spcBef>
                <a:spcPct val="0"/>
              </a:spcBef>
              <a:spcAft>
                <a:spcPct val="35000"/>
              </a:spcAft>
              <a:buSzPct val="130000"/>
              <a:buFont typeface="Arial" panose="020B0604020202020204" pitchFamily="34" charset="0"/>
              <a:buNone/>
              <a:defRPr/>
            </a:pPr>
            <a:r>
              <a:rPr lang="en-US" altLang="en-US" sz="1300" b="1">
                <a:effectLst>
                  <a:outerShdw blurRad="38100" dist="38100" dir="2700000" algn="tl">
                    <a:srgbClr val="C0C0C0"/>
                  </a:outerShdw>
                </a:effectLst>
                <a:latin typeface="Arial" panose="020B0604020202020204" pitchFamily="34" charset="0"/>
              </a:rPr>
              <a:t>Effects of a Western diet</a:t>
            </a:r>
          </a:p>
          <a:p>
            <a:pPr marL="228600" indent="-228600">
              <a:defRPr/>
            </a:pPr>
            <a:endParaRPr lang="en-US" altLang="en-US"/>
          </a:p>
          <a:p>
            <a:pPr marL="228600" indent="-228600">
              <a:defRPr/>
            </a:pPr>
            <a:r>
              <a:rPr lang="en-US" altLang="en-US"/>
              <a:t>Dominance?</a:t>
            </a:r>
          </a:p>
          <a:p>
            <a:pPr marL="228600" indent="-228600">
              <a:defRPr/>
            </a:pPr>
            <a:r>
              <a:rPr lang="en-US" altLang="en-US"/>
              <a:t>Hannon line cross and triangle?</a:t>
            </a:r>
          </a:p>
          <a:p>
            <a:pPr marL="228600" indent="-228600">
              <a:defRPr/>
            </a:pPr>
            <a:r>
              <a:rPr lang="en-US" altLang="en-US"/>
              <a:t>Polygenic?</a:t>
            </a:r>
          </a:p>
          <a:p>
            <a:pPr marL="228600" indent="-228600">
              <a:defRPr/>
            </a:pPr>
            <a:r>
              <a:rPr lang="en-US" altLang="en-US"/>
              <a:t>Bronikowski, A. M., T. J. Morgan, T. Garland, and P. A. Carter. 2002. Antioxidant gene expression in active and sedentary house mice (&lt;i&gt;Mus domesticus&lt;\i&gt;) selected for high voluntary wheel-running behavior. Genetics 161:1763–1769.</a:t>
            </a:r>
          </a:p>
          <a:p>
            <a:pPr marL="228600" indent="-228600">
              <a:defRPr/>
            </a:pPr>
            <a:r>
              <a:rPr lang="en-US" altLang="en-US"/>
              <a:t>Bronikowski, A. M., J. S. Rhodes, T. Garland, T. A. Prolla, T. A. Awad, and S. C. Gammie. 2004. The evolution of gene expression in mouse hippocampus in response to selective breeding for increased locomotor activity. Evolution 58:2079–2086.</a:t>
            </a:r>
          </a:p>
          <a:p>
            <a:pPr marL="228600" indent="-228600">
              <a:defRPr/>
            </a:pPr>
            <a:r>
              <a:rPr lang="en-US" altLang="en-US"/>
              <a:t>Nehrenberg, D. L., K. Hua, D. Estrada-Smith, T. Garland Jr, and D. Pomp. 2009. Voluntary exercise and its effects on body composition depend on genetic selection history. Obesity 17:1402–1409.</a:t>
            </a:r>
          </a:p>
          <a:p>
            <a:pPr marL="228600" indent="-228600">
              <a:defRPr/>
            </a:pPr>
            <a:endParaRPr lang="en-US" altLang="en-US"/>
          </a:p>
          <a:p>
            <a:pPr marL="228600" indent="-228600">
              <a:defRPr/>
            </a:pPr>
            <a:endParaRPr lang="en-US" altLang="en-US"/>
          </a:p>
        </p:txBody>
      </p:sp>
    </p:spTree>
  </p:cSld>
  <p:clrMapOvr>
    <a:masterClrMapping/>
  </p:clrMapOvr>
</p:notes>
</file>

<file path=ppt/notesSlides/notesSlide1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3410" name="Rectangle 7">
            <a:extLst>
              <a:ext uri="{FF2B5EF4-FFF2-40B4-BE49-F238E27FC236}">
                <a16:creationId xmlns:a16="http://schemas.microsoft.com/office/drawing/2014/main" id="{3C2C60B3-D692-377A-D72E-9F9B28A179E8}"/>
              </a:ext>
            </a:extLst>
          </p:cNvPr>
          <p:cNvSpPr>
            <a:spLocks noGrp="1" noChangeArrowheads="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F1918417-4A27-4E4F-8D60-4B7748B6C9DB}" type="slidenum">
              <a:rPr lang="en-US" altLang="en-US" sz="1200"/>
              <a:pPr/>
              <a:t>142</a:t>
            </a:fld>
            <a:endParaRPr lang="en-US" altLang="en-US" sz="1200"/>
          </a:p>
        </p:txBody>
      </p:sp>
      <p:sp>
        <p:nvSpPr>
          <p:cNvPr id="273411" name="Rectangle 2">
            <a:extLst>
              <a:ext uri="{FF2B5EF4-FFF2-40B4-BE49-F238E27FC236}">
                <a16:creationId xmlns:a16="http://schemas.microsoft.com/office/drawing/2014/main" id="{52E94579-E4BB-3BC9-B5AD-33E95B725F1A}"/>
              </a:ext>
            </a:extLst>
          </p:cNvPr>
          <p:cNvSpPr>
            <a:spLocks noGrp="1" noRot="1" noChangeAspect="1" noChangeArrowheads="1" noTextEdit="1"/>
          </p:cNvSpPr>
          <p:nvPr>
            <p:ph type="sldImg"/>
          </p:nvPr>
        </p:nvSpPr>
        <p:spPr>
          <a:ln/>
        </p:spPr>
      </p:sp>
      <p:sp>
        <p:nvSpPr>
          <p:cNvPr id="273412" name="Rectangle 3">
            <a:extLst>
              <a:ext uri="{FF2B5EF4-FFF2-40B4-BE49-F238E27FC236}">
                <a16:creationId xmlns:a16="http://schemas.microsoft.com/office/drawing/2014/main" id="{9A78A455-0CF3-385A-2AFC-9E354D4C6B26}"/>
              </a:ext>
            </a:extLst>
          </p:cNvPr>
          <p:cNvSpPr>
            <a:spLocks noGrp="1" noChangeArrowheads="1"/>
          </p:cNvSpPr>
          <p:nvPr>
            <p:ph type="body" idx="1"/>
          </p:nvPr>
        </p:nvSpPr>
        <p:spPr>
          <a:noFill/>
        </p:spPr>
        <p:txBody>
          <a:bodyPr/>
          <a:lstStyle/>
          <a:p>
            <a:r>
              <a:rPr lang="en-US" altLang="en-US"/>
              <a:t>The obesity epidemic is perhaps the most serious health issue facing the United States in the 21st century as well as “western-type” societies globally.  As correctly pointed out by the applicant, programs focused on education and dietary interventions have failed to significantly impact the rate of increase in obesity.  Likewise, both basic and clinical intervention research has largely focused on energy intake, devoting little effort or resources on the energy expenditure side of the energy balance equation. </a:t>
            </a:r>
          </a:p>
        </p:txBody>
      </p:sp>
    </p:spTree>
  </p:cSld>
  <p:clrMapOvr>
    <a:masterClrMapping/>
  </p:clrMapOvr>
</p:notes>
</file>

<file path=ppt/notesSlides/notesSlide1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5458" name="Rectangle 7">
            <a:extLst>
              <a:ext uri="{FF2B5EF4-FFF2-40B4-BE49-F238E27FC236}">
                <a16:creationId xmlns:a16="http://schemas.microsoft.com/office/drawing/2014/main" id="{D21DF049-3A7C-E7D3-F131-EE7DCDB754D0}"/>
              </a:ext>
            </a:extLst>
          </p:cNvPr>
          <p:cNvSpPr>
            <a:spLocks noGrp="1" noChangeArrowheads="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3A35BD0F-1336-45D4-881F-A50F42F420B5}" type="slidenum">
              <a:rPr lang="en-US" altLang="en-US" sz="1200"/>
              <a:pPr/>
              <a:t>143</a:t>
            </a:fld>
            <a:endParaRPr lang="en-US" altLang="en-US" sz="1200"/>
          </a:p>
        </p:txBody>
      </p:sp>
      <p:sp>
        <p:nvSpPr>
          <p:cNvPr id="275459" name="Rectangle 2">
            <a:extLst>
              <a:ext uri="{FF2B5EF4-FFF2-40B4-BE49-F238E27FC236}">
                <a16:creationId xmlns:a16="http://schemas.microsoft.com/office/drawing/2014/main" id="{E68A362D-FAD4-8DE5-8AF5-D4629549C396}"/>
              </a:ext>
            </a:extLst>
          </p:cNvPr>
          <p:cNvSpPr>
            <a:spLocks noGrp="1" noRot="1" noChangeAspect="1" noChangeArrowheads="1" noTextEdit="1"/>
          </p:cNvSpPr>
          <p:nvPr>
            <p:ph type="sldImg"/>
          </p:nvPr>
        </p:nvSpPr>
        <p:spPr>
          <a:ln/>
        </p:spPr>
      </p:sp>
      <p:sp>
        <p:nvSpPr>
          <p:cNvPr id="275460" name="Rectangle 3">
            <a:extLst>
              <a:ext uri="{FF2B5EF4-FFF2-40B4-BE49-F238E27FC236}">
                <a16:creationId xmlns:a16="http://schemas.microsoft.com/office/drawing/2014/main" id="{8268EEFB-E60C-5196-54BC-3404EE56A4C8}"/>
              </a:ext>
            </a:extLst>
          </p:cNvPr>
          <p:cNvSpPr>
            <a:spLocks noGrp="1" noChangeArrowheads="1"/>
          </p:cNvSpPr>
          <p:nvPr>
            <p:ph type="body" idx="1"/>
          </p:nvPr>
        </p:nvSpPr>
        <p:spPr>
          <a:noFill/>
        </p:spPr>
        <p:txBody>
          <a:bodyPr/>
          <a:lstStyle/>
          <a:p>
            <a:endParaRPr lang="en-US" altLang="en-US"/>
          </a:p>
        </p:txBody>
      </p:sp>
    </p:spTree>
  </p:cSld>
  <p:clrMapOvr>
    <a:masterClrMapping/>
  </p:clrMapOvr>
</p:notes>
</file>

<file path=ppt/notesSlides/notesSlide1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7506" name="Rectangle 7">
            <a:extLst>
              <a:ext uri="{FF2B5EF4-FFF2-40B4-BE49-F238E27FC236}">
                <a16:creationId xmlns:a16="http://schemas.microsoft.com/office/drawing/2014/main" id="{6E914DD8-155E-1289-2BD0-703EE7B6712C}"/>
              </a:ext>
            </a:extLst>
          </p:cNvPr>
          <p:cNvSpPr>
            <a:spLocks noGrp="1" noChangeArrowheads="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FC0E52FB-3D3B-403F-B840-765557E20BCC}" type="slidenum">
              <a:rPr lang="en-US" altLang="en-US" sz="1200"/>
              <a:pPr/>
              <a:t>144</a:t>
            </a:fld>
            <a:endParaRPr lang="en-US" altLang="en-US" sz="1200"/>
          </a:p>
        </p:txBody>
      </p:sp>
      <p:sp>
        <p:nvSpPr>
          <p:cNvPr id="277507" name="Rectangle 2">
            <a:extLst>
              <a:ext uri="{FF2B5EF4-FFF2-40B4-BE49-F238E27FC236}">
                <a16:creationId xmlns:a16="http://schemas.microsoft.com/office/drawing/2014/main" id="{968CA0DB-4C0A-6F70-B0DA-B4DC609EF975}"/>
              </a:ext>
            </a:extLst>
          </p:cNvPr>
          <p:cNvSpPr>
            <a:spLocks noGrp="1" noRot="1" noChangeAspect="1" noChangeArrowheads="1" noTextEdit="1"/>
          </p:cNvSpPr>
          <p:nvPr>
            <p:ph type="sldImg"/>
          </p:nvPr>
        </p:nvSpPr>
        <p:spPr>
          <a:ln/>
        </p:spPr>
      </p:sp>
      <p:sp>
        <p:nvSpPr>
          <p:cNvPr id="277508" name="Rectangle 3">
            <a:extLst>
              <a:ext uri="{FF2B5EF4-FFF2-40B4-BE49-F238E27FC236}">
                <a16:creationId xmlns:a16="http://schemas.microsoft.com/office/drawing/2014/main" id="{96C84F8A-ABE2-FED7-6186-28044376803C}"/>
              </a:ext>
            </a:extLst>
          </p:cNvPr>
          <p:cNvSpPr>
            <a:spLocks noGrp="1" noChangeArrowheads="1"/>
          </p:cNvSpPr>
          <p:nvPr>
            <p:ph type="body" idx="1"/>
          </p:nvPr>
        </p:nvSpPr>
        <p:spPr>
          <a:noFill/>
        </p:spPr>
        <p:txBody>
          <a:bodyPr/>
          <a:lstStyle/>
          <a:p>
            <a:r>
              <a:rPr lang="en-US" altLang="en-US"/>
              <a:t>xxAdd Dipsosaurus dorsalis data from C:\UK\DMD.RUN, yellow paper, in folder.</a:t>
            </a:r>
          </a:p>
          <a:p>
            <a:endParaRPr lang="en-US" altLang="en-US"/>
          </a:p>
          <a:p>
            <a:r>
              <a:rPr lang="it-IT" altLang="en-US"/>
              <a:t>* FILE = 'DMD.RUN' -- DATA FILE = 'DMD.DAT'.</a:t>
            </a:r>
            <a:endParaRPr lang="en-US" altLang="en-US"/>
          </a:p>
          <a:p>
            <a:r>
              <a:rPr lang="en-US" altLang="en-US"/>
              <a:t>* This was originally created for Ted Garland's talk at the First World</a:t>
            </a:r>
          </a:p>
          <a:p>
            <a:r>
              <a:rPr lang="en-US" altLang="en-US"/>
              <a:t>* Congress of Herpetology in Canterbury, U.K., in 1989.</a:t>
            </a:r>
          </a:p>
          <a:p>
            <a:r>
              <a:rPr lang="en-US" altLang="en-US"/>
              <a:t>* Graph Dipsosaurus dorsalis data from Dale Dry Lake, California,</a:t>
            </a:r>
          </a:p>
          <a:p>
            <a:r>
              <a:rPr lang="en-US" altLang="en-US"/>
              <a:t>* April - May 1981.</a:t>
            </a:r>
          </a:p>
          <a:p>
            <a:r>
              <a:rPr lang="en-US" altLang="en-US"/>
              <a:t>* TIME = length of observation; divide this into distance to obtain</a:t>
            </a:r>
          </a:p>
          <a:p>
            <a:r>
              <a:rPr lang="en-US" altLang="en-US"/>
              <a:t>* Mean Velocity (km/h) as used in Garland, 1993, Cnemidophorus chapter.</a:t>
            </a:r>
          </a:p>
          <a:p>
            <a:r>
              <a:rPr lang="en-US" altLang="en-US"/>
              <a:t>* One individual from Panorama site:</a:t>
            </a:r>
          </a:p>
          <a:p>
            <a:r>
              <a:rPr lang="en-US" altLang="en-US"/>
              <a:t>*11 4 1981 -9  60 50?  ?  60 TG   258</a:t>
            </a:r>
          </a:p>
          <a:p>
            <a:r>
              <a:rPr lang="en-US" altLang="en-US"/>
              <a:t>DATA LIST FREE / DAY MONTH YEAR LIZNUM DMD MASS SEX SV OBSERVER (A) TIME.</a:t>
            </a:r>
          </a:p>
          <a:p>
            <a:r>
              <a:rPr lang="en-US" altLang="en-US"/>
              <a:t>BEGIN DATA.</a:t>
            </a:r>
          </a:p>
          <a:p>
            <a:r>
              <a:rPr lang="en-US" altLang="en-US"/>
              <a:t>18 4 1981 22  96 68   1 122 TG   210</a:t>
            </a:r>
          </a:p>
          <a:p>
            <a:r>
              <a:rPr lang="en-US" altLang="en-US"/>
              <a:t>18 4 1981 21 111 46   0 106 SL   180</a:t>
            </a:r>
          </a:p>
          <a:p>
            <a:r>
              <a:rPr lang="en-US" altLang="en-US"/>
              <a:t>19 4 1981 22 354 68   1 122 TG   210</a:t>
            </a:r>
          </a:p>
          <a:p>
            <a:r>
              <a:rPr lang="en-US" altLang="en-US"/>
              <a:t>25 4 1981 32 171 33   0  95 TG   240</a:t>
            </a:r>
          </a:p>
          <a:p>
            <a:r>
              <a:rPr lang="en-US" altLang="en-US"/>
              <a:t>25 4 1981 19 213 64   1 122 BP   330</a:t>
            </a:r>
          </a:p>
          <a:p>
            <a:r>
              <a:rPr lang="en-US" altLang="en-US"/>
              <a:t>26 4 1981 14 170 49   0 116 TG   270</a:t>
            </a:r>
          </a:p>
          <a:p>
            <a:r>
              <a:rPr lang="en-US" altLang="en-US"/>
              <a:t>26 4 1981 15 100  5   2  58 BP   100</a:t>
            </a:r>
          </a:p>
          <a:p>
            <a:r>
              <a:rPr lang="en-US" altLang="en-US"/>
              <a:t> 9 5 1981 27 157 41   0 108 TG   285</a:t>
            </a:r>
          </a:p>
          <a:p>
            <a:r>
              <a:rPr lang="en-US" altLang="en-US"/>
              <a:t> 9 5 1981 16  40  6   2  59 LD    90</a:t>
            </a:r>
          </a:p>
          <a:p>
            <a:r>
              <a:rPr lang="en-US" altLang="en-US"/>
              <a:t>10 5 1981 -9  36  7   2  -9 TG    90</a:t>
            </a:r>
          </a:p>
          <a:p>
            <a:r>
              <a:rPr lang="en-US" altLang="en-US"/>
              <a:t>10 5 1981 26  58  7   2  62 LD   345</a:t>
            </a:r>
          </a:p>
          <a:p>
            <a:r>
              <a:rPr lang="en-US" altLang="en-US"/>
              <a:t>16 5 1981 19 150 64   1 122 TGBP 258</a:t>
            </a:r>
          </a:p>
          <a:p>
            <a:r>
              <a:rPr lang="en-US" altLang="en-US"/>
              <a:t>17 5 1981 22 155 68   1 122 BPTG 255</a:t>
            </a:r>
          </a:p>
          <a:p>
            <a:r>
              <a:rPr lang="en-US" altLang="en-US"/>
              <a:t>23 5 1981 42  55  8   2  63 BB   285</a:t>
            </a:r>
          </a:p>
          <a:p>
            <a:r>
              <a:rPr lang="en-US" altLang="en-US"/>
              <a:t>24 5 1981 42  89  8   2  63 BB   270</a:t>
            </a:r>
          </a:p>
          <a:p>
            <a:r>
              <a:rPr lang="en-US" altLang="en-US"/>
              <a:t>24 5 1981 49  67  7.5 2  63 TG   255</a:t>
            </a:r>
          </a:p>
          <a:p>
            <a:r>
              <a:rPr lang="en-US" altLang="en-US"/>
              <a:t>END DATA.</a:t>
            </a:r>
          </a:p>
          <a:p>
            <a:r>
              <a:rPr lang="en-US" altLang="en-US"/>
              <a:t>MISSING VALUE ALL (-9).</a:t>
            </a:r>
          </a:p>
          <a:p>
            <a:r>
              <a:rPr lang="en-US" altLang="en-US"/>
              <a:t>GRAPH SCATTER DMD BY MASS BY SEX.</a:t>
            </a:r>
          </a:p>
        </p:txBody>
      </p:sp>
    </p:spTree>
  </p:cSld>
  <p:clrMapOvr>
    <a:masterClrMapping/>
  </p:clrMapOvr>
</p:notes>
</file>

<file path=ppt/notesSlides/notesSlide1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9554" name="Rectangle 7">
            <a:extLst>
              <a:ext uri="{FF2B5EF4-FFF2-40B4-BE49-F238E27FC236}">
                <a16:creationId xmlns:a16="http://schemas.microsoft.com/office/drawing/2014/main" id="{E1E8BDF1-A0E6-B078-1CE3-A2DE09D117CD}"/>
              </a:ext>
            </a:extLst>
          </p:cNvPr>
          <p:cNvSpPr>
            <a:spLocks noGrp="1" noChangeArrowheads="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358F4308-7975-44AB-A4E7-B93713E97CF4}" type="slidenum">
              <a:rPr lang="en-US" altLang="en-US" sz="1200"/>
              <a:pPr/>
              <a:t>145</a:t>
            </a:fld>
            <a:endParaRPr lang="en-US" altLang="en-US" sz="1200"/>
          </a:p>
        </p:txBody>
      </p:sp>
      <p:sp>
        <p:nvSpPr>
          <p:cNvPr id="279555" name="Rectangle 2">
            <a:extLst>
              <a:ext uri="{FF2B5EF4-FFF2-40B4-BE49-F238E27FC236}">
                <a16:creationId xmlns:a16="http://schemas.microsoft.com/office/drawing/2014/main" id="{3E2A4B52-5760-50E7-175E-8F9EE61F87A1}"/>
              </a:ext>
            </a:extLst>
          </p:cNvPr>
          <p:cNvSpPr>
            <a:spLocks noGrp="1" noRot="1" noChangeAspect="1" noChangeArrowheads="1" noTextEdit="1"/>
          </p:cNvSpPr>
          <p:nvPr>
            <p:ph type="sldImg"/>
          </p:nvPr>
        </p:nvSpPr>
        <p:spPr>
          <a:ln/>
        </p:spPr>
      </p:sp>
      <p:sp>
        <p:nvSpPr>
          <p:cNvPr id="279556" name="Rectangle 3">
            <a:extLst>
              <a:ext uri="{FF2B5EF4-FFF2-40B4-BE49-F238E27FC236}">
                <a16:creationId xmlns:a16="http://schemas.microsoft.com/office/drawing/2014/main" id="{C0EE8098-293A-970A-C9DB-A4F22233DB8E}"/>
              </a:ext>
            </a:extLst>
          </p:cNvPr>
          <p:cNvSpPr>
            <a:spLocks noGrp="1" noChangeArrowheads="1"/>
          </p:cNvSpPr>
          <p:nvPr>
            <p:ph type="body" idx="1"/>
          </p:nvPr>
        </p:nvSpPr>
        <p:spPr>
          <a:noFill/>
        </p:spPr>
        <p:txBody>
          <a:bodyPr/>
          <a:lstStyle/>
          <a:p>
            <a:r>
              <a:rPr lang="en-US" altLang="en-US"/>
              <a:t>xxAdd Dipsosaurus dorsalis data from C:\UK\DMD.RUN, yellow paper, in folder.</a:t>
            </a:r>
          </a:p>
          <a:p>
            <a:endParaRPr lang="en-US" altLang="en-US"/>
          </a:p>
          <a:p>
            <a:r>
              <a:rPr lang="it-IT" altLang="en-US"/>
              <a:t>* FILE = 'DMD.RUN' -- DATA FILE = 'DMD.DAT'.</a:t>
            </a:r>
            <a:endParaRPr lang="en-US" altLang="en-US"/>
          </a:p>
          <a:p>
            <a:r>
              <a:rPr lang="en-US" altLang="en-US"/>
              <a:t>* This was originally created for Ted Garland's talk at the First World</a:t>
            </a:r>
          </a:p>
          <a:p>
            <a:r>
              <a:rPr lang="en-US" altLang="en-US"/>
              <a:t>* Congress of Herpetology in Canterbury, U.K., in 1989.</a:t>
            </a:r>
          </a:p>
          <a:p>
            <a:r>
              <a:rPr lang="en-US" altLang="en-US"/>
              <a:t>* Graph Dipsosaurus dorsalis data from Dale Dry Lake, California,</a:t>
            </a:r>
          </a:p>
          <a:p>
            <a:r>
              <a:rPr lang="en-US" altLang="en-US"/>
              <a:t>* April - May 1981.</a:t>
            </a:r>
          </a:p>
          <a:p>
            <a:r>
              <a:rPr lang="en-US" altLang="en-US"/>
              <a:t>* TIME = length of observation; divide this into distance to obtain</a:t>
            </a:r>
          </a:p>
          <a:p>
            <a:r>
              <a:rPr lang="en-US" altLang="en-US"/>
              <a:t>* Mean Velocity (km/h) as used in Garland, 1993, Cnemidophorus chapter.</a:t>
            </a:r>
          </a:p>
          <a:p>
            <a:r>
              <a:rPr lang="en-US" altLang="en-US"/>
              <a:t>* One individual from Panorama site:</a:t>
            </a:r>
          </a:p>
          <a:p>
            <a:r>
              <a:rPr lang="en-US" altLang="en-US"/>
              <a:t>*11 4 1981 -9  60 50?  ?  60 TG   258</a:t>
            </a:r>
          </a:p>
          <a:p>
            <a:r>
              <a:rPr lang="en-US" altLang="en-US"/>
              <a:t>DATA LIST FREE / DAY MONTH YEAR LIZNUM DMD MASS SEX SV OBSERVER (A) TIME.</a:t>
            </a:r>
          </a:p>
          <a:p>
            <a:r>
              <a:rPr lang="en-US" altLang="en-US"/>
              <a:t>BEGIN DATA.</a:t>
            </a:r>
          </a:p>
          <a:p>
            <a:r>
              <a:rPr lang="en-US" altLang="en-US"/>
              <a:t>18 4 1981 22  96 68   1 122 TG   210</a:t>
            </a:r>
          </a:p>
          <a:p>
            <a:r>
              <a:rPr lang="en-US" altLang="en-US"/>
              <a:t>18 4 1981 21 111 46   0 106 SL   180</a:t>
            </a:r>
          </a:p>
          <a:p>
            <a:r>
              <a:rPr lang="en-US" altLang="en-US"/>
              <a:t>19 4 1981 22 354 68   1 122 TG   210</a:t>
            </a:r>
          </a:p>
          <a:p>
            <a:r>
              <a:rPr lang="en-US" altLang="en-US"/>
              <a:t>25 4 1981 32 171 33   0  95 TG   240</a:t>
            </a:r>
          </a:p>
          <a:p>
            <a:r>
              <a:rPr lang="en-US" altLang="en-US"/>
              <a:t>25 4 1981 19 213 64   1 122 BP   330</a:t>
            </a:r>
          </a:p>
          <a:p>
            <a:r>
              <a:rPr lang="en-US" altLang="en-US"/>
              <a:t>26 4 1981 14 170 49   0 116 TG   270</a:t>
            </a:r>
          </a:p>
          <a:p>
            <a:r>
              <a:rPr lang="en-US" altLang="en-US"/>
              <a:t>26 4 1981 15 100  5   2  58 BP   100</a:t>
            </a:r>
          </a:p>
          <a:p>
            <a:r>
              <a:rPr lang="en-US" altLang="en-US"/>
              <a:t> 9 5 1981 27 157 41   0 108 TG   285</a:t>
            </a:r>
          </a:p>
          <a:p>
            <a:r>
              <a:rPr lang="en-US" altLang="en-US"/>
              <a:t> 9 5 1981 16  40  6   2  59 LD    90</a:t>
            </a:r>
          </a:p>
          <a:p>
            <a:r>
              <a:rPr lang="en-US" altLang="en-US"/>
              <a:t>10 5 1981 -9  36  7   2  -9 TG    90</a:t>
            </a:r>
          </a:p>
          <a:p>
            <a:r>
              <a:rPr lang="en-US" altLang="en-US"/>
              <a:t>10 5 1981 26  58  7   2  62 LD   345</a:t>
            </a:r>
          </a:p>
          <a:p>
            <a:r>
              <a:rPr lang="en-US" altLang="en-US"/>
              <a:t>16 5 1981 19 150 64   1 122 TGBP 258</a:t>
            </a:r>
          </a:p>
          <a:p>
            <a:r>
              <a:rPr lang="en-US" altLang="en-US"/>
              <a:t>17 5 1981 22 155 68   1 122 BPTG 255</a:t>
            </a:r>
          </a:p>
          <a:p>
            <a:r>
              <a:rPr lang="en-US" altLang="en-US"/>
              <a:t>23 5 1981 42  55  8   2  63 BB   285</a:t>
            </a:r>
          </a:p>
          <a:p>
            <a:r>
              <a:rPr lang="en-US" altLang="en-US"/>
              <a:t>24 5 1981 42  89  8   2  63 BB   270</a:t>
            </a:r>
          </a:p>
          <a:p>
            <a:r>
              <a:rPr lang="en-US" altLang="en-US"/>
              <a:t>24 5 1981 49  67  7.5 2  63 TG   255</a:t>
            </a:r>
          </a:p>
          <a:p>
            <a:r>
              <a:rPr lang="en-US" altLang="en-US"/>
              <a:t>END DATA.</a:t>
            </a:r>
          </a:p>
          <a:p>
            <a:r>
              <a:rPr lang="en-US" altLang="en-US"/>
              <a:t>MISSING VALUE ALL (-9).</a:t>
            </a:r>
          </a:p>
          <a:p>
            <a:r>
              <a:rPr lang="en-US" altLang="en-US"/>
              <a:t>GRAPH SCATTER DMD BY MASS BY SEX.</a:t>
            </a:r>
          </a:p>
        </p:txBody>
      </p:sp>
    </p:spTree>
  </p:cSld>
  <p:clrMapOvr>
    <a:masterClrMapping/>
  </p:clrMapOvr>
</p:notes>
</file>

<file path=ppt/notesSlides/notesSlide1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1602" name="Rectangle 7">
            <a:extLst>
              <a:ext uri="{FF2B5EF4-FFF2-40B4-BE49-F238E27FC236}">
                <a16:creationId xmlns:a16="http://schemas.microsoft.com/office/drawing/2014/main" id="{5D058117-6E2C-0F32-DA54-286D11E1A572}"/>
              </a:ext>
            </a:extLst>
          </p:cNvPr>
          <p:cNvSpPr>
            <a:spLocks noGrp="1" noChangeArrowheads="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B9994647-7644-428E-A432-82B030AAE463}" type="slidenum">
              <a:rPr lang="en-US" altLang="en-US" sz="1200"/>
              <a:pPr/>
              <a:t>146</a:t>
            </a:fld>
            <a:endParaRPr lang="en-US" altLang="en-US" sz="1200"/>
          </a:p>
        </p:txBody>
      </p:sp>
      <p:sp>
        <p:nvSpPr>
          <p:cNvPr id="281603" name="Rectangle 2">
            <a:extLst>
              <a:ext uri="{FF2B5EF4-FFF2-40B4-BE49-F238E27FC236}">
                <a16:creationId xmlns:a16="http://schemas.microsoft.com/office/drawing/2014/main" id="{DADF624C-0BCA-0FCD-5A1F-7A92764B5B40}"/>
              </a:ext>
            </a:extLst>
          </p:cNvPr>
          <p:cNvSpPr>
            <a:spLocks noGrp="1" noRot="1" noChangeAspect="1" noChangeArrowheads="1" noTextEdit="1"/>
          </p:cNvSpPr>
          <p:nvPr>
            <p:ph type="sldImg"/>
          </p:nvPr>
        </p:nvSpPr>
        <p:spPr>
          <a:ln/>
        </p:spPr>
      </p:sp>
      <p:sp>
        <p:nvSpPr>
          <p:cNvPr id="281604" name="Rectangle 3">
            <a:extLst>
              <a:ext uri="{FF2B5EF4-FFF2-40B4-BE49-F238E27FC236}">
                <a16:creationId xmlns:a16="http://schemas.microsoft.com/office/drawing/2014/main" id="{871D45F8-A1C7-1524-F16E-0F63BBC34870}"/>
              </a:ext>
            </a:extLst>
          </p:cNvPr>
          <p:cNvSpPr>
            <a:spLocks noGrp="1" noChangeArrowheads="1"/>
          </p:cNvSpPr>
          <p:nvPr>
            <p:ph type="body" idx="1"/>
          </p:nvPr>
        </p:nvSpPr>
        <p:spPr>
          <a:noFill/>
        </p:spPr>
        <p:txBody>
          <a:bodyPr/>
          <a:lstStyle/>
          <a:p>
            <a:r>
              <a:rPr lang="en-US" altLang="en-US"/>
              <a:t>xxAdd Dipsosaurus dorsalis data from C:\UK\DMD.RUN, yellow paper, in folder.</a:t>
            </a:r>
          </a:p>
          <a:p>
            <a:endParaRPr lang="en-US" altLang="en-US"/>
          </a:p>
          <a:p>
            <a:r>
              <a:rPr lang="it-IT" altLang="en-US"/>
              <a:t>* FILE = 'DMD.RUN' -- DATA FILE = 'DMD.DAT'.</a:t>
            </a:r>
            <a:endParaRPr lang="en-US" altLang="en-US"/>
          </a:p>
          <a:p>
            <a:r>
              <a:rPr lang="en-US" altLang="en-US"/>
              <a:t>* This was originally created for Ted Garland's talk at the First World</a:t>
            </a:r>
          </a:p>
          <a:p>
            <a:r>
              <a:rPr lang="en-US" altLang="en-US"/>
              <a:t>* Congress of Herpetology in Canterbury, U.K., in 1989.</a:t>
            </a:r>
          </a:p>
          <a:p>
            <a:r>
              <a:rPr lang="en-US" altLang="en-US"/>
              <a:t>* Graph Dipsosaurus dorsalis data from Dale Dry Lake, California,</a:t>
            </a:r>
          </a:p>
          <a:p>
            <a:r>
              <a:rPr lang="en-US" altLang="en-US"/>
              <a:t>* April - May 1981.</a:t>
            </a:r>
          </a:p>
          <a:p>
            <a:r>
              <a:rPr lang="en-US" altLang="en-US"/>
              <a:t>* TIME = length of observation; divide this into distance to obtain</a:t>
            </a:r>
          </a:p>
          <a:p>
            <a:r>
              <a:rPr lang="en-US" altLang="en-US"/>
              <a:t>* Mean Velocity (km/h) as used in Garland, 1993, Cnemidophorus chapter.</a:t>
            </a:r>
          </a:p>
          <a:p>
            <a:r>
              <a:rPr lang="en-US" altLang="en-US"/>
              <a:t>* One individual from Panorama site:</a:t>
            </a:r>
          </a:p>
          <a:p>
            <a:r>
              <a:rPr lang="en-US" altLang="en-US"/>
              <a:t>*11 4 1981 -9  60 50?  ?  60 TG   258</a:t>
            </a:r>
          </a:p>
          <a:p>
            <a:r>
              <a:rPr lang="en-US" altLang="en-US"/>
              <a:t>DATA LIST FREE / DAY MONTH YEAR LIZNUM DMD MASS SEX SV OBSERVER (A) TIME.</a:t>
            </a:r>
          </a:p>
          <a:p>
            <a:r>
              <a:rPr lang="en-US" altLang="en-US"/>
              <a:t>BEGIN DATA.</a:t>
            </a:r>
          </a:p>
          <a:p>
            <a:r>
              <a:rPr lang="en-US" altLang="en-US"/>
              <a:t>18 4 1981 22  96 68   1 122 TG   210</a:t>
            </a:r>
          </a:p>
          <a:p>
            <a:r>
              <a:rPr lang="en-US" altLang="en-US"/>
              <a:t>18 4 1981 21 111 46   0 106 SL   180</a:t>
            </a:r>
          </a:p>
          <a:p>
            <a:r>
              <a:rPr lang="en-US" altLang="en-US"/>
              <a:t>19 4 1981 22 354 68   1 122 TG   210</a:t>
            </a:r>
          </a:p>
          <a:p>
            <a:r>
              <a:rPr lang="en-US" altLang="en-US"/>
              <a:t>25 4 1981 32 171 33   0  95 TG   240</a:t>
            </a:r>
          </a:p>
          <a:p>
            <a:r>
              <a:rPr lang="en-US" altLang="en-US"/>
              <a:t>25 4 1981 19 213 64   1 122 BP   330</a:t>
            </a:r>
          </a:p>
          <a:p>
            <a:r>
              <a:rPr lang="en-US" altLang="en-US"/>
              <a:t>26 4 1981 14 170 49   0 116 TG   270</a:t>
            </a:r>
          </a:p>
          <a:p>
            <a:r>
              <a:rPr lang="en-US" altLang="en-US"/>
              <a:t>26 4 1981 15 100  5   2  58 BP   100</a:t>
            </a:r>
          </a:p>
          <a:p>
            <a:r>
              <a:rPr lang="en-US" altLang="en-US"/>
              <a:t> 9 5 1981 27 157 41   0 108 TG   285</a:t>
            </a:r>
          </a:p>
          <a:p>
            <a:r>
              <a:rPr lang="en-US" altLang="en-US"/>
              <a:t> 9 5 1981 16  40  6   2  59 LD    90</a:t>
            </a:r>
          </a:p>
          <a:p>
            <a:r>
              <a:rPr lang="en-US" altLang="en-US"/>
              <a:t>10 5 1981 -9  36  7   2  -9 TG    90</a:t>
            </a:r>
          </a:p>
          <a:p>
            <a:r>
              <a:rPr lang="en-US" altLang="en-US"/>
              <a:t>10 5 1981 26  58  7   2  62 LD   345</a:t>
            </a:r>
          </a:p>
          <a:p>
            <a:r>
              <a:rPr lang="en-US" altLang="en-US"/>
              <a:t>16 5 1981 19 150 64   1 122 TGBP 258</a:t>
            </a:r>
          </a:p>
          <a:p>
            <a:r>
              <a:rPr lang="en-US" altLang="en-US"/>
              <a:t>17 5 1981 22 155 68   1 122 BPTG 255</a:t>
            </a:r>
          </a:p>
          <a:p>
            <a:r>
              <a:rPr lang="en-US" altLang="en-US"/>
              <a:t>23 5 1981 42  55  8   2  63 BB   285</a:t>
            </a:r>
          </a:p>
          <a:p>
            <a:r>
              <a:rPr lang="en-US" altLang="en-US"/>
              <a:t>24 5 1981 42  89  8   2  63 BB   270</a:t>
            </a:r>
          </a:p>
          <a:p>
            <a:r>
              <a:rPr lang="en-US" altLang="en-US"/>
              <a:t>24 5 1981 49  67  7.5 2  63 TG   255</a:t>
            </a:r>
          </a:p>
          <a:p>
            <a:r>
              <a:rPr lang="en-US" altLang="en-US"/>
              <a:t>END DATA.</a:t>
            </a:r>
          </a:p>
          <a:p>
            <a:r>
              <a:rPr lang="en-US" altLang="en-US"/>
              <a:t>MISSING VALUE ALL (-9).</a:t>
            </a:r>
          </a:p>
          <a:p>
            <a:r>
              <a:rPr lang="en-US" altLang="en-US"/>
              <a:t>GRAPH SCATTER DMD BY MASS BY SEX.</a:t>
            </a:r>
          </a:p>
        </p:txBody>
      </p:sp>
    </p:spTree>
  </p:cSld>
  <p:clrMapOvr>
    <a:masterClrMapping/>
  </p:clrMapOvr>
</p:notes>
</file>

<file path=ppt/notesSlides/notesSlide1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3650" name="Rectangle 7">
            <a:extLst>
              <a:ext uri="{FF2B5EF4-FFF2-40B4-BE49-F238E27FC236}">
                <a16:creationId xmlns:a16="http://schemas.microsoft.com/office/drawing/2014/main" id="{D1C949F6-3A68-1DBF-2827-9C85C68B7D7C}"/>
              </a:ext>
            </a:extLst>
          </p:cNvPr>
          <p:cNvSpPr>
            <a:spLocks noGrp="1" noChangeArrowheads="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2DE2E3B3-1959-469C-8840-84CEDD88753F}" type="slidenum">
              <a:rPr lang="en-US" altLang="en-US" sz="1200"/>
              <a:pPr/>
              <a:t>147</a:t>
            </a:fld>
            <a:endParaRPr lang="en-US" altLang="en-US" sz="1200"/>
          </a:p>
        </p:txBody>
      </p:sp>
      <p:sp>
        <p:nvSpPr>
          <p:cNvPr id="283651" name="Rectangle 2">
            <a:extLst>
              <a:ext uri="{FF2B5EF4-FFF2-40B4-BE49-F238E27FC236}">
                <a16:creationId xmlns:a16="http://schemas.microsoft.com/office/drawing/2014/main" id="{3F30BB1C-AF81-0435-E264-0678628C529F}"/>
              </a:ext>
            </a:extLst>
          </p:cNvPr>
          <p:cNvSpPr>
            <a:spLocks noGrp="1" noRot="1" noChangeAspect="1" noChangeArrowheads="1" noTextEdit="1"/>
          </p:cNvSpPr>
          <p:nvPr>
            <p:ph type="sldImg"/>
          </p:nvPr>
        </p:nvSpPr>
        <p:spPr>
          <a:ln/>
        </p:spPr>
      </p:sp>
      <p:sp>
        <p:nvSpPr>
          <p:cNvPr id="283652" name="Rectangle 3">
            <a:extLst>
              <a:ext uri="{FF2B5EF4-FFF2-40B4-BE49-F238E27FC236}">
                <a16:creationId xmlns:a16="http://schemas.microsoft.com/office/drawing/2014/main" id="{B167D4D9-8C0B-5B2C-D150-067C9AC792B6}"/>
              </a:ext>
            </a:extLst>
          </p:cNvPr>
          <p:cNvSpPr>
            <a:spLocks noGrp="1" noChangeArrowheads="1"/>
          </p:cNvSpPr>
          <p:nvPr>
            <p:ph type="body" idx="1"/>
          </p:nvPr>
        </p:nvSpPr>
        <p:spPr>
          <a:noFill/>
        </p:spPr>
        <p:txBody>
          <a:bodyPr lIns="89940" tIns="44970" rIns="89940" bIns="44970"/>
          <a:lstStyle/>
          <a:p>
            <a:endParaRPr lang="en-US" altLang="en-US"/>
          </a:p>
        </p:txBody>
      </p:sp>
    </p:spTree>
  </p:cSld>
  <p:clrMapOvr>
    <a:masterClrMapping/>
  </p:clrMapOvr>
</p:notes>
</file>

<file path=ppt/notesSlides/notesSlide1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5698" name="Rectangle 7">
            <a:extLst>
              <a:ext uri="{FF2B5EF4-FFF2-40B4-BE49-F238E27FC236}">
                <a16:creationId xmlns:a16="http://schemas.microsoft.com/office/drawing/2014/main" id="{AC529EA9-ADB9-A895-5CBC-6C3D449ACE2E}"/>
              </a:ext>
            </a:extLst>
          </p:cNvPr>
          <p:cNvSpPr>
            <a:spLocks noGrp="1" noChangeArrowheads="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EAC25D10-93ED-448B-BB73-C6A83E3E3364}" type="slidenum">
              <a:rPr lang="en-US" altLang="en-US" sz="1200"/>
              <a:pPr/>
              <a:t>148</a:t>
            </a:fld>
            <a:endParaRPr lang="en-US" altLang="en-US" sz="1200"/>
          </a:p>
        </p:txBody>
      </p:sp>
      <p:sp>
        <p:nvSpPr>
          <p:cNvPr id="285699" name="Rectangle 2">
            <a:extLst>
              <a:ext uri="{FF2B5EF4-FFF2-40B4-BE49-F238E27FC236}">
                <a16:creationId xmlns:a16="http://schemas.microsoft.com/office/drawing/2014/main" id="{404E0C30-81AF-6755-03AA-91A0B4D5636A}"/>
              </a:ext>
            </a:extLst>
          </p:cNvPr>
          <p:cNvSpPr>
            <a:spLocks noGrp="1" noRot="1" noChangeAspect="1" noChangeArrowheads="1" noTextEdit="1"/>
          </p:cNvSpPr>
          <p:nvPr>
            <p:ph type="sldImg"/>
          </p:nvPr>
        </p:nvSpPr>
        <p:spPr>
          <a:ln/>
        </p:spPr>
      </p:sp>
      <p:sp>
        <p:nvSpPr>
          <p:cNvPr id="285700" name="Rectangle 3">
            <a:extLst>
              <a:ext uri="{FF2B5EF4-FFF2-40B4-BE49-F238E27FC236}">
                <a16:creationId xmlns:a16="http://schemas.microsoft.com/office/drawing/2014/main" id="{20F7D8BA-154F-29A3-E8F6-6226E91C5B6F}"/>
              </a:ext>
            </a:extLst>
          </p:cNvPr>
          <p:cNvSpPr>
            <a:spLocks noGrp="1" noChangeArrowheads="1"/>
          </p:cNvSpPr>
          <p:nvPr>
            <p:ph type="body" idx="1"/>
          </p:nvPr>
        </p:nvSpPr>
        <p:spPr>
          <a:noFill/>
        </p:spPr>
        <p:txBody>
          <a:bodyPr lIns="89940" tIns="44970" rIns="89940" bIns="44970"/>
          <a:lstStyle/>
          <a:p>
            <a:endParaRPr lang="en-US" altLang="en-US"/>
          </a:p>
        </p:txBody>
      </p:sp>
    </p:spTree>
  </p:cSld>
  <p:clrMapOvr>
    <a:masterClrMapping/>
  </p:clrMapOvr>
</p:notes>
</file>

<file path=ppt/notesSlides/notesSlide1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7746" name="Rectangle 7">
            <a:extLst>
              <a:ext uri="{FF2B5EF4-FFF2-40B4-BE49-F238E27FC236}">
                <a16:creationId xmlns:a16="http://schemas.microsoft.com/office/drawing/2014/main" id="{16798474-1F24-A594-76A7-2D83D34399D8}"/>
              </a:ext>
            </a:extLst>
          </p:cNvPr>
          <p:cNvSpPr>
            <a:spLocks noGrp="1" noChangeArrowheads="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258C03A4-E0D4-4F53-80B9-A3A5D9597457}" type="slidenum">
              <a:rPr lang="en-US" altLang="en-US" sz="1200"/>
              <a:pPr/>
              <a:t>149</a:t>
            </a:fld>
            <a:endParaRPr lang="en-US" altLang="en-US" sz="1200"/>
          </a:p>
        </p:txBody>
      </p:sp>
      <p:sp>
        <p:nvSpPr>
          <p:cNvPr id="287747" name="Rectangle 2">
            <a:extLst>
              <a:ext uri="{FF2B5EF4-FFF2-40B4-BE49-F238E27FC236}">
                <a16:creationId xmlns:a16="http://schemas.microsoft.com/office/drawing/2014/main" id="{BC63EB8C-9E41-4F29-1EBC-C56E7D1E2CE8}"/>
              </a:ext>
            </a:extLst>
          </p:cNvPr>
          <p:cNvSpPr>
            <a:spLocks noGrp="1" noRot="1" noChangeAspect="1" noChangeArrowheads="1" noTextEdit="1"/>
          </p:cNvSpPr>
          <p:nvPr>
            <p:ph type="sldImg"/>
          </p:nvPr>
        </p:nvSpPr>
        <p:spPr>
          <a:ln/>
        </p:spPr>
      </p:sp>
      <p:sp>
        <p:nvSpPr>
          <p:cNvPr id="287748" name="Rectangle 3">
            <a:extLst>
              <a:ext uri="{FF2B5EF4-FFF2-40B4-BE49-F238E27FC236}">
                <a16:creationId xmlns:a16="http://schemas.microsoft.com/office/drawing/2014/main" id="{2F35E7CE-D7D0-5691-0663-30532E429BBD}"/>
              </a:ext>
            </a:extLst>
          </p:cNvPr>
          <p:cNvSpPr>
            <a:spLocks noGrp="1" noChangeArrowheads="1"/>
          </p:cNvSpPr>
          <p:nvPr>
            <p:ph type="body" idx="1"/>
          </p:nvPr>
        </p:nvSpPr>
        <p:spPr>
          <a:noFill/>
        </p:spPr>
        <p:txBody>
          <a:bodyPr/>
          <a:lstStyle/>
          <a:p>
            <a:r>
              <a:rPr lang="en-US" altLang="en-US"/>
              <a:t>Using the G4 population we previously identified 39 significant and 18 suggestive QTL</a:t>
            </a:r>
          </a:p>
          <a:p>
            <a:r>
              <a:rPr lang="en-US" altLang="en-US"/>
              <a:t>representing various exercise traits (21). Here, as in Ref. (26) we compared the locations of </a:t>
            </a:r>
            <a:r>
              <a:rPr lang="en-US" altLang="en-US" i="1"/>
              <a:t>cis</a:t>
            </a:r>
            <a:endParaRPr lang="en-US" altLang="en-US"/>
          </a:p>
          <a:p>
            <a:r>
              <a:rPr lang="en-US" altLang="en-US"/>
              <a:t>acting eQTL within the confidence intervals (C.I., defined by 1 LOD drop) of QTL observed for</a:t>
            </a:r>
          </a:p>
          <a:p>
            <a:r>
              <a:rPr lang="en-US" altLang="en-US"/>
              <a:t>subsets of the mean exercise 206 traits (distance, duration, average speed, and maximum speed;</a:t>
            </a:r>
          </a:p>
          <a:p>
            <a:r>
              <a:rPr lang="en-US" altLang="en-US"/>
              <a:t>Figure 3).</a:t>
            </a:r>
          </a:p>
        </p:txBody>
      </p:sp>
    </p:spTree>
  </p:cSld>
  <p:clrMapOvr>
    <a:masterClrMapping/>
  </p:clrMapOvr>
</p:notes>
</file>

<file path=ppt/notesSlides/notesSlide1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9794" name="Rectangle 7">
            <a:extLst>
              <a:ext uri="{FF2B5EF4-FFF2-40B4-BE49-F238E27FC236}">
                <a16:creationId xmlns:a16="http://schemas.microsoft.com/office/drawing/2014/main" id="{C0FFB120-748D-A1D7-19BD-8B304A4A053A}"/>
              </a:ext>
            </a:extLst>
          </p:cNvPr>
          <p:cNvSpPr>
            <a:spLocks noGrp="1" noChangeArrowheads="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9ACC7A2B-ED3E-493E-9180-29984B524863}" type="slidenum">
              <a:rPr lang="en-US" altLang="en-US" sz="1200"/>
              <a:pPr/>
              <a:t>150</a:t>
            </a:fld>
            <a:endParaRPr lang="en-US" altLang="en-US" sz="1200"/>
          </a:p>
        </p:txBody>
      </p:sp>
      <p:sp>
        <p:nvSpPr>
          <p:cNvPr id="289795" name="Rectangle 2">
            <a:extLst>
              <a:ext uri="{FF2B5EF4-FFF2-40B4-BE49-F238E27FC236}">
                <a16:creationId xmlns:a16="http://schemas.microsoft.com/office/drawing/2014/main" id="{14921E97-259B-643E-52C2-1F4FA57907B1}"/>
              </a:ext>
            </a:extLst>
          </p:cNvPr>
          <p:cNvSpPr>
            <a:spLocks noGrp="1" noRot="1" noChangeAspect="1" noChangeArrowheads="1" noTextEdit="1"/>
          </p:cNvSpPr>
          <p:nvPr>
            <p:ph type="sldImg"/>
          </p:nvPr>
        </p:nvSpPr>
        <p:spPr>
          <a:ln/>
        </p:spPr>
      </p:sp>
      <p:sp>
        <p:nvSpPr>
          <p:cNvPr id="289796" name="Rectangle 3">
            <a:extLst>
              <a:ext uri="{FF2B5EF4-FFF2-40B4-BE49-F238E27FC236}">
                <a16:creationId xmlns:a16="http://schemas.microsoft.com/office/drawing/2014/main" id="{EC3ABDF3-1538-0B9F-EA7D-3E2050F1D714}"/>
              </a:ext>
            </a:extLst>
          </p:cNvPr>
          <p:cNvSpPr>
            <a:spLocks noGrp="1" noChangeArrowheads="1"/>
          </p:cNvSpPr>
          <p:nvPr>
            <p:ph type="body" idx="1"/>
          </p:nvPr>
        </p:nvSpPr>
        <p:spPr>
          <a:noFill/>
        </p:spPr>
        <p:txBody>
          <a:bodyPr/>
          <a:lstStyle/>
          <a:p>
            <a:r>
              <a:rPr lang="en-US" altLang="en-US"/>
              <a:t>Using the G4 population we previously identified 39 significant and 18 suggestive QTL</a:t>
            </a:r>
          </a:p>
          <a:p>
            <a:r>
              <a:rPr lang="en-US" altLang="en-US"/>
              <a:t>representing various exercise traits (21). Here, as in Ref. (26) we compared the locations of </a:t>
            </a:r>
            <a:r>
              <a:rPr lang="en-US" altLang="en-US" i="1"/>
              <a:t>cis</a:t>
            </a:r>
            <a:endParaRPr lang="en-US" altLang="en-US"/>
          </a:p>
          <a:p>
            <a:r>
              <a:rPr lang="en-US" altLang="en-US"/>
              <a:t>acting eQTL within the confidence intervals (C.I., defined by 1 LOD drop) of QTL observed for</a:t>
            </a:r>
          </a:p>
          <a:p>
            <a:r>
              <a:rPr lang="en-US" altLang="en-US"/>
              <a:t>subsets of the mean exercise 206 traits (distance, duration, average speed, and maximum speed;</a:t>
            </a:r>
          </a:p>
          <a:p>
            <a:r>
              <a:rPr lang="en-US" altLang="en-US"/>
              <a:t>Figure 3).</a:t>
            </a: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8" name="Rectangle 7">
            <a:extLst>
              <a:ext uri="{FF2B5EF4-FFF2-40B4-BE49-F238E27FC236}">
                <a16:creationId xmlns:a16="http://schemas.microsoft.com/office/drawing/2014/main" id="{5B4F9C86-93C5-0446-6297-7D8BB1ADE591}"/>
              </a:ext>
            </a:extLst>
          </p:cNvPr>
          <p:cNvSpPr>
            <a:spLocks noGrp="1" noChangeArrowheads="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162484DF-E3E8-45B3-9E15-44E8CDC631EF}" type="slidenum">
              <a:rPr lang="en-US" altLang="en-US" sz="1200"/>
              <a:pPr/>
              <a:t>14</a:t>
            </a:fld>
            <a:endParaRPr lang="en-US" altLang="en-US" sz="1200"/>
          </a:p>
        </p:txBody>
      </p:sp>
      <p:sp>
        <p:nvSpPr>
          <p:cNvPr id="60419" name="Rectangle 2">
            <a:extLst>
              <a:ext uri="{FF2B5EF4-FFF2-40B4-BE49-F238E27FC236}">
                <a16:creationId xmlns:a16="http://schemas.microsoft.com/office/drawing/2014/main" id="{1F43AF37-D194-EDA5-0CDD-BB7905BF1814}"/>
              </a:ext>
            </a:extLst>
          </p:cNvPr>
          <p:cNvSpPr>
            <a:spLocks noGrp="1" noRot="1" noChangeAspect="1" noChangeArrowheads="1" noTextEdit="1"/>
          </p:cNvSpPr>
          <p:nvPr>
            <p:ph type="sldImg"/>
          </p:nvPr>
        </p:nvSpPr>
        <p:spPr>
          <a:ln/>
        </p:spPr>
      </p:sp>
      <p:sp>
        <p:nvSpPr>
          <p:cNvPr id="60420" name="Rectangle 3">
            <a:extLst>
              <a:ext uri="{FF2B5EF4-FFF2-40B4-BE49-F238E27FC236}">
                <a16:creationId xmlns:a16="http://schemas.microsoft.com/office/drawing/2014/main" id="{BBEFC6F7-C776-20CC-8064-6DF9FCBD2E84}"/>
              </a:ext>
            </a:extLst>
          </p:cNvPr>
          <p:cNvSpPr>
            <a:spLocks noGrp="1" noChangeArrowheads="1"/>
          </p:cNvSpPr>
          <p:nvPr>
            <p:ph type="body" idx="1"/>
          </p:nvPr>
        </p:nvSpPr>
        <p:spPr>
          <a:noFill/>
        </p:spPr>
        <p:txBody>
          <a:bodyPr lIns="89940" tIns="44970" rIns="89940" bIns="44970"/>
          <a:lstStyle/>
          <a:p>
            <a:r>
              <a:rPr lang="en-US" altLang="en-US" sz="1400"/>
              <a:t>From NSF97WHL.DOC</a:t>
            </a:r>
          </a:p>
          <a:p>
            <a:r>
              <a:rPr lang="en-US" altLang="en-US" sz="1400" b="1"/>
              <a:t>Fig. 3.</a:t>
            </a:r>
            <a:r>
              <a:rPr lang="en-US" altLang="en-US" sz="1400"/>
              <a:t>  Comparison of magnitude of response in our selected lines with differences among species of muroid rodents (all males) studied by Dewsbury (1980).  His wheels were the same size as ours (1.12 m circumference), but animals were given weeks of access rather than days, so numbers are not directly comparable -- our mice run more when given wheel access for weeks than for six days (Swallow et al., 1997).</a:t>
            </a:r>
          </a:p>
          <a:p>
            <a:r>
              <a:rPr lang="en-US" altLang="en-US" sz="1400"/>
              <a:t>As noted by Dewsbury (1980), wheel running is more sensitive to experimental manipulations than are most other standard behavioral tests.  </a:t>
            </a:r>
          </a:p>
          <a:p>
            <a:pPr>
              <a:lnSpc>
                <a:spcPct val="88000"/>
              </a:lnSpc>
            </a:pPr>
            <a:r>
              <a:rPr lang="en-US" altLang="en-US" sz="1400"/>
              <a:t>Dewsbury, D. A. 1980. Wheel-running behavior in 12 species of muroid rodents. Behav. Processes 6:271-280.</a:t>
            </a:r>
          </a:p>
          <a:p>
            <a:r>
              <a:rPr lang="en-GB" altLang="en-US"/>
              <a:t>Koteja, P., and T. Garland, Jr. 2001. Forum: Response to R. Eikelboom. Animal Behaviour 61:F25-F26. </a:t>
            </a:r>
            <a:r>
              <a:rPr lang="en-US" altLang="en-US"/>
              <a:t>[</a:t>
            </a:r>
            <a:r>
              <a:rPr lang="en-US" altLang="en-US" u="sng"/>
              <a:t>http://www.academicpress.com/anbehav/forum</a:t>
            </a:r>
            <a:r>
              <a:rPr lang="en-US" altLang="en-US"/>
              <a:t>]</a:t>
            </a:r>
          </a:p>
        </p:txBody>
      </p:sp>
    </p:spTree>
    <p:extLst>
      <p:ext uri="{BB962C8B-B14F-4D97-AF65-F5344CB8AC3E}">
        <p14:creationId xmlns:p14="http://schemas.microsoft.com/office/powerpoint/2010/main" val="2344486258"/>
      </p:ext>
    </p:extLst>
  </p:cSld>
  <p:clrMapOvr>
    <a:masterClrMapping/>
  </p:clrMapOvr>
</p:notes>
</file>

<file path=ppt/notesSlides/notesSlide1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1842" name="Rectangle 7">
            <a:extLst>
              <a:ext uri="{FF2B5EF4-FFF2-40B4-BE49-F238E27FC236}">
                <a16:creationId xmlns:a16="http://schemas.microsoft.com/office/drawing/2014/main" id="{51818353-F414-B11B-4ADD-6AA1E34C8513}"/>
              </a:ext>
            </a:extLst>
          </p:cNvPr>
          <p:cNvSpPr>
            <a:spLocks noGrp="1" noChangeArrowheads="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2E43546C-17D5-40AD-AE0D-3E9906EC1A31}" type="slidenum">
              <a:rPr lang="en-US" altLang="en-US" sz="1200"/>
              <a:pPr/>
              <a:t>151</a:t>
            </a:fld>
            <a:endParaRPr lang="en-US" altLang="en-US" sz="1200"/>
          </a:p>
        </p:txBody>
      </p:sp>
      <p:sp>
        <p:nvSpPr>
          <p:cNvPr id="291843" name="Rectangle 2">
            <a:extLst>
              <a:ext uri="{FF2B5EF4-FFF2-40B4-BE49-F238E27FC236}">
                <a16:creationId xmlns:a16="http://schemas.microsoft.com/office/drawing/2014/main" id="{5EEA7FE4-E686-43EF-D58B-286FDB6926F0}"/>
              </a:ext>
            </a:extLst>
          </p:cNvPr>
          <p:cNvSpPr>
            <a:spLocks noGrp="1" noRot="1" noChangeAspect="1" noChangeArrowheads="1" noTextEdit="1"/>
          </p:cNvSpPr>
          <p:nvPr>
            <p:ph type="sldImg"/>
          </p:nvPr>
        </p:nvSpPr>
        <p:spPr>
          <a:ln/>
        </p:spPr>
      </p:sp>
      <p:sp>
        <p:nvSpPr>
          <p:cNvPr id="291844" name="Rectangle 3">
            <a:extLst>
              <a:ext uri="{FF2B5EF4-FFF2-40B4-BE49-F238E27FC236}">
                <a16:creationId xmlns:a16="http://schemas.microsoft.com/office/drawing/2014/main" id="{FC38EA98-2A14-4DA3-3500-A9187DC0BF85}"/>
              </a:ext>
            </a:extLst>
          </p:cNvPr>
          <p:cNvSpPr>
            <a:spLocks noGrp="1" noChangeArrowheads="1"/>
          </p:cNvSpPr>
          <p:nvPr>
            <p:ph type="body" idx="1"/>
          </p:nvPr>
        </p:nvSpPr>
        <p:spPr>
          <a:noFill/>
        </p:spPr>
        <p:txBody>
          <a:bodyPr/>
          <a:lstStyle/>
          <a:p>
            <a:r>
              <a:rPr lang="en-US" altLang="en-US" sz="2000">
                <a:latin typeface="Arial" panose="020B0604020202020204" pitchFamily="34" charset="0"/>
              </a:rPr>
              <a:t>Eikelboom, R. 1999. Human parallel to voluntary wheel running: exercise. Animal Behaviour 57:F11-F12.</a:t>
            </a:r>
          </a:p>
          <a:p>
            <a:endParaRPr lang="en-US" altLang="en-US" sz="2000">
              <a:latin typeface="Arial" panose="020B0604020202020204" pitchFamily="34" charset="0"/>
            </a:endParaRPr>
          </a:p>
        </p:txBody>
      </p:sp>
    </p:spTree>
  </p:cSld>
  <p:clrMapOvr>
    <a:masterClrMapping/>
  </p:clrMapOvr>
</p:notes>
</file>

<file path=ppt/notesSlides/notesSlide1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3890" name="Rectangle 7">
            <a:extLst>
              <a:ext uri="{FF2B5EF4-FFF2-40B4-BE49-F238E27FC236}">
                <a16:creationId xmlns:a16="http://schemas.microsoft.com/office/drawing/2014/main" id="{8DE9FC85-A831-A7A2-18EA-BA0EF5E720F7}"/>
              </a:ext>
            </a:extLst>
          </p:cNvPr>
          <p:cNvSpPr>
            <a:spLocks noGrp="1" noChangeArrowheads="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7BD5A95E-D729-4C0B-BFBB-170296EB7831}" type="slidenum">
              <a:rPr lang="en-US" altLang="en-US" sz="1200"/>
              <a:pPr/>
              <a:t>152</a:t>
            </a:fld>
            <a:endParaRPr lang="en-US" altLang="en-US" sz="1200"/>
          </a:p>
        </p:txBody>
      </p:sp>
      <p:sp>
        <p:nvSpPr>
          <p:cNvPr id="293891" name="Rectangle 2">
            <a:extLst>
              <a:ext uri="{FF2B5EF4-FFF2-40B4-BE49-F238E27FC236}">
                <a16:creationId xmlns:a16="http://schemas.microsoft.com/office/drawing/2014/main" id="{2BE2DD1A-4367-D21A-6D14-9119FCDAE965}"/>
              </a:ext>
            </a:extLst>
          </p:cNvPr>
          <p:cNvSpPr>
            <a:spLocks noGrp="1" noRot="1" noChangeAspect="1" noChangeArrowheads="1" noTextEdit="1"/>
          </p:cNvSpPr>
          <p:nvPr>
            <p:ph type="sldImg"/>
          </p:nvPr>
        </p:nvSpPr>
        <p:spPr>
          <a:ln/>
        </p:spPr>
      </p:sp>
      <p:sp>
        <p:nvSpPr>
          <p:cNvPr id="293892" name="Rectangle 3">
            <a:extLst>
              <a:ext uri="{FF2B5EF4-FFF2-40B4-BE49-F238E27FC236}">
                <a16:creationId xmlns:a16="http://schemas.microsoft.com/office/drawing/2014/main" id="{B5D04D9A-A1DC-B22F-C9AE-09E903EDDED1}"/>
              </a:ext>
            </a:extLst>
          </p:cNvPr>
          <p:cNvSpPr>
            <a:spLocks noGrp="1" noChangeArrowheads="1"/>
          </p:cNvSpPr>
          <p:nvPr>
            <p:ph type="body" idx="1"/>
          </p:nvPr>
        </p:nvSpPr>
        <p:spPr>
          <a:noFill/>
        </p:spPr>
        <p:txBody>
          <a:bodyPr lIns="89940" tIns="44970" rIns="89940" bIns="44970"/>
          <a:lstStyle/>
          <a:p>
            <a:endParaRPr lang="en-US" altLang="en-US"/>
          </a:p>
        </p:txBody>
      </p:sp>
    </p:spTree>
  </p:cSld>
  <p:clrMapOvr>
    <a:masterClrMapping/>
  </p:clrMapOvr>
</p:notes>
</file>

<file path=ppt/notesSlides/notesSlide1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5938" name="Rectangle 7">
            <a:extLst>
              <a:ext uri="{FF2B5EF4-FFF2-40B4-BE49-F238E27FC236}">
                <a16:creationId xmlns:a16="http://schemas.microsoft.com/office/drawing/2014/main" id="{00E01901-23EA-8C1F-42DE-12BCFF39FFD2}"/>
              </a:ext>
            </a:extLst>
          </p:cNvPr>
          <p:cNvSpPr>
            <a:spLocks noGrp="1" noChangeArrowheads="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A548C1F6-C809-434D-898A-ADAC74860C64}" type="slidenum">
              <a:rPr lang="en-US" altLang="en-US" sz="1200"/>
              <a:pPr/>
              <a:t>153</a:t>
            </a:fld>
            <a:endParaRPr lang="en-US" altLang="en-US" sz="1200"/>
          </a:p>
        </p:txBody>
      </p:sp>
      <p:sp>
        <p:nvSpPr>
          <p:cNvPr id="295939" name="Rectangle 2">
            <a:extLst>
              <a:ext uri="{FF2B5EF4-FFF2-40B4-BE49-F238E27FC236}">
                <a16:creationId xmlns:a16="http://schemas.microsoft.com/office/drawing/2014/main" id="{426ACAC7-2389-77F5-A024-EAD20AB6C7D9}"/>
              </a:ext>
            </a:extLst>
          </p:cNvPr>
          <p:cNvSpPr>
            <a:spLocks noGrp="1" noRot="1" noChangeAspect="1" noChangeArrowheads="1" noTextEdit="1"/>
          </p:cNvSpPr>
          <p:nvPr>
            <p:ph type="sldImg"/>
          </p:nvPr>
        </p:nvSpPr>
        <p:spPr>
          <a:ln/>
        </p:spPr>
      </p:sp>
      <p:sp>
        <p:nvSpPr>
          <p:cNvPr id="295940" name="Rectangle 3">
            <a:extLst>
              <a:ext uri="{FF2B5EF4-FFF2-40B4-BE49-F238E27FC236}">
                <a16:creationId xmlns:a16="http://schemas.microsoft.com/office/drawing/2014/main" id="{63353358-E995-1F24-FAE0-DA8235B424AC}"/>
              </a:ext>
            </a:extLst>
          </p:cNvPr>
          <p:cNvSpPr>
            <a:spLocks noGrp="1" noChangeArrowheads="1"/>
          </p:cNvSpPr>
          <p:nvPr>
            <p:ph type="body" idx="1"/>
          </p:nvPr>
        </p:nvSpPr>
        <p:spPr>
          <a:noFill/>
        </p:spPr>
        <p:txBody>
          <a:bodyPr lIns="89940" tIns="44970" rIns="89940" bIns="44970"/>
          <a:lstStyle/>
          <a:p>
            <a:r>
              <a:rPr lang="en-US" altLang="en-US"/>
              <a:t>2 March 2001</a:t>
            </a:r>
          </a:p>
          <a:p>
            <a:r>
              <a:rPr lang="en-US" altLang="en-US"/>
              <a:t>Data are exported from Axum for DOS file named SELXRESR.DSF</a:t>
            </a:r>
          </a:p>
          <a:p>
            <a:r>
              <a:rPr lang="en-US" altLang="en-US"/>
              <a:t>The ASCII file named .PRN was then opened in Excel.</a:t>
            </a:r>
          </a:p>
          <a:p>
            <a:r>
              <a:rPr lang="en-US" altLang="en-US"/>
              <a:t>From the Excel file, it was pasted into PowerPoint.</a:t>
            </a:r>
          </a:p>
          <a:p>
            <a:r>
              <a:rPr lang="en-US" altLang="en-US" b="1">
                <a:solidFill>
                  <a:srgbClr val="FF0000"/>
                </a:solidFill>
              </a:rPr>
              <a:t>NOTE: gen. 31 data are suspect, need to fix with Isabelle</a:t>
            </a:r>
          </a:p>
          <a:p>
            <a:endParaRPr lang="en-US" altLang="en-US"/>
          </a:p>
        </p:txBody>
      </p:sp>
    </p:spTree>
  </p:cSld>
  <p:clrMapOvr>
    <a:masterClrMapping/>
  </p:clrMapOvr>
</p:notes>
</file>

<file path=ppt/notesSlides/notesSlide1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7986" name="Rectangle 7">
            <a:extLst>
              <a:ext uri="{FF2B5EF4-FFF2-40B4-BE49-F238E27FC236}">
                <a16:creationId xmlns:a16="http://schemas.microsoft.com/office/drawing/2014/main" id="{1BC531F7-F8AB-0273-2322-0F8825572FC8}"/>
              </a:ext>
            </a:extLst>
          </p:cNvPr>
          <p:cNvSpPr>
            <a:spLocks noGrp="1" noChangeArrowheads="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42A646E8-994B-4896-B77D-65379471CB2A}" type="slidenum">
              <a:rPr lang="en-US" altLang="en-US" sz="1200"/>
              <a:pPr/>
              <a:t>154</a:t>
            </a:fld>
            <a:endParaRPr lang="en-US" altLang="en-US" sz="1200"/>
          </a:p>
        </p:txBody>
      </p:sp>
      <p:sp>
        <p:nvSpPr>
          <p:cNvPr id="297987" name="Rectangle 2">
            <a:extLst>
              <a:ext uri="{FF2B5EF4-FFF2-40B4-BE49-F238E27FC236}">
                <a16:creationId xmlns:a16="http://schemas.microsoft.com/office/drawing/2014/main" id="{1B3F19C9-EE8A-2654-9313-DB5E383DEA9A}"/>
              </a:ext>
            </a:extLst>
          </p:cNvPr>
          <p:cNvSpPr>
            <a:spLocks noGrp="1" noRot="1" noChangeAspect="1" noChangeArrowheads="1" noTextEdit="1"/>
          </p:cNvSpPr>
          <p:nvPr>
            <p:ph type="sldImg"/>
          </p:nvPr>
        </p:nvSpPr>
        <p:spPr>
          <a:ln/>
        </p:spPr>
      </p:sp>
      <p:sp>
        <p:nvSpPr>
          <p:cNvPr id="297988" name="Rectangle 3">
            <a:extLst>
              <a:ext uri="{FF2B5EF4-FFF2-40B4-BE49-F238E27FC236}">
                <a16:creationId xmlns:a16="http://schemas.microsoft.com/office/drawing/2014/main" id="{E6AE3027-648E-322C-0C57-252DB0C7E92B}"/>
              </a:ext>
            </a:extLst>
          </p:cNvPr>
          <p:cNvSpPr>
            <a:spLocks noGrp="1" noChangeArrowheads="1"/>
          </p:cNvSpPr>
          <p:nvPr>
            <p:ph type="body" idx="1"/>
          </p:nvPr>
        </p:nvSpPr>
        <p:spPr>
          <a:noFill/>
        </p:spPr>
        <p:txBody>
          <a:bodyPr lIns="89940" tIns="44970" rIns="89940" bIns="44970"/>
          <a:lstStyle/>
          <a:p>
            <a:r>
              <a:rPr lang="en-US" altLang="en-US"/>
              <a:t>2 March 2001</a:t>
            </a:r>
          </a:p>
          <a:p>
            <a:r>
              <a:rPr lang="en-US" altLang="en-US"/>
              <a:t>Data are exported from Axum for DOS file named SELXRESR.DSF</a:t>
            </a:r>
          </a:p>
          <a:p>
            <a:r>
              <a:rPr lang="en-US" altLang="en-US"/>
              <a:t>The ASCII file named .PRN was then opened in Excel.</a:t>
            </a:r>
          </a:p>
          <a:p>
            <a:r>
              <a:rPr lang="en-US" altLang="en-US"/>
              <a:t>From the Excel file, it was pasted into PowerPoint.</a:t>
            </a:r>
          </a:p>
          <a:p>
            <a:r>
              <a:rPr lang="en-US" altLang="en-US" b="1">
                <a:solidFill>
                  <a:srgbClr val="FF0000"/>
                </a:solidFill>
              </a:rPr>
              <a:t>NOTE: gen. 31 data are suspect, need to fix with Isabelle</a:t>
            </a:r>
          </a:p>
          <a:p>
            <a:endParaRPr lang="en-US" altLang="en-US"/>
          </a:p>
        </p:txBody>
      </p:sp>
    </p:spTree>
  </p:cSld>
  <p:clrMapOvr>
    <a:masterClrMapping/>
  </p:clrMapOvr>
</p:notes>
</file>

<file path=ppt/notesSlides/notesSlide1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0034" name="Rectangle 7">
            <a:extLst>
              <a:ext uri="{FF2B5EF4-FFF2-40B4-BE49-F238E27FC236}">
                <a16:creationId xmlns:a16="http://schemas.microsoft.com/office/drawing/2014/main" id="{732EB703-D848-748E-915E-C83E116ECBC1}"/>
              </a:ext>
            </a:extLst>
          </p:cNvPr>
          <p:cNvSpPr>
            <a:spLocks noGrp="1" noChangeArrowheads="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F9A6E587-7E37-491E-B494-FF2D297438B5}" type="slidenum">
              <a:rPr lang="en-US" altLang="en-US" sz="1200"/>
              <a:pPr/>
              <a:t>155</a:t>
            </a:fld>
            <a:endParaRPr lang="en-US" altLang="en-US" sz="1200"/>
          </a:p>
        </p:txBody>
      </p:sp>
      <p:sp>
        <p:nvSpPr>
          <p:cNvPr id="300035" name="Rectangle 2">
            <a:extLst>
              <a:ext uri="{FF2B5EF4-FFF2-40B4-BE49-F238E27FC236}">
                <a16:creationId xmlns:a16="http://schemas.microsoft.com/office/drawing/2014/main" id="{AAE1DB2C-B030-AE04-90D1-A75ED1CE4F98}"/>
              </a:ext>
            </a:extLst>
          </p:cNvPr>
          <p:cNvSpPr>
            <a:spLocks noGrp="1" noRot="1" noChangeAspect="1" noChangeArrowheads="1" noTextEdit="1"/>
          </p:cNvSpPr>
          <p:nvPr>
            <p:ph type="sldImg"/>
          </p:nvPr>
        </p:nvSpPr>
        <p:spPr>
          <a:ln/>
        </p:spPr>
      </p:sp>
      <p:sp>
        <p:nvSpPr>
          <p:cNvPr id="300036" name="Rectangle 3">
            <a:extLst>
              <a:ext uri="{FF2B5EF4-FFF2-40B4-BE49-F238E27FC236}">
                <a16:creationId xmlns:a16="http://schemas.microsoft.com/office/drawing/2014/main" id="{2EFEAF44-EC50-3B7B-D386-8CBF1B0E4C40}"/>
              </a:ext>
            </a:extLst>
          </p:cNvPr>
          <p:cNvSpPr>
            <a:spLocks noGrp="1" noChangeArrowheads="1"/>
          </p:cNvSpPr>
          <p:nvPr>
            <p:ph type="body" idx="1"/>
          </p:nvPr>
        </p:nvSpPr>
        <p:spPr>
          <a:noFill/>
        </p:spPr>
        <p:txBody>
          <a:bodyPr lIns="89940" tIns="44970" rIns="89940" bIns="44970"/>
          <a:lstStyle/>
          <a:p>
            <a:r>
              <a:rPr lang="en-US" altLang="en-US"/>
              <a:t>2 March 2001</a:t>
            </a:r>
          </a:p>
          <a:p>
            <a:r>
              <a:rPr lang="en-US" altLang="en-US"/>
              <a:t>Data are exported from Axum for DOS file named SELXRESR.DSF</a:t>
            </a:r>
          </a:p>
          <a:p>
            <a:r>
              <a:rPr lang="en-US" altLang="en-US"/>
              <a:t>The ASCII file named .PRN was then opened in Excel.</a:t>
            </a:r>
          </a:p>
          <a:p>
            <a:r>
              <a:rPr lang="en-US" altLang="en-US"/>
              <a:t>From the Excel file, it was pasted into PowerPoint.</a:t>
            </a:r>
          </a:p>
          <a:p>
            <a:r>
              <a:rPr lang="en-US" altLang="en-US" b="1">
                <a:solidFill>
                  <a:srgbClr val="FF0000"/>
                </a:solidFill>
              </a:rPr>
              <a:t>NOTE: gen. 31 data are suspect, need to fix with Isabelle</a:t>
            </a:r>
          </a:p>
          <a:p>
            <a:endParaRPr lang="en-US" altLang="en-US"/>
          </a:p>
        </p:txBody>
      </p:sp>
    </p:spTree>
  </p:cSld>
  <p:clrMapOvr>
    <a:masterClrMapping/>
  </p:clrMapOvr>
</p:notes>
</file>

<file path=ppt/notesSlides/notesSlide1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2082" name="Rectangle 7">
            <a:extLst>
              <a:ext uri="{FF2B5EF4-FFF2-40B4-BE49-F238E27FC236}">
                <a16:creationId xmlns:a16="http://schemas.microsoft.com/office/drawing/2014/main" id="{448204E0-03E1-BAD4-32D7-F36462BC403E}"/>
              </a:ext>
            </a:extLst>
          </p:cNvPr>
          <p:cNvSpPr>
            <a:spLocks noGrp="1" noChangeArrowheads="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68E0BF1C-6178-4007-9FBA-093A71D54287}" type="slidenum">
              <a:rPr lang="en-US" altLang="en-US" sz="1200"/>
              <a:pPr/>
              <a:t>156</a:t>
            </a:fld>
            <a:endParaRPr lang="en-US" altLang="en-US" sz="1200"/>
          </a:p>
        </p:txBody>
      </p:sp>
      <p:sp>
        <p:nvSpPr>
          <p:cNvPr id="302083" name="Rectangle 2">
            <a:extLst>
              <a:ext uri="{FF2B5EF4-FFF2-40B4-BE49-F238E27FC236}">
                <a16:creationId xmlns:a16="http://schemas.microsoft.com/office/drawing/2014/main" id="{69F4000E-15FD-1203-F2D3-17CF1CC20F8C}"/>
              </a:ext>
            </a:extLst>
          </p:cNvPr>
          <p:cNvSpPr>
            <a:spLocks noGrp="1" noRot="1" noChangeAspect="1" noChangeArrowheads="1" noTextEdit="1"/>
          </p:cNvSpPr>
          <p:nvPr>
            <p:ph type="sldImg"/>
          </p:nvPr>
        </p:nvSpPr>
        <p:spPr>
          <a:ln/>
        </p:spPr>
      </p:sp>
      <p:sp>
        <p:nvSpPr>
          <p:cNvPr id="302084" name="Rectangle 3">
            <a:extLst>
              <a:ext uri="{FF2B5EF4-FFF2-40B4-BE49-F238E27FC236}">
                <a16:creationId xmlns:a16="http://schemas.microsoft.com/office/drawing/2014/main" id="{BFB8EE7F-B5E8-D2A1-7793-0AB750B6829E}"/>
              </a:ext>
            </a:extLst>
          </p:cNvPr>
          <p:cNvSpPr>
            <a:spLocks noGrp="1" noChangeArrowheads="1"/>
          </p:cNvSpPr>
          <p:nvPr>
            <p:ph type="body" idx="1"/>
          </p:nvPr>
        </p:nvSpPr>
        <p:spPr>
          <a:noFill/>
        </p:spPr>
        <p:txBody>
          <a:bodyPr lIns="89940" tIns="44970" rIns="89940" bIns="44970"/>
          <a:lstStyle/>
          <a:p>
            <a:r>
              <a:rPr lang="en-US" altLang="en-US"/>
              <a:t>2 March 2001</a:t>
            </a:r>
          </a:p>
          <a:p>
            <a:r>
              <a:rPr lang="en-US" altLang="en-US"/>
              <a:t>Data are exported from Axum for DOS file named SELXRESR.DSF</a:t>
            </a:r>
          </a:p>
          <a:p>
            <a:r>
              <a:rPr lang="en-US" altLang="en-US"/>
              <a:t>The ASCII file named .PRN was then opened in Excel.</a:t>
            </a:r>
          </a:p>
          <a:p>
            <a:r>
              <a:rPr lang="en-US" altLang="en-US"/>
              <a:t>From the Excel file, it was pasted into PowerPoint.</a:t>
            </a:r>
          </a:p>
          <a:p>
            <a:r>
              <a:rPr lang="en-US" altLang="en-US" b="1">
                <a:solidFill>
                  <a:srgbClr val="FF0000"/>
                </a:solidFill>
              </a:rPr>
              <a:t>NOTE: gen. 31 data are suspect, need to fix with Isabelle</a:t>
            </a:r>
          </a:p>
          <a:p>
            <a:endParaRPr lang="en-US" altLang="en-US"/>
          </a:p>
        </p:txBody>
      </p:sp>
    </p:spTree>
  </p:cSld>
  <p:clrMapOvr>
    <a:masterClrMapping/>
  </p:clrMapOvr>
</p:notes>
</file>

<file path=ppt/notesSlides/notesSlide1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4130" name="Rectangle 7">
            <a:extLst>
              <a:ext uri="{FF2B5EF4-FFF2-40B4-BE49-F238E27FC236}">
                <a16:creationId xmlns:a16="http://schemas.microsoft.com/office/drawing/2014/main" id="{65487163-FC2E-21A8-708B-B835447EAD89}"/>
              </a:ext>
            </a:extLst>
          </p:cNvPr>
          <p:cNvSpPr>
            <a:spLocks noGrp="1" noChangeArrowheads="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30D036FE-F407-4344-8F26-5302396542E9}" type="slidenum">
              <a:rPr lang="en-US" altLang="en-US" sz="1200"/>
              <a:pPr/>
              <a:t>157</a:t>
            </a:fld>
            <a:endParaRPr lang="en-US" altLang="en-US" sz="1200"/>
          </a:p>
        </p:txBody>
      </p:sp>
      <p:sp>
        <p:nvSpPr>
          <p:cNvPr id="304131" name="Rectangle 2">
            <a:extLst>
              <a:ext uri="{FF2B5EF4-FFF2-40B4-BE49-F238E27FC236}">
                <a16:creationId xmlns:a16="http://schemas.microsoft.com/office/drawing/2014/main" id="{72500FF6-719D-B75B-623C-C0B9EC94DA9C}"/>
              </a:ext>
            </a:extLst>
          </p:cNvPr>
          <p:cNvSpPr>
            <a:spLocks noGrp="1" noRot="1" noChangeAspect="1" noChangeArrowheads="1" noTextEdit="1"/>
          </p:cNvSpPr>
          <p:nvPr>
            <p:ph type="sldImg"/>
          </p:nvPr>
        </p:nvSpPr>
        <p:spPr>
          <a:ln/>
        </p:spPr>
      </p:sp>
      <p:sp>
        <p:nvSpPr>
          <p:cNvPr id="2043907" name="Rectangle 3">
            <a:extLst>
              <a:ext uri="{FF2B5EF4-FFF2-40B4-BE49-F238E27FC236}">
                <a16:creationId xmlns:a16="http://schemas.microsoft.com/office/drawing/2014/main" id="{EB7C425B-A994-BD8B-7008-18EE7D57A8BD}"/>
              </a:ext>
            </a:extLst>
          </p:cNvPr>
          <p:cNvSpPr>
            <a:spLocks noGrp="1" noChangeArrowheads="1"/>
          </p:cNvSpPr>
          <p:nvPr>
            <p:ph type="body" idx="1"/>
          </p:nvPr>
        </p:nvSpPr>
        <p:spPr/>
        <p:txBody>
          <a:bodyPr/>
          <a:lstStyle/>
          <a:p>
            <a:pPr marL="1143000" lvl="2" indent="-228600">
              <a:spcBef>
                <a:spcPct val="0"/>
              </a:spcBef>
              <a:spcAft>
                <a:spcPct val="20000"/>
              </a:spcAft>
              <a:buSzPct val="130000"/>
              <a:buFont typeface="Arial" panose="020B0604020202020204" pitchFamily="34" charset="0"/>
              <a:buNone/>
              <a:defRPr/>
            </a:pPr>
            <a:r>
              <a:rPr lang="en-US" altLang="en-US" sz="1300" b="1">
                <a:effectLst>
                  <a:outerShdw blurRad="38100" dist="38100" dir="2700000" algn="tl">
                    <a:srgbClr val="C0C0C0"/>
                  </a:outerShdw>
                </a:effectLst>
                <a:latin typeface="Arial" panose="020B0604020202020204" pitchFamily="34" charset="0"/>
              </a:rPr>
              <a:t>Cage activity, body size &amp; composition, endocrine</a:t>
            </a:r>
          </a:p>
          <a:p>
            <a:pPr marL="1143000" lvl="2" indent="-228600">
              <a:spcBef>
                <a:spcPct val="0"/>
              </a:spcBef>
              <a:spcAft>
                <a:spcPct val="20000"/>
              </a:spcAft>
              <a:buSzPct val="130000"/>
              <a:buFont typeface="Arial" panose="020B0604020202020204" pitchFamily="34" charset="0"/>
              <a:buNone/>
              <a:defRPr/>
            </a:pPr>
            <a:r>
              <a:rPr lang="en-US" altLang="en-US" sz="1300" b="1">
                <a:effectLst>
                  <a:outerShdw blurRad="38100" dist="38100" dir="2700000" algn="tl">
                    <a:srgbClr val="C0C0C0"/>
                  </a:outerShdw>
                </a:effectLst>
                <a:latin typeface="Arial" panose="020B0604020202020204" pitchFamily="34" charset="0"/>
              </a:rPr>
              <a:t>Exercise adaptations</a:t>
            </a:r>
          </a:p>
          <a:p>
            <a:pPr marL="1143000" lvl="2" indent="-228600">
              <a:spcBef>
                <a:spcPct val="0"/>
              </a:spcBef>
              <a:spcAft>
                <a:spcPct val="20000"/>
              </a:spcAft>
              <a:buSzPct val="130000"/>
              <a:buFont typeface="Arial" panose="020B0604020202020204" pitchFamily="34" charset="0"/>
              <a:buNone/>
              <a:defRPr/>
            </a:pPr>
            <a:r>
              <a:rPr lang="en-US" altLang="en-US" sz="1300" b="1">
                <a:effectLst>
                  <a:outerShdw blurRad="38100" dist="38100" dir="2700000" algn="tl">
                    <a:srgbClr val="C0C0C0"/>
                  </a:outerShdw>
                </a:effectLst>
                <a:latin typeface="Arial" panose="020B0604020202020204" pitchFamily="34" charset="0"/>
              </a:rPr>
              <a:t>The brain &amp; motivation</a:t>
            </a:r>
          </a:p>
          <a:p>
            <a:pPr marL="1143000" lvl="2" indent="-228600">
              <a:spcBef>
                <a:spcPct val="0"/>
              </a:spcBef>
              <a:spcAft>
                <a:spcPct val="35000"/>
              </a:spcAft>
              <a:buSzPct val="130000"/>
              <a:buFont typeface="Arial" panose="020B0604020202020204" pitchFamily="34" charset="0"/>
              <a:buNone/>
              <a:defRPr/>
            </a:pPr>
            <a:r>
              <a:rPr lang="en-US" altLang="en-US" sz="1300" b="1">
                <a:effectLst>
                  <a:outerShdw blurRad="38100" dist="38100" dir="2700000" algn="tl">
                    <a:srgbClr val="C0C0C0"/>
                  </a:outerShdw>
                </a:effectLst>
                <a:latin typeface="Arial" panose="020B0604020202020204" pitchFamily="34" charset="0"/>
              </a:rPr>
              <a:t>Effects of a Western diet</a:t>
            </a:r>
          </a:p>
          <a:p>
            <a:pPr marL="228600" indent="-228600">
              <a:defRPr/>
            </a:pPr>
            <a:endParaRPr lang="en-US" altLang="en-US"/>
          </a:p>
          <a:p>
            <a:pPr marL="228600" indent="-228600">
              <a:defRPr/>
            </a:pPr>
            <a:r>
              <a:rPr lang="en-US" altLang="en-US"/>
              <a:t>Dominance?</a:t>
            </a:r>
          </a:p>
          <a:p>
            <a:pPr marL="228600" indent="-228600">
              <a:defRPr/>
            </a:pPr>
            <a:endParaRPr lang="en-US" altLang="en-US"/>
          </a:p>
          <a:p>
            <a:pPr marL="228600" indent="-228600">
              <a:defRPr/>
            </a:pPr>
            <a:r>
              <a:rPr lang="en-US" altLang="en-US"/>
              <a:t>Bronikowski, A. M., T. J. Morgan, T. Garland, and P. A. Carter. 2002. Antioxidant gene expression in active and sedentary house mice (&lt;i&gt;Mus domesticus&lt;\i&gt;) selected for high voluntary wheel-running behavior. Genetics 161:1763–1769.</a:t>
            </a:r>
          </a:p>
          <a:p>
            <a:pPr marL="228600" indent="-228600">
              <a:defRPr/>
            </a:pPr>
            <a:r>
              <a:rPr lang="en-US" altLang="en-US"/>
              <a:t>Bronikowski, A. M., J. S. Rhodes, T. Garland, T. A. Prolla, T. A. Awad, and S. C. Gammie. 2004. The evolution of gene expression in mouse hippocampus in response to selective breeding for increased locomotor activity. Evolution 58:2079–2086.</a:t>
            </a:r>
          </a:p>
          <a:p>
            <a:pPr marL="228600" indent="-228600">
              <a:defRPr/>
            </a:pPr>
            <a:r>
              <a:rPr lang="en-US" altLang="en-US"/>
              <a:t>Nehrenberg, D. L., K. Hua, D. Estrada-Smith, T. Garland Jr, and D. Pomp. 2009. Voluntary exercise and its effects on body composition depend on genetic selection history. Obesity 17:1402–1409.</a:t>
            </a:r>
          </a:p>
          <a:p>
            <a:pPr marL="228600" indent="-228600">
              <a:defRPr/>
            </a:pPr>
            <a:endParaRPr lang="en-US" altLang="en-US"/>
          </a:p>
          <a:p>
            <a:pPr marL="228600" indent="-228600">
              <a:defRPr/>
            </a:pPr>
            <a:endParaRPr lang="en-US" altLang="en-US"/>
          </a:p>
        </p:txBody>
      </p:sp>
    </p:spTree>
  </p:cSld>
  <p:clrMapOvr>
    <a:masterClrMapping/>
  </p:clrMapOvr>
</p:notes>
</file>

<file path=ppt/notesSlides/notesSlide1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6178" name="Rectangle 7">
            <a:extLst>
              <a:ext uri="{FF2B5EF4-FFF2-40B4-BE49-F238E27FC236}">
                <a16:creationId xmlns:a16="http://schemas.microsoft.com/office/drawing/2014/main" id="{62F4E898-1651-CC21-3FAB-2343492A446F}"/>
              </a:ext>
            </a:extLst>
          </p:cNvPr>
          <p:cNvSpPr>
            <a:spLocks noGrp="1" noChangeArrowheads="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6604B47D-F462-45BC-AB3E-419E93D9E5DC}" type="slidenum">
              <a:rPr lang="en-US" altLang="en-US" sz="1200"/>
              <a:pPr/>
              <a:t>158</a:t>
            </a:fld>
            <a:endParaRPr lang="en-US" altLang="en-US" sz="1200"/>
          </a:p>
        </p:txBody>
      </p:sp>
      <p:sp>
        <p:nvSpPr>
          <p:cNvPr id="306179" name="Rectangle 2">
            <a:extLst>
              <a:ext uri="{FF2B5EF4-FFF2-40B4-BE49-F238E27FC236}">
                <a16:creationId xmlns:a16="http://schemas.microsoft.com/office/drawing/2014/main" id="{343C1A7C-3FC0-F5C3-414C-51376AD28C6B}"/>
              </a:ext>
            </a:extLst>
          </p:cNvPr>
          <p:cNvSpPr>
            <a:spLocks noGrp="1" noRot="1" noChangeAspect="1" noChangeArrowheads="1" noTextEdit="1"/>
          </p:cNvSpPr>
          <p:nvPr>
            <p:ph type="sldImg"/>
          </p:nvPr>
        </p:nvSpPr>
        <p:spPr>
          <a:ln/>
        </p:spPr>
      </p:sp>
      <p:sp>
        <p:nvSpPr>
          <p:cNvPr id="2045955" name="Rectangle 3">
            <a:extLst>
              <a:ext uri="{FF2B5EF4-FFF2-40B4-BE49-F238E27FC236}">
                <a16:creationId xmlns:a16="http://schemas.microsoft.com/office/drawing/2014/main" id="{6FBF91E7-6361-B6A6-46F1-394491891109}"/>
              </a:ext>
            </a:extLst>
          </p:cNvPr>
          <p:cNvSpPr>
            <a:spLocks noGrp="1" noChangeArrowheads="1"/>
          </p:cNvSpPr>
          <p:nvPr>
            <p:ph type="body" idx="1"/>
          </p:nvPr>
        </p:nvSpPr>
        <p:spPr/>
        <p:txBody>
          <a:bodyPr/>
          <a:lstStyle/>
          <a:p>
            <a:pPr marL="1143000" lvl="2" indent="-228600">
              <a:spcBef>
                <a:spcPct val="0"/>
              </a:spcBef>
              <a:spcAft>
                <a:spcPct val="20000"/>
              </a:spcAft>
              <a:buSzPct val="130000"/>
              <a:buFont typeface="Arial" panose="020B0604020202020204" pitchFamily="34" charset="0"/>
              <a:buNone/>
              <a:defRPr/>
            </a:pPr>
            <a:r>
              <a:rPr lang="en-US" altLang="en-US" sz="1300" b="1">
                <a:effectLst>
                  <a:outerShdw blurRad="38100" dist="38100" dir="2700000" algn="tl">
                    <a:srgbClr val="C0C0C0"/>
                  </a:outerShdw>
                </a:effectLst>
                <a:latin typeface="Arial" panose="020B0604020202020204" pitchFamily="34" charset="0"/>
              </a:rPr>
              <a:t>Cage activity, body size &amp; composition, endocrine</a:t>
            </a:r>
          </a:p>
          <a:p>
            <a:pPr marL="1143000" lvl="2" indent="-228600">
              <a:spcBef>
                <a:spcPct val="0"/>
              </a:spcBef>
              <a:spcAft>
                <a:spcPct val="20000"/>
              </a:spcAft>
              <a:buSzPct val="130000"/>
              <a:buFont typeface="Arial" panose="020B0604020202020204" pitchFamily="34" charset="0"/>
              <a:buNone/>
              <a:defRPr/>
            </a:pPr>
            <a:r>
              <a:rPr lang="en-US" altLang="en-US" sz="1300" b="1">
                <a:effectLst>
                  <a:outerShdw blurRad="38100" dist="38100" dir="2700000" algn="tl">
                    <a:srgbClr val="C0C0C0"/>
                  </a:outerShdw>
                </a:effectLst>
                <a:latin typeface="Arial" panose="020B0604020202020204" pitchFamily="34" charset="0"/>
              </a:rPr>
              <a:t>Exercise adaptations</a:t>
            </a:r>
          </a:p>
          <a:p>
            <a:pPr marL="1143000" lvl="2" indent="-228600">
              <a:spcBef>
                <a:spcPct val="0"/>
              </a:spcBef>
              <a:spcAft>
                <a:spcPct val="20000"/>
              </a:spcAft>
              <a:buSzPct val="130000"/>
              <a:buFont typeface="Arial" panose="020B0604020202020204" pitchFamily="34" charset="0"/>
              <a:buNone/>
              <a:defRPr/>
            </a:pPr>
            <a:r>
              <a:rPr lang="en-US" altLang="en-US" sz="1300" b="1">
                <a:effectLst>
                  <a:outerShdw blurRad="38100" dist="38100" dir="2700000" algn="tl">
                    <a:srgbClr val="C0C0C0"/>
                  </a:outerShdw>
                </a:effectLst>
                <a:latin typeface="Arial" panose="020B0604020202020204" pitchFamily="34" charset="0"/>
              </a:rPr>
              <a:t>The brain &amp; motivation</a:t>
            </a:r>
          </a:p>
          <a:p>
            <a:pPr marL="1143000" lvl="2" indent="-228600">
              <a:spcBef>
                <a:spcPct val="0"/>
              </a:spcBef>
              <a:spcAft>
                <a:spcPct val="35000"/>
              </a:spcAft>
              <a:buSzPct val="130000"/>
              <a:buFont typeface="Arial" panose="020B0604020202020204" pitchFamily="34" charset="0"/>
              <a:buNone/>
              <a:defRPr/>
            </a:pPr>
            <a:r>
              <a:rPr lang="en-US" altLang="en-US" sz="1300" b="1">
                <a:effectLst>
                  <a:outerShdw blurRad="38100" dist="38100" dir="2700000" algn="tl">
                    <a:srgbClr val="C0C0C0"/>
                  </a:outerShdw>
                </a:effectLst>
                <a:latin typeface="Arial" panose="020B0604020202020204" pitchFamily="34" charset="0"/>
              </a:rPr>
              <a:t>Effects of a Western diet</a:t>
            </a:r>
          </a:p>
          <a:p>
            <a:pPr marL="228600" indent="-228600">
              <a:defRPr/>
            </a:pPr>
            <a:endParaRPr lang="en-US" altLang="en-US"/>
          </a:p>
          <a:p>
            <a:pPr marL="228600" indent="-228600">
              <a:defRPr/>
            </a:pPr>
            <a:r>
              <a:rPr lang="en-US" altLang="en-US"/>
              <a:t>Dominance?</a:t>
            </a:r>
          </a:p>
          <a:p>
            <a:pPr marL="228600" indent="-228600">
              <a:defRPr/>
            </a:pPr>
            <a:endParaRPr lang="en-US" altLang="en-US"/>
          </a:p>
          <a:p>
            <a:pPr marL="228600" indent="-228600">
              <a:defRPr/>
            </a:pPr>
            <a:r>
              <a:rPr lang="en-US" altLang="en-US"/>
              <a:t>Bronikowski, A. M., T. J. Morgan, T. Garland, and P. A. Carter. 2002. Antioxidant gene expression in active and sedentary house mice (&lt;i&gt;Mus domesticus&lt;\i&gt;) selected for high voluntary wheel-running behavior. Genetics 161:1763–1769.</a:t>
            </a:r>
          </a:p>
          <a:p>
            <a:pPr marL="228600" indent="-228600">
              <a:defRPr/>
            </a:pPr>
            <a:r>
              <a:rPr lang="en-US" altLang="en-US"/>
              <a:t>Bronikowski, A. M., J. S. Rhodes, T. Garland, T. A. Prolla, T. A. Awad, and S. C. Gammie. 2004. The evolution of gene expression in mouse hippocampus in response to selective breeding for increased locomotor activity. Evolution 58:2079–2086.</a:t>
            </a:r>
          </a:p>
          <a:p>
            <a:pPr marL="228600" indent="-228600">
              <a:defRPr/>
            </a:pPr>
            <a:r>
              <a:rPr lang="en-US" altLang="en-US"/>
              <a:t>Nehrenberg, D. L., K. Hua, D. Estrada-Smith, T. Garland Jr, and D. Pomp. 2009. Voluntary exercise and its effects on body composition depend on genetic selection history. Obesity 17:1402–1409.</a:t>
            </a:r>
          </a:p>
          <a:p>
            <a:pPr marL="228600" indent="-228600">
              <a:defRPr/>
            </a:pPr>
            <a:endParaRPr lang="en-US" altLang="en-US"/>
          </a:p>
          <a:p>
            <a:pPr marL="228600" indent="-228600">
              <a:defRPr/>
            </a:pPr>
            <a:endParaRPr lang="en-US" altLang="en-US"/>
          </a:p>
        </p:txBody>
      </p:sp>
    </p:spTree>
  </p:cSld>
  <p:clrMapOvr>
    <a:masterClrMapping/>
  </p:clrMapOvr>
</p:notes>
</file>

<file path=ppt/notesSlides/notesSlide1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8226" name="Rectangle 7">
            <a:extLst>
              <a:ext uri="{FF2B5EF4-FFF2-40B4-BE49-F238E27FC236}">
                <a16:creationId xmlns:a16="http://schemas.microsoft.com/office/drawing/2014/main" id="{227DB28A-BE36-392E-6817-6AD7EA3DB3FC}"/>
              </a:ext>
            </a:extLst>
          </p:cNvPr>
          <p:cNvSpPr>
            <a:spLocks noGrp="1" noChangeArrowheads="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F6D7DC9A-7EDB-47FB-8689-E8BA771480B3}" type="slidenum">
              <a:rPr lang="en-US" altLang="en-US" sz="1200"/>
              <a:pPr/>
              <a:t>159</a:t>
            </a:fld>
            <a:endParaRPr lang="en-US" altLang="en-US" sz="1200"/>
          </a:p>
        </p:txBody>
      </p:sp>
      <p:sp>
        <p:nvSpPr>
          <p:cNvPr id="308227" name="Rectangle 2">
            <a:extLst>
              <a:ext uri="{FF2B5EF4-FFF2-40B4-BE49-F238E27FC236}">
                <a16:creationId xmlns:a16="http://schemas.microsoft.com/office/drawing/2014/main" id="{B913EC75-5208-8354-8DBD-E8DD73F52D59}"/>
              </a:ext>
            </a:extLst>
          </p:cNvPr>
          <p:cNvSpPr>
            <a:spLocks noGrp="1" noRot="1" noChangeAspect="1" noChangeArrowheads="1" noTextEdit="1"/>
          </p:cNvSpPr>
          <p:nvPr>
            <p:ph type="sldImg"/>
          </p:nvPr>
        </p:nvSpPr>
        <p:spPr>
          <a:ln/>
        </p:spPr>
      </p:sp>
      <p:sp>
        <p:nvSpPr>
          <p:cNvPr id="308228" name="Rectangle 3">
            <a:extLst>
              <a:ext uri="{FF2B5EF4-FFF2-40B4-BE49-F238E27FC236}">
                <a16:creationId xmlns:a16="http://schemas.microsoft.com/office/drawing/2014/main" id="{F8A25CEE-CCBF-4790-8554-9FCDD3860EE4}"/>
              </a:ext>
            </a:extLst>
          </p:cNvPr>
          <p:cNvSpPr>
            <a:spLocks noGrp="1" noChangeArrowheads="1"/>
          </p:cNvSpPr>
          <p:nvPr>
            <p:ph type="body" idx="1"/>
          </p:nvPr>
        </p:nvSpPr>
        <p:spPr>
          <a:noFill/>
        </p:spPr>
        <p:txBody>
          <a:bodyPr/>
          <a:lstStyle/>
          <a:p>
            <a:endParaRPr lang="en-US" altLang="en-US"/>
          </a:p>
        </p:txBody>
      </p:sp>
    </p:spTree>
  </p:cSld>
  <p:clrMapOvr>
    <a:masterClrMapping/>
  </p:clrMapOvr>
</p:notes>
</file>

<file path=ppt/notesSlides/notesSlide1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0274" name="Rectangle 7">
            <a:extLst>
              <a:ext uri="{FF2B5EF4-FFF2-40B4-BE49-F238E27FC236}">
                <a16:creationId xmlns:a16="http://schemas.microsoft.com/office/drawing/2014/main" id="{F01B406B-E179-E3FD-3AC2-0E10D810D29C}"/>
              </a:ext>
            </a:extLst>
          </p:cNvPr>
          <p:cNvSpPr>
            <a:spLocks noGrp="1" noChangeArrowheads="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71FD256B-CE93-495D-9C3A-D5458220B36F}" type="slidenum">
              <a:rPr lang="en-US" altLang="en-US" sz="1200"/>
              <a:pPr/>
              <a:t>160</a:t>
            </a:fld>
            <a:endParaRPr lang="en-US" altLang="en-US" sz="1200"/>
          </a:p>
        </p:txBody>
      </p:sp>
      <p:sp>
        <p:nvSpPr>
          <p:cNvPr id="310275" name="Rectangle 2">
            <a:extLst>
              <a:ext uri="{FF2B5EF4-FFF2-40B4-BE49-F238E27FC236}">
                <a16:creationId xmlns:a16="http://schemas.microsoft.com/office/drawing/2014/main" id="{EA7BE0D6-C17D-56F5-2D66-9B509AA66999}"/>
              </a:ext>
            </a:extLst>
          </p:cNvPr>
          <p:cNvSpPr>
            <a:spLocks noGrp="1" noRot="1" noChangeAspect="1" noChangeArrowheads="1" noTextEdit="1"/>
          </p:cNvSpPr>
          <p:nvPr>
            <p:ph type="sldImg"/>
          </p:nvPr>
        </p:nvSpPr>
        <p:spPr>
          <a:ln/>
        </p:spPr>
      </p:sp>
      <p:sp>
        <p:nvSpPr>
          <p:cNvPr id="310276" name="Rectangle 3">
            <a:extLst>
              <a:ext uri="{FF2B5EF4-FFF2-40B4-BE49-F238E27FC236}">
                <a16:creationId xmlns:a16="http://schemas.microsoft.com/office/drawing/2014/main" id="{E5493DED-0835-5FA3-70F6-9D7F30A7DC6D}"/>
              </a:ext>
            </a:extLst>
          </p:cNvPr>
          <p:cNvSpPr>
            <a:spLocks noGrp="1" noChangeArrowheads="1"/>
          </p:cNvSpPr>
          <p:nvPr>
            <p:ph type="body" idx="1"/>
          </p:nvPr>
        </p:nvSpPr>
        <p:spPr>
          <a:noFill/>
        </p:spPr>
        <p:txBody>
          <a:bodyPr/>
          <a:lstStyle/>
          <a:p>
            <a:endParaRPr lang="en-US" altLang="en-US"/>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466" name="Rectangle 7">
            <a:extLst>
              <a:ext uri="{FF2B5EF4-FFF2-40B4-BE49-F238E27FC236}">
                <a16:creationId xmlns:a16="http://schemas.microsoft.com/office/drawing/2014/main" id="{B20540D4-1154-D9B7-439F-ACE1C4C6004C}"/>
              </a:ext>
            </a:extLst>
          </p:cNvPr>
          <p:cNvSpPr>
            <a:spLocks noGrp="1" noChangeArrowheads="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679E7CCD-7385-43F3-89E8-2852CF9B5622}" type="slidenum">
              <a:rPr lang="en-US" altLang="en-US" sz="1200"/>
              <a:pPr/>
              <a:t>15</a:t>
            </a:fld>
            <a:endParaRPr lang="en-US" altLang="en-US" sz="1200" dirty="0"/>
          </a:p>
        </p:txBody>
      </p:sp>
      <p:sp>
        <p:nvSpPr>
          <p:cNvPr id="62467" name="Rectangle 2">
            <a:extLst>
              <a:ext uri="{FF2B5EF4-FFF2-40B4-BE49-F238E27FC236}">
                <a16:creationId xmlns:a16="http://schemas.microsoft.com/office/drawing/2014/main" id="{6298E8FF-F9C5-5EB6-67EA-F3E4AB2BAF46}"/>
              </a:ext>
            </a:extLst>
          </p:cNvPr>
          <p:cNvSpPr>
            <a:spLocks noGrp="1" noRot="1" noChangeAspect="1" noChangeArrowheads="1" noTextEdit="1"/>
          </p:cNvSpPr>
          <p:nvPr>
            <p:ph type="sldImg"/>
          </p:nvPr>
        </p:nvSpPr>
        <p:spPr>
          <a:ln/>
        </p:spPr>
      </p:sp>
      <p:sp>
        <p:nvSpPr>
          <p:cNvPr id="62468" name="Rectangle 3">
            <a:extLst>
              <a:ext uri="{FF2B5EF4-FFF2-40B4-BE49-F238E27FC236}">
                <a16:creationId xmlns:a16="http://schemas.microsoft.com/office/drawing/2014/main" id="{CF4A4871-F2C8-007A-E949-4E11F4EDFC16}"/>
              </a:ext>
            </a:extLst>
          </p:cNvPr>
          <p:cNvSpPr>
            <a:spLocks noGrp="1" noChangeArrowheads="1"/>
          </p:cNvSpPr>
          <p:nvPr>
            <p:ph type="body" idx="1"/>
          </p:nvPr>
        </p:nvSpPr>
        <p:spPr>
          <a:noFill/>
        </p:spPr>
        <p:txBody>
          <a:bodyPr lIns="89940" tIns="44970" rIns="89940" bIns="44970"/>
          <a:lstStyle/>
          <a:p>
            <a:endParaRPr lang="en-US" altLang="en-US" dirty="0"/>
          </a:p>
        </p:txBody>
      </p:sp>
    </p:spTree>
  </p:cSld>
  <p:clrMapOvr>
    <a:masterClrMapping/>
  </p:clrMapOvr>
</p:notes>
</file>

<file path=ppt/notesSlides/notesSlide1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2322" name="Rectangle 7">
            <a:extLst>
              <a:ext uri="{FF2B5EF4-FFF2-40B4-BE49-F238E27FC236}">
                <a16:creationId xmlns:a16="http://schemas.microsoft.com/office/drawing/2014/main" id="{0F8F918D-8485-1993-2C97-B1BE51B82F17}"/>
              </a:ext>
            </a:extLst>
          </p:cNvPr>
          <p:cNvSpPr>
            <a:spLocks noGrp="1" noChangeArrowheads="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F47B9D31-B293-43C6-9DC8-1DBE47CC1B5C}" type="slidenum">
              <a:rPr lang="en-US" altLang="en-US" sz="1200"/>
              <a:pPr/>
              <a:t>161</a:t>
            </a:fld>
            <a:endParaRPr lang="en-US" altLang="en-US" sz="1200"/>
          </a:p>
        </p:txBody>
      </p:sp>
      <p:sp>
        <p:nvSpPr>
          <p:cNvPr id="312323" name="Rectangle 2">
            <a:extLst>
              <a:ext uri="{FF2B5EF4-FFF2-40B4-BE49-F238E27FC236}">
                <a16:creationId xmlns:a16="http://schemas.microsoft.com/office/drawing/2014/main" id="{D3B831BB-904D-E668-3E28-00BD42675D4E}"/>
              </a:ext>
            </a:extLst>
          </p:cNvPr>
          <p:cNvSpPr>
            <a:spLocks noGrp="1" noRot="1" noChangeAspect="1" noChangeArrowheads="1" noTextEdit="1"/>
          </p:cNvSpPr>
          <p:nvPr>
            <p:ph type="sldImg"/>
          </p:nvPr>
        </p:nvSpPr>
        <p:spPr>
          <a:ln/>
        </p:spPr>
      </p:sp>
      <p:sp>
        <p:nvSpPr>
          <p:cNvPr id="312324" name="Rectangle 3">
            <a:extLst>
              <a:ext uri="{FF2B5EF4-FFF2-40B4-BE49-F238E27FC236}">
                <a16:creationId xmlns:a16="http://schemas.microsoft.com/office/drawing/2014/main" id="{B6D93757-68AD-2A3C-B61F-338444F66793}"/>
              </a:ext>
            </a:extLst>
          </p:cNvPr>
          <p:cNvSpPr>
            <a:spLocks noGrp="1" noChangeArrowheads="1"/>
          </p:cNvSpPr>
          <p:nvPr>
            <p:ph type="body" idx="1"/>
          </p:nvPr>
        </p:nvSpPr>
        <p:spPr>
          <a:noFill/>
        </p:spPr>
        <p:txBody>
          <a:bodyPr/>
          <a:lstStyle/>
          <a:p>
            <a:endParaRPr lang="en-US" altLang="en-US"/>
          </a:p>
        </p:txBody>
      </p:sp>
    </p:spTree>
  </p:cSld>
  <p:clrMapOvr>
    <a:masterClrMapping/>
  </p:clrMapOvr>
</p:notes>
</file>

<file path=ppt/notesSlides/notesSlide1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4370" name="Rectangle 7">
            <a:extLst>
              <a:ext uri="{FF2B5EF4-FFF2-40B4-BE49-F238E27FC236}">
                <a16:creationId xmlns:a16="http://schemas.microsoft.com/office/drawing/2014/main" id="{2D625CA5-B58A-C2D4-3A73-AD4BCBD219D0}"/>
              </a:ext>
            </a:extLst>
          </p:cNvPr>
          <p:cNvSpPr>
            <a:spLocks noGrp="1" noChangeArrowheads="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6D980613-CAFA-4A23-9E79-60CC2139434B}" type="slidenum">
              <a:rPr lang="en-US" altLang="en-US" sz="1200"/>
              <a:pPr/>
              <a:t>162</a:t>
            </a:fld>
            <a:endParaRPr lang="en-US" altLang="en-US" sz="1200"/>
          </a:p>
        </p:txBody>
      </p:sp>
      <p:sp>
        <p:nvSpPr>
          <p:cNvPr id="314371" name="Rectangle 2">
            <a:extLst>
              <a:ext uri="{FF2B5EF4-FFF2-40B4-BE49-F238E27FC236}">
                <a16:creationId xmlns:a16="http://schemas.microsoft.com/office/drawing/2014/main" id="{970FBFF0-39AE-AA11-74FF-7CF9D913D8EF}"/>
              </a:ext>
            </a:extLst>
          </p:cNvPr>
          <p:cNvSpPr>
            <a:spLocks noGrp="1" noRot="1" noChangeAspect="1" noChangeArrowheads="1" noTextEdit="1"/>
          </p:cNvSpPr>
          <p:nvPr>
            <p:ph type="sldImg"/>
          </p:nvPr>
        </p:nvSpPr>
        <p:spPr>
          <a:ln/>
        </p:spPr>
      </p:sp>
      <p:sp>
        <p:nvSpPr>
          <p:cNvPr id="2064387" name="Rectangle 3">
            <a:extLst>
              <a:ext uri="{FF2B5EF4-FFF2-40B4-BE49-F238E27FC236}">
                <a16:creationId xmlns:a16="http://schemas.microsoft.com/office/drawing/2014/main" id="{3FCD518A-F65F-C969-3ABE-7B1859F96EF2}"/>
              </a:ext>
            </a:extLst>
          </p:cNvPr>
          <p:cNvSpPr>
            <a:spLocks noGrp="1" noChangeArrowheads="1"/>
          </p:cNvSpPr>
          <p:nvPr>
            <p:ph type="body" idx="1"/>
          </p:nvPr>
        </p:nvSpPr>
        <p:spPr/>
        <p:txBody>
          <a:bodyPr/>
          <a:lstStyle/>
          <a:p>
            <a:pPr marL="1143000" lvl="2" indent="-228600">
              <a:spcBef>
                <a:spcPct val="0"/>
              </a:spcBef>
              <a:spcAft>
                <a:spcPct val="20000"/>
              </a:spcAft>
              <a:buSzPct val="130000"/>
              <a:buFont typeface="Arial" panose="020B0604020202020204" pitchFamily="34" charset="0"/>
              <a:buNone/>
              <a:defRPr/>
            </a:pPr>
            <a:r>
              <a:rPr lang="en-US" altLang="en-US" sz="1300" b="1">
                <a:effectLst>
                  <a:outerShdw blurRad="38100" dist="38100" dir="2700000" algn="tl">
                    <a:srgbClr val="C0C0C0"/>
                  </a:outerShdw>
                </a:effectLst>
                <a:latin typeface="Arial" panose="020B0604020202020204" pitchFamily="34" charset="0"/>
              </a:rPr>
              <a:t>Cage activity, body size &amp; composition, endocrine</a:t>
            </a:r>
          </a:p>
          <a:p>
            <a:pPr marL="1143000" lvl="2" indent="-228600">
              <a:spcBef>
                <a:spcPct val="0"/>
              </a:spcBef>
              <a:spcAft>
                <a:spcPct val="20000"/>
              </a:spcAft>
              <a:buSzPct val="130000"/>
              <a:buFont typeface="Arial" panose="020B0604020202020204" pitchFamily="34" charset="0"/>
              <a:buNone/>
              <a:defRPr/>
            </a:pPr>
            <a:r>
              <a:rPr lang="en-US" altLang="en-US" sz="1300" b="1">
                <a:effectLst>
                  <a:outerShdw blurRad="38100" dist="38100" dir="2700000" algn="tl">
                    <a:srgbClr val="C0C0C0"/>
                  </a:outerShdw>
                </a:effectLst>
                <a:latin typeface="Arial" panose="020B0604020202020204" pitchFamily="34" charset="0"/>
              </a:rPr>
              <a:t>Exercise adaptations</a:t>
            </a:r>
          </a:p>
          <a:p>
            <a:pPr marL="1143000" lvl="2" indent="-228600">
              <a:spcBef>
                <a:spcPct val="0"/>
              </a:spcBef>
              <a:spcAft>
                <a:spcPct val="20000"/>
              </a:spcAft>
              <a:buSzPct val="130000"/>
              <a:buFont typeface="Arial" panose="020B0604020202020204" pitchFamily="34" charset="0"/>
              <a:buNone/>
              <a:defRPr/>
            </a:pPr>
            <a:r>
              <a:rPr lang="en-US" altLang="en-US" sz="1300" b="1">
                <a:effectLst>
                  <a:outerShdw blurRad="38100" dist="38100" dir="2700000" algn="tl">
                    <a:srgbClr val="C0C0C0"/>
                  </a:outerShdw>
                </a:effectLst>
                <a:latin typeface="Arial" panose="020B0604020202020204" pitchFamily="34" charset="0"/>
              </a:rPr>
              <a:t>The brain &amp; motivation</a:t>
            </a:r>
          </a:p>
          <a:p>
            <a:pPr marL="1143000" lvl="2" indent="-228600">
              <a:spcBef>
                <a:spcPct val="0"/>
              </a:spcBef>
              <a:spcAft>
                <a:spcPct val="35000"/>
              </a:spcAft>
              <a:buSzPct val="130000"/>
              <a:buFont typeface="Arial" panose="020B0604020202020204" pitchFamily="34" charset="0"/>
              <a:buNone/>
              <a:defRPr/>
            </a:pPr>
            <a:r>
              <a:rPr lang="en-US" altLang="en-US" sz="1300" b="1">
                <a:effectLst>
                  <a:outerShdw blurRad="38100" dist="38100" dir="2700000" algn="tl">
                    <a:srgbClr val="C0C0C0"/>
                  </a:outerShdw>
                </a:effectLst>
                <a:latin typeface="Arial" panose="020B0604020202020204" pitchFamily="34" charset="0"/>
              </a:rPr>
              <a:t>Effects of a Western diet</a:t>
            </a:r>
          </a:p>
          <a:p>
            <a:pPr marL="228600" indent="-228600">
              <a:defRPr/>
            </a:pPr>
            <a:endParaRPr lang="en-US" altLang="en-US"/>
          </a:p>
          <a:p>
            <a:pPr marL="228600" indent="-228600">
              <a:defRPr/>
            </a:pPr>
            <a:r>
              <a:rPr lang="en-US" altLang="en-US"/>
              <a:t>Dominance?</a:t>
            </a:r>
          </a:p>
          <a:p>
            <a:pPr marL="228600" indent="-228600">
              <a:defRPr/>
            </a:pPr>
            <a:endParaRPr lang="en-US" altLang="en-US"/>
          </a:p>
          <a:p>
            <a:pPr marL="228600" indent="-228600">
              <a:defRPr/>
            </a:pPr>
            <a:r>
              <a:rPr lang="en-US" altLang="en-US"/>
              <a:t>Bronikowski, A. M., T. J. Morgan, T. Garland, and P. A. Carter. 2002. Antioxidant gene expression in active and sedentary house mice (&lt;i&gt;Mus domesticus&lt;\i&gt;) selected for high voluntary wheel-running behavior. Genetics 161:1763–1769.</a:t>
            </a:r>
          </a:p>
          <a:p>
            <a:pPr marL="228600" indent="-228600">
              <a:defRPr/>
            </a:pPr>
            <a:r>
              <a:rPr lang="en-US" altLang="en-US"/>
              <a:t>Bronikowski, A. M., J. S. Rhodes, T. Garland, T. A. Prolla, T. A. Awad, and S. C. Gammie. 2004. The evolution of gene expression in mouse hippocampus in response to selective breeding for increased locomotor activity. Evolution 58:2079–2086.</a:t>
            </a:r>
          </a:p>
          <a:p>
            <a:pPr marL="228600" indent="-228600">
              <a:defRPr/>
            </a:pPr>
            <a:r>
              <a:rPr lang="en-US" altLang="en-US"/>
              <a:t>Nehrenberg, D. L., K. Hua, D. Estrada-Smith, T. Garland Jr, and D. Pomp. 2009. Voluntary exercise and its effects on body composition depend on genetic selection history. Obesity 17:1402–1409.</a:t>
            </a:r>
          </a:p>
          <a:p>
            <a:pPr marL="228600" indent="-228600">
              <a:defRPr/>
            </a:pPr>
            <a:endParaRPr lang="en-US" altLang="en-US"/>
          </a:p>
          <a:p>
            <a:pPr marL="228600" indent="-228600">
              <a:defRPr/>
            </a:pPr>
            <a:endParaRPr lang="en-US" altLang="en-US"/>
          </a:p>
        </p:txBody>
      </p:sp>
    </p:spTree>
  </p:cSld>
  <p:clrMapOvr>
    <a:masterClrMapping/>
  </p:clrMapOvr>
</p:notes>
</file>

<file path=ppt/notesSlides/notesSlide1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6418" name="Rectangle 7">
            <a:extLst>
              <a:ext uri="{FF2B5EF4-FFF2-40B4-BE49-F238E27FC236}">
                <a16:creationId xmlns:a16="http://schemas.microsoft.com/office/drawing/2014/main" id="{74731AD5-9903-EC1B-6067-C388C8735471}"/>
              </a:ext>
            </a:extLst>
          </p:cNvPr>
          <p:cNvSpPr>
            <a:spLocks noGrp="1" noChangeArrowheads="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F0C58BF7-14B6-40D7-BB74-E517B254B0D3}" type="slidenum">
              <a:rPr lang="en-US" altLang="en-US" sz="1200"/>
              <a:pPr/>
              <a:t>163</a:t>
            </a:fld>
            <a:endParaRPr lang="en-US" altLang="en-US" sz="1200"/>
          </a:p>
        </p:txBody>
      </p:sp>
      <p:sp>
        <p:nvSpPr>
          <p:cNvPr id="316419" name="Rectangle 2">
            <a:extLst>
              <a:ext uri="{FF2B5EF4-FFF2-40B4-BE49-F238E27FC236}">
                <a16:creationId xmlns:a16="http://schemas.microsoft.com/office/drawing/2014/main" id="{250AB1FC-6C33-8A02-AD77-2C8480643094}"/>
              </a:ext>
            </a:extLst>
          </p:cNvPr>
          <p:cNvSpPr>
            <a:spLocks noGrp="1" noRot="1" noChangeAspect="1" noChangeArrowheads="1" noTextEdit="1"/>
          </p:cNvSpPr>
          <p:nvPr>
            <p:ph type="sldImg"/>
          </p:nvPr>
        </p:nvSpPr>
        <p:spPr>
          <a:ln/>
        </p:spPr>
      </p:sp>
      <p:sp>
        <p:nvSpPr>
          <p:cNvPr id="316420" name="Rectangle 3">
            <a:extLst>
              <a:ext uri="{FF2B5EF4-FFF2-40B4-BE49-F238E27FC236}">
                <a16:creationId xmlns:a16="http://schemas.microsoft.com/office/drawing/2014/main" id="{D16776F9-0415-52CA-8081-597431E05B9A}"/>
              </a:ext>
            </a:extLst>
          </p:cNvPr>
          <p:cNvSpPr>
            <a:spLocks noGrp="1" noChangeArrowheads="1"/>
          </p:cNvSpPr>
          <p:nvPr>
            <p:ph type="body" idx="1"/>
          </p:nvPr>
        </p:nvSpPr>
        <p:spPr>
          <a:xfrm>
            <a:off x="685800" y="4343400"/>
            <a:ext cx="5486400" cy="4114800"/>
          </a:xfrm>
          <a:noFill/>
        </p:spPr>
        <p:txBody>
          <a:bodyPr/>
          <a:lstStyle/>
          <a:p>
            <a:r>
              <a:rPr lang="en-US" altLang="en-US"/>
              <a:t>This graph follows Swallow et al. (1998):</a:t>
            </a:r>
          </a:p>
          <a:p>
            <a:r>
              <a:rPr lang="en-US" altLang="en-US"/>
              <a:t>Fig. 4. Plot of the response to selection, measured as the deviation</a:t>
            </a:r>
          </a:p>
          <a:p>
            <a:r>
              <a:rPr lang="en-US" altLang="en-US"/>
              <a:t>between each line and the mean of the control lines,</a:t>
            </a:r>
          </a:p>
          <a:p>
            <a:r>
              <a:rPr lang="en-US" altLang="en-US"/>
              <a:t>against the cumulative selection differential. The left axis</a:t>
            </a:r>
          </a:p>
          <a:p>
            <a:r>
              <a:rPr lang="en-US" altLang="en-US"/>
              <a:t>shows the response to selection plotted as revolutions per day;</a:t>
            </a:r>
          </a:p>
          <a:p>
            <a:endParaRPr lang="en-US" altLang="en-US"/>
          </a:p>
          <a:p>
            <a:r>
              <a:rPr lang="en-US" altLang="en-US"/>
              <a:t>xxAlso need to do plot of R = h2 S</a:t>
            </a:r>
          </a:p>
          <a:p>
            <a:r>
              <a:rPr lang="en-US" altLang="en-US"/>
              <a:t>xxAlso need to add in one last S and R (by hand) for gen 31</a:t>
            </a:r>
          </a:p>
          <a:p>
            <a:endParaRPr lang="en-US" altLang="en-US"/>
          </a:p>
          <a:p>
            <a:endParaRPr lang="en-US" altLang="en-US"/>
          </a:p>
        </p:txBody>
      </p:sp>
    </p:spTree>
  </p:cSld>
  <p:clrMapOvr>
    <a:masterClrMapping/>
  </p:clrMapOvr>
</p:notes>
</file>

<file path=ppt/notesSlides/notesSlide1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9490" name="Rectangle 7">
            <a:extLst>
              <a:ext uri="{FF2B5EF4-FFF2-40B4-BE49-F238E27FC236}">
                <a16:creationId xmlns:a16="http://schemas.microsoft.com/office/drawing/2014/main" id="{73801811-5CF3-F52F-8D11-89188DC277CF}"/>
              </a:ext>
            </a:extLst>
          </p:cNvPr>
          <p:cNvSpPr>
            <a:spLocks noGrp="1" noChangeArrowheads="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09C91AB7-E2A8-429E-A628-231CD74FD555}" type="slidenum">
              <a:rPr lang="en-US" altLang="en-US" sz="1200"/>
              <a:pPr/>
              <a:t>165</a:t>
            </a:fld>
            <a:endParaRPr lang="en-US" altLang="en-US" sz="1200"/>
          </a:p>
        </p:txBody>
      </p:sp>
      <p:sp>
        <p:nvSpPr>
          <p:cNvPr id="319491" name="Rectangle 2">
            <a:extLst>
              <a:ext uri="{FF2B5EF4-FFF2-40B4-BE49-F238E27FC236}">
                <a16:creationId xmlns:a16="http://schemas.microsoft.com/office/drawing/2014/main" id="{85FA5064-ADA7-F65F-350F-2E7F9515E7D5}"/>
              </a:ext>
            </a:extLst>
          </p:cNvPr>
          <p:cNvSpPr>
            <a:spLocks noGrp="1" noRot="1" noChangeAspect="1" noChangeArrowheads="1" noTextEdit="1"/>
          </p:cNvSpPr>
          <p:nvPr>
            <p:ph type="sldImg"/>
          </p:nvPr>
        </p:nvSpPr>
        <p:spPr>
          <a:ln/>
        </p:spPr>
      </p:sp>
      <p:sp>
        <p:nvSpPr>
          <p:cNvPr id="319492" name="Rectangle 3">
            <a:extLst>
              <a:ext uri="{FF2B5EF4-FFF2-40B4-BE49-F238E27FC236}">
                <a16:creationId xmlns:a16="http://schemas.microsoft.com/office/drawing/2014/main" id="{D9F89D11-24B5-837B-2383-F94124890C53}"/>
              </a:ext>
            </a:extLst>
          </p:cNvPr>
          <p:cNvSpPr>
            <a:spLocks noGrp="1" noChangeArrowheads="1"/>
          </p:cNvSpPr>
          <p:nvPr>
            <p:ph type="body" idx="1"/>
          </p:nvPr>
        </p:nvSpPr>
        <p:spPr>
          <a:xfrm>
            <a:off x="685800" y="4343400"/>
            <a:ext cx="5486400" cy="4114800"/>
          </a:xfrm>
          <a:noFill/>
        </p:spPr>
        <p:txBody>
          <a:bodyPr/>
          <a:lstStyle/>
          <a:p>
            <a:r>
              <a:rPr lang="fr-CA" altLang="en-US"/>
              <a:t>Line	before	after	</a:t>
            </a:r>
          </a:p>
          <a:p>
            <a:r>
              <a:rPr lang="fr-CA" altLang="en-US"/>
              <a:t>1	454	485	</a:t>
            </a:r>
          </a:p>
          <a:p>
            <a:r>
              <a:rPr lang="fr-CA" altLang="en-US"/>
              <a:t>2	449	468	</a:t>
            </a:r>
          </a:p>
          <a:p>
            <a:r>
              <a:rPr lang="fr-CA" altLang="en-US"/>
              <a:t>3	1172	1180	</a:t>
            </a:r>
          </a:p>
          <a:p>
            <a:r>
              <a:rPr lang="fr-CA" altLang="en-US"/>
              <a:t>4	457	481	</a:t>
            </a:r>
          </a:p>
          <a:p>
            <a:r>
              <a:rPr lang="fr-CA" altLang="en-US"/>
              <a:t>5	462	467	</a:t>
            </a:r>
          </a:p>
          <a:p>
            <a:r>
              <a:rPr lang="fr-CA" altLang="en-US"/>
              <a:t>6	1125	1150	</a:t>
            </a:r>
          </a:p>
          <a:p>
            <a:r>
              <a:rPr lang="fr-CA" altLang="en-US"/>
              <a:t>7	1180	1143	</a:t>
            </a:r>
          </a:p>
          <a:p>
            <a:r>
              <a:rPr lang="fr-CA" altLang="en-US"/>
              <a:t>8	1203	1277	</a:t>
            </a:r>
          </a:p>
        </p:txBody>
      </p:sp>
    </p:spTree>
  </p:cSld>
  <p:clrMapOvr>
    <a:masterClrMapping/>
  </p:clrMapOvr>
</p:notes>
</file>

<file path=ppt/notesSlides/notesSlide1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2562" name="Rectangle 7">
            <a:extLst>
              <a:ext uri="{FF2B5EF4-FFF2-40B4-BE49-F238E27FC236}">
                <a16:creationId xmlns:a16="http://schemas.microsoft.com/office/drawing/2014/main" id="{EB5AF432-940E-38EE-9C80-7FD71E852337}"/>
              </a:ext>
            </a:extLst>
          </p:cNvPr>
          <p:cNvSpPr>
            <a:spLocks noGrp="1" noChangeArrowheads="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16BBB4AB-7D07-419E-B2B4-917C38B99293}" type="slidenum">
              <a:rPr lang="en-US" altLang="en-US" sz="1200"/>
              <a:pPr/>
              <a:t>167</a:t>
            </a:fld>
            <a:endParaRPr lang="en-US" altLang="en-US" sz="1200"/>
          </a:p>
        </p:txBody>
      </p:sp>
      <p:sp>
        <p:nvSpPr>
          <p:cNvPr id="322563" name="Rectangle 2">
            <a:extLst>
              <a:ext uri="{FF2B5EF4-FFF2-40B4-BE49-F238E27FC236}">
                <a16:creationId xmlns:a16="http://schemas.microsoft.com/office/drawing/2014/main" id="{2FADD15C-332B-3DFF-A68A-658CC28B6412}"/>
              </a:ext>
            </a:extLst>
          </p:cNvPr>
          <p:cNvSpPr>
            <a:spLocks noGrp="1" noRot="1" noChangeAspect="1" noChangeArrowheads="1" noTextEdit="1"/>
          </p:cNvSpPr>
          <p:nvPr>
            <p:ph type="sldImg"/>
          </p:nvPr>
        </p:nvSpPr>
        <p:spPr>
          <a:ln/>
        </p:spPr>
      </p:sp>
      <p:sp>
        <p:nvSpPr>
          <p:cNvPr id="322564" name="Rectangle 3">
            <a:extLst>
              <a:ext uri="{FF2B5EF4-FFF2-40B4-BE49-F238E27FC236}">
                <a16:creationId xmlns:a16="http://schemas.microsoft.com/office/drawing/2014/main" id="{46454C6E-3BE1-77FF-702E-580E8CDD11DB}"/>
              </a:ext>
            </a:extLst>
          </p:cNvPr>
          <p:cNvSpPr>
            <a:spLocks noGrp="1" noChangeArrowheads="1"/>
          </p:cNvSpPr>
          <p:nvPr>
            <p:ph type="body" idx="1"/>
          </p:nvPr>
        </p:nvSpPr>
        <p:spPr>
          <a:xfrm>
            <a:off x="685800" y="4343400"/>
            <a:ext cx="5486400" cy="4114800"/>
          </a:xfrm>
          <a:noFill/>
        </p:spPr>
        <p:txBody>
          <a:bodyPr/>
          <a:lstStyle/>
          <a:p>
            <a:endParaRPr lang="en-US" altLang="en-US" sz="1000"/>
          </a:p>
        </p:txBody>
      </p:sp>
    </p:spTree>
  </p:cSld>
  <p:clrMapOvr>
    <a:masterClrMapping/>
  </p:clrMapOvr>
</p:notes>
</file>

<file path=ppt/notesSlides/notesSlide1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5634" name="Rectangle 7">
            <a:extLst>
              <a:ext uri="{FF2B5EF4-FFF2-40B4-BE49-F238E27FC236}">
                <a16:creationId xmlns:a16="http://schemas.microsoft.com/office/drawing/2014/main" id="{C3F89F73-10AB-6AA5-C1BF-95DF445EBE0B}"/>
              </a:ext>
            </a:extLst>
          </p:cNvPr>
          <p:cNvSpPr>
            <a:spLocks noGrp="1" noChangeArrowheads="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30E976CA-576F-49BC-AE7E-03002E615BB8}" type="slidenum">
              <a:rPr lang="en-US" altLang="en-US" sz="1200"/>
              <a:pPr/>
              <a:t>169</a:t>
            </a:fld>
            <a:endParaRPr lang="en-US" altLang="en-US" sz="1200"/>
          </a:p>
        </p:txBody>
      </p:sp>
      <p:sp>
        <p:nvSpPr>
          <p:cNvPr id="325635" name="Rectangle 2">
            <a:extLst>
              <a:ext uri="{FF2B5EF4-FFF2-40B4-BE49-F238E27FC236}">
                <a16:creationId xmlns:a16="http://schemas.microsoft.com/office/drawing/2014/main" id="{2509117C-D062-EFFD-9F9E-98684CB455EA}"/>
              </a:ext>
            </a:extLst>
          </p:cNvPr>
          <p:cNvSpPr>
            <a:spLocks noGrp="1" noRot="1" noChangeAspect="1" noChangeArrowheads="1" noTextEdit="1"/>
          </p:cNvSpPr>
          <p:nvPr>
            <p:ph type="sldImg"/>
          </p:nvPr>
        </p:nvSpPr>
        <p:spPr>
          <a:ln/>
        </p:spPr>
      </p:sp>
      <p:sp>
        <p:nvSpPr>
          <p:cNvPr id="325636" name="Rectangle 3">
            <a:extLst>
              <a:ext uri="{FF2B5EF4-FFF2-40B4-BE49-F238E27FC236}">
                <a16:creationId xmlns:a16="http://schemas.microsoft.com/office/drawing/2014/main" id="{78D18825-ECCD-93D7-7659-D598BA6DC1A0}"/>
              </a:ext>
            </a:extLst>
          </p:cNvPr>
          <p:cNvSpPr>
            <a:spLocks noGrp="1" noChangeArrowheads="1"/>
          </p:cNvSpPr>
          <p:nvPr>
            <p:ph type="body" idx="1"/>
          </p:nvPr>
        </p:nvSpPr>
        <p:spPr>
          <a:noFill/>
        </p:spPr>
        <p:txBody>
          <a:bodyPr/>
          <a:lstStyle/>
          <a:p>
            <a:endParaRPr lang="en-US" altLang="en-US"/>
          </a:p>
        </p:txBody>
      </p:sp>
    </p:spTree>
  </p:cSld>
  <p:clrMapOvr>
    <a:masterClrMapping/>
  </p:clrMapOvr>
</p:notes>
</file>

<file path=ppt/notesSlides/notesSlide1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7682" name="Rectangle 7">
            <a:extLst>
              <a:ext uri="{FF2B5EF4-FFF2-40B4-BE49-F238E27FC236}">
                <a16:creationId xmlns:a16="http://schemas.microsoft.com/office/drawing/2014/main" id="{33CBF344-E506-82E8-006F-4B29E87C3CB7}"/>
              </a:ext>
            </a:extLst>
          </p:cNvPr>
          <p:cNvSpPr>
            <a:spLocks noGrp="1" noChangeArrowheads="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F7A9F736-4DCF-464A-8825-39E2573867E1}" type="slidenum">
              <a:rPr lang="en-US" altLang="en-US" sz="1200"/>
              <a:pPr/>
              <a:t>170</a:t>
            </a:fld>
            <a:endParaRPr lang="en-US" altLang="en-US" sz="1200"/>
          </a:p>
        </p:txBody>
      </p:sp>
      <p:sp>
        <p:nvSpPr>
          <p:cNvPr id="327683" name="Rectangle 2">
            <a:extLst>
              <a:ext uri="{FF2B5EF4-FFF2-40B4-BE49-F238E27FC236}">
                <a16:creationId xmlns:a16="http://schemas.microsoft.com/office/drawing/2014/main" id="{1E68140C-73B8-C064-059E-8F0DB4D08C12}"/>
              </a:ext>
            </a:extLst>
          </p:cNvPr>
          <p:cNvSpPr>
            <a:spLocks noGrp="1" noRot="1" noChangeAspect="1" noChangeArrowheads="1" noTextEdit="1"/>
          </p:cNvSpPr>
          <p:nvPr>
            <p:ph type="sldImg"/>
          </p:nvPr>
        </p:nvSpPr>
        <p:spPr>
          <a:ln/>
        </p:spPr>
      </p:sp>
      <p:sp>
        <p:nvSpPr>
          <p:cNvPr id="327684" name="Rectangle 3">
            <a:extLst>
              <a:ext uri="{FF2B5EF4-FFF2-40B4-BE49-F238E27FC236}">
                <a16:creationId xmlns:a16="http://schemas.microsoft.com/office/drawing/2014/main" id="{D1F02576-E9FB-5F7C-6745-972CED9A0472}"/>
              </a:ext>
            </a:extLst>
          </p:cNvPr>
          <p:cNvSpPr>
            <a:spLocks noGrp="1" noChangeArrowheads="1"/>
          </p:cNvSpPr>
          <p:nvPr>
            <p:ph type="body" idx="1"/>
          </p:nvPr>
        </p:nvSpPr>
        <p:spPr>
          <a:noFill/>
        </p:spPr>
        <p:txBody>
          <a:bodyPr/>
          <a:lstStyle/>
          <a:p>
            <a:endParaRPr lang="en-US" altLang="en-US"/>
          </a:p>
        </p:txBody>
      </p:sp>
    </p:spTree>
  </p:cSld>
  <p:clrMapOvr>
    <a:masterClrMapping/>
  </p:clrMapOvr>
</p:notes>
</file>

<file path=ppt/notesSlides/notesSlide1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9730" name="Rectangle 7">
            <a:extLst>
              <a:ext uri="{FF2B5EF4-FFF2-40B4-BE49-F238E27FC236}">
                <a16:creationId xmlns:a16="http://schemas.microsoft.com/office/drawing/2014/main" id="{B24B635D-30BF-6097-095E-D94E469FAD5C}"/>
              </a:ext>
            </a:extLst>
          </p:cNvPr>
          <p:cNvSpPr>
            <a:spLocks noGrp="1" noChangeArrowheads="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4FFA866E-350D-4CD5-B8F0-EE860CD8DEC5}" type="slidenum">
              <a:rPr lang="en-US" altLang="en-US" sz="1200"/>
              <a:pPr/>
              <a:t>171</a:t>
            </a:fld>
            <a:endParaRPr lang="en-US" altLang="en-US" sz="1200"/>
          </a:p>
        </p:txBody>
      </p:sp>
      <p:sp>
        <p:nvSpPr>
          <p:cNvPr id="329731" name="Rectangle 2">
            <a:extLst>
              <a:ext uri="{FF2B5EF4-FFF2-40B4-BE49-F238E27FC236}">
                <a16:creationId xmlns:a16="http://schemas.microsoft.com/office/drawing/2014/main" id="{D87FB050-C5F4-25BA-D747-08FEBA45CF6A}"/>
              </a:ext>
            </a:extLst>
          </p:cNvPr>
          <p:cNvSpPr>
            <a:spLocks noGrp="1" noRot="1" noChangeAspect="1" noChangeArrowheads="1" noTextEdit="1"/>
          </p:cNvSpPr>
          <p:nvPr>
            <p:ph type="sldImg"/>
          </p:nvPr>
        </p:nvSpPr>
        <p:spPr>
          <a:ln/>
        </p:spPr>
      </p:sp>
      <p:sp>
        <p:nvSpPr>
          <p:cNvPr id="329732" name="Rectangle 3">
            <a:extLst>
              <a:ext uri="{FF2B5EF4-FFF2-40B4-BE49-F238E27FC236}">
                <a16:creationId xmlns:a16="http://schemas.microsoft.com/office/drawing/2014/main" id="{235DDBDC-4585-572B-5E05-F5E89B3F0892}"/>
              </a:ext>
            </a:extLst>
          </p:cNvPr>
          <p:cNvSpPr>
            <a:spLocks noGrp="1" noChangeArrowheads="1"/>
          </p:cNvSpPr>
          <p:nvPr>
            <p:ph type="body" idx="1"/>
          </p:nvPr>
        </p:nvSpPr>
        <p:spPr>
          <a:noFill/>
        </p:spPr>
        <p:txBody>
          <a:bodyPr/>
          <a:lstStyle/>
          <a:p>
            <a:endParaRPr lang="en-US" altLang="en-US"/>
          </a:p>
        </p:txBody>
      </p:sp>
    </p:spTree>
  </p:cSld>
  <p:clrMapOvr>
    <a:masterClrMapping/>
  </p:clrMapOvr>
</p:notes>
</file>

<file path=ppt/notesSlides/notesSlide1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2802" name="Rectangle 7">
            <a:extLst>
              <a:ext uri="{FF2B5EF4-FFF2-40B4-BE49-F238E27FC236}">
                <a16:creationId xmlns:a16="http://schemas.microsoft.com/office/drawing/2014/main" id="{DCBBE192-1A8C-B290-BB24-C1D0974B3EB4}"/>
              </a:ext>
            </a:extLst>
          </p:cNvPr>
          <p:cNvSpPr>
            <a:spLocks noGrp="1" noChangeArrowheads="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BE300383-022A-47FD-AD81-FE81B47B1147}" type="slidenum">
              <a:rPr lang="en-US" altLang="en-US" sz="1200"/>
              <a:pPr/>
              <a:t>173</a:t>
            </a:fld>
            <a:endParaRPr lang="en-US" altLang="en-US" sz="1200"/>
          </a:p>
        </p:txBody>
      </p:sp>
      <p:sp>
        <p:nvSpPr>
          <p:cNvPr id="332803" name="Rectangle 2">
            <a:extLst>
              <a:ext uri="{FF2B5EF4-FFF2-40B4-BE49-F238E27FC236}">
                <a16:creationId xmlns:a16="http://schemas.microsoft.com/office/drawing/2014/main" id="{F9A0CFFB-310F-32EF-8D00-7335A78DCFDA}"/>
              </a:ext>
            </a:extLst>
          </p:cNvPr>
          <p:cNvSpPr>
            <a:spLocks noGrp="1" noRot="1" noChangeAspect="1" noChangeArrowheads="1" noTextEdit="1"/>
          </p:cNvSpPr>
          <p:nvPr>
            <p:ph type="sldImg"/>
          </p:nvPr>
        </p:nvSpPr>
        <p:spPr>
          <a:ln/>
        </p:spPr>
      </p:sp>
      <p:sp>
        <p:nvSpPr>
          <p:cNvPr id="332804" name="Rectangle 3">
            <a:extLst>
              <a:ext uri="{FF2B5EF4-FFF2-40B4-BE49-F238E27FC236}">
                <a16:creationId xmlns:a16="http://schemas.microsoft.com/office/drawing/2014/main" id="{F004DAB3-2AE9-F274-20EF-A65248D7323B}"/>
              </a:ext>
            </a:extLst>
          </p:cNvPr>
          <p:cNvSpPr>
            <a:spLocks noGrp="1" noChangeArrowheads="1"/>
          </p:cNvSpPr>
          <p:nvPr>
            <p:ph type="body" idx="1"/>
          </p:nvPr>
        </p:nvSpPr>
        <p:spPr>
          <a:noFill/>
        </p:spPr>
        <p:txBody>
          <a:bodyPr/>
          <a:lstStyle/>
          <a:p>
            <a:endParaRPr lang="en-US" altLang="en-US"/>
          </a:p>
        </p:txBody>
      </p:sp>
    </p:spTree>
  </p:cSld>
  <p:clrMapOvr>
    <a:masterClrMapping/>
  </p:clrMapOvr>
</p:notes>
</file>

<file path=ppt/notesSlides/notesSlide1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4850" name="Rectangle 7">
            <a:extLst>
              <a:ext uri="{FF2B5EF4-FFF2-40B4-BE49-F238E27FC236}">
                <a16:creationId xmlns:a16="http://schemas.microsoft.com/office/drawing/2014/main" id="{5881DF3B-FA4A-132E-7FF9-A9379BF9D7EF}"/>
              </a:ext>
            </a:extLst>
          </p:cNvPr>
          <p:cNvSpPr>
            <a:spLocks noGrp="1" noChangeArrowheads="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5D26F14A-BC2F-4D70-B24C-1A5340DB8FFA}" type="slidenum">
              <a:rPr lang="en-US" altLang="en-US" sz="1200"/>
              <a:pPr/>
              <a:t>174</a:t>
            </a:fld>
            <a:endParaRPr lang="en-US" altLang="en-US" sz="1200"/>
          </a:p>
        </p:txBody>
      </p:sp>
      <p:sp>
        <p:nvSpPr>
          <p:cNvPr id="334851" name="Rectangle 2">
            <a:extLst>
              <a:ext uri="{FF2B5EF4-FFF2-40B4-BE49-F238E27FC236}">
                <a16:creationId xmlns:a16="http://schemas.microsoft.com/office/drawing/2014/main" id="{D18A1300-5C87-7AA5-2C93-ECE042D72EE0}"/>
              </a:ext>
            </a:extLst>
          </p:cNvPr>
          <p:cNvSpPr>
            <a:spLocks noGrp="1" noRot="1" noChangeAspect="1" noChangeArrowheads="1" noTextEdit="1"/>
          </p:cNvSpPr>
          <p:nvPr>
            <p:ph type="sldImg"/>
          </p:nvPr>
        </p:nvSpPr>
        <p:spPr>
          <a:ln/>
        </p:spPr>
      </p:sp>
      <p:sp>
        <p:nvSpPr>
          <p:cNvPr id="334852" name="Rectangle 3">
            <a:extLst>
              <a:ext uri="{FF2B5EF4-FFF2-40B4-BE49-F238E27FC236}">
                <a16:creationId xmlns:a16="http://schemas.microsoft.com/office/drawing/2014/main" id="{65C1118C-5F9A-A46C-B9DA-6663792AE9F1}"/>
              </a:ext>
            </a:extLst>
          </p:cNvPr>
          <p:cNvSpPr>
            <a:spLocks noGrp="1" noChangeArrowheads="1"/>
          </p:cNvSpPr>
          <p:nvPr>
            <p:ph type="body" idx="1"/>
          </p:nvPr>
        </p:nvSpPr>
        <p:spPr>
          <a:noFill/>
        </p:spPr>
        <p:txBody>
          <a:bodyPr/>
          <a:lstStyle/>
          <a:p>
            <a:endParaRPr lang="en-US" altLang="en-US"/>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514" name="Rectangle 7">
            <a:extLst>
              <a:ext uri="{FF2B5EF4-FFF2-40B4-BE49-F238E27FC236}">
                <a16:creationId xmlns:a16="http://schemas.microsoft.com/office/drawing/2014/main" id="{D9B9D0BE-0423-1795-71E4-8E54EA8A9B80}"/>
              </a:ext>
            </a:extLst>
          </p:cNvPr>
          <p:cNvSpPr>
            <a:spLocks noGrp="1" noChangeArrowheads="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86534E71-A29A-4CC9-B8AB-9D8D7EBD8180}" type="slidenum">
              <a:rPr lang="en-US" altLang="en-US" sz="1200"/>
              <a:pPr/>
              <a:t>16</a:t>
            </a:fld>
            <a:endParaRPr lang="en-US" altLang="en-US" sz="1200" dirty="0"/>
          </a:p>
        </p:txBody>
      </p:sp>
      <p:sp>
        <p:nvSpPr>
          <p:cNvPr id="64515" name="Rectangle 2">
            <a:extLst>
              <a:ext uri="{FF2B5EF4-FFF2-40B4-BE49-F238E27FC236}">
                <a16:creationId xmlns:a16="http://schemas.microsoft.com/office/drawing/2014/main" id="{94C9B562-22C6-38EC-7B73-B136632BEB10}"/>
              </a:ext>
            </a:extLst>
          </p:cNvPr>
          <p:cNvSpPr>
            <a:spLocks noGrp="1" noRot="1" noChangeAspect="1" noChangeArrowheads="1" noTextEdit="1"/>
          </p:cNvSpPr>
          <p:nvPr>
            <p:ph type="sldImg"/>
          </p:nvPr>
        </p:nvSpPr>
        <p:spPr>
          <a:ln/>
        </p:spPr>
      </p:sp>
      <p:sp>
        <p:nvSpPr>
          <p:cNvPr id="64516" name="Rectangle 3">
            <a:extLst>
              <a:ext uri="{FF2B5EF4-FFF2-40B4-BE49-F238E27FC236}">
                <a16:creationId xmlns:a16="http://schemas.microsoft.com/office/drawing/2014/main" id="{39EBE29D-3356-1F55-74A1-A2996C81B900}"/>
              </a:ext>
            </a:extLst>
          </p:cNvPr>
          <p:cNvSpPr>
            <a:spLocks noGrp="1" noChangeArrowheads="1"/>
          </p:cNvSpPr>
          <p:nvPr>
            <p:ph type="body" idx="1"/>
          </p:nvPr>
        </p:nvSpPr>
        <p:spPr>
          <a:noFill/>
        </p:spPr>
        <p:txBody>
          <a:bodyPr/>
          <a:lstStyle/>
          <a:p>
            <a:r>
              <a:rPr lang="en-US" altLang="en-US" dirty="0"/>
              <a:t>HCA_sensors_and_computer_2_shrunk.jpg</a:t>
            </a:r>
          </a:p>
        </p:txBody>
      </p:sp>
    </p:spTree>
  </p:cSld>
  <p:clrMapOvr>
    <a:masterClrMapping/>
  </p:clrMapOvr>
</p:notes>
</file>

<file path=ppt/notesSlides/notesSlide1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6898" name="Rectangle 7">
            <a:extLst>
              <a:ext uri="{FF2B5EF4-FFF2-40B4-BE49-F238E27FC236}">
                <a16:creationId xmlns:a16="http://schemas.microsoft.com/office/drawing/2014/main" id="{84842671-91FE-1DAC-1B3A-364390A32C74}"/>
              </a:ext>
            </a:extLst>
          </p:cNvPr>
          <p:cNvSpPr>
            <a:spLocks noGrp="1" noChangeArrowheads="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FD7D2397-DDBB-4E65-8E5F-0105881781BB}" type="slidenum">
              <a:rPr lang="en-US" altLang="en-US" sz="1200"/>
              <a:pPr/>
              <a:t>175</a:t>
            </a:fld>
            <a:endParaRPr lang="en-US" altLang="en-US" sz="1200"/>
          </a:p>
        </p:txBody>
      </p:sp>
      <p:sp>
        <p:nvSpPr>
          <p:cNvPr id="336899" name="Rectangle 2">
            <a:extLst>
              <a:ext uri="{FF2B5EF4-FFF2-40B4-BE49-F238E27FC236}">
                <a16:creationId xmlns:a16="http://schemas.microsoft.com/office/drawing/2014/main" id="{D94EF388-4C9B-38D0-7F0E-38617030C628}"/>
              </a:ext>
            </a:extLst>
          </p:cNvPr>
          <p:cNvSpPr>
            <a:spLocks noGrp="1" noRot="1" noChangeAspect="1" noChangeArrowheads="1" noTextEdit="1"/>
          </p:cNvSpPr>
          <p:nvPr>
            <p:ph type="sldImg"/>
          </p:nvPr>
        </p:nvSpPr>
        <p:spPr>
          <a:ln/>
        </p:spPr>
      </p:sp>
      <p:sp>
        <p:nvSpPr>
          <p:cNvPr id="336900" name="Rectangle 3">
            <a:extLst>
              <a:ext uri="{FF2B5EF4-FFF2-40B4-BE49-F238E27FC236}">
                <a16:creationId xmlns:a16="http://schemas.microsoft.com/office/drawing/2014/main" id="{59680A4D-6C82-F086-1946-B7B34C550208}"/>
              </a:ext>
            </a:extLst>
          </p:cNvPr>
          <p:cNvSpPr>
            <a:spLocks noGrp="1" noChangeArrowheads="1"/>
          </p:cNvSpPr>
          <p:nvPr>
            <p:ph type="body" idx="1"/>
          </p:nvPr>
        </p:nvSpPr>
        <p:spPr>
          <a:noFill/>
        </p:spPr>
        <p:txBody>
          <a:bodyPr/>
          <a:lstStyle/>
          <a:p>
            <a:endParaRPr lang="en-US" altLang="en-US"/>
          </a:p>
        </p:txBody>
      </p:sp>
    </p:spTree>
  </p:cSld>
  <p:clrMapOvr>
    <a:masterClrMapping/>
  </p:clrMapOvr>
</p:notes>
</file>

<file path=ppt/notesSlides/notesSlide1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8946" name="Rectangle 7">
            <a:extLst>
              <a:ext uri="{FF2B5EF4-FFF2-40B4-BE49-F238E27FC236}">
                <a16:creationId xmlns:a16="http://schemas.microsoft.com/office/drawing/2014/main" id="{7DB76E2E-446E-5C37-6901-E2030B37C014}"/>
              </a:ext>
            </a:extLst>
          </p:cNvPr>
          <p:cNvSpPr>
            <a:spLocks noGrp="1" noChangeArrowheads="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EE6026DC-35D6-4A1C-B601-C1FC6C022AC5}" type="slidenum">
              <a:rPr lang="en-US" altLang="en-US" sz="1200"/>
              <a:pPr/>
              <a:t>176</a:t>
            </a:fld>
            <a:endParaRPr lang="en-US" altLang="en-US" sz="1200"/>
          </a:p>
        </p:txBody>
      </p:sp>
      <p:sp>
        <p:nvSpPr>
          <p:cNvPr id="338947" name="Rectangle 2">
            <a:extLst>
              <a:ext uri="{FF2B5EF4-FFF2-40B4-BE49-F238E27FC236}">
                <a16:creationId xmlns:a16="http://schemas.microsoft.com/office/drawing/2014/main" id="{344B353D-4764-AECD-345F-74A844837EBB}"/>
              </a:ext>
            </a:extLst>
          </p:cNvPr>
          <p:cNvSpPr>
            <a:spLocks noGrp="1" noRot="1" noChangeAspect="1" noChangeArrowheads="1" noTextEdit="1"/>
          </p:cNvSpPr>
          <p:nvPr>
            <p:ph type="sldImg"/>
          </p:nvPr>
        </p:nvSpPr>
        <p:spPr>
          <a:ln/>
        </p:spPr>
      </p:sp>
      <p:sp>
        <p:nvSpPr>
          <p:cNvPr id="338948" name="Rectangle 3">
            <a:extLst>
              <a:ext uri="{FF2B5EF4-FFF2-40B4-BE49-F238E27FC236}">
                <a16:creationId xmlns:a16="http://schemas.microsoft.com/office/drawing/2014/main" id="{2ECAE9AC-3048-2A10-668B-72F05210E368}"/>
              </a:ext>
            </a:extLst>
          </p:cNvPr>
          <p:cNvSpPr>
            <a:spLocks noGrp="1" noChangeArrowheads="1"/>
          </p:cNvSpPr>
          <p:nvPr>
            <p:ph type="body" idx="1"/>
          </p:nvPr>
        </p:nvSpPr>
        <p:spPr>
          <a:noFill/>
        </p:spPr>
        <p:txBody>
          <a:bodyPr/>
          <a:lstStyle/>
          <a:p>
            <a:r>
              <a:rPr lang="en-US" altLang="en-US" b="1"/>
              <a:t>ABSTRACT</a:t>
            </a:r>
            <a:endParaRPr lang="en-US" altLang="en-US"/>
          </a:p>
          <a:p>
            <a:r>
              <a:rPr lang="en-US" altLang="en-US"/>
              <a:t>Effects of genetic selection for high wheel-running activity (17</a:t>
            </a:r>
            <a:r>
              <a:rPr lang="en-US" altLang="en-US" baseline="30000"/>
              <a:t>th</a:t>
            </a:r>
            <a:r>
              <a:rPr lang="en-US" altLang="en-US"/>
              <a:t> generation) and access to running wheels on skeletal muscle glucose uptake were studied in mice with the following treatments for 8 weeks: 1) access to unlocked wheels; 2) same as 1, but wheels locked 48 hr before glucose uptake measurement; or 3) wheels always locked.  Mice from four replicate selected lines ran more than random-bred (nonselected) mice (8,243 ±711 vs. 3,719 ± 233 revolutions/day </a:t>
            </a:r>
            <a:r>
              <a:rPr lang="en-US" altLang="en-US">
                <a:solidFill>
                  <a:srgbClr val="FF0000"/>
                </a:solidFill>
              </a:rPr>
              <a:t>xxplease indicate if this is over the entire 8 weeks, and also if it is mean ± SE</a:t>
            </a:r>
            <a:r>
              <a:rPr lang="en-US" altLang="en-US"/>
              <a:t>).  Fat pad/body weight was ~40% lower for selected vs. nonselected and for unlocked vs. locked groups.  </a:t>
            </a:r>
            <a:r>
              <a:rPr lang="en-US" altLang="en-US">
                <a:solidFill>
                  <a:srgbClr val="FF0000"/>
                </a:solidFill>
              </a:rPr>
              <a:t>xxFor all mice pooled,</a:t>
            </a:r>
            <a:r>
              <a:rPr lang="en-US" altLang="en-US"/>
              <a:t> insulin-stimulated glucose uptake and fat pad/body weight were inversely correlated for isolated soleus (r = -0.333, p&lt;0.005 xxthis will change if we use log or sqrt wheel running), but not extensor digitorum longus (EDL) or epitrochlearis muscles.  Insulin-stimulated glucose uptake was higher in EDL (p&lt;0.02) and tended to be higher in soleus (p=0.11) for selected vs. nonselected mice.  Glucose uptake did not differ by wheel-group, and amount of running did not correlate with glucose uptake for any muscle.  Unlike previously reported findings using rats, wheel running by mice did not enhance subsequent glucose uptake by isolated muscles.</a:t>
            </a:r>
          </a:p>
          <a:p>
            <a:endParaRPr lang="en-US" altLang="en-US"/>
          </a:p>
        </p:txBody>
      </p:sp>
    </p:spTree>
  </p:cSld>
  <p:clrMapOvr>
    <a:masterClrMapping/>
  </p:clrMapOvr>
</p:notes>
</file>

<file path=ppt/notesSlides/notesSlide1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0994" name="Rectangle 7">
            <a:extLst>
              <a:ext uri="{FF2B5EF4-FFF2-40B4-BE49-F238E27FC236}">
                <a16:creationId xmlns:a16="http://schemas.microsoft.com/office/drawing/2014/main" id="{0E1AE429-EBB5-4316-D6D4-7293078A4E65}"/>
              </a:ext>
            </a:extLst>
          </p:cNvPr>
          <p:cNvSpPr>
            <a:spLocks noGrp="1" noChangeArrowheads="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EE170E47-977B-4257-9D10-F04AAE64604E}" type="slidenum">
              <a:rPr lang="en-US" altLang="en-US" sz="1200"/>
              <a:pPr/>
              <a:t>177</a:t>
            </a:fld>
            <a:endParaRPr lang="en-US" altLang="en-US" sz="1200"/>
          </a:p>
        </p:txBody>
      </p:sp>
      <p:sp>
        <p:nvSpPr>
          <p:cNvPr id="340995" name="Rectangle 2">
            <a:extLst>
              <a:ext uri="{FF2B5EF4-FFF2-40B4-BE49-F238E27FC236}">
                <a16:creationId xmlns:a16="http://schemas.microsoft.com/office/drawing/2014/main" id="{61910691-DACD-768E-7A05-06C6F08BB08A}"/>
              </a:ext>
            </a:extLst>
          </p:cNvPr>
          <p:cNvSpPr>
            <a:spLocks noGrp="1" noRot="1" noChangeAspect="1" noChangeArrowheads="1" noTextEdit="1"/>
          </p:cNvSpPr>
          <p:nvPr>
            <p:ph type="sldImg"/>
          </p:nvPr>
        </p:nvSpPr>
        <p:spPr>
          <a:ln/>
        </p:spPr>
      </p:sp>
      <p:sp>
        <p:nvSpPr>
          <p:cNvPr id="340996" name="Rectangle 3">
            <a:extLst>
              <a:ext uri="{FF2B5EF4-FFF2-40B4-BE49-F238E27FC236}">
                <a16:creationId xmlns:a16="http://schemas.microsoft.com/office/drawing/2014/main" id="{A5EEFCB5-A4E5-0238-422F-B48368ED612E}"/>
              </a:ext>
            </a:extLst>
          </p:cNvPr>
          <p:cNvSpPr>
            <a:spLocks noGrp="1" noChangeArrowheads="1"/>
          </p:cNvSpPr>
          <p:nvPr>
            <p:ph type="body" idx="1"/>
          </p:nvPr>
        </p:nvSpPr>
        <p:spPr>
          <a:noFill/>
        </p:spPr>
        <p:txBody>
          <a:bodyPr/>
          <a:lstStyle/>
          <a:p>
            <a:endParaRPr lang="en-US" altLang="en-US"/>
          </a:p>
        </p:txBody>
      </p:sp>
    </p:spTree>
  </p:cSld>
  <p:clrMapOvr>
    <a:masterClrMapping/>
  </p:clrMapOvr>
</p:notes>
</file>

<file path=ppt/notesSlides/notesSlide1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3042" name="Rectangle 7">
            <a:extLst>
              <a:ext uri="{FF2B5EF4-FFF2-40B4-BE49-F238E27FC236}">
                <a16:creationId xmlns:a16="http://schemas.microsoft.com/office/drawing/2014/main" id="{5A129D56-B8D7-2D34-7178-700217040452}"/>
              </a:ext>
            </a:extLst>
          </p:cNvPr>
          <p:cNvSpPr>
            <a:spLocks noGrp="1" noChangeArrowheads="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C4B839CC-0654-45EF-AB90-8C9A8EBED27A}" type="slidenum">
              <a:rPr lang="en-US" altLang="en-US" sz="1200"/>
              <a:pPr/>
              <a:t>178</a:t>
            </a:fld>
            <a:endParaRPr lang="en-US" altLang="en-US" sz="1200"/>
          </a:p>
        </p:txBody>
      </p:sp>
      <p:sp>
        <p:nvSpPr>
          <p:cNvPr id="343043" name="Rectangle 2">
            <a:extLst>
              <a:ext uri="{FF2B5EF4-FFF2-40B4-BE49-F238E27FC236}">
                <a16:creationId xmlns:a16="http://schemas.microsoft.com/office/drawing/2014/main" id="{78684B67-DCF1-4723-10FB-A381645450C6}"/>
              </a:ext>
            </a:extLst>
          </p:cNvPr>
          <p:cNvSpPr>
            <a:spLocks noGrp="1" noRot="1" noChangeAspect="1" noChangeArrowheads="1" noTextEdit="1"/>
          </p:cNvSpPr>
          <p:nvPr>
            <p:ph type="sldImg"/>
          </p:nvPr>
        </p:nvSpPr>
        <p:spPr>
          <a:ln/>
        </p:spPr>
      </p:sp>
      <p:sp>
        <p:nvSpPr>
          <p:cNvPr id="343044" name="Rectangle 3">
            <a:extLst>
              <a:ext uri="{FF2B5EF4-FFF2-40B4-BE49-F238E27FC236}">
                <a16:creationId xmlns:a16="http://schemas.microsoft.com/office/drawing/2014/main" id="{065AB0D1-B342-E97C-2840-E066D1E0A6CC}"/>
              </a:ext>
            </a:extLst>
          </p:cNvPr>
          <p:cNvSpPr>
            <a:spLocks noGrp="1" noChangeArrowheads="1"/>
          </p:cNvSpPr>
          <p:nvPr>
            <p:ph type="body" idx="1"/>
          </p:nvPr>
        </p:nvSpPr>
        <p:spPr>
          <a:noFill/>
        </p:spPr>
        <p:txBody>
          <a:bodyPr/>
          <a:lstStyle/>
          <a:p>
            <a:endParaRPr lang="en-US" altLang="en-US"/>
          </a:p>
        </p:txBody>
      </p:sp>
    </p:spTree>
  </p:cSld>
  <p:clrMapOvr>
    <a:masterClrMapping/>
  </p:clrMapOvr>
</p:notes>
</file>

<file path=ppt/notesSlides/notesSlide1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5090" name="Rectangle 7">
            <a:extLst>
              <a:ext uri="{FF2B5EF4-FFF2-40B4-BE49-F238E27FC236}">
                <a16:creationId xmlns:a16="http://schemas.microsoft.com/office/drawing/2014/main" id="{38A80106-A91F-A8E5-D1C7-6B70C45A4440}"/>
              </a:ext>
            </a:extLst>
          </p:cNvPr>
          <p:cNvSpPr>
            <a:spLocks noGrp="1" noChangeArrowheads="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9C9CD38B-A2A1-48AA-B127-31BAA3934C2A}" type="slidenum">
              <a:rPr lang="en-US" altLang="en-US" sz="1200"/>
              <a:pPr/>
              <a:t>179</a:t>
            </a:fld>
            <a:endParaRPr lang="en-US" altLang="en-US" sz="1200"/>
          </a:p>
        </p:txBody>
      </p:sp>
      <p:sp>
        <p:nvSpPr>
          <p:cNvPr id="345091" name="Rectangle 2">
            <a:extLst>
              <a:ext uri="{FF2B5EF4-FFF2-40B4-BE49-F238E27FC236}">
                <a16:creationId xmlns:a16="http://schemas.microsoft.com/office/drawing/2014/main" id="{9C07683D-01A7-7C73-C896-979165EA2AD7}"/>
              </a:ext>
            </a:extLst>
          </p:cNvPr>
          <p:cNvSpPr>
            <a:spLocks noGrp="1" noRot="1" noChangeAspect="1" noChangeArrowheads="1" noTextEdit="1"/>
          </p:cNvSpPr>
          <p:nvPr>
            <p:ph type="sldImg"/>
          </p:nvPr>
        </p:nvSpPr>
        <p:spPr>
          <a:ln/>
        </p:spPr>
      </p:sp>
      <p:sp>
        <p:nvSpPr>
          <p:cNvPr id="345092" name="Rectangle 3">
            <a:extLst>
              <a:ext uri="{FF2B5EF4-FFF2-40B4-BE49-F238E27FC236}">
                <a16:creationId xmlns:a16="http://schemas.microsoft.com/office/drawing/2014/main" id="{C397F408-4354-FABC-8718-67BFB322C611}"/>
              </a:ext>
            </a:extLst>
          </p:cNvPr>
          <p:cNvSpPr>
            <a:spLocks noGrp="1" noChangeArrowheads="1"/>
          </p:cNvSpPr>
          <p:nvPr>
            <p:ph type="body" idx="1"/>
          </p:nvPr>
        </p:nvSpPr>
        <p:spPr>
          <a:noFill/>
        </p:spPr>
        <p:txBody>
          <a:bodyPr/>
          <a:lstStyle/>
          <a:p>
            <a:r>
              <a:rPr lang="en-US" altLang="en-US"/>
              <a:t>SelExp_Davis_4 May 2006.ppt</a:t>
            </a:r>
          </a:p>
          <a:p>
            <a:r>
              <a:rPr lang="en-US" altLang="en-US"/>
              <a:t>So, we really want to understand the processes, not just the end points.</a:t>
            </a:r>
          </a:p>
          <a:p>
            <a:endParaRPr lang="en-US" altLang="en-US"/>
          </a:p>
          <a:p>
            <a:r>
              <a:rPr lang="en-US" altLang="en-US" b="1"/>
              <a:t>Plenary lecture:</a:t>
            </a:r>
          </a:p>
          <a:p>
            <a:r>
              <a:rPr lang="en-US" altLang="en-US" b="1"/>
              <a:t>John Speakman</a:t>
            </a:r>
          </a:p>
          <a:p>
            <a:r>
              <a:rPr lang="en-US" altLang="en-US" b="1"/>
              <a:t>The physiological basis of life history trade-offs: is there a role for oxidative stress?</a:t>
            </a:r>
          </a:p>
          <a:p>
            <a:r>
              <a:rPr lang="en-US" altLang="en-US"/>
              <a:t>Could also list trade-offs in both columns</a:t>
            </a:r>
          </a:p>
        </p:txBody>
      </p:sp>
    </p:spTree>
  </p:cSld>
  <p:clrMapOvr>
    <a:masterClrMapping/>
  </p:clrMapOvr>
</p:notes>
</file>

<file path=ppt/notesSlides/notesSlide1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7138" name="Rectangle 7">
            <a:extLst>
              <a:ext uri="{FF2B5EF4-FFF2-40B4-BE49-F238E27FC236}">
                <a16:creationId xmlns:a16="http://schemas.microsoft.com/office/drawing/2014/main" id="{E9BF738C-726F-43C5-0CE9-7467EB640260}"/>
              </a:ext>
            </a:extLst>
          </p:cNvPr>
          <p:cNvSpPr>
            <a:spLocks noGrp="1" noChangeArrowheads="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2AA4EFAD-FD90-4061-995F-202ECA15DB8F}" type="slidenum">
              <a:rPr lang="en-US" altLang="en-US" sz="1200"/>
              <a:pPr/>
              <a:t>180</a:t>
            </a:fld>
            <a:endParaRPr lang="en-US" altLang="en-US" sz="1200"/>
          </a:p>
        </p:txBody>
      </p:sp>
      <p:sp>
        <p:nvSpPr>
          <p:cNvPr id="347139" name="Rectangle 2">
            <a:extLst>
              <a:ext uri="{FF2B5EF4-FFF2-40B4-BE49-F238E27FC236}">
                <a16:creationId xmlns:a16="http://schemas.microsoft.com/office/drawing/2014/main" id="{0835BD4C-44C7-0128-6C79-ADCE54E6E109}"/>
              </a:ext>
            </a:extLst>
          </p:cNvPr>
          <p:cNvSpPr>
            <a:spLocks noGrp="1" noRot="1" noChangeAspect="1" noChangeArrowheads="1" noTextEdit="1"/>
          </p:cNvSpPr>
          <p:nvPr>
            <p:ph type="sldImg"/>
          </p:nvPr>
        </p:nvSpPr>
        <p:spPr>
          <a:ln/>
        </p:spPr>
      </p:sp>
      <p:sp>
        <p:nvSpPr>
          <p:cNvPr id="347140" name="Rectangle 3">
            <a:extLst>
              <a:ext uri="{FF2B5EF4-FFF2-40B4-BE49-F238E27FC236}">
                <a16:creationId xmlns:a16="http://schemas.microsoft.com/office/drawing/2014/main" id="{9F092E8E-993F-8FF4-BD42-F8A36EBEB2D8}"/>
              </a:ext>
            </a:extLst>
          </p:cNvPr>
          <p:cNvSpPr>
            <a:spLocks noGrp="1" noChangeArrowheads="1"/>
          </p:cNvSpPr>
          <p:nvPr>
            <p:ph type="body" idx="1"/>
          </p:nvPr>
        </p:nvSpPr>
        <p:spPr>
          <a:noFill/>
        </p:spPr>
        <p:txBody>
          <a:bodyPr/>
          <a:lstStyle/>
          <a:p>
            <a:endParaRPr lang="en-US" altLang="en-US"/>
          </a:p>
        </p:txBody>
      </p:sp>
    </p:spTree>
  </p:cSld>
  <p:clrMapOvr>
    <a:masterClrMapping/>
  </p:clrMapOvr>
</p:notes>
</file>

<file path=ppt/notesSlides/notesSlide1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9186" name="Rectangle 7">
            <a:extLst>
              <a:ext uri="{FF2B5EF4-FFF2-40B4-BE49-F238E27FC236}">
                <a16:creationId xmlns:a16="http://schemas.microsoft.com/office/drawing/2014/main" id="{EEDB9FB3-8ADB-64FD-B923-0F23697F426D}"/>
              </a:ext>
            </a:extLst>
          </p:cNvPr>
          <p:cNvSpPr>
            <a:spLocks noGrp="1" noChangeArrowheads="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1006948B-7A4C-489C-9F72-D9DC4B4F4D00}" type="slidenum">
              <a:rPr lang="en-US" altLang="en-US" sz="1200"/>
              <a:pPr/>
              <a:t>181</a:t>
            </a:fld>
            <a:endParaRPr lang="en-US" altLang="en-US" sz="1200"/>
          </a:p>
        </p:txBody>
      </p:sp>
      <p:sp>
        <p:nvSpPr>
          <p:cNvPr id="349187" name="Rectangle 2">
            <a:extLst>
              <a:ext uri="{FF2B5EF4-FFF2-40B4-BE49-F238E27FC236}">
                <a16:creationId xmlns:a16="http://schemas.microsoft.com/office/drawing/2014/main" id="{8F479715-EF19-D710-5FB4-4FCAD424B1DE}"/>
              </a:ext>
            </a:extLst>
          </p:cNvPr>
          <p:cNvSpPr>
            <a:spLocks noGrp="1" noRot="1" noChangeAspect="1" noChangeArrowheads="1" noTextEdit="1"/>
          </p:cNvSpPr>
          <p:nvPr>
            <p:ph type="sldImg"/>
          </p:nvPr>
        </p:nvSpPr>
        <p:spPr>
          <a:ln/>
        </p:spPr>
      </p:sp>
      <p:sp>
        <p:nvSpPr>
          <p:cNvPr id="349188" name="Rectangle 3">
            <a:extLst>
              <a:ext uri="{FF2B5EF4-FFF2-40B4-BE49-F238E27FC236}">
                <a16:creationId xmlns:a16="http://schemas.microsoft.com/office/drawing/2014/main" id="{C48E69D3-320D-4829-7F0E-96388963D53D}"/>
              </a:ext>
            </a:extLst>
          </p:cNvPr>
          <p:cNvSpPr>
            <a:spLocks noGrp="1" noChangeArrowheads="1"/>
          </p:cNvSpPr>
          <p:nvPr>
            <p:ph type="body" idx="1"/>
          </p:nvPr>
        </p:nvSpPr>
        <p:spPr>
          <a:noFill/>
        </p:spPr>
        <p:txBody>
          <a:bodyPr/>
          <a:lstStyle/>
          <a:p>
            <a:r>
              <a:rPr lang="en-US" altLang="en-US" sz="2400">
                <a:latin typeface="Arial" panose="020B0604020202020204" pitchFamily="34" charset="0"/>
              </a:rPr>
              <a:t>Traits at all of these levels will interact with each other and with the environment to determine fitness, or lifetime reproductive success, which is composed of these three major components.</a:t>
            </a:r>
          </a:p>
          <a:p>
            <a:r>
              <a:rPr lang="en-US" altLang="en-US" sz="2400">
                <a:latin typeface="Arial" panose="020B0604020202020204" pitchFamily="34" charset="0"/>
              </a:rPr>
              <a:t>Add </a:t>
            </a:r>
            <a:r>
              <a:rPr lang="en-US" altLang="en-US" sz="2400">
                <a:solidFill>
                  <a:srgbClr val="FF0000"/>
                </a:solidFill>
                <a:latin typeface="Arial" panose="020B0604020202020204" pitchFamily="34" charset="0"/>
              </a:rPr>
              <a:t>modularity</a:t>
            </a:r>
            <a:r>
              <a:rPr lang="en-US" altLang="en-US" sz="2400">
                <a:latin typeface="Arial" panose="020B0604020202020204" pitchFamily="34" charset="0"/>
              </a:rPr>
              <a:t>, sensu:</a:t>
            </a:r>
            <a:br>
              <a:rPr lang="en-US" altLang="en-US" sz="2400">
                <a:latin typeface="Arial" panose="020B0604020202020204" pitchFamily="34" charset="0"/>
              </a:rPr>
            </a:br>
            <a:r>
              <a:rPr lang="en-US" altLang="en-US" sz="2400">
                <a:latin typeface="Arial" panose="020B0604020202020204" pitchFamily="34" charset="0"/>
              </a:rPr>
              <a:t>Csete, M. E., and J. C. Doyle. 2002. Reverse engineering of biological complexity. Science 295:1664-1669.</a:t>
            </a:r>
          </a:p>
          <a:p>
            <a:r>
              <a:rPr lang="en-US" altLang="en-US" sz="2400">
                <a:latin typeface="Arial" panose="020B0604020202020204" pitchFamily="34" charset="0"/>
              </a:rPr>
              <a:t>   </a:t>
            </a:r>
          </a:p>
        </p:txBody>
      </p:sp>
    </p:spTree>
  </p:cSld>
  <p:clrMapOvr>
    <a:masterClrMapping/>
  </p:clrMapOvr>
</p:notes>
</file>

<file path=ppt/notesSlides/notesSlide1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1234" name="Rectangle 7">
            <a:extLst>
              <a:ext uri="{FF2B5EF4-FFF2-40B4-BE49-F238E27FC236}">
                <a16:creationId xmlns:a16="http://schemas.microsoft.com/office/drawing/2014/main" id="{D3A3B249-EF01-356F-22E7-E4D7AE3F5970}"/>
              </a:ext>
            </a:extLst>
          </p:cNvPr>
          <p:cNvSpPr>
            <a:spLocks noGrp="1" noChangeArrowheads="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B169AFB2-1298-4A2A-926E-D32DA480D21D}" type="slidenum">
              <a:rPr lang="en-US" altLang="en-US" sz="1200"/>
              <a:pPr/>
              <a:t>182</a:t>
            </a:fld>
            <a:endParaRPr lang="en-US" altLang="en-US" sz="1200"/>
          </a:p>
        </p:txBody>
      </p:sp>
      <p:sp>
        <p:nvSpPr>
          <p:cNvPr id="351235" name="Rectangle 2">
            <a:extLst>
              <a:ext uri="{FF2B5EF4-FFF2-40B4-BE49-F238E27FC236}">
                <a16:creationId xmlns:a16="http://schemas.microsoft.com/office/drawing/2014/main" id="{A5DBB3E9-0B75-4521-BD81-614FF0285AF6}"/>
              </a:ext>
            </a:extLst>
          </p:cNvPr>
          <p:cNvSpPr>
            <a:spLocks noGrp="1" noRot="1" noChangeAspect="1" noChangeArrowheads="1" noTextEdit="1"/>
          </p:cNvSpPr>
          <p:nvPr>
            <p:ph type="sldImg"/>
          </p:nvPr>
        </p:nvSpPr>
        <p:spPr>
          <a:ln/>
        </p:spPr>
      </p:sp>
      <p:sp>
        <p:nvSpPr>
          <p:cNvPr id="351236" name="Rectangle 3">
            <a:extLst>
              <a:ext uri="{FF2B5EF4-FFF2-40B4-BE49-F238E27FC236}">
                <a16:creationId xmlns:a16="http://schemas.microsoft.com/office/drawing/2014/main" id="{AC045DD6-70C3-E52B-A563-20CC14DA255B}"/>
              </a:ext>
            </a:extLst>
          </p:cNvPr>
          <p:cNvSpPr>
            <a:spLocks noGrp="1" noChangeArrowheads="1"/>
          </p:cNvSpPr>
          <p:nvPr>
            <p:ph type="body" idx="1"/>
          </p:nvPr>
        </p:nvSpPr>
        <p:spPr>
          <a:noFill/>
        </p:spPr>
        <p:txBody>
          <a:bodyPr/>
          <a:lstStyle/>
          <a:p>
            <a:endParaRPr lang="en-US" altLang="en-US"/>
          </a:p>
        </p:txBody>
      </p:sp>
    </p:spTree>
  </p:cSld>
  <p:clrMapOvr>
    <a:masterClrMapping/>
  </p:clrMapOvr>
</p:notes>
</file>

<file path=ppt/notesSlides/notesSlide1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3282" name="Rectangle 7">
            <a:extLst>
              <a:ext uri="{FF2B5EF4-FFF2-40B4-BE49-F238E27FC236}">
                <a16:creationId xmlns:a16="http://schemas.microsoft.com/office/drawing/2014/main" id="{716AF559-7CFB-9CF2-4A6F-ECC51D619554}"/>
              </a:ext>
            </a:extLst>
          </p:cNvPr>
          <p:cNvSpPr>
            <a:spLocks noGrp="1" noChangeArrowheads="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4201BF0F-4215-45FC-99B5-BFFAE8889B21}" type="slidenum">
              <a:rPr lang="en-US" altLang="en-US" sz="1200"/>
              <a:pPr/>
              <a:t>183</a:t>
            </a:fld>
            <a:endParaRPr lang="en-US" altLang="en-US" sz="1200"/>
          </a:p>
        </p:txBody>
      </p:sp>
      <p:sp>
        <p:nvSpPr>
          <p:cNvPr id="353283" name="Rectangle 2">
            <a:extLst>
              <a:ext uri="{FF2B5EF4-FFF2-40B4-BE49-F238E27FC236}">
                <a16:creationId xmlns:a16="http://schemas.microsoft.com/office/drawing/2014/main" id="{3A6F158E-DB0D-0195-2117-1ECC3FD11359}"/>
              </a:ext>
            </a:extLst>
          </p:cNvPr>
          <p:cNvSpPr>
            <a:spLocks noGrp="1" noRot="1" noChangeAspect="1" noChangeArrowheads="1" noTextEdit="1"/>
          </p:cNvSpPr>
          <p:nvPr>
            <p:ph type="sldImg"/>
          </p:nvPr>
        </p:nvSpPr>
        <p:spPr>
          <a:ln/>
        </p:spPr>
      </p:sp>
      <p:sp>
        <p:nvSpPr>
          <p:cNvPr id="353284" name="Rectangle 3">
            <a:extLst>
              <a:ext uri="{FF2B5EF4-FFF2-40B4-BE49-F238E27FC236}">
                <a16:creationId xmlns:a16="http://schemas.microsoft.com/office/drawing/2014/main" id="{9CA3E003-E848-2F6E-65B9-C989392E322A}"/>
              </a:ext>
            </a:extLst>
          </p:cNvPr>
          <p:cNvSpPr>
            <a:spLocks noGrp="1" noChangeArrowheads="1"/>
          </p:cNvSpPr>
          <p:nvPr>
            <p:ph type="body" idx="1"/>
          </p:nvPr>
        </p:nvSpPr>
        <p:spPr>
          <a:noFill/>
        </p:spPr>
        <p:txBody>
          <a:bodyPr/>
          <a:lstStyle/>
          <a:p>
            <a:r>
              <a:rPr lang="en-US" altLang="en-US"/>
              <a:t>What an animal does … e.g., if it encounters a predator</a:t>
            </a:r>
          </a:p>
        </p:txBody>
      </p:sp>
    </p:spTree>
  </p:cSld>
  <p:clrMapOvr>
    <a:masterClrMapping/>
  </p:clrMapOvr>
</p:notes>
</file>

<file path=ppt/notesSlides/notesSlide1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5330" name="Rectangle 7">
            <a:extLst>
              <a:ext uri="{FF2B5EF4-FFF2-40B4-BE49-F238E27FC236}">
                <a16:creationId xmlns:a16="http://schemas.microsoft.com/office/drawing/2014/main" id="{0AD530A9-5F8C-D78E-F0C3-CF80F4417F23}"/>
              </a:ext>
            </a:extLst>
          </p:cNvPr>
          <p:cNvSpPr>
            <a:spLocks noGrp="1" noChangeArrowheads="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234B5842-1A3B-4810-AB09-4ADA8402A3E8}" type="slidenum">
              <a:rPr lang="en-US" altLang="en-US" sz="1200"/>
              <a:pPr/>
              <a:t>184</a:t>
            </a:fld>
            <a:endParaRPr lang="en-US" altLang="en-US" sz="1200"/>
          </a:p>
        </p:txBody>
      </p:sp>
      <p:sp>
        <p:nvSpPr>
          <p:cNvPr id="355331" name="Rectangle 2">
            <a:extLst>
              <a:ext uri="{FF2B5EF4-FFF2-40B4-BE49-F238E27FC236}">
                <a16:creationId xmlns:a16="http://schemas.microsoft.com/office/drawing/2014/main" id="{0C5DBFCA-37EF-A22D-0BB6-7507E1BD2D7A}"/>
              </a:ext>
            </a:extLst>
          </p:cNvPr>
          <p:cNvSpPr>
            <a:spLocks noGrp="1" noRot="1" noChangeAspect="1" noChangeArrowheads="1" noTextEdit="1"/>
          </p:cNvSpPr>
          <p:nvPr>
            <p:ph type="sldImg"/>
          </p:nvPr>
        </p:nvSpPr>
        <p:spPr>
          <a:ln/>
        </p:spPr>
      </p:sp>
      <p:sp>
        <p:nvSpPr>
          <p:cNvPr id="355332" name="Rectangle 3">
            <a:extLst>
              <a:ext uri="{FF2B5EF4-FFF2-40B4-BE49-F238E27FC236}">
                <a16:creationId xmlns:a16="http://schemas.microsoft.com/office/drawing/2014/main" id="{C6F7F77A-3847-BB6B-11E4-F1BDAC19137A}"/>
              </a:ext>
            </a:extLst>
          </p:cNvPr>
          <p:cNvSpPr>
            <a:spLocks noGrp="1" noChangeArrowheads="1"/>
          </p:cNvSpPr>
          <p:nvPr>
            <p:ph type="body" idx="1"/>
          </p:nvPr>
        </p:nvSpPr>
        <p:spPr>
          <a:noFill/>
        </p:spPr>
        <p:txBody>
          <a:bodyPr/>
          <a:lstStyle/>
          <a:p>
            <a:endParaRPr lang="en-US" altLang="en-US"/>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562" name="Rectangle 7">
            <a:extLst>
              <a:ext uri="{FF2B5EF4-FFF2-40B4-BE49-F238E27FC236}">
                <a16:creationId xmlns:a16="http://schemas.microsoft.com/office/drawing/2014/main" id="{96C68EA4-DF68-065F-5F55-57E115369C11}"/>
              </a:ext>
            </a:extLst>
          </p:cNvPr>
          <p:cNvSpPr>
            <a:spLocks noGrp="1" noChangeArrowheads="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D18A902B-3E42-41D3-970B-6CFD69D7AE00}" type="slidenum">
              <a:rPr lang="en-US" altLang="en-US" sz="1200"/>
              <a:pPr/>
              <a:t>17</a:t>
            </a:fld>
            <a:endParaRPr lang="en-US" altLang="en-US" sz="1200" dirty="0"/>
          </a:p>
        </p:txBody>
      </p:sp>
      <p:sp>
        <p:nvSpPr>
          <p:cNvPr id="66563" name="Rectangle 2">
            <a:extLst>
              <a:ext uri="{FF2B5EF4-FFF2-40B4-BE49-F238E27FC236}">
                <a16:creationId xmlns:a16="http://schemas.microsoft.com/office/drawing/2014/main" id="{3205D972-ADDA-A2DB-AE52-731B45E02BBD}"/>
              </a:ext>
            </a:extLst>
          </p:cNvPr>
          <p:cNvSpPr>
            <a:spLocks noGrp="1" noRot="1" noChangeAspect="1" noChangeArrowheads="1" noTextEdit="1"/>
          </p:cNvSpPr>
          <p:nvPr>
            <p:ph type="sldImg"/>
          </p:nvPr>
        </p:nvSpPr>
        <p:spPr>
          <a:ln/>
        </p:spPr>
      </p:sp>
      <p:sp>
        <p:nvSpPr>
          <p:cNvPr id="66564" name="Rectangle 3">
            <a:extLst>
              <a:ext uri="{FF2B5EF4-FFF2-40B4-BE49-F238E27FC236}">
                <a16:creationId xmlns:a16="http://schemas.microsoft.com/office/drawing/2014/main" id="{501D27C7-491A-B1D1-AA66-25A9B49A97FC}"/>
              </a:ext>
            </a:extLst>
          </p:cNvPr>
          <p:cNvSpPr>
            <a:spLocks noGrp="1" noChangeArrowheads="1"/>
          </p:cNvSpPr>
          <p:nvPr>
            <p:ph type="body" idx="1"/>
          </p:nvPr>
        </p:nvSpPr>
        <p:spPr>
          <a:noFill/>
        </p:spPr>
        <p:txBody>
          <a:bodyPr/>
          <a:lstStyle/>
          <a:p>
            <a:r>
              <a:rPr lang="en-US" altLang="en-US" dirty="0"/>
              <a:t>This is missing one hour of data at the start …</a:t>
            </a:r>
          </a:p>
        </p:txBody>
      </p:sp>
    </p:spTree>
  </p:cSld>
  <p:clrMapOvr>
    <a:masterClrMapping/>
  </p:clrMapOvr>
</p:notes>
</file>

<file path=ppt/notesSlides/notesSlide1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7378" name="Rectangle 7">
            <a:extLst>
              <a:ext uri="{FF2B5EF4-FFF2-40B4-BE49-F238E27FC236}">
                <a16:creationId xmlns:a16="http://schemas.microsoft.com/office/drawing/2014/main" id="{2FFDCB82-1D65-A563-B7BE-4BA688CE9C90}"/>
              </a:ext>
            </a:extLst>
          </p:cNvPr>
          <p:cNvSpPr>
            <a:spLocks noGrp="1" noChangeArrowheads="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332DE593-CB2E-4C9E-9785-12FE8A6EDE22}" type="slidenum">
              <a:rPr lang="en-US" altLang="en-US" sz="1200"/>
              <a:pPr/>
              <a:t>185</a:t>
            </a:fld>
            <a:endParaRPr lang="en-US" altLang="en-US" sz="1200"/>
          </a:p>
        </p:txBody>
      </p:sp>
      <p:sp>
        <p:nvSpPr>
          <p:cNvPr id="357379" name="Rectangle 2">
            <a:extLst>
              <a:ext uri="{FF2B5EF4-FFF2-40B4-BE49-F238E27FC236}">
                <a16:creationId xmlns:a16="http://schemas.microsoft.com/office/drawing/2014/main" id="{007B4D09-A897-73AA-2860-DFEF99FA170E}"/>
              </a:ext>
            </a:extLst>
          </p:cNvPr>
          <p:cNvSpPr>
            <a:spLocks noGrp="1" noRot="1" noChangeAspect="1" noChangeArrowheads="1" noTextEdit="1"/>
          </p:cNvSpPr>
          <p:nvPr>
            <p:ph type="sldImg"/>
          </p:nvPr>
        </p:nvSpPr>
        <p:spPr>
          <a:ln/>
        </p:spPr>
      </p:sp>
      <p:sp>
        <p:nvSpPr>
          <p:cNvPr id="357380" name="Rectangle 3">
            <a:extLst>
              <a:ext uri="{FF2B5EF4-FFF2-40B4-BE49-F238E27FC236}">
                <a16:creationId xmlns:a16="http://schemas.microsoft.com/office/drawing/2014/main" id="{35EEEB30-BA2E-6230-6CD7-9AFCCE6AC944}"/>
              </a:ext>
            </a:extLst>
          </p:cNvPr>
          <p:cNvSpPr>
            <a:spLocks noGrp="1" noChangeArrowheads="1"/>
          </p:cNvSpPr>
          <p:nvPr>
            <p:ph type="body" idx="1"/>
          </p:nvPr>
        </p:nvSpPr>
        <p:spPr>
          <a:noFill/>
        </p:spPr>
        <p:txBody>
          <a:bodyPr/>
          <a:lstStyle/>
          <a:p>
            <a:endParaRPr lang="en-US" altLang="en-US"/>
          </a:p>
        </p:txBody>
      </p:sp>
    </p:spTree>
  </p:cSld>
  <p:clrMapOvr>
    <a:masterClrMapping/>
  </p:clrMapOvr>
</p:notes>
</file>

<file path=ppt/notesSlides/notesSlide1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9426" name="Rectangle 7">
            <a:extLst>
              <a:ext uri="{FF2B5EF4-FFF2-40B4-BE49-F238E27FC236}">
                <a16:creationId xmlns:a16="http://schemas.microsoft.com/office/drawing/2014/main" id="{8CB86DAD-B5A9-69B1-098A-38837092D93F}"/>
              </a:ext>
            </a:extLst>
          </p:cNvPr>
          <p:cNvSpPr>
            <a:spLocks noGrp="1" noChangeArrowheads="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A702F175-8623-4CBA-A574-C9D5CADBAD95}" type="slidenum">
              <a:rPr lang="en-US" altLang="en-US" sz="1200"/>
              <a:pPr/>
              <a:t>186</a:t>
            </a:fld>
            <a:endParaRPr lang="en-US" altLang="en-US" sz="1200"/>
          </a:p>
        </p:txBody>
      </p:sp>
      <p:sp>
        <p:nvSpPr>
          <p:cNvPr id="359427" name="Rectangle 2">
            <a:extLst>
              <a:ext uri="{FF2B5EF4-FFF2-40B4-BE49-F238E27FC236}">
                <a16:creationId xmlns:a16="http://schemas.microsoft.com/office/drawing/2014/main" id="{CFB393DC-D343-B6C0-2055-3D63A6D427DF}"/>
              </a:ext>
            </a:extLst>
          </p:cNvPr>
          <p:cNvSpPr>
            <a:spLocks noGrp="1" noRot="1" noChangeAspect="1" noChangeArrowheads="1" noTextEdit="1"/>
          </p:cNvSpPr>
          <p:nvPr>
            <p:ph type="sldImg"/>
          </p:nvPr>
        </p:nvSpPr>
        <p:spPr>
          <a:ln/>
        </p:spPr>
      </p:sp>
      <p:sp>
        <p:nvSpPr>
          <p:cNvPr id="359428" name="Rectangle 3">
            <a:extLst>
              <a:ext uri="{FF2B5EF4-FFF2-40B4-BE49-F238E27FC236}">
                <a16:creationId xmlns:a16="http://schemas.microsoft.com/office/drawing/2014/main" id="{2B7D4B4B-F814-8193-978B-1591EFDA89B4}"/>
              </a:ext>
            </a:extLst>
          </p:cNvPr>
          <p:cNvSpPr>
            <a:spLocks noGrp="1" noChangeArrowheads="1"/>
          </p:cNvSpPr>
          <p:nvPr>
            <p:ph type="body" idx="1"/>
          </p:nvPr>
        </p:nvSpPr>
        <p:spPr>
          <a:noFill/>
        </p:spPr>
        <p:txBody>
          <a:bodyPr/>
          <a:lstStyle/>
          <a:p>
            <a:r>
              <a:rPr lang="en-US" altLang="en-US"/>
              <a:t>C:\APS\Radojcic\Science_Scope\Figure_3.jpg</a:t>
            </a:r>
          </a:p>
        </p:txBody>
      </p:sp>
    </p:spTree>
  </p:cSld>
  <p:clrMapOvr>
    <a:masterClrMapping/>
  </p:clrMapOvr>
</p:notes>
</file>

<file path=ppt/notesSlides/notesSlide1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1474" name="Rectangle 7">
            <a:extLst>
              <a:ext uri="{FF2B5EF4-FFF2-40B4-BE49-F238E27FC236}">
                <a16:creationId xmlns:a16="http://schemas.microsoft.com/office/drawing/2014/main" id="{FF2F5CDE-9C27-08AD-749B-E592E69E2694}"/>
              </a:ext>
            </a:extLst>
          </p:cNvPr>
          <p:cNvSpPr>
            <a:spLocks noGrp="1" noChangeArrowheads="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B83367B0-62BE-44EE-A7E1-EFB92A27FFB5}" type="slidenum">
              <a:rPr lang="en-US" altLang="en-US" sz="1200"/>
              <a:pPr/>
              <a:t>187</a:t>
            </a:fld>
            <a:endParaRPr lang="en-US" altLang="en-US" sz="1200"/>
          </a:p>
        </p:txBody>
      </p:sp>
      <p:sp>
        <p:nvSpPr>
          <p:cNvPr id="361475" name="Rectangle 2">
            <a:extLst>
              <a:ext uri="{FF2B5EF4-FFF2-40B4-BE49-F238E27FC236}">
                <a16:creationId xmlns:a16="http://schemas.microsoft.com/office/drawing/2014/main" id="{A436BD32-6489-1294-AE92-C6C24338803E}"/>
              </a:ext>
            </a:extLst>
          </p:cNvPr>
          <p:cNvSpPr>
            <a:spLocks noGrp="1" noRot="1" noChangeAspect="1" noChangeArrowheads="1" noTextEdit="1"/>
          </p:cNvSpPr>
          <p:nvPr>
            <p:ph type="sldImg"/>
          </p:nvPr>
        </p:nvSpPr>
        <p:spPr>
          <a:ln/>
        </p:spPr>
      </p:sp>
      <p:sp>
        <p:nvSpPr>
          <p:cNvPr id="361476" name="Rectangle 3">
            <a:extLst>
              <a:ext uri="{FF2B5EF4-FFF2-40B4-BE49-F238E27FC236}">
                <a16:creationId xmlns:a16="http://schemas.microsoft.com/office/drawing/2014/main" id="{860A0649-67E0-45C2-6530-4FB31DF1A161}"/>
              </a:ext>
            </a:extLst>
          </p:cNvPr>
          <p:cNvSpPr>
            <a:spLocks noGrp="1" noChangeArrowheads="1"/>
          </p:cNvSpPr>
          <p:nvPr>
            <p:ph type="body" idx="1"/>
          </p:nvPr>
        </p:nvSpPr>
        <p:spPr>
          <a:noFill/>
        </p:spPr>
        <p:txBody>
          <a:bodyPr/>
          <a:lstStyle/>
          <a:p>
            <a:r>
              <a:rPr lang="en-US" altLang="en-US"/>
              <a:t>C:\APS\Radojcic\Science_Scope\Figure_3.jpg</a:t>
            </a:r>
          </a:p>
        </p:txBody>
      </p:sp>
    </p:spTree>
  </p:cSld>
  <p:clrMapOvr>
    <a:masterClrMapping/>
  </p:clrMapOvr>
</p:notes>
</file>

<file path=ppt/notesSlides/notesSlide1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3522" name="Rectangle 7">
            <a:extLst>
              <a:ext uri="{FF2B5EF4-FFF2-40B4-BE49-F238E27FC236}">
                <a16:creationId xmlns:a16="http://schemas.microsoft.com/office/drawing/2014/main" id="{56B040B1-7210-70FD-1558-524C28635CC6}"/>
              </a:ext>
            </a:extLst>
          </p:cNvPr>
          <p:cNvSpPr>
            <a:spLocks noGrp="1" noChangeArrowheads="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97CC04C4-5361-4400-A094-B122A916EF10}" type="slidenum">
              <a:rPr lang="en-US" altLang="en-US" sz="1200"/>
              <a:pPr/>
              <a:t>188</a:t>
            </a:fld>
            <a:endParaRPr lang="en-US" altLang="en-US" sz="1200"/>
          </a:p>
        </p:txBody>
      </p:sp>
      <p:sp>
        <p:nvSpPr>
          <p:cNvPr id="363523" name="Rectangle 2">
            <a:extLst>
              <a:ext uri="{FF2B5EF4-FFF2-40B4-BE49-F238E27FC236}">
                <a16:creationId xmlns:a16="http://schemas.microsoft.com/office/drawing/2014/main" id="{594DA25A-EC64-537D-7DB0-AC99FCCE28D2}"/>
              </a:ext>
            </a:extLst>
          </p:cNvPr>
          <p:cNvSpPr>
            <a:spLocks noGrp="1" noRot="1" noChangeAspect="1" noChangeArrowheads="1" noTextEdit="1"/>
          </p:cNvSpPr>
          <p:nvPr>
            <p:ph type="sldImg"/>
          </p:nvPr>
        </p:nvSpPr>
        <p:spPr>
          <a:ln/>
        </p:spPr>
      </p:sp>
      <p:sp>
        <p:nvSpPr>
          <p:cNvPr id="363524" name="Rectangle 3">
            <a:extLst>
              <a:ext uri="{FF2B5EF4-FFF2-40B4-BE49-F238E27FC236}">
                <a16:creationId xmlns:a16="http://schemas.microsoft.com/office/drawing/2014/main" id="{869A387E-FAB3-0C2D-A016-4F07C6026166}"/>
              </a:ext>
            </a:extLst>
          </p:cNvPr>
          <p:cNvSpPr>
            <a:spLocks noGrp="1" noChangeArrowheads="1"/>
          </p:cNvSpPr>
          <p:nvPr>
            <p:ph type="body" idx="1"/>
          </p:nvPr>
        </p:nvSpPr>
        <p:spPr>
          <a:noFill/>
        </p:spPr>
        <p:txBody>
          <a:bodyPr/>
          <a:lstStyle/>
          <a:p>
            <a:r>
              <a:rPr lang="en-US" altLang="en-US"/>
              <a:t>C:\APS\Radojcic\Science_Scope\Figure_3.jpg</a:t>
            </a:r>
          </a:p>
        </p:txBody>
      </p:sp>
    </p:spTree>
  </p:cSld>
  <p:clrMapOvr>
    <a:masterClrMapping/>
  </p:clrMapOvr>
</p:notes>
</file>

<file path=ppt/notesSlides/notesSlide1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5570" name="Rectangle 7">
            <a:extLst>
              <a:ext uri="{FF2B5EF4-FFF2-40B4-BE49-F238E27FC236}">
                <a16:creationId xmlns:a16="http://schemas.microsoft.com/office/drawing/2014/main" id="{C44495D1-B37D-E0CE-79D5-EACD17CDF89F}"/>
              </a:ext>
            </a:extLst>
          </p:cNvPr>
          <p:cNvSpPr>
            <a:spLocks noGrp="1" noChangeArrowheads="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B8E256DD-0E87-45E9-B15E-6659BB9DFFE1}" type="slidenum">
              <a:rPr lang="en-US" altLang="en-US" sz="1200"/>
              <a:pPr/>
              <a:t>189</a:t>
            </a:fld>
            <a:endParaRPr lang="en-US" altLang="en-US" sz="1200"/>
          </a:p>
        </p:txBody>
      </p:sp>
      <p:sp>
        <p:nvSpPr>
          <p:cNvPr id="365571" name="Rectangle 2">
            <a:extLst>
              <a:ext uri="{FF2B5EF4-FFF2-40B4-BE49-F238E27FC236}">
                <a16:creationId xmlns:a16="http://schemas.microsoft.com/office/drawing/2014/main" id="{F62E8F1B-01A2-5ADF-EF7E-17CF5B39CF50}"/>
              </a:ext>
            </a:extLst>
          </p:cNvPr>
          <p:cNvSpPr>
            <a:spLocks noGrp="1" noRot="1" noChangeAspect="1" noChangeArrowheads="1" noTextEdit="1"/>
          </p:cNvSpPr>
          <p:nvPr>
            <p:ph type="sldImg"/>
          </p:nvPr>
        </p:nvSpPr>
        <p:spPr>
          <a:ln/>
        </p:spPr>
      </p:sp>
      <p:sp>
        <p:nvSpPr>
          <p:cNvPr id="365572" name="Rectangle 3">
            <a:extLst>
              <a:ext uri="{FF2B5EF4-FFF2-40B4-BE49-F238E27FC236}">
                <a16:creationId xmlns:a16="http://schemas.microsoft.com/office/drawing/2014/main" id="{BA127732-03F4-1814-1402-23889B34DBB5}"/>
              </a:ext>
            </a:extLst>
          </p:cNvPr>
          <p:cNvSpPr>
            <a:spLocks noGrp="1" noChangeArrowheads="1"/>
          </p:cNvSpPr>
          <p:nvPr>
            <p:ph type="body" idx="1"/>
          </p:nvPr>
        </p:nvSpPr>
        <p:spPr>
          <a:noFill/>
        </p:spPr>
        <p:txBody>
          <a:bodyPr/>
          <a:lstStyle/>
          <a:p>
            <a:endParaRPr lang="en-US" altLang="en-US"/>
          </a:p>
        </p:txBody>
      </p:sp>
    </p:spTree>
  </p:cSld>
  <p:clrMapOvr>
    <a:masterClrMapping/>
  </p:clrMapOvr>
</p:notes>
</file>

<file path=ppt/notesSlides/notesSlide1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7618" name="Rectangle 7">
            <a:extLst>
              <a:ext uri="{FF2B5EF4-FFF2-40B4-BE49-F238E27FC236}">
                <a16:creationId xmlns:a16="http://schemas.microsoft.com/office/drawing/2014/main" id="{9BF4F1B4-59AB-430C-CF48-2F3BC5008352}"/>
              </a:ext>
            </a:extLst>
          </p:cNvPr>
          <p:cNvSpPr>
            <a:spLocks noGrp="1" noChangeArrowheads="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B58F571A-9298-4D32-85D2-DC2BAE914991}" type="slidenum">
              <a:rPr lang="en-US" altLang="en-US" sz="1200"/>
              <a:pPr/>
              <a:t>190</a:t>
            </a:fld>
            <a:endParaRPr lang="en-US" altLang="en-US" sz="1200"/>
          </a:p>
        </p:txBody>
      </p:sp>
      <p:sp>
        <p:nvSpPr>
          <p:cNvPr id="367619" name="Rectangle 2">
            <a:extLst>
              <a:ext uri="{FF2B5EF4-FFF2-40B4-BE49-F238E27FC236}">
                <a16:creationId xmlns:a16="http://schemas.microsoft.com/office/drawing/2014/main" id="{1FECFD9C-6959-F1A9-413F-247468A7610A}"/>
              </a:ext>
            </a:extLst>
          </p:cNvPr>
          <p:cNvSpPr>
            <a:spLocks noGrp="1" noRot="1" noChangeAspect="1" noChangeArrowheads="1" noTextEdit="1"/>
          </p:cNvSpPr>
          <p:nvPr>
            <p:ph type="sldImg"/>
          </p:nvPr>
        </p:nvSpPr>
        <p:spPr>
          <a:ln/>
        </p:spPr>
      </p:sp>
      <p:sp>
        <p:nvSpPr>
          <p:cNvPr id="367620" name="Rectangle 3">
            <a:extLst>
              <a:ext uri="{FF2B5EF4-FFF2-40B4-BE49-F238E27FC236}">
                <a16:creationId xmlns:a16="http://schemas.microsoft.com/office/drawing/2014/main" id="{0FFEDB95-6093-E55E-0931-71CAECDEEF46}"/>
              </a:ext>
            </a:extLst>
          </p:cNvPr>
          <p:cNvSpPr>
            <a:spLocks noGrp="1" noChangeArrowheads="1"/>
          </p:cNvSpPr>
          <p:nvPr>
            <p:ph type="body" idx="1"/>
          </p:nvPr>
        </p:nvSpPr>
        <p:spPr>
          <a:noFill/>
        </p:spPr>
        <p:txBody>
          <a:bodyPr/>
          <a:lstStyle/>
          <a:p>
            <a:endParaRPr lang="en-US" altLang="en-US"/>
          </a:p>
        </p:txBody>
      </p:sp>
    </p:spTree>
  </p:cSld>
  <p:clrMapOvr>
    <a:masterClrMapping/>
  </p:clrMapOvr>
</p:notes>
</file>

<file path=ppt/notesSlides/notesSlide1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9666" name="Rectangle 7">
            <a:extLst>
              <a:ext uri="{FF2B5EF4-FFF2-40B4-BE49-F238E27FC236}">
                <a16:creationId xmlns:a16="http://schemas.microsoft.com/office/drawing/2014/main" id="{1230A50F-F37C-A6F1-E980-70A7C6FF05DD}"/>
              </a:ext>
            </a:extLst>
          </p:cNvPr>
          <p:cNvSpPr>
            <a:spLocks noGrp="1" noChangeArrowheads="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EB271733-1871-4DDA-9CC9-B1397C051569}" type="slidenum">
              <a:rPr lang="en-US" altLang="en-US" sz="1200"/>
              <a:pPr/>
              <a:t>191</a:t>
            </a:fld>
            <a:endParaRPr lang="en-US" altLang="en-US" sz="1200"/>
          </a:p>
        </p:txBody>
      </p:sp>
      <p:sp>
        <p:nvSpPr>
          <p:cNvPr id="369667" name="Rectangle 2">
            <a:extLst>
              <a:ext uri="{FF2B5EF4-FFF2-40B4-BE49-F238E27FC236}">
                <a16:creationId xmlns:a16="http://schemas.microsoft.com/office/drawing/2014/main" id="{D5260616-7151-F031-48A0-A272ACCD5FC8}"/>
              </a:ext>
            </a:extLst>
          </p:cNvPr>
          <p:cNvSpPr>
            <a:spLocks noGrp="1" noRot="1" noChangeAspect="1" noChangeArrowheads="1" noTextEdit="1"/>
          </p:cNvSpPr>
          <p:nvPr>
            <p:ph type="sldImg"/>
          </p:nvPr>
        </p:nvSpPr>
        <p:spPr>
          <a:ln/>
        </p:spPr>
      </p:sp>
      <p:sp>
        <p:nvSpPr>
          <p:cNvPr id="369668" name="Rectangle 3">
            <a:extLst>
              <a:ext uri="{FF2B5EF4-FFF2-40B4-BE49-F238E27FC236}">
                <a16:creationId xmlns:a16="http://schemas.microsoft.com/office/drawing/2014/main" id="{7DBDE42C-80AB-31F3-D9B6-5D086EAAF935}"/>
              </a:ext>
            </a:extLst>
          </p:cNvPr>
          <p:cNvSpPr>
            <a:spLocks noGrp="1" noChangeArrowheads="1"/>
          </p:cNvSpPr>
          <p:nvPr>
            <p:ph type="body" idx="1"/>
          </p:nvPr>
        </p:nvSpPr>
        <p:spPr>
          <a:noFill/>
        </p:spPr>
        <p:txBody>
          <a:bodyPr/>
          <a:lstStyle/>
          <a:p>
            <a:endParaRPr lang="en-US" altLang="en-US"/>
          </a:p>
        </p:txBody>
      </p:sp>
    </p:spTree>
  </p:cSld>
  <p:clrMapOvr>
    <a:masterClrMapping/>
  </p:clrMapOvr>
</p:notes>
</file>

<file path=ppt/notesSlides/notesSlide1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1714" name="Rectangle 7">
            <a:extLst>
              <a:ext uri="{FF2B5EF4-FFF2-40B4-BE49-F238E27FC236}">
                <a16:creationId xmlns:a16="http://schemas.microsoft.com/office/drawing/2014/main" id="{CD71EBA6-5117-4638-3DF2-ACE78FAAC35A}"/>
              </a:ext>
            </a:extLst>
          </p:cNvPr>
          <p:cNvSpPr>
            <a:spLocks noGrp="1" noChangeArrowheads="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9669BDF6-E1B9-40D2-8854-929441412307}" type="slidenum">
              <a:rPr lang="en-US" altLang="en-US" sz="1200"/>
              <a:pPr/>
              <a:t>192</a:t>
            </a:fld>
            <a:endParaRPr lang="en-US" altLang="en-US" sz="1200"/>
          </a:p>
        </p:txBody>
      </p:sp>
      <p:sp>
        <p:nvSpPr>
          <p:cNvPr id="371715" name="Rectangle 2">
            <a:extLst>
              <a:ext uri="{FF2B5EF4-FFF2-40B4-BE49-F238E27FC236}">
                <a16:creationId xmlns:a16="http://schemas.microsoft.com/office/drawing/2014/main" id="{DC2C201E-0D5F-698F-3C85-C2E51B7CC948}"/>
              </a:ext>
            </a:extLst>
          </p:cNvPr>
          <p:cNvSpPr>
            <a:spLocks noGrp="1" noRot="1" noChangeAspect="1" noChangeArrowheads="1" noTextEdit="1"/>
          </p:cNvSpPr>
          <p:nvPr>
            <p:ph type="sldImg"/>
          </p:nvPr>
        </p:nvSpPr>
        <p:spPr>
          <a:ln/>
        </p:spPr>
      </p:sp>
      <p:sp>
        <p:nvSpPr>
          <p:cNvPr id="371716" name="Rectangle 3">
            <a:extLst>
              <a:ext uri="{FF2B5EF4-FFF2-40B4-BE49-F238E27FC236}">
                <a16:creationId xmlns:a16="http://schemas.microsoft.com/office/drawing/2014/main" id="{5D85EBD4-9DF8-132B-A9F2-9B97DB005C8D}"/>
              </a:ext>
            </a:extLst>
          </p:cNvPr>
          <p:cNvSpPr>
            <a:spLocks noGrp="1" noChangeArrowheads="1"/>
          </p:cNvSpPr>
          <p:nvPr>
            <p:ph type="body" idx="1"/>
          </p:nvPr>
        </p:nvSpPr>
        <p:spPr>
          <a:noFill/>
        </p:spPr>
        <p:txBody>
          <a:bodyPr/>
          <a:lstStyle/>
          <a:p>
            <a:endParaRPr lang="en-US" altLang="en-US"/>
          </a:p>
        </p:txBody>
      </p:sp>
    </p:spTree>
  </p:cSld>
  <p:clrMapOvr>
    <a:masterClrMapping/>
  </p:clrMapOvr>
</p:notes>
</file>

<file path=ppt/notesSlides/notesSlide1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3762" name="Rectangle 7">
            <a:extLst>
              <a:ext uri="{FF2B5EF4-FFF2-40B4-BE49-F238E27FC236}">
                <a16:creationId xmlns:a16="http://schemas.microsoft.com/office/drawing/2014/main" id="{A419E501-7B46-DDDA-5B5A-E62B08348F24}"/>
              </a:ext>
            </a:extLst>
          </p:cNvPr>
          <p:cNvSpPr>
            <a:spLocks noGrp="1" noChangeArrowheads="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C786318F-401E-4E05-B96E-309A8BD5853D}" type="slidenum">
              <a:rPr lang="en-US" altLang="en-US" sz="1200"/>
              <a:pPr/>
              <a:t>193</a:t>
            </a:fld>
            <a:endParaRPr lang="en-US" altLang="en-US" sz="1200"/>
          </a:p>
        </p:txBody>
      </p:sp>
      <p:sp>
        <p:nvSpPr>
          <p:cNvPr id="373763" name="Rectangle 2">
            <a:extLst>
              <a:ext uri="{FF2B5EF4-FFF2-40B4-BE49-F238E27FC236}">
                <a16:creationId xmlns:a16="http://schemas.microsoft.com/office/drawing/2014/main" id="{AFF04351-3454-B9C4-C52A-195E5EDAF05F}"/>
              </a:ext>
            </a:extLst>
          </p:cNvPr>
          <p:cNvSpPr>
            <a:spLocks noGrp="1" noRot="1" noChangeAspect="1" noChangeArrowheads="1" noTextEdit="1"/>
          </p:cNvSpPr>
          <p:nvPr>
            <p:ph type="sldImg"/>
          </p:nvPr>
        </p:nvSpPr>
        <p:spPr>
          <a:ln/>
        </p:spPr>
      </p:sp>
      <p:sp>
        <p:nvSpPr>
          <p:cNvPr id="373764" name="Rectangle 3">
            <a:extLst>
              <a:ext uri="{FF2B5EF4-FFF2-40B4-BE49-F238E27FC236}">
                <a16:creationId xmlns:a16="http://schemas.microsoft.com/office/drawing/2014/main" id="{BE6ECC47-B190-0AD4-EB59-AA77EBE6E276}"/>
              </a:ext>
            </a:extLst>
          </p:cNvPr>
          <p:cNvSpPr>
            <a:spLocks noGrp="1" noChangeArrowheads="1"/>
          </p:cNvSpPr>
          <p:nvPr>
            <p:ph type="body" idx="1"/>
          </p:nvPr>
        </p:nvSpPr>
        <p:spPr>
          <a:noFill/>
        </p:spPr>
        <p:txBody>
          <a:bodyPr/>
          <a:lstStyle/>
          <a:p>
            <a:r>
              <a:rPr lang="en-US" altLang="en-US" b="1"/>
              <a:t>ABSTRACT</a:t>
            </a:r>
            <a:endParaRPr lang="en-US" altLang="en-US"/>
          </a:p>
          <a:p>
            <a:r>
              <a:rPr lang="en-US" altLang="en-US"/>
              <a:t>Effects of genetic selection for high wheel-running activity (17</a:t>
            </a:r>
            <a:r>
              <a:rPr lang="en-US" altLang="en-US" baseline="30000"/>
              <a:t>th</a:t>
            </a:r>
            <a:r>
              <a:rPr lang="en-US" altLang="en-US"/>
              <a:t> generation) and access to running wheels on skeletal muscle glucose uptake were studied in mice with the following treatments for 8 weeks: 1) access to unlocked wheels; 2) same as 1, but wheels locked 48 hr before glucose uptake measurement; or 3) wheels always locked.  Mice from four replicate selected lines ran more than random-bred (nonselected) mice (8,243 ±711 vs. 3,719 ± 233 revolutions/day </a:t>
            </a:r>
            <a:r>
              <a:rPr lang="en-US" altLang="en-US">
                <a:solidFill>
                  <a:srgbClr val="FF0000"/>
                </a:solidFill>
              </a:rPr>
              <a:t>xxplease indicate if this is over the entire 8 weeks, and also if it is mean ± SE</a:t>
            </a:r>
            <a:r>
              <a:rPr lang="en-US" altLang="en-US"/>
              <a:t>).  Fat pad/body weight was ~40% lower for selected vs. nonselected and for unlocked vs. locked groups.  </a:t>
            </a:r>
            <a:r>
              <a:rPr lang="en-US" altLang="en-US">
                <a:solidFill>
                  <a:srgbClr val="FF0000"/>
                </a:solidFill>
              </a:rPr>
              <a:t>xxFor all mice pooled,</a:t>
            </a:r>
            <a:r>
              <a:rPr lang="en-US" altLang="en-US"/>
              <a:t> insulin-stimulated glucose uptake and fat pad/body weight were inversely correlated for isolated soleus (r = -0.333, p&lt;0.005 xxthis will change if we use log or sqrt wheel running), but not extensor digitorum longus (EDL) or epitrochlearis muscles.  Insulin-stimulated glucose uptake was higher in EDL (p&lt;0.02) and tended to be higher in soleus (p=0.11) for selected vs. nonselected mice.  Glucose uptake did not differ by wheel-group, and amount of running did not correlate with glucose uptake for any muscle.  Unlike previously reported findings using rats, wheel running by mice did not enhance subsequent glucose uptake by isolated muscles.</a:t>
            </a:r>
          </a:p>
          <a:p>
            <a:endParaRPr lang="en-US" altLang="en-US"/>
          </a:p>
        </p:txBody>
      </p:sp>
    </p:spTree>
  </p:cSld>
  <p:clrMapOvr>
    <a:masterClrMapping/>
  </p:clrMapOvr>
</p:notes>
</file>

<file path=ppt/notesSlides/notesSlide1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5810" name="Rectangle 7">
            <a:extLst>
              <a:ext uri="{FF2B5EF4-FFF2-40B4-BE49-F238E27FC236}">
                <a16:creationId xmlns:a16="http://schemas.microsoft.com/office/drawing/2014/main" id="{3421E7CB-648C-9EAF-CF20-CEF3E8781002}"/>
              </a:ext>
            </a:extLst>
          </p:cNvPr>
          <p:cNvSpPr>
            <a:spLocks noGrp="1" noChangeArrowheads="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009B0265-DB62-48E5-88D3-609908FC2706}" type="slidenum">
              <a:rPr lang="en-US" altLang="en-US" sz="1200"/>
              <a:pPr/>
              <a:t>194</a:t>
            </a:fld>
            <a:endParaRPr lang="en-US" altLang="en-US" sz="1200"/>
          </a:p>
        </p:txBody>
      </p:sp>
      <p:sp>
        <p:nvSpPr>
          <p:cNvPr id="375811" name="Rectangle 2">
            <a:extLst>
              <a:ext uri="{FF2B5EF4-FFF2-40B4-BE49-F238E27FC236}">
                <a16:creationId xmlns:a16="http://schemas.microsoft.com/office/drawing/2014/main" id="{DF4A7756-FAC9-3A5E-3E84-B350BB437A96}"/>
              </a:ext>
            </a:extLst>
          </p:cNvPr>
          <p:cNvSpPr>
            <a:spLocks noGrp="1" noRot="1" noChangeAspect="1" noChangeArrowheads="1" noTextEdit="1"/>
          </p:cNvSpPr>
          <p:nvPr>
            <p:ph type="sldImg"/>
          </p:nvPr>
        </p:nvSpPr>
        <p:spPr>
          <a:ln/>
        </p:spPr>
      </p:sp>
      <p:sp>
        <p:nvSpPr>
          <p:cNvPr id="375812" name="Rectangle 3">
            <a:extLst>
              <a:ext uri="{FF2B5EF4-FFF2-40B4-BE49-F238E27FC236}">
                <a16:creationId xmlns:a16="http://schemas.microsoft.com/office/drawing/2014/main" id="{4170B09E-E634-0BCD-B9B1-6A3AE6ACF579}"/>
              </a:ext>
            </a:extLst>
          </p:cNvPr>
          <p:cNvSpPr>
            <a:spLocks noGrp="1" noChangeArrowheads="1"/>
          </p:cNvSpPr>
          <p:nvPr>
            <p:ph type="body" idx="1"/>
          </p:nvPr>
        </p:nvSpPr>
        <p:spPr>
          <a:noFill/>
        </p:spPr>
        <p:txBody>
          <a:bodyPr/>
          <a:lstStyle/>
          <a:p>
            <a:endParaRPr lang="en-US" altLang="en-US"/>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5474" name="Rectangle 7">
            <a:extLst>
              <a:ext uri="{FF2B5EF4-FFF2-40B4-BE49-F238E27FC236}">
                <a16:creationId xmlns:a16="http://schemas.microsoft.com/office/drawing/2014/main" id="{FF94C802-8286-FAFF-FABD-29284211E7AB}"/>
              </a:ext>
            </a:extLst>
          </p:cNvPr>
          <p:cNvSpPr>
            <a:spLocks noGrp="1" noChangeArrowheads="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7BDF59CC-8E95-4080-82BD-1AEA6AF4B7CB}" type="slidenum">
              <a:rPr lang="en-US" altLang="en-US" sz="1200"/>
              <a:pPr/>
              <a:t>18</a:t>
            </a:fld>
            <a:endParaRPr lang="en-US" altLang="en-US" sz="1200" dirty="0"/>
          </a:p>
        </p:txBody>
      </p:sp>
      <p:sp>
        <p:nvSpPr>
          <p:cNvPr id="105475" name="Rectangle 2">
            <a:extLst>
              <a:ext uri="{FF2B5EF4-FFF2-40B4-BE49-F238E27FC236}">
                <a16:creationId xmlns:a16="http://schemas.microsoft.com/office/drawing/2014/main" id="{2886D3B9-1DDA-5796-890E-182EC9CDEAFC}"/>
              </a:ext>
            </a:extLst>
          </p:cNvPr>
          <p:cNvSpPr>
            <a:spLocks noGrp="1" noRot="1" noChangeAspect="1" noChangeArrowheads="1" noTextEdit="1"/>
          </p:cNvSpPr>
          <p:nvPr>
            <p:ph type="sldImg"/>
          </p:nvPr>
        </p:nvSpPr>
        <p:spPr>
          <a:ln/>
        </p:spPr>
      </p:sp>
      <p:sp>
        <p:nvSpPr>
          <p:cNvPr id="105476" name="Rectangle 3">
            <a:extLst>
              <a:ext uri="{FF2B5EF4-FFF2-40B4-BE49-F238E27FC236}">
                <a16:creationId xmlns:a16="http://schemas.microsoft.com/office/drawing/2014/main" id="{6B9ADD48-F04C-ECD8-F95A-A66989BD6D3D}"/>
              </a:ext>
            </a:extLst>
          </p:cNvPr>
          <p:cNvSpPr>
            <a:spLocks noGrp="1" noChangeArrowheads="1"/>
          </p:cNvSpPr>
          <p:nvPr>
            <p:ph type="body" idx="1"/>
          </p:nvPr>
        </p:nvSpPr>
        <p:spPr>
          <a:noFill/>
        </p:spPr>
        <p:txBody>
          <a:bodyPr/>
          <a:lstStyle/>
          <a:p>
            <a:r>
              <a:rPr lang="en-US" altLang="en-US" dirty="0"/>
              <a:t>2_MICE.tiff</a:t>
            </a:r>
          </a:p>
          <a:p>
            <a:r>
              <a:rPr lang="en-US" altLang="en-US" dirty="0"/>
              <a:t>2_MICE_Theodore_Garland.jpg</a:t>
            </a:r>
          </a:p>
        </p:txBody>
      </p:sp>
    </p:spTree>
    <p:extLst>
      <p:ext uri="{BB962C8B-B14F-4D97-AF65-F5344CB8AC3E}">
        <p14:creationId xmlns:p14="http://schemas.microsoft.com/office/powerpoint/2010/main" val="943873854"/>
      </p:ext>
    </p:extLst>
  </p:cSld>
  <p:clrMapOvr>
    <a:masterClrMapping/>
  </p:clrMapOvr>
</p:notes>
</file>

<file path=ppt/notesSlides/notesSlide1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7858" name="Rectangle 7">
            <a:extLst>
              <a:ext uri="{FF2B5EF4-FFF2-40B4-BE49-F238E27FC236}">
                <a16:creationId xmlns:a16="http://schemas.microsoft.com/office/drawing/2014/main" id="{943070B1-6FDD-70E5-272A-217B52F5CEE5}"/>
              </a:ext>
            </a:extLst>
          </p:cNvPr>
          <p:cNvSpPr>
            <a:spLocks noGrp="1" noChangeArrowheads="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BB76BEAB-19BC-4018-AA5A-2C5F95F05AC2}" type="slidenum">
              <a:rPr lang="en-US" altLang="en-US" sz="1200"/>
              <a:pPr/>
              <a:t>195</a:t>
            </a:fld>
            <a:endParaRPr lang="en-US" altLang="en-US" sz="1200"/>
          </a:p>
        </p:txBody>
      </p:sp>
      <p:sp>
        <p:nvSpPr>
          <p:cNvPr id="377859" name="Rectangle 2">
            <a:extLst>
              <a:ext uri="{FF2B5EF4-FFF2-40B4-BE49-F238E27FC236}">
                <a16:creationId xmlns:a16="http://schemas.microsoft.com/office/drawing/2014/main" id="{CE6F3688-A56D-7D9A-4A71-7720B7F1E97A}"/>
              </a:ext>
            </a:extLst>
          </p:cNvPr>
          <p:cNvSpPr>
            <a:spLocks noGrp="1" noRot="1" noChangeAspect="1" noChangeArrowheads="1" noTextEdit="1"/>
          </p:cNvSpPr>
          <p:nvPr>
            <p:ph type="sldImg"/>
          </p:nvPr>
        </p:nvSpPr>
        <p:spPr>
          <a:ln/>
        </p:spPr>
      </p:sp>
      <p:sp>
        <p:nvSpPr>
          <p:cNvPr id="377860" name="Rectangle 3">
            <a:extLst>
              <a:ext uri="{FF2B5EF4-FFF2-40B4-BE49-F238E27FC236}">
                <a16:creationId xmlns:a16="http://schemas.microsoft.com/office/drawing/2014/main" id="{A9227CCD-0EB0-621E-55D7-BDCE8CAFE917}"/>
              </a:ext>
            </a:extLst>
          </p:cNvPr>
          <p:cNvSpPr>
            <a:spLocks noGrp="1" noChangeArrowheads="1"/>
          </p:cNvSpPr>
          <p:nvPr>
            <p:ph type="body" idx="1"/>
          </p:nvPr>
        </p:nvSpPr>
        <p:spPr>
          <a:noFill/>
        </p:spPr>
        <p:txBody>
          <a:bodyPr/>
          <a:lstStyle/>
          <a:p>
            <a:endParaRPr lang="en-US" altLang="en-US"/>
          </a:p>
        </p:txBody>
      </p:sp>
    </p:spTree>
  </p:cSld>
  <p:clrMapOvr>
    <a:masterClrMapping/>
  </p:clrMapOvr>
</p:notes>
</file>

<file path=ppt/notesSlides/notesSlide1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0930" name="Rectangle 7">
            <a:extLst>
              <a:ext uri="{FF2B5EF4-FFF2-40B4-BE49-F238E27FC236}">
                <a16:creationId xmlns:a16="http://schemas.microsoft.com/office/drawing/2014/main" id="{827BAA04-35C1-2867-DC2C-D4467A625407}"/>
              </a:ext>
            </a:extLst>
          </p:cNvPr>
          <p:cNvSpPr>
            <a:spLocks noGrp="1" noChangeArrowheads="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7DF7D040-2EA5-409B-81C0-BA9FF1F45718}" type="slidenum">
              <a:rPr lang="en-US" altLang="en-US" sz="1200"/>
              <a:pPr/>
              <a:t>197</a:t>
            </a:fld>
            <a:endParaRPr lang="en-US" altLang="en-US" sz="1200"/>
          </a:p>
        </p:txBody>
      </p:sp>
      <p:sp>
        <p:nvSpPr>
          <p:cNvPr id="380931" name="Rectangle 2">
            <a:extLst>
              <a:ext uri="{FF2B5EF4-FFF2-40B4-BE49-F238E27FC236}">
                <a16:creationId xmlns:a16="http://schemas.microsoft.com/office/drawing/2014/main" id="{CFE27223-65A8-77AC-6877-8B09D8ECC2FB}"/>
              </a:ext>
            </a:extLst>
          </p:cNvPr>
          <p:cNvSpPr>
            <a:spLocks noGrp="1" noRot="1" noChangeAspect="1" noChangeArrowheads="1" noTextEdit="1"/>
          </p:cNvSpPr>
          <p:nvPr>
            <p:ph type="sldImg"/>
          </p:nvPr>
        </p:nvSpPr>
        <p:spPr>
          <a:xfrm>
            <a:off x="1144588" y="685800"/>
            <a:ext cx="4572000" cy="3429000"/>
          </a:xfrm>
          <a:ln/>
        </p:spPr>
      </p:sp>
      <p:sp>
        <p:nvSpPr>
          <p:cNvPr id="380932" name="Rectangle 3">
            <a:extLst>
              <a:ext uri="{FF2B5EF4-FFF2-40B4-BE49-F238E27FC236}">
                <a16:creationId xmlns:a16="http://schemas.microsoft.com/office/drawing/2014/main" id="{ECE1E66F-A6DC-ADE0-240A-CE107878B879}"/>
              </a:ext>
            </a:extLst>
          </p:cNvPr>
          <p:cNvSpPr>
            <a:spLocks noGrp="1" noChangeArrowheads="1"/>
          </p:cNvSpPr>
          <p:nvPr>
            <p:ph type="body" idx="1"/>
          </p:nvPr>
        </p:nvSpPr>
        <p:spPr>
          <a:noFill/>
        </p:spPr>
        <p:txBody>
          <a:bodyPr/>
          <a:lstStyle/>
          <a:p>
            <a:r>
              <a:rPr lang="en-US" altLang="en-US"/>
              <a:t>*Sperm</a:t>
            </a:r>
          </a:p>
          <a:p>
            <a:r>
              <a:rPr lang="en-US" altLang="en-US"/>
              <a:t>*Egg</a:t>
            </a:r>
          </a:p>
          <a:p>
            <a:r>
              <a:rPr lang="en-US" altLang="en-US"/>
              <a:t>Zygote</a:t>
            </a:r>
          </a:p>
          <a:p>
            <a:r>
              <a:rPr lang="en-US" altLang="en-US"/>
              <a:t>Genes come from this</a:t>
            </a:r>
          </a:p>
          <a:p>
            <a:r>
              <a:rPr lang="en-US" altLang="en-US"/>
              <a:t>Prenatal Environment</a:t>
            </a:r>
          </a:p>
          <a:p>
            <a:r>
              <a:rPr lang="en-US" altLang="en-US"/>
              <a:t>Birth</a:t>
            </a:r>
          </a:p>
          <a:p>
            <a:r>
              <a:rPr lang="en-US" altLang="en-US"/>
              <a:t>Early Postnatal Environment</a:t>
            </a:r>
          </a:p>
          <a:p>
            <a:r>
              <a:rPr lang="en-US" altLang="en-US"/>
              <a:t>Weaning</a:t>
            </a:r>
          </a:p>
          <a:p>
            <a:r>
              <a:rPr lang="en-US" altLang="en-US"/>
              <a:t>Maternal Environmental Effects (these stop at weaning in a lab setting, but not necessarily in the wild, especially if it is adults that disperse)</a:t>
            </a:r>
          </a:p>
          <a:p>
            <a:r>
              <a:rPr lang="en-US" altLang="en-US"/>
              <a:t>Genes</a:t>
            </a:r>
          </a:p>
          <a:p>
            <a:r>
              <a:rPr lang="en-US" altLang="en-US"/>
              <a:t>Environment goes to both genes and phenotype</a:t>
            </a:r>
          </a:p>
          <a:p>
            <a:r>
              <a:rPr lang="en-US" altLang="en-US"/>
              <a:t>Growth</a:t>
            </a:r>
          </a:p>
          <a:p>
            <a:r>
              <a:rPr lang="en-US" altLang="en-US"/>
              <a:t>Sexual Maturation</a:t>
            </a:r>
          </a:p>
          <a:p>
            <a:r>
              <a:rPr lang="en-US" altLang="en-US"/>
              <a:t>Aging</a:t>
            </a:r>
          </a:p>
          <a:p>
            <a:r>
              <a:rPr lang="en-US" altLang="en-US"/>
              <a:t>Older Adult Phenotype</a:t>
            </a:r>
          </a:p>
          <a:p>
            <a:r>
              <a:rPr lang="en-US" altLang="en-US"/>
              <a:t>Age-specific Genes</a:t>
            </a:r>
          </a:p>
          <a:p>
            <a:r>
              <a:rPr lang="en-US" altLang="en-US"/>
              <a:t>Life-long Genes</a:t>
            </a:r>
          </a:p>
          <a:p>
            <a:r>
              <a:rPr lang="en-US" altLang="en-US"/>
              <a:t>Age-specific Environments</a:t>
            </a:r>
          </a:p>
          <a:p>
            <a:r>
              <a:rPr lang="en-US" altLang="en-US"/>
              <a:t>Life-long Environments</a:t>
            </a:r>
          </a:p>
          <a:p>
            <a:endParaRPr lang="en-US" altLang="en-US"/>
          </a:p>
          <a:p>
            <a:endParaRPr lang="en-US" altLang="en-US"/>
          </a:p>
          <a:p>
            <a:endParaRPr lang="en-US" altLang="en-US"/>
          </a:p>
        </p:txBody>
      </p:sp>
    </p:spTree>
  </p:cSld>
  <p:clrMapOvr>
    <a:masterClrMapping/>
  </p:clrMapOvr>
</p:notes>
</file>

<file path=ppt/notesSlides/notesSlide1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4002" name="Rectangle 7">
            <a:extLst>
              <a:ext uri="{FF2B5EF4-FFF2-40B4-BE49-F238E27FC236}">
                <a16:creationId xmlns:a16="http://schemas.microsoft.com/office/drawing/2014/main" id="{6DABB37E-B7AC-D798-1C66-0143A4165608}"/>
              </a:ext>
            </a:extLst>
          </p:cNvPr>
          <p:cNvSpPr>
            <a:spLocks noGrp="1" noChangeArrowheads="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D22D65E9-DA59-472C-BC7B-6E52FD1C88AB}" type="slidenum">
              <a:rPr lang="en-US" altLang="en-US" sz="1200"/>
              <a:pPr/>
              <a:t>199</a:t>
            </a:fld>
            <a:endParaRPr lang="en-US" altLang="en-US" sz="1200"/>
          </a:p>
        </p:txBody>
      </p:sp>
      <p:sp>
        <p:nvSpPr>
          <p:cNvPr id="384003" name="Rectangle 2">
            <a:extLst>
              <a:ext uri="{FF2B5EF4-FFF2-40B4-BE49-F238E27FC236}">
                <a16:creationId xmlns:a16="http://schemas.microsoft.com/office/drawing/2014/main" id="{9ED560B5-14AB-6365-EF80-1E20FE8593F8}"/>
              </a:ext>
            </a:extLst>
          </p:cNvPr>
          <p:cNvSpPr>
            <a:spLocks noGrp="1" noRot="1" noChangeAspect="1" noChangeArrowheads="1" noTextEdit="1"/>
          </p:cNvSpPr>
          <p:nvPr>
            <p:ph type="sldImg"/>
          </p:nvPr>
        </p:nvSpPr>
        <p:spPr>
          <a:ln/>
        </p:spPr>
      </p:sp>
      <p:sp>
        <p:nvSpPr>
          <p:cNvPr id="384004" name="Rectangle 3">
            <a:extLst>
              <a:ext uri="{FF2B5EF4-FFF2-40B4-BE49-F238E27FC236}">
                <a16:creationId xmlns:a16="http://schemas.microsoft.com/office/drawing/2014/main" id="{47CE2CB5-08FE-DF85-45BE-17CCACEA6DD1}"/>
              </a:ext>
            </a:extLst>
          </p:cNvPr>
          <p:cNvSpPr>
            <a:spLocks noGrp="1" noChangeArrowheads="1"/>
          </p:cNvSpPr>
          <p:nvPr>
            <p:ph type="body" idx="1"/>
          </p:nvPr>
        </p:nvSpPr>
        <p:spPr>
          <a:noFill/>
        </p:spPr>
        <p:txBody>
          <a:bodyPr/>
          <a:lstStyle/>
          <a:p>
            <a:pPr marL="228600" indent="-228600"/>
            <a:r>
              <a:rPr lang="en-US" altLang="en-US"/>
              <a:t>Finding the genes and figuring out how they work is a hard nut to crack, but it's not impossible and it can be approached in a variety of ways.</a:t>
            </a:r>
          </a:p>
          <a:p>
            <a:pPr marL="228600" indent="-228600"/>
            <a:endParaRPr lang="en-US" altLang="en-US"/>
          </a:p>
          <a:p>
            <a:pPr marL="228600" indent="-228600"/>
            <a:r>
              <a:rPr lang="en-US" altLang="en-US"/>
              <a:t>Dominance?</a:t>
            </a:r>
          </a:p>
          <a:p>
            <a:pPr marL="228600" indent="-228600"/>
            <a:r>
              <a:rPr lang="en-US" altLang="en-US"/>
              <a:t>Hannon line cross and triangle?</a:t>
            </a:r>
          </a:p>
          <a:p>
            <a:pPr marL="228600" indent="-228600"/>
            <a:r>
              <a:rPr lang="en-US" altLang="en-US"/>
              <a:t>Polygenic?</a:t>
            </a:r>
          </a:p>
          <a:p>
            <a:pPr marL="228600" indent="-228600"/>
            <a:r>
              <a:rPr lang="en-US" altLang="en-US"/>
              <a:t>Bronikowski, A. M., T. J. Morgan, T. Garland, and P. A. Carter. 2002. Antioxidant gene expression in active and sedentary house mice (&lt;i&gt;Mus domesticus&lt;\i&gt;) selected for high voluntary wheel-running behavior. Genetics 161:1763–1769.</a:t>
            </a:r>
          </a:p>
          <a:p>
            <a:pPr marL="228600" indent="-228600"/>
            <a:r>
              <a:rPr lang="en-US" altLang="en-US"/>
              <a:t>Bronikowski, A. M., J. S. Rhodes, T. Garland, T. A. Prolla, T. A. Awad, and S. C. Gammie. 2004. The evolution of gene expression in mouse hippocampus in response to selective breeding for increased locomotor activity. Evolution 58:2079–2086.</a:t>
            </a:r>
          </a:p>
          <a:p>
            <a:pPr marL="228600" indent="-228600"/>
            <a:r>
              <a:rPr lang="en-US" altLang="en-US"/>
              <a:t>Nehrenberg, D. L., K. Hua, D. Estrada-Smith, T. Garland Jr, and D. Pomp. 2009. Voluntary exercise and its effects on body composition depend on genetic selection history. Obesity 17:1402–1409.</a:t>
            </a:r>
          </a:p>
          <a:p>
            <a:pPr marL="228600" indent="-228600"/>
            <a:endParaRPr lang="en-US" altLang="en-US"/>
          </a:p>
          <a:p>
            <a:pPr marL="228600" indent="-228600"/>
            <a:endParaRPr lang="en-US" altLang="en-US"/>
          </a:p>
        </p:txBody>
      </p:sp>
    </p:spTree>
  </p:cSld>
  <p:clrMapOvr>
    <a:masterClrMapping/>
  </p:clrMapOvr>
</p:notes>
</file>

<file path=ppt/notesSlides/notesSlide1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6050" name="Rectangle 7">
            <a:extLst>
              <a:ext uri="{FF2B5EF4-FFF2-40B4-BE49-F238E27FC236}">
                <a16:creationId xmlns:a16="http://schemas.microsoft.com/office/drawing/2014/main" id="{4272D527-0534-46F9-0E8B-146E15A5AF5D}"/>
              </a:ext>
            </a:extLst>
          </p:cNvPr>
          <p:cNvSpPr>
            <a:spLocks noGrp="1" noChangeArrowheads="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902DCE91-5D34-4A3B-9155-E2C38E201C84}" type="slidenum">
              <a:rPr lang="en-US" altLang="en-US" sz="1200"/>
              <a:pPr/>
              <a:t>200</a:t>
            </a:fld>
            <a:endParaRPr lang="en-US" altLang="en-US" sz="1200"/>
          </a:p>
        </p:txBody>
      </p:sp>
      <p:sp>
        <p:nvSpPr>
          <p:cNvPr id="386051" name="Rectangle 2">
            <a:extLst>
              <a:ext uri="{FF2B5EF4-FFF2-40B4-BE49-F238E27FC236}">
                <a16:creationId xmlns:a16="http://schemas.microsoft.com/office/drawing/2014/main" id="{4EBC0A6E-4E9A-AC17-6019-E1E501161F24}"/>
              </a:ext>
            </a:extLst>
          </p:cNvPr>
          <p:cNvSpPr>
            <a:spLocks noGrp="1" noRot="1" noChangeAspect="1" noChangeArrowheads="1" noTextEdit="1"/>
          </p:cNvSpPr>
          <p:nvPr>
            <p:ph type="sldImg"/>
          </p:nvPr>
        </p:nvSpPr>
        <p:spPr>
          <a:ln/>
        </p:spPr>
      </p:sp>
      <p:sp>
        <p:nvSpPr>
          <p:cNvPr id="386052" name="Rectangle 3">
            <a:extLst>
              <a:ext uri="{FF2B5EF4-FFF2-40B4-BE49-F238E27FC236}">
                <a16:creationId xmlns:a16="http://schemas.microsoft.com/office/drawing/2014/main" id="{8B696AE0-E2E2-3100-07FE-BA3416193186}"/>
              </a:ext>
            </a:extLst>
          </p:cNvPr>
          <p:cNvSpPr>
            <a:spLocks noGrp="1" noChangeArrowheads="1"/>
          </p:cNvSpPr>
          <p:nvPr>
            <p:ph type="body" idx="1"/>
          </p:nvPr>
        </p:nvSpPr>
        <p:spPr>
          <a:noFill/>
        </p:spPr>
        <p:txBody>
          <a:bodyPr lIns="89940" tIns="44970" rIns="89940" bIns="44970"/>
          <a:lstStyle/>
          <a:p>
            <a:pPr>
              <a:spcBef>
                <a:spcPct val="0"/>
              </a:spcBef>
            </a:pPr>
            <a:r>
              <a:rPr lang="en-US" altLang="en-US"/>
              <a:t>http://www.gpnotebook.co.uk/cache/-590348211.htm</a:t>
            </a:r>
          </a:p>
          <a:p>
            <a:pPr>
              <a:spcBef>
                <a:spcPct val="0"/>
              </a:spcBef>
            </a:pPr>
            <a:r>
              <a:rPr lang="en-US" altLang="en-US"/>
              <a:t>extend the toes, dorsiflex the foot</a:t>
            </a:r>
          </a:p>
          <a:p>
            <a:pPr>
              <a:spcBef>
                <a:spcPct val="0"/>
              </a:spcBef>
            </a:pPr>
            <a:endParaRPr lang="en-US" altLang="en-US"/>
          </a:p>
          <a:p>
            <a:pPr>
              <a:spcBef>
                <a:spcPct val="0"/>
              </a:spcBef>
            </a:pPr>
            <a:r>
              <a:rPr lang="en-US" altLang="en-US"/>
              <a:t>http://www.ortho-u.net/05/3441.htm</a:t>
            </a:r>
          </a:p>
          <a:p>
            <a:pPr>
              <a:spcBef>
                <a:spcPct val="0"/>
              </a:spcBef>
            </a:pPr>
            <a:r>
              <a:rPr lang="en-US" altLang="en-US"/>
              <a:t>- Origin:</a:t>
            </a:r>
          </a:p>
          <a:p>
            <a:pPr>
              <a:spcBef>
                <a:spcPct val="0"/>
              </a:spcBef>
            </a:pPr>
            <a:r>
              <a:rPr lang="en-US" altLang="en-US"/>
              <a:t>      - lateral condyle of the tibia, head and proximal 3/4 of the anterior surface on the body of the fibula, proximal portion of interosseus membrane, deep fascia and intermuscular septa;</a:t>
            </a:r>
          </a:p>
          <a:p>
            <a:pPr>
              <a:spcBef>
                <a:spcPct val="0"/>
              </a:spcBef>
            </a:pPr>
            <a:r>
              <a:rPr lang="en-US" altLang="en-US"/>
              <a:t>- Insertion:</a:t>
            </a:r>
          </a:p>
          <a:p>
            <a:pPr>
              <a:spcBef>
                <a:spcPct val="0"/>
              </a:spcBef>
            </a:pPr>
            <a:r>
              <a:rPr lang="en-US" altLang="en-US"/>
              <a:t>      - divides into 4 tendons after passing under the extensor retinaculum;</a:t>
            </a:r>
          </a:p>
          <a:p>
            <a:pPr>
              <a:spcBef>
                <a:spcPct val="0"/>
              </a:spcBef>
            </a:pPr>
            <a:r>
              <a:rPr lang="en-US" altLang="en-US"/>
              <a:t>      - unlike the EDC, there is no dorsal insertion of the EDL to the proximal phalanx;</a:t>
            </a:r>
          </a:p>
          <a:p>
            <a:pPr>
              <a:spcBef>
                <a:spcPct val="0"/>
              </a:spcBef>
            </a:pPr>
            <a:r>
              <a:rPr lang="en-US" altLang="en-US"/>
              <a:t>           - instead, the proximal phalanx is suspended by the EDL and extensor sling;</a:t>
            </a:r>
          </a:p>
          <a:p>
            <a:pPr>
              <a:spcBef>
                <a:spcPct val="0"/>
              </a:spcBef>
            </a:pPr>
            <a:r>
              <a:rPr lang="en-US" altLang="en-US"/>
              <a:t>           - extensor sling (saggital bands) span either side of the tendon and are anchored to the volar plate of the MTP joint;</a:t>
            </a:r>
          </a:p>
          <a:p>
            <a:pPr>
              <a:spcBef>
                <a:spcPct val="0"/>
              </a:spcBef>
            </a:pPr>
            <a:r>
              <a:rPr lang="en-US" altLang="en-US"/>
              <a:t>      - tendon then divides into 3 slips;</a:t>
            </a:r>
          </a:p>
          <a:p>
            <a:pPr>
              <a:spcBef>
                <a:spcPct val="0"/>
              </a:spcBef>
            </a:pPr>
            <a:r>
              <a:rPr lang="en-US" altLang="en-US"/>
              <a:t>           - central slip inserts into base of middle phalanx;</a:t>
            </a:r>
          </a:p>
          <a:p>
            <a:pPr>
              <a:spcBef>
                <a:spcPct val="0"/>
              </a:spcBef>
            </a:pPr>
            <a:r>
              <a:rPr lang="en-US" altLang="en-US"/>
              <a:t>           - two lateral slips unite and insert onto distal phalanx;</a:t>
            </a:r>
          </a:p>
          <a:p>
            <a:pPr>
              <a:spcBef>
                <a:spcPct val="0"/>
              </a:spcBef>
            </a:pPr>
            <a:r>
              <a:rPr lang="en-US" altLang="en-US"/>
              <a:t>- Nerve supply: peroneal, L5 &gt; L4, S1; (see innervation)</a:t>
            </a:r>
          </a:p>
          <a:p>
            <a:pPr>
              <a:spcBef>
                <a:spcPct val="0"/>
              </a:spcBef>
            </a:pPr>
            <a:r>
              <a:rPr lang="en-US" altLang="en-US"/>
              <a:t>- Action:</a:t>
            </a:r>
          </a:p>
          <a:p>
            <a:pPr>
              <a:spcBef>
                <a:spcPct val="0"/>
              </a:spcBef>
            </a:pPr>
            <a:r>
              <a:rPr lang="en-US" altLang="en-US"/>
              <a:t>     - extends toes at the foot;</a:t>
            </a:r>
          </a:p>
          <a:p>
            <a:pPr>
              <a:spcBef>
                <a:spcPct val="0"/>
              </a:spcBef>
            </a:pPr>
            <a:r>
              <a:rPr lang="en-US" altLang="en-US"/>
              <a:t>     - dorsiflexion and everts foot at the ankle.</a:t>
            </a:r>
          </a:p>
          <a:p>
            <a:pPr>
              <a:spcBef>
                <a:spcPct val="0"/>
              </a:spcBef>
            </a:pPr>
            <a:r>
              <a:rPr lang="en-US" altLang="en-US"/>
              <a:t>     - main action of the EDL is to dorsiflex the phalanx;</a:t>
            </a:r>
          </a:p>
          <a:p>
            <a:pPr>
              <a:spcBef>
                <a:spcPct val="0"/>
              </a:spcBef>
            </a:pPr>
            <a:r>
              <a:rPr lang="en-US" altLang="en-US"/>
              <a:t>           - it is able to dorsiflex the PIP joint only when the phalanx is in a neutral or flexed position;</a:t>
            </a:r>
          </a:p>
          <a:p>
            <a:pPr>
              <a:spcBef>
                <a:spcPct val="0"/>
              </a:spcBef>
            </a:pPr>
            <a:r>
              <a:rPr lang="en-US" altLang="en-US"/>
              <a:t>- Synergist: Extensor Digitorum Brevis;</a:t>
            </a:r>
          </a:p>
          <a:p>
            <a:pPr>
              <a:spcBef>
                <a:spcPct val="0"/>
              </a:spcBef>
            </a:pPr>
            <a:endParaRPr lang="en-US" altLang="en-US"/>
          </a:p>
          <a:p>
            <a:pPr>
              <a:spcBef>
                <a:spcPct val="0"/>
              </a:spcBef>
            </a:pPr>
            <a:r>
              <a:rPr lang="en-US" altLang="en-US"/>
              <a:t>http://www.rad.washington.edu/atlas2/extdiglong.html</a:t>
            </a:r>
          </a:p>
          <a:p>
            <a:pPr>
              <a:spcBef>
                <a:spcPct val="0"/>
              </a:spcBef>
            </a:pPr>
            <a:r>
              <a:rPr lang="en-US" altLang="en-US"/>
              <a:t>In Humans, Extends toes 2 - 5 and dorsiflexes ankle</a:t>
            </a:r>
          </a:p>
          <a:p>
            <a:pPr>
              <a:spcBef>
                <a:spcPct val="0"/>
              </a:spcBef>
            </a:pPr>
            <a:endParaRPr lang="en-US" altLang="en-US"/>
          </a:p>
          <a:p>
            <a:pPr>
              <a:spcBef>
                <a:spcPct val="0"/>
              </a:spcBef>
            </a:pPr>
            <a:r>
              <a:rPr lang="en-US" altLang="en-US"/>
              <a:t>http://www.informatics.jax.org/searches/AMA.cgi?id=MA:0002295</a:t>
            </a:r>
          </a:p>
          <a:p>
            <a:pPr>
              <a:spcBef>
                <a:spcPct val="0"/>
              </a:spcBef>
            </a:pPr>
            <a:endParaRPr lang="en-US" altLang="en-US"/>
          </a:p>
          <a:p>
            <a:pPr>
              <a:spcBef>
                <a:spcPct val="0"/>
              </a:spcBef>
            </a:pPr>
            <a:r>
              <a:rPr lang="en-US" altLang="en-US"/>
              <a:t>http://www.meddean.luc.edu/lumen/MedEd/GrossAnatomy/dissector/mml/exdl.htm</a:t>
            </a:r>
          </a:p>
          <a:p>
            <a:pPr>
              <a:spcBef>
                <a:spcPct val="0"/>
              </a:spcBef>
            </a:pPr>
            <a:r>
              <a:rPr lang="en-US" altLang="en-US"/>
              <a:t>In Humans, Extends toes and extends foot at ankle</a:t>
            </a:r>
          </a:p>
          <a:p>
            <a:pPr>
              <a:spcBef>
                <a:spcPct val="0"/>
              </a:spcBef>
            </a:pPr>
            <a:endParaRPr lang="en-US" altLang="en-US"/>
          </a:p>
          <a:p>
            <a:pPr>
              <a:spcBef>
                <a:spcPct val="0"/>
              </a:spcBef>
            </a:pPr>
            <a:r>
              <a:rPr lang="en-US" altLang="en-US"/>
              <a:t>http://www.amershamhealth.com/medcyclopaedia/Volume%20II/EXTENSOR%20DIGITORUM%20LONGUS%20MUSCLE.asp</a:t>
            </a:r>
          </a:p>
          <a:p>
            <a:pPr>
              <a:spcBef>
                <a:spcPct val="0"/>
              </a:spcBef>
            </a:pPr>
            <a:r>
              <a:rPr lang="en-US" altLang="en-US"/>
              <a:t>muscle for extension of the toes</a:t>
            </a:r>
          </a:p>
          <a:p>
            <a:pPr>
              <a:spcBef>
                <a:spcPct val="0"/>
              </a:spcBef>
            </a:pPr>
            <a:endParaRPr lang="en-US" altLang="en-US"/>
          </a:p>
          <a:p>
            <a:pPr>
              <a:spcBef>
                <a:spcPct val="0"/>
              </a:spcBef>
            </a:pPr>
            <a:r>
              <a:rPr lang="en-US" altLang="en-US"/>
              <a:t>http://www.books.md/E/dic/extensordigitorumlongus.php</a:t>
            </a:r>
          </a:p>
          <a:p>
            <a:pPr>
              <a:spcBef>
                <a:spcPct val="0"/>
              </a:spcBef>
            </a:pPr>
            <a:r>
              <a:rPr lang="en-US" altLang="en-US"/>
              <a:t>Origin, lateral condyle of tibia, upper two-thirds of anterior margin of fibula; insertion, by four tendons to the dorsal surfaces of the bases of the proximal, middle, and distal phalanges of the second to fifth toes; action, extends the four lateral toes; nerve supply, deep branch of peroneal.</a:t>
            </a:r>
          </a:p>
          <a:p>
            <a:pPr>
              <a:spcBef>
                <a:spcPct val="0"/>
              </a:spcBef>
            </a:pPr>
            <a:r>
              <a:rPr lang="en-US" altLang="en-US"/>
              <a:t>Synonym: musculus extensor digitorum longus, long extensor muscle of toes, musculus extensor longus digitorum. </a:t>
            </a:r>
          </a:p>
        </p:txBody>
      </p:sp>
    </p:spTree>
  </p:cSld>
  <p:clrMapOvr>
    <a:masterClrMapping/>
  </p:clrMapOvr>
</p:notes>
</file>

<file path=ppt/notesSlides/notesSlide1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8098" name="Rectangle 7">
            <a:extLst>
              <a:ext uri="{FF2B5EF4-FFF2-40B4-BE49-F238E27FC236}">
                <a16:creationId xmlns:a16="http://schemas.microsoft.com/office/drawing/2014/main" id="{77AA37DB-9032-7B06-84FC-2F49ECE57B91}"/>
              </a:ext>
            </a:extLst>
          </p:cNvPr>
          <p:cNvSpPr>
            <a:spLocks noGrp="1" noChangeArrowheads="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6313DB01-FD15-4A31-9801-B6D9126E31AB}" type="slidenum">
              <a:rPr lang="en-US" altLang="en-US" sz="1200"/>
              <a:pPr/>
              <a:t>201</a:t>
            </a:fld>
            <a:endParaRPr lang="en-US" altLang="en-US" sz="1200"/>
          </a:p>
        </p:txBody>
      </p:sp>
      <p:sp>
        <p:nvSpPr>
          <p:cNvPr id="388099" name="Rectangle 2">
            <a:extLst>
              <a:ext uri="{FF2B5EF4-FFF2-40B4-BE49-F238E27FC236}">
                <a16:creationId xmlns:a16="http://schemas.microsoft.com/office/drawing/2014/main" id="{C0FB5976-05A5-9405-2FB1-AF1E35BEF5B4}"/>
              </a:ext>
            </a:extLst>
          </p:cNvPr>
          <p:cNvSpPr>
            <a:spLocks noGrp="1" noRot="1" noChangeAspect="1" noChangeArrowheads="1" noTextEdit="1"/>
          </p:cNvSpPr>
          <p:nvPr>
            <p:ph type="sldImg"/>
          </p:nvPr>
        </p:nvSpPr>
        <p:spPr>
          <a:ln/>
        </p:spPr>
      </p:sp>
      <p:sp>
        <p:nvSpPr>
          <p:cNvPr id="388100" name="Rectangle 3">
            <a:extLst>
              <a:ext uri="{FF2B5EF4-FFF2-40B4-BE49-F238E27FC236}">
                <a16:creationId xmlns:a16="http://schemas.microsoft.com/office/drawing/2014/main" id="{FE28BCF7-7019-93A6-465D-73CBE1AF8145}"/>
              </a:ext>
            </a:extLst>
          </p:cNvPr>
          <p:cNvSpPr>
            <a:spLocks noGrp="1" noChangeArrowheads="1"/>
          </p:cNvSpPr>
          <p:nvPr>
            <p:ph type="body" idx="1"/>
          </p:nvPr>
        </p:nvSpPr>
        <p:spPr>
          <a:noFill/>
        </p:spPr>
        <p:txBody>
          <a:bodyPr/>
          <a:lstStyle/>
          <a:p>
            <a:r>
              <a:rPr lang="en-US" altLang="en-US"/>
              <a:t>SelExp_JEB_13 Sept. 2005.ppt</a:t>
            </a:r>
          </a:p>
        </p:txBody>
      </p:sp>
    </p:spTree>
  </p:cSld>
  <p:clrMapOvr>
    <a:masterClrMapping/>
  </p:clrMapOvr>
</p:notes>
</file>

<file path=ppt/notesSlides/notesSlide1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0146" name="Rectangle 7">
            <a:extLst>
              <a:ext uri="{FF2B5EF4-FFF2-40B4-BE49-F238E27FC236}">
                <a16:creationId xmlns:a16="http://schemas.microsoft.com/office/drawing/2014/main" id="{28E8F467-93ED-D52F-61CE-341BBC060185}"/>
              </a:ext>
            </a:extLst>
          </p:cNvPr>
          <p:cNvSpPr>
            <a:spLocks noGrp="1" noChangeArrowheads="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9AD46D6D-9ADD-469C-9379-E82BD1703C3A}" type="slidenum">
              <a:rPr lang="en-US" altLang="en-US" sz="1200"/>
              <a:pPr/>
              <a:t>202</a:t>
            </a:fld>
            <a:endParaRPr lang="en-US" altLang="en-US" sz="1200"/>
          </a:p>
        </p:txBody>
      </p:sp>
      <p:sp>
        <p:nvSpPr>
          <p:cNvPr id="390147" name="Rectangle 2">
            <a:extLst>
              <a:ext uri="{FF2B5EF4-FFF2-40B4-BE49-F238E27FC236}">
                <a16:creationId xmlns:a16="http://schemas.microsoft.com/office/drawing/2014/main" id="{339A9420-65D7-DBC4-9EF3-4704C41144F6}"/>
              </a:ext>
            </a:extLst>
          </p:cNvPr>
          <p:cNvSpPr>
            <a:spLocks noGrp="1" noRot="1" noChangeAspect="1" noChangeArrowheads="1" noTextEdit="1"/>
          </p:cNvSpPr>
          <p:nvPr>
            <p:ph type="sldImg"/>
          </p:nvPr>
        </p:nvSpPr>
        <p:spPr>
          <a:ln/>
        </p:spPr>
      </p:sp>
      <p:sp>
        <p:nvSpPr>
          <p:cNvPr id="390148" name="Rectangle 3">
            <a:extLst>
              <a:ext uri="{FF2B5EF4-FFF2-40B4-BE49-F238E27FC236}">
                <a16:creationId xmlns:a16="http://schemas.microsoft.com/office/drawing/2014/main" id="{4FEEE289-95AA-471F-0B12-AD9B994687FC}"/>
              </a:ext>
            </a:extLst>
          </p:cNvPr>
          <p:cNvSpPr>
            <a:spLocks noGrp="1" noChangeArrowheads="1"/>
          </p:cNvSpPr>
          <p:nvPr>
            <p:ph type="body" idx="1"/>
          </p:nvPr>
        </p:nvSpPr>
        <p:spPr>
          <a:noFill/>
        </p:spPr>
        <p:txBody>
          <a:bodyPr/>
          <a:lstStyle/>
          <a:p>
            <a:r>
              <a:rPr lang="en-US" altLang="en-US" b="1"/>
              <a:t>SelExp_JEB_13 Sept. 2005.ppt</a:t>
            </a:r>
          </a:p>
        </p:txBody>
      </p:sp>
    </p:spTree>
  </p:cSld>
  <p:clrMapOvr>
    <a:masterClrMapping/>
  </p:clrMapOvr>
</p:notes>
</file>

<file path=ppt/notesSlides/notesSlide1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2194" name="Rectangle 7">
            <a:extLst>
              <a:ext uri="{FF2B5EF4-FFF2-40B4-BE49-F238E27FC236}">
                <a16:creationId xmlns:a16="http://schemas.microsoft.com/office/drawing/2014/main" id="{C68D7689-FEE3-5E75-DE51-EB2DA09D2133}"/>
              </a:ext>
            </a:extLst>
          </p:cNvPr>
          <p:cNvSpPr>
            <a:spLocks noGrp="1" noChangeArrowheads="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8C304714-C5F1-4649-8B83-2997C56538FD}" type="slidenum">
              <a:rPr lang="en-US" altLang="en-US" sz="1200"/>
              <a:pPr/>
              <a:t>203</a:t>
            </a:fld>
            <a:endParaRPr lang="en-US" altLang="en-US" sz="1200"/>
          </a:p>
        </p:txBody>
      </p:sp>
      <p:sp>
        <p:nvSpPr>
          <p:cNvPr id="392195" name="Rectangle 2">
            <a:extLst>
              <a:ext uri="{FF2B5EF4-FFF2-40B4-BE49-F238E27FC236}">
                <a16:creationId xmlns:a16="http://schemas.microsoft.com/office/drawing/2014/main" id="{D4080DC4-6E79-E3FE-1D71-0094B86FCC69}"/>
              </a:ext>
            </a:extLst>
          </p:cNvPr>
          <p:cNvSpPr>
            <a:spLocks noGrp="1" noRot="1" noChangeAspect="1" noChangeArrowheads="1" noTextEdit="1"/>
          </p:cNvSpPr>
          <p:nvPr>
            <p:ph type="sldImg"/>
          </p:nvPr>
        </p:nvSpPr>
        <p:spPr>
          <a:ln/>
        </p:spPr>
      </p:sp>
      <p:sp>
        <p:nvSpPr>
          <p:cNvPr id="392196" name="Rectangle 3">
            <a:extLst>
              <a:ext uri="{FF2B5EF4-FFF2-40B4-BE49-F238E27FC236}">
                <a16:creationId xmlns:a16="http://schemas.microsoft.com/office/drawing/2014/main" id="{6552A744-E2C9-649E-0D1C-A2A59863FECF}"/>
              </a:ext>
            </a:extLst>
          </p:cNvPr>
          <p:cNvSpPr>
            <a:spLocks noGrp="1" noChangeArrowheads="1"/>
          </p:cNvSpPr>
          <p:nvPr>
            <p:ph type="body" idx="1"/>
          </p:nvPr>
        </p:nvSpPr>
        <p:spPr>
          <a:noFill/>
        </p:spPr>
        <p:txBody>
          <a:bodyPr lIns="89940" tIns="44970" rIns="89940" bIns="44970"/>
          <a:lstStyle/>
          <a:p>
            <a:r>
              <a:rPr lang="en-US" altLang="en-US"/>
              <a:t>SelExp_JEB_13 Sept. 2005.ppt</a:t>
            </a:r>
          </a:p>
        </p:txBody>
      </p:sp>
    </p:spTree>
  </p:cSld>
  <p:clrMapOvr>
    <a:masterClrMapping/>
  </p:clrMapOvr>
</p:notes>
</file>

<file path=ppt/notesSlides/notesSlide1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4242" name="Rectangle 7">
            <a:extLst>
              <a:ext uri="{FF2B5EF4-FFF2-40B4-BE49-F238E27FC236}">
                <a16:creationId xmlns:a16="http://schemas.microsoft.com/office/drawing/2014/main" id="{1E36D1EB-C096-5444-D401-B09B10C5D92E}"/>
              </a:ext>
            </a:extLst>
          </p:cNvPr>
          <p:cNvSpPr>
            <a:spLocks noGrp="1" noChangeArrowheads="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9EC4A637-7AFF-4B13-82BE-B29AB507A91E}" type="slidenum">
              <a:rPr lang="en-US" altLang="en-US" sz="1200"/>
              <a:pPr/>
              <a:t>204</a:t>
            </a:fld>
            <a:endParaRPr lang="en-US" altLang="en-US" sz="1200"/>
          </a:p>
        </p:txBody>
      </p:sp>
      <p:sp>
        <p:nvSpPr>
          <p:cNvPr id="394243" name="Rectangle 2">
            <a:extLst>
              <a:ext uri="{FF2B5EF4-FFF2-40B4-BE49-F238E27FC236}">
                <a16:creationId xmlns:a16="http://schemas.microsoft.com/office/drawing/2014/main" id="{8F849441-F866-F01E-DFC2-BACF209A42F3}"/>
              </a:ext>
            </a:extLst>
          </p:cNvPr>
          <p:cNvSpPr>
            <a:spLocks noGrp="1" noRot="1" noChangeAspect="1" noChangeArrowheads="1" noTextEdit="1"/>
          </p:cNvSpPr>
          <p:nvPr>
            <p:ph type="sldImg"/>
          </p:nvPr>
        </p:nvSpPr>
        <p:spPr>
          <a:ln/>
        </p:spPr>
      </p:sp>
      <p:sp>
        <p:nvSpPr>
          <p:cNvPr id="394244" name="Rectangle 3">
            <a:extLst>
              <a:ext uri="{FF2B5EF4-FFF2-40B4-BE49-F238E27FC236}">
                <a16:creationId xmlns:a16="http://schemas.microsoft.com/office/drawing/2014/main" id="{0B2E6875-B08E-6A2B-30D7-AAC7B7D2AF80}"/>
              </a:ext>
            </a:extLst>
          </p:cNvPr>
          <p:cNvSpPr>
            <a:spLocks noGrp="1" noChangeArrowheads="1"/>
          </p:cNvSpPr>
          <p:nvPr>
            <p:ph type="body" idx="1"/>
          </p:nvPr>
        </p:nvSpPr>
        <p:spPr>
          <a:noFill/>
        </p:spPr>
        <p:txBody>
          <a:bodyPr/>
          <a:lstStyle/>
          <a:p>
            <a:r>
              <a:rPr lang="en-US" altLang="en-US"/>
              <a:t>SelExp_JEB_13 Sept. 2005.ppt</a:t>
            </a:r>
          </a:p>
        </p:txBody>
      </p:sp>
    </p:spTree>
  </p:cSld>
  <p:clrMapOvr>
    <a:masterClrMapping/>
  </p:clrMapOvr>
</p:notes>
</file>

<file path=ppt/notesSlides/notesSlide1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6290" name="Rectangle 7">
            <a:extLst>
              <a:ext uri="{FF2B5EF4-FFF2-40B4-BE49-F238E27FC236}">
                <a16:creationId xmlns:a16="http://schemas.microsoft.com/office/drawing/2014/main" id="{EBA4724C-47DA-E806-6EC3-C5CFF7A88C27}"/>
              </a:ext>
            </a:extLst>
          </p:cNvPr>
          <p:cNvSpPr>
            <a:spLocks noGrp="1" noChangeArrowheads="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2DFEEFF1-5630-4A41-96DD-E3B4FA573FC2}" type="slidenum">
              <a:rPr lang="en-US" altLang="en-US" sz="1200"/>
              <a:pPr/>
              <a:t>205</a:t>
            </a:fld>
            <a:endParaRPr lang="en-US" altLang="en-US" sz="1200"/>
          </a:p>
        </p:txBody>
      </p:sp>
      <p:sp>
        <p:nvSpPr>
          <p:cNvPr id="396291" name="Rectangle 2">
            <a:extLst>
              <a:ext uri="{FF2B5EF4-FFF2-40B4-BE49-F238E27FC236}">
                <a16:creationId xmlns:a16="http://schemas.microsoft.com/office/drawing/2014/main" id="{5BAE74FE-CFD3-D853-819F-92244A4F3E81}"/>
              </a:ext>
            </a:extLst>
          </p:cNvPr>
          <p:cNvSpPr>
            <a:spLocks noGrp="1" noRot="1" noChangeAspect="1" noChangeArrowheads="1" noTextEdit="1"/>
          </p:cNvSpPr>
          <p:nvPr>
            <p:ph type="sldImg"/>
          </p:nvPr>
        </p:nvSpPr>
        <p:spPr>
          <a:ln/>
        </p:spPr>
      </p:sp>
      <p:sp>
        <p:nvSpPr>
          <p:cNvPr id="2066435" name="Rectangle 3">
            <a:extLst>
              <a:ext uri="{FF2B5EF4-FFF2-40B4-BE49-F238E27FC236}">
                <a16:creationId xmlns:a16="http://schemas.microsoft.com/office/drawing/2014/main" id="{A2C9BABF-67D1-2017-C4D1-C94DF60AC470}"/>
              </a:ext>
            </a:extLst>
          </p:cNvPr>
          <p:cNvSpPr>
            <a:spLocks noGrp="1" noChangeArrowheads="1"/>
          </p:cNvSpPr>
          <p:nvPr>
            <p:ph type="body" idx="1"/>
          </p:nvPr>
        </p:nvSpPr>
        <p:spPr/>
        <p:txBody>
          <a:bodyPr/>
          <a:lstStyle/>
          <a:p>
            <a:pPr marL="1143000" lvl="2" indent="-228600">
              <a:spcBef>
                <a:spcPct val="0"/>
              </a:spcBef>
              <a:spcAft>
                <a:spcPct val="20000"/>
              </a:spcAft>
              <a:buSzPct val="130000"/>
              <a:buFont typeface="Arial" panose="020B0604020202020204" pitchFamily="34" charset="0"/>
              <a:buNone/>
              <a:defRPr/>
            </a:pPr>
            <a:r>
              <a:rPr lang="en-US" altLang="en-US" sz="1300" b="1">
                <a:effectLst>
                  <a:outerShdw blurRad="38100" dist="38100" dir="2700000" algn="tl">
                    <a:srgbClr val="C0C0C0"/>
                  </a:outerShdw>
                </a:effectLst>
                <a:latin typeface="Arial" panose="020B0604020202020204" pitchFamily="34" charset="0"/>
              </a:rPr>
              <a:t>Cage activity, body size &amp; composition, endocrine</a:t>
            </a:r>
          </a:p>
          <a:p>
            <a:pPr marL="1143000" lvl="2" indent="-228600">
              <a:spcBef>
                <a:spcPct val="0"/>
              </a:spcBef>
              <a:spcAft>
                <a:spcPct val="20000"/>
              </a:spcAft>
              <a:buSzPct val="130000"/>
              <a:buFont typeface="Arial" panose="020B0604020202020204" pitchFamily="34" charset="0"/>
              <a:buNone/>
              <a:defRPr/>
            </a:pPr>
            <a:r>
              <a:rPr lang="en-US" altLang="en-US" sz="1300" b="1">
                <a:effectLst>
                  <a:outerShdw blurRad="38100" dist="38100" dir="2700000" algn="tl">
                    <a:srgbClr val="C0C0C0"/>
                  </a:outerShdw>
                </a:effectLst>
                <a:latin typeface="Arial" panose="020B0604020202020204" pitchFamily="34" charset="0"/>
              </a:rPr>
              <a:t>Exercise adaptations</a:t>
            </a:r>
          </a:p>
          <a:p>
            <a:pPr marL="1143000" lvl="2" indent="-228600">
              <a:spcBef>
                <a:spcPct val="0"/>
              </a:spcBef>
              <a:spcAft>
                <a:spcPct val="20000"/>
              </a:spcAft>
              <a:buSzPct val="130000"/>
              <a:buFont typeface="Arial" panose="020B0604020202020204" pitchFamily="34" charset="0"/>
              <a:buNone/>
              <a:defRPr/>
            </a:pPr>
            <a:r>
              <a:rPr lang="en-US" altLang="en-US" sz="1300" b="1">
                <a:effectLst>
                  <a:outerShdw blurRad="38100" dist="38100" dir="2700000" algn="tl">
                    <a:srgbClr val="C0C0C0"/>
                  </a:outerShdw>
                </a:effectLst>
                <a:latin typeface="Arial" panose="020B0604020202020204" pitchFamily="34" charset="0"/>
              </a:rPr>
              <a:t>The brain &amp; motivation</a:t>
            </a:r>
          </a:p>
          <a:p>
            <a:pPr marL="1143000" lvl="2" indent="-228600">
              <a:spcBef>
                <a:spcPct val="0"/>
              </a:spcBef>
              <a:spcAft>
                <a:spcPct val="35000"/>
              </a:spcAft>
              <a:buSzPct val="130000"/>
              <a:buFont typeface="Arial" panose="020B0604020202020204" pitchFamily="34" charset="0"/>
              <a:buNone/>
              <a:defRPr/>
            </a:pPr>
            <a:r>
              <a:rPr lang="en-US" altLang="en-US" sz="1300" b="1">
                <a:effectLst>
                  <a:outerShdw blurRad="38100" dist="38100" dir="2700000" algn="tl">
                    <a:srgbClr val="C0C0C0"/>
                  </a:outerShdw>
                </a:effectLst>
                <a:latin typeface="Arial" panose="020B0604020202020204" pitchFamily="34" charset="0"/>
              </a:rPr>
              <a:t>Effects of a Western diet</a:t>
            </a:r>
          </a:p>
          <a:p>
            <a:pPr marL="228600" indent="-228600">
              <a:defRPr/>
            </a:pPr>
            <a:endParaRPr lang="en-US" altLang="en-US"/>
          </a:p>
          <a:p>
            <a:pPr marL="228600" indent="-228600">
              <a:defRPr/>
            </a:pPr>
            <a:r>
              <a:rPr lang="en-US" altLang="en-US"/>
              <a:t>Dominance?</a:t>
            </a:r>
          </a:p>
          <a:p>
            <a:pPr marL="228600" indent="-228600">
              <a:defRPr/>
            </a:pPr>
            <a:endParaRPr lang="en-US" altLang="en-US"/>
          </a:p>
          <a:p>
            <a:pPr marL="228600" indent="-228600">
              <a:defRPr/>
            </a:pPr>
            <a:r>
              <a:rPr lang="en-US" altLang="en-US"/>
              <a:t>Bronikowski, A. M., T. J. Morgan, T. Garland, and P. A. Carter. 2002. Antioxidant gene expression in active and sedentary house mice (&lt;i&gt;Mus domesticus&lt;\i&gt;) selected for high voluntary wheel-running behavior. Genetics 161:1763–1769.</a:t>
            </a:r>
          </a:p>
          <a:p>
            <a:pPr marL="228600" indent="-228600">
              <a:defRPr/>
            </a:pPr>
            <a:r>
              <a:rPr lang="en-US" altLang="en-US"/>
              <a:t>Bronikowski, A. M., J. S. Rhodes, T. Garland, T. A. Prolla, T. A. Awad, and S. C. Gammie. 2004. The evolution of gene expression in mouse hippocampus in response to selective breeding for increased locomotor activity. Evolution 58:2079–2086.</a:t>
            </a:r>
          </a:p>
          <a:p>
            <a:pPr marL="228600" indent="-228600">
              <a:defRPr/>
            </a:pPr>
            <a:r>
              <a:rPr lang="en-US" altLang="en-US"/>
              <a:t>Nehrenberg, D. L., K. Hua, D. Estrada-Smith, T. Garland Jr, and D. Pomp. 2009. Voluntary exercise and its effects on body composition depend on genetic selection history. Obesity 17:1402–1409.</a:t>
            </a:r>
          </a:p>
          <a:p>
            <a:pPr marL="228600" indent="-228600">
              <a:defRPr/>
            </a:pPr>
            <a:endParaRPr lang="en-US" altLang="en-US"/>
          </a:p>
          <a:p>
            <a:pPr marL="228600" indent="-228600">
              <a:defRPr/>
            </a:pPr>
            <a:endParaRPr lang="en-US" altLang="en-US"/>
          </a:p>
        </p:txBody>
      </p:sp>
    </p:spTree>
  </p:cSld>
  <p:clrMapOvr>
    <a:masterClrMapping/>
  </p:clrMapOvr>
</p:notes>
</file>

<file path=ppt/notesSlides/notesSlide1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8338" name="Rectangle 7">
            <a:extLst>
              <a:ext uri="{FF2B5EF4-FFF2-40B4-BE49-F238E27FC236}">
                <a16:creationId xmlns:a16="http://schemas.microsoft.com/office/drawing/2014/main" id="{58AD16FD-CCAF-9893-1653-E203BB2AFD1C}"/>
              </a:ext>
            </a:extLst>
          </p:cNvPr>
          <p:cNvSpPr>
            <a:spLocks noGrp="1" noChangeArrowheads="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677F82F2-9AA8-4805-BF73-489D33A51314}" type="slidenum">
              <a:rPr lang="en-US" altLang="en-US" sz="1200"/>
              <a:pPr/>
              <a:t>206</a:t>
            </a:fld>
            <a:endParaRPr lang="en-US" altLang="en-US" sz="1200"/>
          </a:p>
        </p:txBody>
      </p:sp>
      <p:sp>
        <p:nvSpPr>
          <p:cNvPr id="398339" name="Rectangle 2">
            <a:extLst>
              <a:ext uri="{FF2B5EF4-FFF2-40B4-BE49-F238E27FC236}">
                <a16:creationId xmlns:a16="http://schemas.microsoft.com/office/drawing/2014/main" id="{68C780E6-6285-22F7-58D4-D873CAEC25CF}"/>
              </a:ext>
            </a:extLst>
          </p:cNvPr>
          <p:cNvSpPr>
            <a:spLocks noGrp="1" noRot="1" noChangeAspect="1" noChangeArrowheads="1" noTextEdit="1"/>
          </p:cNvSpPr>
          <p:nvPr>
            <p:ph type="sldImg"/>
          </p:nvPr>
        </p:nvSpPr>
        <p:spPr>
          <a:ln/>
        </p:spPr>
      </p:sp>
      <p:sp>
        <p:nvSpPr>
          <p:cNvPr id="398340" name="Rectangle 3">
            <a:extLst>
              <a:ext uri="{FF2B5EF4-FFF2-40B4-BE49-F238E27FC236}">
                <a16:creationId xmlns:a16="http://schemas.microsoft.com/office/drawing/2014/main" id="{ED58DB82-8621-BBF6-9909-E15B522DBA63}"/>
              </a:ext>
            </a:extLst>
          </p:cNvPr>
          <p:cNvSpPr>
            <a:spLocks noGrp="1" noChangeArrowheads="1"/>
          </p:cNvSpPr>
          <p:nvPr>
            <p:ph type="body" idx="1"/>
          </p:nvPr>
        </p:nvSpPr>
        <p:spPr>
          <a:noFill/>
        </p:spPr>
        <p:txBody>
          <a:bodyPr lIns="89940" tIns="44970" rIns="89940" bIns="44970"/>
          <a:lstStyle/>
          <a:p>
            <a:pPr>
              <a:spcBef>
                <a:spcPct val="0"/>
              </a:spcBef>
            </a:pPr>
            <a:r>
              <a:rPr lang="en-US" altLang="en-US"/>
              <a:t>http://www.mensracing.com/photos/2004/ingnewyorkcitymarathon04/ingnycm203.jpg</a:t>
            </a:r>
          </a:p>
          <a:p>
            <a:pPr>
              <a:spcBef>
                <a:spcPct val="0"/>
              </a:spcBef>
            </a:pPr>
            <a:endParaRPr lang="en-US" altLang="en-US"/>
          </a:p>
          <a:p>
            <a:pPr>
              <a:spcBef>
                <a:spcPct val="0"/>
              </a:spcBef>
            </a:pPr>
            <a:r>
              <a:rPr lang="en-US" altLang="en-US"/>
              <a:t>http://www.gpnotebook.co.uk/cache/-590348211.htm</a:t>
            </a:r>
          </a:p>
          <a:p>
            <a:pPr>
              <a:spcBef>
                <a:spcPct val="0"/>
              </a:spcBef>
            </a:pPr>
            <a:r>
              <a:rPr lang="en-US" altLang="en-US"/>
              <a:t>extend the toes, dorsiflex the foot</a:t>
            </a:r>
          </a:p>
          <a:p>
            <a:pPr>
              <a:spcBef>
                <a:spcPct val="0"/>
              </a:spcBef>
            </a:pPr>
            <a:endParaRPr lang="en-US" altLang="en-US"/>
          </a:p>
          <a:p>
            <a:pPr>
              <a:spcBef>
                <a:spcPct val="0"/>
              </a:spcBef>
            </a:pPr>
            <a:r>
              <a:rPr lang="en-US" altLang="en-US"/>
              <a:t>http://www.ortho-u.net/05/3441.htm</a:t>
            </a:r>
          </a:p>
          <a:p>
            <a:pPr>
              <a:spcBef>
                <a:spcPct val="0"/>
              </a:spcBef>
            </a:pPr>
            <a:r>
              <a:rPr lang="en-US" altLang="en-US"/>
              <a:t>- Origin:</a:t>
            </a:r>
          </a:p>
          <a:p>
            <a:pPr>
              <a:spcBef>
                <a:spcPct val="0"/>
              </a:spcBef>
            </a:pPr>
            <a:r>
              <a:rPr lang="en-US" altLang="en-US"/>
              <a:t>      - lateral condyle of the tibia, head and proximal 3/4 of the anterior surface on the body of the fibula, proximal portion of interosseus membrane, deep fascia and intermuscular septa;</a:t>
            </a:r>
          </a:p>
          <a:p>
            <a:pPr>
              <a:spcBef>
                <a:spcPct val="0"/>
              </a:spcBef>
            </a:pPr>
            <a:r>
              <a:rPr lang="en-US" altLang="en-US"/>
              <a:t>- Insertion:</a:t>
            </a:r>
          </a:p>
          <a:p>
            <a:pPr>
              <a:spcBef>
                <a:spcPct val="0"/>
              </a:spcBef>
            </a:pPr>
            <a:r>
              <a:rPr lang="en-US" altLang="en-US"/>
              <a:t>      - divides into 4 tendons after passing under the extensor retinaculum;</a:t>
            </a:r>
          </a:p>
          <a:p>
            <a:pPr>
              <a:spcBef>
                <a:spcPct val="0"/>
              </a:spcBef>
            </a:pPr>
            <a:r>
              <a:rPr lang="en-US" altLang="en-US"/>
              <a:t>      - unlike the EDC, there is no dorsal insertion of the EDL to the proximal phalanx;</a:t>
            </a:r>
          </a:p>
          <a:p>
            <a:pPr>
              <a:spcBef>
                <a:spcPct val="0"/>
              </a:spcBef>
            </a:pPr>
            <a:r>
              <a:rPr lang="en-US" altLang="en-US"/>
              <a:t>           - instead, the proximal phalanx is suspended by the EDL and extensor sling;</a:t>
            </a:r>
          </a:p>
          <a:p>
            <a:pPr>
              <a:spcBef>
                <a:spcPct val="0"/>
              </a:spcBef>
            </a:pPr>
            <a:r>
              <a:rPr lang="en-US" altLang="en-US"/>
              <a:t>           - extensor sling (saggital bands) span either side of the tendon and are anchored to the volar plate of the MTP joint;</a:t>
            </a:r>
          </a:p>
          <a:p>
            <a:pPr>
              <a:spcBef>
                <a:spcPct val="0"/>
              </a:spcBef>
            </a:pPr>
            <a:r>
              <a:rPr lang="en-US" altLang="en-US"/>
              <a:t>      - tendon then divides into 3 slips;</a:t>
            </a:r>
          </a:p>
          <a:p>
            <a:pPr>
              <a:spcBef>
                <a:spcPct val="0"/>
              </a:spcBef>
            </a:pPr>
            <a:r>
              <a:rPr lang="en-US" altLang="en-US"/>
              <a:t>           - central slip inserts into base of middle phalanx;</a:t>
            </a:r>
          </a:p>
          <a:p>
            <a:pPr>
              <a:spcBef>
                <a:spcPct val="0"/>
              </a:spcBef>
            </a:pPr>
            <a:r>
              <a:rPr lang="en-US" altLang="en-US"/>
              <a:t>           - two lateral slips unite and insert onto distal phalanx;</a:t>
            </a:r>
          </a:p>
          <a:p>
            <a:pPr>
              <a:spcBef>
                <a:spcPct val="0"/>
              </a:spcBef>
            </a:pPr>
            <a:r>
              <a:rPr lang="en-US" altLang="en-US"/>
              <a:t>- Nerve supply: peroneal, L5 &gt; L4, S1; (see innervation)</a:t>
            </a:r>
          </a:p>
          <a:p>
            <a:pPr>
              <a:spcBef>
                <a:spcPct val="0"/>
              </a:spcBef>
            </a:pPr>
            <a:r>
              <a:rPr lang="en-US" altLang="en-US"/>
              <a:t>- Action:</a:t>
            </a:r>
          </a:p>
          <a:p>
            <a:pPr>
              <a:spcBef>
                <a:spcPct val="0"/>
              </a:spcBef>
            </a:pPr>
            <a:r>
              <a:rPr lang="en-US" altLang="en-US"/>
              <a:t>     - extends toes at the foot;</a:t>
            </a:r>
          </a:p>
          <a:p>
            <a:pPr>
              <a:spcBef>
                <a:spcPct val="0"/>
              </a:spcBef>
            </a:pPr>
            <a:r>
              <a:rPr lang="en-US" altLang="en-US"/>
              <a:t>     - dorsiflexion and everts foot at the ankle.</a:t>
            </a:r>
          </a:p>
          <a:p>
            <a:pPr>
              <a:spcBef>
                <a:spcPct val="0"/>
              </a:spcBef>
            </a:pPr>
            <a:r>
              <a:rPr lang="en-US" altLang="en-US"/>
              <a:t>     - main action of the EDL is to dorsiflex the phalanx;</a:t>
            </a:r>
          </a:p>
          <a:p>
            <a:pPr>
              <a:spcBef>
                <a:spcPct val="0"/>
              </a:spcBef>
            </a:pPr>
            <a:r>
              <a:rPr lang="en-US" altLang="en-US"/>
              <a:t>           - it is able to dorsiflex the PIP joint only when the phalanx is in a neutral or flexed position;</a:t>
            </a:r>
          </a:p>
          <a:p>
            <a:pPr>
              <a:spcBef>
                <a:spcPct val="0"/>
              </a:spcBef>
            </a:pPr>
            <a:r>
              <a:rPr lang="en-US" altLang="en-US"/>
              <a:t>- Synergist: Extensor Digitorum Brevis;</a:t>
            </a:r>
          </a:p>
          <a:p>
            <a:pPr>
              <a:spcBef>
                <a:spcPct val="0"/>
              </a:spcBef>
            </a:pPr>
            <a:endParaRPr lang="en-US" altLang="en-US"/>
          </a:p>
          <a:p>
            <a:pPr>
              <a:spcBef>
                <a:spcPct val="0"/>
              </a:spcBef>
            </a:pPr>
            <a:r>
              <a:rPr lang="en-US" altLang="en-US"/>
              <a:t>http://www.rad.washington.edu/atlas2/extdiglong.html</a:t>
            </a:r>
          </a:p>
          <a:p>
            <a:pPr>
              <a:spcBef>
                <a:spcPct val="0"/>
              </a:spcBef>
            </a:pPr>
            <a:r>
              <a:rPr lang="en-US" altLang="en-US"/>
              <a:t>In Humans, Extends toes 2 - 5 and dorsiflexes ankle</a:t>
            </a:r>
          </a:p>
          <a:p>
            <a:pPr>
              <a:spcBef>
                <a:spcPct val="0"/>
              </a:spcBef>
            </a:pPr>
            <a:endParaRPr lang="en-US" altLang="en-US"/>
          </a:p>
          <a:p>
            <a:pPr>
              <a:spcBef>
                <a:spcPct val="0"/>
              </a:spcBef>
            </a:pPr>
            <a:r>
              <a:rPr lang="en-US" altLang="en-US"/>
              <a:t>http://www.informatics.jax.org/searches/AMA.cgi?id=MA:0002295</a:t>
            </a:r>
          </a:p>
          <a:p>
            <a:pPr>
              <a:spcBef>
                <a:spcPct val="0"/>
              </a:spcBef>
            </a:pPr>
            <a:endParaRPr lang="en-US" altLang="en-US"/>
          </a:p>
          <a:p>
            <a:pPr>
              <a:spcBef>
                <a:spcPct val="0"/>
              </a:spcBef>
            </a:pPr>
            <a:r>
              <a:rPr lang="en-US" altLang="en-US"/>
              <a:t>http://www.meddean.luc.edu/lumen/MedEd/GrossAnatomy/dissector/mml/exdl.htm</a:t>
            </a:r>
          </a:p>
          <a:p>
            <a:pPr>
              <a:spcBef>
                <a:spcPct val="0"/>
              </a:spcBef>
            </a:pPr>
            <a:r>
              <a:rPr lang="en-US" altLang="en-US"/>
              <a:t>In Humans, Extends toes and extends foot at ankle</a:t>
            </a:r>
          </a:p>
          <a:p>
            <a:pPr>
              <a:spcBef>
                <a:spcPct val="0"/>
              </a:spcBef>
            </a:pPr>
            <a:endParaRPr lang="en-US" altLang="en-US"/>
          </a:p>
          <a:p>
            <a:pPr>
              <a:spcBef>
                <a:spcPct val="0"/>
              </a:spcBef>
            </a:pPr>
            <a:r>
              <a:rPr lang="en-US" altLang="en-US"/>
              <a:t>http://www.amershamhealth.com/medcyclopaedia/Volume%20II/EXTENSOR%20DIGITORUM%20LONGUS%20MUSCLE.asp</a:t>
            </a:r>
          </a:p>
          <a:p>
            <a:pPr>
              <a:spcBef>
                <a:spcPct val="0"/>
              </a:spcBef>
            </a:pPr>
            <a:r>
              <a:rPr lang="en-US" altLang="en-US"/>
              <a:t>muscle for extension of the toes</a:t>
            </a:r>
          </a:p>
          <a:p>
            <a:pPr>
              <a:spcBef>
                <a:spcPct val="0"/>
              </a:spcBef>
            </a:pPr>
            <a:endParaRPr lang="en-US" altLang="en-US"/>
          </a:p>
          <a:p>
            <a:pPr>
              <a:spcBef>
                <a:spcPct val="0"/>
              </a:spcBef>
            </a:pPr>
            <a:r>
              <a:rPr lang="en-US" altLang="en-US"/>
              <a:t>http://www.books.md/E/dic/extensordigitorumlongus.php</a:t>
            </a:r>
          </a:p>
          <a:p>
            <a:pPr>
              <a:spcBef>
                <a:spcPct val="0"/>
              </a:spcBef>
            </a:pPr>
            <a:r>
              <a:rPr lang="en-US" altLang="en-US"/>
              <a:t>Origin, lateral condyle of tibia, upper two-thirds of anterior margin of fibula; insertion, by four tendons to the dorsal surfaces of the bases of the proximal, middle, and distal phalanges of the second to fifth toes; action, extends the four lateral toes; nerve supply, deep branch of peroneal.</a:t>
            </a:r>
          </a:p>
          <a:p>
            <a:pPr>
              <a:spcBef>
                <a:spcPct val="0"/>
              </a:spcBef>
            </a:pPr>
            <a:r>
              <a:rPr lang="en-US" altLang="en-US"/>
              <a:t>Synonym: musculus extensor digitorum longus, long extensor muscle of toes, musculus extensor longus digitorum. </a:t>
            </a: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7522" name="Rectangle 7">
            <a:extLst>
              <a:ext uri="{FF2B5EF4-FFF2-40B4-BE49-F238E27FC236}">
                <a16:creationId xmlns:a16="http://schemas.microsoft.com/office/drawing/2014/main" id="{D8650C3C-8293-312B-AABB-862395202955}"/>
              </a:ext>
            </a:extLst>
          </p:cNvPr>
          <p:cNvSpPr>
            <a:spLocks noGrp="1" noChangeArrowheads="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49C151EC-221C-46E3-A27D-3B161C914EB7}" type="slidenum">
              <a:rPr lang="en-US" altLang="en-US" sz="1200"/>
              <a:pPr/>
              <a:t>19</a:t>
            </a:fld>
            <a:endParaRPr lang="en-US" altLang="en-US" sz="1200" dirty="0"/>
          </a:p>
        </p:txBody>
      </p:sp>
      <p:sp>
        <p:nvSpPr>
          <p:cNvPr id="107523" name="Rectangle 2">
            <a:extLst>
              <a:ext uri="{FF2B5EF4-FFF2-40B4-BE49-F238E27FC236}">
                <a16:creationId xmlns:a16="http://schemas.microsoft.com/office/drawing/2014/main" id="{0984192E-E881-D1C4-AA12-7CEBCDB5AF54}"/>
              </a:ext>
            </a:extLst>
          </p:cNvPr>
          <p:cNvSpPr>
            <a:spLocks noGrp="1" noRot="1" noChangeAspect="1" noChangeArrowheads="1" noTextEdit="1"/>
          </p:cNvSpPr>
          <p:nvPr>
            <p:ph type="sldImg"/>
          </p:nvPr>
        </p:nvSpPr>
        <p:spPr>
          <a:ln/>
        </p:spPr>
      </p:sp>
      <p:sp>
        <p:nvSpPr>
          <p:cNvPr id="107524" name="Rectangle 3">
            <a:extLst>
              <a:ext uri="{FF2B5EF4-FFF2-40B4-BE49-F238E27FC236}">
                <a16:creationId xmlns:a16="http://schemas.microsoft.com/office/drawing/2014/main" id="{34FA0B64-36A1-811A-431B-9574944ADB08}"/>
              </a:ext>
            </a:extLst>
          </p:cNvPr>
          <p:cNvSpPr>
            <a:spLocks noGrp="1" noChangeArrowheads="1"/>
          </p:cNvSpPr>
          <p:nvPr>
            <p:ph type="body" idx="1"/>
          </p:nvPr>
        </p:nvSpPr>
        <p:spPr>
          <a:noFill/>
        </p:spPr>
        <p:txBody>
          <a:bodyPr/>
          <a:lstStyle/>
          <a:p>
            <a:r>
              <a:rPr lang="en-US" altLang="en-US" dirty="0"/>
              <a:t>C:\JPG\Mice\Endurance_G50_Meek_DSCF1599_TG.jpg</a:t>
            </a:r>
          </a:p>
        </p:txBody>
      </p:sp>
    </p:spTree>
    <p:extLst>
      <p:ext uri="{BB962C8B-B14F-4D97-AF65-F5344CB8AC3E}">
        <p14:creationId xmlns:p14="http://schemas.microsoft.com/office/powerpoint/2010/main" val="2393782810"/>
      </p:ext>
    </p:extLst>
  </p:cSld>
  <p:clrMapOvr>
    <a:masterClrMapping/>
  </p:clrMapOvr>
</p:notes>
</file>

<file path=ppt/notesSlides/notesSlide1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0386" name="Rectangle 7">
            <a:extLst>
              <a:ext uri="{FF2B5EF4-FFF2-40B4-BE49-F238E27FC236}">
                <a16:creationId xmlns:a16="http://schemas.microsoft.com/office/drawing/2014/main" id="{97B59C86-7E07-7F47-3970-A005261EDBE5}"/>
              </a:ext>
            </a:extLst>
          </p:cNvPr>
          <p:cNvSpPr>
            <a:spLocks noGrp="1" noChangeArrowheads="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BA1F97EB-A335-4060-B594-03BB56BF9C49}" type="slidenum">
              <a:rPr lang="en-US" altLang="en-US" sz="1200"/>
              <a:pPr/>
              <a:t>207</a:t>
            </a:fld>
            <a:endParaRPr lang="en-US" altLang="en-US" sz="1200"/>
          </a:p>
        </p:txBody>
      </p:sp>
      <p:sp>
        <p:nvSpPr>
          <p:cNvPr id="400387" name="Rectangle 2">
            <a:extLst>
              <a:ext uri="{FF2B5EF4-FFF2-40B4-BE49-F238E27FC236}">
                <a16:creationId xmlns:a16="http://schemas.microsoft.com/office/drawing/2014/main" id="{C8185C85-E78A-90C3-0D9C-22999767C1A7}"/>
              </a:ext>
            </a:extLst>
          </p:cNvPr>
          <p:cNvSpPr>
            <a:spLocks noGrp="1" noRot="1" noChangeAspect="1" noChangeArrowheads="1" noTextEdit="1"/>
          </p:cNvSpPr>
          <p:nvPr>
            <p:ph type="sldImg"/>
          </p:nvPr>
        </p:nvSpPr>
        <p:spPr>
          <a:ln/>
        </p:spPr>
      </p:sp>
      <p:sp>
        <p:nvSpPr>
          <p:cNvPr id="400388" name="Rectangle 3">
            <a:extLst>
              <a:ext uri="{FF2B5EF4-FFF2-40B4-BE49-F238E27FC236}">
                <a16:creationId xmlns:a16="http://schemas.microsoft.com/office/drawing/2014/main" id="{B3982241-6E23-1074-F83F-096E3F0B7A7B}"/>
              </a:ext>
            </a:extLst>
          </p:cNvPr>
          <p:cNvSpPr>
            <a:spLocks noGrp="1" noChangeArrowheads="1"/>
          </p:cNvSpPr>
          <p:nvPr>
            <p:ph type="body" idx="1"/>
          </p:nvPr>
        </p:nvSpPr>
        <p:spPr>
          <a:noFill/>
        </p:spPr>
        <p:txBody>
          <a:bodyPr/>
          <a:lstStyle/>
          <a:p>
            <a:endParaRPr lang="en-US" altLang="en-US"/>
          </a:p>
        </p:txBody>
      </p:sp>
    </p:spTree>
  </p:cSld>
  <p:clrMapOvr>
    <a:masterClrMapping/>
  </p:clrMapOvr>
</p:notes>
</file>

<file path=ppt/notesSlides/notesSlide1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2434" name="Rectangle 7">
            <a:extLst>
              <a:ext uri="{FF2B5EF4-FFF2-40B4-BE49-F238E27FC236}">
                <a16:creationId xmlns:a16="http://schemas.microsoft.com/office/drawing/2014/main" id="{FDC135CC-9F7D-9FBD-8692-382947309EE9}"/>
              </a:ext>
            </a:extLst>
          </p:cNvPr>
          <p:cNvSpPr>
            <a:spLocks noGrp="1" noChangeArrowheads="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8947C136-CBE5-4333-9145-CD62C82155C9}" type="slidenum">
              <a:rPr lang="en-US" altLang="en-US" sz="1200"/>
              <a:pPr/>
              <a:t>208</a:t>
            </a:fld>
            <a:endParaRPr lang="en-US" altLang="en-US" sz="1200"/>
          </a:p>
        </p:txBody>
      </p:sp>
      <p:sp>
        <p:nvSpPr>
          <p:cNvPr id="402435" name="Rectangle 2">
            <a:extLst>
              <a:ext uri="{FF2B5EF4-FFF2-40B4-BE49-F238E27FC236}">
                <a16:creationId xmlns:a16="http://schemas.microsoft.com/office/drawing/2014/main" id="{134BF449-29FF-C470-C697-C9293F35893F}"/>
              </a:ext>
            </a:extLst>
          </p:cNvPr>
          <p:cNvSpPr>
            <a:spLocks noGrp="1" noRot="1" noChangeAspect="1" noChangeArrowheads="1" noTextEdit="1"/>
          </p:cNvSpPr>
          <p:nvPr>
            <p:ph type="sldImg"/>
          </p:nvPr>
        </p:nvSpPr>
        <p:spPr>
          <a:ln/>
        </p:spPr>
      </p:sp>
      <p:sp>
        <p:nvSpPr>
          <p:cNvPr id="402436" name="Rectangle 3">
            <a:extLst>
              <a:ext uri="{FF2B5EF4-FFF2-40B4-BE49-F238E27FC236}">
                <a16:creationId xmlns:a16="http://schemas.microsoft.com/office/drawing/2014/main" id="{61131C0D-A6B6-A65B-1F37-3FB6309DDE8F}"/>
              </a:ext>
            </a:extLst>
          </p:cNvPr>
          <p:cNvSpPr>
            <a:spLocks noGrp="1" noChangeArrowheads="1"/>
          </p:cNvSpPr>
          <p:nvPr>
            <p:ph type="body" idx="1"/>
          </p:nvPr>
        </p:nvSpPr>
        <p:spPr>
          <a:noFill/>
        </p:spPr>
        <p:txBody>
          <a:bodyPr/>
          <a:lstStyle/>
          <a:p>
            <a:pPr eaLnBrk="1" hangingPunct="1">
              <a:spcBef>
                <a:spcPct val="50000"/>
              </a:spcBef>
            </a:pPr>
            <a:r>
              <a:rPr lang="en-US" altLang="en-US"/>
              <a:t>Right triceps surae muscles from female selected line mice expressing ‘normal’ and mini-muscle phenotypes.  The scale on the left is in mm.  The mini-muscle individual was a female from lab designated line 3 (mass = 20.4 g, right triceps surae = 0.0545 g, left triceps surae = 0.0481 g).  The ‘normal’ individual was a female from lab designated line 8 (mass = 26.1 g, right triceps surae = 0.1288 g, left triceps surae = 0.1297 g) </a:t>
            </a:r>
          </a:p>
          <a:p>
            <a:endParaRPr lang="en-US" altLang="en-US"/>
          </a:p>
        </p:txBody>
      </p:sp>
    </p:spTree>
  </p:cSld>
  <p:clrMapOvr>
    <a:masterClrMapping/>
  </p:clrMapOvr>
</p:notes>
</file>

<file path=ppt/notesSlides/notesSlide1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4482" name="Rectangle 7">
            <a:extLst>
              <a:ext uri="{FF2B5EF4-FFF2-40B4-BE49-F238E27FC236}">
                <a16:creationId xmlns:a16="http://schemas.microsoft.com/office/drawing/2014/main" id="{95B57054-3BBE-4055-CC97-738854C9BCBC}"/>
              </a:ext>
            </a:extLst>
          </p:cNvPr>
          <p:cNvSpPr>
            <a:spLocks noGrp="1" noChangeArrowheads="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8683D504-F933-4215-90E0-212DDEDE6557}" type="slidenum">
              <a:rPr lang="en-US" altLang="en-US" sz="1200"/>
              <a:pPr/>
              <a:t>209</a:t>
            </a:fld>
            <a:endParaRPr lang="en-US" altLang="en-US" sz="1200"/>
          </a:p>
        </p:txBody>
      </p:sp>
      <p:sp>
        <p:nvSpPr>
          <p:cNvPr id="404483" name="Rectangle 2">
            <a:extLst>
              <a:ext uri="{FF2B5EF4-FFF2-40B4-BE49-F238E27FC236}">
                <a16:creationId xmlns:a16="http://schemas.microsoft.com/office/drawing/2014/main" id="{EC9105E1-AE1B-5EF5-D993-193059B9F91E}"/>
              </a:ext>
            </a:extLst>
          </p:cNvPr>
          <p:cNvSpPr>
            <a:spLocks noGrp="1" noRot="1" noChangeAspect="1" noChangeArrowheads="1" noTextEdit="1"/>
          </p:cNvSpPr>
          <p:nvPr>
            <p:ph type="sldImg"/>
          </p:nvPr>
        </p:nvSpPr>
        <p:spPr>
          <a:ln/>
        </p:spPr>
      </p:sp>
      <p:sp>
        <p:nvSpPr>
          <p:cNvPr id="404484" name="Rectangle 3">
            <a:extLst>
              <a:ext uri="{FF2B5EF4-FFF2-40B4-BE49-F238E27FC236}">
                <a16:creationId xmlns:a16="http://schemas.microsoft.com/office/drawing/2014/main" id="{F243F788-FEEF-B9FC-2380-8FCB7F4F733C}"/>
              </a:ext>
            </a:extLst>
          </p:cNvPr>
          <p:cNvSpPr>
            <a:spLocks noGrp="1" noChangeArrowheads="1"/>
          </p:cNvSpPr>
          <p:nvPr>
            <p:ph type="body" idx="1"/>
          </p:nvPr>
        </p:nvSpPr>
        <p:spPr>
          <a:noFill/>
        </p:spPr>
        <p:txBody>
          <a:bodyPr/>
          <a:lstStyle/>
          <a:p>
            <a:endParaRPr lang="en-US" altLang="en-US"/>
          </a:p>
        </p:txBody>
      </p:sp>
    </p:spTree>
  </p:cSld>
  <p:clrMapOvr>
    <a:masterClrMapping/>
  </p:clrMapOvr>
</p:notes>
</file>

<file path=ppt/notesSlides/notesSlide1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6530" name="Rectangle 7">
            <a:extLst>
              <a:ext uri="{FF2B5EF4-FFF2-40B4-BE49-F238E27FC236}">
                <a16:creationId xmlns:a16="http://schemas.microsoft.com/office/drawing/2014/main" id="{C63290FB-1516-2865-1868-75B783D13756}"/>
              </a:ext>
            </a:extLst>
          </p:cNvPr>
          <p:cNvSpPr>
            <a:spLocks noGrp="1" noChangeArrowheads="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3779317F-BB91-4F0B-AF90-4AC724E3AD4E}" type="slidenum">
              <a:rPr lang="en-US" altLang="en-US" sz="1200"/>
              <a:pPr/>
              <a:t>210</a:t>
            </a:fld>
            <a:endParaRPr lang="en-US" altLang="en-US" sz="1200"/>
          </a:p>
        </p:txBody>
      </p:sp>
      <p:sp>
        <p:nvSpPr>
          <p:cNvPr id="406531" name="Rectangle 2">
            <a:extLst>
              <a:ext uri="{FF2B5EF4-FFF2-40B4-BE49-F238E27FC236}">
                <a16:creationId xmlns:a16="http://schemas.microsoft.com/office/drawing/2014/main" id="{FE46199C-D433-CD8E-F1D2-C13C60741250}"/>
              </a:ext>
            </a:extLst>
          </p:cNvPr>
          <p:cNvSpPr>
            <a:spLocks noGrp="1" noRot="1" noChangeAspect="1" noChangeArrowheads="1" noTextEdit="1"/>
          </p:cNvSpPr>
          <p:nvPr>
            <p:ph type="sldImg"/>
          </p:nvPr>
        </p:nvSpPr>
        <p:spPr>
          <a:ln/>
        </p:spPr>
      </p:sp>
      <p:sp>
        <p:nvSpPr>
          <p:cNvPr id="406532" name="Rectangle 3">
            <a:extLst>
              <a:ext uri="{FF2B5EF4-FFF2-40B4-BE49-F238E27FC236}">
                <a16:creationId xmlns:a16="http://schemas.microsoft.com/office/drawing/2014/main" id="{BD836161-7A75-659B-8855-E951FDB47211}"/>
              </a:ext>
            </a:extLst>
          </p:cNvPr>
          <p:cNvSpPr>
            <a:spLocks noGrp="1" noChangeArrowheads="1"/>
          </p:cNvSpPr>
          <p:nvPr>
            <p:ph type="body" idx="1"/>
          </p:nvPr>
        </p:nvSpPr>
        <p:spPr>
          <a:noFill/>
        </p:spPr>
        <p:txBody>
          <a:bodyPr/>
          <a:lstStyle/>
          <a:p>
            <a:r>
              <a:rPr lang="en-US" altLang="en-US" sz="1400">
                <a:latin typeface="Arial" panose="020B0604020202020204" pitchFamily="34" charset="0"/>
              </a:rPr>
              <a:t>Data pasted in from matrice_.xls dated 23 December 1998</a:t>
            </a:r>
          </a:p>
          <a:p>
            <a:endParaRPr lang="en-US" altLang="en-US" sz="1400">
              <a:latin typeface="Arial" panose="020B0604020202020204" pitchFamily="34" charset="0"/>
            </a:endParaRPr>
          </a:p>
        </p:txBody>
      </p:sp>
    </p:spTree>
  </p:cSld>
  <p:clrMapOvr>
    <a:masterClrMapping/>
  </p:clrMapOvr>
</p:notes>
</file>

<file path=ppt/notesSlides/notesSlide1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8578" name="Rectangle 7">
            <a:extLst>
              <a:ext uri="{FF2B5EF4-FFF2-40B4-BE49-F238E27FC236}">
                <a16:creationId xmlns:a16="http://schemas.microsoft.com/office/drawing/2014/main" id="{FCE052FE-9432-7648-F318-CF01FDC2C8AE}"/>
              </a:ext>
            </a:extLst>
          </p:cNvPr>
          <p:cNvSpPr>
            <a:spLocks noGrp="1" noChangeArrowheads="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423C43FE-910C-472B-BBB1-4712DB141D9A}" type="slidenum">
              <a:rPr lang="en-US" altLang="en-US" sz="1200"/>
              <a:pPr/>
              <a:t>211</a:t>
            </a:fld>
            <a:endParaRPr lang="en-US" altLang="en-US" sz="1200"/>
          </a:p>
        </p:txBody>
      </p:sp>
      <p:sp>
        <p:nvSpPr>
          <p:cNvPr id="408579" name="Rectangle 2">
            <a:extLst>
              <a:ext uri="{FF2B5EF4-FFF2-40B4-BE49-F238E27FC236}">
                <a16:creationId xmlns:a16="http://schemas.microsoft.com/office/drawing/2014/main" id="{02EC45AF-D236-3487-6F20-F26DB765658F}"/>
              </a:ext>
            </a:extLst>
          </p:cNvPr>
          <p:cNvSpPr>
            <a:spLocks noGrp="1" noRot="1" noChangeAspect="1" noChangeArrowheads="1" noTextEdit="1"/>
          </p:cNvSpPr>
          <p:nvPr>
            <p:ph type="sldImg"/>
          </p:nvPr>
        </p:nvSpPr>
        <p:spPr>
          <a:ln/>
        </p:spPr>
      </p:sp>
      <p:sp>
        <p:nvSpPr>
          <p:cNvPr id="408580" name="Rectangle 3">
            <a:extLst>
              <a:ext uri="{FF2B5EF4-FFF2-40B4-BE49-F238E27FC236}">
                <a16:creationId xmlns:a16="http://schemas.microsoft.com/office/drawing/2014/main" id="{D312AEFA-31FA-6DF3-54D7-DFF10105B310}"/>
              </a:ext>
            </a:extLst>
          </p:cNvPr>
          <p:cNvSpPr>
            <a:spLocks noGrp="1" noChangeArrowheads="1"/>
          </p:cNvSpPr>
          <p:nvPr>
            <p:ph type="body" idx="1"/>
          </p:nvPr>
        </p:nvSpPr>
        <p:spPr>
          <a:noFill/>
        </p:spPr>
        <p:txBody>
          <a:bodyPr lIns="89934" tIns="44967" rIns="89934" bIns="44967"/>
          <a:lstStyle/>
          <a:p>
            <a:r>
              <a:rPr lang="en-US" altLang="en-US"/>
              <a:t>Also significantly reduced body mass in various studies, including Kolb et al. (2013) blood pressure.</a:t>
            </a:r>
          </a:p>
          <a:p>
            <a:r>
              <a:rPr lang="en-US" altLang="en-US"/>
              <a:t>"Mini-muscle mice had lower temperatures during baseline measurements (Table 1), but not during measurements in the wheel-access or withdrawal phases (Tables 1, 2)."</a:t>
            </a:r>
          </a:p>
          <a:p>
            <a:r>
              <a:rPr lang="en-US" altLang="en-US"/>
              <a:t>"Mini-muscle individuals ran significantly more revolutions per day (P = 0.0079) and at higher average (P = 0.0017) and maximum (P = 0.0107) speeds, but not for greater duration (P = 0.1968)."</a:t>
            </a:r>
          </a:p>
          <a:p>
            <a:r>
              <a:rPr lang="en-US" altLang="en-US"/>
              <a:t>"Adjusting for variation in body mass, ventricle mass was larger in HR mice and in mini-muscle mice (Table 3). Neither spleen mass nor body length differed between line types or with regard to the presence/absence of the mini-muscle trait."</a:t>
            </a:r>
          </a:p>
          <a:p>
            <a:endParaRPr lang="en-US" altLang="en-US"/>
          </a:p>
          <a:p>
            <a:endParaRPr lang="en-US" altLang="en-US"/>
          </a:p>
        </p:txBody>
      </p:sp>
    </p:spTree>
  </p:cSld>
  <p:clrMapOvr>
    <a:masterClrMapping/>
  </p:clrMapOvr>
</p:notes>
</file>

<file path=ppt/notesSlides/notesSlide1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0626" name="Rectangle 7">
            <a:extLst>
              <a:ext uri="{FF2B5EF4-FFF2-40B4-BE49-F238E27FC236}">
                <a16:creationId xmlns:a16="http://schemas.microsoft.com/office/drawing/2014/main" id="{0E0EF4ED-6E2D-6A84-3026-79077F45D736}"/>
              </a:ext>
            </a:extLst>
          </p:cNvPr>
          <p:cNvSpPr>
            <a:spLocks noGrp="1" noChangeArrowheads="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FCF44ABE-A2CF-4691-B0FA-4D5D0705FE67}" type="slidenum">
              <a:rPr lang="en-US" altLang="en-US" sz="1200"/>
              <a:pPr/>
              <a:t>212</a:t>
            </a:fld>
            <a:endParaRPr lang="en-US" altLang="en-US" sz="1200"/>
          </a:p>
        </p:txBody>
      </p:sp>
      <p:sp>
        <p:nvSpPr>
          <p:cNvPr id="410627" name="Rectangle 2">
            <a:extLst>
              <a:ext uri="{FF2B5EF4-FFF2-40B4-BE49-F238E27FC236}">
                <a16:creationId xmlns:a16="http://schemas.microsoft.com/office/drawing/2014/main" id="{4860F8BF-BCF0-4B2F-E785-6EE50382F3F8}"/>
              </a:ext>
            </a:extLst>
          </p:cNvPr>
          <p:cNvSpPr>
            <a:spLocks noGrp="1" noRot="1" noChangeAspect="1" noChangeArrowheads="1" noTextEdit="1"/>
          </p:cNvSpPr>
          <p:nvPr>
            <p:ph type="sldImg"/>
          </p:nvPr>
        </p:nvSpPr>
        <p:spPr>
          <a:ln/>
        </p:spPr>
      </p:sp>
      <p:sp>
        <p:nvSpPr>
          <p:cNvPr id="410628" name="Rectangle 3">
            <a:extLst>
              <a:ext uri="{FF2B5EF4-FFF2-40B4-BE49-F238E27FC236}">
                <a16:creationId xmlns:a16="http://schemas.microsoft.com/office/drawing/2014/main" id="{9CAFABA4-4D4C-2673-8253-59101308413D}"/>
              </a:ext>
            </a:extLst>
          </p:cNvPr>
          <p:cNvSpPr>
            <a:spLocks noGrp="1" noChangeArrowheads="1"/>
          </p:cNvSpPr>
          <p:nvPr>
            <p:ph type="body" idx="1"/>
          </p:nvPr>
        </p:nvSpPr>
        <p:spPr>
          <a:noFill/>
        </p:spPr>
        <p:txBody>
          <a:bodyPr lIns="89940" tIns="44970" rIns="89940" bIns="44970"/>
          <a:lstStyle/>
          <a:p>
            <a:pPr>
              <a:lnSpc>
                <a:spcPct val="90000"/>
              </a:lnSpc>
              <a:spcBef>
                <a:spcPct val="50000"/>
              </a:spcBef>
            </a:pPr>
            <a:r>
              <a:rPr lang="en-US" altLang="en-US" sz="1900" b="1">
                <a:solidFill>
                  <a:srgbClr val="FF0000"/>
                </a:solidFill>
                <a:latin typeface="Arial" panose="020B0604020202020204" pitchFamily="34" charset="0"/>
              </a:rPr>
              <a:t>Possibly heterozygotes</a:t>
            </a:r>
            <a:br>
              <a:rPr lang="en-US" altLang="en-US" sz="1900" b="1">
                <a:solidFill>
                  <a:srgbClr val="FF0000"/>
                </a:solidFill>
                <a:latin typeface="Arial" panose="020B0604020202020204" pitchFamily="34" charset="0"/>
              </a:rPr>
            </a:br>
            <a:r>
              <a:rPr lang="en-US" altLang="en-US" sz="1900" b="1">
                <a:solidFill>
                  <a:srgbClr val="FF0000"/>
                </a:solidFill>
                <a:latin typeface="Arial" panose="020B0604020202020204" pitchFamily="34" charset="0"/>
              </a:rPr>
              <a:t>(which have muscles of normal size) are favored.</a:t>
            </a:r>
          </a:p>
          <a:p>
            <a:endParaRPr lang="en-US" altLang="en-US"/>
          </a:p>
          <a:p>
            <a:r>
              <a:rPr lang="en-US" altLang="en-US"/>
              <a:t>But in Garland et al. (2002) we claimed to run models that did not suggest that.</a:t>
            </a:r>
          </a:p>
          <a:p>
            <a:endParaRPr lang="en-US" altLang="en-US"/>
          </a:p>
        </p:txBody>
      </p:sp>
    </p:spTree>
  </p:cSld>
  <p:clrMapOvr>
    <a:masterClrMapping/>
  </p:clrMapOvr>
</p:notes>
</file>

<file path=ppt/notesSlides/notesSlide1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4722" name="Rectangle 7">
            <a:extLst>
              <a:ext uri="{FF2B5EF4-FFF2-40B4-BE49-F238E27FC236}">
                <a16:creationId xmlns:a16="http://schemas.microsoft.com/office/drawing/2014/main" id="{2B0A0E52-10EC-7687-DDDF-EF55B9E802E7}"/>
              </a:ext>
            </a:extLst>
          </p:cNvPr>
          <p:cNvSpPr>
            <a:spLocks noGrp="1" noChangeArrowheads="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056258A5-24F8-42DF-A774-50B9998705E0}" type="slidenum">
              <a:rPr lang="en-US" altLang="en-US" sz="1200"/>
              <a:pPr/>
              <a:t>215</a:t>
            </a:fld>
            <a:endParaRPr lang="en-US" altLang="en-US" sz="1200"/>
          </a:p>
        </p:txBody>
      </p:sp>
      <p:sp>
        <p:nvSpPr>
          <p:cNvPr id="414723" name="Rectangle 2">
            <a:extLst>
              <a:ext uri="{FF2B5EF4-FFF2-40B4-BE49-F238E27FC236}">
                <a16:creationId xmlns:a16="http://schemas.microsoft.com/office/drawing/2014/main" id="{86B6E4B4-D869-72BC-C47D-912BECCB236E}"/>
              </a:ext>
            </a:extLst>
          </p:cNvPr>
          <p:cNvSpPr>
            <a:spLocks noGrp="1" noRot="1" noChangeAspect="1" noChangeArrowheads="1" noTextEdit="1"/>
          </p:cNvSpPr>
          <p:nvPr>
            <p:ph type="sldImg"/>
          </p:nvPr>
        </p:nvSpPr>
        <p:spPr>
          <a:ln/>
        </p:spPr>
      </p:sp>
      <p:sp>
        <p:nvSpPr>
          <p:cNvPr id="414724" name="Rectangle 3">
            <a:extLst>
              <a:ext uri="{FF2B5EF4-FFF2-40B4-BE49-F238E27FC236}">
                <a16:creationId xmlns:a16="http://schemas.microsoft.com/office/drawing/2014/main" id="{C3817EC8-60DE-B3B9-EFE5-D4095C18E4F4}"/>
              </a:ext>
            </a:extLst>
          </p:cNvPr>
          <p:cNvSpPr>
            <a:spLocks noGrp="1" noChangeArrowheads="1"/>
          </p:cNvSpPr>
          <p:nvPr>
            <p:ph type="body" idx="1"/>
          </p:nvPr>
        </p:nvSpPr>
        <p:spPr>
          <a:noFill/>
        </p:spPr>
        <p:txBody>
          <a:bodyPr lIns="89934" tIns="44967" rIns="89934" bIns="44967"/>
          <a:lstStyle/>
          <a:p>
            <a:r>
              <a:rPr lang="en-US" altLang="en-US"/>
              <a:t>Also significantly reduced body mass in various studies, including Kolb et al. (2013) blood pressure.</a:t>
            </a:r>
          </a:p>
          <a:p>
            <a:r>
              <a:rPr lang="en-US" altLang="en-US"/>
              <a:t>"Mini-muscle mice had lower temperatures during baseline measurements (Table 1), but not during measurements in the wheel-access or withdrawal phases (Tables 1, 2)."</a:t>
            </a:r>
          </a:p>
          <a:p>
            <a:r>
              <a:rPr lang="en-US" altLang="en-US"/>
              <a:t>"Mini-muscle individuals ran significantly more revolutions per day (P = 0.0079) and at higher average (P = 0.0017) and maximum (P = 0.0107) speeds, but not for greater duration (P = 0.1968)."</a:t>
            </a:r>
          </a:p>
          <a:p>
            <a:r>
              <a:rPr lang="en-US" altLang="en-US"/>
              <a:t>"Adjusting for variation in body mass, ventricle mass was larger in HR mice and in mini-muscle mice (Table 3). Neither spleen mass nor body length differed between line types or with regard to the presence/absence of the mini-muscle trait."</a:t>
            </a:r>
          </a:p>
          <a:p>
            <a:endParaRPr lang="en-US" altLang="en-US"/>
          </a:p>
          <a:p>
            <a:endParaRPr lang="en-US" altLang="en-US"/>
          </a:p>
        </p:txBody>
      </p:sp>
    </p:spTree>
  </p:cSld>
  <p:clrMapOvr>
    <a:masterClrMapping/>
  </p:clrMapOvr>
</p:notes>
</file>

<file path=ppt/notesSlides/notesSlide1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6770" name="Rectangle 7">
            <a:extLst>
              <a:ext uri="{FF2B5EF4-FFF2-40B4-BE49-F238E27FC236}">
                <a16:creationId xmlns:a16="http://schemas.microsoft.com/office/drawing/2014/main" id="{FDCF75E5-6D8B-0825-55F1-50622EAC418D}"/>
              </a:ext>
            </a:extLst>
          </p:cNvPr>
          <p:cNvSpPr>
            <a:spLocks noGrp="1" noChangeArrowheads="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60CC8618-42D0-4F46-8DD0-0846ED020F13}" type="slidenum">
              <a:rPr lang="en-US" altLang="en-US" sz="1200"/>
              <a:pPr/>
              <a:t>216</a:t>
            </a:fld>
            <a:endParaRPr lang="en-US" altLang="en-US" sz="1200"/>
          </a:p>
        </p:txBody>
      </p:sp>
      <p:sp>
        <p:nvSpPr>
          <p:cNvPr id="416771" name="Rectangle 2">
            <a:extLst>
              <a:ext uri="{FF2B5EF4-FFF2-40B4-BE49-F238E27FC236}">
                <a16:creationId xmlns:a16="http://schemas.microsoft.com/office/drawing/2014/main" id="{9B439601-1354-F280-E8D6-7243F638F26D}"/>
              </a:ext>
            </a:extLst>
          </p:cNvPr>
          <p:cNvSpPr>
            <a:spLocks noGrp="1" noRot="1" noChangeAspect="1" noChangeArrowheads="1" noTextEdit="1"/>
          </p:cNvSpPr>
          <p:nvPr>
            <p:ph type="sldImg"/>
          </p:nvPr>
        </p:nvSpPr>
        <p:spPr>
          <a:ln/>
        </p:spPr>
      </p:sp>
      <p:sp>
        <p:nvSpPr>
          <p:cNvPr id="416772" name="Rectangle 3">
            <a:extLst>
              <a:ext uri="{FF2B5EF4-FFF2-40B4-BE49-F238E27FC236}">
                <a16:creationId xmlns:a16="http://schemas.microsoft.com/office/drawing/2014/main" id="{C9FE5AF6-C4E6-E69D-3D68-8BB7B73FC8A7}"/>
              </a:ext>
            </a:extLst>
          </p:cNvPr>
          <p:cNvSpPr>
            <a:spLocks noGrp="1" noChangeArrowheads="1"/>
          </p:cNvSpPr>
          <p:nvPr>
            <p:ph type="body" idx="1"/>
          </p:nvPr>
        </p:nvSpPr>
        <p:spPr>
          <a:noFill/>
        </p:spPr>
        <p:txBody>
          <a:bodyPr/>
          <a:lstStyle/>
          <a:p>
            <a:r>
              <a:rPr lang="en-US" altLang="en-US"/>
              <a:t>In jawed vertebrates (gnathostomes), the three semicircular</a:t>
            </a:r>
          </a:p>
          <a:p>
            <a:r>
              <a:rPr lang="en-US" altLang="en-US"/>
              <a:t>canals (lateral, anterior, and posterior) of the </a:t>
            </a:r>
            <a:r>
              <a:rPr lang="en-US" altLang="en-US" b="1"/>
              <a:t>inner ear</a:t>
            </a:r>
            <a:r>
              <a:rPr lang="en-US" altLang="en-US"/>
              <a:t> are arranged</a:t>
            </a:r>
          </a:p>
          <a:p>
            <a:r>
              <a:rPr lang="en-US" altLang="en-US"/>
              <a:t>approximately at right angles to each other in the </a:t>
            </a:r>
            <a:r>
              <a:rPr lang="en-US" altLang="en-US" i="1"/>
              <a:t>x</a:t>
            </a:r>
            <a:r>
              <a:rPr lang="en-US" altLang="en-US"/>
              <a:t>, </a:t>
            </a:r>
            <a:r>
              <a:rPr lang="en-US" altLang="en-US" i="1"/>
              <a:t>y</a:t>
            </a:r>
            <a:r>
              <a:rPr lang="en-US" altLang="en-US"/>
              <a:t>,</a:t>
            </a:r>
          </a:p>
          <a:p>
            <a:r>
              <a:rPr lang="en-US" altLang="en-US"/>
              <a:t>and </a:t>
            </a:r>
            <a:r>
              <a:rPr lang="en-US" altLang="en-US" i="1"/>
              <a:t>z </a:t>
            </a:r>
            <a:r>
              <a:rPr lang="en-US" altLang="en-US"/>
              <a:t>planes and sense angular velocity in three dimensions. The</a:t>
            </a:r>
          </a:p>
          <a:p>
            <a:r>
              <a:rPr lang="en-US" altLang="en-US"/>
              <a:t>canals provide information on the following movements: the lateral</a:t>
            </a:r>
          </a:p>
          <a:p>
            <a:r>
              <a:rPr lang="en-US" altLang="en-US"/>
              <a:t>canal senses mediolateral rotation (yaw), the anterior canal</a:t>
            </a:r>
          </a:p>
          <a:p>
            <a:r>
              <a:rPr lang="en-US" altLang="en-US"/>
              <a:t>senses dorsal–ventral rotation (pitch), and the posterior canal</a:t>
            </a:r>
          </a:p>
          <a:p>
            <a:r>
              <a:rPr lang="en-US" altLang="en-US"/>
              <a:t>senses head tilt caused by lateral flexion of the cervical vertebrae</a:t>
            </a:r>
          </a:p>
          <a:p>
            <a:r>
              <a:rPr lang="en-US" altLang="en-US"/>
              <a:t>(roll), as illustrated in Figure 1. These structures supply information</a:t>
            </a:r>
          </a:p>
          <a:p>
            <a:r>
              <a:rPr lang="en-US" altLang="en-US"/>
              <a:t>on head position, enabling the production of coordinated</a:t>
            </a:r>
          </a:p>
          <a:p>
            <a:r>
              <a:rPr lang="en-US" altLang="en-US"/>
              <a:t>and simultaneous adjustments to vision, body position, andmovement</a:t>
            </a:r>
          </a:p>
          <a:p>
            <a:r>
              <a:rPr lang="en-US" altLang="en-US"/>
              <a:t>during locomotion (Goldberg and Fern´andez 2011).</a:t>
            </a:r>
          </a:p>
          <a:p>
            <a:r>
              <a:rPr lang="en-US" altLang="en-US" b="1"/>
              <a:t>Fig. 1.</a:t>
            </a:r>
            <a:r>
              <a:rPr lang="en-US" altLang="en-US"/>
              <a:t> Anatomical position of the semicircular canals in a lateral view of a full mouse skull CT-scan and an enlarged view of the three dimensional landmark configuration employed in this study. A midline scaffold (white line following the lumen of the canals and center of vestibule and cochlea) was added to the three dimensional reconstruction of each semicircular canal to facilitate landmark placement. 14 three dimensional landmarks were then placed according to the anatomical descriptions listed and described in Table 1.</a:t>
            </a:r>
          </a:p>
          <a:p>
            <a:endParaRPr lang="en-US" altLang="en-US" b="1"/>
          </a:p>
          <a:p>
            <a:r>
              <a:rPr lang="en-US" altLang="en-US" b="1" u="sng"/>
              <a:t>Microcomputed Tomography, Linear Measurements, and Data Analysis</a:t>
            </a:r>
            <a:endParaRPr lang="en-US" altLang="en-US" b="1"/>
          </a:p>
          <a:p>
            <a:r>
              <a:rPr lang="en-US" altLang="en-US" b="1"/>
              <a:t>The temporal regions of the crania of all individuals were subjected to microcomputed tomography (μCT) (Viva-CT40, Scanco Medical AG, Basserdorf, Switzerland) at 21 μm resolution (</a:t>
            </a:r>
            <a:r>
              <a:rPr lang="en-US" altLang="en-US" b="1" i="1"/>
              <a:t>SI TEXT)</a:t>
            </a:r>
            <a:r>
              <a:rPr lang="en-US" altLang="en-US" b="1"/>
              <a:t>. Linear measurements of all three right semicircular canals (anterior, lateral, and posterior) were performed in Amira®  5.0 (Visualization Sciences Group, Burlington, MA) following a subset of the measurements described by Spoor and Zonneveld (76). Specifically, we measured the width and height of each canal and used the means of these measurements to calculate the radius of curvature (R) for each canal per Curthoys et al. (77) (</a:t>
            </a:r>
            <a:r>
              <a:rPr lang="en-US" altLang="en-US" b="1" i="1"/>
              <a:t>SI TEXT)</a:t>
            </a:r>
            <a:r>
              <a:rPr lang="en-US" altLang="en-US" b="1"/>
              <a:t>.  We then calculated the mean R of all three canals for each individual. Because of the design elements of the selection model and the specific experiment presented herein, we needed to make simultaneous comparisons of canal size between the two linetypes (HR versus C) under two experimental treatments for locomotor activity (wheel access and no wheel access), as well as testing the main effect of the mini muscle phenotype (HRmini). In order to assess if canal size differed between linetypes and experimental treatments, R for each canal and mean R were analyzed via two-way ANCOVA in SAS Procedure Mixed (SAS Institute, Cary, NC, USA) with Type-III tests of fixed effects, with line (1-8) nested within linetype (HR or C) as a random effect, family nested within line as a random effect, mini muscle (HRmini) as a fixed effect and body mass or nose-rump length as covariates (see Kelly et al. 2006).</a:t>
            </a:r>
            <a:endParaRPr lang="en-US" altLang="en-US" b="1" u="sng"/>
          </a:p>
          <a:p>
            <a:r>
              <a:rPr lang="en-US" altLang="en-US" b="1" u="sng"/>
              <a:t>3D Landmarks and Data Analysis</a:t>
            </a:r>
            <a:endParaRPr lang="en-US" altLang="en-US" b="1"/>
          </a:p>
          <a:p>
            <a:r>
              <a:rPr lang="en-US" altLang="en-US" b="1"/>
              <a:t>Three dimensional landmarking of all three right semicircular canals was performed in Amira (</a:t>
            </a:r>
            <a:r>
              <a:rPr lang="en-US" altLang="en-US" b="1" i="1"/>
              <a:t>SI TEXT)</a:t>
            </a:r>
            <a:r>
              <a:rPr lang="en-US" altLang="en-US" b="1"/>
              <a:t>. We then partially followed the landmarking scheme of Lebrun (78), replicating 12 landmarks (10-22) of their 22 landmark scheme and formulating an additional two new landmarks for a total of 14. Landmark definitions and illustrations are shown in Table S1 and Figure 1. </a:t>
            </a:r>
          </a:p>
          <a:p>
            <a:r>
              <a:rPr lang="en-US" altLang="en-US" b="1"/>
              <a:t>The MorphoJ (ver 1.03a) software package (79) was used to perform a geometric morphometric analysis of the 3D coordinate data (</a:t>
            </a:r>
            <a:r>
              <a:rPr lang="en-US" altLang="en-US" b="1" i="1"/>
              <a:t>SI TEXT)</a:t>
            </a:r>
            <a:r>
              <a:rPr lang="en-US" altLang="en-US" b="1"/>
              <a:t>. Prior work suggests that assessment and control of allometric effects can be done by performing a multivariate regression of shape on size (80, 81). In a preliminary analysis, Procrustes coordinates were regressed on centroid size and evaluated the independence between size and the shape variables with a 10,000 round permutation test. After examining the results of this analysis (</a:t>
            </a:r>
            <a:r>
              <a:rPr lang="en-US" altLang="en-US" b="1" i="1"/>
              <a:t>SI TEXT</a:t>
            </a:r>
            <a:r>
              <a:rPr lang="en-US" altLang="en-US" b="1"/>
              <a:t>) we chose to present and interpret the results of the non-adjusted data. In studies where size differences among specimens are considerable (e.g. dog skulls in Drake and Klingenberg (82)) and where centroid size of the element reflects body size closely and allometric effects on shape exist, this adjustment is appropriate. For the dataset presented here, however, size differences among individuals are smaller and they involve numerous metrics of canal size and body size (radius of curvature, centroid size, and body mass) that, although statistically correlated with one another, potentially serve different functions (such as canal size potentially changing with degree of agility).</a:t>
            </a:r>
          </a:p>
          <a:p>
            <a:r>
              <a:rPr lang="en-US" altLang="en-US" b="1"/>
              <a:t>To compare mean semicircular canal shape between the two linetypes under the two experimental treatments, along with the main effect of mini muscle, we performed shape analyses utilizing a limited shape space (8 PCs rather than the generated 35). We executed a series of two-way MANCOVA in SAS Procedure Mixed (SAS Institute, Cary, NC, USA) with Type-III tests of fixed effects, with line (1-8) nested within linetype (HR  or C) as a random effect , mini muscle (HRmini) as a fixed effect, and body mass, nose-rump length or centroid size as a covariate. The standard MANOVA / MANCOVA infrastructure makes random nested factors difficult to accommodate and we used an alternative MANOVA / MANCOVA technique (</a:t>
            </a:r>
            <a:r>
              <a:rPr lang="en-US" altLang="en-US" b="1" i="1"/>
              <a:t>SI TEXT</a:t>
            </a:r>
            <a:r>
              <a:rPr lang="en-US" altLang="en-US" b="1"/>
              <a:t>).</a:t>
            </a:r>
            <a:r>
              <a:rPr lang="en-US" altLang="en-US"/>
              <a:t> </a:t>
            </a:r>
          </a:p>
          <a:p>
            <a:endParaRPr lang="en-US" altLang="en-US"/>
          </a:p>
          <a:p>
            <a:r>
              <a:rPr lang="en-US" altLang="en-US"/>
              <a:t>Finally, the principal components (PCs) of shape were calculated from a principal component analysis (PCA) of the variance–covariance matrix of the Procrustes coordinates, following standard geometric morphometric techniques (9). </a:t>
            </a:r>
          </a:p>
          <a:p>
            <a:endParaRPr lang="en-US" altLang="en-US"/>
          </a:p>
        </p:txBody>
      </p:sp>
    </p:spTree>
  </p:cSld>
  <p:clrMapOvr>
    <a:masterClrMapping/>
  </p:clrMapOvr>
</p:notes>
</file>

<file path=ppt/notesSlides/notesSlide1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8818" name="Rectangle 7">
            <a:extLst>
              <a:ext uri="{FF2B5EF4-FFF2-40B4-BE49-F238E27FC236}">
                <a16:creationId xmlns:a16="http://schemas.microsoft.com/office/drawing/2014/main" id="{7A9E9DE0-4F7B-6A7B-B80B-6BD398E3565D}"/>
              </a:ext>
            </a:extLst>
          </p:cNvPr>
          <p:cNvSpPr>
            <a:spLocks noGrp="1" noChangeArrowheads="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66126EC2-D972-4416-BF40-8DCBBA9D0050}" type="slidenum">
              <a:rPr lang="en-US" altLang="en-US" sz="1200"/>
              <a:pPr/>
              <a:t>217</a:t>
            </a:fld>
            <a:endParaRPr lang="en-US" altLang="en-US" sz="1200"/>
          </a:p>
        </p:txBody>
      </p:sp>
      <p:sp>
        <p:nvSpPr>
          <p:cNvPr id="418819" name="Rectangle 2">
            <a:extLst>
              <a:ext uri="{FF2B5EF4-FFF2-40B4-BE49-F238E27FC236}">
                <a16:creationId xmlns:a16="http://schemas.microsoft.com/office/drawing/2014/main" id="{F5005E90-22CB-F7D0-F434-08D119028206}"/>
              </a:ext>
            </a:extLst>
          </p:cNvPr>
          <p:cNvSpPr>
            <a:spLocks noGrp="1" noRot="1" noChangeAspect="1" noChangeArrowheads="1" noTextEdit="1"/>
          </p:cNvSpPr>
          <p:nvPr>
            <p:ph type="sldImg"/>
          </p:nvPr>
        </p:nvSpPr>
        <p:spPr>
          <a:ln/>
        </p:spPr>
      </p:sp>
      <p:sp>
        <p:nvSpPr>
          <p:cNvPr id="418820" name="Rectangle 3">
            <a:extLst>
              <a:ext uri="{FF2B5EF4-FFF2-40B4-BE49-F238E27FC236}">
                <a16:creationId xmlns:a16="http://schemas.microsoft.com/office/drawing/2014/main" id="{CD584771-4676-F475-AD2B-652FCB2A4F6E}"/>
              </a:ext>
            </a:extLst>
          </p:cNvPr>
          <p:cNvSpPr>
            <a:spLocks noGrp="1" noChangeArrowheads="1"/>
          </p:cNvSpPr>
          <p:nvPr>
            <p:ph type="body" idx="1"/>
          </p:nvPr>
        </p:nvSpPr>
        <p:spPr>
          <a:noFill/>
        </p:spPr>
        <p:txBody>
          <a:bodyPr/>
          <a:lstStyle/>
          <a:p>
            <a:r>
              <a:rPr lang="en-US" altLang="en-US" b="1"/>
              <a:t>Fig. 3.</a:t>
            </a:r>
            <a:r>
              <a:rPr lang="en-US" altLang="en-US"/>
              <a:t> Principal component (PC) analysis for SCC shape in a dataset of 80 mice.</a:t>
            </a:r>
          </a:p>
          <a:p>
            <a:r>
              <a:rPr lang="en-US" altLang="en-US"/>
              <a:t>A and B, plots of the PC scores with PC 1 explaining 18.3% of the total shape variation, PC 2 explaining 14.2% of the total shape variation and PC 3 explaining 12.1% of the total shape variation. The dashed and solid lines lead to the group centroid for either HR or C individuals regardless of activity group or mini-muscle. Shape changes associated with the positive and negative extremes of each of the PC axes are shown in both lateral and superior views, where the extremes at each PC are overlaid on one another in order to illustrate shape differences. Each model of semicircular canal shape change is color-coded for the group (HR in red, and C in black) that primarily lies in either the positive or negative end of that specific axis. For example, for PC 1, HR individuals (red) primarily occupy the negative shape space, while C individuals occupy the positive one. In contrast, for PC 3, HR individuals (red) occupy the positive space, while C individuals occupy the negative space.</a:t>
            </a:r>
          </a:p>
          <a:p>
            <a:endParaRPr lang="en-US" altLang="en-US"/>
          </a:p>
          <a:p>
            <a:r>
              <a:rPr lang="en-US" altLang="en-US" u="sng"/>
              <a:t>Microcomputed Tomography, Linear Measurements, and Data Analysis</a:t>
            </a:r>
            <a:endParaRPr lang="en-US" altLang="en-US"/>
          </a:p>
          <a:p>
            <a:r>
              <a:rPr lang="en-US" altLang="en-US"/>
              <a:t>The temporal regions of the crania of all individuals were subjected to microcomputed tomography (μCT) (Viva-CT40, Scanco Medical AG, Basserdorf, Switzerland) at 21 μm resolution (</a:t>
            </a:r>
            <a:r>
              <a:rPr lang="en-US" altLang="en-US" i="1"/>
              <a:t>SI TEXT)</a:t>
            </a:r>
            <a:r>
              <a:rPr lang="en-US" altLang="en-US"/>
              <a:t>. Linear measurements of all three right semicircular canals (anterior, lateral, and posterior) were performed in Amira®  5.0 (Visualization Sciences Group, Burlington, MA) following a subset of the measurements described by Spoor and Zonneveld (76). Specifically, we measured the width and height of each canal and used the means of these measurements to calculate the radius of curvature (R) for each canal per Curthoys et al. (77) (</a:t>
            </a:r>
            <a:r>
              <a:rPr lang="en-US" altLang="en-US" i="1"/>
              <a:t>SI TEXT)</a:t>
            </a:r>
            <a:r>
              <a:rPr lang="en-US" altLang="en-US"/>
              <a:t>.  We then calculated the mean R of all three canals for each individual. Because of the design elements of the selection model and the specific experiment presented herein, we needed to make simultaneous comparisons of canal size between the two linetypes (HR versus C) under two experimental treatments for locomotor activity (wheel access and no wheel access), as well as testing the main effect of the mini muscle phenotype (HRmini). In order to assess if canal size differed between linetypes and experimental treatments, R for each canal and mean R were analyzed via two-way ANCOVA in SAS Procedure Mixed (SAS Institute, Cary, NC, USA) with Type-III tests of fixed effects, with line (1-8) nested within linetype (HR or C) as a random effect, family nested within line as a random effect, mini muscle (HRmini) as a fixed effect and body mass or nose-rump length as covariates (see Kelly et al. 2006).</a:t>
            </a:r>
            <a:endParaRPr lang="en-US" altLang="en-US" u="sng"/>
          </a:p>
          <a:p>
            <a:r>
              <a:rPr lang="en-US" altLang="en-US" u="sng"/>
              <a:t>3D Landmarks and Data Analysis</a:t>
            </a:r>
            <a:endParaRPr lang="en-US" altLang="en-US"/>
          </a:p>
          <a:p>
            <a:r>
              <a:rPr lang="en-US" altLang="en-US"/>
              <a:t>Three dimensional landmarking of all three right semicircular canals was performed in Amira (</a:t>
            </a:r>
            <a:r>
              <a:rPr lang="en-US" altLang="en-US" i="1"/>
              <a:t>SI TEXT)</a:t>
            </a:r>
            <a:r>
              <a:rPr lang="en-US" altLang="en-US"/>
              <a:t>. We then partially followed the landmarking scheme of Lebrun (78), replicating 12 landmarks (10-22) of their 22 landmark scheme and formulating an additional two new landmarks for a total of 14. Landmark definitions and illustrations are shown in Table S1 and Figure 1. </a:t>
            </a:r>
          </a:p>
          <a:p>
            <a:r>
              <a:rPr lang="en-US" altLang="en-US"/>
              <a:t>The MorphoJ (ver 1.03a) software package (79) was used to perform a geometric morphometric analysis of the 3D coordinate data (</a:t>
            </a:r>
            <a:r>
              <a:rPr lang="en-US" altLang="en-US" i="1"/>
              <a:t>SI TEXT)</a:t>
            </a:r>
            <a:r>
              <a:rPr lang="en-US" altLang="en-US"/>
              <a:t>. Prior work suggests that assessment and control of allometric effects can be done by performing a multivariate regression of shape on size (80, 81). In a preliminary analysis, Procrustes coordinates were regressed on centroid size and evaluated the independence between size and the shape variables with a 10,000 round permutation test. After examining the results of this analysis (</a:t>
            </a:r>
            <a:r>
              <a:rPr lang="en-US" altLang="en-US" i="1"/>
              <a:t>SI TEXT</a:t>
            </a:r>
            <a:r>
              <a:rPr lang="en-US" altLang="en-US"/>
              <a:t>) we chose to present and interpret the results of the non-adjusted data. In studies where size differences among specimens are considerable (e.g. dog skulls in Drake and Klingenberg (82)) and where centroid size of the element reflects body size closely and allometric effects on shape exist, this adjustment is appropriate. For the dataset presented here, however, size differences among individuals are smaller and they involve numerous metrics of canal size and body size (radius of curvature, centroid size, and body mass) that, although statistically correlated with one another, potentially serve different functions (such as canal size potentially changing with degree of agility).</a:t>
            </a:r>
          </a:p>
          <a:p>
            <a:r>
              <a:rPr lang="en-US" altLang="en-US"/>
              <a:t>To compare mean semicircular canal shape between the two linetypes under the two experimental treatments, along with the main effect of mini muscle, we performed shape analyses utilizing a limited shape space (8 PCs rather than the generated 35). We executed a series of two-way MANCOVA in SAS Procedure Mixed (SAS Institute, Cary, NC, USA) with Type-III tests of fixed effects, with line (1-8) nested within linetype (HR  or C) as a random effect , mini muscle (HRmini) as a fixed effect, and body mass, nose-rump length or centroid size as a covariate. The standard MANOVA / MANCOVA infrastructure makes random nested factors difficult to accommodate and we used an alternative MANOVA / MANCOVA technique (</a:t>
            </a:r>
            <a:r>
              <a:rPr lang="en-US" altLang="en-US" i="1"/>
              <a:t>SI TEXT</a:t>
            </a:r>
            <a:r>
              <a:rPr lang="en-US" altLang="en-US"/>
              <a:t>). </a:t>
            </a:r>
          </a:p>
          <a:p>
            <a:endParaRPr lang="en-US" altLang="en-US"/>
          </a:p>
          <a:p>
            <a:r>
              <a:rPr lang="en-US" altLang="en-US"/>
              <a:t>Finally, the principal components (PCs) of shape were calculated from a principal component analysis (PCA) of the variance–covariance matrix of the Procrustes coordinates, following standard geometric morphometric techniques (9). </a:t>
            </a:r>
          </a:p>
          <a:p>
            <a:endParaRPr lang="en-US" altLang="en-US"/>
          </a:p>
        </p:txBody>
      </p:sp>
    </p:spTree>
  </p:cSld>
  <p:clrMapOvr>
    <a:masterClrMapping/>
  </p:clrMapOvr>
</p:notes>
</file>

<file path=ppt/notesSlides/notesSlide1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0866" name="Rectangle 7">
            <a:extLst>
              <a:ext uri="{FF2B5EF4-FFF2-40B4-BE49-F238E27FC236}">
                <a16:creationId xmlns:a16="http://schemas.microsoft.com/office/drawing/2014/main" id="{80F38161-9539-0F28-A41D-67CA9C120F08}"/>
              </a:ext>
            </a:extLst>
          </p:cNvPr>
          <p:cNvSpPr>
            <a:spLocks noGrp="1" noChangeArrowheads="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A8547977-8D95-4303-88CD-A9D32910C0D1}" type="slidenum">
              <a:rPr lang="en-US" altLang="en-US" sz="1200"/>
              <a:pPr/>
              <a:t>218</a:t>
            </a:fld>
            <a:endParaRPr lang="en-US" altLang="en-US" sz="1200"/>
          </a:p>
        </p:txBody>
      </p:sp>
      <p:sp>
        <p:nvSpPr>
          <p:cNvPr id="420867" name="Rectangle 2">
            <a:extLst>
              <a:ext uri="{FF2B5EF4-FFF2-40B4-BE49-F238E27FC236}">
                <a16:creationId xmlns:a16="http://schemas.microsoft.com/office/drawing/2014/main" id="{23819D51-B160-4756-23C5-51E6838877A2}"/>
              </a:ext>
            </a:extLst>
          </p:cNvPr>
          <p:cNvSpPr>
            <a:spLocks noGrp="1" noRot="1" noChangeAspect="1" noChangeArrowheads="1" noTextEdit="1"/>
          </p:cNvSpPr>
          <p:nvPr>
            <p:ph type="sldImg"/>
          </p:nvPr>
        </p:nvSpPr>
        <p:spPr>
          <a:ln/>
        </p:spPr>
      </p:sp>
      <p:sp>
        <p:nvSpPr>
          <p:cNvPr id="420868" name="Rectangle 3">
            <a:extLst>
              <a:ext uri="{FF2B5EF4-FFF2-40B4-BE49-F238E27FC236}">
                <a16:creationId xmlns:a16="http://schemas.microsoft.com/office/drawing/2014/main" id="{121B70E0-6371-F19C-D474-F798CA1FC769}"/>
              </a:ext>
            </a:extLst>
          </p:cNvPr>
          <p:cNvSpPr>
            <a:spLocks noGrp="1" noChangeArrowheads="1"/>
          </p:cNvSpPr>
          <p:nvPr>
            <p:ph type="body" idx="1"/>
          </p:nvPr>
        </p:nvSpPr>
        <p:spPr>
          <a:noFill/>
        </p:spPr>
        <p:txBody>
          <a:bodyPr lIns="89940" tIns="44970" rIns="89940" bIns="44970"/>
          <a:lstStyle/>
          <a:p>
            <a:endParaRPr lang="en-US" altLang="en-US"/>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794" name="Rectangle 7">
            <a:extLst>
              <a:ext uri="{FF2B5EF4-FFF2-40B4-BE49-F238E27FC236}">
                <a16:creationId xmlns:a16="http://schemas.microsoft.com/office/drawing/2014/main" id="{6D7F2027-F4FD-67D4-EE97-43052AFD53D8}"/>
              </a:ext>
            </a:extLst>
          </p:cNvPr>
          <p:cNvSpPr>
            <a:spLocks noGrp="1" noChangeArrowheads="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1163A468-2547-4295-9B30-B415D0D407A7}" type="slidenum">
              <a:rPr lang="en-US" altLang="en-US" sz="1200"/>
              <a:pPr/>
              <a:t>2</a:t>
            </a:fld>
            <a:endParaRPr lang="en-US" altLang="en-US" sz="1200" dirty="0"/>
          </a:p>
        </p:txBody>
      </p:sp>
      <p:sp>
        <p:nvSpPr>
          <p:cNvPr id="33795" name="Rectangle 2">
            <a:extLst>
              <a:ext uri="{FF2B5EF4-FFF2-40B4-BE49-F238E27FC236}">
                <a16:creationId xmlns:a16="http://schemas.microsoft.com/office/drawing/2014/main" id="{2F942CA4-64B7-56B8-68FE-73C707ED3D52}"/>
              </a:ext>
            </a:extLst>
          </p:cNvPr>
          <p:cNvSpPr>
            <a:spLocks noGrp="1" noRot="1" noChangeAspect="1" noChangeArrowheads="1" noTextEdit="1"/>
          </p:cNvSpPr>
          <p:nvPr>
            <p:ph type="sldImg"/>
          </p:nvPr>
        </p:nvSpPr>
        <p:spPr>
          <a:ln/>
        </p:spPr>
      </p:sp>
      <p:sp>
        <p:nvSpPr>
          <p:cNvPr id="33796" name="Rectangle 3">
            <a:extLst>
              <a:ext uri="{FF2B5EF4-FFF2-40B4-BE49-F238E27FC236}">
                <a16:creationId xmlns:a16="http://schemas.microsoft.com/office/drawing/2014/main" id="{71F24FDC-D52A-D202-A00B-1C6390ACCDF0}"/>
              </a:ext>
            </a:extLst>
          </p:cNvPr>
          <p:cNvSpPr>
            <a:spLocks noGrp="1" noChangeArrowheads="1"/>
          </p:cNvSpPr>
          <p:nvPr>
            <p:ph type="body" idx="1"/>
          </p:nvPr>
        </p:nvSpPr>
        <p:spPr>
          <a:noFill/>
        </p:spPr>
        <p:txBody>
          <a:bodyPr/>
          <a:lstStyle/>
          <a:p>
            <a:r>
              <a:rPr lang="en-US" altLang="en-US" dirty="0"/>
              <a:t>One of various ways to study adaptation</a:t>
            </a: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1618" name="Rectangle 7">
            <a:extLst>
              <a:ext uri="{FF2B5EF4-FFF2-40B4-BE49-F238E27FC236}">
                <a16:creationId xmlns:a16="http://schemas.microsoft.com/office/drawing/2014/main" id="{4DC3CB53-4856-C2D7-65E8-ADAB3B9FBFB5}"/>
              </a:ext>
            </a:extLst>
          </p:cNvPr>
          <p:cNvSpPr>
            <a:spLocks noGrp="1" noChangeArrowheads="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656FAF51-A01B-41A2-AA57-78DE473BDD0C}" type="slidenum">
              <a:rPr lang="en-US" altLang="en-US" sz="1200"/>
              <a:pPr/>
              <a:t>20</a:t>
            </a:fld>
            <a:endParaRPr lang="en-US" altLang="en-US" sz="1200" dirty="0"/>
          </a:p>
        </p:txBody>
      </p:sp>
      <p:sp>
        <p:nvSpPr>
          <p:cNvPr id="111619" name="Rectangle 2">
            <a:extLst>
              <a:ext uri="{FF2B5EF4-FFF2-40B4-BE49-F238E27FC236}">
                <a16:creationId xmlns:a16="http://schemas.microsoft.com/office/drawing/2014/main" id="{F52F24C2-9F53-6313-1DF9-FACFE560840A}"/>
              </a:ext>
            </a:extLst>
          </p:cNvPr>
          <p:cNvSpPr>
            <a:spLocks noGrp="1" noRot="1" noChangeAspect="1" noChangeArrowheads="1" noTextEdit="1"/>
          </p:cNvSpPr>
          <p:nvPr>
            <p:ph type="sldImg"/>
          </p:nvPr>
        </p:nvSpPr>
        <p:spPr>
          <a:xfrm>
            <a:off x="1144588" y="685800"/>
            <a:ext cx="4572000" cy="3429000"/>
          </a:xfrm>
          <a:ln/>
        </p:spPr>
      </p:sp>
      <p:sp>
        <p:nvSpPr>
          <p:cNvPr id="111620" name="Rectangle 3">
            <a:extLst>
              <a:ext uri="{FF2B5EF4-FFF2-40B4-BE49-F238E27FC236}">
                <a16:creationId xmlns:a16="http://schemas.microsoft.com/office/drawing/2014/main" id="{8E0CDC47-91E8-987B-FE34-65551E9F8B4A}"/>
              </a:ext>
            </a:extLst>
          </p:cNvPr>
          <p:cNvSpPr>
            <a:spLocks noGrp="1" noChangeArrowheads="1"/>
          </p:cNvSpPr>
          <p:nvPr>
            <p:ph type="body" idx="1"/>
          </p:nvPr>
        </p:nvSpPr>
        <p:spPr>
          <a:xfrm>
            <a:off x="685800" y="4343400"/>
            <a:ext cx="5486400" cy="4114800"/>
          </a:xfrm>
          <a:noFill/>
        </p:spPr>
        <p:txBody>
          <a:bodyPr/>
          <a:lstStyle/>
          <a:p>
            <a:r>
              <a:rPr lang="en-US" altLang="en-US" dirty="0"/>
              <a:t>C:\JPG\Mice\Sprint_Speed_Meek_DSCF1321.jpg</a:t>
            </a:r>
          </a:p>
        </p:txBody>
      </p:sp>
    </p:spTree>
    <p:extLst>
      <p:ext uri="{BB962C8B-B14F-4D97-AF65-F5344CB8AC3E}">
        <p14:creationId xmlns:p14="http://schemas.microsoft.com/office/powerpoint/2010/main" val="3339152175"/>
      </p:ext>
    </p:extLst>
  </p:cSld>
  <p:clrMapOvr>
    <a:masterClrMapping/>
  </p:clrMapOvr>
</p:notes>
</file>

<file path=ppt/notesSlides/notesSlide2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2914" name="Rectangle 7">
            <a:extLst>
              <a:ext uri="{FF2B5EF4-FFF2-40B4-BE49-F238E27FC236}">
                <a16:creationId xmlns:a16="http://schemas.microsoft.com/office/drawing/2014/main" id="{FD097B07-9DA0-E825-D123-3D8295A426D2}"/>
              </a:ext>
            </a:extLst>
          </p:cNvPr>
          <p:cNvSpPr>
            <a:spLocks noGrp="1" noChangeArrowheads="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5CB557C7-41CC-47A1-BCF6-8294F12172A9}" type="slidenum">
              <a:rPr lang="en-US" altLang="en-US" sz="1200"/>
              <a:pPr/>
              <a:t>219</a:t>
            </a:fld>
            <a:endParaRPr lang="en-US" altLang="en-US" sz="1200"/>
          </a:p>
        </p:txBody>
      </p:sp>
      <p:sp>
        <p:nvSpPr>
          <p:cNvPr id="422915" name="Rectangle 2">
            <a:extLst>
              <a:ext uri="{FF2B5EF4-FFF2-40B4-BE49-F238E27FC236}">
                <a16:creationId xmlns:a16="http://schemas.microsoft.com/office/drawing/2014/main" id="{50011D85-6199-EB55-0B4E-D1E8D52F9096}"/>
              </a:ext>
            </a:extLst>
          </p:cNvPr>
          <p:cNvSpPr>
            <a:spLocks noGrp="1" noRot="1" noChangeAspect="1" noChangeArrowheads="1" noTextEdit="1"/>
          </p:cNvSpPr>
          <p:nvPr>
            <p:ph type="sldImg"/>
          </p:nvPr>
        </p:nvSpPr>
        <p:spPr>
          <a:ln/>
        </p:spPr>
      </p:sp>
      <p:sp>
        <p:nvSpPr>
          <p:cNvPr id="2062339" name="Rectangle 3">
            <a:extLst>
              <a:ext uri="{FF2B5EF4-FFF2-40B4-BE49-F238E27FC236}">
                <a16:creationId xmlns:a16="http://schemas.microsoft.com/office/drawing/2014/main" id="{26D41595-16C3-B185-98D4-FD60E158BBA8}"/>
              </a:ext>
            </a:extLst>
          </p:cNvPr>
          <p:cNvSpPr>
            <a:spLocks noGrp="1" noChangeArrowheads="1"/>
          </p:cNvSpPr>
          <p:nvPr>
            <p:ph type="body" idx="1"/>
          </p:nvPr>
        </p:nvSpPr>
        <p:spPr/>
        <p:txBody>
          <a:bodyPr/>
          <a:lstStyle/>
          <a:p>
            <a:pPr marL="1143000" lvl="2" indent="-228600">
              <a:spcBef>
                <a:spcPct val="0"/>
              </a:spcBef>
              <a:spcAft>
                <a:spcPct val="20000"/>
              </a:spcAft>
              <a:buSzPct val="130000"/>
              <a:buFont typeface="Arial" panose="020B0604020202020204" pitchFamily="34" charset="0"/>
              <a:buNone/>
              <a:defRPr/>
            </a:pPr>
            <a:r>
              <a:rPr lang="en-US" altLang="en-US" sz="1300" b="1">
                <a:effectLst>
                  <a:outerShdw blurRad="38100" dist="38100" dir="2700000" algn="tl">
                    <a:srgbClr val="C0C0C0"/>
                  </a:outerShdw>
                </a:effectLst>
                <a:latin typeface="Arial" panose="020B0604020202020204" pitchFamily="34" charset="0"/>
              </a:rPr>
              <a:t>Cage activity, body size &amp; composition, endocrine</a:t>
            </a:r>
          </a:p>
          <a:p>
            <a:pPr marL="1143000" lvl="2" indent="-228600">
              <a:spcBef>
                <a:spcPct val="0"/>
              </a:spcBef>
              <a:spcAft>
                <a:spcPct val="20000"/>
              </a:spcAft>
              <a:buSzPct val="130000"/>
              <a:buFont typeface="Arial" panose="020B0604020202020204" pitchFamily="34" charset="0"/>
              <a:buNone/>
              <a:defRPr/>
            </a:pPr>
            <a:r>
              <a:rPr lang="en-US" altLang="en-US" sz="1300" b="1">
                <a:effectLst>
                  <a:outerShdw blurRad="38100" dist="38100" dir="2700000" algn="tl">
                    <a:srgbClr val="C0C0C0"/>
                  </a:outerShdw>
                </a:effectLst>
                <a:latin typeface="Arial" panose="020B0604020202020204" pitchFamily="34" charset="0"/>
              </a:rPr>
              <a:t>Exercise adaptations</a:t>
            </a:r>
          </a:p>
          <a:p>
            <a:pPr marL="1143000" lvl="2" indent="-228600">
              <a:spcBef>
                <a:spcPct val="0"/>
              </a:spcBef>
              <a:spcAft>
                <a:spcPct val="20000"/>
              </a:spcAft>
              <a:buSzPct val="130000"/>
              <a:buFont typeface="Arial" panose="020B0604020202020204" pitchFamily="34" charset="0"/>
              <a:buNone/>
              <a:defRPr/>
            </a:pPr>
            <a:r>
              <a:rPr lang="en-US" altLang="en-US" sz="1300" b="1">
                <a:effectLst>
                  <a:outerShdw blurRad="38100" dist="38100" dir="2700000" algn="tl">
                    <a:srgbClr val="C0C0C0"/>
                  </a:outerShdw>
                </a:effectLst>
                <a:latin typeface="Arial" panose="020B0604020202020204" pitchFamily="34" charset="0"/>
              </a:rPr>
              <a:t>The brain &amp; motivation</a:t>
            </a:r>
          </a:p>
          <a:p>
            <a:pPr marL="1143000" lvl="2" indent="-228600">
              <a:spcBef>
                <a:spcPct val="0"/>
              </a:spcBef>
              <a:spcAft>
                <a:spcPct val="35000"/>
              </a:spcAft>
              <a:buSzPct val="130000"/>
              <a:buFont typeface="Arial" panose="020B0604020202020204" pitchFamily="34" charset="0"/>
              <a:buNone/>
              <a:defRPr/>
            </a:pPr>
            <a:r>
              <a:rPr lang="en-US" altLang="en-US" sz="1300" b="1">
                <a:effectLst>
                  <a:outerShdw blurRad="38100" dist="38100" dir="2700000" algn="tl">
                    <a:srgbClr val="C0C0C0"/>
                  </a:outerShdw>
                </a:effectLst>
                <a:latin typeface="Arial" panose="020B0604020202020204" pitchFamily="34" charset="0"/>
              </a:rPr>
              <a:t>Effects of a Western diet</a:t>
            </a:r>
          </a:p>
          <a:p>
            <a:pPr marL="228600" indent="-228600">
              <a:defRPr/>
            </a:pPr>
            <a:endParaRPr lang="en-US" altLang="en-US"/>
          </a:p>
          <a:p>
            <a:pPr marL="228600" indent="-228600">
              <a:defRPr/>
            </a:pPr>
            <a:r>
              <a:rPr lang="en-US" altLang="en-US"/>
              <a:t>Dominance?</a:t>
            </a:r>
          </a:p>
          <a:p>
            <a:pPr marL="228600" indent="-228600">
              <a:defRPr/>
            </a:pPr>
            <a:endParaRPr lang="en-US" altLang="en-US"/>
          </a:p>
          <a:p>
            <a:pPr marL="228600" indent="-228600">
              <a:defRPr/>
            </a:pPr>
            <a:r>
              <a:rPr lang="en-US" altLang="en-US" err="1"/>
              <a:t>Bronikowski</a:t>
            </a:r>
            <a:r>
              <a:rPr lang="en-US" altLang="en-US"/>
              <a:t>, A. M., T. J. Morgan, T. Garland, and P. A. Carter. 2002. Antioxidant gene expression in active and sedentary house mice (&lt;</a:t>
            </a:r>
            <a:r>
              <a:rPr lang="en-US" altLang="en-US" err="1"/>
              <a:t>i</a:t>
            </a:r>
            <a:r>
              <a:rPr lang="en-US" altLang="en-US"/>
              <a:t>&gt;Mus domesticus&lt;\</a:t>
            </a:r>
            <a:r>
              <a:rPr lang="en-US" altLang="en-US" err="1"/>
              <a:t>i</a:t>
            </a:r>
            <a:r>
              <a:rPr lang="en-US" altLang="en-US"/>
              <a:t>&gt;) selected for high voluntary wheel-running behavior. Genetics 161:1763–1769.</a:t>
            </a:r>
          </a:p>
          <a:p>
            <a:pPr marL="228600" indent="-228600">
              <a:defRPr/>
            </a:pPr>
            <a:r>
              <a:rPr lang="en-US" altLang="en-US" err="1"/>
              <a:t>Bronikowski</a:t>
            </a:r>
            <a:r>
              <a:rPr lang="en-US" altLang="en-US"/>
              <a:t>, A. M., J. S. Rhodes, T. Garland, T. A. Prolla, T. A. </a:t>
            </a:r>
            <a:r>
              <a:rPr lang="en-US" altLang="en-US" err="1"/>
              <a:t>Awad</a:t>
            </a:r>
            <a:r>
              <a:rPr lang="en-US" altLang="en-US"/>
              <a:t>, and S. C. </a:t>
            </a:r>
            <a:r>
              <a:rPr lang="en-US" altLang="en-US" err="1"/>
              <a:t>Gammie</a:t>
            </a:r>
            <a:r>
              <a:rPr lang="en-US" altLang="en-US"/>
              <a:t>. 2004. The evolution of gene expression in mouse hippocampus in response to selective breeding for increased locomotor activity. Evolution 58:2079–2086.</a:t>
            </a:r>
          </a:p>
          <a:p>
            <a:pPr marL="228600" indent="-228600">
              <a:defRPr/>
            </a:pPr>
            <a:r>
              <a:rPr lang="en-US" altLang="en-US" err="1"/>
              <a:t>Nehrenberg</a:t>
            </a:r>
            <a:r>
              <a:rPr lang="en-US" altLang="en-US"/>
              <a:t>, D. L., K. Hua, D. Estrada-Smith, T. Garland Jr, and D. Pomp. 2009. Voluntary exercise and its effects on body composition depend on genetic selection history. Obesity 17:1402–1409.</a:t>
            </a:r>
          </a:p>
          <a:p>
            <a:pPr marL="228600" indent="-228600">
              <a:defRPr/>
            </a:pPr>
            <a:endParaRPr lang="en-US" altLang="en-US"/>
          </a:p>
          <a:p>
            <a:pPr marL="228600" indent="-228600">
              <a:defRPr/>
            </a:pPr>
            <a:endParaRPr lang="en-US" altLang="en-US"/>
          </a:p>
        </p:txBody>
      </p:sp>
    </p:spTree>
  </p:cSld>
  <p:clrMapOvr>
    <a:masterClrMapping/>
  </p:clrMapOvr>
</p:notes>
</file>

<file path=ppt/notesSlides/notesSlide2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7010" name="Rectangle 7">
            <a:extLst>
              <a:ext uri="{FF2B5EF4-FFF2-40B4-BE49-F238E27FC236}">
                <a16:creationId xmlns:a16="http://schemas.microsoft.com/office/drawing/2014/main" id="{1DE15EE5-36EB-DE3F-1DE3-86A23024239C}"/>
              </a:ext>
            </a:extLst>
          </p:cNvPr>
          <p:cNvSpPr>
            <a:spLocks noGrp="1" noChangeArrowheads="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758DA18B-64E8-47F6-8271-F253E720D7ED}" type="slidenum">
              <a:rPr lang="en-US" altLang="en-US" sz="1200"/>
              <a:pPr/>
              <a:t>222</a:t>
            </a:fld>
            <a:endParaRPr lang="en-US" altLang="en-US" sz="1200"/>
          </a:p>
        </p:txBody>
      </p:sp>
      <p:sp>
        <p:nvSpPr>
          <p:cNvPr id="427011" name="Rectangle 2">
            <a:extLst>
              <a:ext uri="{FF2B5EF4-FFF2-40B4-BE49-F238E27FC236}">
                <a16:creationId xmlns:a16="http://schemas.microsoft.com/office/drawing/2014/main" id="{5F976688-25E4-C5F9-613D-6B72F12A82B6}"/>
              </a:ext>
            </a:extLst>
          </p:cNvPr>
          <p:cNvSpPr>
            <a:spLocks noGrp="1" noRot="1" noChangeAspect="1" noChangeArrowheads="1" noTextEdit="1"/>
          </p:cNvSpPr>
          <p:nvPr>
            <p:ph type="sldImg"/>
          </p:nvPr>
        </p:nvSpPr>
        <p:spPr>
          <a:ln/>
        </p:spPr>
      </p:sp>
      <p:sp>
        <p:nvSpPr>
          <p:cNvPr id="427012" name="Rectangle 3">
            <a:extLst>
              <a:ext uri="{FF2B5EF4-FFF2-40B4-BE49-F238E27FC236}">
                <a16:creationId xmlns:a16="http://schemas.microsoft.com/office/drawing/2014/main" id="{83D0228A-7073-23AF-C818-0A66E280DB93}"/>
              </a:ext>
            </a:extLst>
          </p:cNvPr>
          <p:cNvSpPr>
            <a:spLocks noGrp="1" noChangeArrowheads="1"/>
          </p:cNvSpPr>
          <p:nvPr>
            <p:ph type="body" idx="1"/>
          </p:nvPr>
        </p:nvSpPr>
        <p:spPr>
          <a:xfrm>
            <a:off x="685800" y="4343400"/>
            <a:ext cx="5486400" cy="4114800"/>
          </a:xfrm>
          <a:noFill/>
        </p:spPr>
        <p:txBody>
          <a:bodyPr/>
          <a:lstStyle/>
          <a:p>
            <a:r>
              <a:rPr lang="en-US" altLang="en-US"/>
              <a:t>This graph follows Swallow et al. (1998):</a:t>
            </a:r>
          </a:p>
          <a:p>
            <a:r>
              <a:rPr lang="en-US" altLang="en-US"/>
              <a:t>Fig. 4. Plot of the response to selection, measured as the deviation</a:t>
            </a:r>
          </a:p>
          <a:p>
            <a:r>
              <a:rPr lang="en-US" altLang="en-US"/>
              <a:t>between each line and the mean of the control lines,</a:t>
            </a:r>
          </a:p>
          <a:p>
            <a:r>
              <a:rPr lang="en-US" altLang="en-US"/>
              <a:t>against the cumulative selection differential. The left axis</a:t>
            </a:r>
          </a:p>
          <a:p>
            <a:r>
              <a:rPr lang="en-US" altLang="en-US"/>
              <a:t>shows the response to selection plotted as revolutions per day;</a:t>
            </a:r>
          </a:p>
          <a:p>
            <a:endParaRPr lang="en-US" altLang="en-US"/>
          </a:p>
          <a:p>
            <a:r>
              <a:rPr lang="en-US" altLang="en-US"/>
              <a:t>xxAlso need to do plot of R = h2 S</a:t>
            </a:r>
          </a:p>
          <a:p>
            <a:r>
              <a:rPr lang="en-US" altLang="en-US"/>
              <a:t>xxAlso need to add in one last S and R (by hand) for gen 31</a:t>
            </a:r>
          </a:p>
          <a:p>
            <a:endParaRPr lang="en-US" altLang="en-US"/>
          </a:p>
          <a:p>
            <a:endParaRPr lang="en-US" altLang="en-US"/>
          </a:p>
        </p:txBody>
      </p:sp>
    </p:spTree>
  </p:cSld>
  <p:clrMapOvr>
    <a:masterClrMapping/>
  </p:clrMapOvr>
</p:notes>
</file>

<file path=ppt/notesSlides/notesSlide2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9058" name="Rectangle 7">
            <a:extLst>
              <a:ext uri="{FF2B5EF4-FFF2-40B4-BE49-F238E27FC236}">
                <a16:creationId xmlns:a16="http://schemas.microsoft.com/office/drawing/2014/main" id="{8E1D697C-190B-3B1D-35F7-449D70D677DA}"/>
              </a:ext>
            </a:extLst>
          </p:cNvPr>
          <p:cNvSpPr>
            <a:spLocks noGrp="1" noChangeArrowheads="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0BA72516-69AF-4CED-B86A-0F7C80C76EC0}" type="slidenum">
              <a:rPr lang="en-US" altLang="en-US" sz="1200"/>
              <a:pPr/>
              <a:t>223</a:t>
            </a:fld>
            <a:endParaRPr lang="en-US" altLang="en-US" sz="1200"/>
          </a:p>
        </p:txBody>
      </p:sp>
      <p:sp>
        <p:nvSpPr>
          <p:cNvPr id="429059" name="Rectangle 2">
            <a:extLst>
              <a:ext uri="{FF2B5EF4-FFF2-40B4-BE49-F238E27FC236}">
                <a16:creationId xmlns:a16="http://schemas.microsoft.com/office/drawing/2014/main" id="{9EF0A56D-D023-DDBE-BEBB-3BBC175456CD}"/>
              </a:ext>
            </a:extLst>
          </p:cNvPr>
          <p:cNvSpPr>
            <a:spLocks noGrp="1" noRot="1" noChangeAspect="1" noChangeArrowheads="1" noTextEdit="1"/>
          </p:cNvSpPr>
          <p:nvPr>
            <p:ph type="sldImg"/>
          </p:nvPr>
        </p:nvSpPr>
        <p:spPr>
          <a:ln/>
        </p:spPr>
      </p:sp>
      <p:sp>
        <p:nvSpPr>
          <p:cNvPr id="429060" name="Rectangle 3">
            <a:extLst>
              <a:ext uri="{FF2B5EF4-FFF2-40B4-BE49-F238E27FC236}">
                <a16:creationId xmlns:a16="http://schemas.microsoft.com/office/drawing/2014/main" id="{76B121B3-7782-204A-407A-E2B75CBE9472}"/>
              </a:ext>
            </a:extLst>
          </p:cNvPr>
          <p:cNvSpPr>
            <a:spLocks noGrp="1" noChangeArrowheads="1"/>
          </p:cNvSpPr>
          <p:nvPr>
            <p:ph type="body" idx="1"/>
          </p:nvPr>
        </p:nvSpPr>
        <p:spPr>
          <a:noFill/>
        </p:spPr>
        <p:txBody>
          <a:bodyPr lIns="89940" tIns="44970" rIns="89940" bIns="44970"/>
          <a:lstStyle/>
          <a:p>
            <a:pPr>
              <a:lnSpc>
                <a:spcPct val="110000"/>
              </a:lnSpc>
              <a:spcBef>
                <a:spcPct val="0"/>
              </a:spcBef>
            </a:pPr>
            <a:r>
              <a:rPr lang="en-US" altLang="en-US" b="1">
                <a:solidFill>
                  <a:srgbClr val="0000FF"/>
                </a:solidFill>
              </a:rPr>
              <a:t>Genetic Correlations with Other Traits</a:t>
            </a:r>
          </a:p>
          <a:p>
            <a:endParaRPr lang="en-US" altLang="en-US"/>
          </a:p>
        </p:txBody>
      </p:sp>
    </p:spTree>
  </p:cSld>
  <p:clrMapOvr>
    <a:masterClrMapping/>
  </p:clrMapOvr>
</p:notes>
</file>

<file path=ppt/notesSlides/notesSlide2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2130" name="Rectangle 7">
            <a:extLst>
              <a:ext uri="{FF2B5EF4-FFF2-40B4-BE49-F238E27FC236}">
                <a16:creationId xmlns:a16="http://schemas.microsoft.com/office/drawing/2014/main" id="{ECC1BB23-89D0-28D9-1B72-1B5C49E3293A}"/>
              </a:ext>
            </a:extLst>
          </p:cNvPr>
          <p:cNvSpPr>
            <a:spLocks noGrp="1" noChangeArrowheads="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64C46A89-0695-44EE-910D-4441A76CB35E}" type="slidenum">
              <a:rPr lang="en-US" altLang="en-US" sz="1200"/>
              <a:pPr/>
              <a:t>225</a:t>
            </a:fld>
            <a:endParaRPr lang="en-US" altLang="en-US" sz="1200"/>
          </a:p>
        </p:txBody>
      </p:sp>
      <p:sp>
        <p:nvSpPr>
          <p:cNvPr id="432131" name="Rectangle 2">
            <a:extLst>
              <a:ext uri="{FF2B5EF4-FFF2-40B4-BE49-F238E27FC236}">
                <a16:creationId xmlns:a16="http://schemas.microsoft.com/office/drawing/2014/main" id="{E93FE501-1379-0EDB-1F43-31C36ADBCDE9}"/>
              </a:ext>
            </a:extLst>
          </p:cNvPr>
          <p:cNvSpPr>
            <a:spLocks noGrp="1" noRot="1" noChangeAspect="1" noChangeArrowheads="1" noTextEdit="1"/>
          </p:cNvSpPr>
          <p:nvPr>
            <p:ph type="sldImg"/>
          </p:nvPr>
        </p:nvSpPr>
        <p:spPr>
          <a:ln/>
        </p:spPr>
      </p:sp>
      <p:sp>
        <p:nvSpPr>
          <p:cNvPr id="432132" name="Rectangle 3">
            <a:extLst>
              <a:ext uri="{FF2B5EF4-FFF2-40B4-BE49-F238E27FC236}">
                <a16:creationId xmlns:a16="http://schemas.microsoft.com/office/drawing/2014/main" id="{2922E3AC-FEDC-0A39-89EA-D76AAF835FCB}"/>
              </a:ext>
            </a:extLst>
          </p:cNvPr>
          <p:cNvSpPr>
            <a:spLocks noGrp="1" noChangeArrowheads="1"/>
          </p:cNvSpPr>
          <p:nvPr>
            <p:ph type="body" idx="1"/>
          </p:nvPr>
        </p:nvSpPr>
        <p:spPr>
          <a:xfrm>
            <a:off x="685800" y="4343400"/>
            <a:ext cx="5486400" cy="4114800"/>
          </a:xfrm>
          <a:noFill/>
        </p:spPr>
        <p:txBody>
          <a:bodyPr/>
          <a:lstStyle/>
          <a:p>
            <a:r>
              <a:rPr lang="fr-CA" altLang="en-US"/>
              <a:t>Generations 20 to 31:</a:t>
            </a:r>
          </a:p>
          <a:p>
            <a:r>
              <a:rPr lang="fr-CA" altLang="en-US"/>
              <a:t>122 families</a:t>
            </a:r>
          </a:p>
          <a:p>
            <a:r>
              <a:rPr lang="fr-CA" altLang="en-US"/>
              <a:t>25 families produced 1,943 pairs of double first cousins</a:t>
            </a:r>
          </a:p>
          <a:p>
            <a:endParaRPr lang="en-US" altLang="en-US"/>
          </a:p>
        </p:txBody>
      </p:sp>
    </p:spTree>
  </p:cSld>
  <p:clrMapOvr>
    <a:masterClrMapping/>
  </p:clrMapOvr>
</p:notes>
</file>

<file path=ppt/notesSlides/notesSlide2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5202" name="Rectangle 7">
            <a:extLst>
              <a:ext uri="{FF2B5EF4-FFF2-40B4-BE49-F238E27FC236}">
                <a16:creationId xmlns:a16="http://schemas.microsoft.com/office/drawing/2014/main" id="{8DC41281-CE14-4CCA-E759-DF95567147CB}"/>
              </a:ext>
            </a:extLst>
          </p:cNvPr>
          <p:cNvSpPr>
            <a:spLocks noGrp="1" noChangeArrowheads="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B8FCED0D-9F28-41BB-AB4C-91E1D09D873F}" type="slidenum">
              <a:rPr lang="en-US" altLang="en-US" sz="1200"/>
              <a:pPr/>
              <a:t>227</a:t>
            </a:fld>
            <a:endParaRPr lang="en-US" altLang="en-US" sz="1200"/>
          </a:p>
        </p:txBody>
      </p:sp>
      <p:sp>
        <p:nvSpPr>
          <p:cNvPr id="435203" name="Slide Image Placeholder 1">
            <a:extLst>
              <a:ext uri="{FF2B5EF4-FFF2-40B4-BE49-F238E27FC236}">
                <a16:creationId xmlns:a16="http://schemas.microsoft.com/office/drawing/2014/main" id="{6861B69F-72F3-998F-9BE9-E6905974D46E}"/>
              </a:ext>
            </a:extLst>
          </p:cNvPr>
          <p:cNvSpPr>
            <a:spLocks noGrp="1" noRot="1" noChangeAspect="1" noTextEdit="1"/>
          </p:cNvSpPr>
          <p:nvPr>
            <p:ph type="sldImg"/>
          </p:nvPr>
        </p:nvSpPr>
        <p:spPr>
          <a:ln/>
        </p:spPr>
      </p:sp>
      <p:sp>
        <p:nvSpPr>
          <p:cNvPr id="435204" name="Notes Placeholder 2">
            <a:extLst>
              <a:ext uri="{FF2B5EF4-FFF2-40B4-BE49-F238E27FC236}">
                <a16:creationId xmlns:a16="http://schemas.microsoft.com/office/drawing/2014/main" id="{295BB7AE-AED6-5D8F-2895-A29139275631}"/>
              </a:ext>
            </a:extLst>
          </p:cNvPr>
          <p:cNvSpPr>
            <a:spLocks noGrp="1"/>
          </p:cNvSpPr>
          <p:nvPr>
            <p:ph type="body" idx="1"/>
          </p:nvPr>
        </p:nvSpPr>
        <p:spPr>
          <a:xfrm>
            <a:off x="685800" y="4343400"/>
            <a:ext cx="5486400" cy="4114800"/>
          </a:xfrm>
          <a:noFill/>
        </p:spPr>
        <p:txBody>
          <a:bodyPr/>
          <a:lstStyle/>
          <a:p>
            <a:pPr eaLnBrk="1" hangingPunct="1">
              <a:spcBef>
                <a:spcPct val="0"/>
              </a:spcBef>
            </a:pPr>
            <a:r>
              <a:rPr lang="en-US" altLang="en-US"/>
              <a:t>But by wheel running, we can see the expected difference in body mass for control and high runner mice.  We can also see that Cort had a negative effect on adult body mass in both hr and control mice, consistent with previous studies of cort effects on growth rate</a:t>
            </a:r>
          </a:p>
          <a:p>
            <a:pPr eaLnBrk="1" hangingPunct="1">
              <a:spcBef>
                <a:spcPct val="0"/>
              </a:spcBef>
            </a:pPr>
            <a:endParaRPr lang="en-US" altLang="en-US"/>
          </a:p>
        </p:txBody>
      </p:sp>
      <p:sp>
        <p:nvSpPr>
          <p:cNvPr id="435205" name="Slide Number Placeholder 3">
            <a:extLst>
              <a:ext uri="{FF2B5EF4-FFF2-40B4-BE49-F238E27FC236}">
                <a16:creationId xmlns:a16="http://schemas.microsoft.com/office/drawing/2014/main" id="{70E662CF-1D96-EDD3-2249-A83AA529E60F}"/>
              </a:ext>
            </a:extLst>
          </p:cNvPr>
          <p:cNvSpPr txBox="1">
            <a:spLocks noGrp="1"/>
          </p:cNvSpPr>
          <p:nvPr/>
        </p:nvSpPr>
        <p:spPr bwMode="auto">
          <a:xfrm>
            <a:off x="3884613" y="8685213"/>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pPr algn="r" eaLnBrk="1" hangingPunct="1"/>
            <a:fld id="{DDDEDC2D-2E85-47EE-83DC-77FDEE79C3C0}" type="slidenum">
              <a:rPr lang="en-US" altLang="en-US" sz="1200">
                <a:latin typeface="Calibri" panose="020F0502020204030204" pitchFamily="34" charset="0"/>
                <a:cs typeface="Arial" panose="020B0604020202020204" pitchFamily="34" charset="0"/>
              </a:rPr>
              <a:pPr algn="r" eaLnBrk="1" hangingPunct="1"/>
              <a:t>227</a:t>
            </a:fld>
            <a:endParaRPr lang="en-US" altLang="en-US" sz="1200">
              <a:latin typeface="Calibri" panose="020F0502020204030204" pitchFamily="34" charset="0"/>
              <a:cs typeface="Arial" panose="020B0604020202020204" pitchFamily="34" charset="0"/>
            </a:endParaRPr>
          </a:p>
        </p:txBody>
      </p:sp>
    </p:spTree>
  </p:cSld>
  <p:clrMapOvr>
    <a:masterClrMapping/>
  </p:clrMapOvr>
</p:notes>
</file>

<file path=ppt/notesSlides/notesSlide2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7250" name="Slide Image Placeholder 1">
            <a:extLst>
              <a:ext uri="{FF2B5EF4-FFF2-40B4-BE49-F238E27FC236}">
                <a16:creationId xmlns:a16="http://schemas.microsoft.com/office/drawing/2014/main" id="{77080A4B-1F04-8B1F-D024-41928D9B2089}"/>
              </a:ext>
            </a:extLst>
          </p:cNvPr>
          <p:cNvSpPr>
            <a:spLocks noGrp="1" noRot="1" noChangeAspect="1" noTextEdit="1"/>
          </p:cNvSpPr>
          <p:nvPr>
            <p:ph type="sldImg"/>
          </p:nvPr>
        </p:nvSpPr>
        <p:spPr>
          <a:ln/>
        </p:spPr>
      </p:sp>
      <p:sp>
        <p:nvSpPr>
          <p:cNvPr id="437251" name="Notes Placeholder 2">
            <a:extLst>
              <a:ext uri="{FF2B5EF4-FFF2-40B4-BE49-F238E27FC236}">
                <a16:creationId xmlns:a16="http://schemas.microsoft.com/office/drawing/2014/main" id="{7577BC0A-9F61-2F2E-0526-8733EF0222EF}"/>
              </a:ext>
            </a:extLst>
          </p:cNvPr>
          <p:cNvSpPr>
            <a:spLocks noGrp="1"/>
          </p:cNvSpPr>
          <p:nvPr>
            <p:ph type="body" idx="1"/>
          </p:nvPr>
        </p:nvSpPr>
        <p:spPr>
          <a:noFill/>
        </p:spPr>
        <p:txBody>
          <a:bodyPr/>
          <a:lstStyle/>
          <a:p>
            <a:r>
              <a:rPr lang="en-US" altLang="en-US"/>
              <a:t>xxAdd age [but age has hard-to-believe strong positive effect] and wheel freeness</a:t>
            </a:r>
          </a:p>
          <a:p>
            <a:endParaRPr lang="en-US" altLang="en-US"/>
          </a:p>
        </p:txBody>
      </p:sp>
      <p:sp>
        <p:nvSpPr>
          <p:cNvPr id="437252" name="Slide Number Placeholder 3">
            <a:extLst>
              <a:ext uri="{FF2B5EF4-FFF2-40B4-BE49-F238E27FC236}">
                <a16:creationId xmlns:a16="http://schemas.microsoft.com/office/drawing/2014/main" id="{AE8781A6-A279-C85E-D612-A7598B6BFE54}"/>
              </a:ext>
            </a:extLst>
          </p:cNvPr>
          <p:cNvSpPr>
            <a:spLocks noGrp="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2B3A87DC-3B9F-4BB7-A188-6246F5179967}" type="slidenum">
              <a:rPr lang="en-US" altLang="en-US" sz="1200"/>
              <a:pPr/>
              <a:t>228</a:t>
            </a:fld>
            <a:endParaRPr lang="en-US" altLang="en-US" sz="1200"/>
          </a:p>
        </p:txBody>
      </p:sp>
    </p:spTree>
  </p:cSld>
  <p:clrMapOvr>
    <a:masterClrMapping/>
  </p:clrMapOvr>
</p:notes>
</file>

<file path=ppt/notesSlides/notesSlide2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9298" name="Slide Image Placeholder 1">
            <a:extLst>
              <a:ext uri="{FF2B5EF4-FFF2-40B4-BE49-F238E27FC236}">
                <a16:creationId xmlns:a16="http://schemas.microsoft.com/office/drawing/2014/main" id="{6B14FB95-1238-5BC8-04C4-48153BF3919F}"/>
              </a:ext>
            </a:extLst>
          </p:cNvPr>
          <p:cNvSpPr>
            <a:spLocks noGrp="1" noRot="1" noChangeAspect="1" noTextEdit="1"/>
          </p:cNvSpPr>
          <p:nvPr>
            <p:ph type="sldImg"/>
          </p:nvPr>
        </p:nvSpPr>
        <p:spPr>
          <a:ln/>
        </p:spPr>
      </p:sp>
      <p:sp>
        <p:nvSpPr>
          <p:cNvPr id="439299" name="Notes Placeholder 2">
            <a:extLst>
              <a:ext uri="{FF2B5EF4-FFF2-40B4-BE49-F238E27FC236}">
                <a16:creationId xmlns:a16="http://schemas.microsoft.com/office/drawing/2014/main" id="{B2B286B3-8841-1605-9D8C-017C9AC57A4E}"/>
              </a:ext>
            </a:extLst>
          </p:cNvPr>
          <p:cNvSpPr>
            <a:spLocks noGrp="1"/>
          </p:cNvSpPr>
          <p:nvPr>
            <p:ph type="body" idx="1"/>
          </p:nvPr>
        </p:nvSpPr>
        <p:spPr>
          <a:noFill/>
        </p:spPr>
        <p:txBody>
          <a:bodyPr/>
          <a:lstStyle/>
          <a:p>
            <a:r>
              <a:rPr lang="en-US" altLang="en-US"/>
              <a:t>xxAdd age and wheel freeness</a:t>
            </a:r>
          </a:p>
          <a:p>
            <a:r>
              <a:rPr lang="en-US" altLang="en-US"/>
              <a:t>MASSON only shows a linetype effect (and weak positive effect of age, which only ranges from 123–128 days)</a:t>
            </a:r>
          </a:p>
          <a:p>
            <a:r>
              <a:rPr lang="en-US" altLang="en-US"/>
              <a:t>Liver shows negative effect of diet, positive mini, and almost 3-way interaction</a:t>
            </a:r>
          </a:p>
          <a:p>
            <a:r>
              <a:rPr lang="en-US" altLang="en-US"/>
              <a:t>Spleen has big outliers, need to clean up, but nothing looks sig.</a:t>
            </a:r>
          </a:p>
          <a:p>
            <a:r>
              <a:rPr lang="en-US" altLang="en-US"/>
              <a:t>Ventricle shows negative wheel access effect, positive linetype, trend for diet*LT, trend for positive MINI</a:t>
            </a:r>
          </a:p>
          <a:p>
            <a:r>
              <a:rPr lang="en-US" altLang="en-US"/>
              <a:t>Brain shows trend for positive wheel access effect, LT effect, and positive MINI effect!</a:t>
            </a:r>
          </a:p>
          <a:p>
            <a:r>
              <a:rPr lang="en-US" altLang="en-US"/>
              <a:t>SDFP show strong positive wheel access effect, some hint at a diet*LT effect – several outliers.</a:t>
            </a:r>
          </a:p>
          <a:p>
            <a:r>
              <a:rPr lang="en-US" altLang="en-US"/>
              <a:t>logRFP show almost significant positive wheel access effect.</a:t>
            </a:r>
          </a:p>
          <a:p>
            <a:endParaRPr lang="en-US" altLang="en-US"/>
          </a:p>
          <a:p>
            <a:endParaRPr lang="en-US" altLang="en-US"/>
          </a:p>
          <a:p>
            <a:endParaRPr lang="en-US" altLang="en-US"/>
          </a:p>
          <a:p>
            <a:endParaRPr lang="en-US" altLang="en-US"/>
          </a:p>
          <a:p>
            <a:endParaRPr lang="en-US" altLang="en-US"/>
          </a:p>
        </p:txBody>
      </p:sp>
      <p:sp>
        <p:nvSpPr>
          <p:cNvPr id="439300" name="Slide Number Placeholder 3">
            <a:extLst>
              <a:ext uri="{FF2B5EF4-FFF2-40B4-BE49-F238E27FC236}">
                <a16:creationId xmlns:a16="http://schemas.microsoft.com/office/drawing/2014/main" id="{79B4BDA6-FAAB-28B3-5D88-2B7BC6550BB6}"/>
              </a:ext>
            </a:extLst>
          </p:cNvPr>
          <p:cNvSpPr>
            <a:spLocks noGrp="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5F88E18A-CB85-4965-9571-18D4D791BD7F}" type="slidenum">
              <a:rPr lang="en-US" altLang="en-US" sz="1200"/>
              <a:pPr/>
              <a:t>229</a:t>
            </a:fld>
            <a:endParaRPr lang="en-US" altLang="en-US" sz="1200"/>
          </a:p>
        </p:txBody>
      </p:sp>
    </p:spTree>
  </p:cSld>
  <p:clrMapOvr>
    <a:masterClrMapping/>
  </p:clrMapOvr>
</p:notes>
</file>

<file path=ppt/notesSlides/notesSlide2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1346" name="Rectangle 7">
            <a:extLst>
              <a:ext uri="{FF2B5EF4-FFF2-40B4-BE49-F238E27FC236}">
                <a16:creationId xmlns:a16="http://schemas.microsoft.com/office/drawing/2014/main" id="{D32E27FB-7A78-C535-E8AB-115FA53F25B8}"/>
              </a:ext>
            </a:extLst>
          </p:cNvPr>
          <p:cNvSpPr>
            <a:spLocks noGrp="1" noChangeArrowheads="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E16F1AB2-2951-4AFB-BA6C-179A8BABA80D}" type="slidenum">
              <a:rPr lang="en-US" altLang="en-US" sz="1200"/>
              <a:pPr/>
              <a:t>230</a:t>
            </a:fld>
            <a:endParaRPr lang="en-US" altLang="en-US" sz="1200"/>
          </a:p>
        </p:txBody>
      </p:sp>
      <p:sp>
        <p:nvSpPr>
          <p:cNvPr id="441347" name="Rectangle 2">
            <a:extLst>
              <a:ext uri="{FF2B5EF4-FFF2-40B4-BE49-F238E27FC236}">
                <a16:creationId xmlns:a16="http://schemas.microsoft.com/office/drawing/2014/main" id="{1CD672B0-B33B-1FC9-2649-44C490471B98}"/>
              </a:ext>
            </a:extLst>
          </p:cNvPr>
          <p:cNvSpPr>
            <a:spLocks noGrp="1" noRot="1" noChangeAspect="1" noChangeArrowheads="1" noTextEdit="1"/>
          </p:cNvSpPr>
          <p:nvPr>
            <p:ph type="sldImg"/>
          </p:nvPr>
        </p:nvSpPr>
        <p:spPr>
          <a:ln/>
        </p:spPr>
      </p:sp>
      <p:sp>
        <p:nvSpPr>
          <p:cNvPr id="1184771" name="Rectangle 3">
            <a:extLst>
              <a:ext uri="{FF2B5EF4-FFF2-40B4-BE49-F238E27FC236}">
                <a16:creationId xmlns:a16="http://schemas.microsoft.com/office/drawing/2014/main" id="{87EA86C6-34C1-F6B9-29E0-D81C11F506F4}"/>
              </a:ext>
            </a:extLst>
          </p:cNvPr>
          <p:cNvSpPr>
            <a:spLocks noGrp="1" noChangeArrowheads="1"/>
          </p:cNvSpPr>
          <p:nvPr>
            <p:ph type="body" idx="1"/>
          </p:nvPr>
        </p:nvSpPr>
        <p:spPr/>
        <p:txBody>
          <a:bodyPr/>
          <a:lstStyle/>
          <a:p>
            <a:pPr marL="1143000" lvl="2" indent="-228600">
              <a:spcBef>
                <a:spcPct val="0"/>
              </a:spcBef>
              <a:spcAft>
                <a:spcPct val="20000"/>
              </a:spcAft>
              <a:buSzPct val="130000"/>
              <a:buFont typeface="Arial" panose="020B0604020202020204" pitchFamily="34" charset="0"/>
              <a:buNone/>
              <a:defRPr/>
            </a:pPr>
            <a:r>
              <a:rPr lang="en-US" altLang="en-US" sz="1300" b="1">
                <a:effectLst>
                  <a:outerShdw blurRad="38100" dist="38100" dir="2700000" algn="tl">
                    <a:srgbClr val="C0C0C0"/>
                  </a:outerShdw>
                </a:effectLst>
                <a:latin typeface="Arial" panose="020B0604020202020204" pitchFamily="34" charset="0"/>
              </a:rPr>
              <a:t>Cage activity, body size &amp; composition, endocrine</a:t>
            </a:r>
          </a:p>
          <a:p>
            <a:pPr marL="1143000" lvl="2" indent="-228600">
              <a:spcBef>
                <a:spcPct val="0"/>
              </a:spcBef>
              <a:spcAft>
                <a:spcPct val="20000"/>
              </a:spcAft>
              <a:buSzPct val="130000"/>
              <a:buFont typeface="Arial" panose="020B0604020202020204" pitchFamily="34" charset="0"/>
              <a:buNone/>
              <a:defRPr/>
            </a:pPr>
            <a:r>
              <a:rPr lang="en-US" altLang="en-US" sz="1300" b="1">
                <a:effectLst>
                  <a:outerShdw blurRad="38100" dist="38100" dir="2700000" algn="tl">
                    <a:srgbClr val="C0C0C0"/>
                  </a:outerShdw>
                </a:effectLst>
                <a:latin typeface="Arial" panose="020B0604020202020204" pitchFamily="34" charset="0"/>
              </a:rPr>
              <a:t>Exercise adaptations</a:t>
            </a:r>
          </a:p>
          <a:p>
            <a:pPr marL="1143000" lvl="2" indent="-228600">
              <a:spcBef>
                <a:spcPct val="0"/>
              </a:spcBef>
              <a:spcAft>
                <a:spcPct val="20000"/>
              </a:spcAft>
              <a:buSzPct val="130000"/>
              <a:buFont typeface="Arial" panose="020B0604020202020204" pitchFamily="34" charset="0"/>
              <a:buNone/>
              <a:defRPr/>
            </a:pPr>
            <a:r>
              <a:rPr lang="en-US" altLang="en-US" sz="1300" b="1">
                <a:effectLst>
                  <a:outerShdw blurRad="38100" dist="38100" dir="2700000" algn="tl">
                    <a:srgbClr val="C0C0C0"/>
                  </a:outerShdw>
                </a:effectLst>
                <a:latin typeface="Arial" panose="020B0604020202020204" pitchFamily="34" charset="0"/>
              </a:rPr>
              <a:t>The brain &amp; motivation</a:t>
            </a:r>
          </a:p>
          <a:p>
            <a:pPr marL="1143000" lvl="2" indent="-228600">
              <a:spcBef>
                <a:spcPct val="0"/>
              </a:spcBef>
              <a:spcAft>
                <a:spcPct val="35000"/>
              </a:spcAft>
              <a:buSzPct val="130000"/>
              <a:buFont typeface="Arial" panose="020B0604020202020204" pitchFamily="34" charset="0"/>
              <a:buNone/>
              <a:defRPr/>
            </a:pPr>
            <a:r>
              <a:rPr lang="en-US" altLang="en-US" sz="1300" b="1">
                <a:effectLst>
                  <a:outerShdw blurRad="38100" dist="38100" dir="2700000" algn="tl">
                    <a:srgbClr val="C0C0C0"/>
                  </a:outerShdw>
                </a:effectLst>
                <a:latin typeface="Arial" panose="020B0604020202020204" pitchFamily="34" charset="0"/>
              </a:rPr>
              <a:t>Effects of a Western diet</a:t>
            </a:r>
          </a:p>
          <a:p>
            <a:pPr marL="228600" indent="-228600">
              <a:defRPr/>
            </a:pPr>
            <a:endParaRPr lang="en-US" altLang="en-US"/>
          </a:p>
          <a:p>
            <a:pPr marL="228600" indent="-228600">
              <a:defRPr/>
            </a:pPr>
            <a:r>
              <a:rPr lang="en-US" altLang="en-US"/>
              <a:t>Dominance?</a:t>
            </a:r>
          </a:p>
          <a:p>
            <a:pPr marL="228600" indent="-228600">
              <a:defRPr/>
            </a:pPr>
            <a:r>
              <a:rPr lang="en-US" altLang="en-US"/>
              <a:t>Hannon line cross and triangle?</a:t>
            </a:r>
          </a:p>
          <a:p>
            <a:pPr marL="228600" indent="-228600">
              <a:defRPr/>
            </a:pPr>
            <a:r>
              <a:rPr lang="en-US" altLang="en-US"/>
              <a:t>Polygenic?</a:t>
            </a:r>
          </a:p>
          <a:p>
            <a:pPr marL="228600" indent="-228600">
              <a:defRPr/>
            </a:pPr>
            <a:r>
              <a:rPr lang="en-US" altLang="en-US"/>
              <a:t>Bronikowski, A. M., T. J. Morgan, T. Garland, and P. A. Carter. 2002. Antioxidant gene expression in active and sedentary house mice (&lt;i&gt;Mus domesticus&lt;\i&gt;) selected for high voluntary wheel-running behavior. Genetics 161:1763–1769.</a:t>
            </a:r>
          </a:p>
          <a:p>
            <a:pPr marL="228600" indent="-228600">
              <a:defRPr/>
            </a:pPr>
            <a:r>
              <a:rPr lang="en-US" altLang="en-US"/>
              <a:t>Bronikowski, A. M., J. S. Rhodes, T. Garland, T. A. Prolla, T. A. Awad, and S. C. Gammie. 2004. The evolution of gene expression in mouse hippocampus in response to selective breeding for increased locomotor activity. Evolution 58:2079–2086.</a:t>
            </a:r>
          </a:p>
          <a:p>
            <a:pPr marL="228600" indent="-228600">
              <a:defRPr/>
            </a:pPr>
            <a:r>
              <a:rPr lang="en-US" altLang="en-US"/>
              <a:t>Nehrenberg, D. L., K. Hua, D. Estrada-Smith, T. Garland Jr, and D. Pomp. 2009. Voluntary exercise and its effects on body composition depend on genetic selection history. Obesity 17:1402–1409.</a:t>
            </a:r>
          </a:p>
          <a:p>
            <a:pPr marL="228600" indent="-228600">
              <a:defRPr/>
            </a:pPr>
            <a:endParaRPr lang="en-US" altLang="en-US"/>
          </a:p>
          <a:p>
            <a:pPr marL="228600" indent="-228600">
              <a:defRPr/>
            </a:pPr>
            <a:endParaRPr lang="en-US" altLang="en-US"/>
          </a:p>
        </p:txBody>
      </p:sp>
    </p:spTree>
  </p:cSld>
  <p:clrMapOvr>
    <a:masterClrMapping/>
  </p:clrMapOvr>
</p:notes>
</file>

<file path=ppt/notesSlides/notesSlide2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3394" name="Slide Image Placeholder 1">
            <a:extLst>
              <a:ext uri="{FF2B5EF4-FFF2-40B4-BE49-F238E27FC236}">
                <a16:creationId xmlns:a16="http://schemas.microsoft.com/office/drawing/2014/main" id="{47A804A6-7F6C-DD06-6C6F-3B43B81E2322}"/>
              </a:ext>
            </a:extLst>
          </p:cNvPr>
          <p:cNvSpPr>
            <a:spLocks noGrp="1" noRot="1" noChangeAspect="1" noTextEdit="1"/>
          </p:cNvSpPr>
          <p:nvPr>
            <p:ph type="sldImg"/>
          </p:nvPr>
        </p:nvSpPr>
        <p:spPr>
          <a:ln/>
        </p:spPr>
      </p:sp>
      <p:sp>
        <p:nvSpPr>
          <p:cNvPr id="443395" name="Notes Placeholder 2">
            <a:extLst>
              <a:ext uri="{FF2B5EF4-FFF2-40B4-BE49-F238E27FC236}">
                <a16:creationId xmlns:a16="http://schemas.microsoft.com/office/drawing/2014/main" id="{27B7708C-B76B-85AA-6626-111256201E5F}"/>
              </a:ext>
            </a:extLst>
          </p:cNvPr>
          <p:cNvSpPr>
            <a:spLocks noGrp="1"/>
          </p:cNvSpPr>
          <p:nvPr>
            <p:ph type="body" idx="1"/>
          </p:nvPr>
        </p:nvSpPr>
        <p:spPr>
          <a:noFill/>
        </p:spPr>
        <p:txBody>
          <a:bodyPr/>
          <a:lstStyle/>
          <a:p>
            <a:endParaRPr lang="en-US" altLang="en-US"/>
          </a:p>
        </p:txBody>
      </p:sp>
      <p:sp>
        <p:nvSpPr>
          <p:cNvPr id="443396" name="Slide Number Placeholder 3">
            <a:extLst>
              <a:ext uri="{FF2B5EF4-FFF2-40B4-BE49-F238E27FC236}">
                <a16:creationId xmlns:a16="http://schemas.microsoft.com/office/drawing/2014/main" id="{AC575C66-C00B-466B-4F19-99A7F6D65C99}"/>
              </a:ext>
            </a:extLst>
          </p:cNvPr>
          <p:cNvSpPr>
            <a:spLocks noGrp="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D991CD9F-C613-4A32-9A1A-6CBA752530F1}" type="slidenum">
              <a:rPr lang="en-US" altLang="en-US" sz="1200"/>
              <a:pPr/>
              <a:t>231</a:t>
            </a:fld>
            <a:endParaRPr lang="en-US" altLang="en-US" sz="1200"/>
          </a:p>
        </p:txBody>
      </p:sp>
    </p:spTree>
  </p:cSld>
  <p:clrMapOvr>
    <a:masterClrMapping/>
  </p:clrMapOvr>
</p:notes>
</file>

<file path=ppt/notesSlides/notesSlide2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5442" name="Slide Image Placeholder 1">
            <a:extLst>
              <a:ext uri="{FF2B5EF4-FFF2-40B4-BE49-F238E27FC236}">
                <a16:creationId xmlns:a16="http://schemas.microsoft.com/office/drawing/2014/main" id="{5387EF39-E8D0-646C-9542-337F1CC448F7}"/>
              </a:ext>
            </a:extLst>
          </p:cNvPr>
          <p:cNvSpPr>
            <a:spLocks noGrp="1" noRot="1" noChangeAspect="1" noTextEdit="1"/>
          </p:cNvSpPr>
          <p:nvPr>
            <p:ph type="sldImg"/>
          </p:nvPr>
        </p:nvSpPr>
        <p:spPr>
          <a:ln/>
        </p:spPr>
      </p:sp>
      <p:sp>
        <p:nvSpPr>
          <p:cNvPr id="445443" name="Notes Placeholder 2">
            <a:extLst>
              <a:ext uri="{FF2B5EF4-FFF2-40B4-BE49-F238E27FC236}">
                <a16:creationId xmlns:a16="http://schemas.microsoft.com/office/drawing/2014/main" id="{4B7DD9A6-21CD-4E42-F03E-C7AEE9D2F736}"/>
              </a:ext>
            </a:extLst>
          </p:cNvPr>
          <p:cNvSpPr>
            <a:spLocks noGrp="1"/>
          </p:cNvSpPr>
          <p:nvPr>
            <p:ph type="body" idx="1"/>
          </p:nvPr>
        </p:nvSpPr>
        <p:spPr>
          <a:noFill/>
        </p:spPr>
        <p:txBody>
          <a:bodyPr/>
          <a:lstStyle/>
          <a:p>
            <a:r>
              <a:rPr lang="en-US" altLang="en-US"/>
              <a:t>Not getting into Meek et al. (2009), etc., for now because was applied from weaning on.</a:t>
            </a:r>
          </a:p>
        </p:txBody>
      </p:sp>
      <p:sp>
        <p:nvSpPr>
          <p:cNvPr id="445444" name="Slide Number Placeholder 3">
            <a:extLst>
              <a:ext uri="{FF2B5EF4-FFF2-40B4-BE49-F238E27FC236}">
                <a16:creationId xmlns:a16="http://schemas.microsoft.com/office/drawing/2014/main" id="{3271AEF1-0A0C-7BBD-81AA-6C3F772F36EA}"/>
              </a:ext>
            </a:extLst>
          </p:cNvPr>
          <p:cNvSpPr>
            <a:spLocks noGrp="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E9316D45-86CF-468D-865C-C268816B01C0}" type="slidenum">
              <a:rPr lang="en-US" altLang="en-US" sz="1200"/>
              <a:pPr/>
              <a:t>232</a:t>
            </a:fld>
            <a:endParaRPr lang="en-US" altLang="en-US" sz="1200"/>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9570" name="Rectangle 7">
            <a:extLst>
              <a:ext uri="{FF2B5EF4-FFF2-40B4-BE49-F238E27FC236}">
                <a16:creationId xmlns:a16="http://schemas.microsoft.com/office/drawing/2014/main" id="{611E5BF0-22D4-1ED6-9445-21CC12CCAC84}"/>
              </a:ext>
            </a:extLst>
          </p:cNvPr>
          <p:cNvSpPr>
            <a:spLocks noGrp="1" noChangeArrowheads="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97C1B1DA-8A15-4FD3-A3C0-89886615DBE5}" type="slidenum">
              <a:rPr lang="en-US" altLang="en-US" sz="1200"/>
              <a:pPr/>
              <a:t>21</a:t>
            </a:fld>
            <a:endParaRPr lang="en-US" altLang="en-US" sz="1200" dirty="0"/>
          </a:p>
        </p:txBody>
      </p:sp>
      <p:sp>
        <p:nvSpPr>
          <p:cNvPr id="109571" name="Rectangle 2">
            <a:extLst>
              <a:ext uri="{FF2B5EF4-FFF2-40B4-BE49-F238E27FC236}">
                <a16:creationId xmlns:a16="http://schemas.microsoft.com/office/drawing/2014/main" id="{96D0069A-5D72-F541-C565-D82229A59246}"/>
              </a:ext>
            </a:extLst>
          </p:cNvPr>
          <p:cNvSpPr>
            <a:spLocks noGrp="1" noRot="1" noChangeAspect="1" noChangeArrowheads="1" noTextEdit="1"/>
          </p:cNvSpPr>
          <p:nvPr>
            <p:ph type="sldImg"/>
          </p:nvPr>
        </p:nvSpPr>
        <p:spPr>
          <a:ln/>
        </p:spPr>
      </p:sp>
      <p:sp>
        <p:nvSpPr>
          <p:cNvPr id="109572" name="Rectangle 3">
            <a:extLst>
              <a:ext uri="{FF2B5EF4-FFF2-40B4-BE49-F238E27FC236}">
                <a16:creationId xmlns:a16="http://schemas.microsoft.com/office/drawing/2014/main" id="{ADED6BC5-74EA-CAC1-50EA-4B51FB17160B}"/>
              </a:ext>
            </a:extLst>
          </p:cNvPr>
          <p:cNvSpPr>
            <a:spLocks noGrp="1" noChangeArrowheads="1"/>
          </p:cNvSpPr>
          <p:nvPr>
            <p:ph type="body" idx="1"/>
          </p:nvPr>
        </p:nvSpPr>
        <p:spPr>
          <a:noFill/>
        </p:spPr>
        <p:txBody>
          <a:bodyPr/>
          <a:lstStyle/>
          <a:p>
            <a:r>
              <a:rPr lang="en-US" altLang="en-US" sz="2000" dirty="0">
                <a:latin typeface="Arial" panose="020B0604020202020204" pitchFamily="34" charset="0"/>
              </a:rPr>
              <a:t>MusVO2max-EQ-30.jpg</a:t>
            </a:r>
          </a:p>
          <a:p>
            <a:r>
              <a:rPr lang="en-US" altLang="en-US" sz="2000" dirty="0">
                <a:latin typeface="Arial" panose="020B0604020202020204" pitchFamily="34" charset="0"/>
              </a:rPr>
              <a:t>= scanned slide at Excellent Quality, then</a:t>
            </a:r>
          </a:p>
          <a:p>
            <a:r>
              <a:rPr lang="en-US" altLang="en-US" sz="2000" dirty="0">
                <a:latin typeface="Arial" panose="020B0604020202020204" pitchFamily="34" charset="0"/>
              </a:rPr>
              <a:t>= 30% save in Microsoft Photo Editor</a:t>
            </a:r>
          </a:p>
          <a:p>
            <a:endParaRPr lang="en-US" altLang="en-US" sz="2000" dirty="0">
              <a:latin typeface="Arial" panose="020B0604020202020204" pitchFamily="34" charset="0"/>
            </a:endParaRPr>
          </a:p>
        </p:txBody>
      </p:sp>
    </p:spTree>
    <p:extLst>
      <p:ext uri="{BB962C8B-B14F-4D97-AF65-F5344CB8AC3E}">
        <p14:creationId xmlns:p14="http://schemas.microsoft.com/office/powerpoint/2010/main" val="1085107921"/>
      </p:ext>
    </p:extLst>
  </p:cSld>
  <p:clrMapOvr>
    <a:masterClrMapping/>
  </p:clrMapOvr>
</p:notes>
</file>

<file path=ppt/notesSlides/notesSlide2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7490" name="Slide Image Placeholder 1">
            <a:extLst>
              <a:ext uri="{FF2B5EF4-FFF2-40B4-BE49-F238E27FC236}">
                <a16:creationId xmlns:a16="http://schemas.microsoft.com/office/drawing/2014/main" id="{01AF7243-655E-36FA-3D1B-6E6807E39375}"/>
              </a:ext>
            </a:extLst>
          </p:cNvPr>
          <p:cNvSpPr>
            <a:spLocks noGrp="1" noRot="1" noChangeAspect="1" noTextEdit="1"/>
          </p:cNvSpPr>
          <p:nvPr>
            <p:ph type="sldImg"/>
          </p:nvPr>
        </p:nvSpPr>
        <p:spPr>
          <a:ln/>
        </p:spPr>
      </p:sp>
      <p:sp>
        <p:nvSpPr>
          <p:cNvPr id="447491" name="Notes Placeholder 2">
            <a:extLst>
              <a:ext uri="{FF2B5EF4-FFF2-40B4-BE49-F238E27FC236}">
                <a16:creationId xmlns:a16="http://schemas.microsoft.com/office/drawing/2014/main" id="{FB53A341-B68E-BDB4-FFCA-5C6C07C8BE87}"/>
              </a:ext>
            </a:extLst>
          </p:cNvPr>
          <p:cNvSpPr>
            <a:spLocks noGrp="1"/>
          </p:cNvSpPr>
          <p:nvPr>
            <p:ph type="body" idx="1"/>
          </p:nvPr>
        </p:nvSpPr>
        <p:spPr>
          <a:noFill/>
        </p:spPr>
        <p:txBody>
          <a:bodyPr/>
          <a:lstStyle/>
          <a:p>
            <a:r>
              <a:rPr lang="en-US" altLang="en-US"/>
              <a:t>Svenson, K. L., R. V. Smith, P. A. Magnani, H. R. Suetin, B. Paigen, J. K. Naggert, R. Li, G. A. Churchill, and</a:t>
            </a:r>
          </a:p>
          <a:p>
            <a:r>
              <a:rPr lang="en-US" altLang="en-US"/>
              <a:t>L. L. Peters. 2007. Multiple trait measurements in 43 inbred mouse strains capture the phenotypic</a:t>
            </a:r>
          </a:p>
          <a:p>
            <a:r>
              <a:rPr lang="en-US" altLang="en-US"/>
              <a:t>diversity characteristic of human populations. Journal of Applied Physiology 102:2369-2378.</a:t>
            </a:r>
          </a:p>
          <a:p>
            <a:endParaRPr lang="en-US" altLang="en-US"/>
          </a:p>
          <a:p>
            <a:endParaRPr lang="en-US" altLang="en-US"/>
          </a:p>
          <a:p>
            <a:endParaRPr lang="en-US" altLang="en-US"/>
          </a:p>
          <a:p>
            <a:r>
              <a:rPr lang="en-US" altLang="en-US"/>
              <a:t>Nathanielsz, P. W. 2006. Animal models that elucidate basic principles of the developmental origins of adult</a:t>
            </a:r>
          </a:p>
          <a:p>
            <a:r>
              <a:rPr lang="en-US" altLang="en-US"/>
              <a:t>diseases. ILAR Journal 47:73-82.</a:t>
            </a:r>
          </a:p>
          <a:p>
            <a:r>
              <a:rPr lang="en-US" altLang="en-US"/>
              <a:t>Peters, L. L., R. F. Robledo, C. J. Bult, G. A. Churchill, B. J. Paigen, and K. L. Svenson. 2007. The mouse as a</a:t>
            </a:r>
          </a:p>
          <a:p>
            <a:r>
              <a:rPr lang="en-US" altLang="en-US"/>
              <a:t>model for human biology: a resource guide for complex trait analysis. Nature Reviews Genetics 8:58-69.</a:t>
            </a:r>
          </a:p>
          <a:p>
            <a:endParaRPr lang="en-US" altLang="en-US"/>
          </a:p>
        </p:txBody>
      </p:sp>
      <p:sp>
        <p:nvSpPr>
          <p:cNvPr id="447492" name="Slide Number Placeholder 3">
            <a:extLst>
              <a:ext uri="{FF2B5EF4-FFF2-40B4-BE49-F238E27FC236}">
                <a16:creationId xmlns:a16="http://schemas.microsoft.com/office/drawing/2014/main" id="{C5BC7375-7B3D-D950-0C2F-CCB278F50AB4}"/>
              </a:ext>
            </a:extLst>
          </p:cNvPr>
          <p:cNvSpPr>
            <a:spLocks noGrp="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6AABF1E3-F8E6-4690-A5B9-8BAEF29C195E}" type="slidenum">
              <a:rPr lang="en-US" altLang="en-US" sz="1200"/>
              <a:pPr/>
              <a:t>233</a:t>
            </a:fld>
            <a:endParaRPr lang="en-US" altLang="en-US" sz="1200"/>
          </a:p>
        </p:txBody>
      </p:sp>
    </p:spTree>
  </p:cSld>
  <p:clrMapOvr>
    <a:masterClrMapping/>
  </p:clrMapOvr>
</p:notes>
</file>

<file path=ppt/notesSlides/notesSlide2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9538" name="Slide Image Placeholder 1">
            <a:extLst>
              <a:ext uri="{FF2B5EF4-FFF2-40B4-BE49-F238E27FC236}">
                <a16:creationId xmlns:a16="http://schemas.microsoft.com/office/drawing/2014/main" id="{74DF2EF1-6C99-B5C5-CF77-F99B3E86E5EF}"/>
              </a:ext>
            </a:extLst>
          </p:cNvPr>
          <p:cNvSpPr>
            <a:spLocks noGrp="1" noRot="1" noChangeAspect="1" noTextEdit="1"/>
          </p:cNvSpPr>
          <p:nvPr>
            <p:ph type="sldImg"/>
          </p:nvPr>
        </p:nvSpPr>
        <p:spPr>
          <a:ln/>
        </p:spPr>
      </p:sp>
      <p:sp>
        <p:nvSpPr>
          <p:cNvPr id="449539" name="Notes Placeholder 2">
            <a:extLst>
              <a:ext uri="{FF2B5EF4-FFF2-40B4-BE49-F238E27FC236}">
                <a16:creationId xmlns:a16="http://schemas.microsoft.com/office/drawing/2014/main" id="{BC3ADA5E-3112-71C6-5F00-B91B6C2D0A9B}"/>
              </a:ext>
            </a:extLst>
          </p:cNvPr>
          <p:cNvSpPr>
            <a:spLocks noGrp="1"/>
          </p:cNvSpPr>
          <p:nvPr>
            <p:ph type="body" idx="1"/>
          </p:nvPr>
        </p:nvSpPr>
        <p:spPr>
          <a:noFill/>
        </p:spPr>
        <p:txBody>
          <a:bodyPr/>
          <a:lstStyle/>
          <a:p>
            <a:r>
              <a:rPr lang="en-US" altLang="en-US"/>
              <a:t>Not getting into Meek et al. (2009), etc., for now because was applied from weaning on.</a:t>
            </a:r>
          </a:p>
        </p:txBody>
      </p:sp>
      <p:sp>
        <p:nvSpPr>
          <p:cNvPr id="449540" name="Slide Number Placeholder 3">
            <a:extLst>
              <a:ext uri="{FF2B5EF4-FFF2-40B4-BE49-F238E27FC236}">
                <a16:creationId xmlns:a16="http://schemas.microsoft.com/office/drawing/2014/main" id="{6EA464AE-7881-D7DC-558D-40919D13C044}"/>
              </a:ext>
            </a:extLst>
          </p:cNvPr>
          <p:cNvSpPr>
            <a:spLocks noGrp="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5A9ECDB9-340D-4C40-882B-12F91E0E4CE1}" type="slidenum">
              <a:rPr lang="en-US" altLang="en-US" sz="1200"/>
              <a:pPr/>
              <a:t>234</a:t>
            </a:fld>
            <a:endParaRPr lang="en-US" altLang="en-US" sz="1200"/>
          </a:p>
        </p:txBody>
      </p:sp>
    </p:spTree>
  </p:cSld>
  <p:clrMapOvr>
    <a:masterClrMapping/>
  </p:clrMapOvr>
</p:notes>
</file>

<file path=ppt/notesSlides/notesSlide2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1586" name="Slide Image Placeholder 1">
            <a:extLst>
              <a:ext uri="{FF2B5EF4-FFF2-40B4-BE49-F238E27FC236}">
                <a16:creationId xmlns:a16="http://schemas.microsoft.com/office/drawing/2014/main" id="{09C325D3-6100-D927-0293-5AA4528CB7CB}"/>
              </a:ext>
            </a:extLst>
          </p:cNvPr>
          <p:cNvSpPr>
            <a:spLocks noGrp="1" noRot="1" noChangeAspect="1" noTextEdit="1"/>
          </p:cNvSpPr>
          <p:nvPr>
            <p:ph type="sldImg"/>
          </p:nvPr>
        </p:nvSpPr>
        <p:spPr>
          <a:ln/>
        </p:spPr>
      </p:sp>
      <p:sp>
        <p:nvSpPr>
          <p:cNvPr id="451587" name="Notes Placeholder 2">
            <a:extLst>
              <a:ext uri="{FF2B5EF4-FFF2-40B4-BE49-F238E27FC236}">
                <a16:creationId xmlns:a16="http://schemas.microsoft.com/office/drawing/2014/main" id="{38C310E2-89F3-B883-7F63-857A76002CCB}"/>
              </a:ext>
            </a:extLst>
          </p:cNvPr>
          <p:cNvSpPr>
            <a:spLocks noGrp="1"/>
          </p:cNvSpPr>
          <p:nvPr>
            <p:ph type="body" idx="1"/>
          </p:nvPr>
        </p:nvSpPr>
        <p:spPr>
          <a:noFill/>
        </p:spPr>
        <p:txBody>
          <a:bodyPr/>
          <a:lstStyle/>
          <a:p>
            <a:r>
              <a:rPr lang="en-US" altLang="en-US"/>
              <a:t>Not getting into Meek et al. (2009), etc., for now because was applied from weaning on.</a:t>
            </a:r>
          </a:p>
        </p:txBody>
      </p:sp>
      <p:sp>
        <p:nvSpPr>
          <p:cNvPr id="451588" name="Slide Number Placeholder 3">
            <a:extLst>
              <a:ext uri="{FF2B5EF4-FFF2-40B4-BE49-F238E27FC236}">
                <a16:creationId xmlns:a16="http://schemas.microsoft.com/office/drawing/2014/main" id="{313A3B0C-60DE-7DA7-2C82-F5EA5112C86E}"/>
              </a:ext>
            </a:extLst>
          </p:cNvPr>
          <p:cNvSpPr>
            <a:spLocks noGrp="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974AD5A9-D92D-44E7-AFAE-23458BCF4F60}" type="slidenum">
              <a:rPr lang="en-US" altLang="en-US" sz="1200"/>
              <a:pPr/>
              <a:t>235</a:t>
            </a:fld>
            <a:endParaRPr lang="en-US" altLang="en-US" sz="1200"/>
          </a:p>
        </p:txBody>
      </p:sp>
    </p:spTree>
  </p:cSld>
  <p:clrMapOvr>
    <a:masterClrMapping/>
  </p:clrMapOvr>
</p:notes>
</file>

<file path=ppt/notesSlides/notesSlide2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3634" name="Slide Image Placeholder 1">
            <a:extLst>
              <a:ext uri="{FF2B5EF4-FFF2-40B4-BE49-F238E27FC236}">
                <a16:creationId xmlns:a16="http://schemas.microsoft.com/office/drawing/2014/main" id="{D330DDE4-E101-3C99-9616-583717AE211A}"/>
              </a:ext>
            </a:extLst>
          </p:cNvPr>
          <p:cNvSpPr>
            <a:spLocks noGrp="1" noRot="1" noChangeAspect="1" noTextEdit="1"/>
          </p:cNvSpPr>
          <p:nvPr>
            <p:ph type="sldImg"/>
          </p:nvPr>
        </p:nvSpPr>
        <p:spPr>
          <a:ln/>
        </p:spPr>
      </p:sp>
      <p:sp>
        <p:nvSpPr>
          <p:cNvPr id="453635" name="Notes Placeholder 2">
            <a:extLst>
              <a:ext uri="{FF2B5EF4-FFF2-40B4-BE49-F238E27FC236}">
                <a16:creationId xmlns:a16="http://schemas.microsoft.com/office/drawing/2014/main" id="{DAB53E48-B40D-A9DA-45D9-1EC474BBB437}"/>
              </a:ext>
            </a:extLst>
          </p:cNvPr>
          <p:cNvSpPr>
            <a:spLocks noGrp="1"/>
          </p:cNvSpPr>
          <p:nvPr>
            <p:ph type="body" idx="1"/>
          </p:nvPr>
        </p:nvSpPr>
        <p:spPr>
          <a:noFill/>
        </p:spPr>
        <p:txBody>
          <a:bodyPr/>
          <a:lstStyle/>
          <a:p>
            <a:r>
              <a:rPr lang="en-US" altLang="en-US"/>
              <a:t>Not getting into Meek et al. (2009), etc., for now because was applied from weaning on.</a:t>
            </a:r>
          </a:p>
        </p:txBody>
      </p:sp>
      <p:sp>
        <p:nvSpPr>
          <p:cNvPr id="453636" name="Slide Number Placeholder 3">
            <a:extLst>
              <a:ext uri="{FF2B5EF4-FFF2-40B4-BE49-F238E27FC236}">
                <a16:creationId xmlns:a16="http://schemas.microsoft.com/office/drawing/2014/main" id="{9500782C-18BD-7389-411E-B715CDA1ACD1}"/>
              </a:ext>
            </a:extLst>
          </p:cNvPr>
          <p:cNvSpPr>
            <a:spLocks noGrp="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EA897344-2C37-458B-AB27-042FF809F6B0}" type="slidenum">
              <a:rPr lang="en-US" altLang="en-US" sz="1200"/>
              <a:pPr/>
              <a:t>236</a:t>
            </a:fld>
            <a:endParaRPr lang="en-US" altLang="en-US" sz="1200"/>
          </a:p>
        </p:txBody>
      </p:sp>
    </p:spTree>
  </p:cSld>
  <p:clrMapOvr>
    <a:masterClrMapping/>
  </p:clrMapOvr>
</p:notes>
</file>

<file path=ppt/notesSlides/notesSlide2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8754" name="Slide Image Placeholder 1">
            <a:extLst>
              <a:ext uri="{FF2B5EF4-FFF2-40B4-BE49-F238E27FC236}">
                <a16:creationId xmlns:a16="http://schemas.microsoft.com/office/drawing/2014/main" id="{85CFC001-1AD9-9EB5-1908-81D1CDA74088}"/>
              </a:ext>
            </a:extLst>
          </p:cNvPr>
          <p:cNvSpPr>
            <a:spLocks noGrp="1" noRot="1" noChangeAspect="1" noTextEdit="1"/>
          </p:cNvSpPr>
          <p:nvPr>
            <p:ph type="sldImg"/>
          </p:nvPr>
        </p:nvSpPr>
        <p:spPr>
          <a:ln/>
        </p:spPr>
      </p:sp>
      <p:sp>
        <p:nvSpPr>
          <p:cNvPr id="458755" name="Notes Placeholder 2">
            <a:extLst>
              <a:ext uri="{FF2B5EF4-FFF2-40B4-BE49-F238E27FC236}">
                <a16:creationId xmlns:a16="http://schemas.microsoft.com/office/drawing/2014/main" id="{0BB3B7E5-BC12-5298-9CA7-40449C095684}"/>
              </a:ext>
            </a:extLst>
          </p:cNvPr>
          <p:cNvSpPr>
            <a:spLocks noGrp="1"/>
          </p:cNvSpPr>
          <p:nvPr>
            <p:ph type="body" idx="1"/>
          </p:nvPr>
        </p:nvSpPr>
        <p:spPr>
          <a:noFill/>
        </p:spPr>
        <p:txBody>
          <a:bodyPr/>
          <a:lstStyle/>
          <a:p>
            <a:endParaRPr lang="en-US" altLang="en-US"/>
          </a:p>
        </p:txBody>
      </p:sp>
      <p:sp>
        <p:nvSpPr>
          <p:cNvPr id="458756" name="Slide Number Placeholder 3">
            <a:extLst>
              <a:ext uri="{FF2B5EF4-FFF2-40B4-BE49-F238E27FC236}">
                <a16:creationId xmlns:a16="http://schemas.microsoft.com/office/drawing/2014/main" id="{7C85F7CA-87C5-7165-4B81-F1549DA1E851}"/>
              </a:ext>
            </a:extLst>
          </p:cNvPr>
          <p:cNvSpPr>
            <a:spLocks noGrp="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B70A7D6E-3D8F-4578-96DA-9C94DF4A1EF3}" type="slidenum">
              <a:rPr lang="en-US" altLang="en-US" sz="1200"/>
              <a:pPr/>
              <a:t>240</a:t>
            </a:fld>
            <a:endParaRPr lang="en-US" altLang="en-US" sz="1200"/>
          </a:p>
        </p:txBody>
      </p:sp>
    </p:spTree>
  </p:cSld>
  <p:clrMapOvr>
    <a:masterClrMapping/>
  </p:clrMapOvr>
</p:notes>
</file>

<file path=ppt/notesSlides/notesSlide2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0802" name="Slide Image Placeholder 1">
            <a:extLst>
              <a:ext uri="{FF2B5EF4-FFF2-40B4-BE49-F238E27FC236}">
                <a16:creationId xmlns:a16="http://schemas.microsoft.com/office/drawing/2014/main" id="{0FCC67E9-A44D-D0E3-4E33-46A286C15B75}"/>
              </a:ext>
            </a:extLst>
          </p:cNvPr>
          <p:cNvSpPr>
            <a:spLocks noGrp="1" noRot="1" noChangeAspect="1" noTextEdit="1"/>
          </p:cNvSpPr>
          <p:nvPr>
            <p:ph type="sldImg"/>
          </p:nvPr>
        </p:nvSpPr>
        <p:spPr>
          <a:ln/>
        </p:spPr>
      </p:sp>
      <p:sp>
        <p:nvSpPr>
          <p:cNvPr id="460803" name="Notes Placeholder 2">
            <a:extLst>
              <a:ext uri="{FF2B5EF4-FFF2-40B4-BE49-F238E27FC236}">
                <a16:creationId xmlns:a16="http://schemas.microsoft.com/office/drawing/2014/main" id="{3AE21F7E-DABB-ABDE-41B6-927EF910B002}"/>
              </a:ext>
            </a:extLst>
          </p:cNvPr>
          <p:cNvSpPr>
            <a:spLocks noGrp="1"/>
          </p:cNvSpPr>
          <p:nvPr>
            <p:ph type="body" idx="1"/>
          </p:nvPr>
        </p:nvSpPr>
        <p:spPr>
          <a:noFill/>
        </p:spPr>
        <p:txBody>
          <a:bodyPr/>
          <a:lstStyle/>
          <a:p>
            <a:endParaRPr lang="en-US" altLang="en-US"/>
          </a:p>
        </p:txBody>
      </p:sp>
      <p:sp>
        <p:nvSpPr>
          <p:cNvPr id="460804" name="Slide Number Placeholder 3">
            <a:extLst>
              <a:ext uri="{FF2B5EF4-FFF2-40B4-BE49-F238E27FC236}">
                <a16:creationId xmlns:a16="http://schemas.microsoft.com/office/drawing/2014/main" id="{D5D2D6D8-9F32-7AC1-0CBC-CACFABC01C00}"/>
              </a:ext>
            </a:extLst>
          </p:cNvPr>
          <p:cNvSpPr>
            <a:spLocks noGrp="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6775F8BB-F841-4518-80FF-CC8FA1DD6705}" type="slidenum">
              <a:rPr lang="en-US" altLang="en-US" sz="1200"/>
              <a:pPr/>
              <a:t>241</a:t>
            </a:fld>
            <a:endParaRPr lang="en-US" altLang="en-US" sz="1200"/>
          </a:p>
        </p:txBody>
      </p:sp>
    </p:spTree>
  </p:cSld>
  <p:clrMapOvr>
    <a:masterClrMapping/>
  </p:clrMapOvr>
</p:notes>
</file>

<file path=ppt/notesSlides/notesSlide2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3874" name="Slide Image Placeholder 1">
            <a:extLst>
              <a:ext uri="{FF2B5EF4-FFF2-40B4-BE49-F238E27FC236}">
                <a16:creationId xmlns:a16="http://schemas.microsoft.com/office/drawing/2014/main" id="{09282966-4E6C-15FF-5468-9EE10DEBBF06}"/>
              </a:ext>
            </a:extLst>
          </p:cNvPr>
          <p:cNvSpPr>
            <a:spLocks noGrp="1" noRot="1" noChangeAspect="1" noTextEdit="1"/>
          </p:cNvSpPr>
          <p:nvPr>
            <p:ph type="sldImg"/>
          </p:nvPr>
        </p:nvSpPr>
        <p:spPr>
          <a:ln/>
        </p:spPr>
      </p:sp>
      <p:sp>
        <p:nvSpPr>
          <p:cNvPr id="463875" name="Notes Placeholder 2">
            <a:extLst>
              <a:ext uri="{FF2B5EF4-FFF2-40B4-BE49-F238E27FC236}">
                <a16:creationId xmlns:a16="http://schemas.microsoft.com/office/drawing/2014/main" id="{9E590582-C5F4-16D7-0FE2-7E7EA85B8233}"/>
              </a:ext>
            </a:extLst>
          </p:cNvPr>
          <p:cNvSpPr>
            <a:spLocks noGrp="1"/>
          </p:cNvSpPr>
          <p:nvPr>
            <p:ph type="body" idx="1"/>
          </p:nvPr>
        </p:nvSpPr>
        <p:spPr>
          <a:noFill/>
        </p:spPr>
        <p:txBody>
          <a:bodyPr/>
          <a:lstStyle/>
          <a:p>
            <a:endParaRPr lang="en-US" altLang="en-US"/>
          </a:p>
        </p:txBody>
      </p:sp>
      <p:sp>
        <p:nvSpPr>
          <p:cNvPr id="463876" name="Slide Number Placeholder 3">
            <a:extLst>
              <a:ext uri="{FF2B5EF4-FFF2-40B4-BE49-F238E27FC236}">
                <a16:creationId xmlns:a16="http://schemas.microsoft.com/office/drawing/2014/main" id="{F60EDEF1-5866-3916-9855-7AE19E8C0693}"/>
              </a:ext>
            </a:extLst>
          </p:cNvPr>
          <p:cNvSpPr>
            <a:spLocks noGrp="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667D97CB-813F-4553-8B44-9B3CC0786753}" type="slidenum">
              <a:rPr lang="en-US" altLang="en-US" sz="1200"/>
              <a:pPr/>
              <a:t>243</a:t>
            </a:fld>
            <a:endParaRPr lang="en-US" altLang="en-US" sz="1200"/>
          </a:p>
        </p:txBody>
      </p:sp>
    </p:spTree>
  </p:cSld>
  <p:clrMapOvr>
    <a:masterClrMapping/>
  </p:clrMapOvr>
</p:notes>
</file>

<file path=ppt/notesSlides/notesSlide2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5922" name="Slide Image Placeholder 1">
            <a:extLst>
              <a:ext uri="{FF2B5EF4-FFF2-40B4-BE49-F238E27FC236}">
                <a16:creationId xmlns:a16="http://schemas.microsoft.com/office/drawing/2014/main" id="{4CCE4DF6-CA5D-E2A5-BE51-3366985F2241}"/>
              </a:ext>
            </a:extLst>
          </p:cNvPr>
          <p:cNvSpPr>
            <a:spLocks noGrp="1" noRot="1" noChangeAspect="1" noTextEdit="1"/>
          </p:cNvSpPr>
          <p:nvPr>
            <p:ph type="sldImg"/>
          </p:nvPr>
        </p:nvSpPr>
        <p:spPr>
          <a:ln/>
        </p:spPr>
      </p:sp>
      <p:sp>
        <p:nvSpPr>
          <p:cNvPr id="465923" name="Notes Placeholder 2">
            <a:extLst>
              <a:ext uri="{FF2B5EF4-FFF2-40B4-BE49-F238E27FC236}">
                <a16:creationId xmlns:a16="http://schemas.microsoft.com/office/drawing/2014/main" id="{2186E127-BCB4-7595-DD23-801C33458531}"/>
              </a:ext>
            </a:extLst>
          </p:cNvPr>
          <p:cNvSpPr>
            <a:spLocks noGrp="1"/>
          </p:cNvSpPr>
          <p:nvPr>
            <p:ph type="body" idx="1"/>
          </p:nvPr>
        </p:nvSpPr>
        <p:spPr>
          <a:noFill/>
        </p:spPr>
        <p:txBody>
          <a:bodyPr/>
          <a:lstStyle/>
          <a:p>
            <a:endParaRPr lang="en-US" altLang="en-US"/>
          </a:p>
        </p:txBody>
      </p:sp>
      <p:sp>
        <p:nvSpPr>
          <p:cNvPr id="465924" name="Slide Number Placeholder 3">
            <a:extLst>
              <a:ext uri="{FF2B5EF4-FFF2-40B4-BE49-F238E27FC236}">
                <a16:creationId xmlns:a16="http://schemas.microsoft.com/office/drawing/2014/main" id="{F1859937-1B79-E177-5FA3-7612A3E8C707}"/>
              </a:ext>
            </a:extLst>
          </p:cNvPr>
          <p:cNvSpPr>
            <a:spLocks noGrp="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A01D84F5-AE48-4E51-8C44-43B2F9715C5C}" type="slidenum">
              <a:rPr lang="en-US" altLang="en-US" sz="1200"/>
              <a:pPr/>
              <a:t>244</a:t>
            </a:fld>
            <a:endParaRPr lang="en-US" altLang="en-US" sz="1200"/>
          </a:p>
        </p:txBody>
      </p:sp>
    </p:spTree>
  </p:cSld>
  <p:clrMapOvr>
    <a:masterClrMapping/>
  </p:clrMapOvr>
</p:notes>
</file>

<file path=ppt/notesSlides/notesSlide2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7970" name="Slide Image Placeholder 1">
            <a:extLst>
              <a:ext uri="{FF2B5EF4-FFF2-40B4-BE49-F238E27FC236}">
                <a16:creationId xmlns:a16="http://schemas.microsoft.com/office/drawing/2014/main" id="{08CAF63A-C817-9A36-3630-ABC9C9E00FB5}"/>
              </a:ext>
            </a:extLst>
          </p:cNvPr>
          <p:cNvSpPr>
            <a:spLocks noGrp="1" noRot="1" noChangeAspect="1" noTextEdit="1"/>
          </p:cNvSpPr>
          <p:nvPr>
            <p:ph type="sldImg"/>
          </p:nvPr>
        </p:nvSpPr>
        <p:spPr>
          <a:ln/>
        </p:spPr>
      </p:sp>
      <p:sp>
        <p:nvSpPr>
          <p:cNvPr id="467971" name="Notes Placeholder 2">
            <a:extLst>
              <a:ext uri="{FF2B5EF4-FFF2-40B4-BE49-F238E27FC236}">
                <a16:creationId xmlns:a16="http://schemas.microsoft.com/office/drawing/2014/main" id="{BC5DE4AF-AABA-7E5B-B86C-3FF2ED8A37A8}"/>
              </a:ext>
            </a:extLst>
          </p:cNvPr>
          <p:cNvSpPr>
            <a:spLocks noGrp="1"/>
          </p:cNvSpPr>
          <p:nvPr>
            <p:ph type="body" idx="1"/>
          </p:nvPr>
        </p:nvSpPr>
        <p:spPr>
          <a:noFill/>
        </p:spPr>
        <p:txBody>
          <a:bodyPr/>
          <a:lstStyle/>
          <a:p>
            <a:endParaRPr lang="en-US" altLang="en-US"/>
          </a:p>
        </p:txBody>
      </p:sp>
      <p:sp>
        <p:nvSpPr>
          <p:cNvPr id="467972" name="Slide Number Placeholder 3">
            <a:extLst>
              <a:ext uri="{FF2B5EF4-FFF2-40B4-BE49-F238E27FC236}">
                <a16:creationId xmlns:a16="http://schemas.microsoft.com/office/drawing/2014/main" id="{CC51CE50-749B-EF7E-8A08-BAA5D95B5DC7}"/>
              </a:ext>
            </a:extLst>
          </p:cNvPr>
          <p:cNvSpPr>
            <a:spLocks noGrp="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F91DC0BB-9F3E-40D4-8CCD-FC413DAB8F8B}" type="slidenum">
              <a:rPr lang="en-US" altLang="en-US" sz="1200"/>
              <a:pPr/>
              <a:t>245</a:t>
            </a:fld>
            <a:endParaRPr lang="en-US" altLang="en-US" sz="1200"/>
          </a:p>
        </p:txBody>
      </p:sp>
    </p:spTree>
  </p:cSld>
  <p:clrMapOvr>
    <a:masterClrMapping/>
  </p:clrMapOvr>
</p:notes>
</file>

<file path=ppt/notesSlides/notesSlide2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0018" name="Slide Image Placeholder 1">
            <a:extLst>
              <a:ext uri="{FF2B5EF4-FFF2-40B4-BE49-F238E27FC236}">
                <a16:creationId xmlns:a16="http://schemas.microsoft.com/office/drawing/2014/main" id="{77DD143B-C7E2-5E8F-0A5A-7821471126C6}"/>
              </a:ext>
            </a:extLst>
          </p:cNvPr>
          <p:cNvSpPr>
            <a:spLocks noGrp="1" noRot="1" noChangeAspect="1" noTextEdit="1"/>
          </p:cNvSpPr>
          <p:nvPr>
            <p:ph type="sldImg"/>
          </p:nvPr>
        </p:nvSpPr>
        <p:spPr>
          <a:ln/>
        </p:spPr>
      </p:sp>
      <p:sp>
        <p:nvSpPr>
          <p:cNvPr id="470019" name="Notes Placeholder 2">
            <a:extLst>
              <a:ext uri="{FF2B5EF4-FFF2-40B4-BE49-F238E27FC236}">
                <a16:creationId xmlns:a16="http://schemas.microsoft.com/office/drawing/2014/main" id="{66B810B3-6780-7B7E-553D-DB7772185991}"/>
              </a:ext>
            </a:extLst>
          </p:cNvPr>
          <p:cNvSpPr>
            <a:spLocks noGrp="1"/>
          </p:cNvSpPr>
          <p:nvPr>
            <p:ph type="body" idx="1"/>
          </p:nvPr>
        </p:nvSpPr>
        <p:spPr>
          <a:noFill/>
        </p:spPr>
        <p:txBody>
          <a:bodyPr/>
          <a:lstStyle/>
          <a:p>
            <a:r>
              <a:rPr lang="en-US" altLang="en-US"/>
              <a:t>Not getting into Meek et al. (2009), etc., for now because was applied from weaning on.</a:t>
            </a:r>
          </a:p>
        </p:txBody>
      </p:sp>
      <p:sp>
        <p:nvSpPr>
          <p:cNvPr id="470020" name="Slide Number Placeholder 3">
            <a:extLst>
              <a:ext uri="{FF2B5EF4-FFF2-40B4-BE49-F238E27FC236}">
                <a16:creationId xmlns:a16="http://schemas.microsoft.com/office/drawing/2014/main" id="{1B8B0E58-8888-E049-6632-4F27BB7E0DCA}"/>
              </a:ext>
            </a:extLst>
          </p:cNvPr>
          <p:cNvSpPr>
            <a:spLocks noGrp="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3DE70317-5644-4D6E-B7F2-F546AD1D687A}" type="slidenum">
              <a:rPr lang="en-US" altLang="en-US" sz="1200"/>
              <a:pPr/>
              <a:t>246</a:t>
            </a:fld>
            <a:endParaRPr lang="en-US" altLang="en-US" sz="1200"/>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3666" name="Rectangle 7">
            <a:extLst>
              <a:ext uri="{FF2B5EF4-FFF2-40B4-BE49-F238E27FC236}">
                <a16:creationId xmlns:a16="http://schemas.microsoft.com/office/drawing/2014/main" id="{01600CE5-99DA-C75F-CD1D-BF661B5B460C}"/>
              </a:ext>
            </a:extLst>
          </p:cNvPr>
          <p:cNvSpPr>
            <a:spLocks noGrp="1" noChangeArrowheads="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3EADD11E-FCED-4997-974A-3CD3D2D26DFD}" type="slidenum">
              <a:rPr lang="en-US" altLang="en-US" sz="1200"/>
              <a:pPr/>
              <a:t>24</a:t>
            </a:fld>
            <a:endParaRPr lang="en-US" altLang="en-US" sz="1200" dirty="0"/>
          </a:p>
        </p:txBody>
      </p:sp>
      <p:sp>
        <p:nvSpPr>
          <p:cNvPr id="113667" name="Rectangle 2">
            <a:extLst>
              <a:ext uri="{FF2B5EF4-FFF2-40B4-BE49-F238E27FC236}">
                <a16:creationId xmlns:a16="http://schemas.microsoft.com/office/drawing/2014/main" id="{22471859-2EC6-9F8A-4496-1E1F5C424D51}"/>
              </a:ext>
            </a:extLst>
          </p:cNvPr>
          <p:cNvSpPr>
            <a:spLocks noGrp="1" noRot="1" noChangeAspect="1" noChangeArrowheads="1" noTextEdit="1"/>
          </p:cNvSpPr>
          <p:nvPr>
            <p:ph type="sldImg"/>
          </p:nvPr>
        </p:nvSpPr>
        <p:spPr>
          <a:ln/>
        </p:spPr>
      </p:sp>
      <p:sp>
        <p:nvSpPr>
          <p:cNvPr id="113668" name="Rectangle 3">
            <a:extLst>
              <a:ext uri="{FF2B5EF4-FFF2-40B4-BE49-F238E27FC236}">
                <a16:creationId xmlns:a16="http://schemas.microsoft.com/office/drawing/2014/main" id="{7AEF3287-6973-069C-08B4-6911461C6E04}"/>
              </a:ext>
            </a:extLst>
          </p:cNvPr>
          <p:cNvSpPr>
            <a:spLocks noGrp="1" noChangeArrowheads="1"/>
          </p:cNvSpPr>
          <p:nvPr>
            <p:ph type="body" idx="1"/>
          </p:nvPr>
        </p:nvSpPr>
        <p:spPr>
          <a:noFill/>
        </p:spPr>
        <p:txBody>
          <a:bodyPr lIns="89940" tIns="44970" rIns="89940" bIns="44970"/>
          <a:lstStyle/>
          <a:p>
            <a:pPr>
              <a:spcBef>
                <a:spcPct val="0"/>
              </a:spcBef>
            </a:pPr>
            <a:endParaRPr lang="en-US" altLang="en-US" dirty="0"/>
          </a:p>
        </p:txBody>
      </p:sp>
    </p:spTree>
    <p:extLst>
      <p:ext uri="{BB962C8B-B14F-4D97-AF65-F5344CB8AC3E}">
        <p14:creationId xmlns:p14="http://schemas.microsoft.com/office/powerpoint/2010/main" val="1512783442"/>
      </p:ext>
    </p:extLst>
  </p:cSld>
  <p:clrMapOvr>
    <a:masterClrMapping/>
  </p:clrMapOvr>
</p:notes>
</file>

<file path=ppt/notesSlides/notesSlide2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2066" name="Slide Image Placeholder 1">
            <a:extLst>
              <a:ext uri="{FF2B5EF4-FFF2-40B4-BE49-F238E27FC236}">
                <a16:creationId xmlns:a16="http://schemas.microsoft.com/office/drawing/2014/main" id="{BF39D9FA-993B-F755-C459-4E95313BC1E8}"/>
              </a:ext>
            </a:extLst>
          </p:cNvPr>
          <p:cNvSpPr>
            <a:spLocks noGrp="1" noRot="1" noChangeAspect="1" noTextEdit="1"/>
          </p:cNvSpPr>
          <p:nvPr>
            <p:ph type="sldImg"/>
          </p:nvPr>
        </p:nvSpPr>
        <p:spPr>
          <a:ln/>
        </p:spPr>
      </p:sp>
      <p:sp>
        <p:nvSpPr>
          <p:cNvPr id="472067" name="Notes Placeholder 2">
            <a:extLst>
              <a:ext uri="{FF2B5EF4-FFF2-40B4-BE49-F238E27FC236}">
                <a16:creationId xmlns:a16="http://schemas.microsoft.com/office/drawing/2014/main" id="{D9DC869D-3ED1-8FC0-17C8-DEF0E4C0CE18}"/>
              </a:ext>
            </a:extLst>
          </p:cNvPr>
          <p:cNvSpPr>
            <a:spLocks noGrp="1"/>
          </p:cNvSpPr>
          <p:nvPr>
            <p:ph type="body" idx="1"/>
          </p:nvPr>
        </p:nvSpPr>
        <p:spPr>
          <a:noFill/>
        </p:spPr>
        <p:txBody>
          <a:bodyPr/>
          <a:lstStyle/>
          <a:p>
            <a:r>
              <a:rPr lang="en-US" altLang="en-US"/>
              <a:t>Original is from E:\SELECT\g77\EarlyLife\Flowchart_4.pptx, which may be newer version than this!</a:t>
            </a:r>
          </a:p>
          <a:p>
            <a:endParaRPr lang="en-US" altLang="en-US"/>
          </a:p>
        </p:txBody>
      </p:sp>
      <p:sp>
        <p:nvSpPr>
          <p:cNvPr id="472068" name="Slide Number Placeholder 3">
            <a:extLst>
              <a:ext uri="{FF2B5EF4-FFF2-40B4-BE49-F238E27FC236}">
                <a16:creationId xmlns:a16="http://schemas.microsoft.com/office/drawing/2014/main" id="{079B51AE-FE30-7848-5F3B-DF85585726F0}"/>
              </a:ext>
            </a:extLst>
          </p:cNvPr>
          <p:cNvSpPr>
            <a:spLocks noGrp="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4189D2F8-7F17-4380-A4F9-C209D9D4A6CA}" type="slidenum">
              <a:rPr lang="en-US" altLang="en-US" sz="1200"/>
              <a:pPr/>
              <a:t>247</a:t>
            </a:fld>
            <a:endParaRPr lang="en-US" altLang="en-US" sz="1200"/>
          </a:p>
        </p:txBody>
      </p:sp>
    </p:spTree>
  </p:cSld>
  <p:clrMapOvr>
    <a:masterClrMapping/>
  </p:clrMapOvr>
</p:notes>
</file>

<file path=ppt/notesSlides/notesSlide2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4114" name="Slide Image Placeholder 1">
            <a:extLst>
              <a:ext uri="{FF2B5EF4-FFF2-40B4-BE49-F238E27FC236}">
                <a16:creationId xmlns:a16="http://schemas.microsoft.com/office/drawing/2014/main" id="{65C8EE5F-900A-ED98-55CE-B6072D7841AD}"/>
              </a:ext>
            </a:extLst>
          </p:cNvPr>
          <p:cNvSpPr>
            <a:spLocks noGrp="1" noRot="1" noChangeAspect="1" noTextEdit="1"/>
          </p:cNvSpPr>
          <p:nvPr>
            <p:ph type="sldImg"/>
          </p:nvPr>
        </p:nvSpPr>
        <p:spPr>
          <a:ln/>
        </p:spPr>
      </p:sp>
      <p:sp>
        <p:nvSpPr>
          <p:cNvPr id="474115" name="Notes Placeholder 2">
            <a:extLst>
              <a:ext uri="{FF2B5EF4-FFF2-40B4-BE49-F238E27FC236}">
                <a16:creationId xmlns:a16="http://schemas.microsoft.com/office/drawing/2014/main" id="{32B8435B-BF8C-5B8C-0063-8CBB99B47D5A}"/>
              </a:ext>
            </a:extLst>
          </p:cNvPr>
          <p:cNvSpPr>
            <a:spLocks noGrp="1"/>
          </p:cNvSpPr>
          <p:nvPr>
            <p:ph type="body" idx="1"/>
          </p:nvPr>
        </p:nvSpPr>
        <p:spPr>
          <a:noFill/>
        </p:spPr>
        <p:txBody>
          <a:bodyPr/>
          <a:lstStyle/>
          <a:p>
            <a:endParaRPr lang="en-US" altLang="en-US"/>
          </a:p>
        </p:txBody>
      </p:sp>
      <p:sp>
        <p:nvSpPr>
          <p:cNvPr id="474116" name="Slide Number Placeholder 3">
            <a:extLst>
              <a:ext uri="{FF2B5EF4-FFF2-40B4-BE49-F238E27FC236}">
                <a16:creationId xmlns:a16="http://schemas.microsoft.com/office/drawing/2014/main" id="{A65C01E2-AB86-1F25-E3D7-C8EA1D46BA3E}"/>
              </a:ext>
            </a:extLst>
          </p:cNvPr>
          <p:cNvSpPr>
            <a:spLocks noGrp="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36C46762-CE3C-4BC9-B3EE-908454B1699A}" type="slidenum">
              <a:rPr lang="en-US" altLang="en-US" sz="1200"/>
              <a:pPr/>
              <a:t>248</a:t>
            </a:fld>
            <a:endParaRPr lang="en-US" altLang="en-US" sz="1200"/>
          </a:p>
        </p:txBody>
      </p:sp>
    </p:spTree>
  </p:cSld>
  <p:clrMapOvr>
    <a:masterClrMapping/>
  </p:clrMapOvr>
</p:notes>
</file>

<file path=ppt/notesSlides/notesSlide2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6162" name="Slide Image Placeholder 1">
            <a:extLst>
              <a:ext uri="{FF2B5EF4-FFF2-40B4-BE49-F238E27FC236}">
                <a16:creationId xmlns:a16="http://schemas.microsoft.com/office/drawing/2014/main" id="{FA211C18-C7F3-2EA1-0E3D-34710361D7BC}"/>
              </a:ext>
            </a:extLst>
          </p:cNvPr>
          <p:cNvSpPr>
            <a:spLocks noGrp="1" noRot="1" noChangeAspect="1" noTextEdit="1"/>
          </p:cNvSpPr>
          <p:nvPr>
            <p:ph type="sldImg"/>
          </p:nvPr>
        </p:nvSpPr>
        <p:spPr>
          <a:ln/>
        </p:spPr>
      </p:sp>
      <p:sp>
        <p:nvSpPr>
          <p:cNvPr id="476163" name="Notes Placeholder 2">
            <a:extLst>
              <a:ext uri="{FF2B5EF4-FFF2-40B4-BE49-F238E27FC236}">
                <a16:creationId xmlns:a16="http://schemas.microsoft.com/office/drawing/2014/main" id="{84C9647B-AAFA-B945-5EA4-C153149B56A4}"/>
              </a:ext>
            </a:extLst>
          </p:cNvPr>
          <p:cNvSpPr>
            <a:spLocks noGrp="1"/>
          </p:cNvSpPr>
          <p:nvPr>
            <p:ph type="body" idx="1"/>
          </p:nvPr>
        </p:nvSpPr>
        <p:spPr>
          <a:noFill/>
        </p:spPr>
        <p:txBody>
          <a:bodyPr/>
          <a:lstStyle/>
          <a:p>
            <a:r>
              <a:rPr lang="en-US" altLang="en-US"/>
              <a:t>AMASSON_G77_with_MINI.sas</a:t>
            </a:r>
          </a:p>
          <a:p>
            <a:r>
              <a:rPr lang="en-US" altLang="en-US"/>
              <a:t>libname test spss 'E:\SELECT\g77\EarlyLife\g77ALL2_Chol_Dissect_Food_ARun.sys';</a:t>
            </a:r>
          </a:p>
          <a:p>
            <a:r>
              <a:rPr lang="en-US" altLang="en-US"/>
              <a:t>xxThings are slightly different as of 23 June 2016</a:t>
            </a:r>
          </a:p>
          <a:p>
            <a:endParaRPr lang="en-US" altLang="en-US"/>
          </a:p>
        </p:txBody>
      </p:sp>
      <p:sp>
        <p:nvSpPr>
          <p:cNvPr id="476164" name="Slide Number Placeholder 3">
            <a:extLst>
              <a:ext uri="{FF2B5EF4-FFF2-40B4-BE49-F238E27FC236}">
                <a16:creationId xmlns:a16="http://schemas.microsoft.com/office/drawing/2014/main" id="{1D1C1A18-C6C5-1AA1-A0E0-0EA319E7A56C}"/>
              </a:ext>
            </a:extLst>
          </p:cNvPr>
          <p:cNvSpPr>
            <a:spLocks noGrp="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BFD15E22-0AC9-425D-8E4F-2265E9AF7D3A}" type="slidenum">
              <a:rPr lang="en-US" altLang="en-US" sz="1200"/>
              <a:pPr/>
              <a:t>249</a:t>
            </a:fld>
            <a:endParaRPr lang="en-US" altLang="en-US" sz="1200"/>
          </a:p>
        </p:txBody>
      </p:sp>
    </p:spTree>
  </p:cSld>
  <p:clrMapOvr>
    <a:masterClrMapping/>
  </p:clrMapOvr>
</p:notes>
</file>

<file path=ppt/notesSlides/notesSlide2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8210" name="Slide Image Placeholder 1">
            <a:extLst>
              <a:ext uri="{FF2B5EF4-FFF2-40B4-BE49-F238E27FC236}">
                <a16:creationId xmlns:a16="http://schemas.microsoft.com/office/drawing/2014/main" id="{8B1D97B5-5751-C822-E002-5AB111484FA2}"/>
              </a:ext>
            </a:extLst>
          </p:cNvPr>
          <p:cNvSpPr>
            <a:spLocks noGrp="1" noRot="1" noChangeAspect="1" noTextEdit="1"/>
          </p:cNvSpPr>
          <p:nvPr>
            <p:ph type="sldImg"/>
          </p:nvPr>
        </p:nvSpPr>
        <p:spPr>
          <a:ln/>
        </p:spPr>
      </p:sp>
      <p:sp>
        <p:nvSpPr>
          <p:cNvPr id="478211" name="Notes Placeholder 2">
            <a:extLst>
              <a:ext uri="{FF2B5EF4-FFF2-40B4-BE49-F238E27FC236}">
                <a16:creationId xmlns:a16="http://schemas.microsoft.com/office/drawing/2014/main" id="{64A67CBD-637E-61FC-309A-600725FE8D25}"/>
              </a:ext>
            </a:extLst>
          </p:cNvPr>
          <p:cNvSpPr>
            <a:spLocks noGrp="1"/>
          </p:cNvSpPr>
          <p:nvPr>
            <p:ph type="body" idx="1"/>
          </p:nvPr>
        </p:nvSpPr>
        <p:spPr>
          <a:noFill/>
        </p:spPr>
        <p:txBody>
          <a:bodyPr/>
          <a:lstStyle/>
          <a:p>
            <a:r>
              <a:rPr lang="en-US" altLang="en-US"/>
              <a:t>ARUN17X_G77_with_MINI.sas</a:t>
            </a:r>
          </a:p>
          <a:p>
            <a:r>
              <a:rPr lang="en-US" altLang="en-US"/>
              <a:t>libname test spss 'E:\SELECT\g77\EarlyLife\g77ALL2_Chol_Dissect_Food_ARun.sys'; 4/26/2016</a:t>
            </a:r>
          </a:p>
          <a:p>
            <a:r>
              <a:rPr lang="en-US" altLang="en-US"/>
              <a:t>E:\SELECT\g77\EarlyLife\SAS_Results_Graphs_1.xlsx</a:t>
            </a:r>
          </a:p>
          <a:p>
            <a:endParaRPr lang="en-US" altLang="en-US"/>
          </a:p>
        </p:txBody>
      </p:sp>
      <p:sp>
        <p:nvSpPr>
          <p:cNvPr id="478212" name="Slide Number Placeholder 3">
            <a:extLst>
              <a:ext uri="{FF2B5EF4-FFF2-40B4-BE49-F238E27FC236}">
                <a16:creationId xmlns:a16="http://schemas.microsoft.com/office/drawing/2014/main" id="{2925AFD5-A687-E360-6B05-1FFD33BFC46E}"/>
              </a:ext>
            </a:extLst>
          </p:cNvPr>
          <p:cNvSpPr>
            <a:spLocks noGrp="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224EE3A2-8879-43F9-92C6-0BD1176FA50A}" type="slidenum">
              <a:rPr lang="en-US" altLang="en-US" sz="1200"/>
              <a:pPr/>
              <a:t>250</a:t>
            </a:fld>
            <a:endParaRPr lang="en-US" altLang="en-US" sz="1200"/>
          </a:p>
        </p:txBody>
      </p:sp>
    </p:spTree>
  </p:cSld>
  <p:clrMapOvr>
    <a:masterClrMapping/>
  </p:clrMapOvr>
</p:notes>
</file>

<file path=ppt/notesSlides/notesSlide2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0258" name="Slide Image Placeholder 1">
            <a:extLst>
              <a:ext uri="{FF2B5EF4-FFF2-40B4-BE49-F238E27FC236}">
                <a16:creationId xmlns:a16="http://schemas.microsoft.com/office/drawing/2014/main" id="{DC8FCEB6-4C61-E25B-5A2E-B24AE5EB7E0F}"/>
              </a:ext>
            </a:extLst>
          </p:cNvPr>
          <p:cNvSpPr>
            <a:spLocks noGrp="1" noRot="1" noChangeAspect="1" noTextEdit="1"/>
          </p:cNvSpPr>
          <p:nvPr>
            <p:ph type="sldImg"/>
          </p:nvPr>
        </p:nvSpPr>
        <p:spPr>
          <a:ln/>
        </p:spPr>
      </p:sp>
      <p:sp>
        <p:nvSpPr>
          <p:cNvPr id="480259" name="Notes Placeholder 2">
            <a:extLst>
              <a:ext uri="{FF2B5EF4-FFF2-40B4-BE49-F238E27FC236}">
                <a16:creationId xmlns:a16="http://schemas.microsoft.com/office/drawing/2014/main" id="{8174DA5B-3E76-5C90-DBBA-CF85A66FBC04}"/>
              </a:ext>
            </a:extLst>
          </p:cNvPr>
          <p:cNvSpPr>
            <a:spLocks noGrp="1"/>
          </p:cNvSpPr>
          <p:nvPr>
            <p:ph type="body" idx="1"/>
          </p:nvPr>
        </p:nvSpPr>
        <p:spPr>
          <a:noFill/>
        </p:spPr>
        <p:txBody>
          <a:bodyPr/>
          <a:lstStyle/>
          <a:p>
            <a:r>
              <a:rPr lang="en-US" altLang="en-US"/>
              <a:t>ARUN17X_G77_with_MINI.sas</a:t>
            </a:r>
          </a:p>
          <a:p>
            <a:r>
              <a:rPr lang="en-US" altLang="en-US"/>
              <a:t>libname test spss 'E:\SELECT\g77\EarlyLife\g77ALL2_Chol_Dissect_Food_ARun.sys'; 4/26/2016</a:t>
            </a:r>
          </a:p>
          <a:p>
            <a:r>
              <a:rPr lang="en-US" altLang="en-US"/>
              <a:t>E:\SELECT\g77\EarlyLife\SAS_Results_Graphs_1.xlsx</a:t>
            </a:r>
          </a:p>
          <a:p>
            <a:endParaRPr lang="en-US" altLang="en-US"/>
          </a:p>
        </p:txBody>
      </p:sp>
      <p:sp>
        <p:nvSpPr>
          <p:cNvPr id="480260" name="Slide Number Placeholder 3">
            <a:extLst>
              <a:ext uri="{FF2B5EF4-FFF2-40B4-BE49-F238E27FC236}">
                <a16:creationId xmlns:a16="http://schemas.microsoft.com/office/drawing/2014/main" id="{267829C8-3B0A-99AA-6753-B1B05BC132BE}"/>
              </a:ext>
            </a:extLst>
          </p:cNvPr>
          <p:cNvSpPr>
            <a:spLocks noGrp="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1CDE28BB-842A-469D-9BA8-826A0C637964}" type="slidenum">
              <a:rPr lang="en-US" altLang="en-US" sz="1200"/>
              <a:pPr/>
              <a:t>251</a:t>
            </a:fld>
            <a:endParaRPr lang="en-US" altLang="en-US" sz="1200"/>
          </a:p>
        </p:txBody>
      </p:sp>
    </p:spTree>
  </p:cSld>
  <p:clrMapOvr>
    <a:masterClrMapping/>
  </p:clrMapOvr>
</p:notes>
</file>

<file path=ppt/notesSlides/notesSlide2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2306" name="Slide Image Placeholder 1">
            <a:extLst>
              <a:ext uri="{FF2B5EF4-FFF2-40B4-BE49-F238E27FC236}">
                <a16:creationId xmlns:a16="http://schemas.microsoft.com/office/drawing/2014/main" id="{BFF03009-6C48-1A45-B454-8A0517993C67}"/>
              </a:ext>
            </a:extLst>
          </p:cNvPr>
          <p:cNvSpPr>
            <a:spLocks noGrp="1" noRot="1" noChangeAspect="1" noTextEdit="1"/>
          </p:cNvSpPr>
          <p:nvPr>
            <p:ph type="sldImg"/>
          </p:nvPr>
        </p:nvSpPr>
        <p:spPr>
          <a:ln/>
        </p:spPr>
      </p:sp>
      <p:sp>
        <p:nvSpPr>
          <p:cNvPr id="482307" name="Notes Placeholder 2">
            <a:extLst>
              <a:ext uri="{FF2B5EF4-FFF2-40B4-BE49-F238E27FC236}">
                <a16:creationId xmlns:a16="http://schemas.microsoft.com/office/drawing/2014/main" id="{57BCDE2E-2FC9-FC0F-DC41-00619EBCA97A}"/>
              </a:ext>
            </a:extLst>
          </p:cNvPr>
          <p:cNvSpPr>
            <a:spLocks noGrp="1"/>
          </p:cNvSpPr>
          <p:nvPr>
            <p:ph type="body" idx="1"/>
          </p:nvPr>
        </p:nvSpPr>
        <p:spPr>
          <a:noFill/>
        </p:spPr>
        <p:txBody>
          <a:bodyPr/>
          <a:lstStyle/>
          <a:p>
            <a:r>
              <a:rPr lang="en-US" altLang="en-US"/>
              <a:t>ARUN17X_G77_with_MINI.sas</a:t>
            </a:r>
          </a:p>
          <a:p>
            <a:r>
              <a:rPr lang="en-US" altLang="en-US"/>
              <a:t>libname test spss 'E:\SELECT\g77\EarlyLife\g77ALL2_Chol_Dissect_Food_ARun.sys'; 4/26/2016</a:t>
            </a:r>
          </a:p>
          <a:p>
            <a:r>
              <a:rPr lang="en-US" altLang="en-US"/>
              <a:t>E:\SELECT\g77\EarlyLife\SAS_Results_Graphs_1.xlsx</a:t>
            </a:r>
          </a:p>
          <a:p>
            <a:endParaRPr lang="en-US" altLang="en-US"/>
          </a:p>
        </p:txBody>
      </p:sp>
      <p:sp>
        <p:nvSpPr>
          <p:cNvPr id="482308" name="Slide Number Placeholder 3">
            <a:extLst>
              <a:ext uri="{FF2B5EF4-FFF2-40B4-BE49-F238E27FC236}">
                <a16:creationId xmlns:a16="http://schemas.microsoft.com/office/drawing/2014/main" id="{6D9ACDB0-BE69-1996-4626-1E4815CDCD9E}"/>
              </a:ext>
            </a:extLst>
          </p:cNvPr>
          <p:cNvSpPr>
            <a:spLocks noGrp="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43854AD6-FD74-40BC-B01F-77AA13C16414}" type="slidenum">
              <a:rPr lang="en-US" altLang="en-US" sz="1200"/>
              <a:pPr/>
              <a:t>252</a:t>
            </a:fld>
            <a:endParaRPr lang="en-US" altLang="en-US" sz="1200"/>
          </a:p>
        </p:txBody>
      </p:sp>
    </p:spTree>
  </p:cSld>
  <p:clrMapOvr>
    <a:masterClrMapping/>
  </p:clrMapOvr>
</p:notes>
</file>

<file path=ppt/notesSlides/notesSlide2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4354" name="Slide Image Placeholder 1">
            <a:extLst>
              <a:ext uri="{FF2B5EF4-FFF2-40B4-BE49-F238E27FC236}">
                <a16:creationId xmlns:a16="http://schemas.microsoft.com/office/drawing/2014/main" id="{0655AA6C-212F-7E1F-454D-3DF9299FABC2}"/>
              </a:ext>
            </a:extLst>
          </p:cNvPr>
          <p:cNvSpPr>
            <a:spLocks noGrp="1" noRot="1" noChangeAspect="1" noTextEdit="1"/>
          </p:cNvSpPr>
          <p:nvPr>
            <p:ph type="sldImg"/>
          </p:nvPr>
        </p:nvSpPr>
        <p:spPr>
          <a:ln/>
        </p:spPr>
      </p:sp>
      <p:sp>
        <p:nvSpPr>
          <p:cNvPr id="484355" name="Notes Placeholder 2">
            <a:extLst>
              <a:ext uri="{FF2B5EF4-FFF2-40B4-BE49-F238E27FC236}">
                <a16:creationId xmlns:a16="http://schemas.microsoft.com/office/drawing/2014/main" id="{90CBAF45-EA00-4595-5DFA-C7ADA20E6364}"/>
              </a:ext>
            </a:extLst>
          </p:cNvPr>
          <p:cNvSpPr>
            <a:spLocks noGrp="1"/>
          </p:cNvSpPr>
          <p:nvPr>
            <p:ph type="body" idx="1"/>
          </p:nvPr>
        </p:nvSpPr>
        <p:spPr>
          <a:noFill/>
        </p:spPr>
        <p:txBody>
          <a:bodyPr/>
          <a:lstStyle/>
          <a:p>
            <a:r>
              <a:rPr lang="en-US" altLang="en-US"/>
              <a:t>ARUN17X_G77_with_MINI.sas</a:t>
            </a:r>
          </a:p>
          <a:p>
            <a:r>
              <a:rPr lang="en-US" altLang="en-US"/>
              <a:t>libname test spss 'E:\SELECT\g77\EarlyLife\g77ALL2_Chol_Dissect_Food_ARun.sys'; 4/26/2016</a:t>
            </a:r>
          </a:p>
          <a:p>
            <a:r>
              <a:rPr lang="en-US" altLang="en-US"/>
              <a:t>E:\SELECT\g77\EarlyLife\SAS_Results_Graphs_1.xlsx</a:t>
            </a:r>
          </a:p>
          <a:p>
            <a:endParaRPr lang="en-US" altLang="en-US"/>
          </a:p>
        </p:txBody>
      </p:sp>
      <p:sp>
        <p:nvSpPr>
          <p:cNvPr id="484356" name="Slide Number Placeholder 3">
            <a:extLst>
              <a:ext uri="{FF2B5EF4-FFF2-40B4-BE49-F238E27FC236}">
                <a16:creationId xmlns:a16="http://schemas.microsoft.com/office/drawing/2014/main" id="{92254024-7458-3280-7357-25141544886A}"/>
              </a:ext>
            </a:extLst>
          </p:cNvPr>
          <p:cNvSpPr>
            <a:spLocks noGrp="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7B3711C7-53C6-4E08-834D-4C0A91B4132D}" type="slidenum">
              <a:rPr lang="en-US" altLang="en-US" sz="1200"/>
              <a:pPr/>
              <a:t>253</a:t>
            </a:fld>
            <a:endParaRPr lang="en-US" altLang="en-US" sz="1200"/>
          </a:p>
        </p:txBody>
      </p:sp>
    </p:spTree>
  </p:cSld>
  <p:clrMapOvr>
    <a:masterClrMapping/>
  </p:clrMapOvr>
</p:notes>
</file>

<file path=ppt/notesSlides/notesSlide2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6402" name="Slide Image Placeholder 1">
            <a:extLst>
              <a:ext uri="{FF2B5EF4-FFF2-40B4-BE49-F238E27FC236}">
                <a16:creationId xmlns:a16="http://schemas.microsoft.com/office/drawing/2014/main" id="{74BC84C2-00B8-B688-ACCC-B02069F07A51}"/>
              </a:ext>
            </a:extLst>
          </p:cNvPr>
          <p:cNvSpPr>
            <a:spLocks noGrp="1" noRot="1" noChangeAspect="1" noTextEdit="1"/>
          </p:cNvSpPr>
          <p:nvPr>
            <p:ph type="sldImg"/>
          </p:nvPr>
        </p:nvSpPr>
        <p:spPr>
          <a:ln/>
        </p:spPr>
      </p:sp>
      <p:sp>
        <p:nvSpPr>
          <p:cNvPr id="486403" name="Notes Placeholder 2">
            <a:extLst>
              <a:ext uri="{FF2B5EF4-FFF2-40B4-BE49-F238E27FC236}">
                <a16:creationId xmlns:a16="http://schemas.microsoft.com/office/drawing/2014/main" id="{11FE7AD9-874D-51F9-C15C-0B1196D1CA35}"/>
              </a:ext>
            </a:extLst>
          </p:cNvPr>
          <p:cNvSpPr>
            <a:spLocks noGrp="1"/>
          </p:cNvSpPr>
          <p:nvPr>
            <p:ph type="body" idx="1"/>
          </p:nvPr>
        </p:nvSpPr>
        <p:spPr>
          <a:noFill/>
        </p:spPr>
        <p:txBody>
          <a:bodyPr/>
          <a:lstStyle/>
          <a:p>
            <a:r>
              <a:rPr lang="en-US" altLang="en-US"/>
              <a:t>ARUN17X_G77_with_MINI.sas</a:t>
            </a:r>
          </a:p>
          <a:p>
            <a:r>
              <a:rPr lang="en-US" altLang="en-US"/>
              <a:t>libname test spss 'E:\SELECT\g77\EarlyLife\g77ALL2_Chol_Dissect_Food_ARun.sys'; 4/26/2016</a:t>
            </a:r>
          </a:p>
          <a:p>
            <a:r>
              <a:rPr lang="en-US" altLang="en-US"/>
              <a:t>E:\SELECT\g77\EarlyLife\SAS_Results_Graphs_1.xlsx</a:t>
            </a:r>
          </a:p>
          <a:p>
            <a:endParaRPr lang="en-US" altLang="en-US"/>
          </a:p>
        </p:txBody>
      </p:sp>
      <p:sp>
        <p:nvSpPr>
          <p:cNvPr id="486404" name="Slide Number Placeholder 3">
            <a:extLst>
              <a:ext uri="{FF2B5EF4-FFF2-40B4-BE49-F238E27FC236}">
                <a16:creationId xmlns:a16="http://schemas.microsoft.com/office/drawing/2014/main" id="{6B6C1031-9379-B80B-345E-C0A3A0485709}"/>
              </a:ext>
            </a:extLst>
          </p:cNvPr>
          <p:cNvSpPr>
            <a:spLocks noGrp="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E6AEBBB9-B0DE-4DC2-A8C9-DB06A9BC022A}" type="slidenum">
              <a:rPr lang="en-US" altLang="en-US" sz="1200"/>
              <a:pPr/>
              <a:t>254</a:t>
            </a:fld>
            <a:endParaRPr lang="en-US" altLang="en-US" sz="1200"/>
          </a:p>
        </p:txBody>
      </p:sp>
    </p:spTree>
  </p:cSld>
  <p:clrMapOvr>
    <a:masterClrMapping/>
  </p:clrMapOvr>
</p:notes>
</file>

<file path=ppt/notesSlides/notesSlide2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8450" name="Slide Image Placeholder 1">
            <a:extLst>
              <a:ext uri="{FF2B5EF4-FFF2-40B4-BE49-F238E27FC236}">
                <a16:creationId xmlns:a16="http://schemas.microsoft.com/office/drawing/2014/main" id="{598C8505-9B53-3B38-8BCC-A5205741E934}"/>
              </a:ext>
            </a:extLst>
          </p:cNvPr>
          <p:cNvSpPr>
            <a:spLocks noGrp="1" noRot="1" noChangeAspect="1" noTextEdit="1"/>
          </p:cNvSpPr>
          <p:nvPr>
            <p:ph type="sldImg"/>
          </p:nvPr>
        </p:nvSpPr>
        <p:spPr>
          <a:ln/>
        </p:spPr>
      </p:sp>
      <p:sp>
        <p:nvSpPr>
          <p:cNvPr id="488451" name="Notes Placeholder 2">
            <a:extLst>
              <a:ext uri="{FF2B5EF4-FFF2-40B4-BE49-F238E27FC236}">
                <a16:creationId xmlns:a16="http://schemas.microsoft.com/office/drawing/2014/main" id="{D1F300B0-3F06-4F24-744F-9E357A58F31A}"/>
              </a:ext>
            </a:extLst>
          </p:cNvPr>
          <p:cNvSpPr>
            <a:spLocks noGrp="1"/>
          </p:cNvSpPr>
          <p:nvPr>
            <p:ph type="body" idx="1"/>
          </p:nvPr>
        </p:nvSpPr>
        <p:spPr>
          <a:noFill/>
        </p:spPr>
        <p:txBody>
          <a:bodyPr/>
          <a:lstStyle/>
          <a:p>
            <a:endParaRPr lang="en-US" altLang="en-US"/>
          </a:p>
          <a:p>
            <a:endParaRPr lang="en-US" altLang="en-US"/>
          </a:p>
        </p:txBody>
      </p:sp>
      <p:sp>
        <p:nvSpPr>
          <p:cNvPr id="488452" name="Slide Number Placeholder 3">
            <a:extLst>
              <a:ext uri="{FF2B5EF4-FFF2-40B4-BE49-F238E27FC236}">
                <a16:creationId xmlns:a16="http://schemas.microsoft.com/office/drawing/2014/main" id="{839A179B-DE70-021D-D1AE-EF19BE83EFF9}"/>
              </a:ext>
            </a:extLst>
          </p:cNvPr>
          <p:cNvSpPr>
            <a:spLocks noGrp="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DC4CA24E-9C96-4239-93EA-56A07CE43444}" type="slidenum">
              <a:rPr lang="en-US" altLang="en-US" sz="1200"/>
              <a:pPr/>
              <a:t>255</a:t>
            </a:fld>
            <a:endParaRPr lang="en-US" altLang="en-US" sz="1200"/>
          </a:p>
        </p:txBody>
      </p:sp>
    </p:spTree>
  </p:cSld>
  <p:clrMapOvr>
    <a:masterClrMapping/>
  </p:clrMapOvr>
</p:notes>
</file>

<file path=ppt/notesSlides/notesSlide2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0498" name="Slide Image Placeholder 1">
            <a:extLst>
              <a:ext uri="{FF2B5EF4-FFF2-40B4-BE49-F238E27FC236}">
                <a16:creationId xmlns:a16="http://schemas.microsoft.com/office/drawing/2014/main" id="{D0814639-8C33-3902-A28A-70AB4DDAB27E}"/>
              </a:ext>
            </a:extLst>
          </p:cNvPr>
          <p:cNvSpPr>
            <a:spLocks noGrp="1" noRot="1" noChangeAspect="1" noTextEdit="1"/>
          </p:cNvSpPr>
          <p:nvPr>
            <p:ph type="sldImg"/>
          </p:nvPr>
        </p:nvSpPr>
        <p:spPr>
          <a:ln/>
        </p:spPr>
      </p:sp>
      <p:sp>
        <p:nvSpPr>
          <p:cNvPr id="490499" name="Notes Placeholder 2">
            <a:extLst>
              <a:ext uri="{FF2B5EF4-FFF2-40B4-BE49-F238E27FC236}">
                <a16:creationId xmlns:a16="http://schemas.microsoft.com/office/drawing/2014/main" id="{1A743981-8064-A1D5-CED0-07F5BD5696D6}"/>
              </a:ext>
            </a:extLst>
          </p:cNvPr>
          <p:cNvSpPr>
            <a:spLocks noGrp="1"/>
          </p:cNvSpPr>
          <p:nvPr>
            <p:ph type="body" idx="1"/>
          </p:nvPr>
        </p:nvSpPr>
        <p:spPr>
          <a:noFill/>
        </p:spPr>
        <p:txBody>
          <a:bodyPr/>
          <a:lstStyle/>
          <a:p>
            <a:r>
              <a:rPr lang="en-US" altLang="en-US"/>
              <a:t>Ventric_G77_with_MINI.sas</a:t>
            </a:r>
          </a:p>
          <a:p>
            <a:endParaRPr lang="en-US" altLang="en-US"/>
          </a:p>
        </p:txBody>
      </p:sp>
      <p:sp>
        <p:nvSpPr>
          <p:cNvPr id="490500" name="Slide Number Placeholder 3">
            <a:extLst>
              <a:ext uri="{FF2B5EF4-FFF2-40B4-BE49-F238E27FC236}">
                <a16:creationId xmlns:a16="http://schemas.microsoft.com/office/drawing/2014/main" id="{F39C6131-5F72-B2E1-A7B9-CADC37FF7C28}"/>
              </a:ext>
            </a:extLst>
          </p:cNvPr>
          <p:cNvSpPr>
            <a:spLocks noGrp="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9F063EF5-0468-46F8-B3FC-C004D4015ACC}" type="slidenum">
              <a:rPr lang="en-US" altLang="en-US" sz="1200"/>
              <a:pPr/>
              <a:t>256</a:t>
            </a:fld>
            <a:endParaRPr lang="en-US" altLang="en-US" sz="1200"/>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3666" name="Rectangle 7">
            <a:extLst>
              <a:ext uri="{FF2B5EF4-FFF2-40B4-BE49-F238E27FC236}">
                <a16:creationId xmlns:a16="http://schemas.microsoft.com/office/drawing/2014/main" id="{01600CE5-99DA-C75F-CD1D-BF661B5B460C}"/>
              </a:ext>
            </a:extLst>
          </p:cNvPr>
          <p:cNvSpPr>
            <a:spLocks noGrp="1" noChangeArrowheads="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3EADD11E-FCED-4997-974A-3CD3D2D26DFD}" type="slidenum">
              <a:rPr lang="en-US" altLang="en-US" sz="1200"/>
              <a:pPr/>
              <a:t>25</a:t>
            </a:fld>
            <a:endParaRPr lang="en-US" altLang="en-US" sz="1200" dirty="0"/>
          </a:p>
        </p:txBody>
      </p:sp>
      <p:sp>
        <p:nvSpPr>
          <p:cNvPr id="113667" name="Rectangle 2">
            <a:extLst>
              <a:ext uri="{FF2B5EF4-FFF2-40B4-BE49-F238E27FC236}">
                <a16:creationId xmlns:a16="http://schemas.microsoft.com/office/drawing/2014/main" id="{22471859-2EC6-9F8A-4496-1E1F5C424D51}"/>
              </a:ext>
            </a:extLst>
          </p:cNvPr>
          <p:cNvSpPr>
            <a:spLocks noGrp="1" noRot="1" noChangeAspect="1" noChangeArrowheads="1" noTextEdit="1"/>
          </p:cNvSpPr>
          <p:nvPr>
            <p:ph type="sldImg"/>
          </p:nvPr>
        </p:nvSpPr>
        <p:spPr>
          <a:ln/>
        </p:spPr>
      </p:sp>
      <p:sp>
        <p:nvSpPr>
          <p:cNvPr id="113668" name="Rectangle 3">
            <a:extLst>
              <a:ext uri="{FF2B5EF4-FFF2-40B4-BE49-F238E27FC236}">
                <a16:creationId xmlns:a16="http://schemas.microsoft.com/office/drawing/2014/main" id="{7AEF3287-6973-069C-08B4-6911461C6E04}"/>
              </a:ext>
            </a:extLst>
          </p:cNvPr>
          <p:cNvSpPr>
            <a:spLocks noGrp="1" noChangeArrowheads="1"/>
          </p:cNvSpPr>
          <p:nvPr>
            <p:ph type="body" idx="1"/>
          </p:nvPr>
        </p:nvSpPr>
        <p:spPr>
          <a:noFill/>
        </p:spPr>
        <p:txBody>
          <a:bodyPr lIns="89940" tIns="44970" rIns="89940" bIns="44970"/>
          <a:lstStyle/>
          <a:p>
            <a:pPr>
              <a:spcBef>
                <a:spcPct val="0"/>
              </a:spcBef>
            </a:pPr>
            <a:endParaRPr lang="en-US" altLang="en-US" dirty="0"/>
          </a:p>
        </p:txBody>
      </p:sp>
    </p:spTree>
    <p:extLst>
      <p:ext uri="{BB962C8B-B14F-4D97-AF65-F5344CB8AC3E}">
        <p14:creationId xmlns:p14="http://schemas.microsoft.com/office/powerpoint/2010/main" val="189153911"/>
      </p:ext>
    </p:extLst>
  </p:cSld>
  <p:clrMapOvr>
    <a:masterClrMapping/>
  </p:clrMapOvr>
</p:notes>
</file>

<file path=ppt/notesSlides/notesSlide2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2546" name="Slide Image Placeholder 1">
            <a:extLst>
              <a:ext uri="{FF2B5EF4-FFF2-40B4-BE49-F238E27FC236}">
                <a16:creationId xmlns:a16="http://schemas.microsoft.com/office/drawing/2014/main" id="{4043D8A5-4F1B-C2B3-8D2A-214A384052A1}"/>
              </a:ext>
            </a:extLst>
          </p:cNvPr>
          <p:cNvSpPr>
            <a:spLocks noGrp="1" noRot="1" noChangeAspect="1" noTextEdit="1"/>
          </p:cNvSpPr>
          <p:nvPr>
            <p:ph type="sldImg"/>
          </p:nvPr>
        </p:nvSpPr>
        <p:spPr>
          <a:ln/>
        </p:spPr>
      </p:sp>
      <p:sp>
        <p:nvSpPr>
          <p:cNvPr id="492547" name="Notes Placeholder 2">
            <a:extLst>
              <a:ext uri="{FF2B5EF4-FFF2-40B4-BE49-F238E27FC236}">
                <a16:creationId xmlns:a16="http://schemas.microsoft.com/office/drawing/2014/main" id="{5B154CB2-35B0-392F-4769-85A421A99A9F}"/>
              </a:ext>
            </a:extLst>
          </p:cNvPr>
          <p:cNvSpPr>
            <a:spLocks noGrp="1"/>
          </p:cNvSpPr>
          <p:nvPr>
            <p:ph type="body" idx="1"/>
          </p:nvPr>
        </p:nvSpPr>
        <p:spPr>
          <a:noFill/>
        </p:spPr>
        <p:txBody>
          <a:bodyPr/>
          <a:lstStyle/>
          <a:p>
            <a:endParaRPr lang="en-US" altLang="en-US"/>
          </a:p>
        </p:txBody>
      </p:sp>
      <p:sp>
        <p:nvSpPr>
          <p:cNvPr id="492548" name="Slide Number Placeholder 3">
            <a:extLst>
              <a:ext uri="{FF2B5EF4-FFF2-40B4-BE49-F238E27FC236}">
                <a16:creationId xmlns:a16="http://schemas.microsoft.com/office/drawing/2014/main" id="{44388966-867F-507D-FAED-337C601CB4B2}"/>
              </a:ext>
            </a:extLst>
          </p:cNvPr>
          <p:cNvSpPr>
            <a:spLocks noGrp="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8501C7C9-940A-42BF-8E9F-019E746BD8B5}" type="slidenum">
              <a:rPr lang="en-US" altLang="en-US" sz="1200"/>
              <a:pPr/>
              <a:t>257</a:t>
            </a:fld>
            <a:endParaRPr lang="en-US" altLang="en-US" sz="1200"/>
          </a:p>
        </p:txBody>
      </p:sp>
    </p:spTree>
  </p:cSld>
  <p:clrMapOvr>
    <a:masterClrMapping/>
  </p:clrMapOvr>
</p:notes>
</file>

<file path=ppt/notesSlides/notesSlide2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4594" name="Slide Image Placeholder 1">
            <a:extLst>
              <a:ext uri="{FF2B5EF4-FFF2-40B4-BE49-F238E27FC236}">
                <a16:creationId xmlns:a16="http://schemas.microsoft.com/office/drawing/2014/main" id="{2F969E76-A649-BDF3-F842-46E0783163C6}"/>
              </a:ext>
            </a:extLst>
          </p:cNvPr>
          <p:cNvSpPr>
            <a:spLocks noGrp="1" noRot="1" noChangeAspect="1" noTextEdit="1"/>
          </p:cNvSpPr>
          <p:nvPr>
            <p:ph type="sldImg"/>
          </p:nvPr>
        </p:nvSpPr>
        <p:spPr>
          <a:ln/>
        </p:spPr>
      </p:sp>
      <p:sp>
        <p:nvSpPr>
          <p:cNvPr id="494595" name="Notes Placeholder 2">
            <a:extLst>
              <a:ext uri="{FF2B5EF4-FFF2-40B4-BE49-F238E27FC236}">
                <a16:creationId xmlns:a16="http://schemas.microsoft.com/office/drawing/2014/main" id="{84D10984-C8EB-6C01-21CF-A70F2201F35B}"/>
              </a:ext>
            </a:extLst>
          </p:cNvPr>
          <p:cNvSpPr>
            <a:spLocks noGrp="1"/>
          </p:cNvSpPr>
          <p:nvPr>
            <p:ph type="body" idx="1"/>
          </p:nvPr>
        </p:nvSpPr>
        <p:spPr>
          <a:noFill/>
        </p:spPr>
        <p:txBody>
          <a:bodyPr/>
          <a:lstStyle/>
          <a:p>
            <a:endParaRPr lang="en-US" altLang="en-US"/>
          </a:p>
        </p:txBody>
      </p:sp>
      <p:sp>
        <p:nvSpPr>
          <p:cNvPr id="494596" name="Slide Number Placeholder 3">
            <a:extLst>
              <a:ext uri="{FF2B5EF4-FFF2-40B4-BE49-F238E27FC236}">
                <a16:creationId xmlns:a16="http://schemas.microsoft.com/office/drawing/2014/main" id="{B5C66245-D885-D94F-FEFF-36EC2E544F5C}"/>
              </a:ext>
            </a:extLst>
          </p:cNvPr>
          <p:cNvSpPr>
            <a:spLocks noGrp="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9314CBB6-C3C3-4CC6-A310-5BC62DF6D2B6}" type="slidenum">
              <a:rPr lang="en-US" altLang="en-US" sz="1200"/>
              <a:pPr/>
              <a:t>258</a:t>
            </a:fld>
            <a:endParaRPr lang="en-US" altLang="en-US" sz="1200"/>
          </a:p>
        </p:txBody>
      </p:sp>
    </p:spTree>
  </p:cSld>
  <p:clrMapOvr>
    <a:masterClrMapping/>
  </p:clrMapOvr>
</p:notes>
</file>

<file path=ppt/notesSlides/notesSlide2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6642" name="Slide Image Placeholder 1">
            <a:extLst>
              <a:ext uri="{FF2B5EF4-FFF2-40B4-BE49-F238E27FC236}">
                <a16:creationId xmlns:a16="http://schemas.microsoft.com/office/drawing/2014/main" id="{14203BAC-B008-FB95-AA19-E3AF7CA20995}"/>
              </a:ext>
            </a:extLst>
          </p:cNvPr>
          <p:cNvSpPr>
            <a:spLocks noGrp="1" noRot="1" noChangeAspect="1" noTextEdit="1"/>
          </p:cNvSpPr>
          <p:nvPr>
            <p:ph type="sldImg"/>
          </p:nvPr>
        </p:nvSpPr>
        <p:spPr>
          <a:ln/>
        </p:spPr>
      </p:sp>
      <p:sp>
        <p:nvSpPr>
          <p:cNvPr id="496643" name="Notes Placeholder 2">
            <a:extLst>
              <a:ext uri="{FF2B5EF4-FFF2-40B4-BE49-F238E27FC236}">
                <a16:creationId xmlns:a16="http://schemas.microsoft.com/office/drawing/2014/main" id="{6FA3647C-F306-8473-F5C6-DFB0DFB84070}"/>
              </a:ext>
            </a:extLst>
          </p:cNvPr>
          <p:cNvSpPr>
            <a:spLocks noGrp="1"/>
          </p:cNvSpPr>
          <p:nvPr>
            <p:ph type="body" idx="1"/>
          </p:nvPr>
        </p:nvSpPr>
        <p:spPr>
          <a:noFill/>
        </p:spPr>
        <p:txBody>
          <a:bodyPr/>
          <a:lstStyle/>
          <a:p>
            <a:endParaRPr lang="en-US" altLang="en-US"/>
          </a:p>
        </p:txBody>
      </p:sp>
      <p:sp>
        <p:nvSpPr>
          <p:cNvPr id="496644" name="Slide Number Placeholder 3">
            <a:extLst>
              <a:ext uri="{FF2B5EF4-FFF2-40B4-BE49-F238E27FC236}">
                <a16:creationId xmlns:a16="http://schemas.microsoft.com/office/drawing/2014/main" id="{39953E8E-C716-4DBC-2A6F-49C642E573AE}"/>
              </a:ext>
            </a:extLst>
          </p:cNvPr>
          <p:cNvSpPr>
            <a:spLocks noGrp="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A39240C3-19A3-4DDC-B6B0-708EBA6DB1A5}" type="slidenum">
              <a:rPr lang="en-US" altLang="en-US" sz="1200"/>
              <a:pPr/>
              <a:t>259</a:t>
            </a:fld>
            <a:endParaRPr lang="en-US" altLang="en-US" sz="1200"/>
          </a:p>
        </p:txBody>
      </p:sp>
    </p:spTree>
  </p:cSld>
  <p:clrMapOvr>
    <a:masterClrMapping/>
  </p:clrMapOvr>
</p:notes>
</file>

<file path=ppt/notesSlides/notesSlide2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8690" name="Slide Image Placeholder 1">
            <a:extLst>
              <a:ext uri="{FF2B5EF4-FFF2-40B4-BE49-F238E27FC236}">
                <a16:creationId xmlns:a16="http://schemas.microsoft.com/office/drawing/2014/main" id="{FC8630BD-74AB-A8BA-7890-542749562647}"/>
              </a:ext>
            </a:extLst>
          </p:cNvPr>
          <p:cNvSpPr>
            <a:spLocks noGrp="1" noRot="1" noChangeAspect="1" noTextEdit="1"/>
          </p:cNvSpPr>
          <p:nvPr>
            <p:ph type="sldImg"/>
          </p:nvPr>
        </p:nvSpPr>
        <p:spPr>
          <a:ln/>
        </p:spPr>
      </p:sp>
      <p:sp>
        <p:nvSpPr>
          <p:cNvPr id="498691" name="Notes Placeholder 2">
            <a:extLst>
              <a:ext uri="{FF2B5EF4-FFF2-40B4-BE49-F238E27FC236}">
                <a16:creationId xmlns:a16="http://schemas.microsoft.com/office/drawing/2014/main" id="{5C86C327-DA74-918C-8601-BD4CCD32E764}"/>
              </a:ext>
            </a:extLst>
          </p:cNvPr>
          <p:cNvSpPr>
            <a:spLocks noGrp="1"/>
          </p:cNvSpPr>
          <p:nvPr>
            <p:ph type="body" idx="1"/>
          </p:nvPr>
        </p:nvSpPr>
        <p:spPr>
          <a:noFill/>
        </p:spPr>
        <p:txBody>
          <a:bodyPr/>
          <a:lstStyle/>
          <a:p>
            <a:endParaRPr lang="en-US" altLang="en-US"/>
          </a:p>
        </p:txBody>
      </p:sp>
      <p:sp>
        <p:nvSpPr>
          <p:cNvPr id="498692" name="Slide Number Placeholder 3">
            <a:extLst>
              <a:ext uri="{FF2B5EF4-FFF2-40B4-BE49-F238E27FC236}">
                <a16:creationId xmlns:a16="http://schemas.microsoft.com/office/drawing/2014/main" id="{FB0A985A-CA24-DEB5-3A1D-A801DF87951D}"/>
              </a:ext>
            </a:extLst>
          </p:cNvPr>
          <p:cNvSpPr>
            <a:spLocks noGrp="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38FAB55B-A812-4092-B4AE-52D94D78DBD9}" type="slidenum">
              <a:rPr lang="en-US" altLang="en-US" sz="1200"/>
              <a:pPr/>
              <a:t>260</a:t>
            </a:fld>
            <a:endParaRPr lang="en-US" altLang="en-US" sz="1200"/>
          </a:p>
        </p:txBody>
      </p:sp>
    </p:spTree>
  </p:cSld>
  <p:clrMapOvr>
    <a:masterClrMapping/>
  </p:clrMapOvr>
</p:notes>
</file>

<file path=ppt/notesSlides/notesSlide2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0738" name="Slide Image Placeholder 1">
            <a:extLst>
              <a:ext uri="{FF2B5EF4-FFF2-40B4-BE49-F238E27FC236}">
                <a16:creationId xmlns:a16="http://schemas.microsoft.com/office/drawing/2014/main" id="{F9D7A695-DE25-1CAE-2CA5-8FD33BE42674}"/>
              </a:ext>
            </a:extLst>
          </p:cNvPr>
          <p:cNvSpPr>
            <a:spLocks noGrp="1" noRot="1" noChangeAspect="1" noTextEdit="1"/>
          </p:cNvSpPr>
          <p:nvPr>
            <p:ph type="sldImg"/>
          </p:nvPr>
        </p:nvSpPr>
        <p:spPr>
          <a:ln/>
        </p:spPr>
      </p:sp>
      <p:sp>
        <p:nvSpPr>
          <p:cNvPr id="500739" name="Notes Placeholder 2">
            <a:extLst>
              <a:ext uri="{FF2B5EF4-FFF2-40B4-BE49-F238E27FC236}">
                <a16:creationId xmlns:a16="http://schemas.microsoft.com/office/drawing/2014/main" id="{4FA16DDC-8F39-2D57-E2A7-7228C7BAFE3F}"/>
              </a:ext>
            </a:extLst>
          </p:cNvPr>
          <p:cNvSpPr>
            <a:spLocks noGrp="1"/>
          </p:cNvSpPr>
          <p:nvPr>
            <p:ph type="body" idx="1"/>
          </p:nvPr>
        </p:nvSpPr>
        <p:spPr>
          <a:noFill/>
        </p:spPr>
        <p:txBody>
          <a:bodyPr/>
          <a:lstStyle/>
          <a:p>
            <a:endParaRPr lang="en-US" altLang="en-US"/>
          </a:p>
        </p:txBody>
      </p:sp>
      <p:sp>
        <p:nvSpPr>
          <p:cNvPr id="500740" name="Slide Number Placeholder 3">
            <a:extLst>
              <a:ext uri="{FF2B5EF4-FFF2-40B4-BE49-F238E27FC236}">
                <a16:creationId xmlns:a16="http://schemas.microsoft.com/office/drawing/2014/main" id="{5B125F7E-839B-CBF0-8292-448CC7FA2589}"/>
              </a:ext>
            </a:extLst>
          </p:cNvPr>
          <p:cNvSpPr>
            <a:spLocks noGrp="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5297E536-A795-44C5-A66A-5CF4D6C2BDF4}" type="slidenum">
              <a:rPr lang="en-US" altLang="en-US" sz="1200"/>
              <a:pPr/>
              <a:t>261</a:t>
            </a:fld>
            <a:endParaRPr lang="en-US" altLang="en-US" sz="1200"/>
          </a:p>
        </p:txBody>
      </p:sp>
    </p:spTree>
  </p:cSld>
  <p:clrMapOvr>
    <a:masterClrMapping/>
  </p:clrMapOvr>
</p:notes>
</file>

<file path=ppt/notesSlides/notesSlide2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2786" name="Slide Image Placeholder 1">
            <a:extLst>
              <a:ext uri="{FF2B5EF4-FFF2-40B4-BE49-F238E27FC236}">
                <a16:creationId xmlns:a16="http://schemas.microsoft.com/office/drawing/2014/main" id="{EB9FA830-9CDD-FDEA-F5AC-817B303037A7}"/>
              </a:ext>
            </a:extLst>
          </p:cNvPr>
          <p:cNvSpPr>
            <a:spLocks noGrp="1" noRot="1" noChangeAspect="1" noTextEdit="1"/>
          </p:cNvSpPr>
          <p:nvPr>
            <p:ph type="sldImg"/>
          </p:nvPr>
        </p:nvSpPr>
        <p:spPr>
          <a:ln/>
        </p:spPr>
      </p:sp>
      <p:sp>
        <p:nvSpPr>
          <p:cNvPr id="502787" name="Notes Placeholder 2">
            <a:extLst>
              <a:ext uri="{FF2B5EF4-FFF2-40B4-BE49-F238E27FC236}">
                <a16:creationId xmlns:a16="http://schemas.microsoft.com/office/drawing/2014/main" id="{454CD432-D0ED-DABA-F0CD-43394DFD8EB5}"/>
              </a:ext>
            </a:extLst>
          </p:cNvPr>
          <p:cNvSpPr>
            <a:spLocks noGrp="1"/>
          </p:cNvSpPr>
          <p:nvPr>
            <p:ph type="body" idx="1"/>
          </p:nvPr>
        </p:nvSpPr>
        <p:spPr>
          <a:noFill/>
        </p:spPr>
        <p:txBody>
          <a:bodyPr/>
          <a:lstStyle/>
          <a:p>
            <a:endParaRPr lang="en-US" altLang="en-US"/>
          </a:p>
        </p:txBody>
      </p:sp>
      <p:sp>
        <p:nvSpPr>
          <p:cNvPr id="502788" name="Slide Number Placeholder 3">
            <a:extLst>
              <a:ext uri="{FF2B5EF4-FFF2-40B4-BE49-F238E27FC236}">
                <a16:creationId xmlns:a16="http://schemas.microsoft.com/office/drawing/2014/main" id="{F78CD6EB-2B05-F735-6EF1-979A497460E0}"/>
              </a:ext>
            </a:extLst>
          </p:cNvPr>
          <p:cNvSpPr>
            <a:spLocks noGrp="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67C8B18B-65DD-4C62-B5B1-FADA30AD89D2}" type="slidenum">
              <a:rPr lang="en-US" altLang="en-US" sz="1200"/>
              <a:pPr/>
              <a:t>262</a:t>
            </a:fld>
            <a:endParaRPr lang="en-US" altLang="en-US" sz="1200"/>
          </a:p>
        </p:txBody>
      </p:sp>
    </p:spTree>
  </p:cSld>
  <p:clrMapOvr>
    <a:masterClrMapping/>
  </p:clrMapOvr>
</p:notes>
</file>

<file path=ppt/notesSlides/notesSlide2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4834" name="Rectangle 7">
            <a:extLst>
              <a:ext uri="{FF2B5EF4-FFF2-40B4-BE49-F238E27FC236}">
                <a16:creationId xmlns:a16="http://schemas.microsoft.com/office/drawing/2014/main" id="{0ADE1500-E9F7-D8C4-1281-EDCBC8E2EDAE}"/>
              </a:ext>
            </a:extLst>
          </p:cNvPr>
          <p:cNvSpPr>
            <a:spLocks noGrp="1" noChangeArrowheads="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85A2892C-F3B8-49CB-9B04-F5AFA3CDBA92}" type="slidenum">
              <a:rPr lang="en-US" altLang="en-US" sz="1200"/>
              <a:pPr/>
              <a:t>263</a:t>
            </a:fld>
            <a:endParaRPr lang="en-US" altLang="en-US" sz="1200"/>
          </a:p>
        </p:txBody>
      </p:sp>
      <p:sp>
        <p:nvSpPr>
          <p:cNvPr id="504835" name="Rectangle 2">
            <a:extLst>
              <a:ext uri="{FF2B5EF4-FFF2-40B4-BE49-F238E27FC236}">
                <a16:creationId xmlns:a16="http://schemas.microsoft.com/office/drawing/2014/main" id="{B983A573-22D0-E66A-189D-CBC57CDB28B7}"/>
              </a:ext>
            </a:extLst>
          </p:cNvPr>
          <p:cNvSpPr>
            <a:spLocks noGrp="1" noRot="1" noChangeAspect="1" noChangeArrowheads="1" noTextEdit="1"/>
          </p:cNvSpPr>
          <p:nvPr>
            <p:ph type="sldImg"/>
          </p:nvPr>
        </p:nvSpPr>
        <p:spPr>
          <a:ln/>
        </p:spPr>
      </p:sp>
      <p:sp>
        <p:nvSpPr>
          <p:cNvPr id="504836" name="Rectangle 3">
            <a:extLst>
              <a:ext uri="{FF2B5EF4-FFF2-40B4-BE49-F238E27FC236}">
                <a16:creationId xmlns:a16="http://schemas.microsoft.com/office/drawing/2014/main" id="{0344C591-D6A3-7313-A3D3-419F2DAA27A7}"/>
              </a:ext>
            </a:extLst>
          </p:cNvPr>
          <p:cNvSpPr>
            <a:spLocks noGrp="1" noChangeArrowheads="1"/>
          </p:cNvSpPr>
          <p:nvPr>
            <p:ph type="body" idx="1"/>
          </p:nvPr>
        </p:nvSpPr>
        <p:spPr>
          <a:noFill/>
        </p:spPr>
        <p:txBody>
          <a:bodyPr/>
          <a:lstStyle/>
          <a:p>
            <a:endParaRPr lang="en-US" altLang="en-US"/>
          </a:p>
        </p:txBody>
      </p:sp>
    </p:spTree>
  </p:cSld>
  <p:clrMapOvr>
    <a:masterClrMapping/>
  </p:clrMapOvr>
</p:notes>
</file>

<file path=ppt/notesSlides/notesSlide2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6882" name="Rectangle 7">
            <a:extLst>
              <a:ext uri="{FF2B5EF4-FFF2-40B4-BE49-F238E27FC236}">
                <a16:creationId xmlns:a16="http://schemas.microsoft.com/office/drawing/2014/main" id="{C09AF615-646B-4199-7579-0FB23F0CFA01}"/>
              </a:ext>
            </a:extLst>
          </p:cNvPr>
          <p:cNvSpPr>
            <a:spLocks noGrp="1" noChangeArrowheads="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4C45E18B-7DA6-4A95-8AE9-B7C38D43F728}" type="slidenum">
              <a:rPr lang="en-US" altLang="en-US" sz="1200"/>
              <a:pPr/>
              <a:t>264</a:t>
            </a:fld>
            <a:endParaRPr lang="en-US" altLang="en-US" sz="1200"/>
          </a:p>
        </p:txBody>
      </p:sp>
      <p:sp>
        <p:nvSpPr>
          <p:cNvPr id="506883" name="Rectangle 2">
            <a:extLst>
              <a:ext uri="{FF2B5EF4-FFF2-40B4-BE49-F238E27FC236}">
                <a16:creationId xmlns:a16="http://schemas.microsoft.com/office/drawing/2014/main" id="{3C0652BC-F70B-3152-067A-A3C66238D0F5}"/>
              </a:ext>
            </a:extLst>
          </p:cNvPr>
          <p:cNvSpPr>
            <a:spLocks noGrp="1" noRot="1" noChangeAspect="1" noChangeArrowheads="1" noTextEdit="1"/>
          </p:cNvSpPr>
          <p:nvPr>
            <p:ph type="sldImg"/>
          </p:nvPr>
        </p:nvSpPr>
        <p:spPr>
          <a:ln/>
        </p:spPr>
      </p:sp>
      <p:sp>
        <p:nvSpPr>
          <p:cNvPr id="506884" name="Rectangle 3">
            <a:extLst>
              <a:ext uri="{FF2B5EF4-FFF2-40B4-BE49-F238E27FC236}">
                <a16:creationId xmlns:a16="http://schemas.microsoft.com/office/drawing/2014/main" id="{E65D1FFD-1952-4A7F-2F2D-A388A36744AF}"/>
              </a:ext>
            </a:extLst>
          </p:cNvPr>
          <p:cNvSpPr>
            <a:spLocks noGrp="1" noChangeArrowheads="1"/>
          </p:cNvSpPr>
          <p:nvPr>
            <p:ph type="body" idx="1"/>
          </p:nvPr>
        </p:nvSpPr>
        <p:spPr>
          <a:noFill/>
        </p:spPr>
        <p:txBody>
          <a:bodyPr lIns="89940" tIns="44970" rIns="89940" bIns="44970"/>
          <a:lstStyle/>
          <a:p>
            <a:endParaRPr lang="en-US" altLang="en-US"/>
          </a:p>
        </p:txBody>
      </p:sp>
    </p:spTree>
  </p:cSld>
  <p:clrMapOvr>
    <a:masterClrMapping/>
  </p:clrMapOvr>
</p:notes>
</file>

<file path=ppt/notesSlides/notesSlide2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3026" name="Rectangle 7">
            <a:extLst>
              <a:ext uri="{FF2B5EF4-FFF2-40B4-BE49-F238E27FC236}">
                <a16:creationId xmlns:a16="http://schemas.microsoft.com/office/drawing/2014/main" id="{5F22329D-A786-0A83-64D4-DC5383B11ABA}"/>
              </a:ext>
            </a:extLst>
          </p:cNvPr>
          <p:cNvSpPr>
            <a:spLocks noGrp="1" noChangeArrowheads="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93860957-6040-4AA1-B5AE-A88ECB828DE4}" type="slidenum">
              <a:rPr lang="en-US" altLang="en-US" sz="1200"/>
              <a:pPr/>
              <a:t>269</a:t>
            </a:fld>
            <a:endParaRPr lang="en-US" altLang="en-US" sz="1200"/>
          </a:p>
        </p:txBody>
      </p:sp>
      <p:sp>
        <p:nvSpPr>
          <p:cNvPr id="513027" name="Rectangle 2">
            <a:extLst>
              <a:ext uri="{FF2B5EF4-FFF2-40B4-BE49-F238E27FC236}">
                <a16:creationId xmlns:a16="http://schemas.microsoft.com/office/drawing/2014/main" id="{8FCBA94C-30B6-3478-CD24-5F4D21835AA9}"/>
              </a:ext>
            </a:extLst>
          </p:cNvPr>
          <p:cNvSpPr>
            <a:spLocks noGrp="1" noRot="1" noChangeAspect="1" noChangeArrowheads="1" noTextEdit="1"/>
          </p:cNvSpPr>
          <p:nvPr>
            <p:ph type="sldImg"/>
          </p:nvPr>
        </p:nvSpPr>
        <p:spPr>
          <a:ln/>
        </p:spPr>
      </p:sp>
      <p:sp>
        <p:nvSpPr>
          <p:cNvPr id="513028" name="Rectangle 3">
            <a:extLst>
              <a:ext uri="{FF2B5EF4-FFF2-40B4-BE49-F238E27FC236}">
                <a16:creationId xmlns:a16="http://schemas.microsoft.com/office/drawing/2014/main" id="{60807C03-8F3E-5B32-2535-B273DD7282F3}"/>
              </a:ext>
            </a:extLst>
          </p:cNvPr>
          <p:cNvSpPr>
            <a:spLocks noGrp="1" noChangeArrowheads="1"/>
          </p:cNvSpPr>
          <p:nvPr>
            <p:ph type="body" idx="1"/>
          </p:nvPr>
        </p:nvSpPr>
        <p:spPr>
          <a:noFill/>
        </p:spPr>
        <p:txBody>
          <a:bodyPr/>
          <a:lstStyle/>
          <a:p>
            <a:r>
              <a:rPr lang="en-US" altLang="en-US"/>
              <a:t>C:\SELECT\g44\SAS\</a:t>
            </a:r>
            <a:r>
              <a:rPr lang="en-US" altLang="en-US" b="1"/>
              <a:t>Figure_3.tif</a:t>
            </a:r>
          </a:p>
        </p:txBody>
      </p:sp>
    </p:spTree>
  </p:cSld>
  <p:clrMapOvr>
    <a:masterClrMapping/>
  </p:clrMapOvr>
</p:notes>
</file>

<file path=ppt/notesSlides/notesSlide2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5074" name="Rectangle 7">
            <a:extLst>
              <a:ext uri="{FF2B5EF4-FFF2-40B4-BE49-F238E27FC236}">
                <a16:creationId xmlns:a16="http://schemas.microsoft.com/office/drawing/2014/main" id="{A84BB9C4-B7AC-9364-50D8-D41352CAF89D}"/>
              </a:ext>
            </a:extLst>
          </p:cNvPr>
          <p:cNvSpPr>
            <a:spLocks noGrp="1" noChangeArrowheads="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CC04D159-BDAF-481A-B056-304B1106A577}" type="slidenum">
              <a:rPr lang="en-US" altLang="en-US" sz="1200"/>
              <a:pPr/>
              <a:t>270</a:t>
            </a:fld>
            <a:endParaRPr lang="en-US" altLang="en-US" sz="1200"/>
          </a:p>
        </p:txBody>
      </p:sp>
      <p:sp>
        <p:nvSpPr>
          <p:cNvPr id="515075" name="Rectangle 2">
            <a:extLst>
              <a:ext uri="{FF2B5EF4-FFF2-40B4-BE49-F238E27FC236}">
                <a16:creationId xmlns:a16="http://schemas.microsoft.com/office/drawing/2014/main" id="{FFC8121F-8BF3-6DF9-8F86-12263CE14CA4}"/>
              </a:ext>
            </a:extLst>
          </p:cNvPr>
          <p:cNvSpPr>
            <a:spLocks noGrp="1" noRot="1" noChangeAspect="1" noChangeArrowheads="1" noTextEdit="1"/>
          </p:cNvSpPr>
          <p:nvPr>
            <p:ph type="sldImg"/>
          </p:nvPr>
        </p:nvSpPr>
        <p:spPr>
          <a:ln/>
        </p:spPr>
      </p:sp>
      <p:sp>
        <p:nvSpPr>
          <p:cNvPr id="2123779" name="Rectangle 3">
            <a:extLst>
              <a:ext uri="{FF2B5EF4-FFF2-40B4-BE49-F238E27FC236}">
                <a16:creationId xmlns:a16="http://schemas.microsoft.com/office/drawing/2014/main" id="{5152802D-9621-D1E7-6A95-F045F878D0A0}"/>
              </a:ext>
            </a:extLst>
          </p:cNvPr>
          <p:cNvSpPr>
            <a:spLocks noGrp="1" noChangeArrowheads="1"/>
          </p:cNvSpPr>
          <p:nvPr>
            <p:ph type="body" idx="1"/>
          </p:nvPr>
        </p:nvSpPr>
        <p:spPr/>
        <p:txBody>
          <a:bodyPr lIns="89940" tIns="44970" rIns="89940" bIns="44970"/>
          <a:lstStyle/>
          <a:p>
            <a:pPr>
              <a:spcBef>
                <a:spcPct val="0"/>
              </a:spcBef>
              <a:defRPr/>
            </a:pPr>
            <a:r>
              <a:rPr lang="en-US" altLang="en-US" b="1" dirty="0">
                <a:solidFill>
                  <a:srgbClr val="FF0000"/>
                </a:solidFill>
                <a:effectLst>
                  <a:outerShdw blurRad="38100" dist="38100" dir="2700000" algn="tl">
                    <a:srgbClr val="C0C0C0"/>
                  </a:outerShdw>
                </a:effectLst>
              </a:rPr>
              <a:t>John G. Swallow</a:t>
            </a:r>
          </a:p>
          <a:p>
            <a:pPr>
              <a:spcBef>
                <a:spcPct val="0"/>
              </a:spcBef>
              <a:defRPr/>
            </a:pPr>
            <a:r>
              <a:rPr lang="en-US" altLang="en-US" b="1" dirty="0">
                <a:solidFill>
                  <a:srgbClr val="FF0000"/>
                </a:solidFill>
                <a:effectLst>
                  <a:outerShdw blurRad="38100" dist="38100" dir="2700000" algn="tl">
                    <a:srgbClr val="C0C0C0"/>
                  </a:outerShdw>
                </a:effectLst>
              </a:rPr>
              <a:t>Justin S. Rhodes</a:t>
            </a:r>
          </a:p>
          <a:p>
            <a:pPr>
              <a:defRPr/>
            </a:pPr>
            <a:r>
              <a:rPr lang="en-US" altLang="en-US" b="1" dirty="0">
                <a:solidFill>
                  <a:srgbClr val="FF0000"/>
                </a:solidFill>
                <a:effectLst>
                  <a:outerShdw blurRad="38100" dist="38100" dir="2700000" algn="tl">
                    <a:srgbClr val="C0C0C0"/>
                  </a:outerShdw>
                </a:effectLst>
              </a:rPr>
              <a:t>Pawel </a:t>
            </a:r>
            <a:r>
              <a:rPr lang="en-US" altLang="en-US" b="1">
                <a:solidFill>
                  <a:srgbClr val="FF0000"/>
                </a:solidFill>
                <a:effectLst>
                  <a:outerShdw blurRad="38100" dist="38100" dir="2700000" algn="tl">
                    <a:srgbClr val="C0C0C0"/>
                  </a:outerShdw>
                </a:effectLst>
              </a:rPr>
              <a:t>Koteja</a:t>
            </a:r>
            <a:endParaRPr lang="en-US" altLang="en-US" b="1" dirty="0">
              <a:solidFill>
                <a:srgbClr val="FF0000"/>
              </a:solidFill>
              <a:effectLst>
                <a:outerShdw blurRad="38100" dist="38100" dir="2700000" algn="tl">
                  <a:srgbClr val="C0C0C0"/>
                </a:outerShdw>
              </a:effectLst>
            </a:endParaRPr>
          </a:p>
          <a:p>
            <a:pPr>
              <a:defRPr/>
            </a:pPr>
            <a:r>
              <a:rPr lang="en-US" altLang="en-US" b="1" dirty="0">
                <a:solidFill>
                  <a:srgbClr val="FF0000"/>
                </a:solidFill>
                <a:effectLst>
                  <a:outerShdw blurRad="38100" dist="38100" dir="2700000" algn="tl">
                    <a:srgbClr val="C0C0C0"/>
                  </a:outerShdw>
                </a:effectLst>
              </a:rPr>
              <a:t>Guo Li</a:t>
            </a:r>
          </a:p>
          <a:p>
            <a:pPr>
              <a:spcBef>
                <a:spcPct val="0"/>
              </a:spcBef>
              <a:defRPr/>
            </a:pPr>
            <a:r>
              <a:rPr lang="en-US" altLang="en-US" b="1" dirty="0">
                <a:solidFill>
                  <a:srgbClr val="FF0000"/>
                </a:solidFill>
                <a:effectLst>
                  <a:outerShdw blurRad="38100" dist="38100" dir="2700000" algn="tl">
                    <a:srgbClr val="C0C0C0"/>
                  </a:outerShdw>
                </a:effectLst>
              </a:rPr>
              <a:t>Isabelle Girard</a:t>
            </a:r>
          </a:p>
          <a:p>
            <a:pPr>
              <a:defRPr/>
            </a:pPr>
            <a:r>
              <a:rPr lang="en-US" altLang="en-US" b="1" dirty="0">
                <a:solidFill>
                  <a:srgbClr val="FF0000"/>
                </a:solidFill>
                <a:effectLst>
                  <a:outerShdw blurRad="38100" dist="38100" dir="2700000" algn="tl">
                    <a:srgbClr val="C0C0C0"/>
                  </a:outerShdw>
                </a:effectLst>
              </a:rPr>
              <a:t>Anne M. Bronikowski</a:t>
            </a:r>
          </a:p>
          <a:p>
            <a:pPr>
              <a:defRPr/>
            </a:pPr>
            <a:r>
              <a:rPr lang="en-US" altLang="en-US" b="1" dirty="0">
                <a:solidFill>
                  <a:srgbClr val="FF0000"/>
                </a:solidFill>
                <a:effectLst>
                  <a:outerShdw blurRad="38100" dist="38100" dir="2700000" algn="tl">
                    <a:srgbClr val="C0C0C0"/>
                  </a:outerShdw>
                </a:effectLst>
              </a:rPr>
              <a:t>Patrick A. Carter</a:t>
            </a:r>
          </a:p>
          <a:p>
            <a:pPr>
              <a:spcBef>
                <a:spcPct val="0"/>
              </a:spcBef>
              <a:defRPr/>
            </a:pPr>
            <a:r>
              <a:rPr lang="en-US" altLang="en-US" b="1" dirty="0">
                <a:solidFill>
                  <a:srgbClr val="FF0000"/>
                </a:solidFill>
                <a:effectLst>
                  <a:outerShdw blurRad="38100" dist="38100" dir="2700000" algn="tl">
                    <a:srgbClr val="C0C0C0"/>
                  </a:outerShdw>
                </a:effectLst>
              </a:rPr>
              <a:t>Mark A. Coleman</a:t>
            </a:r>
          </a:p>
          <a:p>
            <a:pPr>
              <a:spcBef>
                <a:spcPct val="0"/>
              </a:spcBef>
              <a:defRPr/>
            </a:pPr>
            <a:r>
              <a:rPr lang="en-US" altLang="en-US" dirty="0"/>
              <a:t>Dumke, C. L., J. S. Rhodes, T. Garland, Jr., E. Maslowski, A.C. Wetter, </a:t>
            </a:r>
          </a:p>
          <a:p>
            <a:pPr>
              <a:spcBef>
                <a:spcPct val="0"/>
              </a:spcBef>
              <a:defRPr/>
            </a:pPr>
            <a:r>
              <a:rPr lang="en-US" altLang="en-US" dirty="0"/>
              <a:t>G. R. Hosack</a:t>
            </a:r>
          </a:p>
          <a:p>
            <a:pPr>
              <a:spcBef>
                <a:spcPct val="0"/>
              </a:spcBef>
              <a:defRPr/>
            </a:pPr>
            <a:r>
              <a:rPr lang="en-US" altLang="en-US" dirty="0"/>
              <a:t>M. W. McAleer</a:t>
            </a:r>
          </a:p>
          <a:p>
            <a:pPr>
              <a:spcBef>
                <a:spcPct val="0"/>
              </a:spcBef>
              <a:defRPr/>
            </a:pPr>
            <a:r>
              <a:rPr lang="en-US" altLang="en-US" dirty="0"/>
              <a:t>Martin T. Morgan</a:t>
            </a:r>
          </a:p>
          <a:p>
            <a:pPr>
              <a:spcBef>
                <a:spcPct val="0"/>
              </a:spcBef>
              <a:defRPr/>
            </a:pPr>
            <a:r>
              <a:rPr lang="en-US" altLang="en-US" dirty="0"/>
              <a:t>Jason G. Belter</a:t>
            </a:r>
          </a:p>
          <a:p>
            <a:pPr>
              <a:spcBef>
                <a:spcPct val="0"/>
              </a:spcBef>
              <a:defRPr/>
            </a:pPr>
            <a:r>
              <a:rPr lang="en-US" altLang="en-US" dirty="0"/>
              <a:t>Kurt L. Klomberg</a:t>
            </a:r>
          </a:p>
          <a:p>
            <a:pPr>
              <a:spcBef>
                <a:spcPct val="0"/>
              </a:spcBef>
              <a:defRPr/>
            </a:pPr>
            <a:r>
              <a:rPr lang="en-US" altLang="en-US" dirty="0"/>
              <a:t>Stephen C. Gammie</a:t>
            </a:r>
          </a:p>
          <a:p>
            <a:pPr>
              <a:spcBef>
                <a:spcPct val="0"/>
              </a:spcBef>
              <a:defRPr/>
            </a:pPr>
            <a:r>
              <a:rPr lang="en-US" altLang="en-US" dirty="0"/>
              <a:t>Ted J. Morgan</a:t>
            </a:r>
          </a:p>
          <a:p>
            <a:pPr>
              <a:spcBef>
                <a:spcPct val="0"/>
              </a:spcBef>
              <a:defRPr/>
            </a:pPr>
            <a:r>
              <a:rPr lang="en-US" altLang="en-US" dirty="0"/>
              <a:t>N. Ung, T. D. Pugh, </a:t>
            </a:r>
            <a:r>
              <a:rPr lang="en-US" altLang="en-US" dirty="0">
                <a:hlinkClick r:id="rId3"/>
              </a:rPr>
              <a:t>R. Weindruch</a:t>
            </a:r>
            <a:r>
              <a:rPr lang="en-US" altLang="en-US" dirty="0"/>
              <a:t>, and </a:t>
            </a:r>
            <a:r>
              <a:rPr lang="en-US" altLang="en-US" dirty="0">
                <a:hlinkClick r:id="rId4"/>
              </a:rPr>
              <a:t>T. A. Prolla</a:t>
            </a:r>
          </a:p>
          <a:p>
            <a:pPr>
              <a:spcBef>
                <a:spcPct val="0"/>
              </a:spcBef>
              <a:defRPr/>
            </a:pPr>
            <a:r>
              <a:rPr lang="en-US" altLang="en-US" dirty="0"/>
              <a:t>H. van Praag, S. Jeffrey, F. H. Gage</a:t>
            </a:r>
          </a:p>
          <a:p>
            <a:pPr>
              <a:spcBef>
                <a:spcPct val="0"/>
              </a:spcBef>
              <a:defRPr/>
            </a:pPr>
            <a:r>
              <a:rPr lang="en-US" altLang="en-US" dirty="0"/>
              <a:t>Johnson, R. A., S. L. Jeffrey</a:t>
            </a:r>
          </a:p>
          <a:p>
            <a:pPr>
              <a:spcBef>
                <a:spcPct val="0"/>
              </a:spcBef>
              <a:defRPr/>
            </a:pPr>
            <a:endParaRPr lang="en-US" altLang="en-US" dirty="0"/>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2146" name="Rectangle 7">
            <a:extLst>
              <a:ext uri="{FF2B5EF4-FFF2-40B4-BE49-F238E27FC236}">
                <a16:creationId xmlns:a16="http://schemas.microsoft.com/office/drawing/2014/main" id="{090B5225-1CBE-2B04-4126-693A2F3BB834}"/>
              </a:ext>
            </a:extLst>
          </p:cNvPr>
          <p:cNvSpPr>
            <a:spLocks noGrp="1" noChangeArrowheads="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7A1D0DEB-38FD-4FD2-AFAA-1C4E1F90389C}" type="slidenum">
              <a:rPr lang="en-US" altLang="en-US" sz="1200"/>
              <a:pPr/>
              <a:t>26</a:t>
            </a:fld>
            <a:endParaRPr lang="en-US" altLang="en-US" sz="1200" dirty="0"/>
          </a:p>
        </p:txBody>
      </p:sp>
      <p:sp>
        <p:nvSpPr>
          <p:cNvPr id="262147" name="Rectangle 2">
            <a:extLst>
              <a:ext uri="{FF2B5EF4-FFF2-40B4-BE49-F238E27FC236}">
                <a16:creationId xmlns:a16="http://schemas.microsoft.com/office/drawing/2014/main" id="{FBF3D1EC-BB7D-FAAE-9C0D-DDADD88AEB8B}"/>
              </a:ext>
            </a:extLst>
          </p:cNvPr>
          <p:cNvSpPr>
            <a:spLocks noGrp="1" noRot="1" noChangeAspect="1" noChangeArrowheads="1" noTextEdit="1"/>
          </p:cNvSpPr>
          <p:nvPr>
            <p:ph type="sldImg"/>
          </p:nvPr>
        </p:nvSpPr>
        <p:spPr>
          <a:ln/>
        </p:spPr>
      </p:sp>
      <p:sp>
        <p:nvSpPr>
          <p:cNvPr id="262148" name="Rectangle 3">
            <a:extLst>
              <a:ext uri="{FF2B5EF4-FFF2-40B4-BE49-F238E27FC236}">
                <a16:creationId xmlns:a16="http://schemas.microsoft.com/office/drawing/2014/main" id="{EC495B7D-5078-51A8-496C-A8AB858D8549}"/>
              </a:ext>
            </a:extLst>
          </p:cNvPr>
          <p:cNvSpPr>
            <a:spLocks noGrp="1" noChangeArrowheads="1"/>
          </p:cNvSpPr>
          <p:nvPr>
            <p:ph type="body" idx="1"/>
          </p:nvPr>
        </p:nvSpPr>
        <p:spPr>
          <a:noFill/>
        </p:spPr>
        <p:txBody>
          <a:bodyPr lIns="89940" tIns="44970" rIns="89940" bIns="44970"/>
          <a:lstStyle/>
          <a:p>
            <a:pPr>
              <a:spcBef>
                <a:spcPct val="0"/>
              </a:spcBef>
            </a:pPr>
            <a:r>
              <a:rPr lang="en-US" altLang="en-US" dirty="0"/>
              <a:t>http://www.gpnotebook.co.uk/cache/-590348211.htm</a:t>
            </a:r>
          </a:p>
          <a:p>
            <a:pPr>
              <a:spcBef>
                <a:spcPct val="0"/>
              </a:spcBef>
            </a:pPr>
            <a:r>
              <a:rPr lang="en-US" altLang="en-US" dirty="0"/>
              <a:t>extend the toes, dorsiflex the foot</a:t>
            </a:r>
          </a:p>
          <a:p>
            <a:pPr>
              <a:spcBef>
                <a:spcPct val="0"/>
              </a:spcBef>
            </a:pPr>
            <a:endParaRPr lang="en-US" altLang="en-US" dirty="0"/>
          </a:p>
          <a:p>
            <a:pPr>
              <a:spcBef>
                <a:spcPct val="0"/>
              </a:spcBef>
            </a:pPr>
            <a:r>
              <a:rPr lang="en-US" altLang="en-US" dirty="0"/>
              <a:t>http://www.ortho-u.net/05/3441.htm</a:t>
            </a:r>
          </a:p>
          <a:p>
            <a:pPr>
              <a:spcBef>
                <a:spcPct val="0"/>
              </a:spcBef>
            </a:pPr>
            <a:r>
              <a:rPr lang="en-US" altLang="en-US" dirty="0"/>
              <a:t>- Origin:</a:t>
            </a:r>
          </a:p>
          <a:p>
            <a:pPr>
              <a:spcBef>
                <a:spcPct val="0"/>
              </a:spcBef>
            </a:pPr>
            <a:r>
              <a:rPr lang="en-US" altLang="en-US" dirty="0"/>
              <a:t>      - lateral condyle of the tibia, head and proximal 3/4 of the anterior surface on the body of the fibula, proximal portion of interosseus membrane, deep fascia and intermuscular septa;</a:t>
            </a:r>
          </a:p>
          <a:p>
            <a:pPr>
              <a:spcBef>
                <a:spcPct val="0"/>
              </a:spcBef>
            </a:pPr>
            <a:r>
              <a:rPr lang="en-US" altLang="en-US" dirty="0"/>
              <a:t>- Insertion:</a:t>
            </a:r>
          </a:p>
          <a:p>
            <a:pPr>
              <a:spcBef>
                <a:spcPct val="0"/>
              </a:spcBef>
            </a:pPr>
            <a:r>
              <a:rPr lang="en-US" altLang="en-US" dirty="0"/>
              <a:t>      - divides into 4 tendons after passing under the extensor retinaculum;</a:t>
            </a:r>
          </a:p>
          <a:p>
            <a:pPr>
              <a:spcBef>
                <a:spcPct val="0"/>
              </a:spcBef>
            </a:pPr>
            <a:r>
              <a:rPr lang="en-US" altLang="en-US" dirty="0"/>
              <a:t>      - unlike the EDC, there is no dorsal insertion of the EDL to the proximal phalanx;</a:t>
            </a:r>
          </a:p>
          <a:p>
            <a:pPr>
              <a:spcBef>
                <a:spcPct val="0"/>
              </a:spcBef>
            </a:pPr>
            <a:r>
              <a:rPr lang="en-US" altLang="en-US" dirty="0"/>
              <a:t>           - instead, the proximal phalanx is suspended by the EDL and extensor sling;</a:t>
            </a:r>
          </a:p>
          <a:p>
            <a:pPr>
              <a:spcBef>
                <a:spcPct val="0"/>
              </a:spcBef>
            </a:pPr>
            <a:r>
              <a:rPr lang="en-US" altLang="en-US" dirty="0"/>
              <a:t>           - extensor sling (saggital bands) span either side of the tendon and are anchored to the volar plate of the MTP joint;</a:t>
            </a:r>
          </a:p>
          <a:p>
            <a:pPr>
              <a:spcBef>
                <a:spcPct val="0"/>
              </a:spcBef>
            </a:pPr>
            <a:r>
              <a:rPr lang="en-US" altLang="en-US" dirty="0"/>
              <a:t>      - tendon then divides into 3 slips;</a:t>
            </a:r>
          </a:p>
          <a:p>
            <a:pPr>
              <a:spcBef>
                <a:spcPct val="0"/>
              </a:spcBef>
            </a:pPr>
            <a:r>
              <a:rPr lang="en-US" altLang="en-US" dirty="0"/>
              <a:t>           - central slip inserts into base of middle phalanx;</a:t>
            </a:r>
          </a:p>
          <a:p>
            <a:pPr>
              <a:spcBef>
                <a:spcPct val="0"/>
              </a:spcBef>
            </a:pPr>
            <a:r>
              <a:rPr lang="en-US" altLang="en-US" dirty="0"/>
              <a:t>           - two lateral slips unite and insert onto distal phalanx;</a:t>
            </a:r>
          </a:p>
          <a:p>
            <a:pPr>
              <a:spcBef>
                <a:spcPct val="0"/>
              </a:spcBef>
            </a:pPr>
            <a:r>
              <a:rPr lang="en-US" altLang="en-US" dirty="0"/>
              <a:t>- Nerve supply: peroneal, L5 &gt; L4, S1; (see innervation)</a:t>
            </a:r>
          </a:p>
          <a:p>
            <a:pPr>
              <a:spcBef>
                <a:spcPct val="0"/>
              </a:spcBef>
            </a:pPr>
            <a:r>
              <a:rPr lang="en-US" altLang="en-US" dirty="0"/>
              <a:t>- Action:</a:t>
            </a:r>
          </a:p>
          <a:p>
            <a:pPr>
              <a:spcBef>
                <a:spcPct val="0"/>
              </a:spcBef>
            </a:pPr>
            <a:r>
              <a:rPr lang="en-US" altLang="en-US" dirty="0"/>
              <a:t>     - extends toes at the foot;</a:t>
            </a:r>
          </a:p>
          <a:p>
            <a:pPr>
              <a:spcBef>
                <a:spcPct val="0"/>
              </a:spcBef>
            </a:pPr>
            <a:r>
              <a:rPr lang="en-US" altLang="en-US" dirty="0"/>
              <a:t>     - dorsiflexion and everts foot at the ankle.</a:t>
            </a:r>
          </a:p>
          <a:p>
            <a:pPr>
              <a:spcBef>
                <a:spcPct val="0"/>
              </a:spcBef>
            </a:pPr>
            <a:r>
              <a:rPr lang="en-US" altLang="en-US" dirty="0"/>
              <a:t>     - main action of the EDL is to dorsiflex the phalanx;</a:t>
            </a:r>
          </a:p>
          <a:p>
            <a:pPr>
              <a:spcBef>
                <a:spcPct val="0"/>
              </a:spcBef>
            </a:pPr>
            <a:r>
              <a:rPr lang="en-US" altLang="en-US" dirty="0"/>
              <a:t>           - it is able to dorsiflex the PIP joint only when the phalanx is in a neutral or flexed position;</a:t>
            </a:r>
          </a:p>
          <a:p>
            <a:pPr>
              <a:spcBef>
                <a:spcPct val="0"/>
              </a:spcBef>
            </a:pPr>
            <a:r>
              <a:rPr lang="en-US" altLang="en-US" dirty="0"/>
              <a:t>- Synergist: Extensor Digitorum Brevis;</a:t>
            </a:r>
          </a:p>
          <a:p>
            <a:pPr>
              <a:spcBef>
                <a:spcPct val="0"/>
              </a:spcBef>
            </a:pPr>
            <a:endParaRPr lang="en-US" altLang="en-US" dirty="0"/>
          </a:p>
          <a:p>
            <a:pPr>
              <a:spcBef>
                <a:spcPct val="0"/>
              </a:spcBef>
            </a:pPr>
            <a:r>
              <a:rPr lang="en-US" altLang="en-US" dirty="0"/>
              <a:t>http://www.rad.washington.edu/atlas2/extdiglong.html</a:t>
            </a:r>
          </a:p>
          <a:p>
            <a:pPr>
              <a:spcBef>
                <a:spcPct val="0"/>
              </a:spcBef>
            </a:pPr>
            <a:r>
              <a:rPr lang="en-US" altLang="en-US" dirty="0"/>
              <a:t>In Humans, Extends toes 2 - 5 and dorsiflexes ankle</a:t>
            </a:r>
          </a:p>
          <a:p>
            <a:pPr>
              <a:spcBef>
                <a:spcPct val="0"/>
              </a:spcBef>
            </a:pPr>
            <a:endParaRPr lang="en-US" altLang="en-US" dirty="0"/>
          </a:p>
          <a:p>
            <a:pPr>
              <a:spcBef>
                <a:spcPct val="0"/>
              </a:spcBef>
            </a:pPr>
            <a:r>
              <a:rPr lang="en-US" altLang="en-US" dirty="0"/>
              <a:t>http://www.informatics.jax.org/searches/AMA.cgi?id=MA:0002295</a:t>
            </a:r>
          </a:p>
          <a:p>
            <a:pPr>
              <a:spcBef>
                <a:spcPct val="0"/>
              </a:spcBef>
            </a:pPr>
            <a:endParaRPr lang="en-US" altLang="en-US" dirty="0"/>
          </a:p>
          <a:p>
            <a:pPr>
              <a:spcBef>
                <a:spcPct val="0"/>
              </a:spcBef>
            </a:pPr>
            <a:r>
              <a:rPr lang="en-US" altLang="en-US" dirty="0"/>
              <a:t>http://www.meddean.luc.edu/lumen/MedEd/GrossAnatomy/dissector/mml/exdl.htm</a:t>
            </a:r>
          </a:p>
          <a:p>
            <a:pPr>
              <a:spcBef>
                <a:spcPct val="0"/>
              </a:spcBef>
            </a:pPr>
            <a:r>
              <a:rPr lang="en-US" altLang="en-US" dirty="0"/>
              <a:t>In Humans, Extends toes and extends foot at ankle</a:t>
            </a:r>
          </a:p>
          <a:p>
            <a:pPr>
              <a:spcBef>
                <a:spcPct val="0"/>
              </a:spcBef>
            </a:pPr>
            <a:endParaRPr lang="en-US" altLang="en-US" dirty="0"/>
          </a:p>
          <a:p>
            <a:pPr>
              <a:spcBef>
                <a:spcPct val="0"/>
              </a:spcBef>
            </a:pPr>
            <a:r>
              <a:rPr lang="en-US" altLang="en-US" dirty="0"/>
              <a:t>http://www.amershamhealth.com/medcyclopaedia/Volume%20II/EXTENSOR%20DIGITORUM%20LONGUS%20MUSCLE.asp</a:t>
            </a:r>
          </a:p>
          <a:p>
            <a:pPr>
              <a:spcBef>
                <a:spcPct val="0"/>
              </a:spcBef>
            </a:pPr>
            <a:r>
              <a:rPr lang="en-US" altLang="en-US" dirty="0"/>
              <a:t>muscle for extension of the toes</a:t>
            </a:r>
          </a:p>
          <a:p>
            <a:pPr>
              <a:spcBef>
                <a:spcPct val="0"/>
              </a:spcBef>
            </a:pPr>
            <a:endParaRPr lang="en-US" altLang="en-US" dirty="0"/>
          </a:p>
          <a:p>
            <a:pPr>
              <a:spcBef>
                <a:spcPct val="0"/>
              </a:spcBef>
            </a:pPr>
            <a:r>
              <a:rPr lang="en-US" altLang="en-US" dirty="0"/>
              <a:t>http://www.books.md/E/dic/extensordigitorumlongus.php</a:t>
            </a:r>
          </a:p>
          <a:p>
            <a:pPr>
              <a:spcBef>
                <a:spcPct val="0"/>
              </a:spcBef>
            </a:pPr>
            <a:r>
              <a:rPr lang="en-US" altLang="en-US" dirty="0"/>
              <a:t>Origin, lateral condyle of tibia, upper two-thirds of anterior margin of fibula; insertion, by four tendons to the dorsal surfaces of the bases of the proximal, middle, and distal phalanges of the second to fifth toes; action, extends the four lateral toes; nerve supply, deep branch of peroneal.</a:t>
            </a:r>
          </a:p>
          <a:p>
            <a:pPr>
              <a:spcBef>
                <a:spcPct val="0"/>
              </a:spcBef>
            </a:pPr>
            <a:r>
              <a:rPr lang="en-US" altLang="en-US" dirty="0"/>
              <a:t>Synonym: musculus extensor digitorum longus, long extensor muscle of toes, musculus extensor longus digitorum. </a:t>
            </a:r>
          </a:p>
        </p:txBody>
      </p:sp>
    </p:spTree>
    <p:extLst>
      <p:ext uri="{BB962C8B-B14F-4D97-AF65-F5344CB8AC3E}">
        <p14:creationId xmlns:p14="http://schemas.microsoft.com/office/powerpoint/2010/main" val="3862856995"/>
      </p:ext>
    </p:extLst>
  </p:cSld>
  <p:clrMapOvr>
    <a:masterClrMapping/>
  </p:clrMapOvr>
</p:notes>
</file>

<file path=ppt/notesSlides/notesSlide2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7122" name="Rectangle 7">
            <a:extLst>
              <a:ext uri="{FF2B5EF4-FFF2-40B4-BE49-F238E27FC236}">
                <a16:creationId xmlns:a16="http://schemas.microsoft.com/office/drawing/2014/main" id="{B9AD9E79-22FE-0D52-C3F1-906CB6AD6099}"/>
              </a:ext>
            </a:extLst>
          </p:cNvPr>
          <p:cNvSpPr>
            <a:spLocks noGrp="1" noChangeArrowheads="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66B180B6-76AE-495F-9E71-CCDF5905C5B1}" type="slidenum">
              <a:rPr lang="en-US" altLang="en-US" sz="1200"/>
              <a:pPr/>
              <a:t>271</a:t>
            </a:fld>
            <a:endParaRPr lang="en-US" altLang="en-US" sz="1200"/>
          </a:p>
        </p:txBody>
      </p:sp>
      <p:sp>
        <p:nvSpPr>
          <p:cNvPr id="517123" name="Rectangle 2">
            <a:extLst>
              <a:ext uri="{FF2B5EF4-FFF2-40B4-BE49-F238E27FC236}">
                <a16:creationId xmlns:a16="http://schemas.microsoft.com/office/drawing/2014/main" id="{E3013D46-743B-DEDE-60DB-762387E1846B}"/>
              </a:ext>
            </a:extLst>
          </p:cNvPr>
          <p:cNvSpPr>
            <a:spLocks noGrp="1" noRot="1" noChangeAspect="1" noChangeArrowheads="1" noTextEdit="1"/>
          </p:cNvSpPr>
          <p:nvPr>
            <p:ph type="sldImg"/>
          </p:nvPr>
        </p:nvSpPr>
        <p:spPr>
          <a:ln/>
        </p:spPr>
      </p:sp>
      <p:sp>
        <p:nvSpPr>
          <p:cNvPr id="517124" name="Rectangle 3">
            <a:extLst>
              <a:ext uri="{FF2B5EF4-FFF2-40B4-BE49-F238E27FC236}">
                <a16:creationId xmlns:a16="http://schemas.microsoft.com/office/drawing/2014/main" id="{1B622894-D4F4-81FE-2E68-3C655797A569}"/>
              </a:ext>
            </a:extLst>
          </p:cNvPr>
          <p:cNvSpPr>
            <a:spLocks noGrp="1" noChangeArrowheads="1"/>
          </p:cNvSpPr>
          <p:nvPr>
            <p:ph type="body" idx="1"/>
          </p:nvPr>
        </p:nvSpPr>
        <p:spPr>
          <a:noFill/>
        </p:spPr>
        <p:txBody>
          <a:bodyPr/>
          <a:lstStyle/>
          <a:p>
            <a:endParaRPr lang="en-US" altLang="en-US"/>
          </a:p>
        </p:txBody>
      </p:sp>
    </p:spTree>
  </p:cSld>
  <p:clrMapOvr>
    <a:masterClrMapping/>
  </p:clrMapOvr>
</p:notes>
</file>

<file path=ppt/notesSlides/notesSlide2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9170" name="Rectangle 7">
            <a:extLst>
              <a:ext uri="{FF2B5EF4-FFF2-40B4-BE49-F238E27FC236}">
                <a16:creationId xmlns:a16="http://schemas.microsoft.com/office/drawing/2014/main" id="{894BF4B8-266C-946F-D38A-F0D3E711409F}"/>
              </a:ext>
            </a:extLst>
          </p:cNvPr>
          <p:cNvSpPr>
            <a:spLocks noGrp="1" noChangeArrowheads="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DD812EA5-393A-43BA-ABB5-C1EBFD066DFC}" type="slidenum">
              <a:rPr lang="en-US" altLang="en-US" sz="1200"/>
              <a:pPr/>
              <a:t>272</a:t>
            </a:fld>
            <a:endParaRPr lang="en-US" altLang="en-US" sz="1200"/>
          </a:p>
        </p:txBody>
      </p:sp>
      <p:sp>
        <p:nvSpPr>
          <p:cNvPr id="519171" name="Rectangle 2">
            <a:extLst>
              <a:ext uri="{FF2B5EF4-FFF2-40B4-BE49-F238E27FC236}">
                <a16:creationId xmlns:a16="http://schemas.microsoft.com/office/drawing/2014/main" id="{A522B892-6F7D-E581-1C7E-FBF2F6AA0F3A}"/>
              </a:ext>
            </a:extLst>
          </p:cNvPr>
          <p:cNvSpPr>
            <a:spLocks noGrp="1" noRot="1" noChangeAspect="1" noChangeArrowheads="1" noTextEdit="1"/>
          </p:cNvSpPr>
          <p:nvPr>
            <p:ph type="sldImg"/>
          </p:nvPr>
        </p:nvSpPr>
        <p:spPr>
          <a:ln/>
        </p:spPr>
      </p:sp>
      <p:sp>
        <p:nvSpPr>
          <p:cNvPr id="519172" name="Rectangle 3">
            <a:extLst>
              <a:ext uri="{FF2B5EF4-FFF2-40B4-BE49-F238E27FC236}">
                <a16:creationId xmlns:a16="http://schemas.microsoft.com/office/drawing/2014/main" id="{E390BBB1-DE66-F6A0-6790-36996EA872FE}"/>
              </a:ext>
            </a:extLst>
          </p:cNvPr>
          <p:cNvSpPr>
            <a:spLocks noGrp="1" noChangeArrowheads="1"/>
          </p:cNvSpPr>
          <p:nvPr>
            <p:ph type="body" idx="1"/>
          </p:nvPr>
        </p:nvSpPr>
        <p:spPr>
          <a:noFill/>
        </p:spPr>
        <p:txBody>
          <a:bodyPr/>
          <a:lstStyle/>
          <a:p>
            <a:endParaRPr lang="en-US" altLang="en-US"/>
          </a:p>
        </p:txBody>
      </p:sp>
    </p:spTree>
  </p:cSld>
  <p:clrMapOvr>
    <a:masterClrMapping/>
  </p:clrMapOvr>
</p:notes>
</file>

<file path=ppt/notesSlides/notesSlide24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82946" name="Rectangle 7">
            <a:extLst>
              <a:ext uri="{FF2B5EF4-FFF2-40B4-BE49-F238E27FC236}">
                <a16:creationId xmlns:a16="http://schemas.microsoft.com/office/drawing/2014/main" id="{81B37789-C44B-74A3-BD5F-A42B1E2F0817}"/>
              </a:ext>
            </a:extLst>
          </p:cNvPr>
          <p:cNvSpPr>
            <a:spLocks noGrp="1" noChangeArrowheads="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8D92D4B4-45E0-414E-A4A9-55C6302B7EEB}" type="slidenum">
              <a:rPr lang="en-US" altLang="en-US" sz="1200"/>
              <a:pPr/>
              <a:t>275</a:t>
            </a:fld>
            <a:endParaRPr lang="en-US" altLang="en-US" sz="1200"/>
          </a:p>
        </p:txBody>
      </p:sp>
      <p:sp>
        <p:nvSpPr>
          <p:cNvPr id="82947" name="Rectangle 2">
            <a:extLst>
              <a:ext uri="{FF2B5EF4-FFF2-40B4-BE49-F238E27FC236}">
                <a16:creationId xmlns:a16="http://schemas.microsoft.com/office/drawing/2014/main" id="{3971EB88-10FB-C030-D777-30F4200D6695}"/>
              </a:ext>
            </a:extLst>
          </p:cNvPr>
          <p:cNvSpPr>
            <a:spLocks noGrp="1" noRot="1" noChangeAspect="1" noChangeArrowheads="1" noTextEdit="1"/>
          </p:cNvSpPr>
          <p:nvPr>
            <p:ph type="sldImg"/>
          </p:nvPr>
        </p:nvSpPr>
        <p:spPr>
          <a:xfrm>
            <a:off x="1143000" y="693738"/>
            <a:ext cx="4572000" cy="3429000"/>
          </a:xfrm>
          <a:ln/>
        </p:spPr>
      </p:sp>
      <p:sp>
        <p:nvSpPr>
          <p:cNvPr id="82948" name="Text Box 3">
            <a:extLst>
              <a:ext uri="{FF2B5EF4-FFF2-40B4-BE49-F238E27FC236}">
                <a16:creationId xmlns:a16="http://schemas.microsoft.com/office/drawing/2014/main" id="{7295ED83-1286-8F92-C56A-8910BC0B87B7}"/>
              </a:ext>
            </a:extLst>
          </p:cNvPr>
          <p:cNvSpPr>
            <a:spLocks noGrp="1" noChangeArrowheads="1"/>
          </p:cNvSpPr>
          <p:nvPr>
            <p:ph type="body" idx="1"/>
          </p:nvPr>
        </p:nvSpPr>
        <p:spPr>
          <a:xfrm>
            <a:off x="685800" y="4341813"/>
            <a:ext cx="5487988" cy="4114800"/>
          </a:xfrm>
          <a:noFill/>
          <a:extLst>
            <a:ext uri="{91240B29-F687-4F45-9708-019B960494DF}">
              <a14:hiddenLine xmlns:a14="http://schemas.microsoft.com/office/drawing/2010/main" w="9525" cap="flat">
                <a:solidFill>
                  <a:srgbClr val="808080"/>
                </a:solidFill>
                <a:round/>
                <a:headEnd/>
                <a:tailEnd/>
              </a14:hiddenLine>
            </a:ext>
          </a:extLst>
        </p:spPr>
        <p:txBody>
          <a:bodyPr lIns="0" tIns="0" rIns="0" bIns="0"/>
          <a:lstStyle/>
          <a:p>
            <a:pPr defTabSz="457200">
              <a:spcBef>
                <a:spcPts val="450"/>
              </a:spcBef>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altLang="en-US" sz="1800">
                <a:ea typeface="Arial Unicode MS" panose="020B0604020202020204" pitchFamily="34" charset="-128"/>
                <a:cs typeface="Arial Unicode MS" panose="020B0604020202020204" pitchFamily="34" charset="-128"/>
              </a:rPr>
              <a:t>E</a:t>
            </a:r>
            <a:r>
              <a:rPr lang="en-US" altLang="en-US" sz="1800" dirty="0">
                <a:ea typeface="Arial Unicode MS" panose="020B0604020202020204" pitchFamily="34" charset="-128"/>
                <a:cs typeface="Arial Unicode MS" panose="020B0604020202020204" pitchFamily="34" charset="-128"/>
              </a:rPr>
              <a:t>:\SELECT\g67\Thompson\Brains\</a:t>
            </a:r>
            <a:r>
              <a:rPr lang="en-US" altLang="en-US" sz="1800">
                <a:ea typeface="Arial Unicode MS" panose="020B0604020202020204" pitchFamily="34" charset="-128"/>
                <a:cs typeface="Arial Unicode MS" panose="020B0604020202020204" pitchFamily="34" charset="-128"/>
              </a:rPr>
              <a:t>Schmill</a:t>
            </a:r>
            <a:r>
              <a:rPr lang="en-US" altLang="en-US" sz="1800" dirty="0">
                <a:ea typeface="Arial Unicode MS" panose="020B0604020202020204" pitchFamily="34" charset="-128"/>
                <a:cs typeface="Arial Unicode MS" panose="020B0604020202020204" pitchFamily="34" charset="-128"/>
              </a:rPr>
              <a:t>\Manuscript\</a:t>
            </a:r>
            <a:r>
              <a:rPr lang="nl-NL" altLang="en-US" sz="2400" b="1" dirty="0">
                <a:solidFill>
                  <a:srgbClr val="FF0000"/>
                </a:solidFill>
                <a:ea typeface="Arial Unicode MS" panose="020B0604020202020204" pitchFamily="34" charset="-128"/>
                <a:cs typeface="Arial Unicode MS" panose="020B0604020202020204" pitchFamily="34" charset="-128"/>
              </a:rPr>
              <a:t>G67_BrainVol_Manuscript_1.docx</a:t>
            </a:r>
            <a:endParaRPr lang="en-US" altLang="en-US" sz="2400" b="1" dirty="0">
              <a:solidFill>
                <a:srgbClr val="FF0000"/>
              </a:solidFill>
              <a:ea typeface="Arial Unicode MS" panose="020B0604020202020204" pitchFamily="34" charset="-128"/>
              <a:cs typeface="Arial Unicode MS" panose="020B0604020202020204" pitchFamily="34" charset="-128"/>
            </a:endParaRPr>
          </a:p>
          <a:p>
            <a:pPr defTabSz="457200">
              <a:spcBef>
                <a:spcPts val="450"/>
              </a:spcBef>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endParaRPr lang="en-US" altLang="en-US" sz="1800">
              <a:ea typeface="Arial Unicode MS" panose="020B0604020202020204" pitchFamily="34" charset="-128"/>
              <a:cs typeface="Arial Unicode MS" panose="020B0604020202020204" pitchFamily="34" charset="-128"/>
            </a:endParaRPr>
          </a:p>
          <a:p>
            <a:pPr defTabSz="457200">
              <a:spcBef>
                <a:spcPts val="450"/>
              </a:spcBef>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altLang="en-US" sz="1800">
                <a:ea typeface="Arial Unicode MS" panose="020B0604020202020204" pitchFamily="34" charset="-128"/>
                <a:cs typeface="Arial Unicode MS" panose="020B0604020202020204" pitchFamily="34" charset="-128"/>
              </a:rPr>
              <a:t>https://qbi.uq.edu.au/brain/brain-anatomy/midbrain</a:t>
            </a:r>
          </a:p>
          <a:p>
            <a:pPr algn="l"/>
            <a:r>
              <a:rPr lang="en-US" sz="2800" b="0" i="0">
                <a:solidFill>
                  <a:srgbClr val="2B2B2B"/>
                </a:solidFill>
                <a:effectLst/>
                <a:latin typeface="Roboto" panose="02000000000000000000" pitchFamily="2" charset="0"/>
              </a:rPr>
              <a:t>Located towards the base of your brain is a small but important region called the midbrain (derived from the developmental mesencephalon), which serves as a vital connection point between the other major regions of the brain - the </a:t>
            </a:r>
            <a:r>
              <a:rPr lang="en-US" sz="2800" b="0" i="0" u="none" strike="noStrike">
                <a:solidFill>
                  <a:srgbClr val="2377CB"/>
                </a:solidFill>
                <a:effectLst/>
                <a:latin typeface="Roboto" panose="02000000000000000000" pitchFamily="2" charset="0"/>
                <a:hlinkClick r:id="rId3"/>
              </a:rPr>
              <a:t>forebrain</a:t>
            </a:r>
            <a:r>
              <a:rPr lang="en-US" sz="2800" b="0" i="0">
                <a:solidFill>
                  <a:srgbClr val="2B2B2B"/>
                </a:solidFill>
                <a:effectLst/>
                <a:latin typeface="Roboto" panose="02000000000000000000" pitchFamily="2" charset="0"/>
              </a:rPr>
              <a:t> and the hindbrain.</a:t>
            </a:r>
          </a:p>
          <a:p>
            <a:pPr algn="l"/>
            <a:r>
              <a:rPr lang="en-US" sz="2800" b="0" i="0">
                <a:solidFill>
                  <a:srgbClr val="2B2B2B"/>
                </a:solidFill>
                <a:effectLst/>
                <a:latin typeface="Roboto" panose="02000000000000000000" pitchFamily="2" charset="0"/>
              </a:rPr>
              <a:t>The midbrain is the topmost part of the brainstem, the connection central between the brain and the </a:t>
            </a:r>
            <a:r>
              <a:rPr lang="en-US" sz="2800" b="0" i="0" u="none" strike="noStrike">
                <a:solidFill>
                  <a:srgbClr val="2377CB"/>
                </a:solidFill>
                <a:effectLst/>
                <a:latin typeface="Roboto" panose="02000000000000000000" pitchFamily="2" charset="0"/>
                <a:hlinkClick r:id="rId4"/>
              </a:rPr>
              <a:t>spinal cord</a:t>
            </a:r>
            <a:r>
              <a:rPr lang="en-US" sz="2800" b="0" i="0">
                <a:solidFill>
                  <a:srgbClr val="2B2B2B"/>
                </a:solidFill>
                <a:effectLst/>
                <a:latin typeface="Roboto" panose="02000000000000000000" pitchFamily="2" charset="0"/>
              </a:rPr>
              <a:t>. There are three main parts of the midbrain - the colliculi, the tegmentum, and the cerebral peduncles. Of the 12 cranial nerves, two thread directly from the midbrain - the oculomotor and trochlear nerves, responsible for eye and eyelid movement.</a:t>
            </a:r>
          </a:p>
          <a:p>
            <a:pPr algn="l"/>
            <a:r>
              <a:rPr lang="en-US" sz="2800" b="1" i="0">
                <a:solidFill>
                  <a:srgbClr val="2B2B2B"/>
                </a:solidFill>
                <a:effectLst/>
                <a:latin typeface="Roboto" panose="02000000000000000000" pitchFamily="2" charset="0"/>
              </a:rPr>
              <a:t>Colliculi</a:t>
            </a:r>
          </a:p>
          <a:p>
            <a:pPr algn="l"/>
            <a:r>
              <a:rPr lang="en-US" sz="2800" b="0" i="0">
                <a:solidFill>
                  <a:srgbClr val="2B2B2B"/>
                </a:solidFill>
                <a:effectLst/>
                <a:latin typeface="Roboto" panose="02000000000000000000" pitchFamily="2" charset="0"/>
              </a:rPr>
              <a:t>At the top of the midbrain are the colliculi, which derives its name from the Latin word for ‘hill. It contains two pairs of bulging, layered bundles of </a:t>
            </a:r>
            <a:r>
              <a:rPr lang="en-US" sz="2800" b="0" i="0" u="none" strike="noStrike">
                <a:solidFill>
                  <a:srgbClr val="2377CB"/>
                </a:solidFill>
                <a:effectLst/>
                <a:latin typeface="Roboto" panose="02000000000000000000" pitchFamily="2" charset="0"/>
                <a:hlinkClick r:id="rId5"/>
              </a:rPr>
              <a:t>neurons</a:t>
            </a:r>
            <a:r>
              <a:rPr lang="en-US" sz="2800" b="0" i="0">
                <a:solidFill>
                  <a:srgbClr val="2B2B2B"/>
                </a:solidFill>
                <a:effectLst/>
                <a:latin typeface="Roboto" panose="02000000000000000000" pitchFamily="2" charset="0"/>
              </a:rPr>
              <a:t> called the superior and inferior colliculi. The superior ones work on preliminary processing of </a:t>
            </a:r>
            <a:r>
              <a:rPr lang="en-US" sz="2800" b="0" i="0" u="none" strike="noStrike">
                <a:solidFill>
                  <a:srgbClr val="2377CB"/>
                </a:solidFill>
                <a:effectLst/>
                <a:latin typeface="Roboto" panose="02000000000000000000" pitchFamily="2" charset="0"/>
                <a:hlinkClick r:id="rId6"/>
              </a:rPr>
              <a:t>visual signals</a:t>
            </a:r>
            <a:r>
              <a:rPr lang="en-US" sz="2800" b="0" i="0">
                <a:solidFill>
                  <a:srgbClr val="2B2B2B"/>
                </a:solidFill>
                <a:effectLst/>
                <a:latin typeface="Roboto" panose="02000000000000000000" pitchFamily="2" charset="0"/>
              </a:rPr>
              <a:t> before they are passed on to the occipital lobe at the back of the head. The inferior ones do work on auditory signals before those are passed through the thalamus to the main auditory processing centre in the cortex.</a:t>
            </a:r>
          </a:p>
          <a:p>
            <a:pPr algn="l"/>
            <a:r>
              <a:rPr lang="en-US" sz="2800" b="1" i="0">
                <a:solidFill>
                  <a:srgbClr val="2B2B2B"/>
                </a:solidFill>
                <a:effectLst/>
                <a:latin typeface="Roboto" panose="02000000000000000000" pitchFamily="2" charset="0"/>
              </a:rPr>
              <a:t>Tegmentum</a:t>
            </a:r>
          </a:p>
          <a:p>
            <a:pPr algn="l"/>
            <a:r>
              <a:rPr lang="en-US" sz="2800" b="0" i="0">
                <a:solidFill>
                  <a:srgbClr val="2B2B2B"/>
                </a:solidFill>
                <a:effectLst/>
                <a:latin typeface="Roboto" panose="02000000000000000000" pitchFamily="2" charset="0"/>
              </a:rPr>
              <a:t>The tegmentum (Latin for ‘hood’) actually stretches down the length of the brainstem, but a portion of it forms a part of the midbrain. It contains two areas named after specific colours: the iron-rich red nucleus (which actually looks pink) is involved in the coordination of movements; the periaqueductal grey is a dense region of grey matter and is involved in suppressing pain. The tegmentum in the midbrain also contains connections that play a role in keeping us alert.</a:t>
            </a:r>
          </a:p>
          <a:p>
            <a:pPr algn="l"/>
            <a:r>
              <a:rPr lang="en-US" sz="2800" b="1" i="0">
                <a:solidFill>
                  <a:srgbClr val="2B2B2B"/>
                </a:solidFill>
                <a:effectLst/>
                <a:latin typeface="Roboto" panose="02000000000000000000" pitchFamily="2" charset="0"/>
              </a:rPr>
              <a:t>Cerebral peduncles</a:t>
            </a:r>
          </a:p>
          <a:p>
            <a:pPr algn="l"/>
            <a:r>
              <a:rPr lang="en-US" sz="2800" b="0" i="0">
                <a:solidFill>
                  <a:srgbClr val="2B2B2B"/>
                </a:solidFill>
                <a:effectLst/>
                <a:latin typeface="Roboto" panose="02000000000000000000" pitchFamily="2" charset="0"/>
              </a:rPr>
              <a:t>The back of the midbrain contains a pair of large nerve fibre bundles that connect the rest of the brainstem to the forebrain. These cerebral peduncles are the main highway for signals that need to be transported from the cortex to other parts of the </a:t>
            </a:r>
            <a:r>
              <a:rPr lang="en-US" sz="2800" b="0" i="0" u="none" strike="noStrike">
                <a:solidFill>
                  <a:srgbClr val="2377CB"/>
                </a:solidFill>
                <a:effectLst/>
                <a:latin typeface="Roboto" panose="02000000000000000000" pitchFamily="2" charset="0"/>
                <a:hlinkClick r:id="rId7"/>
              </a:rPr>
              <a:t>central nervous system</a:t>
            </a:r>
            <a:r>
              <a:rPr lang="en-US" sz="2800" b="0" i="0">
                <a:solidFill>
                  <a:srgbClr val="2B2B2B"/>
                </a:solidFill>
                <a:effectLst/>
                <a:latin typeface="Roboto" panose="02000000000000000000" pitchFamily="2" charset="0"/>
              </a:rPr>
              <a:t> (CNS), and are especially important for body coordination.</a:t>
            </a:r>
          </a:p>
          <a:p>
            <a:pPr algn="l"/>
            <a:r>
              <a:rPr lang="en-US" sz="2800" b="0" i="0">
                <a:solidFill>
                  <a:srgbClr val="2B2B2B"/>
                </a:solidFill>
                <a:effectLst/>
                <a:latin typeface="Roboto" panose="02000000000000000000" pitchFamily="2" charset="0"/>
              </a:rPr>
              <a:t>Sandwiched between these bundles and the tegmentum is a layer called the </a:t>
            </a:r>
            <a:r>
              <a:rPr lang="en-US" sz="2800" b="1" i="0">
                <a:solidFill>
                  <a:srgbClr val="FF0000"/>
                </a:solidFill>
                <a:effectLst/>
                <a:latin typeface="Roboto" panose="02000000000000000000" pitchFamily="2" charset="0"/>
              </a:rPr>
              <a:t>substantia nigra</a:t>
            </a:r>
            <a:r>
              <a:rPr lang="en-US" sz="2800" b="0" i="0">
                <a:solidFill>
                  <a:srgbClr val="2B2B2B"/>
                </a:solidFill>
                <a:effectLst/>
                <a:latin typeface="Roboto" panose="02000000000000000000" pitchFamily="2" charset="0"/>
              </a:rPr>
              <a:t>, a darkly pigmented cluster of neurons with cells (containing melanin) that make the neurotransmitter </a:t>
            </a:r>
            <a:r>
              <a:rPr lang="en-US" sz="2800" b="1" i="0">
                <a:solidFill>
                  <a:srgbClr val="2B2B2B"/>
                </a:solidFill>
                <a:effectLst/>
                <a:latin typeface="Roboto" panose="02000000000000000000" pitchFamily="2" charset="0"/>
              </a:rPr>
              <a:t>dopamine</a:t>
            </a:r>
            <a:r>
              <a:rPr lang="en-US" sz="2800" b="0" i="0">
                <a:solidFill>
                  <a:srgbClr val="2B2B2B"/>
                </a:solidFill>
                <a:effectLst/>
                <a:latin typeface="Roboto" panose="02000000000000000000" pitchFamily="2" charset="0"/>
              </a:rPr>
              <a:t>; this layer of neurons is an important relay station for nerve signals of the CNS systems that coordinate our movements. This area is specifically damaged in Parkinson’s Disease.</a:t>
            </a:r>
          </a:p>
          <a:p>
            <a:pPr defTabSz="457200">
              <a:spcBef>
                <a:spcPts val="450"/>
              </a:spcBef>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endParaRPr lang="en-US" altLang="en-US" sz="1800" dirty="0">
              <a:ea typeface="Arial Unicode MS" panose="020B0604020202020204" pitchFamily="34" charset="-128"/>
              <a:cs typeface="Arial Unicode MS" panose="020B0604020202020204" pitchFamily="34" charset="-128"/>
            </a:endParaRPr>
          </a:p>
        </p:txBody>
      </p:sp>
    </p:spTree>
    <p:extLst>
      <p:ext uri="{BB962C8B-B14F-4D97-AF65-F5344CB8AC3E}">
        <p14:creationId xmlns:p14="http://schemas.microsoft.com/office/powerpoint/2010/main" val="823985165"/>
      </p:ext>
    </p:extLst>
  </p:cSld>
  <p:clrMapOvr>
    <a:masterClrMapping/>
  </p:clrMapOvr>
</p:notes>
</file>

<file path=ppt/notesSlides/notesSlide2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994" name="Rectangle 7">
            <a:extLst>
              <a:ext uri="{FF2B5EF4-FFF2-40B4-BE49-F238E27FC236}">
                <a16:creationId xmlns:a16="http://schemas.microsoft.com/office/drawing/2014/main" id="{892642EB-03DA-7E25-0329-518F8DE668F7}"/>
              </a:ext>
            </a:extLst>
          </p:cNvPr>
          <p:cNvSpPr>
            <a:spLocks noGrp="1" noChangeArrowheads="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99BDE58F-A533-4CC7-9240-1C58987480E6}" type="slidenum">
              <a:rPr lang="en-US" altLang="en-US" sz="1200"/>
              <a:pPr/>
              <a:t>276</a:t>
            </a:fld>
            <a:endParaRPr lang="en-US" altLang="en-US" sz="1200"/>
          </a:p>
        </p:txBody>
      </p:sp>
      <p:sp>
        <p:nvSpPr>
          <p:cNvPr id="84995" name="Rectangle 2">
            <a:extLst>
              <a:ext uri="{FF2B5EF4-FFF2-40B4-BE49-F238E27FC236}">
                <a16:creationId xmlns:a16="http://schemas.microsoft.com/office/drawing/2014/main" id="{B945FD1E-E803-79F6-45D1-C585B0D33112}"/>
              </a:ext>
            </a:extLst>
          </p:cNvPr>
          <p:cNvSpPr>
            <a:spLocks noGrp="1" noRot="1" noChangeAspect="1" noChangeArrowheads="1" noTextEdit="1"/>
          </p:cNvSpPr>
          <p:nvPr>
            <p:ph type="sldImg"/>
          </p:nvPr>
        </p:nvSpPr>
        <p:spPr>
          <a:ln/>
        </p:spPr>
      </p:sp>
      <p:sp>
        <p:nvSpPr>
          <p:cNvPr id="84996" name="Rectangle 3">
            <a:extLst>
              <a:ext uri="{FF2B5EF4-FFF2-40B4-BE49-F238E27FC236}">
                <a16:creationId xmlns:a16="http://schemas.microsoft.com/office/drawing/2014/main" id="{295EFB32-C502-9BF6-56D6-0962328532CB}"/>
              </a:ext>
            </a:extLst>
          </p:cNvPr>
          <p:cNvSpPr>
            <a:spLocks noGrp="1" noChangeArrowheads="1"/>
          </p:cNvSpPr>
          <p:nvPr>
            <p:ph type="body" idx="1"/>
          </p:nvPr>
        </p:nvSpPr>
        <p:spPr>
          <a:noFill/>
        </p:spPr>
        <p:txBody>
          <a:bodyPr/>
          <a:lstStyle/>
          <a:p>
            <a:endParaRPr lang="en-US" altLang="en-US"/>
          </a:p>
        </p:txBody>
      </p:sp>
    </p:spTree>
    <p:extLst>
      <p:ext uri="{BB962C8B-B14F-4D97-AF65-F5344CB8AC3E}">
        <p14:creationId xmlns:p14="http://schemas.microsoft.com/office/powerpoint/2010/main" val="2698999323"/>
      </p:ext>
    </p:extLst>
  </p:cSld>
  <p:clrMapOvr>
    <a:masterClrMapping/>
  </p:clrMapOvr>
</p:notes>
</file>

<file path=ppt/notesSlides/notesSlide2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7042" name="Rectangle 7">
            <a:extLst>
              <a:ext uri="{FF2B5EF4-FFF2-40B4-BE49-F238E27FC236}">
                <a16:creationId xmlns:a16="http://schemas.microsoft.com/office/drawing/2014/main" id="{D6ABB678-D303-2B48-B7F0-413A46D742C9}"/>
              </a:ext>
            </a:extLst>
          </p:cNvPr>
          <p:cNvSpPr>
            <a:spLocks noGrp="1" noChangeArrowheads="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C8E62675-5668-4740-9885-E469F3EF13CD}" type="slidenum">
              <a:rPr lang="en-US" altLang="en-US" sz="1200"/>
              <a:pPr/>
              <a:t>277</a:t>
            </a:fld>
            <a:endParaRPr lang="en-US" altLang="en-US" sz="1200"/>
          </a:p>
        </p:txBody>
      </p:sp>
      <p:sp>
        <p:nvSpPr>
          <p:cNvPr id="87043" name="Rectangle 2">
            <a:extLst>
              <a:ext uri="{FF2B5EF4-FFF2-40B4-BE49-F238E27FC236}">
                <a16:creationId xmlns:a16="http://schemas.microsoft.com/office/drawing/2014/main" id="{CCD27C42-3031-B8FF-E566-6A91156ED327}"/>
              </a:ext>
            </a:extLst>
          </p:cNvPr>
          <p:cNvSpPr>
            <a:spLocks noGrp="1" noRot="1" noChangeAspect="1" noChangeArrowheads="1" noTextEdit="1"/>
          </p:cNvSpPr>
          <p:nvPr>
            <p:ph type="sldImg"/>
          </p:nvPr>
        </p:nvSpPr>
        <p:spPr>
          <a:ln/>
        </p:spPr>
      </p:sp>
      <p:sp>
        <p:nvSpPr>
          <p:cNvPr id="87044" name="Rectangle 3">
            <a:extLst>
              <a:ext uri="{FF2B5EF4-FFF2-40B4-BE49-F238E27FC236}">
                <a16:creationId xmlns:a16="http://schemas.microsoft.com/office/drawing/2014/main" id="{208008E6-830E-F182-73AC-C584981B3B33}"/>
              </a:ext>
            </a:extLst>
          </p:cNvPr>
          <p:cNvSpPr>
            <a:spLocks noGrp="1" noChangeArrowheads="1"/>
          </p:cNvSpPr>
          <p:nvPr>
            <p:ph type="body" idx="1"/>
          </p:nvPr>
        </p:nvSpPr>
        <p:spPr>
          <a:noFill/>
        </p:spPr>
        <p:txBody>
          <a:bodyPr/>
          <a:lstStyle/>
          <a:p>
            <a:r>
              <a:rPr lang="en-US" altLang="en-US" sz="2400">
                <a:latin typeface="Arial" panose="020B0604020202020204" pitchFamily="34" charset="0"/>
              </a:rPr>
              <a:t>Hurdle_5_Best.jpg</a:t>
            </a:r>
          </a:p>
        </p:txBody>
      </p:sp>
    </p:spTree>
    <p:extLst>
      <p:ext uri="{BB962C8B-B14F-4D97-AF65-F5344CB8AC3E}">
        <p14:creationId xmlns:p14="http://schemas.microsoft.com/office/powerpoint/2010/main" val="3051541179"/>
      </p:ext>
    </p:extLst>
  </p:cSld>
  <p:clrMapOvr>
    <a:masterClrMapping/>
  </p:clrMapOvr>
</p:notes>
</file>

<file path=ppt/notesSlides/notesSlide2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9090" name="Rectangle 7">
            <a:extLst>
              <a:ext uri="{FF2B5EF4-FFF2-40B4-BE49-F238E27FC236}">
                <a16:creationId xmlns:a16="http://schemas.microsoft.com/office/drawing/2014/main" id="{52CA2D41-4272-7E74-3194-E60D5CF6DBDF}"/>
              </a:ext>
            </a:extLst>
          </p:cNvPr>
          <p:cNvSpPr>
            <a:spLocks noGrp="1" noChangeArrowheads="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FD9FF8DC-7CD1-4E5C-B768-06D60E2D7976}" type="slidenum">
              <a:rPr lang="en-US" altLang="en-US" sz="1200"/>
              <a:pPr/>
              <a:t>278</a:t>
            </a:fld>
            <a:endParaRPr lang="en-US" altLang="en-US" sz="1200"/>
          </a:p>
        </p:txBody>
      </p:sp>
      <p:sp>
        <p:nvSpPr>
          <p:cNvPr id="89091" name="Rectangle 2">
            <a:extLst>
              <a:ext uri="{FF2B5EF4-FFF2-40B4-BE49-F238E27FC236}">
                <a16:creationId xmlns:a16="http://schemas.microsoft.com/office/drawing/2014/main" id="{05D7AB14-0DD4-8DB1-18FD-E5303AF8342E}"/>
              </a:ext>
            </a:extLst>
          </p:cNvPr>
          <p:cNvSpPr>
            <a:spLocks noGrp="1" noRot="1" noChangeAspect="1" noChangeArrowheads="1" noTextEdit="1"/>
          </p:cNvSpPr>
          <p:nvPr>
            <p:ph type="sldImg"/>
          </p:nvPr>
        </p:nvSpPr>
        <p:spPr>
          <a:ln/>
        </p:spPr>
      </p:sp>
      <p:sp>
        <p:nvSpPr>
          <p:cNvPr id="89092" name="Rectangle 3">
            <a:extLst>
              <a:ext uri="{FF2B5EF4-FFF2-40B4-BE49-F238E27FC236}">
                <a16:creationId xmlns:a16="http://schemas.microsoft.com/office/drawing/2014/main" id="{E624A320-05D4-96E8-2659-E194694BC377}"/>
              </a:ext>
            </a:extLst>
          </p:cNvPr>
          <p:cNvSpPr>
            <a:spLocks noGrp="1" noChangeArrowheads="1"/>
          </p:cNvSpPr>
          <p:nvPr>
            <p:ph type="body" idx="1"/>
          </p:nvPr>
        </p:nvSpPr>
        <p:spPr>
          <a:noFill/>
        </p:spPr>
        <p:txBody>
          <a:bodyPr/>
          <a:lstStyle/>
          <a:p>
            <a:endParaRPr lang="en-US" altLang="en-US"/>
          </a:p>
        </p:txBody>
      </p:sp>
    </p:spTree>
    <p:extLst>
      <p:ext uri="{BB962C8B-B14F-4D97-AF65-F5344CB8AC3E}">
        <p14:creationId xmlns:p14="http://schemas.microsoft.com/office/powerpoint/2010/main" val="2174560719"/>
      </p:ext>
    </p:extLst>
  </p:cSld>
  <p:clrMapOvr>
    <a:masterClrMapping/>
  </p:clrMapOvr>
</p:notes>
</file>

<file path=ppt/notesSlides/notesSlide2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2" name="Rectangle 7">
            <a:extLst>
              <a:ext uri="{FF2B5EF4-FFF2-40B4-BE49-F238E27FC236}">
                <a16:creationId xmlns:a16="http://schemas.microsoft.com/office/drawing/2014/main" id="{C8BAF162-DA8E-CA95-63CC-E2DED4EB8A83}"/>
              </a:ext>
            </a:extLst>
          </p:cNvPr>
          <p:cNvSpPr>
            <a:spLocks noGrp="1" noChangeArrowheads="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8B193A12-0DBD-4EE6-97F6-7D1C2BDC84C5}" type="slidenum">
              <a:rPr lang="en-US" altLang="en-US" sz="1200"/>
              <a:pPr/>
              <a:t>279</a:t>
            </a:fld>
            <a:endParaRPr lang="en-US" altLang="en-US" sz="1200"/>
          </a:p>
        </p:txBody>
      </p:sp>
      <p:sp>
        <p:nvSpPr>
          <p:cNvPr id="15363" name="Rectangle 2">
            <a:extLst>
              <a:ext uri="{FF2B5EF4-FFF2-40B4-BE49-F238E27FC236}">
                <a16:creationId xmlns:a16="http://schemas.microsoft.com/office/drawing/2014/main" id="{5886ED8A-ACD4-DD96-355F-6468CCAB9BAD}"/>
              </a:ext>
            </a:extLst>
          </p:cNvPr>
          <p:cNvSpPr>
            <a:spLocks noGrp="1" noRot="1" noChangeAspect="1" noChangeArrowheads="1" noTextEdit="1"/>
          </p:cNvSpPr>
          <p:nvPr>
            <p:ph type="sldImg"/>
          </p:nvPr>
        </p:nvSpPr>
        <p:spPr>
          <a:ln/>
        </p:spPr>
      </p:sp>
      <p:sp>
        <p:nvSpPr>
          <p:cNvPr id="15364" name="Rectangle 3">
            <a:extLst>
              <a:ext uri="{FF2B5EF4-FFF2-40B4-BE49-F238E27FC236}">
                <a16:creationId xmlns:a16="http://schemas.microsoft.com/office/drawing/2014/main" id="{C783959B-09EE-6C3B-526A-037F4E628CE2}"/>
              </a:ext>
            </a:extLst>
          </p:cNvPr>
          <p:cNvSpPr>
            <a:spLocks noGrp="1" noChangeArrowheads="1"/>
          </p:cNvSpPr>
          <p:nvPr>
            <p:ph type="body" idx="1"/>
          </p:nvPr>
        </p:nvSpPr>
        <p:spPr>
          <a:noFill/>
        </p:spPr>
        <p:txBody>
          <a:bodyPr/>
          <a:lstStyle/>
          <a:p>
            <a:r>
              <a:rPr lang="en-US" altLang="en-US"/>
              <a:t>NOT JUST CHOOSE 1 FROM COLUMN A,</a:t>
            </a:r>
          </a:p>
          <a:p>
            <a:r>
              <a:rPr lang="en-US" altLang="en-US"/>
              <a:t>EMERGENT QUESTIONS, SUCH AS …</a:t>
            </a:r>
          </a:p>
          <a:p>
            <a:endParaRPr lang="en-US" altLang="en-US"/>
          </a:p>
          <a:p>
            <a:r>
              <a:rPr lang="en-US" altLang="en-US"/>
              <a:t>NOTICE THAT MY FOCUS IS NOT HUMAN OR BIOMEDICAL RELEVANCE, ALTHOUGH I DO HAVE INTERESTS IN THOSE AREAS.</a:t>
            </a:r>
          </a:p>
          <a:p>
            <a:endParaRPr lang="en-US" altLang="en-US"/>
          </a:p>
          <a:p>
            <a:r>
              <a:rPr lang="en-US" altLang="en-US"/>
              <a:t>SelExp_Davis_4 May 2006.ppt</a:t>
            </a:r>
          </a:p>
          <a:p>
            <a:r>
              <a:rPr lang="en-US" altLang="en-US"/>
              <a:t>Could also list trade-offs in both columns</a:t>
            </a:r>
          </a:p>
          <a:p>
            <a:r>
              <a:rPr lang="en-US" altLang="en-US"/>
              <a:t>So, we really want to understand the processes, not just the end points.</a:t>
            </a:r>
          </a:p>
          <a:p>
            <a:endParaRPr lang="en-US" altLang="en-US"/>
          </a:p>
          <a:p>
            <a:r>
              <a:rPr lang="en-US" altLang="en-US"/>
              <a:t>Metabolic theory of ecology (MTE) -- also relevant for body size, allometry, scaling </a:t>
            </a:r>
          </a:p>
          <a:p>
            <a:r>
              <a:rPr lang="en-US" altLang="en-US"/>
              <a:t>Heat dissipation limit (HDL) theory -- also relevant for body size, allometry, scaling </a:t>
            </a:r>
          </a:p>
          <a:p>
            <a:endParaRPr lang="en-US" altLang="en-US"/>
          </a:p>
          <a:p>
            <a:r>
              <a:rPr lang="en-US" altLang="en-US" b="1"/>
              <a:t>Example of emergent question Plenary lecture:</a:t>
            </a:r>
          </a:p>
          <a:p>
            <a:r>
              <a:rPr lang="en-US" altLang="en-US" b="1"/>
              <a:t>John Speakman</a:t>
            </a:r>
          </a:p>
          <a:p>
            <a:r>
              <a:rPr lang="en-US" altLang="en-US" b="1"/>
              <a:t>The physiological basis of life history trade-offs: is there a role for oxidative stress?</a:t>
            </a:r>
          </a:p>
        </p:txBody>
      </p:sp>
    </p:spTree>
    <p:extLst>
      <p:ext uri="{BB962C8B-B14F-4D97-AF65-F5344CB8AC3E}">
        <p14:creationId xmlns:p14="http://schemas.microsoft.com/office/powerpoint/2010/main" val="302326533"/>
      </p:ext>
    </p:extLst>
  </p:cSld>
  <p:clrMapOvr>
    <a:masterClrMapping/>
  </p:clrMapOvr>
</p:notes>
</file>

<file path=ppt/notesSlides/notesSlide2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3666" name="Rectangle 7">
            <a:extLst>
              <a:ext uri="{FF2B5EF4-FFF2-40B4-BE49-F238E27FC236}">
                <a16:creationId xmlns:a16="http://schemas.microsoft.com/office/drawing/2014/main" id="{01600CE5-99DA-C75F-CD1D-BF661B5B460C}"/>
              </a:ext>
            </a:extLst>
          </p:cNvPr>
          <p:cNvSpPr>
            <a:spLocks noGrp="1" noChangeArrowheads="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3EADD11E-FCED-4997-974A-3CD3D2D26DFD}" type="slidenum">
              <a:rPr lang="en-US" altLang="en-US" sz="1200"/>
              <a:pPr/>
              <a:t>280</a:t>
            </a:fld>
            <a:endParaRPr lang="en-US" altLang="en-US" sz="1200"/>
          </a:p>
        </p:txBody>
      </p:sp>
      <p:sp>
        <p:nvSpPr>
          <p:cNvPr id="113667" name="Rectangle 2">
            <a:extLst>
              <a:ext uri="{FF2B5EF4-FFF2-40B4-BE49-F238E27FC236}">
                <a16:creationId xmlns:a16="http://schemas.microsoft.com/office/drawing/2014/main" id="{22471859-2EC6-9F8A-4496-1E1F5C424D51}"/>
              </a:ext>
            </a:extLst>
          </p:cNvPr>
          <p:cNvSpPr>
            <a:spLocks noGrp="1" noRot="1" noChangeAspect="1" noChangeArrowheads="1" noTextEdit="1"/>
          </p:cNvSpPr>
          <p:nvPr>
            <p:ph type="sldImg"/>
          </p:nvPr>
        </p:nvSpPr>
        <p:spPr>
          <a:ln/>
        </p:spPr>
      </p:sp>
      <p:sp>
        <p:nvSpPr>
          <p:cNvPr id="113668" name="Rectangle 3">
            <a:extLst>
              <a:ext uri="{FF2B5EF4-FFF2-40B4-BE49-F238E27FC236}">
                <a16:creationId xmlns:a16="http://schemas.microsoft.com/office/drawing/2014/main" id="{7AEF3287-6973-069C-08B4-6911461C6E04}"/>
              </a:ext>
            </a:extLst>
          </p:cNvPr>
          <p:cNvSpPr>
            <a:spLocks noGrp="1" noChangeArrowheads="1"/>
          </p:cNvSpPr>
          <p:nvPr>
            <p:ph type="body" idx="1"/>
          </p:nvPr>
        </p:nvSpPr>
        <p:spPr>
          <a:noFill/>
        </p:spPr>
        <p:txBody>
          <a:bodyPr lIns="89940" tIns="44970" rIns="89940" bIns="44970"/>
          <a:lstStyle/>
          <a:p>
            <a:r>
              <a:rPr lang="en-US" altLang="en-US" b="1"/>
              <a:t>ABSTRACT</a:t>
            </a:r>
            <a:endParaRPr lang="en-US" altLang="en-US"/>
          </a:p>
          <a:p>
            <a:r>
              <a:rPr lang="en-US" altLang="en-US"/>
              <a:t>Effects of genetic selection for high wheel-running activity (17</a:t>
            </a:r>
            <a:r>
              <a:rPr lang="en-US" altLang="en-US" baseline="30000"/>
              <a:t>th</a:t>
            </a:r>
            <a:r>
              <a:rPr lang="en-US" altLang="en-US"/>
              <a:t> generation) and access to running wheels on skeletal muscle glucose uptake were studied in mice with the following treatments for 8 weeks: 1) access to unlocked wheels; 2) same as 1, but wheels locked 48 hr before glucose uptake measurement; or 3) wheels always locked.  Mice from four replicate selected lines ran more than random-bred (nonselected) mice (8,243 ±711 vs. 3,719 ± 233 revolutions/day </a:t>
            </a:r>
            <a:r>
              <a:rPr lang="en-US" altLang="en-US">
                <a:solidFill>
                  <a:srgbClr val="FF0000"/>
                </a:solidFill>
              </a:rPr>
              <a:t>xxplease indicate if this is over the entire 8 weeks, and also if it is mean ± SE</a:t>
            </a:r>
            <a:r>
              <a:rPr lang="en-US" altLang="en-US"/>
              <a:t>).  Fat pad/body weight was ~40% lower for selected vs. nonselected and for unlocked vs. locked groups.  </a:t>
            </a:r>
            <a:r>
              <a:rPr lang="en-US" altLang="en-US">
                <a:solidFill>
                  <a:srgbClr val="FF0000"/>
                </a:solidFill>
              </a:rPr>
              <a:t>xxFor all mice pooled,</a:t>
            </a:r>
            <a:r>
              <a:rPr lang="en-US" altLang="en-US"/>
              <a:t> insulin-stimulated glucose uptake and fat pad/body weight were inversely correlated for isolated soleus (r = -0.333, p&lt;0.005 xxthis will change if we use log or sqrt wheel running), but not extensor digitorum longus (EDL) or epitrochlearis muscles.  Insulin-stimulated glucose uptake was higher in EDL (p&lt;0.02) and tended to be higher in soleus (p=0.11) for selected vs. nonselected mice.  Glucose uptake did not differ by wheel-group, and amount of running did not correlate with glucose uptake for any muscle.  Unlike previously reported findings using rats, wheel running by mice did not enhance subsequent glucose uptake by isolated muscles.</a:t>
            </a:r>
          </a:p>
          <a:p>
            <a:pPr>
              <a:spcBef>
                <a:spcPct val="0"/>
              </a:spcBef>
            </a:pPr>
            <a:endParaRPr lang="en-US" altLang="en-US"/>
          </a:p>
        </p:txBody>
      </p:sp>
    </p:spTree>
    <p:extLst>
      <p:ext uri="{BB962C8B-B14F-4D97-AF65-F5344CB8AC3E}">
        <p14:creationId xmlns:p14="http://schemas.microsoft.com/office/powerpoint/2010/main" val="2634921410"/>
      </p:ext>
    </p:extLst>
  </p:cSld>
  <p:clrMapOvr>
    <a:masterClrMapping/>
  </p:clrMapOvr>
</p:notes>
</file>

<file path=ppt/notesSlides/notesSlide2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5954" name="Rectangle 7">
            <a:extLst>
              <a:ext uri="{FF2B5EF4-FFF2-40B4-BE49-F238E27FC236}">
                <a16:creationId xmlns:a16="http://schemas.microsoft.com/office/drawing/2014/main" id="{97F5200D-3748-22B8-3B68-FB4B3F398397}"/>
              </a:ext>
            </a:extLst>
          </p:cNvPr>
          <p:cNvSpPr>
            <a:spLocks noGrp="1" noChangeArrowheads="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3F0AE89E-D58C-4D0C-8BE7-BBE75ACF7756}" type="slidenum">
              <a:rPr lang="en-US" altLang="en-US" sz="1200"/>
              <a:pPr/>
              <a:t>281</a:t>
            </a:fld>
            <a:endParaRPr lang="en-US" altLang="en-US" sz="1200" dirty="0"/>
          </a:p>
        </p:txBody>
      </p:sp>
      <p:sp>
        <p:nvSpPr>
          <p:cNvPr id="125955" name="Rectangle 2">
            <a:extLst>
              <a:ext uri="{FF2B5EF4-FFF2-40B4-BE49-F238E27FC236}">
                <a16:creationId xmlns:a16="http://schemas.microsoft.com/office/drawing/2014/main" id="{23F65F83-144D-FA07-EB5C-2FC383357D9D}"/>
              </a:ext>
            </a:extLst>
          </p:cNvPr>
          <p:cNvSpPr>
            <a:spLocks noGrp="1" noRot="1" noChangeAspect="1" noChangeArrowheads="1" noTextEdit="1"/>
          </p:cNvSpPr>
          <p:nvPr>
            <p:ph type="sldImg"/>
          </p:nvPr>
        </p:nvSpPr>
        <p:spPr>
          <a:ln/>
        </p:spPr>
      </p:sp>
      <p:sp>
        <p:nvSpPr>
          <p:cNvPr id="125956" name="Rectangle 3">
            <a:extLst>
              <a:ext uri="{FF2B5EF4-FFF2-40B4-BE49-F238E27FC236}">
                <a16:creationId xmlns:a16="http://schemas.microsoft.com/office/drawing/2014/main" id="{A0ECE074-9546-0BE8-2198-0B6FA7BCD9F8}"/>
              </a:ext>
            </a:extLst>
          </p:cNvPr>
          <p:cNvSpPr>
            <a:spLocks noGrp="1" noChangeArrowheads="1"/>
          </p:cNvSpPr>
          <p:nvPr>
            <p:ph type="body" idx="1"/>
          </p:nvPr>
        </p:nvSpPr>
        <p:spPr>
          <a:noFill/>
        </p:spPr>
        <p:txBody>
          <a:bodyPr lIns="89940" tIns="44970" rIns="89940" bIns="44970"/>
          <a:lstStyle/>
          <a:p>
            <a:r>
              <a:rPr lang="en-US" altLang="en-US" dirty="0"/>
              <a:t>Other stimuli might include diet or odors ... or microbiome</a:t>
            </a:r>
          </a:p>
          <a:p>
            <a:endParaRPr lang="en-US" altLang="en-US" dirty="0"/>
          </a:p>
        </p:txBody>
      </p:sp>
    </p:spTree>
    <p:extLst>
      <p:ext uri="{BB962C8B-B14F-4D97-AF65-F5344CB8AC3E}">
        <p14:creationId xmlns:p14="http://schemas.microsoft.com/office/powerpoint/2010/main" val="1532944944"/>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5714" name="Rectangle 7">
            <a:extLst>
              <a:ext uri="{FF2B5EF4-FFF2-40B4-BE49-F238E27FC236}">
                <a16:creationId xmlns:a16="http://schemas.microsoft.com/office/drawing/2014/main" id="{C8BFC1C4-F790-0EFF-0FB8-6DAC7E81EA29}"/>
              </a:ext>
            </a:extLst>
          </p:cNvPr>
          <p:cNvSpPr>
            <a:spLocks noGrp="1" noChangeArrowheads="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D3FF109F-1813-44A0-96D6-605CDE829229}" type="slidenum">
              <a:rPr lang="en-US" altLang="en-US" sz="1200"/>
              <a:pPr/>
              <a:t>27</a:t>
            </a:fld>
            <a:endParaRPr lang="en-US" altLang="en-US" sz="1200" dirty="0"/>
          </a:p>
        </p:txBody>
      </p:sp>
      <p:sp>
        <p:nvSpPr>
          <p:cNvPr id="115715" name="Rectangle 2">
            <a:extLst>
              <a:ext uri="{FF2B5EF4-FFF2-40B4-BE49-F238E27FC236}">
                <a16:creationId xmlns:a16="http://schemas.microsoft.com/office/drawing/2014/main" id="{176856BE-49D5-0DDA-CF6F-8DF7195E3179}"/>
              </a:ext>
            </a:extLst>
          </p:cNvPr>
          <p:cNvSpPr>
            <a:spLocks noGrp="1" noRot="1" noChangeAspect="1" noChangeArrowheads="1" noTextEdit="1"/>
          </p:cNvSpPr>
          <p:nvPr>
            <p:ph type="sldImg"/>
          </p:nvPr>
        </p:nvSpPr>
        <p:spPr>
          <a:ln/>
        </p:spPr>
      </p:sp>
      <p:sp>
        <p:nvSpPr>
          <p:cNvPr id="115716" name="Rectangle 3">
            <a:extLst>
              <a:ext uri="{FF2B5EF4-FFF2-40B4-BE49-F238E27FC236}">
                <a16:creationId xmlns:a16="http://schemas.microsoft.com/office/drawing/2014/main" id="{12960819-6978-D6D8-E0CA-4BC30A5E1C29}"/>
              </a:ext>
            </a:extLst>
          </p:cNvPr>
          <p:cNvSpPr>
            <a:spLocks noGrp="1" noChangeArrowheads="1"/>
          </p:cNvSpPr>
          <p:nvPr>
            <p:ph type="body" idx="1"/>
          </p:nvPr>
        </p:nvSpPr>
        <p:spPr>
          <a:noFill/>
        </p:spPr>
        <p:txBody>
          <a:bodyPr lIns="89940" tIns="44970" rIns="89940" bIns="44970"/>
          <a:lstStyle/>
          <a:p>
            <a:r>
              <a:rPr lang="en-US" altLang="en-US" dirty="0"/>
              <a:t>Gen. 11 Both Sexes</a:t>
            </a:r>
          </a:p>
          <a:p>
            <a:r>
              <a:rPr lang="en-US" altLang="en-US" dirty="0"/>
              <a:t>  No Wheel Access</a:t>
            </a:r>
          </a:p>
          <a:p>
            <a:r>
              <a:rPr lang="en-US" altLang="en-US" dirty="0"/>
              <a:t>  7 months old</a:t>
            </a:r>
          </a:p>
          <a:p>
            <a:r>
              <a:rPr lang="en-US" altLang="en-US" dirty="0"/>
              <a:t>Gen. 21B Males</a:t>
            </a:r>
          </a:p>
          <a:p>
            <a:r>
              <a:rPr lang="en-US" altLang="en-US" dirty="0"/>
              <a:t>  Wheels &amp; No Wheels</a:t>
            </a:r>
          </a:p>
          <a:p>
            <a:r>
              <a:rPr lang="en-US" altLang="en-US" dirty="0"/>
              <a:t>  for 2 months</a:t>
            </a:r>
          </a:p>
          <a:p>
            <a:endParaRPr lang="en-US" altLang="en-US" dirty="0"/>
          </a:p>
          <a:p>
            <a:r>
              <a:rPr lang="en-US" altLang="en-US" dirty="0"/>
              <a:t>Garland &amp; Freeman, 2005, </a:t>
            </a:r>
            <a:r>
              <a:rPr lang="en-US" altLang="en-US" i="1" dirty="0"/>
              <a:t>Evolution</a:t>
            </a:r>
            <a:r>
              <a:rPr lang="en-US" altLang="en-US" dirty="0"/>
              <a:t>.</a:t>
            </a:r>
          </a:p>
          <a:p>
            <a:r>
              <a:rPr lang="en-US" altLang="en-US" dirty="0"/>
              <a:t>Kelly et al., 2006, </a:t>
            </a:r>
            <a:r>
              <a:rPr lang="en-US" altLang="en-US" i="1" dirty="0"/>
              <a:t>Journal of Morphology</a:t>
            </a:r>
            <a:r>
              <a:rPr lang="en-US" altLang="en-US" dirty="0"/>
              <a:t>. </a:t>
            </a:r>
          </a:p>
          <a:p>
            <a:pPr>
              <a:spcBef>
                <a:spcPct val="0"/>
              </a:spcBef>
            </a:pPr>
            <a:endParaRPr lang="en-US" altLang="en-US" dirty="0"/>
          </a:p>
        </p:txBody>
      </p:sp>
    </p:spTree>
    <p:extLst>
      <p:ext uri="{BB962C8B-B14F-4D97-AF65-F5344CB8AC3E}">
        <p14:creationId xmlns:p14="http://schemas.microsoft.com/office/powerpoint/2010/main" val="159105912"/>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7762" name="Rectangle 7">
            <a:extLst>
              <a:ext uri="{FF2B5EF4-FFF2-40B4-BE49-F238E27FC236}">
                <a16:creationId xmlns:a16="http://schemas.microsoft.com/office/drawing/2014/main" id="{B9344387-3C0F-6EE5-181B-18CFD3898873}"/>
              </a:ext>
            </a:extLst>
          </p:cNvPr>
          <p:cNvSpPr>
            <a:spLocks noGrp="1" noChangeArrowheads="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4A96960F-74BE-4DDC-820B-AE2762153F38}" type="slidenum">
              <a:rPr lang="en-US" altLang="en-US" sz="1200"/>
              <a:pPr/>
              <a:t>28</a:t>
            </a:fld>
            <a:endParaRPr lang="en-US" altLang="en-US" sz="1200" dirty="0"/>
          </a:p>
        </p:txBody>
      </p:sp>
      <p:sp>
        <p:nvSpPr>
          <p:cNvPr id="117763" name="Rectangle 2">
            <a:extLst>
              <a:ext uri="{FF2B5EF4-FFF2-40B4-BE49-F238E27FC236}">
                <a16:creationId xmlns:a16="http://schemas.microsoft.com/office/drawing/2014/main" id="{9FD828DA-915E-6E72-9031-7682E7ECEF8A}"/>
              </a:ext>
            </a:extLst>
          </p:cNvPr>
          <p:cNvSpPr>
            <a:spLocks noGrp="1" noRot="1" noChangeAspect="1" noChangeArrowheads="1" noTextEdit="1"/>
          </p:cNvSpPr>
          <p:nvPr>
            <p:ph type="sldImg"/>
          </p:nvPr>
        </p:nvSpPr>
        <p:spPr>
          <a:ln/>
        </p:spPr>
      </p:sp>
      <p:sp>
        <p:nvSpPr>
          <p:cNvPr id="117764" name="Rectangle 3">
            <a:extLst>
              <a:ext uri="{FF2B5EF4-FFF2-40B4-BE49-F238E27FC236}">
                <a16:creationId xmlns:a16="http://schemas.microsoft.com/office/drawing/2014/main" id="{B34FB9B7-80BD-3494-5F25-7D94A8378A66}"/>
              </a:ext>
            </a:extLst>
          </p:cNvPr>
          <p:cNvSpPr>
            <a:spLocks noGrp="1" noChangeArrowheads="1"/>
          </p:cNvSpPr>
          <p:nvPr>
            <p:ph type="body" idx="1"/>
          </p:nvPr>
        </p:nvSpPr>
        <p:spPr>
          <a:noFill/>
        </p:spPr>
        <p:txBody>
          <a:bodyPr lIns="89940" tIns="44970" rIns="89940" bIns="44970"/>
          <a:lstStyle/>
          <a:p>
            <a:r>
              <a:rPr lang="en-US" altLang="en-US" dirty="0"/>
              <a:t>Gen. 11 Both Sexes</a:t>
            </a:r>
          </a:p>
          <a:p>
            <a:r>
              <a:rPr lang="en-US" altLang="en-US" dirty="0"/>
              <a:t>  No Wheel Access</a:t>
            </a:r>
          </a:p>
          <a:p>
            <a:r>
              <a:rPr lang="en-US" altLang="en-US" dirty="0"/>
              <a:t>  7 months old</a:t>
            </a:r>
          </a:p>
          <a:p>
            <a:endParaRPr lang="en-US" altLang="en-US" dirty="0"/>
          </a:p>
          <a:p>
            <a:r>
              <a:rPr lang="en-US" altLang="en-US" dirty="0"/>
              <a:t>Garland &amp; Freeman, 2005, </a:t>
            </a:r>
            <a:r>
              <a:rPr lang="en-US" altLang="en-US" i="1" dirty="0"/>
              <a:t>Evolution</a:t>
            </a:r>
            <a:r>
              <a:rPr lang="en-US" altLang="en-US" dirty="0"/>
              <a:t> 59:1851-1854. </a:t>
            </a:r>
          </a:p>
          <a:p>
            <a:pPr>
              <a:spcBef>
                <a:spcPct val="0"/>
              </a:spcBef>
            </a:pPr>
            <a:endParaRPr lang="en-US" altLang="en-US" dirty="0"/>
          </a:p>
        </p:txBody>
      </p:sp>
    </p:spTree>
    <p:extLst>
      <p:ext uri="{BB962C8B-B14F-4D97-AF65-F5344CB8AC3E}">
        <p14:creationId xmlns:p14="http://schemas.microsoft.com/office/powerpoint/2010/main" val="4170367528"/>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8610" name="Rectangle 7">
            <a:extLst>
              <a:ext uri="{FF2B5EF4-FFF2-40B4-BE49-F238E27FC236}">
                <a16:creationId xmlns:a16="http://schemas.microsoft.com/office/drawing/2014/main" id="{5C7994D3-E195-72F4-023A-4C3EE232A43B}"/>
              </a:ext>
            </a:extLst>
          </p:cNvPr>
          <p:cNvSpPr>
            <a:spLocks noGrp="1" noChangeArrowheads="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3359D225-E0B7-42B3-A02C-D3A38A7A81B8}" type="slidenum">
              <a:rPr lang="en-US" altLang="en-US" sz="1200"/>
              <a:pPr/>
              <a:t>29</a:t>
            </a:fld>
            <a:endParaRPr lang="en-US" altLang="en-US" sz="1200" dirty="0"/>
          </a:p>
        </p:txBody>
      </p:sp>
      <p:sp>
        <p:nvSpPr>
          <p:cNvPr id="68611" name="Rectangle 2">
            <a:extLst>
              <a:ext uri="{FF2B5EF4-FFF2-40B4-BE49-F238E27FC236}">
                <a16:creationId xmlns:a16="http://schemas.microsoft.com/office/drawing/2014/main" id="{76D10EA7-8D21-3E0D-A69E-D3D56DE0D30A}"/>
              </a:ext>
            </a:extLst>
          </p:cNvPr>
          <p:cNvSpPr>
            <a:spLocks noGrp="1" noRot="1" noChangeAspect="1" noChangeArrowheads="1" noTextEdit="1"/>
          </p:cNvSpPr>
          <p:nvPr>
            <p:ph type="sldImg"/>
          </p:nvPr>
        </p:nvSpPr>
        <p:spPr>
          <a:ln/>
        </p:spPr>
      </p:sp>
      <p:sp>
        <p:nvSpPr>
          <p:cNvPr id="68612" name="Rectangle 3">
            <a:extLst>
              <a:ext uri="{FF2B5EF4-FFF2-40B4-BE49-F238E27FC236}">
                <a16:creationId xmlns:a16="http://schemas.microsoft.com/office/drawing/2014/main" id="{96AF8C47-02CA-9929-2E89-5199E5160AED}"/>
              </a:ext>
            </a:extLst>
          </p:cNvPr>
          <p:cNvSpPr>
            <a:spLocks noGrp="1" noChangeArrowheads="1"/>
          </p:cNvSpPr>
          <p:nvPr>
            <p:ph type="body" idx="1"/>
          </p:nvPr>
        </p:nvSpPr>
        <p:spPr>
          <a:noFill/>
        </p:spPr>
        <p:txBody>
          <a:bodyPr/>
          <a:lstStyle/>
          <a:p>
            <a:r>
              <a:rPr lang="en-US" altLang="en-US" dirty="0"/>
              <a:t>Note:  the "</a:t>
            </a:r>
            <a:r>
              <a:rPr lang="en-US" altLang="en-US" b="1" i="1" dirty="0">
                <a:latin typeface="Arial" panose="020B0604020202020204" pitchFamily="34" charset="0"/>
              </a:rPr>
              <a:t>even when housed without wheels</a:t>
            </a:r>
            <a:r>
              <a:rPr lang="en-US" altLang="en-US" dirty="0"/>
              <a:t>" refers to results from C:\SELECT\g53\Eisenmann\SAS.</a:t>
            </a:r>
          </a:p>
          <a:p>
            <a:r>
              <a:rPr lang="en-US" altLang="en-US" dirty="0"/>
              <a:t>Before then, I said "with locked wheels," which referred to earlier Swallow/Koteja papers.</a:t>
            </a:r>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0658" name="Rectangle 7">
            <a:extLst>
              <a:ext uri="{FF2B5EF4-FFF2-40B4-BE49-F238E27FC236}">
                <a16:creationId xmlns:a16="http://schemas.microsoft.com/office/drawing/2014/main" id="{79B98E51-4626-C1F4-CA1D-1C45E5C50136}"/>
              </a:ext>
            </a:extLst>
          </p:cNvPr>
          <p:cNvSpPr>
            <a:spLocks noGrp="1" noChangeArrowheads="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C5595098-CA03-4666-BBA0-40AC97B89965}" type="slidenum">
              <a:rPr lang="en-US" altLang="en-US" sz="1200"/>
              <a:pPr/>
              <a:t>30</a:t>
            </a:fld>
            <a:endParaRPr lang="en-US" altLang="en-US" sz="1200" dirty="0"/>
          </a:p>
        </p:txBody>
      </p:sp>
      <p:sp>
        <p:nvSpPr>
          <p:cNvPr id="70659" name="Rectangle 2">
            <a:extLst>
              <a:ext uri="{FF2B5EF4-FFF2-40B4-BE49-F238E27FC236}">
                <a16:creationId xmlns:a16="http://schemas.microsoft.com/office/drawing/2014/main" id="{AE821EFA-5577-C7FB-7DA5-E7F5A8139AA1}"/>
              </a:ext>
            </a:extLst>
          </p:cNvPr>
          <p:cNvSpPr>
            <a:spLocks noGrp="1" noRot="1" noChangeAspect="1" noChangeArrowheads="1" noTextEdit="1"/>
          </p:cNvSpPr>
          <p:nvPr>
            <p:ph type="sldImg"/>
          </p:nvPr>
        </p:nvSpPr>
        <p:spPr>
          <a:ln/>
        </p:spPr>
      </p:sp>
      <p:sp>
        <p:nvSpPr>
          <p:cNvPr id="70660" name="Rectangle 3">
            <a:extLst>
              <a:ext uri="{FF2B5EF4-FFF2-40B4-BE49-F238E27FC236}">
                <a16:creationId xmlns:a16="http://schemas.microsoft.com/office/drawing/2014/main" id="{845C25B2-37C1-8F3D-E881-D8C24A86AB19}"/>
              </a:ext>
            </a:extLst>
          </p:cNvPr>
          <p:cNvSpPr>
            <a:spLocks noGrp="1" noChangeArrowheads="1"/>
          </p:cNvSpPr>
          <p:nvPr>
            <p:ph type="body" idx="1"/>
          </p:nvPr>
        </p:nvSpPr>
        <p:spPr>
          <a:noFill/>
        </p:spPr>
        <p:txBody>
          <a:bodyPr/>
          <a:lstStyle/>
          <a:p>
            <a:endParaRPr lang="en-US" altLang="en-US" dirty="0"/>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2706" name="Rectangle 7">
            <a:extLst>
              <a:ext uri="{FF2B5EF4-FFF2-40B4-BE49-F238E27FC236}">
                <a16:creationId xmlns:a16="http://schemas.microsoft.com/office/drawing/2014/main" id="{D76058C4-412D-F9FA-8B8D-85CDF1A902B1}"/>
              </a:ext>
            </a:extLst>
          </p:cNvPr>
          <p:cNvSpPr>
            <a:spLocks noGrp="1" noChangeArrowheads="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528D306D-A3E2-48B6-B7E3-9C5193B1FE13}" type="slidenum">
              <a:rPr lang="en-US" altLang="en-US" sz="1200"/>
              <a:pPr/>
              <a:t>31</a:t>
            </a:fld>
            <a:endParaRPr lang="en-US" altLang="en-US" sz="1200" dirty="0"/>
          </a:p>
        </p:txBody>
      </p:sp>
      <p:sp>
        <p:nvSpPr>
          <p:cNvPr id="72707" name="Slide Image Placeholder 1">
            <a:extLst>
              <a:ext uri="{FF2B5EF4-FFF2-40B4-BE49-F238E27FC236}">
                <a16:creationId xmlns:a16="http://schemas.microsoft.com/office/drawing/2014/main" id="{8EF1B090-DD3F-53AD-14B9-D7BE591A1FAD}"/>
              </a:ext>
            </a:extLst>
          </p:cNvPr>
          <p:cNvSpPr>
            <a:spLocks noGrp="1" noRot="1" noChangeAspect="1" noTextEdit="1"/>
          </p:cNvSpPr>
          <p:nvPr>
            <p:ph type="sldImg"/>
          </p:nvPr>
        </p:nvSpPr>
        <p:spPr>
          <a:ln/>
        </p:spPr>
      </p:sp>
      <p:sp>
        <p:nvSpPr>
          <p:cNvPr id="72708" name="Notes Placeholder 2">
            <a:extLst>
              <a:ext uri="{FF2B5EF4-FFF2-40B4-BE49-F238E27FC236}">
                <a16:creationId xmlns:a16="http://schemas.microsoft.com/office/drawing/2014/main" id="{047191AB-8835-2432-9BAB-2FC5D922E1D2}"/>
              </a:ext>
            </a:extLst>
          </p:cNvPr>
          <p:cNvSpPr>
            <a:spLocks noGrp="1"/>
          </p:cNvSpPr>
          <p:nvPr>
            <p:ph type="body" idx="1"/>
          </p:nvPr>
        </p:nvSpPr>
        <p:spPr>
          <a:xfrm>
            <a:off x="685800" y="4343400"/>
            <a:ext cx="5486400" cy="4114800"/>
          </a:xfrm>
          <a:noFill/>
        </p:spPr>
        <p:txBody>
          <a:bodyPr lIns="91434" tIns="45716" rIns="91434" bIns="45716"/>
          <a:lstStyle/>
          <a:p>
            <a:pPr eaLnBrk="1" hangingPunct="1">
              <a:spcBef>
                <a:spcPct val="0"/>
              </a:spcBef>
            </a:pPr>
            <a:r>
              <a:rPr lang="en-US" altLang="en-US" dirty="0"/>
              <a:t>Malisch in 2007 found that the baseline corticosterone levels of mice bred for high wheel running activity were 2 fold higher than those in control mice, for both females and males</a:t>
            </a:r>
          </a:p>
        </p:txBody>
      </p:sp>
      <p:sp>
        <p:nvSpPr>
          <p:cNvPr id="72709" name="Slide Number Placeholder 3">
            <a:extLst>
              <a:ext uri="{FF2B5EF4-FFF2-40B4-BE49-F238E27FC236}">
                <a16:creationId xmlns:a16="http://schemas.microsoft.com/office/drawing/2014/main" id="{7BBDCDD4-9187-4DDC-16D4-2FC1961F4408}"/>
              </a:ext>
            </a:extLst>
          </p:cNvPr>
          <p:cNvSpPr txBox="1">
            <a:spLocks noGrp="1"/>
          </p:cNvSpPr>
          <p:nvPr/>
        </p:nvSpPr>
        <p:spPr bwMode="auto">
          <a:xfrm>
            <a:off x="3884613" y="8685213"/>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34" tIns="45716" rIns="91434" bIns="45716" anchor="b"/>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pPr algn="r" eaLnBrk="1" hangingPunct="1"/>
            <a:fld id="{4656B5DA-918F-4CFB-932A-7EABE51E8B6E}" type="slidenum">
              <a:rPr lang="en-US" altLang="en-US" sz="1200">
                <a:latin typeface="Calibri" panose="020F0502020204030204" pitchFamily="34" charset="0"/>
                <a:cs typeface="Arial" panose="020B0604020202020204" pitchFamily="34" charset="0"/>
              </a:rPr>
              <a:pPr algn="r" eaLnBrk="1" hangingPunct="1"/>
              <a:t>31</a:t>
            </a:fld>
            <a:endParaRPr lang="en-US" altLang="en-US" sz="1200" dirty="0">
              <a:latin typeface="Calibri" panose="020F0502020204030204" pitchFamily="34" charset="0"/>
              <a:cs typeface="Arial" panose="020B0604020202020204" pitchFamily="34" charset="0"/>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842" name="Rectangle 7">
            <a:extLst>
              <a:ext uri="{FF2B5EF4-FFF2-40B4-BE49-F238E27FC236}">
                <a16:creationId xmlns:a16="http://schemas.microsoft.com/office/drawing/2014/main" id="{389BB383-E605-702E-75C8-3710B96C0467}"/>
              </a:ext>
            </a:extLst>
          </p:cNvPr>
          <p:cNvSpPr>
            <a:spLocks noGrp="1" noChangeArrowheads="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5820F40C-A5BE-49D5-9D27-78D6B5321286}" type="slidenum">
              <a:rPr lang="en-US" altLang="en-US" sz="1200"/>
              <a:pPr/>
              <a:t>3</a:t>
            </a:fld>
            <a:endParaRPr lang="en-US" altLang="en-US" sz="1200" dirty="0"/>
          </a:p>
        </p:txBody>
      </p:sp>
      <p:sp>
        <p:nvSpPr>
          <p:cNvPr id="35843" name="Rectangle 2">
            <a:extLst>
              <a:ext uri="{FF2B5EF4-FFF2-40B4-BE49-F238E27FC236}">
                <a16:creationId xmlns:a16="http://schemas.microsoft.com/office/drawing/2014/main" id="{7554A8B9-F9FE-9CF3-65D3-AF1D305CF120}"/>
              </a:ext>
            </a:extLst>
          </p:cNvPr>
          <p:cNvSpPr>
            <a:spLocks noGrp="1" noRot="1" noChangeAspect="1" noChangeArrowheads="1" noTextEdit="1"/>
          </p:cNvSpPr>
          <p:nvPr>
            <p:ph type="sldImg"/>
          </p:nvPr>
        </p:nvSpPr>
        <p:spPr>
          <a:ln/>
        </p:spPr>
      </p:sp>
      <p:sp>
        <p:nvSpPr>
          <p:cNvPr id="35844" name="Rectangle 3">
            <a:extLst>
              <a:ext uri="{FF2B5EF4-FFF2-40B4-BE49-F238E27FC236}">
                <a16:creationId xmlns:a16="http://schemas.microsoft.com/office/drawing/2014/main" id="{16978847-EA5C-3EAB-BED1-B152D0728B08}"/>
              </a:ext>
            </a:extLst>
          </p:cNvPr>
          <p:cNvSpPr>
            <a:spLocks noGrp="1" noChangeArrowheads="1"/>
          </p:cNvSpPr>
          <p:nvPr>
            <p:ph type="body" idx="1"/>
          </p:nvPr>
        </p:nvSpPr>
        <p:spPr>
          <a:noFill/>
        </p:spPr>
        <p:txBody>
          <a:bodyPr/>
          <a:lstStyle/>
          <a:p>
            <a:r>
              <a:rPr lang="en-US" altLang="en-US" dirty="0"/>
              <a:t>NOT A GIMPY INBRED STRAIN</a:t>
            </a:r>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4" name="Rectangle 7">
            <a:extLst>
              <a:ext uri="{FF2B5EF4-FFF2-40B4-BE49-F238E27FC236}">
                <a16:creationId xmlns:a16="http://schemas.microsoft.com/office/drawing/2014/main" id="{25B924E3-A8F3-BC48-5F84-7843EFB8D2DB}"/>
              </a:ext>
            </a:extLst>
          </p:cNvPr>
          <p:cNvSpPr>
            <a:spLocks noGrp="1" noChangeArrowheads="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C9917455-7F69-44E6-876C-7C10353D361B}" type="slidenum">
              <a:rPr lang="en-US" altLang="en-US" sz="1200"/>
              <a:pPr/>
              <a:t>32</a:t>
            </a:fld>
            <a:endParaRPr lang="en-US" altLang="en-US" sz="1200" dirty="0"/>
          </a:p>
        </p:txBody>
      </p:sp>
      <p:sp>
        <p:nvSpPr>
          <p:cNvPr id="74755" name="Rectangle 2">
            <a:extLst>
              <a:ext uri="{FF2B5EF4-FFF2-40B4-BE49-F238E27FC236}">
                <a16:creationId xmlns:a16="http://schemas.microsoft.com/office/drawing/2014/main" id="{B0C55ABE-D9A0-06EC-8E7E-F81AA7CF2863}"/>
              </a:ext>
            </a:extLst>
          </p:cNvPr>
          <p:cNvSpPr>
            <a:spLocks noGrp="1" noRot="1" noChangeAspect="1" noChangeArrowheads="1" noTextEdit="1"/>
          </p:cNvSpPr>
          <p:nvPr>
            <p:ph type="sldImg"/>
          </p:nvPr>
        </p:nvSpPr>
        <p:spPr>
          <a:ln/>
        </p:spPr>
      </p:sp>
      <p:sp>
        <p:nvSpPr>
          <p:cNvPr id="74756" name="Rectangle 3">
            <a:extLst>
              <a:ext uri="{FF2B5EF4-FFF2-40B4-BE49-F238E27FC236}">
                <a16:creationId xmlns:a16="http://schemas.microsoft.com/office/drawing/2014/main" id="{7890C0B1-2E06-6241-997F-9B34369220B5}"/>
              </a:ext>
            </a:extLst>
          </p:cNvPr>
          <p:cNvSpPr>
            <a:spLocks noGrp="1" noChangeArrowheads="1"/>
          </p:cNvSpPr>
          <p:nvPr>
            <p:ph type="body" idx="1"/>
          </p:nvPr>
        </p:nvSpPr>
        <p:spPr>
          <a:noFill/>
        </p:spPr>
        <p:txBody>
          <a:bodyPr lIns="89944" tIns="44972" rIns="89944" bIns="44972"/>
          <a:lstStyle/>
          <a:p>
            <a:endParaRPr lang="en-US" altLang="en-US" dirty="0"/>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802" name="Rectangle 7">
            <a:extLst>
              <a:ext uri="{FF2B5EF4-FFF2-40B4-BE49-F238E27FC236}">
                <a16:creationId xmlns:a16="http://schemas.microsoft.com/office/drawing/2014/main" id="{80FF74DC-5586-655B-7214-382996F169DD}"/>
              </a:ext>
            </a:extLst>
          </p:cNvPr>
          <p:cNvSpPr>
            <a:spLocks noGrp="1" noChangeArrowheads="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1E5357B6-AE8B-486D-9400-DF9CF350CDEE}" type="slidenum">
              <a:rPr lang="en-US" altLang="en-US" sz="1200"/>
              <a:pPr/>
              <a:t>33</a:t>
            </a:fld>
            <a:endParaRPr lang="en-US" altLang="en-US" sz="1200" dirty="0"/>
          </a:p>
        </p:txBody>
      </p:sp>
      <p:sp>
        <p:nvSpPr>
          <p:cNvPr id="76803" name="Rectangle 2">
            <a:extLst>
              <a:ext uri="{FF2B5EF4-FFF2-40B4-BE49-F238E27FC236}">
                <a16:creationId xmlns:a16="http://schemas.microsoft.com/office/drawing/2014/main" id="{87F95FD1-8AB0-3E5B-D511-C4A8A1AB2E2E}"/>
              </a:ext>
            </a:extLst>
          </p:cNvPr>
          <p:cNvSpPr>
            <a:spLocks noGrp="1" noRot="1" noChangeAspect="1" noChangeArrowheads="1" noTextEdit="1"/>
          </p:cNvSpPr>
          <p:nvPr>
            <p:ph type="sldImg"/>
          </p:nvPr>
        </p:nvSpPr>
        <p:spPr>
          <a:ln/>
        </p:spPr>
      </p:sp>
      <p:sp>
        <p:nvSpPr>
          <p:cNvPr id="76804" name="Rectangle 3">
            <a:extLst>
              <a:ext uri="{FF2B5EF4-FFF2-40B4-BE49-F238E27FC236}">
                <a16:creationId xmlns:a16="http://schemas.microsoft.com/office/drawing/2014/main" id="{6F140443-8C61-849C-7D8B-4E6B24DB310D}"/>
              </a:ext>
            </a:extLst>
          </p:cNvPr>
          <p:cNvSpPr>
            <a:spLocks noGrp="1" noChangeArrowheads="1"/>
          </p:cNvSpPr>
          <p:nvPr>
            <p:ph type="body" idx="1"/>
          </p:nvPr>
        </p:nvSpPr>
        <p:spPr>
          <a:noFill/>
        </p:spPr>
        <p:txBody>
          <a:bodyPr lIns="89944" tIns="44972" rIns="89944" bIns="44972"/>
          <a:lstStyle/>
          <a:p>
            <a:endParaRPr lang="en-US" altLang="en-US" dirty="0"/>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850" name="Rectangle 7">
            <a:extLst>
              <a:ext uri="{FF2B5EF4-FFF2-40B4-BE49-F238E27FC236}">
                <a16:creationId xmlns:a16="http://schemas.microsoft.com/office/drawing/2014/main" id="{A1C27E08-2F9A-A407-164B-70591550C101}"/>
              </a:ext>
            </a:extLst>
          </p:cNvPr>
          <p:cNvSpPr>
            <a:spLocks noGrp="1" noChangeArrowheads="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D33239E2-621E-4917-A6CF-F9C7DEA242D7}" type="slidenum">
              <a:rPr lang="en-US" altLang="en-US" sz="1200"/>
              <a:pPr/>
              <a:t>34</a:t>
            </a:fld>
            <a:endParaRPr lang="en-US" altLang="en-US" sz="1200" dirty="0"/>
          </a:p>
        </p:txBody>
      </p:sp>
      <p:sp>
        <p:nvSpPr>
          <p:cNvPr id="78851" name="Rectangle 2">
            <a:extLst>
              <a:ext uri="{FF2B5EF4-FFF2-40B4-BE49-F238E27FC236}">
                <a16:creationId xmlns:a16="http://schemas.microsoft.com/office/drawing/2014/main" id="{DAD474D2-B585-1031-DDB1-52DF6278B27F}"/>
              </a:ext>
            </a:extLst>
          </p:cNvPr>
          <p:cNvSpPr>
            <a:spLocks noGrp="1" noRot="1" noChangeAspect="1" noChangeArrowheads="1" noTextEdit="1"/>
          </p:cNvSpPr>
          <p:nvPr>
            <p:ph type="sldImg"/>
          </p:nvPr>
        </p:nvSpPr>
        <p:spPr>
          <a:ln/>
        </p:spPr>
      </p:sp>
      <p:sp>
        <p:nvSpPr>
          <p:cNvPr id="78852" name="Rectangle 3">
            <a:extLst>
              <a:ext uri="{FF2B5EF4-FFF2-40B4-BE49-F238E27FC236}">
                <a16:creationId xmlns:a16="http://schemas.microsoft.com/office/drawing/2014/main" id="{D7C2D221-8C63-22F7-52DF-F286C1651055}"/>
              </a:ext>
            </a:extLst>
          </p:cNvPr>
          <p:cNvSpPr>
            <a:spLocks noGrp="1" noChangeArrowheads="1"/>
          </p:cNvSpPr>
          <p:nvPr>
            <p:ph type="body" idx="1"/>
          </p:nvPr>
        </p:nvSpPr>
        <p:spPr>
          <a:noFill/>
        </p:spPr>
        <p:txBody>
          <a:bodyPr lIns="89940" tIns="44970" rIns="89940" bIns="44970"/>
          <a:lstStyle/>
          <a:p>
            <a:r>
              <a:rPr lang="en-US" altLang="en-US" dirty="0"/>
              <a:t>So far, we can confidently localize forebrain (including the subregions caudate-putamen, ventricles, and hippocampus), midbrain, and cerebellum.  This image has had some areas of the forebrain digitally removed to show the underlying structures with their solid shaded surfaces:</a:t>
            </a:r>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80898" name="Rectangle 7">
            <a:extLst>
              <a:ext uri="{FF2B5EF4-FFF2-40B4-BE49-F238E27FC236}">
                <a16:creationId xmlns:a16="http://schemas.microsoft.com/office/drawing/2014/main" id="{131D855B-2D06-D6D4-07AF-12DFC65EBA3D}"/>
              </a:ext>
            </a:extLst>
          </p:cNvPr>
          <p:cNvSpPr>
            <a:spLocks noGrp="1" noChangeArrowheads="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F0F281EB-37AA-4099-BA13-A7360B405C79}" type="slidenum">
              <a:rPr lang="en-US" altLang="en-US" sz="1200"/>
              <a:pPr/>
              <a:t>35</a:t>
            </a:fld>
            <a:endParaRPr lang="en-US" altLang="en-US" sz="1200" dirty="0"/>
          </a:p>
        </p:txBody>
      </p:sp>
      <p:sp>
        <p:nvSpPr>
          <p:cNvPr id="80899" name="Rectangle 2">
            <a:extLst>
              <a:ext uri="{FF2B5EF4-FFF2-40B4-BE49-F238E27FC236}">
                <a16:creationId xmlns:a16="http://schemas.microsoft.com/office/drawing/2014/main" id="{1D83FA12-C8FB-A328-EED1-08854254907D}"/>
              </a:ext>
            </a:extLst>
          </p:cNvPr>
          <p:cNvSpPr>
            <a:spLocks noGrp="1" noRot="1" noChangeAspect="1" noChangeArrowheads="1" noTextEdit="1"/>
          </p:cNvSpPr>
          <p:nvPr>
            <p:ph type="sldImg"/>
          </p:nvPr>
        </p:nvSpPr>
        <p:spPr>
          <a:ln/>
        </p:spPr>
      </p:sp>
      <p:sp>
        <p:nvSpPr>
          <p:cNvPr id="80900" name="Text Box 3">
            <a:extLst>
              <a:ext uri="{FF2B5EF4-FFF2-40B4-BE49-F238E27FC236}">
                <a16:creationId xmlns:a16="http://schemas.microsoft.com/office/drawing/2014/main" id="{4E0D4A80-84D8-1EFA-54F2-18D61562FD65}"/>
              </a:ext>
            </a:extLst>
          </p:cNvPr>
          <p:cNvSpPr>
            <a:spLocks noGrp="1" noChangeArrowheads="1"/>
          </p:cNvSpPr>
          <p:nvPr>
            <p:ph type="body" idx="1"/>
          </p:nvPr>
        </p:nvSpPr>
        <p:spPr>
          <a:xfrm>
            <a:off x="914400" y="4341813"/>
            <a:ext cx="5029200" cy="4114800"/>
          </a:xfrm>
          <a:noFill/>
          <a:extLst>
            <a:ext uri="{91240B29-F687-4F45-9708-019B960494DF}">
              <a14:hiddenLine xmlns:a14="http://schemas.microsoft.com/office/drawing/2010/main" w="9525">
                <a:solidFill>
                  <a:srgbClr val="808080"/>
                </a:solidFill>
                <a:round/>
                <a:headEnd/>
                <a:tailEnd/>
              </a14:hiddenLine>
            </a:ext>
          </a:extLst>
        </p:spPr>
        <p:txBody>
          <a:bodyPr lIns="80766" tIns="41998" rIns="80766" bIns="41998"/>
          <a:lstStyle/>
          <a:p>
            <a:pPr defTabSz="457200" eaLnBrk="1">
              <a:spcBef>
                <a:spcPts val="450"/>
              </a:spcBef>
              <a:buSzPct val="4500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altLang="en-US" sz="1800" dirty="0">
                <a:latin typeface="Arial" panose="020B0604020202020204" pitchFamily="34" charset="0"/>
                <a:ea typeface="Arial Unicode MS" panose="020B0604020202020204" pitchFamily="34" charset="-128"/>
                <a:cs typeface="Arial Unicode MS" panose="020B0604020202020204" pitchFamily="34" charset="-128"/>
              </a:rPr>
              <a:t>I am just showing males here, but the result also holds for females and for wet brain masses.</a:t>
            </a:r>
          </a:p>
          <a:p>
            <a:pPr defTabSz="457200" eaLnBrk="1">
              <a:spcBef>
                <a:spcPts val="450"/>
              </a:spcBef>
              <a:buSzPct val="4500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endParaRPr lang="en-US" altLang="en-US" sz="1800" dirty="0">
              <a:latin typeface="Arial" panose="020B0604020202020204" pitchFamily="34" charset="0"/>
              <a:ea typeface="Arial Unicode MS" panose="020B0604020202020204" pitchFamily="34" charset="-128"/>
              <a:cs typeface="Arial Unicode MS" panose="020B0604020202020204" pitchFamily="34" charset="-128"/>
            </a:endParaRPr>
          </a:p>
          <a:p>
            <a:pPr defTabSz="457200" eaLnBrk="1">
              <a:spcBef>
                <a:spcPts val="450"/>
              </a:spcBef>
              <a:buSzPct val="4500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altLang="en-US" sz="1800" dirty="0">
                <a:latin typeface="Arial" panose="020B0604020202020204" pitchFamily="34" charset="0"/>
                <a:ea typeface="Arial Unicode MS" panose="020B0604020202020204" pitchFamily="34" charset="-128"/>
                <a:cs typeface="Arial Unicode MS" panose="020B0604020202020204" pitchFamily="34" charset="-128"/>
              </a:rPr>
              <a:t>Wet &amp; dry brain masses – cerebellar &amp; non-cerebellar</a:t>
            </a:r>
          </a:p>
          <a:p>
            <a:pPr defTabSz="457200" eaLnBrk="1">
              <a:spcBef>
                <a:spcPts val="450"/>
              </a:spcBef>
              <a:buSzPct val="45000"/>
              <a:buFont typeface="Wingdings" panose="05000000000000000000" pitchFamily="2" charset="2"/>
              <a:buChar cha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altLang="en-US" sz="1800" dirty="0">
                <a:latin typeface="Arial" panose="020B0604020202020204" pitchFamily="34" charset="0"/>
                <a:ea typeface="Arial Unicode MS" panose="020B0604020202020204" pitchFamily="34" charset="-128"/>
                <a:cs typeface="Arial Unicode MS" panose="020B0604020202020204" pitchFamily="34" charset="-128"/>
              </a:rPr>
              <a:t>MRI measured volume of caudate-putamen, hippocampus, cerebellum, remaining forebrain (i.e. forebrain minus Cpu &amp; hpc) and midbrain. Cpu/midbrain/cerebellum chosen because  they contain systems involved in motor-sensory processing AND could be consistently delineated in scans. Hpc because previous work demonstrated correlations b/w wheel running &amp; activation of hpc neurons (c-fos)</a:t>
            </a:r>
          </a:p>
          <a:p>
            <a:pPr defTabSz="457200" eaLnBrk="1">
              <a:spcBef>
                <a:spcPts val="450"/>
              </a:spcBef>
              <a:buSzPct val="4500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altLang="en-US" sz="1800" dirty="0">
                <a:latin typeface="Arial" panose="020B0604020202020204" pitchFamily="34" charset="0"/>
                <a:ea typeface="Arial Unicode MS" panose="020B0604020202020204" pitchFamily="34" charset="-128"/>
                <a:cs typeface="Arial Unicode MS" panose="020B0604020202020204" pitchFamily="34" charset="-128"/>
              </a:rPr>
              <a:t>Adjusting for body mass, HR mice had larger non-cerebellar brain dry mass </a:t>
            </a:r>
          </a:p>
          <a:p>
            <a:pPr defTabSz="457200" eaLnBrk="1">
              <a:spcBef>
                <a:spcPts val="450"/>
              </a:spcBef>
              <a:buSzPct val="4500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altLang="en-US" sz="1800" dirty="0">
                <a:latin typeface="Arial" panose="020B0604020202020204" pitchFamily="34" charset="0"/>
                <a:ea typeface="Arial Unicode MS" panose="020B0604020202020204" pitchFamily="34" charset="-128"/>
                <a:cs typeface="Arial Unicode MS" panose="020B0604020202020204" pitchFamily="34" charset="-128"/>
              </a:rPr>
              <a:t>Midbrain volume was ~13% larger in HR</a:t>
            </a:r>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82946" name="Rectangle 7">
            <a:extLst>
              <a:ext uri="{FF2B5EF4-FFF2-40B4-BE49-F238E27FC236}">
                <a16:creationId xmlns:a16="http://schemas.microsoft.com/office/drawing/2014/main" id="{81B37789-C44B-74A3-BD5F-A42B1E2F0817}"/>
              </a:ext>
            </a:extLst>
          </p:cNvPr>
          <p:cNvSpPr>
            <a:spLocks noGrp="1" noChangeArrowheads="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8D92D4B4-45E0-414E-A4A9-55C6302B7EEB}" type="slidenum">
              <a:rPr lang="en-US" altLang="en-US" sz="1200"/>
              <a:pPr/>
              <a:t>36</a:t>
            </a:fld>
            <a:endParaRPr lang="en-US" altLang="en-US" sz="1200" dirty="0"/>
          </a:p>
        </p:txBody>
      </p:sp>
      <p:sp>
        <p:nvSpPr>
          <p:cNvPr id="82947" name="Rectangle 2">
            <a:extLst>
              <a:ext uri="{FF2B5EF4-FFF2-40B4-BE49-F238E27FC236}">
                <a16:creationId xmlns:a16="http://schemas.microsoft.com/office/drawing/2014/main" id="{3971EB88-10FB-C030-D777-30F4200D6695}"/>
              </a:ext>
            </a:extLst>
          </p:cNvPr>
          <p:cNvSpPr>
            <a:spLocks noGrp="1" noRot="1" noChangeAspect="1" noChangeArrowheads="1" noTextEdit="1"/>
          </p:cNvSpPr>
          <p:nvPr>
            <p:ph type="sldImg"/>
          </p:nvPr>
        </p:nvSpPr>
        <p:spPr>
          <a:xfrm>
            <a:off x="1143000" y="693738"/>
            <a:ext cx="4572000" cy="3429000"/>
          </a:xfrm>
          <a:ln/>
        </p:spPr>
      </p:sp>
      <p:sp>
        <p:nvSpPr>
          <p:cNvPr id="82948" name="Text Box 3">
            <a:extLst>
              <a:ext uri="{FF2B5EF4-FFF2-40B4-BE49-F238E27FC236}">
                <a16:creationId xmlns:a16="http://schemas.microsoft.com/office/drawing/2014/main" id="{7295ED83-1286-8F92-C56A-8910BC0B87B7}"/>
              </a:ext>
            </a:extLst>
          </p:cNvPr>
          <p:cNvSpPr>
            <a:spLocks noGrp="1" noChangeArrowheads="1"/>
          </p:cNvSpPr>
          <p:nvPr>
            <p:ph type="body" idx="1"/>
          </p:nvPr>
        </p:nvSpPr>
        <p:spPr>
          <a:xfrm>
            <a:off x="685800" y="4341813"/>
            <a:ext cx="5487988" cy="4114800"/>
          </a:xfrm>
          <a:noFill/>
          <a:extLst>
            <a:ext uri="{91240B29-F687-4F45-9708-019B960494DF}">
              <a14:hiddenLine xmlns:a14="http://schemas.microsoft.com/office/drawing/2010/main" w="9525" cap="flat">
                <a:solidFill>
                  <a:srgbClr val="808080"/>
                </a:solidFill>
                <a:round/>
                <a:headEnd/>
                <a:tailEnd/>
              </a14:hiddenLine>
            </a:ext>
          </a:extLst>
        </p:spPr>
        <p:txBody>
          <a:bodyPr lIns="0" tIns="0" rIns="0" bIns="0"/>
          <a:lstStyle/>
          <a:p>
            <a:pPr marL="0" marR="0" lvl="0" indent="0" algn="l" defTabSz="457200" rtl="0" eaLnBrk="1" fontAlgn="base" latinLnBrk="0" hangingPunct="0">
              <a:lnSpc>
                <a:spcPct val="100000"/>
              </a:lnSpc>
              <a:spcBef>
                <a:spcPts val="450"/>
              </a:spcBef>
              <a:spcAft>
                <a:spcPct val="0"/>
              </a:spcAft>
              <a:buClrTx/>
              <a:buSz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lang="en-US" dirty="0">
                <a:effectLst/>
              </a:rPr>
              <a:t>Schmill, M. P. 2021. Neuroanatomical, behavioral, and physiological correlates of high voluntary wheel running. University of California, Riverside, Riverside, California.</a:t>
            </a:r>
          </a:p>
          <a:p>
            <a:pPr defTabSz="457200" eaLnBrk="1">
              <a:spcBef>
                <a:spcPts val="450"/>
              </a:spcBef>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altLang="en-US" dirty="0"/>
              <a:t>E:\SELECT\g67\Thompson\Brains\Schmill\HPCvol_All_with_Activity_1.sas</a:t>
            </a:r>
          </a:p>
          <a:p>
            <a:pPr defTabSz="457200" eaLnBrk="1">
              <a:spcBef>
                <a:spcPts val="450"/>
              </a:spcBef>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endParaRPr lang="en-US" altLang="en-US" dirty="0"/>
          </a:p>
          <a:p>
            <a:pPr defTabSz="457200" eaLnBrk="1">
              <a:spcBef>
                <a:spcPts val="450"/>
              </a:spcBef>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endParaRPr lang="en-US" altLang="en-US" dirty="0"/>
          </a:p>
          <a:p>
            <a:pPr defTabSz="457200" eaLnBrk="1">
              <a:spcBef>
                <a:spcPts val="450"/>
              </a:spcBef>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altLang="en-US" dirty="0"/>
              <a:t>C:\SELECT\g42\MRVol\Images\3131</a:t>
            </a:r>
          </a:p>
          <a:p>
            <a:pPr defTabSz="457200" eaLnBrk="1">
              <a:spcBef>
                <a:spcPts val="450"/>
              </a:spcBef>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endParaRPr lang="en-US" altLang="en-US" dirty="0"/>
          </a:p>
          <a:p>
            <a:pPr defTabSz="457200" eaLnBrk="1">
              <a:spcBef>
                <a:spcPts val="450"/>
              </a:spcBef>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altLang="en-US" sz="1800" dirty="0">
                <a:latin typeface="Arial" panose="020B0604020202020204" pitchFamily="34" charset="0"/>
                <a:ea typeface="Arial Unicode MS" panose="020B0604020202020204" pitchFamily="34" charset="-128"/>
                <a:cs typeface="Arial Unicode MS" panose="020B0604020202020204" pitchFamily="34" charset="-128"/>
              </a:rPr>
              <a:t>Cpu/midbrain/cerebellum chosen because  they contain systems involved in motor-sensory processing AND could be consistently delineated in scans. Hpc because previous work demonstrated correlations b/w wheel running &amp; activation of hpc neurons (c-fos)</a:t>
            </a:r>
          </a:p>
          <a:p>
            <a:pPr defTabSz="457200" eaLnBrk="1">
              <a:spcBef>
                <a:spcPts val="450"/>
              </a:spcBef>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altLang="en-US" sz="1800" dirty="0">
                <a:latin typeface="Arial" panose="020B0604020202020204" pitchFamily="34" charset="0"/>
                <a:ea typeface="Arial Unicode MS" panose="020B0604020202020204" pitchFamily="34" charset="-128"/>
                <a:cs typeface="Arial Unicode MS" panose="020B0604020202020204" pitchFamily="34" charset="-128"/>
              </a:rPr>
              <a:t> remaining forebrain (i.e. forebrain minus Cpu &amp; hpc)</a:t>
            </a:r>
          </a:p>
          <a:p>
            <a:pPr defTabSz="457200">
              <a:spcBef>
                <a:spcPts val="450"/>
              </a:spcBef>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altLang="en-US" sz="1800" dirty="0">
                <a:ea typeface="Arial Unicode MS" panose="020B0604020202020204" pitchFamily="34" charset="-128"/>
                <a:cs typeface="Arial Unicode MS" panose="020B0604020202020204" pitchFamily="34" charset="-128"/>
              </a:rPr>
              <a:t>Forebrain = green, caudate = red, hippocampus = blue, midbrain = yellow, cerebellum = orange</a:t>
            </a:r>
          </a:p>
          <a:p>
            <a:pPr defTabSz="457200">
              <a:spcBef>
                <a:spcPts val="450"/>
              </a:spcBef>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altLang="en-US" sz="1800" dirty="0">
                <a:ea typeface="Arial Unicode MS" panose="020B0604020202020204" pitchFamily="34" charset="-128"/>
                <a:cs typeface="Arial Unicode MS" panose="020B0604020202020204" pitchFamily="34" charset="-128"/>
              </a:rPr>
              <a:t>Control mouse</a:t>
            </a:r>
          </a:p>
          <a:p>
            <a:pPr defTabSz="457200">
              <a:spcBef>
                <a:spcPts val="450"/>
              </a:spcBef>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endParaRPr lang="en-US" altLang="en-US" sz="1800" dirty="0">
              <a:ea typeface="Arial Unicode MS" panose="020B0604020202020204" pitchFamily="34" charset="-128"/>
              <a:cs typeface="Arial Unicode MS" panose="020B0604020202020204" pitchFamily="34" charset="-128"/>
            </a:endParaRPr>
          </a:p>
          <a:p>
            <a:pPr defTabSz="45720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altLang="en-US" dirty="0"/>
              <a:t>Fig. 1. Mouse brain 3-D reconstructions based on magnetic</a:t>
            </a:r>
          </a:p>
          <a:p>
            <a:pPr defTabSz="45720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altLang="en-US" dirty="0"/>
              <a:t>resonance imaging. The images are oriented as follows:</a:t>
            </a:r>
          </a:p>
          <a:p>
            <a:pPr defTabSz="45720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altLang="en-US" dirty="0"/>
              <a:t>rostral, right side; caudal, left side. (A) A whole mouse brain</a:t>
            </a:r>
          </a:p>
          <a:p>
            <a:pPr defTabSz="45720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altLang="en-US" dirty="0"/>
              <a:t>(oblique angle) with forebrain (green), caudate (red),</a:t>
            </a:r>
          </a:p>
          <a:p>
            <a:pPr defTabSz="45720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altLang="en-US" dirty="0"/>
              <a:t>hippocampus (blue), midbrain (yellow) and cerebellum</a:t>
            </a:r>
          </a:p>
          <a:p>
            <a:pPr defTabSz="45720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altLang="en-US" dirty="0"/>
              <a:t>(orange). The forebrain region (green) has been made</a:t>
            </a:r>
          </a:p>
          <a:p>
            <a:pPr defTabSz="45720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altLang="en-US" dirty="0"/>
              <a:t>partially transparent to show the underlying regions (i.e.</a:t>
            </a:r>
          </a:p>
          <a:p>
            <a:pPr defTabSz="45720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altLang="en-US" dirty="0"/>
              <a:t>caudate and hippocampus). (B) The same brain but with the</a:t>
            </a:r>
          </a:p>
          <a:p>
            <a:pPr defTabSz="45720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altLang="en-US" dirty="0"/>
              <a:t>forebrain region removed (with the exception of the caudate</a:t>
            </a:r>
          </a:p>
          <a:p>
            <a:pPr defTabSz="45720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altLang="en-US" dirty="0"/>
              <a:t>and hippocampus). The midbrain (yellow) and cerebellum</a:t>
            </a:r>
          </a:p>
          <a:p>
            <a:pPr defTabSz="45720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altLang="en-US" dirty="0"/>
              <a:t>(orange) are more easily viewed in this panel. This brain is</a:t>
            </a:r>
          </a:p>
          <a:p>
            <a:pPr defTabSz="45720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altLang="en-US" dirty="0"/>
              <a:t>from a control mouse (control line 1; mouse ID 441007).</a:t>
            </a:r>
          </a:p>
          <a:p>
            <a:pPr defTabSz="457200">
              <a:spcBef>
                <a:spcPts val="450"/>
              </a:spcBef>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endParaRPr lang="en-US" altLang="en-US" sz="1800" dirty="0">
              <a:ea typeface="Arial Unicode MS" panose="020B0604020202020204" pitchFamily="34" charset="-128"/>
              <a:cs typeface="Arial Unicode MS" panose="020B0604020202020204" pitchFamily="34" charset="-128"/>
            </a:endParaRPr>
          </a:p>
          <a:p>
            <a:pPr defTabSz="457200">
              <a:spcBef>
                <a:spcPts val="450"/>
              </a:spcBef>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altLang="en-US" sz="1800" dirty="0">
                <a:ea typeface="Arial Unicode MS" panose="020B0604020202020204" pitchFamily="34" charset="-128"/>
                <a:cs typeface="Arial Unicode MS" panose="020B0604020202020204" pitchFamily="34" charset="-128"/>
              </a:rPr>
              <a:t>E:\SELECT\g67\Thompson\Brains\Schmill\Manuscript\</a:t>
            </a:r>
            <a:r>
              <a:rPr lang="nl-NL" altLang="en-US" sz="2400" b="1" dirty="0">
                <a:solidFill>
                  <a:srgbClr val="FF0000"/>
                </a:solidFill>
                <a:ea typeface="Arial Unicode MS" panose="020B0604020202020204" pitchFamily="34" charset="-128"/>
                <a:cs typeface="Arial Unicode MS" panose="020B0604020202020204" pitchFamily="34" charset="-128"/>
              </a:rPr>
              <a:t>G67_BrainVol_Manuscript_1.docx</a:t>
            </a:r>
            <a:endParaRPr lang="en-US" altLang="en-US" sz="2400" b="1" dirty="0">
              <a:solidFill>
                <a:srgbClr val="FF0000"/>
              </a:solidFill>
              <a:ea typeface="Arial Unicode MS" panose="020B0604020202020204" pitchFamily="34" charset="-128"/>
              <a:cs typeface="Arial Unicode MS" panose="020B0604020202020204" pitchFamily="34" charset="-128"/>
            </a:endParaRPr>
          </a:p>
          <a:p>
            <a:pPr defTabSz="457200">
              <a:spcBef>
                <a:spcPts val="450"/>
              </a:spcBef>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endParaRPr lang="en-US" altLang="en-US" sz="1800" dirty="0">
              <a:ea typeface="Arial Unicode MS" panose="020B0604020202020204" pitchFamily="34" charset="-128"/>
              <a:cs typeface="Arial Unicode MS" panose="020B0604020202020204" pitchFamily="34" charset="-128"/>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1138" name="Rectangle 7">
            <a:extLst>
              <a:ext uri="{FF2B5EF4-FFF2-40B4-BE49-F238E27FC236}">
                <a16:creationId xmlns:a16="http://schemas.microsoft.com/office/drawing/2014/main" id="{5EA5F56F-EBA5-20C9-1846-D01860D83224}"/>
              </a:ext>
            </a:extLst>
          </p:cNvPr>
          <p:cNvSpPr>
            <a:spLocks noGrp="1" noChangeArrowheads="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94F40A27-6BDE-40BA-B780-89359D86BD56}" type="slidenum">
              <a:rPr lang="en-US" altLang="en-US" sz="1200"/>
              <a:pPr/>
              <a:t>37</a:t>
            </a:fld>
            <a:endParaRPr lang="en-US" altLang="en-US" sz="1200" dirty="0"/>
          </a:p>
        </p:txBody>
      </p:sp>
      <p:sp>
        <p:nvSpPr>
          <p:cNvPr id="91139" name="Rectangle 2">
            <a:extLst>
              <a:ext uri="{FF2B5EF4-FFF2-40B4-BE49-F238E27FC236}">
                <a16:creationId xmlns:a16="http://schemas.microsoft.com/office/drawing/2014/main" id="{F37375C4-35C4-34A5-C116-65913A4E1FA9}"/>
              </a:ext>
            </a:extLst>
          </p:cNvPr>
          <p:cNvSpPr>
            <a:spLocks noGrp="1" noRot="1" noChangeAspect="1" noChangeArrowheads="1" noTextEdit="1"/>
          </p:cNvSpPr>
          <p:nvPr>
            <p:ph type="sldImg"/>
          </p:nvPr>
        </p:nvSpPr>
        <p:spPr>
          <a:ln/>
        </p:spPr>
      </p:sp>
      <p:sp>
        <p:nvSpPr>
          <p:cNvPr id="91140" name="Rectangle 3">
            <a:extLst>
              <a:ext uri="{FF2B5EF4-FFF2-40B4-BE49-F238E27FC236}">
                <a16:creationId xmlns:a16="http://schemas.microsoft.com/office/drawing/2014/main" id="{7BEA2F91-A4F8-771A-FDB2-DC52C66C3A64}"/>
              </a:ext>
            </a:extLst>
          </p:cNvPr>
          <p:cNvSpPr>
            <a:spLocks noGrp="1" noChangeArrowheads="1"/>
          </p:cNvSpPr>
          <p:nvPr>
            <p:ph type="body" idx="1"/>
          </p:nvPr>
        </p:nvSpPr>
        <p:spPr>
          <a:noFill/>
        </p:spPr>
        <p:txBody>
          <a:bodyPr/>
          <a:lstStyle/>
          <a:p>
            <a:endParaRPr lang="en-US" altLang="en-US" dirty="0"/>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3186" name="Rectangle 7">
            <a:extLst>
              <a:ext uri="{FF2B5EF4-FFF2-40B4-BE49-F238E27FC236}">
                <a16:creationId xmlns:a16="http://schemas.microsoft.com/office/drawing/2014/main" id="{C2EC9777-4D44-DE83-CFF0-4BAB826E6607}"/>
              </a:ext>
            </a:extLst>
          </p:cNvPr>
          <p:cNvSpPr>
            <a:spLocks noGrp="1" noChangeArrowheads="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A8A93444-E403-42F9-AAA8-1C241255BD27}" type="slidenum">
              <a:rPr lang="en-US" altLang="en-US" sz="1200"/>
              <a:pPr/>
              <a:t>38</a:t>
            </a:fld>
            <a:endParaRPr lang="en-US" altLang="en-US" sz="1200" dirty="0"/>
          </a:p>
        </p:txBody>
      </p:sp>
      <p:sp>
        <p:nvSpPr>
          <p:cNvPr id="93187" name="Rectangle 2">
            <a:extLst>
              <a:ext uri="{FF2B5EF4-FFF2-40B4-BE49-F238E27FC236}">
                <a16:creationId xmlns:a16="http://schemas.microsoft.com/office/drawing/2014/main" id="{E3099637-AE05-D2BF-C905-7E1CFDF4406A}"/>
              </a:ext>
            </a:extLst>
          </p:cNvPr>
          <p:cNvSpPr>
            <a:spLocks noGrp="1" noRot="1" noChangeAspect="1" noChangeArrowheads="1" noTextEdit="1"/>
          </p:cNvSpPr>
          <p:nvPr>
            <p:ph type="sldImg"/>
          </p:nvPr>
        </p:nvSpPr>
        <p:spPr>
          <a:ln/>
        </p:spPr>
      </p:sp>
      <p:sp>
        <p:nvSpPr>
          <p:cNvPr id="93188" name="Rectangle 3">
            <a:extLst>
              <a:ext uri="{FF2B5EF4-FFF2-40B4-BE49-F238E27FC236}">
                <a16:creationId xmlns:a16="http://schemas.microsoft.com/office/drawing/2014/main" id="{FF34E0CF-023C-FF6F-639D-F7A4BF4129AC}"/>
              </a:ext>
            </a:extLst>
          </p:cNvPr>
          <p:cNvSpPr>
            <a:spLocks noGrp="1" noChangeArrowheads="1"/>
          </p:cNvSpPr>
          <p:nvPr>
            <p:ph type="body" idx="1"/>
          </p:nvPr>
        </p:nvSpPr>
        <p:spPr>
          <a:noFill/>
        </p:spPr>
        <p:txBody>
          <a:bodyPr/>
          <a:lstStyle/>
          <a:p>
            <a:r>
              <a:rPr lang="en-US" altLang="en-US" sz="1800" dirty="0">
                <a:latin typeface="Arial" panose="020B0604020202020204" pitchFamily="34" charset="0"/>
              </a:rPr>
              <a:t>Ritalin = methylphenidate</a:t>
            </a:r>
          </a:p>
          <a:p>
            <a:r>
              <a:rPr lang="en-US" altLang="en-US" sz="1800" dirty="0">
                <a:latin typeface="Arial" panose="020B0604020202020204" pitchFamily="34" charset="0"/>
              </a:rPr>
              <a:t>Prozac = fluoxetine</a:t>
            </a:r>
          </a:p>
          <a:p>
            <a:r>
              <a:rPr lang="en-US" altLang="en-US" sz="1800" dirty="0">
                <a:latin typeface="Arial" panose="020B0604020202020204" pitchFamily="34" charset="0"/>
              </a:rPr>
              <a:t>Endocannabinoids</a:t>
            </a:r>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4" name="Rectangle 7">
            <a:extLst>
              <a:ext uri="{FF2B5EF4-FFF2-40B4-BE49-F238E27FC236}">
                <a16:creationId xmlns:a16="http://schemas.microsoft.com/office/drawing/2014/main" id="{D25D3B63-DF86-5E24-45E0-EFD5CBE32035}"/>
              </a:ext>
            </a:extLst>
          </p:cNvPr>
          <p:cNvSpPr>
            <a:spLocks noGrp="1" noChangeArrowheads="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4FE91AF2-C15F-4E88-A449-37935B98C9E3}" type="slidenum">
              <a:rPr lang="en-US" altLang="en-US" sz="1200"/>
              <a:pPr/>
              <a:t>39</a:t>
            </a:fld>
            <a:endParaRPr lang="en-US" altLang="en-US" sz="1200" dirty="0"/>
          </a:p>
        </p:txBody>
      </p:sp>
      <p:sp>
        <p:nvSpPr>
          <p:cNvPr id="95235" name="Rectangle 2">
            <a:extLst>
              <a:ext uri="{FF2B5EF4-FFF2-40B4-BE49-F238E27FC236}">
                <a16:creationId xmlns:a16="http://schemas.microsoft.com/office/drawing/2014/main" id="{3EE67EA3-0184-8FC5-F449-BA0888550D57}"/>
              </a:ext>
            </a:extLst>
          </p:cNvPr>
          <p:cNvSpPr>
            <a:spLocks noGrp="1" noRot="1" noChangeAspect="1" noChangeArrowheads="1" noTextEdit="1"/>
          </p:cNvSpPr>
          <p:nvPr>
            <p:ph type="sldImg"/>
          </p:nvPr>
        </p:nvSpPr>
        <p:spPr>
          <a:ln/>
        </p:spPr>
      </p:sp>
      <p:sp>
        <p:nvSpPr>
          <p:cNvPr id="95236" name="Rectangle 3">
            <a:extLst>
              <a:ext uri="{FF2B5EF4-FFF2-40B4-BE49-F238E27FC236}">
                <a16:creationId xmlns:a16="http://schemas.microsoft.com/office/drawing/2014/main" id="{B77713B3-CE2A-0422-92F2-4EF48B6E0A7D}"/>
              </a:ext>
            </a:extLst>
          </p:cNvPr>
          <p:cNvSpPr>
            <a:spLocks noGrp="1" noChangeArrowheads="1"/>
          </p:cNvSpPr>
          <p:nvPr>
            <p:ph type="body" idx="1"/>
          </p:nvPr>
        </p:nvSpPr>
        <p:spPr>
          <a:noFill/>
        </p:spPr>
        <p:txBody>
          <a:bodyPr/>
          <a:lstStyle/>
          <a:p>
            <a:endParaRPr lang="en-US" altLang="en-US" dirty="0"/>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7282" name="Rectangle 7">
            <a:extLst>
              <a:ext uri="{FF2B5EF4-FFF2-40B4-BE49-F238E27FC236}">
                <a16:creationId xmlns:a16="http://schemas.microsoft.com/office/drawing/2014/main" id="{97EE2BED-7D49-6B50-AB92-8C92F7B823BD}"/>
              </a:ext>
            </a:extLst>
          </p:cNvPr>
          <p:cNvSpPr>
            <a:spLocks noGrp="1" noChangeArrowheads="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F9FD5735-36CC-4EE8-8D06-D41DB0A95867}" type="slidenum">
              <a:rPr lang="en-US" altLang="en-US" sz="1200"/>
              <a:pPr/>
              <a:t>40</a:t>
            </a:fld>
            <a:endParaRPr lang="en-US" altLang="en-US" sz="1200" dirty="0"/>
          </a:p>
        </p:txBody>
      </p:sp>
      <p:sp>
        <p:nvSpPr>
          <p:cNvPr id="97283" name="Rectangle 2">
            <a:extLst>
              <a:ext uri="{FF2B5EF4-FFF2-40B4-BE49-F238E27FC236}">
                <a16:creationId xmlns:a16="http://schemas.microsoft.com/office/drawing/2014/main" id="{224234F6-DA6E-BBF9-E9A7-C271AFE634D0}"/>
              </a:ext>
            </a:extLst>
          </p:cNvPr>
          <p:cNvSpPr>
            <a:spLocks noGrp="1" noRot="1" noChangeAspect="1" noChangeArrowheads="1" noTextEdit="1"/>
          </p:cNvSpPr>
          <p:nvPr>
            <p:ph type="sldImg"/>
          </p:nvPr>
        </p:nvSpPr>
        <p:spPr>
          <a:ln/>
        </p:spPr>
      </p:sp>
      <p:sp>
        <p:nvSpPr>
          <p:cNvPr id="97284" name="Rectangle 3">
            <a:extLst>
              <a:ext uri="{FF2B5EF4-FFF2-40B4-BE49-F238E27FC236}">
                <a16:creationId xmlns:a16="http://schemas.microsoft.com/office/drawing/2014/main" id="{6768CB4B-196B-C6ED-06F1-FD957A23310E}"/>
              </a:ext>
            </a:extLst>
          </p:cNvPr>
          <p:cNvSpPr>
            <a:spLocks noGrp="1" noChangeArrowheads="1"/>
          </p:cNvSpPr>
          <p:nvPr>
            <p:ph type="body" idx="1"/>
          </p:nvPr>
        </p:nvSpPr>
        <p:spPr>
          <a:noFill/>
        </p:spPr>
        <p:txBody>
          <a:bodyPr/>
          <a:lstStyle/>
          <a:p>
            <a:endParaRPr lang="en-US" altLang="en-US" dirty="0"/>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9330" name="Rectangle 7">
            <a:extLst>
              <a:ext uri="{FF2B5EF4-FFF2-40B4-BE49-F238E27FC236}">
                <a16:creationId xmlns:a16="http://schemas.microsoft.com/office/drawing/2014/main" id="{7B2F098B-4176-C09B-3BF7-E8E90E719BF5}"/>
              </a:ext>
            </a:extLst>
          </p:cNvPr>
          <p:cNvSpPr>
            <a:spLocks noGrp="1" noChangeArrowheads="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167E5994-1DAF-48C3-899A-CAADED37F3BC}" type="slidenum">
              <a:rPr lang="en-US" altLang="en-US" sz="1200"/>
              <a:pPr/>
              <a:t>41</a:t>
            </a:fld>
            <a:endParaRPr lang="en-US" altLang="en-US" sz="1200" dirty="0"/>
          </a:p>
        </p:txBody>
      </p:sp>
      <p:sp>
        <p:nvSpPr>
          <p:cNvPr id="99331" name="Rectangle 2">
            <a:extLst>
              <a:ext uri="{FF2B5EF4-FFF2-40B4-BE49-F238E27FC236}">
                <a16:creationId xmlns:a16="http://schemas.microsoft.com/office/drawing/2014/main" id="{B6F82F40-382E-FBEA-1F2C-E3691CCBA35F}"/>
              </a:ext>
            </a:extLst>
          </p:cNvPr>
          <p:cNvSpPr>
            <a:spLocks noGrp="1" noRot="1" noChangeAspect="1" noChangeArrowheads="1" noTextEdit="1"/>
          </p:cNvSpPr>
          <p:nvPr>
            <p:ph type="sldImg"/>
          </p:nvPr>
        </p:nvSpPr>
        <p:spPr>
          <a:ln/>
        </p:spPr>
      </p:sp>
      <p:sp>
        <p:nvSpPr>
          <p:cNvPr id="99332" name="Rectangle 3">
            <a:extLst>
              <a:ext uri="{FF2B5EF4-FFF2-40B4-BE49-F238E27FC236}">
                <a16:creationId xmlns:a16="http://schemas.microsoft.com/office/drawing/2014/main" id="{2FEAFD1F-FBEC-9859-F2DB-D2F4FEA4A331}"/>
              </a:ext>
            </a:extLst>
          </p:cNvPr>
          <p:cNvSpPr>
            <a:spLocks noGrp="1" noChangeArrowheads="1"/>
          </p:cNvSpPr>
          <p:nvPr>
            <p:ph type="body" idx="1"/>
          </p:nvPr>
        </p:nvSpPr>
        <p:spPr>
          <a:noFill/>
        </p:spPr>
        <p:txBody>
          <a:bodyPr/>
          <a:lstStyle/>
          <a:p>
            <a:endParaRPr lang="en-US" altLang="en-US" dirty="0"/>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034" name="Rectangle 7">
            <a:extLst>
              <a:ext uri="{FF2B5EF4-FFF2-40B4-BE49-F238E27FC236}">
                <a16:creationId xmlns:a16="http://schemas.microsoft.com/office/drawing/2014/main" id="{5A33BE82-E992-72B3-07B9-B3024964FFF8}"/>
              </a:ext>
            </a:extLst>
          </p:cNvPr>
          <p:cNvSpPr>
            <a:spLocks noGrp="1" noChangeArrowheads="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2B48A97B-9B1A-4E1F-A21A-A540A64A1939}" type="slidenum">
              <a:rPr lang="en-US" altLang="en-US" sz="1200"/>
              <a:pPr/>
              <a:t>4</a:t>
            </a:fld>
            <a:endParaRPr lang="en-US" altLang="en-US" sz="1200" dirty="0"/>
          </a:p>
        </p:txBody>
      </p:sp>
      <p:sp>
        <p:nvSpPr>
          <p:cNvPr id="44035" name="Rectangle 2">
            <a:extLst>
              <a:ext uri="{FF2B5EF4-FFF2-40B4-BE49-F238E27FC236}">
                <a16:creationId xmlns:a16="http://schemas.microsoft.com/office/drawing/2014/main" id="{B6FA20A8-A4C6-F65E-2B13-F9E783DC3266}"/>
              </a:ext>
            </a:extLst>
          </p:cNvPr>
          <p:cNvSpPr>
            <a:spLocks noGrp="1" noRot="1" noChangeAspect="1" noChangeArrowheads="1" noTextEdit="1"/>
          </p:cNvSpPr>
          <p:nvPr>
            <p:ph type="sldImg"/>
          </p:nvPr>
        </p:nvSpPr>
        <p:spPr>
          <a:ln/>
        </p:spPr>
      </p:sp>
      <p:sp>
        <p:nvSpPr>
          <p:cNvPr id="44036" name="Rectangle 3">
            <a:extLst>
              <a:ext uri="{FF2B5EF4-FFF2-40B4-BE49-F238E27FC236}">
                <a16:creationId xmlns:a16="http://schemas.microsoft.com/office/drawing/2014/main" id="{3B7971A1-2C95-B97E-37B7-ADF20FD27B75}"/>
              </a:ext>
            </a:extLst>
          </p:cNvPr>
          <p:cNvSpPr>
            <a:spLocks noGrp="1" noChangeArrowheads="1"/>
          </p:cNvSpPr>
          <p:nvPr>
            <p:ph type="body" idx="1"/>
          </p:nvPr>
        </p:nvSpPr>
        <p:spPr>
          <a:noFill/>
        </p:spPr>
        <p:txBody>
          <a:bodyPr/>
          <a:lstStyle/>
          <a:p>
            <a:endParaRPr lang="en-US" altLang="en-US" dirty="0"/>
          </a:p>
        </p:txBody>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8" name="Rectangle 7">
            <a:extLst>
              <a:ext uri="{FF2B5EF4-FFF2-40B4-BE49-F238E27FC236}">
                <a16:creationId xmlns:a16="http://schemas.microsoft.com/office/drawing/2014/main" id="{2A932473-47E9-5E12-91FA-D0BF958B56D7}"/>
              </a:ext>
            </a:extLst>
          </p:cNvPr>
          <p:cNvSpPr>
            <a:spLocks noGrp="1" noChangeArrowheads="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8E149E2F-1F53-4662-8289-C6EF60EE4E02}" type="slidenum">
              <a:rPr lang="en-US" altLang="en-US" sz="1200"/>
              <a:pPr/>
              <a:t>42</a:t>
            </a:fld>
            <a:endParaRPr lang="en-US" altLang="en-US" sz="1200" dirty="0"/>
          </a:p>
        </p:txBody>
      </p:sp>
      <p:sp>
        <p:nvSpPr>
          <p:cNvPr id="101379" name="Rectangle 2">
            <a:extLst>
              <a:ext uri="{FF2B5EF4-FFF2-40B4-BE49-F238E27FC236}">
                <a16:creationId xmlns:a16="http://schemas.microsoft.com/office/drawing/2014/main" id="{40B2BB2A-9AEC-1511-5F1C-092FEFCD6D32}"/>
              </a:ext>
            </a:extLst>
          </p:cNvPr>
          <p:cNvSpPr>
            <a:spLocks noGrp="1" noRot="1" noChangeAspect="1" noChangeArrowheads="1" noTextEdit="1"/>
          </p:cNvSpPr>
          <p:nvPr>
            <p:ph type="sldImg"/>
          </p:nvPr>
        </p:nvSpPr>
        <p:spPr>
          <a:ln/>
        </p:spPr>
      </p:sp>
      <p:sp>
        <p:nvSpPr>
          <p:cNvPr id="101380" name="Rectangle 3">
            <a:extLst>
              <a:ext uri="{FF2B5EF4-FFF2-40B4-BE49-F238E27FC236}">
                <a16:creationId xmlns:a16="http://schemas.microsoft.com/office/drawing/2014/main" id="{58FEDCDC-DC64-4360-E132-9CF4D9E61CAA}"/>
              </a:ext>
            </a:extLst>
          </p:cNvPr>
          <p:cNvSpPr>
            <a:spLocks noGrp="1" noChangeArrowheads="1"/>
          </p:cNvSpPr>
          <p:nvPr>
            <p:ph type="body" idx="1"/>
          </p:nvPr>
        </p:nvSpPr>
        <p:spPr>
          <a:noFill/>
        </p:spPr>
        <p:txBody>
          <a:bodyPr/>
          <a:lstStyle/>
          <a:p>
            <a:endParaRPr lang="en-US" altLang="en-US" dirty="0"/>
          </a:p>
        </p:txBody>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3426" name="Rectangle 7">
            <a:extLst>
              <a:ext uri="{FF2B5EF4-FFF2-40B4-BE49-F238E27FC236}">
                <a16:creationId xmlns:a16="http://schemas.microsoft.com/office/drawing/2014/main" id="{0C1A4C53-C96E-1FBE-EB52-5F34B4C2F4F9}"/>
              </a:ext>
            </a:extLst>
          </p:cNvPr>
          <p:cNvSpPr>
            <a:spLocks noGrp="1" noChangeArrowheads="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8D4C9952-8EE4-4A59-A73F-2F1A9CC0739C}" type="slidenum">
              <a:rPr lang="en-US" altLang="en-US" sz="1200"/>
              <a:pPr/>
              <a:t>43</a:t>
            </a:fld>
            <a:endParaRPr lang="en-US" altLang="en-US" sz="1200" dirty="0"/>
          </a:p>
        </p:txBody>
      </p:sp>
      <p:sp>
        <p:nvSpPr>
          <p:cNvPr id="103427" name="Rectangle 2">
            <a:extLst>
              <a:ext uri="{FF2B5EF4-FFF2-40B4-BE49-F238E27FC236}">
                <a16:creationId xmlns:a16="http://schemas.microsoft.com/office/drawing/2014/main" id="{A10322E9-F4A0-9747-A848-D52199FAAABF}"/>
              </a:ext>
            </a:extLst>
          </p:cNvPr>
          <p:cNvSpPr>
            <a:spLocks noGrp="1" noRot="1" noChangeAspect="1" noChangeArrowheads="1" noTextEdit="1"/>
          </p:cNvSpPr>
          <p:nvPr>
            <p:ph type="sldImg"/>
          </p:nvPr>
        </p:nvSpPr>
        <p:spPr>
          <a:ln/>
        </p:spPr>
      </p:sp>
      <p:sp>
        <p:nvSpPr>
          <p:cNvPr id="103428" name="Rectangle 3">
            <a:extLst>
              <a:ext uri="{FF2B5EF4-FFF2-40B4-BE49-F238E27FC236}">
                <a16:creationId xmlns:a16="http://schemas.microsoft.com/office/drawing/2014/main" id="{DBDE930C-1C13-509A-3F41-EE5E3AEF07FD}"/>
              </a:ext>
            </a:extLst>
          </p:cNvPr>
          <p:cNvSpPr>
            <a:spLocks noGrp="1" noChangeArrowheads="1"/>
          </p:cNvSpPr>
          <p:nvPr>
            <p:ph type="body" idx="1"/>
          </p:nvPr>
        </p:nvSpPr>
        <p:spPr>
          <a:noFill/>
        </p:spPr>
        <p:txBody>
          <a:bodyPr/>
          <a:lstStyle/>
          <a:p>
            <a:endParaRPr lang="en-US" altLang="en-US" dirty="0"/>
          </a:p>
        </p:txBody>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850" name="Rectangle 7">
            <a:extLst>
              <a:ext uri="{FF2B5EF4-FFF2-40B4-BE49-F238E27FC236}">
                <a16:creationId xmlns:a16="http://schemas.microsoft.com/office/drawing/2014/main" id="{A1C27E08-2F9A-A407-164B-70591550C101}"/>
              </a:ext>
            </a:extLst>
          </p:cNvPr>
          <p:cNvSpPr>
            <a:spLocks noGrp="1" noChangeArrowheads="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D33239E2-621E-4917-A6CF-F9C7DEA242D7}" type="slidenum">
              <a:rPr lang="en-US" altLang="en-US" sz="1200"/>
              <a:pPr/>
              <a:t>44</a:t>
            </a:fld>
            <a:endParaRPr lang="en-US" altLang="en-US" sz="1200" dirty="0"/>
          </a:p>
        </p:txBody>
      </p:sp>
      <p:sp>
        <p:nvSpPr>
          <p:cNvPr id="78851" name="Rectangle 2">
            <a:extLst>
              <a:ext uri="{FF2B5EF4-FFF2-40B4-BE49-F238E27FC236}">
                <a16:creationId xmlns:a16="http://schemas.microsoft.com/office/drawing/2014/main" id="{DAD474D2-B585-1031-DDB1-52DF6278B27F}"/>
              </a:ext>
            </a:extLst>
          </p:cNvPr>
          <p:cNvSpPr>
            <a:spLocks noGrp="1" noRot="1" noChangeAspect="1" noChangeArrowheads="1" noTextEdit="1"/>
          </p:cNvSpPr>
          <p:nvPr>
            <p:ph type="sldImg"/>
          </p:nvPr>
        </p:nvSpPr>
        <p:spPr>
          <a:ln/>
        </p:spPr>
      </p:sp>
      <p:sp>
        <p:nvSpPr>
          <p:cNvPr id="78852" name="Rectangle 3">
            <a:extLst>
              <a:ext uri="{FF2B5EF4-FFF2-40B4-BE49-F238E27FC236}">
                <a16:creationId xmlns:a16="http://schemas.microsoft.com/office/drawing/2014/main" id="{D7C2D221-8C63-22F7-52DF-F286C1651055}"/>
              </a:ext>
            </a:extLst>
          </p:cNvPr>
          <p:cNvSpPr>
            <a:spLocks noGrp="1" noChangeArrowheads="1"/>
          </p:cNvSpPr>
          <p:nvPr>
            <p:ph type="body" idx="1"/>
          </p:nvPr>
        </p:nvSpPr>
        <p:spPr>
          <a:noFill/>
        </p:spPr>
        <p:txBody>
          <a:bodyPr lIns="89940" tIns="44970" rIns="89940" bIns="44970"/>
          <a:lstStyle/>
          <a:p>
            <a:r>
              <a:rPr lang="en-US" altLang="en-US" dirty="0"/>
              <a:t>So far, we can confidently localize forebrain (including the subregions caudate-putamen, ventricles, and hippocampus), midbrain, and cerebellum.  This image has had some areas of the forebrain digitally removed to show the underlying structures with their solid shaded surfaces:</a:t>
            </a:r>
          </a:p>
        </p:txBody>
      </p:sp>
    </p:spTree>
    <p:extLst>
      <p:ext uri="{BB962C8B-B14F-4D97-AF65-F5344CB8AC3E}">
        <p14:creationId xmlns:p14="http://schemas.microsoft.com/office/powerpoint/2010/main" val="1981625174"/>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1858" name="Rectangle 7">
            <a:extLst>
              <a:ext uri="{FF2B5EF4-FFF2-40B4-BE49-F238E27FC236}">
                <a16:creationId xmlns:a16="http://schemas.microsoft.com/office/drawing/2014/main" id="{03C4991A-27D9-290F-C24B-5816DBEC203E}"/>
              </a:ext>
            </a:extLst>
          </p:cNvPr>
          <p:cNvSpPr>
            <a:spLocks noGrp="1" noChangeArrowheads="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EE9F3059-9A8D-4564-ADE5-17E17FAA03F9}" type="slidenum">
              <a:rPr lang="en-US" altLang="en-US" sz="1200"/>
              <a:pPr/>
              <a:t>45</a:t>
            </a:fld>
            <a:endParaRPr lang="en-US" altLang="en-US" sz="1200" dirty="0"/>
          </a:p>
        </p:txBody>
      </p:sp>
      <p:sp>
        <p:nvSpPr>
          <p:cNvPr id="121859" name="Rectangle 2">
            <a:extLst>
              <a:ext uri="{FF2B5EF4-FFF2-40B4-BE49-F238E27FC236}">
                <a16:creationId xmlns:a16="http://schemas.microsoft.com/office/drawing/2014/main" id="{1F9BF01C-8778-A0F2-A89A-9638C5ED1F15}"/>
              </a:ext>
            </a:extLst>
          </p:cNvPr>
          <p:cNvSpPr>
            <a:spLocks noGrp="1" noRot="1" noChangeAspect="1" noChangeArrowheads="1" noTextEdit="1"/>
          </p:cNvSpPr>
          <p:nvPr>
            <p:ph type="sldImg"/>
          </p:nvPr>
        </p:nvSpPr>
        <p:spPr>
          <a:ln/>
        </p:spPr>
      </p:sp>
      <p:sp>
        <p:nvSpPr>
          <p:cNvPr id="121860" name="Rectangle 3">
            <a:extLst>
              <a:ext uri="{FF2B5EF4-FFF2-40B4-BE49-F238E27FC236}">
                <a16:creationId xmlns:a16="http://schemas.microsoft.com/office/drawing/2014/main" id="{473AE140-17DC-5E60-6D79-732FA94DD2DD}"/>
              </a:ext>
            </a:extLst>
          </p:cNvPr>
          <p:cNvSpPr>
            <a:spLocks noGrp="1" noChangeArrowheads="1"/>
          </p:cNvSpPr>
          <p:nvPr>
            <p:ph type="body" idx="1"/>
          </p:nvPr>
        </p:nvSpPr>
        <p:spPr>
          <a:noFill/>
        </p:spPr>
        <p:txBody>
          <a:bodyPr/>
          <a:lstStyle/>
          <a:p>
            <a:endParaRPr lang="en-US" altLang="en-US" dirty="0"/>
          </a:p>
        </p:txBody>
      </p:sp>
    </p:spTree>
    <p:extLst>
      <p:ext uri="{BB962C8B-B14F-4D97-AF65-F5344CB8AC3E}">
        <p14:creationId xmlns:p14="http://schemas.microsoft.com/office/powerpoint/2010/main" val="1273525157"/>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1858" name="Rectangle 7">
            <a:extLst>
              <a:ext uri="{FF2B5EF4-FFF2-40B4-BE49-F238E27FC236}">
                <a16:creationId xmlns:a16="http://schemas.microsoft.com/office/drawing/2014/main" id="{03C4991A-27D9-290F-C24B-5816DBEC203E}"/>
              </a:ext>
            </a:extLst>
          </p:cNvPr>
          <p:cNvSpPr>
            <a:spLocks noGrp="1" noChangeArrowheads="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EE9F3059-9A8D-4564-ADE5-17E17FAA03F9}" type="slidenum">
              <a:rPr lang="en-US" altLang="en-US" sz="1200"/>
              <a:pPr/>
              <a:t>46</a:t>
            </a:fld>
            <a:endParaRPr lang="en-US" altLang="en-US" sz="1200" dirty="0"/>
          </a:p>
        </p:txBody>
      </p:sp>
      <p:sp>
        <p:nvSpPr>
          <p:cNvPr id="121859" name="Rectangle 2">
            <a:extLst>
              <a:ext uri="{FF2B5EF4-FFF2-40B4-BE49-F238E27FC236}">
                <a16:creationId xmlns:a16="http://schemas.microsoft.com/office/drawing/2014/main" id="{1F9BF01C-8778-A0F2-A89A-9638C5ED1F15}"/>
              </a:ext>
            </a:extLst>
          </p:cNvPr>
          <p:cNvSpPr>
            <a:spLocks noGrp="1" noRot="1" noChangeAspect="1" noChangeArrowheads="1" noTextEdit="1"/>
          </p:cNvSpPr>
          <p:nvPr>
            <p:ph type="sldImg"/>
          </p:nvPr>
        </p:nvSpPr>
        <p:spPr>
          <a:ln/>
        </p:spPr>
      </p:sp>
      <p:sp>
        <p:nvSpPr>
          <p:cNvPr id="121860" name="Rectangle 3">
            <a:extLst>
              <a:ext uri="{FF2B5EF4-FFF2-40B4-BE49-F238E27FC236}">
                <a16:creationId xmlns:a16="http://schemas.microsoft.com/office/drawing/2014/main" id="{473AE140-17DC-5E60-6D79-732FA94DD2DD}"/>
              </a:ext>
            </a:extLst>
          </p:cNvPr>
          <p:cNvSpPr>
            <a:spLocks noGrp="1" noChangeArrowheads="1"/>
          </p:cNvSpPr>
          <p:nvPr>
            <p:ph type="body" idx="1"/>
          </p:nvPr>
        </p:nvSpPr>
        <p:spPr>
          <a:noFill/>
        </p:spPr>
        <p:txBody>
          <a:bodyPr/>
          <a:lstStyle/>
          <a:p>
            <a:endParaRPr lang="en-US" altLang="en-US" dirty="0"/>
          </a:p>
        </p:txBody>
      </p:sp>
    </p:spTree>
    <p:extLst>
      <p:ext uri="{BB962C8B-B14F-4D97-AF65-F5344CB8AC3E}">
        <p14:creationId xmlns:p14="http://schemas.microsoft.com/office/powerpoint/2010/main" val="1376488451"/>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1858" name="Rectangle 7">
            <a:extLst>
              <a:ext uri="{FF2B5EF4-FFF2-40B4-BE49-F238E27FC236}">
                <a16:creationId xmlns:a16="http://schemas.microsoft.com/office/drawing/2014/main" id="{03C4991A-27D9-290F-C24B-5816DBEC203E}"/>
              </a:ext>
            </a:extLst>
          </p:cNvPr>
          <p:cNvSpPr>
            <a:spLocks noGrp="1" noChangeArrowheads="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EE9F3059-9A8D-4564-ADE5-17E17FAA03F9}" type="slidenum">
              <a:rPr lang="en-US" altLang="en-US" sz="1200"/>
              <a:pPr/>
              <a:t>47</a:t>
            </a:fld>
            <a:endParaRPr lang="en-US" altLang="en-US" sz="1200" dirty="0"/>
          </a:p>
        </p:txBody>
      </p:sp>
      <p:sp>
        <p:nvSpPr>
          <p:cNvPr id="121859" name="Rectangle 2">
            <a:extLst>
              <a:ext uri="{FF2B5EF4-FFF2-40B4-BE49-F238E27FC236}">
                <a16:creationId xmlns:a16="http://schemas.microsoft.com/office/drawing/2014/main" id="{1F9BF01C-8778-A0F2-A89A-9638C5ED1F15}"/>
              </a:ext>
            </a:extLst>
          </p:cNvPr>
          <p:cNvSpPr>
            <a:spLocks noGrp="1" noRot="1" noChangeAspect="1" noChangeArrowheads="1" noTextEdit="1"/>
          </p:cNvSpPr>
          <p:nvPr>
            <p:ph type="sldImg"/>
          </p:nvPr>
        </p:nvSpPr>
        <p:spPr>
          <a:ln/>
        </p:spPr>
      </p:sp>
      <p:sp>
        <p:nvSpPr>
          <p:cNvPr id="121860" name="Rectangle 3">
            <a:extLst>
              <a:ext uri="{FF2B5EF4-FFF2-40B4-BE49-F238E27FC236}">
                <a16:creationId xmlns:a16="http://schemas.microsoft.com/office/drawing/2014/main" id="{473AE140-17DC-5E60-6D79-732FA94DD2DD}"/>
              </a:ext>
            </a:extLst>
          </p:cNvPr>
          <p:cNvSpPr>
            <a:spLocks noGrp="1" noChangeArrowheads="1"/>
          </p:cNvSpPr>
          <p:nvPr>
            <p:ph type="body" idx="1"/>
          </p:nvPr>
        </p:nvSpPr>
        <p:spPr>
          <a:noFill/>
        </p:spPr>
        <p:txBody>
          <a:bodyPr/>
          <a:lstStyle/>
          <a:p>
            <a:r>
              <a:rPr lang="en-US" altLang="en-US" dirty="0"/>
              <a:t>Why people like to exercise at the gym.</a:t>
            </a:r>
          </a:p>
          <a:p>
            <a:r>
              <a:rPr lang="en-US" altLang="en-US" dirty="0"/>
              <a:t>Possible therapeutic target?</a:t>
            </a:r>
          </a:p>
          <a:p>
            <a:r>
              <a:rPr lang="en-US" altLang="en-US" dirty="0"/>
              <a:t>Eau de armpit?</a:t>
            </a:r>
          </a:p>
          <a:p>
            <a:r>
              <a:rPr lang="en-US" altLang="en-US" dirty="0"/>
              <a:t>Eau de jock strap?</a:t>
            </a:r>
          </a:p>
        </p:txBody>
      </p:sp>
    </p:spTree>
    <p:extLst>
      <p:ext uri="{BB962C8B-B14F-4D97-AF65-F5344CB8AC3E}">
        <p14:creationId xmlns:p14="http://schemas.microsoft.com/office/powerpoint/2010/main" val="2002941320"/>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1858" name="Rectangle 7">
            <a:extLst>
              <a:ext uri="{FF2B5EF4-FFF2-40B4-BE49-F238E27FC236}">
                <a16:creationId xmlns:a16="http://schemas.microsoft.com/office/drawing/2014/main" id="{03C4991A-27D9-290F-C24B-5816DBEC203E}"/>
              </a:ext>
            </a:extLst>
          </p:cNvPr>
          <p:cNvSpPr>
            <a:spLocks noGrp="1" noChangeArrowheads="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EE9F3059-9A8D-4564-ADE5-17E17FAA03F9}" type="slidenum">
              <a:rPr lang="en-US" altLang="en-US" sz="1200"/>
              <a:pPr/>
              <a:t>48</a:t>
            </a:fld>
            <a:endParaRPr lang="en-US" altLang="en-US" sz="1200" dirty="0"/>
          </a:p>
        </p:txBody>
      </p:sp>
      <p:sp>
        <p:nvSpPr>
          <p:cNvPr id="121859" name="Rectangle 2">
            <a:extLst>
              <a:ext uri="{FF2B5EF4-FFF2-40B4-BE49-F238E27FC236}">
                <a16:creationId xmlns:a16="http://schemas.microsoft.com/office/drawing/2014/main" id="{1F9BF01C-8778-A0F2-A89A-9638C5ED1F15}"/>
              </a:ext>
            </a:extLst>
          </p:cNvPr>
          <p:cNvSpPr>
            <a:spLocks noGrp="1" noRot="1" noChangeAspect="1" noChangeArrowheads="1" noTextEdit="1"/>
          </p:cNvSpPr>
          <p:nvPr>
            <p:ph type="sldImg"/>
          </p:nvPr>
        </p:nvSpPr>
        <p:spPr>
          <a:ln/>
        </p:spPr>
      </p:sp>
      <p:sp>
        <p:nvSpPr>
          <p:cNvPr id="121860" name="Rectangle 3">
            <a:extLst>
              <a:ext uri="{FF2B5EF4-FFF2-40B4-BE49-F238E27FC236}">
                <a16:creationId xmlns:a16="http://schemas.microsoft.com/office/drawing/2014/main" id="{473AE140-17DC-5E60-6D79-732FA94DD2DD}"/>
              </a:ext>
            </a:extLst>
          </p:cNvPr>
          <p:cNvSpPr>
            <a:spLocks noGrp="1" noChangeArrowheads="1"/>
          </p:cNvSpPr>
          <p:nvPr>
            <p:ph type="body" idx="1"/>
          </p:nvPr>
        </p:nvSpPr>
        <p:spPr>
          <a:noFill/>
        </p:spPr>
        <p:txBody>
          <a:bodyPr/>
          <a:lstStyle/>
          <a:p>
            <a:r>
              <a:rPr lang="en-US" altLang="en-US" dirty="0"/>
              <a:t>E:\SELECT\g91\Cross Fostering\</a:t>
            </a:r>
            <a:r>
              <a:rPr lang="en-US" altLang="en-US" dirty="0" err="1"/>
              <a:t>Manuscripts&amp;Presentations</a:t>
            </a:r>
            <a:r>
              <a:rPr lang="en-US" altLang="en-US"/>
              <a:t>\</a:t>
            </a:r>
            <a:r>
              <a:rPr lang="en-US" altLang="en-US" b="1"/>
              <a:t>Manuscript_Figures_21.pptx</a:t>
            </a:r>
          </a:p>
          <a:p>
            <a:endParaRPr lang="en-US" altLang="en-US"/>
          </a:p>
        </p:txBody>
      </p:sp>
    </p:spTree>
    <p:extLst>
      <p:ext uri="{BB962C8B-B14F-4D97-AF65-F5344CB8AC3E}">
        <p14:creationId xmlns:p14="http://schemas.microsoft.com/office/powerpoint/2010/main" val="1747236162"/>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850" name="Rectangle 7">
            <a:extLst>
              <a:ext uri="{FF2B5EF4-FFF2-40B4-BE49-F238E27FC236}">
                <a16:creationId xmlns:a16="http://schemas.microsoft.com/office/drawing/2014/main" id="{A1C27E08-2F9A-A407-164B-70591550C101}"/>
              </a:ext>
            </a:extLst>
          </p:cNvPr>
          <p:cNvSpPr>
            <a:spLocks noGrp="1" noChangeArrowheads="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D33239E2-621E-4917-A6CF-F9C7DEA242D7}" type="slidenum">
              <a:rPr lang="en-US" altLang="en-US" sz="1200"/>
              <a:pPr/>
              <a:t>49</a:t>
            </a:fld>
            <a:endParaRPr lang="en-US" altLang="en-US" sz="1200" dirty="0"/>
          </a:p>
        </p:txBody>
      </p:sp>
      <p:sp>
        <p:nvSpPr>
          <p:cNvPr id="78851" name="Rectangle 2">
            <a:extLst>
              <a:ext uri="{FF2B5EF4-FFF2-40B4-BE49-F238E27FC236}">
                <a16:creationId xmlns:a16="http://schemas.microsoft.com/office/drawing/2014/main" id="{DAD474D2-B585-1031-DDB1-52DF6278B27F}"/>
              </a:ext>
            </a:extLst>
          </p:cNvPr>
          <p:cNvSpPr>
            <a:spLocks noGrp="1" noRot="1" noChangeAspect="1" noChangeArrowheads="1" noTextEdit="1"/>
          </p:cNvSpPr>
          <p:nvPr>
            <p:ph type="sldImg"/>
          </p:nvPr>
        </p:nvSpPr>
        <p:spPr>
          <a:ln/>
        </p:spPr>
      </p:sp>
      <p:sp>
        <p:nvSpPr>
          <p:cNvPr id="78852" name="Rectangle 3">
            <a:extLst>
              <a:ext uri="{FF2B5EF4-FFF2-40B4-BE49-F238E27FC236}">
                <a16:creationId xmlns:a16="http://schemas.microsoft.com/office/drawing/2014/main" id="{D7C2D221-8C63-22F7-52DF-F286C1651055}"/>
              </a:ext>
            </a:extLst>
          </p:cNvPr>
          <p:cNvSpPr>
            <a:spLocks noGrp="1" noChangeArrowheads="1"/>
          </p:cNvSpPr>
          <p:nvPr>
            <p:ph type="body" idx="1"/>
          </p:nvPr>
        </p:nvSpPr>
        <p:spPr>
          <a:noFill/>
        </p:spPr>
        <p:txBody>
          <a:bodyPr lIns="89940" tIns="44970" rIns="89940" bIns="44970"/>
          <a:lstStyle/>
          <a:p>
            <a:r>
              <a:rPr lang="en-US" altLang="en-US" dirty="0"/>
              <a:t>So far, we can confidently localize forebrain (including the subregions caudate-putamen, ventricles, and hippocampus), midbrain, and cerebellum.  This image has had some areas of the forebrain digitally removed to show the underlying structures with their solid shaded surfaces:</a:t>
            </a:r>
          </a:p>
        </p:txBody>
      </p:sp>
    </p:spTree>
    <p:extLst>
      <p:ext uri="{BB962C8B-B14F-4D97-AF65-F5344CB8AC3E}">
        <p14:creationId xmlns:p14="http://schemas.microsoft.com/office/powerpoint/2010/main" val="807147531"/>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0ACE77D5-0C2D-4BF9-A4B6-156AD59B375B}" type="slidenum">
              <a:rPr lang="en-US" altLang="en-US" smtClean="0"/>
              <a:pPr/>
              <a:t>50</a:t>
            </a:fld>
            <a:endParaRPr lang="en-US" altLang="en-US" dirty="0"/>
          </a:p>
        </p:txBody>
      </p:sp>
    </p:spTree>
    <p:extLst>
      <p:ext uri="{BB962C8B-B14F-4D97-AF65-F5344CB8AC3E}">
        <p14:creationId xmlns:p14="http://schemas.microsoft.com/office/powerpoint/2010/main" val="3606625164"/>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1858" name="Rectangle 7">
            <a:extLst>
              <a:ext uri="{FF2B5EF4-FFF2-40B4-BE49-F238E27FC236}">
                <a16:creationId xmlns:a16="http://schemas.microsoft.com/office/drawing/2014/main" id="{03C4991A-27D9-290F-C24B-5816DBEC203E}"/>
              </a:ext>
            </a:extLst>
          </p:cNvPr>
          <p:cNvSpPr>
            <a:spLocks noGrp="1" noChangeArrowheads="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EE9F3059-9A8D-4564-ADE5-17E17FAA03F9}" type="slidenum">
              <a:rPr lang="en-US" altLang="en-US" sz="1200"/>
              <a:pPr/>
              <a:t>52</a:t>
            </a:fld>
            <a:endParaRPr lang="en-US" altLang="en-US" sz="1200" dirty="0"/>
          </a:p>
        </p:txBody>
      </p:sp>
      <p:sp>
        <p:nvSpPr>
          <p:cNvPr id="121859" name="Rectangle 2">
            <a:extLst>
              <a:ext uri="{FF2B5EF4-FFF2-40B4-BE49-F238E27FC236}">
                <a16:creationId xmlns:a16="http://schemas.microsoft.com/office/drawing/2014/main" id="{1F9BF01C-8778-A0F2-A89A-9638C5ED1F15}"/>
              </a:ext>
            </a:extLst>
          </p:cNvPr>
          <p:cNvSpPr>
            <a:spLocks noGrp="1" noRot="1" noChangeAspect="1" noChangeArrowheads="1" noTextEdit="1"/>
          </p:cNvSpPr>
          <p:nvPr>
            <p:ph type="sldImg"/>
          </p:nvPr>
        </p:nvSpPr>
        <p:spPr>
          <a:ln/>
        </p:spPr>
      </p:sp>
      <p:sp>
        <p:nvSpPr>
          <p:cNvPr id="121860" name="Rectangle 3">
            <a:extLst>
              <a:ext uri="{FF2B5EF4-FFF2-40B4-BE49-F238E27FC236}">
                <a16:creationId xmlns:a16="http://schemas.microsoft.com/office/drawing/2014/main" id="{473AE140-17DC-5E60-6D79-732FA94DD2DD}"/>
              </a:ext>
            </a:extLst>
          </p:cNvPr>
          <p:cNvSpPr>
            <a:spLocks noGrp="1" noChangeArrowheads="1"/>
          </p:cNvSpPr>
          <p:nvPr>
            <p:ph type="body" idx="1"/>
          </p:nvPr>
        </p:nvSpPr>
        <p:spPr>
          <a:noFill/>
        </p:spPr>
        <p:txBody>
          <a:bodyPr/>
          <a:lstStyle/>
          <a:p>
            <a:endParaRPr lang="en-US" altLang="en-US" dirty="0"/>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130" name="Rectangle 7">
            <a:extLst>
              <a:ext uri="{FF2B5EF4-FFF2-40B4-BE49-F238E27FC236}">
                <a16:creationId xmlns:a16="http://schemas.microsoft.com/office/drawing/2014/main" id="{11F5B7CA-29E0-DA02-0C74-FBA2439081F3}"/>
              </a:ext>
            </a:extLst>
          </p:cNvPr>
          <p:cNvSpPr>
            <a:spLocks noGrp="1" noChangeArrowheads="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4525D677-DE8F-45A2-836E-89BEF3D679D0}" type="slidenum">
              <a:rPr lang="en-US" altLang="en-US" sz="1200"/>
              <a:pPr/>
              <a:t>5</a:t>
            </a:fld>
            <a:endParaRPr lang="en-US" altLang="en-US" sz="1200" dirty="0"/>
          </a:p>
        </p:txBody>
      </p:sp>
      <p:sp>
        <p:nvSpPr>
          <p:cNvPr id="48131" name="Rectangle 2">
            <a:extLst>
              <a:ext uri="{FF2B5EF4-FFF2-40B4-BE49-F238E27FC236}">
                <a16:creationId xmlns:a16="http://schemas.microsoft.com/office/drawing/2014/main" id="{32C3BA2B-5A86-EECA-9E2C-3AAE0FFA11E2}"/>
              </a:ext>
            </a:extLst>
          </p:cNvPr>
          <p:cNvSpPr>
            <a:spLocks noGrp="1" noRot="1" noChangeAspect="1" noChangeArrowheads="1" noTextEdit="1"/>
          </p:cNvSpPr>
          <p:nvPr>
            <p:ph type="sldImg"/>
          </p:nvPr>
        </p:nvSpPr>
        <p:spPr>
          <a:ln/>
        </p:spPr>
      </p:sp>
      <p:sp>
        <p:nvSpPr>
          <p:cNvPr id="48132" name="Rectangle 3">
            <a:extLst>
              <a:ext uri="{FF2B5EF4-FFF2-40B4-BE49-F238E27FC236}">
                <a16:creationId xmlns:a16="http://schemas.microsoft.com/office/drawing/2014/main" id="{37CA1DD8-3CCE-2DB3-04C9-3379BC0B740E}"/>
              </a:ext>
            </a:extLst>
          </p:cNvPr>
          <p:cNvSpPr>
            <a:spLocks noGrp="1" noChangeArrowheads="1"/>
          </p:cNvSpPr>
          <p:nvPr>
            <p:ph type="body" idx="1"/>
          </p:nvPr>
        </p:nvSpPr>
        <p:spPr>
          <a:noFill/>
        </p:spPr>
        <p:txBody>
          <a:bodyPr/>
          <a:lstStyle/>
          <a:p>
            <a:r>
              <a:rPr lang="en-US" altLang="en-US" sz="2000" dirty="0">
                <a:latin typeface="Arial" panose="020B0604020202020204" pitchFamily="34" charset="0"/>
              </a:rPr>
              <a:t>MusOnWheel-EQ-30.jpg</a:t>
            </a:r>
          </a:p>
          <a:p>
            <a:r>
              <a:rPr lang="en-US" altLang="en-US" sz="2000" dirty="0">
                <a:latin typeface="Arial" panose="020B0604020202020204" pitchFamily="34" charset="0"/>
              </a:rPr>
              <a:t>= scanned slide at Excellent Quality, then</a:t>
            </a:r>
          </a:p>
          <a:p>
            <a:r>
              <a:rPr lang="en-US" altLang="en-US" sz="2000" dirty="0">
                <a:latin typeface="Arial" panose="020B0604020202020204" pitchFamily="34" charset="0"/>
              </a:rPr>
              <a:t>= 30% save in Microsoft Photo Editor</a:t>
            </a:r>
          </a:p>
          <a:p>
            <a:endParaRPr lang="en-US" altLang="en-US" sz="2000" dirty="0">
              <a:latin typeface="Arial" panose="020B0604020202020204" pitchFamily="34" charset="0"/>
            </a:endParaRPr>
          </a:p>
        </p:txBody>
      </p:sp>
    </p:spTree>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5698" name="Rectangle 7">
            <a:extLst>
              <a:ext uri="{FF2B5EF4-FFF2-40B4-BE49-F238E27FC236}">
                <a16:creationId xmlns:a16="http://schemas.microsoft.com/office/drawing/2014/main" id="{AC529EA9-ADB9-A895-5CBC-6C3D449ACE2E}"/>
              </a:ext>
            </a:extLst>
          </p:cNvPr>
          <p:cNvSpPr>
            <a:spLocks noGrp="1" noChangeArrowheads="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EAC25D10-93ED-448B-BB73-C6A83E3E3364}" type="slidenum">
              <a:rPr lang="en-US" altLang="en-US" sz="1200"/>
              <a:pPr/>
              <a:t>53</a:t>
            </a:fld>
            <a:endParaRPr lang="en-US" altLang="en-US" sz="1200"/>
          </a:p>
        </p:txBody>
      </p:sp>
      <p:sp>
        <p:nvSpPr>
          <p:cNvPr id="285699" name="Rectangle 2">
            <a:extLst>
              <a:ext uri="{FF2B5EF4-FFF2-40B4-BE49-F238E27FC236}">
                <a16:creationId xmlns:a16="http://schemas.microsoft.com/office/drawing/2014/main" id="{404E0C30-81AF-6755-03AA-91A0B4D5636A}"/>
              </a:ext>
            </a:extLst>
          </p:cNvPr>
          <p:cNvSpPr>
            <a:spLocks noGrp="1" noRot="1" noChangeAspect="1" noChangeArrowheads="1" noTextEdit="1"/>
          </p:cNvSpPr>
          <p:nvPr>
            <p:ph type="sldImg"/>
          </p:nvPr>
        </p:nvSpPr>
        <p:spPr>
          <a:ln/>
        </p:spPr>
      </p:sp>
      <p:sp>
        <p:nvSpPr>
          <p:cNvPr id="285700" name="Rectangle 3">
            <a:extLst>
              <a:ext uri="{FF2B5EF4-FFF2-40B4-BE49-F238E27FC236}">
                <a16:creationId xmlns:a16="http://schemas.microsoft.com/office/drawing/2014/main" id="{20F7D8BA-154F-29A3-E8F6-6226E91C5B6F}"/>
              </a:ext>
            </a:extLst>
          </p:cNvPr>
          <p:cNvSpPr>
            <a:spLocks noGrp="1" noChangeArrowheads="1"/>
          </p:cNvSpPr>
          <p:nvPr>
            <p:ph type="body" idx="1"/>
          </p:nvPr>
        </p:nvSpPr>
        <p:spPr>
          <a:noFill/>
        </p:spPr>
        <p:txBody>
          <a:bodyPr lIns="89940" tIns="44970" rIns="89940" bIns="44970"/>
          <a:lstStyle/>
          <a:p>
            <a:endParaRPr lang="en-US" altLang="en-US"/>
          </a:p>
        </p:txBody>
      </p:sp>
    </p:spTree>
    <p:extLst>
      <p:ext uri="{BB962C8B-B14F-4D97-AF65-F5344CB8AC3E}">
        <p14:creationId xmlns:p14="http://schemas.microsoft.com/office/powerpoint/2010/main" val="2277549181"/>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8002" name="Rectangle 7">
            <a:extLst>
              <a:ext uri="{FF2B5EF4-FFF2-40B4-BE49-F238E27FC236}">
                <a16:creationId xmlns:a16="http://schemas.microsoft.com/office/drawing/2014/main" id="{57D1EBEA-942C-F51D-305D-C44DFC2D918A}"/>
              </a:ext>
            </a:extLst>
          </p:cNvPr>
          <p:cNvSpPr>
            <a:spLocks noGrp="1" noChangeArrowheads="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896BB69C-8F0E-4346-9E02-639B29F81B5D}" type="slidenum">
              <a:rPr lang="en-US" altLang="en-US" sz="1200"/>
              <a:pPr/>
              <a:t>54</a:t>
            </a:fld>
            <a:endParaRPr lang="en-US" altLang="en-US" sz="1200" dirty="0"/>
          </a:p>
        </p:txBody>
      </p:sp>
      <p:sp>
        <p:nvSpPr>
          <p:cNvPr id="128003" name="Rectangle 2">
            <a:extLst>
              <a:ext uri="{FF2B5EF4-FFF2-40B4-BE49-F238E27FC236}">
                <a16:creationId xmlns:a16="http://schemas.microsoft.com/office/drawing/2014/main" id="{3B3A848D-1F89-3F0A-3A36-2CF07AB5064A}"/>
              </a:ext>
            </a:extLst>
          </p:cNvPr>
          <p:cNvSpPr>
            <a:spLocks noGrp="1" noRot="1" noChangeAspect="1" noChangeArrowheads="1" noTextEdit="1"/>
          </p:cNvSpPr>
          <p:nvPr>
            <p:ph type="sldImg"/>
          </p:nvPr>
        </p:nvSpPr>
        <p:spPr>
          <a:ln/>
        </p:spPr>
      </p:sp>
      <p:sp>
        <p:nvSpPr>
          <p:cNvPr id="2025475" name="Rectangle 3">
            <a:extLst>
              <a:ext uri="{FF2B5EF4-FFF2-40B4-BE49-F238E27FC236}">
                <a16:creationId xmlns:a16="http://schemas.microsoft.com/office/drawing/2014/main" id="{BF91BA91-007F-F937-94A0-CF6510DC9999}"/>
              </a:ext>
            </a:extLst>
          </p:cNvPr>
          <p:cNvSpPr>
            <a:spLocks noGrp="1" noChangeArrowheads="1"/>
          </p:cNvSpPr>
          <p:nvPr>
            <p:ph type="body" idx="1"/>
          </p:nvPr>
        </p:nvSpPr>
        <p:spPr/>
        <p:txBody>
          <a:bodyPr/>
          <a:lstStyle/>
          <a:p>
            <a:pPr lvl="2">
              <a:spcBef>
                <a:spcPct val="0"/>
              </a:spcBef>
              <a:spcAft>
                <a:spcPct val="20000"/>
              </a:spcAft>
              <a:buSzPct val="130000"/>
              <a:buFont typeface="Arial" panose="020B0604020202020204" pitchFamily="34" charset="0"/>
              <a:buNone/>
              <a:defRPr/>
            </a:pPr>
            <a:r>
              <a:rPr lang="en-US" altLang="en-US" sz="1300" b="1" dirty="0">
                <a:effectLst>
                  <a:outerShdw blurRad="38100" dist="38100" dir="2700000" algn="tl">
                    <a:srgbClr val="C0C0C0"/>
                  </a:outerShdw>
                </a:effectLst>
                <a:latin typeface="Arial" panose="020B0604020202020204" pitchFamily="34" charset="0"/>
              </a:rPr>
              <a:t>Cage activity, body size &amp; composition, endocrine</a:t>
            </a:r>
          </a:p>
          <a:p>
            <a:pPr lvl="2">
              <a:spcBef>
                <a:spcPct val="0"/>
              </a:spcBef>
              <a:spcAft>
                <a:spcPct val="20000"/>
              </a:spcAft>
              <a:buSzPct val="130000"/>
              <a:buFont typeface="Arial" panose="020B0604020202020204" pitchFamily="34" charset="0"/>
              <a:buNone/>
              <a:defRPr/>
            </a:pPr>
            <a:r>
              <a:rPr lang="en-US" altLang="en-US" sz="1300" b="1" dirty="0">
                <a:effectLst>
                  <a:outerShdw blurRad="38100" dist="38100" dir="2700000" algn="tl">
                    <a:srgbClr val="C0C0C0"/>
                  </a:outerShdw>
                </a:effectLst>
                <a:latin typeface="Arial" panose="020B0604020202020204" pitchFamily="34" charset="0"/>
              </a:rPr>
              <a:t>Exercise adaptations</a:t>
            </a:r>
          </a:p>
          <a:p>
            <a:pPr lvl="2">
              <a:spcBef>
                <a:spcPct val="0"/>
              </a:spcBef>
              <a:spcAft>
                <a:spcPct val="20000"/>
              </a:spcAft>
              <a:buSzPct val="130000"/>
              <a:buFont typeface="Arial" panose="020B0604020202020204" pitchFamily="34" charset="0"/>
              <a:buNone/>
              <a:defRPr/>
            </a:pPr>
            <a:r>
              <a:rPr lang="en-US" altLang="en-US" sz="1300" b="1" dirty="0">
                <a:effectLst>
                  <a:outerShdw blurRad="38100" dist="38100" dir="2700000" algn="tl">
                    <a:srgbClr val="C0C0C0"/>
                  </a:outerShdw>
                </a:effectLst>
                <a:latin typeface="Arial" panose="020B0604020202020204" pitchFamily="34" charset="0"/>
              </a:rPr>
              <a:t>The brain &amp; motivation</a:t>
            </a:r>
          </a:p>
          <a:p>
            <a:pPr lvl="2">
              <a:spcBef>
                <a:spcPct val="0"/>
              </a:spcBef>
              <a:spcAft>
                <a:spcPct val="35000"/>
              </a:spcAft>
              <a:buSzPct val="130000"/>
              <a:buFont typeface="Arial" panose="020B0604020202020204" pitchFamily="34" charset="0"/>
              <a:buNone/>
              <a:defRPr/>
            </a:pPr>
            <a:r>
              <a:rPr lang="en-US" altLang="en-US" sz="1300" b="1" dirty="0">
                <a:effectLst>
                  <a:outerShdw blurRad="38100" dist="38100" dir="2700000" algn="tl">
                    <a:srgbClr val="C0C0C0"/>
                  </a:outerShdw>
                </a:effectLst>
                <a:latin typeface="Arial" panose="020B0604020202020204" pitchFamily="34" charset="0"/>
              </a:rPr>
              <a:t>Effects of a Western diet</a:t>
            </a:r>
          </a:p>
          <a:p>
            <a:pPr>
              <a:defRPr/>
            </a:pPr>
            <a:endParaRPr lang="en-US" altLang="en-US" dirty="0"/>
          </a:p>
          <a:p>
            <a:pPr>
              <a:defRPr/>
            </a:pPr>
            <a:endParaRPr lang="en-US" altLang="en-US" dirty="0"/>
          </a:p>
        </p:txBody>
      </p:sp>
    </p:spTree>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6194" name="Rectangle 7">
            <a:extLst>
              <a:ext uri="{FF2B5EF4-FFF2-40B4-BE49-F238E27FC236}">
                <a16:creationId xmlns:a16="http://schemas.microsoft.com/office/drawing/2014/main" id="{8DC1667F-8CD2-791A-363A-AA4D4A49890E}"/>
              </a:ext>
            </a:extLst>
          </p:cNvPr>
          <p:cNvSpPr>
            <a:spLocks noGrp="1" noChangeArrowheads="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95875998-2BDC-4DCC-AF5A-0F795DFFFB42}" type="slidenum">
              <a:rPr lang="en-US" altLang="en-US" sz="1200"/>
              <a:pPr/>
              <a:t>56</a:t>
            </a:fld>
            <a:endParaRPr lang="en-US" altLang="en-US" sz="1200" dirty="0"/>
          </a:p>
        </p:txBody>
      </p:sp>
      <p:sp>
        <p:nvSpPr>
          <p:cNvPr id="136195" name="Rectangle 2">
            <a:extLst>
              <a:ext uri="{FF2B5EF4-FFF2-40B4-BE49-F238E27FC236}">
                <a16:creationId xmlns:a16="http://schemas.microsoft.com/office/drawing/2014/main" id="{8B9EC330-18D7-8C6D-ADD2-DB0FBDD12C88}"/>
              </a:ext>
            </a:extLst>
          </p:cNvPr>
          <p:cNvSpPr>
            <a:spLocks noGrp="1" noRot="1" noChangeAspect="1" noChangeArrowheads="1" noTextEdit="1"/>
          </p:cNvSpPr>
          <p:nvPr>
            <p:ph type="sldImg"/>
          </p:nvPr>
        </p:nvSpPr>
        <p:spPr>
          <a:ln/>
        </p:spPr>
      </p:sp>
      <p:sp>
        <p:nvSpPr>
          <p:cNvPr id="136196" name="Rectangle 3">
            <a:extLst>
              <a:ext uri="{FF2B5EF4-FFF2-40B4-BE49-F238E27FC236}">
                <a16:creationId xmlns:a16="http://schemas.microsoft.com/office/drawing/2014/main" id="{38D91FFE-BC25-BD3F-8E06-55B9F9091160}"/>
              </a:ext>
            </a:extLst>
          </p:cNvPr>
          <p:cNvSpPr>
            <a:spLocks noGrp="1" noChangeArrowheads="1"/>
          </p:cNvSpPr>
          <p:nvPr>
            <p:ph type="body" idx="1"/>
          </p:nvPr>
        </p:nvSpPr>
        <p:spPr>
          <a:noFill/>
        </p:spPr>
        <p:txBody>
          <a:bodyPr/>
          <a:lstStyle/>
          <a:p>
            <a:endParaRPr lang="en-US" altLang="en-US" dirty="0"/>
          </a:p>
        </p:txBody>
      </p:sp>
    </p:spTree>
    <p:extLst>
      <p:ext uri="{BB962C8B-B14F-4D97-AF65-F5344CB8AC3E}">
        <p14:creationId xmlns:p14="http://schemas.microsoft.com/office/powerpoint/2010/main" val="366419795"/>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1858" name="Rectangle 7">
            <a:extLst>
              <a:ext uri="{FF2B5EF4-FFF2-40B4-BE49-F238E27FC236}">
                <a16:creationId xmlns:a16="http://schemas.microsoft.com/office/drawing/2014/main" id="{03C4991A-27D9-290F-C24B-5816DBEC203E}"/>
              </a:ext>
            </a:extLst>
          </p:cNvPr>
          <p:cNvSpPr>
            <a:spLocks noGrp="1" noChangeArrowheads="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EE9F3059-9A8D-4564-ADE5-17E17FAA03F9}" type="slidenum">
              <a:rPr lang="en-US" altLang="en-US" sz="1200"/>
              <a:pPr/>
              <a:t>57</a:t>
            </a:fld>
            <a:endParaRPr lang="en-US" altLang="en-US" sz="1200"/>
          </a:p>
        </p:txBody>
      </p:sp>
      <p:sp>
        <p:nvSpPr>
          <p:cNvPr id="121859" name="Rectangle 2">
            <a:extLst>
              <a:ext uri="{FF2B5EF4-FFF2-40B4-BE49-F238E27FC236}">
                <a16:creationId xmlns:a16="http://schemas.microsoft.com/office/drawing/2014/main" id="{1F9BF01C-8778-A0F2-A89A-9638C5ED1F15}"/>
              </a:ext>
            </a:extLst>
          </p:cNvPr>
          <p:cNvSpPr>
            <a:spLocks noGrp="1" noRot="1" noChangeAspect="1" noChangeArrowheads="1" noTextEdit="1"/>
          </p:cNvSpPr>
          <p:nvPr>
            <p:ph type="sldImg"/>
          </p:nvPr>
        </p:nvSpPr>
        <p:spPr>
          <a:ln/>
        </p:spPr>
      </p:sp>
      <p:sp>
        <p:nvSpPr>
          <p:cNvPr id="121860" name="Rectangle 3">
            <a:extLst>
              <a:ext uri="{FF2B5EF4-FFF2-40B4-BE49-F238E27FC236}">
                <a16:creationId xmlns:a16="http://schemas.microsoft.com/office/drawing/2014/main" id="{473AE140-17DC-5E60-6D79-732FA94DD2DD}"/>
              </a:ext>
            </a:extLst>
          </p:cNvPr>
          <p:cNvSpPr>
            <a:spLocks noGrp="1" noChangeArrowheads="1"/>
          </p:cNvSpPr>
          <p:nvPr>
            <p:ph type="body" idx="1"/>
          </p:nvPr>
        </p:nvSpPr>
        <p:spPr>
          <a:noFill/>
        </p:spPr>
        <p:txBody>
          <a:bodyPr/>
          <a:lstStyle/>
          <a:p>
            <a:r>
              <a:rPr lang="en-US" altLang="en-US" dirty="0"/>
              <a:t>Why people like to exercise at the gym.</a:t>
            </a:r>
          </a:p>
          <a:p>
            <a:r>
              <a:rPr lang="en-US" altLang="en-US" dirty="0"/>
              <a:t>Possible therapeutic target?</a:t>
            </a:r>
          </a:p>
          <a:p>
            <a:r>
              <a:rPr lang="en-US" altLang="en-US"/>
              <a:t>Eau</a:t>
            </a:r>
            <a:r>
              <a:rPr lang="en-US" altLang="en-US" dirty="0"/>
              <a:t> de armpit?</a:t>
            </a:r>
          </a:p>
          <a:p>
            <a:r>
              <a:rPr lang="en-US" altLang="en-US"/>
              <a:t>Eau</a:t>
            </a:r>
            <a:r>
              <a:rPr lang="en-US" altLang="en-US" dirty="0"/>
              <a:t> de jock strap?</a:t>
            </a:r>
          </a:p>
        </p:txBody>
      </p:sp>
    </p:spTree>
    <p:extLst>
      <p:ext uri="{BB962C8B-B14F-4D97-AF65-F5344CB8AC3E}">
        <p14:creationId xmlns:p14="http://schemas.microsoft.com/office/powerpoint/2010/main" val="2772608804"/>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0050" name="Slide Image Placeholder 1">
            <a:extLst>
              <a:ext uri="{FF2B5EF4-FFF2-40B4-BE49-F238E27FC236}">
                <a16:creationId xmlns:a16="http://schemas.microsoft.com/office/drawing/2014/main" id="{3F026913-56D7-3FFD-51D1-94F884397F19}"/>
              </a:ext>
            </a:extLst>
          </p:cNvPr>
          <p:cNvSpPr>
            <a:spLocks noGrp="1" noRot="1" noChangeAspect="1" noTextEdit="1"/>
          </p:cNvSpPr>
          <p:nvPr>
            <p:ph type="sldImg"/>
          </p:nvPr>
        </p:nvSpPr>
        <p:spPr>
          <a:ln/>
        </p:spPr>
      </p:sp>
      <p:sp>
        <p:nvSpPr>
          <p:cNvPr id="130051" name="Notes Placeholder 2">
            <a:extLst>
              <a:ext uri="{FF2B5EF4-FFF2-40B4-BE49-F238E27FC236}">
                <a16:creationId xmlns:a16="http://schemas.microsoft.com/office/drawing/2014/main" id="{2E313E00-754C-E537-35A1-B271573AAFF7}"/>
              </a:ext>
            </a:extLst>
          </p:cNvPr>
          <p:cNvSpPr>
            <a:spLocks noGrp="1"/>
          </p:cNvSpPr>
          <p:nvPr>
            <p:ph type="body" idx="1"/>
          </p:nvPr>
        </p:nvSpPr>
        <p:spPr>
          <a:noFill/>
        </p:spPr>
        <p:txBody>
          <a:bodyPr/>
          <a:lstStyle/>
          <a:p>
            <a:r>
              <a:rPr lang="en-US" altLang="en-US"/>
              <a:t>E:\EB2019\</a:t>
            </a:r>
            <a:r>
              <a:rPr lang="en-US" altLang="en-US" b="1"/>
              <a:t>Notes_EB2019_Mussell_and_Submitted_Abstract_2.docx</a:t>
            </a:r>
          </a:p>
        </p:txBody>
      </p:sp>
      <p:sp>
        <p:nvSpPr>
          <p:cNvPr id="130052" name="Slide Number Placeholder 3">
            <a:extLst>
              <a:ext uri="{FF2B5EF4-FFF2-40B4-BE49-F238E27FC236}">
                <a16:creationId xmlns:a16="http://schemas.microsoft.com/office/drawing/2014/main" id="{D6C57D20-F95B-4E58-C0F8-2EC0756D8754}"/>
              </a:ext>
            </a:extLst>
          </p:cNvPr>
          <p:cNvSpPr>
            <a:spLocks noGrp="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75829615-D50F-40EE-8F36-0E4C2139D5D8}" type="slidenum">
              <a:rPr lang="en-US" altLang="en-US" sz="1200"/>
              <a:pPr/>
              <a:t>58</a:t>
            </a:fld>
            <a:endParaRPr lang="en-US" altLang="en-US" sz="1200"/>
          </a:p>
        </p:txBody>
      </p:sp>
    </p:spTree>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2098" name="Slide Image Placeholder 1">
            <a:extLst>
              <a:ext uri="{FF2B5EF4-FFF2-40B4-BE49-F238E27FC236}">
                <a16:creationId xmlns:a16="http://schemas.microsoft.com/office/drawing/2014/main" id="{ED87A215-C801-3772-06B5-9B758A7F0FF0}"/>
              </a:ext>
            </a:extLst>
          </p:cNvPr>
          <p:cNvSpPr>
            <a:spLocks noGrp="1" noRot="1" noChangeAspect="1" noTextEdit="1"/>
          </p:cNvSpPr>
          <p:nvPr>
            <p:ph type="sldImg"/>
          </p:nvPr>
        </p:nvSpPr>
        <p:spPr>
          <a:ln/>
        </p:spPr>
      </p:sp>
      <p:sp>
        <p:nvSpPr>
          <p:cNvPr id="132099" name="Notes Placeholder 2">
            <a:extLst>
              <a:ext uri="{FF2B5EF4-FFF2-40B4-BE49-F238E27FC236}">
                <a16:creationId xmlns:a16="http://schemas.microsoft.com/office/drawing/2014/main" id="{B66D5B63-4D84-1BF0-A9A0-4DB45632672F}"/>
              </a:ext>
            </a:extLst>
          </p:cNvPr>
          <p:cNvSpPr>
            <a:spLocks noGrp="1"/>
          </p:cNvSpPr>
          <p:nvPr>
            <p:ph type="body" idx="1"/>
          </p:nvPr>
        </p:nvSpPr>
        <p:spPr>
          <a:noFill/>
        </p:spPr>
        <p:txBody>
          <a:bodyPr/>
          <a:lstStyle/>
          <a:p>
            <a:r>
              <a:rPr lang="en-US" altLang="en-US"/>
              <a:t>E:\EB2019\</a:t>
            </a:r>
            <a:r>
              <a:rPr lang="en-US" altLang="en-US" b="1"/>
              <a:t>Notes_EB2019_Mussell_and_Submitted_Abstract_2.docx</a:t>
            </a:r>
          </a:p>
        </p:txBody>
      </p:sp>
      <p:sp>
        <p:nvSpPr>
          <p:cNvPr id="132100" name="Slide Number Placeholder 3">
            <a:extLst>
              <a:ext uri="{FF2B5EF4-FFF2-40B4-BE49-F238E27FC236}">
                <a16:creationId xmlns:a16="http://schemas.microsoft.com/office/drawing/2014/main" id="{AD837E09-0ECD-9CCC-B38D-7BA0112D2B49}"/>
              </a:ext>
            </a:extLst>
          </p:cNvPr>
          <p:cNvSpPr>
            <a:spLocks noGrp="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AE356ECB-F171-4D6C-B6D0-94B49E212774}" type="slidenum">
              <a:rPr lang="en-US" altLang="en-US" sz="1200"/>
              <a:pPr/>
              <a:t>59</a:t>
            </a:fld>
            <a:endParaRPr lang="en-US" altLang="en-US" sz="1200"/>
          </a:p>
        </p:txBody>
      </p:sp>
    </p:spTree>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4146" name="Slide Image Placeholder 1">
            <a:extLst>
              <a:ext uri="{FF2B5EF4-FFF2-40B4-BE49-F238E27FC236}">
                <a16:creationId xmlns:a16="http://schemas.microsoft.com/office/drawing/2014/main" id="{0629E1CE-6CE5-29E1-D455-04BAF9C510F6}"/>
              </a:ext>
            </a:extLst>
          </p:cNvPr>
          <p:cNvSpPr>
            <a:spLocks noGrp="1" noRot="1" noChangeAspect="1" noTextEdit="1"/>
          </p:cNvSpPr>
          <p:nvPr>
            <p:ph type="sldImg"/>
          </p:nvPr>
        </p:nvSpPr>
        <p:spPr>
          <a:ln/>
        </p:spPr>
      </p:sp>
      <p:sp>
        <p:nvSpPr>
          <p:cNvPr id="134147" name="Notes Placeholder 2">
            <a:extLst>
              <a:ext uri="{FF2B5EF4-FFF2-40B4-BE49-F238E27FC236}">
                <a16:creationId xmlns:a16="http://schemas.microsoft.com/office/drawing/2014/main" id="{B0855249-CBE7-48FF-9718-3C7727DC5FD4}"/>
              </a:ext>
            </a:extLst>
          </p:cNvPr>
          <p:cNvSpPr>
            <a:spLocks noGrp="1"/>
          </p:cNvSpPr>
          <p:nvPr>
            <p:ph type="body" idx="1"/>
          </p:nvPr>
        </p:nvSpPr>
        <p:spPr>
          <a:noFill/>
        </p:spPr>
        <p:txBody>
          <a:bodyPr/>
          <a:lstStyle/>
          <a:p>
            <a:r>
              <a:rPr lang="en-US" altLang="en-US"/>
              <a:t>E:\EB2019\</a:t>
            </a:r>
            <a:r>
              <a:rPr lang="en-US" altLang="en-US" b="1"/>
              <a:t>Notes_EB2019_Mussell_and_Submitted_Abstract_2.docx</a:t>
            </a:r>
          </a:p>
        </p:txBody>
      </p:sp>
      <p:sp>
        <p:nvSpPr>
          <p:cNvPr id="134148" name="Slide Number Placeholder 3">
            <a:extLst>
              <a:ext uri="{FF2B5EF4-FFF2-40B4-BE49-F238E27FC236}">
                <a16:creationId xmlns:a16="http://schemas.microsoft.com/office/drawing/2014/main" id="{CD062C9B-DBC7-445A-E885-B3520BF7030E}"/>
              </a:ext>
            </a:extLst>
          </p:cNvPr>
          <p:cNvSpPr>
            <a:spLocks noGrp="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43BA8D65-E062-49BC-83E6-924D0A50ADB0}" type="slidenum">
              <a:rPr lang="en-US" altLang="en-US" sz="1200"/>
              <a:pPr/>
              <a:t>60</a:t>
            </a:fld>
            <a:endParaRPr lang="en-US" altLang="en-US" sz="1200"/>
          </a:p>
        </p:txBody>
      </p:sp>
    </p:spTree>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0" name="Rectangle 7">
            <a:extLst>
              <a:ext uri="{FF2B5EF4-FFF2-40B4-BE49-F238E27FC236}">
                <a16:creationId xmlns:a16="http://schemas.microsoft.com/office/drawing/2014/main" id="{5DC87C00-A93F-CBEA-7CA0-4001D45C5547}"/>
              </a:ext>
            </a:extLst>
          </p:cNvPr>
          <p:cNvSpPr>
            <a:spLocks noGrp="1" noChangeArrowheads="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49D36755-4BAD-4EAF-8D3F-669EE68CE481}" type="slidenum">
              <a:rPr lang="en-US" altLang="en-US" sz="1200"/>
              <a:pPr/>
              <a:t>61</a:t>
            </a:fld>
            <a:endParaRPr lang="en-US" altLang="en-US" sz="1200"/>
          </a:p>
        </p:txBody>
      </p:sp>
      <p:sp>
        <p:nvSpPr>
          <p:cNvPr id="7171" name="Rectangle 2">
            <a:extLst>
              <a:ext uri="{FF2B5EF4-FFF2-40B4-BE49-F238E27FC236}">
                <a16:creationId xmlns:a16="http://schemas.microsoft.com/office/drawing/2014/main" id="{A887DB93-8352-EA55-4518-ACB1330225CE}"/>
              </a:ext>
            </a:extLst>
          </p:cNvPr>
          <p:cNvSpPr>
            <a:spLocks noGrp="1" noRot="1" noChangeAspect="1" noChangeArrowheads="1" noTextEdit="1"/>
          </p:cNvSpPr>
          <p:nvPr>
            <p:ph type="sldImg"/>
          </p:nvPr>
        </p:nvSpPr>
        <p:spPr>
          <a:ln/>
        </p:spPr>
      </p:sp>
      <p:sp>
        <p:nvSpPr>
          <p:cNvPr id="7172" name="Rectangle 3">
            <a:extLst>
              <a:ext uri="{FF2B5EF4-FFF2-40B4-BE49-F238E27FC236}">
                <a16:creationId xmlns:a16="http://schemas.microsoft.com/office/drawing/2014/main" id="{0FFBD81C-96DD-64D6-64CE-C6667CE3DADE}"/>
              </a:ext>
            </a:extLst>
          </p:cNvPr>
          <p:cNvSpPr>
            <a:spLocks noGrp="1" noChangeArrowheads="1"/>
          </p:cNvSpPr>
          <p:nvPr>
            <p:ph type="body" idx="1"/>
          </p:nvPr>
        </p:nvSpPr>
        <p:spPr>
          <a:noFill/>
        </p:spPr>
        <p:txBody>
          <a:bodyPr/>
          <a:lstStyle/>
          <a:p>
            <a:r>
              <a:rPr lang="en-US" altLang="en-US"/>
              <a:t>squid giant axons</a:t>
            </a:r>
          </a:p>
          <a:p>
            <a:r>
              <a:rPr lang="en-US" altLang="en-US" b="1"/>
              <a:t>Nature conducts "natural experiments," e.g., putting animals in a desert,</a:t>
            </a:r>
          </a:p>
          <a:p>
            <a:r>
              <a:rPr lang="en-US" altLang="en-US" b="1"/>
              <a:t>and we can use the results of these past experiments to understand how evolution occurs.</a:t>
            </a:r>
          </a:p>
        </p:txBody>
      </p:sp>
    </p:spTree>
    <p:extLst>
      <p:ext uri="{BB962C8B-B14F-4D97-AF65-F5344CB8AC3E}">
        <p14:creationId xmlns:p14="http://schemas.microsoft.com/office/powerpoint/2010/main" val="1606013315"/>
      </p:ext>
    </p:extLst>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8" name="Rectangle 7">
            <a:extLst>
              <a:ext uri="{FF2B5EF4-FFF2-40B4-BE49-F238E27FC236}">
                <a16:creationId xmlns:a16="http://schemas.microsoft.com/office/drawing/2014/main" id="{377FDC27-DC92-54D8-2B4A-EEAE7F880D92}"/>
              </a:ext>
            </a:extLst>
          </p:cNvPr>
          <p:cNvSpPr>
            <a:spLocks noGrp="1" noChangeArrowheads="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38CFF3CB-BDC6-4E49-80CF-08A88B8ACF5C}" type="slidenum">
              <a:rPr lang="en-US" altLang="en-US" sz="1200"/>
              <a:pPr/>
              <a:t>62</a:t>
            </a:fld>
            <a:endParaRPr lang="en-US" altLang="en-US" sz="1200"/>
          </a:p>
        </p:txBody>
      </p:sp>
      <p:sp>
        <p:nvSpPr>
          <p:cNvPr id="9219" name="Rectangle 2">
            <a:extLst>
              <a:ext uri="{FF2B5EF4-FFF2-40B4-BE49-F238E27FC236}">
                <a16:creationId xmlns:a16="http://schemas.microsoft.com/office/drawing/2014/main" id="{484F035C-432A-4D94-35D8-7CB07B13F6BA}"/>
              </a:ext>
            </a:extLst>
          </p:cNvPr>
          <p:cNvSpPr>
            <a:spLocks noGrp="1" noRot="1" noChangeAspect="1" noChangeArrowheads="1" noTextEdit="1"/>
          </p:cNvSpPr>
          <p:nvPr>
            <p:ph type="sldImg"/>
          </p:nvPr>
        </p:nvSpPr>
        <p:spPr>
          <a:ln/>
        </p:spPr>
      </p:sp>
      <p:sp>
        <p:nvSpPr>
          <p:cNvPr id="9220" name="Rectangle 3">
            <a:extLst>
              <a:ext uri="{FF2B5EF4-FFF2-40B4-BE49-F238E27FC236}">
                <a16:creationId xmlns:a16="http://schemas.microsoft.com/office/drawing/2014/main" id="{7012C39B-8A3E-A019-7F1C-1020A65A9550}"/>
              </a:ext>
            </a:extLst>
          </p:cNvPr>
          <p:cNvSpPr>
            <a:spLocks noGrp="1" noChangeArrowheads="1"/>
          </p:cNvSpPr>
          <p:nvPr>
            <p:ph type="body" idx="1"/>
          </p:nvPr>
        </p:nvSpPr>
        <p:spPr>
          <a:noFill/>
        </p:spPr>
        <p:txBody>
          <a:bodyPr/>
          <a:lstStyle/>
          <a:p>
            <a:r>
              <a:rPr lang="en-US" altLang="en-US"/>
              <a:t>squid giant axons</a:t>
            </a:r>
          </a:p>
          <a:p>
            <a:r>
              <a:rPr lang="en-US" altLang="en-US" b="1"/>
              <a:t>Nature conducts "natural experiments," e.g., putting animals in a desert,</a:t>
            </a:r>
          </a:p>
          <a:p>
            <a:r>
              <a:rPr lang="en-US" altLang="en-US" b="1"/>
              <a:t>and we can use the results of these past experiments to understand how evolution occurs.</a:t>
            </a:r>
          </a:p>
        </p:txBody>
      </p:sp>
    </p:spTree>
    <p:extLst>
      <p:ext uri="{BB962C8B-B14F-4D97-AF65-F5344CB8AC3E}">
        <p14:creationId xmlns:p14="http://schemas.microsoft.com/office/powerpoint/2010/main" val="2347982069"/>
      </p:ext>
    </p:extLst>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6" name="Rectangle 7">
            <a:extLst>
              <a:ext uri="{FF2B5EF4-FFF2-40B4-BE49-F238E27FC236}">
                <a16:creationId xmlns:a16="http://schemas.microsoft.com/office/drawing/2014/main" id="{8584B1AE-FEC9-BAB5-2B60-0D392A1EDE18}"/>
              </a:ext>
            </a:extLst>
          </p:cNvPr>
          <p:cNvSpPr>
            <a:spLocks noGrp="1" noChangeArrowheads="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1CBFABCF-98B2-4B3D-867E-12F252EE0F2E}" type="slidenum">
              <a:rPr lang="en-US" altLang="en-US" sz="1200"/>
              <a:pPr/>
              <a:t>63</a:t>
            </a:fld>
            <a:endParaRPr lang="en-US" altLang="en-US" sz="1200"/>
          </a:p>
        </p:txBody>
      </p:sp>
      <p:sp>
        <p:nvSpPr>
          <p:cNvPr id="11267" name="Rectangle 2">
            <a:extLst>
              <a:ext uri="{FF2B5EF4-FFF2-40B4-BE49-F238E27FC236}">
                <a16:creationId xmlns:a16="http://schemas.microsoft.com/office/drawing/2014/main" id="{5674A443-FF27-F519-2BB3-C738ACC97B62}"/>
              </a:ext>
            </a:extLst>
          </p:cNvPr>
          <p:cNvSpPr>
            <a:spLocks noGrp="1" noRot="1" noChangeAspect="1" noChangeArrowheads="1" noTextEdit="1"/>
          </p:cNvSpPr>
          <p:nvPr>
            <p:ph type="sldImg"/>
          </p:nvPr>
        </p:nvSpPr>
        <p:spPr>
          <a:ln/>
        </p:spPr>
      </p:sp>
      <p:sp>
        <p:nvSpPr>
          <p:cNvPr id="11268" name="Rectangle 3">
            <a:extLst>
              <a:ext uri="{FF2B5EF4-FFF2-40B4-BE49-F238E27FC236}">
                <a16:creationId xmlns:a16="http://schemas.microsoft.com/office/drawing/2014/main" id="{BE867EEE-B46C-675F-F08E-42D42A5223B3}"/>
              </a:ext>
            </a:extLst>
          </p:cNvPr>
          <p:cNvSpPr>
            <a:spLocks noGrp="1" noChangeArrowheads="1"/>
          </p:cNvSpPr>
          <p:nvPr>
            <p:ph type="body" idx="1"/>
          </p:nvPr>
        </p:nvSpPr>
        <p:spPr>
          <a:noFill/>
        </p:spPr>
        <p:txBody>
          <a:bodyPr/>
          <a:lstStyle/>
          <a:p>
            <a:r>
              <a:rPr lang="en-US" altLang="en-US" b="1"/>
              <a:t>e.g., one desert species and one non-desert species.</a:t>
            </a:r>
          </a:p>
          <a:p>
            <a:r>
              <a:rPr lang="en-US" altLang="en-US" b="1"/>
              <a:t>Kangaroo rat and lab rat</a:t>
            </a:r>
          </a:p>
          <a:p>
            <a:endParaRPr lang="en-US" altLang="en-US" b="1"/>
          </a:p>
        </p:txBody>
      </p:sp>
    </p:spTree>
    <p:extLst>
      <p:ext uri="{BB962C8B-B14F-4D97-AF65-F5344CB8AC3E}">
        <p14:creationId xmlns:p14="http://schemas.microsoft.com/office/powerpoint/2010/main" val="1387428367"/>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082" name="Rectangle 7">
            <a:extLst>
              <a:ext uri="{FF2B5EF4-FFF2-40B4-BE49-F238E27FC236}">
                <a16:creationId xmlns:a16="http://schemas.microsoft.com/office/drawing/2014/main" id="{0F52B1BC-05C7-49BF-F304-DE4D2F5DB3EF}"/>
              </a:ext>
            </a:extLst>
          </p:cNvPr>
          <p:cNvSpPr>
            <a:spLocks noGrp="1" noChangeArrowheads="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6B1F4FA5-A590-4CD1-BB1A-8204B15C562D}" type="slidenum">
              <a:rPr lang="en-US" altLang="en-US" sz="1200"/>
              <a:pPr/>
              <a:t>6</a:t>
            </a:fld>
            <a:endParaRPr lang="en-US" altLang="en-US" sz="1200" dirty="0"/>
          </a:p>
        </p:txBody>
      </p:sp>
      <p:sp>
        <p:nvSpPr>
          <p:cNvPr id="46083" name="Rectangle 2">
            <a:extLst>
              <a:ext uri="{FF2B5EF4-FFF2-40B4-BE49-F238E27FC236}">
                <a16:creationId xmlns:a16="http://schemas.microsoft.com/office/drawing/2014/main" id="{F3E98E0E-6E93-00AD-26CB-8A04120FC885}"/>
              </a:ext>
            </a:extLst>
          </p:cNvPr>
          <p:cNvSpPr>
            <a:spLocks noGrp="1" noRot="1" noChangeAspect="1" noChangeArrowheads="1" noTextEdit="1"/>
          </p:cNvSpPr>
          <p:nvPr>
            <p:ph type="sldImg"/>
          </p:nvPr>
        </p:nvSpPr>
        <p:spPr>
          <a:ln/>
        </p:spPr>
      </p:sp>
      <p:sp>
        <p:nvSpPr>
          <p:cNvPr id="46084" name="Rectangle 3">
            <a:extLst>
              <a:ext uri="{FF2B5EF4-FFF2-40B4-BE49-F238E27FC236}">
                <a16:creationId xmlns:a16="http://schemas.microsoft.com/office/drawing/2014/main" id="{D9FFF224-5D4C-C13D-9C1F-7C6AADC9864C}"/>
              </a:ext>
            </a:extLst>
          </p:cNvPr>
          <p:cNvSpPr>
            <a:spLocks noGrp="1" noChangeArrowheads="1"/>
          </p:cNvSpPr>
          <p:nvPr>
            <p:ph type="body" idx="1"/>
          </p:nvPr>
        </p:nvSpPr>
        <p:spPr>
          <a:noFill/>
        </p:spPr>
        <p:txBody>
          <a:bodyPr/>
          <a:lstStyle/>
          <a:p>
            <a:r>
              <a:rPr lang="en-US" altLang="en-US" dirty="0"/>
              <a:t>SelExp_JEB_13 Sept. 2005.ppt</a:t>
            </a:r>
          </a:p>
        </p:txBody>
      </p:sp>
    </p:spTree>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14" name="Rectangle 7">
            <a:extLst>
              <a:ext uri="{FF2B5EF4-FFF2-40B4-BE49-F238E27FC236}">
                <a16:creationId xmlns:a16="http://schemas.microsoft.com/office/drawing/2014/main" id="{B34509F6-CD5C-A88C-D256-CC2144B8362C}"/>
              </a:ext>
            </a:extLst>
          </p:cNvPr>
          <p:cNvSpPr>
            <a:spLocks noGrp="1" noChangeArrowheads="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30854232-72B3-4596-88C4-F97CAE8EC776}" type="slidenum">
              <a:rPr lang="en-US" altLang="en-US" sz="1200"/>
              <a:pPr/>
              <a:t>64</a:t>
            </a:fld>
            <a:endParaRPr lang="en-US" altLang="en-US" sz="1200"/>
          </a:p>
        </p:txBody>
      </p:sp>
      <p:sp>
        <p:nvSpPr>
          <p:cNvPr id="13315" name="Rectangle 2">
            <a:extLst>
              <a:ext uri="{FF2B5EF4-FFF2-40B4-BE49-F238E27FC236}">
                <a16:creationId xmlns:a16="http://schemas.microsoft.com/office/drawing/2014/main" id="{9285D71C-297D-E486-1E50-F06E333C49E3}"/>
              </a:ext>
            </a:extLst>
          </p:cNvPr>
          <p:cNvSpPr>
            <a:spLocks noGrp="1" noRot="1" noChangeAspect="1" noChangeArrowheads="1" noTextEdit="1"/>
          </p:cNvSpPr>
          <p:nvPr>
            <p:ph type="sldImg"/>
          </p:nvPr>
        </p:nvSpPr>
        <p:spPr>
          <a:ln/>
        </p:spPr>
      </p:sp>
      <p:sp>
        <p:nvSpPr>
          <p:cNvPr id="13316" name="Rectangle 3">
            <a:extLst>
              <a:ext uri="{FF2B5EF4-FFF2-40B4-BE49-F238E27FC236}">
                <a16:creationId xmlns:a16="http://schemas.microsoft.com/office/drawing/2014/main" id="{F49830F4-6D80-CB5A-17FA-A0CE83229488}"/>
              </a:ext>
            </a:extLst>
          </p:cNvPr>
          <p:cNvSpPr>
            <a:spLocks noGrp="1" noChangeArrowheads="1"/>
          </p:cNvSpPr>
          <p:nvPr>
            <p:ph type="body" idx="1"/>
          </p:nvPr>
        </p:nvSpPr>
        <p:spPr>
          <a:noFill/>
        </p:spPr>
        <p:txBody>
          <a:bodyPr/>
          <a:lstStyle/>
          <a:p>
            <a:endParaRPr lang="en-US" altLang="en-US" b="1"/>
          </a:p>
        </p:txBody>
      </p:sp>
    </p:spTree>
    <p:extLst>
      <p:ext uri="{BB962C8B-B14F-4D97-AF65-F5344CB8AC3E}">
        <p14:creationId xmlns:p14="http://schemas.microsoft.com/office/powerpoint/2010/main" val="1839716072"/>
      </p:ext>
    </p:extLst>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10" name="Rectangle 7">
            <a:extLst>
              <a:ext uri="{FF2B5EF4-FFF2-40B4-BE49-F238E27FC236}">
                <a16:creationId xmlns:a16="http://schemas.microsoft.com/office/drawing/2014/main" id="{BD5B2C4A-5538-30B5-2F2A-0BAB4B078B49}"/>
              </a:ext>
            </a:extLst>
          </p:cNvPr>
          <p:cNvSpPr>
            <a:spLocks noGrp="1" noChangeArrowheads="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05FB1F38-6898-47C4-BFC6-EB7495FD1FDE}" type="slidenum">
              <a:rPr lang="en-US" altLang="en-US" sz="1200"/>
              <a:pPr/>
              <a:t>65</a:t>
            </a:fld>
            <a:endParaRPr lang="en-US" altLang="en-US" sz="1200"/>
          </a:p>
        </p:txBody>
      </p:sp>
      <p:sp>
        <p:nvSpPr>
          <p:cNvPr id="17411" name="Rectangle 2">
            <a:extLst>
              <a:ext uri="{FF2B5EF4-FFF2-40B4-BE49-F238E27FC236}">
                <a16:creationId xmlns:a16="http://schemas.microsoft.com/office/drawing/2014/main" id="{ADE776FA-0857-F1A9-7D0C-20E71E81DF03}"/>
              </a:ext>
            </a:extLst>
          </p:cNvPr>
          <p:cNvSpPr>
            <a:spLocks noGrp="1" noRot="1" noChangeAspect="1" noChangeArrowheads="1" noTextEdit="1"/>
          </p:cNvSpPr>
          <p:nvPr>
            <p:ph type="sldImg"/>
          </p:nvPr>
        </p:nvSpPr>
        <p:spPr>
          <a:ln/>
        </p:spPr>
      </p:sp>
      <p:sp>
        <p:nvSpPr>
          <p:cNvPr id="17412" name="Rectangle 3">
            <a:extLst>
              <a:ext uri="{FF2B5EF4-FFF2-40B4-BE49-F238E27FC236}">
                <a16:creationId xmlns:a16="http://schemas.microsoft.com/office/drawing/2014/main" id="{2C02C10F-BD44-421C-1630-D303FFBF23F4}"/>
              </a:ext>
            </a:extLst>
          </p:cNvPr>
          <p:cNvSpPr>
            <a:spLocks noGrp="1" noChangeArrowheads="1"/>
          </p:cNvSpPr>
          <p:nvPr>
            <p:ph type="body" idx="1"/>
          </p:nvPr>
        </p:nvSpPr>
        <p:spPr>
          <a:noFill/>
        </p:spPr>
        <p:txBody>
          <a:bodyPr/>
          <a:lstStyle/>
          <a:p>
            <a:r>
              <a:rPr lang="en-US" altLang="en-US"/>
              <a:t>Classic complex traits:</a:t>
            </a:r>
          </a:p>
          <a:p>
            <a:r>
              <a:rPr lang="en-US" altLang="en-US"/>
              <a:t>vertebrate eye</a:t>
            </a:r>
          </a:p>
          <a:p>
            <a:r>
              <a:rPr lang="en-US" altLang="en-US"/>
              <a:t>placenta</a:t>
            </a:r>
          </a:p>
          <a:p>
            <a:r>
              <a:rPr lang="en-US" altLang="en-US"/>
              <a:t>brain</a:t>
            </a:r>
          </a:p>
          <a:p>
            <a:r>
              <a:rPr lang="en-US" altLang="en-US"/>
              <a:t>… but behavior is even more complex than these organs …</a:t>
            </a:r>
          </a:p>
          <a:p>
            <a:endParaRPr lang="en-US" altLang="en-US"/>
          </a:p>
          <a:p>
            <a:r>
              <a:rPr lang="en-US" altLang="en-US"/>
              <a:t>http://www.ib.bioninja.com.au/_Media/placenta_med.jpeg</a:t>
            </a:r>
          </a:p>
          <a:p>
            <a:endParaRPr lang="en-US" altLang="en-US"/>
          </a:p>
          <a:p>
            <a:r>
              <a:rPr lang="en-US" altLang="en-US"/>
              <a:t>Wolf:</a:t>
            </a:r>
          </a:p>
          <a:p>
            <a:r>
              <a:rPr lang="en-US" altLang="en-US"/>
              <a:t>http://www.kimballstock.com/pix/WOV/08/WOV-08-LS0003-01P.JPG</a:t>
            </a:r>
          </a:p>
          <a:p>
            <a:endParaRPr lang="en-US" altLang="en-US"/>
          </a:p>
          <a:p>
            <a:r>
              <a:rPr lang="en-US" altLang="en-US"/>
              <a:t>Generally speaking, the ectoderm differentiates to form the </a:t>
            </a:r>
            <a:r>
              <a:rPr lang="en-US" altLang="en-US">
                <a:hlinkClick r:id="rId3" tooltip="Nervous system"/>
              </a:rPr>
              <a:t>nervous system</a:t>
            </a:r>
            <a:r>
              <a:rPr lang="en-US" altLang="en-US"/>
              <a:t> (spine, peripheral nerves and brain),</a:t>
            </a:r>
            <a:r>
              <a:rPr lang="en-US" altLang="en-US">
                <a:hlinkClick r:id="rId4"/>
              </a:rPr>
              <a:t>[3]</a:t>
            </a:r>
            <a:r>
              <a:rPr lang="en-US" altLang="en-US">
                <a:hlinkClick r:id="rId5"/>
              </a:rPr>
              <a:t>[4]</a:t>
            </a:r>
            <a:r>
              <a:rPr lang="en-US" altLang="en-US"/>
              <a:t> tooth </a:t>
            </a:r>
            <a:r>
              <a:rPr lang="en-US" altLang="en-US">
                <a:hlinkClick r:id="rId6" tooltip="Tooth enamel"/>
              </a:rPr>
              <a:t>enamel</a:t>
            </a:r>
            <a:r>
              <a:rPr lang="en-US" altLang="en-US"/>
              <a:t> and the </a:t>
            </a:r>
            <a:r>
              <a:rPr lang="en-US" altLang="en-US">
                <a:hlinkClick r:id="rId7" tooltip="Epidermis (skin)"/>
              </a:rPr>
              <a:t>epidermis</a:t>
            </a:r>
            <a:r>
              <a:rPr lang="en-US" altLang="en-US"/>
              <a:t> (the outer part of </a:t>
            </a:r>
            <a:r>
              <a:rPr lang="en-US" altLang="en-US">
                <a:hlinkClick r:id="rId8" tooltip="Integumentary system"/>
              </a:rPr>
              <a:t>integument</a:t>
            </a:r>
            <a:r>
              <a:rPr lang="en-US" altLang="en-US"/>
              <a:t>). It also forms the lining of mouth, anus, nostrils, sweat glands, hair and nails.</a:t>
            </a:r>
            <a:r>
              <a:rPr lang="en-US" altLang="en-US">
                <a:hlinkClick r:id="rId5"/>
              </a:rPr>
              <a:t>[4]</a:t>
            </a:r>
            <a:r>
              <a:rPr lang="en-US" altLang="en-US"/>
              <a:t> </a:t>
            </a:r>
          </a:p>
          <a:p>
            <a:endParaRPr lang="en-US" altLang="en-US"/>
          </a:p>
          <a:p>
            <a:r>
              <a:rPr lang="en-US" altLang="en-US"/>
              <a:t>http://www.mhhe.com/socscience/devel/ibank/image/0038.jpg</a:t>
            </a:r>
          </a:p>
          <a:p>
            <a:r>
              <a:rPr lang="en-US" altLang="en-US"/>
              <a:t>http://www.albany.net/~tjc/9/brain-limbic.jpg</a:t>
            </a:r>
          </a:p>
          <a:p>
            <a:r>
              <a:rPr lang="en-US" altLang="en-US"/>
              <a:t>http://www.discoveryfund.org/images/Eye_Anatomy-Anat.jpg</a:t>
            </a:r>
          </a:p>
          <a:p>
            <a:r>
              <a:rPr lang="en-US" altLang="en-US"/>
              <a:t>http://www.visualanatomy.com/eye.jpg</a:t>
            </a:r>
          </a:p>
          <a:p>
            <a:r>
              <a:rPr lang="en-US" altLang="en-US"/>
              <a:t>http://www.icomm.ca/geneinfo/eyeanat.gif</a:t>
            </a:r>
          </a:p>
          <a:p>
            <a:endParaRPr lang="en-US" altLang="en-US"/>
          </a:p>
          <a:p>
            <a:endParaRPr lang="en-US" altLang="en-US"/>
          </a:p>
        </p:txBody>
      </p:sp>
    </p:spTree>
    <p:extLst>
      <p:ext uri="{BB962C8B-B14F-4D97-AF65-F5344CB8AC3E}">
        <p14:creationId xmlns:p14="http://schemas.microsoft.com/office/powerpoint/2010/main" val="1596672032"/>
      </p:ext>
    </p:extLst>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8" name="Rectangle 7">
            <a:extLst>
              <a:ext uri="{FF2B5EF4-FFF2-40B4-BE49-F238E27FC236}">
                <a16:creationId xmlns:a16="http://schemas.microsoft.com/office/drawing/2014/main" id="{36C12162-B7BF-675C-3DBA-5018AB1608EB}"/>
              </a:ext>
            </a:extLst>
          </p:cNvPr>
          <p:cNvSpPr>
            <a:spLocks noGrp="1" noChangeArrowheads="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A427B2B3-D7B5-4E72-99D6-812D78393756}" type="slidenum">
              <a:rPr lang="en-US" altLang="en-US" sz="1200"/>
              <a:pPr/>
              <a:t>66</a:t>
            </a:fld>
            <a:endParaRPr lang="en-US" altLang="en-US" sz="1200"/>
          </a:p>
        </p:txBody>
      </p:sp>
      <p:sp>
        <p:nvSpPr>
          <p:cNvPr id="19459" name="Rectangle 2">
            <a:extLst>
              <a:ext uri="{FF2B5EF4-FFF2-40B4-BE49-F238E27FC236}">
                <a16:creationId xmlns:a16="http://schemas.microsoft.com/office/drawing/2014/main" id="{E8937E02-2556-0038-A465-59E9F1750D7B}"/>
              </a:ext>
            </a:extLst>
          </p:cNvPr>
          <p:cNvSpPr>
            <a:spLocks noGrp="1" noRot="1" noChangeAspect="1" noChangeArrowheads="1" noTextEdit="1"/>
          </p:cNvSpPr>
          <p:nvPr>
            <p:ph type="sldImg"/>
          </p:nvPr>
        </p:nvSpPr>
        <p:spPr>
          <a:ln/>
        </p:spPr>
      </p:sp>
      <p:sp>
        <p:nvSpPr>
          <p:cNvPr id="19460" name="Rectangle 3">
            <a:extLst>
              <a:ext uri="{FF2B5EF4-FFF2-40B4-BE49-F238E27FC236}">
                <a16:creationId xmlns:a16="http://schemas.microsoft.com/office/drawing/2014/main" id="{DDAF91E7-F107-1F42-54B2-3E2D353280A2}"/>
              </a:ext>
            </a:extLst>
          </p:cNvPr>
          <p:cNvSpPr>
            <a:spLocks noGrp="1" noChangeArrowheads="1"/>
          </p:cNvSpPr>
          <p:nvPr>
            <p:ph type="body" idx="1"/>
          </p:nvPr>
        </p:nvSpPr>
        <p:spPr>
          <a:noFill/>
        </p:spPr>
        <p:txBody>
          <a:bodyPr/>
          <a:lstStyle/>
          <a:p>
            <a:endParaRPr lang="en-US" altLang="en-US"/>
          </a:p>
        </p:txBody>
      </p:sp>
    </p:spTree>
    <p:extLst>
      <p:ext uri="{BB962C8B-B14F-4D97-AF65-F5344CB8AC3E}">
        <p14:creationId xmlns:p14="http://schemas.microsoft.com/office/powerpoint/2010/main" val="4220851591"/>
      </p:ext>
    </p:extLst>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6" name="Rectangle 7">
            <a:extLst>
              <a:ext uri="{FF2B5EF4-FFF2-40B4-BE49-F238E27FC236}">
                <a16:creationId xmlns:a16="http://schemas.microsoft.com/office/drawing/2014/main" id="{EEDE8A88-2B95-3758-4773-C8AFBC12973A}"/>
              </a:ext>
            </a:extLst>
          </p:cNvPr>
          <p:cNvSpPr>
            <a:spLocks noGrp="1" noChangeArrowheads="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A94E07D2-730B-4EC8-A418-70B0EE9B2A0D}" type="slidenum">
              <a:rPr lang="en-US" altLang="en-US" sz="1200"/>
              <a:pPr/>
              <a:t>67</a:t>
            </a:fld>
            <a:endParaRPr lang="en-US" altLang="en-US" sz="1200"/>
          </a:p>
        </p:txBody>
      </p:sp>
      <p:sp>
        <p:nvSpPr>
          <p:cNvPr id="21507" name="Rectangle 2">
            <a:extLst>
              <a:ext uri="{FF2B5EF4-FFF2-40B4-BE49-F238E27FC236}">
                <a16:creationId xmlns:a16="http://schemas.microsoft.com/office/drawing/2014/main" id="{12D7A500-D784-DBB4-0A4E-6318D169FE48}"/>
              </a:ext>
            </a:extLst>
          </p:cNvPr>
          <p:cNvSpPr>
            <a:spLocks noGrp="1" noRot="1" noChangeAspect="1" noChangeArrowheads="1" noTextEdit="1"/>
          </p:cNvSpPr>
          <p:nvPr>
            <p:ph type="sldImg"/>
          </p:nvPr>
        </p:nvSpPr>
        <p:spPr>
          <a:ln/>
        </p:spPr>
      </p:sp>
      <p:sp>
        <p:nvSpPr>
          <p:cNvPr id="21508" name="Rectangle 3">
            <a:extLst>
              <a:ext uri="{FF2B5EF4-FFF2-40B4-BE49-F238E27FC236}">
                <a16:creationId xmlns:a16="http://schemas.microsoft.com/office/drawing/2014/main" id="{7D609420-75A4-F3C9-71D7-DF0916D8B8E8}"/>
              </a:ext>
            </a:extLst>
          </p:cNvPr>
          <p:cNvSpPr>
            <a:spLocks noGrp="1" noChangeArrowheads="1"/>
          </p:cNvSpPr>
          <p:nvPr>
            <p:ph type="body" idx="1"/>
          </p:nvPr>
        </p:nvSpPr>
        <p:spPr>
          <a:noFill/>
        </p:spPr>
        <p:txBody>
          <a:bodyPr/>
          <a:lstStyle/>
          <a:p>
            <a:r>
              <a:rPr lang="en-US" altLang="en-US"/>
              <a:t>Darwin didn’t know the phylogenetic relationships, but it became clear to him that they had descended from a common ancestor</a:t>
            </a:r>
          </a:p>
        </p:txBody>
      </p:sp>
    </p:spTree>
    <p:extLst>
      <p:ext uri="{BB962C8B-B14F-4D97-AF65-F5344CB8AC3E}">
        <p14:creationId xmlns:p14="http://schemas.microsoft.com/office/powerpoint/2010/main" val="3240547861"/>
      </p:ext>
    </p:extLst>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54" name="Rectangle 7">
            <a:extLst>
              <a:ext uri="{FF2B5EF4-FFF2-40B4-BE49-F238E27FC236}">
                <a16:creationId xmlns:a16="http://schemas.microsoft.com/office/drawing/2014/main" id="{4EF11DF3-81FE-66FB-E8A2-7C0BEBCBCAAE}"/>
              </a:ext>
            </a:extLst>
          </p:cNvPr>
          <p:cNvSpPr>
            <a:spLocks noGrp="1" noChangeArrowheads="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052DB7AB-7C23-4A75-AE2F-FE79004DDD3A}" type="slidenum">
              <a:rPr lang="en-US" altLang="en-US" sz="1200"/>
              <a:pPr/>
              <a:t>68</a:t>
            </a:fld>
            <a:endParaRPr lang="en-US" altLang="en-US" sz="1200"/>
          </a:p>
        </p:txBody>
      </p:sp>
      <p:sp>
        <p:nvSpPr>
          <p:cNvPr id="23555" name="Rectangle 2">
            <a:extLst>
              <a:ext uri="{FF2B5EF4-FFF2-40B4-BE49-F238E27FC236}">
                <a16:creationId xmlns:a16="http://schemas.microsoft.com/office/drawing/2014/main" id="{7842715E-B54D-B479-2607-2AF9B2C8F07E}"/>
              </a:ext>
            </a:extLst>
          </p:cNvPr>
          <p:cNvSpPr>
            <a:spLocks noGrp="1" noRot="1" noChangeAspect="1" noChangeArrowheads="1" noTextEdit="1"/>
          </p:cNvSpPr>
          <p:nvPr>
            <p:ph type="sldImg"/>
          </p:nvPr>
        </p:nvSpPr>
        <p:spPr>
          <a:ln/>
        </p:spPr>
      </p:sp>
      <p:sp>
        <p:nvSpPr>
          <p:cNvPr id="23556" name="Rectangle 3">
            <a:extLst>
              <a:ext uri="{FF2B5EF4-FFF2-40B4-BE49-F238E27FC236}">
                <a16:creationId xmlns:a16="http://schemas.microsoft.com/office/drawing/2014/main" id="{896C8122-F43A-4D20-BF4E-107C78B28F20}"/>
              </a:ext>
            </a:extLst>
          </p:cNvPr>
          <p:cNvSpPr>
            <a:spLocks noGrp="1" noChangeArrowheads="1"/>
          </p:cNvSpPr>
          <p:nvPr>
            <p:ph type="body" idx="1"/>
          </p:nvPr>
        </p:nvSpPr>
        <p:spPr>
          <a:noFill/>
        </p:spPr>
        <p:txBody>
          <a:bodyPr/>
          <a:lstStyle/>
          <a:p>
            <a:r>
              <a:rPr lang="en-US" altLang="en-US"/>
              <a:t>Modern studies of Darwin's finches</a:t>
            </a:r>
          </a:p>
        </p:txBody>
      </p:sp>
    </p:spTree>
    <p:extLst>
      <p:ext uri="{BB962C8B-B14F-4D97-AF65-F5344CB8AC3E}">
        <p14:creationId xmlns:p14="http://schemas.microsoft.com/office/powerpoint/2010/main" val="326974530"/>
      </p:ext>
    </p:extLst>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2" name="Rectangle 7">
            <a:extLst>
              <a:ext uri="{FF2B5EF4-FFF2-40B4-BE49-F238E27FC236}">
                <a16:creationId xmlns:a16="http://schemas.microsoft.com/office/drawing/2014/main" id="{A65B1132-FBCB-BAD1-67A0-B28B85109CDA}"/>
              </a:ext>
            </a:extLst>
          </p:cNvPr>
          <p:cNvSpPr>
            <a:spLocks noGrp="1" noChangeArrowheads="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35CA7B3B-F217-4AC0-85F5-619FF7575C96}" type="slidenum">
              <a:rPr lang="en-US" altLang="en-US" sz="1200"/>
              <a:pPr/>
              <a:t>69</a:t>
            </a:fld>
            <a:endParaRPr lang="en-US" altLang="en-US" sz="1200"/>
          </a:p>
        </p:txBody>
      </p:sp>
      <p:sp>
        <p:nvSpPr>
          <p:cNvPr id="25603" name="Rectangle 2">
            <a:extLst>
              <a:ext uri="{FF2B5EF4-FFF2-40B4-BE49-F238E27FC236}">
                <a16:creationId xmlns:a16="http://schemas.microsoft.com/office/drawing/2014/main" id="{71CE0C15-7455-DE13-894B-2573AE8B5B17}"/>
              </a:ext>
            </a:extLst>
          </p:cNvPr>
          <p:cNvSpPr>
            <a:spLocks noGrp="1" noRot="1" noChangeAspect="1" noChangeArrowheads="1" noTextEdit="1"/>
          </p:cNvSpPr>
          <p:nvPr>
            <p:ph type="sldImg"/>
          </p:nvPr>
        </p:nvSpPr>
        <p:spPr>
          <a:ln/>
        </p:spPr>
      </p:sp>
      <p:sp>
        <p:nvSpPr>
          <p:cNvPr id="25604" name="Rectangle 3">
            <a:extLst>
              <a:ext uri="{FF2B5EF4-FFF2-40B4-BE49-F238E27FC236}">
                <a16:creationId xmlns:a16="http://schemas.microsoft.com/office/drawing/2014/main" id="{2FEAB883-EC62-7E76-A101-DE40D65CB8C1}"/>
              </a:ext>
            </a:extLst>
          </p:cNvPr>
          <p:cNvSpPr>
            <a:spLocks noGrp="1" noChangeArrowheads="1"/>
          </p:cNvSpPr>
          <p:nvPr>
            <p:ph type="body" idx="1"/>
          </p:nvPr>
        </p:nvSpPr>
        <p:spPr>
          <a:noFill/>
        </p:spPr>
        <p:txBody>
          <a:bodyPr/>
          <a:lstStyle/>
          <a:p>
            <a:endParaRPr lang="en-US" altLang="en-US"/>
          </a:p>
          <a:p>
            <a:r>
              <a:rPr lang="en-US" altLang="en-US"/>
              <a:t>http://www.socialanxietysupport.com/forum/f24/unpopular-opinions-thread-189482/index86.html</a:t>
            </a:r>
          </a:p>
          <a:p>
            <a:r>
              <a:rPr lang="en-US" altLang="en-US"/>
              <a:t>04-30-2013, 10:36 PM</a:t>
            </a:r>
          </a:p>
          <a:p>
            <a:r>
              <a:rPr lang="en-US" altLang="en-US"/>
              <a:t>SAS Member</a:t>
            </a:r>
          </a:p>
          <a:p>
            <a:r>
              <a:rPr lang="en-US" altLang="en-US"/>
              <a:t>Join Date: Mar 2011</a:t>
            </a:r>
          </a:p>
          <a:p>
            <a:r>
              <a:rPr lang="en-US" altLang="en-US"/>
              <a:t>Posts: 669</a:t>
            </a:r>
          </a:p>
          <a:p>
            <a:r>
              <a:rPr lang="en-US" altLang="en-US"/>
              <a:t>I believe the human brain is just as subject to geographic variation as any other part of human physiology. That is to say I do not accept that all of human diversity is confined to our most superficial traits. It's well established now that features relating to things like body composition, disease immunity, digestive enzymes, and so on -- in addition to outwardly visible things like skin color, hair type, and facial structure -- all vary geographically. Therefore the idea that the human brain is somehow uniquely exempt from such variation seems to me completely delusional.</a:t>
            </a:r>
          </a:p>
        </p:txBody>
      </p:sp>
    </p:spTree>
    <p:extLst>
      <p:ext uri="{BB962C8B-B14F-4D97-AF65-F5344CB8AC3E}">
        <p14:creationId xmlns:p14="http://schemas.microsoft.com/office/powerpoint/2010/main" val="4292470530"/>
      </p:ext>
    </p:extLst>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650" name="Rectangle 7">
            <a:extLst>
              <a:ext uri="{FF2B5EF4-FFF2-40B4-BE49-F238E27FC236}">
                <a16:creationId xmlns:a16="http://schemas.microsoft.com/office/drawing/2014/main" id="{5034A63E-A395-F48B-0333-2713C2A804CB}"/>
              </a:ext>
            </a:extLst>
          </p:cNvPr>
          <p:cNvSpPr>
            <a:spLocks noGrp="1" noChangeArrowheads="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F25C3A66-DC10-4CFD-B5F2-E40E73707D92}" type="slidenum">
              <a:rPr lang="en-US" altLang="en-US" sz="1200"/>
              <a:pPr/>
              <a:t>70</a:t>
            </a:fld>
            <a:endParaRPr lang="en-US" altLang="en-US" sz="1200"/>
          </a:p>
        </p:txBody>
      </p:sp>
      <p:sp>
        <p:nvSpPr>
          <p:cNvPr id="27651" name="Rectangle 2">
            <a:extLst>
              <a:ext uri="{FF2B5EF4-FFF2-40B4-BE49-F238E27FC236}">
                <a16:creationId xmlns:a16="http://schemas.microsoft.com/office/drawing/2014/main" id="{CEE22323-C4EC-1B18-498D-6DF689ED4CEB}"/>
              </a:ext>
            </a:extLst>
          </p:cNvPr>
          <p:cNvSpPr>
            <a:spLocks noGrp="1" noRot="1" noChangeAspect="1" noChangeArrowheads="1" noTextEdit="1"/>
          </p:cNvSpPr>
          <p:nvPr>
            <p:ph type="sldImg"/>
          </p:nvPr>
        </p:nvSpPr>
        <p:spPr>
          <a:ln/>
        </p:spPr>
      </p:sp>
      <p:sp>
        <p:nvSpPr>
          <p:cNvPr id="27652" name="Rectangle 3">
            <a:extLst>
              <a:ext uri="{FF2B5EF4-FFF2-40B4-BE49-F238E27FC236}">
                <a16:creationId xmlns:a16="http://schemas.microsoft.com/office/drawing/2014/main" id="{278CA09F-F32E-DBAE-F8D7-32CB94909F76}"/>
              </a:ext>
            </a:extLst>
          </p:cNvPr>
          <p:cNvSpPr>
            <a:spLocks noGrp="1" noChangeArrowheads="1"/>
          </p:cNvSpPr>
          <p:nvPr>
            <p:ph type="body" idx="1"/>
          </p:nvPr>
        </p:nvSpPr>
        <p:spPr>
          <a:noFill/>
        </p:spPr>
        <p:txBody>
          <a:bodyPr/>
          <a:lstStyle/>
          <a:p>
            <a:endParaRPr lang="en-US" altLang="en-US"/>
          </a:p>
        </p:txBody>
      </p:sp>
    </p:spTree>
    <p:extLst>
      <p:ext uri="{BB962C8B-B14F-4D97-AF65-F5344CB8AC3E}">
        <p14:creationId xmlns:p14="http://schemas.microsoft.com/office/powerpoint/2010/main" val="1998175035"/>
      </p:ext>
    </p:extLst>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698" name="Rectangle 7">
            <a:extLst>
              <a:ext uri="{FF2B5EF4-FFF2-40B4-BE49-F238E27FC236}">
                <a16:creationId xmlns:a16="http://schemas.microsoft.com/office/drawing/2014/main" id="{FB0F7DA6-6EF8-2DA1-F876-06792CCEB43E}"/>
              </a:ext>
            </a:extLst>
          </p:cNvPr>
          <p:cNvSpPr>
            <a:spLocks noGrp="1" noChangeArrowheads="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0F6770EB-17EE-46E0-A987-71C4768A90AF}" type="slidenum">
              <a:rPr lang="en-US" altLang="en-US" sz="1200"/>
              <a:pPr/>
              <a:t>71</a:t>
            </a:fld>
            <a:endParaRPr lang="en-US" altLang="en-US" sz="1200"/>
          </a:p>
        </p:txBody>
      </p:sp>
      <p:sp>
        <p:nvSpPr>
          <p:cNvPr id="29699" name="Rectangle 2">
            <a:extLst>
              <a:ext uri="{FF2B5EF4-FFF2-40B4-BE49-F238E27FC236}">
                <a16:creationId xmlns:a16="http://schemas.microsoft.com/office/drawing/2014/main" id="{F0797FF3-A52F-7B7D-8719-AD374ED6BFFD}"/>
              </a:ext>
            </a:extLst>
          </p:cNvPr>
          <p:cNvSpPr>
            <a:spLocks noGrp="1" noRot="1" noChangeAspect="1" noChangeArrowheads="1" noTextEdit="1"/>
          </p:cNvSpPr>
          <p:nvPr>
            <p:ph type="sldImg"/>
          </p:nvPr>
        </p:nvSpPr>
        <p:spPr>
          <a:ln/>
        </p:spPr>
      </p:sp>
      <p:sp>
        <p:nvSpPr>
          <p:cNvPr id="29700" name="Rectangle 3">
            <a:extLst>
              <a:ext uri="{FF2B5EF4-FFF2-40B4-BE49-F238E27FC236}">
                <a16:creationId xmlns:a16="http://schemas.microsoft.com/office/drawing/2014/main" id="{F93C5A7E-3A81-0CB1-0610-064BC41C929F}"/>
              </a:ext>
            </a:extLst>
          </p:cNvPr>
          <p:cNvSpPr>
            <a:spLocks noGrp="1" noChangeArrowheads="1"/>
          </p:cNvSpPr>
          <p:nvPr>
            <p:ph type="body" idx="1"/>
          </p:nvPr>
        </p:nvSpPr>
        <p:spPr>
          <a:noFill/>
        </p:spPr>
        <p:txBody>
          <a:bodyPr/>
          <a:lstStyle/>
          <a:p>
            <a:endParaRPr lang="en-US" altLang="en-US"/>
          </a:p>
        </p:txBody>
      </p:sp>
    </p:spTree>
    <p:extLst>
      <p:ext uri="{BB962C8B-B14F-4D97-AF65-F5344CB8AC3E}">
        <p14:creationId xmlns:p14="http://schemas.microsoft.com/office/powerpoint/2010/main" val="148430063"/>
      </p:ext>
    </p:extLst>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746" name="Rectangle 7">
            <a:extLst>
              <a:ext uri="{FF2B5EF4-FFF2-40B4-BE49-F238E27FC236}">
                <a16:creationId xmlns:a16="http://schemas.microsoft.com/office/drawing/2014/main" id="{CD09890C-ADB9-CFFF-51EB-25D53930A54E}"/>
              </a:ext>
            </a:extLst>
          </p:cNvPr>
          <p:cNvSpPr>
            <a:spLocks noGrp="1" noChangeArrowheads="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ECF81579-7F5E-45D6-B604-4F6C92090C1E}" type="slidenum">
              <a:rPr lang="en-US" altLang="en-US" sz="1200"/>
              <a:pPr/>
              <a:t>72</a:t>
            </a:fld>
            <a:endParaRPr lang="en-US" altLang="en-US" sz="1200"/>
          </a:p>
        </p:txBody>
      </p:sp>
      <p:sp>
        <p:nvSpPr>
          <p:cNvPr id="31747" name="Rectangle 2">
            <a:extLst>
              <a:ext uri="{FF2B5EF4-FFF2-40B4-BE49-F238E27FC236}">
                <a16:creationId xmlns:a16="http://schemas.microsoft.com/office/drawing/2014/main" id="{17D02CBD-25D1-81FE-B249-93054638C6B6}"/>
              </a:ext>
            </a:extLst>
          </p:cNvPr>
          <p:cNvSpPr>
            <a:spLocks noGrp="1" noRot="1" noChangeAspect="1" noChangeArrowheads="1" noTextEdit="1"/>
          </p:cNvSpPr>
          <p:nvPr>
            <p:ph type="sldImg"/>
          </p:nvPr>
        </p:nvSpPr>
        <p:spPr>
          <a:ln/>
        </p:spPr>
      </p:sp>
      <p:sp>
        <p:nvSpPr>
          <p:cNvPr id="31748" name="Rectangle 3">
            <a:extLst>
              <a:ext uri="{FF2B5EF4-FFF2-40B4-BE49-F238E27FC236}">
                <a16:creationId xmlns:a16="http://schemas.microsoft.com/office/drawing/2014/main" id="{8F959BB9-36BA-7C79-E727-1507D074FC30}"/>
              </a:ext>
            </a:extLst>
          </p:cNvPr>
          <p:cNvSpPr>
            <a:spLocks noGrp="1" noChangeArrowheads="1"/>
          </p:cNvSpPr>
          <p:nvPr>
            <p:ph type="body" idx="1"/>
          </p:nvPr>
        </p:nvSpPr>
        <p:spPr>
          <a:noFill/>
        </p:spPr>
        <p:txBody>
          <a:bodyPr/>
          <a:lstStyle/>
          <a:p>
            <a:endParaRPr lang="en-US" altLang="en-US"/>
          </a:p>
        </p:txBody>
      </p:sp>
    </p:spTree>
    <p:extLst>
      <p:ext uri="{BB962C8B-B14F-4D97-AF65-F5344CB8AC3E}">
        <p14:creationId xmlns:p14="http://schemas.microsoft.com/office/powerpoint/2010/main" val="2004363661"/>
      </p:ext>
    </p:extLst>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370" name="Rectangle 7">
            <a:extLst>
              <a:ext uri="{FF2B5EF4-FFF2-40B4-BE49-F238E27FC236}">
                <a16:creationId xmlns:a16="http://schemas.microsoft.com/office/drawing/2014/main" id="{FEAC91FA-245B-C3D4-92E3-1E2C549FF839}"/>
              </a:ext>
            </a:extLst>
          </p:cNvPr>
          <p:cNvSpPr>
            <a:spLocks noGrp="1" noChangeArrowheads="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404E94DF-AF50-4DE2-A1DA-493CEA53D68A}" type="slidenum">
              <a:rPr lang="en-US" altLang="en-US" sz="1200"/>
              <a:pPr/>
              <a:t>73</a:t>
            </a:fld>
            <a:endParaRPr lang="en-US" altLang="en-US" sz="1200"/>
          </a:p>
        </p:txBody>
      </p:sp>
      <p:sp>
        <p:nvSpPr>
          <p:cNvPr id="58371" name="Rectangle 2">
            <a:extLst>
              <a:ext uri="{FF2B5EF4-FFF2-40B4-BE49-F238E27FC236}">
                <a16:creationId xmlns:a16="http://schemas.microsoft.com/office/drawing/2014/main" id="{64BE1F21-93D8-B719-4F60-FF81ABBCA5FB}"/>
              </a:ext>
            </a:extLst>
          </p:cNvPr>
          <p:cNvSpPr>
            <a:spLocks noGrp="1" noRot="1" noChangeAspect="1" noChangeArrowheads="1" noTextEdit="1"/>
          </p:cNvSpPr>
          <p:nvPr>
            <p:ph type="sldImg"/>
          </p:nvPr>
        </p:nvSpPr>
        <p:spPr>
          <a:ln/>
        </p:spPr>
      </p:sp>
      <p:sp>
        <p:nvSpPr>
          <p:cNvPr id="58372" name="Rectangle 3">
            <a:extLst>
              <a:ext uri="{FF2B5EF4-FFF2-40B4-BE49-F238E27FC236}">
                <a16:creationId xmlns:a16="http://schemas.microsoft.com/office/drawing/2014/main" id="{A26A60D3-7CC8-075C-8860-F2B946728DBF}"/>
              </a:ext>
            </a:extLst>
          </p:cNvPr>
          <p:cNvSpPr>
            <a:spLocks noGrp="1" noChangeArrowheads="1"/>
          </p:cNvSpPr>
          <p:nvPr>
            <p:ph type="body" idx="1"/>
          </p:nvPr>
        </p:nvSpPr>
        <p:spPr>
          <a:noFill/>
        </p:spPr>
        <p:txBody>
          <a:bodyPr lIns="89940" tIns="44970" rIns="89940" bIns="44970"/>
          <a:lstStyle/>
          <a:p>
            <a:r>
              <a:rPr lang="en-US" altLang="en-US"/>
              <a:t>The subjects for this research were a total of 72 male muroid rodents 60-90 days of age when first placed in running wheels. There were six males from each of 12 species:</a:t>
            </a:r>
          </a:p>
          <a:p>
            <a:r>
              <a:rPr lang="en-US" altLang="en-US"/>
              <a:t>Animals were maintained in Wahmann model LC-34 running wheels in a windowless, air-conditioned laboratory on a 16 : 8 photoperiod</a:t>
            </a:r>
          </a:p>
          <a:p>
            <a:r>
              <a:rPr lang="en-US" altLang="en-US"/>
              <a:t>After 1 day of habituation in the new wheels, data were recorded for a period of 14 consecutive days.</a:t>
            </a:r>
          </a:p>
          <a:p>
            <a:r>
              <a:rPr lang="en-US" altLang="en-US" sz="1400"/>
              <a:t>From NSF97WHL.DOC</a:t>
            </a:r>
          </a:p>
          <a:p>
            <a:r>
              <a:rPr lang="en-US" altLang="en-US" sz="1400" b="1"/>
              <a:t>Fig. 3.</a:t>
            </a:r>
            <a:r>
              <a:rPr lang="en-US" altLang="en-US" sz="1400"/>
              <a:t>  Comparison of magnitude of response in our selected lines with differences among species of muroid rodents (all males) studied by Dewsbury (1980).  His wheels were the same size as ours (1.12 m circumference), but animals were given weeks of access rather than days, so numbers are not directly comparable -- our mice run more when given wheel access for weeks than for six days (Swallow et al., 1997).</a:t>
            </a:r>
          </a:p>
          <a:p>
            <a:r>
              <a:rPr lang="en-US" altLang="en-US" sz="1400"/>
              <a:t>As noted by Dewsbury (1980), wheel running is more sensitive to experimental manipulations than are most other standard behavioral tests.  </a:t>
            </a:r>
          </a:p>
          <a:p>
            <a:pPr>
              <a:lnSpc>
                <a:spcPct val="88000"/>
              </a:lnSpc>
            </a:pPr>
            <a:r>
              <a:rPr lang="en-US" altLang="en-US" sz="1400"/>
              <a:t>Dewsbury, D. A. 1980. Wheel-running behavior in 12 species of muroid rodents. Behav. Processes 6:271-280.</a:t>
            </a:r>
          </a:p>
          <a:p>
            <a:endParaRPr lang="en-US" altLang="en-US" sz="1400"/>
          </a:p>
        </p:txBody>
      </p:sp>
    </p:spTree>
    <p:extLst>
      <p:ext uri="{BB962C8B-B14F-4D97-AF65-F5344CB8AC3E}">
        <p14:creationId xmlns:p14="http://schemas.microsoft.com/office/powerpoint/2010/main" val="2418642279"/>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938" name="Rectangle 7">
            <a:extLst>
              <a:ext uri="{FF2B5EF4-FFF2-40B4-BE49-F238E27FC236}">
                <a16:creationId xmlns:a16="http://schemas.microsoft.com/office/drawing/2014/main" id="{80942995-E2FF-1110-404F-418046CBA3AB}"/>
              </a:ext>
            </a:extLst>
          </p:cNvPr>
          <p:cNvSpPr>
            <a:spLocks noGrp="1" noChangeArrowheads="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3D00C9C1-DCED-4FCE-92C3-7ECB5D848FA1}" type="slidenum">
              <a:rPr lang="en-US" altLang="en-US" sz="1200"/>
              <a:pPr/>
              <a:t>7</a:t>
            </a:fld>
            <a:endParaRPr lang="en-US" altLang="en-US" sz="1200" dirty="0"/>
          </a:p>
        </p:txBody>
      </p:sp>
      <p:sp>
        <p:nvSpPr>
          <p:cNvPr id="39939" name="Rectangle 2">
            <a:extLst>
              <a:ext uri="{FF2B5EF4-FFF2-40B4-BE49-F238E27FC236}">
                <a16:creationId xmlns:a16="http://schemas.microsoft.com/office/drawing/2014/main" id="{C61A60BC-FA41-5434-8113-00C365CC303A}"/>
              </a:ext>
            </a:extLst>
          </p:cNvPr>
          <p:cNvSpPr>
            <a:spLocks noGrp="1" noRot="1" noChangeAspect="1" noChangeArrowheads="1" noTextEdit="1"/>
          </p:cNvSpPr>
          <p:nvPr>
            <p:ph type="sldImg"/>
          </p:nvPr>
        </p:nvSpPr>
        <p:spPr>
          <a:ln/>
        </p:spPr>
      </p:sp>
      <p:sp>
        <p:nvSpPr>
          <p:cNvPr id="39940" name="Rectangle 3">
            <a:extLst>
              <a:ext uri="{FF2B5EF4-FFF2-40B4-BE49-F238E27FC236}">
                <a16:creationId xmlns:a16="http://schemas.microsoft.com/office/drawing/2014/main" id="{34559E8B-E92B-65E7-7393-74AB85107754}"/>
              </a:ext>
            </a:extLst>
          </p:cNvPr>
          <p:cNvSpPr>
            <a:spLocks noGrp="1" noChangeArrowheads="1"/>
          </p:cNvSpPr>
          <p:nvPr>
            <p:ph type="body" idx="1"/>
          </p:nvPr>
        </p:nvSpPr>
        <p:spPr>
          <a:noFill/>
        </p:spPr>
        <p:txBody>
          <a:bodyPr/>
          <a:lstStyle/>
          <a:p>
            <a:endParaRPr lang="en-US" altLang="en-US" dirty="0"/>
          </a:p>
        </p:txBody>
      </p:sp>
    </p:spTree>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9810" name="Rectangle 7">
            <a:extLst>
              <a:ext uri="{FF2B5EF4-FFF2-40B4-BE49-F238E27FC236}">
                <a16:creationId xmlns:a16="http://schemas.microsoft.com/office/drawing/2014/main" id="{2A0AF5EE-8105-2A6A-2325-B2405410DE38}"/>
              </a:ext>
            </a:extLst>
          </p:cNvPr>
          <p:cNvSpPr>
            <a:spLocks noGrp="1" noChangeArrowheads="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96E64E77-A056-41C4-A454-C9FF8FCB63A8}" type="slidenum">
              <a:rPr lang="en-US" altLang="en-US" sz="1200"/>
              <a:pPr/>
              <a:t>74</a:t>
            </a:fld>
            <a:endParaRPr lang="en-US" altLang="en-US" sz="1200"/>
          </a:p>
        </p:txBody>
      </p:sp>
      <p:sp>
        <p:nvSpPr>
          <p:cNvPr id="119811" name="Rectangle 2">
            <a:extLst>
              <a:ext uri="{FF2B5EF4-FFF2-40B4-BE49-F238E27FC236}">
                <a16:creationId xmlns:a16="http://schemas.microsoft.com/office/drawing/2014/main" id="{B59FAB31-43F0-6279-FD89-ACFE402EE89F}"/>
              </a:ext>
            </a:extLst>
          </p:cNvPr>
          <p:cNvSpPr>
            <a:spLocks noGrp="1" noRot="1" noChangeAspect="1" noChangeArrowheads="1" noTextEdit="1"/>
          </p:cNvSpPr>
          <p:nvPr>
            <p:ph type="sldImg"/>
          </p:nvPr>
        </p:nvSpPr>
        <p:spPr>
          <a:ln/>
        </p:spPr>
      </p:sp>
      <p:sp>
        <p:nvSpPr>
          <p:cNvPr id="119812" name="Rectangle 3">
            <a:extLst>
              <a:ext uri="{FF2B5EF4-FFF2-40B4-BE49-F238E27FC236}">
                <a16:creationId xmlns:a16="http://schemas.microsoft.com/office/drawing/2014/main" id="{B71AA523-51C8-F738-910E-4C93DBB71C8C}"/>
              </a:ext>
            </a:extLst>
          </p:cNvPr>
          <p:cNvSpPr>
            <a:spLocks noGrp="1" noChangeArrowheads="1"/>
          </p:cNvSpPr>
          <p:nvPr>
            <p:ph type="body" idx="1"/>
          </p:nvPr>
        </p:nvSpPr>
        <p:spPr>
          <a:noFill/>
        </p:spPr>
        <p:txBody>
          <a:bodyPr lIns="89940" tIns="44970" rIns="89940" bIns="44970"/>
          <a:lstStyle/>
          <a:p>
            <a:pPr>
              <a:spcBef>
                <a:spcPct val="0"/>
              </a:spcBef>
            </a:pPr>
            <a:endParaRPr lang="en-US" altLang="en-US"/>
          </a:p>
        </p:txBody>
      </p:sp>
    </p:spTree>
    <p:extLst>
      <p:ext uri="{BB962C8B-B14F-4D97-AF65-F5344CB8AC3E}">
        <p14:creationId xmlns:p14="http://schemas.microsoft.com/office/powerpoint/2010/main" val="2875883661"/>
      </p:ext>
    </p:extLst>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8242" name="Rectangle 7">
            <a:extLst>
              <a:ext uri="{FF2B5EF4-FFF2-40B4-BE49-F238E27FC236}">
                <a16:creationId xmlns:a16="http://schemas.microsoft.com/office/drawing/2014/main" id="{027066EF-CB7E-7F8F-FB41-E263B9DBF9AA}"/>
              </a:ext>
            </a:extLst>
          </p:cNvPr>
          <p:cNvSpPr>
            <a:spLocks noGrp="1" noChangeArrowheads="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11B80226-9CCD-43D2-A04C-2F86C9700905}" type="slidenum">
              <a:rPr lang="en-US" altLang="en-US" sz="1200"/>
              <a:pPr/>
              <a:t>75</a:t>
            </a:fld>
            <a:endParaRPr lang="en-US" altLang="en-US" sz="1200"/>
          </a:p>
        </p:txBody>
      </p:sp>
      <p:sp>
        <p:nvSpPr>
          <p:cNvPr id="138243" name="Rectangle 2">
            <a:extLst>
              <a:ext uri="{FF2B5EF4-FFF2-40B4-BE49-F238E27FC236}">
                <a16:creationId xmlns:a16="http://schemas.microsoft.com/office/drawing/2014/main" id="{3BA7B5FB-939A-AC74-509E-833F27CFA730}"/>
              </a:ext>
            </a:extLst>
          </p:cNvPr>
          <p:cNvSpPr>
            <a:spLocks noGrp="1" noRot="1" noChangeAspect="1" noChangeArrowheads="1" noTextEdit="1"/>
          </p:cNvSpPr>
          <p:nvPr>
            <p:ph type="sldImg"/>
          </p:nvPr>
        </p:nvSpPr>
        <p:spPr>
          <a:ln/>
        </p:spPr>
      </p:sp>
      <p:sp>
        <p:nvSpPr>
          <p:cNvPr id="138244" name="Rectangle 3">
            <a:extLst>
              <a:ext uri="{FF2B5EF4-FFF2-40B4-BE49-F238E27FC236}">
                <a16:creationId xmlns:a16="http://schemas.microsoft.com/office/drawing/2014/main" id="{A88159E8-184F-9526-3EC1-AA200B8FCAC3}"/>
              </a:ext>
            </a:extLst>
          </p:cNvPr>
          <p:cNvSpPr>
            <a:spLocks noGrp="1" noChangeArrowheads="1"/>
          </p:cNvSpPr>
          <p:nvPr>
            <p:ph type="body" idx="1"/>
          </p:nvPr>
        </p:nvSpPr>
        <p:spPr>
          <a:noFill/>
        </p:spPr>
        <p:txBody>
          <a:bodyPr lIns="89940" tIns="44970" rIns="89940" bIns="44970"/>
          <a:lstStyle/>
          <a:p>
            <a:pPr>
              <a:spcBef>
                <a:spcPct val="0"/>
              </a:spcBef>
            </a:pPr>
            <a:endParaRPr lang="en-US" altLang="en-US"/>
          </a:p>
        </p:txBody>
      </p:sp>
    </p:spTree>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0290" name="Rectangle 7">
            <a:extLst>
              <a:ext uri="{FF2B5EF4-FFF2-40B4-BE49-F238E27FC236}">
                <a16:creationId xmlns:a16="http://schemas.microsoft.com/office/drawing/2014/main" id="{314539C3-01EB-371E-306C-6FB55353C636}"/>
              </a:ext>
            </a:extLst>
          </p:cNvPr>
          <p:cNvSpPr>
            <a:spLocks noGrp="1" noChangeArrowheads="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2CC3B01E-0B5B-493B-8521-7B8FE5419ACC}" type="slidenum">
              <a:rPr lang="en-US" altLang="en-US" sz="1200"/>
              <a:pPr/>
              <a:t>76</a:t>
            </a:fld>
            <a:endParaRPr lang="en-US" altLang="en-US" sz="1200"/>
          </a:p>
        </p:txBody>
      </p:sp>
      <p:sp>
        <p:nvSpPr>
          <p:cNvPr id="140291" name="Rectangle 2">
            <a:extLst>
              <a:ext uri="{FF2B5EF4-FFF2-40B4-BE49-F238E27FC236}">
                <a16:creationId xmlns:a16="http://schemas.microsoft.com/office/drawing/2014/main" id="{82C93F72-5D3E-294A-2B1A-B513C50C59FC}"/>
              </a:ext>
            </a:extLst>
          </p:cNvPr>
          <p:cNvSpPr>
            <a:spLocks noGrp="1" noRot="1" noChangeAspect="1" noChangeArrowheads="1" noTextEdit="1"/>
          </p:cNvSpPr>
          <p:nvPr>
            <p:ph type="sldImg"/>
          </p:nvPr>
        </p:nvSpPr>
        <p:spPr>
          <a:xfrm>
            <a:off x="1144588" y="685800"/>
            <a:ext cx="4572000" cy="3429000"/>
          </a:xfrm>
          <a:ln/>
        </p:spPr>
      </p:sp>
      <p:sp>
        <p:nvSpPr>
          <p:cNvPr id="140292" name="Rectangle 3">
            <a:extLst>
              <a:ext uri="{FF2B5EF4-FFF2-40B4-BE49-F238E27FC236}">
                <a16:creationId xmlns:a16="http://schemas.microsoft.com/office/drawing/2014/main" id="{B5EDAAEA-5EEE-DC80-3190-06B8AF90BAEE}"/>
              </a:ext>
            </a:extLst>
          </p:cNvPr>
          <p:cNvSpPr>
            <a:spLocks noGrp="1" noChangeArrowheads="1"/>
          </p:cNvSpPr>
          <p:nvPr>
            <p:ph type="body" idx="1"/>
          </p:nvPr>
        </p:nvSpPr>
        <p:spPr>
          <a:noFill/>
        </p:spPr>
        <p:txBody>
          <a:bodyPr/>
          <a:lstStyle/>
          <a:p>
            <a:r>
              <a:rPr lang="en-US" altLang="en-US"/>
              <a:t>The original of this figure is in:</a:t>
            </a:r>
          </a:p>
          <a:p>
            <a:r>
              <a:rPr lang="en-US" altLang="en-US"/>
              <a:t>Locomotion_Motivation_Ability_Genetics_Epigenetics_1.ppt</a:t>
            </a:r>
          </a:p>
          <a:p>
            <a:r>
              <a:rPr lang="en-US" altLang="en-US"/>
              <a:t>This figure was NOT included in:</a:t>
            </a:r>
          </a:p>
          <a:p>
            <a:r>
              <a:rPr lang="en-US" altLang="en-US"/>
              <a:t>E:\NIH\2014_Fall_Early_Life\Model_for_early-life_effects</a:t>
            </a:r>
          </a:p>
          <a:p>
            <a:r>
              <a:rPr lang="en-US" altLang="en-US"/>
              <a:t>*Sperm</a:t>
            </a:r>
          </a:p>
          <a:p>
            <a:r>
              <a:rPr lang="en-US" altLang="en-US"/>
              <a:t>*Egg</a:t>
            </a:r>
          </a:p>
          <a:p>
            <a:r>
              <a:rPr lang="en-US" altLang="en-US"/>
              <a:t>Zygote</a:t>
            </a:r>
          </a:p>
          <a:p>
            <a:r>
              <a:rPr lang="en-US" altLang="en-US"/>
              <a:t>Genes come from this</a:t>
            </a:r>
          </a:p>
          <a:p>
            <a:r>
              <a:rPr lang="en-US" altLang="en-US"/>
              <a:t>Prenatal Environment</a:t>
            </a:r>
          </a:p>
          <a:p>
            <a:r>
              <a:rPr lang="en-US" altLang="en-US"/>
              <a:t>Birth</a:t>
            </a:r>
          </a:p>
          <a:p>
            <a:r>
              <a:rPr lang="en-US" altLang="en-US"/>
              <a:t>Early Postnatal Environment</a:t>
            </a:r>
          </a:p>
          <a:p>
            <a:r>
              <a:rPr lang="en-US" altLang="en-US"/>
              <a:t>Weaning</a:t>
            </a:r>
          </a:p>
          <a:p>
            <a:r>
              <a:rPr lang="en-US" altLang="en-US"/>
              <a:t>Maternal Environmental Effects (these stop at weaning in a lab setting, but not necessarily in the wild, especially if it is adults that disperse)</a:t>
            </a:r>
          </a:p>
          <a:p>
            <a:r>
              <a:rPr lang="en-US" altLang="en-US"/>
              <a:t>Genes</a:t>
            </a:r>
          </a:p>
          <a:p>
            <a:r>
              <a:rPr lang="en-US" altLang="en-US"/>
              <a:t>Environment goes to both genes and phenotype</a:t>
            </a:r>
          </a:p>
          <a:p>
            <a:r>
              <a:rPr lang="en-US" altLang="en-US"/>
              <a:t>Growth</a:t>
            </a:r>
          </a:p>
          <a:p>
            <a:r>
              <a:rPr lang="en-US" altLang="en-US"/>
              <a:t>Sexual Maturation</a:t>
            </a:r>
          </a:p>
          <a:p>
            <a:r>
              <a:rPr lang="en-US" altLang="en-US"/>
              <a:t>Aging</a:t>
            </a:r>
          </a:p>
          <a:p>
            <a:r>
              <a:rPr lang="en-US" altLang="en-US"/>
              <a:t>Older Adult Phenotype</a:t>
            </a:r>
          </a:p>
          <a:p>
            <a:r>
              <a:rPr lang="en-US" altLang="en-US"/>
              <a:t>Age-specific Genes</a:t>
            </a:r>
          </a:p>
          <a:p>
            <a:r>
              <a:rPr lang="en-US" altLang="en-US"/>
              <a:t>Life-long Genes</a:t>
            </a:r>
          </a:p>
          <a:p>
            <a:r>
              <a:rPr lang="en-US" altLang="en-US"/>
              <a:t>Age-specific Environments</a:t>
            </a:r>
          </a:p>
          <a:p>
            <a:r>
              <a:rPr lang="en-US" altLang="en-US"/>
              <a:t>Life-long Environments</a:t>
            </a:r>
          </a:p>
          <a:p>
            <a:endParaRPr lang="en-US" altLang="en-US"/>
          </a:p>
          <a:p>
            <a:endParaRPr lang="en-US" altLang="en-US"/>
          </a:p>
          <a:p>
            <a:endParaRPr lang="en-US" altLang="en-US"/>
          </a:p>
        </p:txBody>
      </p:sp>
    </p:spTree>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2338" name="Rectangle 7">
            <a:extLst>
              <a:ext uri="{FF2B5EF4-FFF2-40B4-BE49-F238E27FC236}">
                <a16:creationId xmlns:a16="http://schemas.microsoft.com/office/drawing/2014/main" id="{EE502B01-0EFA-913E-C2D7-F18C427C2249}"/>
              </a:ext>
            </a:extLst>
          </p:cNvPr>
          <p:cNvSpPr>
            <a:spLocks noGrp="1" noChangeArrowheads="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80F492EF-5FC7-4922-8C7C-4E507A722EE5}" type="slidenum">
              <a:rPr lang="en-US" altLang="en-US" sz="1200"/>
              <a:pPr/>
              <a:t>77</a:t>
            </a:fld>
            <a:endParaRPr lang="en-US" altLang="en-US" sz="1200"/>
          </a:p>
        </p:txBody>
      </p:sp>
      <p:sp>
        <p:nvSpPr>
          <p:cNvPr id="142339" name="Rectangle 2">
            <a:extLst>
              <a:ext uri="{FF2B5EF4-FFF2-40B4-BE49-F238E27FC236}">
                <a16:creationId xmlns:a16="http://schemas.microsoft.com/office/drawing/2014/main" id="{E4E17A4E-A211-C2D2-BC75-841D2707C532}"/>
              </a:ext>
            </a:extLst>
          </p:cNvPr>
          <p:cNvSpPr>
            <a:spLocks noGrp="1" noRot="1" noChangeAspect="1" noChangeArrowheads="1" noTextEdit="1"/>
          </p:cNvSpPr>
          <p:nvPr>
            <p:ph type="sldImg"/>
          </p:nvPr>
        </p:nvSpPr>
        <p:spPr>
          <a:xfrm>
            <a:off x="1144588" y="685800"/>
            <a:ext cx="4572000" cy="3429000"/>
          </a:xfrm>
          <a:ln/>
        </p:spPr>
      </p:sp>
      <p:sp>
        <p:nvSpPr>
          <p:cNvPr id="142340" name="Rectangle 3">
            <a:extLst>
              <a:ext uri="{FF2B5EF4-FFF2-40B4-BE49-F238E27FC236}">
                <a16:creationId xmlns:a16="http://schemas.microsoft.com/office/drawing/2014/main" id="{79F3159C-71F2-CCFE-558C-13AEE83215D0}"/>
              </a:ext>
            </a:extLst>
          </p:cNvPr>
          <p:cNvSpPr>
            <a:spLocks noGrp="1" noChangeArrowheads="1"/>
          </p:cNvSpPr>
          <p:nvPr>
            <p:ph type="body" idx="1"/>
          </p:nvPr>
        </p:nvSpPr>
        <p:spPr>
          <a:noFill/>
        </p:spPr>
        <p:txBody>
          <a:bodyPr/>
          <a:lstStyle/>
          <a:p>
            <a:r>
              <a:rPr lang="en-US" altLang="en-US"/>
              <a:t>The original of this figure is in:</a:t>
            </a:r>
          </a:p>
          <a:p>
            <a:r>
              <a:rPr lang="en-US" altLang="en-US"/>
              <a:t>Locomotion_Motivation_Ability_Genetics_Epigenetics_1.ppt</a:t>
            </a:r>
          </a:p>
          <a:p>
            <a:r>
              <a:rPr lang="en-US" altLang="en-US"/>
              <a:t>This figure was NOT included in:</a:t>
            </a:r>
          </a:p>
          <a:p>
            <a:r>
              <a:rPr lang="en-US" altLang="en-US"/>
              <a:t>E:\NIH\2014_Fall_Early_Life\Model_for_early-life_effects</a:t>
            </a:r>
          </a:p>
          <a:p>
            <a:r>
              <a:rPr lang="en-US" altLang="en-US"/>
              <a:t>*Sperm</a:t>
            </a:r>
          </a:p>
          <a:p>
            <a:r>
              <a:rPr lang="en-US" altLang="en-US"/>
              <a:t>*Egg</a:t>
            </a:r>
          </a:p>
          <a:p>
            <a:r>
              <a:rPr lang="en-US" altLang="en-US"/>
              <a:t>Zygote</a:t>
            </a:r>
          </a:p>
          <a:p>
            <a:r>
              <a:rPr lang="en-US" altLang="en-US"/>
              <a:t>Genes come from this</a:t>
            </a:r>
          </a:p>
          <a:p>
            <a:r>
              <a:rPr lang="en-US" altLang="en-US"/>
              <a:t>Prenatal Environment</a:t>
            </a:r>
          </a:p>
          <a:p>
            <a:r>
              <a:rPr lang="en-US" altLang="en-US"/>
              <a:t>Birth</a:t>
            </a:r>
          </a:p>
          <a:p>
            <a:r>
              <a:rPr lang="en-US" altLang="en-US"/>
              <a:t>Early Postnatal Environment</a:t>
            </a:r>
          </a:p>
          <a:p>
            <a:r>
              <a:rPr lang="en-US" altLang="en-US"/>
              <a:t>Weaning</a:t>
            </a:r>
          </a:p>
          <a:p>
            <a:r>
              <a:rPr lang="en-US" altLang="en-US"/>
              <a:t>Maternal Environmental Effects (these stop at weaning in a lab setting, but not necessarily in the wild, especially if it is adults that disperse)</a:t>
            </a:r>
          </a:p>
          <a:p>
            <a:r>
              <a:rPr lang="en-US" altLang="en-US"/>
              <a:t>Genes</a:t>
            </a:r>
          </a:p>
          <a:p>
            <a:r>
              <a:rPr lang="en-US" altLang="en-US"/>
              <a:t>Environment goes to both genes and phenotype</a:t>
            </a:r>
          </a:p>
          <a:p>
            <a:r>
              <a:rPr lang="en-US" altLang="en-US"/>
              <a:t>Growth</a:t>
            </a:r>
          </a:p>
          <a:p>
            <a:r>
              <a:rPr lang="en-US" altLang="en-US"/>
              <a:t>Sexual Maturation</a:t>
            </a:r>
          </a:p>
          <a:p>
            <a:r>
              <a:rPr lang="en-US" altLang="en-US"/>
              <a:t>Aging</a:t>
            </a:r>
          </a:p>
          <a:p>
            <a:r>
              <a:rPr lang="en-US" altLang="en-US"/>
              <a:t>Older Adult Phenotype</a:t>
            </a:r>
          </a:p>
          <a:p>
            <a:r>
              <a:rPr lang="en-US" altLang="en-US"/>
              <a:t>Age-specific Genes</a:t>
            </a:r>
          </a:p>
          <a:p>
            <a:r>
              <a:rPr lang="en-US" altLang="en-US"/>
              <a:t>Life-long Genes</a:t>
            </a:r>
          </a:p>
          <a:p>
            <a:r>
              <a:rPr lang="en-US" altLang="en-US"/>
              <a:t>Age-specific Environments</a:t>
            </a:r>
          </a:p>
          <a:p>
            <a:r>
              <a:rPr lang="en-US" altLang="en-US"/>
              <a:t>Life-long Environments</a:t>
            </a:r>
          </a:p>
          <a:p>
            <a:endParaRPr lang="en-US" altLang="en-US"/>
          </a:p>
          <a:p>
            <a:endParaRPr lang="en-US" altLang="en-US"/>
          </a:p>
          <a:p>
            <a:endParaRPr lang="en-US" altLang="en-US"/>
          </a:p>
        </p:txBody>
      </p:sp>
    </p:spTree>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4386" name="Rectangle 7">
            <a:extLst>
              <a:ext uri="{FF2B5EF4-FFF2-40B4-BE49-F238E27FC236}">
                <a16:creationId xmlns:a16="http://schemas.microsoft.com/office/drawing/2014/main" id="{903E0B4B-3CFF-EB00-B70F-5AE32F1EECDE}"/>
              </a:ext>
            </a:extLst>
          </p:cNvPr>
          <p:cNvSpPr>
            <a:spLocks noGrp="1" noChangeArrowheads="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8CC9B5C3-5A4E-4BE5-A419-9A560F167CE8}" type="slidenum">
              <a:rPr lang="en-US" altLang="en-US" sz="1200"/>
              <a:pPr/>
              <a:t>78</a:t>
            </a:fld>
            <a:endParaRPr lang="en-US" altLang="en-US" sz="1200"/>
          </a:p>
        </p:txBody>
      </p:sp>
      <p:sp>
        <p:nvSpPr>
          <p:cNvPr id="144387" name="Rectangle 2">
            <a:extLst>
              <a:ext uri="{FF2B5EF4-FFF2-40B4-BE49-F238E27FC236}">
                <a16:creationId xmlns:a16="http://schemas.microsoft.com/office/drawing/2014/main" id="{CB4E3644-60A1-2553-877F-0190FD4713B2}"/>
              </a:ext>
            </a:extLst>
          </p:cNvPr>
          <p:cNvSpPr>
            <a:spLocks noGrp="1" noRot="1" noChangeAspect="1" noChangeArrowheads="1" noTextEdit="1"/>
          </p:cNvSpPr>
          <p:nvPr>
            <p:ph type="sldImg"/>
          </p:nvPr>
        </p:nvSpPr>
        <p:spPr>
          <a:xfrm>
            <a:off x="1144588" y="685800"/>
            <a:ext cx="4572000" cy="3429000"/>
          </a:xfrm>
          <a:ln/>
        </p:spPr>
      </p:sp>
      <p:sp>
        <p:nvSpPr>
          <p:cNvPr id="144388" name="Rectangle 3">
            <a:extLst>
              <a:ext uri="{FF2B5EF4-FFF2-40B4-BE49-F238E27FC236}">
                <a16:creationId xmlns:a16="http://schemas.microsoft.com/office/drawing/2014/main" id="{B89006F8-237E-9408-6ACE-BA054A0DA35D}"/>
              </a:ext>
            </a:extLst>
          </p:cNvPr>
          <p:cNvSpPr>
            <a:spLocks noGrp="1" noChangeArrowheads="1"/>
          </p:cNvSpPr>
          <p:nvPr>
            <p:ph type="body" idx="1"/>
          </p:nvPr>
        </p:nvSpPr>
        <p:spPr>
          <a:noFill/>
        </p:spPr>
        <p:txBody>
          <a:bodyPr/>
          <a:lstStyle/>
          <a:p>
            <a:r>
              <a:rPr lang="en-US" altLang="en-US"/>
              <a:t>The original of this figure is in:</a:t>
            </a:r>
          </a:p>
          <a:p>
            <a:r>
              <a:rPr lang="en-US" altLang="en-US"/>
              <a:t>Locomotion_Motivation_Ability_Genetics_Epigenetics_1.ppt</a:t>
            </a:r>
          </a:p>
          <a:p>
            <a:r>
              <a:rPr lang="en-US" altLang="en-US"/>
              <a:t>This figure was NOT included in:</a:t>
            </a:r>
          </a:p>
          <a:p>
            <a:r>
              <a:rPr lang="en-US" altLang="en-US"/>
              <a:t>E:\NIH\2014_Fall_Early_Life\Model_for_early-life_effects</a:t>
            </a:r>
          </a:p>
          <a:p>
            <a:r>
              <a:rPr lang="en-US" altLang="en-US"/>
              <a:t>*Sperm</a:t>
            </a:r>
          </a:p>
          <a:p>
            <a:r>
              <a:rPr lang="en-US" altLang="en-US"/>
              <a:t>*Egg</a:t>
            </a:r>
          </a:p>
          <a:p>
            <a:r>
              <a:rPr lang="en-US" altLang="en-US"/>
              <a:t>Zygote</a:t>
            </a:r>
          </a:p>
          <a:p>
            <a:r>
              <a:rPr lang="en-US" altLang="en-US"/>
              <a:t>Genes come from this</a:t>
            </a:r>
          </a:p>
          <a:p>
            <a:r>
              <a:rPr lang="en-US" altLang="en-US"/>
              <a:t>Prenatal Environment</a:t>
            </a:r>
          </a:p>
          <a:p>
            <a:r>
              <a:rPr lang="en-US" altLang="en-US"/>
              <a:t>Birth</a:t>
            </a:r>
          </a:p>
          <a:p>
            <a:r>
              <a:rPr lang="en-US" altLang="en-US"/>
              <a:t>Early Postnatal Environment</a:t>
            </a:r>
          </a:p>
          <a:p>
            <a:r>
              <a:rPr lang="en-US" altLang="en-US"/>
              <a:t>Weaning</a:t>
            </a:r>
          </a:p>
          <a:p>
            <a:r>
              <a:rPr lang="en-US" altLang="en-US"/>
              <a:t>Maternal Environmental Effects (these stop at weaning in a lab setting, but not necessarily in the wild, especially if it is adults that disperse)</a:t>
            </a:r>
          </a:p>
          <a:p>
            <a:r>
              <a:rPr lang="en-US" altLang="en-US"/>
              <a:t>Genes</a:t>
            </a:r>
          </a:p>
          <a:p>
            <a:r>
              <a:rPr lang="en-US" altLang="en-US"/>
              <a:t>Environment goes to both genes and phenotype</a:t>
            </a:r>
          </a:p>
          <a:p>
            <a:r>
              <a:rPr lang="en-US" altLang="en-US"/>
              <a:t>Growth</a:t>
            </a:r>
          </a:p>
          <a:p>
            <a:r>
              <a:rPr lang="en-US" altLang="en-US"/>
              <a:t>Sexual Maturation</a:t>
            </a:r>
          </a:p>
          <a:p>
            <a:r>
              <a:rPr lang="en-US" altLang="en-US"/>
              <a:t>Aging</a:t>
            </a:r>
          </a:p>
          <a:p>
            <a:r>
              <a:rPr lang="en-US" altLang="en-US"/>
              <a:t>Older Adult Phenotype</a:t>
            </a:r>
          </a:p>
          <a:p>
            <a:r>
              <a:rPr lang="en-US" altLang="en-US"/>
              <a:t>Age-specific Genes</a:t>
            </a:r>
          </a:p>
          <a:p>
            <a:r>
              <a:rPr lang="en-US" altLang="en-US"/>
              <a:t>Life-long Genes</a:t>
            </a:r>
          </a:p>
          <a:p>
            <a:r>
              <a:rPr lang="en-US" altLang="en-US"/>
              <a:t>Age-specific Environments</a:t>
            </a:r>
          </a:p>
          <a:p>
            <a:r>
              <a:rPr lang="en-US" altLang="en-US"/>
              <a:t>Life-long Environments</a:t>
            </a:r>
          </a:p>
          <a:p>
            <a:endParaRPr lang="en-US" altLang="en-US"/>
          </a:p>
          <a:p>
            <a:endParaRPr lang="en-US" altLang="en-US"/>
          </a:p>
          <a:p>
            <a:endParaRPr lang="en-US" altLang="en-US"/>
          </a:p>
        </p:txBody>
      </p:sp>
    </p:spTree>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7458" name="Rectangle 7">
            <a:extLst>
              <a:ext uri="{FF2B5EF4-FFF2-40B4-BE49-F238E27FC236}">
                <a16:creationId xmlns:a16="http://schemas.microsoft.com/office/drawing/2014/main" id="{D5AFD3E4-E14C-A2B1-1C6C-4623F6315A12}"/>
              </a:ext>
            </a:extLst>
          </p:cNvPr>
          <p:cNvSpPr>
            <a:spLocks noGrp="1" noChangeArrowheads="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80547A8A-9A75-42E2-BC23-459B02EDF3DD}" type="slidenum">
              <a:rPr lang="en-US" altLang="en-US" sz="1200"/>
              <a:pPr/>
              <a:t>80</a:t>
            </a:fld>
            <a:endParaRPr lang="en-US" altLang="en-US" sz="1200"/>
          </a:p>
        </p:txBody>
      </p:sp>
      <p:sp>
        <p:nvSpPr>
          <p:cNvPr id="147459" name="Rectangle 2">
            <a:extLst>
              <a:ext uri="{FF2B5EF4-FFF2-40B4-BE49-F238E27FC236}">
                <a16:creationId xmlns:a16="http://schemas.microsoft.com/office/drawing/2014/main" id="{647381BA-E64A-3C4E-ED69-B75008B74654}"/>
              </a:ext>
            </a:extLst>
          </p:cNvPr>
          <p:cNvSpPr>
            <a:spLocks noGrp="1" noRot="1" noChangeAspect="1" noChangeArrowheads="1" noTextEdit="1"/>
          </p:cNvSpPr>
          <p:nvPr>
            <p:ph type="sldImg"/>
          </p:nvPr>
        </p:nvSpPr>
        <p:spPr>
          <a:ln/>
        </p:spPr>
      </p:sp>
      <p:sp>
        <p:nvSpPr>
          <p:cNvPr id="147460" name="Rectangle 3">
            <a:extLst>
              <a:ext uri="{FF2B5EF4-FFF2-40B4-BE49-F238E27FC236}">
                <a16:creationId xmlns:a16="http://schemas.microsoft.com/office/drawing/2014/main" id="{CEA9F653-04C9-2FFC-00A2-9567640F7EC9}"/>
              </a:ext>
            </a:extLst>
          </p:cNvPr>
          <p:cNvSpPr>
            <a:spLocks noGrp="1" noChangeArrowheads="1"/>
          </p:cNvSpPr>
          <p:nvPr>
            <p:ph type="body" idx="1"/>
          </p:nvPr>
        </p:nvSpPr>
        <p:spPr>
          <a:noFill/>
        </p:spPr>
        <p:txBody>
          <a:bodyPr lIns="89940" tIns="44970" rIns="89940" bIns="44970"/>
          <a:lstStyle/>
          <a:p>
            <a:r>
              <a:rPr lang="en-US" altLang="en-US"/>
              <a:t>C:\SELECT\g46\EPO\SelExp_SICB_2007_Kolb_Final.ppt</a:t>
            </a:r>
          </a:p>
        </p:txBody>
      </p:sp>
    </p:spTree>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9506" name="Rectangle 7">
            <a:extLst>
              <a:ext uri="{FF2B5EF4-FFF2-40B4-BE49-F238E27FC236}">
                <a16:creationId xmlns:a16="http://schemas.microsoft.com/office/drawing/2014/main" id="{C4B8F4FE-E260-17D6-2AFB-26CC3829D969}"/>
              </a:ext>
            </a:extLst>
          </p:cNvPr>
          <p:cNvSpPr>
            <a:spLocks noGrp="1" noChangeArrowheads="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A812FB68-B6EE-4423-A519-711C57936D8F}" type="slidenum">
              <a:rPr lang="en-US" altLang="en-US" sz="1200"/>
              <a:pPr/>
              <a:t>81</a:t>
            </a:fld>
            <a:endParaRPr lang="en-US" altLang="en-US" sz="1200"/>
          </a:p>
        </p:txBody>
      </p:sp>
      <p:sp>
        <p:nvSpPr>
          <p:cNvPr id="149507" name="Rectangle 2">
            <a:extLst>
              <a:ext uri="{FF2B5EF4-FFF2-40B4-BE49-F238E27FC236}">
                <a16:creationId xmlns:a16="http://schemas.microsoft.com/office/drawing/2014/main" id="{F9BF5276-3B05-E91D-783D-D12066AA958D}"/>
              </a:ext>
            </a:extLst>
          </p:cNvPr>
          <p:cNvSpPr>
            <a:spLocks noGrp="1" noRot="1" noChangeAspect="1" noChangeArrowheads="1" noTextEdit="1"/>
          </p:cNvSpPr>
          <p:nvPr>
            <p:ph type="sldImg"/>
          </p:nvPr>
        </p:nvSpPr>
        <p:spPr>
          <a:ln/>
        </p:spPr>
      </p:sp>
      <p:sp>
        <p:nvSpPr>
          <p:cNvPr id="149508" name="Rectangle 3">
            <a:extLst>
              <a:ext uri="{FF2B5EF4-FFF2-40B4-BE49-F238E27FC236}">
                <a16:creationId xmlns:a16="http://schemas.microsoft.com/office/drawing/2014/main" id="{83623E9E-064F-F6F6-BD8F-7B9AF15070A4}"/>
              </a:ext>
            </a:extLst>
          </p:cNvPr>
          <p:cNvSpPr>
            <a:spLocks noGrp="1" noChangeArrowheads="1"/>
          </p:cNvSpPr>
          <p:nvPr>
            <p:ph type="body" idx="1"/>
          </p:nvPr>
        </p:nvSpPr>
        <p:spPr>
          <a:noFill/>
        </p:spPr>
        <p:txBody>
          <a:bodyPr lIns="89940" tIns="44970" rIns="89940" bIns="44970"/>
          <a:lstStyle/>
          <a:p>
            <a:r>
              <a:rPr lang="en-US" altLang="en-US"/>
              <a:t>C:\SELECT\g46\EPO\SelExp_SICB_2007_Kolb_Final.ppt</a:t>
            </a:r>
          </a:p>
        </p:txBody>
      </p:sp>
    </p:spTree>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1554" name="Rectangle 7">
            <a:extLst>
              <a:ext uri="{FF2B5EF4-FFF2-40B4-BE49-F238E27FC236}">
                <a16:creationId xmlns:a16="http://schemas.microsoft.com/office/drawing/2014/main" id="{409426BF-6B5E-0E70-BA09-B033CAEB28E4}"/>
              </a:ext>
            </a:extLst>
          </p:cNvPr>
          <p:cNvSpPr>
            <a:spLocks noGrp="1" noChangeArrowheads="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94D94C89-52B8-4B56-BA53-666F4BD68810}" type="slidenum">
              <a:rPr lang="en-US" altLang="en-US" sz="1200"/>
              <a:pPr/>
              <a:t>82</a:t>
            </a:fld>
            <a:endParaRPr lang="en-US" altLang="en-US" sz="1200"/>
          </a:p>
        </p:txBody>
      </p:sp>
      <p:sp>
        <p:nvSpPr>
          <p:cNvPr id="151555" name="Rectangle 2">
            <a:extLst>
              <a:ext uri="{FF2B5EF4-FFF2-40B4-BE49-F238E27FC236}">
                <a16:creationId xmlns:a16="http://schemas.microsoft.com/office/drawing/2014/main" id="{D2B17630-8B9E-7C33-B0BA-0222737F59C1}"/>
              </a:ext>
            </a:extLst>
          </p:cNvPr>
          <p:cNvSpPr>
            <a:spLocks noGrp="1" noRot="1" noChangeAspect="1" noChangeArrowheads="1" noTextEdit="1"/>
          </p:cNvSpPr>
          <p:nvPr>
            <p:ph type="sldImg"/>
          </p:nvPr>
        </p:nvSpPr>
        <p:spPr>
          <a:ln/>
        </p:spPr>
      </p:sp>
      <p:sp>
        <p:nvSpPr>
          <p:cNvPr id="151556" name="Rectangle 3">
            <a:extLst>
              <a:ext uri="{FF2B5EF4-FFF2-40B4-BE49-F238E27FC236}">
                <a16:creationId xmlns:a16="http://schemas.microsoft.com/office/drawing/2014/main" id="{7D1EE540-51E1-D998-5987-57B0FB29E5D2}"/>
              </a:ext>
            </a:extLst>
          </p:cNvPr>
          <p:cNvSpPr>
            <a:spLocks noGrp="1" noChangeArrowheads="1"/>
          </p:cNvSpPr>
          <p:nvPr>
            <p:ph type="body" idx="1"/>
          </p:nvPr>
        </p:nvSpPr>
        <p:spPr>
          <a:noFill/>
        </p:spPr>
        <p:txBody>
          <a:bodyPr lIns="89940" tIns="44970" rIns="89940" bIns="44970"/>
          <a:lstStyle/>
          <a:p>
            <a:pPr>
              <a:lnSpc>
                <a:spcPct val="110000"/>
              </a:lnSpc>
              <a:spcBef>
                <a:spcPct val="0"/>
              </a:spcBef>
            </a:pPr>
            <a:r>
              <a:rPr lang="en-US" altLang="en-US" b="1">
                <a:solidFill>
                  <a:srgbClr val="0000FF"/>
                </a:solidFill>
              </a:rPr>
              <a:t>Genetic Correlations with Other Traits</a:t>
            </a:r>
          </a:p>
          <a:p>
            <a:endParaRPr lang="en-US" altLang="en-US"/>
          </a:p>
        </p:txBody>
      </p:sp>
    </p:spTree>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02" name="Rectangle 7">
            <a:extLst>
              <a:ext uri="{FF2B5EF4-FFF2-40B4-BE49-F238E27FC236}">
                <a16:creationId xmlns:a16="http://schemas.microsoft.com/office/drawing/2014/main" id="{14630969-A062-406F-29A4-2D4E9EC76B93}"/>
              </a:ext>
            </a:extLst>
          </p:cNvPr>
          <p:cNvSpPr>
            <a:spLocks noGrp="1" noChangeArrowheads="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77770A82-8A1D-465E-879D-4A8FE954516F}" type="slidenum">
              <a:rPr lang="en-US" altLang="en-US" sz="1200"/>
              <a:pPr/>
              <a:t>83</a:t>
            </a:fld>
            <a:endParaRPr lang="en-US" altLang="en-US" sz="1200"/>
          </a:p>
        </p:txBody>
      </p:sp>
      <p:sp>
        <p:nvSpPr>
          <p:cNvPr id="153603" name="Rectangle 2">
            <a:extLst>
              <a:ext uri="{FF2B5EF4-FFF2-40B4-BE49-F238E27FC236}">
                <a16:creationId xmlns:a16="http://schemas.microsoft.com/office/drawing/2014/main" id="{22554256-3623-BBA8-9015-6172D742E1D0}"/>
              </a:ext>
            </a:extLst>
          </p:cNvPr>
          <p:cNvSpPr>
            <a:spLocks noGrp="1" noRot="1" noChangeAspect="1" noChangeArrowheads="1" noTextEdit="1"/>
          </p:cNvSpPr>
          <p:nvPr>
            <p:ph type="sldImg"/>
          </p:nvPr>
        </p:nvSpPr>
        <p:spPr>
          <a:ln/>
        </p:spPr>
      </p:sp>
      <p:sp>
        <p:nvSpPr>
          <p:cNvPr id="153604" name="Rectangle 3">
            <a:extLst>
              <a:ext uri="{FF2B5EF4-FFF2-40B4-BE49-F238E27FC236}">
                <a16:creationId xmlns:a16="http://schemas.microsoft.com/office/drawing/2014/main" id="{9EBB880E-0D44-FE39-8338-E260D14F7FFD}"/>
              </a:ext>
            </a:extLst>
          </p:cNvPr>
          <p:cNvSpPr>
            <a:spLocks noGrp="1" noChangeArrowheads="1"/>
          </p:cNvSpPr>
          <p:nvPr>
            <p:ph type="body" idx="1"/>
          </p:nvPr>
        </p:nvSpPr>
        <p:spPr>
          <a:xfrm>
            <a:off x="685800" y="4343400"/>
            <a:ext cx="5486400" cy="4114800"/>
          </a:xfrm>
          <a:noFill/>
        </p:spPr>
        <p:txBody>
          <a:bodyPr/>
          <a:lstStyle/>
          <a:p>
            <a:r>
              <a:rPr lang="en-US" altLang="en-US"/>
              <a:t>100-0005_IMG.JPG</a:t>
            </a:r>
          </a:p>
        </p:txBody>
      </p:sp>
    </p:spTree>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5650" name="Rectangle 7">
            <a:extLst>
              <a:ext uri="{FF2B5EF4-FFF2-40B4-BE49-F238E27FC236}">
                <a16:creationId xmlns:a16="http://schemas.microsoft.com/office/drawing/2014/main" id="{62C7C5A1-DAE4-7B06-A6F8-67538DA69351}"/>
              </a:ext>
            </a:extLst>
          </p:cNvPr>
          <p:cNvSpPr>
            <a:spLocks noGrp="1" noChangeArrowheads="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1153F1BC-7C6C-4283-9751-A99ED4C19518}" type="slidenum">
              <a:rPr lang="en-US" altLang="en-US" sz="1200"/>
              <a:pPr/>
              <a:t>84</a:t>
            </a:fld>
            <a:endParaRPr lang="en-US" altLang="en-US" sz="1200"/>
          </a:p>
        </p:txBody>
      </p:sp>
      <p:sp>
        <p:nvSpPr>
          <p:cNvPr id="155651" name="Rectangle 2">
            <a:extLst>
              <a:ext uri="{FF2B5EF4-FFF2-40B4-BE49-F238E27FC236}">
                <a16:creationId xmlns:a16="http://schemas.microsoft.com/office/drawing/2014/main" id="{526F9A0D-BD67-093B-30C8-2B934ADBF03F}"/>
              </a:ext>
            </a:extLst>
          </p:cNvPr>
          <p:cNvSpPr>
            <a:spLocks noGrp="1" noRot="1" noChangeAspect="1" noChangeArrowheads="1" noTextEdit="1"/>
          </p:cNvSpPr>
          <p:nvPr>
            <p:ph type="sldImg"/>
          </p:nvPr>
        </p:nvSpPr>
        <p:spPr>
          <a:ln/>
        </p:spPr>
      </p:sp>
      <p:sp>
        <p:nvSpPr>
          <p:cNvPr id="155652" name="Rectangle 3">
            <a:extLst>
              <a:ext uri="{FF2B5EF4-FFF2-40B4-BE49-F238E27FC236}">
                <a16:creationId xmlns:a16="http://schemas.microsoft.com/office/drawing/2014/main" id="{4E28F82F-F79A-CDA6-3053-83C606294530}"/>
              </a:ext>
            </a:extLst>
          </p:cNvPr>
          <p:cNvSpPr>
            <a:spLocks noGrp="1" noChangeArrowheads="1"/>
          </p:cNvSpPr>
          <p:nvPr>
            <p:ph type="body" idx="1"/>
          </p:nvPr>
        </p:nvSpPr>
        <p:spPr>
          <a:noFill/>
        </p:spPr>
        <p:txBody>
          <a:bodyPr lIns="89934" tIns="44967" rIns="89934" bIns="44967"/>
          <a:lstStyle/>
          <a:p>
            <a:endParaRPr lang="en-US" altLang="en-US"/>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6" name="Rectangle 7">
            <a:extLst>
              <a:ext uri="{FF2B5EF4-FFF2-40B4-BE49-F238E27FC236}">
                <a16:creationId xmlns:a16="http://schemas.microsoft.com/office/drawing/2014/main" id="{52D088F2-3297-9433-68C2-CFEDBBD728D4}"/>
              </a:ext>
            </a:extLst>
          </p:cNvPr>
          <p:cNvSpPr>
            <a:spLocks noGrp="1" noChangeArrowheads="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5114EAAE-ABA1-458C-ADBB-65C3FAF544CF}" type="slidenum">
              <a:rPr lang="en-US" altLang="en-US" sz="1200"/>
              <a:pPr/>
              <a:t>8</a:t>
            </a:fld>
            <a:endParaRPr lang="en-US" altLang="en-US" sz="1200" dirty="0"/>
          </a:p>
        </p:txBody>
      </p:sp>
      <p:sp>
        <p:nvSpPr>
          <p:cNvPr id="41987" name="Rectangle 2">
            <a:extLst>
              <a:ext uri="{FF2B5EF4-FFF2-40B4-BE49-F238E27FC236}">
                <a16:creationId xmlns:a16="http://schemas.microsoft.com/office/drawing/2014/main" id="{AD01E815-2FAA-A364-F554-86C29607FFFB}"/>
              </a:ext>
            </a:extLst>
          </p:cNvPr>
          <p:cNvSpPr>
            <a:spLocks noGrp="1" noRot="1" noChangeAspect="1" noChangeArrowheads="1" noTextEdit="1"/>
          </p:cNvSpPr>
          <p:nvPr>
            <p:ph type="sldImg"/>
          </p:nvPr>
        </p:nvSpPr>
        <p:spPr>
          <a:ln/>
        </p:spPr>
      </p:sp>
      <p:sp>
        <p:nvSpPr>
          <p:cNvPr id="41988" name="Rectangle 3">
            <a:extLst>
              <a:ext uri="{FF2B5EF4-FFF2-40B4-BE49-F238E27FC236}">
                <a16:creationId xmlns:a16="http://schemas.microsoft.com/office/drawing/2014/main" id="{061B5722-B477-C9B1-D78D-18BBBF25E953}"/>
              </a:ext>
            </a:extLst>
          </p:cNvPr>
          <p:cNvSpPr>
            <a:spLocks noGrp="1" noChangeArrowheads="1"/>
          </p:cNvSpPr>
          <p:nvPr>
            <p:ph type="body" idx="1"/>
          </p:nvPr>
        </p:nvSpPr>
        <p:spPr>
          <a:noFill/>
        </p:spPr>
        <p:txBody>
          <a:bodyPr/>
          <a:lstStyle/>
          <a:p>
            <a:endParaRPr lang="en-US" altLang="en-US" dirty="0"/>
          </a:p>
        </p:txBody>
      </p:sp>
    </p:spTree>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7698" name="Rectangle 7">
            <a:extLst>
              <a:ext uri="{FF2B5EF4-FFF2-40B4-BE49-F238E27FC236}">
                <a16:creationId xmlns:a16="http://schemas.microsoft.com/office/drawing/2014/main" id="{EDDD98A0-FA8F-C00D-085B-E03E2F17A471}"/>
              </a:ext>
            </a:extLst>
          </p:cNvPr>
          <p:cNvSpPr>
            <a:spLocks noGrp="1" noChangeArrowheads="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52914DD1-77A3-4346-8AF1-6132583967EA}" type="slidenum">
              <a:rPr lang="en-US" altLang="en-US" sz="1200"/>
              <a:pPr/>
              <a:t>85</a:t>
            </a:fld>
            <a:endParaRPr lang="en-US" altLang="en-US" sz="1200"/>
          </a:p>
        </p:txBody>
      </p:sp>
      <p:sp>
        <p:nvSpPr>
          <p:cNvPr id="157699" name="Rectangle 2">
            <a:extLst>
              <a:ext uri="{FF2B5EF4-FFF2-40B4-BE49-F238E27FC236}">
                <a16:creationId xmlns:a16="http://schemas.microsoft.com/office/drawing/2014/main" id="{232C6114-5E28-7FAB-FF1E-E361568AD49A}"/>
              </a:ext>
            </a:extLst>
          </p:cNvPr>
          <p:cNvSpPr>
            <a:spLocks noGrp="1" noRot="1" noChangeAspect="1" noChangeArrowheads="1" noTextEdit="1"/>
          </p:cNvSpPr>
          <p:nvPr>
            <p:ph type="sldImg"/>
          </p:nvPr>
        </p:nvSpPr>
        <p:spPr>
          <a:ln/>
        </p:spPr>
      </p:sp>
      <p:sp>
        <p:nvSpPr>
          <p:cNvPr id="157700" name="Rectangle 3">
            <a:extLst>
              <a:ext uri="{FF2B5EF4-FFF2-40B4-BE49-F238E27FC236}">
                <a16:creationId xmlns:a16="http://schemas.microsoft.com/office/drawing/2014/main" id="{B8AA8D1F-4DDF-CFDE-9A38-4AA6F8844D4A}"/>
              </a:ext>
            </a:extLst>
          </p:cNvPr>
          <p:cNvSpPr>
            <a:spLocks noGrp="1" noChangeArrowheads="1"/>
          </p:cNvSpPr>
          <p:nvPr>
            <p:ph type="body" idx="1"/>
          </p:nvPr>
        </p:nvSpPr>
        <p:spPr>
          <a:noFill/>
        </p:spPr>
        <p:txBody>
          <a:bodyPr lIns="89934" tIns="44967" rIns="89934" bIns="44967"/>
          <a:lstStyle/>
          <a:p>
            <a:r>
              <a:rPr lang="en-US" altLang="en-US"/>
              <a:t>C:\SELECT\g46\EPO\SelExp_SICB_2007_Kolb_Final.ppt</a:t>
            </a:r>
          </a:p>
        </p:txBody>
      </p:sp>
    </p:spTree>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0770" name="Rectangle 7">
            <a:extLst>
              <a:ext uri="{FF2B5EF4-FFF2-40B4-BE49-F238E27FC236}">
                <a16:creationId xmlns:a16="http://schemas.microsoft.com/office/drawing/2014/main" id="{79DD87B2-26CF-F3C2-7D26-44F5280F27C6}"/>
              </a:ext>
            </a:extLst>
          </p:cNvPr>
          <p:cNvSpPr>
            <a:spLocks noGrp="1" noChangeArrowheads="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19934F6A-551F-4E51-A0D6-220FB4B2072B}" type="slidenum">
              <a:rPr lang="en-US" altLang="en-US" sz="1200"/>
              <a:pPr/>
              <a:t>87</a:t>
            </a:fld>
            <a:endParaRPr lang="en-US" altLang="en-US" sz="1200"/>
          </a:p>
        </p:txBody>
      </p:sp>
      <p:sp>
        <p:nvSpPr>
          <p:cNvPr id="160771" name="Slide Image Placeholder 1">
            <a:extLst>
              <a:ext uri="{FF2B5EF4-FFF2-40B4-BE49-F238E27FC236}">
                <a16:creationId xmlns:a16="http://schemas.microsoft.com/office/drawing/2014/main" id="{095A1E0F-05D3-523F-95D5-291E3FB79344}"/>
              </a:ext>
            </a:extLst>
          </p:cNvPr>
          <p:cNvSpPr>
            <a:spLocks noGrp="1" noRot="1" noChangeAspect="1" noTextEdit="1"/>
          </p:cNvSpPr>
          <p:nvPr>
            <p:ph type="sldImg"/>
          </p:nvPr>
        </p:nvSpPr>
        <p:spPr>
          <a:ln/>
        </p:spPr>
      </p:sp>
      <p:sp>
        <p:nvSpPr>
          <p:cNvPr id="160772" name="Notes Placeholder 2">
            <a:extLst>
              <a:ext uri="{FF2B5EF4-FFF2-40B4-BE49-F238E27FC236}">
                <a16:creationId xmlns:a16="http://schemas.microsoft.com/office/drawing/2014/main" id="{FD3122CD-B7D2-C4E4-6BF2-A5494B423406}"/>
              </a:ext>
            </a:extLst>
          </p:cNvPr>
          <p:cNvSpPr>
            <a:spLocks noGrp="1"/>
          </p:cNvSpPr>
          <p:nvPr>
            <p:ph type="body" idx="1"/>
          </p:nvPr>
        </p:nvSpPr>
        <p:spPr>
          <a:xfrm>
            <a:off x="685800" y="4343400"/>
            <a:ext cx="5486400" cy="4114800"/>
          </a:xfrm>
          <a:noFill/>
        </p:spPr>
        <p:txBody>
          <a:bodyPr lIns="91434" tIns="45716" rIns="91434" bIns="45716"/>
          <a:lstStyle/>
          <a:p>
            <a:pPr eaLnBrk="1" hangingPunct="1"/>
            <a:r>
              <a:rPr lang="en-US" altLang="en-US"/>
              <a:t>Did the reciprocal cross to see any parental effect   Define parental effect.  Usually defined as maternal effects.  In mammals they are usually more likely.</a:t>
            </a:r>
          </a:p>
        </p:txBody>
      </p:sp>
      <p:sp>
        <p:nvSpPr>
          <p:cNvPr id="160773" name="Slide Number Placeholder 3">
            <a:extLst>
              <a:ext uri="{FF2B5EF4-FFF2-40B4-BE49-F238E27FC236}">
                <a16:creationId xmlns:a16="http://schemas.microsoft.com/office/drawing/2014/main" id="{48D7867F-2FA4-710C-CF89-CD1FB3510A2B}"/>
              </a:ext>
            </a:extLst>
          </p:cNvPr>
          <p:cNvSpPr txBox="1">
            <a:spLocks noGrp="1"/>
          </p:cNvSpPr>
          <p:nvPr/>
        </p:nvSpPr>
        <p:spPr bwMode="auto">
          <a:xfrm>
            <a:off x="3884613" y="8685213"/>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34" tIns="45716" rIns="91434" bIns="45716" anchor="b"/>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pPr algn="r" eaLnBrk="1" hangingPunct="1"/>
            <a:fld id="{796B787C-AB06-4208-8EA5-192D1381A4D2}" type="slidenum">
              <a:rPr lang="en-US" altLang="en-US" sz="1200">
                <a:latin typeface="Arial" panose="020B0604020202020204" pitchFamily="34" charset="0"/>
              </a:rPr>
              <a:pPr algn="r" eaLnBrk="1" hangingPunct="1"/>
              <a:t>87</a:t>
            </a:fld>
            <a:endParaRPr lang="en-US" altLang="en-US" sz="1200">
              <a:latin typeface="Arial" panose="020B0604020202020204" pitchFamily="34" charset="0"/>
            </a:endParaRPr>
          </a:p>
        </p:txBody>
      </p:sp>
    </p:spTree>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5890" name="Rectangle 7">
            <a:extLst>
              <a:ext uri="{FF2B5EF4-FFF2-40B4-BE49-F238E27FC236}">
                <a16:creationId xmlns:a16="http://schemas.microsoft.com/office/drawing/2014/main" id="{FDED3257-44C5-0CF4-74AF-EF4FCFBCB307}"/>
              </a:ext>
            </a:extLst>
          </p:cNvPr>
          <p:cNvSpPr>
            <a:spLocks noGrp="1" noChangeArrowheads="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8283350F-C494-4BDB-A038-5DF0E549B704}" type="slidenum">
              <a:rPr lang="en-US" altLang="en-US" sz="1200"/>
              <a:pPr/>
              <a:t>91</a:t>
            </a:fld>
            <a:endParaRPr lang="en-US" altLang="en-US" sz="1200"/>
          </a:p>
        </p:txBody>
      </p:sp>
      <p:sp>
        <p:nvSpPr>
          <p:cNvPr id="165891" name="Slide Image Placeholder 1">
            <a:extLst>
              <a:ext uri="{FF2B5EF4-FFF2-40B4-BE49-F238E27FC236}">
                <a16:creationId xmlns:a16="http://schemas.microsoft.com/office/drawing/2014/main" id="{A2D9042B-5F24-48DB-F56B-0885F81D4090}"/>
              </a:ext>
            </a:extLst>
          </p:cNvPr>
          <p:cNvSpPr>
            <a:spLocks noGrp="1" noRot="1" noChangeAspect="1" noTextEdit="1"/>
          </p:cNvSpPr>
          <p:nvPr>
            <p:ph type="sldImg"/>
          </p:nvPr>
        </p:nvSpPr>
        <p:spPr>
          <a:ln/>
        </p:spPr>
      </p:sp>
      <p:sp>
        <p:nvSpPr>
          <p:cNvPr id="165892" name="Notes Placeholder 2">
            <a:extLst>
              <a:ext uri="{FF2B5EF4-FFF2-40B4-BE49-F238E27FC236}">
                <a16:creationId xmlns:a16="http://schemas.microsoft.com/office/drawing/2014/main" id="{3453E352-A058-77F9-5F3E-E116AB2EC645}"/>
              </a:ext>
            </a:extLst>
          </p:cNvPr>
          <p:cNvSpPr>
            <a:spLocks noGrp="1"/>
          </p:cNvSpPr>
          <p:nvPr>
            <p:ph type="body" idx="1"/>
          </p:nvPr>
        </p:nvSpPr>
        <p:spPr>
          <a:xfrm>
            <a:off x="685800" y="4343400"/>
            <a:ext cx="5486400" cy="4114800"/>
          </a:xfrm>
          <a:noFill/>
        </p:spPr>
        <p:txBody>
          <a:bodyPr lIns="91434" tIns="45716" rIns="91434" bIns="45716"/>
          <a:lstStyle/>
          <a:p>
            <a:pPr eaLnBrk="1" hangingPunct="1"/>
            <a:r>
              <a:rPr lang="en-US" altLang="en-US"/>
              <a:t>r</a:t>
            </a:r>
          </a:p>
        </p:txBody>
      </p:sp>
      <p:sp>
        <p:nvSpPr>
          <p:cNvPr id="165893" name="Slide Number Placeholder 3">
            <a:extLst>
              <a:ext uri="{FF2B5EF4-FFF2-40B4-BE49-F238E27FC236}">
                <a16:creationId xmlns:a16="http://schemas.microsoft.com/office/drawing/2014/main" id="{E033786D-8FEB-9AA2-CEE1-9D05F8FCFB52}"/>
              </a:ext>
            </a:extLst>
          </p:cNvPr>
          <p:cNvSpPr txBox="1">
            <a:spLocks noGrp="1"/>
          </p:cNvSpPr>
          <p:nvPr/>
        </p:nvSpPr>
        <p:spPr bwMode="auto">
          <a:xfrm>
            <a:off x="3884613" y="8685213"/>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34" tIns="45716" rIns="91434" bIns="45716" anchor="b"/>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pPr algn="r" eaLnBrk="1" hangingPunct="1"/>
            <a:fld id="{A173BE1E-15D3-4DE0-8A98-EB277526AC16}" type="slidenum">
              <a:rPr lang="en-US" altLang="en-US" sz="1200">
                <a:latin typeface="Arial" panose="020B0604020202020204" pitchFamily="34" charset="0"/>
              </a:rPr>
              <a:pPr algn="r" eaLnBrk="1" hangingPunct="1"/>
              <a:t>91</a:t>
            </a:fld>
            <a:endParaRPr lang="en-US" altLang="en-US" sz="1200">
              <a:latin typeface="Arial" panose="020B0604020202020204" pitchFamily="34" charset="0"/>
            </a:endParaRPr>
          </a:p>
        </p:txBody>
      </p:sp>
    </p:spTree>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7938" name="Rectangle 7">
            <a:extLst>
              <a:ext uri="{FF2B5EF4-FFF2-40B4-BE49-F238E27FC236}">
                <a16:creationId xmlns:a16="http://schemas.microsoft.com/office/drawing/2014/main" id="{50C0475F-3491-625E-4807-278C71818D88}"/>
              </a:ext>
            </a:extLst>
          </p:cNvPr>
          <p:cNvSpPr>
            <a:spLocks noGrp="1" noChangeArrowheads="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D732D579-4735-4F5F-8291-49C4F0C457FC}" type="slidenum">
              <a:rPr lang="en-US" altLang="en-US" sz="1200"/>
              <a:pPr/>
              <a:t>92</a:t>
            </a:fld>
            <a:endParaRPr lang="en-US" altLang="en-US" sz="1200"/>
          </a:p>
        </p:txBody>
      </p:sp>
      <p:sp>
        <p:nvSpPr>
          <p:cNvPr id="167939" name="Rectangle 2">
            <a:extLst>
              <a:ext uri="{FF2B5EF4-FFF2-40B4-BE49-F238E27FC236}">
                <a16:creationId xmlns:a16="http://schemas.microsoft.com/office/drawing/2014/main" id="{729C738C-98D1-DCF9-DB15-02FFFEC76220}"/>
              </a:ext>
            </a:extLst>
          </p:cNvPr>
          <p:cNvSpPr>
            <a:spLocks noGrp="1" noRot="1" noChangeAspect="1" noChangeArrowheads="1" noTextEdit="1"/>
          </p:cNvSpPr>
          <p:nvPr>
            <p:ph type="sldImg"/>
          </p:nvPr>
        </p:nvSpPr>
        <p:spPr>
          <a:ln/>
        </p:spPr>
      </p:sp>
      <p:sp>
        <p:nvSpPr>
          <p:cNvPr id="167940" name="Rectangle 3">
            <a:extLst>
              <a:ext uri="{FF2B5EF4-FFF2-40B4-BE49-F238E27FC236}">
                <a16:creationId xmlns:a16="http://schemas.microsoft.com/office/drawing/2014/main" id="{ACBE0C37-9029-C3DA-F8D6-E228D42F2C70}"/>
              </a:ext>
            </a:extLst>
          </p:cNvPr>
          <p:cNvSpPr>
            <a:spLocks noGrp="1" noChangeArrowheads="1"/>
          </p:cNvSpPr>
          <p:nvPr>
            <p:ph type="body" idx="1"/>
          </p:nvPr>
        </p:nvSpPr>
        <p:spPr>
          <a:xfrm>
            <a:off x="685800" y="4343400"/>
            <a:ext cx="5486400" cy="4114800"/>
          </a:xfrm>
          <a:noFill/>
        </p:spPr>
        <p:txBody>
          <a:bodyPr/>
          <a:lstStyle/>
          <a:p>
            <a:r>
              <a:rPr lang="en-US" altLang="en-US"/>
              <a:t>There is also a wheel x diet interaction such that on a high fat diet wheel access decreases body fat to a much greater degree (than when mice are on normal diets)</a:t>
            </a:r>
          </a:p>
        </p:txBody>
      </p:sp>
    </p:spTree>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9986" name="Rectangle 7">
            <a:extLst>
              <a:ext uri="{FF2B5EF4-FFF2-40B4-BE49-F238E27FC236}">
                <a16:creationId xmlns:a16="http://schemas.microsoft.com/office/drawing/2014/main" id="{966BD683-B824-401E-E62F-D46445F42E6E}"/>
              </a:ext>
            </a:extLst>
          </p:cNvPr>
          <p:cNvSpPr>
            <a:spLocks noGrp="1" noChangeArrowheads="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C53D662A-EFCD-4BB3-A5E4-895A4850B6B2}" type="slidenum">
              <a:rPr lang="en-US" altLang="en-US" sz="1200"/>
              <a:pPr/>
              <a:t>93</a:t>
            </a:fld>
            <a:endParaRPr lang="en-US" altLang="en-US" sz="1200"/>
          </a:p>
        </p:txBody>
      </p:sp>
      <p:sp>
        <p:nvSpPr>
          <p:cNvPr id="169987" name="Rectangle 2">
            <a:extLst>
              <a:ext uri="{FF2B5EF4-FFF2-40B4-BE49-F238E27FC236}">
                <a16:creationId xmlns:a16="http://schemas.microsoft.com/office/drawing/2014/main" id="{40C03F20-5647-D0B8-CFEB-A64001B4D7DA}"/>
              </a:ext>
            </a:extLst>
          </p:cNvPr>
          <p:cNvSpPr>
            <a:spLocks noGrp="1" noRot="1" noChangeAspect="1" noChangeArrowheads="1" noTextEdit="1"/>
          </p:cNvSpPr>
          <p:nvPr>
            <p:ph type="sldImg"/>
          </p:nvPr>
        </p:nvSpPr>
        <p:spPr>
          <a:ln/>
        </p:spPr>
      </p:sp>
      <p:sp>
        <p:nvSpPr>
          <p:cNvPr id="169988" name="Rectangle 3">
            <a:extLst>
              <a:ext uri="{FF2B5EF4-FFF2-40B4-BE49-F238E27FC236}">
                <a16:creationId xmlns:a16="http://schemas.microsoft.com/office/drawing/2014/main" id="{827ED4BA-6C2A-31DC-B725-595195B65DEA}"/>
              </a:ext>
            </a:extLst>
          </p:cNvPr>
          <p:cNvSpPr>
            <a:spLocks noGrp="1" noChangeArrowheads="1"/>
          </p:cNvSpPr>
          <p:nvPr>
            <p:ph type="body" idx="1"/>
          </p:nvPr>
        </p:nvSpPr>
        <p:spPr>
          <a:xfrm>
            <a:off x="685800" y="4343400"/>
            <a:ext cx="5486400" cy="4114800"/>
          </a:xfrm>
          <a:noFill/>
        </p:spPr>
        <p:txBody>
          <a:bodyPr/>
          <a:lstStyle/>
          <a:p>
            <a:r>
              <a:rPr lang="en-US" altLang="en-US"/>
              <a:t>There is also a wheel x diet interaction such that on a high fat diet wheel access decreases body fat to a much greater degree (than when mice are on normal diets)</a:t>
            </a:r>
          </a:p>
        </p:txBody>
      </p:sp>
    </p:spTree>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3058" name="Rectangle 7">
            <a:extLst>
              <a:ext uri="{FF2B5EF4-FFF2-40B4-BE49-F238E27FC236}">
                <a16:creationId xmlns:a16="http://schemas.microsoft.com/office/drawing/2014/main" id="{982C6AD7-6F31-13B8-33DE-4A01E55819D8}"/>
              </a:ext>
            </a:extLst>
          </p:cNvPr>
          <p:cNvSpPr>
            <a:spLocks noGrp="1" noChangeArrowheads="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0CBA830B-5F28-4B8A-837C-EDBEEFAB270A}" type="slidenum">
              <a:rPr lang="en-US" altLang="en-US" sz="1200"/>
              <a:pPr/>
              <a:t>95</a:t>
            </a:fld>
            <a:endParaRPr lang="en-US" altLang="en-US" sz="1200"/>
          </a:p>
        </p:txBody>
      </p:sp>
      <p:sp>
        <p:nvSpPr>
          <p:cNvPr id="173059" name="Rectangle 2">
            <a:extLst>
              <a:ext uri="{FF2B5EF4-FFF2-40B4-BE49-F238E27FC236}">
                <a16:creationId xmlns:a16="http://schemas.microsoft.com/office/drawing/2014/main" id="{27E84B3B-2726-157E-E8BC-9799B8E7FFB9}"/>
              </a:ext>
            </a:extLst>
          </p:cNvPr>
          <p:cNvSpPr>
            <a:spLocks noGrp="1" noRot="1" noChangeAspect="1" noChangeArrowheads="1" noTextEdit="1"/>
          </p:cNvSpPr>
          <p:nvPr>
            <p:ph type="sldImg"/>
          </p:nvPr>
        </p:nvSpPr>
        <p:spPr>
          <a:ln/>
        </p:spPr>
      </p:sp>
      <p:sp>
        <p:nvSpPr>
          <p:cNvPr id="2255875" name="Rectangle 3">
            <a:extLst>
              <a:ext uri="{FF2B5EF4-FFF2-40B4-BE49-F238E27FC236}">
                <a16:creationId xmlns:a16="http://schemas.microsoft.com/office/drawing/2014/main" id="{7CDB9B34-3159-5F8B-C15F-18930D51DBFD}"/>
              </a:ext>
            </a:extLst>
          </p:cNvPr>
          <p:cNvSpPr>
            <a:spLocks noGrp="1" noChangeArrowheads="1"/>
          </p:cNvSpPr>
          <p:nvPr>
            <p:ph type="body" idx="1"/>
          </p:nvPr>
        </p:nvSpPr>
        <p:spPr/>
        <p:txBody>
          <a:bodyPr/>
          <a:lstStyle/>
          <a:p>
            <a:pPr>
              <a:defRPr/>
            </a:pPr>
            <a:r>
              <a:rPr lang="en-US" altLang="en-US" b="1">
                <a:effectLst>
                  <a:outerShdw blurRad="38100" dist="38100" dir="2700000" algn="tl">
                    <a:srgbClr val="C0C0C0"/>
                  </a:outerShdw>
                </a:effectLst>
              </a:rPr>
              <a:t>Harlan Teklad TD.88137</a:t>
            </a:r>
          </a:p>
          <a:p>
            <a:pPr>
              <a:defRPr/>
            </a:pPr>
            <a:r>
              <a:rPr lang="en-US" altLang="en-US" b="1">
                <a:effectLst>
                  <a:outerShdw blurRad="38100" dist="38100" dir="2700000" algn="tl">
                    <a:srgbClr val="C0C0C0"/>
                  </a:outerShdw>
                </a:effectLst>
              </a:rPr>
              <a:t>Stice, E., S. Spoor, C. Bohon, and D. M. Small. 2008. Relation between obesity and blunted striatal response to food is moderated by </a:t>
            </a:r>
            <a:r>
              <a:rPr lang="en-US" altLang="en-US" b="1" i="1">
                <a:effectLst>
                  <a:outerShdw blurRad="38100" dist="38100" dir="2700000" algn="tl">
                    <a:srgbClr val="C0C0C0"/>
                  </a:outerShdw>
                </a:effectLst>
              </a:rPr>
              <a:t>Taq</a:t>
            </a:r>
            <a:r>
              <a:rPr lang="en-US" altLang="en-US" b="1">
                <a:effectLst>
                  <a:outerShdw blurRad="38100" dist="38100" dir="2700000" algn="tl">
                    <a:srgbClr val="C0C0C0"/>
                  </a:outerShdw>
                </a:effectLst>
              </a:rPr>
              <a:t>IA A1 allele. Science 322:449-452.</a:t>
            </a:r>
            <a:endParaRPr lang="en-US" altLang="en-US"/>
          </a:p>
        </p:txBody>
      </p:sp>
    </p:spTree>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5106" name="Rectangle 7">
            <a:extLst>
              <a:ext uri="{FF2B5EF4-FFF2-40B4-BE49-F238E27FC236}">
                <a16:creationId xmlns:a16="http://schemas.microsoft.com/office/drawing/2014/main" id="{18CE6651-ECF3-FDC3-B818-0C9B3D6CAB0D}"/>
              </a:ext>
            </a:extLst>
          </p:cNvPr>
          <p:cNvSpPr>
            <a:spLocks noGrp="1" noChangeArrowheads="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8E402682-2A3D-4210-B424-623AD8F30421}" type="slidenum">
              <a:rPr lang="en-US" altLang="en-US" sz="1200"/>
              <a:pPr/>
              <a:t>96</a:t>
            </a:fld>
            <a:endParaRPr lang="en-US" altLang="en-US" sz="1200"/>
          </a:p>
        </p:txBody>
      </p:sp>
      <p:sp>
        <p:nvSpPr>
          <p:cNvPr id="175107" name="Rectangle 2">
            <a:extLst>
              <a:ext uri="{FF2B5EF4-FFF2-40B4-BE49-F238E27FC236}">
                <a16:creationId xmlns:a16="http://schemas.microsoft.com/office/drawing/2014/main" id="{597E6189-C5C4-4555-4BE6-78738C4E0B86}"/>
              </a:ext>
            </a:extLst>
          </p:cNvPr>
          <p:cNvSpPr>
            <a:spLocks noGrp="1" noRot="1" noChangeAspect="1" noChangeArrowheads="1" noTextEdit="1"/>
          </p:cNvSpPr>
          <p:nvPr>
            <p:ph type="sldImg"/>
          </p:nvPr>
        </p:nvSpPr>
        <p:spPr>
          <a:ln/>
        </p:spPr>
      </p:sp>
      <p:sp>
        <p:nvSpPr>
          <p:cNvPr id="175108" name="Rectangle 3">
            <a:extLst>
              <a:ext uri="{FF2B5EF4-FFF2-40B4-BE49-F238E27FC236}">
                <a16:creationId xmlns:a16="http://schemas.microsoft.com/office/drawing/2014/main" id="{20228713-BEA0-4D9C-43CA-262690755496}"/>
              </a:ext>
            </a:extLst>
          </p:cNvPr>
          <p:cNvSpPr>
            <a:spLocks noGrp="1" noChangeArrowheads="1"/>
          </p:cNvSpPr>
          <p:nvPr>
            <p:ph type="body" idx="1"/>
          </p:nvPr>
        </p:nvSpPr>
        <p:spPr>
          <a:noFill/>
        </p:spPr>
        <p:txBody>
          <a:bodyPr lIns="89934" tIns="44967" rIns="89934" bIns="44967"/>
          <a:lstStyle/>
          <a:p>
            <a:r>
              <a:rPr lang="en-US" altLang="en-US"/>
              <a:t>C:\SELECT\g46\EPO\SelExp_SICB_2007_Kolb_Final.ppt</a:t>
            </a:r>
          </a:p>
        </p:txBody>
      </p:sp>
    </p:spTree>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7154" name="Rectangle 7">
            <a:extLst>
              <a:ext uri="{FF2B5EF4-FFF2-40B4-BE49-F238E27FC236}">
                <a16:creationId xmlns:a16="http://schemas.microsoft.com/office/drawing/2014/main" id="{3AE5345D-F83B-ADB9-90EF-3BF689B456B6}"/>
              </a:ext>
            </a:extLst>
          </p:cNvPr>
          <p:cNvSpPr>
            <a:spLocks noGrp="1" noChangeArrowheads="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2E5D4F39-4C4B-4D4F-A07E-4115AED0AA94}" type="slidenum">
              <a:rPr lang="en-US" altLang="en-US" sz="1200"/>
              <a:pPr/>
              <a:t>97</a:t>
            </a:fld>
            <a:endParaRPr lang="en-US" altLang="en-US" sz="1200"/>
          </a:p>
        </p:txBody>
      </p:sp>
      <p:sp>
        <p:nvSpPr>
          <p:cNvPr id="177155" name="Rectangle 2">
            <a:extLst>
              <a:ext uri="{FF2B5EF4-FFF2-40B4-BE49-F238E27FC236}">
                <a16:creationId xmlns:a16="http://schemas.microsoft.com/office/drawing/2014/main" id="{57EEB811-1BC3-3039-4D82-63D83A5FAD87}"/>
              </a:ext>
            </a:extLst>
          </p:cNvPr>
          <p:cNvSpPr>
            <a:spLocks noGrp="1" noRot="1" noChangeAspect="1" noChangeArrowheads="1" noTextEdit="1"/>
          </p:cNvSpPr>
          <p:nvPr>
            <p:ph type="sldImg"/>
          </p:nvPr>
        </p:nvSpPr>
        <p:spPr>
          <a:ln/>
        </p:spPr>
      </p:sp>
      <p:sp>
        <p:nvSpPr>
          <p:cNvPr id="177156" name="Rectangle 3">
            <a:extLst>
              <a:ext uri="{FF2B5EF4-FFF2-40B4-BE49-F238E27FC236}">
                <a16:creationId xmlns:a16="http://schemas.microsoft.com/office/drawing/2014/main" id="{48ABAD9E-BD86-DC89-6B15-4C9433B751B9}"/>
              </a:ext>
            </a:extLst>
          </p:cNvPr>
          <p:cNvSpPr>
            <a:spLocks noGrp="1" noChangeArrowheads="1"/>
          </p:cNvSpPr>
          <p:nvPr>
            <p:ph type="body" idx="1"/>
          </p:nvPr>
        </p:nvSpPr>
        <p:spPr>
          <a:noFill/>
        </p:spPr>
        <p:txBody>
          <a:bodyPr lIns="89934" tIns="44967" rIns="89934" bIns="44967"/>
          <a:lstStyle/>
          <a:p>
            <a:r>
              <a:rPr lang="en-US" altLang="en-US"/>
              <a:t>C:\SELECT\g46\EPO\SelExp_SICB_2007_Kolb_Final.ppt</a:t>
            </a:r>
          </a:p>
        </p:txBody>
      </p:sp>
    </p:spTree>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9202" name="Rectangle 7">
            <a:extLst>
              <a:ext uri="{FF2B5EF4-FFF2-40B4-BE49-F238E27FC236}">
                <a16:creationId xmlns:a16="http://schemas.microsoft.com/office/drawing/2014/main" id="{22A75D50-14C1-B5B0-D4EF-BBC4928659C7}"/>
              </a:ext>
            </a:extLst>
          </p:cNvPr>
          <p:cNvSpPr>
            <a:spLocks noGrp="1" noChangeArrowheads="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CE5A8E1F-82E0-4F18-B612-5C35963CBCC8}" type="slidenum">
              <a:rPr lang="en-US" altLang="en-US" sz="1200"/>
              <a:pPr/>
              <a:t>98</a:t>
            </a:fld>
            <a:endParaRPr lang="en-US" altLang="en-US" sz="1200"/>
          </a:p>
        </p:txBody>
      </p:sp>
      <p:sp>
        <p:nvSpPr>
          <p:cNvPr id="179203" name="Rectangle 2">
            <a:extLst>
              <a:ext uri="{FF2B5EF4-FFF2-40B4-BE49-F238E27FC236}">
                <a16:creationId xmlns:a16="http://schemas.microsoft.com/office/drawing/2014/main" id="{223B5B9F-9025-0903-5AC8-67D605579EA1}"/>
              </a:ext>
            </a:extLst>
          </p:cNvPr>
          <p:cNvSpPr>
            <a:spLocks noGrp="1" noRot="1" noChangeAspect="1" noChangeArrowheads="1" noTextEdit="1"/>
          </p:cNvSpPr>
          <p:nvPr>
            <p:ph type="sldImg"/>
          </p:nvPr>
        </p:nvSpPr>
        <p:spPr>
          <a:ln/>
        </p:spPr>
      </p:sp>
      <p:sp>
        <p:nvSpPr>
          <p:cNvPr id="2246659" name="Rectangle 3">
            <a:extLst>
              <a:ext uri="{FF2B5EF4-FFF2-40B4-BE49-F238E27FC236}">
                <a16:creationId xmlns:a16="http://schemas.microsoft.com/office/drawing/2014/main" id="{CF28AA3C-7739-4B44-87FF-66ACA80B3E45}"/>
              </a:ext>
            </a:extLst>
          </p:cNvPr>
          <p:cNvSpPr>
            <a:spLocks noGrp="1" noChangeArrowheads="1"/>
          </p:cNvSpPr>
          <p:nvPr>
            <p:ph type="body" idx="1"/>
          </p:nvPr>
        </p:nvSpPr>
        <p:spPr/>
        <p:txBody>
          <a:bodyPr/>
          <a:lstStyle/>
          <a:p>
            <a:pPr>
              <a:defRPr/>
            </a:pPr>
            <a:r>
              <a:rPr lang="en-US" altLang="en-US" b="1">
                <a:effectLst>
                  <a:outerShdw blurRad="38100" dist="38100" dir="2700000" algn="tl">
                    <a:srgbClr val="C0C0C0"/>
                  </a:outerShdw>
                </a:effectLst>
              </a:rPr>
              <a:t>Harlan Teklad TD.88137</a:t>
            </a:r>
          </a:p>
          <a:p>
            <a:pPr>
              <a:defRPr/>
            </a:pPr>
            <a:r>
              <a:rPr lang="en-US" altLang="en-US" b="1">
                <a:effectLst>
                  <a:outerShdw blurRad="38100" dist="38100" dir="2700000" algn="tl">
                    <a:srgbClr val="C0C0C0"/>
                  </a:outerShdw>
                </a:effectLst>
              </a:rPr>
              <a:t>Stice, E., S. Spoor, C. Bohon, and D. M. Small. 2008. Relation between obesity and blunted striatal response to food is moderated by </a:t>
            </a:r>
            <a:r>
              <a:rPr lang="en-US" altLang="en-US" b="1" i="1">
                <a:effectLst>
                  <a:outerShdw blurRad="38100" dist="38100" dir="2700000" algn="tl">
                    <a:srgbClr val="C0C0C0"/>
                  </a:outerShdw>
                </a:effectLst>
              </a:rPr>
              <a:t>Taq</a:t>
            </a:r>
            <a:r>
              <a:rPr lang="en-US" altLang="en-US" b="1">
                <a:effectLst>
                  <a:outerShdw blurRad="38100" dist="38100" dir="2700000" algn="tl">
                    <a:srgbClr val="C0C0C0"/>
                  </a:outerShdw>
                </a:effectLst>
              </a:rPr>
              <a:t>IA A1 allele. Science 322:449-452.</a:t>
            </a:r>
          </a:p>
          <a:p>
            <a:pPr>
              <a:spcBef>
                <a:spcPct val="150000"/>
              </a:spcBef>
              <a:defRPr/>
            </a:pPr>
            <a:r>
              <a:rPr lang="en-US" altLang="en-US" b="1" i="1">
                <a:solidFill>
                  <a:srgbClr val="0000FF"/>
                </a:solidFill>
                <a:effectLst>
                  <a:outerShdw blurRad="38100" dist="38100" dir="2700000" algn="tl">
                    <a:srgbClr val="C0C0C0"/>
                  </a:outerShdw>
                </a:effectLst>
              </a:rPr>
              <a:t>Analyses of blood and tissue samples are</a:t>
            </a:r>
            <a:br>
              <a:rPr lang="en-US" altLang="en-US" b="1" i="1">
                <a:solidFill>
                  <a:srgbClr val="0000FF"/>
                </a:solidFill>
                <a:effectLst>
                  <a:outerShdw blurRad="38100" dist="38100" dir="2700000" algn="tl">
                    <a:srgbClr val="C0C0C0"/>
                  </a:outerShdw>
                </a:effectLst>
              </a:rPr>
            </a:br>
            <a:r>
              <a:rPr lang="en-US" altLang="en-US" b="1" i="1">
                <a:solidFill>
                  <a:srgbClr val="0000FF"/>
                </a:solidFill>
                <a:effectLst>
                  <a:outerShdw blurRad="38100" dist="38100" dir="2700000" algn="tl">
                    <a:srgbClr val="C0C0C0"/>
                  </a:outerShdw>
                </a:effectLst>
              </a:rPr>
              <a:t>	      currently in progress with Joey C.</a:t>
            </a:r>
            <a:br>
              <a:rPr lang="en-US" altLang="en-US" b="1" i="1">
                <a:solidFill>
                  <a:srgbClr val="0000FF"/>
                </a:solidFill>
                <a:effectLst>
                  <a:outerShdw blurRad="38100" dist="38100" dir="2700000" algn="tl">
                    <a:srgbClr val="C0C0C0"/>
                  </a:outerShdw>
                </a:effectLst>
              </a:rPr>
            </a:br>
            <a:r>
              <a:rPr lang="en-US" altLang="en-US" b="1" i="1">
                <a:solidFill>
                  <a:srgbClr val="0000FF"/>
                </a:solidFill>
                <a:effectLst>
                  <a:outerShdw blurRad="38100" dist="38100" dir="2700000" algn="tl">
                    <a:srgbClr val="C0C0C0"/>
                  </a:outerShdw>
                </a:effectLst>
              </a:rPr>
              <a:t>	      Eisenmann of Michigan State University …</a:t>
            </a:r>
          </a:p>
          <a:p>
            <a:pPr>
              <a:defRPr/>
            </a:pPr>
            <a:endParaRPr lang="en-US" altLang="en-US" b="1">
              <a:effectLst>
                <a:outerShdw blurRad="38100" dist="38100" dir="2700000" algn="tl">
                  <a:srgbClr val="C0C0C0"/>
                </a:outerShdw>
              </a:effectLst>
            </a:endParaRPr>
          </a:p>
        </p:txBody>
      </p:sp>
    </p:spTree>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1250" name="Rectangle 7">
            <a:extLst>
              <a:ext uri="{FF2B5EF4-FFF2-40B4-BE49-F238E27FC236}">
                <a16:creationId xmlns:a16="http://schemas.microsoft.com/office/drawing/2014/main" id="{D7C04355-EF24-5329-07EB-BC2B36498C13}"/>
              </a:ext>
            </a:extLst>
          </p:cNvPr>
          <p:cNvSpPr>
            <a:spLocks noGrp="1" noChangeArrowheads="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06A6BE5A-17BB-4125-8527-492F16C14AEE}" type="slidenum">
              <a:rPr lang="en-US" altLang="en-US" sz="1200"/>
              <a:pPr/>
              <a:t>99</a:t>
            </a:fld>
            <a:endParaRPr lang="en-US" altLang="en-US" sz="1200"/>
          </a:p>
        </p:txBody>
      </p:sp>
      <p:sp>
        <p:nvSpPr>
          <p:cNvPr id="181251" name="Rectangle 2">
            <a:extLst>
              <a:ext uri="{FF2B5EF4-FFF2-40B4-BE49-F238E27FC236}">
                <a16:creationId xmlns:a16="http://schemas.microsoft.com/office/drawing/2014/main" id="{0447F4C4-6A49-2BDC-A68C-2B6B88710797}"/>
              </a:ext>
            </a:extLst>
          </p:cNvPr>
          <p:cNvSpPr>
            <a:spLocks noGrp="1" noRot="1" noChangeAspect="1" noChangeArrowheads="1" noTextEdit="1"/>
          </p:cNvSpPr>
          <p:nvPr>
            <p:ph type="sldImg"/>
          </p:nvPr>
        </p:nvSpPr>
        <p:spPr>
          <a:ln/>
        </p:spPr>
      </p:sp>
      <p:sp>
        <p:nvSpPr>
          <p:cNvPr id="181252" name="Rectangle 3">
            <a:extLst>
              <a:ext uri="{FF2B5EF4-FFF2-40B4-BE49-F238E27FC236}">
                <a16:creationId xmlns:a16="http://schemas.microsoft.com/office/drawing/2014/main" id="{5B66EB0B-1A12-8840-A6F7-7D4FA8FFDD48}"/>
              </a:ext>
            </a:extLst>
          </p:cNvPr>
          <p:cNvSpPr>
            <a:spLocks noGrp="1" noChangeArrowheads="1"/>
          </p:cNvSpPr>
          <p:nvPr>
            <p:ph type="body" idx="1"/>
          </p:nvPr>
        </p:nvSpPr>
        <p:spPr>
          <a:xfrm>
            <a:off x="685800" y="4343400"/>
            <a:ext cx="5486400" cy="4114800"/>
          </a:xfrm>
          <a:noFill/>
        </p:spPr>
        <p:txBody>
          <a:bodyPr/>
          <a:lstStyle/>
          <a:p>
            <a:r>
              <a:rPr lang="en-US" altLang="en-US"/>
              <a:t>There is also a wheel x diet interaction such that on a high fat diet wheel access decreases body fat to a much greater degree (than when mice are on normal diets)</a:t>
            </a: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890" name="Rectangle 7">
            <a:extLst>
              <a:ext uri="{FF2B5EF4-FFF2-40B4-BE49-F238E27FC236}">
                <a16:creationId xmlns:a16="http://schemas.microsoft.com/office/drawing/2014/main" id="{DB86AD9B-DFAA-5BE6-4482-E82792D7186E}"/>
              </a:ext>
            </a:extLst>
          </p:cNvPr>
          <p:cNvSpPr>
            <a:spLocks noGrp="1" noChangeArrowheads="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785D49EF-801A-4773-8192-35A14EE11C04}" type="slidenum">
              <a:rPr lang="en-US" altLang="en-US" sz="1200"/>
              <a:pPr/>
              <a:t>9</a:t>
            </a:fld>
            <a:endParaRPr lang="en-US" altLang="en-US" sz="1200" dirty="0"/>
          </a:p>
        </p:txBody>
      </p:sp>
      <p:sp>
        <p:nvSpPr>
          <p:cNvPr id="37891" name="Rectangle 2">
            <a:extLst>
              <a:ext uri="{FF2B5EF4-FFF2-40B4-BE49-F238E27FC236}">
                <a16:creationId xmlns:a16="http://schemas.microsoft.com/office/drawing/2014/main" id="{7D307C79-F1AA-62BC-C700-11269992D30B}"/>
              </a:ext>
            </a:extLst>
          </p:cNvPr>
          <p:cNvSpPr>
            <a:spLocks noGrp="1" noRot="1" noChangeAspect="1" noChangeArrowheads="1" noTextEdit="1"/>
          </p:cNvSpPr>
          <p:nvPr>
            <p:ph type="sldImg"/>
          </p:nvPr>
        </p:nvSpPr>
        <p:spPr>
          <a:ln/>
        </p:spPr>
      </p:sp>
      <p:sp>
        <p:nvSpPr>
          <p:cNvPr id="37892" name="Rectangle 3">
            <a:extLst>
              <a:ext uri="{FF2B5EF4-FFF2-40B4-BE49-F238E27FC236}">
                <a16:creationId xmlns:a16="http://schemas.microsoft.com/office/drawing/2014/main" id="{B461051D-FE9E-F26B-76C8-192FAEC22866}"/>
              </a:ext>
            </a:extLst>
          </p:cNvPr>
          <p:cNvSpPr>
            <a:spLocks noGrp="1" noChangeArrowheads="1"/>
          </p:cNvSpPr>
          <p:nvPr>
            <p:ph type="body" idx="1"/>
          </p:nvPr>
        </p:nvSpPr>
        <p:spPr>
          <a:noFill/>
        </p:spPr>
        <p:txBody>
          <a:bodyPr/>
          <a:lstStyle/>
          <a:p>
            <a:pPr>
              <a:spcBef>
                <a:spcPct val="50000"/>
              </a:spcBef>
            </a:pPr>
            <a:r>
              <a:rPr lang="en-US" altLang="en-US" dirty="0"/>
              <a:t>Wheel_Counter_Box_3.jpg, CarterTedJohnSept1995_800_90%.jpg</a:t>
            </a:r>
          </a:p>
        </p:txBody>
      </p:sp>
    </p:spTree>
    <p:extLst>
      <p:ext uri="{BB962C8B-B14F-4D97-AF65-F5344CB8AC3E}">
        <p14:creationId xmlns:p14="http://schemas.microsoft.com/office/powerpoint/2010/main" val="135636354"/>
      </p:ext>
    </p:extLst>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3298" name="Rectangle 7">
            <a:extLst>
              <a:ext uri="{FF2B5EF4-FFF2-40B4-BE49-F238E27FC236}">
                <a16:creationId xmlns:a16="http://schemas.microsoft.com/office/drawing/2014/main" id="{03DCF340-73B3-F967-62BD-32658261A337}"/>
              </a:ext>
            </a:extLst>
          </p:cNvPr>
          <p:cNvSpPr>
            <a:spLocks noGrp="1" noChangeArrowheads="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A52B8780-5B6C-415E-87C9-BE313ED56C01}" type="slidenum">
              <a:rPr lang="en-US" altLang="en-US" sz="1200"/>
              <a:pPr/>
              <a:t>100</a:t>
            </a:fld>
            <a:endParaRPr lang="en-US" altLang="en-US" sz="1200"/>
          </a:p>
        </p:txBody>
      </p:sp>
      <p:sp>
        <p:nvSpPr>
          <p:cNvPr id="183299" name="Rectangle 2">
            <a:extLst>
              <a:ext uri="{FF2B5EF4-FFF2-40B4-BE49-F238E27FC236}">
                <a16:creationId xmlns:a16="http://schemas.microsoft.com/office/drawing/2014/main" id="{F3813A68-07F3-324B-A69E-08F2FEE7DC66}"/>
              </a:ext>
            </a:extLst>
          </p:cNvPr>
          <p:cNvSpPr>
            <a:spLocks noGrp="1" noRot="1" noChangeAspect="1" noChangeArrowheads="1" noTextEdit="1"/>
          </p:cNvSpPr>
          <p:nvPr>
            <p:ph type="sldImg"/>
          </p:nvPr>
        </p:nvSpPr>
        <p:spPr>
          <a:ln/>
        </p:spPr>
      </p:sp>
      <p:sp>
        <p:nvSpPr>
          <p:cNvPr id="183300" name="Rectangle 3">
            <a:extLst>
              <a:ext uri="{FF2B5EF4-FFF2-40B4-BE49-F238E27FC236}">
                <a16:creationId xmlns:a16="http://schemas.microsoft.com/office/drawing/2014/main" id="{9FE8E352-6748-676A-3585-55931BB8FD72}"/>
              </a:ext>
            </a:extLst>
          </p:cNvPr>
          <p:cNvSpPr>
            <a:spLocks noGrp="1" noChangeArrowheads="1"/>
          </p:cNvSpPr>
          <p:nvPr>
            <p:ph type="body" idx="1"/>
          </p:nvPr>
        </p:nvSpPr>
        <p:spPr>
          <a:noFill/>
        </p:spPr>
        <p:txBody>
          <a:bodyPr/>
          <a:lstStyle/>
          <a:p>
            <a:endParaRPr lang="en-US" altLang="en-US"/>
          </a:p>
        </p:txBody>
      </p:sp>
    </p:spTree>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5346" name="Rectangle 7">
            <a:extLst>
              <a:ext uri="{FF2B5EF4-FFF2-40B4-BE49-F238E27FC236}">
                <a16:creationId xmlns:a16="http://schemas.microsoft.com/office/drawing/2014/main" id="{535D15CF-183D-0B59-2FA6-5D9E58C991B3}"/>
              </a:ext>
            </a:extLst>
          </p:cNvPr>
          <p:cNvSpPr>
            <a:spLocks noGrp="1" noChangeArrowheads="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890C469E-BCF2-4151-9E92-457133B58CA7}" type="slidenum">
              <a:rPr lang="en-US" altLang="en-US" sz="1200"/>
              <a:pPr/>
              <a:t>101</a:t>
            </a:fld>
            <a:endParaRPr lang="en-US" altLang="en-US" sz="1200"/>
          </a:p>
        </p:txBody>
      </p:sp>
      <p:sp>
        <p:nvSpPr>
          <p:cNvPr id="185347" name="Rectangle 2">
            <a:extLst>
              <a:ext uri="{FF2B5EF4-FFF2-40B4-BE49-F238E27FC236}">
                <a16:creationId xmlns:a16="http://schemas.microsoft.com/office/drawing/2014/main" id="{65486BA3-E0E9-D6DC-9289-08949675388F}"/>
              </a:ext>
            </a:extLst>
          </p:cNvPr>
          <p:cNvSpPr>
            <a:spLocks noGrp="1" noRot="1" noChangeAspect="1" noChangeArrowheads="1" noTextEdit="1"/>
          </p:cNvSpPr>
          <p:nvPr>
            <p:ph type="sldImg"/>
          </p:nvPr>
        </p:nvSpPr>
        <p:spPr>
          <a:ln/>
        </p:spPr>
      </p:sp>
      <p:sp>
        <p:nvSpPr>
          <p:cNvPr id="2210819" name="Rectangle 3">
            <a:extLst>
              <a:ext uri="{FF2B5EF4-FFF2-40B4-BE49-F238E27FC236}">
                <a16:creationId xmlns:a16="http://schemas.microsoft.com/office/drawing/2014/main" id="{68538ABE-430A-918E-4311-56518D230931}"/>
              </a:ext>
            </a:extLst>
          </p:cNvPr>
          <p:cNvSpPr>
            <a:spLocks noGrp="1" noChangeArrowheads="1"/>
          </p:cNvSpPr>
          <p:nvPr>
            <p:ph type="body" idx="1"/>
          </p:nvPr>
        </p:nvSpPr>
        <p:spPr/>
        <p:txBody>
          <a:bodyPr/>
          <a:lstStyle/>
          <a:p>
            <a:pPr marL="1143000" lvl="2" indent="-228600">
              <a:spcBef>
                <a:spcPct val="0"/>
              </a:spcBef>
              <a:spcAft>
                <a:spcPct val="20000"/>
              </a:spcAft>
              <a:buSzPct val="130000"/>
              <a:buFont typeface="Arial" panose="020B0604020202020204" pitchFamily="34" charset="0"/>
              <a:buNone/>
              <a:defRPr/>
            </a:pPr>
            <a:r>
              <a:rPr lang="en-US" altLang="en-US" sz="1300" b="1">
                <a:effectLst>
                  <a:outerShdw blurRad="38100" dist="38100" dir="2700000" algn="tl">
                    <a:srgbClr val="C0C0C0"/>
                  </a:outerShdw>
                </a:effectLst>
                <a:latin typeface="Arial" panose="020B0604020202020204" pitchFamily="34" charset="0"/>
              </a:rPr>
              <a:t>Cage activity, body size &amp; composition, endocrine</a:t>
            </a:r>
          </a:p>
          <a:p>
            <a:pPr marL="1143000" lvl="2" indent="-228600">
              <a:spcBef>
                <a:spcPct val="0"/>
              </a:spcBef>
              <a:spcAft>
                <a:spcPct val="20000"/>
              </a:spcAft>
              <a:buSzPct val="130000"/>
              <a:buFont typeface="Arial" panose="020B0604020202020204" pitchFamily="34" charset="0"/>
              <a:buNone/>
              <a:defRPr/>
            </a:pPr>
            <a:r>
              <a:rPr lang="en-US" altLang="en-US" sz="1300" b="1">
                <a:effectLst>
                  <a:outerShdw blurRad="38100" dist="38100" dir="2700000" algn="tl">
                    <a:srgbClr val="C0C0C0"/>
                  </a:outerShdw>
                </a:effectLst>
                <a:latin typeface="Arial" panose="020B0604020202020204" pitchFamily="34" charset="0"/>
              </a:rPr>
              <a:t>Exercise adaptations</a:t>
            </a:r>
          </a:p>
          <a:p>
            <a:pPr marL="1143000" lvl="2" indent="-228600">
              <a:spcBef>
                <a:spcPct val="0"/>
              </a:spcBef>
              <a:spcAft>
                <a:spcPct val="20000"/>
              </a:spcAft>
              <a:buSzPct val="130000"/>
              <a:buFont typeface="Arial" panose="020B0604020202020204" pitchFamily="34" charset="0"/>
              <a:buNone/>
              <a:defRPr/>
            </a:pPr>
            <a:r>
              <a:rPr lang="en-US" altLang="en-US" sz="1300" b="1">
                <a:effectLst>
                  <a:outerShdw blurRad="38100" dist="38100" dir="2700000" algn="tl">
                    <a:srgbClr val="C0C0C0"/>
                  </a:outerShdw>
                </a:effectLst>
                <a:latin typeface="Arial" panose="020B0604020202020204" pitchFamily="34" charset="0"/>
              </a:rPr>
              <a:t>The brain &amp; motivation</a:t>
            </a:r>
          </a:p>
          <a:p>
            <a:pPr marL="1143000" lvl="2" indent="-228600">
              <a:spcBef>
                <a:spcPct val="0"/>
              </a:spcBef>
              <a:spcAft>
                <a:spcPct val="35000"/>
              </a:spcAft>
              <a:buSzPct val="130000"/>
              <a:buFont typeface="Arial" panose="020B0604020202020204" pitchFamily="34" charset="0"/>
              <a:buNone/>
              <a:defRPr/>
            </a:pPr>
            <a:r>
              <a:rPr lang="en-US" altLang="en-US" sz="1300" b="1">
                <a:effectLst>
                  <a:outerShdw blurRad="38100" dist="38100" dir="2700000" algn="tl">
                    <a:srgbClr val="C0C0C0"/>
                  </a:outerShdw>
                </a:effectLst>
                <a:latin typeface="Arial" panose="020B0604020202020204" pitchFamily="34" charset="0"/>
              </a:rPr>
              <a:t>Effects of a Western diet</a:t>
            </a:r>
          </a:p>
          <a:p>
            <a:pPr marL="228600" indent="-228600">
              <a:defRPr/>
            </a:pPr>
            <a:endParaRPr lang="en-US" altLang="en-US"/>
          </a:p>
          <a:p>
            <a:pPr marL="228600" indent="-228600">
              <a:defRPr/>
            </a:pPr>
            <a:r>
              <a:rPr lang="en-US" altLang="en-US"/>
              <a:t>Dominance?</a:t>
            </a:r>
          </a:p>
          <a:p>
            <a:pPr marL="228600" indent="-228600">
              <a:defRPr/>
            </a:pPr>
            <a:endParaRPr lang="en-US" altLang="en-US"/>
          </a:p>
          <a:p>
            <a:pPr marL="228600" indent="-228600">
              <a:defRPr/>
            </a:pPr>
            <a:r>
              <a:rPr lang="en-US" altLang="en-US"/>
              <a:t>Bronikowski, A. M., T. J. Morgan, T. Garland, and P. A. Carter. 2002. Antioxidant gene expression in active and sedentary house mice (&lt;i&gt;Mus domesticus&lt;\i&gt;) selected for high voluntary wheel-running behavior. Genetics 161:1763–1769.</a:t>
            </a:r>
          </a:p>
          <a:p>
            <a:pPr marL="228600" indent="-228600">
              <a:defRPr/>
            </a:pPr>
            <a:r>
              <a:rPr lang="en-US" altLang="en-US"/>
              <a:t>Bronikowski, A. M., J. S. Rhodes, T. Garland, T. A. Prolla, T. A. Awad, and S. C. Gammie. 2004. The evolution of gene expression in mouse hippocampus in response to selective breeding for increased locomotor activity. Evolution 58:2079–2086.</a:t>
            </a:r>
          </a:p>
          <a:p>
            <a:pPr marL="228600" indent="-228600">
              <a:defRPr/>
            </a:pPr>
            <a:r>
              <a:rPr lang="en-US" altLang="en-US"/>
              <a:t>Nehrenberg, D. L., K. Hua, D. Estrada-Smith, T. Garland Jr, and D. Pomp. 2009. Voluntary exercise and its effects on body composition depend on genetic selection history. Obesity 17:1402–1409.</a:t>
            </a:r>
          </a:p>
          <a:p>
            <a:pPr marL="228600" indent="-228600">
              <a:defRPr/>
            </a:pPr>
            <a:endParaRPr lang="en-US" altLang="en-US"/>
          </a:p>
          <a:p>
            <a:pPr marL="228600" indent="-228600">
              <a:defRPr/>
            </a:pPr>
            <a:endParaRPr lang="en-US" altLang="en-US"/>
          </a:p>
        </p:txBody>
      </p:sp>
    </p:spTree>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7394" name="Rectangle 7">
            <a:extLst>
              <a:ext uri="{FF2B5EF4-FFF2-40B4-BE49-F238E27FC236}">
                <a16:creationId xmlns:a16="http://schemas.microsoft.com/office/drawing/2014/main" id="{52795F50-43FC-70BE-CB07-D32D2EEBDAA5}"/>
              </a:ext>
            </a:extLst>
          </p:cNvPr>
          <p:cNvSpPr>
            <a:spLocks noGrp="1" noChangeArrowheads="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6FE1DDB5-FE62-437D-9C3F-D7E775A53477}" type="slidenum">
              <a:rPr lang="en-US" altLang="en-US" sz="1200"/>
              <a:pPr/>
              <a:t>102</a:t>
            </a:fld>
            <a:endParaRPr lang="en-US" altLang="en-US" sz="1200"/>
          </a:p>
        </p:txBody>
      </p:sp>
      <p:sp>
        <p:nvSpPr>
          <p:cNvPr id="187395" name="Rectangle 2">
            <a:extLst>
              <a:ext uri="{FF2B5EF4-FFF2-40B4-BE49-F238E27FC236}">
                <a16:creationId xmlns:a16="http://schemas.microsoft.com/office/drawing/2014/main" id="{91FA1119-6CF9-002D-9762-46F569879D3D}"/>
              </a:ext>
            </a:extLst>
          </p:cNvPr>
          <p:cNvSpPr>
            <a:spLocks noGrp="1" noRot="1" noChangeAspect="1" noChangeArrowheads="1" noTextEdit="1"/>
          </p:cNvSpPr>
          <p:nvPr>
            <p:ph type="sldImg"/>
          </p:nvPr>
        </p:nvSpPr>
        <p:spPr>
          <a:ln/>
        </p:spPr>
      </p:sp>
      <p:sp>
        <p:nvSpPr>
          <p:cNvPr id="187396" name="Rectangle 3">
            <a:extLst>
              <a:ext uri="{FF2B5EF4-FFF2-40B4-BE49-F238E27FC236}">
                <a16:creationId xmlns:a16="http://schemas.microsoft.com/office/drawing/2014/main" id="{8F22CCED-6DDF-85A8-75B9-1FB39ADB559A}"/>
              </a:ext>
            </a:extLst>
          </p:cNvPr>
          <p:cNvSpPr>
            <a:spLocks noGrp="1" noChangeArrowheads="1"/>
          </p:cNvSpPr>
          <p:nvPr>
            <p:ph type="body" idx="1"/>
          </p:nvPr>
        </p:nvSpPr>
        <p:spPr>
          <a:noFill/>
        </p:spPr>
        <p:txBody>
          <a:bodyPr/>
          <a:lstStyle/>
          <a:p>
            <a:pPr>
              <a:spcBef>
                <a:spcPct val="0"/>
              </a:spcBef>
              <a:spcAft>
                <a:spcPct val="35000"/>
              </a:spcAft>
              <a:buSzPct val="130000"/>
            </a:pPr>
            <a:r>
              <a:rPr lang="en-US" altLang="en-US" b="1">
                <a:latin typeface="Arial" panose="020B0604020202020204" pitchFamily="34" charset="0"/>
              </a:rPr>
              <a:t>Analyses with Genome Reshuffling for Advanced Intercross Permutation (GRAIP, Peirce et al. 2008 PLoS ONE) procedure (to account for family structure) and with R/qtl</a:t>
            </a:r>
          </a:p>
          <a:p>
            <a:endParaRPr lang="en-US" altLang="en-US"/>
          </a:p>
        </p:txBody>
      </p:sp>
    </p:spTree>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0466" name="Rectangle 7">
            <a:extLst>
              <a:ext uri="{FF2B5EF4-FFF2-40B4-BE49-F238E27FC236}">
                <a16:creationId xmlns:a16="http://schemas.microsoft.com/office/drawing/2014/main" id="{175E600F-E73A-C761-9829-2BF4E949F46A}"/>
              </a:ext>
            </a:extLst>
          </p:cNvPr>
          <p:cNvSpPr>
            <a:spLocks noGrp="1" noChangeArrowheads="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C1FDEA4A-BFFB-45F9-ABD1-F49C944EA538}" type="slidenum">
              <a:rPr lang="en-US" altLang="en-US" sz="1200"/>
              <a:pPr/>
              <a:t>104</a:t>
            </a:fld>
            <a:endParaRPr lang="en-US" altLang="en-US" sz="1200"/>
          </a:p>
        </p:txBody>
      </p:sp>
      <p:sp>
        <p:nvSpPr>
          <p:cNvPr id="190467" name="Rectangle 2">
            <a:extLst>
              <a:ext uri="{FF2B5EF4-FFF2-40B4-BE49-F238E27FC236}">
                <a16:creationId xmlns:a16="http://schemas.microsoft.com/office/drawing/2014/main" id="{1EE02D08-6182-70E6-9818-9FD28E521762}"/>
              </a:ext>
            </a:extLst>
          </p:cNvPr>
          <p:cNvSpPr>
            <a:spLocks noGrp="1" noRot="1" noChangeAspect="1" noChangeArrowheads="1" noTextEdit="1"/>
          </p:cNvSpPr>
          <p:nvPr>
            <p:ph type="sldImg"/>
          </p:nvPr>
        </p:nvSpPr>
        <p:spPr>
          <a:ln/>
        </p:spPr>
      </p:sp>
      <p:sp>
        <p:nvSpPr>
          <p:cNvPr id="190468" name="Rectangle 3">
            <a:extLst>
              <a:ext uri="{FF2B5EF4-FFF2-40B4-BE49-F238E27FC236}">
                <a16:creationId xmlns:a16="http://schemas.microsoft.com/office/drawing/2014/main" id="{65C78C47-6523-148C-4F6F-9B9F0B8AC414}"/>
              </a:ext>
            </a:extLst>
          </p:cNvPr>
          <p:cNvSpPr>
            <a:spLocks noGrp="1" noChangeArrowheads="1"/>
          </p:cNvSpPr>
          <p:nvPr>
            <p:ph type="body" idx="1"/>
          </p:nvPr>
        </p:nvSpPr>
        <p:spPr>
          <a:noFill/>
        </p:spPr>
        <p:txBody>
          <a:bodyPr/>
          <a:lstStyle/>
          <a:p>
            <a:endParaRPr lang="en-US" altLang="en-US"/>
          </a:p>
        </p:txBody>
      </p:sp>
    </p:spTree>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2514" name="Rectangle 7">
            <a:extLst>
              <a:ext uri="{FF2B5EF4-FFF2-40B4-BE49-F238E27FC236}">
                <a16:creationId xmlns:a16="http://schemas.microsoft.com/office/drawing/2014/main" id="{5D94E73A-D29B-8141-C9BD-20237B2156FE}"/>
              </a:ext>
            </a:extLst>
          </p:cNvPr>
          <p:cNvSpPr>
            <a:spLocks noGrp="1" noChangeArrowheads="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28B564B0-49FE-41D6-A97B-343938C8C4A2}" type="slidenum">
              <a:rPr lang="en-US" altLang="en-US" sz="1200"/>
              <a:pPr/>
              <a:t>105</a:t>
            </a:fld>
            <a:endParaRPr lang="en-US" altLang="en-US" sz="1200"/>
          </a:p>
        </p:txBody>
      </p:sp>
      <p:sp>
        <p:nvSpPr>
          <p:cNvPr id="192515" name="Rectangle 2">
            <a:extLst>
              <a:ext uri="{FF2B5EF4-FFF2-40B4-BE49-F238E27FC236}">
                <a16:creationId xmlns:a16="http://schemas.microsoft.com/office/drawing/2014/main" id="{B8470471-DA0E-3399-41DA-CAB012DAB5D7}"/>
              </a:ext>
            </a:extLst>
          </p:cNvPr>
          <p:cNvSpPr>
            <a:spLocks noGrp="1" noRot="1" noChangeAspect="1" noChangeArrowheads="1" noTextEdit="1"/>
          </p:cNvSpPr>
          <p:nvPr>
            <p:ph type="sldImg"/>
          </p:nvPr>
        </p:nvSpPr>
        <p:spPr>
          <a:ln/>
        </p:spPr>
      </p:sp>
      <p:sp>
        <p:nvSpPr>
          <p:cNvPr id="192516" name="Rectangle 3">
            <a:extLst>
              <a:ext uri="{FF2B5EF4-FFF2-40B4-BE49-F238E27FC236}">
                <a16:creationId xmlns:a16="http://schemas.microsoft.com/office/drawing/2014/main" id="{8A832F87-91DD-3E3A-71E4-6F4DC6684874}"/>
              </a:ext>
            </a:extLst>
          </p:cNvPr>
          <p:cNvSpPr>
            <a:spLocks noGrp="1" noChangeArrowheads="1"/>
          </p:cNvSpPr>
          <p:nvPr>
            <p:ph type="body" idx="1"/>
          </p:nvPr>
        </p:nvSpPr>
        <p:spPr>
          <a:noFill/>
        </p:spPr>
        <p:txBody>
          <a:bodyPr/>
          <a:lstStyle/>
          <a:p>
            <a:endParaRPr lang="en-US" altLang="en-US"/>
          </a:p>
        </p:txBody>
      </p:sp>
    </p:spTree>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62" name="Rectangle 7">
            <a:extLst>
              <a:ext uri="{FF2B5EF4-FFF2-40B4-BE49-F238E27FC236}">
                <a16:creationId xmlns:a16="http://schemas.microsoft.com/office/drawing/2014/main" id="{BF912DCF-076C-BE1F-F7ED-319FB58C7A6A}"/>
              </a:ext>
            </a:extLst>
          </p:cNvPr>
          <p:cNvSpPr>
            <a:spLocks noGrp="1" noChangeArrowheads="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7B04E36F-CCD7-44A6-858B-7C9F307069A8}" type="slidenum">
              <a:rPr lang="en-US" altLang="en-US" sz="1200"/>
              <a:pPr/>
              <a:t>106</a:t>
            </a:fld>
            <a:endParaRPr lang="en-US" altLang="en-US" sz="1200"/>
          </a:p>
        </p:txBody>
      </p:sp>
      <p:sp>
        <p:nvSpPr>
          <p:cNvPr id="194563" name="Rectangle 2">
            <a:extLst>
              <a:ext uri="{FF2B5EF4-FFF2-40B4-BE49-F238E27FC236}">
                <a16:creationId xmlns:a16="http://schemas.microsoft.com/office/drawing/2014/main" id="{90CCBFEA-5E73-0654-4C51-1EF25354278C}"/>
              </a:ext>
            </a:extLst>
          </p:cNvPr>
          <p:cNvSpPr>
            <a:spLocks noGrp="1" noRot="1" noChangeAspect="1" noChangeArrowheads="1" noTextEdit="1"/>
          </p:cNvSpPr>
          <p:nvPr>
            <p:ph type="sldImg"/>
          </p:nvPr>
        </p:nvSpPr>
        <p:spPr>
          <a:ln/>
        </p:spPr>
      </p:sp>
      <p:sp>
        <p:nvSpPr>
          <p:cNvPr id="194564" name="Rectangle 3">
            <a:extLst>
              <a:ext uri="{FF2B5EF4-FFF2-40B4-BE49-F238E27FC236}">
                <a16:creationId xmlns:a16="http://schemas.microsoft.com/office/drawing/2014/main" id="{C5C6F493-79D6-9E1A-8D55-610B06919165}"/>
              </a:ext>
            </a:extLst>
          </p:cNvPr>
          <p:cNvSpPr>
            <a:spLocks noGrp="1" noChangeArrowheads="1"/>
          </p:cNvSpPr>
          <p:nvPr>
            <p:ph type="body" idx="1"/>
          </p:nvPr>
        </p:nvSpPr>
        <p:spPr>
          <a:noFill/>
        </p:spPr>
        <p:txBody>
          <a:bodyPr/>
          <a:lstStyle/>
          <a:p>
            <a:endParaRPr lang="en-US" altLang="en-US"/>
          </a:p>
        </p:txBody>
      </p:sp>
    </p:spTree>
  </p:cSld>
  <p:clrMapOvr>
    <a:masterClrMapping/>
  </p:clrMapOvr>
</p:notes>
</file>

<file path=ppt/notesSlides/notesSlide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6610" name="Rectangle 7">
            <a:extLst>
              <a:ext uri="{FF2B5EF4-FFF2-40B4-BE49-F238E27FC236}">
                <a16:creationId xmlns:a16="http://schemas.microsoft.com/office/drawing/2014/main" id="{DE0C53E4-39DF-A1B8-A71B-D37BC247E3D8}"/>
              </a:ext>
            </a:extLst>
          </p:cNvPr>
          <p:cNvSpPr>
            <a:spLocks noGrp="1" noChangeArrowheads="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F2556BBC-ACF0-4BC5-8BBE-53B2F4C470E6}" type="slidenum">
              <a:rPr lang="en-US" altLang="en-US" sz="1200"/>
              <a:pPr/>
              <a:t>107</a:t>
            </a:fld>
            <a:endParaRPr lang="en-US" altLang="en-US" sz="1200"/>
          </a:p>
        </p:txBody>
      </p:sp>
      <p:sp>
        <p:nvSpPr>
          <p:cNvPr id="196611" name="Rectangle 2">
            <a:extLst>
              <a:ext uri="{FF2B5EF4-FFF2-40B4-BE49-F238E27FC236}">
                <a16:creationId xmlns:a16="http://schemas.microsoft.com/office/drawing/2014/main" id="{BCFCEEF5-013C-8BDA-6D56-376372841047}"/>
              </a:ext>
            </a:extLst>
          </p:cNvPr>
          <p:cNvSpPr>
            <a:spLocks noGrp="1" noRot="1" noChangeAspect="1" noChangeArrowheads="1" noTextEdit="1"/>
          </p:cNvSpPr>
          <p:nvPr>
            <p:ph type="sldImg"/>
          </p:nvPr>
        </p:nvSpPr>
        <p:spPr>
          <a:ln/>
        </p:spPr>
      </p:sp>
      <p:sp>
        <p:nvSpPr>
          <p:cNvPr id="196612" name="Rectangle 3">
            <a:extLst>
              <a:ext uri="{FF2B5EF4-FFF2-40B4-BE49-F238E27FC236}">
                <a16:creationId xmlns:a16="http://schemas.microsoft.com/office/drawing/2014/main" id="{B4EDFB8A-6616-0EF4-83C0-623B405354C4}"/>
              </a:ext>
            </a:extLst>
          </p:cNvPr>
          <p:cNvSpPr>
            <a:spLocks noGrp="1" noChangeArrowheads="1"/>
          </p:cNvSpPr>
          <p:nvPr>
            <p:ph type="body" idx="1"/>
          </p:nvPr>
        </p:nvSpPr>
        <p:spPr>
          <a:noFill/>
        </p:spPr>
        <p:txBody>
          <a:bodyPr/>
          <a:lstStyle/>
          <a:p>
            <a:r>
              <a:rPr lang="en-US" altLang="en-US"/>
              <a:t>Using the G4 population we previously identified 39 significant and 18 suggestive QTL</a:t>
            </a:r>
          </a:p>
          <a:p>
            <a:r>
              <a:rPr lang="en-US" altLang="en-US"/>
              <a:t>representing various exercise traits (21). Here, as in Ref. (26) we compared the locations of </a:t>
            </a:r>
            <a:r>
              <a:rPr lang="en-US" altLang="en-US" i="1"/>
              <a:t>cis</a:t>
            </a:r>
            <a:endParaRPr lang="en-US" altLang="en-US"/>
          </a:p>
          <a:p>
            <a:r>
              <a:rPr lang="en-US" altLang="en-US"/>
              <a:t>acting eQTL within the confidence intervals (C.I., defined by 1 LOD drop) of QTL observed for</a:t>
            </a:r>
          </a:p>
          <a:p>
            <a:r>
              <a:rPr lang="en-US" altLang="en-US"/>
              <a:t>subsets of the mean exercise 206 traits (distance, duration, average speed, and maximum speed;</a:t>
            </a:r>
          </a:p>
          <a:p>
            <a:r>
              <a:rPr lang="en-US" altLang="en-US"/>
              <a:t>Figure 3).</a:t>
            </a:r>
          </a:p>
        </p:txBody>
      </p:sp>
    </p:spTree>
  </p:cSld>
  <p:clrMapOvr>
    <a:masterClrMapping/>
  </p:clrMapOvr>
</p:notes>
</file>

<file path=ppt/notesSlides/notesSlide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8658" name="Rectangle 7">
            <a:extLst>
              <a:ext uri="{FF2B5EF4-FFF2-40B4-BE49-F238E27FC236}">
                <a16:creationId xmlns:a16="http://schemas.microsoft.com/office/drawing/2014/main" id="{1C3EF0F5-F6C0-E1DB-C0FB-894548BC6197}"/>
              </a:ext>
            </a:extLst>
          </p:cNvPr>
          <p:cNvSpPr>
            <a:spLocks noGrp="1" noChangeArrowheads="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04421EEC-7740-43FF-8C69-9C61E9126A24}" type="slidenum">
              <a:rPr lang="en-US" altLang="en-US" sz="1200"/>
              <a:pPr/>
              <a:t>108</a:t>
            </a:fld>
            <a:endParaRPr lang="en-US" altLang="en-US" sz="1200"/>
          </a:p>
        </p:txBody>
      </p:sp>
      <p:sp>
        <p:nvSpPr>
          <p:cNvPr id="198659" name="Rectangle 2">
            <a:extLst>
              <a:ext uri="{FF2B5EF4-FFF2-40B4-BE49-F238E27FC236}">
                <a16:creationId xmlns:a16="http://schemas.microsoft.com/office/drawing/2014/main" id="{81EA181F-898C-73F5-5CD7-7A6E897DE35A}"/>
              </a:ext>
            </a:extLst>
          </p:cNvPr>
          <p:cNvSpPr>
            <a:spLocks noGrp="1" noRot="1" noChangeAspect="1" noChangeArrowheads="1" noTextEdit="1"/>
          </p:cNvSpPr>
          <p:nvPr>
            <p:ph type="sldImg"/>
          </p:nvPr>
        </p:nvSpPr>
        <p:spPr>
          <a:ln/>
        </p:spPr>
      </p:sp>
      <p:sp>
        <p:nvSpPr>
          <p:cNvPr id="198660" name="Rectangle 3">
            <a:extLst>
              <a:ext uri="{FF2B5EF4-FFF2-40B4-BE49-F238E27FC236}">
                <a16:creationId xmlns:a16="http://schemas.microsoft.com/office/drawing/2014/main" id="{66FC2965-3B29-128E-5E27-009136C0D561}"/>
              </a:ext>
            </a:extLst>
          </p:cNvPr>
          <p:cNvSpPr>
            <a:spLocks noGrp="1" noChangeArrowheads="1"/>
          </p:cNvSpPr>
          <p:nvPr>
            <p:ph type="body" idx="1"/>
          </p:nvPr>
        </p:nvSpPr>
        <p:spPr>
          <a:noFill/>
        </p:spPr>
        <p:txBody>
          <a:bodyPr/>
          <a:lstStyle/>
          <a:p>
            <a:r>
              <a:rPr lang="en-US" altLang="en-US"/>
              <a:t>Using the G4 population we previously identified 39 significant and 18 suggestive QTL</a:t>
            </a:r>
          </a:p>
          <a:p>
            <a:r>
              <a:rPr lang="en-US" altLang="en-US"/>
              <a:t>representing various exercise traits (21). Here, as in Ref. (26) we compared the locations of </a:t>
            </a:r>
            <a:r>
              <a:rPr lang="en-US" altLang="en-US" i="1"/>
              <a:t>cis</a:t>
            </a:r>
            <a:endParaRPr lang="en-US" altLang="en-US"/>
          </a:p>
          <a:p>
            <a:r>
              <a:rPr lang="en-US" altLang="en-US"/>
              <a:t>acting eQTL within the confidence intervals (C.I., defined by 1 LOD drop) of QTL observed for</a:t>
            </a:r>
          </a:p>
          <a:p>
            <a:r>
              <a:rPr lang="en-US" altLang="en-US"/>
              <a:t>subsets of the mean exercise 206 traits (distance, duration, average speed, and maximum speed;</a:t>
            </a:r>
          </a:p>
          <a:p>
            <a:r>
              <a:rPr lang="en-US" altLang="en-US"/>
              <a:t>Figure 3).</a:t>
            </a:r>
          </a:p>
        </p:txBody>
      </p:sp>
    </p:spTree>
  </p:cSld>
  <p:clrMapOvr>
    <a:masterClrMapping/>
  </p:clrMapOvr>
</p:notes>
</file>

<file path=ppt/notesSlides/notesSlide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0706" name="Rectangle 7">
            <a:extLst>
              <a:ext uri="{FF2B5EF4-FFF2-40B4-BE49-F238E27FC236}">
                <a16:creationId xmlns:a16="http://schemas.microsoft.com/office/drawing/2014/main" id="{06860FD0-E909-BB87-D035-CDD96F0DB3E3}"/>
              </a:ext>
            </a:extLst>
          </p:cNvPr>
          <p:cNvSpPr>
            <a:spLocks noGrp="1" noChangeArrowheads="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8A5C4A90-7036-46FD-B5D8-3764E441F2CE}" type="slidenum">
              <a:rPr lang="en-US" altLang="en-US" sz="1200"/>
              <a:pPr/>
              <a:t>109</a:t>
            </a:fld>
            <a:endParaRPr lang="en-US" altLang="en-US" sz="1200"/>
          </a:p>
        </p:txBody>
      </p:sp>
      <p:sp>
        <p:nvSpPr>
          <p:cNvPr id="200707" name="Rectangle 2">
            <a:extLst>
              <a:ext uri="{FF2B5EF4-FFF2-40B4-BE49-F238E27FC236}">
                <a16:creationId xmlns:a16="http://schemas.microsoft.com/office/drawing/2014/main" id="{86226B1A-2E85-6AE7-BF25-822DBA4B7C2A}"/>
              </a:ext>
            </a:extLst>
          </p:cNvPr>
          <p:cNvSpPr>
            <a:spLocks noGrp="1" noRot="1" noChangeAspect="1" noChangeArrowheads="1" noTextEdit="1"/>
          </p:cNvSpPr>
          <p:nvPr>
            <p:ph type="sldImg"/>
          </p:nvPr>
        </p:nvSpPr>
        <p:spPr>
          <a:ln/>
        </p:spPr>
      </p:sp>
      <p:sp>
        <p:nvSpPr>
          <p:cNvPr id="2131971" name="Rectangle 3">
            <a:extLst>
              <a:ext uri="{FF2B5EF4-FFF2-40B4-BE49-F238E27FC236}">
                <a16:creationId xmlns:a16="http://schemas.microsoft.com/office/drawing/2014/main" id="{8B9C1ED9-76AE-CC12-CE3C-9CD66AD8F1DD}"/>
              </a:ext>
            </a:extLst>
          </p:cNvPr>
          <p:cNvSpPr>
            <a:spLocks noGrp="1" noChangeArrowheads="1"/>
          </p:cNvSpPr>
          <p:nvPr>
            <p:ph type="body" idx="1"/>
          </p:nvPr>
        </p:nvSpPr>
        <p:spPr/>
        <p:txBody>
          <a:bodyPr/>
          <a:lstStyle/>
          <a:p>
            <a:pPr marL="1143000" lvl="2" indent="-228600">
              <a:spcBef>
                <a:spcPct val="0"/>
              </a:spcBef>
              <a:spcAft>
                <a:spcPct val="20000"/>
              </a:spcAft>
              <a:buSzPct val="130000"/>
              <a:buFont typeface="Arial" panose="020B0604020202020204" pitchFamily="34" charset="0"/>
              <a:buNone/>
              <a:defRPr/>
            </a:pPr>
            <a:r>
              <a:rPr lang="en-US" altLang="en-US" sz="1300" b="1">
                <a:effectLst>
                  <a:outerShdw blurRad="38100" dist="38100" dir="2700000" algn="tl">
                    <a:srgbClr val="C0C0C0"/>
                  </a:outerShdw>
                </a:effectLst>
                <a:latin typeface="Arial" panose="020B0604020202020204" pitchFamily="34" charset="0"/>
              </a:rPr>
              <a:t>Cage activity, body size &amp; composition, endocrine</a:t>
            </a:r>
          </a:p>
          <a:p>
            <a:pPr marL="1143000" lvl="2" indent="-228600">
              <a:spcBef>
                <a:spcPct val="0"/>
              </a:spcBef>
              <a:spcAft>
                <a:spcPct val="20000"/>
              </a:spcAft>
              <a:buSzPct val="130000"/>
              <a:buFont typeface="Arial" panose="020B0604020202020204" pitchFamily="34" charset="0"/>
              <a:buNone/>
              <a:defRPr/>
            </a:pPr>
            <a:r>
              <a:rPr lang="en-US" altLang="en-US" sz="1300" b="1">
                <a:effectLst>
                  <a:outerShdw blurRad="38100" dist="38100" dir="2700000" algn="tl">
                    <a:srgbClr val="C0C0C0"/>
                  </a:outerShdw>
                </a:effectLst>
                <a:latin typeface="Arial" panose="020B0604020202020204" pitchFamily="34" charset="0"/>
              </a:rPr>
              <a:t>Exercise adaptations</a:t>
            </a:r>
          </a:p>
          <a:p>
            <a:pPr marL="1143000" lvl="2" indent="-228600">
              <a:spcBef>
                <a:spcPct val="0"/>
              </a:spcBef>
              <a:spcAft>
                <a:spcPct val="20000"/>
              </a:spcAft>
              <a:buSzPct val="130000"/>
              <a:buFont typeface="Arial" panose="020B0604020202020204" pitchFamily="34" charset="0"/>
              <a:buNone/>
              <a:defRPr/>
            </a:pPr>
            <a:r>
              <a:rPr lang="en-US" altLang="en-US" sz="1300" b="1">
                <a:effectLst>
                  <a:outerShdw blurRad="38100" dist="38100" dir="2700000" algn="tl">
                    <a:srgbClr val="C0C0C0"/>
                  </a:outerShdw>
                </a:effectLst>
                <a:latin typeface="Arial" panose="020B0604020202020204" pitchFamily="34" charset="0"/>
              </a:rPr>
              <a:t>The brain &amp; motivation</a:t>
            </a:r>
          </a:p>
          <a:p>
            <a:pPr marL="1143000" lvl="2" indent="-228600">
              <a:spcBef>
                <a:spcPct val="0"/>
              </a:spcBef>
              <a:spcAft>
                <a:spcPct val="35000"/>
              </a:spcAft>
              <a:buSzPct val="130000"/>
              <a:buFont typeface="Arial" panose="020B0604020202020204" pitchFamily="34" charset="0"/>
              <a:buNone/>
              <a:defRPr/>
            </a:pPr>
            <a:r>
              <a:rPr lang="en-US" altLang="en-US" sz="1300" b="1">
                <a:effectLst>
                  <a:outerShdw blurRad="38100" dist="38100" dir="2700000" algn="tl">
                    <a:srgbClr val="C0C0C0"/>
                  </a:outerShdw>
                </a:effectLst>
                <a:latin typeface="Arial" panose="020B0604020202020204" pitchFamily="34" charset="0"/>
              </a:rPr>
              <a:t>Effects of a Western diet</a:t>
            </a:r>
          </a:p>
          <a:p>
            <a:pPr marL="228600" indent="-228600">
              <a:defRPr/>
            </a:pPr>
            <a:endParaRPr lang="en-US" altLang="en-US"/>
          </a:p>
          <a:p>
            <a:pPr marL="228600" indent="-228600">
              <a:defRPr/>
            </a:pPr>
            <a:r>
              <a:rPr lang="en-US" altLang="en-US"/>
              <a:t>Dominance?</a:t>
            </a:r>
          </a:p>
          <a:p>
            <a:pPr marL="228600" indent="-228600">
              <a:defRPr/>
            </a:pPr>
            <a:endParaRPr lang="en-US" altLang="en-US"/>
          </a:p>
          <a:p>
            <a:pPr marL="228600" indent="-228600">
              <a:defRPr/>
            </a:pPr>
            <a:r>
              <a:rPr lang="en-US" altLang="en-US"/>
              <a:t>Bronikowski, A. M., T. J. Morgan, T. Garland, and P. A. Carter. 2002. Antioxidant gene expression in active and sedentary house mice (&lt;i&gt;Mus domesticus&lt;\i&gt;) selected for high voluntary wheel-running behavior. Genetics 161:1763–1769.</a:t>
            </a:r>
          </a:p>
          <a:p>
            <a:pPr marL="228600" indent="-228600">
              <a:defRPr/>
            </a:pPr>
            <a:r>
              <a:rPr lang="en-US" altLang="en-US"/>
              <a:t>Bronikowski, A. M., J. S. Rhodes, T. Garland, T. A. Prolla, T. A. Awad, and S. C. Gammie. 2004. The evolution of gene expression in mouse hippocampus in response to selective breeding for increased locomotor activity. Evolution 58:2079–2086.</a:t>
            </a:r>
          </a:p>
          <a:p>
            <a:pPr marL="228600" indent="-228600">
              <a:defRPr/>
            </a:pPr>
            <a:r>
              <a:rPr lang="en-US" altLang="en-US"/>
              <a:t>Nehrenberg, D. L., K. Hua, D. Estrada-Smith, T. Garland Jr, and D. Pomp. 2009. Voluntary exercise and its effects on body composition depend on genetic selection history. Obesity 17:1402–1409.</a:t>
            </a:r>
          </a:p>
          <a:p>
            <a:pPr marL="228600" indent="-228600">
              <a:defRPr/>
            </a:pPr>
            <a:endParaRPr lang="en-US" altLang="en-US"/>
          </a:p>
          <a:p>
            <a:pPr marL="228600" indent="-228600">
              <a:defRPr/>
            </a:pPr>
            <a:endParaRPr lang="en-US" altLang="en-US"/>
          </a:p>
        </p:txBody>
      </p:sp>
    </p:spTree>
  </p:cSld>
  <p:clrMapOvr>
    <a:masterClrMapping/>
  </p:clrMapOvr>
</p:notes>
</file>

<file path=ppt/notesSlides/notesSlide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2754" name="Rectangle 7">
            <a:extLst>
              <a:ext uri="{FF2B5EF4-FFF2-40B4-BE49-F238E27FC236}">
                <a16:creationId xmlns:a16="http://schemas.microsoft.com/office/drawing/2014/main" id="{B47B0651-8F42-BC9A-458F-07E3118C50DD}"/>
              </a:ext>
            </a:extLst>
          </p:cNvPr>
          <p:cNvSpPr>
            <a:spLocks noGrp="1" noChangeArrowheads="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97244A56-6780-44B4-9198-F90B5A0D5626}" type="slidenum">
              <a:rPr lang="en-US" altLang="en-US" sz="1200"/>
              <a:pPr/>
              <a:t>110</a:t>
            </a:fld>
            <a:endParaRPr lang="en-US" altLang="en-US" sz="1200"/>
          </a:p>
        </p:txBody>
      </p:sp>
      <p:sp>
        <p:nvSpPr>
          <p:cNvPr id="202755" name="Rectangle 2">
            <a:extLst>
              <a:ext uri="{FF2B5EF4-FFF2-40B4-BE49-F238E27FC236}">
                <a16:creationId xmlns:a16="http://schemas.microsoft.com/office/drawing/2014/main" id="{1C90CF69-6B94-49C3-D4E0-EACFEEA6C722}"/>
              </a:ext>
            </a:extLst>
          </p:cNvPr>
          <p:cNvSpPr>
            <a:spLocks noGrp="1" noRot="1" noChangeAspect="1" noChangeArrowheads="1" noTextEdit="1"/>
          </p:cNvSpPr>
          <p:nvPr>
            <p:ph type="sldImg"/>
          </p:nvPr>
        </p:nvSpPr>
        <p:spPr>
          <a:ln/>
        </p:spPr>
      </p:sp>
      <p:sp>
        <p:nvSpPr>
          <p:cNvPr id="202756" name="Rectangle 3">
            <a:extLst>
              <a:ext uri="{FF2B5EF4-FFF2-40B4-BE49-F238E27FC236}">
                <a16:creationId xmlns:a16="http://schemas.microsoft.com/office/drawing/2014/main" id="{802BCD7D-BE95-FBFE-BBE6-620A09672B4D}"/>
              </a:ext>
            </a:extLst>
          </p:cNvPr>
          <p:cNvSpPr>
            <a:spLocks noGrp="1" noChangeArrowheads="1"/>
          </p:cNvSpPr>
          <p:nvPr>
            <p:ph type="body" idx="1"/>
          </p:nvPr>
        </p:nvSpPr>
        <p:spPr>
          <a:noFill/>
        </p:spPr>
        <p:txBody>
          <a:bodyPr/>
          <a:lstStyle/>
          <a:p>
            <a:endParaRPr lang="en-US" altLang="en-US"/>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143000" y="1122363"/>
            <a:ext cx="6858000" cy="2387600"/>
          </a:xfrm>
        </p:spPr>
        <p:txBody>
          <a:bodyPr anchor="b"/>
          <a:lstStyle>
            <a:lvl1pPr algn="ctr">
              <a:defRPr sz="6000"/>
            </a:lvl1pPr>
          </a:lstStyle>
          <a:p>
            <a:r>
              <a:rPr lang="en-US"/>
              <a:t>Click to edit Master title style</a:t>
            </a:r>
          </a:p>
        </p:txBody>
      </p:sp>
      <p:sp>
        <p:nvSpPr>
          <p:cNvPr id="3" name="Subtitle 2"/>
          <p:cNvSpPr>
            <a:spLocks noGrp="1"/>
          </p:cNvSpPr>
          <p:nvPr>
            <p:ph type="subTitle" idx="1"/>
          </p:nvPr>
        </p:nvSpPr>
        <p:spPr>
          <a:xfrm>
            <a:off x="1143000" y="3602038"/>
            <a:ext cx="6858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Rectangle 4">
            <a:extLst>
              <a:ext uri="{FF2B5EF4-FFF2-40B4-BE49-F238E27FC236}">
                <a16:creationId xmlns:a16="http://schemas.microsoft.com/office/drawing/2014/main" id="{41DA9F1A-AEAB-81ED-C5B9-EDA7E3592C96}"/>
              </a:ext>
            </a:extLst>
          </p:cNvPr>
          <p:cNvSpPr>
            <a:spLocks noGrp="1" noChangeArrowheads="1"/>
          </p:cNvSpPr>
          <p:nvPr>
            <p:ph type="dt" sz="half" idx="10"/>
          </p:nvPr>
        </p:nvSpPr>
        <p:spPr>
          <a:ln/>
        </p:spPr>
        <p:txBody>
          <a:bodyPr/>
          <a:lstStyle>
            <a:lvl1pPr>
              <a:defRPr/>
            </a:lvl1pPr>
          </a:lstStyle>
          <a:p>
            <a:pPr>
              <a:defRPr/>
            </a:pPr>
            <a:endParaRPr lang="en-US" altLang="en-US"/>
          </a:p>
        </p:txBody>
      </p:sp>
      <p:sp>
        <p:nvSpPr>
          <p:cNvPr id="5" name="Rectangle 5">
            <a:extLst>
              <a:ext uri="{FF2B5EF4-FFF2-40B4-BE49-F238E27FC236}">
                <a16:creationId xmlns:a16="http://schemas.microsoft.com/office/drawing/2014/main" id="{5F5BC417-F7D0-A40C-0E8C-5AB84CC0C330}"/>
              </a:ext>
            </a:extLst>
          </p:cNvPr>
          <p:cNvSpPr>
            <a:spLocks noGrp="1" noChangeArrowheads="1"/>
          </p:cNvSpPr>
          <p:nvPr>
            <p:ph type="ftr" sz="quarter" idx="11"/>
          </p:nvPr>
        </p:nvSpPr>
        <p:spPr>
          <a:ln/>
        </p:spPr>
        <p:txBody>
          <a:bodyPr/>
          <a:lstStyle>
            <a:lvl1pPr>
              <a:defRPr/>
            </a:lvl1pPr>
          </a:lstStyle>
          <a:p>
            <a:pPr>
              <a:defRPr/>
            </a:pPr>
            <a:endParaRPr lang="en-US" altLang="en-US"/>
          </a:p>
        </p:txBody>
      </p:sp>
      <p:sp>
        <p:nvSpPr>
          <p:cNvPr id="6" name="Rectangle 6">
            <a:extLst>
              <a:ext uri="{FF2B5EF4-FFF2-40B4-BE49-F238E27FC236}">
                <a16:creationId xmlns:a16="http://schemas.microsoft.com/office/drawing/2014/main" id="{1DB66E61-DE3E-FB56-9FE3-0C154EA51DDC}"/>
              </a:ext>
            </a:extLst>
          </p:cNvPr>
          <p:cNvSpPr>
            <a:spLocks noGrp="1" noChangeArrowheads="1"/>
          </p:cNvSpPr>
          <p:nvPr>
            <p:ph type="sldNum" sz="quarter" idx="12"/>
          </p:nvPr>
        </p:nvSpPr>
        <p:spPr>
          <a:ln/>
        </p:spPr>
        <p:txBody>
          <a:bodyPr/>
          <a:lstStyle>
            <a:lvl1pPr>
              <a:defRPr/>
            </a:lvl1pPr>
          </a:lstStyle>
          <a:p>
            <a:fld id="{EDDC014C-08D9-484E-BEB2-1400C0D39CFB}" type="slidenum">
              <a:rPr lang="en-US" altLang="en-US"/>
              <a:pPr/>
              <a:t>‹#›</a:t>
            </a:fld>
            <a:endParaRPr lang="en-US" altLang="en-US"/>
          </a:p>
        </p:txBody>
      </p:sp>
    </p:spTree>
    <p:extLst>
      <p:ext uri="{BB962C8B-B14F-4D97-AF65-F5344CB8AC3E}">
        <p14:creationId xmlns:p14="http://schemas.microsoft.com/office/powerpoint/2010/main" val="990119080"/>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a:extLst>
              <a:ext uri="{FF2B5EF4-FFF2-40B4-BE49-F238E27FC236}">
                <a16:creationId xmlns:a16="http://schemas.microsoft.com/office/drawing/2014/main" id="{69834CAB-CF66-479E-BB01-8CCB7C4F870C}"/>
              </a:ext>
            </a:extLst>
          </p:cNvPr>
          <p:cNvSpPr>
            <a:spLocks noGrp="1" noChangeArrowheads="1"/>
          </p:cNvSpPr>
          <p:nvPr>
            <p:ph type="dt" sz="half" idx="10"/>
          </p:nvPr>
        </p:nvSpPr>
        <p:spPr>
          <a:ln/>
        </p:spPr>
        <p:txBody>
          <a:bodyPr/>
          <a:lstStyle>
            <a:lvl1pPr>
              <a:defRPr/>
            </a:lvl1pPr>
          </a:lstStyle>
          <a:p>
            <a:pPr>
              <a:defRPr/>
            </a:pPr>
            <a:endParaRPr lang="en-US" altLang="en-US"/>
          </a:p>
        </p:txBody>
      </p:sp>
      <p:sp>
        <p:nvSpPr>
          <p:cNvPr id="5" name="Rectangle 5">
            <a:extLst>
              <a:ext uri="{FF2B5EF4-FFF2-40B4-BE49-F238E27FC236}">
                <a16:creationId xmlns:a16="http://schemas.microsoft.com/office/drawing/2014/main" id="{0B1F5D33-2E74-CC54-497A-0386F626E935}"/>
              </a:ext>
            </a:extLst>
          </p:cNvPr>
          <p:cNvSpPr>
            <a:spLocks noGrp="1" noChangeArrowheads="1"/>
          </p:cNvSpPr>
          <p:nvPr>
            <p:ph type="ftr" sz="quarter" idx="11"/>
          </p:nvPr>
        </p:nvSpPr>
        <p:spPr>
          <a:ln/>
        </p:spPr>
        <p:txBody>
          <a:bodyPr/>
          <a:lstStyle>
            <a:lvl1pPr>
              <a:defRPr/>
            </a:lvl1pPr>
          </a:lstStyle>
          <a:p>
            <a:pPr>
              <a:defRPr/>
            </a:pPr>
            <a:endParaRPr lang="en-US" altLang="en-US"/>
          </a:p>
        </p:txBody>
      </p:sp>
      <p:sp>
        <p:nvSpPr>
          <p:cNvPr id="6" name="Rectangle 6">
            <a:extLst>
              <a:ext uri="{FF2B5EF4-FFF2-40B4-BE49-F238E27FC236}">
                <a16:creationId xmlns:a16="http://schemas.microsoft.com/office/drawing/2014/main" id="{9DBFF2B0-92D3-D119-E9B5-81089B3F5EA2}"/>
              </a:ext>
            </a:extLst>
          </p:cNvPr>
          <p:cNvSpPr>
            <a:spLocks noGrp="1" noChangeArrowheads="1"/>
          </p:cNvSpPr>
          <p:nvPr>
            <p:ph type="sldNum" sz="quarter" idx="12"/>
          </p:nvPr>
        </p:nvSpPr>
        <p:spPr>
          <a:ln/>
        </p:spPr>
        <p:txBody>
          <a:bodyPr/>
          <a:lstStyle>
            <a:lvl1pPr>
              <a:defRPr/>
            </a:lvl1pPr>
          </a:lstStyle>
          <a:p>
            <a:fld id="{F0A81F75-75E8-44BB-83C7-20D3095D16EC}" type="slidenum">
              <a:rPr lang="en-US" altLang="en-US"/>
              <a:pPr/>
              <a:t>‹#›</a:t>
            </a:fld>
            <a:endParaRPr lang="en-US" altLang="en-US"/>
          </a:p>
        </p:txBody>
      </p:sp>
    </p:spTree>
    <p:extLst>
      <p:ext uri="{BB962C8B-B14F-4D97-AF65-F5344CB8AC3E}">
        <p14:creationId xmlns:p14="http://schemas.microsoft.com/office/powerpoint/2010/main" val="1184891208"/>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a:extLst>
              <a:ext uri="{FF2B5EF4-FFF2-40B4-BE49-F238E27FC236}">
                <a16:creationId xmlns:a16="http://schemas.microsoft.com/office/drawing/2014/main" id="{1C3541F2-9068-4EA7-540B-7862A2C7584E}"/>
              </a:ext>
            </a:extLst>
          </p:cNvPr>
          <p:cNvSpPr>
            <a:spLocks noGrp="1" noChangeArrowheads="1"/>
          </p:cNvSpPr>
          <p:nvPr>
            <p:ph type="dt" sz="half" idx="10"/>
          </p:nvPr>
        </p:nvSpPr>
        <p:spPr>
          <a:ln/>
        </p:spPr>
        <p:txBody>
          <a:bodyPr/>
          <a:lstStyle>
            <a:lvl1pPr>
              <a:defRPr/>
            </a:lvl1pPr>
          </a:lstStyle>
          <a:p>
            <a:pPr>
              <a:defRPr/>
            </a:pPr>
            <a:endParaRPr lang="en-US" altLang="en-US"/>
          </a:p>
        </p:txBody>
      </p:sp>
      <p:sp>
        <p:nvSpPr>
          <p:cNvPr id="5" name="Rectangle 5">
            <a:extLst>
              <a:ext uri="{FF2B5EF4-FFF2-40B4-BE49-F238E27FC236}">
                <a16:creationId xmlns:a16="http://schemas.microsoft.com/office/drawing/2014/main" id="{54ECB8E5-E816-A206-F13F-2EF95BD9E74E}"/>
              </a:ext>
            </a:extLst>
          </p:cNvPr>
          <p:cNvSpPr>
            <a:spLocks noGrp="1" noChangeArrowheads="1"/>
          </p:cNvSpPr>
          <p:nvPr>
            <p:ph type="ftr" sz="quarter" idx="11"/>
          </p:nvPr>
        </p:nvSpPr>
        <p:spPr>
          <a:ln/>
        </p:spPr>
        <p:txBody>
          <a:bodyPr/>
          <a:lstStyle>
            <a:lvl1pPr>
              <a:defRPr/>
            </a:lvl1pPr>
          </a:lstStyle>
          <a:p>
            <a:pPr>
              <a:defRPr/>
            </a:pPr>
            <a:endParaRPr lang="en-US" altLang="en-US"/>
          </a:p>
        </p:txBody>
      </p:sp>
      <p:sp>
        <p:nvSpPr>
          <p:cNvPr id="6" name="Rectangle 6">
            <a:extLst>
              <a:ext uri="{FF2B5EF4-FFF2-40B4-BE49-F238E27FC236}">
                <a16:creationId xmlns:a16="http://schemas.microsoft.com/office/drawing/2014/main" id="{416146C6-D9E2-EEE4-4652-297F37438154}"/>
              </a:ext>
            </a:extLst>
          </p:cNvPr>
          <p:cNvSpPr>
            <a:spLocks noGrp="1" noChangeArrowheads="1"/>
          </p:cNvSpPr>
          <p:nvPr>
            <p:ph type="sldNum" sz="quarter" idx="12"/>
          </p:nvPr>
        </p:nvSpPr>
        <p:spPr>
          <a:ln/>
        </p:spPr>
        <p:txBody>
          <a:bodyPr/>
          <a:lstStyle>
            <a:lvl1pPr>
              <a:defRPr/>
            </a:lvl1pPr>
          </a:lstStyle>
          <a:p>
            <a:fld id="{B6A679E2-BE66-48E3-BDB9-5570C1CB474E}" type="slidenum">
              <a:rPr lang="en-US" altLang="en-US"/>
              <a:pPr/>
              <a:t>‹#›</a:t>
            </a:fld>
            <a:endParaRPr lang="en-US" altLang="en-US"/>
          </a:p>
        </p:txBody>
      </p:sp>
    </p:spTree>
    <p:extLst>
      <p:ext uri="{BB962C8B-B14F-4D97-AF65-F5344CB8AC3E}">
        <p14:creationId xmlns:p14="http://schemas.microsoft.com/office/powerpoint/2010/main" val="3461020048"/>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chart" preserve="1">
  <p:cSld name="Title and Char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hart Placeholder 2"/>
          <p:cNvSpPr>
            <a:spLocks noGrp="1"/>
          </p:cNvSpPr>
          <p:nvPr>
            <p:ph type="chart" idx="1"/>
          </p:nvPr>
        </p:nvSpPr>
        <p:spPr>
          <a:xfrm>
            <a:off x="685800" y="1981200"/>
            <a:ext cx="7772400" cy="4114800"/>
          </a:xfrm>
        </p:spPr>
        <p:txBody>
          <a:bodyPr/>
          <a:lstStyle/>
          <a:p>
            <a:pPr lvl="0"/>
            <a:endParaRPr lang="en-US" noProof="0"/>
          </a:p>
        </p:txBody>
      </p:sp>
      <p:sp>
        <p:nvSpPr>
          <p:cNvPr id="4" name="Rectangle 4">
            <a:extLst>
              <a:ext uri="{FF2B5EF4-FFF2-40B4-BE49-F238E27FC236}">
                <a16:creationId xmlns:a16="http://schemas.microsoft.com/office/drawing/2014/main" id="{717F4F49-F68A-A2FF-38B2-B3217C4F5C4B}"/>
              </a:ext>
            </a:extLst>
          </p:cNvPr>
          <p:cNvSpPr>
            <a:spLocks noGrp="1" noChangeArrowheads="1"/>
          </p:cNvSpPr>
          <p:nvPr>
            <p:ph type="dt" sz="half" idx="10"/>
          </p:nvPr>
        </p:nvSpPr>
        <p:spPr>
          <a:ln/>
        </p:spPr>
        <p:txBody>
          <a:bodyPr/>
          <a:lstStyle>
            <a:lvl1pPr>
              <a:defRPr/>
            </a:lvl1pPr>
          </a:lstStyle>
          <a:p>
            <a:pPr>
              <a:defRPr/>
            </a:pPr>
            <a:endParaRPr lang="en-US" altLang="en-US"/>
          </a:p>
        </p:txBody>
      </p:sp>
      <p:sp>
        <p:nvSpPr>
          <p:cNvPr id="5" name="Rectangle 5">
            <a:extLst>
              <a:ext uri="{FF2B5EF4-FFF2-40B4-BE49-F238E27FC236}">
                <a16:creationId xmlns:a16="http://schemas.microsoft.com/office/drawing/2014/main" id="{341D9BA6-7E48-1707-ED84-DC841969A4E1}"/>
              </a:ext>
            </a:extLst>
          </p:cNvPr>
          <p:cNvSpPr>
            <a:spLocks noGrp="1" noChangeArrowheads="1"/>
          </p:cNvSpPr>
          <p:nvPr>
            <p:ph type="ftr" sz="quarter" idx="11"/>
          </p:nvPr>
        </p:nvSpPr>
        <p:spPr>
          <a:ln/>
        </p:spPr>
        <p:txBody>
          <a:bodyPr/>
          <a:lstStyle>
            <a:lvl1pPr>
              <a:defRPr/>
            </a:lvl1pPr>
          </a:lstStyle>
          <a:p>
            <a:pPr>
              <a:defRPr/>
            </a:pPr>
            <a:endParaRPr lang="en-US" altLang="en-US"/>
          </a:p>
        </p:txBody>
      </p:sp>
      <p:sp>
        <p:nvSpPr>
          <p:cNvPr id="6" name="Rectangle 6">
            <a:extLst>
              <a:ext uri="{FF2B5EF4-FFF2-40B4-BE49-F238E27FC236}">
                <a16:creationId xmlns:a16="http://schemas.microsoft.com/office/drawing/2014/main" id="{0F8132DA-D2B8-60A7-DA9F-93197511027C}"/>
              </a:ext>
            </a:extLst>
          </p:cNvPr>
          <p:cNvSpPr>
            <a:spLocks noGrp="1" noChangeArrowheads="1"/>
          </p:cNvSpPr>
          <p:nvPr>
            <p:ph type="sldNum" sz="quarter" idx="12"/>
          </p:nvPr>
        </p:nvSpPr>
        <p:spPr>
          <a:ln/>
        </p:spPr>
        <p:txBody>
          <a:bodyPr/>
          <a:lstStyle>
            <a:lvl1pPr>
              <a:defRPr/>
            </a:lvl1pPr>
          </a:lstStyle>
          <a:p>
            <a:fld id="{8CCBD8EC-DDB6-4968-919C-E741C5DE2C20}" type="slidenum">
              <a:rPr lang="en-US" altLang="en-US"/>
              <a:pPr/>
              <a:t>‹#›</a:t>
            </a:fld>
            <a:endParaRPr lang="en-US" altLang="en-US"/>
          </a:p>
        </p:txBody>
      </p:sp>
    </p:spTree>
    <p:extLst>
      <p:ext uri="{BB962C8B-B14F-4D97-AF65-F5344CB8AC3E}">
        <p14:creationId xmlns:p14="http://schemas.microsoft.com/office/powerpoint/2010/main" val="758014159"/>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Text Placeholder 2"/>
          <p:cNvSpPr>
            <a:spLocks noGrp="1"/>
          </p:cNvSpPr>
          <p:nvPr>
            <p:ph type="body" sz="half" idx="1"/>
          </p:nvPr>
        </p:nvSpPr>
        <p:spPr>
          <a:xfrm>
            <a:off x="685800" y="1981200"/>
            <a:ext cx="3810000" cy="411480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a:extLst>
              <a:ext uri="{FF2B5EF4-FFF2-40B4-BE49-F238E27FC236}">
                <a16:creationId xmlns:a16="http://schemas.microsoft.com/office/drawing/2014/main" id="{2E356EE0-9A02-480A-44A9-92A038827581}"/>
              </a:ext>
            </a:extLst>
          </p:cNvPr>
          <p:cNvSpPr>
            <a:spLocks noGrp="1" noChangeArrowheads="1"/>
          </p:cNvSpPr>
          <p:nvPr>
            <p:ph type="dt" sz="half" idx="10"/>
          </p:nvPr>
        </p:nvSpPr>
        <p:spPr>
          <a:ln/>
        </p:spPr>
        <p:txBody>
          <a:bodyPr/>
          <a:lstStyle>
            <a:lvl1pPr>
              <a:defRPr/>
            </a:lvl1pPr>
          </a:lstStyle>
          <a:p>
            <a:pPr>
              <a:defRPr/>
            </a:pPr>
            <a:endParaRPr lang="en-US" altLang="en-US"/>
          </a:p>
        </p:txBody>
      </p:sp>
      <p:sp>
        <p:nvSpPr>
          <p:cNvPr id="6" name="Rectangle 5">
            <a:extLst>
              <a:ext uri="{FF2B5EF4-FFF2-40B4-BE49-F238E27FC236}">
                <a16:creationId xmlns:a16="http://schemas.microsoft.com/office/drawing/2014/main" id="{39FFB502-CD82-63F3-D914-9F4151B91AC0}"/>
              </a:ext>
            </a:extLst>
          </p:cNvPr>
          <p:cNvSpPr>
            <a:spLocks noGrp="1" noChangeArrowheads="1"/>
          </p:cNvSpPr>
          <p:nvPr>
            <p:ph type="ftr" sz="quarter" idx="11"/>
          </p:nvPr>
        </p:nvSpPr>
        <p:spPr>
          <a:ln/>
        </p:spPr>
        <p:txBody>
          <a:bodyPr/>
          <a:lstStyle>
            <a:lvl1pPr>
              <a:defRPr/>
            </a:lvl1pPr>
          </a:lstStyle>
          <a:p>
            <a:pPr>
              <a:defRPr/>
            </a:pPr>
            <a:endParaRPr lang="en-US" altLang="en-US"/>
          </a:p>
        </p:txBody>
      </p:sp>
      <p:sp>
        <p:nvSpPr>
          <p:cNvPr id="7" name="Rectangle 6">
            <a:extLst>
              <a:ext uri="{FF2B5EF4-FFF2-40B4-BE49-F238E27FC236}">
                <a16:creationId xmlns:a16="http://schemas.microsoft.com/office/drawing/2014/main" id="{C6C9A844-D65A-ABBD-42A0-091B8067AA43}"/>
              </a:ext>
            </a:extLst>
          </p:cNvPr>
          <p:cNvSpPr>
            <a:spLocks noGrp="1" noChangeArrowheads="1"/>
          </p:cNvSpPr>
          <p:nvPr>
            <p:ph type="sldNum" sz="quarter" idx="12"/>
          </p:nvPr>
        </p:nvSpPr>
        <p:spPr>
          <a:ln/>
        </p:spPr>
        <p:txBody>
          <a:bodyPr/>
          <a:lstStyle>
            <a:lvl1pPr>
              <a:defRPr/>
            </a:lvl1pPr>
          </a:lstStyle>
          <a:p>
            <a:fld id="{40832A8E-F852-492D-AE6F-8E6D3087A825}" type="slidenum">
              <a:rPr lang="en-US" altLang="en-US"/>
              <a:pPr/>
              <a:t>‹#›</a:t>
            </a:fld>
            <a:endParaRPr lang="en-US" altLang="en-US"/>
          </a:p>
        </p:txBody>
      </p:sp>
    </p:spTree>
    <p:extLst>
      <p:ext uri="{BB962C8B-B14F-4D97-AF65-F5344CB8AC3E}">
        <p14:creationId xmlns:p14="http://schemas.microsoft.com/office/powerpoint/2010/main" val="3115448785"/>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a:extLst>
              <a:ext uri="{FF2B5EF4-FFF2-40B4-BE49-F238E27FC236}">
                <a16:creationId xmlns:a16="http://schemas.microsoft.com/office/drawing/2014/main" id="{2BD8783A-DA3E-4F82-0D31-16FDE8377A6D}"/>
              </a:ext>
            </a:extLst>
          </p:cNvPr>
          <p:cNvSpPr>
            <a:spLocks noGrp="1" noChangeArrowheads="1"/>
          </p:cNvSpPr>
          <p:nvPr>
            <p:ph type="dt" sz="half" idx="10"/>
          </p:nvPr>
        </p:nvSpPr>
        <p:spPr>
          <a:ln/>
        </p:spPr>
        <p:txBody>
          <a:bodyPr/>
          <a:lstStyle>
            <a:lvl1pPr>
              <a:defRPr/>
            </a:lvl1pPr>
          </a:lstStyle>
          <a:p>
            <a:pPr>
              <a:defRPr/>
            </a:pPr>
            <a:endParaRPr lang="en-US" altLang="en-US"/>
          </a:p>
        </p:txBody>
      </p:sp>
      <p:sp>
        <p:nvSpPr>
          <p:cNvPr id="5" name="Rectangle 5">
            <a:extLst>
              <a:ext uri="{FF2B5EF4-FFF2-40B4-BE49-F238E27FC236}">
                <a16:creationId xmlns:a16="http://schemas.microsoft.com/office/drawing/2014/main" id="{045C7E62-38CC-51B0-065F-3F023032768C}"/>
              </a:ext>
            </a:extLst>
          </p:cNvPr>
          <p:cNvSpPr>
            <a:spLocks noGrp="1" noChangeArrowheads="1"/>
          </p:cNvSpPr>
          <p:nvPr>
            <p:ph type="ftr" sz="quarter" idx="11"/>
          </p:nvPr>
        </p:nvSpPr>
        <p:spPr>
          <a:ln/>
        </p:spPr>
        <p:txBody>
          <a:bodyPr/>
          <a:lstStyle>
            <a:lvl1pPr>
              <a:defRPr/>
            </a:lvl1pPr>
          </a:lstStyle>
          <a:p>
            <a:pPr>
              <a:defRPr/>
            </a:pPr>
            <a:endParaRPr lang="en-US" altLang="en-US"/>
          </a:p>
        </p:txBody>
      </p:sp>
      <p:sp>
        <p:nvSpPr>
          <p:cNvPr id="6" name="Rectangle 6">
            <a:extLst>
              <a:ext uri="{FF2B5EF4-FFF2-40B4-BE49-F238E27FC236}">
                <a16:creationId xmlns:a16="http://schemas.microsoft.com/office/drawing/2014/main" id="{D5429F61-0C01-09D4-03A2-6BC760652E57}"/>
              </a:ext>
            </a:extLst>
          </p:cNvPr>
          <p:cNvSpPr>
            <a:spLocks noGrp="1" noChangeArrowheads="1"/>
          </p:cNvSpPr>
          <p:nvPr>
            <p:ph type="sldNum" sz="quarter" idx="12"/>
          </p:nvPr>
        </p:nvSpPr>
        <p:spPr>
          <a:ln/>
        </p:spPr>
        <p:txBody>
          <a:bodyPr/>
          <a:lstStyle>
            <a:lvl1pPr>
              <a:defRPr/>
            </a:lvl1pPr>
          </a:lstStyle>
          <a:p>
            <a:fld id="{050DB065-F095-47E9-B3C0-A3B4DE90A1D0}" type="slidenum">
              <a:rPr lang="en-US" altLang="en-US"/>
              <a:pPr/>
              <a:t>‹#›</a:t>
            </a:fld>
            <a:endParaRPr lang="en-US" altLang="en-US"/>
          </a:p>
        </p:txBody>
      </p:sp>
    </p:spTree>
    <p:extLst>
      <p:ext uri="{BB962C8B-B14F-4D97-AF65-F5344CB8AC3E}">
        <p14:creationId xmlns:p14="http://schemas.microsoft.com/office/powerpoint/2010/main" val="3967560464"/>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623888" y="1709738"/>
            <a:ext cx="7886700" cy="2852737"/>
          </a:xfrm>
        </p:spPr>
        <p:txBody>
          <a:bodyPr anchor="b"/>
          <a:lstStyle>
            <a:lvl1pPr>
              <a:defRPr sz="6000"/>
            </a:lvl1pPr>
          </a:lstStyle>
          <a:p>
            <a:r>
              <a:rPr lang="en-US"/>
              <a:t>Click to edit Master title style</a:t>
            </a:r>
          </a:p>
        </p:txBody>
      </p:sp>
      <p:sp>
        <p:nvSpPr>
          <p:cNvPr id="3" name="Text Placeholder 2"/>
          <p:cNvSpPr>
            <a:spLocks noGrp="1"/>
          </p:cNvSpPr>
          <p:nvPr>
            <p:ph type="body" idx="1"/>
          </p:nvPr>
        </p:nvSpPr>
        <p:spPr>
          <a:xfrm>
            <a:off x="623888" y="4589463"/>
            <a:ext cx="7886700" cy="1500187"/>
          </a:xfrm>
        </p:spPr>
        <p:txBody>
          <a:bodyPr/>
          <a:lstStyle>
            <a:lvl1pPr marL="0" indent="0">
              <a:buNone/>
              <a:defRPr sz="2400"/>
            </a:lvl1pPr>
            <a:lvl2pPr marL="457200" indent="0">
              <a:buNone/>
              <a:defRPr sz="2000"/>
            </a:lvl2pPr>
            <a:lvl3pPr marL="914400" indent="0">
              <a:buNone/>
              <a:defRPr sz="18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pPr lvl="0"/>
            <a:r>
              <a:rPr lang="en-US"/>
              <a:t>Edit Master text styles</a:t>
            </a:r>
          </a:p>
        </p:txBody>
      </p:sp>
      <p:sp>
        <p:nvSpPr>
          <p:cNvPr id="4" name="Rectangle 4">
            <a:extLst>
              <a:ext uri="{FF2B5EF4-FFF2-40B4-BE49-F238E27FC236}">
                <a16:creationId xmlns:a16="http://schemas.microsoft.com/office/drawing/2014/main" id="{43DF99D9-DAB4-9CBE-8C86-8A60167F3AF0}"/>
              </a:ext>
            </a:extLst>
          </p:cNvPr>
          <p:cNvSpPr>
            <a:spLocks noGrp="1" noChangeArrowheads="1"/>
          </p:cNvSpPr>
          <p:nvPr>
            <p:ph type="dt" sz="half" idx="10"/>
          </p:nvPr>
        </p:nvSpPr>
        <p:spPr>
          <a:ln/>
        </p:spPr>
        <p:txBody>
          <a:bodyPr/>
          <a:lstStyle>
            <a:lvl1pPr>
              <a:defRPr/>
            </a:lvl1pPr>
          </a:lstStyle>
          <a:p>
            <a:pPr>
              <a:defRPr/>
            </a:pPr>
            <a:endParaRPr lang="en-US" altLang="en-US"/>
          </a:p>
        </p:txBody>
      </p:sp>
      <p:sp>
        <p:nvSpPr>
          <p:cNvPr id="5" name="Rectangle 5">
            <a:extLst>
              <a:ext uri="{FF2B5EF4-FFF2-40B4-BE49-F238E27FC236}">
                <a16:creationId xmlns:a16="http://schemas.microsoft.com/office/drawing/2014/main" id="{1224281F-B699-06F2-F16E-494ED7CC39B1}"/>
              </a:ext>
            </a:extLst>
          </p:cNvPr>
          <p:cNvSpPr>
            <a:spLocks noGrp="1" noChangeArrowheads="1"/>
          </p:cNvSpPr>
          <p:nvPr>
            <p:ph type="ftr" sz="quarter" idx="11"/>
          </p:nvPr>
        </p:nvSpPr>
        <p:spPr>
          <a:ln/>
        </p:spPr>
        <p:txBody>
          <a:bodyPr/>
          <a:lstStyle>
            <a:lvl1pPr>
              <a:defRPr/>
            </a:lvl1pPr>
          </a:lstStyle>
          <a:p>
            <a:pPr>
              <a:defRPr/>
            </a:pPr>
            <a:endParaRPr lang="en-US" altLang="en-US"/>
          </a:p>
        </p:txBody>
      </p:sp>
      <p:sp>
        <p:nvSpPr>
          <p:cNvPr id="6" name="Rectangle 6">
            <a:extLst>
              <a:ext uri="{FF2B5EF4-FFF2-40B4-BE49-F238E27FC236}">
                <a16:creationId xmlns:a16="http://schemas.microsoft.com/office/drawing/2014/main" id="{82851BDC-1FBA-1C66-770D-EBCBAFB68BB4}"/>
              </a:ext>
            </a:extLst>
          </p:cNvPr>
          <p:cNvSpPr>
            <a:spLocks noGrp="1" noChangeArrowheads="1"/>
          </p:cNvSpPr>
          <p:nvPr>
            <p:ph type="sldNum" sz="quarter" idx="12"/>
          </p:nvPr>
        </p:nvSpPr>
        <p:spPr>
          <a:ln/>
        </p:spPr>
        <p:txBody>
          <a:bodyPr/>
          <a:lstStyle>
            <a:lvl1pPr>
              <a:defRPr/>
            </a:lvl1pPr>
          </a:lstStyle>
          <a:p>
            <a:fld id="{4D557F0A-FFB5-4676-83CA-C1E0D9DFDA01}" type="slidenum">
              <a:rPr lang="en-US" altLang="en-US"/>
              <a:pPr/>
              <a:t>‹#›</a:t>
            </a:fld>
            <a:endParaRPr lang="en-US" altLang="en-US"/>
          </a:p>
        </p:txBody>
      </p:sp>
    </p:spTree>
    <p:extLst>
      <p:ext uri="{BB962C8B-B14F-4D97-AF65-F5344CB8AC3E}">
        <p14:creationId xmlns:p14="http://schemas.microsoft.com/office/powerpoint/2010/main" val="199031090"/>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a:extLst>
              <a:ext uri="{FF2B5EF4-FFF2-40B4-BE49-F238E27FC236}">
                <a16:creationId xmlns:a16="http://schemas.microsoft.com/office/drawing/2014/main" id="{0F9288A9-8303-19BE-353A-A98FF97E8618}"/>
              </a:ext>
            </a:extLst>
          </p:cNvPr>
          <p:cNvSpPr>
            <a:spLocks noGrp="1" noChangeArrowheads="1"/>
          </p:cNvSpPr>
          <p:nvPr>
            <p:ph type="dt" sz="half" idx="10"/>
          </p:nvPr>
        </p:nvSpPr>
        <p:spPr>
          <a:ln/>
        </p:spPr>
        <p:txBody>
          <a:bodyPr/>
          <a:lstStyle>
            <a:lvl1pPr>
              <a:defRPr/>
            </a:lvl1pPr>
          </a:lstStyle>
          <a:p>
            <a:pPr>
              <a:defRPr/>
            </a:pPr>
            <a:endParaRPr lang="en-US" altLang="en-US"/>
          </a:p>
        </p:txBody>
      </p:sp>
      <p:sp>
        <p:nvSpPr>
          <p:cNvPr id="6" name="Rectangle 5">
            <a:extLst>
              <a:ext uri="{FF2B5EF4-FFF2-40B4-BE49-F238E27FC236}">
                <a16:creationId xmlns:a16="http://schemas.microsoft.com/office/drawing/2014/main" id="{7BB6A9A2-3532-DB45-B782-41FF228A3269}"/>
              </a:ext>
            </a:extLst>
          </p:cNvPr>
          <p:cNvSpPr>
            <a:spLocks noGrp="1" noChangeArrowheads="1"/>
          </p:cNvSpPr>
          <p:nvPr>
            <p:ph type="ftr" sz="quarter" idx="11"/>
          </p:nvPr>
        </p:nvSpPr>
        <p:spPr>
          <a:ln/>
        </p:spPr>
        <p:txBody>
          <a:bodyPr/>
          <a:lstStyle>
            <a:lvl1pPr>
              <a:defRPr/>
            </a:lvl1pPr>
          </a:lstStyle>
          <a:p>
            <a:pPr>
              <a:defRPr/>
            </a:pPr>
            <a:endParaRPr lang="en-US" altLang="en-US"/>
          </a:p>
        </p:txBody>
      </p:sp>
      <p:sp>
        <p:nvSpPr>
          <p:cNvPr id="7" name="Rectangle 6">
            <a:extLst>
              <a:ext uri="{FF2B5EF4-FFF2-40B4-BE49-F238E27FC236}">
                <a16:creationId xmlns:a16="http://schemas.microsoft.com/office/drawing/2014/main" id="{BA939E06-3D80-00CB-E709-0AE755DA3724}"/>
              </a:ext>
            </a:extLst>
          </p:cNvPr>
          <p:cNvSpPr>
            <a:spLocks noGrp="1" noChangeArrowheads="1"/>
          </p:cNvSpPr>
          <p:nvPr>
            <p:ph type="sldNum" sz="quarter" idx="12"/>
          </p:nvPr>
        </p:nvSpPr>
        <p:spPr>
          <a:ln/>
        </p:spPr>
        <p:txBody>
          <a:bodyPr/>
          <a:lstStyle>
            <a:lvl1pPr>
              <a:defRPr/>
            </a:lvl1pPr>
          </a:lstStyle>
          <a:p>
            <a:fld id="{A360A29B-FCF2-4376-82EA-EB2C4BE6DF93}" type="slidenum">
              <a:rPr lang="en-US" altLang="en-US"/>
              <a:pPr/>
              <a:t>‹#›</a:t>
            </a:fld>
            <a:endParaRPr lang="en-US" altLang="en-US"/>
          </a:p>
        </p:txBody>
      </p:sp>
    </p:spTree>
    <p:extLst>
      <p:ext uri="{BB962C8B-B14F-4D97-AF65-F5344CB8AC3E}">
        <p14:creationId xmlns:p14="http://schemas.microsoft.com/office/powerpoint/2010/main" val="2954980284"/>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630238" y="365125"/>
            <a:ext cx="7886700" cy="1325563"/>
          </a:xfrm>
        </p:spPr>
        <p:txBody>
          <a:bodyPr/>
          <a:lstStyle/>
          <a:p>
            <a:r>
              <a:rPr lang="en-US"/>
              <a:t>Click to edit Master title style</a:t>
            </a:r>
          </a:p>
        </p:txBody>
      </p:sp>
      <p:sp>
        <p:nvSpPr>
          <p:cNvPr id="3" name="Text Placeholder 2"/>
          <p:cNvSpPr>
            <a:spLocks noGrp="1"/>
          </p:cNvSpPr>
          <p:nvPr>
            <p:ph type="body" idx="1"/>
          </p:nvPr>
        </p:nvSpPr>
        <p:spPr>
          <a:xfrm>
            <a:off x="630238" y="1681163"/>
            <a:ext cx="386873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4" name="Content Placeholder 3"/>
          <p:cNvSpPr>
            <a:spLocks noGrp="1"/>
          </p:cNvSpPr>
          <p:nvPr>
            <p:ph sz="half" idx="2"/>
          </p:nvPr>
        </p:nvSpPr>
        <p:spPr>
          <a:xfrm>
            <a:off x="630238" y="2505075"/>
            <a:ext cx="3868737"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29150" y="1681163"/>
            <a:ext cx="38877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6" name="Content Placeholder 5"/>
          <p:cNvSpPr>
            <a:spLocks noGrp="1"/>
          </p:cNvSpPr>
          <p:nvPr>
            <p:ph sz="quarter" idx="4"/>
          </p:nvPr>
        </p:nvSpPr>
        <p:spPr>
          <a:xfrm>
            <a:off x="4629150" y="2505075"/>
            <a:ext cx="3887788"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a:extLst>
              <a:ext uri="{FF2B5EF4-FFF2-40B4-BE49-F238E27FC236}">
                <a16:creationId xmlns:a16="http://schemas.microsoft.com/office/drawing/2014/main" id="{CC9D2B80-5392-3FDA-3E3C-CFF500F192AE}"/>
              </a:ext>
            </a:extLst>
          </p:cNvPr>
          <p:cNvSpPr>
            <a:spLocks noGrp="1" noChangeArrowheads="1"/>
          </p:cNvSpPr>
          <p:nvPr>
            <p:ph type="dt" sz="half" idx="10"/>
          </p:nvPr>
        </p:nvSpPr>
        <p:spPr>
          <a:ln/>
        </p:spPr>
        <p:txBody>
          <a:bodyPr/>
          <a:lstStyle>
            <a:lvl1pPr>
              <a:defRPr/>
            </a:lvl1pPr>
          </a:lstStyle>
          <a:p>
            <a:pPr>
              <a:defRPr/>
            </a:pPr>
            <a:endParaRPr lang="en-US" altLang="en-US"/>
          </a:p>
        </p:txBody>
      </p:sp>
      <p:sp>
        <p:nvSpPr>
          <p:cNvPr id="8" name="Rectangle 5">
            <a:extLst>
              <a:ext uri="{FF2B5EF4-FFF2-40B4-BE49-F238E27FC236}">
                <a16:creationId xmlns:a16="http://schemas.microsoft.com/office/drawing/2014/main" id="{06AE3776-498D-8824-ACD0-9E91064C2B80}"/>
              </a:ext>
            </a:extLst>
          </p:cNvPr>
          <p:cNvSpPr>
            <a:spLocks noGrp="1" noChangeArrowheads="1"/>
          </p:cNvSpPr>
          <p:nvPr>
            <p:ph type="ftr" sz="quarter" idx="11"/>
          </p:nvPr>
        </p:nvSpPr>
        <p:spPr>
          <a:ln/>
        </p:spPr>
        <p:txBody>
          <a:bodyPr/>
          <a:lstStyle>
            <a:lvl1pPr>
              <a:defRPr/>
            </a:lvl1pPr>
          </a:lstStyle>
          <a:p>
            <a:pPr>
              <a:defRPr/>
            </a:pPr>
            <a:endParaRPr lang="en-US" altLang="en-US"/>
          </a:p>
        </p:txBody>
      </p:sp>
      <p:sp>
        <p:nvSpPr>
          <p:cNvPr id="9" name="Rectangle 6">
            <a:extLst>
              <a:ext uri="{FF2B5EF4-FFF2-40B4-BE49-F238E27FC236}">
                <a16:creationId xmlns:a16="http://schemas.microsoft.com/office/drawing/2014/main" id="{462EF3C1-6EB7-1E54-4DAA-AE179F47FC01}"/>
              </a:ext>
            </a:extLst>
          </p:cNvPr>
          <p:cNvSpPr>
            <a:spLocks noGrp="1" noChangeArrowheads="1"/>
          </p:cNvSpPr>
          <p:nvPr>
            <p:ph type="sldNum" sz="quarter" idx="12"/>
          </p:nvPr>
        </p:nvSpPr>
        <p:spPr>
          <a:ln/>
        </p:spPr>
        <p:txBody>
          <a:bodyPr/>
          <a:lstStyle>
            <a:lvl1pPr>
              <a:defRPr/>
            </a:lvl1pPr>
          </a:lstStyle>
          <a:p>
            <a:fld id="{3BABF692-00AF-4FFC-B61D-F5643E487DEE}" type="slidenum">
              <a:rPr lang="en-US" altLang="en-US"/>
              <a:pPr/>
              <a:t>‹#›</a:t>
            </a:fld>
            <a:endParaRPr lang="en-US" altLang="en-US"/>
          </a:p>
        </p:txBody>
      </p:sp>
    </p:spTree>
    <p:extLst>
      <p:ext uri="{BB962C8B-B14F-4D97-AF65-F5344CB8AC3E}">
        <p14:creationId xmlns:p14="http://schemas.microsoft.com/office/powerpoint/2010/main" val="2534698005"/>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a:extLst>
              <a:ext uri="{FF2B5EF4-FFF2-40B4-BE49-F238E27FC236}">
                <a16:creationId xmlns:a16="http://schemas.microsoft.com/office/drawing/2014/main" id="{E328D263-6FF2-C21D-301D-A0EC6B0571B1}"/>
              </a:ext>
            </a:extLst>
          </p:cNvPr>
          <p:cNvSpPr>
            <a:spLocks noGrp="1" noChangeArrowheads="1"/>
          </p:cNvSpPr>
          <p:nvPr>
            <p:ph type="dt" sz="half" idx="10"/>
          </p:nvPr>
        </p:nvSpPr>
        <p:spPr>
          <a:ln/>
        </p:spPr>
        <p:txBody>
          <a:bodyPr/>
          <a:lstStyle>
            <a:lvl1pPr>
              <a:defRPr/>
            </a:lvl1pPr>
          </a:lstStyle>
          <a:p>
            <a:pPr>
              <a:defRPr/>
            </a:pPr>
            <a:endParaRPr lang="en-US" altLang="en-US"/>
          </a:p>
        </p:txBody>
      </p:sp>
      <p:sp>
        <p:nvSpPr>
          <p:cNvPr id="4" name="Rectangle 5">
            <a:extLst>
              <a:ext uri="{FF2B5EF4-FFF2-40B4-BE49-F238E27FC236}">
                <a16:creationId xmlns:a16="http://schemas.microsoft.com/office/drawing/2014/main" id="{DA69A3B6-CA12-C8DD-6824-B6DC19826FB8}"/>
              </a:ext>
            </a:extLst>
          </p:cNvPr>
          <p:cNvSpPr>
            <a:spLocks noGrp="1" noChangeArrowheads="1"/>
          </p:cNvSpPr>
          <p:nvPr>
            <p:ph type="ftr" sz="quarter" idx="11"/>
          </p:nvPr>
        </p:nvSpPr>
        <p:spPr>
          <a:ln/>
        </p:spPr>
        <p:txBody>
          <a:bodyPr/>
          <a:lstStyle>
            <a:lvl1pPr>
              <a:defRPr/>
            </a:lvl1pPr>
          </a:lstStyle>
          <a:p>
            <a:pPr>
              <a:defRPr/>
            </a:pPr>
            <a:endParaRPr lang="en-US" altLang="en-US"/>
          </a:p>
        </p:txBody>
      </p:sp>
      <p:sp>
        <p:nvSpPr>
          <p:cNvPr id="5" name="Rectangle 6">
            <a:extLst>
              <a:ext uri="{FF2B5EF4-FFF2-40B4-BE49-F238E27FC236}">
                <a16:creationId xmlns:a16="http://schemas.microsoft.com/office/drawing/2014/main" id="{1072FE41-BDC9-4E98-D7A7-4536F6C15EE0}"/>
              </a:ext>
            </a:extLst>
          </p:cNvPr>
          <p:cNvSpPr>
            <a:spLocks noGrp="1" noChangeArrowheads="1"/>
          </p:cNvSpPr>
          <p:nvPr>
            <p:ph type="sldNum" sz="quarter" idx="12"/>
          </p:nvPr>
        </p:nvSpPr>
        <p:spPr>
          <a:ln/>
        </p:spPr>
        <p:txBody>
          <a:bodyPr/>
          <a:lstStyle>
            <a:lvl1pPr>
              <a:defRPr/>
            </a:lvl1pPr>
          </a:lstStyle>
          <a:p>
            <a:fld id="{7B361DA6-5C3B-4921-8351-03E924245662}" type="slidenum">
              <a:rPr lang="en-US" altLang="en-US"/>
              <a:pPr/>
              <a:t>‹#›</a:t>
            </a:fld>
            <a:endParaRPr lang="en-US" altLang="en-US"/>
          </a:p>
        </p:txBody>
      </p:sp>
    </p:spTree>
    <p:extLst>
      <p:ext uri="{BB962C8B-B14F-4D97-AF65-F5344CB8AC3E}">
        <p14:creationId xmlns:p14="http://schemas.microsoft.com/office/powerpoint/2010/main" val="3397328790"/>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a:extLst>
              <a:ext uri="{FF2B5EF4-FFF2-40B4-BE49-F238E27FC236}">
                <a16:creationId xmlns:a16="http://schemas.microsoft.com/office/drawing/2014/main" id="{9378E54F-2BB1-354B-9184-B70A56205F81}"/>
              </a:ext>
            </a:extLst>
          </p:cNvPr>
          <p:cNvSpPr>
            <a:spLocks noGrp="1" noChangeArrowheads="1"/>
          </p:cNvSpPr>
          <p:nvPr>
            <p:ph type="dt" sz="half" idx="10"/>
          </p:nvPr>
        </p:nvSpPr>
        <p:spPr>
          <a:ln/>
        </p:spPr>
        <p:txBody>
          <a:bodyPr/>
          <a:lstStyle>
            <a:lvl1pPr>
              <a:defRPr/>
            </a:lvl1pPr>
          </a:lstStyle>
          <a:p>
            <a:pPr>
              <a:defRPr/>
            </a:pPr>
            <a:endParaRPr lang="en-US" altLang="en-US"/>
          </a:p>
        </p:txBody>
      </p:sp>
      <p:sp>
        <p:nvSpPr>
          <p:cNvPr id="3" name="Rectangle 5">
            <a:extLst>
              <a:ext uri="{FF2B5EF4-FFF2-40B4-BE49-F238E27FC236}">
                <a16:creationId xmlns:a16="http://schemas.microsoft.com/office/drawing/2014/main" id="{92479579-646D-6DF3-71CD-A9D775A6823A}"/>
              </a:ext>
            </a:extLst>
          </p:cNvPr>
          <p:cNvSpPr>
            <a:spLocks noGrp="1" noChangeArrowheads="1"/>
          </p:cNvSpPr>
          <p:nvPr>
            <p:ph type="ftr" sz="quarter" idx="11"/>
          </p:nvPr>
        </p:nvSpPr>
        <p:spPr>
          <a:ln/>
        </p:spPr>
        <p:txBody>
          <a:bodyPr/>
          <a:lstStyle>
            <a:lvl1pPr>
              <a:defRPr/>
            </a:lvl1pPr>
          </a:lstStyle>
          <a:p>
            <a:pPr>
              <a:defRPr/>
            </a:pPr>
            <a:endParaRPr lang="en-US" altLang="en-US"/>
          </a:p>
        </p:txBody>
      </p:sp>
      <p:sp>
        <p:nvSpPr>
          <p:cNvPr id="4" name="Rectangle 6">
            <a:extLst>
              <a:ext uri="{FF2B5EF4-FFF2-40B4-BE49-F238E27FC236}">
                <a16:creationId xmlns:a16="http://schemas.microsoft.com/office/drawing/2014/main" id="{1CB32189-9D74-2990-2096-441F4F2355AF}"/>
              </a:ext>
            </a:extLst>
          </p:cNvPr>
          <p:cNvSpPr>
            <a:spLocks noGrp="1" noChangeArrowheads="1"/>
          </p:cNvSpPr>
          <p:nvPr>
            <p:ph type="sldNum" sz="quarter" idx="12"/>
          </p:nvPr>
        </p:nvSpPr>
        <p:spPr>
          <a:ln/>
        </p:spPr>
        <p:txBody>
          <a:bodyPr/>
          <a:lstStyle>
            <a:lvl1pPr>
              <a:defRPr/>
            </a:lvl1pPr>
          </a:lstStyle>
          <a:p>
            <a:fld id="{F2EBF8DB-748E-4716-A668-49B02690F042}" type="slidenum">
              <a:rPr lang="en-US" altLang="en-US"/>
              <a:pPr/>
              <a:t>‹#›</a:t>
            </a:fld>
            <a:endParaRPr lang="en-US" altLang="en-US"/>
          </a:p>
        </p:txBody>
      </p:sp>
    </p:spTree>
    <p:extLst>
      <p:ext uri="{BB962C8B-B14F-4D97-AF65-F5344CB8AC3E}">
        <p14:creationId xmlns:p14="http://schemas.microsoft.com/office/powerpoint/2010/main" val="3987919995"/>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30238" y="457200"/>
            <a:ext cx="2949575" cy="1600200"/>
          </a:xfrm>
        </p:spPr>
        <p:txBody>
          <a:bodyPr anchor="b"/>
          <a:lstStyle>
            <a:lvl1pPr>
              <a:defRPr sz="3200"/>
            </a:lvl1pPr>
          </a:lstStyle>
          <a:p>
            <a:r>
              <a:rPr lang="en-US"/>
              <a:t>Click to edit Master title style</a:t>
            </a:r>
          </a:p>
        </p:txBody>
      </p:sp>
      <p:sp>
        <p:nvSpPr>
          <p:cNvPr id="3" name="Content Placeholder 2"/>
          <p:cNvSpPr>
            <a:spLocks noGrp="1"/>
          </p:cNvSpPr>
          <p:nvPr>
            <p:ph idx="1"/>
          </p:nvPr>
        </p:nvSpPr>
        <p:spPr>
          <a:xfrm>
            <a:off x="3887788" y="987425"/>
            <a:ext cx="462915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630238" y="2057400"/>
            <a:ext cx="2949575"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Rectangle 4">
            <a:extLst>
              <a:ext uri="{FF2B5EF4-FFF2-40B4-BE49-F238E27FC236}">
                <a16:creationId xmlns:a16="http://schemas.microsoft.com/office/drawing/2014/main" id="{D2F8C70D-9F79-A88F-A978-059809029EB8}"/>
              </a:ext>
            </a:extLst>
          </p:cNvPr>
          <p:cNvSpPr>
            <a:spLocks noGrp="1" noChangeArrowheads="1"/>
          </p:cNvSpPr>
          <p:nvPr>
            <p:ph type="dt" sz="half" idx="10"/>
          </p:nvPr>
        </p:nvSpPr>
        <p:spPr>
          <a:ln/>
        </p:spPr>
        <p:txBody>
          <a:bodyPr/>
          <a:lstStyle>
            <a:lvl1pPr>
              <a:defRPr/>
            </a:lvl1pPr>
          </a:lstStyle>
          <a:p>
            <a:pPr>
              <a:defRPr/>
            </a:pPr>
            <a:endParaRPr lang="en-US" altLang="en-US"/>
          </a:p>
        </p:txBody>
      </p:sp>
      <p:sp>
        <p:nvSpPr>
          <p:cNvPr id="6" name="Rectangle 5">
            <a:extLst>
              <a:ext uri="{FF2B5EF4-FFF2-40B4-BE49-F238E27FC236}">
                <a16:creationId xmlns:a16="http://schemas.microsoft.com/office/drawing/2014/main" id="{160EC856-0DE2-FEC9-CD5A-D9936EC05317}"/>
              </a:ext>
            </a:extLst>
          </p:cNvPr>
          <p:cNvSpPr>
            <a:spLocks noGrp="1" noChangeArrowheads="1"/>
          </p:cNvSpPr>
          <p:nvPr>
            <p:ph type="ftr" sz="quarter" idx="11"/>
          </p:nvPr>
        </p:nvSpPr>
        <p:spPr>
          <a:ln/>
        </p:spPr>
        <p:txBody>
          <a:bodyPr/>
          <a:lstStyle>
            <a:lvl1pPr>
              <a:defRPr/>
            </a:lvl1pPr>
          </a:lstStyle>
          <a:p>
            <a:pPr>
              <a:defRPr/>
            </a:pPr>
            <a:endParaRPr lang="en-US" altLang="en-US"/>
          </a:p>
        </p:txBody>
      </p:sp>
      <p:sp>
        <p:nvSpPr>
          <p:cNvPr id="7" name="Rectangle 6">
            <a:extLst>
              <a:ext uri="{FF2B5EF4-FFF2-40B4-BE49-F238E27FC236}">
                <a16:creationId xmlns:a16="http://schemas.microsoft.com/office/drawing/2014/main" id="{36D682D6-06BB-A84B-F648-FE01140F5251}"/>
              </a:ext>
            </a:extLst>
          </p:cNvPr>
          <p:cNvSpPr>
            <a:spLocks noGrp="1" noChangeArrowheads="1"/>
          </p:cNvSpPr>
          <p:nvPr>
            <p:ph type="sldNum" sz="quarter" idx="12"/>
          </p:nvPr>
        </p:nvSpPr>
        <p:spPr>
          <a:ln/>
        </p:spPr>
        <p:txBody>
          <a:bodyPr/>
          <a:lstStyle>
            <a:lvl1pPr>
              <a:defRPr/>
            </a:lvl1pPr>
          </a:lstStyle>
          <a:p>
            <a:fld id="{A5C7A282-846B-486D-BE8C-A045F0812659}" type="slidenum">
              <a:rPr lang="en-US" altLang="en-US"/>
              <a:pPr/>
              <a:t>‹#›</a:t>
            </a:fld>
            <a:endParaRPr lang="en-US" altLang="en-US"/>
          </a:p>
        </p:txBody>
      </p:sp>
    </p:spTree>
    <p:extLst>
      <p:ext uri="{BB962C8B-B14F-4D97-AF65-F5344CB8AC3E}">
        <p14:creationId xmlns:p14="http://schemas.microsoft.com/office/powerpoint/2010/main" val="1211531614"/>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30238" y="457200"/>
            <a:ext cx="2949575" cy="1600200"/>
          </a:xfrm>
        </p:spPr>
        <p:txBody>
          <a:bodyPr anchor="b"/>
          <a:lstStyle>
            <a:lvl1pPr>
              <a:defRPr sz="3200"/>
            </a:lvl1pPr>
          </a:lstStyle>
          <a:p>
            <a:r>
              <a:rPr lang="en-US"/>
              <a:t>Click to edit Master title style</a:t>
            </a:r>
          </a:p>
        </p:txBody>
      </p:sp>
      <p:sp>
        <p:nvSpPr>
          <p:cNvPr id="3" name="Picture Placeholder 2"/>
          <p:cNvSpPr>
            <a:spLocks noGrp="1"/>
          </p:cNvSpPr>
          <p:nvPr>
            <p:ph type="pic" idx="1"/>
          </p:nvPr>
        </p:nvSpPr>
        <p:spPr>
          <a:xfrm>
            <a:off x="3887788" y="987425"/>
            <a:ext cx="462915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630238" y="2057400"/>
            <a:ext cx="2949575"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Rectangle 4">
            <a:extLst>
              <a:ext uri="{FF2B5EF4-FFF2-40B4-BE49-F238E27FC236}">
                <a16:creationId xmlns:a16="http://schemas.microsoft.com/office/drawing/2014/main" id="{5C58F94C-2833-2573-04F0-400325C46E33}"/>
              </a:ext>
            </a:extLst>
          </p:cNvPr>
          <p:cNvSpPr>
            <a:spLocks noGrp="1" noChangeArrowheads="1"/>
          </p:cNvSpPr>
          <p:nvPr>
            <p:ph type="dt" sz="half" idx="10"/>
          </p:nvPr>
        </p:nvSpPr>
        <p:spPr>
          <a:ln/>
        </p:spPr>
        <p:txBody>
          <a:bodyPr/>
          <a:lstStyle>
            <a:lvl1pPr>
              <a:defRPr/>
            </a:lvl1pPr>
          </a:lstStyle>
          <a:p>
            <a:pPr>
              <a:defRPr/>
            </a:pPr>
            <a:endParaRPr lang="en-US" altLang="en-US"/>
          </a:p>
        </p:txBody>
      </p:sp>
      <p:sp>
        <p:nvSpPr>
          <p:cNvPr id="6" name="Rectangle 5">
            <a:extLst>
              <a:ext uri="{FF2B5EF4-FFF2-40B4-BE49-F238E27FC236}">
                <a16:creationId xmlns:a16="http://schemas.microsoft.com/office/drawing/2014/main" id="{E25F2EA7-E8F8-4122-E3AC-C38CAC9BB8F2}"/>
              </a:ext>
            </a:extLst>
          </p:cNvPr>
          <p:cNvSpPr>
            <a:spLocks noGrp="1" noChangeArrowheads="1"/>
          </p:cNvSpPr>
          <p:nvPr>
            <p:ph type="ftr" sz="quarter" idx="11"/>
          </p:nvPr>
        </p:nvSpPr>
        <p:spPr>
          <a:ln/>
        </p:spPr>
        <p:txBody>
          <a:bodyPr/>
          <a:lstStyle>
            <a:lvl1pPr>
              <a:defRPr/>
            </a:lvl1pPr>
          </a:lstStyle>
          <a:p>
            <a:pPr>
              <a:defRPr/>
            </a:pPr>
            <a:endParaRPr lang="en-US" altLang="en-US"/>
          </a:p>
        </p:txBody>
      </p:sp>
      <p:sp>
        <p:nvSpPr>
          <p:cNvPr id="7" name="Rectangle 6">
            <a:extLst>
              <a:ext uri="{FF2B5EF4-FFF2-40B4-BE49-F238E27FC236}">
                <a16:creationId xmlns:a16="http://schemas.microsoft.com/office/drawing/2014/main" id="{8BDDCE27-BDCA-2F02-B8D4-7FCC721E0C75}"/>
              </a:ext>
            </a:extLst>
          </p:cNvPr>
          <p:cNvSpPr>
            <a:spLocks noGrp="1" noChangeArrowheads="1"/>
          </p:cNvSpPr>
          <p:nvPr>
            <p:ph type="sldNum" sz="quarter" idx="12"/>
          </p:nvPr>
        </p:nvSpPr>
        <p:spPr>
          <a:ln/>
        </p:spPr>
        <p:txBody>
          <a:bodyPr/>
          <a:lstStyle>
            <a:lvl1pPr>
              <a:defRPr/>
            </a:lvl1pPr>
          </a:lstStyle>
          <a:p>
            <a:fld id="{FB29C27D-BE10-4710-AD3F-BAB4DE6C2DC6}" type="slidenum">
              <a:rPr lang="en-US" altLang="en-US"/>
              <a:pPr/>
              <a:t>‹#›</a:t>
            </a:fld>
            <a:endParaRPr lang="en-US" altLang="en-US"/>
          </a:p>
        </p:txBody>
      </p:sp>
    </p:spTree>
    <p:extLst>
      <p:ext uri="{BB962C8B-B14F-4D97-AF65-F5344CB8AC3E}">
        <p14:creationId xmlns:p14="http://schemas.microsoft.com/office/powerpoint/2010/main" val="1405772448"/>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theme" Target="../theme/theme1.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a:extLst>
              <a:ext uri="{FF2B5EF4-FFF2-40B4-BE49-F238E27FC236}">
                <a16:creationId xmlns:a16="http://schemas.microsoft.com/office/drawing/2014/main" id="{9C382D1C-0B34-77C5-438A-32DEF58D7A1A}"/>
              </a:ext>
            </a:extLst>
          </p:cNvPr>
          <p:cNvSpPr>
            <a:spLocks noGrp="1" noChangeArrowheads="1"/>
          </p:cNvSpPr>
          <p:nvPr>
            <p:ph type="title"/>
          </p:nvPr>
        </p:nvSpPr>
        <p:spPr bwMode="auto">
          <a:xfrm>
            <a:off x="685800" y="609600"/>
            <a:ext cx="7772400" cy="1143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1027" name="Rectangle 3">
            <a:extLst>
              <a:ext uri="{FF2B5EF4-FFF2-40B4-BE49-F238E27FC236}">
                <a16:creationId xmlns:a16="http://schemas.microsoft.com/office/drawing/2014/main" id="{B5E74283-49C4-8487-0C6A-FEEE4320812F}"/>
              </a:ext>
            </a:extLst>
          </p:cNvPr>
          <p:cNvSpPr>
            <a:spLocks noGrp="1" noChangeArrowheads="1"/>
          </p:cNvSpPr>
          <p:nvPr>
            <p:ph type="body" idx="1"/>
          </p:nvPr>
        </p:nvSpPr>
        <p:spPr bwMode="auto">
          <a:xfrm>
            <a:off x="685800" y="1981200"/>
            <a:ext cx="7772400" cy="411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28" name="Rectangle 4">
            <a:extLst>
              <a:ext uri="{FF2B5EF4-FFF2-40B4-BE49-F238E27FC236}">
                <a16:creationId xmlns:a16="http://schemas.microsoft.com/office/drawing/2014/main" id="{477981FF-3AD5-5EB7-5F8C-23E2CDA1273B}"/>
              </a:ext>
            </a:extLst>
          </p:cNvPr>
          <p:cNvSpPr>
            <a:spLocks noGrp="1" noChangeArrowheads="1"/>
          </p:cNvSpPr>
          <p:nvPr>
            <p:ph type="dt" sz="half" idx="2"/>
          </p:nvPr>
        </p:nvSpPr>
        <p:spPr bwMode="auto">
          <a:xfrm>
            <a:off x="685800" y="6248400"/>
            <a:ext cx="1905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defRPr sz="1400"/>
            </a:lvl1pPr>
          </a:lstStyle>
          <a:p>
            <a:pPr>
              <a:defRPr/>
            </a:pPr>
            <a:endParaRPr lang="en-US" altLang="en-US"/>
          </a:p>
        </p:txBody>
      </p:sp>
      <p:sp>
        <p:nvSpPr>
          <p:cNvPr id="1029" name="Rectangle 5">
            <a:extLst>
              <a:ext uri="{FF2B5EF4-FFF2-40B4-BE49-F238E27FC236}">
                <a16:creationId xmlns:a16="http://schemas.microsoft.com/office/drawing/2014/main" id="{EEEB7F85-6568-5023-28F0-F7F055A10694}"/>
              </a:ext>
            </a:extLst>
          </p:cNvPr>
          <p:cNvSpPr>
            <a:spLocks noGrp="1" noChangeArrowheads="1"/>
          </p:cNvSpPr>
          <p:nvPr>
            <p:ph type="ftr" sz="quarter" idx="3"/>
          </p:nvPr>
        </p:nvSpPr>
        <p:spPr bwMode="auto">
          <a:xfrm>
            <a:off x="3124200" y="6248400"/>
            <a:ext cx="28956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lgn="ctr">
              <a:defRPr sz="1400"/>
            </a:lvl1pPr>
          </a:lstStyle>
          <a:p>
            <a:pPr>
              <a:defRPr/>
            </a:pPr>
            <a:endParaRPr lang="en-US" altLang="en-US"/>
          </a:p>
        </p:txBody>
      </p:sp>
      <p:sp>
        <p:nvSpPr>
          <p:cNvPr id="1030" name="Rectangle 6">
            <a:extLst>
              <a:ext uri="{FF2B5EF4-FFF2-40B4-BE49-F238E27FC236}">
                <a16:creationId xmlns:a16="http://schemas.microsoft.com/office/drawing/2014/main" id="{8D8F69A8-0089-004C-623F-E937797C2710}"/>
              </a:ext>
            </a:extLst>
          </p:cNvPr>
          <p:cNvSpPr>
            <a:spLocks noGrp="1" noChangeArrowheads="1"/>
          </p:cNvSpPr>
          <p:nvPr>
            <p:ph type="sldNum" sz="quarter" idx="4"/>
          </p:nvPr>
        </p:nvSpPr>
        <p:spPr bwMode="auto">
          <a:xfrm>
            <a:off x="7188200" y="6477000"/>
            <a:ext cx="1905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lgn="r">
              <a:defRPr sz="1400"/>
            </a:lvl1pPr>
          </a:lstStyle>
          <a:p>
            <a:fld id="{63AEDA83-7856-4CFE-BE5F-EBAA82C928D3}" type="slidenum">
              <a:rPr lang="en-US" altLang="en-US"/>
              <a:pPr/>
              <a:t>‹#›</a:t>
            </a:fld>
            <a:endParaRPr lang="en-US" altLang="en-US"/>
          </a:p>
        </p:txBody>
      </p:sp>
    </p:spTree>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0" r:id="rId12"/>
    <p:sldLayoutId id="2147483661" r:id="rId13"/>
  </p:sldLayoutIdLst>
  <p:hf hdr="0" ftr="0" dt="0"/>
  <p:txStyles>
    <p:titleStyle>
      <a:lvl1pPr algn="ctr" rtl="0" eaLnBrk="0" fontAlgn="base" hangingPunct="0">
        <a:spcBef>
          <a:spcPct val="0"/>
        </a:spcBef>
        <a:spcAft>
          <a:spcPct val="0"/>
        </a:spcAft>
        <a:defRPr sz="4400" kern="12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anose="02020603050405020304" pitchFamily="18" charset="0"/>
        </a:defRPr>
      </a:lvl2pPr>
      <a:lvl3pPr algn="ctr" rtl="0" eaLnBrk="0" fontAlgn="base" hangingPunct="0">
        <a:spcBef>
          <a:spcPct val="0"/>
        </a:spcBef>
        <a:spcAft>
          <a:spcPct val="0"/>
        </a:spcAft>
        <a:defRPr sz="4400">
          <a:solidFill>
            <a:schemeClr val="tx2"/>
          </a:solidFill>
          <a:latin typeface="Times New Roman" panose="02020603050405020304" pitchFamily="18" charset="0"/>
        </a:defRPr>
      </a:lvl3pPr>
      <a:lvl4pPr algn="ctr" rtl="0" eaLnBrk="0" fontAlgn="base" hangingPunct="0">
        <a:spcBef>
          <a:spcPct val="0"/>
        </a:spcBef>
        <a:spcAft>
          <a:spcPct val="0"/>
        </a:spcAft>
        <a:defRPr sz="4400">
          <a:solidFill>
            <a:schemeClr val="tx2"/>
          </a:solidFill>
          <a:latin typeface="Times New Roman" panose="02020603050405020304" pitchFamily="18" charset="0"/>
        </a:defRPr>
      </a:lvl4pPr>
      <a:lvl5pPr algn="ctr" rtl="0" eaLnBrk="0" fontAlgn="base" hangingPunct="0">
        <a:spcBef>
          <a:spcPct val="0"/>
        </a:spcBef>
        <a:spcAft>
          <a:spcPct val="0"/>
        </a:spcAft>
        <a:defRPr sz="4400">
          <a:solidFill>
            <a:schemeClr val="tx2"/>
          </a:solidFill>
          <a:latin typeface="Times New Roman" panose="02020603050405020304" pitchFamily="18" charset="0"/>
        </a:defRPr>
      </a:lvl5pPr>
      <a:lvl6pPr marL="457200" algn="ctr" rtl="0" eaLnBrk="0" fontAlgn="base" hangingPunct="0">
        <a:spcBef>
          <a:spcPct val="0"/>
        </a:spcBef>
        <a:spcAft>
          <a:spcPct val="0"/>
        </a:spcAft>
        <a:defRPr sz="4400">
          <a:solidFill>
            <a:schemeClr val="tx2"/>
          </a:solidFill>
          <a:latin typeface="Times New Roman" panose="02020603050405020304" pitchFamily="18" charset="0"/>
        </a:defRPr>
      </a:lvl6pPr>
      <a:lvl7pPr marL="914400" algn="ctr" rtl="0" eaLnBrk="0" fontAlgn="base" hangingPunct="0">
        <a:spcBef>
          <a:spcPct val="0"/>
        </a:spcBef>
        <a:spcAft>
          <a:spcPct val="0"/>
        </a:spcAft>
        <a:defRPr sz="4400">
          <a:solidFill>
            <a:schemeClr val="tx2"/>
          </a:solidFill>
          <a:latin typeface="Times New Roman" panose="02020603050405020304" pitchFamily="18" charset="0"/>
        </a:defRPr>
      </a:lvl7pPr>
      <a:lvl8pPr marL="1371600" algn="ctr" rtl="0" eaLnBrk="0" fontAlgn="base" hangingPunct="0">
        <a:spcBef>
          <a:spcPct val="0"/>
        </a:spcBef>
        <a:spcAft>
          <a:spcPct val="0"/>
        </a:spcAft>
        <a:defRPr sz="4400">
          <a:solidFill>
            <a:schemeClr val="tx2"/>
          </a:solidFill>
          <a:latin typeface="Times New Roman" panose="02020603050405020304" pitchFamily="18" charset="0"/>
        </a:defRPr>
      </a:lvl8pPr>
      <a:lvl9pPr marL="1828800" algn="ctr" rtl="0" eaLnBrk="0" fontAlgn="base" hangingPunct="0">
        <a:spcBef>
          <a:spcPct val="0"/>
        </a:spcBef>
        <a:spcAft>
          <a:spcPct val="0"/>
        </a:spcAft>
        <a:defRPr sz="4400">
          <a:solidFill>
            <a:schemeClr val="tx2"/>
          </a:solidFill>
          <a:latin typeface="Times New Roman" panose="02020603050405020304" pitchFamily="18" charset="0"/>
        </a:defRPr>
      </a:lvl9pPr>
    </p:titleStyle>
    <p:bodyStyle>
      <a:lvl1pPr marL="342900" indent="-342900" algn="l" rtl="0" eaLnBrk="0" fontAlgn="base" hangingPunct="0">
        <a:spcBef>
          <a:spcPct val="20000"/>
        </a:spcBef>
        <a:spcAft>
          <a:spcPct val="0"/>
        </a:spcAft>
        <a:buChar char="•"/>
        <a:defRPr sz="3200" kern="1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kern="12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kern="12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kern="12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notesSlide" Target="../notesSlides/notesSlide1.xml"/><Relationship Id="rId1" Type="http://schemas.openxmlformats.org/officeDocument/2006/relationships/slideLayout" Target="../slideLayouts/slideLayout7.xml"/><Relationship Id="rId4" Type="http://schemas.openxmlformats.org/officeDocument/2006/relationships/image" Target="../media/image2.wmf"/></Relationships>
</file>

<file path=ppt/slides/_rels/slide10.xml.rels><?xml version="1.0" encoding="UTF-8" standalone="yes"?>
<Relationships xmlns="http://schemas.openxmlformats.org/package/2006/relationships"><Relationship Id="rId3" Type="http://schemas.openxmlformats.org/officeDocument/2006/relationships/oleObject" Target="../embeddings/oleObject1.bin"/><Relationship Id="rId2" Type="http://schemas.openxmlformats.org/officeDocument/2006/relationships/notesSlide" Target="../notesSlides/notesSlide10.xml"/><Relationship Id="rId1" Type="http://schemas.openxmlformats.org/officeDocument/2006/relationships/slideLayout" Target="../slideLayouts/slideLayout7.xml"/><Relationship Id="rId4" Type="http://schemas.openxmlformats.org/officeDocument/2006/relationships/image" Target="../media/image11.emf"/></Relationships>
</file>

<file path=ppt/slides/_rels/slide100.xml.rels><?xml version="1.0" encoding="UTF-8" standalone="yes"?>
<Relationships xmlns="http://schemas.openxmlformats.org/package/2006/relationships"><Relationship Id="rId2" Type="http://schemas.openxmlformats.org/officeDocument/2006/relationships/notesSlide" Target="../notesSlides/notesSlide90.xml"/><Relationship Id="rId1" Type="http://schemas.openxmlformats.org/officeDocument/2006/relationships/slideLayout" Target="../slideLayouts/slideLayout7.xml"/></Relationships>
</file>

<file path=ppt/slides/_rels/slide101.xml.rels><?xml version="1.0" encoding="UTF-8" standalone="yes"?>
<Relationships xmlns="http://schemas.openxmlformats.org/package/2006/relationships"><Relationship Id="rId2" Type="http://schemas.openxmlformats.org/officeDocument/2006/relationships/notesSlide" Target="../notesSlides/notesSlide91.xml"/><Relationship Id="rId1" Type="http://schemas.openxmlformats.org/officeDocument/2006/relationships/slideLayout" Target="../slideLayouts/slideLayout2.xml"/></Relationships>
</file>

<file path=ppt/slides/_rels/slide102.xml.rels><?xml version="1.0" encoding="UTF-8" standalone="yes"?>
<Relationships xmlns="http://schemas.openxmlformats.org/package/2006/relationships"><Relationship Id="rId2" Type="http://schemas.openxmlformats.org/officeDocument/2006/relationships/notesSlide" Target="../notesSlides/notesSlide92.xml"/><Relationship Id="rId1" Type="http://schemas.openxmlformats.org/officeDocument/2006/relationships/slideLayout" Target="../slideLayouts/slideLayout2.xml"/></Relationships>
</file>

<file path=ppt/slides/_rels/slide103.xml.rels><?xml version="1.0" encoding="UTF-8" standalone="yes"?>
<Relationships xmlns="http://schemas.openxmlformats.org/package/2006/relationships"><Relationship Id="rId2" Type="http://schemas.openxmlformats.org/officeDocument/2006/relationships/chart" Target="../charts/chart3.xml"/><Relationship Id="rId1" Type="http://schemas.openxmlformats.org/officeDocument/2006/relationships/slideLayout" Target="../slideLayouts/slideLayout7.xml"/></Relationships>
</file>

<file path=ppt/slides/_rels/slide104.xml.rels><?xml version="1.0" encoding="UTF-8" standalone="yes"?>
<Relationships xmlns="http://schemas.openxmlformats.org/package/2006/relationships"><Relationship Id="rId2" Type="http://schemas.openxmlformats.org/officeDocument/2006/relationships/notesSlide" Target="../notesSlides/notesSlide93.xml"/><Relationship Id="rId1" Type="http://schemas.openxmlformats.org/officeDocument/2006/relationships/slideLayout" Target="../slideLayouts/slideLayout2.xml"/></Relationships>
</file>

<file path=ppt/slides/_rels/slide105.xml.rels><?xml version="1.0" encoding="UTF-8" standalone="yes"?>
<Relationships xmlns="http://schemas.openxmlformats.org/package/2006/relationships"><Relationship Id="rId2" Type="http://schemas.openxmlformats.org/officeDocument/2006/relationships/notesSlide" Target="../notesSlides/notesSlide94.xml"/><Relationship Id="rId1" Type="http://schemas.openxmlformats.org/officeDocument/2006/relationships/slideLayout" Target="../slideLayouts/slideLayout2.xml"/></Relationships>
</file>

<file path=ppt/slides/_rels/slide106.xml.rels><?xml version="1.0" encoding="UTF-8" standalone="yes"?>
<Relationships xmlns="http://schemas.openxmlformats.org/package/2006/relationships"><Relationship Id="rId2" Type="http://schemas.openxmlformats.org/officeDocument/2006/relationships/notesSlide" Target="../notesSlides/notesSlide95.xml"/><Relationship Id="rId1" Type="http://schemas.openxmlformats.org/officeDocument/2006/relationships/slideLayout" Target="../slideLayouts/slideLayout2.xml"/></Relationships>
</file>

<file path=ppt/slides/_rels/slide107.xml.rels><?xml version="1.0" encoding="UTF-8" standalone="yes"?>
<Relationships xmlns="http://schemas.openxmlformats.org/package/2006/relationships"><Relationship Id="rId2" Type="http://schemas.openxmlformats.org/officeDocument/2006/relationships/notesSlide" Target="../notesSlides/notesSlide96.xml"/><Relationship Id="rId1" Type="http://schemas.openxmlformats.org/officeDocument/2006/relationships/slideLayout" Target="../slideLayouts/slideLayout2.xml"/></Relationships>
</file>

<file path=ppt/slides/_rels/slide108.xml.rels><?xml version="1.0" encoding="UTF-8" standalone="yes"?>
<Relationships xmlns="http://schemas.openxmlformats.org/package/2006/relationships"><Relationship Id="rId2" Type="http://schemas.openxmlformats.org/officeDocument/2006/relationships/notesSlide" Target="../notesSlides/notesSlide97.xml"/><Relationship Id="rId1" Type="http://schemas.openxmlformats.org/officeDocument/2006/relationships/slideLayout" Target="../slideLayouts/slideLayout2.xml"/></Relationships>
</file>

<file path=ppt/slides/_rels/slide109.xml.rels><?xml version="1.0" encoding="UTF-8" standalone="yes"?>
<Relationships xmlns="http://schemas.openxmlformats.org/package/2006/relationships"><Relationship Id="rId2" Type="http://schemas.openxmlformats.org/officeDocument/2006/relationships/notesSlide" Target="../notesSlides/notesSlide98.xml"/><Relationship Id="rId1" Type="http://schemas.openxmlformats.org/officeDocument/2006/relationships/slideLayout" Target="../slideLayouts/slideLayout2.xml"/></Relationships>
</file>

<file path=ppt/slides/_rels/slide11.xml.rels><?xml version="1.0" encoding="UTF-8" standalone="yes"?>
<Relationships xmlns="http://schemas.openxmlformats.org/package/2006/relationships"><Relationship Id="rId3" Type="http://schemas.openxmlformats.org/officeDocument/2006/relationships/oleObject" Target="../embeddings/oleObject2.bin"/><Relationship Id="rId2" Type="http://schemas.openxmlformats.org/officeDocument/2006/relationships/notesSlide" Target="../notesSlides/notesSlide11.xml"/><Relationship Id="rId1" Type="http://schemas.openxmlformats.org/officeDocument/2006/relationships/slideLayout" Target="../slideLayouts/slideLayout7.xml"/><Relationship Id="rId4" Type="http://schemas.openxmlformats.org/officeDocument/2006/relationships/image" Target="../media/image12.emf"/></Relationships>
</file>

<file path=ppt/slides/_rels/slide110.xml.rels><?xml version="1.0" encoding="UTF-8" standalone="yes"?>
<Relationships xmlns="http://schemas.openxmlformats.org/package/2006/relationships"><Relationship Id="rId2" Type="http://schemas.openxmlformats.org/officeDocument/2006/relationships/notesSlide" Target="../notesSlides/notesSlide99.xml"/><Relationship Id="rId1" Type="http://schemas.openxmlformats.org/officeDocument/2006/relationships/slideLayout" Target="../slideLayouts/slideLayout2.xml"/></Relationships>
</file>

<file path=ppt/slides/_rels/slide111.xml.rels><?xml version="1.0" encoding="UTF-8" standalone="yes"?>
<Relationships xmlns="http://schemas.openxmlformats.org/package/2006/relationships"><Relationship Id="rId2" Type="http://schemas.openxmlformats.org/officeDocument/2006/relationships/notesSlide" Target="../notesSlides/notesSlide100.xml"/><Relationship Id="rId1" Type="http://schemas.openxmlformats.org/officeDocument/2006/relationships/slideLayout" Target="../slideLayouts/slideLayout2.xml"/></Relationships>
</file>

<file path=ppt/slides/_rels/slide112.xml.rels><?xml version="1.0" encoding="UTF-8" standalone="yes"?>
<Relationships xmlns="http://schemas.openxmlformats.org/package/2006/relationships"><Relationship Id="rId2" Type="http://schemas.openxmlformats.org/officeDocument/2006/relationships/notesSlide" Target="../notesSlides/notesSlide101.xml"/><Relationship Id="rId1" Type="http://schemas.openxmlformats.org/officeDocument/2006/relationships/slideLayout" Target="../slideLayouts/slideLayout7.xml"/></Relationships>
</file>

<file path=ppt/slides/_rels/slide113.xml.rels><?xml version="1.0" encoding="UTF-8" standalone="yes"?>
<Relationships xmlns="http://schemas.openxmlformats.org/package/2006/relationships"><Relationship Id="rId2" Type="http://schemas.openxmlformats.org/officeDocument/2006/relationships/notesSlide" Target="../notesSlides/notesSlide102.xml"/><Relationship Id="rId1" Type="http://schemas.openxmlformats.org/officeDocument/2006/relationships/slideLayout" Target="../slideLayouts/slideLayout7.xml"/></Relationships>
</file>

<file path=ppt/slides/_rels/slide114.xml.rels><?xml version="1.0" encoding="UTF-8" standalone="yes"?>
<Relationships xmlns="http://schemas.openxmlformats.org/package/2006/relationships"><Relationship Id="rId2" Type="http://schemas.openxmlformats.org/officeDocument/2006/relationships/notesSlide" Target="../notesSlides/notesSlide103.xml"/><Relationship Id="rId1" Type="http://schemas.openxmlformats.org/officeDocument/2006/relationships/slideLayout" Target="../slideLayouts/slideLayout7.xml"/></Relationships>
</file>

<file path=ppt/slides/_rels/slide115.xml.rels><?xml version="1.0" encoding="UTF-8" standalone="yes"?>
<Relationships xmlns="http://schemas.openxmlformats.org/package/2006/relationships"><Relationship Id="rId2" Type="http://schemas.openxmlformats.org/officeDocument/2006/relationships/notesSlide" Target="../notesSlides/notesSlide104.xml"/><Relationship Id="rId1" Type="http://schemas.openxmlformats.org/officeDocument/2006/relationships/slideLayout" Target="../slideLayouts/slideLayout7.xml"/></Relationships>
</file>

<file path=ppt/slides/_rels/slide116.xml.rels><?xml version="1.0" encoding="UTF-8" standalone="yes"?>
<Relationships xmlns="http://schemas.openxmlformats.org/package/2006/relationships"><Relationship Id="rId3" Type="http://schemas.openxmlformats.org/officeDocument/2006/relationships/image" Target="../media/image79.png"/><Relationship Id="rId2" Type="http://schemas.openxmlformats.org/officeDocument/2006/relationships/notesSlide" Target="../notesSlides/notesSlide105.xml"/><Relationship Id="rId1" Type="http://schemas.openxmlformats.org/officeDocument/2006/relationships/slideLayout" Target="../slideLayouts/slideLayout7.xml"/></Relationships>
</file>

<file path=ppt/slides/_rels/slide117.xml.rels><?xml version="1.0" encoding="UTF-8" standalone="yes"?>
<Relationships xmlns="http://schemas.openxmlformats.org/package/2006/relationships"><Relationship Id="rId2" Type="http://schemas.openxmlformats.org/officeDocument/2006/relationships/notesSlide" Target="../notesSlides/notesSlide106.xml"/><Relationship Id="rId1" Type="http://schemas.openxmlformats.org/officeDocument/2006/relationships/slideLayout" Target="../slideLayouts/slideLayout2.xml"/></Relationships>
</file>

<file path=ppt/slides/_rels/slide118.xml.rels><?xml version="1.0" encoding="UTF-8" standalone="yes"?>
<Relationships xmlns="http://schemas.openxmlformats.org/package/2006/relationships"><Relationship Id="rId2" Type="http://schemas.openxmlformats.org/officeDocument/2006/relationships/notesSlide" Target="../notesSlides/notesSlide107.xml"/><Relationship Id="rId1" Type="http://schemas.openxmlformats.org/officeDocument/2006/relationships/slideLayout" Target="../slideLayouts/slideLayout2.xml"/></Relationships>
</file>

<file path=ppt/slides/_rels/slide119.xml.rels><?xml version="1.0" encoding="UTF-8" standalone="yes"?>
<Relationships xmlns="http://schemas.openxmlformats.org/package/2006/relationships"><Relationship Id="rId2" Type="http://schemas.openxmlformats.org/officeDocument/2006/relationships/notesSlide" Target="../notesSlides/notesSlide108.xml"/><Relationship Id="rId1" Type="http://schemas.openxmlformats.org/officeDocument/2006/relationships/slideLayout" Target="../slideLayouts/slideLayout2.xml"/></Relationships>
</file>

<file path=ppt/slides/_rels/slide12.xml.rels><?xml version="1.0" encoding="UTF-8" standalone="yes"?>
<Relationships xmlns="http://schemas.openxmlformats.org/package/2006/relationships"><Relationship Id="rId3" Type="http://schemas.openxmlformats.org/officeDocument/2006/relationships/oleObject" Target="../embeddings/oleObject3.bin"/><Relationship Id="rId2" Type="http://schemas.openxmlformats.org/officeDocument/2006/relationships/notesSlide" Target="../notesSlides/notesSlide12.xml"/><Relationship Id="rId1" Type="http://schemas.openxmlformats.org/officeDocument/2006/relationships/slideLayout" Target="../slideLayouts/slideLayout7.xml"/><Relationship Id="rId4" Type="http://schemas.openxmlformats.org/officeDocument/2006/relationships/image" Target="../media/image13.emf"/></Relationships>
</file>

<file path=ppt/slides/_rels/slide120.xml.rels><?xml version="1.0" encoding="UTF-8" standalone="yes"?>
<Relationships xmlns="http://schemas.openxmlformats.org/package/2006/relationships"><Relationship Id="rId2" Type="http://schemas.openxmlformats.org/officeDocument/2006/relationships/notesSlide" Target="../notesSlides/notesSlide109.xml"/><Relationship Id="rId1" Type="http://schemas.openxmlformats.org/officeDocument/2006/relationships/slideLayout" Target="../slideLayouts/slideLayout2.xml"/></Relationships>
</file>

<file path=ppt/slides/_rels/slide121.xml.rels><?xml version="1.0" encoding="UTF-8" standalone="yes"?>
<Relationships xmlns="http://schemas.openxmlformats.org/package/2006/relationships"><Relationship Id="rId3" Type="http://schemas.openxmlformats.org/officeDocument/2006/relationships/image" Target="../media/image80.jpeg"/><Relationship Id="rId2" Type="http://schemas.openxmlformats.org/officeDocument/2006/relationships/notesSlide" Target="../notesSlides/notesSlide110.xml"/><Relationship Id="rId1" Type="http://schemas.openxmlformats.org/officeDocument/2006/relationships/slideLayout" Target="../slideLayouts/slideLayout7.xml"/></Relationships>
</file>

<file path=ppt/slides/_rels/slide122.xml.rels><?xml version="1.0" encoding="UTF-8" standalone="yes"?>
<Relationships xmlns="http://schemas.openxmlformats.org/package/2006/relationships"><Relationship Id="rId3" Type="http://schemas.openxmlformats.org/officeDocument/2006/relationships/oleObject" Target="../embeddings/oleObject18.bin"/><Relationship Id="rId2" Type="http://schemas.openxmlformats.org/officeDocument/2006/relationships/notesSlide" Target="../notesSlides/notesSlide111.xml"/><Relationship Id="rId1" Type="http://schemas.openxmlformats.org/officeDocument/2006/relationships/slideLayout" Target="../slideLayouts/slideLayout7.xml"/><Relationship Id="rId5" Type="http://schemas.openxmlformats.org/officeDocument/2006/relationships/image" Target="../media/image82.jpeg"/><Relationship Id="rId4" Type="http://schemas.openxmlformats.org/officeDocument/2006/relationships/image" Target="../media/image81.emf"/></Relationships>
</file>

<file path=ppt/slides/_rels/slide123.xml.rels><?xml version="1.0" encoding="UTF-8" standalone="yes"?>
<Relationships xmlns="http://schemas.openxmlformats.org/package/2006/relationships"><Relationship Id="rId3" Type="http://schemas.openxmlformats.org/officeDocument/2006/relationships/oleObject" Target="../embeddings/oleObject19.bin"/><Relationship Id="rId2" Type="http://schemas.openxmlformats.org/officeDocument/2006/relationships/notesSlide" Target="../notesSlides/notesSlide112.xml"/><Relationship Id="rId1" Type="http://schemas.openxmlformats.org/officeDocument/2006/relationships/slideLayout" Target="../slideLayouts/slideLayout7.xml"/><Relationship Id="rId4" Type="http://schemas.openxmlformats.org/officeDocument/2006/relationships/image" Target="../media/image83.emf"/></Relationships>
</file>

<file path=ppt/slides/_rels/slide124.xml.rels><?xml version="1.0" encoding="UTF-8" standalone="yes"?>
<Relationships xmlns="http://schemas.openxmlformats.org/package/2006/relationships"><Relationship Id="rId2" Type="http://schemas.openxmlformats.org/officeDocument/2006/relationships/notesSlide" Target="../notesSlides/notesSlide113.xml"/><Relationship Id="rId1" Type="http://schemas.openxmlformats.org/officeDocument/2006/relationships/slideLayout" Target="../slideLayouts/slideLayout7.xml"/></Relationships>
</file>

<file path=ppt/slides/_rels/slide125.xml.rels><?xml version="1.0" encoding="UTF-8" standalone="yes"?>
<Relationships xmlns="http://schemas.openxmlformats.org/package/2006/relationships"><Relationship Id="rId3" Type="http://schemas.openxmlformats.org/officeDocument/2006/relationships/oleObject" Target="../embeddings/oleObject20.bin"/><Relationship Id="rId2" Type="http://schemas.openxmlformats.org/officeDocument/2006/relationships/notesSlide" Target="../notesSlides/notesSlide114.xml"/><Relationship Id="rId1" Type="http://schemas.openxmlformats.org/officeDocument/2006/relationships/slideLayout" Target="../slideLayouts/slideLayout7.xml"/><Relationship Id="rId4" Type="http://schemas.openxmlformats.org/officeDocument/2006/relationships/image" Target="../media/image84.emf"/></Relationships>
</file>

<file path=ppt/slides/_rels/slide126.xml.rels><?xml version="1.0" encoding="UTF-8" standalone="yes"?>
<Relationships xmlns="http://schemas.openxmlformats.org/package/2006/relationships"><Relationship Id="rId3" Type="http://schemas.openxmlformats.org/officeDocument/2006/relationships/oleObject" Target="../embeddings/oleObject21.bin"/><Relationship Id="rId2" Type="http://schemas.openxmlformats.org/officeDocument/2006/relationships/notesSlide" Target="../notesSlides/notesSlide115.xml"/><Relationship Id="rId1" Type="http://schemas.openxmlformats.org/officeDocument/2006/relationships/slideLayout" Target="../slideLayouts/slideLayout7.xml"/><Relationship Id="rId4" Type="http://schemas.openxmlformats.org/officeDocument/2006/relationships/image" Target="../media/image85.emf"/></Relationships>
</file>

<file path=ppt/slides/_rels/slide127.xml.rels><?xml version="1.0" encoding="UTF-8" standalone="yes"?>
<Relationships xmlns="http://schemas.openxmlformats.org/package/2006/relationships"><Relationship Id="rId3" Type="http://schemas.openxmlformats.org/officeDocument/2006/relationships/image" Target="../media/image86.wmf"/><Relationship Id="rId2" Type="http://schemas.openxmlformats.org/officeDocument/2006/relationships/notesSlide" Target="../notesSlides/notesSlide116.xml"/><Relationship Id="rId1" Type="http://schemas.openxmlformats.org/officeDocument/2006/relationships/slideLayout" Target="../slideLayouts/slideLayout7.xml"/><Relationship Id="rId5" Type="http://schemas.openxmlformats.org/officeDocument/2006/relationships/image" Target="../media/image88.png"/><Relationship Id="rId4" Type="http://schemas.openxmlformats.org/officeDocument/2006/relationships/image" Target="../media/image87.wmf"/></Relationships>
</file>

<file path=ppt/slides/_rels/slide128.xml.rels><?xml version="1.0" encoding="UTF-8" standalone="yes"?>
<Relationships xmlns="http://schemas.openxmlformats.org/package/2006/relationships"><Relationship Id="rId3" Type="http://schemas.openxmlformats.org/officeDocument/2006/relationships/image" Target="../media/image89.jpeg"/><Relationship Id="rId2" Type="http://schemas.openxmlformats.org/officeDocument/2006/relationships/notesSlide" Target="../notesSlides/notesSlide117.xml"/><Relationship Id="rId1" Type="http://schemas.openxmlformats.org/officeDocument/2006/relationships/slideLayout" Target="../slideLayouts/slideLayout7.xml"/></Relationships>
</file>

<file path=ppt/slides/_rels/slide129.xml.rels><?xml version="1.0" encoding="UTF-8" standalone="yes"?>
<Relationships xmlns="http://schemas.openxmlformats.org/package/2006/relationships"><Relationship Id="rId2" Type="http://schemas.openxmlformats.org/officeDocument/2006/relationships/notesSlide" Target="../notesSlides/notesSlide118.xml"/><Relationship Id="rId1" Type="http://schemas.openxmlformats.org/officeDocument/2006/relationships/slideLayout" Target="../slideLayouts/slideLayout7.xml"/></Relationships>
</file>

<file path=ppt/slides/_rels/slide13.xml.rels><?xml version="1.0" encoding="UTF-8" standalone="yes"?>
<Relationships xmlns="http://schemas.openxmlformats.org/package/2006/relationships"><Relationship Id="rId3" Type="http://schemas.openxmlformats.org/officeDocument/2006/relationships/oleObject" Target="../embeddings/oleObject4.bin"/><Relationship Id="rId2" Type="http://schemas.openxmlformats.org/officeDocument/2006/relationships/notesSlide" Target="../notesSlides/notesSlide13.xml"/><Relationship Id="rId1" Type="http://schemas.openxmlformats.org/officeDocument/2006/relationships/slideLayout" Target="../slideLayouts/slideLayout7.xml"/><Relationship Id="rId4" Type="http://schemas.openxmlformats.org/officeDocument/2006/relationships/image" Target="../media/image14.emf"/></Relationships>
</file>

<file path=ppt/slides/_rels/slide130.xml.rels><?xml version="1.0" encoding="UTF-8" standalone="yes"?>
<Relationships xmlns="http://schemas.openxmlformats.org/package/2006/relationships"><Relationship Id="rId2" Type="http://schemas.openxmlformats.org/officeDocument/2006/relationships/notesSlide" Target="../notesSlides/notesSlide119.xml"/><Relationship Id="rId1" Type="http://schemas.openxmlformats.org/officeDocument/2006/relationships/slideLayout" Target="../slideLayouts/slideLayout7.xml"/></Relationships>
</file>

<file path=ppt/slides/_rels/slide131.xml.rels><?xml version="1.0" encoding="UTF-8" standalone="yes"?>
<Relationships xmlns="http://schemas.openxmlformats.org/package/2006/relationships"><Relationship Id="rId2" Type="http://schemas.openxmlformats.org/officeDocument/2006/relationships/notesSlide" Target="../notesSlides/notesSlide120.xml"/><Relationship Id="rId1" Type="http://schemas.openxmlformats.org/officeDocument/2006/relationships/slideLayout" Target="../slideLayouts/slideLayout7.xml"/></Relationships>
</file>

<file path=ppt/slides/_rels/slide132.xml.rels><?xml version="1.0" encoding="UTF-8" standalone="yes"?>
<Relationships xmlns="http://schemas.openxmlformats.org/package/2006/relationships"><Relationship Id="rId3" Type="http://schemas.openxmlformats.org/officeDocument/2006/relationships/oleObject" Target="../embeddings/oleObject22.bin"/><Relationship Id="rId2" Type="http://schemas.openxmlformats.org/officeDocument/2006/relationships/notesSlide" Target="../notesSlides/notesSlide121.xml"/><Relationship Id="rId1" Type="http://schemas.openxmlformats.org/officeDocument/2006/relationships/slideLayout" Target="../slideLayouts/slideLayout7.xml"/><Relationship Id="rId6" Type="http://schemas.openxmlformats.org/officeDocument/2006/relationships/image" Target="../media/image92.jpeg"/><Relationship Id="rId5" Type="http://schemas.openxmlformats.org/officeDocument/2006/relationships/image" Target="../media/image91.jpeg"/><Relationship Id="rId4" Type="http://schemas.openxmlformats.org/officeDocument/2006/relationships/image" Target="../media/image90.emf"/></Relationships>
</file>

<file path=ppt/slides/_rels/slide133.xml.rels><?xml version="1.0" encoding="UTF-8" standalone="yes"?>
<Relationships xmlns="http://schemas.openxmlformats.org/package/2006/relationships"><Relationship Id="rId3" Type="http://schemas.openxmlformats.org/officeDocument/2006/relationships/image" Target="../media/image77.jpeg"/><Relationship Id="rId2" Type="http://schemas.openxmlformats.org/officeDocument/2006/relationships/notesSlide" Target="../notesSlides/notesSlide122.xml"/><Relationship Id="rId1" Type="http://schemas.openxmlformats.org/officeDocument/2006/relationships/slideLayout" Target="../slideLayouts/slideLayout7.xml"/><Relationship Id="rId4" Type="http://schemas.openxmlformats.org/officeDocument/2006/relationships/image" Target="../media/image78.jpeg"/></Relationships>
</file>

<file path=ppt/slides/_rels/slide134.xml.rels><?xml version="1.0" encoding="UTF-8" standalone="yes"?>
<Relationships xmlns="http://schemas.openxmlformats.org/package/2006/relationships"><Relationship Id="rId3" Type="http://schemas.openxmlformats.org/officeDocument/2006/relationships/oleObject" Target="../embeddings/oleObject23.bin"/><Relationship Id="rId2" Type="http://schemas.openxmlformats.org/officeDocument/2006/relationships/notesSlide" Target="../notesSlides/notesSlide123.xml"/><Relationship Id="rId1" Type="http://schemas.openxmlformats.org/officeDocument/2006/relationships/slideLayout" Target="../slideLayouts/slideLayout7.xml"/><Relationship Id="rId4" Type="http://schemas.openxmlformats.org/officeDocument/2006/relationships/image" Target="../media/image74.emf"/></Relationships>
</file>

<file path=ppt/slides/_rels/slide135.xml.rels><?xml version="1.0" encoding="UTF-8" standalone="yes"?>
<Relationships xmlns="http://schemas.openxmlformats.org/package/2006/relationships"><Relationship Id="rId3" Type="http://schemas.openxmlformats.org/officeDocument/2006/relationships/oleObject" Target="../embeddings/oleObject24.bin"/><Relationship Id="rId2" Type="http://schemas.openxmlformats.org/officeDocument/2006/relationships/notesSlide" Target="../notesSlides/notesSlide124.xml"/><Relationship Id="rId1" Type="http://schemas.openxmlformats.org/officeDocument/2006/relationships/slideLayout" Target="../slideLayouts/slideLayout7.xml"/><Relationship Id="rId4" Type="http://schemas.openxmlformats.org/officeDocument/2006/relationships/image" Target="../media/image74.emf"/></Relationships>
</file>

<file path=ppt/slides/_rels/slide136.xml.rels><?xml version="1.0" encoding="UTF-8" standalone="yes"?>
<Relationships xmlns="http://schemas.openxmlformats.org/package/2006/relationships"><Relationship Id="rId3" Type="http://schemas.openxmlformats.org/officeDocument/2006/relationships/oleObject" Target="../embeddings/oleObject25.bin"/><Relationship Id="rId2" Type="http://schemas.openxmlformats.org/officeDocument/2006/relationships/notesSlide" Target="../notesSlides/notesSlide125.xml"/><Relationship Id="rId1" Type="http://schemas.openxmlformats.org/officeDocument/2006/relationships/slideLayout" Target="../slideLayouts/slideLayout7.xml"/><Relationship Id="rId4" Type="http://schemas.openxmlformats.org/officeDocument/2006/relationships/image" Target="../media/image74.emf"/></Relationships>
</file>

<file path=ppt/slides/_rels/slide137.xml.rels><?xml version="1.0" encoding="UTF-8" standalone="yes"?>
<Relationships xmlns="http://schemas.openxmlformats.org/package/2006/relationships"><Relationship Id="rId3" Type="http://schemas.openxmlformats.org/officeDocument/2006/relationships/oleObject" Target="../embeddings/oleObject26.bin"/><Relationship Id="rId2" Type="http://schemas.openxmlformats.org/officeDocument/2006/relationships/notesSlide" Target="../notesSlides/notesSlide126.xml"/><Relationship Id="rId1" Type="http://schemas.openxmlformats.org/officeDocument/2006/relationships/slideLayout" Target="../slideLayouts/slideLayout7.xml"/><Relationship Id="rId4" Type="http://schemas.openxmlformats.org/officeDocument/2006/relationships/image" Target="../media/image76.emf"/></Relationships>
</file>

<file path=ppt/slides/_rels/slide138.xml.rels><?xml version="1.0" encoding="UTF-8" standalone="yes"?>
<Relationships xmlns="http://schemas.openxmlformats.org/package/2006/relationships"><Relationship Id="rId3" Type="http://schemas.openxmlformats.org/officeDocument/2006/relationships/image" Target="../media/image93.jpeg"/><Relationship Id="rId2" Type="http://schemas.openxmlformats.org/officeDocument/2006/relationships/notesSlide" Target="../notesSlides/notesSlide127.xml"/><Relationship Id="rId1" Type="http://schemas.openxmlformats.org/officeDocument/2006/relationships/slideLayout" Target="../slideLayouts/slideLayout2.xml"/><Relationship Id="rId4" Type="http://schemas.openxmlformats.org/officeDocument/2006/relationships/image" Target="../media/image94.jpeg"/></Relationships>
</file>

<file path=ppt/slides/_rels/slide139.xml.rels><?xml version="1.0" encoding="UTF-8" standalone="yes"?>
<Relationships xmlns="http://schemas.openxmlformats.org/package/2006/relationships"><Relationship Id="rId3" Type="http://schemas.openxmlformats.org/officeDocument/2006/relationships/image" Target="../media/image27.jpeg"/><Relationship Id="rId2" Type="http://schemas.openxmlformats.org/officeDocument/2006/relationships/notesSlide" Target="../notesSlides/notesSlide128.xml"/><Relationship Id="rId1" Type="http://schemas.openxmlformats.org/officeDocument/2006/relationships/slideLayout" Target="../slideLayouts/slideLayout7.xml"/></Relationships>
</file>

<file path=ppt/slides/_rels/slide14.xml.rels><?xml version="1.0" encoding="UTF-8" standalone="yes"?>
<Relationships xmlns="http://schemas.openxmlformats.org/package/2006/relationships"><Relationship Id="rId3" Type="http://schemas.openxmlformats.org/officeDocument/2006/relationships/oleObject" Target="../embeddings/oleObject5.bin"/><Relationship Id="rId2" Type="http://schemas.openxmlformats.org/officeDocument/2006/relationships/notesSlide" Target="../notesSlides/notesSlide14.xml"/><Relationship Id="rId1" Type="http://schemas.openxmlformats.org/officeDocument/2006/relationships/slideLayout" Target="../slideLayouts/slideLayout12.xml"/><Relationship Id="rId4" Type="http://schemas.openxmlformats.org/officeDocument/2006/relationships/image" Target="../media/image15.emf"/></Relationships>
</file>

<file path=ppt/slides/_rels/slide140.xml.rels><?xml version="1.0" encoding="UTF-8" standalone="yes"?>
<Relationships xmlns="http://schemas.openxmlformats.org/package/2006/relationships"><Relationship Id="rId2" Type="http://schemas.openxmlformats.org/officeDocument/2006/relationships/notesSlide" Target="../notesSlides/notesSlide129.xml"/><Relationship Id="rId1" Type="http://schemas.openxmlformats.org/officeDocument/2006/relationships/slideLayout" Target="../slideLayouts/slideLayout2.xml"/></Relationships>
</file>

<file path=ppt/slides/_rels/slide141.xml.rels><?xml version="1.0" encoding="UTF-8" standalone="yes"?>
<Relationships xmlns="http://schemas.openxmlformats.org/package/2006/relationships"><Relationship Id="rId3" Type="http://schemas.openxmlformats.org/officeDocument/2006/relationships/image" Target="../media/image95.jpeg"/><Relationship Id="rId7" Type="http://schemas.openxmlformats.org/officeDocument/2006/relationships/image" Target="../media/image99.jpeg"/><Relationship Id="rId2" Type="http://schemas.openxmlformats.org/officeDocument/2006/relationships/notesSlide" Target="../notesSlides/notesSlide130.xml"/><Relationship Id="rId1" Type="http://schemas.openxmlformats.org/officeDocument/2006/relationships/slideLayout" Target="../slideLayouts/slideLayout2.xml"/><Relationship Id="rId6" Type="http://schemas.openxmlformats.org/officeDocument/2006/relationships/image" Target="../media/image98.jpeg"/><Relationship Id="rId5" Type="http://schemas.openxmlformats.org/officeDocument/2006/relationships/image" Target="../media/image97.jpeg"/><Relationship Id="rId4" Type="http://schemas.openxmlformats.org/officeDocument/2006/relationships/image" Target="../media/image96.jpeg"/></Relationships>
</file>

<file path=ppt/slides/_rels/slide142.xml.rels><?xml version="1.0" encoding="UTF-8" standalone="yes"?>
<Relationships xmlns="http://schemas.openxmlformats.org/package/2006/relationships"><Relationship Id="rId3" Type="http://schemas.openxmlformats.org/officeDocument/2006/relationships/image" Target="../media/image100.jpeg"/><Relationship Id="rId2" Type="http://schemas.openxmlformats.org/officeDocument/2006/relationships/notesSlide" Target="../notesSlides/notesSlide131.xml"/><Relationship Id="rId1" Type="http://schemas.openxmlformats.org/officeDocument/2006/relationships/slideLayout" Target="../slideLayouts/slideLayout2.xml"/></Relationships>
</file>

<file path=ppt/slides/_rels/slide143.xml.rels><?xml version="1.0" encoding="UTF-8" standalone="yes"?>
<Relationships xmlns="http://schemas.openxmlformats.org/package/2006/relationships"><Relationship Id="rId2" Type="http://schemas.openxmlformats.org/officeDocument/2006/relationships/notesSlide" Target="../notesSlides/notesSlide132.xml"/><Relationship Id="rId1" Type="http://schemas.openxmlformats.org/officeDocument/2006/relationships/slideLayout" Target="../slideLayouts/slideLayout2.xml"/></Relationships>
</file>

<file path=ppt/slides/_rels/slide144.xml.rels><?xml version="1.0" encoding="UTF-8" standalone="yes"?>
<Relationships xmlns="http://schemas.openxmlformats.org/package/2006/relationships"><Relationship Id="rId3" Type="http://schemas.openxmlformats.org/officeDocument/2006/relationships/image" Target="../media/image101.jpeg"/><Relationship Id="rId2" Type="http://schemas.openxmlformats.org/officeDocument/2006/relationships/notesSlide" Target="../notesSlides/notesSlide133.xml"/><Relationship Id="rId1" Type="http://schemas.openxmlformats.org/officeDocument/2006/relationships/slideLayout" Target="../slideLayouts/slideLayout2.xml"/></Relationships>
</file>

<file path=ppt/slides/_rels/slide145.xml.rels><?xml version="1.0" encoding="UTF-8" standalone="yes"?>
<Relationships xmlns="http://schemas.openxmlformats.org/package/2006/relationships"><Relationship Id="rId3" Type="http://schemas.openxmlformats.org/officeDocument/2006/relationships/image" Target="../media/image102.jpeg"/><Relationship Id="rId2" Type="http://schemas.openxmlformats.org/officeDocument/2006/relationships/notesSlide" Target="../notesSlides/notesSlide134.xml"/><Relationship Id="rId1" Type="http://schemas.openxmlformats.org/officeDocument/2006/relationships/slideLayout" Target="../slideLayouts/slideLayout2.xml"/></Relationships>
</file>

<file path=ppt/slides/_rels/slide146.xml.rels><?xml version="1.0" encoding="UTF-8" standalone="yes"?>
<Relationships xmlns="http://schemas.openxmlformats.org/package/2006/relationships"><Relationship Id="rId2" Type="http://schemas.openxmlformats.org/officeDocument/2006/relationships/notesSlide" Target="../notesSlides/notesSlide135.xml"/><Relationship Id="rId1" Type="http://schemas.openxmlformats.org/officeDocument/2006/relationships/slideLayout" Target="../slideLayouts/slideLayout2.xml"/></Relationships>
</file>

<file path=ppt/slides/_rels/slide147.xml.rels><?xml version="1.0" encoding="UTF-8" standalone="yes"?>
<Relationships xmlns="http://schemas.openxmlformats.org/package/2006/relationships"><Relationship Id="rId2" Type="http://schemas.openxmlformats.org/officeDocument/2006/relationships/notesSlide" Target="../notesSlides/notesSlide136.xml"/><Relationship Id="rId1" Type="http://schemas.openxmlformats.org/officeDocument/2006/relationships/slideLayout" Target="../slideLayouts/slideLayout7.xml"/></Relationships>
</file>

<file path=ppt/slides/_rels/slide148.xml.rels><?xml version="1.0" encoding="UTF-8" standalone="yes"?>
<Relationships xmlns="http://schemas.openxmlformats.org/package/2006/relationships"><Relationship Id="rId3" Type="http://schemas.openxmlformats.org/officeDocument/2006/relationships/image" Target="../media/image48.png"/><Relationship Id="rId2" Type="http://schemas.openxmlformats.org/officeDocument/2006/relationships/notesSlide" Target="../notesSlides/notesSlide137.xml"/><Relationship Id="rId1" Type="http://schemas.openxmlformats.org/officeDocument/2006/relationships/slideLayout" Target="../slideLayouts/slideLayout7.xml"/></Relationships>
</file>

<file path=ppt/slides/_rels/slide149.xml.rels><?xml version="1.0" encoding="UTF-8" standalone="yes"?>
<Relationships xmlns="http://schemas.openxmlformats.org/package/2006/relationships"><Relationship Id="rId2" Type="http://schemas.openxmlformats.org/officeDocument/2006/relationships/notesSlide" Target="../notesSlides/notesSlide138.xml"/><Relationship Id="rId1" Type="http://schemas.openxmlformats.org/officeDocument/2006/relationships/slideLayout" Target="../slideLayouts/slideLayout2.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7.xml"/></Relationships>
</file>

<file path=ppt/slides/_rels/slide150.xml.rels><?xml version="1.0" encoding="UTF-8" standalone="yes"?>
<Relationships xmlns="http://schemas.openxmlformats.org/package/2006/relationships"><Relationship Id="rId2" Type="http://schemas.openxmlformats.org/officeDocument/2006/relationships/notesSlide" Target="../notesSlides/notesSlide139.xml"/><Relationship Id="rId1" Type="http://schemas.openxmlformats.org/officeDocument/2006/relationships/slideLayout" Target="../slideLayouts/slideLayout2.xml"/></Relationships>
</file>

<file path=ppt/slides/_rels/slide151.xml.rels><?xml version="1.0" encoding="UTF-8" standalone="yes"?>
<Relationships xmlns="http://schemas.openxmlformats.org/package/2006/relationships"><Relationship Id="rId3" Type="http://schemas.openxmlformats.org/officeDocument/2006/relationships/image" Target="../media/image103.gif"/><Relationship Id="rId2" Type="http://schemas.openxmlformats.org/officeDocument/2006/relationships/notesSlide" Target="../notesSlides/notesSlide140.xml"/><Relationship Id="rId1" Type="http://schemas.openxmlformats.org/officeDocument/2006/relationships/slideLayout" Target="../slideLayouts/slideLayout7.xml"/></Relationships>
</file>

<file path=ppt/slides/_rels/slide152.xml.rels><?xml version="1.0" encoding="UTF-8" standalone="yes"?>
<Relationships xmlns="http://schemas.openxmlformats.org/package/2006/relationships"><Relationship Id="rId2" Type="http://schemas.openxmlformats.org/officeDocument/2006/relationships/notesSlide" Target="../notesSlides/notesSlide141.xml"/><Relationship Id="rId1" Type="http://schemas.openxmlformats.org/officeDocument/2006/relationships/slideLayout" Target="../slideLayouts/slideLayout7.xml"/></Relationships>
</file>

<file path=ppt/slides/_rels/slide153.xml.rels><?xml version="1.0" encoding="UTF-8" standalone="yes"?>
<Relationships xmlns="http://schemas.openxmlformats.org/package/2006/relationships"><Relationship Id="rId3" Type="http://schemas.openxmlformats.org/officeDocument/2006/relationships/oleObject" Target="../embeddings/oleObject27.bin"/><Relationship Id="rId2" Type="http://schemas.openxmlformats.org/officeDocument/2006/relationships/notesSlide" Target="../notesSlides/notesSlide142.xml"/><Relationship Id="rId1" Type="http://schemas.openxmlformats.org/officeDocument/2006/relationships/slideLayout" Target="../slideLayouts/slideLayout7.xml"/><Relationship Id="rId4" Type="http://schemas.openxmlformats.org/officeDocument/2006/relationships/image" Target="../media/image104.emf"/></Relationships>
</file>

<file path=ppt/slides/_rels/slide154.xml.rels><?xml version="1.0" encoding="UTF-8" standalone="yes"?>
<Relationships xmlns="http://schemas.openxmlformats.org/package/2006/relationships"><Relationship Id="rId3" Type="http://schemas.openxmlformats.org/officeDocument/2006/relationships/oleObject" Target="../embeddings/oleObject28.bin"/><Relationship Id="rId2" Type="http://schemas.openxmlformats.org/officeDocument/2006/relationships/notesSlide" Target="../notesSlides/notesSlide143.xml"/><Relationship Id="rId1" Type="http://schemas.openxmlformats.org/officeDocument/2006/relationships/slideLayout" Target="../slideLayouts/slideLayout7.xml"/><Relationship Id="rId4" Type="http://schemas.openxmlformats.org/officeDocument/2006/relationships/image" Target="../media/image105.emf"/></Relationships>
</file>

<file path=ppt/slides/_rels/slide155.xml.rels><?xml version="1.0" encoding="UTF-8" standalone="yes"?>
<Relationships xmlns="http://schemas.openxmlformats.org/package/2006/relationships"><Relationship Id="rId3" Type="http://schemas.openxmlformats.org/officeDocument/2006/relationships/oleObject" Target="../embeddings/oleObject29.bin"/><Relationship Id="rId2" Type="http://schemas.openxmlformats.org/officeDocument/2006/relationships/notesSlide" Target="../notesSlides/notesSlide144.xml"/><Relationship Id="rId1" Type="http://schemas.openxmlformats.org/officeDocument/2006/relationships/slideLayout" Target="../slideLayouts/slideLayout7.xml"/><Relationship Id="rId4" Type="http://schemas.openxmlformats.org/officeDocument/2006/relationships/image" Target="../media/image106.emf"/></Relationships>
</file>

<file path=ppt/slides/_rels/slide156.xml.rels><?xml version="1.0" encoding="UTF-8" standalone="yes"?>
<Relationships xmlns="http://schemas.openxmlformats.org/package/2006/relationships"><Relationship Id="rId3" Type="http://schemas.openxmlformats.org/officeDocument/2006/relationships/oleObject" Target="../embeddings/oleObject30.bin"/><Relationship Id="rId2" Type="http://schemas.openxmlformats.org/officeDocument/2006/relationships/notesSlide" Target="../notesSlides/notesSlide145.xml"/><Relationship Id="rId1" Type="http://schemas.openxmlformats.org/officeDocument/2006/relationships/slideLayout" Target="../slideLayouts/slideLayout7.xml"/><Relationship Id="rId4" Type="http://schemas.openxmlformats.org/officeDocument/2006/relationships/image" Target="../media/image107.emf"/></Relationships>
</file>

<file path=ppt/slides/_rels/slide157.xml.rels><?xml version="1.0" encoding="UTF-8" standalone="yes"?>
<Relationships xmlns="http://schemas.openxmlformats.org/package/2006/relationships"><Relationship Id="rId2" Type="http://schemas.openxmlformats.org/officeDocument/2006/relationships/notesSlide" Target="../notesSlides/notesSlide146.xml"/><Relationship Id="rId1" Type="http://schemas.openxmlformats.org/officeDocument/2006/relationships/slideLayout" Target="../slideLayouts/slideLayout2.xml"/></Relationships>
</file>

<file path=ppt/slides/_rels/slide158.xml.rels><?xml version="1.0" encoding="UTF-8" standalone="yes"?>
<Relationships xmlns="http://schemas.openxmlformats.org/package/2006/relationships"><Relationship Id="rId2" Type="http://schemas.openxmlformats.org/officeDocument/2006/relationships/notesSlide" Target="../notesSlides/notesSlide147.xml"/><Relationship Id="rId1" Type="http://schemas.openxmlformats.org/officeDocument/2006/relationships/slideLayout" Target="../slideLayouts/slideLayout2.xml"/></Relationships>
</file>

<file path=ppt/slides/_rels/slide159.xml.rels><?xml version="1.0" encoding="UTF-8" standalone="yes"?>
<Relationships xmlns="http://schemas.openxmlformats.org/package/2006/relationships"><Relationship Id="rId2" Type="http://schemas.openxmlformats.org/officeDocument/2006/relationships/notesSlide" Target="../notesSlides/notesSlide148.xml"/><Relationship Id="rId1" Type="http://schemas.openxmlformats.org/officeDocument/2006/relationships/slideLayout" Target="../slideLayouts/slideLayout7.xml"/></Relationships>
</file>

<file path=ppt/slides/_rels/slide16.xml.rels><?xml version="1.0" encoding="UTF-8" standalone="yes"?>
<Relationships xmlns="http://schemas.openxmlformats.org/package/2006/relationships"><Relationship Id="rId3" Type="http://schemas.openxmlformats.org/officeDocument/2006/relationships/image" Target="../media/image16.jpeg"/><Relationship Id="rId2" Type="http://schemas.openxmlformats.org/officeDocument/2006/relationships/notesSlide" Target="../notesSlides/notesSlide16.xml"/><Relationship Id="rId1" Type="http://schemas.openxmlformats.org/officeDocument/2006/relationships/slideLayout" Target="../slideLayouts/slideLayout7.xml"/></Relationships>
</file>

<file path=ppt/slides/_rels/slide160.xml.rels><?xml version="1.0" encoding="UTF-8" standalone="yes"?>
<Relationships xmlns="http://schemas.openxmlformats.org/package/2006/relationships"><Relationship Id="rId2" Type="http://schemas.openxmlformats.org/officeDocument/2006/relationships/notesSlide" Target="../notesSlides/notesSlide149.xml"/><Relationship Id="rId1" Type="http://schemas.openxmlformats.org/officeDocument/2006/relationships/slideLayout" Target="../slideLayouts/slideLayout7.xml"/></Relationships>
</file>

<file path=ppt/slides/_rels/slide161.xml.rels><?xml version="1.0" encoding="UTF-8" standalone="yes"?>
<Relationships xmlns="http://schemas.openxmlformats.org/package/2006/relationships"><Relationship Id="rId3" Type="http://schemas.openxmlformats.org/officeDocument/2006/relationships/oleObject" Target="../embeddings/oleObject31.bin"/><Relationship Id="rId2" Type="http://schemas.openxmlformats.org/officeDocument/2006/relationships/notesSlide" Target="../notesSlides/notesSlide150.xml"/><Relationship Id="rId1" Type="http://schemas.openxmlformats.org/officeDocument/2006/relationships/slideLayout" Target="../slideLayouts/slideLayout7.xml"/><Relationship Id="rId4" Type="http://schemas.openxmlformats.org/officeDocument/2006/relationships/image" Target="../media/image108.emf"/></Relationships>
</file>

<file path=ppt/slides/_rels/slide162.xml.rels><?xml version="1.0" encoding="UTF-8" standalone="yes"?>
<Relationships xmlns="http://schemas.openxmlformats.org/package/2006/relationships"><Relationship Id="rId2" Type="http://schemas.openxmlformats.org/officeDocument/2006/relationships/notesSlide" Target="../notesSlides/notesSlide151.xml"/><Relationship Id="rId1" Type="http://schemas.openxmlformats.org/officeDocument/2006/relationships/slideLayout" Target="../slideLayouts/slideLayout2.xml"/></Relationships>
</file>

<file path=ppt/slides/_rels/slide163.xml.rels><?xml version="1.0" encoding="UTF-8" standalone="yes"?>
<Relationships xmlns="http://schemas.openxmlformats.org/package/2006/relationships"><Relationship Id="rId2" Type="http://schemas.openxmlformats.org/officeDocument/2006/relationships/notesSlide" Target="../notesSlides/notesSlide152.xml"/><Relationship Id="rId1" Type="http://schemas.openxmlformats.org/officeDocument/2006/relationships/slideLayout" Target="../slideLayouts/slideLayout7.xml"/></Relationships>
</file>

<file path=ppt/slides/_rels/slide16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65.xml.rels><?xml version="1.0" encoding="UTF-8" standalone="yes"?>
<Relationships xmlns="http://schemas.openxmlformats.org/package/2006/relationships"><Relationship Id="rId3" Type="http://schemas.openxmlformats.org/officeDocument/2006/relationships/image" Target="../media/image109.emf"/><Relationship Id="rId2" Type="http://schemas.openxmlformats.org/officeDocument/2006/relationships/notesSlide" Target="../notesSlides/notesSlide153.xml"/><Relationship Id="rId1" Type="http://schemas.openxmlformats.org/officeDocument/2006/relationships/slideLayout" Target="../slideLayouts/slideLayout6.xml"/></Relationships>
</file>

<file path=ppt/slides/_rels/slide16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67.xml.rels><?xml version="1.0" encoding="UTF-8" standalone="yes"?>
<Relationships xmlns="http://schemas.openxmlformats.org/package/2006/relationships"><Relationship Id="rId2" Type="http://schemas.openxmlformats.org/officeDocument/2006/relationships/notesSlide" Target="../notesSlides/notesSlide154.xml"/><Relationship Id="rId1" Type="http://schemas.openxmlformats.org/officeDocument/2006/relationships/slideLayout" Target="../slideLayouts/slideLayout6.xml"/></Relationships>
</file>

<file path=ppt/slides/_rels/slide168.xml.rels><?xml version="1.0" encoding="UTF-8" standalone="yes"?>
<Relationships xmlns="http://schemas.openxmlformats.org/package/2006/relationships"><Relationship Id="rId2" Type="http://schemas.openxmlformats.org/officeDocument/2006/relationships/chart" Target="../charts/chart4.xml"/><Relationship Id="rId1" Type="http://schemas.openxmlformats.org/officeDocument/2006/relationships/slideLayout" Target="../slideLayouts/slideLayout7.xml"/></Relationships>
</file>

<file path=ppt/slides/_rels/slide169.xml.rels><?xml version="1.0" encoding="UTF-8" standalone="yes"?>
<Relationships xmlns="http://schemas.openxmlformats.org/package/2006/relationships"><Relationship Id="rId2" Type="http://schemas.openxmlformats.org/officeDocument/2006/relationships/notesSlide" Target="../notesSlides/notesSlide155.xml"/><Relationship Id="rId1" Type="http://schemas.openxmlformats.org/officeDocument/2006/relationships/slideLayout" Target="../slideLayouts/slideLayout2.xml"/></Relationships>
</file>

<file path=ppt/slides/_rels/slide17.xml.rels><?xml version="1.0" encoding="UTF-8" standalone="yes"?>
<Relationships xmlns="http://schemas.openxmlformats.org/package/2006/relationships"><Relationship Id="rId3" Type="http://schemas.openxmlformats.org/officeDocument/2006/relationships/oleObject" Target="../embeddings/oleObject6.bin"/><Relationship Id="rId2" Type="http://schemas.openxmlformats.org/officeDocument/2006/relationships/notesSlide" Target="../notesSlides/notesSlide17.xml"/><Relationship Id="rId1" Type="http://schemas.openxmlformats.org/officeDocument/2006/relationships/slideLayout" Target="../slideLayouts/slideLayout7.xml"/><Relationship Id="rId6" Type="http://schemas.openxmlformats.org/officeDocument/2006/relationships/image" Target="../media/image18.emf"/><Relationship Id="rId5" Type="http://schemas.openxmlformats.org/officeDocument/2006/relationships/oleObject" Target="../embeddings/oleObject7.bin"/><Relationship Id="rId4" Type="http://schemas.openxmlformats.org/officeDocument/2006/relationships/image" Target="../media/image17.emf"/></Relationships>
</file>

<file path=ppt/slides/_rels/slide170.xml.rels><?xml version="1.0" encoding="UTF-8" standalone="yes"?>
<Relationships xmlns="http://schemas.openxmlformats.org/package/2006/relationships"><Relationship Id="rId3" Type="http://schemas.openxmlformats.org/officeDocument/2006/relationships/image" Target="../media/image110.jpeg"/><Relationship Id="rId2" Type="http://schemas.openxmlformats.org/officeDocument/2006/relationships/notesSlide" Target="../notesSlides/notesSlide156.xml"/><Relationship Id="rId1" Type="http://schemas.openxmlformats.org/officeDocument/2006/relationships/slideLayout" Target="../slideLayouts/slideLayout2.xml"/></Relationships>
</file>

<file path=ppt/slides/_rels/slide171.xml.rels><?xml version="1.0" encoding="UTF-8" standalone="yes"?>
<Relationships xmlns="http://schemas.openxmlformats.org/package/2006/relationships"><Relationship Id="rId2" Type="http://schemas.openxmlformats.org/officeDocument/2006/relationships/notesSlide" Target="../notesSlides/notesSlide157.xml"/><Relationship Id="rId1" Type="http://schemas.openxmlformats.org/officeDocument/2006/relationships/slideLayout" Target="../slideLayouts/slideLayout2.xml"/></Relationships>
</file>

<file path=ppt/slides/_rels/slide172.xml.rels><?xml version="1.0" encoding="UTF-8" standalone="yes"?>
<Relationships xmlns="http://schemas.openxmlformats.org/package/2006/relationships"><Relationship Id="rId3" Type="http://schemas.openxmlformats.org/officeDocument/2006/relationships/image" Target="../media/image112.png"/><Relationship Id="rId2" Type="http://schemas.openxmlformats.org/officeDocument/2006/relationships/image" Target="../media/image111.png"/><Relationship Id="rId1" Type="http://schemas.openxmlformats.org/officeDocument/2006/relationships/slideLayout" Target="../slideLayouts/slideLayout7.xml"/></Relationships>
</file>

<file path=ppt/slides/_rels/slide173.xml.rels><?xml version="1.0" encoding="UTF-8" standalone="yes"?>
<Relationships xmlns="http://schemas.openxmlformats.org/package/2006/relationships"><Relationship Id="rId3" Type="http://schemas.openxmlformats.org/officeDocument/2006/relationships/image" Target="../media/image113.png"/><Relationship Id="rId2" Type="http://schemas.openxmlformats.org/officeDocument/2006/relationships/notesSlide" Target="../notesSlides/notesSlide158.xml"/><Relationship Id="rId1" Type="http://schemas.openxmlformats.org/officeDocument/2006/relationships/slideLayout" Target="../slideLayouts/slideLayout7.xml"/></Relationships>
</file>

<file path=ppt/slides/_rels/slide174.xml.rels><?xml version="1.0" encoding="UTF-8" standalone="yes"?>
<Relationships xmlns="http://schemas.openxmlformats.org/package/2006/relationships"><Relationship Id="rId3" Type="http://schemas.openxmlformats.org/officeDocument/2006/relationships/image" Target="../media/image114.jpeg"/><Relationship Id="rId2" Type="http://schemas.openxmlformats.org/officeDocument/2006/relationships/notesSlide" Target="../notesSlides/notesSlide159.xml"/><Relationship Id="rId1" Type="http://schemas.openxmlformats.org/officeDocument/2006/relationships/slideLayout" Target="../slideLayouts/slideLayout7.xml"/></Relationships>
</file>

<file path=ppt/slides/_rels/slide175.xml.rels><?xml version="1.0" encoding="UTF-8" standalone="yes"?>
<Relationships xmlns="http://schemas.openxmlformats.org/package/2006/relationships"><Relationship Id="rId3" Type="http://schemas.openxmlformats.org/officeDocument/2006/relationships/image" Target="../media/image115.png"/><Relationship Id="rId2" Type="http://schemas.openxmlformats.org/officeDocument/2006/relationships/notesSlide" Target="../notesSlides/notesSlide160.xml"/><Relationship Id="rId1" Type="http://schemas.openxmlformats.org/officeDocument/2006/relationships/slideLayout" Target="../slideLayouts/slideLayout7.xml"/></Relationships>
</file>

<file path=ppt/slides/_rels/slide176.xml.rels><?xml version="1.0" encoding="UTF-8" standalone="yes"?>
<Relationships xmlns="http://schemas.openxmlformats.org/package/2006/relationships"><Relationship Id="rId3" Type="http://schemas.openxmlformats.org/officeDocument/2006/relationships/image" Target="../media/image69.png"/><Relationship Id="rId2" Type="http://schemas.openxmlformats.org/officeDocument/2006/relationships/notesSlide" Target="../notesSlides/notesSlide161.xml"/><Relationship Id="rId1" Type="http://schemas.openxmlformats.org/officeDocument/2006/relationships/slideLayout" Target="../slideLayouts/slideLayout7.xml"/></Relationships>
</file>

<file path=ppt/slides/_rels/slide177.xml.rels><?xml version="1.0" encoding="UTF-8" standalone="yes"?>
<Relationships xmlns="http://schemas.openxmlformats.org/package/2006/relationships"><Relationship Id="rId2" Type="http://schemas.openxmlformats.org/officeDocument/2006/relationships/notesSlide" Target="../notesSlides/notesSlide162.xml"/><Relationship Id="rId1" Type="http://schemas.openxmlformats.org/officeDocument/2006/relationships/slideLayout" Target="../slideLayouts/slideLayout7.xml"/></Relationships>
</file>

<file path=ppt/slides/_rels/slide178.xml.rels><?xml version="1.0" encoding="UTF-8" standalone="yes"?>
<Relationships xmlns="http://schemas.openxmlformats.org/package/2006/relationships"><Relationship Id="rId2" Type="http://schemas.openxmlformats.org/officeDocument/2006/relationships/notesSlide" Target="../notesSlides/notesSlide163.xml"/><Relationship Id="rId1" Type="http://schemas.openxmlformats.org/officeDocument/2006/relationships/slideLayout" Target="../slideLayouts/slideLayout7.xml"/></Relationships>
</file>

<file path=ppt/slides/_rels/slide179.xml.rels><?xml version="1.0" encoding="UTF-8" standalone="yes"?>
<Relationships xmlns="http://schemas.openxmlformats.org/package/2006/relationships"><Relationship Id="rId2" Type="http://schemas.openxmlformats.org/officeDocument/2006/relationships/notesSlide" Target="../notesSlides/notesSlide164.xml"/><Relationship Id="rId1" Type="http://schemas.openxmlformats.org/officeDocument/2006/relationships/slideLayout" Target="../slideLayouts/slideLayout7.xml"/></Relationships>
</file>

<file path=ppt/slides/_rels/slide18.xml.rels><?xml version="1.0" encoding="UTF-8" standalone="yes"?>
<Relationships xmlns="http://schemas.openxmlformats.org/package/2006/relationships"><Relationship Id="rId3" Type="http://schemas.openxmlformats.org/officeDocument/2006/relationships/image" Target="../media/image19.jpeg"/><Relationship Id="rId2" Type="http://schemas.openxmlformats.org/officeDocument/2006/relationships/notesSlide" Target="../notesSlides/notesSlide18.xml"/><Relationship Id="rId1" Type="http://schemas.openxmlformats.org/officeDocument/2006/relationships/slideLayout" Target="../slideLayouts/slideLayout7.xml"/></Relationships>
</file>

<file path=ppt/slides/_rels/slide180.xml.rels><?xml version="1.0" encoding="UTF-8" standalone="yes"?>
<Relationships xmlns="http://schemas.openxmlformats.org/package/2006/relationships"><Relationship Id="rId3" Type="http://schemas.openxmlformats.org/officeDocument/2006/relationships/image" Target="../media/image116.png"/><Relationship Id="rId2" Type="http://schemas.openxmlformats.org/officeDocument/2006/relationships/notesSlide" Target="../notesSlides/notesSlide165.xml"/><Relationship Id="rId1" Type="http://schemas.openxmlformats.org/officeDocument/2006/relationships/slideLayout" Target="../slideLayouts/slideLayout7.xml"/></Relationships>
</file>

<file path=ppt/slides/_rels/slide181.xml.rels><?xml version="1.0" encoding="UTF-8" standalone="yes"?>
<Relationships xmlns="http://schemas.openxmlformats.org/package/2006/relationships"><Relationship Id="rId2" Type="http://schemas.openxmlformats.org/officeDocument/2006/relationships/notesSlide" Target="../notesSlides/notesSlide166.xml"/><Relationship Id="rId1" Type="http://schemas.openxmlformats.org/officeDocument/2006/relationships/slideLayout" Target="../slideLayouts/slideLayout7.xml"/></Relationships>
</file>

<file path=ppt/slides/_rels/slide182.xml.rels><?xml version="1.0" encoding="UTF-8" standalone="yes"?>
<Relationships xmlns="http://schemas.openxmlformats.org/package/2006/relationships"><Relationship Id="rId2" Type="http://schemas.openxmlformats.org/officeDocument/2006/relationships/notesSlide" Target="../notesSlides/notesSlide167.xml"/><Relationship Id="rId1" Type="http://schemas.openxmlformats.org/officeDocument/2006/relationships/slideLayout" Target="../slideLayouts/slideLayout7.xml"/></Relationships>
</file>

<file path=ppt/slides/_rels/slide183.xml.rels><?xml version="1.0" encoding="UTF-8" standalone="yes"?>
<Relationships xmlns="http://schemas.openxmlformats.org/package/2006/relationships"><Relationship Id="rId2" Type="http://schemas.openxmlformats.org/officeDocument/2006/relationships/notesSlide" Target="../notesSlides/notesSlide168.xml"/><Relationship Id="rId1" Type="http://schemas.openxmlformats.org/officeDocument/2006/relationships/slideLayout" Target="../slideLayouts/slideLayout7.xml"/></Relationships>
</file>

<file path=ppt/slides/_rels/slide184.xml.rels><?xml version="1.0" encoding="UTF-8" standalone="yes"?>
<Relationships xmlns="http://schemas.openxmlformats.org/package/2006/relationships"><Relationship Id="rId2" Type="http://schemas.openxmlformats.org/officeDocument/2006/relationships/notesSlide" Target="../notesSlides/notesSlide169.xml"/><Relationship Id="rId1" Type="http://schemas.openxmlformats.org/officeDocument/2006/relationships/slideLayout" Target="../slideLayouts/slideLayout7.xml"/></Relationships>
</file>

<file path=ppt/slides/_rels/slide185.xml.rels><?xml version="1.0" encoding="UTF-8" standalone="yes"?>
<Relationships xmlns="http://schemas.openxmlformats.org/package/2006/relationships"><Relationship Id="rId2" Type="http://schemas.openxmlformats.org/officeDocument/2006/relationships/notesSlide" Target="../notesSlides/notesSlide170.xml"/><Relationship Id="rId1" Type="http://schemas.openxmlformats.org/officeDocument/2006/relationships/slideLayout" Target="../slideLayouts/slideLayout7.xml"/></Relationships>
</file>

<file path=ppt/slides/_rels/slide186.xml.rels><?xml version="1.0" encoding="UTF-8" standalone="yes"?>
<Relationships xmlns="http://schemas.openxmlformats.org/package/2006/relationships"><Relationship Id="rId2" Type="http://schemas.openxmlformats.org/officeDocument/2006/relationships/notesSlide" Target="../notesSlides/notesSlide171.xml"/><Relationship Id="rId1" Type="http://schemas.openxmlformats.org/officeDocument/2006/relationships/slideLayout" Target="../slideLayouts/slideLayout2.xml"/></Relationships>
</file>

<file path=ppt/slides/_rels/slide187.xml.rels><?xml version="1.0" encoding="UTF-8" standalone="yes"?>
<Relationships xmlns="http://schemas.openxmlformats.org/package/2006/relationships"><Relationship Id="rId3" Type="http://schemas.openxmlformats.org/officeDocument/2006/relationships/image" Target="../media/image117.jpeg"/><Relationship Id="rId2" Type="http://schemas.openxmlformats.org/officeDocument/2006/relationships/notesSlide" Target="../notesSlides/notesSlide172.xml"/><Relationship Id="rId1" Type="http://schemas.openxmlformats.org/officeDocument/2006/relationships/slideLayout" Target="../slideLayouts/slideLayout2.xml"/></Relationships>
</file>

<file path=ppt/slides/_rels/slide188.xml.rels><?xml version="1.0" encoding="UTF-8" standalone="yes"?>
<Relationships xmlns="http://schemas.openxmlformats.org/package/2006/relationships"><Relationship Id="rId3" Type="http://schemas.openxmlformats.org/officeDocument/2006/relationships/image" Target="../media/image118.png"/><Relationship Id="rId2" Type="http://schemas.openxmlformats.org/officeDocument/2006/relationships/notesSlide" Target="../notesSlides/notesSlide173.xml"/><Relationship Id="rId1" Type="http://schemas.openxmlformats.org/officeDocument/2006/relationships/slideLayout" Target="../slideLayouts/slideLayout2.xml"/></Relationships>
</file>

<file path=ppt/slides/_rels/slide189.xml.rels><?xml version="1.0" encoding="UTF-8" standalone="yes"?>
<Relationships xmlns="http://schemas.openxmlformats.org/package/2006/relationships"><Relationship Id="rId2" Type="http://schemas.openxmlformats.org/officeDocument/2006/relationships/notesSlide" Target="../notesSlides/notesSlide174.xml"/><Relationship Id="rId1" Type="http://schemas.openxmlformats.org/officeDocument/2006/relationships/slideLayout" Target="../slideLayouts/slideLayout2.xml"/></Relationships>
</file>

<file path=ppt/slides/_rels/slide19.xml.rels><?xml version="1.0" encoding="UTF-8" standalone="yes"?>
<Relationships xmlns="http://schemas.openxmlformats.org/package/2006/relationships"><Relationship Id="rId3" Type="http://schemas.openxmlformats.org/officeDocument/2006/relationships/image" Target="../media/image20.jpeg"/><Relationship Id="rId2" Type="http://schemas.openxmlformats.org/officeDocument/2006/relationships/notesSlide" Target="../notesSlides/notesSlide19.xml"/><Relationship Id="rId1" Type="http://schemas.openxmlformats.org/officeDocument/2006/relationships/slideLayout" Target="../slideLayouts/slideLayout7.xml"/></Relationships>
</file>

<file path=ppt/slides/_rels/slide190.xml.rels><?xml version="1.0" encoding="UTF-8" standalone="yes"?>
<Relationships xmlns="http://schemas.openxmlformats.org/package/2006/relationships"><Relationship Id="rId3" Type="http://schemas.openxmlformats.org/officeDocument/2006/relationships/image" Target="../media/image113.png"/><Relationship Id="rId2" Type="http://schemas.openxmlformats.org/officeDocument/2006/relationships/notesSlide" Target="../notesSlides/notesSlide175.xml"/><Relationship Id="rId1" Type="http://schemas.openxmlformats.org/officeDocument/2006/relationships/slideLayout" Target="../slideLayouts/slideLayout7.xml"/></Relationships>
</file>

<file path=ppt/slides/_rels/slide191.xml.rels><?xml version="1.0" encoding="UTF-8" standalone="yes"?>
<Relationships xmlns="http://schemas.openxmlformats.org/package/2006/relationships"><Relationship Id="rId3" Type="http://schemas.openxmlformats.org/officeDocument/2006/relationships/image" Target="../media/image114.jpeg"/><Relationship Id="rId2" Type="http://schemas.openxmlformats.org/officeDocument/2006/relationships/notesSlide" Target="../notesSlides/notesSlide176.xml"/><Relationship Id="rId1" Type="http://schemas.openxmlformats.org/officeDocument/2006/relationships/slideLayout" Target="../slideLayouts/slideLayout7.xml"/></Relationships>
</file>

<file path=ppt/slides/_rels/slide192.xml.rels><?xml version="1.0" encoding="UTF-8" standalone="yes"?>
<Relationships xmlns="http://schemas.openxmlformats.org/package/2006/relationships"><Relationship Id="rId3" Type="http://schemas.openxmlformats.org/officeDocument/2006/relationships/image" Target="../media/image115.png"/><Relationship Id="rId2" Type="http://schemas.openxmlformats.org/officeDocument/2006/relationships/notesSlide" Target="../notesSlides/notesSlide177.xml"/><Relationship Id="rId1" Type="http://schemas.openxmlformats.org/officeDocument/2006/relationships/slideLayout" Target="../slideLayouts/slideLayout7.xml"/></Relationships>
</file>

<file path=ppt/slides/_rels/slide193.xml.rels><?xml version="1.0" encoding="UTF-8" standalone="yes"?>
<Relationships xmlns="http://schemas.openxmlformats.org/package/2006/relationships"><Relationship Id="rId3" Type="http://schemas.openxmlformats.org/officeDocument/2006/relationships/image" Target="../media/image69.png"/><Relationship Id="rId2" Type="http://schemas.openxmlformats.org/officeDocument/2006/relationships/notesSlide" Target="../notesSlides/notesSlide178.xml"/><Relationship Id="rId1" Type="http://schemas.openxmlformats.org/officeDocument/2006/relationships/slideLayout" Target="../slideLayouts/slideLayout7.xml"/></Relationships>
</file>

<file path=ppt/slides/_rels/slide194.xml.rels><?xml version="1.0" encoding="UTF-8" standalone="yes"?>
<Relationships xmlns="http://schemas.openxmlformats.org/package/2006/relationships"><Relationship Id="rId2" Type="http://schemas.openxmlformats.org/officeDocument/2006/relationships/notesSlide" Target="../notesSlides/notesSlide179.xml"/><Relationship Id="rId1" Type="http://schemas.openxmlformats.org/officeDocument/2006/relationships/slideLayout" Target="../slideLayouts/slideLayout7.xml"/></Relationships>
</file>

<file path=ppt/slides/_rels/slide195.xml.rels><?xml version="1.0" encoding="UTF-8" standalone="yes"?>
<Relationships xmlns="http://schemas.openxmlformats.org/package/2006/relationships"><Relationship Id="rId2" Type="http://schemas.openxmlformats.org/officeDocument/2006/relationships/notesSlide" Target="../notesSlides/notesSlide180.xml"/><Relationship Id="rId1" Type="http://schemas.openxmlformats.org/officeDocument/2006/relationships/slideLayout" Target="../slideLayouts/slideLayout7.xml"/></Relationships>
</file>

<file path=ppt/slides/_rels/slide19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97.xml.rels><?xml version="1.0" encoding="UTF-8" standalone="yes"?>
<Relationships xmlns="http://schemas.openxmlformats.org/package/2006/relationships"><Relationship Id="rId2" Type="http://schemas.openxmlformats.org/officeDocument/2006/relationships/notesSlide" Target="../notesSlides/notesSlide181.xml"/><Relationship Id="rId1" Type="http://schemas.openxmlformats.org/officeDocument/2006/relationships/slideLayout" Target="../slideLayouts/slideLayout7.xml"/></Relationships>
</file>

<file path=ppt/slides/_rels/slide198.xml.rels><?xml version="1.0" encoding="UTF-8" standalone="yes"?>
<Relationships xmlns="http://schemas.openxmlformats.org/package/2006/relationships"><Relationship Id="rId2" Type="http://schemas.openxmlformats.org/officeDocument/2006/relationships/image" Target="../media/image119.png"/><Relationship Id="rId1" Type="http://schemas.openxmlformats.org/officeDocument/2006/relationships/slideLayout" Target="../slideLayouts/slideLayout7.xml"/></Relationships>
</file>

<file path=ppt/slides/_rels/slide199.xml.rels><?xml version="1.0" encoding="UTF-8" standalone="yes"?>
<Relationships xmlns="http://schemas.openxmlformats.org/package/2006/relationships"><Relationship Id="rId8" Type="http://schemas.openxmlformats.org/officeDocument/2006/relationships/image" Target="../media/image123.png"/><Relationship Id="rId3" Type="http://schemas.openxmlformats.org/officeDocument/2006/relationships/image" Target="../media/image120.jpeg"/><Relationship Id="rId7" Type="http://schemas.openxmlformats.org/officeDocument/2006/relationships/image" Target="../media/image122.jpeg"/><Relationship Id="rId2" Type="http://schemas.openxmlformats.org/officeDocument/2006/relationships/notesSlide" Target="../notesSlides/notesSlide182.xml"/><Relationship Id="rId1" Type="http://schemas.openxmlformats.org/officeDocument/2006/relationships/slideLayout" Target="../slideLayouts/slideLayout2.xml"/><Relationship Id="rId6" Type="http://schemas.openxmlformats.org/officeDocument/2006/relationships/image" Target="../media/image121.jpeg"/><Relationship Id="rId5" Type="http://schemas.openxmlformats.org/officeDocument/2006/relationships/image" Target="../media/image97.jpeg"/><Relationship Id="rId4" Type="http://schemas.openxmlformats.org/officeDocument/2006/relationships/image" Target="../media/image95.jpeg"/></Relationships>
</file>

<file path=ppt/slides/_rels/slide2.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notesSlide" Target="../notesSlides/notesSlide2.xml"/><Relationship Id="rId1" Type="http://schemas.openxmlformats.org/officeDocument/2006/relationships/slideLayout" Target="../slideLayouts/slideLayout7.xml"/><Relationship Id="rId4" Type="http://schemas.openxmlformats.org/officeDocument/2006/relationships/image" Target="../media/image4.jpeg"/></Relationships>
</file>

<file path=ppt/slides/_rels/slide20.xml.rels><?xml version="1.0" encoding="UTF-8" standalone="yes"?>
<Relationships xmlns="http://schemas.openxmlformats.org/package/2006/relationships"><Relationship Id="rId3" Type="http://schemas.openxmlformats.org/officeDocument/2006/relationships/image" Target="../media/image21.jpeg"/><Relationship Id="rId2" Type="http://schemas.openxmlformats.org/officeDocument/2006/relationships/notesSlide" Target="../notesSlides/notesSlide20.xml"/><Relationship Id="rId1" Type="http://schemas.openxmlformats.org/officeDocument/2006/relationships/slideLayout" Target="../slideLayouts/slideLayout13.xml"/></Relationships>
</file>

<file path=ppt/slides/_rels/slide200.xml.rels><?xml version="1.0" encoding="UTF-8" standalone="yes"?>
<Relationships xmlns="http://schemas.openxmlformats.org/package/2006/relationships"><Relationship Id="rId3" Type="http://schemas.openxmlformats.org/officeDocument/2006/relationships/image" Target="../media/image124.png"/><Relationship Id="rId2" Type="http://schemas.openxmlformats.org/officeDocument/2006/relationships/notesSlide" Target="../notesSlides/notesSlide183.xml"/><Relationship Id="rId1" Type="http://schemas.openxmlformats.org/officeDocument/2006/relationships/slideLayout" Target="../slideLayouts/slideLayout7.xml"/></Relationships>
</file>

<file path=ppt/slides/_rels/slide201.xml.rels><?xml version="1.0" encoding="UTF-8" standalone="yes"?>
<Relationships xmlns="http://schemas.openxmlformats.org/package/2006/relationships"><Relationship Id="rId3" Type="http://schemas.openxmlformats.org/officeDocument/2006/relationships/image" Target="../media/image125.png"/><Relationship Id="rId2" Type="http://schemas.openxmlformats.org/officeDocument/2006/relationships/notesSlide" Target="../notesSlides/notesSlide184.xml"/><Relationship Id="rId1" Type="http://schemas.openxmlformats.org/officeDocument/2006/relationships/slideLayout" Target="../slideLayouts/slideLayout7.xml"/></Relationships>
</file>

<file path=ppt/slides/_rels/slide202.xml.rels><?xml version="1.0" encoding="UTF-8" standalone="yes"?>
<Relationships xmlns="http://schemas.openxmlformats.org/package/2006/relationships"><Relationship Id="rId3" Type="http://schemas.openxmlformats.org/officeDocument/2006/relationships/image" Target="../media/image126.png"/><Relationship Id="rId2" Type="http://schemas.openxmlformats.org/officeDocument/2006/relationships/notesSlide" Target="../notesSlides/notesSlide185.xml"/><Relationship Id="rId1" Type="http://schemas.openxmlformats.org/officeDocument/2006/relationships/slideLayout" Target="../slideLayouts/slideLayout7.xml"/></Relationships>
</file>

<file path=ppt/slides/_rels/slide203.xml.rels><?xml version="1.0" encoding="UTF-8" standalone="yes"?>
<Relationships xmlns="http://schemas.openxmlformats.org/package/2006/relationships"><Relationship Id="rId2" Type="http://schemas.openxmlformats.org/officeDocument/2006/relationships/notesSlide" Target="../notesSlides/notesSlide186.xml"/><Relationship Id="rId1" Type="http://schemas.openxmlformats.org/officeDocument/2006/relationships/slideLayout" Target="../slideLayouts/slideLayout7.xml"/></Relationships>
</file>

<file path=ppt/slides/_rels/slide204.xml.rels><?xml version="1.0" encoding="UTF-8" standalone="yes"?>
<Relationships xmlns="http://schemas.openxmlformats.org/package/2006/relationships"><Relationship Id="rId3" Type="http://schemas.openxmlformats.org/officeDocument/2006/relationships/image" Target="../media/image127.png"/><Relationship Id="rId2" Type="http://schemas.openxmlformats.org/officeDocument/2006/relationships/notesSlide" Target="../notesSlides/notesSlide187.xml"/><Relationship Id="rId1" Type="http://schemas.openxmlformats.org/officeDocument/2006/relationships/slideLayout" Target="../slideLayouts/slideLayout7.xml"/></Relationships>
</file>

<file path=ppt/slides/_rels/slide205.xml.rels><?xml version="1.0" encoding="UTF-8" standalone="yes"?>
<Relationships xmlns="http://schemas.openxmlformats.org/package/2006/relationships"><Relationship Id="rId2" Type="http://schemas.openxmlformats.org/officeDocument/2006/relationships/notesSlide" Target="../notesSlides/notesSlide188.xml"/><Relationship Id="rId1" Type="http://schemas.openxmlformats.org/officeDocument/2006/relationships/slideLayout" Target="../slideLayouts/slideLayout2.xml"/></Relationships>
</file>

<file path=ppt/slides/_rels/slide206.xml.rels><?xml version="1.0" encoding="UTF-8" standalone="yes"?>
<Relationships xmlns="http://schemas.openxmlformats.org/package/2006/relationships"><Relationship Id="rId3" Type="http://schemas.openxmlformats.org/officeDocument/2006/relationships/image" Target="../media/image70.jpeg"/><Relationship Id="rId2" Type="http://schemas.openxmlformats.org/officeDocument/2006/relationships/notesSlide" Target="../notesSlides/notesSlide189.xml"/><Relationship Id="rId1" Type="http://schemas.openxmlformats.org/officeDocument/2006/relationships/slideLayout" Target="../slideLayouts/slideLayout7.xml"/></Relationships>
</file>

<file path=ppt/slides/_rels/slide207.xml.rels><?xml version="1.0" encoding="UTF-8" standalone="yes"?>
<Relationships xmlns="http://schemas.openxmlformats.org/package/2006/relationships"><Relationship Id="rId3" Type="http://schemas.openxmlformats.org/officeDocument/2006/relationships/image" Target="../media/image128.png"/><Relationship Id="rId2" Type="http://schemas.openxmlformats.org/officeDocument/2006/relationships/notesSlide" Target="../notesSlides/notesSlide190.xml"/><Relationship Id="rId1" Type="http://schemas.openxmlformats.org/officeDocument/2006/relationships/slideLayout" Target="../slideLayouts/slideLayout7.xml"/></Relationships>
</file>

<file path=ppt/slides/_rels/slide208.xml.rels><?xml version="1.0" encoding="UTF-8" standalone="yes"?>
<Relationships xmlns="http://schemas.openxmlformats.org/package/2006/relationships"><Relationship Id="rId3" Type="http://schemas.openxmlformats.org/officeDocument/2006/relationships/image" Target="../media/image129.jpeg"/><Relationship Id="rId2" Type="http://schemas.openxmlformats.org/officeDocument/2006/relationships/notesSlide" Target="../notesSlides/notesSlide191.xml"/><Relationship Id="rId1" Type="http://schemas.openxmlformats.org/officeDocument/2006/relationships/slideLayout" Target="../slideLayouts/slideLayout7.xml"/></Relationships>
</file>

<file path=ppt/slides/_rels/slide209.xml.rels><?xml version="1.0" encoding="UTF-8" standalone="yes"?>
<Relationships xmlns="http://schemas.openxmlformats.org/package/2006/relationships"><Relationship Id="rId3" Type="http://schemas.openxmlformats.org/officeDocument/2006/relationships/image" Target="../media/image130.png"/><Relationship Id="rId2" Type="http://schemas.openxmlformats.org/officeDocument/2006/relationships/notesSlide" Target="../notesSlides/notesSlide192.xml"/><Relationship Id="rId1" Type="http://schemas.openxmlformats.org/officeDocument/2006/relationships/slideLayout" Target="../slideLayouts/slideLayout7.xml"/></Relationships>
</file>

<file path=ppt/slides/_rels/slide21.xml.rels><?xml version="1.0" encoding="UTF-8" standalone="yes"?>
<Relationships xmlns="http://schemas.openxmlformats.org/package/2006/relationships"><Relationship Id="rId3" Type="http://schemas.openxmlformats.org/officeDocument/2006/relationships/image" Target="../media/image22.jpeg"/><Relationship Id="rId2" Type="http://schemas.openxmlformats.org/officeDocument/2006/relationships/notesSlide" Target="../notesSlides/notesSlide21.xml"/><Relationship Id="rId1" Type="http://schemas.openxmlformats.org/officeDocument/2006/relationships/slideLayout" Target="../slideLayouts/slideLayout7.xml"/></Relationships>
</file>

<file path=ppt/slides/_rels/slide210.xml.rels><?xml version="1.0" encoding="UTF-8" standalone="yes"?>
<Relationships xmlns="http://schemas.openxmlformats.org/package/2006/relationships"><Relationship Id="rId3" Type="http://schemas.openxmlformats.org/officeDocument/2006/relationships/oleObject" Target="../embeddings/oleObject32.bin"/><Relationship Id="rId2" Type="http://schemas.openxmlformats.org/officeDocument/2006/relationships/notesSlide" Target="../notesSlides/notesSlide193.xml"/><Relationship Id="rId1" Type="http://schemas.openxmlformats.org/officeDocument/2006/relationships/slideLayout" Target="../slideLayouts/slideLayout7.xml"/><Relationship Id="rId4" Type="http://schemas.openxmlformats.org/officeDocument/2006/relationships/image" Target="../media/image131.emf"/></Relationships>
</file>

<file path=ppt/slides/_rels/slide211.xml.rels><?xml version="1.0" encoding="UTF-8" standalone="yes"?>
<Relationships xmlns="http://schemas.openxmlformats.org/package/2006/relationships"><Relationship Id="rId2" Type="http://schemas.openxmlformats.org/officeDocument/2006/relationships/notesSlide" Target="../notesSlides/notesSlide194.xml"/><Relationship Id="rId1" Type="http://schemas.openxmlformats.org/officeDocument/2006/relationships/slideLayout" Target="../slideLayouts/slideLayout7.xml"/></Relationships>
</file>

<file path=ppt/slides/_rels/slide212.xml.rels><?xml version="1.0" encoding="UTF-8" standalone="yes"?>
<Relationships xmlns="http://schemas.openxmlformats.org/package/2006/relationships"><Relationship Id="rId3" Type="http://schemas.openxmlformats.org/officeDocument/2006/relationships/image" Target="../media/image132.jpeg"/><Relationship Id="rId2" Type="http://schemas.openxmlformats.org/officeDocument/2006/relationships/notesSlide" Target="../notesSlides/notesSlide195.xml"/><Relationship Id="rId1" Type="http://schemas.openxmlformats.org/officeDocument/2006/relationships/slideLayout" Target="../slideLayouts/slideLayout7.xml"/><Relationship Id="rId5" Type="http://schemas.openxmlformats.org/officeDocument/2006/relationships/image" Target="../media/image134.png"/><Relationship Id="rId4" Type="http://schemas.openxmlformats.org/officeDocument/2006/relationships/image" Target="../media/image133.jpeg"/></Relationships>
</file>

<file path=ppt/slides/_rels/slide213.xml.rels><?xml version="1.0" encoding="UTF-8" standalone="yes"?>
<Relationships xmlns="http://schemas.openxmlformats.org/package/2006/relationships"><Relationship Id="rId2" Type="http://schemas.openxmlformats.org/officeDocument/2006/relationships/image" Target="../media/image135.wmf"/><Relationship Id="rId1" Type="http://schemas.openxmlformats.org/officeDocument/2006/relationships/slideLayout" Target="../slideLayouts/slideLayout7.xml"/></Relationships>
</file>

<file path=ppt/slides/_rels/slide214.xml.rels><?xml version="1.0" encoding="UTF-8" standalone="yes"?>
<Relationships xmlns="http://schemas.openxmlformats.org/package/2006/relationships"><Relationship Id="rId2" Type="http://schemas.openxmlformats.org/officeDocument/2006/relationships/image" Target="../media/image136.png"/><Relationship Id="rId1" Type="http://schemas.openxmlformats.org/officeDocument/2006/relationships/slideLayout" Target="../slideLayouts/slideLayout7.xml"/></Relationships>
</file>

<file path=ppt/slides/_rels/slide215.xml.rels><?xml version="1.0" encoding="UTF-8" standalone="yes"?>
<Relationships xmlns="http://schemas.openxmlformats.org/package/2006/relationships"><Relationship Id="rId2" Type="http://schemas.openxmlformats.org/officeDocument/2006/relationships/notesSlide" Target="../notesSlides/notesSlide196.xml"/><Relationship Id="rId1" Type="http://schemas.openxmlformats.org/officeDocument/2006/relationships/slideLayout" Target="../slideLayouts/slideLayout7.xml"/></Relationships>
</file>

<file path=ppt/slides/_rels/slide216.xml.rels><?xml version="1.0" encoding="UTF-8" standalone="yes"?>
<Relationships xmlns="http://schemas.openxmlformats.org/package/2006/relationships"><Relationship Id="rId3" Type="http://schemas.openxmlformats.org/officeDocument/2006/relationships/image" Target="../media/image137.png"/><Relationship Id="rId2" Type="http://schemas.openxmlformats.org/officeDocument/2006/relationships/notesSlide" Target="../notesSlides/notesSlide197.xml"/><Relationship Id="rId1" Type="http://schemas.openxmlformats.org/officeDocument/2006/relationships/slideLayout" Target="../slideLayouts/slideLayout7.xml"/></Relationships>
</file>

<file path=ppt/slides/_rels/slide217.xml.rels><?xml version="1.0" encoding="UTF-8" standalone="yes"?>
<Relationships xmlns="http://schemas.openxmlformats.org/package/2006/relationships"><Relationship Id="rId3" Type="http://schemas.openxmlformats.org/officeDocument/2006/relationships/image" Target="../media/image138.wmf"/><Relationship Id="rId2" Type="http://schemas.openxmlformats.org/officeDocument/2006/relationships/notesSlide" Target="../notesSlides/notesSlide198.xml"/><Relationship Id="rId1" Type="http://schemas.openxmlformats.org/officeDocument/2006/relationships/slideLayout" Target="../slideLayouts/slideLayout7.xml"/></Relationships>
</file>

<file path=ppt/slides/_rels/slide218.xml.rels><?xml version="1.0" encoding="UTF-8" standalone="yes"?>
<Relationships xmlns="http://schemas.openxmlformats.org/package/2006/relationships"><Relationship Id="rId2" Type="http://schemas.openxmlformats.org/officeDocument/2006/relationships/notesSlide" Target="../notesSlides/notesSlide199.xml"/><Relationship Id="rId1" Type="http://schemas.openxmlformats.org/officeDocument/2006/relationships/slideLayout" Target="../slideLayouts/slideLayout7.xml"/></Relationships>
</file>

<file path=ppt/slides/_rels/slide219.xml.rels><?xml version="1.0" encoding="UTF-8" standalone="yes"?>
<Relationships xmlns="http://schemas.openxmlformats.org/package/2006/relationships"><Relationship Id="rId2" Type="http://schemas.openxmlformats.org/officeDocument/2006/relationships/notesSlide" Target="../notesSlides/notesSlide200.xml"/><Relationship Id="rId1" Type="http://schemas.openxmlformats.org/officeDocument/2006/relationships/slideLayout" Target="../slideLayouts/slideLayout2.xml"/></Relationships>
</file>

<file path=ppt/slides/_rels/slide22.xml.rels><?xml version="1.0" encoding="UTF-8" standalone="yes"?>
<Relationships xmlns="http://schemas.openxmlformats.org/package/2006/relationships"><Relationship Id="rId3" Type="http://schemas.openxmlformats.org/officeDocument/2006/relationships/image" Target="../media/image23.emf"/><Relationship Id="rId2" Type="http://schemas.openxmlformats.org/officeDocument/2006/relationships/oleObject" Target="../embeddings/oleObject8.bin"/><Relationship Id="rId1" Type="http://schemas.openxmlformats.org/officeDocument/2006/relationships/slideLayout" Target="../slideLayouts/slideLayout7.xml"/></Relationships>
</file>

<file path=ppt/slides/_rels/slide220.xml.rels><?xml version="1.0" encoding="UTF-8" standalone="yes"?>
<Relationships xmlns="http://schemas.openxmlformats.org/package/2006/relationships"><Relationship Id="rId2" Type="http://schemas.openxmlformats.org/officeDocument/2006/relationships/image" Target="../media/image139.wmf"/><Relationship Id="rId1" Type="http://schemas.openxmlformats.org/officeDocument/2006/relationships/slideLayout" Target="../slideLayouts/slideLayout7.xml"/></Relationships>
</file>

<file path=ppt/slides/_rels/slide221.xml.rels><?xml version="1.0" encoding="UTF-8" standalone="yes"?>
<Relationships xmlns="http://schemas.openxmlformats.org/package/2006/relationships"><Relationship Id="rId2" Type="http://schemas.openxmlformats.org/officeDocument/2006/relationships/image" Target="../media/image140.png"/><Relationship Id="rId1" Type="http://schemas.openxmlformats.org/officeDocument/2006/relationships/slideLayout" Target="../slideLayouts/slideLayout7.xml"/></Relationships>
</file>

<file path=ppt/slides/_rels/slide222.xml.rels><?xml version="1.0" encoding="UTF-8" standalone="yes"?>
<Relationships xmlns="http://schemas.openxmlformats.org/package/2006/relationships"><Relationship Id="rId2" Type="http://schemas.openxmlformats.org/officeDocument/2006/relationships/notesSlide" Target="../notesSlides/notesSlide201.xml"/><Relationship Id="rId1" Type="http://schemas.openxmlformats.org/officeDocument/2006/relationships/slideLayout" Target="../slideLayouts/slideLayout7.xml"/></Relationships>
</file>

<file path=ppt/slides/_rels/slide223.xml.rels><?xml version="1.0" encoding="UTF-8" standalone="yes"?>
<Relationships xmlns="http://schemas.openxmlformats.org/package/2006/relationships"><Relationship Id="rId2" Type="http://schemas.openxmlformats.org/officeDocument/2006/relationships/notesSlide" Target="../notesSlides/notesSlide202.xml"/><Relationship Id="rId1" Type="http://schemas.openxmlformats.org/officeDocument/2006/relationships/slideLayout" Target="../slideLayouts/slideLayout7.xml"/></Relationships>
</file>

<file path=ppt/slides/_rels/slide22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25.xml.rels><?xml version="1.0" encoding="UTF-8" standalone="yes"?>
<Relationships xmlns="http://schemas.openxmlformats.org/package/2006/relationships"><Relationship Id="rId3" Type="http://schemas.openxmlformats.org/officeDocument/2006/relationships/image" Target="../media/image141.png"/><Relationship Id="rId2" Type="http://schemas.openxmlformats.org/officeDocument/2006/relationships/notesSlide" Target="../notesSlides/notesSlide203.xml"/><Relationship Id="rId1" Type="http://schemas.openxmlformats.org/officeDocument/2006/relationships/slideLayout" Target="../slideLayouts/slideLayout7.xml"/></Relationships>
</file>

<file path=ppt/slides/_rels/slide22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27.xml.rels><?xml version="1.0" encoding="UTF-8" standalone="yes"?>
<Relationships xmlns="http://schemas.openxmlformats.org/package/2006/relationships"><Relationship Id="rId3" Type="http://schemas.openxmlformats.org/officeDocument/2006/relationships/oleObject" Target="../embeddings/oleObject33.bin"/><Relationship Id="rId2" Type="http://schemas.openxmlformats.org/officeDocument/2006/relationships/notesSlide" Target="../notesSlides/notesSlide204.xml"/><Relationship Id="rId1" Type="http://schemas.openxmlformats.org/officeDocument/2006/relationships/slideLayout" Target="../slideLayouts/slideLayout7.xml"/><Relationship Id="rId4" Type="http://schemas.openxmlformats.org/officeDocument/2006/relationships/image" Target="../media/image142.emf"/></Relationships>
</file>

<file path=ppt/slides/_rels/slide228.xml.rels><?xml version="1.0" encoding="UTF-8" standalone="yes"?>
<Relationships xmlns="http://schemas.openxmlformats.org/package/2006/relationships"><Relationship Id="rId2" Type="http://schemas.openxmlformats.org/officeDocument/2006/relationships/notesSlide" Target="../notesSlides/notesSlide205.xml"/><Relationship Id="rId1" Type="http://schemas.openxmlformats.org/officeDocument/2006/relationships/slideLayout" Target="../slideLayouts/slideLayout7.xml"/></Relationships>
</file>

<file path=ppt/slides/_rels/slide229.xml.rels><?xml version="1.0" encoding="UTF-8" standalone="yes"?>
<Relationships xmlns="http://schemas.openxmlformats.org/package/2006/relationships"><Relationship Id="rId3" Type="http://schemas.openxmlformats.org/officeDocument/2006/relationships/chart" Target="../charts/chart5.xml"/><Relationship Id="rId2" Type="http://schemas.openxmlformats.org/officeDocument/2006/relationships/notesSlide" Target="../notesSlides/notesSlide206.xml"/><Relationship Id="rId1" Type="http://schemas.openxmlformats.org/officeDocument/2006/relationships/slideLayout" Target="../slideLayouts/slideLayout7.xml"/></Relationships>
</file>

<file path=ppt/slides/_rels/slide23.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Layout" Target="../slideLayouts/slideLayout7.xml"/></Relationships>
</file>

<file path=ppt/slides/_rels/slide230.xml.rels><?xml version="1.0" encoding="UTF-8" standalone="yes"?>
<Relationships xmlns="http://schemas.openxmlformats.org/package/2006/relationships"><Relationship Id="rId3" Type="http://schemas.openxmlformats.org/officeDocument/2006/relationships/image" Target="../media/image143.jpeg"/><Relationship Id="rId2" Type="http://schemas.openxmlformats.org/officeDocument/2006/relationships/notesSlide" Target="../notesSlides/notesSlide207.xml"/><Relationship Id="rId1" Type="http://schemas.openxmlformats.org/officeDocument/2006/relationships/slideLayout" Target="../slideLayouts/slideLayout2.xml"/></Relationships>
</file>

<file path=ppt/slides/_rels/slide231.xml.rels><?xml version="1.0" encoding="UTF-8" standalone="yes"?>
<Relationships xmlns="http://schemas.openxmlformats.org/package/2006/relationships"><Relationship Id="rId3" Type="http://schemas.openxmlformats.org/officeDocument/2006/relationships/image" Target="../media/image144.jpeg"/><Relationship Id="rId2" Type="http://schemas.openxmlformats.org/officeDocument/2006/relationships/notesSlide" Target="../notesSlides/notesSlide208.xml"/><Relationship Id="rId1" Type="http://schemas.openxmlformats.org/officeDocument/2006/relationships/slideLayout" Target="../slideLayouts/slideLayout7.xml"/><Relationship Id="rId4" Type="http://schemas.openxmlformats.org/officeDocument/2006/relationships/image" Target="../media/image145.jpeg"/></Relationships>
</file>

<file path=ppt/slides/_rels/slide232.xml.rels><?xml version="1.0" encoding="UTF-8" standalone="yes"?>
<Relationships xmlns="http://schemas.openxmlformats.org/package/2006/relationships"><Relationship Id="rId2" Type="http://schemas.openxmlformats.org/officeDocument/2006/relationships/notesSlide" Target="../notesSlides/notesSlide209.xml"/><Relationship Id="rId1" Type="http://schemas.openxmlformats.org/officeDocument/2006/relationships/slideLayout" Target="../slideLayouts/slideLayout7.xml"/></Relationships>
</file>

<file path=ppt/slides/_rels/slide233.xml.rels><?xml version="1.0" encoding="UTF-8" standalone="yes"?>
<Relationships xmlns="http://schemas.openxmlformats.org/package/2006/relationships"><Relationship Id="rId3" Type="http://schemas.openxmlformats.org/officeDocument/2006/relationships/image" Target="../media/image146.emf"/><Relationship Id="rId2" Type="http://schemas.openxmlformats.org/officeDocument/2006/relationships/notesSlide" Target="../notesSlides/notesSlide210.xml"/><Relationship Id="rId1" Type="http://schemas.openxmlformats.org/officeDocument/2006/relationships/slideLayout" Target="../slideLayouts/slideLayout7.xml"/><Relationship Id="rId4" Type="http://schemas.openxmlformats.org/officeDocument/2006/relationships/image" Target="../media/image147.emf"/></Relationships>
</file>

<file path=ppt/slides/_rels/slide234.xml.rels><?xml version="1.0" encoding="UTF-8" standalone="yes"?>
<Relationships xmlns="http://schemas.openxmlformats.org/package/2006/relationships"><Relationship Id="rId2" Type="http://schemas.openxmlformats.org/officeDocument/2006/relationships/notesSlide" Target="../notesSlides/notesSlide211.xml"/><Relationship Id="rId1" Type="http://schemas.openxmlformats.org/officeDocument/2006/relationships/slideLayout" Target="../slideLayouts/slideLayout7.xml"/></Relationships>
</file>

<file path=ppt/slides/_rels/slide235.xml.rels><?xml version="1.0" encoding="UTF-8" standalone="yes"?>
<Relationships xmlns="http://schemas.openxmlformats.org/package/2006/relationships"><Relationship Id="rId2" Type="http://schemas.openxmlformats.org/officeDocument/2006/relationships/notesSlide" Target="../notesSlides/notesSlide212.xml"/><Relationship Id="rId1" Type="http://schemas.openxmlformats.org/officeDocument/2006/relationships/slideLayout" Target="../slideLayouts/slideLayout7.xml"/></Relationships>
</file>

<file path=ppt/slides/_rels/slide236.xml.rels><?xml version="1.0" encoding="UTF-8" standalone="yes"?>
<Relationships xmlns="http://schemas.openxmlformats.org/package/2006/relationships"><Relationship Id="rId2" Type="http://schemas.openxmlformats.org/officeDocument/2006/relationships/notesSlide" Target="../notesSlides/notesSlide213.xml"/><Relationship Id="rId1" Type="http://schemas.openxmlformats.org/officeDocument/2006/relationships/slideLayout" Target="../slideLayouts/slideLayout7.xml"/></Relationships>
</file>

<file path=ppt/slides/_rels/slide237.xml.rels><?xml version="1.0" encoding="UTF-8" standalone="yes"?>
<Relationships xmlns="http://schemas.openxmlformats.org/package/2006/relationships"><Relationship Id="rId2" Type="http://schemas.openxmlformats.org/officeDocument/2006/relationships/image" Target="../media/image148.emf"/><Relationship Id="rId1" Type="http://schemas.openxmlformats.org/officeDocument/2006/relationships/slideLayout" Target="../slideLayouts/slideLayout7.xml"/></Relationships>
</file>

<file path=ppt/slides/_rels/slide238.xml.rels><?xml version="1.0" encoding="UTF-8" standalone="yes"?>
<Relationships xmlns="http://schemas.openxmlformats.org/package/2006/relationships"><Relationship Id="rId2" Type="http://schemas.openxmlformats.org/officeDocument/2006/relationships/image" Target="../media/image149.emf"/><Relationship Id="rId1" Type="http://schemas.openxmlformats.org/officeDocument/2006/relationships/slideLayout" Target="../slideLayouts/slideLayout7.xml"/></Relationships>
</file>

<file path=ppt/slides/_rels/slide239.xml.rels><?xml version="1.0" encoding="UTF-8" standalone="yes"?>
<Relationships xmlns="http://schemas.openxmlformats.org/package/2006/relationships"><Relationship Id="rId2" Type="http://schemas.openxmlformats.org/officeDocument/2006/relationships/image" Target="../media/image150.emf"/><Relationship Id="rId1" Type="http://schemas.openxmlformats.org/officeDocument/2006/relationships/slideLayout" Target="../slideLayouts/slideLayout7.xml"/></Relationships>
</file>

<file path=ppt/slides/_rels/slide24.xml.rels><?xml version="1.0" encoding="UTF-8" standalone="yes"?>
<Relationships xmlns="http://schemas.openxmlformats.org/package/2006/relationships"><Relationship Id="rId3" Type="http://schemas.openxmlformats.org/officeDocument/2006/relationships/oleObject" Target="../embeddings/oleObject9.bin"/><Relationship Id="rId2" Type="http://schemas.openxmlformats.org/officeDocument/2006/relationships/notesSlide" Target="../notesSlides/notesSlide22.xml"/><Relationship Id="rId1" Type="http://schemas.openxmlformats.org/officeDocument/2006/relationships/slideLayout" Target="../slideLayouts/slideLayout7.xml"/><Relationship Id="rId4" Type="http://schemas.openxmlformats.org/officeDocument/2006/relationships/image" Target="../media/image25.wmf"/></Relationships>
</file>

<file path=ppt/slides/_rels/slide240.xml.rels><?xml version="1.0" encoding="UTF-8" standalone="yes"?>
<Relationships xmlns="http://schemas.openxmlformats.org/package/2006/relationships"><Relationship Id="rId3" Type="http://schemas.openxmlformats.org/officeDocument/2006/relationships/image" Target="../media/image151.emf"/><Relationship Id="rId2" Type="http://schemas.openxmlformats.org/officeDocument/2006/relationships/notesSlide" Target="../notesSlides/notesSlide214.xml"/><Relationship Id="rId1" Type="http://schemas.openxmlformats.org/officeDocument/2006/relationships/slideLayout" Target="../slideLayouts/slideLayout7.xml"/></Relationships>
</file>

<file path=ppt/slides/_rels/slide241.xml.rels><?xml version="1.0" encoding="UTF-8" standalone="yes"?>
<Relationships xmlns="http://schemas.openxmlformats.org/package/2006/relationships"><Relationship Id="rId3" Type="http://schemas.openxmlformats.org/officeDocument/2006/relationships/image" Target="../media/image152.emf"/><Relationship Id="rId2" Type="http://schemas.openxmlformats.org/officeDocument/2006/relationships/notesSlide" Target="../notesSlides/notesSlide215.xml"/><Relationship Id="rId1" Type="http://schemas.openxmlformats.org/officeDocument/2006/relationships/slideLayout" Target="../slideLayouts/slideLayout7.xml"/></Relationships>
</file>

<file path=ppt/slides/_rels/slide242.xml.rels><?xml version="1.0" encoding="UTF-8" standalone="yes"?>
<Relationships xmlns="http://schemas.openxmlformats.org/package/2006/relationships"><Relationship Id="rId2" Type="http://schemas.openxmlformats.org/officeDocument/2006/relationships/chart" Target="../charts/chart6.xml"/><Relationship Id="rId1" Type="http://schemas.openxmlformats.org/officeDocument/2006/relationships/slideLayout" Target="../slideLayouts/slideLayout7.xml"/></Relationships>
</file>

<file path=ppt/slides/_rels/slide243.xml.rels><?xml version="1.0" encoding="UTF-8" standalone="yes"?>
<Relationships xmlns="http://schemas.openxmlformats.org/package/2006/relationships"><Relationship Id="rId3" Type="http://schemas.openxmlformats.org/officeDocument/2006/relationships/image" Target="../media/image153.emf"/><Relationship Id="rId2" Type="http://schemas.openxmlformats.org/officeDocument/2006/relationships/notesSlide" Target="../notesSlides/notesSlide216.xml"/><Relationship Id="rId1" Type="http://schemas.openxmlformats.org/officeDocument/2006/relationships/slideLayout" Target="../slideLayouts/slideLayout7.xml"/></Relationships>
</file>

<file path=ppt/slides/_rels/slide244.xml.rels><?xml version="1.0" encoding="UTF-8" standalone="yes"?>
<Relationships xmlns="http://schemas.openxmlformats.org/package/2006/relationships"><Relationship Id="rId3" Type="http://schemas.openxmlformats.org/officeDocument/2006/relationships/image" Target="../media/image154.emf"/><Relationship Id="rId2" Type="http://schemas.openxmlformats.org/officeDocument/2006/relationships/notesSlide" Target="../notesSlides/notesSlide217.xml"/><Relationship Id="rId1" Type="http://schemas.openxmlformats.org/officeDocument/2006/relationships/slideLayout" Target="../slideLayouts/slideLayout7.xml"/></Relationships>
</file>

<file path=ppt/slides/_rels/slide245.xml.rels><?xml version="1.0" encoding="UTF-8" standalone="yes"?>
<Relationships xmlns="http://schemas.openxmlformats.org/package/2006/relationships"><Relationship Id="rId2" Type="http://schemas.openxmlformats.org/officeDocument/2006/relationships/notesSlide" Target="../notesSlides/notesSlide218.xml"/><Relationship Id="rId1" Type="http://schemas.openxmlformats.org/officeDocument/2006/relationships/slideLayout" Target="../slideLayouts/slideLayout7.xml"/></Relationships>
</file>

<file path=ppt/slides/_rels/slide246.xml.rels><?xml version="1.0" encoding="UTF-8" standalone="yes"?>
<Relationships xmlns="http://schemas.openxmlformats.org/package/2006/relationships"><Relationship Id="rId2" Type="http://schemas.openxmlformats.org/officeDocument/2006/relationships/notesSlide" Target="../notesSlides/notesSlide219.xml"/><Relationship Id="rId1" Type="http://schemas.openxmlformats.org/officeDocument/2006/relationships/slideLayout" Target="../slideLayouts/slideLayout7.xml"/></Relationships>
</file>

<file path=ppt/slides/_rels/slide247.xml.rels><?xml version="1.0" encoding="UTF-8" standalone="yes"?>
<Relationships xmlns="http://schemas.openxmlformats.org/package/2006/relationships"><Relationship Id="rId2" Type="http://schemas.openxmlformats.org/officeDocument/2006/relationships/notesSlide" Target="../notesSlides/notesSlide220.xml"/><Relationship Id="rId1" Type="http://schemas.openxmlformats.org/officeDocument/2006/relationships/slideLayout" Target="../slideLayouts/slideLayout7.xml"/></Relationships>
</file>

<file path=ppt/slides/_rels/slide248.xml.rels><?xml version="1.0" encoding="UTF-8" standalone="yes"?>
<Relationships xmlns="http://schemas.openxmlformats.org/package/2006/relationships"><Relationship Id="rId2" Type="http://schemas.openxmlformats.org/officeDocument/2006/relationships/notesSlide" Target="../notesSlides/notesSlide221.xml"/><Relationship Id="rId1" Type="http://schemas.openxmlformats.org/officeDocument/2006/relationships/slideLayout" Target="../slideLayouts/slideLayout7.xml"/></Relationships>
</file>

<file path=ppt/slides/_rels/slide249.xml.rels><?xml version="1.0" encoding="UTF-8" standalone="yes"?>
<Relationships xmlns="http://schemas.openxmlformats.org/package/2006/relationships"><Relationship Id="rId2" Type="http://schemas.openxmlformats.org/officeDocument/2006/relationships/notesSlide" Target="../notesSlides/notesSlide222.xml"/><Relationship Id="rId1" Type="http://schemas.openxmlformats.org/officeDocument/2006/relationships/slideLayout" Target="../slideLayouts/slideLayout7.xml"/></Relationships>
</file>

<file path=ppt/slides/_rels/slide25.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notesSlide" Target="../notesSlides/notesSlide23.xml"/><Relationship Id="rId1" Type="http://schemas.openxmlformats.org/officeDocument/2006/relationships/slideLayout" Target="../slideLayouts/slideLayout7.xml"/></Relationships>
</file>

<file path=ppt/slides/_rels/slide250.xml.rels><?xml version="1.0" encoding="UTF-8" standalone="yes"?>
<Relationships xmlns="http://schemas.openxmlformats.org/package/2006/relationships"><Relationship Id="rId2" Type="http://schemas.openxmlformats.org/officeDocument/2006/relationships/notesSlide" Target="../notesSlides/notesSlide223.xml"/><Relationship Id="rId1" Type="http://schemas.openxmlformats.org/officeDocument/2006/relationships/slideLayout" Target="../slideLayouts/slideLayout7.xml"/></Relationships>
</file>

<file path=ppt/slides/_rels/slide251.xml.rels><?xml version="1.0" encoding="UTF-8" standalone="yes"?>
<Relationships xmlns="http://schemas.openxmlformats.org/package/2006/relationships"><Relationship Id="rId2" Type="http://schemas.openxmlformats.org/officeDocument/2006/relationships/notesSlide" Target="../notesSlides/notesSlide224.xml"/><Relationship Id="rId1" Type="http://schemas.openxmlformats.org/officeDocument/2006/relationships/slideLayout" Target="../slideLayouts/slideLayout7.xml"/></Relationships>
</file>

<file path=ppt/slides/_rels/slide252.xml.rels><?xml version="1.0" encoding="UTF-8" standalone="yes"?>
<Relationships xmlns="http://schemas.openxmlformats.org/package/2006/relationships"><Relationship Id="rId3" Type="http://schemas.openxmlformats.org/officeDocument/2006/relationships/chart" Target="../charts/chart7.xml"/><Relationship Id="rId2" Type="http://schemas.openxmlformats.org/officeDocument/2006/relationships/notesSlide" Target="../notesSlides/notesSlide225.xml"/><Relationship Id="rId1" Type="http://schemas.openxmlformats.org/officeDocument/2006/relationships/slideLayout" Target="../slideLayouts/slideLayout7.xml"/></Relationships>
</file>

<file path=ppt/slides/_rels/slide253.xml.rels><?xml version="1.0" encoding="UTF-8" standalone="yes"?>
<Relationships xmlns="http://schemas.openxmlformats.org/package/2006/relationships"><Relationship Id="rId3" Type="http://schemas.openxmlformats.org/officeDocument/2006/relationships/chart" Target="../charts/chart8.xml"/><Relationship Id="rId2" Type="http://schemas.openxmlformats.org/officeDocument/2006/relationships/notesSlide" Target="../notesSlides/notesSlide226.xml"/><Relationship Id="rId1" Type="http://schemas.openxmlformats.org/officeDocument/2006/relationships/slideLayout" Target="../slideLayouts/slideLayout7.xml"/></Relationships>
</file>

<file path=ppt/slides/_rels/slide254.xml.rels><?xml version="1.0" encoding="UTF-8" standalone="yes"?>
<Relationships xmlns="http://schemas.openxmlformats.org/package/2006/relationships"><Relationship Id="rId3" Type="http://schemas.openxmlformats.org/officeDocument/2006/relationships/chart" Target="../charts/chart9.xml"/><Relationship Id="rId2" Type="http://schemas.openxmlformats.org/officeDocument/2006/relationships/notesSlide" Target="../notesSlides/notesSlide227.xml"/><Relationship Id="rId1" Type="http://schemas.openxmlformats.org/officeDocument/2006/relationships/slideLayout" Target="../slideLayouts/slideLayout7.xml"/></Relationships>
</file>

<file path=ppt/slides/_rels/slide255.xml.rels><?xml version="1.0" encoding="UTF-8" standalone="yes"?>
<Relationships xmlns="http://schemas.openxmlformats.org/package/2006/relationships"><Relationship Id="rId2" Type="http://schemas.openxmlformats.org/officeDocument/2006/relationships/notesSlide" Target="../notesSlides/notesSlide228.xml"/><Relationship Id="rId1" Type="http://schemas.openxmlformats.org/officeDocument/2006/relationships/slideLayout" Target="../slideLayouts/slideLayout7.xml"/></Relationships>
</file>

<file path=ppt/slides/_rels/slide256.xml.rels><?xml version="1.0" encoding="UTF-8" standalone="yes"?>
<Relationships xmlns="http://schemas.openxmlformats.org/package/2006/relationships"><Relationship Id="rId2" Type="http://schemas.openxmlformats.org/officeDocument/2006/relationships/notesSlide" Target="../notesSlides/notesSlide229.xml"/><Relationship Id="rId1" Type="http://schemas.openxmlformats.org/officeDocument/2006/relationships/slideLayout" Target="../slideLayouts/slideLayout7.xml"/></Relationships>
</file>

<file path=ppt/slides/_rels/slide257.xml.rels><?xml version="1.0" encoding="UTF-8" standalone="yes"?>
<Relationships xmlns="http://schemas.openxmlformats.org/package/2006/relationships"><Relationship Id="rId2" Type="http://schemas.openxmlformats.org/officeDocument/2006/relationships/notesSlide" Target="../notesSlides/notesSlide230.xml"/><Relationship Id="rId1" Type="http://schemas.openxmlformats.org/officeDocument/2006/relationships/slideLayout" Target="../slideLayouts/slideLayout7.xml"/></Relationships>
</file>

<file path=ppt/slides/_rels/slide258.xml.rels><?xml version="1.0" encoding="UTF-8" standalone="yes"?>
<Relationships xmlns="http://schemas.openxmlformats.org/package/2006/relationships"><Relationship Id="rId2" Type="http://schemas.openxmlformats.org/officeDocument/2006/relationships/notesSlide" Target="../notesSlides/notesSlide231.xml"/><Relationship Id="rId1" Type="http://schemas.openxmlformats.org/officeDocument/2006/relationships/slideLayout" Target="../slideLayouts/slideLayout7.xml"/></Relationships>
</file>

<file path=ppt/slides/_rels/slide259.xml.rels><?xml version="1.0" encoding="UTF-8" standalone="yes"?>
<Relationships xmlns="http://schemas.openxmlformats.org/package/2006/relationships"><Relationship Id="rId2" Type="http://schemas.openxmlformats.org/officeDocument/2006/relationships/notesSlide" Target="../notesSlides/notesSlide232.xml"/><Relationship Id="rId1" Type="http://schemas.openxmlformats.org/officeDocument/2006/relationships/slideLayout" Target="../slideLayouts/slideLayout7.xml"/></Relationships>
</file>

<file path=ppt/slides/_rels/slide26.xml.rels><?xml version="1.0" encoding="UTF-8" standalone="yes"?>
<Relationships xmlns="http://schemas.openxmlformats.org/package/2006/relationships"><Relationship Id="rId3" Type="http://schemas.openxmlformats.org/officeDocument/2006/relationships/image" Target="../media/image27.jpeg"/><Relationship Id="rId2" Type="http://schemas.openxmlformats.org/officeDocument/2006/relationships/notesSlide" Target="../notesSlides/notesSlide24.xml"/><Relationship Id="rId1" Type="http://schemas.openxmlformats.org/officeDocument/2006/relationships/slideLayout" Target="../slideLayouts/slideLayout7.xml"/></Relationships>
</file>

<file path=ppt/slides/_rels/slide260.xml.rels><?xml version="1.0" encoding="UTF-8" standalone="yes"?>
<Relationships xmlns="http://schemas.openxmlformats.org/package/2006/relationships"><Relationship Id="rId2" Type="http://schemas.openxmlformats.org/officeDocument/2006/relationships/notesSlide" Target="../notesSlides/notesSlide233.xml"/><Relationship Id="rId1" Type="http://schemas.openxmlformats.org/officeDocument/2006/relationships/slideLayout" Target="../slideLayouts/slideLayout7.xml"/></Relationships>
</file>

<file path=ppt/slides/_rels/slide261.xml.rels><?xml version="1.0" encoding="UTF-8" standalone="yes"?>
<Relationships xmlns="http://schemas.openxmlformats.org/package/2006/relationships"><Relationship Id="rId2" Type="http://schemas.openxmlformats.org/officeDocument/2006/relationships/notesSlide" Target="../notesSlides/notesSlide234.xml"/><Relationship Id="rId1" Type="http://schemas.openxmlformats.org/officeDocument/2006/relationships/slideLayout" Target="../slideLayouts/slideLayout7.xml"/></Relationships>
</file>

<file path=ppt/slides/_rels/slide262.xml.rels><?xml version="1.0" encoding="UTF-8" standalone="yes"?>
<Relationships xmlns="http://schemas.openxmlformats.org/package/2006/relationships"><Relationship Id="rId2" Type="http://schemas.openxmlformats.org/officeDocument/2006/relationships/notesSlide" Target="../notesSlides/notesSlide235.xml"/><Relationship Id="rId1" Type="http://schemas.openxmlformats.org/officeDocument/2006/relationships/slideLayout" Target="../slideLayouts/slideLayout7.xml"/></Relationships>
</file>

<file path=ppt/slides/_rels/slide263.xml.rels><?xml version="1.0" encoding="UTF-8" standalone="yes"?>
<Relationships xmlns="http://schemas.openxmlformats.org/package/2006/relationships"><Relationship Id="rId2" Type="http://schemas.openxmlformats.org/officeDocument/2006/relationships/notesSlide" Target="../notesSlides/notesSlide236.xml"/><Relationship Id="rId1" Type="http://schemas.openxmlformats.org/officeDocument/2006/relationships/slideLayout" Target="../slideLayouts/slideLayout2.xml"/></Relationships>
</file>

<file path=ppt/slides/_rels/slide264.xml.rels><?xml version="1.0" encoding="UTF-8" standalone="yes"?>
<Relationships xmlns="http://schemas.openxmlformats.org/package/2006/relationships"><Relationship Id="rId2" Type="http://schemas.openxmlformats.org/officeDocument/2006/relationships/notesSlide" Target="../notesSlides/notesSlide237.xml"/><Relationship Id="rId1" Type="http://schemas.openxmlformats.org/officeDocument/2006/relationships/slideLayout" Target="../slideLayouts/slideLayout7.xml"/></Relationships>
</file>

<file path=ppt/slides/_rels/slide26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6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6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6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69.xml.rels><?xml version="1.0" encoding="UTF-8" standalone="yes"?>
<Relationships xmlns="http://schemas.openxmlformats.org/package/2006/relationships"><Relationship Id="rId3" Type="http://schemas.openxmlformats.org/officeDocument/2006/relationships/image" Target="../media/image155.png"/><Relationship Id="rId2" Type="http://schemas.openxmlformats.org/officeDocument/2006/relationships/notesSlide" Target="../notesSlides/notesSlide238.xml"/><Relationship Id="rId1" Type="http://schemas.openxmlformats.org/officeDocument/2006/relationships/slideLayout" Target="../slideLayouts/slideLayout7.xml"/></Relationships>
</file>

<file path=ppt/slides/_rels/slide27.xml.rels><?xml version="1.0" encoding="UTF-8" standalone="yes"?>
<Relationships xmlns="http://schemas.openxmlformats.org/package/2006/relationships"><Relationship Id="rId3" Type="http://schemas.openxmlformats.org/officeDocument/2006/relationships/image" Target="../media/image28.jpeg"/><Relationship Id="rId2" Type="http://schemas.openxmlformats.org/officeDocument/2006/relationships/notesSlide" Target="../notesSlides/notesSlide25.xml"/><Relationship Id="rId1" Type="http://schemas.openxmlformats.org/officeDocument/2006/relationships/slideLayout" Target="../slideLayouts/slideLayout7.xml"/><Relationship Id="rId5" Type="http://schemas.openxmlformats.org/officeDocument/2006/relationships/image" Target="../media/image30.jpeg"/><Relationship Id="rId4" Type="http://schemas.openxmlformats.org/officeDocument/2006/relationships/image" Target="../media/image29.jpeg"/></Relationships>
</file>

<file path=ppt/slides/_rels/slide270.xml.rels><?xml version="1.0" encoding="UTF-8" standalone="yes"?>
<Relationships xmlns="http://schemas.openxmlformats.org/package/2006/relationships"><Relationship Id="rId3" Type="http://schemas.openxmlformats.org/officeDocument/2006/relationships/image" Target="../media/image156.jpeg"/><Relationship Id="rId2" Type="http://schemas.openxmlformats.org/officeDocument/2006/relationships/notesSlide" Target="../notesSlides/notesSlide239.xml"/><Relationship Id="rId1" Type="http://schemas.openxmlformats.org/officeDocument/2006/relationships/slideLayout" Target="../slideLayouts/slideLayout7.xml"/><Relationship Id="rId4" Type="http://schemas.openxmlformats.org/officeDocument/2006/relationships/image" Target="../media/image157.jpeg"/></Relationships>
</file>

<file path=ppt/slides/_rels/slide271.xml.rels><?xml version="1.0" encoding="UTF-8" standalone="yes"?>
<Relationships xmlns="http://schemas.openxmlformats.org/package/2006/relationships"><Relationship Id="rId3" Type="http://schemas.openxmlformats.org/officeDocument/2006/relationships/image" Target="../media/image55.jpeg"/><Relationship Id="rId2" Type="http://schemas.openxmlformats.org/officeDocument/2006/relationships/notesSlide" Target="../notesSlides/notesSlide240.xml"/><Relationship Id="rId1" Type="http://schemas.openxmlformats.org/officeDocument/2006/relationships/slideLayout" Target="../slideLayouts/slideLayout7.xml"/><Relationship Id="rId4" Type="http://schemas.openxmlformats.org/officeDocument/2006/relationships/image" Target="../media/image158.jpeg"/></Relationships>
</file>

<file path=ppt/slides/_rels/slide272.xml.rels><?xml version="1.0" encoding="UTF-8" standalone="yes"?>
<Relationships xmlns="http://schemas.openxmlformats.org/package/2006/relationships"><Relationship Id="rId3" Type="http://schemas.openxmlformats.org/officeDocument/2006/relationships/image" Target="../media/image159.jpeg"/><Relationship Id="rId2" Type="http://schemas.openxmlformats.org/officeDocument/2006/relationships/notesSlide" Target="../notesSlides/notesSlide241.xml"/><Relationship Id="rId1" Type="http://schemas.openxmlformats.org/officeDocument/2006/relationships/slideLayout" Target="../slideLayouts/slideLayout7.xml"/></Relationships>
</file>

<file path=ppt/slides/_rels/slide273.xml.rels><?xml version="1.0" encoding="UTF-8" standalone="yes"?>
<Relationships xmlns="http://schemas.openxmlformats.org/package/2006/relationships"><Relationship Id="rId2" Type="http://schemas.openxmlformats.org/officeDocument/2006/relationships/hyperlink" Target="https://public.flourish.studio/visualisation/1887576/" TargetMode="External"/><Relationship Id="rId1" Type="http://schemas.openxmlformats.org/officeDocument/2006/relationships/slideLayout" Target="../slideLayouts/slideLayout7.xml"/></Relationships>
</file>

<file path=ppt/slides/_rels/slide274.xml.rels><?xml version="1.0" encoding="UTF-8" standalone="yes"?>
<Relationships xmlns="http://schemas.openxmlformats.org/package/2006/relationships"><Relationship Id="rId2" Type="http://schemas.openxmlformats.org/officeDocument/2006/relationships/hyperlink" Target="https://public.flourish.studio/visualisation/1896860/" TargetMode="External"/><Relationship Id="rId1" Type="http://schemas.openxmlformats.org/officeDocument/2006/relationships/slideLayout" Target="../slideLayouts/slideLayout7.xml"/></Relationships>
</file>

<file path=ppt/slides/_rels/slide275.xml.rels><?xml version="1.0" encoding="UTF-8" standalone="yes"?>
<Relationships xmlns="http://schemas.openxmlformats.org/package/2006/relationships"><Relationship Id="rId2" Type="http://schemas.openxmlformats.org/officeDocument/2006/relationships/notesSlide" Target="../notesSlides/notesSlide242.xml"/><Relationship Id="rId1" Type="http://schemas.openxmlformats.org/officeDocument/2006/relationships/slideLayout" Target="../slideLayouts/slideLayout7.xml"/></Relationships>
</file>

<file path=ppt/slides/_rels/slide276.xml.rels><?xml version="1.0" encoding="UTF-8" standalone="yes"?>
<Relationships xmlns="http://schemas.openxmlformats.org/package/2006/relationships"><Relationship Id="rId3" Type="http://schemas.openxmlformats.org/officeDocument/2006/relationships/oleObject" Target="../embeddings/oleObject34.bin"/><Relationship Id="rId2" Type="http://schemas.openxmlformats.org/officeDocument/2006/relationships/notesSlide" Target="../notesSlides/notesSlide243.xml"/><Relationship Id="rId1" Type="http://schemas.openxmlformats.org/officeDocument/2006/relationships/slideLayout" Target="../slideLayouts/slideLayout7.xml"/><Relationship Id="rId6" Type="http://schemas.openxmlformats.org/officeDocument/2006/relationships/image" Target="../media/image161.wmf"/><Relationship Id="rId5" Type="http://schemas.openxmlformats.org/officeDocument/2006/relationships/oleObject" Target="../embeddings/oleObject35.bin"/><Relationship Id="rId4" Type="http://schemas.openxmlformats.org/officeDocument/2006/relationships/image" Target="../media/image160.wmf"/></Relationships>
</file>

<file path=ppt/slides/_rels/slide277.xml.rels><?xml version="1.0" encoding="UTF-8" standalone="yes"?>
<Relationships xmlns="http://schemas.openxmlformats.org/package/2006/relationships"><Relationship Id="rId3" Type="http://schemas.openxmlformats.org/officeDocument/2006/relationships/image" Target="../media/image162.png"/><Relationship Id="rId2" Type="http://schemas.openxmlformats.org/officeDocument/2006/relationships/notesSlide" Target="../notesSlides/notesSlide244.xml"/><Relationship Id="rId1" Type="http://schemas.openxmlformats.org/officeDocument/2006/relationships/slideLayout" Target="../slideLayouts/slideLayout7.xml"/><Relationship Id="rId4" Type="http://schemas.openxmlformats.org/officeDocument/2006/relationships/image" Target="../media/image163.png"/></Relationships>
</file>

<file path=ppt/slides/_rels/slide278.xml.rels><?xml version="1.0" encoding="UTF-8" standalone="yes"?>
<Relationships xmlns="http://schemas.openxmlformats.org/package/2006/relationships"><Relationship Id="rId2" Type="http://schemas.openxmlformats.org/officeDocument/2006/relationships/notesSlide" Target="../notesSlides/notesSlide245.xml"/><Relationship Id="rId1" Type="http://schemas.openxmlformats.org/officeDocument/2006/relationships/slideLayout" Target="../slideLayouts/slideLayout7.xml"/></Relationships>
</file>

<file path=ppt/slides/_rels/slide279.xml.rels><?xml version="1.0" encoding="UTF-8" standalone="yes"?>
<Relationships xmlns="http://schemas.openxmlformats.org/package/2006/relationships"><Relationship Id="rId2" Type="http://schemas.openxmlformats.org/officeDocument/2006/relationships/notesSlide" Target="../notesSlides/notesSlide246.xml"/><Relationship Id="rId1" Type="http://schemas.openxmlformats.org/officeDocument/2006/relationships/slideLayout" Target="../slideLayouts/slideLayout7.xml"/></Relationships>
</file>

<file path=ppt/slides/_rels/slide28.xml.rels><?xml version="1.0" encoding="UTF-8" standalone="yes"?>
<Relationships xmlns="http://schemas.openxmlformats.org/package/2006/relationships"><Relationship Id="rId3" Type="http://schemas.openxmlformats.org/officeDocument/2006/relationships/image" Target="../media/image31.jpeg"/><Relationship Id="rId2" Type="http://schemas.openxmlformats.org/officeDocument/2006/relationships/notesSlide" Target="../notesSlides/notesSlide26.xml"/><Relationship Id="rId1" Type="http://schemas.openxmlformats.org/officeDocument/2006/relationships/slideLayout" Target="../slideLayouts/slideLayout7.xml"/><Relationship Id="rId4" Type="http://schemas.openxmlformats.org/officeDocument/2006/relationships/image" Target="../media/image32.jpeg"/></Relationships>
</file>

<file path=ppt/slides/_rels/slide280.xml.rels><?xml version="1.0" encoding="UTF-8" standalone="yes"?>
<Relationships xmlns="http://schemas.openxmlformats.org/package/2006/relationships"><Relationship Id="rId3" Type="http://schemas.openxmlformats.org/officeDocument/2006/relationships/image" Target="../media/image69.png"/><Relationship Id="rId2" Type="http://schemas.openxmlformats.org/officeDocument/2006/relationships/notesSlide" Target="../notesSlides/notesSlide247.xml"/><Relationship Id="rId1" Type="http://schemas.openxmlformats.org/officeDocument/2006/relationships/slideLayout" Target="../slideLayouts/slideLayout7.xml"/></Relationships>
</file>

<file path=ppt/slides/_rels/slide281.xml.rels><?xml version="1.0" encoding="UTF-8" standalone="yes"?>
<Relationships xmlns="http://schemas.openxmlformats.org/package/2006/relationships"><Relationship Id="rId3" Type="http://schemas.openxmlformats.org/officeDocument/2006/relationships/image" Target="../media/image164.jpeg"/><Relationship Id="rId2" Type="http://schemas.openxmlformats.org/officeDocument/2006/relationships/notesSlide" Target="../notesSlides/notesSlide248.xml"/><Relationship Id="rId1" Type="http://schemas.openxmlformats.org/officeDocument/2006/relationships/slideLayout" Target="../slideLayouts/slideLayout7.xml"/><Relationship Id="rId4" Type="http://schemas.openxmlformats.org/officeDocument/2006/relationships/image" Target="../media/image165.jpeg"/></Relationships>
</file>

<file path=ppt/slides/_rels/slide29.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2.xml"/></Relationships>
</file>

<file path=ppt/slides/_rels/slide3.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3.xml"/><Relationship Id="rId1" Type="http://schemas.openxmlformats.org/officeDocument/2006/relationships/slideLayout" Target="../slideLayouts/slideLayout7.xml"/><Relationship Id="rId5" Type="http://schemas.openxmlformats.org/officeDocument/2006/relationships/image" Target="../media/image7.png"/><Relationship Id="rId4" Type="http://schemas.openxmlformats.org/officeDocument/2006/relationships/image" Target="../media/image6.jpeg"/></Relationships>
</file>

<file path=ppt/slides/_rels/slide30.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2.xml"/></Relationships>
</file>

<file path=ppt/slides/_rels/slide31.xml.rels><?xml version="1.0" encoding="UTF-8" standalone="yes"?>
<Relationships xmlns="http://schemas.openxmlformats.org/package/2006/relationships"><Relationship Id="rId3" Type="http://schemas.openxmlformats.org/officeDocument/2006/relationships/chart" Target="../charts/chart1.xml"/><Relationship Id="rId2" Type="http://schemas.openxmlformats.org/officeDocument/2006/relationships/notesSlide" Target="../notesSlides/notesSlide29.xml"/><Relationship Id="rId1" Type="http://schemas.openxmlformats.org/officeDocument/2006/relationships/slideLayout" Target="../slideLayouts/slideLayout7.xml"/></Relationships>
</file>

<file path=ppt/slides/_rels/slide32.xml.rels><?xml version="1.0" encoding="UTF-8" standalone="yes"?>
<Relationships xmlns="http://schemas.openxmlformats.org/package/2006/relationships"><Relationship Id="rId3" Type="http://schemas.openxmlformats.org/officeDocument/2006/relationships/oleObject" Target="../embeddings/oleObject10.bin"/><Relationship Id="rId2" Type="http://schemas.openxmlformats.org/officeDocument/2006/relationships/notesSlide" Target="../notesSlides/notesSlide30.xml"/><Relationship Id="rId1" Type="http://schemas.openxmlformats.org/officeDocument/2006/relationships/slideLayout" Target="../slideLayouts/slideLayout7.xml"/><Relationship Id="rId4" Type="http://schemas.openxmlformats.org/officeDocument/2006/relationships/image" Target="../media/image33.emf"/></Relationships>
</file>

<file path=ppt/slides/_rels/slide33.xml.rels><?xml version="1.0" encoding="UTF-8" standalone="yes"?>
<Relationships xmlns="http://schemas.openxmlformats.org/package/2006/relationships"><Relationship Id="rId3" Type="http://schemas.openxmlformats.org/officeDocument/2006/relationships/image" Target="../media/image34.wmf"/><Relationship Id="rId2" Type="http://schemas.openxmlformats.org/officeDocument/2006/relationships/notesSlide" Target="../notesSlides/notesSlide31.xml"/><Relationship Id="rId1" Type="http://schemas.openxmlformats.org/officeDocument/2006/relationships/slideLayout" Target="../slideLayouts/slideLayout7.xml"/><Relationship Id="rId4" Type="http://schemas.openxmlformats.org/officeDocument/2006/relationships/image" Target="../media/image35.wmf"/></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7.xml"/></Relationships>
</file>

<file path=ppt/slides/_rels/slide35.xml.rels><?xml version="1.0" encoding="UTF-8" standalone="yes"?>
<Relationships xmlns="http://schemas.openxmlformats.org/package/2006/relationships"><Relationship Id="rId3" Type="http://schemas.openxmlformats.org/officeDocument/2006/relationships/image" Target="../media/image36.wmf"/><Relationship Id="rId2" Type="http://schemas.openxmlformats.org/officeDocument/2006/relationships/notesSlide" Target="../notesSlides/notesSlide33.xml"/><Relationship Id="rId1" Type="http://schemas.openxmlformats.org/officeDocument/2006/relationships/slideLayout" Target="../slideLayouts/slideLayout2.xml"/><Relationship Id="rId4" Type="http://schemas.openxmlformats.org/officeDocument/2006/relationships/image" Target="../media/image37.wmf"/></Relationships>
</file>

<file path=ppt/slides/_rels/slide36.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notesSlide" Target="../notesSlides/notesSlide34.xml"/><Relationship Id="rId1" Type="http://schemas.openxmlformats.org/officeDocument/2006/relationships/slideLayout" Target="../slideLayouts/slideLayout7.xml"/><Relationship Id="rId4" Type="http://schemas.openxmlformats.org/officeDocument/2006/relationships/image" Target="../media/image39.png"/></Relationships>
</file>

<file path=ppt/slides/_rels/slide37.xml.rels><?xml version="1.0" encoding="UTF-8" standalone="yes"?>
<Relationships xmlns="http://schemas.openxmlformats.org/package/2006/relationships"><Relationship Id="rId3" Type="http://schemas.openxmlformats.org/officeDocument/2006/relationships/image" Target="../media/image40.jpeg"/><Relationship Id="rId2" Type="http://schemas.openxmlformats.org/officeDocument/2006/relationships/notesSlide" Target="../notesSlides/notesSlide35.xml"/><Relationship Id="rId1" Type="http://schemas.openxmlformats.org/officeDocument/2006/relationships/slideLayout" Target="../slideLayouts/slideLayout7.xml"/></Relationships>
</file>

<file path=ppt/slides/_rels/slide38.xml.rels><?xml version="1.0" encoding="UTF-8" standalone="yes"?>
<Relationships xmlns="http://schemas.openxmlformats.org/package/2006/relationships"><Relationship Id="rId3" Type="http://schemas.openxmlformats.org/officeDocument/2006/relationships/image" Target="../media/image41.jpeg"/><Relationship Id="rId2" Type="http://schemas.openxmlformats.org/officeDocument/2006/relationships/notesSlide" Target="../notesSlides/notesSlide36.xml"/><Relationship Id="rId1" Type="http://schemas.openxmlformats.org/officeDocument/2006/relationships/slideLayout" Target="../slideLayouts/slideLayout7.xml"/></Relationships>
</file>

<file path=ppt/slides/_rels/slide39.xml.rels><?xml version="1.0" encoding="UTF-8" standalone="yes"?>
<Relationships xmlns="http://schemas.openxmlformats.org/package/2006/relationships"><Relationship Id="rId2" Type="http://schemas.openxmlformats.org/officeDocument/2006/relationships/notesSlide" Target="../notesSlides/notesSlide37.xml"/><Relationship Id="rId1" Type="http://schemas.openxmlformats.org/officeDocument/2006/relationships/slideLayout" Target="../slideLayouts/slideLayout7.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7.xml"/></Relationships>
</file>

<file path=ppt/slides/_rels/slide40.xml.rels><?xml version="1.0" encoding="UTF-8" standalone="yes"?>
<Relationships xmlns="http://schemas.openxmlformats.org/package/2006/relationships"><Relationship Id="rId3" Type="http://schemas.openxmlformats.org/officeDocument/2006/relationships/oleObject" Target="../embeddings/oleObject11.bin"/><Relationship Id="rId2" Type="http://schemas.openxmlformats.org/officeDocument/2006/relationships/notesSlide" Target="../notesSlides/notesSlide38.xml"/><Relationship Id="rId1" Type="http://schemas.openxmlformats.org/officeDocument/2006/relationships/slideLayout" Target="../slideLayouts/slideLayout7.xml"/><Relationship Id="rId4" Type="http://schemas.openxmlformats.org/officeDocument/2006/relationships/image" Target="../media/image42.emf"/></Relationships>
</file>

<file path=ppt/slides/_rels/slide41.xml.rels><?xml version="1.0" encoding="UTF-8" standalone="yes"?>
<Relationships xmlns="http://schemas.openxmlformats.org/package/2006/relationships"><Relationship Id="rId3" Type="http://schemas.openxmlformats.org/officeDocument/2006/relationships/oleObject" Target="../embeddings/oleObject12.bin"/><Relationship Id="rId2" Type="http://schemas.openxmlformats.org/officeDocument/2006/relationships/notesSlide" Target="../notesSlides/notesSlide39.xml"/><Relationship Id="rId1" Type="http://schemas.openxmlformats.org/officeDocument/2006/relationships/slideLayout" Target="../slideLayouts/slideLayout7.xml"/><Relationship Id="rId4" Type="http://schemas.openxmlformats.org/officeDocument/2006/relationships/image" Target="../media/image42.emf"/></Relationships>
</file>

<file path=ppt/slides/_rels/slide42.xml.rels><?xml version="1.0" encoding="UTF-8" standalone="yes"?>
<Relationships xmlns="http://schemas.openxmlformats.org/package/2006/relationships"><Relationship Id="rId2" Type="http://schemas.openxmlformats.org/officeDocument/2006/relationships/notesSlide" Target="../notesSlides/notesSlide40.xml"/><Relationship Id="rId1" Type="http://schemas.openxmlformats.org/officeDocument/2006/relationships/slideLayout" Target="../slideLayouts/slideLayout7.xml"/></Relationships>
</file>

<file path=ppt/slides/_rels/slide43.xml.rels><?xml version="1.0" encoding="UTF-8" standalone="yes"?>
<Relationships xmlns="http://schemas.openxmlformats.org/package/2006/relationships"><Relationship Id="rId2" Type="http://schemas.openxmlformats.org/officeDocument/2006/relationships/notesSlide" Target="../notesSlides/notesSlide41.xml"/><Relationship Id="rId1" Type="http://schemas.openxmlformats.org/officeDocument/2006/relationships/slideLayout" Target="../slideLayouts/slideLayout7.xml"/></Relationships>
</file>

<file path=ppt/slides/_rels/slide44.xml.rels><?xml version="1.0" encoding="UTF-8" standalone="yes"?>
<Relationships xmlns="http://schemas.openxmlformats.org/package/2006/relationships"><Relationship Id="rId2" Type="http://schemas.openxmlformats.org/officeDocument/2006/relationships/notesSlide" Target="../notesSlides/notesSlide42.xml"/><Relationship Id="rId1" Type="http://schemas.openxmlformats.org/officeDocument/2006/relationships/slideLayout" Target="../slideLayouts/slideLayout7.xml"/></Relationships>
</file>

<file path=ppt/slides/_rels/slide45.xml.rels><?xml version="1.0" encoding="UTF-8" standalone="yes"?>
<Relationships xmlns="http://schemas.openxmlformats.org/package/2006/relationships"><Relationship Id="rId3" Type="http://schemas.openxmlformats.org/officeDocument/2006/relationships/image" Target="../media/image43.jpeg"/><Relationship Id="rId2" Type="http://schemas.openxmlformats.org/officeDocument/2006/relationships/notesSlide" Target="../notesSlides/notesSlide43.xml"/><Relationship Id="rId1" Type="http://schemas.openxmlformats.org/officeDocument/2006/relationships/slideLayout" Target="../slideLayouts/slideLayout2.xml"/></Relationships>
</file>

<file path=ppt/slides/_rels/slide46.xml.rels><?xml version="1.0" encoding="UTF-8" standalone="yes"?>
<Relationships xmlns="http://schemas.openxmlformats.org/package/2006/relationships"><Relationship Id="rId2" Type="http://schemas.openxmlformats.org/officeDocument/2006/relationships/notesSlide" Target="../notesSlides/notesSlide44.xml"/><Relationship Id="rId1" Type="http://schemas.openxmlformats.org/officeDocument/2006/relationships/slideLayout" Target="../slideLayouts/slideLayout2.xml"/></Relationships>
</file>

<file path=ppt/slides/_rels/slide47.xml.rels><?xml version="1.0" encoding="UTF-8" standalone="yes"?>
<Relationships xmlns="http://schemas.openxmlformats.org/package/2006/relationships"><Relationship Id="rId3" Type="http://schemas.openxmlformats.org/officeDocument/2006/relationships/image" Target="../media/image44.png"/><Relationship Id="rId2" Type="http://schemas.openxmlformats.org/officeDocument/2006/relationships/notesSlide" Target="../notesSlides/notesSlide45.xml"/><Relationship Id="rId1" Type="http://schemas.openxmlformats.org/officeDocument/2006/relationships/slideLayout" Target="../slideLayouts/slideLayout2.xml"/></Relationships>
</file>

<file path=ppt/slides/_rels/slide48.xml.rels><?xml version="1.0" encoding="UTF-8" standalone="yes"?>
<Relationships xmlns="http://schemas.openxmlformats.org/package/2006/relationships"><Relationship Id="rId3" Type="http://schemas.openxmlformats.org/officeDocument/2006/relationships/image" Target="../media/image45.png"/><Relationship Id="rId2" Type="http://schemas.openxmlformats.org/officeDocument/2006/relationships/notesSlide" Target="../notesSlides/notesSlide46.xml"/><Relationship Id="rId1" Type="http://schemas.openxmlformats.org/officeDocument/2006/relationships/slideLayout" Target="../slideLayouts/slideLayout2.xml"/></Relationships>
</file>

<file path=ppt/slides/_rels/slide49.xml.rels><?xml version="1.0" encoding="UTF-8" standalone="yes"?>
<Relationships xmlns="http://schemas.openxmlformats.org/package/2006/relationships"><Relationship Id="rId2" Type="http://schemas.openxmlformats.org/officeDocument/2006/relationships/notesSlide" Target="../notesSlides/notesSlide47.xml"/><Relationship Id="rId1" Type="http://schemas.openxmlformats.org/officeDocument/2006/relationships/slideLayout" Target="../slideLayouts/slideLayout7.xml"/></Relationships>
</file>

<file path=ppt/slides/_rels/slide5.xml.rels><?xml version="1.0" encoding="UTF-8" standalone="yes"?>
<Relationships xmlns="http://schemas.openxmlformats.org/package/2006/relationships"><Relationship Id="rId3" Type="http://schemas.openxmlformats.org/officeDocument/2006/relationships/image" Target="../media/image8.jpeg"/><Relationship Id="rId2" Type="http://schemas.openxmlformats.org/officeDocument/2006/relationships/notesSlide" Target="../notesSlides/notesSlide5.xml"/><Relationship Id="rId1" Type="http://schemas.openxmlformats.org/officeDocument/2006/relationships/slideLayout" Target="../slideLayouts/slideLayout7.xml"/></Relationships>
</file>

<file path=ppt/slides/_rels/slide50.xml.rels><?xml version="1.0" encoding="UTF-8" standalone="yes"?>
<Relationships xmlns="http://schemas.openxmlformats.org/package/2006/relationships"><Relationship Id="rId3" Type="http://schemas.openxmlformats.org/officeDocument/2006/relationships/image" Target="../media/image46.emf"/><Relationship Id="rId2" Type="http://schemas.openxmlformats.org/officeDocument/2006/relationships/notesSlide" Target="../notesSlides/notesSlide48.xml"/><Relationship Id="rId1" Type="http://schemas.openxmlformats.org/officeDocument/2006/relationships/slideLayout" Target="../slideLayouts/slideLayout7.xml"/></Relationships>
</file>

<file path=ppt/slides/_rels/slide51.xml.rels><?xml version="1.0" encoding="UTF-8" standalone="yes"?>
<Relationships xmlns="http://schemas.openxmlformats.org/package/2006/relationships"><Relationship Id="rId3" Type="http://schemas.openxmlformats.org/officeDocument/2006/relationships/chart" Target="../charts/chart2.xml"/><Relationship Id="rId2" Type="http://schemas.openxmlformats.org/officeDocument/2006/relationships/image" Target="../media/image47.png"/><Relationship Id="rId1" Type="http://schemas.openxmlformats.org/officeDocument/2006/relationships/slideLayout" Target="../slideLayouts/slideLayout7.xml"/></Relationships>
</file>

<file path=ppt/slides/_rels/slide52.xml.rels><?xml version="1.0" encoding="UTF-8" standalone="yes"?>
<Relationships xmlns="http://schemas.openxmlformats.org/package/2006/relationships"><Relationship Id="rId2" Type="http://schemas.openxmlformats.org/officeDocument/2006/relationships/notesSlide" Target="../notesSlides/notesSlide49.xml"/><Relationship Id="rId1" Type="http://schemas.openxmlformats.org/officeDocument/2006/relationships/slideLayout" Target="../slideLayouts/slideLayout2.xml"/></Relationships>
</file>

<file path=ppt/slides/_rels/slide53.xml.rels><?xml version="1.0" encoding="UTF-8" standalone="yes"?>
<Relationships xmlns="http://schemas.openxmlformats.org/package/2006/relationships"><Relationship Id="rId3" Type="http://schemas.openxmlformats.org/officeDocument/2006/relationships/image" Target="../media/image48.png"/><Relationship Id="rId2" Type="http://schemas.openxmlformats.org/officeDocument/2006/relationships/notesSlide" Target="../notesSlides/notesSlide50.xml"/><Relationship Id="rId1" Type="http://schemas.openxmlformats.org/officeDocument/2006/relationships/slideLayout" Target="../slideLayouts/slideLayout7.xml"/></Relationships>
</file>

<file path=ppt/slides/_rels/slide54.xml.rels><?xml version="1.0" encoding="UTF-8" standalone="yes"?>
<Relationships xmlns="http://schemas.openxmlformats.org/package/2006/relationships"><Relationship Id="rId3" Type="http://schemas.openxmlformats.org/officeDocument/2006/relationships/image" Target="../media/image49.jpeg"/><Relationship Id="rId2" Type="http://schemas.openxmlformats.org/officeDocument/2006/relationships/notesSlide" Target="../notesSlides/notesSlide51.xml"/><Relationship Id="rId1" Type="http://schemas.openxmlformats.org/officeDocument/2006/relationships/slideLayout" Target="../slideLayouts/slideLayout7.xml"/></Relationships>
</file>

<file path=ppt/slides/_rels/slide5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6.xml.rels><?xml version="1.0" encoding="UTF-8" standalone="yes"?>
<Relationships xmlns="http://schemas.openxmlformats.org/package/2006/relationships"><Relationship Id="rId2" Type="http://schemas.openxmlformats.org/officeDocument/2006/relationships/notesSlide" Target="../notesSlides/notesSlide52.xml"/><Relationship Id="rId1" Type="http://schemas.openxmlformats.org/officeDocument/2006/relationships/slideLayout" Target="../slideLayouts/slideLayout7.xml"/></Relationships>
</file>

<file path=ppt/slides/_rels/slide57.xml.rels><?xml version="1.0" encoding="UTF-8" standalone="yes"?>
<Relationships xmlns="http://schemas.openxmlformats.org/package/2006/relationships"><Relationship Id="rId3" Type="http://schemas.openxmlformats.org/officeDocument/2006/relationships/image" Target="../media/image50.png"/><Relationship Id="rId2" Type="http://schemas.openxmlformats.org/officeDocument/2006/relationships/notesSlide" Target="../notesSlides/notesSlide53.xml"/><Relationship Id="rId1" Type="http://schemas.openxmlformats.org/officeDocument/2006/relationships/slideLayout" Target="../slideLayouts/slideLayout2.xml"/><Relationship Id="rId4" Type="http://schemas.openxmlformats.org/officeDocument/2006/relationships/image" Target="../media/image51.png"/></Relationships>
</file>

<file path=ppt/slides/_rels/slide58.xml.rels><?xml version="1.0" encoding="UTF-8" standalone="yes"?>
<Relationships xmlns="http://schemas.openxmlformats.org/package/2006/relationships"><Relationship Id="rId2" Type="http://schemas.openxmlformats.org/officeDocument/2006/relationships/notesSlide" Target="../notesSlides/notesSlide54.xml"/><Relationship Id="rId1" Type="http://schemas.openxmlformats.org/officeDocument/2006/relationships/slideLayout" Target="../slideLayouts/slideLayout7.xml"/></Relationships>
</file>

<file path=ppt/slides/_rels/slide59.xml.rels><?xml version="1.0" encoding="UTF-8" standalone="yes"?>
<Relationships xmlns="http://schemas.openxmlformats.org/package/2006/relationships"><Relationship Id="rId3" Type="http://schemas.openxmlformats.org/officeDocument/2006/relationships/hyperlink" Target="mailto:bonierf@queensu.ca" TargetMode="External"/><Relationship Id="rId2" Type="http://schemas.openxmlformats.org/officeDocument/2006/relationships/notesSlide" Target="../notesSlides/notesSlide55.xml"/><Relationship Id="rId1" Type="http://schemas.openxmlformats.org/officeDocument/2006/relationships/slideLayout" Target="../slideLayouts/slideLayout7.xml"/><Relationship Id="rId6" Type="http://schemas.openxmlformats.org/officeDocument/2006/relationships/hyperlink" Target="mailto:theodore.garland@ucr.edu" TargetMode="External"/><Relationship Id="rId5" Type="http://schemas.openxmlformats.org/officeDocument/2006/relationships/hyperlink" Target="mailto:vezenwa@uga.edu" TargetMode="External"/><Relationship Id="rId4" Type="http://schemas.openxmlformats.org/officeDocument/2006/relationships/hyperlink" Target="mailto:jmusse@lsuhsc.edu" TargetMode="Externa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7.xml"/></Relationships>
</file>

<file path=ppt/slides/_rels/slide60.xml.rels><?xml version="1.0" encoding="UTF-8" standalone="yes"?>
<Relationships xmlns="http://schemas.openxmlformats.org/package/2006/relationships"><Relationship Id="rId2" Type="http://schemas.openxmlformats.org/officeDocument/2006/relationships/notesSlide" Target="../notesSlides/notesSlide56.xml"/><Relationship Id="rId1" Type="http://schemas.openxmlformats.org/officeDocument/2006/relationships/slideLayout" Target="../slideLayouts/slideLayout7.xml"/></Relationships>
</file>

<file path=ppt/slides/_rels/slide61.xml.rels><?xml version="1.0" encoding="UTF-8" standalone="yes"?>
<Relationships xmlns="http://schemas.openxmlformats.org/package/2006/relationships"><Relationship Id="rId2" Type="http://schemas.openxmlformats.org/officeDocument/2006/relationships/notesSlide" Target="../notesSlides/notesSlide57.xml"/><Relationship Id="rId1" Type="http://schemas.openxmlformats.org/officeDocument/2006/relationships/slideLayout" Target="../slideLayouts/slideLayout7.xml"/></Relationships>
</file>

<file path=ppt/slides/_rels/slide62.xml.rels><?xml version="1.0" encoding="UTF-8" standalone="yes"?>
<Relationships xmlns="http://schemas.openxmlformats.org/package/2006/relationships"><Relationship Id="rId2" Type="http://schemas.openxmlformats.org/officeDocument/2006/relationships/notesSlide" Target="../notesSlides/notesSlide58.xml"/><Relationship Id="rId1" Type="http://schemas.openxmlformats.org/officeDocument/2006/relationships/slideLayout" Target="../slideLayouts/slideLayout7.xml"/></Relationships>
</file>

<file path=ppt/slides/_rels/slide63.xml.rels><?xml version="1.0" encoding="UTF-8" standalone="yes"?>
<Relationships xmlns="http://schemas.openxmlformats.org/package/2006/relationships"><Relationship Id="rId2" Type="http://schemas.openxmlformats.org/officeDocument/2006/relationships/notesSlide" Target="../notesSlides/notesSlide59.xml"/><Relationship Id="rId1" Type="http://schemas.openxmlformats.org/officeDocument/2006/relationships/slideLayout" Target="../slideLayouts/slideLayout7.xml"/></Relationships>
</file>

<file path=ppt/slides/_rels/slide64.xml.rels><?xml version="1.0" encoding="UTF-8" standalone="yes"?>
<Relationships xmlns="http://schemas.openxmlformats.org/package/2006/relationships"><Relationship Id="rId2" Type="http://schemas.openxmlformats.org/officeDocument/2006/relationships/notesSlide" Target="../notesSlides/notesSlide60.xml"/><Relationship Id="rId1" Type="http://schemas.openxmlformats.org/officeDocument/2006/relationships/slideLayout" Target="../slideLayouts/slideLayout7.xml"/></Relationships>
</file>

<file path=ppt/slides/_rels/slide65.xml.rels><?xml version="1.0" encoding="UTF-8" standalone="yes"?>
<Relationships xmlns="http://schemas.openxmlformats.org/package/2006/relationships"><Relationship Id="rId3" Type="http://schemas.openxmlformats.org/officeDocument/2006/relationships/image" Target="../media/image52.jpeg"/><Relationship Id="rId7" Type="http://schemas.openxmlformats.org/officeDocument/2006/relationships/image" Target="../media/image55.jpeg"/><Relationship Id="rId2" Type="http://schemas.openxmlformats.org/officeDocument/2006/relationships/notesSlide" Target="../notesSlides/notesSlide61.xml"/><Relationship Id="rId1" Type="http://schemas.openxmlformats.org/officeDocument/2006/relationships/slideLayout" Target="../slideLayouts/slideLayout7.xml"/><Relationship Id="rId6" Type="http://schemas.openxmlformats.org/officeDocument/2006/relationships/image" Target="../media/image6.jpeg"/><Relationship Id="rId5" Type="http://schemas.openxmlformats.org/officeDocument/2006/relationships/image" Target="../media/image54.png"/><Relationship Id="rId4" Type="http://schemas.openxmlformats.org/officeDocument/2006/relationships/image" Target="../media/image53.jpeg"/></Relationships>
</file>

<file path=ppt/slides/_rels/slide66.xml.rels><?xml version="1.0" encoding="UTF-8" standalone="yes"?>
<Relationships xmlns="http://schemas.openxmlformats.org/package/2006/relationships"><Relationship Id="rId3" Type="http://schemas.openxmlformats.org/officeDocument/2006/relationships/image" Target="../media/image56.png"/><Relationship Id="rId2" Type="http://schemas.openxmlformats.org/officeDocument/2006/relationships/notesSlide" Target="../notesSlides/notesSlide62.xml"/><Relationship Id="rId1" Type="http://schemas.openxmlformats.org/officeDocument/2006/relationships/slideLayout" Target="../slideLayouts/slideLayout7.xml"/><Relationship Id="rId5" Type="http://schemas.openxmlformats.org/officeDocument/2006/relationships/image" Target="../media/image58.jpeg"/><Relationship Id="rId4" Type="http://schemas.openxmlformats.org/officeDocument/2006/relationships/image" Target="../media/image57.jpeg"/></Relationships>
</file>

<file path=ppt/slides/_rels/slide67.xml.rels><?xml version="1.0" encoding="UTF-8" standalone="yes"?>
<Relationships xmlns="http://schemas.openxmlformats.org/package/2006/relationships"><Relationship Id="rId3" Type="http://schemas.openxmlformats.org/officeDocument/2006/relationships/image" Target="../media/image59.jpeg"/><Relationship Id="rId2" Type="http://schemas.openxmlformats.org/officeDocument/2006/relationships/notesSlide" Target="../notesSlides/notesSlide63.xml"/><Relationship Id="rId1" Type="http://schemas.openxmlformats.org/officeDocument/2006/relationships/slideLayout" Target="../slideLayouts/slideLayout7.xml"/></Relationships>
</file>

<file path=ppt/slides/_rels/slide68.xml.rels><?xml version="1.0" encoding="UTF-8" standalone="yes"?>
<Relationships xmlns="http://schemas.openxmlformats.org/package/2006/relationships"><Relationship Id="rId3" Type="http://schemas.openxmlformats.org/officeDocument/2006/relationships/image" Target="../media/image60.jpeg"/><Relationship Id="rId2" Type="http://schemas.openxmlformats.org/officeDocument/2006/relationships/notesSlide" Target="../notesSlides/notesSlide64.xml"/><Relationship Id="rId1" Type="http://schemas.openxmlformats.org/officeDocument/2006/relationships/slideLayout" Target="../slideLayouts/slideLayout7.xml"/></Relationships>
</file>

<file path=ppt/slides/_rels/slide69.xml.rels><?xml version="1.0" encoding="UTF-8" standalone="yes"?>
<Relationships xmlns="http://schemas.openxmlformats.org/package/2006/relationships"><Relationship Id="rId3" Type="http://schemas.openxmlformats.org/officeDocument/2006/relationships/image" Target="../media/image61.jpeg"/><Relationship Id="rId2" Type="http://schemas.openxmlformats.org/officeDocument/2006/relationships/notesSlide" Target="../notesSlides/notesSlide65.xml"/><Relationship Id="rId1" Type="http://schemas.openxmlformats.org/officeDocument/2006/relationships/slideLayout" Target="../slideLayouts/slideLayout7.xml"/><Relationship Id="rId5" Type="http://schemas.openxmlformats.org/officeDocument/2006/relationships/image" Target="../media/image63.jpeg"/><Relationship Id="rId4" Type="http://schemas.openxmlformats.org/officeDocument/2006/relationships/image" Target="../media/image62.png"/></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2.xml"/></Relationships>
</file>

<file path=ppt/slides/_rels/slide70.xml.rels><?xml version="1.0" encoding="UTF-8" standalone="yes"?>
<Relationships xmlns="http://schemas.openxmlformats.org/package/2006/relationships"><Relationship Id="rId3" Type="http://schemas.openxmlformats.org/officeDocument/2006/relationships/image" Target="../media/image64.jpeg"/><Relationship Id="rId2" Type="http://schemas.openxmlformats.org/officeDocument/2006/relationships/notesSlide" Target="../notesSlides/notesSlide66.xml"/><Relationship Id="rId1" Type="http://schemas.openxmlformats.org/officeDocument/2006/relationships/slideLayout" Target="../slideLayouts/slideLayout7.xml"/><Relationship Id="rId5" Type="http://schemas.openxmlformats.org/officeDocument/2006/relationships/image" Target="../media/image66.png"/><Relationship Id="rId4" Type="http://schemas.openxmlformats.org/officeDocument/2006/relationships/image" Target="../media/image65.jpeg"/></Relationships>
</file>

<file path=ppt/slides/_rels/slide71.xml.rels><?xml version="1.0" encoding="UTF-8" standalone="yes"?>
<Relationships xmlns="http://schemas.openxmlformats.org/package/2006/relationships"><Relationship Id="rId3" Type="http://schemas.openxmlformats.org/officeDocument/2006/relationships/image" Target="../media/image66.png"/><Relationship Id="rId2" Type="http://schemas.openxmlformats.org/officeDocument/2006/relationships/notesSlide" Target="../notesSlides/notesSlide67.xml"/><Relationship Id="rId1" Type="http://schemas.openxmlformats.org/officeDocument/2006/relationships/slideLayout" Target="../slideLayouts/slideLayout7.xml"/></Relationships>
</file>

<file path=ppt/slides/_rels/slide72.xml.rels><?xml version="1.0" encoding="UTF-8" standalone="yes"?>
<Relationships xmlns="http://schemas.openxmlformats.org/package/2006/relationships"><Relationship Id="rId3" Type="http://schemas.openxmlformats.org/officeDocument/2006/relationships/image" Target="../media/image66.png"/><Relationship Id="rId2" Type="http://schemas.openxmlformats.org/officeDocument/2006/relationships/notesSlide" Target="../notesSlides/notesSlide68.xml"/><Relationship Id="rId1" Type="http://schemas.openxmlformats.org/officeDocument/2006/relationships/slideLayout" Target="../slideLayouts/slideLayout7.xml"/></Relationships>
</file>

<file path=ppt/slides/_rels/slide73.xml.rels><?xml version="1.0" encoding="UTF-8" standalone="yes"?>
<Relationships xmlns="http://schemas.openxmlformats.org/package/2006/relationships"><Relationship Id="rId3" Type="http://schemas.openxmlformats.org/officeDocument/2006/relationships/oleObject" Target="../embeddings/oleObject13.bin"/><Relationship Id="rId2" Type="http://schemas.openxmlformats.org/officeDocument/2006/relationships/notesSlide" Target="../notesSlides/notesSlide69.xml"/><Relationship Id="rId1" Type="http://schemas.openxmlformats.org/officeDocument/2006/relationships/slideLayout" Target="../slideLayouts/slideLayout12.xml"/><Relationship Id="rId4" Type="http://schemas.openxmlformats.org/officeDocument/2006/relationships/image" Target="../media/image67.emf"/></Relationships>
</file>

<file path=ppt/slides/_rels/slide74.xml.rels><?xml version="1.0" encoding="UTF-8" standalone="yes"?>
<Relationships xmlns="http://schemas.openxmlformats.org/package/2006/relationships"><Relationship Id="rId3" Type="http://schemas.openxmlformats.org/officeDocument/2006/relationships/image" Target="../media/image29.jpeg"/><Relationship Id="rId2" Type="http://schemas.openxmlformats.org/officeDocument/2006/relationships/notesSlide" Target="../notesSlides/notesSlide70.xml"/><Relationship Id="rId1" Type="http://schemas.openxmlformats.org/officeDocument/2006/relationships/slideLayout" Target="../slideLayouts/slideLayout7.xml"/><Relationship Id="rId4" Type="http://schemas.openxmlformats.org/officeDocument/2006/relationships/image" Target="../media/image68.jpeg"/></Relationships>
</file>

<file path=ppt/slides/_rels/slide75.xml.rels><?xml version="1.0" encoding="UTF-8" standalone="yes"?>
<Relationships xmlns="http://schemas.openxmlformats.org/package/2006/relationships"><Relationship Id="rId3" Type="http://schemas.openxmlformats.org/officeDocument/2006/relationships/image" Target="../media/image69.png"/><Relationship Id="rId2" Type="http://schemas.openxmlformats.org/officeDocument/2006/relationships/notesSlide" Target="../notesSlides/notesSlide71.xml"/><Relationship Id="rId1" Type="http://schemas.openxmlformats.org/officeDocument/2006/relationships/slideLayout" Target="../slideLayouts/slideLayout7.xml"/><Relationship Id="rId4" Type="http://schemas.openxmlformats.org/officeDocument/2006/relationships/image" Target="../media/image70.jpeg"/></Relationships>
</file>

<file path=ppt/slides/_rels/slide76.xml.rels><?xml version="1.0" encoding="UTF-8" standalone="yes"?>
<Relationships xmlns="http://schemas.openxmlformats.org/package/2006/relationships"><Relationship Id="rId2" Type="http://schemas.openxmlformats.org/officeDocument/2006/relationships/notesSlide" Target="../notesSlides/notesSlide72.xml"/><Relationship Id="rId1" Type="http://schemas.openxmlformats.org/officeDocument/2006/relationships/slideLayout" Target="../slideLayouts/slideLayout7.xml"/></Relationships>
</file>

<file path=ppt/slides/_rels/slide77.xml.rels><?xml version="1.0" encoding="UTF-8" standalone="yes"?>
<Relationships xmlns="http://schemas.openxmlformats.org/package/2006/relationships"><Relationship Id="rId2" Type="http://schemas.openxmlformats.org/officeDocument/2006/relationships/notesSlide" Target="../notesSlides/notesSlide73.xml"/><Relationship Id="rId1" Type="http://schemas.openxmlformats.org/officeDocument/2006/relationships/slideLayout" Target="../slideLayouts/slideLayout7.xml"/></Relationships>
</file>

<file path=ppt/slides/_rels/slide78.xml.rels><?xml version="1.0" encoding="UTF-8" standalone="yes"?>
<Relationships xmlns="http://schemas.openxmlformats.org/package/2006/relationships"><Relationship Id="rId2" Type="http://schemas.openxmlformats.org/officeDocument/2006/relationships/notesSlide" Target="../notesSlides/notesSlide74.xml"/><Relationship Id="rId1" Type="http://schemas.openxmlformats.org/officeDocument/2006/relationships/slideLayout" Target="../slideLayouts/slideLayout7.xml"/></Relationships>
</file>

<file path=ppt/slides/_rels/slide79.xml.rels><?xml version="1.0" encoding="UTF-8" standalone="yes"?>
<Relationships xmlns="http://schemas.openxmlformats.org/package/2006/relationships"><Relationship Id="rId2" Type="http://schemas.openxmlformats.org/officeDocument/2006/relationships/image" Target="../media/image71.emf"/><Relationship Id="rId1" Type="http://schemas.openxmlformats.org/officeDocument/2006/relationships/slideLayout" Target="../slideLayouts/slideLayout7.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2.xml"/></Relationships>
</file>

<file path=ppt/slides/_rels/slide80.xml.rels><?xml version="1.0" encoding="UTF-8" standalone="yes"?>
<Relationships xmlns="http://schemas.openxmlformats.org/package/2006/relationships"><Relationship Id="rId2" Type="http://schemas.openxmlformats.org/officeDocument/2006/relationships/notesSlide" Target="../notesSlides/notesSlide75.xml"/><Relationship Id="rId1" Type="http://schemas.openxmlformats.org/officeDocument/2006/relationships/slideLayout" Target="../slideLayouts/slideLayout7.xml"/></Relationships>
</file>

<file path=ppt/slides/_rels/slide81.xml.rels><?xml version="1.0" encoding="UTF-8" standalone="yes"?>
<Relationships xmlns="http://schemas.openxmlformats.org/package/2006/relationships"><Relationship Id="rId2" Type="http://schemas.openxmlformats.org/officeDocument/2006/relationships/notesSlide" Target="../notesSlides/notesSlide76.xml"/><Relationship Id="rId1" Type="http://schemas.openxmlformats.org/officeDocument/2006/relationships/slideLayout" Target="../slideLayouts/slideLayout7.xml"/></Relationships>
</file>

<file path=ppt/slides/_rels/slide82.xml.rels><?xml version="1.0" encoding="UTF-8" standalone="yes"?>
<Relationships xmlns="http://schemas.openxmlformats.org/package/2006/relationships"><Relationship Id="rId2" Type="http://schemas.openxmlformats.org/officeDocument/2006/relationships/notesSlide" Target="../notesSlides/notesSlide77.xml"/><Relationship Id="rId1" Type="http://schemas.openxmlformats.org/officeDocument/2006/relationships/slideLayout" Target="../slideLayouts/slideLayout7.xml"/></Relationships>
</file>

<file path=ppt/slides/_rels/slide83.xml.rels><?xml version="1.0" encoding="UTF-8" standalone="yes"?>
<Relationships xmlns="http://schemas.openxmlformats.org/package/2006/relationships"><Relationship Id="rId3" Type="http://schemas.openxmlformats.org/officeDocument/2006/relationships/image" Target="../media/image72.jpeg"/><Relationship Id="rId2" Type="http://schemas.openxmlformats.org/officeDocument/2006/relationships/notesSlide" Target="../notesSlides/notesSlide78.xml"/><Relationship Id="rId1" Type="http://schemas.openxmlformats.org/officeDocument/2006/relationships/slideLayout" Target="../slideLayouts/slideLayout7.xml"/></Relationships>
</file>

<file path=ppt/slides/_rels/slide84.xml.rels><?xml version="1.0" encoding="UTF-8" standalone="yes"?>
<Relationships xmlns="http://schemas.openxmlformats.org/package/2006/relationships"><Relationship Id="rId2" Type="http://schemas.openxmlformats.org/officeDocument/2006/relationships/notesSlide" Target="../notesSlides/notesSlide79.xml"/><Relationship Id="rId1" Type="http://schemas.openxmlformats.org/officeDocument/2006/relationships/slideLayout" Target="../slideLayouts/slideLayout7.xml"/></Relationships>
</file>

<file path=ppt/slides/_rels/slide85.xml.rels><?xml version="1.0" encoding="UTF-8" standalone="yes"?>
<Relationships xmlns="http://schemas.openxmlformats.org/package/2006/relationships"><Relationship Id="rId2" Type="http://schemas.openxmlformats.org/officeDocument/2006/relationships/notesSlide" Target="../notesSlides/notesSlide80.xml"/><Relationship Id="rId1" Type="http://schemas.openxmlformats.org/officeDocument/2006/relationships/slideLayout" Target="../slideLayouts/slideLayout7.xml"/></Relationships>
</file>

<file path=ppt/slides/_rels/slide8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7.xml.rels><?xml version="1.0" encoding="UTF-8" standalone="yes"?>
<Relationships xmlns="http://schemas.openxmlformats.org/package/2006/relationships"><Relationship Id="rId2" Type="http://schemas.openxmlformats.org/officeDocument/2006/relationships/notesSlide" Target="../notesSlides/notesSlide81.xml"/><Relationship Id="rId1" Type="http://schemas.openxmlformats.org/officeDocument/2006/relationships/slideLayout" Target="../slideLayouts/slideLayout7.xml"/></Relationships>
</file>

<file path=ppt/slides/_rels/slide88.xml.rels><?xml version="1.0" encoding="UTF-8" standalone="yes"?>
<Relationships xmlns="http://schemas.openxmlformats.org/package/2006/relationships"><Relationship Id="rId2" Type="http://schemas.openxmlformats.org/officeDocument/2006/relationships/image" Target="../media/image73.wmf"/><Relationship Id="rId1" Type="http://schemas.openxmlformats.org/officeDocument/2006/relationships/slideLayout" Target="../slideLayouts/slideLayout7.xml"/></Relationships>
</file>

<file path=ppt/slides/_rels/slide89.xml.rels><?xml version="1.0" encoding="UTF-8" standalone="yes"?>
<Relationships xmlns="http://schemas.openxmlformats.org/package/2006/relationships"><Relationship Id="rId2" Type="http://schemas.openxmlformats.org/officeDocument/2006/relationships/image" Target="../media/image73.wmf"/><Relationship Id="rId1" Type="http://schemas.openxmlformats.org/officeDocument/2006/relationships/slideLayout" Target="../slideLayouts/slideLayout7.xml"/></Relationships>
</file>

<file path=ppt/slides/_rels/slide9.xml.rels><?xml version="1.0" encoding="UTF-8" standalone="yes"?>
<Relationships xmlns="http://schemas.openxmlformats.org/package/2006/relationships"><Relationship Id="rId3" Type="http://schemas.openxmlformats.org/officeDocument/2006/relationships/image" Target="../media/image9.jpeg"/><Relationship Id="rId2" Type="http://schemas.openxmlformats.org/officeDocument/2006/relationships/notesSlide" Target="../notesSlides/notesSlide9.xml"/><Relationship Id="rId1" Type="http://schemas.openxmlformats.org/officeDocument/2006/relationships/slideLayout" Target="../slideLayouts/slideLayout7.xml"/><Relationship Id="rId4" Type="http://schemas.openxmlformats.org/officeDocument/2006/relationships/image" Target="../media/image10.jpeg"/></Relationships>
</file>

<file path=ppt/slides/_rels/slide90.xml.rels><?xml version="1.0" encoding="UTF-8" standalone="yes"?>
<Relationships xmlns="http://schemas.openxmlformats.org/package/2006/relationships"><Relationship Id="rId2" Type="http://schemas.openxmlformats.org/officeDocument/2006/relationships/image" Target="../media/image73.wmf"/><Relationship Id="rId1" Type="http://schemas.openxmlformats.org/officeDocument/2006/relationships/slideLayout" Target="../slideLayouts/slideLayout7.xml"/></Relationships>
</file>

<file path=ppt/slides/_rels/slide91.xml.rels><?xml version="1.0" encoding="UTF-8" standalone="yes"?>
<Relationships xmlns="http://schemas.openxmlformats.org/package/2006/relationships"><Relationship Id="rId2" Type="http://schemas.openxmlformats.org/officeDocument/2006/relationships/notesSlide" Target="../notesSlides/notesSlide82.xml"/><Relationship Id="rId1" Type="http://schemas.openxmlformats.org/officeDocument/2006/relationships/slideLayout" Target="../slideLayouts/slideLayout7.xml"/></Relationships>
</file>

<file path=ppt/slides/_rels/slide92.xml.rels><?xml version="1.0" encoding="UTF-8" standalone="yes"?>
<Relationships xmlns="http://schemas.openxmlformats.org/package/2006/relationships"><Relationship Id="rId3" Type="http://schemas.openxmlformats.org/officeDocument/2006/relationships/oleObject" Target="../embeddings/oleObject14.bin"/><Relationship Id="rId2" Type="http://schemas.openxmlformats.org/officeDocument/2006/relationships/notesSlide" Target="../notesSlides/notesSlide83.xml"/><Relationship Id="rId1" Type="http://schemas.openxmlformats.org/officeDocument/2006/relationships/slideLayout" Target="../slideLayouts/slideLayout7.xml"/><Relationship Id="rId4" Type="http://schemas.openxmlformats.org/officeDocument/2006/relationships/image" Target="../media/image74.emf"/></Relationships>
</file>

<file path=ppt/slides/_rels/slide93.xml.rels><?xml version="1.0" encoding="UTF-8" standalone="yes"?>
<Relationships xmlns="http://schemas.openxmlformats.org/package/2006/relationships"><Relationship Id="rId3" Type="http://schemas.openxmlformats.org/officeDocument/2006/relationships/oleObject" Target="../embeddings/oleObject15.bin"/><Relationship Id="rId2" Type="http://schemas.openxmlformats.org/officeDocument/2006/relationships/notesSlide" Target="../notesSlides/notesSlide84.xml"/><Relationship Id="rId1" Type="http://schemas.openxmlformats.org/officeDocument/2006/relationships/slideLayout" Target="../slideLayouts/slideLayout7.xml"/><Relationship Id="rId4" Type="http://schemas.openxmlformats.org/officeDocument/2006/relationships/image" Target="../media/image74.emf"/></Relationships>
</file>

<file path=ppt/slides/_rels/slide94.xml.rels><?xml version="1.0" encoding="UTF-8" standalone="yes"?>
<Relationships xmlns="http://schemas.openxmlformats.org/package/2006/relationships"><Relationship Id="rId2" Type="http://schemas.openxmlformats.org/officeDocument/2006/relationships/image" Target="../media/image75.wmf"/><Relationship Id="rId1" Type="http://schemas.openxmlformats.org/officeDocument/2006/relationships/slideLayout" Target="../slideLayouts/slideLayout7.xml"/></Relationships>
</file>

<file path=ppt/slides/_rels/slide95.xml.rels><?xml version="1.0" encoding="UTF-8" standalone="yes"?>
<Relationships xmlns="http://schemas.openxmlformats.org/package/2006/relationships"><Relationship Id="rId3" Type="http://schemas.openxmlformats.org/officeDocument/2006/relationships/oleObject" Target="../embeddings/oleObject16.bin"/><Relationship Id="rId2" Type="http://schemas.openxmlformats.org/officeDocument/2006/relationships/notesSlide" Target="../notesSlides/notesSlide85.xml"/><Relationship Id="rId1" Type="http://schemas.openxmlformats.org/officeDocument/2006/relationships/slideLayout" Target="../slideLayouts/slideLayout7.xml"/><Relationship Id="rId4" Type="http://schemas.openxmlformats.org/officeDocument/2006/relationships/image" Target="../media/image76.emf"/></Relationships>
</file>

<file path=ppt/slides/_rels/slide96.xml.rels><?xml version="1.0" encoding="UTF-8" standalone="yes"?>
<Relationships xmlns="http://schemas.openxmlformats.org/package/2006/relationships"><Relationship Id="rId2" Type="http://schemas.openxmlformats.org/officeDocument/2006/relationships/notesSlide" Target="../notesSlides/notesSlide86.xml"/><Relationship Id="rId1" Type="http://schemas.openxmlformats.org/officeDocument/2006/relationships/slideLayout" Target="../slideLayouts/slideLayout7.xml"/></Relationships>
</file>

<file path=ppt/slides/_rels/slide97.xml.rels><?xml version="1.0" encoding="UTF-8" standalone="yes"?>
<Relationships xmlns="http://schemas.openxmlformats.org/package/2006/relationships"><Relationship Id="rId2" Type="http://schemas.openxmlformats.org/officeDocument/2006/relationships/notesSlide" Target="../notesSlides/notesSlide87.xml"/><Relationship Id="rId1" Type="http://schemas.openxmlformats.org/officeDocument/2006/relationships/slideLayout" Target="../slideLayouts/slideLayout7.xml"/></Relationships>
</file>

<file path=ppt/slides/_rels/slide98.xml.rels><?xml version="1.0" encoding="UTF-8" standalone="yes"?>
<Relationships xmlns="http://schemas.openxmlformats.org/package/2006/relationships"><Relationship Id="rId3" Type="http://schemas.openxmlformats.org/officeDocument/2006/relationships/image" Target="../media/image77.jpeg"/><Relationship Id="rId2" Type="http://schemas.openxmlformats.org/officeDocument/2006/relationships/notesSlide" Target="../notesSlides/notesSlide88.xml"/><Relationship Id="rId1" Type="http://schemas.openxmlformats.org/officeDocument/2006/relationships/slideLayout" Target="../slideLayouts/slideLayout7.xml"/><Relationship Id="rId4" Type="http://schemas.openxmlformats.org/officeDocument/2006/relationships/image" Target="../media/image78.jpeg"/></Relationships>
</file>

<file path=ppt/slides/_rels/slide99.xml.rels><?xml version="1.0" encoding="UTF-8" standalone="yes"?>
<Relationships xmlns="http://schemas.openxmlformats.org/package/2006/relationships"><Relationship Id="rId3" Type="http://schemas.openxmlformats.org/officeDocument/2006/relationships/oleObject" Target="../embeddings/oleObject17.bin"/><Relationship Id="rId2" Type="http://schemas.openxmlformats.org/officeDocument/2006/relationships/notesSlide" Target="../notesSlides/notesSlide89.xml"/><Relationship Id="rId1" Type="http://schemas.openxmlformats.org/officeDocument/2006/relationships/slideLayout" Target="../slideLayouts/slideLayout7.xml"/><Relationship Id="rId4" Type="http://schemas.openxmlformats.org/officeDocument/2006/relationships/image" Target="../media/image74.emf"/></Relationships>
</file>

<file path=ppt/slides/slide1.xml><?xml version="1.0" encoding="utf-8"?>
<p:sld xmlns:a="http://schemas.openxmlformats.org/drawingml/2006/main" xmlns:r="http://schemas.openxmlformats.org/officeDocument/2006/relationships" xmlns:p="http://schemas.openxmlformats.org/presentationml/2006/main">
  <p:cSld>
    <p:bg>
      <p:bgPr>
        <a:solidFill>
          <a:srgbClr val="CCECFF"/>
        </a:solidFill>
        <a:effectLst/>
      </p:bgPr>
    </p:bg>
    <p:spTree>
      <p:nvGrpSpPr>
        <p:cNvPr id="1" name=""/>
        <p:cNvGrpSpPr/>
        <p:nvPr/>
      </p:nvGrpSpPr>
      <p:grpSpPr>
        <a:xfrm>
          <a:off x="0" y="0"/>
          <a:ext cx="0" cy="0"/>
          <a:chOff x="0" y="0"/>
          <a:chExt cx="0" cy="0"/>
        </a:xfrm>
      </p:grpSpPr>
      <p:sp>
        <p:nvSpPr>
          <p:cNvPr id="4098" name="Slide Number Placeholder 3">
            <a:extLst>
              <a:ext uri="{FF2B5EF4-FFF2-40B4-BE49-F238E27FC236}">
                <a16:creationId xmlns:a16="http://schemas.microsoft.com/office/drawing/2014/main" id="{AC14812A-6B63-F971-611A-2946388568C9}"/>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1089B0EC-32BD-433B-A1F4-83C95F71A550}" type="slidenum">
              <a:rPr lang="en-US" altLang="en-US" sz="1400"/>
              <a:pPr>
                <a:spcBef>
                  <a:spcPct val="0"/>
                </a:spcBef>
                <a:buFontTx/>
                <a:buNone/>
              </a:pPr>
              <a:t>1</a:t>
            </a:fld>
            <a:endParaRPr lang="en-US" altLang="en-US" sz="1400" dirty="0"/>
          </a:p>
        </p:txBody>
      </p:sp>
      <p:pic>
        <p:nvPicPr>
          <p:cNvPr id="4099" name="Picture 4" descr="mousewheel">
            <a:extLst>
              <a:ext uri="{FF2B5EF4-FFF2-40B4-BE49-F238E27FC236}">
                <a16:creationId xmlns:a16="http://schemas.microsoft.com/office/drawing/2014/main" id="{B1E3F0CF-3556-F622-CE3C-F8220BCEA43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066800" y="0"/>
            <a:ext cx="70866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0290" name="Text Box 2">
            <a:extLst>
              <a:ext uri="{FF2B5EF4-FFF2-40B4-BE49-F238E27FC236}">
                <a16:creationId xmlns:a16="http://schemas.microsoft.com/office/drawing/2014/main" id="{4E44FBE3-DA92-4ED3-69BA-9BCEA283500F}"/>
              </a:ext>
            </a:extLst>
          </p:cNvPr>
          <p:cNvSpPr txBox="1">
            <a:spLocks noChangeArrowheads="1"/>
          </p:cNvSpPr>
          <p:nvPr/>
        </p:nvSpPr>
        <p:spPr bwMode="auto">
          <a:xfrm>
            <a:off x="30163" y="42863"/>
            <a:ext cx="9140825" cy="212365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defRPr/>
            </a:pPr>
            <a:r>
              <a:rPr lang="en-US" altLang="en-US" sz="4400" b="1" dirty="0">
                <a:solidFill>
                  <a:srgbClr val="FF0000"/>
                </a:solidFill>
                <a:effectLst>
                  <a:outerShdw blurRad="38100" dist="38100" dir="2700000" algn="tl">
                    <a:srgbClr val="000000"/>
                  </a:outerShdw>
                </a:effectLst>
                <a:latin typeface="Arial" panose="020B0604020202020204" pitchFamily="34" charset="0"/>
              </a:rPr>
              <a:t>Phenotypic Adaptations for Endurance Exercise: An Experimental Evolution Approach</a:t>
            </a:r>
          </a:p>
        </p:txBody>
      </p:sp>
      <p:sp>
        <p:nvSpPr>
          <p:cNvPr id="140293" name="Text Box 5">
            <a:extLst>
              <a:ext uri="{FF2B5EF4-FFF2-40B4-BE49-F238E27FC236}">
                <a16:creationId xmlns:a16="http://schemas.microsoft.com/office/drawing/2014/main" id="{415C71BA-5692-9F76-A2A4-E46B11D8B051}"/>
              </a:ext>
            </a:extLst>
          </p:cNvPr>
          <p:cNvSpPr txBox="1">
            <a:spLocks noChangeArrowheads="1"/>
          </p:cNvSpPr>
          <p:nvPr/>
        </p:nvSpPr>
        <p:spPr bwMode="auto">
          <a:xfrm>
            <a:off x="4494213" y="3360738"/>
            <a:ext cx="4484687" cy="18780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r">
              <a:defRPr/>
            </a:pPr>
            <a:r>
              <a:rPr lang="en-US" altLang="en-US" sz="3200" b="1" dirty="0">
                <a:effectLst>
                  <a:outerShdw blurRad="38100" dist="38100" dir="2700000" algn="tl">
                    <a:srgbClr val="FFFFFF"/>
                  </a:outerShdw>
                </a:effectLst>
                <a:latin typeface="Arial" panose="020B0604020202020204" pitchFamily="34" charset="0"/>
              </a:rPr>
              <a:t>Theodore Garland, Jr.</a:t>
            </a:r>
          </a:p>
          <a:p>
            <a:pPr algn="r">
              <a:defRPr/>
            </a:pPr>
            <a:r>
              <a:rPr lang="en-US" altLang="en-US" sz="2800" b="1" dirty="0">
                <a:effectLst>
                  <a:outerShdw blurRad="38100" dist="38100" dir="2700000" algn="tl">
                    <a:srgbClr val="FFFFFF"/>
                  </a:outerShdw>
                </a:effectLst>
                <a:latin typeface="Arial" panose="020B0604020202020204" pitchFamily="34" charset="0"/>
              </a:rPr>
              <a:t>Department of Evolution, Ecology, and</a:t>
            </a:r>
            <a:br>
              <a:rPr lang="en-US" altLang="en-US" sz="2800" b="1" dirty="0">
                <a:effectLst>
                  <a:outerShdw blurRad="38100" dist="38100" dir="2700000" algn="tl">
                    <a:srgbClr val="FFFFFF"/>
                  </a:outerShdw>
                </a:effectLst>
                <a:latin typeface="Arial" panose="020B0604020202020204" pitchFamily="34" charset="0"/>
              </a:rPr>
            </a:br>
            <a:r>
              <a:rPr lang="en-US" altLang="en-US" sz="2800" b="1" dirty="0">
                <a:effectLst>
                  <a:outerShdw blurRad="38100" dist="38100" dir="2700000" algn="tl">
                    <a:srgbClr val="FFFFFF"/>
                  </a:outerShdw>
                </a:effectLst>
                <a:latin typeface="Arial" panose="020B0604020202020204" pitchFamily="34" charset="0"/>
              </a:rPr>
              <a:t>Organismal Biology</a:t>
            </a:r>
          </a:p>
        </p:txBody>
      </p:sp>
      <p:pic>
        <p:nvPicPr>
          <p:cNvPr id="4102" name="Picture 10">
            <a:extLst>
              <a:ext uri="{FF2B5EF4-FFF2-40B4-BE49-F238E27FC236}">
                <a16:creationId xmlns:a16="http://schemas.microsoft.com/office/drawing/2014/main" id="{A11C4F05-D6FE-E00A-A5B9-5AB1CFCF0DDD}"/>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670550" y="5784850"/>
            <a:ext cx="3468688" cy="1066800"/>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2" name="TextBox 1">
            <a:extLst>
              <a:ext uri="{FF2B5EF4-FFF2-40B4-BE49-F238E27FC236}">
                <a16:creationId xmlns:a16="http://schemas.microsoft.com/office/drawing/2014/main" id="{C5CCD4D0-3CA9-D478-822E-4A99BD2D54DB}"/>
              </a:ext>
            </a:extLst>
          </p:cNvPr>
          <p:cNvSpPr txBox="1"/>
          <p:nvPr/>
        </p:nvSpPr>
        <p:spPr>
          <a:xfrm>
            <a:off x="1073881" y="6016778"/>
            <a:ext cx="1616149" cy="830997"/>
          </a:xfrm>
          <a:prstGeom prst="rect">
            <a:avLst/>
          </a:prstGeom>
          <a:noFill/>
        </p:spPr>
        <p:txBody>
          <a:bodyPr wrap="square" rtlCol="0">
            <a:spAutoFit/>
          </a:bodyPr>
          <a:lstStyle/>
          <a:p>
            <a:r>
              <a:rPr lang="en-US" sz="1600" dirty="0">
                <a:latin typeface="Arial" panose="020B0604020202020204" pitchFamily="34" charset="0"/>
                <a:cs typeface="Arial" panose="020B0604020202020204" pitchFamily="34" charset="0"/>
              </a:rPr>
              <a:t>ACSM</a:t>
            </a:r>
          </a:p>
          <a:p>
            <a:r>
              <a:rPr lang="en-US" sz="1600" dirty="0">
                <a:latin typeface="Arial" panose="020B0604020202020204" pitchFamily="34" charset="0"/>
                <a:cs typeface="Arial" panose="020B0604020202020204" pitchFamily="34" charset="0"/>
              </a:rPr>
              <a:t>3 June 2022</a:t>
            </a:r>
          </a:p>
          <a:p>
            <a:r>
              <a:rPr lang="en-US" sz="1600" dirty="0">
                <a:latin typeface="Arial" panose="020B0604020202020204" pitchFamily="34" charset="0"/>
                <a:cs typeface="Arial" panose="020B0604020202020204" pitchFamily="34" charset="0"/>
              </a:rPr>
              <a:t>San Diego, CA</a:t>
            </a:r>
          </a:p>
        </p:txBody>
      </p:sp>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154" name="Slide Number Placeholder 3">
            <a:extLst>
              <a:ext uri="{FF2B5EF4-FFF2-40B4-BE49-F238E27FC236}">
                <a16:creationId xmlns:a16="http://schemas.microsoft.com/office/drawing/2014/main" id="{7596FBC5-6D2D-F4DB-EED2-C08005D457D2}"/>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FE1A7878-BCE0-4BB9-AD9D-D7D472C8CB3B}" type="slidenum">
              <a:rPr lang="en-US" altLang="en-US" sz="1400"/>
              <a:pPr>
                <a:spcBef>
                  <a:spcPct val="0"/>
                </a:spcBef>
                <a:buFontTx/>
                <a:buNone/>
              </a:pPr>
              <a:t>10</a:t>
            </a:fld>
            <a:endParaRPr lang="en-US" altLang="en-US" sz="1400" dirty="0"/>
          </a:p>
        </p:txBody>
      </p:sp>
      <p:graphicFrame>
        <p:nvGraphicFramePr>
          <p:cNvPr id="49155" name="Object 2">
            <a:extLst>
              <a:ext uri="{FF2B5EF4-FFF2-40B4-BE49-F238E27FC236}">
                <a16:creationId xmlns:a16="http://schemas.microsoft.com/office/drawing/2014/main" id="{59F5C735-9602-EF62-FA4C-4AED649CACFF}"/>
              </a:ext>
            </a:extLst>
          </p:cNvPr>
          <p:cNvGraphicFramePr>
            <a:graphicFrameLocks noChangeAspect="1"/>
          </p:cNvGraphicFramePr>
          <p:nvPr/>
        </p:nvGraphicFramePr>
        <p:xfrm>
          <a:off x="131763" y="184150"/>
          <a:ext cx="8977312" cy="7197725"/>
        </p:xfrm>
        <a:graphic>
          <a:graphicData uri="http://schemas.openxmlformats.org/presentationml/2006/ole">
            <mc:AlternateContent xmlns:mc="http://schemas.openxmlformats.org/markup-compatibility/2006">
              <mc:Choice xmlns:v="urn:schemas-microsoft-com:vml" Requires="v">
                <p:oleObj name="Chart" r:id="rId3" imgW="8972459" imgH="6419973" progId="MSGraph.Chart.8">
                  <p:embed followColorScheme="full"/>
                </p:oleObj>
              </mc:Choice>
              <mc:Fallback>
                <p:oleObj name="Chart" r:id="rId3" imgW="8972459" imgH="6419973" progId="MSGraph.Chart.8">
                  <p:embed followColorScheme="full"/>
                  <p:pic>
                    <p:nvPicPr>
                      <p:cNvPr id="0" name="Object 2"/>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31763" y="184150"/>
                        <a:ext cx="8977312" cy="719772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49156" name="Text Box 3">
            <a:extLst>
              <a:ext uri="{FF2B5EF4-FFF2-40B4-BE49-F238E27FC236}">
                <a16:creationId xmlns:a16="http://schemas.microsoft.com/office/drawing/2014/main" id="{248C4DC1-917A-C8DF-E607-56A5F8B7A1A9}"/>
              </a:ext>
            </a:extLst>
          </p:cNvPr>
          <p:cNvSpPr txBox="1">
            <a:spLocks noChangeArrowheads="1"/>
          </p:cNvSpPr>
          <p:nvPr/>
        </p:nvSpPr>
        <p:spPr bwMode="auto">
          <a:xfrm>
            <a:off x="2173288" y="90488"/>
            <a:ext cx="5486400"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US" altLang="en-US" sz="2800" b="1" dirty="0">
                <a:latin typeface="Arial" panose="020B0604020202020204" pitchFamily="34" charset="0"/>
              </a:rPr>
              <a:t>Revolutions/Day on days 5 + 6</a:t>
            </a:r>
          </a:p>
        </p:txBody>
      </p:sp>
      <p:sp>
        <p:nvSpPr>
          <p:cNvPr id="49157" name="Text Box 4">
            <a:extLst>
              <a:ext uri="{FF2B5EF4-FFF2-40B4-BE49-F238E27FC236}">
                <a16:creationId xmlns:a16="http://schemas.microsoft.com/office/drawing/2014/main" id="{83345CFD-9E0B-6588-4410-E1A8972834CC}"/>
              </a:ext>
            </a:extLst>
          </p:cNvPr>
          <p:cNvSpPr txBox="1">
            <a:spLocks noChangeArrowheads="1"/>
          </p:cNvSpPr>
          <p:nvPr/>
        </p:nvSpPr>
        <p:spPr bwMode="auto">
          <a:xfrm>
            <a:off x="5672138" y="658813"/>
            <a:ext cx="1458912"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US" altLang="en-US" sz="2400" b="1" dirty="0">
                <a:solidFill>
                  <a:srgbClr val="FF0000"/>
                </a:solidFill>
                <a:latin typeface="Arial" panose="020B0604020202020204" pitchFamily="34" charset="0"/>
              </a:rPr>
              <a:t>Selected</a:t>
            </a:r>
          </a:p>
        </p:txBody>
      </p:sp>
      <p:sp>
        <p:nvSpPr>
          <p:cNvPr id="49158" name="Rectangle 5">
            <a:extLst>
              <a:ext uri="{FF2B5EF4-FFF2-40B4-BE49-F238E27FC236}">
                <a16:creationId xmlns:a16="http://schemas.microsoft.com/office/drawing/2014/main" id="{BF55E27F-6926-22F0-2711-CA518831309A}"/>
              </a:ext>
            </a:extLst>
          </p:cNvPr>
          <p:cNvSpPr>
            <a:spLocks noChangeArrowheads="1"/>
          </p:cNvSpPr>
          <p:nvPr/>
        </p:nvSpPr>
        <p:spPr bwMode="auto">
          <a:xfrm>
            <a:off x="5884863" y="3908425"/>
            <a:ext cx="1266825"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US" altLang="en-US" sz="2400" b="1" dirty="0">
                <a:solidFill>
                  <a:srgbClr val="0000CC"/>
                </a:solidFill>
                <a:latin typeface="Arial" panose="020B0604020202020204" pitchFamily="34" charset="0"/>
              </a:rPr>
              <a:t>Control</a:t>
            </a:r>
          </a:p>
        </p:txBody>
      </p:sp>
      <p:grpSp>
        <p:nvGrpSpPr>
          <p:cNvPr id="49159" name="Group 6">
            <a:extLst>
              <a:ext uri="{FF2B5EF4-FFF2-40B4-BE49-F238E27FC236}">
                <a16:creationId xmlns:a16="http://schemas.microsoft.com/office/drawing/2014/main" id="{1D988179-CE39-1A87-07DE-2BB4359710F6}"/>
              </a:ext>
            </a:extLst>
          </p:cNvPr>
          <p:cNvGrpSpPr>
            <a:grpSpLocks/>
          </p:cNvGrpSpPr>
          <p:nvPr/>
        </p:nvGrpSpPr>
        <p:grpSpPr bwMode="auto">
          <a:xfrm>
            <a:off x="1492250" y="1508125"/>
            <a:ext cx="731838" cy="1493838"/>
            <a:chOff x="960" y="1104"/>
            <a:chExt cx="461" cy="941"/>
          </a:xfrm>
        </p:grpSpPr>
        <p:sp>
          <p:nvSpPr>
            <p:cNvPr id="49166" name="Oval 7">
              <a:extLst>
                <a:ext uri="{FF2B5EF4-FFF2-40B4-BE49-F238E27FC236}">
                  <a16:creationId xmlns:a16="http://schemas.microsoft.com/office/drawing/2014/main" id="{07A92A15-39DF-BABA-304A-B7539E01CDF2}"/>
                </a:ext>
              </a:extLst>
            </p:cNvPr>
            <p:cNvSpPr>
              <a:spLocks noChangeArrowheads="1"/>
            </p:cNvSpPr>
            <p:nvPr/>
          </p:nvSpPr>
          <p:spPr bwMode="auto">
            <a:xfrm>
              <a:off x="960" y="1104"/>
              <a:ext cx="461" cy="461"/>
            </a:xfrm>
            <a:prstGeom prst="ellipse">
              <a:avLst/>
            </a:prstGeom>
            <a:solidFill>
              <a:schemeClr val="bg1"/>
            </a:solidFill>
            <a:ln w="76200">
              <a:solidFill>
                <a:srgbClr val="00006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0"/>
                </a:spcBef>
                <a:buFontTx/>
                <a:buNone/>
              </a:pPr>
              <a:endParaRPr lang="en-US" altLang="en-US" sz="2400" dirty="0">
                <a:solidFill>
                  <a:srgbClr val="CC0066"/>
                </a:solidFill>
              </a:endParaRPr>
            </a:p>
          </p:txBody>
        </p:sp>
        <p:sp>
          <p:nvSpPr>
            <p:cNvPr id="49167" name="Line 8">
              <a:extLst>
                <a:ext uri="{FF2B5EF4-FFF2-40B4-BE49-F238E27FC236}">
                  <a16:creationId xmlns:a16="http://schemas.microsoft.com/office/drawing/2014/main" id="{658409E9-B17C-5E6A-12CA-73AF3C34E347}"/>
                </a:ext>
              </a:extLst>
            </p:cNvPr>
            <p:cNvSpPr>
              <a:spLocks noChangeShapeType="1"/>
            </p:cNvSpPr>
            <p:nvPr/>
          </p:nvSpPr>
          <p:spPr bwMode="auto">
            <a:xfrm>
              <a:off x="1186" y="1584"/>
              <a:ext cx="0" cy="461"/>
            </a:xfrm>
            <a:prstGeom prst="line">
              <a:avLst/>
            </a:prstGeom>
            <a:noFill/>
            <a:ln w="76200">
              <a:solidFill>
                <a:srgbClr val="00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dirty="0"/>
            </a:p>
          </p:txBody>
        </p:sp>
        <p:sp>
          <p:nvSpPr>
            <p:cNvPr id="49168" name="Line 9">
              <a:extLst>
                <a:ext uri="{FF2B5EF4-FFF2-40B4-BE49-F238E27FC236}">
                  <a16:creationId xmlns:a16="http://schemas.microsoft.com/office/drawing/2014/main" id="{0D440872-8C49-B5DB-6031-F0CF943F02E8}"/>
                </a:ext>
              </a:extLst>
            </p:cNvPr>
            <p:cNvSpPr>
              <a:spLocks noChangeShapeType="1"/>
            </p:cNvSpPr>
            <p:nvPr/>
          </p:nvSpPr>
          <p:spPr bwMode="auto">
            <a:xfrm>
              <a:off x="978" y="1842"/>
              <a:ext cx="432" cy="0"/>
            </a:xfrm>
            <a:prstGeom prst="line">
              <a:avLst/>
            </a:prstGeom>
            <a:noFill/>
            <a:ln w="76200">
              <a:solidFill>
                <a:srgbClr val="00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dirty="0"/>
            </a:p>
          </p:txBody>
        </p:sp>
      </p:grpSp>
      <p:sp>
        <p:nvSpPr>
          <p:cNvPr id="49160" name="Text Box 10">
            <a:extLst>
              <a:ext uri="{FF2B5EF4-FFF2-40B4-BE49-F238E27FC236}">
                <a16:creationId xmlns:a16="http://schemas.microsoft.com/office/drawing/2014/main" id="{398B93F1-4C4A-B17E-59CA-49E679BF5CFC}"/>
              </a:ext>
            </a:extLst>
          </p:cNvPr>
          <p:cNvSpPr txBox="1">
            <a:spLocks noChangeArrowheads="1"/>
          </p:cNvSpPr>
          <p:nvPr/>
        </p:nvSpPr>
        <p:spPr bwMode="auto">
          <a:xfrm>
            <a:off x="-14288" y="6616700"/>
            <a:ext cx="1081088" cy="2444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US" altLang="en-US" sz="1000" dirty="0"/>
              <a:t>14FRUN56.DSF</a:t>
            </a:r>
          </a:p>
        </p:txBody>
      </p:sp>
      <p:sp>
        <p:nvSpPr>
          <p:cNvPr id="49161" name="Text Box 11">
            <a:extLst>
              <a:ext uri="{FF2B5EF4-FFF2-40B4-BE49-F238E27FC236}">
                <a16:creationId xmlns:a16="http://schemas.microsoft.com/office/drawing/2014/main" id="{AF296681-9761-31C7-97E2-7C89BE11F8A7}"/>
              </a:ext>
            </a:extLst>
          </p:cNvPr>
          <p:cNvSpPr txBox="1">
            <a:spLocks noChangeArrowheads="1"/>
          </p:cNvSpPr>
          <p:nvPr/>
        </p:nvSpPr>
        <p:spPr bwMode="auto">
          <a:xfrm>
            <a:off x="1092200" y="6018213"/>
            <a:ext cx="8377238" cy="593725"/>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nSpc>
                <a:spcPct val="90000"/>
              </a:lnSpc>
              <a:spcBef>
                <a:spcPct val="0"/>
              </a:spcBef>
              <a:buFontTx/>
              <a:buNone/>
            </a:pPr>
            <a:r>
              <a:rPr lang="en-US" altLang="en-US" sz="2400" b="1" dirty="0">
                <a:latin typeface="Arial" panose="020B0604020202020204" pitchFamily="34" charset="0"/>
              </a:rPr>
              <a:t>0      </a:t>
            </a:r>
            <a:r>
              <a:rPr lang="en-US" altLang="en-US" sz="2000" b="1" dirty="0">
                <a:latin typeface="Arial" panose="020B0604020202020204" pitchFamily="34" charset="0"/>
              </a:rPr>
              <a:t> </a:t>
            </a:r>
            <a:r>
              <a:rPr lang="en-US" altLang="en-US" sz="2400" b="1" dirty="0">
                <a:latin typeface="Arial" panose="020B0604020202020204" pitchFamily="34" charset="0"/>
              </a:rPr>
              <a:t>5      10    </a:t>
            </a:r>
            <a:r>
              <a:rPr lang="en-US" altLang="en-US" sz="1600" b="1" dirty="0">
                <a:latin typeface="Arial" panose="020B0604020202020204" pitchFamily="34" charset="0"/>
              </a:rPr>
              <a:t> </a:t>
            </a:r>
            <a:r>
              <a:rPr lang="en-US" altLang="en-US" sz="2400" b="1" dirty="0">
                <a:latin typeface="Arial" panose="020B0604020202020204" pitchFamily="34" charset="0"/>
              </a:rPr>
              <a:t>15     20    </a:t>
            </a:r>
            <a:r>
              <a:rPr lang="en-US" altLang="en-US" sz="2000" b="1" dirty="0">
                <a:latin typeface="Arial" panose="020B0604020202020204" pitchFamily="34" charset="0"/>
              </a:rPr>
              <a:t> </a:t>
            </a:r>
            <a:r>
              <a:rPr lang="en-US" altLang="en-US" sz="2400" b="1" dirty="0">
                <a:latin typeface="Arial" panose="020B0604020202020204" pitchFamily="34" charset="0"/>
              </a:rPr>
              <a:t>25    </a:t>
            </a:r>
            <a:r>
              <a:rPr lang="en-US" altLang="en-US" sz="1800" b="1" dirty="0">
                <a:latin typeface="Arial" panose="020B0604020202020204" pitchFamily="34" charset="0"/>
              </a:rPr>
              <a:t> </a:t>
            </a:r>
            <a:r>
              <a:rPr lang="en-US" altLang="en-US" sz="2400" b="1" dirty="0">
                <a:latin typeface="Arial" panose="020B0604020202020204" pitchFamily="34" charset="0"/>
              </a:rPr>
              <a:t>30     35    </a:t>
            </a:r>
            <a:r>
              <a:rPr lang="en-US" altLang="en-US" sz="1800" b="1" dirty="0">
                <a:latin typeface="Arial" panose="020B0604020202020204" pitchFamily="34" charset="0"/>
              </a:rPr>
              <a:t> </a:t>
            </a:r>
            <a:r>
              <a:rPr lang="en-US" altLang="en-US" sz="2400" b="1" dirty="0">
                <a:latin typeface="Arial" panose="020B0604020202020204" pitchFamily="34" charset="0"/>
              </a:rPr>
              <a:t>40    </a:t>
            </a:r>
            <a:r>
              <a:rPr lang="en-US" altLang="en-US" sz="1600" b="1" dirty="0">
                <a:latin typeface="Arial" panose="020B0604020202020204" pitchFamily="34" charset="0"/>
              </a:rPr>
              <a:t> </a:t>
            </a:r>
            <a:r>
              <a:rPr lang="en-US" altLang="en-US" sz="2400" b="1" dirty="0">
                <a:latin typeface="Arial" panose="020B0604020202020204" pitchFamily="34" charset="0"/>
              </a:rPr>
              <a:t>45     50</a:t>
            </a:r>
          </a:p>
        </p:txBody>
      </p:sp>
      <p:sp>
        <p:nvSpPr>
          <p:cNvPr id="49162" name="Text Box 12">
            <a:extLst>
              <a:ext uri="{FF2B5EF4-FFF2-40B4-BE49-F238E27FC236}">
                <a16:creationId xmlns:a16="http://schemas.microsoft.com/office/drawing/2014/main" id="{E754D25F-568E-A43B-6215-50BDA1CBDD02}"/>
              </a:ext>
            </a:extLst>
          </p:cNvPr>
          <p:cNvSpPr txBox="1">
            <a:spLocks noChangeArrowheads="1"/>
          </p:cNvSpPr>
          <p:nvPr/>
        </p:nvSpPr>
        <p:spPr bwMode="auto">
          <a:xfrm>
            <a:off x="3733800" y="6307138"/>
            <a:ext cx="2895600"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US" altLang="en-US" sz="2800" b="1" dirty="0">
                <a:latin typeface="Arial" panose="020B0604020202020204" pitchFamily="34" charset="0"/>
              </a:rPr>
              <a:t>Generation</a:t>
            </a:r>
          </a:p>
        </p:txBody>
      </p:sp>
      <p:sp>
        <p:nvSpPr>
          <p:cNvPr id="49163" name="Text Box 13">
            <a:extLst>
              <a:ext uri="{FF2B5EF4-FFF2-40B4-BE49-F238E27FC236}">
                <a16:creationId xmlns:a16="http://schemas.microsoft.com/office/drawing/2014/main" id="{69FD29BF-97B9-C4B0-ED48-447C919910E2}"/>
              </a:ext>
            </a:extLst>
          </p:cNvPr>
          <p:cNvSpPr txBox="1">
            <a:spLocks noChangeArrowheads="1"/>
          </p:cNvSpPr>
          <p:nvPr/>
        </p:nvSpPr>
        <p:spPr bwMode="auto">
          <a:xfrm>
            <a:off x="1393825" y="681038"/>
            <a:ext cx="1773238" cy="593725"/>
          </a:xfrm>
          <a:prstGeom prst="rect">
            <a:avLst/>
          </a:prstGeom>
          <a:solidFill>
            <a:schemeClr val="bg1"/>
          </a:solidFill>
          <a:ln w="1270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r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US" altLang="en-US" sz="1600" b="1" dirty="0">
                <a:latin typeface="Arial" panose="020B0604020202020204" pitchFamily="34" charset="0"/>
              </a:rPr>
              <a:t>Wheel Circum-</a:t>
            </a:r>
            <a:br>
              <a:rPr lang="en-US" altLang="en-US" sz="1600" b="1" dirty="0">
                <a:latin typeface="Arial" panose="020B0604020202020204" pitchFamily="34" charset="0"/>
              </a:rPr>
            </a:br>
            <a:r>
              <a:rPr lang="en-US" altLang="en-US" sz="1600" b="1" dirty="0">
                <a:latin typeface="Arial" panose="020B0604020202020204" pitchFamily="34" charset="0"/>
              </a:rPr>
              <a:t>ference = 1.12 m</a:t>
            </a:r>
          </a:p>
        </p:txBody>
      </p:sp>
      <p:sp>
        <p:nvSpPr>
          <p:cNvPr id="1502222" name="Text Box 14">
            <a:extLst>
              <a:ext uri="{FF2B5EF4-FFF2-40B4-BE49-F238E27FC236}">
                <a16:creationId xmlns:a16="http://schemas.microsoft.com/office/drawing/2014/main" id="{9E0823D4-A71B-4A79-919B-372F71992129}"/>
              </a:ext>
            </a:extLst>
          </p:cNvPr>
          <p:cNvSpPr txBox="1">
            <a:spLocks noChangeArrowheads="1"/>
          </p:cNvSpPr>
          <p:nvPr/>
        </p:nvSpPr>
        <p:spPr bwMode="auto">
          <a:xfrm>
            <a:off x="2564115" y="2421354"/>
            <a:ext cx="3108023" cy="1785104"/>
          </a:xfrm>
          <a:prstGeom prst="rect">
            <a:avLst/>
          </a:prstGeom>
          <a:solidFill>
            <a:srgbClr val="FFFF00"/>
          </a:solidFill>
          <a:ln w="1905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r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US" altLang="en-US" sz="2200" b="1" i="1" dirty="0">
                <a:latin typeface="Arial" panose="020B0604020202020204" pitchFamily="34" charset="0"/>
              </a:rPr>
              <a:t>Mainly caused by an increase in average running speed, rather than the duration of daily running.</a:t>
            </a:r>
          </a:p>
        </p:txBody>
      </p:sp>
      <p:sp>
        <p:nvSpPr>
          <p:cNvPr id="49165" name="Text Box 15">
            <a:extLst>
              <a:ext uri="{FF2B5EF4-FFF2-40B4-BE49-F238E27FC236}">
                <a16:creationId xmlns:a16="http://schemas.microsoft.com/office/drawing/2014/main" id="{E45EB880-5D7E-0E77-E770-D622EA04FCE3}"/>
              </a:ext>
            </a:extLst>
          </p:cNvPr>
          <p:cNvSpPr txBox="1">
            <a:spLocks noChangeArrowheads="1"/>
          </p:cNvSpPr>
          <p:nvPr/>
        </p:nvSpPr>
        <p:spPr bwMode="auto">
          <a:xfrm>
            <a:off x="5811838" y="3298825"/>
            <a:ext cx="723900" cy="6397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US" altLang="en-US" sz="1200" dirty="0">
                <a:latin typeface="Arial" panose="020B0604020202020204" pitchFamily="34" charset="0"/>
              </a:rPr>
              <a:t>Move from WI to CA</a:t>
            </a:r>
          </a:p>
        </p:txBody>
      </p:sp>
    </p:spTree>
  </p:cSld>
  <p:clrMapOvr>
    <a:masterClrMapping/>
  </p:clrMapOvr>
  <mc:AlternateContent xmlns:mc="http://schemas.openxmlformats.org/markup-compatibility/2006" xmlns:p15="http://schemas.microsoft.com/office/powerpoint/2012/main">
    <mc:Choice Requires="p15">
      <p:transition spd="slow">
        <p15:prstTrans prst="peelOff"/>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12" fill="hold" grpId="0" nodeType="clickEffect">
                                  <p:stCondLst>
                                    <p:cond delay="0"/>
                                  </p:stCondLst>
                                  <p:childTnLst>
                                    <p:set>
                                      <p:cBhvr>
                                        <p:cTn id="6" dur="1" fill="hold">
                                          <p:stCondLst>
                                            <p:cond delay="0"/>
                                          </p:stCondLst>
                                        </p:cTn>
                                        <p:tgtEl>
                                          <p:spTgt spid="1502222"/>
                                        </p:tgtEl>
                                        <p:attrNameLst>
                                          <p:attrName>style.visibility</p:attrName>
                                        </p:attrNameLst>
                                      </p:cBhvr>
                                      <p:to>
                                        <p:strVal val="visible"/>
                                      </p:to>
                                    </p:set>
                                    <p:anim calcmode="lin" valueType="num">
                                      <p:cBhvr additive="base">
                                        <p:cTn id="7" dur="250" fill="hold"/>
                                        <p:tgtEl>
                                          <p:spTgt spid="1502222"/>
                                        </p:tgtEl>
                                        <p:attrNameLst>
                                          <p:attrName>ppt_x</p:attrName>
                                        </p:attrNameLst>
                                      </p:cBhvr>
                                      <p:tavLst>
                                        <p:tav tm="0">
                                          <p:val>
                                            <p:strVal val="0-#ppt_w/2"/>
                                          </p:val>
                                        </p:tav>
                                        <p:tav tm="100000">
                                          <p:val>
                                            <p:strVal val="#ppt_x"/>
                                          </p:val>
                                        </p:tav>
                                      </p:tavLst>
                                    </p:anim>
                                    <p:anim calcmode="lin" valueType="num">
                                      <p:cBhvr additive="base">
                                        <p:cTn id="8" dur="250" fill="hold"/>
                                        <p:tgtEl>
                                          <p:spTgt spid="150222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02222" grpId="0" animBg="1"/>
    </p:bldLst>
  </p:timing>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2274" name="Slide Number Placeholder 3">
            <a:extLst>
              <a:ext uri="{FF2B5EF4-FFF2-40B4-BE49-F238E27FC236}">
                <a16:creationId xmlns:a16="http://schemas.microsoft.com/office/drawing/2014/main" id="{B0999E8D-32D5-74B5-DC5E-57FC5860865A}"/>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B62458FD-2199-4038-B814-1BF714C0C1B5}" type="slidenum">
              <a:rPr lang="en-US" altLang="en-US" sz="1400"/>
              <a:pPr>
                <a:spcBef>
                  <a:spcPct val="0"/>
                </a:spcBef>
                <a:buFontTx/>
                <a:buNone/>
              </a:pPr>
              <a:t>100</a:t>
            </a:fld>
            <a:endParaRPr lang="en-US" altLang="en-US" sz="1400"/>
          </a:p>
        </p:txBody>
      </p:sp>
      <p:sp>
        <p:nvSpPr>
          <p:cNvPr id="182275" name="Text Box 2">
            <a:extLst>
              <a:ext uri="{FF2B5EF4-FFF2-40B4-BE49-F238E27FC236}">
                <a16:creationId xmlns:a16="http://schemas.microsoft.com/office/drawing/2014/main" id="{6EF0CD8C-A6CB-EEC5-081A-49AB63BFD0EE}"/>
              </a:ext>
            </a:extLst>
          </p:cNvPr>
          <p:cNvSpPr txBox="1">
            <a:spLocks noChangeArrowheads="1"/>
          </p:cNvSpPr>
          <p:nvPr/>
        </p:nvSpPr>
        <p:spPr bwMode="auto">
          <a:xfrm>
            <a:off x="225425" y="269875"/>
            <a:ext cx="8370888" cy="52101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1200" b="1" i="1">
                <a:latin typeface="Arial" panose="020B0604020202020204" pitchFamily="34" charset="0"/>
              </a:rPr>
              <a:t>Genetics of Adaptation – From Spiders’ Silk to Marathon Mice</a:t>
            </a:r>
          </a:p>
          <a:p>
            <a:pPr>
              <a:spcBef>
                <a:spcPct val="0"/>
              </a:spcBef>
              <a:buFontTx/>
              <a:buNone/>
            </a:pPr>
            <a:r>
              <a:rPr lang="en-US" altLang="en-US" sz="1200">
                <a:latin typeface="Arial" panose="020B0604020202020204" pitchFamily="34" charset="0"/>
              </a:rPr>
              <a:t>HUB 379</a:t>
            </a:r>
          </a:p>
          <a:p>
            <a:pPr>
              <a:spcBef>
                <a:spcPct val="0"/>
              </a:spcBef>
              <a:buFontTx/>
              <a:buNone/>
            </a:pPr>
            <a:r>
              <a:rPr lang="en-US" altLang="en-US" sz="1200" i="1">
                <a:latin typeface="Arial" panose="020B0604020202020204" pitchFamily="34" charset="0"/>
              </a:rPr>
              <a:t>Thursday, 19 June 2014</a:t>
            </a:r>
          </a:p>
          <a:p>
            <a:pPr>
              <a:spcBef>
                <a:spcPct val="0"/>
              </a:spcBef>
              <a:buFontTx/>
              <a:buNone/>
            </a:pPr>
            <a:r>
              <a:rPr lang="en-US" altLang="en-US" sz="1200" i="1">
                <a:latin typeface="Arial" panose="020B0604020202020204" pitchFamily="34" charset="0"/>
              </a:rPr>
              <a:t>1:20 p.m. – 5:00 p.m.</a:t>
            </a:r>
          </a:p>
          <a:p>
            <a:pPr>
              <a:spcBef>
                <a:spcPct val="0"/>
              </a:spcBef>
              <a:buFontTx/>
              <a:buNone/>
            </a:pPr>
            <a:r>
              <a:rPr lang="en-US" altLang="en-US" sz="1200">
                <a:latin typeface="Arial" panose="020B0604020202020204" pitchFamily="34" charset="0"/>
              </a:rPr>
              <a:t>Session chair: David Reznick</a:t>
            </a:r>
          </a:p>
          <a:p>
            <a:pPr>
              <a:spcBef>
                <a:spcPct val="50000"/>
              </a:spcBef>
              <a:buFontTx/>
              <a:buNone/>
            </a:pPr>
            <a:r>
              <a:rPr lang="en-US" altLang="en-US" sz="1200">
                <a:latin typeface="Arial" panose="020B0604020202020204" pitchFamily="34" charset="0"/>
              </a:rPr>
              <a:t>1:20 Introductory comments, DAVID REZNICK</a:t>
            </a:r>
          </a:p>
          <a:p>
            <a:pPr>
              <a:spcBef>
                <a:spcPct val="50000"/>
              </a:spcBef>
              <a:buFontTx/>
              <a:buNone/>
            </a:pPr>
            <a:r>
              <a:rPr lang="en-US" altLang="en-US" sz="1200">
                <a:latin typeface="Arial" panose="020B0604020202020204" pitchFamily="34" charset="0"/>
              </a:rPr>
              <a:t>1:30 130 </a:t>
            </a:r>
            <a:r>
              <a:rPr lang="en-US" altLang="en-US" sz="1200" b="1">
                <a:latin typeface="Arial" panose="020B0604020202020204" pitchFamily="34" charset="0"/>
              </a:rPr>
              <a:t>Born to Run: Genotype-Phenotype Mapping and the Evolution of Locomotor Activity</a:t>
            </a:r>
            <a:r>
              <a:rPr lang="en-US" altLang="en-US" sz="1200">
                <a:latin typeface="Arial" panose="020B0604020202020204" pitchFamily="34" charset="0"/>
              </a:rPr>
              <a:t>, THEODORE GARLAND, JR. (Department of Biology, University of California, Riverside).</a:t>
            </a:r>
          </a:p>
          <a:p>
            <a:pPr>
              <a:spcBef>
                <a:spcPct val="50000"/>
              </a:spcBef>
              <a:buFontTx/>
              <a:buNone/>
            </a:pPr>
            <a:r>
              <a:rPr lang="en-US" altLang="en-US" sz="1200">
                <a:latin typeface="Arial" panose="020B0604020202020204" pitchFamily="34" charset="0"/>
              </a:rPr>
              <a:t>2:00 131 How Fast Is Mendelian Adaptation? MICHAEL R. ROSE1*, LARRY G. CABRAL1, THOMAS T. BARTER1, GRANT A. RUTLEDGE1, JAMES N. KEZOS1, MARK A. PHILLIPS1, LAURENCE D. MUELLER1, LEE F. GREER1, and JOSEPH L. GRAVES, JR2 (1Department of Ecology and Evolutionary Biology, University of California, Irvine; 2Joint School of Nanoscience and Nanoengineering, Greensboro, NC,).</a:t>
            </a:r>
          </a:p>
          <a:p>
            <a:pPr>
              <a:spcBef>
                <a:spcPct val="50000"/>
              </a:spcBef>
              <a:buFontTx/>
              <a:buNone/>
            </a:pPr>
            <a:r>
              <a:rPr lang="en-US" altLang="en-US" sz="1200">
                <a:latin typeface="Arial" panose="020B0604020202020204" pitchFamily="34" charset="0"/>
              </a:rPr>
              <a:t>2:30 132 Molecular Evolution of Spider Silk: Genetics of Functional Repetitive DNA, CHERYL Y. HAYASHI (Department of Biology, University of California, Riverside).</a:t>
            </a:r>
          </a:p>
          <a:p>
            <a:pPr>
              <a:spcBef>
                <a:spcPct val="50000"/>
              </a:spcBef>
              <a:buFontTx/>
              <a:buNone/>
            </a:pPr>
            <a:r>
              <a:rPr lang="en-US" altLang="en-US" sz="1200">
                <a:latin typeface="Arial" panose="020B0604020202020204" pitchFamily="34" charset="0"/>
              </a:rPr>
              <a:t>3:00 BREAK</a:t>
            </a:r>
          </a:p>
          <a:p>
            <a:pPr>
              <a:spcBef>
                <a:spcPct val="50000"/>
              </a:spcBef>
              <a:buFontTx/>
              <a:buNone/>
            </a:pPr>
            <a:r>
              <a:rPr lang="en-US" altLang="en-US" sz="1200">
                <a:latin typeface="Arial" panose="020B0604020202020204" pitchFamily="34" charset="0"/>
              </a:rPr>
              <a:t>3:30 133 Molecular Evolution of Tooth Genes in Toothless Vertebrates: Deciphering Evolutionary History from Pseudogenes, MARK SPRINGER (Department of Biology, University of California, Riverside).</a:t>
            </a:r>
          </a:p>
          <a:p>
            <a:pPr>
              <a:spcBef>
                <a:spcPct val="50000"/>
              </a:spcBef>
              <a:buFontTx/>
              <a:buNone/>
            </a:pPr>
            <a:r>
              <a:rPr lang="en-US" altLang="en-US" sz="1200">
                <a:latin typeface="Arial" panose="020B0604020202020204" pitchFamily="34" charset="0"/>
              </a:rPr>
              <a:t>4:00 134 Genomics of Convergently and Experimentally Evolving Populations of Guppies (Poecilia reticulata). BONNIE A. FRASER1*, AXEL KUNSTER1, DAVID N. REZNICK2, CHRISTINE DREYER1, and DETLEF WEIGEL1 (1Department of Molecular Biology, Max Planck Institute for Developmental Biology, Tübingen, Germany; 2Department of Biology, University of California at Riverside).</a:t>
            </a:r>
          </a:p>
          <a:p>
            <a:pPr>
              <a:spcBef>
                <a:spcPct val="50000"/>
              </a:spcBef>
              <a:buFontTx/>
              <a:buNone/>
            </a:pPr>
            <a:r>
              <a:rPr lang="en-US" altLang="en-US" sz="1200">
                <a:latin typeface="Arial" panose="020B0604020202020204" pitchFamily="34" charset="0"/>
              </a:rPr>
              <a:t>4:30 135 The Genetics of Floral Adaptation: Flower Color, Shape and Organ Identity, SCOTT A. HODGES*, NATHAN J. DERIEG, and EVANGELINE S. BALLERINI (Department of Ecology, Evolution and Marine Biology, University of California, Santa Barbara).</a:t>
            </a:r>
          </a:p>
        </p:txBody>
      </p:sp>
    </p:spTree>
  </p:cSld>
  <p:clrMapOvr>
    <a:masterClrMapping/>
  </p:clrMapOvr>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4322" name="Slide Number Placeholder 5">
            <a:extLst>
              <a:ext uri="{FF2B5EF4-FFF2-40B4-BE49-F238E27FC236}">
                <a16:creationId xmlns:a16="http://schemas.microsoft.com/office/drawing/2014/main" id="{D66C54C7-A4A0-A7E0-B3FA-6D99E37BE40E}"/>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753B6A4D-1E87-44C0-A556-233848142965}" type="slidenum">
              <a:rPr lang="en-US" altLang="en-US" sz="1400"/>
              <a:pPr>
                <a:spcBef>
                  <a:spcPct val="0"/>
                </a:spcBef>
                <a:buFontTx/>
                <a:buNone/>
              </a:pPr>
              <a:t>101</a:t>
            </a:fld>
            <a:endParaRPr lang="en-US" altLang="en-US" sz="1400"/>
          </a:p>
        </p:txBody>
      </p:sp>
      <p:sp>
        <p:nvSpPr>
          <p:cNvPr id="2209794" name="Rectangle 2">
            <a:extLst>
              <a:ext uri="{FF2B5EF4-FFF2-40B4-BE49-F238E27FC236}">
                <a16:creationId xmlns:a16="http://schemas.microsoft.com/office/drawing/2014/main" id="{0251D06C-DA54-19D5-90A7-DD89B75BCA6E}"/>
              </a:ext>
            </a:extLst>
          </p:cNvPr>
          <p:cNvSpPr>
            <a:spLocks noGrp="1" noChangeArrowheads="1"/>
          </p:cNvSpPr>
          <p:nvPr>
            <p:ph type="body" idx="1"/>
          </p:nvPr>
        </p:nvSpPr>
        <p:spPr>
          <a:xfrm>
            <a:off x="188913" y="819150"/>
            <a:ext cx="8864600" cy="5694363"/>
          </a:xfrm>
        </p:spPr>
        <p:txBody>
          <a:bodyPr>
            <a:spAutoFit/>
          </a:bodyPr>
          <a:lstStyle/>
          <a:p>
            <a:pPr>
              <a:lnSpc>
                <a:spcPct val="95000"/>
              </a:lnSpc>
              <a:spcBef>
                <a:spcPct val="0"/>
              </a:spcBef>
              <a:spcAft>
                <a:spcPct val="20000"/>
              </a:spcAft>
              <a:buSzPct val="130000"/>
              <a:buFont typeface="Arial" panose="020B0604020202020204" pitchFamily="34" charset="0"/>
              <a:buChar char="●"/>
              <a:defRPr/>
            </a:pPr>
            <a:r>
              <a:rPr lang="en-US" altLang="en-US" sz="2400" b="1">
                <a:effectLst>
                  <a:outerShdw blurRad="38100" dist="38100" dir="2700000" algn="tl">
                    <a:srgbClr val="C0C0C0"/>
                  </a:outerShdw>
                </a:effectLst>
                <a:latin typeface="Arial" panose="020B0604020202020204" pitchFamily="34" charset="0"/>
              </a:rPr>
              <a:t>Quantitative genetics &amp; "animal models"</a:t>
            </a:r>
          </a:p>
          <a:p>
            <a:pPr lvl="1">
              <a:lnSpc>
                <a:spcPct val="95000"/>
              </a:lnSpc>
              <a:spcBef>
                <a:spcPct val="0"/>
              </a:spcBef>
              <a:spcAft>
                <a:spcPct val="20000"/>
              </a:spcAft>
              <a:buSzPct val="130000"/>
              <a:buFont typeface="Arial" panose="020B0604020202020204" pitchFamily="34" charset="0"/>
              <a:buChar char="●"/>
              <a:defRPr/>
            </a:pPr>
            <a:r>
              <a:rPr lang="en-US" altLang="en-US" sz="2200" b="1">
                <a:effectLst>
                  <a:outerShdw blurRad="38100" dist="38100" dir="2700000" algn="tl">
                    <a:srgbClr val="C0C0C0"/>
                  </a:outerShdw>
                </a:effectLst>
                <a:latin typeface="Arial" panose="020B0604020202020204" pitchFamily="34" charset="0"/>
              </a:rPr>
              <a:t>base population, realized heritability,</a:t>
            </a:r>
            <a:br>
              <a:rPr lang="en-US" altLang="en-US" sz="2200" b="1">
                <a:effectLst>
                  <a:outerShdw blurRad="38100" dist="38100" dir="2700000" algn="tl">
                    <a:srgbClr val="C0C0C0"/>
                  </a:outerShdw>
                </a:effectLst>
                <a:latin typeface="Arial" panose="020B0604020202020204" pitchFamily="34" charset="0"/>
              </a:rPr>
            </a:br>
            <a:r>
              <a:rPr lang="en-US" altLang="en-US" sz="2200" b="1">
                <a:effectLst>
                  <a:outerShdw blurRad="38100" dist="38100" dir="2700000" algn="tl">
                    <a:srgbClr val="C0C0C0"/>
                  </a:outerShdw>
                </a:effectLst>
                <a:latin typeface="Arial" panose="020B0604020202020204" pitchFamily="34" charset="0"/>
              </a:rPr>
              <a:t>genetic correlations, selection limits</a:t>
            </a:r>
          </a:p>
          <a:p>
            <a:pPr>
              <a:lnSpc>
                <a:spcPct val="95000"/>
              </a:lnSpc>
              <a:spcBef>
                <a:spcPct val="0"/>
              </a:spcBef>
              <a:spcAft>
                <a:spcPct val="20000"/>
              </a:spcAft>
              <a:buSzPct val="130000"/>
              <a:buFont typeface="Arial" panose="020B0604020202020204" pitchFamily="34" charset="0"/>
              <a:buChar char="●"/>
              <a:defRPr/>
            </a:pPr>
            <a:r>
              <a:rPr lang="en-US" altLang="en-US" sz="2400" b="1">
                <a:effectLst>
                  <a:outerShdw blurRad="38100" dist="38100" dir="2700000" algn="tl">
                    <a:srgbClr val="C0C0C0"/>
                  </a:outerShdw>
                </a:effectLst>
                <a:latin typeface="Arial" panose="020B0604020202020204" pitchFamily="34" charset="0"/>
              </a:rPr>
              <a:t>Line crosses to examine heterosis, dominance, number of genes involved in selection response</a:t>
            </a:r>
          </a:p>
          <a:p>
            <a:pPr lvl="1">
              <a:lnSpc>
                <a:spcPct val="95000"/>
              </a:lnSpc>
              <a:spcBef>
                <a:spcPct val="0"/>
              </a:spcBef>
              <a:spcAft>
                <a:spcPct val="20000"/>
              </a:spcAft>
              <a:buSzPct val="130000"/>
              <a:buFont typeface="Arial" panose="020B0604020202020204" pitchFamily="34" charset="0"/>
              <a:buChar char="●"/>
              <a:defRPr/>
            </a:pPr>
            <a:r>
              <a:rPr lang="en-US" altLang="en-US" sz="2200" b="1">
                <a:effectLst>
                  <a:outerShdw blurRad="38100" dist="38100" dir="2700000" algn="tl">
                    <a:srgbClr val="C0C0C0"/>
                  </a:outerShdw>
                </a:effectLst>
                <a:latin typeface="Arial" panose="020B0604020202020204" pitchFamily="34" charset="0"/>
              </a:rPr>
              <a:t>Can a hybrid line break the selection limit?</a:t>
            </a:r>
          </a:p>
          <a:p>
            <a:pPr>
              <a:lnSpc>
                <a:spcPct val="95000"/>
              </a:lnSpc>
              <a:spcBef>
                <a:spcPct val="0"/>
              </a:spcBef>
              <a:spcAft>
                <a:spcPct val="35000"/>
              </a:spcAft>
              <a:buSzPct val="130000"/>
              <a:buFont typeface="Arial" panose="020B0604020202020204" pitchFamily="34" charset="0"/>
              <a:buChar char="●"/>
              <a:defRPr/>
            </a:pPr>
            <a:r>
              <a:rPr lang="en-US" altLang="en-US" sz="2400" b="1">
                <a:effectLst>
                  <a:outerShdw blurRad="38100" dist="38100" dir="2700000" algn="tl">
                    <a:srgbClr val="C0C0C0"/>
                  </a:outerShdw>
                </a:effectLst>
                <a:latin typeface="Arial" panose="020B0604020202020204" pitchFamily="34" charset="0"/>
              </a:rPr>
              <a:t>Gene of Major Effect: mighty mini-muscle</a:t>
            </a:r>
          </a:p>
          <a:p>
            <a:pPr>
              <a:lnSpc>
                <a:spcPct val="95000"/>
              </a:lnSpc>
              <a:spcBef>
                <a:spcPct val="0"/>
              </a:spcBef>
              <a:spcAft>
                <a:spcPct val="35000"/>
              </a:spcAft>
              <a:buSzPct val="130000"/>
              <a:buFont typeface="Arial" panose="020B0604020202020204" pitchFamily="34" charset="0"/>
              <a:buChar char="●"/>
              <a:defRPr/>
            </a:pPr>
            <a:r>
              <a:rPr lang="en-US" altLang="en-US" sz="2400" b="1">
                <a:effectLst>
                  <a:outerShdw blurRad="38100" dist="38100" dir="2700000" algn="tl">
                    <a:srgbClr val="C0C0C0"/>
                  </a:outerShdw>
                </a:effectLst>
                <a:latin typeface="Arial" panose="020B0604020202020204" pitchFamily="34" charset="0"/>
              </a:rPr>
              <a:t>Gene expression in the hippocampus</a:t>
            </a:r>
          </a:p>
          <a:p>
            <a:pPr>
              <a:lnSpc>
                <a:spcPct val="95000"/>
              </a:lnSpc>
              <a:spcBef>
                <a:spcPct val="0"/>
              </a:spcBef>
              <a:spcAft>
                <a:spcPct val="20000"/>
              </a:spcAft>
              <a:buSzPct val="130000"/>
              <a:buFont typeface="Arial" panose="020B0604020202020204" pitchFamily="34" charset="0"/>
              <a:buChar char="●"/>
              <a:defRPr/>
            </a:pPr>
            <a:r>
              <a:rPr lang="en-US" altLang="en-US" sz="2400" b="1">
                <a:solidFill>
                  <a:srgbClr val="FF0000"/>
                </a:solidFill>
                <a:effectLst>
                  <a:outerShdw blurRad="38100" dist="38100" dir="2700000" algn="tl">
                    <a:srgbClr val="C0C0C0"/>
                  </a:outerShdw>
                </a:effectLst>
                <a:latin typeface="Arial" panose="020B0604020202020204" pitchFamily="34" charset="0"/>
              </a:rPr>
              <a:t>Experimental cross with inbred C57BL/6J</a:t>
            </a:r>
          </a:p>
          <a:p>
            <a:pPr lvl="1">
              <a:lnSpc>
                <a:spcPct val="95000"/>
              </a:lnSpc>
              <a:spcBef>
                <a:spcPct val="0"/>
              </a:spcBef>
              <a:spcAft>
                <a:spcPct val="35000"/>
              </a:spcAft>
              <a:buSzPct val="130000"/>
              <a:buFont typeface="Arial" panose="020B0604020202020204" pitchFamily="34" charset="0"/>
              <a:buChar char="●"/>
              <a:defRPr/>
            </a:pPr>
            <a:r>
              <a:rPr lang="en-US" altLang="en-US" sz="2200" b="1">
                <a:solidFill>
                  <a:srgbClr val="FF0000"/>
                </a:solidFill>
                <a:effectLst>
                  <a:outerShdw blurRad="38100" dist="38100" dir="2700000" algn="tl">
                    <a:srgbClr val="C0C0C0"/>
                  </a:outerShdw>
                </a:effectLst>
                <a:latin typeface="Arial" panose="020B0604020202020204" pitchFamily="34" charset="0"/>
              </a:rPr>
              <a:t>QTL mapping, eQTL analysis of brain &amp; muscle</a:t>
            </a:r>
          </a:p>
          <a:p>
            <a:pPr>
              <a:lnSpc>
                <a:spcPct val="95000"/>
              </a:lnSpc>
              <a:spcBef>
                <a:spcPct val="0"/>
              </a:spcBef>
              <a:spcAft>
                <a:spcPct val="35000"/>
              </a:spcAft>
              <a:buSzPct val="130000"/>
              <a:buFont typeface="Arial" panose="020B0604020202020204" pitchFamily="34" charset="0"/>
              <a:buChar char="●"/>
              <a:defRPr/>
            </a:pPr>
            <a:r>
              <a:rPr lang="en-US" altLang="en-US" sz="2400" b="1">
                <a:effectLst>
                  <a:outerShdw blurRad="38100" dist="38100" dir="2700000" algn="tl">
                    <a:srgbClr val="C0C0C0"/>
                  </a:outerShdw>
                </a:effectLst>
                <a:latin typeface="Arial" panose="020B0604020202020204" pitchFamily="34" charset="0"/>
              </a:rPr>
              <a:t>RNA-seq of specific brain regions</a:t>
            </a:r>
          </a:p>
          <a:p>
            <a:pPr>
              <a:lnSpc>
                <a:spcPct val="95000"/>
              </a:lnSpc>
              <a:spcBef>
                <a:spcPct val="0"/>
              </a:spcBef>
              <a:spcAft>
                <a:spcPct val="35000"/>
              </a:spcAft>
              <a:buSzPct val="130000"/>
              <a:buFont typeface="Arial" panose="020B0604020202020204" pitchFamily="34" charset="0"/>
              <a:buChar char="●"/>
              <a:defRPr/>
            </a:pPr>
            <a:r>
              <a:rPr lang="en-US" altLang="en-US" sz="2400" b="1">
                <a:effectLst>
                  <a:outerShdw blurRad="38100" dist="38100" dir="2700000" algn="tl">
                    <a:srgbClr val="C0C0C0"/>
                  </a:outerShdw>
                </a:effectLst>
                <a:latin typeface="Arial" panose="020B0604020202020204" pitchFamily="34" charset="0"/>
              </a:rPr>
              <a:t>SNP chips and whole-genome sequencing, eventually combined with full pedigree information (evolve and resequence in general and for hybrid line)</a:t>
            </a:r>
          </a:p>
        </p:txBody>
      </p:sp>
      <p:sp>
        <p:nvSpPr>
          <p:cNvPr id="2209795" name="Text Box 3">
            <a:extLst>
              <a:ext uri="{FF2B5EF4-FFF2-40B4-BE49-F238E27FC236}">
                <a16:creationId xmlns:a16="http://schemas.microsoft.com/office/drawing/2014/main" id="{7693EAD2-596E-7A86-39AE-792403C234A1}"/>
              </a:ext>
            </a:extLst>
          </p:cNvPr>
          <p:cNvSpPr txBox="1">
            <a:spLocks noChangeArrowheads="1"/>
          </p:cNvSpPr>
          <p:nvPr/>
        </p:nvSpPr>
        <p:spPr bwMode="auto">
          <a:xfrm>
            <a:off x="1944688" y="31750"/>
            <a:ext cx="5395912" cy="6715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nSpc>
                <a:spcPct val="95000"/>
              </a:lnSpc>
              <a:spcAft>
                <a:spcPct val="10000"/>
              </a:spcAft>
              <a:defRPr/>
            </a:pPr>
            <a:r>
              <a:rPr lang="en-US" altLang="en-US" sz="4000" b="1">
                <a:effectLst>
                  <a:outerShdw blurRad="38100" dist="38100" dir="2700000" algn="tl">
                    <a:srgbClr val="C0C0C0"/>
                  </a:outerShdw>
                </a:effectLst>
                <a:latin typeface="Arial" panose="020B0604020202020204" pitchFamily="34" charset="0"/>
              </a:rPr>
              <a:t>Genetic Approaches</a:t>
            </a:r>
          </a:p>
        </p:txBody>
      </p:sp>
      <p:sp>
        <p:nvSpPr>
          <p:cNvPr id="184325" name="Line 4">
            <a:extLst>
              <a:ext uri="{FF2B5EF4-FFF2-40B4-BE49-F238E27FC236}">
                <a16:creationId xmlns:a16="http://schemas.microsoft.com/office/drawing/2014/main" id="{E2DD0644-85C4-647B-CE9C-781892993A26}"/>
              </a:ext>
            </a:extLst>
          </p:cNvPr>
          <p:cNvSpPr>
            <a:spLocks noChangeShapeType="1"/>
          </p:cNvSpPr>
          <p:nvPr/>
        </p:nvSpPr>
        <p:spPr bwMode="auto">
          <a:xfrm>
            <a:off x="228600" y="741363"/>
            <a:ext cx="8683625" cy="0"/>
          </a:xfrm>
          <a:prstGeom prst="line">
            <a:avLst/>
          </a:prstGeom>
          <a:noFill/>
          <a:ln w="50800">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Tree>
  </p:cSld>
  <p:clrMapOvr>
    <a:masterClrMapping/>
  </p:clrMapOvr>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6370" name="Slide Number Placeholder 5">
            <a:extLst>
              <a:ext uri="{FF2B5EF4-FFF2-40B4-BE49-F238E27FC236}">
                <a16:creationId xmlns:a16="http://schemas.microsoft.com/office/drawing/2014/main" id="{99D5C948-E407-C664-A250-9A97F00A806E}"/>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16A57193-A30F-4855-8920-CDD1B17F32E6}" type="slidenum">
              <a:rPr lang="en-US" altLang="en-US" sz="1400"/>
              <a:pPr>
                <a:spcBef>
                  <a:spcPct val="0"/>
                </a:spcBef>
                <a:buFontTx/>
                <a:buNone/>
              </a:pPr>
              <a:t>102</a:t>
            </a:fld>
            <a:endParaRPr lang="en-US" altLang="en-US" sz="1400"/>
          </a:p>
        </p:txBody>
      </p:sp>
      <p:sp>
        <p:nvSpPr>
          <p:cNvPr id="186371" name="Rectangle 2">
            <a:extLst>
              <a:ext uri="{FF2B5EF4-FFF2-40B4-BE49-F238E27FC236}">
                <a16:creationId xmlns:a16="http://schemas.microsoft.com/office/drawing/2014/main" id="{9FD73034-A6B5-FD11-CE6A-41440A654EF7}"/>
              </a:ext>
            </a:extLst>
          </p:cNvPr>
          <p:cNvSpPr>
            <a:spLocks noGrp="1" noChangeArrowheads="1"/>
          </p:cNvSpPr>
          <p:nvPr>
            <p:ph type="body" idx="1"/>
          </p:nvPr>
        </p:nvSpPr>
        <p:spPr>
          <a:xfrm>
            <a:off x="109538" y="962025"/>
            <a:ext cx="9001125" cy="5532438"/>
          </a:xfrm>
          <a:noFill/>
        </p:spPr>
        <p:txBody>
          <a:bodyPr>
            <a:spAutoFit/>
          </a:bodyPr>
          <a:lstStyle/>
          <a:p>
            <a:pPr>
              <a:spcBef>
                <a:spcPct val="0"/>
              </a:spcBef>
              <a:spcAft>
                <a:spcPct val="35000"/>
              </a:spcAft>
              <a:buSzPct val="130000"/>
              <a:buFont typeface="Arial" panose="020B0604020202020204" pitchFamily="34" charset="0"/>
              <a:buChar char="●"/>
            </a:pPr>
            <a:r>
              <a:rPr lang="en-US" altLang="en-US" sz="2800" b="1">
                <a:solidFill>
                  <a:srgbClr val="0000FF"/>
                </a:solidFill>
                <a:latin typeface="Arial" panose="020B0604020202020204" pitchFamily="34" charset="0"/>
              </a:rPr>
              <a:t>Advanced intercross line</a:t>
            </a:r>
            <a:r>
              <a:rPr lang="en-US" altLang="en-US" sz="2800" b="1">
                <a:latin typeface="Arial" panose="020B0604020202020204" pitchFamily="34" charset="0"/>
              </a:rPr>
              <a:t> (HR X C57BL/6J) produced and maintained until G</a:t>
            </a:r>
            <a:r>
              <a:rPr lang="en-US" altLang="en-US" sz="2800" b="1" baseline="-8000">
                <a:latin typeface="Arial" panose="020B0604020202020204" pitchFamily="34" charset="0"/>
              </a:rPr>
              <a:t>4</a:t>
            </a:r>
            <a:r>
              <a:rPr lang="en-US" altLang="en-US" sz="2800" b="1" baseline="-10000">
                <a:latin typeface="Arial" panose="020B0604020202020204" pitchFamily="34" charset="0"/>
              </a:rPr>
              <a:t> </a:t>
            </a:r>
            <a:r>
              <a:rPr lang="en-US" altLang="en-US" sz="2800" b="1">
                <a:latin typeface="Arial" panose="020B0604020202020204" pitchFamily="34" charset="0"/>
              </a:rPr>
              <a:t>(N = 815 mice)</a:t>
            </a:r>
          </a:p>
          <a:p>
            <a:pPr lvl="1">
              <a:lnSpc>
                <a:spcPct val="70000"/>
              </a:lnSpc>
              <a:spcBef>
                <a:spcPct val="0"/>
              </a:spcBef>
              <a:spcAft>
                <a:spcPct val="35000"/>
              </a:spcAft>
              <a:buSzPct val="130000"/>
              <a:buFont typeface="Arial" panose="020B0604020202020204" pitchFamily="34" charset="0"/>
              <a:buChar char="●"/>
            </a:pPr>
            <a:r>
              <a:rPr lang="en-US" altLang="en-US" sz="2400" b="1">
                <a:latin typeface="Arial" panose="020B0604020202020204" pitchFamily="34" charset="0"/>
              </a:rPr>
              <a:t>distantly related, so lots of fully informative markers</a:t>
            </a:r>
          </a:p>
          <a:p>
            <a:pPr>
              <a:spcBef>
                <a:spcPct val="0"/>
              </a:spcBef>
              <a:spcAft>
                <a:spcPct val="20000"/>
              </a:spcAft>
              <a:buSzPct val="130000"/>
              <a:buFont typeface="Arial" panose="020B0604020202020204" pitchFamily="34" charset="0"/>
              <a:buChar char="●"/>
            </a:pPr>
            <a:r>
              <a:rPr lang="en-US" altLang="en-US" sz="2800" b="1">
                <a:latin typeface="Arial" panose="020B0604020202020204" pitchFamily="34" charset="0"/>
              </a:rPr>
              <a:t>Phenotyped for 37 quantitative traits:</a:t>
            </a:r>
          </a:p>
          <a:p>
            <a:pPr lvl="1">
              <a:lnSpc>
                <a:spcPct val="80000"/>
              </a:lnSpc>
              <a:spcBef>
                <a:spcPct val="0"/>
              </a:spcBef>
              <a:spcAft>
                <a:spcPct val="35000"/>
              </a:spcAft>
              <a:buSzPct val="130000"/>
              <a:buFont typeface="Arial" panose="020B0604020202020204" pitchFamily="34" charset="0"/>
              <a:buChar char="●"/>
            </a:pPr>
            <a:r>
              <a:rPr lang="en-US" altLang="en-US" sz="2400" b="1">
                <a:latin typeface="Arial" panose="020B0604020202020204" pitchFamily="34" charset="0"/>
              </a:rPr>
              <a:t>wheel running</a:t>
            </a:r>
          </a:p>
          <a:p>
            <a:pPr lvl="1">
              <a:lnSpc>
                <a:spcPct val="80000"/>
              </a:lnSpc>
              <a:spcBef>
                <a:spcPct val="0"/>
              </a:spcBef>
              <a:spcAft>
                <a:spcPct val="35000"/>
              </a:spcAft>
              <a:buSzPct val="130000"/>
              <a:buFont typeface="Arial" panose="020B0604020202020204" pitchFamily="34" charset="0"/>
              <a:buChar char="●"/>
            </a:pPr>
            <a:r>
              <a:rPr lang="en-US" altLang="en-US" sz="2400" b="1">
                <a:latin typeface="Arial" panose="020B0604020202020204" pitchFamily="34" charset="0"/>
              </a:rPr>
              <a:t>food consumption</a:t>
            </a:r>
          </a:p>
          <a:p>
            <a:pPr lvl="1">
              <a:lnSpc>
                <a:spcPct val="80000"/>
              </a:lnSpc>
              <a:spcBef>
                <a:spcPct val="0"/>
              </a:spcBef>
              <a:spcAft>
                <a:spcPct val="35000"/>
              </a:spcAft>
              <a:buSzPct val="130000"/>
              <a:buFont typeface="Arial" panose="020B0604020202020204" pitchFamily="34" charset="0"/>
              <a:buChar char="●"/>
            </a:pPr>
            <a:r>
              <a:rPr lang="en-US" altLang="en-US" sz="2400" b="1">
                <a:latin typeface="Arial" panose="020B0604020202020204" pitchFamily="34" charset="0"/>
              </a:rPr>
              <a:t>body composition</a:t>
            </a:r>
          </a:p>
          <a:p>
            <a:pPr lvl="1">
              <a:lnSpc>
                <a:spcPct val="80000"/>
              </a:lnSpc>
              <a:spcBef>
                <a:spcPct val="0"/>
              </a:spcBef>
              <a:spcAft>
                <a:spcPct val="35000"/>
              </a:spcAft>
              <a:buSzPct val="130000"/>
              <a:buFont typeface="Arial" panose="020B0604020202020204" pitchFamily="34" charset="0"/>
              <a:buChar char="●"/>
            </a:pPr>
            <a:r>
              <a:rPr lang="en-US" altLang="en-US" sz="2400" b="1">
                <a:latin typeface="Arial" panose="020B0604020202020204" pitchFamily="34" charset="0"/>
              </a:rPr>
              <a:t>changes in body comp. with 6 days wheel access</a:t>
            </a:r>
          </a:p>
          <a:p>
            <a:pPr>
              <a:spcBef>
                <a:spcPct val="0"/>
              </a:spcBef>
              <a:spcAft>
                <a:spcPct val="35000"/>
              </a:spcAft>
              <a:buSzPct val="130000"/>
              <a:buFont typeface="Arial" panose="020B0604020202020204" pitchFamily="34" charset="0"/>
              <a:buChar char="●"/>
            </a:pPr>
            <a:r>
              <a:rPr lang="en-US" altLang="en-US" sz="2800" b="1">
                <a:latin typeface="Arial" panose="020B0604020202020204" pitchFamily="34" charset="0"/>
              </a:rPr>
              <a:t>Genotyped for 530 fully informative SNPs with an average spacing of 4.7 Mb</a:t>
            </a:r>
          </a:p>
          <a:p>
            <a:pPr>
              <a:spcBef>
                <a:spcPct val="0"/>
              </a:spcBef>
              <a:spcAft>
                <a:spcPct val="35000"/>
              </a:spcAft>
              <a:buSzPct val="130000"/>
              <a:buFont typeface="Arial" panose="020B0604020202020204" pitchFamily="34" charset="0"/>
              <a:buChar char="●"/>
            </a:pPr>
            <a:r>
              <a:rPr lang="en-US" altLang="en-US" sz="2800" b="1">
                <a:latin typeface="Arial" panose="020B0604020202020204" pitchFamily="34" charset="0"/>
              </a:rPr>
              <a:t>Empirical genomewide P = 0.05 and P = 0.10 were deemed "significant" and "suggestive"</a:t>
            </a:r>
          </a:p>
        </p:txBody>
      </p:sp>
      <p:sp>
        <p:nvSpPr>
          <p:cNvPr id="186372" name="Line 3">
            <a:extLst>
              <a:ext uri="{FF2B5EF4-FFF2-40B4-BE49-F238E27FC236}">
                <a16:creationId xmlns:a16="http://schemas.microsoft.com/office/drawing/2014/main" id="{BEEB1D5B-A533-25D7-6F51-DE8B69694473}"/>
              </a:ext>
            </a:extLst>
          </p:cNvPr>
          <p:cNvSpPr>
            <a:spLocks noChangeShapeType="1"/>
          </p:cNvSpPr>
          <p:nvPr/>
        </p:nvSpPr>
        <p:spPr bwMode="auto">
          <a:xfrm>
            <a:off x="228600" y="850900"/>
            <a:ext cx="8683625" cy="0"/>
          </a:xfrm>
          <a:prstGeom prst="line">
            <a:avLst/>
          </a:prstGeom>
          <a:noFill/>
          <a:ln w="50800">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211844" name="Text Box 4">
            <a:extLst>
              <a:ext uri="{FF2B5EF4-FFF2-40B4-BE49-F238E27FC236}">
                <a16:creationId xmlns:a16="http://schemas.microsoft.com/office/drawing/2014/main" id="{9B1B1953-B933-9D02-76AE-183E0438B977}"/>
              </a:ext>
            </a:extLst>
          </p:cNvPr>
          <p:cNvSpPr txBox="1">
            <a:spLocks noChangeArrowheads="1"/>
          </p:cNvSpPr>
          <p:nvPr/>
        </p:nvSpPr>
        <p:spPr bwMode="auto">
          <a:xfrm>
            <a:off x="2217738" y="76200"/>
            <a:ext cx="4486275" cy="701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defRPr/>
            </a:pPr>
            <a:r>
              <a:rPr lang="en-US" altLang="en-US" sz="4000" b="1">
                <a:effectLst>
                  <a:outerShdw blurRad="38100" dist="38100" dir="2700000" algn="tl">
                    <a:srgbClr val="C0C0C0"/>
                  </a:outerShdw>
                </a:effectLst>
                <a:latin typeface="Arial" panose="020B0604020202020204" pitchFamily="34" charset="0"/>
              </a:rPr>
              <a:t>QTL Methods</a:t>
            </a:r>
          </a:p>
        </p:txBody>
      </p:sp>
    </p:spTree>
  </p:cSld>
  <p:clrMapOvr>
    <a:masterClrMapping/>
  </p:clrMapOvr>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8418" name="Slide Number Placeholder 3">
            <a:extLst>
              <a:ext uri="{FF2B5EF4-FFF2-40B4-BE49-F238E27FC236}">
                <a16:creationId xmlns:a16="http://schemas.microsoft.com/office/drawing/2014/main" id="{51DD4081-AFFA-83D2-9641-BA601B345DCA}"/>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17E02392-7F60-4A69-8FFA-4B249F44B269}" type="slidenum">
              <a:rPr lang="en-US" altLang="en-US" sz="1400"/>
              <a:pPr>
                <a:spcBef>
                  <a:spcPct val="0"/>
                </a:spcBef>
                <a:buFontTx/>
                <a:buNone/>
              </a:pPr>
              <a:t>103</a:t>
            </a:fld>
            <a:endParaRPr lang="en-US" altLang="en-US" sz="1400"/>
          </a:p>
        </p:txBody>
      </p:sp>
      <p:graphicFrame>
        <p:nvGraphicFramePr>
          <p:cNvPr id="10" name="Chart 9">
            <a:extLst>
              <a:ext uri="{FF2B5EF4-FFF2-40B4-BE49-F238E27FC236}">
                <a16:creationId xmlns:a16="http://schemas.microsoft.com/office/drawing/2014/main" id="{66FFD5B2-A246-941C-4F8D-529CC4323537}"/>
              </a:ext>
            </a:extLst>
          </p:cNvPr>
          <p:cNvGraphicFramePr/>
          <p:nvPr/>
        </p:nvGraphicFramePr>
        <p:xfrm>
          <a:off x="401878" y="1224168"/>
          <a:ext cx="8630084" cy="4740330"/>
        </p:xfrm>
        <a:graphic>
          <a:graphicData uri="http://schemas.openxmlformats.org/drawingml/2006/chart">
            <c:chart xmlns:c="http://schemas.openxmlformats.org/drawingml/2006/chart" xmlns:r="http://schemas.openxmlformats.org/officeDocument/2006/relationships" r:id="rId2"/>
          </a:graphicData>
        </a:graphic>
      </p:graphicFrame>
      <p:sp>
        <p:nvSpPr>
          <p:cNvPr id="2213891" name="Text Box 3">
            <a:extLst>
              <a:ext uri="{FF2B5EF4-FFF2-40B4-BE49-F238E27FC236}">
                <a16:creationId xmlns:a16="http://schemas.microsoft.com/office/drawing/2014/main" id="{196552A5-39BF-5DE4-A65C-55A1F3DD5F6B}"/>
              </a:ext>
            </a:extLst>
          </p:cNvPr>
          <p:cNvSpPr txBox="1">
            <a:spLocks noChangeArrowheads="1"/>
          </p:cNvSpPr>
          <p:nvPr/>
        </p:nvSpPr>
        <p:spPr bwMode="auto">
          <a:xfrm>
            <a:off x="2217738" y="76200"/>
            <a:ext cx="4486275" cy="701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defRPr/>
            </a:pPr>
            <a:r>
              <a:rPr lang="en-US" altLang="en-US" sz="4000" b="1">
                <a:effectLst>
                  <a:outerShdw blurRad="38100" dist="38100" dir="2700000" algn="tl">
                    <a:srgbClr val="C0C0C0"/>
                  </a:outerShdw>
                </a:effectLst>
                <a:latin typeface="Arial" panose="020B0604020202020204" pitchFamily="34" charset="0"/>
              </a:rPr>
              <a:t>QTL Results</a:t>
            </a:r>
          </a:p>
        </p:txBody>
      </p:sp>
      <p:sp>
        <p:nvSpPr>
          <p:cNvPr id="188421" name="Line 4">
            <a:extLst>
              <a:ext uri="{FF2B5EF4-FFF2-40B4-BE49-F238E27FC236}">
                <a16:creationId xmlns:a16="http://schemas.microsoft.com/office/drawing/2014/main" id="{9F17E6A1-7304-C3AF-480F-4A3FFEB7A43F}"/>
              </a:ext>
            </a:extLst>
          </p:cNvPr>
          <p:cNvSpPr>
            <a:spLocks noChangeShapeType="1"/>
          </p:cNvSpPr>
          <p:nvPr/>
        </p:nvSpPr>
        <p:spPr bwMode="auto">
          <a:xfrm>
            <a:off x="228600" y="850900"/>
            <a:ext cx="8683625" cy="0"/>
          </a:xfrm>
          <a:prstGeom prst="line">
            <a:avLst/>
          </a:prstGeom>
          <a:noFill/>
          <a:ln w="50800">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88422" name="Text Box 5">
            <a:extLst>
              <a:ext uri="{FF2B5EF4-FFF2-40B4-BE49-F238E27FC236}">
                <a16:creationId xmlns:a16="http://schemas.microsoft.com/office/drawing/2014/main" id="{B16B2A07-1A28-B43A-4BD1-D48746C1DC92}"/>
              </a:ext>
            </a:extLst>
          </p:cNvPr>
          <p:cNvSpPr txBox="1">
            <a:spLocks noChangeArrowheads="1"/>
          </p:cNvSpPr>
          <p:nvPr/>
        </p:nvSpPr>
        <p:spPr bwMode="auto">
          <a:xfrm>
            <a:off x="2297113" y="992188"/>
            <a:ext cx="460375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spcAft>
                <a:spcPct val="35000"/>
              </a:spcAft>
              <a:buSzPct val="130000"/>
              <a:buFontTx/>
              <a:buNone/>
            </a:pPr>
            <a:r>
              <a:rPr lang="en-US" altLang="en-US" sz="2400" b="1">
                <a:latin typeface="Arial" panose="020B0604020202020204" pitchFamily="34" charset="0"/>
              </a:rPr>
              <a:t>782 mice in the G</a:t>
            </a:r>
            <a:r>
              <a:rPr lang="en-US" altLang="en-US" sz="2400" b="1" baseline="-8000">
                <a:latin typeface="Arial" panose="020B0604020202020204" pitchFamily="34" charset="0"/>
              </a:rPr>
              <a:t>4</a:t>
            </a:r>
            <a:r>
              <a:rPr lang="en-US" altLang="en-US" sz="2400" b="1">
                <a:latin typeface="Arial" panose="020B0604020202020204" pitchFamily="34" charset="0"/>
              </a:rPr>
              <a:t> population</a:t>
            </a:r>
            <a:endParaRPr lang="en-US" altLang="en-US" sz="2400">
              <a:latin typeface="Arial" panose="020B0604020202020204" pitchFamily="34" charset="0"/>
            </a:endParaRPr>
          </a:p>
        </p:txBody>
      </p:sp>
      <p:sp>
        <p:nvSpPr>
          <p:cNvPr id="188423" name="TextBox 5">
            <a:extLst>
              <a:ext uri="{FF2B5EF4-FFF2-40B4-BE49-F238E27FC236}">
                <a16:creationId xmlns:a16="http://schemas.microsoft.com/office/drawing/2014/main" id="{FA2450B0-E6AF-33ED-6804-BB74904ACD99}"/>
              </a:ext>
            </a:extLst>
          </p:cNvPr>
          <p:cNvSpPr txBox="1">
            <a:spLocks noChangeArrowheads="1"/>
          </p:cNvSpPr>
          <p:nvPr/>
        </p:nvSpPr>
        <p:spPr bwMode="auto">
          <a:xfrm>
            <a:off x="1898650" y="5613400"/>
            <a:ext cx="57880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r>
              <a:rPr lang="en-US" altLang="en-US" sz="2400">
                <a:latin typeface="Arial" panose="020B0604020202020204" pitchFamily="34" charset="0"/>
                <a:cs typeface="Arial" panose="020B0604020202020204" pitchFamily="34" charset="0"/>
              </a:rPr>
              <a:t>Mean Distance Run on Days 5 + 6 (m) </a:t>
            </a:r>
          </a:p>
        </p:txBody>
      </p:sp>
      <p:sp>
        <p:nvSpPr>
          <p:cNvPr id="188424" name="TextBox 5">
            <a:extLst>
              <a:ext uri="{FF2B5EF4-FFF2-40B4-BE49-F238E27FC236}">
                <a16:creationId xmlns:a16="http://schemas.microsoft.com/office/drawing/2014/main" id="{3E12F305-DC06-D5D4-F9D2-7E3F9E8B1518}"/>
              </a:ext>
            </a:extLst>
          </p:cNvPr>
          <p:cNvSpPr txBox="1">
            <a:spLocks noChangeArrowheads="1"/>
          </p:cNvSpPr>
          <p:nvPr/>
        </p:nvSpPr>
        <p:spPr bwMode="auto">
          <a:xfrm rot="-5400000">
            <a:off x="-319087" y="2355850"/>
            <a:ext cx="17907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en-US" sz="2400">
                <a:latin typeface="Arial" panose="020B0604020202020204" pitchFamily="34" charset="0"/>
                <a:cs typeface="Arial" panose="020B0604020202020204" pitchFamily="34" charset="0"/>
              </a:rPr>
              <a:t>Frequency</a:t>
            </a:r>
          </a:p>
        </p:txBody>
      </p:sp>
      <p:sp>
        <p:nvSpPr>
          <p:cNvPr id="188425" name="TextBox 10">
            <a:extLst>
              <a:ext uri="{FF2B5EF4-FFF2-40B4-BE49-F238E27FC236}">
                <a16:creationId xmlns:a16="http://schemas.microsoft.com/office/drawing/2014/main" id="{43DE23CD-B84B-C34E-EA8D-C6EE4A41EC66}"/>
              </a:ext>
            </a:extLst>
          </p:cNvPr>
          <p:cNvSpPr txBox="1">
            <a:spLocks noChangeArrowheads="1"/>
          </p:cNvSpPr>
          <p:nvPr/>
        </p:nvSpPr>
        <p:spPr bwMode="auto">
          <a:xfrm>
            <a:off x="2303463" y="1462088"/>
            <a:ext cx="136683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en-US" sz="2400">
                <a:solidFill>
                  <a:srgbClr val="0000FF"/>
                </a:solidFill>
                <a:latin typeface="Arial" panose="020B0604020202020204" pitchFamily="34" charset="0"/>
              </a:rPr>
              <a:t>~2 miles</a:t>
            </a:r>
          </a:p>
        </p:txBody>
      </p:sp>
      <p:sp>
        <p:nvSpPr>
          <p:cNvPr id="188426" name="TextBox 11">
            <a:extLst>
              <a:ext uri="{FF2B5EF4-FFF2-40B4-BE49-F238E27FC236}">
                <a16:creationId xmlns:a16="http://schemas.microsoft.com/office/drawing/2014/main" id="{9BA50E15-0C04-C8F0-CCDB-BCB4FBC882F5}"/>
              </a:ext>
            </a:extLst>
          </p:cNvPr>
          <p:cNvSpPr txBox="1">
            <a:spLocks noChangeArrowheads="1"/>
          </p:cNvSpPr>
          <p:nvPr/>
        </p:nvSpPr>
        <p:spPr bwMode="auto">
          <a:xfrm>
            <a:off x="6594475" y="1462088"/>
            <a:ext cx="15017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en-US" sz="2400">
                <a:solidFill>
                  <a:srgbClr val="0000FF"/>
                </a:solidFill>
                <a:latin typeface="Arial" panose="020B0604020202020204" pitchFamily="34" charset="0"/>
              </a:rPr>
              <a:t>~16 miles</a:t>
            </a:r>
          </a:p>
        </p:txBody>
      </p:sp>
      <p:sp>
        <p:nvSpPr>
          <p:cNvPr id="188427" name="Line 66">
            <a:extLst>
              <a:ext uri="{FF2B5EF4-FFF2-40B4-BE49-F238E27FC236}">
                <a16:creationId xmlns:a16="http://schemas.microsoft.com/office/drawing/2014/main" id="{77205D32-82FF-2114-5F7A-F861DE00E7B8}"/>
              </a:ext>
            </a:extLst>
          </p:cNvPr>
          <p:cNvSpPr>
            <a:spLocks noChangeShapeType="1"/>
          </p:cNvSpPr>
          <p:nvPr/>
        </p:nvSpPr>
        <p:spPr bwMode="auto">
          <a:xfrm>
            <a:off x="3649663" y="1693863"/>
            <a:ext cx="2927350" cy="1587"/>
          </a:xfrm>
          <a:prstGeom prst="line">
            <a:avLst/>
          </a:prstGeom>
          <a:noFill/>
          <a:ln w="38100" cap="rnd">
            <a:solidFill>
              <a:srgbClr val="0000FF"/>
            </a:solidFill>
            <a:prstDash val="sysDot"/>
            <a:round/>
            <a:headEnd/>
            <a:tailEnd type="triangle" w="lg" len="lg"/>
          </a:ln>
          <a:extLst>
            <a:ext uri="{909E8E84-426E-40DD-AFC4-6F175D3DCCD1}">
              <a14:hiddenFill xmlns:a14="http://schemas.microsoft.com/office/drawing/2010/main">
                <a:noFill/>
              </a14:hiddenFill>
            </a:ext>
          </a:extLst>
        </p:spPr>
        <p:txBody>
          <a:bodyPr/>
          <a:lstStyle/>
          <a:p>
            <a:endParaRPr lang="en-US"/>
          </a:p>
        </p:txBody>
      </p:sp>
    </p:spTree>
  </p:cSld>
  <p:clrMapOvr>
    <a:masterClrMapping/>
  </p:clrMapOvr>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9442" name="Slide Number Placeholder 5">
            <a:extLst>
              <a:ext uri="{FF2B5EF4-FFF2-40B4-BE49-F238E27FC236}">
                <a16:creationId xmlns:a16="http://schemas.microsoft.com/office/drawing/2014/main" id="{84C9DADA-AB32-7943-516E-984FB0A7F4D9}"/>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E43CEF62-13FC-472F-B9B5-36AD2A145884}" type="slidenum">
              <a:rPr lang="en-US" altLang="en-US" sz="1400"/>
              <a:pPr>
                <a:spcBef>
                  <a:spcPct val="0"/>
                </a:spcBef>
                <a:buFontTx/>
                <a:buNone/>
              </a:pPr>
              <a:t>104</a:t>
            </a:fld>
            <a:endParaRPr lang="en-US" altLang="en-US" sz="1400"/>
          </a:p>
        </p:txBody>
      </p:sp>
      <p:sp>
        <p:nvSpPr>
          <p:cNvPr id="189443" name="Rectangle 2">
            <a:extLst>
              <a:ext uri="{FF2B5EF4-FFF2-40B4-BE49-F238E27FC236}">
                <a16:creationId xmlns:a16="http://schemas.microsoft.com/office/drawing/2014/main" id="{5573FA4F-B085-93A2-8F2A-3C392A91E16E}"/>
              </a:ext>
            </a:extLst>
          </p:cNvPr>
          <p:cNvSpPr>
            <a:spLocks noGrp="1" noChangeArrowheads="1"/>
          </p:cNvSpPr>
          <p:nvPr>
            <p:ph type="body" idx="1"/>
          </p:nvPr>
        </p:nvSpPr>
        <p:spPr>
          <a:xfrm>
            <a:off x="109538" y="962025"/>
            <a:ext cx="9001125" cy="5548313"/>
          </a:xfrm>
          <a:noFill/>
        </p:spPr>
        <p:txBody>
          <a:bodyPr>
            <a:spAutoFit/>
          </a:bodyPr>
          <a:lstStyle/>
          <a:p>
            <a:pPr>
              <a:spcBef>
                <a:spcPct val="0"/>
              </a:spcBef>
              <a:spcAft>
                <a:spcPct val="35000"/>
              </a:spcAft>
              <a:buSzPct val="130000"/>
              <a:buFont typeface="Arial" panose="020B0604020202020204" pitchFamily="34" charset="0"/>
              <a:buChar char="●"/>
            </a:pPr>
            <a:r>
              <a:rPr lang="en-US" altLang="en-US" sz="2800" b="1">
                <a:solidFill>
                  <a:srgbClr val="FF0000"/>
                </a:solidFill>
                <a:latin typeface="Arial" panose="020B0604020202020204" pitchFamily="34" charset="0"/>
              </a:rPr>
              <a:t>Grand total = 41 significant</a:t>
            </a:r>
            <a:r>
              <a:rPr lang="en-US" altLang="en-US" sz="2800" b="1">
                <a:latin typeface="Arial" panose="020B0604020202020204" pitchFamily="34" charset="0"/>
              </a:rPr>
              <a:t>, 21 suggestive;</a:t>
            </a:r>
            <a:br>
              <a:rPr lang="en-US" altLang="en-US" sz="2800" b="1">
                <a:latin typeface="Arial" panose="020B0604020202020204" pitchFamily="34" charset="0"/>
              </a:rPr>
            </a:br>
            <a:r>
              <a:rPr lang="en-US" altLang="en-US" sz="2800" b="1">
                <a:latin typeface="Arial" panose="020B0604020202020204" pitchFamily="34" charset="0"/>
              </a:rPr>
              <a:t>None on the X chromosome</a:t>
            </a:r>
          </a:p>
          <a:p>
            <a:pPr>
              <a:spcBef>
                <a:spcPct val="0"/>
              </a:spcBef>
              <a:spcAft>
                <a:spcPct val="35000"/>
              </a:spcAft>
              <a:buSzPct val="130000"/>
              <a:buFont typeface="Arial" panose="020B0604020202020204" pitchFamily="34" charset="0"/>
              <a:buChar char="●"/>
            </a:pPr>
            <a:r>
              <a:rPr lang="en-US" altLang="en-US" sz="2800" b="1">
                <a:latin typeface="Arial" panose="020B0604020202020204" pitchFamily="34" charset="0"/>
              </a:rPr>
              <a:t>Body Mass at start of wheel access</a:t>
            </a:r>
            <a:br>
              <a:rPr lang="en-US" altLang="en-US" sz="2800" b="1">
                <a:latin typeface="Arial" panose="020B0604020202020204" pitchFamily="34" charset="0"/>
              </a:rPr>
            </a:br>
            <a:r>
              <a:rPr lang="en-US" altLang="en-US" sz="2800" b="1">
                <a:solidFill>
                  <a:srgbClr val="FF0000"/>
                </a:solidFill>
                <a:latin typeface="Arial" panose="020B0604020202020204" pitchFamily="34" charset="0"/>
              </a:rPr>
              <a:t>2 significant</a:t>
            </a:r>
            <a:r>
              <a:rPr lang="en-US" altLang="en-US" sz="2800" b="1">
                <a:latin typeface="Arial" panose="020B0604020202020204" pitchFamily="34" charset="0"/>
              </a:rPr>
              <a:t>, 2 suggestive QTL</a:t>
            </a:r>
          </a:p>
          <a:p>
            <a:pPr>
              <a:spcBef>
                <a:spcPct val="0"/>
              </a:spcBef>
              <a:spcAft>
                <a:spcPct val="10000"/>
              </a:spcAft>
              <a:buSzPct val="130000"/>
              <a:buFont typeface="Arial" panose="020B0604020202020204" pitchFamily="34" charset="0"/>
              <a:buChar char="●"/>
            </a:pPr>
            <a:r>
              <a:rPr lang="en-US" altLang="en-US" sz="2800" b="1">
                <a:latin typeface="Arial" panose="020B0604020202020204" pitchFamily="34" charset="0"/>
              </a:rPr>
              <a:t>Wheel-running Distance, Duration,</a:t>
            </a:r>
            <a:br>
              <a:rPr lang="en-US" altLang="en-US" sz="2800" b="1">
                <a:latin typeface="Arial" panose="020B0604020202020204" pitchFamily="34" charset="0"/>
              </a:rPr>
            </a:br>
            <a:r>
              <a:rPr lang="en-US" altLang="en-US" sz="2800" b="1">
                <a:latin typeface="Arial" panose="020B0604020202020204" pitchFamily="34" charset="0"/>
              </a:rPr>
              <a:t>Average Speed, Maximum Speed</a:t>
            </a:r>
          </a:p>
          <a:p>
            <a:pPr lvl="1">
              <a:spcBef>
                <a:spcPct val="0"/>
              </a:spcBef>
              <a:spcAft>
                <a:spcPct val="10000"/>
              </a:spcAft>
              <a:buSzPct val="130000"/>
              <a:buFont typeface="Arial" panose="020B0604020202020204" pitchFamily="34" charset="0"/>
              <a:buChar char="●"/>
            </a:pPr>
            <a:r>
              <a:rPr lang="en-US" altLang="en-US" sz="2400" b="1">
                <a:latin typeface="Arial" panose="020B0604020202020204" pitchFamily="34" charset="0"/>
              </a:rPr>
              <a:t>Day 1, 2, 3, 4, 5, 6</a:t>
            </a:r>
          </a:p>
          <a:p>
            <a:pPr lvl="1">
              <a:spcBef>
                <a:spcPct val="0"/>
              </a:spcBef>
              <a:spcAft>
                <a:spcPct val="10000"/>
              </a:spcAft>
              <a:buSzPct val="130000"/>
              <a:buFont typeface="Arial" panose="020B0604020202020204" pitchFamily="34" charset="0"/>
              <a:buChar char="●"/>
            </a:pPr>
            <a:r>
              <a:rPr lang="en-US" altLang="en-US" sz="2400" b="1">
                <a:latin typeface="Arial" panose="020B0604020202020204" pitchFamily="34" charset="0"/>
              </a:rPr>
              <a:t>Mean of Days 5 + 6 (Distance = the selection criterion)</a:t>
            </a:r>
          </a:p>
          <a:p>
            <a:pPr lvl="1">
              <a:spcBef>
                <a:spcPct val="0"/>
              </a:spcBef>
              <a:spcAft>
                <a:spcPct val="10000"/>
              </a:spcAft>
              <a:buSzPct val="130000"/>
              <a:buFont typeface="Arial" panose="020B0604020202020204" pitchFamily="34" charset="0"/>
              <a:buChar char="●"/>
            </a:pPr>
            <a:r>
              <a:rPr lang="en-US" altLang="en-US" sz="2400" b="1">
                <a:latin typeface="Arial" panose="020B0604020202020204" pitchFamily="34" charset="0"/>
              </a:rPr>
              <a:t>Slope for Days 1-6</a:t>
            </a:r>
          </a:p>
          <a:p>
            <a:pPr lvl="1">
              <a:spcBef>
                <a:spcPct val="0"/>
              </a:spcBef>
              <a:spcAft>
                <a:spcPct val="35000"/>
              </a:spcAft>
              <a:buSzPct val="130000"/>
              <a:buFont typeface="Arial" panose="020B0604020202020204" pitchFamily="34" charset="0"/>
              <a:buChar char="●"/>
            </a:pPr>
            <a:r>
              <a:rPr lang="en-US" altLang="en-US" sz="2400" b="1">
                <a:latin typeface="Arial" panose="020B0604020202020204" pitchFamily="34" charset="0"/>
              </a:rPr>
              <a:t>Intercept for Days 1-6</a:t>
            </a:r>
          </a:p>
          <a:p>
            <a:pPr>
              <a:spcBef>
                <a:spcPct val="0"/>
              </a:spcBef>
              <a:spcAft>
                <a:spcPct val="35000"/>
              </a:spcAft>
              <a:buSzPct val="130000"/>
              <a:buFontTx/>
              <a:buNone/>
            </a:pPr>
            <a:r>
              <a:rPr lang="en-US" altLang="en-US" sz="2800" b="1">
                <a:latin typeface="Arial" panose="020B0604020202020204" pitchFamily="34" charset="0"/>
              </a:rPr>
              <a:t>    </a:t>
            </a:r>
            <a:r>
              <a:rPr lang="en-US" altLang="en-US" sz="2800" b="1">
                <a:solidFill>
                  <a:srgbClr val="FF0000"/>
                </a:solidFill>
                <a:latin typeface="Arial" panose="020B0604020202020204" pitchFamily="34" charset="0"/>
              </a:rPr>
              <a:t>39 significant</a:t>
            </a:r>
            <a:r>
              <a:rPr lang="en-US" altLang="en-US" sz="2800" b="1">
                <a:latin typeface="Arial" panose="020B0604020202020204" pitchFamily="34" charset="0"/>
              </a:rPr>
              <a:t>, 18 suggestive QTL;</a:t>
            </a:r>
            <a:br>
              <a:rPr lang="en-US" altLang="en-US" sz="2800" b="1">
                <a:solidFill>
                  <a:srgbClr val="FF0000"/>
                </a:solidFill>
                <a:latin typeface="Arial" panose="020B0604020202020204" pitchFamily="34" charset="0"/>
              </a:rPr>
            </a:br>
            <a:r>
              <a:rPr lang="en-US" altLang="en-US" sz="2800" b="1">
                <a:solidFill>
                  <a:srgbClr val="FF0000"/>
                </a:solidFill>
                <a:latin typeface="Arial" panose="020B0604020202020204" pitchFamily="34" charset="0"/>
              </a:rPr>
              <a:t> Considerable dominance for high running</a:t>
            </a:r>
            <a:endParaRPr lang="en-US" altLang="en-US" b="1">
              <a:solidFill>
                <a:srgbClr val="0000FF"/>
              </a:solidFill>
              <a:latin typeface="Arial" panose="020B0604020202020204" pitchFamily="34" charset="0"/>
            </a:endParaRPr>
          </a:p>
        </p:txBody>
      </p:sp>
      <p:sp>
        <p:nvSpPr>
          <p:cNvPr id="189444" name="Line 3">
            <a:extLst>
              <a:ext uri="{FF2B5EF4-FFF2-40B4-BE49-F238E27FC236}">
                <a16:creationId xmlns:a16="http://schemas.microsoft.com/office/drawing/2014/main" id="{4F74A7A7-6A48-E1FA-6591-3AADF4C52E99}"/>
              </a:ext>
            </a:extLst>
          </p:cNvPr>
          <p:cNvSpPr>
            <a:spLocks noChangeShapeType="1"/>
          </p:cNvSpPr>
          <p:nvPr/>
        </p:nvSpPr>
        <p:spPr bwMode="auto">
          <a:xfrm>
            <a:off x="228600" y="850900"/>
            <a:ext cx="8683625" cy="0"/>
          </a:xfrm>
          <a:prstGeom prst="line">
            <a:avLst/>
          </a:prstGeom>
          <a:noFill/>
          <a:ln w="50800">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214916" name="Text Box 4">
            <a:extLst>
              <a:ext uri="{FF2B5EF4-FFF2-40B4-BE49-F238E27FC236}">
                <a16:creationId xmlns:a16="http://schemas.microsoft.com/office/drawing/2014/main" id="{112B095B-BB43-D4BF-2FDC-8E3A9018A81B}"/>
              </a:ext>
            </a:extLst>
          </p:cNvPr>
          <p:cNvSpPr txBox="1">
            <a:spLocks noChangeArrowheads="1"/>
          </p:cNvSpPr>
          <p:nvPr/>
        </p:nvSpPr>
        <p:spPr bwMode="auto">
          <a:xfrm>
            <a:off x="2217738" y="76200"/>
            <a:ext cx="4486275" cy="701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defRPr/>
            </a:pPr>
            <a:r>
              <a:rPr lang="en-US" altLang="en-US" sz="4000" b="1">
                <a:effectLst>
                  <a:outerShdw blurRad="38100" dist="38100" dir="2700000" algn="tl">
                    <a:srgbClr val="C0C0C0"/>
                  </a:outerShdw>
                </a:effectLst>
                <a:latin typeface="Arial" panose="020B0604020202020204" pitchFamily="34" charset="0"/>
              </a:rPr>
              <a:t>QTL Results</a:t>
            </a:r>
          </a:p>
        </p:txBody>
      </p:sp>
      <p:sp>
        <p:nvSpPr>
          <p:cNvPr id="2214917" name="Rectangle 5">
            <a:extLst>
              <a:ext uri="{FF2B5EF4-FFF2-40B4-BE49-F238E27FC236}">
                <a16:creationId xmlns:a16="http://schemas.microsoft.com/office/drawing/2014/main" id="{F2BCEF36-43A5-045D-13B3-E7B4022CE46E}"/>
              </a:ext>
            </a:extLst>
          </p:cNvPr>
          <p:cNvSpPr>
            <a:spLocks noChangeArrowheads="1"/>
          </p:cNvSpPr>
          <p:nvPr/>
        </p:nvSpPr>
        <p:spPr bwMode="auto">
          <a:xfrm>
            <a:off x="631825" y="4310063"/>
            <a:ext cx="8197850" cy="395287"/>
          </a:xfrm>
          <a:prstGeom prst="rect">
            <a:avLst/>
          </a:prstGeom>
          <a:noFill/>
          <a:ln w="28575">
            <a:solidFill>
              <a:srgbClr val="0000FF"/>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221491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1490" name="Slide Number Placeholder 5">
            <a:extLst>
              <a:ext uri="{FF2B5EF4-FFF2-40B4-BE49-F238E27FC236}">
                <a16:creationId xmlns:a16="http://schemas.microsoft.com/office/drawing/2014/main" id="{1603A38A-B845-AC21-E098-C5A75142D01E}"/>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60E35B05-36D2-4E73-B092-E7E643101F5D}" type="slidenum">
              <a:rPr lang="en-US" altLang="en-US" sz="1400"/>
              <a:pPr>
                <a:spcBef>
                  <a:spcPct val="0"/>
                </a:spcBef>
                <a:buFontTx/>
                <a:buNone/>
              </a:pPr>
              <a:t>105</a:t>
            </a:fld>
            <a:endParaRPr lang="en-US" altLang="en-US" sz="1400"/>
          </a:p>
        </p:txBody>
      </p:sp>
      <p:sp>
        <p:nvSpPr>
          <p:cNvPr id="191491" name="Rectangle 2">
            <a:extLst>
              <a:ext uri="{FF2B5EF4-FFF2-40B4-BE49-F238E27FC236}">
                <a16:creationId xmlns:a16="http://schemas.microsoft.com/office/drawing/2014/main" id="{CC9BAB36-4C80-B82A-ED46-F82150EAB36F}"/>
              </a:ext>
            </a:extLst>
          </p:cNvPr>
          <p:cNvSpPr>
            <a:spLocks noGrp="1" noChangeArrowheads="1"/>
          </p:cNvSpPr>
          <p:nvPr>
            <p:ph type="body" idx="1"/>
          </p:nvPr>
        </p:nvSpPr>
        <p:spPr>
          <a:xfrm>
            <a:off x="109538" y="962025"/>
            <a:ext cx="9001125" cy="2422525"/>
          </a:xfrm>
          <a:noFill/>
        </p:spPr>
        <p:txBody>
          <a:bodyPr>
            <a:spAutoFit/>
          </a:bodyPr>
          <a:lstStyle/>
          <a:p>
            <a:pPr>
              <a:spcBef>
                <a:spcPct val="0"/>
              </a:spcBef>
              <a:spcAft>
                <a:spcPct val="35000"/>
              </a:spcAft>
              <a:buSzPct val="130000"/>
              <a:buFont typeface="Arial" panose="020B0604020202020204" pitchFamily="34" charset="0"/>
              <a:buChar char="●"/>
            </a:pPr>
            <a:r>
              <a:rPr lang="en-US" altLang="en-US" sz="2800" b="1">
                <a:latin typeface="Arial" panose="020B0604020202020204" pitchFamily="34" charset="0"/>
              </a:rPr>
              <a:t>Mean of Days 5 + 6 </a:t>
            </a:r>
            <a:r>
              <a:rPr lang="en-US" altLang="en-US" sz="2400" b="1">
                <a:latin typeface="Arial" panose="020B0604020202020204" pitchFamily="34" charset="0"/>
              </a:rPr>
              <a:t>(Distance = the selection criterion)</a:t>
            </a:r>
          </a:p>
          <a:p>
            <a:pPr>
              <a:spcBef>
                <a:spcPct val="0"/>
              </a:spcBef>
              <a:spcAft>
                <a:spcPct val="20000"/>
              </a:spcAft>
              <a:buSzPct val="130000"/>
              <a:buFont typeface="Arial" panose="020B0604020202020204" pitchFamily="34" charset="0"/>
              <a:buChar char="●"/>
            </a:pPr>
            <a:r>
              <a:rPr lang="en-US" altLang="en-US" sz="2800" b="1">
                <a:latin typeface="Arial" panose="020B0604020202020204" pitchFamily="34" charset="0"/>
              </a:rPr>
              <a:t>Distance = the selection criterion</a:t>
            </a:r>
          </a:p>
          <a:p>
            <a:pPr lvl="1">
              <a:spcBef>
                <a:spcPct val="0"/>
              </a:spcBef>
              <a:spcAft>
                <a:spcPct val="20000"/>
              </a:spcAft>
              <a:buSzPct val="130000"/>
              <a:buFont typeface="Arial" panose="020B0604020202020204" pitchFamily="34" charset="0"/>
              <a:buChar char="●"/>
            </a:pPr>
            <a:r>
              <a:rPr lang="en-US" altLang="en-US" sz="2400" b="1">
                <a:solidFill>
                  <a:srgbClr val="FF0000"/>
                </a:solidFill>
                <a:latin typeface="Arial" panose="020B0604020202020204" pitchFamily="34" charset="0"/>
              </a:rPr>
              <a:t>Only one significant or suggestive QTL</a:t>
            </a:r>
          </a:p>
          <a:p>
            <a:pPr lvl="1">
              <a:spcBef>
                <a:spcPct val="0"/>
              </a:spcBef>
              <a:spcAft>
                <a:spcPct val="20000"/>
              </a:spcAft>
              <a:buSzPct val="130000"/>
              <a:buFont typeface="Arial" panose="020B0604020202020204" pitchFamily="34" charset="0"/>
              <a:buChar char="●"/>
            </a:pPr>
            <a:r>
              <a:rPr lang="en-US" altLang="en-US" sz="2400" b="1">
                <a:latin typeface="Arial" panose="020B0604020202020204" pitchFamily="34" charset="0"/>
              </a:rPr>
              <a:t>Explains 2.3% of variance</a:t>
            </a:r>
          </a:p>
          <a:p>
            <a:pPr lvl="1">
              <a:spcBef>
                <a:spcPct val="0"/>
              </a:spcBef>
              <a:spcAft>
                <a:spcPct val="20000"/>
              </a:spcAft>
              <a:buSzPct val="130000"/>
              <a:buFont typeface="Arial" panose="020B0604020202020204" pitchFamily="34" charset="0"/>
              <a:buChar char="●"/>
            </a:pPr>
            <a:r>
              <a:rPr lang="en-US" altLang="en-US" sz="2400" b="1">
                <a:latin typeface="Arial" panose="020B0604020202020204" pitchFamily="34" charset="0"/>
              </a:rPr>
              <a:t>Some additional QTL for Days 1-3 of wheel running</a:t>
            </a:r>
          </a:p>
        </p:txBody>
      </p:sp>
      <p:sp>
        <p:nvSpPr>
          <p:cNvPr id="191492" name="Line 3">
            <a:extLst>
              <a:ext uri="{FF2B5EF4-FFF2-40B4-BE49-F238E27FC236}">
                <a16:creationId xmlns:a16="http://schemas.microsoft.com/office/drawing/2014/main" id="{ACC0A31E-A22D-6D37-FFC5-46D5F0CD40F1}"/>
              </a:ext>
            </a:extLst>
          </p:cNvPr>
          <p:cNvSpPr>
            <a:spLocks noChangeShapeType="1"/>
          </p:cNvSpPr>
          <p:nvPr/>
        </p:nvSpPr>
        <p:spPr bwMode="auto">
          <a:xfrm>
            <a:off x="228600" y="850900"/>
            <a:ext cx="8683625" cy="0"/>
          </a:xfrm>
          <a:prstGeom prst="line">
            <a:avLst/>
          </a:prstGeom>
          <a:noFill/>
          <a:ln w="50800">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216964" name="Text Box 4">
            <a:extLst>
              <a:ext uri="{FF2B5EF4-FFF2-40B4-BE49-F238E27FC236}">
                <a16:creationId xmlns:a16="http://schemas.microsoft.com/office/drawing/2014/main" id="{E54BBCC1-A7CE-A51E-D441-5775F8C05797}"/>
              </a:ext>
            </a:extLst>
          </p:cNvPr>
          <p:cNvSpPr txBox="1">
            <a:spLocks noChangeArrowheads="1"/>
          </p:cNvSpPr>
          <p:nvPr/>
        </p:nvSpPr>
        <p:spPr bwMode="auto">
          <a:xfrm>
            <a:off x="2217738" y="76200"/>
            <a:ext cx="4486275" cy="701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defRPr/>
            </a:pPr>
            <a:r>
              <a:rPr lang="en-US" altLang="en-US" sz="4000" b="1">
                <a:effectLst>
                  <a:outerShdw blurRad="38100" dist="38100" dir="2700000" algn="tl">
                    <a:srgbClr val="C0C0C0"/>
                  </a:outerShdw>
                </a:effectLst>
                <a:latin typeface="Arial" panose="020B0604020202020204" pitchFamily="34" charset="0"/>
              </a:rPr>
              <a:t>QTL Results</a:t>
            </a:r>
          </a:p>
        </p:txBody>
      </p:sp>
      <p:sp>
        <p:nvSpPr>
          <p:cNvPr id="2216965" name="Rectangle 5">
            <a:extLst>
              <a:ext uri="{FF2B5EF4-FFF2-40B4-BE49-F238E27FC236}">
                <a16:creationId xmlns:a16="http://schemas.microsoft.com/office/drawing/2014/main" id="{88E78C97-F0AB-0533-E4A3-92FB985E81CF}"/>
              </a:ext>
            </a:extLst>
          </p:cNvPr>
          <p:cNvSpPr>
            <a:spLocks noChangeArrowheads="1"/>
          </p:cNvSpPr>
          <p:nvPr/>
        </p:nvSpPr>
        <p:spPr bwMode="auto">
          <a:xfrm>
            <a:off x="109538" y="3667125"/>
            <a:ext cx="8339137" cy="22526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marL="342900" indent="-342900">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spcAft>
                <a:spcPct val="35000"/>
              </a:spcAft>
              <a:buSzPct val="130000"/>
              <a:buFont typeface="Arial" panose="020B0604020202020204" pitchFamily="34" charset="0"/>
              <a:buChar char="●"/>
            </a:pPr>
            <a:r>
              <a:rPr lang="en-US" altLang="en-US" sz="2800" b="1">
                <a:latin typeface="Arial" panose="020B0604020202020204" pitchFamily="34" charset="0"/>
              </a:rPr>
              <a:t>Narrow-sense heritability in base population was much higher, so we have the usual problem of "</a:t>
            </a:r>
            <a:r>
              <a:rPr lang="en-US" altLang="en-US" sz="2800" b="1">
                <a:solidFill>
                  <a:srgbClr val="0000FF"/>
                </a:solidFill>
                <a:latin typeface="Arial" panose="020B0604020202020204" pitchFamily="34" charset="0"/>
              </a:rPr>
              <a:t>missing heritability</a:t>
            </a:r>
            <a:r>
              <a:rPr lang="en-US" altLang="en-US" sz="2800" b="1">
                <a:latin typeface="Arial" panose="020B0604020202020204" pitchFamily="34" charset="0"/>
              </a:rPr>
              <a:t>."</a:t>
            </a:r>
          </a:p>
          <a:p>
            <a:pPr lvl="1">
              <a:spcBef>
                <a:spcPct val="0"/>
              </a:spcBef>
              <a:spcAft>
                <a:spcPct val="35000"/>
              </a:spcAft>
              <a:buSzPct val="130000"/>
              <a:buFont typeface="Arial" panose="020B0604020202020204" pitchFamily="34" charset="0"/>
              <a:buChar char="●"/>
            </a:pPr>
            <a:r>
              <a:rPr lang="en-US" altLang="en-US" sz="2400" b="1">
                <a:solidFill>
                  <a:srgbClr val="0000FF"/>
                </a:solidFill>
                <a:latin typeface="Arial" panose="020B0604020202020204" pitchFamily="34" charset="0"/>
              </a:rPr>
              <a:t>But, a cross of one Selected line with a Control line might turn up many more QTL.</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21696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16965" grpId="0"/>
    </p:bldLst>
  </p:timing>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3538" name="Slide Number Placeholder 5">
            <a:extLst>
              <a:ext uri="{FF2B5EF4-FFF2-40B4-BE49-F238E27FC236}">
                <a16:creationId xmlns:a16="http://schemas.microsoft.com/office/drawing/2014/main" id="{F31BCA46-7170-DE7F-37EC-735AFBA60421}"/>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B0D6D6C0-81FD-421B-9DDB-C83A9DE6203A}" type="slidenum">
              <a:rPr lang="en-US" altLang="en-US" sz="1400"/>
              <a:pPr>
                <a:spcBef>
                  <a:spcPct val="0"/>
                </a:spcBef>
                <a:buFontTx/>
                <a:buNone/>
              </a:pPr>
              <a:t>106</a:t>
            </a:fld>
            <a:endParaRPr lang="en-US" altLang="en-US" sz="1400"/>
          </a:p>
        </p:txBody>
      </p:sp>
      <p:sp>
        <p:nvSpPr>
          <p:cNvPr id="193539" name="Rectangle 2">
            <a:extLst>
              <a:ext uri="{FF2B5EF4-FFF2-40B4-BE49-F238E27FC236}">
                <a16:creationId xmlns:a16="http://schemas.microsoft.com/office/drawing/2014/main" id="{49EE081D-CA78-047F-2A26-DB46DBAB8BB2}"/>
              </a:ext>
            </a:extLst>
          </p:cNvPr>
          <p:cNvSpPr>
            <a:spLocks noGrp="1" noChangeArrowheads="1"/>
          </p:cNvSpPr>
          <p:nvPr>
            <p:ph type="body" idx="1"/>
          </p:nvPr>
        </p:nvSpPr>
        <p:spPr>
          <a:xfrm>
            <a:off x="109538" y="992188"/>
            <a:ext cx="9001125" cy="4386262"/>
          </a:xfrm>
          <a:noFill/>
        </p:spPr>
        <p:txBody>
          <a:bodyPr>
            <a:spAutoFit/>
          </a:bodyPr>
          <a:lstStyle/>
          <a:p>
            <a:pPr>
              <a:spcBef>
                <a:spcPct val="0"/>
              </a:spcBef>
              <a:spcAft>
                <a:spcPct val="35000"/>
              </a:spcAft>
              <a:buSzPct val="130000"/>
              <a:buFont typeface="Arial" panose="020B0604020202020204" pitchFamily="34" charset="0"/>
              <a:buChar char="●"/>
            </a:pPr>
            <a:r>
              <a:rPr lang="en-US" altLang="en-US" sz="2400" b="1">
                <a:latin typeface="Arial" panose="020B0604020202020204" pitchFamily="34" charset="0"/>
              </a:rPr>
              <a:t>Advanced intercross line (HR X C57BL/6J) produced and maintained until G</a:t>
            </a:r>
            <a:r>
              <a:rPr lang="en-US" altLang="en-US" sz="2400" b="1" baseline="-8000">
                <a:latin typeface="Arial" panose="020B0604020202020204" pitchFamily="34" charset="0"/>
              </a:rPr>
              <a:t>4</a:t>
            </a:r>
            <a:r>
              <a:rPr lang="en-US" altLang="en-US" sz="2400" b="1">
                <a:latin typeface="Arial" panose="020B0604020202020204" pitchFamily="34" charset="0"/>
              </a:rPr>
              <a:t> (N = 244 mice used here)</a:t>
            </a:r>
          </a:p>
          <a:p>
            <a:pPr>
              <a:spcBef>
                <a:spcPct val="0"/>
              </a:spcBef>
              <a:spcAft>
                <a:spcPct val="35000"/>
              </a:spcAft>
              <a:buSzPct val="130000"/>
              <a:buFont typeface="Arial" panose="020B0604020202020204" pitchFamily="34" charset="0"/>
              <a:buChar char="●"/>
            </a:pPr>
            <a:r>
              <a:rPr lang="en-US" altLang="en-US" sz="2400" b="1">
                <a:latin typeface="Arial" panose="020B0604020202020204" pitchFamily="34" charset="0"/>
              </a:rPr>
              <a:t>Phenotyped for </a:t>
            </a:r>
            <a:r>
              <a:rPr lang="en-US" altLang="en-US" sz="2400" b="1">
                <a:solidFill>
                  <a:srgbClr val="0000FF"/>
                </a:solidFill>
                <a:latin typeface="Arial" panose="020B0604020202020204" pitchFamily="34" charset="0"/>
              </a:rPr>
              <a:t>36 exercise &amp; 17 body composition traits</a:t>
            </a:r>
          </a:p>
          <a:p>
            <a:pPr>
              <a:spcBef>
                <a:spcPct val="0"/>
              </a:spcBef>
              <a:spcAft>
                <a:spcPct val="35000"/>
              </a:spcAft>
              <a:buSzPct val="130000"/>
              <a:buFont typeface="Arial" panose="020B0604020202020204" pitchFamily="34" charset="0"/>
              <a:buChar char="●"/>
            </a:pPr>
            <a:r>
              <a:rPr lang="en-US" altLang="en-US" sz="2400" b="1">
                <a:latin typeface="Arial" panose="020B0604020202020204" pitchFamily="34" charset="0"/>
              </a:rPr>
              <a:t>Total RNA purified from </a:t>
            </a:r>
            <a:r>
              <a:rPr lang="en-US" altLang="en-US" sz="2400" b="1">
                <a:solidFill>
                  <a:srgbClr val="0000FF"/>
                </a:solidFill>
                <a:latin typeface="Arial" panose="020B0604020202020204" pitchFamily="34" charset="0"/>
              </a:rPr>
              <a:t>whole brain</a:t>
            </a:r>
            <a:r>
              <a:rPr lang="en-US" altLang="en-US" sz="2400" b="1">
                <a:latin typeface="Arial" panose="020B0604020202020204" pitchFamily="34" charset="0"/>
              </a:rPr>
              <a:t> or </a:t>
            </a:r>
            <a:r>
              <a:rPr lang="en-US" altLang="en-US" sz="2400" b="1">
                <a:solidFill>
                  <a:srgbClr val="0000FF"/>
                </a:solidFill>
                <a:latin typeface="Arial" panose="020B0604020202020204" pitchFamily="34" charset="0"/>
              </a:rPr>
              <a:t>triceps surae</a:t>
            </a:r>
          </a:p>
          <a:p>
            <a:pPr>
              <a:spcBef>
                <a:spcPct val="0"/>
              </a:spcBef>
              <a:spcAft>
                <a:spcPct val="35000"/>
              </a:spcAft>
              <a:buSzPct val="130000"/>
              <a:buFont typeface="Arial" panose="020B0604020202020204" pitchFamily="34" charset="0"/>
              <a:buChar char="●"/>
            </a:pPr>
            <a:r>
              <a:rPr lang="en-US" altLang="en-US" sz="2400" b="1">
                <a:solidFill>
                  <a:srgbClr val="0000FF"/>
                </a:solidFill>
                <a:latin typeface="Arial" panose="020B0604020202020204" pitchFamily="34" charset="0"/>
              </a:rPr>
              <a:t>45,281 transcripts profiled</a:t>
            </a:r>
            <a:r>
              <a:rPr lang="en-US" altLang="en-US" sz="2400" b="1">
                <a:latin typeface="Arial" panose="020B0604020202020204" pitchFamily="34" charset="0"/>
              </a:rPr>
              <a:t> using Beadchip (Illumina)</a:t>
            </a:r>
          </a:p>
          <a:p>
            <a:pPr>
              <a:spcBef>
                <a:spcPct val="0"/>
              </a:spcBef>
              <a:spcAft>
                <a:spcPct val="35000"/>
              </a:spcAft>
              <a:buSzPct val="130000"/>
              <a:buFont typeface="Arial" panose="020B0604020202020204" pitchFamily="34" charset="0"/>
              <a:buChar char="●"/>
            </a:pPr>
            <a:r>
              <a:rPr lang="en-US" altLang="en-US" sz="2400" b="1">
                <a:latin typeface="Arial" panose="020B0604020202020204" pitchFamily="34" charset="0"/>
              </a:rPr>
              <a:t>Genes significantly expressed above background were tested for correlation with phenotypes (adjusted for sex and parent-of-origin type)</a:t>
            </a:r>
          </a:p>
          <a:p>
            <a:pPr>
              <a:spcBef>
                <a:spcPct val="0"/>
              </a:spcBef>
              <a:spcAft>
                <a:spcPct val="35000"/>
              </a:spcAft>
              <a:buSzPct val="130000"/>
              <a:buFont typeface="Arial" panose="020B0604020202020204" pitchFamily="34" charset="0"/>
              <a:buChar char="●"/>
            </a:pPr>
            <a:r>
              <a:rPr lang="en-US" altLang="en-US" sz="2400" b="1">
                <a:latin typeface="Arial" panose="020B0604020202020204" pitchFamily="34" charset="0"/>
              </a:rPr>
              <a:t>P-values adjusted for multiple comparisons using FDR procedure controlling overall Type I error rate at 5%</a:t>
            </a:r>
          </a:p>
        </p:txBody>
      </p:sp>
      <p:sp>
        <p:nvSpPr>
          <p:cNvPr id="193540" name="Line 3">
            <a:extLst>
              <a:ext uri="{FF2B5EF4-FFF2-40B4-BE49-F238E27FC236}">
                <a16:creationId xmlns:a16="http://schemas.microsoft.com/office/drawing/2014/main" id="{E8D2DF18-5C2B-E5C0-262A-3C03456FD7F6}"/>
              </a:ext>
            </a:extLst>
          </p:cNvPr>
          <p:cNvSpPr>
            <a:spLocks noChangeShapeType="1"/>
          </p:cNvSpPr>
          <p:nvPr/>
        </p:nvSpPr>
        <p:spPr bwMode="auto">
          <a:xfrm>
            <a:off x="228600" y="850900"/>
            <a:ext cx="8683625" cy="0"/>
          </a:xfrm>
          <a:prstGeom prst="line">
            <a:avLst/>
          </a:prstGeom>
          <a:noFill/>
          <a:ln w="50800">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219012" name="Text Box 4">
            <a:extLst>
              <a:ext uri="{FF2B5EF4-FFF2-40B4-BE49-F238E27FC236}">
                <a16:creationId xmlns:a16="http://schemas.microsoft.com/office/drawing/2014/main" id="{9EE08A4C-78DF-A5F4-3BB1-77E92FD23D4A}"/>
              </a:ext>
            </a:extLst>
          </p:cNvPr>
          <p:cNvSpPr txBox="1">
            <a:spLocks noChangeArrowheads="1"/>
          </p:cNvSpPr>
          <p:nvPr/>
        </p:nvSpPr>
        <p:spPr bwMode="auto">
          <a:xfrm>
            <a:off x="2217738" y="76200"/>
            <a:ext cx="4486275" cy="701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defRPr/>
            </a:pPr>
            <a:r>
              <a:rPr lang="en-US" altLang="en-US" sz="4000" b="1">
                <a:effectLst>
                  <a:outerShdw blurRad="38100" dist="38100" dir="2700000" algn="tl">
                    <a:srgbClr val="C0C0C0"/>
                  </a:outerShdw>
                </a:effectLst>
                <a:latin typeface="Arial" panose="020B0604020202020204" pitchFamily="34" charset="0"/>
              </a:rPr>
              <a:t>eQTL Methods</a:t>
            </a:r>
          </a:p>
        </p:txBody>
      </p:sp>
      <p:sp>
        <p:nvSpPr>
          <p:cNvPr id="193542" name="Text Box 5">
            <a:extLst>
              <a:ext uri="{FF2B5EF4-FFF2-40B4-BE49-F238E27FC236}">
                <a16:creationId xmlns:a16="http://schemas.microsoft.com/office/drawing/2014/main" id="{436D8390-C432-FDEF-4FB2-74E4F332FF10}"/>
              </a:ext>
            </a:extLst>
          </p:cNvPr>
          <p:cNvSpPr txBox="1">
            <a:spLocks noChangeArrowheads="1"/>
          </p:cNvSpPr>
          <p:nvPr/>
        </p:nvSpPr>
        <p:spPr bwMode="auto">
          <a:xfrm>
            <a:off x="50800" y="5776913"/>
            <a:ext cx="9093200" cy="10175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spcAft>
                <a:spcPct val="35000"/>
              </a:spcAft>
              <a:buSzPct val="130000"/>
              <a:buFontTx/>
              <a:buNone/>
            </a:pPr>
            <a:r>
              <a:rPr lang="en-US" altLang="en-US" sz="1400">
                <a:latin typeface="Arial" panose="020B0604020202020204" pitchFamily="34" charset="0"/>
              </a:rPr>
              <a:t>Kelly, S. A., D. L. Nehrenberg, K. Hua, T. Garland, Jr., and </a:t>
            </a:r>
            <a:r>
              <a:rPr lang="en-US" altLang="en-US" sz="1400" b="1">
                <a:latin typeface="Arial" panose="020B0604020202020204" pitchFamily="34" charset="0"/>
              </a:rPr>
              <a:t>D. Pomp</a:t>
            </a:r>
            <a:r>
              <a:rPr lang="en-US" altLang="en-US" sz="1400">
                <a:latin typeface="Arial" panose="020B0604020202020204" pitchFamily="34" charset="0"/>
              </a:rPr>
              <a:t>. 2012. Functional genomic architecture of predisposition to voluntary exercise in mice: expression QTL in the brain. Genetics 191:643-654.</a:t>
            </a:r>
          </a:p>
          <a:p>
            <a:pPr>
              <a:spcBef>
                <a:spcPct val="0"/>
              </a:spcBef>
              <a:spcAft>
                <a:spcPct val="35000"/>
              </a:spcAft>
              <a:buSzPct val="130000"/>
              <a:buFontTx/>
              <a:buNone/>
            </a:pPr>
            <a:r>
              <a:rPr lang="en-US" altLang="en-US" sz="1400">
                <a:latin typeface="Arial" panose="020B0604020202020204" pitchFamily="34" charset="0"/>
              </a:rPr>
              <a:t>Kelly, S. A., D. L. Nehrenberg, K. Hua, T. Garland, Jr., and </a:t>
            </a:r>
            <a:r>
              <a:rPr lang="en-US" altLang="en-US" sz="1400" b="1">
                <a:latin typeface="Arial" panose="020B0604020202020204" pitchFamily="34" charset="0"/>
              </a:rPr>
              <a:t>D. Pomp</a:t>
            </a:r>
            <a:r>
              <a:rPr lang="en-US" altLang="en-US" sz="1400">
                <a:latin typeface="Arial" panose="020B0604020202020204" pitchFamily="34" charset="0"/>
              </a:rPr>
              <a:t>. 2014. Quantitative genomics of voluntary exercise in mice: transcriptional analysis and mapping of expression QTL in muscle. Physiological Genomics.</a:t>
            </a:r>
            <a:endParaRPr lang="en-US" altLang="en-US" sz="2200"/>
          </a:p>
        </p:txBody>
      </p:sp>
    </p:spTree>
  </p:cSld>
  <p:clrMapOvr>
    <a:masterClrMapping/>
  </p:clrMapOvr>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5586" name="Slide Number Placeholder 5">
            <a:extLst>
              <a:ext uri="{FF2B5EF4-FFF2-40B4-BE49-F238E27FC236}">
                <a16:creationId xmlns:a16="http://schemas.microsoft.com/office/drawing/2014/main" id="{64A8BC40-877E-0244-1844-7A870A00B6D7}"/>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2424844C-B879-4079-A6B2-9E99BAEA062D}" type="slidenum">
              <a:rPr lang="en-US" altLang="en-US" sz="1400"/>
              <a:pPr>
                <a:spcBef>
                  <a:spcPct val="0"/>
                </a:spcBef>
                <a:buFontTx/>
                <a:buNone/>
              </a:pPr>
              <a:t>107</a:t>
            </a:fld>
            <a:endParaRPr lang="en-US" altLang="en-US" sz="1400"/>
          </a:p>
        </p:txBody>
      </p:sp>
      <p:sp>
        <p:nvSpPr>
          <p:cNvPr id="195587" name="Rectangle 2">
            <a:extLst>
              <a:ext uri="{FF2B5EF4-FFF2-40B4-BE49-F238E27FC236}">
                <a16:creationId xmlns:a16="http://schemas.microsoft.com/office/drawing/2014/main" id="{765BEEF5-9CA0-DB9B-0165-40503381AE48}"/>
              </a:ext>
            </a:extLst>
          </p:cNvPr>
          <p:cNvSpPr>
            <a:spLocks noGrp="1" noChangeArrowheads="1"/>
          </p:cNvSpPr>
          <p:nvPr>
            <p:ph type="body" idx="1"/>
          </p:nvPr>
        </p:nvSpPr>
        <p:spPr>
          <a:xfrm>
            <a:off x="109538" y="947738"/>
            <a:ext cx="9001125" cy="5322887"/>
          </a:xfrm>
          <a:noFill/>
        </p:spPr>
        <p:txBody>
          <a:bodyPr>
            <a:spAutoFit/>
          </a:bodyPr>
          <a:lstStyle/>
          <a:p>
            <a:pPr>
              <a:spcBef>
                <a:spcPct val="0"/>
              </a:spcBef>
              <a:spcAft>
                <a:spcPct val="35000"/>
              </a:spcAft>
              <a:buSzPct val="130000"/>
              <a:buFont typeface="Arial" panose="020B0604020202020204" pitchFamily="34" charset="0"/>
              <a:buChar char="●"/>
            </a:pPr>
            <a:r>
              <a:rPr lang="en-US" altLang="en-US" sz="2400" b="1">
                <a:latin typeface="Arial" panose="020B0604020202020204" pitchFamily="34" charset="0"/>
              </a:rPr>
              <a:t>Transcripts identified with a detection score </a:t>
            </a:r>
            <a:r>
              <a:rPr lang="en-US" altLang="en-US" sz="2400" b="1" u="sng">
                <a:latin typeface="Arial" panose="020B0604020202020204" pitchFamily="34" charset="0"/>
              </a:rPr>
              <a:t>&gt;</a:t>
            </a:r>
            <a:r>
              <a:rPr lang="en-US" altLang="en-US" sz="2400" b="1">
                <a:latin typeface="Arial" panose="020B0604020202020204" pitchFamily="34" charset="0"/>
              </a:rPr>
              <a:t> 0.95:</a:t>
            </a:r>
          </a:p>
          <a:p>
            <a:pPr lvl="1">
              <a:spcBef>
                <a:spcPct val="0"/>
              </a:spcBef>
              <a:spcAft>
                <a:spcPct val="35000"/>
              </a:spcAft>
              <a:buSzPct val="130000"/>
              <a:buFont typeface="Arial" panose="020B0604020202020204" pitchFamily="34" charset="0"/>
              <a:buChar char="●"/>
            </a:pPr>
            <a:r>
              <a:rPr lang="en-US" altLang="en-US" sz="2200" b="1">
                <a:latin typeface="Arial" panose="020B0604020202020204" pitchFamily="34" charset="0"/>
              </a:rPr>
              <a:t>muscle	12,794</a:t>
            </a:r>
          </a:p>
          <a:p>
            <a:pPr lvl="1">
              <a:spcBef>
                <a:spcPct val="0"/>
              </a:spcBef>
              <a:spcAft>
                <a:spcPct val="35000"/>
              </a:spcAft>
              <a:buSzPct val="130000"/>
              <a:buFont typeface="Arial" panose="020B0604020202020204" pitchFamily="34" charset="0"/>
              <a:buChar char="●"/>
            </a:pPr>
            <a:r>
              <a:rPr lang="en-US" altLang="en-US" sz="2200" b="1">
                <a:latin typeface="Arial" panose="020B0604020202020204" pitchFamily="34" charset="0"/>
              </a:rPr>
              <a:t>brain	15,571</a:t>
            </a:r>
          </a:p>
          <a:p>
            <a:pPr>
              <a:spcBef>
                <a:spcPct val="0"/>
              </a:spcBef>
              <a:spcAft>
                <a:spcPct val="35000"/>
              </a:spcAft>
              <a:buSzPct val="130000"/>
              <a:buFont typeface="Arial" panose="020B0604020202020204" pitchFamily="34" charset="0"/>
              <a:buChar char="●"/>
            </a:pPr>
            <a:r>
              <a:rPr lang="en-US" altLang="en-US" sz="2400" b="1">
                <a:latin typeface="Arial" panose="020B0604020202020204" pitchFamily="34" charset="0"/>
              </a:rPr>
              <a:t>After adjustment for multiple testing, </a:t>
            </a:r>
            <a:r>
              <a:rPr lang="en-US" altLang="en-US" sz="2400" b="1">
                <a:solidFill>
                  <a:srgbClr val="0000FF"/>
                </a:solidFill>
                <a:latin typeface="Arial" panose="020B0604020202020204" pitchFamily="34" charset="0"/>
              </a:rPr>
              <a:t>partial correlations with phenotypes</a:t>
            </a:r>
            <a:r>
              <a:rPr lang="en-US" altLang="en-US" sz="2400" b="1">
                <a:latin typeface="Arial" panose="020B0604020202020204" pitchFamily="34" charset="0"/>
              </a:rPr>
              <a:t> statistically significant (P &lt; 0.05), thus indicating potential functional relevance:</a:t>
            </a:r>
          </a:p>
          <a:p>
            <a:pPr lvl="1">
              <a:spcBef>
                <a:spcPct val="0"/>
              </a:spcBef>
              <a:spcAft>
                <a:spcPct val="35000"/>
              </a:spcAft>
              <a:buSzPct val="130000"/>
              <a:buFont typeface="Arial" panose="020B0604020202020204" pitchFamily="34" charset="0"/>
              <a:buChar char="●"/>
            </a:pPr>
            <a:r>
              <a:rPr lang="en-US" altLang="en-US" sz="2200" b="1">
                <a:latin typeface="Arial" panose="020B0604020202020204" pitchFamily="34" charset="0"/>
              </a:rPr>
              <a:t>muscle	4,413 (0.66% of total possible) </a:t>
            </a:r>
          </a:p>
          <a:p>
            <a:pPr lvl="1">
              <a:spcBef>
                <a:spcPct val="0"/>
              </a:spcBef>
              <a:spcAft>
                <a:spcPct val="35000"/>
              </a:spcAft>
              <a:buSzPct val="130000"/>
              <a:buFont typeface="Arial" panose="020B0604020202020204" pitchFamily="34" charset="0"/>
              <a:buChar char="●"/>
            </a:pPr>
            <a:r>
              <a:rPr lang="en-US" altLang="en-US" sz="2200" b="1">
                <a:latin typeface="Arial" panose="020B0604020202020204" pitchFamily="34" charset="0"/>
              </a:rPr>
              <a:t>brain	   348 (0.04% of total possible)</a:t>
            </a:r>
          </a:p>
          <a:p>
            <a:pPr>
              <a:spcBef>
                <a:spcPct val="0"/>
              </a:spcBef>
              <a:spcAft>
                <a:spcPct val="35000"/>
              </a:spcAft>
              <a:buSzPct val="130000"/>
              <a:buFont typeface="Arial" panose="020B0604020202020204" pitchFamily="34" charset="0"/>
              <a:buChar char="●"/>
            </a:pPr>
            <a:r>
              <a:rPr lang="en-US" altLang="en-US" sz="2400" b="1">
                <a:latin typeface="Arial" panose="020B0604020202020204" pitchFamily="34" charset="0"/>
              </a:rPr>
              <a:t>Significant correlations were with:</a:t>
            </a:r>
          </a:p>
          <a:p>
            <a:pPr lvl="1">
              <a:spcBef>
                <a:spcPct val="0"/>
              </a:spcBef>
              <a:spcAft>
                <a:spcPct val="35000"/>
              </a:spcAft>
              <a:buSzPct val="130000"/>
              <a:buFont typeface="Arial" panose="020B0604020202020204" pitchFamily="34" charset="0"/>
              <a:buChar char="●"/>
            </a:pPr>
            <a:r>
              <a:rPr lang="en-US" altLang="en-US" sz="2200" b="1">
                <a:latin typeface="Arial" panose="020B0604020202020204" pitchFamily="34" charset="0"/>
              </a:rPr>
              <a:t>exercise traits				muscle 93%, brain 62%</a:t>
            </a:r>
          </a:p>
          <a:p>
            <a:pPr lvl="1">
              <a:spcBef>
                <a:spcPct val="0"/>
              </a:spcBef>
              <a:spcAft>
                <a:spcPct val="35000"/>
              </a:spcAft>
              <a:buSzPct val="130000"/>
              <a:buFont typeface="Arial" panose="020B0604020202020204" pitchFamily="34" charset="0"/>
              <a:buChar char="●"/>
            </a:pPr>
            <a:r>
              <a:rPr lang="en-US" altLang="en-US" sz="2200" b="1">
                <a:latin typeface="Arial" panose="020B0604020202020204" pitchFamily="34" charset="0"/>
              </a:rPr>
              <a:t>body composition			muscle 6%, brain 37%</a:t>
            </a:r>
          </a:p>
          <a:p>
            <a:pPr lvl="1">
              <a:spcBef>
                <a:spcPct val="0"/>
              </a:spcBef>
              <a:spcAft>
                <a:spcPct val="35000"/>
              </a:spcAft>
              <a:buSzPct val="130000"/>
              <a:buFont typeface="Arial" panose="020B0604020202020204" pitchFamily="34" charset="0"/>
              <a:buChar char="●"/>
            </a:pPr>
            <a:r>
              <a:rPr lang="en-US" altLang="en-US" sz="2000" b="1">
                <a:latin typeface="Arial" panose="020B0604020202020204" pitchFamily="34" charset="0"/>
              </a:rPr>
              <a:t>body comp. changes w/ 6 days wheels	muscle 1%, brain &lt;0.01%</a:t>
            </a:r>
          </a:p>
        </p:txBody>
      </p:sp>
      <p:sp>
        <p:nvSpPr>
          <p:cNvPr id="195588" name="Line 3">
            <a:extLst>
              <a:ext uri="{FF2B5EF4-FFF2-40B4-BE49-F238E27FC236}">
                <a16:creationId xmlns:a16="http://schemas.microsoft.com/office/drawing/2014/main" id="{595D432E-DC4C-1D1C-B6C5-3E589957E196}"/>
              </a:ext>
            </a:extLst>
          </p:cNvPr>
          <p:cNvSpPr>
            <a:spLocks noChangeShapeType="1"/>
          </p:cNvSpPr>
          <p:nvPr/>
        </p:nvSpPr>
        <p:spPr bwMode="auto">
          <a:xfrm>
            <a:off x="228600" y="850900"/>
            <a:ext cx="8683625" cy="0"/>
          </a:xfrm>
          <a:prstGeom prst="line">
            <a:avLst/>
          </a:prstGeom>
          <a:noFill/>
          <a:ln w="50800">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221060" name="Text Box 4">
            <a:extLst>
              <a:ext uri="{FF2B5EF4-FFF2-40B4-BE49-F238E27FC236}">
                <a16:creationId xmlns:a16="http://schemas.microsoft.com/office/drawing/2014/main" id="{7F4F27D0-287D-9017-76D1-8911BB6DC232}"/>
              </a:ext>
            </a:extLst>
          </p:cNvPr>
          <p:cNvSpPr txBox="1">
            <a:spLocks noChangeArrowheads="1"/>
          </p:cNvSpPr>
          <p:nvPr/>
        </p:nvSpPr>
        <p:spPr bwMode="auto">
          <a:xfrm>
            <a:off x="1644650" y="76200"/>
            <a:ext cx="5783263" cy="701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defRPr/>
            </a:pPr>
            <a:r>
              <a:rPr lang="en-US" altLang="en-US" sz="4000" b="1">
                <a:effectLst>
                  <a:outerShdw blurRad="38100" dist="38100" dir="2700000" algn="tl">
                    <a:srgbClr val="C0C0C0"/>
                  </a:outerShdw>
                </a:effectLst>
                <a:latin typeface="Arial" panose="020B0604020202020204" pitchFamily="34" charset="0"/>
              </a:rPr>
              <a:t>eQTL Results 1</a:t>
            </a:r>
          </a:p>
        </p:txBody>
      </p:sp>
    </p:spTree>
  </p:cSld>
  <p:clrMapOvr>
    <a:masterClrMapping/>
  </p:clrMapOvr>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7634" name="Slide Number Placeholder 5">
            <a:extLst>
              <a:ext uri="{FF2B5EF4-FFF2-40B4-BE49-F238E27FC236}">
                <a16:creationId xmlns:a16="http://schemas.microsoft.com/office/drawing/2014/main" id="{D451B653-BC35-ECDB-5DE7-7A82A4CA9BE5}"/>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296CCDC7-C115-4187-A7F9-33164FE849AB}" type="slidenum">
              <a:rPr lang="en-US" altLang="en-US" sz="1400"/>
              <a:pPr>
                <a:spcBef>
                  <a:spcPct val="0"/>
                </a:spcBef>
                <a:buFontTx/>
                <a:buNone/>
              </a:pPr>
              <a:t>108</a:t>
            </a:fld>
            <a:endParaRPr lang="en-US" altLang="en-US" sz="1400"/>
          </a:p>
        </p:txBody>
      </p:sp>
      <p:sp>
        <p:nvSpPr>
          <p:cNvPr id="197635" name="Rectangle 2">
            <a:extLst>
              <a:ext uri="{FF2B5EF4-FFF2-40B4-BE49-F238E27FC236}">
                <a16:creationId xmlns:a16="http://schemas.microsoft.com/office/drawing/2014/main" id="{40A5B249-1D29-C573-CE03-99072BD5C2F6}"/>
              </a:ext>
            </a:extLst>
          </p:cNvPr>
          <p:cNvSpPr>
            <a:spLocks noGrp="1" noChangeArrowheads="1"/>
          </p:cNvSpPr>
          <p:nvPr>
            <p:ph type="body" idx="1"/>
          </p:nvPr>
        </p:nvSpPr>
        <p:spPr>
          <a:xfrm>
            <a:off x="109538" y="900113"/>
            <a:ext cx="9001125" cy="5703887"/>
          </a:xfrm>
          <a:noFill/>
        </p:spPr>
        <p:txBody>
          <a:bodyPr>
            <a:spAutoFit/>
          </a:bodyPr>
          <a:lstStyle/>
          <a:p>
            <a:pPr>
              <a:spcBef>
                <a:spcPct val="0"/>
              </a:spcBef>
              <a:spcAft>
                <a:spcPct val="35000"/>
              </a:spcAft>
              <a:buSzPct val="130000"/>
              <a:buFont typeface="Arial" panose="020B0604020202020204" pitchFamily="34" charset="0"/>
              <a:buChar char="●"/>
            </a:pPr>
            <a:r>
              <a:rPr lang="en-US" altLang="en-US" sz="2800" b="1" i="1">
                <a:latin typeface="Arial" panose="020B0604020202020204" pitchFamily="34" charset="0"/>
              </a:rPr>
              <a:t>cis</a:t>
            </a:r>
            <a:r>
              <a:rPr lang="en-US" altLang="en-US" sz="2800" b="1">
                <a:latin typeface="Arial" panose="020B0604020202020204" pitchFamily="34" charset="0"/>
              </a:rPr>
              <a:t>-acting vs. </a:t>
            </a:r>
            <a:r>
              <a:rPr lang="en-US" altLang="en-US" sz="2800" b="1" i="1">
                <a:latin typeface="Arial" panose="020B0604020202020204" pitchFamily="34" charset="0"/>
              </a:rPr>
              <a:t>trans</a:t>
            </a:r>
            <a:r>
              <a:rPr lang="en-US" altLang="en-US" sz="2800" b="1">
                <a:latin typeface="Arial" panose="020B0604020202020204" pitchFamily="34" charset="0"/>
              </a:rPr>
              <a:t>-acting (&gt;10 Mb away) statistically significant eQTL were observed:</a:t>
            </a:r>
          </a:p>
          <a:p>
            <a:pPr lvl="1">
              <a:spcBef>
                <a:spcPct val="0"/>
              </a:spcBef>
              <a:spcAft>
                <a:spcPct val="35000"/>
              </a:spcAft>
              <a:buSzPct val="130000"/>
              <a:buFont typeface="Arial" panose="020B0604020202020204" pitchFamily="34" charset="0"/>
              <a:buChar char="●"/>
            </a:pPr>
            <a:r>
              <a:rPr lang="en-US" altLang="en-US" sz="2400" b="1">
                <a:latin typeface="Arial" panose="020B0604020202020204" pitchFamily="34" charset="0"/>
              </a:rPr>
              <a:t>muscle		1,186 vs. 1,330 </a:t>
            </a:r>
          </a:p>
          <a:p>
            <a:pPr lvl="1">
              <a:spcBef>
                <a:spcPct val="0"/>
              </a:spcBef>
              <a:spcAft>
                <a:spcPct val="35000"/>
              </a:spcAft>
              <a:buSzPct val="130000"/>
              <a:buFont typeface="Arial" panose="020B0604020202020204" pitchFamily="34" charset="0"/>
              <a:buChar char="●"/>
            </a:pPr>
            <a:r>
              <a:rPr lang="en-US" altLang="en-US" sz="2400" b="1">
                <a:latin typeface="Arial" panose="020B0604020202020204" pitchFamily="34" charset="0"/>
              </a:rPr>
              <a:t>brain		2,441 vs. 2,164	</a:t>
            </a:r>
          </a:p>
          <a:p>
            <a:pPr>
              <a:spcBef>
                <a:spcPct val="0"/>
              </a:spcBef>
              <a:spcAft>
                <a:spcPct val="35000"/>
              </a:spcAft>
              <a:buSzPct val="130000"/>
              <a:buFont typeface="Arial" panose="020B0604020202020204" pitchFamily="34" charset="0"/>
              <a:buChar char="●"/>
            </a:pPr>
            <a:r>
              <a:rPr lang="en-US" altLang="en-US" sz="2800" b="1">
                <a:latin typeface="Arial" panose="020B0604020202020204" pitchFamily="34" charset="0"/>
              </a:rPr>
              <a:t>Considered </a:t>
            </a:r>
            <a:r>
              <a:rPr lang="en-US" altLang="en-US" sz="2800" b="1" i="1">
                <a:latin typeface="Arial" panose="020B0604020202020204" pitchFamily="34" charset="0"/>
              </a:rPr>
              <a:t>cis</a:t>
            </a:r>
            <a:r>
              <a:rPr lang="en-US" altLang="en-US" sz="2800" b="1">
                <a:latin typeface="Arial" panose="020B0604020202020204" pitchFamily="34" charset="0"/>
              </a:rPr>
              <a:t>-acting eQTL within CIs for previous QTL for running distance on days 5&amp;6:</a:t>
            </a:r>
          </a:p>
          <a:p>
            <a:pPr lvl="1">
              <a:spcBef>
                <a:spcPct val="0"/>
              </a:spcBef>
              <a:spcAft>
                <a:spcPct val="35000"/>
              </a:spcAft>
              <a:buSzPct val="130000"/>
              <a:buFont typeface="Arial" panose="020B0604020202020204" pitchFamily="34" charset="0"/>
              <a:buChar char="●"/>
            </a:pPr>
            <a:r>
              <a:rPr lang="en-US" altLang="en-US" sz="2400" b="1">
                <a:latin typeface="Arial" panose="020B0604020202020204" pitchFamily="34" charset="0"/>
              </a:rPr>
              <a:t>muscle	 19 positional candidate genes on Chr. 7</a:t>
            </a:r>
          </a:p>
          <a:p>
            <a:pPr lvl="1">
              <a:spcBef>
                <a:spcPct val="0"/>
              </a:spcBef>
              <a:spcAft>
                <a:spcPct val="35000"/>
              </a:spcAft>
              <a:buSzPct val="130000"/>
              <a:buFont typeface="Arial" panose="020B0604020202020204" pitchFamily="34" charset="0"/>
              <a:buChar char="●"/>
            </a:pPr>
            <a:r>
              <a:rPr lang="en-US" altLang="en-US" sz="2400" b="1">
                <a:latin typeface="Arial" panose="020B0604020202020204" pitchFamily="34" charset="0"/>
              </a:rPr>
              <a:t>brain	 30 positional candidate genes on Chr. 7</a:t>
            </a:r>
          </a:p>
          <a:p>
            <a:pPr lvl="2">
              <a:spcBef>
                <a:spcPct val="0"/>
              </a:spcBef>
              <a:spcAft>
                <a:spcPct val="35000"/>
              </a:spcAft>
              <a:buSzPct val="130000"/>
              <a:buFont typeface="Arial" panose="020B0604020202020204" pitchFamily="34" charset="0"/>
              <a:buChar char="●"/>
            </a:pPr>
            <a:r>
              <a:rPr lang="en-US" altLang="en-US" sz="2000" b="1">
                <a:solidFill>
                  <a:srgbClr val="0000FF"/>
                </a:solidFill>
                <a:latin typeface="Arial" panose="020B0604020202020204" pitchFamily="34" charset="0"/>
              </a:rPr>
              <a:t>11 in common, may or may not be the same genes</a:t>
            </a:r>
          </a:p>
          <a:p>
            <a:pPr lvl="2">
              <a:spcBef>
                <a:spcPct val="0"/>
              </a:spcBef>
              <a:spcAft>
                <a:spcPct val="35000"/>
              </a:spcAft>
              <a:buSzPct val="130000"/>
              <a:buFont typeface="Arial" panose="020B0604020202020204" pitchFamily="34" charset="0"/>
              <a:buChar char="●"/>
            </a:pPr>
            <a:r>
              <a:rPr lang="en-US" altLang="en-US" sz="2000" b="1">
                <a:solidFill>
                  <a:srgbClr val="0000FF"/>
                </a:solidFill>
                <a:latin typeface="Arial" panose="020B0604020202020204" pitchFamily="34" charset="0"/>
              </a:rPr>
              <a:t>How did this genetic architecture evolve</a:t>
            </a:r>
            <a:r>
              <a:rPr lang="en-US" altLang="en-US" sz="2000" b="1">
                <a:latin typeface="Arial" panose="020B0604020202020204" pitchFamily="34" charset="0"/>
              </a:rPr>
              <a:t> by correlated natural or artificial selection acting on the complex phenotype of voluntary exercise? </a:t>
            </a:r>
            <a:r>
              <a:rPr lang="en-US" altLang="en-US" sz="2000" b="1">
                <a:solidFill>
                  <a:srgbClr val="0000FF"/>
                </a:solidFill>
                <a:latin typeface="Arial" panose="020B0604020202020204" pitchFamily="34" charset="0"/>
              </a:rPr>
              <a:t>(consistent with known positive correlation between wheel running and endurance)</a:t>
            </a:r>
          </a:p>
        </p:txBody>
      </p:sp>
      <p:sp>
        <p:nvSpPr>
          <p:cNvPr id="197636" name="Line 3">
            <a:extLst>
              <a:ext uri="{FF2B5EF4-FFF2-40B4-BE49-F238E27FC236}">
                <a16:creationId xmlns:a16="http://schemas.microsoft.com/office/drawing/2014/main" id="{5A0ECDBB-CE15-5AB6-A018-492CEF412E22}"/>
              </a:ext>
            </a:extLst>
          </p:cNvPr>
          <p:cNvSpPr>
            <a:spLocks noChangeShapeType="1"/>
          </p:cNvSpPr>
          <p:nvPr/>
        </p:nvSpPr>
        <p:spPr bwMode="auto">
          <a:xfrm>
            <a:off x="228600" y="850900"/>
            <a:ext cx="8683625" cy="0"/>
          </a:xfrm>
          <a:prstGeom prst="line">
            <a:avLst/>
          </a:prstGeom>
          <a:noFill/>
          <a:ln w="50800">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223108" name="Text Box 4">
            <a:extLst>
              <a:ext uri="{FF2B5EF4-FFF2-40B4-BE49-F238E27FC236}">
                <a16:creationId xmlns:a16="http://schemas.microsoft.com/office/drawing/2014/main" id="{2CB1CA98-EEE8-A5F4-812E-3B279550B4CD}"/>
              </a:ext>
            </a:extLst>
          </p:cNvPr>
          <p:cNvSpPr txBox="1">
            <a:spLocks noChangeArrowheads="1"/>
          </p:cNvSpPr>
          <p:nvPr/>
        </p:nvSpPr>
        <p:spPr bwMode="auto">
          <a:xfrm>
            <a:off x="1644650" y="76200"/>
            <a:ext cx="5783263" cy="701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defRPr/>
            </a:pPr>
            <a:r>
              <a:rPr lang="en-US" altLang="en-US" sz="4000" b="1">
                <a:effectLst>
                  <a:outerShdw blurRad="38100" dist="38100" dir="2700000" algn="tl">
                    <a:srgbClr val="C0C0C0"/>
                  </a:outerShdw>
                </a:effectLst>
                <a:latin typeface="Arial" panose="020B0604020202020204" pitchFamily="34" charset="0"/>
              </a:rPr>
              <a:t>eQTL Results 2</a:t>
            </a:r>
          </a:p>
        </p:txBody>
      </p:sp>
    </p:spTree>
  </p:cSld>
  <p:clrMapOvr>
    <a:masterClrMapping/>
  </p:clrMapOvr>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9682" name="Slide Number Placeholder 5">
            <a:extLst>
              <a:ext uri="{FF2B5EF4-FFF2-40B4-BE49-F238E27FC236}">
                <a16:creationId xmlns:a16="http://schemas.microsoft.com/office/drawing/2014/main" id="{17CB6B4B-6211-A3E2-8171-099818E8C99B}"/>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D23069E1-F802-4E32-9652-8ADDEBAFD473}" type="slidenum">
              <a:rPr lang="en-US" altLang="en-US" sz="1400"/>
              <a:pPr>
                <a:spcBef>
                  <a:spcPct val="0"/>
                </a:spcBef>
                <a:buFontTx/>
                <a:buNone/>
              </a:pPr>
              <a:t>109</a:t>
            </a:fld>
            <a:endParaRPr lang="en-US" altLang="en-US" sz="1400"/>
          </a:p>
        </p:txBody>
      </p:sp>
      <p:sp>
        <p:nvSpPr>
          <p:cNvPr id="2130946" name="Rectangle 2">
            <a:extLst>
              <a:ext uri="{FF2B5EF4-FFF2-40B4-BE49-F238E27FC236}">
                <a16:creationId xmlns:a16="http://schemas.microsoft.com/office/drawing/2014/main" id="{E5482713-27FB-9A36-42E9-74CAE205632E}"/>
              </a:ext>
            </a:extLst>
          </p:cNvPr>
          <p:cNvSpPr>
            <a:spLocks noGrp="1" noChangeArrowheads="1"/>
          </p:cNvSpPr>
          <p:nvPr>
            <p:ph type="body" idx="1"/>
          </p:nvPr>
        </p:nvSpPr>
        <p:spPr>
          <a:xfrm>
            <a:off x="188913" y="819150"/>
            <a:ext cx="8864600" cy="5694363"/>
          </a:xfrm>
        </p:spPr>
        <p:txBody>
          <a:bodyPr>
            <a:spAutoFit/>
          </a:bodyPr>
          <a:lstStyle/>
          <a:p>
            <a:pPr>
              <a:lnSpc>
                <a:spcPct val="95000"/>
              </a:lnSpc>
              <a:spcBef>
                <a:spcPct val="0"/>
              </a:spcBef>
              <a:spcAft>
                <a:spcPct val="20000"/>
              </a:spcAft>
              <a:buSzPct val="130000"/>
              <a:buFont typeface="Arial" panose="020B0604020202020204" pitchFamily="34" charset="0"/>
              <a:buChar char="●"/>
              <a:defRPr/>
            </a:pPr>
            <a:r>
              <a:rPr lang="en-US" altLang="en-US" sz="2400" b="1">
                <a:effectLst>
                  <a:outerShdw blurRad="38100" dist="38100" dir="2700000" algn="tl">
                    <a:srgbClr val="C0C0C0"/>
                  </a:outerShdw>
                </a:effectLst>
                <a:latin typeface="Arial" panose="020B0604020202020204" pitchFamily="34" charset="0"/>
              </a:rPr>
              <a:t>Quantitative genetics &amp; "animal models"</a:t>
            </a:r>
          </a:p>
          <a:p>
            <a:pPr lvl="1">
              <a:lnSpc>
                <a:spcPct val="95000"/>
              </a:lnSpc>
              <a:spcBef>
                <a:spcPct val="0"/>
              </a:spcBef>
              <a:spcAft>
                <a:spcPct val="20000"/>
              </a:spcAft>
              <a:buSzPct val="130000"/>
              <a:buFont typeface="Arial" panose="020B0604020202020204" pitchFamily="34" charset="0"/>
              <a:buChar char="●"/>
              <a:defRPr/>
            </a:pPr>
            <a:r>
              <a:rPr lang="en-US" altLang="en-US" sz="2200" b="1">
                <a:effectLst>
                  <a:outerShdw blurRad="38100" dist="38100" dir="2700000" algn="tl">
                    <a:srgbClr val="C0C0C0"/>
                  </a:outerShdw>
                </a:effectLst>
                <a:latin typeface="Arial" panose="020B0604020202020204" pitchFamily="34" charset="0"/>
              </a:rPr>
              <a:t>base population, realized heritability,</a:t>
            </a:r>
            <a:br>
              <a:rPr lang="en-US" altLang="en-US" sz="2200" b="1">
                <a:effectLst>
                  <a:outerShdw blurRad="38100" dist="38100" dir="2700000" algn="tl">
                    <a:srgbClr val="C0C0C0"/>
                  </a:outerShdw>
                </a:effectLst>
                <a:latin typeface="Arial" panose="020B0604020202020204" pitchFamily="34" charset="0"/>
              </a:rPr>
            </a:br>
            <a:r>
              <a:rPr lang="en-US" altLang="en-US" sz="2200" b="1">
                <a:effectLst>
                  <a:outerShdw blurRad="38100" dist="38100" dir="2700000" algn="tl">
                    <a:srgbClr val="C0C0C0"/>
                  </a:outerShdw>
                </a:effectLst>
                <a:latin typeface="Arial" panose="020B0604020202020204" pitchFamily="34" charset="0"/>
              </a:rPr>
              <a:t>genetic correlations, selection limits</a:t>
            </a:r>
          </a:p>
          <a:p>
            <a:pPr>
              <a:lnSpc>
                <a:spcPct val="95000"/>
              </a:lnSpc>
              <a:spcBef>
                <a:spcPct val="0"/>
              </a:spcBef>
              <a:spcAft>
                <a:spcPct val="20000"/>
              </a:spcAft>
              <a:buSzPct val="130000"/>
              <a:buFont typeface="Arial" panose="020B0604020202020204" pitchFamily="34" charset="0"/>
              <a:buChar char="●"/>
              <a:defRPr/>
            </a:pPr>
            <a:r>
              <a:rPr lang="en-US" altLang="en-US" sz="2400" b="1">
                <a:effectLst>
                  <a:outerShdw blurRad="38100" dist="38100" dir="2700000" algn="tl">
                    <a:srgbClr val="C0C0C0"/>
                  </a:outerShdw>
                </a:effectLst>
                <a:latin typeface="Arial" panose="020B0604020202020204" pitchFamily="34" charset="0"/>
              </a:rPr>
              <a:t>Line crosses to examine heterosis, dominance, number of genes involved in selection response</a:t>
            </a:r>
          </a:p>
          <a:p>
            <a:pPr lvl="1">
              <a:lnSpc>
                <a:spcPct val="95000"/>
              </a:lnSpc>
              <a:spcBef>
                <a:spcPct val="0"/>
              </a:spcBef>
              <a:spcAft>
                <a:spcPct val="20000"/>
              </a:spcAft>
              <a:buSzPct val="130000"/>
              <a:buFont typeface="Arial" panose="020B0604020202020204" pitchFamily="34" charset="0"/>
              <a:buChar char="●"/>
              <a:defRPr/>
            </a:pPr>
            <a:r>
              <a:rPr lang="en-US" altLang="en-US" sz="2200" b="1">
                <a:effectLst>
                  <a:outerShdw blurRad="38100" dist="38100" dir="2700000" algn="tl">
                    <a:srgbClr val="C0C0C0"/>
                  </a:outerShdw>
                </a:effectLst>
                <a:latin typeface="Arial" panose="020B0604020202020204" pitchFamily="34" charset="0"/>
              </a:rPr>
              <a:t>Can a hybrid line break the selection limit?</a:t>
            </a:r>
          </a:p>
          <a:p>
            <a:pPr>
              <a:lnSpc>
                <a:spcPct val="95000"/>
              </a:lnSpc>
              <a:spcBef>
                <a:spcPct val="0"/>
              </a:spcBef>
              <a:spcAft>
                <a:spcPct val="35000"/>
              </a:spcAft>
              <a:buSzPct val="130000"/>
              <a:buFont typeface="Arial" panose="020B0604020202020204" pitchFamily="34" charset="0"/>
              <a:buChar char="●"/>
              <a:defRPr/>
            </a:pPr>
            <a:r>
              <a:rPr lang="en-US" altLang="en-US" sz="2400" b="1">
                <a:effectLst>
                  <a:outerShdw blurRad="38100" dist="38100" dir="2700000" algn="tl">
                    <a:srgbClr val="C0C0C0"/>
                  </a:outerShdw>
                </a:effectLst>
                <a:latin typeface="Arial" panose="020B0604020202020204" pitchFamily="34" charset="0"/>
              </a:rPr>
              <a:t>Gene of Major Effect: mighty mini-muscle</a:t>
            </a:r>
          </a:p>
          <a:p>
            <a:pPr>
              <a:lnSpc>
                <a:spcPct val="95000"/>
              </a:lnSpc>
              <a:spcBef>
                <a:spcPct val="0"/>
              </a:spcBef>
              <a:spcAft>
                <a:spcPct val="35000"/>
              </a:spcAft>
              <a:buSzPct val="130000"/>
              <a:buFont typeface="Arial" panose="020B0604020202020204" pitchFamily="34" charset="0"/>
              <a:buChar char="●"/>
              <a:defRPr/>
            </a:pPr>
            <a:r>
              <a:rPr lang="en-US" altLang="en-US" sz="2400" b="1">
                <a:solidFill>
                  <a:srgbClr val="FF0000"/>
                </a:solidFill>
                <a:effectLst>
                  <a:outerShdw blurRad="38100" dist="38100" dir="2700000" algn="tl">
                    <a:srgbClr val="C0C0C0"/>
                  </a:outerShdw>
                </a:effectLst>
                <a:latin typeface="Arial" panose="020B0604020202020204" pitchFamily="34" charset="0"/>
              </a:rPr>
              <a:t>Gene expression in the hippocampus</a:t>
            </a:r>
          </a:p>
          <a:p>
            <a:pPr>
              <a:lnSpc>
                <a:spcPct val="95000"/>
              </a:lnSpc>
              <a:spcBef>
                <a:spcPct val="0"/>
              </a:spcBef>
              <a:spcAft>
                <a:spcPct val="20000"/>
              </a:spcAft>
              <a:buSzPct val="130000"/>
              <a:buFont typeface="Arial" panose="020B0604020202020204" pitchFamily="34" charset="0"/>
              <a:buChar char="●"/>
              <a:defRPr/>
            </a:pPr>
            <a:r>
              <a:rPr lang="en-US" altLang="en-US" sz="2400" b="1">
                <a:effectLst>
                  <a:outerShdw blurRad="38100" dist="38100" dir="2700000" algn="tl">
                    <a:srgbClr val="C0C0C0"/>
                  </a:outerShdw>
                </a:effectLst>
                <a:latin typeface="Arial" panose="020B0604020202020204" pitchFamily="34" charset="0"/>
              </a:rPr>
              <a:t>Experimental cross with inbred C57BL/6J</a:t>
            </a:r>
          </a:p>
          <a:p>
            <a:pPr lvl="1">
              <a:lnSpc>
                <a:spcPct val="95000"/>
              </a:lnSpc>
              <a:spcBef>
                <a:spcPct val="0"/>
              </a:spcBef>
              <a:spcAft>
                <a:spcPct val="35000"/>
              </a:spcAft>
              <a:buSzPct val="130000"/>
              <a:buFont typeface="Arial" panose="020B0604020202020204" pitchFamily="34" charset="0"/>
              <a:buChar char="●"/>
              <a:defRPr/>
            </a:pPr>
            <a:r>
              <a:rPr lang="en-US" altLang="en-US" sz="2200" b="1">
                <a:effectLst>
                  <a:outerShdw blurRad="38100" dist="38100" dir="2700000" algn="tl">
                    <a:srgbClr val="C0C0C0"/>
                  </a:outerShdw>
                </a:effectLst>
                <a:latin typeface="Arial" panose="020B0604020202020204" pitchFamily="34" charset="0"/>
              </a:rPr>
              <a:t>QTL mapping, eQTL analysis of brain &amp; muscle</a:t>
            </a:r>
          </a:p>
          <a:p>
            <a:pPr>
              <a:lnSpc>
                <a:spcPct val="95000"/>
              </a:lnSpc>
              <a:spcBef>
                <a:spcPct val="0"/>
              </a:spcBef>
              <a:spcAft>
                <a:spcPct val="35000"/>
              </a:spcAft>
              <a:buSzPct val="130000"/>
              <a:buFont typeface="Arial" panose="020B0604020202020204" pitchFamily="34" charset="0"/>
              <a:buChar char="●"/>
              <a:defRPr/>
            </a:pPr>
            <a:r>
              <a:rPr lang="en-US" altLang="en-US" sz="2400" b="1">
                <a:effectLst>
                  <a:outerShdw blurRad="38100" dist="38100" dir="2700000" algn="tl">
                    <a:srgbClr val="C0C0C0"/>
                  </a:outerShdw>
                </a:effectLst>
                <a:latin typeface="Arial" panose="020B0604020202020204" pitchFamily="34" charset="0"/>
              </a:rPr>
              <a:t>RNA-seq of specific brain regions</a:t>
            </a:r>
          </a:p>
          <a:p>
            <a:pPr>
              <a:lnSpc>
                <a:spcPct val="95000"/>
              </a:lnSpc>
              <a:spcBef>
                <a:spcPct val="0"/>
              </a:spcBef>
              <a:spcAft>
                <a:spcPct val="35000"/>
              </a:spcAft>
              <a:buSzPct val="130000"/>
              <a:buFont typeface="Arial" panose="020B0604020202020204" pitchFamily="34" charset="0"/>
              <a:buChar char="●"/>
              <a:defRPr/>
            </a:pPr>
            <a:r>
              <a:rPr lang="en-US" altLang="en-US" sz="2400" b="1">
                <a:effectLst>
                  <a:outerShdw blurRad="38100" dist="38100" dir="2700000" algn="tl">
                    <a:srgbClr val="C0C0C0"/>
                  </a:outerShdw>
                </a:effectLst>
                <a:latin typeface="Arial" panose="020B0604020202020204" pitchFamily="34" charset="0"/>
              </a:rPr>
              <a:t>SNP chips and whole-genome sequencing, eventually combined with full pedigree information (evolve and resequence in general and for hybrid line)</a:t>
            </a:r>
          </a:p>
        </p:txBody>
      </p:sp>
      <p:sp>
        <p:nvSpPr>
          <p:cNvPr id="2130947" name="Text Box 3">
            <a:extLst>
              <a:ext uri="{FF2B5EF4-FFF2-40B4-BE49-F238E27FC236}">
                <a16:creationId xmlns:a16="http://schemas.microsoft.com/office/drawing/2014/main" id="{FAD0BB18-7C43-17D4-800C-A0876EC5F180}"/>
              </a:ext>
            </a:extLst>
          </p:cNvPr>
          <p:cNvSpPr txBox="1">
            <a:spLocks noChangeArrowheads="1"/>
          </p:cNvSpPr>
          <p:nvPr/>
        </p:nvSpPr>
        <p:spPr bwMode="auto">
          <a:xfrm>
            <a:off x="1944688" y="31750"/>
            <a:ext cx="5395912" cy="6715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nSpc>
                <a:spcPct val="95000"/>
              </a:lnSpc>
              <a:spcAft>
                <a:spcPct val="10000"/>
              </a:spcAft>
              <a:defRPr/>
            </a:pPr>
            <a:r>
              <a:rPr lang="en-US" altLang="en-US" sz="4000" b="1">
                <a:effectLst>
                  <a:outerShdw blurRad="38100" dist="38100" dir="2700000" algn="tl">
                    <a:srgbClr val="C0C0C0"/>
                  </a:outerShdw>
                </a:effectLst>
                <a:latin typeface="Arial" panose="020B0604020202020204" pitchFamily="34" charset="0"/>
              </a:rPr>
              <a:t>Genetic Approaches</a:t>
            </a:r>
          </a:p>
        </p:txBody>
      </p:sp>
      <p:sp>
        <p:nvSpPr>
          <p:cNvPr id="199685" name="Line 4">
            <a:extLst>
              <a:ext uri="{FF2B5EF4-FFF2-40B4-BE49-F238E27FC236}">
                <a16:creationId xmlns:a16="http://schemas.microsoft.com/office/drawing/2014/main" id="{D81EC835-CC1B-42CA-E0F0-B22D5D587041}"/>
              </a:ext>
            </a:extLst>
          </p:cNvPr>
          <p:cNvSpPr>
            <a:spLocks noChangeShapeType="1"/>
          </p:cNvSpPr>
          <p:nvPr/>
        </p:nvSpPr>
        <p:spPr bwMode="auto">
          <a:xfrm>
            <a:off x="228600" y="741363"/>
            <a:ext cx="8683625" cy="0"/>
          </a:xfrm>
          <a:prstGeom prst="line">
            <a:avLst/>
          </a:prstGeom>
          <a:noFill/>
          <a:ln w="50800">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Tree>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250" name="Slide Number Placeholder 3">
            <a:extLst>
              <a:ext uri="{FF2B5EF4-FFF2-40B4-BE49-F238E27FC236}">
                <a16:creationId xmlns:a16="http://schemas.microsoft.com/office/drawing/2014/main" id="{E85BA9C0-8239-B4AE-4DB2-7AB0A8334F2D}"/>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469FD4C7-F5B2-4DF6-BCAD-A4726F9A1247}" type="slidenum">
              <a:rPr lang="en-US" altLang="en-US" sz="1400"/>
              <a:pPr>
                <a:spcBef>
                  <a:spcPct val="0"/>
                </a:spcBef>
                <a:buFontTx/>
                <a:buNone/>
              </a:pPr>
              <a:t>11</a:t>
            </a:fld>
            <a:endParaRPr lang="en-US" altLang="en-US" sz="1400" dirty="0"/>
          </a:p>
        </p:txBody>
      </p:sp>
      <p:graphicFrame>
        <p:nvGraphicFramePr>
          <p:cNvPr id="53251" name="Object 2">
            <a:extLst>
              <a:ext uri="{FF2B5EF4-FFF2-40B4-BE49-F238E27FC236}">
                <a16:creationId xmlns:a16="http://schemas.microsoft.com/office/drawing/2014/main" id="{5A8CA1C8-E8FA-B8C0-24E5-52BFD7DB3C5E}"/>
              </a:ext>
            </a:extLst>
          </p:cNvPr>
          <p:cNvGraphicFramePr>
            <a:graphicFrameLocks noChangeAspect="1"/>
          </p:cNvGraphicFramePr>
          <p:nvPr/>
        </p:nvGraphicFramePr>
        <p:xfrm>
          <a:off x="131763" y="295275"/>
          <a:ext cx="8977312" cy="7197725"/>
        </p:xfrm>
        <a:graphic>
          <a:graphicData uri="http://schemas.openxmlformats.org/presentationml/2006/ole">
            <mc:AlternateContent xmlns:mc="http://schemas.openxmlformats.org/markup-compatibility/2006">
              <mc:Choice xmlns:v="urn:schemas-microsoft-com:vml" Requires="v">
                <p:oleObj name="Chart" r:id="rId3" imgW="8972466" imgH="6419790" progId="MSGraph.Chart.8">
                  <p:embed followColorScheme="full"/>
                </p:oleObj>
              </mc:Choice>
              <mc:Fallback>
                <p:oleObj name="Chart" r:id="rId3" imgW="8972466" imgH="6419790" progId="MSGraph.Chart.8">
                  <p:embed followColorScheme="full"/>
                  <p:pic>
                    <p:nvPicPr>
                      <p:cNvPr id="0" name="Object 2"/>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31763" y="295275"/>
                        <a:ext cx="8977312" cy="719772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53252" name="Text Box 3">
            <a:extLst>
              <a:ext uri="{FF2B5EF4-FFF2-40B4-BE49-F238E27FC236}">
                <a16:creationId xmlns:a16="http://schemas.microsoft.com/office/drawing/2014/main" id="{86FF6BD7-A83F-8750-5403-5ACC0EEB674A}"/>
              </a:ext>
            </a:extLst>
          </p:cNvPr>
          <p:cNvSpPr txBox="1">
            <a:spLocks noChangeArrowheads="1"/>
          </p:cNvSpPr>
          <p:nvPr/>
        </p:nvSpPr>
        <p:spPr bwMode="auto">
          <a:xfrm>
            <a:off x="2173288" y="90488"/>
            <a:ext cx="5486400"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US" altLang="en-US" sz="2800" b="1" dirty="0">
                <a:latin typeface="Arial" panose="020B0604020202020204" pitchFamily="34" charset="0"/>
              </a:rPr>
              <a:t>Revolutions/Day on days 5 + 6</a:t>
            </a:r>
          </a:p>
        </p:txBody>
      </p:sp>
      <p:sp>
        <p:nvSpPr>
          <p:cNvPr id="53253" name="Text Box 4">
            <a:extLst>
              <a:ext uri="{FF2B5EF4-FFF2-40B4-BE49-F238E27FC236}">
                <a16:creationId xmlns:a16="http://schemas.microsoft.com/office/drawing/2014/main" id="{40DBDF14-1AA3-617F-4E3E-9A08CF8E43C0}"/>
              </a:ext>
            </a:extLst>
          </p:cNvPr>
          <p:cNvSpPr txBox="1">
            <a:spLocks noChangeArrowheads="1"/>
          </p:cNvSpPr>
          <p:nvPr/>
        </p:nvSpPr>
        <p:spPr bwMode="auto">
          <a:xfrm>
            <a:off x="5518150" y="854075"/>
            <a:ext cx="167640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US" altLang="en-US" sz="2800" b="1" dirty="0">
                <a:solidFill>
                  <a:srgbClr val="FF0000"/>
                </a:solidFill>
                <a:latin typeface="Arial" panose="020B0604020202020204" pitchFamily="34" charset="0"/>
              </a:rPr>
              <a:t>Selected</a:t>
            </a:r>
          </a:p>
        </p:txBody>
      </p:sp>
      <p:sp>
        <p:nvSpPr>
          <p:cNvPr id="53254" name="Rectangle 5">
            <a:extLst>
              <a:ext uri="{FF2B5EF4-FFF2-40B4-BE49-F238E27FC236}">
                <a16:creationId xmlns:a16="http://schemas.microsoft.com/office/drawing/2014/main" id="{CB7C5494-5C4F-D73A-D942-DD19BAC3A692}"/>
              </a:ext>
            </a:extLst>
          </p:cNvPr>
          <p:cNvSpPr>
            <a:spLocks noChangeArrowheads="1"/>
          </p:cNvSpPr>
          <p:nvPr/>
        </p:nvSpPr>
        <p:spPr bwMode="auto">
          <a:xfrm>
            <a:off x="5475288" y="4697413"/>
            <a:ext cx="1449387"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US" altLang="en-US" sz="2800" b="1" dirty="0">
                <a:solidFill>
                  <a:srgbClr val="0000CC"/>
                </a:solidFill>
                <a:latin typeface="Arial" panose="020B0604020202020204" pitchFamily="34" charset="0"/>
              </a:rPr>
              <a:t>Control</a:t>
            </a:r>
          </a:p>
        </p:txBody>
      </p:sp>
      <p:sp>
        <p:nvSpPr>
          <p:cNvPr id="53255" name="Rectangle 6">
            <a:extLst>
              <a:ext uri="{FF2B5EF4-FFF2-40B4-BE49-F238E27FC236}">
                <a16:creationId xmlns:a16="http://schemas.microsoft.com/office/drawing/2014/main" id="{E1F3A81B-841F-9A20-D102-C0513301BFAC}"/>
              </a:ext>
            </a:extLst>
          </p:cNvPr>
          <p:cNvSpPr>
            <a:spLocks noChangeArrowheads="1"/>
          </p:cNvSpPr>
          <p:nvPr/>
        </p:nvSpPr>
        <p:spPr bwMode="auto">
          <a:xfrm>
            <a:off x="5689600" y="3306763"/>
            <a:ext cx="1439863" cy="381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nSpc>
                <a:spcPct val="95000"/>
              </a:lnSpc>
              <a:spcBef>
                <a:spcPct val="0"/>
              </a:spcBef>
              <a:buFontTx/>
              <a:buNone/>
            </a:pPr>
            <a:r>
              <a:rPr lang="en-US" altLang="en-US" sz="2000" b="1" dirty="0">
                <a:solidFill>
                  <a:srgbClr val="008000"/>
                </a:solidFill>
                <a:latin typeface="Arial" panose="020B0604020202020204" pitchFamily="34" charset="0"/>
              </a:rPr>
              <a:t>Difference</a:t>
            </a:r>
          </a:p>
        </p:txBody>
      </p:sp>
      <p:sp>
        <p:nvSpPr>
          <p:cNvPr id="53256" name="Text Box 7">
            <a:extLst>
              <a:ext uri="{FF2B5EF4-FFF2-40B4-BE49-F238E27FC236}">
                <a16:creationId xmlns:a16="http://schemas.microsoft.com/office/drawing/2014/main" id="{90134B01-B072-EC43-23DA-2CB491E8B4C4}"/>
              </a:ext>
            </a:extLst>
          </p:cNvPr>
          <p:cNvSpPr txBox="1">
            <a:spLocks noChangeArrowheads="1"/>
          </p:cNvSpPr>
          <p:nvPr/>
        </p:nvSpPr>
        <p:spPr bwMode="auto">
          <a:xfrm>
            <a:off x="-14288" y="6616700"/>
            <a:ext cx="1196976" cy="2444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US" altLang="en-US" sz="1000" dirty="0"/>
              <a:t>14FRUN56.DSF</a:t>
            </a:r>
          </a:p>
        </p:txBody>
      </p:sp>
      <p:sp>
        <p:nvSpPr>
          <p:cNvPr id="53257" name="Text Box 8">
            <a:extLst>
              <a:ext uri="{FF2B5EF4-FFF2-40B4-BE49-F238E27FC236}">
                <a16:creationId xmlns:a16="http://schemas.microsoft.com/office/drawing/2014/main" id="{0DC239B1-CDCA-9C6B-046A-2397C05CC9D6}"/>
              </a:ext>
            </a:extLst>
          </p:cNvPr>
          <p:cNvSpPr txBox="1">
            <a:spLocks noChangeArrowheads="1"/>
          </p:cNvSpPr>
          <p:nvPr/>
        </p:nvSpPr>
        <p:spPr bwMode="auto">
          <a:xfrm>
            <a:off x="1092200" y="6065838"/>
            <a:ext cx="8377238" cy="593725"/>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nSpc>
                <a:spcPct val="80000"/>
              </a:lnSpc>
              <a:spcBef>
                <a:spcPct val="0"/>
              </a:spcBef>
              <a:buFontTx/>
              <a:buNone/>
            </a:pPr>
            <a:r>
              <a:rPr lang="en-US" altLang="en-US" sz="2400" b="1" dirty="0">
                <a:latin typeface="Arial" panose="020B0604020202020204" pitchFamily="34" charset="0"/>
              </a:rPr>
              <a:t>0      </a:t>
            </a:r>
            <a:r>
              <a:rPr lang="en-US" altLang="en-US" sz="2000" b="1" dirty="0">
                <a:latin typeface="Arial" panose="020B0604020202020204" pitchFamily="34" charset="0"/>
              </a:rPr>
              <a:t> </a:t>
            </a:r>
            <a:r>
              <a:rPr lang="en-US" altLang="en-US" sz="2400" b="1" dirty="0">
                <a:latin typeface="Arial" panose="020B0604020202020204" pitchFamily="34" charset="0"/>
              </a:rPr>
              <a:t>5      10    </a:t>
            </a:r>
            <a:r>
              <a:rPr lang="en-US" altLang="en-US" sz="1600" b="1" dirty="0">
                <a:latin typeface="Arial" panose="020B0604020202020204" pitchFamily="34" charset="0"/>
              </a:rPr>
              <a:t> </a:t>
            </a:r>
            <a:r>
              <a:rPr lang="en-US" altLang="en-US" sz="2400" b="1" dirty="0">
                <a:latin typeface="Arial" panose="020B0604020202020204" pitchFamily="34" charset="0"/>
              </a:rPr>
              <a:t>15     20    </a:t>
            </a:r>
            <a:r>
              <a:rPr lang="en-US" altLang="en-US" sz="2000" b="1" dirty="0">
                <a:latin typeface="Arial" panose="020B0604020202020204" pitchFamily="34" charset="0"/>
              </a:rPr>
              <a:t> </a:t>
            </a:r>
            <a:r>
              <a:rPr lang="en-US" altLang="en-US" sz="2400" b="1" dirty="0">
                <a:latin typeface="Arial" panose="020B0604020202020204" pitchFamily="34" charset="0"/>
              </a:rPr>
              <a:t>25    </a:t>
            </a:r>
            <a:r>
              <a:rPr lang="en-US" altLang="en-US" sz="1800" b="1" dirty="0">
                <a:latin typeface="Arial" panose="020B0604020202020204" pitchFamily="34" charset="0"/>
              </a:rPr>
              <a:t> </a:t>
            </a:r>
            <a:r>
              <a:rPr lang="en-US" altLang="en-US" sz="2400" b="1" dirty="0">
                <a:latin typeface="Arial" panose="020B0604020202020204" pitchFamily="34" charset="0"/>
              </a:rPr>
              <a:t>30     35    </a:t>
            </a:r>
            <a:r>
              <a:rPr lang="en-US" altLang="en-US" sz="1800" b="1" dirty="0">
                <a:latin typeface="Arial" panose="020B0604020202020204" pitchFamily="34" charset="0"/>
              </a:rPr>
              <a:t> </a:t>
            </a:r>
            <a:r>
              <a:rPr lang="en-US" altLang="en-US" sz="2400" b="1" dirty="0">
                <a:latin typeface="Arial" panose="020B0604020202020204" pitchFamily="34" charset="0"/>
              </a:rPr>
              <a:t>40    </a:t>
            </a:r>
            <a:r>
              <a:rPr lang="en-US" altLang="en-US" sz="1600" b="1" dirty="0">
                <a:latin typeface="Arial" panose="020B0604020202020204" pitchFamily="34" charset="0"/>
              </a:rPr>
              <a:t> </a:t>
            </a:r>
            <a:r>
              <a:rPr lang="en-US" altLang="en-US" sz="2400" b="1" dirty="0">
                <a:latin typeface="Arial" panose="020B0604020202020204" pitchFamily="34" charset="0"/>
              </a:rPr>
              <a:t>45     50</a:t>
            </a:r>
          </a:p>
        </p:txBody>
      </p:sp>
      <p:sp>
        <p:nvSpPr>
          <p:cNvPr id="53258" name="Text Box 9">
            <a:extLst>
              <a:ext uri="{FF2B5EF4-FFF2-40B4-BE49-F238E27FC236}">
                <a16:creationId xmlns:a16="http://schemas.microsoft.com/office/drawing/2014/main" id="{BCB88724-7B64-B27F-CC55-BF7A72C107E8}"/>
              </a:ext>
            </a:extLst>
          </p:cNvPr>
          <p:cNvSpPr txBox="1">
            <a:spLocks noChangeArrowheads="1"/>
          </p:cNvSpPr>
          <p:nvPr/>
        </p:nvSpPr>
        <p:spPr bwMode="auto">
          <a:xfrm>
            <a:off x="3871913" y="6313488"/>
            <a:ext cx="2122487"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US" altLang="en-US" sz="2800" b="1" dirty="0">
                <a:latin typeface="Arial" panose="020B0604020202020204" pitchFamily="34" charset="0"/>
              </a:rPr>
              <a:t>Generation</a:t>
            </a:r>
          </a:p>
        </p:txBody>
      </p:sp>
      <p:grpSp>
        <p:nvGrpSpPr>
          <p:cNvPr id="53259" name="Group 10">
            <a:extLst>
              <a:ext uri="{FF2B5EF4-FFF2-40B4-BE49-F238E27FC236}">
                <a16:creationId xmlns:a16="http://schemas.microsoft.com/office/drawing/2014/main" id="{09A37676-4092-8EBD-F898-F8F7A59DC7C6}"/>
              </a:ext>
            </a:extLst>
          </p:cNvPr>
          <p:cNvGrpSpPr>
            <a:grpSpLocks/>
          </p:cNvGrpSpPr>
          <p:nvPr/>
        </p:nvGrpSpPr>
        <p:grpSpPr bwMode="auto">
          <a:xfrm>
            <a:off x="1524000" y="1579563"/>
            <a:ext cx="731838" cy="1493837"/>
            <a:chOff x="960" y="1104"/>
            <a:chExt cx="461" cy="941"/>
          </a:xfrm>
        </p:grpSpPr>
        <p:sp>
          <p:nvSpPr>
            <p:cNvPr id="53264" name="Oval 11">
              <a:extLst>
                <a:ext uri="{FF2B5EF4-FFF2-40B4-BE49-F238E27FC236}">
                  <a16:creationId xmlns:a16="http://schemas.microsoft.com/office/drawing/2014/main" id="{45ECA8B2-1C1C-E0B7-1692-4F35588D3E66}"/>
                </a:ext>
              </a:extLst>
            </p:cNvPr>
            <p:cNvSpPr>
              <a:spLocks noChangeArrowheads="1"/>
            </p:cNvSpPr>
            <p:nvPr/>
          </p:nvSpPr>
          <p:spPr bwMode="auto">
            <a:xfrm>
              <a:off x="960" y="1104"/>
              <a:ext cx="461" cy="461"/>
            </a:xfrm>
            <a:prstGeom prst="ellipse">
              <a:avLst/>
            </a:prstGeom>
            <a:solidFill>
              <a:schemeClr val="bg1"/>
            </a:solidFill>
            <a:ln w="76200">
              <a:solidFill>
                <a:srgbClr val="00006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0"/>
                </a:spcBef>
                <a:buFontTx/>
                <a:buNone/>
              </a:pPr>
              <a:endParaRPr lang="en-US" altLang="en-US" sz="2400" dirty="0">
                <a:solidFill>
                  <a:srgbClr val="CC0066"/>
                </a:solidFill>
              </a:endParaRPr>
            </a:p>
          </p:txBody>
        </p:sp>
        <p:sp>
          <p:nvSpPr>
            <p:cNvPr id="53265" name="Line 12">
              <a:extLst>
                <a:ext uri="{FF2B5EF4-FFF2-40B4-BE49-F238E27FC236}">
                  <a16:creationId xmlns:a16="http://schemas.microsoft.com/office/drawing/2014/main" id="{3281BB91-76E8-73BD-A29E-A160A84BB532}"/>
                </a:ext>
              </a:extLst>
            </p:cNvPr>
            <p:cNvSpPr>
              <a:spLocks noChangeShapeType="1"/>
            </p:cNvSpPr>
            <p:nvPr/>
          </p:nvSpPr>
          <p:spPr bwMode="auto">
            <a:xfrm>
              <a:off x="1186" y="1584"/>
              <a:ext cx="0" cy="461"/>
            </a:xfrm>
            <a:prstGeom prst="line">
              <a:avLst/>
            </a:prstGeom>
            <a:noFill/>
            <a:ln w="76200">
              <a:solidFill>
                <a:srgbClr val="00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dirty="0"/>
            </a:p>
          </p:txBody>
        </p:sp>
        <p:sp>
          <p:nvSpPr>
            <p:cNvPr id="53266" name="Line 13">
              <a:extLst>
                <a:ext uri="{FF2B5EF4-FFF2-40B4-BE49-F238E27FC236}">
                  <a16:creationId xmlns:a16="http://schemas.microsoft.com/office/drawing/2014/main" id="{12332595-E214-1093-8BF3-D0237E12D499}"/>
                </a:ext>
              </a:extLst>
            </p:cNvPr>
            <p:cNvSpPr>
              <a:spLocks noChangeShapeType="1"/>
            </p:cNvSpPr>
            <p:nvPr/>
          </p:nvSpPr>
          <p:spPr bwMode="auto">
            <a:xfrm>
              <a:off x="978" y="1842"/>
              <a:ext cx="432" cy="0"/>
            </a:xfrm>
            <a:prstGeom prst="line">
              <a:avLst/>
            </a:prstGeom>
            <a:noFill/>
            <a:ln w="76200">
              <a:solidFill>
                <a:srgbClr val="00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dirty="0"/>
            </a:p>
          </p:txBody>
        </p:sp>
      </p:grpSp>
      <p:sp>
        <p:nvSpPr>
          <p:cNvPr id="53260" name="Text Box 14">
            <a:extLst>
              <a:ext uri="{FF2B5EF4-FFF2-40B4-BE49-F238E27FC236}">
                <a16:creationId xmlns:a16="http://schemas.microsoft.com/office/drawing/2014/main" id="{8FE9FDF2-C0D5-ED52-995C-7FA96C6447D3}"/>
              </a:ext>
            </a:extLst>
          </p:cNvPr>
          <p:cNvSpPr txBox="1">
            <a:spLocks noChangeArrowheads="1"/>
          </p:cNvSpPr>
          <p:nvPr/>
        </p:nvSpPr>
        <p:spPr bwMode="auto">
          <a:xfrm>
            <a:off x="1393825" y="769938"/>
            <a:ext cx="1773238" cy="593725"/>
          </a:xfrm>
          <a:prstGeom prst="rect">
            <a:avLst/>
          </a:prstGeom>
          <a:solidFill>
            <a:schemeClr val="bg1"/>
          </a:solidFill>
          <a:ln w="1270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r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US" altLang="en-US" sz="1600" b="1" dirty="0">
                <a:latin typeface="Arial" panose="020B0604020202020204" pitchFamily="34" charset="0"/>
              </a:rPr>
              <a:t>Wheel Circum-</a:t>
            </a:r>
            <a:br>
              <a:rPr lang="en-US" altLang="en-US" sz="1600" b="1" dirty="0">
                <a:latin typeface="Arial" panose="020B0604020202020204" pitchFamily="34" charset="0"/>
              </a:rPr>
            </a:br>
            <a:r>
              <a:rPr lang="en-US" altLang="en-US" sz="1600" b="1" dirty="0">
                <a:latin typeface="Arial" panose="020B0604020202020204" pitchFamily="34" charset="0"/>
              </a:rPr>
              <a:t>ference = 1.12 m</a:t>
            </a:r>
          </a:p>
        </p:txBody>
      </p:sp>
      <p:grpSp>
        <p:nvGrpSpPr>
          <p:cNvPr id="53261" name="Group 15">
            <a:extLst>
              <a:ext uri="{FF2B5EF4-FFF2-40B4-BE49-F238E27FC236}">
                <a16:creationId xmlns:a16="http://schemas.microsoft.com/office/drawing/2014/main" id="{B3516CD4-9F64-FD55-8AC6-EB1AEF215731}"/>
              </a:ext>
            </a:extLst>
          </p:cNvPr>
          <p:cNvGrpSpPr>
            <a:grpSpLocks/>
          </p:cNvGrpSpPr>
          <p:nvPr/>
        </p:nvGrpSpPr>
        <p:grpSpPr bwMode="auto">
          <a:xfrm>
            <a:off x="4403725" y="1411288"/>
            <a:ext cx="4405313" cy="822325"/>
            <a:chOff x="2774" y="889"/>
            <a:chExt cx="2775" cy="518"/>
          </a:xfrm>
        </p:grpSpPr>
        <p:sp>
          <p:nvSpPr>
            <p:cNvPr id="53262" name="Line 16">
              <a:extLst>
                <a:ext uri="{FF2B5EF4-FFF2-40B4-BE49-F238E27FC236}">
                  <a16:creationId xmlns:a16="http://schemas.microsoft.com/office/drawing/2014/main" id="{DD6739D2-1BAD-49CE-8C22-F2512E152F5E}"/>
                </a:ext>
              </a:extLst>
            </p:cNvPr>
            <p:cNvSpPr>
              <a:spLocks noChangeShapeType="1"/>
            </p:cNvSpPr>
            <p:nvPr/>
          </p:nvSpPr>
          <p:spPr bwMode="auto">
            <a:xfrm>
              <a:off x="2774" y="1144"/>
              <a:ext cx="2775" cy="0"/>
            </a:xfrm>
            <a:prstGeom prst="line">
              <a:avLst/>
            </a:prstGeom>
            <a:noFill/>
            <a:ln w="50800">
              <a:solidFill>
                <a:srgbClr val="CC0066"/>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dirty="0"/>
            </a:p>
          </p:txBody>
        </p:sp>
        <p:sp>
          <p:nvSpPr>
            <p:cNvPr id="53263" name="Text Box 17">
              <a:extLst>
                <a:ext uri="{FF2B5EF4-FFF2-40B4-BE49-F238E27FC236}">
                  <a16:creationId xmlns:a16="http://schemas.microsoft.com/office/drawing/2014/main" id="{5AF41E7B-E9FA-6160-C9A7-2E33A98E0F80}"/>
                </a:ext>
              </a:extLst>
            </p:cNvPr>
            <p:cNvSpPr txBox="1">
              <a:spLocks noChangeArrowheads="1"/>
            </p:cNvSpPr>
            <p:nvPr/>
          </p:nvSpPr>
          <p:spPr bwMode="auto">
            <a:xfrm>
              <a:off x="3587" y="889"/>
              <a:ext cx="1026" cy="51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US" altLang="en-US" sz="2400" b="1" dirty="0">
                  <a:solidFill>
                    <a:srgbClr val="CC0000"/>
                  </a:solidFill>
                  <a:latin typeface="Arial" panose="020B0604020202020204" pitchFamily="34" charset="0"/>
                </a:rPr>
                <a:t>Selection</a:t>
              </a:r>
              <a:br>
                <a:rPr lang="en-US" altLang="en-US" sz="2400" b="1" dirty="0">
                  <a:solidFill>
                    <a:srgbClr val="CC0000"/>
                  </a:solidFill>
                  <a:latin typeface="Arial" panose="020B0604020202020204" pitchFamily="34" charset="0"/>
                </a:rPr>
              </a:br>
              <a:r>
                <a:rPr lang="en-US" altLang="en-US" sz="2400" b="1" dirty="0">
                  <a:solidFill>
                    <a:srgbClr val="CC0000"/>
                  </a:solidFill>
                  <a:latin typeface="Arial" panose="020B0604020202020204" pitchFamily="34" charset="0"/>
                </a:rPr>
                <a:t>  Limit</a:t>
              </a:r>
            </a:p>
          </p:txBody>
        </p:sp>
      </p:grpSp>
    </p:spTree>
  </p:cSld>
  <p:clrMapOvr>
    <a:masterClrMapping/>
  </p:clrMapOvr>
  <p:transition>
    <p:wipe dir="d"/>
  </p:transition>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1730" name="Slide Number Placeholder 5">
            <a:extLst>
              <a:ext uri="{FF2B5EF4-FFF2-40B4-BE49-F238E27FC236}">
                <a16:creationId xmlns:a16="http://schemas.microsoft.com/office/drawing/2014/main" id="{F6EC9207-6761-E5AB-86B1-0D1D173CAA11}"/>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4B2D4A31-B6C8-40DF-95D2-1FBDFF650E4A}" type="slidenum">
              <a:rPr lang="en-US" altLang="en-US" sz="1400"/>
              <a:pPr>
                <a:spcBef>
                  <a:spcPct val="0"/>
                </a:spcBef>
                <a:buFontTx/>
                <a:buNone/>
              </a:pPr>
              <a:t>110</a:t>
            </a:fld>
            <a:endParaRPr lang="en-US" altLang="en-US" sz="1400"/>
          </a:p>
        </p:txBody>
      </p:sp>
      <p:sp>
        <p:nvSpPr>
          <p:cNvPr id="201731" name="Rectangle 2">
            <a:extLst>
              <a:ext uri="{FF2B5EF4-FFF2-40B4-BE49-F238E27FC236}">
                <a16:creationId xmlns:a16="http://schemas.microsoft.com/office/drawing/2014/main" id="{29BC87ED-2869-54A1-3829-1DCBF904A418}"/>
              </a:ext>
            </a:extLst>
          </p:cNvPr>
          <p:cNvSpPr>
            <a:spLocks noGrp="1" noChangeArrowheads="1"/>
          </p:cNvSpPr>
          <p:nvPr>
            <p:ph type="body" idx="1"/>
          </p:nvPr>
        </p:nvSpPr>
        <p:spPr>
          <a:xfrm>
            <a:off x="106363" y="1023938"/>
            <a:ext cx="8986837" cy="5830887"/>
          </a:xfrm>
          <a:noFill/>
        </p:spPr>
        <p:txBody>
          <a:bodyPr>
            <a:spAutoFit/>
          </a:bodyPr>
          <a:lstStyle/>
          <a:p>
            <a:pPr>
              <a:lnSpc>
                <a:spcPct val="95000"/>
              </a:lnSpc>
              <a:spcBef>
                <a:spcPct val="0"/>
              </a:spcBef>
              <a:spcAft>
                <a:spcPct val="30000"/>
              </a:spcAft>
              <a:buSzPct val="130000"/>
              <a:buFont typeface="Arial" panose="020B0604020202020204" pitchFamily="34" charset="0"/>
              <a:buChar char="●"/>
            </a:pPr>
            <a:r>
              <a:rPr lang="en-US" altLang="en-US" sz="2800" b="1">
                <a:latin typeface="Arial" panose="020B0604020202020204" pitchFamily="34" charset="0"/>
              </a:rPr>
              <a:t>Brain is a very heterogeneous organ</a:t>
            </a:r>
          </a:p>
          <a:p>
            <a:pPr>
              <a:lnSpc>
                <a:spcPct val="95000"/>
              </a:lnSpc>
              <a:spcBef>
                <a:spcPct val="0"/>
              </a:spcBef>
              <a:spcAft>
                <a:spcPct val="30000"/>
              </a:spcAft>
              <a:buSzPct val="130000"/>
              <a:buFont typeface="Arial" panose="020B0604020202020204" pitchFamily="34" charset="0"/>
              <a:buChar char="●"/>
            </a:pPr>
            <a:r>
              <a:rPr lang="en-US" altLang="en-US" sz="2800" b="1">
                <a:latin typeface="Arial" panose="020B0604020202020204" pitchFamily="34" charset="0"/>
              </a:rPr>
              <a:t>Hippocampus of interest because has strong physiological responses to wheel running</a:t>
            </a:r>
          </a:p>
          <a:p>
            <a:pPr>
              <a:lnSpc>
                <a:spcPct val="95000"/>
              </a:lnSpc>
              <a:spcBef>
                <a:spcPct val="0"/>
              </a:spcBef>
              <a:spcAft>
                <a:spcPct val="30000"/>
              </a:spcAft>
              <a:buSzPct val="130000"/>
              <a:buFont typeface="Arial" panose="020B0604020202020204" pitchFamily="34" charset="0"/>
              <a:buChar char="●"/>
            </a:pPr>
            <a:r>
              <a:rPr lang="en-US" altLang="en-US" sz="2800" b="1">
                <a:latin typeface="Arial" panose="020B0604020202020204" pitchFamily="34" charset="0"/>
              </a:rPr>
              <a:t>Generation 27 females, N = 16 total</a:t>
            </a:r>
          </a:p>
          <a:p>
            <a:pPr>
              <a:lnSpc>
                <a:spcPct val="95000"/>
              </a:lnSpc>
              <a:spcBef>
                <a:spcPct val="0"/>
              </a:spcBef>
              <a:spcAft>
                <a:spcPct val="30000"/>
              </a:spcAft>
              <a:buSzPct val="130000"/>
              <a:buFont typeface="Arial" panose="020B0604020202020204" pitchFamily="34" charset="0"/>
              <a:buChar char="●"/>
            </a:pPr>
            <a:r>
              <a:rPr lang="en-US" altLang="en-US" sz="2800" b="1">
                <a:latin typeface="Arial" panose="020B0604020202020204" pitchFamily="34" charset="0"/>
              </a:rPr>
              <a:t>No wheel access</a:t>
            </a:r>
          </a:p>
          <a:p>
            <a:pPr>
              <a:lnSpc>
                <a:spcPct val="95000"/>
              </a:lnSpc>
              <a:spcBef>
                <a:spcPct val="0"/>
              </a:spcBef>
              <a:spcAft>
                <a:spcPct val="30000"/>
              </a:spcAft>
              <a:buSzPct val="130000"/>
              <a:buFont typeface="Arial" panose="020B0604020202020204" pitchFamily="34" charset="0"/>
              <a:buChar char="●"/>
            </a:pPr>
            <a:r>
              <a:rPr lang="en-US" altLang="en-US" sz="2800" b="1">
                <a:latin typeface="Arial" panose="020B0604020202020204" pitchFamily="34" charset="0"/>
              </a:rPr>
              <a:t>(Early) Affymetrix oligonucleotide arrays representing 11,904 genes</a:t>
            </a:r>
          </a:p>
          <a:p>
            <a:pPr>
              <a:lnSpc>
                <a:spcPct val="95000"/>
              </a:lnSpc>
              <a:spcBef>
                <a:spcPct val="0"/>
              </a:spcBef>
              <a:spcAft>
                <a:spcPct val="30000"/>
              </a:spcAft>
              <a:buSzPct val="130000"/>
              <a:buFont typeface="Arial" panose="020B0604020202020204" pitchFamily="34" charset="0"/>
              <a:buChar char="●"/>
            </a:pPr>
            <a:r>
              <a:rPr lang="en-US" altLang="en-US" sz="2800" b="1">
                <a:solidFill>
                  <a:srgbClr val="0000FF"/>
                </a:solidFill>
                <a:latin typeface="Arial" panose="020B0604020202020204" pitchFamily="34" charset="0"/>
              </a:rPr>
              <a:t>First study to demonstrate molecular evolution of a brain region in response to known selection on a trait of major evolutionary significance</a:t>
            </a:r>
            <a:endParaRPr lang="en-US" altLang="en-US" sz="1400">
              <a:solidFill>
                <a:srgbClr val="0000FF"/>
              </a:solidFill>
              <a:latin typeface="Arial" panose="020B0604020202020204" pitchFamily="34" charset="0"/>
            </a:endParaRPr>
          </a:p>
          <a:p>
            <a:pPr>
              <a:lnSpc>
                <a:spcPct val="95000"/>
              </a:lnSpc>
              <a:spcBef>
                <a:spcPct val="0"/>
              </a:spcBef>
              <a:spcAft>
                <a:spcPct val="30000"/>
              </a:spcAft>
              <a:buSzPct val="130000"/>
              <a:buFontTx/>
              <a:buNone/>
            </a:pPr>
            <a:endParaRPr lang="en-US" altLang="en-US" sz="1400">
              <a:latin typeface="Arial" panose="020B0604020202020204" pitchFamily="34" charset="0"/>
            </a:endParaRPr>
          </a:p>
          <a:p>
            <a:pPr>
              <a:spcBef>
                <a:spcPct val="0"/>
              </a:spcBef>
              <a:spcAft>
                <a:spcPct val="35000"/>
              </a:spcAft>
              <a:buSzPct val="130000"/>
              <a:buFontTx/>
              <a:buNone/>
            </a:pPr>
            <a:r>
              <a:rPr lang="en-US" altLang="en-US" sz="1400">
                <a:latin typeface="Arial" panose="020B0604020202020204" pitchFamily="34" charset="0"/>
              </a:rPr>
              <a:t>Bronikowski, A. M., J. S. Rhodes, T. Garland, T. A. Prolla, T. A. Awad, and S. C. Gammie. 2004. The evolution of gene expression in mouse hippocampus in response to selective breeding for increased locomotor activity. Evolution 58:2079-2086.</a:t>
            </a:r>
          </a:p>
        </p:txBody>
      </p:sp>
      <p:sp>
        <p:nvSpPr>
          <p:cNvPr id="201732" name="Line 3">
            <a:extLst>
              <a:ext uri="{FF2B5EF4-FFF2-40B4-BE49-F238E27FC236}">
                <a16:creationId xmlns:a16="http://schemas.microsoft.com/office/drawing/2014/main" id="{1D1D5E8E-0908-786D-0603-B25834AA3BDD}"/>
              </a:ext>
            </a:extLst>
          </p:cNvPr>
          <p:cNvSpPr>
            <a:spLocks noChangeShapeType="1"/>
          </p:cNvSpPr>
          <p:nvPr/>
        </p:nvSpPr>
        <p:spPr bwMode="auto">
          <a:xfrm>
            <a:off x="228600" y="850900"/>
            <a:ext cx="8683625" cy="0"/>
          </a:xfrm>
          <a:prstGeom prst="line">
            <a:avLst/>
          </a:prstGeom>
          <a:noFill/>
          <a:ln w="50800">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132996" name="Text Box 4">
            <a:extLst>
              <a:ext uri="{FF2B5EF4-FFF2-40B4-BE49-F238E27FC236}">
                <a16:creationId xmlns:a16="http://schemas.microsoft.com/office/drawing/2014/main" id="{42E954CB-D461-5A64-F703-496C826965E4}"/>
              </a:ext>
            </a:extLst>
          </p:cNvPr>
          <p:cNvSpPr txBox="1">
            <a:spLocks noChangeArrowheads="1"/>
          </p:cNvSpPr>
          <p:nvPr/>
        </p:nvSpPr>
        <p:spPr bwMode="auto">
          <a:xfrm>
            <a:off x="411163" y="76200"/>
            <a:ext cx="8361362" cy="701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defRPr/>
            </a:pPr>
            <a:r>
              <a:rPr lang="en-US" altLang="en-US" sz="4000" b="1">
                <a:effectLst>
                  <a:outerShdw blurRad="38100" dist="38100" dir="2700000" algn="tl">
                    <a:srgbClr val="C0C0C0"/>
                  </a:outerShdw>
                </a:effectLst>
                <a:latin typeface="Arial" panose="020B0604020202020204" pitchFamily="34" charset="0"/>
              </a:rPr>
              <a:t>Microarrays for Gene Expression</a:t>
            </a:r>
          </a:p>
        </p:txBody>
      </p:sp>
    </p:spTree>
  </p:cSld>
  <p:clrMapOvr>
    <a:masterClrMapping/>
  </p:clrMapOvr>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3778" name="Slide Number Placeholder 5">
            <a:extLst>
              <a:ext uri="{FF2B5EF4-FFF2-40B4-BE49-F238E27FC236}">
                <a16:creationId xmlns:a16="http://schemas.microsoft.com/office/drawing/2014/main" id="{5FAEDDEE-7E91-FD7C-73BF-78103608B489}"/>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6B747FCD-4E26-4BF0-8010-43E262AA47A1}" type="slidenum">
              <a:rPr lang="en-US" altLang="en-US" sz="1400"/>
              <a:pPr>
                <a:spcBef>
                  <a:spcPct val="0"/>
                </a:spcBef>
                <a:buFontTx/>
                <a:buNone/>
              </a:pPr>
              <a:t>111</a:t>
            </a:fld>
            <a:endParaRPr lang="en-US" altLang="en-US" sz="1400"/>
          </a:p>
        </p:txBody>
      </p:sp>
      <p:sp>
        <p:nvSpPr>
          <p:cNvPr id="203779" name="Rectangle 2">
            <a:extLst>
              <a:ext uri="{FF2B5EF4-FFF2-40B4-BE49-F238E27FC236}">
                <a16:creationId xmlns:a16="http://schemas.microsoft.com/office/drawing/2014/main" id="{78E528A0-7F4E-7D00-EE9F-A91231C505A1}"/>
              </a:ext>
            </a:extLst>
          </p:cNvPr>
          <p:cNvSpPr>
            <a:spLocks noGrp="1" noChangeArrowheads="1"/>
          </p:cNvSpPr>
          <p:nvPr>
            <p:ph type="body" idx="1"/>
          </p:nvPr>
        </p:nvSpPr>
        <p:spPr>
          <a:xfrm>
            <a:off x="106363" y="1023938"/>
            <a:ext cx="8986837" cy="5483225"/>
          </a:xfrm>
          <a:noFill/>
        </p:spPr>
        <p:txBody>
          <a:bodyPr>
            <a:spAutoFit/>
          </a:bodyPr>
          <a:lstStyle/>
          <a:p>
            <a:pPr>
              <a:lnSpc>
                <a:spcPct val="95000"/>
              </a:lnSpc>
              <a:spcBef>
                <a:spcPct val="0"/>
              </a:spcBef>
              <a:spcAft>
                <a:spcPct val="30000"/>
              </a:spcAft>
              <a:buSzPct val="130000"/>
              <a:buFont typeface="Arial" panose="020B0604020202020204" pitchFamily="34" charset="0"/>
              <a:buChar char="●"/>
            </a:pPr>
            <a:r>
              <a:rPr lang="en-US" altLang="en-US" sz="2800" b="1">
                <a:latin typeface="Arial" panose="020B0604020202020204" pitchFamily="34" charset="0"/>
              </a:rPr>
              <a:t>3,436 (~29%) were expressed at a measurable level in all individuals from at least the S or C lines</a:t>
            </a:r>
          </a:p>
          <a:p>
            <a:pPr>
              <a:lnSpc>
                <a:spcPct val="95000"/>
              </a:lnSpc>
              <a:spcBef>
                <a:spcPct val="0"/>
              </a:spcBef>
              <a:spcAft>
                <a:spcPct val="30000"/>
              </a:spcAft>
              <a:buSzPct val="130000"/>
              <a:buFont typeface="Arial" panose="020B0604020202020204" pitchFamily="34" charset="0"/>
              <a:buChar char="●"/>
            </a:pPr>
            <a:r>
              <a:rPr lang="en-US" altLang="en-US" sz="2800" b="1">
                <a:latin typeface="Arial" panose="020B0604020202020204" pitchFamily="34" charset="0"/>
              </a:rPr>
              <a:t>Of these genes, 53 (~2%) showed significant differences between S and C with a false discovery rate of 10%</a:t>
            </a:r>
          </a:p>
          <a:p>
            <a:pPr>
              <a:lnSpc>
                <a:spcPct val="95000"/>
              </a:lnSpc>
              <a:spcBef>
                <a:spcPct val="0"/>
              </a:spcBef>
              <a:spcAft>
                <a:spcPct val="30000"/>
              </a:spcAft>
              <a:buSzPct val="130000"/>
              <a:buFont typeface="Arial" panose="020B0604020202020204" pitchFamily="34" charset="0"/>
              <a:buChar char="●"/>
            </a:pPr>
            <a:r>
              <a:rPr lang="en-US" altLang="en-US" sz="2800" b="1">
                <a:latin typeface="Arial" panose="020B0604020202020204" pitchFamily="34" charset="0"/>
              </a:rPr>
              <a:t>30 displayed increased expression, 23 decreased</a:t>
            </a:r>
          </a:p>
          <a:p>
            <a:pPr>
              <a:lnSpc>
                <a:spcPct val="95000"/>
              </a:lnSpc>
              <a:spcBef>
                <a:spcPct val="0"/>
              </a:spcBef>
              <a:spcAft>
                <a:spcPct val="30000"/>
              </a:spcAft>
              <a:buSzPct val="130000"/>
              <a:buFont typeface="Arial" panose="020B0604020202020204" pitchFamily="34" charset="0"/>
              <a:buChar char="●"/>
            </a:pPr>
            <a:r>
              <a:rPr lang="en-US" altLang="en-US" sz="2800" b="1">
                <a:latin typeface="Arial" panose="020B0604020202020204" pitchFamily="34" charset="0"/>
              </a:rPr>
              <a:t>3 </a:t>
            </a:r>
            <a:r>
              <a:rPr lang="en-US" altLang="en-US" sz="2800" b="1">
                <a:solidFill>
                  <a:srgbClr val="0000FF"/>
                </a:solidFill>
                <a:latin typeface="Arial" panose="020B0604020202020204" pitchFamily="34" charset="0"/>
              </a:rPr>
              <a:t>dopamine receptor</a:t>
            </a:r>
            <a:r>
              <a:rPr lang="en-US" altLang="en-US" sz="2800" b="1">
                <a:latin typeface="Arial" panose="020B0604020202020204" pitchFamily="34" charset="0"/>
              </a:rPr>
              <a:t> expression levels treated separately due to a priori information </a:t>
            </a:r>
          </a:p>
          <a:p>
            <a:pPr>
              <a:lnSpc>
                <a:spcPct val="95000"/>
              </a:lnSpc>
              <a:spcBef>
                <a:spcPct val="0"/>
              </a:spcBef>
              <a:spcAft>
                <a:spcPct val="30000"/>
              </a:spcAft>
              <a:buSzPct val="130000"/>
              <a:buFont typeface="Arial" panose="020B0604020202020204" pitchFamily="34" charset="0"/>
              <a:buChar char="●"/>
            </a:pPr>
            <a:r>
              <a:rPr lang="en-US" altLang="en-US" sz="2800" b="1">
                <a:latin typeface="Arial" panose="020B0604020202020204" pitchFamily="34" charset="0"/>
              </a:rPr>
              <a:t>DR3 was not expressed; </a:t>
            </a:r>
            <a:r>
              <a:rPr lang="en-US" altLang="en-US" sz="2800" b="1">
                <a:solidFill>
                  <a:srgbClr val="0000FF"/>
                </a:solidFill>
                <a:latin typeface="Arial" panose="020B0604020202020204" pitchFamily="34" charset="0"/>
              </a:rPr>
              <a:t>DR4 (2-tailed P=0.05) and DR2 (P=0.10) were 24% and 19% higher in S than C</a:t>
            </a:r>
            <a:endParaRPr lang="en-US" altLang="en-US" sz="1400">
              <a:solidFill>
                <a:srgbClr val="0000FF"/>
              </a:solidFill>
              <a:latin typeface="Arial" panose="020B0604020202020204" pitchFamily="34" charset="0"/>
            </a:endParaRPr>
          </a:p>
        </p:txBody>
      </p:sp>
      <p:sp>
        <p:nvSpPr>
          <p:cNvPr id="203780" name="Line 3">
            <a:extLst>
              <a:ext uri="{FF2B5EF4-FFF2-40B4-BE49-F238E27FC236}">
                <a16:creationId xmlns:a16="http://schemas.microsoft.com/office/drawing/2014/main" id="{AF15FCAC-95BE-1C9C-EF17-47A60346D368}"/>
              </a:ext>
            </a:extLst>
          </p:cNvPr>
          <p:cNvSpPr>
            <a:spLocks noChangeShapeType="1"/>
          </p:cNvSpPr>
          <p:nvPr/>
        </p:nvSpPr>
        <p:spPr bwMode="auto">
          <a:xfrm>
            <a:off x="228600" y="850900"/>
            <a:ext cx="8683625" cy="0"/>
          </a:xfrm>
          <a:prstGeom prst="line">
            <a:avLst/>
          </a:prstGeom>
          <a:noFill/>
          <a:ln w="50800">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135044" name="Text Box 4">
            <a:extLst>
              <a:ext uri="{FF2B5EF4-FFF2-40B4-BE49-F238E27FC236}">
                <a16:creationId xmlns:a16="http://schemas.microsoft.com/office/drawing/2014/main" id="{23D2204A-8064-A51B-DFA8-507854128BA6}"/>
              </a:ext>
            </a:extLst>
          </p:cNvPr>
          <p:cNvSpPr txBox="1">
            <a:spLocks noChangeArrowheads="1"/>
          </p:cNvSpPr>
          <p:nvPr/>
        </p:nvSpPr>
        <p:spPr bwMode="auto">
          <a:xfrm>
            <a:off x="720725" y="76200"/>
            <a:ext cx="8361363" cy="701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defRPr/>
            </a:pPr>
            <a:r>
              <a:rPr lang="en-US" altLang="en-US" sz="4000" b="1">
                <a:effectLst>
                  <a:outerShdw blurRad="38100" dist="38100" dir="2700000" algn="tl">
                    <a:srgbClr val="C0C0C0"/>
                  </a:outerShdw>
                </a:effectLst>
                <a:latin typeface="Arial" panose="020B0604020202020204" pitchFamily="34" charset="0"/>
              </a:rPr>
              <a:t>Hippocampal Gene Expression</a:t>
            </a:r>
          </a:p>
        </p:txBody>
      </p:sp>
    </p:spTree>
  </p:cSld>
  <p:clrMapOvr>
    <a:masterClrMapping/>
  </p:clrMapOvr>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826" name="Slide Number Placeholder 3">
            <a:extLst>
              <a:ext uri="{FF2B5EF4-FFF2-40B4-BE49-F238E27FC236}">
                <a16:creationId xmlns:a16="http://schemas.microsoft.com/office/drawing/2014/main" id="{0FAE7EB1-8785-0C35-46AD-BDB0AFEA3CD9}"/>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165D45E3-B36B-4E39-8100-57D33876EE2E}" type="slidenum">
              <a:rPr lang="en-US" altLang="en-US" sz="1400"/>
              <a:pPr>
                <a:spcBef>
                  <a:spcPct val="0"/>
                </a:spcBef>
                <a:buFontTx/>
                <a:buNone/>
              </a:pPr>
              <a:t>112</a:t>
            </a:fld>
            <a:endParaRPr lang="en-US" altLang="en-US" sz="1400"/>
          </a:p>
        </p:txBody>
      </p:sp>
      <p:sp>
        <p:nvSpPr>
          <p:cNvPr id="1868802" name="Text Box 2">
            <a:extLst>
              <a:ext uri="{FF2B5EF4-FFF2-40B4-BE49-F238E27FC236}">
                <a16:creationId xmlns:a16="http://schemas.microsoft.com/office/drawing/2014/main" id="{B75C2ECD-4FCE-61EE-F219-D2F3FEE16573}"/>
              </a:ext>
            </a:extLst>
          </p:cNvPr>
          <p:cNvSpPr txBox="1">
            <a:spLocks noChangeArrowheads="1"/>
          </p:cNvSpPr>
          <p:nvPr/>
        </p:nvSpPr>
        <p:spPr bwMode="auto">
          <a:xfrm>
            <a:off x="512763" y="1236663"/>
            <a:ext cx="8370887" cy="36845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50000"/>
              </a:spcBef>
              <a:defRPr/>
            </a:pPr>
            <a:r>
              <a:rPr lang="en-US" altLang="en-US" sz="3200" b="1">
                <a:solidFill>
                  <a:srgbClr val="FF0000"/>
                </a:solidFill>
                <a:effectLst>
                  <a:outerShdw blurRad="38100" dist="38100" dir="2700000" algn="tl">
                    <a:srgbClr val="C0C0C0"/>
                  </a:outerShdw>
                </a:effectLst>
                <a:latin typeface="Arial" panose="020B0604020202020204" pitchFamily="34" charset="0"/>
              </a:rPr>
              <a:t>Show movie that accompanies:</a:t>
            </a:r>
          </a:p>
          <a:p>
            <a:pPr>
              <a:spcBef>
                <a:spcPct val="50000"/>
              </a:spcBef>
              <a:defRPr/>
            </a:pPr>
            <a:r>
              <a:rPr lang="en-US" altLang="en-US" sz="2400">
                <a:latin typeface="Arial" panose="020B0604020202020204" pitchFamily="34" charset="0"/>
              </a:rPr>
              <a:t>Girard, I., M. W. McAleer, J. S. Rhodes, and T. Garland, Jr. 2001. Selection for high voluntary wheel running increases intermittency in house mice (</a:t>
            </a:r>
            <a:r>
              <a:rPr lang="en-US" altLang="en-US" sz="2400" i="1">
                <a:latin typeface="Arial" panose="020B0604020202020204" pitchFamily="34" charset="0"/>
              </a:rPr>
              <a:t>Mus domesticus</a:t>
            </a:r>
            <a:r>
              <a:rPr lang="en-US" altLang="en-US" sz="2400">
                <a:latin typeface="Arial" panose="020B0604020202020204" pitchFamily="34" charset="0"/>
              </a:rPr>
              <a:t>).</a:t>
            </a:r>
            <a:br>
              <a:rPr lang="en-US" altLang="en-US" sz="2400">
                <a:latin typeface="Arial" panose="020B0604020202020204" pitchFamily="34" charset="0"/>
              </a:rPr>
            </a:br>
            <a:r>
              <a:rPr lang="en-US" altLang="en-US" sz="2400">
                <a:latin typeface="Arial" panose="020B0604020202020204" pitchFamily="34" charset="0"/>
              </a:rPr>
              <a:t>Journal of Experimental Biology 204:4311-4320.</a:t>
            </a:r>
          </a:p>
          <a:p>
            <a:pPr>
              <a:spcBef>
                <a:spcPct val="50000"/>
              </a:spcBef>
              <a:defRPr/>
            </a:pPr>
            <a:endParaRPr lang="en-US" altLang="en-US" sz="2400">
              <a:latin typeface="Arial" panose="020B0604020202020204" pitchFamily="34" charset="0"/>
            </a:endParaRPr>
          </a:p>
          <a:p>
            <a:pPr>
              <a:spcBef>
                <a:spcPct val="50000"/>
              </a:spcBef>
              <a:defRPr/>
            </a:pPr>
            <a:r>
              <a:rPr lang="en-US" altLang="en-US" sz="2000" u="sng">
                <a:solidFill>
                  <a:srgbClr val="0000FF"/>
                </a:solidFill>
                <a:latin typeface="Arial" panose="020B0604020202020204" pitchFamily="34" charset="0"/>
              </a:rPr>
              <a:t>http://www.biology.ucr.edu/people/faculty/Garland/Girard01.mov</a:t>
            </a:r>
          </a:p>
          <a:p>
            <a:pPr>
              <a:spcBef>
                <a:spcPct val="50000"/>
              </a:spcBef>
              <a:defRPr/>
            </a:pPr>
            <a:endParaRPr lang="en-US" altLang="en-US" sz="2000" u="sng">
              <a:solidFill>
                <a:srgbClr val="0000FF"/>
              </a:solidFill>
              <a:latin typeface="Arial" panose="020B0604020202020204" pitchFamily="34" charset="0"/>
            </a:endParaRPr>
          </a:p>
        </p:txBody>
      </p:sp>
    </p:spTree>
  </p:cSld>
  <p:clrMapOvr>
    <a:masterClrMapping/>
  </p:clrMapOvr>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7874" name="Slide Number Placeholder 3">
            <a:extLst>
              <a:ext uri="{FF2B5EF4-FFF2-40B4-BE49-F238E27FC236}">
                <a16:creationId xmlns:a16="http://schemas.microsoft.com/office/drawing/2014/main" id="{62FCDE5A-12E9-7D12-0783-F4B941C9AD14}"/>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A02C2184-4ECF-4B2F-83E7-8F2DF84DBEC2}" type="slidenum">
              <a:rPr lang="en-US" altLang="en-US" sz="1400"/>
              <a:pPr>
                <a:spcBef>
                  <a:spcPct val="0"/>
                </a:spcBef>
                <a:buFontTx/>
                <a:buNone/>
              </a:pPr>
              <a:t>113</a:t>
            </a:fld>
            <a:endParaRPr lang="en-US" altLang="en-US" sz="1400"/>
          </a:p>
        </p:txBody>
      </p:sp>
      <p:sp>
        <p:nvSpPr>
          <p:cNvPr id="207875" name="Text Box 2">
            <a:extLst>
              <a:ext uri="{FF2B5EF4-FFF2-40B4-BE49-F238E27FC236}">
                <a16:creationId xmlns:a16="http://schemas.microsoft.com/office/drawing/2014/main" id="{67C97548-C962-7F71-379D-44A3F74069E9}"/>
              </a:ext>
            </a:extLst>
          </p:cNvPr>
          <p:cNvSpPr txBox="1">
            <a:spLocks noChangeArrowheads="1"/>
          </p:cNvSpPr>
          <p:nvPr/>
        </p:nvSpPr>
        <p:spPr bwMode="auto">
          <a:xfrm>
            <a:off x="3429000" y="914400"/>
            <a:ext cx="5029200" cy="27447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spcAft>
                <a:spcPct val="30000"/>
              </a:spcAft>
              <a:buFontTx/>
              <a:buNone/>
            </a:pPr>
            <a:r>
              <a:rPr lang="en-US" altLang="en-US" sz="2600" b="1">
                <a:latin typeface="Arial" panose="020B0604020202020204" pitchFamily="34" charset="0"/>
              </a:rPr>
              <a:t>Ef</a:t>
            </a:r>
            <a:r>
              <a:rPr lang="en-US" altLang="en-US" sz="500" b="1">
                <a:latin typeface="Arial" panose="020B0604020202020204" pitchFamily="34" charset="0"/>
              </a:rPr>
              <a:t> </a:t>
            </a:r>
            <a:r>
              <a:rPr lang="en-US" altLang="en-US" sz="2600" b="1">
                <a:latin typeface="Arial" panose="020B0604020202020204" pitchFamily="34" charset="0"/>
              </a:rPr>
              <a:t>fect		2-tailed P</a:t>
            </a:r>
          </a:p>
          <a:p>
            <a:pPr>
              <a:spcBef>
                <a:spcPct val="0"/>
              </a:spcBef>
              <a:buFontTx/>
              <a:buNone/>
            </a:pPr>
            <a:r>
              <a:rPr lang="en-US" altLang="en-US" sz="2600" b="1">
                <a:solidFill>
                  <a:srgbClr val="FF0000"/>
                </a:solidFill>
                <a:latin typeface="Arial" panose="020B0604020202020204" pitchFamily="34" charset="0"/>
              </a:rPr>
              <a:t>S</a:t>
            </a:r>
            <a:r>
              <a:rPr lang="en-US" altLang="en-US" sz="2600" b="1">
                <a:latin typeface="Arial" panose="020B0604020202020204" pitchFamily="34" charset="0"/>
              </a:rPr>
              <a:t> vs. </a:t>
            </a:r>
            <a:r>
              <a:rPr lang="en-US" altLang="en-US" sz="2600" b="1">
                <a:solidFill>
                  <a:srgbClr val="0000FF"/>
                </a:solidFill>
                <a:latin typeface="Arial" panose="020B0604020202020204" pitchFamily="34" charset="0"/>
              </a:rPr>
              <a:t>C</a:t>
            </a:r>
            <a:r>
              <a:rPr lang="en-US" altLang="en-US" sz="2600">
                <a:latin typeface="Arial" panose="020B0604020202020204" pitchFamily="34" charset="0"/>
              </a:rPr>
              <a:t> </a:t>
            </a:r>
            <a:r>
              <a:rPr lang="en-US" altLang="en-US" sz="2600" b="1">
                <a:latin typeface="Arial" panose="020B0604020202020204" pitchFamily="34" charset="0"/>
              </a:rPr>
              <a:t>		0.2156</a:t>
            </a:r>
          </a:p>
          <a:p>
            <a:pPr>
              <a:spcBef>
                <a:spcPct val="0"/>
              </a:spcBef>
              <a:buFontTx/>
              <a:buNone/>
            </a:pPr>
            <a:r>
              <a:rPr lang="en-US" altLang="en-US" sz="2600" b="1">
                <a:latin typeface="Arial" panose="020B0604020202020204" pitchFamily="34" charset="0"/>
              </a:rPr>
              <a:t>Sex			0.0996</a:t>
            </a:r>
          </a:p>
          <a:p>
            <a:pPr>
              <a:spcBef>
                <a:spcPct val="0"/>
              </a:spcBef>
              <a:buFontTx/>
              <a:buNone/>
            </a:pPr>
            <a:r>
              <a:rPr lang="en-US" altLang="en-US" sz="2600" b="1">
                <a:latin typeface="Arial" panose="020B0604020202020204" pitchFamily="34" charset="0"/>
              </a:rPr>
              <a:t>Interaction		0.5190</a:t>
            </a:r>
          </a:p>
          <a:p>
            <a:pPr>
              <a:spcBef>
                <a:spcPct val="0"/>
              </a:spcBef>
              <a:buFontTx/>
              <a:buNone/>
            </a:pPr>
            <a:r>
              <a:rPr lang="en-US" altLang="en-US" sz="2600" b="1">
                <a:latin typeface="Arial" panose="020B0604020202020204" pitchFamily="34" charset="0"/>
              </a:rPr>
              <a:t>Mini-muscle         0.0012</a:t>
            </a:r>
          </a:p>
          <a:p>
            <a:pPr>
              <a:spcBef>
                <a:spcPct val="0"/>
              </a:spcBef>
              <a:buFontTx/>
              <a:buNone/>
            </a:pPr>
            <a:r>
              <a:rPr lang="en-US" altLang="en-US" sz="1800" b="1">
                <a:latin typeface="Arial" panose="020B0604020202020204" pitchFamily="34" charset="0"/>
              </a:rPr>
              <a:t>Age			0.0085</a:t>
            </a:r>
          </a:p>
          <a:p>
            <a:pPr>
              <a:spcBef>
                <a:spcPct val="0"/>
              </a:spcBef>
              <a:buFontTx/>
              <a:buNone/>
            </a:pPr>
            <a:r>
              <a:rPr lang="en-US" altLang="en-US" sz="1800" b="1">
                <a:latin typeface="Arial" panose="020B0604020202020204" pitchFamily="34" charset="0"/>
              </a:rPr>
              <a:t>Time of Day		0.8186</a:t>
            </a:r>
          </a:p>
        </p:txBody>
      </p:sp>
      <p:sp>
        <p:nvSpPr>
          <p:cNvPr id="1723395" name="Text Box 3">
            <a:extLst>
              <a:ext uri="{FF2B5EF4-FFF2-40B4-BE49-F238E27FC236}">
                <a16:creationId xmlns:a16="http://schemas.microsoft.com/office/drawing/2014/main" id="{A25E00A9-38AB-4C17-73A8-81411CB49F00}"/>
              </a:ext>
            </a:extLst>
          </p:cNvPr>
          <p:cNvSpPr txBox="1">
            <a:spLocks noChangeArrowheads="1"/>
          </p:cNvSpPr>
          <p:nvPr/>
        </p:nvSpPr>
        <p:spPr bwMode="auto">
          <a:xfrm>
            <a:off x="273050" y="90488"/>
            <a:ext cx="8185150" cy="701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50000"/>
              </a:spcBef>
              <a:defRPr/>
            </a:pPr>
            <a:r>
              <a:rPr lang="en-US" altLang="en-US" sz="4000" b="1">
                <a:solidFill>
                  <a:srgbClr val="9900CC"/>
                </a:solidFill>
                <a:effectLst>
                  <a:outerShdw blurRad="38100" dist="38100" dir="2700000" algn="tl">
                    <a:srgbClr val="C0C0C0"/>
                  </a:outerShdw>
                </a:effectLst>
                <a:latin typeface="Arial" panose="020B0604020202020204" pitchFamily="34" charset="0"/>
              </a:rPr>
              <a:t>Sprint Speed </a:t>
            </a:r>
            <a:r>
              <a:rPr lang="en-US" altLang="en-US" sz="4000">
                <a:solidFill>
                  <a:srgbClr val="9900CC"/>
                </a:solidFill>
                <a:effectLst>
                  <a:outerShdw blurRad="38100" dist="38100" dir="2700000" algn="tl">
                    <a:srgbClr val="C0C0C0"/>
                  </a:outerShdw>
                </a:effectLst>
                <a:latin typeface="Arial" panose="020B0604020202020204" pitchFamily="34" charset="0"/>
              </a:rPr>
              <a:t>(gen. 48)</a:t>
            </a:r>
          </a:p>
        </p:txBody>
      </p:sp>
      <p:sp>
        <p:nvSpPr>
          <p:cNvPr id="1723396" name="Text Box 4">
            <a:extLst>
              <a:ext uri="{FF2B5EF4-FFF2-40B4-BE49-F238E27FC236}">
                <a16:creationId xmlns:a16="http://schemas.microsoft.com/office/drawing/2014/main" id="{B56B8FA2-FC6D-FF69-8199-283725354CC0}"/>
              </a:ext>
            </a:extLst>
          </p:cNvPr>
          <p:cNvSpPr txBox="1">
            <a:spLocks noChangeArrowheads="1"/>
          </p:cNvSpPr>
          <p:nvPr/>
        </p:nvSpPr>
        <p:spPr bwMode="auto">
          <a:xfrm>
            <a:off x="457200" y="2009775"/>
            <a:ext cx="2209800" cy="13128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defRPr/>
            </a:pPr>
            <a:r>
              <a:rPr lang="en-US" altLang="en-US" sz="1800" b="1">
                <a:latin typeface="Arial" panose="020B0604020202020204" pitchFamily="34" charset="0"/>
              </a:rPr>
              <a:t>2-way nested</a:t>
            </a:r>
          </a:p>
          <a:p>
            <a:pPr>
              <a:defRPr/>
            </a:pPr>
            <a:r>
              <a:rPr lang="en-US" altLang="en-US" sz="1800" b="1">
                <a:latin typeface="Arial" panose="020B0604020202020204" pitchFamily="34" charset="0"/>
              </a:rPr>
              <a:t>ANCOVA in SAS Procedure Mixed</a:t>
            </a:r>
          </a:p>
          <a:p>
            <a:pPr>
              <a:defRPr/>
            </a:pPr>
            <a:r>
              <a:rPr lang="en-US" altLang="en-US" sz="2600" b="1">
                <a:latin typeface="Arial" panose="020B0604020202020204" pitchFamily="34" charset="0"/>
              </a:rPr>
              <a:t>(N = 151)</a:t>
            </a:r>
            <a:endParaRPr lang="en-US" altLang="en-US" sz="2600" b="1">
              <a:solidFill>
                <a:srgbClr val="990099"/>
              </a:solidFill>
              <a:effectLst>
                <a:outerShdw blurRad="38100" dist="38100" dir="2700000" algn="tl">
                  <a:srgbClr val="C0C0C0"/>
                </a:outerShdw>
              </a:effectLst>
              <a:latin typeface="Arial" panose="020B0604020202020204" pitchFamily="34" charset="0"/>
            </a:endParaRPr>
          </a:p>
        </p:txBody>
      </p:sp>
      <p:sp>
        <p:nvSpPr>
          <p:cNvPr id="207878" name="Line 5">
            <a:extLst>
              <a:ext uri="{FF2B5EF4-FFF2-40B4-BE49-F238E27FC236}">
                <a16:creationId xmlns:a16="http://schemas.microsoft.com/office/drawing/2014/main" id="{12EFA573-7279-2136-2D2D-93939721B49C}"/>
              </a:ext>
            </a:extLst>
          </p:cNvPr>
          <p:cNvSpPr>
            <a:spLocks noChangeShapeType="1"/>
          </p:cNvSpPr>
          <p:nvPr/>
        </p:nvSpPr>
        <p:spPr bwMode="auto">
          <a:xfrm>
            <a:off x="3429000" y="1416050"/>
            <a:ext cx="4419600" cy="0"/>
          </a:xfrm>
          <a:prstGeom prst="line">
            <a:avLst/>
          </a:prstGeom>
          <a:noFill/>
          <a:ln w="381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nvGrpSpPr>
          <p:cNvPr id="1723398" name="Group 6">
            <a:extLst>
              <a:ext uri="{FF2B5EF4-FFF2-40B4-BE49-F238E27FC236}">
                <a16:creationId xmlns:a16="http://schemas.microsoft.com/office/drawing/2014/main" id="{9F96F0FB-6203-E630-C5FF-29B5EE40E578}"/>
              </a:ext>
            </a:extLst>
          </p:cNvPr>
          <p:cNvGrpSpPr>
            <a:grpSpLocks/>
          </p:cNvGrpSpPr>
          <p:nvPr/>
        </p:nvGrpSpPr>
        <p:grpSpPr bwMode="auto">
          <a:xfrm>
            <a:off x="457200" y="2674938"/>
            <a:ext cx="8458200" cy="3798887"/>
            <a:chOff x="288" y="1685"/>
            <a:chExt cx="5328" cy="2393"/>
          </a:xfrm>
        </p:grpSpPr>
        <p:sp>
          <p:nvSpPr>
            <p:cNvPr id="1723399" name="Text Box 7">
              <a:extLst>
                <a:ext uri="{FF2B5EF4-FFF2-40B4-BE49-F238E27FC236}">
                  <a16:creationId xmlns:a16="http://schemas.microsoft.com/office/drawing/2014/main" id="{47D82134-F71E-47ED-2417-3EA70180E1CF}"/>
                </a:ext>
              </a:extLst>
            </p:cNvPr>
            <p:cNvSpPr txBox="1">
              <a:spLocks noChangeArrowheads="1"/>
            </p:cNvSpPr>
            <p:nvPr/>
          </p:nvSpPr>
          <p:spPr bwMode="auto">
            <a:xfrm>
              <a:off x="288" y="2599"/>
              <a:ext cx="5328" cy="147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Aft>
                  <a:spcPct val="20000"/>
                </a:spcAft>
                <a:defRPr/>
              </a:pPr>
              <a:r>
                <a:rPr lang="en-US" altLang="en-US" sz="2000" b="1">
                  <a:latin typeface="Arial" panose="020B0604020202020204" pitchFamily="34" charset="0"/>
                </a:rPr>
                <a:t>Adjusted Means </a:t>
              </a:r>
              <a:r>
                <a:rPr lang="en-US" altLang="en-US" sz="2400" b="1">
                  <a:latin typeface="Arial" panose="020B0604020202020204" pitchFamily="34" charset="0"/>
                </a:rPr>
                <a:t>(m/s)</a:t>
              </a:r>
              <a:endParaRPr lang="en-US" altLang="en-US" sz="2000" b="1">
                <a:latin typeface="Arial" panose="020B0604020202020204" pitchFamily="34" charset="0"/>
              </a:endParaRPr>
            </a:p>
            <a:p>
              <a:pPr>
                <a:spcAft>
                  <a:spcPct val="50000"/>
                </a:spcAft>
                <a:defRPr/>
              </a:pPr>
              <a:r>
                <a:rPr lang="en-US" altLang="en-US" sz="3200" b="1">
                  <a:latin typeface="Arial" panose="020B0604020202020204" pitchFamily="34" charset="0"/>
                </a:rPr>
                <a:t>					   Mini/Normal</a:t>
              </a:r>
              <a:endParaRPr lang="en-US" altLang="en-US" sz="3200" b="1">
                <a:solidFill>
                  <a:srgbClr val="0000FF"/>
                </a:solidFill>
                <a:latin typeface="Arial" panose="020B0604020202020204" pitchFamily="34" charset="0"/>
              </a:endParaRPr>
            </a:p>
            <a:p>
              <a:pPr>
                <a:lnSpc>
                  <a:spcPct val="70000"/>
                </a:lnSpc>
                <a:defRPr/>
              </a:pPr>
              <a:r>
                <a:rPr lang="en-US" altLang="en-US" sz="3400" b="1">
                  <a:latin typeface="Arial" panose="020B0604020202020204" pitchFamily="34" charset="0"/>
                </a:rPr>
                <a:t>Mini			1.066		</a:t>
              </a:r>
            </a:p>
            <a:p>
              <a:pPr>
                <a:lnSpc>
                  <a:spcPct val="70000"/>
                </a:lnSpc>
                <a:defRPr/>
              </a:pPr>
              <a:r>
                <a:rPr lang="en-US" altLang="en-US" sz="3400" b="1">
                  <a:solidFill>
                    <a:srgbClr val="9900CC"/>
                  </a:solidFill>
                  <a:latin typeface="Arial" panose="020B0604020202020204" pitchFamily="34" charset="0"/>
                </a:rPr>
                <a:t>						</a:t>
              </a:r>
              <a:r>
                <a:rPr lang="en-US" altLang="en-US" sz="3400" b="1">
                  <a:solidFill>
                    <a:srgbClr val="CC0000"/>
                  </a:solidFill>
                  <a:latin typeface="Arial" panose="020B0604020202020204" pitchFamily="34" charset="0"/>
                </a:rPr>
                <a:t>0.75</a:t>
              </a:r>
              <a:endParaRPr lang="en-US" altLang="en-US" sz="3400" b="1">
                <a:solidFill>
                  <a:srgbClr val="CC0000"/>
                </a:solidFill>
                <a:effectLst>
                  <a:outerShdw blurRad="38100" dist="38100" dir="2700000" algn="tl">
                    <a:srgbClr val="C0C0C0"/>
                  </a:outerShdw>
                </a:effectLst>
                <a:latin typeface="Arial" panose="020B0604020202020204" pitchFamily="34" charset="0"/>
              </a:endParaRPr>
            </a:p>
            <a:p>
              <a:pPr>
                <a:lnSpc>
                  <a:spcPct val="70000"/>
                </a:lnSpc>
                <a:defRPr/>
              </a:pPr>
              <a:r>
                <a:rPr lang="en-US" altLang="en-US" sz="3400" b="1">
                  <a:latin typeface="Arial" panose="020B0604020202020204" pitchFamily="34" charset="0"/>
                </a:rPr>
                <a:t>Normal		1.416		</a:t>
              </a:r>
              <a:r>
                <a:rPr lang="en-US" altLang="en-US" sz="3400" b="1">
                  <a:solidFill>
                    <a:srgbClr val="0000FF"/>
                  </a:solidFill>
                  <a:latin typeface="Arial" panose="020B0604020202020204" pitchFamily="34" charset="0"/>
                </a:rPr>
                <a:t>	</a:t>
              </a:r>
            </a:p>
          </p:txBody>
        </p:sp>
        <p:sp>
          <p:nvSpPr>
            <p:cNvPr id="207881" name="Rectangle 8">
              <a:extLst>
                <a:ext uri="{FF2B5EF4-FFF2-40B4-BE49-F238E27FC236}">
                  <a16:creationId xmlns:a16="http://schemas.microsoft.com/office/drawing/2014/main" id="{72DC69E4-1C14-E836-4D64-AA0E3D22807B}"/>
                </a:ext>
              </a:extLst>
            </p:cNvPr>
            <p:cNvSpPr>
              <a:spLocks noChangeArrowheads="1"/>
            </p:cNvSpPr>
            <p:nvPr/>
          </p:nvSpPr>
          <p:spPr bwMode="auto">
            <a:xfrm>
              <a:off x="2178" y="1685"/>
              <a:ext cx="2465" cy="242"/>
            </a:xfrm>
            <a:prstGeom prst="rect">
              <a:avLst/>
            </a:prstGeom>
            <a:noFill/>
            <a:ln w="28575">
              <a:solidFill>
                <a:srgbClr val="CC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gr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3" presetClass="entr" presetSubtype="16" fill="hold" nodeType="clickEffect">
                                  <p:stCondLst>
                                    <p:cond delay="0"/>
                                  </p:stCondLst>
                                  <p:childTnLst>
                                    <p:set>
                                      <p:cBhvr>
                                        <p:cTn id="6" dur="1" fill="hold">
                                          <p:stCondLst>
                                            <p:cond delay="0"/>
                                          </p:stCondLst>
                                        </p:cTn>
                                        <p:tgtEl>
                                          <p:spTgt spid="1723398"/>
                                        </p:tgtEl>
                                        <p:attrNameLst>
                                          <p:attrName>style.visibility</p:attrName>
                                        </p:attrNameLst>
                                      </p:cBhvr>
                                      <p:to>
                                        <p:strVal val="visible"/>
                                      </p:to>
                                    </p:set>
                                    <p:anim calcmode="lin" valueType="num">
                                      <p:cBhvr>
                                        <p:cTn id="7" dur="500" fill="hold"/>
                                        <p:tgtEl>
                                          <p:spTgt spid="1723398"/>
                                        </p:tgtEl>
                                        <p:attrNameLst>
                                          <p:attrName>ppt_w</p:attrName>
                                        </p:attrNameLst>
                                      </p:cBhvr>
                                      <p:tavLst>
                                        <p:tav tm="0">
                                          <p:val>
                                            <p:fltVal val="0"/>
                                          </p:val>
                                        </p:tav>
                                        <p:tav tm="100000">
                                          <p:val>
                                            <p:strVal val="#ppt_w"/>
                                          </p:val>
                                        </p:tav>
                                      </p:tavLst>
                                    </p:anim>
                                    <p:anim calcmode="lin" valueType="num">
                                      <p:cBhvr>
                                        <p:cTn id="8" dur="500" fill="hold"/>
                                        <p:tgtEl>
                                          <p:spTgt spid="1723398"/>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9922" name="Slide Number Placeholder 3">
            <a:extLst>
              <a:ext uri="{FF2B5EF4-FFF2-40B4-BE49-F238E27FC236}">
                <a16:creationId xmlns:a16="http://schemas.microsoft.com/office/drawing/2014/main" id="{3363EBAC-9541-1FDC-A1FC-8032E1F94D63}"/>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05AF665B-70DD-4B37-A07F-DFED9F1562EF}" type="slidenum">
              <a:rPr lang="en-US" altLang="en-US" sz="1400"/>
              <a:pPr>
                <a:spcBef>
                  <a:spcPct val="0"/>
                </a:spcBef>
                <a:buFontTx/>
                <a:buNone/>
              </a:pPr>
              <a:t>114</a:t>
            </a:fld>
            <a:endParaRPr lang="en-US" altLang="en-US" sz="1400"/>
          </a:p>
        </p:txBody>
      </p:sp>
      <p:sp>
        <p:nvSpPr>
          <p:cNvPr id="209923" name="Text Box 2">
            <a:extLst>
              <a:ext uri="{FF2B5EF4-FFF2-40B4-BE49-F238E27FC236}">
                <a16:creationId xmlns:a16="http://schemas.microsoft.com/office/drawing/2014/main" id="{D372C0CE-FA0F-7881-B99F-303A11BD49FD}"/>
              </a:ext>
            </a:extLst>
          </p:cNvPr>
          <p:cNvSpPr txBox="1">
            <a:spLocks noChangeArrowheads="1"/>
          </p:cNvSpPr>
          <p:nvPr/>
        </p:nvSpPr>
        <p:spPr bwMode="auto">
          <a:xfrm>
            <a:off x="3429000" y="1193800"/>
            <a:ext cx="5029200" cy="27908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spcAft>
                <a:spcPct val="40000"/>
              </a:spcAft>
              <a:buFontTx/>
              <a:buNone/>
            </a:pPr>
            <a:r>
              <a:rPr lang="en-US" altLang="en-US" sz="2600" b="1">
                <a:latin typeface="Arial" panose="020B0604020202020204" pitchFamily="34" charset="0"/>
              </a:rPr>
              <a:t>Ef</a:t>
            </a:r>
            <a:r>
              <a:rPr lang="en-US" altLang="en-US" sz="400" b="1">
                <a:latin typeface="Arial" panose="020B0604020202020204" pitchFamily="34" charset="0"/>
              </a:rPr>
              <a:t> </a:t>
            </a:r>
            <a:r>
              <a:rPr lang="en-US" altLang="en-US" sz="2600" b="1">
                <a:latin typeface="Arial" panose="020B0604020202020204" pitchFamily="34" charset="0"/>
              </a:rPr>
              <a:t>fect		2-tailed P</a:t>
            </a:r>
          </a:p>
          <a:p>
            <a:pPr>
              <a:spcBef>
                <a:spcPct val="0"/>
              </a:spcBef>
              <a:spcAft>
                <a:spcPct val="10000"/>
              </a:spcAft>
              <a:buFontTx/>
              <a:buNone/>
            </a:pPr>
            <a:r>
              <a:rPr lang="en-US" altLang="en-US" sz="2600" b="1">
                <a:solidFill>
                  <a:srgbClr val="FF0000"/>
                </a:solidFill>
                <a:latin typeface="Arial" panose="020B0604020202020204" pitchFamily="34" charset="0"/>
              </a:rPr>
              <a:t>S</a:t>
            </a:r>
            <a:r>
              <a:rPr lang="en-US" altLang="en-US" sz="2600" b="1">
                <a:latin typeface="Arial" panose="020B0604020202020204" pitchFamily="34" charset="0"/>
              </a:rPr>
              <a:t> vs. </a:t>
            </a:r>
            <a:r>
              <a:rPr lang="en-US" altLang="en-US" sz="2600" b="1">
                <a:solidFill>
                  <a:srgbClr val="0000FF"/>
                </a:solidFill>
                <a:latin typeface="Arial" panose="020B0604020202020204" pitchFamily="34" charset="0"/>
              </a:rPr>
              <a:t>C</a:t>
            </a:r>
            <a:r>
              <a:rPr lang="en-US" altLang="en-US" sz="2600">
                <a:latin typeface="Arial" panose="020B0604020202020204" pitchFamily="34" charset="0"/>
              </a:rPr>
              <a:t> </a:t>
            </a:r>
            <a:r>
              <a:rPr lang="en-US" altLang="en-US" sz="2600" b="1">
                <a:latin typeface="Arial" panose="020B0604020202020204" pitchFamily="34" charset="0"/>
              </a:rPr>
              <a:t>		  0.0139</a:t>
            </a:r>
          </a:p>
          <a:p>
            <a:pPr>
              <a:spcBef>
                <a:spcPct val="0"/>
              </a:spcBef>
              <a:spcAft>
                <a:spcPct val="10000"/>
              </a:spcAft>
              <a:buFontTx/>
              <a:buNone/>
            </a:pPr>
            <a:r>
              <a:rPr lang="en-US" altLang="en-US" sz="2600" b="1">
                <a:latin typeface="Arial" panose="020B0604020202020204" pitchFamily="34" charset="0"/>
              </a:rPr>
              <a:t>Sex			  0.0001</a:t>
            </a:r>
          </a:p>
          <a:p>
            <a:pPr>
              <a:spcBef>
                <a:spcPct val="0"/>
              </a:spcBef>
              <a:spcAft>
                <a:spcPct val="10000"/>
              </a:spcAft>
              <a:buFontTx/>
              <a:buNone/>
            </a:pPr>
            <a:r>
              <a:rPr lang="en-US" altLang="en-US" sz="2600" b="1">
                <a:latin typeface="Arial" panose="020B0604020202020204" pitchFamily="34" charset="0"/>
              </a:rPr>
              <a:t>Mini			  0.0001</a:t>
            </a:r>
          </a:p>
          <a:p>
            <a:pPr>
              <a:spcBef>
                <a:spcPct val="0"/>
              </a:spcBef>
              <a:spcAft>
                <a:spcPct val="10000"/>
              </a:spcAft>
              <a:buFontTx/>
              <a:buNone/>
            </a:pPr>
            <a:r>
              <a:rPr lang="en-US" altLang="en-US" sz="2600" b="1">
                <a:latin typeface="Arial" panose="020B0604020202020204" pitchFamily="34" charset="0"/>
              </a:rPr>
              <a:t>log</a:t>
            </a:r>
            <a:r>
              <a:rPr lang="en-US" altLang="en-US" sz="2600" b="1" baseline="-25000">
                <a:latin typeface="Arial" panose="020B0604020202020204" pitchFamily="34" charset="0"/>
              </a:rPr>
              <a:t>10</a:t>
            </a:r>
            <a:r>
              <a:rPr lang="en-US" altLang="en-US" sz="2600" b="1">
                <a:latin typeface="Arial" panose="020B0604020202020204" pitchFamily="34" charset="0"/>
              </a:rPr>
              <a:t> Body Mass	  0.0001</a:t>
            </a:r>
          </a:p>
          <a:p>
            <a:pPr>
              <a:spcBef>
                <a:spcPct val="0"/>
              </a:spcBef>
              <a:spcAft>
                <a:spcPct val="10000"/>
              </a:spcAft>
              <a:buFontTx/>
              <a:buNone/>
            </a:pPr>
            <a:r>
              <a:rPr lang="en-US" altLang="en-US" sz="2600" b="1">
                <a:latin typeface="Arial" panose="020B0604020202020204" pitchFamily="34" charset="0"/>
              </a:rPr>
              <a:t>Age			  0.3897</a:t>
            </a:r>
          </a:p>
        </p:txBody>
      </p:sp>
      <p:sp>
        <p:nvSpPr>
          <p:cNvPr id="1733635" name="Text Box 3">
            <a:extLst>
              <a:ext uri="{FF2B5EF4-FFF2-40B4-BE49-F238E27FC236}">
                <a16:creationId xmlns:a16="http://schemas.microsoft.com/office/drawing/2014/main" id="{24D1904A-5053-81FB-56A5-6F75DE16E6C2}"/>
              </a:ext>
            </a:extLst>
          </p:cNvPr>
          <p:cNvSpPr txBox="1">
            <a:spLocks noChangeArrowheads="1"/>
          </p:cNvSpPr>
          <p:nvPr/>
        </p:nvSpPr>
        <p:spPr bwMode="auto">
          <a:xfrm>
            <a:off x="273050" y="141288"/>
            <a:ext cx="8185150" cy="701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50000"/>
              </a:spcBef>
              <a:defRPr/>
            </a:pPr>
            <a:r>
              <a:rPr lang="en-US" altLang="en-US" sz="4000" b="1">
                <a:solidFill>
                  <a:srgbClr val="CC0000"/>
                </a:solidFill>
                <a:effectLst>
                  <a:outerShdw blurRad="38100" dist="38100" dir="2700000" algn="tl">
                    <a:srgbClr val="C0C0C0"/>
                  </a:outerShdw>
                </a:effectLst>
                <a:latin typeface="Arial" panose="020B0604020202020204" pitchFamily="34" charset="0"/>
              </a:rPr>
              <a:t>Triceps Surae Mass </a:t>
            </a:r>
            <a:r>
              <a:rPr lang="en-US" altLang="en-US" sz="4000">
                <a:solidFill>
                  <a:srgbClr val="CC0000"/>
                </a:solidFill>
                <a:effectLst>
                  <a:outerShdw blurRad="38100" dist="38100" dir="2700000" algn="tl">
                    <a:srgbClr val="C0C0C0"/>
                  </a:outerShdw>
                </a:effectLst>
                <a:latin typeface="Arial" panose="020B0604020202020204" pitchFamily="34" charset="0"/>
              </a:rPr>
              <a:t>(gen. 22)</a:t>
            </a:r>
          </a:p>
        </p:txBody>
      </p:sp>
      <p:sp>
        <p:nvSpPr>
          <p:cNvPr id="1733636" name="Text Box 4">
            <a:extLst>
              <a:ext uri="{FF2B5EF4-FFF2-40B4-BE49-F238E27FC236}">
                <a16:creationId xmlns:a16="http://schemas.microsoft.com/office/drawing/2014/main" id="{4A72AFE6-CF85-823E-25C0-C9F4495630A2}"/>
              </a:ext>
            </a:extLst>
          </p:cNvPr>
          <p:cNvSpPr txBox="1">
            <a:spLocks noChangeArrowheads="1"/>
          </p:cNvSpPr>
          <p:nvPr/>
        </p:nvSpPr>
        <p:spPr bwMode="auto">
          <a:xfrm>
            <a:off x="457200" y="2009775"/>
            <a:ext cx="2209800" cy="13128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defRPr/>
            </a:pPr>
            <a:r>
              <a:rPr lang="en-US" altLang="en-US" sz="1800" b="1">
                <a:latin typeface="Arial" panose="020B0604020202020204" pitchFamily="34" charset="0"/>
              </a:rPr>
              <a:t>2-way nested</a:t>
            </a:r>
          </a:p>
          <a:p>
            <a:pPr>
              <a:defRPr/>
            </a:pPr>
            <a:r>
              <a:rPr lang="en-US" altLang="en-US" sz="1800" b="1">
                <a:latin typeface="Arial" panose="020B0604020202020204" pitchFamily="34" charset="0"/>
              </a:rPr>
              <a:t>ANCOVA in SAS Procedure Mixed</a:t>
            </a:r>
          </a:p>
          <a:p>
            <a:pPr>
              <a:defRPr/>
            </a:pPr>
            <a:r>
              <a:rPr lang="en-US" altLang="en-US" sz="2600" b="1">
                <a:latin typeface="Arial" panose="020B0604020202020204" pitchFamily="34" charset="0"/>
              </a:rPr>
              <a:t>(N = 158)</a:t>
            </a:r>
            <a:endParaRPr lang="en-US" altLang="en-US" sz="2600" b="1">
              <a:solidFill>
                <a:srgbClr val="990099"/>
              </a:solidFill>
              <a:effectLst>
                <a:outerShdw blurRad="38100" dist="38100" dir="2700000" algn="tl">
                  <a:srgbClr val="C0C0C0"/>
                </a:outerShdw>
              </a:effectLst>
              <a:latin typeface="Arial" panose="020B0604020202020204" pitchFamily="34" charset="0"/>
            </a:endParaRPr>
          </a:p>
        </p:txBody>
      </p:sp>
      <p:sp>
        <p:nvSpPr>
          <p:cNvPr id="209926" name="Line 5">
            <a:extLst>
              <a:ext uri="{FF2B5EF4-FFF2-40B4-BE49-F238E27FC236}">
                <a16:creationId xmlns:a16="http://schemas.microsoft.com/office/drawing/2014/main" id="{C228B202-43BE-2CF0-2F76-576F958FE1A7}"/>
              </a:ext>
            </a:extLst>
          </p:cNvPr>
          <p:cNvSpPr>
            <a:spLocks noChangeShapeType="1"/>
          </p:cNvSpPr>
          <p:nvPr/>
        </p:nvSpPr>
        <p:spPr bwMode="auto">
          <a:xfrm>
            <a:off x="3416300" y="1695450"/>
            <a:ext cx="4419600" cy="0"/>
          </a:xfrm>
          <a:prstGeom prst="line">
            <a:avLst/>
          </a:prstGeom>
          <a:noFill/>
          <a:ln w="381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733638" name="Text Box 6">
            <a:extLst>
              <a:ext uri="{FF2B5EF4-FFF2-40B4-BE49-F238E27FC236}">
                <a16:creationId xmlns:a16="http://schemas.microsoft.com/office/drawing/2014/main" id="{2008DFAA-A6F8-765C-3147-26201E11A8CE}"/>
              </a:ext>
            </a:extLst>
          </p:cNvPr>
          <p:cNvSpPr txBox="1">
            <a:spLocks noChangeArrowheads="1"/>
          </p:cNvSpPr>
          <p:nvPr/>
        </p:nvSpPr>
        <p:spPr bwMode="auto">
          <a:xfrm>
            <a:off x="584200" y="4249738"/>
            <a:ext cx="8153400" cy="2009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Aft>
                <a:spcPct val="20000"/>
              </a:spcAft>
              <a:defRPr/>
            </a:pPr>
            <a:r>
              <a:rPr lang="en-US" altLang="en-US" sz="2000" b="1">
                <a:latin typeface="Arial" panose="020B0604020202020204" pitchFamily="34" charset="0"/>
              </a:rPr>
              <a:t>Adjusted Means, Back transformed from logs</a:t>
            </a:r>
          </a:p>
          <a:p>
            <a:pPr>
              <a:spcAft>
                <a:spcPct val="50000"/>
              </a:spcAft>
              <a:defRPr/>
            </a:pPr>
            <a:r>
              <a:rPr lang="en-US" altLang="en-US" sz="3400" b="1">
                <a:latin typeface="Arial" panose="020B0604020202020204" pitchFamily="34" charset="0"/>
              </a:rPr>
              <a:t>		     	  mg	 	   Normal/Mini</a:t>
            </a:r>
            <a:endParaRPr lang="en-US" altLang="en-US" sz="3400" b="1">
              <a:solidFill>
                <a:srgbClr val="0000FF"/>
              </a:solidFill>
              <a:latin typeface="Arial" panose="020B0604020202020204" pitchFamily="34" charset="0"/>
            </a:endParaRPr>
          </a:p>
          <a:p>
            <a:pPr>
              <a:lnSpc>
                <a:spcPct val="50000"/>
              </a:lnSpc>
              <a:defRPr/>
            </a:pPr>
            <a:r>
              <a:rPr lang="en-US" altLang="en-US" sz="3400" b="1">
                <a:latin typeface="Arial" panose="020B0604020202020204" pitchFamily="34" charset="0"/>
              </a:rPr>
              <a:t>Normal		163.3</a:t>
            </a:r>
          </a:p>
          <a:p>
            <a:pPr>
              <a:lnSpc>
                <a:spcPct val="50000"/>
              </a:lnSpc>
              <a:defRPr/>
            </a:pPr>
            <a:r>
              <a:rPr lang="en-US" altLang="en-US" sz="3400" b="1">
                <a:latin typeface="Arial" panose="020B0604020202020204" pitchFamily="34" charset="0"/>
              </a:rPr>
              <a:t>					        </a:t>
            </a:r>
            <a:r>
              <a:rPr lang="en-US" altLang="en-US" sz="3400" b="1">
                <a:solidFill>
                  <a:srgbClr val="CC0000"/>
                </a:solidFill>
                <a:latin typeface="Arial" panose="020B0604020202020204" pitchFamily="34" charset="0"/>
              </a:rPr>
              <a:t>0.564</a:t>
            </a:r>
            <a:endParaRPr lang="en-US" altLang="en-US" sz="3400" b="1">
              <a:solidFill>
                <a:srgbClr val="CC0000"/>
              </a:solidFill>
              <a:effectLst>
                <a:outerShdw blurRad="38100" dist="38100" dir="2700000" algn="tl">
                  <a:srgbClr val="C0C0C0"/>
                </a:outerShdw>
              </a:effectLst>
              <a:latin typeface="Arial" panose="020B0604020202020204" pitchFamily="34" charset="0"/>
            </a:endParaRPr>
          </a:p>
          <a:p>
            <a:pPr>
              <a:lnSpc>
                <a:spcPct val="50000"/>
              </a:lnSpc>
              <a:defRPr/>
            </a:pPr>
            <a:r>
              <a:rPr lang="en-US" altLang="en-US" sz="3400" b="1">
                <a:latin typeface="Arial" panose="020B0604020202020204" pitchFamily="34" charset="0"/>
              </a:rPr>
              <a:t>Mini			  92.0	</a:t>
            </a:r>
          </a:p>
        </p:txBody>
      </p:sp>
      <p:sp>
        <p:nvSpPr>
          <p:cNvPr id="209928" name="Rectangle 7">
            <a:extLst>
              <a:ext uri="{FF2B5EF4-FFF2-40B4-BE49-F238E27FC236}">
                <a16:creationId xmlns:a16="http://schemas.microsoft.com/office/drawing/2014/main" id="{DE5A0998-BF0C-3D77-2EBA-E1A6503A126A}"/>
              </a:ext>
            </a:extLst>
          </p:cNvPr>
          <p:cNvSpPr>
            <a:spLocks noChangeArrowheads="1"/>
          </p:cNvSpPr>
          <p:nvPr/>
        </p:nvSpPr>
        <p:spPr bwMode="auto">
          <a:xfrm>
            <a:off x="3432175" y="2673350"/>
            <a:ext cx="4094163" cy="384175"/>
          </a:xfrm>
          <a:prstGeom prst="rect">
            <a:avLst/>
          </a:prstGeom>
          <a:noFill/>
          <a:ln w="28575">
            <a:solidFill>
              <a:srgbClr val="CC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Tree>
  </p:cSld>
  <p:clrMapOvr>
    <a:masterClrMapping/>
  </p:clrMapOvr>
  <p:transition/>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1970" name="Slide Number Placeholder 3">
            <a:extLst>
              <a:ext uri="{FF2B5EF4-FFF2-40B4-BE49-F238E27FC236}">
                <a16:creationId xmlns:a16="http://schemas.microsoft.com/office/drawing/2014/main" id="{53A457BB-95B5-AA0E-2DDC-5068B3985F8B}"/>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A2573754-7558-470F-9DD2-984E74E33025}" type="slidenum">
              <a:rPr lang="en-US" altLang="en-US" sz="1400"/>
              <a:pPr>
                <a:spcBef>
                  <a:spcPct val="0"/>
                </a:spcBef>
                <a:buFontTx/>
                <a:buNone/>
              </a:pPr>
              <a:t>115</a:t>
            </a:fld>
            <a:endParaRPr lang="en-US" altLang="en-US" sz="1400"/>
          </a:p>
        </p:txBody>
      </p:sp>
      <p:sp>
        <p:nvSpPr>
          <p:cNvPr id="211971" name="Text Box 2">
            <a:extLst>
              <a:ext uri="{FF2B5EF4-FFF2-40B4-BE49-F238E27FC236}">
                <a16:creationId xmlns:a16="http://schemas.microsoft.com/office/drawing/2014/main" id="{87D293CA-F687-7E82-7B2D-2AEB16BCD1DA}"/>
              </a:ext>
            </a:extLst>
          </p:cNvPr>
          <p:cNvSpPr txBox="1">
            <a:spLocks noChangeArrowheads="1"/>
          </p:cNvSpPr>
          <p:nvPr/>
        </p:nvSpPr>
        <p:spPr bwMode="auto">
          <a:xfrm>
            <a:off x="3429000" y="1193800"/>
            <a:ext cx="5029200" cy="27908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spcAft>
                <a:spcPct val="40000"/>
              </a:spcAft>
              <a:buFontTx/>
              <a:buNone/>
            </a:pPr>
            <a:r>
              <a:rPr lang="en-US" altLang="en-US" sz="2600" b="1">
                <a:latin typeface="Arial" panose="020B0604020202020204" pitchFamily="34" charset="0"/>
              </a:rPr>
              <a:t>Ef</a:t>
            </a:r>
            <a:r>
              <a:rPr lang="en-US" altLang="en-US" sz="400" b="1">
                <a:latin typeface="Arial" panose="020B0604020202020204" pitchFamily="34" charset="0"/>
              </a:rPr>
              <a:t> </a:t>
            </a:r>
            <a:r>
              <a:rPr lang="en-US" altLang="en-US" sz="2600" b="1">
                <a:latin typeface="Arial" panose="020B0604020202020204" pitchFamily="34" charset="0"/>
              </a:rPr>
              <a:t>fect		2-tailed P</a:t>
            </a:r>
          </a:p>
          <a:p>
            <a:pPr>
              <a:spcBef>
                <a:spcPct val="0"/>
              </a:spcBef>
              <a:spcAft>
                <a:spcPct val="10000"/>
              </a:spcAft>
              <a:buFontTx/>
              <a:buNone/>
            </a:pPr>
            <a:r>
              <a:rPr lang="en-US" altLang="en-US" sz="2600" b="1">
                <a:solidFill>
                  <a:srgbClr val="FF0000"/>
                </a:solidFill>
                <a:latin typeface="Arial" panose="020B0604020202020204" pitchFamily="34" charset="0"/>
              </a:rPr>
              <a:t>S</a:t>
            </a:r>
            <a:r>
              <a:rPr lang="en-US" altLang="en-US" sz="2600" b="1">
                <a:latin typeface="Arial" panose="020B0604020202020204" pitchFamily="34" charset="0"/>
              </a:rPr>
              <a:t> vs. </a:t>
            </a:r>
            <a:r>
              <a:rPr lang="en-US" altLang="en-US" sz="2600" b="1">
                <a:solidFill>
                  <a:srgbClr val="0000FF"/>
                </a:solidFill>
                <a:latin typeface="Arial" panose="020B0604020202020204" pitchFamily="34" charset="0"/>
              </a:rPr>
              <a:t>C</a:t>
            </a:r>
            <a:r>
              <a:rPr lang="en-US" altLang="en-US" sz="2600">
                <a:latin typeface="Arial" panose="020B0604020202020204" pitchFamily="34" charset="0"/>
              </a:rPr>
              <a:t> </a:t>
            </a:r>
            <a:r>
              <a:rPr lang="en-US" altLang="en-US" sz="2600" b="1">
                <a:latin typeface="Arial" panose="020B0604020202020204" pitchFamily="34" charset="0"/>
              </a:rPr>
              <a:t>		  0.0139</a:t>
            </a:r>
          </a:p>
          <a:p>
            <a:pPr>
              <a:spcBef>
                <a:spcPct val="0"/>
              </a:spcBef>
              <a:spcAft>
                <a:spcPct val="10000"/>
              </a:spcAft>
              <a:buFontTx/>
              <a:buNone/>
            </a:pPr>
            <a:r>
              <a:rPr lang="en-US" altLang="en-US" sz="2600" b="1">
                <a:latin typeface="Arial" panose="020B0604020202020204" pitchFamily="34" charset="0"/>
              </a:rPr>
              <a:t>Sex			  0.0001</a:t>
            </a:r>
          </a:p>
          <a:p>
            <a:pPr>
              <a:spcBef>
                <a:spcPct val="0"/>
              </a:spcBef>
              <a:spcAft>
                <a:spcPct val="10000"/>
              </a:spcAft>
              <a:buFontTx/>
              <a:buNone/>
            </a:pPr>
            <a:r>
              <a:rPr lang="en-US" altLang="en-US" sz="2600" b="1">
                <a:latin typeface="Arial" panose="020B0604020202020204" pitchFamily="34" charset="0"/>
              </a:rPr>
              <a:t>Mini			  0.0001</a:t>
            </a:r>
          </a:p>
          <a:p>
            <a:pPr>
              <a:spcBef>
                <a:spcPct val="0"/>
              </a:spcBef>
              <a:spcAft>
                <a:spcPct val="10000"/>
              </a:spcAft>
              <a:buFontTx/>
              <a:buNone/>
            </a:pPr>
            <a:r>
              <a:rPr lang="en-US" altLang="en-US" sz="2600" b="1">
                <a:latin typeface="Arial" panose="020B0604020202020204" pitchFamily="34" charset="0"/>
              </a:rPr>
              <a:t>log</a:t>
            </a:r>
            <a:r>
              <a:rPr lang="en-US" altLang="en-US" sz="2600" b="1" baseline="-25000">
                <a:latin typeface="Arial" panose="020B0604020202020204" pitchFamily="34" charset="0"/>
              </a:rPr>
              <a:t>10</a:t>
            </a:r>
            <a:r>
              <a:rPr lang="en-US" altLang="en-US" sz="2600" b="1">
                <a:latin typeface="Arial" panose="020B0604020202020204" pitchFamily="34" charset="0"/>
              </a:rPr>
              <a:t> Body Mass	  0.0001</a:t>
            </a:r>
          </a:p>
          <a:p>
            <a:pPr>
              <a:spcBef>
                <a:spcPct val="0"/>
              </a:spcBef>
              <a:spcAft>
                <a:spcPct val="10000"/>
              </a:spcAft>
              <a:buFontTx/>
              <a:buNone/>
            </a:pPr>
            <a:r>
              <a:rPr lang="en-US" altLang="en-US" sz="2600" b="1">
                <a:latin typeface="Arial" panose="020B0604020202020204" pitchFamily="34" charset="0"/>
              </a:rPr>
              <a:t>Age			  0.3897</a:t>
            </a:r>
          </a:p>
        </p:txBody>
      </p:sp>
      <p:sp>
        <p:nvSpPr>
          <p:cNvPr id="1735683" name="Text Box 3">
            <a:extLst>
              <a:ext uri="{FF2B5EF4-FFF2-40B4-BE49-F238E27FC236}">
                <a16:creationId xmlns:a16="http://schemas.microsoft.com/office/drawing/2014/main" id="{4BBFD3FA-43AC-71E2-0915-527FBAAEB659}"/>
              </a:ext>
            </a:extLst>
          </p:cNvPr>
          <p:cNvSpPr txBox="1">
            <a:spLocks noChangeArrowheads="1"/>
          </p:cNvSpPr>
          <p:nvPr/>
        </p:nvSpPr>
        <p:spPr bwMode="auto">
          <a:xfrm>
            <a:off x="273050" y="141288"/>
            <a:ext cx="8185150" cy="701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50000"/>
              </a:spcBef>
              <a:defRPr/>
            </a:pPr>
            <a:r>
              <a:rPr lang="en-US" altLang="en-US" sz="4000" b="1">
                <a:solidFill>
                  <a:srgbClr val="CC0000"/>
                </a:solidFill>
                <a:effectLst>
                  <a:outerShdw blurRad="38100" dist="38100" dir="2700000" algn="tl">
                    <a:srgbClr val="C0C0C0"/>
                  </a:outerShdw>
                </a:effectLst>
                <a:latin typeface="Arial" panose="020B0604020202020204" pitchFamily="34" charset="0"/>
              </a:rPr>
              <a:t>Triceps Surae Mass </a:t>
            </a:r>
            <a:r>
              <a:rPr lang="en-US" altLang="en-US" sz="4000">
                <a:solidFill>
                  <a:srgbClr val="CC0000"/>
                </a:solidFill>
                <a:effectLst>
                  <a:outerShdw blurRad="38100" dist="38100" dir="2700000" algn="tl">
                    <a:srgbClr val="C0C0C0"/>
                  </a:outerShdw>
                </a:effectLst>
                <a:latin typeface="Arial" panose="020B0604020202020204" pitchFamily="34" charset="0"/>
              </a:rPr>
              <a:t>(gen. 22)</a:t>
            </a:r>
          </a:p>
        </p:txBody>
      </p:sp>
      <p:sp>
        <p:nvSpPr>
          <p:cNvPr id="1735684" name="Text Box 4">
            <a:extLst>
              <a:ext uri="{FF2B5EF4-FFF2-40B4-BE49-F238E27FC236}">
                <a16:creationId xmlns:a16="http://schemas.microsoft.com/office/drawing/2014/main" id="{0E55079D-6129-A721-F782-83F027F8474D}"/>
              </a:ext>
            </a:extLst>
          </p:cNvPr>
          <p:cNvSpPr txBox="1">
            <a:spLocks noChangeArrowheads="1"/>
          </p:cNvSpPr>
          <p:nvPr/>
        </p:nvSpPr>
        <p:spPr bwMode="auto">
          <a:xfrm>
            <a:off x="457200" y="2009775"/>
            <a:ext cx="2209800" cy="13128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defRPr/>
            </a:pPr>
            <a:r>
              <a:rPr lang="en-US" altLang="en-US" sz="1800" b="1">
                <a:latin typeface="Arial" panose="020B0604020202020204" pitchFamily="34" charset="0"/>
              </a:rPr>
              <a:t>2-way nested</a:t>
            </a:r>
          </a:p>
          <a:p>
            <a:pPr>
              <a:defRPr/>
            </a:pPr>
            <a:r>
              <a:rPr lang="en-US" altLang="en-US" sz="1800" b="1">
                <a:latin typeface="Arial" panose="020B0604020202020204" pitchFamily="34" charset="0"/>
              </a:rPr>
              <a:t>ANCOVA in SAS Procedure Mixed</a:t>
            </a:r>
          </a:p>
          <a:p>
            <a:pPr>
              <a:defRPr/>
            </a:pPr>
            <a:r>
              <a:rPr lang="en-US" altLang="en-US" sz="2600" b="1">
                <a:latin typeface="Arial" panose="020B0604020202020204" pitchFamily="34" charset="0"/>
              </a:rPr>
              <a:t>(N = 158)</a:t>
            </a:r>
            <a:endParaRPr lang="en-US" altLang="en-US" sz="2600" b="1">
              <a:solidFill>
                <a:srgbClr val="990099"/>
              </a:solidFill>
              <a:effectLst>
                <a:outerShdw blurRad="38100" dist="38100" dir="2700000" algn="tl">
                  <a:srgbClr val="C0C0C0"/>
                </a:outerShdw>
              </a:effectLst>
              <a:latin typeface="Arial" panose="020B0604020202020204" pitchFamily="34" charset="0"/>
            </a:endParaRPr>
          </a:p>
        </p:txBody>
      </p:sp>
      <p:sp>
        <p:nvSpPr>
          <p:cNvPr id="211974" name="Line 5">
            <a:extLst>
              <a:ext uri="{FF2B5EF4-FFF2-40B4-BE49-F238E27FC236}">
                <a16:creationId xmlns:a16="http://schemas.microsoft.com/office/drawing/2014/main" id="{7E20D712-7993-04A6-31C6-48BD0559E564}"/>
              </a:ext>
            </a:extLst>
          </p:cNvPr>
          <p:cNvSpPr>
            <a:spLocks noChangeShapeType="1"/>
          </p:cNvSpPr>
          <p:nvPr/>
        </p:nvSpPr>
        <p:spPr bwMode="auto">
          <a:xfrm>
            <a:off x="3416300" y="1695450"/>
            <a:ext cx="4419600" cy="0"/>
          </a:xfrm>
          <a:prstGeom prst="line">
            <a:avLst/>
          </a:prstGeom>
          <a:noFill/>
          <a:ln w="381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nvGrpSpPr>
          <p:cNvPr id="211975" name="Group 6">
            <a:extLst>
              <a:ext uri="{FF2B5EF4-FFF2-40B4-BE49-F238E27FC236}">
                <a16:creationId xmlns:a16="http://schemas.microsoft.com/office/drawing/2014/main" id="{462CE3F3-687E-A90D-2AC3-93EF7B6D9B0B}"/>
              </a:ext>
            </a:extLst>
          </p:cNvPr>
          <p:cNvGrpSpPr>
            <a:grpSpLocks/>
          </p:cNvGrpSpPr>
          <p:nvPr/>
        </p:nvGrpSpPr>
        <p:grpSpPr bwMode="auto">
          <a:xfrm>
            <a:off x="990600" y="1797050"/>
            <a:ext cx="7246938" cy="4462463"/>
            <a:chOff x="624" y="1132"/>
            <a:chExt cx="4565" cy="2811"/>
          </a:xfrm>
        </p:grpSpPr>
        <p:sp>
          <p:nvSpPr>
            <p:cNvPr id="1735687" name="Text Box 7">
              <a:extLst>
                <a:ext uri="{FF2B5EF4-FFF2-40B4-BE49-F238E27FC236}">
                  <a16:creationId xmlns:a16="http://schemas.microsoft.com/office/drawing/2014/main" id="{3F061317-1346-7B7D-D274-86C6A418951C}"/>
                </a:ext>
              </a:extLst>
            </p:cNvPr>
            <p:cNvSpPr txBox="1">
              <a:spLocks noChangeArrowheads="1"/>
            </p:cNvSpPr>
            <p:nvPr/>
          </p:nvSpPr>
          <p:spPr bwMode="auto">
            <a:xfrm>
              <a:off x="624" y="2677"/>
              <a:ext cx="4565" cy="126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Aft>
                  <a:spcPct val="20000"/>
                </a:spcAft>
                <a:defRPr/>
              </a:pPr>
              <a:r>
                <a:rPr lang="en-US" altLang="en-US" sz="2000" b="1">
                  <a:latin typeface="Arial" panose="020B0604020202020204" pitchFamily="34" charset="0"/>
                </a:rPr>
                <a:t>Adjusted Means, Back transformed from logs</a:t>
              </a:r>
            </a:p>
            <a:p>
              <a:pPr>
                <a:spcAft>
                  <a:spcPct val="50000"/>
                </a:spcAft>
                <a:defRPr/>
              </a:pPr>
              <a:r>
                <a:rPr lang="en-US" altLang="en-US" sz="3400" b="1">
                  <a:latin typeface="Arial" panose="020B0604020202020204" pitchFamily="34" charset="0"/>
                </a:rPr>
                <a:t>		     	  mg	 		</a:t>
              </a:r>
              <a:r>
                <a:rPr lang="en-US" altLang="en-US" sz="3400" b="1">
                  <a:solidFill>
                    <a:srgbClr val="FF0000"/>
                  </a:solidFill>
                  <a:latin typeface="Arial" panose="020B0604020202020204" pitchFamily="34" charset="0"/>
                </a:rPr>
                <a:t>S</a:t>
              </a:r>
              <a:r>
                <a:rPr lang="en-US" altLang="en-US" sz="3400" b="1">
                  <a:latin typeface="Arial" panose="020B0604020202020204" pitchFamily="34" charset="0"/>
                </a:rPr>
                <a:t>/</a:t>
              </a:r>
              <a:r>
                <a:rPr lang="en-US" altLang="en-US" sz="3400" b="1">
                  <a:solidFill>
                    <a:srgbClr val="0000FF"/>
                  </a:solidFill>
                  <a:latin typeface="Arial" panose="020B0604020202020204" pitchFamily="34" charset="0"/>
                </a:rPr>
                <a:t>C</a:t>
              </a:r>
            </a:p>
            <a:p>
              <a:pPr>
                <a:lnSpc>
                  <a:spcPct val="50000"/>
                </a:lnSpc>
                <a:defRPr/>
              </a:pPr>
              <a:r>
                <a:rPr lang="en-US" altLang="en-US" sz="3400" b="1">
                  <a:solidFill>
                    <a:srgbClr val="FF0000"/>
                  </a:solidFill>
                  <a:latin typeface="Arial" panose="020B0604020202020204" pitchFamily="34" charset="0"/>
                </a:rPr>
                <a:t>Selected		119.4</a:t>
              </a:r>
            </a:p>
            <a:p>
              <a:pPr>
                <a:lnSpc>
                  <a:spcPct val="50000"/>
                </a:lnSpc>
                <a:defRPr/>
              </a:pPr>
              <a:r>
                <a:rPr lang="en-US" altLang="en-US" sz="3400" b="1">
                  <a:solidFill>
                    <a:srgbClr val="9900CC"/>
                  </a:solidFill>
                  <a:latin typeface="Arial" panose="020B0604020202020204" pitchFamily="34" charset="0"/>
                </a:rPr>
                <a:t>					      </a:t>
              </a:r>
              <a:r>
                <a:rPr lang="en-US" altLang="en-US" sz="3400" b="1">
                  <a:solidFill>
                    <a:srgbClr val="CC0000"/>
                  </a:solidFill>
                  <a:latin typeface="Arial" panose="020B0604020202020204" pitchFamily="34" charset="0"/>
                </a:rPr>
                <a:t>0.946</a:t>
              </a:r>
              <a:endParaRPr lang="en-US" altLang="en-US" sz="3400" b="1">
                <a:solidFill>
                  <a:srgbClr val="CC0000"/>
                </a:solidFill>
                <a:effectLst>
                  <a:outerShdw blurRad="38100" dist="38100" dir="2700000" algn="tl">
                    <a:srgbClr val="C0C0C0"/>
                  </a:outerShdw>
                </a:effectLst>
                <a:latin typeface="Arial" panose="020B0604020202020204" pitchFamily="34" charset="0"/>
              </a:endParaRPr>
            </a:p>
            <a:p>
              <a:pPr>
                <a:lnSpc>
                  <a:spcPct val="50000"/>
                </a:lnSpc>
                <a:defRPr/>
              </a:pPr>
              <a:r>
                <a:rPr lang="en-US" altLang="en-US" sz="3400" b="1">
                  <a:solidFill>
                    <a:srgbClr val="0000FF"/>
                  </a:solidFill>
                  <a:latin typeface="Arial" panose="020B0604020202020204" pitchFamily="34" charset="0"/>
                </a:rPr>
                <a:t>Control		126.2	</a:t>
              </a:r>
            </a:p>
          </p:txBody>
        </p:sp>
        <p:sp>
          <p:nvSpPr>
            <p:cNvPr id="211977" name="Rectangle 8">
              <a:extLst>
                <a:ext uri="{FF2B5EF4-FFF2-40B4-BE49-F238E27FC236}">
                  <a16:creationId xmlns:a16="http://schemas.microsoft.com/office/drawing/2014/main" id="{0148AD93-0362-BCD1-493B-51BA13E0483F}"/>
                </a:ext>
              </a:extLst>
            </p:cNvPr>
            <p:cNvSpPr>
              <a:spLocks noChangeArrowheads="1"/>
            </p:cNvSpPr>
            <p:nvPr/>
          </p:nvSpPr>
          <p:spPr bwMode="auto">
            <a:xfrm>
              <a:off x="2170" y="1132"/>
              <a:ext cx="2579" cy="242"/>
            </a:xfrm>
            <a:prstGeom prst="rect">
              <a:avLst/>
            </a:prstGeom>
            <a:noFill/>
            <a:ln w="28575">
              <a:solidFill>
                <a:srgbClr val="CC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grpSp>
    </p:spTree>
  </p:cSld>
  <p:clrMapOvr>
    <a:masterClrMapping/>
  </p:clrMapOvr>
  <p:transition/>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4018" name="Slide Number Placeholder 3">
            <a:extLst>
              <a:ext uri="{FF2B5EF4-FFF2-40B4-BE49-F238E27FC236}">
                <a16:creationId xmlns:a16="http://schemas.microsoft.com/office/drawing/2014/main" id="{E4C5D7A0-AE52-2CFE-C1AE-F73D5B25D26B}"/>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37300C92-86C9-48D8-9E3C-078E990602AC}" type="slidenum">
              <a:rPr lang="en-US" altLang="en-US" sz="1400"/>
              <a:pPr>
                <a:spcBef>
                  <a:spcPct val="0"/>
                </a:spcBef>
                <a:buFontTx/>
                <a:buNone/>
              </a:pPr>
              <a:t>116</a:t>
            </a:fld>
            <a:endParaRPr lang="en-US" altLang="en-US" sz="1400"/>
          </a:p>
        </p:txBody>
      </p:sp>
      <p:sp>
        <p:nvSpPr>
          <p:cNvPr id="214019" name="Text Box 2">
            <a:extLst>
              <a:ext uri="{FF2B5EF4-FFF2-40B4-BE49-F238E27FC236}">
                <a16:creationId xmlns:a16="http://schemas.microsoft.com/office/drawing/2014/main" id="{A6F6E079-A1D8-74C8-CD74-A1F0FB29581A}"/>
              </a:ext>
            </a:extLst>
          </p:cNvPr>
          <p:cNvSpPr txBox="1">
            <a:spLocks noChangeArrowheads="1"/>
          </p:cNvSpPr>
          <p:nvPr/>
        </p:nvSpPr>
        <p:spPr bwMode="auto">
          <a:xfrm>
            <a:off x="463550" y="1238250"/>
            <a:ext cx="4037013" cy="4745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nSpc>
                <a:spcPct val="95000"/>
              </a:lnSpc>
              <a:spcBef>
                <a:spcPct val="0"/>
              </a:spcBef>
              <a:spcAft>
                <a:spcPct val="30000"/>
              </a:spcAft>
              <a:buFontTx/>
              <a:buNone/>
            </a:pPr>
            <a:r>
              <a:rPr lang="en-US" altLang="en-US" sz="2600" b="1">
                <a:solidFill>
                  <a:srgbClr val="0000FF"/>
                </a:solidFill>
                <a:latin typeface="Arial" panose="020B0604020202020204" pitchFamily="34" charset="0"/>
              </a:rPr>
              <a:t>Daniel Pomp's lab has linkage mapped it to a 2.634 Mb interval on MMU11, harboring ~100 expressed or predicted genes, many of which have known functional roles in muscle development.</a:t>
            </a:r>
          </a:p>
          <a:p>
            <a:pPr>
              <a:lnSpc>
                <a:spcPct val="95000"/>
              </a:lnSpc>
              <a:spcBef>
                <a:spcPct val="0"/>
              </a:spcBef>
              <a:spcAft>
                <a:spcPct val="30000"/>
              </a:spcAft>
              <a:buFontTx/>
              <a:buNone/>
            </a:pPr>
            <a:r>
              <a:rPr lang="en-US" altLang="en-US" sz="2600" b="1">
                <a:solidFill>
                  <a:srgbClr val="0000FF"/>
                </a:solidFill>
                <a:latin typeface="Arial" panose="020B0604020202020204" pitchFamily="34" charset="0"/>
              </a:rPr>
              <a:t>Sequencing of </a:t>
            </a:r>
            <a:r>
              <a:rPr lang="en-US" altLang="en-US" sz="2600" b="1" i="1">
                <a:solidFill>
                  <a:srgbClr val="0000FF"/>
                </a:solidFill>
                <a:latin typeface="Arial" panose="020B0604020202020204" pitchFamily="34" charset="0"/>
              </a:rPr>
              <a:t>sox15</a:t>
            </a:r>
            <a:r>
              <a:rPr lang="en-US" altLang="en-US" sz="2600" b="1">
                <a:solidFill>
                  <a:srgbClr val="0000FF"/>
                </a:solidFill>
                <a:latin typeface="Arial" panose="020B0604020202020204" pitchFamily="34" charset="0"/>
              </a:rPr>
              <a:t> and </a:t>
            </a:r>
            <a:r>
              <a:rPr lang="en-US" altLang="en-US" sz="2600" b="1" i="1">
                <a:solidFill>
                  <a:srgbClr val="0000FF"/>
                </a:solidFill>
                <a:latin typeface="Arial" panose="020B0604020202020204" pitchFamily="34" charset="0"/>
              </a:rPr>
              <a:t>chrnb1</a:t>
            </a:r>
            <a:r>
              <a:rPr lang="en-US" altLang="en-US" sz="2600" b="1">
                <a:solidFill>
                  <a:srgbClr val="0000FF"/>
                </a:solidFill>
                <a:latin typeface="Arial" panose="020B0604020202020204" pitchFamily="34" charset="0"/>
              </a:rPr>
              <a:t> indicate it is not them.</a:t>
            </a:r>
          </a:p>
        </p:txBody>
      </p:sp>
      <p:sp>
        <p:nvSpPr>
          <p:cNvPr id="214020" name="Text Box 3">
            <a:extLst>
              <a:ext uri="{FF2B5EF4-FFF2-40B4-BE49-F238E27FC236}">
                <a16:creationId xmlns:a16="http://schemas.microsoft.com/office/drawing/2014/main" id="{AA8CBFAB-1B93-DEB3-A3A8-5F234B36DC05}"/>
              </a:ext>
            </a:extLst>
          </p:cNvPr>
          <p:cNvSpPr txBox="1">
            <a:spLocks noChangeArrowheads="1"/>
          </p:cNvSpPr>
          <p:nvPr/>
        </p:nvSpPr>
        <p:spPr bwMode="auto">
          <a:xfrm>
            <a:off x="952500" y="215900"/>
            <a:ext cx="7315200" cy="6429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nSpc>
                <a:spcPct val="95000"/>
              </a:lnSpc>
              <a:spcBef>
                <a:spcPct val="0"/>
              </a:spcBef>
              <a:buFontTx/>
              <a:buNone/>
            </a:pPr>
            <a:r>
              <a:rPr lang="en-US" altLang="en-US" sz="3800" b="1">
                <a:latin typeface="Arial" panose="020B0604020202020204" pitchFamily="34" charset="0"/>
              </a:rPr>
              <a:t>What is the Mini-Muscle Gene?</a:t>
            </a:r>
            <a:endParaRPr lang="en-US" altLang="en-US" sz="3800">
              <a:latin typeface="Arial" panose="020B0604020202020204" pitchFamily="34" charset="0"/>
            </a:endParaRPr>
          </a:p>
        </p:txBody>
      </p:sp>
      <p:sp>
        <p:nvSpPr>
          <p:cNvPr id="214021" name="Line 4">
            <a:extLst>
              <a:ext uri="{FF2B5EF4-FFF2-40B4-BE49-F238E27FC236}">
                <a16:creationId xmlns:a16="http://schemas.microsoft.com/office/drawing/2014/main" id="{1F051865-D708-F6D2-0F41-21B30614E4EE}"/>
              </a:ext>
            </a:extLst>
          </p:cNvPr>
          <p:cNvSpPr>
            <a:spLocks noChangeShapeType="1"/>
          </p:cNvSpPr>
          <p:nvPr/>
        </p:nvSpPr>
        <p:spPr bwMode="auto">
          <a:xfrm>
            <a:off x="228600" y="942975"/>
            <a:ext cx="8683625" cy="0"/>
          </a:xfrm>
          <a:prstGeom prst="line">
            <a:avLst/>
          </a:prstGeom>
          <a:noFill/>
          <a:ln w="50800">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pic>
        <p:nvPicPr>
          <p:cNvPr id="214022" name="Picture 5" descr="Picture1">
            <a:extLst>
              <a:ext uri="{FF2B5EF4-FFF2-40B4-BE49-F238E27FC236}">
                <a16:creationId xmlns:a16="http://schemas.microsoft.com/office/drawing/2014/main" id="{C344EE54-4AD6-C75B-CD0F-74CD970D3DA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840288" y="1303338"/>
            <a:ext cx="3924300" cy="4724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p:wipe dir="d"/>
  </p:transition>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6066" name="Slide Number Placeholder 5">
            <a:extLst>
              <a:ext uri="{FF2B5EF4-FFF2-40B4-BE49-F238E27FC236}">
                <a16:creationId xmlns:a16="http://schemas.microsoft.com/office/drawing/2014/main" id="{5F85F4DC-C820-EC5B-B670-860A4B593B07}"/>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30882BF1-FDF9-4723-87E7-D8659491340B}" type="slidenum">
              <a:rPr lang="en-US" altLang="en-US" sz="1400"/>
              <a:pPr>
                <a:spcBef>
                  <a:spcPct val="0"/>
                </a:spcBef>
                <a:buFontTx/>
                <a:buNone/>
              </a:pPr>
              <a:t>117</a:t>
            </a:fld>
            <a:endParaRPr lang="en-US" altLang="en-US" sz="1400"/>
          </a:p>
        </p:txBody>
      </p:sp>
      <p:sp>
        <p:nvSpPr>
          <p:cNvPr id="216067" name="Rectangle 2">
            <a:extLst>
              <a:ext uri="{FF2B5EF4-FFF2-40B4-BE49-F238E27FC236}">
                <a16:creationId xmlns:a16="http://schemas.microsoft.com/office/drawing/2014/main" id="{E282DE93-98D7-400F-AC1A-918FACFFF18E}"/>
              </a:ext>
            </a:extLst>
          </p:cNvPr>
          <p:cNvSpPr>
            <a:spLocks noGrp="1" noChangeArrowheads="1"/>
          </p:cNvSpPr>
          <p:nvPr>
            <p:ph type="body" idx="1"/>
          </p:nvPr>
        </p:nvSpPr>
        <p:spPr>
          <a:xfrm>
            <a:off x="109538" y="1039813"/>
            <a:ext cx="9001125" cy="5348287"/>
          </a:xfrm>
          <a:noFill/>
        </p:spPr>
        <p:txBody>
          <a:bodyPr>
            <a:spAutoFit/>
          </a:bodyPr>
          <a:lstStyle/>
          <a:p>
            <a:pPr>
              <a:spcBef>
                <a:spcPct val="0"/>
              </a:spcBef>
              <a:spcAft>
                <a:spcPct val="35000"/>
              </a:spcAft>
              <a:buSzPct val="130000"/>
              <a:buFont typeface="Arial" panose="020B0604020202020204" pitchFamily="34" charset="0"/>
              <a:buChar char="●"/>
            </a:pPr>
            <a:r>
              <a:rPr lang="en-US" altLang="en-US" sz="2800" b="1">
                <a:latin typeface="Arial" panose="020B0604020202020204" pitchFamily="34" charset="0"/>
              </a:rPr>
              <a:t>One High Runner line (15 males, 15 females) sent to Jackson Labs for rederivation at generation 44</a:t>
            </a:r>
          </a:p>
          <a:p>
            <a:pPr>
              <a:spcBef>
                <a:spcPct val="0"/>
              </a:spcBef>
              <a:spcAft>
                <a:spcPct val="35000"/>
              </a:spcAft>
              <a:buSzPct val="130000"/>
              <a:buFont typeface="Arial" panose="020B0604020202020204" pitchFamily="34" charset="0"/>
              <a:buChar char="●"/>
            </a:pPr>
            <a:r>
              <a:rPr lang="en-US" altLang="en-US" sz="2800" b="1">
                <a:latin typeface="Arial" panose="020B0604020202020204" pitchFamily="34" charset="0"/>
              </a:rPr>
              <a:t>11 specific pathogen-free litters were shipped to Univ. of North Carolina, Chapel Hill (Dr. D. Pomp)</a:t>
            </a:r>
          </a:p>
          <a:p>
            <a:pPr>
              <a:spcBef>
                <a:spcPct val="0"/>
              </a:spcBef>
              <a:spcAft>
                <a:spcPct val="15000"/>
              </a:spcAft>
              <a:buSzPct val="130000"/>
              <a:buFont typeface="Arial" panose="020B0604020202020204" pitchFamily="34" charset="0"/>
              <a:buChar char="●"/>
            </a:pPr>
            <a:r>
              <a:rPr lang="en-US" altLang="en-US" sz="2800" b="1">
                <a:latin typeface="Arial" panose="020B0604020202020204" pitchFamily="34" charset="0"/>
              </a:rPr>
              <a:t>Crossed with inbred C57BL/6J</a:t>
            </a:r>
          </a:p>
          <a:p>
            <a:pPr lvl="1">
              <a:spcBef>
                <a:spcPct val="0"/>
              </a:spcBef>
              <a:spcAft>
                <a:spcPct val="15000"/>
              </a:spcAft>
              <a:buSzPct val="130000"/>
              <a:buFont typeface="Arial" panose="020B0604020202020204" pitchFamily="34" charset="0"/>
              <a:buChar char="●"/>
            </a:pPr>
            <a:r>
              <a:rPr lang="en-US" altLang="en-US" sz="2400" b="1">
                <a:latin typeface="Arial" panose="020B0604020202020204" pitchFamily="34" charset="0"/>
              </a:rPr>
              <a:t>an average-running strain</a:t>
            </a:r>
          </a:p>
          <a:p>
            <a:pPr lvl="1">
              <a:spcBef>
                <a:spcPct val="0"/>
              </a:spcBef>
              <a:spcAft>
                <a:spcPct val="15000"/>
              </a:spcAft>
              <a:buSzPct val="130000"/>
              <a:buFont typeface="Arial" panose="020B0604020202020204" pitchFamily="34" charset="0"/>
              <a:buChar char="●"/>
            </a:pPr>
            <a:r>
              <a:rPr lang="en-US" altLang="en-US" sz="2400" b="1">
                <a:latin typeface="Arial" panose="020B0604020202020204" pitchFamily="34" charset="0"/>
              </a:rPr>
              <a:t>cross with different HR line showed large differences</a:t>
            </a:r>
          </a:p>
          <a:p>
            <a:pPr lvl="1">
              <a:spcBef>
                <a:spcPct val="0"/>
              </a:spcBef>
              <a:spcAft>
                <a:spcPct val="15000"/>
              </a:spcAft>
              <a:buSzPct val="130000"/>
              <a:buFont typeface="Arial" panose="020B0604020202020204" pitchFamily="34" charset="0"/>
              <a:buChar char="●"/>
            </a:pPr>
            <a:r>
              <a:rPr lang="en-US" altLang="en-US" sz="2400" b="1">
                <a:latin typeface="Arial" panose="020B0604020202020204" pitchFamily="34" charset="0"/>
              </a:rPr>
              <a:t>widely used in biomedical &amp; genetic research</a:t>
            </a:r>
          </a:p>
          <a:p>
            <a:pPr lvl="1">
              <a:spcBef>
                <a:spcPct val="0"/>
              </a:spcBef>
              <a:spcAft>
                <a:spcPct val="35000"/>
              </a:spcAft>
              <a:buSzPct val="130000"/>
              <a:buFont typeface="Arial" panose="020B0604020202020204" pitchFamily="34" charset="0"/>
              <a:buChar char="●"/>
            </a:pPr>
            <a:r>
              <a:rPr lang="en-US" altLang="en-US" sz="2400" b="1">
                <a:latin typeface="Arial" panose="020B0604020202020204" pitchFamily="34" charset="0"/>
              </a:rPr>
              <a:t>reliable breeders</a:t>
            </a:r>
          </a:p>
          <a:p>
            <a:pPr>
              <a:spcBef>
                <a:spcPct val="0"/>
              </a:spcBef>
              <a:spcAft>
                <a:spcPct val="35000"/>
              </a:spcAft>
              <a:buSzPct val="130000"/>
              <a:buFont typeface="Arial" panose="020B0604020202020204" pitchFamily="34" charset="0"/>
              <a:buChar char="●"/>
            </a:pPr>
            <a:r>
              <a:rPr lang="en-US" altLang="en-US" sz="2800" b="1">
                <a:latin typeface="Arial" panose="020B0604020202020204" pitchFamily="34" charset="0"/>
              </a:rPr>
              <a:t>Results may or may not accurately reflect divergence of HR from their Control lines</a:t>
            </a:r>
          </a:p>
        </p:txBody>
      </p:sp>
      <p:sp>
        <p:nvSpPr>
          <p:cNvPr id="216068" name="Line 3">
            <a:extLst>
              <a:ext uri="{FF2B5EF4-FFF2-40B4-BE49-F238E27FC236}">
                <a16:creationId xmlns:a16="http://schemas.microsoft.com/office/drawing/2014/main" id="{3BEA4D70-03B2-4DB5-EEDB-476BFC1AACE1}"/>
              </a:ext>
            </a:extLst>
          </p:cNvPr>
          <p:cNvSpPr>
            <a:spLocks noChangeShapeType="1"/>
          </p:cNvSpPr>
          <p:nvPr/>
        </p:nvSpPr>
        <p:spPr bwMode="auto">
          <a:xfrm>
            <a:off x="228600" y="850900"/>
            <a:ext cx="8683625" cy="0"/>
          </a:xfrm>
          <a:prstGeom prst="line">
            <a:avLst/>
          </a:prstGeom>
          <a:noFill/>
          <a:ln w="50800">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781764" name="Text Box 4">
            <a:extLst>
              <a:ext uri="{FF2B5EF4-FFF2-40B4-BE49-F238E27FC236}">
                <a16:creationId xmlns:a16="http://schemas.microsoft.com/office/drawing/2014/main" id="{BA179FC5-E35D-951F-7DF3-AC9BE4258D3E}"/>
              </a:ext>
            </a:extLst>
          </p:cNvPr>
          <p:cNvSpPr txBox="1">
            <a:spLocks noChangeArrowheads="1"/>
          </p:cNvSpPr>
          <p:nvPr/>
        </p:nvSpPr>
        <p:spPr bwMode="auto">
          <a:xfrm>
            <a:off x="2217738" y="76200"/>
            <a:ext cx="4486275" cy="701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defRPr/>
            </a:pPr>
            <a:r>
              <a:rPr lang="en-US" altLang="en-US" sz="4000" b="1">
                <a:effectLst>
                  <a:outerShdw blurRad="38100" dist="38100" dir="2700000" algn="tl">
                    <a:srgbClr val="C0C0C0"/>
                  </a:outerShdw>
                </a:effectLst>
                <a:latin typeface="Arial" panose="020B0604020202020204" pitchFamily="34" charset="0"/>
              </a:rPr>
              <a:t>QTL Methods</a:t>
            </a:r>
          </a:p>
        </p:txBody>
      </p:sp>
    </p:spTree>
  </p:cSld>
  <p:clrMapOvr>
    <a:masterClrMapping/>
  </p:clrMapOvr>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8114" name="Slide Number Placeholder 5">
            <a:extLst>
              <a:ext uri="{FF2B5EF4-FFF2-40B4-BE49-F238E27FC236}">
                <a16:creationId xmlns:a16="http://schemas.microsoft.com/office/drawing/2014/main" id="{AD28537E-B3F1-1B17-E293-27171DB9DB26}"/>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460214EB-8CBA-4A68-8F84-58EC7D425CCF}" type="slidenum">
              <a:rPr lang="en-US" altLang="en-US" sz="1400"/>
              <a:pPr>
                <a:spcBef>
                  <a:spcPct val="0"/>
                </a:spcBef>
                <a:buFontTx/>
                <a:buNone/>
              </a:pPr>
              <a:t>118</a:t>
            </a:fld>
            <a:endParaRPr lang="en-US" altLang="en-US" sz="1400"/>
          </a:p>
        </p:txBody>
      </p:sp>
      <p:sp>
        <p:nvSpPr>
          <p:cNvPr id="218115" name="Rectangle 2">
            <a:extLst>
              <a:ext uri="{FF2B5EF4-FFF2-40B4-BE49-F238E27FC236}">
                <a16:creationId xmlns:a16="http://schemas.microsoft.com/office/drawing/2014/main" id="{81833D68-B820-A0D0-58DA-45D0E3EBD095}"/>
              </a:ext>
            </a:extLst>
          </p:cNvPr>
          <p:cNvSpPr>
            <a:spLocks noGrp="1" noChangeArrowheads="1"/>
          </p:cNvSpPr>
          <p:nvPr>
            <p:ph type="body" idx="1"/>
          </p:nvPr>
        </p:nvSpPr>
        <p:spPr>
          <a:xfrm>
            <a:off x="109538" y="1039813"/>
            <a:ext cx="9001125" cy="4105275"/>
          </a:xfrm>
          <a:noFill/>
        </p:spPr>
        <p:txBody>
          <a:bodyPr>
            <a:spAutoFit/>
          </a:bodyPr>
          <a:lstStyle/>
          <a:p>
            <a:pPr>
              <a:spcBef>
                <a:spcPct val="0"/>
              </a:spcBef>
              <a:spcAft>
                <a:spcPct val="35000"/>
              </a:spcAft>
              <a:buSzPct val="130000"/>
              <a:buFont typeface="Arial" panose="020B0604020202020204" pitchFamily="34" charset="0"/>
              <a:buChar char="●"/>
            </a:pPr>
            <a:r>
              <a:rPr lang="en-US" altLang="en-US" sz="2800" b="1">
                <a:latin typeface="Arial" panose="020B0604020202020204" pitchFamily="34" charset="0"/>
              </a:rPr>
              <a:t>44 HR mice &amp; 44 B6 mice used in reciprocal cross to produce the F</a:t>
            </a:r>
            <a:r>
              <a:rPr lang="en-US" altLang="en-US" sz="2800" b="1" baseline="-14000">
                <a:latin typeface="Arial" panose="020B0604020202020204" pitchFamily="34" charset="0"/>
              </a:rPr>
              <a:t>1</a:t>
            </a:r>
            <a:r>
              <a:rPr lang="en-US" altLang="en-US" sz="2800" b="1">
                <a:latin typeface="Arial" panose="020B0604020202020204" pitchFamily="34" charset="0"/>
              </a:rPr>
              <a:t> population</a:t>
            </a:r>
          </a:p>
          <a:p>
            <a:pPr>
              <a:spcBef>
                <a:spcPct val="0"/>
              </a:spcBef>
              <a:spcAft>
                <a:spcPct val="35000"/>
              </a:spcAft>
              <a:buSzPct val="130000"/>
              <a:buFont typeface="Arial" panose="020B0604020202020204" pitchFamily="34" charset="0"/>
              <a:buChar char="●"/>
            </a:pPr>
            <a:r>
              <a:rPr lang="en-US" altLang="en-US" sz="2800" b="1">
                <a:latin typeface="Arial" panose="020B0604020202020204" pitchFamily="34" charset="0"/>
              </a:rPr>
              <a:t>… skipping over details …</a:t>
            </a:r>
          </a:p>
          <a:p>
            <a:pPr>
              <a:spcBef>
                <a:spcPct val="0"/>
              </a:spcBef>
              <a:spcAft>
                <a:spcPct val="35000"/>
              </a:spcAft>
              <a:buSzPct val="130000"/>
              <a:buFont typeface="Arial" panose="020B0604020202020204" pitchFamily="34" charset="0"/>
              <a:buChar char="●"/>
            </a:pPr>
            <a:r>
              <a:rPr lang="en-US" altLang="en-US" sz="2800" b="1">
                <a:latin typeface="Arial" panose="020B0604020202020204" pitchFamily="34" charset="0"/>
              </a:rPr>
              <a:t>Eventually produced G</a:t>
            </a:r>
            <a:r>
              <a:rPr lang="en-US" altLang="en-US" sz="2800" b="1" baseline="-14000">
                <a:latin typeface="Arial" panose="020B0604020202020204" pitchFamily="34" charset="0"/>
              </a:rPr>
              <a:t>4</a:t>
            </a:r>
            <a:r>
              <a:rPr lang="en-US" altLang="en-US" sz="2800" b="1">
                <a:latin typeface="Arial" panose="020B0604020202020204" pitchFamily="34" charset="0"/>
              </a:rPr>
              <a:t> population (N = 815)</a:t>
            </a:r>
          </a:p>
          <a:p>
            <a:pPr>
              <a:spcBef>
                <a:spcPct val="0"/>
              </a:spcBef>
              <a:spcAft>
                <a:spcPct val="35000"/>
              </a:spcAft>
              <a:buSzPct val="130000"/>
              <a:buFont typeface="Arial" panose="020B0604020202020204" pitchFamily="34" charset="0"/>
              <a:buChar char="●"/>
            </a:pPr>
            <a:r>
              <a:rPr lang="en-US" altLang="en-US" sz="2800" b="1">
                <a:latin typeface="Arial" panose="020B0604020202020204" pitchFamily="34" charset="0"/>
              </a:rPr>
              <a:t>Phenotyped for 37 quantitative traits</a:t>
            </a:r>
          </a:p>
          <a:p>
            <a:pPr>
              <a:spcBef>
                <a:spcPct val="0"/>
              </a:spcBef>
              <a:spcAft>
                <a:spcPct val="35000"/>
              </a:spcAft>
              <a:buSzPct val="130000"/>
              <a:buFont typeface="Arial" panose="020B0604020202020204" pitchFamily="34" charset="0"/>
              <a:buChar char="●"/>
            </a:pPr>
            <a:r>
              <a:rPr lang="en-US" altLang="en-US" sz="2800" b="1">
                <a:latin typeface="Arial" panose="020B0604020202020204" pitchFamily="34" charset="0"/>
              </a:rPr>
              <a:t>Genotyped for 764 SNPs, predicted informative from 362,000 on the Mouse Diversity array</a:t>
            </a:r>
            <a:br>
              <a:rPr lang="en-US" altLang="en-US" sz="2800" b="1">
                <a:latin typeface="Arial" panose="020B0604020202020204" pitchFamily="34" charset="0"/>
              </a:rPr>
            </a:br>
            <a:r>
              <a:rPr lang="en-US" altLang="en-US" sz="2800" b="1">
                <a:latin typeface="Arial" panose="020B0604020202020204" pitchFamily="34" charset="0"/>
              </a:rPr>
              <a:t>(Yang et al. 2009 </a:t>
            </a:r>
            <a:r>
              <a:rPr lang="en-US" altLang="en-US" sz="2800" b="1" i="1">
                <a:latin typeface="Arial" panose="020B0604020202020204" pitchFamily="34" charset="0"/>
              </a:rPr>
              <a:t>Nature Methods</a:t>
            </a:r>
            <a:r>
              <a:rPr lang="en-US" altLang="en-US" sz="2800" b="1">
                <a:latin typeface="Arial" panose="020B0604020202020204" pitchFamily="34" charset="0"/>
              </a:rPr>
              <a:t>)</a:t>
            </a:r>
            <a:endParaRPr lang="en-US" altLang="en-US" b="1">
              <a:latin typeface="Arial" panose="020B0604020202020204" pitchFamily="34" charset="0"/>
            </a:endParaRPr>
          </a:p>
        </p:txBody>
      </p:sp>
      <p:sp>
        <p:nvSpPr>
          <p:cNvPr id="218116" name="Line 3">
            <a:extLst>
              <a:ext uri="{FF2B5EF4-FFF2-40B4-BE49-F238E27FC236}">
                <a16:creationId xmlns:a16="http://schemas.microsoft.com/office/drawing/2014/main" id="{EA2917F5-B059-4B0E-4AE2-05CC0A6423F2}"/>
              </a:ext>
            </a:extLst>
          </p:cNvPr>
          <p:cNvSpPr>
            <a:spLocks noChangeShapeType="1"/>
          </p:cNvSpPr>
          <p:nvPr/>
        </p:nvSpPr>
        <p:spPr bwMode="auto">
          <a:xfrm>
            <a:off x="228600" y="850900"/>
            <a:ext cx="8683625" cy="0"/>
          </a:xfrm>
          <a:prstGeom prst="line">
            <a:avLst/>
          </a:prstGeom>
          <a:noFill/>
          <a:ln w="50800">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783812" name="Text Box 4">
            <a:extLst>
              <a:ext uri="{FF2B5EF4-FFF2-40B4-BE49-F238E27FC236}">
                <a16:creationId xmlns:a16="http://schemas.microsoft.com/office/drawing/2014/main" id="{010894E0-F2A6-8E3C-B606-504801411D57}"/>
              </a:ext>
            </a:extLst>
          </p:cNvPr>
          <p:cNvSpPr txBox="1">
            <a:spLocks noChangeArrowheads="1"/>
          </p:cNvSpPr>
          <p:nvPr/>
        </p:nvSpPr>
        <p:spPr bwMode="auto">
          <a:xfrm>
            <a:off x="2217738" y="76200"/>
            <a:ext cx="4486275" cy="701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defRPr/>
            </a:pPr>
            <a:r>
              <a:rPr lang="en-US" altLang="en-US" sz="4000" b="1">
                <a:effectLst>
                  <a:outerShdw blurRad="38100" dist="38100" dir="2700000" algn="tl">
                    <a:srgbClr val="C0C0C0"/>
                  </a:outerShdw>
                </a:effectLst>
                <a:latin typeface="Arial" panose="020B0604020202020204" pitchFamily="34" charset="0"/>
              </a:rPr>
              <a:t>QTL Methods</a:t>
            </a:r>
          </a:p>
        </p:txBody>
      </p:sp>
    </p:spTree>
  </p:cSld>
  <p:clrMapOvr>
    <a:masterClrMapping/>
  </p:clrMapOvr>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0162" name="Slide Number Placeholder 5">
            <a:extLst>
              <a:ext uri="{FF2B5EF4-FFF2-40B4-BE49-F238E27FC236}">
                <a16:creationId xmlns:a16="http://schemas.microsoft.com/office/drawing/2014/main" id="{7019E6E8-BE71-D64D-C6CD-C6C10EB821D1}"/>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C9A6065C-18C1-400F-ADC1-060EB98AB3F4}" type="slidenum">
              <a:rPr lang="en-US" altLang="en-US" sz="1400"/>
              <a:pPr>
                <a:spcBef>
                  <a:spcPct val="0"/>
                </a:spcBef>
                <a:buFontTx/>
                <a:buNone/>
              </a:pPr>
              <a:t>119</a:t>
            </a:fld>
            <a:endParaRPr lang="en-US" altLang="en-US" sz="1400"/>
          </a:p>
        </p:txBody>
      </p:sp>
      <p:sp>
        <p:nvSpPr>
          <p:cNvPr id="220163" name="Rectangle 2">
            <a:extLst>
              <a:ext uri="{FF2B5EF4-FFF2-40B4-BE49-F238E27FC236}">
                <a16:creationId xmlns:a16="http://schemas.microsoft.com/office/drawing/2014/main" id="{122359C8-6BFB-36C9-9B70-981D245983E0}"/>
              </a:ext>
            </a:extLst>
          </p:cNvPr>
          <p:cNvSpPr>
            <a:spLocks noGrp="1" noChangeArrowheads="1"/>
          </p:cNvSpPr>
          <p:nvPr>
            <p:ph type="body" idx="1"/>
          </p:nvPr>
        </p:nvSpPr>
        <p:spPr>
          <a:xfrm>
            <a:off x="109538" y="1039813"/>
            <a:ext cx="9001125" cy="4870450"/>
          </a:xfrm>
          <a:noFill/>
        </p:spPr>
        <p:txBody>
          <a:bodyPr>
            <a:spAutoFit/>
          </a:bodyPr>
          <a:lstStyle/>
          <a:p>
            <a:pPr>
              <a:spcBef>
                <a:spcPct val="0"/>
              </a:spcBef>
              <a:spcAft>
                <a:spcPct val="35000"/>
              </a:spcAft>
              <a:buSzPct val="130000"/>
              <a:buFont typeface="Arial" panose="020B0604020202020204" pitchFamily="34" charset="0"/>
              <a:buChar char="●"/>
            </a:pPr>
            <a:r>
              <a:rPr lang="en-US" altLang="en-US" sz="2800" b="1">
                <a:latin typeface="Arial" panose="020B0604020202020204" pitchFamily="34" charset="0"/>
              </a:rPr>
              <a:t>Fully informative markers were checked for errors in ~Mendelian inheritance and segregation distortion, etc., yielding 530 with an average spacing of 4.7 Mb</a:t>
            </a:r>
          </a:p>
          <a:p>
            <a:pPr>
              <a:spcBef>
                <a:spcPct val="0"/>
              </a:spcBef>
              <a:spcAft>
                <a:spcPct val="35000"/>
              </a:spcAft>
              <a:buSzPct val="130000"/>
              <a:buFont typeface="Arial" panose="020B0604020202020204" pitchFamily="34" charset="0"/>
              <a:buChar char="●"/>
            </a:pPr>
            <a:r>
              <a:rPr lang="en-US" altLang="en-US" sz="2800" b="1">
                <a:latin typeface="Arial" panose="020B0604020202020204" pitchFamily="34" charset="0"/>
              </a:rPr>
              <a:t>Analyses with Genome Reshuffling for Advanced Intercross Permutation (GRAIP) procedure and with R/qtl</a:t>
            </a:r>
          </a:p>
          <a:p>
            <a:pPr>
              <a:spcBef>
                <a:spcPct val="0"/>
              </a:spcBef>
              <a:spcAft>
                <a:spcPct val="35000"/>
              </a:spcAft>
              <a:buSzPct val="130000"/>
              <a:buFont typeface="Arial" panose="020B0604020202020204" pitchFamily="34" charset="0"/>
              <a:buChar char="●"/>
            </a:pPr>
            <a:r>
              <a:rPr lang="en-US" altLang="en-US" sz="2800" b="1">
                <a:latin typeface="Arial" panose="020B0604020202020204" pitchFamily="34" charset="0"/>
              </a:rPr>
              <a:t>Empirical genomewide P = 0.05 and P = 0.10 were deemed "significant" and "suggestive"</a:t>
            </a:r>
            <a:endParaRPr lang="en-US" altLang="en-US" b="1">
              <a:latin typeface="Arial" panose="020B0604020202020204" pitchFamily="34" charset="0"/>
            </a:endParaRPr>
          </a:p>
          <a:p>
            <a:pPr>
              <a:spcBef>
                <a:spcPct val="0"/>
              </a:spcBef>
              <a:spcAft>
                <a:spcPct val="35000"/>
              </a:spcAft>
              <a:buSzPct val="130000"/>
              <a:buFont typeface="Arial" panose="020B0604020202020204" pitchFamily="34" charset="0"/>
              <a:buChar char="●"/>
            </a:pPr>
            <a:endParaRPr lang="en-US" altLang="en-US" b="1">
              <a:latin typeface="Arial" panose="020B0604020202020204" pitchFamily="34" charset="0"/>
            </a:endParaRPr>
          </a:p>
        </p:txBody>
      </p:sp>
      <p:sp>
        <p:nvSpPr>
          <p:cNvPr id="220164" name="Line 3">
            <a:extLst>
              <a:ext uri="{FF2B5EF4-FFF2-40B4-BE49-F238E27FC236}">
                <a16:creationId xmlns:a16="http://schemas.microsoft.com/office/drawing/2014/main" id="{B011F375-193E-7B4F-5BFC-C5807E0B1367}"/>
              </a:ext>
            </a:extLst>
          </p:cNvPr>
          <p:cNvSpPr>
            <a:spLocks noChangeShapeType="1"/>
          </p:cNvSpPr>
          <p:nvPr/>
        </p:nvSpPr>
        <p:spPr bwMode="auto">
          <a:xfrm>
            <a:off x="228600" y="850900"/>
            <a:ext cx="8683625" cy="0"/>
          </a:xfrm>
          <a:prstGeom prst="line">
            <a:avLst/>
          </a:prstGeom>
          <a:noFill/>
          <a:ln w="50800">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785860" name="Text Box 4">
            <a:extLst>
              <a:ext uri="{FF2B5EF4-FFF2-40B4-BE49-F238E27FC236}">
                <a16:creationId xmlns:a16="http://schemas.microsoft.com/office/drawing/2014/main" id="{DA1F401F-1076-5EDB-73F9-E398278C50AB}"/>
              </a:ext>
            </a:extLst>
          </p:cNvPr>
          <p:cNvSpPr txBox="1">
            <a:spLocks noChangeArrowheads="1"/>
          </p:cNvSpPr>
          <p:nvPr/>
        </p:nvSpPr>
        <p:spPr bwMode="auto">
          <a:xfrm>
            <a:off x="2217738" y="76200"/>
            <a:ext cx="4486275" cy="701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defRPr/>
            </a:pPr>
            <a:r>
              <a:rPr lang="en-US" altLang="en-US" sz="4000" b="1">
                <a:effectLst>
                  <a:outerShdw blurRad="38100" dist="38100" dir="2700000" algn="tl">
                    <a:srgbClr val="C0C0C0"/>
                  </a:outerShdw>
                </a:effectLst>
                <a:latin typeface="Arial" panose="020B0604020202020204" pitchFamily="34" charset="0"/>
              </a:rPr>
              <a:t>QTL Methods</a:t>
            </a:r>
          </a:p>
        </p:txBody>
      </p:sp>
    </p:spTree>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02" name="Slide Number Placeholder 3">
            <a:extLst>
              <a:ext uri="{FF2B5EF4-FFF2-40B4-BE49-F238E27FC236}">
                <a16:creationId xmlns:a16="http://schemas.microsoft.com/office/drawing/2014/main" id="{FB617756-9D42-C2DD-B6BE-AB5D866ACE1E}"/>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7DFEE01B-A897-4214-9BD3-4903D06CE7E5}" type="slidenum">
              <a:rPr lang="en-US" altLang="en-US" sz="1400"/>
              <a:pPr>
                <a:spcBef>
                  <a:spcPct val="0"/>
                </a:spcBef>
                <a:buFontTx/>
                <a:buNone/>
              </a:pPr>
              <a:t>12</a:t>
            </a:fld>
            <a:endParaRPr lang="en-US" altLang="en-US" sz="1400" dirty="0"/>
          </a:p>
        </p:txBody>
      </p:sp>
      <p:graphicFrame>
        <p:nvGraphicFramePr>
          <p:cNvPr id="51203" name="Object 2">
            <a:extLst>
              <a:ext uri="{FF2B5EF4-FFF2-40B4-BE49-F238E27FC236}">
                <a16:creationId xmlns:a16="http://schemas.microsoft.com/office/drawing/2014/main" id="{C7AF2B7D-85E0-EFB0-74CC-5288C620458C}"/>
              </a:ext>
            </a:extLst>
          </p:cNvPr>
          <p:cNvGraphicFramePr>
            <a:graphicFrameLocks noChangeAspect="1"/>
          </p:cNvGraphicFramePr>
          <p:nvPr/>
        </p:nvGraphicFramePr>
        <p:xfrm>
          <a:off x="131763" y="184150"/>
          <a:ext cx="8977312" cy="7197725"/>
        </p:xfrm>
        <a:graphic>
          <a:graphicData uri="http://schemas.openxmlformats.org/presentationml/2006/ole">
            <mc:AlternateContent xmlns:mc="http://schemas.openxmlformats.org/markup-compatibility/2006">
              <mc:Choice xmlns:v="urn:schemas-microsoft-com:vml" Requires="v">
                <p:oleObj name="Chart" r:id="rId3" imgW="8972459" imgH="6419973" progId="MSGraph.Chart.8">
                  <p:embed followColorScheme="full"/>
                </p:oleObj>
              </mc:Choice>
              <mc:Fallback>
                <p:oleObj name="Chart" r:id="rId3" imgW="8972459" imgH="6419973" progId="MSGraph.Chart.8">
                  <p:embed followColorScheme="full"/>
                  <p:pic>
                    <p:nvPicPr>
                      <p:cNvPr id="0" name="Object 2"/>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31763" y="184150"/>
                        <a:ext cx="8977312" cy="719772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51204" name="Text Box 3">
            <a:extLst>
              <a:ext uri="{FF2B5EF4-FFF2-40B4-BE49-F238E27FC236}">
                <a16:creationId xmlns:a16="http://schemas.microsoft.com/office/drawing/2014/main" id="{422607B1-C952-862E-0056-92B7B7009297}"/>
              </a:ext>
            </a:extLst>
          </p:cNvPr>
          <p:cNvSpPr txBox="1">
            <a:spLocks noChangeArrowheads="1"/>
          </p:cNvSpPr>
          <p:nvPr/>
        </p:nvSpPr>
        <p:spPr bwMode="auto">
          <a:xfrm>
            <a:off x="2173288" y="90488"/>
            <a:ext cx="5486400"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US" altLang="en-US" sz="2800" b="1" dirty="0">
                <a:latin typeface="Arial" panose="020B0604020202020204" pitchFamily="34" charset="0"/>
              </a:rPr>
              <a:t>Revolutions/Day on days 5 + 6</a:t>
            </a:r>
          </a:p>
        </p:txBody>
      </p:sp>
      <p:sp>
        <p:nvSpPr>
          <p:cNvPr id="51205" name="Text Box 4">
            <a:extLst>
              <a:ext uri="{FF2B5EF4-FFF2-40B4-BE49-F238E27FC236}">
                <a16:creationId xmlns:a16="http://schemas.microsoft.com/office/drawing/2014/main" id="{1FF6A8F8-BBFD-34A3-1915-57D1727E8A30}"/>
              </a:ext>
            </a:extLst>
          </p:cNvPr>
          <p:cNvSpPr txBox="1">
            <a:spLocks noChangeArrowheads="1"/>
          </p:cNvSpPr>
          <p:nvPr/>
        </p:nvSpPr>
        <p:spPr bwMode="auto">
          <a:xfrm>
            <a:off x="5818188" y="1919288"/>
            <a:ext cx="1458912"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US" altLang="en-US" sz="2400" b="1" dirty="0">
                <a:solidFill>
                  <a:srgbClr val="FF0000"/>
                </a:solidFill>
                <a:latin typeface="Arial" panose="020B0604020202020204" pitchFamily="34" charset="0"/>
              </a:rPr>
              <a:t>Selected</a:t>
            </a:r>
          </a:p>
        </p:txBody>
      </p:sp>
      <p:sp>
        <p:nvSpPr>
          <p:cNvPr id="51206" name="Rectangle 5">
            <a:extLst>
              <a:ext uri="{FF2B5EF4-FFF2-40B4-BE49-F238E27FC236}">
                <a16:creationId xmlns:a16="http://schemas.microsoft.com/office/drawing/2014/main" id="{4BA2507E-E1EA-9935-6B35-6FF45100B65C}"/>
              </a:ext>
            </a:extLst>
          </p:cNvPr>
          <p:cNvSpPr>
            <a:spLocks noChangeArrowheads="1"/>
          </p:cNvSpPr>
          <p:nvPr/>
        </p:nvSpPr>
        <p:spPr bwMode="auto">
          <a:xfrm>
            <a:off x="5640388" y="4164013"/>
            <a:ext cx="1266825"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US" altLang="en-US" sz="2400" b="1" dirty="0">
                <a:solidFill>
                  <a:srgbClr val="0000CC"/>
                </a:solidFill>
                <a:latin typeface="Arial" panose="020B0604020202020204" pitchFamily="34" charset="0"/>
              </a:rPr>
              <a:t>Control</a:t>
            </a:r>
          </a:p>
        </p:txBody>
      </p:sp>
      <p:sp>
        <p:nvSpPr>
          <p:cNvPr id="51207" name="Text Box 6">
            <a:extLst>
              <a:ext uri="{FF2B5EF4-FFF2-40B4-BE49-F238E27FC236}">
                <a16:creationId xmlns:a16="http://schemas.microsoft.com/office/drawing/2014/main" id="{B64E69A1-7D0E-2777-DD0F-27A194E231C2}"/>
              </a:ext>
            </a:extLst>
          </p:cNvPr>
          <p:cNvSpPr txBox="1">
            <a:spLocks noChangeArrowheads="1"/>
          </p:cNvSpPr>
          <p:nvPr/>
        </p:nvSpPr>
        <p:spPr bwMode="auto">
          <a:xfrm>
            <a:off x="1092200" y="6018213"/>
            <a:ext cx="8377238" cy="593725"/>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nSpc>
                <a:spcPct val="90000"/>
              </a:lnSpc>
              <a:spcBef>
                <a:spcPct val="0"/>
              </a:spcBef>
              <a:buFontTx/>
              <a:buNone/>
            </a:pPr>
            <a:r>
              <a:rPr lang="en-US" altLang="en-US" sz="2400" b="1" dirty="0">
                <a:latin typeface="Arial" panose="020B0604020202020204" pitchFamily="34" charset="0"/>
              </a:rPr>
              <a:t>0      </a:t>
            </a:r>
            <a:r>
              <a:rPr lang="en-US" altLang="en-US" sz="2000" b="1" dirty="0">
                <a:latin typeface="Arial" panose="020B0604020202020204" pitchFamily="34" charset="0"/>
              </a:rPr>
              <a:t> </a:t>
            </a:r>
            <a:r>
              <a:rPr lang="en-US" altLang="en-US" sz="2400" b="1" dirty="0">
                <a:latin typeface="Arial" panose="020B0604020202020204" pitchFamily="34" charset="0"/>
              </a:rPr>
              <a:t>5      10    </a:t>
            </a:r>
            <a:r>
              <a:rPr lang="en-US" altLang="en-US" sz="1600" b="1" dirty="0">
                <a:latin typeface="Arial" panose="020B0604020202020204" pitchFamily="34" charset="0"/>
              </a:rPr>
              <a:t> </a:t>
            </a:r>
            <a:r>
              <a:rPr lang="en-US" altLang="en-US" sz="2400" b="1" dirty="0">
                <a:latin typeface="Arial" panose="020B0604020202020204" pitchFamily="34" charset="0"/>
              </a:rPr>
              <a:t>15     20    </a:t>
            </a:r>
            <a:r>
              <a:rPr lang="en-US" altLang="en-US" sz="2000" b="1" dirty="0">
                <a:latin typeface="Arial" panose="020B0604020202020204" pitchFamily="34" charset="0"/>
              </a:rPr>
              <a:t> </a:t>
            </a:r>
            <a:r>
              <a:rPr lang="en-US" altLang="en-US" sz="2400" b="1" dirty="0">
                <a:latin typeface="Arial" panose="020B0604020202020204" pitchFamily="34" charset="0"/>
              </a:rPr>
              <a:t>25    </a:t>
            </a:r>
            <a:r>
              <a:rPr lang="en-US" altLang="en-US" sz="1800" b="1" dirty="0">
                <a:latin typeface="Arial" panose="020B0604020202020204" pitchFamily="34" charset="0"/>
              </a:rPr>
              <a:t> </a:t>
            </a:r>
            <a:r>
              <a:rPr lang="en-US" altLang="en-US" sz="2400" b="1" dirty="0">
                <a:latin typeface="Arial" panose="020B0604020202020204" pitchFamily="34" charset="0"/>
              </a:rPr>
              <a:t>30     35    </a:t>
            </a:r>
            <a:r>
              <a:rPr lang="en-US" altLang="en-US" sz="1800" b="1" dirty="0">
                <a:latin typeface="Arial" panose="020B0604020202020204" pitchFamily="34" charset="0"/>
              </a:rPr>
              <a:t> </a:t>
            </a:r>
            <a:r>
              <a:rPr lang="en-US" altLang="en-US" sz="2400" b="1" dirty="0">
                <a:latin typeface="Arial" panose="020B0604020202020204" pitchFamily="34" charset="0"/>
              </a:rPr>
              <a:t>40    </a:t>
            </a:r>
            <a:r>
              <a:rPr lang="en-US" altLang="en-US" sz="1600" b="1" dirty="0">
                <a:latin typeface="Arial" panose="020B0604020202020204" pitchFamily="34" charset="0"/>
              </a:rPr>
              <a:t> </a:t>
            </a:r>
            <a:r>
              <a:rPr lang="en-US" altLang="en-US" sz="2400" b="1" dirty="0">
                <a:latin typeface="Arial" panose="020B0604020202020204" pitchFamily="34" charset="0"/>
              </a:rPr>
              <a:t>45     50</a:t>
            </a:r>
          </a:p>
        </p:txBody>
      </p:sp>
      <p:sp>
        <p:nvSpPr>
          <p:cNvPr id="51208" name="Text Box 7">
            <a:extLst>
              <a:ext uri="{FF2B5EF4-FFF2-40B4-BE49-F238E27FC236}">
                <a16:creationId xmlns:a16="http://schemas.microsoft.com/office/drawing/2014/main" id="{58085EB8-9240-8964-CA02-F6470095AFB5}"/>
              </a:ext>
            </a:extLst>
          </p:cNvPr>
          <p:cNvSpPr txBox="1">
            <a:spLocks noChangeArrowheads="1"/>
          </p:cNvSpPr>
          <p:nvPr/>
        </p:nvSpPr>
        <p:spPr bwMode="auto">
          <a:xfrm>
            <a:off x="3733800" y="6307138"/>
            <a:ext cx="2895600"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US" altLang="en-US" sz="2800" b="1" dirty="0">
                <a:latin typeface="Arial" panose="020B0604020202020204" pitchFamily="34" charset="0"/>
              </a:rPr>
              <a:t>Generation</a:t>
            </a:r>
          </a:p>
        </p:txBody>
      </p:sp>
      <p:grpSp>
        <p:nvGrpSpPr>
          <p:cNvPr id="51209" name="Group 8">
            <a:extLst>
              <a:ext uri="{FF2B5EF4-FFF2-40B4-BE49-F238E27FC236}">
                <a16:creationId xmlns:a16="http://schemas.microsoft.com/office/drawing/2014/main" id="{B07D21C8-E878-A967-390A-9951054F0235}"/>
              </a:ext>
            </a:extLst>
          </p:cNvPr>
          <p:cNvGrpSpPr>
            <a:grpSpLocks/>
          </p:cNvGrpSpPr>
          <p:nvPr/>
        </p:nvGrpSpPr>
        <p:grpSpPr bwMode="auto">
          <a:xfrm>
            <a:off x="1524000" y="1560513"/>
            <a:ext cx="1157288" cy="1157287"/>
            <a:chOff x="960" y="1287"/>
            <a:chExt cx="729" cy="729"/>
          </a:xfrm>
        </p:grpSpPr>
        <p:sp>
          <p:nvSpPr>
            <p:cNvPr id="51214" name="Oval 9">
              <a:extLst>
                <a:ext uri="{FF2B5EF4-FFF2-40B4-BE49-F238E27FC236}">
                  <a16:creationId xmlns:a16="http://schemas.microsoft.com/office/drawing/2014/main" id="{07095D71-5839-5EEE-7A6A-8EEB824D0844}"/>
                </a:ext>
              </a:extLst>
            </p:cNvPr>
            <p:cNvSpPr>
              <a:spLocks noChangeArrowheads="1"/>
            </p:cNvSpPr>
            <p:nvPr/>
          </p:nvSpPr>
          <p:spPr bwMode="auto">
            <a:xfrm>
              <a:off x="960" y="1555"/>
              <a:ext cx="461" cy="461"/>
            </a:xfrm>
            <a:prstGeom prst="ellipse">
              <a:avLst/>
            </a:prstGeom>
            <a:solidFill>
              <a:schemeClr val="bg1"/>
            </a:solidFill>
            <a:ln w="76200">
              <a:solidFill>
                <a:srgbClr val="00006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0"/>
                </a:spcBef>
                <a:buFontTx/>
                <a:buNone/>
              </a:pPr>
              <a:endParaRPr lang="en-US" altLang="en-US" sz="2400" dirty="0">
                <a:solidFill>
                  <a:srgbClr val="CC0066"/>
                </a:solidFill>
              </a:endParaRPr>
            </a:p>
          </p:txBody>
        </p:sp>
        <p:sp>
          <p:nvSpPr>
            <p:cNvPr id="51215" name="Line 10">
              <a:extLst>
                <a:ext uri="{FF2B5EF4-FFF2-40B4-BE49-F238E27FC236}">
                  <a16:creationId xmlns:a16="http://schemas.microsoft.com/office/drawing/2014/main" id="{29F0EDBD-D87E-E37E-B0BF-5B29A3520BC3}"/>
                </a:ext>
              </a:extLst>
            </p:cNvPr>
            <p:cNvSpPr>
              <a:spLocks noChangeShapeType="1"/>
            </p:cNvSpPr>
            <p:nvPr/>
          </p:nvSpPr>
          <p:spPr bwMode="auto">
            <a:xfrm flipH="1">
              <a:off x="1344" y="1287"/>
              <a:ext cx="345" cy="345"/>
            </a:xfrm>
            <a:prstGeom prst="line">
              <a:avLst/>
            </a:prstGeom>
            <a:noFill/>
            <a:ln w="76200">
              <a:solidFill>
                <a:srgbClr val="00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dirty="0"/>
            </a:p>
          </p:txBody>
        </p:sp>
        <p:sp>
          <p:nvSpPr>
            <p:cNvPr id="51216" name="Line 11">
              <a:extLst>
                <a:ext uri="{FF2B5EF4-FFF2-40B4-BE49-F238E27FC236}">
                  <a16:creationId xmlns:a16="http://schemas.microsoft.com/office/drawing/2014/main" id="{D19D7CD4-BA5C-D7B4-CA6B-38716AE7D1BF}"/>
                </a:ext>
              </a:extLst>
            </p:cNvPr>
            <p:cNvSpPr>
              <a:spLocks noChangeShapeType="1"/>
            </p:cNvSpPr>
            <p:nvPr/>
          </p:nvSpPr>
          <p:spPr bwMode="auto">
            <a:xfrm flipH="1">
              <a:off x="1387" y="1295"/>
              <a:ext cx="288" cy="0"/>
            </a:xfrm>
            <a:prstGeom prst="line">
              <a:avLst/>
            </a:prstGeom>
            <a:noFill/>
            <a:ln w="76200">
              <a:solidFill>
                <a:srgbClr val="00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dirty="0"/>
            </a:p>
          </p:txBody>
        </p:sp>
        <p:sp>
          <p:nvSpPr>
            <p:cNvPr id="51217" name="Line 12">
              <a:extLst>
                <a:ext uri="{FF2B5EF4-FFF2-40B4-BE49-F238E27FC236}">
                  <a16:creationId xmlns:a16="http://schemas.microsoft.com/office/drawing/2014/main" id="{76E07E01-4960-31B4-EA63-6F5A9353BDDA}"/>
                </a:ext>
              </a:extLst>
            </p:cNvPr>
            <p:cNvSpPr>
              <a:spLocks noChangeShapeType="1"/>
            </p:cNvSpPr>
            <p:nvPr/>
          </p:nvSpPr>
          <p:spPr bwMode="auto">
            <a:xfrm>
              <a:off x="1681" y="1307"/>
              <a:ext cx="0" cy="288"/>
            </a:xfrm>
            <a:prstGeom prst="line">
              <a:avLst/>
            </a:prstGeom>
            <a:noFill/>
            <a:ln w="76200">
              <a:solidFill>
                <a:srgbClr val="00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dirty="0"/>
            </a:p>
          </p:txBody>
        </p:sp>
      </p:grpSp>
      <p:sp>
        <p:nvSpPr>
          <p:cNvPr id="51210" name="Text Box 13">
            <a:extLst>
              <a:ext uri="{FF2B5EF4-FFF2-40B4-BE49-F238E27FC236}">
                <a16:creationId xmlns:a16="http://schemas.microsoft.com/office/drawing/2014/main" id="{1E7A2C32-D42A-5B59-0B49-B322F5F1044A}"/>
              </a:ext>
            </a:extLst>
          </p:cNvPr>
          <p:cNvSpPr txBox="1">
            <a:spLocks noChangeArrowheads="1"/>
          </p:cNvSpPr>
          <p:nvPr/>
        </p:nvSpPr>
        <p:spPr bwMode="auto">
          <a:xfrm>
            <a:off x="-14288" y="6616700"/>
            <a:ext cx="1196976" cy="2444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US" altLang="en-US" sz="1000" dirty="0"/>
              <a:t>14MRUN56.DSF</a:t>
            </a:r>
          </a:p>
        </p:txBody>
      </p:sp>
      <p:sp>
        <p:nvSpPr>
          <p:cNvPr id="51211" name="Text Box 14">
            <a:extLst>
              <a:ext uri="{FF2B5EF4-FFF2-40B4-BE49-F238E27FC236}">
                <a16:creationId xmlns:a16="http://schemas.microsoft.com/office/drawing/2014/main" id="{C3085CA4-BD43-CA31-E4CC-C3FADEEABDF0}"/>
              </a:ext>
            </a:extLst>
          </p:cNvPr>
          <p:cNvSpPr txBox="1">
            <a:spLocks noChangeArrowheads="1"/>
          </p:cNvSpPr>
          <p:nvPr/>
        </p:nvSpPr>
        <p:spPr bwMode="auto">
          <a:xfrm>
            <a:off x="1393825" y="681038"/>
            <a:ext cx="1773238" cy="593725"/>
          </a:xfrm>
          <a:prstGeom prst="rect">
            <a:avLst/>
          </a:prstGeom>
          <a:solidFill>
            <a:schemeClr val="bg1"/>
          </a:solidFill>
          <a:ln w="1270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r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US" altLang="en-US" sz="1600" b="1" dirty="0">
                <a:latin typeface="Arial" panose="020B0604020202020204" pitchFamily="34" charset="0"/>
              </a:rPr>
              <a:t>Wheel Circum-</a:t>
            </a:r>
            <a:br>
              <a:rPr lang="en-US" altLang="en-US" sz="1600" b="1" dirty="0">
                <a:latin typeface="Arial" panose="020B0604020202020204" pitchFamily="34" charset="0"/>
              </a:rPr>
            </a:br>
            <a:r>
              <a:rPr lang="en-US" altLang="en-US" sz="1600" b="1" dirty="0">
                <a:latin typeface="Arial" panose="020B0604020202020204" pitchFamily="34" charset="0"/>
              </a:rPr>
              <a:t>ference = 1.12 m</a:t>
            </a:r>
          </a:p>
        </p:txBody>
      </p:sp>
      <p:sp>
        <p:nvSpPr>
          <p:cNvPr id="51212" name="Text Box 15">
            <a:extLst>
              <a:ext uri="{FF2B5EF4-FFF2-40B4-BE49-F238E27FC236}">
                <a16:creationId xmlns:a16="http://schemas.microsoft.com/office/drawing/2014/main" id="{02E947C6-E599-54C6-68D8-6A1C559608E3}"/>
              </a:ext>
            </a:extLst>
          </p:cNvPr>
          <p:cNvSpPr txBox="1">
            <a:spLocks noChangeArrowheads="1"/>
          </p:cNvSpPr>
          <p:nvPr/>
        </p:nvSpPr>
        <p:spPr bwMode="auto">
          <a:xfrm>
            <a:off x="4475163" y="608013"/>
            <a:ext cx="3951287" cy="1116012"/>
          </a:xfrm>
          <a:prstGeom prst="rect">
            <a:avLst/>
          </a:prstGeom>
          <a:solidFill>
            <a:srgbClr val="FFFF00"/>
          </a:solidFill>
          <a:ln w="1905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r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US" altLang="en-US" sz="2200" b="1" i="1" dirty="0">
                <a:latin typeface="Arial" panose="020B0604020202020204" pitchFamily="34" charset="0"/>
              </a:rPr>
              <a:t>Males always tend to run less than females, but the fold difference is the same.</a:t>
            </a:r>
          </a:p>
        </p:txBody>
      </p:sp>
      <p:sp>
        <p:nvSpPr>
          <p:cNvPr id="51213" name="Text Box 16">
            <a:extLst>
              <a:ext uri="{FF2B5EF4-FFF2-40B4-BE49-F238E27FC236}">
                <a16:creationId xmlns:a16="http://schemas.microsoft.com/office/drawing/2014/main" id="{327EB1F4-253D-A086-F90C-C50933CB21C4}"/>
              </a:ext>
            </a:extLst>
          </p:cNvPr>
          <p:cNvSpPr txBox="1">
            <a:spLocks noChangeArrowheads="1"/>
          </p:cNvSpPr>
          <p:nvPr/>
        </p:nvSpPr>
        <p:spPr bwMode="auto">
          <a:xfrm>
            <a:off x="5811838" y="3298825"/>
            <a:ext cx="723900" cy="6397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US" altLang="en-US" sz="1200" dirty="0">
                <a:latin typeface="Arial" panose="020B0604020202020204" pitchFamily="34" charset="0"/>
              </a:rPr>
              <a:t>Move from WI to CA</a:t>
            </a:r>
          </a:p>
        </p:txBody>
      </p:sp>
    </p:spTree>
  </p:cSld>
  <p:clrMapOvr>
    <a:masterClrMapping/>
  </p:clrMapOvr>
  <p:transition>
    <p:wipe dir="d"/>
  </p:transition>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2210" name="Slide Number Placeholder 5">
            <a:extLst>
              <a:ext uri="{FF2B5EF4-FFF2-40B4-BE49-F238E27FC236}">
                <a16:creationId xmlns:a16="http://schemas.microsoft.com/office/drawing/2014/main" id="{455FFCA2-2894-87F3-3200-CB7C90D35423}"/>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FB7FA31B-A4E5-42D7-B346-1A6634D7120E}" type="slidenum">
              <a:rPr lang="en-US" altLang="en-US" sz="1400"/>
              <a:pPr>
                <a:spcBef>
                  <a:spcPct val="0"/>
                </a:spcBef>
                <a:buFontTx/>
                <a:buNone/>
              </a:pPr>
              <a:t>120</a:t>
            </a:fld>
            <a:endParaRPr lang="en-US" altLang="en-US" sz="1400"/>
          </a:p>
        </p:txBody>
      </p:sp>
      <p:sp>
        <p:nvSpPr>
          <p:cNvPr id="222211" name="Rectangle 2">
            <a:extLst>
              <a:ext uri="{FF2B5EF4-FFF2-40B4-BE49-F238E27FC236}">
                <a16:creationId xmlns:a16="http://schemas.microsoft.com/office/drawing/2014/main" id="{D87FA8DE-5901-FF06-0276-E9F530F29BA1}"/>
              </a:ext>
            </a:extLst>
          </p:cNvPr>
          <p:cNvSpPr>
            <a:spLocks noGrp="1" noChangeArrowheads="1"/>
          </p:cNvSpPr>
          <p:nvPr>
            <p:ph type="body" idx="1"/>
          </p:nvPr>
        </p:nvSpPr>
        <p:spPr>
          <a:xfrm>
            <a:off x="109538" y="1039813"/>
            <a:ext cx="9001125" cy="2422525"/>
          </a:xfrm>
          <a:noFill/>
        </p:spPr>
        <p:txBody>
          <a:bodyPr>
            <a:spAutoFit/>
          </a:bodyPr>
          <a:lstStyle/>
          <a:p>
            <a:pPr>
              <a:spcBef>
                <a:spcPct val="0"/>
              </a:spcBef>
              <a:spcAft>
                <a:spcPct val="35000"/>
              </a:spcAft>
              <a:buSzPct val="130000"/>
              <a:buFont typeface="Arial" panose="020B0604020202020204" pitchFamily="34" charset="0"/>
              <a:buChar char="●"/>
            </a:pPr>
            <a:r>
              <a:rPr lang="en-US" altLang="en-US" sz="2800" b="1">
                <a:latin typeface="Arial" panose="020B0604020202020204" pitchFamily="34" charset="0"/>
              </a:rPr>
              <a:t>Mean of Days 5 + 6</a:t>
            </a:r>
          </a:p>
          <a:p>
            <a:pPr>
              <a:spcBef>
                <a:spcPct val="0"/>
              </a:spcBef>
              <a:spcAft>
                <a:spcPct val="20000"/>
              </a:spcAft>
              <a:buSzPct val="130000"/>
              <a:buFont typeface="Arial" panose="020B0604020202020204" pitchFamily="34" charset="0"/>
              <a:buChar char="●"/>
            </a:pPr>
            <a:r>
              <a:rPr lang="en-US" altLang="en-US" sz="2800" b="1">
                <a:latin typeface="Arial" panose="020B0604020202020204" pitchFamily="34" charset="0"/>
              </a:rPr>
              <a:t>Distance = the selection criterion</a:t>
            </a:r>
          </a:p>
          <a:p>
            <a:pPr lvl="1">
              <a:spcBef>
                <a:spcPct val="0"/>
              </a:spcBef>
              <a:spcAft>
                <a:spcPct val="20000"/>
              </a:spcAft>
              <a:buSzPct val="130000"/>
              <a:buFont typeface="Arial" panose="020B0604020202020204" pitchFamily="34" charset="0"/>
              <a:buChar char="●"/>
            </a:pPr>
            <a:r>
              <a:rPr lang="en-US" altLang="en-US" sz="2400" b="1">
                <a:latin typeface="Arial" panose="020B0604020202020204" pitchFamily="34" charset="0"/>
              </a:rPr>
              <a:t>Only one significant or suggestive QTL</a:t>
            </a:r>
          </a:p>
          <a:p>
            <a:pPr lvl="1">
              <a:spcBef>
                <a:spcPct val="0"/>
              </a:spcBef>
              <a:spcAft>
                <a:spcPct val="20000"/>
              </a:spcAft>
              <a:buSzPct val="130000"/>
              <a:buFont typeface="Arial" panose="020B0604020202020204" pitchFamily="34" charset="0"/>
              <a:buChar char="●"/>
            </a:pPr>
            <a:r>
              <a:rPr lang="en-US" altLang="en-US" sz="2400" b="1">
                <a:latin typeface="Arial" panose="020B0604020202020204" pitchFamily="34" charset="0"/>
              </a:rPr>
              <a:t>Explains 2.3% of variance</a:t>
            </a:r>
          </a:p>
          <a:p>
            <a:pPr lvl="1">
              <a:spcBef>
                <a:spcPct val="0"/>
              </a:spcBef>
              <a:spcAft>
                <a:spcPct val="20000"/>
              </a:spcAft>
              <a:buSzPct val="130000"/>
              <a:buFont typeface="Arial" panose="020B0604020202020204" pitchFamily="34" charset="0"/>
              <a:buChar char="●"/>
            </a:pPr>
            <a:r>
              <a:rPr lang="en-US" altLang="en-US" sz="2400" b="1">
                <a:latin typeface="Arial" panose="020B0604020202020204" pitchFamily="34" charset="0"/>
              </a:rPr>
              <a:t>Some additional QTL for Days 1-3 of wheel running</a:t>
            </a:r>
          </a:p>
        </p:txBody>
      </p:sp>
      <p:sp>
        <p:nvSpPr>
          <p:cNvPr id="222212" name="Line 3">
            <a:extLst>
              <a:ext uri="{FF2B5EF4-FFF2-40B4-BE49-F238E27FC236}">
                <a16:creationId xmlns:a16="http://schemas.microsoft.com/office/drawing/2014/main" id="{9AD25244-8A68-A5D5-254E-77BA60B28B13}"/>
              </a:ext>
            </a:extLst>
          </p:cNvPr>
          <p:cNvSpPr>
            <a:spLocks noChangeShapeType="1"/>
          </p:cNvSpPr>
          <p:nvPr/>
        </p:nvSpPr>
        <p:spPr bwMode="auto">
          <a:xfrm>
            <a:off x="228600" y="850900"/>
            <a:ext cx="8683625" cy="0"/>
          </a:xfrm>
          <a:prstGeom prst="line">
            <a:avLst/>
          </a:prstGeom>
          <a:noFill/>
          <a:ln w="50800">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801220" name="Text Box 4">
            <a:extLst>
              <a:ext uri="{FF2B5EF4-FFF2-40B4-BE49-F238E27FC236}">
                <a16:creationId xmlns:a16="http://schemas.microsoft.com/office/drawing/2014/main" id="{076B079E-261E-76CC-16FE-FE23B8E01A77}"/>
              </a:ext>
            </a:extLst>
          </p:cNvPr>
          <p:cNvSpPr txBox="1">
            <a:spLocks noChangeArrowheads="1"/>
          </p:cNvSpPr>
          <p:nvPr/>
        </p:nvSpPr>
        <p:spPr bwMode="auto">
          <a:xfrm>
            <a:off x="2217738" y="76200"/>
            <a:ext cx="4486275" cy="701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defRPr/>
            </a:pPr>
            <a:r>
              <a:rPr lang="en-US" altLang="en-US" sz="4000" b="1">
                <a:effectLst>
                  <a:outerShdw blurRad="38100" dist="38100" dir="2700000" algn="tl">
                    <a:srgbClr val="C0C0C0"/>
                  </a:outerShdw>
                </a:effectLst>
                <a:latin typeface="Arial" panose="020B0604020202020204" pitchFamily="34" charset="0"/>
              </a:rPr>
              <a:t>QTL Results</a:t>
            </a:r>
          </a:p>
        </p:txBody>
      </p:sp>
      <p:sp>
        <p:nvSpPr>
          <p:cNvPr id="222214" name="Rectangle 5">
            <a:extLst>
              <a:ext uri="{FF2B5EF4-FFF2-40B4-BE49-F238E27FC236}">
                <a16:creationId xmlns:a16="http://schemas.microsoft.com/office/drawing/2014/main" id="{731BB578-70CD-D6DE-4F9C-20BD73D45CD7}"/>
              </a:ext>
            </a:extLst>
          </p:cNvPr>
          <p:cNvSpPr>
            <a:spLocks noChangeArrowheads="1"/>
          </p:cNvSpPr>
          <p:nvPr/>
        </p:nvSpPr>
        <p:spPr bwMode="auto">
          <a:xfrm>
            <a:off x="142875" y="3810000"/>
            <a:ext cx="9001125" cy="18081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marL="342900" indent="-342900">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spcAft>
                <a:spcPct val="30000"/>
              </a:spcAft>
              <a:buSzPct val="130000"/>
              <a:buFont typeface="Arial" panose="020B0604020202020204" pitchFamily="34" charset="0"/>
              <a:buChar char="●"/>
            </a:pPr>
            <a:r>
              <a:rPr lang="en-US" altLang="en-US" sz="2800" b="1">
                <a:solidFill>
                  <a:srgbClr val="0000FF"/>
                </a:solidFill>
                <a:latin typeface="Arial" panose="020B0604020202020204" pitchFamily="34" charset="0"/>
              </a:rPr>
              <a:t>Similar results were obtained in an F2 backcross population that used a different HR line:</a:t>
            </a:r>
          </a:p>
          <a:p>
            <a:pPr>
              <a:spcBef>
                <a:spcPct val="0"/>
              </a:spcBef>
              <a:spcAft>
                <a:spcPct val="50000"/>
              </a:spcAft>
              <a:buSzPct val="130000"/>
              <a:buFontTx/>
              <a:buNone/>
            </a:pPr>
            <a:r>
              <a:rPr lang="en-US" altLang="en-US" sz="1600" b="1">
                <a:solidFill>
                  <a:srgbClr val="0000FF"/>
                </a:solidFill>
                <a:latin typeface="Arial" panose="020B0604020202020204" pitchFamily="34" charset="0"/>
              </a:rPr>
              <a:t>      Nehrenberg, D. L., S. Wang, R. M. Hannon, T. Garland, Jr., and D. Pomp. 2009.</a:t>
            </a:r>
            <a:br>
              <a:rPr lang="en-US" altLang="en-US" sz="1600" b="1">
                <a:solidFill>
                  <a:srgbClr val="0000FF"/>
                </a:solidFill>
                <a:latin typeface="Arial" panose="020B0604020202020204" pitchFamily="34" charset="0"/>
              </a:rPr>
            </a:br>
            <a:r>
              <a:rPr lang="en-US" altLang="en-US" sz="1600" b="1">
                <a:solidFill>
                  <a:srgbClr val="0000FF"/>
                </a:solidFill>
                <a:latin typeface="Arial" panose="020B0604020202020204" pitchFamily="34" charset="0"/>
              </a:rPr>
              <a:t>      QTL underlying voluntary exercise in mice: interactions with the “mini muscle”</a:t>
            </a:r>
            <a:br>
              <a:rPr lang="en-US" altLang="en-US" sz="1600" b="1">
                <a:solidFill>
                  <a:srgbClr val="0000FF"/>
                </a:solidFill>
                <a:latin typeface="Arial" panose="020B0604020202020204" pitchFamily="34" charset="0"/>
              </a:rPr>
            </a:br>
            <a:r>
              <a:rPr lang="en-US" altLang="en-US" sz="1600" b="1">
                <a:solidFill>
                  <a:srgbClr val="0000FF"/>
                </a:solidFill>
                <a:latin typeface="Arial" panose="020B0604020202020204" pitchFamily="34" charset="0"/>
              </a:rPr>
              <a:t>      locus and sex. Journal of Heredity 101:42-53.</a:t>
            </a:r>
          </a:p>
        </p:txBody>
      </p:sp>
    </p:spTree>
  </p:cSld>
  <p:clrMapOvr>
    <a:masterClrMapping/>
  </p:clrMapOvr>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4258" name="Slide Number Placeholder 3">
            <a:extLst>
              <a:ext uri="{FF2B5EF4-FFF2-40B4-BE49-F238E27FC236}">
                <a16:creationId xmlns:a16="http://schemas.microsoft.com/office/drawing/2014/main" id="{D79A432F-7B28-054E-BD62-A923BE25D04F}"/>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C0E47EE9-4A49-4FCE-851F-7E1C84394418}" type="slidenum">
              <a:rPr lang="en-US" altLang="en-US" sz="1400"/>
              <a:pPr>
                <a:spcBef>
                  <a:spcPct val="0"/>
                </a:spcBef>
                <a:buFontTx/>
                <a:buNone/>
              </a:pPr>
              <a:t>121</a:t>
            </a:fld>
            <a:endParaRPr lang="en-US" altLang="en-US" sz="1400"/>
          </a:p>
        </p:txBody>
      </p:sp>
      <p:pic>
        <p:nvPicPr>
          <p:cNvPr id="224259" name="Picture 2" descr="Resistance_002">
            <a:extLst>
              <a:ext uri="{FF2B5EF4-FFF2-40B4-BE49-F238E27FC236}">
                <a16:creationId xmlns:a16="http://schemas.microsoft.com/office/drawing/2014/main" id="{9FC4CA1C-9416-7390-79B5-628B0827A3B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51435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24260" name="Text Box 3">
            <a:extLst>
              <a:ext uri="{FF2B5EF4-FFF2-40B4-BE49-F238E27FC236}">
                <a16:creationId xmlns:a16="http://schemas.microsoft.com/office/drawing/2014/main" id="{218E41F5-D369-A60E-4673-210345072A1A}"/>
              </a:ext>
            </a:extLst>
          </p:cNvPr>
          <p:cNvSpPr txBox="1">
            <a:spLocks noChangeArrowheads="1"/>
          </p:cNvSpPr>
          <p:nvPr/>
        </p:nvSpPr>
        <p:spPr bwMode="auto">
          <a:xfrm>
            <a:off x="5392738" y="212725"/>
            <a:ext cx="3506787" cy="25304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US" altLang="en-US" sz="4000" b="1">
                <a:latin typeface="Arial" panose="020B0604020202020204" pitchFamily="34" charset="0"/>
              </a:rPr>
              <a:t>200 total wheels,</a:t>
            </a:r>
            <a:br>
              <a:rPr lang="en-US" altLang="en-US" sz="4000" b="1">
                <a:latin typeface="Arial" panose="020B0604020202020204" pitchFamily="34" charset="0"/>
              </a:rPr>
            </a:br>
            <a:r>
              <a:rPr lang="en-US" altLang="en-US" sz="4000" b="1">
                <a:latin typeface="Arial" panose="020B0604020202020204" pitchFamily="34" charset="0"/>
              </a:rPr>
              <a:t>100 in each of two rooms</a:t>
            </a:r>
          </a:p>
        </p:txBody>
      </p:sp>
    </p:spTree>
  </p:cSld>
  <p:clrMapOvr>
    <a:masterClrMapping/>
  </p:clrMapOvr>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6306" name="Slide Number Placeholder 3">
            <a:extLst>
              <a:ext uri="{FF2B5EF4-FFF2-40B4-BE49-F238E27FC236}">
                <a16:creationId xmlns:a16="http://schemas.microsoft.com/office/drawing/2014/main" id="{C26B52ED-E189-95BD-82E2-06A6BF435988}"/>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09A89B69-C7D8-4A62-83E1-B786E15883BD}" type="slidenum">
              <a:rPr lang="en-US" altLang="en-US" sz="1400"/>
              <a:pPr>
                <a:spcBef>
                  <a:spcPct val="0"/>
                </a:spcBef>
                <a:buFontTx/>
                <a:buNone/>
              </a:pPr>
              <a:t>122</a:t>
            </a:fld>
            <a:endParaRPr lang="en-US" altLang="en-US" sz="1400"/>
          </a:p>
        </p:txBody>
      </p:sp>
      <p:graphicFrame>
        <p:nvGraphicFramePr>
          <p:cNvPr id="226307" name="Object 2">
            <a:extLst>
              <a:ext uri="{FF2B5EF4-FFF2-40B4-BE49-F238E27FC236}">
                <a16:creationId xmlns:a16="http://schemas.microsoft.com/office/drawing/2014/main" id="{E71E107C-4C8D-0DDE-0A98-1D8DC88F5BA0}"/>
              </a:ext>
            </a:extLst>
          </p:cNvPr>
          <p:cNvGraphicFramePr>
            <a:graphicFrameLocks noChangeAspect="1"/>
          </p:cNvGraphicFramePr>
          <p:nvPr/>
        </p:nvGraphicFramePr>
        <p:xfrm>
          <a:off x="169863" y="439738"/>
          <a:ext cx="8977312" cy="6416675"/>
        </p:xfrm>
        <a:graphic>
          <a:graphicData uri="http://schemas.openxmlformats.org/presentationml/2006/ole">
            <mc:AlternateContent xmlns:mc="http://schemas.openxmlformats.org/markup-compatibility/2006">
              <mc:Choice xmlns:v="urn:schemas-microsoft-com:vml" Requires="v">
                <p:oleObj name="Chart" r:id="rId3" imgW="8976411" imgH="6416106" progId="MSGraph.Chart.8">
                  <p:embed followColorScheme="full"/>
                </p:oleObj>
              </mc:Choice>
              <mc:Fallback>
                <p:oleObj name="Chart" r:id="rId3" imgW="8976411" imgH="6416106" progId="MSGraph.Chart.8">
                  <p:embed followColorScheme="full"/>
                  <p:pic>
                    <p:nvPicPr>
                      <p:cNvPr id="0" name="Object 2"/>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69863" y="439738"/>
                        <a:ext cx="8977312" cy="64166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226308" name="Text Box 3">
            <a:extLst>
              <a:ext uri="{FF2B5EF4-FFF2-40B4-BE49-F238E27FC236}">
                <a16:creationId xmlns:a16="http://schemas.microsoft.com/office/drawing/2014/main" id="{8A016AD0-7A14-467A-30F5-606AA8857614}"/>
              </a:ext>
            </a:extLst>
          </p:cNvPr>
          <p:cNvSpPr txBox="1">
            <a:spLocks noChangeArrowheads="1"/>
          </p:cNvSpPr>
          <p:nvPr/>
        </p:nvSpPr>
        <p:spPr bwMode="auto">
          <a:xfrm>
            <a:off x="1233488" y="90488"/>
            <a:ext cx="7162800" cy="6413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US" altLang="en-US" sz="3600" b="1">
                <a:latin typeface="Arial" panose="020B0604020202020204" pitchFamily="34" charset="0"/>
              </a:rPr>
              <a:t>Ratio of Selected/Control Lines</a:t>
            </a:r>
          </a:p>
        </p:txBody>
      </p:sp>
      <p:sp>
        <p:nvSpPr>
          <p:cNvPr id="226309" name="Text Box 4">
            <a:extLst>
              <a:ext uri="{FF2B5EF4-FFF2-40B4-BE49-F238E27FC236}">
                <a16:creationId xmlns:a16="http://schemas.microsoft.com/office/drawing/2014/main" id="{88E164CD-92E7-CF2E-A36D-F1D0E534BDB0}"/>
              </a:ext>
            </a:extLst>
          </p:cNvPr>
          <p:cNvSpPr txBox="1">
            <a:spLocks noChangeArrowheads="1"/>
          </p:cNvSpPr>
          <p:nvPr/>
        </p:nvSpPr>
        <p:spPr bwMode="auto">
          <a:xfrm>
            <a:off x="757238" y="5895975"/>
            <a:ext cx="8974137" cy="373063"/>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nSpc>
                <a:spcPct val="60000"/>
              </a:lnSpc>
              <a:spcBef>
                <a:spcPct val="0"/>
              </a:spcBef>
              <a:buFontTx/>
              <a:buNone/>
            </a:pPr>
            <a:r>
              <a:rPr lang="en-US" altLang="en-US" sz="2300" b="1">
                <a:latin typeface="Arial" panose="020B0604020202020204" pitchFamily="34" charset="0"/>
              </a:rPr>
              <a:t>0    2    4    </a:t>
            </a:r>
            <a:r>
              <a:rPr lang="en-US" altLang="en-US" sz="1000" b="1">
                <a:latin typeface="Arial" panose="020B0604020202020204" pitchFamily="34" charset="0"/>
              </a:rPr>
              <a:t> </a:t>
            </a:r>
            <a:r>
              <a:rPr lang="en-US" altLang="en-US" sz="2300" b="1">
                <a:latin typeface="Arial" panose="020B0604020202020204" pitchFamily="34" charset="0"/>
              </a:rPr>
              <a:t>6    8   10  12  14  </a:t>
            </a:r>
            <a:r>
              <a:rPr lang="en-US" altLang="en-US" sz="600" b="1">
                <a:latin typeface="Arial" panose="020B0604020202020204" pitchFamily="34" charset="0"/>
              </a:rPr>
              <a:t> </a:t>
            </a:r>
            <a:r>
              <a:rPr lang="en-US" altLang="en-US" sz="2300" b="1">
                <a:latin typeface="Arial" panose="020B0604020202020204" pitchFamily="34" charset="0"/>
              </a:rPr>
              <a:t>16  18  20  </a:t>
            </a:r>
            <a:r>
              <a:rPr lang="en-US" altLang="en-US" sz="600" b="1">
                <a:latin typeface="Arial" panose="020B0604020202020204" pitchFamily="34" charset="0"/>
              </a:rPr>
              <a:t> </a:t>
            </a:r>
            <a:r>
              <a:rPr lang="en-US" altLang="en-US" sz="2300" b="1">
                <a:latin typeface="Arial" panose="020B0604020202020204" pitchFamily="34" charset="0"/>
              </a:rPr>
              <a:t>22  24  </a:t>
            </a:r>
            <a:r>
              <a:rPr lang="en-US" altLang="en-US" sz="400" b="1">
                <a:latin typeface="Arial" panose="020B0604020202020204" pitchFamily="34" charset="0"/>
              </a:rPr>
              <a:t> </a:t>
            </a:r>
            <a:r>
              <a:rPr lang="en-US" altLang="en-US" sz="2300" b="1">
                <a:latin typeface="Arial" panose="020B0604020202020204" pitchFamily="34" charset="0"/>
              </a:rPr>
              <a:t>26  28  </a:t>
            </a:r>
            <a:r>
              <a:rPr lang="en-US" altLang="en-US" sz="800" b="1">
                <a:latin typeface="Arial" panose="020B0604020202020204" pitchFamily="34" charset="0"/>
              </a:rPr>
              <a:t> </a:t>
            </a:r>
            <a:r>
              <a:rPr lang="en-US" altLang="en-US" sz="2300" b="1">
                <a:latin typeface="Arial" panose="020B0604020202020204" pitchFamily="34" charset="0"/>
              </a:rPr>
              <a:t>30 </a:t>
            </a:r>
            <a:r>
              <a:rPr lang="en-US" altLang="en-US" sz="1800" b="1">
                <a:latin typeface="Arial" panose="020B0604020202020204" pitchFamily="34" charset="0"/>
              </a:rPr>
              <a:t> </a:t>
            </a:r>
            <a:r>
              <a:rPr lang="en-US" altLang="en-US" sz="2300" b="1">
                <a:latin typeface="Arial" panose="020B0604020202020204" pitchFamily="34" charset="0"/>
              </a:rPr>
              <a:t>32</a:t>
            </a:r>
          </a:p>
          <a:p>
            <a:pPr>
              <a:lnSpc>
                <a:spcPct val="20000"/>
              </a:lnSpc>
              <a:spcBef>
                <a:spcPct val="0"/>
              </a:spcBef>
              <a:buFontTx/>
              <a:buNone/>
            </a:pPr>
            <a:endParaRPr lang="en-US" altLang="en-US" sz="2300" b="1">
              <a:latin typeface="Arial" panose="020B0604020202020204" pitchFamily="34" charset="0"/>
            </a:endParaRPr>
          </a:p>
        </p:txBody>
      </p:sp>
      <p:sp>
        <p:nvSpPr>
          <p:cNvPr id="226310" name="Text Box 5">
            <a:extLst>
              <a:ext uri="{FF2B5EF4-FFF2-40B4-BE49-F238E27FC236}">
                <a16:creationId xmlns:a16="http://schemas.microsoft.com/office/drawing/2014/main" id="{C7B68F15-8F9E-6E43-FE4F-88F9EDD2A9BA}"/>
              </a:ext>
            </a:extLst>
          </p:cNvPr>
          <p:cNvSpPr txBox="1">
            <a:spLocks noChangeArrowheads="1"/>
          </p:cNvSpPr>
          <p:nvPr/>
        </p:nvSpPr>
        <p:spPr bwMode="auto">
          <a:xfrm>
            <a:off x="3381375" y="6122988"/>
            <a:ext cx="2895600" cy="6413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US" altLang="en-US" sz="3600" b="1">
                <a:latin typeface="Arial" panose="020B0604020202020204" pitchFamily="34" charset="0"/>
              </a:rPr>
              <a:t>Generation</a:t>
            </a:r>
          </a:p>
        </p:txBody>
      </p:sp>
      <p:sp>
        <p:nvSpPr>
          <p:cNvPr id="226311" name="Text Box 6">
            <a:extLst>
              <a:ext uri="{FF2B5EF4-FFF2-40B4-BE49-F238E27FC236}">
                <a16:creationId xmlns:a16="http://schemas.microsoft.com/office/drawing/2014/main" id="{3FB72045-98AC-949F-A9C1-B83400335B94}"/>
              </a:ext>
            </a:extLst>
          </p:cNvPr>
          <p:cNvSpPr txBox="1">
            <a:spLocks noChangeArrowheads="1"/>
          </p:cNvSpPr>
          <p:nvPr/>
        </p:nvSpPr>
        <p:spPr bwMode="auto">
          <a:xfrm>
            <a:off x="1752600" y="1676400"/>
            <a:ext cx="2286000" cy="9874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nSpc>
                <a:spcPct val="105000"/>
              </a:lnSpc>
              <a:spcBef>
                <a:spcPct val="0"/>
              </a:spcBef>
              <a:buFontTx/>
              <a:buNone/>
            </a:pPr>
            <a:r>
              <a:rPr lang="en-US" altLang="en-US" sz="2800" b="1">
                <a:latin typeface="Arial" panose="020B0604020202020204" pitchFamily="34" charset="0"/>
              </a:rPr>
              <a:t>     Total</a:t>
            </a:r>
            <a:br>
              <a:rPr lang="en-US" altLang="en-US" sz="2800" b="1">
                <a:latin typeface="Arial" panose="020B0604020202020204" pitchFamily="34" charset="0"/>
              </a:rPr>
            </a:br>
            <a:r>
              <a:rPr lang="en-US" altLang="en-US" sz="2800" b="1">
                <a:latin typeface="Arial" panose="020B0604020202020204" pitchFamily="34" charset="0"/>
              </a:rPr>
              <a:t>Revolutions</a:t>
            </a:r>
          </a:p>
        </p:txBody>
      </p:sp>
      <p:sp>
        <p:nvSpPr>
          <p:cNvPr id="226312" name="Text Box 7">
            <a:extLst>
              <a:ext uri="{FF2B5EF4-FFF2-40B4-BE49-F238E27FC236}">
                <a16:creationId xmlns:a16="http://schemas.microsoft.com/office/drawing/2014/main" id="{5952B726-DA88-FD84-C2F7-F416616577C8}"/>
              </a:ext>
            </a:extLst>
          </p:cNvPr>
          <p:cNvSpPr txBox="1">
            <a:spLocks noChangeArrowheads="1"/>
          </p:cNvSpPr>
          <p:nvPr/>
        </p:nvSpPr>
        <p:spPr bwMode="auto">
          <a:xfrm>
            <a:off x="1066800" y="968375"/>
            <a:ext cx="1644650" cy="531813"/>
          </a:xfrm>
          <a:prstGeom prst="rect">
            <a:avLst/>
          </a:prstGeom>
          <a:solidFill>
            <a:schemeClr val="bg1"/>
          </a:solidFill>
          <a:ln w="12700">
            <a:solidFill>
              <a:srgbClr val="CC00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US" altLang="en-US" sz="2800" b="1">
                <a:solidFill>
                  <a:srgbClr val="CC00CC"/>
                </a:solidFill>
                <a:latin typeface="Arial" panose="020B0604020202020204" pitchFamily="34" charset="0"/>
              </a:rPr>
              <a:t>Females</a:t>
            </a:r>
          </a:p>
        </p:txBody>
      </p:sp>
      <p:grpSp>
        <p:nvGrpSpPr>
          <p:cNvPr id="1807368" name="Group 8">
            <a:extLst>
              <a:ext uri="{FF2B5EF4-FFF2-40B4-BE49-F238E27FC236}">
                <a16:creationId xmlns:a16="http://schemas.microsoft.com/office/drawing/2014/main" id="{8294C3B6-251A-FDB8-56A9-FF1ABE95B0FA}"/>
              </a:ext>
            </a:extLst>
          </p:cNvPr>
          <p:cNvGrpSpPr>
            <a:grpSpLocks/>
          </p:cNvGrpSpPr>
          <p:nvPr/>
        </p:nvGrpSpPr>
        <p:grpSpPr bwMode="auto">
          <a:xfrm>
            <a:off x="965200" y="3470275"/>
            <a:ext cx="7788275" cy="2168525"/>
            <a:chOff x="608" y="2186"/>
            <a:chExt cx="4906" cy="1366"/>
          </a:xfrm>
        </p:grpSpPr>
        <p:grpSp>
          <p:nvGrpSpPr>
            <p:cNvPr id="226315" name="Group 9">
              <a:extLst>
                <a:ext uri="{FF2B5EF4-FFF2-40B4-BE49-F238E27FC236}">
                  <a16:creationId xmlns:a16="http://schemas.microsoft.com/office/drawing/2014/main" id="{01161D5A-AEDE-D732-8873-9B669E7DFAF0}"/>
                </a:ext>
              </a:extLst>
            </p:cNvPr>
            <p:cNvGrpSpPr>
              <a:grpSpLocks/>
            </p:cNvGrpSpPr>
            <p:nvPr/>
          </p:nvGrpSpPr>
          <p:grpSpPr bwMode="auto">
            <a:xfrm>
              <a:off x="608" y="2186"/>
              <a:ext cx="4906" cy="434"/>
              <a:chOff x="608" y="2186"/>
              <a:chExt cx="4906" cy="434"/>
            </a:xfrm>
          </p:grpSpPr>
          <p:sp>
            <p:nvSpPr>
              <p:cNvPr id="226317" name="Text Box 10">
                <a:extLst>
                  <a:ext uri="{FF2B5EF4-FFF2-40B4-BE49-F238E27FC236}">
                    <a16:creationId xmlns:a16="http://schemas.microsoft.com/office/drawing/2014/main" id="{25FB64D6-9695-EB82-2B79-1E6ACA32637D}"/>
                  </a:ext>
                </a:extLst>
              </p:cNvPr>
              <p:cNvSpPr txBox="1">
                <a:spLocks noChangeArrowheads="1"/>
              </p:cNvSpPr>
              <p:nvPr/>
            </p:nvSpPr>
            <p:spPr bwMode="auto">
              <a:xfrm>
                <a:off x="3296" y="2186"/>
                <a:ext cx="864" cy="434"/>
              </a:xfrm>
              <a:prstGeom prst="rect">
                <a:avLst/>
              </a:prstGeom>
              <a:solidFill>
                <a:schemeClr val="bg1"/>
              </a:solidFill>
              <a:ln w="12700">
                <a:solidFill>
                  <a:srgbClr val="0000FF"/>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nSpc>
                    <a:spcPct val="80000"/>
                  </a:lnSpc>
                  <a:spcBef>
                    <a:spcPct val="50000"/>
                  </a:spcBef>
                  <a:buFontTx/>
                  <a:buNone/>
                </a:pPr>
                <a:r>
                  <a:rPr lang="en-US" altLang="en-US" sz="2400">
                    <a:solidFill>
                      <a:srgbClr val="0000FF"/>
                    </a:solidFill>
                  </a:rPr>
                  <a:t> </a:t>
                </a:r>
                <a:r>
                  <a:rPr lang="en-US" altLang="en-US" sz="2400">
                    <a:solidFill>
                      <a:srgbClr val="0000FF"/>
                    </a:solidFill>
                    <a:latin typeface="Helvetica" panose="020B0604020202020204" pitchFamily="34" charset="0"/>
                  </a:rPr>
                  <a:t>  </a:t>
                </a:r>
                <a:r>
                  <a:rPr lang="en-US" altLang="en-US" sz="1800">
                    <a:solidFill>
                      <a:srgbClr val="0000FF"/>
                    </a:solidFill>
                    <a:latin typeface="Helvetica" panose="020B0604020202020204" pitchFamily="34" charset="0"/>
                  </a:rPr>
                  <a:t> </a:t>
                </a:r>
                <a:r>
                  <a:rPr lang="en-US" altLang="en-US" sz="2400">
                    <a:solidFill>
                      <a:srgbClr val="0000FF"/>
                    </a:solidFill>
                    <a:latin typeface="Helvetica" panose="020B0604020202020204" pitchFamily="34" charset="0"/>
                  </a:rPr>
                  <a:t>Wild Females</a:t>
                </a:r>
                <a:endParaRPr lang="en-US" altLang="en-US" sz="2400"/>
              </a:p>
            </p:txBody>
          </p:sp>
          <p:grpSp>
            <p:nvGrpSpPr>
              <p:cNvPr id="226318" name="Group 11">
                <a:extLst>
                  <a:ext uri="{FF2B5EF4-FFF2-40B4-BE49-F238E27FC236}">
                    <a16:creationId xmlns:a16="http://schemas.microsoft.com/office/drawing/2014/main" id="{A2DD95B9-2365-A1F5-A425-D69350F6E775}"/>
                  </a:ext>
                </a:extLst>
              </p:cNvPr>
              <p:cNvGrpSpPr>
                <a:grpSpLocks/>
              </p:cNvGrpSpPr>
              <p:nvPr/>
            </p:nvGrpSpPr>
            <p:grpSpPr bwMode="auto">
              <a:xfrm>
                <a:off x="608" y="2378"/>
                <a:ext cx="4906" cy="0"/>
                <a:chOff x="608" y="2378"/>
                <a:chExt cx="4906" cy="0"/>
              </a:xfrm>
            </p:grpSpPr>
            <p:sp>
              <p:nvSpPr>
                <p:cNvPr id="226319" name="Line 12">
                  <a:extLst>
                    <a:ext uri="{FF2B5EF4-FFF2-40B4-BE49-F238E27FC236}">
                      <a16:creationId xmlns:a16="http://schemas.microsoft.com/office/drawing/2014/main" id="{9B11099A-52B1-99E1-4D09-A668DB5AF67D}"/>
                    </a:ext>
                  </a:extLst>
                </p:cNvPr>
                <p:cNvSpPr>
                  <a:spLocks noChangeShapeType="1"/>
                </p:cNvSpPr>
                <p:nvPr/>
              </p:nvSpPr>
              <p:spPr bwMode="auto">
                <a:xfrm flipV="1">
                  <a:off x="4160" y="2378"/>
                  <a:ext cx="1354" cy="0"/>
                </a:xfrm>
                <a:prstGeom prst="line">
                  <a:avLst/>
                </a:prstGeom>
                <a:noFill/>
                <a:ln w="57150">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26320" name="Line 13">
                  <a:extLst>
                    <a:ext uri="{FF2B5EF4-FFF2-40B4-BE49-F238E27FC236}">
                      <a16:creationId xmlns:a16="http://schemas.microsoft.com/office/drawing/2014/main" id="{E1B4EAB3-72F8-81AA-5C87-C0D5EE720B74}"/>
                    </a:ext>
                  </a:extLst>
                </p:cNvPr>
                <p:cNvSpPr>
                  <a:spLocks noChangeShapeType="1"/>
                </p:cNvSpPr>
                <p:nvPr/>
              </p:nvSpPr>
              <p:spPr bwMode="auto">
                <a:xfrm flipH="1" flipV="1">
                  <a:off x="608" y="2378"/>
                  <a:ext cx="2688" cy="0"/>
                </a:xfrm>
                <a:prstGeom prst="line">
                  <a:avLst/>
                </a:prstGeom>
                <a:noFill/>
                <a:ln w="57150">
                  <a:solidFill>
                    <a:srgbClr val="0000FF"/>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grpSp>
        <p:pic>
          <p:nvPicPr>
            <p:cNvPr id="226316" name="Picture 14" descr="MusWild1_4xShrp5ROC5GCQ7">
              <a:extLst>
                <a:ext uri="{FF2B5EF4-FFF2-40B4-BE49-F238E27FC236}">
                  <a16:creationId xmlns:a16="http://schemas.microsoft.com/office/drawing/2014/main" id="{F1B1B6B0-62CF-463F-5CC1-25869061A16C}"/>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056" y="2636"/>
              <a:ext cx="2944" cy="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807375" name="Text Box 15">
            <a:extLst>
              <a:ext uri="{FF2B5EF4-FFF2-40B4-BE49-F238E27FC236}">
                <a16:creationId xmlns:a16="http://schemas.microsoft.com/office/drawing/2014/main" id="{DD2B5BF1-363B-36E8-F0B6-EE283EF74CDB}"/>
              </a:ext>
            </a:extLst>
          </p:cNvPr>
          <p:cNvSpPr txBox="1">
            <a:spLocks noChangeArrowheads="1"/>
          </p:cNvSpPr>
          <p:nvPr/>
        </p:nvSpPr>
        <p:spPr bwMode="auto">
          <a:xfrm>
            <a:off x="3629025" y="4821238"/>
            <a:ext cx="1878013" cy="762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US" altLang="en-US" sz="2200" b="1">
                <a:solidFill>
                  <a:srgbClr val="FF0000"/>
                </a:solidFill>
                <a:latin typeface="Arial" panose="020B0604020202020204" pitchFamily="34" charset="0"/>
              </a:rPr>
              <a:t>  The Real "Wild Type"</a:t>
            </a:r>
          </a:p>
        </p:txBody>
      </p:sp>
    </p:spTree>
  </p:cSld>
  <p:clrMapOvr>
    <a:masterClrMapping/>
  </p:clrMapOvr>
  <p:transition>
    <p:wipe dir="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2" fill="hold" nodeType="clickEffect">
                                  <p:stCondLst>
                                    <p:cond delay="0"/>
                                  </p:stCondLst>
                                  <p:childTnLst>
                                    <p:set>
                                      <p:cBhvr>
                                        <p:cTn id="6" dur="1" fill="hold">
                                          <p:stCondLst>
                                            <p:cond delay="0"/>
                                          </p:stCondLst>
                                        </p:cTn>
                                        <p:tgtEl>
                                          <p:spTgt spid="1807368"/>
                                        </p:tgtEl>
                                        <p:attrNameLst>
                                          <p:attrName>style.visibility</p:attrName>
                                        </p:attrNameLst>
                                      </p:cBhvr>
                                      <p:to>
                                        <p:strVal val="visible"/>
                                      </p:to>
                                    </p:set>
                                    <p:anim calcmode="lin" valueType="num">
                                      <p:cBhvr additive="base">
                                        <p:cTn id="7" dur="500" fill="hold"/>
                                        <p:tgtEl>
                                          <p:spTgt spid="1807368"/>
                                        </p:tgtEl>
                                        <p:attrNameLst>
                                          <p:attrName>ppt_x</p:attrName>
                                        </p:attrNameLst>
                                      </p:cBhvr>
                                      <p:tavLst>
                                        <p:tav tm="0">
                                          <p:val>
                                            <p:strVal val="1+#ppt_w/2"/>
                                          </p:val>
                                        </p:tav>
                                        <p:tav tm="100000">
                                          <p:val>
                                            <p:strVal val="#ppt_x"/>
                                          </p:val>
                                        </p:tav>
                                      </p:tavLst>
                                    </p:anim>
                                    <p:anim calcmode="lin" valueType="num">
                                      <p:cBhvr additive="base">
                                        <p:cTn id="8" dur="500" fill="hold"/>
                                        <p:tgtEl>
                                          <p:spTgt spid="1807368"/>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180737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07375" grpId="0"/>
    </p:bldLst>
  </p:timing>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8354" name="Slide Number Placeholder 3">
            <a:extLst>
              <a:ext uri="{FF2B5EF4-FFF2-40B4-BE49-F238E27FC236}">
                <a16:creationId xmlns:a16="http://schemas.microsoft.com/office/drawing/2014/main" id="{0956A692-48B7-C2A4-34E3-53613D2F91A9}"/>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9AB499F3-9EE8-439A-8016-38379334AE4C}" type="slidenum">
              <a:rPr lang="en-US" altLang="en-US" sz="1400"/>
              <a:pPr>
                <a:spcBef>
                  <a:spcPct val="0"/>
                </a:spcBef>
                <a:buFontTx/>
                <a:buNone/>
              </a:pPr>
              <a:t>123</a:t>
            </a:fld>
            <a:endParaRPr lang="en-US" altLang="en-US" sz="1400"/>
          </a:p>
        </p:txBody>
      </p:sp>
      <p:graphicFrame>
        <p:nvGraphicFramePr>
          <p:cNvPr id="228355" name="Object 2">
            <a:extLst>
              <a:ext uri="{FF2B5EF4-FFF2-40B4-BE49-F238E27FC236}">
                <a16:creationId xmlns:a16="http://schemas.microsoft.com/office/drawing/2014/main" id="{66902D04-59C7-8A18-1B7B-9075E282A9F0}"/>
              </a:ext>
            </a:extLst>
          </p:cNvPr>
          <p:cNvGraphicFramePr>
            <a:graphicFrameLocks noChangeAspect="1"/>
          </p:cNvGraphicFramePr>
          <p:nvPr/>
        </p:nvGraphicFramePr>
        <p:xfrm>
          <a:off x="0" y="639763"/>
          <a:ext cx="9144000" cy="6089650"/>
        </p:xfrm>
        <a:graphic>
          <a:graphicData uri="http://schemas.openxmlformats.org/presentationml/2006/ole">
            <mc:AlternateContent xmlns:mc="http://schemas.openxmlformats.org/markup-compatibility/2006">
              <mc:Choice xmlns:v="urn:schemas-microsoft-com:vml" Requires="v">
                <p:oleObj name="Slide" r:id="rId3" imgW="5103971" imgH="3395091" progId="PowerPoint.Slide.8">
                  <p:embed/>
                </p:oleObj>
              </mc:Choice>
              <mc:Fallback>
                <p:oleObj name="Slide" r:id="rId3" imgW="5103971" imgH="3395091" progId="PowerPoint.Slide.8">
                  <p:embed/>
                  <p:pic>
                    <p:nvPicPr>
                      <p:cNvPr id="0" name="Object 2"/>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0" y="639763"/>
                        <a:ext cx="9144000" cy="60896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1809411" name="Text Box 3">
            <a:extLst>
              <a:ext uri="{FF2B5EF4-FFF2-40B4-BE49-F238E27FC236}">
                <a16:creationId xmlns:a16="http://schemas.microsoft.com/office/drawing/2014/main" id="{766B098A-51D6-B235-25D2-6A457285EF45}"/>
              </a:ext>
            </a:extLst>
          </p:cNvPr>
          <p:cNvSpPr txBox="1">
            <a:spLocks noChangeArrowheads="1"/>
          </p:cNvSpPr>
          <p:nvPr/>
        </p:nvSpPr>
        <p:spPr bwMode="auto">
          <a:xfrm>
            <a:off x="0" y="0"/>
            <a:ext cx="9296400" cy="947738"/>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nSpc>
                <a:spcPct val="10000"/>
              </a:lnSpc>
              <a:defRPr/>
            </a:pPr>
            <a:r>
              <a:rPr lang="en-US" altLang="en-US" sz="3300" b="1">
                <a:effectLst>
                  <a:outerShdw blurRad="38100" dist="38100" dir="2700000" algn="tl">
                    <a:srgbClr val="C0C0C0"/>
                  </a:outerShdw>
                </a:effectLst>
                <a:latin typeface="Arial" panose="020B0604020202020204" pitchFamily="34" charset="0"/>
              </a:rPr>
              <a:t> </a:t>
            </a:r>
          </a:p>
          <a:p>
            <a:pPr>
              <a:lnSpc>
                <a:spcPct val="30000"/>
              </a:lnSpc>
              <a:defRPr/>
            </a:pPr>
            <a:r>
              <a:rPr lang="en-US" altLang="en-US" sz="3300" b="1">
                <a:effectLst>
                  <a:outerShdw blurRad="38100" dist="38100" dir="2700000" algn="tl">
                    <a:srgbClr val="C0C0C0"/>
                  </a:outerShdw>
                </a:effectLst>
                <a:latin typeface="Arial" panose="020B0604020202020204" pitchFamily="34" charset="0"/>
              </a:rPr>
              <a:t>  </a:t>
            </a:r>
          </a:p>
          <a:p>
            <a:pPr>
              <a:defRPr/>
            </a:pPr>
            <a:r>
              <a:rPr lang="en-US" altLang="en-US" sz="3300" b="1">
                <a:effectLst>
                  <a:outerShdw blurRad="38100" dist="38100" dir="2700000" algn="tl">
                    <a:srgbClr val="C0C0C0"/>
                  </a:outerShdw>
                </a:effectLst>
                <a:latin typeface="Arial" panose="020B0604020202020204" pitchFamily="34" charset="0"/>
              </a:rPr>
              <a:t>   Daily Pat</a:t>
            </a:r>
            <a:r>
              <a:rPr lang="en-US" altLang="en-US" sz="700" b="1">
                <a:effectLst>
                  <a:outerShdw blurRad="38100" dist="38100" dir="2700000" algn="tl">
                    <a:srgbClr val="C0C0C0"/>
                  </a:outerShdw>
                </a:effectLst>
                <a:latin typeface="Arial" panose="020B0604020202020204" pitchFamily="34" charset="0"/>
              </a:rPr>
              <a:t> </a:t>
            </a:r>
            <a:r>
              <a:rPr lang="en-US" altLang="en-US" sz="3300" b="1">
                <a:effectLst>
                  <a:outerShdw blurRad="38100" dist="38100" dir="2700000" algn="tl">
                    <a:srgbClr val="C0C0C0"/>
                  </a:outerShdw>
                </a:effectLst>
                <a:latin typeface="Arial" panose="020B0604020202020204" pitchFamily="34" charset="0"/>
              </a:rPr>
              <a:t>tern Does Not Dif</a:t>
            </a:r>
            <a:r>
              <a:rPr lang="en-US" altLang="en-US" sz="800" b="1">
                <a:effectLst>
                  <a:outerShdw blurRad="38100" dist="38100" dir="2700000" algn="tl">
                    <a:srgbClr val="C0C0C0"/>
                  </a:outerShdw>
                </a:effectLst>
                <a:latin typeface="Arial" panose="020B0604020202020204" pitchFamily="34" charset="0"/>
              </a:rPr>
              <a:t> </a:t>
            </a:r>
            <a:r>
              <a:rPr lang="en-US" altLang="en-US" sz="3300" b="1">
                <a:effectLst>
                  <a:outerShdw blurRad="38100" dist="38100" dir="2700000" algn="tl">
                    <a:srgbClr val="C0C0C0"/>
                  </a:outerShdw>
                </a:effectLst>
                <a:latin typeface="Arial" panose="020B0604020202020204" pitchFamily="34" charset="0"/>
              </a:rPr>
              <a:t>fer Much ...</a:t>
            </a:r>
          </a:p>
          <a:p>
            <a:pPr>
              <a:lnSpc>
                <a:spcPct val="30000"/>
              </a:lnSpc>
              <a:defRPr/>
            </a:pPr>
            <a:r>
              <a:rPr lang="en-US" altLang="en-US" sz="3300" b="1">
                <a:effectLst>
                  <a:outerShdw blurRad="38100" dist="38100" dir="2700000" algn="tl">
                    <a:srgbClr val="C0C0C0"/>
                  </a:outerShdw>
                </a:effectLst>
                <a:latin typeface="Arial" panose="020B0604020202020204" pitchFamily="34" charset="0"/>
              </a:rPr>
              <a:t>  </a:t>
            </a:r>
          </a:p>
        </p:txBody>
      </p:sp>
      <p:grpSp>
        <p:nvGrpSpPr>
          <p:cNvPr id="1809412" name="Group 4">
            <a:extLst>
              <a:ext uri="{FF2B5EF4-FFF2-40B4-BE49-F238E27FC236}">
                <a16:creationId xmlns:a16="http://schemas.microsoft.com/office/drawing/2014/main" id="{1FA050BE-8903-D64C-258E-B91927F4A018}"/>
              </a:ext>
            </a:extLst>
          </p:cNvPr>
          <p:cNvGrpSpPr>
            <a:grpSpLocks/>
          </p:cNvGrpSpPr>
          <p:nvPr/>
        </p:nvGrpSpPr>
        <p:grpSpPr bwMode="auto">
          <a:xfrm>
            <a:off x="5322888" y="949325"/>
            <a:ext cx="3440112" cy="2468563"/>
            <a:chOff x="3360" y="598"/>
            <a:chExt cx="2167" cy="1555"/>
          </a:xfrm>
        </p:grpSpPr>
        <p:sp>
          <p:nvSpPr>
            <p:cNvPr id="228360" name="Line 5">
              <a:extLst>
                <a:ext uri="{FF2B5EF4-FFF2-40B4-BE49-F238E27FC236}">
                  <a16:creationId xmlns:a16="http://schemas.microsoft.com/office/drawing/2014/main" id="{A233F378-5E4D-6B59-0999-ACD5AD62BA15}"/>
                </a:ext>
              </a:extLst>
            </p:cNvPr>
            <p:cNvSpPr>
              <a:spLocks noChangeShapeType="1"/>
            </p:cNvSpPr>
            <p:nvPr/>
          </p:nvSpPr>
          <p:spPr bwMode="auto">
            <a:xfrm flipH="1">
              <a:off x="3360" y="1344"/>
              <a:ext cx="672" cy="192"/>
            </a:xfrm>
            <a:prstGeom prst="line">
              <a:avLst/>
            </a:prstGeom>
            <a:noFill/>
            <a:ln w="85725">
              <a:solidFill>
                <a:srgbClr val="FF33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tIns="91440" anchor="ctr"/>
            <a:lstStyle/>
            <a:p>
              <a:endParaRPr lang="en-US"/>
            </a:p>
          </p:txBody>
        </p:sp>
        <p:sp>
          <p:nvSpPr>
            <p:cNvPr id="228361" name="Text Box 6">
              <a:extLst>
                <a:ext uri="{FF2B5EF4-FFF2-40B4-BE49-F238E27FC236}">
                  <a16:creationId xmlns:a16="http://schemas.microsoft.com/office/drawing/2014/main" id="{5C2F0D87-350C-BF47-424A-B5432398F59E}"/>
                </a:ext>
              </a:extLst>
            </p:cNvPr>
            <p:cNvSpPr txBox="1">
              <a:spLocks noChangeArrowheads="1"/>
            </p:cNvSpPr>
            <p:nvPr/>
          </p:nvSpPr>
          <p:spPr bwMode="auto">
            <a:xfrm>
              <a:off x="3857" y="598"/>
              <a:ext cx="1670" cy="1555"/>
            </a:xfrm>
            <a:prstGeom prst="rect">
              <a:avLst/>
            </a:prstGeom>
            <a:solidFill>
              <a:srgbClr val="FF3300"/>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228600" tIns="91440"/>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US" altLang="en-US" sz="2400" b="1">
                  <a:latin typeface="Arial" panose="020B0604020202020204" pitchFamily="34" charset="0"/>
                </a:rPr>
                <a:t>Given that we keep selecting, why don’t they also run for more minutes per night?</a:t>
              </a:r>
            </a:p>
          </p:txBody>
        </p:sp>
      </p:grpSp>
      <p:sp>
        <p:nvSpPr>
          <p:cNvPr id="228358" name="Text Box 7">
            <a:extLst>
              <a:ext uri="{FF2B5EF4-FFF2-40B4-BE49-F238E27FC236}">
                <a16:creationId xmlns:a16="http://schemas.microsoft.com/office/drawing/2014/main" id="{46F98284-CDED-25B6-A823-DE9150943A69}"/>
              </a:ext>
            </a:extLst>
          </p:cNvPr>
          <p:cNvSpPr txBox="1">
            <a:spLocks noChangeArrowheads="1"/>
          </p:cNvSpPr>
          <p:nvPr/>
        </p:nvSpPr>
        <p:spPr bwMode="auto">
          <a:xfrm>
            <a:off x="3124200" y="2362200"/>
            <a:ext cx="14478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US" altLang="en-US" sz="2400" b="1">
                <a:solidFill>
                  <a:srgbClr val="FF00FF"/>
                </a:solidFill>
                <a:latin typeface="Arial" panose="020B0604020202020204" pitchFamily="34" charset="0"/>
              </a:rPr>
              <a:t>Selected</a:t>
            </a:r>
          </a:p>
        </p:txBody>
      </p:sp>
      <p:sp>
        <p:nvSpPr>
          <p:cNvPr id="228359" name="Text Box 8">
            <a:extLst>
              <a:ext uri="{FF2B5EF4-FFF2-40B4-BE49-F238E27FC236}">
                <a16:creationId xmlns:a16="http://schemas.microsoft.com/office/drawing/2014/main" id="{8354D5A6-8C3A-1D69-DAA6-25D0D7A476FC}"/>
              </a:ext>
            </a:extLst>
          </p:cNvPr>
          <p:cNvSpPr txBox="1">
            <a:spLocks noChangeArrowheads="1"/>
          </p:cNvSpPr>
          <p:nvPr/>
        </p:nvSpPr>
        <p:spPr bwMode="auto">
          <a:xfrm>
            <a:off x="3200400" y="5105400"/>
            <a:ext cx="12954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US" altLang="en-US" sz="2400" b="1">
                <a:solidFill>
                  <a:srgbClr val="FFFF99"/>
                </a:solidFill>
                <a:latin typeface="Arial" panose="020B0604020202020204" pitchFamily="34" charset="0"/>
              </a:rPr>
              <a:t>Control</a:t>
            </a:r>
          </a:p>
        </p:txBody>
      </p:sp>
    </p:spTree>
  </p:cSld>
  <p:clrMapOvr>
    <a:masterClrMapping/>
  </p:clrMapOvr>
  <p:transition>
    <p:wipe dir="d"/>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180941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0402" name="Slide Number Placeholder 3">
            <a:extLst>
              <a:ext uri="{FF2B5EF4-FFF2-40B4-BE49-F238E27FC236}">
                <a16:creationId xmlns:a16="http://schemas.microsoft.com/office/drawing/2014/main" id="{9102D141-DA97-C497-FA52-2F63E2DB8BF2}"/>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848F1B3F-EC7D-4DFC-9F05-6A7AD2B00C24}" type="slidenum">
              <a:rPr lang="en-US" altLang="en-US" sz="1400"/>
              <a:pPr>
                <a:spcBef>
                  <a:spcPct val="0"/>
                </a:spcBef>
                <a:buFontTx/>
                <a:buNone/>
              </a:pPr>
              <a:t>124</a:t>
            </a:fld>
            <a:endParaRPr lang="en-US" altLang="en-US" sz="1400"/>
          </a:p>
        </p:txBody>
      </p:sp>
      <p:sp>
        <p:nvSpPr>
          <p:cNvPr id="230403" name="Text Box 2">
            <a:extLst>
              <a:ext uri="{FF2B5EF4-FFF2-40B4-BE49-F238E27FC236}">
                <a16:creationId xmlns:a16="http://schemas.microsoft.com/office/drawing/2014/main" id="{8281AB48-2E86-70E2-1245-D047709CF7A9}"/>
              </a:ext>
            </a:extLst>
          </p:cNvPr>
          <p:cNvSpPr txBox="1">
            <a:spLocks noChangeArrowheads="1"/>
          </p:cNvSpPr>
          <p:nvPr/>
        </p:nvSpPr>
        <p:spPr bwMode="auto">
          <a:xfrm>
            <a:off x="228600" y="1130300"/>
            <a:ext cx="8916988" cy="52466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nSpc>
                <a:spcPct val="90000"/>
              </a:lnSpc>
              <a:spcBef>
                <a:spcPct val="0"/>
              </a:spcBef>
              <a:spcAft>
                <a:spcPct val="20000"/>
              </a:spcAft>
              <a:buFontTx/>
              <a:buNone/>
            </a:pPr>
            <a:r>
              <a:rPr lang="en-US" altLang="en-US" sz="4000" b="1">
                <a:latin typeface="Helvetica" panose="020B0604020202020204" pitchFamily="34" charset="0"/>
              </a:rPr>
              <a:t>a.k.a. "mixed model"</a:t>
            </a:r>
          </a:p>
          <a:p>
            <a:pPr>
              <a:lnSpc>
                <a:spcPct val="90000"/>
              </a:lnSpc>
              <a:spcBef>
                <a:spcPct val="0"/>
              </a:spcBef>
              <a:spcAft>
                <a:spcPct val="20000"/>
              </a:spcAft>
              <a:buFontTx/>
              <a:buNone/>
            </a:pPr>
            <a:r>
              <a:rPr lang="en-US" altLang="en-US" sz="4000" b="1">
                <a:solidFill>
                  <a:srgbClr val="0000FF"/>
                </a:solidFill>
                <a:latin typeface="Helvetica" panose="020B0604020202020204" pitchFamily="34" charset="0"/>
              </a:rPr>
              <a:t>Nested Random Effects</a:t>
            </a:r>
            <a:br>
              <a:rPr lang="en-US" altLang="en-US" sz="4000" b="1">
                <a:solidFill>
                  <a:srgbClr val="0000FF"/>
                </a:solidFill>
                <a:latin typeface="Helvetica" panose="020B0604020202020204" pitchFamily="34" charset="0"/>
              </a:rPr>
            </a:br>
            <a:r>
              <a:rPr lang="en-US" altLang="en-US" sz="4000" b="1">
                <a:solidFill>
                  <a:srgbClr val="0000FF"/>
                </a:solidFill>
                <a:latin typeface="Helvetica" panose="020B0604020202020204" pitchFamily="34" charset="0"/>
              </a:rPr>
              <a:t>   </a:t>
            </a:r>
            <a:r>
              <a:rPr lang="en-US" altLang="en-US" sz="3500">
                <a:latin typeface="Helvetica" panose="020B0604020202020204" pitchFamily="34" charset="0"/>
              </a:rPr>
              <a:t>line within linetype (Selected vs. Control),</a:t>
            </a:r>
            <a:br>
              <a:rPr lang="en-US" altLang="en-US" sz="3500">
                <a:latin typeface="Helvetica" panose="020B0604020202020204" pitchFamily="34" charset="0"/>
              </a:rPr>
            </a:br>
            <a:r>
              <a:rPr lang="en-US" altLang="en-US" sz="3500">
                <a:latin typeface="Helvetica" panose="020B0604020202020204" pitchFamily="34" charset="0"/>
              </a:rPr>
              <a:t>    family within line</a:t>
            </a:r>
          </a:p>
          <a:p>
            <a:pPr>
              <a:lnSpc>
                <a:spcPct val="90000"/>
              </a:lnSpc>
              <a:spcBef>
                <a:spcPct val="0"/>
              </a:spcBef>
              <a:spcAft>
                <a:spcPct val="20000"/>
              </a:spcAft>
              <a:buFontTx/>
              <a:buNone/>
            </a:pPr>
            <a:r>
              <a:rPr lang="en-US" altLang="en-US" sz="4000" b="1">
                <a:solidFill>
                  <a:srgbClr val="0000FF"/>
                </a:solidFill>
                <a:latin typeface="Helvetica" panose="020B0604020202020204" pitchFamily="34" charset="0"/>
              </a:rPr>
              <a:t>Other Factors</a:t>
            </a:r>
            <a:br>
              <a:rPr lang="en-US" altLang="en-US" sz="4000" b="1">
                <a:solidFill>
                  <a:srgbClr val="0000FF"/>
                </a:solidFill>
                <a:latin typeface="Helvetica" panose="020B0604020202020204" pitchFamily="34" charset="0"/>
              </a:rPr>
            </a:br>
            <a:r>
              <a:rPr lang="en-US" altLang="en-US" sz="4000" b="1">
                <a:solidFill>
                  <a:srgbClr val="0000FF"/>
                </a:solidFill>
                <a:latin typeface="Helvetica" panose="020B0604020202020204" pitchFamily="34" charset="0"/>
              </a:rPr>
              <a:t>   </a:t>
            </a:r>
            <a:r>
              <a:rPr lang="en-US" altLang="en-US" sz="3500">
                <a:latin typeface="Helvetica" panose="020B0604020202020204" pitchFamily="34" charset="0"/>
              </a:rPr>
              <a:t>sex, measurement block</a:t>
            </a:r>
          </a:p>
          <a:p>
            <a:pPr>
              <a:lnSpc>
                <a:spcPct val="90000"/>
              </a:lnSpc>
              <a:spcBef>
                <a:spcPct val="0"/>
              </a:spcBef>
              <a:spcAft>
                <a:spcPct val="20000"/>
              </a:spcAft>
              <a:buFontTx/>
              <a:buNone/>
            </a:pPr>
            <a:r>
              <a:rPr lang="en-US" altLang="en-US" sz="4000" b="1">
                <a:solidFill>
                  <a:srgbClr val="0000FF"/>
                </a:solidFill>
                <a:latin typeface="Helvetica" panose="020B0604020202020204" pitchFamily="34" charset="0"/>
              </a:rPr>
              <a:t>Covariates</a:t>
            </a:r>
            <a:br>
              <a:rPr lang="en-US" altLang="en-US" sz="4000" b="1">
                <a:solidFill>
                  <a:srgbClr val="0000FF"/>
                </a:solidFill>
                <a:latin typeface="Helvetica" panose="020B0604020202020204" pitchFamily="34" charset="0"/>
              </a:rPr>
            </a:br>
            <a:r>
              <a:rPr lang="en-US" altLang="en-US" sz="4000" b="1">
                <a:solidFill>
                  <a:srgbClr val="0000FF"/>
                </a:solidFill>
                <a:latin typeface="Helvetica" panose="020B0604020202020204" pitchFamily="34" charset="0"/>
              </a:rPr>
              <a:t>   </a:t>
            </a:r>
            <a:r>
              <a:rPr lang="en-US" altLang="en-US" sz="3500">
                <a:latin typeface="Helvetica" panose="020B0604020202020204" pitchFamily="34" charset="0"/>
              </a:rPr>
              <a:t>body mass, age at testing, time of day,</a:t>
            </a:r>
            <a:br>
              <a:rPr lang="en-US" altLang="en-US" sz="3500">
                <a:latin typeface="Helvetica" panose="020B0604020202020204" pitchFamily="34" charset="0"/>
              </a:rPr>
            </a:br>
            <a:r>
              <a:rPr lang="en-US" altLang="en-US" sz="3500">
                <a:latin typeface="Helvetica" panose="020B0604020202020204" pitchFamily="34" charset="0"/>
              </a:rPr>
              <a:t>    wheel resistance</a:t>
            </a:r>
            <a:endParaRPr lang="en-US" altLang="en-US" sz="2400"/>
          </a:p>
        </p:txBody>
      </p:sp>
      <p:sp>
        <p:nvSpPr>
          <p:cNvPr id="230404" name="Text Box 3">
            <a:extLst>
              <a:ext uri="{FF2B5EF4-FFF2-40B4-BE49-F238E27FC236}">
                <a16:creationId xmlns:a16="http://schemas.microsoft.com/office/drawing/2014/main" id="{DC7A2E4E-6F90-59AA-EB1D-463A31EBDC8A}"/>
              </a:ext>
            </a:extLst>
          </p:cNvPr>
          <p:cNvSpPr txBox="1">
            <a:spLocks noChangeArrowheads="1"/>
          </p:cNvSpPr>
          <p:nvPr/>
        </p:nvSpPr>
        <p:spPr bwMode="auto">
          <a:xfrm>
            <a:off x="669925" y="-33338"/>
            <a:ext cx="8916988" cy="9096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nSpc>
                <a:spcPct val="134000"/>
              </a:lnSpc>
              <a:spcBef>
                <a:spcPct val="0"/>
              </a:spcBef>
              <a:buFontTx/>
              <a:buNone/>
            </a:pPr>
            <a:r>
              <a:rPr lang="en-US" altLang="en-US" sz="4000" b="1">
                <a:latin typeface="Helvetica" panose="020B0604020202020204" pitchFamily="34" charset="0"/>
              </a:rPr>
              <a:t>Nested ANOVA with Covariates</a:t>
            </a:r>
          </a:p>
        </p:txBody>
      </p:sp>
      <p:sp>
        <p:nvSpPr>
          <p:cNvPr id="1811460" name="Text Box 4">
            <a:extLst>
              <a:ext uri="{FF2B5EF4-FFF2-40B4-BE49-F238E27FC236}">
                <a16:creationId xmlns:a16="http://schemas.microsoft.com/office/drawing/2014/main" id="{FB067B8A-13AD-3059-5C09-08344943DE5D}"/>
              </a:ext>
            </a:extLst>
          </p:cNvPr>
          <p:cNvSpPr txBox="1">
            <a:spLocks noChangeArrowheads="1"/>
          </p:cNvSpPr>
          <p:nvPr/>
        </p:nvSpPr>
        <p:spPr bwMode="auto">
          <a:xfrm>
            <a:off x="4419600" y="1219200"/>
            <a:ext cx="4419600" cy="2070100"/>
          </a:xfrm>
          <a:prstGeom prst="rect">
            <a:avLst/>
          </a:prstGeom>
          <a:solidFill>
            <a:srgbClr val="FFFF00"/>
          </a:solidFill>
          <a:ln w="2857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lIns="18288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US" altLang="en-US" b="1" i="1">
                <a:latin typeface="Arial" panose="020B0604020202020204" pitchFamily="34" charset="0"/>
              </a:rPr>
              <a:t>Degrees of Freedom for testing ef</a:t>
            </a:r>
            <a:r>
              <a:rPr lang="en-US" altLang="en-US" sz="600" b="1" i="1">
                <a:latin typeface="Arial" panose="020B0604020202020204" pitchFamily="34" charset="0"/>
              </a:rPr>
              <a:t> </a:t>
            </a:r>
            <a:r>
              <a:rPr lang="en-US" altLang="en-US" b="1" i="1">
                <a:latin typeface="Arial" panose="020B0604020202020204" pitchFamily="34" charset="0"/>
              </a:rPr>
              <a:t>fect of selection are always 1 and 6.</a:t>
            </a:r>
          </a:p>
        </p:txBody>
      </p:sp>
      <p:sp>
        <p:nvSpPr>
          <p:cNvPr id="230406" name="Line 5">
            <a:extLst>
              <a:ext uri="{FF2B5EF4-FFF2-40B4-BE49-F238E27FC236}">
                <a16:creationId xmlns:a16="http://schemas.microsoft.com/office/drawing/2014/main" id="{13171CEB-B48E-7541-7F03-354ECB206227}"/>
              </a:ext>
            </a:extLst>
          </p:cNvPr>
          <p:cNvSpPr>
            <a:spLocks noChangeShapeType="1"/>
          </p:cNvSpPr>
          <p:nvPr/>
        </p:nvSpPr>
        <p:spPr bwMode="auto">
          <a:xfrm>
            <a:off x="228600" y="868363"/>
            <a:ext cx="8683625" cy="0"/>
          </a:xfrm>
          <a:prstGeom prst="line">
            <a:avLst/>
          </a:prstGeom>
          <a:noFill/>
          <a:ln w="50800">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2" fill="hold" grpId="0" nodeType="clickEffect">
                                  <p:stCondLst>
                                    <p:cond delay="0"/>
                                  </p:stCondLst>
                                  <p:childTnLst>
                                    <p:set>
                                      <p:cBhvr>
                                        <p:cTn id="6" dur="1" fill="hold">
                                          <p:stCondLst>
                                            <p:cond delay="0"/>
                                          </p:stCondLst>
                                        </p:cTn>
                                        <p:tgtEl>
                                          <p:spTgt spid="1811460"/>
                                        </p:tgtEl>
                                        <p:attrNameLst>
                                          <p:attrName>style.visibility</p:attrName>
                                        </p:attrNameLst>
                                      </p:cBhvr>
                                      <p:to>
                                        <p:strVal val="visible"/>
                                      </p:to>
                                    </p:set>
                                    <p:anim calcmode="lin" valueType="num">
                                      <p:cBhvr additive="base">
                                        <p:cTn id="7" dur="500" fill="hold"/>
                                        <p:tgtEl>
                                          <p:spTgt spid="1811460"/>
                                        </p:tgtEl>
                                        <p:attrNameLst>
                                          <p:attrName>ppt_x</p:attrName>
                                        </p:attrNameLst>
                                      </p:cBhvr>
                                      <p:tavLst>
                                        <p:tav tm="0">
                                          <p:val>
                                            <p:strVal val="1+#ppt_w/2"/>
                                          </p:val>
                                        </p:tav>
                                        <p:tav tm="100000">
                                          <p:val>
                                            <p:strVal val="#ppt_x"/>
                                          </p:val>
                                        </p:tav>
                                      </p:tavLst>
                                    </p:anim>
                                    <p:anim calcmode="lin" valueType="num">
                                      <p:cBhvr additive="base">
                                        <p:cTn id="8" dur="500" fill="hold"/>
                                        <p:tgtEl>
                                          <p:spTgt spid="1811460"/>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11460" grpId="0" animBg="1"/>
    </p:bldLst>
  </p:timing>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2450" name="Slide Number Placeholder 3">
            <a:extLst>
              <a:ext uri="{FF2B5EF4-FFF2-40B4-BE49-F238E27FC236}">
                <a16:creationId xmlns:a16="http://schemas.microsoft.com/office/drawing/2014/main" id="{434C5EE3-89E2-8F17-60A2-51AB0A26F184}"/>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FB2260AF-46CB-4705-9773-A76FF0DDF74B}" type="slidenum">
              <a:rPr lang="en-US" altLang="en-US" sz="1400"/>
              <a:pPr>
                <a:spcBef>
                  <a:spcPct val="0"/>
                </a:spcBef>
                <a:buFontTx/>
                <a:buNone/>
              </a:pPr>
              <a:t>125</a:t>
            </a:fld>
            <a:endParaRPr lang="en-US" altLang="en-US" sz="1400"/>
          </a:p>
        </p:txBody>
      </p:sp>
      <p:graphicFrame>
        <p:nvGraphicFramePr>
          <p:cNvPr id="232451" name="Object 2">
            <a:extLst>
              <a:ext uri="{FF2B5EF4-FFF2-40B4-BE49-F238E27FC236}">
                <a16:creationId xmlns:a16="http://schemas.microsoft.com/office/drawing/2014/main" id="{C2B7358E-F1AA-1A24-19A2-95046F30672E}"/>
              </a:ext>
            </a:extLst>
          </p:cNvPr>
          <p:cNvGraphicFramePr>
            <a:graphicFrameLocks noChangeAspect="1"/>
          </p:cNvGraphicFramePr>
          <p:nvPr/>
        </p:nvGraphicFramePr>
        <p:xfrm>
          <a:off x="1752600" y="684213"/>
          <a:ext cx="7178675" cy="5453062"/>
        </p:xfrm>
        <a:graphic>
          <a:graphicData uri="http://schemas.openxmlformats.org/presentationml/2006/ole">
            <mc:AlternateContent xmlns:mc="http://schemas.openxmlformats.org/markup-compatibility/2006">
              <mc:Choice xmlns:v="urn:schemas-microsoft-com:vml" Requires="v">
                <p:oleObj name="Chart" r:id="rId3" imgW="7210593" imgH="5476814" progId="MSGraph.Chart.8">
                  <p:embed followColorScheme="full"/>
                </p:oleObj>
              </mc:Choice>
              <mc:Fallback>
                <p:oleObj name="Chart" r:id="rId3" imgW="7210593" imgH="5476814" progId="MSGraph.Chart.8">
                  <p:embed followColorScheme="full"/>
                  <p:pic>
                    <p:nvPicPr>
                      <p:cNvPr id="0" name="Object 2"/>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752600" y="684213"/>
                        <a:ext cx="7178675" cy="545306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1815555" name="Text Box 3">
            <a:extLst>
              <a:ext uri="{FF2B5EF4-FFF2-40B4-BE49-F238E27FC236}">
                <a16:creationId xmlns:a16="http://schemas.microsoft.com/office/drawing/2014/main" id="{2CEBDA9E-AF74-AFBA-D3A4-BB1DAF2761CB}"/>
              </a:ext>
            </a:extLst>
          </p:cNvPr>
          <p:cNvSpPr txBox="1">
            <a:spLocks noChangeArrowheads="1"/>
          </p:cNvSpPr>
          <p:nvPr/>
        </p:nvSpPr>
        <p:spPr bwMode="auto">
          <a:xfrm>
            <a:off x="0" y="6461125"/>
            <a:ext cx="2057400"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50000"/>
              </a:spcBef>
              <a:defRPr/>
            </a:pPr>
            <a:r>
              <a:rPr lang="en-US" altLang="en-US" sz="2000">
                <a:effectLst>
                  <a:outerShdw blurRad="38100" dist="38100" dir="2700000" algn="tl">
                    <a:srgbClr val="C0C0C0"/>
                  </a:outerShdw>
                </a:effectLst>
                <a:latin typeface="Arial" panose="020B0604020202020204" pitchFamily="34" charset="0"/>
              </a:rPr>
              <a:t>Generation 49</a:t>
            </a:r>
          </a:p>
        </p:txBody>
      </p:sp>
      <p:sp>
        <p:nvSpPr>
          <p:cNvPr id="232453" name="Text Box 4">
            <a:extLst>
              <a:ext uri="{FF2B5EF4-FFF2-40B4-BE49-F238E27FC236}">
                <a16:creationId xmlns:a16="http://schemas.microsoft.com/office/drawing/2014/main" id="{CE125228-8A93-7B5C-1A40-5915BD56B07F}"/>
              </a:ext>
            </a:extLst>
          </p:cNvPr>
          <p:cNvSpPr txBox="1">
            <a:spLocks noChangeArrowheads="1"/>
          </p:cNvSpPr>
          <p:nvPr/>
        </p:nvSpPr>
        <p:spPr bwMode="auto">
          <a:xfrm>
            <a:off x="2590800" y="6019800"/>
            <a:ext cx="42672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50000"/>
              </a:spcBef>
              <a:buFontTx/>
              <a:buNone/>
            </a:pPr>
            <a:r>
              <a:rPr lang="en-US" altLang="en-US" sz="2400" b="1">
                <a:latin typeface="Arial" panose="020B0604020202020204" pitchFamily="34" charset="0"/>
              </a:rPr>
              <a:t>Endurance Day 1 (minutes)</a:t>
            </a:r>
          </a:p>
        </p:txBody>
      </p:sp>
      <p:sp>
        <p:nvSpPr>
          <p:cNvPr id="232454" name="Text Box 5">
            <a:extLst>
              <a:ext uri="{FF2B5EF4-FFF2-40B4-BE49-F238E27FC236}">
                <a16:creationId xmlns:a16="http://schemas.microsoft.com/office/drawing/2014/main" id="{F0EAFA22-920C-6396-C04E-85B41158A6B6}"/>
              </a:ext>
            </a:extLst>
          </p:cNvPr>
          <p:cNvSpPr txBox="1">
            <a:spLocks noChangeArrowheads="1"/>
          </p:cNvSpPr>
          <p:nvPr/>
        </p:nvSpPr>
        <p:spPr bwMode="auto">
          <a:xfrm rot="-5400000">
            <a:off x="-685800" y="2819400"/>
            <a:ext cx="44196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50000"/>
              </a:spcBef>
              <a:buFontTx/>
              <a:buNone/>
            </a:pPr>
            <a:r>
              <a:rPr lang="en-US" altLang="en-US" sz="2400" b="1">
                <a:latin typeface="Arial" panose="020B0604020202020204" pitchFamily="34" charset="0"/>
              </a:rPr>
              <a:t>Endurance Day 2 (minutes)</a:t>
            </a:r>
          </a:p>
        </p:txBody>
      </p:sp>
      <p:sp>
        <p:nvSpPr>
          <p:cNvPr id="232455" name="Line 6">
            <a:extLst>
              <a:ext uri="{FF2B5EF4-FFF2-40B4-BE49-F238E27FC236}">
                <a16:creationId xmlns:a16="http://schemas.microsoft.com/office/drawing/2014/main" id="{790ADD6F-8803-0520-706E-A3AB0454BF83}"/>
              </a:ext>
            </a:extLst>
          </p:cNvPr>
          <p:cNvSpPr>
            <a:spLocks noChangeShapeType="1"/>
          </p:cNvSpPr>
          <p:nvPr/>
        </p:nvSpPr>
        <p:spPr bwMode="auto">
          <a:xfrm flipV="1">
            <a:off x="2428875" y="1041400"/>
            <a:ext cx="4476750" cy="4343400"/>
          </a:xfrm>
          <a:prstGeom prst="line">
            <a:avLst/>
          </a:prstGeom>
          <a:noFill/>
          <a:ln w="9525">
            <a:solidFill>
              <a:schemeClr val="tx1"/>
            </a:solidFill>
            <a:prstDash val="lg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32456" name="Text Box 7">
            <a:extLst>
              <a:ext uri="{FF2B5EF4-FFF2-40B4-BE49-F238E27FC236}">
                <a16:creationId xmlns:a16="http://schemas.microsoft.com/office/drawing/2014/main" id="{D172F9A8-F6CE-8FA3-5F5F-34614A023092}"/>
              </a:ext>
            </a:extLst>
          </p:cNvPr>
          <p:cNvSpPr txBox="1">
            <a:spLocks noChangeArrowheads="1"/>
          </p:cNvSpPr>
          <p:nvPr/>
        </p:nvSpPr>
        <p:spPr bwMode="auto">
          <a:xfrm>
            <a:off x="2544763" y="1127125"/>
            <a:ext cx="1092200" cy="9159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en-US" sz="1800">
                <a:latin typeface="Arial" panose="020B0604020202020204" pitchFamily="34" charset="0"/>
              </a:rPr>
              <a:t>N = 74</a:t>
            </a:r>
          </a:p>
          <a:p>
            <a:pPr eaLnBrk="1" hangingPunct="1">
              <a:spcBef>
                <a:spcPct val="0"/>
              </a:spcBef>
              <a:buFontTx/>
              <a:buNone/>
            </a:pPr>
            <a:r>
              <a:rPr lang="en-US" altLang="en-US" sz="1800">
                <a:latin typeface="Arial" panose="020B0604020202020204" pitchFamily="34" charset="0"/>
              </a:rPr>
              <a:t>r = 0.785</a:t>
            </a:r>
          </a:p>
          <a:p>
            <a:pPr eaLnBrk="1" hangingPunct="1">
              <a:spcBef>
                <a:spcPct val="0"/>
              </a:spcBef>
              <a:buFontTx/>
              <a:buNone/>
            </a:pPr>
            <a:r>
              <a:rPr lang="en-US" altLang="en-US" sz="1800">
                <a:latin typeface="Arial" panose="020B0604020202020204" pitchFamily="34" charset="0"/>
              </a:rPr>
              <a:t>P = 1</a:t>
            </a:r>
            <a:r>
              <a:rPr lang="en-US" altLang="en-US" sz="1800" baseline="30000">
                <a:latin typeface="Arial" panose="020B0604020202020204" pitchFamily="34" charset="0"/>
              </a:rPr>
              <a:t>-16</a:t>
            </a:r>
            <a:r>
              <a:rPr lang="en-US" altLang="en-US" sz="1800">
                <a:latin typeface="Arial" panose="020B0604020202020204" pitchFamily="34" charset="0"/>
              </a:rPr>
              <a:t> </a:t>
            </a:r>
          </a:p>
        </p:txBody>
      </p:sp>
      <p:sp>
        <p:nvSpPr>
          <p:cNvPr id="232457" name="Text Box 8">
            <a:extLst>
              <a:ext uri="{FF2B5EF4-FFF2-40B4-BE49-F238E27FC236}">
                <a16:creationId xmlns:a16="http://schemas.microsoft.com/office/drawing/2014/main" id="{FA2157FC-C2D4-A29D-3E81-2788054DF09E}"/>
              </a:ext>
            </a:extLst>
          </p:cNvPr>
          <p:cNvSpPr txBox="1">
            <a:spLocks noChangeArrowheads="1"/>
          </p:cNvSpPr>
          <p:nvPr/>
        </p:nvSpPr>
        <p:spPr bwMode="auto">
          <a:xfrm>
            <a:off x="5049838" y="4640263"/>
            <a:ext cx="1651000" cy="6413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en-US" sz="1800">
                <a:latin typeface="Arial" panose="020B0604020202020204" pitchFamily="34" charset="0"/>
              </a:rPr>
              <a:t>paired t = 4.57</a:t>
            </a:r>
          </a:p>
          <a:p>
            <a:pPr eaLnBrk="1" hangingPunct="1">
              <a:spcBef>
                <a:spcPct val="0"/>
              </a:spcBef>
              <a:buFontTx/>
              <a:buNone/>
            </a:pPr>
            <a:r>
              <a:rPr lang="en-US" altLang="en-US" sz="1800">
                <a:latin typeface="Arial" panose="020B0604020202020204" pitchFamily="34" charset="0"/>
              </a:rPr>
              <a:t>P = 0.00002 </a:t>
            </a:r>
          </a:p>
        </p:txBody>
      </p:sp>
      <p:sp>
        <p:nvSpPr>
          <p:cNvPr id="1815561" name="Rectangle 9">
            <a:extLst>
              <a:ext uri="{FF2B5EF4-FFF2-40B4-BE49-F238E27FC236}">
                <a16:creationId xmlns:a16="http://schemas.microsoft.com/office/drawing/2014/main" id="{E4724337-30CC-A679-18F5-E031481EBD6A}"/>
              </a:ext>
            </a:extLst>
          </p:cNvPr>
          <p:cNvSpPr>
            <a:spLocks noChangeArrowheads="1"/>
          </p:cNvSpPr>
          <p:nvPr/>
        </p:nvSpPr>
        <p:spPr bwMode="auto">
          <a:xfrm>
            <a:off x="1193800" y="55563"/>
            <a:ext cx="6972300" cy="641350"/>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lgn="ctr">
              <a:defRPr sz="4400">
                <a:solidFill>
                  <a:schemeClr val="tx2"/>
                </a:solidFill>
                <a:latin typeface="Times New Roman" panose="02020603050405020304" pitchFamily="18" charset="0"/>
              </a:defRPr>
            </a:lvl1pPr>
            <a:lvl2pPr algn="ctr">
              <a:defRPr sz="4400">
                <a:solidFill>
                  <a:schemeClr val="tx2"/>
                </a:solidFill>
                <a:latin typeface="Times New Roman" panose="02020603050405020304" pitchFamily="18" charset="0"/>
              </a:defRPr>
            </a:lvl2pPr>
            <a:lvl3pPr algn="ctr">
              <a:defRPr sz="4400">
                <a:solidFill>
                  <a:schemeClr val="tx2"/>
                </a:solidFill>
                <a:latin typeface="Times New Roman" panose="02020603050405020304" pitchFamily="18" charset="0"/>
              </a:defRPr>
            </a:lvl3pPr>
            <a:lvl4pPr algn="ctr">
              <a:defRPr sz="4400">
                <a:solidFill>
                  <a:schemeClr val="tx2"/>
                </a:solidFill>
                <a:latin typeface="Times New Roman" panose="02020603050405020304" pitchFamily="18" charset="0"/>
              </a:defRPr>
            </a:lvl4pPr>
            <a:lvl5pPr algn="ctr">
              <a:defRPr sz="4400">
                <a:solidFill>
                  <a:schemeClr val="tx2"/>
                </a:solidFill>
                <a:latin typeface="Times New Roman" panose="02020603050405020304" pitchFamily="18" charset="0"/>
              </a:defRPr>
            </a:lvl5pPr>
            <a:lvl6pPr marL="457200" algn="ctr" eaLnBrk="0" fontAlgn="base" hangingPunct="0">
              <a:spcBef>
                <a:spcPct val="0"/>
              </a:spcBef>
              <a:spcAft>
                <a:spcPct val="0"/>
              </a:spcAft>
              <a:defRPr sz="4400">
                <a:solidFill>
                  <a:schemeClr val="tx2"/>
                </a:solidFill>
                <a:latin typeface="Times New Roman" panose="02020603050405020304" pitchFamily="18" charset="0"/>
              </a:defRPr>
            </a:lvl6pPr>
            <a:lvl7pPr marL="914400" algn="ctr" eaLnBrk="0" fontAlgn="base" hangingPunct="0">
              <a:spcBef>
                <a:spcPct val="0"/>
              </a:spcBef>
              <a:spcAft>
                <a:spcPct val="0"/>
              </a:spcAft>
              <a:defRPr sz="4400">
                <a:solidFill>
                  <a:schemeClr val="tx2"/>
                </a:solidFill>
                <a:latin typeface="Times New Roman" panose="02020603050405020304" pitchFamily="18" charset="0"/>
              </a:defRPr>
            </a:lvl7pPr>
            <a:lvl8pPr marL="1371600" algn="ctr" eaLnBrk="0" fontAlgn="base" hangingPunct="0">
              <a:spcBef>
                <a:spcPct val="0"/>
              </a:spcBef>
              <a:spcAft>
                <a:spcPct val="0"/>
              </a:spcAft>
              <a:defRPr sz="4400">
                <a:solidFill>
                  <a:schemeClr val="tx2"/>
                </a:solidFill>
                <a:latin typeface="Times New Roman" panose="02020603050405020304" pitchFamily="18" charset="0"/>
              </a:defRPr>
            </a:lvl8pPr>
            <a:lvl9pPr marL="1828800" algn="ctr" eaLnBrk="0" fontAlgn="base" hangingPunct="0">
              <a:spcBef>
                <a:spcPct val="0"/>
              </a:spcBef>
              <a:spcAft>
                <a:spcPct val="0"/>
              </a:spcAft>
              <a:defRPr sz="4400">
                <a:solidFill>
                  <a:schemeClr val="tx2"/>
                </a:solidFill>
                <a:latin typeface="Times New Roman" panose="02020603050405020304" pitchFamily="18" charset="0"/>
              </a:defRPr>
            </a:lvl9pPr>
          </a:lstStyle>
          <a:p>
            <a:pPr algn="l">
              <a:defRPr/>
            </a:pPr>
            <a:r>
              <a:rPr lang="en-US" altLang="en-US" sz="3600" b="1">
                <a:solidFill>
                  <a:schemeClr val="tx1"/>
                </a:solidFill>
                <a:effectLst>
                  <a:outerShdw blurRad="38100" dist="38100" dir="2700000" algn="tl">
                    <a:srgbClr val="C0C0C0"/>
                  </a:outerShdw>
                </a:effectLst>
                <a:latin typeface="Arial" panose="020B0604020202020204" pitchFamily="34" charset="0"/>
              </a:rPr>
              <a:t>Treadmill Endurance Capacity</a:t>
            </a:r>
          </a:p>
        </p:txBody>
      </p:sp>
    </p:spTree>
  </p:cSld>
  <p:clrMapOvr>
    <a:masterClrMapping/>
  </p:clrMapOvr>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4498" name="Slide Number Placeholder 3">
            <a:extLst>
              <a:ext uri="{FF2B5EF4-FFF2-40B4-BE49-F238E27FC236}">
                <a16:creationId xmlns:a16="http://schemas.microsoft.com/office/drawing/2014/main" id="{0E8774BC-89B8-4B9A-9C92-3692CB6247B5}"/>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531C8A7C-2305-4430-AAF9-A60EFB43F690}" type="slidenum">
              <a:rPr lang="en-US" altLang="en-US" sz="1400"/>
              <a:pPr>
                <a:spcBef>
                  <a:spcPct val="0"/>
                </a:spcBef>
                <a:buFontTx/>
                <a:buNone/>
              </a:pPr>
              <a:t>126</a:t>
            </a:fld>
            <a:endParaRPr lang="en-US" altLang="en-US" sz="1400"/>
          </a:p>
        </p:txBody>
      </p:sp>
      <p:graphicFrame>
        <p:nvGraphicFramePr>
          <p:cNvPr id="234499" name="Object 2">
            <a:extLst>
              <a:ext uri="{FF2B5EF4-FFF2-40B4-BE49-F238E27FC236}">
                <a16:creationId xmlns:a16="http://schemas.microsoft.com/office/drawing/2014/main" id="{66B7D0A3-3ECB-170A-B565-FACB3156FA0A}"/>
              </a:ext>
            </a:extLst>
          </p:cNvPr>
          <p:cNvGraphicFramePr>
            <a:graphicFrameLocks noChangeAspect="1"/>
          </p:cNvGraphicFramePr>
          <p:nvPr/>
        </p:nvGraphicFramePr>
        <p:xfrm>
          <a:off x="1752600" y="684213"/>
          <a:ext cx="7140575" cy="5453062"/>
        </p:xfrm>
        <a:graphic>
          <a:graphicData uri="http://schemas.openxmlformats.org/presentationml/2006/ole">
            <mc:AlternateContent xmlns:mc="http://schemas.openxmlformats.org/markup-compatibility/2006">
              <mc:Choice xmlns:v="urn:schemas-microsoft-com:vml" Requires="v">
                <p:oleObj name="Chart" r:id="rId3" imgW="7210593" imgH="5476814" progId="MSGraph.Chart.8">
                  <p:embed followColorScheme="full"/>
                </p:oleObj>
              </mc:Choice>
              <mc:Fallback>
                <p:oleObj name="Chart" r:id="rId3" imgW="7210593" imgH="5476814" progId="MSGraph.Chart.8">
                  <p:embed followColorScheme="full"/>
                  <p:pic>
                    <p:nvPicPr>
                      <p:cNvPr id="0" name="Object 2"/>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752600" y="684213"/>
                        <a:ext cx="7140575" cy="545306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1817603" name="Text Box 3">
            <a:extLst>
              <a:ext uri="{FF2B5EF4-FFF2-40B4-BE49-F238E27FC236}">
                <a16:creationId xmlns:a16="http://schemas.microsoft.com/office/drawing/2014/main" id="{EF957D07-0339-8DB8-7F0F-1E98704103BA}"/>
              </a:ext>
            </a:extLst>
          </p:cNvPr>
          <p:cNvSpPr txBox="1">
            <a:spLocks noChangeArrowheads="1"/>
          </p:cNvSpPr>
          <p:nvPr/>
        </p:nvSpPr>
        <p:spPr bwMode="auto">
          <a:xfrm>
            <a:off x="2251075" y="90488"/>
            <a:ext cx="4973638" cy="6096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50000"/>
              </a:spcBef>
              <a:defRPr/>
            </a:pPr>
            <a:r>
              <a:rPr lang="en-US" altLang="en-US" sz="3400" b="1">
                <a:effectLst>
                  <a:outerShdw blurRad="38100" dist="38100" dir="2700000" algn="tl">
                    <a:srgbClr val="C0C0C0"/>
                  </a:outerShdw>
                </a:effectLst>
                <a:latin typeface="Arial" panose="020B0604020202020204" pitchFamily="34" charset="0"/>
              </a:rPr>
              <a:t>Maximal Sprint Speed</a:t>
            </a:r>
            <a:endParaRPr lang="en-US" altLang="en-US" sz="3400">
              <a:effectLst>
                <a:outerShdw blurRad="38100" dist="38100" dir="2700000" algn="tl">
                  <a:srgbClr val="C0C0C0"/>
                </a:outerShdw>
              </a:effectLst>
              <a:latin typeface="Arial" panose="020B0604020202020204" pitchFamily="34" charset="0"/>
            </a:endParaRPr>
          </a:p>
        </p:txBody>
      </p:sp>
      <p:sp>
        <p:nvSpPr>
          <p:cNvPr id="1817604" name="Text Box 4">
            <a:extLst>
              <a:ext uri="{FF2B5EF4-FFF2-40B4-BE49-F238E27FC236}">
                <a16:creationId xmlns:a16="http://schemas.microsoft.com/office/drawing/2014/main" id="{F9FA56DD-4F3F-FFFF-A128-72BB8D2244D2}"/>
              </a:ext>
            </a:extLst>
          </p:cNvPr>
          <p:cNvSpPr txBox="1">
            <a:spLocks noChangeArrowheads="1"/>
          </p:cNvSpPr>
          <p:nvPr/>
        </p:nvSpPr>
        <p:spPr bwMode="auto">
          <a:xfrm>
            <a:off x="0" y="6461125"/>
            <a:ext cx="2057400"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50000"/>
              </a:spcBef>
              <a:defRPr/>
            </a:pPr>
            <a:r>
              <a:rPr lang="en-US" altLang="en-US" sz="2000">
                <a:effectLst>
                  <a:outerShdw blurRad="38100" dist="38100" dir="2700000" algn="tl">
                    <a:srgbClr val="C0C0C0"/>
                  </a:outerShdw>
                </a:effectLst>
                <a:latin typeface="Arial" panose="020B0604020202020204" pitchFamily="34" charset="0"/>
              </a:rPr>
              <a:t>Generation 48</a:t>
            </a:r>
          </a:p>
        </p:txBody>
      </p:sp>
      <p:sp>
        <p:nvSpPr>
          <p:cNvPr id="234502" name="Text Box 5">
            <a:extLst>
              <a:ext uri="{FF2B5EF4-FFF2-40B4-BE49-F238E27FC236}">
                <a16:creationId xmlns:a16="http://schemas.microsoft.com/office/drawing/2014/main" id="{8AE7C511-5003-693A-54D0-2CAA9D827C33}"/>
              </a:ext>
            </a:extLst>
          </p:cNvPr>
          <p:cNvSpPr txBox="1">
            <a:spLocks noChangeArrowheads="1"/>
          </p:cNvSpPr>
          <p:nvPr/>
        </p:nvSpPr>
        <p:spPr bwMode="auto">
          <a:xfrm>
            <a:off x="2857500" y="6019800"/>
            <a:ext cx="42672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50000"/>
              </a:spcBef>
              <a:buFontTx/>
              <a:buNone/>
            </a:pPr>
            <a:r>
              <a:rPr lang="en-US" altLang="en-US" sz="2400" b="1">
                <a:latin typeface="Arial" panose="020B0604020202020204" pitchFamily="34" charset="0"/>
              </a:rPr>
              <a:t>Sprint Speed Day 1 (m/s)</a:t>
            </a:r>
          </a:p>
        </p:txBody>
      </p:sp>
      <p:sp>
        <p:nvSpPr>
          <p:cNvPr id="234503" name="Text Box 6">
            <a:extLst>
              <a:ext uri="{FF2B5EF4-FFF2-40B4-BE49-F238E27FC236}">
                <a16:creationId xmlns:a16="http://schemas.microsoft.com/office/drawing/2014/main" id="{C8995B63-1F0B-7B7F-8FEA-60AA71828B4C}"/>
              </a:ext>
            </a:extLst>
          </p:cNvPr>
          <p:cNvSpPr txBox="1">
            <a:spLocks noChangeArrowheads="1"/>
          </p:cNvSpPr>
          <p:nvPr/>
        </p:nvSpPr>
        <p:spPr bwMode="auto">
          <a:xfrm rot="-5400000">
            <a:off x="-685800" y="2619375"/>
            <a:ext cx="44196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50000"/>
              </a:spcBef>
              <a:buFontTx/>
              <a:buNone/>
            </a:pPr>
            <a:r>
              <a:rPr lang="en-US" altLang="en-US" sz="2400" b="1">
                <a:latin typeface="Arial" panose="020B0604020202020204" pitchFamily="34" charset="0"/>
              </a:rPr>
              <a:t>Sprint Speed Day 2 (m/s)</a:t>
            </a:r>
          </a:p>
        </p:txBody>
      </p:sp>
      <p:sp>
        <p:nvSpPr>
          <p:cNvPr id="234504" name="Line 7">
            <a:extLst>
              <a:ext uri="{FF2B5EF4-FFF2-40B4-BE49-F238E27FC236}">
                <a16:creationId xmlns:a16="http://schemas.microsoft.com/office/drawing/2014/main" id="{3FE3AD3B-5ACD-42DF-8491-EFFAD2EBC587}"/>
              </a:ext>
            </a:extLst>
          </p:cNvPr>
          <p:cNvSpPr>
            <a:spLocks noChangeShapeType="1"/>
          </p:cNvSpPr>
          <p:nvPr/>
        </p:nvSpPr>
        <p:spPr bwMode="auto">
          <a:xfrm flipV="1">
            <a:off x="2505075" y="1044575"/>
            <a:ext cx="4340225" cy="4330700"/>
          </a:xfrm>
          <a:prstGeom prst="line">
            <a:avLst/>
          </a:prstGeom>
          <a:noFill/>
          <a:ln w="9525">
            <a:solidFill>
              <a:schemeClr val="tx1"/>
            </a:solidFill>
            <a:prstDash val="lg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34505" name="Text Box 8">
            <a:extLst>
              <a:ext uri="{FF2B5EF4-FFF2-40B4-BE49-F238E27FC236}">
                <a16:creationId xmlns:a16="http://schemas.microsoft.com/office/drawing/2014/main" id="{5D42C32B-4611-1481-73D8-A1AA6C760BCA}"/>
              </a:ext>
            </a:extLst>
          </p:cNvPr>
          <p:cNvSpPr txBox="1">
            <a:spLocks noChangeArrowheads="1"/>
          </p:cNvSpPr>
          <p:nvPr/>
        </p:nvSpPr>
        <p:spPr bwMode="auto">
          <a:xfrm>
            <a:off x="2595563" y="1127125"/>
            <a:ext cx="1092200" cy="9159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en-US" sz="1800">
                <a:latin typeface="Arial" panose="020B0604020202020204" pitchFamily="34" charset="0"/>
              </a:rPr>
              <a:t>N = 118</a:t>
            </a:r>
          </a:p>
          <a:p>
            <a:pPr eaLnBrk="1" hangingPunct="1">
              <a:spcBef>
                <a:spcPct val="0"/>
              </a:spcBef>
              <a:buFontTx/>
              <a:buNone/>
            </a:pPr>
            <a:r>
              <a:rPr lang="en-US" altLang="en-US" sz="1800">
                <a:latin typeface="Arial" panose="020B0604020202020204" pitchFamily="34" charset="0"/>
              </a:rPr>
              <a:t>r = 0.640</a:t>
            </a:r>
          </a:p>
          <a:p>
            <a:pPr eaLnBrk="1" hangingPunct="1">
              <a:spcBef>
                <a:spcPct val="0"/>
              </a:spcBef>
              <a:buFontTx/>
              <a:buNone/>
            </a:pPr>
            <a:r>
              <a:rPr lang="en-US" altLang="en-US" sz="1800">
                <a:latin typeface="Arial" panose="020B0604020202020204" pitchFamily="34" charset="0"/>
              </a:rPr>
              <a:t>P = 6</a:t>
            </a:r>
            <a:r>
              <a:rPr lang="en-US" altLang="en-US" sz="1800" baseline="30000">
                <a:latin typeface="Arial" panose="020B0604020202020204" pitchFamily="34" charset="0"/>
              </a:rPr>
              <a:t>-15</a:t>
            </a:r>
            <a:r>
              <a:rPr lang="en-US" altLang="en-US" sz="1800">
                <a:latin typeface="Arial" panose="020B0604020202020204" pitchFamily="34" charset="0"/>
              </a:rPr>
              <a:t> </a:t>
            </a:r>
          </a:p>
        </p:txBody>
      </p:sp>
      <p:sp>
        <p:nvSpPr>
          <p:cNvPr id="234506" name="Text Box 9">
            <a:extLst>
              <a:ext uri="{FF2B5EF4-FFF2-40B4-BE49-F238E27FC236}">
                <a16:creationId xmlns:a16="http://schemas.microsoft.com/office/drawing/2014/main" id="{70874C76-A0C5-426F-866B-BF45A1147C22}"/>
              </a:ext>
            </a:extLst>
          </p:cNvPr>
          <p:cNvSpPr txBox="1">
            <a:spLocks noChangeArrowheads="1"/>
          </p:cNvSpPr>
          <p:nvPr/>
        </p:nvSpPr>
        <p:spPr bwMode="auto">
          <a:xfrm>
            <a:off x="5049838" y="4640263"/>
            <a:ext cx="1651000" cy="6413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en-US" sz="1800">
                <a:latin typeface="Arial" panose="020B0604020202020204" pitchFamily="34" charset="0"/>
              </a:rPr>
              <a:t>paired t = 6.79</a:t>
            </a:r>
          </a:p>
          <a:p>
            <a:pPr eaLnBrk="1" hangingPunct="1">
              <a:spcBef>
                <a:spcPct val="0"/>
              </a:spcBef>
              <a:buFontTx/>
              <a:buNone/>
            </a:pPr>
            <a:r>
              <a:rPr lang="en-US" altLang="en-US" sz="1800">
                <a:latin typeface="Arial" panose="020B0604020202020204" pitchFamily="34" charset="0"/>
              </a:rPr>
              <a:t>P = 5</a:t>
            </a:r>
            <a:r>
              <a:rPr lang="en-US" altLang="en-US" sz="1800" baseline="30000">
                <a:latin typeface="Arial" panose="020B0604020202020204" pitchFamily="34" charset="0"/>
              </a:rPr>
              <a:t>-10</a:t>
            </a:r>
            <a:r>
              <a:rPr lang="en-US" altLang="en-US" sz="1800">
                <a:latin typeface="Arial" panose="020B0604020202020204" pitchFamily="34" charset="0"/>
              </a:rPr>
              <a:t> </a:t>
            </a:r>
          </a:p>
        </p:txBody>
      </p:sp>
      <p:sp>
        <p:nvSpPr>
          <p:cNvPr id="1817610" name="Text Box 10">
            <a:extLst>
              <a:ext uri="{FF2B5EF4-FFF2-40B4-BE49-F238E27FC236}">
                <a16:creationId xmlns:a16="http://schemas.microsoft.com/office/drawing/2014/main" id="{8DC62A84-FF21-CB76-C75A-FEB0737EDDFA}"/>
              </a:ext>
            </a:extLst>
          </p:cNvPr>
          <p:cNvSpPr txBox="1">
            <a:spLocks noChangeArrowheads="1"/>
          </p:cNvSpPr>
          <p:nvPr/>
        </p:nvSpPr>
        <p:spPr bwMode="auto">
          <a:xfrm>
            <a:off x="6805613" y="1111250"/>
            <a:ext cx="2306637" cy="11906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spcBef>
                <a:spcPct val="50000"/>
              </a:spcBef>
              <a:defRPr/>
            </a:pPr>
            <a:r>
              <a:rPr lang="en-US" altLang="en-US" sz="3600" b="1">
                <a:solidFill>
                  <a:srgbClr val="9900CC"/>
                </a:solidFill>
                <a:effectLst>
                  <a:outerShdw blurRad="38100" dist="38100" dir="2700000" algn="tl">
                    <a:srgbClr val="C0C0C0"/>
                  </a:outerShdw>
                </a:effectLst>
                <a:latin typeface="Arial" panose="020B0604020202020204" pitchFamily="34" charset="0"/>
              </a:rPr>
              <a:t>No Trade-off</a:t>
            </a:r>
            <a:endParaRPr lang="en-US" altLang="en-US" sz="3600">
              <a:solidFill>
                <a:srgbClr val="9900CC"/>
              </a:solidFill>
              <a:effectLst>
                <a:outerShdw blurRad="38100" dist="38100" dir="2700000" algn="tl">
                  <a:srgbClr val="C0C0C0"/>
                </a:outerShdw>
              </a:effectLst>
              <a:latin typeface="Arial" panose="020B0604020202020204" pitchFamily="34" charset="0"/>
            </a:endParaRPr>
          </a:p>
        </p:txBody>
      </p:sp>
    </p:spTree>
  </p:cSld>
  <p:clrMapOvr>
    <a:masterClrMapping/>
  </p:clrMapOvr>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6546" name="Slide Number Placeholder 3">
            <a:extLst>
              <a:ext uri="{FF2B5EF4-FFF2-40B4-BE49-F238E27FC236}">
                <a16:creationId xmlns:a16="http://schemas.microsoft.com/office/drawing/2014/main" id="{9D8FD615-C163-8F9A-F2A4-CAC794D57605}"/>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CFB8E29F-3124-448C-A468-09489C4D64FF}" type="slidenum">
              <a:rPr lang="en-US" altLang="en-US" sz="1400"/>
              <a:pPr>
                <a:spcBef>
                  <a:spcPct val="0"/>
                </a:spcBef>
                <a:buFontTx/>
                <a:buNone/>
              </a:pPr>
              <a:t>127</a:t>
            </a:fld>
            <a:endParaRPr lang="en-US" altLang="en-US" sz="1400"/>
          </a:p>
        </p:txBody>
      </p:sp>
      <p:pic>
        <p:nvPicPr>
          <p:cNvPr id="236547" name="Picture 2">
            <a:extLst>
              <a:ext uri="{FF2B5EF4-FFF2-40B4-BE49-F238E27FC236}">
                <a16:creationId xmlns:a16="http://schemas.microsoft.com/office/drawing/2014/main" id="{F06C294B-A7CD-950D-261F-45C7A104EC8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835650" y="2070100"/>
            <a:ext cx="3008313" cy="45466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236548" name="Picture 3">
            <a:extLst>
              <a:ext uri="{FF2B5EF4-FFF2-40B4-BE49-F238E27FC236}">
                <a16:creationId xmlns:a16="http://schemas.microsoft.com/office/drawing/2014/main" id="{C5AC43DC-BCF3-8BFD-3503-9709734EAF1E}"/>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88913" y="141288"/>
            <a:ext cx="6061075" cy="18780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236549" name="Text Box 4">
            <a:extLst>
              <a:ext uri="{FF2B5EF4-FFF2-40B4-BE49-F238E27FC236}">
                <a16:creationId xmlns:a16="http://schemas.microsoft.com/office/drawing/2014/main" id="{8690441A-F44C-7A0C-6F69-F4A6BF38E3BD}"/>
              </a:ext>
            </a:extLst>
          </p:cNvPr>
          <p:cNvSpPr txBox="1">
            <a:spLocks noChangeArrowheads="1"/>
          </p:cNvSpPr>
          <p:nvPr/>
        </p:nvSpPr>
        <p:spPr bwMode="auto">
          <a:xfrm>
            <a:off x="7307263" y="6219825"/>
            <a:ext cx="1560512"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US" altLang="en-US" sz="1800" b="1">
                <a:latin typeface="Arial" panose="020B0604020202020204" pitchFamily="34" charset="0"/>
              </a:rPr>
              <a:t>Tim Noakes</a:t>
            </a:r>
          </a:p>
        </p:txBody>
      </p:sp>
      <p:sp>
        <p:nvSpPr>
          <p:cNvPr id="236550" name="Text Box 5">
            <a:extLst>
              <a:ext uri="{FF2B5EF4-FFF2-40B4-BE49-F238E27FC236}">
                <a16:creationId xmlns:a16="http://schemas.microsoft.com/office/drawing/2014/main" id="{D18DDD97-270D-2583-E0B1-A79A2E1ED716}"/>
              </a:ext>
            </a:extLst>
          </p:cNvPr>
          <p:cNvSpPr txBox="1">
            <a:spLocks noChangeArrowheads="1"/>
          </p:cNvSpPr>
          <p:nvPr/>
        </p:nvSpPr>
        <p:spPr bwMode="auto">
          <a:xfrm>
            <a:off x="6684963" y="593725"/>
            <a:ext cx="2525712" cy="8540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US" altLang="en-US" sz="2600" i="1">
                <a:latin typeface="Arial" panose="020B0604020202020204" pitchFamily="34" charset="0"/>
              </a:rPr>
              <a:t>Nature</a:t>
            </a:r>
            <a:r>
              <a:rPr lang="en-US" altLang="en-US" sz="2400">
                <a:latin typeface="Arial" panose="020B0604020202020204" pitchFamily="34" charset="0"/>
              </a:rPr>
              <a:t> 2006 444:1000-1001</a:t>
            </a:r>
          </a:p>
        </p:txBody>
      </p:sp>
      <p:pic>
        <p:nvPicPr>
          <p:cNvPr id="236551" name="Picture 6">
            <a:extLst>
              <a:ext uri="{FF2B5EF4-FFF2-40B4-BE49-F238E27FC236}">
                <a16:creationId xmlns:a16="http://schemas.microsoft.com/office/drawing/2014/main" id="{51E9F2EA-3C2F-DDC3-BC4D-422B5E961576}"/>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06388" y="2381250"/>
            <a:ext cx="5241925" cy="39608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cSld>
  <p:clrMapOvr>
    <a:masterClrMapping/>
  </p:clrMapOvr>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8594" name="Slide Number Placeholder 3">
            <a:extLst>
              <a:ext uri="{FF2B5EF4-FFF2-40B4-BE49-F238E27FC236}">
                <a16:creationId xmlns:a16="http://schemas.microsoft.com/office/drawing/2014/main" id="{051D2846-D284-AC87-E050-11857071897A}"/>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677994F9-592C-4493-A85A-0F82658D22B8}" type="slidenum">
              <a:rPr lang="en-US" altLang="en-US" sz="1400"/>
              <a:pPr>
                <a:spcBef>
                  <a:spcPct val="0"/>
                </a:spcBef>
                <a:buFontTx/>
                <a:buNone/>
              </a:pPr>
              <a:t>128</a:t>
            </a:fld>
            <a:endParaRPr lang="en-US" altLang="en-US" sz="1400"/>
          </a:p>
        </p:txBody>
      </p:sp>
      <p:pic>
        <p:nvPicPr>
          <p:cNvPr id="238595" name="Picture 2" descr="Tiger_Woods_Attitude_Aptitude">
            <a:extLst>
              <a:ext uri="{FF2B5EF4-FFF2-40B4-BE49-F238E27FC236}">
                <a16:creationId xmlns:a16="http://schemas.microsoft.com/office/drawing/2014/main" id="{B759D12B-971F-B266-200D-96C5B393E9D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5087938"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823747" name="Text Box 3">
            <a:extLst>
              <a:ext uri="{FF2B5EF4-FFF2-40B4-BE49-F238E27FC236}">
                <a16:creationId xmlns:a16="http://schemas.microsoft.com/office/drawing/2014/main" id="{5E2DD037-7C2C-4A4D-AEE2-10407968C5AF}"/>
              </a:ext>
            </a:extLst>
          </p:cNvPr>
          <p:cNvSpPr txBox="1">
            <a:spLocks noChangeArrowheads="1"/>
          </p:cNvSpPr>
          <p:nvPr/>
        </p:nvSpPr>
        <p:spPr bwMode="auto">
          <a:xfrm>
            <a:off x="5378450" y="215900"/>
            <a:ext cx="3532188" cy="2933700"/>
          </a:xfrm>
          <a:prstGeom prst="rect">
            <a:avLst/>
          </a:prstGeom>
          <a:solidFill>
            <a:srgbClr val="FF9999">
              <a:alpha val="71001"/>
            </a:srgbClr>
          </a:solidFill>
          <a:ln w="19050">
            <a:solidFill>
              <a:srgbClr val="FF00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rIns="0" bIns="91440">
            <a:spAutoFit/>
          </a:bodyPr>
          <a:lstStyle/>
          <a:p>
            <a:pPr>
              <a:spcBef>
                <a:spcPct val="50000"/>
              </a:spcBef>
              <a:defRPr/>
            </a:pPr>
            <a:r>
              <a:rPr lang="en-US" altLang="en-US" sz="2800" b="1">
                <a:effectLst>
                  <a:outerShdw blurRad="38100" dist="38100" dir="2700000" algn="tl">
                    <a:srgbClr val="FFFFFF"/>
                  </a:outerShdw>
                </a:effectLst>
                <a:latin typeface="Arial" panose="020B0604020202020204" pitchFamily="34" charset="0"/>
              </a:rPr>
              <a:t>Hypothesis from the business world:</a:t>
            </a:r>
          </a:p>
          <a:p>
            <a:pPr>
              <a:spcBef>
                <a:spcPct val="50000"/>
              </a:spcBef>
              <a:defRPr/>
            </a:pPr>
            <a:r>
              <a:rPr lang="en-US" altLang="en-US" sz="2800" b="1">
                <a:effectLst>
                  <a:outerShdw blurRad="38100" dist="38100" dir="2700000" algn="tl">
                    <a:srgbClr val="FFFFFF"/>
                  </a:outerShdw>
                </a:effectLst>
                <a:latin typeface="Arial" panose="020B0604020202020204" pitchFamily="34" charset="0"/>
              </a:rPr>
              <a:t>Exceptional</a:t>
            </a:r>
            <a:br>
              <a:rPr lang="en-US" altLang="en-US" sz="2800" b="1">
                <a:effectLst>
                  <a:outerShdw blurRad="38100" dist="38100" dir="2700000" algn="tl">
                    <a:srgbClr val="FFFFFF"/>
                  </a:outerShdw>
                </a:effectLst>
                <a:latin typeface="Arial" panose="020B0604020202020204" pitchFamily="34" charset="0"/>
              </a:rPr>
            </a:br>
            <a:r>
              <a:rPr lang="en-US" altLang="en-US" sz="2800" b="1">
                <a:effectLst>
                  <a:outerShdw blurRad="38100" dist="38100" dir="2700000" algn="tl">
                    <a:srgbClr val="FFFFFF"/>
                  </a:outerShdw>
                </a:effectLst>
                <a:latin typeface="Arial" panose="020B0604020202020204" pitchFamily="34" charset="0"/>
              </a:rPr>
              <a:t>per</a:t>
            </a:r>
            <a:r>
              <a:rPr lang="en-US" altLang="en-US" sz="400" b="1">
                <a:effectLst>
                  <a:outerShdw blurRad="38100" dist="38100" dir="2700000" algn="tl">
                    <a:srgbClr val="FFFFFF"/>
                  </a:outerShdw>
                </a:effectLst>
                <a:latin typeface="Arial" panose="020B0604020202020204" pitchFamily="34" charset="0"/>
              </a:rPr>
              <a:t> </a:t>
            </a:r>
            <a:r>
              <a:rPr lang="en-US" altLang="en-US" sz="2800" b="1">
                <a:effectLst>
                  <a:outerShdw blurRad="38100" dist="38100" dir="2700000" algn="tl">
                    <a:srgbClr val="FFFFFF"/>
                  </a:outerShdw>
                </a:effectLst>
                <a:latin typeface="Arial" panose="020B0604020202020204" pitchFamily="34" charset="0"/>
              </a:rPr>
              <a:t>formance is</a:t>
            </a:r>
            <a:br>
              <a:rPr lang="en-US" altLang="en-US" sz="2800" b="1">
                <a:effectLst>
                  <a:outerShdw blurRad="38100" dist="38100" dir="2700000" algn="tl">
                    <a:srgbClr val="FFFFFF"/>
                  </a:outerShdw>
                </a:effectLst>
                <a:latin typeface="Arial" panose="020B0604020202020204" pitchFamily="34" charset="0"/>
              </a:rPr>
            </a:br>
            <a:r>
              <a:rPr lang="en-US" altLang="en-US" sz="2800" b="1">
                <a:effectLst>
                  <a:outerShdw blurRad="38100" dist="38100" dir="2700000" algn="tl">
                    <a:srgbClr val="FFFFFF"/>
                  </a:outerShdw>
                </a:effectLst>
                <a:latin typeface="Arial" panose="020B0604020202020204" pitchFamily="34" charset="0"/>
              </a:rPr>
              <a:t>50% attitude &amp;</a:t>
            </a:r>
            <a:br>
              <a:rPr lang="en-US" altLang="en-US" sz="2800" b="1">
                <a:effectLst>
                  <a:outerShdw blurRad="38100" dist="38100" dir="2700000" algn="tl">
                    <a:srgbClr val="FFFFFF"/>
                  </a:outerShdw>
                </a:effectLst>
                <a:latin typeface="Arial" panose="020B0604020202020204" pitchFamily="34" charset="0"/>
              </a:rPr>
            </a:br>
            <a:r>
              <a:rPr lang="en-US" altLang="en-US" sz="2800" b="1">
                <a:effectLst>
                  <a:outerShdw blurRad="38100" dist="38100" dir="2700000" algn="tl">
                    <a:srgbClr val="FFFFFF"/>
                  </a:outerShdw>
                </a:effectLst>
                <a:latin typeface="Arial" panose="020B0604020202020204" pitchFamily="34" charset="0"/>
              </a:rPr>
              <a:t>50% aptitude.</a:t>
            </a:r>
          </a:p>
        </p:txBody>
      </p:sp>
      <p:sp>
        <p:nvSpPr>
          <p:cNvPr id="238597" name="AutoShape 4">
            <a:extLst>
              <a:ext uri="{FF2B5EF4-FFF2-40B4-BE49-F238E27FC236}">
                <a16:creationId xmlns:a16="http://schemas.microsoft.com/office/drawing/2014/main" id="{DA07AD70-4E7B-F7A0-A8F5-35DAFD1B53D4}"/>
              </a:ext>
            </a:extLst>
          </p:cNvPr>
          <p:cNvSpPr>
            <a:spLocks noChangeArrowheads="1"/>
          </p:cNvSpPr>
          <p:nvPr/>
        </p:nvSpPr>
        <p:spPr bwMode="auto">
          <a:xfrm>
            <a:off x="5257800" y="3521075"/>
            <a:ext cx="3886200" cy="2362200"/>
          </a:xfrm>
          <a:prstGeom prst="wedgeRoundRectCallout">
            <a:avLst>
              <a:gd name="adj1" fmla="val -104574"/>
              <a:gd name="adj2" fmla="val 41130"/>
              <a:gd name="adj3" fmla="val 16667"/>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lIns="45720" rIns="45720" bIns="137160"/>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nSpc>
                <a:spcPct val="95000"/>
              </a:lnSpc>
              <a:spcBef>
                <a:spcPct val="0"/>
              </a:spcBef>
              <a:buFontTx/>
              <a:buNone/>
            </a:pPr>
            <a:r>
              <a:rPr lang="en-US" altLang="en-US" sz="2400" b="1" i="1">
                <a:latin typeface="Arial" panose="020B0604020202020204" pitchFamily="34" charset="0"/>
              </a:rPr>
              <a:t>"What separates high per</a:t>
            </a:r>
            <a:r>
              <a:rPr lang="en-US" altLang="en-US" sz="800" b="1" i="1">
                <a:latin typeface="Arial" panose="020B0604020202020204" pitchFamily="34" charset="0"/>
              </a:rPr>
              <a:t> </a:t>
            </a:r>
            <a:r>
              <a:rPr lang="en-US" altLang="en-US" sz="2400" b="1" i="1">
                <a:latin typeface="Arial" panose="020B0604020202020204" pitchFamily="34" charset="0"/>
              </a:rPr>
              <a:t>formers from lesser competitors isn’t just talent.  It's the way they fuse their capability and mindset."</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3" presetClass="entr" presetSubtype="16" fill="hold" grpId="0" nodeType="clickEffect">
                                  <p:stCondLst>
                                    <p:cond delay="0"/>
                                  </p:stCondLst>
                                  <p:childTnLst>
                                    <p:set>
                                      <p:cBhvr>
                                        <p:cTn id="6" dur="1" fill="hold">
                                          <p:stCondLst>
                                            <p:cond delay="0"/>
                                          </p:stCondLst>
                                        </p:cTn>
                                        <p:tgtEl>
                                          <p:spTgt spid="1823747"/>
                                        </p:tgtEl>
                                        <p:attrNameLst>
                                          <p:attrName>style.visibility</p:attrName>
                                        </p:attrNameLst>
                                      </p:cBhvr>
                                      <p:to>
                                        <p:strVal val="visible"/>
                                      </p:to>
                                    </p:set>
                                    <p:anim calcmode="lin" valueType="num">
                                      <p:cBhvr>
                                        <p:cTn id="7" dur="500" fill="hold"/>
                                        <p:tgtEl>
                                          <p:spTgt spid="1823747"/>
                                        </p:tgtEl>
                                        <p:attrNameLst>
                                          <p:attrName>ppt_w</p:attrName>
                                        </p:attrNameLst>
                                      </p:cBhvr>
                                      <p:tavLst>
                                        <p:tav tm="0">
                                          <p:val>
                                            <p:fltVal val="0"/>
                                          </p:val>
                                        </p:tav>
                                        <p:tav tm="100000">
                                          <p:val>
                                            <p:strVal val="#ppt_w"/>
                                          </p:val>
                                        </p:tav>
                                      </p:tavLst>
                                    </p:anim>
                                    <p:anim calcmode="lin" valueType="num">
                                      <p:cBhvr>
                                        <p:cTn id="8" dur="500" fill="hold"/>
                                        <p:tgtEl>
                                          <p:spTgt spid="1823747"/>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23747" grpId="0" animBg="1"/>
    </p:bldLst>
  </p:timing>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0642" name="Slide Number Placeholder 3">
            <a:extLst>
              <a:ext uri="{FF2B5EF4-FFF2-40B4-BE49-F238E27FC236}">
                <a16:creationId xmlns:a16="http://schemas.microsoft.com/office/drawing/2014/main" id="{53157327-219A-8199-735C-03FB9BC00398}"/>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573FAD20-4F61-4891-9E5B-0A5D90BF4C15}" type="slidenum">
              <a:rPr lang="en-US" altLang="en-US" sz="1400"/>
              <a:pPr>
                <a:spcBef>
                  <a:spcPct val="0"/>
                </a:spcBef>
                <a:buFontTx/>
                <a:buNone/>
              </a:pPr>
              <a:t>129</a:t>
            </a:fld>
            <a:endParaRPr lang="en-US" altLang="en-US" sz="1400"/>
          </a:p>
        </p:txBody>
      </p:sp>
      <p:sp>
        <p:nvSpPr>
          <p:cNvPr id="240643" name="Text Box 2">
            <a:extLst>
              <a:ext uri="{FF2B5EF4-FFF2-40B4-BE49-F238E27FC236}">
                <a16:creationId xmlns:a16="http://schemas.microsoft.com/office/drawing/2014/main" id="{72C87356-1615-2E76-D86C-AB5D522102ED}"/>
              </a:ext>
            </a:extLst>
          </p:cNvPr>
          <p:cNvSpPr txBox="1">
            <a:spLocks noChangeArrowheads="1"/>
          </p:cNvSpPr>
          <p:nvPr/>
        </p:nvSpPr>
        <p:spPr bwMode="auto">
          <a:xfrm>
            <a:off x="709613" y="1978025"/>
            <a:ext cx="8305800" cy="30178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US" altLang="en-US" b="1">
                <a:latin typeface="Arial" panose="020B0604020202020204" pitchFamily="34" charset="0"/>
              </a:rPr>
              <a:t>Neuronal activity in 23 brain regions as indicated by immunoreactivity of c-fos:</a:t>
            </a:r>
          </a:p>
          <a:p>
            <a:pPr>
              <a:spcBef>
                <a:spcPct val="50000"/>
              </a:spcBef>
              <a:buFontTx/>
              <a:buNone/>
            </a:pPr>
            <a:r>
              <a:rPr lang="en-US" altLang="en-US" b="1">
                <a:latin typeface="Helvetica" panose="020B0604020202020204" pitchFamily="34" charset="0"/>
              </a:rPr>
              <a:t>	a transcription factor;</a:t>
            </a:r>
          </a:p>
          <a:p>
            <a:pPr>
              <a:spcBef>
                <a:spcPct val="50000"/>
              </a:spcBef>
              <a:buFontTx/>
              <a:buNone/>
            </a:pPr>
            <a:r>
              <a:rPr lang="en-US" altLang="en-US" b="1">
                <a:latin typeface="Helvetica" panose="020B0604020202020204" pitchFamily="34" charset="0"/>
              </a:rPr>
              <a:t>	highest expression ~2 hours</a:t>
            </a:r>
            <a:br>
              <a:rPr lang="en-US" altLang="en-US" b="1">
                <a:latin typeface="Helvetica" panose="020B0604020202020204" pitchFamily="34" charset="0"/>
              </a:rPr>
            </a:br>
            <a:r>
              <a:rPr lang="en-US" altLang="en-US" b="1">
                <a:latin typeface="Helvetica" panose="020B0604020202020204" pitchFamily="34" charset="0"/>
              </a:rPr>
              <a:t>	after stimulus</a:t>
            </a:r>
          </a:p>
        </p:txBody>
      </p:sp>
      <p:sp>
        <p:nvSpPr>
          <p:cNvPr id="1831939" name="Text Box 3">
            <a:extLst>
              <a:ext uri="{FF2B5EF4-FFF2-40B4-BE49-F238E27FC236}">
                <a16:creationId xmlns:a16="http://schemas.microsoft.com/office/drawing/2014/main" id="{A254772D-A421-E86D-9279-BC9D0BBC882D}"/>
              </a:ext>
            </a:extLst>
          </p:cNvPr>
          <p:cNvSpPr txBox="1">
            <a:spLocks noChangeArrowheads="1"/>
          </p:cNvSpPr>
          <p:nvPr/>
        </p:nvSpPr>
        <p:spPr bwMode="auto">
          <a:xfrm>
            <a:off x="457200" y="288925"/>
            <a:ext cx="8458200" cy="13112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defRPr/>
            </a:pPr>
            <a:r>
              <a:rPr lang="en-US" altLang="en-US" sz="4000" b="1">
                <a:solidFill>
                  <a:srgbClr val="FF0000"/>
                </a:solidFill>
                <a:effectLst>
                  <a:outerShdw blurRad="38100" dist="38100" dir="2700000" algn="tl">
                    <a:srgbClr val="C0C0C0"/>
                  </a:outerShdw>
                </a:effectLst>
                <a:latin typeface="Arial" panose="020B0604020202020204" pitchFamily="34" charset="0"/>
              </a:rPr>
              <a:t>Does the brain show evidence of increased motivation for running?</a:t>
            </a:r>
          </a:p>
        </p:txBody>
      </p:sp>
    </p:spTree>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298" name="Slide Number Placeholder 3">
            <a:extLst>
              <a:ext uri="{FF2B5EF4-FFF2-40B4-BE49-F238E27FC236}">
                <a16:creationId xmlns:a16="http://schemas.microsoft.com/office/drawing/2014/main" id="{F815EF9F-AAF4-5FE3-48C1-AC90F1B36039}"/>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7F9C93F9-F63C-4A6A-8994-CD81A341EBE1}" type="slidenum">
              <a:rPr lang="en-US" altLang="en-US" sz="1400"/>
              <a:pPr>
                <a:spcBef>
                  <a:spcPct val="0"/>
                </a:spcBef>
                <a:buFontTx/>
                <a:buNone/>
              </a:pPr>
              <a:t>13</a:t>
            </a:fld>
            <a:endParaRPr lang="en-US" altLang="en-US" sz="1400" dirty="0"/>
          </a:p>
        </p:txBody>
      </p:sp>
      <p:graphicFrame>
        <p:nvGraphicFramePr>
          <p:cNvPr id="55299" name="Object 2">
            <a:extLst>
              <a:ext uri="{FF2B5EF4-FFF2-40B4-BE49-F238E27FC236}">
                <a16:creationId xmlns:a16="http://schemas.microsoft.com/office/drawing/2014/main" id="{2E21D477-D483-ABC1-42EC-8CDB53F616CA}"/>
              </a:ext>
            </a:extLst>
          </p:cNvPr>
          <p:cNvGraphicFramePr>
            <a:graphicFrameLocks noChangeAspect="1"/>
          </p:cNvGraphicFramePr>
          <p:nvPr/>
        </p:nvGraphicFramePr>
        <p:xfrm>
          <a:off x="131763" y="295275"/>
          <a:ext cx="8977312" cy="7197725"/>
        </p:xfrm>
        <a:graphic>
          <a:graphicData uri="http://schemas.openxmlformats.org/presentationml/2006/ole">
            <mc:AlternateContent xmlns:mc="http://schemas.openxmlformats.org/markup-compatibility/2006">
              <mc:Choice xmlns:v="urn:schemas-microsoft-com:vml" Requires="v">
                <p:oleObj name="Chart" r:id="rId3" imgW="8972466" imgH="6419790" progId="MSGraph.Chart.8">
                  <p:embed followColorScheme="full"/>
                </p:oleObj>
              </mc:Choice>
              <mc:Fallback>
                <p:oleObj name="Chart" r:id="rId3" imgW="8972466" imgH="6419790" progId="MSGraph.Chart.8">
                  <p:embed followColorScheme="full"/>
                  <p:pic>
                    <p:nvPicPr>
                      <p:cNvPr id="0" name="Object 2"/>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31763" y="295275"/>
                        <a:ext cx="8977312" cy="719772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55300" name="Text Box 3">
            <a:extLst>
              <a:ext uri="{FF2B5EF4-FFF2-40B4-BE49-F238E27FC236}">
                <a16:creationId xmlns:a16="http://schemas.microsoft.com/office/drawing/2014/main" id="{37EF20B6-B6A9-6F12-847E-0A5FABD7F5F5}"/>
              </a:ext>
            </a:extLst>
          </p:cNvPr>
          <p:cNvSpPr txBox="1">
            <a:spLocks noChangeArrowheads="1"/>
          </p:cNvSpPr>
          <p:nvPr/>
        </p:nvSpPr>
        <p:spPr bwMode="auto">
          <a:xfrm>
            <a:off x="2173288" y="90488"/>
            <a:ext cx="5486400"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US" altLang="en-US" sz="2800" b="1" dirty="0">
                <a:latin typeface="Arial" panose="020B0604020202020204" pitchFamily="34" charset="0"/>
              </a:rPr>
              <a:t>Revolutions/Day on days 5 + 6</a:t>
            </a:r>
          </a:p>
        </p:txBody>
      </p:sp>
      <p:sp>
        <p:nvSpPr>
          <p:cNvPr id="55301" name="Text Box 4">
            <a:extLst>
              <a:ext uri="{FF2B5EF4-FFF2-40B4-BE49-F238E27FC236}">
                <a16:creationId xmlns:a16="http://schemas.microsoft.com/office/drawing/2014/main" id="{422BDFFF-8968-9CEB-2024-1D6DAC6EEB79}"/>
              </a:ext>
            </a:extLst>
          </p:cNvPr>
          <p:cNvSpPr txBox="1">
            <a:spLocks noChangeArrowheads="1"/>
          </p:cNvSpPr>
          <p:nvPr/>
        </p:nvSpPr>
        <p:spPr bwMode="auto">
          <a:xfrm>
            <a:off x="5500688" y="1612900"/>
            <a:ext cx="167640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US" altLang="en-US" sz="2800" b="1" dirty="0">
                <a:solidFill>
                  <a:srgbClr val="FF0000"/>
                </a:solidFill>
                <a:latin typeface="Arial" panose="020B0604020202020204" pitchFamily="34" charset="0"/>
              </a:rPr>
              <a:t>Selected</a:t>
            </a:r>
          </a:p>
        </p:txBody>
      </p:sp>
      <p:sp>
        <p:nvSpPr>
          <p:cNvPr id="55302" name="Rectangle 5">
            <a:extLst>
              <a:ext uri="{FF2B5EF4-FFF2-40B4-BE49-F238E27FC236}">
                <a16:creationId xmlns:a16="http://schemas.microsoft.com/office/drawing/2014/main" id="{E63CC5BB-D836-08CF-1383-A071BF4E2A54}"/>
              </a:ext>
            </a:extLst>
          </p:cNvPr>
          <p:cNvSpPr>
            <a:spLocks noChangeArrowheads="1"/>
          </p:cNvSpPr>
          <p:nvPr/>
        </p:nvSpPr>
        <p:spPr bwMode="auto">
          <a:xfrm>
            <a:off x="5167313" y="4849813"/>
            <a:ext cx="1449387"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US" altLang="en-US" sz="2800" b="1" dirty="0">
                <a:solidFill>
                  <a:srgbClr val="0000CC"/>
                </a:solidFill>
                <a:latin typeface="Arial" panose="020B0604020202020204" pitchFamily="34" charset="0"/>
              </a:rPr>
              <a:t>Control</a:t>
            </a:r>
          </a:p>
        </p:txBody>
      </p:sp>
      <p:sp>
        <p:nvSpPr>
          <p:cNvPr id="55303" name="Rectangle 6">
            <a:extLst>
              <a:ext uri="{FF2B5EF4-FFF2-40B4-BE49-F238E27FC236}">
                <a16:creationId xmlns:a16="http://schemas.microsoft.com/office/drawing/2014/main" id="{DEA2FEEB-D136-231F-7CFC-12AA59906A3B}"/>
              </a:ext>
            </a:extLst>
          </p:cNvPr>
          <p:cNvSpPr>
            <a:spLocks noChangeArrowheads="1"/>
          </p:cNvSpPr>
          <p:nvPr/>
        </p:nvSpPr>
        <p:spPr bwMode="auto">
          <a:xfrm>
            <a:off x="5665788" y="3811588"/>
            <a:ext cx="1439862" cy="381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nSpc>
                <a:spcPct val="95000"/>
              </a:lnSpc>
              <a:spcBef>
                <a:spcPct val="0"/>
              </a:spcBef>
              <a:buFontTx/>
              <a:buNone/>
            </a:pPr>
            <a:r>
              <a:rPr lang="en-US" altLang="en-US" sz="2000" b="1" dirty="0">
                <a:solidFill>
                  <a:srgbClr val="008000"/>
                </a:solidFill>
                <a:latin typeface="Arial" panose="020B0604020202020204" pitchFamily="34" charset="0"/>
              </a:rPr>
              <a:t>Difference</a:t>
            </a:r>
          </a:p>
        </p:txBody>
      </p:sp>
      <p:grpSp>
        <p:nvGrpSpPr>
          <p:cNvPr id="55304" name="Group 7">
            <a:extLst>
              <a:ext uri="{FF2B5EF4-FFF2-40B4-BE49-F238E27FC236}">
                <a16:creationId xmlns:a16="http://schemas.microsoft.com/office/drawing/2014/main" id="{EF336BA7-B740-3936-7C00-3686D0776A39}"/>
              </a:ext>
            </a:extLst>
          </p:cNvPr>
          <p:cNvGrpSpPr>
            <a:grpSpLocks/>
          </p:cNvGrpSpPr>
          <p:nvPr/>
        </p:nvGrpSpPr>
        <p:grpSpPr bwMode="auto">
          <a:xfrm>
            <a:off x="1524000" y="1604963"/>
            <a:ext cx="1157288" cy="1157287"/>
            <a:chOff x="960" y="1287"/>
            <a:chExt cx="729" cy="729"/>
          </a:xfrm>
        </p:grpSpPr>
        <p:sp>
          <p:nvSpPr>
            <p:cNvPr id="55313" name="Oval 8">
              <a:extLst>
                <a:ext uri="{FF2B5EF4-FFF2-40B4-BE49-F238E27FC236}">
                  <a16:creationId xmlns:a16="http://schemas.microsoft.com/office/drawing/2014/main" id="{C499F22B-1732-0B2D-C6E9-8D31E1A56DE3}"/>
                </a:ext>
              </a:extLst>
            </p:cNvPr>
            <p:cNvSpPr>
              <a:spLocks noChangeArrowheads="1"/>
            </p:cNvSpPr>
            <p:nvPr/>
          </p:nvSpPr>
          <p:spPr bwMode="auto">
            <a:xfrm>
              <a:off x="960" y="1555"/>
              <a:ext cx="461" cy="461"/>
            </a:xfrm>
            <a:prstGeom prst="ellipse">
              <a:avLst/>
            </a:prstGeom>
            <a:solidFill>
              <a:schemeClr val="bg1"/>
            </a:solidFill>
            <a:ln w="76200">
              <a:solidFill>
                <a:srgbClr val="00006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0"/>
                </a:spcBef>
                <a:buFontTx/>
                <a:buNone/>
              </a:pPr>
              <a:endParaRPr lang="en-US" altLang="en-US" sz="2400" dirty="0">
                <a:solidFill>
                  <a:srgbClr val="CC0066"/>
                </a:solidFill>
              </a:endParaRPr>
            </a:p>
          </p:txBody>
        </p:sp>
        <p:sp>
          <p:nvSpPr>
            <p:cNvPr id="55314" name="Line 9">
              <a:extLst>
                <a:ext uri="{FF2B5EF4-FFF2-40B4-BE49-F238E27FC236}">
                  <a16:creationId xmlns:a16="http://schemas.microsoft.com/office/drawing/2014/main" id="{025A4C91-EF82-9A14-F5DF-6E32BE20A154}"/>
                </a:ext>
              </a:extLst>
            </p:cNvPr>
            <p:cNvSpPr>
              <a:spLocks noChangeShapeType="1"/>
            </p:cNvSpPr>
            <p:nvPr/>
          </p:nvSpPr>
          <p:spPr bwMode="auto">
            <a:xfrm flipH="1">
              <a:off x="1344" y="1287"/>
              <a:ext cx="345" cy="345"/>
            </a:xfrm>
            <a:prstGeom prst="line">
              <a:avLst/>
            </a:prstGeom>
            <a:noFill/>
            <a:ln w="76200">
              <a:solidFill>
                <a:srgbClr val="00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dirty="0"/>
            </a:p>
          </p:txBody>
        </p:sp>
        <p:sp>
          <p:nvSpPr>
            <p:cNvPr id="55315" name="Line 10">
              <a:extLst>
                <a:ext uri="{FF2B5EF4-FFF2-40B4-BE49-F238E27FC236}">
                  <a16:creationId xmlns:a16="http://schemas.microsoft.com/office/drawing/2014/main" id="{49ED3D7D-242C-4D06-2FE8-2E0437BB258E}"/>
                </a:ext>
              </a:extLst>
            </p:cNvPr>
            <p:cNvSpPr>
              <a:spLocks noChangeShapeType="1"/>
            </p:cNvSpPr>
            <p:nvPr/>
          </p:nvSpPr>
          <p:spPr bwMode="auto">
            <a:xfrm flipH="1">
              <a:off x="1387" y="1295"/>
              <a:ext cx="288" cy="0"/>
            </a:xfrm>
            <a:prstGeom prst="line">
              <a:avLst/>
            </a:prstGeom>
            <a:noFill/>
            <a:ln w="76200">
              <a:solidFill>
                <a:srgbClr val="00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dirty="0"/>
            </a:p>
          </p:txBody>
        </p:sp>
        <p:sp>
          <p:nvSpPr>
            <p:cNvPr id="55316" name="Line 11">
              <a:extLst>
                <a:ext uri="{FF2B5EF4-FFF2-40B4-BE49-F238E27FC236}">
                  <a16:creationId xmlns:a16="http://schemas.microsoft.com/office/drawing/2014/main" id="{4CEDC184-5AF4-6F4B-B70F-A150BD403311}"/>
                </a:ext>
              </a:extLst>
            </p:cNvPr>
            <p:cNvSpPr>
              <a:spLocks noChangeShapeType="1"/>
            </p:cNvSpPr>
            <p:nvPr/>
          </p:nvSpPr>
          <p:spPr bwMode="auto">
            <a:xfrm>
              <a:off x="1681" y="1307"/>
              <a:ext cx="0" cy="288"/>
            </a:xfrm>
            <a:prstGeom prst="line">
              <a:avLst/>
            </a:prstGeom>
            <a:noFill/>
            <a:ln w="76200">
              <a:solidFill>
                <a:srgbClr val="00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dirty="0"/>
            </a:p>
          </p:txBody>
        </p:sp>
      </p:grpSp>
      <p:sp>
        <p:nvSpPr>
          <p:cNvPr id="55305" name="Text Box 12">
            <a:extLst>
              <a:ext uri="{FF2B5EF4-FFF2-40B4-BE49-F238E27FC236}">
                <a16:creationId xmlns:a16="http://schemas.microsoft.com/office/drawing/2014/main" id="{EE384A63-D709-FAE6-4D22-2CC47818B74B}"/>
              </a:ext>
            </a:extLst>
          </p:cNvPr>
          <p:cNvSpPr txBox="1">
            <a:spLocks noChangeArrowheads="1"/>
          </p:cNvSpPr>
          <p:nvPr/>
        </p:nvSpPr>
        <p:spPr bwMode="auto">
          <a:xfrm>
            <a:off x="-14288" y="6616700"/>
            <a:ext cx="1196976" cy="2444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US" altLang="en-US" sz="1000" dirty="0"/>
              <a:t>14MRUN56.DSF</a:t>
            </a:r>
          </a:p>
        </p:txBody>
      </p:sp>
      <p:sp>
        <p:nvSpPr>
          <p:cNvPr id="55306" name="Text Box 13">
            <a:extLst>
              <a:ext uri="{FF2B5EF4-FFF2-40B4-BE49-F238E27FC236}">
                <a16:creationId xmlns:a16="http://schemas.microsoft.com/office/drawing/2014/main" id="{DF081832-89AF-E16B-4FBF-40C94199DBB6}"/>
              </a:ext>
            </a:extLst>
          </p:cNvPr>
          <p:cNvSpPr txBox="1">
            <a:spLocks noChangeArrowheads="1"/>
          </p:cNvSpPr>
          <p:nvPr/>
        </p:nvSpPr>
        <p:spPr bwMode="auto">
          <a:xfrm>
            <a:off x="1092200" y="6065838"/>
            <a:ext cx="8377238" cy="593725"/>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nSpc>
                <a:spcPct val="80000"/>
              </a:lnSpc>
              <a:spcBef>
                <a:spcPct val="0"/>
              </a:spcBef>
              <a:buFontTx/>
              <a:buNone/>
            </a:pPr>
            <a:r>
              <a:rPr lang="en-US" altLang="en-US" sz="2400" b="1" dirty="0">
                <a:latin typeface="Arial" panose="020B0604020202020204" pitchFamily="34" charset="0"/>
              </a:rPr>
              <a:t>0      </a:t>
            </a:r>
            <a:r>
              <a:rPr lang="en-US" altLang="en-US" sz="2000" b="1" dirty="0">
                <a:latin typeface="Arial" panose="020B0604020202020204" pitchFamily="34" charset="0"/>
              </a:rPr>
              <a:t> </a:t>
            </a:r>
            <a:r>
              <a:rPr lang="en-US" altLang="en-US" sz="2400" b="1" dirty="0">
                <a:latin typeface="Arial" panose="020B0604020202020204" pitchFamily="34" charset="0"/>
              </a:rPr>
              <a:t>5      10    </a:t>
            </a:r>
            <a:r>
              <a:rPr lang="en-US" altLang="en-US" sz="1600" b="1" dirty="0">
                <a:latin typeface="Arial" panose="020B0604020202020204" pitchFamily="34" charset="0"/>
              </a:rPr>
              <a:t> </a:t>
            </a:r>
            <a:r>
              <a:rPr lang="en-US" altLang="en-US" sz="2400" b="1" dirty="0">
                <a:latin typeface="Arial" panose="020B0604020202020204" pitchFamily="34" charset="0"/>
              </a:rPr>
              <a:t>15     20    </a:t>
            </a:r>
            <a:r>
              <a:rPr lang="en-US" altLang="en-US" sz="2000" b="1" dirty="0">
                <a:latin typeface="Arial" panose="020B0604020202020204" pitchFamily="34" charset="0"/>
              </a:rPr>
              <a:t> </a:t>
            </a:r>
            <a:r>
              <a:rPr lang="en-US" altLang="en-US" sz="2400" b="1" dirty="0">
                <a:latin typeface="Arial" panose="020B0604020202020204" pitchFamily="34" charset="0"/>
              </a:rPr>
              <a:t>25    </a:t>
            </a:r>
            <a:r>
              <a:rPr lang="en-US" altLang="en-US" sz="1800" b="1" dirty="0">
                <a:latin typeface="Arial" panose="020B0604020202020204" pitchFamily="34" charset="0"/>
              </a:rPr>
              <a:t> </a:t>
            </a:r>
            <a:r>
              <a:rPr lang="en-US" altLang="en-US" sz="2400" b="1" dirty="0">
                <a:latin typeface="Arial" panose="020B0604020202020204" pitchFamily="34" charset="0"/>
              </a:rPr>
              <a:t>30     35    </a:t>
            </a:r>
            <a:r>
              <a:rPr lang="en-US" altLang="en-US" sz="1800" b="1" dirty="0">
                <a:latin typeface="Arial" panose="020B0604020202020204" pitchFamily="34" charset="0"/>
              </a:rPr>
              <a:t> </a:t>
            </a:r>
            <a:r>
              <a:rPr lang="en-US" altLang="en-US" sz="2400" b="1" dirty="0">
                <a:latin typeface="Arial" panose="020B0604020202020204" pitchFamily="34" charset="0"/>
              </a:rPr>
              <a:t>40    </a:t>
            </a:r>
            <a:r>
              <a:rPr lang="en-US" altLang="en-US" sz="1600" b="1" dirty="0">
                <a:latin typeface="Arial" panose="020B0604020202020204" pitchFamily="34" charset="0"/>
              </a:rPr>
              <a:t> </a:t>
            </a:r>
            <a:r>
              <a:rPr lang="en-US" altLang="en-US" sz="2400" b="1" dirty="0">
                <a:latin typeface="Arial" panose="020B0604020202020204" pitchFamily="34" charset="0"/>
              </a:rPr>
              <a:t>45     50</a:t>
            </a:r>
          </a:p>
        </p:txBody>
      </p:sp>
      <p:sp>
        <p:nvSpPr>
          <p:cNvPr id="55307" name="Text Box 14">
            <a:extLst>
              <a:ext uri="{FF2B5EF4-FFF2-40B4-BE49-F238E27FC236}">
                <a16:creationId xmlns:a16="http://schemas.microsoft.com/office/drawing/2014/main" id="{097C117D-6CAF-558E-F840-6EFA791BC302}"/>
              </a:ext>
            </a:extLst>
          </p:cNvPr>
          <p:cNvSpPr txBox="1">
            <a:spLocks noChangeArrowheads="1"/>
          </p:cNvSpPr>
          <p:nvPr/>
        </p:nvSpPr>
        <p:spPr bwMode="auto">
          <a:xfrm>
            <a:off x="3871913" y="6313488"/>
            <a:ext cx="2122487"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US" altLang="en-US" sz="2800" b="1" dirty="0">
                <a:latin typeface="Arial" panose="020B0604020202020204" pitchFamily="34" charset="0"/>
              </a:rPr>
              <a:t>Generation</a:t>
            </a:r>
          </a:p>
        </p:txBody>
      </p:sp>
      <p:sp>
        <p:nvSpPr>
          <p:cNvPr id="55308" name="Text Box 15">
            <a:extLst>
              <a:ext uri="{FF2B5EF4-FFF2-40B4-BE49-F238E27FC236}">
                <a16:creationId xmlns:a16="http://schemas.microsoft.com/office/drawing/2014/main" id="{2BB8F43A-723F-8393-C0FD-28E9FD0149BE}"/>
              </a:ext>
            </a:extLst>
          </p:cNvPr>
          <p:cNvSpPr txBox="1">
            <a:spLocks noChangeArrowheads="1"/>
          </p:cNvSpPr>
          <p:nvPr/>
        </p:nvSpPr>
        <p:spPr bwMode="auto">
          <a:xfrm>
            <a:off x="1393825" y="769938"/>
            <a:ext cx="1773238" cy="593725"/>
          </a:xfrm>
          <a:prstGeom prst="rect">
            <a:avLst/>
          </a:prstGeom>
          <a:solidFill>
            <a:schemeClr val="bg1"/>
          </a:solidFill>
          <a:ln w="1270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r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US" altLang="en-US" sz="1600" b="1" dirty="0">
                <a:latin typeface="Arial" panose="020B0604020202020204" pitchFamily="34" charset="0"/>
              </a:rPr>
              <a:t>Wheel Circum-</a:t>
            </a:r>
            <a:br>
              <a:rPr lang="en-US" altLang="en-US" sz="1600" b="1" dirty="0">
                <a:latin typeface="Arial" panose="020B0604020202020204" pitchFamily="34" charset="0"/>
              </a:rPr>
            </a:br>
            <a:r>
              <a:rPr lang="en-US" altLang="en-US" sz="1600" b="1" dirty="0">
                <a:latin typeface="Arial" panose="020B0604020202020204" pitchFamily="34" charset="0"/>
              </a:rPr>
              <a:t>ference = 1.12 m</a:t>
            </a:r>
          </a:p>
        </p:txBody>
      </p:sp>
      <p:grpSp>
        <p:nvGrpSpPr>
          <p:cNvPr id="55309" name="Group 16">
            <a:extLst>
              <a:ext uri="{FF2B5EF4-FFF2-40B4-BE49-F238E27FC236}">
                <a16:creationId xmlns:a16="http://schemas.microsoft.com/office/drawing/2014/main" id="{C9D57983-CEC9-B655-5294-DE7F8AC38304}"/>
              </a:ext>
            </a:extLst>
          </p:cNvPr>
          <p:cNvGrpSpPr>
            <a:grpSpLocks/>
          </p:cNvGrpSpPr>
          <p:nvPr/>
        </p:nvGrpSpPr>
        <p:grpSpPr bwMode="auto">
          <a:xfrm>
            <a:off x="4403725" y="2211388"/>
            <a:ext cx="4405313" cy="822325"/>
            <a:chOff x="2774" y="889"/>
            <a:chExt cx="2775" cy="518"/>
          </a:xfrm>
        </p:grpSpPr>
        <p:sp>
          <p:nvSpPr>
            <p:cNvPr id="55311" name="Line 17">
              <a:extLst>
                <a:ext uri="{FF2B5EF4-FFF2-40B4-BE49-F238E27FC236}">
                  <a16:creationId xmlns:a16="http://schemas.microsoft.com/office/drawing/2014/main" id="{589906B1-E6C5-ECC3-4EB8-5C68D072B399}"/>
                </a:ext>
              </a:extLst>
            </p:cNvPr>
            <p:cNvSpPr>
              <a:spLocks noChangeShapeType="1"/>
            </p:cNvSpPr>
            <p:nvPr/>
          </p:nvSpPr>
          <p:spPr bwMode="auto">
            <a:xfrm>
              <a:off x="2774" y="1144"/>
              <a:ext cx="2775" cy="0"/>
            </a:xfrm>
            <a:prstGeom prst="line">
              <a:avLst/>
            </a:prstGeom>
            <a:noFill/>
            <a:ln w="50800">
              <a:solidFill>
                <a:srgbClr val="CC0066"/>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dirty="0"/>
            </a:p>
          </p:txBody>
        </p:sp>
        <p:sp>
          <p:nvSpPr>
            <p:cNvPr id="55312" name="Text Box 18">
              <a:extLst>
                <a:ext uri="{FF2B5EF4-FFF2-40B4-BE49-F238E27FC236}">
                  <a16:creationId xmlns:a16="http://schemas.microsoft.com/office/drawing/2014/main" id="{0D7778B0-B88C-7E44-DBED-4FA13F455EB6}"/>
                </a:ext>
              </a:extLst>
            </p:cNvPr>
            <p:cNvSpPr txBox="1">
              <a:spLocks noChangeArrowheads="1"/>
            </p:cNvSpPr>
            <p:nvPr/>
          </p:nvSpPr>
          <p:spPr bwMode="auto">
            <a:xfrm>
              <a:off x="3587" y="889"/>
              <a:ext cx="1026" cy="51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US" altLang="en-US" sz="2400" b="1" dirty="0">
                  <a:solidFill>
                    <a:srgbClr val="CC0000"/>
                  </a:solidFill>
                  <a:latin typeface="Arial" panose="020B0604020202020204" pitchFamily="34" charset="0"/>
                </a:rPr>
                <a:t>Selection</a:t>
              </a:r>
              <a:br>
                <a:rPr lang="en-US" altLang="en-US" sz="2400" b="1" dirty="0">
                  <a:solidFill>
                    <a:srgbClr val="CC0000"/>
                  </a:solidFill>
                  <a:latin typeface="Arial" panose="020B0604020202020204" pitchFamily="34" charset="0"/>
                </a:rPr>
              </a:br>
              <a:r>
                <a:rPr lang="en-US" altLang="en-US" sz="2400" b="1" dirty="0">
                  <a:solidFill>
                    <a:srgbClr val="CC0000"/>
                  </a:solidFill>
                  <a:latin typeface="Arial" panose="020B0604020202020204" pitchFamily="34" charset="0"/>
                </a:rPr>
                <a:t>  Limit</a:t>
              </a:r>
            </a:p>
          </p:txBody>
        </p:sp>
      </p:grpSp>
      <p:sp>
        <p:nvSpPr>
          <p:cNvPr id="55310" name="TextBox 1">
            <a:extLst>
              <a:ext uri="{FF2B5EF4-FFF2-40B4-BE49-F238E27FC236}">
                <a16:creationId xmlns:a16="http://schemas.microsoft.com/office/drawing/2014/main" id="{A4EA1984-C1B5-267E-016D-88375002B24F}"/>
              </a:ext>
            </a:extLst>
          </p:cNvPr>
          <p:cNvSpPr txBox="1">
            <a:spLocks noChangeArrowheads="1"/>
          </p:cNvSpPr>
          <p:nvPr/>
        </p:nvSpPr>
        <p:spPr bwMode="auto">
          <a:xfrm>
            <a:off x="4552950" y="804863"/>
            <a:ext cx="3665538"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2800" b="1" dirty="0">
                <a:solidFill>
                  <a:srgbClr val="CC00CC"/>
                </a:solidFill>
                <a:latin typeface="Arial" panose="020B0604020202020204" pitchFamily="34" charset="0"/>
                <a:cs typeface="Arial" panose="020B0604020202020204" pitchFamily="34" charset="0"/>
              </a:rPr>
              <a:t>Seasonal Variation</a:t>
            </a:r>
          </a:p>
        </p:txBody>
      </p:sp>
    </p:spTree>
  </p:cSld>
  <p:clrMapOvr>
    <a:masterClrMapping/>
  </p:clrMapOvr>
  <p:transition>
    <p:wipe dir="d"/>
  </p:transition>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2690" name="Slide Number Placeholder 3">
            <a:extLst>
              <a:ext uri="{FF2B5EF4-FFF2-40B4-BE49-F238E27FC236}">
                <a16:creationId xmlns:a16="http://schemas.microsoft.com/office/drawing/2014/main" id="{FF8177A8-8BBD-1D8F-D285-30241A39F7CC}"/>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430C7995-B8D4-4C50-823F-ACDC9F2D774A}" type="slidenum">
              <a:rPr lang="en-US" altLang="en-US" sz="1400"/>
              <a:pPr>
                <a:spcBef>
                  <a:spcPct val="0"/>
                </a:spcBef>
                <a:buFontTx/>
                <a:buNone/>
              </a:pPr>
              <a:t>130</a:t>
            </a:fld>
            <a:endParaRPr lang="en-US" altLang="en-US" sz="1400"/>
          </a:p>
        </p:txBody>
      </p:sp>
      <p:sp>
        <p:nvSpPr>
          <p:cNvPr id="242691" name="Text Box 2">
            <a:extLst>
              <a:ext uri="{FF2B5EF4-FFF2-40B4-BE49-F238E27FC236}">
                <a16:creationId xmlns:a16="http://schemas.microsoft.com/office/drawing/2014/main" id="{D62576EB-214D-C4AD-8BAE-E50A9958B312}"/>
              </a:ext>
            </a:extLst>
          </p:cNvPr>
          <p:cNvSpPr txBox="1">
            <a:spLocks noChangeArrowheads="1"/>
          </p:cNvSpPr>
          <p:nvPr/>
        </p:nvSpPr>
        <p:spPr bwMode="auto">
          <a:xfrm>
            <a:off x="762000" y="2590800"/>
            <a:ext cx="8229600" cy="27733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US" altLang="en-US" b="1">
                <a:latin typeface="Arial" panose="020B0604020202020204" pitchFamily="34" charset="0"/>
              </a:rPr>
              <a:t>On day 7, two hours before lights of</a:t>
            </a:r>
            <a:r>
              <a:rPr lang="en-US" altLang="en-US" sz="800" b="1">
                <a:latin typeface="Arial" panose="020B0604020202020204" pitchFamily="34" charset="0"/>
              </a:rPr>
              <a:t> </a:t>
            </a:r>
            <a:r>
              <a:rPr lang="en-US" altLang="en-US" b="1">
                <a:latin typeface="Arial" panose="020B0604020202020204" pitchFamily="34" charset="0"/>
              </a:rPr>
              <a:t>f, wheels were blocked for 1/2 of the mice.</a:t>
            </a:r>
          </a:p>
          <a:p>
            <a:pPr>
              <a:spcBef>
                <a:spcPct val="50000"/>
              </a:spcBef>
              <a:buFontTx/>
              <a:buNone/>
            </a:pPr>
            <a:r>
              <a:rPr lang="en-US" altLang="en-US" b="1">
                <a:latin typeface="Arial" panose="020B0604020202020204" pitchFamily="34" charset="0"/>
              </a:rPr>
              <a:t>Two hours after lights of</a:t>
            </a:r>
            <a:r>
              <a:rPr lang="en-US" altLang="en-US" sz="800" b="1">
                <a:latin typeface="Arial" panose="020B0604020202020204" pitchFamily="34" charset="0"/>
              </a:rPr>
              <a:t> </a:t>
            </a:r>
            <a:r>
              <a:rPr lang="en-US" altLang="en-US" b="1">
                <a:latin typeface="Arial" panose="020B0604020202020204" pitchFamily="34" charset="0"/>
              </a:rPr>
              <a:t>f, i.e., at time</a:t>
            </a:r>
            <a:br>
              <a:rPr lang="en-US" altLang="en-US" b="1">
                <a:latin typeface="Arial" panose="020B0604020202020204" pitchFamily="34" charset="0"/>
              </a:rPr>
            </a:br>
            <a:r>
              <a:rPr lang="en-US" altLang="en-US" b="1">
                <a:latin typeface="Arial" panose="020B0604020202020204" pitchFamily="34" charset="0"/>
              </a:rPr>
              <a:t>of peak running activity, mice were</a:t>
            </a:r>
            <a:br>
              <a:rPr lang="en-US" altLang="en-US" b="1">
                <a:latin typeface="Arial" panose="020B0604020202020204" pitchFamily="34" charset="0"/>
              </a:rPr>
            </a:br>
            <a:r>
              <a:rPr lang="en-US" altLang="en-US" b="1">
                <a:latin typeface="Arial" panose="020B0604020202020204" pitchFamily="34" charset="0"/>
              </a:rPr>
              <a:t>euthanized and brains analyzed.</a:t>
            </a:r>
          </a:p>
        </p:txBody>
      </p:sp>
      <p:sp>
        <p:nvSpPr>
          <p:cNvPr id="1833987" name="Text Box 3">
            <a:extLst>
              <a:ext uri="{FF2B5EF4-FFF2-40B4-BE49-F238E27FC236}">
                <a16:creationId xmlns:a16="http://schemas.microsoft.com/office/drawing/2014/main" id="{032CF129-D71B-82D3-ADFC-F578D53938CF}"/>
              </a:ext>
            </a:extLst>
          </p:cNvPr>
          <p:cNvSpPr txBox="1">
            <a:spLocks noChangeArrowheads="1"/>
          </p:cNvSpPr>
          <p:nvPr/>
        </p:nvSpPr>
        <p:spPr bwMode="auto">
          <a:xfrm>
            <a:off x="533400" y="304800"/>
            <a:ext cx="8305800" cy="1920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defRPr/>
            </a:pPr>
            <a:r>
              <a:rPr lang="en-US" altLang="en-US" sz="4000" b="1">
                <a:solidFill>
                  <a:srgbClr val="FF0000"/>
                </a:solidFill>
                <a:effectLst>
                  <a:outerShdw blurRad="38100" dist="38100" dir="2700000" algn="tl">
                    <a:srgbClr val="C0C0C0"/>
                  </a:outerShdw>
                </a:effectLst>
                <a:latin typeface="Arial" panose="020B0604020202020204" pitchFamily="34" charset="0"/>
              </a:rPr>
              <a:t>Mice from both Control and Selected lines were given wheel access for 6 days.</a:t>
            </a:r>
            <a:endParaRPr lang="en-US" altLang="en-US" sz="4000">
              <a:effectLst>
                <a:outerShdw blurRad="38100" dist="38100" dir="2700000" algn="tl">
                  <a:srgbClr val="C0C0C0"/>
                </a:outerShdw>
              </a:effectLst>
            </a:endParaRPr>
          </a:p>
        </p:txBody>
      </p:sp>
    </p:spTree>
  </p:cSld>
  <p:clrMapOvr>
    <a:masterClrMapping/>
  </p:clrMapOvr>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4738" name="Slide Number Placeholder 3">
            <a:extLst>
              <a:ext uri="{FF2B5EF4-FFF2-40B4-BE49-F238E27FC236}">
                <a16:creationId xmlns:a16="http://schemas.microsoft.com/office/drawing/2014/main" id="{F21996D1-5C96-2B3D-F009-6FE1956EC466}"/>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5D1AF778-33C7-4E99-9784-F78698C61DA7}" type="slidenum">
              <a:rPr lang="en-US" altLang="en-US" sz="1400"/>
              <a:pPr>
                <a:spcBef>
                  <a:spcPct val="0"/>
                </a:spcBef>
                <a:buFontTx/>
                <a:buNone/>
              </a:pPr>
              <a:t>131</a:t>
            </a:fld>
            <a:endParaRPr lang="en-US" altLang="en-US" sz="1400"/>
          </a:p>
        </p:txBody>
      </p:sp>
      <p:sp>
        <p:nvSpPr>
          <p:cNvPr id="1836034" name="Text Box 2">
            <a:extLst>
              <a:ext uri="{FF2B5EF4-FFF2-40B4-BE49-F238E27FC236}">
                <a16:creationId xmlns:a16="http://schemas.microsoft.com/office/drawing/2014/main" id="{15BA7FF0-6FCF-68E8-9552-A5721CEFCBD3}"/>
              </a:ext>
            </a:extLst>
          </p:cNvPr>
          <p:cNvSpPr txBox="1">
            <a:spLocks noChangeArrowheads="1"/>
          </p:cNvSpPr>
          <p:nvPr/>
        </p:nvSpPr>
        <p:spPr bwMode="auto">
          <a:xfrm>
            <a:off x="914400" y="2971800"/>
            <a:ext cx="7696200" cy="21621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defRPr/>
            </a:pPr>
            <a:r>
              <a:rPr lang="en-US" altLang="en-US" sz="3400" b="1">
                <a:latin typeface="Arial" panose="020B0604020202020204" pitchFamily="34" charset="0"/>
              </a:rPr>
              <a:t>Four showed an interaction</a:t>
            </a:r>
            <a:br>
              <a:rPr lang="en-US" altLang="en-US" sz="3400" b="1">
                <a:latin typeface="Arial" panose="020B0604020202020204" pitchFamily="34" charset="0"/>
              </a:rPr>
            </a:br>
            <a:r>
              <a:rPr lang="en-US" altLang="en-US" sz="3400" b="1">
                <a:latin typeface="Arial" panose="020B0604020202020204" pitchFamily="34" charset="0"/>
              </a:rPr>
              <a:t>(P &lt; 0.05) between wheel type</a:t>
            </a:r>
            <a:br>
              <a:rPr lang="en-US" altLang="en-US" sz="3400" b="1">
                <a:latin typeface="Arial" panose="020B0604020202020204" pitchFamily="34" charset="0"/>
              </a:rPr>
            </a:br>
            <a:r>
              <a:rPr lang="en-US" altLang="en-US" sz="3400" b="1">
                <a:latin typeface="Arial" panose="020B0604020202020204" pitchFamily="34" charset="0"/>
              </a:rPr>
              <a:t>and line type, suggesting</a:t>
            </a:r>
            <a:br>
              <a:rPr lang="en-US" altLang="en-US" sz="3400" b="1">
                <a:latin typeface="Arial" panose="020B0604020202020204" pitchFamily="34" charset="0"/>
              </a:rPr>
            </a:br>
            <a:r>
              <a:rPr lang="en-US" altLang="en-US" sz="3400" b="1" u="sng">
                <a:solidFill>
                  <a:srgbClr val="FF0000"/>
                </a:solidFill>
                <a:effectLst>
                  <a:outerShdw blurRad="38100" dist="38100" dir="2700000" algn="tl">
                    <a:srgbClr val="C0C0C0"/>
                  </a:outerShdw>
                </a:effectLst>
                <a:latin typeface="Arial" panose="020B0604020202020204" pitchFamily="34" charset="0"/>
              </a:rPr>
              <a:t>greater motivation in selected mice</a:t>
            </a:r>
            <a:r>
              <a:rPr lang="en-US" altLang="en-US" sz="3400" b="1">
                <a:latin typeface="Arial" panose="020B0604020202020204" pitchFamily="34" charset="0"/>
              </a:rPr>
              <a:t>.</a:t>
            </a:r>
          </a:p>
        </p:txBody>
      </p:sp>
      <p:sp>
        <p:nvSpPr>
          <p:cNvPr id="1836035" name="Text Box 3">
            <a:extLst>
              <a:ext uri="{FF2B5EF4-FFF2-40B4-BE49-F238E27FC236}">
                <a16:creationId xmlns:a16="http://schemas.microsoft.com/office/drawing/2014/main" id="{94CDC08D-11BB-9FB9-7233-35E6B048AA16}"/>
              </a:ext>
            </a:extLst>
          </p:cNvPr>
          <p:cNvSpPr txBox="1">
            <a:spLocks noChangeArrowheads="1"/>
          </p:cNvSpPr>
          <p:nvPr/>
        </p:nvSpPr>
        <p:spPr bwMode="auto">
          <a:xfrm>
            <a:off x="457200" y="428625"/>
            <a:ext cx="8534400" cy="20716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defRPr/>
            </a:pPr>
            <a:r>
              <a:rPr lang="en-US" altLang="en-US" sz="3400" b="1">
                <a:solidFill>
                  <a:srgbClr val="FF0000"/>
                </a:solidFill>
                <a:latin typeface="Arial" panose="020B0604020202020204" pitchFamily="34" charset="0"/>
              </a:rPr>
              <a:t>14 of 23 brain regions showed higher activity in mice with blocked wheels</a:t>
            </a:r>
            <a:r>
              <a:rPr lang="en-US" altLang="en-US" sz="3400" b="1">
                <a:latin typeface="Arial" panose="020B0604020202020204" pitchFamily="34" charset="0"/>
              </a:rPr>
              <a:t>, which may indicate </a:t>
            </a:r>
            <a:r>
              <a:rPr lang="en-US" altLang="en-US" sz="3400" b="1" u="sng">
                <a:solidFill>
                  <a:srgbClr val="FF0000"/>
                </a:solidFill>
                <a:effectLst>
                  <a:outerShdw blurRad="38100" dist="38100" dir="2700000" algn="tl">
                    <a:srgbClr val="C0C0C0"/>
                  </a:outerShdw>
                </a:effectLst>
                <a:latin typeface="Arial" panose="020B0604020202020204" pitchFamily="34" charset="0"/>
              </a:rPr>
              <a:t>motivation</a:t>
            </a:r>
            <a:r>
              <a:rPr lang="en-US" altLang="en-US" sz="2800" b="1">
                <a:latin typeface="Arial" panose="020B0604020202020204" pitchFamily="34" charset="0"/>
              </a:rPr>
              <a:t>, stress, </a:t>
            </a:r>
            <a:r>
              <a:rPr lang="en-US" altLang="en-US" sz="2800" b="1">
                <a:latin typeface="Helvetica" panose="020B0604020202020204" pitchFamily="34" charset="0"/>
              </a:rPr>
              <a:t>anticipation, frustration, anxiety or depression.</a:t>
            </a:r>
            <a:endParaRPr lang="en-US" altLang="en-US" sz="2800" b="1">
              <a:latin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836034"/>
                                        </p:tgtEl>
                                        <p:attrNameLst>
                                          <p:attrName>style.visibility</p:attrName>
                                        </p:attrNameLst>
                                      </p:cBhvr>
                                      <p:to>
                                        <p:strVal val="visible"/>
                                      </p:to>
                                    </p:set>
                                    <p:animEffect transition="in" filter="dissolve">
                                      <p:cBhvr>
                                        <p:cTn id="7" dur="500"/>
                                        <p:tgtEl>
                                          <p:spTgt spid="183603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36034" grpId="0"/>
    </p:bldLst>
  </p:timing>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6786" name="Slide Number Placeholder 3">
            <a:extLst>
              <a:ext uri="{FF2B5EF4-FFF2-40B4-BE49-F238E27FC236}">
                <a16:creationId xmlns:a16="http://schemas.microsoft.com/office/drawing/2014/main" id="{BCF806F8-4FEA-A06B-34E8-92EB7AD463E4}"/>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22D87A94-DCD3-42AE-B24E-06D9A5998BF1}" type="slidenum">
              <a:rPr lang="en-US" altLang="en-US" sz="1400"/>
              <a:pPr>
                <a:spcBef>
                  <a:spcPct val="0"/>
                </a:spcBef>
                <a:buFontTx/>
                <a:buNone/>
              </a:pPr>
              <a:t>132</a:t>
            </a:fld>
            <a:endParaRPr lang="en-US" altLang="en-US" sz="1400"/>
          </a:p>
        </p:txBody>
      </p:sp>
      <p:sp>
        <p:nvSpPr>
          <p:cNvPr id="1838082" name="Text Box 2">
            <a:extLst>
              <a:ext uri="{FF2B5EF4-FFF2-40B4-BE49-F238E27FC236}">
                <a16:creationId xmlns:a16="http://schemas.microsoft.com/office/drawing/2014/main" id="{7FD619BF-C654-4B93-F351-FE1FF6E0129F}"/>
              </a:ext>
            </a:extLst>
          </p:cNvPr>
          <p:cNvSpPr txBox="1">
            <a:spLocks noChangeArrowheads="1"/>
          </p:cNvSpPr>
          <p:nvPr/>
        </p:nvSpPr>
        <p:spPr bwMode="auto">
          <a:xfrm>
            <a:off x="314325" y="220663"/>
            <a:ext cx="8686800" cy="6096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50000"/>
              </a:spcBef>
              <a:defRPr/>
            </a:pPr>
            <a:r>
              <a:rPr lang="en-US" altLang="en-US" sz="3400" b="1">
                <a:effectLst>
                  <a:outerShdw blurRad="38100" dist="38100" dir="2700000" algn="tl">
                    <a:srgbClr val="C0C0C0"/>
                  </a:outerShdw>
                </a:effectLst>
                <a:latin typeface="Arial" panose="020B0604020202020204" pitchFamily="34" charset="0"/>
              </a:rPr>
              <a:t>c-fos Immunoreactivity in Striatum (CPu)</a:t>
            </a:r>
          </a:p>
        </p:txBody>
      </p:sp>
      <p:graphicFrame>
        <p:nvGraphicFramePr>
          <p:cNvPr id="246788" name="Object 3">
            <a:extLst>
              <a:ext uri="{FF2B5EF4-FFF2-40B4-BE49-F238E27FC236}">
                <a16:creationId xmlns:a16="http://schemas.microsoft.com/office/drawing/2014/main" id="{ED8806C1-1678-24D1-CB9D-EBAB98D4B120}"/>
              </a:ext>
            </a:extLst>
          </p:cNvPr>
          <p:cNvGraphicFramePr>
            <a:graphicFrameLocks noChangeAspect="1"/>
          </p:cNvGraphicFramePr>
          <p:nvPr/>
        </p:nvGraphicFramePr>
        <p:xfrm>
          <a:off x="3886200" y="1676400"/>
          <a:ext cx="4876800" cy="3663950"/>
        </p:xfrm>
        <a:graphic>
          <a:graphicData uri="http://schemas.openxmlformats.org/presentationml/2006/ole">
            <mc:AlternateContent xmlns:mc="http://schemas.openxmlformats.org/markup-compatibility/2006">
              <mc:Choice xmlns:v="urn:schemas-microsoft-com:vml" Requires="v">
                <p:oleObj name="Chart" r:id="rId3" imgW="6096190" imgH="4076700" progId="MSGraph.Chart.8">
                  <p:embed followColorScheme="full"/>
                </p:oleObj>
              </mc:Choice>
              <mc:Fallback>
                <p:oleObj name="Chart" r:id="rId3" imgW="6096190" imgH="4076700" progId="MSGraph.Chart.8">
                  <p:embed followColorScheme="full"/>
                  <p:pic>
                    <p:nvPicPr>
                      <p:cNvPr id="0" name="Object 3"/>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886200" y="1676400"/>
                        <a:ext cx="4876800" cy="36639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246789" name="Text Box 4">
            <a:extLst>
              <a:ext uri="{FF2B5EF4-FFF2-40B4-BE49-F238E27FC236}">
                <a16:creationId xmlns:a16="http://schemas.microsoft.com/office/drawing/2014/main" id="{307FFB46-2570-47C7-1CA1-4A52D797C1E7}"/>
              </a:ext>
            </a:extLst>
          </p:cNvPr>
          <p:cNvSpPr txBox="1">
            <a:spLocks noChangeArrowheads="1"/>
          </p:cNvSpPr>
          <p:nvPr/>
        </p:nvSpPr>
        <p:spPr bwMode="auto">
          <a:xfrm>
            <a:off x="6934200" y="1752600"/>
            <a:ext cx="1828800" cy="8223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US" altLang="en-US" sz="2400" b="1">
                <a:solidFill>
                  <a:srgbClr val="0000FF"/>
                </a:solidFill>
                <a:latin typeface="Arial" panose="020B0604020202020204" pitchFamily="34" charset="0"/>
              </a:rPr>
              <a:t>Interaction</a:t>
            </a:r>
            <a:br>
              <a:rPr lang="en-US" altLang="en-US" sz="2400" b="1">
                <a:solidFill>
                  <a:srgbClr val="0000FF"/>
                </a:solidFill>
                <a:latin typeface="Arial" panose="020B0604020202020204" pitchFamily="34" charset="0"/>
              </a:rPr>
            </a:br>
            <a:r>
              <a:rPr lang="en-US" altLang="en-US" sz="2400" b="1">
                <a:solidFill>
                  <a:srgbClr val="0000FF"/>
                </a:solidFill>
                <a:latin typeface="Arial" panose="020B0604020202020204" pitchFamily="34" charset="0"/>
              </a:rPr>
              <a:t>   P = 0.03</a:t>
            </a:r>
          </a:p>
        </p:txBody>
      </p:sp>
      <p:sp>
        <p:nvSpPr>
          <p:cNvPr id="246790" name="Rectangle 5">
            <a:extLst>
              <a:ext uri="{FF2B5EF4-FFF2-40B4-BE49-F238E27FC236}">
                <a16:creationId xmlns:a16="http://schemas.microsoft.com/office/drawing/2014/main" id="{59F765FD-D0FA-B220-2135-515E01AC6A57}"/>
              </a:ext>
            </a:extLst>
          </p:cNvPr>
          <p:cNvSpPr>
            <a:spLocks noChangeArrowheads="1"/>
          </p:cNvSpPr>
          <p:nvPr/>
        </p:nvSpPr>
        <p:spPr bwMode="auto">
          <a:xfrm rot="-5400000">
            <a:off x="3218656" y="2959894"/>
            <a:ext cx="1792288" cy="30480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2000" b="1">
                <a:solidFill>
                  <a:srgbClr val="000000"/>
                </a:solidFill>
                <a:latin typeface="Arial" panose="020B0604020202020204" pitchFamily="34" charset="0"/>
              </a:rPr>
              <a:t>Fos Cell Count</a:t>
            </a:r>
            <a:endParaRPr lang="en-US" altLang="en-US" sz="2000" b="1"/>
          </a:p>
        </p:txBody>
      </p:sp>
      <p:sp>
        <p:nvSpPr>
          <p:cNvPr id="246791" name="Text Box 6">
            <a:extLst>
              <a:ext uri="{FF2B5EF4-FFF2-40B4-BE49-F238E27FC236}">
                <a16:creationId xmlns:a16="http://schemas.microsoft.com/office/drawing/2014/main" id="{CB418929-FF37-15C7-8CFD-8CF249FDB35C}"/>
              </a:ext>
            </a:extLst>
          </p:cNvPr>
          <p:cNvSpPr txBox="1">
            <a:spLocks noChangeArrowheads="1"/>
          </p:cNvSpPr>
          <p:nvPr/>
        </p:nvSpPr>
        <p:spPr bwMode="auto">
          <a:xfrm>
            <a:off x="4800600" y="4502150"/>
            <a:ext cx="4419600" cy="381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US" altLang="en-US" sz="1900">
                <a:latin typeface="Arial" panose="020B0604020202020204" pitchFamily="34" charset="0"/>
              </a:rPr>
              <a:t>Control  Selected  Control  Selected</a:t>
            </a:r>
          </a:p>
        </p:txBody>
      </p:sp>
      <p:sp>
        <p:nvSpPr>
          <p:cNvPr id="246792" name="Text Box 7">
            <a:extLst>
              <a:ext uri="{FF2B5EF4-FFF2-40B4-BE49-F238E27FC236}">
                <a16:creationId xmlns:a16="http://schemas.microsoft.com/office/drawing/2014/main" id="{6141B72E-6378-4D0E-7F22-243FB19D4ADB}"/>
              </a:ext>
            </a:extLst>
          </p:cNvPr>
          <p:cNvSpPr txBox="1">
            <a:spLocks noChangeArrowheads="1"/>
          </p:cNvSpPr>
          <p:nvPr/>
        </p:nvSpPr>
        <p:spPr bwMode="auto">
          <a:xfrm>
            <a:off x="5105400" y="4883150"/>
            <a:ext cx="350520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US" altLang="en-US" sz="2800">
                <a:latin typeface="Arial" panose="020B0604020202020204" pitchFamily="34" charset="0"/>
              </a:rPr>
              <a:t>Blocked         Free</a:t>
            </a:r>
          </a:p>
        </p:txBody>
      </p:sp>
      <p:grpSp>
        <p:nvGrpSpPr>
          <p:cNvPr id="1838088" name="Group 8">
            <a:extLst>
              <a:ext uri="{FF2B5EF4-FFF2-40B4-BE49-F238E27FC236}">
                <a16:creationId xmlns:a16="http://schemas.microsoft.com/office/drawing/2014/main" id="{C745B2DB-7F0E-2FEC-0C20-004DCE094E6F}"/>
              </a:ext>
            </a:extLst>
          </p:cNvPr>
          <p:cNvGrpSpPr>
            <a:grpSpLocks/>
          </p:cNvGrpSpPr>
          <p:nvPr/>
        </p:nvGrpSpPr>
        <p:grpSpPr bwMode="auto">
          <a:xfrm>
            <a:off x="533400" y="1219200"/>
            <a:ext cx="7467600" cy="5438775"/>
            <a:chOff x="336" y="768"/>
            <a:chExt cx="4704" cy="3426"/>
          </a:xfrm>
        </p:grpSpPr>
        <p:grpSp>
          <p:nvGrpSpPr>
            <p:cNvPr id="246794" name="Group 9">
              <a:extLst>
                <a:ext uri="{FF2B5EF4-FFF2-40B4-BE49-F238E27FC236}">
                  <a16:creationId xmlns:a16="http://schemas.microsoft.com/office/drawing/2014/main" id="{062AC716-FCA6-D0E8-3025-FD20211189B4}"/>
                </a:ext>
              </a:extLst>
            </p:cNvPr>
            <p:cNvGrpSpPr>
              <a:grpSpLocks/>
            </p:cNvGrpSpPr>
            <p:nvPr/>
          </p:nvGrpSpPr>
          <p:grpSpPr bwMode="auto">
            <a:xfrm>
              <a:off x="336" y="768"/>
              <a:ext cx="2016" cy="3426"/>
              <a:chOff x="336" y="942"/>
              <a:chExt cx="2016" cy="3426"/>
            </a:xfrm>
          </p:grpSpPr>
          <p:pic>
            <p:nvPicPr>
              <p:cNvPr id="246799" name="Picture 10" descr="motor cortex selected blocked">
                <a:extLst>
                  <a:ext uri="{FF2B5EF4-FFF2-40B4-BE49-F238E27FC236}">
                    <a16:creationId xmlns:a16="http://schemas.microsoft.com/office/drawing/2014/main" id="{5B68FD83-1F4B-1ADB-101D-03556DC97ECD}"/>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36" y="942"/>
                <a:ext cx="2016" cy="15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246800" name="Group 11">
                <a:extLst>
                  <a:ext uri="{FF2B5EF4-FFF2-40B4-BE49-F238E27FC236}">
                    <a16:creationId xmlns:a16="http://schemas.microsoft.com/office/drawing/2014/main" id="{934E5B36-0E7E-1FC0-18CA-CDE2B938F98D}"/>
                  </a:ext>
                </a:extLst>
              </p:cNvPr>
              <p:cNvGrpSpPr>
                <a:grpSpLocks/>
              </p:cNvGrpSpPr>
              <p:nvPr/>
            </p:nvGrpSpPr>
            <p:grpSpPr bwMode="auto">
              <a:xfrm>
                <a:off x="336" y="2592"/>
                <a:ext cx="2016" cy="1776"/>
                <a:chOff x="1200" y="1104"/>
                <a:chExt cx="768" cy="633"/>
              </a:xfrm>
            </p:grpSpPr>
            <p:pic>
              <p:nvPicPr>
                <p:cNvPr id="246803" name="Picture 12" descr="motor cortex selected free">
                  <a:extLst>
                    <a:ext uri="{FF2B5EF4-FFF2-40B4-BE49-F238E27FC236}">
                      <a16:creationId xmlns:a16="http://schemas.microsoft.com/office/drawing/2014/main" id="{CE7D5458-7569-7338-0D03-07D015AC8C91}"/>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1200" y="1104"/>
                  <a:ext cx="768" cy="60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useBgFill="1">
              <p:nvSpPr>
                <p:cNvPr id="246804" name="Rectangle 13">
                  <a:extLst>
                    <a:ext uri="{FF2B5EF4-FFF2-40B4-BE49-F238E27FC236}">
                      <a16:creationId xmlns:a16="http://schemas.microsoft.com/office/drawing/2014/main" id="{B785FCE8-D54B-34B4-D129-9B8288AEB70F}"/>
                    </a:ext>
                  </a:extLst>
                </p:cNvPr>
                <p:cNvSpPr>
                  <a:spLocks noChangeArrowheads="1"/>
                </p:cNvSpPr>
                <p:nvPr/>
              </p:nvSpPr>
              <p:spPr bwMode="auto">
                <a:xfrm>
                  <a:off x="1200" y="1641"/>
                  <a:ext cx="768" cy="96"/>
                </a:xfrm>
                <a:prstGeom prst="rect">
                  <a:avLst/>
                </a:prstGeom>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grpSp>
          <p:sp>
            <p:nvSpPr>
              <p:cNvPr id="246801" name="Text Box 14">
                <a:extLst>
                  <a:ext uri="{FF2B5EF4-FFF2-40B4-BE49-F238E27FC236}">
                    <a16:creationId xmlns:a16="http://schemas.microsoft.com/office/drawing/2014/main" id="{87F976BD-3180-11AD-FA0A-7F6CDAF27696}"/>
                  </a:ext>
                </a:extLst>
              </p:cNvPr>
              <p:cNvSpPr txBox="1">
                <a:spLocks noChangeArrowheads="1"/>
              </p:cNvSpPr>
              <p:nvPr/>
            </p:nvSpPr>
            <p:spPr bwMode="auto">
              <a:xfrm>
                <a:off x="384" y="1978"/>
                <a:ext cx="1824" cy="51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US" altLang="en-US" sz="2400" b="1">
                    <a:latin typeface="Arial" panose="020B0604020202020204" pitchFamily="34" charset="0"/>
                  </a:rPr>
                  <a:t>Selected with</a:t>
                </a:r>
                <a:br>
                  <a:rPr lang="en-US" altLang="en-US" sz="2400" b="1">
                    <a:latin typeface="Arial" panose="020B0604020202020204" pitchFamily="34" charset="0"/>
                  </a:rPr>
                </a:br>
                <a:r>
                  <a:rPr lang="en-US" altLang="en-US" sz="2400" b="1">
                    <a:latin typeface="Arial" panose="020B0604020202020204" pitchFamily="34" charset="0"/>
                  </a:rPr>
                  <a:t>Blocked Wheel</a:t>
                </a:r>
              </a:p>
            </p:txBody>
          </p:sp>
          <p:sp>
            <p:nvSpPr>
              <p:cNvPr id="246802" name="Text Box 15">
                <a:extLst>
                  <a:ext uri="{FF2B5EF4-FFF2-40B4-BE49-F238E27FC236}">
                    <a16:creationId xmlns:a16="http://schemas.microsoft.com/office/drawing/2014/main" id="{9A0853B3-3F01-9B69-B74E-6A0C361B005A}"/>
                  </a:ext>
                </a:extLst>
              </p:cNvPr>
              <p:cNvSpPr txBox="1">
                <a:spLocks noChangeArrowheads="1"/>
              </p:cNvSpPr>
              <p:nvPr/>
            </p:nvSpPr>
            <p:spPr bwMode="auto">
              <a:xfrm>
                <a:off x="384" y="3562"/>
                <a:ext cx="1824" cy="51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US" altLang="en-US" sz="2400" b="1">
                    <a:latin typeface="Arial" panose="020B0604020202020204" pitchFamily="34" charset="0"/>
                  </a:rPr>
                  <a:t>Selected with</a:t>
                </a:r>
                <a:br>
                  <a:rPr lang="en-US" altLang="en-US" sz="2400" b="1">
                    <a:latin typeface="Arial" panose="020B0604020202020204" pitchFamily="34" charset="0"/>
                  </a:rPr>
                </a:br>
                <a:r>
                  <a:rPr lang="en-US" altLang="en-US" sz="2400" b="1">
                    <a:latin typeface="Arial" panose="020B0604020202020204" pitchFamily="34" charset="0"/>
                  </a:rPr>
                  <a:t>Free Wheel</a:t>
                </a:r>
              </a:p>
            </p:txBody>
          </p:sp>
        </p:grpSp>
        <p:sp>
          <p:nvSpPr>
            <p:cNvPr id="246795" name="Rectangle 16">
              <a:extLst>
                <a:ext uri="{FF2B5EF4-FFF2-40B4-BE49-F238E27FC236}">
                  <a16:creationId xmlns:a16="http://schemas.microsoft.com/office/drawing/2014/main" id="{921FEDBB-D7A1-2513-4AC5-9B7E67D94A5D}"/>
                </a:ext>
              </a:extLst>
            </p:cNvPr>
            <p:cNvSpPr>
              <a:spLocks noChangeArrowheads="1"/>
            </p:cNvSpPr>
            <p:nvPr/>
          </p:nvSpPr>
          <p:spPr bwMode="auto">
            <a:xfrm>
              <a:off x="336" y="768"/>
              <a:ext cx="2016" cy="1595"/>
            </a:xfrm>
            <a:prstGeom prst="rect">
              <a:avLst/>
            </a:prstGeom>
            <a:noFill/>
            <a:ln w="28575">
              <a:solidFill>
                <a:srgbClr val="FF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246796" name="Rectangle 17">
              <a:extLst>
                <a:ext uri="{FF2B5EF4-FFF2-40B4-BE49-F238E27FC236}">
                  <a16:creationId xmlns:a16="http://schemas.microsoft.com/office/drawing/2014/main" id="{5361878F-9DEF-5309-B2CB-5A8E5629BAFE}"/>
                </a:ext>
              </a:extLst>
            </p:cNvPr>
            <p:cNvSpPr>
              <a:spLocks noChangeArrowheads="1"/>
            </p:cNvSpPr>
            <p:nvPr/>
          </p:nvSpPr>
          <p:spPr bwMode="auto">
            <a:xfrm>
              <a:off x="336" y="2412"/>
              <a:ext cx="2016" cy="1520"/>
            </a:xfrm>
            <a:prstGeom prst="rect">
              <a:avLst/>
            </a:prstGeom>
            <a:noFill/>
            <a:ln w="28575">
              <a:solidFill>
                <a:srgbClr val="0000FF"/>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246797" name="Line 18">
              <a:extLst>
                <a:ext uri="{FF2B5EF4-FFF2-40B4-BE49-F238E27FC236}">
                  <a16:creationId xmlns:a16="http://schemas.microsoft.com/office/drawing/2014/main" id="{AA68C545-F399-09B2-70D6-E59F81603F53}"/>
                </a:ext>
              </a:extLst>
            </p:cNvPr>
            <p:cNvSpPr>
              <a:spLocks noChangeShapeType="1"/>
            </p:cNvSpPr>
            <p:nvPr/>
          </p:nvSpPr>
          <p:spPr bwMode="auto">
            <a:xfrm>
              <a:off x="2352" y="1584"/>
              <a:ext cx="1440" cy="48"/>
            </a:xfrm>
            <a:prstGeom prst="line">
              <a:avLst/>
            </a:prstGeom>
            <a:noFill/>
            <a:ln w="38100">
              <a:solidFill>
                <a:srgbClr val="FF0000"/>
              </a:solidFill>
              <a:round/>
              <a:headEnd/>
              <a:tailEnd type="stealth"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46798" name="Line 19">
              <a:extLst>
                <a:ext uri="{FF2B5EF4-FFF2-40B4-BE49-F238E27FC236}">
                  <a16:creationId xmlns:a16="http://schemas.microsoft.com/office/drawing/2014/main" id="{4FEAF23A-A020-0493-1031-84CF9D561518}"/>
                </a:ext>
              </a:extLst>
            </p:cNvPr>
            <p:cNvSpPr>
              <a:spLocks noChangeShapeType="1"/>
            </p:cNvSpPr>
            <p:nvPr/>
          </p:nvSpPr>
          <p:spPr bwMode="auto">
            <a:xfrm flipV="1">
              <a:off x="2352" y="2400"/>
              <a:ext cx="2688" cy="720"/>
            </a:xfrm>
            <a:prstGeom prst="line">
              <a:avLst/>
            </a:prstGeom>
            <a:noFill/>
            <a:ln w="38100">
              <a:solidFill>
                <a:srgbClr val="0000FF"/>
              </a:solidFill>
              <a:round/>
              <a:headEnd/>
              <a:tailEnd type="stealth"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nodeType="clickEffect">
                                  <p:stCondLst>
                                    <p:cond delay="0"/>
                                  </p:stCondLst>
                                  <p:childTnLst>
                                    <p:set>
                                      <p:cBhvr>
                                        <p:cTn id="6" dur="1" fill="hold">
                                          <p:stCondLst>
                                            <p:cond delay="0"/>
                                          </p:stCondLst>
                                        </p:cTn>
                                        <p:tgtEl>
                                          <p:spTgt spid="1838088"/>
                                        </p:tgtEl>
                                        <p:attrNameLst>
                                          <p:attrName>style.visibility</p:attrName>
                                        </p:attrNameLst>
                                      </p:cBhvr>
                                      <p:to>
                                        <p:strVal val="visible"/>
                                      </p:to>
                                    </p:set>
                                    <p:anim calcmode="lin" valueType="num">
                                      <p:cBhvr additive="base">
                                        <p:cTn id="7" dur="500" fill="hold"/>
                                        <p:tgtEl>
                                          <p:spTgt spid="1838088"/>
                                        </p:tgtEl>
                                        <p:attrNameLst>
                                          <p:attrName>ppt_x</p:attrName>
                                        </p:attrNameLst>
                                      </p:cBhvr>
                                      <p:tavLst>
                                        <p:tav tm="0">
                                          <p:val>
                                            <p:strVal val="0-#ppt_w/2"/>
                                          </p:val>
                                        </p:tav>
                                        <p:tav tm="100000">
                                          <p:val>
                                            <p:strVal val="#ppt_x"/>
                                          </p:val>
                                        </p:tav>
                                      </p:tavLst>
                                    </p:anim>
                                    <p:anim calcmode="lin" valueType="num">
                                      <p:cBhvr additive="base">
                                        <p:cTn id="8" dur="500" fill="hold"/>
                                        <p:tgtEl>
                                          <p:spTgt spid="183808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8834" name="Slide Number Placeholder 3">
            <a:extLst>
              <a:ext uri="{FF2B5EF4-FFF2-40B4-BE49-F238E27FC236}">
                <a16:creationId xmlns:a16="http://schemas.microsoft.com/office/drawing/2014/main" id="{5E0D73FD-B481-EA25-2DEF-F3507B248492}"/>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F6D7E71C-48B8-4800-984E-8C024123EE71}" type="slidenum">
              <a:rPr lang="en-US" altLang="en-US" sz="1400"/>
              <a:pPr>
                <a:spcBef>
                  <a:spcPct val="0"/>
                </a:spcBef>
                <a:buFontTx/>
                <a:buNone/>
              </a:pPr>
              <a:t>133</a:t>
            </a:fld>
            <a:endParaRPr lang="en-US" altLang="en-US" sz="1400"/>
          </a:p>
        </p:txBody>
      </p:sp>
      <p:sp>
        <p:nvSpPr>
          <p:cNvPr id="248835" name="Text Box 2">
            <a:extLst>
              <a:ext uri="{FF2B5EF4-FFF2-40B4-BE49-F238E27FC236}">
                <a16:creationId xmlns:a16="http://schemas.microsoft.com/office/drawing/2014/main" id="{95E43094-1F6F-D961-4ECB-4B95755A1F84}"/>
              </a:ext>
            </a:extLst>
          </p:cNvPr>
          <p:cNvSpPr txBox="1">
            <a:spLocks noChangeArrowheads="1"/>
          </p:cNvSpPr>
          <p:nvPr/>
        </p:nvSpPr>
        <p:spPr bwMode="auto">
          <a:xfrm>
            <a:off x="908050" y="9525"/>
            <a:ext cx="7486650" cy="762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4400" b="1">
                <a:solidFill>
                  <a:srgbClr val="FF0000"/>
                </a:solidFill>
                <a:latin typeface="Arial" panose="020B0604020202020204" pitchFamily="34" charset="0"/>
              </a:rPr>
              <a:t>Effects of a "Western" Diet</a:t>
            </a:r>
            <a:endParaRPr lang="en-US" altLang="en-US" sz="4400" b="1">
              <a:solidFill>
                <a:srgbClr val="0000FF"/>
              </a:solidFill>
              <a:latin typeface="Arial" panose="020B0604020202020204" pitchFamily="34" charset="0"/>
            </a:endParaRPr>
          </a:p>
        </p:txBody>
      </p:sp>
      <p:sp>
        <p:nvSpPr>
          <p:cNvPr id="248836" name="Line 3">
            <a:extLst>
              <a:ext uri="{FF2B5EF4-FFF2-40B4-BE49-F238E27FC236}">
                <a16:creationId xmlns:a16="http://schemas.microsoft.com/office/drawing/2014/main" id="{9E6F425D-7269-F5F8-0E44-A278177B28EA}"/>
              </a:ext>
            </a:extLst>
          </p:cNvPr>
          <p:cNvSpPr>
            <a:spLocks noChangeShapeType="1"/>
          </p:cNvSpPr>
          <p:nvPr/>
        </p:nvSpPr>
        <p:spPr bwMode="auto">
          <a:xfrm>
            <a:off x="227013" y="822325"/>
            <a:ext cx="8683625" cy="0"/>
          </a:xfrm>
          <a:prstGeom prst="line">
            <a:avLst/>
          </a:prstGeom>
          <a:noFill/>
          <a:ln w="57150">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840132" name="Text Box 4">
            <a:extLst>
              <a:ext uri="{FF2B5EF4-FFF2-40B4-BE49-F238E27FC236}">
                <a16:creationId xmlns:a16="http://schemas.microsoft.com/office/drawing/2014/main" id="{61D593E2-A4EB-4657-4359-038E5B1F7B85}"/>
              </a:ext>
            </a:extLst>
          </p:cNvPr>
          <p:cNvSpPr txBox="1">
            <a:spLocks noChangeArrowheads="1"/>
          </p:cNvSpPr>
          <p:nvPr/>
        </p:nvSpPr>
        <p:spPr bwMode="auto">
          <a:xfrm>
            <a:off x="231775" y="971550"/>
            <a:ext cx="4754563" cy="15875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10000"/>
              </a:spcBef>
              <a:defRPr/>
            </a:pPr>
            <a:r>
              <a:rPr lang="en-US" altLang="en-US" sz="2800" b="1">
                <a:effectLst>
                  <a:outerShdw blurRad="38100" dist="38100" dir="2700000" algn="tl">
                    <a:srgbClr val="C0C0C0"/>
                  </a:outerShdw>
                </a:effectLst>
                <a:latin typeface="Arial" panose="020B0604020202020204" pitchFamily="34" charset="0"/>
              </a:rPr>
              <a:t>Males from generation 52</a:t>
            </a:r>
          </a:p>
          <a:p>
            <a:pPr>
              <a:spcBef>
                <a:spcPct val="50000"/>
              </a:spcBef>
              <a:defRPr/>
            </a:pPr>
            <a:r>
              <a:rPr lang="en-US" altLang="en-US" sz="2800" b="1">
                <a:effectLst>
                  <a:outerShdw blurRad="38100" dist="38100" dir="2700000" algn="tl">
                    <a:srgbClr val="C0C0C0"/>
                  </a:outerShdw>
                </a:effectLst>
                <a:latin typeface="Arial" panose="020B0604020202020204" pitchFamily="34" charset="0"/>
              </a:rPr>
              <a:t>Weaned at 21 days of age,</a:t>
            </a:r>
            <a:br>
              <a:rPr lang="en-US" altLang="en-US" sz="2800" b="1">
                <a:effectLst>
                  <a:outerShdw blurRad="38100" dist="38100" dir="2700000" algn="tl">
                    <a:srgbClr val="C0C0C0"/>
                  </a:outerShdw>
                </a:effectLst>
                <a:latin typeface="Arial" panose="020B0604020202020204" pitchFamily="34" charset="0"/>
              </a:rPr>
            </a:br>
            <a:r>
              <a:rPr lang="en-US" altLang="en-US" sz="2800" b="1">
                <a:effectLst>
                  <a:outerShdw blurRad="38100" dist="38100" dir="2700000" algn="tl">
                    <a:srgbClr val="C0C0C0"/>
                  </a:outerShdw>
                </a:effectLst>
                <a:latin typeface="Arial" panose="020B0604020202020204" pitchFamily="34" charset="0"/>
              </a:rPr>
              <a:t>	housed individually</a:t>
            </a:r>
          </a:p>
        </p:txBody>
      </p:sp>
      <p:pic>
        <p:nvPicPr>
          <p:cNvPr id="248838" name="Picture 5" descr="Frozen_French_Fries">
            <a:extLst>
              <a:ext uri="{FF2B5EF4-FFF2-40B4-BE49-F238E27FC236}">
                <a16:creationId xmlns:a16="http://schemas.microsoft.com/office/drawing/2014/main" id="{9E652866-2D7B-F4AB-5DFF-110B7E9DE8E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099050" y="1093788"/>
            <a:ext cx="1700213" cy="137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48839" name="Picture 6" descr="Burger-77448820">
            <a:extLst>
              <a:ext uri="{FF2B5EF4-FFF2-40B4-BE49-F238E27FC236}">
                <a16:creationId xmlns:a16="http://schemas.microsoft.com/office/drawing/2014/main" id="{4CDECBA4-C788-21EF-D486-AD0F93FF5DB2}"/>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851650" y="950913"/>
            <a:ext cx="2211388" cy="1673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840135" name="Text Box 7">
            <a:extLst>
              <a:ext uri="{FF2B5EF4-FFF2-40B4-BE49-F238E27FC236}">
                <a16:creationId xmlns:a16="http://schemas.microsoft.com/office/drawing/2014/main" id="{81F2C285-7C50-C906-8F1F-721F6AC01B0C}"/>
              </a:ext>
            </a:extLst>
          </p:cNvPr>
          <p:cNvSpPr txBox="1">
            <a:spLocks noChangeArrowheads="1"/>
          </p:cNvSpPr>
          <p:nvPr/>
        </p:nvSpPr>
        <p:spPr bwMode="auto">
          <a:xfrm>
            <a:off x="261938" y="2654300"/>
            <a:ext cx="8610600" cy="37465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nSpc>
                <a:spcPct val="140000"/>
              </a:lnSpc>
              <a:spcBef>
                <a:spcPct val="50000"/>
              </a:spcBef>
              <a:defRPr/>
            </a:pPr>
            <a:r>
              <a:rPr lang="en-US" altLang="en-US" sz="2800" b="1">
                <a:effectLst>
                  <a:outerShdw blurRad="38100" dist="38100" dir="2700000" algn="tl">
                    <a:srgbClr val="C0C0C0"/>
                  </a:outerShdw>
                </a:effectLst>
                <a:latin typeface="Arial" panose="020B0604020202020204" pitchFamily="34" charset="0"/>
              </a:rPr>
              <a:t>At 25 days of age, divided into:</a:t>
            </a:r>
            <a:br>
              <a:rPr lang="en-US" altLang="en-US" sz="2800" b="1">
                <a:effectLst>
                  <a:outerShdw blurRad="38100" dist="38100" dir="2700000" algn="tl">
                    <a:srgbClr val="C0C0C0"/>
                  </a:outerShdw>
                </a:effectLst>
                <a:latin typeface="Arial" panose="020B0604020202020204" pitchFamily="34" charset="0"/>
              </a:rPr>
            </a:br>
            <a:r>
              <a:rPr lang="en-US" altLang="en-US" sz="2800" b="1">
                <a:effectLst>
                  <a:outerShdw blurRad="38100" dist="38100" dir="2700000" algn="tl">
                    <a:srgbClr val="C0C0C0"/>
                  </a:outerShdw>
                </a:effectLst>
                <a:latin typeface="Arial" panose="020B0604020202020204" pitchFamily="34" charset="0"/>
              </a:rPr>
              <a:t>			   Sedentary	Wheel Access</a:t>
            </a:r>
            <a:br>
              <a:rPr lang="en-US" altLang="en-US" sz="2800" b="1">
                <a:effectLst>
                  <a:outerShdw blurRad="38100" dist="38100" dir="2700000" algn="tl">
                    <a:srgbClr val="C0C0C0"/>
                  </a:outerShdw>
                </a:effectLst>
                <a:latin typeface="Arial" panose="020B0604020202020204" pitchFamily="34" charset="0"/>
              </a:rPr>
            </a:br>
            <a:r>
              <a:rPr lang="en-US" altLang="en-US" sz="2800" b="1">
                <a:effectLst>
                  <a:outerShdw blurRad="38100" dist="38100" dir="2700000" algn="tl">
                    <a:srgbClr val="C0C0C0"/>
                  </a:outerShdw>
                </a:effectLst>
                <a:latin typeface="Arial" panose="020B0604020202020204" pitchFamily="34" charset="0"/>
              </a:rPr>
              <a:t>Standard Diet		 50			50</a:t>
            </a:r>
            <a:br>
              <a:rPr lang="en-US" altLang="en-US" sz="2800" b="1">
                <a:effectLst>
                  <a:outerShdw blurRad="38100" dist="38100" dir="2700000" algn="tl">
                    <a:srgbClr val="C0C0C0"/>
                  </a:outerShdw>
                </a:effectLst>
                <a:latin typeface="Arial" panose="020B0604020202020204" pitchFamily="34" charset="0"/>
              </a:rPr>
            </a:br>
            <a:r>
              <a:rPr lang="en-US" altLang="en-US" sz="2800" b="1">
                <a:effectLst>
                  <a:outerShdw blurRad="38100" dist="38100" dir="2700000" algn="tl">
                    <a:srgbClr val="C0C0C0"/>
                  </a:outerShdw>
                </a:effectLst>
                <a:latin typeface="Arial" panose="020B0604020202020204" pitchFamily="34" charset="0"/>
              </a:rPr>
              <a:t>Western Diet 		 50			50</a:t>
            </a:r>
          </a:p>
          <a:p>
            <a:pPr>
              <a:lnSpc>
                <a:spcPct val="90000"/>
              </a:lnSpc>
              <a:defRPr/>
            </a:pPr>
            <a:r>
              <a:rPr lang="en-US" altLang="en-US" sz="2400" b="1">
                <a:effectLst>
                  <a:outerShdw blurRad="38100" dist="38100" dir="2700000" algn="tl">
                    <a:srgbClr val="C0C0C0"/>
                  </a:outerShdw>
                </a:effectLst>
                <a:latin typeface="Arial" panose="020B0604020202020204" pitchFamily="34" charset="0"/>
              </a:rPr>
              <a:t>  42% kcal from fat</a:t>
            </a:r>
            <a:br>
              <a:rPr lang="en-US" altLang="en-US" sz="2400" b="1">
                <a:effectLst>
                  <a:outerShdw blurRad="38100" dist="38100" dir="2700000" algn="tl">
                    <a:srgbClr val="C0C0C0"/>
                  </a:outerShdw>
                </a:effectLst>
                <a:latin typeface="Arial" panose="020B0604020202020204" pitchFamily="34" charset="0"/>
              </a:rPr>
            </a:br>
            <a:r>
              <a:rPr lang="en-US" altLang="en-US" sz="2400" b="1">
                <a:effectLst>
                  <a:outerShdw blurRad="38100" dist="38100" dir="2700000" algn="tl">
                    <a:srgbClr val="C0C0C0"/>
                  </a:outerShdw>
                </a:effectLst>
                <a:latin typeface="Arial" panose="020B0604020202020204" pitchFamily="34" charset="0"/>
              </a:rPr>
              <a:t>  plus added sucrose</a:t>
            </a:r>
          </a:p>
          <a:p>
            <a:pPr>
              <a:lnSpc>
                <a:spcPct val="90000"/>
              </a:lnSpc>
              <a:defRPr/>
            </a:pPr>
            <a:endParaRPr lang="en-US" altLang="en-US" sz="2400" b="1">
              <a:effectLst>
                <a:outerShdw blurRad="38100" dist="38100" dir="2700000" algn="tl">
                  <a:srgbClr val="C0C0C0"/>
                </a:outerShdw>
              </a:effectLst>
              <a:latin typeface="Arial" panose="020B0604020202020204" pitchFamily="34" charset="0"/>
            </a:endParaRPr>
          </a:p>
          <a:p>
            <a:pPr>
              <a:lnSpc>
                <a:spcPct val="90000"/>
              </a:lnSpc>
              <a:defRPr/>
            </a:pPr>
            <a:endParaRPr lang="en-US" altLang="en-US" sz="2000" b="1" i="1">
              <a:solidFill>
                <a:srgbClr val="0000FF"/>
              </a:solidFill>
              <a:effectLst>
                <a:outerShdw blurRad="38100" dist="38100" dir="2700000" algn="tl">
                  <a:srgbClr val="C0C0C0"/>
                </a:outerShdw>
              </a:effectLst>
              <a:latin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84013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40135" grpId="0"/>
    </p:bldLst>
  </p:timing>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0882" name="Slide Number Placeholder 3">
            <a:extLst>
              <a:ext uri="{FF2B5EF4-FFF2-40B4-BE49-F238E27FC236}">
                <a16:creationId xmlns:a16="http://schemas.microsoft.com/office/drawing/2014/main" id="{8BBA3246-8647-EABF-3B7B-030CFC81ADB5}"/>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7C121560-D89E-492E-8633-A798251A4EEE}" type="slidenum">
              <a:rPr lang="en-US" altLang="en-US" sz="1400"/>
              <a:pPr>
                <a:spcBef>
                  <a:spcPct val="0"/>
                </a:spcBef>
                <a:buFontTx/>
                <a:buNone/>
              </a:pPr>
              <a:t>134</a:t>
            </a:fld>
            <a:endParaRPr lang="en-US" altLang="en-US" sz="1400"/>
          </a:p>
        </p:txBody>
      </p:sp>
      <p:sp>
        <p:nvSpPr>
          <p:cNvPr id="250883" name="Text Box 2">
            <a:extLst>
              <a:ext uri="{FF2B5EF4-FFF2-40B4-BE49-F238E27FC236}">
                <a16:creationId xmlns:a16="http://schemas.microsoft.com/office/drawing/2014/main" id="{659B1DC9-4B22-B899-BAA0-1013118F35F5}"/>
              </a:ext>
            </a:extLst>
          </p:cNvPr>
          <p:cNvSpPr txBox="1">
            <a:spLocks noChangeArrowheads="1"/>
          </p:cNvSpPr>
          <p:nvPr/>
        </p:nvSpPr>
        <p:spPr bwMode="auto">
          <a:xfrm>
            <a:off x="4960938" y="1325563"/>
            <a:ext cx="3573462" cy="4956175"/>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endParaRPr lang="en-US" altLang="en-US" sz="2200"/>
          </a:p>
          <a:p>
            <a:pPr>
              <a:spcBef>
                <a:spcPct val="50000"/>
              </a:spcBef>
              <a:buFontTx/>
              <a:buNone/>
            </a:pPr>
            <a:endParaRPr lang="en-US" altLang="en-US" sz="2200"/>
          </a:p>
          <a:p>
            <a:pPr>
              <a:spcBef>
                <a:spcPct val="50000"/>
              </a:spcBef>
              <a:buFontTx/>
              <a:buNone/>
            </a:pPr>
            <a:endParaRPr lang="en-US" altLang="en-US" sz="2200"/>
          </a:p>
          <a:p>
            <a:pPr>
              <a:spcBef>
                <a:spcPct val="50000"/>
              </a:spcBef>
              <a:buFontTx/>
              <a:buNone/>
            </a:pPr>
            <a:endParaRPr lang="en-US" altLang="en-US" sz="2200"/>
          </a:p>
          <a:p>
            <a:pPr>
              <a:spcBef>
                <a:spcPct val="50000"/>
              </a:spcBef>
              <a:buFontTx/>
              <a:buNone/>
            </a:pPr>
            <a:endParaRPr lang="en-US" altLang="en-US" sz="2200"/>
          </a:p>
          <a:p>
            <a:pPr>
              <a:spcBef>
                <a:spcPct val="50000"/>
              </a:spcBef>
              <a:buFontTx/>
              <a:buNone/>
            </a:pPr>
            <a:endParaRPr lang="en-US" altLang="en-US" sz="2200"/>
          </a:p>
          <a:p>
            <a:pPr>
              <a:spcBef>
                <a:spcPct val="50000"/>
              </a:spcBef>
              <a:buFontTx/>
              <a:buNone/>
            </a:pPr>
            <a:endParaRPr lang="en-US" altLang="en-US" sz="2200"/>
          </a:p>
          <a:p>
            <a:pPr>
              <a:spcBef>
                <a:spcPct val="50000"/>
              </a:spcBef>
              <a:buFontTx/>
              <a:buNone/>
            </a:pPr>
            <a:endParaRPr lang="en-US" altLang="en-US" sz="2200"/>
          </a:p>
          <a:p>
            <a:pPr>
              <a:spcBef>
                <a:spcPct val="50000"/>
              </a:spcBef>
              <a:buFontTx/>
              <a:buNone/>
            </a:pPr>
            <a:endParaRPr lang="en-US" altLang="en-US" sz="2200"/>
          </a:p>
          <a:p>
            <a:pPr>
              <a:spcBef>
                <a:spcPct val="50000"/>
              </a:spcBef>
              <a:buFontTx/>
              <a:buNone/>
            </a:pPr>
            <a:endParaRPr lang="en-US" altLang="en-US" sz="2200"/>
          </a:p>
        </p:txBody>
      </p:sp>
      <p:graphicFrame>
        <p:nvGraphicFramePr>
          <p:cNvPr id="250884" name="Object 3">
            <a:extLst>
              <a:ext uri="{FF2B5EF4-FFF2-40B4-BE49-F238E27FC236}">
                <a16:creationId xmlns:a16="http://schemas.microsoft.com/office/drawing/2014/main" id="{F905D5DA-D2FF-0E13-3F4D-8B50765E2355}"/>
              </a:ext>
            </a:extLst>
          </p:cNvPr>
          <p:cNvGraphicFramePr>
            <a:graphicFrameLocks noChangeAspect="1"/>
          </p:cNvGraphicFramePr>
          <p:nvPr/>
        </p:nvGraphicFramePr>
        <p:xfrm>
          <a:off x="549275" y="407988"/>
          <a:ext cx="7918450" cy="4794250"/>
        </p:xfrm>
        <a:graphic>
          <a:graphicData uri="http://schemas.openxmlformats.org/presentationml/2006/ole">
            <mc:AlternateContent xmlns:mc="http://schemas.openxmlformats.org/markup-compatibility/2006">
              <mc:Choice xmlns:v="urn:schemas-microsoft-com:vml" Requires="v">
                <p:oleObj name="Chart" r:id="rId3" imgW="5886450" imgH="2905125" progId="Excel.Chart.8">
                  <p:embed/>
                </p:oleObj>
              </mc:Choice>
              <mc:Fallback>
                <p:oleObj name="Chart" r:id="rId3" imgW="5886450" imgH="2905125" progId="Excel.Chart.8">
                  <p:embed/>
                  <p:pic>
                    <p:nvPicPr>
                      <p:cNvPr id="0" name="Object 3"/>
                      <p:cNvPicPr>
                        <a:picLocks noChangeAspect="1" noChangeArrowheads="1"/>
                      </p:cNvPicPr>
                      <p:nvPr/>
                    </p:nvPicPr>
                    <p:blipFill>
                      <a:blip r:embed="rId4">
                        <a:extLst>
                          <a:ext uri="{28A0092B-C50C-407E-A947-70E740481C1C}">
                            <a14:useLocalDpi xmlns:a14="http://schemas.microsoft.com/office/drawing/2010/main" val="0"/>
                          </a:ext>
                        </a:extLst>
                      </a:blip>
                      <a:srcRect r="23732"/>
                      <a:stretch>
                        <a:fillRect/>
                      </a:stretch>
                    </p:blipFill>
                    <p:spPr bwMode="auto">
                      <a:xfrm>
                        <a:off x="549275" y="407988"/>
                        <a:ext cx="7918450" cy="4794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250885" name="Text Box 3">
            <a:extLst>
              <a:ext uri="{FF2B5EF4-FFF2-40B4-BE49-F238E27FC236}">
                <a16:creationId xmlns:a16="http://schemas.microsoft.com/office/drawing/2014/main" id="{4926BCC0-F653-57FD-337A-0049DC16968B}"/>
              </a:ext>
            </a:extLst>
          </p:cNvPr>
          <p:cNvSpPr txBox="1">
            <a:spLocks noChangeArrowheads="1"/>
          </p:cNvSpPr>
          <p:nvPr/>
        </p:nvSpPr>
        <p:spPr bwMode="auto">
          <a:xfrm>
            <a:off x="1982788" y="5438775"/>
            <a:ext cx="2336800"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37931725" indent="-37474525">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50000"/>
              </a:spcBef>
              <a:buFontTx/>
              <a:buNone/>
            </a:pPr>
            <a:r>
              <a:rPr lang="en-US" altLang="en-US" sz="2800" b="1">
                <a:solidFill>
                  <a:srgbClr val="0000FF"/>
                </a:solidFill>
                <a:latin typeface="Arial" panose="020B0604020202020204" pitchFamily="34" charset="0"/>
                <a:ea typeface="MS PGothic" panose="020B0600070205080204" pitchFamily="34" charset="-128"/>
              </a:rPr>
              <a:t>Control</a:t>
            </a:r>
          </a:p>
        </p:txBody>
      </p:sp>
      <p:sp>
        <p:nvSpPr>
          <p:cNvPr id="250886" name="Text Box 4">
            <a:extLst>
              <a:ext uri="{FF2B5EF4-FFF2-40B4-BE49-F238E27FC236}">
                <a16:creationId xmlns:a16="http://schemas.microsoft.com/office/drawing/2014/main" id="{427E5044-8D57-6300-0F8F-90D06C016EC1}"/>
              </a:ext>
            </a:extLst>
          </p:cNvPr>
          <p:cNvSpPr txBox="1">
            <a:spLocks noChangeArrowheads="1"/>
          </p:cNvSpPr>
          <p:nvPr/>
        </p:nvSpPr>
        <p:spPr bwMode="auto">
          <a:xfrm>
            <a:off x="5681663" y="5441950"/>
            <a:ext cx="2336800"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37931725" indent="-37474525">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50000"/>
              </a:spcBef>
              <a:buFontTx/>
              <a:buNone/>
            </a:pPr>
            <a:r>
              <a:rPr lang="en-US" altLang="en-US" sz="2800" b="1">
                <a:solidFill>
                  <a:srgbClr val="FF0000"/>
                </a:solidFill>
                <a:latin typeface="Arial" panose="020B0604020202020204" pitchFamily="34" charset="0"/>
                <a:ea typeface="MS PGothic" panose="020B0600070205080204" pitchFamily="34" charset="-128"/>
              </a:rPr>
              <a:t>Selected</a:t>
            </a:r>
          </a:p>
        </p:txBody>
      </p:sp>
      <p:sp>
        <p:nvSpPr>
          <p:cNvPr id="250887" name="Text Box 5">
            <a:extLst>
              <a:ext uri="{FF2B5EF4-FFF2-40B4-BE49-F238E27FC236}">
                <a16:creationId xmlns:a16="http://schemas.microsoft.com/office/drawing/2014/main" id="{E058AAA5-B75F-6E63-F817-DEDD774B3FAE}"/>
              </a:ext>
            </a:extLst>
          </p:cNvPr>
          <p:cNvSpPr txBox="1">
            <a:spLocks noChangeArrowheads="1"/>
          </p:cNvSpPr>
          <p:nvPr/>
        </p:nvSpPr>
        <p:spPr bwMode="auto">
          <a:xfrm>
            <a:off x="3644900" y="4935538"/>
            <a:ext cx="12827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37931725" indent="-37474525">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50000"/>
              </a:spcBef>
              <a:buFontTx/>
              <a:buNone/>
            </a:pPr>
            <a:r>
              <a:rPr lang="en-US" altLang="en-US" sz="2400">
                <a:latin typeface="Arial" panose="020B0604020202020204" pitchFamily="34" charset="0"/>
                <a:ea typeface="MS PGothic" panose="020B0600070205080204" pitchFamily="34" charset="-128"/>
              </a:rPr>
              <a:t>Wheel</a:t>
            </a:r>
          </a:p>
        </p:txBody>
      </p:sp>
      <p:sp>
        <p:nvSpPr>
          <p:cNvPr id="250888" name="Text Box 6">
            <a:extLst>
              <a:ext uri="{FF2B5EF4-FFF2-40B4-BE49-F238E27FC236}">
                <a16:creationId xmlns:a16="http://schemas.microsoft.com/office/drawing/2014/main" id="{7A75076C-110B-64A5-CEC1-8A0EA64385D1}"/>
              </a:ext>
            </a:extLst>
          </p:cNvPr>
          <p:cNvSpPr txBox="1">
            <a:spLocks noChangeArrowheads="1"/>
          </p:cNvSpPr>
          <p:nvPr/>
        </p:nvSpPr>
        <p:spPr bwMode="auto">
          <a:xfrm>
            <a:off x="6737350" y="4935538"/>
            <a:ext cx="12827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37931725" indent="-37474525">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50000"/>
              </a:spcBef>
              <a:buFontTx/>
              <a:buNone/>
            </a:pPr>
            <a:r>
              <a:rPr lang="en-US" altLang="en-US" sz="2400">
                <a:latin typeface="Arial" panose="020B0604020202020204" pitchFamily="34" charset="0"/>
                <a:ea typeface="MS PGothic" panose="020B0600070205080204" pitchFamily="34" charset="-128"/>
              </a:rPr>
              <a:t>Wheel</a:t>
            </a:r>
          </a:p>
        </p:txBody>
      </p:sp>
      <p:sp>
        <p:nvSpPr>
          <p:cNvPr id="250889" name="Text Box 7">
            <a:extLst>
              <a:ext uri="{FF2B5EF4-FFF2-40B4-BE49-F238E27FC236}">
                <a16:creationId xmlns:a16="http://schemas.microsoft.com/office/drawing/2014/main" id="{210682C9-B44C-8C74-8AB3-D1F3A4AC4ABD}"/>
              </a:ext>
            </a:extLst>
          </p:cNvPr>
          <p:cNvSpPr txBox="1">
            <a:spLocks noChangeArrowheads="1"/>
          </p:cNvSpPr>
          <p:nvPr/>
        </p:nvSpPr>
        <p:spPr bwMode="auto">
          <a:xfrm>
            <a:off x="1911350" y="4935538"/>
            <a:ext cx="1600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37931725" indent="-37474525">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50000"/>
              </a:spcBef>
              <a:buFontTx/>
              <a:buNone/>
            </a:pPr>
            <a:r>
              <a:rPr lang="en-US" altLang="en-US" sz="2400">
                <a:latin typeface="Arial" panose="020B0604020202020204" pitchFamily="34" charset="0"/>
                <a:ea typeface="MS PGothic" panose="020B0600070205080204" pitchFamily="34" charset="-128"/>
              </a:rPr>
              <a:t>No Wheel</a:t>
            </a:r>
          </a:p>
        </p:txBody>
      </p:sp>
      <p:sp>
        <p:nvSpPr>
          <p:cNvPr id="250890" name="Text Box 8">
            <a:extLst>
              <a:ext uri="{FF2B5EF4-FFF2-40B4-BE49-F238E27FC236}">
                <a16:creationId xmlns:a16="http://schemas.microsoft.com/office/drawing/2014/main" id="{6EED81DF-3084-04FE-D5DA-07ADB50982D5}"/>
              </a:ext>
            </a:extLst>
          </p:cNvPr>
          <p:cNvSpPr txBox="1">
            <a:spLocks noChangeArrowheads="1"/>
          </p:cNvSpPr>
          <p:nvPr/>
        </p:nvSpPr>
        <p:spPr bwMode="auto">
          <a:xfrm>
            <a:off x="4984750" y="4935538"/>
            <a:ext cx="1676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37931725" indent="-37474525">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50000"/>
              </a:spcBef>
              <a:buFontTx/>
              <a:buNone/>
            </a:pPr>
            <a:r>
              <a:rPr lang="en-US" altLang="en-US" sz="2400">
                <a:latin typeface="Arial" panose="020B0604020202020204" pitchFamily="34" charset="0"/>
                <a:ea typeface="MS PGothic" panose="020B0600070205080204" pitchFamily="34" charset="-128"/>
              </a:rPr>
              <a:t>No Wheel</a:t>
            </a:r>
          </a:p>
        </p:txBody>
      </p:sp>
      <p:sp>
        <p:nvSpPr>
          <p:cNvPr id="250891" name="Text Box 17">
            <a:extLst>
              <a:ext uri="{FF2B5EF4-FFF2-40B4-BE49-F238E27FC236}">
                <a16:creationId xmlns:a16="http://schemas.microsoft.com/office/drawing/2014/main" id="{5C8D1614-230D-50FB-AB55-F0E1ACC93B91}"/>
              </a:ext>
            </a:extLst>
          </p:cNvPr>
          <p:cNvSpPr txBox="1">
            <a:spLocks noChangeArrowheads="1"/>
          </p:cNvSpPr>
          <p:nvPr/>
        </p:nvSpPr>
        <p:spPr bwMode="auto">
          <a:xfrm>
            <a:off x="2087563" y="4505325"/>
            <a:ext cx="5864225" cy="45720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37931725" indent="-37474525">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50000"/>
              </a:spcBef>
              <a:buFontTx/>
              <a:buNone/>
            </a:pPr>
            <a:r>
              <a:rPr lang="en-US" altLang="en-US" sz="2400" b="1">
                <a:latin typeface="Arial" panose="020B0604020202020204" pitchFamily="34" charset="0"/>
                <a:ea typeface="MS PGothic" panose="020B0600070205080204" pitchFamily="34" charset="-128"/>
              </a:rPr>
              <a:t>S      W      S      W       S      W      S      </a:t>
            </a:r>
            <a:r>
              <a:rPr lang="en-US" altLang="en-US" sz="800" b="1">
                <a:latin typeface="Arial" panose="020B0604020202020204" pitchFamily="34" charset="0"/>
                <a:ea typeface="MS PGothic" panose="020B0600070205080204" pitchFamily="34" charset="-128"/>
              </a:rPr>
              <a:t> </a:t>
            </a:r>
            <a:r>
              <a:rPr lang="en-US" altLang="en-US" sz="2400" b="1">
                <a:latin typeface="Arial" panose="020B0604020202020204" pitchFamily="34" charset="0"/>
                <a:ea typeface="MS PGothic" panose="020B0600070205080204" pitchFamily="34" charset="-128"/>
              </a:rPr>
              <a:t>W</a:t>
            </a:r>
            <a:endParaRPr lang="en-US" altLang="en-US" sz="900" b="1">
              <a:latin typeface="Arial" panose="020B0604020202020204" pitchFamily="34" charset="0"/>
              <a:ea typeface="MS PGothic" panose="020B0600070205080204" pitchFamily="34" charset="-128"/>
            </a:endParaRPr>
          </a:p>
        </p:txBody>
      </p:sp>
      <p:sp>
        <p:nvSpPr>
          <p:cNvPr id="250892" name="Text Box 20">
            <a:extLst>
              <a:ext uri="{FF2B5EF4-FFF2-40B4-BE49-F238E27FC236}">
                <a16:creationId xmlns:a16="http://schemas.microsoft.com/office/drawing/2014/main" id="{726E34F6-BE64-7C5E-18F8-6DC60DDF0BD8}"/>
              </a:ext>
            </a:extLst>
          </p:cNvPr>
          <p:cNvSpPr txBox="1">
            <a:spLocks noChangeArrowheads="1"/>
          </p:cNvSpPr>
          <p:nvPr/>
        </p:nvSpPr>
        <p:spPr bwMode="auto">
          <a:xfrm rot="-5400000">
            <a:off x="-1334293" y="2337593"/>
            <a:ext cx="39370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37931725" indent="-37474525">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50000"/>
              </a:spcBef>
              <a:buFontTx/>
              <a:buNone/>
            </a:pPr>
            <a:r>
              <a:rPr lang="en-US" altLang="en-US" sz="1800">
                <a:latin typeface="Arial" panose="020B0604020202020204" pitchFamily="34" charset="0"/>
                <a:ea typeface="MS PGothic" panose="020B0600070205080204" pitchFamily="34" charset="-128"/>
              </a:rPr>
              <a:t>Retroperitoneal Fat Pad Mass (g)</a:t>
            </a:r>
          </a:p>
        </p:txBody>
      </p:sp>
      <p:sp>
        <p:nvSpPr>
          <p:cNvPr id="250893" name="Text Box 22">
            <a:extLst>
              <a:ext uri="{FF2B5EF4-FFF2-40B4-BE49-F238E27FC236}">
                <a16:creationId xmlns:a16="http://schemas.microsoft.com/office/drawing/2014/main" id="{167C3355-F3D2-3BAE-98D4-88E9A6BD5301}"/>
              </a:ext>
            </a:extLst>
          </p:cNvPr>
          <p:cNvSpPr txBox="1">
            <a:spLocks noChangeArrowheads="1"/>
          </p:cNvSpPr>
          <p:nvPr/>
        </p:nvSpPr>
        <p:spPr bwMode="auto">
          <a:xfrm>
            <a:off x="71438" y="6440488"/>
            <a:ext cx="34163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37931725" indent="-37474525">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50000"/>
              </a:spcBef>
              <a:buFontTx/>
              <a:buNone/>
            </a:pPr>
            <a:r>
              <a:rPr lang="en-US" altLang="en-US" sz="1800">
                <a:latin typeface="Arial" panose="020B0604020202020204" pitchFamily="34" charset="0"/>
                <a:ea typeface="MS PGothic" panose="020B0600070205080204" pitchFamily="34" charset="-128"/>
                <a:cs typeface="Arial" panose="020B0604020202020204" pitchFamily="34" charset="0"/>
              </a:rPr>
              <a:t>Least Squares Means ± SE</a:t>
            </a:r>
          </a:p>
        </p:txBody>
      </p:sp>
      <p:sp>
        <p:nvSpPr>
          <p:cNvPr id="250894" name="Text Box 21">
            <a:extLst>
              <a:ext uri="{FF2B5EF4-FFF2-40B4-BE49-F238E27FC236}">
                <a16:creationId xmlns:a16="http://schemas.microsoft.com/office/drawing/2014/main" id="{FF8B2E8C-0803-21F5-1A66-E16A6BFEC21B}"/>
              </a:ext>
            </a:extLst>
          </p:cNvPr>
          <p:cNvSpPr txBox="1">
            <a:spLocks noChangeArrowheads="1"/>
          </p:cNvSpPr>
          <p:nvPr/>
        </p:nvSpPr>
        <p:spPr bwMode="auto">
          <a:xfrm>
            <a:off x="0" y="0"/>
            <a:ext cx="9144000" cy="708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37931725" indent="-37474525">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0"/>
              </a:spcBef>
              <a:buFontTx/>
              <a:buNone/>
            </a:pPr>
            <a:r>
              <a:rPr lang="en-US" altLang="en-US" sz="4000">
                <a:latin typeface="Arial" panose="020B0604020202020204" pitchFamily="34" charset="0"/>
                <a:ea typeface="MS PGothic" panose="020B0600070205080204" pitchFamily="34" charset="-128"/>
              </a:rPr>
              <a:t>Retroperitoneal Fat: 82 days old</a:t>
            </a:r>
          </a:p>
        </p:txBody>
      </p:sp>
      <p:sp>
        <p:nvSpPr>
          <p:cNvPr id="250895" name="Line 14">
            <a:extLst>
              <a:ext uri="{FF2B5EF4-FFF2-40B4-BE49-F238E27FC236}">
                <a16:creationId xmlns:a16="http://schemas.microsoft.com/office/drawing/2014/main" id="{8CADF39D-D077-380C-A0A8-1D7246D9EA9A}"/>
              </a:ext>
            </a:extLst>
          </p:cNvPr>
          <p:cNvSpPr>
            <a:spLocks noChangeShapeType="1"/>
          </p:cNvSpPr>
          <p:nvPr/>
        </p:nvSpPr>
        <p:spPr bwMode="auto">
          <a:xfrm flipV="1">
            <a:off x="2255838" y="2103438"/>
            <a:ext cx="792162" cy="1562100"/>
          </a:xfrm>
          <a:prstGeom prst="line">
            <a:avLst/>
          </a:prstGeom>
          <a:noFill/>
          <a:ln w="76200">
            <a:solidFill>
              <a:srgbClr val="D60093"/>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50896" name="Line 15">
            <a:extLst>
              <a:ext uri="{FF2B5EF4-FFF2-40B4-BE49-F238E27FC236}">
                <a16:creationId xmlns:a16="http://schemas.microsoft.com/office/drawing/2014/main" id="{83F03E89-1FF0-0E1E-8EBE-9C3DF4C8EC04}"/>
              </a:ext>
            </a:extLst>
          </p:cNvPr>
          <p:cNvSpPr>
            <a:spLocks noChangeShapeType="1"/>
          </p:cNvSpPr>
          <p:nvPr/>
        </p:nvSpPr>
        <p:spPr bwMode="auto">
          <a:xfrm flipV="1">
            <a:off x="3803650" y="2660650"/>
            <a:ext cx="776288" cy="1143000"/>
          </a:xfrm>
          <a:prstGeom prst="line">
            <a:avLst/>
          </a:prstGeom>
          <a:noFill/>
          <a:ln w="76200">
            <a:solidFill>
              <a:srgbClr val="D60093"/>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50897" name="Text Box 16">
            <a:extLst>
              <a:ext uri="{FF2B5EF4-FFF2-40B4-BE49-F238E27FC236}">
                <a16:creationId xmlns:a16="http://schemas.microsoft.com/office/drawing/2014/main" id="{347C022F-1C3C-B6E2-7BDB-E6CC6E1C29EF}"/>
              </a:ext>
            </a:extLst>
          </p:cNvPr>
          <p:cNvSpPr txBox="1">
            <a:spLocks noChangeArrowheads="1"/>
          </p:cNvSpPr>
          <p:nvPr/>
        </p:nvSpPr>
        <p:spPr bwMode="auto">
          <a:xfrm>
            <a:off x="1217613" y="4502150"/>
            <a:ext cx="998537"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US" altLang="en-US" sz="2400" b="1">
                <a:latin typeface="Arial" panose="020B0604020202020204" pitchFamily="34" charset="0"/>
              </a:rPr>
              <a:t>Diet</a:t>
            </a:r>
          </a:p>
        </p:txBody>
      </p:sp>
      <p:sp>
        <p:nvSpPr>
          <p:cNvPr id="250898" name="Line 17">
            <a:extLst>
              <a:ext uri="{FF2B5EF4-FFF2-40B4-BE49-F238E27FC236}">
                <a16:creationId xmlns:a16="http://schemas.microsoft.com/office/drawing/2014/main" id="{7C835B88-3534-9A9C-93DA-2D39E0E2F73B}"/>
              </a:ext>
            </a:extLst>
          </p:cNvPr>
          <p:cNvSpPr>
            <a:spLocks noChangeShapeType="1"/>
          </p:cNvSpPr>
          <p:nvPr/>
        </p:nvSpPr>
        <p:spPr bwMode="auto">
          <a:xfrm flipV="1">
            <a:off x="5341938" y="1839913"/>
            <a:ext cx="769937" cy="1895475"/>
          </a:xfrm>
          <a:prstGeom prst="line">
            <a:avLst/>
          </a:prstGeom>
          <a:noFill/>
          <a:ln w="76200">
            <a:solidFill>
              <a:srgbClr val="D60093"/>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50899" name="Line 18">
            <a:extLst>
              <a:ext uri="{FF2B5EF4-FFF2-40B4-BE49-F238E27FC236}">
                <a16:creationId xmlns:a16="http://schemas.microsoft.com/office/drawing/2014/main" id="{F7E6F6E5-64EB-7527-60B5-034C4DF95681}"/>
              </a:ext>
            </a:extLst>
          </p:cNvPr>
          <p:cNvSpPr>
            <a:spLocks noChangeShapeType="1"/>
          </p:cNvSpPr>
          <p:nvPr/>
        </p:nvSpPr>
        <p:spPr bwMode="auto">
          <a:xfrm flipV="1">
            <a:off x="6873875" y="3176588"/>
            <a:ext cx="762000" cy="752475"/>
          </a:xfrm>
          <a:prstGeom prst="line">
            <a:avLst/>
          </a:prstGeom>
          <a:noFill/>
          <a:ln w="76200">
            <a:solidFill>
              <a:srgbClr val="D60093"/>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50900" name="Text Box 19">
            <a:extLst>
              <a:ext uri="{FF2B5EF4-FFF2-40B4-BE49-F238E27FC236}">
                <a16:creationId xmlns:a16="http://schemas.microsoft.com/office/drawing/2014/main" id="{8E75538D-BA73-FB97-06C2-21C8FD6A6A39}"/>
              </a:ext>
            </a:extLst>
          </p:cNvPr>
          <p:cNvSpPr txBox="1">
            <a:spLocks noChangeArrowheads="1"/>
          </p:cNvSpPr>
          <p:nvPr/>
        </p:nvSpPr>
        <p:spPr bwMode="auto">
          <a:xfrm>
            <a:off x="3429000" y="1447800"/>
            <a:ext cx="3573463" cy="4956175"/>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endParaRPr lang="en-US" altLang="en-US" sz="2200"/>
          </a:p>
          <a:p>
            <a:pPr>
              <a:spcBef>
                <a:spcPct val="50000"/>
              </a:spcBef>
              <a:buFontTx/>
              <a:buNone/>
            </a:pPr>
            <a:endParaRPr lang="en-US" altLang="en-US" sz="2200"/>
          </a:p>
          <a:p>
            <a:pPr>
              <a:spcBef>
                <a:spcPct val="50000"/>
              </a:spcBef>
              <a:buFontTx/>
              <a:buNone/>
            </a:pPr>
            <a:endParaRPr lang="en-US" altLang="en-US" sz="2200"/>
          </a:p>
          <a:p>
            <a:pPr>
              <a:spcBef>
                <a:spcPct val="50000"/>
              </a:spcBef>
              <a:buFontTx/>
              <a:buNone/>
            </a:pPr>
            <a:endParaRPr lang="en-US" altLang="en-US" sz="2200"/>
          </a:p>
          <a:p>
            <a:pPr>
              <a:spcBef>
                <a:spcPct val="50000"/>
              </a:spcBef>
              <a:buFontTx/>
              <a:buNone/>
            </a:pPr>
            <a:endParaRPr lang="en-US" altLang="en-US" sz="2200"/>
          </a:p>
          <a:p>
            <a:pPr>
              <a:spcBef>
                <a:spcPct val="50000"/>
              </a:spcBef>
              <a:buFontTx/>
              <a:buNone/>
            </a:pPr>
            <a:endParaRPr lang="en-US" altLang="en-US" sz="2200"/>
          </a:p>
          <a:p>
            <a:pPr>
              <a:spcBef>
                <a:spcPct val="50000"/>
              </a:spcBef>
              <a:buFontTx/>
              <a:buNone/>
            </a:pPr>
            <a:endParaRPr lang="en-US" altLang="en-US" sz="2200"/>
          </a:p>
          <a:p>
            <a:pPr>
              <a:spcBef>
                <a:spcPct val="50000"/>
              </a:spcBef>
              <a:buFontTx/>
              <a:buNone/>
            </a:pPr>
            <a:endParaRPr lang="en-US" altLang="en-US" sz="2200"/>
          </a:p>
          <a:p>
            <a:pPr>
              <a:spcBef>
                <a:spcPct val="50000"/>
              </a:spcBef>
              <a:buFontTx/>
              <a:buNone/>
            </a:pPr>
            <a:endParaRPr lang="en-US" altLang="en-US" sz="2200"/>
          </a:p>
          <a:p>
            <a:pPr>
              <a:spcBef>
                <a:spcPct val="50000"/>
              </a:spcBef>
              <a:buFontTx/>
              <a:buNone/>
            </a:pPr>
            <a:endParaRPr lang="en-US" altLang="en-US" sz="2200"/>
          </a:p>
        </p:txBody>
      </p:sp>
      <p:sp>
        <p:nvSpPr>
          <p:cNvPr id="250901" name="Text Box 20">
            <a:extLst>
              <a:ext uri="{FF2B5EF4-FFF2-40B4-BE49-F238E27FC236}">
                <a16:creationId xmlns:a16="http://schemas.microsoft.com/office/drawing/2014/main" id="{70E33083-F1A5-A574-A84C-22BD19AF3103}"/>
              </a:ext>
            </a:extLst>
          </p:cNvPr>
          <p:cNvSpPr txBox="1">
            <a:spLocks noChangeArrowheads="1"/>
          </p:cNvSpPr>
          <p:nvPr/>
        </p:nvSpPr>
        <p:spPr bwMode="auto">
          <a:xfrm>
            <a:off x="5113338" y="1477963"/>
            <a:ext cx="3573462" cy="4956175"/>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endParaRPr lang="en-US" altLang="en-US" sz="2200"/>
          </a:p>
          <a:p>
            <a:pPr>
              <a:spcBef>
                <a:spcPct val="50000"/>
              </a:spcBef>
              <a:buFontTx/>
              <a:buNone/>
            </a:pPr>
            <a:endParaRPr lang="en-US" altLang="en-US" sz="2200"/>
          </a:p>
          <a:p>
            <a:pPr>
              <a:spcBef>
                <a:spcPct val="50000"/>
              </a:spcBef>
              <a:buFontTx/>
              <a:buNone/>
            </a:pPr>
            <a:endParaRPr lang="en-US" altLang="en-US" sz="2200"/>
          </a:p>
          <a:p>
            <a:pPr>
              <a:spcBef>
                <a:spcPct val="50000"/>
              </a:spcBef>
              <a:buFontTx/>
              <a:buNone/>
            </a:pPr>
            <a:endParaRPr lang="en-US" altLang="en-US" sz="2200"/>
          </a:p>
          <a:p>
            <a:pPr>
              <a:spcBef>
                <a:spcPct val="50000"/>
              </a:spcBef>
              <a:buFontTx/>
              <a:buNone/>
            </a:pPr>
            <a:endParaRPr lang="en-US" altLang="en-US" sz="2200"/>
          </a:p>
          <a:p>
            <a:pPr>
              <a:spcBef>
                <a:spcPct val="50000"/>
              </a:spcBef>
              <a:buFontTx/>
              <a:buNone/>
            </a:pPr>
            <a:endParaRPr lang="en-US" altLang="en-US" sz="2200"/>
          </a:p>
          <a:p>
            <a:pPr>
              <a:spcBef>
                <a:spcPct val="50000"/>
              </a:spcBef>
              <a:buFontTx/>
              <a:buNone/>
            </a:pPr>
            <a:endParaRPr lang="en-US" altLang="en-US" sz="2200"/>
          </a:p>
          <a:p>
            <a:pPr>
              <a:spcBef>
                <a:spcPct val="50000"/>
              </a:spcBef>
              <a:buFontTx/>
              <a:buNone/>
            </a:pPr>
            <a:endParaRPr lang="en-US" altLang="en-US" sz="2200"/>
          </a:p>
          <a:p>
            <a:pPr>
              <a:spcBef>
                <a:spcPct val="50000"/>
              </a:spcBef>
              <a:buFontTx/>
              <a:buNone/>
            </a:pPr>
            <a:endParaRPr lang="en-US" altLang="en-US" sz="2200"/>
          </a:p>
          <a:p>
            <a:pPr>
              <a:spcBef>
                <a:spcPct val="50000"/>
              </a:spcBef>
              <a:buFontTx/>
              <a:buNone/>
            </a:pPr>
            <a:endParaRPr lang="en-US" altLang="en-US" sz="2200"/>
          </a:p>
        </p:txBody>
      </p:sp>
    </p:spTree>
  </p:cSld>
  <p:clrMapOvr>
    <a:masterClrMapping/>
  </p:clrMapOvr>
  <p:transition/>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2930" name="Slide Number Placeholder 3">
            <a:extLst>
              <a:ext uri="{FF2B5EF4-FFF2-40B4-BE49-F238E27FC236}">
                <a16:creationId xmlns:a16="http://schemas.microsoft.com/office/drawing/2014/main" id="{7136C67A-F976-8586-5CFD-6C5767C3A576}"/>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F2129EA6-3F77-4FF7-9D3E-540D39E42331}" type="slidenum">
              <a:rPr lang="en-US" altLang="en-US" sz="1400"/>
              <a:pPr>
                <a:spcBef>
                  <a:spcPct val="0"/>
                </a:spcBef>
                <a:buFontTx/>
                <a:buNone/>
              </a:pPr>
              <a:t>135</a:t>
            </a:fld>
            <a:endParaRPr lang="en-US" altLang="en-US" sz="1400"/>
          </a:p>
        </p:txBody>
      </p:sp>
      <p:sp>
        <p:nvSpPr>
          <p:cNvPr id="252931" name="Text Box 2">
            <a:extLst>
              <a:ext uri="{FF2B5EF4-FFF2-40B4-BE49-F238E27FC236}">
                <a16:creationId xmlns:a16="http://schemas.microsoft.com/office/drawing/2014/main" id="{DD2236B8-CC7A-879B-94B3-6C2653EE7661}"/>
              </a:ext>
            </a:extLst>
          </p:cNvPr>
          <p:cNvSpPr txBox="1">
            <a:spLocks noChangeArrowheads="1"/>
          </p:cNvSpPr>
          <p:nvPr/>
        </p:nvSpPr>
        <p:spPr bwMode="auto">
          <a:xfrm>
            <a:off x="4960938" y="1325563"/>
            <a:ext cx="3573462" cy="4956175"/>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endParaRPr lang="en-US" altLang="en-US" sz="2200"/>
          </a:p>
          <a:p>
            <a:pPr>
              <a:spcBef>
                <a:spcPct val="50000"/>
              </a:spcBef>
              <a:buFontTx/>
              <a:buNone/>
            </a:pPr>
            <a:endParaRPr lang="en-US" altLang="en-US" sz="2200"/>
          </a:p>
          <a:p>
            <a:pPr>
              <a:spcBef>
                <a:spcPct val="50000"/>
              </a:spcBef>
              <a:buFontTx/>
              <a:buNone/>
            </a:pPr>
            <a:endParaRPr lang="en-US" altLang="en-US" sz="2200"/>
          </a:p>
          <a:p>
            <a:pPr>
              <a:spcBef>
                <a:spcPct val="50000"/>
              </a:spcBef>
              <a:buFontTx/>
              <a:buNone/>
            </a:pPr>
            <a:endParaRPr lang="en-US" altLang="en-US" sz="2200"/>
          </a:p>
          <a:p>
            <a:pPr>
              <a:spcBef>
                <a:spcPct val="50000"/>
              </a:spcBef>
              <a:buFontTx/>
              <a:buNone/>
            </a:pPr>
            <a:endParaRPr lang="en-US" altLang="en-US" sz="2200"/>
          </a:p>
          <a:p>
            <a:pPr>
              <a:spcBef>
                <a:spcPct val="50000"/>
              </a:spcBef>
              <a:buFontTx/>
              <a:buNone/>
            </a:pPr>
            <a:endParaRPr lang="en-US" altLang="en-US" sz="2200"/>
          </a:p>
          <a:p>
            <a:pPr>
              <a:spcBef>
                <a:spcPct val="50000"/>
              </a:spcBef>
              <a:buFontTx/>
              <a:buNone/>
            </a:pPr>
            <a:endParaRPr lang="en-US" altLang="en-US" sz="2200"/>
          </a:p>
          <a:p>
            <a:pPr>
              <a:spcBef>
                <a:spcPct val="50000"/>
              </a:spcBef>
              <a:buFontTx/>
              <a:buNone/>
            </a:pPr>
            <a:endParaRPr lang="en-US" altLang="en-US" sz="2200"/>
          </a:p>
          <a:p>
            <a:pPr>
              <a:spcBef>
                <a:spcPct val="50000"/>
              </a:spcBef>
              <a:buFontTx/>
              <a:buNone/>
            </a:pPr>
            <a:endParaRPr lang="en-US" altLang="en-US" sz="2200"/>
          </a:p>
          <a:p>
            <a:pPr>
              <a:spcBef>
                <a:spcPct val="50000"/>
              </a:spcBef>
              <a:buFontTx/>
              <a:buNone/>
            </a:pPr>
            <a:endParaRPr lang="en-US" altLang="en-US" sz="2200"/>
          </a:p>
        </p:txBody>
      </p:sp>
      <p:graphicFrame>
        <p:nvGraphicFramePr>
          <p:cNvPr id="252932" name="Object 3">
            <a:extLst>
              <a:ext uri="{FF2B5EF4-FFF2-40B4-BE49-F238E27FC236}">
                <a16:creationId xmlns:a16="http://schemas.microsoft.com/office/drawing/2014/main" id="{6D4E61B6-2A64-D843-5933-74E37DE4E9AC}"/>
              </a:ext>
            </a:extLst>
          </p:cNvPr>
          <p:cNvGraphicFramePr>
            <a:graphicFrameLocks noChangeAspect="1"/>
          </p:cNvGraphicFramePr>
          <p:nvPr/>
        </p:nvGraphicFramePr>
        <p:xfrm>
          <a:off x="549275" y="407988"/>
          <a:ext cx="7918450" cy="4794250"/>
        </p:xfrm>
        <a:graphic>
          <a:graphicData uri="http://schemas.openxmlformats.org/presentationml/2006/ole">
            <mc:AlternateContent xmlns:mc="http://schemas.openxmlformats.org/markup-compatibility/2006">
              <mc:Choice xmlns:v="urn:schemas-microsoft-com:vml" Requires="v">
                <p:oleObj name="Chart" r:id="rId3" imgW="5886450" imgH="2905125" progId="Excel.Chart.8">
                  <p:embed/>
                </p:oleObj>
              </mc:Choice>
              <mc:Fallback>
                <p:oleObj name="Chart" r:id="rId3" imgW="5886450" imgH="2905125" progId="Excel.Chart.8">
                  <p:embed/>
                  <p:pic>
                    <p:nvPicPr>
                      <p:cNvPr id="0" name="Object 3"/>
                      <p:cNvPicPr>
                        <a:picLocks noChangeAspect="1" noChangeArrowheads="1"/>
                      </p:cNvPicPr>
                      <p:nvPr/>
                    </p:nvPicPr>
                    <p:blipFill>
                      <a:blip r:embed="rId4">
                        <a:extLst>
                          <a:ext uri="{28A0092B-C50C-407E-A947-70E740481C1C}">
                            <a14:useLocalDpi xmlns:a14="http://schemas.microsoft.com/office/drawing/2010/main" val="0"/>
                          </a:ext>
                        </a:extLst>
                      </a:blip>
                      <a:srcRect r="23732"/>
                      <a:stretch>
                        <a:fillRect/>
                      </a:stretch>
                    </p:blipFill>
                    <p:spPr bwMode="auto">
                      <a:xfrm>
                        <a:off x="549275" y="407988"/>
                        <a:ext cx="7918450" cy="4794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252933" name="Text Box 3">
            <a:extLst>
              <a:ext uri="{FF2B5EF4-FFF2-40B4-BE49-F238E27FC236}">
                <a16:creationId xmlns:a16="http://schemas.microsoft.com/office/drawing/2014/main" id="{E3691048-4DB7-F43E-1FF2-636F842E7221}"/>
              </a:ext>
            </a:extLst>
          </p:cNvPr>
          <p:cNvSpPr txBox="1">
            <a:spLocks noChangeArrowheads="1"/>
          </p:cNvSpPr>
          <p:nvPr/>
        </p:nvSpPr>
        <p:spPr bwMode="auto">
          <a:xfrm>
            <a:off x="2649538" y="5438775"/>
            <a:ext cx="2336800"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37931725" indent="-37474525">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50000"/>
              </a:spcBef>
              <a:buFontTx/>
              <a:buNone/>
            </a:pPr>
            <a:r>
              <a:rPr lang="en-US" altLang="en-US" sz="2800" b="1">
                <a:solidFill>
                  <a:srgbClr val="0000FF"/>
                </a:solidFill>
                <a:latin typeface="Arial" panose="020B0604020202020204" pitchFamily="34" charset="0"/>
                <a:ea typeface="MS PGothic" panose="020B0600070205080204" pitchFamily="34" charset="-128"/>
              </a:rPr>
              <a:t>Control</a:t>
            </a:r>
          </a:p>
        </p:txBody>
      </p:sp>
      <p:sp>
        <p:nvSpPr>
          <p:cNvPr id="252934" name="Text Box 4">
            <a:extLst>
              <a:ext uri="{FF2B5EF4-FFF2-40B4-BE49-F238E27FC236}">
                <a16:creationId xmlns:a16="http://schemas.microsoft.com/office/drawing/2014/main" id="{82555CCC-7145-ED20-4442-9362FD3D6854}"/>
              </a:ext>
            </a:extLst>
          </p:cNvPr>
          <p:cNvSpPr txBox="1">
            <a:spLocks noChangeArrowheads="1"/>
          </p:cNvSpPr>
          <p:nvPr/>
        </p:nvSpPr>
        <p:spPr bwMode="auto">
          <a:xfrm>
            <a:off x="5681663" y="5441950"/>
            <a:ext cx="2336800"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37931725" indent="-37474525">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50000"/>
              </a:spcBef>
              <a:buFontTx/>
              <a:buNone/>
            </a:pPr>
            <a:r>
              <a:rPr lang="en-US" altLang="en-US" sz="2800" b="1">
                <a:solidFill>
                  <a:srgbClr val="FF0000"/>
                </a:solidFill>
                <a:latin typeface="Arial" panose="020B0604020202020204" pitchFamily="34" charset="0"/>
                <a:ea typeface="MS PGothic" panose="020B0600070205080204" pitchFamily="34" charset="-128"/>
              </a:rPr>
              <a:t>Selected</a:t>
            </a:r>
          </a:p>
        </p:txBody>
      </p:sp>
      <p:sp>
        <p:nvSpPr>
          <p:cNvPr id="252935" name="Text Box 5">
            <a:extLst>
              <a:ext uri="{FF2B5EF4-FFF2-40B4-BE49-F238E27FC236}">
                <a16:creationId xmlns:a16="http://schemas.microsoft.com/office/drawing/2014/main" id="{D514F0C6-CFA8-A9F8-8E08-E8322229B33D}"/>
              </a:ext>
            </a:extLst>
          </p:cNvPr>
          <p:cNvSpPr txBox="1">
            <a:spLocks noChangeArrowheads="1"/>
          </p:cNvSpPr>
          <p:nvPr/>
        </p:nvSpPr>
        <p:spPr bwMode="auto">
          <a:xfrm>
            <a:off x="3644900" y="4935538"/>
            <a:ext cx="12827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37931725" indent="-37474525">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50000"/>
              </a:spcBef>
              <a:buFontTx/>
              <a:buNone/>
            </a:pPr>
            <a:r>
              <a:rPr lang="en-US" altLang="en-US" sz="2400">
                <a:latin typeface="Arial" panose="020B0604020202020204" pitchFamily="34" charset="0"/>
                <a:ea typeface="MS PGothic" panose="020B0600070205080204" pitchFamily="34" charset="-128"/>
              </a:rPr>
              <a:t>Wheel</a:t>
            </a:r>
          </a:p>
        </p:txBody>
      </p:sp>
      <p:sp>
        <p:nvSpPr>
          <p:cNvPr id="252936" name="Text Box 6">
            <a:extLst>
              <a:ext uri="{FF2B5EF4-FFF2-40B4-BE49-F238E27FC236}">
                <a16:creationId xmlns:a16="http://schemas.microsoft.com/office/drawing/2014/main" id="{9EB8C181-D504-3B56-D0A1-089726C5F823}"/>
              </a:ext>
            </a:extLst>
          </p:cNvPr>
          <p:cNvSpPr txBox="1">
            <a:spLocks noChangeArrowheads="1"/>
          </p:cNvSpPr>
          <p:nvPr/>
        </p:nvSpPr>
        <p:spPr bwMode="auto">
          <a:xfrm>
            <a:off x="6737350" y="4935538"/>
            <a:ext cx="12827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37931725" indent="-37474525">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50000"/>
              </a:spcBef>
              <a:buFontTx/>
              <a:buNone/>
            </a:pPr>
            <a:r>
              <a:rPr lang="en-US" altLang="en-US" sz="2400">
                <a:latin typeface="Arial" panose="020B0604020202020204" pitchFamily="34" charset="0"/>
                <a:ea typeface="MS PGothic" panose="020B0600070205080204" pitchFamily="34" charset="-128"/>
              </a:rPr>
              <a:t>Wheel</a:t>
            </a:r>
          </a:p>
        </p:txBody>
      </p:sp>
      <p:sp>
        <p:nvSpPr>
          <p:cNvPr id="252937" name="Text Box 7">
            <a:extLst>
              <a:ext uri="{FF2B5EF4-FFF2-40B4-BE49-F238E27FC236}">
                <a16:creationId xmlns:a16="http://schemas.microsoft.com/office/drawing/2014/main" id="{7358D529-D22B-1FEF-03B6-ADE939B7417A}"/>
              </a:ext>
            </a:extLst>
          </p:cNvPr>
          <p:cNvSpPr txBox="1">
            <a:spLocks noChangeArrowheads="1"/>
          </p:cNvSpPr>
          <p:nvPr/>
        </p:nvSpPr>
        <p:spPr bwMode="auto">
          <a:xfrm>
            <a:off x="1911350" y="4935538"/>
            <a:ext cx="1600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37931725" indent="-37474525">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50000"/>
              </a:spcBef>
              <a:buFontTx/>
              <a:buNone/>
            </a:pPr>
            <a:r>
              <a:rPr lang="en-US" altLang="en-US" sz="2400">
                <a:latin typeface="Arial" panose="020B0604020202020204" pitchFamily="34" charset="0"/>
                <a:ea typeface="MS PGothic" panose="020B0600070205080204" pitchFamily="34" charset="-128"/>
              </a:rPr>
              <a:t>No Wheel</a:t>
            </a:r>
          </a:p>
        </p:txBody>
      </p:sp>
      <p:sp>
        <p:nvSpPr>
          <p:cNvPr id="252938" name="Text Box 8">
            <a:extLst>
              <a:ext uri="{FF2B5EF4-FFF2-40B4-BE49-F238E27FC236}">
                <a16:creationId xmlns:a16="http://schemas.microsoft.com/office/drawing/2014/main" id="{702015F0-A973-EBF9-2A45-0694C0963785}"/>
              </a:ext>
            </a:extLst>
          </p:cNvPr>
          <p:cNvSpPr txBox="1">
            <a:spLocks noChangeArrowheads="1"/>
          </p:cNvSpPr>
          <p:nvPr/>
        </p:nvSpPr>
        <p:spPr bwMode="auto">
          <a:xfrm>
            <a:off x="4984750" y="4935538"/>
            <a:ext cx="1676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37931725" indent="-37474525">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50000"/>
              </a:spcBef>
              <a:buFontTx/>
              <a:buNone/>
            </a:pPr>
            <a:r>
              <a:rPr lang="en-US" altLang="en-US" sz="2400">
                <a:latin typeface="Arial" panose="020B0604020202020204" pitchFamily="34" charset="0"/>
                <a:ea typeface="MS PGothic" panose="020B0600070205080204" pitchFamily="34" charset="-128"/>
              </a:rPr>
              <a:t>No Wheel</a:t>
            </a:r>
          </a:p>
        </p:txBody>
      </p:sp>
      <p:sp>
        <p:nvSpPr>
          <p:cNvPr id="252939" name="Text Box 17">
            <a:extLst>
              <a:ext uri="{FF2B5EF4-FFF2-40B4-BE49-F238E27FC236}">
                <a16:creationId xmlns:a16="http://schemas.microsoft.com/office/drawing/2014/main" id="{59C78668-EBD0-33E8-A574-5639014AC4FA}"/>
              </a:ext>
            </a:extLst>
          </p:cNvPr>
          <p:cNvSpPr txBox="1">
            <a:spLocks noChangeArrowheads="1"/>
          </p:cNvSpPr>
          <p:nvPr/>
        </p:nvSpPr>
        <p:spPr bwMode="auto">
          <a:xfrm>
            <a:off x="2087563" y="4505325"/>
            <a:ext cx="5864225" cy="45720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37931725" indent="-37474525">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50000"/>
              </a:spcBef>
              <a:buFontTx/>
              <a:buNone/>
            </a:pPr>
            <a:r>
              <a:rPr lang="en-US" altLang="en-US" sz="2400" b="1">
                <a:latin typeface="Arial" panose="020B0604020202020204" pitchFamily="34" charset="0"/>
                <a:ea typeface="MS PGothic" panose="020B0600070205080204" pitchFamily="34" charset="-128"/>
              </a:rPr>
              <a:t>S      W      S      W       S      W      S      </a:t>
            </a:r>
            <a:r>
              <a:rPr lang="en-US" altLang="en-US" sz="800" b="1">
                <a:latin typeface="Arial" panose="020B0604020202020204" pitchFamily="34" charset="0"/>
                <a:ea typeface="MS PGothic" panose="020B0600070205080204" pitchFamily="34" charset="-128"/>
              </a:rPr>
              <a:t> </a:t>
            </a:r>
            <a:r>
              <a:rPr lang="en-US" altLang="en-US" sz="2400" b="1">
                <a:latin typeface="Arial" panose="020B0604020202020204" pitchFamily="34" charset="0"/>
                <a:ea typeface="MS PGothic" panose="020B0600070205080204" pitchFamily="34" charset="-128"/>
              </a:rPr>
              <a:t>W</a:t>
            </a:r>
            <a:endParaRPr lang="en-US" altLang="en-US" sz="900" b="1">
              <a:latin typeface="Arial" panose="020B0604020202020204" pitchFamily="34" charset="0"/>
              <a:ea typeface="MS PGothic" panose="020B0600070205080204" pitchFamily="34" charset="-128"/>
            </a:endParaRPr>
          </a:p>
        </p:txBody>
      </p:sp>
      <p:sp>
        <p:nvSpPr>
          <p:cNvPr id="252940" name="Text Box 20">
            <a:extLst>
              <a:ext uri="{FF2B5EF4-FFF2-40B4-BE49-F238E27FC236}">
                <a16:creationId xmlns:a16="http://schemas.microsoft.com/office/drawing/2014/main" id="{6D5F27A2-DBE6-D952-B661-89F16EAD7661}"/>
              </a:ext>
            </a:extLst>
          </p:cNvPr>
          <p:cNvSpPr txBox="1">
            <a:spLocks noChangeArrowheads="1"/>
          </p:cNvSpPr>
          <p:nvPr/>
        </p:nvSpPr>
        <p:spPr bwMode="auto">
          <a:xfrm rot="-5400000">
            <a:off x="-1334293" y="2337593"/>
            <a:ext cx="39370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37931725" indent="-37474525">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50000"/>
              </a:spcBef>
              <a:buFontTx/>
              <a:buNone/>
            </a:pPr>
            <a:r>
              <a:rPr lang="en-US" altLang="en-US" sz="1800">
                <a:latin typeface="Arial" panose="020B0604020202020204" pitchFamily="34" charset="0"/>
                <a:ea typeface="MS PGothic" panose="020B0600070205080204" pitchFamily="34" charset="-128"/>
              </a:rPr>
              <a:t>Retroperitoneal Fat Pad Mass (g)</a:t>
            </a:r>
          </a:p>
        </p:txBody>
      </p:sp>
      <p:sp>
        <p:nvSpPr>
          <p:cNvPr id="252941" name="Text Box 22">
            <a:extLst>
              <a:ext uri="{FF2B5EF4-FFF2-40B4-BE49-F238E27FC236}">
                <a16:creationId xmlns:a16="http://schemas.microsoft.com/office/drawing/2014/main" id="{D149273E-1BCC-A2BD-A42C-70F0E91C6E3E}"/>
              </a:ext>
            </a:extLst>
          </p:cNvPr>
          <p:cNvSpPr txBox="1">
            <a:spLocks noChangeArrowheads="1"/>
          </p:cNvSpPr>
          <p:nvPr/>
        </p:nvSpPr>
        <p:spPr bwMode="auto">
          <a:xfrm>
            <a:off x="71438" y="6440488"/>
            <a:ext cx="34163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37931725" indent="-37474525">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50000"/>
              </a:spcBef>
              <a:buFontTx/>
              <a:buNone/>
            </a:pPr>
            <a:r>
              <a:rPr lang="en-US" altLang="en-US" sz="1800">
                <a:latin typeface="Arial" panose="020B0604020202020204" pitchFamily="34" charset="0"/>
                <a:ea typeface="MS PGothic" panose="020B0600070205080204" pitchFamily="34" charset="-128"/>
                <a:cs typeface="Arial" panose="020B0604020202020204" pitchFamily="34" charset="0"/>
              </a:rPr>
              <a:t>Least Squares Means ± SE</a:t>
            </a:r>
          </a:p>
        </p:txBody>
      </p:sp>
      <p:sp>
        <p:nvSpPr>
          <p:cNvPr id="252942" name="Text Box 21">
            <a:extLst>
              <a:ext uri="{FF2B5EF4-FFF2-40B4-BE49-F238E27FC236}">
                <a16:creationId xmlns:a16="http://schemas.microsoft.com/office/drawing/2014/main" id="{2F3538D5-B220-CBA9-40F8-0BCC4268DD0F}"/>
              </a:ext>
            </a:extLst>
          </p:cNvPr>
          <p:cNvSpPr txBox="1">
            <a:spLocks noChangeArrowheads="1"/>
          </p:cNvSpPr>
          <p:nvPr/>
        </p:nvSpPr>
        <p:spPr bwMode="auto">
          <a:xfrm>
            <a:off x="0" y="0"/>
            <a:ext cx="9144000" cy="708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37931725" indent="-37474525">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0"/>
              </a:spcBef>
              <a:buFontTx/>
              <a:buNone/>
            </a:pPr>
            <a:r>
              <a:rPr lang="en-US" altLang="en-US" sz="4000">
                <a:latin typeface="Arial" panose="020B0604020202020204" pitchFamily="34" charset="0"/>
                <a:ea typeface="MS PGothic" panose="020B0600070205080204" pitchFamily="34" charset="-128"/>
              </a:rPr>
              <a:t>Retroperitoneal Fat: 82 days old</a:t>
            </a:r>
          </a:p>
        </p:txBody>
      </p:sp>
      <p:sp>
        <p:nvSpPr>
          <p:cNvPr id="252943" name="Line 14">
            <a:extLst>
              <a:ext uri="{FF2B5EF4-FFF2-40B4-BE49-F238E27FC236}">
                <a16:creationId xmlns:a16="http://schemas.microsoft.com/office/drawing/2014/main" id="{27BCBCBC-C2C4-B6D9-5BFC-0084062545FF}"/>
              </a:ext>
            </a:extLst>
          </p:cNvPr>
          <p:cNvSpPr>
            <a:spLocks noChangeShapeType="1"/>
          </p:cNvSpPr>
          <p:nvPr/>
        </p:nvSpPr>
        <p:spPr bwMode="auto">
          <a:xfrm flipV="1">
            <a:off x="2255838" y="2103438"/>
            <a:ext cx="792162" cy="1562100"/>
          </a:xfrm>
          <a:prstGeom prst="line">
            <a:avLst/>
          </a:prstGeom>
          <a:noFill/>
          <a:ln w="76200">
            <a:solidFill>
              <a:srgbClr val="D60093"/>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52944" name="Line 15">
            <a:extLst>
              <a:ext uri="{FF2B5EF4-FFF2-40B4-BE49-F238E27FC236}">
                <a16:creationId xmlns:a16="http://schemas.microsoft.com/office/drawing/2014/main" id="{2A2DE242-367C-16A3-DAD1-58752F301E2A}"/>
              </a:ext>
            </a:extLst>
          </p:cNvPr>
          <p:cNvSpPr>
            <a:spLocks noChangeShapeType="1"/>
          </p:cNvSpPr>
          <p:nvPr/>
        </p:nvSpPr>
        <p:spPr bwMode="auto">
          <a:xfrm flipV="1">
            <a:off x="3803650" y="2660650"/>
            <a:ext cx="776288" cy="1143000"/>
          </a:xfrm>
          <a:prstGeom prst="line">
            <a:avLst/>
          </a:prstGeom>
          <a:noFill/>
          <a:ln w="76200">
            <a:solidFill>
              <a:srgbClr val="D60093"/>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52945" name="Text Box 16">
            <a:extLst>
              <a:ext uri="{FF2B5EF4-FFF2-40B4-BE49-F238E27FC236}">
                <a16:creationId xmlns:a16="http://schemas.microsoft.com/office/drawing/2014/main" id="{5DAA7242-F39B-B42B-4F9A-0D0CBB86F67A}"/>
              </a:ext>
            </a:extLst>
          </p:cNvPr>
          <p:cNvSpPr txBox="1">
            <a:spLocks noChangeArrowheads="1"/>
          </p:cNvSpPr>
          <p:nvPr/>
        </p:nvSpPr>
        <p:spPr bwMode="auto">
          <a:xfrm>
            <a:off x="1217613" y="4502150"/>
            <a:ext cx="998537"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US" altLang="en-US" sz="2400" b="1">
                <a:latin typeface="Arial" panose="020B0604020202020204" pitchFamily="34" charset="0"/>
              </a:rPr>
              <a:t>Diet</a:t>
            </a:r>
          </a:p>
        </p:txBody>
      </p:sp>
      <p:sp>
        <p:nvSpPr>
          <p:cNvPr id="252946" name="Line 17">
            <a:extLst>
              <a:ext uri="{FF2B5EF4-FFF2-40B4-BE49-F238E27FC236}">
                <a16:creationId xmlns:a16="http://schemas.microsoft.com/office/drawing/2014/main" id="{16D92B79-E1E3-197B-62A3-036AA34CBBBA}"/>
              </a:ext>
            </a:extLst>
          </p:cNvPr>
          <p:cNvSpPr>
            <a:spLocks noChangeShapeType="1"/>
          </p:cNvSpPr>
          <p:nvPr/>
        </p:nvSpPr>
        <p:spPr bwMode="auto">
          <a:xfrm flipV="1">
            <a:off x="5341938" y="1839913"/>
            <a:ext cx="769937" cy="1895475"/>
          </a:xfrm>
          <a:prstGeom prst="line">
            <a:avLst/>
          </a:prstGeom>
          <a:noFill/>
          <a:ln w="76200">
            <a:solidFill>
              <a:srgbClr val="D60093"/>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52947" name="Line 18">
            <a:extLst>
              <a:ext uri="{FF2B5EF4-FFF2-40B4-BE49-F238E27FC236}">
                <a16:creationId xmlns:a16="http://schemas.microsoft.com/office/drawing/2014/main" id="{614EFE33-D971-7FC7-1CC1-FFD64E62AAD0}"/>
              </a:ext>
            </a:extLst>
          </p:cNvPr>
          <p:cNvSpPr>
            <a:spLocks noChangeShapeType="1"/>
          </p:cNvSpPr>
          <p:nvPr/>
        </p:nvSpPr>
        <p:spPr bwMode="auto">
          <a:xfrm flipV="1">
            <a:off x="6873875" y="3176588"/>
            <a:ext cx="762000" cy="752475"/>
          </a:xfrm>
          <a:prstGeom prst="line">
            <a:avLst/>
          </a:prstGeom>
          <a:noFill/>
          <a:ln w="76200">
            <a:solidFill>
              <a:srgbClr val="D60093"/>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52948" name="Text Box 19">
            <a:extLst>
              <a:ext uri="{FF2B5EF4-FFF2-40B4-BE49-F238E27FC236}">
                <a16:creationId xmlns:a16="http://schemas.microsoft.com/office/drawing/2014/main" id="{C684BF31-C427-F561-9AF0-9CFA57740BF8}"/>
              </a:ext>
            </a:extLst>
          </p:cNvPr>
          <p:cNvSpPr txBox="1">
            <a:spLocks noChangeArrowheads="1"/>
          </p:cNvSpPr>
          <p:nvPr/>
        </p:nvSpPr>
        <p:spPr bwMode="auto">
          <a:xfrm>
            <a:off x="4960938" y="1477963"/>
            <a:ext cx="3725862" cy="4956175"/>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endParaRPr lang="en-US" altLang="en-US" sz="2200"/>
          </a:p>
          <a:p>
            <a:pPr>
              <a:spcBef>
                <a:spcPct val="50000"/>
              </a:spcBef>
              <a:buFontTx/>
              <a:buNone/>
            </a:pPr>
            <a:endParaRPr lang="en-US" altLang="en-US" sz="2200"/>
          </a:p>
          <a:p>
            <a:pPr>
              <a:spcBef>
                <a:spcPct val="50000"/>
              </a:spcBef>
              <a:buFontTx/>
              <a:buNone/>
            </a:pPr>
            <a:endParaRPr lang="en-US" altLang="en-US" sz="2200"/>
          </a:p>
          <a:p>
            <a:pPr>
              <a:spcBef>
                <a:spcPct val="50000"/>
              </a:spcBef>
              <a:buFontTx/>
              <a:buNone/>
            </a:pPr>
            <a:endParaRPr lang="en-US" altLang="en-US" sz="2200"/>
          </a:p>
          <a:p>
            <a:pPr>
              <a:spcBef>
                <a:spcPct val="50000"/>
              </a:spcBef>
              <a:buFontTx/>
              <a:buNone/>
            </a:pPr>
            <a:endParaRPr lang="en-US" altLang="en-US" sz="2200"/>
          </a:p>
          <a:p>
            <a:pPr>
              <a:spcBef>
                <a:spcPct val="50000"/>
              </a:spcBef>
              <a:buFontTx/>
              <a:buNone/>
            </a:pPr>
            <a:endParaRPr lang="en-US" altLang="en-US" sz="2200"/>
          </a:p>
          <a:p>
            <a:pPr>
              <a:spcBef>
                <a:spcPct val="50000"/>
              </a:spcBef>
              <a:buFontTx/>
              <a:buNone/>
            </a:pPr>
            <a:endParaRPr lang="en-US" altLang="en-US" sz="2200"/>
          </a:p>
          <a:p>
            <a:pPr>
              <a:spcBef>
                <a:spcPct val="50000"/>
              </a:spcBef>
              <a:buFontTx/>
              <a:buNone/>
            </a:pPr>
            <a:endParaRPr lang="en-US" altLang="en-US" sz="2200"/>
          </a:p>
          <a:p>
            <a:pPr>
              <a:spcBef>
                <a:spcPct val="50000"/>
              </a:spcBef>
              <a:buFontTx/>
              <a:buNone/>
            </a:pPr>
            <a:endParaRPr lang="en-US" altLang="en-US" sz="2200"/>
          </a:p>
          <a:p>
            <a:pPr>
              <a:spcBef>
                <a:spcPct val="50000"/>
              </a:spcBef>
              <a:buFontTx/>
              <a:buNone/>
            </a:pPr>
            <a:endParaRPr lang="en-US" altLang="en-US" sz="2200"/>
          </a:p>
        </p:txBody>
      </p:sp>
      <p:sp>
        <p:nvSpPr>
          <p:cNvPr id="1844244" name="Line 20">
            <a:extLst>
              <a:ext uri="{FF2B5EF4-FFF2-40B4-BE49-F238E27FC236}">
                <a16:creationId xmlns:a16="http://schemas.microsoft.com/office/drawing/2014/main" id="{596D9057-CB9D-1C70-C658-0981FE08C4BA}"/>
              </a:ext>
            </a:extLst>
          </p:cNvPr>
          <p:cNvSpPr>
            <a:spLocks noChangeShapeType="1"/>
          </p:cNvSpPr>
          <p:nvPr/>
        </p:nvSpPr>
        <p:spPr bwMode="auto">
          <a:xfrm>
            <a:off x="3041650" y="2089150"/>
            <a:ext cx="1522413" cy="587375"/>
          </a:xfrm>
          <a:prstGeom prst="line">
            <a:avLst/>
          </a:prstGeom>
          <a:noFill/>
          <a:ln w="76200">
            <a:solidFill>
              <a:srgbClr val="33CC33"/>
            </a:solidFill>
            <a:round/>
            <a:headEnd type="triangle" w="med" len="me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184424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4978" name="Slide Number Placeholder 3">
            <a:extLst>
              <a:ext uri="{FF2B5EF4-FFF2-40B4-BE49-F238E27FC236}">
                <a16:creationId xmlns:a16="http://schemas.microsoft.com/office/drawing/2014/main" id="{AE74EA2F-EF4A-68D4-860C-FBDB89392461}"/>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6ECD5D74-42E8-41C2-9384-B907A2A7F316}" type="slidenum">
              <a:rPr lang="en-US" altLang="en-US" sz="1400"/>
              <a:pPr>
                <a:spcBef>
                  <a:spcPct val="0"/>
                </a:spcBef>
                <a:buFontTx/>
                <a:buNone/>
              </a:pPr>
              <a:t>136</a:t>
            </a:fld>
            <a:endParaRPr lang="en-US" altLang="en-US" sz="1400"/>
          </a:p>
        </p:txBody>
      </p:sp>
      <p:sp>
        <p:nvSpPr>
          <p:cNvPr id="254979" name="Text Box 2">
            <a:extLst>
              <a:ext uri="{FF2B5EF4-FFF2-40B4-BE49-F238E27FC236}">
                <a16:creationId xmlns:a16="http://schemas.microsoft.com/office/drawing/2014/main" id="{EE6C9861-F159-DF6D-4BE1-FA91034940EE}"/>
              </a:ext>
            </a:extLst>
          </p:cNvPr>
          <p:cNvSpPr txBox="1">
            <a:spLocks noChangeArrowheads="1"/>
          </p:cNvSpPr>
          <p:nvPr/>
        </p:nvSpPr>
        <p:spPr bwMode="auto">
          <a:xfrm>
            <a:off x="4960938" y="1325563"/>
            <a:ext cx="3573462" cy="4956175"/>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endParaRPr lang="en-US" altLang="en-US" sz="2200"/>
          </a:p>
          <a:p>
            <a:pPr>
              <a:spcBef>
                <a:spcPct val="50000"/>
              </a:spcBef>
              <a:buFontTx/>
              <a:buNone/>
            </a:pPr>
            <a:endParaRPr lang="en-US" altLang="en-US" sz="2200"/>
          </a:p>
          <a:p>
            <a:pPr>
              <a:spcBef>
                <a:spcPct val="50000"/>
              </a:spcBef>
              <a:buFontTx/>
              <a:buNone/>
            </a:pPr>
            <a:endParaRPr lang="en-US" altLang="en-US" sz="2200"/>
          </a:p>
          <a:p>
            <a:pPr>
              <a:spcBef>
                <a:spcPct val="50000"/>
              </a:spcBef>
              <a:buFontTx/>
              <a:buNone/>
            </a:pPr>
            <a:endParaRPr lang="en-US" altLang="en-US" sz="2200"/>
          </a:p>
          <a:p>
            <a:pPr>
              <a:spcBef>
                <a:spcPct val="50000"/>
              </a:spcBef>
              <a:buFontTx/>
              <a:buNone/>
            </a:pPr>
            <a:endParaRPr lang="en-US" altLang="en-US" sz="2200"/>
          </a:p>
          <a:p>
            <a:pPr>
              <a:spcBef>
                <a:spcPct val="50000"/>
              </a:spcBef>
              <a:buFontTx/>
              <a:buNone/>
            </a:pPr>
            <a:endParaRPr lang="en-US" altLang="en-US" sz="2200"/>
          </a:p>
          <a:p>
            <a:pPr>
              <a:spcBef>
                <a:spcPct val="50000"/>
              </a:spcBef>
              <a:buFontTx/>
              <a:buNone/>
            </a:pPr>
            <a:endParaRPr lang="en-US" altLang="en-US" sz="2200"/>
          </a:p>
          <a:p>
            <a:pPr>
              <a:spcBef>
                <a:spcPct val="50000"/>
              </a:spcBef>
              <a:buFontTx/>
              <a:buNone/>
            </a:pPr>
            <a:endParaRPr lang="en-US" altLang="en-US" sz="2200"/>
          </a:p>
          <a:p>
            <a:pPr>
              <a:spcBef>
                <a:spcPct val="50000"/>
              </a:spcBef>
              <a:buFontTx/>
              <a:buNone/>
            </a:pPr>
            <a:endParaRPr lang="en-US" altLang="en-US" sz="2200"/>
          </a:p>
          <a:p>
            <a:pPr>
              <a:spcBef>
                <a:spcPct val="50000"/>
              </a:spcBef>
              <a:buFontTx/>
              <a:buNone/>
            </a:pPr>
            <a:endParaRPr lang="en-US" altLang="en-US" sz="2200"/>
          </a:p>
        </p:txBody>
      </p:sp>
      <p:graphicFrame>
        <p:nvGraphicFramePr>
          <p:cNvPr id="254980" name="Object 3">
            <a:extLst>
              <a:ext uri="{FF2B5EF4-FFF2-40B4-BE49-F238E27FC236}">
                <a16:creationId xmlns:a16="http://schemas.microsoft.com/office/drawing/2014/main" id="{D7DE15E2-F865-D4F3-4763-82ACA849D545}"/>
              </a:ext>
            </a:extLst>
          </p:cNvPr>
          <p:cNvGraphicFramePr>
            <a:graphicFrameLocks noChangeAspect="1"/>
          </p:cNvGraphicFramePr>
          <p:nvPr/>
        </p:nvGraphicFramePr>
        <p:xfrm>
          <a:off x="549275" y="407988"/>
          <a:ext cx="7918450" cy="4794250"/>
        </p:xfrm>
        <a:graphic>
          <a:graphicData uri="http://schemas.openxmlformats.org/presentationml/2006/ole">
            <mc:AlternateContent xmlns:mc="http://schemas.openxmlformats.org/markup-compatibility/2006">
              <mc:Choice xmlns:v="urn:schemas-microsoft-com:vml" Requires="v">
                <p:oleObj name="Chart" r:id="rId3" imgW="5886450" imgH="2905125" progId="Excel.Chart.8">
                  <p:embed/>
                </p:oleObj>
              </mc:Choice>
              <mc:Fallback>
                <p:oleObj name="Chart" r:id="rId3" imgW="5886450" imgH="2905125" progId="Excel.Chart.8">
                  <p:embed/>
                  <p:pic>
                    <p:nvPicPr>
                      <p:cNvPr id="0" name="Object 3"/>
                      <p:cNvPicPr>
                        <a:picLocks noChangeAspect="1" noChangeArrowheads="1"/>
                      </p:cNvPicPr>
                      <p:nvPr/>
                    </p:nvPicPr>
                    <p:blipFill>
                      <a:blip r:embed="rId4">
                        <a:extLst>
                          <a:ext uri="{28A0092B-C50C-407E-A947-70E740481C1C}">
                            <a14:useLocalDpi xmlns:a14="http://schemas.microsoft.com/office/drawing/2010/main" val="0"/>
                          </a:ext>
                        </a:extLst>
                      </a:blip>
                      <a:srcRect r="23732"/>
                      <a:stretch>
                        <a:fillRect/>
                      </a:stretch>
                    </p:blipFill>
                    <p:spPr bwMode="auto">
                      <a:xfrm>
                        <a:off x="549275" y="407988"/>
                        <a:ext cx="7918450" cy="4794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254981" name="Text Box 3">
            <a:extLst>
              <a:ext uri="{FF2B5EF4-FFF2-40B4-BE49-F238E27FC236}">
                <a16:creationId xmlns:a16="http://schemas.microsoft.com/office/drawing/2014/main" id="{92D27114-D6A2-2F5B-3AD9-7FC4EBEF870A}"/>
              </a:ext>
            </a:extLst>
          </p:cNvPr>
          <p:cNvSpPr txBox="1">
            <a:spLocks noChangeArrowheads="1"/>
          </p:cNvSpPr>
          <p:nvPr/>
        </p:nvSpPr>
        <p:spPr bwMode="auto">
          <a:xfrm>
            <a:off x="2649538" y="5438775"/>
            <a:ext cx="2336800"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37931725" indent="-37474525">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50000"/>
              </a:spcBef>
              <a:buFontTx/>
              <a:buNone/>
            </a:pPr>
            <a:r>
              <a:rPr lang="en-US" altLang="en-US" sz="2800" b="1">
                <a:solidFill>
                  <a:srgbClr val="0000FF"/>
                </a:solidFill>
                <a:latin typeface="Arial" panose="020B0604020202020204" pitchFamily="34" charset="0"/>
                <a:ea typeface="MS PGothic" panose="020B0600070205080204" pitchFamily="34" charset="-128"/>
              </a:rPr>
              <a:t>Control</a:t>
            </a:r>
          </a:p>
        </p:txBody>
      </p:sp>
      <p:sp>
        <p:nvSpPr>
          <p:cNvPr id="254982" name="Text Box 4">
            <a:extLst>
              <a:ext uri="{FF2B5EF4-FFF2-40B4-BE49-F238E27FC236}">
                <a16:creationId xmlns:a16="http://schemas.microsoft.com/office/drawing/2014/main" id="{EE9CDBFC-CD53-7236-4510-39D4ADAE711C}"/>
              </a:ext>
            </a:extLst>
          </p:cNvPr>
          <p:cNvSpPr txBox="1">
            <a:spLocks noChangeArrowheads="1"/>
          </p:cNvSpPr>
          <p:nvPr/>
        </p:nvSpPr>
        <p:spPr bwMode="auto">
          <a:xfrm>
            <a:off x="5681663" y="5441950"/>
            <a:ext cx="2336800"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37931725" indent="-37474525">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50000"/>
              </a:spcBef>
              <a:buFontTx/>
              <a:buNone/>
            </a:pPr>
            <a:r>
              <a:rPr lang="en-US" altLang="en-US" sz="2800" b="1">
                <a:solidFill>
                  <a:srgbClr val="FF0000"/>
                </a:solidFill>
                <a:latin typeface="Arial" panose="020B0604020202020204" pitchFamily="34" charset="0"/>
                <a:ea typeface="MS PGothic" panose="020B0600070205080204" pitchFamily="34" charset="-128"/>
              </a:rPr>
              <a:t>Selected</a:t>
            </a:r>
          </a:p>
        </p:txBody>
      </p:sp>
      <p:sp>
        <p:nvSpPr>
          <p:cNvPr id="254983" name="Text Box 5">
            <a:extLst>
              <a:ext uri="{FF2B5EF4-FFF2-40B4-BE49-F238E27FC236}">
                <a16:creationId xmlns:a16="http://schemas.microsoft.com/office/drawing/2014/main" id="{DD3599F8-6085-BAA0-09F8-585D13F27475}"/>
              </a:ext>
            </a:extLst>
          </p:cNvPr>
          <p:cNvSpPr txBox="1">
            <a:spLocks noChangeArrowheads="1"/>
          </p:cNvSpPr>
          <p:nvPr/>
        </p:nvSpPr>
        <p:spPr bwMode="auto">
          <a:xfrm>
            <a:off x="3644900" y="4935538"/>
            <a:ext cx="12827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37931725" indent="-37474525">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50000"/>
              </a:spcBef>
              <a:buFontTx/>
              <a:buNone/>
            </a:pPr>
            <a:r>
              <a:rPr lang="en-US" altLang="en-US" sz="2400">
                <a:latin typeface="Arial" panose="020B0604020202020204" pitchFamily="34" charset="0"/>
                <a:ea typeface="MS PGothic" panose="020B0600070205080204" pitchFamily="34" charset="-128"/>
              </a:rPr>
              <a:t>Wheel</a:t>
            </a:r>
          </a:p>
        </p:txBody>
      </p:sp>
      <p:sp>
        <p:nvSpPr>
          <p:cNvPr id="254984" name="Text Box 6">
            <a:extLst>
              <a:ext uri="{FF2B5EF4-FFF2-40B4-BE49-F238E27FC236}">
                <a16:creationId xmlns:a16="http://schemas.microsoft.com/office/drawing/2014/main" id="{35261F98-54AB-B8D4-1629-364B59B544FB}"/>
              </a:ext>
            </a:extLst>
          </p:cNvPr>
          <p:cNvSpPr txBox="1">
            <a:spLocks noChangeArrowheads="1"/>
          </p:cNvSpPr>
          <p:nvPr/>
        </p:nvSpPr>
        <p:spPr bwMode="auto">
          <a:xfrm>
            <a:off x="6737350" y="4935538"/>
            <a:ext cx="12827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37931725" indent="-37474525">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50000"/>
              </a:spcBef>
              <a:buFontTx/>
              <a:buNone/>
            </a:pPr>
            <a:r>
              <a:rPr lang="en-US" altLang="en-US" sz="2400">
                <a:latin typeface="Arial" panose="020B0604020202020204" pitchFamily="34" charset="0"/>
                <a:ea typeface="MS PGothic" panose="020B0600070205080204" pitchFamily="34" charset="-128"/>
              </a:rPr>
              <a:t>Wheel</a:t>
            </a:r>
          </a:p>
        </p:txBody>
      </p:sp>
      <p:sp>
        <p:nvSpPr>
          <p:cNvPr id="254985" name="Text Box 7">
            <a:extLst>
              <a:ext uri="{FF2B5EF4-FFF2-40B4-BE49-F238E27FC236}">
                <a16:creationId xmlns:a16="http://schemas.microsoft.com/office/drawing/2014/main" id="{6B4DE707-A621-3FC5-E17D-B245B535A36F}"/>
              </a:ext>
            </a:extLst>
          </p:cNvPr>
          <p:cNvSpPr txBox="1">
            <a:spLocks noChangeArrowheads="1"/>
          </p:cNvSpPr>
          <p:nvPr/>
        </p:nvSpPr>
        <p:spPr bwMode="auto">
          <a:xfrm>
            <a:off x="1911350" y="4935538"/>
            <a:ext cx="1600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37931725" indent="-37474525">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50000"/>
              </a:spcBef>
              <a:buFontTx/>
              <a:buNone/>
            </a:pPr>
            <a:r>
              <a:rPr lang="en-US" altLang="en-US" sz="2400">
                <a:latin typeface="Arial" panose="020B0604020202020204" pitchFamily="34" charset="0"/>
                <a:ea typeface="MS PGothic" panose="020B0600070205080204" pitchFamily="34" charset="-128"/>
              </a:rPr>
              <a:t>No Wheel</a:t>
            </a:r>
          </a:p>
        </p:txBody>
      </p:sp>
      <p:sp>
        <p:nvSpPr>
          <p:cNvPr id="254986" name="Text Box 8">
            <a:extLst>
              <a:ext uri="{FF2B5EF4-FFF2-40B4-BE49-F238E27FC236}">
                <a16:creationId xmlns:a16="http://schemas.microsoft.com/office/drawing/2014/main" id="{ED18D215-04FB-B98B-C479-4DC470264263}"/>
              </a:ext>
            </a:extLst>
          </p:cNvPr>
          <p:cNvSpPr txBox="1">
            <a:spLocks noChangeArrowheads="1"/>
          </p:cNvSpPr>
          <p:nvPr/>
        </p:nvSpPr>
        <p:spPr bwMode="auto">
          <a:xfrm>
            <a:off x="4984750" y="4935538"/>
            <a:ext cx="1676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37931725" indent="-37474525">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50000"/>
              </a:spcBef>
              <a:buFontTx/>
              <a:buNone/>
            </a:pPr>
            <a:r>
              <a:rPr lang="en-US" altLang="en-US" sz="2400">
                <a:latin typeface="Arial" panose="020B0604020202020204" pitchFamily="34" charset="0"/>
                <a:ea typeface="MS PGothic" panose="020B0600070205080204" pitchFamily="34" charset="-128"/>
              </a:rPr>
              <a:t>No Wheel</a:t>
            </a:r>
          </a:p>
        </p:txBody>
      </p:sp>
      <p:sp>
        <p:nvSpPr>
          <p:cNvPr id="254987" name="Text Box 17">
            <a:extLst>
              <a:ext uri="{FF2B5EF4-FFF2-40B4-BE49-F238E27FC236}">
                <a16:creationId xmlns:a16="http://schemas.microsoft.com/office/drawing/2014/main" id="{88E6091D-B892-B090-B860-3E5429FE720C}"/>
              </a:ext>
            </a:extLst>
          </p:cNvPr>
          <p:cNvSpPr txBox="1">
            <a:spLocks noChangeArrowheads="1"/>
          </p:cNvSpPr>
          <p:nvPr/>
        </p:nvSpPr>
        <p:spPr bwMode="auto">
          <a:xfrm>
            <a:off x="2087563" y="4505325"/>
            <a:ext cx="5864225" cy="45720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37931725" indent="-37474525">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50000"/>
              </a:spcBef>
              <a:buFontTx/>
              <a:buNone/>
            </a:pPr>
            <a:r>
              <a:rPr lang="en-US" altLang="en-US" sz="2400" b="1">
                <a:latin typeface="Arial" panose="020B0604020202020204" pitchFamily="34" charset="0"/>
                <a:ea typeface="MS PGothic" panose="020B0600070205080204" pitchFamily="34" charset="-128"/>
              </a:rPr>
              <a:t>S      W      S      W       S      W      S      </a:t>
            </a:r>
            <a:r>
              <a:rPr lang="en-US" altLang="en-US" sz="800" b="1">
                <a:latin typeface="Arial" panose="020B0604020202020204" pitchFamily="34" charset="0"/>
                <a:ea typeface="MS PGothic" panose="020B0600070205080204" pitchFamily="34" charset="-128"/>
              </a:rPr>
              <a:t> </a:t>
            </a:r>
            <a:r>
              <a:rPr lang="en-US" altLang="en-US" sz="2400" b="1">
                <a:latin typeface="Arial" panose="020B0604020202020204" pitchFamily="34" charset="0"/>
                <a:ea typeface="MS PGothic" panose="020B0600070205080204" pitchFamily="34" charset="-128"/>
              </a:rPr>
              <a:t>W</a:t>
            </a:r>
            <a:endParaRPr lang="en-US" altLang="en-US" sz="900" b="1">
              <a:latin typeface="Arial" panose="020B0604020202020204" pitchFamily="34" charset="0"/>
              <a:ea typeface="MS PGothic" panose="020B0600070205080204" pitchFamily="34" charset="-128"/>
            </a:endParaRPr>
          </a:p>
        </p:txBody>
      </p:sp>
      <p:sp>
        <p:nvSpPr>
          <p:cNvPr id="254988" name="Text Box 20">
            <a:extLst>
              <a:ext uri="{FF2B5EF4-FFF2-40B4-BE49-F238E27FC236}">
                <a16:creationId xmlns:a16="http://schemas.microsoft.com/office/drawing/2014/main" id="{5EFB85A7-330A-2458-50C6-220ABB8C0605}"/>
              </a:ext>
            </a:extLst>
          </p:cNvPr>
          <p:cNvSpPr txBox="1">
            <a:spLocks noChangeArrowheads="1"/>
          </p:cNvSpPr>
          <p:nvPr/>
        </p:nvSpPr>
        <p:spPr bwMode="auto">
          <a:xfrm rot="-5400000">
            <a:off x="-1334293" y="2337593"/>
            <a:ext cx="39370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37931725" indent="-37474525">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50000"/>
              </a:spcBef>
              <a:buFontTx/>
              <a:buNone/>
            </a:pPr>
            <a:r>
              <a:rPr lang="en-US" altLang="en-US" sz="1800">
                <a:latin typeface="Arial" panose="020B0604020202020204" pitchFamily="34" charset="0"/>
                <a:ea typeface="MS PGothic" panose="020B0600070205080204" pitchFamily="34" charset="-128"/>
              </a:rPr>
              <a:t>Retroperitoneal Fat Pad Mass (g)</a:t>
            </a:r>
          </a:p>
        </p:txBody>
      </p:sp>
      <p:sp>
        <p:nvSpPr>
          <p:cNvPr id="254989" name="Text Box 22">
            <a:extLst>
              <a:ext uri="{FF2B5EF4-FFF2-40B4-BE49-F238E27FC236}">
                <a16:creationId xmlns:a16="http://schemas.microsoft.com/office/drawing/2014/main" id="{3C626E0C-0447-5BC1-05F6-5BE87D27D191}"/>
              </a:ext>
            </a:extLst>
          </p:cNvPr>
          <p:cNvSpPr txBox="1">
            <a:spLocks noChangeArrowheads="1"/>
          </p:cNvSpPr>
          <p:nvPr/>
        </p:nvSpPr>
        <p:spPr bwMode="auto">
          <a:xfrm>
            <a:off x="71438" y="6440488"/>
            <a:ext cx="5849937"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37931725" indent="-37474525">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50000"/>
              </a:spcBef>
              <a:buFontTx/>
              <a:buNone/>
            </a:pPr>
            <a:r>
              <a:rPr lang="en-US" altLang="en-US" sz="1800">
                <a:latin typeface="Arial" panose="020B0604020202020204" pitchFamily="34" charset="0"/>
                <a:ea typeface="MS PGothic" panose="020B0600070205080204" pitchFamily="34" charset="-128"/>
                <a:cs typeface="Arial" panose="020B0604020202020204" pitchFamily="34" charset="0"/>
              </a:rPr>
              <a:t>Least Squares Means + SE (adjusting for body length)</a:t>
            </a:r>
          </a:p>
        </p:txBody>
      </p:sp>
      <p:sp>
        <p:nvSpPr>
          <p:cNvPr id="254990" name="Text Box 21">
            <a:extLst>
              <a:ext uri="{FF2B5EF4-FFF2-40B4-BE49-F238E27FC236}">
                <a16:creationId xmlns:a16="http://schemas.microsoft.com/office/drawing/2014/main" id="{EE00B3CD-651A-4850-A6A2-ED9D726EC8C6}"/>
              </a:ext>
            </a:extLst>
          </p:cNvPr>
          <p:cNvSpPr txBox="1">
            <a:spLocks noChangeArrowheads="1"/>
          </p:cNvSpPr>
          <p:nvPr/>
        </p:nvSpPr>
        <p:spPr bwMode="auto">
          <a:xfrm>
            <a:off x="0" y="0"/>
            <a:ext cx="9144000" cy="708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37931725" indent="-37474525">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0"/>
              </a:spcBef>
              <a:buFontTx/>
              <a:buNone/>
            </a:pPr>
            <a:r>
              <a:rPr lang="en-US" altLang="en-US" sz="4000">
                <a:latin typeface="Arial" panose="020B0604020202020204" pitchFamily="34" charset="0"/>
                <a:ea typeface="MS PGothic" panose="020B0600070205080204" pitchFamily="34" charset="-128"/>
              </a:rPr>
              <a:t>Retroperitoneal Fat: 82 days old</a:t>
            </a:r>
          </a:p>
        </p:txBody>
      </p:sp>
      <p:sp>
        <p:nvSpPr>
          <p:cNvPr id="254991" name="Line 14">
            <a:extLst>
              <a:ext uri="{FF2B5EF4-FFF2-40B4-BE49-F238E27FC236}">
                <a16:creationId xmlns:a16="http://schemas.microsoft.com/office/drawing/2014/main" id="{D3F24527-6850-22D0-A767-FB813252A38E}"/>
              </a:ext>
            </a:extLst>
          </p:cNvPr>
          <p:cNvSpPr>
            <a:spLocks noChangeShapeType="1"/>
          </p:cNvSpPr>
          <p:nvPr/>
        </p:nvSpPr>
        <p:spPr bwMode="auto">
          <a:xfrm flipV="1">
            <a:off x="2255838" y="2103438"/>
            <a:ext cx="792162" cy="1562100"/>
          </a:xfrm>
          <a:prstGeom prst="line">
            <a:avLst/>
          </a:prstGeom>
          <a:noFill/>
          <a:ln w="76200">
            <a:solidFill>
              <a:srgbClr val="D60093"/>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54992" name="Line 15">
            <a:extLst>
              <a:ext uri="{FF2B5EF4-FFF2-40B4-BE49-F238E27FC236}">
                <a16:creationId xmlns:a16="http://schemas.microsoft.com/office/drawing/2014/main" id="{7980B4B3-7062-B871-1198-271435C64E89}"/>
              </a:ext>
            </a:extLst>
          </p:cNvPr>
          <p:cNvSpPr>
            <a:spLocks noChangeShapeType="1"/>
          </p:cNvSpPr>
          <p:nvPr/>
        </p:nvSpPr>
        <p:spPr bwMode="auto">
          <a:xfrm flipV="1">
            <a:off x="3803650" y="2660650"/>
            <a:ext cx="776288" cy="1143000"/>
          </a:xfrm>
          <a:prstGeom prst="line">
            <a:avLst/>
          </a:prstGeom>
          <a:noFill/>
          <a:ln w="76200">
            <a:solidFill>
              <a:srgbClr val="D60093"/>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54993" name="Text Box 16">
            <a:extLst>
              <a:ext uri="{FF2B5EF4-FFF2-40B4-BE49-F238E27FC236}">
                <a16:creationId xmlns:a16="http://schemas.microsoft.com/office/drawing/2014/main" id="{B7154E63-237E-D4CC-353A-062B52DB8D96}"/>
              </a:ext>
            </a:extLst>
          </p:cNvPr>
          <p:cNvSpPr txBox="1">
            <a:spLocks noChangeArrowheads="1"/>
          </p:cNvSpPr>
          <p:nvPr/>
        </p:nvSpPr>
        <p:spPr bwMode="auto">
          <a:xfrm>
            <a:off x="1217613" y="4502150"/>
            <a:ext cx="998537"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US" altLang="en-US" sz="2400" b="1">
                <a:latin typeface="Arial" panose="020B0604020202020204" pitchFamily="34" charset="0"/>
              </a:rPr>
              <a:t>Diet</a:t>
            </a:r>
          </a:p>
        </p:txBody>
      </p:sp>
      <p:sp>
        <p:nvSpPr>
          <p:cNvPr id="254994" name="Line 17">
            <a:extLst>
              <a:ext uri="{FF2B5EF4-FFF2-40B4-BE49-F238E27FC236}">
                <a16:creationId xmlns:a16="http://schemas.microsoft.com/office/drawing/2014/main" id="{0CEDBEEC-173D-0A27-02F2-86D470D3B1FF}"/>
              </a:ext>
            </a:extLst>
          </p:cNvPr>
          <p:cNvSpPr>
            <a:spLocks noChangeShapeType="1"/>
          </p:cNvSpPr>
          <p:nvPr/>
        </p:nvSpPr>
        <p:spPr bwMode="auto">
          <a:xfrm flipV="1">
            <a:off x="5341938" y="1839913"/>
            <a:ext cx="769937" cy="1895475"/>
          </a:xfrm>
          <a:prstGeom prst="line">
            <a:avLst/>
          </a:prstGeom>
          <a:noFill/>
          <a:ln w="76200">
            <a:solidFill>
              <a:srgbClr val="D60093"/>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54995" name="Line 18">
            <a:extLst>
              <a:ext uri="{FF2B5EF4-FFF2-40B4-BE49-F238E27FC236}">
                <a16:creationId xmlns:a16="http://schemas.microsoft.com/office/drawing/2014/main" id="{35530FCF-F14F-2EA4-3482-F76478EED62E}"/>
              </a:ext>
            </a:extLst>
          </p:cNvPr>
          <p:cNvSpPr>
            <a:spLocks noChangeShapeType="1"/>
          </p:cNvSpPr>
          <p:nvPr/>
        </p:nvSpPr>
        <p:spPr bwMode="auto">
          <a:xfrm flipV="1">
            <a:off x="6873875" y="3176588"/>
            <a:ext cx="762000" cy="752475"/>
          </a:xfrm>
          <a:prstGeom prst="line">
            <a:avLst/>
          </a:prstGeom>
          <a:noFill/>
          <a:ln w="76200">
            <a:solidFill>
              <a:srgbClr val="D60093"/>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nvGrpSpPr>
          <p:cNvPr id="1846291" name="Group 19">
            <a:extLst>
              <a:ext uri="{FF2B5EF4-FFF2-40B4-BE49-F238E27FC236}">
                <a16:creationId xmlns:a16="http://schemas.microsoft.com/office/drawing/2014/main" id="{245DC13C-1686-4041-A2C5-5B50E62BDF59}"/>
              </a:ext>
            </a:extLst>
          </p:cNvPr>
          <p:cNvGrpSpPr>
            <a:grpSpLocks/>
          </p:cNvGrpSpPr>
          <p:nvPr/>
        </p:nvGrpSpPr>
        <p:grpSpPr bwMode="auto">
          <a:xfrm>
            <a:off x="3041650" y="1838325"/>
            <a:ext cx="4594225" cy="1333500"/>
            <a:chOff x="1916" y="1158"/>
            <a:chExt cx="2894" cy="840"/>
          </a:xfrm>
        </p:grpSpPr>
        <p:sp>
          <p:nvSpPr>
            <p:cNvPr id="254997" name="Line 20">
              <a:extLst>
                <a:ext uri="{FF2B5EF4-FFF2-40B4-BE49-F238E27FC236}">
                  <a16:creationId xmlns:a16="http://schemas.microsoft.com/office/drawing/2014/main" id="{2D45FD6C-3FB8-BA6D-BDB1-F3CF02EE3467}"/>
                </a:ext>
              </a:extLst>
            </p:cNvPr>
            <p:cNvSpPr>
              <a:spLocks noChangeShapeType="1"/>
            </p:cNvSpPr>
            <p:nvPr/>
          </p:nvSpPr>
          <p:spPr bwMode="auto">
            <a:xfrm>
              <a:off x="1916" y="1316"/>
              <a:ext cx="959" cy="370"/>
            </a:xfrm>
            <a:prstGeom prst="line">
              <a:avLst/>
            </a:prstGeom>
            <a:noFill/>
            <a:ln w="76200">
              <a:solidFill>
                <a:srgbClr val="33CC33"/>
              </a:solidFill>
              <a:round/>
              <a:headEnd type="triangle" w="med" len="me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54998" name="Line 21">
              <a:extLst>
                <a:ext uri="{FF2B5EF4-FFF2-40B4-BE49-F238E27FC236}">
                  <a16:creationId xmlns:a16="http://schemas.microsoft.com/office/drawing/2014/main" id="{2EB29D2B-B8FC-E776-9289-238C36779B5D}"/>
                </a:ext>
              </a:extLst>
            </p:cNvPr>
            <p:cNvSpPr>
              <a:spLocks noChangeShapeType="1"/>
            </p:cNvSpPr>
            <p:nvPr/>
          </p:nvSpPr>
          <p:spPr bwMode="auto">
            <a:xfrm>
              <a:off x="3846" y="1158"/>
              <a:ext cx="964" cy="840"/>
            </a:xfrm>
            <a:prstGeom prst="line">
              <a:avLst/>
            </a:prstGeom>
            <a:noFill/>
            <a:ln w="76200">
              <a:solidFill>
                <a:srgbClr val="33CC33"/>
              </a:solidFill>
              <a:round/>
              <a:headEnd type="triangle" w="med" len="me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184629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7026" name="Slide Number Placeholder 3">
            <a:extLst>
              <a:ext uri="{FF2B5EF4-FFF2-40B4-BE49-F238E27FC236}">
                <a16:creationId xmlns:a16="http://schemas.microsoft.com/office/drawing/2014/main" id="{570AD7EE-4990-8279-73E0-C1194CE0654D}"/>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36C89A9C-EAE5-4A6D-B597-5CD2F590BB91}" type="slidenum">
              <a:rPr lang="en-US" altLang="en-US" sz="1400"/>
              <a:pPr>
                <a:spcBef>
                  <a:spcPct val="0"/>
                </a:spcBef>
                <a:buFontTx/>
                <a:buNone/>
              </a:pPr>
              <a:t>137</a:t>
            </a:fld>
            <a:endParaRPr lang="en-US" altLang="en-US" sz="1400"/>
          </a:p>
        </p:txBody>
      </p:sp>
      <p:sp>
        <p:nvSpPr>
          <p:cNvPr id="257027" name="Line 2">
            <a:extLst>
              <a:ext uri="{FF2B5EF4-FFF2-40B4-BE49-F238E27FC236}">
                <a16:creationId xmlns:a16="http://schemas.microsoft.com/office/drawing/2014/main" id="{CB9832D9-651D-14F0-7159-1905DF256EFE}"/>
              </a:ext>
            </a:extLst>
          </p:cNvPr>
          <p:cNvSpPr>
            <a:spLocks noChangeShapeType="1"/>
          </p:cNvSpPr>
          <p:nvPr/>
        </p:nvSpPr>
        <p:spPr bwMode="auto">
          <a:xfrm>
            <a:off x="227013" y="822325"/>
            <a:ext cx="8683625" cy="0"/>
          </a:xfrm>
          <a:prstGeom prst="line">
            <a:avLst/>
          </a:prstGeom>
          <a:noFill/>
          <a:ln w="57150">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aphicFrame>
        <p:nvGraphicFramePr>
          <p:cNvPr id="257028" name="Object 3">
            <a:extLst>
              <a:ext uri="{FF2B5EF4-FFF2-40B4-BE49-F238E27FC236}">
                <a16:creationId xmlns:a16="http://schemas.microsoft.com/office/drawing/2014/main" id="{B30C5C89-5F77-B62C-8B51-64E096EF3D87}"/>
              </a:ext>
            </a:extLst>
          </p:cNvPr>
          <p:cNvGraphicFramePr>
            <a:graphicFrameLocks noChangeAspect="1"/>
          </p:cNvGraphicFramePr>
          <p:nvPr/>
        </p:nvGraphicFramePr>
        <p:xfrm>
          <a:off x="585788" y="777875"/>
          <a:ext cx="7408862" cy="5576888"/>
        </p:xfrm>
        <a:graphic>
          <a:graphicData uri="http://schemas.openxmlformats.org/presentationml/2006/ole">
            <mc:AlternateContent xmlns:mc="http://schemas.openxmlformats.org/markup-compatibility/2006">
              <mc:Choice xmlns:v="urn:schemas-microsoft-com:vml" Requires="v">
                <p:oleObj name="Chart" r:id="rId3" imgW="3657600" imgH="2752725" progId="Excel.Chart.8">
                  <p:embed/>
                </p:oleObj>
              </mc:Choice>
              <mc:Fallback>
                <p:oleObj name="Chart" r:id="rId3" imgW="3657600" imgH="2752725" progId="Excel.Chart.8">
                  <p:embed/>
                  <p:pic>
                    <p:nvPicPr>
                      <p:cNvPr id="0" name="Object 3"/>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85788" y="777875"/>
                        <a:ext cx="7408862" cy="55768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257029" name="Text Box 4">
            <a:extLst>
              <a:ext uri="{FF2B5EF4-FFF2-40B4-BE49-F238E27FC236}">
                <a16:creationId xmlns:a16="http://schemas.microsoft.com/office/drawing/2014/main" id="{2318BA76-9D17-9BBF-DC7C-1722554CFBF2}"/>
              </a:ext>
            </a:extLst>
          </p:cNvPr>
          <p:cNvSpPr txBox="1">
            <a:spLocks noChangeArrowheads="1"/>
          </p:cNvSpPr>
          <p:nvPr/>
        </p:nvSpPr>
        <p:spPr bwMode="auto">
          <a:xfrm>
            <a:off x="1974850" y="5645150"/>
            <a:ext cx="6281738" cy="519113"/>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US" altLang="en-US" sz="2800" b="1">
                <a:latin typeface="Arial" panose="020B0604020202020204" pitchFamily="34" charset="0"/>
              </a:rPr>
              <a:t>         </a:t>
            </a:r>
            <a:r>
              <a:rPr lang="en-US" altLang="en-US" sz="2800" b="1">
                <a:solidFill>
                  <a:srgbClr val="0000FF"/>
                </a:solidFill>
                <a:latin typeface="Arial" panose="020B0604020202020204" pitchFamily="34" charset="0"/>
              </a:rPr>
              <a:t>Control</a:t>
            </a:r>
            <a:r>
              <a:rPr lang="en-US" altLang="en-US" sz="2800" b="1">
                <a:latin typeface="Arial" panose="020B0604020202020204" pitchFamily="34" charset="0"/>
              </a:rPr>
              <a:t>              </a:t>
            </a:r>
            <a:r>
              <a:rPr lang="en-US" altLang="en-US" sz="2800" b="1">
                <a:solidFill>
                  <a:srgbClr val="FF0000"/>
                </a:solidFill>
                <a:latin typeface="Arial" panose="020B0604020202020204" pitchFamily="34" charset="0"/>
              </a:rPr>
              <a:t>Selected</a:t>
            </a:r>
          </a:p>
        </p:txBody>
      </p:sp>
      <p:sp>
        <p:nvSpPr>
          <p:cNvPr id="257030" name="Text Box 5">
            <a:extLst>
              <a:ext uri="{FF2B5EF4-FFF2-40B4-BE49-F238E27FC236}">
                <a16:creationId xmlns:a16="http://schemas.microsoft.com/office/drawing/2014/main" id="{820D7A8C-3380-8AAD-B941-FCA4D3990C9C}"/>
              </a:ext>
            </a:extLst>
          </p:cNvPr>
          <p:cNvSpPr txBox="1">
            <a:spLocks noChangeArrowheads="1"/>
          </p:cNvSpPr>
          <p:nvPr/>
        </p:nvSpPr>
        <p:spPr bwMode="auto">
          <a:xfrm>
            <a:off x="1966913" y="5326063"/>
            <a:ext cx="6281737" cy="342900"/>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nSpc>
                <a:spcPct val="75000"/>
              </a:lnSpc>
              <a:spcBef>
                <a:spcPct val="0"/>
              </a:spcBef>
              <a:buFontTx/>
              <a:buNone/>
            </a:pPr>
            <a:r>
              <a:rPr lang="en-US" altLang="en-US" sz="2200" b="1">
                <a:latin typeface="Arial" panose="020B0604020202020204" pitchFamily="34" charset="0"/>
              </a:rPr>
              <a:t>        Std.       Western       Std.       Western</a:t>
            </a:r>
          </a:p>
        </p:txBody>
      </p:sp>
      <p:sp>
        <p:nvSpPr>
          <p:cNvPr id="257031" name="Text Box 6">
            <a:extLst>
              <a:ext uri="{FF2B5EF4-FFF2-40B4-BE49-F238E27FC236}">
                <a16:creationId xmlns:a16="http://schemas.microsoft.com/office/drawing/2014/main" id="{189782B6-AA1F-8B4B-42BE-9DAC19A087DB}"/>
              </a:ext>
            </a:extLst>
          </p:cNvPr>
          <p:cNvSpPr txBox="1">
            <a:spLocks noChangeArrowheads="1"/>
          </p:cNvSpPr>
          <p:nvPr/>
        </p:nvSpPr>
        <p:spPr bwMode="auto">
          <a:xfrm>
            <a:off x="2424113" y="1214438"/>
            <a:ext cx="1933575" cy="762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US" altLang="en-US" sz="2200">
                <a:latin typeface="Arial" panose="020B0604020202020204" pitchFamily="34" charset="0"/>
              </a:rPr>
              <a:t>Days 17-30 of wheel access</a:t>
            </a:r>
          </a:p>
        </p:txBody>
      </p:sp>
      <p:sp>
        <p:nvSpPr>
          <p:cNvPr id="257032" name="Text Box 7">
            <a:extLst>
              <a:ext uri="{FF2B5EF4-FFF2-40B4-BE49-F238E27FC236}">
                <a16:creationId xmlns:a16="http://schemas.microsoft.com/office/drawing/2014/main" id="{E594D4B2-9C35-21C6-5334-18B74EE2F729}"/>
              </a:ext>
            </a:extLst>
          </p:cNvPr>
          <p:cNvSpPr txBox="1">
            <a:spLocks noChangeArrowheads="1"/>
          </p:cNvSpPr>
          <p:nvPr/>
        </p:nvSpPr>
        <p:spPr bwMode="auto">
          <a:xfrm rot="-5400000">
            <a:off x="-508794" y="2940845"/>
            <a:ext cx="3121025" cy="519112"/>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US" altLang="en-US" sz="2800" b="1">
                <a:latin typeface="Arial" panose="020B0604020202020204" pitchFamily="34" charset="0"/>
              </a:rPr>
              <a:t>Revolutions/Day</a:t>
            </a:r>
          </a:p>
        </p:txBody>
      </p:sp>
      <p:grpSp>
        <p:nvGrpSpPr>
          <p:cNvPr id="1848328" name="Group 8">
            <a:extLst>
              <a:ext uri="{FF2B5EF4-FFF2-40B4-BE49-F238E27FC236}">
                <a16:creationId xmlns:a16="http://schemas.microsoft.com/office/drawing/2014/main" id="{B539F8D2-F55B-FCDA-71E3-F0D226B9B88F}"/>
              </a:ext>
            </a:extLst>
          </p:cNvPr>
          <p:cNvGrpSpPr>
            <a:grpSpLocks/>
          </p:cNvGrpSpPr>
          <p:nvPr/>
        </p:nvGrpSpPr>
        <p:grpSpPr bwMode="auto">
          <a:xfrm>
            <a:off x="2673350" y="1597025"/>
            <a:ext cx="4010025" cy="2316163"/>
            <a:chOff x="1684" y="1006"/>
            <a:chExt cx="2526" cy="1459"/>
          </a:xfrm>
        </p:grpSpPr>
        <p:sp>
          <p:nvSpPr>
            <p:cNvPr id="257038" name="Text Box 9">
              <a:extLst>
                <a:ext uri="{FF2B5EF4-FFF2-40B4-BE49-F238E27FC236}">
                  <a16:creationId xmlns:a16="http://schemas.microsoft.com/office/drawing/2014/main" id="{35C95975-2368-9AA0-69F6-54F273ADEF68}"/>
                </a:ext>
              </a:extLst>
            </p:cNvPr>
            <p:cNvSpPr txBox="1">
              <a:spLocks noChangeArrowheads="1"/>
            </p:cNvSpPr>
            <p:nvPr/>
          </p:nvSpPr>
          <p:spPr bwMode="auto">
            <a:xfrm>
              <a:off x="1684" y="2205"/>
              <a:ext cx="1152" cy="26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endParaRPr lang="en-US" altLang="en-US" sz="2100" b="1">
                <a:solidFill>
                  <a:srgbClr val="0000FF"/>
                </a:solidFill>
                <a:latin typeface="Arial" panose="020B0604020202020204" pitchFamily="34" charset="0"/>
              </a:endParaRPr>
            </a:p>
          </p:txBody>
        </p:sp>
        <p:sp>
          <p:nvSpPr>
            <p:cNvPr id="257039" name="Text Box 10">
              <a:extLst>
                <a:ext uri="{FF2B5EF4-FFF2-40B4-BE49-F238E27FC236}">
                  <a16:creationId xmlns:a16="http://schemas.microsoft.com/office/drawing/2014/main" id="{9805BD56-E202-1686-C57A-A6E6A6D1C5D7}"/>
                </a:ext>
              </a:extLst>
            </p:cNvPr>
            <p:cNvSpPr txBox="1">
              <a:spLocks noChangeArrowheads="1"/>
            </p:cNvSpPr>
            <p:nvPr/>
          </p:nvSpPr>
          <p:spPr bwMode="auto">
            <a:xfrm>
              <a:off x="3292" y="1006"/>
              <a:ext cx="918" cy="51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50000"/>
                </a:spcBef>
                <a:buFontTx/>
                <a:buNone/>
              </a:pPr>
              <a:r>
                <a:rPr lang="en-US" altLang="en-US" sz="2400" b="1">
                  <a:solidFill>
                    <a:srgbClr val="FF0000"/>
                  </a:solidFill>
                  <a:latin typeface="Arial" panose="020B0604020202020204" pitchFamily="34" charset="0"/>
                </a:rPr>
                <a:t>52% Increase</a:t>
              </a:r>
            </a:p>
          </p:txBody>
        </p:sp>
      </p:grpSp>
      <p:sp>
        <p:nvSpPr>
          <p:cNvPr id="257034" name="Text Box 11">
            <a:extLst>
              <a:ext uri="{FF2B5EF4-FFF2-40B4-BE49-F238E27FC236}">
                <a16:creationId xmlns:a16="http://schemas.microsoft.com/office/drawing/2014/main" id="{0C7D661C-88CA-4650-EC8D-41E37BFCACE1}"/>
              </a:ext>
            </a:extLst>
          </p:cNvPr>
          <p:cNvSpPr txBox="1">
            <a:spLocks noChangeArrowheads="1"/>
          </p:cNvSpPr>
          <p:nvPr/>
        </p:nvSpPr>
        <p:spPr bwMode="auto">
          <a:xfrm>
            <a:off x="190500" y="6389688"/>
            <a:ext cx="3883025"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US" altLang="en-US" sz="1600">
                <a:latin typeface="Arial" panose="020B0604020202020204" pitchFamily="34" charset="0"/>
              </a:rPr>
              <a:t>Least Squares Means + SE</a:t>
            </a:r>
          </a:p>
        </p:txBody>
      </p:sp>
      <p:sp>
        <p:nvSpPr>
          <p:cNvPr id="1848332" name="Text Box 12">
            <a:extLst>
              <a:ext uri="{FF2B5EF4-FFF2-40B4-BE49-F238E27FC236}">
                <a16:creationId xmlns:a16="http://schemas.microsoft.com/office/drawing/2014/main" id="{84D90269-CCAA-39A7-62A9-A4F3C805B75E}"/>
              </a:ext>
            </a:extLst>
          </p:cNvPr>
          <p:cNvSpPr txBox="1">
            <a:spLocks noChangeArrowheads="1"/>
          </p:cNvSpPr>
          <p:nvPr/>
        </p:nvSpPr>
        <p:spPr bwMode="auto">
          <a:xfrm>
            <a:off x="7734300" y="1182688"/>
            <a:ext cx="1241425" cy="1600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US" altLang="en-US" sz="2200" b="1">
                <a:solidFill>
                  <a:srgbClr val="FF0000"/>
                </a:solidFill>
                <a:latin typeface="Arial" panose="020B0604020202020204" pitchFamily="34" charset="0"/>
              </a:rPr>
              <a:t>+36% Time</a:t>
            </a:r>
          </a:p>
          <a:p>
            <a:pPr>
              <a:spcBef>
                <a:spcPct val="50000"/>
              </a:spcBef>
              <a:buFontTx/>
              <a:buNone/>
            </a:pPr>
            <a:r>
              <a:rPr lang="en-US" altLang="en-US" sz="2200" b="1">
                <a:solidFill>
                  <a:srgbClr val="FF0000"/>
                </a:solidFill>
                <a:latin typeface="Arial" panose="020B0604020202020204" pitchFamily="34" charset="0"/>
              </a:rPr>
              <a:t>+18% Speed</a:t>
            </a:r>
          </a:p>
        </p:txBody>
      </p:sp>
      <p:sp>
        <p:nvSpPr>
          <p:cNvPr id="1848333" name="Text Box 13">
            <a:extLst>
              <a:ext uri="{FF2B5EF4-FFF2-40B4-BE49-F238E27FC236}">
                <a16:creationId xmlns:a16="http://schemas.microsoft.com/office/drawing/2014/main" id="{C571254D-A0E7-6A91-0242-57108BD1DE40}"/>
              </a:ext>
            </a:extLst>
          </p:cNvPr>
          <p:cNvSpPr txBox="1">
            <a:spLocks noChangeArrowheads="1"/>
          </p:cNvSpPr>
          <p:nvPr/>
        </p:nvSpPr>
        <p:spPr bwMode="auto">
          <a:xfrm>
            <a:off x="4951413" y="3397250"/>
            <a:ext cx="2782887" cy="1312863"/>
          </a:xfrm>
          <a:prstGeom prst="rect">
            <a:avLst/>
          </a:prstGeom>
          <a:solidFill>
            <a:srgbClr val="FF33CC"/>
          </a:solidFill>
          <a:ln w="31750">
            <a:solidFill>
              <a:srgbClr val="6600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bIns="137160">
            <a:spAutoFit/>
          </a:bodyPr>
          <a:lstStyle/>
          <a:p>
            <a:pPr>
              <a:defRPr/>
            </a:pPr>
            <a:r>
              <a:rPr lang="en-US" altLang="en-US" sz="3600" b="1" i="1">
                <a:effectLst>
                  <a:outerShdw blurRad="38100" dist="38100" dir="2700000" algn="tl">
                    <a:srgbClr val="FFFFFF"/>
                  </a:outerShdw>
                </a:effectLst>
                <a:latin typeface="Arial" panose="020B0604020202020204" pitchFamily="34" charset="0"/>
              </a:rPr>
              <a:t>These mice are unique!</a:t>
            </a:r>
            <a:endParaRPr lang="en-US" altLang="en-US" sz="3600" i="1">
              <a:effectLst>
                <a:outerShdw blurRad="38100" dist="38100" dir="2700000" algn="tl">
                  <a:srgbClr val="FFFFFF"/>
                </a:outerShdw>
              </a:effectLst>
              <a:latin typeface="Arial" panose="020B0604020202020204" pitchFamily="34" charset="0"/>
            </a:endParaRPr>
          </a:p>
        </p:txBody>
      </p:sp>
      <p:sp>
        <p:nvSpPr>
          <p:cNvPr id="257037" name="Text Box 14">
            <a:extLst>
              <a:ext uri="{FF2B5EF4-FFF2-40B4-BE49-F238E27FC236}">
                <a16:creationId xmlns:a16="http://schemas.microsoft.com/office/drawing/2014/main" id="{1B632C60-EA93-6923-D36A-217275F1D7C7}"/>
              </a:ext>
            </a:extLst>
          </p:cNvPr>
          <p:cNvSpPr txBox="1">
            <a:spLocks noChangeArrowheads="1"/>
          </p:cNvSpPr>
          <p:nvPr/>
        </p:nvSpPr>
        <p:spPr bwMode="auto">
          <a:xfrm>
            <a:off x="908050" y="9525"/>
            <a:ext cx="7486650" cy="762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4400" b="1">
                <a:solidFill>
                  <a:srgbClr val="FF0000"/>
                </a:solidFill>
                <a:latin typeface="Arial" panose="020B0604020202020204" pitchFamily="34" charset="0"/>
              </a:rPr>
              <a:t>Effects of a "Western" Diet</a:t>
            </a:r>
            <a:endParaRPr lang="en-US" altLang="en-US" sz="4400" b="1">
              <a:solidFill>
                <a:srgbClr val="0000FF"/>
              </a:solidFill>
              <a:latin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nodeType="clickEffect">
                                  <p:stCondLst>
                                    <p:cond delay="0"/>
                                  </p:stCondLst>
                                  <p:childTnLst>
                                    <p:set>
                                      <p:cBhvr>
                                        <p:cTn id="6" dur="1" fill="hold">
                                          <p:stCondLst>
                                            <p:cond delay="0"/>
                                          </p:stCondLst>
                                        </p:cTn>
                                        <p:tgtEl>
                                          <p:spTgt spid="1848328"/>
                                        </p:tgtEl>
                                        <p:attrNameLst>
                                          <p:attrName>style.visibility</p:attrName>
                                        </p:attrNameLst>
                                      </p:cBhvr>
                                      <p:to>
                                        <p:strVal val="visible"/>
                                      </p:to>
                                    </p:set>
                                    <p:anim calcmode="lin" valueType="num">
                                      <p:cBhvr additive="base">
                                        <p:cTn id="7" dur="500" fill="hold"/>
                                        <p:tgtEl>
                                          <p:spTgt spid="1848328"/>
                                        </p:tgtEl>
                                        <p:attrNameLst>
                                          <p:attrName>ppt_x</p:attrName>
                                        </p:attrNameLst>
                                      </p:cBhvr>
                                      <p:tavLst>
                                        <p:tav tm="0">
                                          <p:val>
                                            <p:strVal val="#ppt_x"/>
                                          </p:val>
                                        </p:tav>
                                        <p:tav tm="100000">
                                          <p:val>
                                            <p:strVal val="#ppt_x"/>
                                          </p:val>
                                        </p:tav>
                                      </p:tavLst>
                                    </p:anim>
                                    <p:anim calcmode="lin" valueType="num">
                                      <p:cBhvr additive="base">
                                        <p:cTn id="8" dur="500" fill="hold"/>
                                        <p:tgtEl>
                                          <p:spTgt spid="1848328"/>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2" fill="hold" grpId="0" nodeType="clickEffect">
                                  <p:stCondLst>
                                    <p:cond delay="0"/>
                                  </p:stCondLst>
                                  <p:childTnLst>
                                    <p:set>
                                      <p:cBhvr>
                                        <p:cTn id="12" dur="1" fill="hold">
                                          <p:stCondLst>
                                            <p:cond delay="0"/>
                                          </p:stCondLst>
                                        </p:cTn>
                                        <p:tgtEl>
                                          <p:spTgt spid="1848332"/>
                                        </p:tgtEl>
                                        <p:attrNameLst>
                                          <p:attrName>style.visibility</p:attrName>
                                        </p:attrNameLst>
                                      </p:cBhvr>
                                      <p:to>
                                        <p:strVal val="visible"/>
                                      </p:to>
                                    </p:set>
                                    <p:anim calcmode="lin" valueType="num">
                                      <p:cBhvr additive="base">
                                        <p:cTn id="13" dur="500" fill="hold"/>
                                        <p:tgtEl>
                                          <p:spTgt spid="1848332"/>
                                        </p:tgtEl>
                                        <p:attrNameLst>
                                          <p:attrName>ppt_x</p:attrName>
                                        </p:attrNameLst>
                                      </p:cBhvr>
                                      <p:tavLst>
                                        <p:tav tm="0">
                                          <p:val>
                                            <p:strVal val="1+#ppt_w/2"/>
                                          </p:val>
                                        </p:tav>
                                        <p:tav tm="100000">
                                          <p:val>
                                            <p:strVal val="#ppt_x"/>
                                          </p:val>
                                        </p:tav>
                                      </p:tavLst>
                                    </p:anim>
                                    <p:anim calcmode="lin" valueType="num">
                                      <p:cBhvr additive="base">
                                        <p:cTn id="14" dur="500" fill="hold"/>
                                        <p:tgtEl>
                                          <p:spTgt spid="1848332"/>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9" presetClass="entr" presetSubtype="0" fill="hold" grpId="0" nodeType="clickEffect">
                                  <p:stCondLst>
                                    <p:cond delay="0"/>
                                  </p:stCondLst>
                                  <p:childTnLst>
                                    <p:set>
                                      <p:cBhvr>
                                        <p:cTn id="18" dur="1" fill="hold">
                                          <p:stCondLst>
                                            <p:cond delay="0"/>
                                          </p:stCondLst>
                                        </p:cTn>
                                        <p:tgtEl>
                                          <p:spTgt spid="1848333"/>
                                        </p:tgtEl>
                                        <p:attrNameLst>
                                          <p:attrName>style.visibility</p:attrName>
                                        </p:attrNameLst>
                                      </p:cBhvr>
                                      <p:to>
                                        <p:strVal val="visible"/>
                                      </p:to>
                                    </p:set>
                                    <p:animEffect transition="in" filter="dissolve">
                                      <p:cBhvr>
                                        <p:cTn id="19" dur="500"/>
                                        <p:tgtEl>
                                          <p:spTgt spid="18483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48332" grpId="0"/>
      <p:bldP spid="1848333" grpId="0" animBg="1"/>
    </p:bldLst>
  </p:timing>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9074" name="Slide Number Placeholder 5">
            <a:extLst>
              <a:ext uri="{FF2B5EF4-FFF2-40B4-BE49-F238E27FC236}">
                <a16:creationId xmlns:a16="http://schemas.microsoft.com/office/drawing/2014/main" id="{9FB7BF84-DF9D-2831-5350-EE21EA52243C}"/>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74B49F28-30C4-4237-9FB8-1C3912184CC5}" type="slidenum">
              <a:rPr lang="en-US" altLang="en-US" sz="1400"/>
              <a:pPr>
                <a:spcBef>
                  <a:spcPct val="0"/>
                </a:spcBef>
                <a:buFontTx/>
                <a:buNone/>
              </a:pPr>
              <a:t>138</a:t>
            </a:fld>
            <a:endParaRPr lang="en-US" altLang="en-US" sz="1400"/>
          </a:p>
        </p:txBody>
      </p:sp>
      <p:sp>
        <p:nvSpPr>
          <p:cNvPr id="259075" name="Text Box 2">
            <a:extLst>
              <a:ext uri="{FF2B5EF4-FFF2-40B4-BE49-F238E27FC236}">
                <a16:creationId xmlns:a16="http://schemas.microsoft.com/office/drawing/2014/main" id="{631F7B26-A7B2-64EA-9B56-1DBDF65182B3}"/>
              </a:ext>
            </a:extLst>
          </p:cNvPr>
          <p:cNvSpPr txBox="1">
            <a:spLocks noChangeArrowheads="1"/>
          </p:cNvSpPr>
          <p:nvPr/>
        </p:nvSpPr>
        <p:spPr bwMode="auto">
          <a:xfrm>
            <a:off x="287338" y="180975"/>
            <a:ext cx="8137525" cy="15541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US" altLang="en-US" b="1">
                <a:latin typeface="Arial" panose="020B0604020202020204" pitchFamily="34" charset="0"/>
              </a:rPr>
              <a:t>Activity levels can be viewed as part of the homeostatic mechanisms for energy balance and body composition.</a:t>
            </a:r>
          </a:p>
        </p:txBody>
      </p:sp>
      <p:pic>
        <p:nvPicPr>
          <p:cNvPr id="259076" name="Picture 3" descr="Exercise_beactiveforlife">
            <a:extLst>
              <a:ext uri="{FF2B5EF4-FFF2-40B4-BE49-F238E27FC236}">
                <a16:creationId xmlns:a16="http://schemas.microsoft.com/office/drawing/2014/main" id="{463ECA47-3968-4298-56A4-F94D779C9F1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268663" y="1962150"/>
            <a:ext cx="5667375" cy="4533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59077" name="Text Box 4">
            <a:extLst>
              <a:ext uri="{FF2B5EF4-FFF2-40B4-BE49-F238E27FC236}">
                <a16:creationId xmlns:a16="http://schemas.microsoft.com/office/drawing/2014/main" id="{C27ADB24-7076-9771-1A01-B847ED0801DD}"/>
              </a:ext>
            </a:extLst>
          </p:cNvPr>
          <p:cNvSpPr txBox="1">
            <a:spLocks noChangeArrowheads="1"/>
          </p:cNvSpPr>
          <p:nvPr/>
        </p:nvSpPr>
        <p:spPr bwMode="auto">
          <a:xfrm>
            <a:off x="5265738" y="6505575"/>
            <a:ext cx="2146300" cy="2746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US" altLang="en-US" sz="1200">
                <a:solidFill>
                  <a:srgbClr val="0000FF"/>
                </a:solidFill>
                <a:latin typeface="Arial" panose="020B0604020202020204" pitchFamily="34" charset="0"/>
              </a:rPr>
              <a:t>http://beactiveforlife.com/</a:t>
            </a:r>
          </a:p>
        </p:txBody>
      </p:sp>
      <p:pic>
        <p:nvPicPr>
          <p:cNvPr id="259078" name="Picture 5" descr="Exercise_thecamreport">
            <a:extLst>
              <a:ext uri="{FF2B5EF4-FFF2-40B4-BE49-F238E27FC236}">
                <a16:creationId xmlns:a16="http://schemas.microsoft.com/office/drawing/2014/main" id="{69DE95F1-E93E-CA4B-5339-0D40D633217B}"/>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27063" y="2900363"/>
            <a:ext cx="2139950" cy="2792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59079" name="Text Box 6">
            <a:extLst>
              <a:ext uri="{FF2B5EF4-FFF2-40B4-BE49-F238E27FC236}">
                <a16:creationId xmlns:a16="http://schemas.microsoft.com/office/drawing/2014/main" id="{C7C22D10-995F-B5CB-BE26-AFE35863F8A3}"/>
              </a:ext>
            </a:extLst>
          </p:cNvPr>
          <p:cNvSpPr txBox="1">
            <a:spLocks noChangeArrowheads="1"/>
          </p:cNvSpPr>
          <p:nvPr/>
        </p:nvSpPr>
        <p:spPr bwMode="auto">
          <a:xfrm>
            <a:off x="546100" y="6218238"/>
            <a:ext cx="24638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US" altLang="en-US" sz="1200">
                <a:solidFill>
                  <a:srgbClr val="0000FF"/>
                </a:solidFill>
                <a:latin typeface="Arial" panose="020B0604020202020204" pitchFamily="34" charset="0"/>
              </a:rPr>
              <a:t>http://www.thecamreport.com/</a:t>
            </a:r>
            <a:br>
              <a:rPr lang="en-US" altLang="en-US" sz="1200">
                <a:solidFill>
                  <a:srgbClr val="0000FF"/>
                </a:solidFill>
                <a:latin typeface="Arial" panose="020B0604020202020204" pitchFamily="34" charset="0"/>
              </a:rPr>
            </a:br>
            <a:r>
              <a:rPr lang="en-US" altLang="en-US" sz="1200">
                <a:solidFill>
                  <a:srgbClr val="0000FF"/>
                </a:solidFill>
                <a:latin typeface="Arial" panose="020B0604020202020204" pitchFamily="34" charset="0"/>
              </a:rPr>
              <a:t>images/exercise.jpg</a:t>
            </a:r>
          </a:p>
        </p:txBody>
      </p:sp>
    </p:spTree>
  </p:cSld>
  <p:clrMapOvr>
    <a:masterClrMapping/>
  </p:clrMapOvr>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1122" name="Slide Number Placeholder 3">
            <a:extLst>
              <a:ext uri="{FF2B5EF4-FFF2-40B4-BE49-F238E27FC236}">
                <a16:creationId xmlns:a16="http://schemas.microsoft.com/office/drawing/2014/main" id="{7EE77BA5-6467-0A1B-AC78-83CC53E8F789}"/>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F000C88A-6FCE-418C-B98F-D510C3CE17A6}" type="slidenum">
              <a:rPr lang="en-US" altLang="en-US" sz="1400"/>
              <a:pPr>
                <a:spcBef>
                  <a:spcPct val="0"/>
                </a:spcBef>
                <a:buFontTx/>
                <a:buNone/>
              </a:pPr>
              <a:t>139</a:t>
            </a:fld>
            <a:endParaRPr lang="en-US" altLang="en-US" sz="1400"/>
          </a:p>
        </p:txBody>
      </p:sp>
      <p:pic>
        <p:nvPicPr>
          <p:cNvPr id="261123" name="Picture 2" descr="Muscle_EDL_N_Y_Times">
            <a:extLst>
              <a:ext uri="{FF2B5EF4-FFF2-40B4-BE49-F238E27FC236}">
                <a16:creationId xmlns:a16="http://schemas.microsoft.com/office/drawing/2014/main" id="{364BB388-6EC8-D7F9-C4EF-31340C71B68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116263" y="2189163"/>
            <a:ext cx="5588000" cy="4470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1124" name="Text Box 3">
            <a:extLst>
              <a:ext uri="{FF2B5EF4-FFF2-40B4-BE49-F238E27FC236}">
                <a16:creationId xmlns:a16="http://schemas.microsoft.com/office/drawing/2014/main" id="{3A8C91BD-129C-CABD-72A1-DEE208B8AFE3}"/>
              </a:ext>
            </a:extLst>
          </p:cNvPr>
          <p:cNvSpPr txBox="1">
            <a:spLocks noChangeArrowheads="1"/>
          </p:cNvSpPr>
          <p:nvPr/>
        </p:nvSpPr>
        <p:spPr bwMode="auto">
          <a:xfrm>
            <a:off x="273050" y="1095375"/>
            <a:ext cx="8459788" cy="56673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3400" b="1">
                <a:solidFill>
                  <a:srgbClr val="0000FF"/>
                </a:solidFill>
                <a:latin typeface="Arial" panose="020B0604020202020204" pitchFamily="34" charset="0"/>
              </a:rPr>
              <a:t>Increased Insulin-Stimulated Glucose Uptake of Isolated Extensor Digitorum Longus Muscles</a:t>
            </a:r>
          </a:p>
          <a:p>
            <a:pPr>
              <a:spcBef>
                <a:spcPct val="0"/>
              </a:spcBef>
              <a:buFontTx/>
              <a:buNone/>
            </a:pPr>
            <a:r>
              <a:rPr lang="en-US" altLang="en-US" sz="2000">
                <a:solidFill>
                  <a:srgbClr val="0000FF"/>
                </a:solidFill>
                <a:latin typeface="Arial" panose="020B0604020202020204" pitchFamily="34" charset="0"/>
              </a:rPr>
              <a:t>(extends toes 2-5 and dorsiflexes ankle)</a:t>
            </a:r>
            <a:endParaRPr lang="en-US" altLang="en-US" sz="2000" b="1">
              <a:solidFill>
                <a:srgbClr val="0000FF"/>
              </a:solidFill>
              <a:latin typeface="Arial" panose="020B0604020202020204" pitchFamily="34" charset="0"/>
            </a:endParaRPr>
          </a:p>
          <a:p>
            <a:pPr>
              <a:spcBef>
                <a:spcPct val="0"/>
              </a:spcBef>
              <a:buFontTx/>
              <a:buNone/>
            </a:pPr>
            <a:endParaRPr lang="en-US" altLang="en-US" sz="2000" b="1">
              <a:solidFill>
                <a:srgbClr val="0000FF"/>
              </a:solidFill>
              <a:latin typeface="Arial" panose="020B0604020202020204" pitchFamily="34" charset="0"/>
            </a:endParaRPr>
          </a:p>
          <a:p>
            <a:pPr>
              <a:spcBef>
                <a:spcPct val="0"/>
              </a:spcBef>
              <a:buFontTx/>
              <a:buNone/>
            </a:pPr>
            <a:endParaRPr lang="en-US" altLang="en-US" sz="3400" b="1">
              <a:solidFill>
                <a:srgbClr val="0000FF"/>
              </a:solidFill>
              <a:latin typeface="Arial" panose="020B0604020202020204" pitchFamily="34" charset="0"/>
            </a:endParaRPr>
          </a:p>
          <a:p>
            <a:pPr>
              <a:spcBef>
                <a:spcPct val="0"/>
              </a:spcBef>
              <a:buFontTx/>
              <a:buNone/>
            </a:pPr>
            <a:endParaRPr lang="en-US" altLang="en-US" sz="1000">
              <a:latin typeface="Arial" panose="020B0604020202020204" pitchFamily="34" charset="0"/>
            </a:endParaRPr>
          </a:p>
          <a:p>
            <a:pPr>
              <a:spcBef>
                <a:spcPct val="0"/>
              </a:spcBef>
              <a:buFontTx/>
              <a:buNone/>
            </a:pPr>
            <a:endParaRPr lang="en-US" altLang="en-US" sz="1000">
              <a:latin typeface="Arial" panose="020B0604020202020204" pitchFamily="34" charset="0"/>
            </a:endParaRPr>
          </a:p>
          <a:p>
            <a:pPr>
              <a:spcBef>
                <a:spcPct val="0"/>
              </a:spcBef>
              <a:buFontTx/>
              <a:buNone/>
            </a:pPr>
            <a:endParaRPr lang="en-US" altLang="en-US" sz="1000">
              <a:latin typeface="Arial" panose="020B0604020202020204" pitchFamily="34" charset="0"/>
            </a:endParaRPr>
          </a:p>
          <a:p>
            <a:pPr>
              <a:spcBef>
                <a:spcPct val="0"/>
              </a:spcBef>
              <a:buFontTx/>
              <a:buNone/>
            </a:pPr>
            <a:endParaRPr lang="en-US" altLang="en-US" sz="1000">
              <a:latin typeface="Arial" panose="020B0604020202020204" pitchFamily="34" charset="0"/>
            </a:endParaRPr>
          </a:p>
          <a:p>
            <a:pPr>
              <a:spcBef>
                <a:spcPct val="0"/>
              </a:spcBef>
              <a:buFontTx/>
              <a:buNone/>
            </a:pPr>
            <a:endParaRPr lang="en-US" altLang="en-US" sz="1000">
              <a:latin typeface="Arial" panose="020B0604020202020204" pitchFamily="34" charset="0"/>
            </a:endParaRPr>
          </a:p>
          <a:p>
            <a:pPr>
              <a:spcBef>
                <a:spcPct val="0"/>
              </a:spcBef>
              <a:buFontTx/>
              <a:buNone/>
            </a:pPr>
            <a:endParaRPr lang="en-US" altLang="en-US" sz="1000">
              <a:latin typeface="Arial" panose="020B0604020202020204" pitchFamily="34" charset="0"/>
            </a:endParaRPr>
          </a:p>
          <a:p>
            <a:pPr>
              <a:spcBef>
                <a:spcPct val="0"/>
              </a:spcBef>
              <a:buFontTx/>
              <a:buNone/>
            </a:pPr>
            <a:endParaRPr lang="en-US" altLang="en-US" sz="1000">
              <a:latin typeface="Arial" panose="020B0604020202020204" pitchFamily="34" charset="0"/>
            </a:endParaRPr>
          </a:p>
          <a:p>
            <a:pPr>
              <a:spcBef>
                <a:spcPct val="0"/>
              </a:spcBef>
              <a:buFontTx/>
              <a:buNone/>
            </a:pPr>
            <a:endParaRPr lang="en-US" altLang="en-US" sz="1000">
              <a:latin typeface="Arial" panose="020B0604020202020204" pitchFamily="34" charset="0"/>
            </a:endParaRPr>
          </a:p>
          <a:p>
            <a:pPr>
              <a:spcBef>
                <a:spcPct val="0"/>
              </a:spcBef>
              <a:buFontTx/>
              <a:buNone/>
            </a:pPr>
            <a:endParaRPr lang="en-US" altLang="en-US" sz="1000">
              <a:latin typeface="Arial" panose="020B0604020202020204" pitchFamily="34" charset="0"/>
            </a:endParaRPr>
          </a:p>
          <a:p>
            <a:pPr>
              <a:spcBef>
                <a:spcPct val="0"/>
              </a:spcBef>
              <a:buFontTx/>
              <a:buNone/>
            </a:pPr>
            <a:endParaRPr lang="en-US" altLang="en-US" sz="1000">
              <a:latin typeface="Arial" panose="020B0604020202020204" pitchFamily="34" charset="0"/>
            </a:endParaRPr>
          </a:p>
          <a:p>
            <a:pPr>
              <a:spcBef>
                <a:spcPct val="0"/>
              </a:spcBef>
              <a:buFontTx/>
              <a:buNone/>
            </a:pPr>
            <a:endParaRPr lang="en-US" altLang="en-US" sz="1000">
              <a:latin typeface="Arial" panose="020B0604020202020204" pitchFamily="34" charset="0"/>
            </a:endParaRPr>
          </a:p>
          <a:p>
            <a:pPr>
              <a:spcBef>
                <a:spcPct val="0"/>
              </a:spcBef>
              <a:buFontTx/>
              <a:buNone/>
            </a:pPr>
            <a:endParaRPr lang="en-US" altLang="en-US" sz="1000">
              <a:latin typeface="Arial" panose="020B0604020202020204" pitchFamily="34" charset="0"/>
            </a:endParaRPr>
          </a:p>
          <a:p>
            <a:pPr>
              <a:spcBef>
                <a:spcPct val="0"/>
              </a:spcBef>
              <a:buFontTx/>
              <a:buNone/>
            </a:pPr>
            <a:endParaRPr lang="en-US" altLang="en-US" sz="1000">
              <a:latin typeface="Arial" panose="020B0604020202020204" pitchFamily="34" charset="0"/>
            </a:endParaRPr>
          </a:p>
          <a:p>
            <a:pPr>
              <a:spcBef>
                <a:spcPct val="0"/>
              </a:spcBef>
              <a:buFontTx/>
              <a:buNone/>
            </a:pPr>
            <a:endParaRPr lang="en-US" altLang="en-US" sz="1000">
              <a:latin typeface="Arial" panose="020B0604020202020204" pitchFamily="34" charset="0"/>
            </a:endParaRPr>
          </a:p>
          <a:p>
            <a:pPr>
              <a:spcBef>
                <a:spcPct val="0"/>
              </a:spcBef>
              <a:buFontTx/>
              <a:buNone/>
            </a:pPr>
            <a:r>
              <a:rPr lang="en-US" altLang="en-US" sz="1000">
                <a:latin typeface="Arial" panose="020B0604020202020204" pitchFamily="34" charset="0"/>
              </a:rPr>
              <a:t>Gen. 17 Males</a:t>
            </a:r>
          </a:p>
          <a:p>
            <a:pPr>
              <a:spcBef>
                <a:spcPct val="0"/>
              </a:spcBef>
              <a:buFontTx/>
              <a:buNone/>
            </a:pPr>
            <a:r>
              <a:rPr lang="en-US" altLang="en-US" sz="1000">
                <a:latin typeface="Arial" panose="020B0604020202020204" pitchFamily="34" charset="0"/>
              </a:rPr>
              <a:t>  Wheels &amp; No wheels</a:t>
            </a:r>
          </a:p>
          <a:p>
            <a:pPr>
              <a:spcBef>
                <a:spcPct val="0"/>
              </a:spcBef>
              <a:buFontTx/>
              <a:buNone/>
            </a:pPr>
            <a:r>
              <a:rPr lang="en-US" altLang="en-US" sz="1000">
                <a:latin typeface="Arial" panose="020B0604020202020204" pitchFamily="34" charset="0"/>
              </a:rPr>
              <a:t>  for 2 months</a:t>
            </a:r>
          </a:p>
          <a:p>
            <a:pPr>
              <a:spcBef>
                <a:spcPct val="0"/>
              </a:spcBef>
              <a:buFontTx/>
              <a:buNone/>
            </a:pPr>
            <a:endParaRPr lang="en-US" altLang="en-US" sz="1000">
              <a:latin typeface="Arial" panose="020B0604020202020204" pitchFamily="34" charset="0"/>
            </a:endParaRPr>
          </a:p>
          <a:p>
            <a:pPr>
              <a:spcBef>
                <a:spcPct val="0"/>
              </a:spcBef>
              <a:buFontTx/>
              <a:buNone/>
            </a:pPr>
            <a:r>
              <a:rPr lang="en-US" altLang="en-US" sz="1000">
                <a:latin typeface="Arial" panose="020B0604020202020204" pitchFamily="34" charset="0"/>
              </a:rPr>
              <a:t>Dumke et al. 2001. </a:t>
            </a:r>
            <a:r>
              <a:rPr lang="en-US" altLang="en-US" sz="1000" i="1">
                <a:latin typeface="Arial" panose="020B0604020202020204" pitchFamily="34" charset="0"/>
              </a:rPr>
              <a:t>Journal of Applied Physiology</a:t>
            </a:r>
            <a:r>
              <a:rPr lang="en-US" altLang="en-US" sz="1000">
                <a:latin typeface="Arial" panose="020B0604020202020204" pitchFamily="34" charset="0"/>
              </a:rPr>
              <a:t> 91:1289-1297.</a:t>
            </a:r>
            <a:endParaRPr lang="en-US" altLang="en-US" sz="1000" b="1">
              <a:solidFill>
                <a:srgbClr val="0000FF"/>
              </a:solidFill>
              <a:latin typeface="Arial" panose="020B0604020202020204" pitchFamily="34" charset="0"/>
            </a:endParaRPr>
          </a:p>
        </p:txBody>
      </p:sp>
      <p:sp>
        <p:nvSpPr>
          <p:cNvPr id="261125" name="Line 4">
            <a:extLst>
              <a:ext uri="{FF2B5EF4-FFF2-40B4-BE49-F238E27FC236}">
                <a16:creationId xmlns:a16="http://schemas.microsoft.com/office/drawing/2014/main" id="{9FC71295-F7A9-602E-C006-6D3EC6F2767B}"/>
              </a:ext>
            </a:extLst>
          </p:cNvPr>
          <p:cNvSpPr>
            <a:spLocks noChangeShapeType="1"/>
          </p:cNvSpPr>
          <p:nvPr/>
        </p:nvSpPr>
        <p:spPr bwMode="auto">
          <a:xfrm>
            <a:off x="228600" y="941388"/>
            <a:ext cx="8683625" cy="0"/>
          </a:xfrm>
          <a:prstGeom prst="line">
            <a:avLst/>
          </a:prstGeom>
          <a:noFill/>
          <a:ln w="63500">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852421" name="Text Box 5">
            <a:extLst>
              <a:ext uri="{FF2B5EF4-FFF2-40B4-BE49-F238E27FC236}">
                <a16:creationId xmlns:a16="http://schemas.microsoft.com/office/drawing/2014/main" id="{D88EAF7F-B24E-19C8-B456-201907BF5867}"/>
              </a:ext>
            </a:extLst>
          </p:cNvPr>
          <p:cNvSpPr txBox="1">
            <a:spLocks noChangeArrowheads="1"/>
          </p:cNvSpPr>
          <p:nvPr/>
        </p:nvSpPr>
        <p:spPr bwMode="auto">
          <a:xfrm>
            <a:off x="1752600" y="106363"/>
            <a:ext cx="5638800" cy="7318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defRPr/>
            </a:pPr>
            <a:r>
              <a:rPr lang="en-US" altLang="en-US" sz="4200" b="1">
                <a:effectLst>
                  <a:outerShdw blurRad="38100" dist="38100" dir="2700000" algn="tl">
                    <a:srgbClr val="C0C0C0"/>
                  </a:outerShdw>
                </a:effectLst>
                <a:latin typeface="Arial" panose="020B0604020202020204" pitchFamily="34" charset="0"/>
              </a:rPr>
              <a:t>Exercise Adaptations</a:t>
            </a:r>
            <a:endParaRPr lang="en-US" altLang="en-US" sz="4200" b="1">
              <a:solidFill>
                <a:srgbClr val="FF0000"/>
              </a:solidFill>
              <a:effectLst>
                <a:outerShdw blurRad="38100" dist="38100" dir="2700000" algn="tl">
                  <a:srgbClr val="C0C0C0"/>
                </a:outerShdw>
              </a:effectLst>
              <a:latin typeface="Arial" panose="020B0604020202020204" pitchFamily="34" charset="0"/>
            </a:endParaRPr>
          </a:p>
        </p:txBody>
      </p:sp>
      <p:sp>
        <p:nvSpPr>
          <p:cNvPr id="261127" name="Rectangle 6">
            <a:extLst>
              <a:ext uri="{FF2B5EF4-FFF2-40B4-BE49-F238E27FC236}">
                <a16:creationId xmlns:a16="http://schemas.microsoft.com/office/drawing/2014/main" id="{C794E856-5DC5-00A8-9CE7-4C1F279BE212}"/>
              </a:ext>
            </a:extLst>
          </p:cNvPr>
          <p:cNvSpPr>
            <a:spLocks noChangeArrowheads="1"/>
          </p:cNvSpPr>
          <p:nvPr/>
        </p:nvSpPr>
        <p:spPr bwMode="auto">
          <a:xfrm>
            <a:off x="6850063" y="5059363"/>
            <a:ext cx="1112837" cy="930275"/>
          </a:xfrm>
          <a:prstGeom prst="rect">
            <a:avLst/>
          </a:prstGeom>
          <a:noFill/>
          <a:ln w="38100">
            <a:solidFill>
              <a:srgbClr val="0000FF"/>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Tree>
  </p:cSld>
  <p:clrMapOvr>
    <a:masterClrMapping/>
  </p:clrMapOvr>
  <p:transition>
    <p:wipe dir="d"/>
  </p:transition>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394" name="Slide Number Placeholder 5">
            <a:extLst>
              <a:ext uri="{FF2B5EF4-FFF2-40B4-BE49-F238E27FC236}">
                <a16:creationId xmlns:a16="http://schemas.microsoft.com/office/drawing/2014/main" id="{B643CDE4-8DB5-D7E5-21C3-E16061A20903}"/>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10A05D6B-3F5D-4EF2-817C-42B311B1D4CD}" type="slidenum">
              <a:rPr lang="en-US" altLang="en-US" sz="1400"/>
              <a:pPr>
                <a:spcBef>
                  <a:spcPct val="0"/>
                </a:spcBef>
                <a:buFontTx/>
                <a:buNone/>
              </a:pPr>
              <a:t>14</a:t>
            </a:fld>
            <a:endParaRPr lang="en-US" altLang="en-US" sz="1400"/>
          </a:p>
        </p:txBody>
      </p:sp>
      <p:graphicFrame>
        <p:nvGraphicFramePr>
          <p:cNvPr id="59395" name="Object 2">
            <a:extLst>
              <a:ext uri="{FF2B5EF4-FFF2-40B4-BE49-F238E27FC236}">
                <a16:creationId xmlns:a16="http://schemas.microsoft.com/office/drawing/2014/main" id="{2C759BD0-0D2E-8235-A705-8783249621B7}"/>
              </a:ext>
            </a:extLst>
          </p:cNvPr>
          <p:cNvGraphicFramePr>
            <a:graphicFrameLocks noGrp="1"/>
          </p:cNvGraphicFramePr>
          <p:nvPr>
            <p:ph type="chart" idx="1"/>
          </p:nvPr>
        </p:nvGraphicFramePr>
        <p:xfrm>
          <a:off x="301625" y="411163"/>
          <a:ext cx="8548688" cy="6043612"/>
        </p:xfrm>
        <a:graphic>
          <a:graphicData uri="http://schemas.openxmlformats.org/presentationml/2006/ole">
            <mc:AlternateContent xmlns:mc="http://schemas.openxmlformats.org/markup-compatibility/2006">
              <mc:Choice xmlns:v="urn:schemas-microsoft-com:vml" Requires="v">
                <p:oleObj name="Chart" r:id="rId3" imgW="8191602" imgH="5791333" progId="MSGraph.Chart.8">
                  <p:embed followColorScheme="full"/>
                </p:oleObj>
              </mc:Choice>
              <mc:Fallback>
                <p:oleObj name="Chart" r:id="rId3" imgW="8191602" imgH="5791333" progId="MSGraph.Chart.8">
                  <p:embed followColorScheme="full"/>
                  <p:pic>
                    <p:nvPicPr>
                      <p:cNvPr id="59395" name="Object 2">
                        <a:extLst>
                          <a:ext uri="{FF2B5EF4-FFF2-40B4-BE49-F238E27FC236}">
                            <a16:creationId xmlns:a16="http://schemas.microsoft.com/office/drawing/2014/main" id="{2C759BD0-0D2E-8235-A705-8783249621B7}"/>
                          </a:ext>
                        </a:extLst>
                      </p:cNvPr>
                      <p:cNvPicPr>
                        <a:picLocks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01625" y="411163"/>
                        <a:ext cx="8548688" cy="6043612"/>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oleObj>
              </mc:Fallback>
            </mc:AlternateContent>
          </a:graphicData>
        </a:graphic>
      </p:graphicFrame>
      <p:sp>
        <p:nvSpPr>
          <p:cNvPr id="59396" name="Text Box 3">
            <a:extLst>
              <a:ext uri="{FF2B5EF4-FFF2-40B4-BE49-F238E27FC236}">
                <a16:creationId xmlns:a16="http://schemas.microsoft.com/office/drawing/2014/main" id="{4DA67B95-1D42-F903-E8C3-0B9737D04077}"/>
              </a:ext>
            </a:extLst>
          </p:cNvPr>
          <p:cNvSpPr txBox="1">
            <a:spLocks noChangeArrowheads="1"/>
          </p:cNvSpPr>
          <p:nvPr/>
        </p:nvSpPr>
        <p:spPr bwMode="auto">
          <a:xfrm>
            <a:off x="762000" y="6172200"/>
            <a:ext cx="7737475" cy="549275"/>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3000" b="1">
                <a:latin typeface="Arial" panose="020B0604020202020204" pitchFamily="34" charset="0"/>
              </a:rPr>
              <a:t>                    Body Mass (grams)                  </a:t>
            </a:r>
          </a:p>
        </p:txBody>
      </p:sp>
      <p:sp>
        <p:nvSpPr>
          <p:cNvPr id="59397" name="Text Box 4">
            <a:extLst>
              <a:ext uri="{FF2B5EF4-FFF2-40B4-BE49-F238E27FC236}">
                <a16:creationId xmlns:a16="http://schemas.microsoft.com/office/drawing/2014/main" id="{6CA39E3F-6D2E-4611-E35A-20256F1AFA58}"/>
              </a:ext>
            </a:extLst>
          </p:cNvPr>
          <p:cNvSpPr txBox="1">
            <a:spLocks noChangeArrowheads="1"/>
          </p:cNvSpPr>
          <p:nvPr/>
        </p:nvSpPr>
        <p:spPr bwMode="auto">
          <a:xfrm>
            <a:off x="4343400" y="2057400"/>
            <a:ext cx="1752600" cy="533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US" altLang="en-US" sz="2900" b="1">
                <a:solidFill>
                  <a:srgbClr val="FF0000"/>
                </a:solidFill>
                <a:latin typeface="Arial" panose="020B0604020202020204" pitchFamily="34" charset="0"/>
              </a:rPr>
              <a:t>Selected</a:t>
            </a:r>
          </a:p>
        </p:txBody>
      </p:sp>
      <p:sp>
        <p:nvSpPr>
          <p:cNvPr id="59398" name="Text Box 5">
            <a:extLst>
              <a:ext uri="{FF2B5EF4-FFF2-40B4-BE49-F238E27FC236}">
                <a16:creationId xmlns:a16="http://schemas.microsoft.com/office/drawing/2014/main" id="{29B4446F-B92B-CC7B-7DFC-D58A81E8A827}"/>
              </a:ext>
            </a:extLst>
          </p:cNvPr>
          <p:cNvSpPr txBox="1">
            <a:spLocks noChangeArrowheads="1"/>
          </p:cNvSpPr>
          <p:nvPr/>
        </p:nvSpPr>
        <p:spPr bwMode="auto">
          <a:xfrm>
            <a:off x="4800600" y="4267200"/>
            <a:ext cx="1676400" cy="533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US" altLang="en-US" sz="2900" b="1">
                <a:solidFill>
                  <a:srgbClr val="0000FF"/>
                </a:solidFill>
                <a:latin typeface="Arial" panose="020B0604020202020204" pitchFamily="34" charset="0"/>
              </a:rPr>
              <a:t>Control</a:t>
            </a:r>
          </a:p>
        </p:txBody>
      </p:sp>
      <p:sp>
        <p:nvSpPr>
          <p:cNvPr id="59399" name="Text Box 6">
            <a:extLst>
              <a:ext uri="{FF2B5EF4-FFF2-40B4-BE49-F238E27FC236}">
                <a16:creationId xmlns:a16="http://schemas.microsoft.com/office/drawing/2014/main" id="{8D5DEED5-055F-4164-B621-90156FD71D7F}"/>
              </a:ext>
            </a:extLst>
          </p:cNvPr>
          <p:cNvSpPr txBox="1">
            <a:spLocks noChangeArrowheads="1"/>
          </p:cNvSpPr>
          <p:nvPr/>
        </p:nvSpPr>
        <p:spPr bwMode="auto">
          <a:xfrm>
            <a:off x="1160463" y="5821363"/>
            <a:ext cx="7391400" cy="427037"/>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US" altLang="en-US" sz="2200" b="1">
                <a:latin typeface="Arial" panose="020B0604020202020204" pitchFamily="34" charset="0"/>
              </a:rPr>
              <a:t>10                </a:t>
            </a:r>
            <a:r>
              <a:rPr lang="en-US" altLang="en-US" sz="1200" b="1">
                <a:latin typeface="Arial" panose="020B0604020202020204" pitchFamily="34" charset="0"/>
              </a:rPr>
              <a:t> </a:t>
            </a:r>
            <a:r>
              <a:rPr lang="en-US" altLang="en-US" sz="2200" b="1">
                <a:latin typeface="Arial" panose="020B0604020202020204" pitchFamily="34" charset="0"/>
              </a:rPr>
              <a:t>20               </a:t>
            </a:r>
            <a:r>
              <a:rPr lang="en-US" altLang="en-US" sz="1800" b="1">
                <a:latin typeface="Arial" panose="020B0604020202020204" pitchFamily="34" charset="0"/>
              </a:rPr>
              <a:t> </a:t>
            </a:r>
            <a:r>
              <a:rPr lang="en-US" altLang="en-US" sz="2200" b="1">
                <a:latin typeface="Arial" panose="020B0604020202020204" pitchFamily="34" charset="0"/>
              </a:rPr>
              <a:t>30                40                50</a:t>
            </a:r>
          </a:p>
        </p:txBody>
      </p:sp>
      <p:sp>
        <p:nvSpPr>
          <p:cNvPr id="59400" name="Text Box 7">
            <a:extLst>
              <a:ext uri="{FF2B5EF4-FFF2-40B4-BE49-F238E27FC236}">
                <a16:creationId xmlns:a16="http://schemas.microsoft.com/office/drawing/2014/main" id="{010EB508-EA42-96B0-E47C-76E9BA1B86FE}"/>
              </a:ext>
            </a:extLst>
          </p:cNvPr>
          <p:cNvSpPr txBox="1">
            <a:spLocks noChangeArrowheads="1"/>
          </p:cNvSpPr>
          <p:nvPr/>
        </p:nvSpPr>
        <p:spPr bwMode="auto">
          <a:xfrm>
            <a:off x="381000" y="1471613"/>
            <a:ext cx="990600" cy="4445000"/>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r">
              <a:lnSpc>
                <a:spcPct val="91000"/>
              </a:lnSpc>
              <a:spcBef>
                <a:spcPct val="0"/>
              </a:spcBef>
              <a:buFontTx/>
              <a:buNone/>
            </a:pPr>
            <a:r>
              <a:rPr lang="en-US" altLang="en-US" sz="2000" b="1">
                <a:latin typeface="Arial" panose="020B0604020202020204" pitchFamily="34" charset="0"/>
              </a:rPr>
              <a:t> 15000</a:t>
            </a:r>
          </a:p>
          <a:p>
            <a:pPr algn="r">
              <a:lnSpc>
                <a:spcPct val="91000"/>
              </a:lnSpc>
              <a:spcBef>
                <a:spcPct val="0"/>
              </a:spcBef>
              <a:buFontTx/>
              <a:buNone/>
            </a:pPr>
            <a:endParaRPr lang="en-US" altLang="en-US" sz="2000" b="1">
              <a:latin typeface="Arial" panose="020B0604020202020204" pitchFamily="34" charset="0"/>
            </a:endParaRPr>
          </a:p>
          <a:p>
            <a:pPr algn="r">
              <a:lnSpc>
                <a:spcPct val="91000"/>
              </a:lnSpc>
              <a:spcBef>
                <a:spcPct val="0"/>
              </a:spcBef>
              <a:buFontTx/>
              <a:buNone/>
            </a:pPr>
            <a:endParaRPr lang="en-US" altLang="en-US" sz="2000" b="1">
              <a:latin typeface="Arial" panose="020B0604020202020204" pitchFamily="34" charset="0"/>
            </a:endParaRPr>
          </a:p>
          <a:p>
            <a:pPr algn="r">
              <a:lnSpc>
                <a:spcPct val="91000"/>
              </a:lnSpc>
              <a:spcBef>
                <a:spcPct val="0"/>
              </a:spcBef>
              <a:buFontTx/>
              <a:buNone/>
            </a:pPr>
            <a:endParaRPr lang="en-US" altLang="en-US" sz="2000" b="1">
              <a:latin typeface="Arial" panose="020B0604020202020204" pitchFamily="34" charset="0"/>
            </a:endParaRPr>
          </a:p>
          <a:p>
            <a:pPr algn="r">
              <a:lnSpc>
                <a:spcPct val="91000"/>
              </a:lnSpc>
              <a:spcBef>
                <a:spcPct val="0"/>
              </a:spcBef>
              <a:buFontTx/>
              <a:buNone/>
            </a:pPr>
            <a:endParaRPr lang="en-US" altLang="en-US" sz="2000" b="1">
              <a:latin typeface="Arial" panose="020B0604020202020204" pitchFamily="34" charset="0"/>
            </a:endParaRPr>
          </a:p>
          <a:p>
            <a:pPr algn="r">
              <a:lnSpc>
                <a:spcPct val="91000"/>
              </a:lnSpc>
              <a:spcBef>
                <a:spcPct val="0"/>
              </a:spcBef>
              <a:buFontTx/>
              <a:buNone/>
            </a:pPr>
            <a:r>
              <a:rPr lang="en-US" altLang="en-US" sz="2000" b="1">
                <a:latin typeface="Arial" panose="020B0604020202020204" pitchFamily="34" charset="0"/>
              </a:rPr>
              <a:t> 10000</a:t>
            </a:r>
          </a:p>
          <a:p>
            <a:pPr algn="r">
              <a:lnSpc>
                <a:spcPct val="91000"/>
              </a:lnSpc>
              <a:spcBef>
                <a:spcPct val="0"/>
              </a:spcBef>
              <a:buFontTx/>
              <a:buNone/>
            </a:pPr>
            <a:endParaRPr lang="en-US" altLang="en-US" sz="2000" b="1">
              <a:latin typeface="Arial" panose="020B0604020202020204" pitchFamily="34" charset="0"/>
            </a:endParaRPr>
          </a:p>
          <a:p>
            <a:pPr algn="r">
              <a:lnSpc>
                <a:spcPct val="91000"/>
              </a:lnSpc>
              <a:spcBef>
                <a:spcPct val="0"/>
              </a:spcBef>
              <a:buFontTx/>
              <a:buNone/>
            </a:pPr>
            <a:endParaRPr lang="en-US" altLang="en-US" sz="2000" b="1">
              <a:latin typeface="Arial" panose="020B0604020202020204" pitchFamily="34" charset="0"/>
            </a:endParaRPr>
          </a:p>
          <a:p>
            <a:pPr algn="r">
              <a:lnSpc>
                <a:spcPct val="91000"/>
              </a:lnSpc>
              <a:spcBef>
                <a:spcPct val="0"/>
              </a:spcBef>
              <a:buFontTx/>
              <a:buNone/>
            </a:pPr>
            <a:endParaRPr lang="en-US" altLang="en-US" sz="2000" b="1">
              <a:latin typeface="Arial" panose="020B0604020202020204" pitchFamily="34" charset="0"/>
            </a:endParaRPr>
          </a:p>
          <a:p>
            <a:pPr algn="r">
              <a:lnSpc>
                <a:spcPct val="91000"/>
              </a:lnSpc>
              <a:spcBef>
                <a:spcPct val="0"/>
              </a:spcBef>
              <a:buFontTx/>
              <a:buNone/>
            </a:pPr>
            <a:endParaRPr lang="en-US" altLang="en-US" sz="2000" b="1">
              <a:latin typeface="Arial" panose="020B0604020202020204" pitchFamily="34" charset="0"/>
            </a:endParaRPr>
          </a:p>
          <a:p>
            <a:pPr algn="r">
              <a:lnSpc>
                <a:spcPct val="91000"/>
              </a:lnSpc>
              <a:spcBef>
                <a:spcPct val="0"/>
              </a:spcBef>
              <a:buFontTx/>
              <a:buNone/>
            </a:pPr>
            <a:r>
              <a:rPr lang="en-US" altLang="en-US" sz="2000" b="1">
                <a:latin typeface="Arial" panose="020B0604020202020204" pitchFamily="34" charset="0"/>
              </a:rPr>
              <a:t>   5000</a:t>
            </a:r>
          </a:p>
          <a:p>
            <a:pPr algn="r">
              <a:lnSpc>
                <a:spcPct val="91000"/>
              </a:lnSpc>
              <a:spcBef>
                <a:spcPct val="0"/>
              </a:spcBef>
              <a:buFontTx/>
              <a:buNone/>
            </a:pPr>
            <a:endParaRPr lang="en-US" altLang="en-US" sz="2000" b="1">
              <a:latin typeface="Arial" panose="020B0604020202020204" pitchFamily="34" charset="0"/>
            </a:endParaRPr>
          </a:p>
          <a:p>
            <a:pPr algn="r">
              <a:lnSpc>
                <a:spcPct val="91000"/>
              </a:lnSpc>
              <a:spcBef>
                <a:spcPct val="0"/>
              </a:spcBef>
              <a:buFontTx/>
              <a:buNone/>
            </a:pPr>
            <a:endParaRPr lang="en-US" altLang="en-US" sz="2000" b="1">
              <a:latin typeface="Arial" panose="020B0604020202020204" pitchFamily="34" charset="0"/>
            </a:endParaRPr>
          </a:p>
          <a:p>
            <a:pPr algn="r">
              <a:lnSpc>
                <a:spcPct val="91000"/>
              </a:lnSpc>
              <a:spcBef>
                <a:spcPct val="0"/>
              </a:spcBef>
              <a:buFontTx/>
              <a:buNone/>
            </a:pPr>
            <a:endParaRPr lang="en-US" altLang="en-US" sz="2000" b="1">
              <a:latin typeface="Arial" panose="020B0604020202020204" pitchFamily="34" charset="0"/>
            </a:endParaRPr>
          </a:p>
          <a:p>
            <a:pPr algn="r">
              <a:lnSpc>
                <a:spcPct val="91000"/>
              </a:lnSpc>
              <a:spcBef>
                <a:spcPct val="0"/>
              </a:spcBef>
              <a:buFontTx/>
              <a:buNone/>
            </a:pPr>
            <a:endParaRPr lang="en-US" altLang="en-US" sz="2000" b="1">
              <a:latin typeface="Arial" panose="020B0604020202020204" pitchFamily="34" charset="0"/>
            </a:endParaRPr>
          </a:p>
          <a:p>
            <a:pPr algn="r">
              <a:lnSpc>
                <a:spcPct val="91000"/>
              </a:lnSpc>
              <a:spcBef>
                <a:spcPct val="0"/>
              </a:spcBef>
              <a:buFontTx/>
              <a:buNone/>
            </a:pPr>
            <a:r>
              <a:rPr lang="en-US" altLang="en-US" sz="2000" b="1">
                <a:latin typeface="Arial" panose="020B0604020202020204" pitchFamily="34" charset="0"/>
              </a:rPr>
              <a:t>      0</a:t>
            </a:r>
          </a:p>
        </p:txBody>
      </p:sp>
      <p:sp>
        <p:nvSpPr>
          <p:cNvPr id="59401" name="Text Box 8">
            <a:extLst>
              <a:ext uri="{FF2B5EF4-FFF2-40B4-BE49-F238E27FC236}">
                <a16:creationId xmlns:a16="http://schemas.microsoft.com/office/drawing/2014/main" id="{20873284-A153-D9F5-5999-9A918251D500}"/>
              </a:ext>
            </a:extLst>
          </p:cNvPr>
          <p:cNvSpPr txBox="1">
            <a:spLocks noChangeArrowheads="1"/>
          </p:cNvSpPr>
          <p:nvPr/>
        </p:nvSpPr>
        <p:spPr bwMode="auto">
          <a:xfrm rot="-5400000">
            <a:off x="-1305719" y="3053557"/>
            <a:ext cx="3362325" cy="579438"/>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b="1">
                <a:latin typeface="Arial" panose="020B0604020202020204" pitchFamily="34" charset="0"/>
              </a:rPr>
              <a:t>Revolutions/Day</a:t>
            </a:r>
          </a:p>
        </p:txBody>
      </p:sp>
      <p:sp>
        <p:nvSpPr>
          <p:cNvPr id="59402" name="Line 9">
            <a:extLst>
              <a:ext uri="{FF2B5EF4-FFF2-40B4-BE49-F238E27FC236}">
                <a16:creationId xmlns:a16="http://schemas.microsoft.com/office/drawing/2014/main" id="{2451994B-FC2C-AC7C-679E-0540C119D6B2}"/>
              </a:ext>
            </a:extLst>
          </p:cNvPr>
          <p:cNvSpPr>
            <a:spLocks noChangeShapeType="1"/>
          </p:cNvSpPr>
          <p:nvPr/>
        </p:nvSpPr>
        <p:spPr bwMode="auto">
          <a:xfrm flipH="1" flipV="1">
            <a:off x="4222750" y="2532063"/>
            <a:ext cx="393700" cy="1828800"/>
          </a:xfrm>
          <a:prstGeom prst="line">
            <a:avLst/>
          </a:prstGeom>
          <a:noFill/>
          <a:ln w="57150">
            <a:solidFill>
              <a:srgbClr val="008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59403" name="Text Box 10">
            <a:extLst>
              <a:ext uri="{FF2B5EF4-FFF2-40B4-BE49-F238E27FC236}">
                <a16:creationId xmlns:a16="http://schemas.microsoft.com/office/drawing/2014/main" id="{E251028B-5920-BB4A-AE0F-4A6EFF273485}"/>
              </a:ext>
            </a:extLst>
          </p:cNvPr>
          <p:cNvSpPr txBox="1">
            <a:spLocks noChangeArrowheads="1"/>
          </p:cNvSpPr>
          <p:nvPr/>
        </p:nvSpPr>
        <p:spPr bwMode="auto">
          <a:xfrm>
            <a:off x="304800" y="76200"/>
            <a:ext cx="8763000" cy="579438"/>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US" altLang="en-US" b="1">
                <a:solidFill>
                  <a:srgbClr val="FF0000"/>
                </a:solidFill>
                <a:latin typeface="Arial" panose="020B0604020202020204" pitchFamily="34" charset="0"/>
              </a:rPr>
              <a:t>S</a:t>
            </a:r>
            <a:r>
              <a:rPr lang="en-US" altLang="en-US" b="1">
                <a:latin typeface="Arial" panose="020B0604020202020204" pitchFamily="34" charset="0"/>
              </a:rPr>
              <a:t> &amp; </a:t>
            </a:r>
            <a:r>
              <a:rPr lang="en-US" altLang="en-US" b="1">
                <a:solidFill>
                  <a:srgbClr val="0000FF"/>
                </a:solidFill>
                <a:latin typeface="Arial" panose="020B0604020202020204" pitchFamily="34" charset="0"/>
              </a:rPr>
              <a:t>C</a:t>
            </a:r>
            <a:r>
              <a:rPr lang="en-US" altLang="en-US" b="1">
                <a:latin typeface="Arial" panose="020B0604020202020204" pitchFamily="34" charset="0"/>
              </a:rPr>
              <a:t> Lines at Gen. 24 vs. 13 Other Species</a:t>
            </a:r>
          </a:p>
        </p:txBody>
      </p:sp>
      <p:sp>
        <p:nvSpPr>
          <p:cNvPr id="2141195" name="Text Box 11">
            <a:extLst>
              <a:ext uri="{FF2B5EF4-FFF2-40B4-BE49-F238E27FC236}">
                <a16:creationId xmlns:a16="http://schemas.microsoft.com/office/drawing/2014/main" id="{9362F2C0-DC77-A183-2479-89AE5E936751}"/>
              </a:ext>
            </a:extLst>
          </p:cNvPr>
          <p:cNvSpPr txBox="1">
            <a:spLocks noChangeArrowheads="1"/>
          </p:cNvSpPr>
          <p:nvPr/>
        </p:nvSpPr>
        <p:spPr bwMode="auto">
          <a:xfrm>
            <a:off x="1457325" y="3965575"/>
            <a:ext cx="2044700" cy="1571625"/>
          </a:xfrm>
          <a:prstGeom prst="rect">
            <a:avLst/>
          </a:prstGeom>
          <a:solidFill>
            <a:srgbClr val="FFFF00"/>
          </a:solidFill>
          <a:ln w="1905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rIns="0">
            <a:spAutoFit/>
          </a:bodyPr>
          <a:lstStyle/>
          <a:p>
            <a:pPr>
              <a:spcBef>
                <a:spcPct val="50000"/>
              </a:spcBef>
              <a:defRPr/>
            </a:pPr>
            <a:r>
              <a:rPr lang="en-US" altLang="en-US" sz="2400" b="1" i="1" dirty="0">
                <a:effectLst>
                  <a:outerShdw blurRad="38100" dist="38100" dir="2700000" algn="tl">
                    <a:srgbClr val="FFFFFF"/>
                  </a:outerShdw>
                </a:effectLst>
                <a:latin typeface="Arial" panose="020B0604020202020204" pitchFamily="34" charset="0"/>
              </a:rPr>
              <a:t>This is a substantial evolutionary difference.</a:t>
            </a:r>
          </a:p>
        </p:txBody>
      </p:sp>
      <p:sp>
        <p:nvSpPr>
          <p:cNvPr id="2141196" name="Text Box 12">
            <a:extLst>
              <a:ext uri="{FF2B5EF4-FFF2-40B4-BE49-F238E27FC236}">
                <a16:creationId xmlns:a16="http://schemas.microsoft.com/office/drawing/2014/main" id="{FBD07736-5B63-D76E-4456-50BA9F53EEF6}"/>
              </a:ext>
            </a:extLst>
          </p:cNvPr>
          <p:cNvSpPr txBox="1">
            <a:spLocks noChangeArrowheads="1"/>
          </p:cNvSpPr>
          <p:nvPr/>
        </p:nvSpPr>
        <p:spPr bwMode="auto">
          <a:xfrm>
            <a:off x="5216525" y="976313"/>
            <a:ext cx="3360738" cy="841375"/>
          </a:xfrm>
          <a:prstGeom prst="rect">
            <a:avLst/>
          </a:prstGeom>
          <a:solidFill>
            <a:srgbClr val="FFCCFF"/>
          </a:solidFill>
          <a:ln w="19050">
            <a:solidFill>
              <a:schemeClr val="tx1"/>
            </a:solidFill>
            <a:miter lim="800000"/>
            <a:headEnd/>
            <a:tailEnd/>
          </a:ln>
          <a:effectLst/>
        </p:spPr>
        <p:txBody>
          <a:bodyPr rIns="0">
            <a:spAutoFit/>
          </a:bodyPr>
          <a:lstStyle/>
          <a:p>
            <a:pPr>
              <a:spcBef>
                <a:spcPct val="50000"/>
              </a:spcBef>
              <a:defRPr/>
            </a:pPr>
            <a:r>
              <a:rPr lang="en-US" altLang="en-US" sz="2400" b="1" i="1" dirty="0">
                <a:solidFill>
                  <a:srgbClr val="FF0000"/>
                </a:solidFill>
                <a:effectLst>
                  <a:outerShdw blurRad="38100" dist="38100" dir="2700000" algn="tl">
                    <a:srgbClr val="FFFFFF"/>
                  </a:outerShdw>
                </a:effectLst>
                <a:latin typeface="Arial" panose="020B0604020202020204" pitchFamily="34" charset="0"/>
              </a:rPr>
              <a:t>But the Selected lines are </a:t>
            </a:r>
            <a:r>
              <a:rPr lang="en-US" altLang="en-US" sz="2400" b="1" i="1" u="sng" dirty="0">
                <a:solidFill>
                  <a:srgbClr val="FF0000"/>
                </a:solidFill>
                <a:effectLst>
                  <a:outerShdw blurRad="38100" dist="38100" dir="2700000" algn="tl">
                    <a:srgbClr val="FFFFFF"/>
                  </a:outerShdw>
                </a:effectLst>
                <a:latin typeface="Arial" panose="020B0604020202020204" pitchFamily="34" charset="0"/>
              </a:rPr>
              <a:t>not</a:t>
            </a:r>
            <a:r>
              <a:rPr lang="en-US" altLang="en-US" sz="2400" b="1" i="1" dirty="0">
                <a:solidFill>
                  <a:srgbClr val="FF0000"/>
                </a:solidFill>
                <a:effectLst>
                  <a:outerShdw blurRad="38100" dist="38100" dir="2700000" algn="tl">
                    <a:srgbClr val="FFFFFF"/>
                  </a:outerShdw>
                </a:effectLst>
                <a:latin typeface="Arial" panose="020B0604020202020204" pitchFamily="34" charset="0"/>
              </a:rPr>
              <a:t> "abnormal"</a:t>
            </a:r>
          </a:p>
        </p:txBody>
      </p:sp>
      <p:sp>
        <p:nvSpPr>
          <p:cNvPr id="14" name="Text Box 12">
            <a:extLst>
              <a:ext uri="{FF2B5EF4-FFF2-40B4-BE49-F238E27FC236}">
                <a16:creationId xmlns:a16="http://schemas.microsoft.com/office/drawing/2014/main" id="{7EF08D44-5CD9-B9E5-BEE1-D6286482A601}"/>
              </a:ext>
            </a:extLst>
          </p:cNvPr>
          <p:cNvSpPr txBox="1">
            <a:spLocks noChangeArrowheads="1"/>
          </p:cNvSpPr>
          <p:nvPr/>
        </p:nvSpPr>
        <p:spPr bwMode="auto">
          <a:xfrm>
            <a:off x="5233988" y="4859338"/>
            <a:ext cx="3159125" cy="830262"/>
          </a:xfrm>
          <a:prstGeom prst="rect">
            <a:avLst/>
          </a:prstGeom>
          <a:solidFill>
            <a:srgbClr val="66FFFF"/>
          </a:solidFill>
          <a:ln w="19050">
            <a:solidFill>
              <a:schemeClr val="tx1"/>
            </a:solidFill>
            <a:miter lim="800000"/>
            <a:headEnd/>
            <a:tailEnd/>
          </a:ln>
          <a:effectLst/>
        </p:spPr>
        <p:txBody>
          <a:bodyPr rIns="0">
            <a:spAutoFit/>
          </a:bodyPr>
          <a:lstStyle/>
          <a:p>
            <a:pPr>
              <a:spcBef>
                <a:spcPct val="50000"/>
              </a:spcBef>
              <a:defRPr/>
            </a:pPr>
            <a:r>
              <a:rPr lang="en-US" altLang="en-US" sz="2400" b="1" i="1" dirty="0">
                <a:solidFill>
                  <a:srgbClr val="0000FF"/>
                </a:solidFill>
                <a:effectLst>
                  <a:outerShdw blurRad="38100" dist="38100" dir="2700000" algn="tl">
                    <a:srgbClr val="FFFFFF"/>
                  </a:outerShdw>
                </a:effectLst>
                <a:latin typeface="Arial" panose="020B0604020202020204" pitchFamily="34" charset="0"/>
              </a:rPr>
              <a:t>Control lines are not couch potatoes</a:t>
            </a:r>
          </a:p>
        </p:txBody>
      </p:sp>
    </p:spTree>
    <p:extLst>
      <p:ext uri="{BB962C8B-B14F-4D97-AF65-F5344CB8AC3E}">
        <p14:creationId xmlns:p14="http://schemas.microsoft.com/office/powerpoint/2010/main" val="69663951"/>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2141195"/>
                                        </p:tgtEl>
                                        <p:attrNameLst>
                                          <p:attrName>style.visibility</p:attrName>
                                        </p:attrNameLst>
                                      </p:cBhvr>
                                      <p:to>
                                        <p:strVal val="visible"/>
                                      </p:to>
                                    </p:set>
                                    <p:anim calcmode="lin" valueType="num">
                                      <p:cBhvr additive="base">
                                        <p:cTn id="7" dur="500" fill="hold"/>
                                        <p:tgtEl>
                                          <p:spTgt spid="2141195"/>
                                        </p:tgtEl>
                                        <p:attrNameLst>
                                          <p:attrName>ppt_x</p:attrName>
                                        </p:attrNameLst>
                                      </p:cBhvr>
                                      <p:tavLst>
                                        <p:tav tm="0">
                                          <p:val>
                                            <p:strVal val="0-#ppt_w/2"/>
                                          </p:val>
                                        </p:tav>
                                        <p:tav tm="100000">
                                          <p:val>
                                            <p:strVal val="#ppt_x"/>
                                          </p:val>
                                        </p:tav>
                                      </p:tavLst>
                                    </p:anim>
                                    <p:anim calcmode="lin" valueType="num">
                                      <p:cBhvr additive="base">
                                        <p:cTn id="8" dur="500" fill="hold"/>
                                        <p:tgtEl>
                                          <p:spTgt spid="2141195"/>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2" fill="hold" grpId="0" nodeType="clickEffect">
                                  <p:stCondLst>
                                    <p:cond delay="0"/>
                                  </p:stCondLst>
                                  <p:childTnLst>
                                    <p:set>
                                      <p:cBhvr>
                                        <p:cTn id="12" dur="1" fill="hold">
                                          <p:stCondLst>
                                            <p:cond delay="0"/>
                                          </p:stCondLst>
                                        </p:cTn>
                                        <p:tgtEl>
                                          <p:spTgt spid="2141196"/>
                                        </p:tgtEl>
                                        <p:attrNameLst>
                                          <p:attrName>style.visibility</p:attrName>
                                        </p:attrNameLst>
                                      </p:cBhvr>
                                      <p:to>
                                        <p:strVal val="visible"/>
                                      </p:to>
                                    </p:set>
                                    <p:anim calcmode="lin" valueType="num">
                                      <p:cBhvr additive="base">
                                        <p:cTn id="13" dur="500" fill="hold"/>
                                        <p:tgtEl>
                                          <p:spTgt spid="2141196"/>
                                        </p:tgtEl>
                                        <p:attrNameLst>
                                          <p:attrName>ppt_x</p:attrName>
                                        </p:attrNameLst>
                                      </p:cBhvr>
                                      <p:tavLst>
                                        <p:tav tm="0">
                                          <p:val>
                                            <p:strVal val="1+#ppt_w/2"/>
                                          </p:val>
                                        </p:tav>
                                        <p:tav tm="100000">
                                          <p:val>
                                            <p:strVal val="#ppt_x"/>
                                          </p:val>
                                        </p:tav>
                                      </p:tavLst>
                                    </p:anim>
                                    <p:anim calcmode="lin" valueType="num">
                                      <p:cBhvr additive="base">
                                        <p:cTn id="14" dur="500" fill="hold"/>
                                        <p:tgtEl>
                                          <p:spTgt spid="2141196"/>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2" fill="hold" grpId="0" nodeType="clickEffect">
                                  <p:stCondLst>
                                    <p:cond delay="0"/>
                                  </p:stCondLst>
                                  <p:childTnLst>
                                    <p:set>
                                      <p:cBhvr>
                                        <p:cTn id="18" dur="1" fill="hold">
                                          <p:stCondLst>
                                            <p:cond delay="0"/>
                                          </p:stCondLst>
                                        </p:cTn>
                                        <p:tgtEl>
                                          <p:spTgt spid="14"/>
                                        </p:tgtEl>
                                        <p:attrNameLst>
                                          <p:attrName>style.visibility</p:attrName>
                                        </p:attrNameLst>
                                      </p:cBhvr>
                                      <p:to>
                                        <p:strVal val="visible"/>
                                      </p:to>
                                    </p:set>
                                    <p:anim calcmode="lin" valueType="num">
                                      <p:cBhvr additive="base">
                                        <p:cTn id="19" dur="500" fill="hold"/>
                                        <p:tgtEl>
                                          <p:spTgt spid="14"/>
                                        </p:tgtEl>
                                        <p:attrNameLst>
                                          <p:attrName>ppt_x</p:attrName>
                                        </p:attrNameLst>
                                      </p:cBhvr>
                                      <p:tavLst>
                                        <p:tav tm="0">
                                          <p:val>
                                            <p:strVal val="1+#ppt_w/2"/>
                                          </p:val>
                                        </p:tav>
                                        <p:tav tm="100000">
                                          <p:val>
                                            <p:strVal val="#ppt_x"/>
                                          </p:val>
                                        </p:tav>
                                      </p:tavLst>
                                    </p:anim>
                                    <p:anim calcmode="lin" valueType="num">
                                      <p:cBhvr additive="base">
                                        <p:cTn id="20" dur="500" fill="hold"/>
                                        <p:tgtEl>
                                          <p:spTgt spid="1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41195" grpId="0" animBg="1"/>
      <p:bldP spid="2141196" grpId="0" animBg="1"/>
      <p:bldP spid="14" grpId="0" animBg="1"/>
    </p:bldLst>
  </p:timing>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3170" name="Slide Number Placeholder 5">
            <a:extLst>
              <a:ext uri="{FF2B5EF4-FFF2-40B4-BE49-F238E27FC236}">
                <a16:creationId xmlns:a16="http://schemas.microsoft.com/office/drawing/2014/main" id="{B1BF8A50-F192-26D0-4593-AE1BE486032B}"/>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F77AF532-7DA3-44C9-AB81-8F3D37DBE97C}" type="slidenum">
              <a:rPr lang="en-US" altLang="en-US" sz="1400"/>
              <a:pPr>
                <a:spcBef>
                  <a:spcPct val="0"/>
                </a:spcBef>
                <a:buFontTx/>
                <a:buNone/>
              </a:pPr>
              <a:t>140</a:t>
            </a:fld>
            <a:endParaRPr lang="en-US" altLang="en-US" sz="1400"/>
          </a:p>
        </p:txBody>
      </p:sp>
      <p:sp>
        <p:nvSpPr>
          <p:cNvPr id="263171" name="Rectangle 2">
            <a:extLst>
              <a:ext uri="{FF2B5EF4-FFF2-40B4-BE49-F238E27FC236}">
                <a16:creationId xmlns:a16="http://schemas.microsoft.com/office/drawing/2014/main" id="{83C0BA17-B329-8CDB-1FD8-AD1F8D2F332C}"/>
              </a:ext>
            </a:extLst>
          </p:cNvPr>
          <p:cNvSpPr>
            <a:spLocks noGrp="1" noChangeArrowheads="1"/>
          </p:cNvSpPr>
          <p:nvPr>
            <p:ph type="body" idx="1"/>
          </p:nvPr>
        </p:nvSpPr>
        <p:spPr>
          <a:xfrm>
            <a:off x="246063" y="1046163"/>
            <a:ext cx="8458200" cy="4097337"/>
          </a:xfrm>
          <a:noFill/>
        </p:spPr>
        <p:txBody>
          <a:bodyPr>
            <a:spAutoFit/>
          </a:bodyPr>
          <a:lstStyle/>
          <a:p>
            <a:pPr>
              <a:spcBef>
                <a:spcPct val="0"/>
              </a:spcBef>
              <a:spcAft>
                <a:spcPct val="35000"/>
              </a:spcAft>
              <a:buSzPct val="130000"/>
              <a:buFontTx/>
              <a:buNone/>
            </a:pPr>
            <a:r>
              <a:rPr lang="en-US" altLang="en-US" sz="3600" b="1">
                <a:latin typeface="Arial" panose="020B0604020202020204" pitchFamily="34" charset="0"/>
              </a:rPr>
              <a:t>Mice from the </a:t>
            </a:r>
            <a:r>
              <a:rPr lang="en-US" altLang="en-US" sz="3600" b="1">
                <a:solidFill>
                  <a:srgbClr val="FF0000"/>
                </a:solidFill>
                <a:latin typeface="Arial" panose="020B0604020202020204" pitchFamily="34" charset="0"/>
              </a:rPr>
              <a:t>Selected lines:</a:t>
            </a:r>
          </a:p>
          <a:p>
            <a:pPr lvl="1">
              <a:spcBef>
                <a:spcPct val="0"/>
              </a:spcBef>
              <a:spcAft>
                <a:spcPct val="35000"/>
              </a:spcAft>
              <a:buSzPct val="130000"/>
              <a:buFontTx/>
              <a:buChar char="•"/>
            </a:pPr>
            <a:r>
              <a:rPr lang="en-US" altLang="en-US" sz="3200" b="1">
                <a:solidFill>
                  <a:srgbClr val="FF0000"/>
                </a:solidFill>
                <a:latin typeface="Arial" panose="020B0604020202020204" pitchFamily="34" charset="0"/>
              </a:rPr>
              <a:t>have less body fat</a:t>
            </a:r>
            <a:r>
              <a:rPr lang="en-US" altLang="en-US" sz="3200" b="1">
                <a:latin typeface="Arial" panose="020B0604020202020204" pitchFamily="34" charset="0"/>
              </a:rPr>
              <a:t>,</a:t>
            </a:r>
            <a:br>
              <a:rPr lang="en-US" altLang="en-US" sz="3200" b="1">
                <a:latin typeface="Arial" panose="020B0604020202020204" pitchFamily="34" charset="0"/>
              </a:rPr>
            </a:br>
            <a:r>
              <a:rPr lang="en-US" altLang="en-US" sz="3200" b="1" i="1">
                <a:latin typeface="Arial" panose="020B0604020202020204" pitchFamily="34" charset="0"/>
              </a:rPr>
              <a:t>even when housed without wheels</a:t>
            </a:r>
          </a:p>
          <a:p>
            <a:pPr lvl="1">
              <a:spcBef>
                <a:spcPct val="0"/>
              </a:spcBef>
              <a:spcAft>
                <a:spcPct val="35000"/>
              </a:spcAft>
              <a:buSzPct val="130000"/>
              <a:buFontTx/>
              <a:buChar char="•"/>
            </a:pPr>
            <a:r>
              <a:rPr lang="en-US" altLang="en-US" sz="3200" b="1">
                <a:solidFill>
                  <a:srgbClr val="FF0000"/>
                </a:solidFill>
                <a:latin typeface="Arial" panose="020B0604020202020204" pitchFamily="34" charset="0"/>
              </a:rPr>
              <a:t>eat more</a:t>
            </a:r>
            <a:r>
              <a:rPr lang="en-US" altLang="en-US" sz="3200" b="1">
                <a:latin typeface="Arial" panose="020B0604020202020204" pitchFamily="34" charset="0"/>
              </a:rPr>
              <a:t> for their body weight,</a:t>
            </a:r>
            <a:br>
              <a:rPr lang="en-US" altLang="en-US" sz="3200" b="1">
                <a:latin typeface="Arial" panose="020B0604020202020204" pitchFamily="34" charset="0"/>
              </a:rPr>
            </a:br>
            <a:r>
              <a:rPr lang="en-US" altLang="en-US" sz="3200" b="1" i="1">
                <a:latin typeface="Arial" panose="020B0604020202020204" pitchFamily="34" charset="0"/>
              </a:rPr>
              <a:t>even when housed without wheels</a:t>
            </a:r>
            <a:endParaRPr lang="en-US" altLang="en-US" sz="3200" b="1">
              <a:latin typeface="Arial" panose="020B0604020202020204" pitchFamily="34" charset="0"/>
            </a:endParaRPr>
          </a:p>
          <a:p>
            <a:pPr lvl="1">
              <a:spcBef>
                <a:spcPct val="0"/>
              </a:spcBef>
              <a:spcAft>
                <a:spcPct val="35000"/>
              </a:spcAft>
              <a:buSzPct val="130000"/>
              <a:buFontTx/>
              <a:buChar char="•"/>
            </a:pPr>
            <a:r>
              <a:rPr lang="en-US" altLang="en-US" sz="3200" b="1">
                <a:latin typeface="Arial" panose="020B0604020202020204" pitchFamily="34" charset="0"/>
              </a:rPr>
              <a:t>show no difference in basal or resting metabolic rate</a:t>
            </a:r>
          </a:p>
        </p:txBody>
      </p:sp>
      <p:sp>
        <p:nvSpPr>
          <p:cNvPr id="263172" name="Text Box 3">
            <a:extLst>
              <a:ext uri="{FF2B5EF4-FFF2-40B4-BE49-F238E27FC236}">
                <a16:creationId xmlns:a16="http://schemas.microsoft.com/office/drawing/2014/main" id="{8E915336-FCBE-8768-2AB3-F2DF0CAC813E}"/>
              </a:ext>
            </a:extLst>
          </p:cNvPr>
          <p:cNvSpPr txBox="1">
            <a:spLocks noChangeArrowheads="1"/>
          </p:cNvSpPr>
          <p:nvPr/>
        </p:nvSpPr>
        <p:spPr bwMode="auto">
          <a:xfrm>
            <a:off x="1143000" y="136525"/>
            <a:ext cx="7010400" cy="8223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nSpc>
                <a:spcPct val="95000"/>
              </a:lnSpc>
              <a:spcBef>
                <a:spcPct val="0"/>
              </a:spcBef>
              <a:spcAft>
                <a:spcPct val="10000"/>
              </a:spcAft>
              <a:buFontTx/>
              <a:buNone/>
            </a:pPr>
            <a:r>
              <a:rPr lang="en-US" altLang="en-US" sz="4000" b="1">
                <a:latin typeface="Arial" panose="020B0604020202020204" pitchFamily="34" charset="0"/>
              </a:rPr>
              <a:t>Body Size and Composition</a:t>
            </a:r>
          </a:p>
        </p:txBody>
      </p:sp>
      <p:sp>
        <p:nvSpPr>
          <p:cNvPr id="263173" name="Line 4">
            <a:extLst>
              <a:ext uri="{FF2B5EF4-FFF2-40B4-BE49-F238E27FC236}">
                <a16:creationId xmlns:a16="http://schemas.microsoft.com/office/drawing/2014/main" id="{6CA146B4-A4E4-A13F-E416-ED4CF2527BE7}"/>
              </a:ext>
            </a:extLst>
          </p:cNvPr>
          <p:cNvSpPr>
            <a:spLocks noChangeShapeType="1"/>
          </p:cNvSpPr>
          <p:nvPr/>
        </p:nvSpPr>
        <p:spPr bwMode="auto">
          <a:xfrm>
            <a:off x="228600" y="868363"/>
            <a:ext cx="8683625" cy="0"/>
          </a:xfrm>
          <a:prstGeom prst="line">
            <a:avLst/>
          </a:prstGeom>
          <a:noFill/>
          <a:ln w="50800">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Tree>
  </p:cSld>
  <p:clrMapOvr>
    <a:masterClrMapping/>
  </p:clrMapOvr>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0338" name="Slide Number Placeholder 5">
            <a:extLst>
              <a:ext uri="{FF2B5EF4-FFF2-40B4-BE49-F238E27FC236}">
                <a16:creationId xmlns:a16="http://schemas.microsoft.com/office/drawing/2014/main" id="{3C1055BB-B49B-FA8B-E72A-5F284F1A183A}"/>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AE91CD1E-B4EA-499D-B575-4307422BA060}" type="slidenum">
              <a:rPr lang="en-US" altLang="en-US" sz="1400"/>
              <a:pPr>
                <a:spcBef>
                  <a:spcPct val="0"/>
                </a:spcBef>
                <a:buFontTx/>
                <a:buNone/>
              </a:pPr>
              <a:t>141</a:t>
            </a:fld>
            <a:endParaRPr lang="en-US" altLang="en-US" sz="1400"/>
          </a:p>
        </p:txBody>
      </p:sp>
      <p:pic>
        <p:nvPicPr>
          <p:cNvPr id="270339" name="Picture 2" descr="macadamia-nut-broken-shell-28715468">
            <a:extLst>
              <a:ext uri="{FF2B5EF4-FFF2-40B4-BE49-F238E27FC236}">
                <a16:creationId xmlns:a16="http://schemas.microsoft.com/office/drawing/2014/main" id="{1D4C9704-6286-811D-A178-CAB8A0CBC91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t="12540" b="21944"/>
          <a:stretch>
            <a:fillRect/>
          </a:stretch>
        </p:blipFill>
        <p:spPr bwMode="auto">
          <a:xfrm>
            <a:off x="3756025" y="3101975"/>
            <a:ext cx="3962400" cy="191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70340" name="Picture 3" descr="mlss_luigi-hammer">
            <a:extLst>
              <a:ext uri="{FF2B5EF4-FFF2-40B4-BE49-F238E27FC236}">
                <a16:creationId xmlns:a16="http://schemas.microsoft.com/office/drawing/2014/main" id="{3185B4CB-AF9C-E644-6F6E-7F704EE2C0BC}"/>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rot="494882">
            <a:off x="5816600" y="838200"/>
            <a:ext cx="3344863" cy="2476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70341" name="Picture 4" descr="4782128-347527-worker-with-sledge-hammer-pointing-retro">
            <a:extLst>
              <a:ext uri="{FF2B5EF4-FFF2-40B4-BE49-F238E27FC236}">
                <a16:creationId xmlns:a16="http://schemas.microsoft.com/office/drawing/2014/main" id="{98CB9B6F-14FD-C2C7-BE6A-F9B093EA4DED}"/>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0" y="3295650"/>
            <a:ext cx="3892550" cy="2689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70342" name="Picture 5" descr="jack-hammer-pneumatic-drill-done-cartoon-style-29866305">
            <a:extLst>
              <a:ext uri="{FF2B5EF4-FFF2-40B4-BE49-F238E27FC236}">
                <a16:creationId xmlns:a16="http://schemas.microsoft.com/office/drawing/2014/main" id="{2C25F860-D3A5-222B-BD6F-2DD4355C0F9E}"/>
              </a:ext>
            </a:extLst>
          </p:cNvPr>
          <p:cNvPicPr>
            <a:picLocks noChangeAspect="1" noChangeArrowheads="1"/>
          </p:cNvPicPr>
          <p:nvPr/>
        </p:nvPicPr>
        <p:blipFill>
          <a:blip r:embed="rId6">
            <a:extLst>
              <a:ext uri="{28A0092B-C50C-407E-A947-70E740481C1C}">
                <a14:useLocalDpi xmlns:a14="http://schemas.microsoft.com/office/drawing/2010/main" val="0"/>
              </a:ext>
            </a:extLst>
          </a:blip>
          <a:srcRect r="8014"/>
          <a:stretch>
            <a:fillRect/>
          </a:stretch>
        </p:blipFill>
        <p:spPr bwMode="auto">
          <a:xfrm rot="-2032454">
            <a:off x="2471738" y="733425"/>
            <a:ext cx="2259012" cy="2840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70182" name="Text Box 6">
            <a:extLst>
              <a:ext uri="{FF2B5EF4-FFF2-40B4-BE49-F238E27FC236}">
                <a16:creationId xmlns:a16="http://schemas.microsoft.com/office/drawing/2014/main" id="{FFA773DA-DD78-B7DC-9597-1CF16A50CEC8}"/>
              </a:ext>
            </a:extLst>
          </p:cNvPr>
          <p:cNvSpPr txBox="1">
            <a:spLocks noChangeArrowheads="1"/>
          </p:cNvSpPr>
          <p:nvPr/>
        </p:nvSpPr>
        <p:spPr bwMode="auto">
          <a:xfrm>
            <a:off x="212725" y="31750"/>
            <a:ext cx="8696325" cy="671513"/>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nSpc>
                <a:spcPct val="95000"/>
              </a:lnSpc>
              <a:spcAft>
                <a:spcPct val="10000"/>
              </a:spcAft>
              <a:defRPr/>
            </a:pPr>
            <a:r>
              <a:rPr lang="en-US" altLang="en-US" sz="4000" b="1">
                <a:effectLst>
                  <a:outerShdw blurRad="38100" dist="38100" dir="2700000" algn="tl">
                    <a:srgbClr val="C0C0C0"/>
                  </a:outerShdw>
                </a:effectLst>
                <a:latin typeface="Arial" panose="020B0604020202020204" pitchFamily="34" charset="0"/>
              </a:rPr>
              <a:t>A Hard Nut to Crack …</a:t>
            </a:r>
          </a:p>
        </p:txBody>
      </p:sp>
      <p:sp>
        <p:nvSpPr>
          <p:cNvPr id="270344" name="Line 7">
            <a:extLst>
              <a:ext uri="{FF2B5EF4-FFF2-40B4-BE49-F238E27FC236}">
                <a16:creationId xmlns:a16="http://schemas.microsoft.com/office/drawing/2014/main" id="{0F4DE8C5-41FB-EA09-C80A-93D1778217C8}"/>
              </a:ext>
            </a:extLst>
          </p:cNvPr>
          <p:cNvSpPr>
            <a:spLocks noChangeShapeType="1"/>
          </p:cNvSpPr>
          <p:nvPr/>
        </p:nvSpPr>
        <p:spPr bwMode="auto">
          <a:xfrm>
            <a:off x="228600" y="741363"/>
            <a:ext cx="8683625" cy="0"/>
          </a:xfrm>
          <a:prstGeom prst="line">
            <a:avLst/>
          </a:prstGeom>
          <a:noFill/>
          <a:ln w="50800">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pic>
        <p:nvPicPr>
          <p:cNvPr id="270345" name="Picture 8" descr="atomic-bomb-fat-boy">
            <a:extLst>
              <a:ext uri="{FF2B5EF4-FFF2-40B4-BE49-F238E27FC236}">
                <a16:creationId xmlns:a16="http://schemas.microsoft.com/office/drawing/2014/main" id="{2BC01323-80A4-B90D-F24C-83934677197D}"/>
              </a:ext>
            </a:extLst>
          </p:cNvPr>
          <p:cNvPicPr>
            <a:picLocks noChangeAspect="1" noChangeArrowheads="1"/>
          </p:cNvPicPr>
          <p:nvPr/>
        </p:nvPicPr>
        <p:blipFill>
          <a:blip r:embed="rId7">
            <a:extLst>
              <a:ext uri="{28A0092B-C50C-407E-A947-70E740481C1C}">
                <a14:useLocalDpi xmlns:a14="http://schemas.microsoft.com/office/drawing/2010/main" val="0"/>
              </a:ext>
            </a:extLst>
          </a:blip>
          <a:srcRect l="12750" t="22000" r="12000" b="19000"/>
          <a:stretch>
            <a:fillRect/>
          </a:stretch>
        </p:blipFill>
        <p:spPr bwMode="auto">
          <a:xfrm>
            <a:off x="4165600" y="5010150"/>
            <a:ext cx="3144838" cy="1847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2386" name="Slide Number Placeholder 5">
            <a:extLst>
              <a:ext uri="{FF2B5EF4-FFF2-40B4-BE49-F238E27FC236}">
                <a16:creationId xmlns:a16="http://schemas.microsoft.com/office/drawing/2014/main" id="{A8EA4EF3-088A-40AD-02ED-D2602B2E9DBF}"/>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B1E709C3-5632-4D80-B139-D053D72F0B3A}" type="slidenum">
              <a:rPr lang="en-US" altLang="en-US" sz="1400"/>
              <a:pPr>
                <a:spcBef>
                  <a:spcPct val="0"/>
                </a:spcBef>
                <a:buFontTx/>
                <a:buNone/>
              </a:pPr>
              <a:t>142</a:t>
            </a:fld>
            <a:endParaRPr lang="en-US" altLang="en-US" sz="1400"/>
          </a:p>
        </p:txBody>
      </p:sp>
      <p:sp>
        <p:nvSpPr>
          <p:cNvPr id="272387" name="Rectangle 2">
            <a:extLst>
              <a:ext uri="{FF2B5EF4-FFF2-40B4-BE49-F238E27FC236}">
                <a16:creationId xmlns:a16="http://schemas.microsoft.com/office/drawing/2014/main" id="{940F4E74-3A95-08A3-0932-5423974BB5BC}"/>
              </a:ext>
            </a:extLst>
          </p:cNvPr>
          <p:cNvSpPr>
            <a:spLocks noGrp="1" noChangeArrowheads="1"/>
          </p:cNvSpPr>
          <p:nvPr>
            <p:ph type="body" idx="1"/>
          </p:nvPr>
        </p:nvSpPr>
        <p:spPr>
          <a:xfrm>
            <a:off x="393700" y="984250"/>
            <a:ext cx="8458200" cy="1676400"/>
          </a:xfrm>
        </p:spPr>
        <p:txBody>
          <a:bodyPr/>
          <a:lstStyle/>
          <a:p>
            <a:pPr>
              <a:spcBef>
                <a:spcPct val="0"/>
              </a:spcBef>
              <a:spcAft>
                <a:spcPct val="35000"/>
              </a:spcAft>
              <a:buSzPct val="130000"/>
              <a:buFont typeface="Arial" panose="020B0604020202020204" pitchFamily="34" charset="0"/>
              <a:buChar char="●"/>
            </a:pPr>
            <a:r>
              <a:rPr lang="en-US" altLang="en-US" sz="2800" b="1">
                <a:latin typeface="Arial" panose="020B0604020202020204" pitchFamily="34" charset="0"/>
              </a:rPr>
              <a:t>Individual differences in voluntary activity levels are large in both human beings and other animals (both in the lab and in the wild).</a:t>
            </a:r>
          </a:p>
        </p:txBody>
      </p:sp>
      <p:sp>
        <p:nvSpPr>
          <p:cNvPr id="272388" name="Text Box 3">
            <a:extLst>
              <a:ext uri="{FF2B5EF4-FFF2-40B4-BE49-F238E27FC236}">
                <a16:creationId xmlns:a16="http://schemas.microsoft.com/office/drawing/2014/main" id="{AD98369C-6A0F-B1F4-6BF3-D735C6C5CE26}"/>
              </a:ext>
            </a:extLst>
          </p:cNvPr>
          <p:cNvSpPr txBox="1">
            <a:spLocks noChangeArrowheads="1"/>
          </p:cNvSpPr>
          <p:nvPr/>
        </p:nvSpPr>
        <p:spPr bwMode="auto">
          <a:xfrm>
            <a:off x="1371600" y="127000"/>
            <a:ext cx="6553200" cy="8223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nSpc>
                <a:spcPct val="95000"/>
              </a:lnSpc>
              <a:spcBef>
                <a:spcPct val="0"/>
              </a:spcBef>
              <a:spcAft>
                <a:spcPct val="10000"/>
              </a:spcAft>
              <a:buFontTx/>
              <a:buNone/>
            </a:pPr>
            <a:r>
              <a:rPr lang="en-US" altLang="en-US" sz="4000" b="1">
                <a:latin typeface="Arial" panose="020B0604020202020204" pitchFamily="34" charset="0"/>
              </a:rPr>
              <a:t>Background &amp; Rationale 1</a:t>
            </a:r>
          </a:p>
        </p:txBody>
      </p:sp>
      <p:sp>
        <p:nvSpPr>
          <p:cNvPr id="272389" name="Line 4">
            <a:extLst>
              <a:ext uri="{FF2B5EF4-FFF2-40B4-BE49-F238E27FC236}">
                <a16:creationId xmlns:a16="http://schemas.microsoft.com/office/drawing/2014/main" id="{65F4F8C6-58A1-505A-B4B0-042D70E40501}"/>
              </a:ext>
            </a:extLst>
          </p:cNvPr>
          <p:cNvSpPr>
            <a:spLocks noChangeShapeType="1"/>
          </p:cNvSpPr>
          <p:nvPr/>
        </p:nvSpPr>
        <p:spPr bwMode="auto">
          <a:xfrm>
            <a:off x="228600" y="868363"/>
            <a:ext cx="8683625" cy="0"/>
          </a:xfrm>
          <a:prstGeom prst="line">
            <a:avLst/>
          </a:prstGeom>
          <a:noFill/>
          <a:ln w="50800">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pic>
        <p:nvPicPr>
          <p:cNvPr id="272390" name="Picture 5" descr="Couch_Potato_Homer_Simpson">
            <a:extLst>
              <a:ext uri="{FF2B5EF4-FFF2-40B4-BE49-F238E27FC236}">
                <a16:creationId xmlns:a16="http://schemas.microsoft.com/office/drawing/2014/main" id="{C2652722-5CEF-D2EC-B43A-A7FB0661C06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254125" y="2474913"/>
            <a:ext cx="6496050" cy="4410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4434" name="Slide Number Placeholder 5">
            <a:extLst>
              <a:ext uri="{FF2B5EF4-FFF2-40B4-BE49-F238E27FC236}">
                <a16:creationId xmlns:a16="http://schemas.microsoft.com/office/drawing/2014/main" id="{ED37070F-3687-716D-A854-8567A6E40A4E}"/>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A568C01F-C53F-4B4E-97EA-F74C857A1CA5}" type="slidenum">
              <a:rPr lang="en-US" altLang="en-US" sz="1400"/>
              <a:pPr>
                <a:spcBef>
                  <a:spcPct val="0"/>
                </a:spcBef>
                <a:buFontTx/>
                <a:buNone/>
              </a:pPr>
              <a:t>143</a:t>
            </a:fld>
            <a:endParaRPr lang="en-US" altLang="en-US" sz="1400"/>
          </a:p>
        </p:txBody>
      </p:sp>
      <p:sp>
        <p:nvSpPr>
          <p:cNvPr id="1991682" name="Rectangle 2">
            <a:extLst>
              <a:ext uri="{FF2B5EF4-FFF2-40B4-BE49-F238E27FC236}">
                <a16:creationId xmlns:a16="http://schemas.microsoft.com/office/drawing/2014/main" id="{87E0BA99-3950-3560-B153-28CD93EFFEC8}"/>
              </a:ext>
            </a:extLst>
          </p:cNvPr>
          <p:cNvSpPr>
            <a:spLocks noGrp="1" noChangeArrowheads="1"/>
          </p:cNvSpPr>
          <p:nvPr>
            <p:ph type="body" idx="1"/>
          </p:nvPr>
        </p:nvSpPr>
        <p:spPr>
          <a:xfrm>
            <a:off x="393700" y="984250"/>
            <a:ext cx="8458200" cy="5029200"/>
          </a:xfrm>
        </p:spPr>
        <p:txBody>
          <a:bodyPr/>
          <a:lstStyle/>
          <a:p>
            <a:pPr>
              <a:spcBef>
                <a:spcPct val="0"/>
              </a:spcBef>
              <a:spcAft>
                <a:spcPct val="35000"/>
              </a:spcAft>
              <a:buSzPct val="130000"/>
              <a:buFont typeface="Arial" panose="020B0604020202020204" pitchFamily="34" charset="0"/>
              <a:buChar char="●"/>
              <a:defRPr/>
            </a:pPr>
            <a:r>
              <a:rPr lang="en-US" altLang="en-US" sz="2800" b="1">
                <a:solidFill>
                  <a:schemeClr val="bg1"/>
                </a:solidFill>
                <a:effectDag name="">
                  <a:cont type="tree" name="">
                    <a:effect ref="fillLine"/>
                    <a:outerShdw dist="38100" dir="13500000" algn="br">
                      <a:srgbClr val="FFFFFF"/>
                    </a:outerShdw>
                  </a:cont>
                  <a:cont type="tree" name="">
                    <a:effect ref="fillLine"/>
                    <a:outerShdw dist="38100" dir="2700000" algn="tl">
                      <a:srgbClr val="999999"/>
                    </a:outerShdw>
                  </a:cont>
                  <a:effect ref="fillLine"/>
                </a:effectDag>
                <a:latin typeface="Arial" panose="020B0604020202020204" pitchFamily="34" charset="0"/>
              </a:rPr>
              <a:t>Individual differences in voluntary activity levels are large in both human beings and other animals (both in the lab and in the wild).</a:t>
            </a:r>
          </a:p>
          <a:p>
            <a:pPr>
              <a:spcBef>
                <a:spcPct val="0"/>
              </a:spcBef>
              <a:spcAft>
                <a:spcPct val="35000"/>
              </a:spcAft>
              <a:buSzPct val="130000"/>
              <a:buFont typeface="Arial" panose="020B0604020202020204" pitchFamily="34" charset="0"/>
              <a:buChar char="●"/>
              <a:defRPr/>
            </a:pPr>
            <a:r>
              <a:rPr lang="en-US" altLang="en-US" sz="2800" b="1">
                <a:latin typeface="Arial" panose="020B0604020202020204" pitchFamily="34" charset="0"/>
              </a:rPr>
              <a:t>We know lit</a:t>
            </a:r>
            <a:r>
              <a:rPr lang="en-US" altLang="en-US" sz="600" b="1">
                <a:latin typeface="Arial" panose="020B0604020202020204" pitchFamily="34" charset="0"/>
              </a:rPr>
              <a:t> </a:t>
            </a:r>
            <a:r>
              <a:rPr lang="en-US" altLang="en-US" sz="2800" b="1">
                <a:latin typeface="Arial" panose="020B0604020202020204" pitchFamily="34" charset="0"/>
              </a:rPr>
              <a:t>tle about the causes of these individual differences:</a:t>
            </a:r>
          </a:p>
          <a:p>
            <a:pPr lvl="1">
              <a:spcBef>
                <a:spcPct val="0"/>
              </a:spcBef>
              <a:spcAft>
                <a:spcPct val="35000"/>
              </a:spcAft>
              <a:buSzPct val="130000"/>
              <a:buFont typeface="Arial" panose="020B0604020202020204" pitchFamily="34" charset="0"/>
              <a:buChar char="●"/>
              <a:defRPr/>
            </a:pPr>
            <a:r>
              <a:rPr lang="en-US" altLang="en-US" sz="2400" b="1">
                <a:latin typeface="Arial" panose="020B0604020202020204" pitchFamily="34" charset="0"/>
              </a:rPr>
              <a:t>may be related to variation in both </a:t>
            </a:r>
            <a:r>
              <a:rPr lang="en-US" altLang="en-US" sz="2400" b="1">
                <a:solidFill>
                  <a:srgbClr val="FF0000"/>
                </a:solidFill>
                <a:latin typeface="Arial" panose="020B0604020202020204" pitchFamily="34" charset="0"/>
              </a:rPr>
              <a:t>motivation</a:t>
            </a:r>
            <a:r>
              <a:rPr lang="en-US" altLang="en-US" sz="2400" b="1">
                <a:latin typeface="Arial" panose="020B0604020202020204" pitchFamily="34" charset="0"/>
              </a:rPr>
              <a:t> and </a:t>
            </a:r>
            <a:r>
              <a:rPr lang="en-US" altLang="en-US" sz="2400" b="1">
                <a:solidFill>
                  <a:srgbClr val="FF0000"/>
                </a:solidFill>
                <a:latin typeface="Arial" panose="020B0604020202020204" pitchFamily="34" charset="0"/>
              </a:rPr>
              <a:t>ability</a:t>
            </a:r>
            <a:r>
              <a:rPr lang="en-US" altLang="en-US" sz="2400" b="1">
                <a:latin typeface="Arial" panose="020B0604020202020204" pitchFamily="34" charset="0"/>
              </a:rPr>
              <a:t> to per</a:t>
            </a:r>
            <a:r>
              <a:rPr lang="en-US" altLang="en-US" sz="500" b="1">
                <a:latin typeface="Arial" panose="020B0604020202020204" pitchFamily="34" charset="0"/>
              </a:rPr>
              <a:t> </a:t>
            </a:r>
            <a:r>
              <a:rPr lang="en-US" altLang="en-US" sz="2400" b="1">
                <a:latin typeface="Arial" panose="020B0604020202020204" pitchFamily="34" charset="0"/>
              </a:rPr>
              <a:t>form physical activity (brain &amp; brawn);</a:t>
            </a:r>
          </a:p>
          <a:p>
            <a:pPr lvl="1">
              <a:spcBef>
                <a:spcPct val="0"/>
              </a:spcBef>
              <a:spcAft>
                <a:spcPct val="35000"/>
              </a:spcAft>
              <a:buSzPct val="130000"/>
              <a:buFont typeface="Arial" panose="020B0604020202020204" pitchFamily="34" charset="0"/>
              <a:buChar char="●"/>
              <a:defRPr/>
            </a:pPr>
            <a:r>
              <a:rPr lang="en-US" altLang="en-US" sz="2400" b="1">
                <a:latin typeface="Arial" panose="020B0604020202020204" pitchFamily="34" charset="0"/>
              </a:rPr>
              <a:t>may also be part of the homeostatic mechanisms for </a:t>
            </a:r>
            <a:r>
              <a:rPr lang="en-US" altLang="en-US" sz="2400" b="1">
                <a:solidFill>
                  <a:srgbClr val="FF0000"/>
                </a:solidFill>
                <a:latin typeface="Arial" panose="020B0604020202020204" pitchFamily="34" charset="0"/>
              </a:rPr>
              <a:t>energy balance</a:t>
            </a:r>
            <a:r>
              <a:rPr lang="en-US" altLang="en-US" sz="2400" b="1">
                <a:latin typeface="Arial" panose="020B0604020202020204" pitchFamily="34" charset="0"/>
              </a:rPr>
              <a:t> and body composition.</a:t>
            </a:r>
          </a:p>
        </p:txBody>
      </p:sp>
      <p:sp>
        <p:nvSpPr>
          <p:cNvPr id="274436" name="Text Box 3">
            <a:extLst>
              <a:ext uri="{FF2B5EF4-FFF2-40B4-BE49-F238E27FC236}">
                <a16:creationId xmlns:a16="http://schemas.microsoft.com/office/drawing/2014/main" id="{991C90A2-1CA4-EA1B-4BAC-0D38DEE6CE5F}"/>
              </a:ext>
            </a:extLst>
          </p:cNvPr>
          <p:cNvSpPr txBox="1">
            <a:spLocks noChangeArrowheads="1"/>
          </p:cNvSpPr>
          <p:nvPr/>
        </p:nvSpPr>
        <p:spPr bwMode="auto">
          <a:xfrm>
            <a:off x="1371600" y="127000"/>
            <a:ext cx="6553200" cy="8223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nSpc>
                <a:spcPct val="95000"/>
              </a:lnSpc>
              <a:spcBef>
                <a:spcPct val="0"/>
              </a:spcBef>
              <a:spcAft>
                <a:spcPct val="10000"/>
              </a:spcAft>
              <a:buFontTx/>
              <a:buNone/>
            </a:pPr>
            <a:r>
              <a:rPr lang="en-US" altLang="en-US" sz="4000" b="1">
                <a:latin typeface="Arial" panose="020B0604020202020204" pitchFamily="34" charset="0"/>
              </a:rPr>
              <a:t>Background &amp; Rationale 1</a:t>
            </a:r>
          </a:p>
        </p:txBody>
      </p:sp>
      <p:sp>
        <p:nvSpPr>
          <p:cNvPr id="274437" name="Line 4">
            <a:extLst>
              <a:ext uri="{FF2B5EF4-FFF2-40B4-BE49-F238E27FC236}">
                <a16:creationId xmlns:a16="http://schemas.microsoft.com/office/drawing/2014/main" id="{CC480B55-FAC0-B1F3-F7D8-D57226FCE2BD}"/>
              </a:ext>
            </a:extLst>
          </p:cNvPr>
          <p:cNvSpPr>
            <a:spLocks noChangeShapeType="1"/>
          </p:cNvSpPr>
          <p:nvPr/>
        </p:nvSpPr>
        <p:spPr bwMode="auto">
          <a:xfrm>
            <a:off x="228600" y="868363"/>
            <a:ext cx="8683625" cy="0"/>
          </a:xfrm>
          <a:prstGeom prst="line">
            <a:avLst/>
          </a:prstGeom>
          <a:noFill/>
          <a:ln w="50800">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Tree>
  </p:cSld>
  <p:clrMapOvr>
    <a:masterClrMapping/>
  </p:clrMapOvr>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6482" name="Slide Number Placeholder 5">
            <a:extLst>
              <a:ext uri="{FF2B5EF4-FFF2-40B4-BE49-F238E27FC236}">
                <a16:creationId xmlns:a16="http://schemas.microsoft.com/office/drawing/2014/main" id="{65F187ED-BED1-FB2B-072A-EEC6CBCC9F0A}"/>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7AD60CAD-C9D0-477A-9E56-2768412683F3}" type="slidenum">
              <a:rPr lang="en-US" altLang="en-US" sz="1400"/>
              <a:pPr>
                <a:spcBef>
                  <a:spcPct val="0"/>
                </a:spcBef>
                <a:buFontTx/>
                <a:buNone/>
              </a:pPr>
              <a:t>144</a:t>
            </a:fld>
            <a:endParaRPr lang="en-US" altLang="en-US" sz="1400"/>
          </a:p>
        </p:txBody>
      </p:sp>
      <p:sp>
        <p:nvSpPr>
          <p:cNvPr id="276483" name="Rectangle 2">
            <a:extLst>
              <a:ext uri="{FF2B5EF4-FFF2-40B4-BE49-F238E27FC236}">
                <a16:creationId xmlns:a16="http://schemas.microsoft.com/office/drawing/2014/main" id="{AFE742F1-9BA0-2FA3-ED7A-8A1C5BD8B4DF}"/>
              </a:ext>
            </a:extLst>
          </p:cNvPr>
          <p:cNvSpPr>
            <a:spLocks noGrp="1" noChangeArrowheads="1"/>
          </p:cNvSpPr>
          <p:nvPr>
            <p:ph type="body" idx="1"/>
          </p:nvPr>
        </p:nvSpPr>
        <p:spPr>
          <a:xfrm>
            <a:off x="469900" y="958850"/>
            <a:ext cx="8575675" cy="2209800"/>
          </a:xfrm>
        </p:spPr>
        <p:txBody>
          <a:bodyPr/>
          <a:lstStyle/>
          <a:p>
            <a:pPr>
              <a:spcBef>
                <a:spcPct val="0"/>
              </a:spcBef>
              <a:spcAft>
                <a:spcPct val="35000"/>
              </a:spcAft>
              <a:buSzPct val="130000"/>
              <a:buFont typeface="Arial" panose="020B0604020202020204" pitchFamily="34" charset="0"/>
              <a:buChar char="●"/>
            </a:pPr>
            <a:r>
              <a:rPr lang="en-US" altLang="en-US" sz="2800" b="1">
                <a:latin typeface="Arial" panose="020B0604020202020204" pitchFamily="34" charset="0"/>
              </a:rPr>
              <a:t>Both motivation &amp; ability must be affected by</a:t>
            </a:r>
            <a:br>
              <a:rPr lang="en-US" altLang="en-US" sz="2800" b="1">
                <a:latin typeface="Arial" panose="020B0604020202020204" pitchFamily="34" charset="0"/>
              </a:rPr>
            </a:br>
            <a:r>
              <a:rPr lang="en-US" altLang="en-US" sz="2800" b="1">
                <a:latin typeface="Arial" panose="020B0604020202020204" pitchFamily="34" charset="0"/>
              </a:rPr>
              <a:t>1) alleles (genes) segregating at </a:t>
            </a:r>
            <a:r>
              <a:rPr lang="en-US" altLang="en-US" sz="2800" b="1">
                <a:solidFill>
                  <a:srgbClr val="FF0000"/>
                </a:solidFill>
                <a:latin typeface="Arial" panose="020B0604020202020204" pitchFamily="34" charset="0"/>
              </a:rPr>
              <a:t>multiple loci</a:t>
            </a:r>
            <a:r>
              <a:rPr lang="en-US" altLang="en-US" sz="2800" b="1">
                <a:latin typeface="Arial" panose="020B0604020202020204" pitchFamily="34" charset="0"/>
              </a:rPr>
              <a:t>,</a:t>
            </a:r>
            <a:br>
              <a:rPr lang="en-US" altLang="en-US" sz="2800" b="1">
                <a:latin typeface="Arial" panose="020B0604020202020204" pitchFamily="34" charset="0"/>
              </a:rPr>
            </a:br>
            <a:r>
              <a:rPr lang="en-US" altLang="en-US" sz="2800" b="1">
                <a:latin typeface="Arial" panose="020B0604020202020204" pitchFamily="34" charset="0"/>
              </a:rPr>
              <a:t>2) numerous </a:t>
            </a:r>
            <a:r>
              <a:rPr lang="en-US" altLang="en-US" sz="2800" b="1">
                <a:solidFill>
                  <a:srgbClr val="FF0000"/>
                </a:solidFill>
                <a:latin typeface="Arial" panose="020B0604020202020204" pitchFamily="34" charset="0"/>
              </a:rPr>
              <a:t>environmental factors</a:t>
            </a:r>
            <a:r>
              <a:rPr lang="en-US" altLang="en-US" sz="2800" b="1">
                <a:latin typeface="Arial" panose="020B0604020202020204" pitchFamily="34" charset="0"/>
              </a:rPr>
              <a:t>,</a:t>
            </a:r>
            <a:br>
              <a:rPr lang="en-US" altLang="en-US" sz="2800" b="1">
                <a:latin typeface="Arial" panose="020B0604020202020204" pitchFamily="34" charset="0"/>
              </a:rPr>
            </a:br>
            <a:r>
              <a:rPr lang="en-US" altLang="en-US" sz="2800" b="1">
                <a:latin typeface="Arial" panose="020B0604020202020204" pitchFamily="34" charset="0"/>
              </a:rPr>
              <a:t>3) </a:t>
            </a:r>
            <a:r>
              <a:rPr lang="en-US" altLang="en-US" sz="2800" b="1">
                <a:solidFill>
                  <a:srgbClr val="FF0000"/>
                </a:solidFill>
                <a:latin typeface="Arial" panose="020B0604020202020204" pitchFamily="34" charset="0"/>
              </a:rPr>
              <a:t>interactions</a:t>
            </a:r>
            <a:r>
              <a:rPr lang="en-US" altLang="en-US" sz="2800" b="1">
                <a:latin typeface="Arial" panose="020B0604020202020204" pitchFamily="34" charset="0"/>
              </a:rPr>
              <a:t> of genes and environment.</a:t>
            </a:r>
          </a:p>
        </p:txBody>
      </p:sp>
      <p:sp>
        <p:nvSpPr>
          <p:cNvPr id="276484" name="Text Box 3">
            <a:extLst>
              <a:ext uri="{FF2B5EF4-FFF2-40B4-BE49-F238E27FC236}">
                <a16:creationId xmlns:a16="http://schemas.microsoft.com/office/drawing/2014/main" id="{C6F9E9ED-4564-2DBB-B2B7-E7476722C7DC}"/>
              </a:ext>
            </a:extLst>
          </p:cNvPr>
          <p:cNvSpPr txBox="1">
            <a:spLocks noChangeArrowheads="1"/>
          </p:cNvSpPr>
          <p:nvPr/>
        </p:nvSpPr>
        <p:spPr bwMode="auto">
          <a:xfrm>
            <a:off x="1371600" y="127000"/>
            <a:ext cx="6629400" cy="8223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nSpc>
                <a:spcPct val="95000"/>
              </a:lnSpc>
              <a:spcBef>
                <a:spcPct val="0"/>
              </a:spcBef>
              <a:spcAft>
                <a:spcPct val="10000"/>
              </a:spcAft>
              <a:buFontTx/>
              <a:buNone/>
            </a:pPr>
            <a:r>
              <a:rPr lang="en-US" altLang="en-US" sz="4000" b="1">
                <a:latin typeface="Arial" panose="020B0604020202020204" pitchFamily="34" charset="0"/>
              </a:rPr>
              <a:t>Background &amp; Rationale 2</a:t>
            </a:r>
          </a:p>
        </p:txBody>
      </p:sp>
      <p:sp>
        <p:nvSpPr>
          <p:cNvPr id="276485" name="Line 4">
            <a:extLst>
              <a:ext uri="{FF2B5EF4-FFF2-40B4-BE49-F238E27FC236}">
                <a16:creationId xmlns:a16="http://schemas.microsoft.com/office/drawing/2014/main" id="{1E7FB5CC-DEC2-653A-C8DA-84D1B8085F60}"/>
              </a:ext>
            </a:extLst>
          </p:cNvPr>
          <p:cNvSpPr>
            <a:spLocks noChangeShapeType="1"/>
          </p:cNvSpPr>
          <p:nvPr/>
        </p:nvSpPr>
        <p:spPr bwMode="auto">
          <a:xfrm>
            <a:off x="228600" y="868363"/>
            <a:ext cx="8683625" cy="0"/>
          </a:xfrm>
          <a:prstGeom prst="line">
            <a:avLst/>
          </a:prstGeom>
          <a:noFill/>
          <a:ln w="50800">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pic>
        <p:nvPicPr>
          <p:cNvPr id="276486" name="Picture 5" descr="Escalator_Fitness">
            <a:extLst>
              <a:ext uri="{FF2B5EF4-FFF2-40B4-BE49-F238E27FC236}">
                <a16:creationId xmlns:a16="http://schemas.microsoft.com/office/drawing/2014/main" id="{19A3999E-1EDA-C62F-106E-DAC2D914D63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449388" y="2722563"/>
            <a:ext cx="6161087" cy="41290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8530" name="Slide Number Placeholder 5">
            <a:extLst>
              <a:ext uri="{FF2B5EF4-FFF2-40B4-BE49-F238E27FC236}">
                <a16:creationId xmlns:a16="http://schemas.microsoft.com/office/drawing/2014/main" id="{1D4D4A3A-D23B-45FF-28FF-D2734BF368A8}"/>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9AE4207A-FB15-4F1F-9454-517C52216A6F}" type="slidenum">
              <a:rPr lang="en-US" altLang="en-US" sz="1400"/>
              <a:pPr>
                <a:spcBef>
                  <a:spcPct val="0"/>
                </a:spcBef>
                <a:buFontTx/>
                <a:buNone/>
              </a:pPr>
              <a:t>145</a:t>
            </a:fld>
            <a:endParaRPr lang="en-US" altLang="en-US" sz="1400"/>
          </a:p>
        </p:txBody>
      </p:sp>
      <p:pic>
        <p:nvPicPr>
          <p:cNvPr id="278531" name="Picture 2" descr="Genes_bioinfo">
            <a:extLst>
              <a:ext uri="{FF2B5EF4-FFF2-40B4-BE49-F238E27FC236}">
                <a16:creationId xmlns:a16="http://schemas.microsoft.com/office/drawing/2014/main" id="{1384DD33-7350-D18C-683F-9AAD1B19B67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rot="-2026986">
            <a:off x="3771900" y="3889375"/>
            <a:ext cx="4713288" cy="3381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95779" name="Rectangle 3">
            <a:extLst>
              <a:ext uri="{FF2B5EF4-FFF2-40B4-BE49-F238E27FC236}">
                <a16:creationId xmlns:a16="http://schemas.microsoft.com/office/drawing/2014/main" id="{9177916F-D6E3-8DF8-C64D-E4F8482843DD}"/>
              </a:ext>
            </a:extLst>
          </p:cNvPr>
          <p:cNvSpPr>
            <a:spLocks noGrp="1" noChangeArrowheads="1"/>
          </p:cNvSpPr>
          <p:nvPr>
            <p:ph type="body" idx="1"/>
          </p:nvPr>
        </p:nvSpPr>
        <p:spPr>
          <a:xfrm>
            <a:off x="469900" y="958850"/>
            <a:ext cx="8575675" cy="4168775"/>
          </a:xfrm>
        </p:spPr>
        <p:txBody>
          <a:bodyPr/>
          <a:lstStyle/>
          <a:p>
            <a:pPr>
              <a:spcBef>
                <a:spcPct val="0"/>
              </a:spcBef>
              <a:spcAft>
                <a:spcPct val="35000"/>
              </a:spcAft>
              <a:buSzPct val="130000"/>
              <a:buFont typeface="Arial" panose="020B0604020202020204" pitchFamily="34" charset="0"/>
              <a:buChar char="●"/>
              <a:defRPr/>
            </a:pPr>
            <a:r>
              <a:rPr lang="en-US" altLang="en-US" sz="2800" b="1">
                <a:solidFill>
                  <a:schemeClr val="bg1"/>
                </a:solidFill>
                <a:effectDag name="">
                  <a:cont type="tree" name="">
                    <a:effect ref="fillLine"/>
                    <a:outerShdw dist="38100" dir="13500000" algn="br">
                      <a:srgbClr val="FFFFFF"/>
                    </a:outerShdw>
                  </a:cont>
                  <a:cont type="tree" name="">
                    <a:effect ref="fillLine"/>
                    <a:outerShdw dist="38100" dir="2700000" algn="tl">
                      <a:srgbClr val="999999"/>
                    </a:outerShdw>
                  </a:cont>
                  <a:effect ref="fillLine"/>
                </a:effectDag>
                <a:latin typeface="Arial" panose="020B0604020202020204" pitchFamily="34" charset="0"/>
              </a:rPr>
              <a:t>Both motivation &amp; ability must be affected by</a:t>
            </a:r>
            <a:br>
              <a:rPr lang="en-US" altLang="en-US" sz="2800" b="1">
                <a:solidFill>
                  <a:schemeClr val="bg1"/>
                </a:solidFill>
                <a:effectDag name="">
                  <a:cont type="tree" name="">
                    <a:effect ref="fillLine"/>
                    <a:outerShdw dist="38100" dir="13500000" algn="br">
                      <a:srgbClr val="FFFFFF"/>
                    </a:outerShdw>
                  </a:cont>
                  <a:cont type="tree" name="">
                    <a:effect ref="fillLine"/>
                    <a:outerShdw dist="38100" dir="2700000" algn="tl">
                      <a:srgbClr val="999999"/>
                    </a:outerShdw>
                  </a:cont>
                  <a:effect ref="fillLine"/>
                </a:effectDag>
                <a:latin typeface="Arial" panose="020B0604020202020204" pitchFamily="34" charset="0"/>
              </a:rPr>
            </a:br>
            <a:r>
              <a:rPr lang="en-US" altLang="en-US" sz="2800" b="1">
                <a:solidFill>
                  <a:schemeClr val="bg1"/>
                </a:solidFill>
                <a:effectDag name="">
                  <a:cont type="tree" name="">
                    <a:effect ref="fillLine"/>
                    <a:outerShdw dist="38100" dir="13500000" algn="br">
                      <a:srgbClr val="FFFFFF"/>
                    </a:outerShdw>
                  </a:cont>
                  <a:cont type="tree" name="">
                    <a:effect ref="fillLine"/>
                    <a:outerShdw dist="38100" dir="2700000" algn="tl">
                      <a:srgbClr val="999999"/>
                    </a:outerShdw>
                  </a:cont>
                  <a:effect ref="fillLine"/>
                </a:effectDag>
                <a:latin typeface="Arial" panose="020B0604020202020204" pitchFamily="34" charset="0"/>
              </a:rPr>
              <a:t>1) alleles (genes) segregating at multiple loci,</a:t>
            </a:r>
            <a:br>
              <a:rPr lang="en-US" altLang="en-US" sz="2800" b="1">
                <a:solidFill>
                  <a:schemeClr val="bg1"/>
                </a:solidFill>
                <a:effectDag name="">
                  <a:cont type="tree" name="">
                    <a:effect ref="fillLine"/>
                    <a:outerShdw dist="38100" dir="13500000" algn="br">
                      <a:srgbClr val="FFFFFF"/>
                    </a:outerShdw>
                  </a:cont>
                  <a:cont type="tree" name="">
                    <a:effect ref="fillLine"/>
                    <a:outerShdw dist="38100" dir="2700000" algn="tl">
                      <a:srgbClr val="999999"/>
                    </a:outerShdw>
                  </a:cont>
                  <a:effect ref="fillLine"/>
                </a:effectDag>
                <a:latin typeface="Arial" panose="020B0604020202020204" pitchFamily="34" charset="0"/>
              </a:rPr>
            </a:br>
            <a:r>
              <a:rPr lang="en-US" altLang="en-US" sz="2800" b="1">
                <a:solidFill>
                  <a:schemeClr val="bg1"/>
                </a:solidFill>
                <a:effectDag name="">
                  <a:cont type="tree" name="">
                    <a:effect ref="fillLine"/>
                    <a:outerShdw dist="38100" dir="13500000" algn="br">
                      <a:srgbClr val="FFFFFF"/>
                    </a:outerShdw>
                  </a:cont>
                  <a:cont type="tree" name="">
                    <a:effect ref="fillLine"/>
                    <a:outerShdw dist="38100" dir="2700000" algn="tl">
                      <a:srgbClr val="999999"/>
                    </a:outerShdw>
                  </a:cont>
                  <a:effect ref="fillLine"/>
                </a:effectDag>
                <a:latin typeface="Arial" panose="020B0604020202020204" pitchFamily="34" charset="0"/>
              </a:rPr>
              <a:t>2) numerous environmental factors,</a:t>
            </a:r>
            <a:br>
              <a:rPr lang="en-US" altLang="en-US" sz="2800" b="1">
                <a:solidFill>
                  <a:schemeClr val="bg1"/>
                </a:solidFill>
                <a:effectDag name="">
                  <a:cont type="tree" name="">
                    <a:effect ref="fillLine"/>
                    <a:outerShdw dist="38100" dir="13500000" algn="br">
                      <a:srgbClr val="FFFFFF"/>
                    </a:outerShdw>
                  </a:cont>
                  <a:cont type="tree" name="">
                    <a:effect ref="fillLine"/>
                    <a:outerShdw dist="38100" dir="2700000" algn="tl">
                      <a:srgbClr val="999999"/>
                    </a:outerShdw>
                  </a:cont>
                  <a:effect ref="fillLine"/>
                </a:effectDag>
                <a:latin typeface="Arial" panose="020B0604020202020204" pitchFamily="34" charset="0"/>
              </a:rPr>
            </a:br>
            <a:r>
              <a:rPr lang="en-US" altLang="en-US" sz="2800" b="1">
                <a:solidFill>
                  <a:schemeClr val="bg1"/>
                </a:solidFill>
                <a:effectDag name="">
                  <a:cont type="tree" name="">
                    <a:effect ref="fillLine"/>
                    <a:outerShdw dist="38100" dir="13500000" algn="br">
                      <a:srgbClr val="FFFFFF"/>
                    </a:outerShdw>
                  </a:cont>
                  <a:cont type="tree" name="">
                    <a:effect ref="fillLine"/>
                    <a:outerShdw dist="38100" dir="2700000" algn="tl">
                      <a:srgbClr val="999999"/>
                    </a:outerShdw>
                  </a:cont>
                  <a:effect ref="fillLine"/>
                </a:effectDag>
                <a:latin typeface="Arial" panose="020B0604020202020204" pitchFamily="34" charset="0"/>
              </a:rPr>
              <a:t>3) interactions of genes and environment.</a:t>
            </a:r>
          </a:p>
          <a:p>
            <a:pPr>
              <a:spcBef>
                <a:spcPct val="0"/>
              </a:spcBef>
              <a:spcAft>
                <a:spcPct val="35000"/>
              </a:spcAft>
              <a:buSzPct val="130000"/>
              <a:buFont typeface="Arial" panose="020B0604020202020204" pitchFamily="34" charset="0"/>
              <a:buChar char="●"/>
              <a:defRPr/>
            </a:pPr>
            <a:r>
              <a:rPr lang="en-US" altLang="en-US" sz="2800" b="1">
                <a:latin typeface="Arial" panose="020B0604020202020204" pitchFamily="34" charset="0"/>
              </a:rPr>
              <a:t>Except in cer</a:t>
            </a:r>
            <a:r>
              <a:rPr lang="en-US" altLang="en-US" sz="600" b="1">
                <a:latin typeface="Arial" panose="020B0604020202020204" pitchFamily="34" charset="0"/>
              </a:rPr>
              <a:t> </a:t>
            </a:r>
            <a:r>
              <a:rPr lang="en-US" altLang="en-US" sz="2800" b="1">
                <a:latin typeface="Arial" panose="020B0604020202020204" pitchFamily="34" charset="0"/>
              </a:rPr>
              <a:t>tain pathological conditions,</a:t>
            </a:r>
            <a:br>
              <a:rPr lang="en-US" altLang="en-US" sz="2800" b="1">
                <a:latin typeface="Arial" panose="020B0604020202020204" pitchFamily="34" charset="0"/>
              </a:rPr>
            </a:br>
            <a:r>
              <a:rPr lang="en-US" altLang="en-US" sz="2800" b="1">
                <a:latin typeface="Arial" panose="020B0604020202020204" pitchFamily="34" charset="0"/>
              </a:rPr>
              <a:t>we should not expect to find </a:t>
            </a:r>
            <a:r>
              <a:rPr lang="en-US" altLang="en-US" sz="2800" b="1" i="1">
                <a:latin typeface="Arial" panose="020B0604020202020204" pitchFamily="34" charset="0"/>
              </a:rPr>
              <a:t>"</a:t>
            </a:r>
            <a:r>
              <a:rPr lang="en-US" altLang="en-US" sz="2800" b="1" i="1" u="sng">
                <a:latin typeface="Arial" panose="020B0604020202020204" pitchFamily="34" charset="0"/>
              </a:rPr>
              <a:t>the</a:t>
            </a:r>
            <a:r>
              <a:rPr lang="en-US" altLang="en-US" sz="2800" b="1" i="1">
                <a:latin typeface="Arial" panose="020B0604020202020204" pitchFamily="34" charset="0"/>
              </a:rPr>
              <a:t> </a:t>
            </a:r>
            <a:r>
              <a:rPr lang="en-US" altLang="en-US" sz="2800" b="1" i="1" u="sng">
                <a:latin typeface="Arial" panose="020B0604020202020204" pitchFamily="34" charset="0"/>
              </a:rPr>
              <a:t>gene</a:t>
            </a:r>
            <a:r>
              <a:rPr lang="en-US" altLang="en-US" sz="2800" b="1" i="1">
                <a:latin typeface="Arial" panose="020B0604020202020204" pitchFamily="34" charset="0"/>
              </a:rPr>
              <a:t> </a:t>
            </a:r>
            <a:r>
              <a:rPr lang="en-US" altLang="en-US" sz="2800" b="1" i="1" u="sng">
                <a:latin typeface="Arial" panose="020B0604020202020204" pitchFamily="34" charset="0"/>
              </a:rPr>
              <a:t>for</a:t>
            </a:r>
            <a:r>
              <a:rPr lang="en-US" altLang="en-US" sz="2800" b="1" i="1">
                <a:latin typeface="Arial" panose="020B0604020202020204" pitchFamily="34" charset="0"/>
              </a:rPr>
              <a:t> </a:t>
            </a:r>
            <a:r>
              <a:rPr lang="en-US" altLang="en-US" sz="2800" b="1" i="1" u="sng">
                <a:latin typeface="Arial" panose="020B0604020202020204" pitchFamily="34" charset="0"/>
              </a:rPr>
              <a:t>activity</a:t>
            </a:r>
            <a:r>
              <a:rPr lang="en-US" altLang="en-US" sz="2800" b="1" i="1">
                <a:latin typeface="Arial" panose="020B0604020202020204" pitchFamily="34" charset="0"/>
              </a:rPr>
              <a:t>,"</a:t>
            </a:r>
            <a:r>
              <a:rPr lang="en-US" altLang="en-US" sz="2800" b="1">
                <a:latin typeface="Arial" panose="020B0604020202020204" pitchFamily="34" charset="0"/>
              </a:rPr>
              <a:t> but we can hope to find genes  (polygenes) that account for an important fraction of the variation in activity levels.</a:t>
            </a:r>
          </a:p>
        </p:txBody>
      </p:sp>
      <p:sp>
        <p:nvSpPr>
          <p:cNvPr id="278533" name="Text Box 4">
            <a:extLst>
              <a:ext uri="{FF2B5EF4-FFF2-40B4-BE49-F238E27FC236}">
                <a16:creationId xmlns:a16="http://schemas.microsoft.com/office/drawing/2014/main" id="{B2F8DA6E-0E3D-CEAC-D4BE-87DD67B0913F}"/>
              </a:ext>
            </a:extLst>
          </p:cNvPr>
          <p:cNvSpPr txBox="1">
            <a:spLocks noChangeArrowheads="1"/>
          </p:cNvSpPr>
          <p:nvPr/>
        </p:nvSpPr>
        <p:spPr bwMode="auto">
          <a:xfrm>
            <a:off x="1371600" y="127000"/>
            <a:ext cx="6629400" cy="8223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nSpc>
                <a:spcPct val="95000"/>
              </a:lnSpc>
              <a:spcBef>
                <a:spcPct val="0"/>
              </a:spcBef>
              <a:spcAft>
                <a:spcPct val="10000"/>
              </a:spcAft>
              <a:buFontTx/>
              <a:buNone/>
            </a:pPr>
            <a:r>
              <a:rPr lang="en-US" altLang="en-US" sz="4000" b="1">
                <a:latin typeface="Arial" panose="020B0604020202020204" pitchFamily="34" charset="0"/>
              </a:rPr>
              <a:t>Background &amp; Rationale 2</a:t>
            </a:r>
          </a:p>
        </p:txBody>
      </p:sp>
      <p:sp>
        <p:nvSpPr>
          <p:cNvPr id="278534" name="Line 5">
            <a:extLst>
              <a:ext uri="{FF2B5EF4-FFF2-40B4-BE49-F238E27FC236}">
                <a16:creationId xmlns:a16="http://schemas.microsoft.com/office/drawing/2014/main" id="{C10244BA-9251-926D-D1ED-3582ADBA99E7}"/>
              </a:ext>
            </a:extLst>
          </p:cNvPr>
          <p:cNvSpPr>
            <a:spLocks noChangeShapeType="1"/>
          </p:cNvSpPr>
          <p:nvPr/>
        </p:nvSpPr>
        <p:spPr bwMode="auto">
          <a:xfrm>
            <a:off x="228600" y="868363"/>
            <a:ext cx="8683625" cy="0"/>
          </a:xfrm>
          <a:prstGeom prst="line">
            <a:avLst/>
          </a:prstGeom>
          <a:noFill/>
          <a:ln w="50800">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Tree>
  </p:cSld>
  <p:clrMapOvr>
    <a:masterClrMapping/>
  </p:clrMapOvr>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0578" name="Slide Number Placeholder 5">
            <a:extLst>
              <a:ext uri="{FF2B5EF4-FFF2-40B4-BE49-F238E27FC236}">
                <a16:creationId xmlns:a16="http://schemas.microsoft.com/office/drawing/2014/main" id="{D94EEE3A-6E38-74C7-2503-E157678E3328}"/>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7CEBC4F7-5FC7-4CD5-8081-952E0577F23F}" type="slidenum">
              <a:rPr lang="en-US" altLang="en-US" sz="1400"/>
              <a:pPr>
                <a:spcBef>
                  <a:spcPct val="0"/>
                </a:spcBef>
                <a:buFontTx/>
                <a:buNone/>
              </a:pPr>
              <a:t>146</a:t>
            </a:fld>
            <a:endParaRPr lang="en-US" altLang="en-US" sz="1400"/>
          </a:p>
        </p:txBody>
      </p:sp>
      <p:sp>
        <p:nvSpPr>
          <p:cNvPr id="1997826" name="Rectangle 2">
            <a:extLst>
              <a:ext uri="{FF2B5EF4-FFF2-40B4-BE49-F238E27FC236}">
                <a16:creationId xmlns:a16="http://schemas.microsoft.com/office/drawing/2014/main" id="{A84533CD-9129-9E32-10CB-8CA7DDD64E8E}"/>
              </a:ext>
            </a:extLst>
          </p:cNvPr>
          <p:cNvSpPr>
            <a:spLocks noGrp="1" noChangeArrowheads="1"/>
          </p:cNvSpPr>
          <p:nvPr>
            <p:ph type="body" idx="1"/>
          </p:nvPr>
        </p:nvSpPr>
        <p:spPr>
          <a:xfrm>
            <a:off x="469900" y="958850"/>
            <a:ext cx="8575675" cy="5578475"/>
          </a:xfrm>
        </p:spPr>
        <p:txBody>
          <a:bodyPr/>
          <a:lstStyle/>
          <a:p>
            <a:pPr>
              <a:spcBef>
                <a:spcPct val="0"/>
              </a:spcBef>
              <a:spcAft>
                <a:spcPct val="35000"/>
              </a:spcAft>
              <a:buSzPct val="130000"/>
              <a:buFont typeface="Arial" panose="020B0604020202020204" pitchFamily="34" charset="0"/>
              <a:buChar char="●"/>
              <a:defRPr/>
            </a:pPr>
            <a:r>
              <a:rPr lang="en-US" altLang="en-US" sz="2800" b="1">
                <a:solidFill>
                  <a:schemeClr val="bg1"/>
                </a:solidFill>
                <a:effectDag name="">
                  <a:cont type="tree" name="">
                    <a:effect ref="fillLine"/>
                    <a:outerShdw dist="38100" dir="13500000" algn="br">
                      <a:srgbClr val="FFFFFF"/>
                    </a:outerShdw>
                  </a:cont>
                  <a:cont type="tree" name="">
                    <a:effect ref="fillLine"/>
                    <a:outerShdw dist="38100" dir="2700000" algn="tl">
                      <a:srgbClr val="999999"/>
                    </a:outerShdw>
                  </a:cont>
                  <a:effect ref="fillLine"/>
                </a:effectDag>
                <a:latin typeface="Arial" panose="020B0604020202020204" pitchFamily="34" charset="0"/>
              </a:rPr>
              <a:t>Both motivation &amp; ability must be affected by</a:t>
            </a:r>
            <a:br>
              <a:rPr lang="en-US" altLang="en-US" sz="2800" b="1">
                <a:solidFill>
                  <a:schemeClr val="bg1"/>
                </a:solidFill>
                <a:effectDag name="">
                  <a:cont type="tree" name="">
                    <a:effect ref="fillLine"/>
                    <a:outerShdw dist="38100" dir="13500000" algn="br">
                      <a:srgbClr val="FFFFFF"/>
                    </a:outerShdw>
                  </a:cont>
                  <a:cont type="tree" name="">
                    <a:effect ref="fillLine"/>
                    <a:outerShdw dist="38100" dir="2700000" algn="tl">
                      <a:srgbClr val="999999"/>
                    </a:outerShdw>
                  </a:cont>
                  <a:effect ref="fillLine"/>
                </a:effectDag>
                <a:latin typeface="Arial" panose="020B0604020202020204" pitchFamily="34" charset="0"/>
              </a:rPr>
            </a:br>
            <a:r>
              <a:rPr lang="en-US" altLang="en-US" sz="2800" b="1">
                <a:solidFill>
                  <a:schemeClr val="bg1"/>
                </a:solidFill>
                <a:effectDag name="">
                  <a:cont type="tree" name="">
                    <a:effect ref="fillLine"/>
                    <a:outerShdw dist="38100" dir="13500000" algn="br">
                      <a:srgbClr val="FFFFFF"/>
                    </a:outerShdw>
                  </a:cont>
                  <a:cont type="tree" name="">
                    <a:effect ref="fillLine"/>
                    <a:outerShdw dist="38100" dir="2700000" algn="tl">
                      <a:srgbClr val="999999"/>
                    </a:outerShdw>
                  </a:cont>
                  <a:effect ref="fillLine"/>
                </a:effectDag>
                <a:latin typeface="Arial" panose="020B0604020202020204" pitchFamily="34" charset="0"/>
              </a:rPr>
              <a:t>1) alleles (genes) segregating at multiple loci,</a:t>
            </a:r>
            <a:br>
              <a:rPr lang="en-US" altLang="en-US" sz="2800" b="1">
                <a:solidFill>
                  <a:schemeClr val="bg1"/>
                </a:solidFill>
                <a:effectDag name="">
                  <a:cont type="tree" name="">
                    <a:effect ref="fillLine"/>
                    <a:outerShdw dist="38100" dir="13500000" algn="br">
                      <a:srgbClr val="FFFFFF"/>
                    </a:outerShdw>
                  </a:cont>
                  <a:cont type="tree" name="">
                    <a:effect ref="fillLine"/>
                    <a:outerShdw dist="38100" dir="2700000" algn="tl">
                      <a:srgbClr val="999999"/>
                    </a:outerShdw>
                  </a:cont>
                  <a:effect ref="fillLine"/>
                </a:effectDag>
                <a:latin typeface="Arial" panose="020B0604020202020204" pitchFamily="34" charset="0"/>
              </a:rPr>
            </a:br>
            <a:r>
              <a:rPr lang="en-US" altLang="en-US" sz="2800" b="1">
                <a:solidFill>
                  <a:schemeClr val="bg1"/>
                </a:solidFill>
                <a:effectDag name="">
                  <a:cont type="tree" name="">
                    <a:effect ref="fillLine"/>
                    <a:outerShdw dist="38100" dir="13500000" algn="br">
                      <a:srgbClr val="FFFFFF"/>
                    </a:outerShdw>
                  </a:cont>
                  <a:cont type="tree" name="">
                    <a:effect ref="fillLine"/>
                    <a:outerShdw dist="38100" dir="2700000" algn="tl">
                      <a:srgbClr val="999999"/>
                    </a:outerShdw>
                  </a:cont>
                  <a:effect ref="fillLine"/>
                </a:effectDag>
                <a:latin typeface="Arial" panose="020B0604020202020204" pitchFamily="34" charset="0"/>
              </a:rPr>
              <a:t>2) numerous environmental factors,</a:t>
            </a:r>
            <a:br>
              <a:rPr lang="en-US" altLang="en-US" sz="2800" b="1">
                <a:solidFill>
                  <a:schemeClr val="bg1"/>
                </a:solidFill>
                <a:effectDag name="">
                  <a:cont type="tree" name="">
                    <a:effect ref="fillLine"/>
                    <a:outerShdw dist="38100" dir="13500000" algn="br">
                      <a:srgbClr val="FFFFFF"/>
                    </a:outerShdw>
                  </a:cont>
                  <a:cont type="tree" name="">
                    <a:effect ref="fillLine"/>
                    <a:outerShdw dist="38100" dir="2700000" algn="tl">
                      <a:srgbClr val="999999"/>
                    </a:outerShdw>
                  </a:cont>
                  <a:effect ref="fillLine"/>
                </a:effectDag>
                <a:latin typeface="Arial" panose="020B0604020202020204" pitchFamily="34" charset="0"/>
              </a:rPr>
            </a:br>
            <a:r>
              <a:rPr lang="en-US" altLang="en-US" sz="2800" b="1">
                <a:solidFill>
                  <a:schemeClr val="bg1"/>
                </a:solidFill>
                <a:effectDag name="">
                  <a:cont type="tree" name="">
                    <a:effect ref="fillLine"/>
                    <a:outerShdw dist="38100" dir="13500000" algn="br">
                      <a:srgbClr val="FFFFFF"/>
                    </a:outerShdw>
                  </a:cont>
                  <a:cont type="tree" name="">
                    <a:effect ref="fillLine"/>
                    <a:outerShdw dist="38100" dir="2700000" algn="tl">
                      <a:srgbClr val="999999"/>
                    </a:outerShdw>
                  </a:cont>
                  <a:effect ref="fillLine"/>
                </a:effectDag>
                <a:latin typeface="Arial" panose="020B0604020202020204" pitchFamily="34" charset="0"/>
              </a:rPr>
              <a:t>3) interactions of genes and environment.</a:t>
            </a:r>
          </a:p>
          <a:p>
            <a:pPr>
              <a:spcBef>
                <a:spcPct val="0"/>
              </a:spcBef>
              <a:spcAft>
                <a:spcPct val="35000"/>
              </a:spcAft>
              <a:buSzPct val="130000"/>
              <a:buFont typeface="Arial" panose="020B0604020202020204" pitchFamily="34" charset="0"/>
              <a:buChar char="●"/>
              <a:defRPr/>
            </a:pPr>
            <a:r>
              <a:rPr lang="en-US" altLang="en-US" sz="2800" b="1">
                <a:solidFill>
                  <a:schemeClr val="bg1"/>
                </a:solidFill>
                <a:effectDag name="">
                  <a:cont type="tree" name="">
                    <a:effect ref="fillLine"/>
                    <a:outerShdw dist="38100" dir="13500000" algn="br">
                      <a:srgbClr val="FFFFFF"/>
                    </a:outerShdw>
                  </a:cont>
                  <a:cont type="tree" name="">
                    <a:effect ref="fillLine"/>
                    <a:outerShdw dist="38100" dir="2700000" algn="tl">
                      <a:srgbClr val="999999"/>
                    </a:outerShdw>
                  </a:cont>
                  <a:effect ref="fillLine"/>
                </a:effectDag>
                <a:latin typeface="Arial" panose="020B0604020202020204" pitchFamily="34" charset="0"/>
              </a:rPr>
              <a:t>Except in cer</a:t>
            </a:r>
            <a:r>
              <a:rPr lang="en-US" altLang="en-US" sz="600" b="1">
                <a:solidFill>
                  <a:schemeClr val="bg1"/>
                </a:solidFill>
                <a:effectDag name="">
                  <a:cont type="tree" name="">
                    <a:effect ref="fillLine"/>
                    <a:outerShdw dist="38100" dir="13500000" algn="br">
                      <a:srgbClr val="FFFFFF"/>
                    </a:outerShdw>
                  </a:cont>
                  <a:cont type="tree" name="">
                    <a:effect ref="fillLine"/>
                    <a:outerShdw dist="38100" dir="2700000" algn="tl">
                      <a:srgbClr val="999999"/>
                    </a:outerShdw>
                  </a:cont>
                  <a:effect ref="fillLine"/>
                </a:effectDag>
                <a:latin typeface="Arial" panose="020B0604020202020204" pitchFamily="34" charset="0"/>
              </a:rPr>
              <a:t> </a:t>
            </a:r>
            <a:r>
              <a:rPr lang="en-US" altLang="en-US" sz="2800" b="1">
                <a:solidFill>
                  <a:schemeClr val="bg1"/>
                </a:solidFill>
                <a:effectDag name="">
                  <a:cont type="tree" name="">
                    <a:effect ref="fillLine"/>
                    <a:outerShdw dist="38100" dir="13500000" algn="br">
                      <a:srgbClr val="FFFFFF"/>
                    </a:outerShdw>
                  </a:cont>
                  <a:cont type="tree" name="">
                    <a:effect ref="fillLine"/>
                    <a:outerShdw dist="38100" dir="2700000" algn="tl">
                      <a:srgbClr val="999999"/>
                    </a:outerShdw>
                  </a:cont>
                  <a:effect ref="fillLine"/>
                </a:effectDag>
                <a:latin typeface="Arial" panose="020B0604020202020204" pitchFamily="34" charset="0"/>
              </a:rPr>
              <a:t>tain pathological conditions,</a:t>
            </a:r>
            <a:br>
              <a:rPr lang="en-US" altLang="en-US" sz="2800" b="1">
                <a:solidFill>
                  <a:schemeClr val="bg1"/>
                </a:solidFill>
                <a:effectDag name="">
                  <a:cont type="tree" name="">
                    <a:effect ref="fillLine"/>
                    <a:outerShdw dist="38100" dir="13500000" algn="br">
                      <a:srgbClr val="FFFFFF"/>
                    </a:outerShdw>
                  </a:cont>
                  <a:cont type="tree" name="">
                    <a:effect ref="fillLine"/>
                    <a:outerShdw dist="38100" dir="2700000" algn="tl">
                      <a:srgbClr val="999999"/>
                    </a:outerShdw>
                  </a:cont>
                  <a:effect ref="fillLine"/>
                </a:effectDag>
                <a:latin typeface="Arial" panose="020B0604020202020204" pitchFamily="34" charset="0"/>
              </a:rPr>
            </a:br>
            <a:r>
              <a:rPr lang="en-US" altLang="en-US" sz="2800" b="1">
                <a:solidFill>
                  <a:schemeClr val="bg1"/>
                </a:solidFill>
                <a:effectDag name="">
                  <a:cont type="tree" name="">
                    <a:effect ref="fillLine"/>
                    <a:outerShdw dist="38100" dir="13500000" algn="br">
                      <a:srgbClr val="FFFFFF"/>
                    </a:outerShdw>
                  </a:cont>
                  <a:cont type="tree" name="">
                    <a:effect ref="fillLine"/>
                    <a:outerShdw dist="38100" dir="2700000" algn="tl">
                      <a:srgbClr val="999999"/>
                    </a:outerShdw>
                  </a:cont>
                  <a:effect ref="fillLine"/>
                </a:effectDag>
                <a:latin typeface="Arial" panose="020B0604020202020204" pitchFamily="34" charset="0"/>
              </a:rPr>
              <a:t>we should not expect to find </a:t>
            </a:r>
            <a:r>
              <a:rPr lang="en-US" altLang="en-US" sz="2800" b="1" i="1">
                <a:solidFill>
                  <a:schemeClr val="bg1"/>
                </a:solidFill>
                <a:effectDag name="">
                  <a:cont type="tree" name="">
                    <a:effect ref="fillLine"/>
                    <a:outerShdw dist="38100" dir="13500000" algn="br">
                      <a:srgbClr val="FFFFFF"/>
                    </a:outerShdw>
                  </a:cont>
                  <a:cont type="tree" name="">
                    <a:effect ref="fillLine"/>
                    <a:outerShdw dist="38100" dir="2700000" algn="tl">
                      <a:srgbClr val="999999"/>
                    </a:outerShdw>
                  </a:cont>
                  <a:effect ref="fillLine"/>
                </a:effectDag>
                <a:latin typeface="Arial" panose="020B0604020202020204" pitchFamily="34" charset="0"/>
              </a:rPr>
              <a:t>"</a:t>
            </a:r>
            <a:r>
              <a:rPr lang="en-US" altLang="en-US" sz="2800" b="1" i="1" u="sng">
                <a:solidFill>
                  <a:schemeClr val="bg1"/>
                </a:solidFill>
                <a:effectDag name="">
                  <a:cont type="tree" name="">
                    <a:effect ref="fillLine"/>
                    <a:outerShdw dist="38100" dir="13500000" algn="br">
                      <a:srgbClr val="FFFFFF"/>
                    </a:outerShdw>
                  </a:cont>
                  <a:cont type="tree" name="">
                    <a:effect ref="fillLine"/>
                    <a:outerShdw dist="38100" dir="2700000" algn="tl">
                      <a:srgbClr val="999999"/>
                    </a:outerShdw>
                  </a:cont>
                  <a:effect ref="fillLine"/>
                </a:effectDag>
                <a:latin typeface="Arial" panose="020B0604020202020204" pitchFamily="34" charset="0"/>
              </a:rPr>
              <a:t>the</a:t>
            </a:r>
            <a:r>
              <a:rPr lang="en-US" altLang="en-US" sz="2800" b="1" i="1">
                <a:solidFill>
                  <a:schemeClr val="bg1"/>
                </a:solidFill>
                <a:effectDag name="">
                  <a:cont type="tree" name="">
                    <a:effect ref="fillLine"/>
                    <a:outerShdw dist="38100" dir="13500000" algn="br">
                      <a:srgbClr val="FFFFFF"/>
                    </a:outerShdw>
                  </a:cont>
                  <a:cont type="tree" name="">
                    <a:effect ref="fillLine"/>
                    <a:outerShdw dist="38100" dir="2700000" algn="tl">
                      <a:srgbClr val="999999"/>
                    </a:outerShdw>
                  </a:cont>
                  <a:effect ref="fillLine"/>
                </a:effectDag>
                <a:latin typeface="Arial" panose="020B0604020202020204" pitchFamily="34" charset="0"/>
              </a:rPr>
              <a:t> </a:t>
            </a:r>
            <a:r>
              <a:rPr lang="en-US" altLang="en-US" sz="2800" b="1" i="1" u="sng">
                <a:solidFill>
                  <a:schemeClr val="bg1"/>
                </a:solidFill>
                <a:effectDag name="">
                  <a:cont type="tree" name="">
                    <a:effect ref="fillLine"/>
                    <a:outerShdw dist="38100" dir="13500000" algn="br">
                      <a:srgbClr val="FFFFFF"/>
                    </a:outerShdw>
                  </a:cont>
                  <a:cont type="tree" name="">
                    <a:effect ref="fillLine"/>
                    <a:outerShdw dist="38100" dir="2700000" algn="tl">
                      <a:srgbClr val="999999"/>
                    </a:outerShdw>
                  </a:cont>
                  <a:effect ref="fillLine"/>
                </a:effectDag>
                <a:latin typeface="Arial" panose="020B0604020202020204" pitchFamily="34" charset="0"/>
              </a:rPr>
              <a:t>gene</a:t>
            </a:r>
            <a:r>
              <a:rPr lang="en-US" altLang="en-US" sz="2800" b="1" i="1">
                <a:solidFill>
                  <a:schemeClr val="bg1"/>
                </a:solidFill>
                <a:effectDag name="">
                  <a:cont type="tree" name="">
                    <a:effect ref="fillLine"/>
                    <a:outerShdw dist="38100" dir="13500000" algn="br">
                      <a:srgbClr val="FFFFFF"/>
                    </a:outerShdw>
                  </a:cont>
                  <a:cont type="tree" name="">
                    <a:effect ref="fillLine"/>
                    <a:outerShdw dist="38100" dir="2700000" algn="tl">
                      <a:srgbClr val="999999"/>
                    </a:outerShdw>
                  </a:cont>
                  <a:effect ref="fillLine"/>
                </a:effectDag>
                <a:latin typeface="Arial" panose="020B0604020202020204" pitchFamily="34" charset="0"/>
              </a:rPr>
              <a:t> </a:t>
            </a:r>
            <a:r>
              <a:rPr lang="en-US" altLang="en-US" sz="2800" b="1" i="1" u="sng">
                <a:solidFill>
                  <a:schemeClr val="bg1"/>
                </a:solidFill>
                <a:effectDag name="">
                  <a:cont type="tree" name="">
                    <a:effect ref="fillLine"/>
                    <a:outerShdw dist="38100" dir="13500000" algn="br">
                      <a:srgbClr val="FFFFFF"/>
                    </a:outerShdw>
                  </a:cont>
                  <a:cont type="tree" name="">
                    <a:effect ref="fillLine"/>
                    <a:outerShdw dist="38100" dir="2700000" algn="tl">
                      <a:srgbClr val="999999"/>
                    </a:outerShdw>
                  </a:cont>
                  <a:effect ref="fillLine"/>
                </a:effectDag>
                <a:latin typeface="Arial" panose="020B0604020202020204" pitchFamily="34" charset="0"/>
              </a:rPr>
              <a:t>for</a:t>
            </a:r>
            <a:r>
              <a:rPr lang="en-US" altLang="en-US" sz="2800" b="1" i="1">
                <a:solidFill>
                  <a:schemeClr val="bg1"/>
                </a:solidFill>
                <a:effectDag name="">
                  <a:cont type="tree" name="">
                    <a:effect ref="fillLine"/>
                    <a:outerShdw dist="38100" dir="13500000" algn="br">
                      <a:srgbClr val="FFFFFF"/>
                    </a:outerShdw>
                  </a:cont>
                  <a:cont type="tree" name="">
                    <a:effect ref="fillLine"/>
                    <a:outerShdw dist="38100" dir="2700000" algn="tl">
                      <a:srgbClr val="999999"/>
                    </a:outerShdw>
                  </a:cont>
                  <a:effect ref="fillLine"/>
                </a:effectDag>
                <a:latin typeface="Arial" panose="020B0604020202020204" pitchFamily="34" charset="0"/>
              </a:rPr>
              <a:t> </a:t>
            </a:r>
            <a:r>
              <a:rPr lang="en-US" altLang="en-US" sz="2800" b="1" i="1" u="sng">
                <a:solidFill>
                  <a:schemeClr val="bg1"/>
                </a:solidFill>
                <a:effectDag name="">
                  <a:cont type="tree" name="">
                    <a:effect ref="fillLine"/>
                    <a:outerShdw dist="38100" dir="13500000" algn="br">
                      <a:srgbClr val="FFFFFF"/>
                    </a:outerShdw>
                  </a:cont>
                  <a:cont type="tree" name="">
                    <a:effect ref="fillLine"/>
                    <a:outerShdw dist="38100" dir="2700000" algn="tl">
                      <a:srgbClr val="999999"/>
                    </a:outerShdw>
                  </a:cont>
                  <a:effect ref="fillLine"/>
                </a:effectDag>
                <a:latin typeface="Arial" panose="020B0604020202020204" pitchFamily="34" charset="0"/>
              </a:rPr>
              <a:t>activity</a:t>
            </a:r>
            <a:r>
              <a:rPr lang="en-US" altLang="en-US" sz="2800" b="1" i="1">
                <a:solidFill>
                  <a:schemeClr val="bg1"/>
                </a:solidFill>
                <a:effectDag name="">
                  <a:cont type="tree" name="">
                    <a:effect ref="fillLine"/>
                    <a:outerShdw dist="38100" dir="13500000" algn="br">
                      <a:srgbClr val="FFFFFF"/>
                    </a:outerShdw>
                  </a:cont>
                  <a:cont type="tree" name="">
                    <a:effect ref="fillLine"/>
                    <a:outerShdw dist="38100" dir="2700000" algn="tl">
                      <a:srgbClr val="999999"/>
                    </a:outerShdw>
                  </a:cont>
                  <a:effect ref="fillLine"/>
                </a:effectDag>
                <a:latin typeface="Arial" panose="020B0604020202020204" pitchFamily="34" charset="0"/>
              </a:rPr>
              <a:t>,"</a:t>
            </a:r>
            <a:r>
              <a:rPr lang="en-US" altLang="en-US" sz="2800" b="1">
                <a:solidFill>
                  <a:schemeClr val="bg1"/>
                </a:solidFill>
                <a:effectDag name="">
                  <a:cont type="tree" name="">
                    <a:effect ref="fillLine"/>
                    <a:outerShdw dist="38100" dir="13500000" algn="br">
                      <a:srgbClr val="FFFFFF"/>
                    </a:outerShdw>
                  </a:cont>
                  <a:cont type="tree" name="">
                    <a:effect ref="fillLine"/>
                    <a:outerShdw dist="38100" dir="2700000" algn="tl">
                      <a:srgbClr val="999999"/>
                    </a:outerShdw>
                  </a:cont>
                  <a:effect ref="fillLine"/>
                </a:effectDag>
                <a:latin typeface="Arial" panose="020B0604020202020204" pitchFamily="34" charset="0"/>
              </a:rPr>
              <a:t> but we can hope to find genes  (polygenes) that account for an important fraction of the variation in activity levels.</a:t>
            </a:r>
          </a:p>
          <a:p>
            <a:pPr>
              <a:spcBef>
                <a:spcPct val="0"/>
              </a:spcBef>
              <a:spcAft>
                <a:spcPct val="35000"/>
              </a:spcAft>
              <a:buSzPct val="130000"/>
              <a:buFont typeface="Arial" panose="020B0604020202020204" pitchFamily="34" charset="0"/>
              <a:buChar char="●"/>
              <a:defRPr/>
            </a:pPr>
            <a:r>
              <a:rPr lang="en-US" altLang="en-US" sz="2800" b="1">
                <a:latin typeface="Arial" panose="020B0604020202020204" pitchFamily="34" charset="0"/>
              </a:rPr>
              <a:t>Understanding how such genes work could lead to therapeutic strategies for low-activity individuals.</a:t>
            </a:r>
          </a:p>
        </p:txBody>
      </p:sp>
      <p:sp>
        <p:nvSpPr>
          <p:cNvPr id="280580" name="Text Box 3">
            <a:extLst>
              <a:ext uri="{FF2B5EF4-FFF2-40B4-BE49-F238E27FC236}">
                <a16:creationId xmlns:a16="http://schemas.microsoft.com/office/drawing/2014/main" id="{4A09B5C2-A472-191C-D2FA-7875C3D5008A}"/>
              </a:ext>
            </a:extLst>
          </p:cNvPr>
          <p:cNvSpPr txBox="1">
            <a:spLocks noChangeArrowheads="1"/>
          </p:cNvSpPr>
          <p:nvPr/>
        </p:nvSpPr>
        <p:spPr bwMode="auto">
          <a:xfrm>
            <a:off x="1371600" y="127000"/>
            <a:ext cx="6629400" cy="8223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nSpc>
                <a:spcPct val="95000"/>
              </a:lnSpc>
              <a:spcBef>
                <a:spcPct val="0"/>
              </a:spcBef>
              <a:spcAft>
                <a:spcPct val="10000"/>
              </a:spcAft>
              <a:buFontTx/>
              <a:buNone/>
            </a:pPr>
            <a:r>
              <a:rPr lang="en-US" altLang="en-US" sz="4000" b="1">
                <a:latin typeface="Arial" panose="020B0604020202020204" pitchFamily="34" charset="0"/>
              </a:rPr>
              <a:t>Background &amp; Rationale 2</a:t>
            </a:r>
          </a:p>
        </p:txBody>
      </p:sp>
      <p:sp>
        <p:nvSpPr>
          <p:cNvPr id="280581" name="Line 4">
            <a:extLst>
              <a:ext uri="{FF2B5EF4-FFF2-40B4-BE49-F238E27FC236}">
                <a16:creationId xmlns:a16="http://schemas.microsoft.com/office/drawing/2014/main" id="{D6552082-6FA7-4190-EC13-3A17014F6907}"/>
              </a:ext>
            </a:extLst>
          </p:cNvPr>
          <p:cNvSpPr>
            <a:spLocks noChangeShapeType="1"/>
          </p:cNvSpPr>
          <p:nvPr/>
        </p:nvSpPr>
        <p:spPr bwMode="auto">
          <a:xfrm>
            <a:off x="228600" y="868363"/>
            <a:ext cx="8683625" cy="0"/>
          </a:xfrm>
          <a:prstGeom prst="line">
            <a:avLst/>
          </a:prstGeom>
          <a:noFill/>
          <a:ln w="50800">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Tree>
  </p:cSld>
  <p:clrMapOvr>
    <a:masterClrMapping/>
  </p:clrMapOvr>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2626" name="Slide Number Placeholder 3">
            <a:extLst>
              <a:ext uri="{FF2B5EF4-FFF2-40B4-BE49-F238E27FC236}">
                <a16:creationId xmlns:a16="http://schemas.microsoft.com/office/drawing/2014/main" id="{E0F8CEE3-2AD8-EA5F-A9B8-87BAA57F6A0A}"/>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BD5D3937-C9F4-4921-A34D-C6BEE047EB87}" type="slidenum">
              <a:rPr lang="en-US" altLang="en-US" sz="1400"/>
              <a:pPr>
                <a:spcBef>
                  <a:spcPct val="0"/>
                </a:spcBef>
                <a:buFontTx/>
                <a:buNone/>
              </a:pPr>
              <a:t>147</a:t>
            </a:fld>
            <a:endParaRPr lang="en-US" altLang="en-US" sz="1400"/>
          </a:p>
        </p:txBody>
      </p:sp>
      <p:sp>
        <p:nvSpPr>
          <p:cNvPr id="2001922" name="Text Box 2">
            <a:extLst>
              <a:ext uri="{FF2B5EF4-FFF2-40B4-BE49-F238E27FC236}">
                <a16:creationId xmlns:a16="http://schemas.microsoft.com/office/drawing/2014/main" id="{88E783D8-355D-023A-C7AB-0E5DAA208321}"/>
              </a:ext>
            </a:extLst>
          </p:cNvPr>
          <p:cNvSpPr txBox="1">
            <a:spLocks noChangeArrowheads="1"/>
          </p:cNvSpPr>
          <p:nvPr/>
        </p:nvSpPr>
        <p:spPr bwMode="auto">
          <a:xfrm>
            <a:off x="88900" y="76200"/>
            <a:ext cx="8916988" cy="701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defRPr/>
            </a:pPr>
            <a:r>
              <a:rPr lang="en-US" altLang="en-US" sz="4000" b="1">
                <a:effectLst>
                  <a:outerShdw blurRad="38100" dist="38100" dir="2700000" algn="tl">
                    <a:srgbClr val="C0C0C0"/>
                  </a:outerShdw>
                </a:effectLst>
                <a:latin typeface="Arial" panose="020B0604020202020204" pitchFamily="34" charset="0"/>
              </a:rPr>
              <a:t>Future Directions 1</a:t>
            </a:r>
          </a:p>
        </p:txBody>
      </p:sp>
      <p:sp>
        <p:nvSpPr>
          <p:cNvPr id="282628" name="Line 3">
            <a:extLst>
              <a:ext uri="{FF2B5EF4-FFF2-40B4-BE49-F238E27FC236}">
                <a16:creationId xmlns:a16="http://schemas.microsoft.com/office/drawing/2014/main" id="{1C4EC906-329A-C82F-A053-BFC2897F0696}"/>
              </a:ext>
            </a:extLst>
          </p:cNvPr>
          <p:cNvSpPr>
            <a:spLocks noChangeShapeType="1"/>
          </p:cNvSpPr>
          <p:nvPr/>
        </p:nvSpPr>
        <p:spPr bwMode="auto">
          <a:xfrm>
            <a:off x="228600" y="850900"/>
            <a:ext cx="8683625" cy="0"/>
          </a:xfrm>
          <a:prstGeom prst="line">
            <a:avLst/>
          </a:prstGeom>
          <a:noFill/>
          <a:ln w="50800">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001924" name="Rectangle 4">
            <a:extLst>
              <a:ext uri="{FF2B5EF4-FFF2-40B4-BE49-F238E27FC236}">
                <a16:creationId xmlns:a16="http://schemas.microsoft.com/office/drawing/2014/main" id="{E8E085DD-C76A-AECC-445B-0A0FAC70E1A0}"/>
              </a:ext>
            </a:extLst>
          </p:cNvPr>
          <p:cNvSpPr>
            <a:spLocks noChangeArrowheads="1"/>
          </p:cNvSpPr>
          <p:nvPr/>
        </p:nvSpPr>
        <p:spPr bwMode="auto">
          <a:xfrm>
            <a:off x="277813" y="1003300"/>
            <a:ext cx="8743950" cy="42814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marL="342900" indent="-342900">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nSpc>
                <a:spcPct val="110000"/>
              </a:lnSpc>
              <a:spcBef>
                <a:spcPct val="0"/>
              </a:spcBef>
              <a:spcAft>
                <a:spcPct val="15000"/>
              </a:spcAft>
              <a:buSzPct val="130000"/>
              <a:buFont typeface="Arial" panose="020B0604020202020204" pitchFamily="34" charset="0"/>
              <a:buChar char="●"/>
              <a:defRPr/>
            </a:pPr>
            <a:r>
              <a:rPr lang="en-US" altLang="en-US" sz="3000" b="1">
                <a:solidFill>
                  <a:srgbClr val="0000FF"/>
                </a:solidFill>
                <a:effectLst>
                  <a:outerShdw blurRad="38100" dist="38100" dir="2700000" algn="tl">
                    <a:srgbClr val="C0C0C0"/>
                  </a:outerShdw>
                </a:effectLst>
                <a:latin typeface="Arial" panose="020B0604020202020204" pitchFamily="34" charset="0"/>
              </a:rPr>
              <a:t>Unravel the neural and psychological mechanisms of motivation for exercise.</a:t>
            </a:r>
          </a:p>
          <a:p>
            <a:pPr lvl="1">
              <a:spcBef>
                <a:spcPct val="0"/>
              </a:spcBef>
              <a:spcAft>
                <a:spcPct val="35000"/>
              </a:spcAft>
              <a:buSzPct val="130000"/>
              <a:buFont typeface="Arial" panose="020B0604020202020204" pitchFamily="34" charset="0"/>
              <a:buNone/>
              <a:defRPr/>
            </a:pPr>
            <a:r>
              <a:rPr lang="en-US" altLang="en-US" sz="2600" b="1">
                <a:latin typeface="Arial" panose="020B0604020202020204" pitchFamily="34" charset="0"/>
              </a:rPr>
              <a:t>	</a:t>
            </a:r>
            <a:r>
              <a:rPr lang="en-US" altLang="en-US" sz="2600" b="1" i="1">
                <a:latin typeface="Arial" panose="020B0604020202020204" pitchFamily="34" charset="0"/>
              </a:rPr>
              <a:t>Is this like an addiction?</a:t>
            </a:r>
          </a:p>
          <a:p>
            <a:pPr>
              <a:lnSpc>
                <a:spcPct val="110000"/>
              </a:lnSpc>
              <a:spcBef>
                <a:spcPct val="0"/>
              </a:spcBef>
              <a:spcAft>
                <a:spcPct val="15000"/>
              </a:spcAft>
              <a:buSzPct val="130000"/>
              <a:buFont typeface="Arial" panose="020B0604020202020204" pitchFamily="34" charset="0"/>
              <a:buChar char="●"/>
              <a:defRPr/>
            </a:pPr>
            <a:r>
              <a:rPr lang="en-US" altLang="en-US" sz="3000" b="1">
                <a:solidFill>
                  <a:srgbClr val="0000FF"/>
                </a:solidFill>
                <a:effectLst>
                  <a:outerShdw blurRad="38100" dist="38100" dir="2700000" algn="tl">
                    <a:srgbClr val="C0C0C0"/>
                  </a:outerShdw>
                </a:effectLst>
                <a:latin typeface="Arial" panose="020B0604020202020204" pitchFamily="34" charset="0"/>
              </a:rPr>
              <a:t>Find the genes that cause higher running.</a:t>
            </a:r>
          </a:p>
          <a:p>
            <a:pPr lvl="1">
              <a:spcBef>
                <a:spcPct val="0"/>
              </a:spcBef>
              <a:spcAft>
                <a:spcPct val="35000"/>
              </a:spcAft>
              <a:buSzPct val="130000"/>
              <a:buFont typeface="Arial" panose="020B0604020202020204" pitchFamily="34" charset="0"/>
              <a:buNone/>
              <a:defRPr/>
            </a:pPr>
            <a:r>
              <a:rPr lang="en-US" altLang="en-US" sz="2600" b="1">
                <a:latin typeface="Arial" panose="020B0604020202020204" pitchFamily="34" charset="0"/>
              </a:rPr>
              <a:t>MegaMUGA array with ~74,000 SNP markers</a:t>
            </a:r>
          </a:p>
          <a:p>
            <a:pPr lvl="1">
              <a:spcBef>
                <a:spcPct val="0"/>
              </a:spcBef>
              <a:spcAft>
                <a:spcPct val="35000"/>
              </a:spcAft>
              <a:buSzPct val="130000"/>
              <a:buFont typeface="Arial" panose="020B0604020202020204" pitchFamily="34" charset="0"/>
              <a:buNone/>
              <a:defRPr/>
            </a:pPr>
            <a:r>
              <a:rPr lang="en-US" altLang="en-US" sz="2600" b="1">
                <a:latin typeface="Arial" panose="020B0604020202020204" pitchFamily="34" charset="0"/>
              </a:rPr>
              <a:t>Whole-genome sequencing</a:t>
            </a:r>
          </a:p>
          <a:p>
            <a:pPr lvl="1">
              <a:spcBef>
                <a:spcPct val="0"/>
              </a:spcBef>
              <a:spcAft>
                <a:spcPct val="35000"/>
              </a:spcAft>
              <a:buSzPct val="130000"/>
              <a:buFont typeface="Arial" panose="020B0604020202020204" pitchFamily="34" charset="0"/>
              <a:buNone/>
              <a:defRPr/>
            </a:pPr>
            <a:r>
              <a:rPr lang="en-US" altLang="en-US" sz="2600" b="1">
                <a:latin typeface="Arial" panose="020B0604020202020204" pitchFamily="34" charset="0"/>
              </a:rPr>
              <a:t>Combine with 70-generation pedigree</a:t>
            </a:r>
          </a:p>
          <a:p>
            <a:pPr lvl="1">
              <a:spcBef>
                <a:spcPct val="0"/>
              </a:spcBef>
              <a:spcAft>
                <a:spcPct val="35000"/>
              </a:spcAft>
              <a:buSzPct val="130000"/>
              <a:buFont typeface="Arial" panose="020B0604020202020204" pitchFamily="34" charset="0"/>
              <a:buNone/>
              <a:defRPr/>
            </a:pPr>
            <a:r>
              <a:rPr lang="en-US" altLang="en-US" sz="2600" b="1" i="1">
                <a:latin typeface="Arial" panose="020B0604020202020204" pitchFamily="34" charset="0"/>
              </a:rPr>
              <a:t>	What is their mechanism of action?</a:t>
            </a:r>
          </a:p>
        </p:txBody>
      </p:sp>
    </p:spTree>
  </p:cSld>
  <p:clrMapOvr>
    <a:masterClrMapping/>
  </p:clrMapOvr>
  <p:transition/>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4674" name="Slide Number Placeholder 3">
            <a:extLst>
              <a:ext uri="{FF2B5EF4-FFF2-40B4-BE49-F238E27FC236}">
                <a16:creationId xmlns:a16="http://schemas.microsoft.com/office/drawing/2014/main" id="{0522FA26-81EF-61F7-EA99-32134AA1B492}"/>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4CF018E8-0C44-4D99-8EF9-6596FCA8E22B}" type="slidenum">
              <a:rPr lang="en-US" altLang="en-US" sz="1400"/>
              <a:pPr>
                <a:spcBef>
                  <a:spcPct val="0"/>
                </a:spcBef>
                <a:buFontTx/>
                <a:buNone/>
              </a:pPr>
              <a:t>148</a:t>
            </a:fld>
            <a:endParaRPr lang="en-US" altLang="en-US" sz="1400"/>
          </a:p>
        </p:txBody>
      </p:sp>
      <p:sp>
        <p:nvSpPr>
          <p:cNvPr id="2003970" name="Text Box 2">
            <a:extLst>
              <a:ext uri="{FF2B5EF4-FFF2-40B4-BE49-F238E27FC236}">
                <a16:creationId xmlns:a16="http://schemas.microsoft.com/office/drawing/2014/main" id="{A54DEA64-3F94-5A2E-73D2-5FA9B9946930}"/>
              </a:ext>
            </a:extLst>
          </p:cNvPr>
          <p:cNvSpPr txBox="1">
            <a:spLocks noChangeArrowheads="1"/>
          </p:cNvSpPr>
          <p:nvPr/>
        </p:nvSpPr>
        <p:spPr bwMode="auto">
          <a:xfrm>
            <a:off x="88900" y="76200"/>
            <a:ext cx="8916988" cy="701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defRPr/>
            </a:pPr>
            <a:r>
              <a:rPr lang="en-US" altLang="en-US" sz="4000" b="1">
                <a:effectLst>
                  <a:outerShdw blurRad="38100" dist="38100" dir="2700000" algn="tl">
                    <a:srgbClr val="C0C0C0"/>
                  </a:outerShdw>
                </a:effectLst>
                <a:latin typeface="Arial" panose="020B0604020202020204" pitchFamily="34" charset="0"/>
              </a:rPr>
              <a:t>Future Directions 2</a:t>
            </a:r>
          </a:p>
        </p:txBody>
      </p:sp>
      <p:sp>
        <p:nvSpPr>
          <p:cNvPr id="284676" name="Line 3">
            <a:extLst>
              <a:ext uri="{FF2B5EF4-FFF2-40B4-BE49-F238E27FC236}">
                <a16:creationId xmlns:a16="http://schemas.microsoft.com/office/drawing/2014/main" id="{69259CF7-9472-7633-5CAA-7D8E28C7D543}"/>
              </a:ext>
            </a:extLst>
          </p:cNvPr>
          <p:cNvSpPr>
            <a:spLocks noChangeShapeType="1"/>
          </p:cNvSpPr>
          <p:nvPr/>
        </p:nvSpPr>
        <p:spPr bwMode="auto">
          <a:xfrm>
            <a:off x="228600" y="850900"/>
            <a:ext cx="8683625" cy="0"/>
          </a:xfrm>
          <a:prstGeom prst="line">
            <a:avLst/>
          </a:prstGeom>
          <a:noFill/>
          <a:ln w="50800">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003972" name="Rectangle 4">
            <a:extLst>
              <a:ext uri="{FF2B5EF4-FFF2-40B4-BE49-F238E27FC236}">
                <a16:creationId xmlns:a16="http://schemas.microsoft.com/office/drawing/2014/main" id="{0C376F94-1189-64A0-8125-1F1B321B9151}"/>
              </a:ext>
            </a:extLst>
          </p:cNvPr>
          <p:cNvSpPr>
            <a:spLocks noChangeArrowheads="1"/>
          </p:cNvSpPr>
          <p:nvPr/>
        </p:nvSpPr>
        <p:spPr bwMode="auto">
          <a:xfrm>
            <a:off x="277813" y="908050"/>
            <a:ext cx="8743950" cy="17224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marL="342900" indent="-342900">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nSpc>
                <a:spcPct val="90000"/>
              </a:lnSpc>
              <a:spcBef>
                <a:spcPct val="0"/>
              </a:spcBef>
              <a:spcAft>
                <a:spcPct val="15000"/>
              </a:spcAft>
              <a:buSzPct val="130000"/>
              <a:buFont typeface="Arial" panose="020B0604020202020204" pitchFamily="34" charset="0"/>
              <a:buChar char="●"/>
              <a:defRPr/>
            </a:pPr>
            <a:r>
              <a:rPr lang="en-US" altLang="en-US" sz="3000" b="1">
                <a:solidFill>
                  <a:srgbClr val="0000FF"/>
                </a:solidFill>
                <a:effectLst>
                  <a:outerShdw blurRad="38100" dist="38100" dir="2700000" algn="tl">
                    <a:srgbClr val="C0C0C0"/>
                  </a:outerShdw>
                </a:effectLst>
                <a:latin typeface="Arial" panose="020B0604020202020204" pitchFamily="34" charset="0"/>
              </a:rPr>
              <a:t>Consider translation to human beings.</a:t>
            </a:r>
          </a:p>
          <a:p>
            <a:pPr lvl="1">
              <a:lnSpc>
                <a:spcPct val="90000"/>
              </a:lnSpc>
              <a:spcBef>
                <a:spcPct val="0"/>
              </a:spcBef>
              <a:spcAft>
                <a:spcPct val="20000"/>
              </a:spcAft>
              <a:buSzPct val="130000"/>
              <a:buFont typeface="Arial" panose="020B0604020202020204" pitchFamily="34" charset="0"/>
              <a:buNone/>
              <a:defRPr/>
            </a:pPr>
            <a:r>
              <a:rPr lang="en-US" altLang="en-US" sz="2600" b="1">
                <a:solidFill>
                  <a:srgbClr val="0000FF"/>
                </a:solidFill>
                <a:effectLst>
                  <a:outerShdw blurRad="38100" dist="38100" dir="2700000" algn="tl">
                    <a:srgbClr val="C0C0C0"/>
                  </a:outerShdw>
                </a:effectLst>
                <a:latin typeface="Arial" panose="020B0604020202020204" pitchFamily="34" charset="0"/>
              </a:rPr>
              <a:t>	</a:t>
            </a:r>
            <a:r>
              <a:rPr lang="en-US" altLang="en-US" sz="2600" b="1" i="1">
                <a:latin typeface="Arial" panose="020B0604020202020204" pitchFamily="34" charset="0"/>
              </a:rPr>
              <a:t>Might we develop drugs that make it</a:t>
            </a:r>
            <a:br>
              <a:rPr lang="en-US" altLang="en-US" sz="2600" b="1" i="1">
                <a:latin typeface="Arial" panose="020B0604020202020204" pitchFamily="34" charset="0"/>
              </a:rPr>
            </a:br>
            <a:r>
              <a:rPr lang="en-US" altLang="en-US" sz="2600" b="1" i="1">
                <a:latin typeface="Arial" panose="020B0604020202020204" pitchFamily="34" charset="0"/>
              </a:rPr>
              <a:t>    more pleasurable to exercise?</a:t>
            </a:r>
          </a:p>
          <a:p>
            <a:pPr lvl="1">
              <a:lnSpc>
                <a:spcPct val="90000"/>
              </a:lnSpc>
              <a:spcBef>
                <a:spcPct val="0"/>
              </a:spcBef>
              <a:spcAft>
                <a:spcPct val="35000"/>
              </a:spcAft>
              <a:buSzPct val="130000"/>
              <a:buFont typeface="Arial" panose="020B0604020202020204" pitchFamily="34" charset="0"/>
              <a:buNone/>
              <a:defRPr/>
            </a:pPr>
            <a:r>
              <a:rPr lang="en-US" altLang="en-US" sz="2600" b="1" i="1">
                <a:latin typeface="Arial" panose="020B0604020202020204" pitchFamily="34" charset="0"/>
              </a:rPr>
              <a:t>   Or perhaps less pleasurable to be sedentary?</a:t>
            </a:r>
          </a:p>
        </p:txBody>
      </p:sp>
      <p:pic>
        <p:nvPicPr>
          <p:cNvPr id="284678" name="Picture 5">
            <a:extLst>
              <a:ext uri="{FF2B5EF4-FFF2-40B4-BE49-F238E27FC236}">
                <a16:creationId xmlns:a16="http://schemas.microsoft.com/office/drawing/2014/main" id="{A4CF20BB-695F-D4A6-3839-C09896078EE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636713" y="2933700"/>
            <a:ext cx="5667375" cy="3802063"/>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22" name="Slide Number Placeholder 5">
            <a:extLst>
              <a:ext uri="{FF2B5EF4-FFF2-40B4-BE49-F238E27FC236}">
                <a16:creationId xmlns:a16="http://schemas.microsoft.com/office/drawing/2014/main" id="{D8D81030-0056-ED56-D68D-C332CF6E42FB}"/>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FDFB0D62-3043-4375-B192-FE09594D2444}" type="slidenum">
              <a:rPr lang="en-US" altLang="en-US" sz="1400"/>
              <a:pPr>
                <a:spcBef>
                  <a:spcPct val="0"/>
                </a:spcBef>
                <a:buFontTx/>
                <a:buNone/>
              </a:pPr>
              <a:t>149</a:t>
            </a:fld>
            <a:endParaRPr lang="en-US" altLang="en-US" sz="1400"/>
          </a:p>
        </p:txBody>
      </p:sp>
      <p:sp>
        <p:nvSpPr>
          <p:cNvPr id="286723" name="Rectangle 2">
            <a:extLst>
              <a:ext uri="{FF2B5EF4-FFF2-40B4-BE49-F238E27FC236}">
                <a16:creationId xmlns:a16="http://schemas.microsoft.com/office/drawing/2014/main" id="{66ACBE97-FC0C-E736-D3B5-89E7B381FFC1}"/>
              </a:ext>
            </a:extLst>
          </p:cNvPr>
          <p:cNvSpPr>
            <a:spLocks noGrp="1" noChangeArrowheads="1"/>
          </p:cNvSpPr>
          <p:nvPr>
            <p:ph type="body" idx="1"/>
          </p:nvPr>
        </p:nvSpPr>
        <p:spPr>
          <a:xfrm>
            <a:off x="109538" y="1039813"/>
            <a:ext cx="9001125" cy="7659687"/>
          </a:xfrm>
          <a:noFill/>
        </p:spPr>
        <p:txBody>
          <a:bodyPr>
            <a:spAutoFit/>
          </a:bodyPr>
          <a:lstStyle/>
          <a:p>
            <a:pPr>
              <a:spcBef>
                <a:spcPct val="0"/>
              </a:spcBef>
              <a:spcAft>
                <a:spcPct val="35000"/>
              </a:spcAft>
              <a:buSzPct val="130000"/>
              <a:buFont typeface="Arial" panose="020B0604020202020204" pitchFamily="34" charset="0"/>
              <a:buChar char="●"/>
            </a:pPr>
            <a:r>
              <a:rPr lang="en-US" altLang="en-US" sz="2800" b="1">
                <a:latin typeface="Arial" panose="020B0604020202020204" pitchFamily="34" charset="0"/>
              </a:rPr>
              <a:t>In muscle, 12,794 transcripts identified with a detection score </a:t>
            </a:r>
            <a:r>
              <a:rPr lang="en-US" altLang="en-US" sz="2800" b="1" u="sng">
                <a:latin typeface="Arial" panose="020B0604020202020204" pitchFamily="34" charset="0"/>
              </a:rPr>
              <a:t>&gt;</a:t>
            </a:r>
            <a:r>
              <a:rPr lang="en-US" altLang="en-US" sz="2800" b="1">
                <a:latin typeface="Arial" panose="020B0604020202020204" pitchFamily="34" charset="0"/>
              </a:rPr>
              <a:t> 0.95</a:t>
            </a:r>
          </a:p>
          <a:p>
            <a:pPr>
              <a:spcBef>
                <a:spcPct val="0"/>
              </a:spcBef>
              <a:spcAft>
                <a:spcPct val="35000"/>
              </a:spcAft>
              <a:buSzPct val="130000"/>
              <a:buFont typeface="Arial" panose="020B0604020202020204" pitchFamily="34" charset="0"/>
              <a:buChar char="●"/>
            </a:pPr>
            <a:r>
              <a:rPr lang="en-US" altLang="en-US" sz="2800" b="1">
                <a:latin typeface="Arial" panose="020B0604020202020204" pitchFamily="34" charset="0"/>
              </a:rPr>
              <a:t>After adjustment for multiple testing, 4,413 (0.66% of total possible) partial correlations were statistically significant (P &lt; 0.05), indicating potential functional relevance</a:t>
            </a:r>
          </a:p>
          <a:p>
            <a:pPr>
              <a:spcBef>
                <a:spcPct val="0"/>
              </a:spcBef>
              <a:spcAft>
                <a:spcPct val="35000"/>
              </a:spcAft>
              <a:buSzPct val="130000"/>
              <a:buFont typeface="Arial" panose="020B0604020202020204" pitchFamily="34" charset="0"/>
              <a:buChar char="●"/>
            </a:pPr>
            <a:r>
              <a:rPr lang="en-US" altLang="en-US" sz="2800" b="1">
                <a:latin typeface="Arial" panose="020B0604020202020204" pitchFamily="34" charset="0"/>
              </a:rPr>
              <a:t>Of significant correlations:</a:t>
            </a:r>
          </a:p>
          <a:p>
            <a:pPr lvl="1">
              <a:spcBef>
                <a:spcPct val="0"/>
              </a:spcBef>
              <a:spcAft>
                <a:spcPct val="35000"/>
              </a:spcAft>
              <a:buSzPct val="130000"/>
              <a:buFont typeface="Arial" panose="020B0604020202020204" pitchFamily="34" charset="0"/>
              <a:buChar char="●"/>
            </a:pPr>
            <a:r>
              <a:rPr lang="en-US" altLang="en-US" sz="2400" b="1">
                <a:latin typeface="Arial" panose="020B0604020202020204" pitchFamily="34" charset="0"/>
              </a:rPr>
              <a:t>93% with exercise traits</a:t>
            </a:r>
          </a:p>
          <a:p>
            <a:pPr lvl="1">
              <a:spcBef>
                <a:spcPct val="0"/>
              </a:spcBef>
              <a:spcAft>
                <a:spcPct val="35000"/>
              </a:spcAft>
              <a:buSzPct val="130000"/>
              <a:buFont typeface="Arial" panose="020B0604020202020204" pitchFamily="34" charset="0"/>
              <a:buChar char="●"/>
            </a:pPr>
            <a:r>
              <a:rPr lang="en-US" altLang="en-US" sz="2400" b="1">
                <a:latin typeface="Arial" panose="020B0604020202020204" pitchFamily="34" charset="0"/>
              </a:rPr>
              <a:t>6% with body composition</a:t>
            </a:r>
          </a:p>
          <a:p>
            <a:pPr lvl="1">
              <a:spcBef>
                <a:spcPct val="0"/>
              </a:spcBef>
              <a:spcAft>
                <a:spcPct val="35000"/>
              </a:spcAft>
              <a:buSzPct val="130000"/>
              <a:buFont typeface="Arial" panose="020B0604020202020204" pitchFamily="34" charset="0"/>
              <a:buChar char="●"/>
            </a:pPr>
            <a:r>
              <a:rPr lang="en-US" altLang="en-US" sz="2400" b="1">
                <a:latin typeface="Arial" panose="020B0604020202020204" pitchFamily="34" charset="0"/>
              </a:rPr>
              <a:t>1% with changes in body composition over 6 days of wheel access</a:t>
            </a:r>
          </a:p>
          <a:p>
            <a:pPr>
              <a:spcBef>
                <a:spcPct val="0"/>
              </a:spcBef>
              <a:spcAft>
                <a:spcPct val="35000"/>
              </a:spcAft>
              <a:buSzPct val="130000"/>
              <a:buFont typeface="Arial" panose="020B0604020202020204" pitchFamily="34" charset="0"/>
              <a:buChar char="●"/>
            </a:pPr>
            <a:r>
              <a:rPr lang="en-US" altLang="en-US" sz="2800" b="1">
                <a:latin typeface="Arial" panose="020B0604020202020204" pitchFamily="34" charset="0"/>
              </a:rPr>
              <a:t>1,186 </a:t>
            </a:r>
            <a:r>
              <a:rPr lang="en-US" altLang="en-US" sz="2800" b="1" i="1">
                <a:latin typeface="Arial" panose="020B0604020202020204" pitchFamily="34" charset="0"/>
              </a:rPr>
              <a:t>cis</a:t>
            </a:r>
            <a:r>
              <a:rPr lang="en-US" altLang="en-US" sz="2800" b="1">
                <a:latin typeface="Arial" panose="020B0604020202020204" pitchFamily="34" charset="0"/>
              </a:rPr>
              <a:t>-acting and 1,330 </a:t>
            </a:r>
            <a:r>
              <a:rPr lang="en-US" altLang="en-US" sz="2800" b="1" i="1">
                <a:latin typeface="Arial" panose="020B0604020202020204" pitchFamily="34" charset="0"/>
              </a:rPr>
              <a:t>trans</a:t>
            </a:r>
            <a:r>
              <a:rPr lang="en-US" altLang="en-US" sz="2800" b="1">
                <a:latin typeface="Arial" panose="020B0604020202020204" pitchFamily="34" charset="0"/>
              </a:rPr>
              <a:t>-acting (&gt;10 Mb away from midpoint of gene) statistically significant eQTL were observed</a:t>
            </a:r>
          </a:p>
          <a:p>
            <a:pPr>
              <a:spcBef>
                <a:spcPct val="0"/>
              </a:spcBef>
              <a:spcAft>
                <a:spcPct val="35000"/>
              </a:spcAft>
              <a:buSzPct val="130000"/>
              <a:buFont typeface="Arial" panose="020B0604020202020204" pitchFamily="34" charset="0"/>
              <a:buChar char="●"/>
            </a:pPr>
            <a:r>
              <a:rPr lang="en-US" altLang="en-US" sz="2800" b="1">
                <a:latin typeface="Arial" panose="020B0604020202020204" pitchFamily="34" charset="0"/>
              </a:rPr>
              <a:t>Considered </a:t>
            </a:r>
            <a:r>
              <a:rPr lang="en-US" altLang="en-US" sz="2800" b="1" i="1">
                <a:latin typeface="Arial" panose="020B0604020202020204" pitchFamily="34" charset="0"/>
              </a:rPr>
              <a:t>cis</a:t>
            </a:r>
            <a:r>
              <a:rPr lang="en-US" altLang="en-US" sz="2800" b="1">
                <a:latin typeface="Arial" panose="020B0604020202020204" pitchFamily="34" charset="0"/>
              </a:rPr>
              <a:t>-acting eQTL within CIs for previous QTL</a:t>
            </a:r>
          </a:p>
        </p:txBody>
      </p:sp>
      <p:sp>
        <p:nvSpPr>
          <p:cNvPr id="286724" name="Line 3">
            <a:extLst>
              <a:ext uri="{FF2B5EF4-FFF2-40B4-BE49-F238E27FC236}">
                <a16:creationId xmlns:a16="http://schemas.microsoft.com/office/drawing/2014/main" id="{FB144D3A-02F7-AEEC-6747-185BF7A363A5}"/>
              </a:ext>
            </a:extLst>
          </p:cNvPr>
          <p:cNvSpPr>
            <a:spLocks noChangeShapeType="1"/>
          </p:cNvSpPr>
          <p:nvPr/>
        </p:nvSpPr>
        <p:spPr bwMode="auto">
          <a:xfrm>
            <a:off x="228600" y="850900"/>
            <a:ext cx="8683625" cy="0"/>
          </a:xfrm>
          <a:prstGeom prst="line">
            <a:avLst/>
          </a:prstGeom>
          <a:noFill/>
          <a:ln w="50800">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017284" name="Text Box 4">
            <a:extLst>
              <a:ext uri="{FF2B5EF4-FFF2-40B4-BE49-F238E27FC236}">
                <a16:creationId xmlns:a16="http://schemas.microsoft.com/office/drawing/2014/main" id="{7AFB544B-AF9A-BA5E-7B82-24652911CB34}"/>
              </a:ext>
            </a:extLst>
          </p:cNvPr>
          <p:cNvSpPr txBox="1">
            <a:spLocks noChangeArrowheads="1"/>
          </p:cNvSpPr>
          <p:nvPr/>
        </p:nvSpPr>
        <p:spPr bwMode="auto">
          <a:xfrm>
            <a:off x="1644650" y="76200"/>
            <a:ext cx="5783263" cy="701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defRPr/>
            </a:pPr>
            <a:r>
              <a:rPr lang="en-US" altLang="en-US" sz="4000" b="1">
                <a:effectLst>
                  <a:outerShdw blurRad="38100" dist="38100" dir="2700000" algn="tl">
                    <a:srgbClr val="C0C0C0"/>
                  </a:outerShdw>
                </a:effectLst>
                <a:latin typeface="Arial" panose="020B0604020202020204" pitchFamily="34" charset="0"/>
              </a:rPr>
              <a:t>Muscle eQTL Results 1</a:t>
            </a:r>
          </a:p>
        </p:txBody>
      </p:sp>
    </p:spTree>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bg>
      <p:bgPr>
        <a:gradFill rotWithShape="0">
          <a:gsLst>
            <a:gs pos="0">
              <a:srgbClr val="0000FF"/>
            </a:gs>
            <a:gs pos="100000">
              <a:srgbClr val="000076"/>
            </a:gs>
          </a:gsLst>
          <a:lin ang="5400000" scaled="1"/>
        </a:gradFill>
        <a:effectLst/>
      </p:bgPr>
    </p:bg>
    <p:spTree>
      <p:nvGrpSpPr>
        <p:cNvPr id="1" name=""/>
        <p:cNvGrpSpPr/>
        <p:nvPr/>
      </p:nvGrpSpPr>
      <p:grpSpPr>
        <a:xfrm>
          <a:off x="0" y="0"/>
          <a:ext cx="0" cy="0"/>
          <a:chOff x="0" y="0"/>
          <a:chExt cx="0" cy="0"/>
        </a:xfrm>
      </p:grpSpPr>
      <p:sp>
        <p:nvSpPr>
          <p:cNvPr id="61442" name="Slide Number Placeholder 3">
            <a:extLst>
              <a:ext uri="{FF2B5EF4-FFF2-40B4-BE49-F238E27FC236}">
                <a16:creationId xmlns:a16="http://schemas.microsoft.com/office/drawing/2014/main" id="{420F61F8-F1F4-A472-D0BC-F199B3F82AE6}"/>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33B5B656-7066-438B-95F4-0F1303BB477E}" type="slidenum">
              <a:rPr lang="en-US" altLang="en-US" sz="1400"/>
              <a:pPr>
                <a:spcBef>
                  <a:spcPct val="0"/>
                </a:spcBef>
                <a:buFontTx/>
                <a:buNone/>
              </a:pPr>
              <a:t>15</a:t>
            </a:fld>
            <a:endParaRPr lang="en-US" altLang="en-US" sz="1400" dirty="0"/>
          </a:p>
        </p:txBody>
      </p:sp>
      <p:sp>
        <p:nvSpPr>
          <p:cNvPr id="1341442" name="Text Box 2">
            <a:extLst>
              <a:ext uri="{FF2B5EF4-FFF2-40B4-BE49-F238E27FC236}">
                <a16:creationId xmlns:a16="http://schemas.microsoft.com/office/drawing/2014/main" id="{BEBF6988-26A5-3717-2554-EFD6AF2945D1}"/>
              </a:ext>
            </a:extLst>
          </p:cNvPr>
          <p:cNvSpPr txBox="1">
            <a:spLocks noChangeArrowheads="1"/>
          </p:cNvSpPr>
          <p:nvPr/>
        </p:nvSpPr>
        <p:spPr bwMode="auto">
          <a:xfrm>
            <a:off x="0" y="1077913"/>
            <a:ext cx="9144000" cy="44799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defRPr/>
            </a:pPr>
            <a:r>
              <a:rPr lang="en-US" altLang="en-US" sz="7200" b="1" dirty="0">
                <a:solidFill>
                  <a:srgbClr val="99FF66"/>
                </a:solidFill>
                <a:effectLst>
                  <a:outerShdw blurRad="38100" dist="38100" dir="2700000" algn="tl">
                    <a:srgbClr val="000000"/>
                  </a:outerShdw>
                </a:effectLst>
                <a:latin typeface="Arial" panose="020B0604020202020204" pitchFamily="34" charset="0"/>
              </a:rPr>
              <a:t>How do the</a:t>
            </a:r>
            <a:br>
              <a:rPr lang="en-US" altLang="en-US" sz="7200" b="1" dirty="0">
                <a:solidFill>
                  <a:srgbClr val="99FF66"/>
                </a:solidFill>
                <a:effectLst>
                  <a:outerShdw blurRad="38100" dist="38100" dir="2700000" algn="tl">
                    <a:srgbClr val="000000"/>
                  </a:outerShdw>
                </a:effectLst>
                <a:latin typeface="Arial" panose="020B0604020202020204" pitchFamily="34" charset="0"/>
              </a:rPr>
            </a:br>
            <a:r>
              <a:rPr lang="en-US" altLang="en-US" sz="7200" b="1" dirty="0">
                <a:solidFill>
                  <a:srgbClr val="99FF66"/>
                </a:solidFill>
                <a:effectLst>
                  <a:outerShdw blurRad="38100" dist="38100" dir="2700000" algn="tl">
                    <a:srgbClr val="000000"/>
                  </a:outerShdw>
                </a:effectLst>
                <a:latin typeface="Arial" panose="020B0604020202020204" pitchFamily="34" charset="0"/>
              </a:rPr>
              <a:t>Selected and Control Lines Differ?</a:t>
            </a:r>
            <a:endParaRPr lang="en-US" altLang="en-US" sz="7200" b="1" dirty="0">
              <a:solidFill>
                <a:srgbClr val="99FF66"/>
              </a:solidFill>
              <a:effectLst>
                <a:outerShdw blurRad="38100" dist="38100" dir="2700000" algn="tl">
                  <a:srgbClr val="000000"/>
                </a:outerShdw>
              </a:effectLst>
              <a:latin typeface="Helvetica" panose="020B0604020202020204" pitchFamily="34" charset="0"/>
            </a:endParaRPr>
          </a:p>
        </p:txBody>
      </p:sp>
    </p:spTree>
  </p:cSld>
  <p:clrMapOvr>
    <a:masterClrMapping/>
  </p:clrMapOvr>
  <p:transition>
    <p:wipe dir="d"/>
  </p:transition>
</p:sld>
</file>

<file path=ppt/slides/slide1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8770" name="Slide Number Placeholder 5">
            <a:extLst>
              <a:ext uri="{FF2B5EF4-FFF2-40B4-BE49-F238E27FC236}">
                <a16:creationId xmlns:a16="http://schemas.microsoft.com/office/drawing/2014/main" id="{8504C53F-046D-A405-4E5F-0A78BF74BD65}"/>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9546955C-431B-40DC-86E8-E2FBD02B0B6D}" type="slidenum">
              <a:rPr lang="en-US" altLang="en-US" sz="1400"/>
              <a:pPr>
                <a:spcBef>
                  <a:spcPct val="0"/>
                </a:spcBef>
                <a:buFontTx/>
                <a:buNone/>
              </a:pPr>
              <a:t>150</a:t>
            </a:fld>
            <a:endParaRPr lang="en-US" altLang="en-US" sz="1400"/>
          </a:p>
        </p:txBody>
      </p:sp>
      <p:sp>
        <p:nvSpPr>
          <p:cNvPr id="288771" name="Rectangle 2">
            <a:extLst>
              <a:ext uri="{FF2B5EF4-FFF2-40B4-BE49-F238E27FC236}">
                <a16:creationId xmlns:a16="http://schemas.microsoft.com/office/drawing/2014/main" id="{0990624E-5D7E-8A16-A11B-9CB7E1FFE1DD}"/>
              </a:ext>
            </a:extLst>
          </p:cNvPr>
          <p:cNvSpPr>
            <a:spLocks noGrp="1" noChangeArrowheads="1"/>
          </p:cNvSpPr>
          <p:nvPr>
            <p:ph type="body" idx="1"/>
          </p:nvPr>
        </p:nvSpPr>
        <p:spPr>
          <a:xfrm>
            <a:off x="109538" y="1039813"/>
            <a:ext cx="9001125" cy="1949450"/>
          </a:xfrm>
          <a:noFill/>
        </p:spPr>
        <p:txBody>
          <a:bodyPr>
            <a:spAutoFit/>
          </a:bodyPr>
          <a:lstStyle/>
          <a:p>
            <a:pPr>
              <a:spcBef>
                <a:spcPct val="0"/>
              </a:spcBef>
              <a:spcAft>
                <a:spcPct val="35000"/>
              </a:spcAft>
              <a:buSzPct val="130000"/>
              <a:buFont typeface="Arial" panose="020B0604020202020204" pitchFamily="34" charset="0"/>
              <a:buChar char="●"/>
            </a:pPr>
            <a:r>
              <a:rPr lang="en-US" altLang="en-US" sz="2800" b="1" i="1">
                <a:latin typeface="Arial" panose="020B0604020202020204" pitchFamily="34" charset="0"/>
              </a:rPr>
              <a:t>cis</a:t>
            </a:r>
            <a:r>
              <a:rPr lang="en-US" altLang="en-US" sz="2800" b="1">
                <a:latin typeface="Arial" panose="020B0604020202020204" pitchFamily="34" charset="0"/>
              </a:rPr>
              <a:t>-acting eQTL localizing with running distance QTL (mean on days 5 and 6) revealed 19 positional candidate genes on Chromosome 7</a:t>
            </a:r>
          </a:p>
          <a:p>
            <a:pPr>
              <a:spcBef>
                <a:spcPct val="0"/>
              </a:spcBef>
              <a:spcAft>
                <a:spcPct val="35000"/>
              </a:spcAft>
              <a:buSzPct val="130000"/>
              <a:buFont typeface="Arial" panose="020B0604020202020204" pitchFamily="34" charset="0"/>
              <a:buChar char="●"/>
            </a:pPr>
            <a:r>
              <a:rPr lang="en-US" altLang="en-US" sz="2800" b="1">
                <a:latin typeface="Arial" panose="020B0604020202020204" pitchFamily="34" charset="0"/>
              </a:rPr>
              <a:t>This is fewer than for brain tissue</a:t>
            </a:r>
          </a:p>
        </p:txBody>
      </p:sp>
      <p:sp>
        <p:nvSpPr>
          <p:cNvPr id="288772" name="Line 3">
            <a:extLst>
              <a:ext uri="{FF2B5EF4-FFF2-40B4-BE49-F238E27FC236}">
                <a16:creationId xmlns:a16="http://schemas.microsoft.com/office/drawing/2014/main" id="{12CB8365-8F8B-DCD3-AC9F-570A88C4EE6A}"/>
              </a:ext>
            </a:extLst>
          </p:cNvPr>
          <p:cNvSpPr>
            <a:spLocks noChangeShapeType="1"/>
          </p:cNvSpPr>
          <p:nvPr/>
        </p:nvSpPr>
        <p:spPr bwMode="auto">
          <a:xfrm>
            <a:off x="228600" y="850900"/>
            <a:ext cx="8683625" cy="0"/>
          </a:xfrm>
          <a:prstGeom prst="line">
            <a:avLst/>
          </a:prstGeom>
          <a:noFill/>
          <a:ln w="50800">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019332" name="Text Box 4">
            <a:extLst>
              <a:ext uri="{FF2B5EF4-FFF2-40B4-BE49-F238E27FC236}">
                <a16:creationId xmlns:a16="http://schemas.microsoft.com/office/drawing/2014/main" id="{7453E5A1-FE0E-3DC2-0BEF-74504309F013}"/>
              </a:ext>
            </a:extLst>
          </p:cNvPr>
          <p:cNvSpPr txBox="1">
            <a:spLocks noChangeArrowheads="1"/>
          </p:cNvSpPr>
          <p:nvPr/>
        </p:nvSpPr>
        <p:spPr bwMode="auto">
          <a:xfrm>
            <a:off x="1644650" y="76200"/>
            <a:ext cx="5783263" cy="701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defRPr/>
            </a:pPr>
            <a:r>
              <a:rPr lang="en-US" altLang="en-US" sz="4000" b="1">
                <a:effectLst>
                  <a:outerShdw blurRad="38100" dist="38100" dir="2700000" algn="tl">
                    <a:srgbClr val="C0C0C0"/>
                  </a:outerShdw>
                </a:effectLst>
                <a:latin typeface="Arial" panose="020B0604020202020204" pitchFamily="34" charset="0"/>
              </a:rPr>
              <a:t>Muscle eQTL Results 2</a:t>
            </a:r>
          </a:p>
        </p:txBody>
      </p:sp>
    </p:spTree>
  </p:cSld>
  <p:clrMapOvr>
    <a:masterClrMapping/>
  </p:clrMapOvr>
</p:sld>
</file>

<file path=ppt/slides/slide1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0818" name="Slide Number Placeholder 3">
            <a:extLst>
              <a:ext uri="{FF2B5EF4-FFF2-40B4-BE49-F238E27FC236}">
                <a16:creationId xmlns:a16="http://schemas.microsoft.com/office/drawing/2014/main" id="{F1569642-830B-1F17-5757-BEAEC2349CA1}"/>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2EA5ECDC-A0B8-46E3-A271-5912D6EB1416}" type="slidenum">
              <a:rPr lang="en-US" altLang="en-US" sz="1400"/>
              <a:pPr>
                <a:spcBef>
                  <a:spcPct val="0"/>
                </a:spcBef>
                <a:buFontTx/>
                <a:buNone/>
              </a:pPr>
              <a:t>151</a:t>
            </a:fld>
            <a:endParaRPr lang="en-US" altLang="en-US" sz="1400"/>
          </a:p>
        </p:txBody>
      </p:sp>
      <p:sp>
        <p:nvSpPr>
          <p:cNvPr id="2026498" name="Text Box 2">
            <a:extLst>
              <a:ext uri="{FF2B5EF4-FFF2-40B4-BE49-F238E27FC236}">
                <a16:creationId xmlns:a16="http://schemas.microsoft.com/office/drawing/2014/main" id="{F46789EF-8236-3D26-77BD-8882872F2664}"/>
              </a:ext>
            </a:extLst>
          </p:cNvPr>
          <p:cNvSpPr txBox="1">
            <a:spLocks noChangeArrowheads="1"/>
          </p:cNvSpPr>
          <p:nvPr/>
        </p:nvSpPr>
        <p:spPr bwMode="auto">
          <a:xfrm>
            <a:off x="-76200" y="76200"/>
            <a:ext cx="9220200" cy="701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marL="457200" indent="-457200">
              <a:defRPr sz="2400">
                <a:solidFill>
                  <a:schemeClr val="tx1"/>
                </a:solidFill>
                <a:latin typeface="Times New Roman" panose="02020603050405020304" pitchFamily="18" charset="0"/>
              </a:defRPr>
            </a:lvl1pPr>
            <a:lvl2pPr marL="914400" indent="-457200">
              <a:defRPr sz="2400">
                <a:solidFill>
                  <a:schemeClr val="tx1"/>
                </a:solidFill>
                <a:latin typeface="Times New Roman" panose="02020603050405020304" pitchFamily="18" charset="0"/>
              </a:defRPr>
            </a:lvl2pPr>
            <a:lvl3pPr marL="1371600" indent="-457200">
              <a:defRPr sz="2400">
                <a:solidFill>
                  <a:schemeClr val="tx1"/>
                </a:solidFill>
                <a:latin typeface="Times New Roman" panose="02020603050405020304" pitchFamily="18" charset="0"/>
              </a:defRPr>
            </a:lvl3pPr>
            <a:lvl4pPr marL="1828800" indent="-457200">
              <a:defRPr sz="2400">
                <a:solidFill>
                  <a:schemeClr val="tx1"/>
                </a:solidFill>
                <a:latin typeface="Times New Roman" panose="02020603050405020304" pitchFamily="18" charset="0"/>
              </a:defRPr>
            </a:lvl4pPr>
            <a:lvl5pPr marL="2286000" indent="-457200">
              <a:defRPr sz="2400">
                <a:solidFill>
                  <a:schemeClr val="tx1"/>
                </a:solidFill>
                <a:latin typeface="Times New Roman" panose="02020603050405020304" pitchFamily="18" charset="0"/>
              </a:defRPr>
            </a:lvl5pPr>
            <a:lvl6pPr marL="2743200" indent="-457200" eaLnBrk="0" fontAlgn="base" hangingPunct="0">
              <a:spcBef>
                <a:spcPct val="0"/>
              </a:spcBef>
              <a:spcAft>
                <a:spcPct val="0"/>
              </a:spcAft>
              <a:defRPr sz="2400">
                <a:solidFill>
                  <a:schemeClr val="tx1"/>
                </a:solidFill>
                <a:latin typeface="Times New Roman" panose="02020603050405020304" pitchFamily="18" charset="0"/>
              </a:defRPr>
            </a:lvl6pPr>
            <a:lvl7pPr marL="3200400" indent="-457200" eaLnBrk="0" fontAlgn="base" hangingPunct="0">
              <a:spcBef>
                <a:spcPct val="0"/>
              </a:spcBef>
              <a:spcAft>
                <a:spcPct val="0"/>
              </a:spcAft>
              <a:defRPr sz="2400">
                <a:solidFill>
                  <a:schemeClr val="tx1"/>
                </a:solidFill>
                <a:latin typeface="Times New Roman" panose="02020603050405020304" pitchFamily="18" charset="0"/>
              </a:defRPr>
            </a:lvl7pPr>
            <a:lvl8pPr marL="3657600" indent="-457200" eaLnBrk="0" fontAlgn="base" hangingPunct="0">
              <a:spcBef>
                <a:spcPct val="0"/>
              </a:spcBef>
              <a:spcAft>
                <a:spcPct val="0"/>
              </a:spcAft>
              <a:defRPr sz="2400">
                <a:solidFill>
                  <a:schemeClr val="tx1"/>
                </a:solidFill>
                <a:latin typeface="Times New Roman" panose="02020603050405020304" pitchFamily="18" charset="0"/>
              </a:defRPr>
            </a:lvl8pPr>
            <a:lvl9pPr marL="4114800" indent="-457200" eaLnBrk="0" fontAlgn="base" hangingPunct="0">
              <a:spcBef>
                <a:spcPct val="0"/>
              </a:spcBef>
              <a:spcAft>
                <a:spcPct val="0"/>
              </a:spcAft>
              <a:defRPr sz="2400">
                <a:solidFill>
                  <a:schemeClr val="tx1"/>
                </a:solidFill>
                <a:latin typeface="Times New Roman" panose="02020603050405020304" pitchFamily="18" charset="0"/>
              </a:defRPr>
            </a:lvl9pPr>
          </a:lstStyle>
          <a:p>
            <a:pPr>
              <a:defRPr/>
            </a:pPr>
            <a:r>
              <a:rPr lang="en-US" altLang="en-US" sz="4000" b="1">
                <a:solidFill>
                  <a:srgbClr val="FF0000"/>
                </a:solidFill>
                <a:effectLst>
                  <a:outerShdw blurRad="38100" dist="38100" dir="2700000" algn="tl">
                    <a:srgbClr val="C0C0C0"/>
                  </a:outerShdw>
                </a:effectLst>
                <a:latin typeface="Arial" panose="020B0604020202020204" pitchFamily="34" charset="0"/>
              </a:rPr>
              <a:t>     </a:t>
            </a:r>
            <a:r>
              <a:rPr lang="en-US" altLang="en-US" sz="4000" b="1">
                <a:effectLst>
                  <a:outerShdw blurRad="38100" dist="38100" dir="2700000" algn="tl">
                    <a:srgbClr val="C0C0C0"/>
                  </a:outerShdw>
                </a:effectLst>
                <a:latin typeface="Arial" panose="020B0604020202020204" pitchFamily="34" charset="0"/>
              </a:rPr>
              <a:t>Why Select on Wheel-Running?</a:t>
            </a:r>
            <a:endParaRPr lang="en-US" altLang="en-US" sz="3200">
              <a:effectLst>
                <a:outerShdw blurRad="38100" dist="38100" dir="2700000" algn="tl">
                  <a:srgbClr val="C0C0C0"/>
                </a:outerShdw>
              </a:effectLst>
              <a:latin typeface="Arial" panose="020B0604020202020204" pitchFamily="34" charset="0"/>
            </a:endParaRPr>
          </a:p>
        </p:txBody>
      </p:sp>
      <p:pic>
        <p:nvPicPr>
          <p:cNvPr id="290820" name="Picture 3" descr="ani-mouse">
            <a:extLst>
              <a:ext uri="{FF2B5EF4-FFF2-40B4-BE49-F238E27FC236}">
                <a16:creationId xmlns:a16="http://schemas.microsoft.com/office/drawing/2014/main" id="{E07B77BE-FADC-5277-16C6-5B3D1A1EB89F}"/>
              </a:ext>
            </a:extLst>
          </p:cNvPr>
          <p:cNvPicPr>
            <a:picLocks noChangeAspect="1" noChangeArrowheads="1" noCrop="1"/>
          </p:cNvPicPr>
          <p:nvPr/>
        </p:nvPicPr>
        <p:blipFill>
          <a:blip r:embed="rId3">
            <a:extLst>
              <a:ext uri="{28A0092B-C50C-407E-A947-70E740481C1C}">
                <a14:useLocalDpi xmlns:a14="http://schemas.microsoft.com/office/drawing/2010/main" val="0"/>
              </a:ext>
            </a:extLst>
          </a:blip>
          <a:srcRect/>
          <a:stretch>
            <a:fillRect/>
          </a:stretch>
        </p:blipFill>
        <p:spPr bwMode="auto">
          <a:xfrm>
            <a:off x="6721475" y="1335088"/>
            <a:ext cx="1905000" cy="2428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90821" name="Text Box 4">
            <a:extLst>
              <a:ext uri="{FF2B5EF4-FFF2-40B4-BE49-F238E27FC236}">
                <a16:creationId xmlns:a16="http://schemas.microsoft.com/office/drawing/2014/main" id="{266924E9-940E-9993-5997-0812F1544F82}"/>
              </a:ext>
            </a:extLst>
          </p:cNvPr>
          <p:cNvSpPr txBox="1">
            <a:spLocks noChangeArrowheads="1"/>
          </p:cNvSpPr>
          <p:nvPr/>
        </p:nvSpPr>
        <p:spPr bwMode="auto">
          <a:xfrm>
            <a:off x="5186363" y="6394450"/>
            <a:ext cx="3792537" cy="2746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US" altLang="en-US" sz="1200">
                <a:solidFill>
                  <a:srgbClr val="0000FF"/>
                </a:solidFill>
              </a:rPr>
              <a:t>http://school.discovery.com/clipart/clip/ani-mouse.html</a:t>
            </a:r>
          </a:p>
        </p:txBody>
      </p:sp>
      <p:sp>
        <p:nvSpPr>
          <p:cNvPr id="290822" name="Line 5">
            <a:extLst>
              <a:ext uri="{FF2B5EF4-FFF2-40B4-BE49-F238E27FC236}">
                <a16:creationId xmlns:a16="http://schemas.microsoft.com/office/drawing/2014/main" id="{2C8DAC7C-F536-04F5-4F91-55683460B207}"/>
              </a:ext>
            </a:extLst>
          </p:cNvPr>
          <p:cNvSpPr>
            <a:spLocks noChangeShapeType="1"/>
          </p:cNvSpPr>
          <p:nvPr/>
        </p:nvSpPr>
        <p:spPr bwMode="auto">
          <a:xfrm>
            <a:off x="228600" y="868363"/>
            <a:ext cx="8683625" cy="0"/>
          </a:xfrm>
          <a:prstGeom prst="line">
            <a:avLst/>
          </a:prstGeom>
          <a:noFill/>
          <a:ln w="57150">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90823" name="Text Box 6">
            <a:extLst>
              <a:ext uri="{FF2B5EF4-FFF2-40B4-BE49-F238E27FC236}">
                <a16:creationId xmlns:a16="http://schemas.microsoft.com/office/drawing/2014/main" id="{1D8BF18E-EF0F-7394-0F8B-6533F9FD8B01}"/>
              </a:ext>
            </a:extLst>
          </p:cNvPr>
          <p:cNvSpPr txBox="1">
            <a:spLocks noChangeArrowheads="1"/>
          </p:cNvSpPr>
          <p:nvPr/>
        </p:nvSpPr>
        <p:spPr bwMode="auto">
          <a:xfrm>
            <a:off x="300038" y="1125538"/>
            <a:ext cx="7785100" cy="5006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marL="457200" indent="-457200">
              <a:defRPr sz="2200">
                <a:solidFill>
                  <a:schemeClr val="tx1"/>
                </a:solidFill>
                <a:latin typeface="Times New Roman" panose="02020603050405020304" pitchFamily="18" charset="0"/>
              </a:defRPr>
            </a:lvl1pPr>
            <a:lvl2pPr marL="914400" indent="-457200">
              <a:defRPr sz="2200">
                <a:solidFill>
                  <a:schemeClr val="tx1"/>
                </a:solidFill>
                <a:latin typeface="Times New Roman" panose="02020603050405020304" pitchFamily="18" charset="0"/>
              </a:defRPr>
            </a:lvl2pPr>
            <a:lvl3pPr marL="1371600" indent="-457200">
              <a:defRPr sz="2200">
                <a:solidFill>
                  <a:schemeClr val="tx1"/>
                </a:solidFill>
                <a:latin typeface="Times New Roman" panose="02020603050405020304" pitchFamily="18" charset="0"/>
              </a:defRPr>
            </a:lvl3pPr>
            <a:lvl4pPr marL="1828800" indent="-457200">
              <a:defRPr sz="2200">
                <a:solidFill>
                  <a:schemeClr val="tx1"/>
                </a:solidFill>
                <a:latin typeface="Times New Roman" panose="02020603050405020304" pitchFamily="18" charset="0"/>
              </a:defRPr>
            </a:lvl4pPr>
            <a:lvl5pPr marL="2286000" indent="-457200">
              <a:defRPr sz="2200">
                <a:solidFill>
                  <a:schemeClr val="tx1"/>
                </a:solidFill>
                <a:latin typeface="Times New Roman" panose="02020603050405020304" pitchFamily="18" charset="0"/>
              </a:defRPr>
            </a:lvl5pPr>
            <a:lvl6pPr marL="2743200" indent="-457200" eaLnBrk="0" fontAlgn="base" hangingPunct="0">
              <a:spcBef>
                <a:spcPct val="0"/>
              </a:spcBef>
              <a:spcAft>
                <a:spcPct val="0"/>
              </a:spcAft>
              <a:defRPr sz="2200">
                <a:solidFill>
                  <a:schemeClr val="tx1"/>
                </a:solidFill>
                <a:latin typeface="Times New Roman" panose="02020603050405020304" pitchFamily="18" charset="0"/>
              </a:defRPr>
            </a:lvl6pPr>
            <a:lvl7pPr marL="3200400" indent="-457200" eaLnBrk="0" fontAlgn="base" hangingPunct="0">
              <a:spcBef>
                <a:spcPct val="0"/>
              </a:spcBef>
              <a:spcAft>
                <a:spcPct val="0"/>
              </a:spcAft>
              <a:defRPr sz="2200">
                <a:solidFill>
                  <a:schemeClr val="tx1"/>
                </a:solidFill>
                <a:latin typeface="Times New Roman" panose="02020603050405020304" pitchFamily="18" charset="0"/>
              </a:defRPr>
            </a:lvl7pPr>
            <a:lvl8pPr marL="3657600" indent="-457200" eaLnBrk="0" fontAlgn="base" hangingPunct="0">
              <a:spcBef>
                <a:spcPct val="0"/>
              </a:spcBef>
              <a:spcAft>
                <a:spcPct val="0"/>
              </a:spcAft>
              <a:defRPr sz="2200">
                <a:solidFill>
                  <a:schemeClr val="tx1"/>
                </a:solidFill>
                <a:latin typeface="Times New Roman" panose="02020603050405020304" pitchFamily="18" charset="0"/>
              </a:defRPr>
            </a:lvl8pPr>
            <a:lvl9pPr marL="4114800" indent="-457200" eaLnBrk="0" fontAlgn="base" hangingPunct="0">
              <a:spcBef>
                <a:spcPct val="0"/>
              </a:spcBef>
              <a:spcAft>
                <a:spcPct val="0"/>
              </a:spcAft>
              <a:defRPr sz="2200">
                <a:solidFill>
                  <a:schemeClr val="tx1"/>
                </a:solidFill>
                <a:latin typeface="Times New Roman" panose="02020603050405020304" pitchFamily="18" charset="0"/>
              </a:defRPr>
            </a:lvl9pPr>
          </a:lstStyle>
          <a:p>
            <a:pPr>
              <a:spcAft>
                <a:spcPct val="50000"/>
              </a:spcAft>
              <a:buFontTx/>
              <a:buAutoNum type="arabicPeriod"/>
            </a:pPr>
            <a:r>
              <a:rPr lang="en-US" altLang="en-US" sz="2800" b="1">
                <a:latin typeface="Arial" panose="020B0604020202020204" pitchFamily="34" charset="0"/>
              </a:rPr>
              <a:t>potentially physiologically taxing</a:t>
            </a:r>
          </a:p>
          <a:p>
            <a:pPr>
              <a:spcAft>
                <a:spcPct val="50000"/>
              </a:spcAft>
              <a:buFontTx/>
              <a:buAutoNum type="arabicPeriod"/>
            </a:pPr>
            <a:r>
              <a:rPr lang="en-US" altLang="en-US" sz="2800" b="1">
                <a:latin typeface="Arial" panose="020B0604020202020204" pitchFamily="34" charset="0"/>
              </a:rPr>
              <a:t>individual dif</a:t>
            </a:r>
            <a:r>
              <a:rPr lang="en-US" altLang="en-US" sz="600" b="1">
                <a:latin typeface="Arial" panose="020B0604020202020204" pitchFamily="34" charset="0"/>
              </a:rPr>
              <a:t> </a:t>
            </a:r>
            <a:r>
              <a:rPr lang="en-US" altLang="en-US" sz="2800" b="1">
                <a:latin typeface="Arial" panose="020B0604020202020204" pitchFamily="34" charset="0"/>
              </a:rPr>
              <a:t>ferences are</a:t>
            </a:r>
            <a:br>
              <a:rPr lang="en-US" altLang="en-US" sz="2800" b="1">
                <a:latin typeface="Arial" panose="020B0604020202020204" pitchFamily="34" charset="0"/>
              </a:rPr>
            </a:br>
            <a:r>
              <a:rPr lang="en-US" altLang="en-US" sz="2800" b="1">
                <a:latin typeface="Arial" panose="020B0604020202020204" pitchFamily="34" charset="0"/>
              </a:rPr>
              <a:t>highly repeatable (consistent)</a:t>
            </a:r>
          </a:p>
          <a:p>
            <a:pPr>
              <a:spcAft>
                <a:spcPct val="50000"/>
              </a:spcAft>
              <a:buFontTx/>
              <a:buAutoNum type="arabicPeriod"/>
            </a:pPr>
            <a:r>
              <a:rPr lang="en-US" altLang="en-US" sz="2800" b="1">
                <a:latin typeface="Arial" panose="020B0604020202020204" pitchFamily="34" charset="0"/>
              </a:rPr>
              <a:t>narrow-sense heritability </a:t>
            </a:r>
            <a:r>
              <a:rPr lang="en-US" altLang="en-US" sz="2800" b="1">
                <a:latin typeface="Arial" panose="020B0604020202020204" pitchFamily="34" charset="0"/>
                <a:sym typeface="Symbol" panose="05050102010706020507" pitchFamily="18" charset="2"/>
              </a:rPr>
              <a:t></a:t>
            </a:r>
            <a:r>
              <a:rPr lang="en-US" altLang="en-US" sz="2800" b="1">
                <a:latin typeface="Arial" panose="020B0604020202020204" pitchFamily="34" charset="0"/>
              </a:rPr>
              <a:t> 0.2</a:t>
            </a:r>
          </a:p>
          <a:p>
            <a:pPr>
              <a:spcAft>
                <a:spcPct val="50000"/>
              </a:spcAft>
              <a:buFontTx/>
              <a:buAutoNum type="arabicPeriod"/>
            </a:pPr>
            <a:r>
              <a:rPr lang="en-US" altLang="en-US" sz="2800" b="1">
                <a:latin typeface="Arial" panose="020B0604020202020204" pitchFamily="34" charset="0"/>
              </a:rPr>
              <a:t>easy to automate measurement</a:t>
            </a:r>
          </a:p>
          <a:p>
            <a:pPr>
              <a:spcAft>
                <a:spcPct val="50000"/>
              </a:spcAft>
              <a:buFontTx/>
              <a:buAutoNum type="arabicPeriod"/>
            </a:pPr>
            <a:r>
              <a:rPr lang="en-US" altLang="en-US" sz="2800" b="1">
                <a:latin typeface="Arial" panose="020B0604020202020204" pitchFamily="34" charset="0"/>
              </a:rPr>
              <a:t>an important regulator of</a:t>
            </a:r>
            <a:br>
              <a:rPr lang="en-US" altLang="en-US" sz="2800" b="1">
                <a:latin typeface="Arial" panose="020B0604020202020204" pitchFamily="34" charset="0"/>
              </a:rPr>
            </a:br>
            <a:r>
              <a:rPr lang="en-US" altLang="en-US" sz="2800" b="1">
                <a:latin typeface="Arial" panose="020B0604020202020204" pitchFamily="34" charset="0"/>
              </a:rPr>
              <a:t>body mass and composition </a:t>
            </a:r>
          </a:p>
          <a:p>
            <a:pPr>
              <a:spcAft>
                <a:spcPct val="50000"/>
              </a:spcAft>
              <a:buFontTx/>
              <a:buAutoNum type="arabicPeriod"/>
            </a:pPr>
            <a:r>
              <a:rPr lang="en-US" altLang="en-US" sz="2800" b="1">
                <a:latin typeface="Arial" panose="020B0604020202020204" pitchFamily="34" charset="0"/>
              </a:rPr>
              <a:t>analogous to human voluntary activity?  </a:t>
            </a:r>
            <a:r>
              <a:rPr lang="en-US" altLang="en-US" sz="2800">
                <a:latin typeface="Arial" panose="020B0604020202020204" pitchFamily="34" charset="0"/>
              </a:rPr>
              <a:t>(e.g., Eikelboom, 1999)</a:t>
            </a:r>
          </a:p>
        </p:txBody>
      </p:sp>
    </p:spTree>
  </p:cSld>
  <p:clrMapOvr>
    <a:masterClrMapping/>
  </p:clrMapOvr>
</p:sld>
</file>

<file path=ppt/slides/slide1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2866" name="Slide Number Placeholder 3">
            <a:extLst>
              <a:ext uri="{FF2B5EF4-FFF2-40B4-BE49-F238E27FC236}">
                <a16:creationId xmlns:a16="http://schemas.microsoft.com/office/drawing/2014/main" id="{F0A97E5C-5581-671D-ABE8-1247570A688D}"/>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46649863-19F8-4840-876C-3454288418D5}" type="slidenum">
              <a:rPr lang="en-US" altLang="en-US" sz="1400"/>
              <a:pPr>
                <a:spcBef>
                  <a:spcPct val="0"/>
                </a:spcBef>
                <a:buFontTx/>
                <a:buNone/>
              </a:pPr>
              <a:t>152</a:t>
            </a:fld>
            <a:endParaRPr lang="en-US" altLang="en-US" sz="1400"/>
          </a:p>
        </p:txBody>
      </p:sp>
      <p:sp>
        <p:nvSpPr>
          <p:cNvPr id="2032642" name="Text Box 2">
            <a:extLst>
              <a:ext uri="{FF2B5EF4-FFF2-40B4-BE49-F238E27FC236}">
                <a16:creationId xmlns:a16="http://schemas.microsoft.com/office/drawing/2014/main" id="{F8909D6D-E4CD-5C64-B99E-6BD2A2EFE014}"/>
              </a:ext>
            </a:extLst>
          </p:cNvPr>
          <p:cNvSpPr txBox="1">
            <a:spLocks noChangeArrowheads="1"/>
          </p:cNvSpPr>
          <p:nvPr/>
        </p:nvSpPr>
        <p:spPr bwMode="auto">
          <a:xfrm>
            <a:off x="0" y="1600200"/>
            <a:ext cx="9144000" cy="33829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defRPr/>
            </a:pPr>
            <a:r>
              <a:rPr lang="en-US" altLang="en-US" sz="7200" b="1">
                <a:solidFill>
                  <a:srgbClr val="99FF66"/>
                </a:solidFill>
                <a:effectLst>
                  <a:outerShdw blurRad="38100" dist="38100" dir="2700000" algn="tl">
                    <a:srgbClr val="C0C0C0"/>
                  </a:outerShdw>
                </a:effectLst>
                <a:latin typeface="Arial" panose="020B0604020202020204" pitchFamily="34" charset="0"/>
              </a:rPr>
              <a:t>How </a:t>
            </a:r>
            <a:r>
              <a:rPr lang="en-US" altLang="en-US" sz="7200" b="1">
                <a:solidFill>
                  <a:srgbClr val="66FF33"/>
                </a:solidFill>
                <a:effectLst>
                  <a:outerShdw blurRad="38100" dist="38100" dir="2700000" algn="tl">
                    <a:srgbClr val="C0C0C0"/>
                  </a:outerShdw>
                </a:effectLst>
                <a:latin typeface="Arial" panose="020B0604020202020204" pitchFamily="34" charset="0"/>
              </a:rPr>
              <a:t>do</a:t>
            </a:r>
            <a:r>
              <a:rPr lang="en-US" altLang="en-US" sz="7200" b="1">
                <a:solidFill>
                  <a:srgbClr val="99FF66"/>
                </a:solidFill>
                <a:effectLst>
                  <a:outerShdw blurRad="38100" dist="38100" dir="2700000" algn="tl">
                    <a:srgbClr val="C0C0C0"/>
                  </a:outerShdw>
                </a:effectLst>
                <a:latin typeface="Arial" panose="020B0604020202020204" pitchFamily="34" charset="0"/>
              </a:rPr>
              <a:t> Mice from the Selected Lines</a:t>
            </a:r>
            <a:br>
              <a:rPr lang="en-US" altLang="en-US" sz="7200" b="1">
                <a:solidFill>
                  <a:srgbClr val="99FF66"/>
                </a:solidFill>
                <a:effectLst>
                  <a:outerShdw blurRad="38100" dist="38100" dir="2700000" algn="tl">
                    <a:srgbClr val="C0C0C0"/>
                  </a:outerShdw>
                </a:effectLst>
                <a:latin typeface="Arial" panose="020B0604020202020204" pitchFamily="34" charset="0"/>
              </a:rPr>
            </a:br>
            <a:r>
              <a:rPr lang="en-US" altLang="en-US" sz="7200" b="1">
                <a:solidFill>
                  <a:srgbClr val="99FF66"/>
                </a:solidFill>
                <a:effectLst>
                  <a:outerShdw blurRad="38100" dist="38100" dir="2700000" algn="tl">
                    <a:srgbClr val="C0C0C0"/>
                  </a:outerShdw>
                </a:effectLst>
                <a:latin typeface="Arial" panose="020B0604020202020204" pitchFamily="34" charset="0"/>
              </a:rPr>
              <a:t>Run More?</a:t>
            </a:r>
            <a:endParaRPr lang="en-US" altLang="en-US" sz="7200" b="1">
              <a:solidFill>
                <a:srgbClr val="99FF66"/>
              </a:solidFill>
              <a:effectLst>
                <a:outerShdw blurRad="38100" dist="38100" dir="2700000" algn="tl">
                  <a:srgbClr val="C0C0C0"/>
                </a:outerShdw>
              </a:effectLst>
              <a:latin typeface="Helvetica" panose="020B0604020202020204" pitchFamily="34" charset="0"/>
            </a:endParaRPr>
          </a:p>
        </p:txBody>
      </p:sp>
    </p:spTree>
  </p:cSld>
  <p:clrMapOvr>
    <a:masterClrMapping/>
  </p:clrMapOvr>
  <p:transition>
    <p:wipe dir="d"/>
  </p:transition>
</p:sld>
</file>

<file path=ppt/slides/slide1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4914" name="Slide Number Placeholder 3">
            <a:extLst>
              <a:ext uri="{FF2B5EF4-FFF2-40B4-BE49-F238E27FC236}">
                <a16:creationId xmlns:a16="http://schemas.microsoft.com/office/drawing/2014/main" id="{15558B4B-479D-6AC3-D062-A92C53283D96}"/>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200DA2CF-DF16-448A-90D3-7AD67ABD6A4C}" type="slidenum">
              <a:rPr lang="en-US" altLang="en-US" sz="1400"/>
              <a:pPr>
                <a:spcBef>
                  <a:spcPct val="0"/>
                </a:spcBef>
                <a:buFontTx/>
                <a:buNone/>
              </a:pPr>
              <a:t>153</a:t>
            </a:fld>
            <a:endParaRPr lang="en-US" altLang="en-US" sz="1400"/>
          </a:p>
        </p:txBody>
      </p:sp>
      <p:graphicFrame>
        <p:nvGraphicFramePr>
          <p:cNvPr id="294915" name="Object 2">
            <a:extLst>
              <a:ext uri="{FF2B5EF4-FFF2-40B4-BE49-F238E27FC236}">
                <a16:creationId xmlns:a16="http://schemas.microsoft.com/office/drawing/2014/main" id="{1F0B5BBB-715B-E70E-C72C-502C5678BEB9}"/>
              </a:ext>
            </a:extLst>
          </p:cNvPr>
          <p:cNvGraphicFramePr>
            <a:graphicFrameLocks noChangeAspect="1"/>
          </p:cNvGraphicFramePr>
          <p:nvPr/>
        </p:nvGraphicFramePr>
        <p:xfrm>
          <a:off x="169863" y="439738"/>
          <a:ext cx="8977312" cy="6416675"/>
        </p:xfrm>
        <a:graphic>
          <a:graphicData uri="http://schemas.openxmlformats.org/presentationml/2006/ole">
            <mc:AlternateContent xmlns:mc="http://schemas.openxmlformats.org/markup-compatibility/2006">
              <mc:Choice xmlns:v="urn:schemas-microsoft-com:vml" Requires="v">
                <p:oleObj name="Chart" r:id="rId3" imgW="8976411" imgH="6416106" progId="MSGraph.Chart.8">
                  <p:embed followColorScheme="full"/>
                </p:oleObj>
              </mc:Choice>
              <mc:Fallback>
                <p:oleObj name="Chart" r:id="rId3" imgW="8976411" imgH="6416106" progId="MSGraph.Chart.8">
                  <p:embed followColorScheme="full"/>
                  <p:pic>
                    <p:nvPicPr>
                      <p:cNvPr id="0" name="Object 2"/>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69863" y="439738"/>
                        <a:ext cx="8977312" cy="64166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294916" name="Text Box 3">
            <a:extLst>
              <a:ext uri="{FF2B5EF4-FFF2-40B4-BE49-F238E27FC236}">
                <a16:creationId xmlns:a16="http://schemas.microsoft.com/office/drawing/2014/main" id="{B1398BCF-DE9F-9EA1-2321-030F7CCB774B}"/>
              </a:ext>
            </a:extLst>
          </p:cNvPr>
          <p:cNvSpPr txBox="1">
            <a:spLocks noChangeArrowheads="1"/>
          </p:cNvSpPr>
          <p:nvPr/>
        </p:nvSpPr>
        <p:spPr bwMode="auto">
          <a:xfrm>
            <a:off x="1233488" y="90488"/>
            <a:ext cx="7162800" cy="6413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US" altLang="en-US" sz="3600" b="1">
                <a:latin typeface="Arial" panose="020B0604020202020204" pitchFamily="34" charset="0"/>
              </a:rPr>
              <a:t>Ratio of Selected/Control Lines</a:t>
            </a:r>
          </a:p>
        </p:txBody>
      </p:sp>
      <p:sp>
        <p:nvSpPr>
          <p:cNvPr id="294917" name="Text Box 4">
            <a:extLst>
              <a:ext uri="{FF2B5EF4-FFF2-40B4-BE49-F238E27FC236}">
                <a16:creationId xmlns:a16="http://schemas.microsoft.com/office/drawing/2014/main" id="{D764EE09-0078-5CD1-F93B-4A910C41B926}"/>
              </a:ext>
            </a:extLst>
          </p:cNvPr>
          <p:cNvSpPr txBox="1">
            <a:spLocks noChangeArrowheads="1"/>
          </p:cNvSpPr>
          <p:nvPr/>
        </p:nvSpPr>
        <p:spPr bwMode="auto">
          <a:xfrm>
            <a:off x="757238" y="5895975"/>
            <a:ext cx="8974137" cy="373063"/>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nSpc>
                <a:spcPct val="60000"/>
              </a:lnSpc>
              <a:spcBef>
                <a:spcPct val="0"/>
              </a:spcBef>
              <a:buFontTx/>
              <a:buNone/>
            </a:pPr>
            <a:r>
              <a:rPr lang="en-US" altLang="en-US" sz="2300" b="1">
                <a:latin typeface="Arial" panose="020B0604020202020204" pitchFamily="34" charset="0"/>
              </a:rPr>
              <a:t>0    2    4    </a:t>
            </a:r>
            <a:r>
              <a:rPr lang="en-US" altLang="en-US" sz="1000" b="1">
                <a:latin typeface="Arial" panose="020B0604020202020204" pitchFamily="34" charset="0"/>
              </a:rPr>
              <a:t> </a:t>
            </a:r>
            <a:r>
              <a:rPr lang="en-US" altLang="en-US" sz="2300" b="1">
                <a:latin typeface="Arial" panose="020B0604020202020204" pitchFamily="34" charset="0"/>
              </a:rPr>
              <a:t>6    8   10  12  14  </a:t>
            </a:r>
            <a:r>
              <a:rPr lang="en-US" altLang="en-US" sz="600" b="1">
                <a:latin typeface="Arial" panose="020B0604020202020204" pitchFamily="34" charset="0"/>
              </a:rPr>
              <a:t> </a:t>
            </a:r>
            <a:r>
              <a:rPr lang="en-US" altLang="en-US" sz="2300" b="1">
                <a:latin typeface="Arial" panose="020B0604020202020204" pitchFamily="34" charset="0"/>
              </a:rPr>
              <a:t>16  18  20  </a:t>
            </a:r>
            <a:r>
              <a:rPr lang="en-US" altLang="en-US" sz="600" b="1">
                <a:latin typeface="Arial" panose="020B0604020202020204" pitchFamily="34" charset="0"/>
              </a:rPr>
              <a:t> </a:t>
            </a:r>
            <a:r>
              <a:rPr lang="en-US" altLang="en-US" sz="2300" b="1">
                <a:latin typeface="Arial" panose="020B0604020202020204" pitchFamily="34" charset="0"/>
              </a:rPr>
              <a:t>22  24  </a:t>
            </a:r>
            <a:r>
              <a:rPr lang="en-US" altLang="en-US" sz="400" b="1">
                <a:latin typeface="Arial" panose="020B0604020202020204" pitchFamily="34" charset="0"/>
              </a:rPr>
              <a:t> </a:t>
            </a:r>
            <a:r>
              <a:rPr lang="en-US" altLang="en-US" sz="2300" b="1">
                <a:latin typeface="Arial" panose="020B0604020202020204" pitchFamily="34" charset="0"/>
              </a:rPr>
              <a:t>26  28  </a:t>
            </a:r>
            <a:r>
              <a:rPr lang="en-US" altLang="en-US" sz="800" b="1">
                <a:latin typeface="Arial" panose="020B0604020202020204" pitchFamily="34" charset="0"/>
              </a:rPr>
              <a:t> </a:t>
            </a:r>
            <a:r>
              <a:rPr lang="en-US" altLang="en-US" sz="2300" b="1">
                <a:latin typeface="Arial" panose="020B0604020202020204" pitchFamily="34" charset="0"/>
              </a:rPr>
              <a:t>30 </a:t>
            </a:r>
            <a:r>
              <a:rPr lang="en-US" altLang="en-US" sz="1800" b="1">
                <a:latin typeface="Arial" panose="020B0604020202020204" pitchFamily="34" charset="0"/>
              </a:rPr>
              <a:t> </a:t>
            </a:r>
            <a:r>
              <a:rPr lang="en-US" altLang="en-US" sz="2300" b="1">
                <a:latin typeface="Arial" panose="020B0604020202020204" pitchFamily="34" charset="0"/>
              </a:rPr>
              <a:t>32</a:t>
            </a:r>
          </a:p>
          <a:p>
            <a:pPr>
              <a:lnSpc>
                <a:spcPct val="20000"/>
              </a:lnSpc>
              <a:spcBef>
                <a:spcPct val="0"/>
              </a:spcBef>
              <a:buFontTx/>
              <a:buNone/>
            </a:pPr>
            <a:endParaRPr lang="en-US" altLang="en-US" sz="2300" b="1">
              <a:latin typeface="Arial" panose="020B0604020202020204" pitchFamily="34" charset="0"/>
            </a:endParaRPr>
          </a:p>
        </p:txBody>
      </p:sp>
      <p:sp>
        <p:nvSpPr>
          <p:cNvPr id="294918" name="Text Box 5">
            <a:extLst>
              <a:ext uri="{FF2B5EF4-FFF2-40B4-BE49-F238E27FC236}">
                <a16:creationId xmlns:a16="http://schemas.microsoft.com/office/drawing/2014/main" id="{2C8F9B34-A114-9D88-F7A6-903DE20CEB28}"/>
              </a:ext>
            </a:extLst>
          </p:cNvPr>
          <p:cNvSpPr txBox="1">
            <a:spLocks noChangeArrowheads="1"/>
          </p:cNvSpPr>
          <p:nvPr/>
        </p:nvSpPr>
        <p:spPr bwMode="auto">
          <a:xfrm>
            <a:off x="3381375" y="6122988"/>
            <a:ext cx="2895600" cy="6413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US" altLang="en-US" sz="3600" b="1">
                <a:latin typeface="Arial" panose="020B0604020202020204" pitchFamily="34" charset="0"/>
              </a:rPr>
              <a:t>Generation</a:t>
            </a:r>
          </a:p>
        </p:txBody>
      </p:sp>
      <p:sp>
        <p:nvSpPr>
          <p:cNvPr id="294919" name="Text Box 6">
            <a:extLst>
              <a:ext uri="{FF2B5EF4-FFF2-40B4-BE49-F238E27FC236}">
                <a16:creationId xmlns:a16="http://schemas.microsoft.com/office/drawing/2014/main" id="{40BD5D01-3FD0-B200-3770-2F310546712C}"/>
              </a:ext>
            </a:extLst>
          </p:cNvPr>
          <p:cNvSpPr txBox="1">
            <a:spLocks noChangeArrowheads="1"/>
          </p:cNvSpPr>
          <p:nvPr/>
        </p:nvSpPr>
        <p:spPr bwMode="auto">
          <a:xfrm>
            <a:off x="1752600" y="1676400"/>
            <a:ext cx="2286000" cy="9874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nSpc>
                <a:spcPct val="105000"/>
              </a:lnSpc>
              <a:spcBef>
                <a:spcPct val="0"/>
              </a:spcBef>
              <a:buFontTx/>
              <a:buNone/>
            </a:pPr>
            <a:r>
              <a:rPr lang="en-US" altLang="en-US" sz="2800" b="1">
                <a:latin typeface="Arial" panose="020B0604020202020204" pitchFamily="34" charset="0"/>
              </a:rPr>
              <a:t>     Total</a:t>
            </a:r>
            <a:br>
              <a:rPr lang="en-US" altLang="en-US" sz="2800" b="1">
                <a:latin typeface="Arial" panose="020B0604020202020204" pitchFamily="34" charset="0"/>
              </a:rPr>
            </a:br>
            <a:r>
              <a:rPr lang="en-US" altLang="en-US" sz="2800" b="1">
                <a:latin typeface="Arial" panose="020B0604020202020204" pitchFamily="34" charset="0"/>
              </a:rPr>
              <a:t>Revolutions</a:t>
            </a:r>
          </a:p>
        </p:txBody>
      </p:sp>
      <p:sp>
        <p:nvSpPr>
          <p:cNvPr id="294920" name="Text Box 7">
            <a:extLst>
              <a:ext uri="{FF2B5EF4-FFF2-40B4-BE49-F238E27FC236}">
                <a16:creationId xmlns:a16="http://schemas.microsoft.com/office/drawing/2014/main" id="{F0084551-E602-6A84-6E12-28EB1AE1DB78}"/>
              </a:ext>
            </a:extLst>
          </p:cNvPr>
          <p:cNvSpPr txBox="1">
            <a:spLocks noChangeArrowheads="1"/>
          </p:cNvSpPr>
          <p:nvPr/>
        </p:nvSpPr>
        <p:spPr bwMode="auto">
          <a:xfrm>
            <a:off x="1066800" y="968375"/>
            <a:ext cx="1644650" cy="531813"/>
          </a:xfrm>
          <a:prstGeom prst="rect">
            <a:avLst/>
          </a:prstGeom>
          <a:solidFill>
            <a:schemeClr val="bg1"/>
          </a:solidFill>
          <a:ln w="12700">
            <a:solidFill>
              <a:srgbClr val="CC00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US" altLang="en-US" sz="2800" b="1">
                <a:solidFill>
                  <a:srgbClr val="CC00CC"/>
                </a:solidFill>
                <a:latin typeface="Arial" panose="020B0604020202020204" pitchFamily="34" charset="0"/>
              </a:rPr>
              <a:t>Females</a:t>
            </a:r>
          </a:p>
        </p:txBody>
      </p:sp>
    </p:spTree>
  </p:cSld>
  <p:clrMapOvr>
    <a:masterClrMapping/>
  </p:clrMapOvr>
  <p:transition>
    <p:wipe dir="d"/>
  </p:transition>
</p:sld>
</file>

<file path=ppt/slides/slide1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6962" name="Slide Number Placeholder 3">
            <a:extLst>
              <a:ext uri="{FF2B5EF4-FFF2-40B4-BE49-F238E27FC236}">
                <a16:creationId xmlns:a16="http://schemas.microsoft.com/office/drawing/2014/main" id="{9710B54F-B369-B10C-90FE-3BBA939E6064}"/>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BA6D1580-98C3-4CE3-95F9-C2A32D12846F}" type="slidenum">
              <a:rPr lang="en-US" altLang="en-US" sz="1400"/>
              <a:pPr>
                <a:spcBef>
                  <a:spcPct val="0"/>
                </a:spcBef>
                <a:buFontTx/>
                <a:buNone/>
              </a:pPr>
              <a:t>154</a:t>
            </a:fld>
            <a:endParaRPr lang="en-US" altLang="en-US" sz="1400"/>
          </a:p>
        </p:txBody>
      </p:sp>
      <p:graphicFrame>
        <p:nvGraphicFramePr>
          <p:cNvPr id="296963" name="Object 2">
            <a:extLst>
              <a:ext uri="{FF2B5EF4-FFF2-40B4-BE49-F238E27FC236}">
                <a16:creationId xmlns:a16="http://schemas.microsoft.com/office/drawing/2014/main" id="{C1C70410-8C61-A092-D266-E1165CA6B0DF}"/>
              </a:ext>
            </a:extLst>
          </p:cNvPr>
          <p:cNvGraphicFramePr>
            <a:graphicFrameLocks noChangeAspect="1"/>
          </p:cNvGraphicFramePr>
          <p:nvPr/>
        </p:nvGraphicFramePr>
        <p:xfrm>
          <a:off x="169863" y="439738"/>
          <a:ext cx="8977312" cy="6416675"/>
        </p:xfrm>
        <a:graphic>
          <a:graphicData uri="http://schemas.openxmlformats.org/presentationml/2006/ole">
            <mc:AlternateContent xmlns:mc="http://schemas.openxmlformats.org/markup-compatibility/2006">
              <mc:Choice xmlns:v="urn:schemas-microsoft-com:vml" Requires="v">
                <p:oleObj name="Chart" r:id="rId3" imgW="8976411" imgH="6416106" progId="MSGraph.Chart.8">
                  <p:embed followColorScheme="full"/>
                </p:oleObj>
              </mc:Choice>
              <mc:Fallback>
                <p:oleObj name="Chart" r:id="rId3" imgW="8976411" imgH="6416106" progId="MSGraph.Chart.8">
                  <p:embed followColorScheme="full"/>
                  <p:pic>
                    <p:nvPicPr>
                      <p:cNvPr id="0" name="Object 2"/>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69863" y="439738"/>
                        <a:ext cx="8977312" cy="64166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296964" name="Text Box 3">
            <a:extLst>
              <a:ext uri="{FF2B5EF4-FFF2-40B4-BE49-F238E27FC236}">
                <a16:creationId xmlns:a16="http://schemas.microsoft.com/office/drawing/2014/main" id="{8661CEE3-A024-D916-1F47-D78F067A1A44}"/>
              </a:ext>
            </a:extLst>
          </p:cNvPr>
          <p:cNvSpPr txBox="1">
            <a:spLocks noChangeArrowheads="1"/>
          </p:cNvSpPr>
          <p:nvPr/>
        </p:nvSpPr>
        <p:spPr bwMode="auto">
          <a:xfrm>
            <a:off x="1233488" y="90488"/>
            <a:ext cx="7162800" cy="6413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US" altLang="en-US" sz="3600" b="1">
                <a:latin typeface="Arial" panose="020B0604020202020204" pitchFamily="34" charset="0"/>
              </a:rPr>
              <a:t>Ratio of Selected/Control Lines</a:t>
            </a:r>
          </a:p>
        </p:txBody>
      </p:sp>
      <p:sp>
        <p:nvSpPr>
          <p:cNvPr id="296965" name="Text Box 4">
            <a:extLst>
              <a:ext uri="{FF2B5EF4-FFF2-40B4-BE49-F238E27FC236}">
                <a16:creationId xmlns:a16="http://schemas.microsoft.com/office/drawing/2014/main" id="{D1467394-2633-9DCC-4C4A-2AB70408E436}"/>
              </a:ext>
            </a:extLst>
          </p:cNvPr>
          <p:cNvSpPr txBox="1">
            <a:spLocks noChangeArrowheads="1"/>
          </p:cNvSpPr>
          <p:nvPr/>
        </p:nvSpPr>
        <p:spPr bwMode="auto">
          <a:xfrm>
            <a:off x="757238" y="5895975"/>
            <a:ext cx="8974137" cy="373063"/>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nSpc>
                <a:spcPct val="60000"/>
              </a:lnSpc>
              <a:spcBef>
                <a:spcPct val="0"/>
              </a:spcBef>
              <a:buFontTx/>
              <a:buNone/>
            </a:pPr>
            <a:r>
              <a:rPr lang="en-US" altLang="en-US" sz="2300" b="1">
                <a:latin typeface="Arial" panose="020B0604020202020204" pitchFamily="34" charset="0"/>
              </a:rPr>
              <a:t>0    2    4    </a:t>
            </a:r>
            <a:r>
              <a:rPr lang="en-US" altLang="en-US" sz="1000" b="1">
                <a:latin typeface="Arial" panose="020B0604020202020204" pitchFamily="34" charset="0"/>
              </a:rPr>
              <a:t> </a:t>
            </a:r>
            <a:r>
              <a:rPr lang="en-US" altLang="en-US" sz="2300" b="1">
                <a:latin typeface="Arial" panose="020B0604020202020204" pitchFamily="34" charset="0"/>
              </a:rPr>
              <a:t>6    8   10  12  14  </a:t>
            </a:r>
            <a:r>
              <a:rPr lang="en-US" altLang="en-US" sz="600" b="1">
                <a:latin typeface="Arial" panose="020B0604020202020204" pitchFamily="34" charset="0"/>
              </a:rPr>
              <a:t> </a:t>
            </a:r>
            <a:r>
              <a:rPr lang="en-US" altLang="en-US" sz="2300" b="1">
                <a:latin typeface="Arial" panose="020B0604020202020204" pitchFamily="34" charset="0"/>
              </a:rPr>
              <a:t>16  18  20  </a:t>
            </a:r>
            <a:r>
              <a:rPr lang="en-US" altLang="en-US" sz="600" b="1">
                <a:latin typeface="Arial" panose="020B0604020202020204" pitchFamily="34" charset="0"/>
              </a:rPr>
              <a:t> </a:t>
            </a:r>
            <a:r>
              <a:rPr lang="en-US" altLang="en-US" sz="2300" b="1">
                <a:latin typeface="Arial" panose="020B0604020202020204" pitchFamily="34" charset="0"/>
              </a:rPr>
              <a:t>22  24  </a:t>
            </a:r>
            <a:r>
              <a:rPr lang="en-US" altLang="en-US" sz="400" b="1">
                <a:latin typeface="Arial" panose="020B0604020202020204" pitchFamily="34" charset="0"/>
              </a:rPr>
              <a:t> </a:t>
            </a:r>
            <a:r>
              <a:rPr lang="en-US" altLang="en-US" sz="2300" b="1">
                <a:latin typeface="Arial" panose="020B0604020202020204" pitchFamily="34" charset="0"/>
              </a:rPr>
              <a:t>26  28  </a:t>
            </a:r>
            <a:r>
              <a:rPr lang="en-US" altLang="en-US" sz="800" b="1">
                <a:latin typeface="Arial" panose="020B0604020202020204" pitchFamily="34" charset="0"/>
              </a:rPr>
              <a:t> </a:t>
            </a:r>
            <a:r>
              <a:rPr lang="en-US" altLang="en-US" sz="2300" b="1">
                <a:latin typeface="Arial" panose="020B0604020202020204" pitchFamily="34" charset="0"/>
              </a:rPr>
              <a:t>30 </a:t>
            </a:r>
            <a:r>
              <a:rPr lang="en-US" altLang="en-US" sz="1800" b="1">
                <a:latin typeface="Arial" panose="020B0604020202020204" pitchFamily="34" charset="0"/>
              </a:rPr>
              <a:t> </a:t>
            </a:r>
            <a:r>
              <a:rPr lang="en-US" altLang="en-US" sz="2300" b="1">
                <a:latin typeface="Arial" panose="020B0604020202020204" pitchFamily="34" charset="0"/>
              </a:rPr>
              <a:t>32</a:t>
            </a:r>
          </a:p>
          <a:p>
            <a:pPr>
              <a:lnSpc>
                <a:spcPct val="20000"/>
              </a:lnSpc>
              <a:spcBef>
                <a:spcPct val="0"/>
              </a:spcBef>
              <a:buFontTx/>
              <a:buNone/>
            </a:pPr>
            <a:endParaRPr lang="en-US" altLang="en-US" sz="2300" b="1">
              <a:latin typeface="Arial" panose="020B0604020202020204" pitchFamily="34" charset="0"/>
            </a:endParaRPr>
          </a:p>
        </p:txBody>
      </p:sp>
      <p:sp>
        <p:nvSpPr>
          <p:cNvPr id="296966" name="Text Box 5">
            <a:extLst>
              <a:ext uri="{FF2B5EF4-FFF2-40B4-BE49-F238E27FC236}">
                <a16:creationId xmlns:a16="http://schemas.microsoft.com/office/drawing/2014/main" id="{BE272BAF-0620-4F19-A2D4-E31422E1BB4F}"/>
              </a:ext>
            </a:extLst>
          </p:cNvPr>
          <p:cNvSpPr txBox="1">
            <a:spLocks noChangeArrowheads="1"/>
          </p:cNvSpPr>
          <p:nvPr/>
        </p:nvSpPr>
        <p:spPr bwMode="auto">
          <a:xfrm>
            <a:off x="3381375" y="6122988"/>
            <a:ext cx="2895600" cy="6413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US" altLang="en-US" sz="3600" b="1">
                <a:latin typeface="Arial" panose="020B0604020202020204" pitchFamily="34" charset="0"/>
              </a:rPr>
              <a:t>Generation</a:t>
            </a:r>
          </a:p>
        </p:txBody>
      </p:sp>
      <p:sp>
        <p:nvSpPr>
          <p:cNvPr id="296967" name="Text Box 6">
            <a:extLst>
              <a:ext uri="{FF2B5EF4-FFF2-40B4-BE49-F238E27FC236}">
                <a16:creationId xmlns:a16="http://schemas.microsoft.com/office/drawing/2014/main" id="{AB3F5689-D944-BD6F-CCF1-3CFF943239AD}"/>
              </a:ext>
            </a:extLst>
          </p:cNvPr>
          <p:cNvSpPr txBox="1">
            <a:spLocks noChangeArrowheads="1"/>
          </p:cNvSpPr>
          <p:nvPr/>
        </p:nvSpPr>
        <p:spPr bwMode="auto">
          <a:xfrm>
            <a:off x="6705600" y="3886200"/>
            <a:ext cx="1600200" cy="5397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nSpc>
                <a:spcPct val="105000"/>
              </a:lnSpc>
              <a:spcBef>
                <a:spcPct val="0"/>
              </a:spcBef>
              <a:buFontTx/>
              <a:buNone/>
            </a:pPr>
            <a:r>
              <a:rPr lang="en-US" altLang="en-US" sz="2800" b="1">
                <a:solidFill>
                  <a:srgbClr val="0000FF"/>
                </a:solidFill>
                <a:latin typeface="Arial" panose="020B0604020202020204" pitchFamily="34" charset="0"/>
              </a:rPr>
              <a:t>Min/Day</a:t>
            </a:r>
          </a:p>
        </p:txBody>
      </p:sp>
      <p:sp>
        <p:nvSpPr>
          <p:cNvPr id="296968" name="Text Box 7">
            <a:extLst>
              <a:ext uri="{FF2B5EF4-FFF2-40B4-BE49-F238E27FC236}">
                <a16:creationId xmlns:a16="http://schemas.microsoft.com/office/drawing/2014/main" id="{B28C77A7-C9E6-2D15-0C3E-6DABACD49C1A}"/>
              </a:ext>
            </a:extLst>
          </p:cNvPr>
          <p:cNvSpPr txBox="1">
            <a:spLocks noChangeArrowheads="1"/>
          </p:cNvSpPr>
          <p:nvPr/>
        </p:nvSpPr>
        <p:spPr bwMode="auto">
          <a:xfrm>
            <a:off x="1752600" y="1676400"/>
            <a:ext cx="2286000" cy="9874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nSpc>
                <a:spcPct val="105000"/>
              </a:lnSpc>
              <a:spcBef>
                <a:spcPct val="0"/>
              </a:spcBef>
              <a:buFontTx/>
              <a:buNone/>
            </a:pPr>
            <a:r>
              <a:rPr lang="en-US" altLang="en-US" sz="2800" b="1">
                <a:latin typeface="Arial" panose="020B0604020202020204" pitchFamily="34" charset="0"/>
              </a:rPr>
              <a:t>     Total</a:t>
            </a:r>
            <a:br>
              <a:rPr lang="en-US" altLang="en-US" sz="2800" b="1">
                <a:latin typeface="Arial" panose="020B0604020202020204" pitchFamily="34" charset="0"/>
              </a:rPr>
            </a:br>
            <a:r>
              <a:rPr lang="en-US" altLang="en-US" sz="2800" b="1">
                <a:latin typeface="Arial" panose="020B0604020202020204" pitchFamily="34" charset="0"/>
              </a:rPr>
              <a:t>Revolutions</a:t>
            </a:r>
          </a:p>
        </p:txBody>
      </p:sp>
      <p:sp>
        <p:nvSpPr>
          <p:cNvPr id="296969" name="Text Box 8">
            <a:extLst>
              <a:ext uri="{FF2B5EF4-FFF2-40B4-BE49-F238E27FC236}">
                <a16:creationId xmlns:a16="http://schemas.microsoft.com/office/drawing/2014/main" id="{F1DE46CC-EA7E-AC28-53A2-7AA0DC3E747D}"/>
              </a:ext>
            </a:extLst>
          </p:cNvPr>
          <p:cNvSpPr txBox="1">
            <a:spLocks noChangeArrowheads="1"/>
          </p:cNvSpPr>
          <p:nvPr/>
        </p:nvSpPr>
        <p:spPr bwMode="auto">
          <a:xfrm>
            <a:off x="1066800" y="968375"/>
            <a:ext cx="1644650" cy="531813"/>
          </a:xfrm>
          <a:prstGeom prst="rect">
            <a:avLst/>
          </a:prstGeom>
          <a:solidFill>
            <a:schemeClr val="bg1"/>
          </a:solidFill>
          <a:ln w="12700">
            <a:solidFill>
              <a:srgbClr val="CC00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US" altLang="en-US" sz="2800" b="1">
                <a:solidFill>
                  <a:srgbClr val="CC00CC"/>
                </a:solidFill>
                <a:latin typeface="Arial" panose="020B0604020202020204" pitchFamily="34" charset="0"/>
              </a:rPr>
              <a:t>Females</a:t>
            </a:r>
          </a:p>
        </p:txBody>
      </p:sp>
    </p:spTree>
  </p:cSld>
  <p:clrMapOvr>
    <a:masterClrMapping/>
  </p:clrMapOvr>
  <p:transition>
    <p:wipe dir="r"/>
  </p:transition>
</p:sld>
</file>

<file path=ppt/slides/slide1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9010" name="Slide Number Placeholder 3">
            <a:extLst>
              <a:ext uri="{FF2B5EF4-FFF2-40B4-BE49-F238E27FC236}">
                <a16:creationId xmlns:a16="http://schemas.microsoft.com/office/drawing/2014/main" id="{82A2C98B-8740-A8E8-5F4D-8FAC666DB139}"/>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34C214EE-0375-496B-9FFB-00B87B94381C}" type="slidenum">
              <a:rPr lang="en-US" altLang="en-US" sz="1400"/>
              <a:pPr>
                <a:spcBef>
                  <a:spcPct val="0"/>
                </a:spcBef>
                <a:buFontTx/>
                <a:buNone/>
              </a:pPr>
              <a:t>155</a:t>
            </a:fld>
            <a:endParaRPr lang="en-US" altLang="en-US" sz="1400"/>
          </a:p>
        </p:txBody>
      </p:sp>
      <p:graphicFrame>
        <p:nvGraphicFramePr>
          <p:cNvPr id="299011" name="Object 2">
            <a:extLst>
              <a:ext uri="{FF2B5EF4-FFF2-40B4-BE49-F238E27FC236}">
                <a16:creationId xmlns:a16="http://schemas.microsoft.com/office/drawing/2014/main" id="{F53DB5CF-0E66-AA00-47AC-75EF80ABAFA3}"/>
              </a:ext>
            </a:extLst>
          </p:cNvPr>
          <p:cNvGraphicFramePr>
            <a:graphicFrameLocks noChangeAspect="1"/>
          </p:cNvGraphicFramePr>
          <p:nvPr/>
        </p:nvGraphicFramePr>
        <p:xfrm>
          <a:off x="169863" y="439738"/>
          <a:ext cx="8977312" cy="6416675"/>
        </p:xfrm>
        <a:graphic>
          <a:graphicData uri="http://schemas.openxmlformats.org/presentationml/2006/ole">
            <mc:AlternateContent xmlns:mc="http://schemas.openxmlformats.org/markup-compatibility/2006">
              <mc:Choice xmlns:v="urn:schemas-microsoft-com:vml" Requires="v">
                <p:oleObj name="Chart" r:id="rId3" imgW="8976411" imgH="6416106" progId="MSGraph.Chart.8">
                  <p:embed followColorScheme="full"/>
                </p:oleObj>
              </mc:Choice>
              <mc:Fallback>
                <p:oleObj name="Chart" r:id="rId3" imgW="8976411" imgH="6416106" progId="MSGraph.Chart.8">
                  <p:embed followColorScheme="full"/>
                  <p:pic>
                    <p:nvPicPr>
                      <p:cNvPr id="0" name="Object 2"/>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69863" y="439738"/>
                        <a:ext cx="8977312" cy="64166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299012" name="Text Box 3">
            <a:extLst>
              <a:ext uri="{FF2B5EF4-FFF2-40B4-BE49-F238E27FC236}">
                <a16:creationId xmlns:a16="http://schemas.microsoft.com/office/drawing/2014/main" id="{BCBB1D9D-3299-6E21-5F94-24344592FC87}"/>
              </a:ext>
            </a:extLst>
          </p:cNvPr>
          <p:cNvSpPr txBox="1">
            <a:spLocks noChangeArrowheads="1"/>
          </p:cNvSpPr>
          <p:nvPr/>
        </p:nvSpPr>
        <p:spPr bwMode="auto">
          <a:xfrm>
            <a:off x="1233488" y="90488"/>
            <a:ext cx="7162800" cy="6413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US" altLang="en-US" sz="3600" b="1">
                <a:latin typeface="Arial" panose="020B0604020202020204" pitchFamily="34" charset="0"/>
              </a:rPr>
              <a:t>Ratio of Selected/Control Lines</a:t>
            </a:r>
          </a:p>
        </p:txBody>
      </p:sp>
      <p:sp>
        <p:nvSpPr>
          <p:cNvPr id="299013" name="Text Box 4">
            <a:extLst>
              <a:ext uri="{FF2B5EF4-FFF2-40B4-BE49-F238E27FC236}">
                <a16:creationId xmlns:a16="http://schemas.microsoft.com/office/drawing/2014/main" id="{39B6DB6F-693C-9E4B-38E7-638C1E59AEB8}"/>
              </a:ext>
            </a:extLst>
          </p:cNvPr>
          <p:cNvSpPr txBox="1">
            <a:spLocks noChangeArrowheads="1"/>
          </p:cNvSpPr>
          <p:nvPr/>
        </p:nvSpPr>
        <p:spPr bwMode="auto">
          <a:xfrm>
            <a:off x="757238" y="5895975"/>
            <a:ext cx="8974137" cy="373063"/>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nSpc>
                <a:spcPct val="60000"/>
              </a:lnSpc>
              <a:spcBef>
                <a:spcPct val="0"/>
              </a:spcBef>
              <a:buFontTx/>
              <a:buNone/>
            </a:pPr>
            <a:r>
              <a:rPr lang="en-US" altLang="en-US" sz="2300" b="1">
                <a:latin typeface="Arial" panose="020B0604020202020204" pitchFamily="34" charset="0"/>
              </a:rPr>
              <a:t>0    2    4    </a:t>
            </a:r>
            <a:r>
              <a:rPr lang="en-US" altLang="en-US" sz="1000" b="1">
                <a:latin typeface="Arial" panose="020B0604020202020204" pitchFamily="34" charset="0"/>
              </a:rPr>
              <a:t> </a:t>
            </a:r>
            <a:r>
              <a:rPr lang="en-US" altLang="en-US" sz="2300" b="1">
                <a:latin typeface="Arial" panose="020B0604020202020204" pitchFamily="34" charset="0"/>
              </a:rPr>
              <a:t>6    8   10  12  14  </a:t>
            </a:r>
            <a:r>
              <a:rPr lang="en-US" altLang="en-US" sz="600" b="1">
                <a:latin typeface="Arial" panose="020B0604020202020204" pitchFamily="34" charset="0"/>
              </a:rPr>
              <a:t> </a:t>
            </a:r>
            <a:r>
              <a:rPr lang="en-US" altLang="en-US" sz="2300" b="1">
                <a:latin typeface="Arial" panose="020B0604020202020204" pitchFamily="34" charset="0"/>
              </a:rPr>
              <a:t>16  18  20  </a:t>
            </a:r>
            <a:r>
              <a:rPr lang="en-US" altLang="en-US" sz="600" b="1">
                <a:latin typeface="Arial" panose="020B0604020202020204" pitchFamily="34" charset="0"/>
              </a:rPr>
              <a:t> </a:t>
            </a:r>
            <a:r>
              <a:rPr lang="en-US" altLang="en-US" sz="2300" b="1">
                <a:latin typeface="Arial" panose="020B0604020202020204" pitchFamily="34" charset="0"/>
              </a:rPr>
              <a:t>22  24  </a:t>
            </a:r>
            <a:r>
              <a:rPr lang="en-US" altLang="en-US" sz="400" b="1">
                <a:latin typeface="Arial" panose="020B0604020202020204" pitchFamily="34" charset="0"/>
              </a:rPr>
              <a:t> </a:t>
            </a:r>
            <a:r>
              <a:rPr lang="en-US" altLang="en-US" sz="2300" b="1">
                <a:latin typeface="Arial" panose="020B0604020202020204" pitchFamily="34" charset="0"/>
              </a:rPr>
              <a:t>26  28  </a:t>
            </a:r>
            <a:r>
              <a:rPr lang="en-US" altLang="en-US" sz="800" b="1">
                <a:latin typeface="Arial" panose="020B0604020202020204" pitchFamily="34" charset="0"/>
              </a:rPr>
              <a:t> </a:t>
            </a:r>
            <a:r>
              <a:rPr lang="en-US" altLang="en-US" sz="2300" b="1">
                <a:latin typeface="Arial" panose="020B0604020202020204" pitchFamily="34" charset="0"/>
              </a:rPr>
              <a:t>30 </a:t>
            </a:r>
            <a:r>
              <a:rPr lang="en-US" altLang="en-US" sz="1800" b="1">
                <a:latin typeface="Arial" panose="020B0604020202020204" pitchFamily="34" charset="0"/>
              </a:rPr>
              <a:t> </a:t>
            </a:r>
            <a:r>
              <a:rPr lang="en-US" altLang="en-US" sz="2300" b="1">
                <a:latin typeface="Arial" panose="020B0604020202020204" pitchFamily="34" charset="0"/>
              </a:rPr>
              <a:t>32</a:t>
            </a:r>
          </a:p>
          <a:p>
            <a:pPr>
              <a:lnSpc>
                <a:spcPct val="20000"/>
              </a:lnSpc>
              <a:spcBef>
                <a:spcPct val="0"/>
              </a:spcBef>
              <a:buFontTx/>
              <a:buNone/>
            </a:pPr>
            <a:endParaRPr lang="en-US" altLang="en-US" sz="2300" b="1">
              <a:latin typeface="Arial" panose="020B0604020202020204" pitchFamily="34" charset="0"/>
            </a:endParaRPr>
          </a:p>
        </p:txBody>
      </p:sp>
      <p:sp>
        <p:nvSpPr>
          <p:cNvPr id="299014" name="Text Box 5">
            <a:extLst>
              <a:ext uri="{FF2B5EF4-FFF2-40B4-BE49-F238E27FC236}">
                <a16:creationId xmlns:a16="http://schemas.microsoft.com/office/drawing/2014/main" id="{90185441-AF82-FDB1-08DF-1C3D8654895F}"/>
              </a:ext>
            </a:extLst>
          </p:cNvPr>
          <p:cNvSpPr txBox="1">
            <a:spLocks noChangeArrowheads="1"/>
          </p:cNvSpPr>
          <p:nvPr/>
        </p:nvSpPr>
        <p:spPr bwMode="auto">
          <a:xfrm>
            <a:off x="3381375" y="6122988"/>
            <a:ext cx="2895600" cy="6413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US" altLang="en-US" sz="3600" b="1">
                <a:latin typeface="Arial" panose="020B0604020202020204" pitchFamily="34" charset="0"/>
              </a:rPr>
              <a:t>Generation</a:t>
            </a:r>
          </a:p>
        </p:txBody>
      </p:sp>
      <p:sp>
        <p:nvSpPr>
          <p:cNvPr id="299015" name="Text Box 6">
            <a:extLst>
              <a:ext uri="{FF2B5EF4-FFF2-40B4-BE49-F238E27FC236}">
                <a16:creationId xmlns:a16="http://schemas.microsoft.com/office/drawing/2014/main" id="{F14CA61F-7D03-ABDC-0826-A304351514FF}"/>
              </a:ext>
            </a:extLst>
          </p:cNvPr>
          <p:cNvSpPr txBox="1">
            <a:spLocks noChangeArrowheads="1"/>
          </p:cNvSpPr>
          <p:nvPr/>
        </p:nvSpPr>
        <p:spPr bwMode="auto">
          <a:xfrm>
            <a:off x="6705600" y="3886200"/>
            <a:ext cx="1600200" cy="5397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nSpc>
                <a:spcPct val="105000"/>
              </a:lnSpc>
              <a:spcBef>
                <a:spcPct val="0"/>
              </a:spcBef>
              <a:buFontTx/>
              <a:buNone/>
            </a:pPr>
            <a:r>
              <a:rPr lang="en-US" altLang="en-US" sz="2800" b="1">
                <a:solidFill>
                  <a:srgbClr val="0000FF"/>
                </a:solidFill>
                <a:latin typeface="Arial" panose="020B0604020202020204" pitchFamily="34" charset="0"/>
              </a:rPr>
              <a:t>Min/Day</a:t>
            </a:r>
          </a:p>
        </p:txBody>
      </p:sp>
      <p:sp>
        <p:nvSpPr>
          <p:cNvPr id="299016" name="Text Box 7">
            <a:extLst>
              <a:ext uri="{FF2B5EF4-FFF2-40B4-BE49-F238E27FC236}">
                <a16:creationId xmlns:a16="http://schemas.microsoft.com/office/drawing/2014/main" id="{85B92D4F-6518-A0E1-41B3-BBB7D59D3FAF}"/>
              </a:ext>
            </a:extLst>
          </p:cNvPr>
          <p:cNvSpPr txBox="1">
            <a:spLocks noChangeArrowheads="1"/>
          </p:cNvSpPr>
          <p:nvPr/>
        </p:nvSpPr>
        <p:spPr bwMode="auto">
          <a:xfrm>
            <a:off x="6858000" y="3048000"/>
            <a:ext cx="137160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50000"/>
              </a:spcBef>
              <a:buFontTx/>
              <a:buNone/>
            </a:pPr>
            <a:r>
              <a:rPr lang="en-US" altLang="en-US" sz="2800" b="1">
                <a:solidFill>
                  <a:srgbClr val="FF0000"/>
                </a:solidFill>
                <a:latin typeface="Arial" panose="020B0604020202020204" pitchFamily="34" charset="0"/>
              </a:rPr>
              <a:t>R.P.M.</a:t>
            </a:r>
          </a:p>
        </p:txBody>
      </p:sp>
      <p:sp>
        <p:nvSpPr>
          <p:cNvPr id="299017" name="Text Box 8">
            <a:extLst>
              <a:ext uri="{FF2B5EF4-FFF2-40B4-BE49-F238E27FC236}">
                <a16:creationId xmlns:a16="http://schemas.microsoft.com/office/drawing/2014/main" id="{F92B1D84-45B3-C38F-4F31-B427C677A8BF}"/>
              </a:ext>
            </a:extLst>
          </p:cNvPr>
          <p:cNvSpPr txBox="1">
            <a:spLocks noChangeArrowheads="1"/>
          </p:cNvSpPr>
          <p:nvPr/>
        </p:nvSpPr>
        <p:spPr bwMode="auto">
          <a:xfrm>
            <a:off x="1752600" y="1676400"/>
            <a:ext cx="2286000" cy="9874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nSpc>
                <a:spcPct val="105000"/>
              </a:lnSpc>
              <a:spcBef>
                <a:spcPct val="0"/>
              </a:spcBef>
              <a:buFontTx/>
              <a:buNone/>
            </a:pPr>
            <a:r>
              <a:rPr lang="en-US" altLang="en-US" sz="2800" b="1">
                <a:latin typeface="Arial" panose="020B0604020202020204" pitchFamily="34" charset="0"/>
              </a:rPr>
              <a:t>     Total</a:t>
            </a:r>
            <a:br>
              <a:rPr lang="en-US" altLang="en-US" sz="2800" b="1">
                <a:latin typeface="Arial" panose="020B0604020202020204" pitchFamily="34" charset="0"/>
              </a:rPr>
            </a:br>
            <a:r>
              <a:rPr lang="en-US" altLang="en-US" sz="2800" b="1">
                <a:latin typeface="Arial" panose="020B0604020202020204" pitchFamily="34" charset="0"/>
              </a:rPr>
              <a:t>Revolutions</a:t>
            </a:r>
          </a:p>
        </p:txBody>
      </p:sp>
      <p:sp>
        <p:nvSpPr>
          <p:cNvPr id="299018" name="Text Box 9">
            <a:extLst>
              <a:ext uri="{FF2B5EF4-FFF2-40B4-BE49-F238E27FC236}">
                <a16:creationId xmlns:a16="http://schemas.microsoft.com/office/drawing/2014/main" id="{7C9787C1-0EE6-4DC3-4C80-E0AA58B21EBB}"/>
              </a:ext>
            </a:extLst>
          </p:cNvPr>
          <p:cNvSpPr txBox="1">
            <a:spLocks noChangeArrowheads="1"/>
          </p:cNvSpPr>
          <p:nvPr/>
        </p:nvSpPr>
        <p:spPr bwMode="auto">
          <a:xfrm>
            <a:off x="1066800" y="968375"/>
            <a:ext cx="1644650" cy="531813"/>
          </a:xfrm>
          <a:prstGeom prst="rect">
            <a:avLst/>
          </a:prstGeom>
          <a:solidFill>
            <a:schemeClr val="bg1"/>
          </a:solidFill>
          <a:ln w="12700">
            <a:solidFill>
              <a:srgbClr val="CC00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US" altLang="en-US" sz="2800" b="1">
                <a:solidFill>
                  <a:srgbClr val="CC00CC"/>
                </a:solidFill>
                <a:latin typeface="Arial" panose="020B0604020202020204" pitchFamily="34" charset="0"/>
              </a:rPr>
              <a:t>Females</a:t>
            </a:r>
          </a:p>
        </p:txBody>
      </p:sp>
      <p:grpSp>
        <p:nvGrpSpPr>
          <p:cNvPr id="2038794" name="Group 10">
            <a:extLst>
              <a:ext uri="{FF2B5EF4-FFF2-40B4-BE49-F238E27FC236}">
                <a16:creationId xmlns:a16="http://schemas.microsoft.com/office/drawing/2014/main" id="{5E2B2D03-5957-8225-0510-BC8339599248}"/>
              </a:ext>
            </a:extLst>
          </p:cNvPr>
          <p:cNvGrpSpPr>
            <a:grpSpLocks/>
          </p:cNvGrpSpPr>
          <p:nvPr/>
        </p:nvGrpSpPr>
        <p:grpSpPr bwMode="auto">
          <a:xfrm>
            <a:off x="4403725" y="787400"/>
            <a:ext cx="4405313" cy="704850"/>
            <a:chOff x="2774" y="496"/>
            <a:chExt cx="2775" cy="444"/>
          </a:xfrm>
        </p:grpSpPr>
        <p:sp>
          <p:nvSpPr>
            <p:cNvPr id="299020" name="Line 11">
              <a:extLst>
                <a:ext uri="{FF2B5EF4-FFF2-40B4-BE49-F238E27FC236}">
                  <a16:creationId xmlns:a16="http://schemas.microsoft.com/office/drawing/2014/main" id="{C1836318-67FB-F370-DF08-97E46A93D184}"/>
                </a:ext>
              </a:extLst>
            </p:cNvPr>
            <p:cNvSpPr>
              <a:spLocks noChangeShapeType="1"/>
            </p:cNvSpPr>
            <p:nvPr/>
          </p:nvSpPr>
          <p:spPr bwMode="auto">
            <a:xfrm>
              <a:off x="2774" y="940"/>
              <a:ext cx="2775" cy="0"/>
            </a:xfrm>
            <a:prstGeom prst="line">
              <a:avLst/>
            </a:prstGeom>
            <a:noFill/>
            <a:ln w="50800">
              <a:solidFill>
                <a:srgbClr val="CC0066"/>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99021" name="Text Box 12">
              <a:extLst>
                <a:ext uri="{FF2B5EF4-FFF2-40B4-BE49-F238E27FC236}">
                  <a16:creationId xmlns:a16="http://schemas.microsoft.com/office/drawing/2014/main" id="{77A276B4-5ACD-A4F3-37E2-EA58F9694212}"/>
                </a:ext>
              </a:extLst>
            </p:cNvPr>
            <p:cNvSpPr txBox="1">
              <a:spLocks noChangeArrowheads="1"/>
            </p:cNvSpPr>
            <p:nvPr/>
          </p:nvSpPr>
          <p:spPr bwMode="auto">
            <a:xfrm>
              <a:off x="3398" y="496"/>
              <a:ext cx="1796"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US" altLang="en-US" sz="2400" b="1">
                  <a:solidFill>
                    <a:srgbClr val="CC0000"/>
                  </a:solidFill>
                  <a:latin typeface="Arial" panose="020B0604020202020204" pitchFamily="34" charset="0"/>
                </a:rPr>
                <a:t>Selection Limit?</a:t>
              </a:r>
            </a:p>
          </p:txBody>
        </p:sp>
      </p:grpSp>
    </p:spTree>
  </p:cSld>
  <p:clrMapOvr>
    <a:masterClrMapping/>
  </p:clrMapOvr>
  <p:transition>
    <p:wipe dir="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nodeType="clickEffect">
                                  <p:stCondLst>
                                    <p:cond delay="0"/>
                                  </p:stCondLst>
                                  <p:childTnLst>
                                    <p:set>
                                      <p:cBhvr>
                                        <p:cTn id="6" dur="1" fill="hold">
                                          <p:stCondLst>
                                            <p:cond delay="0"/>
                                          </p:stCondLst>
                                        </p:cTn>
                                        <p:tgtEl>
                                          <p:spTgt spid="2038794"/>
                                        </p:tgtEl>
                                        <p:attrNameLst>
                                          <p:attrName>style.visibility</p:attrName>
                                        </p:attrNameLst>
                                      </p:cBhvr>
                                      <p:to>
                                        <p:strVal val="visible"/>
                                      </p:to>
                                    </p:set>
                                    <p:anim calcmode="lin" valueType="num">
                                      <p:cBhvr additive="base">
                                        <p:cTn id="7" dur="500" fill="hold"/>
                                        <p:tgtEl>
                                          <p:spTgt spid="2038794"/>
                                        </p:tgtEl>
                                        <p:attrNameLst>
                                          <p:attrName>ppt_x</p:attrName>
                                        </p:attrNameLst>
                                      </p:cBhvr>
                                      <p:tavLst>
                                        <p:tav tm="0">
                                          <p:val>
                                            <p:strVal val="0-#ppt_w/2"/>
                                          </p:val>
                                        </p:tav>
                                        <p:tav tm="100000">
                                          <p:val>
                                            <p:strVal val="#ppt_x"/>
                                          </p:val>
                                        </p:tav>
                                      </p:tavLst>
                                    </p:anim>
                                    <p:anim calcmode="lin" valueType="num">
                                      <p:cBhvr additive="base">
                                        <p:cTn id="8" dur="500" fill="hold"/>
                                        <p:tgtEl>
                                          <p:spTgt spid="203879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1058" name="Slide Number Placeholder 3">
            <a:extLst>
              <a:ext uri="{FF2B5EF4-FFF2-40B4-BE49-F238E27FC236}">
                <a16:creationId xmlns:a16="http://schemas.microsoft.com/office/drawing/2014/main" id="{05027CF5-F70D-0282-155D-C47E98549D0B}"/>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6A915B85-E061-465E-AE03-FD00C4E0ABB7}" type="slidenum">
              <a:rPr lang="en-US" altLang="en-US" sz="1400"/>
              <a:pPr>
                <a:spcBef>
                  <a:spcPct val="0"/>
                </a:spcBef>
                <a:buFontTx/>
                <a:buNone/>
              </a:pPr>
              <a:t>156</a:t>
            </a:fld>
            <a:endParaRPr lang="en-US" altLang="en-US" sz="1400"/>
          </a:p>
        </p:txBody>
      </p:sp>
      <p:graphicFrame>
        <p:nvGraphicFramePr>
          <p:cNvPr id="301059" name="Object 2">
            <a:extLst>
              <a:ext uri="{FF2B5EF4-FFF2-40B4-BE49-F238E27FC236}">
                <a16:creationId xmlns:a16="http://schemas.microsoft.com/office/drawing/2014/main" id="{44DA01E6-16DD-32BC-A006-BF2B99C21C67}"/>
              </a:ext>
            </a:extLst>
          </p:cNvPr>
          <p:cNvGraphicFramePr>
            <a:graphicFrameLocks noChangeAspect="1"/>
          </p:cNvGraphicFramePr>
          <p:nvPr/>
        </p:nvGraphicFramePr>
        <p:xfrm>
          <a:off x="169863" y="439738"/>
          <a:ext cx="8977312" cy="6416675"/>
        </p:xfrm>
        <a:graphic>
          <a:graphicData uri="http://schemas.openxmlformats.org/presentationml/2006/ole">
            <mc:AlternateContent xmlns:mc="http://schemas.openxmlformats.org/markup-compatibility/2006">
              <mc:Choice xmlns:v="urn:schemas-microsoft-com:vml" Requires="v">
                <p:oleObj name="Chart" r:id="rId3" imgW="8976411" imgH="6416106" progId="MSGraph.Chart.8">
                  <p:embed followColorScheme="full"/>
                </p:oleObj>
              </mc:Choice>
              <mc:Fallback>
                <p:oleObj name="Chart" r:id="rId3" imgW="8976411" imgH="6416106" progId="MSGraph.Chart.8">
                  <p:embed followColorScheme="full"/>
                  <p:pic>
                    <p:nvPicPr>
                      <p:cNvPr id="0" name="Object 2"/>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69863" y="439738"/>
                        <a:ext cx="8977312" cy="64166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01060" name="Text Box 3">
            <a:extLst>
              <a:ext uri="{FF2B5EF4-FFF2-40B4-BE49-F238E27FC236}">
                <a16:creationId xmlns:a16="http://schemas.microsoft.com/office/drawing/2014/main" id="{AD4ADFF4-08FE-2B96-5102-5FACEA39CFA0}"/>
              </a:ext>
            </a:extLst>
          </p:cNvPr>
          <p:cNvSpPr txBox="1">
            <a:spLocks noChangeArrowheads="1"/>
          </p:cNvSpPr>
          <p:nvPr/>
        </p:nvSpPr>
        <p:spPr bwMode="auto">
          <a:xfrm>
            <a:off x="1233488" y="90488"/>
            <a:ext cx="7162800" cy="6413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US" altLang="en-US" sz="3600" b="1">
                <a:latin typeface="Arial" panose="020B0604020202020204" pitchFamily="34" charset="0"/>
              </a:rPr>
              <a:t>Ratio of Selected/Control Lines</a:t>
            </a:r>
          </a:p>
        </p:txBody>
      </p:sp>
      <p:sp>
        <p:nvSpPr>
          <p:cNvPr id="301061" name="Text Box 4">
            <a:extLst>
              <a:ext uri="{FF2B5EF4-FFF2-40B4-BE49-F238E27FC236}">
                <a16:creationId xmlns:a16="http://schemas.microsoft.com/office/drawing/2014/main" id="{E99BF3F8-DA1A-BE8B-9E50-423ADD2DEF1F}"/>
              </a:ext>
            </a:extLst>
          </p:cNvPr>
          <p:cNvSpPr txBox="1">
            <a:spLocks noChangeArrowheads="1"/>
          </p:cNvSpPr>
          <p:nvPr/>
        </p:nvSpPr>
        <p:spPr bwMode="auto">
          <a:xfrm>
            <a:off x="757238" y="5895975"/>
            <a:ext cx="8974137" cy="373063"/>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nSpc>
                <a:spcPct val="60000"/>
              </a:lnSpc>
              <a:spcBef>
                <a:spcPct val="0"/>
              </a:spcBef>
              <a:buFontTx/>
              <a:buNone/>
            </a:pPr>
            <a:r>
              <a:rPr lang="en-US" altLang="en-US" sz="2300" b="1">
                <a:latin typeface="Arial" panose="020B0604020202020204" pitchFamily="34" charset="0"/>
              </a:rPr>
              <a:t>0    2    4    </a:t>
            </a:r>
            <a:r>
              <a:rPr lang="en-US" altLang="en-US" sz="1000" b="1">
                <a:latin typeface="Arial" panose="020B0604020202020204" pitchFamily="34" charset="0"/>
              </a:rPr>
              <a:t> </a:t>
            </a:r>
            <a:r>
              <a:rPr lang="en-US" altLang="en-US" sz="2300" b="1">
                <a:latin typeface="Arial" panose="020B0604020202020204" pitchFamily="34" charset="0"/>
              </a:rPr>
              <a:t>6    8   10  12  14  </a:t>
            </a:r>
            <a:r>
              <a:rPr lang="en-US" altLang="en-US" sz="600" b="1">
                <a:latin typeface="Arial" panose="020B0604020202020204" pitchFamily="34" charset="0"/>
              </a:rPr>
              <a:t> </a:t>
            </a:r>
            <a:r>
              <a:rPr lang="en-US" altLang="en-US" sz="2300" b="1">
                <a:latin typeface="Arial" panose="020B0604020202020204" pitchFamily="34" charset="0"/>
              </a:rPr>
              <a:t>16  18  20  </a:t>
            </a:r>
            <a:r>
              <a:rPr lang="en-US" altLang="en-US" sz="600" b="1">
                <a:latin typeface="Arial" panose="020B0604020202020204" pitchFamily="34" charset="0"/>
              </a:rPr>
              <a:t> </a:t>
            </a:r>
            <a:r>
              <a:rPr lang="en-US" altLang="en-US" sz="2300" b="1">
                <a:latin typeface="Arial" panose="020B0604020202020204" pitchFamily="34" charset="0"/>
              </a:rPr>
              <a:t>22  24  </a:t>
            </a:r>
            <a:r>
              <a:rPr lang="en-US" altLang="en-US" sz="400" b="1">
                <a:latin typeface="Arial" panose="020B0604020202020204" pitchFamily="34" charset="0"/>
              </a:rPr>
              <a:t> </a:t>
            </a:r>
            <a:r>
              <a:rPr lang="en-US" altLang="en-US" sz="2300" b="1">
                <a:latin typeface="Arial" panose="020B0604020202020204" pitchFamily="34" charset="0"/>
              </a:rPr>
              <a:t>26  28  </a:t>
            </a:r>
            <a:r>
              <a:rPr lang="en-US" altLang="en-US" sz="800" b="1">
                <a:latin typeface="Arial" panose="020B0604020202020204" pitchFamily="34" charset="0"/>
              </a:rPr>
              <a:t> </a:t>
            </a:r>
            <a:r>
              <a:rPr lang="en-US" altLang="en-US" sz="2300" b="1">
                <a:latin typeface="Arial" panose="020B0604020202020204" pitchFamily="34" charset="0"/>
              </a:rPr>
              <a:t>30 </a:t>
            </a:r>
            <a:r>
              <a:rPr lang="en-US" altLang="en-US" sz="1800" b="1">
                <a:latin typeface="Arial" panose="020B0604020202020204" pitchFamily="34" charset="0"/>
              </a:rPr>
              <a:t> </a:t>
            </a:r>
            <a:r>
              <a:rPr lang="en-US" altLang="en-US" sz="2300" b="1">
                <a:latin typeface="Arial" panose="020B0604020202020204" pitchFamily="34" charset="0"/>
              </a:rPr>
              <a:t>32</a:t>
            </a:r>
          </a:p>
          <a:p>
            <a:pPr>
              <a:lnSpc>
                <a:spcPct val="20000"/>
              </a:lnSpc>
              <a:spcBef>
                <a:spcPct val="0"/>
              </a:spcBef>
              <a:buFontTx/>
              <a:buNone/>
            </a:pPr>
            <a:endParaRPr lang="en-US" altLang="en-US" sz="2300" b="1">
              <a:latin typeface="Arial" panose="020B0604020202020204" pitchFamily="34" charset="0"/>
            </a:endParaRPr>
          </a:p>
        </p:txBody>
      </p:sp>
      <p:sp>
        <p:nvSpPr>
          <p:cNvPr id="301062" name="Text Box 5">
            <a:extLst>
              <a:ext uri="{FF2B5EF4-FFF2-40B4-BE49-F238E27FC236}">
                <a16:creationId xmlns:a16="http://schemas.microsoft.com/office/drawing/2014/main" id="{A485AD8D-76A5-081E-6521-D17B05730DDF}"/>
              </a:ext>
            </a:extLst>
          </p:cNvPr>
          <p:cNvSpPr txBox="1">
            <a:spLocks noChangeArrowheads="1"/>
          </p:cNvSpPr>
          <p:nvPr/>
        </p:nvSpPr>
        <p:spPr bwMode="auto">
          <a:xfrm>
            <a:off x="3381375" y="6122988"/>
            <a:ext cx="2895600" cy="6413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US" altLang="en-US" sz="3600" b="1">
                <a:latin typeface="Arial" panose="020B0604020202020204" pitchFamily="34" charset="0"/>
              </a:rPr>
              <a:t>Generation</a:t>
            </a:r>
          </a:p>
        </p:txBody>
      </p:sp>
      <p:sp>
        <p:nvSpPr>
          <p:cNvPr id="301063" name="Text Box 6">
            <a:extLst>
              <a:ext uri="{FF2B5EF4-FFF2-40B4-BE49-F238E27FC236}">
                <a16:creationId xmlns:a16="http://schemas.microsoft.com/office/drawing/2014/main" id="{22E9628C-FFB2-3C2E-FC82-0448AB930BEE}"/>
              </a:ext>
            </a:extLst>
          </p:cNvPr>
          <p:cNvSpPr txBox="1">
            <a:spLocks noChangeArrowheads="1"/>
          </p:cNvSpPr>
          <p:nvPr/>
        </p:nvSpPr>
        <p:spPr bwMode="auto">
          <a:xfrm>
            <a:off x="6705600" y="4794250"/>
            <a:ext cx="1600200" cy="5397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nSpc>
                <a:spcPct val="105000"/>
              </a:lnSpc>
              <a:spcBef>
                <a:spcPct val="0"/>
              </a:spcBef>
              <a:buFontTx/>
              <a:buNone/>
            </a:pPr>
            <a:r>
              <a:rPr lang="en-US" altLang="en-US" sz="2800" b="1">
                <a:solidFill>
                  <a:srgbClr val="0000FF"/>
                </a:solidFill>
                <a:latin typeface="Arial" panose="020B0604020202020204" pitchFamily="34" charset="0"/>
              </a:rPr>
              <a:t>Min/Day</a:t>
            </a:r>
          </a:p>
        </p:txBody>
      </p:sp>
      <p:sp>
        <p:nvSpPr>
          <p:cNvPr id="301064" name="Text Box 7">
            <a:extLst>
              <a:ext uri="{FF2B5EF4-FFF2-40B4-BE49-F238E27FC236}">
                <a16:creationId xmlns:a16="http://schemas.microsoft.com/office/drawing/2014/main" id="{5EA02C59-B144-A296-CEE0-645319B36A0C}"/>
              </a:ext>
            </a:extLst>
          </p:cNvPr>
          <p:cNvSpPr txBox="1">
            <a:spLocks noChangeArrowheads="1"/>
          </p:cNvSpPr>
          <p:nvPr/>
        </p:nvSpPr>
        <p:spPr bwMode="auto">
          <a:xfrm>
            <a:off x="1066800" y="968375"/>
            <a:ext cx="1219200" cy="531813"/>
          </a:xfrm>
          <a:prstGeom prst="rect">
            <a:avLst/>
          </a:prstGeom>
          <a:solidFill>
            <a:schemeClr val="bg1"/>
          </a:solidFill>
          <a:ln w="12700">
            <a:solidFill>
              <a:srgbClr val="0080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US" altLang="en-US" sz="2800" b="1">
                <a:solidFill>
                  <a:srgbClr val="008000"/>
                </a:solidFill>
                <a:latin typeface="Arial" panose="020B0604020202020204" pitchFamily="34" charset="0"/>
              </a:rPr>
              <a:t>Males</a:t>
            </a:r>
          </a:p>
        </p:txBody>
      </p:sp>
      <p:sp>
        <p:nvSpPr>
          <p:cNvPr id="301065" name="Text Box 8">
            <a:extLst>
              <a:ext uri="{FF2B5EF4-FFF2-40B4-BE49-F238E27FC236}">
                <a16:creationId xmlns:a16="http://schemas.microsoft.com/office/drawing/2014/main" id="{646E05AB-23D1-5A83-A322-0126A7C6E985}"/>
              </a:ext>
            </a:extLst>
          </p:cNvPr>
          <p:cNvSpPr txBox="1">
            <a:spLocks noChangeArrowheads="1"/>
          </p:cNvSpPr>
          <p:nvPr/>
        </p:nvSpPr>
        <p:spPr bwMode="auto">
          <a:xfrm>
            <a:off x="6705600" y="3443288"/>
            <a:ext cx="1371600"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50000"/>
              </a:spcBef>
              <a:buFontTx/>
              <a:buNone/>
            </a:pPr>
            <a:r>
              <a:rPr lang="en-US" altLang="en-US" sz="2800" b="1">
                <a:solidFill>
                  <a:srgbClr val="FF0000"/>
                </a:solidFill>
                <a:latin typeface="Arial" panose="020B0604020202020204" pitchFamily="34" charset="0"/>
              </a:rPr>
              <a:t>R.P.M.</a:t>
            </a:r>
          </a:p>
        </p:txBody>
      </p:sp>
      <p:sp>
        <p:nvSpPr>
          <p:cNvPr id="301066" name="Text Box 9">
            <a:extLst>
              <a:ext uri="{FF2B5EF4-FFF2-40B4-BE49-F238E27FC236}">
                <a16:creationId xmlns:a16="http://schemas.microsoft.com/office/drawing/2014/main" id="{5A0663E9-E85E-B9B7-6A01-1E0D59BB0363}"/>
              </a:ext>
            </a:extLst>
          </p:cNvPr>
          <p:cNvSpPr txBox="1">
            <a:spLocks noChangeArrowheads="1"/>
          </p:cNvSpPr>
          <p:nvPr/>
        </p:nvSpPr>
        <p:spPr bwMode="auto">
          <a:xfrm>
            <a:off x="1752600" y="1676400"/>
            <a:ext cx="2286000" cy="9874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nSpc>
                <a:spcPct val="105000"/>
              </a:lnSpc>
              <a:spcBef>
                <a:spcPct val="0"/>
              </a:spcBef>
              <a:buFontTx/>
              <a:buNone/>
            </a:pPr>
            <a:r>
              <a:rPr lang="en-US" altLang="en-US" sz="2800" b="1">
                <a:latin typeface="Arial" panose="020B0604020202020204" pitchFamily="34" charset="0"/>
              </a:rPr>
              <a:t>     Total</a:t>
            </a:r>
            <a:br>
              <a:rPr lang="en-US" altLang="en-US" sz="2800" b="1">
                <a:latin typeface="Arial" panose="020B0604020202020204" pitchFamily="34" charset="0"/>
              </a:rPr>
            </a:br>
            <a:r>
              <a:rPr lang="en-US" altLang="en-US" sz="2800" b="1">
                <a:latin typeface="Arial" panose="020B0604020202020204" pitchFamily="34" charset="0"/>
              </a:rPr>
              <a:t>Revolutions</a:t>
            </a:r>
          </a:p>
        </p:txBody>
      </p:sp>
      <p:grpSp>
        <p:nvGrpSpPr>
          <p:cNvPr id="2040842" name="Group 10">
            <a:extLst>
              <a:ext uri="{FF2B5EF4-FFF2-40B4-BE49-F238E27FC236}">
                <a16:creationId xmlns:a16="http://schemas.microsoft.com/office/drawing/2014/main" id="{89F7EDB4-5BB9-D0F3-0F63-6217F3A931D2}"/>
              </a:ext>
            </a:extLst>
          </p:cNvPr>
          <p:cNvGrpSpPr>
            <a:grpSpLocks/>
          </p:cNvGrpSpPr>
          <p:nvPr/>
        </p:nvGrpSpPr>
        <p:grpSpPr bwMode="auto">
          <a:xfrm>
            <a:off x="4556125" y="939800"/>
            <a:ext cx="4405313" cy="704850"/>
            <a:chOff x="2774" y="496"/>
            <a:chExt cx="2775" cy="444"/>
          </a:xfrm>
        </p:grpSpPr>
        <p:sp>
          <p:nvSpPr>
            <p:cNvPr id="301068" name="Line 11">
              <a:extLst>
                <a:ext uri="{FF2B5EF4-FFF2-40B4-BE49-F238E27FC236}">
                  <a16:creationId xmlns:a16="http://schemas.microsoft.com/office/drawing/2014/main" id="{70AD82B6-BB15-DC94-0805-6BE29F15E7C3}"/>
                </a:ext>
              </a:extLst>
            </p:cNvPr>
            <p:cNvSpPr>
              <a:spLocks noChangeShapeType="1"/>
            </p:cNvSpPr>
            <p:nvPr/>
          </p:nvSpPr>
          <p:spPr bwMode="auto">
            <a:xfrm>
              <a:off x="2774" y="940"/>
              <a:ext cx="2775" cy="0"/>
            </a:xfrm>
            <a:prstGeom prst="line">
              <a:avLst/>
            </a:prstGeom>
            <a:noFill/>
            <a:ln w="50800">
              <a:solidFill>
                <a:srgbClr val="CC0066"/>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01069" name="Text Box 12">
              <a:extLst>
                <a:ext uri="{FF2B5EF4-FFF2-40B4-BE49-F238E27FC236}">
                  <a16:creationId xmlns:a16="http://schemas.microsoft.com/office/drawing/2014/main" id="{E089ADEB-9DF7-E39B-2237-641CC7F0C6EA}"/>
                </a:ext>
              </a:extLst>
            </p:cNvPr>
            <p:cNvSpPr txBox="1">
              <a:spLocks noChangeArrowheads="1"/>
            </p:cNvSpPr>
            <p:nvPr/>
          </p:nvSpPr>
          <p:spPr bwMode="auto">
            <a:xfrm>
              <a:off x="3398" y="496"/>
              <a:ext cx="1796"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US" altLang="en-US" sz="2400" b="1">
                  <a:solidFill>
                    <a:srgbClr val="CC0000"/>
                  </a:solidFill>
                  <a:latin typeface="Arial" panose="020B0604020202020204" pitchFamily="34" charset="0"/>
                </a:rPr>
                <a:t>Selection Limit?</a:t>
              </a:r>
            </a:p>
          </p:txBody>
        </p:sp>
      </p:grpSp>
    </p:spTree>
  </p:cSld>
  <p:clrMapOvr>
    <a:masterClrMapping/>
  </p:clrMapOvr>
  <p:transition>
    <p:wipe dir="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nodeType="clickEffect">
                                  <p:stCondLst>
                                    <p:cond delay="0"/>
                                  </p:stCondLst>
                                  <p:childTnLst>
                                    <p:set>
                                      <p:cBhvr>
                                        <p:cTn id="6" dur="1" fill="hold">
                                          <p:stCondLst>
                                            <p:cond delay="0"/>
                                          </p:stCondLst>
                                        </p:cTn>
                                        <p:tgtEl>
                                          <p:spTgt spid="2040842"/>
                                        </p:tgtEl>
                                        <p:attrNameLst>
                                          <p:attrName>style.visibility</p:attrName>
                                        </p:attrNameLst>
                                      </p:cBhvr>
                                      <p:to>
                                        <p:strVal val="visible"/>
                                      </p:to>
                                    </p:set>
                                    <p:anim calcmode="lin" valueType="num">
                                      <p:cBhvr additive="base">
                                        <p:cTn id="7" dur="500" fill="hold"/>
                                        <p:tgtEl>
                                          <p:spTgt spid="2040842"/>
                                        </p:tgtEl>
                                        <p:attrNameLst>
                                          <p:attrName>ppt_x</p:attrName>
                                        </p:attrNameLst>
                                      </p:cBhvr>
                                      <p:tavLst>
                                        <p:tav tm="0">
                                          <p:val>
                                            <p:strVal val="0-#ppt_w/2"/>
                                          </p:val>
                                        </p:tav>
                                        <p:tav tm="100000">
                                          <p:val>
                                            <p:strVal val="#ppt_x"/>
                                          </p:val>
                                        </p:tav>
                                      </p:tavLst>
                                    </p:anim>
                                    <p:anim calcmode="lin" valueType="num">
                                      <p:cBhvr additive="base">
                                        <p:cTn id="8" dur="500" fill="hold"/>
                                        <p:tgtEl>
                                          <p:spTgt spid="204084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3106" name="Slide Number Placeholder 5">
            <a:extLst>
              <a:ext uri="{FF2B5EF4-FFF2-40B4-BE49-F238E27FC236}">
                <a16:creationId xmlns:a16="http://schemas.microsoft.com/office/drawing/2014/main" id="{B8C1E014-A305-073C-B99B-3826562FF5B8}"/>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CB38A29B-4E90-441B-A0A0-7854999760CD}" type="slidenum">
              <a:rPr lang="en-US" altLang="en-US" sz="1400"/>
              <a:pPr>
                <a:spcBef>
                  <a:spcPct val="0"/>
                </a:spcBef>
                <a:buFontTx/>
                <a:buNone/>
              </a:pPr>
              <a:t>157</a:t>
            </a:fld>
            <a:endParaRPr lang="en-US" altLang="en-US" sz="1400"/>
          </a:p>
        </p:txBody>
      </p:sp>
      <p:sp>
        <p:nvSpPr>
          <p:cNvPr id="2042882" name="Rectangle 2">
            <a:extLst>
              <a:ext uri="{FF2B5EF4-FFF2-40B4-BE49-F238E27FC236}">
                <a16:creationId xmlns:a16="http://schemas.microsoft.com/office/drawing/2014/main" id="{E603C68F-9F66-A1F9-9AA9-5D3133F33754}"/>
              </a:ext>
            </a:extLst>
          </p:cNvPr>
          <p:cNvSpPr>
            <a:spLocks noGrp="1" noChangeArrowheads="1"/>
          </p:cNvSpPr>
          <p:nvPr>
            <p:ph type="body" idx="1"/>
          </p:nvPr>
        </p:nvSpPr>
        <p:spPr>
          <a:xfrm>
            <a:off x="361950" y="895350"/>
            <a:ext cx="8616950" cy="5503863"/>
          </a:xfrm>
        </p:spPr>
        <p:txBody>
          <a:bodyPr>
            <a:spAutoFit/>
          </a:bodyPr>
          <a:lstStyle/>
          <a:p>
            <a:pPr>
              <a:spcBef>
                <a:spcPct val="0"/>
              </a:spcBef>
              <a:spcAft>
                <a:spcPct val="35000"/>
              </a:spcAft>
              <a:buSzPct val="130000"/>
              <a:buFont typeface="Arial" panose="020B0604020202020204" pitchFamily="34" charset="0"/>
              <a:buChar char="●"/>
              <a:defRPr/>
            </a:pPr>
            <a:r>
              <a:rPr lang="en-US" altLang="en-US" sz="2800" b="1">
                <a:effectLst>
                  <a:outerShdw blurRad="38100" dist="38100" dir="2700000" algn="tl">
                    <a:srgbClr val="C0C0C0"/>
                  </a:outerShdw>
                </a:effectLst>
                <a:latin typeface="Arial" panose="020B0604020202020204" pitchFamily="34" charset="0"/>
              </a:rPr>
              <a:t>Background &amp; rationale</a:t>
            </a:r>
          </a:p>
          <a:p>
            <a:pPr>
              <a:spcBef>
                <a:spcPct val="0"/>
              </a:spcBef>
              <a:spcAft>
                <a:spcPct val="35000"/>
              </a:spcAft>
              <a:buSzPct val="130000"/>
              <a:buFont typeface="Arial" panose="020B0604020202020204" pitchFamily="34" charset="0"/>
              <a:buChar char="●"/>
              <a:defRPr/>
            </a:pPr>
            <a:r>
              <a:rPr lang="en-US" altLang="en-US" sz="2800" b="1">
                <a:effectLst>
                  <a:outerShdw blurRad="38100" dist="38100" dir="2700000" algn="tl">
                    <a:srgbClr val="C0C0C0"/>
                  </a:outerShdw>
                </a:effectLst>
                <a:latin typeface="Arial" panose="020B0604020202020204" pitchFamily="34" charset="0"/>
              </a:rPr>
              <a:t>Experimental design for selective breeding</a:t>
            </a:r>
          </a:p>
          <a:p>
            <a:pPr>
              <a:spcBef>
                <a:spcPct val="0"/>
              </a:spcBef>
              <a:spcAft>
                <a:spcPct val="20000"/>
              </a:spcAft>
              <a:buSzPct val="130000"/>
              <a:buFont typeface="Arial" panose="020B0604020202020204" pitchFamily="34" charset="0"/>
              <a:buChar char="●"/>
              <a:defRPr/>
            </a:pPr>
            <a:r>
              <a:rPr lang="en-US" altLang="en-US" sz="2800" b="1">
                <a:solidFill>
                  <a:srgbClr val="FF0000"/>
                </a:solidFill>
                <a:effectLst>
                  <a:outerShdw blurRad="38100" dist="38100" dir="2700000" algn="tl">
                    <a:srgbClr val="C0C0C0"/>
                  </a:outerShdw>
                </a:effectLst>
                <a:latin typeface="Arial" panose="020B0604020202020204" pitchFamily="34" charset="0"/>
              </a:rPr>
              <a:t>Response to selection:</a:t>
            </a:r>
          </a:p>
          <a:p>
            <a:pPr lvl="1">
              <a:lnSpc>
                <a:spcPct val="80000"/>
              </a:lnSpc>
              <a:spcBef>
                <a:spcPct val="0"/>
              </a:spcBef>
              <a:spcAft>
                <a:spcPct val="35000"/>
              </a:spcAft>
              <a:buSzPct val="130000"/>
              <a:buFont typeface="Arial" panose="020B0604020202020204" pitchFamily="34" charset="0"/>
              <a:buChar char="●"/>
              <a:defRPr/>
            </a:pPr>
            <a:r>
              <a:rPr lang="en-US" altLang="en-US" sz="2400" b="1">
                <a:solidFill>
                  <a:srgbClr val="FF0000"/>
                </a:solidFill>
                <a:effectLst>
                  <a:outerShdw blurRad="38100" dist="38100" dir="2700000" algn="tl">
                    <a:srgbClr val="C0C0C0"/>
                  </a:outerShdw>
                </a:effectLst>
                <a:latin typeface="Arial" panose="020B0604020202020204" pitchFamily="34" charset="0"/>
              </a:rPr>
              <a:t>Direct response of wheel running</a:t>
            </a:r>
          </a:p>
          <a:p>
            <a:pPr lvl="1">
              <a:lnSpc>
                <a:spcPct val="60000"/>
              </a:lnSpc>
              <a:spcBef>
                <a:spcPct val="0"/>
              </a:spcBef>
              <a:spcAft>
                <a:spcPct val="20000"/>
              </a:spcAft>
              <a:buSzPct val="130000"/>
              <a:buFont typeface="Arial" panose="020B0604020202020204" pitchFamily="34" charset="0"/>
              <a:buChar char="●"/>
              <a:defRPr/>
            </a:pPr>
            <a:r>
              <a:rPr lang="en-US" altLang="en-US" sz="2400" b="1">
                <a:effectLst>
                  <a:outerShdw blurRad="38100" dist="38100" dir="2700000" algn="tl">
                    <a:srgbClr val="C0C0C0"/>
                  </a:outerShdw>
                </a:effectLst>
                <a:latin typeface="Arial" panose="020B0604020202020204" pitchFamily="34" charset="0"/>
              </a:rPr>
              <a:t>Correlated responses in other phenotypes</a:t>
            </a:r>
          </a:p>
          <a:p>
            <a:pPr>
              <a:spcBef>
                <a:spcPct val="0"/>
              </a:spcBef>
              <a:spcAft>
                <a:spcPct val="35000"/>
              </a:spcAft>
              <a:buSzPct val="130000"/>
              <a:buFont typeface="Arial" panose="020B0604020202020204" pitchFamily="34" charset="0"/>
              <a:buChar char="●"/>
              <a:defRPr/>
            </a:pPr>
            <a:r>
              <a:rPr lang="en-US" altLang="en-US" sz="2800" b="1">
                <a:effectLst>
                  <a:outerShdw blurRad="38100" dist="38100" dir="2700000" algn="tl">
                    <a:srgbClr val="C0C0C0"/>
                  </a:outerShdw>
                </a:effectLst>
                <a:latin typeface="Arial" panose="020B0604020202020204" pitchFamily="34" charset="0"/>
              </a:rPr>
              <a:t>Quantitative genetics &amp; "animal models"</a:t>
            </a:r>
          </a:p>
          <a:p>
            <a:pPr>
              <a:spcBef>
                <a:spcPct val="0"/>
              </a:spcBef>
              <a:spcAft>
                <a:spcPct val="35000"/>
              </a:spcAft>
              <a:buSzPct val="130000"/>
              <a:buFont typeface="Arial" panose="020B0604020202020204" pitchFamily="34" charset="0"/>
              <a:buChar char="●"/>
              <a:defRPr/>
            </a:pPr>
            <a:r>
              <a:rPr lang="en-US" altLang="en-US" sz="2800" b="1">
                <a:effectLst>
                  <a:outerShdw blurRad="38100" dist="38100" dir="2700000" algn="tl">
                    <a:srgbClr val="C0C0C0"/>
                  </a:outerShdw>
                </a:effectLst>
                <a:latin typeface="Arial" panose="020B0604020202020204" pitchFamily="34" charset="0"/>
              </a:rPr>
              <a:t>Gene of Major Effect: might mini-muscle</a:t>
            </a:r>
          </a:p>
          <a:p>
            <a:pPr>
              <a:spcBef>
                <a:spcPct val="0"/>
              </a:spcBef>
              <a:spcAft>
                <a:spcPct val="35000"/>
              </a:spcAft>
              <a:buSzPct val="130000"/>
              <a:buFont typeface="Arial" panose="020B0604020202020204" pitchFamily="34" charset="0"/>
              <a:buChar char="●"/>
              <a:defRPr/>
            </a:pPr>
            <a:r>
              <a:rPr lang="en-US" altLang="en-US" sz="2800" b="1">
                <a:effectLst>
                  <a:outerShdw blurRad="38100" dist="38100" dir="2700000" algn="tl">
                    <a:srgbClr val="C0C0C0"/>
                  </a:outerShdw>
                </a:effectLst>
                <a:latin typeface="Arial" panose="020B0604020202020204" pitchFamily="34" charset="0"/>
              </a:rPr>
              <a:t>Gene expression in the hippocampus</a:t>
            </a:r>
          </a:p>
          <a:p>
            <a:pPr>
              <a:spcBef>
                <a:spcPct val="0"/>
              </a:spcBef>
              <a:spcAft>
                <a:spcPct val="20000"/>
              </a:spcAft>
              <a:buSzPct val="130000"/>
              <a:buFont typeface="Arial" panose="020B0604020202020204" pitchFamily="34" charset="0"/>
              <a:buChar char="●"/>
              <a:defRPr/>
            </a:pPr>
            <a:r>
              <a:rPr lang="en-US" altLang="en-US" sz="2800" b="1">
                <a:effectLst>
                  <a:outerShdw blurRad="38100" dist="38100" dir="2700000" algn="tl">
                    <a:srgbClr val="C0C0C0"/>
                  </a:outerShdw>
                </a:effectLst>
                <a:latin typeface="Arial" panose="020B0604020202020204" pitchFamily="34" charset="0"/>
              </a:rPr>
              <a:t>Experimental cross with inbred C57BL/6J</a:t>
            </a:r>
          </a:p>
          <a:p>
            <a:pPr lvl="1">
              <a:lnSpc>
                <a:spcPct val="80000"/>
              </a:lnSpc>
              <a:spcBef>
                <a:spcPct val="0"/>
              </a:spcBef>
              <a:spcAft>
                <a:spcPct val="20000"/>
              </a:spcAft>
              <a:buSzPct val="130000"/>
              <a:buFont typeface="Arial" panose="020B0604020202020204" pitchFamily="34" charset="0"/>
              <a:buChar char="●"/>
              <a:defRPr/>
            </a:pPr>
            <a:r>
              <a:rPr lang="en-US" altLang="en-US" sz="2400" b="1">
                <a:effectLst>
                  <a:outerShdw blurRad="38100" dist="38100" dir="2700000" algn="tl">
                    <a:srgbClr val="C0C0C0"/>
                  </a:outerShdw>
                </a:effectLst>
                <a:latin typeface="Arial" panose="020B0604020202020204" pitchFamily="34" charset="0"/>
              </a:rPr>
              <a:t>QTL mapping, eQTL analysis of brain &amp; muscle  </a:t>
            </a:r>
          </a:p>
          <a:p>
            <a:pPr>
              <a:spcBef>
                <a:spcPct val="0"/>
              </a:spcBef>
              <a:spcAft>
                <a:spcPct val="35000"/>
              </a:spcAft>
              <a:buSzPct val="130000"/>
              <a:buFont typeface="Arial" panose="020B0604020202020204" pitchFamily="34" charset="0"/>
              <a:buChar char="●"/>
              <a:defRPr/>
            </a:pPr>
            <a:r>
              <a:rPr lang="en-US" altLang="en-US" sz="2800" b="1">
                <a:effectLst>
                  <a:outerShdw blurRad="38100" dist="38100" dir="2700000" algn="tl">
                    <a:srgbClr val="C0C0C0"/>
                  </a:outerShdw>
                </a:effectLst>
                <a:latin typeface="Arial" panose="020B0604020202020204" pitchFamily="34" charset="0"/>
              </a:rPr>
              <a:t>Conclusions &amp; Future Directions</a:t>
            </a:r>
          </a:p>
        </p:txBody>
      </p:sp>
      <p:sp>
        <p:nvSpPr>
          <p:cNvPr id="2042883" name="Text Box 3">
            <a:extLst>
              <a:ext uri="{FF2B5EF4-FFF2-40B4-BE49-F238E27FC236}">
                <a16:creationId xmlns:a16="http://schemas.microsoft.com/office/drawing/2014/main" id="{36FD931F-06A6-F0C5-5109-240BA36A8EA1}"/>
              </a:ext>
            </a:extLst>
          </p:cNvPr>
          <p:cNvSpPr txBox="1">
            <a:spLocks noChangeArrowheads="1"/>
          </p:cNvSpPr>
          <p:nvPr/>
        </p:nvSpPr>
        <p:spPr bwMode="auto">
          <a:xfrm>
            <a:off x="3421063" y="31750"/>
            <a:ext cx="1989137" cy="6715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nSpc>
                <a:spcPct val="95000"/>
              </a:lnSpc>
              <a:spcAft>
                <a:spcPct val="10000"/>
              </a:spcAft>
              <a:defRPr/>
            </a:pPr>
            <a:r>
              <a:rPr lang="en-US" altLang="en-US" sz="4000" b="1">
                <a:effectLst>
                  <a:outerShdw blurRad="38100" dist="38100" dir="2700000" algn="tl">
                    <a:srgbClr val="C0C0C0"/>
                  </a:outerShdw>
                </a:effectLst>
                <a:latin typeface="Arial" panose="020B0604020202020204" pitchFamily="34" charset="0"/>
              </a:rPr>
              <a:t>Outline</a:t>
            </a:r>
          </a:p>
        </p:txBody>
      </p:sp>
      <p:sp>
        <p:nvSpPr>
          <p:cNvPr id="303109" name="Line 4">
            <a:extLst>
              <a:ext uri="{FF2B5EF4-FFF2-40B4-BE49-F238E27FC236}">
                <a16:creationId xmlns:a16="http://schemas.microsoft.com/office/drawing/2014/main" id="{5067387C-37F5-4462-3AAC-3109E55F324C}"/>
              </a:ext>
            </a:extLst>
          </p:cNvPr>
          <p:cNvSpPr>
            <a:spLocks noChangeShapeType="1"/>
          </p:cNvSpPr>
          <p:nvPr/>
        </p:nvSpPr>
        <p:spPr bwMode="auto">
          <a:xfrm>
            <a:off x="228600" y="741363"/>
            <a:ext cx="8683625" cy="0"/>
          </a:xfrm>
          <a:prstGeom prst="line">
            <a:avLst/>
          </a:prstGeom>
          <a:noFill/>
          <a:ln w="50800">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Tree>
  </p:cSld>
  <p:clrMapOvr>
    <a:masterClrMapping/>
  </p:clrMapOvr>
</p:sld>
</file>

<file path=ppt/slides/slide1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5154" name="Slide Number Placeholder 5">
            <a:extLst>
              <a:ext uri="{FF2B5EF4-FFF2-40B4-BE49-F238E27FC236}">
                <a16:creationId xmlns:a16="http://schemas.microsoft.com/office/drawing/2014/main" id="{79B9062C-6992-4DAB-8174-6DC729A25172}"/>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6B9FF2C1-2424-4EC1-AA03-43FA98086C53}" type="slidenum">
              <a:rPr lang="en-US" altLang="en-US" sz="1400"/>
              <a:pPr>
                <a:spcBef>
                  <a:spcPct val="0"/>
                </a:spcBef>
                <a:buFontTx/>
                <a:buNone/>
              </a:pPr>
              <a:t>158</a:t>
            </a:fld>
            <a:endParaRPr lang="en-US" altLang="en-US" sz="1400"/>
          </a:p>
        </p:txBody>
      </p:sp>
      <p:sp>
        <p:nvSpPr>
          <p:cNvPr id="2044930" name="Rectangle 2">
            <a:extLst>
              <a:ext uri="{FF2B5EF4-FFF2-40B4-BE49-F238E27FC236}">
                <a16:creationId xmlns:a16="http://schemas.microsoft.com/office/drawing/2014/main" id="{612C6996-8DEA-881A-66FD-3A5C3CDAFC47}"/>
              </a:ext>
            </a:extLst>
          </p:cNvPr>
          <p:cNvSpPr>
            <a:spLocks noGrp="1" noChangeArrowheads="1"/>
          </p:cNvSpPr>
          <p:nvPr>
            <p:ph type="body" idx="1"/>
          </p:nvPr>
        </p:nvSpPr>
        <p:spPr>
          <a:xfrm>
            <a:off x="361950" y="895350"/>
            <a:ext cx="8616950" cy="5503863"/>
          </a:xfrm>
        </p:spPr>
        <p:txBody>
          <a:bodyPr>
            <a:spAutoFit/>
          </a:bodyPr>
          <a:lstStyle/>
          <a:p>
            <a:pPr>
              <a:spcBef>
                <a:spcPct val="0"/>
              </a:spcBef>
              <a:spcAft>
                <a:spcPct val="35000"/>
              </a:spcAft>
              <a:buSzPct val="130000"/>
              <a:buFont typeface="Arial" panose="020B0604020202020204" pitchFamily="34" charset="0"/>
              <a:buChar char="●"/>
              <a:defRPr/>
            </a:pPr>
            <a:r>
              <a:rPr lang="en-US" altLang="en-US" sz="2800" b="1">
                <a:effectLst>
                  <a:outerShdw blurRad="38100" dist="38100" dir="2700000" algn="tl">
                    <a:srgbClr val="C0C0C0"/>
                  </a:outerShdw>
                </a:effectLst>
                <a:latin typeface="Arial" panose="020B0604020202020204" pitchFamily="34" charset="0"/>
              </a:rPr>
              <a:t>Background &amp; rationale</a:t>
            </a:r>
          </a:p>
          <a:p>
            <a:pPr>
              <a:spcBef>
                <a:spcPct val="0"/>
              </a:spcBef>
              <a:spcAft>
                <a:spcPct val="35000"/>
              </a:spcAft>
              <a:buSzPct val="130000"/>
              <a:buFont typeface="Arial" panose="020B0604020202020204" pitchFamily="34" charset="0"/>
              <a:buChar char="●"/>
              <a:defRPr/>
            </a:pPr>
            <a:r>
              <a:rPr lang="en-US" altLang="en-US" sz="2800" b="1">
                <a:effectLst>
                  <a:outerShdw blurRad="38100" dist="38100" dir="2700000" algn="tl">
                    <a:srgbClr val="C0C0C0"/>
                  </a:outerShdw>
                </a:effectLst>
                <a:latin typeface="Arial" panose="020B0604020202020204" pitchFamily="34" charset="0"/>
              </a:rPr>
              <a:t>Experimental design for selective breeding</a:t>
            </a:r>
          </a:p>
          <a:p>
            <a:pPr>
              <a:spcBef>
                <a:spcPct val="0"/>
              </a:spcBef>
              <a:spcAft>
                <a:spcPct val="20000"/>
              </a:spcAft>
              <a:buSzPct val="130000"/>
              <a:buFont typeface="Arial" panose="020B0604020202020204" pitchFamily="34" charset="0"/>
              <a:buChar char="●"/>
              <a:defRPr/>
            </a:pPr>
            <a:r>
              <a:rPr lang="en-US" altLang="en-US" sz="2800" b="1">
                <a:effectLst>
                  <a:outerShdw blurRad="38100" dist="38100" dir="2700000" algn="tl">
                    <a:srgbClr val="C0C0C0"/>
                  </a:outerShdw>
                </a:effectLst>
                <a:latin typeface="Arial" panose="020B0604020202020204" pitchFamily="34" charset="0"/>
              </a:rPr>
              <a:t>Response to selection:</a:t>
            </a:r>
          </a:p>
          <a:p>
            <a:pPr lvl="1">
              <a:lnSpc>
                <a:spcPct val="80000"/>
              </a:lnSpc>
              <a:spcBef>
                <a:spcPct val="0"/>
              </a:spcBef>
              <a:spcAft>
                <a:spcPct val="35000"/>
              </a:spcAft>
              <a:buSzPct val="130000"/>
              <a:buFont typeface="Arial" panose="020B0604020202020204" pitchFamily="34" charset="0"/>
              <a:buChar char="●"/>
              <a:defRPr/>
            </a:pPr>
            <a:r>
              <a:rPr lang="en-US" altLang="en-US" sz="2400" b="1">
                <a:effectLst>
                  <a:outerShdw blurRad="38100" dist="38100" dir="2700000" algn="tl">
                    <a:srgbClr val="C0C0C0"/>
                  </a:outerShdw>
                </a:effectLst>
                <a:latin typeface="Arial" panose="020B0604020202020204" pitchFamily="34" charset="0"/>
              </a:rPr>
              <a:t>Direct response of wheel running</a:t>
            </a:r>
          </a:p>
          <a:p>
            <a:pPr lvl="1">
              <a:lnSpc>
                <a:spcPct val="60000"/>
              </a:lnSpc>
              <a:spcBef>
                <a:spcPct val="0"/>
              </a:spcBef>
              <a:spcAft>
                <a:spcPct val="20000"/>
              </a:spcAft>
              <a:buSzPct val="130000"/>
              <a:buFont typeface="Arial" panose="020B0604020202020204" pitchFamily="34" charset="0"/>
              <a:buChar char="●"/>
              <a:defRPr/>
            </a:pPr>
            <a:r>
              <a:rPr lang="en-US" altLang="en-US" sz="2400" b="1">
                <a:solidFill>
                  <a:srgbClr val="FF0000"/>
                </a:solidFill>
                <a:effectLst>
                  <a:outerShdw blurRad="38100" dist="38100" dir="2700000" algn="tl">
                    <a:srgbClr val="C0C0C0"/>
                  </a:outerShdw>
                </a:effectLst>
                <a:latin typeface="Arial" panose="020B0604020202020204" pitchFamily="34" charset="0"/>
              </a:rPr>
              <a:t>Correlated responses in other phenotypes</a:t>
            </a:r>
          </a:p>
          <a:p>
            <a:pPr>
              <a:spcBef>
                <a:spcPct val="0"/>
              </a:spcBef>
              <a:spcAft>
                <a:spcPct val="35000"/>
              </a:spcAft>
              <a:buSzPct val="130000"/>
              <a:buFont typeface="Arial" panose="020B0604020202020204" pitchFamily="34" charset="0"/>
              <a:buChar char="●"/>
              <a:defRPr/>
            </a:pPr>
            <a:r>
              <a:rPr lang="en-US" altLang="en-US" sz="2800" b="1">
                <a:effectLst>
                  <a:outerShdw blurRad="38100" dist="38100" dir="2700000" algn="tl">
                    <a:srgbClr val="C0C0C0"/>
                  </a:outerShdw>
                </a:effectLst>
                <a:latin typeface="Arial" panose="020B0604020202020204" pitchFamily="34" charset="0"/>
              </a:rPr>
              <a:t>Quantitative genetics &amp; "animal models"</a:t>
            </a:r>
          </a:p>
          <a:p>
            <a:pPr>
              <a:spcBef>
                <a:spcPct val="0"/>
              </a:spcBef>
              <a:spcAft>
                <a:spcPct val="35000"/>
              </a:spcAft>
              <a:buSzPct val="130000"/>
              <a:buFont typeface="Arial" panose="020B0604020202020204" pitchFamily="34" charset="0"/>
              <a:buChar char="●"/>
              <a:defRPr/>
            </a:pPr>
            <a:r>
              <a:rPr lang="en-US" altLang="en-US" sz="2800" b="1">
                <a:effectLst>
                  <a:outerShdw blurRad="38100" dist="38100" dir="2700000" algn="tl">
                    <a:srgbClr val="C0C0C0"/>
                  </a:outerShdw>
                </a:effectLst>
                <a:latin typeface="Arial" panose="020B0604020202020204" pitchFamily="34" charset="0"/>
              </a:rPr>
              <a:t>Gene of Major Effect: might mini-muscle</a:t>
            </a:r>
          </a:p>
          <a:p>
            <a:pPr>
              <a:spcBef>
                <a:spcPct val="0"/>
              </a:spcBef>
              <a:spcAft>
                <a:spcPct val="35000"/>
              </a:spcAft>
              <a:buSzPct val="130000"/>
              <a:buFont typeface="Arial" panose="020B0604020202020204" pitchFamily="34" charset="0"/>
              <a:buChar char="●"/>
              <a:defRPr/>
            </a:pPr>
            <a:r>
              <a:rPr lang="en-US" altLang="en-US" sz="2800" b="1">
                <a:effectLst>
                  <a:outerShdw blurRad="38100" dist="38100" dir="2700000" algn="tl">
                    <a:srgbClr val="C0C0C0"/>
                  </a:outerShdw>
                </a:effectLst>
                <a:latin typeface="Arial" panose="020B0604020202020204" pitchFamily="34" charset="0"/>
              </a:rPr>
              <a:t>Gene expression in the hippocampus</a:t>
            </a:r>
          </a:p>
          <a:p>
            <a:pPr>
              <a:spcBef>
                <a:spcPct val="0"/>
              </a:spcBef>
              <a:spcAft>
                <a:spcPct val="20000"/>
              </a:spcAft>
              <a:buSzPct val="130000"/>
              <a:buFont typeface="Arial" panose="020B0604020202020204" pitchFamily="34" charset="0"/>
              <a:buChar char="●"/>
              <a:defRPr/>
            </a:pPr>
            <a:r>
              <a:rPr lang="en-US" altLang="en-US" sz="2800" b="1">
                <a:effectLst>
                  <a:outerShdw blurRad="38100" dist="38100" dir="2700000" algn="tl">
                    <a:srgbClr val="C0C0C0"/>
                  </a:outerShdw>
                </a:effectLst>
                <a:latin typeface="Arial" panose="020B0604020202020204" pitchFamily="34" charset="0"/>
              </a:rPr>
              <a:t>Experimental cross with inbred C57BL/6J</a:t>
            </a:r>
          </a:p>
          <a:p>
            <a:pPr lvl="1">
              <a:lnSpc>
                <a:spcPct val="80000"/>
              </a:lnSpc>
              <a:spcBef>
                <a:spcPct val="0"/>
              </a:spcBef>
              <a:spcAft>
                <a:spcPct val="20000"/>
              </a:spcAft>
              <a:buSzPct val="130000"/>
              <a:buFont typeface="Arial" panose="020B0604020202020204" pitchFamily="34" charset="0"/>
              <a:buChar char="●"/>
              <a:defRPr/>
            </a:pPr>
            <a:r>
              <a:rPr lang="en-US" altLang="en-US" sz="2400" b="1">
                <a:effectLst>
                  <a:outerShdw blurRad="38100" dist="38100" dir="2700000" algn="tl">
                    <a:srgbClr val="C0C0C0"/>
                  </a:outerShdw>
                </a:effectLst>
                <a:latin typeface="Arial" panose="020B0604020202020204" pitchFamily="34" charset="0"/>
              </a:rPr>
              <a:t>QTL mapping, eQTL analysis of brain &amp; muscle  </a:t>
            </a:r>
          </a:p>
          <a:p>
            <a:pPr>
              <a:spcBef>
                <a:spcPct val="0"/>
              </a:spcBef>
              <a:spcAft>
                <a:spcPct val="35000"/>
              </a:spcAft>
              <a:buSzPct val="130000"/>
              <a:buFont typeface="Arial" panose="020B0604020202020204" pitchFamily="34" charset="0"/>
              <a:buChar char="●"/>
              <a:defRPr/>
            </a:pPr>
            <a:r>
              <a:rPr lang="en-US" altLang="en-US" sz="2800" b="1">
                <a:effectLst>
                  <a:outerShdw blurRad="38100" dist="38100" dir="2700000" algn="tl">
                    <a:srgbClr val="C0C0C0"/>
                  </a:outerShdw>
                </a:effectLst>
                <a:latin typeface="Arial" panose="020B0604020202020204" pitchFamily="34" charset="0"/>
              </a:rPr>
              <a:t>Conclusions &amp; Future Directions</a:t>
            </a:r>
          </a:p>
        </p:txBody>
      </p:sp>
      <p:sp>
        <p:nvSpPr>
          <p:cNvPr id="2044931" name="Text Box 3">
            <a:extLst>
              <a:ext uri="{FF2B5EF4-FFF2-40B4-BE49-F238E27FC236}">
                <a16:creationId xmlns:a16="http://schemas.microsoft.com/office/drawing/2014/main" id="{AA0DAABB-A4D7-75F7-726D-CF394A26B884}"/>
              </a:ext>
            </a:extLst>
          </p:cNvPr>
          <p:cNvSpPr txBox="1">
            <a:spLocks noChangeArrowheads="1"/>
          </p:cNvSpPr>
          <p:nvPr/>
        </p:nvSpPr>
        <p:spPr bwMode="auto">
          <a:xfrm>
            <a:off x="3421063" y="31750"/>
            <a:ext cx="1989137" cy="6715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nSpc>
                <a:spcPct val="95000"/>
              </a:lnSpc>
              <a:spcAft>
                <a:spcPct val="10000"/>
              </a:spcAft>
              <a:defRPr/>
            </a:pPr>
            <a:r>
              <a:rPr lang="en-US" altLang="en-US" sz="4000" b="1">
                <a:effectLst>
                  <a:outerShdw blurRad="38100" dist="38100" dir="2700000" algn="tl">
                    <a:srgbClr val="C0C0C0"/>
                  </a:outerShdw>
                </a:effectLst>
                <a:latin typeface="Arial" panose="020B0604020202020204" pitchFamily="34" charset="0"/>
              </a:rPr>
              <a:t>Outline</a:t>
            </a:r>
          </a:p>
        </p:txBody>
      </p:sp>
      <p:sp>
        <p:nvSpPr>
          <p:cNvPr id="305157" name="Line 4">
            <a:extLst>
              <a:ext uri="{FF2B5EF4-FFF2-40B4-BE49-F238E27FC236}">
                <a16:creationId xmlns:a16="http://schemas.microsoft.com/office/drawing/2014/main" id="{8BBAF1BD-E6DA-9E05-D04F-617FA4A86829}"/>
              </a:ext>
            </a:extLst>
          </p:cNvPr>
          <p:cNvSpPr>
            <a:spLocks noChangeShapeType="1"/>
          </p:cNvSpPr>
          <p:nvPr/>
        </p:nvSpPr>
        <p:spPr bwMode="auto">
          <a:xfrm>
            <a:off x="228600" y="741363"/>
            <a:ext cx="8683625" cy="0"/>
          </a:xfrm>
          <a:prstGeom prst="line">
            <a:avLst/>
          </a:prstGeom>
          <a:noFill/>
          <a:ln w="50800">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Tree>
  </p:cSld>
  <p:clrMapOvr>
    <a:masterClrMapping/>
  </p:clrMapOvr>
</p:sld>
</file>

<file path=ppt/slides/slide1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202" name="Slide Number Placeholder 3">
            <a:extLst>
              <a:ext uri="{FF2B5EF4-FFF2-40B4-BE49-F238E27FC236}">
                <a16:creationId xmlns:a16="http://schemas.microsoft.com/office/drawing/2014/main" id="{2027E96C-858F-A07B-5955-464063388E92}"/>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EF76749C-F54A-47D5-BA9B-657D32A432D5}" type="slidenum">
              <a:rPr lang="en-US" altLang="en-US" sz="1400"/>
              <a:pPr>
                <a:spcBef>
                  <a:spcPct val="0"/>
                </a:spcBef>
                <a:buFontTx/>
                <a:buNone/>
              </a:pPr>
              <a:t>159</a:t>
            </a:fld>
            <a:endParaRPr lang="en-US" altLang="en-US" sz="1400"/>
          </a:p>
        </p:txBody>
      </p:sp>
      <p:sp>
        <p:nvSpPr>
          <p:cNvPr id="307203" name="Text Box 2">
            <a:extLst>
              <a:ext uri="{FF2B5EF4-FFF2-40B4-BE49-F238E27FC236}">
                <a16:creationId xmlns:a16="http://schemas.microsoft.com/office/drawing/2014/main" id="{765F2A67-38D7-3411-C550-19C1CB21C6BB}"/>
              </a:ext>
            </a:extLst>
          </p:cNvPr>
          <p:cNvSpPr txBox="1">
            <a:spLocks noChangeArrowheads="1"/>
          </p:cNvSpPr>
          <p:nvPr/>
        </p:nvSpPr>
        <p:spPr bwMode="auto">
          <a:xfrm>
            <a:off x="227013" y="44450"/>
            <a:ext cx="8916987" cy="8540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5000" b="1">
                <a:solidFill>
                  <a:srgbClr val="FF0000"/>
                </a:solidFill>
                <a:latin typeface="Arial" panose="020B0604020202020204" pitchFamily="34" charset="0"/>
              </a:rPr>
              <a:t>    Results: Pharmacology</a:t>
            </a:r>
            <a:endParaRPr lang="en-US" altLang="en-US" sz="5000" b="1">
              <a:solidFill>
                <a:srgbClr val="0000FF"/>
              </a:solidFill>
              <a:latin typeface="Arial" panose="020B0604020202020204" pitchFamily="34" charset="0"/>
            </a:endParaRPr>
          </a:p>
        </p:txBody>
      </p:sp>
      <p:sp>
        <p:nvSpPr>
          <p:cNvPr id="307204" name="Line 3">
            <a:extLst>
              <a:ext uri="{FF2B5EF4-FFF2-40B4-BE49-F238E27FC236}">
                <a16:creationId xmlns:a16="http://schemas.microsoft.com/office/drawing/2014/main" id="{C43DBEAD-2CAC-3C67-5419-BB00D01F9F5D}"/>
              </a:ext>
            </a:extLst>
          </p:cNvPr>
          <p:cNvSpPr>
            <a:spLocks noChangeShapeType="1"/>
          </p:cNvSpPr>
          <p:nvPr/>
        </p:nvSpPr>
        <p:spPr bwMode="auto">
          <a:xfrm>
            <a:off x="227013" y="1004888"/>
            <a:ext cx="8683625" cy="0"/>
          </a:xfrm>
          <a:prstGeom prst="line">
            <a:avLst/>
          </a:prstGeom>
          <a:noFill/>
          <a:ln w="57150">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307205" name="Text Box 4">
            <a:extLst>
              <a:ext uri="{FF2B5EF4-FFF2-40B4-BE49-F238E27FC236}">
                <a16:creationId xmlns:a16="http://schemas.microsoft.com/office/drawing/2014/main" id="{ACBB5B71-BD7C-BEC1-A727-F90612278409}"/>
              </a:ext>
            </a:extLst>
          </p:cNvPr>
          <p:cNvSpPr txBox="1">
            <a:spLocks noChangeArrowheads="1"/>
          </p:cNvSpPr>
          <p:nvPr/>
        </p:nvSpPr>
        <p:spPr bwMode="auto">
          <a:xfrm>
            <a:off x="273050" y="1193800"/>
            <a:ext cx="8612188" cy="11271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3400" b="1">
                <a:latin typeface="Arial" panose="020B0604020202020204" pitchFamily="34" charset="0"/>
              </a:rPr>
              <a:t>Several dopamine drugs had dif</a:t>
            </a:r>
            <a:r>
              <a:rPr lang="en-US" altLang="en-US" sz="800" b="1">
                <a:latin typeface="Arial" panose="020B0604020202020204" pitchFamily="34" charset="0"/>
              </a:rPr>
              <a:t> </a:t>
            </a:r>
            <a:r>
              <a:rPr lang="en-US" altLang="en-US" sz="3400" b="1">
                <a:latin typeface="Arial" panose="020B0604020202020204" pitchFamily="34" charset="0"/>
              </a:rPr>
              <a:t>ferential</a:t>
            </a:r>
            <a:br>
              <a:rPr lang="en-US" altLang="en-US" sz="3400" b="1">
                <a:latin typeface="Arial" panose="020B0604020202020204" pitchFamily="34" charset="0"/>
              </a:rPr>
            </a:br>
            <a:r>
              <a:rPr lang="en-US" altLang="en-US" sz="3400" b="1">
                <a:latin typeface="Arial" panose="020B0604020202020204" pitchFamily="34" charset="0"/>
              </a:rPr>
              <a:t>   ef</a:t>
            </a:r>
            <a:r>
              <a:rPr lang="en-US" altLang="en-US" sz="800" b="1">
                <a:latin typeface="Arial" panose="020B0604020202020204" pitchFamily="34" charset="0"/>
              </a:rPr>
              <a:t> </a:t>
            </a:r>
            <a:r>
              <a:rPr lang="en-US" altLang="en-US" sz="3400" b="1">
                <a:latin typeface="Arial" panose="020B0604020202020204" pitchFamily="34" charset="0"/>
              </a:rPr>
              <a:t>fects on </a:t>
            </a:r>
            <a:r>
              <a:rPr lang="en-US" altLang="en-US" sz="3400" b="1">
                <a:solidFill>
                  <a:srgbClr val="0000FF"/>
                </a:solidFill>
                <a:latin typeface="Arial" panose="020B0604020202020204" pitchFamily="34" charset="0"/>
              </a:rPr>
              <a:t>C</a:t>
            </a:r>
            <a:r>
              <a:rPr lang="en-US" altLang="en-US" sz="3400" b="1">
                <a:latin typeface="Arial" panose="020B0604020202020204" pitchFamily="34" charset="0"/>
              </a:rPr>
              <a:t> and </a:t>
            </a:r>
            <a:r>
              <a:rPr lang="en-US" altLang="en-US" sz="3400" b="1">
                <a:solidFill>
                  <a:srgbClr val="FF0000"/>
                </a:solidFill>
                <a:latin typeface="Arial" panose="020B0604020202020204" pitchFamily="34" charset="0"/>
              </a:rPr>
              <a:t>S</a:t>
            </a:r>
            <a:r>
              <a:rPr lang="en-US" altLang="en-US" sz="3400" b="1">
                <a:latin typeface="Arial" panose="020B0604020202020204" pitchFamily="34" charset="0"/>
              </a:rPr>
              <a:t> lines.</a:t>
            </a:r>
          </a:p>
        </p:txBody>
      </p:sp>
    </p:spTree>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490" name="Slide Number Placeholder 3">
            <a:extLst>
              <a:ext uri="{FF2B5EF4-FFF2-40B4-BE49-F238E27FC236}">
                <a16:creationId xmlns:a16="http://schemas.microsoft.com/office/drawing/2014/main" id="{78A95A48-4992-FAD7-C31A-6D7D9443C14E}"/>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C15B4ACA-96DB-4F2F-BD66-217562D3FB9E}" type="slidenum">
              <a:rPr lang="en-US" altLang="en-US" sz="1400"/>
              <a:pPr>
                <a:spcBef>
                  <a:spcPct val="0"/>
                </a:spcBef>
                <a:buFontTx/>
                <a:buNone/>
              </a:pPr>
              <a:t>16</a:t>
            </a:fld>
            <a:endParaRPr lang="en-US" altLang="en-US" sz="1400" dirty="0"/>
          </a:p>
        </p:txBody>
      </p:sp>
      <p:sp>
        <p:nvSpPr>
          <p:cNvPr id="63491" name="Rectangle 2">
            <a:extLst>
              <a:ext uri="{FF2B5EF4-FFF2-40B4-BE49-F238E27FC236}">
                <a16:creationId xmlns:a16="http://schemas.microsoft.com/office/drawing/2014/main" id="{CF271339-58EE-C4A8-2D0B-722790099BCA}"/>
              </a:ext>
            </a:extLst>
          </p:cNvPr>
          <p:cNvSpPr>
            <a:spLocks noChangeArrowheads="1"/>
          </p:cNvSpPr>
          <p:nvPr/>
        </p:nvSpPr>
        <p:spPr bwMode="auto">
          <a:xfrm>
            <a:off x="6977063" y="6643688"/>
            <a:ext cx="2166937" cy="2143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800" dirty="0">
                <a:latin typeface="Arial" panose="020B0604020202020204" pitchFamily="34" charset="0"/>
              </a:rPr>
              <a:t>HCA_sensors_and_computer_2_shrunk.jpg</a:t>
            </a:r>
          </a:p>
        </p:txBody>
      </p:sp>
      <p:pic>
        <p:nvPicPr>
          <p:cNvPr id="63492" name="Picture 3" descr="HCA_sensors_and_computer_2_shrunk">
            <a:extLst>
              <a:ext uri="{FF2B5EF4-FFF2-40B4-BE49-F238E27FC236}">
                <a16:creationId xmlns:a16="http://schemas.microsoft.com/office/drawing/2014/main" id="{C787169F-F83E-1C34-7A7A-B3D934A7304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77800" y="371475"/>
            <a:ext cx="9732963" cy="6486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620996" name="Text Box 4">
            <a:extLst>
              <a:ext uri="{FF2B5EF4-FFF2-40B4-BE49-F238E27FC236}">
                <a16:creationId xmlns:a16="http://schemas.microsoft.com/office/drawing/2014/main" id="{D0915363-0F5C-9167-458A-B626A271FEB7}"/>
              </a:ext>
            </a:extLst>
          </p:cNvPr>
          <p:cNvSpPr txBox="1">
            <a:spLocks noChangeArrowheads="1"/>
          </p:cNvSpPr>
          <p:nvPr/>
        </p:nvSpPr>
        <p:spPr bwMode="auto">
          <a:xfrm>
            <a:off x="-61913" y="-15875"/>
            <a:ext cx="9623426" cy="725488"/>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nSpc>
                <a:spcPct val="130000"/>
              </a:lnSpc>
              <a:spcBef>
                <a:spcPct val="30000"/>
              </a:spcBef>
              <a:spcAft>
                <a:spcPct val="50000"/>
              </a:spcAft>
              <a:defRPr/>
            </a:pPr>
            <a:r>
              <a:rPr lang="en-US" altLang="en-US" sz="3200" b="1" dirty="0">
                <a:effectLst>
                  <a:outerShdw blurRad="38100" dist="38100" dir="2700000" algn="tl">
                    <a:srgbClr val="C0C0C0"/>
                  </a:outerShdw>
                </a:effectLst>
                <a:latin typeface="Arial" panose="020B0604020202020204" pitchFamily="34" charset="0"/>
              </a:rPr>
              <a:t>        What about activity in ordinary cages?</a:t>
            </a:r>
          </a:p>
        </p:txBody>
      </p:sp>
    </p:spTree>
  </p:cSld>
  <p:clrMapOvr>
    <a:masterClrMapping/>
  </p:clrMapOvr>
</p:sld>
</file>

<file path=ppt/slides/slide1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9250" name="Slide Number Placeholder 3">
            <a:extLst>
              <a:ext uri="{FF2B5EF4-FFF2-40B4-BE49-F238E27FC236}">
                <a16:creationId xmlns:a16="http://schemas.microsoft.com/office/drawing/2014/main" id="{5768F589-D315-9118-8BC2-69018B8E4848}"/>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EE256884-6D3D-4406-BE8B-D3898C299B7B}" type="slidenum">
              <a:rPr lang="en-US" altLang="en-US" sz="1400"/>
              <a:pPr>
                <a:spcBef>
                  <a:spcPct val="0"/>
                </a:spcBef>
                <a:buFontTx/>
                <a:buNone/>
              </a:pPr>
              <a:t>160</a:t>
            </a:fld>
            <a:endParaRPr lang="en-US" altLang="en-US" sz="1400"/>
          </a:p>
        </p:txBody>
      </p:sp>
      <p:sp>
        <p:nvSpPr>
          <p:cNvPr id="309251" name="Text Box 2">
            <a:extLst>
              <a:ext uri="{FF2B5EF4-FFF2-40B4-BE49-F238E27FC236}">
                <a16:creationId xmlns:a16="http://schemas.microsoft.com/office/drawing/2014/main" id="{D60D2F72-6C47-9925-152B-BAC694DC980B}"/>
              </a:ext>
            </a:extLst>
          </p:cNvPr>
          <p:cNvSpPr txBox="1">
            <a:spLocks noChangeArrowheads="1"/>
          </p:cNvSpPr>
          <p:nvPr/>
        </p:nvSpPr>
        <p:spPr bwMode="auto">
          <a:xfrm>
            <a:off x="227013" y="44450"/>
            <a:ext cx="8916987" cy="8540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5000" b="1">
                <a:solidFill>
                  <a:srgbClr val="FF0000"/>
                </a:solidFill>
                <a:latin typeface="Arial" panose="020B0604020202020204" pitchFamily="34" charset="0"/>
              </a:rPr>
              <a:t>    Results: Pharmacology</a:t>
            </a:r>
            <a:endParaRPr lang="en-US" altLang="en-US" sz="5000" b="1">
              <a:solidFill>
                <a:srgbClr val="0000FF"/>
              </a:solidFill>
              <a:latin typeface="Arial" panose="020B0604020202020204" pitchFamily="34" charset="0"/>
            </a:endParaRPr>
          </a:p>
        </p:txBody>
      </p:sp>
      <p:sp>
        <p:nvSpPr>
          <p:cNvPr id="309252" name="Line 3">
            <a:extLst>
              <a:ext uri="{FF2B5EF4-FFF2-40B4-BE49-F238E27FC236}">
                <a16:creationId xmlns:a16="http://schemas.microsoft.com/office/drawing/2014/main" id="{22CC4302-72C2-29E3-9871-636E4DD16A60}"/>
              </a:ext>
            </a:extLst>
          </p:cNvPr>
          <p:cNvSpPr>
            <a:spLocks noChangeShapeType="1"/>
          </p:cNvSpPr>
          <p:nvPr/>
        </p:nvSpPr>
        <p:spPr bwMode="auto">
          <a:xfrm>
            <a:off x="227013" y="1004888"/>
            <a:ext cx="8683625" cy="0"/>
          </a:xfrm>
          <a:prstGeom prst="line">
            <a:avLst/>
          </a:prstGeom>
          <a:noFill/>
          <a:ln w="57150">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309253" name="Text Box 4">
            <a:extLst>
              <a:ext uri="{FF2B5EF4-FFF2-40B4-BE49-F238E27FC236}">
                <a16:creationId xmlns:a16="http://schemas.microsoft.com/office/drawing/2014/main" id="{FE9855FB-4CD2-4E17-D4A7-9AFEF67091D1}"/>
              </a:ext>
            </a:extLst>
          </p:cNvPr>
          <p:cNvSpPr txBox="1">
            <a:spLocks noChangeArrowheads="1"/>
          </p:cNvSpPr>
          <p:nvPr/>
        </p:nvSpPr>
        <p:spPr bwMode="auto">
          <a:xfrm>
            <a:off x="273050" y="1193800"/>
            <a:ext cx="8612188" cy="27828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3400" b="1">
                <a:solidFill>
                  <a:schemeClr val="bg2"/>
                </a:solidFill>
                <a:latin typeface="Arial" panose="020B0604020202020204" pitchFamily="34" charset="0"/>
              </a:rPr>
              <a:t>Several dopamine drugs had dif</a:t>
            </a:r>
            <a:r>
              <a:rPr lang="en-US" altLang="en-US" sz="800" b="1">
                <a:solidFill>
                  <a:schemeClr val="bg2"/>
                </a:solidFill>
                <a:latin typeface="Arial" panose="020B0604020202020204" pitchFamily="34" charset="0"/>
              </a:rPr>
              <a:t> </a:t>
            </a:r>
            <a:r>
              <a:rPr lang="en-US" altLang="en-US" sz="3400" b="1">
                <a:solidFill>
                  <a:schemeClr val="bg2"/>
                </a:solidFill>
                <a:latin typeface="Arial" panose="020B0604020202020204" pitchFamily="34" charset="0"/>
              </a:rPr>
              <a:t>ferential</a:t>
            </a:r>
            <a:br>
              <a:rPr lang="en-US" altLang="en-US" sz="3400" b="1">
                <a:solidFill>
                  <a:schemeClr val="bg2"/>
                </a:solidFill>
                <a:latin typeface="Arial" panose="020B0604020202020204" pitchFamily="34" charset="0"/>
              </a:rPr>
            </a:br>
            <a:r>
              <a:rPr lang="en-US" altLang="en-US" sz="3400" b="1">
                <a:solidFill>
                  <a:schemeClr val="bg2"/>
                </a:solidFill>
                <a:latin typeface="Arial" panose="020B0604020202020204" pitchFamily="34" charset="0"/>
              </a:rPr>
              <a:t>   ef</a:t>
            </a:r>
            <a:r>
              <a:rPr lang="en-US" altLang="en-US" sz="800" b="1">
                <a:solidFill>
                  <a:schemeClr val="bg2"/>
                </a:solidFill>
                <a:latin typeface="Arial" panose="020B0604020202020204" pitchFamily="34" charset="0"/>
              </a:rPr>
              <a:t> </a:t>
            </a:r>
            <a:r>
              <a:rPr lang="en-US" altLang="en-US" sz="3400" b="1">
                <a:solidFill>
                  <a:schemeClr val="bg2"/>
                </a:solidFill>
                <a:latin typeface="Arial" panose="020B0604020202020204" pitchFamily="34" charset="0"/>
              </a:rPr>
              <a:t>fects on C and S lines.</a:t>
            </a:r>
          </a:p>
          <a:p>
            <a:pPr>
              <a:buFontTx/>
              <a:buNone/>
            </a:pPr>
            <a:r>
              <a:rPr lang="en-US" altLang="en-US" sz="3400" b="1">
                <a:latin typeface="Arial" panose="020B0604020202020204" pitchFamily="34" charset="0"/>
              </a:rPr>
              <a:t>For example, Ritalin increased running</a:t>
            </a:r>
            <a:br>
              <a:rPr lang="en-US" altLang="en-US" sz="3400" b="1">
                <a:latin typeface="Arial" panose="020B0604020202020204" pitchFamily="34" charset="0"/>
              </a:rPr>
            </a:br>
            <a:r>
              <a:rPr lang="en-US" altLang="en-US" sz="3400" b="1">
                <a:latin typeface="Arial" panose="020B0604020202020204" pitchFamily="34" charset="0"/>
              </a:rPr>
              <a:t>   in </a:t>
            </a:r>
            <a:r>
              <a:rPr lang="en-US" altLang="en-US" sz="3400" b="1">
                <a:solidFill>
                  <a:srgbClr val="0000FF"/>
                </a:solidFill>
                <a:latin typeface="Arial" panose="020B0604020202020204" pitchFamily="34" charset="0"/>
              </a:rPr>
              <a:t>C</a:t>
            </a:r>
            <a:r>
              <a:rPr lang="en-US" altLang="en-US" sz="3400" b="1">
                <a:latin typeface="Arial" panose="020B0604020202020204" pitchFamily="34" charset="0"/>
              </a:rPr>
              <a:t> lines, but decreased it in </a:t>
            </a:r>
            <a:r>
              <a:rPr lang="en-US" altLang="en-US" sz="3400" b="1">
                <a:solidFill>
                  <a:srgbClr val="FF0000"/>
                </a:solidFill>
                <a:latin typeface="Arial" panose="020B0604020202020204" pitchFamily="34" charset="0"/>
              </a:rPr>
              <a:t>S</a:t>
            </a:r>
            <a:r>
              <a:rPr lang="en-US" altLang="en-US" sz="3400" b="1">
                <a:latin typeface="Arial" panose="020B0604020202020204" pitchFamily="34" charset="0"/>
              </a:rPr>
              <a:t> lines,</a:t>
            </a:r>
            <a:br>
              <a:rPr lang="en-US" altLang="en-US" sz="3400" b="1">
                <a:latin typeface="Arial" panose="020B0604020202020204" pitchFamily="34" charset="0"/>
              </a:rPr>
            </a:br>
            <a:r>
              <a:rPr lang="en-US" altLang="en-US" sz="3400" b="1">
                <a:latin typeface="Arial" panose="020B0604020202020204" pitchFamily="34" charset="0"/>
              </a:rPr>
              <a:t>   almost down to level of controls.</a:t>
            </a:r>
          </a:p>
        </p:txBody>
      </p:sp>
    </p:spTree>
  </p:cSld>
  <p:clrMapOvr>
    <a:masterClrMapping/>
  </p:clrMapOvr>
</p:sld>
</file>

<file path=ppt/slides/slide1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1298" name="Slide Number Placeholder 3">
            <a:extLst>
              <a:ext uri="{FF2B5EF4-FFF2-40B4-BE49-F238E27FC236}">
                <a16:creationId xmlns:a16="http://schemas.microsoft.com/office/drawing/2014/main" id="{C713FBD3-13FF-CEE1-0FFD-B8506905E4DA}"/>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B7365A8E-FA26-485D-AAA6-308AC740F0D2}" type="slidenum">
              <a:rPr lang="en-US" altLang="en-US" sz="1400"/>
              <a:pPr>
                <a:spcBef>
                  <a:spcPct val="0"/>
                </a:spcBef>
                <a:buFontTx/>
                <a:buNone/>
              </a:pPr>
              <a:t>161</a:t>
            </a:fld>
            <a:endParaRPr lang="en-US" altLang="en-US" sz="1400"/>
          </a:p>
        </p:txBody>
      </p:sp>
      <p:graphicFrame>
        <p:nvGraphicFramePr>
          <p:cNvPr id="311299" name="Object 2">
            <a:extLst>
              <a:ext uri="{FF2B5EF4-FFF2-40B4-BE49-F238E27FC236}">
                <a16:creationId xmlns:a16="http://schemas.microsoft.com/office/drawing/2014/main" id="{D9C8B790-F215-6977-0EA4-24860004B3C2}"/>
              </a:ext>
            </a:extLst>
          </p:cNvPr>
          <p:cNvGraphicFramePr>
            <a:graphicFrameLocks noChangeAspect="1"/>
          </p:cNvGraphicFramePr>
          <p:nvPr/>
        </p:nvGraphicFramePr>
        <p:xfrm>
          <a:off x="-317500" y="158750"/>
          <a:ext cx="9153525" cy="6746875"/>
        </p:xfrm>
        <a:graphic>
          <a:graphicData uri="http://schemas.openxmlformats.org/presentationml/2006/ole">
            <mc:AlternateContent xmlns:mc="http://schemas.openxmlformats.org/markup-compatibility/2006">
              <mc:Choice xmlns:v="urn:schemas-microsoft-com:vml" Requires="v">
                <p:oleObj name="Chart" r:id="rId3" imgW="6103518" imgH="4495866" progId="MSGraph.Chart.8">
                  <p:embed followColorScheme="full"/>
                </p:oleObj>
              </mc:Choice>
              <mc:Fallback>
                <p:oleObj name="Chart" r:id="rId3" imgW="6103518" imgH="4495866" progId="MSGraph.Chart.8">
                  <p:embed followColorScheme="full"/>
                  <p:pic>
                    <p:nvPicPr>
                      <p:cNvPr id="0" name="Object 2"/>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17500" y="158750"/>
                        <a:ext cx="9153525" cy="67468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11300" name="Text Box 3">
            <a:extLst>
              <a:ext uri="{FF2B5EF4-FFF2-40B4-BE49-F238E27FC236}">
                <a16:creationId xmlns:a16="http://schemas.microsoft.com/office/drawing/2014/main" id="{C98FB8AE-7579-B79A-A2B5-550D155EEB83}"/>
              </a:ext>
            </a:extLst>
          </p:cNvPr>
          <p:cNvSpPr txBox="1">
            <a:spLocks noChangeArrowheads="1"/>
          </p:cNvSpPr>
          <p:nvPr/>
        </p:nvSpPr>
        <p:spPr bwMode="auto">
          <a:xfrm>
            <a:off x="838200" y="6126163"/>
            <a:ext cx="3352800" cy="5794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US" altLang="en-US" b="1">
                <a:solidFill>
                  <a:srgbClr val="008000"/>
                </a:solidFill>
                <a:latin typeface="Helvetica" panose="020B0604020202020204" pitchFamily="34" charset="0"/>
              </a:rPr>
              <a:t>Rit</a:t>
            </a:r>
            <a:r>
              <a:rPr lang="en-US" altLang="en-US" sz="600" b="1">
                <a:solidFill>
                  <a:srgbClr val="008000"/>
                </a:solidFill>
                <a:latin typeface="Helvetica" panose="020B0604020202020204" pitchFamily="34" charset="0"/>
              </a:rPr>
              <a:t> </a:t>
            </a:r>
            <a:r>
              <a:rPr lang="en-US" altLang="en-US" b="1">
                <a:solidFill>
                  <a:srgbClr val="008000"/>
                </a:solidFill>
                <a:latin typeface="Helvetica" panose="020B0604020202020204" pitchFamily="34" charset="0"/>
              </a:rPr>
              <a:t>alin Inject</a:t>
            </a:r>
            <a:r>
              <a:rPr lang="en-US" altLang="en-US" sz="600" b="1">
                <a:solidFill>
                  <a:srgbClr val="008000"/>
                </a:solidFill>
                <a:latin typeface="Helvetica" panose="020B0604020202020204" pitchFamily="34" charset="0"/>
              </a:rPr>
              <a:t> </a:t>
            </a:r>
            <a:r>
              <a:rPr lang="en-US" altLang="en-US" b="1">
                <a:solidFill>
                  <a:srgbClr val="008000"/>
                </a:solidFill>
                <a:latin typeface="Helvetica" panose="020B0604020202020204" pitchFamily="34" charset="0"/>
              </a:rPr>
              <a:t>ion</a:t>
            </a:r>
          </a:p>
        </p:txBody>
      </p:sp>
      <p:sp>
        <p:nvSpPr>
          <p:cNvPr id="311301" name="Rectangle 4">
            <a:extLst>
              <a:ext uri="{FF2B5EF4-FFF2-40B4-BE49-F238E27FC236}">
                <a16:creationId xmlns:a16="http://schemas.microsoft.com/office/drawing/2014/main" id="{741D521B-F95D-C282-1841-7E4401C6888D}"/>
              </a:ext>
            </a:extLst>
          </p:cNvPr>
          <p:cNvSpPr>
            <a:spLocks noChangeArrowheads="1"/>
          </p:cNvSpPr>
          <p:nvPr/>
        </p:nvSpPr>
        <p:spPr bwMode="auto">
          <a:xfrm>
            <a:off x="685800" y="5334000"/>
            <a:ext cx="838200" cy="762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311302" name="Rectangle 5">
            <a:extLst>
              <a:ext uri="{FF2B5EF4-FFF2-40B4-BE49-F238E27FC236}">
                <a16:creationId xmlns:a16="http://schemas.microsoft.com/office/drawing/2014/main" id="{3C0C7B53-0ACE-14EE-16E0-50E810A8607B}"/>
              </a:ext>
            </a:extLst>
          </p:cNvPr>
          <p:cNvSpPr>
            <a:spLocks noChangeArrowheads="1"/>
          </p:cNvSpPr>
          <p:nvPr/>
        </p:nvSpPr>
        <p:spPr bwMode="auto">
          <a:xfrm>
            <a:off x="-1447800" y="2438400"/>
            <a:ext cx="609600" cy="6096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311303" name="Text Box 6">
            <a:extLst>
              <a:ext uri="{FF2B5EF4-FFF2-40B4-BE49-F238E27FC236}">
                <a16:creationId xmlns:a16="http://schemas.microsoft.com/office/drawing/2014/main" id="{1C968EC6-A338-8D99-1A47-31EEE4091B39}"/>
              </a:ext>
            </a:extLst>
          </p:cNvPr>
          <p:cNvSpPr txBox="1">
            <a:spLocks noChangeArrowheads="1"/>
          </p:cNvSpPr>
          <p:nvPr/>
        </p:nvSpPr>
        <p:spPr bwMode="auto">
          <a:xfrm>
            <a:off x="4064000" y="5821363"/>
            <a:ext cx="2286000" cy="5794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US" altLang="en-US" b="1">
                <a:solidFill>
                  <a:schemeClr val="tx2"/>
                </a:solidFill>
                <a:latin typeface="Helvetica" panose="020B0604020202020204" pitchFamily="34" charset="0"/>
              </a:rPr>
              <a:t>Time (min)</a:t>
            </a:r>
            <a:endParaRPr lang="en-US" altLang="en-US">
              <a:latin typeface="Helvetica" panose="020B0604020202020204" pitchFamily="34" charset="0"/>
            </a:endParaRPr>
          </a:p>
        </p:txBody>
      </p:sp>
      <p:sp>
        <p:nvSpPr>
          <p:cNvPr id="311304" name="Text Box 7">
            <a:extLst>
              <a:ext uri="{FF2B5EF4-FFF2-40B4-BE49-F238E27FC236}">
                <a16:creationId xmlns:a16="http://schemas.microsoft.com/office/drawing/2014/main" id="{9A93DAE3-689B-365C-3F29-B966B02D2E8E}"/>
              </a:ext>
            </a:extLst>
          </p:cNvPr>
          <p:cNvSpPr txBox="1">
            <a:spLocks noChangeArrowheads="1"/>
          </p:cNvSpPr>
          <p:nvPr/>
        </p:nvSpPr>
        <p:spPr bwMode="auto">
          <a:xfrm>
            <a:off x="3259138" y="304800"/>
            <a:ext cx="3370262" cy="5794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US" altLang="en-US" b="1">
                <a:solidFill>
                  <a:srgbClr val="FF0000"/>
                </a:solidFill>
                <a:latin typeface="Arial" panose="020B0604020202020204" pitchFamily="34" charset="0"/>
              </a:rPr>
              <a:t>Selected Lines</a:t>
            </a:r>
          </a:p>
        </p:txBody>
      </p:sp>
      <p:sp>
        <p:nvSpPr>
          <p:cNvPr id="311305" name="Text Box 8">
            <a:extLst>
              <a:ext uri="{FF2B5EF4-FFF2-40B4-BE49-F238E27FC236}">
                <a16:creationId xmlns:a16="http://schemas.microsoft.com/office/drawing/2014/main" id="{3CD09B6F-54B6-63B8-22A3-5F128CD09E48}"/>
              </a:ext>
            </a:extLst>
          </p:cNvPr>
          <p:cNvSpPr txBox="1">
            <a:spLocks noChangeArrowheads="1"/>
          </p:cNvSpPr>
          <p:nvPr/>
        </p:nvSpPr>
        <p:spPr bwMode="auto">
          <a:xfrm>
            <a:off x="4808538" y="4114800"/>
            <a:ext cx="2887662" cy="5794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US" altLang="en-US" b="1">
                <a:solidFill>
                  <a:srgbClr val="0000FF"/>
                </a:solidFill>
                <a:latin typeface="Arial" panose="020B0604020202020204" pitchFamily="34" charset="0"/>
              </a:rPr>
              <a:t>Control Lines</a:t>
            </a:r>
          </a:p>
        </p:txBody>
      </p:sp>
      <p:sp>
        <p:nvSpPr>
          <p:cNvPr id="311306" name="Text Box 9">
            <a:extLst>
              <a:ext uri="{FF2B5EF4-FFF2-40B4-BE49-F238E27FC236}">
                <a16:creationId xmlns:a16="http://schemas.microsoft.com/office/drawing/2014/main" id="{DADD86FF-F5F5-E56B-830C-CB165B7CB979}"/>
              </a:ext>
            </a:extLst>
          </p:cNvPr>
          <p:cNvSpPr txBox="1">
            <a:spLocks noChangeArrowheads="1"/>
          </p:cNvSpPr>
          <p:nvPr/>
        </p:nvSpPr>
        <p:spPr bwMode="auto">
          <a:xfrm rot="-5400000">
            <a:off x="-1913731" y="2632869"/>
            <a:ext cx="5029200"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US" altLang="en-US" sz="2800" b="1">
                <a:solidFill>
                  <a:schemeClr val="tx2"/>
                </a:solidFill>
                <a:latin typeface="Helvetica" panose="020B0604020202020204" pitchFamily="34" charset="0"/>
              </a:rPr>
              <a:t>Wheel Running Distance (m)</a:t>
            </a:r>
          </a:p>
        </p:txBody>
      </p:sp>
      <p:sp>
        <p:nvSpPr>
          <p:cNvPr id="311307" name="Line 10">
            <a:extLst>
              <a:ext uri="{FF2B5EF4-FFF2-40B4-BE49-F238E27FC236}">
                <a16:creationId xmlns:a16="http://schemas.microsoft.com/office/drawing/2014/main" id="{CF9F7343-0F5F-96CD-EDAF-83F0D368FA74}"/>
              </a:ext>
            </a:extLst>
          </p:cNvPr>
          <p:cNvSpPr>
            <a:spLocks noChangeShapeType="1"/>
          </p:cNvSpPr>
          <p:nvPr/>
        </p:nvSpPr>
        <p:spPr bwMode="auto">
          <a:xfrm flipH="1" flipV="1">
            <a:off x="2254250" y="5440363"/>
            <a:ext cx="0" cy="731837"/>
          </a:xfrm>
          <a:prstGeom prst="line">
            <a:avLst/>
          </a:prstGeom>
          <a:noFill/>
          <a:ln w="57150">
            <a:solidFill>
              <a:srgbClr val="008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311308" name="Text Box 11">
            <a:extLst>
              <a:ext uri="{FF2B5EF4-FFF2-40B4-BE49-F238E27FC236}">
                <a16:creationId xmlns:a16="http://schemas.microsoft.com/office/drawing/2014/main" id="{D068EE99-800D-2F61-2AC5-B2DF06E650D2}"/>
              </a:ext>
            </a:extLst>
          </p:cNvPr>
          <p:cNvSpPr txBox="1">
            <a:spLocks noChangeArrowheads="1"/>
          </p:cNvSpPr>
          <p:nvPr/>
        </p:nvSpPr>
        <p:spPr bwMode="auto">
          <a:xfrm>
            <a:off x="6096000" y="2222500"/>
            <a:ext cx="2514600" cy="8223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2400" b="1">
                <a:latin typeface="Arial" panose="020B0604020202020204" pitchFamily="34" charset="0"/>
              </a:rPr>
              <a:t>open = Saline</a:t>
            </a:r>
          </a:p>
          <a:p>
            <a:pPr>
              <a:spcBef>
                <a:spcPct val="0"/>
              </a:spcBef>
              <a:buFontTx/>
              <a:buNone/>
            </a:pPr>
            <a:r>
              <a:rPr lang="en-US" altLang="en-US" sz="2400" b="1">
                <a:latin typeface="Arial" panose="020B0604020202020204" pitchFamily="34" charset="0"/>
              </a:rPr>
              <a:t>closed = Ritalin</a:t>
            </a:r>
          </a:p>
        </p:txBody>
      </p:sp>
    </p:spTree>
  </p:cSld>
  <p:clrMapOvr>
    <a:masterClrMapping/>
  </p:clrMapOvr>
</p:sld>
</file>

<file path=ppt/slides/slide1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3346" name="Slide Number Placeholder 5">
            <a:extLst>
              <a:ext uri="{FF2B5EF4-FFF2-40B4-BE49-F238E27FC236}">
                <a16:creationId xmlns:a16="http://schemas.microsoft.com/office/drawing/2014/main" id="{57977FD1-A01B-AEFA-F173-DB3051D4E596}"/>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928750AF-AF28-4BA2-9564-8C4DAF5D53A1}" type="slidenum">
              <a:rPr lang="en-US" altLang="en-US" sz="1400"/>
              <a:pPr>
                <a:spcBef>
                  <a:spcPct val="0"/>
                </a:spcBef>
                <a:buFontTx/>
                <a:buNone/>
              </a:pPr>
              <a:t>162</a:t>
            </a:fld>
            <a:endParaRPr lang="en-US" altLang="en-US" sz="1400"/>
          </a:p>
        </p:txBody>
      </p:sp>
      <p:sp>
        <p:nvSpPr>
          <p:cNvPr id="2063362" name="Rectangle 2">
            <a:extLst>
              <a:ext uri="{FF2B5EF4-FFF2-40B4-BE49-F238E27FC236}">
                <a16:creationId xmlns:a16="http://schemas.microsoft.com/office/drawing/2014/main" id="{3937CBA8-597E-7E70-E4E0-1DABA02B52FB}"/>
              </a:ext>
            </a:extLst>
          </p:cNvPr>
          <p:cNvSpPr>
            <a:spLocks noGrp="1" noChangeArrowheads="1"/>
          </p:cNvSpPr>
          <p:nvPr>
            <p:ph type="body" idx="1"/>
          </p:nvPr>
        </p:nvSpPr>
        <p:spPr>
          <a:xfrm>
            <a:off x="361950" y="895350"/>
            <a:ext cx="8616950" cy="5503863"/>
          </a:xfrm>
        </p:spPr>
        <p:txBody>
          <a:bodyPr>
            <a:spAutoFit/>
          </a:bodyPr>
          <a:lstStyle/>
          <a:p>
            <a:pPr>
              <a:spcBef>
                <a:spcPct val="0"/>
              </a:spcBef>
              <a:spcAft>
                <a:spcPct val="35000"/>
              </a:spcAft>
              <a:buSzPct val="130000"/>
              <a:buFont typeface="Arial" panose="020B0604020202020204" pitchFamily="34" charset="0"/>
              <a:buChar char="●"/>
              <a:defRPr/>
            </a:pPr>
            <a:r>
              <a:rPr lang="en-US" altLang="en-US" sz="2800" b="1">
                <a:effectLst>
                  <a:outerShdw blurRad="38100" dist="38100" dir="2700000" algn="tl">
                    <a:srgbClr val="C0C0C0"/>
                  </a:outerShdw>
                </a:effectLst>
                <a:latin typeface="Arial" panose="020B0604020202020204" pitchFamily="34" charset="0"/>
              </a:rPr>
              <a:t>Background &amp; rationale</a:t>
            </a:r>
          </a:p>
          <a:p>
            <a:pPr>
              <a:spcBef>
                <a:spcPct val="0"/>
              </a:spcBef>
              <a:spcAft>
                <a:spcPct val="35000"/>
              </a:spcAft>
              <a:buSzPct val="130000"/>
              <a:buFont typeface="Arial" panose="020B0604020202020204" pitchFamily="34" charset="0"/>
              <a:buChar char="●"/>
              <a:defRPr/>
            </a:pPr>
            <a:r>
              <a:rPr lang="en-US" altLang="en-US" sz="2800" b="1">
                <a:effectLst>
                  <a:outerShdw blurRad="38100" dist="38100" dir="2700000" algn="tl">
                    <a:srgbClr val="C0C0C0"/>
                  </a:outerShdw>
                </a:effectLst>
                <a:latin typeface="Arial" panose="020B0604020202020204" pitchFamily="34" charset="0"/>
              </a:rPr>
              <a:t>Experimental design for selective breeding</a:t>
            </a:r>
          </a:p>
          <a:p>
            <a:pPr>
              <a:spcBef>
                <a:spcPct val="0"/>
              </a:spcBef>
              <a:spcAft>
                <a:spcPct val="20000"/>
              </a:spcAft>
              <a:buSzPct val="130000"/>
              <a:buFont typeface="Arial" panose="020B0604020202020204" pitchFamily="34" charset="0"/>
              <a:buChar char="●"/>
              <a:defRPr/>
            </a:pPr>
            <a:r>
              <a:rPr lang="en-US" altLang="en-US" sz="2800" b="1">
                <a:effectLst>
                  <a:outerShdw blurRad="38100" dist="38100" dir="2700000" algn="tl">
                    <a:srgbClr val="C0C0C0"/>
                  </a:outerShdw>
                </a:effectLst>
                <a:latin typeface="Arial" panose="020B0604020202020204" pitchFamily="34" charset="0"/>
              </a:rPr>
              <a:t>Response to selection:</a:t>
            </a:r>
          </a:p>
          <a:p>
            <a:pPr lvl="1">
              <a:lnSpc>
                <a:spcPct val="80000"/>
              </a:lnSpc>
              <a:spcBef>
                <a:spcPct val="0"/>
              </a:spcBef>
              <a:spcAft>
                <a:spcPct val="35000"/>
              </a:spcAft>
              <a:buSzPct val="130000"/>
              <a:buFont typeface="Arial" panose="020B0604020202020204" pitchFamily="34" charset="0"/>
              <a:buChar char="●"/>
              <a:defRPr/>
            </a:pPr>
            <a:r>
              <a:rPr lang="en-US" altLang="en-US" sz="2400" b="1">
                <a:effectLst>
                  <a:outerShdw blurRad="38100" dist="38100" dir="2700000" algn="tl">
                    <a:srgbClr val="C0C0C0"/>
                  </a:outerShdw>
                </a:effectLst>
                <a:latin typeface="Arial" panose="020B0604020202020204" pitchFamily="34" charset="0"/>
              </a:rPr>
              <a:t>Direct response of wheel running</a:t>
            </a:r>
          </a:p>
          <a:p>
            <a:pPr lvl="1">
              <a:lnSpc>
                <a:spcPct val="60000"/>
              </a:lnSpc>
              <a:spcBef>
                <a:spcPct val="0"/>
              </a:spcBef>
              <a:spcAft>
                <a:spcPct val="20000"/>
              </a:spcAft>
              <a:buSzPct val="130000"/>
              <a:buFont typeface="Arial" panose="020B0604020202020204" pitchFamily="34" charset="0"/>
              <a:buChar char="●"/>
              <a:defRPr/>
            </a:pPr>
            <a:r>
              <a:rPr lang="en-US" altLang="en-US" sz="2400" b="1">
                <a:effectLst>
                  <a:outerShdw blurRad="38100" dist="38100" dir="2700000" algn="tl">
                    <a:srgbClr val="C0C0C0"/>
                  </a:outerShdw>
                </a:effectLst>
                <a:latin typeface="Arial" panose="020B0604020202020204" pitchFamily="34" charset="0"/>
              </a:rPr>
              <a:t>Correlated responses in other phenotypes</a:t>
            </a:r>
          </a:p>
          <a:p>
            <a:pPr>
              <a:spcBef>
                <a:spcPct val="0"/>
              </a:spcBef>
              <a:spcAft>
                <a:spcPct val="35000"/>
              </a:spcAft>
              <a:buSzPct val="130000"/>
              <a:buFont typeface="Arial" panose="020B0604020202020204" pitchFamily="34" charset="0"/>
              <a:buChar char="●"/>
              <a:defRPr/>
            </a:pPr>
            <a:r>
              <a:rPr lang="en-US" altLang="en-US" sz="2800" b="1">
                <a:effectLst>
                  <a:outerShdw blurRad="38100" dist="38100" dir="2700000" algn="tl">
                    <a:srgbClr val="C0C0C0"/>
                  </a:outerShdw>
                </a:effectLst>
                <a:latin typeface="Arial" panose="020B0604020202020204" pitchFamily="34" charset="0"/>
              </a:rPr>
              <a:t>Quantitative genetics &amp; "animal models"</a:t>
            </a:r>
          </a:p>
          <a:p>
            <a:pPr>
              <a:spcBef>
                <a:spcPct val="0"/>
              </a:spcBef>
              <a:spcAft>
                <a:spcPct val="35000"/>
              </a:spcAft>
              <a:buSzPct val="130000"/>
              <a:buFont typeface="Arial" panose="020B0604020202020204" pitchFamily="34" charset="0"/>
              <a:buChar char="●"/>
              <a:defRPr/>
            </a:pPr>
            <a:r>
              <a:rPr lang="en-US" altLang="en-US" sz="2800" b="1">
                <a:solidFill>
                  <a:srgbClr val="FF0000"/>
                </a:solidFill>
                <a:effectLst>
                  <a:outerShdw blurRad="38100" dist="38100" dir="2700000" algn="tl">
                    <a:srgbClr val="C0C0C0"/>
                  </a:outerShdw>
                </a:effectLst>
                <a:latin typeface="Arial" panose="020B0604020202020204" pitchFamily="34" charset="0"/>
              </a:rPr>
              <a:t>Gene of Major Effect: might mini-muscle</a:t>
            </a:r>
          </a:p>
          <a:p>
            <a:pPr>
              <a:spcBef>
                <a:spcPct val="0"/>
              </a:spcBef>
              <a:spcAft>
                <a:spcPct val="35000"/>
              </a:spcAft>
              <a:buSzPct val="130000"/>
              <a:buFont typeface="Arial" panose="020B0604020202020204" pitchFamily="34" charset="0"/>
              <a:buChar char="●"/>
              <a:defRPr/>
            </a:pPr>
            <a:r>
              <a:rPr lang="en-US" altLang="en-US" sz="2800" b="1">
                <a:effectLst>
                  <a:outerShdw blurRad="38100" dist="38100" dir="2700000" algn="tl">
                    <a:srgbClr val="C0C0C0"/>
                  </a:outerShdw>
                </a:effectLst>
                <a:latin typeface="Arial" panose="020B0604020202020204" pitchFamily="34" charset="0"/>
              </a:rPr>
              <a:t>Gene expression in the hippocampus</a:t>
            </a:r>
          </a:p>
          <a:p>
            <a:pPr>
              <a:spcBef>
                <a:spcPct val="0"/>
              </a:spcBef>
              <a:spcAft>
                <a:spcPct val="20000"/>
              </a:spcAft>
              <a:buSzPct val="130000"/>
              <a:buFont typeface="Arial" panose="020B0604020202020204" pitchFamily="34" charset="0"/>
              <a:buChar char="●"/>
              <a:defRPr/>
            </a:pPr>
            <a:r>
              <a:rPr lang="en-US" altLang="en-US" sz="2800" b="1">
                <a:effectLst>
                  <a:outerShdw blurRad="38100" dist="38100" dir="2700000" algn="tl">
                    <a:srgbClr val="C0C0C0"/>
                  </a:outerShdw>
                </a:effectLst>
                <a:latin typeface="Arial" panose="020B0604020202020204" pitchFamily="34" charset="0"/>
              </a:rPr>
              <a:t>Experimental cross with inbred C57BL/6J</a:t>
            </a:r>
          </a:p>
          <a:p>
            <a:pPr lvl="1">
              <a:lnSpc>
                <a:spcPct val="80000"/>
              </a:lnSpc>
              <a:spcBef>
                <a:spcPct val="0"/>
              </a:spcBef>
              <a:spcAft>
                <a:spcPct val="20000"/>
              </a:spcAft>
              <a:buSzPct val="130000"/>
              <a:buFont typeface="Arial" panose="020B0604020202020204" pitchFamily="34" charset="0"/>
              <a:buChar char="●"/>
              <a:defRPr/>
            </a:pPr>
            <a:r>
              <a:rPr lang="en-US" altLang="en-US" sz="2400" b="1">
                <a:effectLst>
                  <a:outerShdw blurRad="38100" dist="38100" dir="2700000" algn="tl">
                    <a:srgbClr val="C0C0C0"/>
                  </a:outerShdw>
                </a:effectLst>
                <a:latin typeface="Arial" panose="020B0604020202020204" pitchFamily="34" charset="0"/>
              </a:rPr>
              <a:t>QTL mapping, eQTL analysis of brain &amp; muscle  </a:t>
            </a:r>
          </a:p>
          <a:p>
            <a:pPr>
              <a:spcBef>
                <a:spcPct val="0"/>
              </a:spcBef>
              <a:spcAft>
                <a:spcPct val="35000"/>
              </a:spcAft>
              <a:buSzPct val="130000"/>
              <a:buFont typeface="Arial" panose="020B0604020202020204" pitchFamily="34" charset="0"/>
              <a:buChar char="●"/>
              <a:defRPr/>
            </a:pPr>
            <a:r>
              <a:rPr lang="en-US" altLang="en-US" sz="2800" b="1">
                <a:effectLst>
                  <a:outerShdw blurRad="38100" dist="38100" dir="2700000" algn="tl">
                    <a:srgbClr val="C0C0C0"/>
                  </a:outerShdw>
                </a:effectLst>
                <a:latin typeface="Arial" panose="020B0604020202020204" pitchFamily="34" charset="0"/>
              </a:rPr>
              <a:t>Conclusions &amp; Future Directions</a:t>
            </a:r>
          </a:p>
        </p:txBody>
      </p:sp>
      <p:sp>
        <p:nvSpPr>
          <p:cNvPr id="2063363" name="Text Box 3">
            <a:extLst>
              <a:ext uri="{FF2B5EF4-FFF2-40B4-BE49-F238E27FC236}">
                <a16:creationId xmlns:a16="http://schemas.microsoft.com/office/drawing/2014/main" id="{05B5A0F8-43C2-3239-0A9F-CDC3C93D8371}"/>
              </a:ext>
            </a:extLst>
          </p:cNvPr>
          <p:cNvSpPr txBox="1">
            <a:spLocks noChangeArrowheads="1"/>
          </p:cNvSpPr>
          <p:nvPr/>
        </p:nvSpPr>
        <p:spPr bwMode="auto">
          <a:xfrm>
            <a:off x="3421063" y="31750"/>
            <a:ext cx="1989137" cy="6715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nSpc>
                <a:spcPct val="95000"/>
              </a:lnSpc>
              <a:spcAft>
                <a:spcPct val="10000"/>
              </a:spcAft>
              <a:defRPr/>
            </a:pPr>
            <a:r>
              <a:rPr lang="en-US" altLang="en-US" sz="4000" b="1">
                <a:effectLst>
                  <a:outerShdw blurRad="38100" dist="38100" dir="2700000" algn="tl">
                    <a:srgbClr val="C0C0C0"/>
                  </a:outerShdw>
                </a:effectLst>
                <a:latin typeface="Arial" panose="020B0604020202020204" pitchFamily="34" charset="0"/>
              </a:rPr>
              <a:t>Outline</a:t>
            </a:r>
          </a:p>
        </p:txBody>
      </p:sp>
      <p:sp>
        <p:nvSpPr>
          <p:cNvPr id="313349" name="Line 4">
            <a:extLst>
              <a:ext uri="{FF2B5EF4-FFF2-40B4-BE49-F238E27FC236}">
                <a16:creationId xmlns:a16="http://schemas.microsoft.com/office/drawing/2014/main" id="{96904E47-2FE4-B534-DD2A-E069323537B0}"/>
              </a:ext>
            </a:extLst>
          </p:cNvPr>
          <p:cNvSpPr>
            <a:spLocks noChangeShapeType="1"/>
          </p:cNvSpPr>
          <p:nvPr/>
        </p:nvSpPr>
        <p:spPr bwMode="auto">
          <a:xfrm>
            <a:off x="228600" y="741363"/>
            <a:ext cx="8683625" cy="0"/>
          </a:xfrm>
          <a:prstGeom prst="line">
            <a:avLst/>
          </a:prstGeom>
          <a:noFill/>
          <a:ln w="50800">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Tree>
  </p:cSld>
  <p:clrMapOvr>
    <a:masterClrMapping/>
  </p:clrMapOvr>
</p:sld>
</file>

<file path=ppt/slides/slide1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5394" name="Slide Number Placeholder 3">
            <a:extLst>
              <a:ext uri="{FF2B5EF4-FFF2-40B4-BE49-F238E27FC236}">
                <a16:creationId xmlns:a16="http://schemas.microsoft.com/office/drawing/2014/main" id="{1F0F6396-5826-1886-4C4F-29F3ADFD7E8D}"/>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08DA038F-C5C3-4C78-804C-28D4F3B8DC4B}" type="slidenum">
              <a:rPr lang="en-US" altLang="en-US" sz="1400"/>
              <a:pPr>
                <a:spcBef>
                  <a:spcPct val="0"/>
                </a:spcBef>
                <a:buFontTx/>
                <a:buNone/>
              </a:pPr>
              <a:t>163</a:t>
            </a:fld>
            <a:endParaRPr lang="en-US" altLang="en-US" sz="1400"/>
          </a:p>
        </p:txBody>
      </p:sp>
      <p:sp>
        <p:nvSpPr>
          <p:cNvPr id="315395" name="Text Box 2">
            <a:extLst>
              <a:ext uri="{FF2B5EF4-FFF2-40B4-BE49-F238E27FC236}">
                <a16:creationId xmlns:a16="http://schemas.microsoft.com/office/drawing/2014/main" id="{ADFAEC07-BF5B-3687-5CF8-E462595A2FF8}"/>
              </a:ext>
            </a:extLst>
          </p:cNvPr>
          <p:cNvSpPr txBox="1">
            <a:spLocks noChangeArrowheads="1"/>
          </p:cNvSpPr>
          <p:nvPr/>
        </p:nvSpPr>
        <p:spPr bwMode="auto">
          <a:xfrm>
            <a:off x="5959475" y="2417763"/>
            <a:ext cx="2978150" cy="20701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fr-CA" altLang="en-US" sz="1800">
                <a:latin typeface="Arial" panose="020B0604020202020204" pitchFamily="34" charset="0"/>
                <a:cs typeface="Arial" panose="020B0604020202020204" pitchFamily="34" charset="0"/>
              </a:rPr>
              <a:t>Log-likelihood ratio tests for</a:t>
            </a:r>
            <a:br>
              <a:rPr lang="fr-CA" altLang="en-US" sz="1800">
                <a:latin typeface="Arial" panose="020B0604020202020204" pitchFamily="34" charset="0"/>
                <a:cs typeface="Arial" panose="020B0604020202020204" pitchFamily="34" charset="0"/>
              </a:rPr>
            </a:br>
            <a:r>
              <a:rPr lang="fr-CA" altLang="en-US" sz="1800">
                <a:latin typeface="Arial" panose="020B0604020202020204" pitchFamily="34" charset="0"/>
                <a:cs typeface="Arial" panose="020B0604020202020204" pitchFamily="34" charset="0"/>
              </a:rPr>
              <a:t>breakpoint regression </a:t>
            </a:r>
          </a:p>
          <a:p>
            <a:pPr>
              <a:spcBef>
                <a:spcPct val="0"/>
              </a:spcBef>
              <a:spcAft>
                <a:spcPct val="20000"/>
              </a:spcAft>
              <a:buFontTx/>
              <a:buNone/>
            </a:pPr>
            <a:r>
              <a:rPr lang="fr-CA" altLang="en-US" sz="1800">
                <a:latin typeface="Arial" panose="020B0604020202020204" pitchFamily="34" charset="0"/>
                <a:cs typeface="Arial" panose="020B0604020202020204" pitchFamily="34" charset="0"/>
              </a:rPr>
              <a:t>vs. single regression line:</a:t>
            </a:r>
          </a:p>
          <a:p>
            <a:pPr>
              <a:spcBef>
                <a:spcPct val="0"/>
              </a:spcBef>
              <a:buFontTx/>
              <a:buNone/>
            </a:pPr>
            <a:r>
              <a:rPr lang="fr-CA" altLang="en-US" sz="1800">
                <a:latin typeface="Arial" panose="020B0604020202020204" pitchFamily="34" charset="0"/>
                <a:cs typeface="Arial" panose="020B0604020202020204" pitchFamily="34" charset="0"/>
              </a:rPr>
              <a:t>     Line 3  </a:t>
            </a:r>
            <a:r>
              <a:rPr lang="fr-CA" altLang="en-US" sz="1800" i="1">
                <a:latin typeface="Arial" panose="020B0604020202020204" pitchFamily="34" charset="0"/>
                <a:cs typeface="Arial" panose="020B0604020202020204" pitchFamily="34" charset="0"/>
              </a:rPr>
              <a:t>P</a:t>
            </a:r>
            <a:r>
              <a:rPr lang="fr-CA" altLang="en-US" sz="1800">
                <a:latin typeface="Arial" panose="020B0604020202020204" pitchFamily="34" charset="0"/>
                <a:cs typeface="Arial" panose="020B0604020202020204" pitchFamily="34" charset="0"/>
              </a:rPr>
              <a:t> = 0.0004</a:t>
            </a:r>
          </a:p>
          <a:p>
            <a:pPr>
              <a:spcBef>
                <a:spcPct val="0"/>
              </a:spcBef>
              <a:buFontTx/>
              <a:buNone/>
            </a:pPr>
            <a:r>
              <a:rPr lang="fr-CA" altLang="en-US" sz="1800">
                <a:latin typeface="Arial" panose="020B0604020202020204" pitchFamily="34" charset="0"/>
                <a:cs typeface="Arial" panose="020B0604020202020204" pitchFamily="34" charset="0"/>
              </a:rPr>
              <a:t>     Line 6  </a:t>
            </a:r>
            <a:r>
              <a:rPr lang="fr-CA" altLang="en-US" sz="1800" i="1">
                <a:latin typeface="Arial" panose="020B0604020202020204" pitchFamily="34" charset="0"/>
                <a:cs typeface="Arial" panose="020B0604020202020204" pitchFamily="34" charset="0"/>
              </a:rPr>
              <a:t>P</a:t>
            </a:r>
            <a:r>
              <a:rPr lang="fr-CA" altLang="en-US" sz="1800">
                <a:latin typeface="Arial" panose="020B0604020202020204" pitchFamily="34" charset="0"/>
                <a:cs typeface="Arial" panose="020B0604020202020204" pitchFamily="34" charset="0"/>
              </a:rPr>
              <a:t> &lt; 0.0001</a:t>
            </a:r>
          </a:p>
          <a:p>
            <a:pPr>
              <a:spcBef>
                <a:spcPct val="0"/>
              </a:spcBef>
              <a:buFontTx/>
              <a:buNone/>
            </a:pPr>
            <a:r>
              <a:rPr lang="fr-CA" altLang="en-US" sz="1800">
                <a:latin typeface="Arial" panose="020B0604020202020204" pitchFamily="34" charset="0"/>
                <a:cs typeface="Arial" panose="020B0604020202020204" pitchFamily="34" charset="0"/>
              </a:rPr>
              <a:t>     Line 7  </a:t>
            </a:r>
            <a:r>
              <a:rPr lang="fr-CA" altLang="en-US" sz="1800" i="1">
                <a:latin typeface="Arial" panose="020B0604020202020204" pitchFamily="34" charset="0"/>
                <a:cs typeface="Arial" panose="020B0604020202020204" pitchFamily="34" charset="0"/>
              </a:rPr>
              <a:t>P</a:t>
            </a:r>
            <a:r>
              <a:rPr lang="fr-CA" altLang="en-US" sz="1800">
                <a:latin typeface="Arial" panose="020B0604020202020204" pitchFamily="34" charset="0"/>
                <a:cs typeface="Arial" panose="020B0604020202020204" pitchFamily="34" charset="0"/>
              </a:rPr>
              <a:t> = 0.0013</a:t>
            </a:r>
          </a:p>
          <a:p>
            <a:pPr>
              <a:spcBef>
                <a:spcPct val="0"/>
              </a:spcBef>
              <a:buFontTx/>
              <a:buNone/>
            </a:pPr>
            <a:r>
              <a:rPr lang="fr-CA" altLang="en-US" sz="1800">
                <a:latin typeface="Arial" panose="020B0604020202020204" pitchFamily="34" charset="0"/>
                <a:cs typeface="Arial" panose="020B0604020202020204" pitchFamily="34" charset="0"/>
              </a:rPr>
              <a:t>     Line 8  </a:t>
            </a:r>
            <a:r>
              <a:rPr lang="fr-CA" altLang="en-US" sz="1800" i="1">
                <a:latin typeface="Arial" panose="020B0604020202020204" pitchFamily="34" charset="0"/>
                <a:cs typeface="Arial" panose="020B0604020202020204" pitchFamily="34" charset="0"/>
              </a:rPr>
              <a:t>P</a:t>
            </a:r>
            <a:r>
              <a:rPr lang="fr-CA" altLang="en-US" sz="1800">
                <a:latin typeface="Arial" panose="020B0604020202020204" pitchFamily="34" charset="0"/>
                <a:cs typeface="Arial" panose="020B0604020202020204" pitchFamily="34" charset="0"/>
              </a:rPr>
              <a:t> = 0.0981</a:t>
            </a:r>
          </a:p>
        </p:txBody>
      </p:sp>
      <p:grpSp>
        <p:nvGrpSpPr>
          <p:cNvPr id="315396" name="Group 3">
            <a:extLst>
              <a:ext uri="{FF2B5EF4-FFF2-40B4-BE49-F238E27FC236}">
                <a16:creationId xmlns:a16="http://schemas.microsoft.com/office/drawing/2014/main" id="{31D155F3-0384-27E1-3938-D370B38CE5D5}"/>
              </a:ext>
            </a:extLst>
          </p:cNvPr>
          <p:cNvGrpSpPr>
            <a:grpSpLocks/>
          </p:cNvGrpSpPr>
          <p:nvPr/>
        </p:nvGrpSpPr>
        <p:grpSpPr bwMode="auto">
          <a:xfrm>
            <a:off x="169863" y="931863"/>
            <a:ext cx="8167687" cy="5222875"/>
            <a:chOff x="107" y="827"/>
            <a:chExt cx="5145" cy="3290"/>
          </a:xfrm>
        </p:grpSpPr>
        <p:sp>
          <p:nvSpPr>
            <p:cNvPr id="315400" name="Oval 4">
              <a:extLst>
                <a:ext uri="{FF2B5EF4-FFF2-40B4-BE49-F238E27FC236}">
                  <a16:creationId xmlns:a16="http://schemas.microsoft.com/office/drawing/2014/main" id="{89E7F4E7-394A-8596-CBBE-D672F695B416}"/>
                </a:ext>
              </a:extLst>
            </p:cNvPr>
            <p:cNvSpPr>
              <a:spLocks noChangeArrowheads="1"/>
            </p:cNvSpPr>
            <p:nvPr/>
          </p:nvSpPr>
          <p:spPr bwMode="auto">
            <a:xfrm>
              <a:off x="650" y="2158"/>
              <a:ext cx="34" cy="35"/>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315401" name="Oval 5">
              <a:extLst>
                <a:ext uri="{FF2B5EF4-FFF2-40B4-BE49-F238E27FC236}">
                  <a16:creationId xmlns:a16="http://schemas.microsoft.com/office/drawing/2014/main" id="{C423F2B2-314E-6B2F-30C2-C1E2D578F468}"/>
                </a:ext>
              </a:extLst>
            </p:cNvPr>
            <p:cNvSpPr>
              <a:spLocks noChangeArrowheads="1"/>
            </p:cNvSpPr>
            <p:nvPr/>
          </p:nvSpPr>
          <p:spPr bwMode="auto">
            <a:xfrm>
              <a:off x="679" y="2113"/>
              <a:ext cx="34" cy="34"/>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315402" name="Oval 6">
              <a:extLst>
                <a:ext uri="{FF2B5EF4-FFF2-40B4-BE49-F238E27FC236}">
                  <a16:creationId xmlns:a16="http://schemas.microsoft.com/office/drawing/2014/main" id="{42B2432E-A242-AF52-449C-F13F9A57563E}"/>
                </a:ext>
              </a:extLst>
            </p:cNvPr>
            <p:cNvSpPr>
              <a:spLocks noChangeArrowheads="1"/>
            </p:cNvSpPr>
            <p:nvPr/>
          </p:nvSpPr>
          <p:spPr bwMode="auto">
            <a:xfrm>
              <a:off x="730" y="2124"/>
              <a:ext cx="35" cy="34"/>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315403" name="Oval 7">
              <a:extLst>
                <a:ext uri="{FF2B5EF4-FFF2-40B4-BE49-F238E27FC236}">
                  <a16:creationId xmlns:a16="http://schemas.microsoft.com/office/drawing/2014/main" id="{2DEC1AFE-1064-096C-9E3A-8BED966CB923}"/>
                </a:ext>
              </a:extLst>
            </p:cNvPr>
            <p:cNvSpPr>
              <a:spLocks noChangeArrowheads="1"/>
            </p:cNvSpPr>
            <p:nvPr/>
          </p:nvSpPr>
          <p:spPr bwMode="auto">
            <a:xfrm>
              <a:off x="783" y="2032"/>
              <a:ext cx="34" cy="35"/>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315404" name="Oval 8">
              <a:extLst>
                <a:ext uri="{FF2B5EF4-FFF2-40B4-BE49-F238E27FC236}">
                  <a16:creationId xmlns:a16="http://schemas.microsoft.com/office/drawing/2014/main" id="{7FE55E67-6CB3-7AFE-7E0C-2714A327EDEF}"/>
                </a:ext>
              </a:extLst>
            </p:cNvPr>
            <p:cNvSpPr>
              <a:spLocks noChangeArrowheads="1"/>
            </p:cNvSpPr>
            <p:nvPr/>
          </p:nvSpPr>
          <p:spPr bwMode="auto">
            <a:xfrm>
              <a:off x="823" y="2014"/>
              <a:ext cx="34" cy="35"/>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315405" name="Oval 9">
              <a:extLst>
                <a:ext uri="{FF2B5EF4-FFF2-40B4-BE49-F238E27FC236}">
                  <a16:creationId xmlns:a16="http://schemas.microsoft.com/office/drawing/2014/main" id="{3838D55B-2544-3745-7556-5B899BDA1D07}"/>
                </a:ext>
              </a:extLst>
            </p:cNvPr>
            <p:cNvSpPr>
              <a:spLocks noChangeArrowheads="1"/>
            </p:cNvSpPr>
            <p:nvPr/>
          </p:nvSpPr>
          <p:spPr bwMode="auto">
            <a:xfrm>
              <a:off x="879" y="1929"/>
              <a:ext cx="35" cy="34"/>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315406" name="Oval 10">
              <a:extLst>
                <a:ext uri="{FF2B5EF4-FFF2-40B4-BE49-F238E27FC236}">
                  <a16:creationId xmlns:a16="http://schemas.microsoft.com/office/drawing/2014/main" id="{53D9F801-D1DF-C585-C1D3-D8835060971E}"/>
                </a:ext>
              </a:extLst>
            </p:cNvPr>
            <p:cNvSpPr>
              <a:spLocks noChangeArrowheads="1"/>
            </p:cNvSpPr>
            <p:nvPr/>
          </p:nvSpPr>
          <p:spPr bwMode="auto">
            <a:xfrm>
              <a:off x="932" y="2044"/>
              <a:ext cx="34" cy="34"/>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315407" name="Oval 11">
              <a:extLst>
                <a:ext uri="{FF2B5EF4-FFF2-40B4-BE49-F238E27FC236}">
                  <a16:creationId xmlns:a16="http://schemas.microsoft.com/office/drawing/2014/main" id="{B42F5410-33FB-E22E-537E-7BD05B561789}"/>
                </a:ext>
              </a:extLst>
            </p:cNvPr>
            <p:cNvSpPr>
              <a:spLocks noChangeArrowheads="1"/>
            </p:cNvSpPr>
            <p:nvPr/>
          </p:nvSpPr>
          <p:spPr bwMode="auto">
            <a:xfrm>
              <a:off x="973" y="1774"/>
              <a:ext cx="33" cy="35"/>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315408" name="Oval 12">
              <a:extLst>
                <a:ext uri="{FF2B5EF4-FFF2-40B4-BE49-F238E27FC236}">
                  <a16:creationId xmlns:a16="http://schemas.microsoft.com/office/drawing/2014/main" id="{6EDE1DBF-B840-A83E-9258-7BE86088533B}"/>
                </a:ext>
              </a:extLst>
            </p:cNvPr>
            <p:cNvSpPr>
              <a:spLocks noChangeArrowheads="1"/>
            </p:cNvSpPr>
            <p:nvPr/>
          </p:nvSpPr>
          <p:spPr bwMode="auto">
            <a:xfrm>
              <a:off x="1018" y="1579"/>
              <a:ext cx="35" cy="34"/>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315409" name="Oval 13">
              <a:extLst>
                <a:ext uri="{FF2B5EF4-FFF2-40B4-BE49-F238E27FC236}">
                  <a16:creationId xmlns:a16="http://schemas.microsoft.com/office/drawing/2014/main" id="{6FFD554C-4C5A-AEB6-7921-9BF484D96AEE}"/>
                </a:ext>
              </a:extLst>
            </p:cNvPr>
            <p:cNvSpPr>
              <a:spLocks noChangeArrowheads="1"/>
            </p:cNvSpPr>
            <p:nvPr/>
          </p:nvSpPr>
          <p:spPr bwMode="auto">
            <a:xfrm>
              <a:off x="1075" y="1671"/>
              <a:ext cx="34" cy="34"/>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315410" name="Oval 14">
              <a:extLst>
                <a:ext uri="{FF2B5EF4-FFF2-40B4-BE49-F238E27FC236}">
                  <a16:creationId xmlns:a16="http://schemas.microsoft.com/office/drawing/2014/main" id="{3E66C8B7-A4E8-2DBF-FE98-2BE7D9063CE6}"/>
                </a:ext>
              </a:extLst>
            </p:cNvPr>
            <p:cNvSpPr>
              <a:spLocks noChangeArrowheads="1"/>
            </p:cNvSpPr>
            <p:nvPr/>
          </p:nvSpPr>
          <p:spPr bwMode="auto">
            <a:xfrm>
              <a:off x="1121" y="1946"/>
              <a:ext cx="34" cy="35"/>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315411" name="Oval 15">
              <a:extLst>
                <a:ext uri="{FF2B5EF4-FFF2-40B4-BE49-F238E27FC236}">
                  <a16:creationId xmlns:a16="http://schemas.microsoft.com/office/drawing/2014/main" id="{F74147B0-8AA7-937B-1776-94B4D948147B}"/>
                </a:ext>
              </a:extLst>
            </p:cNvPr>
            <p:cNvSpPr>
              <a:spLocks noChangeArrowheads="1"/>
            </p:cNvSpPr>
            <p:nvPr/>
          </p:nvSpPr>
          <p:spPr bwMode="auto">
            <a:xfrm>
              <a:off x="1161" y="1602"/>
              <a:ext cx="35" cy="34"/>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315412" name="Oval 16">
              <a:extLst>
                <a:ext uri="{FF2B5EF4-FFF2-40B4-BE49-F238E27FC236}">
                  <a16:creationId xmlns:a16="http://schemas.microsoft.com/office/drawing/2014/main" id="{FF5CD5E3-8ED1-0607-D1D4-94EBCE9C545E}"/>
                </a:ext>
              </a:extLst>
            </p:cNvPr>
            <p:cNvSpPr>
              <a:spLocks noChangeArrowheads="1"/>
            </p:cNvSpPr>
            <p:nvPr/>
          </p:nvSpPr>
          <p:spPr bwMode="auto">
            <a:xfrm>
              <a:off x="1196" y="1423"/>
              <a:ext cx="35" cy="36"/>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315413" name="Oval 17">
              <a:extLst>
                <a:ext uri="{FF2B5EF4-FFF2-40B4-BE49-F238E27FC236}">
                  <a16:creationId xmlns:a16="http://schemas.microsoft.com/office/drawing/2014/main" id="{15D79235-81E6-6A3C-42DA-6D9CE4B7758C}"/>
                </a:ext>
              </a:extLst>
            </p:cNvPr>
            <p:cNvSpPr>
              <a:spLocks noChangeArrowheads="1"/>
            </p:cNvSpPr>
            <p:nvPr/>
          </p:nvSpPr>
          <p:spPr bwMode="auto">
            <a:xfrm>
              <a:off x="1242" y="1550"/>
              <a:ext cx="34" cy="35"/>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315414" name="Oval 18">
              <a:extLst>
                <a:ext uri="{FF2B5EF4-FFF2-40B4-BE49-F238E27FC236}">
                  <a16:creationId xmlns:a16="http://schemas.microsoft.com/office/drawing/2014/main" id="{942A509D-7DF4-5CCB-DB59-1C5A8022D3A7}"/>
                </a:ext>
              </a:extLst>
            </p:cNvPr>
            <p:cNvSpPr>
              <a:spLocks noChangeArrowheads="1"/>
            </p:cNvSpPr>
            <p:nvPr/>
          </p:nvSpPr>
          <p:spPr bwMode="auto">
            <a:xfrm>
              <a:off x="1289" y="1533"/>
              <a:ext cx="34" cy="34"/>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315415" name="Oval 19">
              <a:extLst>
                <a:ext uri="{FF2B5EF4-FFF2-40B4-BE49-F238E27FC236}">
                  <a16:creationId xmlns:a16="http://schemas.microsoft.com/office/drawing/2014/main" id="{1A32F8A2-24EA-64E4-6A95-47FCCB551A9C}"/>
                </a:ext>
              </a:extLst>
            </p:cNvPr>
            <p:cNvSpPr>
              <a:spLocks noChangeArrowheads="1"/>
            </p:cNvSpPr>
            <p:nvPr/>
          </p:nvSpPr>
          <p:spPr bwMode="auto">
            <a:xfrm>
              <a:off x="1340" y="1189"/>
              <a:ext cx="34" cy="35"/>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315416" name="Oval 20">
              <a:extLst>
                <a:ext uri="{FF2B5EF4-FFF2-40B4-BE49-F238E27FC236}">
                  <a16:creationId xmlns:a16="http://schemas.microsoft.com/office/drawing/2014/main" id="{CFEDB5C6-21E7-77BF-93A4-31517BE3676A}"/>
                </a:ext>
              </a:extLst>
            </p:cNvPr>
            <p:cNvSpPr>
              <a:spLocks noChangeArrowheads="1"/>
            </p:cNvSpPr>
            <p:nvPr/>
          </p:nvSpPr>
          <p:spPr bwMode="auto">
            <a:xfrm>
              <a:off x="1385" y="1160"/>
              <a:ext cx="35" cy="35"/>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315417" name="Oval 21">
              <a:extLst>
                <a:ext uri="{FF2B5EF4-FFF2-40B4-BE49-F238E27FC236}">
                  <a16:creationId xmlns:a16="http://schemas.microsoft.com/office/drawing/2014/main" id="{B3E4C3BA-BCC0-BDCE-BFC6-6FAC30150473}"/>
                </a:ext>
              </a:extLst>
            </p:cNvPr>
            <p:cNvSpPr>
              <a:spLocks noChangeArrowheads="1"/>
            </p:cNvSpPr>
            <p:nvPr/>
          </p:nvSpPr>
          <p:spPr bwMode="auto">
            <a:xfrm>
              <a:off x="1420" y="1361"/>
              <a:ext cx="35" cy="34"/>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315418" name="Oval 22">
              <a:extLst>
                <a:ext uri="{FF2B5EF4-FFF2-40B4-BE49-F238E27FC236}">
                  <a16:creationId xmlns:a16="http://schemas.microsoft.com/office/drawing/2014/main" id="{6461030A-2D90-9D33-6880-F6F473F2A5D9}"/>
                </a:ext>
              </a:extLst>
            </p:cNvPr>
            <p:cNvSpPr>
              <a:spLocks noChangeArrowheads="1"/>
            </p:cNvSpPr>
            <p:nvPr/>
          </p:nvSpPr>
          <p:spPr bwMode="auto">
            <a:xfrm>
              <a:off x="1455" y="1200"/>
              <a:ext cx="34" cy="35"/>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315419" name="Oval 23">
              <a:extLst>
                <a:ext uri="{FF2B5EF4-FFF2-40B4-BE49-F238E27FC236}">
                  <a16:creationId xmlns:a16="http://schemas.microsoft.com/office/drawing/2014/main" id="{E060B931-D37C-D635-63D7-0E73632D6718}"/>
                </a:ext>
              </a:extLst>
            </p:cNvPr>
            <p:cNvSpPr>
              <a:spLocks noChangeArrowheads="1"/>
            </p:cNvSpPr>
            <p:nvPr/>
          </p:nvSpPr>
          <p:spPr bwMode="auto">
            <a:xfrm>
              <a:off x="1489" y="1281"/>
              <a:ext cx="35" cy="34"/>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315420" name="Oval 24">
              <a:extLst>
                <a:ext uri="{FF2B5EF4-FFF2-40B4-BE49-F238E27FC236}">
                  <a16:creationId xmlns:a16="http://schemas.microsoft.com/office/drawing/2014/main" id="{C6A64A02-1792-4D46-3DED-4B2F99AE1DFC}"/>
                </a:ext>
              </a:extLst>
            </p:cNvPr>
            <p:cNvSpPr>
              <a:spLocks noChangeArrowheads="1"/>
            </p:cNvSpPr>
            <p:nvPr/>
          </p:nvSpPr>
          <p:spPr bwMode="auto">
            <a:xfrm>
              <a:off x="1529" y="1010"/>
              <a:ext cx="35" cy="35"/>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315421" name="Oval 25">
              <a:extLst>
                <a:ext uri="{FF2B5EF4-FFF2-40B4-BE49-F238E27FC236}">
                  <a16:creationId xmlns:a16="http://schemas.microsoft.com/office/drawing/2014/main" id="{DB3D9106-75E4-531E-950D-C46FE1FADD6D}"/>
                </a:ext>
              </a:extLst>
            </p:cNvPr>
            <p:cNvSpPr>
              <a:spLocks noChangeArrowheads="1"/>
            </p:cNvSpPr>
            <p:nvPr/>
          </p:nvSpPr>
          <p:spPr bwMode="auto">
            <a:xfrm>
              <a:off x="1559" y="1590"/>
              <a:ext cx="33" cy="35"/>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315422" name="Oval 26">
              <a:extLst>
                <a:ext uri="{FF2B5EF4-FFF2-40B4-BE49-F238E27FC236}">
                  <a16:creationId xmlns:a16="http://schemas.microsoft.com/office/drawing/2014/main" id="{8F90E160-8F57-04A2-0187-D446C48E1E91}"/>
                </a:ext>
              </a:extLst>
            </p:cNvPr>
            <p:cNvSpPr>
              <a:spLocks noChangeArrowheads="1"/>
            </p:cNvSpPr>
            <p:nvPr/>
          </p:nvSpPr>
          <p:spPr bwMode="auto">
            <a:xfrm>
              <a:off x="1605" y="1469"/>
              <a:ext cx="34" cy="35"/>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315423" name="Oval 27">
              <a:extLst>
                <a:ext uri="{FF2B5EF4-FFF2-40B4-BE49-F238E27FC236}">
                  <a16:creationId xmlns:a16="http://schemas.microsoft.com/office/drawing/2014/main" id="{1CE95E0A-F8DB-1694-72A9-1038D58C14D6}"/>
                </a:ext>
              </a:extLst>
            </p:cNvPr>
            <p:cNvSpPr>
              <a:spLocks noChangeArrowheads="1"/>
            </p:cNvSpPr>
            <p:nvPr/>
          </p:nvSpPr>
          <p:spPr bwMode="auto">
            <a:xfrm>
              <a:off x="1650" y="867"/>
              <a:ext cx="35" cy="35"/>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315424" name="Oval 28">
              <a:extLst>
                <a:ext uri="{FF2B5EF4-FFF2-40B4-BE49-F238E27FC236}">
                  <a16:creationId xmlns:a16="http://schemas.microsoft.com/office/drawing/2014/main" id="{83C9F3C4-F733-6541-EABB-594558E1D6DD}"/>
                </a:ext>
              </a:extLst>
            </p:cNvPr>
            <p:cNvSpPr>
              <a:spLocks noChangeArrowheads="1"/>
            </p:cNvSpPr>
            <p:nvPr/>
          </p:nvSpPr>
          <p:spPr bwMode="auto">
            <a:xfrm>
              <a:off x="1691" y="1251"/>
              <a:ext cx="34" cy="36"/>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315425" name="Oval 29">
              <a:extLst>
                <a:ext uri="{FF2B5EF4-FFF2-40B4-BE49-F238E27FC236}">
                  <a16:creationId xmlns:a16="http://schemas.microsoft.com/office/drawing/2014/main" id="{0668CECE-B158-143B-8F86-625EF3764DE0}"/>
                </a:ext>
              </a:extLst>
            </p:cNvPr>
            <p:cNvSpPr>
              <a:spLocks noChangeArrowheads="1"/>
            </p:cNvSpPr>
            <p:nvPr/>
          </p:nvSpPr>
          <p:spPr bwMode="auto">
            <a:xfrm>
              <a:off x="1713" y="1625"/>
              <a:ext cx="34" cy="34"/>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315426" name="Oval 30">
              <a:extLst>
                <a:ext uri="{FF2B5EF4-FFF2-40B4-BE49-F238E27FC236}">
                  <a16:creationId xmlns:a16="http://schemas.microsoft.com/office/drawing/2014/main" id="{7012CE83-0CEF-687A-747F-27E6480296F3}"/>
                </a:ext>
              </a:extLst>
            </p:cNvPr>
            <p:cNvSpPr>
              <a:spLocks noChangeArrowheads="1"/>
            </p:cNvSpPr>
            <p:nvPr/>
          </p:nvSpPr>
          <p:spPr bwMode="auto">
            <a:xfrm>
              <a:off x="1731" y="1257"/>
              <a:ext cx="34" cy="35"/>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315427" name="Oval 31">
              <a:extLst>
                <a:ext uri="{FF2B5EF4-FFF2-40B4-BE49-F238E27FC236}">
                  <a16:creationId xmlns:a16="http://schemas.microsoft.com/office/drawing/2014/main" id="{9290BAB5-1CDB-B9E1-5C33-CFB6C2F7776D}"/>
                </a:ext>
              </a:extLst>
            </p:cNvPr>
            <p:cNvSpPr>
              <a:spLocks noChangeArrowheads="1"/>
            </p:cNvSpPr>
            <p:nvPr/>
          </p:nvSpPr>
          <p:spPr bwMode="auto">
            <a:xfrm>
              <a:off x="1771" y="1383"/>
              <a:ext cx="34" cy="35"/>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315428" name="Oval 32">
              <a:extLst>
                <a:ext uri="{FF2B5EF4-FFF2-40B4-BE49-F238E27FC236}">
                  <a16:creationId xmlns:a16="http://schemas.microsoft.com/office/drawing/2014/main" id="{A991A5F9-69B1-4BE6-BAB7-98975CB57399}"/>
                </a:ext>
              </a:extLst>
            </p:cNvPr>
            <p:cNvSpPr>
              <a:spLocks noChangeArrowheads="1"/>
            </p:cNvSpPr>
            <p:nvPr/>
          </p:nvSpPr>
          <p:spPr bwMode="auto">
            <a:xfrm>
              <a:off x="1805" y="1630"/>
              <a:ext cx="35" cy="35"/>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315429" name="Oval 33">
              <a:extLst>
                <a:ext uri="{FF2B5EF4-FFF2-40B4-BE49-F238E27FC236}">
                  <a16:creationId xmlns:a16="http://schemas.microsoft.com/office/drawing/2014/main" id="{88E4A8C8-DF17-F456-7E2E-DBC457F306D3}"/>
                </a:ext>
              </a:extLst>
            </p:cNvPr>
            <p:cNvSpPr>
              <a:spLocks noChangeArrowheads="1"/>
            </p:cNvSpPr>
            <p:nvPr/>
          </p:nvSpPr>
          <p:spPr bwMode="auto">
            <a:xfrm>
              <a:off x="1840" y="1143"/>
              <a:ext cx="35" cy="34"/>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315430" name="Oval 34">
              <a:extLst>
                <a:ext uri="{FF2B5EF4-FFF2-40B4-BE49-F238E27FC236}">
                  <a16:creationId xmlns:a16="http://schemas.microsoft.com/office/drawing/2014/main" id="{CF487B43-C8A9-5D1F-0DD6-8BB26FB7DBCD}"/>
                </a:ext>
              </a:extLst>
            </p:cNvPr>
            <p:cNvSpPr>
              <a:spLocks noChangeArrowheads="1"/>
            </p:cNvSpPr>
            <p:nvPr/>
          </p:nvSpPr>
          <p:spPr bwMode="auto">
            <a:xfrm>
              <a:off x="1891" y="1183"/>
              <a:ext cx="35" cy="34"/>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315431" name="Line 35">
              <a:extLst>
                <a:ext uri="{FF2B5EF4-FFF2-40B4-BE49-F238E27FC236}">
                  <a16:creationId xmlns:a16="http://schemas.microsoft.com/office/drawing/2014/main" id="{42E6D3E1-2F74-DC6F-F2C9-823994CB883E}"/>
                </a:ext>
              </a:extLst>
            </p:cNvPr>
            <p:cNvSpPr>
              <a:spLocks noChangeShapeType="1"/>
            </p:cNvSpPr>
            <p:nvPr/>
          </p:nvSpPr>
          <p:spPr bwMode="auto">
            <a:xfrm>
              <a:off x="863" y="2209"/>
              <a:ext cx="0" cy="4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15432" name="Line 36">
              <a:extLst>
                <a:ext uri="{FF2B5EF4-FFF2-40B4-BE49-F238E27FC236}">
                  <a16:creationId xmlns:a16="http://schemas.microsoft.com/office/drawing/2014/main" id="{2D1D1540-84D4-B130-14BE-68ADA7F125C0}"/>
                </a:ext>
              </a:extLst>
            </p:cNvPr>
            <p:cNvSpPr>
              <a:spLocks noChangeShapeType="1"/>
            </p:cNvSpPr>
            <p:nvPr/>
          </p:nvSpPr>
          <p:spPr bwMode="auto">
            <a:xfrm>
              <a:off x="1098" y="2209"/>
              <a:ext cx="0" cy="4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15433" name="Line 37">
              <a:extLst>
                <a:ext uri="{FF2B5EF4-FFF2-40B4-BE49-F238E27FC236}">
                  <a16:creationId xmlns:a16="http://schemas.microsoft.com/office/drawing/2014/main" id="{0ED6B7BF-5C33-1832-D5BC-7DF2D48C8CF2}"/>
                </a:ext>
              </a:extLst>
            </p:cNvPr>
            <p:cNvSpPr>
              <a:spLocks noChangeShapeType="1"/>
            </p:cNvSpPr>
            <p:nvPr/>
          </p:nvSpPr>
          <p:spPr bwMode="auto">
            <a:xfrm>
              <a:off x="1340" y="2209"/>
              <a:ext cx="0" cy="4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15434" name="Line 38">
              <a:extLst>
                <a:ext uri="{FF2B5EF4-FFF2-40B4-BE49-F238E27FC236}">
                  <a16:creationId xmlns:a16="http://schemas.microsoft.com/office/drawing/2014/main" id="{7F7470B7-DA89-DFE7-97AA-982D02EF3ECB}"/>
                </a:ext>
              </a:extLst>
            </p:cNvPr>
            <p:cNvSpPr>
              <a:spLocks noChangeShapeType="1"/>
            </p:cNvSpPr>
            <p:nvPr/>
          </p:nvSpPr>
          <p:spPr bwMode="auto">
            <a:xfrm>
              <a:off x="1581" y="2209"/>
              <a:ext cx="0" cy="4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15435" name="Line 39">
              <a:extLst>
                <a:ext uri="{FF2B5EF4-FFF2-40B4-BE49-F238E27FC236}">
                  <a16:creationId xmlns:a16="http://schemas.microsoft.com/office/drawing/2014/main" id="{E5667753-9D52-CDEA-D68A-F9A5500DD338}"/>
                </a:ext>
              </a:extLst>
            </p:cNvPr>
            <p:cNvSpPr>
              <a:spLocks noChangeShapeType="1"/>
            </p:cNvSpPr>
            <p:nvPr/>
          </p:nvSpPr>
          <p:spPr bwMode="auto">
            <a:xfrm>
              <a:off x="1822" y="2209"/>
              <a:ext cx="0" cy="4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15436" name="Line 40">
              <a:extLst>
                <a:ext uri="{FF2B5EF4-FFF2-40B4-BE49-F238E27FC236}">
                  <a16:creationId xmlns:a16="http://schemas.microsoft.com/office/drawing/2014/main" id="{67F80096-329A-3B00-47FB-15C8858C0843}"/>
                </a:ext>
              </a:extLst>
            </p:cNvPr>
            <p:cNvSpPr>
              <a:spLocks noChangeShapeType="1"/>
            </p:cNvSpPr>
            <p:nvPr/>
          </p:nvSpPr>
          <p:spPr bwMode="auto">
            <a:xfrm>
              <a:off x="2058" y="2209"/>
              <a:ext cx="0" cy="4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15437" name="Line 41">
              <a:extLst>
                <a:ext uri="{FF2B5EF4-FFF2-40B4-BE49-F238E27FC236}">
                  <a16:creationId xmlns:a16="http://schemas.microsoft.com/office/drawing/2014/main" id="{4561D1C9-2B67-88EB-31F5-D203DDB08276}"/>
                </a:ext>
              </a:extLst>
            </p:cNvPr>
            <p:cNvSpPr>
              <a:spLocks noChangeShapeType="1"/>
            </p:cNvSpPr>
            <p:nvPr/>
          </p:nvSpPr>
          <p:spPr bwMode="auto">
            <a:xfrm flipV="1">
              <a:off x="609" y="1097"/>
              <a:ext cx="0" cy="110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15438" name="Line 42">
              <a:extLst>
                <a:ext uri="{FF2B5EF4-FFF2-40B4-BE49-F238E27FC236}">
                  <a16:creationId xmlns:a16="http://schemas.microsoft.com/office/drawing/2014/main" id="{03907804-F620-74F1-A7A8-EEBBF9B3B15C}"/>
                </a:ext>
              </a:extLst>
            </p:cNvPr>
            <p:cNvSpPr>
              <a:spLocks noChangeShapeType="1"/>
            </p:cNvSpPr>
            <p:nvPr/>
          </p:nvSpPr>
          <p:spPr bwMode="auto">
            <a:xfrm flipH="1">
              <a:off x="564" y="2205"/>
              <a:ext cx="45"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15439" name="Line 43">
              <a:extLst>
                <a:ext uri="{FF2B5EF4-FFF2-40B4-BE49-F238E27FC236}">
                  <a16:creationId xmlns:a16="http://schemas.microsoft.com/office/drawing/2014/main" id="{05764FEE-20E4-E7D6-1EC8-3934B3226030}"/>
                </a:ext>
              </a:extLst>
            </p:cNvPr>
            <p:cNvSpPr>
              <a:spLocks noChangeShapeType="1"/>
            </p:cNvSpPr>
            <p:nvPr/>
          </p:nvSpPr>
          <p:spPr bwMode="auto">
            <a:xfrm flipH="1">
              <a:off x="564" y="1923"/>
              <a:ext cx="45"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15440" name="Line 44">
              <a:extLst>
                <a:ext uri="{FF2B5EF4-FFF2-40B4-BE49-F238E27FC236}">
                  <a16:creationId xmlns:a16="http://schemas.microsoft.com/office/drawing/2014/main" id="{53D12A12-1B37-20FB-0BDF-D7C17AFD6D8B}"/>
                </a:ext>
              </a:extLst>
            </p:cNvPr>
            <p:cNvSpPr>
              <a:spLocks noChangeShapeType="1"/>
            </p:cNvSpPr>
            <p:nvPr/>
          </p:nvSpPr>
          <p:spPr bwMode="auto">
            <a:xfrm flipH="1">
              <a:off x="564" y="1648"/>
              <a:ext cx="45"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15441" name="Line 45">
              <a:extLst>
                <a:ext uri="{FF2B5EF4-FFF2-40B4-BE49-F238E27FC236}">
                  <a16:creationId xmlns:a16="http://schemas.microsoft.com/office/drawing/2014/main" id="{0085F6F9-0254-F568-C0EB-AFFFE61E7633}"/>
                </a:ext>
              </a:extLst>
            </p:cNvPr>
            <p:cNvSpPr>
              <a:spLocks noChangeShapeType="1"/>
            </p:cNvSpPr>
            <p:nvPr/>
          </p:nvSpPr>
          <p:spPr bwMode="auto">
            <a:xfrm flipH="1">
              <a:off x="564" y="1373"/>
              <a:ext cx="45"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15442" name="Line 46">
              <a:extLst>
                <a:ext uri="{FF2B5EF4-FFF2-40B4-BE49-F238E27FC236}">
                  <a16:creationId xmlns:a16="http://schemas.microsoft.com/office/drawing/2014/main" id="{6E06A477-36B8-37E3-86A0-456AE7765114}"/>
                </a:ext>
              </a:extLst>
            </p:cNvPr>
            <p:cNvSpPr>
              <a:spLocks noChangeShapeType="1"/>
            </p:cNvSpPr>
            <p:nvPr/>
          </p:nvSpPr>
          <p:spPr bwMode="auto">
            <a:xfrm flipH="1">
              <a:off x="564" y="1097"/>
              <a:ext cx="45"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15443" name="Rectangle 47">
              <a:extLst>
                <a:ext uri="{FF2B5EF4-FFF2-40B4-BE49-F238E27FC236}">
                  <a16:creationId xmlns:a16="http://schemas.microsoft.com/office/drawing/2014/main" id="{70B34B9C-9CDC-0237-C52D-6D8D233BE92F}"/>
                </a:ext>
              </a:extLst>
            </p:cNvPr>
            <p:cNvSpPr>
              <a:spLocks noChangeArrowheads="1"/>
            </p:cNvSpPr>
            <p:nvPr/>
          </p:nvSpPr>
          <p:spPr bwMode="auto">
            <a:xfrm>
              <a:off x="345" y="1874"/>
              <a:ext cx="19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fr-CA" altLang="en-US" sz="1100">
                  <a:solidFill>
                    <a:srgbClr val="000000"/>
                  </a:solidFill>
                  <a:latin typeface="Arial" panose="020B0604020202020204" pitchFamily="34" charset="0"/>
                  <a:cs typeface="Arial" panose="020B0604020202020204" pitchFamily="34" charset="0"/>
                </a:rPr>
                <a:t>2000</a:t>
              </a:r>
              <a:endParaRPr lang="fr-CA" altLang="en-US" sz="1800">
                <a:latin typeface="Arial" panose="020B0604020202020204" pitchFamily="34" charset="0"/>
                <a:cs typeface="Arial" panose="020B0604020202020204" pitchFamily="34" charset="0"/>
              </a:endParaRPr>
            </a:p>
          </p:txBody>
        </p:sp>
        <p:sp>
          <p:nvSpPr>
            <p:cNvPr id="315444" name="Rectangle 48">
              <a:extLst>
                <a:ext uri="{FF2B5EF4-FFF2-40B4-BE49-F238E27FC236}">
                  <a16:creationId xmlns:a16="http://schemas.microsoft.com/office/drawing/2014/main" id="{9B5AC442-A766-BBD2-A236-46990C229032}"/>
                </a:ext>
              </a:extLst>
            </p:cNvPr>
            <p:cNvSpPr>
              <a:spLocks noChangeArrowheads="1"/>
            </p:cNvSpPr>
            <p:nvPr/>
          </p:nvSpPr>
          <p:spPr bwMode="auto">
            <a:xfrm>
              <a:off x="345" y="1598"/>
              <a:ext cx="19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fr-CA" altLang="en-US" sz="1100">
                  <a:solidFill>
                    <a:srgbClr val="000000"/>
                  </a:solidFill>
                  <a:latin typeface="Arial" panose="020B0604020202020204" pitchFamily="34" charset="0"/>
                  <a:cs typeface="Arial" panose="020B0604020202020204" pitchFamily="34" charset="0"/>
                </a:rPr>
                <a:t>4000</a:t>
              </a:r>
              <a:endParaRPr lang="fr-CA" altLang="en-US" sz="1800">
                <a:latin typeface="Arial" panose="020B0604020202020204" pitchFamily="34" charset="0"/>
                <a:cs typeface="Arial" panose="020B0604020202020204" pitchFamily="34" charset="0"/>
              </a:endParaRPr>
            </a:p>
          </p:txBody>
        </p:sp>
        <p:sp>
          <p:nvSpPr>
            <p:cNvPr id="315445" name="Rectangle 49">
              <a:extLst>
                <a:ext uri="{FF2B5EF4-FFF2-40B4-BE49-F238E27FC236}">
                  <a16:creationId xmlns:a16="http://schemas.microsoft.com/office/drawing/2014/main" id="{515CF7B3-6440-0CBB-0C88-CB5B09B16DF9}"/>
                </a:ext>
              </a:extLst>
            </p:cNvPr>
            <p:cNvSpPr>
              <a:spLocks noChangeArrowheads="1"/>
            </p:cNvSpPr>
            <p:nvPr/>
          </p:nvSpPr>
          <p:spPr bwMode="auto">
            <a:xfrm>
              <a:off x="345" y="1322"/>
              <a:ext cx="19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fr-CA" altLang="en-US" sz="1100">
                  <a:solidFill>
                    <a:srgbClr val="000000"/>
                  </a:solidFill>
                  <a:latin typeface="Arial" panose="020B0604020202020204" pitchFamily="34" charset="0"/>
                  <a:cs typeface="Arial" panose="020B0604020202020204" pitchFamily="34" charset="0"/>
                </a:rPr>
                <a:t>6000</a:t>
              </a:r>
              <a:endParaRPr lang="fr-CA" altLang="en-US" sz="1800">
                <a:latin typeface="Arial" panose="020B0604020202020204" pitchFamily="34" charset="0"/>
                <a:cs typeface="Arial" panose="020B0604020202020204" pitchFamily="34" charset="0"/>
              </a:endParaRPr>
            </a:p>
          </p:txBody>
        </p:sp>
        <p:sp>
          <p:nvSpPr>
            <p:cNvPr id="315446" name="Rectangle 50">
              <a:extLst>
                <a:ext uri="{FF2B5EF4-FFF2-40B4-BE49-F238E27FC236}">
                  <a16:creationId xmlns:a16="http://schemas.microsoft.com/office/drawing/2014/main" id="{58907745-DA6E-ECC5-02AE-00864D73679D}"/>
                </a:ext>
              </a:extLst>
            </p:cNvPr>
            <p:cNvSpPr>
              <a:spLocks noChangeArrowheads="1"/>
            </p:cNvSpPr>
            <p:nvPr/>
          </p:nvSpPr>
          <p:spPr bwMode="auto">
            <a:xfrm>
              <a:off x="356" y="1045"/>
              <a:ext cx="19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fr-CA" altLang="en-US" sz="1100">
                  <a:solidFill>
                    <a:srgbClr val="000000"/>
                  </a:solidFill>
                  <a:latin typeface="Arial" panose="020B0604020202020204" pitchFamily="34" charset="0"/>
                  <a:cs typeface="Arial" panose="020B0604020202020204" pitchFamily="34" charset="0"/>
                </a:rPr>
                <a:t>8000</a:t>
              </a:r>
              <a:endParaRPr lang="fr-CA" altLang="en-US" sz="1800">
                <a:latin typeface="Arial" panose="020B0604020202020204" pitchFamily="34" charset="0"/>
                <a:cs typeface="Arial" panose="020B0604020202020204" pitchFamily="34" charset="0"/>
              </a:endParaRPr>
            </a:p>
          </p:txBody>
        </p:sp>
        <p:sp>
          <p:nvSpPr>
            <p:cNvPr id="315447" name="Rectangle 51">
              <a:extLst>
                <a:ext uri="{FF2B5EF4-FFF2-40B4-BE49-F238E27FC236}">
                  <a16:creationId xmlns:a16="http://schemas.microsoft.com/office/drawing/2014/main" id="{F3C02A64-278B-1913-8076-101263E9A2F2}"/>
                </a:ext>
              </a:extLst>
            </p:cNvPr>
            <p:cNvSpPr>
              <a:spLocks noChangeArrowheads="1"/>
            </p:cNvSpPr>
            <p:nvPr/>
          </p:nvSpPr>
          <p:spPr bwMode="auto">
            <a:xfrm>
              <a:off x="609" y="827"/>
              <a:ext cx="1478" cy="1429"/>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315448" name="Freeform 52">
              <a:extLst>
                <a:ext uri="{FF2B5EF4-FFF2-40B4-BE49-F238E27FC236}">
                  <a16:creationId xmlns:a16="http://schemas.microsoft.com/office/drawing/2014/main" id="{3B84C356-4C40-510D-3BF3-AC32D1424AF5}"/>
                </a:ext>
              </a:extLst>
            </p:cNvPr>
            <p:cNvSpPr>
              <a:spLocks/>
            </p:cNvSpPr>
            <p:nvPr/>
          </p:nvSpPr>
          <p:spPr bwMode="auto">
            <a:xfrm>
              <a:off x="1391" y="1321"/>
              <a:ext cx="518" cy="0"/>
            </a:xfrm>
            <a:custGeom>
              <a:avLst/>
              <a:gdLst>
                <a:gd name="T0" fmla="*/ 44 w 554"/>
                <a:gd name="T1" fmla="*/ 42 w 554"/>
                <a:gd name="T2" fmla="*/ 41 w 554"/>
                <a:gd name="T3" fmla="*/ 39 w 554"/>
                <a:gd name="T4" fmla="*/ 38 w 554"/>
                <a:gd name="T5" fmla="*/ 38 w 554"/>
                <a:gd name="T6" fmla="*/ 36 w 554"/>
                <a:gd name="T7" fmla="*/ 36 w 554"/>
                <a:gd name="T8" fmla="*/ 34 w 554"/>
                <a:gd name="T9" fmla="*/ 33 w 554"/>
                <a:gd name="T10" fmla="*/ 32 w 554"/>
                <a:gd name="T11" fmla="*/ 30 w 554"/>
                <a:gd name="T12" fmla="*/ 30 w 554"/>
                <a:gd name="T13" fmla="*/ 28 w 554"/>
                <a:gd name="T14" fmla="*/ 28 w 554"/>
                <a:gd name="T15" fmla="*/ 26 w 554"/>
                <a:gd name="T16" fmla="*/ 24 w 554"/>
                <a:gd name="T17" fmla="*/ 24 w 554"/>
                <a:gd name="T18" fmla="*/ 22 w 554"/>
                <a:gd name="T19" fmla="*/ 21 w 554"/>
                <a:gd name="T20" fmla="*/ 20 w 554"/>
                <a:gd name="T21" fmla="*/ 19 w 554"/>
                <a:gd name="T22" fmla="*/ 18 w 554"/>
                <a:gd name="T23" fmla="*/ 17 w 554"/>
                <a:gd name="T24" fmla="*/ 16 w 554"/>
                <a:gd name="T25" fmla="*/ 15 w 554"/>
                <a:gd name="T26" fmla="*/ 14 w 554"/>
                <a:gd name="T27" fmla="*/ 12 w 554"/>
                <a:gd name="T28" fmla="*/ 11 w 554"/>
                <a:gd name="T29" fmla="*/ 9 w 554"/>
                <a:gd name="T30" fmla="*/ 7 w 554"/>
                <a:gd name="T31" fmla="*/ 7 w 554"/>
                <a:gd name="T32" fmla="*/ 7 w 554"/>
                <a:gd name="T33" fmla="*/ 7 w 554"/>
                <a:gd name="T34" fmla="*/ 7 w 554"/>
                <a:gd name="T35" fmla="*/ 7 w 554"/>
                <a:gd name="T36" fmla="*/ 7 w 554"/>
                <a:gd name="T37" fmla="*/ 0 w 554"/>
                <a:gd name="T38" fmla="*/ 0 w 554"/>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39">
                  <a:pos x="T0" y="0"/>
                </a:cxn>
                <a:cxn ang="T40">
                  <a:pos x="T1" y="0"/>
                </a:cxn>
                <a:cxn ang="T41">
                  <a:pos x="T2" y="0"/>
                </a:cxn>
                <a:cxn ang="T42">
                  <a:pos x="T3" y="0"/>
                </a:cxn>
                <a:cxn ang="T43">
                  <a:pos x="T4" y="0"/>
                </a:cxn>
                <a:cxn ang="T44">
                  <a:pos x="T5" y="0"/>
                </a:cxn>
                <a:cxn ang="T45">
                  <a:pos x="T6" y="0"/>
                </a:cxn>
                <a:cxn ang="T46">
                  <a:pos x="T7" y="0"/>
                </a:cxn>
                <a:cxn ang="T47">
                  <a:pos x="T8" y="0"/>
                </a:cxn>
                <a:cxn ang="T48">
                  <a:pos x="T9" y="0"/>
                </a:cxn>
                <a:cxn ang="T49">
                  <a:pos x="T10" y="0"/>
                </a:cxn>
                <a:cxn ang="T50">
                  <a:pos x="T11" y="0"/>
                </a:cxn>
                <a:cxn ang="T51">
                  <a:pos x="T12" y="0"/>
                </a:cxn>
                <a:cxn ang="T52">
                  <a:pos x="T13" y="0"/>
                </a:cxn>
                <a:cxn ang="T53">
                  <a:pos x="T14" y="0"/>
                </a:cxn>
                <a:cxn ang="T54">
                  <a:pos x="T15" y="0"/>
                </a:cxn>
                <a:cxn ang="T55">
                  <a:pos x="T16" y="0"/>
                </a:cxn>
                <a:cxn ang="T56">
                  <a:pos x="T17" y="0"/>
                </a:cxn>
                <a:cxn ang="T57">
                  <a:pos x="T18" y="0"/>
                </a:cxn>
                <a:cxn ang="T58">
                  <a:pos x="T19" y="0"/>
                </a:cxn>
                <a:cxn ang="T59">
                  <a:pos x="T20" y="0"/>
                </a:cxn>
                <a:cxn ang="T60">
                  <a:pos x="T21" y="0"/>
                </a:cxn>
                <a:cxn ang="T61">
                  <a:pos x="T22" y="0"/>
                </a:cxn>
                <a:cxn ang="T62">
                  <a:pos x="T23" y="0"/>
                </a:cxn>
                <a:cxn ang="T63">
                  <a:pos x="T24" y="0"/>
                </a:cxn>
                <a:cxn ang="T64">
                  <a:pos x="T25" y="0"/>
                </a:cxn>
                <a:cxn ang="T65">
                  <a:pos x="T26" y="0"/>
                </a:cxn>
                <a:cxn ang="T66">
                  <a:pos x="T27" y="0"/>
                </a:cxn>
                <a:cxn ang="T67">
                  <a:pos x="T28" y="0"/>
                </a:cxn>
                <a:cxn ang="T68">
                  <a:pos x="T29" y="0"/>
                </a:cxn>
                <a:cxn ang="T69">
                  <a:pos x="T30" y="0"/>
                </a:cxn>
                <a:cxn ang="T70">
                  <a:pos x="T31" y="0"/>
                </a:cxn>
                <a:cxn ang="T71">
                  <a:pos x="T32" y="0"/>
                </a:cxn>
                <a:cxn ang="T72">
                  <a:pos x="T33" y="0"/>
                </a:cxn>
                <a:cxn ang="T73">
                  <a:pos x="T34" y="0"/>
                </a:cxn>
                <a:cxn ang="T74">
                  <a:pos x="T35" y="0"/>
                </a:cxn>
                <a:cxn ang="T75">
                  <a:pos x="T36" y="0"/>
                </a:cxn>
                <a:cxn ang="T76">
                  <a:pos x="T37" y="0"/>
                </a:cxn>
                <a:cxn ang="T77">
                  <a:pos x="T38" y="0"/>
                </a:cxn>
              </a:cxnLst>
              <a:rect l="0" t="0" r="r" b="b"/>
              <a:pathLst>
                <a:path w="554">
                  <a:moveTo>
                    <a:pt x="554" y="0"/>
                  </a:moveTo>
                  <a:lnTo>
                    <a:pt x="535" y="0"/>
                  </a:lnTo>
                  <a:lnTo>
                    <a:pt x="523" y="0"/>
                  </a:lnTo>
                  <a:lnTo>
                    <a:pt x="504" y="0"/>
                  </a:lnTo>
                  <a:lnTo>
                    <a:pt x="492" y="0"/>
                  </a:lnTo>
                  <a:lnTo>
                    <a:pt x="480" y="0"/>
                  </a:lnTo>
                  <a:lnTo>
                    <a:pt x="461" y="0"/>
                  </a:lnTo>
                  <a:lnTo>
                    <a:pt x="449" y="0"/>
                  </a:lnTo>
                  <a:lnTo>
                    <a:pt x="431" y="0"/>
                  </a:lnTo>
                  <a:lnTo>
                    <a:pt x="418" y="0"/>
                  </a:lnTo>
                  <a:lnTo>
                    <a:pt x="406" y="0"/>
                  </a:lnTo>
                  <a:lnTo>
                    <a:pt x="388" y="0"/>
                  </a:lnTo>
                  <a:lnTo>
                    <a:pt x="375" y="0"/>
                  </a:lnTo>
                  <a:lnTo>
                    <a:pt x="357" y="0"/>
                  </a:lnTo>
                  <a:lnTo>
                    <a:pt x="345" y="0"/>
                  </a:lnTo>
                  <a:lnTo>
                    <a:pt x="326" y="0"/>
                  </a:lnTo>
                  <a:lnTo>
                    <a:pt x="314" y="0"/>
                  </a:lnTo>
                  <a:lnTo>
                    <a:pt x="302" y="0"/>
                  </a:lnTo>
                  <a:lnTo>
                    <a:pt x="283" y="0"/>
                  </a:lnTo>
                  <a:lnTo>
                    <a:pt x="271" y="0"/>
                  </a:lnTo>
                  <a:lnTo>
                    <a:pt x="252" y="0"/>
                  </a:lnTo>
                  <a:lnTo>
                    <a:pt x="240" y="0"/>
                  </a:lnTo>
                  <a:lnTo>
                    <a:pt x="222" y="0"/>
                  </a:lnTo>
                  <a:lnTo>
                    <a:pt x="209" y="0"/>
                  </a:lnTo>
                  <a:lnTo>
                    <a:pt x="197" y="0"/>
                  </a:lnTo>
                  <a:lnTo>
                    <a:pt x="179" y="0"/>
                  </a:lnTo>
                  <a:lnTo>
                    <a:pt x="166" y="0"/>
                  </a:lnTo>
                  <a:lnTo>
                    <a:pt x="148" y="0"/>
                  </a:lnTo>
                  <a:lnTo>
                    <a:pt x="136" y="0"/>
                  </a:lnTo>
                  <a:lnTo>
                    <a:pt x="123" y="0"/>
                  </a:lnTo>
                  <a:lnTo>
                    <a:pt x="105" y="0"/>
                  </a:lnTo>
                  <a:lnTo>
                    <a:pt x="93" y="0"/>
                  </a:lnTo>
                  <a:lnTo>
                    <a:pt x="74" y="0"/>
                  </a:lnTo>
                  <a:lnTo>
                    <a:pt x="62" y="0"/>
                  </a:lnTo>
                  <a:lnTo>
                    <a:pt x="43" y="0"/>
                  </a:lnTo>
                  <a:lnTo>
                    <a:pt x="31" y="0"/>
                  </a:lnTo>
                  <a:lnTo>
                    <a:pt x="19" y="0"/>
                  </a:lnTo>
                  <a:lnTo>
                    <a:pt x="0" y="0"/>
                  </a:lnTo>
                </a:path>
              </a:pathLst>
            </a:custGeom>
            <a:solidFill>
              <a:srgbClr val="0000FF"/>
            </a:solidFill>
            <a:ln w="9525">
              <a:solidFill>
                <a:srgbClr val="000000"/>
              </a:solidFill>
              <a:prstDash val="solid"/>
              <a:round/>
              <a:headEnd/>
              <a:tailEnd/>
            </a:ln>
          </p:spPr>
          <p:txBody>
            <a:bodyPr/>
            <a:lstStyle/>
            <a:p>
              <a:endParaRPr lang="en-US"/>
            </a:p>
          </p:txBody>
        </p:sp>
        <p:sp>
          <p:nvSpPr>
            <p:cNvPr id="315449" name="Freeform 53">
              <a:extLst>
                <a:ext uri="{FF2B5EF4-FFF2-40B4-BE49-F238E27FC236}">
                  <a16:creationId xmlns:a16="http://schemas.microsoft.com/office/drawing/2014/main" id="{C22D1B02-8304-9A6C-F8DC-F9E744E0F94A}"/>
                </a:ext>
              </a:extLst>
            </p:cNvPr>
            <p:cNvSpPr>
              <a:spLocks/>
            </p:cNvSpPr>
            <p:nvPr/>
          </p:nvSpPr>
          <p:spPr bwMode="auto">
            <a:xfrm>
              <a:off x="1391" y="1321"/>
              <a:ext cx="518" cy="0"/>
            </a:xfrm>
            <a:custGeom>
              <a:avLst/>
              <a:gdLst>
                <a:gd name="T0" fmla="*/ 44 w 554"/>
                <a:gd name="T1" fmla="*/ 42 w 554"/>
                <a:gd name="T2" fmla="*/ 41 w 554"/>
                <a:gd name="T3" fmla="*/ 39 w 554"/>
                <a:gd name="T4" fmla="*/ 38 w 554"/>
                <a:gd name="T5" fmla="*/ 38 w 554"/>
                <a:gd name="T6" fmla="*/ 36 w 554"/>
                <a:gd name="T7" fmla="*/ 36 w 554"/>
                <a:gd name="T8" fmla="*/ 34 w 554"/>
                <a:gd name="T9" fmla="*/ 33 w 554"/>
                <a:gd name="T10" fmla="*/ 32 w 554"/>
                <a:gd name="T11" fmla="*/ 30 w 554"/>
                <a:gd name="T12" fmla="*/ 30 w 554"/>
                <a:gd name="T13" fmla="*/ 28 w 554"/>
                <a:gd name="T14" fmla="*/ 28 w 554"/>
                <a:gd name="T15" fmla="*/ 26 w 554"/>
                <a:gd name="T16" fmla="*/ 24 w 554"/>
                <a:gd name="T17" fmla="*/ 24 w 554"/>
                <a:gd name="T18" fmla="*/ 22 w 554"/>
                <a:gd name="T19" fmla="*/ 21 w 554"/>
                <a:gd name="T20" fmla="*/ 20 w 554"/>
                <a:gd name="T21" fmla="*/ 19 w 554"/>
                <a:gd name="T22" fmla="*/ 18 w 554"/>
                <a:gd name="T23" fmla="*/ 17 w 554"/>
                <a:gd name="T24" fmla="*/ 16 w 554"/>
                <a:gd name="T25" fmla="*/ 15 w 554"/>
                <a:gd name="T26" fmla="*/ 14 w 554"/>
                <a:gd name="T27" fmla="*/ 12 w 554"/>
                <a:gd name="T28" fmla="*/ 11 w 554"/>
                <a:gd name="T29" fmla="*/ 9 w 554"/>
                <a:gd name="T30" fmla="*/ 7 w 554"/>
                <a:gd name="T31" fmla="*/ 7 w 554"/>
                <a:gd name="T32" fmla="*/ 7 w 554"/>
                <a:gd name="T33" fmla="*/ 7 w 554"/>
                <a:gd name="T34" fmla="*/ 7 w 554"/>
                <a:gd name="T35" fmla="*/ 7 w 554"/>
                <a:gd name="T36" fmla="*/ 7 w 554"/>
                <a:gd name="T37" fmla="*/ 0 w 554"/>
                <a:gd name="T38" fmla="*/ 0 w 554"/>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39">
                  <a:pos x="T0" y="0"/>
                </a:cxn>
                <a:cxn ang="T40">
                  <a:pos x="T1" y="0"/>
                </a:cxn>
                <a:cxn ang="T41">
                  <a:pos x="T2" y="0"/>
                </a:cxn>
                <a:cxn ang="T42">
                  <a:pos x="T3" y="0"/>
                </a:cxn>
                <a:cxn ang="T43">
                  <a:pos x="T4" y="0"/>
                </a:cxn>
                <a:cxn ang="T44">
                  <a:pos x="T5" y="0"/>
                </a:cxn>
                <a:cxn ang="T45">
                  <a:pos x="T6" y="0"/>
                </a:cxn>
                <a:cxn ang="T46">
                  <a:pos x="T7" y="0"/>
                </a:cxn>
                <a:cxn ang="T47">
                  <a:pos x="T8" y="0"/>
                </a:cxn>
                <a:cxn ang="T48">
                  <a:pos x="T9" y="0"/>
                </a:cxn>
                <a:cxn ang="T49">
                  <a:pos x="T10" y="0"/>
                </a:cxn>
                <a:cxn ang="T50">
                  <a:pos x="T11" y="0"/>
                </a:cxn>
                <a:cxn ang="T51">
                  <a:pos x="T12" y="0"/>
                </a:cxn>
                <a:cxn ang="T52">
                  <a:pos x="T13" y="0"/>
                </a:cxn>
                <a:cxn ang="T53">
                  <a:pos x="T14" y="0"/>
                </a:cxn>
                <a:cxn ang="T54">
                  <a:pos x="T15" y="0"/>
                </a:cxn>
                <a:cxn ang="T55">
                  <a:pos x="T16" y="0"/>
                </a:cxn>
                <a:cxn ang="T56">
                  <a:pos x="T17" y="0"/>
                </a:cxn>
                <a:cxn ang="T57">
                  <a:pos x="T18" y="0"/>
                </a:cxn>
                <a:cxn ang="T58">
                  <a:pos x="T19" y="0"/>
                </a:cxn>
                <a:cxn ang="T59">
                  <a:pos x="T20" y="0"/>
                </a:cxn>
                <a:cxn ang="T60">
                  <a:pos x="T21" y="0"/>
                </a:cxn>
                <a:cxn ang="T61">
                  <a:pos x="T22" y="0"/>
                </a:cxn>
                <a:cxn ang="T62">
                  <a:pos x="T23" y="0"/>
                </a:cxn>
                <a:cxn ang="T63">
                  <a:pos x="T24" y="0"/>
                </a:cxn>
                <a:cxn ang="T64">
                  <a:pos x="T25" y="0"/>
                </a:cxn>
                <a:cxn ang="T65">
                  <a:pos x="T26" y="0"/>
                </a:cxn>
                <a:cxn ang="T66">
                  <a:pos x="T27" y="0"/>
                </a:cxn>
                <a:cxn ang="T67">
                  <a:pos x="T28" y="0"/>
                </a:cxn>
                <a:cxn ang="T68">
                  <a:pos x="T29" y="0"/>
                </a:cxn>
                <a:cxn ang="T69">
                  <a:pos x="T30" y="0"/>
                </a:cxn>
                <a:cxn ang="T70">
                  <a:pos x="T31" y="0"/>
                </a:cxn>
                <a:cxn ang="T71">
                  <a:pos x="T32" y="0"/>
                </a:cxn>
                <a:cxn ang="T72">
                  <a:pos x="T33" y="0"/>
                </a:cxn>
                <a:cxn ang="T73">
                  <a:pos x="T34" y="0"/>
                </a:cxn>
                <a:cxn ang="T74">
                  <a:pos x="T35" y="0"/>
                </a:cxn>
                <a:cxn ang="T75">
                  <a:pos x="T36" y="0"/>
                </a:cxn>
                <a:cxn ang="T76">
                  <a:pos x="T37" y="0"/>
                </a:cxn>
                <a:cxn ang="T77">
                  <a:pos x="T38" y="0"/>
                </a:cxn>
              </a:cxnLst>
              <a:rect l="0" t="0" r="r" b="b"/>
              <a:pathLst>
                <a:path w="554">
                  <a:moveTo>
                    <a:pt x="554" y="0"/>
                  </a:moveTo>
                  <a:lnTo>
                    <a:pt x="535" y="0"/>
                  </a:lnTo>
                  <a:lnTo>
                    <a:pt x="523" y="0"/>
                  </a:lnTo>
                  <a:lnTo>
                    <a:pt x="504" y="0"/>
                  </a:lnTo>
                  <a:lnTo>
                    <a:pt x="492" y="0"/>
                  </a:lnTo>
                  <a:lnTo>
                    <a:pt x="480" y="0"/>
                  </a:lnTo>
                  <a:lnTo>
                    <a:pt x="461" y="0"/>
                  </a:lnTo>
                  <a:lnTo>
                    <a:pt x="449" y="0"/>
                  </a:lnTo>
                  <a:lnTo>
                    <a:pt x="431" y="0"/>
                  </a:lnTo>
                  <a:lnTo>
                    <a:pt x="418" y="0"/>
                  </a:lnTo>
                  <a:lnTo>
                    <a:pt x="406" y="0"/>
                  </a:lnTo>
                  <a:lnTo>
                    <a:pt x="388" y="0"/>
                  </a:lnTo>
                  <a:lnTo>
                    <a:pt x="375" y="0"/>
                  </a:lnTo>
                  <a:lnTo>
                    <a:pt x="357" y="0"/>
                  </a:lnTo>
                  <a:lnTo>
                    <a:pt x="345" y="0"/>
                  </a:lnTo>
                  <a:lnTo>
                    <a:pt x="326" y="0"/>
                  </a:lnTo>
                  <a:lnTo>
                    <a:pt x="314" y="0"/>
                  </a:lnTo>
                  <a:lnTo>
                    <a:pt x="302" y="0"/>
                  </a:lnTo>
                  <a:lnTo>
                    <a:pt x="283" y="0"/>
                  </a:lnTo>
                  <a:lnTo>
                    <a:pt x="271" y="0"/>
                  </a:lnTo>
                  <a:lnTo>
                    <a:pt x="252" y="0"/>
                  </a:lnTo>
                  <a:lnTo>
                    <a:pt x="240" y="0"/>
                  </a:lnTo>
                  <a:lnTo>
                    <a:pt x="222" y="0"/>
                  </a:lnTo>
                  <a:lnTo>
                    <a:pt x="209" y="0"/>
                  </a:lnTo>
                  <a:lnTo>
                    <a:pt x="197" y="0"/>
                  </a:lnTo>
                  <a:lnTo>
                    <a:pt x="179" y="0"/>
                  </a:lnTo>
                  <a:lnTo>
                    <a:pt x="166" y="0"/>
                  </a:lnTo>
                  <a:lnTo>
                    <a:pt x="148" y="0"/>
                  </a:lnTo>
                  <a:lnTo>
                    <a:pt x="136" y="0"/>
                  </a:lnTo>
                  <a:lnTo>
                    <a:pt x="123" y="0"/>
                  </a:lnTo>
                  <a:lnTo>
                    <a:pt x="105" y="0"/>
                  </a:lnTo>
                  <a:lnTo>
                    <a:pt x="93" y="0"/>
                  </a:lnTo>
                  <a:lnTo>
                    <a:pt x="74" y="0"/>
                  </a:lnTo>
                  <a:lnTo>
                    <a:pt x="62" y="0"/>
                  </a:lnTo>
                  <a:lnTo>
                    <a:pt x="43" y="0"/>
                  </a:lnTo>
                  <a:lnTo>
                    <a:pt x="31" y="0"/>
                  </a:lnTo>
                  <a:lnTo>
                    <a:pt x="19" y="0"/>
                  </a:lnTo>
                  <a:lnTo>
                    <a:pt x="0" y="0"/>
                  </a:lnTo>
                </a:path>
              </a:pathLst>
            </a:custGeom>
            <a:solidFill>
              <a:srgbClr val="0000FF"/>
            </a:solidFill>
            <a:ln w="9525">
              <a:solidFill>
                <a:srgbClr val="000000"/>
              </a:solidFill>
              <a:prstDash val="solid"/>
              <a:round/>
              <a:headEnd/>
              <a:tailEnd/>
            </a:ln>
          </p:spPr>
          <p:txBody>
            <a:bodyPr/>
            <a:lstStyle/>
            <a:p>
              <a:endParaRPr lang="en-US"/>
            </a:p>
          </p:txBody>
        </p:sp>
        <p:sp>
          <p:nvSpPr>
            <p:cNvPr id="315450" name="Freeform 54">
              <a:extLst>
                <a:ext uri="{FF2B5EF4-FFF2-40B4-BE49-F238E27FC236}">
                  <a16:creationId xmlns:a16="http://schemas.microsoft.com/office/drawing/2014/main" id="{39566FF6-5940-BCE9-A756-7E11775DA074}"/>
                </a:ext>
              </a:extLst>
            </p:cNvPr>
            <p:cNvSpPr>
              <a:spLocks/>
            </p:cNvSpPr>
            <p:nvPr/>
          </p:nvSpPr>
          <p:spPr bwMode="auto">
            <a:xfrm>
              <a:off x="1391" y="1321"/>
              <a:ext cx="518" cy="0"/>
            </a:xfrm>
            <a:custGeom>
              <a:avLst/>
              <a:gdLst>
                <a:gd name="T0" fmla="*/ 44 w 554"/>
                <a:gd name="T1" fmla="*/ 42 w 554"/>
                <a:gd name="T2" fmla="*/ 41 w 554"/>
                <a:gd name="T3" fmla="*/ 39 w 554"/>
                <a:gd name="T4" fmla="*/ 38 w 554"/>
                <a:gd name="T5" fmla="*/ 38 w 554"/>
                <a:gd name="T6" fmla="*/ 36 w 554"/>
                <a:gd name="T7" fmla="*/ 36 w 554"/>
                <a:gd name="T8" fmla="*/ 34 w 554"/>
                <a:gd name="T9" fmla="*/ 33 w 554"/>
                <a:gd name="T10" fmla="*/ 32 w 554"/>
                <a:gd name="T11" fmla="*/ 30 w 554"/>
                <a:gd name="T12" fmla="*/ 30 w 554"/>
                <a:gd name="T13" fmla="*/ 28 w 554"/>
                <a:gd name="T14" fmla="*/ 28 w 554"/>
                <a:gd name="T15" fmla="*/ 26 w 554"/>
                <a:gd name="T16" fmla="*/ 24 w 554"/>
                <a:gd name="T17" fmla="*/ 24 w 554"/>
                <a:gd name="T18" fmla="*/ 22 w 554"/>
                <a:gd name="T19" fmla="*/ 21 w 554"/>
                <a:gd name="T20" fmla="*/ 20 w 554"/>
                <a:gd name="T21" fmla="*/ 19 w 554"/>
                <a:gd name="T22" fmla="*/ 18 w 554"/>
                <a:gd name="T23" fmla="*/ 17 w 554"/>
                <a:gd name="T24" fmla="*/ 16 w 554"/>
                <a:gd name="T25" fmla="*/ 15 w 554"/>
                <a:gd name="T26" fmla="*/ 14 w 554"/>
                <a:gd name="T27" fmla="*/ 12 w 554"/>
                <a:gd name="T28" fmla="*/ 11 w 554"/>
                <a:gd name="T29" fmla="*/ 9 w 554"/>
                <a:gd name="T30" fmla="*/ 7 w 554"/>
                <a:gd name="T31" fmla="*/ 7 w 554"/>
                <a:gd name="T32" fmla="*/ 7 w 554"/>
                <a:gd name="T33" fmla="*/ 7 w 554"/>
                <a:gd name="T34" fmla="*/ 7 w 554"/>
                <a:gd name="T35" fmla="*/ 7 w 554"/>
                <a:gd name="T36" fmla="*/ 7 w 554"/>
                <a:gd name="T37" fmla="*/ 0 w 554"/>
                <a:gd name="T38" fmla="*/ 0 w 554"/>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39">
                  <a:pos x="T0" y="0"/>
                </a:cxn>
                <a:cxn ang="T40">
                  <a:pos x="T1" y="0"/>
                </a:cxn>
                <a:cxn ang="T41">
                  <a:pos x="T2" y="0"/>
                </a:cxn>
                <a:cxn ang="T42">
                  <a:pos x="T3" y="0"/>
                </a:cxn>
                <a:cxn ang="T43">
                  <a:pos x="T4" y="0"/>
                </a:cxn>
                <a:cxn ang="T44">
                  <a:pos x="T5" y="0"/>
                </a:cxn>
                <a:cxn ang="T45">
                  <a:pos x="T6" y="0"/>
                </a:cxn>
                <a:cxn ang="T46">
                  <a:pos x="T7" y="0"/>
                </a:cxn>
                <a:cxn ang="T47">
                  <a:pos x="T8" y="0"/>
                </a:cxn>
                <a:cxn ang="T48">
                  <a:pos x="T9" y="0"/>
                </a:cxn>
                <a:cxn ang="T49">
                  <a:pos x="T10" y="0"/>
                </a:cxn>
                <a:cxn ang="T50">
                  <a:pos x="T11" y="0"/>
                </a:cxn>
                <a:cxn ang="T51">
                  <a:pos x="T12" y="0"/>
                </a:cxn>
                <a:cxn ang="T52">
                  <a:pos x="T13" y="0"/>
                </a:cxn>
                <a:cxn ang="T53">
                  <a:pos x="T14" y="0"/>
                </a:cxn>
                <a:cxn ang="T54">
                  <a:pos x="T15" y="0"/>
                </a:cxn>
                <a:cxn ang="T55">
                  <a:pos x="T16" y="0"/>
                </a:cxn>
                <a:cxn ang="T56">
                  <a:pos x="T17" y="0"/>
                </a:cxn>
                <a:cxn ang="T57">
                  <a:pos x="T18" y="0"/>
                </a:cxn>
                <a:cxn ang="T58">
                  <a:pos x="T19" y="0"/>
                </a:cxn>
                <a:cxn ang="T59">
                  <a:pos x="T20" y="0"/>
                </a:cxn>
                <a:cxn ang="T60">
                  <a:pos x="T21" y="0"/>
                </a:cxn>
                <a:cxn ang="T61">
                  <a:pos x="T22" y="0"/>
                </a:cxn>
                <a:cxn ang="T62">
                  <a:pos x="T23" y="0"/>
                </a:cxn>
                <a:cxn ang="T63">
                  <a:pos x="T24" y="0"/>
                </a:cxn>
                <a:cxn ang="T64">
                  <a:pos x="T25" y="0"/>
                </a:cxn>
                <a:cxn ang="T65">
                  <a:pos x="T26" y="0"/>
                </a:cxn>
                <a:cxn ang="T66">
                  <a:pos x="T27" y="0"/>
                </a:cxn>
                <a:cxn ang="T67">
                  <a:pos x="T28" y="0"/>
                </a:cxn>
                <a:cxn ang="T68">
                  <a:pos x="T29" y="0"/>
                </a:cxn>
                <a:cxn ang="T69">
                  <a:pos x="T30" y="0"/>
                </a:cxn>
                <a:cxn ang="T70">
                  <a:pos x="T31" y="0"/>
                </a:cxn>
                <a:cxn ang="T71">
                  <a:pos x="T32" y="0"/>
                </a:cxn>
                <a:cxn ang="T72">
                  <a:pos x="T33" y="0"/>
                </a:cxn>
                <a:cxn ang="T73">
                  <a:pos x="T34" y="0"/>
                </a:cxn>
                <a:cxn ang="T74">
                  <a:pos x="T35" y="0"/>
                </a:cxn>
                <a:cxn ang="T75">
                  <a:pos x="T36" y="0"/>
                </a:cxn>
                <a:cxn ang="T76">
                  <a:pos x="T37" y="0"/>
                </a:cxn>
                <a:cxn ang="T77">
                  <a:pos x="T38" y="0"/>
                </a:cxn>
              </a:cxnLst>
              <a:rect l="0" t="0" r="r" b="b"/>
              <a:pathLst>
                <a:path w="554">
                  <a:moveTo>
                    <a:pt x="554" y="0"/>
                  </a:moveTo>
                  <a:lnTo>
                    <a:pt x="535" y="0"/>
                  </a:lnTo>
                  <a:lnTo>
                    <a:pt x="523" y="0"/>
                  </a:lnTo>
                  <a:lnTo>
                    <a:pt x="504" y="0"/>
                  </a:lnTo>
                  <a:lnTo>
                    <a:pt x="492" y="0"/>
                  </a:lnTo>
                  <a:lnTo>
                    <a:pt x="480" y="0"/>
                  </a:lnTo>
                  <a:lnTo>
                    <a:pt x="461" y="0"/>
                  </a:lnTo>
                  <a:lnTo>
                    <a:pt x="449" y="0"/>
                  </a:lnTo>
                  <a:lnTo>
                    <a:pt x="431" y="0"/>
                  </a:lnTo>
                  <a:lnTo>
                    <a:pt x="418" y="0"/>
                  </a:lnTo>
                  <a:lnTo>
                    <a:pt x="406" y="0"/>
                  </a:lnTo>
                  <a:lnTo>
                    <a:pt x="388" y="0"/>
                  </a:lnTo>
                  <a:lnTo>
                    <a:pt x="375" y="0"/>
                  </a:lnTo>
                  <a:lnTo>
                    <a:pt x="357" y="0"/>
                  </a:lnTo>
                  <a:lnTo>
                    <a:pt x="345" y="0"/>
                  </a:lnTo>
                  <a:lnTo>
                    <a:pt x="326" y="0"/>
                  </a:lnTo>
                  <a:lnTo>
                    <a:pt x="314" y="0"/>
                  </a:lnTo>
                  <a:lnTo>
                    <a:pt x="302" y="0"/>
                  </a:lnTo>
                  <a:lnTo>
                    <a:pt x="283" y="0"/>
                  </a:lnTo>
                  <a:lnTo>
                    <a:pt x="271" y="0"/>
                  </a:lnTo>
                  <a:lnTo>
                    <a:pt x="252" y="0"/>
                  </a:lnTo>
                  <a:lnTo>
                    <a:pt x="240" y="0"/>
                  </a:lnTo>
                  <a:lnTo>
                    <a:pt x="222" y="0"/>
                  </a:lnTo>
                  <a:lnTo>
                    <a:pt x="209" y="0"/>
                  </a:lnTo>
                  <a:lnTo>
                    <a:pt x="197" y="0"/>
                  </a:lnTo>
                  <a:lnTo>
                    <a:pt x="179" y="0"/>
                  </a:lnTo>
                  <a:lnTo>
                    <a:pt x="166" y="0"/>
                  </a:lnTo>
                  <a:lnTo>
                    <a:pt x="148" y="0"/>
                  </a:lnTo>
                  <a:lnTo>
                    <a:pt x="136" y="0"/>
                  </a:lnTo>
                  <a:lnTo>
                    <a:pt x="123" y="0"/>
                  </a:lnTo>
                  <a:lnTo>
                    <a:pt x="105" y="0"/>
                  </a:lnTo>
                  <a:lnTo>
                    <a:pt x="93" y="0"/>
                  </a:lnTo>
                  <a:lnTo>
                    <a:pt x="74" y="0"/>
                  </a:lnTo>
                  <a:lnTo>
                    <a:pt x="62" y="0"/>
                  </a:lnTo>
                  <a:lnTo>
                    <a:pt x="43" y="0"/>
                  </a:lnTo>
                  <a:lnTo>
                    <a:pt x="31" y="0"/>
                  </a:lnTo>
                  <a:lnTo>
                    <a:pt x="19" y="0"/>
                  </a:lnTo>
                  <a:lnTo>
                    <a:pt x="0" y="0"/>
                  </a:lnTo>
                </a:path>
              </a:pathLst>
            </a:custGeom>
            <a:solidFill>
              <a:srgbClr val="0000FF"/>
            </a:solidFill>
            <a:ln w="9525">
              <a:solidFill>
                <a:srgbClr val="000000"/>
              </a:solidFill>
              <a:prstDash val="solid"/>
              <a:round/>
              <a:headEnd/>
              <a:tailEnd/>
            </a:ln>
          </p:spPr>
          <p:txBody>
            <a:bodyPr/>
            <a:lstStyle/>
            <a:p>
              <a:endParaRPr lang="en-US"/>
            </a:p>
          </p:txBody>
        </p:sp>
        <p:sp>
          <p:nvSpPr>
            <p:cNvPr id="315451" name="Freeform 55">
              <a:extLst>
                <a:ext uri="{FF2B5EF4-FFF2-40B4-BE49-F238E27FC236}">
                  <a16:creationId xmlns:a16="http://schemas.microsoft.com/office/drawing/2014/main" id="{0B046CB2-8C61-0A0D-ECC4-3A56E970483B}"/>
                </a:ext>
              </a:extLst>
            </p:cNvPr>
            <p:cNvSpPr>
              <a:spLocks/>
            </p:cNvSpPr>
            <p:nvPr/>
          </p:nvSpPr>
          <p:spPr bwMode="auto">
            <a:xfrm>
              <a:off x="1391" y="1321"/>
              <a:ext cx="518" cy="0"/>
            </a:xfrm>
            <a:custGeom>
              <a:avLst/>
              <a:gdLst>
                <a:gd name="T0" fmla="*/ 44 w 554"/>
                <a:gd name="T1" fmla="*/ 42 w 554"/>
                <a:gd name="T2" fmla="*/ 41 w 554"/>
                <a:gd name="T3" fmla="*/ 39 w 554"/>
                <a:gd name="T4" fmla="*/ 38 w 554"/>
                <a:gd name="T5" fmla="*/ 38 w 554"/>
                <a:gd name="T6" fmla="*/ 36 w 554"/>
                <a:gd name="T7" fmla="*/ 36 w 554"/>
                <a:gd name="T8" fmla="*/ 34 w 554"/>
                <a:gd name="T9" fmla="*/ 33 w 554"/>
                <a:gd name="T10" fmla="*/ 32 w 554"/>
                <a:gd name="T11" fmla="*/ 30 w 554"/>
                <a:gd name="T12" fmla="*/ 30 w 554"/>
                <a:gd name="T13" fmla="*/ 28 w 554"/>
                <a:gd name="T14" fmla="*/ 28 w 554"/>
                <a:gd name="T15" fmla="*/ 26 w 554"/>
                <a:gd name="T16" fmla="*/ 24 w 554"/>
                <a:gd name="T17" fmla="*/ 24 w 554"/>
                <a:gd name="T18" fmla="*/ 22 w 554"/>
                <a:gd name="T19" fmla="*/ 21 w 554"/>
                <a:gd name="T20" fmla="*/ 20 w 554"/>
                <a:gd name="T21" fmla="*/ 19 w 554"/>
                <a:gd name="T22" fmla="*/ 18 w 554"/>
                <a:gd name="T23" fmla="*/ 17 w 554"/>
                <a:gd name="T24" fmla="*/ 16 w 554"/>
                <a:gd name="T25" fmla="*/ 15 w 554"/>
                <a:gd name="T26" fmla="*/ 14 w 554"/>
                <a:gd name="T27" fmla="*/ 12 w 554"/>
                <a:gd name="T28" fmla="*/ 11 w 554"/>
                <a:gd name="T29" fmla="*/ 9 w 554"/>
                <a:gd name="T30" fmla="*/ 7 w 554"/>
                <a:gd name="T31" fmla="*/ 7 w 554"/>
                <a:gd name="T32" fmla="*/ 7 w 554"/>
                <a:gd name="T33" fmla="*/ 7 w 554"/>
                <a:gd name="T34" fmla="*/ 7 w 554"/>
                <a:gd name="T35" fmla="*/ 7 w 554"/>
                <a:gd name="T36" fmla="*/ 7 w 554"/>
                <a:gd name="T37" fmla="*/ 0 w 554"/>
                <a:gd name="T38" fmla="*/ 0 w 554"/>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39">
                  <a:pos x="T0" y="0"/>
                </a:cxn>
                <a:cxn ang="T40">
                  <a:pos x="T1" y="0"/>
                </a:cxn>
                <a:cxn ang="T41">
                  <a:pos x="T2" y="0"/>
                </a:cxn>
                <a:cxn ang="T42">
                  <a:pos x="T3" y="0"/>
                </a:cxn>
                <a:cxn ang="T43">
                  <a:pos x="T4" y="0"/>
                </a:cxn>
                <a:cxn ang="T44">
                  <a:pos x="T5" y="0"/>
                </a:cxn>
                <a:cxn ang="T45">
                  <a:pos x="T6" y="0"/>
                </a:cxn>
                <a:cxn ang="T46">
                  <a:pos x="T7" y="0"/>
                </a:cxn>
                <a:cxn ang="T47">
                  <a:pos x="T8" y="0"/>
                </a:cxn>
                <a:cxn ang="T48">
                  <a:pos x="T9" y="0"/>
                </a:cxn>
                <a:cxn ang="T49">
                  <a:pos x="T10" y="0"/>
                </a:cxn>
                <a:cxn ang="T50">
                  <a:pos x="T11" y="0"/>
                </a:cxn>
                <a:cxn ang="T51">
                  <a:pos x="T12" y="0"/>
                </a:cxn>
                <a:cxn ang="T52">
                  <a:pos x="T13" y="0"/>
                </a:cxn>
                <a:cxn ang="T53">
                  <a:pos x="T14" y="0"/>
                </a:cxn>
                <a:cxn ang="T54">
                  <a:pos x="T15" y="0"/>
                </a:cxn>
                <a:cxn ang="T55">
                  <a:pos x="T16" y="0"/>
                </a:cxn>
                <a:cxn ang="T56">
                  <a:pos x="T17" y="0"/>
                </a:cxn>
                <a:cxn ang="T57">
                  <a:pos x="T18" y="0"/>
                </a:cxn>
                <a:cxn ang="T58">
                  <a:pos x="T19" y="0"/>
                </a:cxn>
                <a:cxn ang="T59">
                  <a:pos x="T20" y="0"/>
                </a:cxn>
                <a:cxn ang="T60">
                  <a:pos x="T21" y="0"/>
                </a:cxn>
                <a:cxn ang="T61">
                  <a:pos x="T22" y="0"/>
                </a:cxn>
                <a:cxn ang="T62">
                  <a:pos x="T23" y="0"/>
                </a:cxn>
                <a:cxn ang="T63">
                  <a:pos x="T24" y="0"/>
                </a:cxn>
                <a:cxn ang="T64">
                  <a:pos x="T25" y="0"/>
                </a:cxn>
                <a:cxn ang="T65">
                  <a:pos x="T26" y="0"/>
                </a:cxn>
                <a:cxn ang="T66">
                  <a:pos x="T27" y="0"/>
                </a:cxn>
                <a:cxn ang="T67">
                  <a:pos x="T28" y="0"/>
                </a:cxn>
                <a:cxn ang="T68">
                  <a:pos x="T29" y="0"/>
                </a:cxn>
                <a:cxn ang="T69">
                  <a:pos x="T30" y="0"/>
                </a:cxn>
                <a:cxn ang="T70">
                  <a:pos x="T31" y="0"/>
                </a:cxn>
                <a:cxn ang="T71">
                  <a:pos x="T32" y="0"/>
                </a:cxn>
                <a:cxn ang="T72">
                  <a:pos x="T33" y="0"/>
                </a:cxn>
                <a:cxn ang="T73">
                  <a:pos x="T34" y="0"/>
                </a:cxn>
                <a:cxn ang="T74">
                  <a:pos x="T35" y="0"/>
                </a:cxn>
                <a:cxn ang="T75">
                  <a:pos x="T36" y="0"/>
                </a:cxn>
                <a:cxn ang="T76">
                  <a:pos x="T37" y="0"/>
                </a:cxn>
                <a:cxn ang="T77">
                  <a:pos x="T38" y="0"/>
                </a:cxn>
              </a:cxnLst>
              <a:rect l="0" t="0" r="r" b="b"/>
              <a:pathLst>
                <a:path w="554">
                  <a:moveTo>
                    <a:pt x="554" y="0"/>
                  </a:moveTo>
                  <a:lnTo>
                    <a:pt x="535" y="0"/>
                  </a:lnTo>
                  <a:lnTo>
                    <a:pt x="523" y="0"/>
                  </a:lnTo>
                  <a:lnTo>
                    <a:pt x="504" y="0"/>
                  </a:lnTo>
                  <a:lnTo>
                    <a:pt x="492" y="0"/>
                  </a:lnTo>
                  <a:lnTo>
                    <a:pt x="480" y="0"/>
                  </a:lnTo>
                  <a:lnTo>
                    <a:pt x="461" y="0"/>
                  </a:lnTo>
                  <a:lnTo>
                    <a:pt x="449" y="0"/>
                  </a:lnTo>
                  <a:lnTo>
                    <a:pt x="431" y="0"/>
                  </a:lnTo>
                  <a:lnTo>
                    <a:pt x="418" y="0"/>
                  </a:lnTo>
                  <a:lnTo>
                    <a:pt x="406" y="0"/>
                  </a:lnTo>
                  <a:lnTo>
                    <a:pt x="388" y="0"/>
                  </a:lnTo>
                  <a:lnTo>
                    <a:pt x="375" y="0"/>
                  </a:lnTo>
                  <a:lnTo>
                    <a:pt x="357" y="0"/>
                  </a:lnTo>
                  <a:lnTo>
                    <a:pt x="345" y="0"/>
                  </a:lnTo>
                  <a:lnTo>
                    <a:pt x="326" y="0"/>
                  </a:lnTo>
                  <a:lnTo>
                    <a:pt x="314" y="0"/>
                  </a:lnTo>
                  <a:lnTo>
                    <a:pt x="302" y="0"/>
                  </a:lnTo>
                  <a:lnTo>
                    <a:pt x="283" y="0"/>
                  </a:lnTo>
                  <a:lnTo>
                    <a:pt x="271" y="0"/>
                  </a:lnTo>
                  <a:lnTo>
                    <a:pt x="252" y="0"/>
                  </a:lnTo>
                  <a:lnTo>
                    <a:pt x="240" y="0"/>
                  </a:lnTo>
                  <a:lnTo>
                    <a:pt x="222" y="0"/>
                  </a:lnTo>
                  <a:lnTo>
                    <a:pt x="209" y="0"/>
                  </a:lnTo>
                  <a:lnTo>
                    <a:pt x="197" y="0"/>
                  </a:lnTo>
                  <a:lnTo>
                    <a:pt x="179" y="0"/>
                  </a:lnTo>
                  <a:lnTo>
                    <a:pt x="166" y="0"/>
                  </a:lnTo>
                  <a:lnTo>
                    <a:pt x="148" y="0"/>
                  </a:lnTo>
                  <a:lnTo>
                    <a:pt x="136" y="0"/>
                  </a:lnTo>
                  <a:lnTo>
                    <a:pt x="123" y="0"/>
                  </a:lnTo>
                  <a:lnTo>
                    <a:pt x="105" y="0"/>
                  </a:lnTo>
                  <a:lnTo>
                    <a:pt x="93" y="0"/>
                  </a:lnTo>
                  <a:lnTo>
                    <a:pt x="74" y="0"/>
                  </a:lnTo>
                  <a:lnTo>
                    <a:pt x="62" y="0"/>
                  </a:lnTo>
                  <a:lnTo>
                    <a:pt x="43" y="0"/>
                  </a:lnTo>
                  <a:lnTo>
                    <a:pt x="31" y="0"/>
                  </a:lnTo>
                  <a:lnTo>
                    <a:pt x="19" y="0"/>
                  </a:lnTo>
                  <a:lnTo>
                    <a:pt x="0" y="0"/>
                  </a:lnTo>
                </a:path>
              </a:pathLst>
            </a:custGeom>
            <a:solidFill>
              <a:srgbClr val="0000FF"/>
            </a:solidFill>
            <a:ln w="9525">
              <a:solidFill>
                <a:srgbClr val="000000"/>
              </a:solidFill>
              <a:prstDash val="solid"/>
              <a:round/>
              <a:headEnd/>
              <a:tailEnd/>
            </a:ln>
          </p:spPr>
          <p:txBody>
            <a:bodyPr/>
            <a:lstStyle/>
            <a:p>
              <a:endParaRPr lang="en-US"/>
            </a:p>
          </p:txBody>
        </p:sp>
        <p:sp>
          <p:nvSpPr>
            <p:cNvPr id="315452" name="Freeform 56">
              <a:extLst>
                <a:ext uri="{FF2B5EF4-FFF2-40B4-BE49-F238E27FC236}">
                  <a16:creationId xmlns:a16="http://schemas.microsoft.com/office/drawing/2014/main" id="{E827C4D0-8035-2963-C1A9-359B8BA8332E}"/>
                </a:ext>
              </a:extLst>
            </p:cNvPr>
            <p:cNvSpPr>
              <a:spLocks/>
            </p:cNvSpPr>
            <p:nvPr/>
          </p:nvSpPr>
          <p:spPr bwMode="auto">
            <a:xfrm>
              <a:off x="1391" y="1321"/>
              <a:ext cx="518" cy="0"/>
            </a:xfrm>
            <a:custGeom>
              <a:avLst/>
              <a:gdLst>
                <a:gd name="T0" fmla="*/ 44 w 554"/>
                <a:gd name="T1" fmla="*/ 42 w 554"/>
                <a:gd name="T2" fmla="*/ 41 w 554"/>
                <a:gd name="T3" fmla="*/ 39 w 554"/>
                <a:gd name="T4" fmla="*/ 38 w 554"/>
                <a:gd name="T5" fmla="*/ 38 w 554"/>
                <a:gd name="T6" fmla="*/ 36 w 554"/>
                <a:gd name="T7" fmla="*/ 36 w 554"/>
                <a:gd name="T8" fmla="*/ 34 w 554"/>
                <a:gd name="T9" fmla="*/ 33 w 554"/>
                <a:gd name="T10" fmla="*/ 32 w 554"/>
                <a:gd name="T11" fmla="*/ 30 w 554"/>
                <a:gd name="T12" fmla="*/ 30 w 554"/>
                <a:gd name="T13" fmla="*/ 28 w 554"/>
                <a:gd name="T14" fmla="*/ 28 w 554"/>
                <a:gd name="T15" fmla="*/ 26 w 554"/>
                <a:gd name="T16" fmla="*/ 24 w 554"/>
                <a:gd name="T17" fmla="*/ 24 w 554"/>
                <a:gd name="T18" fmla="*/ 22 w 554"/>
                <a:gd name="T19" fmla="*/ 21 w 554"/>
                <a:gd name="T20" fmla="*/ 20 w 554"/>
                <a:gd name="T21" fmla="*/ 19 w 554"/>
                <a:gd name="T22" fmla="*/ 18 w 554"/>
                <a:gd name="T23" fmla="*/ 17 w 554"/>
                <a:gd name="T24" fmla="*/ 16 w 554"/>
                <a:gd name="T25" fmla="*/ 15 w 554"/>
                <a:gd name="T26" fmla="*/ 14 w 554"/>
                <a:gd name="T27" fmla="*/ 12 w 554"/>
                <a:gd name="T28" fmla="*/ 11 w 554"/>
                <a:gd name="T29" fmla="*/ 9 w 554"/>
                <a:gd name="T30" fmla="*/ 7 w 554"/>
                <a:gd name="T31" fmla="*/ 7 w 554"/>
                <a:gd name="T32" fmla="*/ 7 w 554"/>
                <a:gd name="T33" fmla="*/ 7 w 554"/>
                <a:gd name="T34" fmla="*/ 7 w 554"/>
                <a:gd name="T35" fmla="*/ 7 w 554"/>
                <a:gd name="T36" fmla="*/ 7 w 554"/>
                <a:gd name="T37" fmla="*/ 0 w 554"/>
                <a:gd name="T38" fmla="*/ 0 w 554"/>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39">
                  <a:pos x="T0" y="0"/>
                </a:cxn>
                <a:cxn ang="T40">
                  <a:pos x="T1" y="0"/>
                </a:cxn>
                <a:cxn ang="T41">
                  <a:pos x="T2" y="0"/>
                </a:cxn>
                <a:cxn ang="T42">
                  <a:pos x="T3" y="0"/>
                </a:cxn>
                <a:cxn ang="T43">
                  <a:pos x="T4" y="0"/>
                </a:cxn>
                <a:cxn ang="T44">
                  <a:pos x="T5" y="0"/>
                </a:cxn>
                <a:cxn ang="T45">
                  <a:pos x="T6" y="0"/>
                </a:cxn>
                <a:cxn ang="T46">
                  <a:pos x="T7" y="0"/>
                </a:cxn>
                <a:cxn ang="T47">
                  <a:pos x="T8" y="0"/>
                </a:cxn>
                <a:cxn ang="T48">
                  <a:pos x="T9" y="0"/>
                </a:cxn>
                <a:cxn ang="T49">
                  <a:pos x="T10" y="0"/>
                </a:cxn>
                <a:cxn ang="T50">
                  <a:pos x="T11" y="0"/>
                </a:cxn>
                <a:cxn ang="T51">
                  <a:pos x="T12" y="0"/>
                </a:cxn>
                <a:cxn ang="T52">
                  <a:pos x="T13" y="0"/>
                </a:cxn>
                <a:cxn ang="T53">
                  <a:pos x="T14" y="0"/>
                </a:cxn>
                <a:cxn ang="T54">
                  <a:pos x="T15" y="0"/>
                </a:cxn>
                <a:cxn ang="T55">
                  <a:pos x="T16" y="0"/>
                </a:cxn>
                <a:cxn ang="T56">
                  <a:pos x="T17" y="0"/>
                </a:cxn>
                <a:cxn ang="T57">
                  <a:pos x="T18" y="0"/>
                </a:cxn>
                <a:cxn ang="T58">
                  <a:pos x="T19" y="0"/>
                </a:cxn>
                <a:cxn ang="T59">
                  <a:pos x="T20" y="0"/>
                </a:cxn>
                <a:cxn ang="T60">
                  <a:pos x="T21" y="0"/>
                </a:cxn>
                <a:cxn ang="T61">
                  <a:pos x="T22" y="0"/>
                </a:cxn>
                <a:cxn ang="T62">
                  <a:pos x="T23" y="0"/>
                </a:cxn>
                <a:cxn ang="T63">
                  <a:pos x="T24" y="0"/>
                </a:cxn>
                <a:cxn ang="T64">
                  <a:pos x="T25" y="0"/>
                </a:cxn>
                <a:cxn ang="T65">
                  <a:pos x="T26" y="0"/>
                </a:cxn>
                <a:cxn ang="T66">
                  <a:pos x="T27" y="0"/>
                </a:cxn>
                <a:cxn ang="T67">
                  <a:pos x="T28" y="0"/>
                </a:cxn>
                <a:cxn ang="T68">
                  <a:pos x="T29" y="0"/>
                </a:cxn>
                <a:cxn ang="T69">
                  <a:pos x="T30" y="0"/>
                </a:cxn>
                <a:cxn ang="T70">
                  <a:pos x="T31" y="0"/>
                </a:cxn>
                <a:cxn ang="T71">
                  <a:pos x="T32" y="0"/>
                </a:cxn>
                <a:cxn ang="T72">
                  <a:pos x="T33" y="0"/>
                </a:cxn>
                <a:cxn ang="T73">
                  <a:pos x="T34" y="0"/>
                </a:cxn>
                <a:cxn ang="T74">
                  <a:pos x="T35" y="0"/>
                </a:cxn>
                <a:cxn ang="T75">
                  <a:pos x="T36" y="0"/>
                </a:cxn>
                <a:cxn ang="T76">
                  <a:pos x="T37" y="0"/>
                </a:cxn>
                <a:cxn ang="T77">
                  <a:pos x="T38" y="0"/>
                </a:cxn>
              </a:cxnLst>
              <a:rect l="0" t="0" r="r" b="b"/>
              <a:pathLst>
                <a:path w="554">
                  <a:moveTo>
                    <a:pt x="554" y="0"/>
                  </a:moveTo>
                  <a:lnTo>
                    <a:pt x="535" y="0"/>
                  </a:lnTo>
                  <a:lnTo>
                    <a:pt x="523" y="0"/>
                  </a:lnTo>
                  <a:lnTo>
                    <a:pt x="504" y="0"/>
                  </a:lnTo>
                  <a:lnTo>
                    <a:pt x="492" y="0"/>
                  </a:lnTo>
                  <a:lnTo>
                    <a:pt x="480" y="0"/>
                  </a:lnTo>
                  <a:lnTo>
                    <a:pt x="461" y="0"/>
                  </a:lnTo>
                  <a:lnTo>
                    <a:pt x="449" y="0"/>
                  </a:lnTo>
                  <a:lnTo>
                    <a:pt x="431" y="0"/>
                  </a:lnTo>
                  <a:lnTo>
                    <a:pt x="418" y="0"/>
                  </a:lnTo>
                  <a:lnTo>
                    <a:pt x="406" y="0"/>
                  </a:lnTo>
                  <a:lnTo>
                    <a:pt x="388" y="0"/>
                  </a:lnTo>
                  <a:lnTo>
                    <a:pt x="375" y="0"/>
                  </a:lnTo>
                  <a:lnTo>
                    <a:pt x="357" y="0"/>
                  </a:lnTo>
                  <a:lnTo>
                    <a:pt x="345" y="0"/>
                  </a:lnTo>
                  <a:lnTo>
                    <a:pt x="326" y="0"/>
                  </a:lnTo>
                  <a:lnTo>
                    <a:pt x="314" y="0"/>
                  </a:lnTo>
                  <a:lnTo>
                    <a:pt x="302" y="0"/>
                  </a:lnTo>
                  <a:lnTo>
                    <a:pt x="283" y="0"/>
                  </a:lnTo>
                  <a:lnTo>
                    <a:pt x="271" y="0"/>
                  </a:lnTo>
                  <a:lnTo>
                    <a:pt x="252" y="0"/>
                  </a:lnTo>
                  <a:lnTo>
                    <a:pt x="240" y="0"/>
                  </a:lnTo>
                  <a:lnTo>
                    <a:pt x="222" y="0"/>
                  </a:lnTo>
                  <a:lnTo>
                    <a:pt x="209" y="0"/>
                  </a:lnTo>
                  <a:lnTo>
                    <a:pt x="197" y="0"/>
                  </a:lnTo>
                  <a:lnTo>
                    <a:pt x="179" y="0"/>
                  </a:lnTo>
                  <a:lnTo>
                    <a:pt x="166" y="0"/>
                  </a:lnTo>
                  <a:lnTo>
                    <a:pt x="148" y="0"/>
                  </a:lnTo>
                  <a:lnTo>
                    <a:pt x="136" y="0"/>
                  </a:lnTo>
                  <a:lnTo>
                    <a:pt x="123" y="0"/>
                  </a:lnTo>
                  <a:lnTo>
                    <a:pt x="105" y="0"/>
                  </a:lnTo>
                  <a:lnTo>
                    <a:pt x="93" y="0"/>
                  </a:lnTo>
                  <a:lnTo>
                    <a:pt x="74" y="0"/>
                  </a:lnTo>
                  <a:lnTo>
                    <a:pt x="62" y="0"/>
                  </a:lnTo>
                  <a:lnTo>
                    <a:pt x="43" y="0"/>
                  </a:lnTo>
                  <a:lnTo>
                    <a:pt x="31" y="0"/>
                  </a:lnTo>
                  <a:lnTo>
                    <a:pt x="19" y="0"/>
                  </a:lnTo>
                  <a:lnTo>
                    <a:pt x="0" y="0"/>
                  </a:lnTo>
                </a:path>
              </a:pathLst>
            </a:custGeom>
            <a:solidFill>
              <a:srgbClr val="0000FF"/>
            </a:solidFill>
            <a:ln w="9525">
              <a:solidFill>
                <a:srgbClr val="000000"/>
              </a:solidFill>
              <a:prstDash val="solid"/>
              <a:round/>
              <a:headEnd/>
              <a:tailEnd/>
            </a:ln>
          </p:spPr>
          <p:txBody>
            <a:bodyPr/>
            <a:lstStyle/>
            <a:p>
              <a:endParaRPr lang="en-US"/>
            </a:p>
          </p:txBody>
        </p:sp>
        <p:sp>
          <p:nvSpPr>
            <p:cNvPr id="315453" name="Freeform 57">
              <a:extLst>
                <a:ext uri="{FF2B5EF4-FFF2-40B4-BE49-F238E27FC236}">
                  <a16:creationId xmlns:a16="http://schemas.microsoft.com/office/drawing/2014/main" id="{36C68494-43C0-FEB2-1899-B585FA334C4F}"/>
                </a:ext>
              </a:extLst>
            </p:cNvPr>
            <p:cNvSpPr>
              <a:spLocks/>
            </p:cNvSpPr>
            <p:nvPr/>
          </p:nvSpPr>
          <p:spPr bwMode="auto">
            <a:xfrm>
              <a:off x="1391" y="1321"/>
              <a:ext cx="518" cy="0"/>
            </a:xfrm>
            <a:custGeom>
              <a:avLst/>
              <a:gdLst>
                <a:gd name="T0" fmla="*/ 44 w 554"/>
                <a:gd name="T1" fmla="*/ 42 w 554"/>
                <a:gd name="T2" fmla="*/ 41 w 554"/>
                <a:gd name="T3" fmla="*/ 39 w 554"/>
                <a:gd name="T4" fmla="*/ 38 w 554"/>
                <a:gd name="T5" fmla="*/ 38 w 554"/>
                <a:gd name="T6" fmla="*/ 36 w 554"/>
                <a:gd name="T7" fmla="*/ 36 w 554"/>
                <a:gd name="T8" fmla="*/ 34 w 554"/>
                <a:gd name="T9" fmla="*/ 33 w 554"/>
                <a:gd name="T10" fmla="*/ 32 w 554"/>
                <a:gd name="T11" fmla="*/ 30 w 554"/>
                <a:gd name="T12" fmla="*/ 30 w 554"/>
                <a:gd name="T13" fmla="*/ 28 w 554"/>
                <a:gd name="T14" fmla="*/ 28 w 554"/>
                <a:gd name="T15" fmla="*/ 26 w 554"/>
                <a:gd name="T16" fmla="*/ 24 w 554"/>
                <a:gd name="T17" fmla="*/ 24 w 554"/>
                <a:gd name="T18" fmla="*/ 22 w 554"/>
                <a:gd name="T19" fmla="*/ 21 w 554"/>
                <a:gd name="T20" fmla="*/ 20 w 554"/>
                <a:gd name="T21" fmla="*/ 19 w 554"/>
                <a:gd name="T22" fmla="*/ 18 w 554"/>
                <a:gd name="T23" fmla="*/ 17 w 554"/>
                <a:gd name="T24" fmla="*/ 16 w 554"/>
                <a:gd name="T25" fmla="*/ 15 w 554"/>
                <a:gd name="T26" fmla="*/ 14 w 554"/>
                <a:gd name="T27" fmla="*/ 12 w 554"/>
                <a:gd name="T28" fmla="*/ 11 w 554"/>
                <a:gd name="T29" fmla="*/ 9 w 554"/>
                <a:gd name="T30" fmla="*/ 7 w 554"/>
                <a:gd name="T31" fmla="*/ 7 w 554"/>
                <a:gd name="T32" fmla="*/ 7 w 554"/>
                <a:gd name="T33" fmla="*/ 7 w 554"/>
                <a:gd name="T34" fmla="*/ 7 w 554"/>
                <a:gd name="T35" fmla="*/ 7 w 554"/>
                <a:gd name="T36" fmla="*/ 7 w 554"/>
                <a:gd name="T37" fmla="*/ 0 w 554"/>
                <a:gd name="T38" fmla="*/ 0 w 554"/>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39">
                  <a:pos x="T0" y="0"/>
                </a:cxn>
                <a:cxn ang="T40">
                  <a:pos x="T1" y="0"/>
                </a:cxn>
                <a:cxn ang="T41">
                  <a:pos x="T2" y="0"/>
                </a:cxn>
                <a:cxn ang="T42">
                  <a:pos x="T3" y="0"/>
                </a:cxn>
                <a:cxn ang="T43">
                  <a:pos x="T4" y="0"/>
                </a:cxn>
                <a:cxn ang="T44">
                  <a:pos x="T5" y="0"/>
                </a:cxn>
                <a:cxn ang="T45">
                  <a:pos x="T6" y="0"/>
                </a:cxn>
                <a:cxn ang="T46">
                  <a:pos x="T7" y="0"/>
                </a:cxn>
                <a:cxn ang="T47">
                  <a:pos x="T8" y="0"/>
                </a:cxn>
                <a:cxn ang="T48">
                  <a:pos x="T9" y="0"/>
                </a:cxn>
                <a:cxn ang="T49">
                  <a:pos x="T10" y="0"/>
                </a:cxn>
                <a:cxn ang="T50">
                  <a:pos x="T11" y="0"/>
                </a:cxn>
                <a:cxn ang="T51">
                  <a:pos x="T12" y="0"/>
                </a:cxn>
                <a:cxn ang="T52">
                  <a:pos x="T13" y="0"/>
                </a:cxn>
                <a:cxn ang="T53">
                  <a:pos x="T14" y="0"/>
                </a:cxn>
                <a:cxn ang="T54">
                  <a:pos x="T15" y="0"/>
                </a:cxn>
                <a:cxn ang="T55">
                  <a:pos x="T16" y="0"/>
                </a:cxn>
                <a:cxn ang="T56">
                  <a:pos x="T17" y="0"/>
                </a:cxn>
                <a:cxn ang="T57">
                  <a:pos x="T18" y="0"/>
                </a:cxn>
                <a:cxn ang="T58">
                  <a:pos x="T19" y="0"/>
                </a:cxn>
                <a:cxn ang="T59">
                  <a:pos x="T20" y="0"/>
                </a:cxn>
                <a:cxn ang="T60">
                  <a:pos x="T21" y="0"/>
                </a:cxn>
                <a:cxn ang="T61">
                  <a:pos x="T22" y="0"/>
                </a:cxn>
                <a:cxn ang="T62">
                  <a:pos x="T23" y="0"/>
                </a:cxn>
                <a:cxn ang="T63">
                  <a:pos x="T24" y="0"/>
                </a:cxn>
                <a:cxn ang="T64">
                  <a:pos x="T25" y="0"/>
                </a:cxn>
                <a:cxn ang="T65">
                  <a:pos x="T26" y="0"/>
                </a:cxn>
                <a:cxn ang="T66">
                  <a:pos x="T27" y="0"/>
                </a:cxn>
                <a:cxn ang="T67">
                  <a:pos x="T28" y="0"/>
                </a:cxn>
                <a:cxn ang="T68">
                  <a:pos x="T29" y="0"/>
                </a:cxn>
                <a:cxn ang="T69">
                  <a:pos x="T30" y="0"/>
                </a:cxn>
                <a:cxn ang="T70">
                  <a:pos x="T31" y="0"/>
                </a:cxn>
                <a:cxn ang="T71">
                  <a:pos x="T32" y="0"/>
                </a:cxn>
                <a:cxn ang="T72">
                  <a:pos x="T33" y="0"/>
                </a:cxn>
                <a:cxn ang="T73">
                  <a:pos x="T34" y="0"/>
                </a:cxn>
                <a:cxn ang="T74">
                  <a:pos x="T35" y="0"/>
                </a:cxn>
                <a:cxn ang="T75">
                  <a:pos x="T36" y="0"/>
                </a:cxn>
                <a:cxn ang="T76">
                  <a:pos x="T37" y="0"/>
                </a:cxn>
                <a:cxn ang="T77">
                  <a:pos x="T38" y="0"/>
                </a:cxn>
              </a:cxnLst>
              <a:rect l="0" t="0" r="r" b="b"/>
              <a:pathLst>
                <a:path w="554">
                  <a:moveTo>
                    <a:pt x="554" y="0"/>
                  </a:moveTo>
                  <a:lnTo>
                    <a:pt x="535" y="0"/>
                  </a:lnTo>
                  <a:lnTo>
                    <a:pt x="523" y="0"/>
                  </a:lnTo>
                  <a:lnTo>
                    <a:pt x="504" y="0"/>
                  </a:lnTo>
                  <a:lnTo>
                    <a:pt x="492" y="0"/>
                  </a:lnTo>
                  <a:lnTo>
                    <a:pt x="480" y="0"/>
                  </a:lnTo>
                  <a:lnTo>
                    <a:pt x="461" y="0"/>
                  </a:lnTo>
                  <a:lnTo>
                    <a:pt x="449" y="0"/>
                  </a:lnTo>
                  <a:lnTo>
                    <a:pt x="431" y="0"/>
                  </a:lnTo>
                  <a:lnTo>
                    <a:pt x="418" y="0"/>
                  </a:lnTo>
                  <a:lnTo>
                    <a:pt x="406" y="0"/>
                  </a:lnTo>
                  <a:lnTo>
                    <a:pt x="388" y="0"/>
                  </a:lnTo>
                  <a:lnTo>
                    <a:pt x="375" y="0"/>
                  </a:lnTo>
                  <a:lnTo>
                    <a:pt x="357" y="0"/>
                  </a:lnTo>
                  <a:lnTo>
                    <a:pt x="345" y="0"/>
                  </a:lnTo>
                  <a:lnTo>
                    <a:pt x="326" y="0"/>
                  </a:lnTo>
                  <a:lnTo>
                    <a:pt x="314" y="0"/>
                  </a:lnTo>
                  <a:lnTo>
                    <a:pt x="302" y="0"/>
                  </a:lnTo>
                  <a:lnTo>
                    <a:pt x="283" y="0"/>
                  </a:lnTo>
                  <a:lnTo>
                    <a:pt x="271" y="0"/>
                  </a:lnTo>
                  <a:lnTo>
                    <a:pt x="252" y="0"/>
                  </a:lnTo>
                  <a:lnTo>
                    <a:pt x="240" y="0"/>
                  </a:lnTo>
                  <a:lnTo>
                    <a:pt x="222" y="0"/>
                  </a:lnTo>
                  <a:lnTo>
                    <a:pt x="209" y="0"/>
                  </a:lnTo>
                  <a:lnTo>
                    <a:pt x="197" y="0"/>
                  </a:lnTo>
                  <a:lnTo>
                    <a:pt x="179" y="0"/>
                  </a:lnTo>
                  <a:lnTo>
                    <a:pt x="166" y="0"/>
                  </a:lnTo>
                  <a:lnTo>
                    <a:pt x="148" y="0"/>
                  </a:lnTo>
                  <a:lnTo>
                    <a:pt x="136" y="0"/>
                  </a:lnTo>
                  <a:lnTo>
                    <a:pt x="123" y="0"/>
                  </a:lnTo>
                  <a:lnTo>
                    <a:pt x="105" y="0"/>
                  </a:lnTo>
                  <a:lnTo>
                    <a:pt x="93" y="0"/>
                  </a:lnTo>
                  <a:lnTo>
                    <a:pt x="74" y="0"/>
                  </a:lnTo>
                  <a:lnTo>
                    <a:pt x="62" y="0"/>
                  </a:lnTo>
                  <a:lnTo>
                    <a:pt x="43" y="0"/>
                  </a:lnTo>
                  <a:lnTo>
                    <a:pt x="31" y="0"/>
                  </a:lnTo>
                  <a:lnTo>
                    <a:pt x="19" y="0"/>
                  </a:lnTo>
                  <a:lnTo>
                    <a:pt x="0" y="0"/>
                  </a:lnTo>
                </a:path>
              </a:pathLst>
            </a:custGeom>
            <a:solidFill>
              <a:srgbClr val="0000FF"/>
            </a:solidFill>
            <a:ln w="9525">
              <a:solidFill>
                <a:srgbClr val="000000"/>
              </a:solidFill>
              <a:prstDash val="solid"/>
              <a:round/>
              <a:headEnd/>
              <a:tailEnd/>
            </a:ln>
          </p:spPr>
          <p:txBody>
            <a:bodyPr/>
            <a:lstStyle/>
            <a:p>
              <a:endParaRPr lang="en-US"/>
            </a:p>
          </p:txBody>
        </p:sp>
        <p:sp>
          <p:nvSpPr>
            <p:cNvPr id="315454" name="Freeform 58">
              <a:extLst>
                <a:ext uri="{FF2B5EF4-FFF2-40B4-BE49-F238E27FC236}">
                  <a16:creationId xmlns:a16="http://schemas.microsoft.com/office/drawing/2014/main" id="{EA6A7C85-A06C-A8A6-B3C5-F398D70C28A0}"/>
                </a:ext>
              </a:extLst>
            </p:cNvPr>
            <p:cNvSpPr>
              <a:spLocks/>
            </p:cNvSpPr>
            <p:nvPr/>
          </p:nvSpPr>
          <p:spPr bwMode="auto">
            <a:xfrm>
              <a:off x="1391" y="1321"/>
              <a:ext cx="518" cy="0"/>
            </a:xfrm>
            <a:custGeom>
              <a:avLst/>
              <a:gdLst>
                <a:gd name="T0" fmla="*/ 44 w 554"/>
                <a:gd name="T1" fmla="*/ 42 w 554"/>
                <a:gd name="T2" fmla="*/ 41 w 554"/>
                <a:gd name="T3" fmla="*/ 39 w 554"/>
                <a:gd name="T4" fmla="*/ 38 w 554"/>
                <a:gd name="T5" fmla="*/ 38 w 554"/>
                <a:gd name="T6" fmla="*/ 36 w 554"/>
                <a:gd name="T7" fmla="*/ 36 w 554"/>
                <a:gd name="T8" fmla="*/ 34 w 554"/>
                <a:gd name="T9" fmla="*/ 33 w 554"/>
                <a:gd name="T10" fmla="*/ 32 w 554"/>
                <a:gd name="T11" fmla="*/ 30 w 554"/>
                <a:gd name="T12" fmla="*/ 30 w 554"/>
                <a:gd name="T13" fmla="*/ 28 w 554"/>
                <a:gd name="T14" fmla="*/ 28 w 554"/>
                <a:gd name="T15" fmla="*/ 26 w 554"/>
                <a:gd name="T16" fmla="*/ 24 w 554"/>
                <a:gd name="T17" fmla="*/ 24 w 554"/>
                <a:gd name="T18" fmla="*/ 22 w 554"/>
                <a:gd name="T19" fmla="*/ 21 w 554"/>
                <a:gd name="T20" fmla="*/ 20 w 554"/>
                <a:gd name="T21" fmla="*/ 19 w 554"/>
                <a:gd name="T22" fmla="*/ 18 w 554"/>
                <a:gd name="T23" fmla="*/ 17 w 554"/>
                <a:gd name="T24" fmla="*/ 16 w 554"/>
                <a:gd name="T25" fmla="*/ 15 w 554"/>
                <a:gd name="T26" fmla="*/ 14 w 554"/>
                <a:gd name="T27" fmla="*/ 12 w 554"/>
                <a:gd name="T28" fmla="*/ 11 w 554"/>
                <a:gd name="T29" fmla="*/ 9 w 554"/>
                <a:gd name="T30" fmla="*/ 7 w 554"/>
                <a:gd name="T31" fmla="*/ 7 w 554"/>
                <a:gd name="T32" fmla="*/ 7 w 554"/>
                <a:gd name="T33" fmla="*/ 7 w 554"/>
                <a:gd name="T34" fmla="*/ 7 w 554"/>
                <a:gd name="T35" fmla="*/ 7 w 554"/>
                <a:gd name="T36" fmla="*/ 7 w 554"/>
                <a:gd name="T37" fmla="*/ 0 w 554"/>
                <a:gd name="T38" fmla="*/ 0 w 554"/>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39">
                  <a:pos x="T0" y="0"/>
                </a:cxn>
                <a:cxn ang="T40">
                  <a:pos x="T1" y="0"/>
                </a:cxn>
                <a:cxn ang="T41">
                  <a:pos x="T2" y="0"/>
                </a:cxn>
                <a:cxn ang="T42">
                  <a:pos x="T3" y="0"/>
                </a:cxn>
                <a:cxn ang="T43">
                  <a:pos x="T4" y="0"/>
                </a:cxn>
                <a:cxn ang="T44">
                  <a:pos x="T5" y="0"/>
                </a:cxn>
                <a:cxn ang="T45">
                  <a:pos x="T6" y="0"/>
                </a:cxn>
                <a:cxn ang="T46">
                  <a:pos x="T7" y="0"/>
                </a:cxn>
                <a:cxn ang="T47">
                  <a:pos x="T8" y="0"/>
                </a:cxn>
                <a:cxn ang="T48">
                  <a:pos x="T9" y="0"/>
                </a:cxn>
                <a:cxn ang="T49">
                  <a:pos x="T10" y="0"/>
                </a:cxn>
                <a:cxn ang="T50">
                  <a:pos x="T11" y="0"/>
                </a:cxn>
                <a:cxn ang="T51">
                  <a:pos x="T12" y="0"/>
                </a:cxn>
                <a:cxn ang="T52">
                  <a:pos x="T13" y="0"/>
                </a:cxn>
                <a:cxn ang="T53">
                  <a:pos x="T14" y="0"/>
                </a:cxn>
                <a:cxn ang="T54">
                  <a:pos x="T15" y="0"/>
                </a:cxn>
                <a:cxn ang="T55">
                  <a:pos x="T16" y="0"/>
                </a:cxn>
                <a:cxn ang="T56">
                  <a:pos x="T17" y="0"/>
                </a:cxn>
                <a:cxn ang="T57">
                  <a:pos x="T18" y="0"/>
                </a:cxn>
                <a:cxn ang="T58">
                  <a:pos x="T19" y="0"/>
                </a:cxn>
                <a:cxn ang="T59">
                  <a:pos x="T20" y="0"/>
                </a:cxn>
                <a:cxn ang="T60">
                  <a:pos x="T21" y="0"/>
                </a:cxn>
                <a:cxn ang="T61">
                  <a:pos x="T22" y="0"/>
                </a:cxn>
                <a:cxn ang="T62">
                  <a:pos x="T23" y="0"/>
                </a:cxn>
                <a:cxn ang="T63">
                  <a:pos x="T24" y="0"/>
                </a:cxn>
                <a:cxn ang="T64">
                  <a:pos x="T25" y="0"/>
                </a:cxn>
                <a:cxn ang="T65">
                  <a:pos x="T26" y="0"/>
                </a:cxn>
                <a:cxn ang="T66">
                  <a:pos x="T27" y="0"/>
                </a:cxn>
                <a:cxn ang="T67">
                  <a:pos x="T28" y="0"/>
                </a:cxn>
                <a:cxn ang="T68">
                  <a:pos x="T29" y="0"/>
                </a:cxn>
                <a:cxn ang="T69">
                  <a:pos x="T30" y="0"/>
                </a:cxn>
                <a:cxn ang="T70">
                  <a:pos x="T31" y="0"/>
                </a:cxn>
                <a:cxn ang="T71">
                  <a:pos x="T32" y="0"/>
                </a:cxn>
                <a:cxn ang="T72">
                  <a:pos x="T33" y="0"/>
                </a:cxn>
                <a:cxn ang="T73">
                  <a:pos x="T34" y="0"/>
                </a:cxn>
                <a:cxn ang="T74">
                  <a:pos x="T35" y="0"/>
                </a:cxn>
                <a:cxn ang="T75">
                  <a:pos x="T36" y="0"/>
                </a:cxn>
                <a:cxn ang="T76">
                  <a:pos x="T37" y="0"/>
                </a:cxn>
                <a:cxn ang="T77">
                  <a:pos x="T38" y="0"/>
                </a:cxn>
              </a:cxnLst>
              <a:rect l="0" t="0" r="r" b="b"/>
              <a:pathLst>
                <a:path w="554">
                  <a:moveTo>
                    <a:pt x="554" y="0"/>
                  </a:moveTo>
                  <a:lnTo>
                    <a:pt x="535" y="0"/>
                  </a:lnTo>
                  <a:lnTo>
                    <a:pt x="523" y="0"/>
                  </a:lnTo>
                  <a:lnTo>
                    <a:pt x="504" y="0"/>
                  </a:lnTo>
                  <a:lnTo>
                    <a:pt x="492" y="0"/>
                  </a:lnTo>
                  <a:lnTo>
                    <a:pt x="480" y="0"/>
                  </a:lnTo>
                  <a:lnTo>
                    <a:pt x="461" y="0"/>
                  </a:lnTo>
                  <a:lnTo>
                    <a:pt x="449" y="0"/>
                  </a:lnTo>
                  <a:lnTo>
                    <a:pt x="431" y="0"/>
                  </a:lnTo>
                  <a:lnTo>
                    <a:pt x="418" y="0"/>
                  </a:lnTo>
                  <a:lnTo>
                    <a:pt x="406" y="0"/>
                  </a:lnTo>
                  <a:lnTo>
                    <a:pt x="388" y="0"/>
                  </a:lnTo>
                  <a:lnTo>
                    <a:pt x="375" y="0"/>
                  </a:lnTo>
                  <a:lnTo>
                    <a:pt x="357" y="0"/>
                  </a:lnTo>
                  <a:lnTo>
                    <a:pt x="345" y="0"/>
                  </a:lnTo>
                  <a:lnTo>
                    <a:pt x="326" y="0"/>
                  </a:lnTo>
                  <a:lnTo>
                    <a:pt x="314" y="0"/>
                  </a:lnTo>
                  <a:lnTo>
                    <a:pt x="302" y="0"/>
                  </a:lnTo>
                  <a:lnTo>
                    <a:pt x="283" y="0"/>
                  </a:lnTo>
                  <a:lnTo>
                    <a:pt x="271" y="0"/>
                  </a:lnTo>
                  <a:lnTo>
                    <a:pt x="252" y="0"/>
                  </a:lnTo>
                  <a:lnTo>
                    <a:pt x="240" y="0"/>
                  </a:lnTo>
                  <a:lnTo>
                    <a:pt x="222" y="0"/>
                  </a:lnTo>
                  <a:lnTo>
                    <a:pt x="209" y="0"/>
                  </a:lnTo>
                  <a:lnTo>
                    <a:pt x="197" y="0"/>
                  </a:lnTo>
                  <a:lnTo>
                    <a:pt x="179" y="0"/>
                  </a:lnTo>
                  <a:lnTo>
                    <a:pt x="166" y="0"/>
                  </a:lnTo>
                  <a:lnTo>
                    <a:pt x="148" y="0"/>
                  </a:lnTo>
                  <a:lnTo>
                    <a:pt x="136" y="0"/>
                  </a:lnTo>
                  <a:lnTo>
                    <a:pt x="123" y="0"/>
                  </a:lnTo>
                  <a:lnTo>
                    <a:pt x="105" y="0"/>
                  </a:lnTo>
                  <a:lnTo>
                    <a:pt x="93" y="0"/>
                  </a:lnTo>
                  <a:lnTo>
                    <a:pt x="74" y="0"/>
                  </a:lnTo>
                  <a:lnTo>
                    <a:pt x="62" y="0"/>
                  </a:lnTo>
                  <a:lnTo>
                    <a:pt x="43" y="0"/>
                  </a:lnTo>
                  <a:lnTo>
                    <a:pt x="31" y="0"/>
                  </a:lnTo>
                  <a:lnTo>
                    <a:pt x="19" y="0"/>
                  </a:lnTo>
                  <a:lnTo>
                    <a:pt x="0" y="0"/>
                  </a:lnTo>
                </a:path>
              </a:pathLst>
            </a:custGeom>
            <a:solidFill>
              <a:srgbClr val="0000FF"/>
            </a:solidFill>
            <a:ln w="9525">
              <a:solidFill>
                <a:srgbClr val="000000"/>
              </a:solidFill>
              <a:prstDash val="solid"/>
              <a:round/>
              <a:headEnd/>
              <a:tailEnd/>
            </a:ln>
          </p:spPr>
          <p:txBody>
            <a:bodyPr/>
            <a:lstStyle/>
            <a:p>
              <a:endParaRPr lang="en-US"/>
            </a:p>
          </p:txBody>
        </p:sp>
        <p:sp>
          <p:nvSpPr>
            <p:cNvPr id="315455" name="Freeform 59">
              <a:extLst>
                <a:ext uri="{FF2B5EF4-FFF2-40B4-BE49-F238E27FC236}">
                  <a16:creationId xmlns:a16="http://schemas.microsoft.com/office/drawing/2014/main" id="{871FB7A9-01B7-1F9C-9AA4-262884D71366}"/>
                </a:ext>
              </a:extLst>
            </p:cNvPr>
            <p:cNvSpPr>
              <a:spLocks/>
            </p:cNvSpPr>
            <p:nvPr/>
          </p:nvSpPr>
          <p:spPr bwMode="auto">
            <a:xfrm>
              <a:off x="1391" y="1321"/>
              <a:ext cx="518" cy="0"/>
            </a:xfrm>
            <a:custGeom>
              <a:avLst/>
              <a:gdLst>
                <a:gd name="T0" fmla="*/ 44 w 554"/>
                <a:gd name="T1" fmla="*/ 42 w 554"/>
                <a:gd name="T2" fmla="*/ 41 w 554"/>
                <a:gd name="T3" fmla="*/ 39 w 554"/>
                <a:gd name="T4" fmla="*/ 38 w 554"/>
                <a:gd name="T5" fmla="*/ 38 w 554"/>
                <a:gd name="T6" fmla="*/ 36 w 554"/>
                <a:gd name="T7" fmla="*/ 36 w 554"/>
                <a:gd name="T8" fmla="*/ 34 w 554"/>
                <a:gd name="T9" fmla="*/ 33 w 554"/>
                <a:gd name="T10" fmla="*/ 32 w 554"/>
                <a:gd name="T11" fmla="*/ 30 w 554"/>
                <a:gd name="T12" fmla="*/ 30 w 554"/>
                <a:gd name="T13" fmla="*/ 28 w 554"/>
                <a:gd name="T14" fmla="*/ 28 w 554"/>
                <a:gd name="T15" fmla="*/ 26 w 554"/>
                <a:gd name="T16" fmla="*/ 24 w 554"/>
                <a:gd name="T17" fmla="*/ 24 w 554"/>
                <a:gd name="T18" fmla="*/ 22 w 554"/>
                <a:gd name="T19" fmla="*/ 21 w 554"/>
                <a:gd name="T20" fmla="*/ 20 w 554"/>
                <a:gd name="T21" fmla="*/ 19 w 554"/>
                <a:gd name="T22" fmla="*/ 18 w 554"/>
                <a:gd name="T23" fmla="*/ 17 w 554"/>
                <a:gd name="T24" fmla="*/ 16 w 554"/>
                <a:gd name="T25" fmla="*/ 15 w 554"/>
                <a:gd name="T26" fmla="*/ 14 w 554"/>
                <a:gd name="T27" fmla="*/ 12 w 554"/>
                <a:gd name="T28" fmla="*/ 11 w 554"/>
                <a:gd name="T29" fmla="*/ 9 w 554"/>
                <a:gd name="T30" fmla="*/ 7 w 554"/>
                <a:gd name="T31" fmla="*/ 7 w 554"/>
                <a:gd name="T32" fmla="*/ 7 w 554"/>
                <a:gd name="T33" fmla="*/ 7 w 554"/>
                <a:gd name="T34" fmla="*/ 7 w 554"/>
                <a:gd name="T35" fmla="*/ 7 w 554"/>
                <a:gd name="T36" fmla="*/ 7 w 554"/>
                <a:gd name="T37" fmla="*/ 0 w 554"/>
                <a:gd name="T38" fmla="*/ 0 w 554"/>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39">
                  <a:pos x="T0" y="0"/>
                </a:cxn>
                <a:cxn ang="T40">
                  <a:pos x="T1" y="0"/>
                </a:cxn>
                <a:cxn ang="T41">
                  <a:pos x="T2" y="0"/>
                </a:cxn>
                <a:cxn ang="T42">
                  <a:pos x="T3" y="0"/>
                </a:cxn>
                <a:cxn ang="T43">
                  <a:pos x="T4" y="0"/>
                </a:cxn>
                <a:cxn ang="T44">
                  <a:pos x="T5" y="0"/>
                </a:cxn>
                <a:cxn ang="T45">
                  <a:pos x="T6" y="0"/>
                </a:cxn>
                <a:cxn ang="T46">
                  <a:pos x="T7" y="0"/>
                </a:cxn>
                <a:cxn ang="T47">
                  <a:pos x="T8" y="0"/>
                </a:cxn>
                <a:cxn ang="T48">
                  <a:pos x="T9" y="0"/>
                </a:cxn>
                <a:cxn ang="T49">
                  <a:pos x="T10" y="0"/>
                </a:cxn>
                <a:cxn ang="T50">
                  <a:pos x="T11" y="0"/>
                </a:cxn>
                <a:cxn ang="T51">
                  <a:pos x="T12" y="0"/>
                </a:cxn>
                <a:cxn ang="T52">
                  <a:pos x="T13" y="0"/>
                </a:cxn>
                <a:cxn ang="T53">
                  <a:pos x="T14" y="0"/>
                </a:cxn>
                <a:cxn ang="T54">
                  <a:pos x="T15" y="0"/>
                </a:cxn>
                <a:cxn ang="T55">
                  <a:pos x="T16" y="0"/>
                </a:cxn>
                <a:cxn ang="T56">
                  <a:pos x="T17" y="0"/>
                </a:cxn>
                <a:cxn ang="T57">
                  <a:pos x="T18" y="0"/>
                </a:cxn>
                <a:cxn ang="T58">
                  <a:pos x="T19" y="0"/>
                </a:cxn>
                <a:cxn ang="T59">
                  <a:pos x="T20" y="0"/>
                </a:cxn>
                <a:cxn ang="T60">
                  <a:pos x="T21" y="0"/>
                </a:cxn>
                <a:cxn ang="T61">
                  <a:pos x="T22" y="0"/>
                </a:cxn>
                <a:cxn ang="T62">
                  <a:pos x="T23" y="0"/>
                </a:cxn>
                <a:cxn ang="T63">
                  <a:pos x="T24" y="0"/>
                </a:cxn>
                <a:cxn ang="T64">
                  <a:pos x="T25" y="0"/>
                </a:cxn>
                <a:cxn ang="T65">
                  <a:pos x="T26" y="0"/>
                </a:cxn>
                <a:cxn ang="T66">
                  <a:pos x="T27" y="0"/>
                </a:cxn>
                <a:cxn ang="T67">
                  <a:pos x="T28" y="0"/>
                </a:cxn>
                <a:cxn ang="T68">
                  <a:pos x="T29" y="0"/>
                </a:cxn>
                <a:cxn ang="T69">
                  <a:pos x="T30" y="0"/>
                </a:cxn>
                <a:cxn ang="T70">
                  <a:pos x="T31" y="0"/>
                </a:cxn>
                <a:cxn ang="T71">
                  <a:pos x="T32" y="0"/>
                </a:cxn>
                <a:cxn ang="T72">
                  <a:pos x="T33" y="0"/>
                </a:cxn>
                <a:cxn ang="T73">
                  <a:pos x="T34" y="0"/>
                </a:cxn>
                <a:cxn ang="T74">
                  <a:pos x="T35" y="0"/>
                </a:cxn>
                <a:cxn ang="T75">
                  <a:pos x="T36" y="0"/>
                </a:cxn>
                <a:cxn ang="T76">
                  <a:pos x="T37" y="0"/>
                </a:cxn>
                <a:cxn ang="T77">
                  <a:pos x="T38" y="0"/>
                </a:cxn>
              </a:cxnLst>
              <a:rect l="0" t="0" r="r" b="b"/>
              <a:pathLst>
                <a:path w="554">
                  <a:moveTo>
                    <a:pt x="554" y="0"/>
                  </a:moveTo>
                  <a:lnTo>
                    <a:pt x="535" y="0"/>
                  </a:lnTo>
                  <a:lnTo>
                    <a:pt x="523" y="0"/>
                  </a:lnTo>
                  <a:lnTo>
                    <a:pt x="504" y="0"/>
                  </a:lnTo>
                  <a:lnTo>
                    <a:pt x="492" y="0"/>
                  </a:lnTo>
                  <a:lnTo>
                    <a:pt x="480" y="0"/>
                  </a:lnTo>
                  <a:lnTo>
                    <a:pt x="461" y="0"/>
                  </a:lnTo>
                  <a:lnTo>
                    <a:pt x="449" y="0"/>
                  </a:lnTo>
                  <a:lnTo>
                    <a:pt x="431" y="0"/>
                  </a:lnTo>
                  <a:lnTo>
                    <a:pt x="418" y="0"/>
                  </a:lnTo>
                  <a:lnTo>
                    <a:pt x="406" y="0"/>
                  </a:lnTo>
                  <a:lnTo>
                    <a:pt x="388" y="0"/>
                  </a:lnTo>
                  <a:lnTo>
                    <a:pt x="375" y="0"/>
                  </a:lnTo>
                  <a:lnTo>
                    <a:pt x="357" y="0"/>
                  </a:lnTo>
                  <a:lnTo>
                    <a:pt x="345" y="0"/>
                  </a:lnTo>
                  <a:lnTo>
                    <a:pt x="326" y="0"/>
                  </a:lnTo>
                  <a:lnTo>
                    <a:pt x="314" y="0"/>
                  </a:lnTo>
                  <a:lnTo>
                    <a:pt x="302" y="0"/>
                  </a:lnTo>
                  <a:lnTo>
                    <a:pt x="283" y="0"/>
                  </a:lnTo>
                  <a:lnTo>
                    <a:pt x="271" y="0"/>
                  </a:lnTo>
                  <a:lnTo>
                    <a:pt x="252" y="0"/>
                  </a:lnTo>
                  <a:lnTo>
                    <a:pt x="240" y="0"/>
                  </a:lnTo>
                  <a:lnTo>
                    <a:pt x="222" y="0"/>
                  </a:lnTo>
                  <a:lnTo>
                    <a:pt x="209" y="0"/>
                  </a:lnTo>
                  <a:lnTo>
                    <a:pt x="197" y="0"/>
                  </a:lnTo>
                  <a:lnTo>
                    <a:pt x="179" y="0"/>
                  </a:lnTo>
                  <a:lnTo>
                    <a:pt x="166" y="0"/>
                  </a:lnTo>
                  <a:lnTo>
                    <a:pt x="148" y="0"/>
                  </a:lnTo>
                  <a:lnTo>
                    <a:pt x="136" y="0"/>
                  </a:lnTo>
                  <a:lnTo>
                    <a:pt x="123" y="0"/>
                  </a:lnTo>
                  <a:lnTo>
                    <a:pt x="105" y="0"/>
                  </a:lnTo>
                  <a:lnTo>
                    <a:pt x="93" y="0"/>
                  </a:lnTo>
                  <a:lnTo>
                    <a:pt x="74" y="0"/>
                  </a:lnTo>
                  <a:lnTo>
                    <a:pt x="62" y="0"/>
                  </a:lnTo>
                  <a:lnTo>
                    <a:pt x="43" y="0"/>
                  </a:lnTo>
                  <a:lnTo>
                    <a:pt x="31" y="0"/>
                  </a:lnTo>
                  <a:lnTo>
                    <a:pt x="19" y="0"/>
                  </a:lnTo>
                  <a:lnTo>
                    <a:pt x="0" y="0"/>
                  </a:lnTo>
                </a:path>
              </a:pathLst>
            </a:custGeom>
            <a:solidFill>
              <a:srgbClr val="0000FF"/>
            </a:solidFill>
            <a:ln w="9525">
              <a:solidFill>
                <a:srgbClr val="000000"/>
              </a:solidFill>
              <a:prstDash val="solid"/>
              <a:round/>
              <a:headEnd/>
              <a:tailEnd/>
            </a:ln>
          </p:spPr>
          <p:txBody>
            <a:bodyPr/>
            <a:lstStyle/>
            <a:p>
              <a:endParaRPr lang="en-US"/>
            </a:p>
          </p:txBody>
        </p:sp>
        <p:sp>
          <p:nvSpPr>
            <p:cNvPr id="315456" name="Freeform 60">
              <a:extLst>
                <a:ext uri="{FF2B5EF4-FFF2-40B4-BE49-F238E27FC236}">
                  <a16:creationId xmlns:a16="http://schemas.microsoft.com/office/drawing/2014/main" id="{A0C01891-1082-F34C-AE55-14F92F42C1B4}"/>
                </a:ext>
              </a:extLst>
            </p:cNvPr>
            <p:cNvSpPr>
              <a:spLocks/>
            </p:cNvSpPr>
            <p:nvPr/>
          </p:nvSpPr>
          <p:spPr bwMode="auto">
            <a:xfrm>
              <a:off x="1391" y="1321"/>
              <a:ext cx="518" cy="0"/>
            </a:xfrm>
            <a:custGeom>
              <a:avLst/>
              <a:gdLst>
                <a:gd name="T0" fmla="*/ 44 w 554"/>
                <a:gd name="T1" fmla="*/ 42 w 554"/>
                <a:gd name="T2" fmla="*/ 41 w 554"/>
                <a:gd name="T3" fmla="*/ 39 w 554"/>
                <a:gd name="T4" fmla="*/ 38 w 554"/>
                <a:gd name="T5" fmla="*/ 38 w 554"/>
                <a:gd name="T6" fmla="*/ 36 w 554"/>
                <a:gd name="T7" fmla="*/ 36 w 554"/>
                <a:gd name="T8" fmla="*/ 34 w 554"/>
                <a:gd name="T9" fmla="*/ 33 w 554"/>
                <a:gd name="T10" fmla="*/ 32 w 554"/>
                <a:gd name="T11" fmla="*/ 30 w 554"/>
                <a:gd name="T12" fmla="*/ 30 w 554"/>
                <a:gd name="T13" fmla="*/ 28 w 554"/>
                <a:gd name="T14" fmla="*/ 28 w 554"/>
                <a:gd name="T15" fmla="*/ 26 w 554"/>
                <a:gd name="T16" fmla="*/ 24 w 554"/>
                <a:gd name="T17" fmla="*/ 24 w 554"/>
                <a:gd name="T18" fmla="*/ 22 w 554"/>
                <a:gd name="T19" fmla="*/ 21 w 554"/>
                <a:gd name="T20" fmla="*/ 20 w 554"/>
                <a:gd name="T21" fmla="*/ 19 w 554"/>
                <a:gd name="T22" fmla="*/ 18 w 554"/>
                <a:gd name="T23" fmla="*/ 17 w 554"/>
                <a:gd name="T24" fmla="*/ 16 w 554"/>
                <a:gd name="T25" fmla="*/ 15 w 554"/>
                <a:gd name="T26" fmla="*/ 14 w 554"/>
                <a:gd name="T27" fmla="*/ 12 w 554"/>
                <a:gd name="T28" fmla="*/ 11 w 554"/>
                <a:gd name="T29" fmla="*/ 9 w 554"/>
                <a:gd name="T30" fmla="*/ 7 w 554"/>
                <a:gd name="T31" fmla="*/ 7 w 554"/>
                <a:gd name="T32" fmla="*/ 7 w 554"/>
                <a:gd name="T33" fmla="*/ 7 w 554"/>
                <a:gd name="T34" fmla="*/ 7 w 554"/>
                <a:gd name="T35" fmla="*/ 7 w 554"/>
                <a:gd name="T36" fmla="*/ 7 w 554"/>
                <a:gd name="T37" fmla="*/ 0 w 554"/>
                <a:gd name="T38" fmla="*/ 0 w 554"/>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39">
                  <a:pos x="T0" y="0"/>
                </a:cxn>
                <a:cxn ang="T40">
                  <a:pos x="T1" y="0"/>
                </a:cxn>
                <a:cxn ang="T41">
                  <a:pos x="T2" y="0"/>
                </a:cxn>
                <a:cxn ang="T42">
                  <a:pos x="T3" y="0"/>
                </a:cxn>
                <a:cxn ang="T43">
                  <a:pos x="T4" y="0"/>
                </a:cxn>
                <a:cxn ang="T44">
                  <a:pos x="T5" y="0"/>
                </a:cxn>
                <a:cxn ang="T45">
                  <a:pos x="T6" y="0"/>
                </a:cxn>
                <a:cxn ang="T46">
                  <a:pos x="T7" y="0"/>
                </a:cxn>
                <a:cxn ang="T47">
                  <a:pos x="T8" y="0"/>
                </a:cxn>
                <a:cxn ang="T48">
                  <a:pos x="T9" y="0"/>
                </a:cxn>
                <a:cxn ang="T49">
                  <a:pos x="T10" y="0"/>
                </a:cxn>
                <a:cxn ang="T50">
                  <a:pos x="T11" y="0"/>
                </a:cxn>
                <a:cxn ang="T51">
                  <a:pos x="T12" y="0"/>
                </a:cxn>
                <a:cxn ang="T52">
                  <a:pos x="T13" y="0"/>
                </a:cxn>
                <a:cxn ang="T53">
                  <a:pos x="T14" y="0"/>
                </a:cxn>
                <a:cxn ang="T54">
                  <a:pos x="T15" y="0"/>
                </a:cxn>
                <a:cxn ang="T55">
                  <a:pos x="T16" y="0"/>
                </a:cxn>
                <a:cxn ang="T56">
                  <a:pos x="T17" y="0"/>
                </a:cxn>
                <a:cxn ang="T57">
                  <a:pos x="T18" y="0"/>
                </a:cxn>
                <a:cxn ang="T58">
                  <a:pos x="T19" y="0"/>
                </a:cxn>
                <a:cxn ang="T59">
                  <a:pos x="T20" y="0"/>
                </a:cxn>
                <a:cxn ang="T60">
                  <a:pos x="T21" y="0"/>
                </a:cxn>
                <a:cxn ang="T61">
                  <a:pos x="T22" y="0"/>
                </a:cxn>
                <a:cxn ang="T62">
                  <a:pos x="T23" y="0"/>
                </a:cxn>
                <a:cxn ang="T63">
                  <a:pos x="T24" y="0"/>
                </a:cxn>
                <a:cxn ang="T64">
                  <a:pos x="T25" y="0"/>
                </a:cxn>
                <a:cxn ang="T65">
                  <a:pos x="T26" y="0"/>
                </a:cxn>
                <a:cxn ang="T66">
                  <a:pos x="T27" y="0"/>
                </a:cxn>
                <a:cxn ang="T67">
                  <a:pos x="T28" y="0"/>
                </a:cxn>
                <a:cxn ang="T68">
                  <a:pos x="T29" y="0"/>
                </a:cxn>
                <a:cxn ang="T69">
                  <a:pos x="T30" y="0"/>
                </a:cxn>
                <a:cxn ang="T70">
                  <a:pos x="T31" y="0"/>
                </a:cxn>
                <a:cxn ang="T71">
                  <a:pos x="T32" y="0"/>
                </a:cxn>
                <a:cxn ang="T72">
                  <a:pos x="T33" y="0"/>
                </a:cxn>
                <a:cxn ang="T73">
                  <a:pos x="T34" y="0"/>
                </a:cxn>
                <a:cxn ang="T74">
                  <a:pos x="T35" y="0"/>
                </a:cxn>
                <a:cxn ang="T75">
                  <a:pos x="T36" y="0"/>
                </a:cxn>
                <a:cxn ang="T76">
                  <a:pos x="T37" y="0"/>
                </a:cxn>
                <a:cxn ang="T77">
                  <a:pos x="T38" y="0"/>
                </a:cxn>
              </a:cxnLst>
              <a:rect l="0" t="0" r="r" b="b"/>
              <a:pathLst>
                <a:path w="554">
                  <a:moveTo>
                    <a:pt x="554" y="0"/>
                  </a:moveTo>
                  <a:lnTo>
                    <a:pt x="535" y="0"/>
                  </a:lnTo>
                  <a:lnTo>
                    <a:pt x="523" y="0"/>
                  </a:lnTo>
                  <a:lnTo>
                    <a:pt x="504" y="0"/>
                  </a:lnTo>
                  <a:lnTo>
                    <a:pt x="492" y="0"/>
                  </a:lnTo>
                  <a:lnTo>
                    <a:pt x="480" y="0"/>
                  </a:lnTo>
                  <a:lnTo>
                    <a:pt x="461" y="0"/>
                  </a:lnTo>
                  <a:lnTo>
                    <a:pt x="449" y="0"/>
                  </a:lnTo>
                  <a:lnTo>
                    <a:pt x="431" y="0"/>
                  </a:lnTo>
                  <a:lnTo>
                    <a:pt x="418" y="0"/>
                  </a:lnTo>
                  <a:lnTo>
                    <a:pt x="406" y="0"/>
                  </a:lnTo>
                  <a:lnTo>
                    <a:pt x="388" y="0"/>
                  </a:lnTo>
                  <a:lnTo>
                    <a:pt x="375" y="0"/>
                  </a:lnTo>
                  <a:lnTo>
                    <a:pt x="357" y="0"/>
                  </a:lnTo>
                  <a:lnTo>
                    <a:pt x="345" y="0"/>
                  </a:lnTo>
                  <a:lnTo>
                    <a:pt x="326" y="0"/>
                  </a:lnTo>
                  <a:lnTo>
                    <a:pt x="314" y="0"/>
                  </a:lnTo>
                  <a:lnTo>
                    <a:pt x="302" y="0"/>
                  </a:lnTo>
                  <a:lnTo>
                    <a:pt x="283" y="0"/>
                  </a:lnTo>
                  <a:lnTo>
                    <a:pt x="271" y="0"/>
                  </a:lnTo>
                  <a:lnTo>
                    <a:pt x="252" y="0"/>
                  </a:lnTo>
                  <a:lnTo>
                    <a:pt x="240" y="0"/>
                  </a:lnTo>
                  <a:lnTo>
                    <a:pt x="222" y="0"/>
                  </a:lnTo>
                  <a:lnTo>
                    <a:pt x="209" y="0"/>
                  </a:lnTo>
                  <a:lnTo>
                    <a:pt x="197" y="0"/>
                  </a:lnTo>
                  <a:lnTo>
                    <a:pt x="179" y="0"/>
                  </a:lnTo>
                  <a:lnTo>
                    <a:pt x="166" y="0"/>
                  </a:lnTo>
                  <a:lnTo>
                    <a:pt x="148" y="0"/>
                  </a:lnTo>
                  <a:lnTo>
                    <a:pt x="136" y="0"/>
                  </a:lnTo>
                  <a:lnTo>
                    <a:pt x="123" y="0"/>
                  </a:lnTo>
                  <a:lnTo>
                    <a:pt x="105" y="0"/>
                  </a:lnTo>
                  <a:lnTo>
                    <a:pt x="93" y="0"/>
                  </a:lnTo>
                  <a:lnTo>
                    <a:pt x="74" y="0"/>
                  </a:lnTo>
                  <a:lnTo>
                    <a:pt x="62" y="0"/>
                  </a:lnTo>
                  <a:lnTo>
                    <a:pt x="43" y="0"/>
                  </a:lnTo>
                  <a:lnTo>
                    <a:pt x="31" y="0"/>
                  </a:lnTo>
                  <a:lnTo>
                    <a:pt x="19" y="0"/>
                  </a:lnTo>
                  <a:lnTo>
                    <a:pt x="0" y="0"/>
                  </a:lnTo>
                </a:path>
              </a:pathLst>
            </a:custGeom>
            <a:solidFill>
              <a:srgbClr val="0000FF"/>
            </a:solidFill>
            <a:ln w="9525">
              <a:solidFill>
                <a:srgbClr val="000000"/>
              </a:solidFill>
              <a:prstDash val="solid"/>
              <a:round/>
              <a:headEnd/>
              <a:tailEnd/>
            </a:ln>
          </p:spPr>
          <p:txBody>
            <a:bodyPr/>
            <a:lstStyle/>
            <a:p>
              <a:endParaRPr lang="en-US"/>
            </a:p>
          </p:txBody>
        </p:sp>
        <p:sp>
          <p:nvSpPr>
            <p:cNvPr id="315457" name="Freeform 61">
              <a:extLst>
                <a:ext uri="{FF2B5EF4-FFF2-40B4-BE49-F238E27FC236}">
                  <a16:creationId xmlns:a16="http://schemas.microsoft.com/office/drawing/2014/main" id="{BF278C7E-9460-6966-9CE7-797241A1F72A}"/>
                </a:ext>
              </a:extLst>
            </p:cNvPr>
            <p:cNvSpPr>
              <a:spLocks/>
            </p:cNvSpPr>
            <p:nvPr/>
          </p:nvSpPr>
          <p:spPr bwMode="auto">
            <a:xfrm>
              <a:off x="1391" y="1321"/>
              <a:ext cx="518" cy="0"/>
            </a:xfrm>
            <a:custGeom>
              <a:avLst/>
              <a:gdLst>
                <a:gd name="T0" fmla="*/ 44 w 554"/>
                <a:gd name="T1" fmla="*/ 42 w 554"/>
                <a:gd name="T2" fmla="*/ 41 w 554"/>
                <a:gd name="T3" fmla="*/ 39 w 554"/>
                <a:gd name="T4" fmla="*/ 38 w 554"/>
                <a:gd name="T5" fmla="*/ 38 w 554"/>
                <a:gd name="T6" fmla="*/ 36 w 554"/>
                <a:gd name="T7" fmla="*/ 36 w 554"/>
                <a:gd name="T8" fmla="*/ 34 w 554"/>
                <a:gd name="T9" fmla="*/ 33 w 554"/>
                <a:gd name="T10" fmla="*/ 32 w 554"/>
                <a:gd name="T11" fmla="*/ 30 w 554"/>
                <a:gd name="T12" fmla="*/ 30 w 554"/>
                <a:gd name="T13" fmla="*/ 28 w 554"/>
                <a:gd name="T14" fmla="*/ 28 w 554"/>
                <a:gd name="T15" fmla="*/ 26 w 554"/>
                <a:gd name="T16" fmla="*/ 24 w 554"/>
                <a:gd name="T17" fmla="*/ 24 w 554"/>
                <a:gd name="T18" fmla="*/ 22 w 554"/>
                <a:gd name="T19" fmla="*/ 21 w 554"/>
                <a:gd name="T20" fmla="*/ 20 w 554"/>
                <a:gd name="T21" fmla="*/ 19 w 554"/>
                <a:gd name="T22" fmla="*/ 18 w 554"/>
                <a:gd name="T23" fmla="*/ 17 w 554"/>
                <a:gd name="T24" fmla="*/ 16 w 554"/>
                <a:gd name="T25" fmla="*/ 15 w 554"/>
                <a:gd name="T26" fmla="*/ 14 w 554"/>
                <a:gd name="T27" fmla="*/ 12 w 554"/>
                <a:gd name="T28" fmla="*/ 11 w 554"/>
                <a:gd name="T29" fmla="*/ 9 w 554"/>
                <a:gd name="T30" fmla="*/ 7 w 554"/>
                <a:gd name="T31" fmla="*/ 7 w 554"/>
                <a:gd name="T32" fmla="*/ 7 w 554"/>
                <a:gd name="T33" fmla="*/ 7 w 554"/>
                <a:gd name="T34" fmla="*/ 7 w 554"/>
                <a:gd name="T35" fmla="*/ 7 w 554"/>
                <a:gd name="T36" fmla="*/ 7 w 554"/>
                <a:gd name="T37" fmla="*/ 0 w 554"/>
                <a:gd name="T38" fmla="*/ 0 w 554"/>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39">
                  <a:pos x="T0" y="0"/>
                </a:cxn>
                <a:cxn ang="T40">
                  <a:pos x="T1" y="0"/>
                </a:cxn>
                <a:cxn ang="T41">
                  <a:pos x="T2" y="0"/>
                </a:cxn>
                <a:cxn ang="T42">
                  <a:pos x="T3" y="0"/>
                </a:cxn>
                <a:cxn ang="T43">
                  <a:pos x="T4" y="0"/>
                </a:cxn>
                <a:cxn ang="T44">
                  <a:pos x="T5" y="0"/>
                </a:cxn>
                <a:cxn ang="T45">
                  <a:pos x="T6" y="0"/>
                </a:cxn>
                <a:cxn ang="T46">
                  <a:pos x="T7" y="0"/>
                </a:cxn>
                <a:cxn ang="T47">
                  <a:pos x="T8" y="0"/>
                </a:cxn>
                <a:cxn ang="T48">
                  <a:pos x="T9" y="0"/>
                </a:cxn>
                <a:cxn ang="T49">
                  <a:pos x="T10" y="0"/>
                </a:cxn>
                <a:cxn ang="T50">
                  <a:pos x="T11" y="0"/>
                </a:cxn>
                <a:cxn ang="T51">
                  <a:pos x="T12" y="0"/>
                </a:cxn>
                <a:cxn ang="T52">
                  <a:pos x="T13" y="0"/>
                </a:cxn>
                <a:cxn ang="T53">
                  <a:pos x="T14" y="0"/>
                </a:cxn>
                <a:cxn ang="T54">
                  <a:pos x="T15" y="0"/>
                </a:cxn>
                <a:cxn ang="T55">
                  <a:pos x="T16" y="0"/>
                </a:cxn>
                <a:cxn ang="T56">
                  <a:pos x="T17" y="0"/>
                </a:cxn>
                <a:cxn ang="T57">
                  <a:pos x="T18" y="0"/>
                </a:cxn>
                <a:cxn ang="T58">
                  <a:pos x="T19" y="0"/>
                </a:cxn>
                <a:cxn ang="T59">
                  <a:pos x="T20" y="0"/>
                </a:cxn>
                <a:cxn ang="T60">
                  <a:pos x="T21" y="0"/>
                </a:cxn>
                <a:cxn ang="T61">
                  <a:pos x="T22" y="0"/>
                </a:cxn>
                <a:cxn ang="T62">
                  <a:pos x="T23" y="0"/>
                </a:cxn>
                <a:cxn ang="T63">
                  <a:pos x="T24" y="0"/>
                </a:cxn>
                <a:cxn ang="T64">
                  <a:pos x="T25" y="0"/>
                </a:cxn>
                <a:cxn ang="T65">
                  <a:pos x="T26" y="0"/>
                </a:cxn>
                <a:cxn ang="T66">
                  <a:pos x="T27" y="0"/>
                </a:cxn>
                <a:cxn ang="T67">
                  <a:pos x="T28" y="0"/>
                </a:cxn>
                <a:cxn ang="T68">
                  <a:pos x="T29" y="0"/>
                </a:cxn>
                <a:cxn ang="T69">
                  <a:pos x="T30" y="0"/>
                </a:cxn>
                <a:cxn ang="T70">
                  <a:pos x="T31" y="0"/>
                </a:cxn>
                <a:cxn ang="T71">
                  <a:pos x="T32" y="0"/>
                </a:cxn>
                <a:cxn ang="T72">
                  <a:pos x="T33" y="0"/>
                </a:cxn>
                <a:cxn ang="T73">
                  <a:pos x="T34" y="0"/>
                </a:cxn>
                <a:cxn ang="T74">
                  <a:pos x="T35" y="0"/>
                </a:cxn>
                <a:cxn ang="T75">
                  <a:pos x="T36" y="0"/>
                </a:cxn>
                <a:cxn ang="T76">
                  <a:pos x="T37" y="0"/>
                </a:cxn>
                <a:cxn ang="T77">
                  <a:pos x="T38" y="0"/>
                </a:cxn>
              </a:cxnLst>
              <a:rect l="0" t="0" r="r" b="b"/>
              <a:pathLst>
                <a:path w="554">
                  <a:moveTo>
                    <a:pt x="554" y="0"/>
                  </a:moveTo>
                  <a:lnTo>
                    <a:pt x="535" y="0"/>
                  </a:lnTo>
                  <a:lnTo>
                    <a:pt x="523" y="0"/>
                  </a:lnTo>
                  <a:lnTo>
                    <a:pt x="504" y="0"/>
                  </a:lnTo>
                  <a:lnTo>
                    <a:pt x="492" y="0"/>
                  </a:lnTo>
                  <a:lnTo>
                    <a:pt x="480" y="0"/>
                  </a:lnTo>
                  <a:lnTo>
                    <a:pt x="461" y="0"/>
                  </a:lnTo>
                  <a:lnTo>
                    <a:pt x="449" y="0"/>
                  </a:lnTo>
                  <a:lnTo>
                    <a:pt x="431" y="0"/>
                  </a:lnTo>
                  <a:lnTo>
                    <a:pt x="418" y="0"/>
                  </a:lnTo>
                  <a:lnTo>
                    <a:pt x="406" y="0"/>
                  </a:lnTo>
                  <a:lnTo>
                    <a:pt x="388" y="0"/>
                  </a:lnTo>
                  <a:lnTo>
                    <a:pt x="375" y="0"/>
                  </a:lnTo>
                  <a:lnTo>
                    <a:pt x="357" y="0"/>
                  </a:lnTo>
                  <a:lnTo>
                    <a:pt x="345" y="0"/>
                  </a:lnTo>
                  <a:lnTo>
                    <a:pt x="326" y="0"/>
                  </a:lnTo>
                  <a:lnTo>
                    <a:pt x="314" y="0"/>
                  </a:lnTo>
                  <a:lnTo>
                    <a:pt x="302" y="0"/>
                  </a:lnTo>
                  <a:lnTo>
                    <a:pt x="283" y="0"/>
                  </a:lnTo>
                  <a:lnTo>
                    <a:pt x="271" y="0"/>
                  </a:lnTo>
                  <a:lnTo>
                    <a:pt x="252" y="0"/>
                  </a:lnTo>
                  <a:lnTo>
                    <a:pt x="240" y="0"/>
                  </a:lnTo>
                  <a:lnTo>
                    <a:pt x="222" y="0"/>
                  </a:lnTo>
                  <a:lnTo>
                    <a:pt x="209" y="0"/>
                  </a:lnTo>
                  <a:lnTo>
                    <a:pt x="197" y="0"/>
                  </a:lnTo>
                  <a:lnTo>
                    <a:pt x="179" y="0"/>
                  </a:lnTo>
                  <a:lnTo>
                    <a:pt x="166" y="0"/>
                  </a:lnTo>
                  <a:lnTo>
                    <a:pt x="148" y="0"/>
                  </a:lnTo>
                  <a:lnTo>
                    <a:pt x="136" y="0"/>
                  </a:lnTo>
                  <a:lnTo>
                    <a:pt x="123" y="0"/>
                  </a:lnTo>
                  <a:lnTo>
                    <a:pt x="105" y="0"/>
                  </a:lnTo>
                  <a:lnTo>
                    <a:pt x="93" y="0"/>
                  </a:lnTo>
                  <a:lnTo>
                    <a:pt x="74" y="0"/>
                  </a:lnTo>
                  <a:lnTo>
                    <a:pt x="62" y="0"/>
                  </a:lnTo>
                  <a:lnTo>
                    <a:pt x="43" y="0"/>
                  </a:lnTo>
                  <a:lnTo>
                    <a:pt x="31" y="0"/>
                  </a:lnTo>
                  <a:lnTo>
                    <a:pt x="19" y="0"/>
                  </a:lnTo>
                  <a:lnTo>
                    <a:pt x="0" y="0"/>
                  </a:lnTo>
                </a:path>
              </a:pathLst>
            </a:custGeom>
            <a:solidFill>
              <a:srgbClr val="0000FF"/>
            </a:solidFill>
            <a:ln w="9525">
              <a:solidFill>
                <a:srgbClr val="000000"/>
              </a:solidFill>
              <a:prstDash val="solid"/>
              <a:round/>
              <a:headEnd/>
              <a:tailEnd/>
            </a:ln>
          </p:spPr>
          <p:txBody>
            <a:bodyPr/>
            <a:lstStyle/>
            <a:p>
              <a:endParaRPr lang="en-US"/>
            </a:p>
          </p:txBody>
        </p:sp>
        <p:sp>
          <p:nvSpPr>
            <p:cNvPr id="315458" name="Freeform 62">
              <a:extLst>
                <a:ext uri="{FF2B5EF4-FFF2-40B4-BE49-F238E27FC236}">
                  <a16:creationId xmlns:a16="http://schemas.microsoft.com/office/drawing/2014/main" id="{A513AFC6-705A-5E77-CE86-35386DB5DC91}"/>
                </a:ext>
              </a:extLst>
            </p:cNvPr>
            <p:cNvSpPr>
              <a:spLocks/>
            </p:cNvSpPr>
            <p:nvPr/>
          </p:nvSpPr>
          <p:spPr bwMode="auto">
            <a:xfrm>
              <a:off x="1391" y="1321"/>
              <a:ext cx="518" cy="0"/>
            </a:xfrm>
            <a:custGeom>
              <a:avLst/>
              <a:gdLst>
                <a:gd name="T0" fmla="*/ 44 w 554"/>
                <a:gd name="T1" fmla="*/ 42 w 554"/>
                <a:gd name="T2" fmla="*/ 41 w 554"/>
                <a:gd name="T3" fmla="*/ 39 w 554"/>
                <a:gd name="T4" fmla="*/ 38 w 554"/>
                <a:gd name="T5" fmla="*/ 38 w 554"/>
                <a:gd name="T6" fmla="*/ 36 w 554"/>
                <a:gd name="T7" fmla="*/ 36 w 554"/>
                <a:gd name="T8" fmla="*/ 34 w 554"/>
                <a:gd name="T9" fmla="*/ 33 w 554"/>
                <a:gd name="T10" fmla="*/ 32 w 554"/>
                <a:gd name="T11" fmla="*/ 30 w 554"/>
                <a:gd name="T12" fmla="*/ 30 w 554"/>
                <a:gd name="T13" fmla="*/ 28 w 554"/>
                <a:gd name="T14" fmla="*/ 28 w 554"/>
                <a:gd name="T15" fmla="*/ 26 w 554"/>
                <a:gd name="T16" fmla="*/ 24 w 554"/>
                <a:gd name="T17" fmla="*/ 24 w 554"/>
                <a:gd name="T18" fmla="*/ 22 w 554"/>
                <a:gd name="T19" fmla="*/ 21 w 554"/>
                <a:gd name="T20" fmla="*/ 20 w 554"/>
                <a:gd name="T21" fmla="*/ 19 w 554"/>
                <a:gd name="T22" fmla="*/ 18 w 554"/>
                <a:gd name="T23" fmla="*/ 17 w 554"/>
                <a:gd name="T24" fmla="*/ 16 w 554"/>
                <a:gd name="T25" fmla="*/ 15 w 554"/>
                <a:gd name="T26" fmla="*/ 14 w 554"/>
                <a:gd name="T27" fmla="*/ 12 w 554"/>
                <a:gd name="T28" fmla="*/ 11 w 554"/>
                <a:gd name="T29" fmla="*/ 9 w 554"/>
                <a:gd name="T30" fmla="*/ 7 w 554"/>
                <a:gd name="T31" fmla="*/ 7 w 554"/>
                <a:gd name="T32" fmla="*/ 7 w 554"/>
                <a:gd name="T33" fmla="*/ 7 w 554"/>
                <a:gd name="T34" fmla="*/ 7 w 554"/>
                <a:gd name="T35" fmla="*/ 7 w 554"/>
                <a:gd name="T36" fmla="*/ 7 w 554"/>
                <a:gd name="T37" fmla="*/ 0 w 554"/>
                <a:gd name="T38" fmla="*/ 0 w 554"/>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39">
                  <a:pos x="T0" y="0"/>
                </a:cxn>
                <a:cxn ang="T40">
                  <a:pos x="T1" y="0"/>
                </a:cxn>
                <a:cxn ang="T41">
                  <a:pos x="T2" y="0"/>
                </a:cxn>
                <a:cxn ang="T42">
                  <a:pos x="T3" y="0"/>
                </a:cxn>
                <a:cxn ang="T43">
                  <a:pos x="T4" y="0"/>
                </a:cxn>
                <a:cxn ang="T44">
                  <a:pos x="T5" y="0"/>
                </a:cxn>
                <a:cxn ang="T45">
                  <a:pos x="T6" y="0"/>
                </a:cxn>
                <a:cxn ang="T46">
                  <a:pos x="T7" y="0"/>
                </a:cxn>
                <a:cxn ang="T47">
                  <a:pos x="T8" y="0"/>
                </a:cxn>
                <a:cxn ang="T48">
                  <a:pos x="T9" y="0"/>
                </a:cxn>
                <a:cxn ang="T49">
                  <a:pos x="T10" y="0"/>
                </a:cxn>
                <a:cxn ang="T50">
                  <a:pos x="T11" y="0"/>
                </a:cxn>
                <a:cxn ang="T51">
                  <a:pos x="T12" y="0"/>
                </a:cxn>
                <a:cxn ang="T52">
                  <a:pos x="T13" y="0"/>
                </a:cxn>
                <a:cxn ang="T53">
                  <a:pos x="T14" y="0"/>
                </a:cxn>
                <a:cxn ang="T54">
                  <a:pos x="T15" y="0"/>
                </a:cxn>
                <a:cxn ang="T55">
                  <a:pos x="T16" y="0"/>
                </a:cxn>
                <a:cxn ang="T56">
                  <a:pos x="T17" y="0"/>
                </a:cxn>
                <a:cxn ang="T57">
                  <a:pos x="T18" y="0"/>
                </a:cxn>
                <a:cxn ang="T58">
                  <a:pos x="T19" y="0"/>
                </a:cxn>
                <a:cxn ang="T59">
                  <a:pos x="T20" y="0"/>
                </a:cxn>
                <a:cxn ang="T60">
                  <a:pos x="T21" y="0"/>
                </a:cxn>
                <a:cxn ang="T61">
                  <a:pos x="T22" y="0"/>
                </a:cxn>
                <a:cxn ang="T62">
                  <a:pos x="T23" y="0"/>
                </a:cxn>
                <a:cxn ang="T63">
                  <a:pos x="T24" y="0"/>
                </a:cxn>
                <a:cxn ang="T64">
                  <a:pos x="T25" y="0"/>
                </a:cxn>
                <a:cxn ang="T65">
                  <a:pos x="T26" y="0"/>
                </a:cxn>
                <a:cxn ang="T66">
                  <a:pos x="T27" y="0"/>
                </a:cxn>
                <a:cxn ang="T67">
                  <a:pos x="T28" y="0"/>
                </a:cxn>
                <a:cxn ang="T68">
                  <a:pos x="T29" y="0"/>
                </a:cxn>
                <a:cxn ang="T69">
                  <a:pos x="T30" y="0"/>
                </a:cxn>
                <a:cxn ang="T70">
                  <a:pos x="T31" y="0"/>
                </a:cxn>
                <a:cxn ang="T71">
                  <a:pos x="T32" y="0"/>
                </a:cxn>
                <a:cxn ang="T72">
                  <a:pos x="T33" y="0"/>
                </a:cxn>
                <a:cxn ang="T73">
                  <a:pos x="T34" y="0"/>
                </a:cxn>
                <a:cxn ang="T74">
                  <a:pos x="T35" y="0"/>
                </a:cxn>
                <a:cxn ang="T75">
                  <a:pos x="T36" y="0"/>
                </a:cxn>
                <a:cxn ang="T76">
                  <a:pos x="T37" y="0"/>
                </a:cxn>
                <a:cxn ang="T77">
                  <a:pos x="T38" y="0"/>
                </a:cxn>
              </a:cxnLst>
              <a:rect l="0" t="0" r="r" b="b"/>
              <a:pathLst>
                <a:path w="554">
                  <a:moveTo>
                    <a:pt x="554" y="0"/>
                  </a:moveTo>
                  <a:lnTo>
                    <a:pt x="535" y="0"/>
                  </a:lnTo>
                  <a:lnTo>
                    <a:pt x="523" y="0"/>
                  </a:lnTo>
                  <a:lnTo>
                    <a:pt x="504" y="0"/>
                  </a:lnTo>
                  <a:lnTo>
                    <a:pt x="492" y="0"/>
                  </a:lnTo>
                  <a:lnTo>
                    <a:pt x="480" y="0"/>
                  </a:lnTo>
                  <a:lnTo>
                    <a:pt x="461" y="0"/>
                  </a:lnTo>
                  <a:lnTo>
                    <a:pt x="449" y="0"/>
                  </a:lnTo>
                  <a:lnTo>
                    <a:pt x="431" y="0"/>
                  </a:lnTo>
                  <a:lnTo>
                    <a:pt x="418" y="0"/>
                  </a:lnTo>
                  <a:lnTo>
                    <a:pt x="406" y="0"/>
                  </a:lnTo>
                  <a:lnTo>
                    <a:pt x="388" y="0"/>
                  </a:lnTo>
                  <a:lnTo>
                    <a:pt x="375" y="0"/>
                  </a:lnTo>
                  <a:lnTo>
                    <a:pt x="357" y="0"/>
                  </a:lnTo>
                  <a:lnTo>
                    <a:pt x="345" y="0"/>
                  </a:lnTo>
                  <a:lnTo>
                    <a:pt x="326" y="0"/>
                  </a:lnTo>
                  <a:lnTo>
                    <a:pt x="314" y="0"/>
                  </a:lnTo>
                  <a:lnTo>
                    <a:pt x="302" y="0"/>
                  </a:lnTo>
                  <a:lnTo>
                    <a:pt x="283" y="0"/>
                  </a:lnTo>
                  <a:lnTo>
                    <a:pt x="271" y="0"/>
                  </a:lnTo>
                  <a:lnTo>
                    <a:pt x="252" y="0"/>
                  </a:lnTo>
                  <a:lnTo>
                    <a:pt x="240" y="0"/>
                  </a:lnTo>
                  <a:lnTo>
                    <a:pt x="222" y="0"/>
                  </a:lnTo>
                  <a:lnTo>
                    <a:pt x="209" y="0"/>
                  </a:lnTo>
                  <a:lnTo>
                    <a:pt x="197" y="0"/>
                  </a:lnTo>
                  <a:lnTo>
                    <a:pt x="179" y="0"/>
                  </a:lnTo>
                  <a:lnTo>
                    <a:pt x="166" y="0"/>
                  </a:lnTo>
                  <a:lnTo>
                    <a:pt x="148" y="0"/>
                  </a:lnTo>
                  <a:lnTo>
                    <a:pt x="136" y="0"/>
                  </a:lnTo>
                  <a:lnTo>
                    <a:pt x="123" y="0"/>
                  </a:lnTo>
                  <a:lnTo>
                    <a:pt x="105" y="0"/>
                  </a:lnTo>
                  <a:lnTo>
                    <a:pt x="93" y="0"/>
                  </a:lnTo>
                  <a:lnTo>
                    <a:pt x="74" y="0"/>
                  </a:lnTo>
                  <a:lnTo>
                    <a:pt x="62" y="0"/>
                  </a:lnTo>
                  <a:lnTo>
                    <a:pt x="43" y="0"/>
                  </a:lnTo>
                  <a:lnTo>
                    <a:pt x="31" y="0"/>
                  </a:lnTo>
                  <a:lnTo>
                    <a:pt x="19" y="0"/>
                  </a:lnTo>
                  <a:lnTo>
                    <a:pt x="0" y="0"/>
                  </a:lnTo>
                </a:path>
              </a:pathLst>
            </a:custGeom>
            <a:solidFill>
              <a:srgbClr val="0000FF"/>
            </a:solidFill>
            <a:ln w="9525">
              <a:solidFill>
                <a:srgbClr val="000000"/>
              </a:solidFill>
              <a:prstDash val="solid"/>
              <a:round/>
              <a:headEnd/>
              <a:tailEnd/>
            </a:ln>
          </p:spPr>
          <p:txBody>
            <a:bodyPr/>
            <a:lstStyle/>
            <a:p>
              <a:endParaRPr lang="en-US"/>
            </a:p>
          </p:txBody>
        </p:sp>
        <p:sp>
          <p:nvSpPr>
            <p:cNvPr id="315459" name="Freeform 63">
              <a:extLst>
                <a:ext uri="{FF2B5EF4-FFF2-40B4-BE49-F238E27FC236}">
                  <a16:creationId xmlns:a16="http://schemas.microsoft.com/office/drawing/2014/main" id="{A64FB289-DB21-C37A-A2EC-60FD44DD4551}"/>
                </a:ext>
              </a:extLst>
            </p:cNvPr>
            <p:cNvSpPr>
              <a:spLocks/>
            </p:cNvSpPr>
            <p:nvPr/>
          </p:nvSpPr>
          <p:spPr bwMode="auto">
            <a:xfrm>
              <a:off x="1391" y="1321"/>
              <a:ext cx="518" cy="0"/>
            </a:xfrm>
            <a:custGeom>
              <a:avLst/>
              <a:gdLst>
                <a:gd name="T0" fmla="*/ 44 w 554"/>
                <a:gd name="T1" fmla="*/ 42 w 554"/>
                <a:gd name="T2" fmla="*/ 41 w 554"/>
                <a:gd name="T3" fmla="*/ 39 w 554"/>
                <a:gd name="T4" fmla="*/ 38 w 554"/>
                <a:gd name="T5" fmla="*/ 38 w 554"/>
                <a:gd name="T6" fmla="*/ 36 w 554"/>
                <a:gd name="T7" fmla="*/ 36 w 554"/>
                <a:gd name="T8" fmla="*/ 34 w 554"/>
                <a:gd name="T9" fmla="*/ 33 w 554"/>
                <a:gd name="T10" fmla="*/ 32 w 554"/>
                <a:gd name="T11" fmla="*/ 30 w 554"/>
                <a:gd name="T12" fmla="*/ 30 w 554"/>
                <a:gd name="T13" fmla="*/ 28 w 554"/>
                <a:gd name="T14" fmla="*/ 28 w 554"/>
                <a:gd name="T15" fmla="*/ 26 w 554"/>
                <a:gd name="T16" fmla="*/ 24 w 554"/>
                <a:gd name="T17" fmla="*/ 24 w 554"/>
                <a:gd name="T18" fmla="*/ 22 w 554"/>
                <a:gd name="T19" fmla="*/ 21 w 554"/>
                <a:gd name="T20" fmla="*/ 20 w 554"/>
                <a:gd name="T21" fmla="*/ 19 w 554"/>
                <a:gd name="T22" fmla="*/ 18 w 554"/>
                <a:gd name="T23" fmla="*/ 17 w 554"/>
                <a:gd name="T24" fmla="*/ 16 w 554"/>
                <a:gd name="T25" fmla="*/ 15 w 554"/>
                <a:gd name="T26" fmla="*/ 14 w 554"/>
                <a:gd name="T27" fmla="*/ 12 w 554"/>
                <a:gd name="T28" fmla="*/ 11 w 554"/>
                <a:gd name="T29" fmla="*/ 9 w 554"/>
                <a:gd name="T30" fmla="*/ 7 w 554"/>
                <a:gd name="T31" fmla="*/ 7 w 554"/>
                <a:gd name="T32" fmla="*/ 7 w 554"/>
                <a:gd name="T33" fmla="*/ 7 w 554"/>
                <a:gd name="T34" fmla="*/ 7 w 554"/>
                <a:gd name="T35" fmla="*/ 7 w 554"/>
                <a:gd name="T36" fmla="*/ 7 w 554"/>
                <a:gd name="T37" fmla="*/ 0 w 554"/>
                <a:gd name="T38" fmla="*/ 0 w 554"/>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39">
                  <a:pos x="T0" y="0"/>
                </a:cxn>
                <a:cxn ang="T40">
                  <a:pos x="T1" y="0"/>
                </a:cxn>
                <a:cxn ang="T41">
                  <a:pos x="T2" y="0"/>
                </a:cxn>
                <a:cxn ang="T42">
                  <a:pos x="T3" y="0"/>
                </a:cxn>
                <a:cxn ang="T43">
                  <a:pos x="T4" y="0"/>
                </a:cxn>
                <a:cxn ang="T44">
                  <a:pos x="T5" y="0"/>
                </a:cxn>
                <a:cxn ang="T45">
                  <a:pos x="T6" y="0"/>
                </a:cxn>
                <a:cxn ang="T46">
                  <a:pos x="T7" y="0"/>
                </a:cxn>
                <a:cxn ang="T47">
                  <a:pos x="T8" y="0"/>
                </a:cxn>
                <a:cxn ang="T48">
                  <a:pos x="T9" y="0"/>
                </a:cxn>
                <a:cxn ang="T49">
                  <a:pos x="T10" y="0"/>
                </a:cxn>
                <a:cxn ang="T50">
                  <a:pos x="T11" y="0"/>
                </a:cxn>
                <a:cxn ang="T51">
                  <a:pos x="T12" y="0"/>
                </a:cxn>
                <a:cxn ang="T52">
                  <a:pos x="T13" y="0"/>
                </a:cxn>
                <a:cxn ang="T53">
                  <a:pos x="T14" y="0"/>
                </a:cxn>
                <a:cxn ang="T54">
                  <a:pos x="T15" y="0"/>
                </a:cxn>
                <a:cxn ang="T55">
                  <a:pos x="T16" y="0"/>
                </a:cxn>
                <a:cxn ang="T56">
                  <a:pos x="T17" y="0"/>
                </a:cxn>
                <a:cxn ang="T57">
                  <a:pos x="T18" y="0"/>
                </a:cxn>
                <a:cxn ang="T58">
                  <a:pos x="T19" y="0"/>
                </a:cxn>
                <a:cxn ang="T59">
                  <a:pos x="T20" y="0"/>
                </a:cxn>
                <a:cxn ang="T60">
                  <a:pos x="T21" y="0"/>
                </a:cxn>
                <a:cxn ang="T61">
                  <a:pos x="T22" y="0"/>
                </a:cxn>
                <a:cxn ang="T62">
                  <a:pos x="T23" y="0"/>
                </a:cxn>
                <a:cxn ang="T63">
                  <a:pos x="T24" y="0"/>
                </a:cxn>
                <a:cxn ang="T64">
                  <a:pos x="T25" y="0"/>
                </a:cxn>
                <a:cxn ang="T65">
                  <a:pos x="T26" y="0"/>
                </a:cxn>
                <a:cxn ang="T66">
                  <a:pos x="T27" y="0"/>
                </a:cxn>
                <a:cxn ang="T67">
                  <a:pos x="T28" y="0"/>
                </a:cxn>
                <a:cxn ang="T68">
                  <a:pos x="T29" y="0"/>
                </a:cxn>
                <a:cxn ang="T69">
                  <a:pos x="T30" y="0"/>
                </a:cxn>
                <a:cxn ang="T70">
                  <a:pos x="T31" y="0"/>
                </a:cxn>
                <a:cxn ang="T71">
                  <a:pos x="T32" y="0"/>
                </a:cxn>
                <a:cxn ang="T72">
                  <a:pos x="T33" y="0"/>
                </a:cxn>
                <a:cxn ang="T73">
                  <a:pos x="T34" y="0"/>
                </a:cxn>
                <a:cxn ang="T74">
                  <a:pos x="T35" y="0"/>
                </a:cxn>
                <a:cxn ang="T75">
                  <a:pos x="T36" y="0"/>
                </a:cxn>
                <a:cxn ang="T76">
                  <a:pos x="T37" y="0"/>
                </a:cxn>
                <a:cxn ang="T77">
                  <a:pos x="T38" y="0"/>
                </a:cxn>
              </a:cxnLst>
              <a:rect l="0" t="0" r="r" b="b"/>
              <a:pathLst>
                <a:path w="554">
                  <a:moveTo>
                    <a:pt x="554" y="0"/>
                  </a:moveTo>
                  <a:lnTo>
                    <a:pt x="535" y="0"/>
                  </a:lnTo>
                  <a:lnTo>
                    <a:pt x="523" y="0"/>
                  </a:lnTo>
                  <a:lnTo>
                    <a:pt x="504" y="0"/>
                  </a:lnTo>
                  <a:lnTo>
                    <a:pt x="492" y="0"/>
                  </a:lnTo>
                  <a:lnTo>
                    <a:pt x="480" y="0"/>
                  </a:lnTo>
                  <a:lnTo>
                    <a:pt x="461" y="0"/>
                  </a:lnTo>
                  <a:lnTo>
                    <a:pt x="449" y="0"/>
                  </a:lnTo>
                  <a:lnTo>
                    <a:pt x="431" y="0"/>
                  </a:lnTo>
                  <a:lnTo>
                    <a:pt x="418" y="0"/>
                  </a:lnTo>
                  <a:lnTo>
                    <a:pt x="406" y="0"/>
                  </a:lnTo>
                  <a:lnTo>
                    <a:pt x="388" y="0"/>
                  </a:lnTo>
                  <a:lnTo>
                    <a:pt x="375" y="0"/>
                  </a:lnTo>
                  <a:lnTo>
                    <a:pt x="357" y="0"/>
                  </a:lnTo>
                  <a:lnTo>
                    <a:pt x="345" y="0"/>
                  </a:lnTo>
                  <a:lnTo>
                    <a:pt x="326" y="0"/>
                  </a:lnTo>
                  <a:lnTo>
                    <a:pt x="314" y="0"/>
                  </a:lnTo>
                  <a:lnTo>
                    <a:pt x="302" y="0"/>
                  </a:lnTo>
                  <a:lnTo>
                    <a:pt x="283" y="0"/>
                  </a:lnTo>
                  <a:lnTo>
                    <a:pt x="271" y="0"/>
                  </a:lnTo>
                  <a:lnTo>
                    <a:pt x="252" y="0"/>
                  </a:lnTo>
                  <a:lnTo>
                    <a:pt x="240" y="0"/>
                  </a:lnTo>
                  <a:lnTo>
                    <a:pt x="222" y="0"/>
                  </a:lnTo>
                  <a:lnTo>
                    <a:pt x="209" y="0"/>
                  </a:lnTo>
                  <a:lnTo>
                    <a:pt x="197" y="0"/>
                  </a:lnTo>
                  <a:lnTo>
                    <a:pt x="179" y="0"/>
                  </a:lnTo>
                  <a:lnTo>
                    <a:pt x="166" y="0"/>
                  </a:lnTo>
                  <a:lnTo>
                    <a:pt x="148" y="0"/>
                  </a:lnTo>
                  <a:lnTo>
                    <a:pt x="136" y="0"/>
                  </a:lnTo>
                  <a:lnTo>
                    <a:pt x="123" y="0"/>
                  </a:lnTo>
                  <a:lnTo>
                    <a:pt x="105" y="0"/>
                  </a:lnTo>
                  <a:lnTo>
                    <a:pt x="93" y="0"/>
                  </a:lnTo>
                  <a:lnTo>
                    <a:pt x="74" y="0"/>
                  </a:lnTo>
                  <a:lnTo>
                    <a:pt x="62" y="0"/>
                  </a:lnTo>
                  <a:lnTo>
                    <a:pt x="43" y="0"/>
                  </a:lnTo>
                  <a:lnTo>
                    <a:pt x="31" y="0"/>
                  </a:lnTo>
                  <a:lnTo>
                    <a:pt x="19" y="0"/>
                  </a:lnTo>
                  <a:lnTo>
                    <a:pt x="0" y="0"/>
                  </a:lnTo>
                </a:path>
              </a:pathLst>
            </a:custGeom>
            <a:solidFill>
              <a:srgbClr val="0000FF"/>
            </a:solidFill>
            <a:ln w="9525">
              <a:solidFill>
                <a:srgbClr val="000000"/>
              </a:solidFill>
              <a:prstDash val="solid"/>
              <a:round/>
              <a:headEnd/>
              <a:tailEnd/>
            </a:ln>
          </p:spPr>
          <p:txBody>
            <a:bodyPr/>
            <a:lstStyle/>
            <a:p>
              <a:endParaRPr lang="en-US"/>
            </a:p>
          </p:txBody>
        </p:sp>
        <p:sp>
          <p:nvSpPr>
            <p:cNvPr id="315460" name="Freeform 64">
              <a:extLst>
                <a:ext uri="{FF2B5EF4-FFF2-40B4-BE49-F238E27FC236}">
                  <a16:creationId xmlns:a16="http://schemas.microsoft.com/office/drawing/2014/main" id="{42DA2A7D-C51A-315D-23F3-180337FBED94}"/>
                </a:ext>
              </a:extLst>
            </p:cNvPr>
            <p:cNvSpPr>
              <a:spLocks/>
            </p:cNvSpPr>
            <p:nvPr/>
          </p:nvSpPr>
          <p:spPr bwMode="auto">
            <a:xfrm>
              <a:off x="1391" y="1321"/>
              <a:ext cx="518" cy="0"/>
            </a:xfrm>
            <a:custGeom>
              <a:avLst/>
              <a:gdLst>
                <a:gd name="T0" fmla="*/ 44 w 554"/>
                <a:gd name="T1" fmla="*/ 42 w 554"/>
                <a:gd name="T2" fmla="*/ 41 w 554"/>
                <a:gd name="T3" fmla="*/ 39 w 554"/>
                <a:gd name="T4" fmla="*/ 38 w 554"/>
                <a:gd name="T5" fmla="*/ 38 w 554"/>
                <a:gd name="T6" fmla="*/ 36 w 554"/>
                <a:gd name="T7" fmla="*/ 36 w 554"/>
                <a:gd name="T8" fmla="*/ 34 w 554"/>
                <a:gd name="T9" fmla="*/ 33 w 554"/>
                <a:gd name="T10" fmla="*/ 32 w 554"/>
                <a:gd name="T11" fmla="*/ 30 w 554"/>
                <a:gd name="T12" fmla="*/ 30 w 554"/>
                <a:gd name="T13" fmla="*/ 28 w 554"/>
                <a:gd name="T14" fmla="*/ 28 w 554"/>
                <a:gd name="T15" fmla="*/ 26 w 554"/>
                <a:gd name="T16" fmla="*/ 24 w 554"/>
                <a:gd name="T17" fmla="*/ 24 w 554"/>
                <a:gd name="T18" fmla="*/ 22 w 554"/>
                <a:gd name="T19" fmla="*/ 21 w 554"/>
                <a:gd name="T20" fmla="*/ 20 w 554"/>
                <a:gd name="T21" fmla="*/ 19 w 554"/>
                <a:gd name="T22" fmla="*/ 18 w 554"/>
                <a:gd name="T23" fmla="*/ 17 w 554"/>
                <a:gd name="T24" fmla="*/ 16 w 554"/>
                <a:gd name="T25" fmla="*/ 15 w 554"/>
                <a:gd name="T26" fmla="*/ 14 w 554"/>
                <a:gd name="T27" fmla="*/ 12 w 554"/>
                <a:gd name="T28" fmla="*/ 11 w 554"/>
                <a:gd name="T29" fmla="*/ 9 w 554"/>
                <a:gd name="T30" fmla="*/ 7 w 554"/>
                <a:gd name="T31" fmla="*/ 7 w 554"/>
                <a:gd name="T32" fmla="*/ 7 w 554"/>
                <a:gd name="T33" fmla="*/ 7 w 554"/>
                <a:gd name="T34" fmla="*/ 7 w 554"/>
                <a:gd name="T35" fmla="*/ 7 w 554"/>
                <a:gd name="T36" fmla="*/ 7 w 554"/>
                <a:gd name="T37" fmla="*/ 0 w 554"/>
                <a:gd name="T38" fmla="*/ 0 w 554"/>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39">
                  <a:pos x="T0" y="0"/>
                </a:cxn>
                <a:cxn ang="T40">
                  <a:pos x="T1" y="0"/>
                </a:cxn>
                <a:cxn ang="T41">
                  <a:pos x="T2" y="0"/>
                </a:cxn>
                <a:cxn ang="T42">
                  <a:pos x="T3" y="0"/>
                </a:cxn>
                <a:cxn ang="T43">
                  <a:pos x="T4" y="0"/>
                </a:cxn>
                <a:cxn ang="T44">
                  <a:pos x="T5" y="0"/>
                </a:cxn>
                <a:cxn ang="T45">
                  <a:pos x="T6" y="0"/>
                </a:cxn>
                <a:cxn ang="T46">
                  <a:pos x="T7" y="0"/>
                </a:cxn>
                <a:cxn ang="T47">
                  <a:pos x="T8" y="0"/>
                </a:cxn>
                <a:cxn ang="T48">
                  <a:pos x="T9" y="0"/>
                </a:cxn>
                <a:cxn ang="T49">
                  <a:pos x="T10" y="0"/>
                </a:cxn>
                <a:cxn ang="T50">
                  <a:pos x="T11" y="0"/>
                </a:cxn>
                <a:cxn ang="T51">
                  <a:pos x="T12" y="0"/>
                </a:cxn>
                <a:cxn ang="T52">
                  <a:pos x="T13" y="0"/>
                </a:cxn>
                <a:cxn ang="T53">
                  <a:pos x="T14" y="0"/>
                </a:cxn>
                <a:cxn ang="T54">
                  <a:pos x="T15" y="0"/>
                </a:cxn>
                <a:cxn ang="T55">
                  <a:pos x="T16" y="0"/>
                </a:cxn>
                <a:cxn ang="T56">
                  <a:pos x="T17" y="0"/>
                </a:cxn>
                <a:cxn ang="T57">
                  <a:pos x="T18" y="0"/>
                </a:cxn>
                <a:cxn ang="T58">
                  <a:pos x="T19" y="0"/>
                </a:cxn>
                <a:cxn ang="T59">
                  <a:pos x="T20" y="0"/>
                </a:cxn>
                <a:cxn ang="T60">
                  <a:pos x="T21" y="0"/>
                </a:cxn>
                <a:cxn ang="T61">
                  <a:pos x="T22" y="0"/>
                </a:cxn>
                <a:cxn ang="T62">
                  <a:pos x="T23" y="0"/>
                </a:cxn>
                <a:cxn ang="T63">
                  <a:pos x="T24" y="0"/>
                </a:cxn>
                <a:cxn ang="T64">
                  <a:pos x="T25" y="0"/>
                </a:cxn>
                <a:cxn ang="T65">
                  <a:pos x="T26" y="0"/>
                </a:cxn>
                <a:cxn ang="T66">
                  <a:pos x="T27" y="0"/>
                </a:cxn>
                <a:cxn ang="T67">
                  <a:pos x="T28" y="0"/>
                </a:cxn>
                <a:cxn ang="T68">
                  <a:pos x="T29" y="0"/>
                </a:cxn>
                <a:cxn ang="T69">
                  <a:pos x="T30" y="0"/>
                </a:cxn>
                <a:cxn ang="T70">
                  <a:pos x="T31" y="0"/>
                </a:cxn>
                <a:cxn ang="T71">
                  <a:pos x="T32" y="0"/>
                </a:cxn>
                <a:cxn ang="T72">
                  <a:pos x="T33" y="0"/>
                </a:cxn>
                <a:cxn ang="T73">
                  <a:pos x="T34" y="0"/>
                </a:cxn>
                <a:cxn ang="T74">
                  <a:pos x="T35" y="0"/>
                </a:cxn>
                <a:cxn ang="T75">
                  <a:pos x="T36" y="0"/>
                </a:cxn>
                <a:cxn ang="T76">
                  <a:pos x="T37" y="0"/>
                </a:cxn>
                <a:cxn ang="T77">
                  <a:pos x="T38" y="0"/>
                </a:cxn>
              </a:cxnLst>
              <a:rect l="0" t="0" r="r" b="b"/>
              <a:pathLst>
                <a:path w="554">
                  <a:moveTo>
                    <a:pt x="554" y="0"/>
                  </a:moveTo>
                  <a:lnTo>
                    <a:pt x="535" y="0"/>
                  </a:lnTo>
                  <a:lnTo>
                    <a:pt x="523" y="0"/>
                  </a:lnTo>
                  <a:lnTo>
                    <a:pt x="504" y="0"/>
                  </a:lnTo>
                  <a:lnTo>
                    <a:pt x="492" y="0"/>
                  </a:lnTo>
                  <a:lnTo>
                    <a:pt x="480" y="0"/>
                  </a:lnTo>
                  <a:lnTo>
                    <a:pt x="461" y="0"/>
                  </a:lnTo>
                  <a:lnTo>
                    <a:pt x="449" y="0"/>
                  </a:lnTo>
                  <a:lnTo>
                    <a:pt x="431" y="0"/>
                  </a:lnTo>
                  <a:lnTo>
                    <a:pt x="418" y="0"/>
                  </a:lnTo>
                  <a:lnTo>
                    <a:pt x="406" y="0"/>
                  </a:lnTo>
                  <a:lnTo>
                    <a:pt x="388" y="0"/>
                  </a:lnTo>
                  <a:lnTo>
                    <a:pt x="375" y="0"/>
                  </a:lnTo>
                  <a:lnTo>
                    <a:pt x="357" y="0"/>
                  </a:lnTo>
                  <a:lnTo>
                    <a:pt x="345" y="0"/>
                  </a:lnTo>
                  <a:lnTo>
                    <a:pt x="326" y="0"/>
                  </a:lnTo>
                  <a:lnTo>
                    <a:pt x="314" y="0"/>
                  </a:lnTo>
                  <a:lnTo>
                    <a:pt x="302" y="0"/>
                  </a:lnTo>
                  <a:lnTo>
                    <a:pt x="283" y="0"/>
                  </a:lnTo>
                  <a:lnTo>
                    <a:pt x="271" y="0"/>
                  </a:lnTo>
                  <a:lnTo>
                    <a:pt x="252" y="0"/>
                  </a:lnTo>
                  <a:lnTo>
                    <a:pt x="240" y="0"/>
                  </a:lnTo>
                  <a:lnTo>
                    <a:pt x="222" y="0"/>
                  </a:lnTo>
                  <a:lnTo>
                    <a:pt x="209" y="0"/>
                  </a:lnTo>
                  <a:lnTo>
                    <a:pt x="197" y="0"/>
                  </a:lnTo>
                  <a:lnTo>
                    <a:pt x="179" y="0"/>
                  </a:lnTo>
                  <a:lnTo>
                    <a:pt x="166" y="0"/>
                  </a:lnTo>
                  <a:lnTo>
                    <a:pt x="148" y="0"/>
                  </a:lnTo>
                  <a:lnTo>
                    <a:pt x="136" y="0"/>
                  </a:lnTo>
                  <a:lnTo>
                    <a:pt x="123" y="0"/>
                  </a:lnTo>
                  <a:lnTo>
                    <a:pt x="105" y="0"/>
                  </a:lnTo>
                  <a:lnTo>
                    <a:pt x="93" y="0"/>
                  </a:lnTo>
                  <a:lnTo>
                    <a:pt x="74" y="0"/>
                  </a:lnTo>
                  <a:lnTo>
                    <a:pt x="62" y="0"/>
                  </a:lnTo>
                  <a:lnTo>
                    <a:pt x="43" y="0"/>
                  </a:lnTo>
                  <a:lnTo>
                    <a:pt x="31" y="0"/>
                  </a:lnTo>
                  <a:lnTo>
                    <a:pt x="19" y="0"/>
                  </a:lnTo>
                  <a:lnTo>
                    <a:pt x="0" y="0"/>
                  </a:lnTo>
                </a:path>
              </a:pathLst>
            </a:custGeom>
            <a:solidFill>
              <a:srgbClr val="0000FF"/>
            </a:solidFill>
            <a:ln w="9525">
              <a:solidFill>
                <a:srgbClr val="000000"/>
              </a:solidFill>
              <a:prstDash val="solid"/>
              <a:round/>
              <a:headEnd/>
              <a:tailEnd/>
            </a:ln>
          </p:spPr>
          <p:txBody>
            <a:bodyPr/>
            <a:lstStyle/>
            <a:p>
              <a:endParaRPr lang="en-US"/>
            </a:p>
          </p:txBody>
        </p:sp>
        <p:sp>
          <p:nvSpPr>
            <p:cNvPr id="315461" name="Freeform 65">
              <a:extLst>
                <a:ext uri="{FF2B5EF4-FFF2-40B4-BE49-F238E27FC236}">
                  <a16:creationId xmlns:a16="http://schemas.microsoft.com/office/drawing/2014/main" id="{59BE958F-284E-18D5-C942-D3E919E324E2}"/>
                </a:ext>
              </a:extLst>
            </p:cNvPr>
            <p:cNvSpPr>
              <a:spLocks/>
            </p:cNvSpPr>
            <p:nvPr/>
          </p:nvSpPr>
          <p:spPr bwMode="auto">
            <a:xfrm>
              <a:off x="1391" y="1321"/>
              <a:ext cx="518" cy="0"/>
            </a:xfrm>
            <a:custGeom>
              <a:avLst/>
              <a:gdLst>
                <a:gd name="T0" fmla="*/ 44 w 554"/>
                <a:gd name="T1" fmla="*/ 42 w 554"/>
                <a:gd name="T2" fmla="*/ 41 w 554"/>
                <a:gd name="T3" fmla="*/ 39 w 554"/>
                <a:gd name="T4" fmla="*/ 38 w 554"/>
                <a:gd name="T5" fmla="*/ 38 w 554"/>
                <a:gd name="T6" fmla="*/ 36 w 554"/>
                <a:gd name="T7" fmla="*/ 36 w 554"/>
                <a:gd name="T8" fmla="*/ 34 w 554"/>
                <a:gd name="T9" fmla="*/ 33 w 554"/>
                <a:gd name="T10" fmla="*/ 32 w 554"/>
                <a:gd name="T11" fmla="*/ 30 w 554"/>
                <a:gd name="T12" fmla="*/ 30 w 554"/>
                <a:gd name="T13" fmla="*/ 28 w 554"/>
                <a:gd name="T14" fmla="*/ 28 w 554"/>
                <a:gd name="T15" fmla="*/ 26 w 554"/>
                <a:gd name="T16" fmla="*/ 24 w 554"/>
                <a:gd name="T17" fmla="*/ 24 w 554"/>
                <a:gd name="T18" fmla="*/ 22 w 554"/>
                <a:gd name="T19" fmla="*/ 21 w 554"/>
                <a:gd name="T20" fmla="*/ 20 w 554"/>
                <a:gd name="T21" fmla="*/ 19 w 554"/>
                <a:gd name="T22" fmla="*/ 18 w 554"/>
                <a:gd name="T23" fmla="*/ 17 w 554"/>
                <a:gd name="T24" fmla="*/ 16 w 554"/>
                <a:gd name="T25" fmla="*/ 15 w 554"/>
                <a:gd name="T26" fmla="*/ 14 w 554"/>
                <a:gd name="T27" fmla="*/ 12 w 554"/>
                <a:gd name="T28" fmla="*/ 11 w 554"/>
                <a:gd name="T29" fmla="*/ 9 w 554"/>
                <a:gd name="T30" fmla="*/ 7 w 554"/>
                <a:gd name="T31" fmla="*/ 7 w 554"/>
                <a:gd name="T32" fmla="*/ 7 w 554"/>
                <a:gd name="T33" fmla="*/ 7 w 554"/>
                <a:gd name="T34" fmla="*/ 7 w 554"/>
                <a:gd name="T35" fmla="*/ 7 w 554"/>
                <a:gd name="T36" fmla="*/ 7 w 554"/>
                <a:gd name="T37" fmla="*/ 0 w 554"/>
                <a:gd name="T38" fmla="*/ 0 w 554"/>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39">
                  <a:pos x="T0" y="0"/>
                </a:cxn>
                <a:cxn ang="T40">
                  <a:pos x="T1" y="0"/>
                </a:cxn>
                <a:cxn ang="T41">
                  <a:pos x="T2" y="0"/>
                </a:cxn>
                <a:cxn ang="T42">
                  <a:pos x="T3" y="0"/>
                </a:cxn>
                <a:cxn ang="T43">
                  <a:pos x="T4" y="0"/>
                </a:cxn>
                <a:cxn ang="T44">
                  <a:pos x="T5" y="0"/>
                </a:cxn>
                <a:cxn ang="T45">
                  <a:pos x="T6" y="0"/>
                </a:cxn>
                <a:cxn ang="T46">
                  <a:pos x="T7" y="0"/>
                </a:cxn>
                <a:cxn ang="T47">
                  <a:pos x="T8" y="0"/>
                </a:cxn>
                <a:cxn ang="T48">
                  <a:pos x="T9" y="0"/>
                </a:cxn>
                <a:cxn ang="T49">
                  <a:pos x="T10" y="0"/>
                </a:cxn>
                <a:cxn ang="T50">
                  <a:pos x="T11" y="0"/>
                </a:cxn>
                <a:cxn ang="T51">
                  <a:pos x="T12" y="0"/>
                </a:cxn>
                <a:cxn ang="T52">
                  <a:pos x="T13" y="0"/>
                </a:cxn>
                <a:cxn ang="T53">
                  <a:pos x="T14" y="0"/>
                </a:cxn>
                <a:cxn ang="T54">
                  <a:pos x="T15" y="0"/>
                </a:cxn>
                <a:cxn ang="T55">
                  <a:pos x="T16" y="0"/>
                </a:cxn>
                <a:cxn ang="T56">
                  <a:pos x="T17" y="0"/>
                </a:cxn>
                <a:cxn ang="T57">
                  <a:pos x="T18" y="0"/>
                </a:cxn>
                <a:cxn ang="T58">
                  <a:pos x="T19" y="0"/>
                </a:cxn>
                <a:cxn ang="T59">
                  <a:pos x="T20" y="0"/>
                </a:cxn>
                <a:cxn ang="T60">
                  <a:pos x="T21" y="0"/>
                </a:cxn>
                <a:cxn ang="T61">
                  <a:pos x="T22" y="0"/>
                </a:cxn>
                <a:cxn ang="T62">
                  <a:pos x="T23" y="0"/>
                </a:cxn>
                <a:cxn ang="T63">
                  <a:pos x="T24" y="0"/>
                </a:cxn>
                <a:cxn ang="T64">
                  <a:pos x="T25" y="0"/>
                </a:cxn>
                <a:cxn ang="T65">
                  <a:pos x="T26" y="0"/>
                </a:cxn>
                <a:cxn ang="T66">
                  <a:pos x="T27" y="0"/>
                </a:cxn>
                <a:cxn ang="T67">
                  <a:pos x="T28" y="0"/>
                </a:cxn>
                <a:cxn ang="T68">
                  <a:pos x="T29" y="0"/>
                </a:cxn>
                <a:cxn ang="T69">
                  <a:pos x="T30" y="0"/>
                </a:cxn>
                <a:cxn ang="T70">
                  <a:pos x="T31" y="0"/>
                </a:cxn>
                <a:cxn ang="T71">
                  <a:pos x="T32" y="0"/>
                </a:cxn>
                <a:cxn ang="T72">
                  <a:pos x="T33" y="0"/>
                </a:cxn>
                <a:cxn ang="T73">
                  <a:pos x="T34" y="0"/>
                </a:cxn>
                <a:cxn ang="T74">
                  <a:pos x="T35" y="0"/>
                </a:cxn>
                <a:cxn ang="T75">
                  <a:pos x="T36" y="0"/>
                </a:cxn>
                <a:cxn ang="T76">
                  <a:pos x="T37" y="0"/>
                </a:cxn>
                <a:cxn ang="T77">
                  <a:pos x="T38" y="0"/>
                </a:cxn>
              </a:cxnLst>
              <a:rect l="0" t="0" r="r" b="b"/>
              <a:pathLst>
                <a:path w="554">
                  <a:moveTo>
                    <a:pt x="554" y="0"/>
                  </a:moveTo>
                  <a:lnTo>
                    <a:pt x="535" y="0"/>
                  </a:lnTo>
                  <a:lnTo>
                    <a:pt x="523" y="0"/>
                  </a:lnTo>
                  <a:lnTo>
                    <a:pt x="504" y="0"/>
                  </a:lnTo>
                  <a:lnTo>
                    <a:pt x="492" y="0"/>
                  </a:lnTo>
                  <a:lnTo>
                    <a:pt x="480" y="0"/>
                  </a:lnTo>
                  <a:lnTo>
                    <a:pt x="461" y="0"/>
                  </a:lnTo>
                  <a:lnTo>
                    <a:pt x="449" y="0"/>
                  </a:lnTo>
                  <a:lnTo>
                    <a:pt x="431" y="0"/>
                  </a:lnTo>
                  <a:lnTo>
                    <a:pt x="418" y="0"/>
                  </a:lnTo>
                  <a:lnTo>
                    <a:pt x="406" y="0"/>
                  </a:lnTo>
                  <a:lnTo>
                    <a:pt x="388" y="0"/>
                  </a:lnTo>
                  <a:lnTo>
                    <a:pt x="375" y="0"/>
                  </a:lnTo>
                  <a:lnTo>
                    <a:pt x="357" y="0"/>
                  </a:lnTo>
                  <a:lnTo>
                    <a:pt x="345" y="0"/>
                  </a:lnTo>
                  <a:lnTo>
                    <a:pt x="326" y="0"/>
                  </a:lnTo>
                  <a:lnTo>
                    <a:pt x="314" y="0"/>
                  </a:lnTo>
                  <a:lnTo>
                    <a:pt x="302" y="0"/>
                  </a:lnTo>
                  <a:lnTo>
                    <a:pt x="283" y="0"/>
                  </a:lnTo>
                  <a:lnTo>
                    <a:pt x="271" y="0"/>
                  </a:lnTo>
                  <a:lnTo>
                    <a:pt x="252" y="0"/>
                  </a:lnTo>
                  <a:lnTo>
                    <a:pt x="240" y="0"/>
                  </a:lnTo>
                  <a:lnTo>
                    <a:pt x="222" y="0"/>
                  </a:lnTo>
                  <a:lnTo>
                    <a:pt x="209" y="0"/>
                  </a:lnTo>
                  <a:lnTo>
                    <a:pt x="197" y="0"/>
                  </a:lnTo>
                  <a:lnTo>
                    <a:pt x="179" y="0"/>
                  </a:lnTo>
                  <a:lnTo>
                    <a:pt x="166" y="0"/>
                  </a:lnTo>
                  <a:lnTo>
                    <a:pt x="148" y="0"/>
                  </a:lnTo>
                  <a:lnTo>
                    <a:pt x="136" y="0"/>
                  </a:lnTo>
                  <a:lnTo>
                    <a:pt x="123" y="0"/>
                  </a:lnTo>
                  <a:lnTo>
                    <a:pt x="105" y="0"/>
                  </a:lnTo>
                  <a:lnTo>
                    <a:pt x="93" y="0"/>
                  </a:lnTo>
                  <a:lnTo>
                    <a:pt x="74" y="0"/>
                  </a:lnTo>
                  <a:lnTo>
                    <a:pt x="62" y="0"/>
                  </a:lnTo>
                  <a:lnTo>
                    <a:pt x="43" y="0"/>
                  </a:lnTo>
                  <a:lnTo>
                    <a:pt x="31" y="0"/>
                  </a:lnTo>
                  <a:lnTo>
                    <a:pt x="19" y="0"/>
                  </a:lnTo>
                  <a:lnTo>
                    <a:pt x="0" y="0"/>
                  </a:lnTo>
                </a:path>
              </a:pathLst>
            </a:custGeom>
            <a:solidFill>
              <a:srgbClr val="0000FF"/>
            </a:solidFill>
            <a:ln w="9525">
              <a:solidFill>
                <a:srgbClr val="000000"/>
              </a:solidFill>
              <a:prstDash val="solid"/>
              <a:round/>
              <a:headEnd/>
              <a:tailEnd/>
            </a:ln>
          </p:spPr>
          <p:txBody>
            <a:bodyPr/>
            <a:lstStyle/>
            <a:p>
              <a:endParaRPr lang="en-US"/>
            </a:p>
          </p:txBody>
        </p:sp>
        <p:sp>
          <p:nvSpPr>
            <p:cNvPr id="315462" name="Freeform 66">
              <a:extLst>
                <a:ext uri="{FF2B5EF4-FFF2-40B4-BE49-F238E27FC236}">
                  <a16:creationId xmlns:a16="http://schemas.microsoft.com/office/drawing/2014/main" id="{1BAB4686-8753-BB2A-24BD-71DBAF3B3AF6}"/>
                </a:ext>
              </a:extLst>
            </p:cNvPr>
            <p:cNvSpPr>
              <a:spLocks/>
            </p:cNvSpPr>
            <p:nvPr/>
          </p:nvSpPr>
          <p:spPr bwMode="auto">
            <a:xfrm>
              <a:off x="1391" y="1321"/>
              <a:ext cx="518" cy="0"/>
            </a:xfrm>
            <a:custGeom>
              <a:avLst/>
              <a:gdLst>
                <a:gd name="T0" fmla="*/ 44 w 554"/>
                <a:gd name="T1" fmla="*/ 42 w 554"/>
                <a:gd name="T2" fmla="*/ 41 w 554"/>
                <a:gd name="T3" fmla="*/ 39 w 554"/>
                <a:gd name="T4" fmla="*/ 38 w 554"/>
                <a:gd name="T5" fmla="*/ 38 w 554"/>
                <a:gd name="T6" fmla="*/ 36 w 554"/>
                <a:gd name="T7" fmla="*/ 36 w 554"/>
                <a:gd name="T8" fmla="*/ 34 w 554"/>
                <a:gd name="T9" fmla="*/ 33 w 554"/>
                <a:gd name="T10" fmla="*/ 32 w 554"/>
                <a:gd name="T11" fmla="*/ 30 w 554"/>
                <a:gd name="T12" fmla="*/ 30 w 554"/>
                <a:gd name="T13" fmla="*/ 28 w 554"/>
                <a:gd name="T14" fmla="*/ 28 w 554"/>
                <a:gd name="T15" fmla="*/ 26 w 554"/>
                <a:gd name="T16" fmla="*/ 24 w 554"/>
                <a:gd name="T17" fmla="*/ 24 w 554"/>
                <a:gd name="T18" fmla="*/ 22 w 554"/>
                <a:gd name="T19" fmla="*/ 21 w 554"/>
                <a:gd name="T20" fmla="*/ 20 w 554"/>
                <a:gd name="T21" fmla="*/ 19 w 554"/>
                <a:gd name="T22" fmla="*/ 18 w 554"/>
                <a:gd name="T23" fmla="*/ 17 w 554"/>
                <a:gd name="T24" fmla="*/ 16 w 554"/>
                <a:gd name="T25" fmla="*/ 15 w 554"/>
                <a:gd name="T26" fmla="*/ 14 w 554"/>
                <a:gd name="T27" fmla="*/ 12 w 554"/>
                <a:gd name="T28" fmla="*/ 11 w 554"/>
                <a:gd name="T29" fmla="*/ 9 w 554"/>
                <a:gd name="T30" fmla="*/ 7 w 554"/>
                <a:gd name="T31" fmla="*/ 7 w 554"/>
                <a:gd name="T32" fmla="*/ 7 w 554"/>
                <a:gd name="T33" fmla="*/ 7 w 554"/>
                <a:gd name="T34" fmla="*/ 7 w 554"/>
                <a:gd name="T35" fmla="*/ 7 w 554"/>
                <a:gd name="T36" fmla="*/ 7 w 554"/>
                <a:gd name="T37" fmla="*/ 0 w 554"/>
                <a:gd name="T38" fmla="*/ 0 w 554"/>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39">
                  <a:pos x="T0" y="0"/>
                </a:cxn>
                <a:cxn ang="T40">
                  <a:pos x="T1" y="0"/>
                </a:cxn>
                <a:cxn ang="T41">
                  <a:pos x="T2" y="0"/>
                </a:cxn>
                <a:cxn ang="T42">
                  <a:pos x="T3" y="0"/>
                </a:cxn>
                <a:cxn ang="T43">
                  <a:pos x="T4" y="0"/>
                </a:cxn>
                <a:cxn ang="T44">
                  <a:pos x="T5" y="0"/>
                </a:cxn>
                <a:cxn ang="T45">
                  <a:pos x="T6" y="0"/>
                </a:cxn>
                <a:cxn ang="T46">
                  <a:pos x="T7" y="0"/>
                </a:cxn>
                <a:cxn ang="T47">
                  <a:pos x="T8" y="0"/>
                </a:cxn>
                <a:cxn ang="T48">
                  <a:pos x="T9" y="0"/>
                </a:cxn>
                <a:cxn ang="T49">
                  <a:pos x="T10" y="0"/>
                </a:cxn>
                <a:cxn ang="T50">
                  <a:pos x="T11" y="0"/>
                </a:cxn>
                <a:cxn ang="T51">
                  <a:pos x="T12" y="0"/>
                </a:cxn>
                <a:cxn ang="T52">
                  <a:pos x="T13" y="0"/>
                </a:cxn>
                <a:cxn ang="T53">
                  <a:pos x="T14" y="0"/>
                </a:cxn>
                <a:cxn ang="T54">
                  <a:pos x="T15" y="0"/>
                </a:cxn>
                <a:cxn ang="T55">
                  <a:pos x="T16" y="0"/>
                </a:cxn>
                <a:cxn ang="T56">
                  <a:pos x="T17" y="0"/>
                </a:cxn>
                <a:cxn ang="T57">
                  <a:pos x="T18" y="0"/>
                </a:cxn>
                <a:cxn ang="T58">
                  <a:pos x="T19" y="0"/>
                </a:cxn>
                <a:cxn ang="T59">
                  <a:pos x="T20" y="0"/>
                </a:cxn>
                <a:cxn ang="T60">
                  <a:pos x="T21" y="0"/>
                </a:cxn>
                <a:cxn ang="T61">
                  <a:pos x="T22" y="0"/>
                </a:cxn>
                <a:cxn ang="T62">
                  <a:pos x="T23" y="0"/>
                </a:cxn>
                <a:cxn ang="T63">
                  <a:pos x="T24" y="0"/>
                </a:cxn>
                <a:cxn ang="T64">
                  <a:pos x="T25" y="0"/>
                </a:cxn>
                <a:cxn ang="T65">
                  <a:pos x="T26" y="0"/>
                </a:cxn>
                <a:cxn ang="T66">
                  <a:pos x="T27" y="0"/>
                </a:cxn>
                <a:cxn ang="T67">
                  <a:pos x="T28" y="0"/>
                </a:cxn>
                <a:cxn ang="T68">
                  <a:pos x="T29" y="0"/>
                </a:cxn>
                <a:cxn ang="T69">
                  <a:pos x="T30" y="0"/>
                </a:cxn>
                <a:cxn ang="T70">
                  <a:pos x="T31" y="0"/>
                </a:cxn>
                <a:cxn ang="T71">
                  <a:pos x="T32" y="0"/>
                </a:cxn>
                <a:cxn ang="T72">
                  <a:pos x="T33" y="0"/>
                </a:cxn>
                <a:cxn ang="T73">
                  <a:pos x="T34" y="0"/>
                </a:cxn>
                <a:cxn ang="T74">
                  <a:pos x="T35" y="0"/>
                </a:cxn>
                <a:cxn ang="T75">
                  <a:pos x="T36" y="0"/>
                </a:cxn>
                <a:cxn ang="T76">
                  <a:pos x="T37" y="0"/>
                </a:cxn>
                <a:cxn ang="T77">
                  <a:pos x="T38" y="0"/>
                </a:cxn>
              </a:cxnLst>
              <a:rect l="0" t="0" r="r" b="b"/>
              <a:pathLst>
                <a:path w="554">
                  <a:moveTo>
                    <a:pt x="554" y="0"/>
                  </a:moveTo>
                  <a:lnTo>
                    <a:pt x="535" y="0"/>
                  </a:lnTo>
                  <a:lnTo>
                    <a:pt x="523" y="0"/>
                  </a:lnTo>
                  <a:lnTo>
                    <a:pt x="504" y="0"/>
                  </a:lnTo>
                  <a:lnTo>
                    <a:pt x="492" y="0"/>
                  </a:lnTo>
                  <a:lnTo>
                    <a:pt x="480" y="0"/>
                  </a:lnTo>
                  <a:lnTo>
                    <a:pt x="461" y="0"/>
                  </a:lnTo>
                  <a:lnTo>
                    <a:pt x="449" y="0"/>
                  </a:lnTo>
                  <a:lnTo>
                    <a:pt x="431" y="0"/>
                  </a:lnTo>
                  <a:lnTo>
                    <a:pt x="418" y="0"/>
                  </a:lnTo>
                  <a:lnTo>
                    <a:pt x="406" y="0"/>
                  </a:lnTo>
                  <a:lnTo>
                    <a:pt x="388" y="0"/>
                  </a:lnTo>
                  <a:lnTo>
                    <a:pt x="375" y="0"/>
                  </a:lnTo>
                  <a:lnTo>
                    <a:pt x="357" y="0"/>
                  </a:lnTo>
                  <a:lnTo>
                    <a:pt x="345" y="0"/>
                  </a:lnTo>
                  <a:lnTo>
                    <a:pt x="326" y="0"/>
                  </a:lnTo>
                  <a:lnTo>
                    <a:pt x="314" y="0"/>
                  </a:lnTo>
                  <a:lnTo>
                    <a:pt x="302" y="0"/>
                  </a:lnTo>
                  <a:lnTo>
                    <a:pt x="283" y="0"/>
                  </a:lnTo>
                  <a:lnTo>
                    <a:pt x="271" y="0"/>
                  </a:lnTo>
                  <a:lnTo>
                    <a:pt x="252" y="0"/>
                  </a:lnTo>
                  <a:lnTo>
                    <a:pt x="240" y="0"/>
                  </a:lnTo>
                  <a:lnTo>
                    <a:pt x="222" y="0"/>
                  </a:lnTo>
                  <a:lnTo>
                    <a:pt x="209" y="0"/>
                  </a:lnTo>
                  <a:lnTo>
                    <a:pt x="197" y="0"/>
                  </a:lnTo>
                  <a:lnTo>
                    <a:pt x="179" y="0"/>
                  </a:lnTo>
                  <a:lnTo>
                    <a:pt x="166" y="0"/>
                  </a:lnTo>
                  <a:lnTo>
                    <a:pt x="148" y="0"/>
                  </a:lnTo>
                  <a:lnTo>
                    <a:pt x="136" y="0"/>
                  </a:lnTo>
                  <a:lnTo>
                    <a:pt x="123" y="0"/>
                  </a:lnTo>
                  <a:lnTo>
                    <a:pt x="105" y="0"/>
                  </a:lnTo>
                  <a:lnTo>
                    <a:pt x="93" y="0"/>
                  </a:lnTo>
                  <a:lnTo>
                    <a:pt x="74" y="0"/>
                  </a:lnTo>
                  <a:lnTo>
                    <a:pt x="62" y="0"/>
                  </a:lnTo>
                  <a:lnTo>
                    <a:pt x="43" y="0"/>
                  </a:lnTo>
                  <a:lnTo>
                    <a:pt x="31" y="0"/>
                  </a:lnTo>
                  <a:lnTo>
                    <a:pt x="19" y="0"/>
                  </a:lnTo>
                  <a:lnTo>
                    <a:pt x="0" y="0"/>
                  </a:lnTo>
                </a:path>
              </a:pathLst>
            </a:custGeom>
            <a:solidFill>
              <a:srgbClr val="0000FF"/>
            </a:solidFill>
            <a:ln w="9525">
              <a:solidFill>
                <a:srgbClr val="000000"/>
              </a:solidFill>
              <a:prstDash val="solid"/>
              <a:round/>
              <a:headEnd/>
              <a:tailEnd/>
            </a:ln>
          </p:spPr>
          <p:txBody>
            <a:bodyPr/>
            <a:lstStyle/>
            <a:p>
              <a:endParaRPr lang="en-US"/>
            </a:p>
          </p:txBody>
        </p:sp>
        <p:sp>
          <p:nvSpPr>
            <p:cNvPr id="315463" name="Freeform 67">
              <a:extLst>
                <a:ext uri="{FF2B5EF4-FFF2-40B4-BE49-F238E27FC236}">
                  <a16:creationId xmlns:a16="http://schemas.microsoft.com/office/drawing/2014/main" id="{F50CA9B0-0B13-5E90-5C55-15C2508ACB8E}"/>
                </a:ext>
              </a:extLst>
            </p:cNvPr>
            <p:cNvSpPr>
              <a:spLocks/>
            </p:cNvSpPr>
            <p:nvPr/>
          </p:nvSpPr>
          <p:spPr bwMode="auto">
            <a:xfrm>
              <a:off x="1391" y="1321"/>
              <a:ext cx="518" cy="0"/>
            </a:xfrm>
            <a:custGeom>
              <a:avLst/>
              <a:gdLst>
                <a:gd name="T0" fmla="*/ 44 w 554"/>
                <a:gd name="T1" fmla="*/ 42 w 554"/>
                <a:gd name="T2" fmla="*/ 41 w 554"/>
                <a:gd name="T3" fmla="*/ 39 w 554"/>
                <a:gd name="T4" fmla="*/ 38 w 554"/>
                <a:gd name="T5" fmla="*/ 38 w 554"/>
                <a:gd name="T6" fmla="*/ 36 w 554"/>
                <a:gd name="T7" fmla="*/ 36 w 554"/>
                <a:gd name="T8" fmla="*/ 34 w 554"/>
                <a:gd name="T9" fmla="*/ 33 w 554"/>
                <a:gd name="T10" fmla="*/ 32 w 554"/>
                <a:gd name="T11" fmla="*/ 30 w 554"/>
                <a:gd name="T12" fmla="*/ 30 w 554"/>
                <a:gd name="T13" fmla="*/ 28 w 554"/>
                <a:gd name="T14" fmla="*/ 28 w 554"/>
                <a:gd name="T15" fmla="*/ 26 w 554"/>
                <a:gd name="T16" fmla="*/ 24 w 554"/>
                <a:gd name="T17" fmla="*/ 24 w 554"/>
                <a:gd name="T18" fmla="*/ 22 w 554"/>
                <a:gd name="T19" fmla="*/ 21 w 554"/>
                <a:gd name="T20" fmla="*/ 20 w 554"/>
                <a:gd name="T21" fmla="*/ 19 w 554"/>
                <a:gd name="T22" fmla="*/ 18 w 554"/>
                <a:gd name="T23" fmla="*/ 17 w 554"/>
                <a:gd name="T24" fmla="*/ 16 w 554"/>
                <a:gd name="T25" fmla="*/ 15 w 554"/>
                <a:gd name="T26" fmla="*/ 14 w 554"/>
                <a:gd name="T27" fmla="*/ 12 w 554"/>
                <a:gd name="T28" fmla="*/ 11 w 554"/>
                <a:gd name="T29" fmla="*/ 9 w 554"/>
                <a:gd name="T30" fmla="*/ 7 w 554"/>
                <a:gd name="T31" fmla="*/ 7 w 554"/>
                <a:gd name="T32" fmla="*/ 7 w 554"/>
                <a:gd name="T33" fmla="*/ 7 w 554"/>
                <a:gd name="T34" fmla="*/ 7 w 554"/>
                <a:gd name="T35" fmla="*/ 7 w 554"/>
                <a:gd name="T36" fmla="*/ 7 w 554"/>
                <a:gd name="T37" fmla="*/ 0 w 554"/>
                <a:gd name="T38" fmla="*/ 0 w 554"/>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39">
                  <a:pos x="T0" y="0"/>
                </a:cxn>
                <a:cxn ang="T40">
                  <a:pos x="T1" y="0"/>
                </a:cxn>
                <a:cxn ang="T41">
                  <a:pos x="T2" y="0"/>
                </a:cxn>
                <a:cxn ang="T42">
                  <a:pos x="T3" y="0"/>
                </a:cxn>
                <a:cxn ang="T43">
                  <a:pos x="T4" y="0"/>
                </a:cxn>
                <a:cxn ang="T44">
                  <a:pos x="T5" y="0"/>
                </a:cxn>
                <a:cxn ang="T45">
                  <a:pos x="T6" y="0"/>
                </a:cxn>
                <a:cxn ang="T46">
                  <a:pos x="T7" y="0"/>
                </a:cxn>
                <a:cxn ang="T47">
                  <a:pos x="T8" y="0"/>
                </a:cxn>
                <a:cxn ang="T48">
                  <a:pos x="T9" y="0"/>
                </a:cxn>
                <a:cxn ang="T49">
                  <a:pos x="T10" y="0"/>
                </a:cxn>
                <a:cxn ang="T50">
                  <a:pos x="T11" y="0"/>
                </a:cxn>
                <a:cxn ang="T51">
                  <a:pos x="T12" y="0"/>
                </a:cxn>
                <a:cxn ang="T52">
                  <a:pos x="T13" y="0"/>
                </a:cxn>
                <a:cxn ang="T53">
                  <a:pos x="T14" y="0"/>
                </a:cxn>
                <a:cxn ang="T54">
                  <a:pos x="T15" y="0"/>
                </a:cxn>
                <a:cxn ang="T55">
                  <a:pos x="T16" y="0"/>
                </a:cxn>
                <a:cxn ang="T56">
                  <a:pos x="T17" y="0"/>
                </a:cxn>
                <a:cxn ang="T57">
                  <a:pos x="T18" y="0"/>
                </a:cxn>
                <a:cxn ang="T58">
                  <a:pos x="T19" y="0"/>
                </a:cxn>
                <a:cxn ang="T59">
                  <a:pos x="T20" y="0"/>
                </a:cxn>
                <a:cxn ang="T60">
                  <a:pos x="T21" y="0"/>
                </a:cxn>
                <a:cxn ang="T61">
                  <a:pos x="T22" y="0"/>
                </a:cxn>
                <a:cxn ang="T62">
                  <a:pos x="T23" y="0"/>
                </a:cxn>
                <a:cxn ang="T63">
                  <a:pos x="T24" y="0"/>
                </a:cxn>
                <a:cxn ang="T64">
                  <a:pos x="T25" y="0"/>
                </a:cxn>
                <a:cxn ang="T65">
                  <a:pos x="T26" y="0"/>
                </a:cxn>
                <a:cxn ang="T66">
                  <a:pos x="T27" y="0"/>
                </a:cxn>
                <a:cxn ang="T67">
                  <a:pos x="T28" y="0"/>
                </a:cxn>
                <a:cxn ang="T68">
                  <a:pos x="T29" y="0"/>
                </a:cxn>
                <a:cxn ang="T69">
                  <a:pos x="T30" y="0"/>
                </a:cxn>
                <a:cxn ang="T70">
                  <a:pos x="T31" y="0"/>
                </a:cxn>
                <a:cxn ang="T71">
                  <a:pos x="T32" y="0"/>
                </a:cxn>
                <a:cxn ang="T72">
                  <a:pos x="T33" y="0"/>
                </a:cxn>
                <a:cxn ang="T73">
                  <a:pos x="T34" y="0"/>
                </a:cxn>
                <a:cxn ang="T74">
                  <a:pos x="T35" y="0"/>
                </a:cxn>
                <a:cxn ang="T75">
                  <a:pos x="T36" y="0"/>
                </a:cxn>
                <a:cxn ang="T76">
                  <a:pos x="T37" y="0"/>
                </a:cxn>
                <a:cxn ang="T77">
                  <a:pos x="T38" y="0"/>
                </a:cxn>
              </a:cxnLst>
              <a:rect l="0" t="0" r="r" b="b"/>
              <a:pathLst>
                <a:path w="554">
                  <a:moveTo>
                    <a:pt x="554" y="0"/>
                  </a:moveTo>
                  <a:lnTo>
                    <a:pt x="535" y="0"/>
                  </a:lnTo>
                  <a:lnTo>
                    <a:pt x="523" y="0"/>
                  </a:lnTo>
                  <a:lnTo>
                    <a:pt x="504" y="0"/>
                  </a:lnTo>
                  <a:lnTo>
                    <a:pt x="492" y="0"/>
                  </a:lnTo>
                  <a:lnTo>
                    <a:pt x="480" y="0"/>
                  </a:lnTo>
                  <a:lnTo>
                    <a:pt x="461" y="0"/>
                  </a:lnTo>
                  <a:lnTo>
                    <a:pt x="449" y="0"/>
                  </a:lnTo>
                  <a:lnTo>
                    <a:pt x="431" y="0"/>
                  </a:lnTo>
                  <a:lnTo>
                    <a:pt x="418" y="0"/>
                  </a:lnTo>
                  <a:lnTo>
                    <a:pt x="406" y="0"/>
                  </a:lnTo>
                  <a:lnTo>
                    <a:pt x="388" y="0"/>
                  </a:lnTo>
                  <a:lnTo>
                    <a:pt x="375" y="0"/>
                  </a:lnTo>
                  <a:lnTo>
                    <a:pt x="357" y="0"/>
                  </a:lnTo>
                  <a:lnTo>
                    <a:pt x="345" y="0"/>
                  </a:lnTo>
                  <a:lnTo>
                    <a:pt x="326" y="0"/>
                  </a:lnTo>
                  <a:lnTo>
                    <a:pt x="314" y="0"/>
                  </a:lnTo>
                  <a:lnTo>
                    <a:pt x="302" y="0"/>
                  </a:lnTo>
                  <a:lnTo>
                    <a:pt x="283" y="0"/>
                  </a:lnTo>
                  <a:lnTo>
                    <a:pt x="271" y="0"/>
                  </a:lnTo>
                  <a:lnTo>
                    <a:pt x="252" y="0"/>
                  </a:lnTo>
                  <a:lnTo>
                    <a:pt x="240" y="0"/>
                  </a:lnTo>
                  <a:lnTo>
                    <a:pt x="222" y="0"/>
                  </a:lnTo>
                  <a:lnTo>
                    <a:pt x="209" y="0"/>
                  </a:lnTo>
                  <a:lnTo>
                    <a:pt x="197" y="0"/>
                  </a:lnTo>
                  <a:lnTo>
                    <a:pt x="179" y="0"/>
                  </a:lnTo>
                  <a:lnTo>
                    <a:pt x="166" y="0"/>
                  </a:lnTo>
                  <a:lnTo>
                    <a:pt x="148" y="0"/>
                  </a:lnTo>
                  <a:lnTo>
                    <a:pt x="136" y="0"/>
                  </a:lnTo>
                  <a:lnTo>
                    <a:pt x="123" y="0"/>
                  </a:lnTo>
                  <a:lnTo>
                    <a:pt x="105" y="0"/>
                  </a:lnTo>
                  <a:lnTo>
                    <a:pt x="93" y="0"/>
                  </a:lnTo>
                  <a:lnTo>
                    <a:pt x="74" y="0"/>
                  </a:lnTo>
                  <a:lnTo>
                    <a:pt x="62" y="0"/>
                  </a:lnTo>
                  <a:lnTo>
                    <a:pt x="43" y="0"/>
                  </a:lnTo>
                  <a:lnTo>
                    <a:pt x="31" y="0"/>
                  </a:lnTo>
                  <a:lnTo>
                    <a:pt x="19" y="0"/>
                  </a:lnTo>
                  <a:lnTo>
                    <a:pt x="0" y="0"/>
                  </a:lnTo>
                </a:path>
              </a:pathLst>
            </a:custGeom>
            <a:solidFill>
              <a:srgbClr val="0000FF"/>
            </a:solidFill>
            <a:ln w="9525">
              <a:solidFill>
                <a:srgbClr val="000000"/>
              </a:solidFill>
              <a:prstDash val="solid"/>
              <a:round/>
              <a:headEnd/>
              <a:tailEnd/>
            </a:ln>
          </p:spPr>
          <p:txBody>
            <a:bodyPr/>
            <a:lstStyle/>
            <a:p>
              <a:endParaRPr lang="en-US"/>
            </a:p>
          </p:txBody>
        </p:sp>
        <p:sp>
          <p:nvSpPr>
            <p:cNvPr id="315464" name="Freeform 68">
              <a:extLst>
                <a:ext uri="{FF2B5EF4-FFF2-40B4-BE49-F238E27FC236}">
                  <a16:creationId xmlns:a16="http://schemas.microsoft.com/office/drawing/2014/main" id="{50F6997A-99E2-D24A-134D-DFFC4B5129A9}"/>
                </a:ext>
              </a:extLst>
            </p:cNvPr>
            <p:cNvSpPr>
              <a:spLocks/>
            </p:cNvSpPr>
            <p:nvPr/>
          </p:nvSpPr>
          <p:spPr bwMode="auto">
            <a:xfrm>
              <a:off x="1391" y="1321"/>
              <a:ext cx="518" cy="0"/>
            </a:xfrm>
            <a:custGeom>
              <a:avLst/>
              <a:gdLst>
                <a:gd name="T0" fmla="*/ 44 w 554"/>
                <a:gd name="T1" fmla="*/ 42 w 554"/>
                <a:gd name="T2" fmla="*/ 41 w 554"/>
                <a:gd name="T3" fmla="*/ 39 w 554"/>
                <a:gd name="T4" fmla="*/ 38 w 554"/>
                <a:gd name="T5" fmla="*/ 38 w 554"/>
                <a:gd name="T6" fmla="*/ 36 w 554"/>
                <a:gd name="T7" fmla="*/ 36 w 554"/>
                <a:gd name="T8" fmla="*/ 34 w 554"/>
                <a:gd name="T9" fmla="*/ 33 w 554"/>
                <a:gd name="T10" fmla="*/ 32 w 554"/>
                <a:gd name="T11" fmla="*/ 30 w 554"/>
                <a:gd name="T12" fmla="*/ 30 w 554"/>
                <a:gd name="T13" fmla="*/ 28 w 554"/>
                <a:gd name="T14" fmla="*/ 28 w 554"/>
                <a:gd name="T15" fmla="*/ 26 w 554"/>
                <a:gd name="T16" fmla="*/ 24 w 554"/>
                <a:gd name="T17" fmla="*/ 24 w 554"/>
                <a:gd name="T18" fmla="*/ 22 w 554"/>
                <a:gd name="T19" fmla="*/ 21 w 554"/>
                <a:gd name="T20" fmla="*/ 20 w 554"/>
                <a:gd name="T21" fmla="*/ 19 w 554"/>
                <a:gd name="T22" fmla="*/ 18 w 554"/>
                <a:gd name="T23" fmla="*/ 17 w 554"/>
                <a:gd name="T24" fmla="*/ 16 w 554"/>
                <a:gd name="T25" fmla="*/ 15 w 554"/>
                <a:gd name="T26" fmla="*/ 14 w 554"/>
                <a:gd name="T27" fmla="*/ 12 w 554"/>
                <a:gd name="T28" fmla="*/ 11 w 554"/>
                <a:gd name="T29" fmla="*/ 9 w 554"/>
                <a:gd name="T30" fmla="*/ 7 w 554"/>
                <a:gd name="T31" fmla="*/ 7 w 554"/>
                <a:gd name="T32" fmla="*/ 7 w 554"/>
                <a:gd name="T33" fmla="*/ 7 w 554"/>
                <a:gd name="T34" fmla="*/ 7 w 554"/>
                <a:gd name="T35" fmla="*/ 7 w 554"/>
                <a:gd name="T36" fmla="*/ 7 w 554"/>
                <a:gd name="T37" fmla="*/ 0 w 554"/>
                <a:gd name="T38" fmla="*/ 0 w 554"/>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39">
                  <a:pos x="T0" y="0"/>
                </a:cxn>
                <a:cxn ang="T40">
                  <a:pos x="T1" y="0"/>
                </a:cxn>
                <a:cxn ang="T41">
                  <a:pos x="T2" y="0"/>
                </a:cxn>
                <a:cxn ang="T42">
                  <a:pos x="T3" y="0"/>
                </a:cxn>
                <a:cxn ang="T43">
                  <a:pos x="T4" y="0"/>
                </a:cxn>
                <a:cxn ang="T44">
                  <a:pos x="T5" y="0"/>
                </a:cxn>
                <a:cxn ang="T45">
                  <a:pos x="T6" y="0"/>
                </a:cxn>
                <a:cxn ang="T46">
                  <a:pos x="T7" y="0"/>
                </a:cxn>
                <a:cxn ang="T47">
                  <a:pos x="T8" y="0"/>
                </a:cxn>
                <a:cxn ang="T48">
                  <a:pos x="T9" y="0"/>
                </a:cxn>
                <a:cxn ang="T49">
                  <a:pos x="T10" y="0"/>
                </a:cxn>
                <a:cxn ang="T50">
                  <a:pos x="T11" y="0"/>
                </a:cxn>
                <a:cxn ang="T51">
                  <a:pos x="T12" y="0"/>
                </a:cxn>
                <a:cxn ang="T52">
                  <a:pos x="T13" y="0"/>
                </a:cxn>
                <a:cxn ang="T53">
                  <a:pos x="T14" y="0"/>
                </a:cxn>
                <a:cxn ang="T54">
                  <a:pos x="T15" y="0"/>
                </a:cxn>
                <a:cxn ang="T55">
                  <a:pos x="T16" y="0"/>
                </a:cxn>
                <a:cxn ang="T56">
                  <a:pos x="T17" y="0"/>
                </a:cxn>
                <a:cxn ang="T57">
                  <a:pos x="T18" y="0"/>
                </a:cxn>
                <a:cxn ang="T58">
                  <a:pos x="T19" y="0"/>
                </a:cxn>
                <a:cxn ang="T59">
                  <a:pos x="T20" y="0"/>
                </a:cxn>
                <a:cxn ang="T60">
                  <a:pos x="T21" y="0"/>
                </a:cxn>
                <a:cxn ang="T61">
                  <a:pos x="T22" y="0"/>
                </a:cxn>
                <a:cxn ang="T62">
                  <a:pos x="T23" y="0"/>
                </a:cxn>
                <a:cxn ang="T63">
                  <a:pos x="T24" y="0"/>
                </a:cxn>
                <a:cxn ang="T64">
                  <a:pos x="T25" y="0"/>
                </a:cxn>
                <a:cxn ang="T65">
                  <a:pos x="T26" y="0"/>
                </a:cxn>
                <a:cxn ang="T66">
                  <a:pos x="T27" y="0"/>
                </a:cxn>
                <a:cxn ang="T67">
                  <a:pos x="T28" y="0"/>
                </a:cxn>
                <a:cxn ang="T68">
                  <a:pos x="T29" y="0"/>
                </a:cxn>
                <a:cxn ang="T69">
                  <a:pos x="T30" y="0"/>
                </a:cxn>
                <a:cxn ang="T70">
                  <a:pos x="T31" y="0"/>
                </a:cxn>
                <a:cxn ang="T71">
                  <a:pos x="T32" y="0"/>
                </a:cxn>
                <a:cxn ang="T72">
                  <a:pos x="T33" y="0"/>
                </a:cxn>
                <a:cxn ang="T73">
                  <a:pos x="T34" y="0"/>
                </a:cxn>
                <a:cxn ang="T74">
                  <a:pos x="T35" y="0"/>
                </a:cxn>
                <a:cxn ang="T75">
                  <a:pos x="T36" y="0"/>
                </a:cxn>
                <a:cxn ang="T76">
                  <a:pos x="T37" y="0"/>
                </a:cxn>
                <a:cxn ang="T77">
                  <a:pos x="T38" y="0"/>
                </a:cxn>
              </a:cxnLst>
              <a:rect l="0" t="0" r="r" b="b"/>
              <a:pathLst>
                <a:path w="554">
                  <a:moveTo>
                    <a:pt x="554" y="0"/>
                  </a:moveTo>
                  <a:lnTo>
                    <a:pt x="535" y="0"/>
                  </a:lnTo>
                  <a:lnTo>
                    <a:pt x="523" y="0"/>
                  </a:lnTo>
                  <a:lnTo>
                    <a:pt x="504" y="0"/>
                  </a:lnTo>
                  <a:lnTo>
                    <a:pt x="492" y="0"/>
                  </a:lnTo>
                  <a:lnTo>
                    <a:pt x="480" y="0"/>
                  </a:lnTo>
                  <a:lnTo>
                    <a:pt x="461" y="0"/>
                  </a:lnTo>
                  <a:lnTo>
                    <a:pt x="449" y="0"/>
                  </a:lnTo>
                  <a:lnTo>
                    <a:pt x="431" y="0"/>
                  </a:lnTo>
                  <a:lnTo>
                    <a:pt x="418" y="0"/>
                  </a:lnTo>
                  <a:lnTo>
                    <a:pt x="406" y="0"/>
                  </a:lnTo>
                  <a:lnTo>
                    <a:pt x="388" y="0"/>
                  </a:lnTo>
                  <a:lnTo>
                    <a:pt x="375" y="0"/>
                  </a:lnTo>
                  <a:lnTo>
                    <a:pt x="357" y="0"/>
                  </a:lnTo>
                  <a:lnTo>
                    <a:pt x="345" y="0"/>
                  </a:lnTo>
                  <a:lnTo>
                    <a:pt x="326" y="0"/>
                  </a:lnTo>
                  <a:lnTo>
                    <a:pt x="314" y="0"/>
                  </a:lnTo>
                  <a:lnTo>
                    <a:pt x="302" y="0"/>
                  </a:lnTo>
                  <a:lnTo>
                    <a:pt x="283" y="0"/>
                  </a:lnTo>
                  <a:lnTo>
                    <a:pt x="271" y="0"/>
                  </a:lnTo>
                  <a:lnTo>
                    <a:pt x="252" y="0"/>
                  </a:lnTo>
                  <a:lnTo>
                    <a:pt x="240" y="0"/>
                  </a:lnTo>
                  <a:lnTo>
                    <a:pt x="222" y="0"/>
                  </a:lnTo>
                  <a:lnTo>
                    <a:pt x="209" y="0"/>
                  </a:lnTo>
                  <a:lnTo>
                    <a:pt x="197" y="0"/>
                  </a:lnTo>
                  <a:lnTo>
                    <a:pt x="179" y="0"/>
                  </a:lnTo>
                  <a:lnTo>
                    <a:pt x="166" y="0"/>
                  </a:lnTo>
                  <a:lnTo>
                    <a:pt x="148" y="0"/>
                  </a:lnTo>
                  <a:lnTo>
                    <a:pt x="136" y="0"/>
                  </a:lnTo>
                  <a:lnTo>
                    <a:pt x="123" y="0"/>
                  </a:lnTo>
                  <a:lnTo>
                    <a:pt x="105" y="0"/>
                  </a:lnTo>
                  <a:lnTo>
                    <a:pt x="93" y="0"/>
                  </a:lnTo>
                  <a:lnTo>
                    <a:pt x="74" y="0"/>
                  </a:lnTo>
                  <a:lnTo>
                    <a:pt x="62" y="0"/>
                  </a:lnTo>
                  <a:lnTo>
                    <a:pt x="43" y="0"/>
                  </a:lnTo>
                  <a:lnTo>
                    <a:pt x="31" y="0"/>
                  </a:lnTo>
                  <a:lnTo>
                    <a:pt x="19" y="0"/>
                  </a:lnTo>
                  <a:lnTo>
                    <a:pt x="0" y="0"/>
                  </a:lnTo>
                </a:path>
              </a:pathLst>
            </a:custGeom>
            <a:solidFill>
              <a:srgbClr val="0000FF"/>
            </a:solidFill>
            <a:ln w="9525">
              <a:solidFill>
                <a:srgbClr val="000000"/>
              </a:solidFill>
              <a:prstDash val="solid"/>
              <a:round/>
              <a:headEnd/>
              <a:tailEnd/>
            </a:ln>
          </p:spPr>
          <p:txBody>
            <a:bodyPr/>
            <a:lstStyle/>
            <a:p>
              <a:endParaRPr lang="en-US"/>
            </a:p>
          </p:txBody>
        </p:sp>
        <p:sp>
          <p:nvSpPr>
            <p:cNvPr id="315465" name="Freeform 69">
              <a:extLst>
                <a:ext uri="{FF2B5EF4-FFF2-40B4-BE49-F238E27FC236}">
                  <a16:creationId xmlns:a16="http://schemas.microsoft.com/office/drawing/2014/main" id="{20C7585F-023B-219E-6176-7A2FA6D628E4}"/>
                </a:ext>
              </a:extLst>
            </p:cNvPr>
            <p:cNvSpPr>
              <a:spLocks/>
            </p:cNvSpPr>
            <p:nvPr/>
          </p:nvSpPr>
          <p:spPr bwMode="auto">
            <a:xfrm>
              <a:off x="1391" y="1321"/>
              <a:ext cx="518" cy="0"/>
            </a:xfrm>
            <a:custGeom>
              <a:avLst/>
              <a:gdLst>
                <a:gd name="T0" fmla="*/ 44 w 554"/>
                <a:gd name="T1" fmla="*/ 42 w 554"/>
                <a:gd name="T2" fmla="*/ 41 w 554"/>
                <a:gd name="T3" fmla="*/ 39 w 554"/>
                <a:gd name="T4" fmla="*/ 38 w 554"/>
                <a:gd name="T5" fmla="*/ 38 w 554"/>
                <a:gd name="T6" fmla="*/ 36 w 554"/>
                <a:gd name="T7" fmla="*/ 36 w 554"/>
                <a:gd name="T8" fmla="*/ 34 w 554"/>
                <a:gd name="T9" fmla="*/ 33 w 554"/>
                <a:gd name="T10" fmla="*/ 32 w 554"/>
                <a:gd name="T11" fmla="*/ 30 w 554"/>
                <a:gd name="T12" fmla="*/ 30 w 554"/>
                <a:gd name="T13" fmla="*/ 28 w 554"/>
                <a:gd name="T14" fmla="*/ 28 w 554"/>
                <a:gd name="T15" fmla="*/ 26 w 554"/>
                <a:gd name="T16" fmla="*/ 24 w 554"/>
                <a:gd name="T17" fmla="*/ 24 w 554"/>
                <a:gd name="T18" fmla="*/ 22 w 554"/>
                <a:gd name="T19" fmla="*/ 21 w 554"/>
                <a:gd name="T20" fmla="*/ 20 w 554"/>
                <a:gd name="T21" fmla="*/ 19 w 554"/>
                <a:gd name="T22" fmla="*/ 18 w 554"/>
                <a:gd name="T23" fmla="*/ 17 w 554"/>
                <a:gd name="T24" fmla="*/ 16 w 554"/>
                <a:gd name="T25" fmla="*/ 15 w 554"/>
                <a:gd name="T26" fmla="*/ 14 w 554"/>
                <a:gd name="T27" fmla="*/ 12 w 554"/>
                <a:gd name="T28" fmla="*/ 11 w 554"/>
                <a:gd name="T29" fmla="*/ 9 w 554"/>
                <a:gd name="T30" fmla="*/ 7 w 554"/>
                <a:gd name="T31" fmla="*/ 7 w 554"/>
                <a:gd name="T32" fmla="*/ 7 w 554"/>
                <a:gd name="T33" fmla="*/ 7 w 554"/>
                <a:gd name="T34" fmla="*/ 7 w 554"/>
                <a:gd name="T35" fmla="*/ 7 w 554"/>
                <a:gd name="T36" fmla="*/ 7 w 554"/>
                <a:gd name="T37" fmla="*/ 0 w 554"/>
                <a:gd name="T38" fmla="*/ 0 w 554"/>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39">
                  <a:pos x="T0" y="0"/>
                </a:cxn>
                <a:cxn ang="T40">
                  <a:pos x="T1" y="0"/>
                </a:cxn>
                <a:cxn ang="T41">
                  <a:pos x="T2" y="0"/>
                </a:cxn>
                <a:cxn ang="T42">
                  <a:pos x="T3" y="0"/>
                </a:cxn>
                <a:cxn ang="T43">
                  <a:pos x="T4" y="0"/>
                </a:cxn>
                <a:cxn ang="T44">
                  <a:pos x="T5" y="0"/>
                </a:cxn>
                <a:cxn ang="T45">
                  <a:pos x="T6" y="0"/>
                </a:cxn>
                <a:cxn ang="T46">
                  <a:pos x="T7" y="0"/>
                </a:cxn>
                <a:cxn ang="T47">
                  <a:pos x="T8" y="0"/>
                </a:cxn>
                <a:cxn ang="T48">
                  <a:pos x="T9" y="0"/>
                </a:cxn>
                <a:cxn ang="T49">
                  <a:pos x="T10" y="0"/>
                </a:cxn>
                <a:cxn ang="T50">
                  <a:pos x="T11" y="0"/>
                </a:cxn>
                <a:cxn ang="T51">
                  <a:pos x="T12" y="0"/>
                </a:cxn>
                <a:cxn ang="T52">
                  <a:pos x="T13" y="0"/>
                </a:cxn>
                <a:cxn ang="T53">
                  <a:pos x="T14" y="0"/>
                </a:cxn>
                <a:cxn ang="T54">
                  <a:pos x="T15" y="0"/>
                </a:cxn>
                <a:cxn ang="T55">
                  <a:pos x="T16" y="0"/>
                </a:cxn>
                <a:cxn ang="T56">
                  <a:pos x="T17" y="0"/>
                </a:cxn>
                <a:cxn ang="T57">
                  <a:pos x="T18" y="0"/>
                </a:cxn>
                <a:cxn ang="T58">
                  <a:pos x="T19" y="0"/>
                </a:cxn>
                <a:cxn ang="T59">
                  <a:pos x="T20" y="0"/>
                </a:cxn>
                <a:cxn ang="T60">
                  <a:pos x="T21" y="0"/>
                </a:cxn>
                <a:cxn ang="T61">
                  <a:pos x="T22" y="0"/>
                </a:cxn>
                <a:cxn ang="T62">
                  <a:pos x="T23" y="0"/>
                </a:cxn>
                <a:cxn ang="T63">
                  <a:pos x="T24" y="0"/>
                </a:cxn>
                <a:cxn ang="T64">
                  <a:pos x="T25" y="0"/>
                </a:cxn>
                <a:cxn ang="T65">
                  <a:pos x="T26" y="0"/>
                </a:cxn>
                <a:cxn ang="T66">
                  <a:pos x="T27" y="0"/>
                </a:cxn>
                <a:cxn ang="T67">
                  <a:pos x="T28" y="0"/>
                </a:cxn>
                <a:cxn ang="T68">
                  <a:pos x="T29" y="0"/>
                </a:cxn>
                <a:cxn ang="T69">
                  <a:pos x="T30" y="0"/>
                </a:cxn>
                <a:cxn ang="T70">
                  <a:pos x="T31" y="0"/>
                </a:cxn>
                <a:cxn ang="T71">
                  <a:pos x="T32" y="0"/>
                </a:cxn>
                <a:cxn ang="T72">
                  <a:pos x="T33" y="0"/>
                </a:cxn>
                <a:cxn ang="T73">
                  <a:pos x="T34" y="0"/>
                </a:cxn>
                <a:cxn ang="T74">
                  <a:pos x="T35" y="0"/>
                </a:cxn>
                <a:cxn ang="T75">
                  <a:pos x="T36" y="0"/>
                </a:cxn>
                <a:cxn ang="T76">
                  <a:pos x="T37" y="0"/>
                </a:cxn>
                <a:cxn ang="T77">
                  <a:pos x="T38" y="0"/>
                </a:cxn>
              </a:cxnLst>
              <a:rect l="0" t="0" r="r" b="b"/>
              <a:pathLst>
                <a:path w="554">
                  <a:moveTo>
                    <a:pt x="554" y="0"/>
                  </a:moveTo>
                  <a:lnTo>
                    <a:pt x="535" y="0"/>
                  </a:lnTo>
                  <a:lnTo>
                    <a:pt x="523" y="0"/>
                  </a:lnTo>
                  <a:lnTo>
                    <a:pt x="504" y="0"/>
                  </a:lnTo>
                  <a:lnTo>
                    <a:pt x="492" y="0"/>
                  </a:lnTo>
                  <a:lnTo>
                    <a:pt x="480" y="0"/>
                  </a:lnTo>
                  <a:lnTo>
                    <a:pt x="461" y="0"/>
                  </a:lnTo>
                  <a:lnTo>
                    <a:pt x="449" y="0"/>
                  </a:lnTo>
                  <a:lnTo>
                    <a:pt x="431" y="0"/>
                  </a:lnTo>
                  <a:lnTo>
                    <a:pt x="418" y="0"/>
                  </a:lnTo>
                  <a:lnTo>
                    <a:pt x="406" y="0"/>
                  </a:lnTo>
                  <a:lnTo>
                    <a:pt x="388" y="0"/>
                  </a:lnTo>
                  <a:lnTo>
                    <a:pt x="375" y="0"/>
                  </a:lnTo>
                  <a:lnTo>
                    <a:pt x="357" y="0"/>
                  </a:lnTo>
                  <a:lnTo>
                    <a:pt x="345" y="0"/>
                  </a:lnTo>
                  <a:lnTo>
                    <a:pt x="326" y="0"/>
                  </a:lnTo>
                  <a:lnTo>
                    <a:pt x="314" y="0"/>
                  </a:lnTo>
                  <a:lnTo>
                    <a:pt x="302" y="0"/>
                  </a:lnTo>
                  <a:lnTo>
                    <a:pt x="283" y="0"/>
                  </a:lnTo>
                  <a:lnTo>
                    <a:pt x="271" y="0"/>
                  </a:lnTo>
                  <a:lnTo>
                    <a:pt x="252" y="0"/>
                  </a:lnTo>
                  <a:lnTo>
                    <a:pt x="240" y="0"/>
                  </a:lnTo>
                  <a:lnTo>
                    <a:pt x="222" y="0"/>
                  </a:lnTo>
                  <a:lnTo>
                    <a:pt x="209" y="0"/>
                  </a:lnTo>
                  <a:lnTo>
                    <a:pt x="197" y="0"/>
                  </a:lnTo>
                  <a:lnTo>
                    <a:pt x="179" y="0"/>
                  </a:lnTo>
                  <a:lnTo>
                    <a:pt x="166" y="0"/>
                  </a:lnTo>
                  <a:lnTo>
                    <a:pt x="148" y="0"/>
                  </a:lnTo>
                  <a:lnTo>
                    <a:pt x="136" y="0"/>
                  </a:lnTo>
                  <a:lnTo>
                    <a:pt x="123" y="0"/>
                  </a:lnTo>
                  <a:lnTo>
                    <a:pt x="105" y="0"/>
                  </a:lnTo>
                  <a:lnTo>
                    <a:pt x="93" y="0"/>
                  </a:lnTo>
                  <a:lnTo>
                    <a:pt x="74" y="0"/>
                  </a:lnTo>
                  <a:lnTo>
                    <a:pt x="62" y="0"/>
                  </a:lnTo>
                  <a:lnTo>
                    <a:pt x="43" y="0"/>
                  </a:lnTo>
                  <a:lnTo>
                    <a:pt x="31" y="0"/>
                  </a:lnTo>
                  <a:lnTo>
                    <a:pt x="19" y="0"/>
                  </a:lnTo>
                  <a:lnTo>
                    <a:pt x="0" y="0"/>
                  </a:lnTo>
                </a:path>
              </a:pathLst>
            </a:custGeom>
            <a:solidFill>
              <a:srgbClr val="0000FF"/>
            </a:solidFill>
            <a:ln w="9525">
              <a:solidFill>
                <a:srgbClr val="000000"/>
              </a:solidFill>
              <a:prstDash val="solid"/>
              <a:round/>
              <a:headEnd/>
              <a:tailEnd/>
            </a:ln>
          </p:spPr>
          <p:txBody>
            <a:bodyPr/>
            <a:lstStyle/>
            <a:p>
              <a:endParaRPr lang="en-US"/>
            </a:p>
          </p:txBody>
        </p:sp>
        <p:sp>
          <p:nvSpPr>
            <p:cNvPr id="315466" name="Freeform 70">
              <a:extLst>
                <a:ext uri="{FF2B5EF4-FFF2-40B4-BE49-F238E27FC236}">
                  <a16:creationId xmlns:a16="http://schemas.microsoft.com/office/drawing/2014/main" id="{27EB3DF9-0F96-CDF8-362E-4174F1F1074E}"/>
                </a:ext>
              </a:extLst>
            </p:cNvPr>
            <p:cNvSpPr>
              <a:spLocks/>
            </p:cNvSpPr>
            <p:nvPr/>
          </p:nvSpPr>
          <p:spPr bwMode="auto">
            <a:xfrm>
              <a:off x="1391" y="1321"/>
              <a:ext cx="518" cy="0"/>
            </a:xfrm>
            <a:custGeom>
              <a:avLst/>
              <a:gdLst>
                <a:gd name="T0" fmla="*/ 44 w 554"/>
                <a:gd name="T1" fmla="*/ 42 w 554"/>
                <a:gd name="T2" fmla="*/ 41 w 554"/>
                <a:gd name="T3" fmla="*/ 39 w 554"/>
                <a:gd name="T4" fmla="*/ 38 w 554"/>
                <a:gd name="T5" fmla="*/ 38 w 554"/>
                <a:gd name="T6" fmla="*/ 36 w 554"/>
                <a:gd name="T7" fmla="*/ 36 w 554"/>
                <a:gd name="T8" fmla="*/ 34 w 554"/>
                <a:gd name="T9" fmla="*/ 33 w 554"/>
                <a:gd name="T10" fmla="*/ 32 w 554"/>
                <a:gd name="T11" fmla="*/ 30 w 554"/>
                <a:gd name="T12" fmla="*/ 30 w 554"/>
                <a:gd name="T13" fmla="*/ 28 w 554"/>
                <a:gd name="T14" fmla="*/ 28 w 554"/>
                <a:gd name="T15" fmla="*/ 26 w 554"/>
                <a:gd name="T16" fmla="*/ 24 w 554"/>
                <a:gd name="T17" fmla="*/ 24 w 554"/>
                <a:gd name="T18" fmla="*/ 22 w 554"/>
                <a:gd name="T19" fmla="*/ 21 w 554"/>
                <a:gd name="T20" fmla="*/ 20 w 554"/>
                <a:gd name="T21" fmla="*/ 19 w 554"/>
                <a:gd name="T22" fmla="*/ 18 w 554"/>
                <a:gd name="T23" fmla="*/ 17 w 554"/>
                <a:gd name="T24" fmla="*/ 16 w 554"/>
                <a:gd name="T25" fmla="*/ 15 w 554"/>
                <a:gd name="T26" fmla="*/ 14 w 554"/>
                <a:gd name="T27" fmla="*/ 12 w 554"/>
                <a:gd name="T28" fmla="*/ 11 w 554"/>
                <a:gd name="T29" fmla="*/ 9 w 554"/>
                <a:gd name="T30" fmla="*/ 7 w 554"/>
                <a:gd name="T31" fmla="*/ 7 w 554"/>
                <a:gd name="T32" fmla="*/ 7 w 554"/>
                <a:gd name="T33" fmla="*/ 7 w 554"/>
                <a:gd name="T34" fmla="*/ 7 w 554"/>
                <a:gd name="T35" fmla="*/ 7 w 554"/>
                <a:gd name="T36" fmla="*/ 7 w 554"/>
                <a:gd name="T37" fmla="*/ 0 w 554"/>
                <a:gd name="T38" fmla="*/ 0 w 554"/>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39">
                  <a:pos x="T0" y="0"/>
                </a:cxn>
                <a:cxn ang="T40">
                  <a:pos x="T1" y="0"/>
                </a:cxn>
                <a:cxn ang="T41">
                  <a:pos x="T2" y="0"/>
                </a:cxn>
                <a:cxn ang="T42">
                  <a:pos x="T3" y="0"/>
                </a:cxn>
                <a:cxn ang="T43">
                  <a:pos x="T4" y="0"/>
                </a:cxn>
                <a:cxn ang="T44">
                  <a:pos x="T5" y="0"/>
                </a:cxn>
                <a:cxn ang="T45">
                  <a:pos x="T6" y="0"/>
                </a:cxn>
                <a:cxn ang="T46">
                  <a:pos x="T7" y="0"/>
                </a:cxn>
                <a:cxn ang="T47">
                  <a:pos x="T8" y="0"/>
                </a:cxn>
                <a:cxn ang="T48">
                  <a:pos x="T9" y="0"/>
                </a:cxn>
                <a:cxn ang="T49">
                  <a:pos x="T10" y="0"/>
                </a:cxn>
                <a:cxn ang="T50">
                  <a:pos x="T11" y="0"/>
                </a:cxn>
                <a:cxn ang="T51">
                  <a:pos x="T12" y="0"/>
                </a:cxn>
                <a:cxn ang="T52">
                  <a:pos x="T13" y="0"/>
                </a:cxn>
                <a:cxn ang="T53">
                  <a:pos x="T14" y="0"/>
                </a:cxn>
                <a:cxn ang="T54">
                  <a:pos x="T15" y="0"/>
                </a:cxn>
                <a:cxn ang="T55">
                  <a:pos x="T16" y="0"/>
                </a:cxn>
                <a:cxn ang="T56">
                  <a:pos x="T17" y="0"/>
                </a:cxn>
                <a:cxn ang="T57">
                  <a:pos x="T18" y="0"/>
                </a:cxn>
                <a:cxn ang="T58">
                  <a:pos x="T19" y="0"/>
                </a:cxn>
                <a:cxn ang="T59">
                  <a:pos x="T20" y="0"/>
                </a:cxn>
                <a:cxn ang="T60">
                  <a:pos x="T21" y="0"/>
                </a:cxn>
                <a:cxn ang="T61">
                  <a:pos x="T22" y="0"/>
                </a:cxn>
                <a:cxn ang="T62">
                  <a:pos x="T23" y="0"/>
                </a:cxn>
                <a:cxn ang="T63">
                  <a:pos x="T24" y="0"/>
                </a:cxn>
                <a:cxn ang="T64">
                  <a:pos x="T25" y="0"/>
                </a:cxn>
                <a:cxn ang="T65">
                  <a:pos x="T26" y="0"/>
                </a:cxn>
                <a:cxn ang="T66">
                  <a:pos x="T27" y="0"/>
                </a:cxn>
                <a:cxn ang="T67">
                  <a:pos x="T28" y="0"/>
                </a:cxn>
                <a:cxn ang="T68">
                  <a:pos x="T29" y="0"/>
                </a:cxn>
                <a:cxn ang="T69">
                  <a:pos x="T30" y="0"/>
                </a:cxn>
                <a:cxn ang="T70">
                  <a:pos x="T31" y="0"/>
                </a:cxn>
                <a:cxn ang="T71">
                  <a:pos x="T32" y="0"/>
                </a:cxn>
                <a:cxn ang="T72">
                  <a:pos x="T33" y="0"/>
                </a:cxn>
                <a:cxn ang="T73">
                  <a:pos x="T34" y="0"/>
                </a:cxn>
                <a:cxn ang="T74">
                  <a:pos x="T35" y="0"/>
                </a:cxn>
                <a:cxn ang="T75">
                  <a:pos x="T36" y="0"/>
                </a:cxn>
                <a:cxn ang="T76">
                  <a:pos x="T37" y="0"/>
                </a:cxn>
                <a:cxn ang="T77">
                  <a:pos x="T38" y="0"/>
                </a:cxn>
              </a:cxnLst>
              <a:rect l="0" t="0" r="r" b="b"/>
              <a:pathLst>
                <a:path w="554">
                  <a:moveTo>
                    <a:pt x="554" y="0"/>
                  </a:moveTo>
                  <a:lnTo>
                    <a:pt x="535" y="0"/>
                  </a:lnTo>
                  <a:lnTo>
                    <a:pt x="523" y="0"/>
                  </a:lnTo>
                  <a:lnTo>
                    <a:pt x="504" y="0"/>
                  </a:lnTo>
                  <a:lnTo>
                    <a:pt x="492" y="0"/>
                  </a:lnTo>
                  <a:lnTo>
                    <a:pt x="480" y="0"/>
                  </a:lnTo>
                  <a:lnTo>
                    <a:pt x="461" y="0"/>
                  </a:lnTo>
                  <a:lnTo>
                    <a:pt x="449" y="0"/>
                  </a:lnTo>
                  <a:lnTo>
                    <a:pt x="431" y="0"/>
                  </a:lnTo>
                  <a:lnTo>
                    <a:pt x="418" y="0"/>
                  </a:lnTo>
                  <a:lnTo>
                    <a:pt x="406" y="0"/>
                  </a:lnTo>
                  <a:lnTo>
                    <a:pt x="388" y="0"/>
                  </a:lnTo>
                  <a:lnTo>
                    <a:pt x="375" y="0"/>
                  </a:lnTo>
                  <a:lnTo>
                    <a:pt x="357" y="0"/>
                  </a:lnTo>
                  <a:lnTo>
                    <a:pt x="345" y="0"/>
                  </a:lnTo>
                  <a:lnTo>
                    <a:pt x="326" y="0"/>
                  </a:lnTo>
                  <a:lnTo>
                    <a:pt x="314" y="0"/>
                  </a:lnTo>
                  <a:lnTo>
                    <a:pt x="302" y="0"/>
                  </a:lnTo>
                  <a:lnTo>
                    <a:pt x="283" y="0"/>
                  </a:lnTo>
                  <a:lnTo>
                    <a:pt x="271" y="0"/>
                  </a:lnTo>
                  <a:lnTo>
                    <a:pt x="252" y="0"/>
                  </a:lnTo>
                  <a:lnTo>
                    <a:pt x="240" y="0"/>
                  </a:lnTo>
                  <a:lnTo>
                    <a:pt x="222" y="0"/>
                  </a:lnTo>
                  <a:lnTo>
                    <a:pt x="209" y="0"/>
                  </a:lnTo>
                  <a:lnTo>
                    <a:pt x="197" y="0"/>
                  </a:lnTo>
                  <a:lnTo>
                    <a:pt x="179" y="0"/>
                  </a:lnTo>
                  <a:lnTo>
                    <a:pt x="166" y="0"/>
                  </a:lnTo>
                  <a:lnTo>
                    <a:pt x="148" y="0"/>
                  </a:lnTo>
                  <a:lnTo>
                    <a:pt x="136" y="0"/>
                  </a:lnTo>
                  <a:lnTo>
                    <a:pt x="123" y="0"/>
                  </a:lnTo>
                  <a:lnTo>
                    <a:pt x="105" y="0"/>
                  </a:lnTo>
                  <a:lnTo>
                    <a:pt x="93" y="0"/>
                  </a:lnTo>
                  <a:lnTo>
                    <a:pt x="74" y="0"/>
                  </a:lnTo>
                  <a:lnTo>
                    <a:pt x="62" y="0"/>
                  </a:lnTo>
                  <a:lnTo>
                    <a:pt x="43" y="0"/>
                  </a:lnTo>
                  <a:lnTo>
                    <a:pt x="31" y="0"/>
                  </a:lnTo>
                  <a:lnTo>
                    <a:pt x="19" y="0"/>
                  </a:lnTo>
                  <a:lnTo>
                    <a:pt x="0" y="0"/>
                  </a:lnTo>
                </a:path>
              </a:pathLst>
            </a:custGeom>
            <a:solidFill>
              <a:srgbClr val="0000FF"/>
            </a:solidFill>
            <a:ln w="9525">
              <a:solidFill>
                <a:srgbClr val="000000"/>
              </a:solidFill>
              <a:prstDash val="solid"/>
              <a:round/>
              <a:headEnd/>
              <a:tailEnd/>
            </a:ln>
          </p:spPr>
          <p:txBody>
            <a:bodyPr/>
            <a:lstStyle/>
            <a:p>
              <a:endParaRPr lang="en-US"/>
            </a:p>
          </p:txBody>
        </p:sp>
        <p:sp>
          <p:nvSpPr>
            <p:cNvPr id="315467" name="Freeform 71">
              <a:extLst>
                <a:ext uri="{FF2B5EF4-FFF2-40B4-BE49-F238E27FC236}">
                  <a16:creationId xmlns:a16="http://schemas.microsoft.com/office/drawing/2014/main" id="{2E26934F-734D-E711-F96F-3EB706592934}"/>
                </a:ext>
              </a:extLst>
            </p:cNvPr>
            <p:cNvSpPr>
              <a:spLocks/>
            </p:cNvSpPr>
            <p:nvPr/>
          </p:nvSpPr>
          <p:spPr bwMode="auto">
            <a:xfrm>
              <a:off x="1391" y="1321"/>
              <a:ext cx="518" cy="0"/>
            </a:xfrm>
            <a:custGeom>
              <a:avLst/>
              <a:gdLst>
                <a:gd name="T0" fmla="*/ 44 w 554"/>
                <a:gd name="T1" fmla="*/ 42 w 554"/>
                <a:gd name="T2" fmla="*/ 41 w 554"/>
                <a:gd name="T3" fmla="*/ 39 w 554"/>
                <a:gd name="T4" fmla="*/ 38 w 554"/>
                <a:gd name="T5" fmla="*/ 38 w 554"/>
                <a:gd name="T6" fmla="*/ 36 w 554"/>
                <a:gd name="T7" fmla="*/ 36 w 554"/>
                <a:gd name="T8" fmla="*/ 34 w 554"/>
                <a:gd name="T9" fmla="*/ 33 w 554"/>
                <a:gd name="T10" fmla="*/ 32 w 554"/>
                <a:gd name="T11" fmla="*/ 30 w 554"/>
                <a:gd name="T12" fmla="*/ 30 w 554"/>
                <a:gd name="T13" fmla="*/ 28 w 554"/>
                <a:gd name="T14" fmla="*/ 28 w 554"/>
                <a:gd name="T15" fmla="*/ 26 w 554"/>
                <a:gd name="T16" fmla="*/ 24 w 554"/>
                <a:gd name="T17" fmla="*/ 24 w 554"/>
                <a:gd name="T18" fmla="*/ 22 w 554"/>
                <a:gd name="T19" fmla="*/ 21 w 554"/>
                <a:gd name="T20" fmla="*/ 20 w 554"/>
                <a:gd name="T21" fmla="*/ 19 w 554"/>
                <a:gd name="T22" fmla="*/ 18 w 554"/>
                <a:gd name="T23" fmla="*/ 17 w 554"/>
                <a:gd name="T24" fmla="*/ 16 w 554"/>
                <a:gd name="T25" fmla="*/ 15 w 554"/>
                <a:gd name="T26" fmla="*/ 14 w 554"/>
                <a:gd name="T27" fmla="*/ 12 w 554"/>
                <a:gd name="T28" fmla="*/ 11 w 554"/>
                <a:gd name="T29" fmla="*/ 9 w 554"/>
                <a:gd name="T30" fmla="*/ 7 w 554"/>
                <a:gd name="T31" fmla="*/ 7 w 554"/>
                <a:gd name="T32" fmla="*/ 7 w 554"/>
                <a:gd name="T33" fmla="*/ 7 w 554"/>
                <a:gd name="T34" fmla="*/ 7 w 554"/>
                <a:gd name="T35" fmla="*/ 7 w 554"/>
                <a:gd name="T36" fmla="*/ 7 w 554"/>
                <a:gd name="T37" fmla="*/ 0 w 554"/>
                <a:gd name="T38" fmla="*/ 0 w 554"/>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39">
                  <a:pos x="T0" y="0"/>
                </a:cxn>
                <a:cxn ang="T40">
                  <a:pos x="T1" y="0"/>
                </a:cxn>
                <a:cxn ang="T41">
                  <a:pos x="T2" y="0"/>
                </a:cxn>
                <a:cxn ang="T42">
                  <a:pos x="T3" y="0"/>
                </a:cxn>
                <a:cxn ang="T43">
                  <a:pos x="T4" y="0"/>
                </a:cxn>
                <a:cxn ang="T44">
                  <a:pos x="T5" y="0"/>
                </a:cxn>
                <a:cxn ang="T45">
                  <a:pos x="T6" y="0"/>
                </a:cxn>
                <a:cxn ang="T46">
                  <a:pos x="T7" y="0"/>
                </a:cxn>
                <a:cxn ang="T47">
                  <a:pos x="T8" y="0"/>
                </a:cxn>
                <a:cxn ang="T48">
                  <a:pos x="T9" y="0"/>
                </a:cxn>
                <a:cxn ang="T49">
                  <a:pos x="T10" y="0"/>
                </a:cxn>
                <a:cxn ang="T50">
                  <a:pos x="T11" y="0"/>
                </a:cxn>
                <a:cxn ang="T51">
                  <a:pos x="T12" y="0"/>
                </a:cxn>
                <a:cxn ang="T52">
                  <a:pos x="T13" y="0"/>
                </a:cxn>
                <a:cxn ang="T53">
                  <a:pos x="T14" y="0"/>
                </a:cxn>
                <a:cxn ang="T54">
                  <a:pos x="T15" y="0"/>
                </a:cxn>
                <a:cxn ang="T55">
                  <a:pos x="T16" y="0"/>
                </a:cxn>
                <a:cxn ang="T56">
                  <a:pos x="T17" y="0"/>
                </a:cxn>
                <a:cxn ang="T57">
                  <a:pos x="T18" y="0"/>
                </a:cxn>
                <a:cxn ang="T58">
                  <a:pos x="T19" y="0"/>
                </a:cxn>
                <a:cxn ang="T59">
                  <a:pos x="T20" y="0"/>
                </a:cxn>
                <a:cxn ang="T60">
                  <a:pos x="T21" y="0"/>
                </a:cxn>
                <a:cxn ang="T61">
                  <a:pos x="T22" y="0"/>
                </a:cxn>
                <a:cxn ang="T62">
                  <a:pos x="T23" y="0"/>
                </a:cxn>
                <a:cxn ang="T63">
                  <a:pos x="T24" y="0"/>
                </a:cxn>
                <a:cxn ang="T64">
                  <a:pos x="T25" y="0"/>
                </a:cxn>
                <a:cxn ang="T65">
                  <a:pos x="T26" y="0"/>
                </a:cxn>
                <a:cxn ang="T66">
                  <a:pos x="T27" y="0"/>
                </a:cxn>
                <a:cxn ang="T67">
                  <a:pos x="T28" y="0"/>
                </a:cxn>
                <a:cxn ang="T68">
                  <a:pos x="T29" y="0"/>
                </a:cxn>
                <a:cxn ang="T69">
                  <a:pos x="T30" y="0"/>
                </a:cxn>
                <a:cxn ang="T70">
                  <a:pos x="T31" y="0"/>
                </a:cxn>
                <a:cxn ang="T71">
                  <a:pos x="T32" y="0"/>
                </a:cxn>
                <a:cxn ang="T72">
                  <a:pos x="T33" y="0"/>
                </a:cxn>
                <a:cxn ang="T73">
                  <a:pos x="T34" y="0"/>
                </a:cxn>
                <a:cxn ang="T74">
                  <a:pos x="T35" y="0"/>
                </a:cxn>
                <a:cxn ang="T75">
                  <a:pos x="T36" y="0"/>
                </a:cxn>
                <a:cxn ang="T76">
                  <a:pos x="T37" y="0"/>
                </a:cxn>
                <a:cxn ang="T77">
                  <a:pos x="T38" y="0"/>
                </a:cxn>
              </a:cxnLst>
              <a:rect l="0" t="0" r="r" b="b"/>
              <a:pathLst>
                <a:path w="554">
                  <a:moveTo>
                    <a:pt x="554" y="0"/>
                  </a:moveTo>
                  <a:lnTo>
                    <a:pt x="535" y="0"/>
                  </a:lnTo>
                  <a:lnTo>
                    <a:pt x="523" y="0"/>
                  </a:lnTo>
                  <a:lnTo>
                    <a:pt x="504" y="0"/>
                  </a:lnTo>
                  <a:lnTo>
                    <a:pt x="492" y="0"/>
                  </a:lnTo>
                  <a:lnTo>
                    <a:pt x="480" y="0"/>
                  </a:lnTo>
                  <a:lnTo>
                    <a:pt x="461" y="0"/>
                  </a:lnTo>
                  <a:lnTo>
                    <a:pt x="449" y="0"/>
                  </a:lnTo>
                  <a:lnTo>
                    <a:pt x="431" y="0"/>
                  </a:lnTo>
                  <a:lnTo>
                    <a:pt x="418" y="0"/>
                  </a:lnTo>
                  <a:lnTo>
                    <a:pt x="406" y="0"/>
                  </a:lnTo>
                  <a:lnTo>
                    <a:pt x="388" y="0"/>
                  </a:lnTo>
                  <a:lnTo>
                    <a:pt x="375" y="0"/>
                  </a:lnTo>
                  <a:lnTo>
                    <a:pt x="357" y="0"/>
                  </a:lnTo>
                  <a:lnTo>
                    <a:pt x="345" y="0"/>
                  </a:lnTo>
                  <a:lnTo>
                    <a:pt x="326" y="0"/>
                  </a:lnTo>
                  <a:lnTo>
                    <a:pt x="314" y="0"/>
                  </a:lnTo>
                  <a:lnTo>
                    <a:pt x="302" y="0"/>
                  </a:lnTo>
                  <a:lnTo>
                    <a:pt x="283" y="0"/>
                  </a:lnTo>
                  <a:lnTo>
                    <a:pt x="271" y="0"/>
                  </a:lnTo>
                  <a:lnTo>
                    <a:pt x="252" y="0"/>
                  </a:lnTo>
                  <a:lnTo>
                    <a:pt x="240" y="0"/>
                  </a:lnTo>
                  <a:lnTo>
                    <a:pt x="222" y="0"/>
                  </a:lnTo>
                  <a:lnTo>
                    <a:pt x="209" y="0"/>
                  </a:lnTo>
                  <a:lnTo>
                    <a:pt x="197" y="0"/>
                  </a:lnTo>
                  <a:lnTo>
                    <a:pt x="179" y="0"/>
                  </a:lnTo>
                  <a:lnTo>
                    <a:pt x="166" y="0"/>
                  </a:lnTo>
                  <a:lnTo>
                    <a:pt x="148" y="0"/>
                  </a:lnTo>
                  <a:lnTo>
                    <a:pt x="136" y="0"/>
                  </a:lnTo>
                  <a:lnTo>
                    <a:pt x="123" y="0"/>
                  </a:lnTo>
                  <a:lnTo>
                    <a:pt x="105" y="0"/>
                  </a:lnTo>
                  <a:lnTo>
                    <a:pt x="93" y="0"/>
                  </a:lnTo>
                  <a:lnTo>
                    <a:pt x="74" y="0"/>
                  </a:lnTo>
                  <a:lnTo>
                    <a:pt x="62" y="0"/>
                  </a:lnTo>
                  <a:lnTo>
                    <a:pt x="43" y="0"/>
                  </a:lnTo>
                  <a:lnTo>
                    <a:pt x="31" y="0"/>
                  </a:lnTo>
                  <a:lnTo>
                    <a:pt x="19" y="0"/>
                  </a:lnTo>
                  <a:lnTo>
                    <a:pt x="0" y="0"/>
                  </a:lnTo>
                </a:path>
              </a:pathLst>
            </a:custGeom>
            <a:solidFill>
              <a:srgbClr val="0000FF"/>
            </a:solidFill>
            <a:ln w="9525">
              <a:solidFill>
                <a:srgbClr val="000000"/>
              </a:solidFill>
              <a:prstDash val="solid"/>
              <a:round/>
              <a:headEnd/>
              <a:tailEnd/>
            </a:ln>
          </p:spPr>
          <p:txBody>
            <a:bodyPr/>
            <a:lstStyle/>
            <a:p>
              <a:endParaRPr lang="en-US"/>
            </a:p>
          </p:txBody>
        </p:sp>
        <p:sp>
          <p:nvSpPr>
            <p:cNvPr id="315468" name="Freeform 72">
              <a:extLst>
                <a:ext uri="{FF2B5EF4-FFF2-40B4-BE49-F238E27FC236}">
                  <a16:creationId xmlns:a16="http://schemas.microsoft.com/office/drawing/2014/main" id="{4B292C82-BDD0-B2EC-7AD0-597896CF4A3A}"/>
                </a:ext>
              </a:extLst>
            </p:cNvPr>
            <p:cNvSpPr>
              <a:spLocks/>
            </p:cNvSpPr>
            <p:nvPr/>
          </p:nvSpPr>
          <p:spPr bwMode="auto">
            <a:xfrm>
              <a:off x="1391" y="1321"/>
              <a:ext cx="518" cy="0"/>
            </a:xfrm>
            <a:custGeom>
              <a:avLst/>
              <a:gdLst>
                <a:gd name="T0" fmla="*/ 44 w 554"/>
                <a:gd name="T1" fmla="*/ 42 w 554"/>
                <a:gd name="T2" fmla="*/ 41 w 554"/>
                <a:gd name="T3" fmla="*/ 39 w 554"/>
                <a:gd name="T4" fmla="*/ 38 w 554"/>
                <a:gd name="T5" fmla="*/ 38 w 554"/>
                <a:gd name="T6" fmla="*/ 36 w 554"/>
                <a:gd name="T7" fmla="*/ 36 w 554"/>
                <a:gd name="T8" fmla="*/ 34 w 554"/>
                <a:gd name="T9" fmla="*/ 33 w 554"/>
                <a:gd name="T10" fmla="*/ 32 w 554"/>
                <a:gd name="T11" fmla="*/ 30 w 554"/>
                <a:gd name="T12" fmla="*/ 30 w 554"/>
                <a:gd name="T13" fmla="*/ 28 w 554"/>
                <a:gd name="T14" fmla="*/ 28 w 554"/>
                <a:gd name="T15" fmla="*/ 26 w 554"/>
                <a:gd name="T16" fmla="*/ 24 w 554"/>
                <a:gd name="T17" fmla="*/ 24 w 554"/>
                <a:gd name="T18" fmla="*/ 22 w 554"/>
                <a:gd name="T19" fmla="*/ 21 w 554"/>
                <a:gd name="T20" fmla="*/ 20 w 554"/>
                <a:gd name="T21" fmla="*/ 19 w 554"/>
                <a:gd name="T22" fmla="*/ 18 w 554"/>
                <a:gd name="T23" fmla="*/ 17 w 554"/>
                <a:gd name="T24" fmla="*/ 16 w 554"/>
                <a:gd name="T25" fmla="*/ 15 w 554"/>
                <a:gd name="T26" fmla="*/ 14 w 554"/>
                <a:gd name="T27" fmla="*/ 12 w 554"/>
                <a:gd name="T28" fmla="*/ 11 w 554"/>
                <a:gd name="T29" fmla="*/ 9 w 554"/>
                <a:gd name="T30" fmla="*/ 7 w 554"/>
                <a:gd name="T31" fmla="*/ 7 w 554"/>
                <a:gd name="T32" fmla="*/ 7 w 554"/>
                <a:gd name="T33" fmla="*/ 7 w 554"/>
                <a:gd name="T34" fmla="*/ 7 w 554"/>
                <a:gd name="T35" fmla="*/ 7 w 554"/>
                <a:gd name="T36" fmla="*/ 7 w 554"/>
                <a:gd name="T37" fmla="*/ 0 w 554"/>
                <a:gd name="T38" fmla="*/ 0 w 554"/>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39">
                  <a:pos x="T0" y="0"/>
                </a:cxn>
                <a:cxn ang="T40">
                  <a:pos x="T1" y="0"/>
                </a:cxn>
                <a:cxn ang="T41">
                  <a:pos x="T2" y="0"/>
                </a:cxn>
                <a:cxn ang="T42">
                  <a:pos x="T3" y="0"/>
                </a:cxn>
                <a:cxn ang="T43">
                  <a:pos x="T4" y="0"/>
                </a:cxn>
                <a:cxn ang="T44">
                  <a:pos x="T5" y="0"/>
                </a:cxn>
                <a:cxn ang="T45">
                  <a:pos x="T6" y="0"/>
                </a:cxn>
                <a:cxn ang="T46">
                  <a:pos x="T7" y="0"/>
                </a:cxn>
                <a:cxn ang="T47">
                  <a:pos x="T8" y="0"/>
                </a:cxn>
                <a:cxn ang="T48">
                  <a:pos x="T9" y="0"/>
                </a:cxn>
                <a:cxn ang="T49">
                  <a:pos x="T10" y="0"/>
                </a:cxn>
                <a:cxn ang="T50">
                  <a:pos x="T11" y="0"/>
                </a:cxn>
                <a:cxn ang="T51">
                  <a:pos x="T12" y="0"/>
                </a:cxn>
                <a:cxn ang="T52">
                  <a:pos x="T13" y="0"/>
                </a:cxn>
                <a:cxn ang="T53">
                  <a:pos x="T14" y="0"/>
                </a:cxn>
                <a:cxn ang="T54">
                  <a:pos x="T15" y="0"/>
                </a:cxn>
                <a:cxn ang="T55">
                  <a:pos x="T16" y="0"/>
                </a:cxn>
                <a:cxn ang="T56">
                  <a:pos x="T17" y="0"/>
                </a:cxn>
                <a:cxn ang="T57">
                  <a:pos x="T18" y="0"/>
                </a:cxn>
                <a:cxn ang="T58">
                  <a:pos x="T19" y="0"/>
                </a:cxn>
                <a:cxn ang="T59">
                  <a:pos x="T20" y="0"/>
                </a:cxn>
                <a:cxn ang="T60">
                  <a:pos x="T21" y="0"/>
                </a:cxn>
                <a:cxn ang="T61">
                  <a:pos x="T22" y="0"/>
                </a:cxn>
                <a:cxn ang="T62">
                  <a:pos x="T23" y="0"/>
                </a:cxn>
                <a:cxn ang="T63">
                  <a:pos x="T24" y="0"/>
                </a:cxn>
                <a:cxn ang="T64">
                  <a:pos x="T25" y="0"/>
                </a:cxn>
                <a:cxn ang="T65">
                  <a:pos x="T26" y="0"/>
                </a:cxn>
                <a:cxn ang="T66">
                  <a:pos x="T27" y="0"/>
                </a:cxn>
                <a:cxn ang="T67">
                  <a:pos x="T28" y="0"/>
                </a:cxn>
                <a:cxn ang="T68">
                  <a:pos x="T29" y="0"/>
                </a:cxn>
                <a:cxn ang="T69">
                  <a:pos x="T30" y="0"/>
                </a:cxn>
                <a:cxn ang="T70">
                  <a:pos x="T31" y="0"/>
                </a:cxn>
                <a:cxn ang="T71">
                  <a:pos x="T32" y="0"/>
                </a:cxn>
                <a:cxn ang="T72">
                  <a:pos x="T33" y="0"/>
                </a:cxn>
                <a:cxn ang="T73">
                  <a:pos x="T34" y="0"/>
                </a:cxn>
                <a:cxn ang="T74">
                  <a:pos x="T35" y="0"/>
                </a:cxn>
                <a:cxn ang="T75">
                  <a:pos x="T36" y="0"/>
                </a:cxn>
                <a:cxn ang="T76">
                  <a:pos x="T37" y="0"/>
                </a:cxn>
                <a:cxn ang="T77">
                  <a:pos x="T38" y="0"/>
                </a:cxn>
              </a:cxnLst>
              <a:rect l="0" t="0" r="r" b="b"/>
              <a:pathLst>
                <a:path w="554">
                  <a:moveTo>
                    <a:pt x="554" y="0"/>
                  </a:moveTo>
                  <a:lnTo>
                    <a:pt x="535" y="0"/>
                  </a:lnTo>
                  <a:lnTo>
                    <a:pt x="523" y="0"/>
                  </a:lnTo>
                  <a:lnTo>
                    <a:pt x="504" y="0"/>
                  </a:lnTo>
                  <a:lnTo>
                    <a:pt x="492" y="0"/>
                  </a:lnTo>
                  <a:lnTo>
                    <a:pt x="480" y="0"/>
                  </a:lnTo>
                  <a:lnTo>
                    <a:pt x="461" y="0"/>
                  </a:lnTo>
                  <a:lnTo>
                    <a:pt x="449" y="0"/>
                  </a:lnTo>
                  <a:lnTo>
                    <a:pt x="431" y="0"/>
                  </a:lnTo>
                  <a:lnTo>
                    <a:pt x="418" y="0"/>
                  </a:lnTo>
                  <a:lnTo>
                    <a:pt x="406" y="0"/>
                  </a:lnTo>
                  <a:lnTo>
                    <a:pt x="388" y="0"/>
                  </a:lnTo>
                  <a:lnTo>
                    <a:pt x="375" y="0"/>
                  </a:lnTo>
                  <a:lnTo>
                    <a:pt x="357" y="0"/>
                  </a:lnTo>
                  <a:lnTo>
                    <a:pt x="345" y="0"/>
                  </a:lnTo>
                  <a:lnTo>
                    <a:pt x="326" y="0"/>
                  </a:lnTo>
                  <a:lnTo>
                    <a:pt x="314" y="0"/>
                  </a:lnTo>
                  <a:lnTo>
                    <a:pt x="302" y="0"/>
                  </a:lnTo>
                  <a:lnTo>
                    <a:pt x="283" y="0"/>
                  </a:lnTo>
                  <a:lnTo>
                    <a:pt x="271" y="0"/>
                  </a:lnTo>
                  <a:lnTo>
                    <a:pt x="252" y="0"/>
                  </a:lnTo>
                  <a:lnTo>
                    <a:pt x="240" y="0"/>
                  </a:lnTo>
                  <a:lnTo>
                    <a:pt x="222" y="0"/>
                  </a:lnTo>
                  <a:lnTo>
                    <a:pt x="209" y="0"/>
                  </a:lnTo>
                  <a:lnTo>
                    <a:pt x="197" y="0"/>
                  </a:lnTo>
                  <a:lnTo>
                    <a:pt x="179" y="0"/>
                  </a:lnTo>
                  <a:lnTo>
                    <a:pt x="166" y="0"/>
                  </a:lnTo>
                  <a:lnTo>
                    <a:pt x="148" y="0"/>
                  </a:lnTo>
                  <a:lnTo>
                    <a:pt x="136" y="0"/>
                  </a:lnTo>
                  <a:lnTo>
                    <a:pt x="123" y="0"/>
                  </a:lnTo>
                  <a:lnTo>
                    <a:pt x="105" y="0"/>
                  </a:lnTo>
                  <a:lnTo>
                    <a:pt x="93" y="0"/>
                  </a:lnTo>
                  <a:lnTo>
                    <a:pt x="74" y="0"/>
                  </a:lnTo>
                  <a:lnTo>
                    <a:pt x="62" y="0"/>
                  </a:lnTo>
                  <a:lnTo>
                    <a:pt x="43" y="0"/>
                  </a:lnTo>
                  <a:lnTo>
                    <a:pt x="31" y="0"/>
                  </a:lnTo>
                  <a:lnTo>
                    <a:pt x="19" y="0"/>
                  </a:lnTo>
                  <a:lnTo>
                    <a:pt x="0" y="0"/>
                  </a:lnTo>
                </a:path>
              </a:pathLst>
            </a:custGeom>
            <a:solidFill>
              <a:srgbClr val="0000FF"/>
            </a:solidFill>
            <a:ln w="9525">
              <a:solidFill>
                <a:srgbClr val="000000"/>
              </a:solidFill>
              <a:prstDash val="solid"/>
              <a:round/>
              <a:headEnd/>
              <a:tailEnd/>
            </a:ln>
          </p:spPr>
          <p:txBody>
            <a:bodyPr/>
            <a:lstStyle/>
            <a:p>
              <a:endParaRPr lang="en-US"/>
            </a:p>
          </p:txBody>
        </p:sp>
        <p:sp>
          <p:nvSpPr>
            <p:cNvPr id="315469" name="Freeform 73">
              <a:extLst>
                <a:ext uri="{FF2B5EF4-FFF2-40B4-BE49-F238E27FC236}">
                  <a16:creationId xmlns:a16="http://schemas.microsoft.com/office/drawing/2014/main" id="{26C2A43A-6C09-A24F-A596-CB7C5FC59B12}"/>
                </a:ext>
              </a:extLst>
            </p:cNvPr>
            <p:cNvSpPr>
              <a:spLocks/>
            </p:cNvSpPr>
            <p:nvPr/>
          </p:nvSpPr>
          <p:spPr bwMode="auto">
            <a:xfrm>
              <a:off x="1391" y="1321"/>
              <a:ext cx="518" cy="0"/>
            </a:xfrm>
            <a:custGeom>
              <a:avLst/>
              <a:gdLst>
                <a:gd name="T0" fmla="*/ 44 w 554"/>
                <a:gd name="T1" fmla="*/ 42 w 554"/>
                <a:gd name="T2" fmla="*/ 41 w 554"/>
                <a:gd name="T3" fmla="*/ 39 w 554"/>
                <a:gd name="T4" fmla="*/ 38 w 554"/>
                <a:gd name="T5" fmla="*/ 38 w 554"/>
                <a:gd name="T6" fmla="*/ 36 w 554"/>
                <a:gd name="T7" fmla="*/ 36 w 554"/>
                <a:gd name="T8" fmla="*/ 34 w 554"/>
                <a:gd name="T9" fmla="*/ 33 w 554"/>
                <a:gd name="T10" fmla="*/ 32 w 554"/>
                <a:gd name="T11" fmla="*/ 30 w 554"/>
                <a:gd name="T12" fmla="*/ 30 w 554"/>
                <a:gd name="T13" fmla="*/ 28 w 554"/>
                <a:gd name="T14" fmla="*/ 28 w 554"/>
                <a:gd name="T15" fmla="*/ 26 w 554"/>
                <a:gd name="T16" fmla="*/ 24 w 554"/>
                <a:gd name="T17" fmla="*/ 24 w 554"/>
                <a:gd name="T18" fmla="*/ 22 w 554"/>
                <a:gd name="T19" fmla="*/ 21 w 554"/>
                <a:gd name="T20" fmla="*/ 20 w 554"/>
                <a:gd name="T21" fmla="*/ 19 w 554"/>
                <a:gd name="T22" fmla="*/ 18 w 554"/>
                <a:gd name="T23" fmla="*/ 17 w 554"/>
                <a:gd name="T24" fmla="*/ 16 w 554"/>
                <a:gd name="T25" fmla="*/ 15 w 554"/>
                <a:gd name="T26" fmla="*/ 14 w 554"/>
                <a:gd name="T27" fmla="*/ 12 w 554"/>
                <a:gd name="T28" fmla="*/ 11 w 554"/>
                <a:gd name="T29" fmla="*/ 9 w 554"/>
                <a:gd name="T30" fmla="*/ 7 w 554"/>
                <a:gd name="T31" fmla="*/ 7 w 554"/>
                <a:gd name="T32" fmla="*/ 7 w 554"/>
                <a:gd name="T33" fmla="*/ 7 w 554"/>
                <a:gd name="T34" fmla="*/ 7 w 554"/>
                <a:gd name="T35" fmla="*/ 7 w 554"/>
                <a:gd name="T36" fmla="*/ 7 w 554"/>
                <a:gd name="T37" fmla="*/ 0 w 554"/>
                <a:gd name="T38" fmla="*/ 0 w 554"/>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39">
                  <a:pos x="T0" y="0"/>
                </a:cxn>
                <a:cxn ang="T40">
                  <a:pos x="T1" y="0"/>
                </a:cxn>
                <a:cxn ang="T41">
                  <a:pos x="T2" y="0"/>
                </a:cxn>
                <a:cxn ang="T42">
                  <a:pos x="T3" y="0"/>
                </a:cxn>
                <a:cxn ang="T43">
                  <a:pos x="T4" y="0"/>
                </a:cxn>
                <a:cxn ang="T44">
                  <a:pos x="T5" y="0"/>
                </a:cxn>
                <a:cxn ang="T45">
                  <a:pos x="T6" y="0"/>
                </a:cxn>
                <a:cxn ang="T46">
                  <a:pos x="T7" y="0"/>
                </a:cxn>
                <a:cxn ang="T47">
                  <a:pos x="T8" y="0"/>
                </a:cxn>
                <a:cxn ang="T48">
                  <a:pos x="T9" y="0"/>
                </a:cxn>
                <a:cxn ang="T49">
                  <a:pos x="T10" y="0"/>
                </a:cxn>
                <a:cxn ang="T50">
                  <a:pos x="T11" y="0"/>
                </a:cxn>
                <a:cxn ang="T51">
                  <a:pos x="T12" y="0"/>
                </a:cxn>
                <a:cxn ang="T52">
                  <a:pos x="T13" y="0"/>
                </a:cxn>
                <a:cxn ang="T53">
                  <a:pos x="T14" y="0"/>
                </a:cxn>
                <a:cxn ang="T54">
                  <a:pos x="T15" y="0"/>
                </a:cxn>
                <a:cxn ang="T55">
                  <a:pos x="T16" y="0"/>
                </a:cxn>
                <a:cxn ang="T56">
                  <a:pos x="T17" y="0"/>
                </a:cxn>
                <a:cxn ang="T57">
                  <a:pos x="T18" y="0"/>
                </a:cxn>
                <a:cxn ang="T58">
                  <a:pos x="T19" y="0"/>
                </a:cxn>
                <a:cxn ang="T59">
                  <a:pos x="T20" y="0"/>
                </a:cxn>
                <a:cxn ang="T60">
                  <a:pos x="T21" y="0"/>
                </a:cxn>
                <a:cxn ang="T61">
                  <a:pos x="T22" y="0"/>
                </a:cxn>
                <a:cxn ang="T62">
                  <a:pos x="T23" y="0"/>
                </a:cxn>
                <a:cxn ang="T63">
                  <a:pos x="T24" y="0"/>
                </a:cxn>
                <a:cxn ang="T64">
                  <a:pos x="T25" y="0"/>
                </a:cxn>
                <a:cxn ang="T65">
                  <a:pos x="T26" y="0"/>
                </a:cxn>
                <a:cxn ang="T66">
                  <a:pos x="T27" y="0"/>
                </a:cxn>
                <a:cxn ang="T67">
                  <a:pos x="T28" y="0"/>
                </a:cxn>
                <a:cxn ang="T68">
                  <a:pos x="T29" y="0"/>
                </a:cxn>
                <a:cxn ang="T69">
                  <a:pos x="T30" y="0"/>
                </a:cxn>
                <a:cxn ang="T70">
                  <a:pos x="T31" y="0"/>
                </a:cxn>
                <a:cxn ang="T71">
                  <a:pos x="T32" y="0"/>
                </a:cxn>
                <a:cxn ang="T72">
                  <a:pos x="T33" y="0"/>
                </a:cxn>
                <a:cxn ang="T73">
                  <a:pos x="T34" y="0"/>
                </a:cxn>
                <a:cxn ang="T74">
                  <a:pos x="T35" y="0"/>
                </a:cxn>
                <a:cxn ang="T75">
                  <a:pos x="T36" y="0"/>
                </a:cxn>
                <a:cxn ang="T76">
                  <a:pos x="T37" y="0"/>
                </a:cxn>
                <a:cxn ang="T77">
                  <a:pos x="T38" y="0"/>
                </a:cxn>
              </a:cxnLst>
              <a:rect l="0" t="0" r="r" b="b"/>
              <a:pathLst>
                <a:path w="554">
                  <a:moveTo>
                    <a:pt x="554" y="0"/>
                  </a:moveTo>
                  <a:lnTo>
                    <a:pt x="535" y="0"/>
                  </a:lnTo>
                  <a:lnTo>
                    <a:pt x="523" y="0"/>
                  </a:lnTo>
                  <a:lnTo>
                    <a:pt x="504" y="0"/>
                  </a:lnTo>
                  <a:lnTo>
                    <a:pt x="492" y="0"/>
                  </a:lnTo>
                  <a:lnTo>
                    <a:pt x="480" y="0"/>
                  </a:lnTo>
                  <a:lnTo>
                    <a:pt x="461" y="0"/>
                  </a:lnTo>
                  <a:lnTo>
                    <a:pt x="449" y="0"/>
                  </a:lnTo>
                  <a:lnTo>
                    <a:pt x="431" y="0"/>
                  </a:lnTo>
                  <a:lnTo>
                    <a:pt x="418" y="0"/>
                  </a:lnTo>
                  <a:lnTo>
                    <a:pt x="406" y="0"/>
                  </a:lnTo>
                  <a:lnTo>
                    <a:pt x="388" y="0"/>
                  </a:lnTo>
                  <a:lnTo>
                    <a:pt x="375" y="0"/>
                  </a:lnTo>
                  <a:lnTo>
                    <a:pt x="357" y="0"/>
                  </a:lnTo>
                  <a:lnTo>
                    <a:pt x="345" y="0"/>
                  </a:lnTo>
                  <a:lnTo>
                    <a:pt x="326" y="0"/>
                  </a:lnTo>
                  <a:lnTo>
                    <a:pt x="314" y="0"/>
                  </a:lnTo>
                  <a:lnTo>
                    <a:pt x="302" y="0"/>
                  </a:lnTo>
                  <a:lnTo>
                    <a:pt x="283" y="0"/>
                  </a:lnTo>
                  <a:lnTo>
                    <a:pt x="271" y="0"/>
                  </a:lnTo>
                  <a:lnTo>
                    <a:pt x="252" y="0"/>
                  </a:lnTo>
                  <a:lnTo>
                    <a:pt x="240" y="0"/>
                  </a:lnTo>
                  <a:lnTo>
                    <a:pt x="222" y="0"/>
                  </a:lnTo>
                  <a:lnTo>
                    <a:pt x="209" y="0"/>
                  </a:lnTo>
                  <a:lnTo>
                    <a:pt x="197" y="0"/>
                  </a:lnTo>
                  <a:lnTo>
                    <a:pt x="179" y="0"/>
                  </a:lnTo>
                  <a:lnTo>
                    <a:pt x="166" y="0"/>
                  </a:lnTo>
                  <a:lnTo>
                    <a:pt x="148" y="0"/>
                  </a:lnTo>
                  <a:lnTo>
                    <a:pt x="136" y="0"/>
                  </a:lnTo>
                  <a:lnTo>
                    <a:pt x="123" y="0"/>
                  </a:lnTo>
                  <a:lnTo>
                    <a:pt x="105" y="0"/>
                  </a:lnTo>
                  <a:lnTo>
                    <a:pt x="93" y="0"/>
                  </a:lnTo>
                  <a:lnTo>
                    <a:pt x="74" y="0"/>
                  </a:lnTo>
                  <a:lnTo>
                    <a:pt x="62" y="0"/>
                  </a:lnTo>
                  <a:lnTo>
                    <a:pt x="43" y="0"/>
                  </a:lnTo>
                  <a:lnTo>
                    <a:pt x="31" y="0"/>
                  </a:lnTo>
                  <a:lnTo>
                    <a:pt x="19" y="0"/>
                  </a:lnTo>
                  <a:lnTo>
                    <a:pt x="0" y="0"/>
                  </a:lnTo>
                </a:path>
              </a:pathLst>
            </a:custGeom>
            <a:solidFill>
              <a:srgbClr val="0000FF"/>
            </a:solidFill>
            <a:ln w="9525">
              <a:solidFill>
                <a:srgbClr val="000000"/>
              </a:solidFill>
              <a:prstDash val="solid"/>
              <a:round/>
              <a:headEnd/>
              <a:tailEnd/>
            </a:ln>
          </p:spPr>
          <p:txBody>
            <a:bodyPr/>
            <a:lstStyle/>
            <a:p>
              <a:endParaRPr lang="en-US"/>
            </a:p>
          </p:txBody>
        </p:sp>
        <p:sp>
          <p:nvSpPr>
            <p:cNvPr id="315470" name="Freeform 74">
              <a:extLst>
                <a:ext uri="{FF2B5EF4-FFF2-40B4-BE49-F238E27FC236}">
                  <a16:creationId xmlns:a16="http://schemas.microsoft.com/office/drawing/2014/main" id="{249BE29E-4030-5FFD-E8E0-B18E5C04851F}"/>
                </a:ext>
              </a:extLst>
            </p:cNvPr>
            <p:cNvSpPr>
              <a:spLocks/>
            </p:cNvSpPr>
            <p:nvPr/>
          </p:nvSpPr>
          <p:spPr bwMode="auto">
            <a:xfrm>
              <a:off x="1391" y="1321"/>
              <a:ext cx="518" cy="0"/>
            </a:xfrm>
            <a:custGeom>
              <a:avLst/>
              <a:gdLst>
                <a:gd name="T0" fmla="*/ 44 w 554"/>
                <a:gd name="T1" fmla="*/ 42 w 554"/>
                <a:gd name="T2" fmla="*/ 41 w 554"/>
                <a:gd name="T3" fmla="*/ 39 w 554"/>
                <a:gd name="T4" fmla="*/ 38 w 554"/>
                <a:gd name="T5" fmla="*/ 38 w 554"/>
                <a:gd name="T6" fmla="*/ 36 w 554"/>
                <a:gd name="T7" fmla="*/ 36 w 554"/>
                <a:gd name="T8" fmla="*/ 34 w 554"/>
                <a:gd name="T9" fmla="*/ 33 w 554"/>
                <a:gd name="T10" fmla="*/ 32 w 554"/>
                <a:gd name="T11" fmla="*/ 30 w 554"/>
                <a:gd name="T12" fmla="*/ 30 w 554"/>
                <a:gd name="T13" fmla="*/ 28 w 554"/>
                <a:gd name="T14" fmla="*/ 28 w 554"/>
                <a:gd name="T15" fmla="*/ 26 w 554"/>
                <a:gd name="T16" fmla="*/ 24 w 554"/>
                <a:gd name="T17" fmla="*/ 24 w 554"/>
                <a:gd name="T18" fmla="*/ 22 w 554"/>
                <a:gd name="T19" fmla="*/ 21 w 554"/>
                <a:gd name="T20" fmla="*/ 20 w 554"/>
                <a:gd name="T21" fmla="*/ 19 w 554"/>
                <a:gd name="T22" fmla="*/ 18 w 554"/>
                <a:gd name="T23" fmla="*/ 17 w 554"/>
                <a:gd name="T24" fmla="*/ 16 w 554"/>
                <a:gd name="T25" fmla="*/ 15 w 554"/>
                <a:gd name="T26" fmla="*/ 14 w 554"/>
                <a:gd name="T27" fmla="*/ 12 w 554"/>
                <a:gd name="T28" fmla="*/ 11 w 554"/>
                <a:gd name="T29" fmla="*/ 9 w 554"/>
                <a:gd name="T30" fmla="*/ 7 w 554"/>
                <a:gd name="T31" fmla="*/ 7 w 554"/>
                <a:gd name="T32" fmla="*/ 7 w 554"/>
                <a:gd name="T33" fmla="*/ 7 w 554"/>
                <a:gd name="T34" fmla="*/ 7 w 554"/>
                <a:gd name="T35" fmla="*/ 7 w 554"/>
                <a:gd name="T36" fmla="*/ 7 w 554"/>
                <a:gd name="T37" fmla="*/ 0 w 554"/>
                <a:gd name="T38" fmla="*/ 0 w 554"/>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39">
                  <a:pos x="T0" y="0"/>
                </a:cxn>
                <a:cxn ang="T40">
                  <a:pos x="T1" y="0"/>
                </a:cxn>
                <a:cxn ang="T41">
                  <a:pos x="T2" y="0"/>
                </a:cxn>
                <a:cxn ang="T42">
                  <a:pos x="T3" y="0"/>
                </a:cxn>
                <a:cxn ang="T43">
                  <a:pos x="T4" y="0"/>
                </a:cxn>
                <a:cxn ang="T44">
                  <a:pos x="T5" y="0"/>
                </a:cxn>
                <a:cxn ang="T45">
                  <a:pos x="T6" y="0"/>
                </a:cxn>
                <a:cxn ang="T46">
                  <a:pos x="T7" y="0"/>
                </a:cxn>
                <a:cxn ang="T47">
                  <a:pos x="T8" y="0"/>
                </a:cxn>
                <a:cxn ang="T48">
                  <a:pos x="T9" y="0"/>
                </a:cxn>
                <a:cxn ang="T49">
                  <a:pos x="T10" y="0"/>
                </a:cxn>
                <a:cxn ang="T50">
                  <a:pos x="T11" y="0"/>
                </a:cxn>
                <a:cxn ang="T51">
                  <a:pos x="T12" y="0"/>
                </a:cxn>
                <a:cxn ang="T52">
                  <a:pos x="T13" y="0"/>
                </a:cxn>
                <a:cxn ang="T53">
                  <a:pos x="T14" y="0"/>
                </a:cxn>
                <a:cxn ang="T54">
                  <a:pos x="T15" y="0"/>
                </a:cxn>
                <a:cxn ang="T55">
                  <a:pos x="T16" y="0"/>
                </a:cxn>
                <a:cxn ang="T56">
                  <a:pos x="T17" y="0"/>
                </a:cxn>
                <a:cxn ang="T57">
                  <a:pos x="T18" y="0"/>
                </a:cxn>
                <a:cxn ang="T58">
                  <a:pos x="T19" y="0"/>
                </a:cxn>
                <a:cxn ang="T59">
                  <a:pos x="T20" y="0"/>
                </a:cxn>
                <a:cxn ang="T60">
                  <a:pos x="T21" y="0"/>
                </a:cxn>
                <a:cxn ang="T61">
                  <a:pos x="T22" y="0"/>
                </a:cxn>
                <a:cxn ang="T62">
                  <a:pos x="T23" y="0"/>
                </a:cxn>
                <a:cxn ang="T63">
                  <a:pos x="T24" y="0"/>
                </a:cxn>
                <a:cxn ang="T64">
                  <a:pos x="T25" y="0"/>
                </a:cxn>
                <a:cxn ang="T65">
                  <a:pos x="T26" y="0"/>
                </a:cxn>
                <a:cxn ang="T66">
                  <a:pos x="T27" y="0"/>
                </a:cxn>
                <a:cxn ang="T67">
                  <a:pos x="T28" y="0"/>
                </a:cxn>
                <a:cxn ang="T68">
                  <a:pos x="T29" y="0"/>
                </a:cxn>
                <a:cxn ang="T69">
                  <a:pos x="T30" y="0"/>
                </a:cxn>
                <a:cxn ang="T70">
                  <a:pos x="T31" y="0"/>
                </a:cxn>
                <a:cxn ang="T71">
                  <a:pos x="T32" y="0"/>
                </a:cxn>
                <a:cxn ang="T72">
                  <a:pos x="T33" y="0"/>
                </a:cxn>
                <a:cxn ang="T73">
                  <a:pos x="T34" y="0"/>
                </a:cxn>
                <a:cxn ang="T74">
                  <a:pos x="T35" y="0"/>
                </a:cxn>
                <a:cxn ang="T75">
                  <a:pos x="T36" y="0"/>
                </a:cxn>
                <a:cxn ang="T76">
                  <a:pos x="T37" y="0"/>
                </a:cxn>
                <a:cxn ang="T77">
                  <a:pos x="T38" y="0"/>
                </a:cxn>
              </a:cxnLst>
              <a:rect l="0" t="0" r="r" b="b"/>
              <a:pathLst>
                <a:path w="554">
                  <a:moveTo>
                    <a:pt x="554" y="0"/>
                  </a:moveTo>
                  <a:lnTo>
                    <a:pt x="535" y="0"/>
                  </a:lnTo>
                  <a:lnTo>
                    <a:pt x="523" y="0"/>
                  </a:lnTo>
                  <a:lnTo>
                    <a:pt x="504" y="0"/>
                  </a:lnTo>
                  <a:lnTo>
                    <a:pt x="492" y="0"/>
                  </a:lnTo>
                  <a:lnTo>
                    <a:pt x="480" y="0"/>
                  </a:lnTo>
                  <a:lnTo>
                    <a:pt x="461" y="0"/>
                  </a:lnTo>
                  <a:lnTo>
                    <a:pt x="449" y="0"/>
                  </a:lnTo>
                  <a:lnTo>
                    <a:pt x="431" y="0"/>
                  </a:lnTo>
                  <a:lnTo>
                    <a:pt x="418" y="0"/>
                  </a:lnTo>
                  <a:lnTo>
                    <a:pt x="406" y="0"/>
                  </a:lnTo>
                  <a:lnTo>
                    <a:pt x="388" y="0"/>
                  </a:lnTo>
                  <a:lnTo>
                    <a:pt x="375" y="0"/>
                  </a:lnTo>
                  <a:lnTo>
                    <a:pt x="357" y="0"/>
                  </a:lnTo>
                  <a:lnTo>
                    <a:pt x="345" y="0"/>
                  </a:lnTo>
                  <a:lnTo>
                    <a:pt x="326" y="0"/>
                  </a:lnTo>
                  <a:lnTo>
                    <a:pt x="314" y="0"/>
                  </a:lnTo>
                  <a:lnTo>
                    <a:pt x="302" y="0"/>
                  </a:lnTo>
                  <a:lnTo>
                    <a:pt x="283" y="0"/>
                  </a:lnTo>
                  <a:lnTo>
                    <a:pt x="271" y="0"/>
                  </a:lnTo>
                  <a:lnTo>
                    <a:pt x="252" y="0"/>
                  </a:lnTo>
                  <a:lnTo>
                    <a:pt x="240" y="0"/>
                  </a:lnTo>
                  <a:lnTo>
                    <a:pt x="222" y="0"/>
                  </a:lnTo>
                  <a:lnTo>
                    <a:pt x="209" y="0"/>
                  </a:lnTo>
                  <a:lnTo>
                    <a:pt x="197" y="0"/>
                  </a:lnTo>
                  <a:lnTo>
                    <a:pt x="179" y="0"/>
                  </a:lnTo>
                  <a:lnTo>
                    <a:pt x="166" y="0"/>
                  </a:lnTo>
                  <a:lnTo>
                    <a:pt x="148" y="0"/>
                  </a:lnTo>
                  <a:lnTo>
                    <a:pt x="136" y="0"/>
                  </a:lnTo>
                  <a:lnTo>
                    <a:pt x="123" y="0"/>
                  </a:lnTo>
                  <a:lnTo>
                    <a:pt x="105" y="0"/>
                  </a:lnTo>
                  <a:lnTo>
                    <a:pt x="93" y="0"/>
                  </a:lnTo>
                  <a:lnTo>
                    <a:pt x="74" y="0"/>
                  </a:lnTo>
                  <a:lnTo>
                    <a:pt x="62" y="0"/>
                  </a:lnTo>
                  <a:lnTo>
                    <a:pt x="43" y="0"/>
                  </a:lnTo>
                  <a:lnTo>
                    <a:pt x="31" y="0"/>
                  </a:lnTo>
                  <a:lnTo>
                    <a:pt x="19" y="0"/>
                  </a:lnTo>
                  <a:lnTo>
                    <a:pt x="0" y="0"/>
                  </a:lnTo>
                </a:path>
              </a:pathLst>
            </a:custGeom>
            <a:solidFill>
              <a:srgbClr val="0000FF"/>
            </a:solidFill>
            <a:ln w="9525">
              <a:solidFill>
                <a:srgbClr val="000000"/>
              </a:solidFill>
              <a:prstDash val="solid"/>
              <a:round/>
              <a:headEnd/>
              <a:tailEnd/>
            </a:ln>
          </p:spPr>
          <p:txBody>
            <a:bodyPr/>
            <a:lstStyle/>
            <a:p>
              <a:endParaRPr lang="en-US"/>
            </a:p>
          </p:txBody>
        </p:sp>
        <p:sp>
          <p:nvSpPr>
            <p:cNvPr id="315471" name="Freeform 75">
              <a:extLst>
                <a:ext uri="{FF2B5EF4-FFF2-40B4-BE49-F238E27FC236}">
                  <a16:creationId xmlns:a16="http://schemas.microsoft.com/office/drawing/2014/main" id="{D7C47F2A-F631-8759-C8BF-8A555259CD8C}"/>
                </a:ext>
              </a:extLst>
            </p:cNvPr>
            <p:cNvSpPr>
              <a:spLocks/>
            </p:cNvSpPr>
            <p:nvPr/>
          </p:nvSpPr>
          <p:spPr bwMode="auto">
            <a:xfrm>
              <a:off x="1391" y="1321"/>
              <a:ext cx="518" cy="0"/>
            </a:xfrm>
            <a:custGeom>
              <a:avLst/>
              <a:gdLst>
                <a:gd name="T0" fmla="*/ 44 w 554"/>
                <a:gd name="T1" fmla="*/ 42 w 554"/>
                <a:gd name="T2" fmla="*/ 41 w 554"/>
                <a:gd name="T3" fmla="*/ 39 w 554"/>
                <a:gd name="T4" fmla="*/ 38 w 554"/>
                <a:gd name="T5" fmla="*/ 38 w 554"/>
                <a:gd name="T6" fmla="*/ 36 w 554"/>
                <a:gd name="T7" fmla="*/ 36 w 554"/>
                <a:gd name="T8" fmla="*/ 34 w 554"/>
                <a:gd name="T9" fmla="*/ 33 w 554"/>
                <a:gd name="T10" fmla="*/ 32 w 554"/>
                <a:gd name="T11" fmla="*/ 30 w 554"/>
                <a:gd name="T12" fmla="*/ 30 w 554"/>
                <a:gd name="T13" fmla="*/ 28 w 554"/>
                <a:gd name="T14" fmla="*/ 28 w 554"/>
                <a:gd name="T15" fmla="*/ 26 w 554"/>
                <a:gd name="T16" fmla="*/ 24 w 554"/>
                <a:gd name="T17" fmla="*/ 24 w 554"/>
                <a:gd name="T18" fmla="*/ 22 w 554"/>
                <a:gd name="T19" fmla="*/ 21 w 554"/>
                <a:gd name="T20" fmla="*/ 20 w 554"/>
                <a:gd name="T21" fmla="*/ 19 w 554"/>
                <a:gd name="T22" fmla="*/ 18 w 554"/>
                <a:gd name="T23" fmla="*/ 17 w 554"/>
                <a:gd name="T24" fmla="*/ 16 w 554"/>
                <a:gd name="T25" fmla="*/ 15 w 554"/>
                <a:gd name="T26" fmla="*/ 14 w 554"/>
                <a:gd name="T27" fmla="*/ 12 w 554"/>
                <a:gd name="T28" fmla="*/ 11 w 554"/>
                <a:gd name="T29" fmla="*/ 9 w 554"/>
                <a:gd name="T30" fmla="*/ 7 w 554"/>
                <a:gd name="T31" fmla="*/ 7 w 554"/>
                <a:gd name="T32" fmla="*/ 7 w 554"/>
                <a:gd name="T33" fmla="*/ 7 w 554"/>
                <a:gd name="T34" fmla="*/ 7 w 554"/>
                <a:gd name="T35" fmla="*/ 7 w 554"/>
                <a:gd name="T36" fmla="*/ 7 w 554"/>
                <a:gd name="T37" fmla="*/ 0 w 554"/>
                <a:gd name="T38" fmla="*/ 0 w 554"/>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39">
                  <a:pos x="T0" y="0"/>
                </a:cxn>
                <a:cxn ang="T40">
                  <a:pos x="T1" y="0"/>
                </a:cxn>
                <a:cxn ang="T41">
                  <a:pos x="T2" y="0"/>
                </a:cxn>
                <a:cxn ang="T42">
                  <a:pos x="T3" y="0"/>
                </a:cxn>
                <a:cxn ang="T43">
                  <a:pos x="T4" y="0"/>
                </a:cxn>
                <a:cxn ang="T44">
                  <a:pos x="T5" y="0"/>
                </a:cxn>
                <a:cxn ang="T45">
                  <a:pos x="T6" y="0"/>
                </a:cxn>
                <a:cxn ang="T46">
                  <a:pos x="T7" y="0"/>
                </a:cxn>
                <a:cxn ang="T47">
                  <a:pos x="T8" y="0"/>
                </a:cxn>
                <a:cxn ang="T48">
                  <a:pos x="T9" y="0"/>
                </a:cxn>
                <a:cxn ang="T49">
                  <a:pos x="T10" y="0"/>
                </a:cxn>
                <a:cxn ang="T50">
                  <a:pos x="T11" y="0"/>
                </a:cxn>
                <a:cxn ang="T51">
                  <a:pos x="T12" y="0"/>
                </a:cxn>
                <a:cxn ang="T52">
                  <a:pos x="T13" y="0"/>
                </a:cxn>
                <a:cxn ang="T53">
                  <a:pos x="T14" y="0"/>
                </a:cxn>
                <a:cxn ang="T54">
                  <a:pos x="T15" y="0"/>
                </a:cxn>
                <a:cxn ang="T55">
                  <a:pos x="T16" y="0"/>
                </a:cxn>
                <a:cxn ang="T56">
                  <a:pos x="T17" y="0"/>
                </a:cxn>
                <a:cxn ang="T57">
                  <a:pos x="T18" y="0"/>
                </a:cxn>
                <a:cxn ang="T58">
                  <a:pos x="T19" y="0"/>
                </a:cxn>
                <a:cxn ang="T59">
                  <a:pos x="T20" y="0"/>
                </a:cxn>
                <a:cxn ang="T60">
                  <a:pos x="T21" y="0"/>
                </a:cxn>
                <a:cxn ang="T61">
                  <a:pos x="T22" y="0"/>
                </a:cxn>
                <a:cxn ang="T62">
                  <a:pos x="T23" y="0"/>
                </a:cxn>
                <a:cxn ang="T63">
                  <a:pos x="T24" y="0"/>
                </a:cxn>
                <a:cxn ang="T64">
                  <a:pos x="T25" y="0"/>
                </a:cxn>
                <a:cxn ang="T65">
                  <a:pos x="T26" y="0"/>
                </a:cxn>
                <a:cxn ang="T66">
                  <a:pos x="T27" y="0"/>
                </a:cxn>
                <a:cxn ang="T67">
                  <a:pos x="T28" y="0"/>
                </a:cxn>
                <a:cxn ang="T68">
                  <a:pos x="T29" y="0"/>
                </a:cxn>
                <a:cxn ang="T69">
                  <a:pos x="T30" y="0"/>
                </a:cxn>
                <a:cxn ang="T70">
                  <a:pos x="T31" y="0"/>
                </a:cxn>
                <a:cxn ang="T71">
                  <a:pos x="T32" y="0"/>
                </a:cxn>
                <a:cxn ang="T72">
                  <a:pos x="T33" y="0"/>
                </a:cxn>
                <a:cxn ang="T73">
                  <a:pos x="T34" y="0"/>
                </a:cxn>
                <a:cxn ang="T74">
                  <a:pos x="T35" y="0"/>
                </a:cxn>
                <a:cxn ang="T75">
                  <a:pos x="T36" y="0"/>
                </a:cxn>
                <a:cxn ang="T76">
                  <a:pos x="T37" y="0"/>
                </a:cxn>
                <a:cxn ang="T77">
                  <a:pos x="T38" y="0"/>
                </a:cxn>
              </a:cxnLst>
              <a:rect l="0" t="0" r="r" b="b"/>
              <a:pathLst>
                <a:path w="554">
                  <a:moveTo>
                    <a:pt x="554" y="0"/>
                  </a:moveTo>
                  <a:lnTo>
                    <a:pt x="535" y="0"/>
                  </a:lnTo>
                  <a:lnTo>
                    <a:pt x="523" y="0"/>
                  </a:lnTo>
                  <a:lnTo>
                    <a:pt x="504" y="0"/>
                  </a:lnTo>
                  <a:lnTo>
                    <a:pt x="492" y="0"/>
                  </a:lnTo>
                  <a:lnTo>
                    <a:pt x="480" y="0"/>
                  </a:lnTo>
                  <a:lnTo>
                    <a:pt x="461" y="0"/>
                  </a:lnTo>
                  <a:lnTo>
                    <a:pt x="449" y="0"/>
                  </a:lnTo>
                  <a:lnTo>
                    <a:pt x="431" y="0"/>
                  </a:lnTo>
                  <a:lnTo>
                    <a:pt x="418" y="0"/>
                  </a:lnTo>
                  <a:lnTo>
                    <a:pt x="406" y="0"/>
                  </a:lnTo>
                  <a:lnTo>
                    <a:pt x="388" y="0"/>
                  </a:lnTo>
                  <a:lnTo>
                    <a:pt x="375" y="0"/>
                  </a:lnTo>
                  <a:lnTo>
                    <a:pt x="357" y="0"/>
                  </a:lnTo>
                  <a:lnTo>
                    <a:pt x="345" y="0"/>
                  </a:lnTo>
                  <a:lnTo>
                    <a:pt x="326" y="0"/>
                  </a:lnTo>
                  <a:lnTo>
                    <a:pt x="314" y="0"/>
                  </a:lnTo>
                  <a:lnTo>
                    <a:pt x="302" y="0"/>
                  </a:lnTo>
                  <a:lnTo>
                    <a:pt x="283" y="0"/>
                  </a:lnTo>
                  <a:lnTo>
                    <a:pt x="271" y="0"/>
                  </a:lnTo>
                  <a:lnTo>
                    <a:pt x="252" y="0"/>
                  </a:lnTo>
                  <a:lnTo>
                    <a:pt x="240" y="0"/>
                  </a:lnTo>
                  <a:lnTo>
                    <a:pt x="222" y="0"/>
                  </a:lnTo>
                  <a:lnTo>
                    <a:pt x="209" y="0"/>
                  </a:lnTo>
                  <a:lnTo>
                    <a:pt x="197" y="0"/>
                  </a:lnTo>
                  <a:lnTo>
                    <a:pt x="179" y="0"/>
                  </a:lnTo>
                  <a:lnTo>
                    <a:pt x="166" y="0"/>
                  </a:lnTo>
                  <a:lnTo>
                    <a:pt x="148" y="0"/>
                  </a:lnTo>
                  <a:lnTo>
                    <a:pt x="136" y="0"/>
                  </a:lnTo>
                  <a:lnTo>
                    <a:pt x="123" y="0"/>
                  </a:lnTo>
                  <a:lnTo>
                    <a:pt x="105" y="0"/>
                  </a:lnTo>
                  <a:lnTo>
                    <a:pt x="93" y="0"/>
                  </a:lnTo>
                  <a:lnTo>
                    <a:pt x="74" y="0"/>
                  </a:lnTo>
                  <a:lnTo>
                    <a:pt x="62" y="0"/>
                  </a:lnTo>
                  <a:lnTo>
                    <a:pt x="43" y="0"/>
                  </a:lnTo>
                  <a:lnTo>
                    <a:pt x="31" y="0"/>
                  </a:lnTo>
                  <a:lnTo>
                    <a:pt x="19" y="0"/>
                  </a:lnTo>
                  <a:lnTo>
                    <a:pt x="0" y="0"/>
                  </a:lnTo>
                </a:path>
              </a:pathLst>
            </a:custGeom>
            <a:solidFill>
              <a:srgbClr val="0000FF"/>
            </a:solidFill>
            <a:ln w="9525">
              <a:solidFill>
                <a:srgbClr val="000000"/>
              </a:solidFill>
              <a:prstDash val="solid"/>
              <a:round/>
              <a:headEnd/>
              <a:tailEnd/>
            </a:ln>
          </p:spPr>
          <p:txBody>
            <a:bodyPr/>
            <a:lstStyle/>
            <a:p>
              <a:endParaRPr lang="en-US"/>
            </a:p>
          </p:txBody>
        </p:sp>
        <p:sp>
          <p:nvSpPr>
            <p:cNvPr id="315472" name="Freeform 76">
              <a:extLst>
                <a:ext uri="{FF2B5EF4-FFF2-40B4-BE49-F238E27FC236}">
                  <a16:creationId xmlns:a16="http://schemas.microsoft.com/office/drawing/2014/main" id="{E7AA7BF2-12CF-7FE6-83A2-9F41E2C21CBA}"/>
                </a:ext>
              </a:extLst>
            </p:cNvPr>
            <p:cNvSpPr>
              <a:spLocks/>
            </p:cNvSpPr>
            <p:nvPr/>
          </p:nvSpPr>
          <p:spPr bwMode="auto">
            <a:xfrm>
              <a:off x="1391" y="1321"/>
              <a:ext cx="518" cy="0"/>
            </a:xfrm>
            <a:custGeom>
              <a:avLst/>
              <a:gdLst>
                <a:gd name="T0" fmla="*/ 44 w 554"/>
                <a:gd name="T1" fmla="*/ 42 w 554"/>
                <a:gd name="T2" fmla="*/ 41 w 554"/>
                <a:gd name="T3" fmla="*/ 39 w 554"/>
                <a:gd name="T4" fmla="*/ 38 w 554"/>
                <a:gd name="T5" fmla="*/ 38 w 554"/>
                <a:gd name="T6" fmla="*/ 36 w 554"/>
                <a:gd name="T7" fmla="*/ 36 w 554"/>
                <a:gd name="T8" fmla="*/ 34 w 554"/>
                <a:gd name="T9" fmla="*/ 33 w 554"/>
                <a:gd name="T10" fmla="*/ 32 w 554"/>
                <a:gd name="T11" fmla="*/ 30 w 554"/>
                <a:gd name="T12" fmla="*/ 30 w 554"/>
                <a:gd name="T13" fmla="*/ 28 w 554"/>
                <a:gd name="T14" fmla="*/ 28 w 554"/>
                <a:gd name="T15" fmla="*/ 26 w 554"/>
                <a:gd name="T16" fmla="*/ 24 w 554"/>
                <a:gd name="T17" fmla="*/ 24 w 554"/>
                <a:gd name="T18" fmla="*/ 22 w 554"/>
                <a:gd name="T19" fmla="*/ 21 w 554"/>
                <a:gd name="T20" fmla="*/ 20 w 554"/>
                <a:gd name="T21" fmla="*/ 19 w 554"/>
                <a:gd name="T22" fmla="*/ 18 w 554"/>
                <a:gd name="T23" fmla="*/ 17 w 554"/>
                <a:gd name="T24" fmla="*/ 16 w 554"/>
                <a:gd name="T25" fmla="*/ 15 w 554"/>
                <a:gd name="T26" fmla="*/ 14 w 554"/>
                <a:gd name="T27" fmla="*/ 12 w 554"/>
                <a:gd name="T28" fmla="*/ 11 w 554"/>
                <a:gd name="T29" fmla="*/ 9 w 554"/>
                <a:gd name="T30" fmla="*/ 7 w 554"/>
                <a:gd name="T31" fmla="*/ 7 w 554"/>
                <a:gd name="T32" fmla="*/ 7 w 554"/>
                <a:gd name="T33" fmla="*/ 7 w 554"/>
                <a:gd name="T34" fmla="*/ 7 w 554"/>
                <a:gd name="T35" fmla="*/ 7 w 554"/>
                <a:gd name="T36" fmla="*/ 7 w 554"/>
                <a:gd name="T37" fmla="*/ 0 w 554"/>
                <a:gd name="T38" fmla="*/ 0 w 554"/>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39">
                  <a:pos x="T0" y="0"/>
                </a:cxn>
                <a:cxn ang="T40">
                  <a:pos x="T1" y="0"/>
                </a:cxn>
                <a:cxn ang="T41">
                  <a:pos x="T2" y="0"/>
                </a:cxn>
                <a:cxn ang="T42">
                  <a:pos x="T3" y="0"/>
                </a:cxn>
                <a:cxn ang="T43">
                  <a:pos x="T4" y="0"/>
                </a:cxn>
                <a:cxn ang="T44">
                  <a:pos x="T5" y="0"/>
                </a:cxn>
                <a:cxn ang="T45">
                  <a:pos x="T6" y="0"/>
                </a:cxn>
                <a:cxn ang="T46">
                  <a:pos x="T7" y="0"/>
                </a:cxn>
                <a:cxn ang="T47">
                  <a:pos x="T8" y="0"/>
                </a:cxn>
                <a:cxn ang="T48">
                  <a:pos x="T9" y="0"/>
                </a:cxn>
                <a:cxn ang="T49">
                  <a:pos x="T10" y="0"/>
                </a:cxn>
                <a:cxn ang="T50">
                  <a:pos x="T11" y="0"/>
                </a:cxn>
                <a:cxn ang="T51">
                  <a:pos x="T12" y="0"/>
                </a:cxn>
                <a:cxn ang="T52">
                  <a:pos x="T13" y="0"/>
                </a:cxn>
                <a:cxn ang="T53">
                  <a:pos x="T14" y="0"/>
                </a:cxn>
                <a:cxn ang="T54">
                  <a:pos x="T15" y="0"/>
                </a:cxn>
                <a:cxn ang="T55">
                  <a:pos x="T16" y="0"/>
                </a:cxn>
                <a:cxn ang="T56">
                  <a:pos x="T17" y="0"/>
                </a:cxn>
                <a:cxn ang="T57">
                  <a:pos x="T18" y="0"/>
                </a:cxn>
                <a:cxn ang="T58">
                  <a:pos x="T19" y="0"/>
                </a:cxn>
                <a:cxn ang="T59">
                  <a:pos x="T20" y="0"/>
                </a:cxn>
                <a:cxn ang="T60">
                  <a:pos x="T21" y="0"/>
                </a:cxn>
                <a:cxn ang="T61">
                  <a:pos x="T22" y="0"/>
                </a:cxn>
                <a:cxn ang="T62">
                  <a:pos x="T23" y="0"/>
                </a:cxn>
                <a:cxn ang="T63">
                  <a:pos x="T24" y="0"/>
                </a:cxn>
                <a:cxn ang="T64">
                  <a:pos x="T25" y="0"/>
                </a:cxn>
                <a:cxn ang="T65">
                  <a:pos x="T26" y="0"/>
                </a:cxn>
                <a:cxn ang="T66">
                  <a:pos x="T27" y="0"/>
                </a:cxn>
                <a:cxn ang="T67">
                  <a:pos x="T28" y="0"/>
                </a:cxn>
                <a:cxn ang="T68">
                  <a:pos x="T29" y="0"/>
                </a:cxn>
                <a:cxn ang="T69">
                  <a:pos x="T30" y="0"/>
                </a:cxn>
                <a:cxn ang="T70">
                  <a:pos x="T31" y="0"/>
                </a:cxn>
                <a:cxn ang="T71">
                  <a:pos x="T32" y="0"/>
                </a:cxn>
                <a:cxn ang="T72">
                  <a:pos x="T33" y="0"/>
                </a:cxn>
                <a:cxn ang="T73">
                  <a:pos x="T34" y="0"/>
                </a:cxn>
                <a:cxn ang="T74">
                  <a:pos x="T35" y="0"/>
                </a:cxn>
                <a:cxn ang="T75">
                  <a:pos x="T36" y="0"/>
                </a:cxn>
                <a:cxn ang="T76">
                  <a:pos x="T37" y="0"/>
                </a:cxn>
                <a:cxn ang="T77">
                  <a:pos x="T38" y="0"/>
                </a:cxn>
              </a:cxnLst>
              <a:rect l="0" t="0" r="r" b="b"/>
              <a:pathLst>
                <a:path w="554">
                  <a:moveTo>
                    <a:pt x="554" y="0"/>
                  </a:moveTo>
                  <a:lnTo>
                    <a:pt x="535" y="0"/>
                  </a:lnTo>
                  <a:lnTo>
                    <a:pt x="523" y="0"/>
                  </a:lnTo>
                  <a:lnTo>
                    <a:pt x="504" y="0"/>
                  </a:lnTo>
                  <a:lnTo>
                    <a:pt x="492" y="0"/>
                  </a:lnTo>
                  <a:lnTo>
                    <a:pt x="480" y="0"/>
                  </a:lnTo>
                  <a:lnTo>
                    <a:pt x="461" y="0"/>
                  </a:lnTo>
                  <a:lnTo>
                    <a:pt x="449" y="0"/>
                  </a:lnTo>
                  <a:lnTo>
                    <a:pt x="431" y="0"/>
                  </a:lnTo>
                  <a:lnTo>
                    <a:pt x="418" y="0"/>
                  </a:lnTo>
                  <a:lnTo>
                    <a:pt x="406" y="0"/>
                  </a:lnTo>
                  <a:lnTo>
                    <a:pt x="388" y="0"/>
                  </a:lnTo>
                  <a:lnTo>
                    <a:pt x="375" y="0"/>
                  </a:lnTo>
                  <a:lnTo>
                    <a:pt x="357" y="0"/>
                  </a:lnTo>
                  <a:lnTo>
                    <a:pt x="345" y="0"/>
                  </a:lnTo>
                  <a:lnTo>
                    <a:pt x="326" y="0"/>
                  </a:lnTo>
                  <a:lnTo>
                    <a:pt x="314" y="0"/>
                  </a:lnTo>
                  <a:lnTo>
                    <a:pt x="302" y="0"/>
                  </a:lnTo>
                  <a:lnTo>
                    <a:pt x="283" y="0"/>
                  </a:lnTo>
                  <a:lnTo>
                    <a:pt x="271" y="0"/>
                  </a:lnTo>
                  <a:lnTo>
                    <a:pt x="252" y="0"/>
                  </a:lnTo>
                  <a:lnTo>
                    <a:pt x="240" y="0"/>
                  </a:lnTo>
                  <a:lnTo>
                    <a:pt x="222" y="0"/>
                  </a:lnTo>
                  <a:lnTo>
                    <a:pt x="209" y="0"/>
                  </a:lnTo>
                  <a:lnTo>
                    <a:pt x="197" y="0"/>
                  </a:lnTo>
                  <a:lnTo>
                    <a:pt x="179" y="0"/>
                  </a:lnTo>
                  <a:lnTo>
                    <a:pt x="166" y="0"/>
                  </a:lnTo>
                  <a:lnTo>
                    <a:pt x="148" y="0"/>
                  </a:lnTo>
                  <a:lnTo>
                    <a:pt x="136" y="0"/>
                  </a:lnTo>
                  <a:lnTo>
                    <a:pt x="123" y="0"/>
                  </a:lnTo>
                  <a:lnTo>
                    <a:pt x="105" y="0"/>
                  </a:lnTo>
                  <a:lnTo>
                    <a:pt x="93" y="0"/>
                  </a:lnTo>
                  <a:lnTo>
                    <a:pt x="74" y="0"/>
                  </a:lnTo>
                  <a:lnTo>
                    <a:pt x="62" y="0"/>
                  </a:lnTo>
                  <a:lnTo>
                    <a:pt x="43" y="0"/>
                  </a:lnTo>
                  <a:lnTo>
                    <a:pt x="31" y="0"/>
                  </a:lnTo>
                  <a:lnTo>
                    <a:pt x="19" y="0"/>
                  </a:lnTo>
                  <a:lnTo>
                    <a:pt x="0" y="0"/>
                  </a:lnTo>
                </a:path>
              </a:pathLst>
            </a:custGeom>
            <a:solidFill>
              <a:srgbClr val="0000FF"/>
            </a:solidFill>
            <a:ln w="9525">
              <a:solidFill>
                <a:srgbClr val="000000"/>
              </a:solidFill>
              <a:prstDash val="solid"/>
              <a:round/>
              <a:headEnd/>
              <a:tailEnd/>
            </a:ln>
          </p:spPr>
          <p:txBody>
            <a:bodyPr/>
            <a:lstStyle/>
            <a:p>
              <a:endParaRPr lang="en-US"/>
            </a:p>
          </p:txBody>
        </p:sp>
        <p:sp>
          <p:nvSpPr>
            <p:cNvPr id="315473" name="Freeform 77">
              <a:extLst>
                <a:ext uri="{FF2B5EF4-FFF2-40B4-BE49-F238E27FC236}">
                  <a16:creationId xmlns:a16="http://schemas.microsoft.com/office/drawing/2014/main" id="{7B259E0D-3FAB-938F-1B5B-5D1F38BFC28A}"/>
                </a:ext>
              </a:extLst>
            </p:cNvPr>
            <p:cNvSpPr>
              <a:spLocks/>
            </p:cNvSpPr>
            <p:nvPr/>
          </p:nvSpPr>
          <p:spPr bwMode="auto">
            <a:xfrm>
              <a:off x="1391" y="1321"/>
              <a:ext cx="518" cy="0"/>
            </a:xfrm>
            <a:custGeom>
              <a:avLst/>
              <a:gdLst>
                <a:gd name="T0" fmla="*/ 44 w 554"/>
                <a:gd name="T1" fmla="*/ 42 w 554"/>
                <a:gd name="T2" fmla="*/ 41 w 554"/>
                <a:gd name="T3" fmla="*/ 39 w 554"/>
                <a:gd name="T4" fmla="*/ 38 w 554"/>
                <a:gd name="T5" fmla="*/ 38 w 554"/>
                <a:gd name="T6" fmla="*/ 36 w 554"/>
                <a:gd name="T7" fmla="*/ 36 w 554"/>
                <a:gd name="T8" fmla="*/ 34 w 554"/>
                <a:gd name="T9" fmla="*/ 33 w 554"/>
                <a:gd name="T10" fmla="*/ 32 w 554"/>
                <a:gd name="T11" fmla="*/ 30 w 554"/>
                <a:gd name="T12" fmla="*/ 30 w 554"/>
                <a:gd name="T13" fmla="*/ 28 w 554"/>
                <a:gd name="T14" fmla="*/ 28 w 554"/>
                <a:gd name="T15" fmla="*/ 26 w 554"/>
                <a:gd name="T16" fmla="*/ 24 w 554"/>
                <a:gd name="T17" fmla="*/ 24 w 554"/>
                <a:gd name="T18" fmla="*/ 22 w 554"/>
                <a:gd name="T19" fmla="*/ 21 w 554"/>
                <a:gd name="T20" fmla="*/ 20 w 554"/>
                <a:gd name="T21" fmla="*/ 19 w 554"/>
                <a:gd name="T22" fmla="*/ 18 w 554"/>
                <a:gd name="T23" fmla="*/ 17 w 554"/>
                <a:gd name="T24" fmla="*/ 16 w 554"/>
                <a:gd name="T25" fmla="*/ 15 w 554"/>
                <a:gd name="T26" fmla="*/ 14 w 554"/>
                <a:gd name="T27" fmla="*/ 12 w 554"/>
                <a:gd name="T28" fmla="*/ 11 w 554"/>
                <a:gd name="T29" fmla="*/ 9 w 554"/>
                <a:gd name="T30" fmla="*/ 7 w 554"/>
                <a:gd name="T31" fmla="*/ 7 w 554"/>
                <a:gd name="T32" fmla="*/ 7 w 554"/>
                <a:gd name="T33" fmla="*/ 7 w 554"/>
                <a:gd name="T34" fmla="*/ 7 w 554"/>
                <a:gd name="T35" fmla="*/ 7 w 554"/>
                <a:gd name="T36" fmla="*/ 7 w 554"/>
                <a:gd name="T37" fmla="*/ 0 w 554"/>
                <a:gd name="T38" fmla="*/ 0 w 554"/>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39">
                  <a:pos x="T0" y="0"/>
                </a:cxn>
                <a:cxn ang="T40">
                  <a:pos x="T1" y="0"/>
                </a:cxn>
                <a:cxn ang="T41">
                  <a:pos x="T2" y="0"/>
                </a:cxn>
                <a:cxn ang="T42">
                  <a:pos x="T3" y="0"/>
                </a:cxn>
                <a:cxn ang="T43">
                  <a:pos x="T4" y="0"/>
                </a:cxn>
                <a:cxn ang="T44">
                  <a:pos x="T5" y="0"/>
                </a:cxn>
                <a:cxn ang="T45">
                  <a:pos x="T6" y="0"/>
                </a:cxn>
                <a:cxn ang="T46">
                  <a:pos x="T7" y="0"/>
                </a:cxn>
                <a:cxn ang="T47">
                  <a:pos x="T8" y="0"/>
                </a:cxn>
                <a:cxn ang="T48">
                  <a:pos x="T9" y="0"/>
                </a:cxn>
                <a:cxn ang="T49">
                  <a:pos x="T10" y="0"/>
                </a:cxn>
                <a:cxn ang="T50">
                  <a:pos x="T11" y="0"/>
                </a:cxn>
                <a:cxn ang="T51">
                  <a:pos x="T12" y="0"/>
                </a:cxn>
                <a:cxn ang="T52">
                  <a:pos x="T13" y="0"/>
                </a:cxn>
                <a:cxn ang="T53">
                  <a:pos x="T14" y="0"/>
                </a:cxn>
                <a:cxn ang="T54">
                  <a:pos x="T15" y="0"/>
                </a:cxn>
                <a:cxn ang="T55">
                  <a:pos x="T16" y="0"/>
                </a:cxn>
                <a:cxn ang="T56">
                  <a:pos x="T17" y="0"/>
                </a:cxn>
                <a:cxn ang="T57">
                  <a:pos x="T18" y="0"/>
                </a:cxn>
                <a:cxn ang="T58">
                  <a:pos x="T19" y="0"/>
                </a:cxn>
                <a:cxn ang="T59">
                  <a:pos x="T20" y="0"/>
                </a:cxn>
                <a:cxn ang="T60">
                  <a:pos x="T21" y="0"/>
                </a:cxn>
                <a:cxn ang="T61">
                  <a:pos x="T22" y="0"/>
                </a:cxn>
                <a:cxn ang="T62">
                  <a:pos x="T23" y="0"/>
                </a:cxn>
                <a:cxn ang="T63">
                  <a:pos x="T24" y="0"/>
                </a:cxn>
                <a:cxn ang="T64">
                  <a:pos x="T25" y="0"/>
                </a:cxn>
                <a:cxn ang="T65">
                  <a:pos x="T26" y="0"/>
                </a:cxn>
                <a:cxn ang="T66">
                  <a:pos x="T27" y="0"/>
                </a:cxn>
                <a:cxn ang="T67">
                  <a:pos x="T28" y="0"/>
                </a:cxn>
                <a:cxn ang="T68">
                  <a:pos x="T29" y="0"/>
                </a:cxn>
                <a:cxn ang="T69">
                  <a:pos x="T30" y="0"/>
                </a:cxn>
                <a:cxn ang="T70">
                  <a:pos x="T31" y="0"/>
                </a:cxn>
                <a:cxn ang="T71">
                  <a:pos x="T32" y="0"/>
                </a:cxn>
                <a:cxn ang="T72">
                  <a:pos x="T33" y="0"/>
                </a:cxn>
                <a:cxn ang="T73">
                  <a:pos x="T34" y="0"/>
                </a:cxn>
                <a:cxn ang="T74">
                  <a:pos x="T35" y="0"/>
                </a:cxn>
                <a:cxn ang="T75">
                  <a:pos x="T36" y="0"/>
                </a:cxn>
                <a:cxn ang="T76">
                  <a:pos x="T37" y="0"/>
                </a:cxn>
                <a:cxn ang="T77">
                  <a:pos x="T38" y="0"/>
                </a:cxn>
              </a:cxnLst>
              <a:rect l="0" t="0" r="r" b="b"/>
              <a:pathLst>
                <a:path w="554">
                  <a:moveTo>
                    <a:pt x="554" y="0"/>
                  </a:moveTo>
                  <a:lnTo>
                    <a:pt x="535" y="0"/>
                  </a:lnTo>
                  <a:lnTo>
                    <a:pt x="523" y="0"/>
                  </a:lnTo>
                  <a:lnTo>
                    <a:pt x="504" y="0"/>
                  </a:lnTo>
                  <a:lnTo>
                    <a:pt x="492" y="0"/>
                  </a:lnTo>
                  <a:lnTo>
                    <a:pt x="480" y="0"/>
                  </a:lnTo>
                  <a:lnTo>
                    <a:pt x="461" y="0"/>
                  </a:lnTo>
                  <a:lnTo>
                    <a:pt x="449" y="0"/>
                  </a:lnTo>
                  <a:lnTo>
                    <a:pt x="431" y="0"/>
                  </a:lnTo>
                  <a:lnTo>
                    <a:pt x="418" y="0"/>
                  </a:lnTo>
                  <a:lnTo>
                    <a:pt x="406" y="0"/>
                  </a:lnTo>
                  <a:lnTo>
                    <a:pt x="388" y="0"/>
                  </a:lnTo>
                  <a:lnTo>
                    <a:pt x="375" y="0"/>
                  </a:lnTo>
                  <a:lnTo>
                    <a:pt x="357" y="0"/>
                  </a:lnTo>
                  <a:lnTo>
                    <a:pt x="345" y="0"/>
                  </a:lnTo>
                  <a:lnTo>
                    <a:pt x="326" y="0"/>
                  </a:lnTo>
                  <a:lnTo>
                    <a:pt x="314" y="0"/>
                  </a:lnTo>
                  <a:lnTo>
                    <a:pt x="302" y="0"/>
                  </a:lnTo>
                  <a:lnTo>
                    <a:pt x="283" y="0"/>
                  </a:lnTo>
                  <a:lnTo>
                    <a:pt x="271" y="0"/>
                  </a:lnTo>
                  <a:lnTo>
                    <a:pt x="252" y="0"/>
                  </a:lnTo>
                  <a:lnTo>
                    <a:pt x="240" y="0"/>
                  </a:lnTo>
                  <a:lnTo>
                    <a:pt x="222" y="0"/>
                  </a:lnTo>
                  <a:lnTo>
                    <a:pt x="209" y="0"/>
                  </a:lnTo>
                  <a:lnTo>
                    <a:pt x="197" y="0"/>
                  </a:lnTo>
                  <a:lnTo>
                    <a:pt x="179" y="0"/>
                  </a:lnTo>
                  <a:lnTo>
                    <a:pt x="166" y="0"/>
                  </a:lnTo>
                  <a:lnTo>
                    <a:pt x="148" y="0"/>
                  </a:lnTo>
                  <a:lnTo>
                    <a:pt x="136" y="0"/>
                  </a:lnTo>
                  <a:lnTo>
                    <a:pt x="123" y="0"/>
                  </a:lnTo>
                  <a:lnTo>
                    <a:pt x="105" y="0"/>
                  </a:lnTo>
                  <a:lnTo>
                    <a:pt x="93" y="0"/>
                  </a:lnTo>
                  <a:lnTo>
                    <a:pt x="74" y="0"/>
                  </a:lnTo>
                  <a:lnTo>
                    <a:pt x="62" y="0"/>
                  </a:lnTo>
                  <a:lnTo>
                    <a:pt x="43" y="0"/>
                  </a:lnTo>
                  <a:lnTo>
                    <a:pt x="31" y="0"/>
                  </a:lnTo>
                  <a:lnTo>
                    <a:pt x="19" y="0"/>
                  </a:lnTo>
                  <a:lnTo>
                    <a:pt x="0" y="0"/>
                  </a:lnTo>
                </a:path>
              </a:pathLst>
            </a:custGeom>
            <a:solidFill>
              <a:srgbClr val="0000FF"/>
            </a:solidFill>
            <a:ln w="9525">
              <a:solidFill>
                <a:srgbClr val="000000"/>
              </a:solidFill>
              <a:prstDash val="solid"/>
              <a:round/>
              <a:headEnd/>
              <a:tailEnd/>
            </a:ln>
          </p:spPr>
          <p:txBody>
            <a:bodyPr/>
            <a:lstStyle/>
            <a:p>
              <a:endParaRPr lang="en-US"/>
            </a:p>
          </p:txBody>
        </p:sp>
        <p:sp>
          <p:nvSpPr>
            <p:cNvPr id="315474" name="Freeform 78">
              <a:extLst>
                <a:ext uri="{FF2B5EF4-FFF2-40B4-BE49-F238E27FC236}">
                  <a16:creationId xmlns:a16="http://schemas.microsoft.com/office/drawing/2014/main" id="{8F635268-16C6-D888-4B88-4A9C7387549F}"/>
                </a:ext>
              </a:extLst>
            </p:cNvPr>
            <p:cNvSpPr>
              <a:spLocks/>
            </p:cNvSpPr>
            <p:nvPr/>
          </p:nvSpPr>
          <p:spPr bwMode="auto">
            <a:xfrm>
              <a:off x="1391" y="1321"/>
              <a:ext cx="518" cy="0"/>
            </a:xfrm>
            <a:custGeom>
              <a:avLst/>
              <a:gdLst>
                <a:gd name="T0" fmla="*/ 44 w 554"/>
                <a:gd name="T1" fmla="*/ 42 w 554"/>
                <a:gd name="T2" fmla="*/ 41 w 554"/>
                <a:gd name="T3" fmla="*/ 39 w 554"/>
                <a:gd name="T4" fmla="*/ 38 w 554"/>
                <a:gd name="T5" fmla="*/ 38 w 554"/>
                <a:gd name="T6" fmla="*/ 36 w 554"/>
                <a:gd name="T7" fmla="*/ 36 w 554"/>
                <a:gd name="T8" fmla="*/ 34 w 554"/>
                <a:gd name="T9" fmla="*/ 33 w 554"/>
                <a:gd name="T10" fmla="*/ 32 w 554"/>
                <a:gd name="T11" fmla="*/ 30 w 554"/>
                <a:gd name="T12" fmla="*/ 30 w 554"/>
                <a:gd name="T13" fmla="*/ 28 w 554"/>
                <a:gd name="T14" fmla="*/ 28 w 554"/>
                <a:gd name="T15" fmla="*/ 26 w 554"/>
                <a:gd name="T16" fmla="*/ 24 w 554"/>
                <a:gd name="T17" fmla="*/ 24 w 554"/>
                <a:gd name="T18" fmla="*/ 22 w 554"/>
                <a:gd name="T19" fmla="*/ 21 w 554"/>
                <a:gd name="T20" fmla="*/ 20 w 554"/>
                <a:gd name="T21" fmla="*/ 19 w 554"/>
                <a:gd name="T22" fmla="*/ 18 w 554"/>
                <a:gd name="T23" fmla="*/ 17 w 554"/>
                <a:gd name="T24" fmla="*/ 16 w 554"/>
                <a:gd name="T25" fmla="*/ 15 w 554"/>
                <a:gd name="T26" fmla="*/ 14 w 554"/>
                <a:gd name="T27" fmla="*/ 12 w 554"/>
                <a:gd name="T28" fmla="*/ 11 w 554"/>
                <a:gd name="T29" fmla="*/ 9 w 554"/>
                <a:gd name="T30" fmla="*/ 7 w 554"/>
                <a:gd name="T31" fmla="*/ 7 w 554"/>
                <a:gd name="T32" fmla="*/ 7 w 554"/>
                <a:gd name="T33" fmla="*/ 7 w 554"/>
                <a:gd name="T34" fmla="*/ 7 w 554"/>
                <a:gd name="T35" fmla="*/ 7 w 554"/>
                <a:gd name="T36" fmla="*/ 7 w 554"/>
                <a:gd name="T37" fmla="*/ 0 w 554"/>
                <a:gd name="T38" fmla="*/ 0 w 554"/>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39">
                  <a:pos x="T0" y="0"/>
                </a:cxn>
                <a:cxn ang="T40">
                  <a:pos x="T1" y="0"/>
                </a:cxn>
                <a:cxn ang="T41">
                  <a:pos x="T2" y="0"/>
                </a:cxn>
                <a:cxn ang="T42">
                  <a:pos x="T3" y="0"/>
                </a:cxn>
                <a:cxn ang="T43">
                  <a:pos x="T4" y="0"/>
                </a:cxn>
                <a:cxn ang="T44">
                  <a:pos x="T5" y="0"/>
                </a:cxn>
                <a:cxn ang="T45">
                  <a:pos x="T6" y="0"/>
                </a:cxn>
                <a:cxn ang="T46">
                  <a:pos x="T7" y="0"/>
                </a:cxn>
                <a:cxn ang="T47">
                  <a:pos x="T8" y="0"/>
                </a:cxn>
                <a:cxn ang="T48">
                  <a:pos x="T9" y="0"/>
                </a:cxn>
                <a:cxn ang="T49">
                  <a:pos x="T10" y="0"/>
                </a:cxn>
                <a:cxn ang="T50">
                  <a:pos x="T11" y="0"/>
                </a:cxn>
                <a:cxn ang="T51">
                  <a:pos x="T12" y="0"/>
                </a:cxn>
                <a:cxn ang="T52">
                  <a:pos x="T13" y="0"/>
                </a:cxn>
                <a:cxn ang="T53">
                  <a:pos x="T14" y="0"/>
                </a:cxn>
                <a:cxn ang="T54">
                  <a:pos x="T15" y="0"/>
                </a:cxn>
                <a:cxn ang="T55">
                  <a:pos x="T16" y="0"/>
                </a:cxn>
                <a:cxn ang="T56">
                  <a:pos x="T17" y="0"/>
                </a:cxn>
                <a:cxn ang="T57">
                  <a:pos x="T18" y="0"/>
                </a:cxn>
                <a:cxn ang="T58">
                  <a:pos x="T19" y="0"/>
                </a:cxn>
                <a:cxn ang="T59">
                  <a:pos x="T20" y="0"/>
                </a:cxn>
                <a:cxn ang="T60">
                  <a:pos x="T21" y="0"/>
                </a:cxn>
                <a:cxn ang="T61">
                  <a:pos x="T22" y="0"/>
                </a:cxn>
                <a:cxn ang="T62">
                  <a:pos x="T23" y="0"/>
                </a:cxn>
                <a:cxn ang="T63">
                  <a:pos x="T24" y="0"/>
                </a:cxn>
                <a:cxn ang="T64">
                  <a:pos x="T25" y="0"/>
                </a:cxn>
                <a:cxn ang="T65">
                  <a:pos x="T26" y="0"/>
                </a:cxn>
                <a:cxn ang="T66">
                  <a:pos x="T27" y="0"/>
                </a:cxn>
                <a:cxn ang="T67">
                  <a:pos x="T28" y="0"/>
                </a:cxn>
                <a:cxn ang="T68">
                  <a:pos x="T29" y="0"/>
                </a:cxn>
                <a:cxn ang="T69">
                  <a:pos x="T30" y="0"/>
                </a:cxn>
                <a:cxn ang="T70">
                  <a:pos x="T31" y="0"/>
                </a:cxn>
                <a:cxn ang="T71">
                  <a:pos x="T32" y="0"/>
                </a:cxn>
                <a:cxn ang="T72">
                  <a:pos x="T33" y="0"/>
                </a:cxn>
                <a:cxn ang="T73">
                  <a:pos x="T34" y="0"/>
                </a:cxn>
                <a:cxn ang="T74">
                  <a:pos x="T35" y="0"/>
                </a:cxn>
                <a:cxn ang="T75">
                  <a:pos x="T36" y="0"/>
                </a:cxn>
                <a:cxn ang="T76">
                  <a:pos x="T37" y="0"/>
                </a:cxn>
                <a:cxn ang="T77">
                  <a:pos x="T38" y="0"/>
                </a:cxn>
              </a:cxnLst>
              <a:rect l="0" t="0" r="r" b="b"/>
              <a:pathLst>
                <a:path w="554">
                  <a:moveTo>
                    <a:pt x="554" y="0"/>
                  </a:moveTo>
                  <a:lnTo>
                    <a:pt x="535" y="0"/>
                  </a:lnTo>
                  <a:lnTo>
                    <a:pt x="523" y="0"/>
                  </a:lnTo>
                  <a:lnTo>
                    <a:pt x="504" y="0"/>
                  </a:lnTo>
                  <a:lnTo>
                    <a:pt x="492" y="0"/>
                  </a:lnTo>
                  <a:lnTo>
                    <a:pt x="480" y="0"/>
                  </a:lnTo>
                  <a:lnTo>
                    <a:pt x="461" y="0"/>
                  </a:lnTo>
                  <a:lnTo>
                    <a:pt x="449" y="0"/>
                  </a:lnTo>
                  <a:lnTo>
                    <a:pt x="431" y="0"/>
                  </a:lnTo>
                  <a:lnTo>
                    <a:pt x="418" y="0"/>
                  </a:lnTo>
                  <a:lnTo>
                    <a:pt x="406" y="0"/>
                  </a:lnTo>
                  <a:lnTo>
                    <a:pt x="388" y="0"/>
                  </a:lnTo>
                  <a:lnTo>
                    <a:pt x="375" y="0"/>
                  </a:lnTo>
                  <a:lnTo>
                    <a:pt x="357" y="0"/>
                  </a:lnTo>
                  <a:lnTo>
                    <a:pt x="345" y="0"/>
                  </a:lnTo>
                  <a:lnTo>
                    <a:pt x="326" y="0"/>
                  </a:lnTo>
                  <a:lnTo>
                    <a:pt x="314" y="0"/>
                  </a:lnTo>
                  <a:lnTo>
                    <a:pt x="302" y="0"/>
                  </a:lnTo>
                  <a:lnTo>
                    <a:pt x="283" y="0"/>
                  </a:lnTo>
                  <a:lnTo>
                    <a:pt x="271" y="0"/>
                  </a:lnTo>
                  <a:lnTo>
                    <a:pt x="252" y="0"/>
                  </a:lnTo>
                  <a:lnTo>
                    <a:pt x="240" y="0"/>
                  </a:lnTo>
                  <a:lnTo>
                    <a:pt x="222" y="0"/>
                  </a:lnTo>
                  <a:lnTo>
                    <a:pt x="209" y="0"/>
                  </a:lnTo>
                  <a:lnTo>
                    <a:pt x="197" y="0"/>
                  </a:lnTo>
                  <a:lnTo>
                    <a:pt x="179" y="0"/>
                  </a:lnTo>
                  <a:lnTo>
                    <a:pt x="166" y="0"/>
                  </a:lnTo>
                  <a:lnTo>
                    <a:pt x="148" y="0"/>
                  </a:lnTo>
                  <a:lnTo>
                    <a:pt x="136" y="0"/>
                  </a:lnTo>
                  <a:lnTo>
                    <a:pt x="123" y="0"/>
                  </a:lnTo>
                  <a:lnTo>
                    <a:pt x="105" y="0"/>
                  </a:lnTo>
                  <a:lnTo>
                    <a:pt x="93" y="0"/>
                  </a:lnTo>
                  <a:lnTo>
                    <a:pt x="74" y="0"/>
                  </a:lnTo>
                  <a:lnTo>
                    <a:pt x="62" y="0"/>
                  </a:lnTo>
                  <a:lnTo>
                    <a:pt x="43" y="0"/>
                  </a:lnTo>
                  <a:lnTo>
                    <a:pt x="31" y="0"/>
                  </a:lnTo>
                  <a:lnTo>
                    <a:pt x="19" y="0"/>
                  </a:lnTo>
                  <a:lnTo>
                    <a:pt x="0" y="0"/>
                  </a:lnTo>
                </a:path>
              </a:pathLst>
            </a:custGeom>
            <a:solidFill>
              <a:srgbClr val="0000FF"/>
            </a:solidFill>
            <a:ln w="9525">
              <a:solidFill>
                <a:srgbClr val="000000"/>
              </a:solidFill>
              <a:prstDash val="solid"/>
              <a:round/>
              <a:headEnd/>
              <a:tailEnd/>
            </a:ln>
          </p:spPr>
          <p:txBody>
            <a:bodyPr/>
            <a:lstStyle/>
            <a:p>
              <a:endParaRPr lang="en-US"/>
            </a:p>
          </p:txBody>
        </p:sp>
        <p:sp>
          <p:nvSpPr>
            <p:cNvPr id="315475" name="Freeform 79">
              <a:extLst>
                <a:ext uri="{FF2B5EF4-FFF2-40B4-BE49-F238E27FC236}">
                  <a16:creationId xmlns:a16="http://schemas.microsoft.com/office/drawing/2014/main" id="{FAFE7B57-1F0D-AA38-3F9A-758E5AF73E53}"/>
                </a:ext>
              </a:extLst>
            </p:cNvPr>
            <p:cNvSpPr>
              <a:spLocks/>
            </p:cNvSpPr>
            <p:nvPr/>
          </p:nvSpPr>
          <p:spPr bwMode="auto">
            <a:xfrm>
              <a:off x="1391" y="1321"/>
              <a:ext cx="518" cy="0"/>
            </a:xfrm>
            <a:custGeom>
              <a:avLst/>
              <a:gdLst>
                <a:gd name="T0" fmla="*/ 44 w 554"/>
                <a:gd name="T1" fmla="*/ 42 w 554"/>
                <a:gd name="T2" fmla="*/ 41 w 554"/>
                <a:gd name="T3" fmla="*/ 39 w 554"/>
                <a:gd name="T4" fmla="*/ 38 w 554"/>
                <a:gd name="T5" fmla="*/ 38 w 554"/>
                <a:gd name="T6" fmla="*/ 36 w 554"/>
                <a:gd name="T7" fmla="*/ 36 w 554"/>
                <a:gd name="T8" fmla="*/ 34 w 554"/>
                <a:gd name="T9" fmla="*/ 33 w 554"/>
                <a:gd name="T10" fmla="*/ 32 w 554"/>
                <a:gd name="T11" fmla="*/ 30 w 554"/>
                <a:gd name="T12" fmla="*/ 30 w 554"/>
                <a:gd name="T13" fmla="*/ 28 w 554"/>
                <a:gd name="T14" fmla="*/ 28 w 554"/>
                <a:gd name="T15" fmla="*/ 26 w 554"/>
                <a:gd name="T16" fmla="*/ 24 w 554"/>
                <a:gd name="T17" fmla="*/ 24 w 554"/>
                <a:gd name="T18" fmla="*/ 22 w 554"/>
                <a:gd name="T19" fmla="*/ 21 w 554"/>
                <a:gd name="T20" fmla="*/ 20 w 554"/>
                <a:gd name="T21" fmla="*/ 19 w 554"/>
                <a:gd name="T22" fmla="*/ 18 w 554"/>
                <a:gd name="T23" fmla="*/ 17 w 554"/>
                <a:gd name="T24" fmla="*/ 16 w 554"/>
                <a:gd name="T25" fmla="*/ 15 w 554"/>
                <a:gd name="T26" fmla="*/ 14 w 554"/>
                <a:gd name="T27" fmla="*/ 12 w 554"/>
                <a:gd name="T28" fmla="*/ 11 w 554"/>
                <a:gd name="T29" fmla="*/ 9 w 554"/>
                <a:gd name="T30" fmla="*/ 7 w 554"/>
                <a:gd name="T31" fmla="*/ 7 w 554"/>
                <a:gd name="T32" fmla="*/ 7 w 554"/>
                <a:gd name="T33" fmla="*/ 7 w 554"/>
                <a:gd name="T34" fmla="*/ 7 w 554"/>
                <a:gd name="T35" fmla="*/ 7 w 554"/>
                <a:gd name="T36" fmla="*/ 7 w 554"/>
                <a:gd name="T37" fmla="*/ 0 w 554"/>
                <a:gd name="T38" fmla="*/ 0 w 554"/>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39">
                  <a:pos x="T0" y="0"/>
                </a:cxn>
                <a:cxn ang="T40">
                  <a:pos x="T1" y="0"/>
                </a:cxn>
                <a:cxn ang="T41">
                  <a:pos x="T2" y="0"/>
                </a:cxn>
                <a:cxn ang="T42">
                  <a:pos x="T3" y="0"/>
                </a:cxn>
                <a:cxn ang="T43">
                  <a:pos x="T4" y="0"/>
                </a:cxn>
                <a:cxn ang="T44">
                  <a:pos x="T5" y="0"/>
                </a:cxn>
                <a:cxn ang="T45">
                  <a:pos x="T6" y="0"/>
                </a:cxn>
                <a:cxn ang="T46">
                  <a:pos x="T7" y="0"/>
                </a:cxn>
                <a:cxn ang="T47">
                  <a:pos x="T8" y="0"/>
                </a:cxn>
                <a:cxn ang="T48">
                  <a:pos x="T9" y="0"/>
                </a:cxn>
                <a:cxn ang="T49">
                  <a:pos x="T10" y="0"/>
                </a:cxn>
                <a:cxn ang="T50">
                  <a:pos x="T11" y="0"/>
                </a:cxn>
                <a:cxn ang="T51">
                  <a:pos x="T12" y="0"/>
                </a:cxn>
                <a:cxn ang="T52">
                  <a:pos x="T13" y="0"/>
                </a:cxn>
                <a:cxn ang="T53">
                  <a:pos x="T14" y="0"/>
                </a:cxn>
                <a:cxn ang="T54">
                  <a:pos x="T15" y="0"/>
                </a:cxn>
                <a:cxn ang="T55">
                  <a:pos x="T16" y="0"/>
                </a:cxn>
                <a:cxn ang="T56">
                  <a:pos x="T17" y="0"/>
                </a:cxn>
                <a:cxn ang="T57">
                  <a:pos x="T18" y="0"/>
                </a:cxn>
                <a:cxn ang="T58">
                  <a:pos x="T19" y="0"/>
                </a:cxn>
                <a:cxn ang="T59">
                  <a:pos x="T20" y="0"/>
                </a:cxn>
                <a:cxn ang="T60">
                  <a:pos x="T21" y="0"/>
                </a:cxn>
                <a:cxn ang="T61">
                  <a:pos x="T22" y="0"/>
                </a:cxn>
                <a:cxn ang="T62">
                  <a:pos x="T23" y="0"/>
                </a:cxn>
                <a:cxn ang="T63">
                  <a:pos x="T24" y="0"/>
                </a:cxn>
                <a:cxn ang="T64">
                  <a:pos x="T25" y="0"/>
                </a:cxn>
                <a:cxn ang="T65">
                  <a:pos x="T26" y="0"/>
                </a:cxn>
                <a:cxn ang="T66">
                  <a:pos x="T27" y="0"/>
                </a:cxn>
                <a:cxn ang="T67">
                  <a:pos x="T28" y="0"/>
                </a:cxn>
                <a:cxn ang="T68">
                  <a:pos x="T29" y="0"/>
                </a:cxn>
                <a:cxn ang="T69">
                  <a:pos x="T30" y="0"/>
                </a:cxn>
                <a:cxn ang="T70">
                  <a:pos x="T31" y="0"/>
                </a:cxn>
                <a:cxn ang="T71">
                  <a:pos x="T32" y="0"/>
                </a:cxn>
                <a:cxn ang="T72">
                  <a:pos x="T33" y="0"/>
                </a:cxn>
                <a:cxn ang="T73">
                  <a:pos x="T34" y="0"/>
                </a:cxn>
                <a:cxn ang="T74">
                  <a:pos x="T35" y="0"/>
                </a:cxn>
                <a:cxn ang="T75">
                  <a:pos x="T36" y="0"/>
                </a:cxn>
                <a:cxn ang="T76">
                  <a:pos x="T37" y="0"/>
                </a:cxn>
                <a:cxn ang="T77">
                  <a:pos x="T38" y="0"/>
                </a:cxn>
              </a:cxnLst>
              <a:rect l="0" t="0" r="r" b="b"/>
              <a:pathLst>
                <a:path w="554">
                  <a:moveTo>
                    <a:pt x="554" y="0"/>
                  </a:moveTo>
                  <a:lnTo>
                    <a:pt x="535" y="0"/>
                  </a:lnTo>
                  <a:lnTo>
                    <a:pt x="523" y="0"/>
                  </a:lnTo>
                  <a:lnTo>
                    <a:pt x="504" y="0"/>
                  </a:lnTo>
                  <a:lnTo>
                    <a:pt x="492" y="0"/>
                  </a:lnTo>
                  <a:lnTo>
                    <a:pt x="480" y="0"/>
                  </a:lnTo>
                  <a:lnTo>
                    <a:pt x="461" y="0"/>
                  </a:lnTo>
                  <a:lnTo>
                    <a:pt x="449" y="0"/>
                  </a:lnTo>
                  <a:lnTo>
                    <a:pt x="431" y="0"/>
                  </a:lnTo>
                  <a:lnTo>
                    <a:pt x="418" y="0"/>
                  </a:lnTo>
                  <a:lnTo>
                    <a:pt x="406" y="0"/>
                  </a:lnTo>
                  <a:lnTo>
                    <a:pt x="388" y="0"/>
                  </a:lnTo>
                  <a:lnTo>
                    <a:pt x="375" y="0"/>
                  </a:lnTo>
                  <a:lnTo>
                    <a:pt x="357" y="0"/>
                  </a:lnTo>
                  <a:lnTo>
                    <a:pt x="345" y="0"/>
                  </a:lnTo>
                  <a:lnTo>
                    <a:pt x="326" y="0"/>
                  </a:lnTo>
                  <a:lnTo>
                    <a:pt x="314" y="0"/>
                  </a:lnTo>
                  <a:lnTo>
                    <a:pt x="302" y="0"/>
                  </a:lnTo>
                  <a:lnTo>
                    <a:pt x="283" y="0"/>
                  </a:lnTo>
                  <a:lnTo>
                    <a:pt x="271" y="0"/>
                  </a:lnTo>
                  <a:lnTo>
                    <a:pt x="252" y="0"/>
                  </a:lnTo>
                  <a:lnTo>
                    <a:pt x="240" y="0"/>
                  </a:lnTo>
                  <a:lnTo>
                    <a:pt x="222" y="0"/>
                  </a:lnTo>
                  <a:lnTo>
                    <a:pt x="209" y="0"/>
                  </a:lnTo>
                  <a:lnTo>
                    <a:pt x="197" y="0"/>
                  </a:lnTo>
                  <a:lnTo>
                    <a:pt x="179" y="0"/>
                  </a:lnTo>
                  <a:lnTo>
                    <a:pt x="166" y="0"/>
                  </a:lnTo>
                  <a:lnTo>
                    <a:pt x="148" y="0"/>
                  </a:lnTo>
                  <a:lnTo>
                    <a:pt x="136" y="0"/>
                  </a:lnTo>
                  <a:lnTo>
                    <a:pt x="123" y="0"/>
                  </a:lnTo>
                  <a:lnTo>
                    <a:pt x="105" y="0"/>
                  </a:lnTo>
                  <a:lnTo>
                    <a:pt x="93" y="0"/>
                  </a:lnTo>
                  <a:lnTo>
                    <a:pt x="74" y="0"/>
                  </a:lnTo>
                  <a:lnTo>
                    <a:pt x="62" y="0"/>
                  </a:lnTo>
                  <a:lnTo>
                    <a:pt x="43" y="0"/>
                  </a:lnTo>
                  <a:lnTo>
                    <a:pt x="31" y="0"/>
                  </a:lnTo>
                  <a:lnTo>
                    <a:pt x="19" y="0"/>
                  </a:lnTo>
                  <a:lnTo>
                    <a:pt x="0" y="0"/>
                  </a:lnTo>
                </a:path>
              </a:pathLst>
            </a:custGeom>
            <a:solidFill>
              <a:srgbClr val="0000FF"/>
            </a:solidFill>
            <a:ln w="9525">
              <a:solidFill>
                <a:srgbClr val="000000"/>
              </a:solidFill>
              <a:prstDash val="solid"/>
              <a:round/>
              <a:headEnd/>
              <a:tailEnd/>
            </a:ln>
          </p:spPr>
          <p:txBody>
            <a:bodyPr/>
            <a:lstStyle/>
            <a:p>
              <a:endParaRPr lang="en-US"/>
            </a:p>
          </p:txBody>
        </p:sp>
        <p:sp>
          <p:nvSpPr>
            <p:cNvPr id="315476" name="Freeform 80">
              <a:extLst>
                <a:ext uri="{FF2B5EF4-FFF2-40B4-BE49-F238E27FC236}">
                  <a16:creationId xmlns:a16="http://schemas.microsoft.com/office/drawing/2014/main" id="{C6251DC1-75F0-53D0-1669-020D4837565F}"/>
                </a:ext>
              </a:extLst>
            </p:cNvPr>
            <p:cNvSpPr>
              <a:spLocks/>
            </p:cNvSpPr>
            <p:nvPr/>
          </p:nvSpPr>
          <p:spPr bwMode="auto">
            <a:xfrm>
              <a:off x="1391" y="1321"/>
              <a:ext cx="518" cy="0"/>
            </a:xfrm>
            <a:custGeom>
              <a:avLst/>
              <a:gdLst>
                <a:gd name="T0" fmla="*/ 44 w 554"/>
                <a:gd name="T1" fmla="*/ 42 w 554"/>
                <a:gd name="T2" fmla="*/ 41 w 554"/>
                <a:gd name="T3" fmla="*/ 39 w 554"/>
                <a:gd name="T4" fmla="*/ 38 w 554"/>
                <a:gd name="T5" fmla="*/ 38 w 554"/>
                <a:gd name="T6" fmla="*/ 36 w 554"/>
                <a:gd name="T7" fmla="*/ 36 w 554"/>
                <a:gd name="T8" fmla="*/ 34 w 554"/>
                <a:gd name="T9" fmla="*/ 33 w 554"/>
                <a:gd name="T10" fmla="*/ 32 w 554"/>
                <a:gd name="T11" fmla="*/ 30 w 554"/>
                <a:gd name="T12" fmla="*/ 30 w 554"/>
                <a:gd name="T13" fmla="*/ 28 w 554"/>
                <a:gd name="T14" fmla="*/ 28 w 554"/>
                <a:gd name="T15" fmla="*/ 26 w 554"/>
                <a:gd name="T16" fmla="*/ 24 w 554"/>
                <a:gd name="T17" fmla="*/ 24 w 554"/>
                <a:gd name="T18" fmla="*/ 22 w 554"/>
                <a:gd name="T19" fmla="*/ 21 w 554"/>
                <a:gd name="T20" fmla="*/ 20 w 554"/>
                <a:gd name="T21" fmla="*/ 19 w 554"/>
                <a:gd name="T22" fmla="*/ 18 w 554"/>
                <a:gd name="T23" fmla="*/ 17 w 554"/>
                <a:gd name="T24" fmla="*/ 16 w 554"/>
                <a:gd name="T25" fmla="*/ 15 w 554"/>
                <a:gd name="T26" fmla="*/ 14 w 554"/>
                <a:gd name="T27" fmla="*/ 12 w 554"/>
                <a:gd name="T28" fmla="*/ 11 w 554"/>
                <a:gd name="T29" fmla="*/ 9 w 554"/>
                <a:gd name="T30" fmla="*/ 7 w 554"/>
                <a:gd name="T31" fmla="*/ 7 w 554"/>
                <a:gd name="T32" fmla="*/ 7 w 554"/>
                <a:gd name="T33" fmla="*/ 7 w 554"/>
                <a:gd name="T34" fmla="*/ 7 w 554"/>
                <a:gd name="T35" fmla="*/ 7 w 554"/>
                <a:gd name="T36" fmla="*/ 7 w 554"/>
                <a:gd name="T37" fmla="*/ 0 w 554"/>
                <a:gd name="T38" fmla="*/ 0 w 554"/>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39">
                  <a:pos x="T0" y="0"/>
                </a:cxn>
                <a:cxn ang="T40">
                  <a:pos x="T1" y="0"/>
                </a:cxn>
                <a:cxn ang="T41">
                  <a:pos x="T2" y="0"/>
                </a:cxn>
                <a:cxn ang="T42">
                  <a:pos x="T3" y="0"/>
                </a:cxn>
                <a:cxn ang="T43">
                  <a:pos x="T4" y="0"/>
                </a:cxn>
                <a:cxn ang="T44">
                  <a:pos x="T5" y="0"/>
                </a:cxn>
                <a:cxn ang="T45">
                  <a:pos x="T6" y="0"/>
                </a:cxn>
                <a:cxn ang="T46">
                  <a:pos x="T7" y="0"/>
                </a:cxn>
                <a:cxn ang="T47">
                  <a:pos x="T8" y="0"/>
                </a:cxn>
                <a:cxn ang="T48">
                  <a:pos x="T9" y="0"/>
                </a:cxn>
                <a:cxn ang="T49">
                  <a:pos x="T10" y="0"/>
                </a:cxn>
                <a:cxn ang="T50">
                  <a:pos x="T11" y="0"/>
                </a:cxn>
                <a:cxn ang="T51">
                  <a:pos x="T12" y="0"/>
                </a:cxn>
                <a:cxn ang="T52">
                  <a:pos x="T13" y="0"/>
                </a:cxn>
                <a:cxn ang="T53">
                  <a:pos x="T14" y="0"/>
                </a:cxn>
                <a:cxn ang="T54">
                  <a:pos x="T15" y="0"/>
                </a:cxn>
                <a:cxn ang="T55">
                  <a:pos x="T16" y="0"/>
                </a:cxn>
                <a:cxn ang="T56">
                  <a:pos x="T17" y="0"/>
                </a:cxn>
                <a:cxn ang="T57">
                  <a:pos x="T18" y="0"/>
                </a:cxn>
                <a:cxn ang="T58">
                  <a:pos x="T19" y="0"/>
                </a:cxn>
                <a:cxn ang="T59">
                  <a:pos x="T20" y="0"/>
                </a:cxn>
                <a:cxn ang="T60">
                  <a:pos x="T21" y="0"/>
                </a:cxn>
                <a:cxn ang="T61">
                  <a:pos x="T22" y="0"/>
                </a:cxn>
                <a:cxn ang="T62">
                  <a:pos x="T23" y="0"/>
                </a:cxn>
                <a:cxn ang="T63">
                  <a:pos x="T24" y="0"/>
                </a:cxn>
                <a:cxn ang="T64">
                  <a:pos x="T25" y="0"/>
                </a:cxn>
                <a:cxn ang="T65">
                  <a:pos x="T26" y="0"/>
                </a:cxn>
                <a:cxn ang="T66">
                  <a:pos x="T27" y="0"/>
                </a:cxn>
                <a:cxn ang="T67">
                  <a:pos x="T28" y="0"/>
                </a:cxn>
                <a:cxn ang="T68">
                  <a:pos x="T29" y="0"/>
                </a:cxn>
                <a:cxn ang="T69">
                  <a:pos x="T30" y="0"/>
                </a:cxn>
                <a:cxn ang="T70">
                  <a:pos x="T31" y="0"/>
                </a:cxn>
                <a:cxn ang="T71">
                  <a:pos x="T32" y="0"/>
                </a:cxn>
                <a:cxn ang="T72">
                  <a:pos x="T33" y="0"/>
                </a:cxn>
                <a:cxn ang="T73">
                  <a:pos x="T34" y="0"/>
                </a:cxn>
                <a:cxn ang="T74">
                  <a:pos x="T35" y="0"/>
                </a:cxn>
                <a:cxn ang="T75">
                  <a:pos x="T36" y="0"/>
                </a:cxn>
                <a:cxn ang="T76">
                  <a:pos x="T37" y="0"/>
                </a:cxn>
                <a:cxn ang="T77">
                  <a:pos x="T38" y="0"/>
                </a:cxn>
              </a:cxnLst>
              <a:rect l="0" t="0" r="r" b="b"/>
              <a:pathLst>
                <a:path w="554">
                  <a:moveTo>
                    <a:pt x="554" y="0"/>
                  </a:moveTo>
                  <a:lnTo>
                    <a:pt x="535" y="0"/>
                  </a:lnTo>
                  <a:lnTo>
                    <a:pt x="523" y="0"/>
                  </a:lnTo>
                  <a:lnTo>
                    <a:pt x="504" y="0"/>
                  </a:lnTo>
                  <a:lnTo>
                    <a:pt x="492" y="0"/>
                  </a:lnTo>
                  <a:lnTo>
                    <a:pt x="480" y="0"/>
                  </a:lnTo>
                  <a:lnTo>
                    <a:pt x="461" y="0"/>
                  </a:lnTo>
                  <a:lnTo>
                    <a:pt x="449" y="0"/>
                  </a:lnTo>
                  <a:lnTo>
                    <a:pt x="431" y="0"/>
                  </a:lnTo>
                  <a:lnTo>
                    <a:pt x="418" y="0"/>
                  </a:lnTo>
                  <a:lnTo>
                    <a:pt x="406" y="0"/>
                  </a:lnTo>
                  <a:lnTo>
                    <a:pt x="388" y="0"/>
                  </a:lnTo>
                  <a:lnTo>
                    <a:pt x="375" y="0"/>
                  </a:lnTo>
                  <a:lnTo>
                    <a:pt x="357" y="0"/>
                  </a:lnTo>
                  <a:lnTo>
                    <a:pt x="345" y="0"/>
                  </a:lnTo>
                  <a:lnTo>
                    <a:pt x="326" y="0"/>
                  </a:lnTo>
                  <a:lnTo>
                    <a:pt x="314" y="0"/>
                  </a:lnTo>
                  <a:lnTo>
                    <a:pt x="302" y="0"/>
                  </a:lnTo>
                  <a:lnTo>
                    <a:pt x="283" y="0"/>
                  </a:lnTo>
                  <a:lnTo>
                    <a:pt x="271" y="0"/>
                  </a:lnTo>
                  <a:lnTo>
                    <a:pt x="252" y="0"/>
                  </a:lnTo>
                  <a:lnTo>
                    <a:pt x="240" y="0"/>
                  </a:lnTo>
                  <a:lnTo>
                    <a:pt x="222" y="0"/>
                  </a:lnTo>
                  <a:lnTo>
                    <a:pt x="209" y="0"/>
                  </a:lnTo>
                  <a:lnTo>
                    <a:pt x="197" y="0"/>
                  </a:lnTo>
                  <a:lnTo>
                    <a:pt x="179" y="0"/>
                  </a:lnTo>
                  <a:lnTo>
                    <a:pt x="166" y="0"/>
                  </a:lnTo>
                  <a:lnTo>
                    <a:pt x="148" y="0"/>
                  </a:lnTo>
                  <a:lnTo>
                    <a:pt x="136" y="0"/>
                  </a:lnTo>
                  <a:lnTo>
                    <a:pt x="123" y="0"/>
                  </a:lnTo>
                  <a:lnTo>
                    <a:pt x="105" y="0"/>
                  </a:lnTo>
                  <a:lnTo>
                    <a:pt x="93" y="0"/>
                  </a:lnTo>
                  <a:lnTo>
                    <a:pt x="74" y="0"/>
                  </a:lnTo>
                  <a:lnTo>
                    <a:pt x="62" y="0"/>
                  </a:lnTo>
                  <a:lnTo>
                    <a:pt x="43" y="0"/>
                  </a:lnTo>
                  <a:lnTo>
                    <a:pt x="31" y="0"/>
                  </a:lnTo>
                  <a:lnTo>
                    <a:pt x="19" y="0"/>
                  </a:lnTo>
                  <a:lnTo>
                    <a:pt x="0" y="0"/>
                  </a:lnTo>
                </a:path>
              </a:pathLst>
            </a:custGeom>
            <a:solidFill>
              <a:srgbClr val="0000FF"/>
            </a:solidFill>
            <a:ln w="9525">
              <a:solidFill>
                <a:srgbClr val="000000"/>
              </a:solidFill>
              <a:prstDash val="solid"/>
              <a:round/>
              <a:headEnd/>
              <a:tailEnd/>
            </a:ln>
          </p:spPr>
          <p:txBody>
            <a:bodyPr/>
            <a:lstStyle/>
            <a:p>
              <a:endParaRPr lang="en-US"/>
            </a:p>
          </p:txBody>
        </p:sp>
        <p:sp>
          <p:nvSpPr>
            <p:cNvPr id="315477" name="Freeform 81">
              <a:extLst>
                <a:ext uri="{FF2B5EF4-FFF2-40B4-BE49-F238E27FC236}">
                  <a16:creationId xmlns:a16="http://schemas.microsoft.com/office/drawing/2014/main" id="{F0EC1DAF-E0F5-C58A-D7F6-12C1DDECE6B0}"/>
                </a:ext>
              </a:extLst>
            </p:cNvPr>
            <p:cNvSpPr>
              <a:spLocks/>
            </p:cNvSpPr>
            <p:nvPr/>
          </p:nvSpPr>
          <p:spPr bwMode="auto">
            <a:xfrm>
              <a:off x="1391" y="1321"/>
              <a:ext cx="518" cy="0"/>
            </a:xfrm>
            <a:custGeom>
              <a:avLst/>
              <a:gdLst>
                <a:gd name="T0" fmla="*/ 44 w 554"/>
                <a:gd name="T1" fmla="*/ 42 w 554"/>
                <a:gd name="T2" fmla="*/ 41 w 554"/>
                <a:gd name="T3" fmla="*/ 39 w 554"/>
                <a:gd name="T4" fmla="*/ 38 w 554"/>
                <a:gd name="T5" fmla="*/ 38 w 554"/>
                <a:gd name="T6" fmla="*/ 36 w 554"/>
                <a:gd name="T7" fmla="*/ 36 w 554"/>
                <a:gd name="T8" fmla="*/ 34 w 554"/>
                <a:gd name="T9" fmla="*/ 33 w 554"/>
                <a:gd name="T10" fmla="*/ 32 w 554"/>
                <a:gd name="T11" fmla="*/ 30 w 554"/>
                <a:gd name="T12" fmla="*/ 30 w 554"/>
                <a:gd name="T13" fmla="*/ 28 w 554"/>
                <a:gd name="T14" fmla="*/ 28 w 554"/>
                <a:gd name="T15" fmla="*/ 26 w 554"/>
                <a:gd name="T16" fmla="*/ 24 w 554"/>
                <a:gd name="T17" fmla="*/ 24 w 554"/>
                <a:gd name="T18" fmla="*/ 22 w 554"/>
                <a:gd name="T19" fmla="*/ 21 w 554"/>
                <a:gd name="T20" fmla="*/ 20 w 554"/>
                <a:gd name="T21" fmla="*/ 19 w 554"/>
                <a:gd name="T22" fmla="*/ 18 w 554"/>
                <a:gd name="T23" fmla="*/ 17 w 554"/>
                <a:gd name="T24" fmla="*/ 16 w 554"/>
                <a:gd name="T25" fmla="*/ 15 w 554"/>
                <a:gd name="T26" fmla="*/ 14 w 554"/>
                <a:gd name="T27" fmla="*/ 12 w 554"/>
                <a:gd name="T28" fmla="*/ 11 w 554"/>
                <a:gd name="T29" fmla="*/ 9 w 554"/>
                <a:gd name="T30" fmla="*/ 7 w 554"/>
                <a:gd name="T31" fmla="*/ 7 w 554"/>
                <a:gd name="T32" fmla="*/ 7 w 554"/>
                <a:gd name="T33" fmla="*/ 7 w 554"/>
                <a:gd name="T34" fmla="*/ 7 w 554"/>
                <a:gd name="T35" fmla="*/ 7 w 554"/>
                <a:gd name="T36" fmla="*/ 7 w 554"/>
                <a:gd name="T37" fmla="*/ 0 w 554"/>
                <a:gd name="T38" fmla="*/ 0 w 554"/>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39">
                  <a:pos x="T0" y="0"/>
                </a:cxn>
                <a:cxn ang="T40">
                  <a:pos x="T1" y="0"/>
                </a:cxn>
                <a:cxn ang="T41">
                  <a:pos x="T2" y="0"/>
                </a:cxn>
                <a:cxn ang="T42">
                  <a:pos x="T3" y="0"/>
                </a:cxn>
                <a:cxn ang="T43">
                  <a:pos x="T4" y="0"/>
                </a:cxn>
                <a:cxn ang="T44">
                  <a:pos x="T5" y="0"/>
                </a:cxn>
                <a:cxn ang="T45">
                  <a:pos x="T6" y="0"/>
                </a:cxn>
                <a:cxn ang="T46">
                  <a:pos x="T7" y="0"/>
                </a:cxn>
                <a:cxn ang="T47">
                  <a:pos x="T8" y="0"/>
                </a:cxn>
                <a:cxn ang="T48">
                  <a:pos x="T9" y="0"/>
                </a:cxn>
                <a:cxn ang="T49">
                  <a:pos x="T10" y="0"/>
                </a:cxn>
                <a:cxn ang="T50">
                  <a:pos x="T11" y="0"/>
                </a:cxn>
                <a:cxn ang="T51">
                  <a:pos x="T12" y="0"/>
                </a:cxn>
                <a:cxn ang="T52">
                  <a:pos x="T13" y="0"/>
                </a:cxn>
                <a:cxn ang="T53">
                  <a:pos x="T14" y="0"/>
                </a:cxn>
                <a:cxn ang="T54">
                  <a:pos x="T15" y="0"/>
                </a:cxn>
                <a:cxn ang="T55">
                  <a:pos x="T16" y="0"/>
                </a:cxn>
                <a:cxn ang="T56">
                  <a:pos x="T17" y="0"/>
                </a:cxn>
                <a:cxn ang="T57">
                  <a:pos x="T18" y="0"/>
                </a:cxn>
                <a:cxn ang="T58">
                  <a:pos x="T19" y="0"/>
                </a:cxn>
                <a:cxn ang="T59">
                  <a:pos x="T20" y="0"/>
                </a:cxn>
                <a:cxn ang="T60">
                  <a:pos x="T21" y="0"/>
                </a:cxn>
                <a:cxn ang="T61">
                  <a:pos x="T22" y="0"/>
                </a:cxn>
                <a:cxn ang="T62">
                  <a:pos x="T23" y="0"/>
                </a:cxn>
                <a:cxn ang="T63">
                  <a:pos x="T24" y="0"/>
                </a:cxn>
                <a:cxn ang="T64">
                  <a:pos x="T25" y="0"/>
                </a:cxn>
                <a:cxn ang="T65">
                  <a:pos x="T26" y="0"/>
                </a:cxn>
                <a:cxn ang="T66">
                  <a:pos x="T27" y="0"/>
                </a:cxn>
                <a:cxn ang="T67">
                  <a:pos x="T28" y="0"/>
                </a:cxn>
                <a:cxn ang="T68">
                  <a:pos x="T29" y="0"/>
                </a:cxn>
                <a:cxn ang="T69">
                  <a:pos x="T30" y="0"/>
                </a:cxn>
                <a:cxn ang="T70">
                  <a:pos x="T31" y="0"/>
                </a:cxn>
                <a:cxn ang="T71">
                  <a:pos x="T32" y="0"/>
                </a:cxn>
                <a:cxn ang="T72">
                  <a:pos x="T33" y="0"/>
                </a:cxn>
                <a:cxn ang="T73">
                  <a:pos x="T34" y="0"/>
                </a:cxn>
                <a:cxn ang="T74">
                  <a:pos x="T35" y="0"/>
                </a:cxn>
                <a:cxn ang="T75">
                  <a:pos x="T36" y="0"/>
                </a:cxn>
                <a:cxn ang="T76">
                  <a:pos x="T37" y="0"/>
                </a:cxn>
                <a:cxn ang="T77">
                  <a:pos x="T38" y="0"/>
                </a:cxn>
              </a:cxnLst>
              <a:rect l="0" t="0" r="r" b="b"/>
              <a:pathLst>
                <a:path w="554">
                  <a:moveTo>
                    <a:pt x="554" y="0"/>
                  </a:moveTo>
                  <a:lnTo>
                    <a:pt x="535" y="0"/>
                  </a:lnTo>
                  <a:lnTo>
                    <a:pt x="523" y="0"/>
                  </a:lnTo>
                  <a:lnTo>
                    <a:pt x="504" y="0"/>
                  </a:lnTo>
                  <a:lnTo>
                    <a:pt x="492" y="0"/>
                  </a:lnTo>
                  <a:lnTo>
                    <a:pt x="480" y="0"/>
                  </a:lnTo>
                  <a:lnTo>
                    <a:pt x="461" y="0"/>
                  </a:lnTo>
                  <a:lnTo>
                    <a:pt x="449" y="0"/>
                  </a:lnTo>
                  <a:lnTo>
                    <a:pt x="431" y="0"/>
                  </a:lnTo>
                  <a:lnTo>
                    <a:pt x="418" y="0"/>
                  </a:lnTo>
                  <a:lnTo>
                    <a:pt x="406" y="0"/>
                  </a:lnTo>
                  <a:lnTo>
                    <a:pt x="388" y="0"/>
                  </a:lnTo>
                  <a:lnTo>
                    <a:pt x="375" y="0"/>
                  </a:lnTo>
                  <a:lnTo>
                    <a:pt x="357" y="0"/>
                  </a:lnTo>
                  <a:lnTo>
                    <a:pt x="345" y="0"/>
                  </a:lnTo>
                  <a:lnTo>
                    <a:pt x="326" y="0"/>
                  </a:lnTo>
                  <a:lnTo>
                    <a:pt x="314" y="0"/>
                  </a:lnTo>
                  <a:lnTo>
                    <a:pt x="302" y="0"/>
                  </a:lnTo>
                  <a:lnTo>
                    <a:pt x="283" y="0"/>
                  </a:lnTo>
                  <a:lnTo>
                    <a:pt x="271" y="0"/>
                  </a:lnTo>
                  <a:lnTo>
                    <a:pt x="252" y="0"/>
                  </a:lnTo>
                  <a:lnTo>
                    <a:pt x="240" y="0"/>
                  </a:lnTo>
                  <a:lnTo>
                    <a:pt x="222" y="0"/>
                  </a:lnTo>
                  <a:lnTo>
                    <a:pt x="209" y="0"/>
                  </a:lnTo>
                  <a:lnTo>
                    <a:pt x="197" y="0"/>
                  </a:lnTo>
                  <a:lnTo>
                    <a:pt x="179" y="0"/>
                  </a:lnTo>
                  <a:lnTo>
                    <a:pt x="166" y="0"/>
                  </a:lnTo>
                  <a:lnTo>
                    <a:pt x="148" y="0"/>
                  </a:lnTo>
                  <a:lnTo>
                    <a:pt x="136" y="0"/>
                  </a:lnTo>
                  <a:lnTo>
                    <a:pt x="123" y="0"/>
                  </a:lnTo>
                  <a:lnTo>
                    <a:pt x="105" y="0"/>
                  </a:lnTo>
                  <a:lnTo>
                    <a:pt x="93" y="0"/>
                  </a:lnTo>
                  <a:lnTo>
                    <a:pt x="74" y="0"/>
                  </a:lnTo>
                  <a:lnTo>
                    <a:pt x="62" y="0"/>
                  </a:lnTo>
                  <a:lnTo>
                    <a:pt x="43" y="0"/>
                  </a:lnTo>
                  <a:lnTo>
                    <a:pt x="31" y="0"/>
                  </a:lnTo>
                  <a:lnTo>
                    <a:pt x="19" y="0"/>
                  </a:lnTo>
                  <a:lnTo>
                    <a:pt x="0" y="0"/>
                  </a:lnTo>
                </a:path>
              </a:pathLst>
            </a:custGeom>
            <a:solidFill>
              <a:srgbClr val="0000FF"/>
            </a:solidFill>
            <a:ln w="9525">
              <a:solidFill>
                <a:srgbClr val="000000"/>
              </a:solidFill>
              <a:prstDash val="solid"/>
              <a:round/>
              <a:headEnd/>
              <a:tailEnd/>
            </a:ln>
          </p:spPr>
          <p:txBody>
            <a:bodyPr/>
            <a:lstStyle/>
            <a:p>
              <a:endParaRPr lang="en-US"/>
            </a:p>
          </p:txBody>
        </p:sp>
        <p:sp>
          <p:nvSpPr>
            <p:cNvPr id="315478" name="Freeform 82">
              <a:extLst>
                <a:ext uri="{FF2B5EF4-FFF2-40B4-BE49-F238E27FC236}">
                  <a16:creationId xmlns:a16="http://schemas.microsoft.com/office/drawing/2014/main" id="{A0330D78-1CC6-AB3A-B3AB-8C4C5D0AE1A6}"/>
                </a:ext>
              </a:extLst>
            </p:cNvPr>
            <p:cNvSpPr>
              <a:spLocks/>
            </p:cNvSpPr>
            <p:nvPr/>
          </p:nvSpPr>
          <p:spPr bwMode="auto">
            <a:xfrm>
              <a:off x="1391" y="1321"/>
              <a:ext cx="518" cy="0"/>
            </a:xfrm>
            <a:custGeom>
              <a:avLst/>
              <a:gdLst>
                <a:gd name="T0" fmla="*/ 44 w 554"/>
                <a:gd name="T1" fmla="*/ 42 w 554"/>
                <a:gd name="T2" fmla="*/ 41 w 554"/>
                <a:gd name="T3" fmla="*/ 39 w 554"/>
                <a:gd name="T4" fmla="*/ 38 w 554"/>
                <a:gd name="T5" fmla="*/ 38 w 554"/>
                <a:gd name="T6" fmla="*/ 36 w 554"/>
                <a:gd name="T7" fmla="*/ 36 w 554"/>
                <a:gd name="T8" fmla="*/ 34 w 554"/>
                <a:gd name="T9" fmla="*/ 33 w 554"/>
                <a:gd name="T10" fmla="*/ 32 w 554"/>
                <a:gd name="T11" fmla="*/ 30 w 554"/>
                <a:gd name="T12" fmla="*/ 30 w 554"/>
                <a:gd name="T13" fmla="*/ 28 w 554"/>
                <a:gd name="T14" fmla="*/ 28 w 554"/>
                <a:gd name="T15" fmla="*/ 26 w 554"/>
                <a:gd name="T16" fmla="*/ 24 w 554"/>
                <a:gd name="T17" fmla="*/ 24 w 554"/>
                <a:gd name="T18" fmla="*/ 22 w 554"/>
                <a:gd name="T19" fmla="*/ 21 w 554"/>
                <a:gd name="T20" fmla="*/ 20 w 554"/>
                <a:gd name="T21" fmla="*/ 19 w 554"/>
                <a:gd name="T22" fmla="*/ 18 w 554"/>
                <a:gd name="T23" fmla="*/ 17 w 554"/>
                <a:gd name="T24" fmla="*/ 16 w 554"/>
                <a:gd name="T25" fmla="*/ 15 w 554"/>
                <a:gd name="T26" fmla="*/ 14 w 554"/>
                <a:gd name="T27" fmla="*/ 12 w 554"/>
                <a:gd name="T28" fmla="*/ 11 w 554"/>
                <a:gd name="T29" fmla="*/ 9 w 554"/>
                <a:gd name="T30" fmla="*/ 7 w 554"/>
                <a:gd name="T31" fmla="*/ 7 w 554"/>
                <a:gd name="T32" fmla="*/ 7 w 554"/>
                <a:gd name="T33" fmla="*/ 7 w 554"/>
                <a:gd name="T34" fmla="*/ 7 w 554"/>
                <a:gd name="T35" fmla="*/ 7 w 554"/>
                <a:gd name="T36" fmla="*/ 7 w 554"/>
                <a:gd name="T37" fmla="*/ 0 w 554"/>
                <a:gd name="T38" fmla="*/ 0 w 554"/>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39">
                  <a:pos x="T0" y="0"/>
                </a:cxn>
                <a:cxn ang="T40">
                  <a:pos x="T1" y="0"/>
                </a:cxn>
                <a:cxn ang="T41">
                  <a:pos x="T2" y="0"/>
                </a:cxn>
                <a:cxn ang="T42">
                  <a:pos x="T3" y="0"/>
                </a:cxn>
                <a:cxn ang="T43">
                  <a:pos x="T4" y="0"/>
                </a:cxn>
                <a:cxn ang="T44">
                  <a:pos x="T5" y="0"/>
                </a:cxn>
                <a:cxn ang="T45">
                  <a:pos x="T6" y="0"/>
                </a:cxn>
                <a:cxn ang="T46">
                  <a:pos x="T7" y="0"/>
                </a:cxn>
                <a:cxn ang="T47">
                  <a:pos x="T8" y="0"/>
                </a:cxn>
                <a:cxn ang="T48">
                  <a:pos x="T9" y="0"/>
                </a:cxn>
                <a:cxn ang="T49">
                  <a:pos x="T10" y="0"/>
                </a:cxn>
                <a:cxn ang="T50">
                  <a:pos x="T11" y="0"/>
                </a:cxn>
                <a:cxn ang="T51">
                  <a:pos x="T12" y="0"/>
                </a:cxn>
                <a:cxn ang="T52">
                  <a:pos x="T13" y="0"/>
                </a:cxn>
                <a:cxn ang="T53">
                  <a:pos x="T14" y="0"/>
                </a:cxn>
                <a:cxn ang="T54">
                  <a:pos x="T15" y="0"/>
                </a:cxn>
                <a:cxn ang="T55">
                  <a:pos x="T16" y="0"/>
                </a:cxn>
                <a:cxn ang="T56">
                  <a:pos x="T17" y="0"/>
                </a:cxn>
                <a:cxn ang="T57">
                  <a:pos x="T18" y="0"/>
                </a:cxn>
                <a:cxn ang="T58">
                  <a:pos x="T19" y="0"/>
                </a:cxn>
                <a:cxn ang="T59">
                  <a:pos x="T20" y="0"/>
                </a:cxn>
                <a:cxn ang="T60">
                  <a:pos x="T21" y="0"/>
                </a:cxn>
                <a:cxn ang="T61">
                  <a:pos x="T22" y="0"/>
                </a:cxn>
                <a:cxn ang="T62">
                  <a:pos x="T23" y="0"/>
                </a:cxn>
                <a:cxn ang="T63">
                  <a:pos x="T24" y="0"/>
                </a:cxn>
                <a:cxn ang="T64">
                  <a:pos x="T25" y="0"/>
                </a:cxn>
                <a:cxn ang="T65">
                  <a:pos x="T26" y="0"/>
                </a:cxn>
                <a:cxn ang="T66">
                  <a:pos x="T27" y="0"/>
                </a:cxn>
                <a:cxn ang="T67">
                  <a:pos x="T28" y="0"/>
                </a:cxn>
                <a:cxn ang="T68">
                  <a:pos x="T29" y="0"/>
                </a:cxn>
                <a:cxn ang="T69">
                  <a:pos x="T30" y="0"/>
                </a:cxn>
                <a:cxn ang="T70">
                  <a:pos x="T31" y="0"/>
                </a:cxn>
                <a:cxn ang="T71">
                  <a:pos x="T32" y="0"/>
                </a:cxn>
                <a:cxn ang="T72">
                  <a:pos x="T33" y="0"/>
                </a:cxn>
                <a:cxn ang="T73">
                  <a:pos x="T34" y="0"/>
                </a:cxn>
                <a:cxn ang="T74">
                  <a:pos x="T35" y="0"/>
                </a:cxn>
                <a:cxn ang="T75">
                  <a:pos x="T36" y="0"/>
                </a:cxn>
                <a:cxn ang="T76">
                  <a:pos x="T37" y="0"/>
                </a:cxn>
                <a:cxn ang="T77">
                  <a:pos x="T38" y="0"/>
                </a:cxn>
              </a:cxnLst>
              <a:rect l="0" t="0" r="r" b="b"/>
              <a:pathLst>
                <a:path w="554">
                  <a:moveTo>
                    <a:pt x="554" y="0"/>
                  </a:moveTo>
                  <a:lnTo>
                    <a:pt x="535" y="0"/>
                  </a:lnTo>
                  <a:lnTo>
                    <a:pt x="523" y="0"/>
                  </a:lnTo>
                  <a:lnTo>
                    <a:pt x="504" y="0"/>
                  </a:lnTo>
                  <a:lnTo>
                    <a:pt x="492" y="0"/>
                  </a:lnTo>
                  <a:lnTo>
                    <a:pt x="480" y="0"/>
                  </a:lnTo>
                  <a:lnTo>
                    <a:pt x="461" y="0"/>
                  </a:lnTo>
                  <a:lnTo>
                    <a:pt x="449" y="0"/>
                  </a:lnTo>
                  <a:lnTo>
                    <a:pt x="431" y="0"/>
                  </a:lnTo>
                  <a:lnTo>
                    <a:pt x="418" y="0"/>
                  </a:lnTo>
                  <a:lnTo>
                    <a:pt x="406" y="0"/>
                  </a:lnTo>
                  <a:lnTo>
                    <a:pt x="388" y="0"/>
                  </a:lnTo>
                  <a:lnTo>
                    <a:pt x="375" y="0"/>
                  </a:lnTo>
                  <a:lnTo>
                    <a:pt x="357" y="0"/>
                  </a:lnTo>
                  <a:lnTo>
                    <a:pt x="345" y="0"/>
                  </a:lnTo>
                  <a:lnTo>
                    <a:pt x="326" y="0"/>
                  </a:lnTo>
                  <a:lnTo>
                    <a:pt x="314" y="0"/>
                  </a:lnTo>
                  <a:lnTo>
                    <a:pt x="302" y="0"/>
                  </a:lnTo>
                  <a:lnTo>
                    <a:pt x="283" y="0"/>
                  </a:lnTo>
                  <a:lnTo>
                    <a:pt x="271" y="0"/>
                  </a:lnTo>
                  <a:lnTo>
                    <a:pt x="252" y="0"/>
                  </a:lnTo>
                  <a:lnTo>
                    <a:pt x="240" y="0"/>
                  </a:lnTo>
                  <a:lnTo>
                    <a:pt x="222" y="0"/>
                  </a:lnTo>
                  <a:lnTo>
                    <a:pt x="209" y="0"/>
                  </a:lnTo>
                  <a:lnTo>
                    <a:pt x="197" y="0"/>
                  </a:lnTo>
                  <a:lnTo>
                    <a:pt x="179" y="0"/>
                  </a:lnTo>
                  <a:lnTo>
                    <a:pt x="166" y="0"/>
                  </a:lnTo>
                  <a:lnTo>
                    <a:pt x="148" y="0"/>
                  </a:lnTo>
                  <a:lnTo>
                    <a:pt x="136" y="0"/>
                  </a:lnTo>
                  <a:lnTo>
                    <a:pt x="123" y="0"/>
                  </a:lnTo>
                  <a:lnTo>
                    <a:pt x="105" y="0"/>
                  </a:lnTo>
                  <a:lnTo>
                    <a:pt x="93" y="0"/>
                  </a:lnTo>
                  <a:lnTo>
                    <a:pt x="74" y="0"/>
                  </a:lnTo>
                  <a:lnTo>
                    <a:pt x="62" y="0"/>
                  </a:lnTo>
                  <a:lnTo>
                    <a:pt x="43" y="0"/>
                  </a:lnTo>
                  <a:lnTo>
                    <a:pt x="31" y="0"/>
                  </a:lnTo>
                  <a:lnTo>
                    <a:pt x="19" y="0"/>
                  </a:lnTo>
                  <a:lnTo>
                    <a:pt x="0" y="0"/>
                  </a:lnTo>
                </a:path>
              </a:pathLst>
            </a:custGeom>
            <a:solidFill>
              <a:srgbClr val="0000FF"/>
            </a:solidFill>
            <a:ln w="9525">
              <a:solidFill>
                <a:srgbClr val="000000"/>
              </a:solidFill>
              <a:prstDash val="solid"/>
              <a:round/>
              <a:headEnd/>
              <a:tailEnd/>
            </a:ln>
          </p:spPr>
          <p:txBody>
            <a:bodyPr/>
            <a:lstStyle/>
            <a:p>
              <a:endParaRPr lang="en-US"/>
            </a:p>
          </p:txBody>
        </p:sp>
        <p:sp>
          <p:nvSpPr>
            <p:cNvPr id="315479" name="Freeform 83">
              <a:extLst>
                <a:ext uri="{FF2B5EF4-FFF2-40B4-BE49-F238E27FC236}">
                  <a16:creationId xmlns:a16="http://schemas.microsoft.com/office/drawing/2014/main" id="{922A2A5F-AA6D-9002-54FA-AB1D663A4961}"/>
                </a:ext>
              </a:extLst>
            </p:cNvPr>
            <p:cNvSpPr>
              <a:spLocks/>
            </p:cNvSpPr>
            <p:nvPr/>
          </p:nvSpPr>
          <p:spPr bwMode="auto">
            <a:xfrm>
              <a:off x="1391" y="1321"/>
              <a:ext cx="518" cy="0"/>
            </a:xfrm>
            <a:custGeom>
              <a:avLst/>
              <a:gdLst>
                <a:gd name="T0" fmla="*/ 44 w 554"/>
                <a:gd name="T1" fmla="*/ 42 w 554"/>
                <a:gd name="T2" fmla="*/ 41 w 554"/>
                <a:gd name="T3" fmla="*/ 39 w 554"/>
                <a:gd name="T4" fmla="*/ 38 w 554"/>
                <a:gd name="T5" fmla="*/ 38 w 554"/>
                <a:gd name="T6" fmla="*/ 36 w 554"/>
                <a:gd name="T7" fmla="*/ 36 w 554"/>
                <a:gd name="T8" fmla="*/ 34 w 554"/>
                <a:gd name="T9" fmla="*/ 33 w 554"/>
                <a:gd name="T10" fmla="*/ 32 w 554"/>
                <a:gd name="T11" fmla="*/ 30 w 554"/>
                <a:gd name="T12" fmla="*/ 30 w 554"/>
                <a:gd name="T13" fmla="*/ 28 w 554"/>
                <a:gd name="T14" fmla="*/ 28 w 554"/>
                <a:gd name="T15" fmla="*/ 26 w 554"/>
                <a:gd name="T16" fmla="*/ 24 w 554"/>
                <a:gd name="T17" fmla="*/ 24 w 554"/>
                <a:gd name="T18" fmla="*/ 22 w 554"/>
                <a:gd name="T19" fmla="*/ 21 w 554"/>
                <a:gd name="T20" fmla="*/ 20 w 554"/>
                <a:gd name="T21" fmla="*/ 19 w 554"/>
                <a:gd name="T22" fmla="*/ 18 w 554"/>
                <a:gd name="T23" fmla="*/ 17 w 554"/>
                <a:gd name="T24" fmla="*/ 16 w 554"/>
                <a:gd name="T25" fmla="*/ 15 w 554"/>
                <a:gd name="T26" fmla="*/ 14 w 554"/>
                <a:gd name="T27" fmla="*/ 12 w 554"/>
                <a:gd name="T28" fmla="*/ 11 w 554"/>
                <a:gd name="T29" fmla="*/ 9 w 554"/>
                <a:gd name="T30" fmla="*/ 7 w 554"/>
                <a:gd name="T31" fmla="*/ 7 w 554"/>
                <a:gd name="T32" fmla="*/ 7 w 554"/>
                <a:gd name="T33" fmla="*/ 7 w 554"/>
                <a:gd name="T34" fmla="*/ 7 w 554"/>
                <a:gd name="T35" fmla="*/ 7 w 554"/>
                <a:gd name="T36" fmla="*/ 7 w 554"/>
                <a:gd name="T37" fmla="*/ 0 w 554"/>
                <a:gd name="T38" fmla="*/ 0 w 554"/>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39">
                  <a:pos x="T0" y="0"/>
                </a:cxn>
                <a:cxn ang="T40">
                  <a:pos x="T1" y="0"/>
                </a:cxn>
                <a:cxn ang="T41">
                  <a:pos x="T2" y="0"/>
                </a:cxn>
                <a:cxn ang="T42">
                  <a:pos x="T3" y="0"/>
                </a:cxn>
                <a:cxn ang="T43">
                  <a:pos x="T4" y="0"/>
                </a:cxn>
                <a:cxn ang="T44">
                  <a:pos x="T5" y="0"/>
                </a:cxn>
                <a:cxn ang="T45">
                  <a:pos x="T6" y="0"/>
                </a:cxn>
                <a:cxn ang="T46">
                  <a:pos x="T7" y="0"/>
                </a:cxn>
                <a:cxn ang="T47">
                  <a:pos x="T8" y="0"/>
                </a:cxn>
                <a:cxn ang="T48">
                  <a:pos x="T9" y="0"/>
                </a:cxn>
                <a:cxn ang="T49">
                  <a:pos x="T10" y="0"/>
                </a:cxn>
                <a:cxn ang="T50">
                  <a:pos x="T11" y="0"/>
                </a:cxn>
                <a:cxn ang="T51">
                  <a:pos x="T12" y="0"/>
                </a:cxn>
                <a:cxn ang="T52">
                  <a:pos x="T13" y="0"/>
                </a:cxn>
                <a:cxn ang="T53">
                  <a:pos x="T14" y="0"/>
                </a:cxn>
                <a:cxn ang="T54">
                  <a:pos x="T15" y="0"/>
                </a:cxn>
                <a:cxn ang="T55">
                  <a:pos x="T16" y="0"/>
                </a:cxn>
                <a:cxn ang="T56">
                  <a:pos x="T17" y="0"/>
                </a:cxn>
                <a:cxn ang="T57">
                  <a:pos x="T18" y="0"/>
                </a:cxn>
                <a:cxn ang="T58">
                  <a:pos x="T19" y="0"/>
                </a:cxn>
                <a:cxn ang="T59">
                  <a:pos x="T20" y="0"/>
                </a:cxn>
                <a:cxn ang="T60">
                  <a:pos x="T21" y="0"/>
                </a:cxn>
                <a:cxn ang="T61">
                  <a:pos x="T22" y="0"/>
                </a:cxn>
                <a:cxn ang="T62">
                  <a:pos x="T23" y="0"/>
                </a:cxn>
                <a:cxn ang="T63">
                  <a:pos x="T24" y="0"/>
                </a:cxn>
                <a:cxn ang="T64">
                  <a:pos x="T25" y="0"/>
                </a:cxn>
                <a:cxn ang="T65">
                  <a:pos x="T26" y="0"/>
                </a:cxn>
                <a:cxn ang="T66">
                  <a:pos x="T27" y="0"/>
                </a:cxn>
                <a:cxn ang="T67">
                  <a:pos x="T28" y="0"/>
                </a:cxn>
                <a:cxn ang="T68">
                  <a:pos x="T29" y="0"/>
                </a:cxn>
                <a:cxn ang="T69">
                  <a:pos x="T30" y="0"/>
                </a:cxn>
                <a:cxn ang="T70">
                  <a:pos x="T31" y="0"/>
                </a:cxn>
                <a:cxn ang="T71">
                  <a:pos x="T32" y="0"/>
                </a:cxn>
                <a:cxn ang="T72">
                  <a:pos x="T33" y="0"/>
                </a:cxn>
                <a:cxn ang="T73">
                  <a:pos x="T34" y="0"/>
                </a:cxn>
                <a:cxn ang="T74">
                  <a:pos x="T35" y="0"/>
                </a:cxn>
                <a:cxn ang="T75">
                  <a:pos x="T36" y="0"/>
                </a:cxn>
                <a:cxn ang="T76">
                  <a:pos x="T37" y="0"/>
                </a:cxn>
                <a:cxn ang="T77">
                  <a:pos x="T38" y="0"/>
                </a:cxn>
              </a:cxnLst>
              <a:rect l="0" t="0" r="r" b="b"/>
              <a:pathLst>
                <a:path w="554">
                  <a:moveTo>
                    <a:pt x="554" y="0"/>
                  </a:moveTo>
                  <a:lnTo>
                    <a:pt x="535" y="0"/>
                  </a:lnTo>
                  <a:lnTo>
                    <a:pt x="523" y="0"/>
                  </a:lnTo>
                  <a:lnTo>
                    <a:pt x="504" y="0"/>
                  </a:lnTo>
                  <a:lnTo>
                    <a:pt x="492" y="0"/>
                  </a:lnTo>
                  <a:lnTo>
                    <a:pt x="480" y="0"/>
                  </a:lnTo>
                  <a:lnTo>
                    <a:pt x="461" y="0"/>
                  </a:lnTo>
                  <a:lnTo>
                    <a:pt x="449" y="0"/>
                  </a:lnTo>
                  <a:lnTo>
                    <a:pt x="431" y="0"/>
                  </a:lnTo>
                  <a:lnTo>
                    <a:pt x="418" y="0"/>
                  </a:lnTo>
                  <a:lnTo>
                    <a:pt x="406" y="0"/>
                  </a:lnTo>
                  <a:lnTo>
                    <a:pt x="388" y="0"/>
                  </a:lnTo>
                  <a:lnTo>
                    <a:pt x="375" y="0"/>
                  </a:lnTo>
                  <a:lnTo>
                    <a:pt x="357" y="0"/>
                  </a:lnTo>
                  <a:lnTo>
                    <a:pt x="345" y="0"/>
                  </a:lnTo>
                  <a:lnTo>
                    <a:pt x="326" y="0"/>
                  </a:lnTo>
                  <a:lnTo>
                    <a:pt x="314" y="0"/>
                  </a:lnTo>
                  <a:lnTo>
                    <a:pt x="302" y="0"/>
                  </a:lnTo>
                  <a:lnTo>
                    <a:pt x="283" y="0"/>
                  </a:lnTo>
                  <a:lnTo>
                    <a:pt x="271" y="0"/>
                  </a:lnTo>
                  <a:lnTo>
                    <a:pt x="252" y="0"/>
                  </a:lnTo>
                  <a:lnTo>
                    <a:pt x="240" y="0"/>
                  </a:lnTo>
                  <a:lnTo>
                    <a:pt x="222" y="0"/>
                  </a:lnTo>
                  <a:lnTo>
                    <a:pt x="209" y="0"/>
                  </a:lnTo>
                  <a:lnTo>
                    <a:pt x="197" y="0"/>
                  </a:lnTo>
                  <a:lnTo>
                    <a:pt x="179" y="0"/>
                  </a:lnTo>
                  <a:lnTo>
                    <a:pt x="166" y="0"/>
                  </a:lnTo>
                  <a:lnTo>
                    <a:pt x="148" y="0"/>
                  </a:lnTo>
                  <a:lnTo>
                    <a:pt x="136" y="0"/>
                  </a:lnTo>
                  <a:lnTo>
                    <a:pt x="123" y="0"/>
                  </a:lnTo>
                  <a:lnTo>
                    <a:pt x="105" y="0"/>
                  </a:lnTo>
                  <a:lnTo>
                    <a:pt x="93" y="0"/>
                  </a:lnTo>
                  <a:lnTo>
                    <a:pt x="74" y="0"/>
                  </a:lnTo>
                  <a:lnTo>
                    <a:pt x="62" y="0"/>
                  </a:lnTo>
                  <a:lnTo>
                    <a:pt x="43" y="0"/>
                  </a:lnTo>
                  <a:lnTo>
                    <a:pt x="31" y="0"/>
                  </a:lnTo>
                  <a:lnTo>
                    <a:pt x="19" y="0"/>
                  </a:lnTo>
                  <a:lnTo>
                    <a:pt x="0" y="0"/>
                  </a:lnTo>
                </a:path>
              </a:pathLst>
            </a:custGeom>
            <a:solidFill>
              <a:srgbClr val="0000FF"/>
            </a:solidFill>
            <a:ln w="9525">
              <a:solidFill>
                <a:srgbClr val="000000"/>
              </a:solidFill>
              <a:prstDash val="solid"/>
              <a:round/>
              <a:headEnd/>
              <a:tailEnd/>
            </a:ln>
          </p:spPr>
          <p:txBody>
            <a:bodyPr/>
            <a:lstStyle/>
            <a:p>
              <a:endParaRPr lang="en-US"/>
            </a:p>
          </p:txBody>
        </p:sp>
        <p:sp>
          <p:nvSpPr>
            <p:cNvPr id="315480" name="Freeform 84">
              <a:extLst>
                <a:ext uri="{FF2B5EF4-FFF2-40B4-BE49-F238E27FC236}">
                  <a16:creationId xmlns:a16="http://schemas.microsoft.com/office/drawing/2014/main" id="{8E70DFF3-7208-F6B5-EC68-17B7E2234D69}"/>
                </a:ext>
              </a:extLst>
            </p:cNvPr>
            <p:cNvSpPr>
              <a:spLocks/>
            </p:cNvSpPr>
            <p:nvPr/>
          </p:nvSpPr>
          <p:spPr bwMode="auto">
            <a:xfrm>
              <a:off x="1391" y="1321"/>
              <a:ext cx="518" cy="0"/>
            </a:xfrm>
            <a:custGeom>
              <a:avLst/>
              <a:gdLst>
                <a:gd name="T0" fmla="*/ 44 w 554"/>
                <a:gd name="T1" fmla="*/ 42 w 554"/>
                <a:gd name="T2" fmla="*/ 41 w 554"/>
                <a:gd name="T3" fmla="*/ 39 w 554"/>
                <a:gd name="T4" fmla="*/ 38 w 554"/>
                <a:gd name="T5" fmla="*/ 38 w 554"/>
                <a:gd name="T6" fmla="*/ 36 w 554"/>
                <a:gd name="T7" fmla="*/ 36 w 554"/>
                <a:gd name="T8" fmla="*/ 34 w 554"/>
                <a:gd name="T9" fmla="*/ 33 w 554"/>
                <a:gd name="T10" fmla="*/ 32 w 554"/>
                <a:gd name="T11" fmla="*/ 30 w 554"/>
                <a:gd name="T12" fmla="*/ 30 w 554"/>
                <a:gd name="T13" fmla="*/ 28 w 554"/>
                <a:gd name="T14" fmla="*/ 28 w 554"/>
                <a:gd name="T15" fmla="*/ 26 w 554"/>
                <a:gd name="T16" fmla="*/ 24 w 554"/>
                <a:gd name="T17" fmla="*/ 24 w 554"/>
                <a:gd name="T18" fmla="*/ 22 w 554"/>
                <a:gd name="T19" fmla="*/ 21 w 554"/>
                <a:gd name="T20" fmla="*/ 20 w 554"/>
                <a:gd name="T21" fmla="*/ 19 w 554"/>
                <a:gd name="T22" fmla="*/ 18 w 554"/>
                <a:gd name="T23" fmla="*/ 17 w 554"/>
                <a:gd name="T24" fmla="*/ 16 w 554"/>
                <a:gd name="T25" fmla="*/ 15 w 554"/>
                <a:gd name="T26" fmla="*/ 14 w 554"/>
                <a:gd name="T27" fmla="*/ 12 w 554"/>
                <a:gd name="T28" fmla="*/ 11 w 554"/>
                <a:gd name="T29" fmla="*/ 9 w 554"/>
                <a:gd name="T30" fmla="*/ 7 w 554"/>
                <a:gd name="T31" fmla="*/ 7 w 554"/>
                <a:gd name="T32" fmla="*/ 7 w 554"/>
                <a:gd name="T33" fmla="*/ 7 w 554"/>
                <a:gd name="T34" fmla="*/ 7 w 554"/>
                <a:gd name="T35" fmla="*/ 7 w 554"/>
                <a:gd name="T36" fmla="*/ 7 w 554"/>
                <a:gd name="T37" fmla="*/ 0 w 554"/>
                <a:gd name="T38" fmla="*/ 0 w 554"/>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39">
                  <a:pos x="T0" y="0"/>
                </a:cxn>
                <a:cxn ang="T40">
                  <a:pos x="T1" y="0"/>
                </a:cxn>
                <a:cxn ang="T41">
                  <a:pos x="T2" y="0"/>
                </a:cxn>
                <a:cxn ang="T42">
                  <a:pos x="T3" y="0"/>
                </a:cxn>
                <a:cxn ang="T43">
                  <a:pos x="T4" y="0"/>
                </a:cxn>
                <a:cxn ang="T44">
                  <a:pos x="T5" y="0"/>
                </a:cxn>
                <a:cxn ang="T45">
                  <a:pos x="T6" y="0"/>
                </a:cxn>
                <a:cxn ang="T46">
                  <a:pos x="T7" y="0"/>
                </a:cxn>
                <a:cxn ang="T47">
                  <a:pos x="T8" y="0"/>
                </a:cxn>
                <a:cxn ang="T48">
                  <a:pos x="T9" y="0"/>
                </a:cxn>
                <a:cxn ang="T49">
                  <a:pos x="T10" y="0"/>
                </a:cxn>
                <a:cxn ang="T50">
                  <a:pos x="T11" y="0"/>
                </a:cxn>
                <a:cxn ang="T51">
                  <a:pos x="T12" y="0"/>
                </a:cxn>
                <a:cxn ang="T52">
                  <a:pos x="T13" y="0"/>
                </a:cxn>
                <a:cxn ang="T53">
                  <a:pos x="T14" y="0"/>
                </a:cxn>
                <a:cxn ang="T54">
                  <a:pos x="T15" y="0"/>
                </a:cxn>
                <a:cxn ang="T55">
                  <a:pos x="T16" y="0"/>
                </a:cxn>
                <a:cxn ang="T56">
                  <a:pos x="T17" y="0"/>
                </a:cxn>
                <a:cxn ang="T57">
                  <a:pos x="T18" y="0"/>
                </a:cxn>
                <a:cxn ang="T58">
                  <a:pos x="T19" y="0"/>
                </a:cxn>
                <a:cxn ang="T59">
                  <a:pos x="T20" y="0"/>
                </a:cxn>
                <a:cxn ang="T60">
                  <a:pos x="T21" y="0"/>
                </a:cxn>
                <a:cxn ang="T61">
                  <a:pos x="T22" y="0"/>
                </a:cxn>
                <a:cxn ang="T62">
                  <a:pos x="T23" y="0"/>
                </a:cxn>
                <a:cxn ang="T63">
                  <a:pos x="T24" y="0"/>
                </a:cxn>
                <a:cxn ang="T64">
                  <a:pos x="T25" y="0"/>
                </a:cxn>
                <a:cxn ang="T65">
                  <a:pos x="T26" y="0"/>
                </a:cxn>
                <a:cxn ang="T66">
                  <a:pos x="T27" y="0"/>
                </a:cxn>
                <a:cxn ang="T67">
                  <a:pos x="T28" y="0"/>
                </a:cxn>
                <a:cxn ang="T68">
                  <a:pos x="T29" y="0"/>
                </a:cxn>
                <a:cxn ang="T69">
                  <a:pos x="T30" y="0"/>
                </a:cxn>
                <a:cxn ang="T70">
                  <a:pos x="T31" y="0"/>
                </a:cxn>
                <a:cxn ang="T71">
                  <a:pos x="T32" y="0"/>
                </a:cxn>
                <a:cxn ang="T72">
                  <a:pos x="T33" y="0"/>
                </a:cxn>
                <a:cxn ang="T73">
                  <a:pos x="T34" y="0"/>
                </a:cxn>
                <a:cxn ang="T74">
                  <a:pos x="T35" y="0"/>
                </a:cxn>
                <a:cxn ang="T75">
                  <a:pos x="T36" y="0"/>
                </a:cxn>
                <a:cxn ang="T76">
                  <a:pos x="T37" y="0"/>
                </a:cxn>
                <a:cxn ang="T77">
                  <a:pos x="T38" y="0"/>
                </a:cxn>
              </a:cxnLst>
              <a:rect l="0" t="0" r="r" b="b"/>
              <a:pathLst>
                <a:path w="554">
                  <a:moveTo>
                    <a:pt x="554" y="0"/>
                  </a:moveTo>
                  <a:lnTo>
                    <a:pt x="535" y="0"/>
                  </a:lnTo>
                  <a:lnTo>
                    <a:pt x="523" y="0"/>
                  </a:lnTo>
                  <a:lnTo>
                    <a:pt x="504" y="0"/>
                  </a:lnTo>
                  <a:lnTo>
                    <a:pt x="492" y="0"/>
                  </a:lnTo>
                  <a:lnTo>
                    <a:pt x="480" y="0"/>
                  </a:lnTo>
                  <a:lnTo>
                    <a:pt x="461" y="0"/>
                  </a:lnTo>
                  <a:lnTo>
                    <a:pt x="449" y="0"/>
                  </a:lnTo>
                  <a:lnTo>
                    <a:pt x="431" y="0"/>
                  </a:lnTo>
                  <a:lnTo>
                    <a:pt x="418" y="0"/>
                  </a:lnTo>
                  <a:lnTo>
                    <a:pt x="406" y="0"/>
                  </a:lnTo>
                  <a:lnTo>
                    <a:pt x="388" y="0"/>
                  </a:lnTo>
                  <a:lnTo>
                    <a:pt x="375" y="0"/>
                  </a:lnTo>
                  <a:lnTo>
                    <a:pt x="357" y="0"/>
                  </a:lnTo>
                  <a:lnTo>
                    <a:pt x="345" y="0"/>
                  </a:lnTo>
                  <a:lnTo>
                    <a:pt x="326" y="0"/>
                  </a:lnTo>
                  <a:lnTo>
                    <a:pt x="314" y="0"/>
                  </a:lnTo>
                  <a:lnTo>
                    <a:pt x="302" y="0"/>
                  </a:lnTo>
                  <a:lnTo>
                    <a:pt x="283" y="0"/>
                  </a:lnTo>
                  <a:lnTo>
                    <a:pt x="271" y="0"/>
                  </a:lnTo>
                  <a:lnTo>
                    <a:pt x="252" y="0"/>
                  </a:lnTo>
                  <a:lnTo>
                    <a:pt x="240" y="0"/>
                  </a:lnTo>
                  <a:lnTo>
                    <a:pt x="222" y="0"/>
                  </a:lnTo>
                  <a:lnTo>
                    <a:pt x="209" y="0"/>
                  </a:lnTo>
                  <a:lnTo>
                    <a:pt x="197" y="0"/>
                  </a:lnTo>
                  <a:lnTo>
                    <a:pt x="179" y="0"/>
                  </a:lnTo>
                  <a:lnTo>
                    <a:pt x="166" y="0"/>
                  </a:lnTo>
                  <a:lnTo>
                    <a:pt x="148" y="0"/>
                  </a:lnTo>
                  <a:lnTo>
                    <a:pt x="136" y="0"/>
                  </a:lnTo>
                  <a:lnTo>
                    <a:pt x="123" y="0"/>
                  </a:lnTo>
                  <a:lnTo>
                    <a:pt x="105" y="0"/>
                  </a:lnTo>
                  <a:lnTo>
                    <a:pt x="93" y="0"/>
                  </a:lnTo>
                  <a:lnTo>
                    <a:pt x="74" y="0"/>
                  </a:lnTo>
                  <a:lnTo>
                    <a:pt x="62" y="0"/>
                  </a:lnTo>
                  <a:lnTo>
                    <a:pt x="43" y="0"/>
                  </a:lnTo>
                  <a:lnTo>
                    <a:pt x="31" y="0"/>
                  </a:lnTo>
                  <a:lnTo>
                    <a:pt x="19" y="0"/>
                  </a:lnTo>
                  <a:lnTo>
                    <a:pt x="0" y="0"/>
                  </a:lnTo>
                </a:path>
              </a:pathLst>
            </a:custGeom>
            <a:solidFill>
              <a:srgbClr val="0000FF"/>
            </a:solidFill>
            <a:ln w="9525">
              <a:solidFill>
                <a:srgbClr val="000000"/>
              </a:solidFill>
              <a:prstDash val="solid"/>
              <a:round/>
              <a:headEnd/>
              <a:tailEnd/>
            </a:ln>
          </p:spPr>
          <p:txBody>
            <a:bodyPr/>
            <a:lstStyle/>
            <a:p>
              <a:endParaRPr lang="en-US"/>
            </a:p>
          </p:txBody>
        </p:sp>
        <p:sp>
          <p:nvSpPr>
            <p:cNvPr id="315481" name="Freeform 85">
              <a:extLst>
                <a:ext uri="{FF2B5EF4-FFF2-40B4-BE49-F238E27FC236}">
                  <a16:creationId xmlns:a16="http://schemas.microsoft.com/office/drawing/2014/main" id="{33D496DC-F3F3-4B94-FB3C-E441C289DC9D}"/>
                </a:ext>
              </a:extLst>
            </p:cNvPr>
            <p:cNvSpPr>
              <a:spLocks/>
            </p:cNvSpPr>
            <p:nvPr/>
          </p:nvSpPr>
          <p:spPr bwMode="auto">
            <a:xfrm>
              <a:off x="1391" y="1321"/>
              <a:ext cx="518" cy="0"/>
            </a:xfrm>
            <a:custGeom>
              <a:avLst/>
              <a:gdLst>
                <a:gd name="T0" fmla="*/ 44 w 554"/>
                <a:gd name="T1" fmla="*/ 42 w 554"/>
                <a:gd name="T2" fmla="*/ 41 w 554"/>
                <a:gd name="T3" fmla="*/ 39 w 554"/>
                <a:gd name="T4" fmla="*/ 38 w 554"/>
                <a:gd name="T5" fmla="*/ 38 w 554"/>
                <a:gd name="T6" fmla="*/ 36 w 554"/>
                <a:gd name="T7" fmla="*/ 36 w 554"/>
                <a:gd name="T8" fmla="*/ 34 w 554"/>
                <a:gd name="T9" fmla="*/ 33 w 554"/>
                <a:gd name="T10" fmla="*/ 32 w 554"/>
                <a:gd name="T11" fmla="*/ 30 w 554"/>
                <a:gd name="T12" fmla="*/ 30 w 554"/>
                <a:gd name="T13" fmla="*/ 28 w 554"/>
                <a:gd name="T14" fmla="*/ 28 w 554"/>
                <a:gd name="T15" fmla="*/ 26 w 554"/>
                <a:gd name="T16" fmla="*/ 24 w 554"/>
                <a:gd name="T17" fmla="*/ 24 w 554"/>
                <a:gd name="T18" fmla="*/ 22 w 554"/>
                <a:gd name="T19" fmla="*/ 21 w 554"/>
                <a:gd name="T20" fmla="*/ 20 w 554"/>
                <a:gd name="T21" fmla="*/ 19 w 554"/>
                <a:gd name="T22" fmla="*/ 18 w 554"/>
                <a:gd name="T23" fmla="*/ 17 w 554"/>
                <a:gd name="T24" fmla="*/ 16 w 554"/>
                <a:gd name="T25" fmla="*/ 15 w 554"/>
                <a:gd name="T26" fmla="*/ 14 w 554"/>
                <a:gd name="T27" fmla="*/ 12 w 554"/>
                <a:gd name="T28" fmla="*/ 11 w 554"/>
                <a:gd name="T29" fmla="*/ 9 w 554"/>
                <a:gd name="T30" fmla="*/ 7 w 554"/>
                <a:gd name="T31" fmla="*/ 7 w 554"/>
                <a:gd name="T32" fmla="*/ 7 w 554"/>
                <a:gd name="T33" fmla="*/ 7 w 554"/>
                <a:gd name="T34" fmla="*/ 7 w 554"/>
                <a:gd name="T35" fmla="*/ 7 w 554"/>
                <a:gd name="T36" fmla="*/ 7 w 554"/>
                <a:gd name="T37" fmla="*/ 0 w 554"/>
                <a:gd name="T38" fmla="*/ 0 w 554"/>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39">
                  <a:pos x="T0" y="0"/>
                </a:cxn>
                <a:cxn ang="T40">
                  <a:pos x="T1" y="0"/>
                </a:cxn>
                <a:cxn ang="T41">
                  <a:pos x="T2" y="0"/>
                </a:cxn>
                <a:cxn ang="T42">
                  <a:pos x="T3" y="0"/>
                </a:cxn>
                <a:cxn ang="T43">
                  <a:pos x="T4" y="0"/>
                </a:cxn>
                <a:cxn ang="T44">
                  <a:pos x="T5" y="0"/>
                </a:cxn>
                <a:cxn ang="T45">
                  <a:pos x="T6" y="0"/>
                </a:cxn>
                <a:cxn ang="T46">
                  <a:pos x="T7" y="0"/>
                </a:cxn>
                <a:cxn ang="T47">
                  <a:pos x="T8" y="0"/>
                </a:cxn>
                <a:cxn ang="T48">
                  <a:pos x="T9" y="0"/>
                </a:cxn>
                <a:cxn ang="T49">
                  <a:pos x="T10" y="0"/>
                </a:cxn>
                <a:cxn ang="T50">
                  <a:pos x="T11" y="0"/>
                </a:cxn>
                <a:cxn ang="T51">
                  <a:pos x="T12" y="0"/>
                </a:cxn>
                <a:cxn ang="T52">
                  <a:pos x="T13" y="0"/>
                </a:cxn>
                <a:cxn ang="T53">
                  <a:pos x="T14" y="0"/>
                </a:cxn>
                <a:cxn ang="T54">
                  <a:pos x="T15" y="0"/>
                </a:cxn>
                <a:cxn ang="T55">
                  <a:pos x="T16" y="0"/>
                </a:cxn>
                <a:cxn ang="T56">
                  <a:pos x="T17" y="0"/>
                </a:cxn>
                <a:cxn ang="T57">
                  <a:pos x="T18" y="0"/>
                </a:cxn>
                <a:cxn ang="T58">
                  <a:pos x="T19" y="0"/>
                </a:cxn>
                <a:cxn ang="T59">
                  <a:pos x="T20" y="0"/>
                </a:cxn>
                <a:cxn ang="T60">
                  <a:pos x="T21" y="0"/>
                </a:cxn>
                <a:cxn ang="T61">
                  <a:pos x="T22" y="0"/>
                </a:cxn>
                <a:cxn ang="T62">
                  <a:pos x="T23" y="0"/>
                </a:cxn>
                <a:cxn ang="T63">
                  <a:pos x="T24" y="0"/>
                </a:cxn>
                <a:cxn ang="T64">
                  <a:pos x="T25" y="0"/>
                </a:cxn>
                <a:cxn ang="T65">
                  <a:pos x="T26" y="0"/>
                </a:cxn>
                <a:cxn ang="T66">
                  <a:pos x="T27" y="0"/>
                </a:cxn>
                <a:cxn ang="T67">
                  <a:pos x="T28" y="0"/>
                </a:cxn>
                <a:cxn ang="T68">
                  <a:pos x="T29" y="0"/>
                </a:cxn>
                <a:cxn ang="T69">
                  <a:pos x="T30" y="0"/>
                </a:cxn>
                <a:cxn ang="T70">
                  <a:pos x="T31" y="0"/>
                </a:cxn>
                <a:cxn ang="T71">
                  <a:pos x="T32" y="0"/>
                </a:cxn>
                <a:cxn ang="T72">
                  <a:pos x="T33" y="0"/>
                </a:cxn>
                <a:cxn ang="T73">
                  <a:pos x="T34" y="0"/>
                </a:cxn>
                <a:cxn ang="T74">
                  <a:pos x="T35" y="0"/>
                </a:cxn>
                <a:cxn ang="T75">
                  <a:pos x="T36" y="0"/>
                </a:cxn>
                <a:cxn ang="T76">
                  <a:pos x="T37" y="0"/>
                </a:cxn>
                <a:cxn ang="T77">
                  <a:pos x="T38" y="0"/>
                </a:cxn>
              </a:cxnLst>
              <a:rect l="0" t="0" r="r" b="b"/>
              <a:pathLst>
                <a:path w="554">
                  <a:moveTo>
                    <a:pt x="554" y="0"/>
                  </a:moveTo>
                  <a:lnTo>
                    <a:pt x="535" y="0"/>
                  </a:lnTo>
                  <a:lnTo>
                    <a:pt x="523" y="0"/>
                  </a:lnTo>
                  <a:lnTo>
                    <a:pt x="504" y="0"/>
                  </a:lnTo>
                  <a:lnTo>
                    <a:pt x="492" y="0"/>
                  </a:lnTo>
                  <a:lnTo>
                    <a:pt x="480" y="0"/>
                  </a:lnTo>
                  <a:lnTo>
                    <a:pt x="461" y="0"/>
                  </a:lnTo>
                  <a:lnTo>
                    <a:pt x="449" y="0"/>
                  </a:lnTo>
                  <a:lnTo>
                    <a:pt x="431" y="0"/>
                  </a:lnTo>
                  <a:lnTo>
                    <a:pt x="418" y="0"/>
                  </a:lnTo>
                  <a:lnTo>
                    <a:pt x="406" y="0"/>
                  </a:lnTo>
                  <a:lnTo>
                    <a:pt x="388" y="0"/>
                  </a:lnTo>
                  <a:lnTo>
                    <a:pt x="375" y="0"/>
                  </a:lnTo>
                  <a:lnTo>
                    <a:pt x="357" y="0"/>
                  </a:lnTo>
                  <a:lnTo>
                    <a:pt x="345" y="0"/>
                  </a:lnTo>
                  <a:lnTo>
                    <a:pt x="326" y="0"/>
                  </a:lnTo>
                  <a:lnTo>
                    <a:pt x="314" y="0"/>
                  </a:lnTo>
                  <a:lnTo>
                    <a:pt x="302" y="0"/>
                  </a:lnTo>
                  <a:lnTo>
                    <a:pt x="283" y="0"/>
                  </a:lnTo>
                  <a:lnTo>
                    <a:pt x="271" y="0"/>
                  </a:lnTo>
                  <a:lnTo>
                    <a:pt x="252" y="0"/>
                  </a:lnTo>
                  <a:lnTo>
                    <a:pt x="240" y="0"/>
                  </a:lnTo>
                  <a:lnTo>
                    <a:pt x="222" y="0"/>
                  </a:lnTo>
                  <a:lnTo>
                    <a:pt x="209" y="0"/>
                  </a:lnTo>
                  <a:lnTo>
                    <a:pt x="197" y="0"/>
                  </a:lnTo>
                  <a:lnTo>
                    <a:pt x="179" y="0"/>
                  </a:lnTo>
                  <a:lnTo>
                    <a:pt x="166" y="0"/>
                  </a:lnTo>
                  <a:lnTo>
                    <a:pt x="148" y="0"/>
                  </a:lnTo>
                  <a:lnTo>
                    <a:pt x="136" y="0"/>
                  </a:lnTo>
                  <a:lnTo>
                    <a:pt x="123" y="0"/>
                  </a:lnTo>
                  <a:lnTo>
                    <a:pt x="105" y="0"/>
                  </a:lnTo>
                  <a:lnTo>
                    <a:pt x="93" y="0"/>
                  </a:lnTo>
                  <a:lnTo>
                    <a:pt x="74" y="0"/>
                  </a:lnTo>
                  <a:lnTo>
                    <a:pt x="62" y="0"/>
                  </a:lnTo>
                  <a:lnTo>
                    <a:pt x="43" y="0"/>
                  </a:lnTo>
                  <a:lnTo>
                    <a:pt x="31" y="0"/>
                  </a:lnTo>
                  <a:lnTo>
                    <a:pt x="19" y="0"/>
                  </a:lnTo>
                  <a:lnTo>
                    <a:pt x="0" y="0"/>
                  </a:lnTo>
                </a:path>
              </a:pathLst>
            </a:custGeom>
            <a:solidFill>
              <a:srgbClr val="0000FF"/>
            </a:solidFill>
            <a:ln w="9525">
              <a:solidFill>
                <a:srgbClr val="000000"/>
              </a:solidFill>
              <a:prstDash val="solid"/>
              <a:round/>
              <a:headEnd/>
              <a:tailEnd/>
            </a:ln>
          </p:spPr>
          <p:txBody>
            <a:bodyPr/>
            <a:lstStyle/>
            <a:p>
              <a:endParaRPr lang="en-US"/>
            </a:p>
          </p:txBody>
        </p:sp>
        <p:sp>
          <p:nvSpPr>
            <p:cNvPr id="315482" name="Freeform 86">
              <a:extLst>
                <a:ext uri="{FF2B5EF4-FFF2-40B4-BE49-F238E27FC236}">
                  <a16:creationId xmlns:a16="http://schemas.microsoft.com/office/drawing/2014/main" id="{B00024F4-8F00-5811-34BC-201A08F4F0FE}"/>
                </a:ext>
              </a:extLst>
            </p:cNvPr>
            <p:cNvSpPr>
              <a:spLocks/>
            </p:cNvSpPr>
            <p:nvPr/>
          </p:nvSpPr>
          <p:spPr bwMode="auto">
            <a:xfrm>
              <a:off x="1391" y="1321"/>
              <a:ext cx="518" cy="0"/>
            </a:xfrm>
            <a:custGeom>
              <a:avLst/>
              <a:gdLst>
                <a:gd name="T0" fmla="*/ 44 w 554"/>
                <a:gd name="T1" fmla="*/ 42 w 554"/>
                <a:gd name="T2" fmla="*/ 41 w 554"/>
                <a:gd name="T3" fmla="*/ 39 w 554"/>
                <a:gd name="T4" fmla="*/ 38 w 554"/>
                <a:gd name="T5" fmla="*/ 38 w 554"/>
                <a:gd name="T6" fmla="*/ 36 w 554"/>
                <a:gd name="T7" fmla="*/ 36 w 554"/>
                <a:gd name="T8" fmla="*/ 34 w 554"/>
                <a:gd name="T9" fmla="*/ 33 w 554"/>
                <a:gd name="T10" fmla="*/ 32 w 554"/>
                <a:gd name="T11" fmla="*/ 30 w 554"/>
                <a:gd name="T12" fmla="*/ 30 w 554"/>
                <a:gd name="T13" fmla="*/ 28 w 554"/>
                <a:gd name="T14" fmla="*/ 28 w 554"/>
                <a:gd name="T15" fmla="*/ 26 w 554"/>
                <a:gd name="T16" fmla="*/ 24 w 554"/>
                <a:gd name="T17" fmla="*/ 24 w 554"/>
                <a:gd name="T18" fmla="*/ 22 w 554"/>
                <a:gd name="T19" fmla="*/ 21 w 554"/>
                <a:gd name="T20" fmla="*/ 20 w 554"/>
                <a:gd name="T21" fmla="*/ 19 w 554"/>
                <a:gd name="T22" fmla="*/ 18 w 554"/>
                <a:gd name="T23" fmla="*/ 17 w 554"/>
                <a:gd name="T24" fmla="*/ 16 w 554"/>
                <a:gd name="T25" fmla="*/ 15 w 554"/>
                <a:gd name="T26" fmla="*/ 14 w 554"/>
                <a:gd name="T27" fmla="*/ 12 w 554"/>
                <a:gd name="T28" fmla="*/ 11 w 554"/>
                <a:gd name="T29" fmla="*/ 9 w 554"/>
                <a:gd name="T30" fmla="*/ 7 w 554"/>
                <a:gd name="T31" fmla="*/ 7 w 554"/>
                <a:gd name="T32" fmla="*/ 7 w 554"/>
                <a:gd name="T33" fmla="*/ 7 w 554"/>
                <a:gd name="T34" fmla="*/ 7 w 554"/>
                <a:gd name="T35" fmla="*/ 7 w 554"/>
                <a:gd name="T36" fmla="*/ 7 w 554"/>
                <a:gd name="T37" fmla="*/ 0 w 554"/>
                <a:gd name="T38" fmla="*/ 0 w 554"/>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39">
                  <a:pos x="T0" y="0"/>
                </a:cxn>
                <a:cxn ang="T40">
                  <a:pos x="T1" y="0"/>
                </a:cxn>
                <a:cxn ang="T41">
                  <a:pos x="T2" y="0"/>
                </a:cxn>
                <a:cxn ang="T42">
                  <a:pos x="T3" y="0"/>
                </a:cxn>
                <a:cxn ang="T43">
                  <a:pos x="T4" y="0"/>
                </a:cxn>
                <a:cxn ang="T44">
                  <a:pos x="T5" y="0"/>
                </a:cxn>
                <a:cxn ang="T45">
                  <a:pos x="T6" y="0"/>
                </a:cxn>
                <a:cxn ang="T46">
                  <a:pos x="T7" y="0"/>
                </a:cxn>
                <a:cxn ang="T47">
                  <a:pos x="T8" y="0"/>
                </a:cxn>
                <a:cxn ang="T48">
                  <a:pos x="T9" y="0"/>
                </a:cxn>
                <a:cxn ang="T49">
                  <a:pos x="T10" y="0"/>
                </a:cxn>
                <a:cxn ang="T50">
                  <a:pos x="T11" y="0"/>
                </a:cxn>
                <a:cxn ang="T51">
                  <a:pos x="T12" y="0"/>
                </a:cxn>
                <a:cxn ang="T52">
                  <a:pos x="T13" y="0"/>
                </a:cxn>
                <a:cxn ang="T53">
                  <a:pos x="T14" y="0"/>
                </a:cxn>
                <a:cxn ang="T54">
                  <a:pos x="T15" y="0"/>
                </a:cxn>
                <a:cxn ang="T55">
                  <a:pos x="T16" y="0"/>
                </a:cxn>
                <a:cxn ang="T56">
                  <a:pos x="T17" y="0"/>
                </a:cxn>
                <a:cxn ang="T57">
                  <a:pos x="T18" y="0"/>
                </a:cxn>
                <a:cxn ang="T58">
                  <a:pos x="T19" y="0"/>
                </a:cxn>
                <a:cxn ang="T59">
                  <a:pos x="T20" y="0"/>
                </a:cxn>
                <a:cxn ang="T60">
                  <a:pos x="T21" y="0"/>
                </a:cxn>
                <a:cxn ang="T61">
                  <a:pos x="T22" y="0"/>
                </a:cxn>
                <a:cxn ang="T62">
                  <a:pos x="T23" y="0"/>
                </a:cxn>
                <a:cxn ang="T63">
                  <a:pos x="T24" y="0"/>
                </a:cxn>
                <a:cxn ang="T64">
                  <a:pos x="T25" y="0"/>
                </a:cxn>
                <a:cxn ang="T65">
                  <a:pos x="T26" y="0"/>
                </a:cxn>
                <a:cxn ang="T66">
                  <a:pos x="T27" y="0"/>
                </a:cxn>
                <a:cxn ang="T67">
                  <a:pos x="T28" y="0"/>
                </a:cxn>
                <a:cxn ang="T68">
                  <a:pos x="T29" y="0"/>
                </a:cxn>
                <a:cxn ang="T69">
                  <a:pos x="T30" y="0"/>
                </a:cxn>
                <a:cxn ang="T70">
                  <a:pos x="T31" y="0"/>
                </a:cxn>
                <a:cxn ang="T71">
                  <a:pos x="T32" y="0"/>
                </a:cxn>
                <a:cxn ang="T72">
                  <a:pos x="T33" y="0"/>
                </a:cxn>
                <a:cxn ang="T73">
                  <a:pos x="T34" y="0"/>
                </a:cxn>
                <a:cxn ang="T74">
                  <a:pos x="T35" y="0"/>
                </a:cxn>
                <a:cxn ang="T75">
                  <a:pos x="T36" y="0"/>
                </a:cxn>
                <a:cxn ang="T76">
                  <a:pos x="T37" y="0"/>
                </a:cxn>
                <a:cxn ang="T77">
                  <a:pos x="T38" y="0"/>
                </a:cxn>
              </a:cxnLst>
              <a:rect l="0" t="0" r="r" b="b"/>
              <a:pathLst>
                <a:path w="554">
                  <a:moveTo>
                    <a:pt x="554" y="0"/>
                  </a:moveTo>
                  <a:lnTo>
                    <a:pt x="535" y="0"/>
                  </a:lnTo>
                  <a:lnTo>
                    <a:pt x="523" y="0"/>
                  </a:lnTo>
                  <a:lnTo>
                    <a:pt x="504" y="0"/>
                  </a:lnTo>
                  <a:lnTo>
                    <a:pt x="492" y="0"/>
                  </a:lnTo>
                  <a:lnTo>
                    <a:pt x="480" y="0"/>
                  </a:lnTo>
                  <a:lnTo>
                    <a:pt x="461" y="0"/>
                  </a:lnTo>
                  <a:lnTo>
                    <a:pt x="449" y="0"/>
                  </a:lnTo>
                  <a:lnTo>
                    <a:pt x="431" y="0"/>
                  </a:lnTo>
                  <a:lnTo>
                    <a:pt x="418" y="0"/>
                  </a:lnTo>
                  <a:lnTo>
                    <a:pt x="406" y="0"/>
                  </a:lnTo>
                  <a:lnTo>
                    <a:pt x="388" y="0"/>
                  </a:lnTo>
                  <a:lnTo>
                    <a:pt x="375" y="0"/>
                  </a:lnTo>
                  <a:lnTo>
                    <a:pt x="357" y="0"/>
                  </a:lnTo>
                  <a:lnTo>
                    <a:pt x="345" y="0"/>
                  </a:lnTo>
                  <a:lnTo>
                    <a:pt x="326" y="0"/>
                  </a:lnTo>
                  <a:lnTo>
                    <a:pt x="314" y="0"/>
                  </a:lnTo>
                  <a:lnTo>
                    <a:pt x="302" y="0"/>
                  </a:lnTo>
                  <a:lnTo>
                    <a:pt x="283" y="0"/>
                  </a:lnTo>
                  <a:lnTo>
                    <a:pt x="271" y="0"/>
                  </a:lnTo>
                  <a:lnTo>
                    <a:pt x="252" y="0"/>
                  </a:lnTo>
                  <a:lnTo>
                    <a:pt x="240" y="0"/>
                  </a:lnTo>
                  <a:lnTo>
                    <a:pt x="222" y="0"/>
                  </a:lnTo>
                  <a:lnTo>
                    <a:pt x="209" y="0"/>
                  </a:lnTo>
                  <a:lnTo>
                    <a:pt x="197" y="0"/>
                  </a:lnTo>
                  <a:lnTo>
                    <a:pt x="179" y="0"/>
                  </a:lnTo>
                  <a:lnTo>
                    <a:pt x="166" y="0"/>
                  </a:lnTo>
                  <a:lnTo>
                    <a:pt x="148" y="0"/>
                  </a:lnTo>
                  <a:lnTo>
                    <a:pt x="136" y="0"/>
                  </a:lnTo>
                  <a:lnTo>
                    <a:pt x="123" y="0"/>
                  </a:lnTo>
                  <a:lnTo>
                    <a:pt x="105" y="0"/>
                  </a:lnTo>
                  <a:lnTo>
                    <a:pt x="93" y="0"/>
                  </a:lnTo>
                  <a:lnTo>
                    <a:pt x="74" y="0"/>
                  </a:lnTo>
                  <a:lnTo>
                    <a:pt x="62" y="0"/>
                  </a:lnTo>
                  <a:lnTo>
                    <a:pt x="43" y="0"/>
                  </a:lnTo>
                  <a:lnTo>
                    <a:pt x="31" y="0"/>
                  </a:lnTo>
                  <a:lnTo>
                    <a:pt x="19" y="0"/>
                  </a:lnTo>
                  <a:lnTo>
                    <a:pt x="0" y="0"/>
                  </a:lnTo>
                </a:path>
              </a:pathLst>
            </a:custGeom>
            <a:solidFill>
              <a:srgbClr val="0000FF"/>
            </a:solidFill>
            <a:ln w="9525">
              <a:solidFill>
                <a:srgbClr val="000000"/>
              </a:solidFill>
              <a:prstDash val="solid"/>
              <a:round/>
              <a:headEnd/>
              <a:tailEnd/>
            </a:ln>
          </p:spPr>
          <p:txBody>
            <a:bodyPr/>
            <a:lstStyle/>
            <a:p>
              <a:endParaRPr lang="en-US"/>
            </a:p>
          </p:txBody>
        </p:sp>
        <p:sp>
          <p:nvSpPr>
            <p:cNvPr id="315483" name="Freeform 87">
              <a:extLst>
                <a:ext uri="{FF2B5EF4-FFF2-40B4-BE49-F238E27FC236}">
                  <a16:creationId xmlns:a16="http://schemas.microsoft.com/office/drawing/2014/main" id="{C78974D9-997D-BB3D-1E25-F0211AF8C4F1}"/>
                </a:ext>
              </a:extLst>
            </p:cNvPr>
            <p:cNvSpPr>
              <a:spLocks/>
            </p:cNvSpPr>
            <p:nvPr/>
          </p:nvSpPr>
          <p:spPr bwMode="auto">
            <a:xfrm>
              <a:off x="1391" y="1321"/>
              <a:ext cx="518" cy="0"/>
            </a:xfrm>
            <a:custGeom>
              <a:avLst/>
              <a:gdLst>
                <a:gd name="T0" fmla="*/ 44 w 554"/>
                <a:gd name="T1" fmla="*/ 42 w 554"/>
                <a:gd name="T2" fmla="*/ 41 w 554"/>
                <a:gd name="T3" fmla="*/ 39 w 554"/>
                <a:gd name="T4" fmla="*/ 38 w 554"/>
                <a:gd name="T5" fmla="*/ 38 w 554"/>
                <a:gd name="T6" fmla="*/ 36 w 554"/>
                <a:gd name="T7" fmla="*/ 36 w 554"/>
                <a:gd name="T8" fmla="*/ 34 w 554"/>
                <a:gd name="T9" fmla="*/ 33 w 554"/>
                <a:gd name="T10" fmla="*/ 32 w 554"/>
                <a:gd name="T11" fmla="*/ 30 w 554"/>
                <a:gd name="T12" fmla="*/ 30 w 554"/>
                <a:gd name="T13" fmla="*/ 28 w 554"/>
                <a:gd name="T14" fmla="*/ 28 w 554"/>
                <a:gd name="T15" fmla="*/ 26 w 554"/>
                <a:gd name="T16" fmla="*/ 24 w 554"/>
                <a:gd name="T17" fmla="*/ 24 w 554"/>
                <a:gd name="T18" fmla="*/ 22 w 554"/>
                <a:gd name="T19" fmla="*/ 21 w 554"/>
                <a:gd name="T20" fmla="*/ 20 w 554"/>
                <a:gd name="T21" fmla="*/ 19 w 554"/>
                <a:gd name="T22" fmla="*/ 18 w 554"/>
                <a:gd name="T23" fmla="*/ 17 w 554"/>
                <a:gd name="T24" fmla="*/ 16 w 554"/>
                <a:gd name="T25" fmla="*/ 15 w 554"/>
                <a:gd name="T26" fmla="*/ 14 w 554"/>
                <a:gd name="T27" fmla="*/ 12 w 554"/>
                <a:gd name="T28" fmla="*/ 11 w 554"/>
                <a:gd name="T29" fmla="*/ 9 w 554"/>
                <a:gd name="T30" fmla="*/ 7 w 554"/>
                <a:gd name="T31" fmla="*/ 7 w 554"/>
                <a:gd name="T32" fmla="*/ 7 w 554"/>
                <a:gd name="T33" fmla="*/ 7 w 554"/>
                <a:gd name="T34" fmla="*/ 7 w 554"/>
                <a:gd name="T35" fmla="*/ 7 w 554"/>
                <a:gd name="T36" fmla="*/ 7 w 554"/>
                <a:gd name="T37" fmla="*/ 0 w 554"/>
                <a:gd name="T38" fmla="*/ 0 w 554"/>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39">
                  <a:pos x="T0" y="0"/>
                </a:cxn>
                <a:cxn ang="T40">
                  <a:pos x="T1" y="0"/>
                </a:cxn>
                <a:cxn ang="T41">
                  <a:pos x="T2" y="0"/>
                </a:cxn>
                <a:cxn ang="T42">
                  <a:pos x="T3" y="0"/>
                </a:cxn>
                <a:cxn ang="T43">
                  <a:pos x="T4" y="0"/>
                </a:cxn>
                <a:cxn ang="T44">
                  <a:pos x="T5" y="0"/>
                </a:cxn>
                <a:cxn ang="T45">
                  <a:pos x="T6" y="0"/>
                </a:cxn>
                <a:cxn ang="T46">
                  <a:pos x="T7" y="0"/>
                </a:cxn>
                <a:cxn ang="T47">
                  <a:pos x="T8" y="0"/>
                </a:cxn>
                <a:cxn ang="T48">
                  <a:pos x="T9" y="0"/>
                </a:cxn>
                <a:cxn ang="T49">
                  <a:pos x="T10" y="0"/>
                </a:cxn>
                <a:cxn ang="T50">
                  <a:pos x="T11" y="0"/>
                </a:cxn>
                <a:cxn ang="T51">
                  <a:pos x="T12" y="0"/>
                </a:cxn>
                <a:cxn ang="T52">
                  <a:pos x="T13" y="0"/>
                </a:cxn>
                <a:cxn ang="T53">
                  <a:pos x="T14" y="0"/>
                </a:cxn>
                <a:cxn ang="T54">
                  <a:pos x="T15" y="0"/>
                </a:cxn>
                <a:cxn ang="T55">
                  <a:pos x="T16" y="0"/>
                </a:cxn>
                <a:cxn ang="T56">
                  <a:pos x="T17" y="0"/>
                </a:cxn>
                <a:cxn ang="T57">
                  <a:pos x="T18" y="0"/>
                </a:cxn>
                <a:cxn ang="T58">
                  <a:pos x="T19" y="0"/>
                </a:cxn>
                <a:cxn ang="T59">
                  <a:pos x="T20" y="0"/>
                </a:cxn>
                <a:cxn ang="T60">
                  <a:pos x="T21" y="0"/>
                </a:cxn>
                <a:cxn ang="T61">
                  <a:pos x="T22" y="0"/>
                </a:cxn>
                <a:cxn ang="T62">
                  <a:pos x="T23" y="0"/>
                </a:cxn>
                <a:cxn ang="T63">
                  <a:pos x="T24" y="0"/>
                </a:cxn>
                <a:cxn ang="T64">
                  <a:pos x="T25" y="0"/>
                </a:cxn>
                <a:cxn ang="T65">
                  <a:pos x="T26" y="0"/>
                </a:cxn>
                <a:cxn ang="T66">
                  <a:pos x="T27" y="0"/>
                </a:cxn>
                <a:cxn ang="T67">
                  <a:pos x="T28" y="0"/>
                </a:cxn>
                <a:cxn ang="T68">
                  <a:pos x="T29" y="0"/>
                </a:cxn>
                <a:cxn ang="T69">
                  <a:pos x="T30" y="0"/>
                </a:cxn>
                <a:cxn ang="T70">
                  <a:pos x="T31" y="0"/>
                </a:cxn>
                <a:cxn ang="T71">
                  <a:pos x="T32" y="0"/>
                </a:cxn>
                <a:cxn ang="T72">
                  <a:pos x="T33" y="0"/>
                </a:cxn>
                <a:cxn ang="T73">
                  <a:pos x="T34" y="0"/>
                </a:cxn>
                <a:cxn ang="T74">
                  <a:pos x="T35" y="0"/>
                </a:cxn>
                <a:cxn ang="T75">
                  <a:pos x="T36" y="0"/>
                </a:cxn>
                <a:cxn ang="T76">
                  <a:pos x="T37" y="0"/>
                </a:cxn>
                <a:cxn ang="T77">
                  <a:pos x="T38" y="0"/>
                </a:cxn>
              </a:cxnLst>
              <a:rect l="0" t="0" r="r" b="b"/>
              <a:pathLst>
                <a:path w="554">
                  <a:moveTo>
                    <a:pt x="554" y="0"/>
                  </a:moveTo>
                  <a:lnTo>
                    <a:pt x="535" y="0"/>
                  </a:lnTo>
                  <a:lnTo>
                    <a:pt x="523" y="0"/>
                  </a:lnTo>
                  <a:lnTo>
                    <a:pt x="504" y="0"/>
                  </a:lnTo>
                  <a:lnTo>
                    <a:pt x="492" y="0"/>
                  </a:lnTo>
                  <a:lnTo>
                    <a:pt x="480" y="0"/>
                  </a:lnTo>
                  <a:lnTo>
                    <a:pt x="461" y="0"/>
                  </a:lnTo>
                  <a:lnTo>
                    <a:pt x="449" y="0"/>
                  </a:lnTo>
                  <a:lnTo>
                    <a:pt x="431" y="0"/>
                  </a:lnTo>
                  <a:lnTo>
                    <a:pt x="418" y="0"/>
                  </a:lnTo>
                  <a:lnTo>
                    <a:pt x="406" y="0"/>
                  </a:lnTo>
                  <a:lnTo>
                    <a:pt x="388" y="0"/>
                  </a:lnTo>
                  <a:lnTo>
                    <a:pt x="375" y="0"/>
                  </a:lnTo>
                  <a:lnTo>
                    <a:pt x="357" y="0"/>
                  </a:lnTo>
                  <a:lnTo>
                    <a:pt x="345" y="0"/>
                  </a:lnTo>
                  <a:lnTo>
                    <a:pt x="326" y="0"/>
                  </a:lnTo>
                  <a:lnTo>
                    <a:pt x="314" y="0"/>
                  </a:lnTo>
                  <a:lnTo>
                    <a:pt x="302" y="0"/>
                  </a:lnTo>
                  <a:lnTo>
                    <a:pt x="283" y="0"/>
                  </a:lnTo>
                  <a:lnTo>
                    <a:pt x="271" y="0"/>
                  </a:lnTo>
                  <a:lnTo>
                    <a:pt x="252" y="0"/>
                  </a:lnTo>
                  <a:lnTo>
                    <a:pt x="240" y="0"/>
                  </a:lnTo>
                  <a:lnTo>
                    <a:pt x="222" y="0"/>
                  </a:lnTo>
                  <a:lnTo>
                    <a:pt x="209" y="0"/>
                  </a:lnTo>
                  <a:lnTo>
                    <a:pt x="197" y="0"/>
                  </a:lnTo>
                  <a:lnTo>
                    <a:pt x="179" y="0"/>
                  </a:lnTo>
                  <a:lnTo>
                    <a:pt x="166" y="0"/>
                  </a:lnTo>
                  <a:lnTo>
                    <a:pt x="148" y="0"/>
                  </a:lnTo>
                  <a:lnTo>
                    <a:pt x="136" y="0"/>
                  </a:lnTo>
                  <a:lnTo>
                    <a:pt x="123" y="0"/>
                  </a:lnTo>
                  <a:lnTo>
                    <a:pt x="105" y="0"/>
                  </a:lnTo>
                  <a:lnTo>
                    <a:pt x="93" y="0"/>
                  </a:lnTo>
                  <a:lnTo>
                    <a:pt x="74" y="0"/>
                  </a:lnTo>
                  <a:lnTo>
                    <a:pt x="62" y="0"/>
                  </a:lnTo>
                  <a:lnTo>
                    <a:pt x="43" y="0"/>
                  </a:lnTo>
                  <a:lnTo>
                    <a:pt x="31" y="0"/>
                  </a:lnTo>
                  <a:lnTo>
                    <a:pt x="19" y="0"/>
                  </a:lnTo>
                  <a:lnTo>
                    <a:pt x="0" y="0"/>
                  </a:lnTo>
                </a:path>
              </a:pathLst>
            </a:custGeom>
            <a:solidFill>
              <a:srgbClr val="0000FF"/>
            </a:solidFill>
            <a:ln w="9525">
              <a:solidFill>
                <a:srgbClr val="000000"/>
              </a:solidFill>
              <a:prstDash val="solid"/>
              <a:round/>
              <a:headEnd/>
              <a:tailEnd/>
            </a:ln>
          </p:spPr>
          <p:txBody>
            <a:bodyPr/>
            <a:lstStyle/>
            <a:p>
              <a:endParaRPr lang="en-US"/>
            </a:p>
          </p:txBody>
        </p:sp>
        <p:sp>
          <p:nvSpPr>
            <p:cNvPr id="315484" name="Freeform 88">
              <a:extLst>
                <a:ext uri="{FF2B5EF4-FFF2-40B4-BE49-F238E27FC236}">
                  <a16:creationId xmlns:a16="http://schemas.microsoft.com/office/drawing/2014/main" id="{0C4D25B3-829E-26D8-EBD0-1D3896895CC8}"/>
                </a:ext>
              </a:extLst>
            </p:cNvPr>
            <p:cNvSpPr>
              <a:spLocks/>
            </p:cNvSpPr>
            <p:nvPr/>
          </p:nvSpPr>
          <p:spPr bwMode="auto">
            <a:xfrm>
              <a:off x="1391" y="1321"/>
              <a:ext cx="518" cy="0"/>
            </a:xfrm>
            <a:custGeom>
              <a:avLst/>
              <a:gdLst>
                <a:gd name="T0" fmla="*/ 44 w 554"/>
                <a:gd name="T1" fmla="*/ 42 w 554"/>
                <a:gd name="T2" fmla="*/ 41 w 554"/>
                <a:gd name="T3" fmla="*/ 39 w 554"/>
                <a:gd name="T4" fmla="*/ 38 w 554"/>
                <a:gd name="T5" fmla="*/ 38 w 554"/>
                <a:gd name="T6" fmla="*/ 36 w 554"/>
                <a:gd name="T7" fmla="*/ 36 w 554"/>
                <a:gd name="T8" fmla="*/ 34 w 554"/>
                <a:gd name="T9" fmla="*/ 33 w 554"/>
                <a:gd name="T10" fmla="*/ 32 w 554"/>
                <a:gd name="T11" fmla="*/ 30 w 554"/>
                <a:gd name="T12" fmla="*/ 30 w 554"/>
                <a:gd name="T13" fmla="*/ 28 w 554"/>
                <a:gd name="T14" fmla="*/ 28 w 554"/>
                <a:gd name="T15" fmla="*/ 26 w 554"/>
                <a:gd name="T16" fmla="*/ 24 w 554"/>
                <a:gd name="T17" fmla="*/ 24 w 554"/>
                <a:gd name="T18" fmla="*/ 22 w 554"/>
                <a:gd name="T19" fmla="*/ 21 w 554"/>
                <a:gd name="T20" fmla="*/ 20 w 554"/>
                <a:gd name="T21" fmla="*/ 19 w 554"/>
                <a:gd name="T22" fmla="*/ 18 w 554"/>
                <a:gd name="T23" fmla="*/ 17 w 554"/>
                <a:gd name="T24" fmla="*/ 16 w 554"/>
                <a:gd name="T25" fmla="*/ 15 w 554"/>
                <a:gd name="T26" fmla="*/ 14 w 554"/>
                <a:gd name="T27" fmla="*/ 12 w 554"/>
                <a:gd name="T28" fmla="*/ 11 w 554"/>
                <a:gd name="T29" fmla="*/ 9 w 554"/>
                <a:gd name="T30" fmla="*/ 7 w 554"/>
                <a:gd name="T31" fmla="*/ 7 w 554"/>
                <a:gd name="T32" fmla="*/ 7 w 554"/>
                <a:gd name="T33" fmla="*/ 7 w 554"/>
                <a:gd name="T34" fmla="*/ 7 w 554"/>
                <a:gd name="T35" fmla="*/ 7 w 554"/>
                <a:gd name="T36" fmla="*/ 7 w 554"/>
                <a:gd name="T37" fmla="*/ 0 w 554"/>
                <a:gd name="T38" fmla="*/ 0 w 554"/>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39">
                  <a:pos x="T0" y="0"/>
                </a:cxn>
                <a:cxn ang="T40">
                  <a:pos x="T1" y="0"/>
                </a:cxn>
                <a:cxn ang="T41">
                  <a:pos x="T2" y="0"/>
                </a:cxn>
                <a:cxn ang="T42">
                  <a:pos x="T3" y="0"/>
                </a:cxn>
                <a:cxn ang="T43">
                  <a:pos x="T4" y="0"/>
                </a:cxn>
                <a:cxn ang="T44">
                  <a:pos x="T5" y="0"/>
                </a:cxn>
                <a:cxn ang="T45">
                  <a:pos x="T6" y="0"/>
                </a:cxn>
                <a:cxn ang="T46">
                  <a:pos x="T7" y="0"/>
                </a:cxn>
                <a:cxn ang="T47">
                  <a:pos x="T8" y="0"/>
                </a:cxn>
                <a:cxn ang="T48">
                  <a:pos x="T9" y="0"/>
                </a:cxn>
                <a:cxn ang="T49">
                  <a:pos x="T10" y="0"/>
                </a:cxn>
                <a:cxn ang="T50">
                  <a:pos x="T11" y="0"/>
                </a:cxn>
                <a:cxn ang="T51">
                  <a:pos x="T12" y="0"/>
                </a:cxn>
                <a:cxn ang="T52">
                  <a:pos x="T13" y="0"/>
                </a:cxn>
                <a:cxn ang="T53">
                  <a:pos x="T14" y="0"/>
                </a:cxn>
                <a:cxn ang="T54">
                  <a:pos x="T15" y="0"/>
                </a:cxn>
                <a:cxn ang="T55">
                  <a:pos x="T16" y="0"/>
                </a:cxn>
                <a:cxn ang="T56">
                  <a:pos x="T17" y="0"/>
                </a:cxn>
                <a:cxn ang="T57">
                  <a:pos x="T18" y="0"/>
                </a:cxn>
                <a:cxn ang="T58">
                  <a:pos x="T19" y="0"/>
                </a:cxn>
                <a:cxn ang="T59">
                  <a:pos x="T20" y="0"/>
                </a:cxn>
                <a:cxn ang="T60">
                  <a:pos x="T21" y="0"/>
                </a:cxn>
                <a:cxn ang="T61">
                  <a:pos x="T22" y="0"/>
                </a:cxn>
                <a:cxn ang="T62">
                  <a:pos x="T23" y="0"/>
                </a:cxn>
                <a:cxn ang="T63">
                  <a:pos x="T24" y="0"/>
                </a:cxn>
                <a:cxn ang="T64">
                  <a:pos x="T25" y="0"/>
                </a:cxn>
                <a:cxn ang="T65">
                  <a:pos x="T26" y="0"/>
                </a:cxn>
                <a:cxn ang="T66">
                  <a:pos x="T27" y="0"/>
                </a:cxn>
                <a:cxn ang="T67">
                  <a:pos x="T28" y="0"/>
                </a:cxn>
                <a:cxn ang="T68">
                  <a:pos x="T29" y="0"/>
                </a:cxn>
                <a:cxn ang="T69">
                  <a:pos x="T30" y="0"/>
                </a:cxn>
                <a:cxn ang="T70">
                  <a:pos x="T31" y="0"/>
                </a:cxn>
                <a:cxn ang="T71">
                  <a:pos x="T32" y="0"/>
                </a:cxn>
                <a:cxn ang="T72">
                  <a:pos x="T33" y="0"/>
                </a:cxn>
                <a:cxn ang="T73">
                  <a:pos x="T34" y="0"/>
                </a:cxn>
                <a:cxn ang="T74">
                  <a:pos x="T35" y="0"/>
                </a:cxn>
                <a:cxn ang="T75">
                  <a:pos x="T36" y="0"/>
                </a:cxn>
                <a:cxn ang="T76">
                  <a:pos x="T37" y="0"/>
                </a:cxn>
                <a:cxn ang="T77">
                  <a:pos x="T38" y="0"/>
                </a:cxn>
              </a:cxnLst>
              <a:rect l="0" t="0" r="r" b="b"/>
              <a:pathLst>
                <a:path w="554">
                  <a:moveTo>
                    <a:pt x="554" y="0"/>
                  </a:moveTo>
                  <a:lnTo>
                    <a:pt x="535" y="0"/>
                  </a:lnTo>
                  <a:lnTo>
                    <a:pt x="523" y="0"/>
                  </a:lnTo>
                  <a:lnTo>
                    <a:pt x="504" y="0"/>
                  </a:lnTo>
                  <a:lnTo>
                    <a:pt x="492" y="0"/>
                  </a:lnTo>
                  <a:lnTo>
                    <a:pt x="480" y="0"/>
                  </a:lnTo>
                  <a:lnTo>
                    <a:pt x="461" y="0"/>
                  </a:lnTo>
                  <a:lnTo>
                    <a:pt x="449" y="0"/>
                  </a:lnTo>
                  <a:lnTo>
                    <a:pt x="431" y="0"/>
                  </a:lnTo>
                  <a:lnTo>
                    <a:pt x="418" y="0"/>
                  </a:lnTo>
                  <a:lnTo>
                    <a:pt x="406" y="0"/>
                  </a:lnTo>
                  <a:lnTo>
                    <a:pt x="388" y="0"/>
                  </a:lnTo>
                  <a:lnTo>
                    <a:pt x="375" y="0"/>
                  </a:lnTo>
                  <a:lnTo>
                    <a:pt x="357" y="0"/>
                  </a:lnTo>
                  <a:lnTo>
                    <a:pt x="345" y="0"/>
                  </a:lnTo>
                  <a:lnTo>
                    <a:pt x="326" y="0"/>
                  </a:lnTo>
                  <a:lnTo>
                    <a:pt x="314" y="0"/>
                  </a:lnTo>
                  <a:lnTo>
                    <a:pt x="302" y="0"/>
                  </a:lnTo>
                  <a:lnTo>
                    <a:pt x="283" y="0"/>
                  </a:lnTo>
                  <a:lnTo>
                    <a:pt x="271" y="0"/>
                  </a:lnTo>
                  <a:lnTo>
                    <a:pt x="252" y="0"/>
                  </a:lnTo>
                  <a:lnTo>
                    <a:pt x="240" y="0"/>
                  </a:lnTo>
                  <a:lnTo>
                    <a:pt x="222" y="0"/>
                  </a:lnTo>
                  <a:lnTo>
                    <a:pt x="209" y="0"/>
                  </a:lnTo>
                  <a:lnTo>
                    <a:pt x="197" y="0"/>
                  </a:lnTo>
                  <a:lnTo>
                    <a:pt x="179" y="0"/>
                  </a:lnTo>
                  <a:lnTo>
                    <a:pt x="166" y="0"/>
                  </a:lnTo>
                  <a:lnTo>
                    <a:pt x="148" y="0"/>
                  </a:lnTo>
                  <a:lnTo>
                    <a:pt x="136" y="0"/>
                  </a:lnTo>
                  <a:lnTo>
                    <a:pt x="123" y="0"/>
                  </a:lnTo>
                  <a:lnTo>
                    <a:pt x="105" y="0"/>
                  </a:lnTo>
                  <a:lnTo>
                    <a:pt x="93" y="0"/>
                  </a:lnTo>
                  <a:lnTo>
                    <a:pt x="74" y="0"/>
                  </a:lnTo>
                  <a:lnTo>
                    <a:pt x="62" y="0"/>
                  </a:lnTo>
                  <a:lnTo>
                    <a:pt x="43" y="0"/>
                  </a:lnTo>
                  <a:lnTo>
                    <a:pt x="31" y="0"/>
                  </a:lnTo>
                  <a:lnTo>
                    <a:pt x="19" y="0"/>
                  </a:lnTo>
                  <a:lnTo>
                    <a:pt x="0" y="0"/>
                  </a:lnTo>
                </a:path>
              </a:pathLst>
            </a:custGeom>
            <a:solidFill>
              <a:srgbClr val="0000FF"/>
            </a:solidFill>
            <a:ln w="9525">
              <a:solidFill>
                <a:srgbClr val="000000"/>
              </a:solidFill>
              <a:prstDash val="solid"/>
              <a:round/>
              <a:headEnd/>
              <a:tailEnd/>
            </a:ln>
          </p:spPr>
          <p:txBody>
            <a:bodyPr/>
            <a:lstStyle/>
            <a:p>
              <a:endParaRPr lang="en-US"/>
            </a:p>
          </p:txBody>
        </p:sp>
        <p:sp>
          <p:nvSpPr>
            <p:cNvPr id="315485" name="Freeform 89">
              <a:extLst>
                <a:ext uri="{FF2B5EF4-FFF2-40B4-BE49-F238E27FC236}">
                  <a16:creationId xmlns:a16="http://schemas.microsoft.com/office/drawing/2014/main" id="{9BF03FCF-150B-16B9-E39B-818822FEE43E}"/>
                </a:ext>
              </a:extLst>
            </p:cNvPr>
            <p:cNvSpPr>
              <a:spLocks/>
            </p:cNvSpPr>
            <p:nvPr/>
          </p:nvSpPr>
          <p:spPr bwMode="auto">
            <a:xfrm>
              <a:off x="1391" y="1321"/>
              <a:ext cx="518" cy="0"/>
            </a:xfrm>
            <a:custGeom>
              <a:avLst/>
              <a:gdLst>
                <a:gd name="T0" fmla="*/ 44 w 554"/>
                <a:gd name="T1" fmla="*/ 42 w 554"/>
                <a:gd name="T2" fmla="*/ 41 w 554"/>
                <a:gd name="T3" fmla="*/ 39 w 554"/>
                <a:gd name="T4" fmla="*/ 38 w 554"/>
                <a:gd name="T5" fmla="*/ 38 w 554"/>
                <a:gd name="T6" fmla="*/ 36 w 554"/>
                <a:gd name="T7" fmla="*/ 36 w 554"/>
                <a:gd name="T8" fmla="*/ 34 w 554"/>
                <a:gd name="T9" fmla="*/ 33 w 554"/>
                <a:gd name="T10" fmla="*/ 32 w 554"/>
                <a:gd name="T11" fmla="*/ 30 w 554"/>
                <a:gd name="T12" fmla="*/ 30 w 554"/>
                <a:gd name="T13" fmla="*/ 28 w 554"/>
                <a:gd name="T14" fmla="*/ 28 w 554"/>
                <a:gd name="T15" fmla="*/ 26 w 554"/>
                <a:gd name="T16" fmla="*/ 24 w 554"/>
                <a:gd name="T17" fmla="*/ 24 w 554"/>
                <a:gd name="T18" fmla="*/ 22 w 554"/>
                <a:gd name="T19" fmla="*/ 21 w 554"/>
                <a:gd name="T20" fmla="*/ 20 w 554"/>
                <a:gd name="T21" fmla="*/ 19 w 554"/>
                <a:gd name="T22" fmla="*/ 18 w 554"/>
                <a:gd name="T23" fmla="*/ 17 w 554"/>
                <a:gd name="T24" fmla="*/ 16 w 554"/>
                <a:gd name="T25" fmla="*/ 15 w 554"/>
                <a:gd name="T26" fmla="*/ 14 w 554"/>
                <a:gd name="T27" fmla="*/ 12 w 554"/>
                <a:gd name="T28" fmla="*/ 11 w 554"/>
                <a:gd name="T29" fmla="*/ 9 w 554"/>
                <a:gd name="T30" fmla="*/ 7 w 554"/>
                <a:gd name="T31" fmla="*/ 7 w 554"/>
                <a:gd name="T32" fmla="*/ 7 w 554"/>
                <a:gd name="T33" fmla="*/ 7 w 554"/>
                <a:gd name="T34" fmla="*/ 7 w 554"/>
                <a:gd name="T35" fmla="*/ 7 w 554"/>
                <a:gd name="T36" fmla="*/ 7 w 554"/>
                <a:gd name="T37" fmla="*/ 0 w 554"/>
                <a:gd name="T38" fmla="*/ 0 w 554"/>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39">
                  <a:pos x="T0" y="0"/>
                </a:cxn>
                <a:cxn ang="T40">
                  <a:pos x="T1" y="0"/>
                </a:cxn>
                <a:cxn ang="T41">
                  <a:pos x="T2" y="0"/>
                </a:cxn>
                <a:cxn ang="T42">
                  <a:pos x="T3" y="0"/>
                </a:cxn>
                <a:cxn ang="T43">
                  <a:pos x="T4" y="0"/>
                </a:cxn>
                <a:cxn ang="T44">
                  <a:pos x="T5" y="0"/>
                </a:cxn>
                <a:cxn ang="T45">
                  <a:pos x="T6" y="0"/>
                </a:cxn>
                <a:cxn ang="T46">
                  <a:pos x="T7" y="0"/>
                </a:cxn>
                <a:cxn ang="T47">
                  <a:pos x="T8" y="0"/>
                </a:cxn>
                <a:cxn ang="T48">
                  <a:pos x="T9" y="0"/>
                </a:cxn>
                <a:cxn ang="T49">
                  <a:pos x="T10" y="0"/>
                </a:cxn>
                <a:cxn ang="T50">
                  <a:pos x="T11" y="0"/>
                </a:cxn>
                <a:cxn ang="T51">
                  <a:pos x="T12" y="0"/>
                </a:cxn>
                <a:cxn ang="T52">
                  <a:pos x="T13" y="0"/>
                </a:cxn>
                <a:cxn ang="T53">
                  <a:pos x="T14" y="0"/>
                </a:cxn>
                <a:cxn ang="T54">
                  <a:pos x="T15" y="0"/>
                </a:cxn>
                <a:cxn ang="T55">
                  <a:pos x="T16" y="0"/>
                </a:cxn>
                <a:cxn ang="T56">
                  <a:pos x="T17" y="0"/>
                </a:cxn>
                <a:cxn ang="T57">
                  <a:pos x="T18" y="0"/>
                </a:cxn>
                <a:cxn ang="T58">
                  <a:pos x="T19" y="0"/>
                </a:cxn>
                <a:cxn ang="T59">
                  <a:pos x="T20" y="0"/>
                </a:cxn>
                <a:cxn ang="T60">
                  <a:pos x="T21" y="0"/>
                </a:cxn>
                <a:cxn ang="T61">
                  <a:pos x="T22" y="0"/>
                </a:cxn>
                <a:cxn ang="T62">
                  <a:pos x="T23" y="0"/>
                </a:cxn>
                <a:cxn ang="T63">
                  <a:pos x="T24" y="0"/>
                </a:cxn>
                <a:cxn ang="T64">
                  <a:pos x="T25" y="0"/>
                </a:cxn>
                <a:cxn ang="T65">
                  <a:pos x="T26" y="0"/>
                </a:cxn>
                <a:cxn ang="T66">
                  <a:pos x="T27" y="0"/>
                </a:cxn>
                <a:cxn ang="T67">
                  <a:pos x="T28" y="0"/>
                </a:cxn>
                <a:cxn ang="T68">
                  <a:pos x="T29" y="0"/>
                </a:cxn>
                <a:cxn ang="T69">
                  <a:pos x="T30" y="0"/>
                </a:cxn>
                <a:cxn ang="T70">
                  <a:pos x="T31" y="0"/>
                </a:cxn>
                <a:cxn ang="T71">
                  <a:pos x="T32" y="0"/>
                </a:cxn>
                <a:cxn ang="T72">
                  <a:pos x="T33" y="0"/>
                </a:cxn>
                <a:cxn ang="T73">
                  <a:pos x="T34" y="0"/>
                </a:cxn>
                <a:cxn ang="T74">
                  <a:pos x="T35" y="0"/>
                </a:cxn>
                <a:cxn ang="T75">
                  <a:pos x="T36" y="0"/>
                </a:cxn>
                <a:cxn ang="T76">
                  <a:pos x="T37" y="0"/>
                </a:cxn>
                <a:cxn ang="T77">
                  <a:pos x="T38" y="0"/>
                </a:cxn>
              </a:cxnLst>
              <a:rect l="0" t="0" r="r" b="b"/>
              <a:pathLst>
                <a:path w="554">
                  <a:moveTo>
                    <a:pt x="554" y="0"/>
                  </a:moveTo>
                  <a:lnTo>
                    <a:pt x="535" y="0"/>
                  </a:lnTo>
                  <a:lnTo>
                    <a:pt x="523" y="0"/>
                  </a:lnTo>
                  <a:lnTo>
                    <a:pt x="504" y="0"/>
                  </a:lnTo>
                  <a:lnTo>
                    <a:pt x="492" y="0"/>
                  </a:lnTo>
                  <a:lnTo>
                    <a:pt x="480" y="0"/>
                  </a:lnTo>
                  <a:lnTo>
                    <a:pt x="461" y="0"/>
                  </a:lnTo>
                  <a:lnTo>
                    <a:pt x="449" y="0"/>
                  </a:lnTo>
                  <a:lnTo>
                    <a:pt x="431" y="0"/>
                  </a:lnTo>
                  <a:lnTo>
                    <a:pt x="418" y="0"/>
                  </a:lnTo>
                  <a:lnTo>
                    <a:pt x="406" y="0"/>
                  </a:lnTo>
                  <a:lnTo>
                    <a:pt x="388" y="0"/>
                  </a:lnTo>
                  <a:lnTo>
                    <a:pt x="375" y="0"/>
                  </a:lnTo>
                  <a:lnTo>
                    <a:pt x="357" y="0"/>
                  </a:lnTo>
                  <a:lnTo>
                    <a:pt x="345" y="0"/>
                  </a:lnTo>
                  <a:lnTo>
                    <a:pt x="326" y="0"/>
                  </a:lnTo>
                  <a:lnTo>
                    <a:pt x="314" y="0"/>
                  </a:lnTo>
                  <a:lnTo>
                    <a:pt x="302" y="0"/>
                  </a:lnTo>
                  <a:lnTo>
                    <a:pt x="283" y="0"/>
                  </a:lnTo>
                  <a:lnTo>
                    <a:pt x="271" y="0"/>
                  </a:lnTo>
                  <a:lnTo>
                    <a:pt x="252" y="0"/>
                  </a:lnTo>
                  <a:lnTo>
                    <a:pt x="240" y="0"/>
                  </a:lnTo>
                  <a:lnTo>
                    <a:pt x="222" y="0"/>
                  </a:lnTo>
                  <a:lnTo>
                    <a:pt x="209" y="0"/>
                  </a:lnTo>
                  <a:lnTo>
                    <a:pt x="197" y="0"/>
                  </a:lnTo>
                  <a:lnTo>
                    <a:pt x="179" y="0"/>
                  </a:lnTo>
                  <a:lnTo>
                    <a:pt x="166" y="0"/>
                  </a:lnTo>
                  <a:lnTo>
                    <a:pt x="148" y="0"/>
                  </a:lnTo>
                  <a:lnTo>
                    <a:pt x="136" y="0"/>
                  </a:lnTo>
                  <a:lnTo>
                    <a:pt x="123" y="0"/>
                  </a:lnTo>
                  <a:lnTo>
                    <a:pt x="105" y="0"/>
                  </a:lnTo>
                  <a:lnTo>
                    <a:pt x="93" y="0"/>
                  </a:lnTo>
                  <a:lnTo>
                    <a:pt x="74" y="0"/>
                  </a:lnTo>
                  <a:lnTo>
                    <a:pt x="62" y="0"/>
                  </a:lnTo>
                  <a:lnTo>
                    <a:pt x="43" y="0"/>
                  </a:lnTo>
                  <a:lnTo>
                    <a:pt x="31" y="0"/>
                  </a:lnTo>
                  <a:lnTo>
                    <a:pt x="19" y="0"/>
                  </a:lnTo>
                  <a:lnTo>
                    <a:pt x="0" y="0"/>
                  </a:lnTo>
                </a:path>
              </a:pathLst>
            </a:custGeom>
            <a:solidFill>
              <a:srgbClr val="0000FF"/>
            </a:solidFill>
            <a:ln w="9525">
              <a:solidFill>
                <a:srgbClr val="000000"/>
              </a:solidFill>
              <a:prstDash val="solid"/>
              <a:round/>
              <a:headEnd/>
              <a:tailEnd/>
            </a:ln>
          </p:spPr>
          <p:txBody>
            <a:bodyPr/>
            <a:lstStyle/>
            <a:p>
              <a:endParaRPr lang="en-US"/>
            </a:p>
          </p:txBody>
        </p:sp>
        <p:sp>
          <p:nvSpPr>
            <p:cNvPr id="315486" name="Freeform 90">
              <a:extLst>
                <a:ext uri="{FF2B5EF4-FFF2-40B4-BE49-F238E27FC236}">
                  <a16:creationId xmlns:a16="http://schemas.microsoft.com/office/drawing/2014/main" id="{E6832527-E9E9-BDBD-F7D7-E0B6AD39CDA6}"/>
                </a:ext>
              </a:extLst>
            </p:cNvPr>
            <p:cNvSpPr>
              <a:spLocks/>
            </p:cNvSpPr>
            <p:nvPr/>
          </p:nvSpPr>
          <p:spPr bwMode="auto">
            <a:xfrm>
              <a:off x="1391" y="1321"/>
              <a:ext cx="518" cy="0"/>
            </a:xfrm>
            <a:custGeom>
              <a:avLst/>
              <a:gdLst>
                <a:gd name="T0" fmla="*/ 44 w 554"/>
                <a:gd name="T1" fmla="*/ 42 w 554"/>
                <a:gd name="T2" fmla="*/ 41 w 554"/>
                <a:gd name="T3" fmla="*/ 39 w 554"/>
                <a:gd name="T4" fmla="*/ 38 w 554"/>
                <a:gd name="T5" fmla="*/ 38 w 554"/>
                <a:gd name="T6" fmla="*/ 36 w 554"/>
                <a:gd name="T7" fmla="*/ 36 w 554"/>
                <a:gd name="T8" fmla="*/ 34 w 554"/>
                <a:gd name="T9" fmla="*/ 33 w 554"/>
                <a:gd name="T10" fmla="*/ 32 w 554"/>
                <a:gd name="T11" fmla="*/ 30 w 554"/>
                <a:gd name="T12" fmla="*/ 30 w 554"/>
                <a:gd name="T13" fmla="*/ 28 w 554"/>
                <a:gd name="T14" fmla="*/ 28 w 554"/>
                <a:gd name="T15" fmla="*/ 26 w 554"/>
                <a:gd name="T16" fmla="*/ 24 w 554"/>
                <a:gd name="T17" fmla="*/ 24 w 554"/>
                <a:gd name="T18" fmla="*/ 22 w 554"/>
                <a:gd name="T19" fmla="*/ 21 w 554"/>
                <a:gd name="T20" fmla="*/ 20 w 554"/>
                <a:gd name="T21" fmla="*/ 19 w 554"/>
                <a:gd name="T22" fmla="*/ 18 w 554"/>
                <a:gd name="T23" fmla="*/ 17 w 554"/>
                <a:gd name="T24" fmla="*/ 16 w 554"/>
                <a:gd name="T25" fmla="*/ 15 w 554"/>
                <a:gd name="T26" fmla="*/ 14 w 554"/>
                <a:gd name="T27" fmla="*/ 12 w 554"/>
                <a:gd name="T28" fmla="*/ 11 w 554"/>
                <a:gd name="T29" fmla="*/ 9 w 554"/>
                <a:gd name="T30" fmla="*/ 7 w 554"/>
                <a:gd name="T31" fmla="*/ 7 w 554"/>
                <a:gd name="T32" fmla="*/ 7 w 554"/>
                <a:gd name="T33" fmla="*/ 7 w 554"/>
                <a:gd name="T34" fmla="*/ 7 w 554"/>
                <a:gd name="T35" fmla="*/ 7 w 554"/>
                <a:gd name="T36" fmla="*/ 7 w 554"/>
                <a:gd name="T37" fmla="*/ 0 w 554"/>
                <a:gd name="T38" fmla="*/ 0 w 554"/>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39">
                  <a:pos x="T0" y="0"/>
                </a:cxn>
                <a:cxn ang="T40">
                  <a:pos x="T1" y="0"/>
                </a:cxn>
                <a:cxn ang="T41">
                  <a:pos x="T2" y="0"/>
                </a:cxn>
                <a:cxn ang="T42">
                  <a:pos x="T3" y="0"/>
                </a:cxn>
                <a:cxn ang="T43">
                  <a:pos x="T4" y="0"/>
                </a:cxn>
                <a:cxn ang="T44">
                  <a:pos x="T5" y="0"/>
                </a:cxn>
                <a:cxn ang="T45">
                  <a:pos x="T6" y="0"/>
                </a:cxn>
                <a:cxn ang="T46">
                  <a:pos x="T7" y="0"/>
                </a:cxn>
                <a:cxn ang="T47">
                  <a:pos x="T8" y="0"/>
                </a:cxn>
                <a:cxn ang="T48">
                  <a:pos x="T9" y="0"/>
                </a:cxn>
                <a:cxn ang="T49">
                  <a:pos x="T10" y="0"/>
                </a:cxn>
                <a:cxn ang="T50">
                  <a:pos x="T11" y="0"/>
                </a:cxn>
                <a:cxn ang="T51">
                  <a:pos x="T12" y="0"/>
                </a:cxn>
                <a:cxn ang="T52">
                  <a:pos x="T13" y="0"/>
                </a:cxn>
                <a:cxn ang="T53">
                  <a:pos x="T14" y="0"/>
                </a:cxn>
                <a:cxn ang="T54">
                  <a:pos x="T15" y="0"/>
                </a:cxn>
                <a:cxn ang="T55">
                  <a:pos x="T16" y="0"/>
                </a:cxn>
                <a:cxn ang="T56">
                  <a:pos x="T17" y="0"/>
                </a:cxn>
                <a:cxn ang="T57">
                  <a:pos x="T18" y="0"/>
                </a:cxn>
                <a:cxn ang="T58">
                  <a:pos x="T19" y="0"/>
                </a:cxn>
                <a:cxn ang="T59">
                  <a:pos x="T20" y="0"/>
                </a:cxn>
                <a:cxn ang="T60">
                  <a:pos x="T21" y="0"/>
                </a:cxn>
                <a:cxn ang="T61">
                  <a:pos x="T22" y="0"/>
                </a:cxn>
                <a:cxn ang="T62">
                  <a:pos x="T23" y="0"/>
                </a:cxn>
                <a:cxn ang="T63">
                  <a:pos x="T24" y="0"/>
                </a:cxn>
                <a:cxn ang="T64">
                  <a:pos x="T25" y="0"/>
                </a:cxn>
                <a:cxn ang="T65">
                  <a:pos x="T26" y="0"/>
                </a:cxn>
                <a:cxn ang="T66">
                  <a:pos x="T27" y="0"/>
                </a:cxn>
                <a:cxn ang="T67">
                  <a:pos x="T28" y="0"/>
                </a:cxn>
                <a:cxn ang="T68">
                  <a:pos x="T29" y="0"/>
                </a:cxn>
                <a:cxn ang="T69">
                  <a:pos x="T30" y="0"/>
                </a:cxn>
                <a:cxn ang="T70">
                  <a:pos x="T31" y="0"/>
                </a:cxn>
                <a:cxn ang="T71">
                  <a:pos x="T32" y="0"/>
                </a:cxn>
                <a:cxn ang="T72">
                  <a:pos x="T33" y="0"/>
                </a:cxn>
                <a:cxn ang="T73">
                  <a:pos x="T34" y="0"/>
                </a:cxn>
                <a:cxn ang="T74">
                  <a:pos x="T35" y="0"/>
                </a:cxn>
                <a:cxn ang="T75">
                  <a:pos x="T36" y="0"/>
                </a:cxn>
                <a:cxn ang="T76">
                  <a:pos x="T37" y="0"/>
                </a:cxn>
                <a:cxn ang="T77">
                  <a:pos x="T38" y="0"/>
                </a:cxn>
              </a:cxnLst>
              <a:rect l="0" t="0" r="r" b="b"/>
              <a:pathLst>
                <a:path w="554">
                  <a:moveTo>
                    <a:pt x="554" y="0"/>
                  </a:moveTo>
                  <a:lnTo>
                    <a:pt x="535" y="0"/>
                  </a:lnTo>
                  <a:lnTo>
                    <a:pt x="523" y="0"/>
                  </a:lnTo>
                  <a:lnTo>
                    <a:pt x="504" y="0"/>
                  </a:lnTo>
                  <a:lnTo>
                    <a:pt x="492" y="0"/>
                  </a:lnTo>
                  <a:lnTo>
                    <a:pt x="480" y="0"/>
                  </a:lnTo>
                  <a:lnTo>
                    <a:pt x="461" y="0"/>
                  </a:lnTo>
                  <a:lnTo>
                    <a:pt x="449" y="0"/>
                  </a:lnTo>
                  <a:lnTo>
                    <a:pt x="431" y="0"/>
                  </a:lnTo>
                  <a:lnTo>
                    <a:pt x="418" y="0"/>
                  </a:lnTo>
                  <a:lnTo>
                    <a:pt x="406" y="0"/>
                  </a:lnTo>
                  <a:lnTo>
                    <a:pt x="388" y="0"/>
                  </a:lnTo>
                  <a:lnTo>
                    <a:pt x="375" y="0"/>
                  </a:lnTo>
                  <a:lnTo>
                    <a:pt x="357" y="0"/>
                  </a:lnTo>
                  <a:lnTo>
                    <a:pt x="345" y="0"/>
                  </a:lnTo>
                  <a:lnTo>
                    <a:pt x="326" y="0"/>
                  </a:lnTo>
                  <a:lnTo>
                    <a:pt x="314" y="0"/>
                  </a:lnTo>
                  <a:lnTo>
                    <a:pt x="302" y="0"/>
                  </a:lnTo>
                  <a:lnTo>
                    <a:pt x="283" y="0"/>
                  </a:lnTo>
                  <a:lnTo>
                    <a:pt x="271" y="0"/>
                  </a:lnTo>
                  <a:lnTo>
                    <a:pt x="252" y="0"/>
                  </a:lnTo>
                  <a:lnTo>
                    <a:pt x="240" y="0"/>
                  </a:lnTo>
                  <a:lnTo>
                    <a:pt x="222" y="0"/>
                  </a:lnTo>
                  <a:lnTo>
                    <a:pt x="209" y="0"/>
                  </a:lnTo>
                  <a:lnTo>
                    <a:pt x="197" y="0"/>
                  </a:lnTo>
                  <a:lnTo>
                    <a:pt x="179" y="0"/>
                  </a:lnTo>
                  <a:lnTo>
                    <a:pt x="166" y="0"/>
                  </a:lnTo>
                  <a:lnTo>
                    <a:pt x="148" y="0"/>
                  </a:lnTo>
                  <a:lnTo>
                    <a:pt x="136" y="0"/>
                  </a:lnTo>
                  <a:lnTo>
                    <a:pt x="123" y="0"/>
                  </a:lnTo>
                  <a:lnTo>
                    <a:pt x="105" y="0"/>
                  </a:lnTo>
                  <a:lnTo>
                    <a:pt x="93" y="0"/>
                  </a:lnTo>
                  <a:lnTo>
                    <a:pt x="74" y="0"/>
                  </a:lnTo>
                  <a:lnTo>
                    <a:pt x="62" y="0"/>
                  </a:lnTo>
                  <a:lnTo>
                    <a:pt x="43" y="0"/>
                  </a:lnTo>
                  <a:lnTo>
                    <a:pt x="31" y="0"/>
                  </a:lnTo>
                  <a:lnTo>
                    <a:pt x="19" y="0"/>
                  </a:lnTo>
                  <a:lnTo>
                    <a:pt x="0" y="0"/>
                  </a:lnTo>
                </a:path>
              </a:pathLst>
            </a:custGeom>
            <a:solidFill>
              <a:srgbClr val="0000FF"/>
            </a:solidFill>
            <a:ln w="9525">
              <a:solidFill>
                <a:srgbClr val="000000"/>
              </a:solidFill>
              <a:prstDash val="solid"/>
              <a:round/>
              <a:headEnd/>
              <a:tailEnd/>
            </a:ln>
          </p:spPr>
          <p:txBody>
            <a:bodyPr/>
            <a:lstStyle/>
            <a:p>
              <a:endParaRPr lang="en-US"/>
            </a:p>
          </p:txBody>
        </p:sp>
        <p:sp>
          <p:nvSpPr>
            <p:cNvPr id="315487" name="Freeform 91">
              <a:extLst>
                <a:ext uri="{FF2B5EF4-FFF2-40B4-BE49-F238E27FC236}">
                  <a16:creationId xmlns:a16="http://schemas.microsoft.com/office/drawing/2014/main" id="{1CDA9639-070F-EC42-0E8D-88CAADB04EB2}"/>
                </a:ext>
              </a:extLst>
            </p:cNvPr>
            <p:cNvSpPr>
              <a:spLocks/>
            </p:cNvSpPr>
            <p:nvPr/>
          </p:nvSpPr>
          <p:spPr bwMode="auto">
            <a:xfrm>
              <a:off x="667" y="1321"/>
              <a:ext cx="724" cy="912"/>
            </a:xfrm>
            <a:custGeom>
              <a:avLst/>
              <a:gdLst>
                <a:gd name="T0" fmla="*/ 62 w 774"/>
                <a:gd name="T1" fmla="*/ 0 h 976"/>
                <a:gd name="T2" fmla="*/ 60 w 774"/>
                <a:gd name="T3" fmla="*/ 7 h 976"/>
                <a:gd name="T4" fmla="*/ 59 w 774"/>
                <a:gd name="T5" fmla="*/ 7 h 976"/>
                <a:gd name="T6" fmla="*/ 58 w 774"/>
                <a:gd name="T7" fmla="*/ 7 h 976"/>
                <a:gd name="T8" fmla="*/ 57 w 774"/>
                <a:gd name="T9" fmla="*/ 7 h 976"/>
                <a:gd name="T10" fmla="*/ 55 w 774"/>
                <a:gd name="T11" fmla="*/ 7 h 976"/>
                <a:gd name="T12" fmla="*/ 55 w 774"/>
                <a:gd name="T13" fmla="*/ 7 h 976"/>
                <a:gd name="T14" fmla="*/ 53 w 774"/>
                <a:gd name="T15" fmla="*/ 10 h 976"/>
                <a:gd name="T16" fmla="*/ 51 w 774"/>
                <a:gd name="T17" fmla="*/ 12 h 976"/>
                <a:gd name="T18" fmla="*/ 51 w 774"/>
                <a:gd name="T19" fmla="*/ 13 h 976"/>
                <a:gd name="T20" fmla="*/ 50 w 774"/>
                <a:gd name="T21" fmla="*/ 15 h 976"/>
                <a:gd name="T22" fmla="*/ 48 w 774"/>
                <a:gd name="T23" fmla="*/ 16 h 976"/>
                <a:gd name="T24" fmla="*/ 48 w 774"/>
                <a:gd name="T25" fmla="*/ 18 h 976"/>
                <a:gd name="T26" fmla="*/ 46 w 774"/>
                <a:gd name="T27" fmla="*/ 19 h 976"/>
                <a:gd name="T28" fmla="*/ 45 w 774"/>
                <a:gd name="T29" fmla="*/ 20 h 976"/>
                <a:gd name="T30" fmla="*/ 44 w 774"/>
                <a:gd name="T31" fmla="*/ 21 h 976"/>
                <a:gd name="T32" fmla="*/ 42 w 774"/>
                <a:gd name="T33" fmla="*/ 23 h 976"/>
                <a:gd name="T34" fmla="*/ 42 w 774"/>
                <a:gd name="T35" fmla="*/ 24 h 976"/>
                <a:gd name="T36" fmla="*/ 40 w 774"/>
                <a:gd name="T37" fmla="*/ 26 h 976"/>
                <a:gd name="T38" fmla="*/ 39 w 774"/>
                <a:gd name="T39" fmla="*/ 28 h 976"/>
                <a:gd name="T40" fmla="*/ 38 w 774"/>
                <a:gd name="T41" fmla="*/ 29 h 976"/>
                <a:gd name="T42" fmla="*/ 36 w 774"/>
                <a:gd name="T43" fmla="*/ 31 h 976"/>
                <a:gd name="T44" fmla="*/ 36 w 774"/>
                <a:gd name="T45" fmla="*/ 32 h 976"/>
                <a:gd name="T46" fmla="*/ 34 w 774"/>
                <a:gd name="T47" fmla="*/ 33 h 976"/>
                <a:gd name="T48" fmla="*/ 33 w 774"/>
                <a:gd name="T49" fmla="*/ 34 h 976"/>
                <a:gd name="T50" fmla="*/ 32 w 774"/>
                <a:gd name="T51" fmla="*/ 35 h 976"/>
                <a:gd name="T52" fmla="*/ 31 w 774"/>
                <a:gd name="T53" fmla="*/ 37 h 976"/>
                <a:gd name="T54" fmla="*/ 30 w 774"/>
                <a:gd name="T55" fmla="*/ 38 h 976"/>
                <a:gd name="T56" fmla="*/ 29 w 774"/>
                <a:gd name="T57" fmla="*/ 40 h 976"/>
                <a:gd name="T58" fmla="*/ 28 w 774"/>
                <a:gd name="T59" fmla="*/ 41 h 976"/>
                <a:gd name="T60" fmla="*/ 26 w 774"/>
                <a:gd name="T61" fmla="*/ 43 h 976"/>
                <a:gd name="T62" fmla="*/ 24 w 774"/>
                <a:gd name="T63" fmla="*/ 44 h 976"/>
                <a:gd name="T64" fmla="*/ 24 w 774"/>
                <a:gd name="T65" fmla="*/ 46 h 976"/>
                <a:gd name="T66" fmla="*/ 22 w 774"/>
                <a:gd name="T67" fmla="*/ 47 h 976"/>
                <a:gd name="T68" fmla="*/ 21 w 774"/>
                <a:gd name="T69" fmla="*/ 49 h 976"/>
                <a:gd name="T70" fmla="*/ 20 w 774"/>
                <a:gd name="T71" fmla="*/ 50 h 976"/>
                <a:gd name="T72" fmla="*/ 19 w 774"/>
                <a:gd name="T73" fmla="*/ 51 h 976"/>
                <a:gd name="T74" fmla="*/ 19 w 774"/>
                <a:gd name="T75" fmla="*/ 52 h 976"/>
                <a:gd name="T76" fmla="*/ 17 w 774"/>
                <a:gd name="T77" fmla="*/ 54 h 976"/>
                <a:gd name="T78" fmla="*/ 16 w 774"/>
                <a:gd name="T79" fmla="*/ 56 h 976"/>
                <a:gd name="T80" fmla="*/ 15 w 774"/>
                <a:gd name="T81" fmla="*/ 56 h 976"/>
                <a:gd name="T82" fmla="*/ 14 w 774"/>
                <a:gd name="T83" fmla="*/ 58 h 976"/>
                <a:gd name="T84" fmla="*/ 13 w 774"/>
                <a:gd name="T85" fmla="*/ 60 h 976"/>
                <a:gd name="T86" fmla="*/ 11 w 774"/>
                <a:gd name="T87" fmla="*/ 61 h 976"/>
                <a:gd name="T88" fmla="*/ 9 w 774"/>
                <a:gd name="T89" fmla="*/ 62 h 976"/>
                <a:gd name="T90" fmla="*/ 7 w 774"/>
                <a:gd name="T91" fmla="*/ 64 h 976"/>
                <a:gd name="T92" fmla="*/ 7 w 774"/>
                <a:gd name="T93" fmla="*/ 65 h 976"/>
                <a:gd name="T94" fmla="*/ 7 w 774"/>
                <a:gd name="T95" fmla="*/ 67 h 976"/>
                <a:gd name="T96" fmla="*/ 7 w 774"/>
                <a:gd name="T97" fmla="*/ 68 h 976"/>
                <a:gd name="T98" fmla="*/ 7 w 774"/>
                <a:gd name="T99" fmla="*/ 70 h 976"/>
                <a:gd name="T100" fmla="*/ 7 w 774"/>
                <a:gd name="T101" fmla="*/ 71 h 976"/>
                <a:gd name="T102" fmla="*/ 7 w 774"/>
                <a:gd name="T103" fmla="*/ 73 h 976"/>
                <a:gd name="T104" fmla="*/ 0 w 774"/>
                <a:gd name="T105" fmla="*/ 74 h 97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774" h="976">
                  <a:moveTo>
                    <a:pt x="774" y="0"/>
                  </a:moveTo>
                  <a:lnTo>
                    <a:pt x="762" y="18"/>
                  </a:lnTo>
                  <a:lnTo>
                    <a:pt x="744" y="37"/>
                  </a:lnTo>
                  <a:lnTo>
                    <a:pt x="731" y="55"/>
                  </a:lnTo>
                  <a:lnTo>
                    <a:pt x="719" y="73"/>
                  </a:lnTo>
                  <a:lnTo>
                    <a:pt x="701" y="92"/>
                  </a:lnTo>
                  <a:lnTo>
                    <a:pt x="688" y="110"/>
                  </a:lnTo>
                  <a:lnTo>
                    <a:pt x="670" y="129"/>
                  </a:lnTo>
                  <a:lnTo>
                    <a:pt x="658" y="147"/>
                  </a:lnTo>
                  <a:lnTo>
                    <a:pt x="639" y="166"/>
                  </a:lnTo>
                  <a:lnTo>
                    <a:pt x="627" y="184"/>
                  </a:lnTo>
                  <a:lnTo>
                    <a:pt x="614" y="202"/>
                  </a:lnTo>
                  <a:lnTo>
                    <a:pt x="596" y="221"/>
                  </a:lnTo>
                  <a:lnTo>
                    <a:pt x="584" y="245"/>
                  </a:lnTo>
                  <a:lnTo>
                    <a:pt x="565" y="264"/>
                  </a:lnTo>
                  <a:lnTo>
                    <a:pt x="553" y="282"/>
                  </a:lnTo>
                  <a:lnTo>
                    <a:pt x="541" y="301"/>
                  </a:lnTo>
                  <a:lnTo>
                    <a:pt x="522" y="319"/>
                  </a:lnTo>
                  <a:lnTo>
                    <a:pt x="510" y="337"/>
                  </a:lnTo>
                  <a:lnTo>
                    <a:pt x="492" y="356"/>
                  </a:lnTo>
                  <a:lnTo>
                    <a:pt x="479" y="374"/>
                  </a:lnTo>
                  <a:lnTo>
                    <a:pt x="461" y="393"/>
                  </a:lnTo>
                  <a:lnTo>
                    <a:pt x="449" y="411"/>
                  </a:lnTo>
                  <a:lnTo>
                    <a:pt x="436" y="429"/>
                  </a:lnTo>
                  <a:lnTo>
                    <a:pt x="418" y="448"/>
                  </a:lnTo>
                  <a:lnTo>
                    <a:pt x="405" y="466"/>
                  </a:lnTo>
                  <a:lnTo>
                    <a:pt x="387" y="485"/>
                  </a:lnTo>
                  <a:lnTo>
                    <a:pt x="375" y="503"/>
                  </a:lnTo>
                  <a:lnTo>
                    <a:pt x="362" y="522"/>
                  </a:lnTo>
                  <a:lnTo>
                    <a:pt x="344" y="546"/>
                  </a:lnTo>
                  <a:lnTo>
                    <a:pt x="332" y="564"/>
                  </a:lnTo>
                  <a:lnTo>
                    <a:pt x="313" y="583"/>
                  </a:lnTo>
                  <a:lnTo>
                    <a:pt x="301" y="601"/>
                  </a:lnTo>
                  <a:lnTo>
                    <a:pt x="283" y="620"/>
                  </a:lnTo>
                  <a:lnTo>
                    <a:pt x="270" y="638"/>
                  </a:lnTo>
                  <a:lnTo>
                    <a:pt x="258" y="657"/>
                  </a:lnTo>
                  <a:lnTo>
                    <a:pt x="240" y="675"/>
                  </a:lnTo>
                  <a:lnTo>
                    <a:pt x="227" y="693"/>
                  </a:lnTo>
                  <a:lnTo>
                    <a:pt x="209" y="712"/>
                  </a:lnTo>
                  <a:lnTo>
                    <a:pt x="196" y="730"/>
                  </a:lnTo>
                  <a:lnTo>
                    <a:pt x="178" y="749"/>
                  </a:lnTo>
                  <a:lnTo>
                    <a:pt x="166" y="767"/>
                  </a:lnTo>
                  <a:lnTo>
                    <a:pt x="153" y="785"/>
                  </a:lnTo>
                  <a:lnTo>
                    <a:pt x="135" y="804"/>
                  </a:lnTo>
                  <a:lnTo>
                    <a:pt x="123" y="822"/>
                  </a:lnTo>
                  <a:lnTo>
                    <a:pt x="104" y="847"/>
                  </a:lnTo>
                  <a:lnTo>
                    <a:pt x="92" y="865"/>
                  </a:lnTo>
                  <a:lnTo>
                    <a:pt x="80" y="884"/>
                  </a:lnTo>
                  <a:lnTo>
                    <a:pt x="61" y="902"/>
                  </a:lnTo>
                  <a:lnTo>
                    <a:pt x="49" y="920"/>
                  </a:lnTo>
                  <a:lnTo>
                    <a:pt x="30" y="939"/>
                  </a:lnTo>
                  <a:lnTo>
                    <a:pt x="18" y="957"/>
                  </a:lnTo>
                  <a:lnTo>
                    <a:pt x="0" y="97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5488" name="Freeform 92">
              <a:extLst>
                <a:ext uri="{FF2B5EF4-FFF2-40B4-BE49-F238E27FC236}">
                  <a16:creationId xmlns:a16="http://schemas.microsoft.com/office/drawing/2014/main" id="{AD080733-CDAA-8EC5-FD7B-CD4E18D5FAA2}"/>
                </a:ext>
              </a:extLst>
            </p:cNvPr>
            <p:cNvSpPr>
              <a:spLocks/>
            </p:cNvSpPr>
            <p:nvPr/>
          </p:nvSpPr>
          <p:spPr bwMode="auto">
            <a:xfrm>
              <a:off x="667" y="1321"/>
              <a:ext cx="724" cy="912"/>
            </a:xfrm>
            <a:custGeom>
              <a:avLst/>
              <a:gdLst>
                <a:gd name="T0" fmla="*/ 62 w 774"/>
                <a:gd name="T1" fmla="*/ 0 h 976"/>
                <a:gd name="T2" fmla="*/ 60 w 774"/>
                <a:gd name="T3" fmla="*/ 7 h 976"/>
                <a:gd name="T4" fmla="*/ 59 w 774"/>
                <a:gd name="T5" fmla="*/ 7 h 976"/>
                <a:gd name="T6" fmla="*/ 58 w 774"/>
                <a:gd name="T7" fmla="*/ 7 h 976"/>
                <a:gd name="T8" fmla="*/ 57 w 774"/>
                <a:gd name="T9" fmla="*/ 7 h 976"/>
                <a:gd name="T10" fmla="*/ 55 w 774"/>
                <a:gd name="T11" fmla="*/ 7 h 976"/>
                <a:gd name="T12" fmla="*/ 55 w 774"/>
                <a:gd name="T13" fmla="*/ 7 h 976"/>
                <a:gd name="T14" fmla="*/ 53 w 774"/>
                <a:gd name="T15" fmla="*/ 10 h 976"/>
                <a:gd name="T16" fmla="*/ 51 w 774"/>
                <a:gd name="T17" fmla="*/ 12 h 976"/>
                <a:gd name="T18" fmla="*/ 51 w 774"/>
                <a:gd name="T19" fmla="*/ 13 h 976"/>
                <a:gd name="T20" fmla="*/ 50 w 774"/>
                <a:gd name="T21" fmla="*/ 15 h 976"/>
                <a:gd name="T22" fmla="*/ 48 w 774"/>
                <a:gd name="T23" fmla="*/ 16 h 976"/>
                <a:gd name="T24" fmla="*/ 48 w 774"/>
                <a:gd name="T25" fmla="*/ 18 h 976"/>
                <a:gd name="T26" fmla="*/ 46 w 774"/>
                <a:gd name="T27" fmla="*/ 19 h 976"/>
                <a:gd name="T28" fmla="*/ 45 w 774"/>
                <a:gd name="T29" fmla="*/ 20 h 976"/>
                <a:gd name="T30" fmla="*/ 44 w 774"/>
                <a:gd name="T31" fmla="*/ 21 h 976"/>
                <a:gd name="T32" fmla="*/ 42 w 774"/>
                <a:gd name="T33" fmla="*/ 23 h 976"/>
                <a:gd name="T34" fmla="*/ 42 w 774"/>
                <a:gd name="T35" fmla="*/ 24 h 976"/>
                <a:gd name="T36" fmla="*/ 40 w 774"/>
                <a:gd name="T37" fmla="*/ 26 h 976"/>
                <a:gd name="T38" fmla="*/ 39 w 774"/>
                <a:gd name="T39" fmla="*/ 28 h 976"/>
                <a:gd name="T40" fmla="*/ 38 w 774"/>
                <a:gd name="T41" fmla="*/ 29 h 976"/>
                <a:gd name="T42" fmla="*/ 36 w 774"/>
                <a:gd name="T43" fmla="*/ 31 h 976"/>
                <a:gd name="T44" fmla="*/ 36 w 774"/>
                <a:gd name="T45" fmla="*/ 32 h 976"/>
                <a:gd name="T46" fmla="*/ 34 w 774"/>
                <a:gd name="T47" fmla="*/ 33 h 976"/>
                <a:gd name="T48" fmla="*/ 33 w 774"/>
                <a:gd name="T49" fmla="*/ 34 h 976"/>
                <a:gd name="T50" fmla="*/ 32 w 774"/>
                <a:gd name="T51" fmla="*/ 35 h 976"/>
                <a:gd name="T52" fmla="*/ 31 w 774"/>
                <a:gd name="T53" fmla="*/ 37 h 976"/>
                <a:gd name="T54" fmla="*/ 30 w 774"/>
                <a:gd name="T55" fmla="*/ 38 h 976"/>
                <a:gd name="T56" fmla="*/ 29 w 774"/>
                <a:gd name="T57" fmla="*/ 40 h 976"/>
                <a:gd name="T58" fmla="*/ 28 w 774"/>
                <a:gd name="T59" fmla="*/ 41 h 976"/>
                <a:gd name="T60" fmla="*/ 26 w 774"/>
                <a:gd name="T61" fmla="*/ 43 h 976"/>
                <a:gd name="T62" fmla="*/ 24 w 774"/>
                <a:gd name="T63" fmla="*/ 44 h 976"/>
                <a:gd name="T64" fmla="*/ 24 w 774"/>
                <a:gd name="T65" fmla="*/ 46 h 976"/>
                <a:gd name="T66" fmla="*/ 22 w 774"/>
                <a:gd name="T67" fmla="*/ 47 h 976"/>
                <a:gd name="T68" fmla="*/ 21 w 774"/>
                <a:gd name="T69" fmla="*/ 49 h 976"/>
                <a:gd name="T70" fmla="*/ 20 w 774"/>
                <a:gd name="T71" fmla="*/ 50 h 976"/>
                <a:gd name="T72" fmla="*/ 19 w 774"/>
                <a:gd name="T73" fmla="*/ 51 h 976"/>
                <a:gd name="T74" fmla="*/ 19 w 774"/>
                <a:gd name="T75" fmla="*/ 52 h 976"/>
                <a:gd name="T76" fmla="*/ 17 w 774"/>
                <a:gd name="T77" fmla="*/ 54 h 976"/>
                <a:gd name="T78" fmla="*/ 16 w 774"/>
                <a:gd name="T79" fmla="*/ 56 h 976"/>
                <a:gd name="T80" fmla="*/ 15 w 774"/>
                <a:gd name="T81" fmla="*/ 56 h 976"/>
                <a:gd name="T82" fmla="*/ 14 w 774"/>
                <a:gd name="T83" fmla="*/ 58 h 976"/>
                <a:gd name="T84" fmla="*/ 13 w 774"/>
                <a:gd name="T85" fmla="*/ 60 h 976"/>
                <a:gd name="T86" fmla="*/ 11 w 774"/>
                <a:gd name="T87" fmla="*/ 61 h 976"/>
                <a:gd name="T88" fmla="*/ 9 w 774"/>
                <a:gd name="T89" fmla="*/ 62 h 976"/>
                <a:gd name="T90" fmla="*/ 7 w 774"/>
                <a:gd name="T91" fmla="*/ 64 h 976"/>
                <a:gd name="T92" fmla="*/ 7 w 774"/>
                <a:gd name="T93" fmla="*/ 65 h 976"/>
                <a:gd name="T94" fmla="*/ 7 w 774"/>
                <a:gd name="T95" fmla="*/ 67 h 976"/>
                <a:gd name="T96" fmla="*/ 7 w 774"/>
                <a:gd name="T97" fmla="*/ 68 h 976"/>
                <a:gd name="T98" fmla="*/ 7 w 774"/>
                <a:gd name="T99" fmla="*/ 70 h 976"/>
                <a:gd name="T100" fmla="*/ 7 w 774"/>
                <a:gd name="T101" fmla="*/ 71 h 976"/>
                <a:gd name="T102" fmla="*/ 7 w 774"/>
                <a:gd name="T103" fmla="*/ 73 h 976"/>
                <a:gd name="T104" fmla="*/ 0 w 774"/>
                <a:gd name="T105" fmla="*/ 74 h 97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774" h="976">
                  <a:moveTo>
                    <a:pt x="774" y="0"/>
                  </a:moveTo>
                  <a:lnTo>
                    <a:pt x="762" y="18"/>
                  </a:lnTo>
                  <a:lnTo>
                    <a:pt x="744" y="37"/>
                  </a:lnTo>
                  <a:lnTo>
                    <a:pt x="731" y="55"/>
                  </a:lnTo>
                  <a:lnTo>
                    <a:pt x="719" y="73"/>
                  </a:lnTo>
                  <a:lnTo>
                    <a:pt x="701" y="92"/>
                  </a:lnTo>
                  <a:lnTo>
                    <a:pt x="688" y="110"/>
                  </a:lnTo>
                  <a:lnTo>
                    <a:pt x="670" y="129"/>
                  </a:lnTo>
                  <a:lnTo>
                    <a:pt x="658" y="147"/>
                  </a:lnTo>
                  <a:lnTo>
                    <a:pt x="639" y="166"/>
                  </a:lnTo>
                  <a:lnTo>
                    <a:pt x="627" y="184"/>
                  </a:lnTo>
                  <a:lnTo>
                    <a:pt x="614" y="202"/>
                  </a:lnTo>
                  <a:lnTo>
                    <a:pt x="596" y="221"/>
                  </a:lnTo>
                  <a:lnTo>
                    <a:pt x="584" y="245"/>
                  </a:lnTo>
                  <a:lnTo>
                    <a:pt x="565" y="264"/>
                  </a:lnTo>
                  <a:lnTo>
                    <a:pt x="553" y="282"/>
                  </a:lnTo>
                  <a:lnTo>
                    <a:pt x="541" y="301"/>
                  </a:lnTo>
                  <a:lnTo>
                    <a:pt x="522" y="319"/>
                  </a:lnTo>
                  <a:lnTo>
                    <a:pt x="510" y="337"/>
                  </a:lnTo>
                  <a:lnTo>
                    <a:pt x="492" y="356"/>
                  </a:lnTo>
                  <a:lnTo>
                    <a:pt x="479" y="374"/>
                  </a:lnTo>
                  <a:lnTo>
                    <a:pt x="461" y="393"/>
                  </a:lnTo>
                  <a:lnTo>
                    <a:pt x="449" y="411"/>
                  </a:lnTo>
                  <a:lnTo>
                    <a:pt x="436" y="429"/>
                  </a:lnTo>
                  <a:lnTo>
                    <a:pt x="418" y="448"/>
                  </a:lnTo>
                  <a:lnTo>
                    <a:pt x="405" y="466"/>
                  </a:lnTo>
                  <a:lnTo>
                    <a:pt x="387" y="485"/>
                  </a:lnTo>
                  <a:lnTo>
                    <a:pt x="375" y="503"/>
                  </a:lnTo>
                  <a:lnTo>
                    <a:pt x="362" y="522"/>
                  </a:lnTo>
                  <a:lnTo>
                    <a:pt x="344" y="546"/>
                  </a:lnTo>
                  <a:lnTo>
                    <a:pt x="332" y="564"/>
                  </a:lnTo>
                  <a:lnTo>
                    <a:pt x="313" y="583"/>
                  </a:lnTo>
                  <a:lnTo>
                    <a:pt x="301" y="601"/>
                  </a:lnTo>
                  <a:lnTo>
                    <a:pt x="283" y="620"/>
                  </a:lnTo>
                  <a:lnTo>
                    <a:pt x="270" y="638"/>
                  </a:lnTo>
                  <a:lnTo>
                    <a:pt x="258" y="657"/>
                  </a:lnTo>
                  <a:lnTo>
                    <a:pt x="240" y="675"/>
                  </a:lnTo>
                  <a:lnTo>
                    <a:pt x="227" y="693"/>
                  </a:lnTo>
                  <a:lnTo>
                    <a:pt x="209" y="712"/>
                  </a:lnTo>
                  <a:lnTo>
                    <a:pt x="196" y="730"/>
                  </a:lnTo>
                  <a:lnTo>
                    <a:pt x="178" y="749"/>
                  </a:lnTo>
                  <a:lnTo>
                    <a:pt x="166" y="767"/>
                  </a:lnTo>
                  <a:lnTo>
                    <a:pt x="153" y="785"/>
                  </a:lnTo>
                  <a:lnTo>
                    <a:pt x="135" y="804"/>
                  </a:lnTo>
                  <a:lnTo>
                    <a:pt x="123" y="822"/>
                  </a:lnTo>
                  <a:lnTo>
                    <a:pt x="104" y="847"/>
                  </a:lnTo>
                  <a:lnTo>
                    <a:pt x="92" y="865"/>
                  </a:lnTo>
                  <a:lnTo>
                    <a:pt x="80" y="884"/>
                  </a:lnTo>
                  <a:lnTo>
                    <a:pt x="61" y="902"/>
                  </a:lnTo>
                  <a:lnTo>
                    <a:pt x="49" y="920"/>
                  </a:lnTo>
                  <a:lnTo>
                    <a:pt x="30" y="939"/>
                  </a:lnTo>
                  <a:lnTo>
                    <a:pt x="18" y="957"/>
                  </a:lnTo>
                  <a:lnTo>
                    <a:pt x="0" y="97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5489" name="Freeform 93">
              <a:extLst>
                <a:ext uri="{FF2B5EF4-FFF2-40B4-BE49-F238E27FC236}">
                  <a16:creationId xmlns:a16="http://schemas.microsoft.com/office/drawing/2014/main" id="{66B4E407-028C-0E6C-D0FB-2F5883EFD23A}"/>
                </a:ext>
              </a:extLst>
            </p:cNvPr>
            <p:cNvSpPr>
              <a:spLocks/>
            </p:cNvSpPr>
            <p:nvPr/>
          </p:nvSpPr>
          <p:spPr bwMode="auto">
            <a:xfrm>
              <a:off x="667" y="1321"/>
              <a:ext cx="724" cy="912"/>
            </a:xfrm>
            <a:custGeom>
              <a:avLst/>
              <a:gdLst>
                <a:gd name="T0" fmla="*/ 62 w 774"/>
                <a:gd name="T1" fmla="*/ 0 h 976"/>
                <a:gd name="T2" fmla="*/ 60 w 774"/>
                <a:gd name="T3" fmla="*/ 7 h 976"/>
                <a:gd name="T4" fmla="*/ 59 w 774"/>
                <a:gd name="T5" fmla="*/ 7 h 976"/>
                <a:gd name="T6" fmla="*/ 58 w 774"/>
                <a:gd name="T7" fmla="*/ 7 h 976"/>
                <a:gd name="T8" fmla="*/ 57 w 774"/>
                <a:gd name="T9" fmla="*/ 7 h 976"/>
                <a:gd name="T10" fmla="*/ 55 w 774"/>
                <a:gd name="T11" fmla="*/ 7 h 976"/>
                <a:gd name="T12" fmla="*/ 55 w 774"/>
                <a:gd name="T13" fmla="*/ 7 h 976"/>
                <a:gd name="T14" fmla="*/ 53 w 774"/>
                <a:gd name="T15" fmla="*/ 10 h 976"/>
                <a:gd name="T16" fmla="*/ 51 w 774"/>
                <a:gd name="T17" fmla="*/ 12 h 976"/>
                <a:gd name="T18" fmla="*/ 51 w 774"/>
                <a:gd name="T19" fmla="*/ 13 h 976"/>
                <a:gd name="T20" fmla="*/ 50 w 774"/>
                <a:gd name="T21" fmla="*/ 15 h 976"/>
                <a:gd name="T22" fmla="*/ 48 w 774"/>
                <a:gd name="T23" fmla="*/ 16 h 976"/>
                <a:gd name="T24" fmla="*/ 48 w 774"/>
                <a:gd name="T25" fmla="*/ 18 h 976"/>
                <a:gd name="T26" fmla="*/ 46 w 774"/>
                <a:gd name="T27" fmla="*/ 19 h 976"/>
                <a:gd name="T28" fmla="*/ 45 w 774"/>
                <a:gd name="T29" fmla="*/ 20 h 976"/>
                <a:gd name="T30" fmla="*/ 44 w 774"/>
                <a:gd name="T31" fmla="*/ 21 h 976"/>
                <a:gd name="T32" fmla="*/ 42 w 774"/>
                <a:gd name="T33" fmla="*/ 23 h 976"/>
                <a:gd name="T34" fmla="*/ 42 w 774"/>
                <a:gd name="T35" fmla="*/ 24 h 976"/>
                <a:gd name="T36" fmla="*/ 40 w 774"/>
                <a:gd name="T37" fmla="*/ 26 h 976"/>
                <a:gd name="T38" fmla="*/ 39 w 774"/>
                <a:gd name="T39" fmla="*/ 28 h 976"/>
                <a:gd name="T40" fmla="*/ 38 w 774"/>
                <a:gd name="T41" fmla="*/ 29 h 976"/>
                <a:gd name="T42" fmla="*/ 36 w 774"/>
                <a:gd name="T43" fmla="*/ 31 h 976"/>
                <a:gd name="T44" fmla="*/ 36 w 774"/>
                <a:gd name="T45" fmla="*/ 32 h 976"/>
                <a:gd name="T46" fmla="*/ 34 w 774"/>
                <a:gd name="T47" fmla="*/ 33 h 976"/>
                <a:gd name="T48" fmla="*/ 33 w 774"/>
                <a:gd name="T49" fmla="*/ 34 h 976"/>
                <a:gd name="T50" fmla="*/ 32 w 774"/>
                <a:gd name="T51" fmla="*/ 35 h 976"/>
                <a:gd name="T52" fmla="*/ 31 w 774"/>
                <a:gd name="T53" fmla="*/ 37 h 976"/>
                <a:gd name="T54" fmla="*/ 30 w 774"/>
                <a:gd name="T55" fmla="*/ 38 h 976"/>
                <a:gd name="T56" fmla="*/ 29 w 774"/>
                <a:gd name="T57" fmla="*/ 40 h 976"/>
                <a:gd name="T58" fmla="*/ 28 w 774"/>
                <a:gd name="T59" fmla="*/ 41 h 976"/>
                <a:gd name="T60" fmla="*/ 26 w 774"/>
                <a:gd name="T61" fmla="*/ 43 h 976"/>
                <a:gd name="T62" fmla="*/ 24 w 774"/>
                <a:gd name="T63" fmla="*/ 44 h 976"/>
                <a:gd name="T64" fmla="*/ 24 w 774"/>
                <a:gd name="T65" fmla="*/ 46 h 976"/>
                <a:gd name="T66" fmla="*/ 22 w 774"/>
                <a:gd name="T67" fmla="*/ 47 h 976"/>
                <a:gd name="T68" fmla="*/ 21 w 774"/>
                <a:gd name="T69" fmla="*/ 49 h 976"/>
                <a:gd name="T70" fmla="*/ 20 w 774"/>
                <a:gd name="T71" fmla="*/ 50 h 976"/>
                <a:gd name="T72" fmla="*/ 19 w 774"/>
                <a:gd name="T73" fmla="*/ 51 h 976"/>
                <a:gd name="T74" fmla="*/ 19 w 774"/>
                <a:gd name="T75" fmla="*/ 52 h 976"/>
                <a:gd name="T76" fmla="*/ 17 w 774"/>
                <a:gd name="T77" fmla="*/ 54 h 976"/>
                <a:gd name="T78" fmla="*/ 16 w 774"/>
                <a:gd name="T79" fmla="*/ 56 h 976"/>
                <a:gd name="T80" fmla="*/ 15 w 774"/>
                <a:gd name="T81" fmla="*/ 56 h 976"/>
                <a:gd name="T82" fmla="*/ 14 w 774"/>
                <a:gd name="T83" fmla="*/ 58 h 976"/>
                <a:gd name="T84" fmla="*/ 13 w 774"/>
                <a:gd name="T85" fmla="*/ 60 h 976"/>
                <a:gd name="T86" fmla="*/ 11 w 774"/>
                <a:gd name="T87" fmla="*/ 61 h 976"/>
                <a:gd name="T88" fmla="*/ 9 w 774"/>
                <a:gd name="T89" fmla="*/ 62 h 976"/>
                <a:gd name="T90" fmla="*/ 7 w 774"/>
                <a:gd name="T91" fmla="*/ 64 h 976"/>
                <a:gd name="T92" fmla="*/ 7 w 774"/>
                <a:gd name="T93" fmla="*/ 65 h 976"/>
                <a:gd name="T94" fmla="*/ 7 w 774"/>
                <a:gd name="T95" fmla="*/ 67 h 976"/>
                <a:gd name="T96" fmla="*/ 7 w 774"/>
                <a:gd name="T97" fmla="*/ 68 h 976"/>
                <a:gd name="T98" fmla="*/ 7 w 774"/>
                <a:gd name="T99" fmla="*/ 70 h 976"/>
                <a:gd name="T100" fmla="*/ 7 w 774"/>
                <a:gd name="T101" fmla="*/ 71 h 976"/>
                <a:gd name="T102" fmla="*/ 7 w 774"/>
                <a:gd name="T103" fmla="*/ 73 h 976"/>
                <a:gd name="T104" fmla="*/ 0 w 774"/>
                <a:gd name="T105" fmla="*/ 74 h 97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774" h="976">
                  <a:moveTo>
                    <a:pt x="774" y="0"/>
                  </a:moveTo>
                  <a:lnTo>
                    <a:pt x="762" y="18"/>
                  </a:lnTo>
                  <a:lnTo>
                    <a:pt x="744" y="37"/>
                  </a:lnTo>
                  <a:lnTo>
                    <a:pt x="731" y="55"/>
                  </a:lnTo>
                  <a:lnTo>
                    <a:pt x="719" y="73"/>
                  </a:lnTo>
                  <a:lnTo>
                    <a:pt x="701" y="92"/>
                  </a:lnTo>
                  <a:lnTo>
                    <a:pt x="688" y="110"/>
                  </a:lnTo>
                  <a:lnTo>
                    <a:pt x="670" y="129"/>
                  </a:lnTo>
                  <a:lnTo>
                    <a:pt x="658" y="147"/>
                  </a:lnTo>
                  <a:lnTo>
                    <a:pt x="639" y="166"/>
                  </a:lnTo>
                  <a:lnTo>
                    <a:pt x="627" y="184"/>
                  </a:lnTo>
                  <a:lnTo>
                    <a:pt x="614" y="202"/>
                  </a:lnTo>
                  <a:lnTo>
                    <a:pt x="596" y="221"/>
                  </a:lnTo>
                  <a:lnTo>
                    <a:pt x="584" y="245"/>
                  </a:lnTo>
                  <a:lnTo>
                    <a:pt x="565" y="264"/>
                  </a:lnTo>
                  <a:lnTo>
                    <a:pt x="553" y="282"/>
                  </a:lnTo>
                  <a:lnTo>
                    <a:pt x="541" y="301"/>
                  </a:lnTo>
                  <a:lnTo>
                    <a:pt x="522" y="319"/>
                  </a:lnTo>
                  <a:lnTo>
                    <a:pt x="510" y="337"/>
                  </a:lnTo>
                  <a:lnTo>
                    <a:pt x="492" y="356"/>
                  </a:lnTo>
                  <a:lnTo>
                    <a:pt x="479" y="374"/>
                  </a:lnTo>
                  <a:lnTo>
                    <a:pt x="461" y="393"/>
                  </a:lnTo>
                  <a:lnTo>
                    <a:pt x="449" y="411"/>
                  </a:lnTo>
                  <a:lnTo>
                    <a:pt x="436" y="429"/>
                  </a:lnTo>
                  <a:lnTo>
                    <a:pt x="418" y="448"/>
                  </a:lnTo>
                  <a:lnTo>
                    <a:pt x="405" y="466"/>
                  </a:lnTo>
                  <a:lnTo>
                    <a:pt x="387" y="485"/>
                  </a:lnTo>
                  <a:lnTo>
                    <a:pt x="375" y="503"/>
                  </a:lnTo>
                  <a:lnTo>
                    <a:pt x="362" y="522"/>
                  </a:lnTo>
                  <a:lnTo>
                    <a:pt x="344" y="546"/>
                  </a:lnTo>
                  <a:lnTo>
                    <a:pt x="332" y="564"/>
                  </a:lnTo>
                  <a:lnTo>
                    <a:pt x="313" y="583"/>
                  </a:lnTo>
                  <a:lnTo>
                    <a:pt x="301" y="601"/>
                  </a:lnTo>
                  <a:lnTo>
                    <a:pt x="283" y="620"/>
                  </a:lnTo>
                  <a:lnTo>
                    <a:pt x="270" y="638"/>
                  </a:lnTo>
                  <a:lnTo>
                    <a:pt x="258" y="657"/>
                  </a:lnTo>
                  <a:lnTo>
                    <a:pt x="240" y="675"/>
                  </a:lnTo>
                  <a:lnTo>
                    <a:pt x="227" y="693"/>
                  </a:lnTo>
                  <a:lnTo>
                    <a:pt x="209" y="712"/>
                  </a:lnTo>
                  <a:lnTo>
                    <a:pt x="196" y="730"/>
                  </a:lnTo>
                  <a:lnTo>
                    <a:pt x="178" y="749"/>
                  </a:lnTo>
                  <a:lnTo>
                    <a:pt x="166" y="767"/>
                  </a:lnTo>
                  <a:lnTo>
                    <a:pt x="153" y="785"/>
                  </a:lnTo>
                  <a:lnTo>
                    <a:pt x="135" y="804"/>
                  </a:lnTo>
                  <a:lnTo>
                    <a:pt x="123" y="822"/>
                  </a:lnTo>
                  <a:lnTo>
                    <a:pt x="104" y="847"/>
                  </a:lnTo>
                  <a:lnTo>
                    <a:pt x="92" y="865"/>
                  </a:lnTo>
                  <a:lnTo>
                    <a:pt x="80" y="884"/>
                  </a:lnTo>
                  <a:lnTo>
                    <a:pt x="61" y="902"/>
                  </a:lnTo>
                  <a:lnTo>
                    <a:pt x="49" y="920"/>
                  </a:lnTo>
                  <a:lnTo>
                    <a:pt x="30" y="939"/>
                  </a:lnTo>
                  <a:lnTo>
                    <a:pt x="18" y="957"/>
                  </a:lnTo>
                  <a:lnTo>
                    <a:pt x="0" y="97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5490" name="Freeform 94">
              <a:extLst>
                <a:ext uri="{FF2B5EF4-FFF2-40B4-BE49-F238E27FC236}">
                  <a16:creationId xmlns:a16="http://schemas.microsoft.com/office/drawing/2014/main" id="{4E305502-79BB-8E22-909C-B0D55EE31404}"/>
                </a:ext>
              </a:extLst>
            </p:cNvPr>
            <p:cNvSpPr>
              <a:spLocks/>
            </p:cNvSpPr>
            <p:nvPr/>
          </p:nvSpPr>
          <p:spPr bwMode="auto">
            <a:xfrm>
              <a:off x="667" y="1321"/>
              <a:ext cx="724" cy="912"/>
            </a:xfrm>
            <a:custGeom>
              <a:avLst/>
              <a:gdLst>
                <a:gd name="T0" fmla="*/ 62 w 774"/>
                <a:gd name="T1" fmla="*/ 0 h 976"/>
                <a:gd name="T2" fmla="*/ 60 w 774"/>
                <a:gd name="T3" fmla="*/ 7 h 976"/>
                <a:gd name="T4" fmla="*/ 59 w 774"/>
                <a:gd name="T5" fmla="*/ 7 h 976"/>
                <a:gd name="T6" fmla="*/ 58 w 774"/>
                <a:gd name="T7" fmla="*/ 7 h 976"/>
                <a:gd name="T8" fmla="*/ 57 w 774"/>
                <a:gd name="T9" fmla="*/ 7 h 976"/>
                <a:gd name="T10" fmla="*/ 55 w 774"/>
                <a:gd name="T11" fmla="*/ 7 h 976"/>
                <a:gd name="T12" fmla="*/ 55 w 774"/>
                <a:gd name="T13" fmla="*/ 7 h 976"/>
                <a:gd name="T14" fmla="*/ 53 w 774"/>
                <a:gd name="T15" fmla="*/ 10 h 976"/>
                <a:gd name="T16" fmla="*/ 51 w 774"/>
                <a:gd name="T17" fmla="*/ 12 h 976"/>
                <a:gd name="T18" fmla="*/ 51 w 774"/>
                <a:gd name="T19" fmla="*/ 13 h 976"/>
                <a:gd name="T20" fmla="*/ 50 w 774"/>
                <a:gd name="T21" fmla="*/ 15 h 976"/>
                <a:gd name="T22" fmla="*/ 48 w 774"/>
                <a:gd name="T23" fmla="*/ 16 h 976"/>
                <a:gd name="T24" fmla="*/ 48 w 774"/>
                <a:gd name="T25" fmla="*/ 18 h 976"/>
                <a:gd name="T26" fmla="*/ 46 w 774"/>
                <a:gd name="T27" fmla="*/ 19 h 976"/>
                <a:gd name="T28" fmla="*/ 45 w 774"/>
                <a:gd name="T29" fmla="*/ 20 h 976"/>
                <a:gd name="T30" fmla="*/ 44 w 774"/>
                <a:gd name="T31" fmla="*/ 21 h 976"/>
                <a:gd name="T32" fmla="*/ 42 w 774"/>
                <a:gd name="T33" fmla="*/ 23 h 976"/>
                <a:gd name="T34" fmla="*/ 42 w 774"/>
                <a:gd name="T35" fmla="*/ 24 h 976"/>
                <a:gd name="T36" fmla="*/ 40 w 774"/>
                <a:gd name="T37" fmla="*/ 26 h 976"/>
                <a:gd name="T38" fmla="*/ 39 w 774"/>
                <a:gd name="T39" fmla="*/ 28 h 976"/>
                <a:gd name="T40" fmla="*/ 38 w 774"/>
                <a:gd name="T41" fmla="*/ 29 h 976"/>
                <a:gd name="T42" fmla="*/ 36 w 774"/>
                <a:gd name="T43" fmla="*/ 31 h 976"/>
                <a:gd name="T44" fmla="*/ 36 w 774"/>
                <a:gd name="T45" fmla="*/ 32 h 976"/>
                <a:gd name="T46" fmla="*/ 34 w 774"/>
                <a:gd name="T47" fmla="*/ 33 h 976"/>
                <a:gd name="T48" fmla="*/ 33 w 774"/>
                <a:gd name="T49" fmla="*/ 34 h 976"/>
                <a:gd name="T50" fmla="*/ 32 w 774"/>
                <a:gd name="T51" fmla="*/ 35 h 976"/>
                <a:gd name="T52" fmla="*/ 31 w 774"/>
                <a:gd name="T53" fmla="*/ 37 h 976"/>
                <a:gd name="T54" fmla="*/ 30 w 774"/>
                <a:gd name="T55" fmla="*/ 38 h 976"/>
                <a:gd name="T56" fmla="*/ 29 w 774"/>
                <a:gd name="T57" fmla="*/ 40 h 976"/>
                <a:gd name="T58" fmla="*/ 28 w 774"/>
                <a:gd name="T59" fmla="*/ 41 h 976"/>
                <a:gd name="T60" fmla="*/ 26 w 774"/>
                <a:gd name="T61" fmla="*/ 43 h 976"/>
                <a:gd name="T62" fmla="*/ 24 w 774"/>
                <a:gd name="T63" fmla="*/ 44 h 976"/>
                <a:gd name="T64" fmla="*/ 24 w 774"/>
                <a:gd name="T65" fmla="*/ 46 h 976"/>
                <a:gd name="T66" fmla="*/ 22 w 774"/>
                <a:gd name="T67" fmla="*/ 47 h 976"/>
                <a:gd name="T68" fmla="*/ 21 w 774"/>
                <a:gd name="T69" fmla="*/ 49 h 976"/>
                <a:gd name="T70" fmla="*/ 20 w 774"/>
                <a:gd name="T71" fmla="*/ 50 h 976"/>
                <a:gd name="T72" fmla="*/ 19 w 774"/>
                <a:gd name="T73" fmla="*/ 51 h 976"/>
                <a:gd name="T74" fmla="*/ 19 w 774"/>
                <a:gd name="T75" fmla="*/ 52 h 976"/>
                <a:gd name="T76" fmla="*/ 17 w 774"/>
                <a:gd name="T77" fmla="*/ 54 h 976"/>
                <a:gd name="T78" fmla="*/ 16 w 774"/>
                <a:gd name="T79" fmla="*/ 56 h 976"/>
                <a:gd name="T80" fmla="*/ 15 w 774"/>
                <a:gd name="T81" fmla="*/ 56 h 976"/>
                <a:gd name="T82" fmla="*/ 14 w 774"/>
                <a:gd name="T83" fmla="*/ 58 h 976"/>
                <a:gd name="T84" fmla="*/ 13 w 774"/>
                <a:gd name="T85" fmla="*/ 60 h 976"/>
                <a:gd name="T86" fmla="*/ 11 w 774"/>
                <a:gd name="T87" fmla="*/ 61 h 976"/>
                <a:gd name="T88" fmla="*/ 9 w 774"/>
                <a:gd name="T89" fmla="*/ 62 h 976"/>
                <a:gd name="T90" fmla="*/ 7 w 774"/>
                <a:gd name="T91" fmla="*/ 64 h 976"/>
                <a:gd name="T92" fmla="*/ 7 w 774"/>
                <a:gd name="T93" fmla="*/ 65 h 976"/>
                <a:gd name="T94" fmla="*/ 7 w 774"/>
                <a:gd name="T95" fmla="*/ 67 h 976"/>
                <a:gd name="T96" fmla="*/ 7 w 774"/>
                <a:gd name="T97" fmla="*/ 68 h 976"/>
                <a:gd name="T98" fmla="*/ 7 w 774"/>
                <a:gd name="T99" fmla="*/ 70 h 976"/>
                <a:gd name="T100" fmla="*/ 7 w 774"/>
                <a:gd name="T101" fmla="*/ 71 h 976"/>
                <a:gd name="T102" fmla="*/ 7 w 774"/>
                <a:gd name="T103" fmla="*/ 73 h 976"/>
                <a:gd name="T104" fmla="*/ 0 w 774"/>
                <a:gd name="T105" fmla="*/ 74 h 97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774" h="976">
                  <a:moveTo>
                    <a:pt x="774" y="0"/>
                  </a:moveTo>
                  <a:lnTo>
                    <a:pt x="762" y="18"/>
                  </a:lnTo>
                  <a:lnTo>
                    <a:pt x="744" y="37"/>
                  </a:lnTo>
                  <a:lnTo>
                    <a:pt x="731" y="55"/>
                  </a:lnTo>
                  <a:lnTo>
                    <a:pt x="719" y="73"/>
                  </a:lnTo>
                  <a:lnTo>
                    <a:pt x="701" y="92"/>
                  </a:lnTo>
                  <a:lnTo>
                    <a:pt x="688" y="110"/>
                  </a:lnTo>
                  <a:lnTo>
                    <a:pt x="670" y="129"/>
                  </a:lnTo>
                  <a:lnTo>
                    <a:pt x="658" y="147"/>
                  </a:lnTo>
                  <a:lnTo>
                    <a:pt x="639" y="166"/>
                  </a:lnTo>
                  <a:lnTo>
                    <a:pt x="627" y="184"/>
                  </a:lnTo>
                  <a:lnTo>
                    <a:pt x="614" y="202"/>
                  </a:lnTo>
                  <a:lnTo>
                    <a:pt x="596" y="221"/>
                  </a:lnTo>
                  <a:lnTo>
                    <a:pt x="584" y="245"/>
                  </a:lnTo>
                  <a:lnTo>
                    <a:pt x="565" y="264"/>
                  </a:lnTo>
                  <a:lnTo>
                    <a:pt x="553" y="282"/>
                  </a:lnTo>
                  <a:lnTo>
                    <a:pt x="541" y="301"/>
                  </a:lnTo>
                  <a:lnTo>
                    <a:pt x="522" y="319"/>
                  </a:lnTo>
                  <a:lnTo>
                    <a:pt x="510" y="337"/>
                  </a:lnTo>
                  <a:lnTo>
                    <a:pt x="492" y="356"/>
                  </a:lnTo>
                  <a:lnTo>
                    <a:pt x="479" y="374"/>
                  </a:lnTo>
                  <a:lnTo>
                    <a:pt x="461" y="393"/>
                  </a:lnTo>
                  <a:lnTo>
                    <a:pt x="449" y="411"/>
                  </a:lnTo>
                  <a:lnTo>
                    <a:pt x="436" y="429"/>
                  </a:lnTo>
                  <a:lnTo>
                    <a:pt x="418" y="448"/>
                  </a:lnTo>
                  <a:lnTo>
                    <a:pt x="405" y="466"/>
                  </a:lnTo>
                  <a:lnTo>
                    <a:pt x="387" y="485"/>
                  </a:lnTo>
                  <a:lnTo>
                    <a:pt x="375" y="503"/>
                  </a:lnTo>
                  <a:lnTo>
                    <a:pt x="362" y="522"/>
                  </a:lnTo>
                  <a:lnTo>
                    <a:pt x="344" y="546"/>
                  </a:lnTo>
                  <a:lnTo>
                    <a:pt x="332" y="564"/>
                  </a:lnTo>
                  <a:lnTo>
                    <a:pt x="313" y="583"/>
                  </a:lnTo>
                  <a:lnTo>
                    <a:pt x="301" y="601"/>
                  </a:lnTo>
                  <a:lnTo>
                    <a:pt x="283" y="620"/>
                  </a:lnTo>
                  <a:lnTo>
                    <a:pt x="270" y="638"/>
                  </a:lnTo>
                  <a:lnTo>
                    <a:pt x="258" y="657"/>
                  </a:lnTo>
                  <a:lnTo>
                    <a:pt x="240" y="675"/>
                  </a:lnTo>
                  <a:lnTo>
                    <a:pt x="227" y="693"/>
                  </a:lnTo>
                  <a:lnTo>
                    <a:pt x="209" y="712"/>
                  </a:lnTo>
                  <a:lnTo>
                    <a:pt x="196" y="730"/>
                  </a:lnTo>
                  <a:lnTo>
                    <a:pt x="178" y="749"/>
                  </a:lnTo>
                  <a:lnTo>
                    <a:pt x="166" y="767"/>
                  </a:lnTo>
                  <a:lnTo>
                    <a:pt x="153" y="785"/>
                  </a:lnTo>
                  <a:lnTo>
                    <a:pt x="135" y="804"/>
                  </a:lnTo>
                  <a:lnTo>
                    <a:pt x="123" y="822"/>
                  </a:lnTo>
                  <a:lnTo>
                    <a:pt x="104" y="847"/>
                  </a:lnTo>
                  <a:lnTo>
                    <a:pt x="92" y="865"/>
                  </a:lnTo>
                  <a:lnTo>
                    <a:pt x="80" y="884"/>
                  </a:lnTo>
                  <a:lnTo>
                    <a:pt x="61" y="902"/>
                  </a:lnTo>
                  <a:lnTo>
                    <a:pt x="49" y="920"/>
                  </a:lnTo>
                  <a:lnTo>
                    <a:pt x="30" y="939"/>
                  </a:lnTo>
                  <a:lnTo>
                    <a:pt x="18" y="957"/>
                  </a:lnTo>
                  <a:lnTo>
                    <a:pt x="0" y="97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5491" name="Freeform 95">
              <a:extLst>
                <a:ext uri="{FF2B5EF4-FFF2-40B4-BE49-F238E27FC236}">
                  <a16:creationId xmlns:a16="http://schemas.microsoft.com/office/drawing/2014/main" id="{D2541E9C-7BA7-E916-3231-07E376A42036}"/>
                </a:ext>
              </a:extLst>
            </p:cNvPr>
            <p:cNvSpPr>
              <a:spLocks/>
            </p:cNvSpPr>
            <p:nvPr/>
          </p:nvSpPr>
          <p:spPr bwMode="auto">
            <a:xfrm>
              <a:off x="667" y="1321"/>
              <a:ext cx="724" cy="912"/>
            </a:xfrm>
            <a:custGeom>
              <a:avLst/>
              <a:gdLst>
                <a:gd name="T0" fmla="*/ 62 w 774"/>
                <a:gd name="T1" fmla="*/ 0 h 976"/>
                <a:gd name="T2" fmla="*/ 60 w 774"/>
                <a:gd name="T3" fmla="*/ 7 h 976"/>
                <a:gd name="T4" fmla="*/ 59 w 774"/>
                <a:gd name="T5" fmla="*/ 7 h 976"/>
                <a:gd name="T6" fmla="*/ 58 w 774"/>
                <a:gd name="T7" fmla="*/ 7 h 976"/>
                <a:gd name="T8" fmla="*/ 57 w 774"/>
                <a:gd name="T9" fmla="*/ 7 h 976"/>
                <a:gd name="T10" fmla="*/ 55 w 774"/>
                <a:gd name="T11" fmla="*/ 7 h 976"/>
                <a:gd name="T12" fmla="*/ 55 w 774"/>
                <a:gd name="T13" fmla="*/ 7 h 976"/>
                <a:gd name="T14" fmla="*/ 53 w 774"/>
                <a:gd name="T15" fmla="*/ 10 h 976"/>
                <a:gd name="T16" fmla="*/ 51 w 774"/>
                <a:gd name="T17" fmla="*/ 12 h 976"/>
                <a:gd name="T18" fmla="*/ 51 w 774"/>
                <a:gd name="T19" fmla="*/ 13 h 976"/>
                <a:gd name="T20" fmla="*/ 50 w 774"/>
                <a:gd name="T21" fmla="*/ 15 h 976"/>
                <a:gd name="T22" fmla="*/ 48 w 774"/>
                <a:gd name="T23" fmla="*/ 16 h 976"/>
                <a:gd name="T24" fmla="*/ 48 w 774"/>
                <a:gd name="T25" fmla="*/ 18 h 976"/>
                <a:gd name="T26" fmla="*/ 46 w 774"/>
                <a:gd name="T27" fmla="*/ 19 h 976"/>
                <a:gd name="T28" fmla="*/ 45 w 774"/>
                <a:gd name="T29" fmla="*/ 20 h 976"/>
                <a:gd name="T30" fmla="*/ 44 w 774"/>
                <a:gd name="T31" fmla="*/ 21 h 976"/>
                <a:gd name="T32" fmla="*/ 42 w 774"/>
                <a:gd name="T33" fmla="*/ 23 h 976"/>
                <a:gd name="T34" fmla="*/ 42 w 774"/>
                <a:gd name="T35" fmla="*/ 24 h 976"/>
                <a:gd name="T36" fmla="*/ 40 w 774"/>
                <a:gd name="T37" fmla="*/ 26 h 976"/>
                <a:gd name="T38" fmla="*/ 39 w 774"/>
                <a:gd name="T39" fmla="*/ 28 h 976"/>
                <a:gd name="T40" fmla="*/ 38 w 774"/>
                <a:gd name="T41" fmla="*/ 29 h 976"/>
                <a:gd name="T42" fmla="*/ 36 w 774"/>
                <a:gd name="T43" fmla="*/ 31 h 976"/>
                <a:gd name="T44" fmla="*/ 36 w 774"/>
                <a:gd name="T45" fmla="*/ 32 h 976"/>
                <a:gd name="T46" fmla="*/ 34 w 774"/>
                <a:gd name="T47" fmla="*/ 33 h 976"/>
                <a:gd name="T48" fmla="*/ 33 w 774"/>
                <a:gd name="T49" fmla="*/ 34 h 976"/>
                <a:gd name="T50" fmla="*/ 32 w 774"/>
                <a:gd name="T51" fmla="*/ 35 h 976"/>
                <a:gd name="T52" fmla="*/ 31 w 774"/>
                <a:gd name="T53" fmla="*/ 37 h 976"/>
                <a:gd name="T54" fmla="*/ 30 w 774"/>
                <a:gd name="T55" fmla="*/ 38 h 976"/>
                <a:gd name="T56" fmla="*/ 29 w 774"/>
                <a:gd name="T57" fmla="*/ 40 h 976"/>
                <a:gd name="T58" fmla="*/ 28 w 774"/>
                <a:gd name="T59" fmla="*/ 41 h 976"/>
                <a:gd name="T60" fmla="*/ 26 w 774"/>
                <a:gd name="T61" fmla="*/ 43 h 976"/>
                <a:gd name="T62" fmla="*/ 24 w 774"/>
                <a:gd name="T63" fmla="*/ 44 h 976"/>
                <a:gd name="T64" fmla="*/ 24 w 774"/>
                <a:gd name="T65" fmla="*/ 46 h 976"/>
                <a:gd name="T66" fmla="*/ 22 w 774"/>
                <a:gd name="T67" fmla="*/ 47 h 976"/>
                <a:gd name="T68" fmla="*/ 21 w 774"/>
                <a:gd name="T69" fmla="*/ 49 h 976"/>
                <a:gd name="T70" fmla="*/ 20 w 774"/>
                <a:gd name="T71" fmla="*/ 50 h 976"/>
                <a:gd name="T72" fmla="*/ 19 w 774"/>
                <a:gd name="T73" fmla="*/ 51 h 976"/>
                <a:gd name="T74" fmla="*/ 19 w 774"/>
                <a:gd name="T75" fmla="*/ 52 h 976"/>
                <a:gd name="T76" fmla="*/ 17 w 774"/>
                <a:gd name="T77" fmla="*/ 54 h 976"/>
                <a:gd name="T78" fmla="*/ 16 w 774"/>
                <a:gd name="T79" fmla="*/ 56 h 976"/>
                <a:gd name="T80" fmla="*/ 15 w 774"/>
                <a:gd name="T81" fmla="*/ 56 h 976"/>
                <a:gd name="T82" fmla="*/ 14 w 774"/>
                <a:gd name="T83" fmla="*/ 58 h 976"/>
                <a:gd name="T84" fmla="*/ 13 w 774"/>
                <a:gd name="T85" fmla="*/ 60 h 976"/>
                <a:gd name="T86" fmla="*/ 11 w 774"/>
                <a:gd name="T87" fmla="*/ 61 h 976"/>
                <a:gd name="T88" fmla="*/ 9 w 774"/>
                <a:gd name="T89" fmla="*/ 62 h 976"/>
                <a:gd name="T90" fmla="*/ 7 w 774"/>
                <a:gd name="T91" fmla="*/ 64 h 976"/>
                <a:gd name="T92" fmla="*/ 7 w 774"/>
                <a:gd name="T93" fmla="*/ 65 h 976"/>
                <a:gd name="T94" fmla="*/ 7 w 774"/>
                <a:gd name="T95" fmla="*/ 67 h 976"/>
                <a:gd name="T96" fmla="*/ 7 w 774"/>
                <a:gd name="T97" fmla="*/ 68 h 976"/>
                <a:gd name="T98" fmla="*/ 7 w 774"/>
                <a:gd name="T99" fmla="*/ 70 h 976"/>
                <a:gd name="T100" fmla="*/ 7 w 774"/>
                <a:gd name="T101" fmla="*/ 71 h 976"/>
                <a:gd name="T102" fmla="*/ 7 w 774"/>
                <a:gd name="T103" fmla="*/ 73 h 976"/>
                <a:gd name="T104" fmla="*/ 0 w 774"/>
                <a:gd name="T105" fmla="*/ 74 h 97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774" h="976">
                  <a:moveTo>
                    <a:pt x="774" y="0"/>
                  </a:moveTo>
                  <a:lnTo>
                    <a:pt x="762" y="18"/>
                  </a:lnTo>
                  <a:lnTo>
                    <a:pt x="744" y="37"/>
                  </a:lnTo>
                  <a:lnTo>
                    <a:pt x="731" y="55"/>
                  </a:lnTo>
                  <a:lnTo>
                    <a:pt x="719" y="73"/>
                  </a:lnTo>
                  <a:lnTo>
                    <a:pt x="701" y="92"/>
                  </a:lnTo>
                  <a:lnTo>
                    <a:pt x="688" y="110"/>
                  </a:lnTo>
                  <a:lnTo>
                    <a:pt x="670" y="129"/>
                  </a:lnTo>
                  <a:lnTo>
                    <a:pt x="658" y="147"/>
                  </a:lnTo>
                  <a:lnTo>
                    <a:pt x="639" y="166"/>
                  </a:lnTo>
                  <a:lnTo>
                    <a:pt x="627" y="184"/>
                  </a:lnTo>
                  <a:lnTo>
                    <a:pt x="614" y="202"/>
                  </a:lnTo>
                  <a:lnTo>
                    <a:pt x="596" y="221"/>
                  </a:lnTo>
                  <a:lnTo>
                    <a:pt x="584" y="245"/>
                  </a:lnTo>
                  <a:lnTo>
                    <a:pt x="565" y="264"/>
                  </a:lnTo>
                  <a:lnTo>
                    <a:pt x="553" y="282"/>
                  </a:lnTo>
                  <a:lnTo>
                    <a:pt x="541" y="301"/>
                  </a:lnTo>
                  <a:lnTo>
                    <a:pt x="522" y="319"/>
                  </a:lnTo>
                  <a:lnTo>
                    <a:pt x="510" y="337"/>
                  </a:lnTo>
                  <a:lnTo>
                    <a:pt x="492" y="356"/>
                  </a:lnTo>
                  <a:lnTo>
                    <a:pt x="479" y="374"/>
                  </a:lnTo>
                  <a:lnTo>
                    <a:pt x="461" y="393"/>
                  </a:lnTo>
                  <a:lnTo>
                    <a:pt x="449" y="411"/>
                  </a:lnTo>
                  <a:lnTo>
                    <a:pt x="436" y="429"/>
                  </a:lnTo>
                  <a:lnTo>
                    <a:pt x="418" y="448"/>
                  </a:lnTo>
                  <a:lnTo>
                    <a:pt x="405" y="466"/>
                  </a:lnTo>
                  <a:lnTo>
                    <a:pt x="387" y="485"/>
                  </a:lnTo>
                  <a:lnTo>
                    <a:pt x="375" y="503"/>
                  </a:lnTo>
                  <a:lnTo>
                    <a:pt x="362" y="522"/>
                  </a:lnTo>
                  <a:lnTo>
                    <a:pt x="344" y="546"/>
                  </a:lnTo>
                  <a:lnTo>
                    <a:pt x="332" y="564"/>
                  </a:lnTo>
                  <a:lnTo>
                    <a:pt x="313" y="583"/>
                  </a:lnTo>
                  <a:lnTo>
                    <a:pt x="301" y="601"/>
                  </a:lnTo>
                  <a:lnTo>
                    <a:pt x="283" y="620"/>
                  </a:lnTo>
                  <a:lnTo>
                    <a:pt x="270" y="638"/>
                  </a:lnTo>
                  <a:lnTo>
                    <a:pt x="258" y="657"/>
                  </a:lnTo>
                  <a:lnTo>
                    <a:pt x="240" y="675"/>
                  </a:lnTo>
                  <a:lnTo>
                    <a:pt x="227" y="693"/>
                  </a:lnTo>
                  <a:lnTo>
                    <a:pt x="209" y="712"/>
                  </a:lnTo>
                  <a:lnTo>
                    <a:pt x="196" y="730"/>
                  </a:lnTo>
                  <a:lnTo>
                    <a:pt x="178" y="749"/>
                  </a:lnTo>
                  <a:lnTo>
                    <a:pt x="166" y="767"/>
                  </a:lnTo>
                  <a:lnTo>
                    <a:pt x="153" y="785"/>
                  </a:lnTo>
                  <a:lnTo>
                    <a:pt x="135" y="804"/>
                  </a:lnTo>
                  <a:lnTo>
                    <a:pt x="123" y="822"/>
                  </a:lnTo>
                  <a:lnTo>
                    <a:pt x="104" y="847"/>
                  </a:lnTo>
                  <a:lnTo>
                    <a:pt x="92" y="865"/>
                  </a:lnTo>
                  <a:lnTo>
                    <a:pt x="80" y="884"/>
                  </a:lnTo>
                  <a:lnTo>
                    <a:pt x="61" y="902"/>
                  </a:lnTo>
                  <a:lnTo>
                    <a:pt x="49" y="920"/>
                  </a:lnTo>
                  <a:lnTo>
                    <a:pt x="30" y="939"/>
                  </a:lnTo>
                  <a:lnTo>
                    <a:pt x="18" y="957"/>
                  </a:lnTo>
                  <a:lnTo>
                    <a:pt x="0" y="97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5492" name="Freeform 96">
              <a:extLst>
                <a:ext uri="{FF2B5EF4-FFF2-40B4-BE49-F238E27FC236}">
                  <a16:creationId xmlns:a16="http://schemas.microsoft.com/office/drawing/2014/main" id="{0C8C702A-D4DF-9C50-DAE7-824A1B777951}"/>
                </a:ext>
              </a:extLst>
            </p:cNvPr>
            <p:cNvSpPr>
              <a:spLocks/>
            </p:cNvSpPr>
            <p:nvPr/>
          </p:nvSpPr>
          <p:spPr bwMode="auto">
            <a:xfrm>
              <a:off x="667" y="1321"/>
              <a:ext cx="724" cy="912"/>
            </a:xfrm>
            <a:custGeom>
              <a:avLst/>
              <a:gdLst>
                <a:gd name="T0" fmla="*/ 62 w 774"/>
                <a:gd name="T1" fmla="*/ 0 h 976"/>
                <a:gd name="T2" fmla="*/ 60 w 774"/>
                <a:gd name="T3" fmla="*/ 7 h 976"/>
                <a:gd name="T4" fmla="*/ 59 w 774"/>
                <a:gd name="T5" fmla="*/ 7 h 976"/>
                <a:gd name="T6" fmla="*/ 58 w 774"/>
                <a:gd name="T7" fmla="*/ 7 h 976"/>
                <a:gd name="T8" fmla="*/ 57 w 774"/>
                <a:gd name="T9" fmla="*/ 7 h 976"/>
                <a:gd name="T10" fmla="*/ 55 w 774"/>
                <a:gd name="T11" fmla="*/ 7 h 976"/>
                <a:gd name="T12" fmla="*/ 55 w 774"/>
                <a:gd name="T13" fmla="*/ 7 h 976"/>
                <a:gd name="T14" fmla="*/ 53 w 774"/>
                <a:gd name="T15" fmla="*/ 10 h 976"/>
                <a:gd name="T16" fmla="*/ 51 w 774"/>
                <a:gd name="T17" fmla="*/ 12 h 976"/>
                <a:gd name="T18" fmla="*/ 51 w 774"/>
                <a:gd name="T19" fmla="*/ 13 h 976"/>
                <a:gd name="T20" fmla="*/ 50 w 774"/>
                <a:gd name="T21" fmla="*/ 15 h 976"/>
                <a:gd name="T22" fmla="*/ 48 w 774"/>
                <a:gd name="T23" fmla="*/ 16 h 976"/>
                <a:gd name="T24" fmla="*/ 48 w 774"/>
                <a:gd name="T25" fmla="*/ 18 h 976"/>
                <a:gd name="T26" fmla="*/ 46 w 774"/>
                <a:gd name="T27" fmla="*/ 19 h 976"/>
                <a:gd name="T28" fmla="*/ 45 w 774"/>
                <a:gd name="T29" fmla="*/ 20 h 976"/>
                <a:gd name="T30" fmla="*/ 44 w 774"/>
                <a:gd name="T31" fmla="*/ 21 h 976"/>
                <a:gd name="T32" fmla="*/ 42 w 774"/>
                <a:gd name="T33" fmla="*/ 23 h 976"/>
                <a:gd name="T34" fmla="*/ 42 w 774"/>
                <a:gd name="T35" fmla="*/ 24 h 976"/>
                <a:gd name="T36" fmla="*/ 40 w 774"/>
                <a:gd name="T37" fmla="*/ 26 h 976"/>
                <a:gd name="T38" fmla="*/ 39 w 774"/>
                <a:gd name="T39" fmla="*/ 28 h 976"/>
                <a:gd name="T40" fmla="*/ 38 w 774"/>
                <a:gd name="T41" fmla="*/ 29 h 976"/>
                <a:gd name="T42" fmla="*/ 36 w 774"/>
                <a:gd name="T43" fmla="*/ 31 h 976"/>
                <a:gd name="T44" fmla="*/ 36 w 774"/>
                <a:gd name="T45" fmla="*/ 32 h 976"/>
                <a:gd name="T46" fmla="*/ 34 w 774"/>
                <a:gd name="T47" fmla="*/ 33 h 976"/>
                <a:gd name="T48" fmla="*/ 33 w 774"/>
                <a:gd name="T49" fmla="*/ 34 h 976"/>
                <a:gd name="T50" fmla="*/ 32 w 774"/>
                <a:gd name="T51" fmla="*/ 35 h 976"/>
                <a:gd name="T52" fmla="*/ 31 w 774"/>
                <a:gd name="T53" fmla="*/ 37 h 976"/>
                <a:gd name="T54" fmla="*/ 30 w 774"/>
                <a:gd name="T55" fmla="*/ 38 h 976"/>
                <a:gd name="T56" fmla="*/ 29 w 774"/>
                <a:gd name="T57" fmla="*/ 40 h 976"/>
                <a:gd name="T58" fmla="*/ 28 w 774"/>
                <a:gd name="T59" fmla="*/ 41 h 976"/>
                <a:gd name="T60" fmla="*/ 26 w 774"/>
                <a:gd name="T61" fmla="*/ 43 h 976"/>
                <a:gd name="T62" fmla="*/ 24 w 774"/>
                <a:gd name="T63" fmla="*/ 44 h 976"/>
                <a:gd name="T64" fmla="*/ 24 w 774"/>
                <a:gd name="T65" fmla="*/ 46 h 976"/>
                <a:gd name="T66" fmla="*/ 22 w 774"/>
                <a:gd name="T67" fmla="*/ 47 h 976"/>
                <a:gd name="T68" fmla="*/ 21 w 774"/>
                <a:gd name="T69" fmla="*/ 49 h 976"/>
                <a:gd name="T70" fmla="*/ 20 w 774"/>
                <a:gd name="T71" fmla="*/ 50 h 976"/>
                <a:gd name="T72" fmla="*/ 19 w 774"/>
                <a:gd name="T73" fmla="*/ 51 h 976"/>
                <a:gd name="T74" fmla="*/ 19 w 774"/>
                <a:gd name="T75" fmla="*/ 52 h 976"/>
                <a:gd name="T76" fmla="*/ 17 w 774"/>
                <a:gd name="T77" fmla="*/ 54 h 976"/>
                <a:gd name="T78" fmla="*/ 16 w 774"/>
                <a:gd name="T79" fmla="*/ 56 h 976"/>
                <a:gd name="T80" fmla="*/ 15 w 774"/>
                <a:gd name="T81" fmla="*/ 56 h 976"/>
                <a:gd name="T82" fmla="*/ 14 w 774"/>
                <a:gd name="T83" fmla="*/ 58 h 976"/>
                <a:gd name="T84" fmla="*/ 13 w 774"/>
                <a:gd name="T85" fmla="*/ 60 h 976"/>
                <a:gd name="T86" fmla="*/ 11 w 774"/>
                <a:gd name="T87" fmla="*/ 61 h 976"/>
                <a:gd name="T88" fmla="*/ 9 w 774"/>
                <a:gd name="T89" fmla="*/ 62 h 976"/>
                <a:gd name="T90" fmla="*/ 7 w 774"/>
                <a:gd name="T91" fmla="*/ 64 h 976"/>
                <a:gd name="T92" fmla="*/ 7 w 774"/>
                <a:gd name="T93" fmla="*/ 65 h 976"/>
                <a:gd name="T94" fmla="*/ 7 w 774"/>
                <a:gd name="T95" fmla="*/ 67 h 976"/>
                <a:gd name="T96" fmla="*/ 7 w 774"/>
                <a:gd name="T97" fmla="*/ 68 h 976"/>
                <a:gd name="T98" fmla="*/ 7 w 774"/>
                <a:gd name="T99" fmla="*/ 70 h 976"/>
                <a:gd name="T100" fmla="*/ 7 w 774"/>
                <a:gd name="T101" fmla="*/ 71 h 976"/>
                <a:gd name="T102" fmla="*/ 7 w 774"/>
                <a:gd name="T103" fmla="*/ 73 h 976"/>
                <a:gd name="T104" fmla="*/ 0 w 774"/>
                <a:gd name="T105" fmla="*/ 74 h 97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774" h="976">
                  <a:moveTo>
                    <a:pt x="774" y="0"/>
                  </a:moveTo>
                  <a:lnTo>
                    <a:pt x="762" y="18"/>
                  </a:lnTo>
                  <a:lnTo>
                    <a:pt x="744" y="37"/>
                  </a:lnTo>
                  <a:lnTo>
                    <a:pt x="731" y="55"/>
                  </a:lnTo>
                  <a:lnTo>
                    <a:pt x="719" y="73"/>
                  </a:lnTo>
                  <a:lnTo>
                    <a:pt x="701" y="92"/>
                  </a:lnTo>
                  <a:lnTo>
                    <a:pt x="688" y="110"/>
                  </a:lnTo>
                  <a:lnTo>
                    <a:pt x="670" y="129"/>
                  </a:lnTo>
                  <a:lnTo>
                    <a:pt x="658" y="147"/>
                  </a:lnTo>
                  <a:lnTo>
                    <a:pt x="639" y="166"/>
                  </a:lnTo>
                  <a:lnTo>
                    <a:pt x="627" y="184"/>
                  </a:lnTo>
                  <a:lnTo>
                    <a:pt x="614" y="202"/>
                  </a:lnTo>
                  <a:lnTo>
                    <a:pt x="596" y="221"/>
                  </a:lnTo>
                  <a:lnTo>
                    <a:pt x="584" y="245"/>
                  </a:lnTo>
                  <a:lnTo>
                    <a:pt x="565" y="264"/>
                  </a:lnTo>
                  <a:lnTo>
                    <a:pt x="553" y="282"/>
                  </a:lnTo>
                  <a:lnTo>
                    <a:pt x="541" y="301"/>
                  </a:lnTo>
                  <a:lnTo>
                    <a:pt x="522" y="319"/>
                  </a:lnTo>
                  <a:lnTo>
                    <a:pt x="510" y="337"/>
                  </a:lnTo>
                  <a:lnTo>
                    <a:pt x="492" y="356"/>
                  </a:lnTo>
                  <a:lnTo>
                    <a:pt x="479" y="374"/>
                  </a:lnTo>
                  <a:lnTo>
                    <a:pt x="461" y="393"/>
                  </a:lnTo>
                  <a:lnTo>
                    <a:pt x="449" y="411"/>
                  </a:lnTo>
                  <a:lnTo>
                    <a:pt x="436" y="429"/>
                  </a:lnTo>
                  <a:lnTo>
                    <a:pt x="418" y="448"/>
                  </a:lnTo>
                  <a:lnTo>
                    <a:pt x="405" y="466"/>
                  </a:lnTo>
                  <a:lnTo>
                    <a:pt x="387" y="485"/>
                  </a:lnTo>
                  <a:lnTo>
                    <a:pt x="375" y="503"/>
                  </a:lnTo>
                  <a:lnTo>
                    <a:pt x="362" y="522"/>
                  </a:lnTo>
                  <a:lnTo>
                    <a:pt x="344" y="546"/>
                  </a:lnTo>
                  <a:lnTo>
                    <a:pt x="332" y="564"/>
                  </a:lnTo>
                  <a:lnTo>
                    <a:pt x="313" y="583"/>
                  </a:lnTo>
                  <a:lnTo>
                    <a:pt x="301" y="601"/>
                  </a:lnTo>
                  <a:lnTo>
                    <a:pt x="283" y="620"/>
                  </a:lnTo>
                  <a:lnTo>
                    <a:pt x="270" y="638"/>
                  </a:lnTo>
                  <a:lnTo>
                    <a:pt x="258" y="657"/>
                  </a:lnTo>
                  <a:lnTo>
                    <a:pt x="240" y="675"/>
                  </a:lnTo>
                  <a:lnTo>
                    <a:pt x="227" y="693"/>
                  </a:lnTo>
                  <a:lnTo>
                    <a:pt x="209" y="712"/>
                  </a:lnTo>
                  <a:lnTo>
                    <a:pt x="196" y="730"/>
                  </a:lnTo>
                  <a:lnTo>
                    <a:pt x="178" y="749"/>
                  </a:lnTo>
                  <a:lnTo>
                    <a:pt x="166" y="767"/>
                  </a:lnTo>
                  <a:lnTo>
                    <a:pt x="153" y="785"/>
                  </a:lnTo>
                  <a:lnTo>
                    <a:pt x="135" y="804"/>
                  </a:lnTo>
                  <a:lnTo>
                    <a:pt x="123" y="822"/>
                  </a:lnTo>
                  <a:lnTo>
                    <a:pt x="104" y="847"/>
                  </a:lnTo>
                  <a:lnTo>
                    <a:pt x="92" y="865"/>
                  </a:lnTo>
                  <a:lnTo>
                    <a:pt x="80" y="884"/>
                  </a:lnTo>
                  <a:lnTo>
                    <a:pt x="61" y="902"/>
                  </a:lnTo>
                  <a:lnTo>
                    <a:pt x="49" y="920"/>
                  </a:lnTo>
                  <a:lnTo>
                    <a:pt x="30" y="939"/>
                  </a:lnTo>
                  <a:lnTo>
                    <a:pt x="18" y="957"/>
                  </a:lnTo>
                  <a:lnTo>
                    <a:pt x="0" y="97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5493" name="Freeform 97">
              <a:extLst>
                <a:ext uri="{FF2B5EF4-FFF2-40B4-BE49-F238E27FC236}">
                  <a16:creationId xmlns:a16="http://schemas.microsoft.com/office/drawing/2014/main" id="{52FFC7EA-3570-4B42-6971-51D384B699AC}"/>
                </a:ext>
              </a:extLst>
            </p:cNvPr>
            <p:cNvSpPr>
              <a:spLocks/>
            </p:cNvSpPr>
            <p:nvPr/>
          </p:nvSpPr>
          <p:spPr bwMode="auto">
            <a:xfrm>
              <a:off x="667" y="1321"/>
              <a:ext cx="724" cy="912"/>
            </a:xfrm>
            <a:custGeom>
              <a:avLst/>
              <a:gdLst>
                <a:gd name="T0" fmla="*/ 62 w 774"/>
                <a:gd name="T1" fmla="*/ 0 h 976"/>
                <a:gd name="T2" fmla="*/ 60 w 774"/>
                <a:gd name="T3" fmla="*/ 7 h 976"/>
                <a:gd name="T4" fmla="*/ 59 w 774"/>
                <a:gd name="T5" fmla="*/ 7 h 976"/>
                <a:gd name="T6" fmla="*/ 58 w 774"/>
                <a:gd name="T7" fmla="*/ 7 h 976"/>
                <a:gd name="T8" fmla="*/ 57 w 774"/>
                <a:gd name="T9" fmla="*/ 7 h 976"/>
                <a:gd name="T10" fmla="*/ 55 w 774"/>
                <a:gd name="T11" fmla="*/ 7 h 976"/>
                <a:gd name="T12" fmla="*/ 55 w 774"/>
                <a:gd name="T13" fmla="*/ 7 h 976"/>
                <a:gd name="T14" fmla="*/ 53 w 774"/>
                <a:gd name="T15" fmla="*/ 10 h 976"/>
                <a:gd name="T16" fmla="*/ 51 w 774"/>
                <a:gd name="T17" fmla="*/ 12 h 976"/>
                <a:gd name="T18" fmla="*/ 51 w 774"/>
                <a:gd name="T19" fmla="*/ 13 h 976"/>
                <a:gd name="T20" fmla="*/ 50 w 774"/>
                <a:gd name="T21" fmla="*/ 15 h 976"/>
                <a:gd name="T22" fmla="*/ 48 w 774"/>
                <a:gd name="T23" fmla="*/ 16 h 976"/>
                <a:gd name="T24" fmla="*/ 48 w 774"/>
                <a:gd name="T25" fmla="*/ 18 h 976"/>
                <a:gd name="T26" fmla="*/ 46 w 774"/>
                <a:gd name="T27" fmla="*/ 19 h 976"/>
                <a:gd name="T28" fmla="*/ 45 w 774"/>
                <a:gd name="T29" fmla="*/ 20 h 976"/>
                <a:gd name="T30" fmla="*/ 44 w 774"/>
                <a:gd name="T31" fmla="*/ 21 h 976"/>
                <a:gd name="T32" fmla="*/ 42 w 774"/>
                <a:gd name="T33" fmla="*/ 23 h 976"/>
                <a:gd name="T34" fmla="*/ 42 w 774"/>
                <a:gd name="T35" fmla="*/ 24 h 976"/>
                <a:gd name="T36" fmla="*/ 40 w 774"/>
                <a:gd name="T37" fmla="*/ 26 h 976"/>
                <a:gd name="T38" fmla="*/ 39 w 774"/>
                <a:gd name="T39" fmla="*/ 28 h 976"/>
                <a:gd name="T40" fmla="*/ 38 w 774"/>
                <a:gd name="T41" fmla="*/ 29 h 976"/>
                <a:gd name="T42" fmla="*/ 36 w 774"/>
                <a:gd name="T43" fmla="*/ 31 h 976"/>
                <a:gd name="T44" fmla="*/ 36 w 774"/>
                <a:gd name="T45" fmla="*/ 32 h 976"/>
                <a:gd name="T46" fmla="*/ 34 w 774"/>
                <a:gd name="T47" fmla="*/ 33 h 976"/>
                <a:gd name="T48" fmla="*/ 33 w 774"/>
                <a:gd name="T49" fmla="*/ 34 h 976"/>
                <a:gd name="T50" fmla="*/ 32 w 774"/>
                <a:gd name="T51" fmla="*/ 35 h 976"/>
                <a:gd name="T52" fmla="*/ 31 w 774"/>
                <a:gd name="T53" fmla="*/ 37 h 976"/>
                <a:gd name="T54" fmla="*/ 30 w 774"/>
                <a:gd name="T55" fmla="*/ 38 h 976"/>
                <a:gd name="T56" fmla="*/ 29 w 774"/>
                <a:gd name="T57" fmla="*/ 40 h 976"/>
                <a:gd name="T58" fmla="*/ 28 w 774"/>
                <a:gd name="T59" fmla="*/ 41 h 976"/>
                <a:gd name="T60" fmla="*/ 26 w 774"/>
                <a:gd name="T61" fmla="*/ 43 h 976"/>
                <a:gd name="T62" fmla="*/ 24 w 774"/>
                <a:gd name="T63" fmla="*/ 44 h 976"/>
                <a:gd name="T64" fmla="*/ 24 w 774"/>
                <a:gd name="T65" fmla="*/ 46 h 976"/>
                <a:gd name="T66" fmla="*/ 22 w 774"/>
                <a:gd name="T67" fmla="*/ 47 h 976"/>
                <a:gd name="T68" fmla="*/ 21 w 774"/>
                <a:gd name="T69" fmla="*/ 49 h 976"/>
                <a:gd name="T70" fmla="*/ 20 w 774"/>
                <a:gd name="T71" fmla="*/ 50 h 976"/>
                <a:gd name="T72" fmla="*/ 19 w 774"/>
                <a:gd name="T73" fmla="*/ 51 h 976"/>
                <a:gd name="T74" fmla="*/ 19 w 774"/>
                <a:gd name="T75" fmla="*/ 52 h 976"/>
                <a:gd name="T76" fmla="*/ 17 w 774"/>
                <a:gd name="T77" fmla="*/ 54 h 976"/>
                <a:gd name="T78" fmla="*/ 16 w 774"/>
                <a:gd name="T79" fmla="*/ 56 h 976"/>
                <a:gd name="T80" fmla="*/ 15 w 774"/>
                <a:gd name="T81" fmla="*/ 56 h 976"/>
                <a:gd name="T82" fmla="*/ 14 w 774"/>
                <a:gd name="T83" fmla="*/ 58 h 976"/>
                <a:gd name="T84" fmla="*/ 13 w 774"/>
                <a:gd name="T85" fmla="*/ 60 h 976"/>
                <a:gd name="T86" fmla="*/ 11 w 774"/>
                <a:gd name="T87" fmla="*/ 61 h 976"/>
                <a:gd name="T88" fmla="*/ 9 w 774"/>
                <a:gd name="T89" fmla="*/ 62 h 976"/>
                <a:gd name="T90" fmla="*/ 7 w 774"/>
                <a:gd name="T91" fmla="*/ 64 h 976"/>
                <a:gd name="T92" fmla="*/ 7 w 774"/>
                <a:gd name="T93" fmla="*/ 65 h 976"/>
                <a:gd name="T94" fmla="*/ 7 w 774"/>
                <a:gd name="T95" fmla="*/ 67 h 976"/>
                <a:gd name="T96" fmla="*/ 7 w 774"/>
                <a:gd name="T97" fmla="*/ 68 h 976"/>
                <a:gd name="T98" fmla="*/ 7 w 774"/>
                <a:gd name="T99" fmla="*/ 70 h 976"/>
                <a:gd name="T100" fmla="*/ 7 w 774"/>
                <a:gd name="T101" fmla="*/ 71 h 976"/>
                <a:gd name="T102" fmla="*/ 7 w 774"/>
                <a:gd name="T103" fmla="*/ 73 h 976"/>
                <a:gd name="T104" fmla="*/ 0 w 774"/>
                <a:gd name="T105" fmla="*/ 74 h 97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774" h="976">
                  <a:moveTo>
                    <a:pt x="774" y="0"/>
                  </a:moveTo>
                  <a:lnTo>
                    <a:pt x="762" y="18"/>
                  </a:lnTo>
                  <a:lnTo>
                    <a:pt x="744" y="37"/>
                  </a:lnTo>
                  <a:lnTo>
                    <a:pt x="731" y="55"/>
                  </a:lnTo>
                  <a:lnTo>
                    <a:pt x="719" y="73"/>
                  </a:lnTo>
                  <a:lnTo>
                    <a:pt x="701" y="92"/>
                  </a:lnTo>
                  <a:lnTo>
                    <a:pt x="688" y="110"/>
                  </a:lnTo>
                  <a:lnTo>
                    <a:pt x="670" y="129"/>
                  </a:lnTo>
                  <a:lnTo>
                    <a:pt x="658" y="147"/>
                  </a:lnTo>
                  <a:lnTo>
                    <a:pt x="639" y="166"/>
                  </a:lnTo>
                  <a:lnTo>
                    <a:pt x="627" y="184"/>
                  </a:lnTo>
                  <a:lnTo>
                    <a:pt x="614" y="202"/>
                  </a:lnTo>
                  <a:lnTo>
                    <a:pt x="596" y="221"/>
                  </a:lnTo>
                  <a:lnTo>
                    <a:pt x="584" y="245"/>
                  </a:lnTo>
                  <a:lnTo>
                    <a:pt x="565" y="264"/>
                  </a:lnTo>
                  <a:lnTo>
                    <a:pt x="553" y="282"/>
                  </a:lnTo>
                  <a:lnTo>
                    <a:pt x="541" y="301"/>
                  </a:lnTo>
                  <a:lnTo>
                    <a:pt x="522" y="319"/>
                  </a:lnTo>
                  <a:lnTo>
                    <a:pt x="510" y="337"/>
                  </a:lnTo>
                  <a:lnTo>
                    <a:pt x="492" y="356"/>
                  </a:lnTo>
                  <a:lnTo>
                    <a:pt x="479" y="374"/>
                  </a:lnTo>
                  <a:lnTo>
                    <a:pt x="461" y="393"/>
                  </a:lnTo>
                  <a:lnTo>
                    <a:pt x="449" y="411"/>
                  </a:lnTo>
                  <a:lnTo>
                    <a:pt x="436" y="429"/>
                  </a:lnTo>
                  <a:lnTo>
                    <a:pt x="418" y="448"/>
                  </a:lnTo>
                  <a:lnTo>
                    <a:pt x="405" y="466"/>
                  </a:lnTo>
                  <a:lnTo>
                    <a:pt x="387" y="485"/>
                  </a:lnTo>
                  <a:lnTo>
                    <a:pt x="375" y="503"/>
                  </a:lnTo>
                  <a:lnTo>
                    <a:pt x="362" y="522"/>
                  </a:lnTo>
                  <a:lnTo>
                    <a:pt x="344" y="546"/>
                  </a:lnTo>
                  <a:lnTo>
                    <a:pt x="332" y="564"/>
                  </a:lnTo>
                  <a:lnTo>
                    <a:pt x="313" y="583"/>
                  </a:lnTo>
                  <a:lnTo>
                    <a:pt x="301" y="601"/>
                  </a:lnTo>
                  <a:lnTo>
                    <a:pt x="283" y="620"/>
                  </a:lnTo>
                  <a:lnTo>
                    <a:pt x="270" y="638"/>
                  </a:lnTo>
                  <a:lnTo>
                    <a:pt x="258" y="657"/>
                  </a:lnTo>
                  <a:lnTo>
                    <a:pt x="240" y="675"/>
                  </a:lnTo>
                  <a:lnTo>
                    <a:pt x="227" y="693"/>
                  </a:lnTo>
                  <a:lnTo>
                    <a:pt x="209" y="712"/>
                  </a:lnTo>
                  <a:lnTo>
                    <a:pt x="196" y="730"/>
                  </a:lnTo>
                  <a:lnTo>
                    <a:pt x="178" y="749"/>
                  </a:lnTo>
                  <a:lnTo>
                    <a:pt x="166" y="767"/>
                  </a:lnTo>
                  <a:lnTo>
                    <a:pt x="153" y="785"/>
                  </a:lnTo>
                  <a:lnTo>
                    <a:pt x="135" y="804"/>
                  </a:lnTo>
                  <a:lnTo>
                    <a:pt x="123" y="822"/>
                  </a:lnTo>
                  <a:lnTo>
                    <a:pt x="104" y="847"/>
                  </a:lnTo>
                  <a:lnTo>
                    <a:pt x="92" y="865"/>
                  </a:lnTo>
                  <a:lnTo>
                    <a:pt x="80" y="884"/>
                  </a:lnTo>
                  <a:lnTo>
                    <a:pt x="61" y="902"/>
                  </a:lnTo>
                  <a:lnTo>
                    <a:pt x="49" y="920"/>
                  </a:lnTo>
                  <a:lnTo>
                    <a:pt x="30" y="939"/>
                  </a:lnTo>
                  <a:lnTo>
                    <a:pt x="18" y="957"/>
                  </a:lnTo>
                  <a:lnTo>
                    <a:pt x="0" y="97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5494" name="Freeform 98">
              <a:extLst>
                <a:ext uri="{FF2B5EF4-FFF2-40B4-BE49-F238E27FC236}">
                  <a16:creationId xmlns:a16="http://schemas.microsoft.com/office/drawing/2014/main" id="{1A9808A6-392F-E8ED-CC24-260E67AC95BC}"/>
                </a:ext>
              </a:extLst>
            </p:cNvPr>
            <p:cNvSpPr>
              <a:spLocks/>
            </p:cNvSpPr>
            <p:nvPr/>
          </p:nvSpPr>
          <p:spPr bwMode="auto">
            <a:xfrm>
              <a:off x="667" y="1321"/>
              <a:ext cx="724" cy="912"/>
            </a:xfrm>
            <a:custGeom>
              <a:avLst/>
              <a:gdLst>
                <a:gd name="T0" fmla="*/ 62 w 774"/>
                <a:gd name="T1" fmla="*/ 0 h 976"/>
                <a:gd name="T2" fmla="*/ 60 w 774"/>
                <a:gd name="T3" fmla="*/ 7 h 976"/>
                <a:gd name="T4" fmla="*/ 59 w 774"/>
                <a:gd name="T5" fmla="*/ 7 h 976"/>
                <a:gd name="T6" fmla="*/ 58 w 774"/>
                <a:gd name="T7" fmla="*/ 7 h 976"/>
                <a:gd name="T8" fmla="*/ 57 w 774"/>
                <a:gd name="T9" fmla="*/ 7 h 976"/>
                <a:gd name="T10" fmla="*/ 55 w 774"/>
                <a:gd name="T11" fmla="*/ 7 h 976"/>
                <a:gd name="T12" fmla="*/ 55 w 774"/>
                <a:gd name="T13" fmla="*/ 7 h 976"/>
                <a:gd name="T14" fmla="*/ 53 w 774"/>
                <a:gd name="T15" fmla="*/ 10 h 976"/>
                <a:gd name="T16" fmla="*/ 51 w 774"/>
                <a:gd name="T17" fmla="*/ 12 h 976"/>
                <a:gd name="T18" fmla="*/ 51 w 774"/>
                <a:gd name="T19" fmla="*/ 13 h 976"/>
                <a:gd name="T20" fmla="*/ 50 w 774"/>
                <a:gd name="T21" fmla="*/ 15 h 976"/>
                <a:gd name="T22" fmla="*/ 48 w 774"/>
                <a:gd name="T23" fmla="*/ 16 h 976"/>
                <a:gd name="T24" fmla="*/ 48 w 774"/>
                <a:gd name="T25" fmla="*/ 18 h 976"/>
                <a:gd name="T26" fmla="*/ 46 w 774"/>
                <a:gd name="T27" fmla="*/ 19 h 976"/>
                <a:gd name="T28" fmla="*/ 45 w 774"/>
                <a:gd name="T29" fmla="*/ 20 h 976"/>
                <a:gd name="T30" fmla="*/ 44 w 774"/>
                <a:gd name="T31" fmla="*/ 21 h 976"/>
                <a:gd name="T32" fmla="*/ 42 w 774"/>
                <a:gd name="T33" fmla="*/ 23 h 976"/>
                <a:gd name="T34" fmla="*/ 42 w 774"/>
                <a:gd name="T35" fmla="*/ 24 h 976"/>
                <a:gd name="T36" fmla="*/ 40 w 774"/>
                <a:gd name="T37" fmla="*/ 26 h 976"/>
                <a:gd name="T38" fmla="*/ 39 w 774"/>
                <a:gd name="T39" fmla="*/ 28 h 976"/>
                <a:gd name="T40" fmla="*/ 38 w 774"/>
                <a:gd name="T41" fmla="*/ 29 h 976"/>
                <a:gd name="T42" fmla="*/ 36 w 774"/>
                <a:gd name="T43" fmla="*/ 31 h 976"/>
                <a:gd name="T44" fmla="*/ 36 w 774"/>
                <a:gd name="T45" fmla="*/ 32 h 976"/>
                <a:gd name="T46" fmla="*/ 34 w 774"/>
                <a:gd name="T47" fmla="*/ 33 h 976"/>
                <a:gd name="T48" fmla="*/ 33 w 774"/>
                <a:gd name="T49" fmla="*/ 34 h 976"/>
                <a:gd name="T50" fmla="*/ 32 w 774"/>
                <a:gd name="T51" fmla="*/ 35 h 976"/>
                <a:gd name="T52" fmla="*/ 31 w 774"/>
                <a:gd name="T53" fmla="*/ 37 h 976"/>
                <a:gd name="T54" fmla="*/ 30 w 774"/>
                <a:gd name="T55" fmla="*/ 38 h 976"/>
                <a:gd name="T56" fmla="*/ 29 w 774"/>
                <a:gd name="T57" fmla="*/ 40 h 976"/>
                <a:gd name="T58" fmla="*/ 28 w 774"/>
                <a:gd name="T59" fmla="*/ 41 h 976"/>
                <a:gd name="T60" fmla="*/ 26 w 774"/>
                <a:gd name="T61" fmla="*/ 43 h 976"/>
                <a:gd name="T62" fmla="*/ 24 w 774"/>
                <a:gd name="T63" fmla="*/ 44 h 976"/>
                <a:gd name="T64" fmla="*/ 24 w 774"/>
                <a:gd name="T65" fmla="*/ 46 h 976"/>
                <a:gd name="T66" fmla="*/ 22 w 774"/>
                <a:gd name="T67" fmla="*/ 47 h 976"/>
                <a:gd name="T68" fmla="*/ 21 w 774"/>
                <a:gd name="T69" fmla="*/ 49 h 976"/>
                <a:gd name="T70" fmla="*/ 20 w 774"/>
                <a:gd name="T71" fmla="*/ 50 h 976"/>
                <a:gd name="T72" fmla="*/ 19 w 774"/>
                <a:gd name="T73" fmla="*/ 51 h 976"/>
                <a:gd name="T74" fmla="*/ 19 w 774"/>
                <a:gd name="T75" fmla="*/ 52 h 976"/>
                <a:gd name="T76" fmla="*/ 17 w 774"/>
                <a:gd name="T77" fmla="*/ 54 h 976"/>
                <a:gd name="T78" fmla="*/ 16 w 774"/>
                <a:gd name="T79" fmla="*/ 56 h 976"/>
                <a:gd name="T80" fmla="*/ 15 w 774"/>
                <a:gd name="T81" fmla="*/ 56 h 976"/>
                <a:gd name="T82" fmla="*/ 14 w 774"/>
                <a:gd name="T83" fmla="*/ 58 h 976"/>
                <a:gd name="T84" fmla="*/ 13 w 774"/>
                <a:gd name="T85" fmla="*/ 60 h 976"/>
                <a:gd name="T86" fmla="*/ 11 w 774"/>
                <a:gd name="T87" fmla="*/ 61 h 976"/>
                <a:gd name="T88" fmla="*/ 9 w 774"/>
                <a:gd name="T89" fmla="*/ 62 h 976"/>
                <a:gd name="T90" fmla="*/ 7 w 774"/>
                <a:gd name="T91" fmla="*/ 64 h 976"/>
                <a:gd name="T92" fmla="*/ 7 w 774"/>
                <a:gd name="T93" fmla="*/ 65 h 976"/>
                <a:gd name="T94" fmla="*/ 7 w 774"/>
                <a:gd name="T95" fmla="*/ 67 h 976"/>
                <a:gd name="T96" fmla="*/ 7 w 774"/>
                <a:gd name="T97" fmla="*/ 68 h 976"/>
                <a:gd name="T98" fmla="*/ 7 w 774"/>
                <a:gd name="T99" fmla="*/ 70 h 976"/>
                <a:gd name="T100" fmla="*/ 7 w 774"/>
                <a:gd name="T101" fmla="*/ 71 h 976"/>
                <a:gd name="T102" fmla="*/ 7 w 774"/>
                <a:gd name="T103" fmla="*/ 73 h 976"/>
                <a:gd name="T104" fmla="*/ 0 w 774"/>
                <a:gd name="T105" fmla="*/ 74 h 97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774" h="976">
                  <a:moveTo>
                    <a:pt x="774" y="0"/>
                  </a:moveTo>
                  <a:lnTo>
                    <a:pt x="762" y="18"/>
                  </a:lnTo>
                  <a:lnTo>
                    <a:pt x="744" y="37"/>
                  </a:lnTo>
                  <a:lnTo>
                    <a:pt x="731" y="55"/>
                  </a:lnTo>
                  <a:lnTo>
                    <a:pt x="719" y="73"/>
                  </a:lnTo>
                  <a:lnTo>
                    <a:pt x="701" y="92"/>
                  </a:lnTo>
                  <a:lnTo>
                    <a:pt x="688" y="110"/>
                  </a:lnTo>
                  <a:lnTo>
                    <a:pt x="670" y="129"/>
                  </a:lnTo>
                  <a:lnTo>
                    <a:pt x="658" y="147"/>
                  </a:lnTo>
                  <a:lnTo>
                    <a:pt x="639" y="166"/>
                  </a:lnTo>
                  <a:lnTo>
                    <a:pt x="627" y="184"/>
                  </a:lnTo>
                  <a:lnTo>
                    <a:pt x="614" y="202"/>
                  </a:lnTo>
                  <a:lnTo>
                    <a:pt x="596" y="221"/>
                  </a:lnTo>
                  <a:lnTo>
                    <a:pt x="584" y="245"/>
                  </a:lnTo>
                  <a:lnTo>
                    <a:pt x="565" y="264"/>
                  </a:lnTo>
                  <a:lnTo>
                    <a:pt x="553" y="282"/>
                  </a:lnTo>
                  <a:lnTo>
                    <a:pt x="541" y="301"/>
                  </a:lnTo>
                  <a:lnTo>
                    <a:pt x="522" y="319"/>
                  </a:lnTo>
                  <a:lnTo>
                    <a:pt x="510" y="337"/>
                  </a:lnTo>
                  <a:lnTo>
                    <a:pt x="492" y="356"/>
                  </a:lnTo>
                  <a:lnTo>
                    <a:pt x="479" y="374"/>
                  </a:lnTo>
                  <a:lnTo>
                    <a:pt x="461" y="393"/>
                  </a:lnTo>
                  <a:lnTo>
                    <a:pt x="449" y="411"/>
                  </a:lnTo>
                  <a:lnTo>
                    <a:pt x="436" y="429"/>
                  </a:lnTo>
                  <a:lnTo>
                    <a:pt x="418" y="448"/>
                  </a:lnTo>
                  <a:lnTo>
                    <a:pt x="405" y="466"/>
                  </a:lnTo>
                  <a:lnTo>
                    <a:pt x="387" y="485"/>
                  </a:lnTo>
                  <a:lnTo>
                    <a:pt x="375" y="503"/>
                  </a:lnTo>
                  <a:lnTo>
                    <a:pt x="362" y="522"/>
                  </a:lnTo>
                  <a:lnTo>
                    <a:pt x="344" y="546"/>
                  </a:lnTo>
                  <a:lnTo>
                    <a:pt x="332" y="564"/>
                  </a:lnTo>
                  <a:lnTo>
                    <a:pt x="313" y="583"/>
                  </a:lnTo>
                  <a:lnTo>
                    <a:pt x="301" y="601"/>
                  </a:lnTo>
                  <a:lnTo>
                    <a:pt x="283" y="620"/>
                  </a:lnTo>
                  <a:lnTo>
                    <a:pt x="270" y="638"/>
                  </a:lnTo>
                  <a:lnTo>
                    <a:pt x="258" y="657"/>
                  </a:lnTo>
                  <a:lnTo>
                    <a:pt x="240" y="675"/>
                  </a:lnTo>
                  <a:lnTo>
                    <a:pt x="227" y="693"/>
                  </a:lnTo>
                  <a:lnTo>
                    <a:pt x="209" y="712"/>
                  </a:lnTo>
                  <a:lnTo>
                    <a:pt x="196" y="730"/>
                  </a:lnTo>
                  <a:lnTo>
                    <a:pt x="178" y="749"/>
                  </a:lnTo>
                  <a:lnTo>
                    <a:pt x="166" y="767"/>
                  </a:lnTo>
                  <a:lnTo>
                    <a:pt x="153" y="785"/>
                  </a:lnTo>
                  <a:lnTo>
                    <a:pt x="135" y="804"/>
                  </a:lnTo>
                  <a:lnTo>
                    <a:pt x="123" y="822"/>
                  </a:lnTo>
                  <a:lnTo>
                    <a:pt x="104" y="847"/>
                  </a:lnTo>
                  <a:lnTo>
                    <a:pt x="92" y="865"/>
                  </a:lnTo>
                  <a:lnTo>
                    <a:pt x="80" y="884"/>
                  </a:lnTo>
                  <a:lnTo>
                    <a:pt x="61" y="902"/>
                  </a:lnTo>
                  <a:lnTo>
                    <a:pt x="49" y="920"/>
                  </a:lnTo>
                  <a:lnTo>
                    <a:pt x="30" y="939"/>
                  </a:lnTo>
                  <a:lnTo>
                    <a:pt x="18" y="957"/>
                  </a:lnTo>
                  <a:lnTo>
                    <a:pt x="0" y="97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5495" name="Freeform 99">
              <a:extLst>
                <a:ext uri="{FF2B5EF4-FFF2-40B4-BE49-F238E27FC236}">
                  <a16:creationId xmlns:a16="http://schemas.microsoft.com/office/drawing/2014/main" id="{0180FCE8-C4AF-3E3F-BFF7-B67F1A537157}"/>
                </a:ext>
              </a:extLst>
            </p:cNvPr>
            <p:cNvSpPr>
              <a:spLocks/>
            </p:cNvSpPr>
            <p:nvPr/>
          </p:nvSpPr>
          <p:spPr bwMode="auto">
            <a:xfrm>
              <a:off x="667" y="1321"/>
              <a:ext cx="724" cy="912"/>
            </a:xfrm>
            <a:custGeom>
              <a:avLst/>
              <a:gdLst>
                <a:gd name="T0" fmla="*/ 62 w 774"/>
                <a:gd name="T1" fmla="*/ 0 h 976"/>
                <a:gd name="T2" fmla="*/ 60 w 774"/>
                <a:gd name="T3" fmla="*/ 7 h 976"/>
                <a:gd name="T4" fmla="*/ 59 w 774"/>
                <a:gd name="T5" fmla="*/ 7 h 976"/>
                <a:gd name="T6" fmla="*/ 58 w 774"/>
                <a:gd name="T7" fmla="*/ 7 h 976"/>
                <a:gd name="T8" fmla="*/ 57 w 774"/>
                <a:gd name="T9" fmla="*/ 7 h 976"/>
                <a:gd name="T10" fmla="*/ 55 w 774"/>
                <a:gd name="T11" fmla="*/ 7 h 976"/>
                <a:gd name="T12" fmla="*/ 55 w 774"/>
                <a:gd name="T13" fmla="*/ 7 h 976"/>
                <a:gd name="T14" fmla="*/ 53 w 774"/>
                <a:gd name="T15" fmla="*/ 10 h 976"/>
                <a:gd name="T16" fmla="*/ 51 w 774"/>
                <a:gd name="T17" fmla="*/ 12 h 976"/>
                <a:gd name="T18" fmla="*/ 51 w 774"/>
                <a:gd name="T19" fmla="*/ 13 h 976"/>
                <a:gd name="T20" fmla="*/ 50 w 774"/>
                <a:gd name="T21" fmla="*/ 15 h 976"/>
                <a:gd name="T22" fmla="*/ 48 w 774"/>
                <a:gd name="T23" fmla="*/ 16 h 976"/>
                <a:gd name="T24" fmla="*/ 48 w 774"/>
                <a:gd name="T25" fmla="*/ 18 h 976"/>
                <a:gd name="T26" fmla="*/ 46 w 774"/>
                <a:gd name="T27" fmla="*/ 19 h 976"/>
                <a:gd name="T28" fmla="*/ 45 w 774"/>
                <a:gd name="T29" fmla="*/ 20 h 976"/>
                <a:gd name="T30" fmla="*/ 44 w 774"/>
                <a:gd name="T31" fmla="*/ 21 h 976"/>
                <a:gd name="T32" fmla="*/ 42 w 774"/>
                <a:gd name="T33" fmla="*/ 23 h 976"/>
                <a:gd name="T34" fmla="*/ 42 w 774"/>
                <a:gd name="T35" fmla="*/ 24 h 976"/>
                <a:gd name="T36" fmla="*/ 40 w 774"/>
                <a:gd name="T37" fmla="*/ 26 h 976"/>
                <a:gd name="T38" fmla="*/ 39 w 774"/>
                <a:gd name="T39" fmla="*/ 28 h 976"/>
                <a:gd name="T40" fmla="*/ 38 w 774"/>
                <a:gd name="T41" fmla="*/ 29 h 976"/>
                <a:gd name="T42" fmla="*/ 36 w 774"/>
                <a:gd name="T43" fmla="*/ 31 h 976"/>
                <a:gd name="T44" fmla="*/ 36 w 774"/>
                <a:gd name="T45" fmla="*/ 32 h 976"/>
                <a:gd name="T46" fmla="*/ 34 w 774"/>
                <a:gd name="T47" fmla="*/ 33 h 976"/>
                <a:gd name="T48" fmla="*/ 33 w 774"/>
                <a:gd name="T49" fmla="*/ 34 h 976"/>
                <a:gd name="T50" fmla="*/ 32 w 774"/>
                <a:gd name="T51" fmla="*/ 35 h 976"/>
                <a:gd name="T52" fmla="*/ 31 w 774"/>
                <a:gd name="T53" fmla="*/ 37 h 976"/>
                <a:gd name="T54" fmla="*/ 30 w 774"/>
                <a:gd name="T55" fmla="*/ 38 h 976"/>
                <a:gd name="T56" fmla="*/ 29 w 774"/>
                <a:gd name="T57" fmla="*/ 40 h 976"/>
                <a:gd name="T58" fmla="*/ 28 w 774"/>
                <a:gd name="T59" fmla="*/ 41 h 976"/>
                <a:gd name="T60" fmla="*/ 26 w 774"/>
                <a:gd name="T61" fmla="*/ 43 h 976"/>
                <a:gd name="T62" fmla="*/ 24 w 774"/>
                <a:gd name="T63" fmla="*/ 44 h 976"/>
                <a:gd name="T64" fmla="*/ 24 w 774"/>
                <a:gd name="T65" fmla="*/ 46 h 976"/>
                <a:gd name="T66" fmla="*/ 22 w 774"/>
                <a:gd name="T67" fmla="*/ 47 h 976"/>
                <a:gd name="T68" fmla="*/ 21 w 774"/>
                <a:gd name="T69" fmla="*/ 49 h 976"/>
                <a:gd name="T70" fmla="*/ 20 w 774"/>
                <a:gd name="T71" fmla="*/ 50 h 976"/>
                <a:gd name="T72" fmla="*/ 19 w 774"/>
                <a:gd name="T73" fmla="*/ 51 h 976"/>
                <a:gd name="T74" fmla="*/ 19 w 774"/>
                <a:gd name="T75" fmla="*/ 52 h 976"/>
                <a:gd name="T76" fmla="*/ 17 w 774"/>
                <a:gd name="T77" fmla="*/ 54 h 976"/>
                <a:gd name="T78" fmla="*/ 16 w 774"/>
                <a:gd name="T79" fmla="*/ 56 h 976"/>
                <a:gd name="T80" fmla="*/ 15 w 774"/>
                <a:gd name="T81" fmla="*/ 56 h 976"/>
                <a:gd name="T82" fmla="*/ 14 w 774"/>
                <a:gd name="T83" fmla="*/ 58 h 976"/>
                <a:gd name="T84" fmla="*/ 13 w 774"/>
                <a:gd name="T85" fmla="*/ 60 h 976"/>
                <a:gd name="T86" fmla="*/ 11 w 774"/>
                <a:gd name="T87" fmla="*/ 61 h 976"/>
                <a:gd name="T88" fmla="*/ 9 w 774"/>
                <a:gd name="T89" fmla="*/ 62 h 976"/>
                <a:gd name="T90" fmla="*/ 7 w 774"/>
                <a:gd name="T91" fmla="*/ 64 h 976"/>
                <a:gd name="T92" fmla="*/ 7 w 774"/>
                <a:gd name="T93" fmla="*/ 65 h 976"/>
                <a:gd name="T94" fmla="*/ 7 w 774"/>
                <a:gd name="T95" fmla="*/ 67 h 976"/>
                <a:gd name="T96" fmla="*/ 7 w 774"/>
                <a:gd name="T97" fmla="*/ 68 h 976"/>
                <a:gd name="T98" fmla="*/ 7 w 774"/>
                <a:gd name="T99" fmla="*/ 70 h 976"/>
                <a:gd name="T100" fmla="*/ 7 w 774"/>
                <a:gd name="T101" fmla="*/ 71 h 976"/>
                <a:gd name="T102" fmla="*/ 7 w 774"/>
                <a:gd name="T103" fmla="*/ 73 h 976"/>
                <a:gd name="T104" fmla="*/ 0 w 774"/>
                <a:gd name="T105" fmla="*/ 74 h 97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774" h="976">
                  <a:moveTo>
                    <a:pt x="774" y="0"/>
                  </a:moveTo>
                  <a:lnTo>
                    <a:pt x="762" y="18"/>
                  </a:lnTo>
                  <a:lnTo>
                    <a:pt x="744" y="37"/>
                  </a:lnTo>
                  <a:lnTo>
                    <a:pt x="731" y="55"/>
                  </a:lnTo>
                  <a:lnTo>
                    <a:pt x="719" y="73"/>
                  </a:lnTo>
                  <a:lnTo>
                    <a:pt x="701" y="92"/>
                  </a:lnTo>
                  <a:lnTo>
                    <a:pt x="688" y="110"/>
                  </a:lnTo>
                  <a:lnTo>
                    <a:pt x="670" y="129"/>
                  </a:lnTo>
                  <a:lnTo>
                    <a:pt x="658" y="147"/>
                  </a:lnTo>
                  <a:lnTo>
                    <a:pt x="639" y="166"/>
                  </a:lnTo>
                  <a:lnTo>
                    <a:pt x="627" y="184"/>
                  </a:lnTo>
                  <a:lnTo>
                    <a:pt x="614" y="202"/>
                  </a:lnTo>
                  <a:lnTo>
                    <a:pt x="596" y="221"/>
                  </a:lnTo>
                  <a:lnTo>
                    <a:pt x="584" y="245"/>
                  </a:lnTo>
                  <a:lnTo>
                    <a:pt x="565" y="264"/>
                  </a:lnTo>
                  <a:lnTo>
                    <a:pt x="553" y="282"/>
                  </a:lnTo>
                  <a:lnTo>
                    <a:pt x="541" y="301"/>
                  </a:lnTo>
                  <a:lnTo>
                    <a:pt x="522" y="319"/>
                  </a:lnTo>
                  <a:lnTo>
                    <a:pt x="510" y="337"/>
                  </a:lnTo>
                  <a:lnTo>
                    <a:pt x="492" y="356"/>
                  </a:lnTo>
                  <a:lnTo>
                    <a:pt x="479" y="374"/>
                  </a:lnTo>
                  <a:lnTo>
                    <a:pt x="461" y="393"/>
                  </a:lnTo>
                  <a:lnTo>
                    <a:pt x="449" y="411"/>
                  </a:lnTo>
                  <a:lnTo>
                    <a:pt x="436" y="429"/>
                  </a:lnTo>
                  <a:lnTo>
                    <a:pt x="418" y="448"/>
                  </a:lnTo>
                  <a:lnTo>
                    <a:pt x="405" y="466"/>
                  </a:lnTo>
                  <a:lnTo>
                    <a:pt x="387" y="485"/>
                  </a:lnTo>
                  <a:lnTo>
                    <a:pt x="375" y="503"/>
                  </a:lnTo>
                  <a:lnTo>
                    <a:pt x="362" y="522"/>
                  </a:lnTo>
                  <a:lnTo>
                    <a:pt x="344" y="546"/>
                  </a:lnTo>
                  <a:lnTo>
                    <a:pt x="332" y="564"/>
                  </a:lnTo>
                  <a:lnTo>
                    <a:pt x="313" y="583"/>
                  </a:lnTo>
                  <a:lnTo>
                    <a:pt x="301" y="601"/>
                  </a:lnTo>
                  <a:lnTo>
                    <a:pt x="283" y="620"/>
                  </a:lnTo>
                  <a:lnTo>
                    <a:pt x="270" y="638"/>
                  </a:lnTo>
                  <a:lnTo>
                    <a:pt x="258" y="657"/>
                  </a:lnTo>
                  <a:lnTo>
                    <a:pt x="240" y="675"/>
                  </a:lnTo>
                  <a:lnTo>
                    <a:pt x="227" y="693"/>
                  </a:lnTo>
                  <a:lnTo>
                    <a:pt x="209" y="712"/>
                  </a:lnTo>
                  <a:lnTo>
                    <a:pt x="196" y="730"/>
                  </a:lnTo>
                  <a:lnTo>
                    <a:pt x="178" y="749"/>
                  </a:lnTo>
                  <a:lnTo>
                    <a:pt x="166" y="767"/>
                  </a:lnTo>
                  <a:lnTo>
                    <a:pt x="153" y="785"/>
                  </a:lnTo>
                  <a:lnTo>
                    <a:pt x="135" y="804"/>
                  </a:lnTo>
                  <a:lnTo>
                    <a:pt x="123" y="822"/>
                  </a:lnTo>
                  <a:lnTo>
                    <a:pt x="104" y="847"/>
                  </a:lnTo>
                  <a:lnTo>
                    <a:pt x="92" y="865"/>
                  </a:lnTo>
                  <a:lnTo>
                    <a:pt x="80" y="884"/>
                  </a:lnTo>
                  <a:lnTo>
                    <a:pt x="61" y="902"/>
                  </a:lnTo>
                  <a:lnTo>
                    <a:pt x="49" y="920"/>
                  </a:lnTo>
                  <a:lnTo>
                    <a:pt x="30" y="939"/>
                  </a:lnTo>
                  <a:lnTo>
                    <a:pt x="18" y="957"/>
                  </a:lnTo>
                  <a:lnTo>
                    <a:pt x="0" y="97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5496" name="Freeform 100">
              <a:extLst>
                <a:ext uri="{FF2B5EF4-FFF2-40B4-BE49-F238E27FC236}">
                  <a16:creationId xmlns:a16="http://schemas.microsoft.com/office/drawing/2014/main" id="{6FE2DC03-515D-D71B-E5A8-BE1992460A69}"/>
                </a:ext>
              </a:extLst>
            </p:cNvPr>
            <p:cNvSpPr>
              <a:spLocks/>
            </p:cNvSpPr>
            <p:nvPr/>
          </p:nvSpPr>
          <p:spPr bwMode="auto">
            <a:xfrm>
              <a:off x="667" y="1321"/>
              <a:ext cx="724" cy="912"/>
            </a:xfrm>
            <a:custGeom>
              <a:avLst/>
              <a:gdLst>
                <a:gd name="T0" fmla="*/ 62 w 774"/>
                <a:gd name="T1" fmla="*/ 0 h 976"/>
                <a:gd name="T2" fmla="*/ 60 w 774"/>
                <a:gd name="T3" fmla="*/ 7 h 976"/>
                <a:gd name="T4" fmla="*/ 59 w 774"/>
                <a:gd name="T5" fmla="*/ 7 h 976"/>
                <a:gd name="T6" fmla="*/ 58 w 774"/>
                <a:gd name="T7" fmla="*/ 7 h 976"/>
                <a:gd name="T8" fmla="*/ 57 w 774"/>
                <a:gd name="T9" fmla="*/ 7 h 976"/>
                <a:gd name="T10" fmla="*/ 55 w 774"/>
                <a:gd name="T11" fmla="*/ 7 h 976"/>
                <a:gd name="T12" fmla="*/ 55 w 774"/>
                <a:gd name="T13" fmla="*/ 7 h 976"/>
                <a:gd name="T14" fmla="*/ 53 w 774"/>
                <a:gd name="T15" fmla="*/ 10 h 976"/>
                <a:gd name="T16" fmla="*/ 51 w 774"/>
                <a:gd name="T17" fmla="*/ 12 h 976"/>
                <a:gd name="T18" fmla="*/ 51 w 774"/>
                <a:gd name="T19" fmla="*/ 13 h 976"/>
                <a:gd name="T20" fmla="*/ 50 w 774"/>
                <a:gd name="T21" fmla="*/ 15 h 976"/>
                <a:gd name="T22" fmla="*/ 48 w 774"/>
                <a:gd name="T23" fmla="*/ 16 h 976"/>
                <a:gd name="T24" fmla="*/ 48 w 774"/>
                <a:gd name="T25" fmla="*/ 18 h 976"/>
                <a:gd name="T26" fmla="*/ 46 w 774"/>
                <a:gd name="T27" fmla="*/ 19 h 976"/>
                <a:gd name="T28" fmla="*/ 45 w 774"/>
                <a:gd name="T29" fmla="*/ 20 h 976"/>
                <a:gd name="T30" fmla="*/ 44 w 774"/>
                <a:gd name="T31" fmla="*/ 21 h 976"/>
                <a:gd name="T32" fmla="*/ 42 w 774"/>
                <a:gd name="T33" fmla="*/ 23 h 976"/>
                <a:gd name="T34" fmla="*/ 42 w 774"/>
                <a:gd name="T35" fmla="*/ 24 h 976"/>
                <a:gd name="T36" fmla="*/ 40 w 774"/>
                <a:gd name="T37" fmla="*/ 26 h 976"/>
                <a:gd name="T38" fmla="*/ 39 w 774"/>
                <a:gd name="T39" fmla="*/ 28 h 976"/>
                <a:gd name="T40" fmla="*/ 38 w 774"/>
                <a:gd name="T41" fmla="*/ 29 h 976"/>
                <a:gd name="T42" fmla="*/ 36 w 774"/>
                <a:gd name="T43" fmla="*/ 31 h 976"/>
                <a:gd name="T44" fmla="*/ 36 w 774"/>
                <a:gd name="T45" fmla="*/ 32 h 976"/>
                <a:gd name="T46" fmla="*/ 34 w 774"/>
                <a:gd name="T47" fmla="*/ 33 h 976"/>
                <a:gd name="T48" fmla="*/ 33 w 774"/>
                <a:gd name="T49" fmla="*/ 34 h 976"/>
                <a:gd name="T50" fmla="*/ 32 w 774"/>
                <a:gd name="T51" fmla="*/ 35 h 976"/>
                <a:gd name="T52" fmla="*/ 31 w 774"/>
                <a:gd name="T53" fmla="*/ 37 h 976"/>
                <a:gd name="T54" fmla="*/ 30 w 774"/>
                <a:gd name="T55" fmla="*/ 38 h 976"/>
                <a:gd name="T56" fmla="*/ 29 w 774"/>
                <a:gd name="T57" fmla="*/ 40 h 976"/>
                <a:gd name="T58" fmla="*/ 28 w 774"/>
                <a:gd name="T59" fmla="*/ 41 h 976"/>
                <a:gd name="T60" fmla="*/ 26 w 774"/>
                <a:gd name="T61" fmla="*/ 43 h 976"/>
                <a:gd name="T62" fmla="*/ 24 w 774"/>
                <a:gd name="T63" fmla="*/ 44 h 976"/>
                <a:gd name="T64" fmla="*/ 24 w 774"/>
                <a:gd name="T65" fmla="*/ 46 h 976"/>
                <a:gd name="T66" fmla="*/ 22 w 774"/>
                <a:gd name="T67" fmla="*/ 47 h 976"/>
                <a:gd name="T68" fmla="*/ 21 w 774"/>
                <a:gd name="T69" fmla="*/ 49 h 976"/>
                <a:gd name="T70" fmla="*/ 20 w 774"/>
                <a:gd name="T71" fmla="*/ 50 h 976"/>
                <a:gd name="T72" fmla="*/ 19 w 774"/>
                <a:gd name="T73" fmla="*/ 51 h 976"/>
                <a:gd name="T74" fmla="*/ 19 w 774"/>
                <a:gd name="T75" fmla="*/ 52 h 976"/>
                <a:gd name="T76" fmla="*/ 17 w 774"/>
                <a:gd name="T77" fmla="*/ 54 h 976"/>
                <a:gd name="T78" fmla="*/ 16 w 774"/>
                <a:gd name="T79" fmla="*/ 56 h 976"/>
                <a:gd name="T80" fmla="*/ 15 w 774"/>
                <a:gd name="T81" fmla="*/ 56 h 976"/>
                <a:gd name="T82" fmla="*/ 14 w 774"/>
                <a:gd name="T83" fmla="*/ 58 h 976"/>
                <a:gd name="T84" fmla="*/ 13 w 774"/>
                <a:gd name="T85" fmla="*/ 60 h 976"/>
                <a:gd name="T86" fmla="*/ 11 w 774"/>
                <a:gd name="T87" fmla="*/ 61 h 976"/>
                <a:gd name="T88" fmla="*/ 9 w 774"/>
                <a:gd name="T89" fmla="*/ 62 h 976"/>
                <a:gd name="T90" fmla="*/ 7 w 774"/>
                <a:gd name="T91" fmla="*/ 64 h 976"/>
                <a:gd name="T92" fmla="*/ 7 w 774"/>
                <a:gd name="T93" fmla="*/ 65 h 976"/>
                <a:gd name="T94" fmla="*/ 7 w 774"/>
                <a:gd name="T95" fmla="*/ 67 h 976"/>
                <a:gd name="T96" fmla="*/ 7 w 774"/>
                <a:gd name="T97" fmla="*/ 68 h 976"/>
                <a:gd name="T98" fmla="*/ 7 w 774"/>
                <a:gd name="T99" fmla="*/ 70 h 976"/>
                <a:gd name="T100" fmla="*/ 7 w 774"/>
                <a:gd name="T101" fmla="*/ 71 h 976"/>
                <a:gd name="T102" fmla="*/ 7 w 774"/>
                <a:gd name="T103" fmla="*/ 73 h 976"/>
                <a:gd name="T104" fmla="*/ 0 w 774"/>
                <a:gd name="T105" fmla="*/ 74 h 97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774" h="976">
                  <a:moveTo>
                    <a:pt x="774" y="0"/>
                  </a:moveTo>
                  <a:lnTo>
                    <a:pt x="762" y="18"/>
                  </a:lnTo>
                  <a:lnTo>
                    <a:pt x="744" y="37"/>
                  </a:lnTo>
                  <a:lnTo>
                    <a:pt x="731" y="55"/>
                  </a:lnTo>
                  <a:lnTo>
                    <a:pt x="719" y="73"/>
                  </a:lnTo>
                  <a:lnTo>
                    <a:pt x="701" y="92"/>
                  </a:lnTo>
                  <a:lnTo>
                    <a:pt x="688" y="110"/>
                  </a:lnTo>
                  <a:lnTo>
                    <a:pt x="670" y="129"/>
                  </a:lnTo>
                  <a:lnTo>
                    <a:pt x="658" y="147"/>
                  </a:lnTo>
                  <a:lnTo>
                    <a:pt x="639" y="166"/>
                  </a:lnTo>
                  <a:lnTo>
                    <a:pt x="627" y="184"/>
                  </a:lnTo>
                  <a:lnTo>
                    <a:pt x="614" y="202"/>
                  </a:lnTo>
                  <a:lnTo>
                    <a:pt x="596" y="221"/>
                  </a:lnTo>
                  <a:lnTo>
                    <a:pt x="584" y="245"/>
                  </a:lnTo>
                  <a:lnTo>
                    <a:pt x="565" y="264"/>
                  </a:lnTo>
                  <a:lnTo>
                    <a:pt x="553" y="282"/>
                  </a:lnTo>
                  <a:lnTo>
                    <a:pt x="541" y="301"/>
                  </a:lnTo>
                  <a:lnTo>
                    <a:pt x="522" y="319"/>
                  </a:lnTo>
                  <a:lnTo>
                    <a:pt x="510" y="337"/>
                  </a:lnTo>
                  <a:lnTo>
                    <a:pt x="492" y="356"/>
                  </a:lnTo>
                  <a:lnTo>
                    <a:pt x="479" y="374"/>
                  </a:lnTo>
                  <a:lnTo>
                    <a:pt x="461" y="393"/>
                  </a:lnTo>
                  <a:lnTo>
                    <a:pt x="449" y="411"/>
                  </a:lnTo>
                  <a:lnTo>
                    <a:pt x="436" y="429"/>
                  </a:lnTo>
                  <a:lnTo>
                    <a:pt x="418" y="448"/>
                  </a:lnTo>
                  <a:lnTo>
                    <a:pt x="405" y="466"/>
                  </a:lnTo>
                  <a:lnTo>
                    <a:pt x="387" y="485"/>
                  </a:lnTo>
                  <a:lnTo>
                    <a:pt x="375" y="503"/>
                  </a:lnTo>
                  <a:lnTo>
                    <a:pt x="362" y="522"/>
                  </a:lnTo>
                  <a:lnTo>
                    <a:pt x="344" y="546"/>
                  </a:lnTo>
                  <a:lnTo>
                    <a:pt x="332" y="564"/>
                  </a:lnTo>
                  <a:lnTo>
                    <a:pt x="313" y="583"/>
                  </a:lnTo>
                  <a:lnTo>
                    <a:pt x="301" y="601"/>
                  </a:lnTo>
                  <a:lnTo>
                    <a:pt x="283" y="620"/>
                  </a:lnTo>
                  <a:lnTo>
                    <a:pt x="270" y="638"/>
                  </a:lnTo>
                  <a:lnTo>
                    <a:pt x="258" y="657"/>
                  </a:lnTo>
                  <a:lnTo>
                    <a:pt x="240" y="675"/>
                  </a:lnTo>
                  <a:lnTo>
                    <a:pt x="227" y="693"/>
                  </a:lnTo>
                  <a:lnTo>
                    <a:pt x="209" y="712"/>
                  </a:lnTo>
                  <a:lnTo>
                    <a:pt x="196" y="730"/>
                  </a:lnTo>
                  <a:lnTo>
                    <a:pt x="178" y="749"/>
                  </a:lnTo>
                  <a:lnTo>
                    <a:pt x="166" y="767"/>
                  </a:lnTo>
                  <a:lnTo>
                    <a:pt x="153" y="785"/>
                  </a:lnTo>
                  <a:lnTo>
                    <a:pt x="135" y="804"/>
                  </a:lnTo>
                  <a:lnTo>
                    <a:pt x="123" y="822"/>
                  </a:lnTo>
                  <a:lnTo>
                    <a:pt x="104" y="847"/>
                  </a:lnTo>
                  <a:lnTo>
                    <a:pt x="92" y="865"/>
                  </a:lnTo>
                  <a:lnTo>
                    <a:pt x="80" y="884"/>
                  </a:lnTo>
                  <a:lnTo>
                    <a:pt x="61" y="902"/>
                  </a:lnTo>
                  <a:lnTo>
                    <a:pt x="49" y="920"/>
                  </a:lnTo>
                  <a:lnTo>
                    <a:pt x="30" y="939"/>
                  </a:lnTo>
                  <a:lnTo>
                    <a:pt x="18" y="957"/>
                  </a:lnTo>
                  <a:lnTo>
                    <a:pt x="0" y="97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5497" name="Freeform 101">
              <a:extLst>
                <a:ext uri="{FF2B5EF4-FFF2-40B4-BE49-F238E27FC236}">
                  <a16:creationId xmlns:a16="http://schemas.microsoft.com/office/drawing/2014/main" id="{BC1759B4-0098-21F8-E907-8BBD1F52A8FC}"/>
                </a:ext>
              </a:extLst>
            </p:cNvPr>
            <p:cNvSpPr>
              <a:spLocks/>
            </p:cNvSpPr>
            <p:nvPr/>
          </p:nvSpPr>
          <p:spPr bwMode="auto">
            <a:xfrm>
              <a:off x="667" y="1321"/>
              <a:ext cx="724" cy="912"/>
            </a:xfrm>
            <a:custGeom>
              <a:avLst/>
              <a:gdLst>
                <a:gd name="T0" fmla="*/ 62 w 774"/>
                <a:gd name="T1" fmla="*/ 0 h 976"/>
                <a:gd name="T2" fmla="*/ 60 w 774"/>
                <a:gd name="T3" fmla="*/ 7 h 976"/>
                <a:gd name="T4" fmla="*/ 59 w 774"/>
                <a:gd name="T5" fmla="*/ 7 h 976"/>
                <a:gd name="T6" fmla="*/ 58 w 774"/>
                <a:gd name="T7" fmla="*/ 7 h 976"/>
                <a:gd name="T8" fmla="*/ 57 w 774"/>
                <a:gd name="T9" fmla="*/ 7 h 976"/>
                <a:gd name="T10" fmla="*/ 55 w 774"/>
                <a:gd name="T11" fmla="*/ 7 h 976"/>
                <a:gd name="T12" fmla="*/ 55 w 774"/>
                <a:gd name="T13" fmla="*/ 7 h 976"/>
                <a:gd name="T14" fmla="*/ 53 w 774"/>
                <a:gd name="T15" fmla="*/ 10 h 976"/>
                <a:gd name="T16" fmla="*/ 51 w 774"/>
                <a:gd name="T17" fmla="*/ 12 h 976"/>
                <a:gd name="T18" fmla="*/ 51 w 774"/>
                <a:gd name="T19" fmla="*/ 13 h 976"/>
                <a:gd name="T20" fmla="*/ 50 w 774"/>
                <a:gd name="T21" fmla="*/ 15 h 976"/>
                <a:gd name="T22" fmla="*/ 48 w 774"/>
                <a:gd name="T23" fmla="*/ 16 h 976"/>
                <a:gd name="T24" fmla="*/ 48 w 774"/>
                <a:gd name="T25" fmla="*/ 18 h 976"/>
                <a:gd name="T26" fmla="*/ 46 w 774"/>
                <a:gd name="T27" fmla="*/ 19 h 976"/>
                <a:gd name="T28" fmla="*/ 45 w 774"/>
                <a:gd name="T29" fmla="*/ 20 h 976"/>
                <a:gd name="T30" fmla="*/ 44 w 774"/>
                <a:gd name="T31" fmla="*/ 21 h 976"/>
                <a:gd name="T32" fmla="*/ 42 w 774"/>
                <a:gd name="T33" fmla="*/ 23 h 976"/>
                <a:gd name="T34" fmla="*/ 42 w 774"/>
                <a:gd name="T35" fmla="*/ 24 h 976"/>
                <a:gd name="T36" fmla="*/ 40 w 774"/>
                <a:gd name="T37" fmla="*/ 26 h 976"/>
                <a:gd name="T38" fmla="*/ 39 w 774"/>
                <a:gd name="T39" fmla="*/ 28 h 976"/>
                <a:gd name="T40" fmla="*/ 38 w 774"/>
                <a:gd name="T41" fmla="*/ 29 h 976"/>
                <a:gd name="T42" fmla="*/ 36 w 774"/>
                <a:gd name="T43" fmla="*/ 31 h 976"/>
                <a:gd name="T44" fmla="*/ 36 w 774"/>
                <a:gd name="T45" fmla="*/ 32 h 976"/>
                <a:gd name="T46" fmla="*/ 34 w 774"/>
                <a:gd name="T47" fmla="*/ 33 h 976"/>
                <a:gd name="T48" fmla="*/ 33 w 774"/>
                <a:gd name="T49" fmla="*/ 34 h 976"/>
                <a:gd name="T50" fmla="*/ 32 w 774"/>
                <a:gd name="T51" fmla="*/ 35 h 976"/>
                <a:gd name="T52" fmla="*/ 31 w 774"/>
                <a:gd name="T53" fmla="*/ 37 h 976"/>
                <a:gd name="T54" fmla="*/ 30 w 774"/>
                <a:gd name="T55" fmla="*/ 38 h 976"/>
                <a:gd name="T56" fmla="*/ 29 w 774"/>
                <a:gd name="T57" fmla="*/ 40 h 976"/>
                <a:gd name="T58" fmla="*/ 28 w 774"/>
                <a:gd name="T59" fmla="*/ 41 h 976"/>
                <a:gd name="T60" fmla="*/ 26 w 774"/>
                <a:gd name="T61" fmla="*/ 43 h 976"/>
                <a:gd name="T62" fmla="*/ 24 w 774"/>
                <a:gd name="T63" fmla="*/ 44 h 976"/>
                <a:gd name="T64" fmla="*/ 24 w 774"/>
                <a:gd name="T65" fmla="*/ 46 h 976"/>
                <a:gd name="T66" fmla="*/ 22 w 774"/>
                <a:gd name="T67" fmla="*/ 47 h 976"/>
                <a:gd name="T68" fmla="*/ 21 w 774"/>
                <a:gd name="T69" fmla="*/ 49 h 976"/>
                <a:gd name="T70" fmla="*/ 20 w 774"/>
                <a:gd name="T71" fmla="*/ 50 h 976"/>
                <a:gd name="T72" fmla="*/ 19 w 774"/>
                <a:gd name="T73" fmla="*/ 51 h 976"/>
                <a:gd name="T74" fmla="*/ 19 w 774"/>
                <a:gd name="T75" fmla="*/ 52 h 976"/>
                <a:gd name="T76" fmla="*/ 17 w 774"/>
                <a:gd name="T77" fmla="*/ 54 h 976"/>
                <a:gd name="T78" fmla="*/ 16 w 774"/>
                <a:gd name="T79" fmla="*/ 56 h 976"/>
                <a:gd name="T80" fmla="*/ 15 w 774"/>
                <a:gd name="T81" fmla="*/ 56 h 976"/>
                <a:gd name="T82" fmla="*/ 14 w 774"/>
                <a:gd name="T83" fmla="*/ 58 h 976"/>
                <a:gd name="T84" fmla="*/ 13 w 774"/>
                <a:gd name="T85" fmla="*/ 60 h 976"/>
                <a:gd name="T86" fmla="*/ 11 w 774"/>
                <a:gd name="T87" fmla="*/ 61 h 976"/>
                <a:gd name="T88" fmla="*/ 9 w 774"/>
                <a:gd name="T89" fmla="*/ 62 h 976"/>
                <a:gd name="T90" fmla="*/ 7 w 774"/>
                <a:gd name="T91" fmla="*/ 64 h 976"/>
                <a:gd name="T92" fmla="*/ 7 w 774"/>
                <a:gd name="T93" fmla="*/ 65 h 976"/>
                <a:gd name="T94" fmla="*/ 7 w 774"/>
                <a:gd name="T95" fmla="*/ 67 h 976"/>
                <a:gd name="T96" fmla="*/ 7 w 774"/>
                <a:gd name="T97" fmla="*/ 68 h 976"/>
                <a:gd name="T98" fmla="*/ 7 w 774"/>
                <a:gd name="T99" fmla="*/ 70 h 976"/>
                <a:gd name="T100" fmla="*/ 7 w 774"/>
                <a:gd name="T101" fmla="*/ 71 h 976"/>
                <a:gd name="T102" fmla="*/ 7 w 774"/>
                <a:gd name="T103" fmla="*/ 73 h 976"/>
                <a:gd name="T104" fmla="*/ 0 w 774"/>
                <a:gd name="T105" fmla="*/ 74 h 97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774" h="976">
                  <a:moveTo>
                    <a:pt x="774" y="0"/>
                  </a:moveTo>
                  <a:lnTo>
                    <a:pt x="762" y="18"/>
                  </a:lnTo>
                  <a:lnTo>
                    <a:pt x="744" y="37"/>
                  </a:lnTo>
                  <a:lnTo>
                    <a:pt x="731" y="55"/>
                  </a:lnTo>
                  <a:lnTo>
                    <a:pt x="719" y="73"/>
                  </a:lnTo>
                  <a:lnTo>
                    <a:pt x="701" y="92"/>
                  </a:lnTo>
                  <a:lnTo>
                    <a:pt x="688" y="110"/>
                  </a:lnTo>
                  <a:lnTo>
                    <a:pt x="670" y="129"/>
                  </a:lnTo>
                  <a:lnTo>
                    <a:pt x="658" y="147"/>
                  </a:lnTo>
                  <a:lnTo>
                    <a:pt x="639" y="166"/>
                  </a:lnTo>
                  <a:lnTo>
                    <a:pt x="627" y="184"/>
                  </a:lnTo>
                  <a:lnTo>
                    <a:pt x="614" y="202"/>
                  </a:lnTo>
                  <a:lnTo>
                    <a:pt x="596" y="221"/>
                  </a:lnTo>
                  <a:lnTo>
                    <a:pt x="584" y="245"/>
                  </a:lnTo>
                  <a:lnTo>
                    <a:pt x="565" y="264"/>
                  </a:lnTo>
                  <a:lnTo>
                    <a:pt x="553" y="282"/>
                  </a:lnTo>
                  <a:lnTo>
                    <a:pt x="541" y="301"/>
                  </a:lnTo>
                  <a:lnTo>
                    <a:pt x="522" y="319"/>
                  </a:lnTo>
                  <a:lnTo>
                    <a:pt x="510" y="337"/>
                  </a:lnTo>
                  <a:lnTo>
                    <a:pt x="492" y="356"/>
                  </a:lnTo>
                  <a:lnTo>
                    <a:pt x="479" y="374"/>
                  </a:lnTo>
                  <a:lnTo>
                    <a:pt x="461" y="393"/>
                  </a:lnTo>
                  <a:lnTo>
                    <a:pt x="449" y="411"/>
                  </a:lnTo>
                  <a:lnTo>
                    <a:pt x="436" y="429"/>
                  </a:lnTo>
                  <a:lnTo>
                    <a:pt x="418" y="448"/>
                  </a:lnTo>
                  <a:lnTo>
                    <a:pt x="405" y="466"/>
                  </a:lnTo>
                  <a:lnTo>
                    <a:pt x="387" y="485"/>
                  </a:lnTo>
                  <a:lnTo>
                    <a:pt x="375" y="503"/>
                  </a:lnTo>
                  <a:lnTo>
                    <a:pt x="362" y="522"/>
                  </a:lnTo>
                  <a:lnTo>
                    <a:pt x="344" y="546"/>
                  </a:lnTo>
                  <a:lnTo>
                    <a:pt x="332" y="564"/>
                  </a:lnTo>
                  <a:lnTo>
                    <a:pt x="313" y="583"/>
                  </a:lnTo>
                  <a:lnTo>
                    <a:pt x="301" y="601"/>
                  </a:lnTo>
                  <a:lnTo>
                    <a:pt x="283" y="620"/>
                  </a:lnTo>
                  <a:lnTo>
                    <a:pt x="270" y="638"/>
                  </a:lnTo>
                  <a:lnTo>
                    <a:pt x="258" y="657"/>
                  </a:lnTo>
                  <a:lnTo>
                    <a:pt x="240" y="675"/>
                  </a:lnTo>
                  <a:lnTo>
                    <a:pt x="227" y="693"/>
                  </a:lnTo>
                  <a:lnTo>
                    <a:pt x="209" y="712"/>
                  </a:lnTo>
                  <a:lnTo>
                    <a:pt x="196" y="730"/>
                  </a:lnTo>
                  <a:lnTo>
                    <a:pt x="178" y="749"/>
                  </a:lnTo>
                  <a:lnTo>
                    <a:pt x="166" y="767"/>
                  </a:lnTo>
                  <a:lnTo>
                    <a:pt x="153" y="785"/>
                  </a:lnTo>
                  <a:lnTo>
                    <a:pt x="135" y="804"/>
                  </a:lnTo>
                  <a:lnTo>
                    <a:pt x="123" y="822"/>
                  </a:lnTo>
                  <a:lnTo>
                    <a:pt x="104" y="847"/>
                  </a:lnTo>
                  <a:lnTo>
                    <a:pt x="92" y="865"/>
                  </a:lnTo>
                  <a:lnTo>
                    <a:pt x="80" y="884"/>
                  </a:lnTo>
                  <a:lnTo>
                    <a:pt x="61" y="902"/>
                  </a:lnTo>
                  <a:lnTo>
                    <a:pt x="49" y="920"/>
                  </a:lnTo>
                  <a:lnTo>
                    <a:pt x="30" y="939"/>
                  </a:lnTo>
                  <a:lnTo>
                    <a:pt x="18" y="957"/>
                  </a:lnTo>
                  <a:lnTo>
                    <a:pt x="0" y="97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5498" name="Freeform 102">
              <a:extLst>
                <a:ext uri="{FF2B5EF4-FFF2-40B4-BE49-F238E27FC236}">
                  <a16:creationId xmlns:a16="http://schemas.microsoft.com/office/drawing/2014/main" id="{8B227941-7DEB-FA84-8441-E8EF13771EF6}"/>
                </a:ext>
              </a:extLst>
            </p:cNvPr>
            <p:cNvSpPr>
              <a:spLocks/>
            </p:cNvSpPr>
            <p:nvPr/>
          </p:nvSpPr>
          <p:spPr bwMode="auto">
            <a:xfrm>
              <a:off x="667" y="1321"/>
              <a:ext cx="724" cy="912"/>
            </a:xfrm>
            <a:custGeom>
              <a:avLst/>
              <a:gdLst>
                <a:gd name="T0" fmla="*/ 62 w 774"/>
                <a:gd name="T1" fmla="*/ 0 h 976"/>
                <a:gd name="T2" fmla="*/ 60 w 774"/>
                <a:gd name="T3" fmla="*/ 7 h 976"/>
                <a:gd name="T4" fmla="*/ 59 w 774"/>
                <a:gd name="T5" fmla="*/ 7 h 976"/>
                <a:gd name="T6" fmla="*/ 58 w 774"/>
                <a:gd name="T7" fmla="*/ 7 h 976"/>
                <a:gd name="T8" fmla="*/ 57 w 774"/>
                <a:gd name="T9" fmla="*/ 7 h 976"/>
                <a:gd name="T10" fmla="*/ 55 w 774"/>
                <a:gd name="T11" fmla="*/ 7 h 976"/>
                <a:gd name="T12" fmla="*/ 55 w 774"/>
                <a:gd name="T13" fmla="*/ 7 h 976"/>
                <a:gd name="T14" fmla="*/ 53 w 774"/>
                <a:gd name="T15" fmla="*/ 10 h 976"/>
                <a:gd name="T16" fmla="*/ 51 w 774"/>
                <a:gd name="T17" fmla="*/ 12 h 976"/>
                <a:gd name="T18" fmla="*/ 51 w 774"/>
                <a:gd name="T19" fmla="*/ 13 h 976"/>
                <a:gd name="T20" fmla="*/ 50 w 774"/>
                <a:gd name="T21" fmla="*/ 15 h 976"/>
                <a:gd name="T22" fmla="*/ 48 w 774"/>
                <a:gd name="T23" fmla="*/ 16 h 976"/>
                <a:gd name="T24" fmla="*/ 48 w 774"/>
                <a:gd name="T25" fmla="*/ 18 h 976"/>
                <a:gd name="T26" fmla="*/ 46 w 774"/>
                <a:gd name="T27" fmla="*/ 19 h 976"/>
                <a:gd name="T28" fmla="*/ 45 w 774"/>
                <a:gd name="T29" fmla="*/ 20 h 976"/>
                <a:gd name="T30" fmla="*/ 44 w 774"/>
                <a:gd name="T31" fmla="*/ 21 h 976"/>
                <a:gd name="T32" fmla="*/ 42 w 774"/>
                <a:gd name="T33" fmla="*/ 23 h 976"/>
                <a:gd name="T34" fmla="*/ 42 w 774"/>
                <a:gd name="T35" fmla="*/ 24 h 976"/>
                <a:gd name="T36" fmla="*/ 40 w 774"/>
                <a:gd name="T37" fmla="*/ 26 h 976"/>
                <a:gd name="T38" fmla="*/ 39 w 774"/>
                <a:gd name="T39" fmla="*/ 28 h 976"/>
                <a:gd name="T40" fmla="*/ 38 w 774"/>
                <a:gd name="T41" fmla="*/ 29 h 976"/>
                <a:gd name="T42" fmla="*/ 36 w 774"/>
                <a:gd name="T43" fmla="*/ 31 h 976"/>
                <a:gd name="T44" fmla="*/ 36 w 774"/>
                <a:gd name="T45" fmla="*/ 32 h 976"/>
                <a:gd name="T46" fmla="*/ 34 w 774"/>
                <a:gd name="T47" fmla="*/ 33 h 976"/>
                <a:gd name="T48" fmla="*/ 33 w 774"/>
                <a:gd name="T49" fmla="*/ 34 h 976"/>
                <a:gd name="T50" fmla="*/ 32 w 774"/>
                <a:gd name="T51" fmla="*/ 35 h 976"/>
                <a:gd name="T52" fmla="*/ 31 w 774"/>
                <a:gd name="T53" fmla="*/ 37 h 976"/>
                <a:gd name="T54" fmla="*/ 30 w 774"/>
                <a:gd name="T55" fmla="*/ 38 h 976"/>
                <a:gd name="T56" fmla="*/ 29 w 774"/>
                <a:gd name="T57" fmla="*/ 40 h 976"/>
                <a:gd name="T58" fmla="*/ 28 w 774"/>
                <a:gd name="T59" fmla="*/ 41 h 976"/>
                <a:gd name="T60" fmla="*/ 26 w 774"/>
                <a:gd name="T61" fmla="*/ 43 h 976"/>
                <a:gd name="T62" fmla="*/ 24 w 774"/>
                <a:gd name="T63" fmla="*/ 44 h 976"/>
                <a:gd name="T64" fmla="*/ 24 w 774"/>
                <a:gd name="T65" fmla="*/ 46 h 976"/>
                <a:gd name="T66" fmla="*/ 22 w 774"/>
                <a:gd name="T67" fmla="*/ 47 h 976"/>
                <a:gd name="T68" fmla="*/ 21 w 774"/>
                <a:gd name="T69" fmla="*/ 49 h 976"/>
                <a:gd name="T70" fmla="*/ 20 w 774"/>
                <a:gd name="T71" fmla="*/ 50 h 976"/>
                <a:gd name="T72" fmla="*/ 19 w 774"/>
                <a:gd name="T73" fmla="*/ 51 h 976"/>
                <a:gd name="T74" fmla="*/ 19 w 774"/>
                <a:gd name="T75" fmla="*/ 52 h 976"/>
                <a:gd name="T76" fmla="*/ 17 w 774"/>
                <a:gd name="T77" fmla="*/ 54 h 976"/>
                <a:gd name="T78" fmla="*/ 16 w 774"/>
                <a:gd name="T79" fmla="*/ 56 h 976"/>
                <a:gd name="T80" fmla="*/ 15 w 774"/>
                <a:gd name="T81" fmla="*/ 56 h 976"/>
                <a:gd name="T82" fmla="*/ 14 w 774"/>
                <a:gd name="T83" fmla="*/ 58 h 976"/>
                <a:gd name="T84" fmla="*/ 13 w 774"/>
                <a:gd name="T85" fmla="*/ 60 h 976"/>
                <a:gd name="T86" fmla="*/ 11 w 774"/>
                <a:gd name="T87" fmla="*/ 61 h 976"/>
                <a:gd name="T88" fmla="*/ 9 w 774"/>
                <a:gd name="T89" fmla="*/ 62 h 976"/>
                <a:gd name="T90" fmla="*/ 7 w 774"/>
                <a:gd name="T91" fmla="*/ 64 h 976"/>
                <a:gd name="T92" fmla="*/ 7 w 774"/>
                <a:gd name="T93" fmla="*/ 65 h 976"/>
                <a:gd name="T94" fmla="*/ 7 w 774"/>
                <a:gd name="T95" fmla="*/ 67 h 976"/>
                <a:gd name="T96" fmla="*/ 7 w 774"/>
                <a:gd name="T97" fmla="*/ 68 h 976"/>
                <a:gd name="T98" fmla="*/ 7 w 774"/>
                <a:gd name="T99" fmla="*/ 70 h 976"/>
                <a:gd name="T100" fmla="*/ 7 w 774"/>
                <a:gd name="T101" fmla="*/ 71 h 976"/>
                <a:gd name="T102" fmla="*/ 7 w 774"/>
                <a:gd name="T103" fmla="*/ 73 h 976"/>
                <a:gd name="T104" fmla="*/ 0 w 774"/>
                <a:gd name="T105" fmla="*/ 74 h 97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774" h="976">
                  <a:moveTo>
                    <a:pt x="774" y="0"/>
                  </a:moveTo>
                  <a:lnTo>
                    <a:pt x="762" y="18"/>
                  </a:lnTo>
                  <a:lnTo>
                    <a:pt x="744" y="37"/>
                  </a:lnTo>
                  <a:lnTo>
                    <a:pt x="731" y="55"/>
                  </a:lnTo>
                  <a:lnTo>
                    <a:pt x="719" y="73"/>
                  </a:lnTo>
                  <a:lnTo>
                    <a:pt x="701" y="92"/>
                  </a:lnTo>
                  <a:lnTo>
                    <a:pt x="688" y="110"/>
                  </a:lnTo>
                  <a:lnTo>
                    <a:pt x="670" y="129"/>
                  </a:lnTo>
                  <a:lnTo>
                    <a:pt x="658" y="147"/>
                  </a:lnTo>
                  <a:lnTo>
                    <a:pt x="639" y="166"/>
                  </a:lnTo>
                  <a:lnTo>
                    <a:pt x="627" y="184"/>
                  </a:lnTo>
                  <a:lnTo>
                    <a:pt x="614" y="202"/>
                  </a:lnTo>
                  <a:lnTo>
                    <a:pt x="596" y="221"/>
                  </a:lnTo>
                  <a:lnTo>
                    <a:pt x="584" y="245"/>
                  </a:lnTo>
                  <a:lnTo>
                    <a:pt x="565" y="264"/>
                  </a:lnTo>
                  <a:lnTo>
                    <a:pt x="553" y="282"/>
                  </a:lnTo>
                  <a:lnTo>
                    <a:pt x="541" y="301"/>
                  </a:lnTo>
                  <a:lnTo>
                    <a:pt x="522" y="319"/>
                  </a:lnTo>
                  <a:lnTo>
                    <a:pt x="510" y="337"/>
                  </a:lnTo>
                  <a:lnTo>
                    <a:pt x="492" y="356"/>
                  </a:lnTo>
                  <a:lnTo>
                    <a:pt x="479" y="374"/>
                  </a:lnTo>
                  <a:lnTo>
                    <a:pt x="461" y="393"/>
                  </a:lnTo>
                  <a:lnTo>
                    <a:pt x="449" y="411"/>
                  </a:lnTo>
                  <a:lnTo>
                    <a:pt x="436" y="429"/>
                  </a:lnTo>
                  <a:lnTo>
                    <a:pt x="418" y="448"/>
                  </a:lnTo>
                  <a:lnTo>
                    <a:pt x="405" y="466"/>
                  </a:lnTo>
                  <a:lnTo>
                    <a:pt x="387" y="485"/>
                  </a:lnTo>
                  <a:lnTo>
                    <a:pt x="375" y="503"/>
                  </a:lnTo>
                  <a:lnTo>
                    <a:pt x="362" y="522"/>
                  </a:lnTo>
                  <a:lnTo>
                    <a:pt x="344" y="546"/>
                  </a:lnTo>
                  <a:lnTo>
                    <a:pt x="332" y="564"/>
                  </a:lnTo>
                  <a:lnTo>
                    <a:pt x="313" y="583"/>
                  </a:lnTo>
                  <a:lnTo>
                    <a:pt x="301" y="601"/>
                  </a:lnTo>
                  <a:lnTo>
                    <a:pt x="283" y="620"/>
                  </a:lnTo>
                  <a:lnTo>
                    <a:pt x="270" y="638"/>
                  </a:lnTo>
                  <a:lnTo>
                    <a:pt x="258" y="657"/>
                  </a:lnTo>
                  <a:lnTo>
                    <a:pt x="240" y="675"/>
                  </a:lnTo>
                  <a:lnTo>
                    <a:pt x="227" y="693"/>
                  </a:lnTo>
                  <a:lnTo>
                    <a:pt x="209" y="712"/>
                  </a:lnTo>
                  <a:lnTo>
                    <a:pt x="196" y="730"/>
                  </a:lnTo>
                  <a:lnTo>
                    <a:pt x="178" y="749"/>
                  </a:lnTo>
                  <a:lnTo>
                    <a:pt x="166" y="767"/>
                  </a:lnTo>
                  <a:lnTo>
                    <a:pt x="153" y="785"/>
                  </a:lnTo>
                  <a:lnTo>
                    <a:pt x="135" y="804"/>
                  </a:lnTo>
                  <a:lnTo>
                    <a:pt x="123" y="822"/>
                  </a:lnTo>
                  <a:lnTo>
                    <a:pt x="104" y="847"/>
                  </a:lnTo>
                  <a:lnTo>
                    <a:pt x="92" y="865"/>
                  </a:lnTo>
                  <a:lnTo>
                    <a:pt x="80" y="884"/>
                  </a:lnTo>
                  <a:lnTo>
                    <a:pt x="61" y="902"/>
                  </a:lnTo>
                  <a:lnTo>
                    <a:pt x="49" y="920"/>
                  </a:lnTo>
                  <a:lnTo>
                    <a:pt x="30" y="939"/>
                  </a:lnTo>
                  <a:lnTo>
                    <a:pt x="18" y="957"/>
                  </a:lnTo>
                  <a:lnTo>
                    <a:pt x="0" y="97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5499" name="Freeform 103">
              <a:extLst>
                <a:ext uri="{FF2B5EF4-FFF2-40B4-BE49-F238E27FC236}">
                  <a16:creationId xmlns:a16="http://schemas.microsoft.com/office/drawing/2014/main" id="{45CAC6FE-71C7-BA33-06B0-8B31C6427924}"/>
                </a:ext>
              </a:extLst>
            </p:cNvPr>
            <p:cNvSpPr>
              <a:spLocks/>
            </p:cNvSpPr>
            <p:nvPr/>
          </p:nvSpPr>
          <p:spPr bwMode="auto">
            <a:xfrm>
              <a:off x="667" y="1321"/>
              <a:ext cx="724" cy="912"/>
            </a:xfrm>
            <a:custGeom>
              <a:avLst/>
              <a:gdLst>
                <a:gd name="T0" fmla="*/ 62 w 774"/>
                <a:gd name="T1" fmla="*/ 0 h 976"/>
                <a:gd name="T2" fmla="*/ 60 w 774"/>
                <a:gd name="T3" fmla="*/ 7 h 976"/>
                <a:gd name="T4" fmla="*/ 59 w 774"/>
                <a:gd name="T5" fmla="*/ 7 h 976"/>
                <a:gd name="T6" fmla="*/ 58 w 774"/>
                <a:gd name="T7" fmla="*/ 7 h 976"/>
                <a:gd name="T8" fmla="*/ 57 w 774"/>
                <a:gd name="T9" fmla="*/ 7 h 976"/>
                <a:gd name="T10" fmla="*/ 55 w 774"/>
                <a:gd name="T11" fmla="*/ 7 h 976"/>
                <a:gd name="T12" fmla="*/ 55 w 774"/>
                <a:gd name="T13" fmla="*/ 7 h 976"/>
                <a:gd name="T14" fmla="*/ 53 w 774"/>
                <a:gd name="T15" fmla="*/ 10 h 976"/>
                <a:gd name="T16" fmla="*/ 51 w 774"/>
                <a:gd name="T17" fmla="*/ 12 h 976"/>
                <a:gd name="T18" fmla="*/ 51 w 774"/>
                <a:gd name="T19" fmla="*/ 13 h 976"/>
                <a:gd name="T20" fmla="*/ 50 w 774"/>
                <a:gd name="T21" fmla="*/ 15 h 976"/>
                <a:gd name="T22" fmla="*/ 48 w 774"/>
                <a:gd name="T23" fmla="*/ 16 h 976"/>
                <a:gd name="T24" fmla="*/ 48 w 774"/>
                <a:gd name="T25" fmla="*/ 18 h 976"/>
                <a:gd name="T26" fmla="*/ 46 w 774"/>
                <a:gd name="T27" fmla="*/ 19 h 976"/>
                <a:gd name="T28" fmla="*/ 45 w 774"/>
                <a:gd name="T29" fmla="*/ 20 h 976"/>
                <a:gd name="T30" fmla="*/ 44 w 774"/>
                <a:gd name="T31" fmla="*/ 21 h 976"/>
                <a:gd name="T32" fmla="*/ 42 w 774"/>
                <a:gd name="T33" fmla="*/ 23 h 976"/>
                <a:gd name="T34" fmla="*/ 42 w 774"/>
                <a:gd name="T35" fmla="*/ 24 h 976"/>
                <a:gd name="T36" fmla="*/ 40 w 774"/>
                <a:gd name="T37" fmla="*/ 26 h 976"/>
                <a:gd name="T38" fmla="*/ 39 w 774"/>
                <a:gd name="T39" fmla="*/ 28 h 976"/>
                <a:gd name="T40" fmla="*/ 38 w 774"/>
                <a:gd name="T41" fmla="*/ 29 h 976"/>
                <a:gd name="T42" fmla="*/ 36 w 774"/>
                <a:gd name="T43" fmla="*/ 31 h 976"/>
                <a:gd name="T44" fmla="*/ 36 w 774"/>
                <a:gd name="T45" fmla="*/ 32 h 976"/>
                <a:gd name="T46" fmla="*/ 34 w 774"/>
                <a:gd name="T47" fmla="*/ 33 h 976"/>
                <a:gd name="T48" fmla="*/ 33 w 774"/>
                <a:gd name="T49" fmla="*/ 34 h 976"/>
                <a:gd name="T50" fmla="*/ 32 w 774"/>
                <a:gd name="T51" fmla="*/ 35 h 976"/>
                <a:gd name="T52" fmla="*/ 31 w 774"/>
                <a:gd name="T53" fmla="*/ 37 h 976"/>
                <a:gd name="T54" fmla="*/ 30 w 774"/>
                <a:gd name="T55" fmla="*/ 38 h 976"/>
                <a:gd name="T56" fmla="*/ 29 w 774"/>
                <a:gd name="T57" fmla="*/ 40 h 976"/>
                <a:gd name="T58" fmla="*/ 28 w 774"/>
                <a:gd name="T59" fmla="*/ 41 h 976"/>
                <a:gd name="T60" fmla="*/ 26 w 774"/>
                <a:gd name="T61" fmla="*/ 43 h 976"/>
                <a:gd name="T62" fmla="*/ 24 w 774"/>
                <a:gd name="T63" fmla="*/ 44 h 976"/>
                <a:gd name="T64" fmla="*/ 24 w 774"/>
                <a:gd name="T65" fmla="*/ 46 h 976"/>
                <a:gd name="T66" fmla="*/ 22 w 774"/>
                <a:gd name="T67" fmla="*/ 47 h 976"/>
                <a:gd name="T68" fmla="*/ 21 w 774"/>
                <a:gd name="T69" fmla="*/ 49 h 976"/>
                <a:gd name="T70" fmla="*/ 20 w 774"/>
                <a:gd name="T71" fmla="*/ 50 h 976"/>
                <a:gd name="T72" fmla="*/ 19 w 774"/>
                <a:gd name="T73" fmla="*/ 51 h 976"/>
                <a:gd name="T74" fmla="*/ 19 w 774"/>
                <a:gd name="T75" fmla="*/ 52 h 976"/>
                <a:gd name="T76" fmla="*/ 17 w 774"/>
                <a:gd name="T77" fmla="*/ 54 h 976"/>
                <a:gd name="T78" fmla="*/ 16 w 774"/>
                <a:gd name="T79" fmla="*/ 56 h 976"/>
                <a:gd name="T80" fmla="*/ 15 w 774"/>
                <a:gd name="T81" fmla="*/ 56 h 976"/>
                <a:gd name="T82" fmla="*/ 14 w 774"/>
                <a:gd name="T83" fmla="*/ 58 h 976"/>
                <a:gd name="T84" fmla="*/ 13 w 774"/>
                <a:gd name="T85" fmla="*/ 60 h 976"/>
                <a:gd name="T86" fmla="*/ 11 w 774"/>
                <a:gd name="T87" fmla="*/ 61 h 976"/>
                <a:gd name="T88" fmla="*/ 9 w 774"/>
                <a:gd name="T89" fmla="*/ 62 h 976"/>
                <a:gd name="T90" fmla="*/ 7 w 774"/>
                <a:gd name="T91" fmla="*/ 64 h 976"/>
                <a:gd name="T92" fmla="*/ 7 w 774"/>
                <a:gd name="T93" fmla="*/ 65 h 976"/>
                <a:gd name="T94" fmla="*/ 7 w 774"/>
                <a:gd name="T95" fmla="*/ 67 h 976"/>
                <a:gd name="T96" fmla="*/ 7 w 774"/>
                <a:gd name="T97" fmla="*/ 68 h 976"/>
                <a:gd name="T98" fmla="*/ 7 w 774"/>
                <a:gd name="T99" fmla="*/ 70 h 976"/>
                <a:gd name="T100" fmla="*/ 7 w 774"/>
                <a:gd name="T101" fmla="*/ 71 h 976"/>
                <a:gd name="T102" fmla="*/ 7 w 774"/>
                <a:gd name="T103" fmla="*/ 73 h 976"/>
                <a:gd name="T104" fmla="*/ 0 w 774"/>
                <a:gd name="T105" fmla="*/ 74 h 97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774" h="976">
                  <a:moveTo>
                    <a:pt x="774" y="0"/>
                  </a:moveTo>
                  <a:lnTo>
                    <a:pt x="762" y="18"/>
                  </a:lnTo>
                  <a:lnTo>
                    <a:pt x="744" y="37"/>
                  </a:lnTo>
                  <a:lnTo>
                    <a:pt x="731" y="55"/>
                  </a:lnTo>
                  <a:lnTo>
                    <a:pt x="719" y="73"/>
                  </a:lnTo>
                  <a:lnTo>
                    <a:pt x="701" y="92"/>
                  </a:lnTo>
                  <a:lnTo>
                    <a:pt x="688" y="110"/>
                  </a:lnTo>
                  <a:lnTo>
                    <a:pt x="670" y="129"/>
                  </a:lnTo>
                  <a:lnTo>
                    <a:pt x="658" y="147"/>
                  </a:lnTo>
                  <a:lnTo>
                    <a:pt x="639" y="166"/>
                  </a:lnTo>
                  <a:lnTo>
                    <a:pt x="627" y="184"/>
                  </a:lnTo>
                  <a:lnTo>
                    <a:pt x="614" y="202"/>
                  </a:lnTo>
                  <a:lnTo>
                    <a:pt x="596" y="221"/>
                  </a:lnTo>
                  <a:lnTo>
                    <a:pt x="584" y="245"/>
                  </a:lnTo>
                  <a:lnTo>
                    <a:pt x="565" y="264"/>
                  </a:lnTo>
                  <a:lnTo>
                    <a:pt x="553" y="282"/>
                  </a:lnTo>
                  <a:lnTo>
                    <a:pt x="541" y="301"/>
                  </a:lnTo>
                  <a:lnTo>
                    <a:pt x="522" y="319"/>
                  </a:lnTo>
                  <a:lnTo>
                    <a:pt x="510" y="337"/>
                  </a:lnTo>
                  <a:lnTo>
                    <a:pt x="492" y="356"/>
                  </a:lnTo>
                  <a:lnTo>
                    <a:pt x="479" y="374"/>
                  </a:lnTo>
                  <a:lnTo>
                    <a:pt x="461" y="393"/>
                  </a:lnTo>
                  <a:lnTo>
                    <a:pt x="449" y="411"/>
                  </a:lnTo>
                  <a:lnTo>
                    <a:pt x="436" y="429"/>
                  </a:lnTo>
                  <a:lnTo>
                    <a:pt x="418" y="448"/>
                  </a:lnTo>
                  <a:lnTo>
                    <a:pt x="405" y="466"/>
                  </a:lnTo>
                  <a:lnTo>
                    <a:pt x="387" y="485"/>
                  </a:lnTo>
                  <a:lnTo>
                    <a:pt x="375" y="503"/>
                  </a:lnTo>
                  <a:lnTo>
                    <a:pt x="362" y="522"/>
                  </a:lnTo>
                  <a:lnTo>
                    <a:pt x="344" y="546"/>
                  </a:lnTo>
                  <a:lnTo>
                    <a:pt x="332" y="564"/>
                  </a:lnTo>
                  <a:lnTo>
                    <a:pt x="313" y="583"/>
                  </a:lnTo>
                  <a:lnTo>
                    <a:pt x="301" y="601"/>
                  </a:lnTo>
                  <a:lnTo>
                    <a:pt x="283" y="620"/>
                  </a:lnTo>
                  <a:lnTo>
                    <a:pt x="270" y="638"/>
                  </a:lnTo>
                  <a:lnTo>
                    <a:pt x="258" y="657"/>
                  </a:lnTo>
                  <a:lnTo>
                    <a:pt x="240" y="675"/>
                  </a:lnTo>
                  <a:lnTo>
                    <a:pt x="227" y="693"/>
                  </a:lnTo>
                  <a:lnTo>
                    <a:pt x="209" y="712"/>
                  </a:lnTo>
                  <a:lnTo>
                    <a:pt x="196" y="730"/>
                  </a:lnTo>
                  <a:lnTo>
                    <a:pt x="178" y="749"/>
                  </a:lnTo>
                  <a:lnTo>
                    <a:pt x="166" y="767"/>
                  </a:lnTo>
                  <a:lnTo>
                    <a:pt x="153" y="785"/>
                  </a:lnTo>
                  <a:lnTo>
                    <a:pt x="135" y="804"/>
                  </a:lnTo>
                  <a:lnTo>
                    <a:pt x="123" y="822"/>
                  </a:lnTo>
                  <a:lnTo>
                    <a:pt x="104" y="847"/>
                  </a:lnTo>
                  <a:lnTo>
                    <a:pt x="92" y="865"/>
                  </a:lnTo>
                  <a:lnTo>
                    <a:pt x="80" y="884"/>
                  </a:lnTo>
                  <a:lnTo>
                    <a:pt x="61" y="902"/>
                  </a:lnTo>
                  <a:lnTo>
                    <a:pt x="49" y="920"/>
                  </a:lnTo>
                  <a:lnTo>
                    <a:pt x="30" y="939"/>
                  </a:lnTo>
                  <a:lnTo>
                    <a:pt x="18" y="957"/>
                  </a:lnTo>
                  <a:lnTo>
                    <a:pt x="0" y="97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5500" name="Freeform 104">
              <a:extLst>
                <a:ext uri="{FF2B5EF4-FFF2-40B4-BE49-F238E27FC236}">
                  <a16:creationId xmlns:a16="http://schemas.microsoft.com/office/drawing/2014/main" id="{8121E359-F4F6-9375-0DFD-FF4B73632AD1}"/>
                </a:ext>
              </a:extLst>
            </p:cNvPr>
            <p:cNvSpPr>
              <a:spLocks/>
            </p:cNvSpPr>
            <p:nvPr/>
          </p:nvSpPr>
          <p:spPr bwMode="auto">
            <a:xfrm>
              <a:off x="667" y="1321"/>
              <a:ext cx="724" cy="912"/>
            </a:xfrm>
            <a:custGeom>
              <a:avLst/>
              <a:gdLst>
                <a:gd name="T0" fmla="*/ 62 w 774"/>
                <a:gd name="T1" fmla="*/ 0 h 976"/>
                <a:gd name="T2" fmla="*/ 60 w 774"/>
                <a:gd name="T3" fmla="*/ 7 h 976"/>
                <a:gd name="T4" fmla="*/ 59 w 774"/>
                <a:gd name="T5" fmla="*/ 7 h 976"/>
                <a:gd name="T6" fmla="*/ 58 w 774"/>
                <a:gd name="T7" fmla="*/ 7 h 976"/>
                <a:gd name="T8" fmla="*/ 57 w 774"/>
                <a:gd name="T9" fmla="*/ 7 h 976"/>
                <a:gd name="T10" fmla="*/ 55 w 774"/>
                <a:gd name="T11" fmla="*/ 7 h 976"/>
                <a:gd name="T12" fmla="*/ 55 w 774"/>
                <a:gd name="T13" fmla="*/ 7 h 976"/>
                <a:gd name="T14" fmla="*/ 53 w 774"/>
                <a:gd name="T15" fmla="*/ 10 h 976"/>
                <a:gd name="T16" fmla="*/ 51 w 774"/>
                <a:gd name="T17" fmla="*/ 12 h 976"/>
                <a:gd name="T18" fmla="*/ 51 w 774"/>
                <a:gd name="T19" fmla="*/ 13 h 976"/>
                <a:gd name="T20" fmla="*/ 50 w 774"/>
                <a:gd name="T21" fmla="*/ 15 h 976"/>
                <a:gd name="T22" fmla="*/ 48 w 774"/>
                <a:gd name="T23" fmla="*/ 16 h 976"/>
                <a:gd name="T24" fmla="*/ 48 w 774"/>
                <a:gd name="T25" fmla="*/ 18 h 976"/>
                <a:gd name="T26" fmla="*/ 46 w 774"/>
                <a:gd name="T27" fmla="*/ 19 h 976"/>
                <a:gd name="T28" fmla="*/ 45 w 774"/>
                <a:gd name="T29" fmla="*/ 20 h 976"/>
                <a:gd name="T30" fmla="*/ 44 w 774"/>
                <a:gd name="T31" fmla="*/ 21 h 976"/>
                <a:gd name="T32" fmla="*/ 42 w 774"/>
                <a:gd name="T33" fmla="*/ 23 h 976"/>
                <a:gd name="T34" fmla="*/ 42 w 774"/>
                <a:gd name="T35" fmla="*/ 24 h 976"/>
                <a:gd name="T36" fmla="*/ 40 w 774"/>
                <a:gd name="T37" fmla="*/ 26 h 976"/>
                <a:gd name="T38" fmla="*/ 39 w 774"/>
                <a:gd name="T39" fmla="*/ 28 h 976"/>
                <a:gd name="T40" fmla="*/ 38 w 774"/>
                <a:gd name="T41" fmla="*/ 29 h 976"/>
                <a:gd name="T42" fmla="*/ 36 w 774"/>
                <a:gd name="T43" fmla="*/ 31 h 976"/>
                <a:gd name="T44" fmla="*/ 36 w 774"/>
                <a:gd name="T45" fmla="*/ 32 h 976"/>
                <a:gd name="T46" fmla="*/ 34 w 774"/>
                <a:gd name="T47" fmla="*/ 33 h 976"/>
                <a:gd name="T48" fmla="*/ 33 w 774"/>
                <a:gd name="T49" fmla="*/ 34 h 976"/>
                <a:gd name="T50" fmla="*/ 32 w 774"/>
                <a:gd name="T51" fmla="*/ 35 h 976"/>
                <a:gd name="T52" fmla="*/ 31 w 774"/>
                <a:gd name="T53" fmla="*/ 37 h 976"/>
                <a:gd name="T54" fmla="*/ 30 w 774"/>
                <a:gd name="T55" fmla="*/ 38 h 976"/>
                <a:gd name="T56" fmla="*/ 29 w 774"/>
                <a:gd name="T57" fmla="*/ 40 h 976"/>
                <a:gd name="T58" fmla="*/ 28 w 774"/>
                <a:gd name="T59" fmla="*/ 41 h 976"/>
                <a:gd name="T60" fmla="*/ 26 w 774"/>
                <a:gd name="T61" fmla="*/ 43 h 976"/>
                <a:gd name="T62" fmla="*/ 24 w 774"/>
                <a:gd name="T63" fmla="*/ 44 h 976"/>
                <a:gd name="T64" fmla="*/ 24 w 774"/>
                <a:gd name="T65" fmla="*/ 46 h 976"/>
                <a:gd name="T66" fmla="*/ 22 w 774"/>
                <a:gd name="T67" fmla="*/ 47 h 976"/>
                <a:gd name="T68" fmla="*/ 21 w 774"/>
                <a:gd name="T69" fmla="*/ 49 h 976"/>
                <a:gd name="T70" fmla="*/ 20 w 774"/>
                <a:gd name="T71" fmla="*/ 50 h 976"/>
                <a:gd name="T72" fmla="*/ 19 w 774"/>
                <a:gd name="T73" fmla="*/ 51 h 976"/>
                <a:gd name="T74" fmla="*/ 19 w 774"/>
                <a:gd name="T75" fmla="*/ 52 h 976"/>
                <a:gd name="T76" fmla="*/ 17 w 774"/>
                <a:gd name="T77" fmla="*/ 54 h 976"/>
                <a:gd name="T78" fmla="*/ 16 w 774"/>
                <a:gd name="T79" fmla="*/ 56 h 976"/>
                <a:gd name="T80" fmla="*/ 15 w 774"/>
                <a:gd name="T81" fmla="*/ 56 h 976"/>
                <a:gd name="T82" fmla="*/ 14 w 774"/>
                <a:gd name="T83" fmla="*/ 58 h 976"/>
                <a:gd name="T84" fmla="*/ 13 w 774"/>
                <a:gd name="T85" fmla="*/ 60 h 976"/>
                <a:gd name="T86" fmla="*/ 11 w 774"/>
                <a:gd name="T87" fmla="*/ 61 h 976"/>
                <a:gd name="T88" fmla="*/ 9 w 774"/>
                <a:gd name="T89" fmla="*/ 62 h 976"/>
                <a:gd name="T90" fmla="*/ 7 w 774"/>
                <a:gd name="T91" fmla="*/ 64 h 976"/>
                <a:gd name="T92" fmla="*/ 7 w 774"/>
                <a:gd name="T93" fmla="*/ 65 h 976"/>
                <a:gd name="T94" fmla="*/ 7 w 774"/>
                <a:gd name="T95" fmla="*/ 67 h 976"/>
                <a:gd name="T96" fmla="*/ 7 w 774"/>
                <a:gd name="T97" fmla="*/ 68 h 976"/>
                <a:gd name="T98" fmla="*/ 7 w 774"/>
                <a:gd name="T99" fmla="*/ 70 h 976"/>
                <a:gd name="T100" fmla="*/ 7 w 774"/>
                <a:gd name="T101" fmla="*/ 71 h 976"/>
                <a:gd name="T102" fmla="*/ 7 w 774"/>
                <a:gd name="T103" fmla="*/ 73 h 976"/>
                <a:gd name="T104" fmla="*/ 0 w 774"/>
                <a:gd name="T105" fmla="*/ 74 h 97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774" h="976">
                  <a:moveTo>
                    <a:pt x="774" y="0"/>
                  </a:moveTo>
                  <a:lnTo>
                    <a:pt x="762" y="18"/>
                  </a:lnTo>
                  <a:lnTo>
                    <a:pt x="744" y="37"/>
                  </a:lnTo>
                  <a:lnTo>
                    <a:pt x="731" y="55"/>
                  </a:lnTo>
                  <a:lnTo>
                    <a:pt x="719" y="73"/>
                  </a:lnTo>
                  <a:lnTo>
                    <a:pt x="701" y="92"/>
                  </a:lnTo>
                  <a:lnTo>
                    <a:pt x="688" y="110"/>
                  </a:lnTo>
                  <a:lnTo>
                    <a:pt x="670" y="129"/>
                  </a:lnTo>
                  <a:lnTo>
                    <a:pt x="658" y="147"/>
                  </a:lnTo>
                  <a:lnTo>
                    <a:pt x="639" y="166"/>
                  </a:lnTo>
                  <a:lnTo>
                    <a:pt x="627" y="184"/>
                  </a:lnTo>
                  <a:lnTo>
                    <a:pt x="614" y="202"/>
                  </a:lnTo>
                  <a:lnTo>
                    <a:pt x="596" y="221"/>
                  </a:lnTo>
                  <a:lnTo>
                    <a:pt x="584" y="245"/>
                  </a:lnTo>
                  <a:lnTo>
                    <a:pt x="565" y="264"/>
                  </a:lnTo>
                  <a:lnTo>
                    <a:pt x="553" y="282"/>
                  </a:lnTo>
                  <a:lnTo>
                    <a:pt x="541" y="301"/>
                  </a:lnTo>
                  <a:lnTo>
                    <a:pt x="522" y="319"/>
                  </a:lnTo>
                  <a:lnTo>
                    <a:pt x="510" y="337"/>
                  </a:lnTo>
                  <a:lnTo>
                    <a:pt x="492" y="356"/>
                  </a:lnTo>
                  <a:lnTo>
                    <a:pt x="479" y="374"/>
                  </a:lnTo>
                  <a:lnTo>
                    <a:pt x="461" y="393"/>
                  </a:lnTo>
                  <a:lnTo>
                    <a:pt x="449" y="411"/>
                  </a:lnTo>
                  <a:lnTo>
                    <a:pt x="436" y="429"/>
                  </a:lnTo>
                  <a:lnTo>
                    <a:pt x="418" y="448"/>
                  </a:lnTo>
                  <a:lnTo>
                    <a:pt x="405" y="466"/>
                  </a:lnTo>
                  <a:lnTo>
                    <a:pt x="387" y="485"/>
                  </a:lnTo>
                  <a:lnTo>
                    <a:pt x="375" y="503"/>
                  </a:lnTo>
                  <a:lnTo>
                    <a:pt x="362" y="522"/>
                  </a:lnTo>
                  <a:lnTo>
                    <a:pt x="344" y="546"/>
                  </a:lnTo>
                  <a:lnTo>
                    <a:pt x="332" y="564"/>
                  </a:lnTo>
                  <a:lnTo>
                    <a:pt x="313" y="583"/>
                  </a:lnTo>
                  <a:lnTo>
                    <a:pt x="301" y="601"/>
                  </a:lnTo>
                  <a:lnTo>
                    <a:pt x="283" y="620"/>
                  </a:lnTo>
                  <a:lnTo>
                    <a:pt x="270" y="638"/>
                  </a:lnTo>
                  <a:lnTo>
                    <a:pt x="258" y="657"/>
                  </a:lnTo>
                  <a:lnTo>
                    <a:pt x="240" y="675"/>
                  </a:lnTo>
                  <a:lnTo>
                    <a:pt x="227" y="693"/>
                  </a:lnTo>
                  <a:lnTo>
                    <a:pt x="209" y="712"/>
                  </a:lnTo>
                  <a:lnTo>
                    <a:pt x="196" y="730"/>
                  </a:lnTo>
                  <a:lnTo>
                    <a:pt x="178" y="749"/>
                  </a:lnTo>
                  <a:lnTo>
                    <a:pt x="166" y="767"/>
                  </a:lnTo>
                  <a:lnTo>
                    <a:pt x="153" y="785"/>
                  </a:lnTo>
                  <a:lnTo>
                    <a:pt x="135" y="804"/>
                  </a:lnTo>
                  <a:lnTo>
                    <a:pt x="123" y="822"/>
                  </a:lnTo>
                  <a:lnTo>
                    <a:pt x="104" y="847"/>
                  </a:lnTo>
                  <a:lnTo>
                    <a:pt x="92" y="865"/>
                  </a:lnTo>
                  <a:lnTo>
                    <a:pt x="80" y="884"/>
                  </a:lnTo>
                  <a:lnTo>
                    <a:pt x="61" y="902"/>
                  </a:lnTo>
                  <a:lnTo>
                    <a:pt x="49" y="920"/>
                  </a:lnTo>
                  <a:lnTo>
                    <a:pt x="30" y="939"/>
                  </a:lnTo>
                  <a:lnTo>
                    <a:pt x="18" y="957"/>
                  </a:lnTo>
                  <a:lnTo>
                    <a:pt x="0" y="97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5501" name="Freeform 105">
              <a:extLst>
                <a:ext uri="{FF2B5EF4-FFF2-40B4-BE49-F238E27FC236}">
                  <a16:creationId xmlns:a16="http://schemas.microsoft.com/office/drawing/2014/main" id="{D9327948-2B6E-1894-EED6-E40B0DF74C34}"/>
                </a:ext>
              </a:extLst>
            </p:cNvPr>
            <p:cNvSpPr>
              <a:spLocks/>
            </p:cNvSpPr>
            <p:nvPr/>
          </p:nvSpPr>
          <p:spPr bwMode="auto">
            <a:xfrm>
              <a:off x="667" y="1321"/>
              <a:ext cx="724" cy="912"/>
            </a:xfrm>
            <a:custGeom>
              <a:avLst/>
              <a:gdLst>
                <a:gd name="T0" fmla="*/ 62 w 774"/>
                <a:gd name="T1" fmla="*/ 0 h 976"/>
                <a:gd name="T2" fmla="*/ 60 w 774"/>
                <a:gd name="T3" fmla="*/ 7 h 976"/>
                <a:gd name="T4" fmla="*/ 59 w 774"/>
                <a:gd name="T5" fmla="*/ 7 h 976"/>
                <a:gd name="T6" fmla="*/ 58 w 774"/>
                <a:gd name="T7" fmla="*/ 7 h 976"/>
                <a:gd name="T8" fmla="*/ 57 w 774"/>
                <a:gd name="T9" fmla="*/ 7 h 976"/>
                <a:gd name="T10" fmla="*/ 55 w 774"/>
                <a:gd name="T11" fmla="*/ 7 h 976"/>
                <a:gd name="T12" fmla="*/ 55 w 774"/>
                <a:gd name="T13" fmla="*/ 7 h 976"/>
                <a:gd name="T14" fmla="*/ 53 w 774"/>
                <a:gd name="T15" fmla="*/ 10 h 976"/>
                <a:gd name="T16" fmla="*/ 51 w 774"/>
                <a:gd name="T17" fmla="*/ 12 h 976"/>
                <a:gd name="T18" fmla="*/ 51 w 774"/>
                <a:gd name="T19" fmla="*/ 13 h 976"/>
                <a:gd name="T20" fmla="*/ 50 w 774"/>
                <a:gd name="T21" fmla="*/ 15 h 976"/>
                <a:gd name="T22" fmla="*/ 48 w 774"/>
                <a:gd name="T23" fmla="*/ 16 h 976"/>
                <a:gd name="T24" fmla="*/ 48 w 774"/>
                <a:gd name="T25" fmla="*/ 18 h 976"/>
                <a:gd name="T26" fmla="*/ 46 w 774"/>
                <a:gd name="T27" fmla="*/ 19 h 976"/>
                <a:gd name="T28" fmla="*/ 45 w 774"/>
                <a:gd name="T29" fmla="*/ 20 h 976"/>
                <a:gd name="T30" fmla="*/ 44 w 774"/>
                <a:gd name="T31" fmla="*/ 21 h 976"/>
                <a:gd name="T32" fmla="*/ 42 w 774"/>
                <a:gd name="T33" fmla="*/ 23 h 976"/>
                <a:gd name="T34" fmla="*/ 42 w 774"/>
                <a:gd name="T35" fmla="*/ 24 h 976"/>
                <a:gd name="T36" fmla="*/ 40 w 774"/>
                <a:gd name="T37" fmla="*/ 26 h 976"/>
                <a:gd name="T38" fmla="*/ 39 w 774"/>
                <a:gd name="T39" fmla="*/ 28 h 976"/>
                <a:gd name="T40" fmla="*/ 38 w 774"/>
                <a:gd name="T41" fmla="*/ 29 h 976"/>
                <a:gd name="T42" fmla="*/ 36 w 774"/>
                <a:gd name="T43" fmla="*/ 31 h 976"/>
                <a:gd name="T44" fmla="*/ 36 w 774"/>
                <a:gd name="T45" fmla="*/ 32 h 976"/>
                <a:gd name="T46" fmla="*/ 34 w 774"/>
                <a:gd name="T47" fmla="*/ 33 h 976"/>
                <a:gd name="T48" fmla="*/ 33 w 774"/>
                <a:gd name="T49" fmla="*/ 34 h 976"/>
                <a:gd name="T50" fmla="*/ 32 w 774"/>
                <a:gd name="T51" fmla="*/ 35 h 976"/>
                <a:gd name="T52" fmla="*/ 31 w 774"/>
                <a:gd name="T53" fmla="*/ 37 h 976"/>
                <a:gd name="T54" fmla="*/ 30 w 774"/>
                <a:gd name="T55" fmla="*/ 38 h 976"/>
                <a:gd name="T56" fmla="*/ 29 w 774"/>
                <a:gd name="T57" fmla="*/ 40 h 976"/>
                <a:gd name="T58" fmla="*/ 28 w 774"/>
                <a:gd name="T59" fmla="*/ 41 h 976"/>
                <a:gd name="T60" fmla="*/ 26 w 774"/>
                <a:gd name="T61" fmla="*/ 43 h 976"/>
                <a:gd name="T62" fmla="*/ 24 w 774"/>
                <a:gd name="T63" fmla="*/ 44 h 976"/>
                <a:gd name="T64" fmla="*/ 24 w 774"/>
                <a:gd name="T65" fmla="*/ 46 h 976"/>
                <a:gd name="T66" fmla="*/ 22 w 774"/>
                <a:gd name="T67" fmla="*/ 47 h 976"/>
                <a:gd name="T68" fmla="*/ 21 w 774"/>
                <a:gd name="T69" fmla="*/ 49 h 976"/>
                <a:gd name="T70" fmla="*/ 20 w 774"/>
                <a:gd name="T71" fmla="*/ 50 h 976"/>
                <a:gd name="T72" fmla="*/ 19 w 774"/>
                <a:gd name="T73" fmla="*/ 51 h 976"/>
                <a:gd name="T74" fmla="*/ 19 w 774"/>
                <a:gd name="T75" fmla="*/ 52 h 976"/>
                <a:gd name="T76" fmla="*/ 17 w 774"/>
                <a:gd name="T77" fmla="*/ 54 h 976"/>
                <a:gd name="T78" fmla="*/ 16 w 774"/>
                <a:gd name="T79" fmla="*/ 56 h 976"/>
                <a:gd name="T80" fmla="*/ 15 w 774"/>
                <a:gd name="T81" fmla="*/ 56 h 976"/>
                <a:gd name="T82" fmla="*/ 14 w 774"/>
                <a:gd name="T83" fmla="*/ 58 h 976"/>
                <a:gd name="T84" fmla="*/ 13 w 774"/>
                <a:gd name="T85" fmla="*/ 60 h 976"/>
                <a:gd name="T86" fmla="*/ 11 w 774"/>
                <a:gd name="T87" fmla="*/ 61 h 976"/>
                <a:gd name="T88" fmla="*/ 9 w 774"/>
                <a:gd name="T89" fmla="*/ 62 h 976"/>
                <a:gd name="T90" fmla="*/ 7 w 774"/>
                <a:gd name="T91" fmla="*/ 64 h 976"/>
                <a:gd name="T92" fmla="*/ 7 w 774"/>
                <a:gd name="T93" fmla="*/ 65 h 976"/>
                <a:gd name="T94" fmla="*/ 7 w 774"/>
                <a:gd name="T95" fmla="*/ 67 h 976"/>
                <a:gd name="T96" fmla="*/ 7 w 774"/>
                <a:gd name="T97" fmla="*/ 68 h 976"/>
                <a:gd name="T98" fmla="*/ 7 w 774"/>
                <a:gd name="T99" fmla="*/ 70 h 976"/>
                <a:gd name="T100" fmla="*/ 7 w 774"/>
                <a:gd name="T101" fmla="*/ 71 h 976"/>
                <a:gd name="T102" fmla="*/ 7 w 774"/>
                <a:gd name="T103" fmla="*/ 73 h 976"/>
                <a:gd name="T104" fmla="*/ 0 w 774"/>
                <a:gd name="T105" fmla="*/ 74 h 97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774" h="976">
                  <a:moveTo>
                    <a:pt x="774" y="0"/>
                  </a:moveTo>
                  <a:lnTo>
                    <a:pt x="762" y="18"/>
                  </a:lnTo>
                  <a:lnTo>
                    <a:pt x="744" y="37"/>
                  </a:lnTo>
                  <a:lnTo>
                    <a:pt x="731" y="55"/>
                  </a:lnTo>
                  <a:lnTo>
                    <a:pt x="719" y="73"/>
                  </a:lnTo>
                  <a:lnTo>
                    <a:pt x="701" y="92"/>
                  </a:lnTo>
                  <a:lnTo>
                    <a:pt x="688" y="110"/>
                  </a:lnTo>
                  <a:lnTo>
                    <a:pt x="670" y="129"/>
                  </a:lnTo>
                  <a:lnTo>
                    <a:pt x="658" y="147"/>
                  </a:lnTo>
                  <a:lnTo>
                    <a:pt x="639" y="166"/>
                  </a:lnTo>
                  <a:lnTo>
                    <a:pt x="627" y="184"/>
                  </a:lnTo>
                  <a:lnTo>
                    <a:pt x="614" y="202"/>
                  </a:lnTo>
                  <a:lnTo>
                    <a:pt x="596" y="221"/>
                  </a:lnTo>
                  <a:lnTo>
                    <a:pt x="584" y="245"/>
                  </a:lnTo>
                  <a:lnTo>
                    <a:pt x="565" y="264"/>
                  </a:lnTo>
                  <a:lnTo>
                    <a:pt x="553" y="282"/>
                  </a:lnTo>
                  <a:lnTo>
                    <a:pt x="541" y="301"/>
                  </a:lnTo>
                  <a:lnTo>
                    <a:pt x="522" y="319"/>
                  </a:lnTo>
                  <a:lnTo>
                    <a:pt x="510" y="337"/>
                  </a:lnTo>
                  <a:lnTo>
                    <a:pt x="492" y="356"/>
                  </a:lnTo>
                  <a:lnTo>
                    <a:pt x="479" y="374"/>
                  </a:lnTo>
                  <a:lnTo>
                    <a:pt x="461" y="393"/>
                  </a:lnTo>
                  <a:lnTo>
                    <a:pt x="449" y="411"/>
                  </a:lnTo>
                  <a:lnTo>
                    <a:pt x="436" y="429"/>
                  </a:lnTo>
                  <a:lnTo>
                    <a:pt x="418" y="448"/>
                  </a:lnTo>
                  <a:lnTo>
                    <a:pt x="405" y="466"/>
                  </a:lnTo>
                  <a:lnTo>
                    <a:pt x="387" y="485"/>
                  </a:lnTo>
                  <a:lnTo>
                    <a:pt x="375" y="503"/>
                  </a:lnTo>
                  <a:lnTo>
                    <a:pt x="362" y="522"/>
                  </a:lnTo>
                  <a:lnTo>
                    <a:pt x="344" y="546"/>
                  </a:lnTo>
                  <a:lnTo>
                    <a:pt x="332" y="564"/>
                  </a:lnTo>
                  <a:lnTo>
                    <a:pt x="313" y="583"/>
                  </a:lnTo>
                  <a:lnTo>
                    <a:pt x="301" y="601"/>
                  </a:lnTo>
                  <a:lnTo>
                    <a:pt x="283" y="620"/>
                  </a:lnTo>
                  <a:lnTo>
                    <a:pt x="270" y="638"/>
                  </a:lnTo>
                  <a:lnTo>
                    <a:pt x="258" y="657"/>
                  </a:lnTo>
                  <a:lnTo>
                    <a:pt x="240" y="675"/>
                  </a:lnTo>
                  <a:lnTo>
                    <a:pt x="227" y="693"/>
                  </a:lnTo>
                  <a:lnTo>
                    <a:pt x="209" y="712"/>
                  </a:lnTo>
                  <a:lnTo>
                    <a:pt x="196" y="730"/>
                  </a:lnTo>
                  <a:lnTo>
                    <a:pt x="178" y="749"/>
                  </a:lnTo>
                  <a:lnTo>
                    <a:pt x="166" y="767"/>
                  </a:lnTo>
                  <a:lnTo>
                    <a:pt x="153" y="785"/>
                  </a:lnTo>
                  <a:lnTo>
                    <a:pt x="135" y="804"/>
                  </a:lnTo>
                  <a:lnTo>
                    <a:pt x="123" y="822"/>
                  </a:lnTo>
                  <a:lnTo>
                    <a:pt x="104" y="847"/>
                  </a:lnTo>
                  <a:lnTo>
                    <a:pt x="92" y="865"/>
                  </a:lnTo>
                  <a:lnTo>
                    <a:pt x="80" y="884"/>
                  </a:lnTo>
                  <a:lnTo>
                    <a:pt x="61" y="902"/>
                  </a:lnTo>
                  <a:lnTo>
                    <a:pt x="49" y="920"/>
                  </a:lnTo>
                  <a:lnTo>
                    <a:pt x="30" y="939"/>
                  </a:lnTo>
                  <a:lnTo>
                    <a:pt x="18" y="957"/>
                  </a:lnTo>
                  <a:lnTo>
                    <a:pt x="0" y="97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5502" name="Freeform 106">
              <a:extLst>
                <a:ext uri="{FF2B5EF4-FFF2-40B4-BE49-F238E27FC236}">
                  <a16:creationId xmlns:a16="http://schemas.microsoft.com/office/drawing/2014/main" id="{9154DB05-1465-413E-B2C8-36AE4BBB2A35}"/>
                </a:ext>
              </a:extLst>
            </p:cNvPr>
            <p:cNvSpPr>
              <a:spLocks/>
            </p:cNvSpPr>
            <p:nvPr/>
          </p:nvSpPr>
          <p:spPr bwMode="auto">
            <a:xfrm>
              <a:off x="667" y="1321"/>
              <a:ext cx="724" cy="912"/>
            </a:xfrm>
            <a:custGeom>
              <a:avLst/>
              <a:gdLst>
                <a:gd name="T0" fmla="*/ 62 w 774"/>
                <a:gd name="T1" fmla="*/ 0 h 976"/>
                <a:gd name="T2" fmla="*/ 60 w 774"/>
                <a:gd name="T3" fmla="*/ 7 h 976"/>
                <a:gd name="T4" fmla="*/ 59 w 774"/>
                <a:gd name="T5" fmla="*/ 7 h 976"/>
                <a:gd name="T6" fmla="*/ 58 w 774"/>
                <a:gd name="T7" fmla="*/ 7 h 976"/>
                <a:gd name="T8" fmla="*/ 57 w 774"/>
                <a:gd name="T9" fmla="*/ 7 h 976"/>
                <a:gd name="T10" fmla="*/ 55 w 774"/>
                <a:gd name="T11" fmla="*/ 7 h 976"/>
                <a:gd name="T12" fmla="*/ 55 w 774"/>
                <a:gd name="T13" fmla="*/ 7 h 976"/>
                <a:gd name="T14" fmla="*/ 53 w 774"/>
                <a:gd name="T15" fmla="*/ 10 h 976"/>
                <a:gd name="T16" fmla="*/ 51 w 774"/>
                <a:gd name="T17" fmla="*/ 12 h 976"/>
                <a:gd name="T18" fmla="*/ 51 w 774"/>
                <a:gd name="T19" fmla="*/ 13 h 976"/>
                <a:gd name="T20" fmla="*/ 50 w 774"/>
                <a:gd name="T21" fmla="*/ 15 h 976"/>
                <a:gd name="T22" fmla="*/ 48 w 774"/>
                <a:gd name="T23" fmla="*/ 16 h 976"/>
                <a:gd name="T24" fmla="*/ 48 w 774"/>
                <a:gd name="T25" fmla="*/ 18 h 976"/>
                <a:gd name="T26" fmla="*/ 46 w 774"/>
                <a:gd name="T27" fmla="*/ 19 h 976"/>
                <a:gd name="T28" fmla="*/ 45 w 774"/>
                <a:gd name="T29" fmla="*/ 20 h 976"/>
                <a:gd name="T30" fmla="*/ 44 w 774"/>
                <a:gd name="T31" fmla="*/ 21 h 976"/>
                <a:gd name="T32" fmla="*/ 42 w 774"/>
                <a:gd name="T33" fmla="*/ 23 h 976"/>
                <a:gd name="T34" fmla="*/ 42 w 774"/>
                <a:gd name="T35" fmla="*/ 24 h 976"/>
                <a:gd name="T36" fmla="*/ 40 w 774"/>
                <a:gd name="T37" fmla="*/ 26 h 976"/>
                <a:gd name="T38" fmla="*/ 39 w 774"/>
                <a:gd name="T39" fmla="*/ 28 h 976"/>
                <a:gd name="T40" fmla="*/ 38 w 774"/>
                <a:gd name="T41" fmla="*/ 29 h 976"/>
                <a:gd name="T42" fmla="*/ 36 w 774"/>
                <a:gd name="T43" fmla="*/ 31 h 976"/>
                <a:gd name="T44" fmla="*/ 36 w 774"/>
                <a:gd name="T45" fmla="*/ 32 h 976"/>
                <a:gd name="T46" fmla="*/ 34 w 774"/>
                <a:gd name="T47" fmla="*/ 33 h 976"/>
                <a:gd name="T48" fmla="*/ 33 w 774"/>
                <a:gd name="T49" fmla="*/ 34 h 976"/>
                <a:gd name="T50" fmla="*/ 32 w 774"/>
                <a:gd name="T51" fmla="*/ 35 h 976"/>
                <a:gd name="T52" fmla="*/ 31 w 774"/>
                <a:gd name="T53" fmla="*/ 37 h 976"/>
                <a:gd name="T54" fmla="*/ 30 w 774"/>
                <a:gd name="T55" fmla="*/ 38 h 976"/>
                <a:gd name="T56" fmla="*/ 29 w 774"/>
                <a:gd name="T57" fmla="*/ 40 h 976"/>
                <a:gd name="T58" fmla="*/ 28 w 774"/>
                <a:gd name="T59" fmla="*/ 41 h 976"/>
                <a:gd name="T60" fmla="*/ 26 w 774"/>
                <a:gd name="T61" fmla="*/ 43 h 976"/>
                <a:gd name="T62" fmla="*/ 24 w 774"/>
                <a:gd name="T63" fmla="*/ 44 h 976"/>
                <a:gd name="T64" fmla="*/ 24 w 774"/>
                <a:gd name="T65" fmla="*/ 46 h 976"/>
                <a:gd name="T66" fmla="*/ 22 w 774"/>
                <a:gd name="T67" fmla="*/ 47 h 976"/>
                <a:gd name="T68" fmla="*/ 21 w 774"/>
                <a:gd name="T69" fmla="*/ 49 h 976"/>
                <a:gd name="T70" fmla="*/ 20 w 774"/>
                <a:gd name="T71" fmla="*/ 50 h 976"/>
                <a:gd name="T72" fmla="*/ 19 w 774"/>
                <a:gd name="T73" fmla="*/ 51 h 976"/>
                <a:gd name="T74" fmla="*/ 19 w 774"/>
                <a:gd name="T75" fmla="*/ 52 h 976"/>
                <a:gd name="T76" fmla="*/ 17 w 774"/>
                <a:gd name="T77" fmla="*/ 54 h 976"/>
                <a:gd name="T78" fmla="*/ 16 w 774"/>
                <a:gd name="T79" fmla="*/ 56 h 976"/>
                <a:gd name="T80" fmla="*/ 15 w 774"/>
                <a:gd name="T81" fmla="*/ 56 h 976"/>
                <a:gd name="T82" fmla="*/ 14 w 774"/>
                <a:gd name="T83" fmla="*/ 58 h 976"/>
                <a:gd name="T84" fmla="*/ 13 w 774"/>
                <a:gd name="T85" fmla="*/ 60 h 976"/>
                <a:gd name="T86" fmla="*/ 11 w 774"/>
                <a:gd name="T87" fmla="*/ 61 h 976"/>
                <a:gd name="T88" fmla="*/ 9 w 774"/>
                <a:gd name="T89" fmla="*/ 62 h 976"/>
                <a:gd name="T90" fmla="*/ 7 w 774"/>
                <a:gd name="T91" fmla="*/ 64 h 976"/>
                <a:gd name="T92" fmla="*/ 7 w 774"/>
                <a:gd name="T93" fmla="*/ 65 h 976"/>
                <a:gd name="T94" fmla="*/ 7 w 774"/>
                <a:gd name="T95" fmla="*/ 67 h 976"/>
                <a:gd name="T96" fmla="*/ 7 w 774"/>
                <a:gd name="T97" fmla="*/ 68 h 976"/>
                <a:gd name="T98" fmla="*/ 7 w 774"/>
                <a:gd name="T99" fmla="*/ 70 h 976"/>
                <a:gd name="T100" fmla="*/ 7 w 774"/>
                <a:gd name="T101" fmla="*/ 71 h 976"/>
                <a:gd name="T102" fmla="*/ 7 w 774"/>
                <a:gd name="T103" fmla="*/ 73 h 976"/>
                <a:gd name="T104" fmla="*/ 0 w 774"/>
                <a:gd name="T105" fmla="*/ 74 h 97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774" h="976">
                  <a:moveTo>
                    <a:pt x="774" y="0"/>
                  </a:moveTo>
                  <a:lnTo>
                    <a:pt x="762" y="18"/>
                  </a:lnTo>
                  <a:lnTo>
                    <a:pt x="744" y="37"/>
                  </a:lnTo>
                  <a:lnTo>
                    <a:pt x="731" y="55"/>
                  </a:lnTo>
                  <a:lnTo>
                    <a:pt x="719" y="73"/>
                  </a:lnTo>
                  <a:lnTo>
                    <a:pt x="701" y="92"/>
                  </a:lnTo>
                  <a:lnTo>
                    <a:pt x="688" y="110"/>
                  </a:lnTo>
                  <a:lnTo>
                    <a:pt x="670" y="129"/>
                  </a:lnTo>
                  <a:lnTo>
                    <a:pt x="658" y="147"/>
                  </a:lnTo>
                  <a:lnTo>
                    <a:pt x="639" y="166"/>
                  </a:lnTo>
                  <a:lnTo>
                    <a:pt x="627" y="184"/>
                  </a:lnTo>
                  <a:lnTo>
                    <a:pt x="614" y="202"/>
                  </a:lnTo>
                  <a:lnTo>
                    <a:pt x="596" y="221"/>
                  </a:lnTo>
                  <a:lnTo>
                    <a:pt x="584" y="245"/>
                  </a:lnTo>
                  <a:lnTo>
                    <a:pt x="565" y="264"/>
                  </a:lnTo>
                  <a:lnTo>
                    <a:pt x="553" y="282"/>
                  </a:lnTo>
                  <a:lnTo>
                    <a:pt x="541" y="301"/>
                  </a:lnTo>
                  <a:lnTo>
                    <a:pt x="522" y="319"/>
                  </a:lnTo>
                  <a:lnTo>
                    <a:pt x="510" y="337"/>
                  </a:lnTo>
                  <a:lnTo>
                    <a:pt x="492" y="356"/>
                  </a:lnTo>
                  <a:lnTo>
                    <a:pt x="479" y="374"/>
                  </a:lnTo>
                  <a:lnTo>
                    <a:pt x="461" y="393"/>
                  </a:lnTo>
                  <a:lnTo>
                    <a:pt x="449" y="411"/>
                  </a:lnTo>
                  <a:lnTo>
                    <a:pt x="436" y="429"/>
                  </a:lnTo>
                  <a:lnTo>
                    <a:pt x="418" y="448"/>
                  </a:lnTo>
                  <a:lnTo>
                    <a:pt x="405" y="466"/>
                  </a:lnTo>
                  <a:lnTo>
                    <a:pt x="387" y="485"/>
                  </a:lnTo>
                  <a:lnTo>
                    <a:pt x="375" y="503"/>
                  </a:lnTo>
                  <a:lnTo>
                    <a:pt x="362" y="522"/>
                  </a:lnTo>
                  <a:lnTo>
                    <a:pt x="344" y="546"/>
                  </a:lnTo>
                  <a:lnTo>
                    <a:pt x="332" y="564"/>
                  </a:lnTo>
                  <a:lnTo>
                    <a:pt x="313" y="583"/>
                  </a:lnTo>
                  <a:lnTo>
                    <a:pt x="301" y="601"/>
                  </a:lnTo>
                  <a:lnTo>
                    <a:pt x="283" y="620"/>
                  </a:lnTo>
                  <a:lnTo>
                    <a:pt x="270" y="638"/>
                  </a:lnTo>
                  <a:lnTo>
                    <a:pt x="258" y="657"/>
                  </a:lnTo>
                  <a:lnTo>
                    <a:pt x="240" y="675"/>
                  </a:lnTo>
                  <a:lnTo>
                    <a:pt x="227" y="693"/>
                  </a:lnTo>
                  <a:lnTo>
                    <a:pt x="209" y="712"/>
                  </a:lnTo>
                  <a:lnTo>
                    <a:pt x="196" y="730"/>
                  </a:lnTo>
                  <a:lnTo>
                    <a:pt x="178" y="749"/>
                  </a:lnTo>
                  <a:lnTo>
                    <a:pt x="166" y="767"/>
                  </a:lnTo>
                  <a:lnTo>
                    <a:pt x="153" y="785"/>
                  </a:lnTo>
                  <a:lnTo>
                    <a:pt x="135" y="804"/>
                  </a:lnTo>
                  <a:lnTo>
                    <a:pt x="123" y="822"/>
                  </a:lnTo>
                  <a:lnTo>
                    <a:pt x="104" y="847"/>
                  </a:lnTo>
                  <a:lnTo>
                    <a:pt x="92" y="865"/>
                  </a:lnTo>
                  <a:lnTo>
                    <a:pt x="80" y="884"/>
                  </a:lnTo>
                  <a:lnTo>
                    <a:pt x="61" y="902"/>
                  </a:lnTo>
                  <a:lnTo>
                    <a:pt x="49" y="920"/>
                  </a:lnTo>
                  <a:lnTo>
                    <a:pt x="30" y="939"/>
                  </a:lnTo>
                  <a:lnTo>
                    <a:pt x="18" y="957"/>
                  </a:lnTo>
                  <a:lnTo>
                    <a:pt x="0" y="97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5503" name="Freeform 107">
              <a:extLst>
                <a:ext uri="{FF2B5EF4-FFF2-40B4-BE49-F238E27FC236}">
                  <a16:creationId xmlns:a16="http://schemas.microsoft.com/office/drawing/2014/main" id="{8C7FA297-8790-5E17-516A-589E1CC0F4BC}"/>
                </a:ext>
              </a:extLst>
            </p:cNvPr>
            <p:cNvSpPr>
              <a:spLocks/>
            </p:cNvSpPr>
            <p:nvPr/>
          </p:nvSpPr>
          <p:spPr bwMode="auto">
            <a:xfrm>
              <a:off x="667" y="1321"/>
              <a:ext cx="724" cy="912"/>
            </a:xfrm>
            <a:custGeom>
              <a:avLst/>
              <a:gdLst>
                <a:gd name="T0" fmla="*/ 62 w 774"/>
                <a:gd name="T1" fmla="*/ 0 h 976"/>
                <a:gd name="T2" fmla="*/ 60 w 774"/>
                <a:gd name="T3" fmla="*/ 7 h 976"/>
                <a:gd name="T4" fmla="*/ 59 w 774"/>
                <a:gd name="T5" fmla="*/ 7 h 976"/>
                <a:gd name="T6" fmla="*/ 58 w 774"/>
                <a:gd name="T7" fmla="*/ 7 h 976"/>
                <a:gd name="T8" fmla="*/ 57 w 774"/>
                <a:gd name="T9" fmla="*/ 7 h 976"/>
                <a:gd name="T10" fmla="*/ 55 w 774"/>
                <a:gd name="T11" fmla="*/ 7 h 976"/>
                <a:gd name="T12" fmla="*/ 55 w 774"/>
                <a:gd name="T13" fmla="*/ 7 h 976"/>
                <a:gd name="T14" fmla="*/ 53 w 774"/>
                <a:gd name="T15" fmla="*/ 10 h 976"/>
                <a:gd name="T16" fmla="*/ 51 w 774"/>
                <a:gd name="T17" fmla="*/ 12 h 976"/>
                <a:gd name="T18" fmla="*/ 51 w 774"/>
                <a:gd name="T19" fmla="*/ 13 h 976"/>
                <a:gd name="T20" fmla="*/ 50 w 774"/>
                <a:gd name="T21" fmla="*/ 15 h 976"/>
                <a:gd name="T22" fmla="*/ 48 w 774"/>
                <a:gd name="T23" fmla="*/ 16 h 976"/>
                <a:gd name="T24" fmla="*/ 48 w 774"/>
                <a:gd name="T25" fmla="*/ 18 h 976"/>
                <a:gd name="T26" fmla="*/ 46 w 774"/>
                <a:gd name="T27" fmla="*/ 19 h 976"/>
                <a:gd name="T28" fmla="*/ 45 w 774"/>
                <a:gd name="T29" fmla="*/ 20 h 976"/>
                <a:gd name="T30" fmla="*/ 44 w 774"/>
                <a:gd name="T31" fmla="*/ 21 h 976"/>
                <a:gd name="T32" fmla="*/ 42 w 774"/>
                <a:gd name="T33" fmla="*/ 23 h 976"/>
                <a:gd name="T34" fmla="*/ 42 w 774"/>
                <a:gd name="T35" fmla="*/ 24 h 976"/>
                <a:gd name="T36" fmla="*/ 40 w 774"/>
                <a:gd name="T37" fmla="*/ 26 h 976"/>
                <a:gd name="T38" fmla="*/ 39 w 774"/>
                <a:gd name="T39" fmla="*/ 28 h 976"/>
                <a:gd name="T40" fmla="*/ 38 w 774"/>
                <a:gd name="T41" fmla="*/ 29 h 976"/>
                <a:gd name="T42" fmla="*/ 36 w 774"/>
                <a:gd name="T43" fmla="*/ 31 h 976"/>
                <a:gd name="T44" fmla="*/ 36 w 774"/>
                <a:gd name="T45" fmla="*/ 32 h 976"/>
                <a:gd name="T46" fmla="*/ 34 w 774"/>
                <a:gd name="T47" fmla="*/ 33 h 976"/>
                <a:gd name="T48" fmla="*/ 33 w 774"/>
                <a:gd name="T49" fmla="*/ 34 h 976"/>
                <a:gd name="T50" fmla="*/ 32 w 774"/>
                <a:gd name="T51" fmla="*/ 35 h 976"/>
                <a:gd name="T52" fmla="*/ 31 w 774"/>
                <a:gd name="T53" fmla="*/ 37 h 976"/>
                <a:gd name="T54" fmla="*/ 30 w 774"/>
                <a:gd name="T55" fmla="*/ 38 h 976"/>
                <a:gd name="T56" fmla="*/ 29 w 774"/>
                <a:gd name="T57" fmla="*/ 40 h 976"/>
                <a:gd name="T58" fmla="*/ 28 w 774"/>
                <a:gd name="T59" fmla="*/ 41 h 976"/>
                <a:gd name="T60" fmla="*/ 26 w 774"/>
                <a:gd name="T61" fmla="*/ 43 h 976"/>
                <a:gd name="T62" fmla="*/ 24 w 774"/>
                <a:gd name="T63" fmla="*/ 44 h 976"/>
                <a:gd name="T64" fmla="*/ 24 w 774"/>
                <a:gd name="T65" fmla="*/ 46 h 976"/>
                <a:gd name="T66" fmla="*/ 22 w 774"/>
                <a:gd name="T67" fmla="*/ 47 h 976"/>
                <a:gd name="T68" fmla="*/ 21 w 774"/>
                <a:gd name="T69" fmla="*/ 49 h 976"/>
                <a:gd name="T70" fmla="*/ 20 w 774"/>
                <a:gd name="T71" fmla="*/ 50 h 976"/>
                <a:gd name="T72" fmla="*/ 19 w 774"/>
                <a:gd name="T73" fmla="*/ 51 h 976"/>
                <a:gd name="T74" fmla="*/ 19 w 774"/>
                <a:gd name="T75" fmla="*/ 52 h 976"/>
                <a:gd name="T76" fmla="*/ 17 w 774"/>
                <a:gd name="T77" fmla="*/ 54 h 976"/>
                <a:gd name="T78" fmla="*/ 16 w 774"/>
                <a:gd name="T79" fmla="*/ 56 h 976"/>
                <a:gd name="T80" fmla="*/ 15 w 774"/>
                <a:gd name="T81" fmla="*/ 56 h 976"/>
                <a:gd name="T82" fmla="*/ 14 w 774"/>
                <a:gd name="T83" fmla="*/ 58 h 976"/>
                <a:gd name="T84" fmla="*/ 13 w 774"/>
                <a:gd name="T85" fmla="*/ 60 h 976"/>
                <a:gd name="T86" fmla="*/ 11 w 774"/>
                <a:gd name="T87" fmla="*/ 61 h 976"/>
                <a:gd name="T88" fmla="*/ 9 w 774"/>
                <a:gd name="T89" fmla="*/ 62 h 976"/>
                <a:gd name="T90" fmla="*/ 7 w 774"/>
                <a:gd name="T91" fmla="*/ 64 h 976"/>
                <a:gd name="T92" fmla="*/ 7 w 774"/>
                <a:gd name="T93" fmla="*/ 65 h 976"/>
                <a:gd name="T94" fmla="*/ 7 w 774"/>
                <a:gd name="T95" fmla="*/ 67 h 976"/>
                <a:gd name="T96" fmla="*/ 7 w 774"/>
                <a:gd name="T97" fmla="*/ 68 h 976"/>
                <a:gd name="T98" fmla="*/ 7 w 774"/>
                <a:gd name="T99" fmla="*/ 70 h 976"/>
                <a:gd name="T100" fmla="*/ 7 w 774"/>
                <a:gd name="T101" fmla="*/ 71 h 976"/>
                <a:gd name="T102" fmla="*/ 7 w 774"/>
                <a:gd name="T103" fmla="*/ 73 h 976"/>
                <a:gd name="T104" fmla="*/ 0 w 774"/>
                <a:gd name="T105" fmla="*/ 74 h 97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774" h="976">
                  <a:moveTo>
                    <a:pt x="774" y="0"/>
                  </a:moveTo>
                  <a:lnTo>
                    <a:pt x="762" y="18"/>
                  </a:lnTo>
                  <a:lnTo>
                    <a:pt x="744" y="37"/>
                  </a:lnTo>
                  <a:lnTo>
                    <a:pt x="731" y="55"/>
                  </a:lnTo>
                  <a:lnTo>
                    <a:pt x="719" y="73"/>
                  </a:lnTo>
                  <a:lnTo>
                    <a:pt x="701" y="92"/>
                  </a:lnTo>
                  <a:lnTo>
                    <a:pt x="688" y="110"/>
                  </a:lnTo>
                  <a:lnTo>
                    <a:pt x="670" y="129"/>
                  </a:lnTo>
                  <a:lnTo>
                    <a:pt x="658" y="147"/>
                  </a:lnTo>
                  <a:lnTo>
                    <a:pt x="639" y="166"/>
                  </a:lnTo>
                  <a:lnTo>
                    <a:pt x="627" y="184"/>
                  </a:lnTo>
                  <a:lnTo>
                    <a:pt x="614" y="202"/>
                  </a:lnTo>
                  <a:lnTo>
                    <a:pt x="596" y="221"/>
                  </a:lnTo>
                  <a:lnTo>
                    <a:pt x="584" y="245"/>
                  </a:lnTo>
                  <a:lnTo>
                    <a:pt x="565" y="264"/>
                  </a:lnTo>
                  <a:lnTo>
                    <a:pt x="553" y="282"/>
                  </a:lnTo>
                  <a:lnTo>
                    <a:pt x="541" y="301"/>
                  </a:lnTo>
                  <a:lnTo>
                    <a:pt x="522" y="319"/>
                  </a:lnTo>
                  <a:lnTo>
                    <a:pt x="510" y="337"/>
                  </a:lnTo>
                  <a:lnTo>
                    <a:pt x="492" y="356"/>
                  </a:lnTo>
                  <a:lnTo>
                    <a:pt x="479" y="374"/>
                  </a:lnTo>
                  <a:lnTo>
                    <a:pt x="461" y="393"/>
                  </a:lnTo>
                  <a:lnTo>
                    <a:pt x="449" y="411"/>
                  </a:lnTo>
                  <a:lnTo>
                    <a:pt x="436" y="429"/>
                  </a:lnTo>
                  <a:lnTo>
                    <a:pt x="418" y="448"/>
                  </a:lnTo>
                  <a:lnTo>
                    <a:pt x="405" y="466"/>
                  </a:lnTo>
                  <a:lnTo>
                    <a:pt x="387" y="485"/>
                  </a:lnTo>
                  <a:lnTo>
                    <a:pt x="375" y="503"/>
                  </a:lnTo>
                  <a:lnTo>
                    <a:pt x="362" y="522"/>
                  </a:lnTo>
                  <a:lnTo>
                    <a:pt x="344" y="546"/>
                  </a:lnTo>
                  <a:lnTo>
                    <a:pt x="332" y="564"/>
                  </a:lnTo>
                  <a:lnTo>
                    <a:pt x="313" y="583"/>
                  </a:lnTo>
                  <a:lnTo>
                    <a:pt x="301" y="601"/>
                  </a:lnTo>
                  <a:lnTo>
                    <a:pt x="283" y="620"/>
                  </a:lnTo>
                  <a:lnTo>
                    <a:pt x="270" y="638"/>
                  </a:lnTo>
                  <a:lnTo>
                    <a:pt x="258" y="657"/>
                  </a:lnTo>
                  <a:lnTo>
                    <a:pt x="240" y="675"/>
                  </a:lnTo>
                  <a:lnTo>
                    <a:pt x="227" y="693"/>
                  </a:lnTo>
                  <a:lnTo>
                    <a:pt x="209" y="712"/>
                  </a:lnTo>
                  <a:lnTo>
                    <a:pt x="196" y="730"/>
                  </a:lnTo>
                  <a:lnTo>
                    <a:pt x="178" y="749"/>
                  </a:lnTo>
                  <a:lnTo>
                    <a:pt x="166" y="767"/>
                  </a:lnTo>
                  <a:lnTo>
                    <a:pt x="153" y="785"/>
                  </a:lnTo>
                  <a:lnTo>
                    <a:pt x="135" y="804"/>
                  </a:lnTo>
                  <a:lnTo>
                    <a:pt x="123" y="822"/>
                  </a:lnTo>
                  <a:lnTo>
                    <a:pt x="104" y="847"/>
                  </a:lnTo>
                  <a:lnTo>
                    <a:pt x="92" y="865"/>
                  </a:lnTo>
                  <a:lnTo>
                    <a:pt x="80" y="884"/>
                  </a:lnTo>
                  <a:lnTo>
                    <a:pt x="61" y="902"/>
                  </a:lnTo>
                  <a:lnTo>
                    <a:pt x="49" y="920"/>
                  </a:lnTo>
                  <a:lnTo>
                    <a:pt x="30" y="939"/>
                  </a:lnTo>
                  <a:lnTo>
                    <a:pt x="18" y="957"/>
                  </a:lnTo>
                  <a:lnTo>
                    <a:pt x="0" y="97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5504" name="Freeform 108">
              <a:extLst>
                <a:ext uri="{FF2B5EF4-FFF2-40B4-BE49-F238E27FC236}">
                  <a16:creationId xmlns:a16="http://schemas.microsoft.com/office/drawing/2014/main" id="{A9BD44B6-E867-C5A2-93A7-AFA823FCCFD6}"/>
                </a:ext>
              </a:extLst>
            </p:cNvPr>
            <p:cNvSpPr>
              <a:spLocks/>
            </p:cNvSpPr>
            <p:nvPr/>
          </p:nvSpPr>
          <p:spPr bwMode="auto">
            <a:xfrm>
              <a:off x="667" y="1321"/>
              <a:ext cx="724" cy="912"/>
            </a:xfrm>
            <a:custGeom>
              <a:avLst/>
              <a:gdLst>
                <a:gd name="T0" fmla="*/ 62 w 774"/>
                <a:gd name="T1" fmla="*/ 0 h 976"/>
                <a:gd name="T2" fmla="*/ 60 w 774"/>
                <a:gd name="T3" fmla="*/ 7 h 976"/>
                <a:gd name="T4" fmla="*/ 59 w 774"/>
                <a:gd name="T5" fmla="*/ 7 h 976"/>
                <a:gd name="T6" fmla="*/ 58 w 774"/>
                <a:gd name="T7" fmla="*/ 7 h 976"/>
                <a:gd name="T8" fmla="*/ 57 w 774"/>
                <a:gd name="T9" fmla="*/ 7 h 976"/>
                <a:gd name="T10" fmla="*/ 55 w 774"/>
                <a:gd name="T11" fmla="*/ 7 h 976"/>
                <a:gd name="T12" fmla="*/ 55 w 774"/>
                <a:gd name="T13" fmla="*/ 7 h 976"/>
                <a:gd name="T14" fmla="*/ 53 w 774"/>
                <a:gd name="T15" fmla="*/ 10 h 976"/>
                <a:gd name="T16" fmla="*/ 51 w 774"/>
                <a:gd name="T17" fmla="*/ 12 h 976"/>
                <a:gd name="T18" fmla="*/ 51 w 774"/>
                <a:gd name="T19" fmla="*/ 13 h 976"/>
                <a:gd name="T20" fmla="*/ 50 w 774"/>
                <a:gd name="T21" fmla="*/ 15 h 976"/>
                <a:gd name="T22" fmla="*/ 48 w 774"/>
                <a:gd name="T23" fmla="*/ 16 h 976"/>
                <a:gd name="T24" fmla="*/ 48 w 774"/>
                <a:gd name="T25" fmla="*/ 18 h 976"/>
                <a:gd name="T26" fmla="*/ 46 w 774"/>
                <a:gd name="T27" fmla="*/ 19 h 976"/>
                <a:gd name="T28" fmla="*/ 45 w 774"/>
                <a:gd name="T29" fmla="*/ 20 h 976"/>
                <a:gd name="T30" fmla="*/ 44 w 774"/>
                <a:gd name="T31" fmla="*/ 21 h 976"/>
                <a:gd name="T32" fmla="*/ 42 w 774"/>
                <a:gd name="T33" fmla="*/ 23 h 976"/>
                <a:gd name="T34" fmla="*/ 42 w 774"/>
                <a:gd name="T35" fmla="*/ 24 h 976"/>
                <a:gd name="T36" fmla="*/ 40 w 774"/>
                <a:gd name="T37" fmla="*/ 26 h 976"/>
                <a:gd name="T38" fmla="*/ 39 w 774"/>
                <a:gd name="T39" fmla="*/ 28 h 976"/>
                <a:gd name="T40" fmla="*/ 38 w 774"/>
                <a:gd name="T41" fmla="*/ 29 h 976"/>
                <a:gd name="T42" fmla="*/ 36 w 774"/>
                <a:gd name="T43" fmla="*/ 31 h 976"/>
                <a:gd name="T44" fmla="*/ 36 w 774"/>
                <a:gd name="T45" fmla="*/ 32 h 976"/>
                <a:gd name="T46" fmla="*/ 34 w 774"/>
                <a:gd name="T47" fmla="*/ 33 h 976"/>
                <a:gd name="T48" fmla="*/ 33 w 774"/>
                <a:gd name="T49" fmla="*/ 34 h 976"/>
                <a:gd name="T50" fmla="*/ 32 w 774"/>
                <a:gd name="T51" fmla="*/ 35 h 976"/>
                <a:gd name="T52" fmla="*/ 31 w 774"/>
                <a:gd name="T53" fmla="*/ 37 h 976"/>
                <a:gd name="T54" fmla="*/ 30 w 774"/>
                <a:gd name="T55" fmla="*/ 38 h 976"/>
                <a:gd name="T56" fmla="*/ 29 w 774"/>
                <a:gd name="T57" fmla="*/ 40 h 976"/>
                <a:gd name="T58" fmla="*/ 28 w 774"/>
                <a:gd name="T59" fmla="*/ 41 h 976"/>
                <a:gd name="T60" fmla="*/ 26 w 774"/>
                <a:gd name="T61" fmla="*/ 43 h 976"/>
                <a:gd name="T62" fmla="*/ 24 w 774"/>
                <a:gd name="T63" fmla="*/ 44 h 976"/>
                <a:gd name="T64" fmla="*/ 24 w 774"/>
                <a:gd name="T65" fmla="*/ 46 h 976"/>
                <a:gd name="T66" fmla="*/ 22 w 774"/>
                <a:gd name="T67" fmla="*/ 47 h 976"/>
                <a:gd name="T68" fmla="*/ 21 w 774"/>
                <a:gd name="T69" fmla="*/ 49 h 976"/>
                <a:gd name="T70" fmla="*/ 20 w 774"/>
                <a:gd name="T71" fmla="*/ 50 h 976"/>
                <a:gd name="T72" fmla="*/ 19 w 774"/>
                <a:gd name="T73" fmla="*/ 51 h 976"/>
                <a:gd name="T74" fmla="*/ 19 w 774"/>
                <a:gd name="T75" fmla="*/ 52 h 976"/>
                <a:gd name="T76" fmla="*/ 17 w 774"/>
                <a:gd name="T77" fmla="*/ 54 h 976"/>
                <a:gd name="T78" fmla="*/ 16 w 774"/>
                <a:gd name="T79" fmla="*/ 56 h 976"/>
                <a:gd name="T80" fmla="*/ 15 w 774"/>
                <a:gd name="T81" fmla="*/ 56 h 976"/>
                <a:gd name="T82" fmla="*/ 14 w 774"/>
                <a:gd name="T83" fmla="*/ 58 h 976"/>
                <a:gd name="T84" fmla="*/ 13 w 774"/>
                <a:gd name="T85" fmla="*/ 60 h 976"/>
                <a:gd name="T86" fmla="*/ 11 w 774"/>
                <a:gd name="T87" fmla="*/ 61 h 976"/>
                <a:gd name="T88" fmla="*/ 9 w 774"/>
                <a:gd name="T89" fmla="*/ 62 h 976"/>
                <a:gd name="T90" fmla="*/ 7 w 774"/>
                <a:gd name="T91" fmla="*/ 64 h 976"/>
                <a:gd name="T92" fmla="*/ 7 w 774"/>
                <a:gd name="T93" fmla="*/ 65 h 976"/>
                <a:gd name="T94" fmla="*/ 7 w 774"/>
                <a:gd name="T95" fmla="*/ 67 h 976"/>
                <a:gd name="T96" fmla="*/ 7 w 774"/>
                <a:gd name="T97" fmla="*/ 68 h 976"/>
                <a:gd name="T98" fmla="*/ 7 w 774"/>
                <a:gd name="T99" fmla="*/ 70 h 976"/>
                <a:gd name="T100" fmla="*/ 7 w 774"/>
                <a:gd name="T101" fmla="*/ 71 h 976"/>
                <a:gd name="T102" fmla="*/ 7 w 774"/>
                <a:gd name="T103" fmla="*/ 73 h 976"/>
                <a:gd name="T104" fmla="*/ 0 w 774"/>
                <a:gd name="T105" fmla="*/ 74 h 97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774" h="976">
                  <a:moveTo>
                    <a:pt x="774" y="0"/>
                  </a:moveTo>
                  <a:lnTo>
                    <a:pt x="762" y="18"/>
                  </a:lnTo>
                  <a:lnTo>
                    <a:pt x="744" y="37"/>
                  </a:lnTo>
                  <a:lnTo>
                    <a:pt x="731" y="55"/>
                  </a:lnTo>
                  <a:lnTo>
                    <a:pt x="719" y="73"/>
                  </a:lnTo>
                  <a:lnTo>
                    <a:pt x="701" y="92"/>
                  </a:lnTo>
                  <a:lnTo>
                    <a:pt x="688" y="110"/>
                  </a:lnTo>
                  <a:lnTo>
                    <a:pt x="670" y="129"/>
                  </a:lnTo>
                  <a:lnTo>
                    <a:pt x="658" y="147"/>
                  </a:lnTo>
                  <a:lnTo>
                    <a:pt x="639" y="166"/>
                  </a:lnTo>
                  <a:lnTo>
                    <a:pt x="627" y="184"/>
                  </a:lnTo>
                  <a:lnTo>
                    <a:pt x="614" y="202"/>
                  </a:lnTo>
                  <a:lnTo>
                    <a:pt x="596" y="221"/>
                  </a:lnTo>
                  <a:lnTo>
                    <a:pt x="584" y="245"/>
                  </a:lnTo>
                  <a:lnTo>
                    <a:pt x="565" y="264"/>
                  </a:lnTo>
                  <a:lnTo>
                    <a:pt x="553" y="282"/>
                  </a:lnTo>
                  <a:lnTo>
                    <a:pt x="541" y="301"/>
                  </a:lnTo>
                  <a:lnTo>
                    <a:pt x="522" y="319"/>
                  </a:lnTo>
                  <a:lnTo>
                    <a:pt x="510" y="337"/>
                  </a:lnTo>
                  <a:lnTo>
                    <a:pt x="492" y="356"/>
                  </a:lnTo>
                  <a:lnTo>
                    <a:pt x="479" y="374"/>
                  </a:lnTo>
                  <a:lnTo>
                    <a:pt x="461" y="393"/>
                  </a:lnTo>
                  <a:lnTo>
                    <a:pt x="449" y="411"/>
                  </a:lnTo>
                  <a:lnTo>
                    <a:pt x="436" y="429"/>
                  </a:lnTo>
                  <a:lnTo>
                    <a:pt x="418" y="448"/>
                  </a:lnTo>
                  <a:lnTo>
                    <a:pt x="405" y="466"/>
                  </a:lnTo>
                  <a:lnTo>
                    <a:pt x="387" y="485"/>
                  </a:lnTo>
                  <a:lnTo>
                    <a:pt x="375" y="503"/>
                  </a:lnTo>
                  <a:lnTo>
                    <a:pt x="362" y="522"/>
                  </a:lnTo>
                  <a:lnTo>
                    <a:pt x="344" y="546"/>
                  </a:lnTo>
                  <a:lnTo>
                    <a:pt x="332" y="564"/>
                  </a:lnTo>
                  <a:lnTo>
                    <a:pt x="313" y="583"/>
                  </a:lnTo>
                  <a:lnTo>
                    <a:pt x="301" y="601"/>
                  </a:lnTo>
                  <a:lnTo>
                    <a:pt x="283" y="620"/>
                  </a:lnTo>
                  <a:lnTo>
                    <a:pt x="270" y="638"/>
                  </a:lnTo>
                  <a:lnTo>
                    <a:pt x="258" y="657"/>
                  </a:lnTo>
                  <a:lnTo>
                    <a:pt x="240" y="675"/>
                  </a:lnTo>
                  <a:lnTo>
                    <a:pt x="227" y="693"/>
                  </a:lnTo>
                  <a:lnTo>
                    <a:pt x="209" y="712"/>
                  </a:lnTo>
                  <a:lnTo>
                    <a:pt x="196" y="730"/>
                  </a:lnTo>
                  <a:lnTo>
                    <a:pt x="178" y="749"/>
                  </a:lnTo>
                  <a:lnTo>
                    <a:pt x="166" y="767"/>
                  </a:lnTo>
                  <a:lnTo>
                    <a:pt x="153" y="785"/>
                  </a:lnTo>
                  <a:lnTo>
                    <a:pt x="135" y="804"/>
                  </a:lnTo>
                  <a:lnTo>
                    <a:pt x="123" y="822"/>
                  </a:lnTo>
                  <a:lnTo>
                    <a:pt x="104" y="847"/>
                  </a:lnTo>
                  <a:lnTo>
                    <a:pt x="92" y="865"/>
                  </a:lnTo>
                  <a:lnTo>
                    <a:pt x="80" y="884"/>
                  </a:lnTo>
                  <a:lnTo>
                    <a:pt x="61" y="902"/>
                  </a:lnTo>
                  <a:lnTo>
                    <a:pt x="49" y="920"/>
                  </a:lnTo>
                  <a:lnTo>
                    <a:pt x="30" y="939"/>
                  </a:lnTo>
                  <a:lnTo>
                    <a:pt x="18" y="957"/>
                  </a:lnTo>
                  <a:lnTo>
                    <a:pt x="0" y="97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5505" name="Freeform 109">
              <a:extLst>
                <a:ext uri="{FF2B5EF4-FFF2-40B4-BE49-F238E27FC236}">
                  <a16:creationId xmlns:a16="http://schemas.microsoft.com/office/drawing/2014/main" id="{C4B06F2A-4BB9-A205-9432-09351AFA5983}"/>
                </a:ext>
              </a:extLst>
            </p:cNvPr>
            <p:cNvSpPr>
              <a:spLocks/>
            </p:cNvSpPr>
            <p:nvPr/>
          </p:nvSpPr>
          <p:spPr bwMode="auto">
            <a:xfrm>
              <a:off x="667" y="1321"/>
              <a:ext cx="724" cy="912"/>
            </a:xfrm>
            <a:custGeom>
              <a:avLst/>
              <a:gdLst>
                <a:gd name="T0" fmla="*/ 62 w 774"/>
                <a:gd name="T1" fmla="*/ 0 h 976"/>
                <a:gd name="T2" fmla="*/ 60 w 774"/>
                <a:gd name="T3" fmla="*/ 7 h 976"/>
                <a:gd name="T4" fmla="*/ 59 w 774"/>
                <a:gd name="T5" fmla="*/ 7 h 976"/>
                <a:gd name="T6" fmla="*/ 58 w 774"/>
                <a:gd name="T7" fmla="*/ 7 h 976"/>
                <a:gd name="T8" fmla="*/ 57 w 774"/>
                <a:gd name="T9" fmla="*/ 7 h 976"/>
                <a:gd name="T10" fmla="*/ 55 w 774"/>
                <a:gd name="T11" fmla="*/ 7 h 976"/>
                <a:gd name="T12" fmla="*/ 55 w 774"/>
                <a:gd name="T13" fmla="*/ 7 h 976"/>
                <a:gd name="T14" fmla="*/ 53 w 774"/>
                <a:gd name="T15" fmla="*/ 10 h 976"/>
                <a:gd name="T16" fmla="*/ 51 w 774"/>
                <a:gd name="T17" fmla="*/ 12 h 976"/>
                <a:gd name="T18" fmla="*/ 51 w 774"/>
                <a:gd name="T19" fmla="*/ 13 h 976"/>
                <a:gd name="T20" fmla="*/ 50 w 774"/>
                <a:gd name="T21" fmla="*/ 15 h 976"/>
                <a:gd name="T22" fmla="*/ 48 w 774"/>
                <a:gd name="T23" fmla="*/ 16 h 976"/>
                <a:gd name="T24" fmla="*/ 48 w 774"/>
                <a:gd name="T25" fmla="*/ 18 h 976"/>
                <a:gd name="T26" fmla="*/ 46 w 774"/>
                <a:gd name="T27" fmla="*/ 19 h 976"/>
                <a:gd name="T28" fmla="*/ 45 w 774"/>
                <a:gd name="T29" fmla="*/ 20 h 976"/>
                <a:gd name="T30" fmla="*/ 44 w 774"/>
                <a:gd name="T31" fmla="*/ 21 h 976"/>
                <a:gd name="T32" fmla="*/ 42 w 774"/>
                <a:gd name="T33" fmla="*/ 23 h 976"/>
                <a:gd name="T34" fmla="*/ 42 w 774"/>
                <a:gd name="T35" fmla="*/ 24 h 976"/>
                <a:gd name="T36" fmla="*/ 40 w 774"/>
                <a:gd name="T37" fmla="*/ 26 h 976"/>
                <a:gd name="T38" fmla="*/ 39 w 774"/>
                <a:gd name="T39" fmla="*/ 28 h 976"/>
                <a:gd name="T40" fmla="*/ 38 w 774"/>
                <a:gd name="T41" fmla="*/ 29 h 976"/>
                <a:gd name="T42" fmla="*/ 36 w 774"/>
                <a:gd name="T43" fmla="*/ 31 h 976"/>
                <a:gd name="T44" fmla="*/ 36 w 774"/>
                <a:gd name="T45" fmla="*/ 32 h 976"/>
                <a:gd name="T46" fmla="*/ 34 w 774"/>
                <a:gd name="T47" fmla="*/ 33 h 976"/>
                <a:gd name="T48" fmla="*/ 33 w 774"/>
                <a:gd name="T49" fmla="*/ 34 h 976"/>
                <a:gd name="T50" fmla="*/ 32 w 774"/>
                <a:gd name="T51" fmla="*/ 35 h 976"/>
                <a:gd name="T52" fmla="*/ 31 w 774"/>
                <a:gd name="T53" fmla="*/ 37 h 976"/>
                <a:gd name="T54" fmla="*/ 30 w 774"/>
                <a:gd name="T55" fmla="*/ 38 h 976"/>
                <a:gd name="T56" fmla="*/ 29 w 774"/>
                <a:gd name="T57" fmla="*/ 40 h 976"/>
                <a:gd name="T58" fmla="*/ 28 w 774"/>
                <a:gd name="T59" fmla="*/ 41 h 976"/>
                <a:gd name="T60" fmla="*/ 26 w 774"/>
                <a:gd name="T61" fmla="*/ 43 h 976"/>
                <a:gd name="T62" fmla="*/ 24 w 774"/>
                <a:gd name="T63" fmla="*/ 44 h 976"/>
                <a:gd name="T64" fmla="*/ 24 w 774"/>
                <a:gd name="T65" fmla="*/ 46 h 976"/>
                <a:gd name="T66" fmla="*/ 22 w 774"/>
                <a:gd name="T67" fmla="*/ 47 h 976"/>
                <a:gd name="T68" fmla="*/ 21 w 774"/>
                <a:gd name="T69" fmla="*/ 49 h 976"/>
                <a:gd name="T70" fmla="*/ 20 w 774"/>
                <a:gd name="T71" fmla="*/ 50 h 976"/>
                <a:gd name="T72" fmla="*/ 19 w 774"/>
                <a:gd name="T73" fmla="*/ 51 h 976"/>
                <a:gd name="T74" fmla="*/ 19 w 774"/>
                <a:gd name="T75" fmla="*/ 52 h 976"/>
                <a:gd name="T76" fmla="*/ 17 w 774"/>
                <a:gd name="T77" fmla="*/ 54 h 976"/>
                <a:gd name="T78" fmla="*/ 16 w 774"/>
                <a:gd name="T79" fmla="*/ 56 h 976"/>
                <a:gd name="T80" fmla="*/ 15 w 774"/>
                <a:gd name="T81" fmla="*/ 56 h 976"/>
                <a:gd name="T82" fmla="*/ 14 w 774"/>
                <a:gd name="T83" fmla="*/ 58 h 976"/>
                <a:gd name="T84" fmla="*/ 13 w 774"/>
                <a:gd name="T85" fmla="*/ 60 h 976"/>
                <a:gd name="T86" fmla="*/ 11 w 774"/>
                <a:gd name="T87" fmla="*/ 61 h 976"/>
                <a:gd name="T88" fmla="*/ 9 w 774"/>
                <a:gd name="T89" fmla="*/ 62 h 976"/>
                <a:gd name="T90" fmla="*/ 7 w 774"/>
                <a:gd name="T91" fmla="*/ 64 h 976"/>
                <a:gd name="T92" fmla="*/ 7 w 774"/>
                <a:gd name="T93" fmla="*/ 65 h 976"/>
                <a:gd name="T94" fmla="*/ 7 w 774"/>
                <a:gd name="T95" fmla="*/ 67 h 976"/>
                <a:gd name="T96" fmla="*/ 7 w 774"/>
                <a:gd name="T97" fmla="*/ 68 h 976"/>
                <a:gd name="T98" fmla="*/ 7 w 774"/>
                <a:gd name="T99" fmla="*/ 70 h 976"/>
                <a:gd name="T100" fmla="*/ 7 w 774"/>
                <a:gd name="T101" fmla="*/ 71 h 976"/>
                <a:gd name="T102" fmla="*/ 7 w 774"/>
                <a:gd name="T103" fmla="*/ 73 h 976"/>
                <a:gd name="T104" fmla="*/ 0 w 774"/>
                <a:gd name="T105" fmla="*/ 74 h 97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774" h="976">
                  <a:moveTo>
                    <a:pt x="774" y="0"/>
                  </a:moveTo>
                  <a:lnTo>
                    <a:pt x="762" y="18"/>
                  </a:lnTo>
                  <a:lnTo>
                    <a:pt x="744" y="37"/>
                  </a:lnTo>
                  <a:lnTo>
                    <a:pt x="731" y="55"/>
                  </a:lnTo>
                  <a:lnTo>
                    <a:pt x="719" y="73"/>
                  </a:lnTo>
                  <a:lnTo>
                    <a:pt x="701" y="92"/>
                  </a:lnTo>
                  <a:lnTo>
                    <a:pt x="688" y="110"/>
                  </a:lnTo>
                  <a:lnTo>
                    <a:pt x="670" y="129"/>
                  </a:lnTo>
                  <a:lnTo>
                    <a:pt x="658" y="147"/>
                  </a:lnTo>
                  <a:lnTo>
                    <a:pt x="639" y="166"/>
                  </a:lnTo>
                  <a:lnTo>
                    <a:pt x="627" y="184"/>
                  </a:lnTo>
                  <a:lnTo>
                    <a:pt x="614" y="202"/>
                  </a:lnTo>
                  <a:lnTo>
                    <a:pt x="596" y="221"/>
                  </a:lnTo>
                  <a:lnTo>
                    <a:pt x="584" y="245"/>
                  </a:lnTo>
                  <a:lnTo>
                    <a:pt x="565" y="264"/>
                  </a:lnTo>
                  <a:lnTo>
                    <a:pt x="553" y="282"/>
                  </a:lnTo>
                  <a:lnTo>
                    <a:pt x="541" y="301"/>
                  </a:lnTo>
                  <a:lnTo>
                    <a:pt x="522" y="319"/>
                  </a:lnTo>
                  <a:lnTo>
                    <a:pt x="510" y="337"/>
                  </a:lnTo>
                  <a:lnTo>
                    <a:pt x="492" y="356"/>
                  </a:lnTo>
                  <a:lnTo>
                    <a:pt x="479" y="374"/>
                  </a:lnTo>
                  <a:lnTo>
                    <a:pt x="461" y="393"/>
                  </a:lnTo>
                  <a:lnTo>
                    <a:pt x="449" y="411"/>
                  </a:lnTo>
                  <a:lnTo>
                    <a:pt x="436" y="429"/>
                  </a:lnTo>
                  <a:lnTo>
                    <a:pt x="418" y="448"/>
                  </a:lnTo>
                  <a:lnTo>
                    <a:pt x="405" y="466"/>
                  </a:lnTo>
                  <a:lnTo>
                    <a:pt x="387" y="485"/>
                  </a:lnTo>
                  <a:lnTo>
                    <a:pt x="375" y="503"/>
                  </a:lnTo>
                  <a:lnTo>
                    <a:pt x="362" y="522"/>
                  </a:lnTo>
                  <a:lnTo>
                    <a:pt x="344" y="546"/>
                  </a:lnTo>
                  <a:lnTo>
                    <a:pt x="332" y="564"/>
                  </a:lnTo>
                  <a:lnTo>
                    <a:pt x="313" y="583"/>
                  </a:lnTo>
                  <a:lnTo>
                    <a:pt x="301" y="601"/>
                  </a:lnTo>
                  <a:lnTo>
                    <a:pt x="283" y="620"/>
                  </a:lnTo>
                  <a:lnTo>
                    <a:pt x="270" y="638"/>
                  </a:lnTo>
                  <a:lnTo>
                    <a:pt x="258" y="657"/>
                  </a:lnTo>
                  <a:lnTo>
                    <a:pt x="240" y="675"/>
                  </a:lnTo>
                  <a:lnTo>
                    <a:pt x="227" y="693"/>
                  </a:lnTo>
                  <a:lnTo>
                    <a:pt x="209" y="712"/>
                  </a:lnTo>
                  <a:lnTo>
                    <a:pt x="196" y="730"/>
                  </a:lnTo>
                  <a:lnTo>
                    <a:pt x="178" y="749"/>
                  </a:lnTo>
                  <a:lnTo>
                    <a:pt x="166" y="767"/>
                  </a:lnTo>
                  <a:lnTo>
                    <a:pt x="153" y="785"/>
                  </a:lnTo>
                  <a:lnTo>
                    <a:pt x="135" y="804"/>
                  </a:lnTo>
                  <a:lnTo>
                    <a:pt x="123" y="822"/>
                  </a:lnTo>
                  <a:lnTo>
                    <a:pt x="104" y="847"/>
                  </a:lnTo>
                  <a:lnTo>
                    <a:pt x="92" y="865"/>
                  </a:lnTo>
                  <a:lnTo>
                    <a:pt x="80" y="884"/>
                  </a:lnTo>
                  <a:lnTo>
                    <a:pt x="61" y="902"/>
                  </a:lnTo>
                  <a:lnTo>
                    <a:pt x="49" y="920"/>
                  </a:lnTo>
                  <a:lnTo>
                    <a:pt x="30" y="939"/>
                  </a:lnTo>
                  <a:lnTo>
                    <a:pt x="18" y="957"/>
                  </a:lnTo>
                  <a:lnTo>
                    <a:pt x="0" y="97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5506" name="Freeform 110">
              <a:extLst>
                <a:ext uri="{FF2B5EF4-FFF2-40B4-BE49-F238E27FC236}">
                  <a16:creationId xmlns:a16="http://schemas.microsoft.com/office/drawing/2014/main" id="{5424678D-7329-52F4-3487-A7BA464A4A75}"/>
                </a:ext>
              </a:extLst>
            </p:cNvPr>
            <p:cNvSpPr>
              <a:spLocks/>
            </p:cNvSpPr>
            <p:nvPr/>
          </p:nvSpPr>
          <p:spPr bwMode="auto">
            <a:xfrm>
              <a:off x="667" y="1321"/>
              <a:ext cx="724" cy="912"/>
            </a:xfrm>
            <a:custGeom>
              <a:avLst/>
              <a:gdLst>
                <a:gd name="T0" fmla="*/ 62 w 774"/>
                <a:gd name="T1" fmla="*/ 0 h 976"/>
                <a:gd name="T2" fmla="*/ 60 w 774"/>
                <a:gd name="T3" fmla="*/ 7 h 976"/>
                <a:gd name="T4" fmla="*/ 59 w 774"/>
                <a:gd name="T5" fmla="*/ 7 h 976"/>
                <a:gd name="T6" fmla="*/ 58 w 774"/>
                <a:gd name="T7" fmla="*/ 7 h 976"/>
                <a:gd name="T8" fmla="*/ 57 w 774"/>
                <a:gd name="T9" fmla="*/ 7 h 976"/>
                <a:gd name="T10" fmla="*/ 55 w 774"/>
                <a:gd name="T11" fmla="*/ 7 h 976"/>
                <a:gd name="T12" fmla="*/ 55 w 774"/>
                <a:gd name="T13" fmla="*/ 7 h 976"/>
                <a:gd name="T14" fmla="*/ 53 w 774"/>
                <a:gd name="T15" fmla="*/ 10 h 976"/>
                <a:gd name="T16" fmla="*/ 51 w 774"/>
                <a:gd name="T17" fmla="*/ 12 h 976"/>
                <a:gd name="T18" fmla="*/ 51 w 774"/>
                <a:gd name="T19" fmla="*/ 13 h 976"/>
                <a:gd name="T20" fmla="*/ 50 w 774"/>
                <a:gd name="T21" fmla="*/ 15 h 976"/>
                <a:gd name="T22" fmla="*/ 48 w 774"/>
                <a:gd name="T23" fmla="*/ 16 h 976"/>
                <a:gd name="T24" fmla="*/ 48 w 774"/>
                <a:gd name="T25" fmla="*/ 18 h 976"/>
                <a:gd name="T26" fmla="*/ 46 w 774"/>
                <a:gd name="T27" fmla="*/ 19 h 976"/>
                <a:gd name="T28" fmla="*/ 45 w 774"/>
                <a:gd name="T29" fmla="*/ 20 h 976"/>
                <a:gd name="T30" fmla="*/ 44 w 774"/>
                <a:gd name="T31" fmla="*/ 21 h 976"/>
                <a:gd name="T32" fmla="*/ 42 w 774"/>
                <a:gd name="T33" fmla="*/ 23 h 976"/>
                <a:gd name="T34" fmla="*/ 42 w 774"/>
                <a:gd name="T35" fmla="*/ 24 h 976"/>
                <a:gd name="T36" fmla="*/ 40 w 774"/>
                <a:gd name="T37" fmla="*/ 26 h 976"/>
                <a:gd name="T38" fmla="*/ 39 w 774"/>
                <a:gd name="T39" fmla="*/ 28 h 976"/>
                <a:gd name="T40" fmla="*/ 38 w 774"/>
                <a:gd name="T41" fmla="*/ 29 h 976"/>
                <a:gd name="T42" fmla="*/ 36 w 774"/>
                <a:gd name="T43" fmla="*/ 31 h 976"/>
                <a:gd name="T44" fmla="*/ 36 w 774"/>
                <a:gd name="T45" fmla="*/ 32 h 976"/>
                <a:gd name="T46" fmla="*/ 34 w 774"/>
                <a:gd name="T47" fmla="*/ 33 h 976"/>
                <a:gd name="T48" fmla="*/ 33 w 774"/>
                <a:gd name="T49" fmla="*/ 34 h 976"/>
                <a:gd name="T50" fmla="*/ 32 w 774"/>
                <a:gd name="T51" fmla="*/ 35 h 976"/>
                <a:gd name="T52" fmla="*/ 31 w 774"/>
                <a:gd name="T53" fmla="*/ 37 h 976"/>
                <a:gd name="T54" fmla="*/ 30 w 774"/>
                <a:gd name="T55" fmla="*/ 38 h 976"/>
                <a:gd name="T56" fmla="*/ 29 w 774"/>
                <a:gd name="T57" fmla="*/ 40 h 976"/>
                <a:gd name="T58" fmla="*/ 28 w 774"/>
                <a:gd name="T59" fmla="*/ 41 h 976"/>
                <a:gd name="T60" fmla="*/ 26 w 774"/>
                <a:gd name="T61" fmla="*/ 43 h 976"/>
                <a:gd name="T62" fmla="*/ 24 w 774"/>
                <a:gd name="T63" fmla="*/ 44 h 976"/>
                <a:gd name="T64" fmla="*/ 24 w 774"/>
                <a:gd name="T65" fmla="*/ 46 h 976"/>
                <a:gd name="T66" fmla="*/ 22 w 774"/>
                <a:gd name="T67" fmla="*/ 47 h 976"/>
                <a:gd name="T68" fmla="*/ 21 w 774"/>
                <a:gd name="T69" fmla="*/ 49 h 976"/>
                <a:gd name="T70" fmla="*/ 20 w 774"/>
                <a:gd name="T71" fmla="*/ 50 h 976"/>
                <a:gd name="T72" fmla="*/ 19 w 774"/>
                <a:gd name="T73" fmla="*/ 51 h 976"/>
                <a:gd name="T74" fmla="*/ 19 w 774"/>
                <a:gd name="T75" fmla="*/ 52 h 976"/>
                <a:gd name="T76" fmla="*/ 17 w 774"/>
                <a:gd name="T77" fmla="*/ 54 h 976"/>
                <a:gd name="T78" fmla="*/ 16 w 774"/>
                <a:gd name="T79" fmla="*/ 56 h 976"/>
                <a:gd name="T80" fmla="*/ 15 w 774"/>
                <a:gd name="T81" fmla="*/ 56 h 976"/>
                <a:gd name="T82" fmla="*/ 14 w 774"/>
                <a:gd name="T83" fmla="*/ 58 h 976"/>
                <a:gd name="T84" fmla="*/ 13 w 774"/>
                <a:gd name="T85" fmla="*/ 60 h 976"/>
                <a:gd name="T86" fmla="*/ 11 w 774"/>
                <a:gd name="T87" fmla="*/ 61 h 976"/>
                <a:gd name="T88" fmla="*/ 9 w 774"/>
                <a:gd name="T89" fmla="*/ 62 h 976"/>
                <a:gd name="T90" fmla="*/ 7 w 774"/>
                <a:gd name="T91" fmla="*/ 64 h 976"/>
                <a:gd name="T92" fmla="*/ 7 w 774"/>
                <a:gd name="T93" fmla="*/ 65 h 976"/>
                <a:gd name="T94" fmla="*/ 7 w 774"/>
                <a:gd name="T95" fmla="*/ 67 h 976"/>
                <a:gd name="T96" fmla="*/ 7 w 774"/>
                <a:gd name="T97" fmla="*/ 68 h 976"/>
                <a:gd name="T98" fmla="*/ 7 w 774"/>
                <a:gd name="T99" fmla="*/ 70 h 976"/>
                <a:gd name="T100" fmla="*/ 7 w 774"/>
                <a:gd name="T101" fmla="*/ 71 h 976"/>
                <a:gd name="T102" fmla="*/ 7 w 774"/>
                <a:gd name="T103" fmla="*/ 73 h 976"/>
                <a:gd name="T104" fmla="*/ 0 w 774"/>
                <a:gd name="T105" fmla="*/ 74 h 97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774" h="976">
                  <a:moveTo>
                    <a:pt x="774" y="0"/>
                  </a:moveTo>
                  <a:lnTo>
                    <a:pt x="762" y="18"/>
                  </a:lnTo>
                  <a:lnTo>
                    <a:pt x="744" y="37"/>
                  </a:lnTo>
                  <a:lnTo>
                    <a:pt x="731" y="55"/>
                  </a:lnTo>
                  <a:lnTo>
                    <a:pt x="719" y="73"/>
                  </a:lnTo>
                  <a:lnTo>
                    <a:pt x="701" y="92"/>
                  </a:lnTo>
                  <a:lnTo>
                    <a:pt x="688" y="110"/>
                  </a:lnTo>
                  <a:lnTo>
                    <a:pt x="670" y="129"/>
                  </a:lnTo>
                  <a:lnTo>
                    <a:pt x="658" y="147"/>
                  </a:lnTo>
                  <a:lnTo>
                    <a:pt x="639" y="166"/>
                  </a:lnTo>
                  <a:lnTo>
                    <a:pt x="627" y="184"/>
                  </a:lnTo>
                  <a:lnTo>
                    <a:pt x="614" y="202"/>
                  </a:lnTo>
                  <a:lnTo>
                    <a:pt x="596" y="221"/>
                  </a:lnTo>
                  <a:lnTo>
                    <a:pt x="584" y="245"/>
                  </a:lnTo>
                  <a:lnTo>
                    <a:pt x="565" y="264"/>
                  </a:lnTo>
                  <a:lnTo>
                    <a:pt x="553" y="282"/>
                  </a:lnTo>
                  <a:lnTo>
                    <a:pt x="541" y="301"/>
                  </a:lnTo>
                  <a:lnTo>
                    <a:pt x="522" y="319"/>
                  </a:lnTo>
                  <a:lnTo>
                    <a:pt x="510" y="337"/>
                  </a:lnTo>
                  <a:lnTo>
                    <a:pt x="492" y="356"/>
                  </a:lnTo>
                  <a:lnTo>
                    <a:pt x="479" y="374"/>
                  </a:lnTo>
                  <a:lnTo>
                    <a:pt x="461" y="393"/>
                  </a:lnTo>
                  <a:lnTo>
                    <a:pt x="449" y="411"/>
                  </a:lnTo>
                  <a:lnTo>
                    <a:pt x="436" y="429"/>
                  </a:lnTo>
                  <a:lnTo>
                    <a:pt x="418" y="448"/>
                  </a:lnTo>
                  <a:lnTo>
                    <a:pt x="405" y="466"/>
                  </a:lnTo>
                  <a:lnTo>
                    <a:pt x="387" y="485"/>
                  </a:lnTo>
                  <a:lnTo>
                    <a:pt x="375" y="503"/>
                  </a:lnTo>
                  <a:lnTo>
                    <a:pt x="362" y="522"/>
                  </a:lnTo>
                  <a:lnTo>
                    <a:pt x="344" y="546"/>
                  </a:lnTo>
                  <a:lnTo>
                    <a:pt x="332" y="564"/>
                  </a:lnTo>
                  <a:lnTo>
                    <a:pt x="313" y="583"/>
                  </a:lnTo>
                  <a:lnTo>
                    <a:pt x="301" y="601"/>
                  </a:lnTo>
                  <a:lnTo>
                    <a:pt x="283" y="620"/>
                  </a:lnTo>
                  <a:lnTo>
                    <a:pt x="270" y="638"/>
                  </a:lnTo>
                  <a:lnTo>
                    <a:pt x="258" y="657"/>
                  </a:lnTo>
                  <a:lnTo>
                    <a:pt x="240" y="675"/>
                  </a:lnTo>
                  <a:lnTo>
                    <a:pt x="227" y="693"/>
                  </a:lnTo>
                  <a:lnTo>
                    <a:pt x="209" y="712"/>
                  </a:lnTo>
                  <a:lnTo>
                    <a:pt x="196" y="730"/>
                  </a:lnTo>
                  <a:lnTo>
                    <a:pt x="178" y="749"/>
                  </a:lnTo>
                  <a:lnTo>
                    <a:pt x="166" y="767"/>
                  </a:lnTo>
                  <a:lnTo>
                    <a:pt x="153" y="785"/>
                  </a:lnTo>
                  <a:lnTo>
                    <a:pt x="135" y="804"/>
                  </a:lnTo>
                  <a:lnTo>
                    <a:pt x="123" y="822"/>
                  </a:lnTo>
                  <a:lnTo>
                    <a:pt x="104" y="847"/>
                  </a:lnTo>
                  <a:lnTo>
                    <a:pt x="92" y="865"/>
                  </a:lnTo>
                  <a:lnTo>
                    <a:pt x="80" y="884"/>
                  </a:lnTo>
                  <a:lnTo>
                    <a:pt x="61" y="902"/>
                  </a:lnTo>
                  <a:lnTo>
                    <a:pt x="49" y="920"/>
                  </a:lnTo>
                  <a:lnTo>
                    <a:pt x="30" y="939"/>
                  </a:lnTo>
                  <a:lnTo>
                    <a:pt x="18" y="957"/>
                  </a:lnTo>
                  <a:lnTo>
                    <a:pt x="0" y="97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5507" name="Freeform 111">
              <a:extLst>
                <a:ext uri="{FF2B5EF4-FFF2-40B4-BE49-F238E27FC236}">
                  <a16:creationId xmlns:a16="http://schemas.microsoft.com/office/drawing/2014/main" id="{C2EE61A3-FC04-4C16-328D-102DCCAD9799}"/>
                </a:ext>
              </a:extLst>
            </p:cNvPr>
            <p:cNvSpPr>
              <a:spLocks/>
            </p:cNvSpPr>
            <p:nvPr/>
          </p:nvSpPr>
          <p:spPr bwMode="auto">
            <a:xfrm>
              <a:off x="667" y="1321"/>
              <a:ext cx="724" cy="912"/>
            </a:xfrm>
            <a:custGeom>
              <a:avLst/>
              <a:gdLst>
                <a:gd name="T0" fmla="*/ 62 w 774"/>
                <a:gd name="T1" fmla="*/ 0 h 976"/>
                <a:gd name="T2" fmla="*/ 60 w 774"/>
                <a:gd name="T3" fmla="*/ 7 h 976"/>
                <a:gd name="T4" fmla="*/ 59 w 774"/>
                <a:gd name="T5" fmla="*/ 7 h 976"/>
                <a:gd name="T6" fmla="*/ 58 w 774"/>
                <a:gd name="T7" fmla="*/ 7 h 976"/>
                <a:gd name="T8" fmla="*/ 57 w 774"/>
                <a:gd name="T9" fmla="*/ 7 h 976"/>
                <a:gd name="T10" fmla="*/ 55 w 774"/>
                <a:gd name="T11" fmla="*/ 7 h 976"/>
                <a:gd name="T12" fmla="*/ 55 w 774"/>
                <a:gd name="T13" fmla="*/ 7 h 976"/>
                <a:gd name="T14" fmla="*/ 53 w 774"/>
                <a:gd name="T15" fmla="*/ 10 h 976"/>
                <a:gd name="T16" fmla="*/ 51 w 774"/>
                <a:gd name="T17" fmla="*/ 12 h 976"/>
                <a:gd name="T18" fmla="*/ 51 w 774"/>
                <a:gd name="T19" fmla="*/ 13 h 976"/>
                <a:gd name="T20" fmla="*/ 50 w 774"/>
                <a:gd name="T21" fmla="*/ 15 h 976"/>
                <a:gd name="T22" fmla="*/ 48 w 774"/>
                <a:gd name="T23" fmla="*/ 16 h 976"/>
                <a:gd name="T24" fmla="*/ 48 w 774"/>
                <a:gd name="T25" fmla="*/ 18 h 976"/>
                <a:gd name="T26" fmla="*/ 46 w 774"/>
                <a:gd name="T27" fmla="*/ 19 h 976"/>
                <a:gd name="T28" fmla="*/ 45 w 774"/>
                <a:gd name="T29" fmla="*/ 20 h 976"/>
                <a:gd name="T30" fmla="*/ 44 w 774"/>
                <a:gd name="T31" fmla="*/ 21 h 976"/>
                <a:gd name="T32" fmla="*/ 42 w 774"/>
                <a:gd name="T33" fmla="*/ 23 h 976"/>
                <a:gd name="T34" fmla="*/ 42 w 774"/>
                <a:gd name="T35" fmla="*/ 24 h 976"/>
                <a:gd name="T36" fmla="*/ 40 w 774"/>
                <a:gd name="T37" fmla="*/ 26 h 976"/>
                <a:gd name="T38" fmla="*/ 39 w 774"/>
                <a:gd name="T39" fmla="*/ 28 h 976"/>
                <a:gd name="T40" fmla="*/ 38 w 774"/>
                <a:gd name="T41" fmla="*/ 29 h 976"/>
                <a:gd name="T42" fmla="*/ 36 w 774"/>
                <a:gd name="T43" fmla="*/ 31 h 976"/>
                <a:gd name="T44" fmla="*/ 36 w 774"/>
                <a:gd name="T45" fmla="*/ 32 h 976"/>
                <a:gd name="T46" fmla="*/ 34 w 774"/>
                <a:gd name="T47" fmla="*/ 33 h 976"/>
                <a:gd name="T48" fmla="*/ 33 w 774"/>
                <a:gd name="T49" fmla="*/ 34 h 976"/>
                <a:gd name="T50" fmla="*/ 32 w 774"/>
                <a:gd name="T51" fmla="*/ 35 h 976"/>
                <a:gd name="T52" fmla="*/ 31 w 774"/>
                <a:gd name="T53" fmla="*/ 37 h 976"/>
                <a:gd name="T54" fmla="*/ 30 w 774"/>
                <a:gd name="T55" fmla="*/ 38 h 976"/>
                <a:gd name="T56" fmla="*/ 29 w 774"/>
                <a:gd name="T57" fmla="*/ 40 h 976"/>
                <a:gd name="T58" fmla="*/ 28 w 774"/>
                <a:gd name="T59" fmla="*/ 41 h 976"/>
                <a:gd name="T60" fmla="*/ 26 w 774"/>
                <a:gd name="T61" fmla="*/ 43 h 976"/>
                <a:gd name="T62" fmla="*/ 24 w 774"/>
                <a:gd name="T63" fmla="*/ 44 h 976"/>
                <a:gd name="T64" fmla="*/ 24 w 774"/>
                <a:gd name="T65" fmla="*/ 46 h 976"/>
                <a:gd name="T66" fmla="*/ 22 w 774"/>
                <a:gd name="T67" fmla="*/ 47 h 976"/>
                <a:gd name="T68" fmla="*/ 21 w 774"/>
                <a:gd name="T69" fmla="*/ 49 h 976"/>
                <a:gd name="T70" fmla="*/ 20 w 774"/>
                <a:gd name="T71" fmla="*/ 50 h 976"/>
                <a:gd name="T72" fmla="*/ 19 w 774"/>
                <a:gd name="T73" fmla="*/ 51 h 976"/>
                <a:gd name="T74" fmla="*/ 19 w 774"/>
                <a:gd name="T75" fmla="*/ 52 h 976"/>
                <a:gd name="T76" fmla="*/ 17 w 774"/>
                <a:gd name="T77" fmla="*/ 54 h 976"/>
                <a:gd name="T78" fmla="*/ 16 w 774"/>
                <a:gd name="T79" fmla="*/ 56 h 976"/>
                <a:gd name="T80" fmla="*/ 15 w 774"/>
                <a:gd name="T81" fmla="*/ 56 h 976"/>
                <a:gd name="T82" fmla="*/ 14 w 774"/>
                <a:gd name="T83" fmla="*/ 58 h 976"/>
                <a:gd name="T84" fmla="*/ 13 w 774"/>
                <a:gd name="T85" fmla="*/ 60 h 976"/>
                <a:gd name="T86" fmla="*/ 11 w 774"/>
                <a:gd name="T87" fmla="*/ 61 h 976"/>
                <a:gd name="T88" fmla="*/ 9 w 774"/>
                <a:gd name="T89" fmla="*/ 62 h 976"/>
                <a:gd name="T90" fmla="*/ 7 w 774"/>
                <a:gd name="T91" fmla="*/ 64 h 976"/>
                <a:gd name="T92" fmla="*/ 7 w 774"/>
                <a:gd name="T93" fmla="*/ 65 h 976"/>
                <a:gd name="T94" fmla="*/ 7 w 774"/>
                <a:gd name="T95" fmla="*/ 67 h 976"/>
                <a:gd name="T96" fmla="*/ 7 w 774"/>
                <a:gd name="T97" fmla="*/ 68 h 976"/>
                <a:gd name="T98" fmla="*/ 7 w 774"/>
                <a:gd name="T99" fmla="*/ 70 h 976"/>
                <a:gd name="T100" fmla="*/ 7 w 774"/>
                <a:gd name="T101" fmla="*/ 71 h 976"/>
                <a:gd name="T102" fmla="*/ 7 w 774"/>
                <a:gd name="T103" fmla="*/ 73 h 976"/>
                <a:gd name="T104" fmla="*/ 0 w 774"/>
                <a:gd name="T105" fmla="*/ 74 h 97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774" h="976">
                  <a:moveTo>
                    <a:pt x="774" y="0"/>
                  </a:moveTo>
                  <a:lnTo>
                    <a:pt x="762" y="18"/>
                  </a:lnTo>
                  <a:lnTo>
                    <a:pt x="744" y="37"/>
                  </a:lnTo>
                  <a:lnTo>
                    <a:pt x="731" y="55"/>
                  </a:lnTo>
                  <a:lnTo>
                    <a:pt x="719" y="73"/>
                  </a:lnTo>
                  <a:lnTo>
                    <a:pt x="701" y="92"/>
                  </a:lnTo>
                  <a:lnTo>
                    <a:pt x="688" y="110"/>
                  </a:lnTo>
                  <a:lnTo>
                    <a:pt x="670" y="129"/>
                  </a:lnTo>
                  <a:lnTo>
                    <a:pt x="658" y="147"/>
                  </a:lnTo>
                  <a:lnTo>
                    <a:pt x="639" y="166"/>
                  </a:lnTo>
                  <a:lnTo>
                    <a:pt x="627" y="184"/>
                  </a:lnTo>
                  <a:lnTo>
                    <a:pt x="614" y="202"/>
                  </a:lnTo>
                  <a:lnTo>
                    <a:pt x="596" y="221"/>
                  </a:lnTo>
                  <a:lnTo>
                    <a:pt x="584" y="245"/>
                  </a:lnTo>
                  <a:lnTo>
                    <a:pt x="565" y="264"/>
                  </a:lnTo>
                  <a:lnTo>
                    <a:pt x="553" y="282"/>
                  </a:lnTo>
                  <a:lnTo>
                    <a:pt x="541" y="301"/>
                  </a:lnTo>
                  <a:lnTo>
                    <a:pt x="522" y="319"/>
                  </a:lnTo>
                  <a:lnTo>
                    <a:pt x="510" y="337"/>
                  </a:lnTo>
                  <a:lnTo>
                    <a:pt x="492" y="356"/>
                  </a:lnTo>
                  <a:lnTo>
                    <a:pt x="479" y="374"/>
                  </a:lnTo>
                  <a:lnTo>
                    <a:pt x="461" y="393"/>
                  </a:lnTo>
                  <a:lnTo>
                    <a:pt x="449" y="411"/>
                  </a:lnTo>
                  <a:lnTo>
                    <a:pt x="436" y="429"/>
                  </a:lnTo>
                  <a:lnTo>
                    <a:pt x="418" y="448"/>
                  </a:lnTo>
                  <a:lnTo>
                    <a:pt x="405" y="466"/>
                  </a:lnTo>
                  <a:lnTo>
                    <a:pt x="387" y="485"/>
                  </a:lnTo>
                  <a:lnTo>
                    <a:pt x="375" y="503"/>
                  </a:lnTo>
                  <a:lnTo>
                    <a:pt x="362" y="522"/>
                  </a:lnTo>
                  <a:lnTo>
                    <a:pt x="344" y="546"/>
                  </a:lnTo>
                  <a:lnTo>
                    <a:pt x="332" y="564"/>
                  </a:lnTo>
                  <a:lnTo>
                    <a:pt x="313" y="583"/>
                  </a:lnTo>
                  <a:lnTo>
                    <a:pt x="301" y="601"/>
                  </a:lnTo>
                  <a:lnTo>
                    <a:pt x="283" y="620"/>
                  </a:lnTo>
                  <a:lnTo>
                    <a:pt x="270" y="638"/>
                  </a:lnTo>
                  <a:lnTo>
                    <a:pt x="258" y="657"/>
                  </a:lnTo>
                  <a:lnTo>
                    <a:pt x="240" y="675"/>
                  </a:lnTo>
                  <a:lnTo>
                    <a:pt x="227" y="693"/>
                  </a:lnTo>
                  <a:lnTo>
                    <a:pt x="209" y="712"/>
                  </a:lnTo>
                  <a:lnTo>
                    <a:pt x="196" y="730"/>
                  </a:lnTo>
                  <a:lnTo>
                    <a:pt x="178" y="749"/>
                  </a:lnTo>
                  <a:lnTo>
                    <a:pt x="166" y="767"/>
                  </a:lnTo>
                  <a:lnTo>
                    <a:pt x="153" y="785"/>
                  </a:lnTo>
                  <a:lnTo>
                    <a:pt x="135" y="804"/>
                  </a:lnTo>
                  <a:lnTo>
                    <a:pt x="123" y="822"/>
                  </a:lnTo>
                  <a:lnTo>
                    <a:pt x="104" y="847"/>
                  </a:lnTo>
                  <a:lnTo>
                    <a:pt x="92" y="865"/>
                  </a:lnTo>
                  <a:lnTo>
                    <a:pt x="80" y="884"/>
                  </a:lnTo>
                  <a:lnTo>
                    <a:pt x="61" y="902"/>
                  </a:lnTo>
                  <a:lnTo>
                    <a:pt x="49" y="920"/>
                  </a:lnTo>
                  <a:lnTo>
                    <a:pt x="30" y="939"/>
                  </a:lnTo>
                  <a:lnTo>
                    <a:pt x="18" y="957"/>
                  </a:lnTo>
                  <a:lnTo>
                    <a:pt x="0" y="97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5508" name="Freeform 112">
              <a:extLst>
                <a:ext uri="{FF2B5EF4-FFF2-40B4-BE49-F238E27FC236}">
                  <a16:creationId xmlns:a16="http://schemas.microsoft.com/office/drawing/2014/main" id="{3376DDC9-3E1F-9945-481A-2C9A49FAB4C2}"/>
                </a:ext>
              </a:extLst>
            </p:cNvPr>
            <p:cNvSpPr>
              <a:spLocks/>
            </p:cNvSpPr>
            <p:nvPr/>
          </p:nvSpPr>
          <p:spPr bwMode="auto">
            <a:xfrm>
              <a:off x="667" y="1321"/>
              <a:ext cx="724" cy="912"/>
            </a:xfrm>
            <a:custGeom>
              <a:avLst/>
              <a:gdLst>
                <a:gd name="T0" fmla="*/ 62 w 774"/>
                <a:gd name="T1" fmla="*/ 0 h 976"/>
                <a:gd name="T2" fmla="*/ 60 w 774"/>
                <a:gd name="T3" fmla="*/ 7 h 976"/>
                <a:gd name="T4" fmla="*/ 59 w 774"/>
                <a:gd name="T5" fmla="*/ 7 h 976"/>
                <a:gd name="T6" fmla="*/ 58 w 774"/>
                <a:gd name="T7" fmla="*/ 7 h 976"/>
                <a:gd name="T8" fmla="*/ 57 w 774"/>
                <a:gd name="T9" fmla="*/ 7 h 976"/>
                <a:gd name="T10" fmla="*/ 55 w 774"/>
                <a:gd name="T11" fmla="*/ 7 h 976"/>
                <a:gd name="T12" fmla="*/ 55 w 774"/>
                <a:gd name="T13" fmla="*/ 7 h 976"/>
                <a:gd name="T14" fmla="*/ 53 w 774"/>
                <a:gd name="T15" fmla="*/ 10 h 976"/>
                <a:gd name="T16" fmla="*/ 51 w 774"/>
                <a:gd name="T17" fmla="*/ 12 h 976"/>
                <a:gd name="T18" fmla="*/ 51 w 774"/>
                <a:gd name="T19" fmla="*/ 13 h 976"/>
                <a:gd name="T20" fmla="*/ 50 w 774"/>
                <a:gd name="T21" fmla="*/ 15 h 976"/>
                <a:gd name="T22" fmla="*/ 48 w 774"/>
                <a:gd name="T23" fmla="*/ 16 h 976"/>
                <a:gd name="T24" fmla="*/ 48 w 774"/>
                <a:gd name="T25" fmla="*/ 18 h 976"/>
                <a:gd name="T26" fmla="*/ 46 w 774"/>
                <a:gd name="T27" fmla="*/ 19 h 976"/>
                <a:gd name="T28" fmla="*/ 45 w 774"/>
                <a:gd name="T29" fmla="*/ 20 h 976"/>
                <a:gd name="T30" fmla="*/ 44 w 774"/>
                <a:gd name="T31" fmla="*/ 21 h 976"/>
                <a:gd name="T32" fmla="*/ 42 w 774"/>
                <a:gd name="T33" fmla="*/ 23 h 976"/>
                <a:gd name="T34" fmla="*/ 42 w 774"/>
                <a:gd name="T35" fmla="*/ 24 h 976"/>
                <a:gd name="T36" fmla="*/ 40 w 774"/>
                <a:gd name="T37" fmla="*/ 26 h 976"/>
                <a:gd name="T38" fmla="*/ 39 w 774"/>
                <a:gd name="T39" fmla="*/ 28 h 976"/>
                <a:gd name="T40" fmla="*/ 38 w 774"/>
                <a:gd name="T41" fmla="*/ 29 h 976"/>
                <a:gd name="T42" fmla="*/ 36 w 774"/>
                <a:gd name="T43" fmla="*/ 31 h 976"/>
                <a:gd name="T44" fmla="*/ 36 w 774"/>
                <a:gd name="T45" fmla="*/ 32 h 976"/>
                <a:gd name="T46" fmla="*/ 34 w 774"/>
                <a:gd name="T47" fmla="*/ 33 h 976"/>
                <a:gd name="T48" fmla="*/ 33 w 774"/>
                <a:gd name="T49" fmla="*/ 34 h 976"/>
                <a:gd name="T50" fmla="*/ 32 w 774"/>
                <a:gd name="T51" fmla="*/ 35 h 976"/>
                <a:gd name="T52" fmla="*/ 31 w 774"/>
                <a:gd name="T53" fmla="*/ 37 h 976"/>
                <a:gd name="T54" fmla="*/ 30 w 774"/>
                <a:gd name="T55" fmla="*/ 38 h 976"/>
                <a:gd name="T56" fmla="*/ 29 w 774"/>
                <a:gd name="T57" fmla="*/ 40 h 976"/>
                <a:gd name="T58" fmla="*/ 28 w 774"/>
                <a:gd name="T59" fmla="*/ 41 h 976"/>
                <a:gd name="T60" fmla="*/ 26 w 774"/>
                <a:gd name="T61" fmla="*/ 43 h 976"/>
                <a:gd name="T62" fmla="*/ 24 w 774"/>
                <a:gd name="T63" fmla="*/ 44 h 976"/>
                <a:gd name="T64" fmla="*/ 24 w 774"/>
                <a:gd name="T65" fmla="*/ 46 h 976"/>
                <a:gd name="T66" fmla="*/ 22 w 774"/>
                <a:gd name="T67" fmla="*/ 47 h 976"/>
                <a:gd name="T68" fmla="*/ 21 w 774"/>
                <a:gd name="T69" fmla="*/ 49 h 976"/>
                <a:gd name="T70" fmla="*/ 20 w 774"/>
                <a:gd name="T71" fmla="*/ 50 h 976"/>
                <a:gd name="T72" fmla="*/ 19 w 774"/>
                <a:gd name="T73" fmla="*/ 51 h 976"/>
                <a:gd name="T74" fmla="*/ 19 w 774"/>
                <a:gd name="T75" fmla="*/ 52 h 976"/>
                <a:gd name="T76" fmla="*/ 17 w 774"/>
                <a:gd name="T77" fmla="*/ 54 h 976"/>
                <a:gd name="T78" fmla="*/ 16 w 774"/>
                <a:gd name="T79" fmla="*/ 56 h 976"/>
                <a:gd name="T80" fmla="*/ 15 w 774"/>
                <a:gd name="T81" fmla="*/ 56 h 976"/>
                <a:gd name="T82" fmla="*/ 14 w 774"/>
                <a:gd name="T83" fmla="*/ 58 h 976"/>
                <a:gd name="T84" fmla="*/ 13 w 774"/>
                <a:gd name="T85" fmla="*/ 60 h 976"/>
                <a:gd name="T86" fmla="*/ 11 w 774"/>
                <a:gd name="T87" fmla="*/ 61 h 976"/>
                <a:gd name="T88" fmla="*/ 9 w 774"/>
                <a:gd name="T89" fmla="*/ 62 h 976"/>
                <a:gd name="T90" fmla="*/ 7 w 774"/>
                <a:gd name="T91" fmla="*/ 64 h 976"/>
                <a:gd name="T92" fmla="*/ 7 w 774"/>
                <a:gd name="T93" fmla="*/ 65 h 976"/>
                <a:gd name="T94" fmla="*/ 7 w 774"/>
                <a:gd name="T95" fmla="*/ 67 h 976"/>
                <a:gd name="T96" fmla="*/ 7 w 774"/>
                <a:gd name="T97" fmla="*/ 68 h 976"/>
                <a:gd name="T98" fmla="*/ 7 w 774"/>
                <a:gd name="T99" fmla="*/ 70 h 976"/>
                <a:gd name="T100" fmla="*/ 7 w 774"/>
                <a:gd name="T101" fmla="*/ 71 h 976"/>
                <a:gd name="T102" fmla="*/ 7 w 774"/>
                <a:gd name="T103" fmla="*/ 73 h 976"/>
                <a:gd name="T104" fmla="*/ 0 w 774"/>
                <a:gd name="T105" fmla="*/ 74 h 97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774" h="976">
                  <a:moveTo>
                    <a:pt x="774" y="0"/>
                  </a:moveTo>
                  <a:lnTo>
                    <a:pt x="762" y="18"/>
                  </a:lnTo>
                  <a:lnTo>
                    <a:pt x="744" y="37"/>
                  </a:lnTo>
                  <a:lnTo>
                    <a:pt x="731" y="55"/>
                  </a:lnTo>
                  <a:lnTo>
                    <a:pt x="719" y="73"/>
                  </a:lnTo>
                  <a:lnTo>
                    <a:pt x="701" y="92"/>
                  </a:lnTo>
                  <a:lnTo>
                    <a:pt x="688" y="110"/>
                  </a:lnTo>
                  <a:lnTo>
                    <a:pt x="670" y="129"/>
                  </a:lnTo>
                  <a:lnTo>
                    <a:pt x="658" y="147"/>
                  </a:lnTo>
                  <a:lnTo>
                    <a:pt x="639" y="166"/>
                  </a:lnTo>
                  <a:lnTo>
                    <a:pt x="627" y="184"/>
                  </a:lnTo>
                  <a:lnTo>
                    <a:pt x="614" y="202"/>
                  </a:lnTo>
                  <a:lnTo>
                    <a:pt x="596" y="221"/>
                  </a:lnTo>
                  <a:lnTo>
                    <a:pt x="584" y="245"/>
                  </a:lnTo>
                  <a:lnTo>
                    <a:pt x="565" y="264"/>
                  </a:lnTo>
                  <a:lnTo>
                    <a:pt x="553" y="282"/>
                  </a:lnTo>
                  <a:lnTo>
                    <a:pt x="541" y="301"/>
                  </a:lnTo>
                  <a:lnTo>
                    <a:pt x="522" y="319"/>
                  </a:lnTo>
                  <a:lnTo>
                    <a:pt x="510" y="337"/>
                  </a:lnTo>
                  <a:lnTo>
                    <a:pt x="492" y="356"/>
                  </a:lnTo>
                  <a:lnTo>
                    <a:pt x="479" y="374"/>
                  </a:lnTo>
                  <a:lnTo>
                    <a:pt x="461" y="393"/>
                  </a:lnTo>
                  <a:lnTo>
                    <a:pt x="449" y="411"/>
                  </a:lnTo>
                  <a:lnTo>
                    <a:pt x="436" y="429"/>
                  </a:lnTo>
                  <a:lnTo>
                    <a:pt x="418" y="448"/>
                  </a:lnTo>
                  <a:lnTo>
                    <a:pt x="405" y="466"/>
                  </a:lnTo>
                  <a:lnTo>
                    <a:pt x="387" y="485"/>
                  </a:lnTo>
                  <a:lnTo>
                    <a:pt x="375" y="503"/>
                  </a:lnTo>
                  <a:lnTo>
                    <a:pt x="362" y="522"/>
                  </a:lnTo>
                  <a:lnTo>
                    <a:pt x="344" y="546"/>
                  </a:lnTo>
                  <a:lnTo>
                    <a:pt x="332" y="564"/>
                  </a:lnTo>
                  <a:lnTo>
                    <a:pt x="313" y="583"/>
                  </a:lnTo>
                  <a:lnTo>
                    <a:pt x="301" y="601"/>
                  </a:lnTo>
                  <a:lnTo>
                    <a:pt x="283" y="620"/>
                  </a:lnTo>
                  <a:lnTo>
                    <a:pt x="270" y="638"/>
                  </a:lnTo>
                  <a:lnTo>
                    <a:pt x="258" y="657"/>
                  </a:lnTo>
                  <a:lnTo>
                    <a:pt x="240" y="675"/>
                  </a:lnTo>
                  <a:lnTo>
                    <a:pt x="227" y="693"/>
                  </a:lnTo>
                  <a:lnTo>
                    <a:pt x="209" y="712"/>
                  </a:lnTo>
                  <a:lnTo>
                    <a:pt x="196" y="730"/>
                  </a:lnTo>
                  <a:lnTo>
                    <a:pt x="178" y="749"/>
                  </a:lnTo>
                  <a:lnTo>
                    <a:pt x="166" y="767"/>
                  </a:lnTo>
                  <a:lnTo>
                    <a:pt x="153" y="785"/>
                  </a:lnTo>
                  <a:lnTo>
                    <a:pt x="135" y="804"/>
                  </a:lnTo>
                  <a:lnTo>
                    <a:pt x="123" y="822"/>
                  </a:lnTo>
                  <a:lnTo>
                    <a:pt x="104" y="847"/>
                  </a:lnTo>
                  <a:lnTo>
                    <a:pt x="92" y="865"/>
                  </a:lnTo>
                  <a:lnTo>
                    <a:pt x="80" y="884"/>
                  </a:lnTo>
                  <a:lnTo>
                    <a:pt x="61" y="902"/>
                  </a:lnTo>
                  <a:lnTo>
                    <a:pt x="49" y="920"/>
                  </a:lnTo>
                  <a:lnTo>
                    <a:pt x="30" y="939"/>
                  </a:lnTo>
                  <a:lnTo>
                    <a:pt x="18" y="957"/>
                  </a:lnTo>
                  <a:lnTo>
                    <a:pt x="0" y="97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5509" name="Freeform 113">
              <a:extLst>
                <a:ext uri="{FF2B5EF4-FFF2-40B4-BE49-F238E27FC236}">
                  <a16:creationId xmlns:a16="http://schemas.microsoft.com/office/drawing/2014/main" id="{2F1C954F-6EF2-76C3-6017-F90412F4CDC6}"/>
                </a:ext>
              </a:extLst>
            </p:cNvPr>
            <p:cNvSpPr>
              <a:spLocks/>
            </p:cNvSpPr>
            <p:nvPr/>
          </p:nvSpPr>
          <p:spPr bwMode="auto">
            <a:xfrm>
              <a:off x="667" y="1321"/>
              <a:ext cx="724" cy="912"/>
            </a:xfrm>
            <a:custGeom>
              <a:avLst/>
              <a:gdLst>
                <a:gd name="T0" fmla="*/ 62 w 774"/>
                <a:gd name="T1" fmla="*/ 0 h 976"/>
                <a:gd name="T2" fmla="*/ 60 w 774"/>
                <a:gd name="T3" fmla="*/ 7 h 976"/>
                <a:gd name="T4" fmla="*/ 59 w 774"/>
                <a:gd name="T5" fmla="*/ 7 h 976"/>
                <a:gd name="T6" fmla="*/ 58 w 774"/>
                <a:gd name="T7" fmla="*/ 7 h 976"/>
                <a:gd name="T8" fmla="*/ 57 w 774"/>
                <a:gd name="T9" fmla="*/ 7 h 976"/>
                <a:gd name="T10" fmla="*/ 55 w 774"/>
                <a:gd name="T11" fmla="*/ 7 h 976"/>
                <a:gd name="T12" fmla="*/ 55 w 774"/>
                <a:gd name="T13" fmla="*/ 7 h 976"/>
                <a:gd name="T14" fmla="*/ 53 w 774"/>
                <a:gd name="T15" fmla="*/ 10 h 976"/>
                <a:gd name="T16" fmla="*/ 51 w 774"/>
                <a:gd name="T17" fmla="*/ 12 h 976"/>
                <a:gd name="T18" fmla="*/ 51 w 774"/>
                <a:gd name="T19" fmla="*/ 13 h 976"/>
                <a:gd name="T20" fmla="*/ 50 w 774"/>
                <a:gd name="T21" fmla="*/ 15 h 976"/>
                <a:gd name="T22" fmla="*/ 48 w 774"/>
                <a:gd name="T23" fmla="*/ 16 h 976"/>
                <a:gd name="T24" fmla="*/ 48 w 774"/>
                <a:gd name="T25" fmla="*/ 18 h 976"/>
                <a:gd name="T26" fmla="*/ 46 w 774"/>
                <a:gd name="T27" fmla="*/ 19 h 976"/>
                <a:gd name="T28" fmla="*/ 45 w 774"/>
                <a:gd name="T29" fmla="*/ 20 h 976"/>
                <a:gd name="T30" fmla="*/ 44 w 774"/>
                <a:gd name="T31" fmla="*/ 21 h 976"/>
                <a:gd name="T32" fmla="*/ 42 w 774"/>
                <a:gd name="T33" fmla="*/ 23 h 976"/>
                <a:gd name="T34" fmla="*/ 42 w 774"/>
                <a:gd name="T35" fmla="*/ 24 h 976"/>
                <a:gd name="T36" fmla="*/ 40 w 774"/>
                <a:gd name="T37" fmla="*/ 26 h 976"/>
                <a:gd name="T38" fmla="*/ 39 w 774"/>
                <a:gd name="T39" fmla="*/ 28 h 976"/>
                <a:gd name="T40" fmla="*/ 38 w 774"/>
                <a:gd name="T41" fmla="*/ 29 h 976"/>
                <a:gd name="T42" fmla="*/ 36 w 774"/>
                <a:gd name="T43" fmla="*/ 31 h 976"/>
                <a:gd name="T44" fmla="*/ 36 w 774"/>
                <a:gd name="T45" fmla="*/ 32 h 976"/>
                <a:gd name="T46" fmla="*/ 34 w 774"/>
                <a:gd name="T47" fmla="*/ 33 h 976"/>
                <a:gd name="T48" fmla="*/ 33 w 774"/>
                <a:gd name="T49" fmla="*/ 34 h 976"/>
                <a:gd name="T50" fmla="*/ 32 w 774"/>
                <a:gd name="T51" fmla="*/ 35 h 976"/>
                <a:gd name="T52" fmla="*/ 31 w 774"/>
                <a:gd name="T53" fmla="*/ 37 h 976"/>
                <a:gd name="T54" fmla="*/ 30 w 774"/>
                <a:gd name="T55" fmla="*/ 38 h 976"/>
                <a:gd name="T56" fmla="*/ 29 w 774"/>
                <a:gd name="T57" fmla="*/ 40 h 976"/>
                <a:gd name="T58" fmla="*/ 28 w 774"/>
                <a:gd name="T59" fmla="*/ 41 h 976"/>
                <a:gd name="T60" fmla="*/ 26 w 774"/>
                <a:gd name="T61" fmla="*/ 43 h 976"/>
                <a:gd name="T62" fmla="*/ 24 w 774"/>
                <a:gd name="T63" fmla="*/ 44 h 976"/>
                <a:gd name="T64" fmla="*/ 24 w 774"/>
                <a:gd name="T65" fmla="*/ 46 h 976"/>
                <a:gd name="T66" fmla="*/ 22 w 774"/>
                <a:gd name="T67" fmla="*/ 47 h 976"/>
                <a:gd name="T68" fmla="*/ 21 w 774"/>
                <a:gd name="T69" fmla="*/ 49 h 976"/>
                <a:gd name="T70" fmla="*/ 20 w 774"/>
                <a:gd name="T71" fmla="*/ 50 h 976"/>
                <a:gd name="T72" fmla="*/ 19 w 774"/>
                <a:gd name="T73" fmla="*/ 51 h 976"/>
                <a:gd name="T74" fmla="*/ 19 w 774"/>
                <a:gd name="T75" fmla="*/ 52 h 976"/>
                <a:gd name="T76" fmla="*/ 17 w 774"/>
                <a:gd name="T77" fmla="*/ 54 h 976"/>
                <a:gd name="T78" fmla="*/ 16 w 774"/>
                <a:gd name="T79" fmla="*/ 56 h 976"/>
                <a:gd name="T80" fmla="*/ 15 w 774"/>
                <a:gd name="T81" fmla="*/ 56 h 976"/>
                <a:gd name="T82" fmla="*/ 14 w 774"/>
                <a:gd name="T83" fmla="*/ 58 h 976"/>
                <a:gd name="T84" fmla="*/ 13 w 774"/>
                <a:gd name="T85" fmla="*/ 60 h 976"/>
                <a:gd name="T86" fmla="*/ 11 w 774"/>
                <a:gd name="T87" fmla="*/ 61 h 976"/>
                <a:gd name="T88" fmla="*/ 9 w 774"/>
                <a:gd name="T89" fmla="*/ 62 h 976"/>
                <a:gd name="T90" fmla="*/ 7 w 774"/>
                <a:gd name="T91" fmla="*/ 64 h 976"/>
                <a:gd name="T92" fmla="*/ 7 w 774"/>
                <a:gd name="T93" fmla="*/ 65 h 976"/>
                <a:gd name="T94" fmla="*/ 7 w 774"/>
                <a:gd name="T95" fmla="*/ 67 h 976"/>
                <a:gd name="T96" fmla="*/ 7 w 774"/>
                <a:gd name="T97" fmla="*/ 68 h 976"/>
                <a:gd name="T98" fmla="*/ 7 w 774"/>
                <a:gd name="T99" fmla="*/ 70 h 976"/>
                <a:gd name="T100" fmla="*/ 7 w 774"/>
                <a:gd name="T101" fmla="*/ 71 h 976"/>
                <a:gd name="T102" fmla="*/ 7 w 774"/>
                <a:gd name="T103" fmla="*/ 73 h 976"/>
                <a:gd name="T104" fmla="*/ 0 w 774"/>
                <a:gd name="T105" fmla="*/ 74 h 97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774" h="976">
                  <a:moveTo>
                    <a:pt x="774" y="0"/>
                  </a:moveTo>
                  <a:lnTo>
                    <a:pt x="762" y="18"/>
                  </a:lnTo>
                  <a:lnTo>
                    <a:pt x="744" y="37"/>
                  </a:lnTo>
                  <a:lnTo>
                    <a:pt x="731" y="55"/>
                  </a:lnTo>
                  <a:lnTo>
                    <a:pt x="719" y="73"/>
                  </a:lnTo>
                  <a:lnTo>
                    <a:pt x="701" y="92"/>
                  </a:lnTo>
                  <a:lnTo>
                    <a:pt x="688" y="110"/>
                  </a:lnTo>
                  <a:lnTo>
                    <a:pt x="670" y="129"/>
                  </a:lnTo>
                  <a:lnTo>
                    <a:pt x="658" y="147"/>
                  </a:lnTo>
                  <a:lnTo>
                    <a:pt x="639" y="166"/>
                  </a:lnTo>
                  <a:lnTo>
                    <a:pt x="627" y="184"/>
                  </a:lnTo>
                  <a:lnTo>
                    <a:pt x="614" y="202"/>
                  </a:lnTo>
                  <a:lnTo>
                    <a:pt x="596" y="221"/>
                  </a:lnTo>
                  <a:lnTo>
                    <a:pt x="584" y="245"/>
                  </a:lnTo>
                  <a:lnTo>
                    <a:pt x="565" y="264"/>
                  </a:lnTo>
                  <a:lnTo>
                    <a:pt x="553" y="282"/>
                  </a:lnTo>
                  <a:lnTo>
                    <a:pt x="541" y="301"/>
                  </a:lnTo>
                  <a:lnTo>
                    <a:pt x="522" y="319"/>
                  </a:lnTo>
                  <a:lnTo>
                    <a:pt x="510" y="337"/>
                  </a:lnTo>
                  <a:lnTo>
                    <a:pt x="492" y="356"/>
                  </a:lnTo>
                  <a:lnTo>
                    <a:pt x="479" y="374"/>
                  </a:lnTo>
                  <a:lnTo>
                    <a:pt x="461" y="393"/>
                  </a:lnTo>
                  <a:lnTo>
                    <a:pt x="449" y="411"/>
                  </a:lnTo>
                  <a:lnTo>
                    <a:pt x="436" y="429"/>
                  </a:lnTo>
                  <a:lnTo>
                    <a:pt x="418" y="448"/>
                  </a:lnTo>
                  <a:lnTo>
                    <a:pt x="405" y="466"/>
                  </a:lnTo>
                  <a:lnTo>
                    <a:pt x="387" y="485"/>
                  </a:lnTo>
                  <a:lnTo>
                    <a:pt x="375" y="503"/>
                  </a:lnTo>
                  <a:lnTo>
                    <a:pt x="362" y="522"/>
                  </a:lnTo>
                  <a:lnTo>
                    <a:pt x="344" y="546"/>
                  </a:lnTo>
                  <a:lnTo>
                    <a:pt x="332" y="564"/>
                  </a:lnTo>
                  <a:lnTo>
                    <a:pt x="313" y="583"/>
                  </a:lnTo>
                  <a:lnTo>
                    <a:pt x="301" y="601"/>
                  </a:lnTo>
                  <a:lnTo>
                    <a:pt x="283" y="620"/>
                  </a:lnTo>
                  <a:lnTo>
                    <a:pt x="270" y="638"/>
                  </a:lnTo>
                  <a:lnTo>
                    <a:pt x="258" y="657"/>
                  </a:lnTo>
                  <a:lnTo>
                    <a:pt x="240" y="675"/>
                  </a:lnTo>
                  <a:lnTo>
                    <a:pt x="227" y="693"/>
                  </a:lnTo>
                  <a:lnTo>
                    <a:pt x="209" y="712"/>
                  </a:lnTo>
                  <a:lnTo>
                    <a:pt x="196" y="730"/>
                  </a:lnTo>
                  <a:lnTo>
                    <a:pt x="178" y="749"/>
                  </a:lnTo>
                  <a:lnTo>
                    <a:pt x="166" y="767"/>
                  </a:lnTo>
                  <a:lnTo>
                    <a:pt x="153" y="785"/>
                  </a:lnTo>
                  <a:lnTo>
                    <a:pt x="135" y="804"/>
                  </a:lnTo>
                  <a:lnTo>
                    <a:pt x="123" y="822"/>
                  </a:lnTo>
                  <a:lnTo>
                    <a:pt x="104" y="847"/>
                  </a:lnTo>
                  <a:lnTo>
                    <a:pt x="92" y="865"/>
                  </a:lnTo>
                  <a:lnTo>
                    <a:pt x="80" y="884"/>
                  </a:lnTo>
                  <a:lnTo>
                    <a:pt x="61" y="902"/>
                  </a:lnTo>
                  <a:lnTo>
                    <a:pt x="49" y="920"/>
                  </a:lnTo>
                  <a:lnTo>
                    <a:pt x="30" y="939"/>
                  </a:lnTo>
                  <a:lnTo>
                    <a:pt x="18" y="957"/>
                  </a:lnTo>
                  <a:lnTo>
                    <a:pt x="0" y="97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5510" name="Freeform 114">
              <a:extLst>
                <a:ext uri="{FF2B5EF4-FFF2-40B4-BE49-F238E27FC236}">
                  <a16:creationId xmlns:a16="http://schemas.microsoft.com/office/drawing/2014/main" id="{0CCDC766-AE62-D4C1-A7C2-4F86FEBC91F5}"/>
                </a:ext>
              </a:extLst>
            </p:cNvPr>
            <p:cNvSpPr>
              <a:spLocks/>
            </p:cNvSpPr>
            <p:nvPr/>
          </p:nvSpPr>
          <p:spPr bwMode="auto">
            <a:xfrm>
              <a:off x="667" y="1321"/>
              <a:ext cx="724" cy="912"/>
            </a:xfrm>
            <a:custGeom>
              <a:avLst/>
              <a:gdLst>
                <a:gd name="T0" fmla="*/ 62 w 774"/>
                <a:gd name="T1" fmla="*/ 0 h 976"/>
                <a:gd name="T2" fmla="*/ 60 w 774"/>
                <a:gd name="T3" fmla="*/ 7 h 976"/>
                <a:gd name="T4" fmla="*/ 59 w 774"/>
                <a:gd name="T5" fmla="*/ 7 h 976"/>
                <a:gd name="T6" fmla="*/ 58 w 774"/>
                <a:gd name="T7" fmla="*/ 7 h 976"/>
                <a:gd name="T8" fmla="*/ 57 w 774"/>
                <a:gd name="T9" fmla="*/ 7 h 976"/>
                <a:gd name="T10" fmla="*/ 55 w 774"/>
                <a:gd name="T11" fmla="*/ 7 h 976"/>
                <a:gd name="T12" fmla="*/ 55 w 774"/>
                <a:gd name="T13" fmla="*/ 7 h 976"/>
                <a:gd name="T14" fmla="*/ 53 w 774"/>
                <a:gd name="T15" fmla="*/ 10 h 976"/>
                <a:gd name="T16" fmla="*/ 51 w 774"/>
                <a:gd name="T17" fmla="*/ 12 h 976"/>
                <a:gd name="T18" fmla="*/ 51 w 774"/>
                <a:gd name="T19" fmla="*/ 13 h 976"/>
                <a:gd name="T20" fmla="*/ 50 w 774"/>
                <a:gd name="T21" fmla="*/ 15 h 976"/>
                <a:gd name="T22" fmla="*/ 48 w 774"/>
                <a:gd name="T23" fmla="*/ 16 h 976"/>
                <a:gd name="T24" fmla="*/ 48 w 774"/>
                <a:gd name="T25" fmla="*/ 18 h 976"/>
                <a:gd name="T26" fmla="*/ 46 w 774"/>
                <a:gd name="T27" fmla="*/ 19 h 976"/>
                <a:gd name="T28" fmla="*/ 45 w 774"/>
                <a:gd name="T29" fmla="*/ 20 h 976"/>
                <a:gd name="T30" fmla="*/ 44 w 774"/>
                <a:gd name="T31" fmla="*/ 21 h 976"/>
                <a:gd name="T32" fmla="*/ 42 w 774"/>
                <a:gd name="T33" fmla="*/ 23 h 976"/>
                <a:gd name="T34" fmla="*/ 42 w 774"/>
                <a:gd name="T35" fmla="*/ 24 h 976"/>
                <a:gd name="T36" fmla="*/ 40 w 774"/>
                <a:gd name="T37" fmla="*/ 26 h 976"/>
                <a:gd name="T38" fmla="*/ 39 w 774"/>
                <a:gd name="T39" fmla="*/ 28 h 976"/>
                <a:gd name="T40" fmla="*/ 38 w 774"/>
                <a:gd name="T41" fmla="*/ 29 h 976"/>
                <a:gd name="T42" fmla="*/ 36 w 774"/>
                <a:gd name="T43" fmla="*/ 31 h 976"/>
                <a:gd name="T44" fmla="*/ 36 w 774"/>
                <a:gd name="T45" fmla="*/ 32 h 976"/>
                <a:gd name="T46" fmla="*/ 34 w 774"/>
                <a:gd name="T47" fmla="*/ 33 h 976"/>
                <a:gd name="T48" fmla="*/ 33 w 774"/>
                <a:gd name="T49" fmla="*/ 34 h 976"/>
                <a:gd name="T50" fmla="*/ 32 w 774"/>
                <a:gd name="T51" fmla="*/ 35 h 976"/>
                <a:gd name="T52" fmla="*/ 31 w 774"/>
                <a:gd name="T53" fmla="*/ 37 h 976"/>
                <a:gd name="T54" fmla="*/ 30 w 774"/>
                <a:gd name="T55" fmla="*/ 38 h 976"/>
                <a:gd name="T56" fmla="*/ 29 w 774"/>
                <a:gd name="T57" fmla="*/ 40 h 976"/>
                <a:gd name="T58" fmla="*/ 28 w 774"/>
                <a:gd name="T59" fmla="*/ 41 h 976"/>
                <a:gd name="T60" fmla="*/ 26 w 774"/>
                <a:gd name="T61" fmla="*/ 43 h 976"/>
                <a:gd name="T62" fmla="*/ 24 w 774"/>
                <a:gd name="T63" fmla="*/ 44 h 976"/>
                <a:gd name="T64" fmla="*/ 24 w 774"/>
                <a:gd name="T65" fmla="*/ 46 h 976"/>
                <a:gd name="T66" fmla="*/ 22 w 774"/>
                <a:gd name="T67" fmla="*/ 47 h 976"/>
                <a:gd name="T68" fmla="*/ 21 w 774"/>
                <a:gd name="T69" fmla="*/ 49 h 976"/>
                <a:gd name="T70" fmla="*/ 20 w 774"/>
                <a:gd name="T71" fmla="*/ 50 h 976"/>
                <a:gd name="T72" fmla="*/ 19 w 774"/>
                <a:gd name="T73" fmla="*/ 51 h 976"/>
                <a:gd name="T74" fmla="*/ 19 w 774"/>
                <a:gd name="T75" fmla="*/ 52 h 976"/>
                <a:gd name="T76" fmla="*/ 17 w 774"/>
                <a:gd name="T77" fmla="*/ 54 h 976"/>
                <a:gd name="T78" fmla="*/ 16 w 774"/>
                <a:gd name="T79" fmla="*/ 56 h 976"/>
                <a:gd name="T80" fmla="*/ 15 w 774"/>
                <a:gd name="T81" fmla="*/ 56 h 976"/>
                <a:gd name="T82" fmla="*/ 14 w 774"/>
                <a:gd name="T83" fmla="*/ 58 h 976"/>
                <a:gd name="T84" fmla="*/ 13 w 774"/>
                <a:gd name="T85" fmla="*/ 60 h 976"/>
                <a:gd name="T86" fmla="*/ 11 w 774"/>
                <a:gd name="T87" fmla="*/ 61 h 976"/>
                <a:gd name="T88" fmla="*/ 9 w 774"/>
                <a:gd name="T89" fmla="*/ 62 h 976"/>
                <a:gd name="T90" fmla="*/ 7 w 774"/>
                <a:gd name="T91" fmla="*/ 64 h 976"/>
                <a:gd name="T92" fmla="*/ 7 w 774"/>
                <a:gd name="T93" fmla="*/ 65 h 976"/>
                <a:gd name="T94" fmla="*/ 7 w 774"/>
                <a:gd name="T95" fmla="*/ 67 h 976"/>
                <a:gd name="T96" fmla="*/ 7 w 774"/>
                <a:gd name="T97" fmla="*/ 68 h 976"/>
                <a:gd name="T98" fmla="*/ 7 w 774"/>
                <a:gd name="T99" fmla="*/ 70 h 976"/>
                <a:gd name="T100" fmla="*/ 7 w 774"/>
                <a:gd name="T101" fmla="*/ 71 h 976"/>
                <a:gd name="T102" fmla="*/ 7 w 774"/>
                <a:gd name="T103" fmla="*/ 73 h 976"/>
                <a:gd name="T104" fmla="*/ 0 w 774"/>
                <a:gd name="T105" fmla="*/ 74 h 97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774" h="976">
                  <a:moveTo>
                    <a:pt x="774" y="0"/>
                  </a:moveTo>
                  <a:lnTo>
                    <a:pt x="762" y="18"/>
                  </a:lnTo>
                  <a:lnTo>
                    <a:pt x="744" y="37"/>
                  </a:lnTo>
                  <a:lnTo>
                    <a:pt x="731" y="55"/>
                  </a:lnTo>
                  <a:lnTo>
                    <a:pt x="719" y="73"/>
                  </a:lnTo>
                  <a:lnTo>
                    <a:pt x="701" y="92"/>
                  </a:lnTo>
                  <a:lnTo>
                    <a:pt x="688" y="110"/>
                  </a:lnTo>
                  <a:lnTo>
                    <a:pt x="670" y="129"/>
                  </a:lnTo>
                  <a:lnTo>
                    <a:pt x="658" y="147"/>
                  </a:lnTo>
                  <a:lnTo>
                    <a:pt x="639" y="166"/>
                  </a:lnTo>
                  <a:lnTo>
                    <a:pt x="627" y="184"/>
                  </a:lnTo>
                  <a:lnTo>
                    <a:pt x="614" y="202"/>
                  </a:lnTo>
                  <a:lnTo>
                    <a:pt x="596" y="221"/>
                  </a:lnTo>
                  <a:lnTo>
                    <a:pt x="584" y="245"/>
                  </a:lnTo>
                  <a:lnTo>
                    <a:pt x="565" y="264"/>
                  </a:lnTo>
                  <a:lnTo>
                    <a:pt x="553" y="282"/>
                  </a:lnTo>
                  <a:lnTo>
                    <a:pt x="541" y="301"/>
                  </a:lnTo>
                  <a:lnTo>
                    <a:pt x="522" y="319"/>
                  </a:lnTo>
                  <a:lnTo>
                    <a:pt x="510" y="337"/>
                  </a:lnTo>
                  <a:lnTo>
                    <a:pt x="492" y="356"/>
                  </a:lnTo>
                  <a:lnTo>
                    <a:pt x="479" y="374"/>
                  </a:lnTo>
                  <a:lnTo>
                    <a:pt x="461" y="393"/>
                  </a:lnTo>
                  <a:lnTo>
                    <a:pt x="449" y="411"/>
                  </a:lnTo>
                  <a:lnTo>
                    <a:pt x="436" y="429"/>
                  </a:lnTo>
                  <a:lnTo>
                    <a:pt x="418" y="448"/>
                  </a:lnTo>
                  <a:lnTo>
                    <a:pt x="405" y="466"/>
                  </a:lnTo>
                  <a:lnTo>
                    <a:pt x="387" y="485"/>
                  </a:lnTo>
                  <a:lnTo>
                    <a:pt x="375" y="503"/>
                  </a:lnTo>
                  <a:lnTo>
                    <a:pt x="362" y="522"/>
                  </a:lnTo>
                  <a:lnTo>
                    <a:pt x="344" y="546"/>
                  </a:lnTo>
                  <a:lnTo>
                    <a:pt x="332" y="564"/>
                  </a:lnTo>
                  <a:lnTo>
                    <a:pt x="313" y="583"/>
                  </a:lnTo>
                  <a:lnTo>
                    <a:pt x="301" y="601"/>
                  </a:lnTo>
                  <a:lnTo>
                    <a:pt x="283" y="620"/>
                  </a:lnTo>
                  <a:lnTo>
                    <a:pt x="270" y="638"/>
                  </a:lnTo>
                  <a:lnTo>
                    <a:pt x="258" y="657"/>
                  </a:lnTo>
                  <a:lnTo>
                    <a:pt x="240" y="675"/>
                  </a:lnTo>
                  <a:lnTo>
                    <a:pt x="227" y="693"/>
                  </a:lnTo>
                  <a:lnTo>
                    <a:pt x="209" y="712"/>
                  </a:lnTo>
                  <a:lnTo>
                    <a:pt x="196" y="730"/>
                  </a:lnTo>
                  <a:lnTo>
                    <a:pt x="178" y="749"/>
                  </a:lnTo>
                  <a:lnTo>
                    <a:pt x="166" y="767"/>
                  </a:lnTo>
                  <a:lnTo>
                    <a:pt x="153" y="785"/>
                  </a:lnTo>
                  <a:lnTo>
                    <a:pt x="135" y="804"/>
                  </a:lnTo>
                  <a:lnTo>
                    <a:pt x="123" y="822"/>
                  </a:lnTo>
                  <a:lnTo>
                    <a:pt x="104" y="847"/>
                  </a:lnTo>
                  <a:lnTo>
                    <a:pt x="92" y="865"/>
                  </a:lnTo>
                  <a:lnTo>
                    <a:pt x="80" y="884"/>
                  </a:lnTo>
                  <a:lnTo>
                    <a:pt x="61" y="902"/>
                  </a:lnTo>
                  <a:lnTo>
                    <a:pt x="49" y="920"/>
                  </a:lnTo>
                  <a:lnTo>
                    <a:pt x="30" y="939"/>
                  </a:lnTo>
                  <a:lnTo>
                    <a:pt x="18" y="957"/>
                  </a:lnTo>
                  <a:lnTo>
                    <a:pt x="0" y="97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5511" name="Freeform 115">
              <a:extLst>
                <a:ext uri="{FF2B5EF4-FFF2-40B4-BE49-F238E27FC236}">
                  <a16:creationId xmlns:a16="http://schemas.microsoft.com/office/drawing/2014/main" id="{C0A959F1-1888-A531-DF7C-3A077CE04E2A}"/>
                </a:ext>
              </a:extLst>
            </p:cNvPr>
            <p:cNvSpPr>
              <a:spLocks/>
            </p:cNvSpPr>
            <p:nvPr/>
          </p:nvSpPr>
          <p:spPr bwMode="auto">
            <a:xfrm>
              <a:off x="667" y="1321"/>
              <a:ext cx="724" cy="912"/>
            </a:xfrm>
            <a:custGeom>
              <a:avLst/>
              <a:gdLst>
                <a:gd name="T0" fmla="*/ 62 w 774"/>
                <a:gd name="T1" fmla="*/ 0 h 976"/>
                <a:gd name="T2" fmla="*/ 60 w 774"/>
                <a:gd name="T3" fmla="*/ 7 h 976"/>
                <a:gd name="T4" fmla="*/ 59 w 774"/>
                <a:gd name="T5" fmla="*/ 7 h 976"/>
                <a:gd name="T6" fmla="*/ 58 w 774"/>
                <a:gd name="T7" fmla="*/ 7 h 976"/>
                <a:gd name="T8" fmla="*/ 57 w 774"/>
                <a:gd name="T9" fmla="*/ 7 h 976"/>
                <a:gd name="T10" fmla="*/ 55 w 774"/>
                <a:gd name="T11" fmla="*/ 7 h 976"/>
                <a:gd name="T12" fmla="*/ 55 w 774"/>
                <a:gd name="T13" fmla="*/ 7 h 976"/>
                <a:gd name="T14" fmla="*/ 53 w 774"/>
                <a:gd name="T15" fmla="*/ 10 h 976"/>
                <a:gd name="T16" fmla="*/ 51 w 774"/>
                <a:gd name="T17" fmla="*/ 12 h 976"/>
                <a:gd name="T18" fmla="*/ 51 w 774"/>
                <a:gd name="T19" fmla="*/ 13 h 976"/>
                <a:gd name="T20" fmla="*/ 50 w 774"/>
                <a:gd name="T21" fmla="*/ 15 h 976"/>
                <a:gd name="T22" fmla="*/ 48 w 774"/>
                <a:gd name="T23" fmla="*/ 16 h 976"/>
                <a:gd name="T24" fmla="*/ 48 w 774"/>
                <a:gd name="T25" fmla="*/ 18 h 976"/>
                <a:gd name="T26" fmla="*/ 46 w 774"/>
                <a:gd name="T27" fmla="*/ 19 h 976"/>
                <a:gd name="T28" fmla="*/ 45 w 774"/>
                <a:gd name="T29" fmla="*/ 20 h 976"/>
                <a:gd name="T30" fmla="*/ 44 w 774"/>
                <a:gd name="T31" fmla="*/ 21 h 976"/>
                <a:gd name="T32" fmla="*/ 42 w 774"/>
                <a:gd name="T33" fmla="*/ 23 h 976"/>
                <a:gd name="T34" fmla="*/ 42 w 774"/>
                <a:gd name="T35" fmla="*/ 24 h 976"/>
                <a:gd name="T36" fmla="*/ 40 w 774"/>
                <a:gd name="T37" fmla="*/ 26 h 976"/>
                <a:gd name="T38" fmla="*/ 39 w 774"/>
                <a:gd name="T39" fmla="*/ 28 h 976"/>
                <a:gd name="T40" fmla="*/ 38 w 774"/>
                <a:gd name="T41" fmla="*/ 29 h 976"/>
                <a:gd name="T42" fmla="*/ 36 w 774"/>
                <a:gd name="T43" fmla="*/ 31 h 976"/>
                <a:gd name="T44" fmla="*/ 36 w 774"/>
                <a:gd name="T45" fmla="*/ 32 h 976"/>
                <a:gd name="T46" fmla="*/ 34 w 774"/>
                <a:gd name="T47" fmla="*/ 33 h 976"/>
                <a:gd name="T48" fmla="*/ 33 w 774"/>
                <a:gd name="T49" fmla="*/ 34 h 976"/>
                <a:gd name="T50" fmla="*/ 32 w 774"/>
                <a:gd name="T51" fmla="*/ 35 h 976"/>
                <a:gd name="T52" fmla="*/ 31 w 774"/>
                <a:gd name="T53" fmla="*/ 37 h 976"/>
                <a:gd name="T54" fmla="*/ 30 w 774"/>
                <a:gd name="T55" fmla="*/ 38 h 976"/>
                <a:gd name="T56" fmla="*/ 29 w 774"/>
                <a:gd name="T57" fmla="*/ 40 h 976"/>
                <a:gd name="T58" fmla="*/ 28 w 774"/>
                <a:gd name="T59" fmla="*/ 41 h 976"/>
                <a:gd name="T60" fmla="*/ 26 w 774"/>
                <a:gd name="T61" fmla="*/ 43 h 976"/>
                <a:gd name="T62" fmla="*/ 24 w 774"/>
                <a:gd name="T63" fmla="*/ 44 h 976"/>
                <a:gd name="T64" fmla="*/ 24 w 774"/>
                <a:gd name="T65" fmla="*/ 46 h 976"/>
                <a:gd name="T66" fmla="*/ 22 w 774"/>
                <a:gd name="T67" fmla="*/ 47 h 976"/>
                <a:gd name="T68" fmla="*/ 21 w 774"/>
                <a:gd name="T69" fmla="*/ 49 h 976"/>
                <a:gd name="T70" fmla="*/ 20 w 774"/>
                <a:gd name="T71" fmla="*/ 50 h 976"/>
                <a:gd name="T72" fmla="*/ 19 w 774"/>
                <a:gd name="T73" fmla="*/ 51 h 976"/>
                <a:gd name="T74" fmla="*/ 19 w 774"/>
                <a:gd name="T75" fmla="*/ 52 h 976"/>
                <a:gd name="T76" fmla="*/ 17 w 774"/>
                <a:gd name="T77" fmla="*/ 54 h 976"/>
                <a:gd name="T78" fmla="*/ 16 w 774"/>
                <a:gd name="T79" fmla="*/ 56 h 976"/>
                <a:gd name="T80" fmla="*/ 15 w 774"/>
                <a:gd name="T81" fmla="*/ 56 h 976"/>
                <a:gd name="T82" fmla="*/ 14 w 774"/>
                <a:gd name="T83" fmla="*/ 58 h 976"/>
                <a:gd name="T84" fmla="*/ 13 w 774"/>
                <a:gd name="T85" fmla="*/ 60 h 976"/>
                <a:gd name="T86" fmla="*/ 11 w 774"/>
                <a:gd name="T87" fmla="*/ 61 h 976"/>
                <a:gd name="T88" fmla="*/ 9 w 774"/>
                <a:gd name="T89" fmla="*/ 62 h 976"/>
                <a:gd name="T90" fmla="*/ 7 w 774"/>
                <a:gd name="T91" fmla="*/ 64 h 976"/>
                <a:gd name="T92" fmla="*/ 7 w 774"/>
                <a:gd name="T93" fmla="*/ 65 h 976"/>
                <a:gd name="T94" fmla="*/ 7 w 774"/>
                <a:gd name="T95" fmla="*/ 67 h 976"/>
                <a:gd name="T96" fmla="*/ 7 w 774"/>
                <a:gd name="T97" fmla="*/ 68 h 976"/>
                <a:gd name="T98" fmla="*/ 7 w 774"/>
                <a:gd name="T99" fmla="*/ 70 h 976"/>
                <a:gd name="T100" fmla="*/ 7 w 774"/>
                <a:gd name="T101" fmla="*/ 71 h 976"/>
                <a:gd name="T102" fmla="*/ 7 w 774"/>
                <a:gd name="T103" fmla="*/ 73 h 976"/>
                <a:gd name="T104" fmla="*/ 0 w 774"/>
                <a:gd name="T105" fmla="*/ 74 h 97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774" h="976">
                  <a:moveTo>
                    <a:pt x="774" y="0"/>
                  </a:moveTo>
                  <a:lnTo>
                    <a:pt x="762" y="18"/>
                  </a:lnTo>
                  <a:lnTo>
                    <a:pt x="744" y="37"/>
                  </a:lnTo>
                  <a:lnTo>
                    <a:pt x="731" y="55"/>
                  </a:lnTo>
                  <a:lnTo>
                    <a:pt x="719" y="73"/>
                  </a:lnTo>
                  <a:lnTo>
                    <a:pt x="701" y="92"/>
                  </a:lnTo>
                  <a:lnTo>
                    <a:pt x="688" y="110"/>
                  </a:lnTo>
                  <a:lnTo>
                    <a:pt x="670" y="129"/>
                  </a:lnTo>
                  <a:lnTo>
                    <a:pt x="658" y="147"/>
                  </a:lnTo>
                  <a:lnTo>
                    <a:pt x="639" y="166"/>
                  </a:lnTo>
                  <a:lnTo>
                    <a:pt x="627" y="184"/>
                  </a:lnTo>
                  <a:lnTo>
                    <a:pt x="614" y="202"/>
                  </a:lnTo>
                  <a:lnTo>
                    <a:pt x="596" y="221"/>
                  </a:lnTo>
                  <a:lnTo>
                    <a:pt x="584" y="245"/>
                  </a:lnTo>
                  <a:lnTo>
                    <a:pt x="565" y="264"/>
                  </a:lnTo>
                  <a:lnTo>
                    <a:pt x="553" y="282"/>
                  </a:lnTo>
                  <a:lnTo>
                    <a:pt x="541" y="301"/>
                  </a:lnTo>
                  <a:lnTo>
                    <a:pt x="522" y="319"/>
                  </a:lnTo>
                  <a:lnTo>
                    <a:pt x="510" y="337"/>
                  </a:lnTo>
                  <a:lnTo>
                    <a:pt x="492" y="356"/>
                  </a:lnTo>
                  <a:lnTo>
                    <a:pt x="479" y="374"/>
                  </a:lnTo>
                  <a:lnTo>
                    <a:pt x="461" y="393"/>
                  </a:lnTo>
                  <a:lnTo>
                    <a:pt x="449" y="411"/>
                  </a:lnTo>
                  <a:lnTo>
                    <a:pt x="436" y="429"/>
                  </a:lnTo>
                  <a:lnTo>
                    <a:pt x="418" y="448"/>
                  </a:lnTo>
                  <a:lnTo>
                    <a:pt x="405" y="466"/>
                  </a:lnTo>
                  <a:lnTo>
                    <a:pt x="387" y="485"/>
                  </a:lnTo>
                  <a:lnTo>
                    <a:pt x="375" y="503"/>
                  </a:lnTo>
                  <a:lnTo>
                    <a:pt x="362" y="522"/>
                  </a:lnTo>
                  <a:lnTo>
                    <a:pt x="344" y="546"/>
                  </a:lnTo>
                  <a:lnTo>
                    <a:pt x="332" y="564"/>
                  </a:lnTo>
                  <a:lnTo>
                    <a:pt x="313" y="583"/>
                  </a:lnTo>
                  <a:lnTo>
                    <a:pt x="301" y="601"/>
                  </a:lnTo>
                  <a:lnTo>
                    <a:pt x="283" y="620"/>
                  </a:lnTo>
                  <a:lnTo>
                    <a:pt x="270" y="638"/>
                  </a:lnTo>
                  <a:lnTo>
                    <a:pt x="258" y="657"/>
                  </a:lnTo>
                  <a:lnTo>
                    <a:pt x="240" y="675"/>
                  </a:lnTo>
                  <a:lnTo>
                    <a:pt x="227" y="693"/>
                  </a:lnTo>
                  <a:lnTo>
                    <a:pt x="209" y="712"/>
                  </a:lnTo>
                  <a:lnTo>
                    <a:pt x="196" y="730"/>
                  </a:lnTo>
                  <a:lnTo>
                    <a:pt x="178" y="749"/>
                  </a:lnTo>
                  <a:lnTo>
                    <a:pt x="166" y="767"/>
                  </a:lnTo>
                  <a:lnTo>
                    <a:pt x="153" y="785"/>
                  </a:lnTo>
                  <a:lnTo>
                    <a:pt x="135" y="804"/>
                  </a:lnTo>
                  <a:lnTo>
                    <a:pt x="123" y="822"/>
                  </a:lnTo>
                  <a:lnTo>
                    <a:pt x="104" y="847"/>
                  </a:lnTo>
                  <a:lnTo>
                    <a:pt x="92" y="865"/>
                  </a:lnTo>
                  <a:lnTo>
                    <a:pt x="80" y="884"/>
                  </a:lnTo>
                  <a:lnTo>
                    <a:pt x="61" y="902"/>
                  </a:lnTo>
                  <a:lnTo>
                    <a:pt x="49" y="920"/>
                  </a:lnTo>
                  <a:lnTo>
                    <a:pt x="30" y="939"/>
                  </a:lnTo>
                  <a:lnTo>
                    <a:pt x="18" y="957"/>
                  </a:lnTo>
                  <a:lnTo>
                    <a:pt x="0" y="97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5512" name="Freeform 116">
              <a:extLst>
                <a:ext uri="{FF2B5EF4-FFF2-40B4-BE49-F238E27FC236}">
                  <a16:creationId xmlns:a16="http://schemas.microsoft.com/office/drawing/2014/main" id="{583CF3EB-D640-BF48-BF0D-FDB5C9FD08CE}"/>
                </a:ext>
              </a:extLst>
            </p:cNvPr>
            <p:cNvSpPr>
              <a:spLocks/>
            </p:cNvSpPr>
            <p:nvPr/>
          </p:nvSpPr>
          <p:spPr bwMode="auto">
            <a:xfrm>
              <a:off x="667" y="1321"/>
              <a:ext cx="724" cy="912"/>
            </a:xfrm>
            <a:custGeom>
              <a:avLst/>
              <a:gdLst>
                <a:gd name="T0" fmla="*/ 62 w 774"/>
                <a:gd name="T1" fmla="*/ 0 h 976"/>
                <a:gd name="T2" fmla="*/ 60 w 774"/>
                <a:gd name="T3" fmla="*/ 7 h 976"/>
                <a:gd name="T4" fmla="*/ 59 w 774"/>
                <a:gd name="T5" fmla="*/ 7 h 976"/>
                <a:gd name="T6" fmla="*/ 58 w 774"/>
                <a:gd name="T7" fmla="*/ 7 h 976"/>
                <a:gd name="T8" fmla="*/ 57 w 774"/>
                <a:gd name="T9" fmla="*/ 7 h 976"/>
                <a:gd name="T10" fmla="*/ 55 w 774"/>
                <a:gd name="T11" fmla="*/ 7 h 976"/>
                <a:gd name="T12" fmla="*/ 55 w 774"/>
                <a:gd name="T13" fmla="*/ 7 h 976"/>
                <a:gd name="T14" fmla="*/ 53 w 774"/>
                <a:gd name="T15" fmla="*/ 10 h 976"/>
                <a:gd name="T16" fmla="*/ 51 w 774"/>
                <a:gd name="T17" fmla="*/ 12 h 976"/>
                <a:gd name="T18" fmla="*/ 51 w 774"/>
                <a:gd name="T19" fmla="*/ 13 h 976"/>
                <a:gd name="T20" fmla="*/ 50 w 774"/>
                <a:gd name="T21" fmla="*/ 15 h 976"/>
                <a:gd name="T22" fmla="*/ 48 w 774"/>
                <a:gd name="T23" fmla="*/ 16 h 976"/>
                <a:gd name="T24" fmla="*/ 48 w 774"/>
                <a:gd name="T25" fmla="*/ 18 h 976"/>
                <a:gd name="T26" fmla="*/ 46 w 774"/>
                <a:gd name="T27" fmla="*/ 19 h 976"/>
                <a:gd name="T28" fmla="*/ 45 w 774"/>
                <a:gd name="T29" fmla="*/ 20 h 976"/>
                <a:gd name="T30" fmla="*/ 44 w 774"/>
                <a:gd name="T31" fmla="*/ 21 h 976"/>
                <a:gd name="T32" fmla="*/ 42 w 774"/>
                <a:gd name="T33" fmla="*/ 23 h 976"/>
                <a:gd name="T34" fmla="*/ 42 w 774"/>
                <a:gd name="T35" fmla="*/ 24 h 976"/>
                <a:gd name="T36" fmla="*/ 40 w 774"/>
                <a:gd name="T37" fmla="*/ 26 h 976"/>
                <a:gd name="T38" fmla="*/ 39 w 774"/>
                <a:gd name="T39" fmla="*/ 28 h 976"/>
                <a:gd name="T40" fmla="*/ 38 w 774"/>
                <a:gd name="T41" fmla="*/ 29 h 976"/>
                <a:gd name="T42" fmla="*/ 36 w 774"/>
                <a:gd name="T43" fmla="*/ 31 h 976"/>
                <a:gd name="T44" fmla="*/ 36 w 774"/>
                <a:gd name="T45" fmla="*/ 32 h 976"/>
                <a:gd name="T46" fmla="*/ 34 w 774"/>
                <a:gd name="T47" fmla="*/ 33 h 976"/>
                <a:gd name="T48" fmla="*/ 33 w 774"/>
                <a:gd name="T49" fmla="*/ 34 h 976"/>
                <a:gd name="T50" fmla="*/ 32 w 774"/>
                <a:gd name="T51" fmla="*/ 35 h 976"/>
                <a:gd name="T52" fmla="*/ 31 w 774"/>
                <a:gd name="T53" fmla="*/ 37 h 976"/>
                <a:gd name="T54" fmla="*/ 30 w 774"/>
                <a:gd name="T55" fmla="*/ 38 h 976"/>
                <a:gd name="T56" fmla="*/ 29 w 774"/>
                <a:gd name="T57" fmla="*/ 40 h 976"/>
                <a:gd name="T58" fmla="*/ 28 w 774"/>
                <a:gd name="T59" fmla="*/ 41 h 976"/>
                <a:gd name="T60" fmla="*/ 26 w 774"/>
                <a:gd name="T61" fmla="*/ 43 h 976"/>
                <a:gd name="T62" fmla="*/ 24 w 774"/>
                <a:gd name="T63" fmla="*/ 44 h 976"/>
                <a:gd name="T64" fmla="*/ 24 w 774"/>
                <a:gd name="T65" fmla="*/ 46 h 976"/>
                <a:gd name="T66" fmla="*/ 22 w 774"/>
                <a:gd name="T67" fmla="*/ 47 h 976"/>
                <a:gd name="T68" fmla="*/ 21 w 774"/>
                <a:gd name="T69" fmla="*/ 49 h 976"/>
                <a:gd name="T70" fmla="*/ 20 w 774"/>
                <a:gd name="T71" fmla="*/ 50 h 976"/>
                <a:gd name="T72" fmla="*/ 19 w 774"/>
                <a:gd name="T73" fmla="*/ 51 h 976"/>
                <a:gd name="T74" fmla="*/ 19 w 774"/>
                <a:gd name="T75" fmla="*/ 52 h 976"/>
                <a:gd name="T76" fmla="*/ 17 w 774"/>
                <a:gd name="T77" fmla="*/ 54 h 976"/>
                <a:gd name="T78" fmla="*/ 16 w 774"/>
                <a:gd name="T79" fmla="*/ 56 h 976"/>
                <a:gd name="T80" fmla="*/ 15 w 774"/>
                <a:gd name="T81" fmla="*/ 56 h 976"/>
                <a:gd name="T82" fmla="*/ 14 w 774"/>
                <a:gd name="T83" fmla="*/ 58 h 976"/>
                <a:gd name="T84" fmla="*/ 13 w 774"/>
                <a:gd name="T85" fmla="*/ 60 h 976"/>
                <a:gd name="T86" fmla="*/ 11 w 774"/>
                <a:gd name="T87" fmla="*/ 61 h 976"/>
                <a:gd name="T88" fmla="*/ 9 w 774"/>
                <a:gd name="T89" fmla="*/ 62 h 976"/>
                <a:gd name="T90" fmla="*/ 7 w 774"/>
                <a:gd name="T91" fmla="*/ 64 h 976"/>
                <a:gd name="T92" fmla="*/ 7 w 774"/>
                <a:gd name="T93" fmla="*/ 65 h 976"/>
                <a:gd name="T94" fmla="*/ 7 w 774"/>
                <a:gd name="T95" fmla="*/ 67 h 976"/>
                <a:gd name="T96" fmla="*/ 7 w 774"/>
                <a:gd name="T97" fmla="*/ 68 h 976"/>
                <a:gd name="T98" fmla="*/ 7 w 774"/>
                <a:gd name="T99" fmla="*/ 70 h 976"/>
                <a:gd name="T100" fmla="*/ 7 w 774"/>
                <a:gd name="T101" fmla="*/ 71 h 976"/>
                <a:gd name="T102" fmla="*/ 7 w 774"/>
                <a:gd name="T103" fmla="*/ 73 h 976"/>
                <a:gd name="T104" fmla="*/ 0 w 774"/>
                <a:gd name="T105" fmla="*/ 74 h 97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774" h="976">
                  <a:moveTo>
                    <a:pt x="774" y="0"/>
                  </a:moveTo>
                  <a:lnTo>
                    <a:pt x="762" y="18"/>
                  </a:lnTo>
                  <a:lnTo>
                    <a:pt x="744" y="37"/>
                  </a:lnTo>
                  <a:lnTo>
                    <a:pt x="731" y="55"/>
                  </a:lnTo>
                  <a:lnTo>
                    <a:pt x="719" y="73"/>
                  </a:lnTo>
                  <a:lnTo>
                    <a:pt x="701" y="92"/>
                  </a:lnTo>
                  <a:lnTo>
                    <a:pt x="688" y="110"/>
                  </a:lnTo>
                  <a:lnTo>
                    <a:pt x="670" y="129"/>
                  </a:lnTo>
                  <a:lnTo>
                    <a:pt x="658" y="147"/>
                  </a:lnTo>
                  <a:lnTo>
                    <a:pt x="639" y="166"/>
                  </a:lnTo>
                  <a:lnTo>
                    <a:pt x="627" y="184"/>
                  </a:lnTo>
                  <a:lnTo>
                    <a:pt x="614" y="202"/>
                  </a:lnTo>
                  <a:lnTo>
                    <a:pt x="596" y="221"/>
                  </a:lnTo>
                  <a:lnTo>
                    <a:pt x="584" y="245"/>
                  </a:lnTo>
                  <a:lnTo>
                    <a:pt x="565" y="264"/>
                  </a:lnTo>
                  <a:lnTo>
                    <a:pt x="553" y="282"/>
                  </a:lnTo>
                  <a:lnTo>
                    <a:pt x="541" y="301"/>
                  </a:lnTo>
                  <a:lnTo>
                    <a:pt x="522" y="319"/>
                  </a:lnTo>
                  <a:lnTo>
                    <a:pt x="510" y="337"/>
                  </a:lnTo>
                  <a:lnTo>
                    <a:pt x="492" y="356"/>
                  </a:lnTo>
                  <a:lnTo>
                    <a:pt x="479" y="374"/>
                  </a:lnTo>
                  <a:lnTo>
                    <a:pt x="461" y="393"/>
                  </a:lnTo>
                  <a:lnTo>
                    <a:pt x="449" y="411"/>
                  </a:lnTo>
                  <a:lnTo>
                    <a:pt x="436" y="429"/>
                  </a:lnTo>
                  <a:lnTo>
                    <a:pt x="418" y="448"/>
                  </a:lnTo>
                  <a:lnTo>
                    <a:pt x="405" y="466"/>
                  </a:lnTo>
                  <a:lnTo>
                    <a:pt x="387" y="485"/>
                  </a:lnTo>
                  <a:lnTo>
                    <a:pt x="375" y="503"/>
                  </a:lnTo>
                  <a:lnTo>
                    <a:pt x="362" y="522"/>
                  </a:lnTo>
                  <a:lnTo>
                    <a:pt x="344" y="546"/>
                  </a:lnTo>
                  <a:lnTo>
                    <a:pt x="332" y="564"/>
                  </a:lnTo>
                  <a:lnTo>
                    <a:pt x="313" y="583"/>
                  </a:lnTo>
                  <a:lnTo>
                    <a:pt x="301" y="601"/>
                  </a:lnTo>
                  <a:lnTo>
                    <a:pt x="283" y="620"/>
                  </a:lnTo>
                  <a:lnTo>
                    <a:pt x="270" y="638"/>
                  </a:lnTo>
                  <a:lnTo>
                    <a:pt x="258" y="657"/>
                  </a:lnTo>
                  <a:lnTo>
                    <a:pt x="240" y="675"/>
                  </a:lnTo>
                  <a:lnTo>
                    <a:pt x="227" y="693"/>
                  </a:lnTo>
                  <a:lnTo>
                    <a:pt x="209" y="712"/>
                  </a:lnTo>
                  <a:lnTo>
                    <a:pt x="196" y="730"/>
                  </a:lnTo>
                  <a:lnTo>
                    <a:pt x="178" y="749"/>
                  </a:lnTo>
                  <a:lnTo>
                    <a:pt x="166" y="767"/>
                  </a:lnTo>
                  <a:lnTo>
                    <a:pt x="153" y="785"/>
                  </a:lnTo>
                  <a:lnTo>
                    <a:pt x="135" y="804"/>
                  </a:lnTo>
                  <a:lnTo>
                    <a:pt x="123" y="822"/>
                  </a:lnTo>
                  <a:lnTo>
                    <a:pt x="104" y="847"/>
                  </a:lnTo>
                  <a:lnTo>
                    <a:pt x="92" y="865"/>
                  </a:lnTo>
                  <a:lnTo>
                    <a:pt x="80" y="884"/>
                  </a:lnTo>
                  <a:lnTo>
                    <a:pt x="61" y="902"/>
                  </a:lnTo>
                  <a:lnTo>
                    <a:pt x="49" y="920"/>
                  </a:lnTo>
                  <a:lnTo>
                    <a:pt x="30" y="939"/>
                  </a:lnTo>
                  <a:lnTo>
                    <a:pt x="18" y="957"/>
                  </a:lnTo>
                  <a:lnTo>
                    <a:pt x="0" y="97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5513" name="Freeform 117">
              <a:extLst>
                <a:ext uri="{FF2B5EF4-FFF2-40B4-BE49-F238E27FC236}">
                  <a16:creationId xmlns:a16="http://schemas.microsoft.com/office/drawing/2014/main" id="{F42C6818-DFF3-E69E-EC86-3F708E186D34}"/>
                </a:ext>
              </a:extLst>
            </p:cNvPr>
            <p:cNvSpPr>
              <a:spLocks/>
            </p:cNvSpPr>
            <p:nvPr/>
          </p:nvSpPr>
          <p:spPr bwMode="auto">
            <a:xfrm>
              <a:off x="667" y="1321"/>
              <a:ext cx="724" cy="912"/>
            </a:xfrm>
            <a:custGeom>
              <a:avLst/>
              <a:gdLst>
                <a:gd name="T0" fmla="*/ 62 w 774"/>
                <a:gd name="T1" fmla="*/ 0 h 976"/>
                <a:gd name="T2" fmla="*/ 60 w 774"/>
                <a:gd name="T3" fmla="*/ 7 h 976"/>
                <a:gd name="T4" fmla="*/ 59 w 774"/>
                <a:gd name="T5" fmla="*/ 7 h 976"/>
                <a:gd name="T6" fmla="*/ 58 w 774"/>
                <a:gd name="T7" fmla="*/ 7 h 976"/>
                <a:gd name="T8" fmla="*/ 57 w 774"/>
                <a:gd name="T9" fmla="*/ 7 h 976"/>
                <a:gd name="T10" fmla="*/ 55 w 774"/>
                <a:gd name="T11" fmla="*/ 7 h 976"/>
                <a:gd name="T12" fmla="*/ 55 w 774"/>
                <a:gd name="T13" fmla="*/ 7 h 976"/>
                <a:gd name="T14" fmla="*/ 53 w 774"/>
                <a:gd name="T15" fmla="*/ 10 h 976"/>
                <a:gd name="T16" fmla="*/ 51 w 774"/>
                <a:gd name="T17" fmla="*/ 12 h 976"/>
                <a:gd name="T18" fmla="*/ 51 w 774"/>
                <a:gd name="T19" fmla="*/ 13 h 976"/>
                <a:gd name="T20" fmla="*/ 50 w 774"/>
                <a:gd name="T21" fmla="*/ 15 h 976"/>
                <a:gd name="T22" fmla="*/ 48 w 774"/>
                <a:gd name="T23" fmla="*/ 16 h 976"/>
                <a:gd name="T24" fmla="*/ 48 w 774"/>
                <a:gd name="T25" fmla="*/ 18 h 976"/>
                <a:gd name="T26" fmla="*/ 46 w 774"/>
                <a:gd name="T27" fmla="*/ 19 h 976"/>
                <a:gd name="T28" fmla="*/ 45 w 774"/>
                <a:gd name="T29" fmla="*/ 20 h 976"/>
                <a:gd name="T30" fmla="*/ 44 w 774"/>
                <a:gd name="T31" fmla="*/ 21 h 976"/>
                <a:gd name="T32" fmla="*/ 42 w 774"/>
                <a:gd name="T33" fmla="*/ 23 h 976"/>
                <a:gd name="T34" fmla="*/ 42 w 774"/>
                <a:gd name="T35" fmla="*/ 24 h 976"/>
                <a:gd name="T36" fmla="*/ 40 w 774"/>
                <a:gd name="T37" fmla="*/ 26 h 976"/>
                <a:gd name="T38" fmla="*/ 39 w 774"/>
                <a:gd name="T39" fmla="*/ 28 h 976"/>
                <a:gd name="T40" fmla="*/ 38 w 774"/>
                <a:gd name="T41" fmla="*/ 29 h 976"/>
                <a:gd name="T42" fmla="*/ 36 w 774"/>
                <a:gd name="T43" fmla="*/ 31 h 976"/>
                <a:gd name="T44" fmla="*/ 36 w 774"/>
                <a:gd name="T45" fmla="*/ 32 h 976"/>
                <a:gd name="T46" fmla="*/ 34 w 774"/>
                <a:gd name="T47" fmla="*/ 33 h 976"/>
                <a:gd name="T48" fmla="*/ 33 w 774"/>
                <a:gd name="T49" fmla="*/ 34 h 976"/>
                <a:gd name="T50" fmla="*/ 32 w 774"/>
                <a:gd name="T51" fmla="*/ 35 h 976"/>
                <a:gd name="T52" fmla="*/ 31 w 774"/>
                <a:gd name="T53" fmla="*/ 37 h 976"/>
                <a:gd name="T54" fmla="*/ 30 w 774"/>
                <a:gd name="T55" fmla="*/ 38 h 976"/>
                <a:gd name="T56" fmla="*/ 29 w 774"/>
                <a:gd name="T57" fmla="*/ 40 h 976"/>
                <a:gd name="T58" fmla="*/ 28 w 774"/>
                <a:gd name="T59" fmla="*/ 41 h 976"/>
                <a:gd name="T60" fmla="*/ 26 w 774"/>
                <a:gd name="T61" fmla="*/ 43 h 976"/>
                <a:gd name="T62" fmla="*/ 24 w 774"/>
                <a:gd name="T63" fmla="*/ 44 h 976"/>
                <a:gd name="T64" fmla="*/ 24 w 774"/>
                <a:gd name="T65" fmla="*/ 46 h 976"/>
                <a:gd name="T66" fmla="*/ 22 w 774"/>
                <a:gd name="T67" fmla="*/ 47 h 976"/>
                <a:gd name="T68" fmla="*/ 21 w 774"/>
                <a:gd name="T69" fmla="*/ 49 h 976"/>
                <a:gd name="T70" fmla="*/ 20 w 774"/>
                <a:gd name="T71" fmla="*/ 50 h 976"/>
                <a:gd name="T72" fmla="*/ 19 w 774"/>
                <a:gd name="T73" fmla="*/ 51 h 976"/>
                <a:gd name="T74" fmla="*/ 19 w 774"/>
                <a:gd name="T75" fmla="*/ 52 h 976"/>
                <a:gd name="T76" fmla="*/ 17 w 774"/>
                <a:gd name="T77" fmla="*/ 54 h 976"/>
                <a:gd name="T78" fmla="*/ 16 w 774"/>
                <a:gd name="T79" fmla="*/ 56 h 976"/>
                <a:gd name="T80" fmla="*/ 15 w 774"/>
                <a:gd name="T81" fmla="*/ 56 h 976"/>
                <a:gd name="T82" fmla="*/ 14 w 774"/>
                <a:gd name="T83" fmla="*/ 58 h 976"/>
                <a:gd name="T84" fmla="*/ 13 w 774"/>
                <a:gd name="T85" fmla="*/ 60 h 976"/>
                <a:gd name="T86" fmla="*/ 11 w 774"/>
                <a:gd name="T87" fmla="*/ 61 h 976"/>
                <a:gd name="T88" fmla="*/ 9 w 774"/>
                <a:gd name="T89" fmla="*/ 62 h 976"/>
                <a:gd name="T90" fmla="*/ 7 w 774"/>
                <a:gd name="T91" fmla="*/ 64 h 976"/>
                <a:gd name="T92" fmla="*/ 7 w 774"/>
                <a:gd name="T93" fmla="*/ 65 h 976"/>
                <a:gd name="T94" fmla="*/ 7 w 774"/>
                <a:gd name="T95" fmla="*/ 67 h 976"/>
                <a:gd name="T96" fmla="*/ 7 w 774"/>
                <a:gd name="T97" fmla="*/ 68 h 976"/>
                <a:gd name="T98" fmla="*/ 7 w 774"/>
                <a:gd name="T99" fmla="*/ 70 h 976"/>
                <a:gd name="T100" fmla="*/ 7 w 774"/>
                <a:gd name="T101" fmla="*/ 71 h 976"/>
                <a:gd name="T102" fmla="*/ 7 w 774"/>
                <a:gd name="T103" fmla="*/ 73 h 976"/>
                <a:gd name="T104" fmla="*/ 0 w 774"/>
                <a:gd name="T105" fmla="*/ 74 h 97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774" h="976">
                  <a:moveTo>
                    <a:pt x="774" y="0"/>
                  </a:moveTo>
                  <a:lnTo>
                    <a:pt x="762" y="18"/>
                  </a:lnTo>
                  <a:lnTo>
                    <a:pt x="744" y="37"/>
                  </a:lnTo>
                  <a:lnTo>
                    <a:pt x="731" y="55"/>
                  </a:lnTo>
                  <a:lnTo>
                    <a:pt x="719" y="73"/>
                  </a:lnTo>
                  <a:lnTo>
                    <a:pt x="701" y="92"/>
                  </a:lnTo>
                  <a:lnTo>
                    <a:pt x="688" y="110"/>
                  </a:lnTo>
                  <a:lnTo>
                    <a:pt x="670" y="129"/>
                  </a:lnTo>
                  <a:lnTo>
                    <a:pt x="658" y="147"/>
                  </a:lnTo>
                  <a:lnTo>
                    <a:pt x="639" y="166"/>
                  </a:lnTo>
                  <a:lnTo>
                    <a:pt x="627" y="184"/>
                  </a:lnTo>
                  <a:lnTo>
                    <a:pt x="614" y="202"/>
                  </a:lnTo>
                  <a:lnTo>
                    <a:pt x="596" y="221"/>
                  </a:lnTo>
                  <a:lnTo>
                    <a:pt x="584" y="245"/>
                  </a:lnTo>
                  <a:lnTo>
                    <a:pt x="565" y="264"/>
                  </a:lnTo>
                  <a:lnTo>
                    <a:pt x="553" y="282"/>
                  </a:lnTo>
                  <a:lnTo>
                    <a:pt x="541" y="301"/>
                  </a:lnTo>
                  <a:lnTo>
                    <a:pt x="522" y="319"/>
                  </a:lnTo>
                  <a:lnTo>
                    <a:pt x="510" y="337"/>
                  </a:lnTo>
                  <a:lnTo>
                    <a:pt x="492" y="356"/>
                  </a:lnTo>
                  <a:lnTo>
                    <a:pt x="479" y="374"/>
                  </a:lnTo>
                  <a:lnTo>
                    <a:pt x="461" y="393"/>
                  </a:lnTo>
                  <a:lnTo>
                    <a:pt x="449" y="411"/>
                  </a:lnTo>
                  <a:lnTo>
                    <a:pt x="436" y="429"/>
                  </a:lnTo>
                  <a:lnTo>
                    <a:pt x="418" y="448"/>
                  </a:lnTo>
                  <a:lnTo>
                    <a:pt x="405" y="466"/>
                  </a:lnTo>
                  <a:lnTo>
                    <a:pt x="387" y="485"/>
                  </a:lnTo>
                  <a:lnTo>
                    <a:pt x="375" y="503"/>
                  </a:lnTo>
                  <a:lnTo>
                    <a:pt x="362" y="522"/>
                  </a:lnTo>
                  <a:lnTo>
                    <a:pt x="344" y="546"/>
                  </a:lnTo>
                  <a:lnTo>
                    <a:pt x="332" y="564"/>
                  </a:lnTo>
                  <a:lnTo>
                    <a:pt x="313" y="583"/>
                  </a:lnTo>
                  <a:lnTo>
                    <a:pt x="301" y="601"/>
                  </a:lnTo>
                  <a:lnTo>
                    <a:pt x="283" y="620"/>
                  </a:lnTo>
                  <a:lnTo>
                    <a:pt x="270" y="638"/>
                  </a:lnTo>
                  <a:lnTo>
                    <a:pt x="258" y="657"/>
                  </a:lnTo>
                  <a:lnTo>
                    <a:pt x="240" y="675"/>
                  </a:lnTo>
                  <a:lnTo>
                    <a:pt x="227" y="693"/>
                  </a:lnTo>
                  <a:lnTo>
                    <a:pt x="209" y="712"/>
                  </a:lnTo>
                  <a:lnTo>
                    <a:pt x="196" y="730"/>
                  </a:lnTo>
                  <a:lnTo>
                    <a:pt x="178" y="749"/>
                  </a:lnTo>
                  <a:lnTo>
                    <a:pt x="166" y="767"/>
                  </a:lnTo>
                  <a:lnTo>
                    <a:pt x="153" y="785"/>
                  </a:lnTo>
                  <a:lnTo>
                    <a:pt x="135" y="804"/>
                  </a:lnTo>
                  <a:lnTo>
                    <a:pt x="123" y="822"/>
                  </a:lnTo>
                  <a:lnTo>
                    <a:pt x="104" y="847"/>
                  </a:lnTo>
                  <a:lnTo>
                    <a:pt x="92" y="865"/>
                  </a:lnTo>
                  <a:lnTo>
                    <a:pt x="80" y="884"/>
                  </a:lnTo>
                  <a:lnTo>
                    <a:pt x="61" y="902"/>
                  </a:lnTo>
                  <a:lnTo>
                    <a:pt x="49" y="920"/>
                  </a:lnTo>
                  <a:lnTo>
                    <a:pt x="30" y="939"/>
                  </a:lnTo>
                  <a:lnTo>
                    <a:pt x="18" y="957"/>
                  </a:lnTo>
                  <a:lnTo>
                    <a:pt x="0" y="97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5514" name="Freeform 118">
              <a:extLst>
                <a:ext uri="{FF2B5EF4-FFF2-40B4-BE49-F238E27FC236}">
                  <a16:creationId xmlns:a16="http://schemas.microsoft.com/office/drawing/2014/main" id="{A6BAAC8C-0530-8F6F-6F64-EDE6905260C5}"/>
                </a:ext>
              </a:extLst>
            </p:cNvPr>
            <p:cNvSpPr>
              <a:spLocks/>
            </p:cNvSpPr>
            <p:nvPr/>
          </p:nvSpPr>
          <p:spPr bwMode="auto">
            <a:xfrm>
              <a:off x="667" y="1321"/>
              <a:ext cx="724" cy="912"/>
            </a:xfrm>
            <a:custGeom>
              <a:avLst/>
              <a:gdLst>
                <a:gd name="T0" fmla="*/ 62 w 774"/>
                <a:gd name="T1" fmla="*/ 0 h 976"/>
                <a:gd name="T2" fmla="*/ 60 w 774"/>
                <a:gd name="T3" fmla="*/ 7 h 976"/>
                <a:gd name="T4" fmla="*/ 59 w 774"/>
                <a:gd name="T5" fmla="*/ 7 h 976"/>
                <a:gd name="T6" fmla="*/ 58 w 774"/>
                <a:gd name="T7" fmla="*/ 7 h 976"/>
                <a:gd name="T8" fmla="*/ 57 w 774"/>
                <a:gd name="T9" fmla="*/ 7 h 976"/>
                <a:gd name="T10" fmla="*/ 55 w 774"/>
                <a:gd name="T11" fmla="*/ 7 h 976"/>
                <a:gd name="T12" fmla="*/ 55 w 774"/>
                <a:gd name="T13" fmla="*/ 7 h 976"/>
                <a:gd name="T14" fmla="*/ 53 w 774"/>
                <a:gd name="T15" fmla="*/ 10 h 976"/>
                <a:gd name="T16" fmla="*/ 51 w 774"/>
                <a:gd name="T17" fmla="*/ 12 h 976"/>
                <a:gd name="T18" fmla="*/ 51 w 774"/>
                <a:gd name="T19" fmla="*/ 13 h 976"/>
                <a:gd name="T20" fmla="*/ 50 w 774"/>
                <a:gd name="T21" fmla="*/ 15 h 976"/>
                <a:gd name="T22" fmla="*/ 48 w 774"/>
                <a:gd name="T23" fmla="*/ 16 h 976"/>
                <a:gd name="T24" fmla="*/ 48 w 774"/>
                <a:gd name="T25" fmla="*/ 18 h 976"/>
                <a:gd name="T26" fmla="*/ 46 w 774"/>
                <a:gd name="T27" fmla="*/ 19 h 976"/>
                <a:gd name="T28" fmla="*/ 45 w 774"/>
                <a:gd name="T29" fmla="*/ 20 h 976"/>
                <a:gd name="T30" fmla="*/ 44 w 774"/>
                <a:gd name="T31" fmla="*/ 21 h 976"/>
                <a:gd name="T32" fmla="*/ 42 w 774"/>
                <a:gd name="T33" fmla="*/ 23 h 976"/>
                <a:gd name="T34" fmla="*/ 42 w 774"/>
                <a:gd name="T35" fmla="*/ 24 h 976"/>
                <a:gd name="T36" fmla="*/ 40 w 774"/>
                <a:gd name="T37" fmla="*/ 26 h 976"/>
                <a:gd name="T38" fmla="*/ 39 w 774"/>
                <a:gd name="T39" fmla="*/ 28 h 976"/>
                <a:gd name="T40" fmla="*/ 38 w 774"/>
                <a:gd name="T41" fmla="*/ 29 h 976"/>
                <a:gd name="T42" fmla="*/ 36 w 774"/>
                <a:gd name="T43" fmla="*/ 31 h 976"/>
                <a:gd name="T44" fmla="*/ 36 w 774"/>
                <a:gd name="T45" fmla="*/ 32 h 976"/>
                <a:gd name="T46" fmla="*/ 34 w 774"/>
                <a:gd name="T47" fmla="*/ 33 h 976"/>
                <a:gd name="T48" fmla="*/ 33 w 774"/>
                <a:gd name="T49" fmla="*/ 34 h 976"/>
                <a:gd name="T50" fmla="*/ 32 w 774"/>
                <a:gd name="T51" fmla="*/ 35 h 976"/>
                <a:gd name="T52" fmla="*/ 31 w 774"/>
                <a:gd name="T53" fmla="*/ 37 h 976"/>
                <a:gd name="T54" fmla="*/ 30 w 774"/>
                <a:gd name="T55" fmla="*/ 38 h 976"/>
                <a:gd name="T56" fmla="*/ 29 w 774"/>
                <a:gd name="T57" fmla="*/ 40 h 976"/>
                <a:gd name="T58" fmla="*/ 28 w 774"/>
                <a:gd name="T59" fmla="*/ 41 h 976"/>
                <a:gd name="T60" fmla="*/ 26 w 774"/>
                <a:gd name="T61" fmla="*/ 43 h 976"/>
                <a:gd name="T62" fmla="*/ 24 w 774"/>
                <a:gd name="T63" fmla="*/ 44 h 976"/>
                <a:gd name="T64" fmla="*/ 24 w 774"/>
                <a:gd name="T65" fmla="*/ 46 h 976"/>
                <a:gd name="T66" fmla="*/ 22 w 774"/>
                <a:gd name="T67" fmla="*/ 47 h 976"/>
                <a:gd name="T68" fmla="*/ 21 w 774"/>
                <a:gd name="T69" fmla="*/ 49 h 976"/>
                <a:gd name="T70" fmla="*/ 20 w 774"/>
                <a:gd name="T71" fmla="*/ 50 h 976"/>
                <a:gd name="T72" fmla="*/ 19 w 774"/>
                <a:gd name="T73" fmla="*/ 51 h 976"/>
                <a:gd name="T74" fmla="*/ 19 w 774"/>
                <a:gd name="T75" fmla="*/ 52 h 976"/>
                <a:gd name="T76" fmla="*/ 17 w 774"/>
                <a:gd name="T77" fmla="*/ 54 h 976"/>
                <a:gd name="T78" fmla="*/ 16 w 774"/>
                <a:gd name="T79" fmla="*/ 56 h 976"/>
                <a:gd name="T80" fmla="*/ 15 w 774"/>
                <a:gd name="T81" fmla="*/ 56 h 976"/>
                <a:gd name="T82" fmla="*/ 14 w 774"/>
                <a:gd name="T83" fmla="*/ 58 h 976"/>
                <a:gd name="T84" fmla="*/ 13 w 774"/>
                <a:gd name="T85" fmla="*/ 60 h 976"/>
                <a:gd name="T86" fmla="*/ 11 w 774"/>
                <a:gd name="T87" fmla="*/ 61 h 976"/>
                <a:gd name="T88" fmla="*/ 9 w 774"/>
                <a:gd name="T89" fmla="*/ 62 h 976"/>
                <a:gd name="T90" fmla="*/ 7 w 774"/>
                <a:gd name="T91" fmla="*/ 64 h 976"/>
                <a:gd name="T92" fmla="*/ 7 w 774"/>
                <a:gd name="T93" fmla="*/ 65 h 976"/>
                <a:gd name="T94" fmla="*/ 7 w 774"/>
                <a:gd name="T95" fmla="*/ 67 h 976"/>
                <a:gd name="T96" fmla="*/ 7 w 774"/>
                <a:gd name="T97" fmla="*/ 68 h 976"/>
                <a:gd name="T98" fmla="*/ 7 w 774"/>
                <a:gd name="T99" fmla="*/ 70 h 976"/>
                <a:gd name="T100" fmla="*/ 7 w 774"/>
                <a:gd name="T101" fmla="*/ 71 h 976"/>
                <a:gd name="T102" fmla="*/ 7 w 774"/>
                <a:gd name="T103" fmla="*/ 73 h 976"/>
                <a:gd name="T104" fmla="*/ 0 w 774"/>
                <a:gd name="T105" fmla="*/ 74 h 97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774" h="976">
                  <a:moveTo>
                    <a:pt x="774" y="0"/>
                  </a:moveTo>
                  <a:lnTo>
                    <a:pt x="762" y="18"/>
                  </a:lnTo>
                  <a:lnTo>
                    <a:pt x="744" y="37"/>
                  </a:lnTo>
                  <a:lnTo>
                    <a:pt x="731" y="55"/>
                  </a:lnTo>
                  <a:lnTo>
                    <a:pt x="719" y="73"/>
                  </a:lnTo>
                  <a:lnTo>
                    <a:pt x="701" y="92"/>
                  </a:lnTo>
                  <a:lnTo>
                    <a:pt x="688" y="110"/>
                  </a:lnTo>
                  <a:lnTo>
                    <a:pt x="670" y="129"/>
                  </a:lnTo>
                  <a:lnTo>
                    <a:pt x="658" y="147"/>
                  </a:lnTo>
                  <a:lnTo>
                    <a:pt x="639" y="166"/>
                  </a:lnTo>
                  <a:lnTo>
                    <a:pt x="627" y="184"/>
                  </a:lnTo>
                  <a:lnTo>
                    <a:pt x="614" y="202"/>
                  </a:lnTo>
                  <a:lnTo>
                    <a:pt x="596" y="221"/>
                  </a:lnTo>
                  <a:lnTo>
                    <a:pt x="584" y="245"/>
                  </a:lnTo>
                  <a:lnTo>
                    <a:pt x="565" y="264"/>
                  </a:lnTo>
                  <a:lnTo>
                    <a:pt x="553" y="282"/>
                  </a:lnTo>
                  <a:lnTo>
                    <a:pt x="541" y="301"/>
                  </a:lnTo>
                  <a:lnTo>
                    <a:pt x="522" y="319"/>
                  </a:lnTo>
                  <a:lnTo>
                    <a:pt x="510" y="337"/>
                  </a:lnTo>
                  <a:lnTo>
                    <a:pt x="492" y="356"/>
                  </a:lnTo>
                  <a:lnTo>
                    <a:pt x="479" y="374"/>
                  </a:lnTo>
                  <a:lnTo>
                    <a:pt x="461" y="393"/>
                  </a:lnTo>
                  <a:lnTo>
                    <a:pt x="449" y="411"/>
                  </a:lnTo>
                  <a:lnTo>
                    <a:pt x="436" y="429"/>
                  </a:lnTo>
                  <a:lnTo>
                    <a:pt x="418" y="448"/>
                  </a:lnTo>
                  <a:lnTo>
                    <a:pt x="405" y="466"/>
                  </a:lnTo>
                  <a:lnTo>
                    <a:pt x="387" y="485"/>
                  </a:lnTo>
                  <a:lnTo>
                    <a:pt x="375" y="503"/>
                  </a:lnTo>
                  <a:lnTo>
                    <a:pt x="362" y="522"/>
                  </a:lnTo>
                  <a:lnTo>
                    <a:pt x="344" y="546"/>
                  </a:lnTo>
                  <a:lnTo>
                    <a:pt x="332" y="564"/>
                  </a:lnTo>
                  <a:lnTo>
                    <a:pt x="313" y="583"/>
                  </a:lnTo>
                  <a:lnTo>
                    <a:pt x="301" y="601"/>
                  </a:lnTo>
                  <a:lnTo>
                    <a:pt x="283" y="620"/>
                  </a:lnTo>
                  <a:lnTo>
                    <a:pt x="270" y="638"/>
                  </a:lnTo>
                  <a:lnTo>
                    <a:pt x="258" y="657"/>
                  </a:lnTo>
                  <a:lnTo>
                    <a:pt x="240" y="675"/>
                  </a:lnTo>
                  <a:lnTo>
                    <a:pt x="227" y="693"/>
                  </a:lnTo>
                  <a:lnTo>
                    <a:pt x="209" y="712"/>
                  </a:lnTo>
                  <a:lnTo>
                    <a:pt x="196" y="730"/>
                  </a:lnTo>
                  <a:lnTo>
                    <a:pt x="178" y="749"/>
                  </a:lnTo>
                  <a:lnTo>
                    <a:pt x="166" y="767"/>
                  </a:lnTo>
                  <a:lnTo>
                    <a:pt x="153" y="785"/>
                  </a:lnTo>
                  <a:lnTo>
                    <a:pt x="135" y="804"/>
                  </a:lnTo>
                  <a:lnTo>
                    <a:pt x="123" y="822"/>
                  </a:lnTo>
                  <a:lnTo>
                    <a:pt x="104" y="847"/>
                  </a:lnTo>
                  <a:lnTo>
                    <a:pt x="92" y="865"/>
                  </a:lnTo>
                  <a:lnTo>
                    <a:pt x="80" y="884"/>
                  </a:lnTo>
                  <a:lnTo>
                    <a:pt x="61" y="902"/>
                  </a:lnTo>
                  <a:lnTo>
                    <a:pt x="49" y="920"/>
                  </a:lnTo>
                  <a:lnTo>
                    <a:pt x="30" y="939"/>
                  </a:lnTo>
                  <a:lnTo>
                    <a:pt x="18" y="957"/>
                  </a:lnTo>
                  <a:lnTo>
                    <a:pt x="0" y="97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5515" name="Freeform 119">
              <a:extLst>
                <a:ext uri="{FF2B5EF4-FFF2-40B4-BE49-F238E27FC236}">
                  <a16:creationId xmlns:a16="http://schemas.microsoft.com/office/drawing/2014/main" id="{3B6DF35A-80EE-F0D1-0ED0-565811FC6BDF}"/>
                </a:ext>
              </a:extLst>
            </p:cNvPr>
            <p:cNvSpPr>
              <a:spLocks/>
            </p:cNvSpPr>
            <p:nvPr/>
          </p:nvSpPr>
          <p:spPr bwMode="auto">
            <a:xfrm>
              <a:off x="667" y="1321"/>
              <a:ext cx="724" cy="912"/>
            </a:xfrm>
            <a:custGeom>
              <a:avLst/>
              <a:gdLst>
                <a:gd name="T0" fmla="*/ 62 w 774"/>
                <a:gd name="T1" fmla="*/ 0 h 976"/>
                <a:gd name="T2" fmla="*/ 60 w 774"/>
                <a:gd name="T3" fmla="*/ 7 h 976"/>
                <a:gd name="T4" fmla="*/ 59 w 774"/>
                <a:gd name="T5" fmla="*/ 7 h 976"/>
                <a:gd name="T6" fmla="*/ 58 w 774"/>
                <a:gd name="T7" fmla="*/ 7 h 976"/>
                <a:gd name="T8" fmla="*/ 57 w 774"/>
                <a:gd name="T9" fmla="*/ 7 h 976"/>
                <a:gd name="T10" fmla="*/ 55 w 774"/>
                <a:gd name="T11" fmla="*/ 7 h 976"/>
                <a:gd name="T12" fmla="*/ 55 w 774"/>
                <a:gd name="T13" fmla="*/ 7 h 976"/>
                <a:gd name="T14" fmla="*/ 53 w 774"/>
                <a:gd name="T15" fmla="*/ 10 h 976"/>
                <a:gd name="T16" fmla="*/ 51 w 774"/>
                <a:gd name="T17" fmla="*/ 12 h 976"/>
                <a:gd name="T18" fmla="*/ 51 w 774"/>
                <a:gd name="T19" fmla="*/ 13 h 976"/>
                <a:gd name="T20" fmla="*/ 50 w 774"/>
                <a:gd name="T21" fmla="*/ 15 h 976"/>
                <a:gd name="T22" fmla="*/ 48 w 774"/>
                <a:gd name="T23" fmla="*/ 16 h 976"/>
                <a:gd name="T24" fmla="*/ 48 w 774"/>
                <a:gd name="T25" fmla="*/ 18 h 976"/>
                <a:gd name="T26" fmla="*/ 46 w 774"/>
                <a:gd name="T27" fmla="*/ 19 h 976"/>
                <a:gd name="T28" fmla="*/ 45 w 774"/>
                <a:gd name="T29" fmla="*/ 20 h 976"/>
                <a:gd name="T30" fmla="*/ 44 w 774"/>
                <a:gd name="T31" fmla="*/ 21 h 976"/>
                <a:gd name="T32" fmla="*/ 42 w 774"/>
                <a:gd name="T33" fmla="*/ 23 h 976"/>
                <a:gd name="T34" fmla="*/ 42 w 774"/>
                <a:gd name="T35" fmla="*/ 24 h 976"/>
                <a:gd name="T36" fmla="*/ 40 w 774"/>
                <a:gd name="T37" fmla="*/ 26 h 976"/>
                <a:gd name="T38" fmla="*/ 39 w 774"/>
                <a:gd name="T39" fmla="*/ 28 h 976"/>
                <a:gd name="T40" fmla="*/ 38 w 774"/>
                <a:gd name="T41" fmla="*/ 29 h 976"/>
                <a:gd name="T42" fmla="*/ 36 w 774"/>
                <a:gd name="T43" fmla="*/ 31 h 976"/>
                <a:gd name="T44" fmla="*/ 36 w 774"/>
                <a:gd name="T45" fmla="*/ 32 h 976"/>
                <a:gd name="T46" fmla="*/ 34 w 774"/>
                <a:gd name="T47" fmla="*/ 33 h 976"/>
                <a:gd name="T48" fmla="*/ 33 w 774"/>
                <a:gd name="T49" fmla="*/ 34 h 976"/>
                <a:gd name="T50" fmla="*/ 32 w 774"/>
                <a:gd name="T51" fmla="*/ 35 h 976"/>
                <a:gd name="T52" fmla="*/ 31 w 774"/>
                <a:gd name="T53" fmla="*/ 37 h 976"/>
                <a:gd name="T54" fmla="*/ 30 w 774"/>
                <a:gd name="T55" fmla="*/ 38 h 976"/>
                <a:gd name="T56" fmla="*/ 29 w 774"/>
                <a:gd name="T57" fmla="*/ 40 h 976"/>
                <a:gd name="T58" fmla="*/ 28 w 774"/>
                <a:gd name="T59" fmla="*/ 41 h 976"/>
                <a:gd name="T60" fmla="*/ 26 w 774"/>
                <a:gd name="T61" fmla="*/ 43 h 976"/>
                <a:gd name="T62" fmla="*/ 24 w 774"/>
                <a:gd name="T63" fmla="*/ 44 h 976"/>
                <a:gd name="T64" fmla="*/ 24 w 774"/>
                <a:gd name="T65" fmla="*/ 46 h 976"/>
                <a:gd name="T66" fmla="*/ 22 w 774"/>
                <a:gd name="T67" fmla="*/ 47 h 976"/>
                <a:gd name="T68" fmla="*/ 21 w 774"/>
                <a:gd name="T69" fmla="*/ 49 h 976"/>
                <a:gd name="T70" fmla="*/ 20 w 774"/>
                <a:gd name="T71" fmla="*/ 50 h 976"/>
                <a:gd name="T72" fmla="*/ 19 w 774"/>
                <a:gd name="T73" fmla="*/ 51 h 976"/>
                <a:gd name="T74" fmla="*/ 19 w 774"/>
                <a:gd name="T75" fmla="*/ 52 h 976"/>
                <a:gd name="T76" fmla="*/ 17 w 774"/>
                <a:gd name="T77" fmla="*/ 54 h 976"/>
                <a:gd name="T78" fmla="*/ 16 w 774"/>
                <a:gd name="T79" fmla="*/ 56 h 976"/>
                <a:gd name="T80" fmla="*/ 15 w 774"/>
                <a:gd name="T81" fmla="*/ 56 h 976"/>
                <a:gd name="T82" fmla="*/ 14 w 774"/>
                <a:gd name="T83" fmla="*/ 58 h 976"/>
                <a:gd name="T84" fmla="*/ 13 w 774"/>
                <a:gd name="T85" fmla="*/ 60 h 976"/>
                <a:gd name="T86" fmla="*/ 11 w 774"/>
                <a:gd name="T87" fmla="*/ 61 h 976"/>
                <a:gd name="T88" fmla="*/ 9 w 774"/>
                <a:gd name="T89" fmla="*/ 62 h 976"/>
                <a:gd name="T90" fmla="*/ 7 w 774"/>
                <a:gd name="T91" fmla="*/ 64 h 976"/>
                <a:gd name="T92" fmla="*/ 7 w 774"/>
                <a:gd name="T93" fmla="*/ 65 h 976"/>
                <a:gd name="T94" fmla="*/ 7 w 774"/>
                <a:gd name="T95" fmla="*/ 67 h 976"/>
                <a:gd name="T96" fmla="*/ 7 w 774"/>
                <a:gd name="T97" fmla="*/ 68 h 976"/>
                <a:gd name="T98" fmla="*/ 7 w 774"/>
                <a:gd name="T99" fmla="*/ 70 h 976"/>
                <a:gd name="T100" fmla="*/ 7 w 774"/>
                <a:gd name="T101" fmla="*/ 71 h 976"/>
                <a:gd name="T102" fmla="*/ 7 w 774"/>
                <a:gd name="T103" fmla="*/ 73 h 976"/>
                <a:gd name="T104" fmla="*/ 0 w 774"/>
                <a:gd name="T105" fmla="*/ 74 h 97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774" h="976">
                  <a:moveTo>
                    <a:pt x="774" y="0"/>
                  </a:moveTo>
                  <a:lnTo>
                    <a:pt x="762" y="18"/>
                  </a:lnTo>
                  <a:lnTo>
                    <a:pt x="744" y="37"/>
                  </a:lnTo>
                  <a:lnTo>
                    <a:pt x="731" y="55"/>
                  </a:lnTo>
                  <a:lnTo>
                    <a:pt x="719" y="73"/>
                  </a:lnTo>
                  <a:lnTo>
                    <a:pt x="701" y="92"/>
                  </a:lnTo>
                  <a:lnTo>
                    <a:pt x="688" y="110"/>
                  </a:lnTo>
                  <a:lnTo>
                    <a:pt x="670" y="129"/>
                  </a:lnTo>
                  <a:lnTo>
                    <a:pt x="658" y="147"/>
                  </a:lnTo>
                  <a:lnTo>
                    <a:pt x="639" y="166"/>
                  </a:lnTo>
                  <a:lnTo>
                    <a:pt x="627" y="184"/>
                  </a:lnTo>
                  <a:lnTo>
                    <a:pt x="614" y="202"/>
                  </a:lnTo>
                  <a:lnTo>
                    <a:pt x="596" y="221"/>
                  </a:lnTo>
                  <a:lnTo>
                    <a:pt x="584" y="245"/>
                  </a:lnTo>
                  <a:lnTo>
                    <a:pt x="565" y="264"/>
                  </a:lnTo>
                  <a:lnTo>
                    <a:pt x="553" y="282"/>
                  </a:lnTo>
                  <a:lnTo>
                    <a:pt x="541" y="301"/>
                  </a:lnTo>
                  <a:lnTo>
                    <a:pt x="522" y="319"/>
                  </a:lnTo>
                  <a:lnTo>
                    <a:pt x="510" y="337"/>
                  </a:lnTo>
                  <a:lnTo>
                    <a:pt x="492" y="356"/>
                  </a:lnTo>
                  <a:lnTo>
                    <a:pt x="479" y="374"/>
                  </a:lnTo>
                  <a:lnTo>
                    <a:pt x="461" y="393"/>
                  </a:lnTo>
                  <a:lnTo>
                    <a:pt x="449" y="411"/>
                  </a:lnTo>
                  <a:lnTo>
                    <a:pt x="436" y="429"/>
                  </a:lnTo>
                  <a:lnTo>
                    <a:pt x="418" y="448"/>
                  </a:lnTo>
                  <a:lnTo>
                    <a:pt x="405" y="466"/>
                  </a:lnTo>
                  <a:lnTo>
                    <a:pt x="387" y="485"/>
                  </a:lnTo>
                  <a:lnTo>
                    <a:pt x="375" y="503"/>
                  </a:lnTo>
                  <a:lnTo>
                    <a:pt x="362" y="522"/>
                  </a:lnTo>
                  <a:lnTo>
                    <a:pt x="344" y="546"/>
                  </a:lnTo>
                  <a:lnTo>
                    <a:pt x="332" y="564"/>
                  </a:lnTo>
                  <a:lnTo>
                    <a:pt x="313" y="583"/>
                  </a:lnTo>
                  <a:lnTo>
                    <a:pt x="301" y="601"/>
                  </a:lnTo>
                  <a:lnTo>
                    <a:pt x="283" y="620"/>
                  </a:lnTo>
                  <a:lnTo>
                    <a:pt x="270" y="638"/>
                  </a:lnTo>
                  <a:lnTo>
                    <a:pt x="258" y="657"/>
                  </a:lnTo>
                  <a:lnTo>
                    <a:pt x="240" y="675"/>
                  </a:lnTo>
                  <a:lnTo>
                    <a:pt x="227" y="693"/>
                  </a:lnTo>
                  <a:lnTo>
                    <a:pt x="209" y="712"/>
                  </a:lnTo>
                  <a:lnTo>
                    <a:pt x="196" y="730"/>
                  </a:lnTo>
                  <a:lnTo>
                    <a:pt x="178" y="749"/>
                  </a:lnTo>
                  <a:lnTo>
                    <a:pt x="166" y="767"/>
                  </a:lnTo>
                  <a:lnTo>
                    <a:pt x="153" y="785"/>
                  </a:lnTo>
                  <a:lnTo>
                    <a:pt x="135" y="804"/>
                  </a:lnTo>
                  <a:lnTo>
                    <a:pt x="123" y="822"/>
                  </a:lnTo>
                  <a:lnTo>
                    <a:pt x="104" y="847"/>
                  </a:lnTo>
                  <a:lnTo>
                    <a:pt x="92" y="865"/>
                  </a:lnTo>
                  <a:lnTo>
                    <a:pt x="80" y="884"/>
                  </a:lnTo>
                  <a:lnTo>
                    <a:pt x="61" y="902"/>
                  </a:lnTo>
                  <a:lnTo>
                    <a:pt x="49" y="920"/>
                  </a:lnTo>
                  <a:lnTo>
                    <a:pt x="30" y="939"/>
                  </a:lnTo>
                  <a:lnTo>
                    <a:pt x="18" y="957"/>
                  </a:lnTo>
                  <a:lnTo>
                    <a:pt x="0" y="97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5516" name="Freeform 120">
              <a:extLst>
                <a:ext uri="{FF2B5EF4-FFF2-40B4-BE49-F238E27FC236}">
                  <a16:creationId xmlns:a16="http://schemas.microsoft.com/office/drawing/2014/main" id="{3F7F73D4-6F26-94EA-3E44-557381807FCE}"/>
                </a:ext>
              </a:extLst>
            </p:cNvPr>
            <p:cNvSpPr>
              <a:spLocks/>
            </p:cNvSpPr>
            <p:nvPr/>
          </p:nvSpPr>
          <p:spPr bwMode="auto">
            <a:xfrm>
              <a:off x="667" y="1321"/>
              <a:ext cx="724" cy="912"/>
            </a:xfrm>
            <a:custGeom>
              <a:avLst/>
              <a:gdLst>
                <a:gd name="T0" fmla="*/ 62 w 774"/>
                <a:gd name="T1" fmla="*/ 0 h 976"/>
                <a:gd name="T2" fmla="*/ 60 w 774"/>
                <a:gd name="T3" fmla="*/ 7 h 976"/>
                <a:gd name="T4" fmla="*/ 59 w 774"/>
                <a:gd name="T5" fmla="*/ 7 h 976"/>
                <a:gd name="T6" fmla="*/ 58 w 774"/>
                <a:gd name="T7" fmla="*/ 7 h 976"/>
                <a:gd name="T8" fmla="*/ 57 w 774"/>
                <a:gd name="T9" fmla="*/ 7 h 976"/>
                <a:gd name="T10" fmla="*/ 55 w 774"/>
                <a:gd name="T11" fmla="*/ 7 h 976"/>
                <a:gd name="T12" fmla="*/ 55 w 774"/>
                <a:gd name="T13" fmla="*/ 7 h 976"/>
                <a:gd name="T14" fmla="*/ 53 w 774"/>
                <a:gd name="T15" fmla="*/ 10 h 976"/>
                <a:gd name="T16" fmla="*/ 51 w 774"/>
                <a:gd name="T17" fmla="*/ 12 h 976"/>
                <a:gd name="T18" fmla="*/ 51 w 774"/>
                <a:gd name="T19" fmla="*/ 13 h 976"/>
                <a:gd name="T20" fmla="*/ 50 w 774"/>
                <a:gd name="T21" fmla="*/ 15 h 976"/>
                <a:gd name="T22" fmla="*/ 48 w 774"/>
                <a:gd name="T23" fmla="*/ 16 h 976"/>
                <a:gd name="T24" fmla="*/ 48 w 774"/>
                <a:gd name="T25" fmla="*/ 18 h 976"/>
                <a:gd name="T26" fmla="*/ 46 w 774"/>
                <a:gd name="T27" fmla="*/ 19 h 976"/>
                <a:gd name="T28" fmla="*/ 45 w 774"/>
                <a:gd name="T29" fmla="*/ 20 h 976"/>
                <a:gd name="T30" fmla="*/ 44 w 774"/>
                <a:gd name="T31" fmla="*/ 21 h 976"/>
                <a:gd name="T32" fmla="*/ 42 w 774"/>
                <a:gd name="T33" fmla="*/ 23 h 976"/>
                <a:gd name="T34" fmla="*/ 42 w 774"/>
                <a:gd name="T35" fmla="*/ 24 h 976"/>
                <a:gd name="T36" fmla="*/ 40 w 774"/>
                <a:gd name="T37" fmla="*/ 26 h 976"/>
                <a:gd name="T38" fmla="*/ 39 w 774"/>
                <a:gd name="T39" fmla="*/ 28 h 976"/>
                <a:gd name="T40" fmla="*/ 38 w 774"/>
                <a:gd name="T41" fmla="*/ 29 h 976"/>
                <a:gd name="T42" fmla="*/ 36 w 774"/>
                <a:gd name="T43" fmla="*/ 31 h 976"/>
                <a:gd name="T44" fmla="*/ 36 w 774"/>
                <a:gd name="T45" fmla="*/ 32 h 976"/>
                <a:gd name="T46" fmla="*/ 34 w 774"/>
                <a:gd name="T47" fmla="*/ 33 h 976"/>
                <a:gd name="T48" fmla="*/ 33 w 774"/>
                <a:gd name="T49" fmla="*/ 34 h 976"/>
                <a:gd name="T50" fmla="*/ 32 w 774"/>
                <a:gd name="T51" fmla="*/ 35 h 976"/>
                <a:gd name="T52" fmla="*/ 31 w 774"/>
                <a:gd name="T53" fmla="*/ 37 h 976"/>
                <a:gd name="T54" fmla="*/ 30 w 774"/>
                <a:gd name="T55" fmla="*/ 38 h 976"/>
                <a:gd name="T56" fmla="*/ 29 w 774"/>
                <a:gd name="T57" fmla="*/ 40 h 976"/>
                <a:gd name="T58" fmla="*/ 28 w 774"/>
                <a:gd name="T59" fmla="*/ 41 h 976"/>
                <a:gd name="T60" fmla="*/ 26 w 774"/>
                <a:gd name="T61" fmla="*/ 43 h 976"/>
                <a:gd name="T62" fmla="*/ 24 w 774"/>
                <a:gd name="T63" fmla="*/ 44 h 976"/>
                <a:gd name="T64" fmla="*/ 24 w 774"/>
                <a:gd name="T65" fmla="*/ 46 h 976"/>
                <a:gd name="T66" fmla="*/ 22 w 774"/>
                <a:gd name="T67" fmla="*/ 47 h 976"/>
                <a:gd name="T68" fmla="*/ 21 w 774"/>
                <a:gd name="T69" fmla="*/ 49 h 976"/>
                <a:gd name="T70" fmla="*/ 20 w 774"/>
                <a:gd name="T71" fmla="*/ 50 h 976"/>
                <a:gd name="T72" fmla="*/ 19 w 774"/>
                <a:gd name="T73" fmla="*/ 51 h 976"/>
                <a:gd name="T74" fmla="*/ 19 w 774"/>
                <a:gd name="T75" fmla="*/ 52 h 976"/>
                <a:gd name="T76" fmla="*/ 17 w 774"/>
                <a:gd name="T77" fmla="*/ 54 h 976"/>
                <a:gd name="T78" fmla="*/ 16 w 774"/>
                <a:gd name="T79" fmla="*/ 56 h 976"/>
                <a:gd name="T80" fmla="*/ 15 w 774"/>
                <a:gd name="T81" fmla="*/ 56 h 976"/>
                <a:gd name="T82" fmla="*/ 14 w 774"/>
                <a:gd name="T83" fmla="*/ 58 h 976"/>
                <a:gd name="T84" fmla="*/ 13 w 774"/>
                <a:gd name="T85" fmla="*/ 60 h 976"/>
                <a:gd name="T86" fmla="*/ 11 w 774"/>
                <a:gd name="T87" fmla="*/ 61 h 976"/>
                <a:gd name="T88" fmla="*/ 9 w 774"/>
                <a:gd name="T89" fmla="*/ 62 h 976"/>
                <a:gd name="T90" fmla="*/ 7 w 774"/>
                <a:gd name="T91" fmla="*/ 64 h 976"/>
                <a:gd name="T92" fmla="*/ 7 w 774"/>
                <a:gd name="T93" fmla="*/ 65 h 976"/>
                <a:gd name="T94" fmla="*/ 7 w 774"/>
                <a:gd name="T95" fmla="*/ 67 h 976"/>
                <a:gd name="T96" fmla="*/ 7 w 774"/>
                <a:gd name="T97" fmla="*/ 68 h 976"/>
                <a:gd name="T98" fmla="*/ 7 w 774"/>
                <a:gd name="T99" fmla="*/ 70 h 976"/>
                <a:gd name="T100" fmla="*/ 7 w 774"/>
                <a:gd name="T101" fmla="*/ 71 h 976"/>
                <a:gd name="T102" fmla="*/ 7 w 774"/>
                <a:gd name="T103" fmla="*/ 73 h 976"/>
                <a:gd name="T104" fmla="*/ 0 w 774"/>
                <a:gd name="T105" fmla="*/ 74 h 97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774" h="976">
                  <a:moveTo>
                    <a:pt x="774" y="0"/>
                  </a:moveTo>
                  <a:lnTo>
                    <a:pt x="762" y="18"/>
                  </a:lnTo>
                  <a:lnTo>
                    <a:pt x="744" y="37"/>
                  </a:lnTo>
                  <a:lnTo>
                    <a:pt x="731" y="55"/>
                  </a:lnTo>
                  <a:lnTo>
                    <a:pt x="719" y="73"/>
                  </a:lnTo>
                  <a:lnTo>
                    <a:pt x="701" y="92"/>
                  </a:lnTo>
                  <a:lnTo>
                    <a:pt x="688" y="110"/>
                  </a:lnTo>
                  <a:lnTo>
                    <a:pt x="670" y="129"/>
                  </a:lnTo>
                  <a:lnTo>
                    <a:pt x="658" y="147"/>
                  </a:lnTo>
                  <a:lnTo>
                    <a:pt x="639" y="166"/>
                  </a:lnTo>
                  <a:lnTo>
                    <a:pt x="627" y="184"/>
                  </a:lnTo>
                  <a:lnTo>
                    <a:pt x="614" y="202"/>
                  </a:lnTo>
                  <a:lnTo>
                    <a:pt x="596" y="221"/>
                  </a:lnTo>
                  <a:lnTo>
                    <a:pt x="584" y="245"/>
                  </a:lnTo>
                  <a:lnTo>
                    <a:pt x="565" y="264"/>
                  </a:lnTo>
                  <a:lnTo>
                    <a:pt x="553" y="282"/>
                  </a:lnTo>
                  <a:lnTo>
                    <a:pt x="541" y="301"/>
                  </a:lnTo>
                  <a:lnTo>
                    <a:pt x="522" y="319"/>
                  </a:lnTo>
                  <a:lnTo>
                    <a:pt x="510" y="337"/>
                  </a:lnTo>
                  <a:lnTo>
                    <a:pt x="492" y="356"/>
                  </a:lnTo>
                  <a:lnTo>
                    <a:pt x="479" y="374"/>
                  </a:lnTo>
                  <a:lnTo>
                    <a:pt x="461" y="393"/>
                  </a:lnTo>
                  <a:lnTo>
                    <a:pt x="449" y="411"/>
                  </a:lnTo>
                  <a:lnTo>
                    <a:pt x="436" y="429"/>
                  </a:lnTo>
                  <a:lnTo>
                    <a:pt x="418" y="448"/>
                  </a:lnTo>
                  <a:lnTo>
                    <a:pt x="405" y="466"/>
                  </a:lnTo>
                  <a:lnTo>
                    <a:pt x="387" y="485"/>
                  </a:lnTo>
                  <a:lnTo>
                    <a:pt x="375" y="503"/>
                  </a:lnTo>
                  <a:lnTo>
                    <a:pt x="362" y="522"/>
                  </a:lnTo>
                  <a:lnTo>
                    <a:pt x="344" y="546"/>
                  </a:lnTo>
                  <a:lnTo>
                    <a:pt x="332" y="564"/>
                  </a:lnTo>
                  <a:lnTo>
                    <a:pt x="313" y="583"/>
                  </a:lnTo>
                  <a:lnTo>
                    <a:pt x="301" y="601"/>
                  </a:lnTo>
                  <a:lnTo>
                    <a:pt x="283" y="620"/>
                  </a:lnTo>
                  <a:lnTo>
                    <a:pt x="270" y="638"/>
                  </a:lnTo>
                  <a:lnTo>
                    <a:pt x="258" y="657"/>
                  </a:lnTo>
                  <a:lnTo>
                    <a:pt x="240" y="675"/>
                  </a:lnTo>
                  <a:lnTo>
                    <a:pt x="227" y="693"/>
                  </a:lnTo>
                  <a:lnTo>
                    <a:pt x="209" y="712"/>
                  </a:lnTo>
                  <a:lnTo>
                    <a:pt x="196" y="730"/>
                  </a:lnTo>
                  <a:lnTo>
                    <a:pt x="178" y="749"/>
                  </a:lnTo>
                  <a:lnTo>
                    <a:pt x="166" y="767"/>
                  </a:lnTo>
                  <a:lnTo>
                    <a:pt x="153" y="785"/>
                  </a:lnTo>
                  <a:lnTo>
                    <a:pt x="135" y="804"/>
                  </a:lnTo>
                  <a:lnTo>
                    <a:pt x="123" y="822"/>
                  </a:lnTo>
                  <a:lnTo>
                    <a:pt x="104" y="847"/>
                  </a:lnTo>
                  <a:lnTo>
                    <a:pt x="92" y="865"/>
                  </a:lnTo>
                  <a:lnTo>
                    <a:pt x="80" y="884"/>
                  </a:lnTo>
                  <a:lnTo>
                    <a:pt x="61" y="902"/>
                  </a:lnTo>
                  <a:lnTo>
                    <a:pt x="49" y="920"/>
                  </a:lnTo>
                  <a:lnTo>
                    <a:pt x="30" y="939"/>
                  </a:lnTo>
                  <a:lnTo>
                    <a:pt x="18" y="957"/>
                  </a:lnTo>
                  <a:lnTo>
                    <a:pt x="0" y="97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5517" name="Freeform 121">
              <a:extLst>
                <a:ext uri="{FF2B5EF4-FFF2-40B4-BE49-F238E27FC236}">
                  <a16:creationId xmlns:a16="http://schemas.microsoft.com/office/drawing/2014/main" id="{8B7401E7-241B-F175-2F48-27E96CBA6D8A}"/>
                </a:ext>
              </a:extLst>
            </p:cNvPr>
            <p:cNvSpPr>
              <a:spLocks/>
            </p:cNvSpPr>
            <p:nvPr/>
          </p:nvSpPr>
          <p:spPr bwMode="auto">
            <a:xfrm>
              <a:off x="667" y="1321"/>
              <a:ext cx="724" cy="912"/>
            </a:xfrm>
            <a:custGeom>
              <a:avLst/>
              <a:gdLst>
                <a:gd name="T0" fmla="*/ 62 w 774"/>
                <a:gd name="T1" fmla="*/ 0 h 976"/>
                <a:gd name="T2" fmla="*/ 60 w 774"/>
                <a:gd name="T3" fmla="*/ 7 h 976"/>
                <a:gd name="T4" fmla="*/ 59 w 774"/>
                <a:gd name="T5" fmla="*/ 7 h 976"/>
                <a:gd name="T6" fmla="*/ 58 w 774"/>
                <a:gd name="T7" fmla="*/ 7 h 976"/>
                <a:gd name="T8" fmla="*/ 57 w 774"/>
                <a:gd name="T9" fmla="*/ 7 h 976"/>
                <a:gd name="T10" fmla="*/ 55 w 774"/>
                <a:gd name="T11" fmla="*/ 7 h 976"/>
                <a:gd name="T12" fmla="*/ 55 w 774"/>
                <a:gd name="T13" fmla="*/ 7 h 976"/>
                <a:gd name="T14" fmla="*/ 53 w 774"/>
                <a:gd name="T15" fmla="*/ 10 h 976"/>
                <a:gd name="T16" fmla="*/ 51 w 774"/>
                <a:gd name="T17" fmla="*/ 12 h 976"/>
                <a:gd name="T18" fmla="*/ 51 w 774"/>
                <a:gd name="T19" fmla="*/ 13 h 976"/>
                <a:gd name="T20" fmla="*/ 50 w 774"/>
                <a:gd name="T21" fmla="*/ 15 h 976"/>
                <a:gd name="T22" fmla="*/ 48 w 774"/>
                <a:gd name="T23" fmla="*/ 16 h 976"/>
                <a:gd name="T24" fmla="*/ 48 w 774"/>
                <a:gd name="T25" fmla="*/ 18 h 976"/>
                <a:gd name="T26" fmla="*/ 46 w 774"/>
                <a:gd name="T27" fmla="*/ 19 h 976"/>
                <a:gd name="T28" fmla="*/ 45 w 774"/>
                <a:gd name="T29" fmla="*/ 20 h 976"/>
                <a:gd name="T30" fmla="*/ 44 w 774"/>
                <a:gd name="T31" fmla="*/ 21 h 976"/>
                <a:gd name="T32" fmla="*/ 42 w 774"/>
                <a:gd name="T33" fmla="*/ 23 h 976"/>
                <a:gd name="T34" fmla="*/ 42 w 774"/>
                <a:gd name="T35" fmla="*/ 24 h 976"/>
                <a:gd name="T36" fmla="*/ 40 w 774"/>
                <a:gd name="T37" fmla="*/ 26 h 976"/>
                <a:gd name="T38" fmla="*/ 39 w 774"/>
                <a:gd name="T39" fmla="*/ 28 h 976"/>
                <a:gd name="T40" fmla="*/ 38 w 774"/>
                <a:gd name="T41" fmla="*/ 29 h 976"/>
                <a:gd name="T42" fmla="*/ 36 w 774"/>
                <a:gd name="T43" fmla="*/ 31 h 976"/>
                <a:gd name="T44" fmla="*/ 36 w 774"/>
                <a:gd name="T45" fmla="*/ 32 h 976"/>
                <a:gd name="T46" fmla="*/ 34 w 774"/>
                <a:gd name="T47" fmla="*/ 33 h 976"/>
                <a:gd name="T48" fmla="*/ 33 w 774"/>
                <a:gd name="T49" fmla="*/ 34 h 976"/>
                <a:gd name="T50" fmla="*/ 32 w 774"/>
                <a:gd name="T51" fmla="*/ 35 h 976"/>
                <a:gd name="T52" fmla="*/ 31 w 774"/>
                <a:gd name="T53" fmla="*/ 37 h 976"/>
                <a:gd name="T54" fmla="*/ 30 w 774"/>
                <a:gd name="T55" fmla="*/ 38 h 976"/>
                <a:gd name="T56" fmla="*/ 29 w 774"/>
                <a:gd name="T57" fmla="*/ 40 h 976"/>
                <a:gd name="T58" fmla="*/ 28 w 774"/>
                <a:gd name="T59" fmla="*/ 41 h 976"/>
                <a:gd name="T60" fmla="*/ 26 w 774"/>
                <a:gd name="T61" fmla="*/ 43 h 976"/>
                <a:gd name="T62" fmla="*/ 24 w 774"/>
                <a:gd name="T63" fmla="*/ 44 h 976"/>
                <a:gd name="T64" fmla="*/ 24 w 774"/>
                <a:gd name="T65" fmla="*/ 46 h 976"/>
                <a:gd name="T66" fmla="*/ 22 w 774"/>
                <a:gd name="T67" fmla="*/ 47 h 976"/>
                <a:gd name="T68" fmla="*/ 21 w 774"/>
                <a:gd name="T69" fmla="*/ 49 h 976"/>
                <a:gd name="T70" fmla="*/ 20 w 774"/>
                <a:gd name="T71" fmla="*/ 50 h 976"/>
                <a:gd name="T72" fmla="*/ 19 w 774"/>
                <a:gd name="T73" fmla="*/ 51 h 976"/>
                <a:gd name="T74" fmla="*/ 19 w 774"/>
                <a:gd name="T75" fmla="*/ 52 h 976"/>
                <a:gd name="T76" fmla="*/ 17 w 774"/>
                <a:gd name="T77" fmla="*/ 54 h 976"/>
                <a:gd name="T78" fmla="*/ 16 w 774"/>
                <a:gd name="T79" fmla="*/ 56 h 976"/>
                <a:gd name="T80" fmla="*/ 15 w 774"/>
                <a:gd name="T81" fmla="*/ 56 h 976"/>
                <a:gd name="T82" fmla="*/ 14 w 774"/>
                <a:gd name="T83" fmla="*/ 58 h 976"/>
                <a:gd name="T84" fmla="*/ 13 w 774"/>
                <a:gd name="T85" fmla="*/ 60 h 976"/>
                <a:gd name="T86" fmla="*/ 11 w 774"/>
                <a:gd name="T87" fmla="*/ 61 h 976"/>
                <a:gd name="T88" fmla="*/ 9 w 774"/>
                <a:gd name="T89" fmla="*/ 62 h 976"/>
                <a:gd name="T90" fmla="*/ 7 w 774"/>
                <a:gd name="T91" fmla="*/ 64 h 976"/>
                <a:gd name="T92" fmla="*/ 7 w 774"/>
                <a:gd name="T93" fmla="*/ 65 h 976"/>
                <a:gd name="T94" fmla="*/ 7 w 774"/>
                <a:gd name="T95" fmla="*/ 67 h 976"/>
                <a:gd name="T96" fmla="*/ 7 w 774"/>
                <a:gd name="T97" fmla="*/ 68 h 976"/>
                <a:gd name="T98" fmla="*/ 7 w 774"/>
                <a:gd name="T99" fmla="*/ 70 h 976"/>
                <a:gd name="T100" fmla="*/ 7 w 774"/>
                <a:gd name="T101" fmla="*/ 71 h 976"/>
                <a:gd name="T102" fmla="*/ 7 w 774"/>
                <a:gd name="T103" fmla="*/ 73 h 976"/>
                <a:gd name="T104" fmla="*/ 0 w 774"/>
                <a:gd name="T105" fmla="*/ 74 h 97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774" h="976">
                  <a:moveTo>
                    <a:pt x="774" y="0"/>
                  </a:moveTo>
                  <a:lnTo>
                    <a:pt x="762" y="18"/>
                  </a:lnTo>
                  <a:lnTo>
                    <a:pt x="744" y="37"/>
                  </a:lnTo>
                  <a:lnTo>
                    <a:pt x="731" y="55"/>
                  </a:lnTo>
                  <a:lnTo>
                    <a:pt x="719" y="73"/>
                  </a:lnTo>
                  <a:lnTo>
                    <a:pt x="701" y="92"/>
                  </a:lnTo>
                  <a:lnTo>
                    <a:pt x="688" y="110"/>
                  </a:lnTo>
                  <a:lnTo>
                    <a:pt x="670" y="129"/>
                  </a:lnTo>
                  <a:lnTo>
                    <a:pt x="658" y="147"/>
                  </a:lnTo>
                  <a:lnTo>
                    <a:pt x="639" y="166"/>
                  </a:lnTo>
                  <a:lnTo>
                    <a:pt x="627" y="184"/>
                  </a:lnTo>
                  <a:lnTo>
                    <a:pt x="614" y="202"/>
                  </a:lnTo>
                  <a:lnTo>
                    <a:pt x="596" y="221"/>
                  </a:lnTo>
                  <a:lnTo>
                    <a:pt x="584" y="245"/>
                  </a:lnTo>
                  <a:lnTo>
                    <a:pt x="565" y="264"/>
                  </a:lnTo>
                  <a:lnTo>
                    <a:pt x="553" y="282"/>
                  </a:lnTo>
                  <a:lnTo>
                    <a:pt x="541" y="301"/>
                  </a:lnTo>
                  <a:lnTo>
                    <a:pt x="522" y="319"/>
                  </a:lnTo>
                  <a:lnTo>
                    <a:pt x="510" y="337"/>
                  </a:lnTo>
                  <a:lnTo>
                    <a:pt x="492" y="356"/>
                  </a:lnTo>
                  <a:lnTo>
                    <a:pt x="479" y="374"/>
                  </a:lnTo>
                  <a:lnTo>
                    <a:pt x="461" y="393"/>
                  </a:lnTo>
                  <a:lnTo>
                    <a:pt x="449" y="411"/>
                  </a:lnTo>
                  <a:lnTo>
                    <a:pt x="436" y="429"/>
                  </a:lnTo>
                  <a:lnTo>
                    <a:pt x="418" y="448"/>
                  </a:lnTo>
                  <a:lnTo>
                    <a:pt x="405" y="466"/>
                  </a:lnTo>
                  <a:lnTo>
                    <a:pt x="387" y="485"/>
                  </a:lnTo>
                  <a:lnTo>
                    <a:pt x="375" y="503"/>
                  </a:lnTo>
                  <a:lnTo>
                    <a:pt x="362" y="522"/>
                  </a:lnTo>
                  <a:lnTo>
                    <a:pt x="344" y="546"/>
                  </a:lnTo>
                  <a:lnTo>
                    <a:pt x="332" y="564"/>
                  </a:lnTo>
                  <a:lnTo>
                    <a:pt x="313" y="583"/>
                  </a:lnTo>
                  <a:lnTo>
                    <a:pt x="301" y="601"/>
                  </a:lnTo>
                  <a:lnTo>
                    <a:pt x="283" y="620"/>
                  </a:lnTo>
                  <a:lnTo>
                    <a:pt x="270" y="638"/>
                  </a:lnTo>
                  <a:lnTo>
                    <a:pt x="258" y="657"/>
                  </a:lnTo>
                  <a:lnTo>
                    <a:pt x="240" y="675"/>
                  </a:lnTo>
                  <a:lnTo>
                    <a:pt x="227" y="693"/>
                  </a:lnTo>
                  <a:lnTo>
                    <a:pt x="209" y="712"/>
                  </a:lnTo>
                  <a:lnTo>
                    <a:pt x="196" y="730"/>
                  </a:lnTo>
                  <a:lnTo>
                    <a:pt x="178" y="749"/>
                  </a:lnTo>
                  <a:lnTo>
                    <a:pt x="166" y="767"/>
                  </a:lnTo>
                  <a:lnTo>
                    <a:pt x="153" y="785"/>
                  </a:lnTo>
                  <a:lnTo>
                    <a:pt x="135" y="804"/>
                  </a:lnTo>
                  <a:lnTo>
                    <a:pt x="123" y="822"/>
                  </a:lnTo>
                  <a:lnTo>
                    <a:pt x="104" y="847"/>
                  </a:lnTo>
                  <a:lnTo>
                    <a:pt x="92" y="865"/>
                  </a:lnTo>
                  <a:lnTo>
                    <a:pt x="80" y="884"/>
                  </a:lnTo>
                  <a:lnTo>
                    <a:pt x="61" y="902"/>
                  </a:lnTo>
                  <a:lnTo>
                    <a:pt x="49" y="920"/>
                  </a:lnTo>
                  <a:lnTo>
                    <a:pt x="30" y="939"/>
                  </a:lnTo>
                  <a:lnTo>
                    <a:pt x="18" y="957"/>
                  </a:lnTo>
                  <a:lnTo>
                    <a:pt x="0" y="97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5518" name="Freeform 122">
              <a:extLst>
                <a:ext uri="{FF2B5EF4-FFF2-40B4-BE49-F238E27FC236}">
                  <a16:creationId xmlns:a16="http://schemas.microsoft.com/office/drawing/2014/main" id="{C42282FF-044A-A804-18B3-D89D00493285}"/>
                </a:ext>
              </a:extLst>
            </p:cNvPr>
            <p:cNvSpPr>
              <a:spLocks/>
            </p:cNvSpPr>
            <p:nvPr/>
          </p:nvSpPr>
          <p:spPr bwMode="auto">
            <a:xfrm>
              <a:off x="667" y="1321"/>
              <a:ext cx="724" cy="912"/>
            </a:xfrm>
            <a:custGeom>
              <a:avLst/>
              <a:gdLst>
                <a:gd name="T0" fmla="*/ 62 w 774"/>
                <a:gd name="T1" fmla="*/ 0 h 976"/>
                <a:gd name="T2" fmla="*/ 60 w 774"/>
                <a:gd name="T3" fmla="*/ 7 h 976"/>
                <a:gd name="T4" fmla="*/ 59 w 774"/>
                <a:gd name="T5" fmla="*/ 7 h 976"/>
                <a:gd name="T6" fmla="*/ 58 w 774"/>
                <a:gd name="T7" fmla="*/ 7 h 976"/>
                <a:gd name="T8" fmla="*/ 57 w 774"/>
                <a:gd name="T9" fmla="*/ 7 h 976"/>
                <a:gd name="T10" fmla="*/ 55 w 774"/>
                <a:gd name="T11" fmla="*/ 7 h 976"/>
                <a:gd name="T12" fmla="*/ 55 w 774"/>
                <a:gd name="T13" fmla="*/ 7 h 976"/>
                <a:gd name="T14" fmla="*/ 53 w 774"/>
                <a:gd name="T15" fmla="*/ 10 h 976"/>
                <a:gd name="T16" fmla="*/ 51 w 774"/>
                <a:gd name="T17" fmla="*/ 12 h 976"/>
                <a:gd name="T18" fmla="*/ 51 w 774"/>
                <a:gd name="T19" fmla="*/ 13 h 976"/>
                <a:gd name="T20" fmla="*/ 50 w 774"/>
                <a:gd name="T21" fmla="*/ 15 h 976"/>
                <a:gd name="T22" fmla="*/ 48 w 774"/>
                <a:gd name="T23" fmla="*/ 16 h 976"/>
                <a:gd name="T24" fmla="*/ 48 w 774"/>
                <a:gd name="T25" fmla="*/ 18 h 976"/>
                <a:gd name="T26" fmla="*/ 46 w 774"/>
                <a:gd name="T27" fmla="*/ 19 h 976"/>
                <a:gd name="T28" fmla="*/ 45 w 774"/>
                <a:gd name="T29" fmla="*/ 20 h 976"/>
                <a:gd name="T30" fmla="*/ 44 w 774"/>
                <a:gd name="T31" fmla="*/ 21 h 976"/>
                <a:gd name="T32" fmla="*/ 42 w 774"/>
                <a:gd name="T33" fmla="*/ 23 h 976"/>
                <a:gd name="T34" fmla="*/ 42 w 774"/>
                <a:gd name="T35" fmla="*/ 24 h 976"/>
                <a:gd name="T36" fmla="*/ 40 w 774"/>
                <a:gd name="T37" fmla="*/ 26 h 976"/>
                <a:gd name="T38" fmla="*/ 39 w 774"/>
                <a:gd name="T39" fmla="*/ 28 h 976"/>
                <a:gd name="T40" fmla="*/ 38 w 774"/>
                <a:gd name="T41" fmla="*/ 29 h 976"/>
                <a:gd name="T42" fmla="*/ 36 w 774"/>
                <a:gd name="T43" fmla="*/ 31 h 976"/>
                <a:gd name="T44" fmla="*/ 36 w 774"/>
                <a:gd name="T45" fmla="*/ 32 h 976"/>
                <a:gd name="T46" fmla="*/ 34 w 774"/>
                <a:gd name="T47" fmla="*/ 33 h 976"/>
                <a:gd name="T48" fmla="*/ 33 w 774"/>
                <a:gd name="T49" fmla="*/ 34 h 976"/>
                <a:gd name="T50" fmla="*/ 32 w 774"/>
                <a:gd name="T51" fmla="*/ 35 h 976"/>
                <a:gd name="T52" fmla="*/ 31 w 774"/>
                <a:gd name="T53" fmla="*/ 37 h 976"/>
                <a:gd name="T54" fmla="*/ 30 w 774"/>
                <a:gd name="T55" fmla="*/ 38 h 976"/>
                <a:gd name="T56" fmla="*/ 29 w 774"/>
                <a:gd name="T57" fmla="*/ 40 h 976"/>
                <a:gd name="T58" fmla="*/ 28 w 774"/>
                <a:gd name="T59" fmla="*/ 41 h 976"/>
                <a:gd name="T60" fmla="*/ 26 w 774"/>
                <a:gd name="T61" fmla="*/ 43 h 976"/>
                <a:gd name="T62" fmla="*/ 24 w 774"/>
                <a:gd name="T63" fmla="*/ 44 h 976"/>
                <a:gd name="T64" fmla="*/ 24 w 774"/>
                <a:gd name="T65" fmla="*/ 46 h 976"/>
                <a:gd name="T66" fmla="*/ 22 w 774"/>
                <a:gd name="T67" fmla="*/ 47 h 976"/>
                <a:gd name="T68" fmla="*/ 21 w 774"/>
                <a:gd name="T69" fmla="*/ 49 h 976"/>
                <a:gd name="T70" fmla="*/ 20 w 774"/>
                <a:gd name="T71" fmla="*/ 50 h 976"/>
                <a:gd name="T72" fmla="*/ 19 w 774"/>
                <a:gd name="T73" fmla="*/ 51 h 976"/>
                <a:gd name="T74" fmla="*/ 19 w 774"/>
                <a:gd name="T75" fmla="*/ 52 h 976"/>
                <a:gd name="T76" fmla="*/ 17 w 774"/>
                <a:gd name="T77" fmla="*/ 54 h 976"/>
                <a:gd name="T78" fmla="*/ 16 w 774"/>
                <a:gd name="T79" fmla="*/ 56 h 976"/>
                <a:gd name="T80" fmla="*/ 15 w 774"/>
                <a:gd name="T81" fmla="*/ 56 h 976"/>
                <a:gd name="T82" fmla="*/ 14 w 774"/>
                <a:gd name="T83" fmla="*/ 58 h 976"/>
                <a:gd name="T84" fmla="*/ 13 w 774"/>
                <a:gd name="T85" fmla="*/ 60 h 976"/>
                <a:gd name="T86" fmla="*/ 11 w 774"/>
                <a:gd name="T87" fmla="*/ 61 h 976"/>
                <a:gd name="T88" fmla="*/ 9 w 774"/>
                <a:gd name="T89" fmla="*/ 62 h 976"/>
                <a:gd name="T90" fmla="*/ 7 w 774"/>
                <a:gd name="T91" fmla="*/ 64 h 976"/>
                <a:gd name="T92" fmla="*/ 7 w 774"/>
                <a:gd name="T93" fmla="*/ 65 h 976"/>
                <a:gd name="T94" fmla="*/ 7 w 774"/>
                <a:gd name="T95" fmla="*/ 67 h 976"/>
                <a:gd name="T96" fmla="*/ 7 w 774"/>
                <a:gd name="T97" fmla="*/ 68 h 976"/>
                <a:gd name="T98" fmla="*/ 7 w 774"/>
                <a:gd name="T99" fmla="*/ 70 h 976"/>
                <a:gd name="T100" fmla="*/ 7 w 774"/>
                <a:gd name="T101" fmla="*/ 71 h 976"/>
                <a:gd name="T102" fmla="*/ 7 w 774"/>
                <a:gd name="T103" fmla="*/ 73 h 976"/>
                <a:gd name="T104" fmla="*/ 0 w 774"/>
                <a:gd name="T105" fmla="*/ 74 h 97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774" h="976">
                  <a:moveTo>
                    <a:pt x="774" y="0"/>
                  </a:moveTo>
                  <a:lnTo>
                    <a:pt x="762" y="18"/>
                  </a:lnTo>
                  <a:lnTo>
                    <a:pt x="744" y="37"/>
                  </a:lnTo>
                  <a:lnTo>
                    <a:pt x="731" y="55"/>
                  </a:lnTo>
                  <a:lnTo>
                    <a:pt x="719" y="73"/>
                  </a:lnTo>
                  <a:lnTo>
                    <a:pt x="701" y="92"/>
                  </a:lnTo>
                  <a:lnTo>
                    <a:pt x="688" y="110"/>
                  </a:lnTo>
                  <a:lnTo>
                    <a:pt x="670" y="129"/>
                  </a:lnTo>
                  <a:lnTo>
                    <a:pt x="658" y="147"/>
                  </a:lnTo>
                  <a:lnTo>
                    <a:pt x="639" y="166"/>
                  </a:lnTo>
                  <a:lnTo>
                    <a:pt x="627" y="184"/>
                  </a:lnTo>
                  <a:lnTo>
                    <a:pt x="614" y="202"/>
                  </a:lnTo>
                  <a:lnTo>
                    <a:pt x="596" y="221"/>
                  </a:lnTo>
                  <a:lnTo>
                    <a:pt x="584" y="245"/>
                  </a:lnTo>
                  <a:lnTo>
                    <a:pt x="565" y="264"/>
                  </a:lnTo>
                  <a:lnTo>
                    <a:pt x="553" y="282"/>
                  </a:lnTo>
                  <a:lnTo>
                    <a:pt x="541" y="301"/>
                  </a:lnTo>
                  <a:lnTo>
                    <a:pt x="522" y="319"/>
                  </a:lnTo>
                  <a:lnTo>
                    <a:pt x="510" y="337"/>
                  </a:lnTo>
                  <a:lnTo>
                    <a:pt x="492" y="356"/>
                  </a:lnTo>
                  <a:lnTo>
                    <a:pt x="479" y="374"/>
                  </a:lnTo>
                  <a:lnTo>
                    <a:pt x="461" y="393"/>
                  </a:lnTo>
                  <a:lnTo>
                    <a:pt x="449" y="411"/>
                  </a:lnTo>
                  <a:lnTo>
                    <a:pt x="436" y="429"/>
                  </a:lnTo>
                  <a:lnTo>
                    <a:pt x="418" y="448"/>
                  </a:lnTo>
                  <a:lnTo>
                    <a:pt x="405" y="466"/>
                  </a:lnTo>
                  <a:lnTo>
                    <a:pt x="387" y="485"/>
                  </a:lnTo>
                  <a:lnTo>
                    <a:pt x="375" y="503"/>
                  </a:lnTo>
                  <a:lnTo>
                    <a:pt x="362" y="522"/>
                  </a:lnTo>
                  <a:lnTo>
                    <a:pt x="344" y="546"/>
                  </a:lnTo>
                  <a:lnTo>
                    <a:pt x="332" y="564"/>
                  </a:lnTo>
                  <a:lnTo>
                    <a:pt x="313" y="583"/>
                  </a:lnTo>
                  <a:lnTo>
                    <a:pt x="301" y="601"/>
                  </a:lnTo>
                  <a:lnTo>
                    <a:pt x="283" y="620"/>
                  </a:lnTo>
                  <a:lnTo>
                    <a:pt x="270" y="638"/>
                  </a:lnTo>
                  <a:lnTo>
                    <a:pt x="258" y="657"/>
                  </a:lnTo>
                  <a:lnTo>
                    <a:pt x="240" y="675"/>
                  </a:lnTo>
                  <a:lnTo>
                    <a:pt x="227" y="693"/>
                  </a:lnTo>
                  <a:lnTo>
                    <a:pt x="209" y="712"/>
                  </a:lnTo>
                  <a:lnTo>
                    <a:pt x="196" y="730"/>
                  </a:lnTo>
                  <a:lnTo>
                    <a:pt x="178" y="749"/>
                  </a:lnTo>
                  <a:lnTo>
                    <a:pt x="166" y="767"/>
                  </a:lnTo>
                  <a:lnTo>
                    <a:pt x="153" y="785"/>
                  </a:lnTo>
                  <a:lnTo>
                    <a:pt x="135" y="804"/>
                  </a:lnTo>
                  <a:lnTo>
                    <a:pt x="123" y="822"/>
                  </a:lnTo>
                  <a:lnTo>
                    <a:pt x="104" y="847"/>
                  </a:lnTo>
                  <a:lnTo>
                    <a:pt x="92" y="865"/>
                  </a:lnTo>
                  <a:lnTo>
                    <a:pt x="80" y="884"/>
                  </a:lnTo>
                  <a:lnTo>
                    <a:pt x="61" y="902"/>
                  </a:lnTo>
                  <a:lnTo>
                    <a:pt x="49" y="920"/>
                  </a:lnTo>
                  <a:lnTo>
                    <a:pt x="30" y="939"/>
                  </a:lnTo>
                  <a:lnTo>
                    <a:pt x="18" y="957"/>
                  </a:lnTo>
                  <a:lnTo>
                    <a:pt x="0" y="97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5519" name="Freeform 123">
              <a:extLst>
                <a:ext uri="{FF2B5EF4-FFF2-40B4-BE49-F238E27FC236}">
                  <a16:creationId xmlns:a16="http://schemas.microsoft.com/office/drawing/2014/main" id="{100A37C1-38CD-596C-DEA1-0239291FED62}"/>
                </a:ext>
              </a:extLst>
            </p:cNvPr>
            <p:cNvSpPr>
              <a:spLocks/>
            </p:cNvSpPr>
            <p:nvPr/>
          </p:nvSpPr>
          <p:spPr bwMode="auto">
            <a:xfrm>
              <a:off x="667" y="1321"/>
              <a:ext cx="724" cy="912"/>
            </a:xfrm>
            <a:custGeom>
              <a:avLst/>
              <a:gdLst>
                <a:gd name="T0" fmla="*/ 62 w 774"/>
                <a:gd name="T1" fmla="*/ 0 h 976"/>
                <a:gd name="T2" fmla="*/ 60 w 774"/>
                <a:gd name="T3" fmla="*/ 7 h 976"/>
                <a:gd name="T4" fmla="*/ 59 w 774"/>
                <a:gd name="T5" fmla="*/ 7 h 976"/>
                <a:gd name="T6" fmla="*/ 58 w 774"/>
                <a:gd name="T7" fmla="*/ 7 h 976"/>
                <a:gd name="T8" fmla="*/ 57 w 774"/>
                <a:gd name="T9" fmla="*/ 7 h 976"/>
                <a:gd name="T10" fmla="*/ 55 w 774"/>
                <a:gd name="T11" fmla="*/ 7 h 976"/>
                <a:gd name="T12" fmla="*/ 55 w 774"/>
                <a:gd name="T13" fmla="*/ 7 h 976"/>
                <a:gd name="T14" fmla="*/ 53 w 774"/>
                <a:gd name="T15" fmla="*/ 10 h 976"/>
                <a:gd name="T16" fmla="*/ 51 w 774"/>
                <a:gd name="T17" fmla="*/ 12 h 976"/>
                <a:gd name="T18" fmla="*/ 51 w 774"/>
                <a:gd name="T19" fmla="*/ 13 h 976"/>
                <a:gd name="T20" fmla="*/ 50 w 774"/>
                <a:gd name="T21" fmla="*/ 15 h 976"/>
                <a:gd name="T22" fmla="*/ 48 w 774"/>
                <a:gd name="T23" fmla="*/ 16 h 976"/>
                <a:gd name="T24" fmla="*/ 48 w 774"/>
                <a:gd name="T25" fmla="*/ 18 h 976"/>
                <a:gd name="T26" fmla="*/ 46 w 774"/>
                <a:gd name="T27" fmla="*/ 19 h 976"/>
                <a:gd name="T28" fmla="*/ 45 w 774"/>
                <a:gd name="T29" fmla="*/ 20 h 976"/>
                <a:gd name="T30" fmla="*/ 44 w 774"/>
                <a:gd name="T31" fmla="*/ 21 h 976"/>
                <a:gd name="T32" fmla="*/ 42 w 774"/>
                <a:gd name="T33" fmla="*/ 23 h 976"/>
                <a:gd name="T34" fmla="*/ 42 w 774"/>
                <a:gd name="T35" fmla="*/ 24 h 976"/>
                <a:gd name="T36" fmla="*/ 40 w 774"/>
                <a:gd name="T37" fmla="*/ 26 h 976"/>
                <a:gd name="T38" fmla="*/ 39 w 774"/>
                <a:gd name="T39" fmla="*/ 28 h 976"/>
                <a:gd name="T40" fmla="*/ 38 w 774"/>
                <a:gd name="T41" fmla="*/ 29 h 976"/>
                <a:gd name="T42" fmla="*/ 36 w 774"/>
                <a:gd name="T43" fmla="*/ 31 h 976"/>
                <a:gd name="T44" fmla="*/ 36 w 774"/>
                <a:gd name="T45" fmla="*/ 32 h 976"/>
                <a:gd name="T46" fmla="*/ 34 w 774"/>
                <a:gd name="T47" fmla="*/ 33 h 976"/>
                <a:gd name="T48" fmla="*/ 33 w 774"/>
                <a:gd name="T49" fmla="*/ 34 h 976"/>
                <a:gd name="T50" fmla="*/ 32 w 774"/>
                <a:gd name="T51" fmla="*/ 35 h 976"/>
                <a:gd name="T52" fmla="*/ 31 w 774"/>
                <a:gd name="T53" fmla="*/ 37 h 976"/>
                <a:gd name="T54" fmla="*/ 30 w 774"/>
                <a:gd name="T55" fmla="*/ 38 h 976"/>
                <a:gd name="T56" fmla="*/ 29 w 774"/>
                <a:gd name="T57" fmla="*/ 40 h 976"/>
                <a:gd name="T58" fmla="*/ 28 w 774"/>
                <a:gd name="T59" fmla="*/ 41 h 976"/>
                <a:gd name="T60" fmla="*/ 26 w 774"/>
                <a:gd name="T61" fmla="*/ 43 h 976"/>
                <a:gd name="T62" fmla="*/ 24 w 774"/>
                <a:gd name="T63" fmla="*/ 44 h 976"/>
                <a:gd name="T64" fmla="*/ 24 w 774"/>
                <a:gd name="T65" fmla="*/ 46 h 976"/>
                <a:gd name="T66" fmla="*/ 22 w 774"/>
                <a:gd name="T67" fmla="*/ 47 h 976"/>
                <a:gd name="T68" fmla="*/ 21 w 774"/>
                <a:gd name="T69" fmla="*/ 49 h 976"/>
                <a:gd name="T70" fmla="*/ 20 w 774"/>
                <a:gd name="T71" fmla="*/ 50 h 976"/>
                <a:gd name="T72" fmla="*/ 19 w 774"/>
                <a:gd name="T73" fmla="*/ 51 h 976"/>
                <a:gd name="T74" fmla="*/ 19 w 774"/>
                <a:gd name="T75" fmla="*/ 52 h 976"/>
                <a:gd name="T76" fmla="*/ 17 w 774"/>
                <a:gd name="T77" fmla="*/ 54 h 976"/>
                <a:gd name="T78" fmla="*/ 16 w 774"/>
                <a:gd name="T79" fmla="*/ 56 h 976"/>
                <a:gd name="T80" fmla="*/ 15 w 774"/>
                <a:gd name="T81" fmla="*/ 56 h 976"/>
                <a:gd name="T82" fmla="*/ 14 w 774"/>
                <a:gd name="T83" fmla="*/ 58 h 976"/>
                <a:gd name="T84" fmla="*/ 13 w 774"/>
                <a:gd name="T85" fmla="*/ 60 h 976"/>
                <a:gd name="T86" fmla="*/ 11 w 774"/>
                <a:gd name="T87" fmla="*/ 61 h 976"/>
                <a:gd name="T88" fmla="*/ 9 w 774"/>
                <a:gd name="T89" fmla="*/ 62 h 976"/>
                <a:gd name="T90" fmla="*/ 7 w 774"/>
                <a:gd name="T91" fmla="*/ 64 h 976"/>
                <a:gd name="T92" fmla="*/ 7 w 774"/>
                <a:gd name="T93" fmla="*/ 65 h 976"/>
                <a:gd name="T94" fmla="*/ 7 w 774"/>
                <a:gd name="T95" fmla="*/ 67 h 976"/>
                <a:gd name="T96" fmla="*/ 7 w 774"/>
                <a:gd name="T97" fmla="*/ 68 h 976"/>
                <a:gd name="T98" fmla="*/ 7 w 774"/>
                <a:gd name="T99" fmla="*/ 70 h 976"/>
                <a:gd name="T100" fmla="*/ 7 w 774"/>
                <a:gd name="T101" fmla="*/ 71 h 976"/>
                <a:gd name="T102" fmla="*/ 7 w 774"/>
                <a:gd name="T103" fmla="*/ 73 h 976"/>
                <a:gd name="T104" fmla="*/ 0 w 774"/>
                <a:gd name="T105" fmla="*/ 74 h 97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774" h="976">
                  <a:moveTo>
                    <a:pt x="774" y="0"/>
                  </a:moveTo>
                  <a:lnTo>
                    <a:pt x="762" y="18"/>
                  </a:lnTo>
                  <a:lnTo>
                    <a:pt x="744" y="37"/>
                  </a:lnTo>
                  <a:lnTo>
                    <a:pt x="731" y="55"/>
                  </a:lnTo>
                  <a:lnTo>
                    <a:pt x="719" y="73"/>
                  </a:lnTo>
                  <a:lnTo>
                    <a:pt x="701" y="92"/>
                  </a:lnTo>
                  <a:lnTo>
                    <a:pt x="688" y="110"/>
                  </a:lnTo>
                  <a:lnTo>
                    <a:pt x="670" y="129"/>
                  </a:lnTo>
                  <a:lnTo>
                    <a:pt x="658" y="147"/>
                  </a:lnTo>
                  <a:lnTo>
                    <a:pt x="639" y="166"/>
                  </a:lnTo>
                  <a:lnTo>
                    <a:pt x="627" y="184"/>
                  </a:lnTo>
                  <a:lnTo>
                    <a:pt x="614" y="202"/>
                  </a:lnTo>
                  <a:lnTo>
                    <a:pt x="596" y="221"/>
                  </a:lnTo>
                  <a:lnTo>
                    <a:pt x="584" y="245"/>
                  </a:lnTo>
                  <a:lnTo>
                    <a:pt x="565" y="264"/>
                  </a:lnTo>
                  <a:lnTo>
                    <a:pt x="553" y="282"/>
                  </a:lnTo>
                  <a:lnTo>
                    <a:pt x="541" y="301"/>
                  </a:lnTo>
                  <a:lnTo>
                    <a:pt x="522" y="319"/>
                  </a:lnTo>
                  <a:lnTo>
                    <a:pt x="510" y="337"/>
                  </a:lnTo>
                  <a:lnTo>
                    <a:pt x="492" y="356"/>
                  </a:lnTo>
                  <a:lnTo>
                    <a:pt x="479" y="374"/>
                  </a:lnTo>
                  <a:lnTo>
                    <a:pt x="461" y="393"/>
                  </a:lnTo>
                  <a:lnTo>
                    <a:pt x="449" y="411"/>
                  </a:lnTo>
                  <a:lnTo>
                    <a:pt x="436" y="429"/>
                  </a:lnTo>
                  <a:lnTo>
                    <a:pt x="418" y="448"/>
                  </a:lnTo>
                  <a:lnTo>
                    <a:pt x="405" y="466"/>
                  </a:lnTo>
                  <a:lnTo>
                    <a:pt x="387" y="485"/>
                  </a:lnTo>
                  <a:lnTo>
                    <a:pt x="375" y="503"/>
                  </a:lnTo>
                  <a:lnTo>
                    <a:pt x="362" y="522"/>
                  </a:lnTo>
                  <a:lnTo>
                    <a:pt x="344" y="546"/>
                  </a:lnTo>
                  <a:lnTo>
                    <a:pt x="332" y="564"/>
                  </a:lnTo>
                  <a:lnTo>
                    <a:pt x="313" y="583"/>
                  </a:lnTo>
                  <a:lnTo>
                    <a:pt x="301" y="601"/>
                  </a:lnTo>
                  <a:lnTo>
                    <a:pt x="283" y="620"/>
                  </a:lnTo>
                  <a:lnTo>
                    <a:pt x="270" y="638"/>
                  </a:lnTo>
                  <a:lnTo>
                    <a:pt x="258" y="657"/>
                  </a:lnTo>
                  <a:lnTo>
                    <a:pt x="240" y="675"/>
                  </a:lnTo>
                  <a:lnTo>
                    <a:pt x="227" y="693"/>
                  </a:lnTo>
                  <a:lnTo>
                    <a:pt x="209" y="712"/>
                  </a:lnTo>
                  <a:lnTo>
                    <a:pt x="196" y="730"/>
                  </a:lnTo>
                  <a:lnTo>
                    <a:pt x="178" y="749"/>
                  </a:lnTo>
                  <a:lnTo>
                    <a:pt x="166" y="767"/>
                  </a:lnTo>
                  <a:lnTo>
                    <a:pt x="153" y="785"/>
                  </a:lnTo>
                  <a:lnTo>
                    <a:pt x="135" y="804"/>
                  </a:lnTo>
                  <a:lnTo>
                    <a:pt x="123" y="822"/>
                  </a:lnTo>
                  <a:lnTo>
                    <a:pt x="104" y="847"/>
                  </a:lnTo>
                  <a:lnTo>
                    <a:pt x="92" y="865"/>
                  </a:lnTo>
                  <a:lnTo>
                    <a:pt x="80" y="884"/>
                  </a:lnTo>
                  <a:lnTo>
                    <a:pt x="61" y="902"/>
                  </a:lnTo>
                  <a:lnTo>
                    <a:pt x="49" y="920"/>
                  </a:lnTo>
                  <a:lnTo>
                    <a:pt x="30" y="939"/>
                  </a:lnTo>
                  <a:lnTo>
                    <a:pt x="18" y="957"/>
                  </a:lnTo>
                  <a:lnTo>
                    <a:pt x="0" y="97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5520" name="Freeform 124">
              <a:extLst>
                <a:ext uri="{FF2B5EF4-FFF2-40B4-BE49-F238E27FC236}">
                  <a16:creationId xmlns:a16="http://schemas.microsoft.com/office/drawing/2014/main" id="{B0607E9A-6133-3BCE-6EF8-59D7F552A9F9}"/>
                </a:ext>
              </a:extLst>
            </p:cNvPr>
            <p:cNvSpPr>
              <a:spLocks/>
            </p:cNvSpPr>
            <p:nvPr/>
          </p:nvSpPr>
          <p:spPr bwMode="auto">
            <a:xfrm>
              <a:off x="667" y="1321"/>
              <a:ext cx="724" cy="912"/>
            </a:xfrm>
            <a:custGeom>
              <a:avLst/>
              <a:gdLst>
                <a:gd name="T0" fmla="*/ 62 w 774"/>
                <a:gd name="T1" fmla="*/ 0 h 976"/>
                <a:gd name="T2" fmla="*/ 60 w 774"/>
                <a:gd name="T3" fmla="*/ 7 h 976"/>
                <a:gd name="T4" fmla="*/ 59 w 774"/>
                <a:gd name="T5" fmla="*/ 7 h 976"/>
                <a:gd name="T6" fmla="*/ 58 w 774"/>
                <a:gd name="T7" fmla="*/ 7 h 976"/>
                <a:gd name="T8" fmla="*/ 57 w 774"/>
                <a:gd name="T9" fmla="*/ 7 h 976"/>
                <a:gd name="T10" fmla="*/ 55 w 774"/>
                <a:gd name="T11" fmla="*/ 7 h 976"/>
                <a:gd name="T12" fmla="*/ 55 w 774"/>
                <a:gd name="T13" fmla="*/ 7 h 976"/>
                <a:gd name="T14" fmla="*/ 53 w 774"/>
                <a:gd name="T15" fmla="*/ 10 h 976"/>
                <a:gd name="T16" fmla="*/ 51 w 774"/>
                <a:gd name="T17" fmla="*/ 12 h 976"/>
                <a:gd name="T18" fmla="*/ 51 w 774"/>
                <a:gd name="T19" fmla="*/ 13 h 976"/>
                <a:gd name="T20" fmla="*/ 50 w 774"/>
                <a:gd name="T21" fmla="*/ 15 h 976"/>
                <a:gd name="T22" fmla="*/ 48 w 774"/>
                <a:gd name="T23" fmla="*/ 16 h 976"/>
                <a:gd name="T24" fmla="*/ 48 w 774"/>
                <a:gd name="T25" fmla="*/ 18 h 976"/>
                <a:gd name="T26" fmla="*/ 46 w 774"/>
                <a:gd name="T27" fmla="*/ 19 h 976"/>
                <a:gd name="T28" fmla="*/ 45 w 774"/>
                <a:gd name="T29" fmla="*/ 20 h 976"/>
                <a:gd name="T30" fmla="*/ 44 w 774"/>
                <a:gd name="T31" fmla="*/ 21 h 976"/>
                <a:gd name="T32" fmla="*/ 42 w 774"/>
                <a:gd name="T33" fmla="*/ 23 h 976"/>
                <a:gd name="T34" fmla="*/ 42 w 774"/>
                <a:gd name="T35" fmla="*/ 24 h 976"/>
                <a:gd name="T36" fmla="*/ 40 w 774"/>
                <a:gd name="T37" fmla="*/ 26 h 976"/>
                <a:gd name="T38" fmla="*/ 39 w 774"/>
                <a:gd name="T39" fmla="*/ 28 h 976"/>
                <a:gd name="T40" fmla="*/ 38 w 774"/>
                <a:gd name="T41" fmla="*/ 29 h 976"/>
                <a:gd name="T42" fmla="*/ 36 w 774"/>
                <a:gd name="T43" fmla="*/ 31 h 976"/>
                <a:gd name="T44" fmla="*/ 36 w 774"/>
                <a:gd name="T45" fmla="*/ 32 h 976"/>
                <a:gd name="T46" fmla="*/ 34 w 774"/>
                <a:gd name="T47" fmla="*/ 33 h 976"/>
                <a:gd name="T48" fmla="*/ 33 w 774"/>
                <a:gd name="T49" fmla="*/ 34 h 976"/>
                <a:gd name="T50" fmla="*/ 32 w 774"/>
                <a:gd name="T51" fmla="*/ 35 h 976"/>
                <a:gd name="T52" fmla="*/ 31 w 774"/>
                <a:gd name="T53" fmla="*/ 37 h 976"/>
                <a:gd name="T54" fmla="*/ 30 w 774"/>
                <a:gd name="T55" fmla="*/ 38 h 976"/>
                <a:gd name="T56" fmla="*/ 29 w 774"/>
                <a:gd name="T57" fmla="*/ 40 h 976"/>
                <a:gd name="T58" fmla="*/ 28 w 774"/>
                <a:gd name="T59" fmla="*/ 41 h 976"/>
                <a:gd name="T60" fmla="*/ 26 w 774"/>
                <a:gd name="T61" fmla="*/ 43 h 976"/>
                <a:gd name="T62" fmla="*/ 24 w 774"/>
                <a:gd name="T63" fmla="*/ 44 h 976"/>
                <a:gd name="T64" fmla="*/ 24 w 774"/>
                <a:gd name="T65" fmla="*/ 46 h 976"/>
                <a:gd name="T66" fmla="*/ 22 w 774"/>
                <a:gd name="T67" fmla="*/ 47 h 976"/>
                <a:gd name="T68" fmla="*/ 21 w 774"/>
                <a:gd name="T69" fmla="*/ 49 h 976"/>
                <a:gd name="T70" fmla="*/ 20 w 774"/>
                <a:gd name="T71" fmla="*/ 50 h 976"/>
                <a:gd name="T72" fmla="*/ 19 w 774"/>
                <a:gd name="T73" fmla="*/ 51 h 976"/>
                <a:gd name="T74" fmla="*/ 19 w 774"/>
                <a:gd name="T75" fmla="*/ 52 h 976"/>
                <a:gd name="T76" fmla="*/ 17 w 774"/>
                <a:gd name="T77" fmla="*/ 54 h 976"/>
                <a:gd name="T78" fmla="*/ 16 w 774"/>
                <a:gd name="T79" fmla="*/ 56 h 976"/>
                <a:gd name="T80" fmla="*/ 15 w 774"/>
                <a:gd name="T81" fmla="*/ 56 h 976"/>
                <a:gd name="T82" fmla="*/ 14 w 774"/>
                <a:gd name="T83" fmla="*/ 58 h 976"/>
                <a:gd name="T84" fmla="*/ 13 w 774"/>
                <a:gd name="T85" fmla="*/ 60 h 976"/>
                <a:gd name="T86" fmla="*/ 11 w 774"/>
                <a:gd name="T87" fmla="*/ 61 h 976"/>
                <a:gd name="T88" fmla="*/ 9 w 774"/>
                <a:gd name="T89" fmla="*/ 62 h 976"/>
                <a:gd name="T90" fmla="*/ 7 w 774"/>
                <a:gd name="T91" fmla="*/ 64 h 976"/>
                <a:gd name="T92" fmla="*/ 7 w 774"/>
                <a:gd name="T93" fmla="*/ 65 h 976"/>
                <a:gd name="T94" fmla="*/ 7 w 774"/>
                <a:gd name="T95" fmla="*/ 67 h 976"/>
                <a:gd name="T96" fmla="*/ 7 w 774"/>
                <a:gd name="T97" fmla="*/ 68 h 976"/>
                <a:gd name="T98" fmla="*/ 7 w 774"/>
                <a:gd name="T99" fmla="*/ 70 h 976"/>
                <a:gd name="T100" fmla="*/ 7 w 774"/>
                <a:gd name="T101" fmla="*/ 71 h 976"/>
                <a:gd name="T102" fmla="*/ 7 w 774"/>
                <a:gd name="T103" fmla="*/ 73 h 976"/>
                <a:gd name="T104" fmla="*/ 0 w 774"/>
                <a:gd name="T105" fmla="*/ 74 h 97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774" h="976">
                  <a:moveTo>
                    <a:pt x="774" y="0"/>
                  </a:moveTo>
                  <a:lnTo>
                    <a:pt x="762" y="18"/>
                  </a:lnTo>
                  <a:lnTo>
                    <a:pt x="744" y="37"/>
                  </a:lnTo>
                  <a:lnTo>
                    <a:pt x="731" y="55"/>
                  </a:lnTo>
                  <a:lnTo>
                    <a:pt x="719" y="73"/>
                  </a:lnTo>
                  <a:lnTo>
                    <a:pt x="701" y="92"/>
                  </a:lnTo>
                  <a:lnTo>
                    <a:pt x="688" y="110"/>
                  </a:lnTo>
                  <a:lnTo>
                    <a:pt x="670" y="129"/>
                  </a:lnTo>
                  <a:lnTo>
                    <a:pt x="658" y="147"/>
                  </a:lnTo>
                  <a:lnTo>
                    <a:pt x="639" y="166"/>
                  </a:lnTo>
                  <a:lnTo>
                    <a:pt x="627" y="184"/>
                  </a:lnTo>
                  <a:lnTo>
                    <a:pt x="614" y="202"/>
                  </a:lnTo>
                  <a:lnTo>
                    <a:pt x="596" y="221"/>
                  </a:lnTo>
                  <a:lnTo>
                    <a:pt x="584" y="245"/>
                  </a:lnTo>
                  <a:lnTo>
                    <a:pt x="565" y="264"/>
                  </a:lnTo>
                  <a:lnTo>
                    <a:pt x="553" y="282"/>
                  </a:lnTo>
                  <a:lnTo>
                    <a:pt x="541" y="301"/>
                  </a:lnTo>
                  <a:lnTo>
                    <a:pt x="522" y="319"/>
                  </a:lnTo>
                  <a:lnTo>
                    <a:pt x="510" y="337"/>
                  </a:lnTo>
                  <a:lnTo>
                    <a:pt x="492" y="356"/>
                  </a:lnTo>
                  <a:lnTo>
                    <a:pt x="479" y="374"/>
                  </a:lnTo>
                  <a:lnTo>
                    <a:pt x="461" y="393"/>
                  </a:lnTo>
                  <a:lnTo>
                    <a:pt x="449" y="411"/>
                  </a:lnTo>
                  <a:lnTo>
                    <a:pt x="436" y="429"/>
                  </a:lnTo>
                  <a:lnTo>
                    <a:pt x="418" y="448"/>
                  </a:lnTo>
                  <a:lnTo>
                    <a:pt x="405" y="466"/>
                  </a:lnTo>
                  <a:lnTo>
                    <a:pt x="387" y="485"/>
                  </a:lnTo>
                  <a:lnTo>
                    <a:pt x="375" y="503"/>
                  </a:lnTo>
                  <a:lnTo>
                    <a:pt x="362" y="522"/>
                  </a:lnTo>
                  <a:lnTo>
                    <a:pt x="344" y="546"/>
                  </a:lnTo>
                  <a:lnTo>
                    <a:pt x="332" y="564"/>
                  </a:lnTo>
                  <a:lnTo>
                    <a:pt x="313" y="583"/>
                  </a:lnTo>
                  <a:lnTo>
                    <a:pt x="301" y="601"/>
                  </a:lnTo>
                  <a:lnTo>
                    <a:pt x="283" y="620"/>
                  </a:lnTo>
                  <a:lnTo>
                    <a:pt x="270" y="638"/>
                  </a:lnTo>
                  <a:lnTo>
                    <a:pt x="258" y="657"/>
                  </a:lnTo>
                  <a:lnTo>
                    <a:pt x="240" y="675"/>
                  </a:lnTo>
                  <a:lnTo>
                    <a:pt x="227" y="693"/>
                  </a:lnTo>
                  <a:lnTo>
                    <a:pt x="209" y="712"/>
                  </a:lnTo>
                  <a:lnTo>
                    <a:pt x="196" y="730"/>
                  </a:lnTo>
                  <a:lnTo>
                    <a:pt x="178" y="749"/>
                  </a:lnTo>
                  <a:lnTo>
                    <a:pt x="166" y="767"/>
                  </a:lnTo>
                  <a:lnTo>
                    <a:pt x="153" y="785"/>
                  </a:lnTo>
                  <a:lnTo>
                    <a:pt x="135" y="804"/>
                  </a:lnTo>
                  <a:lnTo>
                    <a:pt x="123" y="822"/>
                  </a:lnTo>
                  <a:lnTo>
                    <a:pt x="104" y="847"/>
                  </a:lnTo>
                  <a:lnTo>
                    <a:pt x="92" y="865"/>
                  </a:lnTo>
                  <a:lnTo>
                    <a:pt x="80" y="884"/>
                  </a:lnTo>
                  <a:lnTo>
                    <a:pt x="61" y="902"/>
                  </a:lnTo>
                  <a:lnTo>
                    <a:pt x="49" y="920"/>
                  </a:lnTo>
                  <a:lnTo>
                    <a:pt x="30" y="939"/>
                  </a:lnTo>
                  <a:lnTo>
                    <a:pt x="18" y="957"/>
                  </a:lnTo>
                  <a:lnTo>
                    <a:pt x="0" y="97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5521" name="Freeform 125">
              <a:extLst>
                <a:ext uri="{FF2B5EF4-FFF2-40B4-BE49-F238E27FC236}">
                  <a16:creationId xmlns:a16="http://schemas.microsoft.com/office/drawing/2014/main" id="{E70DE5C1-D95C-6806-6259-00CDDA1F6D15}"/>
                </a:ext>
              </a:extLst>
            </p:cNvPr>
            <p:cNvSpPr>
              <a:spLocks/>
            </p:cNvSpPr>
            <p:nvPr/>
          </p:nvSpPr>
          <p:spPr bwMode="auto">
            <a:xfrm>
              <a:off x="667" y="1321"/>
              <a:ext cx="724" cy="912"/>
            </a:xfrm>
            <a:custGeom>
              <a:avLst/>
              <a:gdLst>
                <a:gd name="T0" fmla="*/ 62 w 774"/>
                <a:gd name="T1" fmla="*/ 0 h 976"/>
                <a:gd name="T2" fmla="*/ 60 w 774"/>
                <a:gd name="T3" fmla="*/ 7 h 976"/>
                <a:gd name="T4" fmla="*/ 59 w 774"/>
                <a:gd name="T5" fmla="*/ 7 h 976"/>
                <a:gd name="T6" fmla="*/ 58 w 774"/>
                <a:gd name="T7" fmla="*/ 7 h 976"/>
                <a:gd name="T8" fmla="*/ 57 w 774"/>
                <a:gd name="T9" fmla="*/ 7 h 976"/>
                <a:gd name="T10" fmla="*/ 55 w 774"/>
                <a:gd name="T11" fmla="*/ 7 h 976"/>
                <a:gd name="T12" fmla="*/ 55 w 774"/>
                <a:gd name="T13" fmla="*/ 7 h 976"/>
                <a:gd name="T14" fmla="*/ 53 w 774"/>
                <a:gd name="T15" fmla="*/ 10 h 976"/>
                <a:gd name="T16" fmla="*/ 51 w 774"/>
                <a:gd name="T17" fmla="*/ 12 h 976"/>
                <a:gd name="T18" fmla="*/ 51 w 774"/>
                <a:gd name="T19" fmla="*/ 13 h 976"/>
                <a:gd name="T20" fmla="*/ 50 w 774"/>
                <a:gd name="T21" fmla="*/ 15 h 976"/>
                <a:gd name="T22" fmla="*/ 48 w 774"/>
                <a:gd name="T23" fmla="*/ 16 h 976"/>
                <a:gd name="T24" fmla="*/ 48 w 774"/>
                <a:gd name="T25" fmla="*/ 18 h 976"/>
                <a:gd name="T26" fmla="*/ 46 w 774"/>
                <a:gd name="T27" fmla="*/ 19 h 976"/>
                <a:gd name="T28" fmla="*/ 45 w 774"/>
                <a:gd name="T29" fmla="*/ 20 h 976"/>
                <a:gd name="T30" fmla="*/ 44 w 774"/>
                <a:gd name="T31" fmla="*/ 21 h 976"/>
                <a:gd name="T32" fmla="*/ 42 w 774"/>
                <a:gd name="T33" fmla="*/ 23 h 976"/>
                <a:gd name="T34" fmla="*/ 42 w 774"/>
                <a:gd name="T35" fmla="*/ 24 h 976"/>
                <a:gd name="T36" fmla="*/ 40 w 774"/>
                <a:gd name="T37" fmla="*/ 26 h 976"/>
                <a:gd name="T38" fmla="*/ 39 w 774"/>
                <a:gd name="T39" fmla="*/ 28 h 976"/>
                <a:gd name="T40" fmla="*/ 38 w 774"/>
                <a:gd name="T41" fmla="*/ 29 h 976"/>
                <a:gd name="T42" fmla="*/ 36 w 774"/>
                <a:gd name="T43" fmla="*/ 31 h 976"/>
                <a:gd name="T44" fmla="*/ 36 w 774"/>
                <a:gd name="T45" fmla="*/ 32 h 976"/>
                <a:gd name="T46" fmla="*/ 34 w 774"/>
                <a:gd name="T47" fmla="*/ 33 h 976"/>
                <a:gd name="T48" fmla="*/ 33 w 774"/>
                <a:gd name="T49" fmla="*/ 34 h 976"/>
                <a:gd name="T50" fmla="*/ 32 w 774"/>
                <a:gd name="T51" fmla="*/ 35 h 976"/>
                <a:gd name="T52" fmla="*/ 31 w 774"/>
                <a:gd name="T53" fmla="*/ 37 h 976"/>
                <a:gd name="T54" fmla="*/ 30 w 774"/>
                <a:gd name="T55" fmla="*/ 38 h 976"/>
                <a:gd name="T56" fmla="*/ 29 w 774"/>
                <a:gd name="T57" fmla="*/ 40 h 976"/>
                <a:gd name="T58" fmla="*/ 28 w 774"/>
                <a:gd name="T59" fmla="*/ 41 h 976"/>
                <a:gd name="T60" fmla="*/ 26 w 774"/>
                <a:gd name="T61" fmla="*/ 43 h 976"/>
                <a:gd name="T62" fmla="*/ 24 w 774"/>
                <a:gd name="T63" fmla="*/ 44 h 976"/>
                <a:gd name="T64" fmla="*/ 24 w 774"/>
                <a:gd name="T65" fmla="*/ 46 h 976"/>
                <a:gd name="T66" fmla="*/ 22 w 774"/>
                <a:gd name="T67" fmla="*/ 47 h 976"/>
                <a:gd name="T68" fmla="*/ 21 w 774"/>
                <a:gd name="T69" fmla="*/ 49 h 976"/>
                <a:gd name="T70" fmla="*/ 20 w 774"/>
                <a:gd name="T71" fmla="*/ 50 h 976"/>
                <a:gd name="T72" fmla="*/ 19 w 774"/>
                <a:gd name="T73" fmla="*/ 51 h 976"/>
                <a:gd name="T74" fmla="*/ 19 w 774"/>
                <a:gd name="T75" fmla="*/ 52 h 976"/>
                <a:gd name="T76" fmla="*/ 17 w 774"/>
                <a:gd name="T77" fmla="*/ 54 h 976"/>
                <a:gd name="T78" fmla="*/ 16 w 774"/>
                <a:gd name="T79" fmla="*/ 56 h 976"/>
                <a:gd name="T80" fmla="*/ 15 w 774"/>
                <a:gd name="T81" fmla="*/ 56 h 976"/>
                <a:gd name="T82" fmla="*/ 14 w 774"/>
                <a:gd name="T83" fmla="*/ 58 h 976"/>
                <a:gd name="T84" fmla="*/ 13 w 774"/>
                <a:gd name="T85" fmla="*/ 60 h 976"/>
                <a:gd name="T86" fmla="*/ 11 w 774"/>
                <a:gd name="T87" fmla="*/ 61 h 976"/>
                <a:gd name="T88" fmla="*/ 9 w 774"/>
                <a:gd name="T89" fmla="*/ 62 h 976"/>
                <a:gd name="T90" fmla="*/ 7 w 774"/>
                <a:gd name="T91" fmla="*/ 64 h 976"/>
                <a:gd name="T92" fmla="*/ 7 w 774"/>
                <a:gd name="T93" fmla="*/ 65 h 976"/>
                <a:gd name="T94" fmla="*/ 7 w 774"/>
                <a:gd name="T95" fmla="*/ 67 h 976"/>
                <a:gd name="T96" fmla="*/ 7 w 774"/>
                <a:gd name="T97" fmla="*/ 68 h 976"/>
                <a:gd name="T98" fmla="*/ 7 w 774"/>
                <a:gd name="T99" fmla="*/ 70 h 976"/>
                <a:gd name="T100" fmla="*/ 7 w 774"/>
                <a:gd name="T101" fmla="*/ 71 h 976"/>
                <a:gd name="T102" fmla="*/ 7 w 774"/>
                <a:gd name="T103" fmla="*/ 73 h 976"/>
                <a:gd name="T104" fmla="*/ 0 w 774"/>
                <a:gd name="T105" fmla="*/ 74 h 97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774" h="976">
                  <a:moveTo>
                    <a:pt x="774" y="0"/>
                  </a:moveTo>
                  <a:lnTo>
                    <a:pt x="762" y="18"/>
                  </a:lnTo>
                  <a:lnTo>
                    <a:pt x="744" y="37"/>
                  </a:lnTo>
                  <a:lnTo>
                    <a:pt x="731" y="55"/>
                  </a:lnTo>
                  <a:lnTo>
                    <a:pt x="719" y="73"/>
                  </a:lnTo>
                  <a:lnTo>
                    <a:pt x="701" y="92"/>
                  </a:lnTo>
                  <a:lnTo>
                    <a:pt x="688" y="110"/>
                  </a:lnTo>
                  <a:lnTo>
                    <a:pt x="670" y="129"/>
                  </a:lnTo>
                  <a:lnTo>
                    <a:pt x="658" y="147"/>
                  </a:lnTo>
                  <a:lnTo>
                    <a:pt x="639" y="166"/>
                  </a:lnTo>
                  <a:lnTo>
                    <a:pt x="627" y="184"/>
                  </a:lnTo>
                  <a:lnTo>
                    <a:pt x="614" y="202"/>
                  </a:lnTo>
                  <a:lnTo>
                    <a:pt x="596" y="221"/>
                  </a:lnTo>
                  <a:lnTo>
                    <a:pt x="584" y="245"/>
                  </a:lnTo>
                  <a:lnTo>
                    <a:pt x="565" y="264"/>
                  </a:lnTo>
                  <a:lnTo>
                    <a:pt x="553" y="282"/>
                  </a:lnTo>
                  <a:lnTo>
                    <a:pt x="541" y="301"/>
                  </a:lnTo>
                  <a:lnTo>
                    <a:pt x="522" y="319"/>
                  </a:lnTo>
                  <a:lnTo>
                    <a:pt x="510" y="337"/>
                  </a:lnTo>
                  <a:lnTo>
                    <a:pt x="492" y="356"/>
                  </a:lnTo>
                  <a:lnTo>
                    <a:pt x="479" y="374"/>
                  </a:lnTo>
                  <a:lnTo>
                    <a:pt x="461" y="393"/>
                  </a:lnTo>
                  <a:lnTo>
                    <a:pt x="449" y="411"/>
                  </a:lnTo>
                  <a:lnTo>
                    <a:pt x="436" y="429"/>
                  </a:lnTo>
                  <a:lnTo>
                    <a:pt x="418" y="448"/>
                  </a:lnTo>
                  <a:lnTo>
                    <a:pt x="405" y="466"/>
                  </a:lnTo>
                  <a:lnTo>
                    <a:pt x="387" y="485"/>
                  </a:lnTo>
                  <a:lnTo>
                    <a:pt x="375" y="503"/>
                  </a:lnTo>
                  <a:lnTo>
                    <a:pt x="362" y="522"/>
                  </a:lnTo>
                  <a:lnTo>
                    <a:pt x="344" y="546"/>
                  </a:lnTo>
                  <a:lnTo>
                    <a:pt x="332" y="564"/>
                  </a:lnTo>
                  <a:lnTo>
                    <a:pt x="313" y="583"/>
                  </a:lnTo>
                  <a:lnTo>
                    <a:pt x="301" y="601"/>
                  </a:lnTo>
                  <a:lnTo>
                    <a:pt x="283" y="620"/>
                  </a:lnTo>
                  <a:lnTo>
                    <a:pt x="270" y="638"/>
                  </a:lnTo>
                  <a:lnTo>
                    <a:pt x="258" y="657"/>
                  </a:lnTo>
                  <a:lnTo>
                    <a:pt x="240" y="675"/>
                  </a:lnTo>
                  <a:lnTo>
                    <a:pt x="227" y="693"/>
                  </a:lnTo>
                  <a:lnTo>
                    <a:pt x="209" y="712"/>
                  </a:lnTo>
                  <a:lnTo>
                    <a:pt x="196" y="730"/>
                  </a:lnTo>
                  <a:lnTo>
                    <a:pt x="178" y="749"/>
                  </a:lnTo>
                  <a:lnTo>
                    <a:pt x="166" y="767"/>
                  </a:lnTo>
                  <a:lnTo>
                    <a:pt x="153" y="785"/>
                  </a:lnTo>
                  <a:lnTo>
                    <a:pt x="135" y="804"/>
                  </a:lnTo>
                  <a:lnTo>
                    <a:pt x="123" y="822"/>
                  </a:lnTo>
                  <a:lnTo>
                    <a:pt x="104" y="847"/>
                  </a:lnTo>
                  <a:lnTo>
                    <a:pt x="92" y="865"/>
                  </a:lnTo>
                  <a:lnTo>
                    <a:pt x="80" y="884"/>
                  </a:lnTo>
                  <a:lnTo>
                    <a:pt x="61" y="902"/>
                  </a:lnTo>
                  <a:lnTo>
                    <a:pt x="49" y="920"/>
                  </a:lnTo>
                  <a:lnTo>
                    <a:pt x="30" y="939"/>
                  </a:lnTo>
                  <a:lnTo>
                    <a:pt x="18" y="957"/>
                  </a:lnTo>
                  <a:lnTo>
                    <a:pt x="0" y="97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5522" name="Freeform 126">
              <a:extLst>
                <a:ext uri="{FF2B5EF4-FFF2-40B4-BE49-F238E27FC236}">
                  <a16:creationId xmlns:a16="http://schemas.microsoft.com/office/drawing/2014/main" id="{2F597CFB-1F43-7806-6602-60D48165BE60}"/>
                </a:ext>
              </a:extLst>
            </p:cNvPr>
            <p:cNvSpPr>
              <a:spLocks/>
            </p:cNvSpPr>
            <p:nvPr/>
          </p:nvSpPr>
          <p:spPr bwMode="auto">
            <a:xfrm>
              <a:off x="667" y="1321"/>
              <a:ext cx="724" cy="912"/>
            </a:xfrm>
            <a:custGeom>
              <a:avLst/>
              <a:gdLst>
                <a:gd name="T0" fmla="*/ 62 w 774"/>
                <a:gd name="T1" fmla="*/ 0 h 976"/>
                <a:gd name="T2" fmla="*/ 60 w 774"/>
                <a:gd name="T3" fmla="*/ 7 h 976"/>
                <a:gd name="T4" fmla="*/ 59 w 774"/>
                <a:gd name="T5" fmla="*/ 7 h 976"/>
                <a:gd name="T6" fmla="*/ 58 w 774"/>
                <a:gd name="T7" fmla="*/ 7 h 976"/>
                <a:gd name="T8" fmla="*/ 57 w 774"/>
                <a:gd name="T9" fmla="*/ 7 h 976"/>
                <a:gd name="T10" fmla="*/ 55 w 774"/>
                <a:gd name="T11" fmla="*/ 7 h 976"/>
                <a:gd name="T12" fmla="*/ 55 w 774"/>
                <a:gd name="T13" fmla="*/ 7 h 976"/>
                <a:gd name="T14" fmla="*/ 53 w 774"/>
                <a:gd name="T15" fmla="*/ 10 h 976"/>
                <a:gd name="T16" fmla="*/ 51 w 774"/>
                <a:gd name="T17" fmla="*/ 12 h 976"/>
                <a:gd name="T18" fmla="*/ 51 w 774"/>
                <a:gd name="T19" fmla="*/ 13 h 976"/>
                <a:gd name="T20" fmla="*/ 50 w 774"/>
                <a:gd name="T21" fmla="*/ 15 h 976"/>
                <a:gd name="T22" fmla="*/ 48 w 774"/>
                <a:gd name="T23" fmla="*/ 16 h 976"/>
                <a:gd name="T24" fmla="*/ 48 w 774"/>
                <a:gd name="T25" fmla="*/ 18 h 976"/>
                <a:gd name="T26" fmla="*/ 46 w 774"/>
                <a:gd name="T27" fmla="*/ 19 h 976"/>
                <a:gd name="T28" fmla="*/ 45 w 774"/>
                <a:gd name="T29" fmla="*/ 20 h 976"/>
                <a:gd name="T30" fmla="*/ 44 w 774"/>
                <a:gd name="T31" fmla="*/ 21 h 976"/>
                <a:gd name="T32" fmla="*/ 42 w 774"/>
                <a:gd name="T33" fmla="*/ 23 h 976"/>
                <a:gd name="T34" fmla="*/ 42 w 774"/>
                <a:gd name="T35" fmla="*/ 24 h 976"/>
                <a:gd name="T36" fmla="*/ 40 w 774"/>
                <a:gd name="T37" fmla="*/ 26 h 976"/>
                <a:gd name="T38" fmla="*/ 39 w 774"/>
                <a:gd name="T39" fmla="*/ 28 h 976"/>
                <a:gd name="T40" fmla="*/ 38 w 774"/>
                <a:gd name="T41" fmla="*/ 29 h 976"/>
                <a:gd name="T42" fmla="*/ 36 w 774"/>
                <a:gd name="T43" fmla="*/ 31 h 976"/>
                <a:gd name="T44" fmla="*/ 36 w 774"/>
                <a:gd name="T45" fmla="*/ 32 h 976"/>
                <a:gd name="T46" fmla="*/ 34 w 774"/>
                <a:gd name="T47" fmla="*/ 33 h 976"/>
                <a:gd name="T48" fmla="*/ 33 w 774"/>
                <a:gd name="T49" fmla="*/ 34 h 976"/>
                <a:gd name="T50" fmla="*/ 32 w 774"/>
                <a:gd name="T51" fmla="*/ 35 h 976"/>
                <a:gd name="T52" fmla="*/ 31 w 774"/>
                <a:gd name="T53" fmla="*/ 37 h 976"/>
                <a:gd name="T54" fmla="*/ 30 w 774"/>
                <a:gd name="T55" fmla="*/ 38 h 976"/>
                <a:gd name="T56" fmla="*/ 29 w 774"/>
                <a:gd name="T57" fmla="*/ 40 h 976"/>
                <a:gd name="T58" fmla="*/ 28 w 774"/>
                <a:gd name="T59" fmla="*/ 41 h 976"/>
                <a:gd name="T60" fmla="*/ 26 w 774"/>
                <a:gd name="T61" fmla="*/ 43 h 976"/>
                <a:gd name="T62" fmla="*/ 24 w 774"/>
                <a:gd name="T63" fmla="*/ 44 h 976"/>
                <a:gd name="T64" fmla="*/ 24 w 774"/>
                <a:gd name="T65" fmla="*/ 46 h 976"/>
                <a:gd name="T66" fmla="*/ 22 w 774"/>
                <a:gd name="T67" fmla="*/ 47 h 976"/>
                <a:gd name="T68" fmla="*/ 21 w 774"/>
                <a:gd name="T69" fmla="*/ 49 h 976"/>
                <a:gd name="T70" fmla="*/ 20 w 774"/>
                <a:gd name="T71" fmla="*/ 50 h 976"/>
                <a:gd name="T72" fmla="*/ 19 w 774"/>
                <a:gd name="T73" fmla="*/ 51 h 976"/>
                <a:gd name="T74" fmla="*/ 19 w 774"/>
                <a:gd name="T75" fmla="*/ 52 h 976"/>
                <a:gd name="T76" fmla="*/ 17 w 774"/>
                <a:gd name="T77" fmla="*/ 54 h 976"/>
                <a:gd name="T78" fmla="*/ 16 w 774"/>
                <a:gd name="T79" fmla="*/ 56 h 976"/>
                <a:gd name="T80" fmla="*/ 15 w 774"/>
                <a:gd name="T81" fmla="*/ 56 h 976"/>
                <a:gd name="T82" fmla="*/ 14 w 774"/>
                <a:gd name="T83" fmla="*/ 58 h 976"/>
                <a:gd name="T84" fmla="*/ 13 w 774"/>
                <a:gd name="T85" fmla="*/ 60 h 976"/>
                <a:gd name="T86" fmla="*/ 11 w 774"/>
                <a:gd name="T87" fmla="*/ 61 h 976"/>
                <a:gd name="T88" fmla="*/ 9 w 774"/>
                <a:gd name="T89" fmla="*/ 62 h 976"/>
                <a:gd name="T90" fmla="*/ 7 w 774"/>
                <a:gd name="T91" fmla="*/ 64 h 976"/>
                <a:gd name="T92" fmla="*/ 7 w 774"/>
                <a:gd name="T93" fmla="*/ 65 h 976"/>
                <a:gd name="T94" fmla="*/ 7 w 774"/>
                <a:gd name="T95" fmla="*/ 67 h 976"/>
                <a:gd name="T96" fmla="*/ 7 w 774"/>
                <a:gd name="T97" fmla="*/ 68 h 976"/>
                <a:gd name="T98" fmla="*/ 7 w 774"/>
                <a:gd name="T99" fmla="*/ 70 h 976"/>
                <a:gd name="T100" fmla="*/ 7 w 774"/>
                <a:gd name="T101" fmla="*/ 71 h 976"/>
                <a:gd name="T102" fmla="*/ 7 w 774"/>
                <a:gd name="T103" fmla="*/ 73 h 976"/>
                <a:gd name="T104" fmla="*/ 0 w 774"/>
                <a:gd name="T105" fmla="*/ 74 h 97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774" h="976">
                  <a:moveTo>
                    <a:pt x="774" y="0"/>
                  </a:moveTo>
                  <a:lnTo>
                    <a:pt x="762" y="18"/>
                  </a:lnTo>
                  <a:lnTo>
                    <a:pt x="744" y="37"/>
                  </a:lnTo>
                  <a:lnTo>
                    <a:pt x="731" y="55"/>
                  </a:lnTo>
                  <a:lnTo>
                    <a:pt x="719" y="73"/>
                  </a:lnTo>
                  <a:lnTo>
                    <a:pt x="701" y="92"/>
                  </a:lnTo>
                  <a:lnTo>
                    <a:pt x="688" y="110"/>
                  </a:lnTo>
                  <a:lnTo>
                    <a:pt x="670" y="129"/>
                  </a:lnTo>
                  <a:lnTo>
                    <a:pt x="658" y="147"/>
                  </a:lnTo>
                  <a:lnTo>
                    <a:pt x="639" y="166"/>
                  </a:lnTo>
                  <a:lnTo>
                    <a:pt x="627" y="184"/>
                  </a:lnTo>
                  <a:lnTo>
                    <a:pt x="614" y="202"/>
                  </a:lnTo>
                  <a:lnTo>
                    <a:pt x="596" y="221"/>
                  </a:lnTo>
                  <a:lnTo>
                    <a:pt x="584" y="245"/>
                  </a:lnTo>
                  <a:lnTo>
                    <a:pt x="565" y="264"/>
                  </a:lnTo>
                  <a:lnTo>
                    <a:pt x="553" y="282"/>
                  </a:lnTo>
                  <a:lnTo>
                    <a:pt x="541" y="301"/>
                  </a:lnTo>
                  <a:lnTo>
                    <a:pt x="522" y="319"/>
                  </a:lnTo>
                  <a:lnTo>
                    <a:pt x="510" y="337"/>
                  </a:lnTo>
                  <a:lnTo>
                    <a:pt x="492" y="356"/>
                  </a:lnTo>
                  <a:lnTo>
                    <a:pt x="479" y="374"/>
                  </a:lnTo>
                  <a:lnTo>
                    <a:pt x="461" y="393"/>
                  </a:lnTo>
                  <a:lnTo>
                    <a:pt x="449" y="411"/>
                  </a:lnTo>
                  <a:lnTo>
                    <a:pt x="436" y="429"/>
                  </a:lnTo>
                  <a:lnTo>
                    <a:pt x="418" y="448"/>
                  </a:lnTo>
                  <a:lnTo>
                    <a:pt x="405" y="466"/>
                  </a:lnTo>
                  <a:lnTo>
                    <a:pt x="387" y="485"/>
                  </a:lnTo>
                  <a:lnTo>
                    <a:pt x="375" y="503"/>
                  </a:lnTo>
                  <a:lnTo>
                    <a:pt x="362" y="522"/>
                  </a:lnTo>
                  <a:lnTo>
                    <a:pt x="344" y="546"/>
                  </a:lnTo>
                  <a:lnTo>
                    <a:pt x="332" y="564"/>
                  </a:lnTo>
                  <a:lnTo>
                    <a:pt x="313" y="583"/>
                  </a:lnTo>
                  <a:lnTo>
                    <a:pt x="301" y="601"/>
                  </a:lnTo>
                  <a:lnTo>
                    <a:pt x="283" y="620"/>
                  </a:lnTo>
                  <a:lnTo>
                    <a:pt x="270" y="638"/>
                  </a:lnTo>
                  <a:lnTo>
                    <a:pt x="258" y="657"/>
                  </a:lnTo>
                  <a:lnTo>
                    <a:pt x="240" y="675"/>
                  </a:lnTo>
                  <a:lnTo>
                    <a:pt x="227" y="693"/>
                  </a:lnTo>
                  <a:lnTo>
                    <a:pt x="209" y="712"/>
                  </a:lnTo>
                  <a:lnTo>
                    <a:pt x="196" y="730"/>
                  </a:lnTo>
                  <a:lnTo>
                    <a:pt x="178" y="749"/>
                  </a:lnTo>
                  <a:lnTo>
                    <a:pt x="166" y="767"/>
                  </a:lnTo>
                  <a:lnTo>
                    <a:pt x="153" y="785"/>
                  </a:lnTo>
                  <a:lnTo>
                    <a:pt x="135" y="804"/>
                  </a:lnTo>
                  <a:lnTo>
                    <a:pt x="123" y="822"/>
                  </a:lnTo>
                  <a:lnTo>
                    <a:pt x="104" y="847"/>
                  </a:lnTo>
                  <a:lnTo>
                    <a:pt x="92" y="865"/>
                  </a:lnTo>
                  <a:lnTo>
                    <a:pt x="80" y="884"/>
                  </a:lnTo>
                  <a:lnTo>
                    <a:pt x="61" y="902"/>
                  </a:lnTo>
                  <a:lnTo>
                    <a:pt x="49" y="920"/>
                  </a:lnTo>
                  <a:lnTo>
                    <a:pt x="30" y="939"/>
                  </a:lnTo>
                  <a:lnTo>
                    <a:pt x="18" y="957"/>
                  </a:lnTo>
                  <a:lnTo>
                    <a:pt x="0" y="97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5523" name="Freeform 127">
              <a:extLst>
                <a:ext uri="{FF2B5EF4-FFF2-40B4-BE49-F238E27FC236}">
                  <a16:creationId xmlns:a16="http://schemas.microsoft.com/office/drawing/2014/main" id="{790B4638-F52E-6CBE-5C85-69CA292F092D}"/>
                </a:ext>
              </a:extLst>
            </p:cNvPr>
            <p:cNvSpPr>
              <a:spLocks/>
            </p:cNvSpPr>
            <p:nvPr/>
          </p:nvSpPr>
          <p:spPr bwMode="auto">
            <a:xfrm>
              <a:off x="667" y="1321"/>
              <a:ext cx="724" cy="912"/>
            </a:xfrm>
            <a:custGeom>
              <a:avLst/>
              <a:gdLst>
                <a:gd name="T0" fmla="*/ 62 w 774"/>
                <a:gd name="T1" fmla="*/ 0 h 976"/>
                <a:gd name="T2" fmla="*/ 60 w 774"/>
                <a:gd name="T3" fmla="*/ 7 h 976"/>
                <a:gd name="T4" fmla="*/ 59 w 774"/>
                <a:gd name="T5" fmla="*/ 7 h 976"/>
                <a:gd name="T6" fmla="*/ 58 w 774"/>
                <a:gd name="T7" fmla="*/ 7 h 976"/>
                <a:gd name="T8" fmla="*/ 57 w 774"/>
                <a:gd name="T9" fmla="*/ 7 h 976"/>
                <a:gd name="T10" fmla="*/ 55 w 774"/>
                <a:gd name="T11" fmla="*/ 7 h 976"/>
                <a:gd name="T12" fmla="*/ 55 w 774"/>
                <a:gd name="T13" fmla="*/ 7 h 976"/>
                <a:gd name="T14" fmla="*/ 53 w 774"/>
                <a:gd name="T15" fmla="*/ 10 h 976"/>
                <a:gd name="T16" fmla="*/ 51 w 774"/>
                <a:gd name="T17" fmla="*/ 12 h 976"/>
                <a:gd name="T18" fmla="*/ 51 w 774"/>
                <a:gd name="T19" fmla="*/ 13 h 976"/>
                <a:gd name="T20" fmla="*/ 50 w 774"/>
                <a:gd name="T21" fmla="*/ 15 h 976"/>
                <a:gd name="T22" fmla="*/ 48 w 774"/>
                <a:gd name="T23" fmla="*/ 16 h 976"/>
                <a:gd name="T24" fmla="*/ 48 w 774"/>
                <a:gd name="T25" fmla="*/ 18 h 976"/>
                <a:gd name="T26" fmla="*/ 46 w 774"/>
                <a:gd name="T27" fmla="*/ 19 h 976"/>
                <a:gd name="T28" fmla="*/ 45 w 774"/>
                <a:gd name="T29" fmla="*/ 20 h 976"/>
                <a:gd name="T30" fmla="*/ 44 w 774"/>
                <a:gd name="T31" fmla="*/ 21 h 976"/>
                <a:gd name="T32" fmla="*/ 42 w 774"/>
                <a:gd name="T33" fmla="*/ 23 h 976"/>
                <a:gd name="T34" fmla="*/ 42 w 774"/>
                <a:gd name="T35" fmla="*/ 24 h 976"/>
                <a:gd name="T36" fmla="*/ 40 w 774"/>
                <a:gd name="T37" fmla="*/ 26 h 976"/>
                <a:gd name="T38" fmla="*/ 39 w 774"/>
                <a:gd name="T39" fmla="*/ 28 h 976"/>
                <a:gd name="T40" fmla="*/ 38 w 774"/>
                <a:gd name="T41" fmla="*/ 29 h 976"/>
                <a:gd name="T42" fmla="*/ 36 w 774"/>
                <a:gd name="T43" fmla="*/ 31 h 976"/>
                <a:gd name="T44" fmla="*/ 36 w 774"/>
                <a:gd name="T45" fmla="*/ 32 h 976"/>
                <a:gd name="T46" fmla="*/ 34 w 774"/>
                <a:gd name="T47" fmla="*/ 33 h 976"/>
                <a:gd name="T48" fmla="*/ 33 w 774"/>
                <a:gd name="T49" fmla="*/ 34 h 976"/>
                <a:gd name="T50" fmla="*/ 32 w 774"/>
                <a:gd name="T51" fmla="*/ 35 h 976"/>
                <a:gd name="T52" fmla="*/ 31 w 774"/>
                <a:gd name="T53" fmla="*/ 37 h 976"/>
                <a:gd name="T54" fmla="*/ 30 w 774"/>
                <a:gd name="T55" fmla="*/ 38 h 976"/>
                <a:gd name="T56" fmla="*/ 29 w 774"/>
                <a:gd name="T57" fmla="*/ 40 h 976"/>
                <a:gd name="T58" fmla="*/ 28 w 774"/>
                <a:gd name="T59" fmla="*/ 41 h 976"/>
                <a:gd name="T60" fmla="*/ 26 w 774"/>
                <a:gd name="T61" fmla="*/ 43 h 976"/>
                <a:gd name="T62" fmla="*/ 24 w 774"/>
                <a:gd name="T63" fmla="*/ 44 h 976"/>
                <a:gd name="T64" fmla="*/ 24 w 774"/>
                <a:gd name="T65" fmla="*/ 46 h 976"/>
                <a:gd name="T66" fmla="*/ 22 w 774"/>
                <a:gd name="T67" fmla="*/ 47 h 976"/>
                <a:gd name="T68" fmla="*/ 21 w 774"/>
                <a:gd name="T69" fmla="*/ 49 h 976"/>
                <a:gd name="T70" fmla="*/ 20 w 774"/>
                <a:gd name="T71" fmla="*/ 50 h 976"/>
                <a:gd name="T72" fmla="*/ 19 w 774"/>
                <a:gd name="T73" fmla="*/ 51 h 976"/>
                <a:gd name="T74" fmla="*/ 19 w 774"/>
                <a:gd name="T75" fmla="*/ 52 h 976"/>
                <a:gd name="T76" fmla="*/ 17 w 774"/>
                <a:gd name="T77" fmla="*/ 54 h 976"/>
                <a:gd name="T78" fmla="*/ 16 w 774"/>
                <a:gd name="T79" fmla="*/ 56 h 976"/>
                <a:gd name="T80" fmla="*/ 15 w 774"/>
                <a:gd name="T81" fmla="*/ 56 h 976"/>
                <a:gd name="T82" fmla="*/ 14 w 774"/>
                <a:gd name="T83" fmla="*/ 58 h 976"/>
                <a:gd name="T84" fmla="*/ 13 w 774"/>
                <a:gd name="T85" fmla="*/ 60 h 976"/>
                <a:gd name="T86" fmla="*/ 11 w 774"/>
                <a:gd name="T87" fmla="*/ 61 h 976"/>
                <a:gd name="T88" fmla="*/ 9 w 774"/>
                <a:gd name="T89" fmla="*/ 62 h 976"/>
                <a:gd name="T90" fmla="*/ 7 w 774"/>
                <a:gd name="T91" fmla="*/ 64 h 976"/>
                <a:gd name="T92" fmla="*/ 7 w 774"/>
                <a:gd name="T93" fmla="*/ 65 h 976"/>
                <a:gd name="T94" fmla="*/ 7 w 774"/>
                <a:gd name="T95" fmla="*/ 67 h 976"/>
                <a:gd name="T96" fmla="*/ 7 w 774"/>
                <a:gd name="T97" fmla="*/ 68 h 976"/>
                <a:gd name="T98" fmla="*/ 7 w 774"/>
                <a:gd name="T99" fmla="*/ 70 h 976"/>
                <a:gd name="T100" fmla="*/ 7 w 774"/>
                <a:gd name="T101" fmla="*/ 71 h 976"/>
                <a:gd name="T102" fmla="*/ 7 w 774"/>
                <a:gd name="T103" fmla="*/ 73 h 976"/>
                <a:gd name="T104" fmla="*/ 0 w 774"/>
                <a:gd name="T105" fmla="*/ 74 h 97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774" h="976">
                  <a:moveTo>
                    <a:pt x="774" y="0"/>
                  </a:moveTo>
                  <a:lnTo>
                    <a:pt x="762" y="18"/>
                  </a:lnTo>
                  <a:lnTo>
                    <a:pt x="744" y="37"/>
                  </a:lnTo>
                  <a:lnTo>
                    <a:pt x="731" y="55"/>
                  </a:lnTo>
                  <a:lnTo>
                    <a:pt x="719" y="73"/>
                  </a:lnTo>
                  <a:lnTo>
                    <a:pt x="701" y="92"/>
                  </a:lnTo>
                  <a:lnTo>
                    <a:pt x="688" y="110"/>
                  </a:lnTo>
                  <a:lnTo>
                    <a:pt x="670" y="129"/>
                  </a:lnTo>
                  <a:lnTo>
                    <a:pt x="658" y="147"/>
                  </a:lnTo>
                  <a:lnTo>
                    <a:pt x="639" y="166"/>
                  </a:lnTo>
                  <a:lnTo>
                    <a:pt x="627" y="184"/>
                  </a:lnTo>
                  <a:lnTo>
                    <a:pt x="614" y="202"/>
                  </a:lnTo>
                  <a:lnTo>
                    <a:pt x="596" y="221"/>
                  </a:lnTo>
                  <a:lnTo>
                    <a:pt x="584" y="245"/>
                  </a:lnTo>
                  <a:lnTo>
                    <a:pt x="565" y="264"/>
                  </a:lnTo>
                  <a:lnTo>
                    <a:pt x="553" y="282"/>
                  </a:lnTo>
                  <a:lnTo>
                    <a:pt x="541" y="301"/>
                  </a:lnTo>
                  <a:lnTo>
                    <a:pt x="522" y="319"/>
                  </a:lnTo>
                  <a:lnTo>
                    <a:pt x="510" y="337"/>
                  </a:lnTo>
                  <a:lnTo>
                    <a:pt x="492" y="356"/>
                  </a:lnTo>
                  <a:lnTo>
                    <a:pt x="479" y="374"/>
                  </a:lnTo>
                  <a:lnTo>
                    <a:pt x="461" y="393"/>
                  </a:lnTo>
                  <a:lnTo>
                    <a:pt x="449" y="411"/>
                  </a:lnTo>
                  <a:lnTo>
                    <a:pt x="436" y="429"/>
                  </a:lnTo>
                  <a:lnTo>
                    <a:pt x="418" y="448"/>
                  </a:lnTo>
                  <a:lnTo>
                    <a:pt x="405" y="466"/>
                  </a:lnTo>
                  <a:lnTo>
                    <a:pt x="387" y="485"/>
                  </a:lnTo>
                  <a:lnTo>
                    <a:pt x="375" y="503"/>
                  </a:lnTo>
                  <a:lnTo>
                    <a:pt x="362" y="522"/>
                  </a:lnTo>
                  <a:lnTo>
                    <a:pt x="344" y="546"/>
                  </a:lnTo>
                  <a:lnTo>
                    <a:pt x="332" y="564"/>
                  </a:lnTo>
                  <a:lnTo>
                    <a:pt x="313" y="583"/>
                  </a:lnTo>
                  <a:lnTo>
                    <a:pt x="301" y="601"/>
                  </a:lnTo>
                  <a:lnTo>
                    <a:pt x="283" y="620"/>
                  </a:lnTo>
                  <a:lnTo>
                    <a:pt x="270" y="638"/>
                  </a:lnTo>
                  <a:lnTo>
                    <a:pt x="258" y="657"/>
                  </a:lnTo>
                  <a:lnTo>
                    <a:pt x="240" y="675"/>
                  </a:lnTo>
                  <a:lnTo>
                    <a:pt x="227" y="693"/>
                  </a:lnTo>
                  <a:lnTo>
                    <a:pt x="209" y="712"/>
                  </a:lnTo>
                  <a:lnTo>
                    <a:pt x="196" y="730"/>
                  </a:lnTo>
                  <a:lnTo>
                    <a:pt x="178" y="749"/>
                  </a:lnTo>
                  <a:lnTo>
                    <a:pt x="166" y="767"/>
                  </a:lnTo>
                  <a:lnTo>
                    <a:pt x="153" y="785"/>
                  </a:lnTo>
                  <a:lnTo>
                    <a:pt x="135" y="804"/>
                  </a:lnTo>
                  <a:lnTo>
                    <a:pt x="123" y="822"/>
                  </a:lnTo>
                  <a:lnTo>
                    <a:pt x="104" y="847"/>
                  </a:lnTo>
                  <a:lnTo>
                    <a:pt x="92" y="865"/>
                  </a:lnTo>
                  <a:lnTo>
                    <a:pt x="80" y="884"/>
                  </a:lnTo>
                  <a:lnTo>
                    <a:pt x="61" y="902"/>
                  </a:lnTo>
                  <a:lnTo>
                    <a:pt x="49" y="920"/>
                  </a:lnTo>
                  <a:lnTo>
                    <a:pt x="30" y="939"/>
                  </a:lnTo>
                  <a:lnTo>
                    <a:pt x="18" y="957"/>
                  </a:lnTo>
                  <a:lnTo>
                    <a:pt x="0" y="97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5524" name="Freeform 128">
              <a:extLst>
                <a:ext uri="{FF2B5EF4-FFF2-40B4-BE49-F238E27FC236}">
                  <a16:creationId xmlns:a16="http://schemas.microsoft.com/office/drawing/2014/main" id="{5C869A6C-57E9-E18F-B3CB-0DDCFF6159FF}"/>
                </a:ext>
              </a:extLst>
            </p:cNvPr>
            <p:cNvSpPr>
              <a:spLocks/>
            </p:cNvSpPr>
            <p:nvPr/>
          </p:nvSpPr>
          <p:spPr bwMode="auto">
            <a:xfrm>
              <a:off x="667" y="1321"/>
              <a:ext cx="724" cy="912"/>
            </a:xfrm>
            <a:custGeom>
              <a:avLst/>
              <a:gdLst>
                <a:gd name="T0" fmla="*/ 62 w 774"/>
                <a:gd name="T1" fmla="*/ 0 h 976"/>
                <a:gd name="T2" fmla="*/ 60 w 774"/>
                <a:gd name="T3" fmla="*/ 7 h 976"/>
                <a:gd name="T4" fmla="*/ 59 w 774"/>
                <a:gd name="T5" fmla="*/ 7 h 976"/>
                <a:gd name="T6" fmla="*/ 58 w 774"/>
                <a:gd name="T7" fmla="*/ 7 h 976"/>
                <a:gd name="T8" fmla="*/ 57 w 774"/>
                <a:gd name="T9" fmla="*/ 7 h 976"/>
                <a:gd name="T10" fmla="*/ 55 w 774"/>
                <a:gd name="T11" fmla="*/ 7 h 976"/>
                <a:gd name="T12" fmla="*/ 55 w 774"/>
                <a:gd name="T13" fmla="*/ 7 h 976"/>
                <a:gd name="T14" fmla="*/ 53 w 774"/>
                <a:gd name="T15" fmla="*/ 10 h 976"/>
                <a:gd name="T16" fmla="*/ 51 w 774"/>
                <a:gd name="T17" fmla="*/ 12 h 976"/>
                <a:gd name="T18" fmla="*/ 51 w 774"/>
                <a:gd name="T19" fmla="*/ 13 h 976"/>
                <a:gd name="T20" fmla="*/ 50 w 774"/>
                <a:gd name="T21" fmla="*/ 15 h 976"/>
                <a:gd name="T22" fmla="*/ 48 w 774"/>
                <a:gd name="T23" fmla="*/ 16 h 976"/>
                <a:gd name="T24" fmla="*/ 48 w 774"/>
                <a:gd name="T25" fmla="*/ 18 h 976"/>
                <a:gd name="T26" fmla="*/ 46 w 774"/>
                <a:gd name="T27" fmla="*/ 19 h 976"/>
                <a:gd name="T28" fmla="*/ 45 w 774"/>
                <a:gd name="T29" fmla="*/ 20 h 976"/>
                <a:gd name="T30" fmla="*/ 44 w 774"/>
                <a:gd name="T31" fmla="*/ 21 h 976"/>
                <a:gd name="T32" fmla="*/ 42 w 774"/>
                <a:gd name="T33" fmla="*/ 23 h 976"/>
                <a:gd name="T34" fmla="*/ 42 w 774"/>
                <a:gd name="T35" fmla="*/ 24 h 976"/>
                <a:gd name="T36" fmla="*/ 40 w 774"/>
                <a:gd name="T37" fmla="*/ 26 h 976"/>
                <a:gd name="T38" fmla="*/ 39 w 774"/>
                <a:gd name="T39" fmla="*/ 28 h 976"/>
                <a:gd name="T40" fmla="*/ 38 w 774"/>
                <a:gd name="T41" fmla="*/ 29 h 976"/>
                <a:gd name="T42" fmla="*/ 36 w 774"/>
                <a:gd name="T43" fmla="*/ 31 h 976"/>
                <a:gd name="T44" fmla="*/ 36 w 774"/>
                <a:gd name="T45" fmla="*/ 32 h 976"/>
                <a:gd name="T46" fmla="*/ 34 w 774"/>
                <a:gd name="T47" fmla="*/ 33 h 976"/>
                <a:gd name="T48" fmla="*/ 33 w 774"/>
                <a:gd name="T49" fmla="*/ 34 h 976"/>
                <a:gd name="T50" fmla="*/ 32 w 774"/>
                <a:gd name="T51" fmla="*/ 35 h 976"/>
                <a:gd name="T52" fmla="*/ 31 w 774"/>
                <a:gd name="T53" fmla="*/ 37 h 976"/>
                <a:gd name="T54" fmla="*/ 30 w 774"/>
                <a:gd name="T55" fmla="*/ 38 h 976"/>
                <a:gd name="T56" fmla="*/ 29 w 774"/>
                <a:gd name="T57" fmla="*/ 40 h 976"/>
                <a:gd name="T58" fmla="*/ 28 w 774"/>
                <a:gd name="T59" fmla="*/ 41 h 976"/>
                <a:gd name="T60" fmla="*/ 26 w 774"/>
                <a:gd name="T61" fmla="*/ 43 h 976"/>
                <a:gd name="T62" fmla="*/ 24 w 774"/>
                <a:gd name="T63" fmla="*/ 44 h 976"/>
                <a:gd name="T64" fmla="*/ 24 w 774"/>
                <a:gd name="T65" fmla="*/ 46 h 976"/>
                <a:gd name="T66" fmla="*/ 22 w 774"/>
                <a:gd name="T67" fmla="*/ 47 h 976"/>
                <a:gd name="T68" fmla="*/ 21 w 774"/>
                <a:gd name="T69" fmla="*/ 49 h 976"/>
                <a:gd name="T70" fmla="*/ 20 w 774"/>
                <a:gd name="T71" fmla="*/ 50 h 976"/>
                <a:gd name="T72" fmla="*/ 19 w 774"/>
                <a:gd name="T73" fmla="*/ 51 h 976"/>
                <a:gd name="T74" fmla="*/ 19 w 774"/>
                <a:gd name="T75" fmla="*/ 52 h 976"/>
                <a:gd name="T76" fmla="*/ 17 w 774"/>
                <a:gd name="T77" fmla="*/ 54 h 976"/>
                <a:gd name="T78" fmla="*/ 16 w 774"/>
                <a:gd name="T79" fmla="*/ 56 h 976"/>
                <a:gd name="T80" fmla="*/ 15 w 774"/>
                <a:gd name="T81" fmla="*/ 56 h 976"/>
                <a:gd name="T82" fmla="*/ 14 w 774"/>
                <a:gd name="T83" fmla="*/ 58 h 976"/>
                <a:gd name="T84" fmla="*/ 13 w 774"/>
                <a:gd name="T85" fmla="*/ 60 h 976"/>
                <a:gd name="T86" fmla="*/ 11 w 774"/>
                <a:gd name="T87" fmla="*/ 61 h 976"/>
                <a:gd name="T88" fmla="*/ 9 w 774"/>
                <a:gd name="T89" fmla="*/ 62 h 976"/>
                <a:gd name="T90" fmla="*/ 7 w 774"/>
                <a:gd name="T91" fmla="*/ 64 h 976"/>
                <a:gd name="T92" fmla="*/ 7 w 774"/>
                <a:gd name="T93" fmla="*/ 65 h 976"/>
                <a:gd name="T94" fmla="*/ 7 w 774"/>
                <a:gd name="T95" fmla="*/ 67 h 976"/>
                <a:gd name="T96" fmla="*/ 7 w 774"/>
                <a:gd name="T97" fmla="*/ 68 h 976"/>
                <a:gd name="T98" fmla="*/ 7 w 774"/>
                <a:gd name="T99" fmla="*/ 70 h 976"/>
                <a:gd name="T100" fmla="*/ 7 w 774"/>
                <a:gd name="T101" fmla="*/ 71 h 976"/>
                <a:gd name="T102" fmla="*/ 7 w 774"/>
                <a:gd name="T103" fmla="*/ 73 h 976"/>
                <a:gd name="T104" fmla="*/ 0 w 774"/>
                <a:gd name="T105" fmla="*/ 74 h 97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774" h="976">
                  <a:moveTo>
                    <a:pt x="774" y="0"/>
                  </a:moveTo>
                  <a:lnTo>
                    <a:pt x="762" y="18"/>
                  </a:lnTo>
                  <a:lnTo>
                    <a:pt x="744" y="37"/>
                  </a:lnTo>
                  <a:lnTo>
                    <a:pt x="731" y="55"/>
                  </a:lnTo>
                  <a:lnTo>
                    <a:pt x="719" y="73"/>
                  </a:lnTo>
                  <a:lnTo>
                    <a:pt x="701" y="92"/>
                  </a:lnTo>
                  <a:lnTo>
                    <a:pt x="688" y="110"/>
                  </a:lnTo>
                  <a:lnTo>
                    <a:pt x="670" y="129"/>
                  </a:lnTo>
                  <a:lnTo>
                    <a:pt x="658" y="147"/>
                  </a:lnTo>
                  <a:lnTo>
                    <a:pt x="639" y="166"/>
                  </a:lnTo>
                  <a:lnTo>
                    <a:pt x="627" y="184"/>
                  </a:lnTo>
                  <a:lnTo>
                    <a:pt x="614" y="202"/>
                  </a:lnTo>
                  <a:lnTo>
                    <a:pt x="596" y="221"/>
                  </a:lnTo>
                  <a:lnTo>
                    <a:pt x="584" y="245"/>
                  </a:lnTo>
                  <a:lnTo>
                    <a:pt x="565" y="264"/>
                  </a:lnTo>
                  <a:lnTo>
                    <a:pt x="553" y="282"/>
                  </a:lnTo>
                  <a:lnTo>
                    <a:pt x="541" y="301"/>
                  </a:lnTo>
                  <a:lnTo>
                    <a:pt x="522" y="319"/>
                  </a:lnTo>
                  <a:lnTo>
                    <a:pt x="510" y="337"/>
                  </a:lnTo>
                  <a:lnTo>
                    <a:pt x="492" y="356"/>
                  </a:lnTo>
                  <a:lnTo>
                    <a:pt x="479" y="374"/>
                  </a:lnTo>
                  <a:lnTo>
                    <a:pt x="461" y="393"/>
                  </a:lnTo>
                  <a:lnTo>
                    <a:pt x="449" y="411"/>
                  </a:lnTo>
                  <a:lnTo>
                    <a:pt x="436" y="429"/>
                  </a:lnTo>
                  <a:lnTo>
                    <a:pt x="418" y="448"/>
                  </a:lnTo>
                  <a:lnTo>
                    <a:pt x="405" y="466"/>
                  </a:lnTo>
                  <a:lnTo>
                    <a:pt x="387" y="485"/>
                  </a:lnTo>
                  <a:lnTo>
                    <a:pt x="375" y="503"/>
                  </a:lnTo>
                  <a:lnTo>
                    <a:pt x="362" y="522"/>
                  </a:lnTo>
                  <a:lnTo>
                    <a:pt x="344" y="546"/>
                  </a:lnTo>
                  <a:lnTo>
                    <a:pt x="332" y="564"/>
                  </a:lnTo>
                  <a:lnTo>
                    <a:pt x="313" y="583"/>
                  </a:lnTo>
                  <a:lnTo>
                    <a:pt x="301" y="601"/>
                  </a:lnTo>
                  <a:lnTo>
                    <a:pt x="283" y="620"/>
                  </a:lnTo>
                  <a:lnTo>
                    <a:pt x="270" y="638"/>
                  </a:lnTo>
                  <a:lnTo>
                    <a:pt x="258" y="657"/>
                  </a:lnTo>
                  <a:lnTo>
                    <a:pt x="240" y="675"/>
                  </a:lnTo>
                  <a:lnTo>
                    <a:pt x="227" y="693"/>
                  </a:lnTo>
                  <a:lnTo>
                    <a:pt x="209" y="712"/>
                  </a:lnTo>
                  <a:lnTo>
                    <a:pt x="196" y="730"/>
                  </a:lnTo>
                  <a:lnTo>
                    <a:pt x="178" y="749"/>
                  </a:lnTo>
                  <a:lnTo>
                    <a:pt x="166" y="767"/>
                  </a:lnTo>
                  <a:lnTo>
                    <a:pt x="153" y="785"/>
                  </a:lnTo>
                  <a:lnTo>
                    <a:pt x="135" y="804"/>
                  </a:lnTo>
                  <a:lnTo>
                    <a:pt x="123" y="822"/>
                  </a:lnTo>
                  <a:lnTo>
                    <a:pt x="104" y="847"/>
                  </a:lnTo>
                  <a:lnTo>
                    <a:pt x="92" y="865"/>
                  </a:lnTo>
                  <a:lnTo>
                    <a:pt x="80" y="884"/>
                  </a:lnTo>
                  <a:lnTo>
                    <a:pt x="61" y="902"/>
                  </a:lnTo>
                  <a:lnTo>
                    <a:pt x="49" y="920"/>
                  </a:lnTo>
                  <a:lnTo>
                    <a:pt x="30" y="939"/>
                  </a:lnTo>
                  <a:lnTo>
                    <a:pt x="18" y="957"/>
                  </a:lnTo>
                  <a:lnTo>
                    <a:pt x="0" y="97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5525" name="Freeform 129">
              <a:extLst>
                <a:ext uri="{FF2B5EF4-FFF2-40B4-BE49-F238E27FC236}">
                  <a16:creationId xmlns:a16="http://schemas.microsoft.com/office/drawing/2014/main" id="{7407137C-5529-2F7E-FEAB-96C534062568}"/>
                </a:ext>
              </a:extLst>
            </p:cNvPr>
            <p:cNvSpPr>
              <a:spLocks/>
            </p:cNvSpPr>
            <p:nvPr/>
          </p:nvSpPr>
          <p:spPr bwMode="auto">
            <a:xfrm>
              <a:off x="667" y="1321"/>
              <a:ext cx="724" cy="912"/>
            </a:xfrm>
            <a:custGeom>
              <a:avLst/>
              <a:gdLst>
                <a:gd name="T0" fmla="*/ 62 w 774"/>
                <a:gd name="T1" fmla="*/ 0 h 976"/>
                <a:gd name="T2" fmla="*/ 60 w 774"/>
                <a:gd name="T3" fmla="*/ 7 h 976"/>
                <a:gd name="T4" fmla="*/ 59 w 774"/>
                <a:gd name="T5" fmla="*/ 7 h 976"/>
                <a:gd name="T6" fmla="*/ 58 w 774"/>
                <a:gd name="T7" fmla="*/ 7 h 976"/>
                <a:gd name="T8" fmla="*/ 57 w 774"/>
                <a:gd name="T9" fmla="*/ 7 h 976"/>
                <a:gd name="T10" fmla="*/ 55 w 774"/>
                <a:gd name="T11" fmla="*/ 7 h 976"/>
                <a:gd name="T12" fmla="*/ 55 w 774"/>
                <a:gd name="T13" fmla="*/ 7 h 976"/>
                <a:gd name="T14" fmla="*/ 53 w 774"/>
                <a:gd name="T15" fmla="*/ 10 h 976"/>
                <a:gd name="T16" fmla="*/ 51 w 774"/>
                <a:gd name="T17" fmla="*/ 12 h 976"/>
                <a:gd name="T18" fmla="*/ 51 w 774"/>
                <a:gd name="T19" fmla="*/ 13 h 976"/>
                <a:gd name="T20" fmla="*/ 50 w 774"/>
                <a:gd name="T21" fmla="*/ 15 h 976"/>
                <a:gd name="T22" fmla="*/ 48 w 774"/>
                <a:gd name="T23" fmla="*/ 16 h 976"/>
                <a:gd name="T24" fmla="*/ 48 w 774"/>
                <a:gd name="T25" fmla="*/ 18 h 976"/>
                <a:gd name="T26" fmla="*/ 46 w 774"/>
                <a:gd name="T27" fmla="*/ 19 h 976"/>
                <a:gd name="T28" fmla="*/ 45 w 774"/>
                <a:gd name="T29" fmla="*/ 20 h 976"/>
                <a:gd name="T30" fmla="*/ 44 w 774"/>
                <a:gd name="T31" fmla="*/ 21 h 976"/>
                <a:gd name="T32" fmla="*/ 42 w 774"/>
                <a:gd name="T33" fmla="*/ 23 h 976"/>
                <a:gd name="T34" fmla="*/ 42 w 774"/>
                <a:gd name="T35" fmla="*/ 24 h 976"/>
                <a:gd name="T36" fmla="*/ 40 w 774"/>
                <a:gd name="T37" fmla="*/ 26 h 976"/>
                <a:gd name="T38" fmla="*/ 39 w 774"/>
                <a:gd name="T39" fmla="*/ 28 h 976"/>
                <a:gd name="T40" fmla="*/ 38 w 774"/>
                <a:gd name="T41" fmla="*/ 29 h 976"/>
                <a:gd name="T42" fmla="*/ 36 w 774"/>
                <a:gd name="T43" fmla="*/ 31 h 976"/>
                <a:gd name="T44" fmla="*/ 36 w 774"/>
                <a:gd name="T45" fmla="*/ 32 h 976"/>
                <a:gd name="T46" fmla="*/ 34 w 774"/>
                <a:gd name="T47" fmla="*/ 33 h 976"/>
                <a:gd name="T48" fmla="*/ 33 w 774"/>
                <a:gd name="T49" fmla="*/ 34 h 976"/>
                <a:gd name="T50" fmla="*/ 32 w 774"/>
                <a:gd name="T51" fmla="*/ 35 h 976"/>
                <a:gd name="T52" fmla="*/ 31 w 774"/>
                <a:gd name="T53" fmla="*/ 37 h 976"/>
                <a:gd name="T54" fmla="*/ 30 w 774"/>
                <a:gd name="T55" fmla="*/ 38 h 976"/>
                <a:gd name="T56" fmla="*/ 29 w 774"/>
                <a:gd name="T57" fmla="*/ 40 h 976"/>
                <a:gd name="T58" fmla="*/ 28 w 774"/>
                <a:gd name="T59" fmla="*/ 41 h 976"/>
                <a:gd name="T60" fmla="*/ 26 w 774"/>
                <a:gd name="T61" fmla="*/ 43 h 976"/>
                <a:gd name="T62" fmla="*/ 24 w 774"/>
                <a:gd name="T63" fmla="*/ 44 h 976"/>
                <a:gd name="T64" fmla="*/ 24 w 774"/>
                <a:gd name="T65" fmla="*/ 46 h 976"/>
                <a:gd name="T66" fmla="*/ 22 w 774"/>
                <a:gd name="T67" fmla="*/ 47 h 976"/>
                <a:gd name="T68" fmla="*/ 21 w 774"/>
                <a:gd name="T69" fmla="*/ 49 h 976"/>
                <a:gd name="T70" fmla="*/ 20 w 774"/>
                <a:gd name="T71" fmla="*/ 50 h 976"/>
                <a:gd name="T72" fmla="*/ 19 w 774"/>
                <a:gd name="T73" fmla="*/ 51 h 976"/>
                <a:gd name="T74" fmla="*/ 19 w 774"/>
                <a:gd name="T75" fmla="*/ 52 h 976"/>
                <a:gd name="T76" fmla="*/ 17 w 774"/>
                <a:gd name="T77" fmla="*/ 54 h 976"/>
                <a:gd name="T78" fmla="*/ 16 w 774"/>
                <a:gd name="T79" fmla="*/ 56 h 976"/>
                <a:gd name="T80" fmla="*/ 15 w 774"/>
                <a:gd name="T81" fmla="*/ 56 h 976"/>
                <a:gd name="T82" fmla="*/ 14 w 774"/>
                <a:gd name="T83" fmla="*/ 58 h 976"/>
                <a:gd name="T84" fmla="*/ 13 w 774"/>
                <a:gd name="T85" fmla="*/ 60 h 976"/>
                <a:gd name="T86" fmla="*/ 11 w 774"/>
                <a:gd name="T87" fmla="*/ 61 h 976"/>
                <a:gd name="T88" fmla="*/ 9 w 774"/>
                <a:gd name="T89" fmla="*/ 62 h 976"/>
                <a:gd name="T90" fmla="*/ 7 w 774"/>
                <a:gd name="T91" fmla="*/ 64 h 976"/>
                <a:gd name="T92" fmla="*/ 7 w 774"/>
                <a:gd name="T93" fmla="*/ 65 h 976"/>
                <a:gd name="T94" fmla="*/ 7 w 774"/>
                <a:gd name="T95" fmla="*/ 67 h 976"/>
                <a:gd name="T96" fmla="*/ 7 w 774"/>
                <a:gd name="T97" fmla="*/ 68 h 976"/>
                <a:gd name="T98" fmla="*/ 7 w 774"/>
                <a:gd name="T99" fmla="*/ 70 h 976"/>
                <a:gd name="T100" fmla="*/ 7 w 774"/>
                <a:gd name="T101" fmla="*/ 71 h 976"/>
                <a:gd name="T102" fmla="*/ 7 w 774"/>
                <a:gd name="T103" fmla="*/ 73 h 976"/>
                <a:gd name="T104" fmla="*/ 0 w 774"/>
                <a:gd name="T105" fmla="*/ 74 h 97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774" h="976">
                  <a:moveTo>
                    <a:pt x="774" y="0"/>
                  </a:moveTo>
                  <a:lnTo>
                    <a:pt x="762" y="18"/>
                  </a:lnTo>
                  <a:lnTo>
                    <a:pt x="744" y="37"/>
                  </a:lnTo>
                  <a:lnTo>
                    <a:pt x="731" y="55"/>
                  </a:lnTo>
                  <a:lnTo>
                    <a:pt x="719" y="73"/>
                  </a:lnTo>
                  <a:lnTo>
                    <a:pt x="701" y="92"/>
                  </a:lnTo>
                  <a:lnTo>
                    <a:pt x="688" y="110"/>
                  </a:lnTo>
                  <a:lnTo>
                    <a:pt x="670" y="129"/>
                  </a:lnTo>
                  <a:lnTo>
                    <a:pt x="658" y="147"/>
                  </a:lnTo>
                  <a:lnTo>
                    <a:pt x="639" y="166"/>
                  </a:lnTo>
                  <a:lnTo>
                    <a:pt x="627" y="184"/>
                  </a:lnTo>
                  <a:lnTo>
                    <a:pt x="614" y="202"/>
                  </a:lnTo>
                  <a:lnTo>
                    <a:pt x="596" y="221"/>
                  </a:lnTo>
                  <a:lnTo>
                    <a:pt x="584" y="245"/>
                  </a:lnTo>
                  <a:lnTo>
                    <a:pt x="565" y="264"/>
                  </a:lnTo>
                  <a:lnTo>
                    <a:pt x="553" y="282"/>
                  </a:lnTo>
                  <a:lnTo>
                    <a:pt x="541" y="301"/>
                  </a:lnTo>
                  <a:lnTo>
                    <a:pt x="522" y="319"/>
                  </a:lnTo>
                  <a:lnTo>
                    <a:pt x="510" y="337"/>
                  </a:lnTo>
                  <a:lnTo>
                    <a:pt x="492" y="356"/>
                  </a:lnTo>
                  <a:lnTo>
                    <a:pt x="479" y="374"/>
                  </a:lnTo>
                  <a:lnTo>
                    <a:pt x="461" y="393"/>
                  </a:lnTo>
                  <a:lnTo>
                    <a:pt x="449" y="411"/>
                  </a:lnTo>
                  <a:lnTo>
                    <a:pt x="436" y="429"/>
                  </a:lnTo>
                  <a:lnTo>
                    <a:pt x="418" y="448"/>
                  </a:lnTo>
                  <a:lnTo>
                    <a:pt x="405" y="466"/>
                  </a:lnTo>
                  <a:lnTo>
                    <a:pt x="387" y="485"/>
                  </a:lnTo>
                  <a:lnTo>
                    <a:pt x="375" y="503"/>
                  </a:lnTo>
                  <a:lnTo>
                    <a:pt x="362" y="522"/>
                  </a:lnTo>
                  <a:lnTo>
                    <a:pt x="344" y="546"/>
                  </a:lnTo>
                  <a:lnTo>
                    <a:pt x="332" y="564"/>
                  </a:lnTo>
                  <a:lnTo>
                    <a:pt x="313" y="583"/>
                  </a:lnTo>
                  <a:lnTo>
                    <a:pt x="301" y="601"/>
                  </a:lnTo>
                  <a:lnTo>
                    <a:pt x="283" y="620"/>
                  </a:lnTo>
                  <a:lnTo>
                    <a:pt x="270" y="638"/>
                  </a:lnTo>
                  <a:lnTo>
                    <a:pt x="258" y="657"/>
                  </a:lnTo>
                  <a:lnTo>
                    <a:pt x="240" y="675"/>
                  </a:lnTo>
                  <a:lnTo>
                    <a:pt x="227" y="693"/>
                  </a:lnTo>
                  <a:lnTo>
                    <a:pt x="209" y="712"/>
                  </a:lnTo>
                  <a:lnTo>
                    <a:pt x="196" y="730"/>
                  </a:lnTo>
                  <a:lnTo>
                    <a:pt x="178" y="749"/>
                  </a:lnTo>
                  <a:lnTo>
                    <a:pt x="166" y="767"/>
                  </a:lnTo>
                  <a:lnTo>
                    <a:pt x="153" y="785"/>
                  </a:lnTo>
                  <a:lnTo>
                    <a:pt x="135" y="804"/>
                  </a:lnTo>
                  <a:lnTo>
                    <a:pt x="123" y="822"/>
                  </a:lnTo>
                  <a:lnTo>
                    <a:pt x="104" y="847"/>
                  </a:lnTo>
                  <a:lnTo>
                    <a:pt x="92" y="865"/>
                  </a:lnTo>
                  <a:lnTo>
                    <a:pt x="80" y="884"/>
                  </a:lnTo>
                  <a:lnTo>
                    <a:pt x="61" y="902"/>
                  </a:lnTo>
                  <a:lnTo>
                    <a:pt x="49" y="920"/>
                  </a:lnTo>
                  <a:lnTo>
                    <a:pt x="30" y="939"/>
                  </a:lnTo>
                  <a:lnTo>
                    <a:pt x="18" y="957"/>
                  </a:lnTo>
                  <a:lnTo>
                    <a:pt x="0" y="97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5526" name="Freeform 130">
              <a:extLst>
                <a:ext uri="{FF2B5EF4-FFF2-40B4-BE49-F238E27FC236}">
                  <a16:creationId xmlns:a16="http://schemas.microsoft.com/office/drawing/2014/main" id="{E310F41D-8642-AD9E-D39F-4652D0E0D81A}"/>
                </a:ext>
              </a:extLst>
            </p:cNvPr>
            <p:cNvSpPr>
              <a:spLocks/>
            </p:cNvSpPr>
            <p:nvPr/>
          </p:nvSpPr>
          <p:spPr bwMode="auto">
            <a:xfrm>
              <a:off x="667" y="1321"/>
              <a:ext cx="724" cy="912"/>
            </a:xfrm>
            <a:custGeom>
              <a:avLst/>
              <a:gdLst>
                <a:gd name="T0" fmla="*/ 62 w 774"/>
                <a:gd name="T1" fmla="*/ 0 h 976"/>
                <a:gd name="T2" fmla="*/ 60 w 774"/>
                <a:gd name="T3" fmla="*/ 7 h 976"/>
                <a:gd name="T4" fmla="*/ 59 w 774"/>
                <a:gd name="T5" fmla="*/ 7 h 976"/>
                <a:gd name="T6" fmla="*/ 58 w 774"/>
                <a:gd name="T7" fmla="*/ 7 h 976"/>
                <a:gd name="T8" fmla="*/ 57 w 774"/>
                <a:gd name="T9" fmla="*/ 7 h 976"/>
                <a:gd name="T10" fmla="*/ 55 w 774"/>
                <a:gd name="T11" fmla="*/ 7 h 976"/>
                <a:gd name="T12" fmla="*/ 55 w 774"/>
                <a:gd name="T13" fmla="*/ 7 h 976"/>
                <a:gd name="T14" fmla="*/ 53 w 774"/>
                <a:gd name="T15" fmla="*/ 10 h 976"/>
                <a:gd name="T16" fmla="*/ 51 w 774"/>
                <a:gd name="T17" fmla="*/ 12 h 976"/>
                <a:gd name="T18" fmla="*/ 51 w 774"/>
                <a:gd name="T19" fmla="*/ 13 h 976"/>
                <a:gd name="T20" fmla="*/ 50 w 774"/>
                <a:gd name="T21" fmla="*/ 15 h 976"/>
                <a:gd name="T22" fmla="*/ 48 w 774"/>
                <a:gd name="T23" fmla="*/ 16 h 976"/>
                <a:gd name="T24" fmla="*/ 48 w 774"/>
                <a:gd name="T25" fmla="*/ 18 h 976"/>
                <a:gd name="T26" fmla="*/ 46 w 774"/>
                <a:gd name="T27" fmla="*/ 19 h 976"/>
                <a:gd name="T28" fmla="*/ 45 w 774"/>
                <a:gd name="T29" fmla="*/ 20 h 976"/>
                <a:gd name="T30" fmla="*/ 44 w 774"/>
                <a:gd name="T31" fmla="*/ 21 h 976"/>
                <a:gd name="T32" fmla="*/ 42 w 774"/>
                <a:gd name="T33" fmla="*/ 23 h 976"/>
                <a:gd name="T34" fmla="*/ 42 w 774"/>
                <a:gd name="T35" fmla="*/ 24 h 976"/>
                <a:gd name="T36" fmla="*/ 40 w 774"/>
                <a:gd name="T37" fmla="*/ 26 h 976"/>
                <a:gd name="T38" fmla="*/ 39 w 774"/>
                <a:gd name="T39" fmla="*/ 28 h 976"/>
                <a:gd name="T40" fmla="*/ 38 w 774"/>
                <a:gd name="T41" fmla="*/ 29 h 976"/>
                <a:gd name="T42" fmla="*/ 36 w 774"/>
                <a:gd name="T43" fmla="*/ 31 h 976"/>
                <a:gd name="T44" fmla="*/ 36 w 774"/>
                <a:gd name="T45" fmla="*/ 32 h 976"/>
                <a:gd name="T46" fmla="*/ 34 w 774"/>
                <a:gd name="T47" fmla="*/ 33 h 976"/>
                <a:gd name="T48" fmla="*/ 33 w 774"/>
                <a:gd name="T49" fmla="*/ 34 h 976"/>
                <a:gd name="T50" fmla="*/ 32 w 774"/>
                <a:gd name="T51" fmla="*/ 35 h 976"/>
                <a:gd name="T52" fmla="*/ 31 w 774"/>
                <a:gd name="T53" fmla="*/ 37 h 976"/>
                <a:gd name="T54" fmla="*/ 30 w 774"/>
                <a:gd name="T55" fmla="*/ 38 h 976"/>
                <a:gd name="T56" fmla="*/ 29 w 774"/>
                <a:gd name="T57" fmla="*/ 40 h 976"/>
                <a:gd name="T58" fmla="*/ 28 w 774"/>
                <a:gd name="T59" fmla="*/ 41 h 976"/>
                <a:gd name="T60" fmla="*/ 26 w 774"/>
                <a:gd name="T61" fmla="*/ 43 h 976"/>
                <a:gd name="T62" fmla="*/ 24 w 774"/>
                <a:gd name="T63" fmla="*/ 44 h 976"/>
                <a:gd name="T64" fmla="*/ 24 w 774"/>
                <a:gd name="T65" fmla="*/ 46 h 976"/>
                <a:gd name="T66" fmla="*/ 22 w 774"/>
                <a:gd name="T67" fmla="*/ 47 h 976"/>
                <a:gd name="T68" fmla="*/ 21 w 774"/>
                <a:gd name="T69" fmla="*/ 49 h 976"/>
                <a:gd name="T70" fmla="*/ 20 w 774"/>
                <a:gd name="T71" fmla="*/ 50 h 976"/>
                <a:gd name="T72" fmla="*/ 19 w 774"/>
                <a:gd name="T73" fmla="*/ 51 h 976"/>
                <a:gd name="T74" fmla="*/ 19 w 774"/>
                <a:gd name="T75" fmla="*/ 52 h 976"/>
                <a:gd name="T76" fmla="*/ 17 w 774"/>
                <a:gd name="T77" fmla="*/ 54 h 976"/>
                <a:gd name="T78" fmla="*/ 16 w 774"/>
                <a:gd name="T79" fmla="*/ 56 h 976"/>
                <a:gd name="T80" fmla="*/ 15 w 774"/>
                <a:gd name="T81" fmla="*/ 56 h 976"/>
                <a:gd name="T82" fmla="*/ 14 w 774"/>
                <a:gd name="T83" fmla="*/ 58 h 976"/>
                <a:gd name="T84" fmla="*/ 13 w 774"/>
                <a:gd name="T85" fmla="*/ 60 h 976"/>
                <a:gd name="T86" fmla="*/ 11 w 774"/>
                <a:gd name="T87" fmla="*/ 61 h 976"/>
                <a:gd name="T88" fmla="*/ 9 w 774"/>
                <a:gd name="T89" fmla="*/ 62 h 976"/>
                <a:gd name="T90" fmla="*/ 7 w 774"/>
                <a:gd name="T91" fmla="*/ 64 h 976"/>
                <a:gd name="T92" fmla="*/ 7 w 774"/>
                <a:gd name="T93" fmla="*/ 65 h 976"/>
                <a:gd name="T94" fmla="*/ 7 w 774"/>
                <a:gd name="T95" fmla="*/ 67 h 976"/>
                <a:gd name="T96" fmla="*/ 7 w 774"/>
                <a:gd name="T97" fmla="*/ 68 h 976"/>
                <a:gd name="T98" fmla="*/ 7 w 774"/>
                <a:gd name="T99" fmla="*/ 70 h 976"/>
                <a:gd name="T100" fmla="*/ 7 w 774"/>
                <a:gd name="T101" fmla="*/ 71 h 976"/>
                <a:gd name="T102" fmla="*/ 7 w 774"/>
                <a:gd name="T103" fmla="*/ 73 h 976"/>
                <a:gd name="T104" fmla="*/ 0 w 774"/>
                <a:gd name="T105" fmla="*/ 74 h 97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774" h="976">
                  <a:moveTo>
                    <a:pt x="774" y="0"/>
                  </a:moveTo>
                  <a:lnTo>
                    <a:pt x="762" y="18"/>
                  </a:lnTo>
                  <a:lnTo>
                    <a:pt x="744" y="37"/>
                  </a:lnTo>
                  <a:lnTo>
                    <a:pt x="731" y="55"/>
                  </a:lnTo>
                  <a:lnTo>
                    <a:pt x="719" y="73"/>
                  </a:lnTo>
                  <a:lnTo>
                    <a:pt x="701" y="92"/>
                  </a:lnTo>
                  <a:lnTo>
                    <a:pt x="688" y="110"/>
                  </a:lnTo>
                  <a:lnTo>
                    <a:pt x="670" y="129"/>
                  </a:lnTo>
                  <a:lnTo>
                    <a:pt x="658" y="147"/>
                  </a:lnTo>
                  <a:lnTo>
                    <a:pt x="639" y="166"/>
                  </a:lnTo>
                  <a:lnTo>
                    <a:pt x="627" y="184"/>
                  </a:lnTo>
                  <a:lnTo>
                    <a:pt x="614" y="202"/>
                  </a:lnTo>
                  <a:lnTo>
                    <a:pt x="596" y="221"/>
                  </a:lnTo>
                  <a:lnTo>
                    <a:pt x="584" y="245"/>
                  </a:lnTo>
                  <a:lnTo>
                    <a:pt x="565" y="264"/>
                  </a:lnTo>
                  <a:lnTo>
                    <a:pt x="553" y="282"/>
                  </a:lnTo>
                  <a:lnTo>
                    <a:pt x="541" y="301"/>
                  </a:lnTo>
                  <a:lnTo>
                    <a:pt x="522" y="319"/>
                  </a:lnTo>
                  <a:lnTo>
                    <a:pt x="510" y="337"/>
                  </a:lnTo>
                  <a:lnTo>
                    <a:pt x="492" y="356"/>
                  </a:lnTo>
                  <a:lnTo>
                    <a:pt x="479" y="374"/>
                  </a:lnTo>
                  <a:lnTo>
                    <a:pt x="461" y="393"/>
                  </a:lnTo>
                  <a:lnTo>
                    <a:pt x="449" y="411"/>
                  </a:lnTo>
                  <a:lnTo>
                    <a:pt x="436" y="429"/>
                  </a:lnTo>
                  <a:lnTo>
                    <a:pt x="418" y="448"/>
                  </a:lnTo>
                  <a:lnTo>
                    <a:pt x="405" y="466"/>
                  </a:lnTo>
                  <a:lnTo>
                    <a:pt x="387" y="485"/>
                  </a:lnTo>
                  <a:lnTo>
                    <a:pt x="375" y="503"/>
                  </a:lnTo>
                  <a:lnTo>
                    <a:pt x="362" y="522"/>
                  </a:lnTo>
                  <a:lnTo>
                    <a:pt x="344" y="546"/>
                  </a:lnTo>
                  <a:lnTo>
                    <a:pt x="332" y="564"/>
                  </a:lnTo>
                  <a:lnTo>
                    <a:pt x="313" y="583"/>
                  </a:lnTo>
                  <a:lnTo>
                    <a:pt x="301" y="601"/>
                  </a:lnTo>
                  <a:lnTo>
                    <a:pt x="283" y="620"/>
                  </a:lnTo>
                  <a:lnTo>
                    <a:pt x="270" y="638"/>
                  </a:lnTo>
                  <a:lnTo>
                    <a:pt x="258" y="657"/>
                  </a:lnTo>
                  <a:lnTo>
                    <a:pt x="240" y="675"/>
                  </a:lnTo>
                  <a:lnTo>
                    <a:pt x="227" y="693"/>
                  </a:lnTo>
                  <a:lnTo>
                    <a:pt x="209" y="712"/>
                  </a:lnTo>
                  <a:lnTo>
                    <a:pt x="196" y="730"/>
                  </a:lnTo>
                  <a:lnTo>
                    <a:pt x="178" y="749"/>
                  </a:lnTo>
                  <a:lnTo>
                    <a:pt x="166" y="767"/>
                  </a:lnTo>
                  <a:lnTo>
                    <a:pt x="153" y="785"/>
                  </a:lnTo>
                  <a:lnTo>
                    <a:pt x="135" y="804"/>
                  </a:lnTo>
                  <a:lnTo>
                    <a:pt x="123" y="822"/>
                  </a:lnTo>
                  <a:lnTo>
                    <a:pt x="104" y="847"/>
                  </a:lnTo>
                  <a:lnTo>
                    <a:pt x="92" y="865"/>
                  </a:lnTo>
                  <a:lnTo>
                    <a:pt x="80" y="884"/>
                  </a:lnTo>
                  <a:lnTo>
                    <a:pt x="61" y="902"/>
                  </a:lnTo>
                  <a:lnTo>
                    <a:pt x="49" y="920"/>
                  </a:lnTo>
                  <a:lnTo>
                    <a:pt x="30" y="939"/>
                  </a:lnTo>
                  <a:lnTo>
                    <a:pt x="18" y="957"/>
                  </a:lnTo>
                  <a:lnTo>
                    <a:pt x="0" y="97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5527" name="Freeform 131">
              <a:extLst>
                <a:ext uri="{FF2B5EF4-FFF2-40B4-BE49-F238E27FC236}">
                  <a16:creationId xmlns:a16="http://schemas.microsoft.com/office/drawing/2014/main" id="{AFB7F2DC-1A29-A35D-317B-341B1DAA3BA9}"/>
                </a:ext>
              </a:extLst>
            </p:cNvPr>
            <p:cNvSpPr>
              <a:spLocks/>
            </p:cNvSpPr>
            <p:nvPr/>
          </p:nvSpPr>
          <p:spPr bwMode="auto">
            <a:xfrm>
              <a:off x="667" y="1321"/>
              <a:ext cx="724" cy="912"/>
            </a:xfrm>
            <a:custGeom>
              <a:avLst/>
              <a:gdLst>
                <a:gd name="T0" fmla="*/ 62 w 774"/>
                <a:gd name="T1" fmla="*/ 0 h 976"/>
                <a:gd name="T2" fmla="*/ 60 w 774"/>
                <a:gd name="T3" fmla="*/ 7 h 976"/>
                <a:gd name="T4" fmla="*/ 59 w 774"/>
                <a:gd name="T5" fmla="*/ 7 h 976"/>
                <a:gd name="T6" fmla="*/ 58 w 774"/>
                <a:gd name="T7" fmla="*/ 7 h 976"/>
                <a:gd name="T8" fmla="*/ 57 w 774"/>
                <a:gd name="T9" fmla="*/ 7 h 976"/>
                <a:gd name="T10" fmla="*/ 55 w 774"/>
                <a:gd name="T11" fmla="*/ 7 h 976"/>
                <a:gd name="T12" fmla="*/ 55 w 774"/>
                <a:gd name="T13" fmla="*/ 7 h 976"/>
                <a:gd name="T14" fmla="*/ 53 w 774"/>
                <a:gd name="T15" fmla="*/ 10 h 976"/>
                <a:gd name="T16" fmla="*/ 51 w 774"/>
                <a:gd name="T17" fmla="*/ 12 h 976"/>
                <a:gd name="T18" fmla="*/ 51 w 774"/>
                <a:gd name="T19" fmla="*/ 13 h 976"/>
                <a:gd name="T20" fmla="*/ 50 w 774"/>
                <a:gd name="T21" fmla="*/ 15 h 976"/>
                <a:gd name="T22" fmla="*/ 48 w 774"/>
                <a:gd name="T23" fmla="*/ 16 h 976"/>
                <a:gd name="T24" fmla="*/ 48 w 774"/>
                <a:gd name="T25" fmla="*/ 18 h 976"/>
                <a:gd name="T26" fmla="*/ 46 w 774"/>
                <a:gd name="T27" fmla="*/ 19 h 976"/>
                <a:gd name="T28" fmla="*/ 45 w 774"/>
                <a:gd name="T29" fmla="*/ 20 h 976"/>
                <a:gd name="T30" fmla="*/ 44 w 774"/>
                <a:gd name="T31" fmla="*/ 21 h 976"/>
                <a:gd name="T32" fmla="*/ 42 w 774"/>
                <a:gd name="T33" fmla="*/ 23 h 976"/>
                <a:gd name="T34" fmla="*/ 42 w 774"/>
                <a:gd name="T35" fmla="*/ 24 h 976"/>
                <a:gd name="T36" fmla="*/ 40 w 774"/>
                <a:gd name="T37" fmla="*/ 26 h 976"/>
                <a:gd name="T38" fmla="*/ 39 w 774"/>
                <a:gd name="T39" fmla="*/ 28 h 976"/>
                <a:gd name="T40" fmla="*/ 38 w 774"/>
                <a:gd name="T41" fmla="*/ 29 h 976"/>
                <a:gd name="T42" fmla="*/ 36 w 774"/>
                <a:gd name="T43" fmla="*/ 31 h 976"/>
                <a:gd name="T44" fmla="*/ 36 w 774"/>
                <a:gd name="T45" fmla="*/ 32 h 976"/>
                <a:gd name="T46" fmla="*/ 34 w 774"/>
                <a:gd name="T47" fmla="*/ 33 h 976"/>
                <a:gd name="T48" fmla="*/ 33 w 774"/>
                <a:gd name="T49" fmla="*/ 34 h 976"/>
                <a:gd name="T50" fmla="*/ 32 w 774"/>
                <a:gd name="T51" fmla="*/ 35 h 976"/>
                <a:gd name="T52" fmla="*/ 31 w 774"/>
                <a:gd name="T53" fmla="*/ 37 h 976"/>
                <a:gd name="T54" fmla="*/ 30 w 774"/>
                <a:gd name="T55" fmla="*/ 38 h 976"/>
                <a:gd name="T56" fmla="*/ 29 w 774"/>
                <a:gd name="T57" fmla="*/ 40 h 976"/>
                <a:gd name="T58" fmla="*/ 28 w 774"/>
                <a:gd name="T59" fmla="*/ 41 h 976"/>
                <a:gd name="T60" fmla="*/ 26 w 774"/>
                <a:gd name="T61" fmla="*/ 43 h 976"/>
                <a:gd name="T62" fmla="*/ 24 w 774"/>
                <a:gd name="T63" fmla="*/ 44 h 976"/>
                <a:gd name="T64" fmla="*/ 24 w 774"/>
                <a:gd name="T65" fmla="*/ 46 h 976"/>
                <a:gd name="T66" fmla="*/ 22 w 774"/>
                <a:gd name="T67" fmla="*/ 47 h 976"/>
                <a:gd name="T68" fmla="*/ 21 w 774"/>
                <a:gd name="T69" fmla="*/ 49 h 976"/>
                <a:gd name="T70" fmla="*/ 20 w 774"/>
                <a:gd name="T71" fmla="*/ 50 h 976"/>
                <a:gd name="T72" fmla="*/ 19 w 774"/>
                <a:gd name="T73" fmla="*/ 51 h 976"/>
                <a:gd name="T74" fmla="*/ 19 w 774"/>
                <a:gd name="T75" fmla="*/ 52 h 976"/>
                <a:gd name="T76" fmla="*/ 17 w 774"/>
                <a:gd name="T77" fmla="*/ 54 h 976"/>
                <a:gd name="T78" fmla="*/ 16 w 774"/>
                <a:gd name="T79" fmla="*/ 56 h 976"/>
                <a:gd name="T80" fmla="*/ 15 w 774"/>
                <a:gd name="T81" fmla="*/ 56 h 976"/>
                <a:gd name="T82" fmla="*/ 14 w 774"/>
                <a:gd name="T83" fmla="*/ 58 h 976"/>
                <a:gd name="T84" fmla="*/ 13 w 774"/>
                <a:gd name="T85" fmla="*/ 60 h 976"/>
                <a:gd name="T86" fmla="*/ 11 w 774"/>
                <a:gd name="T87" fmla="*/ 61 h 976"/>
                <a:gd name="T88" fmla="*/ 9 w 774"/>
                <a:gd name="T89" fmla="*/ 62 h 976"/>
                <a:gd name="T90" fmla="*/ 7 w 774"/>
                <a:gd name="T91" fmla="*/ 64 h 976"/>
                <a:gd name="T92" fmla="*/ 7 w 774"/>
                <a:gd name="T93" fmla="*/ 65 h 976"/>
                <a:gd name="T94" fmla="*/ 7 w 774"/>
                <a:gd name="T95" fmla="*/ 67 h 976"/>
                <a:gd name="T96" fmla="*/ 7 w 774"/>
                <a:gd name="T97" fmla="*/ 68 h 976"/>
                <a:gd name="T98" fmla="*/ 7 w 774"/>
                <a:gd name="T99" fmla="*/ 70 h 976"/>
                <a:gd name="T100" fmla="*/ 7 w 774"/>
                <a:gd name="T101" fmla="*/ 71 h 976"/>
                <a:gd name="T102" fmla="*/ 7 w 774"/>
                <a:gd name="T103" fmla="*/ 73 h 976"/>
                <a:gd name="T104" fmla="*/ 0 w 774"/>
                <a:gd name="T105" fmla="*/ 74 h 97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774" h="976">
                  <a:moveTo>
                    <a:pt x="774" y="0"/>
                  </a:moveTo>
                  <a:lnTo>
                    <a:pt x="762" y="18"/>
                  </a:lnTo>
                  <a:lnTo>
                    <a:pt x="744" y="37"/>
                  </a:lnTo>
                  <a:lnTo>
                    <a:pt x="731" y="55"/>
                  </a:lnTo>
                  <a:lnTo>
                    <a:pt x="719" y="73"/>
                  </a:lnTo>
                  <a:lnTo>
                    <a:pt x="701" y="92"/>
                  </a:lnTo>
                  <a:lnTo>
                    <a:pt x="688" y="110"/>
                  </a:lnTo>
                  <a:lnTo>
                    <a:pt x="670" y="129"/>
                  </a:lnTo>
                  <a:lnTo>
                    <a:pt x="658" y="147"/>
                  </a:lnTo>
                  <a:lnTo>
                    <a:pt x="639" y="166"/>
                  </a:lnTo>
                  <a:lnTo>
                    <a:pt x="627" y="184"/>
                  </a:lnTo>
                  <a:lnTo>
                    <a:pt x="614" y="202"/>
                  </a:lnTo>
                  <a:lnTo>
                    <a:pt x="596" y="221"/>
                  </a:lnTo>
                  <a:lnTo>
                    <a:pt x="584" y="245"/>
                  </a:lnTo>
                  <a:lnTo>
                    <a:pt x="565" y="264"/>
                  </a:lnTo>
                  <a:lnTo>
                    <a:pt x="553" y="282"/>
                  </a:lnTo>
                  <a:lnTo>
                    <a:pt x="541" y="301"/>
                  </a:lnTo>
                  <a:lnTo>
                    <a:pt x="522" y="319"/>
                  </a:lnTo>
                  <a:lnTo>
                    <a:pt x="510" y="337"/>
                  </a:lnTo>
                  <a:lnTo>
                    <a:pt x="492" y="356"/>
                  </a:lnTo>
                  <a:lnTo>
                    <a:pt x="479" y="374"/>
                  </a:lnTo>
                  <a:lnTo>
                    <a:pt x="461" y="393"/>
                  </a:lnTo>
                  <a:lnTo>
                    <a:pt x="449" y="411"/>
                  </a:lnTo>
                  <a:lnTo>
                    <a:pt x="436" y="429"/>
                  </a:lnTo>
                  <a:lnTo>
                    <a:pt x="418" y="448"/>
                  </a:lnTo>
                  <a:lnTo>
                    <a:pt x="405" y="466"/>
                  </a:lnTo>
                  <a:lnTo>
                    <a:pt x="387" y="485"/>
                  </a:lnTo>
                  <a:lnTo>
                    <a:pt x="375" y="503"/>
                  </a:lnTo>
                  <a:lnTo>
                    <a:pt x="362" y="522"/>
                  </a:lnTo>
                  <a:lnTo>
                    <a:pt x="344" y="546"/>
                  </a:lnTo>
                  <a:lnTo>
                    <a:pt x="332" y="564"/>
                  </a:lnTo>
                  <a:lnTo>
                    <a:pt x="313" y="583"/>
                  </a:lnTo>
                  <a:lnTo>
                    <a:pt x="301" y="601"/>
                  </a:lnTo>
                  <a:lnTo>
                    <a:pt x="283" y="620"/>
                  </a:lnTo>
                  <a:lnTo>
                    <a:pt x="270" y="638"/>
                  </a:lnTo>
                  <a:lnTo>
                    <a:pt x="258" y="657"/>
                  </a:lnTo>
                  <a:lnTo>
                    <a:pt x="240" y="675"/>
                  </a:lnTo>
                  <a:lnTo>
                    <a:pt x="227" y="693"/>
                  </a:lnTo>
                  <a:lnTo>
                    <a:pt x="209" y="712"/>
                  </a:lnTo>
                  <a:lnTo>
                    <a:pt x="196" y="730"/>
                  </a:lnTo>
                  <a:lnTo>
                    <a:pt x="178" y="749"/>
                  </a:lnTo>
                  <a:lnTo>
                    <a:pt x="166" y="767"/>
                  </a:lnTo>
                  <a:lnTo>
                    <a:pt x="153" y="785"/>
                  </a:lnTo>
                  <a:lnTo>
                    <a:pt x="135" y="804"/>
                  </a:lnTo>
                  <a:lnTo>
                    <a:pt x="123" y="822"/>
                  </a:lnTo>
                  <a:lnTo>
                    <a:pt x="104" y="847"/>
                  </a:lnTo>
                  <a:lnTo>
                    <a:pt x="92" y="865"/>
                  </a:lnTo>
                  <a:lnTo>
                    <a:pt x="80" y="884"/>
                  </a:lnTo>
                  <a:lnTo>
                    <a:pt x="61" y="902"/>
                  </a:lnTo>
                  <a:lnTo>
                    <a:pt x="49" y="920"/>
                  </a:lnTo>
                  <a:lnTo>
                    <a:pt x="30" y="939"/>
                  </a:lnTo>
                  <a:lnTo>
                    <a:pt x="18" y="957"/>
                  </a:lnTo>
                  <a:lnTo>
                    <a:pt x="0" y="97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5528" name="Freeform 132">
              <a:extLst>
                <a:ext uri="{FF2B5EF4-FFF2-40B4-BE49-F238E27FC236}">
                  <a16:creationId xmlns:a16="http://schemas.microsoft.com/office/drawing/2014/main" id="{AA39B698-604B-E067-0923-2A1123976728}"/>
                </a:ext>
              </a:extLst>
            </p:cNvPr>
            <p:cNvSpPr>
              <a:spLocks/>
            </p:cNvSpPr>
            <p:nvPr/>
          </p:nvSpPr>
          <p:spPr bwMode="auto">
            <a:xfrm>
              <a:off x="667" y="1321"/>
              <a:ext cx="724" cy="912"/>
            </a:xfrm>
            <a:custGeom>
              <a:avLst/>
              <a:gdLst>
                <a:gd name="T0" fmla="*/ 62 w 774"/>
                <a:gd name="T1" fmla="*/ 0 h 976"/>
                <a:gd name="T2" fmla="*/ 60 w 774"/>
                <a:gd name="T3" fmla="*/ 7 h 976"/>
                <a:gd name="T4" fmla="*/ 59 w 774"/>
                <a:gd name="T5" fmla="*/ 7 h 976"/>
                <a:gd name="T6" fmla="*/ 58 w 774"/>
                <a:gd name="T7" fmla="*/ 7 h 976"/>
                <a:gd name="T8" fmla="*/ 57 w 774"/>
                <a:gd name="T9" fmla="*/ 7 h 976"/>
                <a:gd name="T10" fmla="*/ 55 w 774"/>
                <a:gd name="T11" fmla="*/ 7 h 976"/>
                <a:gd name="T12" fmla="*/ 55 w 774"/>
                <a:gd name="T13" fmla="*/ 7 h 976"/>
                <a:gd name="T14" fmla="*/ 53 w 774"/>
                <a:gd name="T15" fmla="*/ 10 h 976"/>
                <a:gd name="T16" fmla="*/ 51 w 774"/>
                <a:gd name="T17" fmla="*/ 12 h 976"/>
                <a:gd name="T18" fmla="*/ 51 w 774"/>
                <a:gd name="T19" fmla="*/ 13 h 976"/>
                <a:gd name="T20" fmla="*/ 50 w 774"/>
                <a:gd name="T21" fmla="*/ 15 h 976"/>
                <a:gd name="T22" fmla="*/ 48 w 774"/>
                <a:gd name="T23" fmla="*/ 16 h 976"/>
                <a:gd name="T24" fmla="*/ 48 w 774"/>
                <a:gd name="T25" fmla="*/ 18 h 976"/>
                <a:gd name="T26" fmla="*/ 46 w 774"/>
                <a:gd name="T27" fmla="*/ 19 h 976"/>
                <a:gd name="T28" fmla="*/ 45 w 774"/>
                <a:gd name="T29" fmla="*/ 20 h 976"/>
                <a:gd name="T30" fmla="*/ 44 w 774"/>
                <a:gd name="T31" fmla="*/ 21 h 976"/>
                <a:gd name="T32" fmla="*/ 42 w 774"/>
                <a:gd name="T33" fmla="*/ 23 h 976"/>
                <a:gd name="T34" fmla="*/ 42 w 774"/>
                <a:gd name="T35" fmla="*/ 24 h 976"/>
                <a:gd name="T36" fmla="*/ 40 w 774"/>
                <a:gd name="T37" fmla="*/ 26 h 976"/>
                <a:gd name="T38" fmla="*/ 39 w 774"/>
                <a:gd name="T39" fmla="*/ 28 h 976"/>
                <a:gd name="T40" fmla="*/ 38 w 774"/>
                <a:gd name="T41" fmla="*/ 29 h 976"/>
                <a:gd name="T42" fmla="*/ 36 w 774"/>
                <a:gd name="T43" fmla="*/ 31 h 976"/>
                <a:gd name="T44" fmla="*/ 36 w 774"/>
                <a:gd name="T45" fmla="*/ 32 h 976"/>
                <a:gd name="T46" fmla="*/ 34 w 774"/>
                <a:gd name="T47" fmla="*/ 33 h 976"/>
                <a:gd name="T48" fmla="*/ 33 w 774"/>
                <a:gd name="T49" fmla="*/ 34 h 976"/>
                <a:gd name="T50" fmla="*/ 32 w 774"/>
                <a:gd name="T51" fmla="*/ 35 h 976"/>
                <a:gd name="T52" fmla="*/ 31 w 774"/>
                <a:gd name="T53" fmla="*/ 37 h 976"/>
                <a:gd name="T54" fmla="*/ 30 w 774"/>
                <a:gd name="T55" fmla="*/ 38 h 976"/>
                <a:gd name="T56" fmla="*/ 29 w 774"/>
                <a:gd name="T57" fmla="*/ 40 h 976"/>
                <a:gd name="T58" fmla="*/ 28 w 774"/>
                <a:gd name="T59" fmla="*/ 41 h 976"/>
                <a:gd name="T60" fmla="*/ 26 w 774"/>
                <a:gd name="T61" fmla="*/ 43 h 976"/>
                <a:gd name="T62" fmla="*/ 24 w 774"/>
                <a:gd name="T63" fmla="*/ 44 h 976"/>
                <a:gd name="T64" fmla="*/ 24 w 774"/>
                <a:gd name="T65" fmla="*/ 46 h 976"/>
                <a:gd name="T66" fmla="*/ 22 w 774"/>
                <a:gd name="T67" fmla="*/ 47 h 976"/>
                <a:gd name="T68" fmla="*/ 21 w 774"/>
                <a:gd name="T69" fmla="*/ 49 h 976"/>
                <a:gd name="T70" fmla="*/ 20 w 774"/>
                <a:gd name="T71" fmla="*/ 50 h 976"/>
                <a:gd name="T72" fmla="*/ 19 w 774"/>
                <a:gd name="T73" fmla="*/ 51 h 976"/>
                <a:gd name="T74" fmla="*/ 19 w 774"/>
                <a:gd name="T75" fmla="*/ 52 h 976"/>
                <a:gd name="T76" fmla="*/ 17 w 774"/>
                <a:gd name="T77" fmla="*/ 54 h 976"/>
                <a:gd name="T78" fmla="*/ 16 w 774"/>
                <a:gd name="T79" fmla="*/ 56 h 976"/>
                <a:gd name="T80" fmla="*/ 15 w 774"/>
                <a:gd name="T81" fmla="*/ 56 h 976"/>
                <a:gd name="T82" fmla="*/ 14 w 774"/>
                <a:gd name="T83" fmla="*/ 58 h 976"/>
                <a:gd name="T84" fmla="*/ 13 w 774"/>
                <a:gd name="T85" fmla="*/ 60 h 976"/>
                <a:gd name="T86" fmla="*/ 11 w 774"/>
                <a:gd name="T87" fmla="*/ 61 h 976"/>
                <a:gd name="T88" fmla="*/ 9 w 774"/>
                <a:gd name="T89" fmla="*/ 62 h 976"/>
                <a:gd name="T90" fmla="*/ 7 w 774"/>
                <a:gd name="T91" fmla="*/ 64 h 976"/>
                <a:gd name="T92" fmla="*/ 7 w 774"/>
                <a:gd name="T93" fmla="*/ 65 h 976"/>
                <a:gd name="T94" fmla="*/ 7 w 774"/>
                <a:gd name="T95" fmla="*/ 67 h 976"/>
                <a:gd name="T96" fmla="*/ 7 w 774"/>
                <a:gd name="T97" fmla="*/ 68 h 976"/>
                <a:gd name="T98" fmla="*/ 7 w 774"/>
                <a:gd name="T99" fmla="*/ 70 h 976"/>
                <a:gd name="T100" fmla="*/ 7 w 774"/>
                <a:gd name="T101" fmla="*/ 71 h 976"/>
                <a:gd name="T102" fmla="*/ 7 w 774"/>
                <a:gd name="T103" fmla="*/ 73 h 976"/>
                <a:gd name="T104" fmla="*/ 0 w 774"/>
                <a:gd name="T105" fmla="*/ 74 h 97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774" h="976">
                  <a:moveTo>
                    <a:pt x="774" y="0"/>
                  </a:moveTo>
                  <a:lnTo>
                    <a:pt x="762" y="18"/>
                  </a:lnTo>
                  <a:lnTo>
                    <a:pt x="744" y="37"/>
                  </a:lnTo>
                  <a:lnTo>
                    <a:pt x="731" y="55"/>
                  </a:lnTo>
                  <a:lnTo>
                    <a:pt x="719" y="73"/>
                  </a:lnTo>
                  <a:lnTo>
                    <a:pt x="701" y="92"/>
                  </a:lnTo>
                  <a:lnTo>
                    <a:pt x="688" y="110"/>
                  </a:lnTo>
                  <a:lnTo>
                    <a:pt x="670" y="129"/>
                  </a:lnTo>
                  <a:lnTo>
                    <a:pt x="658" y="147"/>
                  </a:lnTo>
                  <a:lnTo>
                    <a:pt x="639" y="166"/>
                  </a:lnTo>
                  <a:lnTo>
                    <a:pt x="627" y="184"/>
                  </a:lnTo>
                  <a:lnTo>
                    <a:pt x="614" y="202"/>
                  </a:lnTo>
                  <a:lnTo>
                    <a:pt x="596" y="221"/>
                  </a:lnTo>
                  <a:lnTo>
                    <a:pt x="584" y="245"/>
                  </a:lnTo>
                  <a:lnTo>
                    <a:pt x="565" y="264"/>
                  </a:lnTo>
                  <a:lnTo>
                    <a:pt x="553" y="282"/>
                  </a:lnTo>
                  <a:lnTo>
                    <a:pt x="541" y="301"/>
                  </a:lnTo>
                  <a:lnTo>
                    <a:pt x="522" y="319"/>
                  </a:lnTo>
                  <a:lnTo>
                    <a:pt x="510" y="337"/>
                  </a:lnTo>
                  <a:lnTo>
                    <a:pt x="492" y="356"/>
                  </a:lnTo>
                  <a:lnTo>
                    <a:pt x="479" y="374"/>
                  </a:lnTo>
                  <a:lnTo>
                    <a:pt x="461" y="393"/>
                  </a:lnTo>
                  <a:lnTo>
                    <a:pt x="449" y="411"/>
                  </a:lnTo>
                  <a:lnTo>
                    <a:pt x="436" y="429"/>
                  </a:lnTo>
                  <a:lnTo>
                    <a:pt x="418" y="448"/>
                  </a:lnTo>
                  <a:lnTo>
                    <a:pt x="405" y="466"/>
                  </a:lnTo>
                  <a:lnTo>
                    <a:pt x="387" y="485"/>
                  </a:lnTo>
                  <a:lnTo>
                    <a:pt x="375" y="503"/>
                  </a:lnTo>
                  <a:lnTo>
                    <a:pt x="362" y="522"/>
                  </a:lnTo>
                  <a:lnTo>
                    <a:pt x="344" y="546"/>
                  </a:lnTo>
                  <a:lnTo>
                    <a:pt x="332" y="564"/>
                  </a:lnTo>
                  <a:lnTo>
                    <a:pt x="313" y="583"/>
                  </a:lnTo>
                  <a:lnTo>
                    <a:pt x="301" y="601"/>
                  </a:lnTo>
                  <a:lnTo>
                    <a:pt x="283" y="620"/>
                  </a:lnTo>
                  <a:lnTo>
                    <a:pt x="270" y="638"/>
                  </a:lnTo>
                  <a:lnTo>
                    <a:pt x="258" y="657"/>
                  </a:lnTo>
                  <a:lnTo>
                    <a:pt x="240" y="675"/>
                  </a:lnTo>
                  <a:lnTo>
                    <a:pt x="227" y="693"/>
                  </a:lnTo>
                  <a:lnTo>
                    <a:pt x="209" y="712"/>
                  </a:lnTo>
                  <a:lnTo>
                    <a:pt x="196" y="730"/>
                  </a:lnTo>
                  <a:lnTo>
                    <a:pt x="178" y="749"/>
                  </a:lnTo>
                  <a:lnTo>
                    <a:pt x="166" y="767"/>
                  </a:lnTo>
                  <a:lnTo>
                    <a:pt x="153" y="785"/>
                  </a:lnTo>
                  <a:lnTo>
                    <a:pt x="135" y="804"/>
                  </a:lnTo>
                  <a:lnTo>
                    <a:pt x="123" y="822"/>
                  </a:lnTo>
                  <a:lnTo>
                    <a:pt x="104" y="847"/>
                  </a:lnTo>
                  <a:lnTo>
                    <a:pt x="92" y="865"/>
                  </a:lnTo>
                  <a:lnTo>
                    <a:pt x="80" y="884"/>
                  </a:lnTo>
                  <a:lnTo>
                    <a:pt x="61" y="902"/>
                  </a:lnTo>
                  <a:lnTo>
                    <a:pt x="49" y="920"/>
                  </a:lnTo>
                  <a:lnTo>
                    <a:pt x="30" y="939"/>
                  </a:lnTo>
                  <a:lnTo>
                    <a:pt x="18" y="957"/>
                  </a:lnTo>
                  <a:lnTo>
                    <a:pt x="0" y="97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5529" name="Freeform 133">
              <a:extLst>
                <a:ext uri="{FF2B5EF4-FFF2-40B4-BE49-F238E27FC236}">
                  <a16:creationId xmlns:a16="http://schemas.microsoft.com/office/drawing/2014/main" id="{B067AE2E-03AB-0C75-3CB3-00EAEFB7FC28}"/>
                </a:ext>
              </a:extLst>
            </p:cNvPr>
            <p:cNvSpPr>
              <a:spLocks/>
            </p:cNvSpPr>
            <p:nvPr/>
          </p:nvSpPr>
          <p:spPr bwMode="auto">
            <a:xfrm>
              <a:off x="667" y="1321"/>
              <a:ext cx="724" cy="912"/>
            </a:xfrm>
            <a:custGeom>
              <a:avLst/>
              <a:gdLst>
                <a:gd name="T0" fmla="*/ 62 w 774"/>
                <a:gd name="T1" fmla="*/ 0 h 976"/>
                <a:gd name="T2" fmla="*/ 60 w 774"/>
                <a:gd name="T3" fmla="*/ 7 h 976"/>
                <a:gd name="T4" fmla="*/ 59 w 774"/>
                <a:gd name="T5" fmla="*/ 7 h 976"/>
                <a:gd name="T6" fmla="*/ 58 w 774"/>
                <a:gd name="T7" fmla="*/ 7 h 976"/>
                <a:gd name="T8" fmla="*/ 57 w 774"/>
                <a:gd name="T9" fmla="*/ 7 h 976"/>
                <a:gd name="T10" fmla="*/ 55 w 774"/>
                <a:gd name="T11" fmla="*/ 7 h 976"/>
                <a:gd name="T12" fmla="*/ 55 w 774"/>
                <a:gd name="T13" fmla="*/ 7 h 976"/>
                <a:gd name="T14" fmla="*/ 53 w 774"/>
                <a:gd name="T15" fmla="*/ 10 h 976"/>
                <a:gd name="T16" fmla="*/ 51 w 774"/>
                <a:gd name="T17" fmla="*/ 12 h 976"/>
                <a:gd name="T18" fmla="*/ 51 w 774"/>
                <a:gd name="T19" fmla="*/ 13 h 976"/>
                <a:gd name="T20" fmla="*/ 50 w 774"/>
                <a:gd name="T21" fmla="*/ 15 h 976"/>
                <a:gd name="T22" fmla="*/ 48 w 774"/>
                <a:gd name="T23" fmla="*/ 16 h 976"/>
                <a:gd name="T24" fmla="*/ 48 w 774"/>
                <a:gd name="T25" fmla="*/ 18 h 976"/>
                <a:gd name="T26" fmla="*/ 46 w 774"/>
                <a:gd name="T27" fmla="*/ 19 h 976"/>
                <a:gd name="T28" fmla="*/ 45 w 774"/>
                <a:gd name="T29" fmla="*/ 20 h 976"/>
                <a:gd name="T30" fmla="*/ 44 w 774"/>
                <a:gd name="T31" fmla="*/ 21 h 976"/>
                <a:gd name="T32" fmla="*/ 42 w 774"/>
                <a:gd name="T33" fmla="*/ 23 h 976"/>
                <a:gd name="T34" fmla="*/ 42 w 774"/>
                <a:gd name="T35" fmla="*/ 24 h 976"/>
                <a:gd name="T36" fmla="*/ 40 w 774"/>
                <a:gd name="T37" fmla="*/ 26 h 976"/>
                <a:gd name="T38" fmla="*/ 39 w 774"/>
                <a:gd name="T39" fmla="*/ 28 h 976"/>
                <a:gd name="T40" fmla="*/ 38 w 774"/>
                <a:gd name="T41" fmla="*/ 29 h 976"/>
                <a:gd name="T42" fmla="*/ 36 w 774"/>
                <a:gd name="T43" fmla="*/ 31 h 976"/>
                <a:gd name="T44" fmla="*/ 36 w 774"/>
                <a:gd name="T45" fmla="*/ 32 h 976"/>
                <a:gd name="T46" fmla="*/ 34 w 774"/>
                <a:gd name="T47" fmla="*/ 33 h 976"/>
                <a:gd name="T48" fmla="*/ 33 w 774"/>
                <a:gd name="T49" fmla="*/ 34 h 976"/>
                <a:gd name="T50" fmla="*/ 32 w 774"/>
                <a:gd name="T51" fmla="*/ 35 h 976"/>
                <a:gd name="T52" fmla="*/ 31 w 774"/>
                <a:gd name="T53" fmla="*/ 37 h 976"/>
                <a:gd name="T54" fmla="*/ 30 w 774"/>
                <a:gd name="T55" fmla="*/ 38 h 976"/>
                <a:gd name="T56" fmla="*/ 29 w 774"/>
                <a:gd name="T57" fmla="*/ 40 h 976"/>
                <a:gd name="T58" fmla="*/ 28 w 774"/>
                <a:gd name="T59" fmla="*/ 41 h 976"/>
                <a:gd name="T60" fmla="*/ 26 w 774"/>
                <a:gd name="T61" fmla="*/ 43 h 976"/>
                <a:gd name="T62" fmla="*/ 24 w 774"/>
                <a:gd name="T63" fmla="*/ 44 h 976"/>
                <a:gd name="T64" fmla="*/ 24 w 774"/>
                <a:gd name="T65" fmla="*/ 46 h 976"/>
                <a:gd name="T66" fmla="*/ 22 w 774"/>
                <a:gd name="T67" fmla="*/ 47 h 976"/>
                <a:gd name="T68" fmla="*/ 21 w 774"/>
                <a:gd name="T69" fmla="*/ 49 h 976"/>
                <a:gd name="T70" fmla="*/ 20 w 774"/>
                <a:gd name="T71" fmla="*/ 50 h 976"/>
                <a:gd name="T72" fmla="*/ 19 w 774"/>
                <a:gd name="T73" fmla="*/ 51 h 976"/>
                <a:gd name="T74" fmla="*/ 19 w 774"/>
                <a:gd name="T75" fmla="*/ 52 h 976"/>
                <a:gd name="T76" fmla="*/ 17 w 774"/>
                <a:gd name="T77" fmla="*/ 54 h 976"/>
                <a:gd name="T78" fmla="*/ 16 w 774"/>
                <a:gd name="T79" fmla="*/ 56 h 976"/>
                <a:gd name="T80" fmla="*/ 15 w 774"/>
                <a:gd name="T81" fmla="*/ 56 h 976"/>
                <a:gd name="T82" fmla="*/ 14 w 774"/>
                <a:gd name="T83" fmla="*/ 58 h 976"/>
                <a:gd name="T84" fmla="*/ 13 w 774"/>
                <a:gd name="T85" fmla="*/ 60 h 976"/>
                <a:gd name="T86" fmla="*/ 11 w 774"/>
                <a:gd name="T87" fmla="*/ 61 h 976"/>
                <a:gd name="T88" fmla="*/ 9 w 774"/>
                <a:gd name="T89" fmla="*/ 62 h 976"/>
                <a:gd name="T90" fmla="*/ 7 w 774"/>
                <a:gd name="T91" fmla="*/ 64 h 976"/>
                <a:gd name="T92" fmla="*/ 7 w 774"/>
                <a:gd name="T93" fmla="*/ 65 h 976"/>
                <a:gd name="T94" fmla="*/ 7 w 774"/>
                <a:gd name="T95" fmla="*/ 67 h 976"/>
                <a:gd name="T96" fmla="*/ 7 w 774"/>
                <a:gd name="T97" fmla="*/ 68 h 976"/>
                <a:gd name="T98" fmla="*/ 7 w 774"/>
                <a:gd name="T99" fmla="*/ 70 h 976"/>
                <a:gd name="T100" fmla="*/ 7 w 774"/>
                <a:gd name="T101" fmla="*/ 71 h 976"/>
                <a:gd name="T102" fmla="*/ 7 w 774"/>
                <a:gd name="T103" fmla="*/ 73 h 976"/>
                <a:gd name="T104" fmla="*/ 0 w 774"/>
                <a:gd name="T105" fmla="*/ 74 h 97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774" h="976">
                  <a:moveTo>
                    <a:pt x="774" y="0"/>
                  </a:moveTo>
                  <a:lnTo>
                    <a:pt x="762" y="18"/>
                  </a:lnTo>
                  <a:lnTo>
                    <a:pt x="744" y="37"/>
                  </a:lnTo>
                  <a:lnTo>
                    <a:pt x="731" y="55"/>
                  </a:lnTo>
                  <a:lnTo>
                    <a:pt x="719" y="73"/>
                  </a:lnTo>
                  <a:lnTo>
                    <a:pt x="701" y="92"/>
                  </a:lnTo>
                  <a:lnTo>
                    <a:pt x="688" y="110"/>
                  </a:lnTo>
                  <a:lnTo>
                    <a:pt x="670" y="129"/>
                  </a:lnTo>
                  <a:lnTo>
                    <a:pt x="658" y="147"/>
                  </a:lnTo>
                  <a:lnTo>
                    <a:pt x="639" y="166"/>
                  </a:lnTo>
                  <a:lnTo>
                    <a:pt x="627" y="184"/>
                  </a:lnTo>
                  <a:lnTo>
                    <a:pt x="614" y="202"/>
                  </a:lnTo>
                  <a:lnTo>
                    <a:pt x="596" y="221"/>
                  </a:lnTo>
                  <a:lnTo>
                    <a:pt x="584" y="245"/>
                  </a:lnTo>
                  <a:lnTo>
                    <a:pt x="565" y="264"/>
                  </a:lnTo>
                  <a:lnTo>
                    <a:pt x="553" y="282"/>
                  </a:lnTo>
                  <a:lnTo>
                    <a:pt x="541" y="301"/>
                  </a:lnTo>
                  <a:lnTo>
                    <a:pt x="522" y="319"/>
                  </a:lnTo>
                  <a:lnTo>
                    <a:pt x="510" y="337"/>
                  </a:lnTo>
                  <a:lnTo>
                    <a:pt x="492" y="356"/>
                  </a:lnTo>
                  <a:lnTo>
                    <a:pt x="479" y="374"/>
                  </a:lnTo>
                  <a:lnTo>
                    <a:pt x="461" y="393"/>
                  </a:lnTo>
                  <a:lnTo>
                    <a:pt x="449" y="411"/>
                  </a:lnTo>
                  <a:lnTo>
                    <a:pt x="436" y="429"/>
                  </a:lnTo>
                  <a:lnTo>
                    <a:pt x="418" y="448"/>
                  </a:lnTo>
                  <a:lnTo>
                    <a:pt x="405" y="466"/>
                  </a:lnTo>
                  <a:lnTo>
                    <a:pt x="387" y="485"/>
                  </a:lnTo>
                  <a:lnTo>
                    <a:pt x="375" y="503"/>
                  </a:lnTo>
                  <a:lnTo>
                    <a:pt x="362" y="522"/>
                  </a:lnTo>
                  <a:lnTo>
                    <a:pt x="344" y="546"/>
                  </a:lnTo>
                  <a:lnTo>
                    <a:pt x="332" y="564"/>
                  </a:lnTo>
                  <a:lnTo>
                    <a:pt x="313" y="583"/>
                  </a:lnTo>
                  <a:lnTo>
                    <a:pt x="301" y="601"/>
                  </a:lnTo>
                  <a:lnTo>
                    <a:pt x="283" y="620"/>
                  </a:lnTo>
                  <a:lnTo>
                    <a:pt x="270" y="638"/>
                  </a:lnTo>
                  <a:lnTo>
                    <a:pt x="258" y="657"/>
                  </a:lnTo>
                  <a:lnTo>
                    <a:pt x="240" y="675"/>
                  </a:lnTo>
                  <a:lnTo>
                    <a:pt x="227" y="693"/>
                  </a:lnTo>
                  <a:lnTo>
                    <a:pt x="209" y="712"/>
                  </a:lnTo>
                  <a:lnTo>
                    <a:pt x="196" y="730"/>
                  </a:lnTo>
                  <a:lnTo>
                    <a:pt x="178" y="749"/>
                  </a:lnTo>
                  <a:lnTo>
                    <a:pt x="166" y="767"/>
                  </a:lnTo>
                  <a:lnTo>
                    <a:pt x="153" y="785"/>
                  </a:lnTo>
                  <a:lnTo>
                    <a:pt x="135" y="804"/>
                  </a:lnTo>
                  <a:lnTo>
                    <a:pt x="123" y="822"/>
                  </a:lnTo>
                  <a:lnTo>
                    <a:pt x="104" y="847"/>
                  </a:lnTo>
                  <a:lnTo>
                    <a:pt x="92" y="865"/>
                  </a:lnTo>
                  <a:lnTo>
                    <a:pt x="80" y="884"/>
                  </a:lnTo>
                  <a:lnTo>
                    <a:pt x="61" y="902"/>
                  </a:lnTo>
                  <a:lnTo>
                    <a:pt x="49" y="920"/>
                  </a:lnTo>
                  <a:lnTo>
                    <a:pt x="30" y="939"/>
                  </a:lnTo>
                  <a:lnTo>
                    <a:pt x="18" y="957"/>
                  </a:lnTo>
                  <a:lnTo>
                    <a:pt x="0" y="97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5530" name="Freeform 134">
              <a:extLst>
                <a:ext uri="{FF2B5EF4-FFF2-40B4-BE49-F238E27FC236}">
                  <a16:creationId xmlns:a16="http://schemas.microsoft.com/office/drawing/2014/main" id="{DEADBCA7-90A5-C3E0-5CA0-F8C457658A64}"/>
                </a:ext>
              </a:extLst>
            </p:cNvPr>
            <p:cNvSpPr>
              <a:spLocks/>
            </p:cNvSpPr>
            <p:nvPr/>
          </p:nvSpPr>
          <p:spPr bwMode="auto">
            <a:xfrm>
              <a:off x="667" y="1321"/>
              <a:ext cx="724" cy="912"/>
            </a:xfrm>
            <a:custGeom>
              <a:avLst/>
              <a:gdLst>
                <a:gd name="T0" fmla="*/ 62 w 774"/>
                <a:gd name="T1" fmla="*/ 0 h 976"/>
                <a:gd name="T2" fmla="*/ 60 w 774"/>
                <a:gd name="T3" fmla="*/ 7 h 976"/>
                <a:gd name="T4" fmla="*/ 59 w 774"/>
                <a:gd name="T5" fmla="*/ 7 h 976"/>
                <a:gd name="T6" fmla="*/ 58 w 774"/>
                <a:gd name="T7" fmla="*/ 7 h 976"/>
                <a:gd name="T8" fmla="*/ 57 w 774"/>
                <a:gd name="T9" fmla="*/ 7 h 976"/>
                <a:gd name="T10" fmla="*/ 55 w 774"/>
                <a:gd name="T11" fmla="*/ 7 h 976"/>
                <a:gd name="T12" fmla="*/ 55 w 774"/>
                <a:gd name="T13" fmla="*/ 7 h 976"/>
                <a:gd name="T14" fmla="*/ 53 w 774"/>
                <a:gd name="T15" fmla="*/ 10 h 976"/>
                <a:gd name="T16" fmla="*/ 51 w 774"/>
                <a:gd name="T17" fmla="*/ 12 h 976"/>
                <a:gd name="T18" fmla="*/ 51 w 774"/>
                <a:gd name="T19" fmla="*/ 13 h 976"/>
                <a:gd name="T20" fmla="*/ 50 w 774"/>
                <a:gd name="T21" fmla="*/ 15 h 976"/>
                <a:gd name="T22" fmla="*/ 48 w 774"/>
                <a:gd name="T23" fmla="*/ 16 h 976"/>
                <a:gd name="T24" fmla="*/ 48 w 774"/>
                <a:gd name="T25" fmla="*/ 18 h 976"/>
                <a:gd name="T26" fmla="*/ 46 w 774"/>
                <a:gd name="T27" fmla="*/ 19 h 976"/>
                <a:gd name="T28" fmla="*/ 45 w 774"/>
                <a:gd name="T29" fmla="*/ 20 h 976"/>
                <a:gd name="T30" fmla="*/ 44 w 774"/>
                <a:gd name="T31" fmla="*/ 21 h 976"/>
                <a:gd name="T32" fmla="*/ 42 w 774"/>
                <a:gd name="T33" fmla="*/ 23 h 976"/>
                <a:gd name="T34" fmla="*/ 42 w 774"/>
                <a:gd name="T35" fmla="*/ 24 h 976"/>
                <a:gd name="T36" fmla="*/ 40 w 774"/>
                <a:gd name="T37" fmla="*/ 26 h 976"/>
                <a:gd name="T38" fmla="*/ 39 w 774"/>
                <a:gd name="T39" fmla="*/ 28 h 976"/>
                <a:gd name="T40" fmla="*/ 38 w 774"/>
                <a:gd name="T41" fmla="*/ 29 h 976"/>
                <a:gd name="T42" fmla="*/ 36 w 774"/>
                <a:gd name="T43" fmla="*/ 31 h 976"/>
                <a:gd name="T44" fmla="*/ 36 w 774"/>
                <a:gd name="T45" fmla="*/ 32 h 976"/>
                <a:gd name="T46" fmla="*/ 34 w 774"/>
                <a:gd name="T47" fmla="*/ 33 h 976"/>
                <a:gd name="T48" fmla="*/ 33 w 774"/>
                <a:gd name="T49" fmla="*/ 34 h 976"/>
                <a:gd name="T50" fmla="*/ 32 w 774"/>
                <a:gd name="T51" fmla="*/ 35 h 976"/>
                <a:gd name="T52" fmla="*/ 31 w 774"/>
                <a:gd name="T53" fmla="*/ 37 h 976"/>
                <a:gd name="T54" fmla="*/ 30 w 774"/>
                <a:gd name="T55" fmla="*/ 38 h 976"/>
                <a:gd name="T56" fmla="*/ 29 w 774"/>
                <a:gd name="T57" fmla="*/ 40 h 976"/>
                <a:gd name="T58" fmla="*/ 28 w 774"/>
                <a:gd name="T59" fmla="*/ 41 h 976"/>
                <a:gd name="T60" fmla="*/ 26 w 774"/>
                <a:gd name="T61" fmla="*/ 43 h 976"/>
                <a:gd name="T62" fmla="*/ 24 w 774"/>
                <a:gd name="T63" fmla="*/ 44 h 976"/>
                <a:gd name="T64" fmla="*/ 24 w 774"/>
                <a:gd name="T65" fmla="*/ 46 h 976"/>
                <a:gd name="T66" fmla="*/ 22 w 774"/>
                <a:gd name="T67" fmla="*/ 47 h 976"/>
                <a:gd name="T68" fmla="*/ 21 w 774"/>
                <a:gd name="T69" fmla="*/ 49 h 976"/>
                <a:gd name="T70" fmla="*/ 20 w 774"/>
                <a:gd name="T71" fmla="*/ 50 h 976"/>
                <a:gd name="T72" fmla="*/ 19 w 774"/>
                <a:gd name="T73" fmla="*/ 51 h 976"/>
                <a:gd name="T74" fmla="*/ 19 w 774"/>
                <a:gd name="T75" fmla="*/ 52 h 976"/>
                <a:gd name="T76" fmla="*/ 17 w 774"/>
                <a:gd name="T77" fmla="*/ 54 h 976"/>
                <a:gd name="T78" fmla="*/ 16 w 774"/>
                <a:gd name="T79" fmla="*/ 56 h 976"/>
                <a:gd name="T80" fmla="*/ 15 w 774"/>
                <a:gd name="T81" fmla="*/ 56 h 976"/>
                <a:gd name="T82" fmla="*/ 14 w 774"/>
                <a:gd name="T83" fmla="*/ 58 h 976"/>
                <a:gd name="T84" fmla="*/ 13 w 774"/>
                <a:gd name="T85" fmla="*/ 60 h 976"/>
                <a:gd name="T86" fmla="*/ 11 w 774"/>
                <a:gd name="T87" fmla="*/ 61 h 976"/>
                <a:gd name="T88" fmla="*/ 9 w 774"/>
                <a:gd name="T89" fmla="*/ 62 h 976"/>
                <a:gd name="T90" fmla="*/ 7 w 774"/>
                <a:gd name="T91" fmla="*/ 64 h 976"/>
                <a:gd name="T92" fmla="*/ 7 w 774"/>
                <a:gd name="T93" fmla="*/ 65 h 976"/>
                <a:gd name="T94" fmla="*/ 7 w 774"/>
                <a:gd name="T95" fmla="*/ 67 h 976"/>
                <a:gd name="T96" fmla="*/ 7 w 774"/>
                <a:gd name="T97" fmla="*/ 68 h 976"/>
                <a:gd name="T98" fmla="*/ 7 w 774"/>
                <a:gd name="T99" fmla="*/ 70 h 976"/>
                <a:gd name="T100" fmla="*/ 7 w 774"/>
                <a:gd name="T101" fmla="*/ 71 h 976"/>
                <a:gd name="T102" fmla="*/ 7 w 774"/>
                <a:gd name="T103" fmla="*/ 73 h 976"/>
                <a:gd name="T104" fmla="*/ 0 w 774"/>
                <a:gd name="T105" fmla="*/ 74 h 97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774" h="976">
                  <a:moveTo>
                    <a:pt x="774" y="0"/>
                  </a:moveTo>
                  <a:lnTo>
                    <a:pt x="762" y="18"/>
                  </a:lnTo>
                  <a:lnTo>
                    <a:pt x="744" y="37"/>
                  </a:lnTo>
                  <a:lnTo>
                    <a:pt x="731" y="55"/>
                  </a:lnTo>
                  <a:lnTo>
                    <a:pt x="719" y="73"/>
                  </a:lnTo>
                  <a:lnTo>
                    <a:pt x="701" y="92"/>
                  </a:lnTo>
                  <a:lnTo>
                    <a:pt x="688" y="110"/>
                  </a:lnTo>
                  <a:lnTo>
                    <a:pt x="670" y="129"/>
                  </a:lnTo>
                  <a:lnTo>
                    <a:pt x="658" y="147"/>
                  </a:lnTo>
                  <a:lnTo>
                    <a:pt x="639" y="166"/>
                  </a:lnTo>
                  <a:lnTo>
                    <a:pt x="627" y="184"/>
                  </a:lnTo>
                  <a:lnTo>
                    <a:pt x="614" y="202"/>
                  </a:lnTo>
                  <a:lnTo>
                    <a:pt x="596" y="221"/>
                  </a:lnTo>
                  <a:lnTo>
                    <a:pt x="584" y="245"/>
                  </a:lnTo>
                  <a:lnTo>
                    <a:pt x="565" y="264"/>
                  </a:lnTo>
                  <a:lnTo>
                    <a:pt x="553" y="282"/>
                  </a:lnTo>
                  <a:lnTo>
                    <a:pt x="541" y="301"/>
                  </a:lnTo>
                  <a:lnTo>
                    <a:pt x="522" y="319"/>
                  </a:lnTo>
                  <a:lnTo>
                    <a:pt x="510" y="337"/>
                  </a:lnTo>
                  <a:lnTo>
                    <a:pt x="492" y="356"/>
                  </a:lnTo>
                  <a:lnTo>
                    <a:pt x="479" y="374"/>
                  </a:lnTo>
                  <a:lnTo>
                    <a:pt x="461" y="393"/>
                  </a:lnTo>
                  <a:lnTo>
                    <a:pt x="449" y="411"/>
                  </a:lnTo>
                  <a:lnTo>
                    <a:pt x="436" y="429"/>
                  </a:lnTo>
                  <a:lnTo>
                    <a:pt x="418" y="448"/>
                  </a:lnTo>
                  <a:lnTo>
                    <a:pt x="405" y="466"/>
                  </a:lnTo>
                  <a:lnTo>
                    <a:pt x="387" y="485"/>
                  </a:lnTo>
                  <a:lnTo>
                    <a:pt x="375" y="503"/>
                  </a:lnTo>
                  <a:lnTo>
                    <a:pt x="362" y="522"/>
                  </a:lnTo>
                  <a:lnTo>
                    <a:pt x="344" y="546"/>
                  </a:lnTo>
                  <a:lnTo>
                    <a:pt x="332" y="564"/>
                  </a:lnTo>
                  <a:lnTo>
                    <a:pt x="313" y="583"/>
                  </a:lnTo>
                  <a:lnTo>
                    <a:pt x="301" y="601"/>
                  </a:lnTo>
                  <a:lnTo>
                    <a:pt x="283" y="620"/>
                  </a:lnTo>
                  <a:lnTo>
                    <a:pt x="270" y="638"/>
                  </a:lnTo>
                  <a:lnTo>
                    <a:pt x="258" y="657"/>
                  </a:lnTo>
                  <a:lnTo>
                    <a:pt x="240" y="675"/>
                  </a:lnTo>
                  <a:lnTo>
                    <a:pt x="227" y="693"/>
                  </a:lnTo>
                  <a:lnTo>
                    <a:pt x="209" y="712"/>
                  </a:lnTo>
                  <a:lnTo>
                    <a:pt x="196" y="730"/>
                  </a:lnTo>
                  <a:lnTo>
                    <a:pt x="178" y="749"/>
                  </a:lnTo>
                  <a:lnTo>
                    <a:pt x="166" y="767"/>
                  </a:lnTo>
                  <a:lnTo>
                    <a:pt x="153" y="785"/>
                  </a:lnTo>
                  <a:lnTo>
                    <a:pt x="135" y="804"/>
                  </a:lnTo>
                  <a:lnTo>
                    <a:pt x="123" y="822"/>
                  </a:lnTo>
                  <a:lnTo>
                    <a:pt x="104" y="847"/>
                  </a:lnTo>
                  <a:lnTo>
                    <a:pt x="92" y="865"/>
                  </a:lnTo>
                  <a:lnTo>
                    <a:pt x="80" y="884"/>
                  </a:lnTo>
                  <a:lnTo>
                    <a:pt x="61" y="902"/>
                  </a:lnTo>
                  <a:lnTo>
                    <a:pt x="49" y="920"/>
                  </a:lnTo>
                  <a:lnTo>
                    <a:pt x="30" y="939"/>
                  </a:lnTo>
                  <a:lnTo>
                    <a:pt x="18" y="957"/>
                  </a:lnTo>
                  <a:lnTo>
                    <a:pt x="0" y="97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5531" name="Freeform 135">
              <a:extLst>
                <a:ext uri="{FF2B5EF4-FFF2-40B4-BE49-F238E27FC236}">
                  <a16:creationId xmlns:a16="http://schemas.microsoft.com/office/drawing/2014/main" id="{F4B78B46-A2BB-A7B0-7348-C0E8B70E9DC4}"/>
                </a:ext>
              </a:extLst>
            </p:cNvPr>
            <p:cNvSpPr>
              <a:spLocks/>
            </p:cNvSpPr>
            <p:nvPr/>
          </p:nvSpPr>
          <p:spPr bwMode="auto">
            <a:xfrm>
              <a:off x="667" y="1321"/>
              <a:ext cx="724" cy="912"/>
            </a:xfrm>
            <a:custGeom>
              <a:avLst/>
              <a:gdLst>
                <a:gd name="T0" fmla="*/ 62 w 774"/>
                <a:gd name="T1" fmla="*/ 0 h 976"/>
                <a:gd name="T2" fmla="*/ 60 w 774"/>
                <a:gd name="T3" fmla="*/ 7 h 976"/>
                <a:gd name="T4" fmla="*/ 59 w 774"/>
                <a:gd name="T5" fmla="*/ 7 h 976"/>
                <a:gd name="T6" fmla="*/ 58 w 774"/>
                <a:gd name="T7" fmla="*/ 7 h 976"/>
                <a:gd name="T8" fmla="*/ 57 w 774"/>
                <a:gd name="T9" fmla="*/ 7 h 976"/>
                <a:gd name="T10" fmla="*/ 55 w 774"/>
                <a:gd name="T11" fmla="*/ 7 h 976"/>
                <a:gd name="T12" fmla="*/ 55 w 774"/>
                <a:gd name="T13" fmla="*/ 7 h 976"/>
                <a:gd name="T14" fmla="*/ 53 w 774"/>
                <a:gd name="T15" fmla="*/ 10 h 976"/>
                <a:gd name="T16" fmla="*/ 51 w 774"/>
                <a:gd name="T17" fmla="*/ 12 h 976"/>
                <a:gd name="T18" fmla="*/ 51 w 774"/>
                <a:gd name="T19" fmla="*/ 13 h 976"/>
                <a:gd name="T20" fmla="*/ 50 w 774"/>
                <a:gd name="T21" fmla="*/ 15 h 976"/>
                <a:gd name="T22" fmla="*/ 48 w 774"/>
                <a:gd name="T23" fmla="*/ 16 h 976"/>
                <a:gd name="T24" fmla="*/ 48 w 774"/>
                <a:gd name="T25" fmla="*/ 18 h 976"/>
                <a:gd name="T26" fmla="*/ 46 w 774"/>
                <a:gd name="T27" fmla="*/ 19 h 976"/>
                <a:gd name="T28" fmla="*/ 45 w 774"/>
                <a:gd name="T29" fmla="*/ 20 h 976"/>
                <a:gd name="T30" fmla="*/ 44 w 774"/>
                <a:gd name="T31" fmla="*/ 21 h 976"/>
                <a:gd name="T32" fmla="*/ 42 w 774"/>
                <a:gd name="T33" fmla="*/ 23 h 976"/>
                <a:gd name="T34" fmla="*/ 42 w 774"/>
                <a:gd name="T35" fmla="*/ 24 h 976"/>
                <a:gd name="T36" fmla="*/ 40 w 774"/>
                <a:gd name="T37" fmla="*/ 26 h 976"/>
                <a:gd name="T38" fmla="*/ 39 w 774"/>
                <a:gd name="T39" fmla="*/ 28 h 976"/>
                <a:gd name="T40" fmla="*/ 38 w 774"/>
                <a:gd name="T41" fmla="*/ 29 h 976"/>
                <a:gd name="T42" fmla="*/ 36 w 774"/>
                <a:gd name="T43" fmla="*/ 31 h 976"/>
                <a:gd name="T44" fmla="*/ 36 w 774"/>
                <a:gd name="T45" fmla="*/ 32 h 976"/>
                <a:gd name="T46" fmla="*/ 34 w 774"/>
                <a:gd name="T47" fmla="*/ 33 h 976"/>
                <a:gd name="T48" fmla="*/ 33 w 774"/>
                <a:gd name="T49" fmla="*/ 34 h 976"/>
                <a:gd name="T50" fmla="*/ 32 w 774"/>
                <a:gd name="T51" fmla="*/ 35 h 976"/>
                <a:gd name="T52" fmla="*/ 31 w 774"/>
                <a:gd name="T53" fmla="*/ 37 h 976"/>
                <a:gd name="T54" fmla="*/ 30 w 774"/>
                <a:gd name="T55" fmla="*/ 38 h 976"/>
                <a:gd name="T56" fmla="*/ 29 w 774"/>
                <a:gd name="T57" fmla="*/ 40 h 976"/>
                <a:gd name="T58" fmla="*/ 28 w 774"/>
                <a:gd name="T59" fmla="*/ 41 h 976"/>
                <a:gd name="T60" fmla="*/ 26 w 774"/>
                <a:gd name="T61" fmla="*/ 43 h 976"/>
                <a:gd name="T62" fmla="*/ 24 w 774"/>
                <a:gd name="T63" fmla="*/ 44 h 976"/>
                <a:gd name="T64" fmla="*/ 24 w 774"/>
                <a:gd name="T65" fmla="*/ 46 h 976"/>
                <a:gd name="T66" fmla="*/ 22 w 774"/>
                <a:gd name="T67" fmla="*/ 47 h 976"/>
                <a:gd name="T68" fmla="*/ 21 w 774"/>
                <a:gd name="T69" fmla="*/ 49 h 976"/>
                <a:gd name="T70" fmla="*/ 20 w 774"/>
                <a:gd name="T71" fmla="*/ 50 h 976"/>
                <a:gd name="T72" fmla="*/ 19 w 774"/>
                <a:gd name="T73" fmla="*/ 51 h 976"/>
                <a:gd name="T74" fmla="*/ 19 w 774"/>
                <a:gd name="T75" fmla="*/ 52 h 976"/>
                <a:gd name="T76" fmla="*/ 17 w 774"/>
                <a:gd name="T77" fmla="*/ 54 h 976"/>
                <a:gd name="T78" fmla="*/ 16 w 774"/>
                <a:gd name="T79" fmla="*/ 56 h 976"/>
                <a:gd name="T80" fmla="*/ 15 w 774"/>
                <a:gd name="T81" fmla="*/ 56 h 976"/>
                <a:gd name="T82" fmla="*/ 14 w 774"/>
                <a:gd name="T83" fmla="*/ 58 h 976"/>
                <a:gd name="T84" fmla="*/ 13 w 774"/>
                <a:gd name="T85" fmla="*/ 60 h 976"/>
                <a:gd name="T86" fmla="*/ 11 w 774"/>
                <a:gd name="T87" fmla="*/ 61 h 976"/>
                <a:gd name="T88" fmla="*/ 9 w 774"/>
                <a:gd name="T89" fmla="*/ 62 h 976"/>
                <a:gd name="T90" fmla="*/ 7 w 774"/>
                <a:gd name="T91" fmla="*/ 64 h 976"/>
                <a:gd name="T92" fmla="*/ 7 w 774"/>
                <a:gd name="T93" fmla="*/ 65 h 976"/>
                <a:gd name="T94" fmla="*/ 7 w 774"/>
                <a:gd name="T95" fmla="*/ 67 h 976"/>
                <a:gd name="T96" fmla="*/ 7 w 774"/>
                <a:gd name="T97" fmla="*/ 68 h 976"/>
                <a:gd name="T98" fmla="*/ 7 w 774"/>
                <a:gd name="T99" fmla="*/ 70 h 976"/>
                <a:gd name="T100" fmla="*/ 7 w 774"/>
                <a:gd name="T101" fmla="*/ 71 h 976"/>
                <a:gd name="T102" fmla="*/ 7 w 774"/>
                <a:gd name="T103" fmla="*/ 73 h 976"/>
                <a:gd name="T104" fmla="*/ 0 w 774"/>
                <a:gd name="T105" fmla="*/ 74 h 97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774" h="976">
                  <a:moveTo>
                    <a:pt x="774" y="0"/>
                  </a:moveTo>
                  <a:lnTo>
                    <a:pt x="762" y="18"/>
                  </a:lnTo>
                  <a:lnTo>
                    <a:pt x="744" y="37"/>
                  </a:lnTo>
                  <a:lnTo>
                    <a:pt x="731" y="55"/>
                  </a:lnTo>
                  <a:lnTo>
                    <a:pt x="719" y="73"/>
                  </a:lnTo>
                  <a:lnTo>
                    <a:pt x="701" y="92"/>
                  </a:lnTo>
                  <a:lnTo>
                    <a:pt x="688" y="110"/>
                  </a:lnTo>
                  <a:lnTo>
                    <a:pt x="670" y="129"/>
                  </a:lnTo>
                  <a:lnTo>
                    <a:pt x="658" y="147"/>
                  </a:lnTo>
                  <a:lnTo>
                    <a:pt x="639" y="166"/>
                  </a:lnTo>
                  <a:lnTo>
                    <a:pt x="627" y="184"/>
                  </a:lnTo>
                  <a:lnTo>
                    <a:pt x="614" y="202"/>
                  </a:lnTo>
                  <a:lnTo>
                    <a:pt x="596" y="221"/>
                  </a:lnTo>
                  <a:lnTo>
                    <a:pt x="584" y="245"/>
                  </a:lnTo>
                  <a:lnTo>
                    <a:pt x="565" y="264"/>
                  </a:lnTo>
                  <a:lnTo>
                    <a:pt x="553" y="282"/>
                  </a:lnTo>
                  <a:lnTo>
                    <a:pt x="541" y="301"/>
                  </a:lnTo>
                  <a:lnTo>
                    <a:pt x="522" y="319"/>
                  </a:lnTo>
                  <a:lnTo>
                    <a:pt x="510" y="337"/>
                  </a:lnTo>
                  <a:lnTo>
                    <a:pt x="492" y="356"/>
                  </a:lnTo>
                  <a:lnTo>
                    <a:pt x="479" y="374"/>
                  </a:lnTo>
                  <a:lnTo>
                    <a:pt x="461" y="393"/>
                  </a:lnTo>
                  <a:lnTo>
                    <a:pt x="449" y="411"/>
                  </a:lnTo>
                  <a:lnTo>
                    <a:pt x="436" y="429"/>
                  </a:lnTo>
                  <a:lnTo>
                    <a:pt x="418" y="448"/>
                  </a:lnTo>
                  <a:lnTo>
                    <a:pt x="405" y="466"/>
                  </a:lnTo>
                  <a:lnTo>
                    <a:pt x="387" y="485"/>
                  </a:lnTo>
                  <a:lnTo>
                    <a:pt x="375" y="503"/>
                  </a:lnTo>
                  <a:lnTo>
                    <a:pt x="362" y="522"/>
                  </a:lnTo>
                  <a:lnTo>
                    <a:pt x="344" y="546"/>
                  </a:lnTo>
                  <a:lnTo>
                    <a:pt x="332" y="564"/>
                  </a:lnTo>
                  <a:lnTo>
                    <a:pt x="313" y="583"/>
                  </a:lnTo>
                  <a:lnTo>
                    <a:pt x="301" y="601"/>
                  </a:lnTo>
                  <a:lnTo>
                    <a:pt x="283" y="620"/>
                  </a:lnTo>
                  <a:lnTo>
                    <a:pt x="270" y="638"/>
                  </a:lnTo>
                  <a:lnTo>
                    <a:pt x="258" y="657"/>
                  </a:lnTo>
                  <a:lnTo>
                    <a:pt x="240" y="675"/>
                  </a:lnTo>
                  <a:lnTo>
                    <a:pt x="227" y="693"/>
                  </a:lnTo>
                  <a:lnTo>
                    <a:pt x="209" y="712"/>
                  </a:lnTo>
                  <a:lnTo>
                    <a:pt x="196" y="730"/>
                  </a:lnTo>
                  <a:lnTo>
                    <a:pt x="178" y="749"/>
                  </a:lnTo>
                  <a:lnTo>
                    <a:pt x="166" y="767"/>
                  </a:lnTo>
                  <a:lnTo>
                    <a:pt x="153" y="785"/>
                  </a:lnTo>
                  <a:lnTo>
                    <a:pt x="135" y="804"/>
                  </a:lnTo>
                  <a:lnTo>
                    <a:pt x="123" y="822"/>
                  </a:lnTo>
                  <a:lnTo>
                    <a:pt x="104" y="847"/>
                  </a:lnTo>
                  <a:lnTo>
                    <a:pt x="92" y="865"/>
                  </a:lnTo>
                  <a:lnTo>
                    <a:pt x="80" y="884"/>
                  </a:lnTo>
                  <a:lnTo>
                    <a:pt x="61" y="902"/>
                  </a:lnTo>
                  <a:lnTo>
                    <a:pt x="49" y="920"/>
                  </a:lnTo>
                  <a:lnTo>
                    <a:pt x="30" y="939"/>
                  </a:lnTo>
                  <a:lnTo>
                    <a:pt x="18" y="957"/>
                  </a:lnTo>
                  <a:lnTo>
                    <a:pt x="0" y="97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5532" name="Freeform 136">
              <a:extLst>
                <a:ext uri="{FF2B5EF4-FFF2-40B4-BE49-F238E27FC236}">
                  <a16:creationId xmlns:a16="http://schemas.microsoft.com/office/drawing/2014/main" id="{AB370E2A-E3A6-520B-FBC7-26C5A6961F12}"/>
                </a:ext>
              </a:extLst>
            </p:cNvPr>
            <p:cNvSpPr>
              <a:spLocks/>
            </p:cNvSpPr>
            <p:nvPr/>
          </p:nvSpPr>
          <p:spPr bwMode="auto">
            <a:xfrm>
              <a:off x="667" y="1321"/>
              <a:ext cx="724" cy="912"/>
            </a:xfrm>
            <a:custGeom>
              <a:avLst/>
              <a:gdLst>
                <a:gd name="T0" fmla="*/ 62 w 774"/>
                <a:gd name="T1" fmla="*/ 0 h 976"/>
                <a:gd name="T2" fmla="*/ 60 w 774"/>
                <a:gd name="T3" fmla="*/ 7 h 976"/>
                <a:gd name="T4" fmla="*/ 59 w 774"/>
                <a:gd name="T5" fmla="*/ 7 h 976"/>
                <a:gd name="T6" fmla="*/ 58 w 774"/>
                <a:gd name="T7" fmla="*/ 7 h 976"/>
                <a:gd name="T8" fmla="*/ 57 w 774"/>
                <a:gd name="T9" fmla="*/ 7 h 976"/>
                <a:gd name="T10" fmla="*/ 55 w 774"/>
                <a:gd name="T11" fmla="*/ 7 h 976"/>
                <a:gd name="T12" fmla="*/ 55 w 774"/>
                <a:gd name="T13" fmla="*/ 7 h 976"/>
                <a:gd name="T14" fmla="*/ 53 w 774"/>
                <a:gd name="T15" fmla="*/ 10 h 976"/>
                <a:gd name="T16" fmla="*/ 51 w 774"/>
                <a:gd name="T17" fmla="*/ 12 h 976"/>
                <a:gd name="T18" fmla="*/ 51 w 774"/>
                <a:gd name="T19" fmla="*/ 13 h 976"/>
                <a:gd name="T20" fmla="*/ 50 w 774"/>
                <a:gd name="T21" fmla="*/ 15 h 976"/>
                <a:gd name="T22" fmla="*/ 48 w 774"/>
                <a:gd name="T23" fmla="*/ 16 h 976"/>
                <a:gd name="T24" fmla="*/ 48 w 774"/>
                <a:gd name="T25" fmla="*/ 18 h 976"/>
                <a:gd name="T26" fmla="*/ 46 w 774"/>
                <a:gd name="T27" fmla="*/ 19 h 976"/>
                <a:gd name="T28" fmla="*/ 45 w 774"/>
                <a:gd name="T29" fmla="*/ 20 h 976"/>
                <a:gd name="T30" fmla="*/ 44 w 774"/>
                <a:gd name="T31" fmla="*/ 21 h 976"/>
                <a:gd name="T32" fmla="*/ 42 w 774"/>
                <a:gd name="T33" fmla="*/ 23 h 976"/>
                <a:gd name="T34" fmla="*/ 42 w 774"/>
                <a:gd name="T35" fmla="*/ 24 h 976"/>
                <a:gd name="T36" fmla="*/ 40 w 774"/>
                <a:gd name="T37" fmla="*/ 26 h 976"/>
                <a:gd name="T38" fmla="*/ 39 w 774"/>
                <a:gd name="T39" fmla="*/ 28 h 976"/>
                <a:gd name="T40" fmla="*/ 38 w 774"/>
                <a:gd name="T41" fmla="*/ 29 h 976"/>
                <a:gd name="T42" fmla="*/ 36 w 774"/>
                <a:gd name="T43" fmla="*/ 31 h 976"/>
                <a:gd name="T44" fmla="*/ 36 w 774"/>
                <a:gd name="T45" fmla="*/ 32 h 976"/>
                <a:gd name="T46" fmla="*/ 34 w 774"/>
                <a:gd name="T47" fmla="*/ 33 h 976"/>
                <a:gd name="T48" fmla="*/ 33 w 774"/>
                <a:gd name="T49" fmla="*/ 34 h 976"/>
                <a:gd name="T50" fmla="*/ 32 w 774"/>
                <a:gd name="T51" fmla="*/ 35 h 976"/>
                <a:gd name="T52" fmla="*/ 31 w 774"/>
                <a:gd name="T53" fmla="*/ 37 h 976"/>
                <a:gd name="T54" fmla="*/ 30 w 774"/>
                <a:gd name="T55" fmla="*/ 38 h 976"/>
                <a:gd name="T56" fmla="*/ 29 w 774"/>
                <a:gd name="T57" fmla="*/ 40 h 976"/>
                <a:gd name="T58" fmla="*/ 28 w 774"/>
                <a:gd name="T59" fmla="*/ 41 h 976"/>
                <a:gd name="T60" fmla="*/ 26 w 774"/>
                <a:gd name="T61" fmla="*/ 43 h 976"/>
                <a:gd name="T62" fmla="*/ 24 w 774"/>
                <a:gd name="T63" fmla="*/ 44 h 976"/>
                <a:gd name="T64" fmla="*/ 24 w 774"/>
                <a:gd name="T65" fmla="*/ 46 h 976"/>
                <a:gd name="T66" fmla="*/ 22 w 774"/>
                <a:gd name="T67" fmla="*/ 47 h 976"/>
                <a:gd name="T68" fmla="*/ 21 w 774"/>
                <a:gd name="T69" fmla="*/ 49 h 976"/>
                <a:gd name="T70" fmla="*/ 20 w 774"/>
                <a:gd name="T71" fmla="*/ 50 h 976"/>
                <a:gd name="T72" fmla="*/ 19 w 774"/>
                <a:gd name="T73" fmla="*/ 51 h 976"/>
                <a:gd name="T74" fmla="*/ 19 w 774"/>
                <a:gd name="T75" fmla="*/ 52 h 976"/>
                <a:gd name="T76" fmla="*/ 17 w 774"/>
                <a:gd name="T77" fmla="*/ 54 h 976"/>
                <a:gd name="T78" fmla="*/ 16 w 774"/>
                <a:gd name="T79" fmla="*/ 56 h 976"/>
                <a:gd name="T80" fmla="*/ 15 w 774"/>
                <a:gd name="T81" fmla="*/ 56 h 976"/>
                <a:gd name="T82" fmla="*/ 14 w 774"/>
                <a:gd name="T83" fmla="*/ 58 h 976"/>
                <a:gd name="T84" fmla="*/ 13 w 774"/>
                <a:gd name="T85" fmla="*/ 60 h 976"/>
                <a:gd name="T86" fmla="*/ 11 w 774"/>
                <a:gd name="T87" fmla="*/ 61 h 976"/>
                <a:gd name="T88" fmla="*/ 9 w 774"/>
                <a:gd name="T89" fmla="*/ 62 h 976"/>
                <a:gd name="T90" fmla="*/ 7 w 774"/>
                <a:gd name="T91" fmla="*/ 64 h 976"/>
                <a:gd name="T92" fmla="*/ 7 w 774"/>
                <a:gd name="T93" fmla="*/ 65 h 976"/>
                <a:gd name="T94" fmla="*/ 7 w 774"/>
                <a:gd name="T95" fmla="*/ 67 h 976"/>
                <a:gd name="T96" fmla="*/ 7 w 774"/>
                <a:gd name="T97" fmla="*/ 68 h 976"/>
                <a:gd name="T98" fmla="*/ 7 w 774"/>
                <a:gd name="T99" fmla="*/ 70 h 976"/>
                <a:gd name="T100" fmla="*/ 7 w 774"/>
                <a:gd name="T101" fmla="*/ 71 h 976"/>
                <a:gd name="T102" fmla="*/ 7 w 774"/>
                <a:gd name="T103" fmla="*/ 73 h 976"/>
                <a:gd name="T104" fmla="*/ 0 w 774"/>
                <a:gd name="T105" fmla="*/ 74 h 97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774" h="976">
                  <a:moveTo>
                    <a:pt x="774" y="0"/>
                  </a:moveTo>
                  <a:lnTo>
                    <a:pt x="762" y="18"/>
                  </a:lnTo>
                  <a:lnTo>
                    <a:pt x="744" y="37"/>
                  </a:lnTo>
                  <a:lnTo>
                    <a:pt x="731" y="55"/>
                  </a:lnTo>
                  <a:lnTo>
                    <a:pt x="719" y="73"/>
                  </a:lnTo>
                  <a:lnTo>
                    <a:pt x="701" y="92"/>
                  </a:lnTo>
                  <a:lnTo>
                    <a:pt x="688" y="110"/>
                  </a:lnTo>
                  <a:lnTo>
                    <a:pt x="670" y="129"/>
                  </a:lnTo>
                  <a:lnTo>
                    <a:pt x="658" y="147"/>
                  </a:lnTo>
                  <a:lnTo>
                    <a:pt x="639" y="166"/>
                  </a:lnTo>
                  <a:lnTo>
                    <a:pt x="627" y="184"/>
                  </a:lnTo>
                  <a:lnTo>
                    <a:pt x="614" y="202"/>
                  </a:lnTo>
                  <a:lnTo>
                    <a:pt x="596" y="221"/>
                  </a:lnTo>
                  <a:lnTo>
                    <a:pt x="584" y="245"/>
                  </a:lnTo>
                  <a:lnTo>
                    <a:pt x="565" y="264"/>
                  </a:lnTo>
                  <a:lnTo>
                    <a:pt x="553" y="282"/>
                  </a:lnTo>
                  <a:lnTo>
                    <a:pt x="541" y="301"/>
                  </a:lnTo>
                  <a:lnTo>
                    <a:pt x="522" y="319"/>
                  </a:lnTo>
                  <a:lnTo>
                    <a:pt x="510" y="337"/>
                  </a:lnTo>
                  <a:lnTo>
                    <a:pt x="492" y="356"/>
                  </a:lnTo>
                  <a:lnTo>
                    <a:pt x="479" y="374"/>
                  </a:lnTo>
                  <a:lnTo>
                    <a:pt x="461" y="393"/>
                  </a:lnTo>
                  <a:lnTo>
                    <a:pt x="449" y="411"/>
                  </a:lnTo>
                  <a:lnTo>
                    <a:pt x="436" y="429"/>
                  </a:lnTo>
                  <a:lnTo>
                    <a:pt x="418" y="448"/>
                  </a:lnTo>
                  <a:lnTo>
                    <a:pt x="405" y="466"/>
                  </a:lnTo>
                  <a:lnTo>
                    <a:pt x="387" y="485"/>
                  </a:lnTo>
                  <a:lnTo>
                    <a:pt x="375" y="503"/>
                  </a:lnTo>
                  <a:lnTo>
                    <a:pt x="362" y="522"/>
                  </a:lnTo>
                  <a:lnTo>
                    <a:pt x="344" y="546"/>
                  </a:lnTo>
                  <a:lnTo>
                    <a:pt x="332" y="564"/>
                  </a:lnTo>
                  <a:lnTo>
                    <a:pt x="313" y="583"/>
                  </a:lnTo>
                  <a:lnTo>
                    <a:pt x="301" y="601"/>
                  </a:lnTo>
                  <a:lnTo>
                    <a:pt x="283" y="620"/>
                  </a:lnTo>
                  <a:lnTo>
                    <a:pt x="270" y="638"/>
                  </a:lnTo>
                  <a:lnTo>
                    <a:pt x="258" y="657"/>
                  </a:lnTo>
                  <a:lnTo>
                    <a:pt x="240" y="675"/>
                  </a:lnTo>
                  <a:lnTo>
                    <a:pt x="227" y="693"/>
                  </a:lnTo>
                  <a:lnTo>
                    <a:pt x="209" y="712"/>
                  </a:lnTo>
                  <a:lnTo>
                    <a:pt x="196" y="730"/>
                  </a:lnTo>
                  <a:lnTo>
                    <a:pt x="178" y="749"/>
                  </a:lnTo>
                  <a:lnTo>
                    <a:pt x="166" y="767"/>
                  </a:lnTo>
                  <a:lnTo>
                    <a:pt x="153" y="785"/>
                  </a:lnTo>
                  <a:lnTo>
                    <a:pt x="135" y="804"/>
                  </a:lnTo>
                  <a:lnTo>
                    <a:pt x="123" y="822"/>
                  </a:lnTo>
                  <a:lnTo>
                    <a:pt x="104" y="847"/>
                  </a:lnTo>
                  <a:lnTo>
                    <a:pt x="92" y="865"/>
                  </a:lnTo>
                  <a:lnTo>
                    <a:pt x="80" y="884"/>
                  </a:lnTo>
                  <a:lnTo>
                    <a:pt x="61" y="902"/>
                  </a:lnTo>
                  <a:lnTo>
                    <a:pt x="49" y="920"/>
                  </a:lnTo>
                  <a:lnTo>
                    <a:pt x="30" y="939"/>
                  </a:lnTo>
                  <a:lnTo>
                    <a:pt x="18" y="957"/>
                  </a:lnTo>
                  <a:lnTo>
                    <a:pt x="0" y="97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5533" name="Freeform 137">
              <a:extLst>
                <a:ext uri="{FF2B5EF4-FFF2-40B4-BE49-F238E27FC236}">
                  <a16:creationId xmlns:a16="http://schemas.microsoft.com/office/drawing/2014/main" id="{C8ADE4C9-4B30-449A-5C65-E54233E32E1B}"/>
                </a:ext>
              </a:extLst>
            </p:cNvPr>
            <p:cNvSpPr>
              <a:spLocks/>
            </p:cNvSpPr>
            <p:nvPr/>
          </p:nvSpPr>
          <p:spPr bwMode="auto">
            <a:xfrm>
              <a:off x="667" y="1321"/>
              <a:ext cx="724" cy="912"/>
            </a:xfrm>
            <a:custGeom>
              <a:avLst/>
              <a:gdLst>
                <a:gd name="T0" fmla="*/ 62 w 774"/>
                <a:gd name="T1" fmla="*/ 0 h 976"/>
                <a:gd name="T2" fmla="*/ 60 w 774"/>
                <a:gd name="T3" fmla="*/ 7 h 976"/>
                <a:gd name="T4" fmla="*/ 59 w 774"/>
                <a:gd name="T5" fmla="*/ 7 h 976"/>
                <a:gd name="T6" fmla="*/ 58 w 774"/>
                <a:gd name="T7" fmla="*/ 7 h 976"/>
                <a:gd name="T8" fmla="*/ 57 w 774"/>
                <a:gd name="T9" fmla="*/ 7 h 976"/>
                <a:gd name="T10" fmla="*/ 55 w 774"/>
                <a:gd name="T11" fmla="*/ 7 h 976"/>
                <a:gd name="T12" fmla="*/ 55 w 774"/>
                <a:gd name="T13" fmla="*/ 7 h 976"/>
                <a:gd name="T14" fmla="*/ 53 w 774"/>
                <a:gd name="T15" fmla="*/ 10 h 976"/>
                <a:gd name="T16" fmla="*/ 51 w 774"/>
                <a:gd name="T17" fmla="*/ 12 h 976"/>
                <a:gd name="T18" fmla="*/ 51 w 774"/>
                <a:gd name="T19" fmla="*/ 13 h 976"/>
                <a:gd name="T20" fmla="*/ 50 w 774"/>
                <a:gd name="T21" fmla="*/ 15 h 976"/>
                <a:gd name="T22" fmla="*/ 48 w 774"/>
                <a:gd name="T23" fmla="*/ 16 h 976"/>
                <a:gd name="T24" fmla="*/ 48 w 774"/>
                <a:gd name="T25" fmla="*/ 18 h 976"/>
                <a:gd name="T26" fmla="*/ 46 w 774"/>
                <a:gd name="T27" fmla="*/ 19 h 976"/>
                <a:gd name="T28" fmla="*/ 45 w 774"/>
                <a:gd name="T29" fmla="*/ 20 h 976"/>
                <a:gd name="T30" fmla="*/ 44 w 774"/>
                <a:gd name="T31" fmla="*/ 21 h 976"/>
                <a:gd name="T32" fmla="*/ 42 w 774"/>
                <a:gd name="T33" fmla="*/ 23 h 976"/>
                <a:gd name="T34" fmla="*/ 42 w 774"/>
                <a:gd name="T35" fmla="*/ 24 h 976"/>
                <a:gd name="T36" fmla="*/ 40 w 774"/>
                <a:gd name="T37" fmla="*/ 26 h 976"/>
                <a:gd name="T38" fmla="*/ 39 w 774"/>
                <a:gd name="T39" fmla="*/ 28 h 976"/>
                <a:gd name="T40" fmla="*/ 38 w 774"/>
                <a:gd name="T41" fmla="*/ 29 h 976"/>
                <a:gd name="T42" fmla="*/ 36 w 774"/>
                <a:gd name="T43" fmla="*/ 31 h 976"/>
                <a:gd name="T44" fmla="*/ 36 w 774"/>
                <a:gd name="T45" fmla="*/ 32 h 976"/>
                <a:gd name="T46" fmla="*/ 34 w 774"/>
                <a:gd name="T47" fmla="*/ 33 h 976"/>
                <a:gd name="T48" fmla="*/ 33 w 774"/>
                <a:gd name="T49" fmla="*/ 34 h 976"/>
                <a:gd name="T50" fmla="*/ 32 w 774"/>
                <a:gd name="T51" fmla="*/ 35 h 976"/>
                <a:gd name="T52" fmla="*/ 31 w 774"/>
                <a:gd name="T53" fmla="*/ 37 h 976"/>
                <a:gd name="T54" fmla="*/ 30 w 774"/>
                <a:gd name="T55" fmla="*/ 38 h 976"/>
                <a:gd name="T56" fmla="*/ 29 w 774"/>
                <a:gd name="T57" fmla="*/ 40 h 976"/>
                <a:gd name="T58" fmla="*/ 28 w 774"/>
                <a:gd name="T59" fmla="*/ 41 h 976"/>
                <a:gd name="T60" fmla="*/ 26 w 774"/>
                <a:gd name="T61" fmla="*/ 43 h 976"/>
                <a:gd name="T62" fmla="*/ 24 w 774"/>
                <a:gd name="T63" fmla="*/ 44 h 976"/>
                <a:gd name="T64" fmla="*/ 24 w 774"/>
                <a:gd name="T65" fmla="*/ 46 h 976"/>
                <a:gd name="T66" fmla="*/ 22 w 774"/>
                <a:gd name="T67" fmla="*/ 47 h 976"/>
                <a:gd name="T68" fmla="*/ 21 w 774"/>
                <a:gd name="T69" fmla="*/ 49 h 976"/>
                <a:gd name="T70" fmla="*/ 20 w 774"/>
                <a:gd name="T71" fmla="*/ 50 h 976"/>
                <a:gd name="T72" fmla="*/ 19 w 774"/>
                <a:gd name="T73" fmla="*/ 51 h 976"/>
                <a:gd name="T74" fmla="*/ 19 w 774"/>
                <a:gd name="T75" fmla="*/ 52 h 976"/>
                <a:gd name="T76" fmla="*/ 17 w 774"/>
                <a:gd name="T77" fmla="*/ 54 h 976"/>
                <a:gd name="T78" fmla="*/ 16 w 774"/>
                <a:gd name="T79" fmla="*/ 56 h 976"/>
                <a:gd name="T80" fmla="*/ 15 w 774"/>
                <a:gd name="T81" fmla="*/ 56 h 976"/>
                <a:gd name="T82" fmla="*/ 14 w 774"/>
                <a:gd name="T83" fmla="*/ 58 h 976"/>
                <a:gd name="T84" fmla="*/ 13 w 774"/>
                <a:gd name="T85" fmla="*/ 60 h 976"/>
                <a:gd name="T86" fmla="*/ 11 w 774"/>
                <a:gd name="T87" fmla="*/ 61 h 976"/>
                <a:gd name="T88" fmla="*/ 9 w 774"/>
                <a:gd name="T89" fmla="*/ 62 h 976"/>
                <a:gd name="T90" fmla="*/ 7 w 774"/>
                <a:gd name="T91" fmla="*/ 64 h 976"/>
                <a:gd name="T92" fmla="*/ 7 w 774"/>
                <a:gd name="T93" fmla="*/ 65 h 976"/>
                <a:gd name="T94" fmla="*/ 7 w 774"/>
                <a:gd name="T95" fmla="*/ 67 h 976"/>
                <a:gd name="T96" fmla="*/ 7 w 774"/>
                <a:gd name="T97" fmla="*/ 68 h 976"/>
                <a:gd name="T98" fmla="*/ 7 w 774"/>
                <a:gd name="T99" fmla="*/ 70 h 976"/>
                <a:gd name="T100" fmla="*/ 7 w 774"/>
                <a:gd name="T101" fmla="*/ 71 h 976"/>
                <a:gd name="T102" fmla="*/ 7 w 774"/>
                <a:gd name="T103" fmla="*/ 73 h 976"/>
                <a:gd name="T104" fmla="*/ 0 w 774"/>
                <a:gd name="T105" fmla="*/ 74 h 97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774" h="976">
                  <a:moveTo>
                    <a:pt x="774" y="0"/>
                  </a:moveTo>
                  <a:lnTo>
                    <a:pt x="762" y="18"/>
                  </a:lnTo>
                  <a:lnTo>
                    <a:pt x="744" y="37"/>
                  </a:lnTo>
                  <a:lnTo>
                    <a:pt x="731" y="55"/>
                  </a:lnTo>
                  <a:lnTo>
                    <a:pt x="719" y="73"/>
                  </a:lnTo>
                  <a:lnTo>
                    <a:pt x="701" y="92"/>
                  </a:lnTo>
                  <a:lnTo>
                    <a:pt x="688" y="110"/>
                  </a:lnTo>
                  <a:lnTo>
                    <a:pt x="670" y="129"/>
                  </a:lnTo>
                  <a:lnTo>
                    <a:pt x="658" y="147"/>
                  </a:lnTo>
                  <a:lnTo>
                    <a:pt x="639" y="166"/>
                  </a:lnTo>
                  <a:lnTo>
                    <a:pt x="627" y="184"/>
                  </a:lnTo>
                  <a:lnTo>
                    <a:pt x="614" y="202"/>
                  </a:lnTo>
                  <a:lnTo>
                    <a:pt x="596" y="221"/>
                  </a:lnTo>
                  <a:lnTo>
                    <a:pt x="584" y="245"/>
                  </a:lnTo>
                  <a:lnTo>
                    <a:pt x="565" y="264"/>
                  </a:lnTo>
                  <a:lnTo>
                    <a:pt x="553" y="282"/>
                  </a:lnTo>
                  <a:lnTo>
                    <a:pt x="541" y="301"/>
                  </a:lnTo>
                  <a:lnTo>
                    <a:pt x="522" y="319"/>
                  </a:lnTo>
                  <a:lnTo>
                    <a:pt x="510" y="337"/>
                  </a:lnTo>
                  <a:lnTo>
                    <a:pt x="492" y="356"/>
                  </a:lnTo>
                  <a:lnTo>
                    <a:pt x="479" y="374"/>
                  </a:lnTo>
                  <a:lnTo>
                    <a:pt x="461" y="393"/>
                  </a:lnTo>
                  <a:lnTo>
                    <a:pt x="449" y="411"/>
                  </a:lnTo>
                  <a:lnTo>
                    <a:pt x="436" y="429"/>
                  </a:lnTo>
                  <a:lnTo>
                    <a:pt x="418" y="448"/>
                  </a:lnTo>
                  <a:lnTo>
                    <a:pt x="405" y="466"/>
                  </a:lnTo>
                  <a:lnTo>
                    <a:pt x="387" y="485"/>
                  </a:lnTo>
                  <a:lnTo>
                    <a:pt x="375" y="503"/>
                  </a:lnTo>
                  <a:lnTo>
                    <a:pt x="362" y="522"/>
                  </a:lnTo>
                  <a:lnTo>
                    <a:pt x="344" y="546"/>
                  </a:lnTo>
                  <a:lnTo>
                    <a:pt x="332" y="564"/>
                  </a:lnTo>
                  <a:lnTo>
                    <a:pt x="313" y="583"/>
                  </a:lnTo>
                  <a:lnTo>
                    <a:pt x="301" y="601"/>
                  </a:lnTo>
                  <a:lnTo>
                    <a:pt x="283" y="620"/>
                  </a:lnTo>
                  <a:lnTo>
                    <a:pt x="270" y="638"/>
                  </a:lnTo>
                  <a:lnTo>
                    <a:pt x="258" y="657"/>
                  </a:lnTo>
                  <a:lnTo>
                    <a:pt x="240" y="675"/>
                  </a:lnTo>
                  <a:lnTo>
                    <a:pt x="227" y="693"/>
                  </a:lnTo>
                  <a:lnTo>
                    <a:pt x="209" y="712"/>
                  </a:lnTo>
                  <a:lnTo>
                    <a:pt x="196" y="730"/>
                  </a:lnTo>
                  <a:lnTo>
                    <a:pt x="178" y="749"/>
                  </a:lnTo>
                  <a:lnTo>
                    <a:pt x="166" y="767"/>
                  </a:lnTo>
                  <a:lnTo>
                    <a:pt x="153" y="785"/>
                  </a:lnTo>
                  <a:lnTo>
                    <a:pt x="135" y="804"/>
                  </a:lnTo>
                  <a:lnTo>
                    <a:pt x="123" y="822"/>
                  </a:lnTo>
                  <a:lnTo>
                    <a:pt x="104" y="847"/>
                  </a:lnTo>
                  <a:lnTo>
                    <a:pt x="92" y="865"/>
                  </a:lnTo>
                  <a:lnTo>
                    <a:pt x="80" y="884"/>
                  </a:lnTo>
                  <a:lnTo>
                    <a:pt x="61" y="902"/>
                  </a:lnTo>
                  <a:lnTo>
                    <a:pt x="49" y="920"/>
                  </a:lnTo>
                  <a:lnTo>
                    <a:pt x="30" y="939"/>
                  </a:lnTo>
                  <a:lnTo>
                    <a:pt x="18" y="957"/>
                  </a:lnTo>
                  <a:lnTo>
                    <a:pt x="0" y="97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5534" name="Freeform 138">
              <a:extLst>
                <a:ext uri="{FF2B5EF4-FFF2-40B4-BE49-F238E27FC236}">
                  <a16:creationId xmlns:a16="http://schemas.microsoft.com/office/drawing/2014/main" id="{79A485E3-6105-7547-42EF-BCE3C7101714}"/>
                </a:ext>
              </a:extLst>
            </p:cNvPr>
            <p:cNvSpPr>
              <a:spLocks/>
            </p:cNvSpPr>
            <p:nvPr/>
          </p:nvSpPr>
          <p:spPr bwMode="auto">
            <a:xfrm>
              <a:off x="667" y="1321"/>
              <a:ext cx="724" cy="912"/>
            </a:xfrm>
            <a:custGeom>
              <a:avLst/>
              <a:gdLst>
                <a:gd name="T0" fmla="*/ 62 w 774"/>
                <a:gd name="T1" fmla="*/ 0 h 976"/>
                <a:gd name="T2" fmla="*/ 60 w 774"/>
                <a:gd name="T3" fmla="*/ 7 h 976"/>
                <a:gd name="T4" fmla="*/ 59 w 774"/>
                <a:gd name="T5" fmla="*/ 7 h 976"/>
                <a:gd name="T6" fmla="*/ 58 w 774"/>
                <a:gd name="T7" fmla="*/ 7 h 976"/>
                <a:gd name="T8" fmla="*/ 57 w 774"/>
                <a:gd name="T9" fmla="*/ 7 h 976"/>
                <a:gd name="T10" fmla="*/ 55 w 774"/>
                <a:gd name="T11" fmla="*/ 7 h 976"/>
                <a:gd name="T12" fmla="*/ 55 w 774"/>
                <a:gd name="T13" fmla="*/ 7 h 976"/>
                <a:gd name="T14" fmla="*/ 53 w 774"/>
                <a:gd name="T15" fmla="*/ 10 h 976"/>
                <a:gd name="T16" fmla="*/ 51 w 774"/>
                <a:gd name="T17" fmla="*/ 12 h 976"/>
                <a:gd name="T18" fmla="*/ 51 w 774"/>
                <a:gd name="T19" fmla="*/ 13 h 976"/>
                <a:gd name="T20" fmla="*/ 50 w 774"/>
                <a:gd name="T21" fmla="*/ 15 h 976"/>
                <a:gd name="T22" fmla="*/ 48 w 774"/>
                <a:gd name="T23" fmla="*/ 16 h 976"/>
                <a:gd name="T24" fmla="*/ 48 w 774"/>
                <a:gd name="T25" fmla="*/ 18 h 976"/>
                <a:gd name="T26" fmla="*/ 46 w 774"/>
                <a:gd name="T27" fmla="*/ 19 h 976"/>
                <a:gd name="T28" fmla="*/ 45 w 774"/>
                <a:gd name="T29" fmla="*/ 20 h 976"/>
                <a:gd name="T30" fmla="*/ 44 w 774"/>
                <a:gd name="T31" fmla="*/ 21 h 976"/>
                <a:gd name="T32" fmla="*/ 42 w 774"/>
                <a:gd name="T33" fmla="*/ 23 h 976"/>
                <a:gd name="T34" fmla="*/ 42 w 774"/>
                <a:gd name="T35" fmla="*/ 24 h 976"/>
                <a:gd name="T36" fmla="*/ 40 w 774"/>
                <a:gd name="T37" fmla="*/ 26 h 976"/>
                <a:gd name="T38" fmla="*/ 39 w 774"/>
                <a:gd name="T39" fmla="*/ 28 h 976"/>
                <a:gd name="T40" fmla="*/ 38 w 774"/>
                <a:gd name="T41" fmla="*/ 29 h 976"/>
                <a:gd name="T42" fmla="*/ 36 w 774"/>
                <a:gd name="T43" fmla="*/ 31 h 976"/>
                <a:gd name="T44" fmla="*/ 36 w 774"/>
                <a:gd name="T45" fmla="*/ 32 h 976"/>
                <a:gd name="T46" fmla="*/ 34 w 774"/>
                <a:gd name="T47" fmla="*/ 33 h 976"/>
                <a:gd name="T48" fmla="*/ 33 w 774"/>
                <a:gd name="T49" fmla="*/ 34 h 976"/>
                <a:gd name="T50" fmla="*/ 32 w 774"/>
                <a:gd name="T51" fmla="*/ 35 h 976"/>
                <a:gd name="T52" fmla="*/ 31 w 774"/>
                <a:gd name="T53" fmla="*/ 37 h 976"/>
                <a:gd name="T54" fmla="*/ 30 w 774"/>
                <a:gd name="T55" fmla="*/ 38 h 976"/>
                <a:gd name="T56" fmla="*/ 29 w 774"/>
                <a:gd name="T57" fmla="*/ 40 h 976"/>
                <a:gd name="T58" fmla="*/ 28 w 774"/>
                <a:gd name="T59" fmla="*/ 41 h 976"/>
                <a:gd name="T60" fmla="*/ 26 w 774"/>
                <a:gd name="T61" fmla="*/ 43 h 976"/>
                <a:gd name="T62" fmla="*/ 24 w 774"/>
                <a:gd name="T63" fmla="*/ 44 h 976"/>
                <a:gd name="T64" fmla="*/ 24 w 774"/>
                <a:gd name="T65" fmla="*/ 46 h 976"/>
                <a:gd name="T66" fmla="*/ 22 w 774"/>
                <a:gd name="T67" fmla="*/ 47 h 976"/>
                <a:gd name="T68" fmla="*/ 21 w 774"/>
                <a:gd name="T69" fmla="*/ 49 h 976"/>
                <a:gd name="T70" fmla="*/ 20 w 774"/>
                <a:gd name="T71" fmla="*/ 50 h 976"/>
                <a:gd name="T72" fmla="*/ 19 w 774"/>
                <a:gd name="T73" fmla="*/ 51 h 976"/>
                <a:gd name="T74" fmla="*/ 19 w 774"/>
                <a:gd name="T75" fmla="*/ 52 h 976"/>
                <a:gd name="T76" fmla="*/ 17 w 774"/>
                <a:gd name="T77" fmla="*/ 54 h 976"/>
                <a:gd name="T78" fmla="*/ 16 w 774"/>
                <a:gd name="T79" fmla="*/ 56 h 976"/>
                <a:gd name="T80" fmla="*/ 15 w 774"/>
                <a:gd name="T81" fmla="*/ 56 h 976"/>
                <a:gd name="T82" fmla="*/ 14 w 774"/>
                <a:gd name="T83" fmla="*/ 58 h 976"/>
                <a:gd name="T84" fmla="*/ 13 w 774"/>
                <a:gd name="T85" fmla="*/ 60 h 976"/>
                <a:gd name="T86" fmla="*/ 11 w 774"/>
                <a:gd name="T87" fmla="*/ 61 h 976"/>
                <a:gd name="T88" fmla="*/ 9 w 774"/>
                <a:gd name="T89" fmla="*/ 62 h 976"/>
                <a:gd name="T90" fmla="*/ 7 w 774"/>
                <a:gd name="T91" fmla="*/ 64 h 976"/>
                <a:gd name="T92" fmla="*/ 7 w 774"/>
                <a:gd name="T93" fmla="*/ 65 h 976"/>
                <a:gd name="T94" fmla="*/ 7 w 774"/>
                <a:gd name="T95" fmla="*/ 67 h 976"/>
                <a:gd name="T96" fmla="*/ 7 w 774"/>
                <a:gd name="T97" fmla="*/ 68 h 976"/>
                <a:gd name="T98" fmla="*/ 7 w 774"/>
                <a:gd name="T99" fmla="*/ 70 h 976"/>
                <a:gd name="T100" fmla="*/ 7 w 774"/>
                <a:gd name="T101" fmla="*/ 71 h 976"/>
                <a:gd name="T102" fmla="*/ 7 w 774"/>
                <a:gd name="T103" fmla="*/ 73 h 976"/>
                <a:gd name="T104" fmla="*/ 0 w 774"/>
                <a:gd name="T105" fmla="*/ 74 h 97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774" h="976">
                  <a:moveTo>
                    <a:pt x="774" y="0"/>
                  </a:moveTo>
                  <a:lnTo>
                    <a:pt x="762" y="18"/>
                  </a:lnTo>
                  <a:lnTo>
                    <a:pt x="744" y="37"/>
                  </a:lnTo>
                  <a:lnTo>
                    <a:pt x="731" y="55"/>
                  </a:lnTo>
                  <a:lnTo>
                    <a:pt x="719" y="73"/>
                  </a:lnTo>
                  <a:lnTo>
                    <a:pt x="701" y="92"/>
                  </a:lnTo>
                  <a:lnTo>
                    <a:pt x="688" y="110"/>
                  </a:lnTo>
                  <a:lnTo>
                    <a:pt x="670" y="129"/>
                  </a:lnTo>
                  <a:lnTo>
                    <a:pt x="658" y="147"/>
                  </a:lnTo>
                  <a:lnTo>
                    <a:pt x="639" y="166"/>
                  </a:lnTo>
                  <a:lnTo>
                    <a:pt x="627" y="184"/>
                  </a:lnTo>
                  <a:lnTo>
                    <a:pt x="614" y="202"/>
                  </a:lnTo>
                  <a:lnTo>
                    <a:pt x="596" y="221"/>
                  </a:lnTo>
                  <a:lnTo>
                    <a:pt x="584" y="245"/>
                  </a:lnTo>
                  <a:lnTo>
                    <a:pt x="565" y="264"/>
                  </a:lnTo>
                  <a:lnTo>
                    <a:pt x="553" y="282"/>
                  </a:lnTo>
                  <a:lnTo>
                    <a:pt x="541" y="301"/>
                  </a:lnTo>
                  <a:lnTo>
                    <a:pt x="522" y="319"/>
                  </a:lnTo>
                  <a:lnTo>
                    <a:pt x="510" y="337"/>
                  </a:lnTo>
                  <a:lnTo>
                    <a:pt x="492" y="356"/>
                  </a:lnTo>
                  <a:lnTo>
                    <a:pt x="479" y="374"/>
                  </a:lnTo>
                  <a:lnTo>
                    <a:pt x="461" y="393"/>
                  </a:lnTo>
                  <a:lnTo>
                    <a:pt x="449" y="411"/>
                  </a:lnTo>
                  <a:lnTo>
                    <a:pt x="436" y="429"/>
                  </a:lnTo>
                  <a:lnTo>
                    <a:pt x="418" y="448"/>
                  </a:lnTo>
                  <a:lnTo>
                    <a:pt x="405" y="466"/>
                  </a:lnTo>
                  <a:lnTo>
                    <a:pt x="387" y="485"/>
                  </a:lnTo>
                  <a:lnTo>
                    <a:pt x="375" y="503"/>
                  </a:lnTo>
                  <a:lnTo>
                    <a:pt x="362" y="522"/>
                  </a:lnTo>
                  <a:lnTo>
                    <a:pt x="344" y="546"/>
                  </a:lnTo>
                  <a:lnTo>
                    <a:pt x="332" y="564"/>
                  </a:lnTo>
                  <a:lnTo>
                    <a:pt x="313" y="583"/>
                  </a:lnTo>
                  <a:lnTo>
                    <a:pt x="301" y="601"/>
                  </a:lnTo>
                  <a:lnTo>
                    <a:pt x="283" y="620"/>
                  </a:lnTo>
                  <a:lnTo>
                    <a:pt x="270" y="638"/>
                  </a:lnTo>
                  <a:lnTo>
                    <a:pt x="258" y="657"/>
                  </a:lnTo>
                  <a:lnTo>
                    <a:pt x="240" y="675"/>
                  </a:lnTo>
                  <a:lnTo>
                    <a:pt x="227" y="693"/>
                  </a:lnTo>
                  <a:lnTo>
                    <a:pt x="209" y="712"/>
                  </a:lnTo>
                  <a:lnTo>
                    <a:pt x="196" y="730"/>
                  </a:lnTo>
                  <a:lnTo>
                    <a:pt x="178" y="749"/>
                  </a:lnTo>
                  <a:lnTo>
                    <a:pt x="166" y="767"/>
                  </a:lnTo>
                  <a:lnTo>
                    <a:pt x="153" y="785"/>
                  </a:lnTo>
                  <a:lnTo>
                    <a:pt x="135" y="804"/>
                  </a:lnTo>
                  <a:lnTo>
                    <a:pt x="123" y="822"/>
                  </a:lnTo>
                  <a:lnTo>
                    <a:pt x="104" y="847"/>
                  </a:lnTo>
                  <a:lnTo>
                    <a:pt x="92" y="865"/>
                  </a:lnTo>
                  <a:lnTo>
                    <a:pt x="80" y="884"/>
                  </a:lnTo>
                  <a:lnTo>
                    <a:pt x="61" y="902"/>
                  </a:lnTo>
                  <a:lnTo>
                    <a:pt x="49" y="920"/>
                  </a:lnTo>
                  <a:lnTo>
                    <a:pt x="30" y="939"/>
                  </a:lnTo>
                  <a:lnTo>
                    <a:pt x="18" y="957"/>
                  </a:lnTo>
                  <a:lnTo>
                    <a:pt x="0" y="97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5535" name="Freeform 139">
              <a:extLst>
                <a:ext uri="{FF2B5EF4-FFF2-40B4-BE49-F238E27FC236}">
                  <a16:creationId xmlns:a16="http://schemas.microsoft.com/office/drawing/2014/main" id="{37D6DBC6-F19F-3480-78F4-398EBB9DA82C}"/>
                </a:ext>
              </a:extLst>
            </p:cNvPr>
            <p:cNvSpPr>
              <a:spLocks/>
            </p:cNvSpPr>
            <p:nvPr/>
          </p:nvSpPr>
          <p:spPr bwMode="auto">
            <a:xfrm>
              <a:off x="667" y="1321"/>
              <a:ext cx="724" cy="912"/>
            </a:xfrm>
            <a:custGeom>
              <a:avLst/>
              <a:gdLst>
                <a:gd name="T0" fmla="*/ 62 w 774"/>
                <a:gd name="T1" fmla="*/ 0 h 976"/>
                <a:gd name="T2" fmla="*/ 60 w 774"/>
                <a:gd name="T3" fmla="*/ 7 h 976"/>
                <a:gd name="T4" fmla="*/ 59 w 774"/>
                <a:gd name="T5" fmla="*/ 7 h 976"/>
                <a:gd name="T6" fmla="*/ 58 w 774"/>
                <a:gd name="T7" fmla="*/ 7 h 976"/>
                <a:gd name="T8" fmla="*/ 57 w 774"/>
                <a:gd name="T9" fmla="*/ 7 h 976"/>
                <a:gd name="T10" fmla="*/ 55 w 774"/>
                <a:gd name="T11" fmla="*/ 7 h 976"/>
                <a:gd name="T12" fmla="*/ 55 w 774"/>
                <a:gd name="T13" fmla="*/ 7 h 976"/>
                <a:gd name="T14" fmla="*/ 53 w 774"/>
                <a:gd name="T15" fmla="*/ 10 h 976"/>
                <a:gd name="T16" fmla="*/ 51 w 774"/>
                <a:gd name="T17" fmla="*/ 12 h 976"/>
                <a:gd name="T18" fmla="*/ 51 w 774"/>
                <a:gd name="T19" fmla="*/ 13 h 976"/>
                <a:gd name="T20" fmla="*/ 50 w 774"/>
                <a:gd name="T21" fmla="*/ 15 h 976"/>
                <a:gd name="T22" fmla="*/ 48 w 774"/>
                <a:gd name="T23" fmla="*/ 16 h 976"/>
                <a:gd name="T24" fmla="*/ 48 w 774"/>
                <a:gd name="T25" fmla="*/ 18 h 976"/>
                <a:gd name="T26" fmla="*/ 46 w 774"/>
                <a:gd name="T27" fmla="*/ 19 h 976"/>
                <a:gd name="T28" fmla="*/ 45 w 774"/>
                <a:gd name="T29" fmla="*/ 20 h 976"/>
                <a:gd name="T30" fmla="*/ 44 w 774"/>
                <a:gd name="T31" fmla="*/ 21 h 976"/>
                <a:gd name="T32" fmla="*/ 42 w 774"/>
                <a:gd name="T33" fmla="*/ 23 h 976"/>
                <a:gd name="T34" fmla="*/ 42 w 774"/>
                <a:gd name="T35" fmla="*/ 24 h 976"/>
                <a:gd name="T36" fmla="*/ 40 w 774"/>
                <a:gd name="T37" fmla="*/ 26 h 976"/>
                <a:gd name="T38" fmla="*/ 39 w 774"/>
                <a:gd name="T39" fmla="*/ 28 h 976"/>
                <a:gd name="T40" fmla="*/ 38 w 774"/>
                <a:gd name="T41" fmla="*/ 29 h 976"/>
                <a:gd name="T42" fmla="*/ 36 w 774"/>
                <a:gd name="T43" fmla="*/ 31 h 976"/>
                <a:gd name="T44" fmla="*/ 36 w 774"/>
                <a:gd name="T45" fmla="*/ 32 h 976"/>
                <a:gd name="T46" fmla="*/ 34 w 774"/>
                <a:gd name="T47" fmla="*/ 33 h 976"/>
                <a:gd name="T48" fmla="*/ 33 w 774"/>
                <a:gd name="T49" fmla="*/ 34 h 976"/>
                <a:gd name="T50" fmla="*/ 32 w 774"/>
                <a:gd name="T51" fmla="*/ 35 h 976"/>
                <a:gd name="T52" fmla="*/ 31 w 774"/>
                <a:gd name="T53" fmla="*/ 37 h 976"/>
                <a:gd name="T54" fmla="*/ 30 w 774"/>
                <a:gd name="T55" fmla="*/ 38 h 976"/>
                <a:gd name="T56" fmla="*/ 29 w 774"/>
                <a:gd name="T57" fmla="*/ 40 h 976"/>
                <a:gd name="T58" fmla="*/ 28 w 774"/>
                <a:gd name="T59" fmla="*/ 41 h 976"/>
                <a:gd name="T60" fmla="*/ 26 w 774"/>
                <a:gd name="T61" fmla="*/ 43 h 976"/>
                <a:gd name="T62" fmla="*/ 24 w 774"/>
                <a:gd name="T63" fmla="*/ 44 h 976"/>
                <a:gd name="T64" fmla="*/ 24 w 774"/>
                <a:gd name="T65" fmla="*/ 46 h 976"/>
                <a:gd name="T66" fmla="*/ 22 w 774"/>
                <a:gd name="T67" fmla="*/ 47 h 976"/>
                <a:gd name="T68" fmla="*/ 21 w 774"/>
                <a:gd name="T69" fmla="*/ 49 h 976"/>
                <a:gd name="T70" fmla="*/ 20 w 774"/>
                <a:gd name="T71" fmla="*/ 50 h 976"/>
                <a:gd name="T72" fmla="*/ 19 w 774"/>
                <a:gd name="T73" fmla="*/ 51 h 976"/>
                <a:gd name="T74" fmla="*/ 19 w 774"/>
                <a:gd name="T75" fmla="*/ 52 h 976"/>
                <a:gd name="T76" fmla="*/ 17 w 774"/>
                <a:gd name="T77" fmla="*/ 54 h 976"/>
                <a:gd name="T78" fmla="*/ 16 w 774"/>
                <a:gd name="T79" fmla="*/ 56 h 976"/>
                <a:gd name="T80" fmla="*/ 15 w 774"/>
                <a:gd name="T81" fmla="*/ 56 h 976"/>
                <a:gd name="T82" fmla="*/ 14 w 774"/>
                <a:gd name="T83" fmla="*/ 58 h 976"/>
                <a:gd name="T84" fmla="*/ 13 w 774"/>
                <a:gd name="T85" fmla="*/ 60 h 976"/>
                <a:gd name="T86" fmla="*/ 11 w 774"/>
                <a:gd name="T87" fmla="*/ 61 h 976"/>
                <a:gd name="T88" fmla="*/ 9 w 774"/>
                <a:gd name="T89" fmla="*/ 62 h 976"/>
                <a:gd name="T90" fmla="*/ 7 w 774"/>
                <a:gd name="T91" fmla="*/ 64 h 976"/>
                <a:gd name="T92" fmla="*/ 7 w 774"/>
                <a:gd name="T93" fmla="*/ 65 h 976"/>
                <a:gd name="T94" fmla="*/ 7 w 774"/>
                <a:gd name="T95" fmla="*/ 67 h 976"/>
                <a:gd name="T96" fmla="*/ 7 w 774"/>
                <a:gd name="T97" fmla="*/ 68 h 976"/>
                <a:gd name="T98" fmla="*/ 7 w 774"/>
                <a:gd name="T99" fmla="*/ 70 h 976"/>
                <a:gd name="T100" fmla="*/ 7 w 774"/>
                <a:gd name="T101" fmla="*/ 71 h 976"/>
                <a:gd name="T102" fmla="*/ 7 w 774"/>
                <a:gd name="T103" fmla="*/ 73 h 976"/>
                <a:gd name="T104" fmla="*/ 0 w 774"/>
                <a:gd name="T105" fmla="*/ 74 h 97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774" h="976">
                  <a:moveTo>
                    <a:pt x="774" y="0"/>
                  </a:moveTo>
                  <a:lnTo>
                    <a:pt x="762" y="18"/>
                  </a:lnTo>
                  <a:lnTo>
                    <a:pt x="744" y="37"/>
                  </a:lnTo>
                  <a:lnTo>
                    <a:pt x="731" y="55"/>
                  </a:lnTo>
                  <a:lnTo>
                    <a:pt x="719" y="73"/>
                  </a:lnTo>
                  <a:lnTo>
                    <a:pt x="701" y="92"/>
                  </a:lnTo>
                  <a:lnTo>
                    <a:pt x="688" y="110"/>
                  </a:lnTo>
                  <a:lnTo>
                    <a:pt x="670" y="129"/>
                  </a:lnTo>
                  <a:lnTo>
                    <a:pt x="658" y="147"/>
                  </a:lnTo>
                  <a:lnTo>
                    <a:pt x="639" y="166"/>
                  </a:lnTo>
                  <a:lnTo>
                    <a:pt x="627" y="184"/>
                  </a:lnTo>
                  <a:lnTo>
                    <a:pt x="614" y="202"/>
                  </a:lnTo>
                  <a:lnTo>
                    <a:pt x="596" y="221"/>
                  </a:lnTo>
                  <a:lnTo>
                    <a:pt x="584" y="245"/>
                  </a:lnTo>
                  <a:lnTo>
                    <a:pt x="565" y="264"/>
                  </a:lnTo>
                  <a:lnTo>
                    <a:pt x="553" y="282"/>
                  </a:lnTo>
                  <a:lnTo>
                    <a:pt x="541" y="301"/>
                  </a:lnTo>
                  <a:lnTo>
                    <a:pt x="522" y="319"/>
                  </a:lnTo>
                  <a:lnTo>
                    <a:pt x="510" y="337"/>
                  </a:lnTo>
                  <a:lnTo>
                    <a:pt x="492" y="356"/>
                  </a:lnTo>
                  <a:lnTo>
                    <a:pt x="479" y="374"/>
                  </a:lnTo>
                  <a:lnTo>
                    <a:pt x="461" y="393"/>
                  </a:lnTo>
                  <a:lnTo>
                    <a:pt x="449" y="411"/>
                  </a:lnTo>
                  <a:lnTo>
                    <a:pt x="436" y="429"/>
                  </a:lnTo>
                  <a:lnTo>
                    <a:pt x="418" y="448"/>
                  </a:lnTo>
                  <a:lnTo>
                    <a:pt x="405" y="466"/>
                  </a:lnTo>
                  <a:lnTo>
                    <a:pt x="387" y="485"/>
                  </a:lnTo>
                  <a:lnTo>
                    <a:pt x="375" y="503"/>
                  </a:lnTo>
                  <a:lnTo>
                    <a:pt x="362" y="522"/>
                  </a:lnTo>
                  <a:lnTo>
                    <a:pt x="344" y="546"/>
                  </a:lnTo>
                  <a:lnTo>
                    <a:pt x="332" y="564"/>
                  </a:lnTo>
                  <a:lnTo>
                    <a:pt x="313" y="583"/>
                  </a:lnTo>
                  <a:lnTo>
                    <a:pt x="301" y="601"/>
                  </a:lnTo>
                  <a:lnTo>
                    <a:pt x="283" y="620"/>
                  </a:lnTo>
                  <a:lnTo>
                    <a:pt x="270" y="638"/>
                  </a:lnTo>
                  <a:lnTo>
                    <a:pt x="258" y="657"/>
                  </a:lnTo>
                  <a:lnTo>
                    <a:pt x="240" y="675"/>
                  </a:lnTo>
                  <a:lnTo>
                    <a:pt x="227" y="693"/>
                  </a:lnTo>
                  <a:lnTo>
                    <a:pt x="209" y="712"/>
                  </a:lnTo>
                  <a:lnTo>
                    <a:pt x="196" y="730"/>
                  </a:lnTo>
                  <a:lnTo>
                    <a:pt x="178" y="749"/>
                  </a:lnTo>
                  <a:lnTo>
                    <a:pt x="166" y="767"/>
                  </a:lnTo>
                  <a:lnTo>
                    <a:pt x="153" y="785"/>
                  </a:lnTo>
                  <a:lnTo>
                    <a:pt x="135" y="804"/>
                  </a:lnTo>
                  <a:lnTo>
                    <a:pt x="123" y="822"/>
                  </a:lnTo>
                  <a:lnTo>
                    <a:pt x="104" y="847"/>
                  </a:lnTo>
                  <a:lnTo>
                    <a:pt x="92" y="865"/>
                  </a:lnTo>
                  <a:lnTo>
                    <a:pt x="80" y="884"/>
                  </a:lnTo>
                  <a:lnTo>
                    <a:pt x="61" y="902"/>
                  </a:lnTo>
                  <a:lnTo>
                    <a:pt x="49" y="920"/>
                  </a:lnTo>
                  <a:lnTo>
                    <a:pt x="30" y="939"/>
                  </a:lnTo>
                  <a:lnTo>
                    <a:pt x="18" y="957"/>
                  </a:lnTo>
                  <a:lnTo>
                    <a:pt x="0" y="97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5536" name="Freeform 140">
              <a:extLst>
                <a:ext uri="{FF2B5EF4-FFF2-40B4-BE49-F238E27FC236}">
                  <a16:creationId xmlns:a16="http://schemas.microsoft.com/office/drawing/2014/main" id="{A8CFAD73-3DA7-517B-C22B-69DC77065E28}"/>
                </a:ext>
              </a:extLst>
            </p:cNvPr>
            <p:cNvSpPr>
              <a:spLocks/>
            </p:cNvSpPr>
            <p:nvPr/>
          </p:nvSpPr>
          <p:spPr bwMode="auto">
            <a:xfrm>
              <a:off x="667" y="1321"/>
              <a:ext cx="724" cy="912"/>
            </a:xfrm>
            <a:custGeom>
              <a:avLst/>
              <a:gdLst>
                <a:gd name="T0" fmla="*/ 62 w 774"/>
                <a:gd name="T1" fmla="*/ 0 h 976"/>
                <a:gd name="T2" fmla="*/ 60 w 774"/>
                <a:gd name="T3" fmla="*/ 7 h 976"/>
                <a:gd name="T4" fmla="*/ 59 w 774"/>
                <a:gd name="T5" fmla="*/ 7 h 976"/>
                <a:gd name="T6" fmla="*/ 58 w 774"/>
                <a:gd name="T7" fmla="*/ 7 h 976"/>
                <a:gd name="T8" fmla="*/ 57 w 774"/>
                <a:gd name="T9" fmla="*/ 7 h 976"/>
                <a:gd name="T10" fmla="*/ 55 w 774"/>
                <a:gd name="T11" fmla="*/ 7 h 976"/>
                <a:gd name="T12" fmla="*/ 55 w 774"/>
                <a:gd name="T13" fmla="*/ 7 h 976"/>
                <a:gd name="T14" fmla="*/ 53 w 774"/>
                <a:gd name="T15" fmla="*/ 10 h 976"/>
                <a:gd name="T16" fmla="*/ 51 w 774"/>
                <a:gd name="T17" fmla="*/ 12 h 976"/>
                <a:gd name="T18" fmla="*/ 51 w 774"/>
                <a:gd name="T19" fmla="*/ 13 h 976"/>
                <a:gd name="T20" fmla="*/ 50 w 774"/>
                <a:gd name="T21" fmla="*/ 15 h 976"/>
                <a:gd name="T22" fmla="*/ 48 w 774"/>
                <a:gd name="T23" fmla="*/ 16 h 976"/>
                <a:gd name="T24" fmla="*/ 48 w 774"/>
                <a:gd name="T25" fmla="*/ 18 h 976"/>
                <a:gd name="T26" fmla="*/ 46 w 774"/>
                <a:gd name="T27" fmla="*/ 19 h 976"/>
                <a:gd name="T28" fmla="*/ 45 w 774"/>
                <a:gd name="T29" fmla="*/ 20 h 976"/>
                <a:gd name="T30" fmla="*/ 44 w 774"/>
                <a:gd name="T31" fmla="*/ 21 h 976"/>
                <a:gd name="T32" fmla="*/ 42 w 774"/>
                <a:gd name="T33" fmla="*/ 23 h 976"/>
                <a:gd name="T34" fmla="*/ 42 w 774"/>
                <a:gd name="T35" fmla="*/ 24 h 976"/>
                <a:gd name="T36" fmla="*/ 40 w 774"/>
                <a:gd name="T37" fmla="*/ 26 h 976"/>
                <a:gd name="T38" fmla="*/ 39 w 774"/>
                <a:gd name="T39" fmla="*/ 28 h 976"/>
                <a:gd name="T40" fmla="*/ 38 w 774"/>
                <a:gd name="T41" fmla="*/ 29 h 976"/>
                <a:gd name="T42" fmla="*/ 36 w 774"/>
                <a:gd name="T43" fmla="*/ 31 h 976"/>
                <a:gd name="T44" fmla="*/ 36 w 774"/>
                <a:gd name="T45" fmla="*/ 32 h 976"/>
                <a:gd name="T46" fmla="*/ 34 w 774"/>
                <a:gd name="T47" fmla="*/ 33 h 976"/>
                <a:gd name="T48" fmla="*/ 33 w 774"/>
                <a:gd name="T49" fmla="*/ 34 h 976"/>
                <a:gd name="T50" fmla="*/ 32 w 774"/>
                <a:gd name="T51" fmla="*/ 35 h 976"/>
                <a:gd name="T52" fmla="*/ 31 w 774"/>
                <a:gd name="T53" fmla="*/ 37 h 976"/>
                <a:gd name="T54" fmla="*/ 30 w 774"/>
                <a:gd name="T55" fmla="*/ 38 h 976"/>
                <a:gd name="T56" fmla="*/ 29 w 774"/>
                <a:gd name="T57" fmla="*/ 40 h 976"/>
                <a:gd name="T58" fmla="*/ 28 w 774"/>
                <a:gd name="T59" fmla="*/ 41 h 976"/>
                <a:gd name="T60" fmla="*/ 26 w 774"/>
                <a:gd name="T61" fmla="*/ 43 h 976"/>
                <a:gd name="T62" fmla="*/ 24 w 774"/>
                <a:gd name="T63" fmla="*/ 44 h 976"/>
                <a:gd name="T64" fmla="*/ 24 w 774"/>
                <a:gd name="T65" fmla="*/ 46 h 976"/>
                <a:gd name="T66" fmla="*/ 22 w 774"/>
                <a:gd name="T67" fmla="*/ 47 h 976"/>
                <a:gd name="T68" fmla="*/ 21 w 774"/>
                <a:gd name="T69" fmla="*/ 49 h 976"/>
                <a:gd name="T70" fmla="*/ 20 w 774"/>
                <a:gd name="T71" fmla="*/ 50 h 976"/>
                <a:gd name="T72" fmla="*/ 19 w 774"/>
                <a:gd name="T73" fmla="*/ 51 h 976"/>
                <a:gd name="T74" fmla="*/ 19 w 774"/>
                <a:gd name="T75" fmla="*/ 52 h 976"/>
                <a:gd name="T76" fmla="*/ 17 w 774"/>
                <a:gd name="T77" fmla="*/ 54 h 976"/>
                <a:gd name="T78" fmla="*/ 16 w 774"/>
                <a:gd name="T79" fmla="*/ 56 h 976"/>
                <a:gd name="T80" fmla="*/ 15 w 774"/>
                <a:gd name="T81" fmla="*/ 56 h 976"/>
                <a:gd name="T82" fmla="*/ 14 w 774"/>
                <a:gd name="T83" fmla="*/ 58 h 976"/>
                <a:gd name="T84" fmla="*/ 13 w 774"/>
                <a:gd name="T85" fmla="*/ 60 h 976"/>
                <a:gd name="T86" fmla="*/ 11 w 774"/>
                <a:gd name="T87" fmla="*/ 61 h 976"/>
                <a:gd name="T88" fmla="*/ 9 w 774"/>
                <a:gd name="T89" fmla="*/ 62 h 976"/>
                <a:gd name="T90" fmla="*/ 7 w 774"/>
                <a:gd name="T91" fmla="*/ 64 h 976"/>
                <a:gd name="T92" fmla="*/ 7 w 774"/>
                <a:gd name="T93" fmla="*/ 65 h 976"/>
                <a:gd name="T94" fmla="*/ 7 w 774"/>
                <a:gd name="T95" fmla="*/ 67 h 976"/>
                <a:gd name="T96" fmla="*/ 7 w 774"/>
                <a:gd name="T97" fmla="*/ 68 h 976"/>
                <a:gd name="T98" fmla="*/ 7 w 774"/>
                <a:gd name="T99" fmla="*/ 70 h 976"/>
                <a:gd name="T100" fmla="*/ 7 w 774"/>
                <a:gd name="T101" fmla="*/ 71 h 976"/>
                <a:gd name="T102" fmla="*/ 7 w 774"/>
                <a:gd name="T103" fmla="*/ 73 h 976"/>
                <a:gd name="T104" fmla="*/ 0 w 774"/>
                <a:gd name="T105" fmla="*/ 74 h 97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774" h="976">
                  <a:moveTo>
                    <a:pt x="774" y="0"/>
                  </a:moveTo>
                  <a:lnTo>
                    <a:pt x="762" y="18"/>
                  </a:lnTo>
                  <a:lnTo>
                    <a:pt x="744" y="37"/>
                  </a:lnTo>
                  <a:lnTo>
                    <a:pt x="731" y="55"/>
                  </a:lnTo>
                  <a:lnTo>
                    <a:pt x="719" y="73"/>
                  </a:lnTo>
                  <a:lnTo>
                    <a:pt x="701" y="92"/>
                  </a:lnTo>
                  <a:lnTo>
                    <a:pt x="688" y="110"/>
                  </a:lnTo>
                  <a:lnTo>
                    <a:pt x="670" y="129"/>
                  </a:lnTo>
                  <a:lnTo>
                    <a:pt x="658" y="147"/>
                  </a:lnTo>
                  <a:lnTo>
                    <a:pt x="639" y="166"/>
                  </a:lnTo>
                  <a:lnTo>
                    <a:pt x="627" y="184"/>
                  </a:lnTo>
                  <a:lnTo>
                    <a:pt x="614" y="202"/>
                  </a:lnTo>
                  <a:lnTo>
                    <a:pt x="596" y="221"/>
                  </a:lnTo>
                  <a:lnTo>
                    <a:pt x="584" y="245"/>
                  </a:lnTo>
                  <a:lnTo>
                    <a:pt x="565" y="264"/>
                  </a:lnTo>
                  <a:lnTo>
                    <a:pt x="553" y="282"/>
                  </a:lnTo>
                  <a:lnTo>
                    <a:pt x="541" y="301"/>
                  </a:lnTo>
                  <a:lnTo>
                    <a:pt x="522" y="319"/>
                  </a:lnTo>
                  <a:lnTo>
                    <a:pt x="510" y="337"/>
                  </a:lnTo>
                  <a:lnTo>
                    <a:pt x="492" y="356"/>
                  </a:lnTo>
                  <a:lnTo>
                    <a:pt x="479" y="374"/>
                  </a:lnTo>
                  <a:lnTo>
                    <a:pt x="461" y="393"/>
                  </a:lnTo>
                  <a:lnTo>
                    <a:pt x="449" y="411"/>
                  </a:lnTo>
                  <a:lnTo>
                    <a:pt x="436" y="429"/>
                  </a:lnTo>
                  <a:lnTo>
                    <a:pt x="418" y="448"/>
                  </a:lnTo>
                  <a:lnTo>
                    <a:pt x="405" y="466"/>
                  </a:lnTo>
                  <a:lnTo>
                    <a:pt x="387" y="485"/>
                  </a:lnTo>
                  <a:lnTo>
                    <a:pt x="375" y="503"/>
                  </a:lnTo>
                  <a:lnTo>
                    <a:pt x="362" y="522"/>
                  </a:lnTo>
                  <a:lnTo>
                    <a:pt x="344" y="546"/>
                  </a:lnTo>
                  <a:lnTo>
                    <a:pt x="332" y="564"/>
                  </a:lnTo>
                  <a:lnTo>
                    <a:pt x="313" y="583"/>
                  </a:lnTo>
                  <a:lnTo>
                    <a:pt x="301" y="601"/>
                  </a:lnTo>
                  <a:lnTo>
                    <a:pt x="283" y="620"/>
                  </a:lnTo>
                  <a:lnTo>
                    <a:pt x="270" y="638"/>
                  </a:lnTo>
                  <a:lnTo>
                    <a:pt x="258" y="657"/>
                  </a:lnTo>
                  <a:lnTo>
                    <a:pt x="240" y="675"/>
                  </a:lnTo>
                  <a:lnTo>
                    <a:pt x="227" y="693"/>
                  </a:lnTo>
                  <a:lnTo>
                    <a:pt x="209" y="712"/>
                  </a:lnTo>
                  <a:lnTo>
                    <a:pt x="196" y="730"/>
                  </a:lnTo>
                  <a:lnTo>
                    <a:pt x="178" y="749"/>
                  </a:lnTo>
                  <a:lnTo>
                    <a:pt x="166" y="767"/>
                  </a:lnTo>
                  <a:lnTo>
                    <a:pt x="153" y="785"/>
                  </a:lnTo>
                  <a:lnTo>
                    <a:pt x="135" y="804"/>
                  </a:lnTo>
                  <a:lnTo>
                    <a:pt x="123" y="822"/>
                  </a:lnTo>
                  <a:lnTo>
                    <a:pt x="104" y="847"/>
                  </a:lnTo>
                  <a:lnTo>
                    <a:pt x="92" y="865"/>
                  </a:lnTo>
                  <a:lnTo>
                    <a:pt x="80" y="884"/>
                  </a:lnTo>
                  <a:lnTo>
                    <a:pt x="61" y="902"/>
                  </a:lnTo>
                  <a:lnTo>
                    <a:pt x="49" y="920"/>
                  </a:lnTo>
                  <a:lnTo>
                    <a:pt x="30" y="939"/>
                  </a:lnTo>
                  <a:lnTo>
                    <a:pt x="18" y="957"/>
                  </a:lnTo>
                  <a:lnTo>
                    <a:pt x="0" y="97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5537" name="Freeform 141">
              <a:extLst>
                <a:ext uri="{FF2B5EF4-FFF2-40B4-BE49-F238E27FC236}">
                  <a16:creationId xmlns:a16="http://schemas.microsoft.com/office/drawing/2014/main" id="{6BE200C9-D2BE-F8E0-15A4-ADED6A0C84FF}"/>
                </a:ext>
              </a:extLst>
            </p:cNvPr>
            <p:cNvSpPr>
              <a:spLocks/>
            </p:cNvSpPr>
            <p:nvPr/>
          </p:nvSpPr>
          <p:spPr bwMode="auto">
            <a:xfrm>
              <a:off x="667" y="1321"/>
              <a:ext cx="724" cy="912"/>
            </a:xfrm>
            <a:custGeom>
              <a:avLst/>
              <a:gdLst>
                <a:gd name="T0" fmla="*/ 62 w 774"/>
                <a:gd name="T1" fmla="*/ 0 h 976"/>
                <a:gd name="T2" fmla="*/ 60 w 774"/>
                <a:gd name="T3" fmla="*/ 7 h 976"/>
                <a:gd name="T4" fmla="*/ 59 w 774"/>
                <a:gd name="T5" fmla="*/ 7 h 976"/>
                <a:gd name="T6" fmla="*/ 58 w 774"/>
                <a:gd name="T7" fmla="*/ 7 h 976"/>
                <a:gd name="T8" fmla="*/ 57 w 774"/>
                <a:gd name="T9" fmla="*/ 7 h 976"/>
                <a:gd name="T10" fmla="*/ 55 w 774"/>
                <a:gd name="T11" fmla="*/ 7 h 976"/>
                <a:gd name="T12" fmla="*/ 55 w 774"/>
                <a:gd name="T13" fmla="*/ 7 h 976"/>
                <a:gd name="T14" fmla="*/ 53 w 774"/>
                <a:gd name="T15" fmla="*/ 10 h 976"/>
                <a:gd name="T16" fmla="*/ 51 w 774"/>
                <a:gd name="T17" fmla="*/ 12 h 976"/>
                <a:gd name="T18" fmla="*/ 51 w 774"/>
                <a:gd name="T19" fmla="*/ 13 h 976"/>
                <a:gd name="T20" fmla="*/ 50 w 774"/>
                <a:gd name="T21" fmla="*/ 15 h 976"/>
                <a:gd name="T22" fmla="*/ 48 w 774"/>
                <a:gd name="T23" fmla="*/ 16 h 976"/>
                <a:gd name="T24" fmla="*/ 48 w 774"/>
                <a:gd name="T25" fmla="*/ 18 h 976"/>
                <a:gd name="T26" fmla="*/ 46 w 774"/>
                <a:gd name="T27" fmla="*/ 19 h 976"/>
                <a:gd name="T28" fmla="*/ 45 w 774"/>
                <a:gd name="T29" fmla="*/ 20 h 976"/>
                <a:gd name="T30" fmla="*/ 44 w 774"/>
                <a:gd name="T31" fmla="*/ 21 h 976"/>
                <a:gd name="T32" fmla="*/ 42 w 774"/>
                <a:gd name="T33" fmla="*/ 23 h 976"/>
                <a:gd name="T34" fmla="*/ 42 w 774"/>
                <a:gd name="T35" fmla="*/ 24 h 976"/>
                <a:gd name="T36" fmla="*/ 40 w 774"/>
                <a:gd name="T37" fmla="*/ 26 h 976"/>
                <a:gd name="T38" fmla="*/ 39 w 774"/>
                <a:gd name="T39" fmla="*/ 28 h 976"/>
                <a:gd name="T40" fmla="*/ 38 w 774"/>
                <a:gd name="T41" fmla="*/ 29 h 976"/>
                <a:gd name="T42" fmla="*/ 36 w 774"/>
                <a:gd name="T43" fmla="*/ 31 h 976"/>
                <a:gd name="T44" fmla="*/ 36 w 774"/>
                <a:gd name="T45" fmla="*/ 32 h 976"/>
                <a:gd name="T46" fmla="*/ 34 w 774"/>
                <a:gd name="T47" fmla="*/ 33 h 976"/>
                <a:gd name="T48" fmla="*/ 33 w 774"/>
                <a:gd name="T49" fmla="*/ 34 h 976"/>
                <a:gd name="T50" fmla="*/ 32 w 774"/>
                <a:gd name="T51" fmla="*/ 35 h 976"/>
                <a:gd name="T52" fmla="*/ 31 w 774"/>
                <a:gd name="T53" fmla="*/ 37 h 976"/>
                <a:gd name="T54" fmla="*/ 30 w 774"/>
                <a:gd name="T55" fmla="*/ 38 h 976"/>
                <a:gd name="T56" fmla="*/ 29 w 774"/>
                <a:gd name="T57" fmla="*/ 40 h 976"/>
                <a:gd name="T58" fmla="*/ 28 w 774"/>
                <a:gd name="T59" fmla="*/ 41 h 976"/>
                <a:gd name="T60" fmla="*/ 26 w 774"/>
                <a:gd name="T61" fmla="*/ 43 h 976"/>
                <a:gd name="T62" fmla="*/ 24 w 774"/>
                <a:gd name="T63" fmla="*/ 44 h 976"/>
                <a:gd name="T64" fmla="*/ 24 w 774"/>
                <a:gd name="T65" fmla="*/ 46 h 976"/>
                <a:gd name="T66" fmla="*/ 22 w 774"/>
                <a:gd name="T67" fmla="*/ 47 h 976"/>
                <a:gd name="T68" fmla="*/ 21 w 774"/>
                <a:gd name="T69" fmla="*/ 49 h 976"/>
                <a:gd name="T70" fmla="*/ 20 w 774"/>
                <a:gd name="T71" fmla="*/ 50 h 976"/>
                <a:gd name="T72" fmla="*/ 19 w 774"/>
                <a:gd name="T73" fmla="*/ 51 h 976"/>
                <a:gd name="T74" fmla="*/ 19 w 774"/>
                <a:gd name="T75" fmla="*/ 52 h 976"/>
                <a:gd name="T76" fmla="*/ 17 w 774"/>
                <a:gd name="T77" fmla="*/ 54 h 976"/>
                <a:gd name="T78" fmla="*/ 16 w 774"/>
                <a:gd name="T79" fmla="*/ 56 h 976"/>
                <a:gd name="T80" fmla="*/ 15 w 774"/>
                <a:gd name="T81" fmla="*/ 56 h 976"/>
                <a:gd name="T82" fmla="*/ 14 w 774"/>
                <a:gd name="T83" fmla="*/ 58 h 976"/>
                <a:gd name="T84" fmla="*/ 13 w 774"/>
                <a:gd name="T85" fmla="*/ 60 h 976"/>
                <a:gd name="T86" fmla="*/ 11 w 774"/>
                <a:gd name="T87" fmla="*/ 61 h 976"/>
                <a:gd name="T88" fmla="*/ 9 w 774"/>
                <a:gd name="T89" fmla="*/ 62 h 976"/>
                <a:gd name="T90" fmla="*/ 7 w 774"/>
                <a:gd name="T91" fmla="*/ 64 h 976"/>
                <a:gd name="T92" fmla="*/ 7 w 774"/>
                <a:gd name="T93" fmla="*/ 65 h 976"/>
                <a:gd name="T94" fmla="*/ 7 w 774"/>
                <a:gd name="T95" fmla="*/ 67 h 976"/>
                <a:gd name="T96" fmla="*/ 7 w 774"/>
                <a:gd name="T97" fmla="*/ 68 h 976"/>
                <a:gd name="T98" fmla="*/ 7 w 774"/>
                <a:gd name="T99" fmla="*/ 70 h 976"/>
                <a:gd name="T100" fmla="*/ 7 w 774"/>
                <a:gd name="T101" fmla="*/ 71 h 976"/>
                <a:gd name="T102" fmla="*/ 7 w 774"/>
                <a:gd name="T103" fmla="*/ 73 h 976"/>
                <a:gd name="T104" fmla="*/ 0 w 774"/>
                <a:gd name="T105" fmla="*/ 74 h 97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774" h="976">
                  <a:moveTo>
                    <a:pt x="774" y="0"/>
                  </a:moveTo>
                  <a:lnTo>
                    <a:pt x="762" y="18"/>
                  </a:lnTo>
                  <a:lnTo>
                    <a:pt x="744" y="37"/>
                  </a:lnTo>
                  <a:lnTo>
                    <a:pt x="731" y="55"/>
                  </a:lnTo>
                  <a:lnTo>
                    <a:pt x="719" y="73"/>
                  </a:lnTo>
                  <a:lnTo>
                    <a:pt x="701" y="92"/>
                  </a:lnTo>
                  <a:lnTo>
                    <a:pt x="688" y="110"/>
                  </a:lnTo>
                  <a:lnTo>
                    <a:pt x="670" y="129"/>
                  </a:lnTo>
                  <a:lnTo>
                    <a:pt x="658" y="147"/>
                  </a:lnTo>
                  <a:lnTo>
                    <a:pt x="639" y="166"/>
                  </a:lnTo>
                  <a:lnTo>
                    <a:pt x="627" y="184"/>
                  </a:lnTo>
                  <a:lnTo>
                    <a:pt x="614" y="202"/>
                  </a:lnTo>
                  <a:lnTo>
                    <a:pt x="596" y="221"/>
                  </a:lnTo>
                  <a:lnTo>
                    <a:pt x="584" y="245"/>
                  </a:lnTo>
                  <a:lnTo>
                    <a:pt x="565" y="264"/>
                  </a:lnTo>
                  <a:lnTo>
                    <a:pt x="553" y="282"/>
                  </a:lnTo>
                  <a:lnTo>
                    <a:pt x="541" y="301"/>
                  </a:lnTo>
                  <a:lnTo>
                    <a:pt x="522" y="319"/>
                  </a:lnTo>
                  <a:lnTo>
                    <a:pt x="510" y="337"/>
                  </a:lnTo>
                  <a:lnTo>
                    <a:pt x="492" y="356"/>
                  </a:lnTo>
                  <a:lnTo>
                    <a:pt x="479" y="374"/>
                  </a:lnTo>
                  <a:lnTo>
                    <a:pt x="461" y="393"/>
                  </a:lnTo>
                  <a:lnTo>
                    <a:pt x="449" y="411"/>
                  </a:lnTo>
                  <a:lnTo>
                    <a:pt x="436" y="429"/>
                  </a:lnTo>
                  <a:lnTo>
                    <a:pt x="418" y="448"/>
                  </a:lnTo>
                  <a:lnTo>
                    <a:pt x="405" y="466"/>
                  </a:lnTo>
                  <a:lnTo>
                    <a:pt x="387" y="485"/>
                  </a:lnTo>
                  <a:lnTo>
                    <a:pt x="375" y="503"/>
                  </a:lnTo>
                  <a:lnTo>
                    <a:pt x="362" y="522"/>
                  </a:lnTo>
                  <a:lnTo>
                    <a:pt x="344" y="546"/>
                  </a:lnTo>
                  <a:lnTo>
                    <a:pt x="332" y="564"/>
                  </a:lnTo>
                  <a:lnTo>
                    <a:pt x="313" y="583"/>
                  </a:lnTo>
                  <a:lnTo>
                    <a:pt x="301" y="601"/>
                  </a:lnTo>
                  <a:lnTo>
                    <a:pt x="283" y="620"/>
                  </a:lnTo>
                  <a:lnTo>
                    <a:pt x="270" y="638"/>
                  </a:lnTo>
                  <a:lnTo>
                    <a:pt x="258" y="657"/>
                  </a:lnTo>
                  <a:lnTo>
                    <a:pt x="240" y="675"/>
                  </a:lnTo>
                  <a:lnTo>
                    <a:pt x="227" y="693"/>
                  </a:lnTo>
                  <a:lnTo>
                    <a:pt x="209" y="712"/>
                  </a:lnTo>
                  <a:lnTo>
                    <a:pt x="196" y="730"/>
                  </a:lnTo>
                  <a:lnTo>
                    <a:pt x="178" y="749"/>
                  </a:lnTo>
                  <a:lnTo>
                    <a:pt x="166" y="767"/>
                  </a:lnTo>
                  <a:lnTo>
                    <a:pt x="153" y="785"/>
                  </a:lnTo>
                  <a:lnTo>
                    <a:pt x="135" y="804"/>
                  </a:lnTo>
                  <a:lnTo>
                    <a:pt x="123" y="822"/>
                  </a:lnTo>
                  <a:lnTo>
                    <a:pt x="104" y="847"/>
                  </a:lnTo>
                  <a:lnTo>
                    <a:pt x="92" y="865"/>
                  </a:lnTo>
                  <a:lnTo>
                    <a:pt x="80" y="884"/>
                  </a:lnTo>
                  <a:lnTo>
                    <a:pt x="61" y="902"/>
                  </a:lnTo>
                  <a:lnTo>
                    <a:pt x="49" y="920"/>
                  </a:lnTo>
                  <a:lnTo>
                    <a:pt x="30" y="939"/>
                  </a:lnTo>
                  <a:lnTo>
                    <a:pt x="18" y="957"/>
                  </a:lnTo>
                  <a:lnTo>
                    <a:pt x="0" y="97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5538" name="Freeform 142">
              <a:extLst>
                <a:ext uri="{FF2B5EF4-FFF2-40B4-BE49-F238E27FC236}">
                  <a16:creationId xmlns:a16="http://schemas.microsoft.com/office/drawing/2014/main" id="{46386873-B193-7595-4CDF-F89B9D72DE55}"/>
                </a:ext>
              </a:extLst>
            </p:cNvPr>
            <p:cNvSpPr>
              <a:spLocks/>
            </p:cNvSpPr>
            <p:nvPr/>
          </p:nvSpPr>
          <p:spPr bwMode="auto">
            <a:xfrm>
              <a:off x="667" y="1321"/>
              <a:ext cx="724" cy="912"/>
            </a:xfrm>
            <a:custGeom>
              <a:avLst/>
              <a:gdLst>
                <a:gd name="T0" fmla="*/ 62 w 774"/>
                <a:gd name="T1" fmla="*/ 0 h 976"/>
                <a:gd name="T2" fmla="*/ 60 w 774"/>
                <a:gd name="T3" fmla="*/ 7 h 976"/>
                <a:gd name="T4" fmla="*/ 59 w 774"/>
                <a:gd name="T5" fmla="*/ 7 h 976"/>
                <a:gd name="T6" fmla="*/ 58 w 774"/>
                <a:gd name="T7" fmla="*/ 7 h 976"/>
                <a:gd name="T8" fmla="*/ 57 w 774"/>
                <a:gd name="T9" fmla="*/ 7 h 976"/>
                <a:gd name="T10" fmla="*/ 55 w 774"/>
                <a:gd name="T11" fmla="*/ 7 h 976"/>
                <a:gd name="T12" fmla="*/ 55 w 774"/>
                <a:gd name="T13" fmla="*/ 7 h 976"/>
                <a:gd name="T14" fmla="*/ 53 w 774"/>
                <a:gd name="T15" fmla="*/ 10 h 976"/>
                <a:gd name="T16" fmla="*/ 51 w 774"/>
                <a:gd name="T17" fmla="*/ 12 h 976"/>
                <a:gd name="T18" fmla="*/ 51 w 774"/>
                <a:gd name="T19" fmla="*/ 13 h 976"/>
                <a:gd name="T20" fmla="*/ 50 w 774"/>
                <a:gd name="T21" fmla="*/ 15 h 976"/>
                <a:gd name="T22" fmla="*/ 48 w 774"/>
                <a:gd name="T23" fmla="*/ 16 h 976"/>
                <a:gd name="T24" fmla="*/ 48 w 774"/>
                <a:gd name="T25" fmla="*/ 18 h 976"/>
                <a:gd name="T26" fmla="*/ 46 w 774"/>
                <a:gd name="T27" fmla="*/ 19 h 976"/>
                <a:gd name="T28" fmla="*/ 45 w 774"/>
                <a:gd name="T29" fmla="*/ 20 h 976"/>
                <a:gd name="T30" fmla="*/ 44 w 774"/>
                <a:gd name="T31" fmla="*/ 21 h 976"/>
                <a:gd name="T32" fmla="*/ 42 w 774"/>
                <a:gd name="T33" fmla="*/ 23 h 976"/>
                <a:gd name="T34" fmla="*/ 42 w 774"/>
                <a:gd name="T35" fmla="*/ 24 h 976"/>
                <a:gd name="T36" fmla="*/ 40 w 774"/>
                <a:gd name="T37" fmla="*/ 26 h 976"/>
                <a:gd name="T38" fmla="*/ 39 w 774"/>
                <a:gd name="T39" fmla="*/ 28 h 976"/>
                <a:gd name="T40" fmla="*/ 38 w 774"/>
                <a:gd name="T41" fmla="*/ 29 h 976"/>
                <a:gd name="T42" fmla="*/ 36 w 774"/>
                <a:gd name="T43" fmla="*/ 31 h 976"/>
                <a:gd name="T44" fmla="*/ 36 w 774"/>
                <a:gd name="T45" fmla="*/ 32 h 976"/>
                <a:gd name="T46" fmla="*/ 34 w 774"/>
                <a:gd name="T47" fmla="*/ 33 h 976"/>
                <a:gd name="T48" fmla="*/ 33 w 774"/>
                <a:gd name="T49" fmla="*/ 34 h 976"/>
                <a:gd name="T50" fmla="*/ 32 w 774"/>
                <a:gd name="T51" fmla="*/ 35 h 976"/>
                <a:gd name="T52" fmla="*/ 31 w 774"/>
                <a:gd name="T53" fmla="*/ 37 h 976"/>
                <a:gd name="T54" fmla="*/ 30 w 774"/>
                <a:gd name="T55" fmla="*/ 38 h 976"/>
                <a:gd name="T56" fmla="*/ 29 w 774"/>
                <a:gd name="T57" fmla="*/ 40 h 976"/>
                <a:gd name="T58" fmla="*/ 28 w 774"/>
                <a:gd name="T59" fmla="*/ 41 h 976"/>
                <a:gd name="T60" fmla="*/ 26 w 774"/>
                <a:gd name="T61" fmla="*/ 43 h 976"/>
                <a:gd name="T62" fmla="*/ 24 w 774"/>
                <a:gd name="T63" fmla="*/ 44 h 976"/>
                <a:gd name="T64" fmla="*/ 24 w 774"/>
                <a:gd name="T65" fmla="*/ 46 h 976"/>
                <a:gd name="T66" fmla="*/ 22 w 774"/>
                <a:gd name="T67" fmla="*/ 47 h 976"/>
                <a:gd name="T68" fmla="*/ 21 w 774"/>
                <a:gd name="T69" fmla="*/ 49 h 976"/>
                <a:gd name="T70" fmla="*/ 20 w 774"/>
                <a:gd name="T71" fmla="*/ 50 h 976"/>
                <a:gd name="T72" fmla="*/ 19 w 774"/>
                <a:gd name="T73" fmla="*/ 51 h 976"/>
                <a:gd name="T74" fmla="*/ 19 w 774"/>
                <a:gd name="T75" fmla="*/ 52 h 976"/>
                <a:gd name="T76" fmla="*/ 17 w 774"/>
                <a:gd name="T77" fmla="*/ 54 h 976"/>
                <a:gd name="T78" fmla="*/ 16 w 774"/>
                <a:gd name="T79" fmla="*/ 56 h 976"/>
                <a:gd name="T80" fmla="*/ 15 w 774"/>
                <a:gd name="T81" fmla="*/ 56 h 976"/>
                <a:gd name="T82" fmla="*/ 14 w 774"/>
                <a:gd name="T83" fmla="*/ 58 h 976"/>
                <a:gd name="T84" fmla="*/ 13 w 774"/>
                <a:gd name="T85" fmla="*/ 60 h 976"/>
                <a:gd name="T86" fmla="*/ 11 w 774"/>
                <a:gd name="T87" fmla="*/ 61 h 976"/>
                <a:gd name="T88" fmla="*/ 9 w 774"/>
                <a:gd name="T89" fmla="*/ 62 h 976"/>
                <a:gd name="T90" fmla="*/ 7 w 774"/>
                <a:gd name="T91" fmla="*/ 64 h 976"/>
                <a:gd name="T92" fmla="*/ 7 w 774"/>
                <a:gd name="T93" fmla="*/ 65 h 976"/>
                <a:gd name="T94" fmla="*/ 7 w 774"/>
                <a:gd name="T95" fmla="*/ 67 h 976"/>
                <a:gd name="T96" fmla="*/ 7 w 774"/>
                <a:gd name="T97" fmla="*/ 68 h 976"/>
                <a:gd name="T98" fmla="*/ 7 w 774"/>
                <a:gd name="T99" fmla="*/ 70 h 976"/>
                <a:gd name="T100" fmla="*/ 7 w 774"/>
                <a:gd name="T101" fmla="*/ 71 h 976"/>
                <a:gd name="T102" fmla="*/ 7 w 774"/>
                <a:gd name="T103" fmla="*/ 73 h 976"/>
                <a:gd name="T104" fmla="*/ 0 w 774"/>
                <a:gd name="T105" fmla="*/ 74 h 97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774" h="976">
                  <a:moveTo>
                    <a:pt x="774" y="0"/>
                  </a:moveTo>
                  <a:lnTo>
                    <a:pt x="762" y="18"/>
                  </a:lnTo>
                  <a:lnTo>
                    <a:pt x="744" y="37"/>
                  </a:lnTo>
                  <a:lnTo>
                    <a:pt x="731" y="55"/>
                  </a:lnTo>
                  <a:lnTo>
                    <a:pt x="719" y="73"/>
                  </a:lnTo>
                  <a:lnTo>
                    <a:pt x="701" y="92"/>
                  </a:lnTo>
                  <a:lnTo>
                    <a:pt x="688" y="110"/>
                  </a:lnTo>
                  <a:lnTo>
                    <a:pt x="670" y="129"/>
                  </a:lnTo>
                  <a:lnTo>
                    <a:pt x="658" y="147"/>
                  </a:lnTo>
                  <a:lnTo>
                    <a:pt x="639" y="166"/>
                  </a:lnTo>
                  <a:lnTo>
                    <a:pt x="627" y="184"/>
                  </a:lnTo>
                  <a:lnTo>
                    <a:pt x="614" y="202"/>
                  </a:lnTo>
                  <a:lnTo>
                    <a:pt x="596" y="221"/>
                  </a:lnTo>
                  <a:lnTo>
                    <a:pt x="584" y="245"/>
                  </a:lnTo>
                  <a:lnTo>
                    <a:pt x="565" y="264"/>
                  </a:lnTo>
                  <a:lnTo>
                    <a:pt x="553" y="282"/>
                  </a:lnTo>
                  <a:lnTo>
                    <a:pt x="541" y="301"/>
                  </a:lnTo>
                  <a:lnTo>
                    <a:pt x="522" y="319"/>
                  </a:lnTo>
                  <a:lnTo>
                    <a:pt x="510" y="337"/>
                  </a:lnTo>
                  <a:lnTo>
                    <a:pt x="492" y="356"/>
                  </a:lnTo>
                  <a:lnTo>
                    <a:pt x="479" y="374"/>
                  </a:lnTo>
                  <a:lnTo>
                    <a:pt x="461" y="393"/>
                  </a:lnTo>
                  <a:lnTo>
                    <a:pt x="449" y="411"/>
                  </a:lnTo>
                  <a:lnTo>
                    <a:pt x="436" y="429"/>
                  </a:lnTo>
                  <a:lnTo>
                    <a:pt x="418" y="448"/>
                  </a:lnTo>
                  <a:lnTo>
                    <a:pt x="405" y="466"/>
                  </a:lnTo>
                  <a:lnTo>
                    <a:pt x="387" y="485"/>
                  </a:lnTo>
                  <a:lnTo>
                    <a:pt x="375" y="503"/>
                  </a:lnTo>
                  <a:lnTo>
                    <a:pt x="362" y="522"/>
                  </a:lnTo>
                  <a:lnTo>
                    <a:pt x="344" y="546"/>
                  </a:lnTo>
                  <a:lnTo>
                    <a:pt x="332" y="564"/>
                  </a:lnTo>
                  <a:lnTo>
                    <a:pt x="313" y="583"/>
                  </a:lnTo>
                  <a:lnTo>
                    <a:pt x="301" y="601"/>
                  </a:lnTo>
                  <a:lnTo>
                    <a:pt x="283" y="620"/>
                  </a:lnTo>
                  <a:lnTo>
                    <a:pt x="270" y="638"/>
                  </a:lnTo>
                  <a:lnTo>
                    <a:pt x="258" y="657"/>
                  </a:lnTo>
                  <a:lnTo>
                    <a:pt x="240" y="675"/>
                  </a:lnTo>
                  <a:lnTo>
                    <a:pt x="227" y="693"/>
                  </a:lnTo>
                  <a:lnTo>
                    <a:pt x="209" y="712"/>
                  </a:lnTo>
                  <a:lnTo>
                    <a:pt x="196" y="730"/>
                  </a:lnTo>
                  <a:lnTo>
                    <a:pt x="178" y="749"/>
                  </a:lnTo>
                  <a:lnTo>
                    <a:pt x="166" y="767"/>
                  </a:lnTo>
                  <a:lnTo>
                    <a:pt x="153" y="785"/>
                  </a:lnTo>
                  <a:lnTo>
                    <a:pt x="135" y="804"/>
                  </a:lnTo>
                  <a:lnTo>
                    <a:pt x="123" y="822"/>
                  </a:lnTo>
                  <a:lnTo>
                    <a:pt x="104" y="847"/>
                  </a:lnTo>
                  <a:lnTo>
                    <a:pt x="92" y="865"/>
                  </a:lnTo>
                  <a:lnTo>
                    <a:pt x="80" y="884"/>
                  </a:lnTo>
                  <a:lnTo>
                    <a:pt x="61" y="902"/>
                  </a:lnTo>
                  <a:lnTo>
                    <a:pt x="49" y="920"/>
                  </a:lnTo>
                  <a:lnTo>
                    <a:pt x="30" y="939"/>
                  </a:lnTo>
                  <a:lnTo>
                    <a:pt x="18" y="957"/>
                  </a:lnTo>
                  <a:lnTo>
                    <a:pt x="0" y="97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5539" name="Freeform 143">
              <a:extLst>
                <a:ext uri="{FF2B5EF4-FFF2-40B4-BE49-F238E27FC236}">
                  <a16:creationId xmlns:a16="http://schemas.microsoft.com/office/drawing/2014/main" id="{CF8269FD-D905-61BC-42F8-A186699BF866}"/>
                </a:ext>
              </a:extLst>
            </p:cNvPr>
            <p:cNvSpPr>
              <a:spLocks/>
            </p:cNvSpPr>
            <p:nvPr/>
          </p:nvSpPr>
          <p:spPr bwMode="auto">
            <a:xfrm>
              <a:off x="667" y="1321"/>
              <a:ext cx="724" cy="912"/>
            </a:xfrm>
            <a:custGeom>
              <a:avLst/>
              <a:gdLst>
                <a:gd name="T0" fmla="*/ 62 w 774"/>
                <a:gd name="T1" fmla="*/ 0 h 976"/>
                <a:gd name="T2" fmla="*/ 60 w 774"/>
                <a:gd name="T3" fmla="*/ 7 h 976"/>
                <a:gd name="T4" fmla="*/ 59 w 774"/>
                <a:gd name="T5" fmla="*/ 7 h 976"/>
                <a:gd name="T6" fmla="*/ 58 w 774"/>
                <a:gd name="T7" fmla="*/ 7 h 976"/>
                <a:gd name="T8" fmla="*/ 57 w 774"/>
                <a:gd name="T9" fmla="*/ 7 h 976"/>
                <a:gd name="T10" fmla="*/ 55 w 774"/>
                <a:gd name="T11" fmla="*/ 7 h 976"/>
                <a:gd name="T12" fmla="*/ 55 w 774"/>
                <a:gd name="T13" fmla="*/ 7 h 976"/>
                <a:gd name="T14" fmla="*/ 53 w 774"/>
                <a:gd name="T15" fmla="*/ 10 h 976"/>
                <a:gd name="T16" fmla="*/ 51 w 774"/>
                <a:gd name="T17" fmla="*/ 12 h 976"/>
                <a:gd name="T18" fmla="*/ 51 w 774"/>
                <a:gd name="T19" fmla="*/ 13 h 976"/>
                <a:gd name="T20" fmla="*/ 50 w 774"/>
                <a:gd name="T21" fmla="*/ 15 h 976"/>
                <a:gd name="T22" fmla="*/ 48 w 774"/>
                <a:gd name="T23" fmla="*/ 16 h 976"/>
                <a:gd name="T24" fmla="*/ 48 w 774"/>
                <a:gd name="T25" fmla="*/ 18 h 976"/>
                <a:gd name="T26" fmla="*/ 46 w 774"/>
                <a:gd name="T27" fmla="*/ 19 h 976"/>
                <a:gd name="T28" fmla="*/ 45 w 774"/>
                <a:gd name="T29" fmla="*/ 20 h 976"/>
                <a:gd name="T30" fmla="*/ 44 w 774"/>
                <a:gd name="T31" fmla="*/ 21 h 976"/>
                <a:gd name="T32" fmla="*/ 42 w 774"/>
                <a:gd name="T33" fmla="*/ 23 h 976"/>
                <a:gd name="T34" fmla="*/ 42 w 774"/>
                <a:gd name="T35" fmla="*/ 24 h 976"/>
                <a:gd name="T36" fmla="*/ 40 w 774"/>
                <a:gd name="T37" fmla="*/ 26 h 976"/>
                <a:gd name="T38" fmla="*/ 39 w 774"/>
                <a:gd name="T39" fmla="*/ 28 h 976"/>
                <a:gd name="T40" fmla="*/ 38 w 774"/>
                <a:gd name="T41" fmla="*/ 29 h 976"/>
                <a:gd name="T42" fmla="*/ 36 w 774"/>
                <a:gd name="T43" fmla="*/ 31 h 976"/>
                <a:gd name="T44" fmla="*/ 36 w 774"/>
                <a:gd name="T45" fmla="*/ 32 h 976"/>
                <a:gd name="T46" fmla="*/ 34 w 774"/>
                <a:gd name="T47" fmla="*/ 33 h 976"/>
                <a:gd name="T48" fmla="*/ 33 w 774"/>
                <a:gd name="T49" fmla="*/ 34 h 976"/>
                <a:gd name="T50" fmla="*/ 32 w 774"/>
                <a:gd name="T51" fmla="*/ 35 h 976"/>
                <a:gd name="T52" fmla="*/ 31 w 774"/>
                <a:gd name="T53" fmla="*/ 37 h 976"/>
                <a:gd name="T54" fmla="*/ 30 w 774"/>
                <a:gd name="T55" fmla="*/ 38 h 976"/>
                <a:gd name="T56" fmla="*/ 29 w 774"/>
                <a:gd name="T57" fmla="*/ 40 h 976"/>
                <a:gd name="T58" fmla="*/ 28 w 774"/>
                <a:gd name="T59" fmla="*/ 41 h 976"/>
                <a:gd name="T60" fmla="*/ 26 w 774"/>
                <a:gd name="T61" fmla="*/ 43 h 976"/>
                <a:gd name="T62" fmla="*/ 24 w 774"/>
                <a:gd name="T63" fmla="*/ 44 h 976"/>
                <a:gd name="T64" fmla="*/ 24 w 774"/>
                <a:gd name="T65" fmla="*/ 46 h 976"/>
                <a:gd name="T66" fmla="*/ 22 w 774"/>
                <a:gd name="T67" fmla="*/ 47 h 976"/>
                <a:gd name="T68" fmla="*/ 21 w 774"/>
                <a:gd name="T69" fmla="*/ 49 h 976"/>
                <a:gd name="T70" fmla="*/ 20 w 774"/>
                <a:gd name="T71" fmla="*/ 50 h 976"/>
                <a:gd name="T72" fmla="*/ 19 w 774"/>
                <a:gd name="T73" fmla="*/ 51 h 976"/>
                <a:gd name="T74" fmla="*/ 19 w 774"/>
                <a:gd name="T75" fmla="*/ 52 h 976"/>
                <a:gd name="T76" fmla="*/ 17 w 774"/>
                <a:gd name="T77" fmla="*/ 54 h 976"/>
                <a:gd name="T78" fmla="*/ 16 w 774"/>
                <a:gd name="T79" fmla="*/ 56 h 976"/>
                <a:gd name="T80" fmla="*/ 15 w 774"/>
                <a:gd name="T81" fmla="*/ 56 h 976"/>
                <a:gd name="T82" fmla="*/ 14 w 774"/>
                <a:gd name="T83" fmla="*/ 58 h 976"/>
                <a:gd name="T84" fmla="*/ 13 w 774"/>
                <a:gd name="T85" fmla="*/ 60 h 976"/>
                <a:gd name="T86" fmla="*/ 11 w 774"/>
                <a:gd name="T87" fmla="*/ 61 h 976"/>
                <a:gd name="T88" fmla="*/ 9 w 774"/>
                <a:gd name="T89" fmla="*/ 62 h 976"/>
                <a:gd name="T90" fmla="*/ 7 w 774"/>
                <a:gd name="T91" fmla="*/ 64 h 976"/>
                <a:gd name="T92" fmla="*/ 7 w 774"/>
                <a:gd name="T93" fmla="*/ 65 h 976"/>
                <a:gd name="T94" fmla="*/ 7 w 774"/>
                <a:gd name="T95" fmla="*/ 67 h 976"/>
                <a:gd name="T96" fmla="*/ 7 w 774"/>
                <a:gd name="T97" fmla="*/ 68 h 976"/>
                <a:gd name="T98" fmla="*/ 7 w 774"/>
                <a:gd name="T99" fmla="*/ 70 h 976"/>
                <a:gd name="T100" fmla="*/ 7 w 774"/>
                <a:gd name="T101" fmla="*/ 71 h 976"/>
                <a:gd name="T102" fmla="*/ 7 w 774"/>
                <a:gd name="T103" fmla="*/ 73 h 976"/>
                <a:gd name="T104" fmla="*/ 0 w 774"/>
                <a:gd name="T105" fmla="*/ 74 h 97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774" h="976">
                  <a:moveTo>
                    <a:pt x="774" y="0"/>
                  </a:moveTo>
                  <a:lnTo>
                    <a:pt x="762" y="18"/>
                  </a:lnTo>
                  <a:lnTo>
                    <a:pt x="744" y="37"/>
                  </a:lnTo>
                  <a:lnTo>
                    <a:pt x="731" y="55"/>
                  </a:lnTo>
                  <a:lnTo>
                    <a:pt x="719" y="73"/>
                  </a:lnTo>
                  <a:lnTo>
                    <a:pt x="701" y="92"/>
                  </a:lnTo>
                  <a:lnTo>
                    <a:pt x="688" y="110"/>
                  </a:lnTo>
                  <a:lnTo>
                    <a:pt x="670" y="129"/>
                  </a:lnTo>
                  <a:lnTo>
                    <a:pt x="658" y="147"/>
                  </a:lnTo>
                  <a:lnTo>
                    <a:pt x="639" y="166"/>
                  </a:lnTo>
                  <a:lnTo>
                    <a:pt x="627" y="184"/>
                  </a:lnTo>
                  <a:lnTo>
                    <a:pt x="614" y="202"/>
                  </a:lnTo>
                  <a:lnTo>
                    <a:pt x="596" y="221"/>
                  </a:lnTo>
                  <a:lnTo>
                    <a:pt x="584" y="245"/>
                  </a:lnTo>
                  <a:lnTo>
                    <a:pt x="565" y="264"/>
                  </a:lnTo>
                  <a:lnTo>
                    <a:pt x="553" y="282"/>
                  </a:lnTo>
                  <a:lnTo>
                    <a:pt x="541" y="301"/>
                  </a:lnTo>
                  <a:lnTo>
                    <a:pt x="522" y="319"/>
                  </a:lnTo>
                  <a:lnTo>
                    <a:pt x="510" y="337"/>
                  </a:lnTo>
                  <a:lnTo>
                    <a:pt x="492" y="356"/>
                  </a:lnTo>
                  <a:lnTo>
                    <a:pt x="479" y="374"/>
                  </a:lnTo>
                  <a:lnTo>
                    <a:pt x="461" y="393"/>
                  </a:lnTo>
                  <a:lnTo>
                    <a:pt x="449" y="411"/>
                  </a:lnTo>
                  <a:lnTo>
                    <a:pt x="436" y="429"/>
                  </a:lnTo>
                  <a:lnTo>
                    <a:pt x="418" y="448"/>
                  </a:lnTo>
                  <a:lnTo>
                    <a:pt x="405" y="466"/>
                  </a:lnTo>
                  <a:lnTo>
                    <a:pt x="387" y="485"/>
                  </a:lnTo>
                  <a:lnTo>
                    <a:pt x="375" y="503"/>
                  </a:lnTo>
                  <a:lnTo>
                    <a:pt x="362" y="522"/>
                  </a:lnTo>
                  <a:lnTo>
                    <a:pt x="344" y="546"/>
                  </a:lnTo>
                  <a:lnTo>
                    <a:pt x="332" y="564"/>
                  </a:lnTo>
                  <a:lnTo>
                    <a:pt x="313" y="583"/>
                  </a:lnTo>
                  <a:lnTo>
                    <a:pt x="301" y="601"/>
                  </a:lnTo>
                  <a:lnTo>
                    <a:pt x="283" y="620"/>
                  </a:lnTo>
                  <a:lnTo>
                    <a:pt x="270" y="638"/>
                  </a:lnTo>
                  <a:lnTo>
                    <a:pt x="258" y="657"/>
                  </a:lnTo>
                  <a:lnTo>
                    <a:pt x="240" y="675"/>
                  </a:lnTo>
                  <a:lnTo>
                    <a:pt x="227" y="693"/>
                  </a:lnTo>
                  <a:lnTo>
                    <a:pt x="209" y="712"/>
                  </a:lnTo>
                  <a:lnTo>
                    <a:pt x="196" y="730"/>
                  </a:lnTo>
                  <a:lnTo>
                    <a:pt x="178" y="749"/>
                  </a:lnTo>
                  <a:lnTo>
                    <a:pt x="166" y="767"/>
                  </a:lnTo>
                  <a:lnTo>
                    <a:pt x="153" y="785"/>
                  </a:lnTo>
                  <a:lnTo>
                    <a:pt x="135" y="804"/>
                  </a:lnTo>
                  <a:lnTo>
                    <a:pt x="123" y="822"/>
                  </a:lnTo>
                  <a:lnTo>
                    <a:pt x="104" y="847"/>
                  </a:lnTo>
                  <a:lnTo>
                    <a:pt x="92" y="865"/>
                  </a:lnTo>
                  <a:lnTo>
                    <a:pt x="80" y="884"/>
                  </a:lnTo>
                  <a:lnTo>
                    <a:pt x="61" y="902"/>
                  </a:lnTo>
                  <a:lnTo>
                    <a:pt x="49" y="920"/>
                  </a:lnTo>
                  <a:lnTo>
                    <a:pt x="30" y="939"/>
                  </a:lnTo>
                  <a:lnTo>
                    <a:pt x="18" y="957"/>
                  </a:lnTo>
                  <a:lnTo>
                    <a:pt x="0" y="97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5540" name="Line 144">
              <a:extLst>
                <a:ext uri="{FF2B5EF4-FFF2-40B4-BE49-F238E27FC236}">
                  <a16:creationId xmlns:a16="http://schemas.microsoft.com/office/drawing/2014/main" id="{4A047142-A786-59D5-3EBF-3609C33EC02A}"/>
                </a:ext>
              </a:extLst>
            </p:cNvPr>
            <p:cNvSpPr>
              <a:spLocks noChangeShapeType="1"/>
            </p:cNvSpPr>
            <p:nvPr/>
          </p:nvSpPr>
          <p:spPr bwMode="auto">
            <a:xfrm>
              <a:off x="1208" y="2228"/>
              <a:ext cx="373" cy="0"/>
            </a:xfrm>
            <a:prstGeom prst="line">
              <a:avLst/>
            </a:prstGeom>
            <a:noFill/>
            <a:ln w="952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15541" name="Freeform 145">
              <a:extLst>
                <a:ext uri="{FF2B5EF4-FFF2-40B4-BE49-F238E27FC236}">
                  <a16:creationId xmlns:a16="http://schemas.microsoft.com/office/drawing/2014/main" id="{CDA17648-D0C7-1C93-EED6-8CDF5F8D7CA6}"/>
                </a:ext>
              </a:extLst>
            </p:cNvPr>
            <p:cNvSpPr>
              <a:spLocks/>
            </p:cNvSpPr>
            <p:nvPr/>
          </p:nvSpPr>
          <p:spPr bwMode="auto">
            <a:xfrm>
              <a:off x="1374" y="2210"/>
              <a:ext cx="35" cy="35"/>
            </a:xfrm>
            <a:custGeom>
              <a:avLst/>
              <a:gdLst>
                <a:gd name="T0" fmla="*/ 0 w 37"/>
                <a:gd name="T1" fmla="*/ 9 h 37"/>
                <a:gd name="T2" fmla="*/ 9 w 37"/>
                <a:gd name="T3" fmla="*/ 0 h 37"/>
                <a:gd name="T4" fmla="*/ 9 w 37"/>
                <a:gd name="T5" fmla="*/ 9 h 37"/>
                <a:gd name="T6" fmla="*/ 9 w 37"/>
                <a:gd name="T7" fmla="*/ 9 h 37"/>
                <a:gd name="T8" fmla="*/ 0 w 37"/>
                <a:gd name="T9" fmla="*/ 9 h 3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7" h="37">
                  <a:moveTo>
                    <a:pt x="0" y="19"/>
                  </a:moveTo>
                  <a:lnTo>
                    <a:pt x="18" y="0"/>
                  </a:lnTo>
                  <a:lnTo>
                    <a:pt x="37" y="19"/>
                  </a:lnTo>
                  <a:lnTo>
                    <a:pt x="18" y="37"/>
                  </a:lnTo>
                  <a:lnTo>
                    <a:pt x="0" y="19"/>
                  </a:lnTo>
                  <a:close/>
                </a:path>
              </a:pathLst>
            </a:custGeom>
            <a:solidFill>
              <a:srgbClr val="FF0000"/>
            </a:solidFill>
            <a:ln w="9525">
              <a:solidFill>
                <a:srgbClr val="FF0000"/>
              </a:solidFill>
              <a:round/>
              <a:headEnd/>
              <a:tailEnd/>
            </a:ln>
          </p:spPr>
          <p:txBody>
            <a:bodyPr/>
            <a:lstStyle/>
            <a:p>
              <a:endParaRPr lang="en-US"/>
            </a:p>
          </p:txBody>
        </p:sp>
        <p:sp>
          <p:nvSpPr>
            <p:cNvPr id="315542" name="Rectangle 146">
              <a:extLst>
                <a:ext uri="{FF2B5EF4-FFF2-40B4-BE49-F238E27FC236}">
                  <a16:creationId xmlns:a16="http://schemas.microsoft.com/office/drawing/2014/main" id="{63D09951-4B2D-036D-D8EC-5E11D939EAEC}"/>
                </a:ext>
              </a:extLst>
            </p:cNvPr>
            <p:cNvSpPr>
              <a:spLocks noChangeArrowheads="1"/>
            </p:cNvSpPr>
            <p:nvPr/>
          </p:nvSpPr>
          <p:spPr bwMode="auto">
            <a:xfrm>
              <a:off x="673" y="878"/>
              <a:ext cx="383"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fr-CA" altLang="en-US" sz="2000">
                  <a:solidFill>
                    <a:srgbClr val="000000"/>
                  </a:solidFill>
                  <a:latin typeface="Arial" panose="020B0604020202020204" pitchFamily="34" charset="0"/>
                  <a:cs typeface="Arial" panose="020B0604020202020204" pitchFamily="34" charset="0"/>
                </a:rPr>
                <a:t>line 3</a:t>
              </a:r>
              <a:endParaRPr lang="fr-CA" altLang="en-US" sz="2000">
                <a:latin typeface="Arial" panose="020B0604020202020204" pitchFamily="34" charset="0"/>
                <a:cs typeface="Arial" panose="020B0604020202020204" pitchFamily="34" charset="0"/>
              </a:endParaRPr>
            </a:p>
          </p:txBody>
        </p:sp>
        <p:sp>
          <p:nvSpPr>
            <p:cNvPr id="315543" name="Oval 147">
              <a:extLst>
                <a:ext uri="{FF2B5EF4-FFF2-40B4-BE49-F238E27FC236}">
                  <a16:creationId xmlns:a16="http://schemas.microsoft.com/office/drawing/2014/main" id="{AAEEBD02-6AF2-828F-F9F5-FDF62DEAA4D1}"/>
                </a:ext>
              </a:extLst>
            </p:cNvPr>
            <p:cNvSpPr>
              <a:spLocks noChangeArrowheads="1"/>
            </p:cNvSpPr>
            <p:nvPr/>
          </p:nvSpPr>
          <p:spPr bwMode="auto">
            <a:xfrm>
              <a:off x="2124" y="2135"/>
              <a:ext cx="34" cy="35"/>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315544" name="Oval 148">
              <a:extLst>
                <a:ext uri="{FF2B5EF4-FFF2-40B4-BE49-F238E27FC236}">
                  <a16:creationId xmlns:a16="http://schemas.microsoft.com/office/drawing/2014/main" id="{EC37B929-1C43-3C0E-B80F-244231DFC855}"/>
                </a:ext>
              </a:extLst>
            </p:cNvPr>
            <p:cNvSpPr>
              <a:spLocks noChangeArrowheads="1"/>
            </p:cNvSpPr>
            <p:nvPr/>
          </p:nvSpPr>
          <p:spPr bwMode="auto">
            <a:xfrm>
              <a:off x="2169" y="2089"/>
              <a:ext cx="35" cy="35"/>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315545" name="Oval 149">
              <a:extLst>
                <a:ext uri="{FF2B5EF4-FFF2-40B4-BE49-F238E27FC236}">
                  <a16:creationId xmlns:a16="http://schemas.microsoft.com/office/drawing/2014/main" id="{050500B8-3B94-2CDE-B736-D5E4B64EF59E}"/>
                </a:ext>
              </a:extLst>
            </p:cNvPr>
            <p:cNvSpPr>
              <a:spLocks noChangeArrowheads="1"/>
            </p:cNvSpPr>
            <p:nvPr/>
          </p:nvSpPr>
          <p:spPr bwMode="auto">
            <a:xfrm>
              <a:off x="2215" y="2061"/>
              <a:ext cx="35" cy="34"/>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315546" name="Oval 150">
              <a:extLst>
                <a:ext uri="{FF2B5EF4-FFF2-40B4-BE49-F238E27FC236}">
                  <a16:creationId xmlns:a16="http://schemas.microsoft.com/office/drawing/2014/main" id="{053917C6-B4EC-F5F9-933F-06D4A31344E4}"/>
                </a:ext>
              </a:extLst>
            </p:cNvPr>
            <p:cNvSpPr>
              <a:spLocks noChangeArrowheads="1"/>
            </p:cNvSpPr>
            <p:nvPr/>
          </p:nvSpPr>
          <p:spPr bwMode="auto">
            <a:xfrm>
              <a:off x="2267" y="2014"/>
              <a:ext cx="34" cy="35"/>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315547" name="Oval 151">
              <a:extLst>
                <a:ext uri="{FF2B5EF4-FFF2-40B4-BE49-F238E27FC236}">
                  <a16:creationId xmlns:a16="http://schemas.microsoft.com/office/drawing/2014/main" id="{B1D8D689-F286-BA0B-FDCC-C748594464D0}"/>
                </a:ext>
              </a:extLst>
            </p:cNvPr>
            <p:cNvSpPr>
              <a:spLocks noChangeArrowheads="1"/>
            </p:cNvSpPr>
            <p:nvPr/>
          </p:nvSpPr>
          <p:spPr bwMode="auto">
            <a:xfrm>
              <a:off x="2313" y="1865"/>
              <a:ext cx="35" cy="36"/>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315548" name="Oval 152">
              <a:extLst>
                <a:ext uri="{FF2B5EF4-FFF2-40B4-BE49-F238E27FC236}">
                  <a16:creationId xmlns:a16="http://schemas.microsoft.com/office/drawing/2014/main" id="{E442F18F-CADC-F897-6E71-CCE7E481F3F2}"/>
                </a:ext>
              </a:extLst>
            </p:cNvPr>
            <p:cNvSpPr>
              <a:spLocks noChangeArrowheads="1"/>
            </p:cNvSpPr>
            <p:nvPr/>
          </p:nvSpPr>
          <p:spPr bwMode="auto">
            <a:xfrm>
              <a:off x="2359" y="1820"/>
              <a:ext cx="34" cy="35"/>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315549" name="Oval 153">
              <a:extLst>
                <a:ext uri="{FF2B5EF4-FFF2-40B4-BE49-F238E27FC236}">
                  <a16:creationId xmlns:a16="http://schemas.microsoft.com/office/drawing/2014/main" id="{8A786774-AB97-C184-41D1-713F247A2BCF}"/>
                </a:ext>
              </a:extLst>
            </p:cNvPr>
            <p:cNvSpPr>
              <a:spLocks noChangeArrowheads="1"/>
            </p:cNvSpPr>
            <p:nvPr/>
          </p:nvSpPr>
          <p:spPr bwMode="auto">
            <a:xfrm>
              <a:off x="2405" y="1883"/>
              <a:ext cx="34" cy="34"/>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315550" name="Oval 154">
              <a:extLst>
                <a:ext uri="{FF2B5EF4-FFF2-40B4-BE49-F238E27FC236}">
                  <a16:creationId xmlns:a16="http://schemas.microsoft.com/office/drawing/2014/main" id="{FC702C16-8F51-127A-3A65-8A1B76FD7FE9}"/>
                </a:ext>
              </a:extLst>
            </p:cNvPr>
            <p:cNvSpPr>
              <a:spLocks noChangeArrowheads="1"/>
            </p:cNvSpPr>
            <p:nvPr/>
          </p:nvSpPr>
          <p:spPr bwMode="auto">
            <a:xfrm>
              <a:off x="2451" y="1562"/>
              <a:ext cx="34" cy="33"/>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315551" name="Oval 155">
              <a:extLst>
                <a:ext uri="{FF2B5EF4-FFF2-40B4-BE49-F238E27FC236}">
                  <a16:creationId xmlns:a16="http://schemas.microsoft.com/office/drawing/2014/main" id="{E74CA038-30B3-A86F-D7C3-F1B63E743052}"/>
                </a:ext>
              </a:extLst>
            </p:cNvPr>
            <p:cNvSpPr>
              <a:spLocks noChangeArrowheads="1"/>
            </p:cNvSpPr>
            <p:nvPr/>
          </p:nvSpPr>
          <p:spPr bwMode="auto">
            <a:xfrm>
              <a:off x="2503" y="1595"/>
              <a:ext cx="34" cy="35"/>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315552" name="Oval 156">
              <a:extLst>
                <a:ext uri="{FF2B5EF4-FFF2-40B4-BE49-F238E27FC236}">
                  <a16:creationId xmlns:a16="http://schemas.microsoft.com/office/drawing/2014/main" id="{C914F4BE-1257-1467-A3B9-0E87A4666F85}"/>
                </a:ext>
              </a:extLst>
            </p:cNvPr>
            <p:cNvSpPr>
              <a:spLocks noChangeArrowheads="1"/>
            </p:cNvSpPr>
            <p:nvPr/>
          </p:nvSpPr>
          <p:spPr bwMode="auto">
            <a:xfrm>
              <a:off x="2549" y="1499"/>
              <a:ext cx="35" cy="34"/>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315553" name="Oval 157">
              <a:extLst>
                <a:ext uri="{FF2B5EF4-FFF2-40B4-BE49-F238E27FC236}">
                  <a16:creationId xmlns:a16="http://schemas.microsoft.com/office/drawing/2014/main" id="{9A510827-F117-79FB-862A-F3EF7D065464}"/>
                </a:ext>
              </a:extLst>
            </p:cNvPr>
            <p:cNvSpPr>
              <a:spLocks noChangeArrowheads="1"/>
            </p:cNvSpPr>
            <p:nvPr/>
          </p:nvSpPr>
          <p:spPr bwMode="auto">
            <a:xfrm>
              <a:off x="2606" y="1848"/>
              <a:ext cx="34" cy="35"/>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315554" name="Oval 158">
              <a:extLst>
                <a:ext uri="{FF2B5EF4-FFF2-40B4-BE49-F238E27FC236}">
                  <a16:creationId xmlns:a16="http://schemas.microsoft.com/office/drawing/2014/main" id="{D0667A35-9605-C88E-9D6F-D118006BE80C}"/>
                </a:ext>
              </a:extLst>
            </p:cNvPr>
            <p:cNvSpPr>
              <a:spLocks noChangeArrowheads="1"/>
            </p:cNvSpPr>
            <p:nvPr/>
          </p:nvSpPr>
          <p:spPr bwMode="auto">
            <a:xfrm>
              <a:off x="2646" y="1401"/>
              <a:ext cx="35" cy="35"/>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315555" name="Oval 159">
              <a:extLst>
                <a:ext uri="{FF2B5EF4-FFF2-40B4-BE49-F238E27FC236}">
                  <a16:creationId xmlns:a16="http://schemas.microsoft.com/office/drawing/2014/main" id="{F27E5E96-0777-5550-28FB-9EF976D17225}"/>
                </a:ext>
              </a:extLst>
            </p:cNvPr>
            <p:cNvSpPr>
              <a:spLocks noChangeArrowheads="1"/>
            </p:cNvSpPr>
            <p:nvPr/>
          </p:nvSpPr>
          <p:spPr bwMode="auto">
            <a:xfrm>
              <a:off x="2687" y="1269"/>
              <a:ext cx="34" cy="34"/>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315556" name="Oval 160">
              <a:extLst>
                <a:ext uri="{FF2B5EF4-FFF2-40B4-BE49-F238E27FC236}">
                  <a16:creationId xmlns:a16="http://schemas.microsoft.com/office/drawing/2014/main" id="{46374C35-2545-CCB4-7F6D-CE392F21C5FD}"/>
                </a:ext>
              </a:extLst>
            </p:cNvPr>
            <p:cNvSpPr>
              <a:spLocks noChangeArrowheads="1"/>
            </p:cNvSpPr>
            <p:nvPr/>
          </p:nvSpPr>
          <p:spPr bwMode="auto">
            <a:xfrm>
              <a:off x="2727" y="1114"/>
              <a:ext cx="34" cy="35"/>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315557" name="Oval 161">
              <a:extLst>
                <a:ext uri="{FF2B5EF4-FFF2-40B4-BE49-F238E27FC236}">
                  <a16:creationId xmlns:a16="http://schemas.microsoft.com/office/drawing/2014/main" id="{CE04E8DC-DC40-2521-3504-F2672E0B6055}"/>
                </a:ext>
              </a:extLst>
            </p:cNvPr>
            <p:cNvSpPr>
              <a:spLocks noChangeArrowheads="1"/>
            </p:cNvSpPr>
            <p:nvPr/>
          </p:nvSpPr>
          <p:spPr bwMode="auto">
            <a:xfrm>
              <a:off x="2745" y="1005"/>
              <a:ext cx="34" cy="34"/>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315558" name="Oval 162">
              <a:extLst>
                <a:ext uri="{FF2B5EF4-FFF2-40B4-BE49-F238E27FC236}">
                  <a16:creationId xmlns:a16="http://schemas.microsoft.com/office/drawing/2014/main" id="{9B684A80-0407-9EF7-E979-9CC0B96FB92E}"/>
                </a:ext>
              </a:extLst>
            </p:cNvPr>
            <p:cNvSpPr>
              <a:spLocks noChangeArrowheads="1"/>
            </p:cNvSpPr>
            <p:nvPr/>
          </p:nvSpPr>
          <p:spPr bwMode="auto">
            <a:xfrm>
              <a:off x="2779" y="982"/>
              <a:ext cx="34" cy="35"/>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315559" name="Oval 163">
              <a:extLst>
                <a:ext uri="{FF2B5EF4-FFF2-40B4-BE49-F238E27FC236}">
                  <a16:creationId xmlns:a16="http://schemas.microsoft.com/office/drawing/2014/main" id="{6555765A-47D6-31E4-2126-EE53FB7D1AEB}"/>
                </a:ext>
              </a:extLst>
            </p:cNvPr>
            <p:cNvSpPr>
              <a:spLocks noChangeArrowheads="1"/>
            </p:cNvSpPr>
            <p:nvPr/>
          </p:nvSpPr>
          <p:spPr bwMode="auto">
            <a:xfrm>
              <a:off x="2801" y="1034"/>
              <a:ext cx="35" cy="34"/>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315560" name="Oval 164">
              <a:extLst>
                <a:ext uri="{FF2B5EF4-FFF2-40B4-BE49-F238E27FC236}">
                  <a16:creationId xmlns:a16="http://schemas.microsoft.com/office/drawing/2014/main" id="{94CD0DA0-73FF-C245-C042-DB800DDD8400}"/>
                </a:ext>
              </a:extLst>
            </p:cNvPr>
            <p:cNvSpPr>
              <a:spLocks noChangeArrowheads="1"/>
            </p:cNvSpPr>
            <p:nvPr/>
          </p:nvSpPr>
          <p:spPr bwMode="auto">
            <a:xfrm>
              <a:off x="2841" y="1068"/>
              <a:ext cx="35" cy="35"/>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315561" name="Oval 165">
              <a:extLst>
                <a:ext uri="{FF2B5EF4-FFF2-40B4-BE49-F238E27FC236}">
                  <a16:creationId xmlns:a16="http://schemas.microsoft.com/office/drawing/2014/main" id="{14A01D81-49F6-0126-CA6D-FFA135FD1A73}"/>
                </a:ext>
              </a:extLst>
            </p:cNvPr>
            <p:cNvSpPr>
              <a:spLocks noChangeArrowheads="1"/>
            </p:cNvSpPr>
            <p:nvPr/>
          </p:nvSpPr>
          <p:spPr bwMode="auto">
            <a:xfrm>
              <a:off x="2871" y="1017"/>
              <a:ext cx="34" cy="34"/>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315562" name="Oval 166">
              <a:extLst>
                <a:ext uri="{FF2B5EF4-FFF2-40B4-BE49-F238E27FC236}">
                  <a16:creationId xmlns:a16="http://schemas.microsoft.com/office/drawing/2014/main" id="{5EF4CC5E-BBE0-82AB-A7D8-38745F48C0DC}"/>
                </a:ext>
              </a:extLst>
            </p:cNvPr>
            <p:cNvSpPr>
              <a:spLocks noChangeArrowheads="1"/>
            </p:cNvSpPr>
            <p:nvPr/>
          </p:nvSpPr>
          <p:spPr bwMode="auto">
            <a:xfrm>
              <a:off x="2905" y="878"/>
              <a:ext cx="35" cy="35"/>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315563" name="Oval 167">
              <a:extLst>
                <a:ext uri="{FF2B5EF4-FFF2-40B4-BE49-F238E27FC236}">
                  <a16:creationId xmlns:a16="http://schemas.microsoft.com/office/drawing/2014/main" id="{93A388D9-1D89-4E0C-7108-8232BAF3E512}"/>
                </a:ext>
              </a:extLst>
            </p:cNvPr>
            <p:cNvSpPr>
              <a:spLocks noChangeArrowheads="1"/>
            </p:cNvSpPr>
            <p:nvPr/>
          </p:nvSpPr>
          <p:spPr bwMode="auto">
            <a:xfrm>
              <a:off x="2946" y="867"/>
              <a:ext cx="34" cy="35"/>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315564" name="Oval 168">
              <a:extLst>
                <a:ext uri="{FF2B5EF4-FFF2-40B4-BE49-F238E27FC236}">
                  <a16:creationId xmlns:a16="http://schemas.microsoft.com/office/drawing/2014/main" id="{FCBE7AA1-7073-1251-7DB3-5D9A5169F2F7}"/>
                </a:ext>
              </a:extLst>
            </p:cNvPr>
            <p:cNvSpPr>
              <a:spLocks noChangeArrowheads="1"/>
            </p:cNvSpPr>
            <p:nvPr/>
          </p:nvSpPr>
          <p:spPr bwMode="auto">
            <a:xfrm>
              <a:off x="2980" y="1366"/>
              <a:ext cx="35" cy="35"/>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315565" name="Oval 169">
              <a:extLst>
                <a:ext uri="{FF2B5EF4-FFF2-40B4-BE49-F238E27FC236}">
                  <a16:creationId xmlns:a16="http://schemas.microsoft.com/office/drawing/2014/main" id="{C14B22E0-33B7-C18F-5190-B662B734D594}"/>
                </a:ext>
              </a:extLst>
            </p:cNvPr>
            <p:cNvSpPr>
              <a:spLocks noChangeArrowheads="1"/>
            </p:cNvSpPr>
            <p:nvPr/>
          </p:nvSpPr>
          <p:spPr bwMode="auto">
            <a:xfrm>
              <a:off x="3009" y="942"/>
              <a:ext cx="34" cy="35"/>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315566" name="Oval 170">
              <a:extLst>
                <a:ext uri="{FF2B5EF4-FFF2-40B4-BE49-F238E27FC236}">
                  <a16:creationId xmlns:a16="http://schemas.microsoft.com/office/drawing/2014/main" id="{DB22E7AC-CFE7-E248-B094-5DBB08E0314F}"/>
                </a:ext>
              </a:extLst>
            </p:cNvPr>
            <p:cNvSpPr>
              <a:spLocks noChangeArrowheads="1"/>
            </p:cNvSpPr>
            <p:nvPr/>
          </p:nvSpPr>
          <p:spPr bwMode="auto">
            <a:xfrm>
              <a:off x="3037" y="965"/>
              <a:ext cx="35" cy="34"/>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315567" name="Oval 171">
              <a:extLst>
                <a:ext uri="{FF2B5EF4-FFF2-40B4-BE49-F238E27FC236}">
                  <a16:creationId xmlns:a16="http://schemas.microsoft.com/office/drawing/2014/main" id="{BF3E1D0D-5AD1-156E-8594-104AA661B24F}"/>
                </a:ext>
              </a:extLst>
            </p:cNvPr>
            <p:cNvSpPr>
              <a:spLocks noChangeArrowheads="1"/>
            </p:cNvSpPr>
            <p:nvPr/>
          </p:nvSpPr>
          <p:spPr bwMode="auto">
            <a:xfrm>
              <a:off x="3077" y="931"/>
              <a:ext cx="35" cy="34"/>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315568" name="Oval 172">
              <a:extLst>
                <a:ext uri="{FF2B5EF4-FFF2-40B4-BE49-F238E27FC236}">
                  <a16:creationId xmlns:a16="http://schemas.microsoft.com/office/drawing/2014/main" id="{25F52589-CEEC-BFCE-89BD-88CCD1A8782F}"/>
                </a:ext>
              </a:extLst>
            </p:cNvPr>
            <p:cNvSpPr>
              <a:spLocks noChangeArrowheads="1"/>
            </p:cNvSpPr>
            <p:nvPr/>
          </p:nvSpPr>
          <p:spPr bwMode="auto">
            <a:xfrm>
              <a:off x="3101" y="1125"/>
              <a:ext cx="34" cy="35"/>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315569" name="Oval 173">
              <a:extLst>
                <a:ext uri="{FF2B5EF4-FFF2-40B4-BE49-F238E27FC236}">
                  <a16:creationId xmlns:a16="http://schemas.microsoft.com/office/drawing/2014/main" id="{72A28C4F-FE0A-C33E-B8C6-C078F7E900E8}"/>
                </a:ext>
              </a:extLst>
            </p:cNvPr>
            <p:cNvSpPr>
              <a:spLocks noChangeArrowheads="1"/>
            </p:cNvSpPr>
            <p:nvPr/>
          </p:nvSpPr>
          <p:spPr bwMode="auto">
            <a:xfrm>
              <a:off x="3123" y="965"/>
              <a:ext cx="35" cy="34"/>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315570" name="Oval 174">
              <a:extLst>
                <a:ext uri="{FF2B5EF4-FFF2-40B4-BE49-F238E27FC236}">
                  <a16:creationId xmlns:a16="http://schemas.microsoft.com/office/drawing/2014/main" id="{93C9FA14-177C-D5AF-9147-8230B1422106}"/>
                </a:ext>
              </a:extLst>
            </p:cNvPr>
            <p:cNvSpPr>
              <a:spLocks noChangeArrowheads="1"/>
            </p:cNvSpPr>
            <p:nvPr/>
          </p:nvSpPr>
          <p:spPr bwMode="auto">
            <a:xfrm>
              <a:off x="3152" y="999"/>
              <a:ext cx="35" cy="35"/>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315571" name="Oval 175">
              <a:extLst>
                <a:ext uri="{FF2B5EF4-FFF2-40B4-BE49-F238E27FC236}">
                  <a16:creationId xmlns:a16="http://schemas.microsoft.com/office/drawing/2014/main" id="{57D90E14-2BB8-42A6-9960-6517BCB2D750}"/>
                </a:ext>
              </a:extLst>
            </p:cNvPr>
            <p:cNvSpPr>
              <a:spLocks noChangeArrowheads="1"/>
            </p:cNvSpPr>
            <p:nvPr/>
          </p:nvSpPr>
          <p:spPr bwMode="auto">
            <a:xfrm>
              <a:off x="3187" y="1235"/>
              <a:ext cx="34" cy="34"/>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315572" name="Oval 176">
              <a:extLst>
                <a:ext uri="{FF2B5EF4-FFF2-40B4-BE49-F238E27FC236}">
                  <a16:creationId xmlns:a16="http://schemas.microsoft.com/office/drawing/2014/main" id="{A92E7438-1873-61F8-855E-2C2E860A14DD}"/>
                </a:ext>
              </a:extLst>
            </p:cNvPr>
            <p:cNvSpPr>
              <a:spLocks noChangeArrowheads="1"/>
            </p:cNvSpPr>
            <p:nvPr/>
          </p:nvSpPr>
          <p:spPr bwMode="auto">
            <a:xfrm>
              <a:off x="3204" y="970"/>
              <a:ext cx="34" cy="35"/>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315573" name="Oval 177">
              <a:extLst>
                <a:ext uri="{FF2B5EF4-FFF2-40B4-BE49-F238E27FC236}">
                  <a16:creationId xmlns:a16="http://schemas.microsoft.com/office/drawing/2014/main" id="{69F4009D-38EF-132B-96DA-C8283A8E44FC}"/>
                </a:ext>
              </a:extLst>
            </p:cNvPr>
            <p:cNvSpPr>
              <a:spLocks noChangeArrowheads="1"/>
            </p:cNvSpPr>
            <p:nvPr/>
          </p:nvSpPr>
          <p:spPr bwMode="auto">
            <a:xfrm>
              <a:off x="3238" y="924"/>
              <a:ext cx="35" cy="35"/>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315574" name="Line 178">
              <a:extLst>
                <a:ext uri="{FF2B5EF4-FFF2-40B4-BE49-F238E27FC236}">
                  <a16:creationId xmlns:a16="http://schemas.microsoft.com/office/drawing/2014/main" id="{B97BED68-6457-9BAF-6702-C8816AA534F7}"/>
                </a:ext>
              </a:extLst>
            </p:cNvPr>
            <p:cNvSpPr>
              <a:spLocks noChangeShapeType="1"/>
            </p:cNvSpPr>
            <p:nvPr/>
          </p:nvSpPr>
          <p:spPr bwMode="auto">
            <a:xfrm>
              <a:off x="2336" y="2209"/>
              <a:ext cx="0" cy="4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15575" name="Line 179">
              <a:extLst>
                <a:ext uri="{FF2B5EF4-FFF2-40B4-BE49-F238E27FC236}">
                  <a16:creationId xmlns:a16="http://schemas.microsoft.com/office/drawing/2014/main" id="{28FB009C-F959-AA46-5112-5D97AF7EE7CC}"/>
                </a:ext>
              </a:extLst>
            </p:cNvPr>
            <p:cNvSpPr>
              <a:spLocks noChangeShapeType="1"/>
            </p:cNvSpPr>
            <p:nvPr/>
          </p:nvSpPr>
          <p:spPr bwMode="auto">
            <a:xfrm>
              <a:off x="2577" y="2209"/>
              <a:ext cx="0" cy="4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15576" name="Line 180">
              <a:extLst>
                <a:ext uri="{FF2B5EF4-FFF2-40B4-BE49-F238E27FC236}">
                  <a16:creationId xmlns:a16="http://schemas.microsoft.com/office/drawing/2014/main" id="{E21D1DD2-96AA-8C46-3E51-51C4DA7DC4FB}"/>
                </a:ext>
              </a:extLst>
            </p:cNvPr>
            <p:cNvSpPr>
              <a:spLocks noChangeShapeType="1"/>
            </p:cNvSpPr>
            <p:nvPr/>
          </p:nvSpPr>
          <p:spPr bwMode="auto">
            <a:xfrm>
              <a:off x="2819" y="2209"/>
              <a:ext cx="0" cy="4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15577" name="Line 181">
              <a:extLst>
                <a:ext uri="{FF2B5EF4-FFF2-40B4-BE49-F238E27FC236}">
                  <a16:creationId xmlns:a16="http://schemas.microsoft.com/office/drawing/2014/main" id="{BA3C3836-85BD-1975-9933-EBB9089DDBB4}"/>
                </a:ext>
              </a:extLst>
            </p:cNvPr>
            <p:cNvSpPr>
              <a:spLocks noChangeShapeType="1"/>
            </p:cNvSpPr>
            <p:nvPr/>
          </p:nvSpPr>
          <p:spPr bwMode="auto">
            <a:xfrm>
              <a:off x="3055" y="2209"/>
              <a:ext cx="0" cy="4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15578" name="Line 182">
              <a:extLst>
                <a:ext uri="{FF2B5EF4-FFF2-40B4-BE49-F238E27FC236}">
                  <a16:creationId xmlns:a16="http://schemas.microsoft.com/office/drawing/2014/main" id="{6B838E41-974F-2996-B715-4587BC94A266}"/>
                </a:ext>
              </a:extLst>
            </p:cNvPr>
            <p:cNvSpPr>
              <a:spLocks noChangeShapeType="1"/>
            </p:cNvSpPr>
            <p:nvPr/>
          </p:nvSpPr>
          <p:spPr bwMode="auto">
            <a:xfrm>
              <a:off x="3296" y="2209"/>
              <a:ext cx="0" cy="4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15579" name="Line 183">
              <a:extLst>
                <a:ext uri="{FF2B5EF4-FFF2-40B4-BE49-F238E27FC236}">
                  <a16:creationId xmlns:a16="http://schemas.microsoft.com/office/drawing/2014/main" id="{DA2E110C-AA36-8637-798F-C9F4821B6C3D}"/>
                </a:ext>
              </a:extLst>
            </p:cNvPr>
            <p:cNvSpPr>
              <a:spLocks noChangeShapeType="1"/>
            </p:cNvSpPr>
            <p:nvPr/>
          </p:nvSpPr>
          <p:spPr bwMode="auto">
            <a:xfrm>
              <a:off x="3538" y="2209"/>
              <a:ext cx="0" cy="4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15580" name="Line 184">
              <a:extLst>
                <a:ext uri="{FF2B5EF4-FFF2-40B4-BE49-F238E27FC236}">
                  <a16:creationId xmlns:a16="http://schemas.microsoft.com/office/drawing/2014/main" id="{04E2B710-41CC-9C0D-1EC1-1C1005F173F4}"/>
                </a:ext>
              </a:extLst>
            </p:cNvPr>
            <p:cNvSpPr>
              <a:spLocks noChangeShapeType="1"/>
            </p:cNvSpPr>
            <p:nvPr/>
          </p:nvSpPr>
          <p:spPr bwMode="auto">
            <a:xfrm flipH="1">
              <a:off x="2090" y="2205"/>
              <a:ext cx="45"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15581" name="Line 185">
              <a:extLst>
                <a:ext uri="{FF2B5EF4-FFF2-40B4-BE49-F238E27FC236}">
                  <a16:creationId xmlns:a16="http://schemas.microsoft.com/office/drawing/2014/main" id="{3B6EBADF-2C6F-5788-6629-49C61F9F4360}"/>
                </a:ext>
              </a:extLst>
            </p:cNvPr>
            <p:cNvSpPr>
              <a:spLocks noChangeShapeType="1"/>
            </p:cNvSpPr>
            <p:nvPr/>
          </p:nvSpPr>
          <p:spPr bwMode="auto">
            <a:xfrm flipH="1">
              <a:off x="2090" y="1923"/>
              <a:ext cx="45"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15582" name="Line 186">
              <a:extLst>
                <a:ext uri="{FF2B5EF4-FFF2-40B4-BE49-F238E27FC236}">
                  <a16:creationId xmlns:a16="http://schemas.microsoft.com/office/drawing/2014/main" id="{CB38287A-EE38-1BDE-00E4-5D29877776B2}"/>
                </a:ext>
              </a:extLst>
            </p:cNvPr>
            <p:cNvSpPr>
              <a:spLocks noChangeShapeType="1"/>
            </p:cNvSpPr>
            <p:nvPr/>
          </p:nvSpPr>
          <p:spPr bwMode="auto">
            <a:xfrm flipH="1">
              <a:off x="2090" y="1648"/>
              <a:ext cx="45"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15583" name="Line 187">
              <a:extLst>
                <a:ext uri="{FF2B5EF4-FFF2-40B4-BE49-F238E27FC236}">
                  <a16:creationId xmlns:a16="http://schemas.microsoft.com/office/drawing/2014/main" id="{2E1DE7B5-7D6C-13B8-83CD-7B61F79271D5}"/>
                </a:ext>
              </a:extLst>
            </p:cNvPr>
            <p:cNvSpPr>
              <a:spLocks noChangeShapeType="1"/>
            </p:cNvSpPr>
            <p:nvPr/>
          </p:nvSpPr>
          <p:spPr bwMode="auto">
            <a:xfrm flipH="1">
              <a:off x="2090" y="1373"/>
              <a:ext cx="45"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15584" name="Line 188">
              <a:extLst>
                <a:ext uri="{FF2B5EF4-FFF2-40B4-BE49-F238E27FC236}">
                  <a16:creationId xmlns:a16="http://schemas.microsoft.com/office/drawing/2014/main" id="{AEE2F106-1DC4-31DD-E18D-9DFAD6694802}"/>
                </a:ext>
              </a:extLst>
            </p:cNvPr>
            <p:cNvSpPr>
              <a:spLocks noChangeShapeType="1"/>
            </p:cNvSpPr>
            <p:nvPr/>
          </p:nvSpPr>
          <p:spPr bwMode="auto">
            <a:xfrm flipH="1">
              <a:off x="2090" y="1097"/>
              <a:ext cx="45"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15585" name="Rectangle 189">
              <a:extLst>
                <a:ext uri="{FF2B5EF4-FFF2-40B4-BE49-F238E27FC236}">
                  <a16:creationId xmlns:a16="http://schemas.microsoft.com/office/drawing/2014/main" id="{7B197F61-278E-13C4-0FCB-83788F4D634C}"/>
                </a:ext>
              </a:extLst>
            </p:cNvPr>
            <p:cNvSpPr>
              <a:spLocks noChangeArrowheads="1"/>
            </p:cNvSpPr>
            <p:nvPr/>
          </p:nvSpPr>
          <p:spPr bwMode="auto">
            <a:xfrm>
              <a:off x="2089" y="827"/>
              <a:ext cx="1477" cy="1429"/>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315586" name="Freeform 190">
              <a:extLst>
                <a:ext uri="{FF2B5EF4-FFF2-40B4-BE49-F238E27FC236}">
                  <a16:creationId xmlns:a16="http://schemas.microsoft.com/office/drawing/2014/main" id="{A74E0D5D-8D1C-464A-7C7E-1B3B7C0637C3}"/>
                </a:ext>
              </a:extLst>
            </p:cNvPr>
            <p:cNvSpPr>
              <a:spLocks/>
            </p:cNvSpPr>
            <p:nvPr/>
          </p:nvSpPr>
          <p:spPr bwMode="auto">
            <a:xfrm>
              <a:off x="2859" y="1028"/>
              <a:ext cx="397" cy="0"/>
            </a:xfrm>
            <a:custGeom>
              <a:avLst/>
              <a:gdLst>
                <a:gd name="T0" fmla="*/ 35 w 424"/>
                <a:gd name="T1" fmla="*/ 34 w 424"/>
                <a:gd name="T2" fmla="*/ 33 w 424"/>
                <a:gd name="T3" fmla="*/ 32 w 424"/>
                <a:gd name="T4" fmla="*/ 31 w 424"/>
                <a:gd name="T5" fmla="*/ 30 w 424"/>
                <a:gd name="T6" fmla="*/ 29 w 424"/>
                <a:gd name="T7" fmla="*/ 28 w 424"/>
                <a:gd name="T8" fmla="*/ 26 w 424"/>
                <a:gd name="T9" fmla="*/ 25 w 424"/>
                <a:gd name="T10" fmla="*/ 24 w 424"/>
                <a:gd name="T11" fmla="*/ 22 w 424"/>
                <a:gd name="T12" fmla="*/ 22 w 424"/>
                <a:gd name="T13" fmla="*/ 21 w 424"/>
                <a:gd name="T14" fmla="*/ 20 w 424"/>
                <a:gd name="T15" fmla="*/ 19 w 424"/>
                <a:gd name="T16" fmla="*/ 18 w 424"/>
                <a:gd name="T17" fmla="*/ 17 w 424"/>
                <a:gd name="T18" fmla="*/ 16 w 424"/>
                <a:gd name="T19" fmla="*/ 15 w 424"/>
                <a:gd name="T20" fmla="*/ 14 w 424"/>
                <a:gd name="T21" fmla="*/ 12 w 424"/>
                <a:gd name="T22" fmla="*/ 11 w 424"/>
                <a:gd name="T23" fmla="*/ 9 w 424"/>
                <a:gd name="T24" fmla="*/ 8 w 424"/>
                <a:gd name="T25" fmla="*/ 7 w 424"/>
                <a:gd name="T26" fmla="*/ 7 w 424"/>
                <a:gd name="T27" fmla="*/ 7 w 424"/>
                <a:gd name="T28" fmla="*/ 7 w 424"/>
                <a:gd name="T29" fmla="*/ 7 w 424"/>
                <a:gd name="T30" fmla="*/ 7 w 424"/>
                <a:gd name="T31" fmla="*/ 7 w 424"/>
                <a:gd name="T32" fmla="*/ 0 w 424"/>
                <a:gd name="T33" fmla="*/ 0 w 4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Lst>
              <a:ahLst/>
              <a:cxnLst>
                <a:cxn ang="T34">
                  <a:pos x="T0" y="0"/>
                </a:cxn>
                <a:cxn ang="T35">
                  <a:pos x="T1" y="0"/>
                </a:cxn>
                <a:cxn ang="T36">
                  <a:pos x="T2" y="0"/>
                </a:cxn>
                <a:cxn ang="T37">
                  <a:pos x="T3" y="0"/>
                </a:cxn>
                <a:cxn ang="T38">
                  <a:pos x="T4" y="0"/>
                </a:cxn>
                <a:cxn ang="T39">
                  <a:pos x="T5" y="0"/>
                </a:cxn>
                <a:cxn ang="T40">
                  <a:pos x="T6" y="0"/>
                </a:cxn>
                <a:cxn ang="T41">
                  <a:pos x="T7" y="0"/>
                </a:cxn>
                <a:cxn ang="T42">
                  <a:pos x="T8" y="0"/>
                </a:cxn>
                <a:cxn ang="T43">
                  <a:pos x="T9" y="0"/>
                </a:cxn>
                <a:cxn ang="T44">
                  <a:pos x="T10" y="0"/>
                </a:cxn>
                <a:cxn ang="T45">
                  <a:pos x="T11" y="0"/>
                </a:cxn>
                <a:cxn ang="T46">
                  <a:pos x="T12" y="0"/>
                </a:cxn>
                <a:cxn ang="T47">
                  <a:pos x="T13" y="0"/>
                </a:cxn>
                <a:cxn ang="T48">
                  <a:pos x="T14" y="0"/>
                </a:cxn>
                <a:cxn ang="T49">
                  <a:pos x="T15" y="0"/>
                </a:cxn>
                <a:cxn ang="T50">
                  <a:pos x="T16" y="0"/>
                </a:cxn>
                <a:cxn ang="T51">
                  <a:pos x="T17" y="0"/>
                </a:cxn>
                <a:cxn ang="T52">
                  <a:pos x="T18" y="0"/>
                </a:cxn>
                <a:cxn ang="T53">
                  <a:pos x="T19" y="0"/>
                </a:cxn>
                <a:cxn ang="T54">
                  <a:pos x="T20" y="0"/>
                </a:cxn>
                <a:cxn ang="T55">
                  <a:pos x="T21" y="0"/>
                </a:cxn>
                <a:cxn ang="T56">
                  <a:pos x="T22" y="0"/>
                </a:cxn>
                <a:cxn ang="T57">
                  <a:pos x="T23" y="0"/>
                </a:cxn>
                <a:cxn ang="T58">
                  <a:pos x="T24" y="0"/>
                </a:cxn>
                <a:cxn ang="T59">
                  <a:pos x="T25" y="0"/>
                </a:cxn>
                <a:cxn ang="T60">
                  <a:pos x="T26" y="0"/>
                </a:cxn>
                <a:cxn ang="T61">
                  <a:pos x="T27" y="0"/>
                </a:cxn>
                <a:cxn ang="T62">
                  <a:pos x="T28" y="0"/>
                </a:cxn>
                <a:cxn ang="T63">
                  <a:pos x="T29" y="0"/>
                </a:cxn>
                <a:cxn ang="T64">
                  <a:pos x="T30" y="0"/>
                </a:cxn>
                <a:cxn ang="T65">
                  <a:pos x="T31" y="0"/>
                </a:cxn>
                <a:cxn ang="T66">
                  <a:pos x="T32" y="0"/>
                </a:cxn>
                <a:cxn ang="T67">
                  <a:pos x="T33" y="0"/>
                </a:cxn>
              </a:cxnLst>
              <a:rect l="0" t="0" r="r" b="b"/>
              <a:pathLst>
                <a:path w="424">
                  <a:moveTo>
                    <a:pt x="424" y="0"/>
                  </a:moveTo>
                  <a:lnTo>
                    <a:pt x="412" y="0"/>
                  </a:lnTo>
                  <a:lnTo>
                    <a:pt x="399" y="0"/>
                  </a:lnTo>
                  <a:lnTo>
                    <a:pt x="387" y="0"/>
                  </a:lnTo>
                  <a:lnTo>
                    <a:pt x="369" y="0"/>
                  </a:lnTo>
                  <a:lnTo>
                    <a:pt x="356" y="0"/>
                  </a:lnTo>
                  <a:lnTo>
                    <a:pt x="344" y="0"/>
                  </a:lnTo>
                  <a:lnTo>
                    <a:pt x="332" y="0"/>
                  </a:lnTo>
                  <a:lnTo>
                    <a:pt x="319" y="0"/>
                  </a:lnTo>
                  <a:lnTo>
                    <a:pt x="307" y="0"/>
                  </a:lnTo>
                  <a:lnTo>
                    <a:pt x="289" y="0"/>
                  </a:lnTo>
                  <a:lnTo>
                    <a:pt x="276" y="0"/>
                  </a:lnTo>
                  <a:lnTo>
                    <a:pt x="264" y="0"/>
                  </a:lnTo>
                  <a:lnTo>
                    <a:pt x="252" y="0"/>
                  </a:lnTo>
                  <a:lnTo>
                    <a:pt x="239" y="0"/>
                  </a:lnTo>
                  <a:lnTo>
                    <a:pt x="221" y="0"/>
                  </a:lnTo>
                  <a:lnTo>
                    <a:pt x="209" y="0"/>
                  </a:lnTo>
                  <a:lnTo>
                    <a:pt x="196" y="0"/>
                  </a:lnTo>
                  <a:lnTo>
                    <a:pt x="184" y="0"/>
                  </a:lnTo>
                  <a:lnTo>
                    <a:pt x="172" y="0"/>
                  </a:lnTo>
                  <a:lnTo>
                    <a:pt x="160" y="0"/>
                  </a:lnTo>
                  <a:lnTo>
                    <a:pt x="141" y="0"/>
                  </a:lnTo>
                  <a:lnTo>
                    <a:pt x="129" y="0"/>
                  </a:lnTo>
                  <a:lnTo>
                    <a:pt x="116" y="0"/>
                  </a:lnTo>
                  <a:lnTo>
                    <a:pt x="104" y="0"/>
                  </a:lnTo>
                  <a:lnTo>
                    <a:pt x="92" y="0"/>
                  </a:lnTo>
                  <a:lnTo>
                    <a:pt x="80" y="0"/>
                  </a:lnTo>
                  <a:lnTo>
                    <a:pt x="61" y="0"/>
                  </a:lnTo>
                  <a:lnTo>
                    <a:pt x="49" y="0"/>
                  </a:lnTo>
                  <a:lnTo>
                    <a:pt x="37" y="0"/>
                  </a:lnTo>
                  <a:lnTo>
                    <a:pt x="24" y="0"/>
                  </a:lnTo>
                  <a:lnTo>
                    <a:pt x="12" y="0"/>
                  </a:lnTo>
                  <a:lnTo>
                    <a:pt x="0" y="0"/>
                  </a:lnTo>
                </a:path>
              </a:pathLst>
            </a:custGeom>
            <a:solidFill>
              <a:srgbClr val="0000FF"/>
            </a:solidFill>
            <a:ln w="9525">
              <a:solidFill>
                <a:srgbClr val="000000"/>
              </a:solidFill>
              <a:prstDash val="solid"/>
              <a:round/>
              <a:headEnd/>
              <a:tailEnd/>
            </a:ln>
          </p:spPr>
          <p:txBody>
            <a:bodyPr/>
            <a:lstStyle/>
            <a:p>
              <a:endParaRPr lang="en-US"/>
            </a:p>
          </p:txBody>
        </p:sp>
        <p:sp>
          <p:nvSpPr>
            <p:cNvPr id="315587" name="Freeform 191">
              <a:extLst>
                <a:ext uri="{FF2B5EF4-FFF2-40B4-BE49-F238E27FC236}">
                  <a16:creationId xmlns:a16="http://schemas.microsoft.com/office/drawing/2014/main" id="{16E8E055-7958-32FE-E5DD-A7AE585B8017}"/>
                </a:ext>
              </a:extLst>
            </p:cNvPr>
            <p:cNvSpPr>
              <a:spLocks/>
            </p:cNvSpPr>
            <p:nvPr/>
          </p:nvSpPr>
          <p:spPr bwMode="auto">
            <a:xfrm>
              <a:off x="2859" y="1028"/>
              <a:ext cx="397" cy="0"/>
            </a:xfrm>
            <a:custGeom>
              <a:avLst/>
              <a:gdLst>
                <a:gd name="T0" fmla="*/ 35 w 424"/>
                <a:gd name="T1" fmla="*/ 34 w 424"/>
                <a:gd name="T2" fmla="*/ 33 w 424"/>
                <a:gd name="T3" fmla="*/ 32 w 424"/>
                <a:gd name="T4" fmla="*/ 31 w 424"/>
                <a:gd name="T5" fmla="*/ 30 w 424"/>
                <a:gd name="T6" fmla="*/ 29 w 424"/>
                <a:gd name="T7" fmla="*/ 28 w 424"/>
                <a:gd name="T8" fmla="*/ 26 w 424"/>
                <a:gd name="T9" fmla="*/ 25 w 424"/>
                <a:gd name="T10" fmla="*/ 24 w 424"/>
                <a:gd name="T11" fmla="*/ 22 w 424"/>
                <a:gd name="T12" fmla="*/ 22 w 424"/>
                <a:gd name="T13" fmla="*/ 21 w 424"/>
                <a:gd name="T14" fmla="*/ 20 w 424"/>
                <a:gd name="T15" fmla="*/ 19 w 424"/>
                <a:gd name="T16" fmla="*/ 18 w 424"/>
                <a:gd name="T17" fmla="*/ 17 w 424"/>
                <a:gd name="T18" fmla="*/ 16 w 424"/>
                <a:gd name="T19" fmla="*/ 15 w 424"/>
                <a:gd name="T20" fmla="*/ 14 w 424"/>
                <a:gd name="T21" fmla="*/ 12 w 424"/>
                <a:gd name="T22" fmla="*/ 11 w 424"/>
                <a:gd name="T23" fmla="*/ 9 w 424"/>
                <a:gd name="T24" fmla="*/ 8 w 424"/>
                <a:gd name="T25" fmla="*/ 7 w 424"/>
                <a:gd name="T26" fmla="*/ 7 w 424"/>
                <a:gd name="T27" fmla="*/ 7 w 424"/>
                <a:gd name="T28" fmla="*/ 7 w 424"/>
                <a:gd name="T29" fmla="*/ 7 w 424"/>
                <a:gd name="T30" fmla="*/ 7 w 424"/>
                <a:gd name="T31" fmla="*/ 7 w 424"/>
                <a:gd name="T32" fmla="*/ 0 w 424"/>
                <a:gd name="T33" fmla="*/ 0 w 4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Lst>
              <a:ahLst/>
              <a:cxnLst>
                <a:cxn ang="T34">
                  <a:pos x="T0" y="0"/>
                </a:cxn>
                <a:cxn ang="T35">
                  <a:pos x="T1" y="0"/>
                </a:cxn>
                <a:cxn ang="T36">
                  <a:pos x="T2" y="0"/>
                </a:cxn>
                <a:cxn ang="T37">
                  <a:pos x="T3" y="0"/>
                </a:cxn>
                <a:cxn ang="T38">
                  <a:pos x="T4" y="0"/>
                </a:cxn>
                <a:cxn ang="T39">
                  <a:pos x="T5" y="0"/>
                </a:cxn>
                <a:cxn ang="T40">
                  <a:pos x="T6" y="0"/>
                </a:cxn>
                <a:cxn ang="T41">
                  <a:pos x="T7" y="0"/>
                </a:cxn>
                <a:cxn ang="T42">
                  <a:pos x="T8" y="0"/>
                </a:cxn>
                <a:cxn ang="T43">
                  <a:pos x="T9" y="0"/>
                </a:cxn>
                <a:cxn ang="T44">
                  <a:pos x="T10" y="0"/>
                </a:cxn>
                <a:cxn ang="T45">
                  <a:pos x="T11" y="0"/>
                </a:cxn>
                <a:cxn ang="T46">
                  <a:pos x="T12" y="0"/>
                </a:cxn>
                <a:cxn ang="T47">
                  <a:pos x="T13" y="0"/>
                </a:cxn>
                <a:cxn ang="T48">
                  <a:pos x="T14" y="0"/>
                </a:cxn>
                <a:cxn ang="T49">
                  <a:pos x="T15" y="0"/>
                </a:cxn>
                <a:cxn ang="T50">
                  <a:pos x="T16" y="0"/>
                </a:cxn>
                <a:cxn ang="T51">
                  <a:pos x="T17" y="0"/>
                </a:cxn>
                <a:cxn ang="T52">
                  <a:pos x="T18" y="0"/>
                </a:cxn>
                <a:cxn ang="T53">
                  <a:pos x="T19" y="0"/>
                </a:cxn>
                <a:cxn ang="T54">
                  <a:pos x="T20" y="0"/>
                </a:cxn>
                <a:cxn ang="T55">
                  <a:pos x="T21" y="0"/>
                </a:cxn>
                <a:cxn ang="T56">
                  <a:pos x="T22" y="0"/>
                </a:cxn>
                <a:cxn ang="T57">
                  <a:pos x="T23" y="0"/>
                </a:cxn>
                <a:cxn ang="T58">
                  <a:pos x="T24" y="0"/>
                </a:cxn>
                <a:cxn ang="T59">
                  <a:pos x="T25" y="0"/>
                </a:cxn>
                <a:cxn ang="T60">
                  <a:pos x="T26" y="0"/>
                </a:cxn>
                <a:cxn ang="T61">
                  <a:pos x="T27" y="0"/>
                </a:cxn>
                <a:cxn ang="T62">
                  <a:pos x="T28" y="0"/>
                </a:cxn>
                <a:cxn ang="T63">
                  <a:pos x="T29" y="0"/>
                </a:cxn>
                <a:cxn ang="T64">
                  <a:pos x="T30" y="0"/>
                </a:cxn>
                <a:cxn ang="T65">
                  <a:pos x="T31" y="0"/>
                </a:cxn>
                <a:cxn ang="T66">
                  <a:pos x="T32" y="0"/>
                </a:cxn>
                <a:cxn ang="T67">
                  <a:pos x="T33" y="0"/>
                </a:cxn>
              </a:cxnLst>
              <a:rect l="0" t="0" r="r" b="b"/>
              <a:pathLst>
                <a:path w="424">
                  <a:moveTo>
                    <a:pt x="424" y="0"/>
                  </a:moveTo>
                  <a:lnTo>
                    <a:pt x="412" y="0"/>
                  </a:lnTo>
                  <a:lnTo>
                    <a:pt x="399" y="0"/>
                  </a:lnTo>
                  <a:lnTo>
                    <a:pt x="387" y="0"/>
                  </a:lnTo>
                  <a:lnTo>
                    <a:pt x="369" y="0"/>
                  </a:lnTo>
                  <a:lnTo>
                    <a:pt x="356" y="0"/>
                  </a:lnTo>
                  <a:lnTo>
                    <a:pt x="344" y="0"/>
                  </a:lnTo>
                  <a:lnTo>
                    <a:pt x="332" y="0"/>
                  </a:lnTo>
                  <a:lnTo>
                    <a:pt x="319" y="0"/>
                  </a:lnTo>
                  <a:lnTo>
                    <a:pt x="307" y="0"/>
                  </a:lnTo>
                  <a:lnTo>
                    <a:pt x="289" y="0"/>
                  </a:lnTo>
                  <a:lnTo>
                    <a:pt x="276" y="0"/>
                  </a:lnTo>
                  <a:lnTo>
                    <a:pt x="264" y="0"/>
                  </a:lnTo>
                  <a:lnTo>
                    <a:pt x="252" y="0"/>
                  </a:lnTo>
                  <a:lnTo>
                    <a:pt x="239" y="0"/>
                  </a:lnTo>
                  <a:lnTo>
                    <a:pt x="221" y="0"/>
                  </a:lnTo>
                  <a:lnTo>
                    <a:pt x="209" y="0"/>
                  </a:lnTo>
                  <a:lnTo>
                    <a:pt x="196" y="0"/>
                  </a:lnTo>
                  <a:lnTo>
                    <a:pt x="184" y="0"/>
                  </a:lnTo>
                  <a:lnTo>
                    <a:pt x="172" y="0"/>
                  </a:lnTo>
                  <a:lnTo>
                    <a:pt x="160" y="0"/>
                  </a:lnTo>
                  <a:lnTo>
                    <a:pt x="141" y="0"/>
                  </a:lnTo>
                  <a:lnTo>
                    <a:pt x="129" y="0"/>
                  </a:lnTo>
                  <a:lnTo>
                    <a:pt x="116" y="0"/>
                  </a:lnTo>
                  <a:lnTo>
                    <a:pt x="104" y="0"/>
                  </a:lnTo>
                  <a:lnTo>
                    <a:pt x="92" y="0"/>
                  </a:lnTo>
                  <a:lnTo>
                    <a:pt x="80" y="0"/>
                  </a:lnTo>
                  <a:lnTo>
                    <a:pt x="61" y="0"/>
                  </a:lnTo>
                  <a:lnTo>
                    <a:pt x="49" y="0"/>
                  </a:lnTo>
                  <a:lnTo>
                    <a:pt x="37" y="0"/>
                  </a:lnTo>
                  <a:lnTo>
                    <a:pt x="24" y="0"/>
                  </a:lnTo>
                  <a:lnTo>
                    <a:pt x="12" y="0"/>
                  </a:lnTo>
                  <a:lnTo>
                    <a:pt x="0" y="0"/>
                  </a:lnTo>
                </a:path>
              </a:pathLst>
            </a:custGeom>
            <a:solidFill>
              <a:srgbClr val="0000FF"/>
            </a:solidFill>
            <a:ln w="9525">
              <a:solidFill>
                <a:srgbClr val="000000"/>
              </a:solidFill>
              <a:prstDash val="solid"/>
              <a:round/>
              <a:headEnd/>
              <a:tailEnd/>
            </a:ln>
          </p:spPr>
          <p:txBody>
            <a:bodyPr/>
            <a:lstStyle/>
            <a:p>
              <a:endParaRPr lang="en-US"/>
            </a:p>
          </p:txBody>
        </p:sp>
        <p:sp>
          <p:nvSpPr>
            <p:cNvPr id="315588" name="Freeform 192">
              <a:extLst>
                <a:ext uri="{FF2B5EF4-FFF2-40B4-BE49-F238E27FC236}">
                  <a16:creationId xmlns:a16="http://schemas.microsoft.com/office/drawing/2014/main" id="{5CC34B57-6128-1660-C9F6-3868E682B3EA}"/>
                </a:ext>
              </a:extLst>
            </p:cNvPr>
            <p:cNvSpPr>
              <a:spLocks/>
            </p:cNvSpPr>
            <p:nvPr/>
          </p:nvSpPr>
          <p:spPr bwMode="auto">
            <a:xfrm>
              <a:off x="2859" y="1028"/>
              <a:ext cx="397" cy="0"/>
            </a:xfrm>
            <a:custGeom>
              <a:avLst/>
              <a:gdLst>
                <a:gd name="T0" fmla="*/ 35 w 424"/>
                <a:gd name="T1" fmla="*/ 34 w 424"/>
                <a:gd name="T2" fmla="*/ 33 w 424"/>
                <a:gd name="T3" fmla="*/ 32 w 424"/>
                <a:gd name="T4" fmla="*/ 31 w 424"/>
                <a:gd name="T5" fmla="*/ 30 w 424"/>
                <a:gd name="T6" fmla="*/ 29 w 424"/>
                <a:gd name="T7" fmla="*/ 28 w 424"/>
                <a:gd name="T8" fmla="*/ 26 w 424"/>
                <a:gd name="T9" fmla="*/ 25 w 424"/>
                <a:gd name="T10" fmla="*/ 24 w 424"/>
                <a:gd name="T11" fmla="*/ 22 w 424"/>
                <a:gd name="T12" fmla="*/ 22 w 424"/>
                <a:gd name="T13" fmla="*/ 21 w 424"/>
                <a:gd name="T14" fmla="*/ 20 w 424"/>
                <a:gd name="T15" fmla="*/ 19 w 424"/>
                <a:gd name="T16" fmla="*/ 18 w 424"/>
                <a:gd name="T17" fmla="*/ 17 w 424"/>
                <a:gd name="T18" fmla="*/ 16 w 424"/>
                <a:gd name="T19" fmla="*/ 15 w 424"/>
                <a:gd name="T20" fmla="*/ 14 w 424"/>
                <a:gd name="T21" fmla="*/ 12 w 424"/>
                <a:gd name="T22" fmla="*/ 11 w 424"/>
                <a:gd name="T23" fmla="*/ 9 w 424"/>
                <a:gd name="T24" fmla="*/ 8 w 424"/>
                <a:gd name="T25" fmla="*/ 7 w 424"/>
                <a:gd name="T26" fmla="*/ 7 w 424"/>
                <a:gd name="T27" fmla="*/ 7 w 424"/>
                <a:gd name="T28" fmla="*/ 7 w 424"/>
                <a:gd name="T29" fmla="*/ 7 w 424"/>
                <a:gd name="T30" fmla="*/ 7 w 424"/>
                <a:gd name="T31" fmla="*/ 7 w 424"/>
                <a:gd name="T32" fmla="*/ 0 w 424"/>
                <a:gd name="T33" fmla="*/ 0 w 4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Lst>
              <a:ahLst/>
              <a:cxnLst>
                <a:cxn ang="T34">
                  <a:pos x="T0" y="0"/>
                </a:cxn>
                <a:cxn ang="T35">
                  <a:pos x="T1" y="0"/>
                </a:cxn>
                <a:cxn ang="T36">
                  <a:pos x="T2" y="0"/>
                </a:cxn>
                <a:cxn ang="T37">
                  <a:pos x="T3" y="0"/>
                </a:cxn>
                <a:cxn ang="T38">
                  <a:pos x="T4" y="0"/>
                </a:cxn>
                <a:cxn ang="T39">
                  <a:pos x="T5" y="0"/>
                </a:cxn>
                <a:cxn ang="T40">
                  <a:pos x="T6" y="0"/>
                </a:cxn>
                <a:cxn ang="T41">
                  <a:pos x="T7" y="0"/>
                </a:cxn>
                <a:cxn ang="T42">
                  <a:pos x="T8" y="0"/>
                </a:cxn>
                <a:cxn ang="T43">
                  <a:pos x="T9" y="0"/>
                </a:cxn>
                <a:cxn ang="T44">
                  <a:pos x="T10" y="0"/>
                </a:cxn>
                <a:cxn ang="T45">
                  <a:pos x="T11" y="0"/>
                </a:cxn>
                <a:cxn ang="T46">
                  <a:pos x="T12" y="0"/>
                </a:cxn>
                <a:cxn ang="T47">
                  <a:pos x="T13" y="0"/>
                </a:cxn>
                <a:cxn ang="T48">
                  <a:pos x="T14" y="0"/>
                </a:cxn>
                <a:cxn ang="T49">
                  <a:pos x="T15" y="0"/>
                </a:cxn>
                <a:cxn ang="T50">
                  <a:pos x="T16" y="0"/>
                </a:cxn>
                <a:cxn ang="T51">
                  <a:pos x="T17" y="0"/>
                </a:cxn>
                <a:cxn ang="T52">
                  <a:pos x="T18" y="0"/>
                </a:cxn>
                <a:cxn ang="T53">
                  <a:pos x="T19" y="0"/>
                </a:cxn>
                <a:cxn ang="T54">
                  <a:pos x="T20" y="0"/>
                </a:cxn>
                <a:cxn ang="T55">
                  <a:pos x="T21" y="0"/>
                </a:cxn>
                <a:cxn ang="T56">
                  <a:pos x="T22" y="0"/>
                </a:cxn>
                <a:cxn ang="T57">
                  <a:pos x="T23" y="0"/>
                </a:cxn>
                <a:cxn ang="T58">
                  <a:pos x="T24" y="0"/>
                </a:cxn>
                <a:cxn ang="T59">
                  <a:pos x="T25" y="0"/>
                </a:cxn>
                <a:cxn ang="T60">
                  <a:pos x="T26" y="0"/>
                </a:cxn>
                <a:cxn ang="T61">
                  <a:pos x="T27" y="0"/>
                </a:cxn>
                <a:cxn ang="T62">
                  <a:pos x="T28" y="0"/>
                </a:cxn>
                <a:cxn ang="T63">
                  <a:pos x="T29" y="0"/>
                </a:cxn>
                <a:cxn ang="T64">
                  <a:pos x="T30" y="0"/>
                </a:cxn>
                <a:cxn ang="T65">
                  <a:pos x="T31" y="0"/>
                </a:cxn>
                <a:cxn ang="T66">
                  <a:pos x="T32" y="0"/>
                </a:cxn>
                <a:cxn ang="T67">
                  <a:pos x="T33" y="0"/>
                </a:cxn>
              </a:cxnLst>
              <a:rect l="0" t="0" r="r" b="b"/>
              <a:pathLst>
                <a:path w="424">
                  <a:moveTo>
                    <a:pt x="424" y="0"/>
                  </a:moveTo>
                  <a:lnTo>
                    <a:pt x="412" y="0"/>
                  </a:lnTo>
                  <a:lnTo>
                    <a:pt x="399" y="0"/>
                  </a:lnTo>
                  <a:lnTo>
                    <a:pt x="387" y="0"/>
                  </a:lnTo>
                  <a:lnTo>
                    <a:pt x="369" y="0"/>
                  </a:lnTo>
                  <a:lnTo>
                    <a:pt x="356" y="0"/>
                  </a:lnTo>
                  <a:lnTo>
                    <a:pt x="344" y="0"/>
                  </a:lnTo>
                  <a:lnTo>
                    <a:pt x="332" y="0"/>
                  </a:lnTo>
                  <a:lnTo>
                    <a:pt x="319" y="0"/>
                  </a:lnTo>
                  <a:lnTo>
                    <a:pt x="307" y="0"/>
                  </a:lnTo>
                  <a:lnTo>
                    <a:pt x="289" y="0"/>
                  </a:lnTo>
                  <a:lnTo>
                    <a:pt x="276" y="0"/>
                  </a:lnTo>
                  <a:lnTo>
                    <a:pt x="264" y="0"/>
                  </a:lnTo>
                  <a:lnTo>
                    <a:pt x="252" y="0"/>
                  </a:lnTo>
                  <a:lnTo>
                    <a:pt x="239" y="0"/>
                  </a:lnTo>
                  <a:lnTo>
                    <a:pt x="221" y="0"/>
                  </a:lnTo>
                  <a:lnTo>
                    <a:pt x="209" y="0"/>
                  </a:lnTo>
                  <a:lnTo>
                    <a:pt x="196" y="0"/>
                  </a:lnTo>
                  <a:lnTo>
                    <a:pt x="184" y="0"/>
                  </a:lnTo>
                  <a:lnTo>
                    <a:pt x="172" y="0"/>
                  </a:lnTo>
                  <a:lnTo>
                    <a:pt x="160" y="0"/>
                  </a:lnTo>
                  <a:lnTo>
                    <a:pt x="141" y="0"/>
                  </a:lnTo>
                  <a:lnTo>
                    <a:pt x="129" y="0"/>
                  </a:lnTo>
                  <a:lnTo>
                    <a:pt x="116" y="0"/>
                  </a:lnTo>
                  <a:lnTo>
                    <a:pt x="104" y="0"/>
                  </a:lnTo>
                  <a:lnTo>
                    <a:pt x="92" y="0"/>
                  </a:lnTo>
                  <a:lnTo>
                    <a:pt x="80" y="0"/>
                  </a:lnTo>
                  <a:lnTo>
                    <a:pt x="61" y="0"/>
                  </a:lnTo>
                  <a:lnTo>
                    <a:pt x="49" y="0"/>
                  </a:lnTo>
                  <a:lnTo>
                    <a:pt x="37" y="0"/>
                  </a:lnTo>
                  <a:lnTo>
                    <a:pt x="24" y="0"/>
                  </a:lnTo>
                  <a:lnTo>
                    <a:pt x="12" y="0"/>
                  </a:lnTo>
                  <a:lnTo>
                    <a:pt x="0" y="0"/>
                  </a:lnTo>
                </a:path>
              </a:pathLst>
            </a:custGeom>
            <a:solidFill>
              <a:srgbClr val="0000FF"/>
            </a:solidFill>
            <a:ln w="9525">
              <a:solidFill>
                <a:srgbClr val="000000"/>
              </a:solidFill>
              <a:prstDash val="solid"/>
              <a:round/>
              <a:headEnd/>
              <a:tailEnd/>
            </a:ln>
          </p:spPr>
          <p:txBody>
            <a:bodyPr/>
            <a:lstStyle/>
            <a:p>
              <a:endParaRPr lang="en-US"/>
            </a:p>
          </p:txBody>
        </p:sp>
        <p:sp>
          <p:nvSpPr>
            <p:cNvPr id="315589" name="Freeform 193">
              <a:extLst>
                <a:ext uri="{FF2B5EF4-FFF2-40B4-BE49-F238E27FC236}">
                  <a16:creationId xmlns:a16="http://schemas.microsoft.com/office/drawing/2014/main" id="{ACA3FED3-BE05-89D6-6F64-FD21DF6077A7}"/>
                </a:ext>
              </a:extLst>
            </p:cNvPr>
            <p:cNvSpPr>
              <a:spLocks/>
            </p:cNvSpPr>
            <p:nvPr/>
          </p:nvSpPr>
          <p:spPr bwMode="auto">
            <a:xfrm>
              <a:off x="2859" y="1028"/>
              <a:ext cx="397" cy="0"/>
            </a:xfrm>
            <a:custGeom>
              <a:avLst/>
              <a:gdLst>
                <a:gd name="T0" fmla="*/ 35 w 424"/>
                <a:gd name="T1" fmla="*/ 34 w 424"/>
                <a:gd name="T2" fmla="*/ 33 w 424"/>
                <a:gd name="T3" fmla="*/ 32 w 424"/>
                <a:gd name="T4" fmla="*/ 31 w 424"/>
                <a:gd name="T5" fmla="*/ 30 w 424"/>
                <a:gd name="T6" fmla="*/ 29 w 424"/>
                <a:gd name="T7" fmla="*/ 28 w 424"/>
                <a:gd name="T8" fmla="*/ 26 w 424"/>
                <a:gd name="T9" fmla="*/ 25 w 424"/>
                <a:gd name="T10" fmla="*/ 24 w 424"/>
                <a:gd name="T11" fmla="*/ 22 w 424"/>
                <a:gd name="T12" fmla="*/ 22 w 424"/>
                <a:gd name="T13" fmla="*/ 21 w 424"/>
                <a:gd name="T14" fmla="*/ 20 w 424"/>
                <a:gd name="T15" fmla="*/ 19 w 424"/>
                <a:gd name="T16" fmla="*/ 18 w 424"/>
                <a:gd name="T17" fmla="*/ 17 w 424"/>
                <a:gd name="T18" fmla="*/ 16 w 424"/>
                <a:gd name="T19" fmla="*/ 15 w 424"/>
                <a:gd name="T20" fmla="*/ 14 w 424"/>
                <a:gd name="T21" fmla="*/ 12 w 424"/>
                <a:gd name="T22" fmla="*/ 11 w 424"/>
                <a:gd name="T23" fmla="*/ 9 w 424"/>
                <a:gd name="T24" fmla="*/ 8 w 424"/>
                <a:gd name="T25" fmla="*/ 7 w 424"/>
                <a:gd name="T26" fmla="*/ 7 w 424"/>
                <a:gd name="T27" fmla="*/ 7 w 424"/>
                <a:gd name="T28" fmla="*/ 7 w 424"/>
                <a:gd name="T29" fmla="*/ 7 w 424"/>
                <a:gd name="T30" fmla="*/ 7 w 424"/>
                <a:gd name="T31" fmla="*/ 7 w 424"/>
                <a:gd name="T32" fmla="*/ 0 w 424"/>
                <a:gd name="T33" fmla="*/ 0 w 4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Lst>
              <a:ahLst/>
              <a:cxnLst>
                <a:cxn ang="T34">
                  <a:pos x="T0" y="0"/>
                </a:cxn>
                <a:cxn ang="T35">
                  <a:pos x="T1" y="0"/>
                </a:cxn>
                <a:cxn ang="T36">
                  <a:pos x="T2" y="0"/>
                </a:cxn>
                <a:cxn ang="T37">
                  <a:pos x="T3" y="0"/>
                </a:cxn>
                <a:cxn ang="T38">
                  <a:pos x="T4" y="0"/>
                </a:cxn>
                <a:cxn ang="T39">
                  <a:pos x="T5" y="0"/>
                </a:cxn>
                <a:cxn ang="T40">
                  <a:pos x="T6" y="0"/>
                </a:cxn>
                <a:cxn ang="T41">
                  <a:pos x="T7" y="0"/>
                </a:cxn>
                <a:cxn ang="T42">
                  <a:pos x="T8" y="0"/>
                </a:cxn>
                <a:cxn ang="T43">
                  <a:pos x="T9" y="0"/>
                </a:cxn>
                <a:cxn ang="T44">
                  <a:pos x="T10" y="0"/>
                </a:cxn>
                <a:cxn ang="T45">
                  <a:pos x="T11" y="0"/>
                </a:cxn>
                <a:cxn ang="T46">
                  <a:pos x="T12" y="0"/>
                </a:cxn>
                <a:cxn ang="T47">
                  <a:pos x="T13" y="0"/>
                </a:cxn>
                <a:cxn ang="T48">
                  <a:pos x="T14" y="0"/>
                </a:cxn>
                <a:cxn ang="T49">
                  <a:pos x="T15" y="0"/>
                </a:cxn>
                <a:cxn ang="T50">
                  <a:pos x="T16" y="0"/>
                </a:cxn>
                <a:cxn ang="T51">
                  <a:pos x="T17" y="0"/>
                </a:cxn>
                <a:cxn ang="T52">
                  <a:pos x="T18" y="0"/>
                </a:cxn>
                <a:cxn ang="T53">
                  <a:pos x="T19" y="0"/>
                </a:cxn>
                <a:cxn ang="T54">
                  <a:pos x="T20" y="0"/>
                </a:cxn>
                <a:cxn ang="T55">
                  <a:pos x="T21" y="0"/>
                </a:cxn>
                <a:cxn ang="T56">
                  <a:pos x="T22" y="0"/>
                </a:cxn>
                <a:cxn ang="T57">
                  <a:pos x="T23" y="0"/>
                </a:cxn>
                <a:cxn ang="T58">
                  <a:pos x="T24" y="0"/>
                </a:cxn>
                <a:cxn ang="T59">
                  <a:pos x="T25" y="0"/>
                </a:cxn>
                <a:cxn ang="T60">
                  <a:pos x="T26" y="0"/>
                </a:cxn>
                <a:cxn ang="T61">
                  <a:pos x="T27" y="0"/>
                </a:cxn>
                <a:cxn ang="T62">
                  <a:pos x="T28" y="0"/>
                </a:cxn>
                <a:cxn ang="T63">
                  <a:pos x="T29" y="0"/>
                </a:cxn>
                <a:cxn ang="T64">
                  <a:pos x="T30" y="0"/>
                </a:cxn>
                <a:cxn ang="T65">
                  <a:pos x="T31" y="0"/>
                </a:cxn>
                <a:cxn ang="T66">
                  <a:pos x="T32" y="0"/>
                </a:cxn>
                <a:cxn ang="T67">
                  <a:pos x="T33" y="0"/>
                </a:cxn>
              </a:cxnLst>
              <a:rect l="0" t="0" r="r" b="b"/>
              <a:pathLst>
                <a:path w="424">
                  <a:moveTo>
                    <a:pt x="424" y="0"/>
                  </a:moveTo>
                  <a:lnTo>
                    <a:pt x="412" y="0"/>
                  </a:lnTo>
                  <a:lnTo>
                    <a:pt x="399" y="0"/>
                  </a:lnTo>
                  <a:lnTo>
                    <a:pt x="387" y="0"/>
                  </a:lnTo>
                  <a:lnTo>
                    <a:pt x="369" y="0"/>
                  </a:lnTo>
                  <a:lnTo>
                    <a:pt x="356" y="0"/>
                  </a:lnTo>
                  <a:lnTo>
                    <a:pt x="344" y="0"/>
                  </a:lnTo>
                  <a:lnTo>
                    <a:pt x="332" y="0"/>
                  </a:lnTo>
                  <a:lnTo>
                    <a:pt x="319" y="0"/>
                  </a:lnTo>
                  <a:lnTo>
                    <a:pt x="307" y="0"/>
                  </a:lnTo>
                  <a:lnTo>
                    <a:pt x="289" y="0"/>
                  </a:lnTo>
                  <a:lnTo>
                    <a:pt x="276" y="0"/>
                  </a:lnTo>
                  <a:lnTo>
                    <a:pt x="264" y="0"/>
                  </a:lnTo>
                  <a:lnTo>
                    <a:pt x="252" y="0"/>
                  </a:lnTo>
                  <a:lnTo>
                    <a:pt x="239" y="0"/>
                  </a:lnTo>
                  <a:lnTo>
                    <a:pt x="221" y="0"/>
                  </a:lnTo>
                  <a:lnTo>
                    <a:pt x="209" y="0"/>
                  </a:lnTo>
                  <a:lnTo>
                    <a:pt x="196" y="0"/>
                  </a:lnTo>
                  <a:lnTo>
                    <a:pt x="184" y="0"/>
                  </a:lnTo>
                  <a:lnTo>
                    <a:pt x="172" y="0"/>
                  </a:lnTo>
                  <a:lnTo>
                    <a:pt x="160" y="0"/>
                  </a:lnTo>
                  <a:lnTo>
                    <a:pt x="141" y="0"/>
                  </a:lnTo>
                  <a:lnTo>
                    <a:pt x="129" y="0"/>
                  </a:lnTo>
                  <a:lnTo>
                    <a:pt x="116" y="0"/>
                  </a:lnTo>
                  <a:lnTo>
                    <a:pt x="104" y="0"/>
                  </a:lnTo>
                  <a:lnTo>
                    <a:pt x="92" y="0"/>
                  </a:lnTo>
                  <a:lnTo>
                    <a:pt x="80" y="0"/>
                  </a:lnTo>
                  <a:lnTo>
                    <a:pt x="61" y="0"/>
                  </a:lnTo>
                  <a:lnTo>
                    <a:pt x="49" y="0"/>
                  </a:lnTo>
                  <a:lnTo>
                    <a:pt x="37" y="0"/>
                  </a:lnTo>
                  <a:lnTo>
                    <a:pt x="24" y="0"/>
                  </a:lnTo>
                  <a:lnTo>
                    <a:pt x="12" y="0"/>
                  </a:lnTo>
                  <a:lnTo>
                    <a:pt x="0" y="0"/>
                  </a:lnTo>
                </a:path>
              </a:pathLst>
            </a:custGeom>
            <a:solidFill>
              <a:srgbClr val="0000FF"/>
            </a:solidFill>
            <a:ln w="9525">
              <a:solidFill>
                <a:srgbClr val="000000"/>
              </a:solidFill>
              <a:prstDash val="solid"/>
              <a:round/>
              <a:headEnd/>
              <a:tailEnd/>
            </a:ln>
          </p:spPr>
          <p:txBody>
            <a:bodyPr/>
            <a:lstStyle/>
            <a:p>
              <a:endParaRPr lang="en-US"/>
            </a:p>
          </p:txBody>
        </p:sp>
        <p:sp>
          <p:nvSpPr>
            <p:cNvPr id="315590" name="Freeform 194">
              <a:extLst>
                <a:ext uri="{FF2B5EF4-FFF2-40B4-BE49-F238E27FC236}">
                  <a16:creationId xmlns:a16="http://schemas.microsoft.com/office/drawing/2014/main" id="{3F2F79D9-668A-58B0-E315-14F5AF2FAF50}"/>
                </a:ext>
              </a:extLst>
            </p:cNvPr>
            <p:cNvSpPr>
              <a:spLocks/>
            </p:cNvSpPr>
            <p:nvPr/>
          </p:nvSpPr>
          <p:spPr bwMode="auto">
            <a:xfrm>
              <a:off x="2859" y="1028"/>
              <a:ext cx="397" cy="0"/>
            </a:xfrm>
            <a:custGeom>
              <a:avLst/>
              <a:gdLst>
                <a:gd name="T0" fmla="*/ 35 w 424"/>
                <a:gd name="T1" fmla="*/ 34 w 424"/>
                <a:gd name="T2" fmla="*/ 33 w 424"/>
                <a:gd name="T3" fmla="*/ 32 w 424"/>
                <a:gd name="T4" fmla="*/ 31 w 424"/>
                <a:gd name="T5" fmla="*/ 30 w 424"/>
                <a:gd name="T6" fmla="*/ 29 w 424"/>
                <a:gd name="T7" fmla="*/ 28 w 424"/>
                <a:gd name="T8" fmla="*/ 26 w 424"/>
                <a:gd name="T9" fmla="*/ 25 w 424"/>
                <a:gd name="T10" fmla="*/ 24 w 424"/>
                <a:gd name="T11" fmla="*/ 22 w 424"/>
                <a:gd name="T12" fmla="*/ 22 w 424"/>
                <a:gd name="T13" fmla="*/ 21 w 424"/>
                <a:gd name="T14" fmla="*/ 20 w 424"/>
                <a:gd name="T15" fmla="*/ 19 w 424"/>
                <a:gd name="T16" fmla="*/ 18 w 424"/>
                <a:gd name="T17" fmla="*/ 17 w 424"/>
                <a:gd name="T18" fmla="*/ 16 w 424"/>
                <a:gd name="T19" fmla="*/ 15 w 424"/>
                <a:gd name="T20" fmla="*/ 14 w 424"/>
                <a:gd name="T21" fmla="*/ 12 w 424"/>
                <a:gd name="T22" fmla="*/ 11 w 424"/>
                <a:gd name="T23" fmla="*/ 9 w 424"/>
                <a:gd name="T24" fmla="*/ 8 w 424"/>
                <a:gd name="T25" fmla="*/ 7 w 424"/>
                <a:gd name="T26" fmla="*/ 7 w 424"/>
                <a:gd name="T27" fmla="*/ 7 w 424"/>
                <a:gd name="T28" fmla="*/ 7 w 424"/>
                <a:gd name="T29" fmla="*/ 7 w 424"/>
                <a:gd name="T30" fmla="*/ 7 w 424"/>
                <a:gd name="T31" fmla="*/ 7 w 424"/>
                <a:gd name="T32" fmla="*/ 0 w 424"/>
                <a:gd name="T33" fmla="*/ 0 w 4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Lst>
              <a:ahLst/>
              <a:cxnLst>
                <a:cxn ang="T34">
                  <a:pos x="T0" y="0"/>
                </a:cxn>
                <a:cxn ang="T35">
                  <a:pos x="T1" y="0"/>
                </a:cxn>
                <a:cxn ang="T36">
                  <a:pos x="T2" y="0"/>
                </a:cxn>
                <a:cxn ang="T37">
                  <a:pos x="T3" y="0"/>
                </a:cxn>
                <a:cxn ang="T38">
                  <a:pos x="T4" y="0"/>
                </a:cxn>
                <a:cxn ang="T39">
                  <a:pos x="T5" y="0"/>
                </a:cxn>
                <a:cxn ang="T40">
                  <a:pos x="T6" y="0"/>
                </a:cxn>
                <a:cxn ang="T41">
                  <a:pos x="T7" y="0"/>
                </a:cxn>
                <a:cxn ang="T42">
                  <a:pos x="T8" y="0"/>
                </a:cxn>
                <a:cxn ang="T43">
                  <a:pos x="T9" y="0"/>
                </a:cxn>
                <a:cxn ang="T44">
                  <a:pos x="T10" y="0"/>
                </a:cxn>
                <a:cxn ang="T45">
                  <a:pos x="T11" y="0"/>
                </a:cxn>
                <a:cxn ang="T46">
                  <a:pos x="T12" y="0"/>
                </a:cxn>
                <a:cxn ang="T47">
                  <a:pos x="T13" y="0"/>
                </a:cxn>
                <a:cxn ang="T48">
                  <a:pos x="T14" y="0"/>
                </a:cxn>
                <a:cxn ang="T49">
                  <a:pos x="T15" y="0"/>
                </a:cxn>
                <a:cxn ang="T50">
                  <a:pos x="T16" y="0"/>
                </a:cxn>
                <a:cxn ang="T51">
                  <a:pos x="T17" y="0"/>
                </a:cxn>
                <a:cxn ang="T52">
                  <a:pos x="T18" y="0"/>
                </a:cxn>
                <a:cxn ang="T53">
                  <a:pos x="T19" y="0"/>
                </a:cxn>
                <a:cxn ang="T54">
                  <a:pos x="T20" y="0"/>
                </a:cxn>
                <a:cxn ang="T55">
                  <a:pos x="T21" y="0"/>
                </a:cxn>
                <a:cxn ang="T56">
                  <a:pos x="T22" y="0"/>
                </a:cxn>
                <a:cxn ang="T57">
                  <a:pos x="T23" y="0"/>
                </a:cxn>
                <a:cxn ang="T58">
                  <a:pos x="T24" y="0"/>
                </a:cxn>
                <a:cxn ang="T59">
                  <a:pos x="T25" y="0"/>
                </a:cxn>
                <a:cxn ang="T60">
                  <a:pos x="T26" y="0"/>
                </a:cxn>
                <a:cxn ang="T61">
                  <a:pos x="T27" y="0"/>
                </a:cxn>
                <a:cxn ang="T62">
                  <a:pos x="T28" y="0"/>
                </a:cxn>
                <a:cxn ang="T63">
                  <a:pos x="T29" y="0"/>
                </a:cxn>
                <a:cxn ang="T64">
                  <a:pos x="T30" y="0"/>
                </a:cxn>
                <a:cxn ang="T65">
                  <a:pos x="T31" y="0"/>
                </a:cxn>
                <a:cxn ang="T66">
                  <a:pos x="T32" y="0"/>
                </a:cxn>
                <a:cxn ang="T67">
                  <a:pos x="T33" y="0"/>
                </a:cxn>
              </a:cxnLst>
              <a:rect l="0" t="0" r="r" b="b"/>
              <a:pathLst>
                <a:path w="424">
                  <a:moveTo>
                    <a:pt x="424" y="0"/>
                  </a:moveTo>
                  <a:lnTo>
                    <a:pt x="412" y="0"/>
                  </a:lnTo>
                  <a:lnTo>
                    <a:pt x="399" y="0"/>
                  </a:lnTo>
                  <a:lnTo>
                    <a:pt x="387" y="0"/>
                  </a:lnTo>
                  <a:lnTo>
                    <a:pt x="369" y="0"/>
                  </a:lnTo>
                  <a:lnTo>
                    <a:pt x="356" y="0"/>
                  </a:lnTo>
                  <a:lnTo>
                    <a:pt x="344" y="0"/>
                  </a:lnTo>
                  <a:lnTo>
                    <a:pt x="332" y="0"/>
                  </a:lnTo>
                  <a:lnTo>
                    <a:pt x="319" y="0"/>
                  </a:lnTo>
                  <a:lnTo>
                    <a:pt x="307" y="0"/>
                  </a:lnTo>
                  <a:lnTo>
                    <a:pt x="289" y="0"/>
                  </a:lnTo>
                  <a:lnTo>
                    <a:pt x="276" y="0"/>
                  </a:lnTo>
                  <a:lnTo>
                    <a:pt x="264" y="0"/>
                  </a:lnTo>
                  <a:lnTo>
                    <a:pt x="252" y="0"/>
                  </a:lnTo>
                  <a:lnTo>
                    <a:pt x="239" y="0"/>
                  </a:lnTo>
                  <a:lnTo>
                    <a:pt x="221" y="0"/>
                  </a:lnTo>
                  <a:lnTo>
                    <a:pt x="209" y="0"/>
                  </a:lnTo>
                  <a:lnTo>
                    <a:pt x="196" y="0"/>
                  </a:lnTo>
                  <a:lnTo>
                    <a:pt x="184" y="0"/>
                  </a:lnTo>
                  <a:lnTo>
                    <a:pt x="172" y="0"/>
                  </a:lnTo>
                  <a:lnTo>
                    <a:pt x="160" y="0"/>
                  </a:lnTo>
                  <a:lnTo>
                    <a:pt x="141" y="0"/>
                  </a:lnTo>
                  <a:lnTo>
                    <a:pt x="129" y="0"/>
                  </a:lnTo>
                  <a:lnTo>
                    <a:pt x="116" y="0"/>
                  </a:lnTo>
                  <a:lnTo>
                    <a:pt x="104" y="0"/>
                  </a:lnTo>
                  <a:lnTo>
                    <a:pt x="92" y="0"/>
                  </a:lnTo>
                  <a:lnTo>
                    <a:pt x="80" y="0"/>
                  </a:lnTo>
                  <a:lnTo>
                    <a:pt x="61" y="0"/>
                  </a:lnTo>
                  <a:lnTo>
                    <a:pt x="49" y="0"/>
                  </a:lnTo>
                  <a:lnTo>
                    <a:pt x="37" y="0"/>
                  </a:lnTo>
                  <a:lnTo>
                    <a:pt x="24" y="0"/>
                  </a:lnTo>
                  <a:lnTo>
                    <a:pt x="12" y="0"/>
                  </a:lnTo>
                  <a:lnTo>
                    <a:pt x="0" y="0"/>
                  </a:lnTo>
                </a:path>
              </a:pathLst>
            </a:custGeom>
            <a:solidFill>
              <a:srgbClr val="0000FF"/>
            </a:solidFill>
            <a:ln w="9525">
              <a:solidFill>
                <a:srgbClr val="000000"/>
              </a:solidFill>
              <a:prstDash val="solid"/>
              <a:round/>
              <a:headEnd/>
              <a:tailEnd/>
            </a:ln>
          </p:spPr>
          <p:txBody>
            <a:bodyPr/>
            <a:lstStyle/>
            <a:p>
              <a:endParaRPr lang="en-US"/>
            </a:p>
          </p:txBody>
        </p:sp>
        <p:sp>
          <p:nvSpPr>
            <p:cNvPr id="315591" name="Freeform 195">
              <a:extLst>
                <a:ext uri="{FF2B5EF4-FFF2-40B4-BE49-F238E27FC236}">
                  <a16:creationId xmlns:a16="http://schemas.microsoft.com/office/drawing/2014/main" id="{3CDD3C0F-91C7-7268-4E49-BEEB09A02813}"/>
                </a:ext>
              </a:extLst>
            </p:cNvPr>
            <p:cNvSpPr>
              <a:spLocks/>
            </p:cNvSpPr>
            <p:nvPr/>
          </p:nvSpPr>
          <p:spPr bwMode="auto">
            <a:xfrm>
              <a:off x="2859" y="1028"/>
              <a:ext cx="397" cy="0"/>
            </a:xfrm>
            <a:custGeom>
              <a:avLst/>
              <a:gdLst>
                <a:gd name="T0" fmla="*/ 35 w 424"/>
                <a:gd name="T1" fmla="*/ 34 w 424"/>
                <a:gd name="T2" fmla="*/ 33 w 424"/>
                <a:gd name="T3" fmla="*/ 32 w 424"/>
                <a:gd name="T4" fmla="*/ 31 w 424"/>
                <a:gd name="T5" fmla="*/ 30 w 424"/>
                <a:gd name="T6" fmla="*/ 29 w 424"/>
                <a:gd name="T7" fmla="*/ 28 w 424"/>
                <a:gd name="T8" fmla="*/ 26 w 424"/>
                <a:gd name="T9" fmla="*/ 25 w 424"/>
                <a:gd name="T10" fmla="*/ 24 w 424"/>
                <a:gd name="T11" fmla="*/ 22 w 424"/>
                <a:gd name="T12" fmla="*/ 22 w 424"/>
                <a:gd name="T13" fmla="*/ 21 w 424"/>
                <a:gd name="T14" fmla="*/ 20 w 424"/>
                <a:gd name="T15" fmla="*/ 19 w 424"/>
                <a:gd name="T16" fmla="*/ 18 w 424"/>
                <a:gd name="T17" fmla="*/ 17 w 424"/>
                <a:gd name="T18" fmla="*/ 16 w 424"/>
                <a:gd name="T19" fmla="*/ 15 w 424"/>
                <a:gd name="T20" fmla="*/ 14 w 424"/>
                <a:gd name="T21" fmla="*/ 12 w 424"/>
                <a:gd name="T22" fmla="*/ 11 w 424"/>
                <a:gd name="T23" fmla="*/ 9 w 424"/>
                <a:gd name="T24" fmla="*/ 8 w 424"/>
                <a:gd name="T25" fmla="*/ 7 w 424"/>
                <a:gd name="T26" fmla="*/ 7 w 424"/>
                <a:gd name="T27" fmla="*/ 7 w 424"/>
                <a:gd name="T28" fmla="*/ 7 w 424"/>
                <a:gd name="T29" fmla="*/ 7 w 424"/>
                <a:gd name="T30" fmla="*/ 7 w 424"/>
                <a:gd name="T31" fmla="*/ 7 w 424"/>
                <a:gd name="T32" fmla="*/ 0 w 424"/>
                <a:gd name="T33" fmla="*/ 0 w 4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Lst>
              <a:ahLst/>
              <a:cxnLst>
                <a:cxn ang="T34">
                  <a:pos x="T0" y="0"/>
                </a:cxn>
                <a:cxn ang="T35">
                  <a:pos x="T1" y="0"/>
                </a:cxn>
                <a:cxn ang="T36">
                  <a:pos x="T2" y="0"/>
                </a:cxn>
                <a:cxn ang="T37">
                  <a:pos x="T3" y="0"/>
                </a:cxn>
                <a:cxn ang="T38">
                  <a:pos x="T4" y="0"/>
                </a:cxn>
                <a:cxn ang="T39">
                  <a:pos x="T5" y="0"/>
                </a:cxn>
                <a:cxn ang="T40">
                  <a:pos x="T6" y="0"/>
                </a:cxn>
                <a:cxn ang="T41">
                  <a:pos x="T7" y="0"/>
                </a:cxn>
                <a:cxn ang="T42">
                  <a:pos x="T8" y="0"/>
                </a:cxn>
                <a:cxn ang="T43">
                  <a:pos x="T9" y="0"/>
                </a:cxn>
                <a:cxn ang="T44">
                  <a:pos x="T10" y="0"/>
                </a:cxn>
                <a:cxn ang="T45">
                  <a:pos x="T11" y="0"/>
                </a:cxn>
                <a:cxn ang="T46">
                  <a:pos x="T12" y="0"/>
                </a:cxn>
                <a:cxn ang="T47">
                  <a:pos x="T13" y="0"/>
                </a:cxn>
                <a:cxn ang="T48">
                  <a:pos x="T14" y="0"/>
                </a:cxn>
                <a:cxn ang="T49">
                  <a:pos x="T15" y="0"/>
                </a:cxn>
                <a:cxn ang="T50">
                  <a:pos x="T16" y="0"/>
                </a:cxn>
                <a:cxn ang="T51">
                  <a:pos x="T17" y="0"/>
                </a:cxn>
                <a:cxn ang="T52">
                  <a:pos x="T18" y="0"/>
                </a:cxn>
                <a:cxn ang="T53">
                  <a:pos x="T19" y="0"/>
                </a:cxn>
                <a:cxn ang="T54">
                  <a:pos x="T20" y="0"/>
                </a:cxn>
                <a:cxn ang="T55">
                  <a:pos x="T21" y="0"/>
                </a:cxn>
                <a:cxn ang="T56">
                  <a:pos x="T22" y="0"/>
                </a:cxn>
                <a:cxn ang="T57">
                  <a:pos x="T23" y="0"/>
                </a:cxn>
                <a:cxn ang="T58">
                  <a:pos x="T24" y="0"/>
                </a:cxn>
                <a:cxn ang="T59">
                  <a:pos x="T25" y="0"/>
                </a:cxn>
                <a:cxn ang="T60">
                  <a:pos x="T26" y="0"/>
                </a:cxn>
                <a:cxn ang="T61">
                  <a:pos x="T27" y="0"/>
                </a:cxn>
                <a:cxn ang="T62">
                  <a:pos x="T28" y="0"/>
                </a:cxn>
                <a:cxn ang="T63">
                  <a:pos x="T29" y="0"/>
                </a:cxn>
                <a:cxn ang="T64">
                  <a:pos x="T30" y="0"/>
                </a:cxn>
                <a:cxn ang="T65">
                  <a:pos x="T31" y="0"/>
                </a:cxn>
                <a:cxn ang="T66">
                  <a:pos x="T32" y="0"/>
                </a:cxn>
                <a:cxn ang="T67">
                  <a:pos x="T33" y="0"/>
                </a:cxn>
              </a:cxnLst>
              <a:rect l="0" t="0" r="r" b="b"/>
              <a:pathLst>
                <a:path w="424">
                  <a:moveTo>
                    <a:pt x="424" y="0"/>
                  </a:moveTo>
                  <a:lnTo>
                    <a:pt x="412" y="0"/>
                  </a:lnTo>
                  <a:lnTo>
                    <a:pt x="399" y="0"/>
                  </a:lnTo>
                  <a:lnTo>
                    <a:pt x="387" y="0"/>
                  </a:lnTo>
                  <a:lnTo>
                    <a:pt x="369" y="0"/>
                  </a:lnTo>
                  <a:lnTo>
                    <a:pt x="356" y="0"/>
                  </a:lnTo>
                  <a:lnTo>
                    <a:pt x="344" y="0"/>
                  </a:lnTo>
                  <a:lnTo>
                    <a:pt x="332" y="0"/>
                  </a:lnTo>
                  <a:lnTo>
                    <a:pt x="319" y="0"/>
                  </a:lnTo>
                  <a:lnTo>
                    <a:pt x="307" y="0"/>
                  </a:lnTo>
                  <a:lnTo>
                    <a:pt x="289" y="0"/>
                  </a:lnTo>
                  <a:lnTo>
                    <a:pt x="276" y="0"/>
                  </a:lnTo>
                  <a:lnTo>
                    <a:pt x="264" y="0"/>
                  </a:lnTo>
                  <a:lnTo>
                    <a:pt x="252" y="0"/>
                  </a:lnTo>
                  <a:lnTo>
                    <a:pt x="239" y="0"/>
                  </a:lnTo>
                  <a:lnTo>
                    <a:pt x="221" y="0"/>
                  </a:lnTo>
                  <a:lnTo>
                    <a:pt x="209" y="0"/>
                  </a:lnTo>
                  <a:lnTo>
                    <a:pt x="196" y="0"/>
                  </a:lnTo>
                  <a:lnTo>
                    <a:pt x="184" y="0"/>
                  </a:lnTo>
                  <a:lnTo>
                    <a:pt x="172" y="0"/>
                  </a:lnTo>
                  <a:lnTo>
                    <a:pt x="160" y="0"/>
                  </a:lnTo>
                  <a:lnTo>
                    <a:pt x="141" y="0"/>
                  </a:lnTo>
                  <a:lnTo>
                    <a:pt x="129" y="0"/>
                  </a:lnTo>
                  <a:lnTo>
                    <a:pt x="116" y="0"/>
                  </a:lnTo>
                  <a:lnTo>
                    <a:pt x="104" y="0"/>
                  </a:lnTo>
                  <a:lnTo>
                    <a:pt x="92" y="0"/>
                  </a:lnTo>
                  <a:lnTo>
                    <a:pt x="80" y="0"/>
                  </a:lnTo>
                  <a:lnTo>
                    <a:pt x="61" y="0"/>
                  </a:lnTo>
                  <a:lnTo>
                    <a:pt x="49" y="0"/>
                  </a:lnTo>
                  <a:lnTo>
                    <a:pt x="37" y="0"/>
                  </a:lnTo>
                  <a:lnTo>
                    <a:pt x="24" y="0"/>
                  </a:lnTo>
                  <a:lnTo>
                    <a:pt x="12" y="0"/>
                  </a:lnTo>
                  <a:lnTo>
                    <a:pt x="0" y="0"/>
                  </a:lnTo>
                </a:path>
              </a:pathLst>
            </a:custGeom>
            <a:solidFill>
              <a:srgbClr val="0000FF"/>
            </a:solidFill>
            <a:ln w="9525">
              <a:solidFill>
                <a:srgbClr val="000000"/>
              </a:solidFill>
              <a:prstDash val="solid"/>
              <a:round/>
              <a:headEnd/>
              <a:tailEnd/>
            </a:ln>
          </p:spPr>
          <p:txBody>
            <a:bodyPr/>
            <a:lstStyle/>
            <a:p>
              <a:endParaRPr lang="en-US"/>
            </a:p>
          </p:txBody>
        </p:sp>
        <p:sp>
          <p:nvSpPr>
            <p:cNvPr id="315592" name="Freeform 196">
              <a:extLst>
                <a:ext uri="{FF2B5EF4-FFF2-40B4-BE49-F238E27FC236}">
                  <a16:creationId xmlns:a16="http://schemas.microsoft.com/office/drawing/2014/main" id="{236404B9-30AD-9E16-4C57-99DE15C3F1C3}"/>
                </a:ext>
              </a:extLst>
            </p:cNvPr>
            <p:cNvSpPr>
              <a:spLocks/>
            </p:cNvSpPr>
            <p:nvPr/>
          </p:nvSpPr>
          <p:spPr bwMode="auto">
            <a:xfrm>
              <a:off x="2859" y="1028"/>
              <a:ext cx="397" cy="0"/>
            </a:xfrm>
            <a:custGeom>
              <a:avLst/>
              <a:gdLst>
                <a:gd name="T0" fmla="*/ 35 w 424"/>
                <a:gd name="T1" fmla="*/ 34 w 424"/>
                <a:gd name="T2" fmla="*/ 33 w 424"/>
                <a:gd name="T3" fmla="*/ 32 w 424"/>
                <a:gd name="T4" fmla="*/ 31 w 424"/>
                <a:gd name="T5" fmla="*/ 30 w 424"/>
                <a:gd name="T6" fmla="*/ 29 w 424"/>
                <a:gd name="T7" fmla="*/ 28 w 424"/>
                <a:gd name="T8" fmla="*/ 26 w 424"/>
                <a:gd name="T9" fmla="*/ 25 w 424"/>
                <a:gd name="T10" fmla="*/ 24 w 424"/>
                <a:gd name="T11" fmla="*/ 22 w 424"/>
                <a:gd name="T12" fmla="*/ 22 w 424"/>
                <a:gd name="T13" fmla="*/ 21 w 424"/>
                <a:gd name="T14" fmla="*/ 20 w 424"/>
                <a:gd name="T15" fmla="*/ 19 w 424"/>
                <a:gd name="T16" fmla="*/ 18 w 424"/>
                <a:gd name="T17" fmla="*/ 17 w 424"/>
                <a:gd name="T18" fmla="*/ 16 w 424"/>
                <a:gd name="T19" fmla="*/ 15 w 424"/>
                <a:gd name="T20" fmla="*/ 14 w 424"/>
                <a:gd name="T21" fmla="*/ 12 w 424"/>
                <a:gd name="T22" fmla="*/ 11 w 424"/>
                <a:gd name="T23" fmla="*/ 9 w 424"/>
                <a:gd name="T24" fmla="*/ 8 w 424"/>
                <a:gd name="T25" fmla="*/ 7 w 424"/>
                <a:gd name="T26" fmla="*/ 7 w 424"/>
                <a:gd name="T27" fmla="*/ 7 w 424"/>
                <a:gd name="T28" fmla="*/ 7 w 424"/>
                <a:gd name="T29" fmla="*/ 7 w 424"/>
                <a:gd name="T30" fmla="*/ 7 w 424"/>
                <a:gd name="T31" fmla="*/ 7 w 424"/>
                <a:gd name="T32" fmla="*/ 0 w 424"/>
                <a:gd name="T33" fmla="*/ 0 w 4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Lst>
              <a:ahLst/>
              <a:cxnLst>
                <a:cxn ang="T34">
                  <a:pos x="T0" y="0"/>
                </a:cxn>
                <a:cxn ang="T35">
                  <a:pos x="T1" y="0"/>
                </a:cxn>
                <a:cxn ang="T36">
                  <a:pos x="T2" y="0"/>
                </a:cxn>
                <a:cxn ang="T37">
                  <a:pos x="T3" y="0"/>
                </a:cxn>
                <a:cxn ang="T38">
                  <a:pos x="T4" y="0"/>
                </a:cxn>
                <a:cxn ang="T39">
                  <a:pos x="T5" y="0"/>
                </a:cxn>
                <a:cxn ang="T40">
                  <a:pos x="T6" y="0"/>
                </a:cxn>
                <a:cxn ang="T41">
                  <a:pos x="T7" y="0"/>
                </a:cxn>
                <a:cxn ang="T42">
                  <a:pos x="T8" y="0"/>
                </a:cxn>
                <a:cxn ang="T43">
                  <a:pos x="T9" y="0"/>
                </a:cxn>
                <a:cxn ang="T44">
                  <a:pos x="T10" y="0"/>
                </a:cxn>
                <a:cxn ang="T45">
                  <a:pos x="T11" y="0"/>
                </a:cxn>
                <a:cxn ang="T46">
                  <a:pos x="T12" y="0"/>
                </a:cxn>
                <a:cxn ang="T47">
                  <a:pos x="T13" y="0"/>
                </a:cxn>
                <a:cxn ang="T48">
                  <a:pos x="T14" y="0"/>
                </a:cxn>
                <a:cxn ang="T49">
                  <a:pos x="T15" y="0"/>
                </a:cxn>
                <a:cxn ang="T50">
                  <a:pos x="T16" y="0"/>
                </a:cxn>
                <a:cxn ang="T51">
                  <a:pos x="T17" y="0"/>
                </a:cxn>
                <a:cxn ang="T52">
                  <a:pos x="T18" y="0"/>
                </a:cxn>
                <a:cxn ang="T53">
                  <a:pos x="T19" y="0"/>
                </a:cxn>
                <a:cxn ang="T54">
                  <a:pos x="T20" y="0"/>
                </a:cxn>
                <a:cxn ang="T55">
                  <a:pos x="T21" y="0"/>
                </a:cxn>
                <a:cxn ang="T56">
                  <a:pos x="T22" y="0"/>
                </a:cxn>
                <a:cxn ang="T57">
                  <a:pos x="T23" y="0"/>
                </a:cxn>
                <a:cxn ang="T58">
                  <a:pos x="T24" y="0"/>
                </a:cxn>
                <a:cxn ang="T59">
                  <a:pos x="T25" y="0"/>
                </a:cxn>
                <a:cxn ang="T60">
                  <a:pos x="T26" y="0"/>
                </a:cxn>
                <a:cxn ang="T61">
                  <a:pos x="T27" y="0"/>
                </a:cxn>
                <a:cxn ang="T62">
                  <a:pos x="T28" y="0"/>
                </a:cxn>
                <a:cxn ang="T63">
                  <a:pos x="T29" y="0"/>
                </a:cxn>
                <a:cxn ang="T64">
                  <a:pos x="T30" y="0"/>
                </a:cxn>
                <a:cxn ang="T65">
                  <a:pos x="T31" y="0"/>
                </a:cxn>
                <a:cxn ang="T66">
                  <a:pos x="T32" y="0"/>
                </a:cxn>
                <a:cxn ang="T67">
                  <a:pos x="T33" y="0"/>
                </a:cxn>
              </a:cxnLst>
              <a:rect l="0" t="0" r="r" b="b"/>
              <a:pathLst>
                <a:path w="424">
                  <a:moveTo>
                    <a:pt x="424" y="0"/>
                  </a:moveTo>
                  <a:lnTo>
                    <a:pt x="412" y="0"/>
                  </a:lnTo>
                  <a:lnTo>
                    <a:pt x="399" y="0"/>
                  </a:lnTo>
                  <a:lnTo>
                    <a:pt x="387" y="0"/>
                  </a:lnTo>
                  <a:lnTo>
                    <a:pt x="369" y="0"/>
                  </a:lnTo>
                  <a:lnTo>
                    <a:pt x="356" y="0"/>
                  </a:lnTo>
                  <a:lnTo>
                    <a:pt x="344" y="0"/>
                  </a:lnTo>
                  <a:lnTo>
                    <a:pt x="332" y="0"/>
                  </a:lnTo>
                  <a:lnTo>
                    <a:pt x="319" y="0"/>
                  </a:lnTo>
                  <a:lnTo>
                    <a:pt x="307" y="0"/>
                  </a:lnTo>
                  <a:lnTo>
                    <a:pt x="289" y="0"/>
                  </a:lnTo>
                  <a:lnTo>
                    <a:pt x="276" y="0"/>
                  </a:lnTo>
                  <a:lnTo>
                    <a:pt x="264" y="0"/>
                  </a:lnTo>
                  <a:lnTo>
                    <a:pt x="252" y="0"/>
                  </a:lnTo>
                  <a:lnTo>
                    <a:pt x="239" y="0"/>
                  </a:lnTo>
                  <a:lnTo>
                    <a:pt x="221" y="0"/>
                  </a:lnTo>
                  <a:lnTo>
                    <a:pt x="209" y="0"/>
                  </a:lnTo>
                  <a:lnTo>
                    <a:pt x="196" y="0"/>
                  </a:lnTo>
                  <a:lnTo>
                    <a:pt x="184" y="0"/>
                  </a:lnTo>
                  <a:lnTo>
                    <a:pt x="172" y="0"/>
                  </a:lnTo>
                  <a:lnTo>
                    <a:pt x="160" y="0"/>
                  </a:lnTo>
                  <a:lnTo>
                    <a:pt x="141" y="0"/>
                  </a:lnTo>
                  <a:lnTo>
                    <a:pt x="129" y="0"/>
                  </a:lnTo>
                  <a:lnTo>
                    <a:pt x="116" y="0"/>
                  </a:lnTo>
                  <a:lnTo>
                    <a:pt x="104" y="0"/>
                  </a:lnTo>
                  <a:lnTo>
                    <a:pt x="92" y="0"/>
                  </a:lnTo>
                  <a:lnTo>
                    <a:pt x="80" y="0"/>
                  </a:lnTo>
                  <a:lnTo>
                    <a:pt x="61" y="0"/>
                  </a:lnTo>
                  <a:lnTo>
                    <a:pt x="49" y="0"/>
                  </a:lnTo>
                  <a:lnTo>
                    <a:pt x="37" y="0"/>
                  </a:lnTo>
                  <a:lnTo>
                    <a:pt x="24" y="0"/>
                  </a:lnTo>
                  <a:lnTo>
                    <a:pt x="12" y="0"/>
                  </a:lnTo>
                  <a:lnTo>
                    <a:pt x="0" y="0"/>
                  </a:lnTo>
                </a:path>
              </a:pathLst>
            </a:custGeom>
            <a:solidFill>
              <a:srgbClr val="0000FF"/>
            </a:solidFill>
            <a:ln w="9525">
              <a:solidFill>
                <a:srgbClr val="000000"/>
              </a:solidFill>
              <a:prstDash val="solid"/>
              <a:round/>
              <a:headEnd/>
              <a:tailEnd/>
            </a:ln>
          </p:spPr>
          <p:txBody>
            <a:bodyPr/>
            <a:lstStyle/>
            <a:p>
              <a:endParaRPr lang="en-US"/>
            </a:p>
          </p:txBody>
        </p:sp>
        <p:sp>
          <p:nvSpPr>
            <p:cNvPr id="315593" name="Freeform 197">
              <a:extLst>
                <a:ext uri="{FF2B5EF4-FFF2-40B4-BE49-F238E27FC236}">
                  <a16:creationId xmlns:a16="http://schemas.microsoft.com/office/drawing/2014/main" id="{213F8853-3136-632A-8D3F-70A800F721F4}"/>
                </a:ext>
              </a:extLst>
            </p:cNvPr>
            <p:cNvSpPr>
              <a:spLocks/>
            </p:cNvSpPr>
            <p:nvPr/>
          </p:nvSpPr>
          <p:spPr bwMode="auto">
            <a:xfrm>
              <a:off x="2859" y="1028"/>
              <a:ext cx="397" cy="0"/>
            </a:xfrm>
            <a:custGeom>
              <a:avLst/>
              <a:gdLst>
                <a:gd name="T0" fmla="*/ 35 w 424"/>
                <a:gd name="T1" fmla="*/ 34 w 424"/>
                <a:gd name="T2" fmla="*/ 33 w 424"/>
                <a:gd name="T3" fmla="*/ 32 w 424"/>
                <a:gd name="T4" fmla="*/ 31 w 424"/>
                <a:gd name="T5" fmla="*/ 30 w 424"/>
                <a:gd name="T6" fmla="*/ 29 w 424"/>
                <a:gd name="T7" fmla="*/ 28 w 424"/>
                <a:gd name="T8" fmla="*/ 26 w 424"/>
                <a:gd name="T9" fmla="*/ 25 w 424"/>
                <a:gd name="T10" fmla="*/ 24 w 424"/>
                <a:gd name="T11" fmla="*/ 22 w 424"/>
                <a:gd name="T12" fmla="*/ 22 w 424"/>
                <a:gd name="T13" fmla="*/ 21 w 424"/>
                <a:gd name="T14" fmla="*/ 20 w 424"/>
                <a:gd name="T15" fmla="*/ 19 w 424"/>
                <a:gd name="T16" fmla="*/ 18 w 424"/>
                <a:gd name="T17" fmla="*/ 17 w 424"/>
                <a:gd name="T18" fmla="*/ 16 w 424"/>
                <a:gd name="T19" fmla="*/ 15 w 424"/>
                <a:gd name="T20" fmla="*/ 14 w 424"/>
                <a:gd name="T21" fmla="*/ 12 w 424"/>
                <a:gd name="T22" fmla="*/ 11 w 424"/>
                <a:gd name="T23" fmla="*/ 9 w 424"/>
                <a:gd name="T24" fmla="*/ 8 w 424"/>
                <a:gd name="T25" fmla="*/ 7 w 424"/>
                <a:gd name="T26" fmla="*/ 7 w 424"/>
                <a:gd name="T27" fmla="*/ 7 w 424"/>
                <a:gd name="T28" fmla="*/ 7 w 424"/>
                <a:gd name="T29" fmla="*/ 7 w 424"/>
                <a:gd name="T30" fmla="*/ 7 w 424"/>
                <a:gd name="T31" fmla="*/ 7 w 424"/>
                <a:gd name="T32" fmla="*/ 0 w 424"/>
                <a:gd name="T33" fmla="*/ 0 w 4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Lst>
              <a:ahLst/>
              <a:cxnLst>
                <a:cxn ang="T34">
                  <a:pos x="T0" y="0"/>
                </a:cxn>
                <a:cxn ang="T35">
                  <a:pos x="T1" y="0"/>
                </a:cxn>
                <a:cxn ang="T36">
                  <a:pos x="T2" y="0"/>
                </a:cxn>
                <a:cxn ang="T37">
                  <a:pos x="T3" y="0"/>
                </a:cxn>
                <a:cxn ang="T38">
                  <a:pos x="T4" y="0"/>
                </a:cxn>
                <a:cxn ang="T39">
                  <a:pos x="T5" y="0"/>
                </a:cxn>
                <a:cxn ang="T40">
                  <a:pos x="T6" y="0"/>
                </a:cxn>
                <a:cxn ang="T41">
                  <a:pos x="T7" y="0"/>
                </a:cxn>
                <a:cxn ang="T42">
                  <a:pos x="T8" y="0"/>
                </a:cxn>
                <a:cxn ang="T43">
                  <a:pos x="T9" y="0"/>
                </a:cxn>
                <a:cxn ang="T44">
                  <a:pos x="T10" y="0"/>
                </a:cxn>
                <a:cxn ang="T45">
                  <a:pos x="T11" y="0"/>
                </a:cxn>
                <a:cxn ang="T46">
                  <a:pos x="T12" y="0"/>
                </a:cxn>
                <a:cxn ang="T47">
                  <a:pos x="T13" y="0"/>
                </a:cxn>
                <a:cxn ang="T48">
                  <a:pos x="T14" y="0"/>
                </a:cxn>
                <a:cxn ang="T49">
                  <a:pos x="T15" y="0"/>
                </a:cxn>
                <a:cxn ang="T50">
                  <a:pos x="T16" y="0"/>
                </a:cxn>
                <a:cxn ang="T51">
                  <a:pos x="T17" y="0"/>
                </a:cxn>
                <a:cxn ang="T52">
                  <a:pos x="T18" y="0"/>
                </a:cxn>
                <a:cxn ang="T53">
                  <a:pos x="T19" y="0"/>
                </a:cxn>
                <a:cxn ang="T54">
                  <a:pos x="T20" y="0"/>
                </a:cxn>
                <a:cxn ang="T55">
                  <a:pos x="T21" y="0"/>
                </a:cxn>
                <a:cxn ang="T56">
                  <a:pos x="T22" y="0"/>
                </a:cxn>
                <a:cxn ang="T57">
                  <a:pos x="T23" y="0"/>
                </a:cxn>
                <a:cxn ang="T58">
                  <a:pos x="T24" y="0"/>
                </a:cxn>
                <a:cxn ang="T59">
                  <a:pos x="T25" y="0"/>
                </a:cxn>
                <a:cxn ang="T60">
                  <a:pos x="T26" y="0"/>
                </a:cxn>
                <a:cxn ang="T61">
                  <a:pos x="T27" y="0"/>
                </a:cxn>
                <a:cxn ang="T62">
                  <a:pos x="T28" y="0"/>
                </a:cxn>
                <a:cxn ang="T63">
                  <a:pos x="T29" y="0"/>
                </a:cxn>
                <a:cxn ang="T64">
                  <a:pos x="T30" y="0"/>
                </a:cxn>
                <a:cxn ang="T65">
                  <a:pos x="T31" y="0"/>
                </a:cxn>
                <a:cxn ang="T66">
                  <a:pos x="T32" y="0"/>
                </a:cxn>
                <a:cxn ang="T67">
                  <a:pos x="T33" y="0"/>
                </a:cxn>
              </a:cxnLst>
              <a:rect l="0" t="0" r="r" b="b"/>
              <a:pathLst>
                <a:path w="424">
                  <a:moveTo>
                    <a:pt x="424" y="0"/>
                  </a:moveTo>
                  <a:lnTo>
                    <a:pt x="412" y="0"/>
                  </a:lnTo>
                  <a:lnTo>
                    <a:pt x="399" y="0"/>
                  </a:lnTo>
                  <a:lnTo>
                    <a:pt x="387" y="0"/>
                  </a:lnTo>
                  <a:lnTo>
                    <a:pt x="369" y="0"/>
                  </a:lnTo>
                  <a:lnTo>
                    <a:pt x="356" y="0"/>
                  </a:lnTo>
                  <a:lnTo>
                    <a:pt x="344" y="0"/>
                  </a:lnTo>
                  <a:lnTo>
                    <a:pt x="332" y="0"/>
                  </a:lnTo>
                  <a:lnTo>
                    <a:pt x="319" y="0"/>
                  </a:lnTo>
                  <a:lnTo>
                    <a:pt x="307" y="0"/>
                  </a:lnTo>
                  <a:lnTo>
                    <a:pt x="289" y="0"/>
                  </a:lnTo>
                  <a:lnTo>
                    <a:pt x="276" y="0"/>
                  </a:lnTo>
                  <a:lnTo>
                    <a:pt x="264" y="0"/>
                  </a:lnTo>
                  <a:lnTo>
                    <a:pt x="252" y="0"/>
                  </a:lnTo>
                  <a:lnTo>
                    <a:pt x="239" y="0"/>
                  </a:lnTo>
                  <a:lnTo>
                    <a:pt x="221" y="0"/>
                  </a:lnTo>
                  <a:lnTo>
                    <a:pt x="209" y="0"/>
                  </a:lnTo>
                  <a:lnTo>
                    <a:pt x="196" y="0"/>
                  </a:lnTo>
                  <a:lnTo>
                    <a:pt x="184" y="0"/>
                  </a:lnTo>
                  <a:lnTo>
                    <a:pt x="172" y="0"/>
                  </a:lnTo>
                  <a:lnTo>
                    <a:pt x="160" y="0"/>
                  </a:lnTo>
                  <a:lnTo>
                    <a:pt x="141" y="0"/>
                  </a:lnTo>
                  <a:lnTo>
                    <a:pt x="129" y="0"/>
                  </a:lnTo>
                  <a:lnTo>
                    <a:pt x="116" y="0"/>
                  </a:lnTo>
                  <a:lnTo>
                    <a:pt x="104" y="0"/>
                  </a:lnTo>
                  <a:lnTo>
                    <a:pt x="92" y="0"/>
                  </a:lnTo>
                  <a:lnTo>
                    <a:pt x="80" y="0"/>
                  </a:lnTo>
                  <a:lnTo>
                    <a:pt x="61" y="0"/>
                  </a:lnTo>
                  <a:lnTo>
                    <a:pt x="49" y="0"/>
                  </a:lnTo>
                  <a:lnTo>
                    <a:pt x="37" y="0"/>
                  </a:lnTo>
                  <a:lnTo>
                    <a:pt x="24" y="0"/>
                  </a:lnTo>
                  <a:lnTo>
                    <a:pt x="12" y="0"/>
                  </a:lnTo>
                  <a:lnTo>
                    <a:pt x="0" y="0"/>
                  </a:lnTo>
                </a:path>
              </a:pathLst>
            </a:custGeom>
            <a:solidFill>
              <a:srgbClr val="0000FF"/>
            </a:solidFill>
            <a:ln w="9525">
              <a:solidFill>
                <a:srgbClr val="000000"/>
              </a:solidFill>
              <a:prstDash val="solid"/>
              <a:round/>
              <a:headEnd/>
              <a:tailEnd/>
            </a:ln>
          </p:spPr>
          <p:txBody>
            <a:bodyPr/>
            <a:lstStyle/>
            <a:p>
              <a:endParaRPr lang="en-US"/>
            </a:p>
          </p:txBody>
        </p:sp>
        <p:sp>
          <p:nvSpPr>
            <p:cNvPr id="315594" name="Freeform 198">
              <a:extLst>
                <a:ext uri="{FF2B5EF4-FFF2-40B4-BE49-F238E27FC236}">
                  <a16:creationId xmlns:a16="http://schemas.microsoft.com/office/drawing/2014/main" id="{4E2B0F1F-19B5-B750-0F40-28A7592D4954}"/>
                </a:ext>
              </a:extLst>
            </p:cNvPr>
            <p:cNvSpPr>
              <a:spLocks/>
            </p:cNvSpPr>
            <p:nvPr/>
          </p:nvSpPr>
          <p:spPr bwMode="auto">
            <a:xfrm>
              <a:off x="2859" y="1028"/>
              <a:ext cx="397" cy="0"/>
            </a:xfrm>
            <a:custGeom>
              <a:avLst/>
              <a:gdLst>
                <a:gd name="T0" fmla="*/ 35 w 424"/>
                <a:gd name="T1" fmla="*/ 34 w 424"/>
                <a:gd name="T2" fmla="*/ 33 w 424"/>
                <a:gd name="T3" fmla="*/ 32 w 424"/>
                <a:gd name="T4" fmla="*/ 31 w 424"/>
                <a:gd name="T5" fmla="*/ 30 w 424"/>
                <a:gd name="T6" fmla="*/ 29 w 424"/>
                <a:gd name="T7" fmla="*/ 28 w 424"/>
                <a:gd name="T8" fmla="*/ 26 w 424"/>
                <a:gd name="T9" fmla="*/ 25 w 424"/>
                <a:gd name="T10" fmla="*/ 24 w 424"/>
                <a:gd name="T11" fmla="*/ 22 w 424"/>
                <a:gd name="T12" fmla="*/ 22 w 424"/>
                <a:gd name="T13" fmla="*/ 21 w 424"/>
                <a:gd name="T14" fmla="*/ 20 w 424"/>
                <a:gd name="T15" fmla="*/ 19 w 424"/>
                <a:gd name="T16" fmla="*/ 18 w 424"/>
                <a:gd name="T17" fmla="*/ 17 w 424"/>
                <a:gd name="T18" fmla="*/ 16 w 424"/>
                <a:gd name="T19" fmla="*/ 15 w 424"/>
                <a:gd name="T20" fmla="*/ 14 w 424"/>
                <a:gd name="T21" fmla="*/ 12 w 424"/>
                <a:gd name="T22" fmla="*/ 11 w 424"/>
                <a:gd name="T23" fmla="*/ 9 w 424"/>
                <a:gd name="T24" fmla="*/ 8 w 424"/>
                <a:gd name="T25" fmla="*/ 7 w 424"/>
                <a:gd name="T26" fmla="*/ 7 w 424"/>
                <a:gd name="T27" fmla="*/ 7 w 424"/>
                <a:gd name="T28" fmla="*/ 7 w 424"/>
                <a:gd name="T29" fmla="*/ 7 w 424"/>
                <a:gd name="T30" fmla="*/ 7 w 424"/>
                <a:gd name="T31" fmla="*/ 7 w 424"/>
                <a:gd name="T32" fmla="*/ 0 w 424"/>
                <a:gd name="T33" fmla="*/ 0 w 4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Lst>
              <a:ahLst/>
              <a:cxnLst>
                <a:cxn ang="T34">
                  <a:pos x="T0" y="0"/>
                </a:cxn>
                <a:cxn ang="T35">
                  <a:pos x="T1" y="0"/>
                </a:cxn>
                <a:cxn ang="T36">
                  <a:pos x="T2" y="0"/>
                </a:cxn>
                <a:cxn ang="T37">
                  <a:pos x="T3" y="0"/>
                </a:cxn>
                <a:cxn ang="T38">
                  <a:pos x="T4" y="0"/>
                </a:cxn>
                <a:cxn ang="T39">
                  <a:pos x="T5" y="0"/>
                </a:cxn>
                <a:cxn ang="T40">
                  <a:pos x="T6" y="0"/>
                </a:cxn>
                <a:cxn ang="T41">
                  <a:pos x="T7" y="0"/>
                </a:cxn>
                <a:cxn ang="T42">
                  <a:pos x="T8" y="0"/>
                </a:cxn>
                <a:cxn ang="T43">
                  <a:pos x="T9" y="0"/>
                </a:cxn>
                <a:cxn ang="T44">
                  <a:pos x="T10" y="0"/>
                </a:cxn>
                <a:cxn ang="T45">
                  <a:pos x="T11" y="0"/>
                </a:cxn>
                <a:cxn ang="T46">
                  <a:pos x="T12" y="0"/>
                </a:cxn>
                <a:cxn ang="T47">
                  <a:pos x="T13" y="0"/>
                </a:cxn>
                <a:cxn ang="T48">
                  <a:pos x="T14" y="0"/>
                </a:cxn>
                <a:cxn ang="T49">
                  <a:pos x="T15" y="0"/>
                </a:cxn>
                <a:cxn ang="T50">
                  <a:pos x="T16" y="0"/>
                </a:cxn>
                <a:cxn ang="T51">
                  <a:pos x="T17" y="0"/>
                </a:cxn>
                <a:cxn ang="T52">
                  <a:pos x="T18" y="0"/>
                </a:cxn>
                <a:cxn ang="T53">
                  <a:pos x="T19" y="0"/>
                </a:cxn>
                <a:cxn ang="T54">
                  <a:pos x="T20" y="0"/>
                </a:cxn>
                <a:cxn ang="T55">
                  <a:pos x="T21" y="0"/>
                </a:cxn>
                <a:cxn ang="T56">
                  <a:pos x="T22" y="0"/>
                </a:cxn>
                <a:cxn ang="T57">
                  <a:pos x="T23" y="0"/>
                </a:cxn>
                <a:cxn ang="T58">
                  <a:pos x="T24" y="0"/>
                </a:cxn>
                <a:cxn ang="T59">
                  <a:pos x="T25" y="0"/>
                </a:cxn>
                <a:cxn ang="T60">
                  <a:pos x="T26" y="0"/>
                </a:cxn>
                <a:cxn ang="T61">
                  <a:pos x="T27" y="0"/>
                </a:cxn>
                <a:cxn ang="T62">
                  <a:pos x="T28" y="0"/>
                </a:cxn>
                <a:cxn ang="T63">
                  <a:pos x="T29" y="0"/>
                </a:cxn>
                <a:cxn ang="T64">
                  <a:pos x="T30" y="0"/>
                </a:cxn>
                <a:cxn ang="T65">
                  <a:pos x="T31" y="0"/>
                </a:cxn>
                <a:cxn ang="T66">
                  <a:pos x="T32" y="0"/>
                </a:cxn>
                <a:cxn ang="T67">
                  <a:pos x="T33" y="0"/>
                </a:cxn>
              </a:cxnLst>
              <a:rect l="0" t="0" r="r" b="b"/>
              <a:pathLst>
                <a:path w="424">
                  <a:moveTo>
                    <a:pt x="424" y="0"/>
                  </a:moveTo>
                  <a:lnTo>
                    <a:pt x="412" y="0"/>
                  </a:lnTo>
                  <a:lnTo>
                    <a:pt x="399" y="0"/>
                  </a:lnTo>
                  <a:lnTo>
                    <a:pt x="387" y="0"/>
                  </a:lnTo>
                  <a:lnTo>
                    <a:pt x="369" y="0"/>
                  </a:lnTo>
                  <a:lnTo>
                    <a:pt x="356" y="0"/>
                  </a:lnTo>
                  <a:lnTo>
                    <a:pt x="344" y="0"/>
                  </a:lnTo>
                  <a:lnTo>
                    <a:pt x="332" y="0"/>
                  </a:lnTo>
                  <a:lnTo>
                    <a:pt x="319" y="0"/>
                  </a:lnTo>
                  <a:lnTo>
                    <a:pt x="307" y="0"/>
                  </a:lnTo>
                  <a:lnTo>
                    <a:pt x="289" y="0"/>
                  </a:lnTo>
                  <a:lnTo>
                    <a:pt x="276" y="0"/>
                  </a:lnTo>
                  <a:lnTo>
                    <a:pt x="264" y="0"/>
                  </a:lnTo>
                  <a:lnTo>
                    <a:pt x="252" y="0"/>
                  </a:lnTo>
                  <a:lnTo>
                    <a:pt x="239" y="0"/>
                  </a:lnTo>
                  <a:lnTo>
                    <a:pt x="221" y="0"/>
                  </a:lnTo>
                  <a:lnTo>
                    <a:pt x="209" y="0"/>
                  </a:lnTo>
                  <a:lnTo>
                    <a:pt x="196" y="0"/>
                  </a:lnTo>
                  <a:lnTo>
                    <a:pt x="184" y="0"/>
                  </a:lnTo>
                  <a:lnTo>
                    <a:pt x="172" y="0"/>
                  </a:lnTo>
                  <a:lnTo>
                    <a:pt x="160" y="0"/>
                  </a:lnTo>
                  <a:lnTo>
                    <a:pt x="141" y="0"/>
                  </a:lnTo>
                  <a:lnTo>
                    <a:pt x="129" y="0"/>
                  </a:lnTo>
                  <a:lnTo>
                    <a:pt x="116" y="0"/>
                  </a:lnTo>
                  <a:lnTo>
                    <a:pt x="104" y="0"/>
                  </a:lnTo>
                  <a:lnTo>
                    <a:pt x="92" y="0"/>
                  </a:lnTo>
                  <a:lnTo>
                    <a:pt x="80" y="0"/>
                  </a:lnTo>
                  <a:lnTo>
                    <a:pt x="61" y="0"/>
                  </a:lnTo>
                  <a:lnTo>
                    <a:pt x="49" y="0"/>
                  </a:lnTo>
                  <a:lnTo>
                    <a:pt x="37" y="0"/>
                  </a:lnTo>
                  <a:lnTo>
                    <a:pt x="24" y="0"/>
                  </a:lnTo>
                  <a:lnTo>
                    <a:pt x="12" y="0"/>
                  </a:lnTo>
                  <a:lnTo>
                    <a:pt x="0" y="0"/>
                  </a:lnTo>
                </a:path>
              </a:pathLst>
            </a:custGeom>
            <a:solidFill>
              <a:srgbClr val="0000FF"/>
            </a:solidFill>
            <a:ln w="9525">
              <a:solidFill>
                <a:srgbClr val="000000"/>
              </a:solidFill>
              <a:prstDash val="solid"/>
              <a:round/>
              <a:headEnd/>
              <a:tailEnd/>
            </a:ln>
          </p:spPr>
          <p:txBody>
            <a:bodyPr/>
            <a:lstStyle/>
            <a:p>
              <a:endParaRPr lang="en-US"/>
            </a:p>
          </p:txBody>
        </p:sp>
        <p:sp>
          <p:nvSpPr>
            <p:cNvPr id="315595" name="Freeform 199">
              <a:extLst>
                <a:ext uri="{FF2B5EF4-FFF2-40B4-BE49-F238E27FC236}">
                  <a16:creationId xmlns:a16="http://schemas.microsoft.com/office/drawing/2014/main" id="{42F1AC8A-861C-693F-21F8-2CB27E4D619D}"/>
                </a:ext>
              </a:extLst>
            </p:cNvPr>
            <p:cNvSpPr>
              <a:spLocks/>
            </p:cNvSpPr>
            <p:nvPr/>
          </p:nvSpPr>
          <p:spPr bwMode="auto">
            <a:xfrm>
              <a:off x="2859" y="1028"/>
              <a:ext cx="397" cy="0"/>
            </a:xfrm>
            <a:custGeom>
              <a:avLst/>
              <a:gdLst>
                <a:gd name="T0" fmla="*/ 35 w 424"/>
                <a:gd name="T1" fmla="*/ 34 w 424"/>
                <a:gd name="T2" fmla="*/ 33 w 424"/>
                <a:gd name="T3" fmla="*/ 32 w 424"/>
                <a:gd name="T4" fmla="*/ 31 w 424"/>
                <a:gd name="T5" fmla="*/ 30 w 424"/>
                <a:gd name="T6" fmla="*/ 29 w 424"/>
                <a:gd name="T7" fmla="*/ 28 w 424"/>
                <a:gd name="T8" fmla="*/ 26 w 424"/>
                <a:gd name="T9" fmla="*/ 25 w 424"/>
                <a:gd name="T10" fmla="*/ 24 w 424"/>
                <a:gd name="T11" fmla="*/ 22 w 424"/>
                <a:gd name="T12" fmla="*/ 22 w 424"/>
                <a:gd name="T13" fmla="*/ 21 w 424"/>
                <a:gd name="T14" fmla="*/ 20 w 424"/>
                <a:gd name="T15" fmla="*/ 19 w 424"/>
                <a:gd name="T16" fmla="*/ 18 w 424"/>
                <a:gd name="T17" fmla="*/ 17 w 424"/>
                <a:gd name="T18" fmla="*/ 16 w 424"/>
                <a:gd name="T19" fmla="*/ 15 w 424"/>
                <a:gd name="T20" fmla="*/ 14 w 424"/>
                <a:gd name="T21" fmla="*/ 12 w 424"/>
                <a:gd name="T22" fmla="*/ 11 w 424"/>
                <a:gd name="T23" fmla="*/ 9 w 424"/>
                <a:gd name="T24" fmla="*/ 8 w 424"/>
                <a:gd name="T25" fmla="*/ 7 w 424"/>
                <a:gd name="T26" fmla="*/ 7 w 424"/>
                <a:gd name="T27" fmla="*/ 7 w 424"/>
                <a:gd name="T28" fmla="*/ 7 w 424"/>
                <a:gd name="T29" fmla="*/ 7 w 424"/>
                <a:gd name="T30" fmla="*/ 7 w 424"/>
                <a:gd name="T31" fmla="*/ 7 w 424"/>
                <a:gd name="T32" fmla="*/ 0 w 424"/>
                <a:gd name="T33" fmla="*/ 0 w 4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Lst>
              <a:ahLst/>
              <a:cxnLst>
                <a:cxn ang="T34">
                  <a:pos x="T0" y="0"/>
                </a:cxn>
                <a:cxn ang="T35">
                  <a:pos x="T1" y="0"/>
                </a:cxn>
                <a:cxn ang="T36">
                  <a:pos x="T2" y="0"/>
                </a:cxn>
                <a:cxn ang="T37">
                  <a:pos x="T3" y="0"/>
                </a:cxn>
                <a:cxn ang="T38">
                  <a:pos x="T4" y="0"/>
                </a:cxn>
                <a:cxn ang="T39">
                  <a:pos x="T5" y="0"/>
                </a:cxn>
                <a:cxn ang="T40">
                  <a:pos x="T6" y="0"/>
                </a:cxn>
                <a:cxn ang="T41">
                  <a:pos x="T7" y="0"/>
                </a:cxn>
                <a:cxn ang="T42">
                  <a:pos x="T8" y="0"/>
                </a:cxn>
                <a:cxn ang="T43">
                  <a:pos x="T9" y="0"/>
                </a:cxn>
                <a:cxn ang="T44">
                  <a:pos x="T10" y="0"/>
                </a:cxn>
                <a:cxn ang="T45">
                  <a:pos x="T11" y="0"/>
                </a:cxn>
                <a:cxn ang="T46">
                  <a:pos x="T12" y="0"/>
                </a:cxn>
                <a:cxn ang="T47">
                  <a:pos x="T13" y="0"/>
                </a:cxn>
                <a:cxn ang="T48">
                  <a:pos x="T14" y="0"/>
                </a:cxn>
                <a:cxn ang="T49">
                  <a:pos x="T15" y="0"/>
                </a:cxn>
                <a:cxn ang="T50">
                  <a:pos x="T16" y="0"/>
                </a:cxn>
                <a:cxn ang="T51">
                  <a:pos x="T17" y="0"/>
                </a:cxn>
                <a:cxn ang="T52">
                  <a:pos x="T18" y="0"/>
                </a:cxn>
                <a:cxn ang="T53">
                  <a:pos x="T19" y="0"/>
                </a:cxn>
                <a:cxn ang="T54">
                  <a:pos x="T20" y="0"/>
                </a:cxn>
                <a:cxn ang="T55">
                  <a:pos x="T21" y="0"/>
                </a:cxn>
                <a:cxn ang="T56">
                  <a:pos x="T22" y="0"/>
                </a:cxn>
                <a:cxn ang="T57">
                  <a:pos x="T23" y="0"/>
                </a:cxn>
                <a:cxn ang="T58">
                  <a:pos x="T24" y="0"/>
                </a:cxn>
                <a:cxn ang="T59">
                  <a:pos x="T25" y="0"/>
                </a:cxn>
                <a:cxn ang="T60">
                  <a:pos x="T26" y="0"/>
                </a:cxn>
                <a:cxn ang="T61">
                  <a:pos x="T27" y="0"/>
                </a:cxn>
                <a:cxn ang="T62">
                  <a:pos x="T28" y="0"/>
                </a:cxn>
                <a:cxn ang="T63">
                  <a:pos x="T29" y="0"/>
                </a:cxn>
                <a:cxn ang="T64">
                  <a:pos x="T30" y="0"/>
                </a:cxn>
                <a:cxn ang="T65">
                  <a:pos x="T31" y="0"/>
                </a:cxn>
                <a:cxn ang="T66">
                  <a:pos x="T32" y="0"/>
                </a:cxn>
                <a:cxn ang="T67">
                  <a:pos x="T33" y="0"/>
                </a:cxn>
              </a:cxnLst>
              <a:rect l="0" t="0" r="r" b="b"/>
              <a:pathLst>
                <a:path w="424">
                  <a:moveTo>
                    <a:pt x="424" y="0"/>
                  </a:moveTo>
                  <a:lnTo>
                    <a:pt x="412" y="0"/>
                  </a:lnTo>
                  <a:lnTo>
                    <a:pt x="399" y="0"/>
                  </a:lnTo>
                  <a:lnTo>
                    <a:pt x="387" y="0"/>
                  </a:lnTo>
                  <a:lnTo>
                    <a:pt x="369" y="0"/>
                  </a:lnTo>
                  <a:lnTo>
                    <a:pt x="356" y="0"/>
                  </a:lnTo>
                  <a:lnTo>
                    <a:pt x="344" y="0"/>
                  </a:lnTo>
                  <a:lnTo>
                    <a:pt x="332" y="0"/>
                  </a:lnTo>
                  <a:lnTo>
                    <a:pt x="319" y="0"/>
                  </a:lnTo>
                  <a:lnTo>
                    <a:pt x="307" y="0"/>
                  </a:lnTo>
                  <a:lnTo>
                    <a:pt x="289" y="0"/>
                  </a:lnTo>
                  <a:lnTo>
                    <a:pt x="276" y="0"/>
                  </a:lnTo>
                  <a:lnTo>
                    <a:pt x="264" y="0"/>
                  </a:lnTo>
                  <a:lnTo>
                    <a:pt x="252" y="0"/>
                  </a:lnTo>
                  <a:lnTo>
                    <a:pt x="239" y="0"/>
                  </a:lnTo>
                  <a:lnTo>
                    <a:pt x="221" y="0"/>
                  </a:lnTo>
                  <a:lnTo>
                    <a:pt x="209" y="0"/>
                  </a:lnTo>
                  <a:lnTo>
                    <a:pt x="196" y="0"/>
                  </a:lnTo>
                  <a:lnTo>
                    <a:pt x="184" y="0"/>
                  </a:lnTo>
                  <a:lnTo>
                    <a:pt x="172" y="0"/>
                  </a:lnTo>
                  <a:lnTo>
                    <a:pt x="160" y="0"/>
                  </a:lnTo>
                  <a:lnTo>
                    <a:pt x="141" y="0"/>
                  </a:lnTo>
                  <a:lnTo>
                    <a:pt x="129" y="0"/>
                  </a:lnTo>
                  <a:lnTo>
                    <a:pt x="116" y="0"/>
                  </a:lnTo>
                  <a:lnTo>
                    <a:pt x="104" y="0"/>
                  </a:lnTo>
                  <a:lnTo>
                    <a:pt x="92" y="0"/>
                  </a:lnTo>
                  <a:lnTo>
                    <a:pt x="80" y="0"/>
                  </a:lnTo>
                  <a:lnTo>
                    <a:pt x="61" y="0"/>
                  </a:lnTo>
                  <a:lnTo>
                    <a:pt x="49" y="0"/>
                  </a:lnTo>
                  <a:lnTo>
                    <a:pt x="37" y="0"/>
                  </a:lnTo>
                  <a:lnTo>
                    <a:pt x="24" y="0"/>
                  </a:lnTo>
                  <a:lnTo>
                    <a:pt x="12" y="0"/>
                  </a:lnTo>
                  <a:lnTo>
                    <a:pt x="0" y="0"/>
                  </a:lnTo>
                </a:path>
              </a:pathLst>
            </a:custGeom>
            <a:solidFill>
              <a:srgbClr val="0000FF"/>
            </a:solidFill>
            <a:ln w="9525">
              <a:solidFill>
                <a:srgbClr val="000000"/>
              </a:solidFill>
              <a:prstDash val="solid"/>
              <a:round/>
              <a:headEnd/>
              <a:tailEnd/>
            </a:ln>
          </p:spPr>
          <p:txBody>
            <a:bodyPr/>
            <a:lstStyle/>
            <a:p>
              <a:endParaRPr lang="en-US"/>
            </a:p>
          </p:txBody>
        </p:sp>
        <p:sp>
          <p:nvSpPr>
            <p:cNvPr id="315596" name="Freeform 200">
              <a:extLst>
                <a:ext uri="{FF2B5EF4-FFF2-40B4-BE49-F238E27FC236}">
                  <a16:creationId xmlns:a16="http://schemas.microsoft.com/office/drawing/2014/main" id="{7E5DF155-BD11-7FDF-2473-C56C056DBE70}"/>
                </a:ext>
              </a:extLst>
            </p:cNvPr>
            <p:cNvSpPr>
              <a:spLocks/>
            </p:cNvSpPr>
            <p:nvPr/>
          </p:nvSpPr>
          <p:spPr bwMode="auto">
            <a:xfrm>
              <a:off x="2859" y="1028"/>
              <a:ext cx="397" cy="0"/>
            </a:xfrm>
            <a:custGeom>
              <a:avLst/>
              <a:gdLst>
                <a:gd name="T0" fmla="*/ 35 w 424"/>
                <a:gd name="T1" fmla="*/ 34 w 424"/>
                <a:gd name="T2" fmla="*/ 33 w 424"/>
                <a:gd name="T3" fmla="*/ 32 w 424"/>
                <a:gd name="T4" fmla="*/ 31 w 424"/>
                <a:gd name="T5" fmla="*/ 30 w 424"/>
                <a:gd name="T6" fmla="*/ 29 w 424"/>
                <a:gd name="T7" fmla="*/ 28 w 424"/>
                <a:gd name="T8" fmla="*/ 26 w 424"/>
                <a:gd name="T9" fmla="*/ 25 w 424"/>
                <a:gd name="T10" fmla="*/ 24 w 424"/>
                <a:gd name="T11" fmla="*/ 22 w 424"/>
                <a:gd name="T12" fmla="*/ 22 w 424"/>
                <a:gd name="T13" fmla="*/ 21 w 424"/>
                <a:gd name="T14" fmla="*/ 20 w 424"/>
                <a:gd name="T15" fmla="*/ 19 w 424"/>
                <a:gd name="T16" fmla="*/ 18 w 424"/>
                <a:gd name="T17" fmla="*/ 17 w 424"/>
                <a:gd name="T18" fmla="*/ 16 w 424"/>
                <a:gd name="T19" fmla="*/ 15 w 424"/>
                <a:gd name="T20" fmla="*/ 14 w 424"/>
                <a:gd name="T21" fmla="*/ 12 w 424"/>
                <a:gd name="T22" fmla="*/ 11 w 424"/>
                <a:gd name="T23" fmla="*/ 9 w 424"/>
                <a:gd name="T24" fmla="*/ 8 w 424"/>
                <a:gd name="T25" fmla="*/ 7 w 424"/>
                <a:gd name="T26" fmla="*/ 7 w 424"/>
                <a:gd name="T27" fmla="*/ 7 w 424"/>
                <a:gd name="T28" fmla="*/ 7 w 424"/>
                <a:gd name="T29" fmla="*/ 7 w 424"/>
                <a:gd name="T30" fmla="*/ 7 w 424"/>
                <a:gd name="T31" fmla="*/ 7 w 424"/>
                <a:gd name="T32" fmla="*/ 0 w 424"/>
                <a:gd name="T33" fmla="*/ 0 w 4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Lst>
              <a:ahLst/>
              <a:cxnLst>
                <a:cxn ang="T34">
                  <a:pos x="T0" y="0"/>
                </a:cxn>
                <a:cxn ang="T35">
                  <a:pos x="T1" y="0"/>
                </a:cxn>
                <a:cxn ang="T36">
                  <a:pos x="T2" y="0"/>
                </a:cxn>
                <a:cxn ang="T37">
                  <a:pos x="T3" y="0"/>
                </a:cxn>
                <a:cxn ang="T38">
                  <a:pos x="T4" y="0"/>
                </a:cxn>
                <a:cxn ang="T39">
                  <a:pos x="T5" y="0"/>
                </a:cxn>
                <a:cxn ang="T40">
                  <a:pos x="T6" y="0"/>
                </a:cxn>
                <a:cxn ang="T41">
                  <a:pos x="T7" y="0"/>
                </a:cxn>
                <a:cxn ang="T42">
                  <a:pos x="T8" y="0"/>
                </a:cxn>
                <a:cxn ang="T43">
                  <a:pos x="T9" y="0"/>
                </a:cxn>
                <a:cxn ang="T44">
                  <a:pos x="T10" y="0"/>
                </a:cxn>
                <a:cxn ang="T45">
                  <a:pos x="T11" y="0"/>
                </a:cxn>
                <a:cxn ang="T46">
                  <a:pos x="T12" y="0"/>
                </a:cxn>
                <a:cxn ang="T47">
                  <a:pos x="T13" y="0"/>
                </a:cxn>
                <a:cxn ang="T48">
                  <a:pos x="T14" y="0"/>
                </a:cxn>
                <a:cxn ang="T49">
                  <a:pos x="T15" y="0"/>
                </a:cxn>
                <a:cxn ang="T50">
                  <a:pos x="T16" y="0"/>
                </a:cxn>
                <a:cxn ang="T51">
                  <a:pos x="T17" y="0"/>
                </a:cxn>
                <a:cxn ang="T52">
                  <a:pos x="T18" y="0"/>
                </a:cxn>
                <a:cxn ang="T53">
                  <a:pos x="T19" y="0"/>
                </a:cxn>
                <a:cxn ang="T54">
                  <a:pos x="T20" y="0"/>
                </a:cxn>
                <a:cxn ang="T55">
                  <a:pos x="T21" y="0"/>
                </a:cxn>
                <a:cxn ang="T56">
                  <a:pos x="T22" y="0"/>
                </a:cxn>
                <a:cxn ang="T57">
                  <a:pos x="T23" y="0"/>
                </a:cxn>
                <a:cxn ang="T58">
                  <a:pos x="T24" y="0"/>
                </a:cxn>
                <a:cxn ang="T59">
                  <a:pos x="T25" y="0"/>
                </a:cxn>
                <a:cxn ang="T60">
                  <a:pos x="T26" y="0"/>
                </a:cxn>
                <a:cxn ang="T61">
                  <a:pos x="T27" y="0"/>
                </a:cxn>
                <a:cxn ang="T62">
                  <a:pos x="T28" y="0"/>
                </a:cxn>
                <a:cxn ang="T63">
                  <a:pos x="T29" y="0"/>
                </a:cxn>
                <a:cxn ang="T64">
                  <a:pos x="T30" y="0"/>
                </a:cxn>
                <a:cxn ang="T65">
                  <a:pos x="T31" y="0"/>
                </a:cxn>
                <a:cxn ang="T66">
                  <a:pos x="T32" y="0"/>
                </a:cxn>
                <a:cxn ang="T67">
                  <a:pos x="T33" y="0"/>
                </a:cxn>
              </a:cxnLst>
              <a:rect l="0" t="0" r="r" b="b"/>
              <a:pathLst>
                <a:path w="424">
                  <a:moveTo>
                    <a:pt x="424" y="0"/>
                  </a:moveTo>
                  <a:lnTo>
                    <a:pt x="412" y="0"/>
                  </a:lnTo>
                  <a:lnTo>
                    <a:pt x="399" y="0"/>
                  </a:lnTo>
                  <a:lnTo>
                    <a:pt x="387" y="0"/>
                  </a:lnTo>
                  <a:lnTo>
                    <a:pt x="369" y="0"/>
                  </a:lnTo>
                  <a:lnTo>
                    <a:pt x="356" y="0"/>
                  </a:lnTo>
                  <a:lnTo>
                    <a:pt x="344" y="0"/>
                  </a:lnTo>
                  <a:lnTo>
                    <a:pt x="332" y="0"/>
                  </a:lnTo>
                  <a:lnTo>
                    <a:pt x="319" y="0"/>
                  </a:lnTo>
                  <a:lnTo>
                    <a:pt x="307" y="0"/>
                  </a:lnTo>
                  <a:lnTo>
                    <a:pt x="289" y="0"/>
                  </a:lnTo>
                  <a:lnTo>
                    <a:pt x="276" y="0"/>
                  </a:lnTo>
                  <a:lnTo>
                    <a:pt x="264" y="0"/>
                  </a:lnTo>
                  <a:lnTo>
                    <a:pt x="252" y="0"/>
                  </a:lnTo>
                  <a:lnTo>
                    <a:pt x="239" y="0"/>
                  </a:lnTo>
                  <a:lnTo>
                    <a:pt x="221" y="0"/>
                  </a:lnTo>
                  <a:lnTo>
                    <a:pt x="209" y="0"/>
                  </a:lnTo>
                  <a:lnTo>
                    <a:pt x="196" y="0"/>
                  </a:lnTo>
                  <a:lnTo>
                    <a:pt x="184" y="0"/>
                  </a:lnTo>
                  <a:lnTo>
                    <a:pt x="172" y="0"/>
                  </a:lnTo>
                  <a:lnTo>
                    <a:pt x="160" y="0"/>
                  </a:lnTo>
                  <a:lnTo>
                    <a:pt x="141" y="0"/>
                  </a:lnTo>
                  <a:lnTo>
                    <a:pt x="129" y="0"/>
                  </a:lnTo>
                  <a:lnTo>
                    <a:pt x="116" y="0"/>
                  </a:lnTo>
                  <a:lnTo>
                    <a:pt x="104" y="0"/>
                  </a:lnTo>
                  <a:lnTo>
                    <a:pt x="92" y="0"/>
                  </a:lnTo>
                  <a:lnTo>
                    <a:pt x="80" y="0"/>
                  </a:lnTo>
                  <a:lnTo>
                    <a:pt x="61" y="0"/>
                  </a:lnTo>
                  <a:lnTo>
                    <a:pt x="49" y="0"/>
                  </a:lnTo>
                  <a:lnTo>
                    <a:pt x="37" y="0"/>
                  </a:lnTo>
                  <a:lnTo>
                    <a:pt x="24" y="0"/>
                  </a:lnTo>
                  <a:lnTo>
                    <a:pt x="12" y="0"/>
                  </a:lnTo>
                  <a:lnTo>
                    <a:pt x="0" y="0"/>
                  </a:lnTo>
                </a:path>
              </a:pathLst>
            </a:custGeom>
            <a:solidFill>
              <a:srgbClr val="0000FF"/>
            </a:solidFill>
            <a:ln w="9525">
              <a:solidFill>
                <a:srgbClr val="000000"/>
              </a:solidFill>
              <a:prstDash val="solid"/>
              <a:round/>
              <a:headEnd/>
              <a:tailEnd/>
            </a:ln>
          </p:spPr>
          <p:txBody>
            <a:bodyPr/>
            <a:lstStyle/>
            <a:p>
              <a:endParaRPr lang="en-US"/>
            </a:p>
          </p:txBody>
        </p:sp>
        <p:sp>
          <p:nvSpPr>
            <p:cNvPr id="315597" name="Freeform 201">
              <a:extLst>
                <a:ext uri="{FF2B5EF4-FFF2-40B4-BE49-F238E27FC236}">
                  <a16:creationId xmlns:a16="http://schemas.microsoft.com/office/drawing/2014/main" id="{B192966D-CF8D-A191-3C4E-2A07F94DC3DB}"/>
                </a:ext>
              </a:extLst>
            </p:cNvPr>
            <p:cNvSpPr>
              <a:spLocks/>
            </p:cNvSpPr>
            <p:nvPr/>
          </p:nvSpPr>
          <p:spPr bwMode="auto">
            <a:xfrm>
              <a:off x="2859" y="1028"/>
              <a:ext cx="397" cy="0"/>
            </a:xfrm>
            <a:custGeom>
              <a:avLst/>
              <a:gdLst>
                <a:gd name="T0" fmla="*/ 35 w 424"/>
                <a:gd name="T1" fmla="*/ 34 w 424"/>
                <a:gd name="T2" fmla="*/ 33 w 424"/>
                <a:gd name="T3" fmla="*/ 32 w 424"/>
                <a:gd name="T4" fmla="*/ 31 w 424"/>
                <a:gd name="T5" fmla="*/ 30 w 424"/>
                <a:gd name="T6" fmla="*/ 29 w 424"/>
                <a:gd name="T7" fmla="*/ 28 w 424"/>
                <a:gd name="T8" fmla="*/ 26 w 424"/>
                <a:gd name="T9" fmla="*/ 25 w 424"/>
                <a:gd name="T10" fmla="*/ 24 w 424"/>
                <a:gd name="T11" fmla="*/ 22 w 424"/>
                <a:gd name="T12" fmla="*/ 22 w 424"/>
                <a:gd name="T13" fmla="*/ 21 w 424"/>
                <a:gd name="T14" fmla="*/ 20 w 424"/>
                <a:gd name="T15" fmla="*/ 19 w 424"/>
                <a:gd name="T16" fmla="*/ 18 w 424"/>
                <a:gd name="T17" fmla="*/ 17 w 424"/>
                <a:gd name="T18" fmla="*/ 16 w 424"/>
                <a:gd name="T19" fmla="*/ 15 w 424"/>
                <a:gd name="T20" fmla="*/ 14 w 424"/>
                <a:gd name="T21" fmla="*/ 12 w 424"/>
                <a:gd name="T22" fmla="*/ 11 w 424"/>
                <a:gd name="T23" fmla="*/ 9 w 424"/>
                <a:gd name="T24" fmla="*/ 8 w 424"/>
                <a:gd name="T25" fmla="*/ 7 w 424"/>
                <a:gd name="T26" fmla="*/ 7 w 424"/>
                <a:gd name="T27" fmla="*/ 7 w 424"/>
                <a:gd name="T28" fmla="*/ 7 w 424"/>
                <a:gd name="T29" fmla="*/ 7 w 424"/>
                <a:gd name="T30" fmla="*/ 7 w 424"/>
                <a:gd name="T31" fmla="*/ 7 w 424"/>
                <a:gd name="T32" fmla="*/ 0 w 424"/>
                <a:gd name="T33" fmla="*/ 0 w 4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Lst>
              <a:ahLst/>
              <a:cxnLst>
                <a:cxn ang="T34">
                  <a:pos x="T0" y="0"/>
                </a:cxn>
                <a:cxn ang="T35">
                  <a:pos x="T1" y="0"/>
                </a:cxn>
                <a:cxn ang="T36">
                  <a:pos x="T2" y="0"/>
                </a:cxn>
                <a:cxn ang="T37">
                  <a:pos x="T3" y="0"/>
                </a:cxn>
                <a:cxn ang="T38">
                  <a:pos x="T4" y="0"/>
                </a:cxn>
                <a:cxn ang="T39">
                  <a:pos x="T5" y="0"/>
                </a:cxn>
                <a:cxn ang="T40">
                  <a:pos x="T6" y="0"/>
                </a:cxn>
                <a:cxn ang="T41">
                  <a:pos x="T7" y="0"/>
                </a:cxn>
                <a:cxn ang="T42">
                  <a:pos x="T8" y="0"/>
                </a:cxn>
                <a:cxn ang="T43">
                  <a:pos x="T9" y="0"/>
                </a:cxn>
                <a:cxn ang="T44">
                  <a:pos x="T10" y="0"/>
                </a:cxn>
                <a:cxn ang="T45">
                  <a:pos x="T11" y="0"/>
                </a:cxn>
                <a:cxn ang="T46">
                  <a:pos x="T12" y="0"/>
                </a:cxn>
                <a:cxn ang="T47">
                  <a:pos x="T13" y="0"/>
                </a:cxn>
                <a:cxn ang="T48">
                  <a:pos x="T14" y="0"/>
                </a:cxn>
                <a:cxn ang="T49">
                  <a:pos x="T15" y="0"/>
                </a:cxn>
                <a:cxn ang="T50">
                  <a:pos x="T16" y="0"/>
                </a:cxn>
                <a:cxn ang="T51">
                  <a:pos x="T17" y="0"/>
                </a:cxn>
                <a:cxn ang="T52">
                  <a:pos x="T18" y="0"/>
                </a:cxn>
                <a:cxn ang="T53">
                  <a:pos x="T19" y="0"/>
                </a:cxn>
                <a:cxn ang="T54">
                  <a:pos x="T20" y="0"/>
                </a:cxn>
                <a:cxn ang="T55">
                  <a:pos x="T21" y="0"/>
                </a:cxn>
                <a:cxn ang="T56">
                  <a:pos x="T22" y="0"/>
                </a:cxn>
                <a:cxn ang="T57">
                  <a:pos x="T23" y="0"/>
                </a:cxn>
                <a:cxn ang="T58">
                  <a:pos x="T24" y="0"/>
                </a:cxn>
                <a:cxn ang="T59">
                  <a:pos x="T25" y="0"/>
                </a:cxn>
                <a:cxn ang="T60">
                  <a:pos x="T26" y="0"/>
                </a:cxn>
                <a:cxn ang="T61">
                  <a:pos x="T27" y="0"/>
                </a:cxn>
                <a:cxn ang="T62">
                  <a:pos x="T28" y="0"/>
                </a:cxn>
                <a:cxn ang="T63">
                  <a:pos x="T29" y="0"/>
                </a:cxn>
                <a:cxn ang="T64">
                  <a:pos x="T30" y="0"/>
                </a:cxn>
                <a:cxn ang="T65">
                  <a:pos x="T31" y="0"/>
                </a:cxn>
                <a:cxn ang="T66">
                  <a:pos x="T32" y="0"/>
                </a:cxn>
                <a:cxn ang="T67">
                  <a:pos x="T33" y="0"/>
                </a:cxn>
              </a:cxnLst>
              <a:rect l="0" t="0" r="r" b="b"/>
              <a:pathLst>
                <a:path w="424">
                  <a:moveTo>
                    <a:pt x="424" y="0"/>
                  </a:moveTo>
                  <a:lnTo>
                    <a:pt x="412" y="0"/>
                  </a:lnTo>
                  <a:lnTo>
                    <a:pt x="399" y="0"/>
                  </a:lnTo>
                  <a:lnTo>
                    <a:pt x="387" y="0"/>
                  </a:lnTo>
                  <a:lnTo>
                    <a:pt x="369" y="0"/>
                  </a:lnTo>
                  <a:lnTo>
                    <a:pt x="356" y="0"/>
                  </a:lnTo>
                  <a:lnTo>
                    <a:pt x="344" y="0"/>
                  </a:lnTo>
                  <a:lnTo>
                    <a:pt x="332" y="0"/>
                  </a:lnTo>
                  <a:lnTo>
                    <a:pt x="319" y="0"/>
                  </a:lnTo>
                  <a:lnTo>
                    <a:pt x="307" y="0"/>
                  </a:lnTo>
                  <a:lnTo>
                    <a:pt x="289" y="0"/>
                  </a:lnTo>
                  <a:lnTo>
                    <a:pt x="276" y="0"/>
                  </a:lnTo>
                  <a:lnTo>
                    <a:pt x="264" y="0"/>
                  </a:lnTo>
                  <a:lnTo>
                    <a:pt x="252" y="0"/>
                  </a:lnTo>
                  <a:lnTo>
                    <a:pt x="239" y="0"/>
                  </a:lnTo>
                  <a:lnTo>
                    <a:pt x="221" y="0"/>
                  </a:lnTo>
                  <a:lnTo>
                    <a:pt x="209" y="0"/>
                  </a:lnTo>
                  <a:lnTo>
                    <a:pt x="196" y="0"/>
                  </a:lnTo>
                  <a:lnTo>
                    <a:pt x="184" y="0"/>
                  </a:lnTo>
                  <a:lnTo>
                    <a:pt x="172" y="0"/>
                  </a:lnTo>
                  <a:lnTo>
                    <a:pt x="160" y="0"/>
                  </a:lnTo>
                  <a:lnTo>
                    <a:pt x="141" y="0"/>
                  </a:lnTo>
                  <a:lnTo>
                    <a:pt x="129" y="0"/>
                  </a:lnTo>
                  <a:lnTo>
                    <a:pt x="116" y="0"/>
                  </a:lnTo>
                  <a:lnTo>
                    <a:pt x="104" y="0"/>
                  </a:lnTo>
                  <a:lnTo>
                    <a:pt x="92" y="0"/>
                  </a:lnTo>
                  <a:lnTo>
                    <a:pt x="80" y="0"/>
                  </a:lnTo>
                  <a:lnTo>
                    <a:pt x="61" y="0"/>
                  </a:lnTo>
                  <a:lnTo>
                    <a:pt x="49" y="0"/>
                  </a:lnTo>
                  <a:lnTo>
                    <a:pt x="37" y="0"/>
                  </a:lnTo>
                  <a:lnTo>
                    <a:pt x="24" y="0"/>
                  </a:lnTo>
                  <a:lnTo>
                    <a:pt x="12" y="0"/>
                  </a:lnTo>
                  <a:lnTo>
                    <a:pt x="0" y="0"/>
                  </a:lnTo>
                </a:path>
              </a:pathLst>
            </a:custGeom>
            <a:solidFill>
              <a:srgbClr val="0000FF"/>
            </a:solidFill>
            <a:ln w="9525">
              <a:solidFill>
                <a:srgbClr val="000000"/>
              </a:solidFill>
              <a:prstDash val="solid"/>
              <a:round/>
              <a:headEnd/>
              <a:tailEnd/>
            </a:ln>
          </p:spPr>
          <p:txBody>
            <a:bodyPr/>
            <a:lstStyle/>
            <a:p>
              <a:endParaRPr lang="en-US"/>
            </a:p>
          </p:txBody>
        </p:sp>
        <p:sp>
          <p:nvSpPr>
            <p:cNvPr id="315598" name="Freeform 202">
              <a:extLst>
                <a:ext uri="{FF2B5EF4-FFF2-40B4-BE49-F238E27FC236}">
                  <a16:creationId xmlns:a16="http://schemas.microsoft.com/office/drawing/2014/main" id="{4E8DED52-A81E-63B4-D492-596F6E09831D}"/>
                </a:ext>
              </a:extLst>
            </p:cNvPr>
            <p:cNvSpPr>
              <a:spLocks/>
            </p:cNvSpPr>
            <p:nvPr/>
          </p:nvSpPr>
          <p:spPr bwMode="auto">
            <a:xfrm>
              <a:off x="2859" y="1028"/>
              <a:ext cx="397" cy="0"/>
            </a:xfrm>
            <a:custGeom>
              <a:avLst/>
              <a:gdLst>
                <a:gd name="T0" fmla="*/ 35 w 424"/>
                <a:gd name="T1" fmla="*/ 34 w 424"/>
                <a:gd name="T2" fmla="*/ 33 w 424"/>
                <a:gd name="T3" fmla="*/ 32 w 424"/>
                <a:gd name="T4" fmla="*/ 31 w 424"/>
                <a:gd name="T5" fmla="*/ 30 w 424"/>
                <a:gd name="T6" fmla="*/ 29 w 424"/>
                <a:gd name="T7" fmla="*/ 28 w 424"/>
                <a:gd name="T8" fmla="*/ 26 w 424"/>
                <a:gd name="T9" fmla="*/ 25 w 424"/>
                <a:gd name="T10" fmla="*/ 24 w 424"/>
                <a:gd name="T11" fmla="*/ 22 w 424"/>
                <a:gd name="T12" fmla="*/ 22 w 424"/>
                <a:gd name="T13" fmla="*/ 21 w 424"/>
                <a:gd name="T14" fmla="*/ 20 w 424"/>
                <a:gd name="T15" fmla="*/ 19 w 424"/>
                <a:gd name="T16" fmla="*/ 18 w 424"/>
                <a:gd name="T17" fmla="*/ 17 w 424"/>
                <a:gd name="T18" fmla="*/ 16 w 424"/>
                <a:gd name="T19" fmla="*/ 15 w 424"/>
                <a:gd name="T20" fmla="*/ 14 w 424"/>
                <a:gd name="T21" fmla="*/ 12 w 424"/>
                <a:gd name="T22" fmla="*/ 11 w 424"/>
                <a:gd name="T23" fmla="*/ 9 w 424"/>
                <a:gd name="T24" fmla="*/ 8 w 424"/>
                <a:gd name="T25" fmla="*/ 7 w 424"/>
                <a:gd name="T26" fmla="*/ 7 w 424"/>
                <a:gd name="T27" fmla="*/ 7 w 424"/>
                <a:gd name="T28" fmla="*/ 7 w 424"/>
                <a:gd name="T29" fmla="*/ 7 w 424"/>
                <a:gd name="T30" fmla="*/ 7 w 424"/>
                <a:gd name="T31" fmla="*/ 7 w 424"/>
                <a:gd name="T32" fmla="*/ 0 w 424"/>
                <a:gd name="T33" fmla="*/ 0 w 4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Lst>
              <a:ahLst/>
              <a:cxnLst>
                <a:cxn ang="T34">
                  <a:pos x="T0" y="0"/>
                </a:cxn>
                <a:cxn ang="T35">
                  <a:pos x="T1" y="0"/>
                </a:cxn>
                <a:cxn ang="T36">
                  <a:pos x="T2" y="0"/>
                </a:cxn>
                <a:cxn ang="T37">
                  <a:pos x="T3" y="0"/>
                </a:cxn>
                <a:cxn ang="T38">
                  <a:pos x="T4" y="0"/>
                </a:cxn>
                <a:cxn ang="T39">
                  <a:pos x="T5" y="0"/>
                </a:cxn>
                <a:cxn ang="T40">
                  <a:pos x="T6" y="0"/>
                </a:cxn>
                <a:cxn ang="T41">
                  <a:pos x="T7" y="0"/>
                </a:cxn>
                <a:cxn ang="T42">
                  <a:pos x="T8" y="0"/>
                </a:cxn>
                <a:cxn ang="T43">
                  <a:pos x="T9" y="0"/>
                </a:cxn>
                <a:cxn ang="T44">
                  <a:pos x="T10" y="0"/>
                </a:cxn>
                <a:cxn ang="T45">
                  <a:pos x="T11" y="0"/>
                </a:cxn>
                <a:cxn ang="T46">
                  <a:pos x="T12" y="0"/>
                </a:cxn>
                <a:cxn ang="T47">
                  <a:pos x="T13" y="0"/>
                </a:cxn>
                <a:cxn ang="T48">
                  <a:pos x="T14" y="0"/>
                </a:cxn>
                <a:cxn ang="T49">
                  <a:pos x="T15" y="0"/>
                </a:cxn>
                <a:cxn ang="T50">
                  <a:pos x="T16" y="0"/>
                </a:cxn>
                <a:cxn ang="T51">
                  <a:pos x="T17" y="0"/>
                </a:cxn>
                <a:cxn ang="T52">
                  <a:pos x="T18" y="0"/>
                </a:cxn>
                <a:cxn ang="T53">
                  <a:pos x="T19" y="0"/>
                </a:cxn>
                <a:cxn ang="T54">
                  <a:pos x="T20" y="0"/>
                </a:cxn>
                <a:cxn ang="T55">
                  <a:pos x="T21" y="0"/>
                </a:cxn>
                <a:cxn ang="T56">
                  <a:pos x="T22" y="0"/>
                </a:cxn>
                <a:cxn ang="T57">
                  <a:pos x="T23" y="0"/>
                </a:cxn>
                <a:cxn ang="T58">
                  <a:pos x="T24" y="0"/>
                </a:cxn>
                <a:cxn ang="T59">
                  <a:pos x="T25" y="0"/>
                </a:cxn>
                <a:cxn ang="T60">
                  <a:pos x="T26" y="0"/>
                </a:cxn>
                <a:cxn ang="T61">
                  <a:pos x="T27" y="0"/>
                </a:cxn>
                <a:cxn ang="T62">
                  <a:pos x="T28" y="0"/>
                </a:cxn>
                <a:cxn ang="T63">
                  <a:pos x="T29" y="0"/>
                </a:cxn>
                <a:cxn ang="T64">
                  <a:pos x="T30" y="0"/>
                </a:cxn>
                <a:cxn ang="T65">
                  <a:pos x="T31" y="0"/>
                </a:cxn>
                <a:cxn ang="T66">
                  <a:pos x="T32" y="0"/>
                </a:cxn>
                <a:cxn ang="T67">
                  <a:pos x="T33" y="0"/>
                </a:cxn>
              </a:cxnLst>
              <a:rect l="0" t="0" r="r" b="b"/>
              <a:pathLst>
                <a:path w="424">
                  <a:moveTo>
                    <a:pt x="424" y="0"/>
                  </a:moveTo>
                  <a:lnTo>
                    <a:pt x="412" y="0"/>
                  </a:lnTo>
                  <a:lnTo>
                    <a:pt x="399" y="0"/>
                  </a:lnTo>
                  <a:lnTo>
                    <a:pt x="387" y="0"/>
                  </a:lnTo>
                  <a:lnTo>
                    <a:pt x="369" y="0"/>
                  </a:lnTo>
                  <a:lnTo>
                    <a:pt x="356" y="0"/>
                  </a:lnTo>
                  <a:lnTo>
                    <a:pt x="344" y="0"/>
                  </a:lnTo>
                  <a:lnTo>
                    <a:pt x="332" y="0"/>
                  </a:lnTo>
                  <a:lnTo>
                    <a:pt x="319" y="0"/>
                  </a:lnTo>
                  <a:lnTo>
                    <a:pt x="307" y="0"/>
                  </a:lnTo>
                  <a:lnTo>
                    <a:pt x="289" y="0"/>
                  </a:lnTo>
                  <a:lnTo>
                    <a:pt x="276" y="0"/>
                  </a:lnTo>
                  <a:lnTo>
                    <a:pt x="264" y="0"/>
                  </a:lnTo>
                  <a:lnTo>
                    <a:pt x="252" y="0"/>
                  </a:lnTo>
                  <a:lnTo>
                    <a:pt x="239" y="0"/>
                  </a:lnTo>
                  <a:lnTo>
                    <a:pt x="221" y="0"/>
                  </a:lnTo>
                  <a:lnTo>
                    <a:pt x="209" y="0"/>
                  </a:lnTo>
                  <a:lnTo>
                    <a:pt x="196" y="0"/>
                  </a:lnTo>
                  <a:lnTo>
                    <a:pt x="184" y="0"/>
                  </a:lnTo>
                  <a:lnTo>
                    <a:pt x="172" y="0"/>
                  </a:lnTo>
                  <a:lnTo>
                    <a:pt x="160" y="0"/>
                  </a:lnTo>
                  <a:lnTo>
                    <a:pt x="141" y="0"/>
                  </a:lnTo>
                  <a:lnTo>
                    <a:pt x="129" y="0"/>
                  </a:lnTo>
                  <a:lnTo>
                    <a:pt x="116" y="0"/>
                  </a:lnTo>
                  <a:lnTo>
                    <a:pt x="104" y="0"/>
                  </a:lnTo>
                  <a:lnTo>
                    <a:pt x="92" y="0"/>
                  </a:lnTo>
                  <a:lnTo>
                    <a:pt x="80" y="0"/>
                  </a:lnTo>
                  <a:lnTo>
                    <a:pt x="61" y="0"/>
                  </a:lnTo>
                  <a:lnTo>
                    <a:pt x="49" y="0"/>
                  </a:lnTo>
                  <a:lnTo>
                    <a:pt x="37" y="0"/>
                  </a:lnTo>
                  <a:lnTo>
                    <a:pt x="24" y="0"/>
                  </a:lnTo>
                  <a:lnTo>
                    <a:pt x="12" y="0"/>
                  </a:lnTo>
                  <a:lnTo>
                    <a:pt x="0" y="0"/>
                  </a:lnTo>
                </a:path>
              </a:pathLst>
            </a:custGeom>
            <a:solidFill>
              <a:srgbClr val="0000FF"/>
            </a:solidFill>
            <a:ln w="9525">
              <a:solidFill>
                <a:srgbClr val="000000"/>
              </a:solidFill>
              <a:prstDash val="solid"/>
              <a:round/>
              <a:headEnd/>
              <a:tailEnd/>
            </a:ln>
          </p:spPr>
          <p:txBody>
            <a:bodyPr/>
            <a:lstStyle/>
            <a:p>
              <a:endParaRPr lang="en-US"/>
            </a:p>
          </p:txBody>
        </p:sp>
        <p:sp>
          <p:nvSpPr>
            <p:cNvPr id="315599" name="Freeform 203">
              <a:extLst>
                <a:ext uri="{FF2B5EF4-FFF2-40B4-BE49-F238E27FC236}">
                  <a16:creationId xmlns:a16="http://schemas.microsoft.com/office/drawing/2014/main" id="{655A3E24-9AE8-DE70-DC27-90570106FCF8}"/>
                </a:ext>
              </a:extLst>
            </p:cNvPr>
            <p:cNvSpPr>
              <a:spLocks/>
            </p:cNvSpPr>
            <p:nvPr/>
          </p:nvSpPr>
          <p:spPr bwMode="auto">
            <a:xfrm>
              <a:off x="2859" y="1028"/>
              <a:ext cx="397" cy="0"/>
            </a:xfrm>
            <a:custGeom>
              <a:avLst/>
              <a:gdLst>
                <a:gd name="T0" fmla="*/ 35 w 424"/>
                <a:gd name="T1" fmla="*/ 34 w 424"/>
                <a:gd name="T2" fmla="*/ 33 w 424"/>
                <a:gd name="T3" fmla="*/ 32 w 424"/>
                <a:gd name="T4" fmla="*/ 31 w 424"/>
                <a:gd name="T5" fmla="*/ 30 w 424"/>
                <a:gd name="T6" fmla="*/ 29 w 424"/>
                <a:gd name="T7" fmla="*/ 28 w 424"/>
                <a:gd name="T8" fmla="*/ 26 w 424"/>
                <a:gd name="T9" fmla="*/ 25 w 424"/>
                <a:gd name="T10" fmla="*/ 24 w 424"/>
                <a:gd name="T11" fmla="*/ 22 w 424"/>
                <a:gd name="T12" fmla="*/ 22 w 424"/>
                <a:gd name="T13" fmla="*/ 21 w 424"/>
                <a:gd name="T14" fmla="*/ 20 w 424"/>
                <a:gd name="T15" fmla="*/ 19 w 424"/>
                <a:gd name="T16" fmla="*/ 18 w 424"/>
                <a:gd name="T17" fmla="*/ 17 w 424"/>
                <a:gd name="T18" fmla="*/ 16 w 424"/>
                <a:gd name="T19" fmla="*/ 15 w 424"/>
                <a:gd name="T20" fmla="*/ 14 w 424"/>
                <a:gd name="T21" fmla="*/ 12 w 424"/>
                <a:gd name="T22" fmla="*/ 11 w 424"/>
                <a:gd name="T23" fmla="*/ 9 w 424"/>
                <a:gd name="T24" fmla="*/ 8 w 424"/>
                <a:gd name="T25" fmla="*/ 7 w 424"/>
                <a:gd name="T26" fmla="*/ 7 w 424"/>
                <a:gd name="T27" fmla="*/ 7 w 424"/>
                <a:gd name="T28" fmla="*/ 7 w 424"/>
                <a:gd name="T29" fmla="*/ 7 w 424"/>
                <a:gd name="T30" fmla="*/ 7 w 424"/>
                <a:gd name="T31" fmla="*/ 7 w 424"/>
                <a:gd name="T32" fmla="*/ 0 w 424"/>
                <a:gd name="T33" fmla="*/ 0 w 4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Lst>
              <a:ahLst/>
              <a:cxnLst>
                <a:cxn ang="T34">
                  <a:pos x="T0" y="0"/>
                </a:cxn>
                <a:cxn ang="T35">
                  <a:pos x="T1" y="0"/>
                </a:cxn>
                <a:cxn ang="T36">
                  <a:pos x="T2" y="0"/>
                </a:cxn>
                <a:cxn ang="T37">
                  <a:pos x="T3" y="0"/>
                </a:cxn>
                <a:cxn ang="T38">
                  <a:pos x="T4" y="0"/>
                </a:cxn>
                <a:cxn ang="T39">
                  <a:pos x="T5" y="0"/>
                </a:cxn>
                <a:cxn ang="T40">
                  <a:pos x="T6" y="0"/>
                </a:cxn>
                <a:cxn ang="T41">
                  <a:pos x="T7" y="0"/>
                </a:cxn>
                <a:cxn ang="T42">
                  <a:pos x="T8" y="0"/>
                </a:cxn>
                <a:cxn ang="T43">
                  <a:pos x="T9" y="0"/>
                </a:cxn>
                <a:cxn ang="T44">
                  <a:pos x="T10" y="0"/>
                </a:cxn>
                <a:cxn ang="T45">
                  <a:pos x="T11" y="0"/>
                </a:cxn>
                <a:cxn ang="T46">
                  <a:pos x="T12" y="0"/>
                </a:cxn>
                <a:cxn ang="T47">
                  <a:pos x="T13" y="0"/>
                </a:cxn>
                <a:cxn ang="T48">
                  <a:pos x="T14" y="0"/>
                </a:cxn>
                <a:cxn ang="T49">
                  <a:pos x="T15" y="0"/>
                </a:cxn>
                <a:cxn ang="T50">
                  <a:pos x="T16" y="0"/>
                </a:cxn>
                <a:cxn ang="T51">
                  <a:pos x="T17" y="0"/>
                </a:cxn>
                <a:cxn ang="T52">
                  <a:pos x="T18" y="0"/>
                </a:cxn>
                <a:cxn ang="T53">
                  <a:pos x="T19" y="0"/>
                </a:cxn>
                <a:cxn ang="T54">
                  <a:pos x="T20" y="0"/>
                </a:cxn>
                <a:cxn ang="T55">
                  <a:pos x="T21" y="0"/>
                </a:cxn>
                <a:cxn ang="T56">
                  <a:pos x="T22" y="0"/>
                </a:cxn>
                <a:cxn ang="T57">
                  <a:pos x="T23" y="0"/>
                </a:cxn>
                <a:cxn ang="T58">
                  <a:pos x="T24" y="0"/>
                </a:cxn>
                <a:cxn ang="T59">
                  <a:pos x="T25" y="0"/>
                </a:cxn>
                <a:cxn ang="T60">
                  <a:pos x="T26" y="0"/>
                </a:cxn>
                <a:cxn ang="T61">
                  <a:pos x="T27" y="0"/>
                </a:cxn>
                <a:cxn ang="T62">
                  <a:pos x="T28" y="0"/>
                </a:cxn>
                <a:cxn ang="T63">
                  <a:pos x="T29" y="0"/>
                </a:cxn>
                <a:cxn ang="T64">
                  <a:pos x="T30" y="0"/>
                </a:cxn>
                <a:cxn ang="T65">
                  <a:pos x="T31" y="0"/>
                </a:cxn>
                <a:cxn ang="T66">
                  <a:pos x="T32" y="0"/>
                </a:cxn>
                <a:cxn ang="T67">
                  <a:pos x="T33" y="0"/>
                </a:cxn>
              </a:cxnLst>
              <a:rect l="0" t="0" r="r" b="b"/>
              <a:pathLst>
                <a:path w="424">
                  <a:moveTo>
                    <a:pt x="424" y="0"/>
                  </a:moveTo>
                  <a:lnTo>
                    <a:pt x="412" y="0"/>
                  </a:lnTo>
                  <a:lnTo>
                    <a:pt x="399" y="0"/>
                  </a:lnTo>
                  <a:lnTo>
                    <a:pt x="387" y="0"/>
                  </a:lnTo>
                  <a:lnTo>
                    <a:pt x="369" y="0"/>
                  </a:lnTo>
                  <a:lnTo>
                    <a:pt x="356" y="0"/>
                  </a:lnTo>
                  <a:lnTo>
                    <a:pt x="344" y="0"/>
                  </a:lnTo>
                  <a:lnTo>
                    <a:pt x="332" y="0"/>
                  </a:lnTo>
                  <a:lnTo>
                    <a:pt x="319" y="0"/>
                  </a:lnTo>
                  <a:lnTo>
                    <a:pt x="307" y="0"/>
                  </a:lnTo>
                  <a:lnTo>
                    <a:pt x="289" y="0"/>
                  </a:lnTo>
                  <a:lnTo>
                    <a:pt x="276" y="0"/>
                  </a:lnTo>
                  <a:lnTo>
                    <a:pt x="264" y="0"/>
                  </a:lnTo>
                  <a:lnTo>
                    <a:pt x="252" y="0"/>
                  </a:lnTo>
                  <a:lnTo>
                    <a:pt x="239" y="0"/>
                  </a:lnTo>
                  <a:lnTo>
                    <a:pt x="221" y="0"/>
                  </a:lnTo>
                  <a:lnTo>
                    <a:pt x="209" y="0"/>
                  </a:lnTo>
                  <a:lnTo>
                    <a:pt x="196" y="0"/>
                  </a:lnTo>
                  <a:lnTo>
                    <a:pt x="184" y="0"/>
                  </a:lnTo>
                  <a:lnTo>
                    <a:pt x="172" y="0"/>
                  </a:lnTo>
                  <a:lnTo>
                    <a:pt x="160" y="0"/>
                  </a:lnTo>
                  <a:lnTo>
                    <a:pt x="141" y="0"/>
                  </a:lnTo>
                  <a:lnTo>
                    <a:pt x="129" y="0"/>
                  </a:lnTo>
                  <a:lnTo>
                    <a:pt x="116" y="0"/>
                  </a:lnTo>
                  <a:lnTo>
                    <a:pt x="104" y="0"/>
                  </a:lnTo>
                  <a:lnTo>
                    <a:pt x="92" y="0"/>
                  </a:lnTo>
                  <a:lnTo>
                    <a:pt x="80" y="0"/>
                  </a:lnTo>
                  <a:lnTo>
                    <a:pt x="61" y="0"/>
                  </a:lnTo>
                  <a:lnTo>
                    <a:pt x="49" y="0"/>
                  </a:lnTo>
                  <a:lnTo>
                    <a:pt x="37" y="0"/>
                  </a:lnTo>
                  <a:lnTo>
                    <a:pt x="24" y="0"/>
                  </a:lnTo>
                  <a:lnTo>
                    <a:pt x="12" y="0"/>
                  </a:lnTo>
                  <a:lnTo>
                    <a:pt x="0" y="0"/>
                  </a:lnTo>
                </a:path>
              </a:pathLst>
            </a:custGeom>
            <a:solidFill>
              <a:srgbClr val="0000FF"/>
            </a:solidFill>
            <a:ln w="9525">
              <a:solidFill>
                <a:srgbClr val="000000"/>
              </a:solidFill>
              <a:prstDash val="solid"/>
              <a:round/>
              <a:headEnd/>
              <a:tailEnd/>
            </a:ln>
          </p:spPr>
          <p:txBody>
            <a:bodyPr/>
            <a:lstStyle/>
            <a:p>
              <a:endParaRPr lang="en-US"/>
            </a:p>
          </p:txBody>
        </p:sp>
        <p:sp>
          <p:nvSpPr>
            <p:cNvPr id="315600" name="Freeform 204">
              <a:extLst>
                <a:ext uri="{FF2B5EF4-FFF2-40B4-BE49-F238E27FC236}">
                  <a16:creationId xmlns:a16="http://schemas.microsoft.com/office/drawing/2014/main" id="{1CF3CAE4-B2EB-CE2E-B425-1D5EA44F12FE}"/>
                </a:ext>
              </a:extLst>
            </p:cNvPr>
            <p:cNvSpPr>
              <a:spLocks/>
            </p:cNvSpPr>
            <p:nvPr/>
          </p:nvSpPr>
          <p:spPr bwMode="auto">
            <a:xfrm>
              <a:off x="2859" y="1028"/>
              <a:ext cx="397" cy="0"/>
            </a:xfrm>
            <a:custGeom>
              <a:avLst/>
              <a:gdLst>
                <a:gd name="T0" fmla="*/ 35 w 424"/>
                <a:gd name="T1" fmla="*/ 34 w 424"/>
                <a:gd name="T2" fmla="*/ 33 w 424"/>
                <a:gd name="T3" fmla="*/ 32 w 424"/>
                <a:gd name="T4" fmla="*/ 31 w 424"/>
                <a:gd name="T5" fmla="*/ 30 w 424"/>
                <a:gd name="T6" fmla="*/ 29 w 424"/>
                <a:gd name="T7" fmla="*/ 28 w 424"/>
                <a:gd name="T8" fmla="*/ 26 w 424"/>
                <a:gd name="T9" fmla="*/ 25 w 424"/>
                <a:gd name="T10" fmla="*/ 24 w 424"/>
                <a:gd name="T11" fmla="*/ 22 w 424"/>
                <a:gd name="T12" fmla="*/ 22 w 424"/>
                <a:gd name="T13" fmla="*/ 21 w 424"/>
                <a:gd name="T14" fmla="*/ 20 w 424"/>
                <a:gd name="T15" fmla="*/ 19 w 424"/>
                <a:gd name="T16" fmla="*/ 18 w 424"/>
                <a:gd name="T17" fmla="*/ 17 w 424"/>
                <a:gd name="T18" fmla="*/ 16 w 424"/>
                <a:gd name="T19" fmla="*/ 15 w 424"/>
                <a:gd name="T20" fmla="*/ 14 w 424"/>
                <a:gd name="T21" fmla="*/ 12 w 424"/>
                <a:gd name="T22" fmla="*/ 11 w 424"/>
                <a:gd name="T23" fmla="*/ 9 w 424"/>
                <a:gd name="T24" fmla="*/ 8 w 424"/>
                <a:gd name="T25" fmla="*/ 7 w 424"/>
                <a:gd name="T26" fmla="*/ 7 w 424"/>
                <a:gd name="T27" fmla="*/ 7 w 424"/>
                <a:gd name="T28" fmla="*/ 7 w 424"/>
                <a:gd name="T29" fmla="*/ 7 w 424"/>
                <a:gd name="T30" fmla="*/ 7 w 424"/>
                <a:gd name="T31" fmla="*/ 7 w 424"/>
                <a:gd name="T32" fmla="*/ 0 w 424"/>
                <a:gd name="T33" fmla="*/ 0 w 4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Lst>
              <a:ahLst/>
              <a:cxnLst>
                <a:cxn ang="T34">
                  <a:pos x="T0" y="0"/>
                </a:cxn>
                <a:cxn ang="T35">
                  <a:pos x="T1" y="0"/>
                </a:cxn>
                <a:cxn ang="T36">
                  <a:pos x="T2" y="0"/>
                </a:cxn>
                <a:cxn ang="T37">
                  <a:pos x="T3" y="0"/>
                </a:cxn>
                <a:cxn ang="T38">
                  <a:pos x="T4" y="0"/>
                </a:cxn>
                <a:cxn ang="T39">
                  <a:pos x="T5" y="0"/>
                </a:cxn>
                <a:cxn ang="T40">
                  <a:pos x="T6" y="0"/>
                </a:cxn>
                <a:cxn ang="T41">
                  <a:pos x="T7" y="0"/>
                </a:cxn>
                <a:cxn ang="T42">
                  <a:pos x="T8" y="0"/>
                </a:cxn>
                <a:cxn ang="T43">
                  <a:pos x="T9" y="0"/>
                </a:cxn>
                <a:cxn ang="T44">
                  <a:pos x="T10" y="0"/>
                </a:cxn>
                <a:cxn ang="T45">
                  <a:pos x="T11" y="0"/>
                </a:cxn>
                <a:cxn ang="T46">
                  <a:pos x="T12" y="0"/>
                </a:cxn>
                <a:cxn ang="T47">
                  <a:pos x="T13" y="0"/>
                </a:cxn>
                <a:cxn ang="T48">
                  <a:pos x="T14" y="0"/>
                </a:cxn>
                <a:cxn ang="T49">
                  <a:pos x="T15" y="0"/>
                </a:cxn>
                <a:cxn ang="T50">
                  <a:pos x="T16" y="0"/>
                </a:cxn>
                <a:cxn ang="T51">
                  <a:pos x="T17" y="0"/>
                </a:cxn>
                <a:cxn ang="T52">
                  <a:pos x="T18" y="0"/>
                </a:cxn>
                <a:cxn ang="T53">
                  <a:pos x="T19" y="0"/>
                </a:cxn>
                <a:cxn ang="T54">
                  <a:pos x="T20" y="0"/>
                </a:cxn>
                <a:cxn ang="T55">
                  <a:pos x="T21" y="0"/>
                </a:cxn>
                <a:cxn ang="T56">
                  <a:pos x="T22" y="0"/>
                </a:cxn>
                <a:cxn ang="T57">
                  <a:pos x="T23" y="0"/>
                </a:cxn>
                <a:cxn ang="T58">
                  <a:pos x="T24" y="0"/>
                </a:cxn>
                <a:cxn ang="T59">
                  <a:pos x="T25" y="0"/>
                </a:cxn>
                <a:cxn ang="T60">
                  <a:pos x="T26" y="0"/>
                </a:cxn>
                <a:cxn ang="T61">
                  <a:pos x="T27" y="0"/>
                </a:cxn>
                <a:cxn ang="T62">
                  <a:pos x="T28" y="0"/>
                </a:cxn>
                <a:cxn ang="T63">
                  <a:pos x="T29" y="0"/>
                </a:cxn>
                <a:cxn ang="T64">
                  <a:pos x="T30" y="0"/>
                </a:cxn>
                <a:cxn ang="T65">
                  <a:pos x="T31" y="0"/>
                </a:cxn>
                <a:cxn ang="T66">
                  <a:pos x="T32" y="0"/>
                </a:cxn>
                <a:cxn ang="T67">
                  <a:pos x="T33" y="0"/>
                </a:cxn>
              </a:cxnLst>
              <a:rect l="0" t="0" r="r" b="b"/>
              <a:pathLst>
                <a:path w="424">
                  <a:moveTo>
                    <a:pt x="424" y="0"/>
                  </a:moveTo>
                  <a:lnTo>
                    <a:pt x="412" y="0"/>
                  </a:lnTo>
                  <a:lnTo>
                    <a:pt x="399" y="0"/>
                  </a:lnTo>
                  <a:lnTo>
                    <a:pt x="387" y="0"/>
                  </a:lnTo>
                  <a:lnTo>
                    <a:pt x="369" y="0"/>
                  </a:lnTo>
                  <a:lnTo>
                    <a:pt x="356" y="0"/>
                  </a:lnTo>
                  <a:lnTo>
                    <a:pt x="344" y="0"/>
                  </a:lnTo>
                  <a:lnTo>
                    <a:pt x="332" y="0"/>
                  </a:lnTo>
                  <a:lnTo>
                    <a:pt x="319" y="0"/>
                  </a:lnTo>
                  <a:lnTo>
                    <a:pt x="307" y="0"/>
                  </a:lnTo>
                  <a:lnTo>
                    <a:pt x="289" y="0"/>
                  </a:lnTo>
                  <a:lnTo>
                    <a:pt x="276" y="0"/>
                  </a:lnTo>
                  <a:lnTo>
                    <a:pt x="264" y="0"/>
                  </a:lnTo>
                  <a:lnTo>
                    <a:pt x="252" y="0"/>
                  </a:lnTo>
                  <a:lnTo>
                    <a:pt x="239" y="0"/>
                  </a:lnTo>
                  <a:lnTo>
                    <a:pt x="221" y="0"/>
                  </a:lnTo>
                  <a:lnTo>
                    <a:pt x="209" y="0"/>
                  </a:lnTo>
                  <a:lnTo>
                    <a:pt x="196" y="0"/>
                  </a:lnTo>
                  <a:lnTo>
                    <a:pt x="184" y="0"/>
                  </a:lnTo>
                  <a:lnTo>
                    <a:pt x="172" y="0"/>
                  </a:lnTo>
                  <a:lnTo>
                    <a:pt x="160" y="0"/>
                  </a:lnTo>
                  <a:lnTo>
                    <a:pt x="141" y="0"/>
                  </a:lnTo>
                  <a:lnTo>
                    <a:pt x="129" y="0"/>
                  </a:lnTo>
                  <a:lnTo>
                    <a:pt x="116" y="0"/>
                  </a:lnTo>
                  <a:lnTo>
                    <a:pt x="104" y="0"/>
                  </a:lnTo>
                  <a:lnTo>
                    <a:pt x="92" y="0"/>
                  </a:lnTo>
                  <a:lnTo>
                    <a:pt x="80" y="0"/>
                  </a:lnTo>
                  <a:lnTo>
                    <a:pt x="61" y="0"/>
                  </a:lnTo>
                  <a:lnTo>
                    <a:pt x="49" y="0"/>
                  </a:lnTo>
                  <a:lnTo>
                    <a:pt x="37" y="0"/>
                  </a:lnTo>
                  <a:lnTo>
                    <a:pt x="24" y="0"/>
                  </a:lnTo>
                  <a:lnTo>
                    <a:pt x="12" y="0"/>
                  </a:lnTo>
                  <a:lnTo>
                    <a:pt x="0" y="0"/>
                  </a:lnTo>
                </a:path>
              </a:pathLst>
            </a:custGeom>
            <a:solidFill>
              <a:srgbClr val="0000FF"/>
            </a:solidFill>
            <a:ln w="9525">
              <a:solidFill>
                <a:srgbClr val="000000"/>
              </a:solidFill>
              <a:prstDash val="solid"/>
              <a:round/>
              <a:headEnd/>
              <a:tailEnd/>
            </a:ln>
          </p:spPr>
          <p:txBody>
            <a:bodyPr/>
            <a:lstStyle/>
            <a:p>
              <a:endParaRPr lang="en-US"/>
            </a:p>
          </p:txBody>
        </p:sp>
        <p:sp>
          <p:nvSpPr>
            <p:cNvPr id="315601" name="Freeform 205">
              <a:extLst>
                <a:ext uri="{FF2B5EF4-FFF2-40B4-BE49-F238E27FC236}">
                  <a16:creationId xmlns:a16="http://schemas.microsoft.com/office/drawing/2014/main" id="{054E9ECE-49EC-6A91-C670-B1AAF6042F5E}"/>
                </a:ext>
              </a:extLst>
            </p:cNvPr>
            <p:cNvSpPr>
              <a:spLocks/>
            </p:cNvSpPr>
            <p:nvPr/>
          </p:nvSpPr>
          <p:spPr bwMode="auto">
            <a:xfrm>
              <a:off x="2859" y="1028"/>
              <a:ext cx="397" cy="0"/>
            </a:xfrm>
            <a:custGeom>
              <a:avLst/>
              <a:gdLst>
                <a:gd name="T0" fmla="*/ 35 w 424"/>
                <a:gd name="T1" fmla="*/ 34 w 424"/>
                <a:gd name="T2" fmla="*/ 33 w 424"/>
                <a:gd name="T3" fmla="*/ 32 w 424"/>
                <a:gd name="T4" fmla="*/ 31 w 424"/>
                <a:gd name="T5" fmla="*/ 30 w 424"/>
                <a:gd name="T6" fmla="*/ 29 w 424"/>
                <a:gd name="T7" fmla="*/ 28 w 424"/>
                <a:gd name="T8" fmla="*/ 26 w 424"/>
                <a:gd name="T9" fmla="*/ 25 w 424"/>
                <a:gd name="T10" fmla="*/ 24 w 424"/>
                <a:gd name="T11" fmla="*/ 22 w 424"/>
                <a:gd name="T12" fmla="*/ 22 w 424"/>
                <a:gd name="T13" fmla="*/ 21 w 424"/>
                <a:gd name="T14" fmla="*/ 20 w 424"/>
                <a:gd name="T15" fmla="*/ 19 w 424"/>
                <a:gd name="T16" fmla="*/ 18 w 424"/>
                <a:gd name="T17" fmla="*/ 17 w 424"/>
                <a:gd name="T18" fmla="*/ 16 w 424"/>
                <a:gd name="T19" fmla="*/ 15 w 424"/>
                <a:gd name="T20" fmla="*/ 14 w 424"/>
                <a:gd name="T21" fmla="*/ 12 w 424"/>
                <a:gd name="T22" fmla="*/ 11 w 424"/>
                <a:gd name="T23" fmla="*/ 9 w 424"/>
                <a:gd name="T24" fmla="*/ 8 w 424"/>
                <a:gd name="T25" fmla="*/ 7 w 424"/>
                <a:gd name="T26" fmla="*/ 7 w 424"/>
                <a:gd name="T27" fmla="*/ 7 w 424"/>
                <a:gd name="T28" fmla="*/ 7 w 424"/>
                <a:gd name="T29" fmla="*/ 7 w 424"/>
                <a:gd name="T30" fmla="*/ 7 w 424"/>
                <a:gd name="T31" fmla="*/ 7 w 424"/>
                <a:gd name="T32" fmla="*/ 0 w 424"/>
                <a:gd name="T33" fmla="*/ 0 w 4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Lst>
              <a:ahLst/>
              <a:cxnLst>
                <a:cxn ang="T34">
                  <a:pos x="T0" y="0"/>
                </a:cxn>
                <a:cxn ang="T35">
                  <a:pos x="T1" y="0"/>
                </a:cxn>
                <a:cxn ang="T36">
                  <a:pos x="T2" y="0"/>
                </a:cxn>
                <a:cxn ang="T37">
                  <a:pos x="T3" y="0"/>
                </a:cxn>
                <a:cxn ang="T38">
                  <a:pos x="T4" y="0"/>
                </a:cxn>
                <a:cxn ang="T39">
                  <a:pos x="T5" y="0"/>
                </a:cxn>
                <a:cxn ang="T40">
                  <a:pos x="T6" y="0"/>
                </a:cxn>
                <a:cxn ang="T41">
                  <a:pos x="T7" y="0"/>
                </a:cxn>
                <a:cxn ang="T42">
                  <a:pos x="T8" y="0"/>
                </a:cxn>
                <a:cxn ang="T43">
                  <a:pos x="T9" y="0"/>
                </a:cxn>
                <a:cxn ang="T44">
                  <a:pos x="T10" y="0"/>
                </a:cxn>
                <a:cxn ang="T45">
                  <a:pos x="T11" y="0"/>
                </a:cxn>
                <a:cxn ang="T46">
                  <a:pos x="T12" y="0"/>
                </a:cxn>
                <a:cxn ang="T47">
                  <a:pos x="T13" y="0"/>
                </a:cxn>
                <a:cxn ang="T48">
                  <a:pos x="T14" y="0"/>
                </a:cxn>
                <a:cxn ang="T49">
                  <a:pos x="T15" y="0"/>
                </a:cxn>
                <a:cxn ang="T50">
                  <a:pos x="T16" y="0"/>
                </a:cxn>
                <a:cxn ang="T51">
                  <a:pos x="T17" y="0"/>
                </a:cxn>
                <a:cxn ang="T52">
                  <a:pos x="T18" y="0"/>
                </a:cxn>
                <a:cxn ang="T53">
                  <a:pos x="T19" y="0"/>
                </a:cxn>
                <a:cxn ang="T54">
                  <a:pos x="T20" y="0"/>
                </a:cxn>
                <a:cxn ang="T55">
                  <a:pos x="T21" y="0"/>
                </a:cxn>
                <a:cxn ang="T56">
                  <a:pos x="T22" y="0"/>
                </a:cxn>
                <a:cxn ang="T57">
                  <a:pos x="T23" y="0"/>
                </a:cxn>
                <a:cxn ang="T58">
                  <a:pos x="T24" y="0"/>
                </a:cxn>
                <a:cxn ang="T59">
                  <a:pos x="T25" y="0"/>
                </a:cxn>
                <a:cxn ang="T60">
                  <a:pos x="T26" y="0"/>
                </a:cxn>
                <a:cxn ang="T61">
                  <a:pos x="T27" y="0"/>
                </a:cxn>
                <a:cxn ang="T62">
                  <a:pos x="T28" y="0"/>
                </a:cxn>
                <a:cxn ang="T63">
                  <a:pos x="T29" y="0"/>
                </a:cxn>
                <a:cxn ang="T64">
                  <a:pos x="T30" y="0"/>
                </a:cxn>
                <a:cxn ang="T65">
                  <a:pos x="T31" y="0"/>
                </a:cxn>
                <a:cxn ang="T66">
                  <a:pos x="T32" y="0"/>
                </a:cxn>
                <a:cxn ang="T67">
                  <a:pos x="T33" y="0"/>
                </a:cxn>
              </a:cxnLst>
              <a:rect l="0" t="0" r="r" b="b"/>
              <a:pathLst>
                <a:path w="424">
                  <a:moveTo>
                    <a:pt x="424" y="0"/>
                  </a:moveTo>
                  <a:lnTo>
                    <a:pt x="412" y="0"/>
                  </a:lnTo>
                  <a:lnTo>
                    <a:pt x="399" y="0"/>
                  </a:lnTo>
                  <a:lnTo>
                    <a:pt x="387" y="0"/>
                  </a:lnTo>
                  <a:lnTo>
                    <a:pt x="369" y="0"/>
                  </a:lnTo>
                  <a:lnTo>
                    <a:pt x="356" y="0"/>
                  </a:lnTo>
                  <a:lnTo>
                    <a:pt x="344" y="0"/>
                  </a:lnTo>
                  <a:lnTo>
                    <a:pt x="332" y="0"/>
                  </a:lnTo>
                  <a:lnTo>
                    <a:pt x="319" y="0"/>
                  </a:lnTo>
                  <a:lnTo>
                    <a:pt x="307" y="0"/>
                  </a:lnTo>
                  <a:lnTo>
                    <a:pt x="289" y="0"/>
                  </a:lnTo>
                  <a:lnTo>
                    <a:pt x="276" y="0"/>
                  </a:lnTo>
                  <a:lnTo>
                    <a:pt x="264" y="0"/>
                  </a:lnTo>
                  <a:lnTo>
                    <a:pt x="252" y="0"/>
                  </a:lnTo>
                  <a:lnTo>
                    <a:pt x="239" y="0"/>
                  </a:lnTo>
                  <a:lnTo>
                    <a:pt x="221" y="0"/>
                  </a:lnTo>
                  <a:lnTo>
                    <a:pt x="209" y="0"/>
                  </a:lnTo>
                  <a:lnTo>
                    <a:pt x="196" y="0"/>
                  </a:lnTo>
                  <a:lnTo>
                    <a:pt x="184" y="0"/>
                  </a:lnTo>
                  <a:lnTo>
                    <a:pt x="172" y="0"/>
                  </a:lnTo>
                  <a:lnTo>
                    <a:pt x="160" y="0"/>
                  </a:lnTo>
                  <a:lnTo>
                    <a:pt x="141" y="0"/>
                  </a:lnTo>
                  <a:lnTo>
                    <a:pt x="129" y="0"/>
                  </a:lnTo>
                  <a:lnTo>
                    <a:pt x="116" y="0"/>
                  </a:lnTo>
                  <a:lnTo>
                    <a:pt x="104" y="0"/>
                  </a:lnTo>
                  <a:lnTo>
                    <a:pt x="92" y="0"/>
                  </a:lnTo>
                  <a:lnTo>
                    <a:pt x="80" y="0"/>
                  </a:lnTo>
                  <a:lnTo>
                    <a:pt x="61" y="0"/>
                  </a:lnTo>
                  <a:lnTo>
                    <a:pt x="49" y="0"/>
                  </a:lnTo>
                  <a:lnTo>
                    <a:pt x="37" y="0"/>
                  </a:lnTo>
                  <a:lnTo>
                    <a:pt x="24" y="0"/>
                  </a:lnTo>
                  <a:lnTo>
                    <a:pt x="12" y="0"/>
                  </a:lnTo>
                  <a:lnTo>
                    <a:pt x="0" y="0"/>
                  </a:lnTo>
                </a:path>
              </a:pathLst>
            </a:custGeom>
            <a:solidFill>
              <a:srgbClr val="0000FF"/>
            </a:solidFill>
            <a:ln w="9525">
              <a:solidFill>
                <a:srgbClr val="000000"/>
              </a:solidFill>
              <a:prstDash val="solid"/>
              <a:round/>
              <a:headEnd/>
              <a:tailEnd/>
            </a:ln>
          </p:spPr>
          <p:txBody>
            <a:bodyPr/>
            <a:lstStyle/>
            <a:p>
              <a:endParaRPr lang="en-US"/>
            </a:p>
          </p:txBody>
        </p:sp>
        <p:sp>
          <p:nvSpPr>
            <p:cNvPr id="315602" name="Freeform 206">
              <a:extLst>
                <a:ext uri="{FF2B5EF4-FFF2-40B4-BE49-F238E27FC236}">
                  <a16:creationId xmlns:a16="http://schemas.microsoft.com/office/drawing/2014/main" id="{347EBA5E-600A-DC60-2653-5AFE4AA6480D}"/>
                </a:ext>
              </a:extLst>
            </p:cNvPr>
            <p:cNvSpPr>
              <a:spLocks/>
            </p:cNvSpPr>
            <p:nvPr/>
          </p:nvSpPr>
          <p:spPr bwMode="auto">
            <a:xfrm>
              <a:off x="2859" y="1028"/>
              <a:ext cx="397" cy="0"/>
            </a:xfrm>
            <a:custGeom>
              <a:avLst/>
              <a:gdLst>
                <a:gd name="T0" fmla="*/ 35 w 424"/>
                <a:gd name="T1" fmla="*/ 34 w 424"/>
                <a:gd name="T2" fmla="*/ 33 w 424"/>
                <a:gd name="T3" fmla="*/ 32 w 424"/>
                <a:gd name="T4" fmla="*/ 31 w 424"/>
                <a:gd name="T5" fmla="*/ 30 w 424"/>
                <a:gd name="T6" fmla="*/ 29 w 424"/>
                <a:gd name="T7" fmla="*/ 28 w 424"/>
                <a:gd name="T8" fmla="*/ 26 w 424"/>
                <a:gd name="T9" fmla="*/ 25 w 424"/>
                <a:gd name="T10" fmla="*/ 24 w 424"/>
                <a:gd name="T11" fmla="*/ 22 w 424"/>
                <a:gd name="T12" fmla="*/ 22 w 424"/>
                <a:gd name="T13" fmla="*/ 21 w 424"/>
                <a:gd name="T14" fmla="*/ 20 w 424"/>
                <a:gd name="T15" fmla="*/ 19 w 424"/>
                <a:gd name="T16" fmla="*/ 18 w 424"/>
                <a:gd name="T17" fmla="*/ 17 w 424"/>
                <a:gd name="T18" fmla="*/ 16 w 424"/>
                <a:gd name="T19" fmla="*/ 15 w 424"/>
                <a:gd name="T20" fmla="*/ 14 w 424"/>
                <a:gd name="T21" fmla="*/ 12 w 424"/>
                <a:gd name="T22" fmla="*/ 11 w 424"/>
                <a:gd name="T23" fmla="*/ 9 w 424"/>
                <a:gd name="T24" fmla="*/ 8 w 424"/>
                <a:gd name="T25" fmla="*/ 7 w 424"/>
                <a:gd name="T26" fmla="*/ 7 w 424"/>
                <a:gd name="T27" fmla="*/ 7 w 424"/>
                <a:gd name="T28" fmla="*/ 7 w 424"/>
                <a:gd name="T29" fmla="*/ 7 w 424"/>
                <a:gd name="T30" fmla="*/ 7 w 424"/>
                <a:gd name="T31" fmla="*/ 7 w 424"/>
                <a:gd name="T32" fmla="*/ 0 w 424"/>
                <a:gd name="T33" fmla="*/ 0 w 4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Lst>
              <a:ahLst/>
              <a:cxnLst>
                <a:cxn ang="T34">
                  <a:pos x="T0" y="0"/>
                </a:cxn>
                <a:cxn ang="T35">
                  <a:pos x="T1" y="0"/>
                </a:cxn>
                <a:cxn ang="T36">
                  <a:pos x="T2" y="0"/>
                </a:cxn>
                <a:cxn ang="T37">
                  <a:pos x="T3" y="0"/>
                </a:cxn>
                <a:cxn ang="T38">
                  <a:pos x="T4" y="0"/>
                </a:cxn>
                <a:cxn ang="T39">
                  <a:pos x="T5" y="0"/>
                </a:cxn>
                <a:cxn ang="T40">
                  <a:pos x="T6" y="0"/>
                </a:cxn>
                <a:cxn ang="T41">
                  <a:pos x="T7" y="0"/>
                </a:cxn>
                <a:cxn ang="T42">
                  <a:pos x="T8" y="0"/>
                </a:cxn>
                <a:cxn ang="T43">
                  <a:pos x="T9" y="0"/>
                </a:cxn>
                <a:cxn ang="T44">
                  <a:pos x="T10" y="0"/>
                </a:cxn>
                <a:cxn ang="T45">
                  <a:pos x="T11" y="0"/>
                </a:cxn>
                <a:cxn ang="T46">
                  <a:pos x="T12" y="0"/>
                </a:cxn>
                <a:cxn ang="T47">
                  <a:pos x="T13" y="0"/>
                </a:cxn>
                <a:cxn ang="T48">
                  <a:pos x="T14" y="0"/>
                </a:cxn>
                <a:cxn ang="T49">
                  <a:pos x="T15" y="0"/>
                </a:cxn>
                <a:cxn ang="T50">
                  <a:pos x="T16" y="0"/>
                </a:cxn>
                <a:cxn ang="T51">
                  <a:pos x="T17" y="0"/>
                </a:cxn>
                <a:cxn ang="T52">
                  <a:pos x="T18" y="0"/>
                </a:cxn>
                <a:cxn ang="T53">
                  <a:pos x="T19" y="0"/>
                </a:cxn>
                <a:cxn ang="T54">
                  <a:pos x="T20" y="0"/>
                </a:cxn>
                <a:cxn ang="T55">
                  <a:pos x="T21" y="0"/>
                </a:cxn>
                <a:cxn ang="T56">
                  <a:pos x="T22" y="0"/>
                </a:cxn>
                <a:cxn ang="T57">
                  <a:pos x="T23" y="0"/>
                </a:cxn>
                <a:cxn ang="T58">
                  <a:pos x="T24" y="0"/>
                </a:cxn>
                <a:cxn ang="T59">
                  <a:pos x="T25" y="0"/>
                </a:cxn>
                <a:cxn ang="T60">
                  <a:pos x="T26" y="0"/>
                </a:cxn>
                <a:cxn ang="T61">
                  <a:pos x="T27" y="0"/>
                </a:cxn>
                <a:cxn ang="T62">
                  <a:pos x="T28" y="0"/>
                </a:cxn>
                <a:cxn ang="T63">
                  <a:pos x="T29" y="0"/>
                </a:cxn>
                <a:cxn ang="T64">
                  <a:pos x="T30" y="0"/>
                </a:cxn>
                <a:cxn ang="T65">
                  <a:pos x="T31" y="0"/>
                </a:cxn>
                <a:cxn ang="T66">
                  <a:pos x="T32" y="0"/>
                </a:cxn>
                <a:cxn ang="T67">
                  <a:pos x="T33" y="0"/>
                </a:cxn>
              </a:cxnLst>
              <a:rect l="0" t="0" r="r" b="b"/>
              <a:pathLst>
                <a:path w="424">
                  <a:moveTo>
                    <a:pt x="424" y="0"/>
                  </a:moveTo>
                  <a:lnTo>
                    <a:pt x="412" y="0"/>
                  </a:lnTo>
                  <a:lnTo>
                    <a:pt x="399" y="0"/>
                  </a:lnTo>
                  <a:lnTo>
                    <a:pt x="387" y="0"/>
                  </a:lnTo>
                  <a:lnTo>
                    <a:pt x="369" y="0"/>
                  </a:lnTo>
                  <a:lnTo>
                    <a:pt x="356" y="0"/>
                  </a:lnTo>
                  <a:lnTo>
                    <a:pt x="344" y="0"/>
                  </a:lnTo>
                  <a:lnTo>
                    <a:pt x="332" y="0"/>
                  </a:lnTo>
                  <a:lnTo>
                    <a:pt x="319" y="0"/>
                  </a:lnTo>
                  <a:lnTo>
                    <a:pt x="307" y="0"/>
                  </a:lnTo>
                  <a:lnTo>
                    <a:pt x="289" y="0"/>
                  </a:lnTo>
                  <a:lnTo>
                    <a:pt x="276" y="0"/>
                  </a:lnTo>
                  <a:lnTo>
                    <a:pt x="264" y="0"/>
                  </a:lnTo>
                  <a:lnTo>
                    <a:pt x="252" y="0"/>
                  </a:lnTo>
                  <a:lnTo>
                    <a:pt x="239" y="0"/>
                  </a:lnTo>
                  <a:lnTo>
                    <a:pt x="221" y="0"/>
                  </a:lnTo>
                  <a:lnTo>
                    <a:pt x="209" y="0"/>
                  </a:lnTo>
                  <a:lnTo>
                    <a:pt x="196" y="0"/>
                  </a:lnTo>
                  <a:lnTo>
                    <a:pt x="184" y="0"/>
                  </a:lnTo>
                  <a:lnTo>
                    <a:pt x="172" y="0"/>
                  </a:lnTo>
                  <a:lnTo>
                    <a:pt x="160" y="0"/>
                  </a:lnTo>
                  <a:lnTo>
                    <a:pt x="141" y="0"/>
                  </a:lnTo>
                  <a:lnTo>
                    <a:pt x="129" y="0"/>
                  </a:lnTo>
                  <a:lnTo>
                    <a:pt x="116" y="0"/>
                  </a:lnTo>
                  <a:lnTo>
                    <a:pt x="104" y="0"/>
                  </a:lnTo>
                  <a:lnTo>
                    <a:pt x="92" y="0"/>
                  </a:lnTo>
                  <a:lnTo>
                    <a:pt x="80" y="0"/>
                  </a:lnTo>
                  <a:lnTo>
                    <a:pt x="61" y="0"/>
                  </a:lnTo>
                  <a:lnTo>
                    <a:pt x="49" y="0"/>
                  </a:lnTo>
                  <a:lnTo>
                    <a:pt x="37" y="0"/>
                  </a:lnTo>
                  <a:lnTo>
                    <a:pt x="24" y="0"/>
                  </a:lnTo>
                  <a:lnTo>
                    <a:pt x="12" y="0"/>
                  </a:lnTo>
                  <a:lnTo>
                    <a:pt x="0" y="0"/>
                  </a:lnTo>
                </a:path>
              </a:pathLst>
            </a:custGeom>
            <a:solidFill>
              <a:srgbClr val="0000FF"/>
            </a:solidFill>
            <a:ln w="9525">
              <a:solidFill>
                <a:srgbClr val="000000"/>
              </a:solidFill>
              <a:prstDash val="solid"/>
              <a:round/>
              <a:headEnd/>
              <a:tailEnd/>
            </a:ln>
          </p:spPr>
          <p:txBody>
            <a:bodyPr/>
            <a:lstStyle/>
            <a:p>
              <a:endParaRPr lang="en-US"/>
            </a:p>
          </p:txBody>
        </p:sp>
        <p:sp>
          <p:nvSpPr>
            <p:cNvPr id="315603" name="Freeform 207">
              <a:extLst>
                <a:ext uri="{FF2B5EF4-FFF2-40B4-BE49-F238E27FC236}">
                  <a16:creationId xmlns:a16="http://schemas.microsoft.com/office/drawing/2014/main" id="{25B8F83A-0188-611E-EC36-49F73AE66586}"/>
                </a:ext>
              </a:extLst>
            </p:cNvPr>
            <p:cNvSpPr>
              <a:spLocks/>
            </p:cNvSpPr>
            <p:nvPr/>
          </p:nvSpPr>
          <p:spPr bwMode="auto">
            <a:xfrm>
              <a:off x="2859" y="1028"/>
              <a:ext cx="397" cy="0"/>
            </a:xfrm>
            <a:custGeom>
              <a:avLst/>
              <a:gdLst>
                <a:gd name="T0" fmla="*/ 35 w 424"/>
                <a:gd name="T1" fmla="*/ 34 w 424"/>
                <a:gd name="T2" fmla="*/ 33 w 424"/>
                <a:gd name="T3" fmla="*/ 32 w 424"/>
                <a:gd name="T4" fmla="*/ 31 w 424"/>
                <a:gd name="T5" fmla="*/ 30 w 424"/>
                <a:gd name="T6" fmla="*/ 29 w 424"/>
                <a:gd name="T7" fmla="*/ 28 w 424"/>
                <a:gd name="T8" fmla="*/ 26 w 424"/>
                <a:gd name="T9" fmla="*/ 25 w 424"/>
                <a:gd name="T10" fmla="*/ 24 w 424"/>
                <a:gd name="T11" fmla="*/ 22 w 424"/>
                <a:gd name="T12" fmla="*/ 22 w 424"/>
                <a:gd name="T13" fmla="*/ 21 w 424"/>
                <a:gd name="T14" fmla="*/ 20 w 424"/>
                <a:gd name="T15" fmla="*/ 19 w 424"/>
                <a:gd name="T16" fmla="*/ 18 w 424"/>
                <a:gd name="T17" fmla="*/ 17 w 424"/>
                <a:gd name="T18" fmla="*/ 16 w 424"/>
                <a:gd name="T19" fmla="*/ 15 w 424"/>
                <a:gd name="T20" fmla="*/ 14 w 424"/>
                <a:gd name="T21" fmla="*/ 12 w 424"/>
                <a:gd name="T22" fmla="*/ 11 w 424"/>
                <a:gd name="T23" fmla="*/ 9 w 424"/>
                <a:gd name="T24" fmla="*/ 8 w 424"/>
                <a:gd name="T25" fmla="*/ 7 w 424"/>
                <a:gd name="T26" fmla="*/ 7 w 424"/>
                <a:gd name="T27" fmla="*/ 7 w 424"/>
                <a:gd name="T28" fmla="*/ 7 w 424"/>
                <a:gd name="T29" fmla="*/ 7 w 424"/>
                <a:gd name="T30" fmla="*/ 7 w 424"/>
                <a:gd name="T31" fmla="*/ 7 w 424"/>
                <a:gd name="T32" fmla="*/ 0 w 424"/>
                <a:gd name="T33" fmla="*/ 0 w 4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Lst>
              <a:ahLst/>
              <a:cxnLst>
                <a:cxn ang="T34">
                  <a:pos x="T0" y="0"/>
                </a:cxn>
                <a:cxn ang="T35">
                  <a:pos x="T1" y="0"/>
                </a:cxn>
                <a:cxn ang="T36">
                  <a:pos x="T2" y="0"/>
                </a:cxn>
                <a:cxn ang="T37">
                  <a:pos x="T3" y="0"/>
                </a:cxn>
                <a:cxn ang="T38">
                  <a:pos x="T4" y="0"/>
                </a:cxn>
                <a:cxn ang="T39">
                  <a:pos x="T5" y="0"/>
                </a:cxn>
                <a:cxn ang="T40">
                  <a:pos x="T6" y="0"/>
                </a:cxn>
                <a:cxn ang="T41">
                  <a:pos x="T7" y="0"/>
                </a:cxn>
                <a:cxn ang="T42">
                  <a:pos x="T8" y="0"/>
                </a:cxn>
                <a:cxn ang="T43">
                  <a:pos x="T9" y="0"/>
                </a:cxn>
                <a:cxn ang="T44">
                  <a:pos x="T10" y="0"/>
                </a:cxn>
                <a:cxn ang="T45">
                  <a:pos x="T11" y="0"/>
                </a:cxn>
                <a:cxn ang="T46">
                  <a:pos x="T12" y="0"/>
                </a:cxn>
                <a:cxn ang="T47">
                  <a:pos x="T13" y="0"/>
                </a:cxn>
                <a:cxn ang="T48">
                  <a:pos x="T14" y="0"/>
                </a:cxn>
                <a:cxn ang="T49">
                  <a:pos x="T15" y="0"/>
                </a:cxn>
                <a:cxn ang="T50">
                  <a:pos x="T16" y="0"/>
                </a:cxn>
                <a:cxn ang="T51">
                  <a:pos x="T17" y="0"/>
                </a:cxn>
                <a:cxn ang="T52">
                  <a:pos x="T18" y="0"/>
                </a:cxn>
                <a:cxn ang="T53">
                  <a:pos x="T19" y="0"/>
                </a:cxn>
                <a:cxn ang="T54">
                  <a:pos x="T20" y="0"/>
                </a:cxn>
                <a:cxn ang="T55">
                  <a:pos x="T21" y="0"/>
                </a:cxn>
                <a:cxn ang="T56">
                  <a:pos x="T22" y="0"/>
                </a:cxn>
                <a:cxn ang="T57">
                  <a:pos x="T23" y="0"/>
                </a:cxn>
                <a:cxn ang="T58">
                  <a:pos x="T24" y="0"/>
                </a:cxn>
                <a:cxn ang="T59">
                  <a:pos x="T25" y="0"/>
                </a:cxn>
                <a:cxn ang="T60">
                  <a:pos x="T26" y="0"/>
                </a:cxn>
                <a:cxn ang="T61">
                  <a:pos x="T27" y="0"/>
                </a:cxn>
                <a:cxn ang="T62">
                  <a:pos x="T28" y="0"/>
                </a:cxn>
                <a:cxn ang="T63">
                  <a:pos x="T29" y="0"/>
                </a:cxn>
                <a:cxn ang="T64">
                  <a:pos x="T30" y="0"/>
                </a:cxn>
                <a:cxn ang="T65">
                  <a:pos x="T31" y="0"/>
                </a:cxn>
                <a:cxn ang="T66">
                  <a:pos x="T32" y="0"/>
                </a:cxn>
                <a:cxn ang="T67">
                  <a:pos x="T33" y="0"/>
                </a:cxn>
              </a:cxnLst>
              <a:rect l="0" t="0" r="r" b="b"/>
              <a:pathLst>
                <a:path w="424">
                  <a:moveTo>
                    <a:pt x="424" y="0"/>
                  </a:moveTo>
                  <a:lnTo>
                    <a:pt x="412" y="0"/>
                  </a:lnTo>
                  <a:lnTo>
                    <a:pt x="399" y="0"/>
                  </a:lnTo>
                  <a:lnTo>
                    <a:pt x="387" y="0"/>
                  </a:lnTo>
                  <a:lnTo>
                    <a:pt x="369" y="0"/>
                  </a:lnTo>
                  <a:lnTo>
                    <a:pt x="356" y="0"/>
                  </a:lnTo>
                  <a:lnTo>
                    <a:pt x="344" y="0"/>
                  </a:lnTo>
                  <a:lnTo>
                    <a:pt x="332" y="0"/>
                  </a:lnTo>
                  <a:lnTo>
                    <a:pt x="319" y="0"/>
                  </a:lnTo>
                  <a:lnTo>
                    <a:pt x="307" y="0"/>
                  </a:lnTo>
                  <a:lnTo>
                    <a:pt x="289" y="0"/>
                  </a:lnTo>
                  <a:lnTo>
                    <a:pt x="276" y="0"/>
                  </a:lnTo>
                  <a:lnTo>
                    <a:pt x="264" y="0"/>
                  </a:lnTo>
                  <a:lnTo>
                    <a:pt x="252" y="0"/>
                  </a:lnTo>
                  <a:lnTo>
                    <a:pt x="239" y="0"/>
                  </a:lnTo>
                  <a:lnTo>
                    <a:pt x="221" y="0"/>
                  </a:lnTo>
                  <a:lnTo>
                    <a:pt x="209" y="0"/>
                  </a:lnTo>
                  <a:lnTo>
                    <a:pt x="196" y="0"/>
                  </a:lnTo>
                  <a:lnTo>
                    <a:pt x="184" y="0"/>
                  </a:lnTo>
                  <a:lnTo>
                    <a:pt x="172" y="0"/>
                  </a:lnTo>
                  <a:lnTo>
                    <a:pt x="160" y="0"/>
                  </a:lnTo>
                  <a:lnTo>
                    <a:pt x="141" y="0"/>
                  </a:lnTo>
                  <a:lnTo>
                    <a:pt x="129" y="0"/>
                  </a:lnTo>
                  <a:lnTo>
                    <a:pt x="116" y="0"/>
                  </a:lnTo>
                  <a:lnTo>
                    <a:pt x="104" y="0"/>
                  </a:lnTo>
                  <a:lnTo>
                    <a:pt x="92" y="0"/>
                  </a:lnTo>
                  <a:lnTo>
                    <a:pt x="80" y="0"/>
                  </a:lnTo>
                  <a:lnTo>
                    <a:pt x="61" y="0"/>
                  </a:lnTo>
                  <a:lnTo>
                    <a:pt x="49" y="0"/>
                  </a:lnTo>
                  <a:lnTo>
                    <a:pt x="37" y="0"/>
                  </a:lnTo>
                  <a:lnTo>
                    <a:pt x="24" y="0"/>
                  </a:lnTo>
                  <a:lnTo>
                    <a:pt x="12" y="0"/>
                  </a:lnTo>
                  <a:lnTo>
                    <a:pt x="0" y="0"/>
                  </a:lnTo>
                </a:path>
              </a:pathLst>
            </a:custGeom>
            <a:solidFill>
              <a:srgbClr val="0000FF"/>
            </a:solidFill>
            <a:ln w="9525">
              <a:solidFill>
                <a:srgbClr val="000000"/>
              </a:solidFill>
              <a:prstDash val="solid"/>
              <a:round/>
              <a:headEnd/>
              <a:tailEnd/>
            </a:ln>
          </p:spPr>
          <p:txBody>
            <a:bodyPr/>
            <a:lstStyle/>
            <a:p>
              <a:endParaRPr lang="en-US"/>
            </a:p>
          </p:txBody>
        </p:sp>
        <p:sp>
          <p:nvSpPr>
            <p:cNvPr id="315604" name="Freeform 208">
              <a:extLst>
                <a:ext uri="{FF2B5EF4-FFF2-40B4-BE49-F238E27FC236}">
                  <a16:creationId xmlns:a16="http://schemas.microsoft.com/office/drawing/2014/main" id="{55D3C9B3-2210-ABF8-DE9A-D44C40FA30C6}"/>
                </a:ext>
              </a:extLst>
            </p:cNvPr>
            <p:cNvSpPr>
              <a:spLocks/>
            </p:cNvSpPr>
            <p:nvPr/>
          </p:nvSpPr>
          <p:spPr bwMode="auto">
            <a:xfrm>
              <a:off x="2859" y="1028"/>
              <a:ext cx="397" cy="0"/>
            </a:xfrm>
            <a:custGeom>
              <a:avLst/>
              <a:gdLst>
                <a:gd name="T0" fmla="*/ 35 w 424"/>
                <a:gd name="T1" fmla="*/ 34 w 424"/>
                <a:gd name="T2" fmla="*/ 33 w 424"/>
                <a:gd name="T3" fmla="*/ 32 w 424"/>
                <a:gd name="T4" fmla="*/ 31 w 424"/>
                <a:gd name="T5" fmla="*/ 30 w 424"/>
                <a:gd name="T6" fmla="*/ 29 w 424"/>
                <a:gd name="T7" fmla="*/ 28 w 424"/>
                <a:gd name="T8" fmla="*/ 26 w 424"/>
                <a:gd name="T9" fmla="*/ 25 w 424"/>
                <a:gd name="T10" fmla="*/ 24 w 424"/>
                <a:gd name="T11" fmla="*/ 22 w 424"/>
                <a:gd name="T12" fmla="*/ 22 w 424"/>
                <a:gd name="T13" fmla="*/ 21 w 424"/>
                <a:gd name="T14" fmla="*/ 20 w 424"/>
                <a:gd name="T15" fmla="*/ 19 w 424"/>
                <a:gd name="T16" fmla="*/ 18 w 424"/>
                <a:gd name="T17" fmla="*/ 17 w 424"/>
                <a:gd name="T18" fmla="*/ 16 w 424"/>
                <a:gd name="T19" fmla="*/ 15 w 424"/>
                <a:gd name="T20" fmla="*/ 14 w 424"/>
                <a:gd name="T21" fmla="*/ 12 w 424"/>
                <a:gd name="T22" fmla="*/ 11 w 424"/>
                <a:gd name="T23" fmla="*/ 9 w 424"/>
                <a:gd name="T24" fmla="*/ 8 w 424"/>
                <a:gd name="T25" fmla="*/ 7 w 424"/>
                <a:gd name="T26" fmla="*/ 7 w 424"/>
                <a:gd name="T27" fmla="*/ 7 w 424"/>
                <a:gd name="T28" fmla="*/ 7 w 424"/>
                <a:gd name="T29" fmla="*/ 7 w 424"/>
                <a:gd name="T30" fmla="*/ 7 w 424"/>
                <a:gd name="T31" fmla="*/ 7 w 424"/>
                <a:gd name="T32" fmla="*/ 0 w 424"/>
                <a:gd name="T33" fmla="*/ 0 w 4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Lst>
              <a:ahLst/>
              <a:cxnLst>
                <a:cxn ang="T34">
                  <a:pos x="T0" y="0"/>
                </a:cxn>
                <a:cxn ang="T35">
                  <a:pos x="T1" y="0"/>
                </a:cxn>
                <a:cxn ang="T36">
                  <a:pos x="T2" y="0"/>
                </a:cxn>
                <a:cxn ang="T37">
                  <a:pos x="T3" y="0"/>
                </a:cxn>
                <a:cxn ang="T38">
                  <a:pos x="T4" y="0"/>
                </a:cxn>
                <a:cxn ang="T39">
                  <a:pos x="T5" y="0"/>
                </a:cxn>
                <a:cxn ang="T40">
                  <a:pos x="T6" y="0"/>
                </a:cxn>
                <a:cxn ang="T41">
                  <a:pos x="T7" y="0"/>
                </a:cxn>
                <a:cxn ang="T42">
                  <a:pos x="T8" y="0"/>
                </a:cxn>
                <a:cxn ang="T43">
                  <a:pos x="T9" y="0"/>
                </a:cxn>
                <a:cxn ang="T44">
                  <a:pos x="T10" y="0"/>
                </a:cxn>
                <a:cxn ang="T45">
                  <a:pos x="T11" y="0"/>
                </a:cxn>
                <a:cxn ang="T46">
                  <a:pos x="T12" y="0"/>
                </a:cxn>
                <a:cxn ang="T47">
                  <a:pos x="T13" y="0"/>
                </a:cxn>
                <a:cxn ang="T48">
                  <a:pos x="T14" y="0"/>
                </a:cxn>
                <a:cxn ang="T49">
                  <a:pos x="T15" y="0"/>
                </a:cxn>
                <a:cxn ang="T50">
                  <a:pos x="T16" y="0"/>
                </a:cxn>
                <a:cxn ang="T51">
                  <a:pos x="T17" y="0"/>
                </a:cxn>
                <a:cxn ang="T52">
                  <a:pos x="T18" y="0"/>
                </a:cxn>
                <a:cxn ang="T53">
                  <a:pos x="T19" y="0"/>
                </a:cxn>
                <a:cxn ang="T54">
                  <a:pos x="T20" y="0"/>
                </a:cxn>
                <a:cxn ang="T55">
                  <a:pos x="T21" y="0"/>
                </a:cxn>
                <a:cxn ang="T56">
                  <a:pos x="T22" y="0"/>
                </a:cxn>
                <a:cxn ang="T57">
                  <a:pos x="T23" y="0"/>
                </a:cxn>
                <a:cxn ang="T58">
                  <a:pos x="T24" y="0"/>
                </a:cxn>
                <a:cxn ang="T59">
                  <a:pos x="T25" y="0"/>
                </a:cxn>
                <a:cxn ang="T60">
                  <a:pos x="T26" y="0"/>
                </a:cxn>
                <a:cxn ang="T61">
                  <a:pos x="T27" y="0"/>
                </a:cxn>
                <a:cxn ang="T62">
                  <a:pos x="T28" y="0"/>
                </a:cxn>
                <a:cxn ang="T63">
                  <a:pos x="T29" y="0"/>
                </a:cxn>
                <a:cxn ang="T64">
                  <a:pos x="T30" y="0"/>
                </a:cxn>
                <a:cxn ang="T65">
                  <a:pos x="T31" y="0"/>
                </a:cxn>
                <a:cxn ang="T66">
                  <a:pos x="T32" y="0"/>
                </a:cxn>
                <a:cxn ang="T67">
                  <a:pos x="T33" y="0"/>
                </a:cxn>
              </a:cxnLst>
              <a:rect l="0" t="0" r="r" b="b"/>
              <a:pathLst>
                <a:path w="424">
                  <a:moveTo>
                    <a:pt x="424" y="0"/>
                  </a:moveTo>
                  <a:lnTo>
                    <a:pt x="412" y="0"/>
                  </a:lnTo>
                  <a:lnTo>
                    <a:pt x="399" y="0"/>
                  </a:lnTo>
                  <a:lnTo>
                    <a:pt x="387" y="0"/>
                  </a:lnTo>
                  <a:lnTo>
                    <a:pt x="369" y="0"/>
                  </a:lnTo>
                  <a:lnTo>
                    <a:pt x="356" y="0"/>
                  </a:lnTo>
                  <a:lnTo>
                    <a:pt x="344" y="0"/>
                  </a:lnTo>
                  <a:lnTo>
                    <a:pt x="332" y="0"/>
                  </a:lnTo>
                  <a:lnTo>
                    <a:pt x="319" y="0"/>
                  </a:lnTo>
                  <a:lnTo>
                    <a:pt x="307" y="0"/>
                  </a:lnTo>
                  <a:lnTo>
                    <a:pt x="289" y="0"/>
                  </a:lnTo>
                  <a:lnTo>
                    <a:pt x="276" y="0"/>
                  </a:lnTo>
                  <a:lnTo>
                    <a:pt x="264" y="0"/>
                  </a:lnTo>
                  <a:lnTo>
                    <a:pt x="252" y="0"/>
                  </a:lnTo>
                  <a:lnTo>
                    <a:pt x="239" y="0"/>
                  </a:lnTo>
                  <a:lnTo>
                    <a:pt x="221" y="0"/>
                  </a:lnTo>
                  <a:lnTo>
                    <a:pt x="209" y="0"/>
                  </a:lnTo>
                  <a:lnTo>
                    <a:pt x="196" y="0"/>
                  </a:lnTo>
                  <a:lnTo>
                    <a:pt x="184" y="0"/>
                  </a:lnTo>
                  <a:lnTo>
                    <a:pt x="172" y="0"/>
                  </a:lnTo>
                  <a:lnTo>
                    <a:pt x="160" y="0"/>
                  </a:lnTo>
                  <a:lnTo>
                    <a:pt x="141" y="0"/>
                  </a:lnTo>
                  <a:lnTo>
                    <a:pt x="129" y="0"/>
                  </a:lnTo>
                  <a:lnTo>
                    <a:pt x="116" y="0"/>
                  </a:lnTo>
                  <a:lnTo>
                    <a:pt x="104" y="0"/>
                  </a:lnTo>
                  <a:lnTo>
                    <a:pt x="92" y="0"/>
                  </a:lnTo>
                  <a:lnTo>
                    <a:pt x="80" y="0"/>
                  </a:lnTo>
                  <a:lnTo>
                    <a:pt x="61" y="0"/>
                  </a:lnTo>
                  <a:lnTo>
                    <a:pt x="49" y="0"/>
                  </a:lnTo>
                  <a:lnTo>
                    <a:pt x="37" y="0"/>
                  </a:lnTo>
                  <a:lnTo>
                    <a:pt x="24" y="0"/>
                  </a:lnTo>
                  <a:lnTo>
                    <a:pt x="12" y="0"/>
                  </a:lnTo>
                  <a:lnTo>
                    <a:pt x="0" y="0"/>
                  </a:lnTo>
                </a:path>
              </a:pathLst>
            </a:custGeom>
            <a:solidFill>
              <a:srgbClr val="0000FF"/>
            </a:solidFill>
            <a:ln w="9525">
              <a:solidFill>
                <a:srgbClr val="000000"/>
              </a:solidFill>
              <a:prstDash val="solid"/>
              <a:round/>
              <a:headEnd/>
              <a:tailEnd/>
            </a:ln>
          </p:spPr>
          <p:txBody>
            <a:bodyPr/>
            <a:lstStyle/>
            <a:p>
              <a:endParaRPr lang="en-US"/>
            </a:p>
          </p:txBody>
        </p:sp>
        <p:sp>
          <p:nvSpPr>
            <p:cNvPr id="315605" name="Freeform 209">
              <a:extLst>
                <a:ext uri="{FF2B5EF4-FFF2-40B4-BE49-F238E27FC236}">
                  <a16:creationId xmlns:a16="http://schemas.microsoft.com/office/drawing/2014/main" id="{C464D2AA-489F-8F22-5109-CC07B93DB272}"/>
                </a:ext>
              </a:extLst>
            </p:cNvPr>
            <p:cNvSpPr>
              <a:spLocks/>
            </p:cNvSpPr>
            <p:nvPr/>
          </p:nvSpPr>
          <p:spPr bwMode="auto">
            <a:xfrm>
              <a:off x="2859" y="1028"/>
              <a:ext cx="397" cy="0"/>
            </a:xfrm>
            <a:custGeom>
              <a:avLst/>
              <a:gdLst>
                <a:gd name="T0" fmla="*/ 35 w 424"/>
                <a:gd name="T1" fmla="*/ 34 w 424"/>
                <a:gd name="T2" fmla="*/ 33 w 424"/>
                <a:gd name="T3" fmla="*/ 32 w 424"/>
                <a:gd name="T4" fmla="*/ 31 w 424"/>
                <a:gd name="T5" fmla="*/ 30 w 424"/>
                <a:gd name="T6" fmla="*/ 29 w 424"/>
                <a:gd name="T7" fmla="*/ 28 w 424"/>
                <a:gd name="T8" fmla="*/ 26 w 424"/>
                <a:gd name="T9" fmla="*/ 25 w 424"/>
                <a:gd name="T10" fmla="*/ 24 w 424"/>
                <a:gd name="T11" fmla="*/ 22 w 424"/>
                <a:gd name="T12" fmla="*/ 22 w 424"/>
                <a:gd name="T13" fmla="*/ 21 w 424"/>
                <a:gd name="T14" fmla="*/ 20 w 424"/>
                <a:gd name="T15" fmla="*/ 19 w 424"/>
                <a:gd name="T16" fmla="*/ 18 w 424"/>
                <a:gd name="T17" fmla="*/ 17 w 424"/>
                <a:gd name="T18" fmla="*/ 16 w 424"/>
                <a:gd name="T19" fmla="*/ 15 w 424"/>
                <a:gd name="T20" fmla="*/ 14 w 424"/>
                <a:gd name="T21" fmla="*/ 12 w 424"/>
                <a:gd name="T22" fmla="*/ 11 w 424"/>
                <a:gd name="T23" fmla="*/ 9 w 424"/>
                <a:gd name="T24" fmla="*/ 8 w 424"/>
                <a:gd name="T25" fmla="*/ 7 w 424"/>
                <a:gd name="T26" fmla="*/ 7 w 424"/>
                <a:gd name="T27" fmla="*/ 7 w 424"/>
                <a:gd name="T28" fmla="*/ 7 w 424"/>
                <a:gd name="T29" fmla="*/ 7 w 424"/>
                <a:gd name="T30" fmla="*/ 7 w 424"/>
                <a:gd name="T31" fmla="*/ 7 w 424"/>
                <a:gd name="T32" fmla="*/ 0 w 424"/>
                <a:gd name="T33" fmla="*/ 0 w 4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Lst>
              <a:ahLst/>
              <a:cxnLst>
                <a:cxn ang="T34">
                  <a:pos x="T0" y="0"/>
                </a:cxn>
                <a:cxn ang="T35">
                  <a:pos x="T1" y="0"/>
                </a:cxn>
                <a:cxn ang="T36">
                  <a:pos x="T2" y="0"/>
                </a:cxn>
                <a:cxn ang="T37">
                  <a:pos x="T3" y="0"/>
                </a:cxn>
                <a:cxn ang="T38">
                  <a:pos x="T4" y="0"/>
                </a:cxn>
                <a:cxn ang="T39">
                  <a:pos x="T5" y="0"/>
                </a:cxn>
                <a:cxn ang="T40">
                  <a:pos x="T6" y="0"/>
                </a:cxn>
                <a:cxn ang="T41">
                  <a:pos x="T7" y="0"/>
                </a:cxn>
                <a:cxn ang="T42">
                  <a:pos x="T8" y="0"/>
                </a:cxn>
                <a:cxn ang="T43">
                  <a:pos x="T9" y="0"/>
                </a:cxn>
                <a:cxn ang="T44">
                  <a:pos x="T10" y="0"/>
                </a:cxn>
                <a:cxn ang="T45">
                  <a:pos x="T11" y="0"/>
                </a:cxn>
                <a:cxn ang="T46">
                  <a:pos x="T12" y="0"/>
                </a:cxn>
                <a:cxn ang="T47">
                  <a:pos x="T13" y="0"/>
                </a:cxn>
                <a:cxn ang="T48">
                  <a:pos x="T14" y="0"/>
                </a:cxn>
                <a:cxn ang="T49">
                  <a:pos x="T15" y="0"/>
                </a:cxn>
                <a:cxn ang="T50">
                  <a:pos x="T16" y="0"/>
                </a:cxn>
                <a:cxn ang="T51">
                  <a:pos x="T17" y="0"/>
                </a:cxn>
                <a:cxn ang="T52">
                  <a:pos x="T18" y="0"/>
                </a:cxn>
                <a:cxn ang="T53">
                  <a:pos x="T19" y="0"/>
                </a:cxn>
                <a:cxn ang="T54">
                  <a:pos x="T20" y="0"/>
                </a:cxn>
                <a:cxn ang="T55">
                  <a:pos x="T21" y="0"/>
                </a:cxn>
                <a:cxn ang="T56">
                  <a:pos x="T22" y="0"/>
                </a:cxn>
                <a:cxn ang="T57">
                  <a:pos x="T23" y="0"/>
                </a:cxn>
                <a:cxn ang="T58">
                  <a:pos x="T24" y="0"/>
                </a:cxn>
                <a:cxn ang="T59">
                  <a:pos x="T25" y="0"/>
                </a:cxn>
                <a:cxn ang="T60">
                  <a:pos x="T26" y="0"/>
                </a:cxn>
                <a:cxn ang="T61">
                  <a:pos x="T27" y="0"/>
                </a:cxn>
                <a:cxn ang="T62">
                  <a:pos x="T28" y="0"/>
                </a:cxn>
                <a:cxn ang="T63">
                  <a:pos x="T29" y="0"/>
                </a:cxn>
                <a:cxn ang="T64">
                  <a:pos x="T30" y="0"/>
                </a:cxn>
                <a:cxn ang="T65">
                  <a:pos x="T31" y="0"/>
                </a:cxn>
                <a:cxn ang="T66">
                  <a:pos x="T32" y="0"/>
                </a:cxn>
                <a:cxn ang="T67">
                  <a:pos x="T33" y="0"/>
                </a:cxn>
              </a:cxnLst>
              <a:rect l="0" t="0" r="r" b="b"/>
              <a:pathLst>
                <a:path w="424">
                  <a:moveTo>
                    <a:pt x="424" y="0"/>
                  </a:moveTo>
                  <a:lnTo>
                    <a:pt x="412" y="0"/>
                  </a:lnTo>
                  <a:lnTo>
                    <a:pt x="399" y="0"/>
                  </a:lnTo>
                  <a:lnTo>
                    <a:pt x="387" y="0"/>
                  </a:lnTo>
                  <a:lnTo>
                    <a:pt x="369" y="0"/>
                  </a:lnTo>
                  <a:lnTo>
                    <a:pt x="356" y="0"/>
                  </a:lnTo>
                  <a:lnTo>
                    <a:pt x="344" y="0"/>
                  </a:lnTo>
                  <a:lnTo>
                    <a:pt x="332" y="0"/>
                  </a:lnTo>
                  <a:lnTo>
                    <a:pt x="319" y="0"/>
                  </a:lnTo>
                  <a:lnTo>
                    <a:pt x="307" y="0"/>
                  </a:lnTo>
                  <a:lnTo>
                    <a:pt x="289" y="0"/>
                  </a:lnTo>
                  <a:lnTo>
                    <a:pt x="276" y="0"/>
                  </a:lnTo>
                  <a:lnTo>
                    <a:pt x="264" y="0"/>
                  </a:lnTo>
                  <a:lnTo>
                    <a:pt x="252" y="0"/>
                  </a:lnTo>
                  <a:lnTo>
                    <a:pt x="239" y="0"/>
                  </a:lnTo>
                  <a:lnTo>
                    <a:pt x="221" y="0"/>
                  </a:lnTo>
                  <a:lnTo>
                    <a:pt x="209" y="0"/>
                  </a:lnTo>
                  <a:lnTo>
                    <a:pt x="196" y="0"/>
                  </a:lnTo>
                  <a:lnTo>
                    <a:pt x="184" y="0"/>
                  </a:lnTo>
                  <a:lnTo>
                    <a:pt x="172" y="0"/>
                  </a:lnTo>
                  <a:lnTo>
                    <a:pt x="160" y="0"/>
                  </a:lnTo>
                  <a:lnTo>
                    <a:pt x="141" y="0"/>
                  </a:lnTo>
                  <a:lnTo>
                    <a:pt x="129" y="0"/>
                  </a:lnTo>
                  <a:lnTo>
                    <a:pt x="116" y="0"/>
                  </a:lnTo>
                  <a:lnTo>
                    <a:pt x="104" y="0"/>
                  </a:lnTo>
                  <a:lnTo>
                    <a:pt x="92" y="0"/>
                  </a:lnTo>
                  <a:lnTo>
                    <a:pt x="80" y="0"/>
                  </a:lnTo>
                  <a:lnTo>
                    <a:pt x="61" y="0"/>
                  </a:lnTo>
                  <a:lnTo>
                    <a:pt x="49" y="0"/>
                  </a:lnTo>
                  <a:lnTo>
                    <a:pt x="37" y="0"/>
                  </a:lnTo>
                  <a:lnTo>
                    <a:pt x="24" y="0"/>
                  </a:lnTo>
                  <a:lnTo>
                    <a:pt x="12" y="0"/>
                  </a:lnTo>
                  <a:lnTo>
                    <a:pt x="0" y="0"/>
                  </a:lnTo>
                </a:path>
              </a:pathLst>
            </a:custGeom>
            <a:solidFill>
              <a:srgbClr val="0000FF"/>
            </a:solidFill>
            <a:ln w="9525">
              <a:solidFill>
                <a:srgbClr val="000000"/>
              </a:solidFill>
              <a:prstDash val="solid"/>
              <a:round/>
              <a:headEnd/>
              <a:tailEnd/>
            </a:ln>
          </p:spPr>
          <p:txBody>
            <a:bodyPr/>
            <a:lstStyle/>
            <a:p>
              <a:endParaRPr lang="en-US"/>
            </a:p>
          </p:txBody>
        </p:sp>
        <p:sp>
          <p:nvSpPr>
            <p:cNvPr id="315606" name="Freeform 210">
              <a:extLst>
                <a:ext uri="{FF2B5EF4-FFF2-40B4-BE49-F238E27FC236}">
                  <a16:creationId xmlns:a16="http://schemas.microsoft.com/office/drawing/2014/main" id="{CC530A39-C3C9-3088-7D19-AE6C7EC97A84}"/>
                </a:ext>
              </a:extLst>
            </p:cNvPr>
            <p:cNvSpPr>
              <a:spLocks/>
            </p:cNvSpPr>
            <p:nvPr/>
          </p:nvSpPr>
          <p:spPr bwMode="auto">
            <a:xfrm>
              <a:off x="2859" y="1028"/>
              <a:ext cx="397" cy="0"/>
            </a:xfrm>
            <a:custGeom>
              <a:avLst/>
              <a:gdLst>
                <a:gd name="T0" fmla="*/ 35 w 424"/>
                <a:gd name="T1" fmla="*/ 34 w 424"/>
                <a:gd name="T2" fmla="*/ 33 w 424"/>
                <a:gd name="T3" fmla="*/ 32 w 424"/>
                <a:gd name="T4" fmla="*/ 31 w 424"/>
                <a:gd name="T5" fmla="*/ 30 w 424"/>
                <a:gd name="T6" fmla="*/ 29 w 424"/>
                <a:gd name="T7" fmla="*/ 28 w 424"/>
                <a:gd name="T8" fmla="*/ 26 w 424"/>
                <a:gd name="T9" fmla="*/ 25 w 424"/>
                <a:gd name="T10" fmla="*/ 24 w 424"/>
                <a:gd name="T11" fmla="*/ 22 w 424"/>
                <a:gd name="T12" fmla="*/ 22 w 424"/>
                <a:gd name="T13" fmla="*/ 21 w 424"/>
                <a:gd name="T14" fmla="*/ 20 w 424"/>
                <a:gd name="T15" fmla="*/ 19 w 424"/>
                <a:gd name="T16" fmla="*/ 18 w 424"/>
                <a:gd name="T17" fmla="*/ 17 w 424"/>
                <a:gd name="T18" fmla="*/ 16 w 424"/>
                <a:gd name="T19" fmla="*/ 15 w 424"/>
                <a:gd name="T20" fmla="*/ 14 w 424"/>
                <a:gd name="T21" fmla="*/ 12 w 424"/>
                <a:gd name="T22" fmla="*/ 11 w 424"/>
                <a:gd name="T23" fmla="*/ 9 w 424"/>
                <a:gd name="T24" fmla="*/ 8 w 424"/>
                <a:gd name="T25" fmla="*/ 7 w 424"/>
                <a:gd name="T26" fmla="*/ 7 w 424"/>
                <a:gd name="T27" fmla="*/ 7 w 424"/>
                <a:gd name="T28" fmla="*/ 7 w 424"/>
                <a:gd name="T29" fmla="*/ 7 w 424"/>
                <a:gd name="T30" fmla="*/ 7 w 424"/>
                <a:gd name="T31" fmla="*/ 7 w 424"/>
                <a:gd name="T32" fmla="*/ 0 w 424"/>
                <a:gd name="T33" fmla="*/ 0 w 4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Lst>
              <a:ahLst/>
              <a:cxnLst>
                <a:cxn ang="T34">
                  <a:pos x="T0" y="0"/>
                </a:cxn>
                <a:cxn ang="T35">
                  <a:pos x="T1" y="0"/>
                </a:cxn>
                <a:cxn ang="T36">
                  <a:pos x="T2" y="0"/>
                </a:cxn>
                <a:cxn ang="T37">
                  <a:pos x="T3" y="0"/>
                </a:cxn>
                <a:cxn ang="T38">
                  <a:pos x="T4" y="0"/>
                </a:cxn>
                <a:cxn ang="T39">
                  <a:pos x="T5" y="0"/>
                </a:cxn>
                <a:cxn ang="T40">
                  <a:pos x="T6" y="0"/>
                </a:cxn>
                <a:cxn ang="T41">
                  <a:pos x="T7" y="0"/>
                </a:cxn>
                <a:cxn ang="T42">
                  <a:pos x="T8" y="0"/>
                </a:cxn>
                <a:cxn ang="T43">
                  <a:pos x="T9" y="0"/>
                </a:cxn>
                <a:cxn ang="T44">
                  <a:pos x="T10" y="0"/>
                </a:cxn>
                <a:cxn ang="T45">
                  <a:pos x="T11" y="0"/>
                </a:cxn>
                <a:cxn ang="T46">
                  <a:pos x="T12" y="0"/>
                </a:cxn>
                <a:cxn ang="T47">
                  <a:pos x="T13" y="0"/>
                </a:cxn>
                <a:cxn ang="T48">
                  <a:pos x="T14" y="0"/>
                </a:cxn>
                <a:cxn ang="T49">
                  <a:pos x="T15" y="0"/>
                </a:cxn>
                <a:cxn ang="T50">
                  <a:pos x="T16" y="0"/>
                </a:cxn>
                <a:cxn ang="T51">
                  <a:pos x="T17" y="0"/>
                </a:cxn>
                <a:cxn ang="T52">
                  <a:pos x="T18" y="0"/>
                </a:cxn>
                <a:cxn ang="T53">
                  <a:pos x="T19" y="0"/>
                </a:cxn>
                <a:cxn ang="T54">
                  <a:pos x="T20" y="0"/>
                </a:cxn>
                <a:cxn ang="T55">
                  <a:pos x="T21" y="0"/>
                </a:cxn>
                <a:cxn ang="T56">
                  <a:pos x="T22" y="0"/>
                </a:cxn>
                <a:cxn ang="T57">
                  <a:pos x="T23" y="0"/>
                </a:cxn>
                <a:cxn ang="T58">
                  <a:pos x="T24" y="0"/>
                </a:cxn>
                <a:cxn ang="T59">
                  <a:pos x="T25" y="0"/>
                </a:cxn>
                <a:cxn ang="T60">
                  <a:pos x="T26" y="0"/>
                </a:cxn>
                <a:cxn ang="T61">
                  <a:pos x="T27" y="0"/>
                </a:cxn>
                <a:cxn ang="T62">
                  <a:pos x="T28" y="0"/>
                </a:cxn>
                <a:cxn ang="T63">
                  <a:pos x="T29" y="0"/>
                </a:cxn>
                <a:cxn ang="T64">
                  <a:pos x="T30" y="0"/>
                </a:cxn>
                <a:cxn ang="T65">
                  <a:pos x="T31" y="0"/>
                </a:cxn>
                <a:cxn ang="T66">
                  <a:pos x="T32" y="0"/>
                </a:cxn>
                <a:cxn ang="T67">
                  <a:pos x="T33" y="0"/>
                </a:cxn>
              </a:cxnLst>
              <a:rect l="0" t="0" r="r" b="b"/>
              <a:pathLst>
                <a:path w="424">
                  <a:moveTo>
                    <a:pt x="424" y="0"/>
                  </a:moveTo>
                  <a:lnTo>
                    <a:pt x="412" y="0"/>
                  </a:lnTo>
                  <a:lnTo>
                    <a:pt x="399" y="0"/>
                  </a:lnTo>
                  <a:lnTo>
                    <a:pt x="387" y="0"/>
                  </a:lnTo>
                  <a:lnTo>
                    <a:pt x="369" y="0"/>
                  </a:lnTo>
                  <a:lnTo>
                    <a:pt x="356" y="0"/>
                  </a:lnTo>
                  <a:lnTo>
                    <a:pt x="344" y="0"/>
                  </a:lnTo>
                  <a:lnTo>
                    <a:pt x="332" y="0"/>
                  </a:lnTo>
                  <a:lnTo>
                    <a:pt x="319" y="0"/>
                  </a:lnTo>
                  <a:lnTo>
                    <a:pt x="307" y="0"/>
                  </a:lnTo>
                  <a:lnTo>
                    <a:pt x="289" y="0"/>
                  </a:lnTo>
                  <a:lnTo>
                    <a:pt x="276" y="0"/>
                  </a:lnTo>
                  <a:lnTo>
                    <a:pt x="264" y="0"/>
                  </a:lnTo>
                  <a:lnTo>
                    <a:pt x="252" y="0"/>
                  </a:lnTo>
                  <a:lnTo>
                    <a:pt x="239" y="0"/>
                  </a:lnTo>
                  <a:lnTo>
                    <a:pt x="221" y="0"/>
                  </a:lnTo>
                  <a:lnTo>
                    <a:pt x="209" y="0"/>
                  </a:lnTo>
                  <a:lnTo>
                    <a:pt x="196" y="0"/>
                  </a:lnTo>
                  <a:lnTo>
                    <a:pt x="184" y="0"/>
                  </a:lnTo>
                  <a:lnTo>
                    <a:pt x="172" y="0"/>
                  </a:lnTo>
                  <a:lnTo>
                    <a:pt x="160" y="0"/>
                  </a:lnTo>
                  <a:lnTo>
                    <a:pt x="141" y="0"/>
                  </a:lnTo>
                  <a:lnTo>
                    <a:pt x="129" y="0"/>
                  </a:lnTo>
                  <a:lnTo>
                    <a:pt x="116" y="0"/>
                  </a:lnTo>
                  <a:lnTo>
                    <a:pt x="104" y="0"/>
                  </a:lnTo>
                  <a:lnTo>
                    <a:pt x="92" y="0"/>
                  </a:lnTo>
                  <a:lnTo>
                    <a:pt x="80" y="0"/>
                  </a:lnTo>
                  <a:lnTo>
                    <a:pt x="61" y="0"/>
                  </a:lnTo>
                  <a:lnTo>
                    <a:pt x="49" y="0"/>
                  </a:lnTo>
                  <a:lnTo>
                    <a:pt x="37" y="0"/>
                  </a:lnTo>
                  <a:lnTo>
                    <a:pt x="24" y="0"/>
                  </a:lnTo>
                  <a:lnTo>
                    <a:pt x="12" y="0"/>
                  </a:lnTo>
                  <a:lnTo>
                    <a:pt x="0" y="0"/>
                  </a:lnTo>
                </a:path>
              </a:pathLst>
            </a:custGeom>
            <a:solidFill>
              <a:srgbClr val="0000FF"/>
            </a:solidFill>
            <a:ln w="9525">
              <a:solidFill>
                <a:srgbClr val="000000"/>
              </a:solidFill>
              <a:prstDash val="solid"/>
              <a:round/>
              <a:headEnd/>
              <a:tailEnd/>
            </a:ln>
          </p:spPr>
          <p:txBody>
            <a:bodyPr/>
            <a:lstStyle/>
            <a:p>
              <a:endParaRPr lang="en-US"/>
            </a:p>
          </p:txBody>
        </p:sp>
        <p:sp>
          <p:nvSpPr>
            <p:cNvPr id="315607" name="Freeform 211">
              <a:extLst>
                <a:ext uri="{FF2B5EF4-FFF2-40B4-BE49-F238E27FC236}">
                  <a16:creationId xmlns:a16="http://schemas.microsoft.com/office/drawing/2014/main" id="{55287E1E-8D1E-86A2-61B0-E59A06B3F01B}"/>
                </a:ext>
              </a:extLst>
            </p:cNvPr>
            <p:cNvSpPr>
              <a:spLocks/>
            </p:cNvSpPr>
            <p:nvPr/>
          </p:nvSpPr>
          <p:spPr bwMode="auto">
            <a:xfrm>
              <a:off x="2859" y="1028"/>
              <a:ext cx="397" cy="0"/>
            </a:xfrm>
            <a:custGeom>
              <a:avLst/>
              <a:gdLst>
                <a:gd name="T0" fmla="*/ 35 w 424"/>
                <a:gd name="T1" fmla="*/ 34 w 424"/>
                <a:gd name="T2" fmla="*/ 33 w 424"/>
                <a:gd name="T3" fmla="*/ 32 w 424"/>
                <a:gd name="T4" fmla="*/ 31 w 424"/>
                <a:gd name="T5" fmla="*/ 30 w 424"/>
                <a:gd name="T6" fmla="*/ 29 w 424"/>
                <a:gd name="T7" fmla="*/ 28 w 424"/>
                <a:gd name="T8" fmla="*/ 26 w 424"/>
                <a:gd name="T9" fmla="*/ 25 w 424"/>
                <a:gd name="T10" fmla="*/ 24 w 424"/>
                <a:gd name="T11" fmla="*/ 22 w 424"/>
                <a:gd name="T12" fmla="*/ 22 w 424"/>
                <a:gd name="T13" fmla="*/ 21 w 424"/>
                <a:gd name="T14" fmla="*/ 20 w 424"/>
                <a:gd name="T15" fmla="*/ 19 w 424"/>
                <a:gd name="T16" fmla="*/ 18 w 424"/>
                <a:gd name="T17" fmla="*/ 17 w 424"/>
                <a:gd name="T18" fmla="*/ 16 w 424"/>
                <a:gd name="T19" fmla="*/ 15 w 424"/>
                <a:gd name="T20" fmla="*/ 14 w 424"/>
                <a:gd name="T21" fmla="*/ 12 w 424"/>
                <a:gd name="T22" fmla="*/ 11 w 424"/>
                <a:gd name="T23" fmla="*/ 9 w 424"/>
                <a:gd name="T24" fmla="*/ 8 w 424"/>
                <a:gd name="T25" fmla="*/ 7 w 424"/>
                <a:gd name="T26" fmla="*/ 7 w 424"/>
                <a:gd name="T27" fmla="*/ 7 w 424"/>
                <a:gd name="T28" fmla="*/ 7 w 424"/>
                <a:gd name="T29" fmla="*/ 7 w 424"/>
                <a:gd name="T30" fmla="*/ 7 w 424"/>
                <a:gd name="T31" fmla="*/ 7 w 424"/>
                <a:gd name="T32" fmla="*/ 0 w 424"/>
                <a:gd name="T33" fmla="*/ 0 w 4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Lst>
              <a:ahLst/>
              <a:cxnLst>
                <a:cxn ang="T34">
                  <a:pos x="T0" y="0"/>
                </a:cxn>
                <a:cxn ang="T35">
                  <a:pos x="T1" y="0"/>
                </a:cxn>
                <a:cxn ang="T36">
                  <a:pos x="T2" y="0"/>
                </a:cxn>
                <a:cxn ang="T37">
                  <a:pos x="T3" y="0"/>
                </a:cxn>
                <a:cxn ang="T38">
                  <a:pos x="T4" y="0"/>
                </a:cxn>
                <a:cxn ang="T39">
                  <a:pos x="T5" y="0"/>
                </a:cxn>
                <a:cxn ang="T40">
                  <a:pos x="T6" y="0"/>
                </a:cxn>
                <a:cxn ang="T41">
                  <a:pos x="T7" y="0"/>
                </a:cxn>
                <a:cxn ang="T42">
                  <a:pos x="T8" y="0"/>
                </a:cxn>
                <a:cxn ang="T43">
                  <a:pos x="T9" y="0"/>
                </a:cxn>
                <a:cxn ang="T44">
                  <a:pos x="T10" y="0"/>
                </a:cxn>
                <a:cxn ang="T45">
                  <a:pos x="T11" y="0"/>
                </a:cxn>
                <a:cxn ang="T46">
                  <a:pos x="T12" y="0"/>
                </a:cxn>
                <a:cxn ang="T47">
                  <a:pos x="T13" y="0"/>
                </a:cxn>
                <a:cxn ang="T48">
                  <a:pos x="T14" y="0"/>
                </a:cxn>
                <a:cxn ang="T49">
                  <a:pos x="T15" y="0"/>
                </a:cxn>
                <a:cxn ang="T50">
                  <a:pos x="T16" y="0"/>
                </a:cxn>
                <a:cxn ang="T51">
                  <a:pos x="T17" y="0"/>
                </a:cxn>
                <a:cxn ang="T52">
                  <a:pos x="T18" y="0"/>
                </a:cxn>
                <a:cxn ang="T53">
                  <a:pos x="T19" y="0"/>
                </a:cxn>
                <a:cxn ang="T54">
                  <a:pos x="T20" y="0"/>
                </a:cxn>
                <a:cxn ang="T55">
                  <a:pos x="T21" y="0"/>
                </a:cxn>
                <a:cxn ang="T56">
                  <a:pos x="T22" y="0"/>
                </a:cxn>
                <a:cxn ang="T57">
                  <a:pos x="T23" y="0"/>
                </a:cxn>
                <a:cxn ang="T58">
                  <a:pos x="T24" y="0"/>
                </a:cxn>
                <a:cxn ang="T59">
                  <a:pos x="T25" y="0"/>
                </a:cxn>
                <a:cxn ang="T60">
                  <a:pos x="T26" y="0"/>
                </a:cxn>
                <a:cxn ang="T61">
                  <a:pos x="T27" y="0"/>
                </a:cxn>
                <a:cxn ang="T62">
                  <a:pos x="T28" y="0"/>
                </a:cxn>
                <a:cxn ang="T63">
                  <a:pos x="T29" y="0"/>
                </a:cxn>
                <a:cxn ang="T64">
                  <a:pos x="T30" y="0"/>
                </a:cxn>
                <a:cxn ang="T65">
                  <a:pos x="T31" y="0"/>
                </a:cxn>
                <a:cxn ang="T66">
                  <a:pos x="T32" y="0"/>
                </a:cxn>
                <a:cxn ang="T67">
                  <a:pos x="T33" y="0"/>
                </a:cxn>
              </a:cxnLst>
              <a:rect l="0" t="0" r="r" b="b"/>
              <a:pathLst>
                <a:path w="424">
                  <a:moveTo>
                    <a:pt x="424" y="0"/>
                  </a:moveTo>
                  <a:lnTo>
                    <a:pt x="412" y="0"/>
                  </a:lnTo>
                  <a:lnTo>
                    <a:pt x="399" y="0"/>
                  </a:lnTo>
                  <a:lnTo>
                    <a:pt x="387" y="0"/>
                  </a:lnTo>
                  <a:lnTo>
                    <a:pt x="369" y="0"/>
                  </a:lnTo>
                  <a:lnTo>
                    <a:pt x="356" y="0"/>
                  </a:lnTo>
                  <a:lnTo>
                    <a:pt x="344" y="0"/>
                  </a:lnTo>
                  <a:lnTo>
                    <a:pt x="332" y="0"/>
                  </a:lnTo>
                  <a:lnTo>
                    <a:pt x="319" y="0"/>
                  </a:lnTo>
                  <a:lnTo>
                    <a:pt x="307" y="0"/>
                  </a:lnTo>
                  <a:lnTo>
                    <a:pt x="289" y="0"/>
                  </a:lnTo>
                  <a:lnTo>
                    <a:pt x="276" y="0"/>
                  </a:lnTo>
                  <a:lnTo>
                    <a:pt x="264" y="0"/>
                  </a:lnTo>
                  <a:lnTo>
                    <a:pt x="252" y="0"/>
                  </a:lnTo>
                  <a:lnTo>
                    <a:pt x="239" y="0"/>
                  </a:lnTo>
                  <a:lnTo>
                    <a:pt x="221" y="0"/>
                  </a:lnTo>
                  <a:lnTo>
                    <a:pt x="209" y="0"/>
                  </a:lnTo>
                  <a:lnTo>
                    <a:pt x="196" y="0"/>
                  </a:lnTo>
                  <a:lnTo>
                    <a:pt x="184" y="0"/>
                  </a:lnTo>
                  <a:lnTo>
                    <a:pt x="172" y="0"/>
                  </a:lnTo>
                  <a:lnTo>
                    <a:pt x="160" y="0"/>
                  </a:lnTo>
                  <a:lnTo>
                    <a:pt x="141" y="0"/>
                  </a:lnTo>
                  <a:lnTo>
                    <a:pt x="129" y="0"/>
                  </a:lnTo>
                  <a:lnTo>
                    <a:pt x="116" y="0"/>
                  </a:lnTo>
                  <a:lnTo>
                    <a:pt x="104" y="0"/>
                  </a:lnTo>
                  <a:lnTo>
                    <a:pt x="92" y="0"/>
                  </a:lnTo>
                  <a:lnTo>
                    <a:pt x="80" y="0"/>
                  </a:lnTo>
                  <a:lnTo>
                    <a:pt x="61" y="0"/>
                  </a:lnTo>
                  <a:lnTo>
                    <a:pt x="49" y="0"/>
                  </a:lnTo>
                  <a:lnTo>
                    <a:pt x="37" y="0"/>
                  </a:lnTo>
                  <a:lnTo>
                    <a:pt x="24" y="0"/>
                  </a:lnTo>
                  <a:lnTo>
                    <a:pt x="12" y="0"/>
                  </a:lnTo>
                  <a:lnTo>
                    <a:pt x="0" y="0"/>
                  </a:lnTo>
                </a:path>
              </a:pathLst>
            </a:custGeom>
            <a:solidFill>
              <a:srgbClr val="0000FF"/>
            </a:solidFill>
            <a:ln w="9525">
              <a:solidFill>
                <a:srgbClr val="000000"/>
              </a:solidFill>
              <a:prstDash val="solid"/>
              <a:round/>
              <a:headEnd/>
              <a:tailEnd/>
            </a:ln>
          </p:spPr>
          <p:txBody>
            <a:bodyPr/>
            <a:lstStyle/>
            <a:p>
              <a:endParaRPr lang="en-US"/>
            </a:p>
          </p:txBody>
        </p:sp>
        <p:sp>
          <p:nvSpPr>
            <p:cNvPr id="315608" name="Freeform 212">
              <a:extLst>
                <a:ext uri="{FF2B5EF4-FFF2-40B4-BE49-F238E27FC236}">
                  <a16:creationId xmlns:a16="http://schemas.microsoft.com/office/drawing/2014/main" id="{5F9C42F6-CFA4-F93C-067D-84D0C4413779}"/>
                </a:ext>
              </a:extLst>
            </p:cNvPr>
            <p:cNvSpPr>
              <a:spLocks/>
            </p:cNvSpPr>
            <p:nvPr/>
          </p:nvSpPr>
          <p:spPr bwMode="auto">
            <a:xfrm>
              <a:off x="2859" y="1028"/>
              <a:ext cx="397" cy="0"/>
            </a:xfrm>
            <a:custGeom>
              <a:avLst/>
              <a:gdLst>
                <a:gd name="T0" fmla="*/ 35 w 424"/>
                <a:gd name="T1" fmla="*/ 34 w 424"/>
                <a:gd name="T2" fmla="*/ 33 w 424"/>
                <a:gd name="T3" fmla="*/ 32 w 424"/>
                <a:gd name="T4" fmla="*/ 31 w 424"/>
                <a:gd name="T5" fmla="*/ 30 w 424"/>
                <a:gd name="T6" fmla="*/ 29 w 424"/>
                <a:gd name="T7" fmla="*/ 28 w 424"/>
                <a:gd name="T8" fmla="*/ 26 w 424"/>
                <a:gd name="T9" fmla="*/ 25 w 424"/>
                <a:gd name="T10" fmla="*/ 24 w 424"/>
                <a:gd name="T11" fmla="*/ 22 w 424"/>
                <a:gd name="T12" fmla="*/ 22 w 424"/>
                <a:gd name="T13" fmla="*/ 21 w 424"/>
                <a:gd name="T14" fmla="*/ 20 w 424"/>
                <a:gd name="T15" fmla="*/ 19 w 424"/>
                <a:gd name="T16" fmla="*/ 18 w 424"/>
                <a:gd name="T17" fmla="*/ 17 w 424"/>
                <a:gd name="T18" fmla="*/ 16 w 424"/>
                <a:gd name="T19" fmla="*/ 15 w 424"/>
                <a:gd name="T20" fmla="*/ 14 w 424"/>
                <a:gd name="T21" fmla="*/ 12 w 424"/>
                <a:gd name="T22" fmla="*/ 11 w 424"/>
                <a:gd name="T23" fmla="*/ 9 w 424"/>
                <a:gd name="T24" fmla="*/ 8 w 424"/>
                <a:gd name="T25" fmla="*/ 7 w 424"/>
                <a:gd name="T26" fmla="*/ 7 w 424"/>
                <a:gd name="T27" fmla="*/ 7 w 424"/>
                <a:gd name="T28" fmla="*/ 7 w 424"/>
                <a:gd name="T29" fmla="*/ 7 w 424"/>
                <a:gd name="T30" fmla="*/ 7 w 424"/>
                <a:gd name="T31" fmla="*/ 7 w 424"/>
                <a:gd name="T32" fmla="*/ 0 w 424"/>
                <a:gd name="T33" fmla="*/ 0 w 4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Lst>
              <a:ahLst/>
              <a:cxnLst>
                <a:cxn ang="T34">
                  <a:pos x="T0" y="0"/>
                </a:cxn>
                <a:cxn ang="T35">
                  <a:pos x="T1" y="0"/>
                </a:cxn>
                <a:cxn ang="T36">
                  <a:pos x="T2" y="0"/>
                </a:cxn>
                <a:cxn ang="T37">
                  <a:pos x="T3" y="0"/>
                </a:cxn>
                <a:cxn ang="T38">
                  <a:pos x="T4" y="0"/>
                </a:cxn>
                <a:cxn ang="T39">
                  <a:pos x="T5" y="0"/>
                </a:cxn>
                <a:cxn ang="T40">
                  <a:pos x="T6" y="0"/>
                </a:cxn>
                <a:cxn ang="T41">
                  <a:pos x="T7" y="0"/>
                </a:cxn>
                <a:cxn ang="T42">
                  <a:pos x="T8" y="0"/>
                </a:cxn>
                <a:cxn ang="T43">
                  <a:pos x="T9" y="0"/>
                </a:cxn>
                <a:cxn ang="T44">
                  <a:pos x="T10" y="0"/>
                </a:cxn>
                <a:cxn ang="T45">
                  <a:pos x="T11" y="0"/>
                </a:cxn>
                <a:cxn ang="T46">
                  <a:pos x="T12" y="0"/>
                </a:cxn>
                <a:cxn ang="T47">
                  <a:pos x="T13" y="0"/>
                </a:cxn>
                <a:cxn ang="T48">
                  <a:pos x="T14" y="0"/>
                </a:cxn>
                <a:cxn ang="T49">
                  <a:pos x="T15" y="0"/>
                </a:cxn>
                <a:cxn ang="T50">
                  <a:pos x="T16" y="0"/>
                </a:cxn>
                <a:cxn ang="T51">
                  <a:pos x="T17" y="0"/>
                </a:cxn>
                <a:cxn ang="T52">
                  <a:pos x="T18" y="0"/>
                </a:cxn>
                <a:cxn ang="T53">
                  <a:pos x="T19" y="0"/>
                </a:cxn>
                <a:cxn ang="T54">
                  <a:pos x="T20" y="0"/>
                </a:cxn>
                <a:cxn ang="T55">
                  <a:pos x="T21" y="0"/>
                </a:cxn>
                <a:cxn ang="T56">
                  <a:pos x="T22" y="0"/>
                </a:cxn>
                <a:cxn ang="T57">
                  <a:pos x="T23" y="0"/>
                </a:cxn>
                <a:cxn ang="T58">
                  <a:pos x="T24" y="0"/>
                </a:cxn>
                <a:cxn ang="T59">
                  <a:pos x="T25" y="0"/>
                </a:cxn>
                <a:cxn ang="T60">
                  <a:pos x="T26" y="0"/>
                </a:cxn>
                <a:cxn ang="T61">
                  <a:pos x="T27" y="0"/>
                </a:cxn>
                <a:cxn ang="T62">
                  <a:pos x="T28" y="0"/>
                </a:cxn>
                <a:cxn ang="T63">
                  <a:pos x="T29" y="0"/>
                </a:cxn>
                <a:cxn ang="T64">
                  <a:pos x="T30" y="0"/>
                </a:cxn>
                <a:cxn ang="T65">
                  <a:pos x="T31" y="0"/>
                </a:cxn>
                <a:cxn ang="T66">
                  <a:pos x="T32" y="0"/>
                </a:cxn>
                <a:cxn ang="T67">
                  <a:pos x="T33" y="0"/>
                </a:cxn>
              </a:cxnLst>
              <a:rect l="0" t="0" r="r" b="b"/>
              <a:pathLst>
                <a:path w="424">
                  <a:moveTo>
                    <a:pt x="424" y="0"/>
                  </a:moveTo>
                  <a:lnTo>
                    <a:pt x="412" y="0"/>
                  </a:lnTo>
                  <a:lnTo>
                    <a:pt x="399" y="0"/>
                  </a:lnTo>
                  <a:lnTo>
                    <a:pt x="387" y="0"/>
                  </a:lnTo>
                  <a:lnTo>
                    <a:pt x="369" y="0"/>
                  </a:lnTo>
                  <a:lnTo>
                    <a:pt x="356" y="0"/>
                  </a:lnTo>
                  <a:lnTo>
                    <a:pt x="344" y="0"/>
                  </a:lnTo>
                  <a:lnTo>
                    <a:pt x="332" y="0"/>
                  </a:lnTo>
                  <a:lnTo>
                    <a:pt x="319" y="0"/>
                  </a:lnTo>
                  <a:lnTo>
                    <a:pt x="307" y="0"/>
                  </a:lnTo>
                  <a:lnTo>
                    <a:pt x="289" y="0"/>
                  </a:lnTo>
                  <a:lnTo>
                    <a:pt x="276" y="0"/>
                  </a:lnTo>
                  <a:lnTo>
                    <a:pt x="264" y="0"/>
                  </a:lnTo>
                  <a:lnTo>
                    <a:pt x="252" y="0"/>
                  </a:lnTo>
                  <a:lnTo>
                    <a:pt x="239" y="0"/>
                  </a:lnTo>
                  <a:lnTo>
                    <a:pt x="221" y="0"/>
                  </a:lnTo>
                  <a:lnTo>
                    <a:pt x="209" y="0"/>
                  </a:lnTo>
                  <a:lnTo>
                    <a:pt x="196" y="0"/>
                  </a:lnTo>
                  <a:lnTo>
                    <a:pt x="184" y="0"/>
                  </a:lnTo>
                  <a:lnTo>
                    <a:pt x="172" y="0"/>
                  </a:lnTo>
                  <a:lnTo>
                    <a:pt x="160" y="0"/>
                  </a:lnTo>
                  <a:lnTo>
                    <a:pt x="141" y="0"/>
                  </a:lnTo>
                  <a:lnTo>
                    <a:pt x="129" y="0"/>
                  </a:lnTo>
                  <a:lnTo>
                    <a:pt x="116" y="0"/>
                  </a:lnTo>
                  <a:lnTo>
                    <a:pt x="104" y="0"/>
                  </a:lnTo>
                  <a:lnTo>
                    <a:pt x="92" y="0"/>
                  </a:lnTo>
                  <a:lnTo>
                    <a:pt x="80" y="0"/>
                  </a:lnTo>
                  <a:lnTo>
                    <a:pt x="61" y="0"/>
                  </a:lnTo>
                  <a:lnTo>
                    <a:pt x="49" y="0"/>
                  </a:lnTo>
                  <a:lnTo>
                    <a:pt x="37" y="0"/>
                  </a:lnTo>
                  <a:lnTo>
                    <a:pt x="24" y="0"/>
                  </a:lnTo>
                  <a:lnTo>
                    <a:pt x="12" y="0"/>
                  </a:lnTo>
                  <a:lnTo>
                    <a:pt x="0" y="0"/>
                  </a:lnTo>
                </a:path>
              </a:pathLst>
            </a:custGeom>
            <a:solidFill>
              <a:srgbClr val="0000FF"/>
            </a:solidFill>
            <a:ln w="9525">
              <a:solidFill>
                <a:srgbClr val="000000"/>
              </a:solidFill>
              <a:prstDash val="solid"/>
              <a:round/>
              <a:headEnd/>
              <a:tailEnd/>
            </a:ln>
          </p:spPr>
          <p:txBody>
            <a:bodyPr/>
            <a:lstStyle/>
            <a:p>
              <a:endParaRPr lang="en-US"/>
            </a:p>
          </p:txBody>
        </p:sp>
        <p:sp>
          <p:nvSpPr>
            <p:cNvPr id="315609" name="Freeform 213">
              <a:extLst>
                <a:ext uri="{FF2B5EF4-FFF2-40B4-BE49-F238E27FC236}">
                  <a16:creationId xmlns:a16="http://schemas.microsoft.com/office/drawing/2014/main" id="{3F97B7AC-F52A-78BF-6157-78C1584B45A7}"/>
                </a:ext>
              </a:extLst>
            </p:cNvPr>
            <p:cNvSpPr>
              <a:spLocks/>
            </p:cNvSpPr>
            <p:nvPr/>
          </p:nvSpPr>
          <p:spPr bwMode="auto">
            <a:xfrm>
              <a:off x="2859" y="1028"/>
              <a:ext cx="397" cy="0"/>
            </a:xfrm>
            <a:custGeom>
              <a:avLst/>
              <a:gdLst>
                <a:gd name="T0" fmla="*/ 35 w 424"/>
                <a:gd name="T1" fmla="*/ 34 w 424"/>
                <a:gd name="T2" fmla="*/ 33 w 424"/>
                <a:gd name="T3" fmla="*/ 32 w 424"/>
                <a:gd name="T4" fmla="*/ 31 w 424"/>
                <a:gd name="T5" fmla="*/ 30 w 424"/>
                <a:gd name="T6" fmla="*/ 29 w 424"/>
                <a:gd name="T7" fmla="*/ 28 w 424"/>
                <a:gd name="T8" fmla="*/ 26 w 424"/>
                <a:gd name="T9" fmla="*/ 25 w 424"/>
                <a:gd name="T10" fmla="*/ 24 w 424"/>
                <a:gd name="T11" fmla="*/ 22 w 424"/>
                <a:gd name="T12" fmla="*/ 22 w 424"/>
                <a:gd name="T13" fmla="*/ 21 w 424"/>
                <a:gd name="T14" fmla="*/ 20 w 424"/>
                <a:gd name="T15" fmla="*/ 19 w 424"/>
                <a:gd name="T16" fmla="*/ 18 w 424"/>
                <a:gd name="T17" fmla="*/ 17 w 424"/>
                <a:gd name="T18" fmla="*/ 16 w 424"/>
                <a:gd name="T19" fmla="*/ 15 w 424"/>
                <a:gd name="T20" fmla="*/ 14 w 424"/>
                <a:gd name="T21" fmla="*/ 12 w 424"/>
                <a:gd name="T22" fmla="*/ 11 w 424"/>
                <a:gd name="T23" fmla="*/ 9 w 424"/>
                <a:gd name="T24" fmla="*/ 8 w 424"/>
                <a:gd name="T25" fmla="*/ 7 w 424"/>
                <a:gd name="T26" fmla="*/ 7 w 424"/>
                <a:gd name="T27" fmla="*/ 7 w 424"/>
                <a:gd name="T28" fmla="*/ 7 w 424"/>
                <a:gd name="T29" fmla="*/ 7 w 424"/>
                <a:gd name="T30" fmla="*/ 7 w 424"/>
                <a:gd name="T31" fmla="*/ 7 w 424"/>
                <a:gd name="T32" fmla="*/ 0 w 424"/>
                <a:gd name="T33" fmla="*/ 0 w 4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Lst>
              <a:ahLst/>
              <a:cxnLst>
                <a:cxn ang="T34">
                  <a:pos x="T0" y="0"/>
                </a:cxn>
                <a:cxn ang="T35">
                  <a:pos x="T1" y="0"/>
                </a:cxn>
                <a:cxn ang="T36">
                  <a:pos x="T2" y="0"/>
                </a:cxn>
                <a:cxn ang="T37">
                  <a:pos x="T3" y="0"/>
                </a:cxn>
                <a:cxn ang="T38">
                  <a:pos x="T4" y="0"/>
                </a:cxn>
                <a:cxn ang="T39">
                  <a:pos x="T5" y="0"/>
                </a:cxn>
                <a:cxn ang="T40">
                  <a:pos x="T6" y="0"/>
                </a:cxn>
                <a:cxn ang="T41">
                  <a:pos x="T7" y="0"/>
                </a:cxn>
                <a:cxn ang="T42">
                  <a:pos x="T8" y="0"/>
                </a:cxn>
                <a:cxn ang="T43">
                  <a:pos x="T9" y="0"/>
                </a:cxn>
                <a:cxn ang="T44">
                  <a:pos x="T10" y="0"/>
                </a:cxn>
                <a:cxn ang="T45">
                  <a:pos x="T11" y="0"/>
                </a:cxn>
                <a:cxn ang="T46">
                  <a:pos x="T12" y="0"/>
                </a:cxn>
                <a:cxn ang="T47">
                  <a:pos x="T13" y="0"/>
                </a:cxn>
                <a:cxn ang="T48">
                  <a:pos x="T14" y="0"/>
                </a:cxn>
                <a:cxn ang="T49">
                  <a:pos x="T15" y="0"/>
                </a:cxn>
                <a:cxn ang="T50">
                  <a:pos x="T16" y="0"/>
                </a:cxn>
                <a:cxn ang="T51">
                  <a:pos x="T17" y="0"/>
                </a:cxn>
                <a:cxn ang="T52">
                  <a:pos x="T18" y="0"/>
                </a:cxn>
                <a:cxn ang="T53">
                  <a:pos x="T19" y="0"/>
                </a:cxn>
                <a:cxn ang="T54">
                  <a:pos x="T20" y="0"/>
                </a:cxn>
                <a:cxn ang="T55">
                  <a:pos x="T21" y="0"/>
                </a:cxn>
                <a:cxn ang="T56">
                  <a:pos x="T22" y="0"/>
                </a:cxn>
                <a:cxn ang="T57">
                  <a:pos x="T23" y="0"/>
                </a:cxn>
                <a:cxn ang="T58">
                  <a:pos x="T24" y="0"/>
                </a:cxn>
                <a:cxn ang="T59">
                  <a:pos x="T25" y="0"/>
                </a:cxn>
                <a:cxn ang="T60">
                  <a:pos x="T26" y="0"/>
                </a:cxn>
                <a:cxn ang="T61">
                  <a:pos x="T27" y="0"/>
                </a:cxn>
                <a:cxn ang="T62">
                  <a:pos x="T28" y="0"/>
                </a:cxn>
                <a:cxn ang="T63">
                  <a:pos x="T29" y="0"/>
                </a:cxn>
                <a:cxn ang="T64">
                  <a:pos x="T30" y="0"/>
                </a:cxn>
                <a:cxn ang="T65">
                  <a:pos x="T31" y="0"/>
                </a:cxn>
                <a:cxn ang="T66">
                  <a:pos x="T32" y="0"/>
                </a:cxn>
                <a:cxn ang="T67">
                  <a:pos x="T33" y="0"/>
                </a:cxn>
              </a:cxnLst>
              <a:rect l="0" t="0" r="r" b="b"/>
              <a:pathLst>
                <a:path w="424">
                  <a:moveTo>
                    <a:pt x="424" y="0"/>
                  </a:moveTo>
                  <a:lnTo>
                    <a:pt x="412" y="0"/>
                  </a:lnTo>
                  <a:lnTo>
                    <a:pt x="399" y="0"/>
                  </a:lnTo>
                  <a:lnTo>
                    <a:pt x="387" y="0"/>
                  </a:lnTo>
                  <a:lnTo>
                    <a:pt x="369" y="0"/>
                  </a:lnTo>
                  <a:lnTo>
                    <a:pt x="356" y="0"/>
                  </a:lnTo>
                  <a:lnTo>
                    <a:pt x="344" y="0"/>
                  </a:lnTo>
                  <a:lnTo>
                    <a:pt x="332" y="0"/>
                  </a:lnTo>
                  <a:lnTo>
                    <a:pt x="319" y="0"/>
                  </a:lnTo>
                  <a:lnTo>
                    <a:pt x="307" y="0"/>
                  </a:lnTo>
                  <a:lnTo>
                    <a:pt x="289" y="0"/>
                  </a:lnTo>
                  <a:lnTo>
                    <a:pt x="276" y="0"/>
                  </a:lnTo>
                  <a:lnTo>
                    <a:pt x="264" y="0"/>
                  </a:lnTo>
                  <a:lnTo>
                    <a:pt x="252" y="0"/>
                  </a:lnTo>
                  <a:lnTo>
                    <a:pt x="239" y="0"/>
                  </a:lnTo>
                  <a:lnTo>
                    <a:pt x="221" y="0"/>
                  </a:lnTo>
                  <a:lnTo>
                    <a:pt x="209" y="0"/>
                  </a:lnTo>
                  <a:lnTo>
                    <a:pt x="196" y="0"/>
                  </a:lnTo>
                  <a:lnTo>
                    <a:pt x="184" y="0"/>
                  </a:lnTo>
                  <a:lnTo>
                    <a:pt x="172" y="0"/>
                  </a:lnTo>
                  <a:lnTo>
                    <a:pt x="160" y="0"/>
                  </a:lnTo>
                  <a:lnTo>
                    <a:pt x="141" y="0"/>
                  </a:lnTo>
                  <a:lnTo>
                    <a:pt x="129" y="0"/>
                  </a:lnTo>
                  <a:lnTo>
                    <a:pt x="116" y="0"/>
                  </a:lnTo>
                  <a:lnTo>
                    <a:pt x="104" y="0"/>
                  </a:lnTo>
                  <a:lnTo>
                    <a:pt x="92" y="0"/>
                  </a:lnTo>
                  <a:lnTo>
                    <a:pt x="80" y="0"/>
                  </a:lnTo>
                  <a:lnTo>
                    <a:pt x="61" y="0"/>
                  </a:lnTo>
                  <a:lnTo>
                    <a:pt x="49" y="0"/>
                  </a:lnTo>
                  <a:lnTo>
                    <a:pt x="37" y="0"/>
                  </a:lnTo>
                  <a:lnTo>
                    <a:pt x="24" y="0"/>
                  </a:lnTo>
                  <a:lnTo>
                    <a:pt x="12" y="0"/>
                  </a:lnTo>
                  <a:lnTo>
                    <a:pt x="0" y="0"/>
                  </a:lnTo>
                </a:path>
              </a:pathLst>
            </a:custGeom>
            <a:solidFill>
              <a:srgbClr val="0000FF"/>
            </a:solidFill>
            <a:ln w="9525">
              <a:solidFill>
                <a:srgbClr val="000000"/>
              </a:solidFill>
              <a:prstDash val="solid"/>
              <a:round/>
              <a:headEnd/>
              <a:tailEnd/>
            </a:ln>
          </p:spPr>
          <p:txBody>
            <a:bodyPr/>
            <a:lstStyle/>
            <a:p>
              <a:endParaRPr lang="en-US"/>
            </a:p>
          </p:txBody>
        </p:sp>
        <p:sp>
          <p:nvSpPr>
            <p:cNvPr id="315610" name="Freeform 214">
              <a:extLst>
                <a:ext uri="{FF2B5EF4-FFF2-40B4-BE49-F238E27FC236}">
                  <a16:creationId xmlns:a16="http://schemas.microsoft.com/office/drawing/2014/main" id="{D3695588-51E0-AD15-BE57-D8F949455E27}"/>
                </a:ext>
              </a:extLst>
            </p:cNvPr>
            <p:cNvSpPr>
              <a:spLocks/>
            </p:cNvSpPr>
            <p:nvPr/>
          </p:nvSpPr>
          <p:spPr bwMode="auto">
            <a:xfrm>
              <a:off x="2859" y="1028"/>
              <a:ext cx="397" cy="0"/>
            </a:xfrm>
            <a:custGeom>
              <a:avLst/>
              <a:gdLst>
                <a:gd name="T0" fmla="*/ 35 w 424"/>
                <a:gd name="T1" fmla="*/ 34 w 424"/>
                <a:gd name="T2" fmla="*/ 33 w 424"/>
                <a:gd name="T3" fmla="*/ 32 w 424"/>
                <a:gd name="T4" fmla="*/ 31 w 424"/>
                <a:gd name="T5" fmla="*/ 30 w 424"/>
                <a:gd name="T6" fmla="*/ 29 w 424"/>
                <a:gd name="T7" fmla="*/ 28 w 424"/>
                <a:gd name="T8" fmla="*/ 26 w 424"/>
                <a:gd name="T9" fmla="*/ 25 w 424"/>
                <a:gd name="T10" fmla="*/ 24 w 424"/>
                <a:gd name="T11" fmla="*/ 22 w 424"/>
                <a:gd name="T12" fmla="*/ 22 w 424"/>
                <a:gd name="T13" fmla="*/ 21 w 424"/>
                <a:gd name="T14" fmla="*/ 20 w 424"/>
                <a:gd name="T15" fmla="*/ 19 w 424"/>
                <a:gd name="T16" fmla="*/ 18 w 424"/>
                <a:gd name="T17" fmla="*/ 17 w 424"/>
                <a:gd name="T18" fmla="*/ 16 w 424"/>
                <a:gd name="T19" fmla="*/ 15 w 424"/>
                <a:gd name="T20" fmla="*/ 14 w 424"/>
                <a:gd name="T21" fmla="*/ 12 w 424"/>
                <a:gd name="T22" fmla="*/ 11 w 424"/>
                <a:gd name="T23" fmla="*/ 9 w 424"/>
                <a:gd name="T24" fmla="*/ 8 w 424"/>
                <a:gd name="T25" fmla="*/ 7 w 424"/>
                <a:gd name="T26" fmla="*/ 7 w 424"/>
                <a:gd name="T27" fmla="*/ 7 w 424"/>
                <a:gd name="T28" fmla="*/ 7 w 424"/>
                <a:gd name="T29" fmla="*/ 7 w 424"/>
                <a:gd name="T30" fmla="*/ 7 w 424"/>
                <a:gd name="T31" fmla="*/ 7 w 424"/>
                <a:gd name="T32" fmla="*/ 0 w 424"/>
                <a:gd name="T33" fmla="*/ 0 w 4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Lst>
              <a:ahLst/>
              <a:cxnLst>
                <a:cxn ang="T34">
                  <a:pos x="T0" y="0"/>
                </a:cxn>
                <a:cxn ang="T35">
                  <a:pos x="T1" y="0"/>
                </a:cxn>
                <a:cxn ang="T36">
                  <a:pos x="T2" y="0"/>
                </a:cxn>
                <a:cxn ang="T37">
                  <a:pos x="T3" y="0"/>
                </a:cxn>
                <a:cxn ang="T38">
                  <a:pos x="T4" y="0"/>
                </a:cxn>
                <a:cxn ang="T39">
                  <a:pos x="T5" y="0"/>
                </a:cxn>
                <a:cxn ang="T40">
                  <a:pos x="T6" y="0"/>
                </a:cxn>
                <a:cxn ang="T41">
                  <a:pos x="T7" y="0"/>
                </a:cxn>
                <a:cxn ang="T42">
                  <a:pos x="T8" y="0"/>
                </a:cxn>
                <a:cxn ang="T43">
                  <a:pos x="T9" y="0"/>
                </a:cxn>
                <a:cxn ang="T44">
                  <a:pos x="T10" y="0"/>
                </a:cxn>
                <a:cxn ang="T45">
                  <a:pos x="T11" y="0"/>
                </a:cxn>
                <a:cxn ang="T46">
                  <a:pos x="T12" y="0"/>
                </a:cxn>
                <a:cxn ang="T47">
                  <a:pos x="T13" y="0"/>
                </a:cxn>
                <a:cxn ang="T48">
                  <a:pos x="T14" y="0"/>
                </a:cxn>
                <a:cxn ang="T49">
                  <a:pos x="T15" y="0"/>
                </a:cxn>
                <a:cxn ang="T50">
                  <a:pos x="T16" y="0"/>
                </a:cxn>
                <a:cxn ang="T51">
                  <a:pos x="T17" y="0"/>
                </a:cxn>
                <a:cxn ang="T52">
                  <a:pos x="T18" y="0"/>
                </a:cxn>
                <a:cxn ang="T53">
                  <a:pos x="T19" y="0"/>
                </a:cxn>
                <a:cxn ang="T54">
                  <a:pos x="T20" y="0"/>
                </a:cxn>
                <a:cxn ang="T55">
                  <a:pos x="T21" y="0"/>
                </a:cxn>
                <a:cxn ang="T56">
                  <a:pos x="T22" y="0"/>
                </a:cxn>
                <a:cxn ang="T57">
                  <a:pos x="T23" y="0"/>
                </a:cxn>
                <a:cxn ang="T58">
                  <a:pos x="T24" y="0"/>
                </a:cxn>
                <a:cxn ang="T59">
                  <a:pos x="T25" y="0"/>
                </a:cxn>
                <a:cxn ang="T60">
                  <a:pos x="T26" y="0"/>
                </a:cxn>
                <a:cxn ang="T61">
                  <a:pos x="T27" y="0"/>
                </a:cxn>
                <a:cxn ang="T62">
                  <a:pos x="T28" y="0"/>
                </a:cxn>
                <a:cxn ang="T63">
                  <a:pos x="T29" y="0"/>
                </a:cxn>
                <a:cxn ang="T64">
                  <a:pos x="T30" y="0"/>
                </a:cxn>
                <a:cxn ang="T65">
                  <a:pos x="T31" y="0"/>
                </a:cxn>
                <a:cxn ang="T66">
                  <a:pos x="T32" y="0"/>
                </a:cxn>
                <a:cxn ang="T67">
                  <a:pos x="T33" y="0"/>
                </a:cxn>
              </a:cxnLst>
              <a:rect l="0" t="0" r="r" b="b"/>
              <a:pathLst>
                <a:path w="424">
                  <a:moveTo>
                    <a:pt x="424" y="0"/>
                  </a:moveTo>
                  <a:lnTo>
                    <a:pt x="412" y="0"/>
                  </a:lnTo>
                  <a:lnTo>
                    <a:pt x="399" y="0"/>
                  </a:lnTo>
                  <a:lnTo>
                    <a:pt x="387" y="0"/>
                  </a:lnTo>
                  <a:lnTo>
                    <a:pt x="369" y="0"/>
                  </a:lnTo>
                  <a:lnTo>
                    <a:pt x="356" y="0"/>
                  </a:lnTo>
                  <a:lnTo>
                    <a:pt x="344" y="0"/>
                  </a:lnTo>
                  <a:lnTo>
                    <a:pt x="332" y="0"/>
                  </a:lnTo>
                  <a:lnTo>
                    <a:pt x="319" y="0"/>
                  </a:lnTo>
                  <a:lnTo>
                    <a:pt x="307" y="0"/>
                  </a:lnTo>
                  <a:lnTo>
                    <a:pt x="289" y="0"/>
                  </a:lnTo>
                  <a:lnTo>
                    <a:pt x="276" y="0"/>
                  </a:lnTo>
                  <a:lnTo>
                    <a:pt x="264" y="0"/>
                  </a:lnTo>
                  <a:lnTo>
                    <a:pt x="252" y="0"/>
                  </a:lnTo>
                  <a:lnTo>
                    <a:pt x="239" y="0"/>
                  </a:lnTo>
                  <a:lnTo>
                    <a:pt x="221" y="0"/>
                  </a:lnTo>
                  <a:lnTo>
                    <a:pt x="209" y="0"/>
                  </a:lnTo>
                  <a:lnTo>
                    <a:pt x="196" y="0"/>
                  </a:lnTo>
                  <a:lnTo>
                    <a:pt x="184" y="0"/>
                  </a:lnTo>
                  <a:lnTo>
                    <a:pt x="172" y="0"/>
                  </a:lnTo>
                  <a:lnTo>
                    <a:pt x="160" y="0"/>
                  </a:lnTo>
                  <a:lnTo>
                    <a:pt x="141" y="0"/>
                  </a:lnTo>
                  <a:lnTo>
                    <a:pt x="129" y="0"/>
                  </a:lnTo>
                  <a:lnTo>
                    <a:pt x="116" y="0"/>
                  </a:lnTo>
                  <a:lnTo>
                    <a:pt x="104" y="0"/>
                  </a:lnTo>
                  <a:lnTo>
                    <a:pt x="92" y="0"/>
                  </a:lnTo>
                  <a:lnTo>
                    <a:pt x="80" y="0"/>
                  </a:lnTo>
                  <a:lnTo>
                    <a:pt x="61" y="0"/>
                  </a:lnTo>
                  <a:lnTo>
                    <a:pt x="49" y="0"/>
                  </a:lnTo>
                  <a:lnTo>
                    <a:pt x="37" y="0"/>
                  </a:lnTo>
                  <a:lnTo>
                    <a:pt x="24" y="0"/>
                  </a:lnTo>
                  <a:lnTo>
                    <a:pt x="12" y="0"/>
                  </a:lnTo>
                  <a:lnTo>
                    <a:pt x="0" y="0"/>
                  </a:lnTo>
                </a:path>
              </a:pathLst>
            </a:custGeom>
            <a:solidFill>
              <a:srgbClr val="0000FF"/>
            </a:solidFill>
            <a:ln w="9525">
              <a:solidFill>
                <a:srgbClr val="000000"/>
              </a:solidFill>
              <a:prstDash val="solid"/>
              <a:round/>
              <a:headEnd/>
              <a:tailEnd/>
            </a:ln>
          </p:spPr>
          <p:txBody>
            <a:bodyPr/>
            <a:lstStyle/>
            <a:p>
              <a:endParaRPr lang="en-US"/>
            </a:p>
          </p:txBody>
        </p:sp>
        <p:sp>
          <p:nvSpPr>
            <p:cNvPr id="315611" name="Freeform 215">
              <a:extLst>
                <a:ext uri="{FF2B5EF4-FFF2-40B4-BE49-F238E27FC236}">
                  <a16:creationId xmlns:a16="http://schemas.microsoft.com/office/drawing/2014/main" id="{BD8D2E78-085C-035A-6F84-8CAE9D01D4DC}"/>
                </a:ext>
              </a:extLst>
            </p:cNvPr>
            <p:cNvSpPr>
              <a:spLocks/>
            </p:cNvSpPr>
            <p:nvPr/>
          </p:nvSpPr>
          <p:spPr bwMode="auto">
            <a:xfrm>
              <a:off x="2859" y="1028"/>
              <a:ext cx="397" cy="0"/>
            </a:xfrm>
            <a:custGeom>
              <a:avLst/>
              <a:gdLst>
                <a:gd name="T0" fmla="*/ 35 w 424"/>
                <a:gd name="T1" fmla="*/ 34 w 424"/>
                <a:gd name="T2" fmla="*/ 33 w 424"/>
                <a:gd name="T3" fmla="*/ 32 w 424"/>
                <a:gd name="T4" fmla="*/ 31 w 424"/>
                <a:gd name="T5" fmla="*/ 30 w 424"/>
                <a:gd name="T6" fmla="*/ 29 w 424"/>
                <a:gd name="T7" fmla="*/ 28 w 424"/>
                <a:gd name="T8" fmla="*/ 26 w 424"/>
                <a:gd name="T9" fmla="*/ 25 w 424"/>
                <a:gd name="T10" fmla="*/ 24 w 424"/>
                <a:gd name="T11" fmla="*/ 22 w 424"/>
                <a:gd name="T12" fmla="*/ 22 w 424"/>
                <a:gd name="T13" fmla="*/ 21 w 424"/>
                <a:gd name="T14" fmla="*/ 20 w 424"/>
                <a:gd name="T15" fmla="*/ 19 w 424"/>
                <a:gd name="T16" fmla="*/ 18 w 424"/>
                <a:gd name="T17" fmla="*/ 17 w 424"/>
                <a:gd name="T18" fmla="*/ 16 w 424"/>
                <a:gd name="T19" fmla="*/ 15 w 424"/>
                <a:gd name="T20" fmla="*/ 14 w 424"/>
                <a:gd name="T21" fmla="*/ 12 w 424"/>
                <a:gd name="T22" fmla="*/ 11 w 424"/>
                <a:gd name="T23" fmla="*/ 9 w 424"/>
                <a:gd name="T24" fmla="*/ 8 w 424"/>
                <a:gd name="T25" fmla="*/ 7 w 424"/>
                <a:gd name="T26" fmla="*/ 7 w 424"/>
                <a:gd name="T27" fmla="*/ 7 w 424"/>
                <a:gd name="T28" fmla="*/ 7 w 424"/>
                <a:gd name="T29" fmla="*/ 7 w 424"/>
                <a:gd name="T30" fmla="*/ 7 w 424"/>
                <a:gd name="T31" fmla="*/ 7 w 424"/>
                <a:gd name="T32" fmla="*/ 0 w 424"/>
                <a:gd name="T33" fmla="*/ 0 w 4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Lst>
              <a:ahLst/>
              <a:cxnLst>
                <a:cxn ang="T34">
                  <a:pos x="T0" y="0"/>
                </a:cxn>
                <a:cxn ang="T35">
                  <a:pos x="T1" y="0"/>
                </a:cxn>
                <a:cxn ang="T36">
                  <a:pos x="T2" y="0"/>
                </a:cxn>
                <a:cxn ang="T37">
                  <a:pos x="T3" y="0"/>
                </a:cxn>
                <a:cxn ang="T38">
                  <a:pos x="T4" y="0"/>
                </a:cxn>
                <a:cxn ang="T39">
                  <a:pos x="T5" y="0"/>
                </a:cxn>
                <a:cxn ang="T40">
                  <a:pos x="T6" y="0"/>
                </a:cxn>
                <a:cxn ang="T41">
                  <a:pos x="T7" y="0"/>
                </a:cxn>
                <a:cxn ang="T42">
                  <a:pos x="T8" y="0"/>
                </a:cxn>
                <a:cxn ang="T43">
                  <a:pos x="T9" y="0"/>
                </a:cxn>
                <a:cxn ang="T44">
                  <a:pos x="T10" y="0"/>
                </a:cxn>
                <a:cxn ang="T45">
                  <a:pos x="T11" y="0"/>
                </a:cxn>
                <a:cxn ang="T46">
                  <a:pos x="T12" y="0"/>
                </a:cxn>
                <a:cxn ang="T47">
                  <a:pos x="T13" y="0"/>
                </a:cxn>
                <a:cxn ang="T48">
                  <a:pos x="T14" y="0"/>
                </a:cxn>
                <a:cxn ang="T49">
                  <a:pos x="T15" y="0"/>
                </a:cxn>
                <a:cxn ang="T50">
                  <a:pos x="T16" y="0"/>
                </a:cxn>
                <a:cxn ang="T51">
                  <a:pos x="T17" y="0"/>
                </a:cxn>
                <a:cxn ang="T52">
                  <a:pos x="T18" y="0"/>
                </a:cxn>
                <a:cxn ang="T53">
                  <a:pos x="T19" y="0"/>
                </a:cxn>
                <a:cxn ang="T54">
                  <a:pos x="T20" y="0"/>
                </a:cxn>
                <a:cxn ang="T55">
                  <a:pos x="T21" y="0"/>
                </a:cxn>
                <a:cxn ang="T56">
                  <a:pos x="T22" y="0"/>
                </a:cxn>
                <a:cxn ang="T57">
                  <a:pos x="T23" y="0"/>
                </a:cxn>
                <a:cxn ang="T58">
                  <a:pos x="T24" y="0"/>
                </a:cxn>
                <a:cxn ang="T59">
                  <a:pos x="T25" y="0"/>
                </a:cxn>
                <a:cxn ang="T60">
                  <a:pos x="T26" y="0"/>
                </a:cxn>
                <a:cxn ang="T61">
                  <a:pos x="T27" y="0"/>
                </a:cxn>
                <a:cxn ang="T62">
                  <a:pos x="T28" y="0"/>
                </a:cxn>
                <a:cxn ang="T63">
                  <a:pos x="T29" y="0"/>
                </a:cxn>
                <a:cxn ang="T64">
                  <a:pos x="T30" y="0"/>
                </a:cxn>
                <a:cxn ang="T65">
                  <a:pos x="T31" y="0"/>
                </a:cxn>
                <a:cxn ang="T66">
                  <a:pos x="T32" y="0"/>
                </a:cxn>
                <a:cxn ang="T67">
                  <a:pos x="T33" y="0"/>
                </a:cxn>
              </a:cxnLst>
              <a:rect l="0" t="0" r="r" b="b"/>
              <a:pathLst>
                <a:path w="424">
                  <a:moveTo>
                    <a:pt x="424" y="0"/>
                  </a:moveTo>
                  <a:lnTo>
                    <a:pt x="412" y="0"/>
                  </a:lnTo>
                  <a:lnTo>
                    <a:pt x="399" y="0"/>
                  </a:lnTo>
                  <a:lnTo>
                    <a:pt x="387" y="0"/>
                  </a:lnTo>
                  <a:lnTo>
                    <a:pt x="369" y="0"/>
                  </a:lnTo>
                  <a:lnTo>
                    <a:pt x="356" y="0"/>
                  </a:lnTo>
                  <a:lnTo>
                    <a:pt x="344" y="0"/>
                  </a:lnTo>
                  <a:lnTo>
                    <a:pt x="332" y="0"/>
                  </a:lnTo>
                  <a:lnTo>
                    <a:pt x="319" y="0"/>
                  </a:lnTo>
                  <a:lnTo>
                    <a:pt x="307" y="0"/>
                  </a:lnTo>
                  <a:lnTo>
                    <a:pt x="289" y="0"/>
                  </a:lnTo>
                  <a:lnTo>
                    <a:pt x="276" y="0"/>
                  </a:lnTo>
                  <a:lnTo>
                    <a:pt x="264" y="0"/>
                  </a:lnTo>
                  <a:lnTo>
                    <a:pt x="252" y="0"/>
                  </a:lnTo>
                  <a:lnTo>
                    <a:pt x="239" y="0"/>
                  </a:lnTo>
                  <a:lnTo>
                    <a:pt x="221" y="0"/>
                  </a:lnTo>
                  <a:lnTo>
                    <a:pt x="209" y="0"/>
                  </a:lnTo>
                  <a:lnTo>
                    <a:pt x="196" y="0"/>
                  </a:lnTo>
                  <a:lnTo>
                    <a:pt x="184" y="0"/>
                  </a:lnTo>
                  <a:lnTo>
                    <a:pt x="172" y="0"/>
                  </a:lnTo>
                  <a:lnTo>
                    <a:pt x="160" y="0"/>
                  </a:lnTo>
                  <a:lnTo>
                    <a:pt x="141" y="0"/>
                  </a:lnTo>
                  <a:lnTo>
                    <a:pt x="129" y="0"/>
                  </a:lnTo>
                  <a:lnTo>
                    <a:pt x="116" y="0"/>
                  </a:lnTo>
                  <a:lnTo>
                    <a:pt x="104" y="0"/>
                  </a:lnTo>
                  <a:lnTo>
                    <a:pt x="92" y="0"/>
                  </a:lnTo>
                  <a:lnTo>
                    <a:pt x="80" y="0"/>
                  </a:lnTo>
                  <a:lnTo>
                    <a:pt x="61" y="0"/>
                  </a:lnTo>
                  <a:lnTo>
                    <a:pt x="49" y="0"/>
                  </a:lnTo>
                  <a:lnTo>
                    <a:pt x="37" y="0"/>
                  </a:lnTo>
                  <a:lnTo>
                    <a:pt x="24" y="0"/>
                  </a:lnTo>
                  <a:lnTo>
                    <a:pt x="12" y="0"/>
                  </a:lnTo>
                  <a:lnTo>
                    <a:pt x="0" y="0"/>
                  </a:lnTo>
                </a:path>
              </a:pathLst>
            </a:custGeom>
            <a:solidFill>
              <a:srgbClr val="0000FF"/>
            </a:solidFill>
            <a:ln w="9525">
              <a:solidFill>
                <a:srgbClr val="000000"/>
              </a:solidFill>
              <a:prstDash val="solid"/>
              <a:round/>
              <a:headEnd/>
              <a:tailEnd/>
            </a:ln>
          </p:spPr>
          <p:txBody>
            <a:bodyPr/>
            <a:lstStyle/>
            <a:p>
              <a:endParaRPr lang="en-US"/>
            </a:p>
          </p:txBody>
        </p:sp>
        <p:sp>
          <p:nvSpPr>
            <p:cNvPr id="315612" name="Freeform 216">
              <a:extLst>
                <a:ext uri="{FF2B5EF4-FFF2-40B4-BE49-F238E27FC236}">
                  <a16:creationId xmlns:a16="http://schemas.microsoft.com/office/drawing/2014/main" id="{52FF1540-3D2E-CED3-10D8-837059F91FC7}"/>
                </a:ext>
              </a:extLst>
            </p:cNvPr>
            <p:cNvSpPr>
              <a:spLocks/>
            </p:cNvSpPr>
            <p:nvPr/>
          </p:nvSpPr>
          <p:spPr bwMode="auto">
            <a:xfrm>
              <a:off x="2859" y="1028"/>
              <a:ext cx="397" cy="0"/>
            </a:xfrm>
            <a:custGeom>
              <a:avLst/>
              <a:gdLst>
                <a:gd name="T0" fmla="*/ 35 w 424"/>
                <a:gd name="T1" fmla="*/ 34 w 424"/>
                <a:gd name="T2" fmla="*/ 33 w 424"/>
                <a:gd name="T3" fmla="*/ 32 w 424"/>
                <a:gd name="T4" fmla="*/ 31 w 424"/>
                <a:gd name="T5" fmla="*/ 30 w 424"/>
                <a:gd name="T6" fmla="*/ 29 w 424"/>
                <a:gd name="T7" fmla="*/ 28 w 424"/>
                <a:gd name="T8" fmla="*/ 26 w 424"/>
                <a:gd name="T9" fmla="*/ 25 w 424"/>
                <a:gd name="T10" fmla="*/ 24 w 424"/>
                <a:gd name="T11" fmla="*/ 22 w 424"/>
                <a:gd name="T12" fmla="*/ 22 w 424"/>
                <a:gd name="T13" fmla="*/ 21 w 424"/>
                <a:gd name="T14" fmla="*/ 20 w 424"/>
                <a:gd name="T15" fmla="*/ 19 w 424"/>
                <a:gd name="T16" fmla="*/ 18 w 424"/>
                <a:gd name="T17" fmla="*/ 17 w 424"/>
                <a:gd name="T18" fmla="*/ 16 w 424"/>
                <a:gd name="T19" fmla="*/ 15 w 424"/>
                <a:gd name="T20" fmla="*/ 14 w 424"/>
                <a:gd name="T21" fmla="*/ 12 w 424"/>
                <a:gd name="T22" fmla="*/ 11 w 424"/>
                <a:gd name="T23" fmla="*/ 9 w 424"/>
                <a:gd name="T24" fmla="*/ 8 w 424"/>
                <a:gd name="T25" fmla="*/ 7 w 424"/>
                <a:gd name="T26" fmla="*/ 7 w 424"/>
                <a:gd name="T27" fmla="*/ 7 w 424"/>
                <a:gd name="T28" fmla="*/ 7 w 424"/>
                <a:gd name="T29" fmla="*/ 7 w 424"/>
                <a:gd name="T30" fmla="*/ 7 w 424"/>
                <a:gd name="T31" fmla="*/ 7 w 424"/>
                <a:gd name="T32" fmla="*/ 0 w 424"/>
                <a:gd name="T33" fmla="*/ 0 w 4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Lst>
              <a:ahLst/>
              <a:cxnLst>
                <a:cxn ang="T34">
                  <a:pos x="T0" y="0"/>
                </a:cxn>
                <a:cxn ang="T35">
                  <a:pos x="T1" y="0"/>
                </a:cxn>
                <a:cxn ang="T36">
                  <a:pos x="T2" y="0"/>
                </a:cxn>
                <a:cxn ang="T37">
                  <a:pos x="T3" y="0"/>
                </a:cxn>
                <a:cxn ang="T38">
                  <a:pos x="T4" y="0"/>
                </a:cxn>
                <a:cxn ang="T39">
                  <a:pos x="T5" y="0"/>
                </a:cxn>
                <a:cxn ang="T40">
                  <a:pos x="T6" y="0"/>
                </a:cxn>
                <a:cxn ang="T41">
                  <a:pos x="T7" y="0"/>
                </a:cxn>
                <a:cxn ang="T42">
                  <a:pos x="T8" y="0"/>
                </a:cxn>
                <a:cxn ang="T43">
                  <a:pos x="T9" y="0"/>
                </a:cxn>
                <a:cxn ang="T44">
                  <a:pos x="T10" y="0"/>
                </a:cxn>
                <a:cxn ang="T45">
                  <a:pos x="T11" y="0"/>
                </a:cxn>
                <a:cxn ang="T46">
                  <a:pos x="T12" y="0"/>
                </a:cxn>
                <a:cxn ang="T47">
                  <a:pos x="T13" y="0"/>
                </a:cxn>
                <a:cxn ang="T48">
                  <a:pos x="T14" y="0"/>
                </a:cxn>
                <a:cxn ang="T49">
                  <a:pos x="T15" y="0"/>
                </a:cxn>
                <a:cxn ang="T50">
                  <a:pos x="T16" y="0"/>
                </a:cxn>
                <a:cxn ang="T51">
                  <a:pos x="T17" y="0"/>
                </a:cxn>
                <a:cxn ang="T52">
                  <a:pos x="T18" y="0"/>
                </a:cxn>
                <a:cxn ang="T53">
                  <a:pos x="T19" y="0"/>
                </a:cxn>
                <a:cxn ang="T54">
                  <a:pos x="T20" y="0"/>
                </a:cxn>
                <a:cxn ang="T55">
                  <a:pos x="T21" y="0"/>
                </a:cxn>
                <a:cxn ang="T56">
                  <a:pos x="T22" y="0"/>
                </a:cxn>
                <a:cxn ang="T57">
                  <a:pos x="T23" y="0"/>
                </a:cxn>
                <a:cxn ang="T58">
                  <a:pos x="T24" y="0"/>
                </a:cxn>
                <a:cxn ang="T59">
                  <a:pos x="T25" y="0"/>
                </a:cxn>
                <a:cxn ang="T60">
                  <a:pos x="T26" y="0"/>
                </a:cxn>
                <a:cxn ang="T61">
                  <a:pos x="T27" y="0"/>
                </a:cxn>
                <a:cxn ang="T62">
                  <a:pos x="T28" y="0"/>
                </a:cxn>
                <a:cxn ang="T63">
                  <a:pos x="T29" y="0"/>
                </a:cxn>
                <a:cxn ang="T64">
                  <a:pos x="T30" y="0"/>
                </a:cxn>
                <a:cxn ang="T65">
                  <a:pos x="T31" y="0"/>
                </a:cxn>
                <a:cxn ang="T66">
                  <a:pos x="T32" y="0"/>
                </a:cxn>
                <a:cxn ang="T67">
                  <a:pos x="T33" y="0"/>
                </a:cxn>
              </a:cxnLst>
              <a:rect l="0" t="0" r="r" b="b"/>
              <a:pathLst>
                <a:path w="424">
                  <a:moveTo>
                    <a:pt x="424" y="0"/>
                  </a:moveTo>
                  <a:lnTo>
                    <a:pt x="412" y="0"/>
                  </a:lnTo>
                  <a:lnTo>
                    <a:pt x="399" y="0"/>
                  </a:lnTo>
                  <a:lnTo>
                    <a:pt x="387" y="0"/>
                  </a:lnTo>
                  <a:lnTo>
                    <a:pt x="369" y="0"/>
                  </a:lnTo>
                  <a:lnTo>
                    <a:pt x="356" y="0"/>
                  </a:lnTo>
                  <a:lnTo>
                    <a:pt x="344" y="0"/>
                  </a:lnTo>
                  <a:lnTo>
                    <a:pt x="332" y="0"/>
                  </a:lnTo>
                  <a:lnTo>
                    <a:pt x="319" y="0"/>
                  </a:lnTo>
                  <a:lnTo>
                    <a:pt x="307" y="0"/>
                  </a:lnTo>
                  <a:lnTo>
                    <a:pt x="289" y="0"/>
                  </a:lnTo>
                  <a:lnTo>
                    <a:pt x="276" y="0"/>
                  </a:lnTo>
                  <a:lnTo>
                    <a:pt x="264" y="0"/>
                  </a:lnTo>
                  <a:lnTo>
                    <a:pt x="252" y="0"/>
                  </a:lnTo>
                  <a:lnTo>
                    <a:pt x="239" y="0"/>
                  </a:lnTo>
                  <a:lnTo>
                    <a:pt x="221" y="0"/>
                  </a:lnTo>
                  <a:lnTo>
                    <a:pt x="209" y="0"/>
                  </a:lnTo>
                  <a:lnTo>
                    <a:pt x="196" y="0"/>
                  </a:lnTo>
                  <a:lnTo>
                    <a:pt x="184" y="0"/>
                  </a:lnTo>
                  <a:lnTo>
                    <a:pt x="172" y="0"/>
                  </a:lnTo>
                  <a:lnTo>
                    <a:pt x="160" y="0"/>
                  </a:lnTo>
                  <a:lnTo>
                    <a:pt x="141" y="0"/>
                  </a:lnTo>
                  <a:lnTo>
                    <a:pt x="129" y="0"/>
                  </a:lnTo>
                  <a:lnTo>
                    <a:pt x="116" y="0"/>
                  </a:lnTo>
                  <a:lnTo>
                    <a:pt x="104" y="0"/>
                  </a:lnTo>
                  <a:lnTo>
                    <a:pt x="92" y="0"/>
                  </a:lnTo>
                  <a:lnTo>
                    <a:pt x="80" y="0"/>
                  </a:lnTo>
                  <a:lnTo>
                    <a:pt x="61" y="0"/>
                  </a:lnTo>
                  <a:lnTo>
                    <a:pt x="49" y="0"/>
                  </a:lnTo>
                  <a:lnTo>
                    <a:pt x="37" y="0"/>
                  </a:lnTo>
                  <a:lnTo>
                    <a:pt x="24" y="0"/>
                  </a:lnTo>
                  <a:lnTo>
                    <a:pt x="12" y="0"/>
                  </a:lnTo>
                  <a:lnTo>
                    <a:pt x="0" y="0"/>
                  </a:lnTo>
                </a:path>
              </a:pathLst>
            </a:custGeom>
            <a:solidFill>
              <a:srgbClr val="0000FF"/>
            </a:solidFill>
            <a:ln w="9525">
              <a:solidFill>
                <a:srgbClr val="000000"/>
              </a:solidFill>
              <a:prstDash val="solid"/>
              <a:round/>
              <a:headEnd/>
              <a:tailEnd/>
            </a:ln>
          </p:spPr>
          <p:txBody>
            <a:bodyPr/>
            <a:lstStyle/>
            <a:p>
              <a:endParaRPr lang="en-US"/>
            </a:p>
          </p:txBody>
        </p:sp>
        <p:sp>
          <p:nvSpPr>
            <p:cNvPr id="315613" name="Freeform 217">
              <a:extLst>
                <a:ext uri="{FF2B5EF4-FFF2-40B4-BE49-F238E27FC236}">
                  <a16:creationId xmlns:a16="http://schemas.microsoft.com/office/drawing/2014/main" id="{A90FD293-57AB-FEFA-EAEF-94921A6C9C3F}"/>
                </a:ext>
              </a:extLst>
            </p:cNvPr>
            <p:cNvSpPr>
              <a:spLocks/>
            </p:cNvSpPr>
            <p:nvPr/>
          </p:nvSpPr>
          <p:spPr bwMode="auto">
            <a:xfrm>
              <a:off x="2859" y="1028"/>
              <a:ext cx="397" cy="0"/>
            </a:xfrm>
            <a:custGeom>
              <a:avLst/>
              <a:gdLst>
                <a:gd name="T0" fmla="*/ 35 w 424"/>
                <a:gd name="T1" fmla="*/ 34 w 424"/>
                <a:gd name="T2" fmla="*/ 33 w 424"/>
                <a:gd name="T3" fmla="*/ 32 w 424"/>
                <a:gd name="T4" fmla="*/ 31 w 424"/>
                <a:gd name="T5" fmla="*/ 30 w 424"/>
                <a:gd name="T6" fmla="*/ 29 w 424"/>
                <a:gd name="T7" fmla="*/ 28 w 424"/>
                <a:gd name="T8" fmla="*/ 26 w 424"/>
                <a:gd name="T9" fmla="*/ 25 w 424"/>
                <a:gd name="T10" fmla="*/ 24 w 424"/>
                <a:gd name="T11" fmla="*/ 22 w 424"/>
                <a:gd name="T12" fmla="*/ 22 w 424"/>
                <a:gd name="T13" fmla="*/ 21 w 424"/>
                <a:gd name="T14" fmla="*/ 20 w 424"/>
                <a:gd name="T15" fmla="*/ 19 w 424"/>
                <a:gd name="T16" fmla="*/ 18 w 424"/>
                <a:gd name="T17" fmla="*/ 17 w 424"/>
                <a:gd name="T18" fmla="*/ 16 w 424"/>
                <a:gd name="T19" fmla="*/ 15 w 424"/>
                <a:gd name="T20" fmla="*/ 14 w 424"/>
                <a:gd name="T21" fmla="*/ 12 w 424"/>
                <a:gd name="T22" fmla="*/ 11 w 424"/>
                <a:gd name="T23" fmla="*/ 9 w 424"/>
                <a:gd name="T24" fmla="*/ 8 w 424"/>
                <a:gd name="T25" fmla="*/ 7 w 424"/>
                <a:gd name="T26" fmla="*/ 7 w 424"/>
                <a:gd name="T27" fmla="*/ 7 w 424"/>
                <a:gd name="T28" fmla="*/ 7 w 424"/>
                <a:gd name="T29" fmla="*/ 7 w 424"/>
                <a:gd name="T30" fmla="*/ 7 w 424"/>
                <a:gd name="T31" fmla="*/ 7 w 424"/>
                <a:gd name="T32" fmla="*/ 0 w 424"/>
                <a:gd name="T33" fmla="*/ 0 w 4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Lst>
              <a:ahLst/>
              <a:cxnLst>
                <a:cxn ang="T34">
                  <a:pos x="T0" y="0"/>
                </a:cxn>
                <a:cxn ang="T35">
                  <a:pos x="T1" y="0"/>
                </a:cxn>
                <a:cxn ang="T36">
                  <a:pos x="T2" y="0"/>
                </a:cxn>
                <a:cxn ang="T37">
                  <a:pos x="T3" y="0"/>
                </a:cxn>
                <a:cxn ang="T38">
                  <a:pos x="T4" y="0"/>
                </a:cxn>
                <a:cxn ang="T39">
                  <a:pos x="T5" y="0"/>
                </a:cxn>
                <a:cxn ang="T40">
                  <a:pos x="T6" y="0"/>
                </a:cxn>
                <a:cxn ang="T41">
                  <a:pos x="T7" y="0"/>
                </a:cxn>
                <a:cxn ang="T42">
                  <a:pos x="T8" y="0"/>
                </a:cxn>
                <a:cxn ang="T43">
                  <a:pos x="T9" y="0"/>
                </a:cxn>
                <a:cxn ang="T44">
                  <a:pos x="T10" y="0"/>
                </a:cxn>
                <a:cxn ang="T45">
                  <a:pos x="T11" y="0"/>
                </a:cxn>
                <a:cxn ang="T46">
                  <a:pos x="T12" y="0"/>
                </a:cxn>
                <a:cxn ang="T47">
                  <a:pos x="T13" y="0"/>
                </a:cxn>
                <a:cxn ang="T48">
                  <a:pos x="T14" y="0"/>
                </a:cxn>
                <a:cxn ang="T49">
                  <a:pos x="T15" y="0"/>
                </a:cxn>
                <a:cxn ang="T50">
                  <a:pos x="T16" y="0"/>
                </a:cxn>
                <a:cxn ang="T51">
                  <a:pos x="T17" y="0"/>
                </a:cxn>
                <a:cxn ang="T52">
                  <a:pos x="T18" y="0"/>
                </a:cxn>
                <a:cxn ang="T53">
                  <a:pos x="T19" y="0"/>
                </a:cxn>
                <a:cxn ang="T54">
                  <a:pos x="T20" y="0"/>
                </a:cxn>
                <a:cxn ang="T55">
                  <a:pos x="T21" y="0"/>
                </a:cxn>
                <a:cxn ang="T56">
                  <a:pos x="T22" y="0"/>
                </a:cxn>
                <a:cxn ang="T57">
                  <a:pos x="T23" y="0"/>
                </a:cxn>
                <a:cxn ang="T58">
                  <a:pos x="T24" y="0"/>
                </a:cxn>
                <a:cxn ang="T59">
                  <a:pos x="T25" y="0"/>
                </a:cxn>
                <a:cxn ang="T60">
                  <a:pos x="T26" y="0"/>
                </a:cxn>
                <a:cxn ang="T61">
                  <a:pos x="T27" y="0"/>
                </a:cxn>
                <a:cxn ang="T62">
                  <a:pos x="T28" y="0"/>
                </a:cxn>
                <a:cxn ang="T63">
                  <a:pos x="T29" y="0"/>
                </a:cxn>
                <a:cxn ang="T64">
                  <a:pos x="T30" y="0"/>
                </a:cxn>
                <a:cxn ang="T65">
                  <a:pos x="T31" y="0"/>
                </a:cxn>
                <a:cxn ang="T66">
                  <a:pos x="T32" y="0"/>
                </a:cxn>
                <a:cxn ang="T67">
                  <a:pos x="T33" y="0"/>
                </a:cxn>
              </a:cxnLst>
              <a:rect l="0" t="0" r="r" b="b"/>
              <a:pathLst>
                <a:path w="424">
                  <a:moveTo>
                    <a:pt x="424" y="0"/>
                  </a:moveTo>
                  <a:lnTo>
                    <a:pt x="412" y="0"/>
                  </a:lnTo>
                  <a:lnTo>
                    <a:pt x="399" y="0"/>
                  </a:lnTo>
                  <a:lnTo>
                    <a:pt x="387" y="0"/>
                  </a:lnTo>
                  <a:lnTo>
                    <a:pt x="369" y="0"/>
                  </a:lnTo>
                  <a:lnTo>
                    <a:pt x="356" y="0"/>
                  </a:lnTo>
                  <a:lnTo>
                    <a:pt x="344" y="0"/>
                  </a:lnTo>
                  <a:lnTo>
                    <a:pt x="332" y="0"/>
                  </a:lnTo>
                  <a:lnTo>
                    <a:pt x="319" y="0"/>
                  </a:lnTo>
                  <a:lnTo>
                    <a:pt x="307" y="0"/>
                  </a:lnTo>
                  <a:lnTo>
                    <a:pt x="289" y="0"/>
                  </a:lnTo>
                  <a:lnTo>
                    <a:pt x="276" y="0"/>
                  </a:lnTo>
                  <a:lnTo>
                    <a:pt x="264" y="0"/>
                  </a:lnTo>
                  <a:lnTo>
                    <a:pt x="252" y="0"/>
                  </a:lnTo>
                  <a:lnTo>
                    <a:pt x="239" y="0"/>
                  </a:lnTo>
                  <a:lnTo>
                    <a:pt x="221" y="0"/>
                  </a:lnTo>
                  <a:lnTo>
                    <a:pt x="209" y="0"/>
                  </a:lnTo>
                  <a:lnTo>
                    <a:pt x="196" y="0"/>
                  </a:lnTo>
                  <a:lnTo>
                    <a:pt x="184" y="0"/>
                  </a:lnTo>
                  <a:lnTo>
                    <a:pt x="172" y="0"/>
                  </a:lnTo>
                  <a:lnTo>
                    <a:pt x="160" y="0"/>
                  </a:lnTo>
                  <a:lnTo>
                    <a:pt x="141" y="0"/>
                  </a:lnTo>
                  <a:lnTo>
                    <a:pt x="129" y="0"/>
                  </a:lnTo>
                  <a:lnTo>
                    <a:pt x="116" y="0"/>
                  </a:lnTo>
                  <a:lnTo>
                    <a:pt x="104" y="0"/>
                  </a:lnTo>
                  <a:lnTo>
                    <a:pt x="92" y="0"/>
                  </a:lnTo>
                  <a:lnTo>
                    <a:pt x="80" y="0"/>
                  </a:lnTo>
                  <a:lnTo>
                    <a:pt x="61" y="0"/>
                  </a:lnTo>
                  <a:lnTo>
                    <a:pt x="49" y="0"/>
                  </a:lnTo>
                  <a:lnTo>
                    <a:pt x="37" y="0"/>
                  </a:lnTo>
                  <a:lnTo>
                    <a:pt x="24" y="0"/>
                  </a:lnTo>
                  <a:lnTo>
                    <a:pt x="12" y="0"/>
                  </a:lnTo>
                  <a:lnTo>
                    <a:pt x="0" y="0"/>
                  </a:lnTo>
                </a:path>
              </a:pathLst>
            </a:custGeom>
            <a:solidFill>
              <a:srgbClr val="0000FF"/>
            </a:solidFill>
            <a:ln w="9525">
              <a:solidFill>
                <a:srgbClr val="000000"/>
              </a:solidFill>
              <a:prstDash val="solid"/>
              <a:round/>
              <a:headEnd/>
              <a:tailEnd/>
            </a:ln>
          </p:spPr>
          <p:txBody>
            <a:bodyPr/>
            <a:lstStyle/>
            <a:p>
              <a:endParaRPr lang="en-US"/>
            </a:p>
          </p:txBody>
        </p:sp>
        <p:sp>
          <p:nvSpPr>
            <p:cNvPr id="315614" name="Freeform 218">
              <a:extLst>
                <a:ext uri="{FF2B5EF4-FFF2-40B4-BE49-F238E27FC236}">
                  <a16:creationId xmlns:a16="http://schemas.microsoft.com/office/drawing/2014/main" id="{6CE9AF8D-7743-025D-3F8C-6AD81567484B}"/>
                </a:ext>
              </a:extLst>
            </p:cNvPr>
            <p:cNvSpPr>
              <a:spLocks/>
            </p:cNvSpPr>
            <p:nvPr/>
          </p:nvSpPr>
          <p:spPr bwMode="auto">
            <a:xfrm>
              <a:off x="2859" y="1028"/>
              <a:ext cx="397" cy="0"/>
            </a:xfrm>
            <a:custGeom>
              <a:avLst/>
              <a:gdLst>
                <a:gd name="T0" fmla="*/ 35 w 424"/>
                <a:gd name="T1" fmla="*/ 34 w 424"/>
                <a:gd name="T2" fmla="*/ 33 w 424"/>
                <a:gd name="T3" fmla="*/ 32 w 424"/>
                <a:gd name="T4" fmla="*/ 31 w 424"/>
                <a:gd name="T5" fmla="*/ 30 w 424"/>
                <a:gd name="T6" fmla="*/ 29 w 424"/>
                <a:gd name="T7" fmla="*/ 28 w 424"/>
                <a:gd name="T8" fmla="*/ 26 w 424"/>
                <a:gd name="T9" fmla="*/ 25 w 424"/>
                <a:gd name="T10" fmla="*/ 24 w 424"/>
                <a:gd name="T11" fmla="*/ 22 w 424"/>
                <a:gd name="T12" fmla="*/ 22 w 424"/>
                <a:gd name="T13" fmla="*/ 21 w 424"/>
                <a:gd name="T14" fmla="*/ 20 w 424"/>
                <a:gd name="T15" fmla="*/ 19 w 424"/>
                <a:gd name="T16" fmla="*/ 18 w 424"/>
                <a:gd name="T17" fmla="*/ 17 w 424"/>
                <a:gd name="T18" fmla="*/ 16 w 424"/>
                <a:gd name="T19" fmla="*/ 15 w 424"/>
                <a:gd name="T20" fmla="*/ 14 w 424"/>
                <a:gd name="T21" fmla="*/ 12 w 424"/>
                <a:gd name="T22" fmla="*/ 11 w 424"/>
                <a:gd name="T23" fmla="*/ 9 w 424"/>
                <a:gd name="T24" fmla="*/ 8 w 424"/>
                <a:gd name="T25" fmla="*/ 7 w 424"/>
                <a:gd name="T26" fmla="*/ 7 w 424"/>
                <a:gd name="T27" fmla="*/ 7 w 424"/>
                <a:gd name="T28" fmla="*/ 7 w 424"/>
                <a:gd name="T29" fmla="*/ 7 w 424"/>
                <a:gd name="T30" fmla="*/ 7 w 424"/>
                <a:gd name="T31" fmla="*/ 7 w 424"/>
                <a:gd name="T32" fmla="*/ 0 w 424"/>
                <a:gd name="T33" fmla="*/ 0 w 4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Lst>
              <a:ahLst/>
              <a:cxnLst>
                <a:cxn ang="T34">
                  <a:pos x="T0" y="0"/>
                </a:cxn>
                <a:cxn ang="T35">
                  <a:pos x="T1" y="0"/>
                </a:cxn>
                <a:cxn ang="T36">
                  <a:pos x="T2" y="0"/>
                </a:cxn>
                <a:cxn ang="T37">
                  <a:pos x="T3" y="0"/>
                </a:cxn>
                <a:cxn ang="T38">
                  <a:pos x="T4" y="0"/>
                </a:cxn>
                <a:cxn ang="T39">
                  <a:pos x="T5" y="0"/>
                </a:cxn>
                <a:cxn ang="T40">
                  <a:pos x="T6" y="0"/>
                </a:cxn>
                <a:cxn ang="T41">
                  <a:pos x="T7" y="0"/>
                </a:cxn>
                <a:cxn ang="T42">
                  <a:pos x="T8" y="0"/>
                </a:cxn>
                <a:cxn ang="T43">
                  <a:pos x="T9" y="0"/>
                </a:cxn>
                <a:cxn ang="T44">
                  <a:pos x="T10" y="0"/>
                </a:cxn>
                <a:cxn ang="T45">
                  <a:pos x="T11" y="0"/>
                </a:cxn>
                <a:cxn ang="T46">
                  <a:pos x="T12" y="0"/>
                </a:cxn>
                <a:cxn ang="T47">
                  <a:pos x="T13" y="0"/>
                </a:cxn>
                <a:cxn ang="T48">
                  <a:pos x="T14" y="0"/>
                </a:cxn>
                <a:cxn ang="T49">
                  <a:pos x="T15" y="0"/>
                </a:cxn>
                <a:cxn ang="T50">
                  <a:pos x="T16" y="0"/>
                </a:cxn>
                <a:cxn ang="T51">
                  <a:pos x="T17" y="0"/>
                </a:cxn>
                <a:cxn ang="T52">
                  <a:pos x="T18" y="0"/>
                </a:cxn>
                <a:cxn ang="T53">
                  <a:pos x="T19" y="0"/>
                </a:cxn>
                <a:cxn ang="T54">
                  <a:pos x="T20" y="0"/>
                </a:cxn>
                <a:cxn ang="T55">
                  <a:pos x="T21" y="0"/>
                </a:cxn>
                <a:cxn ang="T56">
                  <a:pos x="T22" y="0"/>
                </a:cxn>
                <a:cxn ang="T57">
                  <a:pos x="T23" y="0"/>
                </a:cxn>
                <a:cxn ang="T58">
                  <a:pos x="T24" y="0"/>
                </a:cxn>
                <a:cxn ang="T59">
                  <a:pos x="T25" y="0"/>
                </a:cxn>
                <a:cxn ang="T60">
                  <a:pos x="T26" y="0"/>
                </a:cxn>
                <a:cxn ang="T61">
                  <a:pos x="T27" y="0"/>
                </a:cxn>
                <a:cxn ang="T62">
                  <a:pos x="T28" y="0"/>
                </a:cxn>
                <a:cxn ang="T63">
                  <a:pos x="T29" y="0"/>
                </a:cxn>
                <a:cxn ang="T64">
                  <a:pos x="T30" y="0"/>
                </a:cxn>
                <a:cxn ang="T65">
                  <a:pos x="T31" y="0"/>
                </a:cxn>
                <a:cxn ang="T66">
                  <a:pos x="T32" y="0"/>
                </a:cxn>
                <a:cxn ang="T67">
                  <a:pos x="T33" y="0"/>
                </a:cxn>
              </a:cxnLst>
              <a:rect l="0" t="0" r="r" b="b"/>
              <a:pathLst>
                <a:path w="424">
                  <a:moveTo>
                    <a:pt x="424" y="0"/>
                  </a:moveTo>
                  <a:lnTo>
                    <a:pt x="412" y="0"/>
                  </a:lnTo>
                  <a:lnTo>
                    <a:pt x="399" y="0"/>
                  </a:lnTo>
                  <a:lnTo>
                    <a:pt x="387" y="0"/>
                  </a:lnTo>
                  <a:lnTo>
                    <a:pt x="369" y="0"/>
                  </a:lnTo>
                  <a:lnTo>
                    <a:pt x="356" y="0"/>
                  </a:lnTo>
                  <a:lnTo>
                    <a:pt x="344" y="0"/>
                  </a:lnTo>
                  <a:lnTo>
                    <a:pt x="332" y="0"/>
                  </a:lnTo>
                  <a:lnTo>
                    <a:pt x="319" y="0"/>
                  </a:lnTo>
                  <a:lnTo>
                    <a:pt x="307" y="0"/>
                  </a:lnTo>
                  <a:lnTo>
                    <a:pt x="289" y="0"/>
                  </a:lnTo>
                  <a:lnTo>
                    <a:pt x="276" y="0"/>
                  </a:lnTo>
                  <a:lnTo>
                    <a:pt x="264" y="0"/>
                  </a:lnTo>
                  <a:lnTo>
                    <a:pt x="252" y="0"/>
                  </a:lnTo>
                  <a:lnTo>
                    <a:pt x="239" y="0"/>
                  </a:lnTo>
                  <a:lnTo>
                    <a:pt x="221" y="0"/>
                  </a:lnTo>
                  <a:lnTo>
                    <a:pt x="209" y="0"/>
                  </a:lnTo>
                  <a:lnTo>
                    <a:pt x="196" y="0"/>
                  </a:lnTo>
                  <a:lnTo>
                    <a:pt x="184" y="0"/>
                  </a:lnTo>
                  <a:lnTo>
                    <a:pt x="172" y="0"/>
                  </a:lnTo>
                  <a:lnTo>
                    <a:pt x="160" y="0"/>
                  </a:lnTo>
                  <a:lnTo>
                    <a:pt x="141" y="0"/>
                  </a:lnTo>
                  <a:lnTo>
                    <a:pt x="129" y="0"/>
                  </a:lnTo>
                  <a:lnTo>
                    <a:pt x="116" y="0"/>
                  </a:lnTo>
                  <a:lnTo>
                    <a:pt x="104" y="0"/>
                  </a:lnTo>
                  <a:lnTo>
                    <a:pt x="92" y="0"/>
                  </a:lnTo>
                  <a:lnTo>
                    <a:pt x="80" y="0"/>
                  </a:lnTo>
                  <a:lnTo>
                    <a:pt x="61" y="0"/>
                  </a:lnTo>
                  <a:lnTo>
                    <a:pt x="49" y="0"/>
                  </a:lnTo>
                  <a:lnTo>
                    <a:pt x="37" y="0"/>
                  </a:lnTo>
                  <a:lnTo>
                    <a:pt x="24" y="0"/>
                  </a:lnTo>
                  <a:lnTo>
                    <a:pt x="12" y="0"/>
                  </a:lnTo>
                  <a:lnTo>
                    <a:pt x="0" y="0"/>
                  </a:lnTo>
                </a:path>
              </a:pathLst>
            </a:custGeom>
            <a:solidFill>
              <a:srgbClr val="0000FF"/>
            </a:solidFill>
            <a:ln w="9525">
              <a:solidFill>
                <a:srgbClr val="000000"/>
              </a:solidFill>
              <a:prstDash val="solid"/>
              <a:round/>
              <a:headEnd/>
              <a:tailEnd/>
            </a:ln>
          </p:spPr>
          <p:txBody>
            <a:bodyPr/>
            <a:lstStyle/>
            <a:p>
              <a:endParaRPr lang="en-US"/>
            </a:p>
          </p:txBody>
        </p:sp>
        <p:sp>
          <p:nvSpPr>
            <p:cNvPr id="315615" name="Freeform 219">
              <a:extLst>
                <a:ext uri="{FF2B5EF4-FFF2-40B4-BE49-F238E27FC236}">
                  <a16:creationId xmlns:a16="http://schemas.microsoft.com/office/drawing/2014/main" id="{8771625D-FCF3-3577-7E04-5FCE8E2601ED}"/>
                </a:ext>
              </a:extLst>
            </p:cNvPr>
            <p:cNvSpPr>
              <a:spLocks/>
            </p:cNvSpPr>
            <p:nvPr/>
          </p:nvSpPr>
          <p:spPr bwMode="auto">
            <a:xfrm>
              <a:off x="2859" y="1028"/>
              <a:ext cx="397" cy="0"/>
            </a:xfrm>
            <a:custGeom>
              <a:avLst/>
              <a:gdLst>
                <a:gd name="T0" fmla="*/ 35 w 424"/>
                <a:gd name="T1" fmla="*/ 34 w 424"/>
                <a:gd name="T2" fmla="*/ 33 w 424"/>
                <a:gd name="T3" fmla="*/ 32 w 424"/>
                <a:gd name="T4" fmla="*/ 31 w 424"/>
                <a:gd name="T5" fmla="*/ 30 w 424"/>
                <a:gd name="T6" fmla="*/ 29 w 424"/>
                <a:gd name="T7" fmla="*/ 28 w 424"/>
                <a:gd name="T8" fmla="*/ 26 w 424"/>
                <a:gd name="T9" fmla="*/ 25 w 424"/>
                <a:gd name="T10" fmla="*/ 24 w 424"/>
                <a:gd name="T11" fmla="*/ 22 w 424"/>
                <a:gd name="T12" fmla="*/ 22 w 424"/>
                <a:gd name="T13" fmla="*/ 21 w 424"/>
                <a:gd name="T14" fmla="*/ 20 w 424"/>
                <a:gd name="T15" fmla="*/ 19 w 424"/>
                <a:gd name="T16" fmla="*/ 18 w 424"/>
                <a:gd name="T17" fmla="*/ 17 w 424"/>
                <a:gd name="T18" fmla="*/ 16 w 424"/>
                <a:gd name="T19" fmla="*/ 15 w 424"/>
                <a:gd name="T20" fmla="*/ 14 w 424"/>
                <a:gd name="T21" fmla="*/ 12 w 424"/>
                <a:gd name="T22" fmla="*/ 11 w 424"/>
                <a:gd name="T23" fmla="*/ 9 w 424"/>
                <a:gd name="T24" fmla="*/ 8 w 424"/>
                <a:gd name="T25" fmla="*/ 7 w 424"/>
                <a:gd name="T26" fmla="*/ 7 w 424"/>
                <a:gd name="T27" fmla="*/ 7 w 424"/>
                <a:gd name="T28" fmla="*/ 7 w 424"/>
                <a:gd name="T29" fmla="*/ 7 w 424"/>
                <a:gd name="T30" fmla="*/ 7 w 424"/>
                <a:gd name="T31" fmla="*/ 7 w 424"/>
                <a:gd name="T32" fmla="*/ 0 w 424"/>
                <a:gd name="T33" fmla="*/ 0 w 4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Lst>
              <a:ahLst/>
              <a:cxnLst>
                <a:cxn ang="T34">
                  <a:pos x="T0" y="0"/>
                </a:cxn>
                <a:cxn ang="T35">
                  <a:pos x="T1" y="0"/>
                </a:cxn>
                <a:cxn ang="T36">
                  <a:pos x="T2" y="0"/>
                </a:cxn>
                <a:cxn ang="T37">
                  <a:pos x="T3" y="0"/>
                </a:cxn>
                <a:cxn ang="T38">
                  <a:pos x="T4" y="0"/>
                </a:cxn>
                <a:cxn ang="T39">
                  <a:pos x="T5" y="0"/>
                </a:cxn>
                <a:cxn ang="T40">
                  <a:pos x="T6" y="0"/>
                </a:cxn>
                <a:cxn ang="T41">
                  <a:pos x="T7" y="0"/>
                </a:cxn>
                <a:cxn ang="T42">
                  <a:pos x="T8" y="0"/>
                </a:cxn>
                <a:cxn ang="T43">
                  <a:pos x="T9" y="0"/>
                </a:cxn>
                <a:cxn ang="T44">
                  <a:pos x="T10" y="0"/>
                </a:cxn>
                <a:cxn ang="T45">
                  <a:pos x="T11" y="0"/>
                </a:cxn>
                <a:cxn ang="T46">
                  <a:pos x="T12" y="0"/>
                </a:cxn>
                <a:cxn ang="T47">
                  <a:pos x="T13" y="0"/>
                </a:cxn>
                <a:cxn ang="T48">
                  <a:pos x="T14" y="0"/>
                </a:cxn>
                <a:cxn ang="T49">
                  <a:pos x="T15" y="0"/>
                </a:cxn>
                <a:cxn ang="T50">
                  <a:pos x="T16" y="0"/>
                </a:cxn>
                <a:cxn ang="T51">
                  <a:pos x="T17" y="0"/>
                </a:cxn>
                <a:cxn ang="T52">
                  <a:pos x="T18" y="0"/>
                </a:cxn>
                <a:cxn ang="T53">
                  <a:pos x="T19" y="0"/>
                </a:cxn>
                <a:cxn ang="T54">
                  <a:pos x="T20" y="0"/>
                </a:cxn>
                <a:cxn ang="T55">
                  <a:pos x="T21" y="0"/>
                </a:cxn>
                <a:cxn ang="T56">
                  <a:pos x="T22" y="0"/>
                </a:cxn>
                <a:cxn ang="T57">
                  <a:pos x="T23" y="0"/>
                </a:cxn>
                <a:cxn ang="T58">
                  <a:pos x="T24" y="0"/>
                </a:cxn>
                <a:cxn ang="T59">
                  <a:pos x="T25" y="0"/>
                </a:cxn>
                <a:cxn ang="T60">
                  <a:pos x="T26" y="0"/>
                </a:cxn>
                <a:cxn ang="T61">
                  <a:pos x="T27" y="0"/>
                </a:cxn>
                <a:cxn ang="T62">
                  <a:pos x="T28" y="0"/>
                </a:cxn>
                <a:cxn ang="T63">
                  <a:pos x="T29" y="0"/>
                </a:cxn>
                <a:cxn ang="T64">
                  <a:pos x="T30" y="0"/>
                </a:cxn>
                <a:cxn ang="T65">
                  <a:pos x="T31" y="0"/>
                </a:cxn>
                <a:cxn ang="T66">
                  <a:pos x="T32" y="0"/>
                </a:cxn>
                <a:cxn ang="T67">
                  <a:pos x="T33" y="0"/>
                </a:cxn>
              </a:cxnLst>
              <a:rect l="0" t="0" r="r" b="b"/>
              <a:pathLst>
                <a:path w="424">
                  <a:moveTo>
                    <a:pt x="424" y="0"/>
                  </a:moveTo>
                  <a:lnTo>
                    <a:pt x="412" y="0"/>
                  </a:lnTo>
                  <a:lnTo>
                    <a:pt x="399" y="0"/>
                  </a:lnTo>
                  <a:lnTo>
                    <a:pt x="387" y="0"/>
                  </a:lnTo>
                  <a:lnTo>
                    <a:pt x="369" y="0"/>
                  </a:lnTo>
                  <a:lnTo>
                    <a:pt x="356" y="0"/>
                  </a:lnTo>
                  <a:lnTo>
                    <a:pt x="344" y="0"/>
                  </a:lnTo>
                  <a:lnTo>
                    <a:pt x="332" y="0"/>
                  </a:lnTo>
                  <a:lnTo>
                    <a:pt x="319" y="0"/>
                  </a:lnTo>
                  <a:lnTo>
                    <a:pt x="307" y="0"/>
                  </a:lnTo>
                  <a:lnTo>
                    <a:pt x="289" y="0"/>
                  </a:lnTo>
                  <a:lnTo>
                    <a:pt x="276" y="0"/>
                  </a:lnTo>
                  <a:lnTo>
                    <a:pt x="264" y="0"/>
                  </a:lnTo>
                  <a:lnTo>
                    <a:pt x="252" y="0"/>
                  </a:lnTo>
                  <a:lnTo>
                    <a:pt x="239" y="0"/>
                  </a:lnTo>
                  <a:lnTo>
                    <a:pt x="221" y="0"/>
                  </a:lnTo>
                  <a:lnTo>
                    <a:pt x="209" y="0"/>
                  </a:lnTo>
                  <a:lnTo>
                    <a:pt x="196" y="0"/>
                  </a:lnTo>
                  <a:lnTo>
                    <a:pt x="184" y="0"/>
                  </a:lnTo>
                  <a:lnTo>
                    <a:pt x="172" y="0"/>
                  </a:lnTo>
                  <a:lnTo>
                    <a:pt x="160" y="0"/>
                  </a:lnTo>
                  <a:lnTo>
                    <a:pt x="141" y="0"/>
                  </a:lnTo>
                  <a:lnTo>
                    <a:pt x="129" y="0"/>
                  </a:lnTo>
                  <a:lnTo>
                    <a:pt x="116" y="0"/>
                  </a:lnTo>
                  <a:lnTo>
                    <a:pt x="104" y="0"/>
                  </a:lnTo>
                  <a:lnTo>
                    <a:pt x="92" y="0"/>
                  </a:lnTo>
                  <a:lnTo>
                    <a:pt x="80" y="0"/>
                  </a:lnTo>
                  <a:lnTo>
                    <a:pt x="61" y="0"/>
                  </a:lnTo>
                  <a:lnTo>
                    <a:pt x="49" y="0"/>
                  </a:lnTo>
                  <a:lnTo>
                    <a:pt x="37" y="0"/>
                  </a:lnTo>
                  <a:lnTo>
                    <a:pt x="24" y="0"/>
                  </a:lnTo>
                  <a:lnTo>
                    <a:pt x="12" y="0"/>
                  </a:lnTo>
                  <a:lnTo>
                    <a:pt x="0" y="0"/>
                  </a:lnTo>
                </a:path>
              </a:pathLst>
            </a:custGeom>
            <a:solidFill>
              <a:srgbClr val="0000FF"/>
            </a:solidFill>
            <a:ln w="9525">
              <a:solidFill>
                <a:srgbClr val="000000"/>
              </a:solidFill>
              <a:prstDash val="solid"/>
              <a:round/>
              <a:headEnd/>
              <a:tailEnd/>
            </a:ln>
          </p:spPr>
          <p:txBody>
            <a:bodyPr/>
            <a:lstStyle/>
            <a:p>
              <a:endParaRPr lang="en-US"/>
            </a:p>
          </p:txBody>
        </p:sp>
        <p:sp>
          <p:nvSpPr>
            <p:cNvPr id="315616" name="Freeform 220">
              <a:extLst>
                <a:ext uri="{FF2B5EF4-FFF2-40B4-BE49-F238E27FC236}">
                  <a16:creationId xmlns:a16="http://schemas.microsoft.com/office/drawing/2014/main" id="{A90D75D0-91B1-B914-161F-BF3127F34D5C}"/>
                </a:ext>
              </a:extLst>
            </p:cNvPr>
            <p:cNvSpPr>
              <a:spLocks/>
            </p:cNvSpPr>
            <p:nvPr/>
          </p:nvSpPr>
          <p:spPr bwMode="auto">
            <a:xfrm>
              <a:off x="2859" y="1028"/>
              <a:ext cx="397" cy="0"/>
            </a:xfrm>
            <a:custGeom>
              <a:avLst/>
              <a:gdLst>
                <a:gd name="T0" fmla="*/ 35 w 424"/>
                <a:gd name="T1" fmla="*/ 34 w 424"/>
                <a:gd name="T2" fmla="*/ 33 w 424"/>
                <a:gd name="T3" fmla="*/ 32 w 424"/>
                <a:gd name="T4" fmla="*/ 31 w 424"/>
                <a:gd name="T5" fmla="*/ 30 w 424"/>
                <a:gd name="T6" fmla="*/ 29 w 424"/>
                <a:gd name="T7" fmla="*/ 28 w 424"/>
                <a:gd name="T8" fmla="*/ 26 w 424"/>
                <a:gd name="T9" fmla="*/ 25 w 424"/>
                <a:gd name="T10" fmla="*/ 24 w 424"/>
                <a:gd name="T11" fmla="*/ 22 w 424"/>
                <a:gd name="T12" fmla="*/ 22 w 424"/>
                <a:gd name="T13" fmla="*/ 21 w 424"/>
                <a:gd name="T14" fmla="*/ 20 w 424"/>
                <a:gd name="T15" fmla="*/ 19 w 424"/>
                <a:gd name="T16" fmla="*/ 18 w 424"/>
                <a:gd name="T17" fmla="*/ 17 w 424"/>
                <a:gd name="T18" fmla="*/ 16 w 424"/>
                <a:gd name="T19" fmla="*/ 15 w 424"/>
                <a:gd name="T20" fmla="*/ 14 w 424"/>
                <a:gd name="T21" fmla="*/ 12 w 424"/>
                <a:gd name="T22" fmla="*/ 11 w 424"/>
                <a:gd name="T23" fmla="*/ 9 w 424"/>
                <a:gd name="T24" fmla="*/ 8 w 424"/>
                <a:gd name="T25" fmla="*/ 7 w 424"/>
                <a:gd name="T26" fmla="*/ 7 w 424"/>
                <a:gd name="T27" fmla="*/ 7 w 424"/>
                <a:gd name="T28" fmla="*/ 7 w 424"/>
                <a:gd name="T29" fmla="*/ 7 w 424"/>
                <a:gd name="T30" fmla="*/ 7 w 424"/>
                <a:gd name="T31" fmla="*/ 7 w 424"/>
                <a:gd name="T32" fmla="*/ 0 w 424"/>
                <a:gd name="T33" fmla="*/ 0 w 4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Lst>
              <a:ahLst/>
              <a:cxnLst>
                <a:cxn ang="T34">
                  <a:pos x="T0" y="0"/>
                </a:cxn>
                <a:cxn ang="T35">
                  <a:pos x="T1" y="0"/>
                </a:cxn>
                <a:cxn ang="T36">
                  <a:pos x="T2" y="0"/>
                </a:cxn>
                <a:cxn ang="T37">
                  <a:pos x="T3" y="0"/>
                </a:cxn>
                <a:cxn ang="T38">
                  <a:pos x="T4" y="0"/>
                </a:cxn>
                <a:cxn ang="T39">
                  <a:pos x="T5" y="0"/>
                </a:cxn>
                <a:cxn ang="T40">
                  <a:pos x="T6" y="0"/>
                </a:cxn>
                <a:cxn ang="T41">
                  <a:pos x="T7" y="0"/>
                </a:cxn>
                <a:cxn ang="T42">
                  <a:pos x="T8" y="0"/>
                </a:cxn>
                <a:cxn ang="T43">
                  <a:pos x="T9" y="0"/>
                </a:cxn>
                <a:cxn ang="T44">
                  <a:pos x="T10" y="0"/>
                </a:cxn>
                <a:cxn ang="T45">
                  <a:pos x="T11" y="0"/>
                </a:cxn>
                <a:cxn ang="T46">
                  <a:pos x="T12" y="0"/>
                </a:cxn>
                <a:cxn ang="T47">
                  <a:pos x="T13" y="0"/>
                </a:cxn>
                <a:cxn ang="T48">
                  <a:pos x="T14" y="0"/>
                </a:cxn>
                <a:cxn ang="T49">
                  <a:pos x="T15" y="0"/>
                </a:cxn>
                <a:cxn ang="T50">
                  <a:pos x="T16" y="0"/>
                </a:cxn>
                <a:cxn ang="T51">
                  <a:pos x="T17" y="0"/>
                </a:cxn>
                <a:cxn ang="T52">
                  <a:pos x="T18" y="0"/>
                </a:cxn>
                <a:cxn ang="T53">
                  <a:pos x="T19" y="0"/>
                </a:cxn>
                <a:cxn ang="T54">
                  <a:pos x="T20" y="0"/>
                </a:cxn>
                <a:cxn ang="T55">
                  <a:pos x="T21" y="0"/>
                </a:cxn>
                <a:cxn ang="T56">
                  <a:pos x="T22" y="0"/>
                </a:cxn>
                <a:cxn ang="T57">
                  <a:pos x="T23" y="0"/>
                </a:cxn>
                <a:cxn ang="T58">
                  <a:pos x="T24" y="0"/>
                </a:cxn>
                <a:cxn ang="T59">
                  <a:pos x="T25" y="0"/>
                </a:cxn>
                <a:cxn ang="T60">
                  <a:pos x="T26" y="0"/>
                </a:cxn>
                <a:cxn ang="T61">
                  <a:pos x="T27" y="0"/>
                </a:cxn>
                <a:cxn ang="T62">
                  <a:pos x="T28" y="0"/>
                </a:cxn>
                <a:cxn ang="T63">
                  <a:pos x="T29" y="0"/>
                </a:cxn>
                <a:cxn ang="T64">
                  <a:pos x="T30" y="0"/>
                </a:cxn>
                <a:cxn ang="T65">
                  <a:pos x="T31" y="0"/>
                </a:cxn>
                <a:cxn ang="T66">
                  <a:pos x="T32" y="0"/>
                </a:cxn>
                <a:cxn ang="T67">
                  <a:pos x="T33" y="0"/>
                </a:cxn>
              </a:cxnLst>
              <a:rect l="0" t="0" r="r" b="b"/>
              <a:pathLst>
                <a:path w="424">
                  <a:moveTo>
                    <a:pt x="424" y="0"/>
                  </a:moveTo>
                  <a:lnTo>
                    <a:pt x="412" y="0"/>
                  </a:lnTo>
                  <a:lnTo>
                    <a:pt x="399" y="0"/>
                  </a:lnTo>
                  <a:lnTo>
                    <a:pt x="387" y="0"/>
                  </a:lnTo>
                  <a:lnTo>
                    <a:pt x="369" y="0"/>
                  </a:lnTo>
                  <a:lnTo>
                    <a:pt x="356" y="0"/>
                  </a:lnTo>
                  <a:lnTo>
                    <a:pt x="344" y="0"/>
                  </a:lnTo>
                  <a:lnTo>
                    <a:pt x="332" y="0"/>
                  </a:lnTo>
                  <a:lnTo>
                    <a:pt x="319" y="0"/>
                  </a:lnTo>
                  <a:lnTo>
                    <a:pt x="307" y="0"/>
                  </a:lnTo>
                  <a:lnTo>
                    <a:pt x="289" y="0"/>
                  </a:lnTo>
                  <a:lnTo>
                    <a:pt x="276" y="0"/>
                  </a:lnTo>
                  <a:lnTo>
                    <a:pt x="264" y="0"/>
                  </a:lnTo>
                  <a:lnTo>
                    <a:pt x="252" y="0"/>
                  </a:lnTo>
                  <a:lnTo>
                    <a:pt x="239" y="0"/>
                  </a:lnTo>
                  <a:lnTo>
                    <a:pt x="221" y="0"/>
                  </a:lnTo>
                  <a:lnTo>
                    <a:pt x="209" y="0"/>
                  </a:lnTo>
                  <a:lnTo>
                    <a:pt x="196" y="0"/>
                  </a:lnTo>
                  <a:lnTo>
                    <a:pt x="184" y="0"/>
                  </a:lnTo>
                  <a:lnTo>
                    <a:pt x="172" y="0"/>
                  </a:lnTo>
                  <a:lnTo>
                    <a:pt x="160" y="0"/>
                  </a:lnTo>
                  <a:lnTo>
                    <a:pt x="141" y="0"/>
                  </a:lnTo>
                  <a:lnTo>
                    <a:pt x="129" y="0"/>
                  </a:lnTo>
                  <a:lnTo>
                    <a:pt x="116" y="0"/>
                  </a:lnTo>
                  <a:lnTo>
                    <a:pt x="104" y="0"/>
                  </a:lnTo>
                  <a:lnTo>
                    <a:pt x="92" y="0"/>
                  </a:lnTo>
                  <a:lnTo>
                    <a:pt x="80" y="0"/>
                  </a:lnTo>
                  <a:lnTo>
                    <a:pt x="61" y="0"/>
                  </a:lnTo>
                  <a:lnTo>
                    <a:pt x="49" y="0"/>
                  </a:lnTo>
                  <a:lnTo>
                    <a:pt x="37" y="0"/>
                  </a:lnTo>
                  <a:lnTo>
                    <a:pt x="24" y="0"/>
                  </a:lnTo>
                  <a:lnTo>
                    <a:pt x="12" y="0"/>
                  </a:lnTo>
                  <a:lnTo>
                    <a:pt x="0" y="0"/>
                  </a:lnTo>
                </a:path>
              </a:pathLst>
            </a:custGeom>
            <a:solidFill>
              <a:srgbClr val="0000FF"/>
            </a:solidFill>
            <a:ln w="9525">
              <a:solidFill>
                <a:srgbClr val="000000"/>
              </a:solidFill>
              <a:prstDash val="solid"/>
              <a:round/>
              <a:headEnd/>
              <a:tailEnd/>
            </a:ln>
          </p:spPr>
          <p:txBody>
            <a:bodyPr/>
            <a:lstStyle/>
            <a:p>
              <a:endParaRPr lang="en-US"/>
            </a:p>
          </p:txBody>
        </p:sp>
        <p:sp>
          <p:nvSpPr>
            <p:cNvPr id="315617" name="Freeform 221">
              <a:extLst>
                <a:ext uri="{FF2B5EF4-FFF2-40B4-BE49-F238E27FC236}">
                  <a16:creationId xmlns:a16="http://schemas.microsoft.com/office/drawing/2014/main" id="{D462E22B-9172-2392-E592-9F9CAE8C2BAB}"/>
                </a:ext>
              </a:extLst>
            </p:cNvPr>
            <p:cNvSpPr>
              <a:spLocks/>
            </p:cNvSpPr>
            <p:nvPr/>
          </p:nvSpPr>
          <p:spPr bwMode="auto">
            <a:xfrm>
              <a:off x="2859" y="1028"/>
              <a:ext cx="397" cy="0"/>
            </a:xfrm>
            <a:custGeom>
              <a:avLst/>
              <a:gdLst>
                <a:gd name="T0" fmla="*/ 35 w 424"/>
                <a:gd name="T1" fmla="*/ 34 w 424"/>
                <a:gd name="T2" fmla="*/ 33 w 424"/>
                <a:gd name="T3" fmla="*/ 32 w 424"/>
                <a:gd name="T4" fmla="*/ 31 w 424"/>
                <a:gd name="T5" fmla="*/ 30 w 424"/>
                <a:gd name="T6" fmla="*/ 29 w 424"/>
                <a:gd name="T7" fmla="*/ 28 w 424"/>
                <a:gd name="T8" fmla="*/ 26 w 424"/>
                <a:gd name="T9" fmla="*/ 25 w 424"/>
                <a:gd name="T10" fmla="*/ 24 w 424"/>
                <a:gd name="T11" fmla="*/ 22 w 424"/>
                <a:gd name="T12" fmla="*/ 22 w 424"/>
                <a:gd name="T13" fmla="*/ 21 w 424"/>
                <a:gd name="T14" fmla="*/ 20 w 424"/>
                <a:gd name="T15" fmla="*/ 19 w 424"/>
                <a:gd name="T16" fmla="*/ 18 w 424"/>
                <a:gd name="T17" fmla="*/ 17 w 424"/>
                <a:gd name="T18" fmla="*/ 16 w 424"/>
                <a:gd name="T19" fmla="*/ 15 w 424"/>
                <a:gd name="T20" fmla="*/ 14 w 424"/>
                <a:gd name="T21" fmla="*/ 12 w 424"/>
                <a:gd name="T22" fmla="*/ 11 w 424"/>
                <a:gd name="T23" fmla="*/ 9 w 424"/>
                <a:gd name="T24" fmla="*/ 8 w 424"/>
                <a:gd name="T25" fmla="*/ 7 w 424"/>
                <a:gd name="T26" fmla="*/ 7 w 424"/>
                <a:gd name="T27" fmla="*/ 7 w 424"/>
                <a:gd name="T28" fmla="*/ 7 w 424"/>
                <a:gd name="T29" fmla="*/ 7 w 424"/>
                <a:gd name="T30" fmla="*/ 7 w 424"/>
                <a:gd name="T31" fmla="*/ 7 w 424"/>
                <a:gd name="T32" fmla="*/ 0 w 424"/>
                <a:gd name="T33" fmla="*/ 0 w 4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Lst>
              <a:ahLst/>
              <a:cxnLst>
                <a:cxn ang="T34">
                  <a:pos x="T0" y="0"/>
                </a:cxn>
                <a:cxn ang="T35">
                  <a:pos x="T1" y="0"/>
                </a:cxn>
                <a:cxn ang="T36">
                  <a:pos x="T2" y="0"/>
                </a:cxn>
                <a:cxn ang="T37">
                  <a:pos x="T3" y="0"/>
                </a:cxn>
                <a:cxn ang="T38">
                  <a:pos x="T4" y="0"/>
                </a:cxn>
                <a:cxn ang="T39">
                  <a:pos x="T5" y="0"/>
                </a:cxn>
                <a:cxn ang="T40">
                  <a:pos x="T6" y="0"/>
                </a:cxn>
                <a:cxn ang="T41">
                  <a:pos x="T7" y="0"/>
                </a:cxn>
                <a:cxn ang="T42">
                  <a:pos x="T8" y="0"/>
                </a:cxn>
                <a:cxn ang="T43">
                  <a:pos x="T9" y="0"/>
                </a:cxn>
                <a:cxn ang="T44">
                  <a:pos x="T10" y="0"/>
                </a:cxn>
                <a:cxn ang="T45">
                  <a:pos x="T11" y="0"/>
                </a:cxn>
                <a:cxn ang="T46">
                  <a:pos x="T12" y="0"/>
                </a:cxn>
                <a:cxn ang="T47">
                  <a:pos x="T13" y="0"/>
                </a:cxn>
                <a:cxn ang="T48">
                  <a:pos x="T14" y="0"/>
                </a:cxn>
                <a:cxn ang="T49">
                  <a:pos x="T15" y="0"/>
                </a:cxn>
                <a:cxn ang="T50">
                  <a:pos x="T16" y="0"/>
                </a:cxn>
                <a:cxn ang="T51">
                  <a:pos x="T17" y="0"/>
                </a:cxn>
                <a:cxn ang="T52">
                  <a:pos x="T18" y="0"/>
                </a:cxn>
                <a:cxn ang="T53">
                  <a:pos x="T19" y="0"/>
                </a:cxn>
                <a:cxn ang="T54">
                  <a:pos x="T20" y="0"/>
                </a:cxn>
                <a:cxn ang="T55">
                  <a:pos x="T21" y="0"/>
                </a:cxn>
                <a:cxn ang="T56">
                  <a:pos x="T22" y="0"/>
                </a:cxn>
                <a:cxn ang="T57">
                  <a:pos x="T23" y="0"/>
                </a:cxn>
                <a:cxn ang="T58">
                  <a:pos x="T24" y="0"/>
                </a:cxn>
                <a:cxn ang="T59">
                  <a:pos x="T25" y="0"/>
                </a:cxn>
                <a:cxn ang="T60">
                  <a:pos x="T26" y="0"/>
                </a:cxn>
                <a:cxn ang="T61">
                  <a:pos x="T27" y="0"/>
                </a:cxn>
                <a:cxn ang="T62">
                  <a:pos x="T28" y="0"/>
                </a:cxn>
                <a:cxn ang="T63">
                  <a:pos x="T29" y="0"/>
                </a:cxn>
                <a:cxn ang="T64">
                  <a:pos x="T30" y="0"/>
                </a:cxn>
                <a:cxn ang="T65">
                  <a:pos x="T31" y="0"/>
                </a:cxn>
                <a:cxn ang="T66">
                  <a:pos x="T32" y="0"/>
                </a:cxn>
                <a:cxn ang="T67">
                  <a:pos x="T33" y="0"/>
                </a:cxn>
              </a:cxnLst>
              <a:rect l="0" t="0" r="r" b="b"/>
              <a:pathLst>
                <a:path w="424">
                  <a:moveTo>
                    <a:pt x="424" y="0"/>
                  </a:moveTo>
                  <a:lnTo>
                    <a:pt x="412" y="0"/>
                  </a:lnTo>
                  <a:lnTo>
                    <a:pt x="399" y="0"/>
                  </a:lnTo>
                  <a:lnTo>
                    <a:pt x="387" y="0"/>
                  </a:lnTo>
                  <a:lnTo>
                    <a:pt x="369" y="0"/>
                  </a:lnTo>
                  <a:lnTo>
                    <a:pt x="356" y="0"/>
                  </a:lnTo>
                  <a:lnTo>
                    <a:pt x="344" y="0"/>
                  </a:lnTo>
                  <a:lnTo>
                    <a:pt x="332" y="0"/>
                  </a:lnTo>
                  <a:lnTo>
                    <a:pt x="319" y="0"/>
                  </a:lnTo>
                  <a:lnTo>
                    <a:pt x="307" y="0"/>
                  </a:lnTo>
                  <a:lnTo>
                    <a:pt x="289" y="0"/>
                  </a:lnTo>
                  <a:lnTo>
                    <a:pt x="276" y="0"/>
                  </a:lnTo>
                  <a:lnTo>
                    <a:pt x="264" y="0"/>
                  </a:lnTo>
                  <a:lnTo>
                    <a:pt x="252" y="0"/>
                  </a:lnTo>
                  <a:lnTo>
                    <a:pt x="239" y="0"/>
                  </a:lnTo>
                  <a:lnTo>
                    <a:pt x="221" y="0"/>
                  </a:lnTo>
                  <a:lnTo>
                    <a:pt x="209" y="0"/>
                  </a:lnTo>
                  <a:lnTo>
                    <a:pt x="196" y="0"/>
                  </a:lnTo>
                  <a:lnTo>
                    <a:pt x="184" y="0"/>
                  </a:lnTo>
                  <a:lnTo>
                    <a:pt x="172" y="0"/>
                  </a:lnTo>
                  <a:lnTo>
                    <a:pt x="160" y="0"/>
                  </a:lnTo>
                  <a:lnTo>
                    <a:pt x="141" y="0"/>
                  </a:lnTo>
                  <a:lnTo>
                    <a:pt x="129" y="0"/>
                  </a:lnTo>
                  <a:lnTo>
                    <a:pt x="116" y="0"/>
                  </a:lnTo>
                  <a:lnTo>
                    <a:pt x="104" y="0"/>
                  </a:lnTo>
                  <a:lnTo>
                    <a:pt x="92" y="0"/>
                  </a:lnTo>
                  <a:lnTo>
                    <a:pt x="80" y="0"/>
                  </a:lnTo>
                  <a:lnTo>
                    <a:pt x="61" y="0"/>
                  </a:lnTo>
                  <a:lnTo>
                    <a:pt x="49" y="0"/>
                  </a:lnTo>
                  <a:lnTo>
                    <a:pt x="37" y="0"/>
                  </a:lnTo>
                  <a:lnTo>
                    <a:pt x="24" y="0"/>
                  </a:lnTo>
                  <a:lnTo>
                    <a:pt x="12" y="0"/>
                  </a:lnTo>
                  <a:lnTo>
                    <a:pt x="0" y="0"/>
                  </a:lnTo>
                </a:path>
              </a:pathLst>
            </a:custGeom>
            <a:solidFill>
              <a:srgbClr val="0000FF"/>
            </a:solidFill>
            <a:ln w="9525">
              <a:solidFill>
                <a:srgbClr val="000000"/>
              </a:solidFill>
              <a:prstDash val="solid"/>
              <a:round/>
              <a:headEnd/>
              <a:tailEnd/>
            </a:ln>
          </p:spPr>
          <p:txBody>
            <a:bodyPr/>
            <a:lstStyle/>
            <a:p>
              <a:endParaRPr lang="en-US"/>
            </a:p>
          </p:txBody>
        </p:sp>
        <p:sp>
          <p:nvSpPr>
            <p:cNvPr id="315618" name="Freeform 222">
              <a:extLst>
                <a:ext uri="{FF2B5EF4-FFF2-40B4-BE49-F238E27FC236}">
                  <a16:creationId xmlns:a16="http://schemas.microsoft.com/office/drawing/2014/main" id="{D9FDBAF0-3B37-05D9-C5C4-B852E841F91A}"/>
                </a:ext>
              </a:extLst>
            </p:cNvPr>
            <p:cNvSpPr>
              <a:spLocks/>
            </p:cNvSpPr>
            <p:nvPr/>
          </p:nvSpPr>
          <p:spPr bwMode="auto">
            <a:xfrm>
              <a:off x="2859" y="1028"/>
              <a:ext cx="397" cy="0"/>
            </a:xfrm>
            <a:custGeom>
              <a:avLst/>
              <a:gdLst>
                <a:gd name="T0" fmla="*/ 35 w 424"/>
                <a:gd name="T1" fmla="*/ 34 w 424"/>
                <a:gd name="T2" fmla="*/ 33 w 424"/>
                <a:gd name="T3" fmla="*/ 32 w 424"/>
                <a:gd name="T4" fmla="*/ 31 w 424"/>
                <a:gd name="T5" fmla="*/ 30 w 424"/>
                <a:gd name="T6" fmla="*/ 29 w 424"/>
                <a:gd name="T7" fmla="*/ 28 w 424"/>
                <a:gd name="T8" fmla="*/ 26 w 424"/>
                <a:gd name="T9" fmla="*/ 25 w 424"/>
                <a:gd name="T10" fmla="*/ 24 w 424"/>
                <a:gd name="T11" fmla="*/ 22 w 424"/>
                <a:gd name="T12" fmla="*/ 22 w 424"/>
                <a:gd name="T13" fmla="*/ 21 w 424"/>
                <a:gd name="T14" fmla="*/ 20 w 424"/>
                <a:gd name="T15" fmla="*/ 19 w 424"/>
                <a:gd name="T16" fmla="*/ 18 w 424"/>
                <a:gd name="T17" fmla="*/ 17 w 424"/>
                <a:gd name="T18" fmla="*/ 16 w 424"/>
                <a:gd name="T19" fmla="*/ 15 w 424"/>
                <a:gd name="T20" fmla="*/ 14 w 424"/>
                <a:gd name="T21" fmla="*/ 12 w 424"/>
                <a:gd name="T22" fmla="*/ 11 w 424"/>
                <a:gd name="T23" fmla="*/ 9 w 424"/>
                <a:gd name="T24" fmla="*/ 8 w 424"/>
                <a:gd name="T25" fmla="*/ 7 w 424"/>
                <a:gd name="T26" fmla="*/ 7 w 424"/>
                <a:gd name="T27" fmla="*/ 7 w 424"/>
                <a:gd name="T28" fmla="*/ 7 w 424"/>
                <a:gd name="T29" fmla="*/ 7 w 424"/>
                <a:gd name="T30" fmla="*/ 7 w 424"/>
                <a:gd name="T31" fmla="*/ 7 w 424"/>
                <a:gd name="T32" fmla="*/ 0 w 424"/>
                <a:gd name="T33" fmla="*/ 0 w 4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Lst>
              <a:ahLst/>
              <a:cxnLst>
                <a:cxn ang="T34">
                  <a:pos x="T0" y="0"/>
                </a:cxn>
                <a:cxn ang="T35">
                  <a:pos x="T1" y="0"/>
                </a:cxn>
                <a:cxn ang="T36">
                  <a:pos x="T2" y="0"/>
                </a:cxn>
                <a:cxn ang="T37">
                  <a:pos x="T3" y="0"/>
                </a:cxn>
                <a:cxn ang="T38">
                  <a:pos x="T4" y="0"/>
                </a:cxn>
                <a:cxn ang="T39">
                  <a:pos x="T5" y="0"/>
                </a:cxn>
                <a:cxn ang="T40">
                  <a:pos x="T6" y="0"/>
                </a:cxn>
                <a:cxn ang="T41">
                  <a:pos x="T7" y="0"/>
                </a:cxn>
                <a:cxn ang="T42">
                  <a:pos x="T8" y="0"/>
                </a:cxn>
                <a:cxn ang="T43">
                  <a:pos x="T9" y="0"/>
                </a:cxn>
                <a:cxn ang="T44">
                  <a:pos x="T10" y="0"/>
                </a:cxn>
                <a:cxn ang="T45">
                  <a:pos x="T11" y="0"/>
                </a:cxn>
                <a:cxn ang="T46">
                  <a:pos x="T12" y="0"/>
                </a:cxn>
                <a:cxn ang="T47">
                  <a:pos x="T13" y="0"/>
                </a:cxn>
                <a:cxn ang="T48">
                  <a:pos x="T14" y="0"/>
                </a:cxn>
                <a:cxn ang="T49">
                  <a:pos x="T15" y="0"/>
                </a:cxn>
                <a:cxn ang="T50">
                  <a:pos x="T16" y="0"/>
                </a:cxn>
                <a:cxn ang="T51">
                  <a:pos x="T17" y="0"/>
                </a:cxn>
                <a:cxn ang="T52">
                  <a:pos x="T18" y="0"/>
                </a:cxn>
                <a:cxn ang="T53">
                  <a:pos x="T19" y="0"/>
                </a:cxn>
                <a:cxn ang="T54">
                  <a:pos x="T20" y="0"/>
                </a:cxn>
                <a:cxn ang="T55">
                  <a:pos x="T21" y="0"/>
                </a:cxn>
                <a:cxn ang="T56">
                  <a:pos x="T22" y="0"/>
                </a:cxn>
                <a:cxn ang="T57">
                  <a:pos x="T23" y="0"/>
                </a:cxn>
                <a:cxn ang="T58">
                  <a:pos x="T24" y="0"/>
                </a:cxn>
                <a:cxn ang="T59">
                  <a:pos x="T25" y="0"/>
                </a:cxn>
                <a:cxn ang="T60">
                  <a:pos x="T26" y="0"/>
                </a:cxn>
                <a:cxn ang="T61">
                  <a:pos x="T27" y="0"/>
                </a:cxn>
                <a:cxn ang="T62">
                  <a:pos x="T28" y="0"/>
                </a:cxn>
                <a:cxn ang="T63">
                  <a:pos x="T29" y="0"/>
                </a:cxn>
                <a:cxn ang="T64">
                  <a:pos x="T30" y="0"/>
                </a:cxn>
                <a:cxn ang="T65">
                  <a:pos x="T31" y="0"/>
                </a:cxn>
                <a:cxn ang="T66">
                  <a:pos x="T32" y="0"/>
                </a:cxn>
                <a:cxn ang="T67">
                  <a:pos x="T33" y="0"/>
                </a:cxn>
              </a:cxnLst>
              <a:rect l="0" t="0" r="r" b="b"/>
              <a:pathLst>
                <a:path w="424">
                  <a:moveTo>
                    <a:pt x="424" y="0"/>
                  </a:moveTo>
                  <a:lnTo>
                    <a:pt x="412" y="0"/>
                  </a:lnTo>
                  <a:lnTo>
                    <a:pt x="399" y="0"/>
                  </a:lnTo>
                  <a:lnTo>
                    <a:pt x="387" y="0"/>
                  </a:lnTo>
                  <a:lnTo>
                    <a:pt x="369" y="0"/>
                  </a:lnTo>
                  <a:lnTo>
                    <a:pt x="356" y="0"/>
                  </a:lnTo>
                  <a:lnTo>
                    <a:pt x="344" y="0"/>
                  </a:lnTo>
                  <a:lnTo>
                    <a:pt x="332" y="0"/>
                  </a:lnTo>
                  <a:lnTo>
                    <a:pt x="319" y="0"/>
                  </a:lnTo>
                  <a:lnTo>
                    <a:pt x="307" y="0"/>
                  </a:lnTo>
                  <a:lnTo>
                    <a:pt x="289" y="0"/>
                  </a:lnTo>
                  <a:lnTo>
                    <a:pt x="276" y="0"/>
                  </a:lnTo>
                  <a:lnTo>
                    <a:pt x="264" y="0"/>
                  </a:lnTo>
                  <a:lnTo>
                    <a:pt x="252" y="0"/>
                  </a:lnTo>
                  <a:lnTo>
                    <a:pt x="239" y="0"/>
                  </a:lnTo>
                  <a:lnTo>
                    <a:pt x="221" y="0"/>
                  </a:lnTo>
                  <a:lnTo>
                    <a:pt x="209" y="0"/>
                  </a:lnTo>
                  <a:lnTo>
                    <a:pt x="196" y="0"/>
                  </a:lnTo>
                  <a:lnTo>
                    <a:pt x="184" y="0"/>
                  </a:lnTo>
                  <a:lnTo>
                    <a:pt x="172" y="0"/>
                  </a:lnTo>
                  <a:lnTo>
                    <a:pt x="160" y="0"/>
                  </a:lnTo>
                  <a:lnTo>
                    <a:pt x="141" y="0"/>
                  </a:lnTo>
                  <a:lnTo>
                    <a:pt x="129" y="0"/>
                  </a:lnTo>
                  <a:lnTo>
                    <a:pt x="116" y="0"/>
                  </a:lnTo>
                  <a:lnTo>
                    <a:pt x="104" y="0"/>
                  </a:lnTo>
                  <a:lnTo>
                    <a:pt x="92" y="0"/>
                  </a:lnTo>
                  <a:lnTo>
                    <a:pt x="80" y="0"/>
                  </a:lnTo>
                  <a:lnTo>
                    <a:pt x="61" y="0"/>
                  </a:lnTo>
                  <a:lnTo>
                    <a:pt x="49" y="0"/>
                  </a:lnTo>
                  <a:lnTo>
                    <a:pt x="37" y="0"/>
                  </a:lnTo>
                  <a:lnTo>
                    <a:pt x="24" y="0"/>
                  </a:lnTo>
                  <a:lnTo>
                    <a:pt x="12" y="0"/>
                  </a:lnTo>
                  <a:lnTo>
                    <a:pt x="0" y="0"/>
                  </a:lnTo>
                </a:path>
              </a:pathLst>
            </a:custGeom>
            <a:solidFill>
              <a:srgbClr val="0000FF"/>
            </a:solidFill>
            <a:ln w="9525">
              <a:solidFill>
                <a:srgbClr val="000000"/>
              </a:solidFill>
              <a:prstDash val="solid"/>
              <a:round/>
              <a:headEnd/>
              <a:tailEnd/>
            </a:ln>
          </p:spPr>
          <p:txBody>
            <a:bodyPr/>
            <a:lstStyle/>
            <a:p>
              <a:endParaRPr lang="en-US"/>
            </a:p>
          </p:txBody>
        </p:sp>
        <p:sp>
          <p:nvSpPr>
            <p:cNvPr id="315619" name="Freeform 223">
              <a:extLst>
                <a:ext uri="{FF2B5EF4-FFF2-40B4-BE49-F238E27FC236}">
                  <a16:creationId xmlns:a16="http://schemas.microsoft.com/office/drawing/2014/main" id="{2498A4D4-BB69-6B6F-5352-ED790842D0A0}"/>
                </a:ext>
              </a:extLst>
            </p:cNvPr>
            <p:cNvSpPr>
              <a:spLocks/>
            </p:cNvSpPr>
            <p:nvPr/>
          </p:nvSpPr>
          <p:spPr bwMode="auto">
            <a:xfrm>
              <a:off x="2855" y="1028"/>
              <a:ext cx="396" cy="0"/>
            </a:xfrm>
            <a:custGeom>
              <a:avLst/>
              <a:gdLst>
                <a:gd name="T0" fmla="*/ 33 w 424"/>
                <a:gd name="T1" fmla="*/ 31 w 424"/>
                <a:gd name="T2" fmla="*/ 31 w 424"/>
                <a:gd name="T3" fmla="*/ 29 w 424"/>
                <a:gd name="T4" fmla="*/ 28 w 424"/>
                <a:gd name="T5" fmla="*/ 27 w 424"/>
                <a:gd name="T6" fmla="*/ 26 w 424"/>
                <a:gd name="T7" fmla="*/ 25 w 424"/>
                <a:gd name="T8" fmla="*/ 23 w 424"/>
                <a:gd name="T9" fmla="*/ 23 w 424"/>
                <a:gd name="T10" fmla="*/ 21 w 424"/>
                <a:gd name="T11" fmla="*/ 20 w 424"/>
                <a:gd name="T12" fmla="*/ 20 w 424"/>
                <a:gd name="T13" fmla="*/ 19 w 424"/>
                <a:gd name="T14" fmla="*/ 18 w 424"/>
                <a:gd name="T15" fmla="*/ 17 w 424"/>
                <a:gd name="T16" fmla="*/ 16 w 424"/>
                <a:gd name="T17" fmla="*/ 15 w 424"/>
                <a:gd name="T18" fmla="*/ 14 w 424"/>
                <a:gd name="T19" fmla="*/ 13 w 424"/>
                <a:gd name="T20" fmla="*/ 12 w 424"/>
                <a:gd name="T21" fmla="*/ 10 w 424"/>
                <a:gd name="T22" fmla="*/ 9 w 424"/>
                <a:gd name="T23" fmla="*/ 8 w 424"/>
                <a:gd name="T24" fmla="*/ 7 w 424"/>
                <a:gd name="T25" fmla="*/ 7 w 424"/>
                <a:gd name="T26" fmla="*/ 7 w 424"/>
                <a:gd name="T27" fmla="*/ 7 w 424"/>
                <a:gd name="T28" fmla="*/ 7 w 424"/>
                <a:gd name="T29" fmla="*/ 7 w 424"/>
                <a:gd name="T30" fmla="*/ 7 w 424"/>
                <a:gd name="T31" fmla="*/ 7 w 424"/>
                <a:gd name="T32" fmla="*/ 0 w 424"/>
                <a:gd name="T33" fmla="*/ 0 w 4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Lst>
              <a:ahLst/>
              <a:cxnLst>
                <a:cxn ang="T34">
                  <a:pos x="T0" y="0"/>
                </a:cxn>
                <a:cxn ang="T35">
                  <a:pos x="T1" y="0"/>
                </a:cxn>
                <a:cxn ang="T36">
                  <a:pos x="T2" y="0"/>
                </a:cxn>
                <a:cxn ang="T37">
                  <a:pos x="T3" y="0"/>
                </a:cxn>
                <a:cxn ang="T38">
                  <a:pos x="T4" y="0"/>
                </a:cxn>
                <a:cxn ang="T39">
                  <a:pos x="T5" y="0"/>
                </a:cxn>
                <a:cxn ang="T40">
                  <a:pos x="T6" y="0"/>
                </a:cxn>
                <a:cxn ang="T41">
                  <a:pos x="T7" y="0"/>
                </a:cxn>
                <a:cxn ang="T42">
                  <a:pos x="T8" y="0"/>
                </a:cxn>
                <a:cxn ang="T43">
                  <a:pos x="T9" y="0"/>
                </a:cxn>
                <a:cxn ang="T44">
                  <a:pos x="T10" y="0"/>
                </a:cxn>
                <a:cxn ang="T45">
                  <a:pos x="T11" y="0"/>
                </a:cxn>
                <a:cxn ang="T46">
                  <a:pos x="T12" y="0"/>
                </a:cxn>
                <a:cxn ang="T47">
                  <a:pos x="T13" y="0"/>
                </a:cxn>
                <a:cxn ang="T48">
                  <a:pos x="T14" y="0"/>
                </a:cxn>
                <a:cxn ang="T49">
                  <a:pos x="T15" y="0"/>
                </a:cxn>
                <a:cxn ang="T50">
                  <a:pos x="T16" y="0"/>
                </a:cxn>
                <a:cxn ang="T51">
                  <a:pos x="T17" y="0"/>
                </a:cxn>
                <a:cxn ang="T52">
                  <a:pos x="T18" y="0"/>
                </a:cxn>
                <a:cxn ang="T53">
                  <a:pos x="T19" y="0"/>
                </a:cxn>
                <a:cxn ang="T54">
                  <a:pos x="T20" y="0"/>
                </a:cxn>
                <a:cxn ang="T55">
                  <a:pos x="T21" y="0"/>
                </a:cxn>
                <a:cxn ang="T56">
                  <a:pos x="T22" y="0"/>
                </a:cxn>
                <a:cxn ang="T57">
                  <a:pos x="T23" y="0"/>
                </a:cxn>
                <a:cxn ang="T58">
                  <a:pos x="T24" y="0"/>
                </a:cxn>
                <a:cxn ang="T59">
                  <a:pos x="T25" y="0"/>
                </a:cxn>
                <a:cxn ang="T60">
                  <a:pos x="T26" y="0"/>
                </a:cxn>
                <a:cxn ang="T61">
                  <a:pos x="T27" y="0"/>
                </a:cxn>
                <a:cxn ang="T62">
                  <a:pos x="T28" y="0"/>
                </a:cxn>
                <a:cxn ang="T63">
                  <a:pos x="T29" y="0"/>
                </a:cxn>
                <a:cxn ang="T64">
                  <a:pos x="T30" y="0"/>
                </a:cxn>
                <a:cxn ang="T65">
                  <a:pos x="T31" y="0"/>
                </a:cxn>
                <a:cxn ang="T66">
                  <a:pos x="T32" y="0"/>
                </a:cxn>
                <a:cxn ang="T67">
                  <a:pos x="T33" y="0"/>
                </a:cxn>
              </a:cxnLst>
              <a:rect l="0" t="0" r="r" b="b"/>
              <a:pathLst>
                <a:path w="424">
                  <a:moveTo>
                    <a:pt x="424" y="0"/>
                  </a:moveTo>
                  <a:lnTo>
                    <a:pt x="412" y="0"/>
                  </a:lnTo>
                  <a:lnTo>
                    <a:pt x="399" y="0"/>
                  </a:lnTo>
                  <a:lnTo>
                    <a:pt x="387" y="0"/>
                  </a:lnTo>
                  <a:lnTo>
                    <a:pt x="369" y="0"/>
                  </a:lnTo>
                  <a:lnTo>
                    <a:pt x="356" y="0"/>
                  </a:lnTo>
                  <a:lnTo>
                    <a:pt x="344" y="0"/>
                  </a:lnTo>
                  <a:lnTo>
                    <a:pt x="332" y="0"/>
                  </a:lnTo>
                  <a:lnTo>
                    <a:pt x="319" y="0"/>
                  </a:lnTo>
                  <a:lnTo>
                    <a:pt x="307" y="0"/>
                  </a:lnTo>
                  <a:lnTo>
                    <a:pt x="289" y="0"/>
                  </a:lnTo>
                  <a:lnTo>
                    <a:pt x="276" y="0"/>
                  </a:lnTo>
                  <a:lnTo>
                    <a:pt x="264" y="0"/>
                  </a:lnTo>
                  <a:lnTo>
                    <a:pt x="252" y="0"/>
                  </a:lnTo>
                  <a:lnTo>
                    <a:pt x="239" y="0"/>
                  </a:lnTo>
                  <a:lnTo>
                    <a:pt x="221" y="0"/>
                  </a:lnTo>
                  <a:lnTo>
                    <a:pt x="209" y="0"/>
                  </a:lnTo>
                  <a:lnTo>
                    <a:pt x="196" y="0"/>
                  </a:lnTo>
                  <a:lnTo>
                    <a:pt x="184" y="0"/>
                  </a:lnTo>
                  <a:lnTo>
                    <a:pt x="172" y="0"/>
                  </a:lnTo>
                  <a:lnTo>
                    <a:pt x="160" y="0"/>
                  </a:lnTo>
                  <a:lnTo>
                    <a:pt x="141" y="0"/>
                  </a:lnTo>
                  <a:lnTo>
                    <a:pt x="129" y="0"/>
                  </a:lnTo>
                  <a:lnTo>
                    <a:pt x="116" y="0"/>
                  </a:lnTo>
                  <a:lnTo>
                    <a:pt x="104" y="0"/>
                  </a:lnTo>
                  <a:lnTo>
                    <a:pt x="92" y="0"/>
                  </a:lnTo>
                  <a:lnTo>
                    <a:pt x="80" y="0"/>
                  </a:lnTo>
                  <a:lnTo>
                    <a:pt x="61" y="0"/>
                  </a:lnTo>
                  <a:lnTo>
                    <a:pt x="49" y="0"/>
                  </a:lnTo>
                  <a:lnTo>
                    <a:pt x="37" y="0"/>
                  </a:lnTo>
                  <a:lnTo>
                    <a:pt x="24" y="0"/>
                  </a:lnTo>
                  <a:lnTo>
                    <a:pt x="12" y="0"/>
                  </a:lnTo>
                  <a:lnTo>
                    <a:pt x="0" y="0"/>
                  </a:lnTo>
                </a:path>
              </a:pathLst>
            </a:custGeom>
            <a:solidFill>
              <a:srgbClr val="0000FF"/>
            </a:solidFill>
            <a:ln w="28575" cmpd="sng">
              <a:solidFill>
                <a:srgbClr val="000000"/>
              </a:solidFill>
              <a:prstDash val="solid"/>
              <a:round/>
              <a:headEnd/>
              <a:tailEnd/>
            </a:ln>
          </p:spPr>
          <p:txBody>
            <a:bodyPr/>
            <a:lstStyle/>
            <a:p>
              <a:endParaRPr lang="en-US"/>
            </a:p>
          </p:txBody>
        </p:sp>
        <p:sp>
          <p:nvSpPr>
            <p:cNvPr id="315620" name="Freeform 224">
              <a:extLst>
                <a:ext uri="{FF2B5EF4-FFF2-40B4-BE49-F238E27FC236}">
                  <a16:creationId xmlns:a16="http://schemas.microsoft.com/office/drawing/2014/main" id="{F9E917EF-C010-D8D4-D08A-E9D4598ECCC2}"/>
                </a:ext>
              </a:extLst>
            </p:cNvPr>
            <p:cNvSpPr>
              <a:spLocks/>
            </p:cNvSpPr>
            <p:nvPr/>
          </p:nvSpPr>
          <p:spPr bwMode="auto">
            <a:xfrm>
              <a:off x="2140" y="1034"/>
              <a:ext cx="713" cy="1199"/>
            </a:xfrm>
            <a:custGeom>
              <a:avLst/>
              <a:gdLst>
                <a:gd name="T0" fmla="*/ 58 w 763"/>
                <a:gd name="T1" fmla="*/ 0 h 1283"/>
                <a:gd name="T2" fmla="*/ 57 w 763"/>
                <a:gd name="T3" fmla="*/ 7 h 1283"/>
                <a:gd name="T4" fmla="*/ 56 w 763"/>
                <a:gd name="T5" fmla="*/ 7 h 1283"/>
                <a:gd name="T6" fmla="*/ 56 w 763"/>
                <a:gd name="T7" fmla="*/ 7 h 1283"/>
                <a:gd name="T8" fmla="*/ 54 w 763"/>
                <a:gd name="T9" fmla="*/ 7 h 1283"/>
                <a:gd name="T10" fmla="*/ 53 w 763"/>
                <a:gd name="T11" fmla="*/ 7 h 1283"/>
                <a:gd name="T12" fmla="*/ 52 w 763"/>
                <a:gd name="T13" fmla="*/ 10 h 1283"/>
                <a:gd name="T14" fmla="*/ 50 w 763"/>
                <a:gd name="T15" fmla="*/ 13 h 1283"/>
                <a:gd name="T16" fmla="*/ 50 w 763"/>
                <a:gd name="T17" fmla="*/ 14 h 1283"/>
                <a:gd name="T18" fmla="*/ 49 w 763"/>
                <a:gd name="T19" fmla="*/ 16 h 1283"/>
                <a:gd name="T20" fmla="*/ 49 w 763"/>
                <a:gd name="T21" fmla="*/ 18 h 1283"/>
                <a:gd name="T22" fmla="*/ 47 w 763"/>
                <a:gd name="T23" fmla="*/ 19 h 1283"/>
                <a:gd name="T24" fmla="*/ 46 w 763"/>
                <a:gd name="T25" fmla="*/ 21 h 1283"/>
                <a:gd name="T26" fmla="*/ 45 w 763"/>
                <a:gd name="T27" fmla="*/ 22 h 1283"/>
                <a:gd name="T28" fmla="*/ 44 w 763"/>
                <a:gd name="T29" fmla="*/ 24 h 1283"/>
                <a:gd name="T30" fmla="*/ 44 w 763"/>
                <a:gd name="T31" fmla="*/ 26 h 1283"/>
                <a:gd name="T32" fmla="*/ 43 w 763"/>
                <a:gd name="T33" fmla="*/ 28 h 1283"/>
                <a:gd name="T34" fmla="*/ 41 w 763"/>
                <a:gd name="T35" fmla="*/ 30 h 1283"/>
                <a:gd name="T36" fmla="*/ 40 w 763"/>
                <a:gd name="T37" fmla="*/ 32 h 1283"/>
                <a:gd name="T38" fmla="*/ 38 w 763"/>
                <a:gd name="T39" fmla="*/ 33 h 1283"/>
                <a:gd name="T40" fmla="*/ 38 w 763"/>
                <a:gd name="T41" fmla="*/ 34 h 1283"/>
                <a:gd name="T42" fmla="*/ 37 w 763"/>
                <a:gd name="T43" fmla="*/ 36 h 1283"/>
                <a:gd name="T44" fmla="*/ 36 w 763"/>
                <a:gd name="T45" fmla="*/ 38 h 1283"/>
                <a:gd name="T46" fmla="*/ 35 w 763"/>
                <a:gd name="T47" fmla="*/ 40 h 1283"/>
                <a:gd name="T48" fmla="*/ 34 w 763"/>
                <a:gd name="T49" fmla="*/ 41 h 1283"/>
                <a:gd name="T50" fmla="*/ 33 w 763"/>
                <a:gd name="T51" fmla="*/ 43 h 1283"/>
                <a:gd name="T52" fmla="*/ 32 w 763"/>
                <a:gd name="T53" fmla="*/ 44 h 1283"/>
                <a:gd name="T54" fmla="*/ 32 w 763"/>
                <a:gd name="T55" fmla="*/ 47 h 1283"/>
                <a:gd name="T56" fmla="*/ 30 w 763"/>
                <a:gd name="T57" fmla="*/ 49 h 1283"/>
                <a:gd name="T58" fmla="*/ 29 w 763"/>
                <a:gd name="T59" fmla="*/ 50 h 1283"/>
                <a:gd name="T60" fmla="*/ 28 w 763"/>
                <a:gd name="T61" fmla="*/ 52 h 1283"/>
                <a:gd name="T62" fmla="*/ 27 w 763"/>
                <a:gd name="T63" fmla="*/ 53 h 1283"/>
                <a:gd name="T64" fmla="*/ 26 w 763"/>
                <a:gd name="T65" fmla="*/ 54 h 1283"/>
                <a:gd name="T66" fmla="*/ 25 w 763"/>
                <a:gd name="T67" fmla="*/ 57 h 1283"/>
                <a:gd name="T68" fmla="*/ 24 w 763"/>
                <a:gd name="T69" fmla="*/ 58 h 1283"/>
                <a:gd name="T70" fmla="*/ 22 w 763"/>
                <a:gd name="T71" fmla="*/ 60 h 1283"/>
                <a:gd name="T72" fmla="*/ 21 w 763"/>
                <a:gd name="T73" fmla="*/ 62 h 1283"/>
                <a:gd name="T74" fmla="*/ 21 w 763"/>
                <a:gd name="T75" fmla="*/ 64 h 1283"/>
                <a:gd name="T76" fmla="*/ 20 w 763"/>
                <a:gd name="T77" fmla="*/ 65 h 1283"/>
                <a:gd name="T78" fmla="*/ 19 w 763"/>
                <a:gd name="T79" fmla="*/ 66 h 1283"/>
                <a:gd name="T80" fmla="*/ 18 w 763"/>
                <a:gd name="T81" fmla="*/ 69 h 1283"/>
                <a:gd name="T82" fmla="*/ 17 w 763"/>
                <a:gd name="T83" fmla="*/ 70 h 1283"/>
                <a:gd name="T84" fmla="*/ 16 w 763"/>
                <a:gd name="T85" fmla="*/ 73 h 1283"/>
                <a:gd name="T86" fmla="*/ 15 w 763"/>
                <a:gd name="T87" fmla="*/ 74 h 1283"/>
                <a:gd name="T88" fmla="*/ 14 w 763"/>
                <a:gd name="T89" fmla="*/ 75 h 1283"/>
                <a:gd name="T90" fmla="*/ 13 w 763"/>
                <a:gd name="T91" fmla="*/ 78 h 1283"/>
                <a:gd name="T92" fmla="*/ 12 w 763"/>
                <a:gd name="T93" fmla="*/ 79 h 1283"/>
                <a:gd name="T94" fmla="*/ 10 w 763"/>
                <a:gd name="T95" fmla="*/ 80 h 1283"/>
                <a:gd name="T96" fmla="*/ 9 w 763"/>
                <a:gd name="T97" fmla="*/ 82 h 1283"/>
                <a:gd name="T98" fmla="*/ 7 w 763"/>
                <a:gd name="T99" fmla="*/ 85 h 1283"/>
                <a:gd name="T100" fmla="*/ 7 w 763"/>
                <a:gd name="T101" fmla="*/ 86 h 1283"/>
                <a:gd name="T102" fmla="*/ 7 w 763"/>
                <a:gd name="T103" fmla="*/ 87 h 1283"/>
                <a:gd name="T104" fmla="*/ 7 w 763"/>
                <a:gd name="T105" fmla="*/ 89 h 1283"/>
                <a:gd name="T106" fmla="*/ 7 w 763"/>
                <a:gd name="T107" fmla="*/ 91 h 1283"/>
                <a:gd name="T108" fmla="*/ 7 w 763"/>
                <a:gd name="T109" fmla="*/ 93 h 1283"/>
                <a:gd name="T110" fmla="*/ 7 w 763"/>
                <a:gd name="T111" fmla="*/ 95 h 1283"/>
                <a:gd name="T112" fmla="*/ 7 w 763"/>
                <a:gd name="T113" fmla="*/ 96 h 1283"/>
                <a:gd name="T114" fmla="*/ 0 w 763"/>
                <a:gd name="T115" fmla="*/ 98 h 128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763" h="1283">
                  <a:moveTo>
                    <a:pt x="763" y="0"/>
                  </a:moveTo>
                  <a:lnTo>
                    <a:pt x="750" y="25"/>
                  </a:lnTo>
                  <a:lnTo>
                    <a:pt x="738" y="43"/>
                  </a:lnTo>
                  <a:lnTo>
                    <a:pt x="726" y="68"/>
                  </a:lnTo>
                  <a:lnTo>
                    <a:pt x="713" y="92"/>
                  </a:lnTo>
                  <a:lnTo>
                    <a:pt x="701" y="110"/>
                  </a:lnTo>
                  <a:lnTo>
                    <a:pt x="683" y="135"/>
                  </a:lnTo>
                  <a:lnTo>
                    <a:pt x="670" y="160"/>
                  </a:lnTo>
                  <a:lnTo>
                    <a:pt x="658" y="178"/>
                  </a:lnTo>
                  <a:lnTo>
                    <a:pt x="646" y="203"/>
                  </a:lnTo>
                  <a:lnTo>
                    <a:pt x="633" y="227"/>
                  </a:lnTo>
                  <a:lnTo>
                    <a:pt x="615" y="245"/>
                  </a:lnTo>
                  <a:lnTo>
                    <a:pt x="603" y="270"/>
                  </a:lnTo>
                  <a:lnTo>
                    <a:pt x="590" y="295"/>
                  </a:lnTo>
                  <a:lnTo>
                    <a:pt x="578" y="313"/>
                  </a:lnTo>
                  <a:lnTo>
                    <a:pt x="566" y="338"/>
                  </a:lnTo>
                  <a:lnTo>
                    <a:pt x="554" y="362"/>
                  </a:lnTo>
                  <a:lnTo>
                    <a:pt x="535" y="380"/>
                  </a:lnTo>
                  <a:lnTo>
                    <a:pt x="523" y="405"/>
                  </a:lnTo>
                  <a:lnTo>
                    <a:pt x="510" y="430"/>
                  </a:lnTo>
                  <a:lnTo>
                    <a:pt x="498" y="448"/>
                  </a:lnTo>
                  <a:lnTo>
                    <a:pt x="486" y="473"/>
                  </a:lnTo>
                  <a:lnTo>
                    <a:pt x="474" y="497"/>
                  </a:lnTo>
                  <a:lnTo>
                    <a:pt x="455" y="516"/>
                  </a:lnTo>
                  <a:lnTo>
                    <a:pt x="443" y="540"/>
                  </a:lnTo>
                  <a:lnTo>
                    <a:pt x="431" y="565"/>
                  </a:lnTo>
                  <a:lnTo>
                    <a:pt x="418" y="583"/>
                  </a:lnTo>
                  <a:lnTo>
                    <a:pt x="406" y="608"/>
                  </a:lnTo>
                  <a:lnTo>
                    <a:pt x="388" y="632"/>
                  </a:lnTo>
                  <a:lnTo>
                    <a:pt x="375" y="651"/>
                  </a:lnTo>
                  <a:lnTo>
                    <a:pt x="363" y="675"/>
                  </a:lnTo>
                  <a:lnTo>
                    <a:pt x="351" y="700"/>
                  </a:lnTo>
                  <a:lnTo>
                    <a:pt x="338" y="718"/>
                  </a:lnTo>
                  <a:lnTo>
                    <a:pt x="326" y="743"/>
                  </a:lnTo>
                  <a:lnTo>
                    <a:pt x="308" y="767"/>
                  </a:lnTo>
                  <a:lnTo>
                    <a:pt x="295" y="786"/>
                  </a:lnTo>
                  <a:lnTo>
                    <a:pt x="283" y="810"/>
                  </a:lnTo>
                  <a:lnTo>
                    <a:pt x="271" y="835"/>
                  </a:lnTo>
                  <a:lnTo>
                    <a:pt x="258" y="853"/>
                  </a:lnTo>
                  <a:lnTo>
                    <a:pt x="240" y="878"/>
                  </a:lnTo>
                  <a:lnTo>
                    <a:pt x="228" y="902"/>
                  </a:lnTo>
                  <a:lnTo>
                    <a:pt x="215" y="921"/>
                  </a:lnTo>
                  <a:lnTo>
                    <a:pt x="203" y="945"/>
                  </a:lnTo>
                  <a:lnTo>
                    <a:pt x="191" y="970"/>
                  </a:lnTo>
                  <a:lnTo>
                    <a:pt x="179" y="988"/>
                  </a:lnTo>
                  <a:lnTo>
                    <a:pt x="160" y="1013"/>
                  </a:lnTo>
                  <a:lnTo>
                    <a:pt x="148" y="1037"/>
                  </a:lnTo>
                  <a:lnTo>
                    <a:pt x="135" y="1056"/>
                  </a:lnTo>
                  <a:lnTo>
                    <a:pt x="123" y="1080"/>
                  </a:lnTo>
                  <a:lnTo>
                    <a:pt x="111" y="1105"/>
                  </a:lnTo>
                  <a:lnTo>
                    <a:pt x="99" y="1123"/>
                  </a:lnTo>
                  <a:lnTo>
                    <a:pt x="80" y="1148"/>
                  </a:lnTo>
                  <a:lnTo>
                    <a:pt x="68" y="1172"/>
                  </a:lnTo>
                  <a:lnTo>
                    <a:pt x="56" y="1191"/>
                  </a:lnTo>
                  <a:lnTo>
                    <a:pt x="43" y="1215"/>
                  </a:lnTo>
                  <a:lnTo>
                    <a:pt x="31" y="1240"/>
                  </a:lnTo>
                  <a:lnTo>
                    <a:pt x="13" y="1258"/>
                  </a:lnTo>
                  <a:lnTo>
                    <a:pt x="0" y="1283"/>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5621" name="Freeform 225">
              <a:extLst>
                <a:ext uri="{FF2B5EF4-FFF2-40B4-BE49-F238E27FC236}">
                  <a16:creationId xmlns:a16="http://schemas.microsoft.com/office/drawing/2014/main" id="{572FFD6C-627D-C2BF-7303-F770B6EBE15C}"/>
                </a:ext>
              </a:extLst>
            </p:cNvPr>
            <p:cNvSpPr>
              <a:spLocks/>
            </p:cNvSpPr>
            <p:nvPr/>
          </p:nvSpPr>
          <p:spPr bwMode="auto">
            <a:xfrm>
              <a:off x="2140" y="1034"/>
              <a:ext cx="713" cy="1199"/>
            </a:xfrm>
            <a:custGeom>
              <a:avLst/>
              <a:gdLst>
                <a:gd name="T0" fmla="*/ 58 w 763"/>
                <a:gd name="T1" fmla="*/ 0 h 1283"/>
                <a:gd name="T2" fmla="*/ 57 w 763"/>
                <a:gd name="T3" fmla="*/ 7 h 1283"/>
                <a:gd name="T4" fmla="*/ 56 w 763"/>
                <a:gd name="T5" fmla="*/ 7 h 1283"/>
                <a:gd name="T6" fmla="*/ 56 w 763"/>
                <a:gd name="T7" fmla="*/ 7 h 1283"/>
                <a:gd name="T8" fmla="*/ 54 w 763"/>
                <a:gd name="T9" fmla="*/ 7 h 1283"/>
                <a:gd name="T10" fmla="*/ 53 w 763"/>
                <a:gd name="T11" fmla="*/ 7 h 1283"/>
                <a:gd name="T12" fmla="*/ 52 w 763"/>
                <a:gd name="T13" fmla="*/ 10 h 1283"/>
                <a:gd name="T14" fmla="*/ 50 w 763"/>
                <a:gd name="T15" fmla="*/ 13 h 1283"/>
                <a:gd name="T16" fmla="*/ 50 w 763"/>
                <a:gd name="T17" fmla="*/ 14 h 1283"/>
                <a:gd name="T18" fmla="*/ 49 w 763"/>
                <a:gd name="T19" fmla="*/ 16 h 1283"/>
                <a:gd name="T20" fmla="*/ 49 w 763"/>
                <a:gd name="T21" fmla="*/ 18 h 1283"/>
                <a:gd name="T22" fmla="*/ 47 w 763"/>
                <a:gd name="T23" fmla="*/ 19 h 1283"/>
                <a:gd name="T24" fmla="*/ 46 w 763"/>
                <a:gd name="T25" fmla="*/ 21 h 1283"/>
                <a:gd name="T26" fmla="*/ 45 w 763"/>
                <a:gd name="T27" fmla="*/ 22 h 1283"/>
                <a:gd name="T28" fmla="*/ 44 w 763"/>
                <a:gd name="T29" fmla="*/ 24 h 1283"/>
                <a:gd name="T30" fmla="*/ 44 w 763"/>
                <a:gd name="T31" fmla="*/ 26 h 1283"/>
                <a:gd name="T32" fmla="*/ 43 w 763"/>
                <a:gd name="T33" fmla="*/ 28 h 1283"/>
                <a:gd name="T34" fmla="*/ 41 w 763"/>
                <a:gd name="T35" fmla="*/ 30 h 1283"/>
                <a:gd name="T36" fmla="*/ 40 w 763"/>
                <a:gd name="T37" fmla="*/ 32 h 1283"/>
                <a:gd name="T38" fmla="*/ 38 w 763"/>
                <a:gd name="T39" fmla="*/ 33 h 1283"/>
                <a:gd name="T40" fmla="*/ 38 w 763"/>
                <a:gd name="T41" fmla="*/ 34 h 1283"/>
                <a:gd name="T42" fmla="*/ 37 w 763"/>
                <a:gd name="T43" fmla="*/ 36 h 1283"/>
                <a:gd name="T44" fmla="*/ 36 w 763"/>
                <a:gd name="T45" fmla="*/ 38 h 1283"/>
                <a:gd name="T46" fmla="*/ 35 w 763"/>
                <a:gd name="T47" fmla="*/ 40 h 1283"/>
                <a:gd name="T48" fmla="*/ 34 w 763"/>
                <a:gd name="T49" fmla="*/ 41 h 1283"/>
                <a:gd name="T50" fmla="*/ 33 w 763"/>
                <a:gd name="T51" fmla="*/ 43 h 1283"/>
                <a:gd name="T52" fmla="*/ 32 w 763"/>
                <a:gd name="T53" fmla="*/ 44 h 1283"/>
                <a:gd name="T54" fmla="*/ 32 w 763"/>
                <a:gd name="T55" fmla="*/ 47 h 1283"/>
                <a:gd name="T56" fmla="*/ 30 w 763"/>
                <a:gd name="T57" fmla="*/ 49 h 1283"/>
                <a:gd name="T58" fmla="*/ 29 w 763"/>
                <a:gd name="T59" fmla="*/ 50 h 1283"/>
                <a:gd name="T60" fmla="*/ 28 w 763"/>
                <a:gd name="T61" fmla="*/ 52 h 1283"/>
                <a:gd name="T62" fmla="*/ 27 w 763"/>
                <a:gd name="T63" fmla="*/ 53 h 1283"/>
                <a:gd name="T64" fmla="*/ 26 w 763"/>
                <a:gd name="T65" fmla="*/ 54 h 1283"/>
                <a:gd name="T66" fmla="*/ 25 w 763"/>
                <a:gd name="T67" fmla="*/ 57 h 1283"/>
                <a:gd name="T68" fmla="*/ 24 w 763"/>
                <a:gd name="T69" fmla="*/ 58 h 1283"/>
                <a:gd name="T70" fmla="*/ 22 w 763"/>
                <a:gd name="T71" fmla="*/ 60 h 1283"/>
                <a:gd name="T72" fmla="*/ 21 w 763"/>
                <a:gd name="T73" fmla="*/ 62 h 1283"/>
                <a:gd name="T74" fmla="*/ 21 w 763"/>
                <a:gd name="T75" fmla="*/ 64 h 1283"/>
                <a:gd name="T76" fmla="*/ 20 w 763"/>
                <a:gd name="T77" fmla="*/ 65 h 1283"/>
                <a:gd name="T78" fmla="*/ 19 w 763"/>
                <a:gd name="T79" fmla="*/ 66 h 1283"/>
                <a:gd name="T80" fmla="*/ 18 w 763"/>
                <a:gd name="T81" fmla="*/ 69 h 1283"/>
                <a:gd name="T82" fmla="*/ 17 w 763"/>
                <a:gd name="T83" fmla="*/ 70 h 1283"/>
                <a:gd name="T84" fmla="*/ 16 w 763"/>
                <a:gd name="T85" fmla="*/ 73 h 1283"/>
                <a:gd name="T86" fmla="*/ 15 w 763"/>
                <a:gd name="T87" fmla="*/ 74 h 1283"/>
                <a:gd name="T88" fmla="*/ 14 w 763"/>
                <a:gd name="T89" fmla="*/ 75 h 1283"/>
                <a:gd name="T90" fmla="*/ 13 w 763"/>
                <a:gd name="T91" fmla="*/ 78 h 1283"/>
                <a:gd name="T92" fmla="*/ 12 w 763"/>
                <a:gd name="T93" fmla="*/ 79 h 1283"/>
                <a:gd name="T94" fmla="*/ 10 w 763"/>
                <a:gd name="T95" fmla="*/ 80 h 1283"/>
                <a:gd name="T96" fmla="*/ 9 w 763"/>
                <a:gd name="T97" fmla="*/ 82 h 1283"/>
                <a:gd name="T98" fmla="*/ 7 w 763"/>
                <a:gd name="T99" fmla="*/ 85 h 1283"/>
                <a:gd name="T100" fmla="*/ 7 w 763"/>
                <a:gd name="T101" fmla="*/ 86 h 1283"/>
                <a:gd name="T102" fmla="*/ 7 w 763"/>
                <a:gd name="T103" fmla="*/ 87 h 1283"/>
                <a:gd name="T104" fmla="*/ 7 w 763"/>
                <a:gd name="T105" fmla="*/ 89 h 1283"/>
                <a:gd name="T106" fmla="*/ 7 w 763"/>
                <a:gd name="T107" fmla="*/ 91 h 1283"/>
                <a:gd name="T108" fmla="*/ 7 w 763"/>
                <a:gd name="T109" fmla="*/ 93 h 1283"/>
                <a:gd name="T110" fmla="*/ 7 w 763"/>
                <a:gd name="T111" fmla="*/ 95 h 1283"/>
                <a:gd name="T112" fmla="*/ 7 w 763"/>
                <a:gd name="T113" fmla="*/ 96 h 1283"/>
                <a:gd name="T114" fmla="*/ 0 w 763"/>
                <a:gd name="T115" fmla="*/ 98 h 128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763" h="1283">
                  <a:moveTo>
                    <a:pt x="763" y="0"/>
                  </a:moveTo>
                  <a:lnTo>
                    <a:pt x="750" y="25"/>
                  </a:lnTo>
                  <a:lnTo>
                    <a:pt x="738" y="43"/>
                  </a:lnTo>
                  <a:lnTo>
                    <a:pt x="726" y="68"/>
                  </a:lnTo>
                  <a:lnTo>
                    <a:pt x="713" y="92"/>
                  </a:lnTo>
                  <a:lnTo>
                    <a:pt x="701" y="110"/>
                  </a:lnTo>
                  <a:lnTo>
                    <a:pt x="683" y="135"/>
                  </a:lnTo>
                  <a:lnTo>
                    <a:pt x="670" y="160"/>
                  </a:lnTo>
                  <a:lnTo>
                    <a:pt x="658" y="178"/>
                  </a:lnTo>
                  <a:lnTo>
                    <a:pt x="646" y="203"/>
                  </a:lnTo>
                  <a:lnTo>
                    <a:pt x="633" y="227"/>
                  </a:lnTo>
                  <a:lnTo>
                    <a:pt x="615" y="245"/>
                  </a:lnTo>
                  <a:lnTo>
                    <a:pt x="603" y="270"/>
                  </a:lnTo>
                  <a:lnTo>
                    <a:pt x="590" y="295"/>
                  </a:lnTo>
                  <a:lnTo>
                    <a:pt x="578" y="313"/>
                  </a:lnTo>
                  <a:lnTo>
                    <a:pt x="566" y="338"/>
                  </a:lnTo>
                  <a:lnTo>
                    <a:pt x="554" y="362"/>
                  </a:lnTo>
                  <a:lnTo>
                    <a:pt x="535" y="380"/>
                  </a:lnTo>
                  <a:lnTo>
                    <a:pt x="523" y="405"/>
                  </a:lnTo>
                  <a:lnTo>
                    <a:pt x="510" y="430"/>
                  </a:lnTo>
                  <a:lnTo>
                    <a:pt x="498" y="448"/>
                  </a:lnTo>
                  <a:lnTo>
                    <a:pt x="486" y="473"/>
                  </a:lnTo>
                  <a:lnTo>
                    <a:pt x="474" y="497"/>
                  </a:lnTo>
                  <a:lnTo>
                    <a:pt x="455" y="516"/>
                  </a:lnTo>
                  <a:lnTo>
                    <a:pt x="443" y="540"/>
                  </a:lnTo>
                  <a:lnTo>
                    <a:pt x="431" y="565"/>
                  </a:lnTo>
                  <a:lnTo>
                    <a:pt x="418" y="583"/>
                  </a:lnTo>
                  <a:lnTo>
                    <a:pt x="406" y="608"/>
                  </a:lnTo>
                  <a:lnTo>
                    <a:pt x="388" y="632"/>
                  </a:lnTo>
                  <a:lnTo>
                    <a:pt x="375" y="651"/>
                  </a:lnTo>
                  <a:lnTo>
                    <a:pt x="363" y="675"/>
                  </a:lnTo>
                  <a:lnTo>
                    <a:pt x="351" y="700"/>
                  </a:lnTo>
                  <a:lnTo>
                    <a:pt x="338" y="718"/>
                  </a:lnTo>
                  <a:lnTo>
                    <a:pt x="326" y="743"/>
                  </a:lnTo>
                  <a:lnTo>
                    <a:pt x="308" y="767"/>
                  </a:lnTo>
                  <a:lnTo>
                    <a:pt x="295" y="786"/>
                  </a:lnTo>
                  <a:lnTo>
                    <a:pt x="283" y="810"/>
                  </a:lnTo>
                  <a:lnTo>
                    <a:pt x="271" y="835"/>
                  </a:lnTo>
                  <a:lnTo>
                    <a:pt x="258" y="853"/>
                  </a:lnTo>
                  <a:lnTo>
                    <a:pt x="240" y="878"/>
                  </a:lnTo>
                  <a:lnTo>
                    <a:pt x="228" y="902"/>
                  </a:lnTo>
                  <a:lnTo>
                    <a:pt x="215" y="921"/>
                  </a:lnTo>
                  <a:lnTo>
                    <a:pt x="203" y="945"/>
                  </a:lnTo>
                  <a:lnTo>
                    <a:pt x="191" y="970"/>
                  </a:lnTo>
                  <a:lnTo>
                    <a:pt x="179" y="988"/>
                  </a:lnTo>
                  <a:lnTo>
                    <a:pt x="160" y="1013"/>
                  </a:lnTo>
                  <a:lnTo>
                    <a:pt x="148" y="1037"/>
                  </a:lnTo>
                  <a:lnTo>
                    <a:pt x="135" y="1056"/>
                  </a:lnTo>
                  <a:lnTo>
                    <a:pt x="123" y="1080"/>
                  </a:lnTo>
                  <a:lnTo>
                    <a:pt x="111" y="1105"/>
                  </a:lnTo>
                  <a:lnTo>
                    <a:pt x="99" y="1123"/>
                  </a:lnTo>
                  <a:lnTo>
                    <a:pt x="80" y="1148"/>
                  </a:lnTo>
                  <a:lnTo>
                    <a:pt x="68" y="1172"/>
                  </a:lnTo>
                  <a:lnTo>
                    <a:pt x="56" y="1191"/>
                  </a:lnTo>
                  <a:lnTo>
                    <a:pt x="43" y="1215"/>
                  </a:lnTo>
                  <a:lnTo>
                    <a:pt x="31" y="1240"/>
                  </a:lnTo>
                  <a:lnTo>
                    <a:pt x="13" y="1258"/>
                  </a:lnTo>
                  <a:lnTo>
                    <a:pt x="0" y="1283"/>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5622" name="Freeform 226">
              <a:extLst>
                <a:ext uri="{FF2B5EF4-FFF2-40B4-BE49-F238E27FC236}">
                  <a16:creationId xmlns:a16="http://schemas.microsoft.com/office/drawing/2014/main" id="{FF57B796-5766-5D46-DBB9-F42C92EF6410}"/>
                </a:ext>
              </a:extLst>
            </p:cNvPr>
            <p:cNvSpPr>
              <a:spLocks/>
            </p:cNvSpPr>
            <p:nvPr/>
          </p:nvSpPr>
          <p:spPr bwMode="auto">
            <a:xfrm>
              <a:off x="2140" y="1034"/>
              <a:ext cx="713" cy="1199"/>
            </a:xfrm>
            <a:custGeom>
              <a:avLst/>
              <a:gdLst>
                <a:gd name="T0" fmla="*/ 58 w 763"/>
                <a:gd name="T1" fmla="*/ 0 h 1283"/>
                <a:gd name="T2" fmla="*/ 57 w 763"/>
                <a:gd name="T3" fmla="*/ 7 h 1283"/>
                <a:gd name="T4" fmla="*/ 56 w 763"/>
                <a:gd name="T5" fmla="*/ 7 h 1283"/>
                <a:gd name="T6" fmla="*/ 56 w 763"/>
                <a:gd name="T7" fmla="*/ 7 h 1283"/>
                <a:gd name="T8" fmla="*/ 54 w 763"/>
                <a:gd name="T9" fmla="*/ 7 h 1283"/>
                <a:gd name="T10" fmla="*/ 53 w 763"/>
                <a:gd name="T11" fmla="*/ 7 h 1283"/>
                <a:gd name="T12" fmla="*/ 52 w 763"/>
                <a:gd name="T13" fmla="*/ 10 h 1283"/>
                <a:gd name="T14" fmla="*/ 50 w 763"/>
                <a:gd name="T15" fmla="*/ 13 h 1283"/>
                <a:gd name="T16" fmla="*/ 50 w 763"/>
                <a:gd name="T17" fmla="*/ 14 h 1283"/>
                <a:gd name="T18" fmla="*/ 49 w 763"/>
                <a:gd name="T19" fmla="*/ 16 h 1283"/>
                <a:gd name="T20" fmla="*/ 49 w 763"/>
                <a:gd name="T21" fmla="*/ 18 h 1283"/>
                <a:gd name="T22" fmla="*/ 47 w 763"/>
                <a:gd name="T23" fmla="*/ 19 h 1283"/>
                <a:gd name="T24" fmla="*/ 46 w 763"/>
                <a:gd name="T25" fmla="*/ 21 h 1283"/>
                <a:gd name="T26" fmla="*/ 45 w 763"/>
                <a:gd name="T27" fmla="*/ 22 h 1283"/>
                <a:gd name="T28" fmla="*/ 44 w 763"/>
                <a:gd name="T29" fmla="*/ 24 h 1283"/>
                <a:gd name="T30" fmla="*/ 44 w 763"/>
                <a:gd name="T31" fmla="*/ 26 h 1283"/>
                <a:gd name="T32" fmla="*/ 43 w 763"/>
                <a:gd name="T33" fmla="*/ 28 h 1283"/>
                <a:gd name="T34" fmla="*/ 41 w 763"/>
                <a:gd name="T35" fmla="*/ 30 h 1283"/>
                <a:gd name="T36" fmla="*/ 40 w 763"/>
                <a:gd name="T37" fmla="*/ 32 h 1283"/>
                <a:gd name="T38" fmla="*/ 38 w 763"/>
                <a:gd name="T39" fmla="*/ 33 h 1283"/>
                <a:gd name="T40" fmla="*/ 38 w 763"/>
                <a:gd name="T41" fmla="*/ 34 h 1283"/>
                <a:gd name="T42" fmla="*/ 37 w 763"/>
                <a:gd name="T43" fmla="*/ 36 h 1283"/>
                <a:gd name="T44" fmla="*/ 36 w 763"/>
                <a:gd name="T45" fmla="*/ 38 h 1283"/>
                <a:gd name="T46" fmla="*/ 35 w 763"/>
                <a:gd name="T47" fmla="*/ 40 h 1283"/>
                <a:gd name="T48" fmla="*/ 34 w 763"/>
                <a:gd name="T49" fmla="*/ 41 h 1283"/>
                <a:gd name="T50" fmla="*/ 33 w 763"/>
                <a:gd name="T51" fmla="*/ 43 h 1283"/>
                <a:gd name="T52" fmla="*/ 32 w 763"/>
                <a:gd name="T53" fmla="*/ 44 h 1283"/>
                <a:gd name="T54" fmla="*/ 32 w 763"/>
                <a:gd name="T55" fmla="*/ 47 h 1283"/>
                <a:gd name="T56" fmla="*/ 30 w 763"/>
                <a:gd name="T57" fmla="*/ 49 h 1283"/>
                <a:gd name="T58" fmla="*/ 29 w 763"/>
                <a:gd name="T59" fmla="*/ 50 h 1283"/>
                <a:gd name="T60" fmla="*/ 28 w 763"/>
                <a:gd name="T61" fmla="*/ 52 h 1283"/>
                <a:gd name="T62" fmla="*/ 27 w 763"/>
                <a:gd name="T63" fmla="*/ 53 h 1283"/>
                <a:gd name="T64" fmla="*/ 26 w 763"/>
                <a:gd name="T65" fmla="*/ 54 h 1283"/>
                <a:gd name="T66" fmla="*/ 25 w 763"/>
                <a:gd name="T67" fmla="*/ 57 h 1283"/>
                <a:gd name="T68" fmla="*/ 24 w 763"/>
                <a:gd name="T69" fmla="*/ 58 h 1283"/>
                <a:gd name="T70" fmla="*/ 22 w 763"/>
                <a:gd name="T71" fmla="*/ 60 h 1283"/>
                <a:gd name="T72" fmla="*/ 21 w 763"/>
                <a:gd name="T73" fmla="*/ 62 h 1283"/>
                <a:gd name="T74" fmla="*/ 21 w 763"/>
                <a:gd name="T75" fmla="*/ 64 h 1283"/>
                <a:gd name="T76" fmla="*/ 20 w 763"/>
                <a:gd name="T77" fmla="*/ 65 h 1283"/>
                <a:gd name="T78" fmla="*/ 19 w 763"/>
                <a:gd name="T79" fmla="*/ 66 h 1283"/>
                <a:gd name="T80" fmla="*/ 18 w 763"/>
                <a:gd name="T81" fmla="*/ 69 h 1283"/>
                <a:gd name="T82" fmla="*/ 17 w 763"/>
                <a:gd name="T83" fmla="*/ 70 h 1283"/>
                <a:gd name="T84" fmla="*/ 16 w 763"/>
                <a:gd name="T85" fmla="*/ 73 h 1283"/>
                <a:gd name="T86" fmla="*/ 15 w 763"/>
                <a:gd name="T87" fmla="*/ 74 h 1283"/>
                <a:gd name="T88" fmla="*/ 14 w 763"/>
                <a:gd name="T89" fmla="*/ 75 h 1283"/>
                <a:gd name="T90" fmla="*/ 13 w 763"/>
                <a:gd name="T91" fmla="*/ 78 h 1283"/>
                <a:gd name="T92" fmla="*/ 12 w 763"/>
                <a:gd name="T93" fmla="*/ 79 h 1283"/>
                <a:gd name="T94" fmla="*/ 10 w 763"/>
                <a:gd name="T95" fmla="*/ 80 h 1283"/>
                <a:gd name="T96" fmla="*/ 9 w 763"/>
                <a:gd name="T97" fmla="*/ 82 h 1283"/>
                <a:gd name="T98" fmla="*/ 7 w 763"/>
                <a:gd name="T99" fmla="*/ 85 h 1283"/>
                <a:gd name="T100" fmla="*/ 7 w 763"/>
                <a:gd name="T101" fmla="*/ 86 h 1283"/>
                <a:gd name="T102" fmla="*/ 7 w 763"/>
                <a:gd name="T103" fmla="*/ 87 h 1283"/>
                <a:gd name="T104" fmla="*/ 7 w 763"/>
                <a:gd name="T105" fmla="*/ 89 h 1283"/>
                <a:gd name="T106" fmla="*/ 7 w 763"/>
                <a:gd name="T107" fmla="*/ 91 h 1283"/>
                <a:gd name="T108" fmla="*/ 7 w 763"/>
                <a:gd name="T109" fmla="*/ 93 h 1283"/>
                <a:gd name="T110" fmla="*/ 7 w 763"/>
                <a:gd name="T111" fmla="*/ 95 h 1283"/>
                <a:gd name="T112" fmla="*/ 7 w 763"/>
                <a:gd name="T113" fmla="*/ 96 h 1283"/>
                <a:gd name="T114" fmla="*/ 0 w 763"/>
                <a:gd name="T115" fmla="*/ 98 h 128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763" h="1283">
                  <a:moveTo>
                    <a:pt x="763" y="0"/>
                  </a:moveTo>
                  <a:lnTo>
                    <a:pt x="750" y="25"/>
                  </a:lnTo>
                  <a:lnTo>
                    <a:pt x="738" y="43"/>
                  </a:lnTo>
                  <a:lnTo>
                    <a:pt x="726" y="68"/>
                  </a:lnTo>
                  <a:lnTo>
                    <a:pt x="713" y="92"/>
                  </a:lnTo>
                  <a:lnTo>
                    <a:pt x="701" y="110"/>
                  </a:lnTo>
                  <a:lnTo>
                    <a:pt x="683" y="135"/>
                  </a:lnTo>
                  <a:lnTo>
                    <a:pt x="670" y="160"/>
                  </a:lnTo>
                  <a:lnTo>
                    <a:pt x="658" y="178"/>
                  </a:lnTo>
                  <a:lnTo>
                    <a:pt x="646" y="203"/>
                  </a:lnTo>
                  <a:lnTo>
                    <a:pt x="633" y="227"/>
                  </a:lnTo>
                  <a:lnTo>
                    <a:pt x="615" y="245"/>
                  </a:lnTo>
                  <a:lnTo>
                    <a:pt x="603" y="270"/>
                  </a:lnTo>
                  <a:lnTo>
                    <a:pt x="590" y="295"/>
                  </a:lnTo>
                  <a:lnTo>
                    <a:pt x="578" y="313"/>
                  </a:lnTo>
                  <a:lnTo>
                    <a:pt x="566" y="338"/>
                  </a:lnTo>
                  <a:lnTo>
                    <a:pt x="554" y="362"/>
                  </a:lnTo>
                  <a:lnTo>
                    <a:pt x="535" y="380"/>
                  </a:lnTo>
                  <a:lnTo>
                    <a:pt x="523" y="405"/>
                  </a:lnTo>
                  <a:lnTo>
                    <a:pt x="510" y="430"/>
                  </a:lnTo>
                  <a:lnTo>
                    <a:pt x="498" y="448"/>
                  </a:lnTo>
                  <a:lnTo>
                    <a:pt x="486" y="473"/>
                  </a:lnTo>
                  <a:lnTo>
                    <a:pt x="474" y="497"/>
                  </a:lnTo>
                  <a:lnTo>
                    <a:pt x="455" y="516"/>
                  </a:lnTo>
                  <a:lnTo>
                    <a:pt x="443" y="540"/>
                  </a:lnTo>
                  <a:lnTo>
                    <a:pt x="431" y="565"/>
                  </a:lnTo>
                  <a:lnTo>
                    <a:pt x="418" y="583"/>
                  </a:lnTo>
                  <a:lnTo>
                    <a:pt x="406" y="608"/>
                  </a:lnTo>
                  <a:lnTo>
                    <a:pt x="388" y="632"/>
                  </a:lnTo>
                  <a:lnTo>
                    <a:pt x="375" y="651"/>
                  </a:lnTo>
                  <a:lnTo>
                    <a:pt x="363" y="675"/>
                  </a:lnTo>
                  <a:lnTo>
                    <a:pt x="351" y="700"/>
                  </a:lnTo>
                  <a:lnTo>
                    <a:pt x="338" y="718"/>
                  </a:lnTo>
                  <a:lnTo>
                    <a:pt x="326" y="743"/>
                  </a:lnTo>
                  <a:lnTo>
                    <a:pt x="308" y="767"/>
                  </a:lnTo>
                  <a:lnTo>
                    <a:pt x="295" y="786"/>
                  </a:lnTo>
                  <a:lnTo>
                    <a:pt x="283" y="810"/>
                  </a:lnTo>
                  <a:lnTo>
                    <a:pt x="271" y="835"/>
                  </a:lnTo>
                  <a:lnTo>
                    <a:pt x="258" y="853"/>
                  </a:lnTo>
                  <a:lnTo>
                    <a:pt x="240" y="878"/>
                  </a:lnTo>
                  <a:lnTo>
                    <a:pt x="228" y="902"/>
                  </a:lnTo>
                  <a:lnTo>
                    <a:pt x="215" y="921"/>
                  </a:lnTo>
                  <a:lnTo>
                    <a:pt x="203" y="945"/>
                  </a:lnTo>
                  <a:lnTo>
                    <a:pt x="191" y="970"/>
                  </a:lnTo>
                  <a:lnTo>
                    <a:pt x="179" y="988"/>
                  </a:lnTo>
                  <a:lnTo>
                    <a:pt x="160" y="1013"/>
                  </a:lnTo>
                  <a:lnTo>
                    <a:pt x="148" y="1037"/>
                  </a:lnTo>
                  <a:lnTo>
                    <a:pt x="135" y="1056"/>
                  </a:lnTo>
                  <a:lnTo>
                    <a:pt x="123" y="1080"/>
                  </a:lnTo>
                  <a:lnTo>
                    <a:pt x="111" y="1105"/>
                  </a:lnTo>
                  <a:lnTo>
                    <a:pt x="99" y="1123"/>
                  </a:lnTo>
                  <a:lnTo>
                    <a:pt x="80" y="1148"/>
                  </a:lnTo>
                  <a:lnTo>
                    <a:pt x="68" y="1172"/>
                  </a:lnTo>
                  <a:lnTo>
                    <a:pt x="56" y="1191"/>
                  </a:lnTo>
                  <a:lnTo>
                    <a:pt x="43" y="1215"/>
                  </a:lnTo>
                  <a:lnTo>
                    <a:pt x="31" y="1240"/>
                  </a:lnTo>
                  <a:lnTo>
                    <a:pt x="13" y="1258"/>
                  </a:lnTo>
                  <a:lnTo>
                    <a:pt x="0" y="1283"/>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5623" name="Freeform 227">
              <a:extLst>
                <a:ext uri="{FF2B5EF4-FFF2-40B4-BE49-F238E27FC236}">
                  <a16:creationId xmlns:a16="http://schemas.microsoft.com/office/drawing/2014/main" id="{31870D48-0C3C-8533-667E-C63A88F8A36B}"/>
                </a:ext>
              </a:extLst>
            </p:cNvPr>
            <p:cNvSpPr>
              <a:spLocks/>
            </p:cNvSpPr>
            <p:nvPr/>
          </p:nvSpPr>
          <p:spPr bwMode="auto">
            <a:xfrm>
              <a:off x="2140" y="1034"/>
              <a:ext cx="713" cy="1199"/>
            </a:xfrm>
            <a:custGeom>
              <a:avLst/>
              <a:gdLst>
                <a:gd name="T0" fmla="*/ 58 w 763"/>
                <a:gd name="T1" fmla="*/ 0 h 1283"/>
                <a:gd name="T2" fmla="*/ 57 w 763"/>
                <a:gd name="T3" fmla="*/ 7 h 1283"/>
                <a:gd name="T4" fmla="*/ 56 w 763"/>
                <a:gd name="T5" fmla="*/ 7 h 1283"/>
                <a:gd name="T6" fmla="*/ 56 w 763"/>
                <a:gd name="T7" fmla="*/ 7 h 1283"/>
                <a:gd name="T8" fmla="*/ 54 w 763"/>
                <a:gd name="T9" fmla="*/ 7 h 1283"/>
                <a:gd name="T10" fmla="*/ 53 w 763"/>
                <a:gd name="T11" fmla="*/ 7 h 1283"/>
                <a:gd name="T12" fmla="*/ 52 w 763"/>
                <a:gd name="T13" fmla="*/ 10 h 1283"/>
                <a:gd name="T14" fmla="*/ 50 w 763"/>
                <a:gd name="T15" fmla="*/ 13 h 1283"/>
                <a:gd name="T16" fmla="*/ 50 w 763"/>
                <a:gd name="T17" fmla="*/ 14 h 1283"/>
                <a:gd name="T18" fmla="*/ 49 w 763"/>
                <a:gd name="T19" fmla="*/ 16 h 1283"/>
                <a:gd name="T20" fmla="*/ 49 w 763"/>
                <a:gd name="T21" fmla="*/ 18 h 1283"/>
                <a:gd name="T22" fmla="*/ 47 w 763"/>
                <a:gd name="T23" fmla="*/ 19 h 1283"/>
                <a:gd name="T24" fmla="*/ 46 w 763"/>
                <a:gd name="T25" fmla="*/ 21 h 1283"/>
                <a:gd name="T26" fmla="*/ 45 w 763"/>
                <a:gd name="T27" fmla="*/ 22 h 1283"/>
                <a:gd name="T28" fmla="*/ 44 w 763"/>
                <a:gd name="T29" fmla="*/ 24 h 1283"/>
                <a:gd name="T30" fmla="*/ 44 w 763"/>
                <a:gd name="T31" fmla="*/ 26 h 1283"/>
                <a:gd name="T32" fmla="*/ 43 w 763"/>
                <a:gd name="T33" fmla="*/ 28 h 1283"/>
                <a:gd name="T34" fmla="*/ 41 w 763"/>
                <a:gd name="T35" fmla="*/ 30 h 1283"/>
                <a:gd name="T36" fmla="*/ 40 w 763"/>
                <a:gd name="T37" fmla="*/ 32 h 1283"/>
                <a:gd name="T38" fmla="*/ 38 w 763"/>
                <a:gd name="T39" fmla="*/ 33 h 1283"/>
                <a:gd name="T40" fmla="*/ 38 w 763"/>
                <a:gd name="T41" fmla="*/ 34 h 1283"/>
                <a:gd name="T42" fmla="*/ 37 w 763"/>
                <a:gd name="T43" fmla="*/ 36 h 1283"/>
                <a:gd name="T44" fmla="*/ 36 w 763"/>
                <a:gd name="T45" fmla="*/ 38 h 1283"/>
                <a:gd name="T46" fmla="*/ 35 w 763"/>
                <a:gd name="T47" fmla="*/ 40 h 1283"/>
                <a:gd name="T48" fmla="*/ 34 w 763"/>
                <a:gd name="T49" fmla="*/ 41 h 1283"/>
                <a:gd name="T50" fmla="*/ 33 w 763"/>
                <a:gd name="T51" fmla="*/ 43 h 1283"/>
                <a:gd name="T52" fmla="*/ 32 w 763"/>
                <a:gd name="T53" fmla="*/ 44 h 1283"/>
                <a:gd name="T54" fmla="*/ 32 w 763"/>
                <a:gd name="T55" fmla="*/ 47 h 1283"/>
                <a:gd name="T56" fmla="*/ 30 w 763"/>
                <a:gd name="T57" fmla="*/ 49 h 1283"/>
                <a:gd name="T58" fmla="*/ 29 w 763"/>
                <a:gd name="T59" fmla="*/ 50 h 1283"/>
                <a:gd name="T60" fmla="*/ 28 w 763"/>
                <a:gd name="T61" fmla="*/ 52 h 1283"/>
                <a:gd name="T62" fmla="*/ 27 w 763"/>
                <a:gd name="T63" fmla="*/ 53 h 1283"/>
                <a:gd name="T64" fmla="*/ 26 w 763"/>
                <a:gd name="T65" fmla="*/ 54 h 1283"/>
                <a:gd name="T66" fmla="*/ 25 w 763"/>
                <a:gd name="T67" fmla="*/ 57 h 1283"/>
                <a:gd name="T68" fmla="*/ 24 w 763"/>
                <a:gd name="T69" fmla="*/ 58 h 1283"/>
                <a:gd name="T70" fmla="*/ 22 w 763"/>
                <a:gd name="T71" fmla="*/ 60 h 1283"/>
                <a:gd name="T72" fmla="*/ 21 w 763"/>
                <a:gd name="T73" fmla="*/ 62 h 1283"/>
                <a:gd name="T74" fmla="*/ 21 w 763"/>
                <a:gd name="T75" fmla="*/ 64 h 1283"/>
                <a:gd name="T76" fmla="*/ 20 w 763"/>
                <a:gd name="T77" fmla="*/ 65 h 1283"/>
                <a:gd name="T78" fmla="*/ 19 w 763"/>
                <a:gd name="T79" fmla="*/ 66 h 1283"/>
                <a:gd name="T80" fmla="*/ 18 w 763"/>
                <a:gd name="T81" fmla="*/ 69 h 1283"/>
                <a:gd name="T82" fmla="*/ 17 w 763"/>
                <a:gd name="T83" fmla="*/ 70 h 1283"/>
                <a:gd name="T84" fmla="*/ 16 w 763"/>
                <a:gd name="T85" fmla="*/ 73 h 1283"/>
                <a:gd name="T86" fmla="*/ 15 w 763"/>
                <a:gd name="T87" fmla="*/ 74 h 1283"/>
                <a:gd name="T88" fmla="*/ 14 w 763"/>
                <a:gd name="T89" fmla="*/ 75 h 1283"/>
                <a:gd name="T90" fmla="*/ 13 w 763"/>
                <a:gd name="T91" fmla="*/ 78 h 1283"/>
                <a:gd name="T92" fmla="*/ 12 w 763"/>
                <a:gd name="T93" fmla="*/ 79 h 1283"/>
                <a:gd name="T94" fmla="*/ 10 w 763"/>
                <a:gd name="T95" fmla="*/ 80 h 1283"/>
                <a:gd name="T96" fmla="*/ 9 w 763"/>
                <a:gd name="T97" fmla="*/ 82 h 1283"/>
                <a:gd name="T98" fmla="*/ 7 w 763"/>
                <a:gd name="T99" fmla="*/ 85 h 1283"/>
                <a:gd name="T100" fmla="*/ 7 w 763"/>
                <a:gd name="T101" fmla="*/ 86 h 1283"/>
                <a:gd name="T102" fmla="*/ 7 w 763"/>
                <a:gd name="T103" fmla="*/ 87 h 1283"/>
                <a:gd name="T104" fmla="*/ 7 w 763"/>
                <a:gd name="T105" fmla="*/ 89 h 1283"/>
                <a:gd name="T106" fmla="*/ 7 w 763"/>
                <a:gd name="T107" fmla="*/ 91 h 1283"/>
                <a:gd name="T108" fmla="*/ 7 w 763"/>
                <a:gd name="T109" fmla="*/ 93 h 1283"/>
                <a:gd name="T110" fmla="*/ 7 w 763"/>
                <a:gd name="T111" fmla="*/ 95 h 1283"/>
                <a:gd name="T112" fmla="*/ 7 w 763"/>
                <a:gd name="T113" fmla="*/ 96 h 1283"/>
                <a:gd name="T114" fmla="*/ 0 w 763"/>
                <a:gd name="T115" fmla="*/ 98 h 128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763" h="1283">
                  <a:moveTo>
                    <a:pt x="763" y="0"/>
                  </a:moveTo>
                  <a:lnTo>
                    <a:pt x="750" y="25"/>
                  </a:lnTo>
                  <a:lnTo>
                    <a:pt x="738" y="43"/>
                  </a:lnTo>
                  <a:lnTo>
                    <a:pt x="726" y="68"/>
                  </a:lnTo>
                  <a:lnTo>
                    <a:pt x="713" y="92"/>
                  </a:lnTo>
                  <a:lnTo>
                    <a:pt x="701" y="110"/>
                  </a:lnTo>
                  <a:lnTo>
                    <a:pt x="683" y="135"/>
                  </a:lnTo>
                  <a:lnTo>
                    <a:pt x="670" y="160"/>
                  </a:lnTo>
                  <a:lnTo>
                    <a:pt x="658" y="178"/>
                  </a:lnTo>
                  <a:lnTo>
                    <a:pt x="646" y="203"/>
                  </a:lnTo>
                  <a:lnTo>
                    <a:pt x="633" y="227"/>
                  </a:lnTo>
                  <a:lnTo>
                    <a:pt x="615" y="245"/>
                  </a:lnTo>
                  <a:lnTo>
                    <a:pt x="603" y="270"/>
                  </a:lnTo>
                  <a:lnTo>
                    <a:pt x="590" y="295"/>
                  </a:lnTo>
                  <a:lnTo>
                    <a:pt x="578" y="313"/>
                  </a:lnTo>
                  <a:lnTo>
                    <a:pt x="566" y="338"/>
                  </a:lnTo>
                  <a:lnTo>
                    <a:pt x="554" y="362"/>
                  </a:lnTo>
                  <a:lnTo>
                    <a:pt x="535" y="380"/>
                  </a:lnTo>
                  <a:lnTo>
                    <a:pt x="523" y="405"/>
                  </a:lnTo>
                  <a:lnTo>
                    <a:pt x="510" y="430"/>
                  </a:lnTo>
                  <a:lnTo>
                    <a:pt x="498" y="448"/>
                  </a:lnTo>
                  <a:lnTo>
                    <a:pt x="486" y="473"/>
                  </a:lnTo>
                  <a:lnTo>
                    <a:pt x="474" y="497"/>
                  </a:lnTo>
                  <a:lnTo>
                    <a:pt x="455" y="516"/>
                  </a:lnTo>
                  <a:lnTo>
                    <a:pt x="443" y="540"/>
                  </a:lnTo>
                  <a:lnTo>
                    <a:pt x="431" y="565"/>
                  </a:lnTo>
                  <a:lnTo>
                    <a:pt x="418" y="583"/>
                  </a:lnTo>
                  <a:lnTo>
                    <a:pt x="406" y="608"/>
                  </a:lnTo>
                  <a:lnTo>
                    <a:pt x="388" y="632"/>
                  </a:lnTo>
                  <a:lnTo>
                    <a:pt x="375" y="651"/>
                  </a:lnTo>
                  <a:lnTo>
                    <a:pt x="363" y="675"/>
                  </a:lnTo>
                  <a:lnTo>
                    <a:pt x="351" y="700"/>
                  </a:lnTo>
                  <a:lnTo>
                    <a:pt x="338" y="718"/>
                  </a:lnTo>
                  <a:lnTo>
                    <a:pt x="326" y="743"/>
                  </a:lnTo>
                  <a:lnTo>
                    <a:pt x="308" y="767"/>
                  </a:lnTo>
                  <a:lnTo>
                    <a:pt x="295" y="786"/>
                  </a:lnTo>
                  <a:lnTo>
                    <a:pt x="283" y="810"/>
                  </a:lnTo>
                  <a:lnTo>
                    <a:pt x="271" y="835"/>
                  </a:lnTo>
                  <a:lnTo>
                    <a:pt x="258" y="853"/>
                  </a:lnTo>
                  <a:lnTo>
                    <a:pt x="240" y="878"/>
                  </a:lnTo>
                  <a:lnTo>
                    <a:pt x="228" y="902"/>
                  </a:lnTo>
                  <a:lnTo>
                    <a:pt x="215" y="921"/>
                  </a:lnTo>
                  <a:lnTo>
                    <a:pt x="203" y="945"/>
                  </a:lnTo>
                  <a:lnTo>
                    <a:pt x="191" y="970"/>
                  </a:lnTo>
                  <a:lnTo>
                    <a:pt x="179" y="988"/>
                  </a:lnTo>
                  <a:lnTo>
                    <a:pt x="160" y="1013"/>
                  </a:lnTo>
                  <a:lnTo>
                    <a:pt x="148" y="1037"/>
                  </a:lnTo>
                  <a:lnTo>
                    <a:pt x="135" y="1056"/>
                  </a:lnTo>
                  <a:lnTo>
                    <a:pt x="123" y="1080"/>
                  </a:lnTo>
                  <a:lnTo>
                    <a:pt x="111" y="1105"/>
                  </a:lnTo>
                  <a:lnTo>
                    <a:pt x="99" y="1123"/>
                  </a:lnTo>
                  <a:lnTo>
                    <a:pt x="80" y="1148"/>
                  </a:lnTo>
                  <a:lnTo>
                    <a:pt x="68" y="1172"/>
                  </a:lnTo>
                  <a:lnTo>
                    <a:pt x="56" y="1191"/>
                  </a:lnTo>
                  <a:lnTo>
                    <a:pt x="43" y="1215"/>
                  </a:lnTo>
                  <a:lnTo>
                    <a:pt x="31" y="1240"/>
                  </a:lnTo>
                  <a:lnTo>
                    <a:pt x="13" y="1258"/>
                  </a:lnTo>
                  <a:lnTo>
                    <a:pt x="0" y="1283"/>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5624" name="Freeform 228">
              <a:extLst>
                <a:ext uri="{FF2B5EF4-FFF2-40B4-BE49-F238E27FC236}">
                  <a16:creationId xmlns:a16="http://schemas.microsoft.com/office/drawing/2014/main" id="{AE458AD9-EB75-BC55-6150-1428A23B4838}"/>
                </a:ext>
              </a:extLst>
            </p:cNvPr>
            <p:cNvSpPr>
              <a:spLocks/>
            </p:cNvSpPr>
            <p:nvPr/>
          </p:nvSpPr>
          <p:spPr bwMode="auto">
            <a:xfrm>
              <a:off x="2140" y="1034"/>
              <a:ext cx="713" cy="1199"/>
            </a:xfrm>
            <a:custGeom>
              <a:avLst/>
              <a:gdLst>
                <a:gd name="T0" fmla="*/ 58 w 763"/>
                <a:gd name="T1" fmla="*/ 0 h 1283"/>
                <a:gd name="T2" fmla="*/ 57 w 763"/>
                <a:gd name="T3" fmla="*/ 7 h 1283"/>
                <a:gd name="T4" fmla="*/ 56 w 763"/>
                <a:gd name="T5" fmla="*/ 7 h 1283"/>
                <a:gd name="T6" fmla="*/ 56 w 763"/>
                <a:gd name="T7" fmla="*/ 7 h 1283"/>
                <a:gd name="T8" fmla="*/ 54 w 763"/>
                <a:gd name="T9" fmla="*/ 7 h 1283"/>
                <a:gd name="T10" fmla="*/ 53 w 763"/>
                <a:gd name="T11" fmla="*/ 7 h 1283"/>
                <a:gd name="T12" fmla="*/ 52 w 763"/>
                <a:gd name="T13" fmla="*/ 10 h 1283"/>
                <a:gd name="T14" fmla="*/ 50 w 763"/>
                <a:gd name="T15" fmla="*/ 13 h 1283"/>
                <a:gd name="T16" fmla="*/ 50 w 763"/>
                <a:gd name="T17" fmla="*/ 14 h 1283"/>
                <a:gd name="T18" fmla="*/ 49 w 763"/>
                <a:gd name="T19" fmla="*/ 16 h 1283"/>
                <a:gd name="T20" fmla="*/ 49 w 763"/>
                <a:gd name="T21" fmla="*/ 18 h 1283"/>
                <a:gd name="T22" fmla="*/ 47 w 763"/>
                <a:gd name="T23" fmla="*/ 19 h 1283"/>
                <a:gd name="T24" fmla="*/ 46 w 763"/>
                <a:gd name="T25" fmla="*/ 21 h 1283"/>
                <a:gd name="T26" fmla="*/ 45 w 763"/>
                <a:gd name="T27" fmla="*/ 22 h 1283"/>
                <a:gd name="T28" fmla="*/ 44 w 763"/>
                <a:gd name="T29" fmla="*/ 24 h 1283"/>
                <a:gd name="T30" fmla="*/ 44 w 763"/>
                <a:gd name="T31" fmla="*/ 26 h 1283"/>
                <a:gd name="T32" fmla="*/ 43 w 763"/>
                <a:gd name="T33" fmla="*/ 28 h 1283"/>
                <a:gd name="T34" fmla="*/ 41 w 763"/>
                <a:gd name="T35" fmla="*/ 30 h 1283"/>
                <a:gd name="T36" fmla="*/ 40 w 763"/>
                <a:gd name="T37" fmla="*/ 32 h 1283"/>
                <a:gd name="T38" fmla="*/ 38 w 763"/>
                <a:gd name="T39" fmla="*/ 33 h 1283"/>
                <a:gd name="T40" fmla="*/ 38 w 763"/>
                <a:gd name="T41" fmla="*/ 34 h 1283"/>
                <a:gd name="T42" fmla="*/ 37 w 763"/>
                <a:gd name="T43" fmla="*/ 36 h 1283"/>
                <a:gd name="T44" fmla="*/ 36 w 763"/>
                <a:gd name="T45" fmla="*/ 38 h 1283"/>
                <a:gd name="T46" fmla="*/ 35 w 763"/>
                <a:gd name="T47" fmla="*/ 40 h 1283"/>
                <a:gd name="T48" fmla="*/ 34 w 763"/>
                <a:gd name="T49" fmla="*/ 41 h 1283"/>
                <a:gd name="T50" fmla="*/ 33 w 763"/>
                <a:gd name="T51" fmla="*/ 43 h 1283"/>
                <a:gd name="T52" fmla="*/ 32 w 763"/>
                <a:gd name="T53" fmla="*/ 44 h 1283"/>
                <a:gd name="T54" fmla="*/ 32 w 763"/>
                <a:gd name="T55" fmla="*/ 47 h 1283"/>
                <a:gd name="T56" fmla="*/ 30 w 763"/>
                <a:gd name="T57" fmla="*/ 49 h 1283"/>
                <a:gd name="T58" fmla="*/ 29 w 763"/>
                <a:gd name="T59" fmla="*/ 50 h 1283"/>
                <a:gd name="T60" fmla="*/ 28 w 763"/>
                <a:gd name="T61" fmla="*/ 52 h 1283"/>
                <a:gd name="T62" fmla="*/ 27 w 763"/>
                <a:gd name="T63" fmla="*/ 53 h 1283"/>
                <a:gd name="T64" fmla="*/ 26 w 763"/>
                <a:gd name="T65" fmla="*/ 54 h 1283"/>
                <a:gd name="T66" fmla="*/ 25 w 763"/>
                <a:gd name="T67" fmla="*/ 57 h 1283"/>
                <a:gd name="T68" fmla="*/ 24 w 763"/>
                <a:gd name="T69" fmla="*/ 58 h 1283"/>
                <a:gd name="T70" fmla="*/ 22 w 763"/>
                <a:gd name="T71" fmla="*/ 60 h 1283"/>
                <a:gd name="T72" fmla="*/ 21 w 763"/>
                <a:gd name="T73" fmla="*/ 62 h 1283"/>
                <a:gd name="T74" fmla="*/ 21 w 763"/>
                <a:gd name="T75" fmla="*/ 64 h 1283"/>
                <a:gd name="T76" fmla="*/ 20 w 763"/>
                <a:gd name="T77" fmla="*/ 65 h 1283"/>
                <a:gd name="T78" fmla="*/ 19 w 763"/>
                <a:gd name="T79" fmla="*/ 66 h 1283"/>
                <a:gd name="T80" fmla="*/ 18 w 763"/>
                <a:gd name="T81" fmla="*/ 69 h 1283"/>
                <a:gd name="T82" fmla="*/ 17 w 763"/>
                <a:gd name="T83" fmla="*/ 70 h 1283"/>
                <a:gd name="T84" fmla="*/ 16 w 763"/>
                <a:gd name="T85" fmla="*/ 73 h 1283"/>
                <a:gd name="T86" fmla="*/ 15 w 763"/>
                <a:gd name="T87" fmla="*/ 74 h 1283"/>
                <a:gd name="T88" fmla="*/ 14 w 763"/>
                <a:gd name="T89" fmla="*/ 75 h 1283"/>
                <a:gd name="T90" fmla="*/ 13 w 763"/>
                <a:gd name="T91" fmla="*/ 78 h 1283"/>
                <a:gd name="T92" fmla="*/ 12 w 763"/>
                <a:gd name="T93" fmla="*/ 79 h 1283"/>
                <a:gd name="T94" fmla="*/ 10 w 763"/>
                <a:gd name="T95" fmla="*/ 80 h 1283"/>
                <a:gd name="T96" fmla="*/ 9 w 763"/>
                <a:gd name="T97" fmla="*/ 82 h 1283"/>
                <a:gd name="T98" fmla="*/ 7 w 763"/>
                <a:gd name="T99" fmla="*/ 85 h 1283"/>
                <a:gd name="T100" fmla="*/ 7 w 763"/>
                <a:gd name="T101" fmla="*/ 86 h 1283"/>
                <a:gd name="T102" fmla="*/ 7 w 763"/>
                <a:gd name="T103" fmla="*/ 87 h 1283"/>
                <a:gd name="T104" fmla="*/ 7 w 763"/>
                <a:gd name="T105" fmla="*/ 89 h 1283"/>
                <a:gd name="T106" fmla="*/ 7 w 763"/>
                <a:gd name="T107" fmla="*/ 91 h 1283"/>
                <a:gd name="T108" fmla="*/ 7 w 763"/>
                <a:gd name="T109" fmla="*/ 93 h 1283"/>
                <a:gd name="T110" fmla="*/ 7 w 763"/>
                <a:gd name="T111" fmla="*/ 95 h 1283"/>
                <a:gd name="T112" fmla="*/ 7 w 763"/>
                <a:gd name="T113" fmla="*/ 96 h 1283"/>
                <a:gd name="T114" fmla="*/ 0 w 763"/>
                <a:gd name="T115" fmla="*/ 98 h 128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763" h="1283">
                  <a:moveTo>
                    <a:pt x="763" y="0"/>
                  </a:moveTo>
                  <a:lnTo>
                    <a:pt x="750" y="25"/>
                  </a:lnTo>
                  <a:lnTo>
                    <a:pt x="738" y="43"/>
                  </a:lnTo>
                  <a:lnTo>
                    <a:pt x="726" y="68"/>
                  </a:lnTo>
                  <a:lnTo>
                    <a:pt x="713" y="92"/>
                  </a:lnTo>
                  <a:lnTo>
                    <a:pt x="701" y="110"/>
                  </a:lnTo>
                  <a:lnTo>
                    <a:pt x="683" y="135"/>
                  </a:lnTo>
                  <a:lnTo>
                    <a:pt x="670" y="160"/>
                  </a:lnTo>
                  <a:lnTo>
                    <a:pt x="658" y="178"/>
                  </a:lnTo>
                  <a:lnTo>
                    <a:pt x="646" y="203"/>
                  </a:lnTo>
                  <a:lnTo>
                    <a:pt x="633" y="227"/>
                  </a:lnTo>
                  <a:lnTo>
                    <a:pt x="615" y="245"/>
                  </a:lnTo>
                  <a:lnTo>
                    <a:pt x="603" y="270"/>
                  </a:lnTo>
                  <a:lnTo>
                    <a:pt x="590" y="295"/>
                  </a:lnTo>
                  <a:lnTo>
                    <a:pt x="578" y="313"/>
                  </a:lnTo>
                  <a:lnTo>
                    <a:pt x="566" y="338"/>
                  </a:lnTo>
                  <a:lnTo>
                    <a:pt x="554" y="362"/>
                  </a:lnTo>
                  <a:lnTo>
                    <a:pt x="535" y="380"/>
                  </a:lnTo>
                  <a:lnTo>
                    <a:pt x="523" y="405"/>
                  </a:lnTo>
                  <a:lnTo>
                    <a:pt x="510" y="430"/>
                  </a:lnTo>
                  <a:lnTo>
                    <a:pt x="498" y="448"/>
                  </a:lnTo>
                  <a:lnTo>
                    <a:pt x="486" y="473"/>
                  </a:lnTo>
                  <a:lnTo>
                    <a:pt x="474" y="497"/>
                  </a:lnTo>
                  <a:lnTo>
                    <a:pt x="455" y="516"/>
                  </a:lnTo>
                  <a:lnTo>
                    <a:pt x="443" y="540"/>
                  </a:lnTo>
                  <a:lnTo>
                    <a:pt x="431" y="565"/>
                  </a:lnTo>
                  <a:lnTo>
                    <a:pt x="418" y="583"/>
                  </a:lnTo>
                  <a:lnTo>
                    <a:pt x="406" y="608"/>
                  </a:lnTo>
                  <a:lnTo>
                    <a:pt x="388" y="632"/>
                  </a:lnTo>
                  <a:lnTo>
                    <a:pt x="375" y="651"/>
                  </a:lnTo>
                  <a:lnTo>
                    <a:pt x="363" y="675"/>
                  </a:lnTo>
                  <a:lnTo>
                    <a:pt x="351" y="700"/>
                  </a:lnTo>
                  <a:lnTo>
                    <a:pt x="338" y="718"/>
                  </a:lnTo>
                  <a:lnTo>
                    <a:pt x="326" y="743"/>
                  </a:lnTo>
                  <a:lnTo>
                    <a:pt x="308" y="767"/>
                  </a:lnTo>
                  <a:lnTo>
                    <a:pt x="295" y="786"/>
                  </a:lnTo>
                  <a:lnTo>
                    <a:pt x="283" y="810"/>
                  </a:lnTo>
                  <a:lnTo>
                    <a:pt x="271" y="835"/>
                  </a:lnTo>
                  <a:lnTo>
                    <a:pt x="258" y="853"/>
                  </a:lnTo>
                  <a:lnTo>
                    <a:pt x="240" y="878"/>
                  </a:lnTo>
                  <a:lnTo>
                    <a:pt x="228" y="902"/>
                  </a:lnTo>
                  <a:lnTo>
                    <a:pt x="215" y="921"/>
                  </a:lnTo>
                  <a:lnTo>
                    <a:pt x="203" y="945"/>
                  </a:lnTo>
                  <a:lnTo>
                    <a:pt x="191" y="970"/>
                  </a:lnTo>
                  <a:lnTo>
                    <a:pt x="179" y="988"/>
                  </a:lnTo>
                  <a:lnTo>
                    <a:pt x="160" y="1013"/>
                  </a:lnTo>
                  <a:lnTo>
                    <a:pt x="148" y="1037"/>
                  </a:lnTo>
                  <a:lnTo>
                    <a:pt x="135" y="1056"/>
                  </a:lnTo>
                  <a:lnTo>
                    <a:pt x="123" y="1080"/>
                  </a:lnTo>
                  <a:lnTo>
                    <a:pt x="111" y="1105"/>
                  </a:lnTo>
                  <a:lnTo>
                    <a:pt x="99" y="1123"/>
                  </a:lnTo>
                  <a:lnTo>
                    <a:pt x="80" y="1148"/>
                  </a:lnTo>
                  <a:lnTo>
                    <a:pt x="68" y="1172"/>
                  </a:lnTo>
                  <a:lnTo>
                    <a:pt x="56" y="1191"/>
                  </a:lnTo>
                  <a:lnTo>
                    <a:pt x="43" y="1215"/>
                  </a:lnTo>
                  <a:lnTo>
                    <a:pt x="31" y="1240"/>
                  </a:lnTo>
                  <a:lnTo>
                    <a:pt x="13" y="1258"/>
                  </a:lnTo>
                  <a:lnTo>
                    <a:pt x="0" y="1283"/>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5625" name="Freeform 229">
              <a:extLst>
                <a:ext uri="{FF2B5EF4-FFF2-40B4-BE49-F238E27FC236}">
                  <a16:creationId xmlns:a16="http://schemas.microsoft.com/office/drawing/2014/main" id="{A8BFCCAD-8B46-3161-07CF-BF613A6D86EF}"/>
                </a:ext>
              </a:extLst>
            </p:cNvPr>
            <p:cNvSpPr>
              <a:spLocks/>
            </p:cNvSpPr>
            <p:nvPr/>
          </p:nvSpPr>
          <p:spPr bwMode="auto">
            <a:xfrm>
              <a:off x="2140" y="1034"/>
              <a:ext cx="713" cy="1199"/>
            </a:xfrm>
            <a:custGeom>
              <a:avLst/>
              <a:gdLst>
                <a:gd name="T0" fmla="*/ 58 w 763"/>
                <a:gd name="T1" fmla="*/ 0 h 1283"/>
                <a:gd name="T2" fmla="*/ 57 w 763"/>
                <a:gd name="T3" fmla="*/ 7 h 1283"/>
                <a:gd name="T4" fmla="*/ 56 w 763"/>
                <a:gd name="T5" fmla="*/ 7 h 1283"/>
                <a:gd name="T6" fmla="*/ 56 w 763"/>
                <a:gd name="T7" fmla="*/ 7 h 1283"/>
                <a:gd name="T8" fmla="*/ 54 w 763"/>
                <a:gd name="T9" fmla="*/ 7 h 1283"/>
                <a:gd name="T10" fmla="*/ 53 w 763"/>
                <a:gd name="T11" fmla="*/ 7 h 1283"/>
                <a:gd name="T12" fmla="*/ 52 w 763"/>
                <a:gd name="T13" fmla="*/ 10 h 1283"/>
                <a:gd name="T14" fmla="*/ 50 w 763"/>
                <a:gd name="T15" fmla="*/ 13 h 1283"/>
                <a:gd name="T16" fmla="*/ 50 w 763"/>
                <a:gd name="T17" fmla="*/ 14 h 1283"/>
                <a:gd name="T18" fmla="*/ 49 w 763"/>
                <a:gd name="T19" fmla="*/ 16 h 1283"/>
                <a:gd name="T20" fmla="*/ 49 w 763"/>
                <a:gd name="T21" fmla="*/ 18 h 1283"/>
                <a:gd name="T22" fmla="*/ 47 w 763"/>
                <a:gd name="T23" fmla="*/ 19 h 1283"/>
                <a:gd name="T24" fmla="*/ 46 w 763"/>
                <a:gd name="T25" fmla="*/ 21 h 1283"/>
                <a:gd name="T26" fmla="*/ 45 w 763"/>
                <a:gd name="T27" fmla="*/ 22 h 1283"/>
                <a:gd name="T28" fmla="*/ 44 w 763"/>
                <a:gd name="T29" fmla="*/ 24 h 1283"/>
                <a:gd name="T30" fmla="*/ 44 w 763"/>
                <a:gd name="T31" fmla="*/ 26 h 1283"/>
                <a:gd name="T32" fmla="*/ 43 w 763"/>
                <a:gd name="T33" fmla="*/ 28 h 1283"/>
                <a:gd name="T34" fmla="*/ 41 w 763"/>
                <a:gd name="T35" fmla="*/ 30 h 1283"/>
                <a:gd name="T36" fmla="*/ 40 w 763"/>
                <a:gd name="T37" fmla="*/ 32 h 1283"/>
                <a:gd name="T38" fmla="*/ 38 w 763"/>
                <a:gd name="T39" fmla="*/ 33 h 1283"/>
                <a:gd name="T40" fmla="*/ 38 w 763"/>
                <a:gd name="T41" fmla="*/ 34 h 1283"/>
                <a:gd name="T42" fmla="*/ 37 w 763"/>
                <a:gd name="T43" fmla="*/ 36 h 1283"/>
                <a:gd name="T44" fmla="*/ 36 w 763"/>
                <a:gd name="T45" fmla="*/ 38 h 1283"/>
                <a:gd name="T46" fmla="*/ 35 w 763"/>
                <a:gd name="T47" fmla="*/ 40 h 1283"/>
                <a:gd name="T48" fmla="*/ 34 w 763"/>
                <a:gd name="T49" fmla="*/ 41 h 1283"/>
                <a:gd name="T50" fmla="*/ 33 w 763"/>
                <a:gd name="T51" fmla="*/ 43 h 1283"/>
                <a:gd name="T52" fmla="*/ 32 w 763"/>
                <a:gd name="T53" fmla="*/ 44 h 1283"/>
                <a:gd name="T54" fmla="*/ 32 w 763"/>
                <a:gd name="T55" fmla="*/ 47 h 1283"/>
                <a:gd name="T56" fmla="*/ 30 w 763"/>
                <a:gd name="T57" fmla="*/ 49 h 1283"/>
                <a:gd name="T58" fmla="*/ 29 w 763"/>
                <a:gd name="T59" fmla="*/ 50 h 1283"/>
                <a:gd name="T60" fmla="*/ 28 w 763"/>
                <a:gd name="T61" fmla="*/ 52 h 1283"/>
                <a:gd name="T62" fmla="*/ 27 w 763"/>
                <a:gd name="T63" fmla="*/ 53 h 1283"/>
                <a:gd name="T64" fmla="*/ 26 w 763"/>
                <a:gd name="T65" fmla="*/ 54 h 1283"/>
                <a:gd name="T66" fmla="*/ 25 w 763"/>
                <a:gd name="T67" fmla="*/ 57 h 1283"/>
                <a:gd name="T68" fmla="*/ 24 w 763"/>
                <a:gd name="T69" fmla="*/ 58 h 1283"/>
                <a:gd name="T70" fmla="*/ 22 w 763"/>
                <a:gd name="T71" fmla="*/ 60 h 1283"/>
                <a:gd name="T72" fmla="*/ 21 w 763"/>
                <a:gd name="T73" fmla="*/ 62 h 1283"/>
                <a:gd name="T74" fmla="*/ 21 w 763"/>
                <a:gd name="T75" fmla="*/ 64 h 1283"/>
                <a:gd name="T76" fmla="*/ 20 w 763"/>
                <a:gd name="T77" fmla="*/ 65 h 1283"/>
                <a:gd name="T78" fmla="*/ 19 w 763"/>
                <a:gd name="T79" fmla="*/ 66 h 1283"/>
                <a:gd name="T80" fmla="*/ 18 w 763"/>
                <a:gd name="T81" fmla="*/ 69 h 1283"/>
                <a:gd name="T82" fmla="*/ 17 w 763"/>
                <a:gd name="T83" fmla="*/ 70 h 1283"/>
                <a:gd name="T84" fmla="*/ 16 w 763"/>
                <a:gd name="T85" fmla="*/ 73 h 1283"/>
                <a:gd name="T86" fmla="*/ 15 w 763"/>
                <a:gd name="T87" fmla="*/ 74 h 1283"/>
                <a:gd name="T88" fmla="*/ 14 w 763"/>
                <a:gd name="T89" fmla="*/ 75 h 1283"/>
                <a:gd name="T90" fmla="*/ 13 w 763"/>
                <a:gd name="T91" fmla="*/ 78 h 1283"/>
                <a:gd name="T92" fmla="*/ 12 w 763"/>
                <a:gd name="T93" fmla="*/ 79 h 1283"/>
                <a:gd name="T94" fmla="*/ 10 w 763"/>
                <a:gd name="T95" fmla="*/ 80 h 1283"/>
                <a:gd name="T96" fmla="*/ 9 w 763"/>
                <a:gd name="T97" fmla="*/ 82 h 1283"/>
                <a:gd name="T98" fmla="*/ 7 w 763"/>
                <a:gd name="T99" fmla="*/ 85 h 1283"/>
                <a:gd name="T100" fmla="*/ 7 w 763"/>
                <a:gd name="T101" fmla="*/ 86 h 1283"/>
                <a:gd name="T102" fmla="*/ 7 w 763"/>
                <a:gd name="T103" fmla="*/ 87 h 1283"/>
                <a:gd name="T104" fmla="*/ 7 w 763"/>
                <a:gd name="T105" fmla="*/ 89 h 1283"/>
                <a:gd name="T106" fmla="*/ 7 w 763"/>
                <a:gd name="T107" fmla="*/ 91 h 1283"/>
                <a:gd name="T108" fmla="*/ 7 w 763"/>
                <a:gd name="T109" fmla="*/ 93 h 1283"/>
                <a:gd name="T110" fmla="*/ 7 w 763"/>
                <a:gd name="T111" fmla="*/ 95 h 1283"/>
                <a:gd name="T112" fmla="*/ 7 w 763"/>
                <a:gd name="T113" fmla="*/ 96 h 1283"/>
                <a:gd name="T114" fmla="*/ 0 w 763"/>
                <a:gd name="T115" fmla="*/ 98 h 128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763" h="1283">
                  <a:moveTo>
                    <a:pt x="763" y="0"/>
                  </a:moveTo>
                  <a:lnTo>
                    <a:pt x="750" y="25"/>
                  </a:lnTo>
                  <a:lnTo>
                    <a:pt x="738" y="43"/>
                  </a:lnTo>
                  <a:lnTo>
                    <a:pt x="726" y="68"/>
                  </a:lnTo>
                  <a:lnTo>
                    <a:pt x="713" y="92"/>
                  </a:lnTo>
                  <a:lnTo>
                    <a:pt x="701" y="110"/>
                  </a:lnTo>
                  <a:lnTo>
                    <a:pt x="683" y="135"/>
                  </a:lnTo>
                  <a:lnTo>
                    <a:pt x="670" y="160"/>
                  </a:lnTo>
                  <a:lnTo>
                    <a:pt x="658" y="178"/>
                  </a:lnTo>
                  <a:lnTo>
                    <a:pt x="646" y="203"/>
                  </a:lnTo>
                  <a:lnTo>
                    <a:pt x="633" y="227"/>
                  </a:lnTo>
                  <a:lnTo>
                    <a:pt x="615" y="245"/>
                  </a:lnTo>
                  <a:lnTo>
                    <a:pt x="603" y="270"/>
                  </a:lnTo>
                  <a:lnTo>
                    <a:pt x="590" y="295"/>
                  </a:lnTo>
                  <a:lnTo>
                    <a:pt x="578" y="313"/>
                  </a:lnTo>
                  <a:lnTo>
                    <a:pt x="566" y="338"/>
                  </a:lnTo>
                  <a:lnTo>
                    <a:pt x="554" y="362"/>
                  </a:lnTo>
                  <a:lnTo>
                    <a:pt x="535" y="380"/>
                  </a:lnTo>
                  <a:lnTo>
                    <a:pt x="523" y="405"/>
                  </a:lnTo>
                  <a:lnTo>
                    <a:pt x="510" y="430"/>
                  </a:lnTo>
                  <a:lnTo>
                    <a:pt x="498" y="448"/>
                  </a:lnTo>
                  <a:lnTo>
                    <a:pt x="486" y="473"/>
                  </a:lnTo>
                  <a:lnTo>
                    <a:pt x="474" y="497"/>
                  </a:lnTo>
                  <a:lnTo>
                    <a:pt x="455" y="516"/>
                  </a:lnTo>
                  <a:lnTo>
                    <a:pt x="443" y="540"/>
                  </a:lnTo>
                  <a:lnTo>
                    <a:pt x="431" y="565"/>
                  </a:lnTo>
                  <a:lnTo>
                    <a:pt x="418" y="583"/>
                  </a:lnTo>
                  <a:lnTo>
                    <a:pt x="406" y="608"/>
                  </a:lnTo>
                  <a:lnTo>
                    <a:pt x="388" y="632"/>
                  </a:lnTo>
                  <a:lnTo>
                    <a:pt x="375" y="651"/>
                  </a:lnTo>
                  <a:lnTo>
                    <a:pt x="363" y="675"/>
                  </a:lnTo>
                  <a:lnTo>
                    <a:pt x="351" y="700"/>
                  </a:lnTo>
                  <a:lnTo>
                    <a:pt x="338" y="718"/>
                  </a:lnTo>
                  <a:lnTo>
                    <a:pt x="326" y="743"/>
                  </a:lnTo>
                  <a:lnTo>
                    <a:pt x="308" y="767"/>
                  </a:lnTo>
                  <a:lnTo>
                    <a:pt x="295" y="786"/>
                  </a:lnTo>
                  <a:lnTo>
                    <a:pt x="283" y="810"/>
                  </a:lnTo>
                  <a:lnTo>
                    <a:pt x="271" y="835"/>
                  </a:lnTo>
                  <a:lnTo>
                    <a:pt x="258" y="853"/>
                  </a:lnTo>
                  <a:lnTo>
                    <a:pt x="240" y="878"/>
                  </a:lnTo>
                  <a:lnTo>
                    <a:pt x="228" y="902"/>
                  </a:lnTo>
                  <a:lnTo>
                    <a:pt x="215" y="921"/>
                  </a:lnTo>
                  <a:lnTo>
                    <a:pt x="203" y="945"/>
                  </a:lnTo>
                  <a:lnTo>
                    <a:pt x="191" y="970"/>
                  </a:lnTo>
                  <a:lnTo>
                    <a:pt x="179" y="988"/>
                  </a:lnTo>
                  <a:lnTo>
                    <a:pt x="160" y="1013"/>
                  </a:lnTo>
                  <a:lnTo>
                    <a:pt x="148" y="1037"/>
                  </a:lnTo>
                  <a:lnTo>
                    <a:pt x="135" y="1056"/>
                  </a:lnTo>
                  <a:lnTo>
                    <a:pt x="123" y="1080"/>
                  </a:lnTo>
                  <a:lnTo>
                    <a:pt x="111" y="1105"/>
                  </a:lnTo>
                  <a:lnTo>
                    <a:pt x="99" y="1123"/>
                  </a:lnTo>
                  <a:lnTo>
                    <a:pt x="80" y="1148"/>
                  </a:lnTo>
                  <a:lnTo>
                    <a:pt x="68" y="1172"/>
                  </a:lnTo>
                  <a:lnTo>
                    <a:pt x="56" y="1191"/>
                  </a:lnTo>
                  <a:lnTo>
                    <a:pt x="43" y="1215"/>
                  </a:lnTo>
                  <a:lnTo>
                    <a:pt x="31" y="1240"/>
                  </a:lnTo>
                  <a:lnTo>
                    <a:pt x="13" y="1258"/>
                  </a:lnTo>
                  <a:lnTo>
                    <a:pt x="0" y="1283"/>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5626" name="Freeform 230">
              <a:extLst>
                <a:ext uri="{FF2B5EF4-FFF2-40B4-BE49-F238E27FC236}">
                  <a16:creationId xmlns:a16="http://schemas.microsoft.com/office/drawing/2014/main" id="{BDE27D63-1604-81CE-44A5-D267DAEEBE59}"/>
                </a:ext>
              </a:extLst>
            </p:cNvPr>
            <p:cNvSpPr>
              <a:spLocks/>
            </p:cNvSpPr>
            <p:nvPr/>
          </p:nvSpPr>
          <p:spPr bwMode="auto">
            <a:xfrm>
              <a:off x="2140" y="1034"/>
              <a:ext cx="713" cy="1199"/>
            </a:xfrm>
            <a:custGeom>
              <a:avLst/>
              <a:gdLst>
                <a:gd name="T0" fmla="*/ 58 w 763"/>
                <a:gd name="T1" fmla="*/ 0 h 1283"/>
                <a:gd name="T2" fmla="*/ 57 w 763"/>
                <a:gd name="T3" fmla="*/ 7 h 1283"/>
                <a:gd name="T4" fmla="*/ 56 w 763"/>
                <a:gd name="T5" fmla="*/ 7 h 1283"/>
                <a:gd name="T6" fmla="*/ 56 w 763"/>
                <a:gd name="T7" fmla="*/ 7 h 1283"/>
                <a:gd name="T8" fmla="*/ 54 w 763"/>
                <a:gd name="T9" fmla="*/ 7 h 1283"/>
                <a:gd name="T10" fmla="*/ 53 w 763"/>
                <a:gd name="T11" fmla="*/ 7 h 1283"/>
                <a:gd name="T12" fmla="*/ 52 w 763"/>
                <a:gd name="T13" fmla="*/ 10 h 1283"/>
                <a:gd name="T14" fmla="*/ 50 w 763"/>
                <a:gd name="T15" fmla="*/ 13 h 1283"/>
                <a:gd name="T16" fmla="*/ 50 w 763"/>
                <a:gd name="T17" fmla="*/ 14 h 1283"/>
                <a:gd name="T18" fmla="*/ 49 w 763"/>
                <a:gd name="T19" fmla="*/ 16 h 1283"/>
                <a:gd name="T20" fmla="*/ 49 w 763"/>
                <a:gd name="T21" fmla="*/ 18 h 1283"/>
                <a:gd name="T22" fmla="*/ 47 w 763"/>
                <a:gd name="T23" fmla="*/ 19 h 1283"/>
                <a:gd name="T24" fmla="*/ 46 w 763"/>
                <a:gd name="T25" fmla="*/ 21 h 1283"/>
                <a:gd name="T26" fmla="*/ 45 w 763"/>
                <a:gd name="T27" fmla="*/ 22 h 1283"/>
                <a:gd name="T28" fmla="*/ 44 w 763"/>
                <a:gd name="T29" fmla="*/ 24 h 1283"/>
                <a:gd name="T30" fmla="*/ 44 w 763"/>
                <a:gd name="T31" fmla="*/ 26 h 1283"/>
                <a:gd name="T32" fmla="*/ 43 w 763"/>
                <a:gd name="T33" fmla="*/ 28 h 1283"/>
                <a:gd name="T34" fmla="*/ 41 w 763"/>
                <a:gd name="T35" fmla="*/ 30 h 1283"/>
                <a:gd name="T36" fmla="*/ 40 w 763"/>
                <a:gd name="T37" fmla="*/ 32 h 1283"/>
                <a:gd name="T38" fmla="*/ 38 w 763"/>
                <a:gd name="T39" fmla="*/ 33 h 1283"/>
                <a:gd name="T40" fmla="*/ 38 w 763"/>
                <a:gd name="T41" fmla="*/ 34 h 1283"/>
                <a:gd name="T42" fmla="*/ 37 w 763"/>
                <a:gd name="T43" fmla="*/ 36 h 1283"/>
                <a:gd name="T44" fmla="*/ 36 w 763"/>
                <a:gd name="T45" fmla="*/ 38 h 1283"/>
                <a:gd name="T46" fmla="*/ 35 w 763"/>
                <a:gd name="T47" fmla="*/ 40 h 1283"/>
                <a:gd name="T48" fmla="*/ 34 w 763"/>
                <a:gd name="T49" fmla="*/ 41 h 1283"/>
                <a:gd name="T50" fmla="*/ 33 w 763"/>
                <a:gd name="T51" fmla="*/ 43 h 1283"/>
                <a:gd name="T52" fmla="*/ 32 w 763"/>
                <a:gd name="T53" fmla="*/ 44 h 1283"/>
                <a:gd name="T54" fmla="*/ 32 w 763"/>
                <a:gd name="T55" fmla="*/ 47 h 1283"/>
                <a:gd name="T56" fmla="*/ 30 w 763"/>
                <a:gd name="T57" fmla="*/ 49 h 1283"/>
                <a:gd name="T58" fmla="*/ 29 w 763"/>
                <a:gd name="T59" fmla="*/ 50 h 1283"/>
                <a:gd name="T60" fmla="*/ 28 w 763"/>
                <a:gd name="T61" fmla="*/ 52 h 1283"/>
                <a:gd name="T62" fmla="*/ 27 w 763"/>
                <a:gd name="T63" fmla="*/ 53 h 1283"/>
                <a:gd name="T64" fmla="*/ 26 w 763"/>
                <a:gd name="T65" fmla="*/ 54 h 1283"/>
                <a:gd name="T66" fmla="*/ 25 w 763"/>
                <a:gd name="T67" fmla="*/ 57 h 1283"/>
                <a:gd name="T68" fmla="*/ 24 w 763"/>
                <a:gd name="T69" fmla="*/ 58 h 1283"/>
                <a:gd name="T70" fmla="*/ 22 w 763"/>
                <a:gd name="T71" fmla="*/ 60 h 1283"/>
                <a:gd name="T72" fmla="*/ 21 w 763"/>
                <a:gd name="T73" fmla="*/ 62 h 1283"/>
                <a:gd name="T74" fmla="*/ 21 w 763"/>
                <a:gd name="T75" fmla="*/ 64 h 1283"/>
                <a:gd name="T76" fmla="*/ 20 w 763"/>
                <a:gd name="T77" fmla="*/ 65 h 1283"/>
                <a:gd name="T78" fmla="*/ 19 w 763"/>
                <a:gd name="T79" fmla="*/ 66 h 1283"/>
                <a:gd name="T80" fmla="*/ 18 w 763"/>
                <a:gd name="T81" fmla="*/ 69 h 1283"/>
                <a:gd name="T82" fmla="*/ 17 w 763"/>
                <a:gd name="T83" fmla="*/ 70 h 1283"/>
                <a:gd name="T84" fmla="*/ 16 w 763"/>
                <a:gd name="T85" fmla="*/ 73 h 1283"/>
                <a:gd name="T86" fmla="*/ 15 w 763"/>
                <a:gd name="T87" fmla="*/ 74 h 1283"/>
                <a:gd name="T88" fmla="*/ 14 w 763"/>
                <a:gd name="T89" fmla="*/ 75 h 1283"/>
                <a:gd name="T90" fmla="*/ 13 w 763"/>
                <a:gd name="T91" fmla="*/ 78 h 1283"/>
                <a:gd name="T92" fmla="*/ 12 w 763"/>
                <a:gd name="T93" fmla="*/ 79 h 1283"/>
                <a:gd name="T94" fmla="*/ 10 w 763"/>
                <a:gd name="T95" fmla="*/ 80 h 1283"/>
                <a:gd name="T96" fmla="*/ 9 w 763"/>
                <a:gd name="T97" fmla="*/ 82 h 1283"/>
                <a:gd name="T98" fmla="*/ 7 w 763"/>
                <a:gd name="T99" fmla="*/ 85 h 1283"/>
                <a:gd name="T100" fmla="*/ 7 w 763"/>
                <a:gd name="T101" fmla="*/ 86 h 1283"/>
                <a:gd name="T102" fmla="*/ 7 w 763"/>
                <a:gd name="T103" fmla="*/ 87 h 1283"/>
                <a:gd name="T104" fmla="*/ 7 w 763"/>
                <a:gd name="T105" fmla="*/ 89 h 1283"/>
                <a:gd name="T106" fmla="*/ 7 w 763"/>
                <a:gd name="T107" fmla="*/ 91 h 1283"/>
                <a:gd name="T108" fmla="*/ 7 w 763"/>
                <a:gd name="T109" fmla="*/ 93 h 1283"/>
                <a:gd name="T110" fmla="*/ 7 w 763"/>
                <a:gd name="T111" fmla="*/ 95 h 1283"/>
                <a:gd name="T112" fmla="*/ 7 w 763"/>
                <a:gd name="T113" fmla="*/ 96 h 1283"/>
                <a:gd name="T114" fmla="*/ 0 w 763"/>
                <a:gd name="T115" fmla="*/ 98 h 128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763" h="1283">
                  <a:moveTo>
                    <a:pt x="763" y="0"/>
                  </a:moveTo>
                  <a:lnTo>
                    <a:pt x="750" y="25"/>
                  </a:lnTo>
                  <a:lnTo>
                    <a:pt x="738" y="43"/>
                  </a:lnTo>
                  <a:lnTo>
                    <a:pt x="726" y="68"/>
                  </a:lnTo>
                  <a:lnTo>
                    <a:pt x="713" y="92"/>
                  </a:lnTo>
                  <a:lnTo>
                    <a:pt x="701" y="110"/>
                  </a:lnTo>
                  <a:lnTo>
                    <a:pt x="683" y="135"/>
                  </a:lnTo>
                  <a:lnTo>
                    <a:pt x="670" y="160"/>
                  </a:lnTo>
                  <a:lnTo>
                    <a:pt x="658" y="178"/>
                  </a:lnTo>
                  <a:lnTo>
                    <a:pt x="646" y="203"/>
                  </a:lnTo>
                  <a:lnTo>
                    <a:pt x="633" y="227"/>
                  </a:lnTo>
                  <a:lnTo>
                    <a:pt x="615" y="245"/>
                  </a:lnTo>
                  <a:lnTo>
                    <a:pt x="603" y="270"/>
                  </a:lnTo>
                  <a:lnTo>
                    <a:pt x="590" y="295"/>
                  </a:lnTo>
                  <a:lnTo>
                    <a:pt x="578" y="313"/>
                  </a:lnTo>
                  <a:lnTo>
                    <a:pt x="566" y="338"/>
                  </a:lnTo>
                  <a:lnTo>
                    <a:pt x="554" y="362"/>
                  </a:lnTo>
                  <a:lnTo>
                    <a:pt x="535" y="380"/>
                  </a:lnTo>
                  <a:lnTo>
                    <a:pt x="523" y="405"/>
                  </a:lnTo>
                  <a:lnTo>
                    <a:pt x="510" y="430"/>
                  </a:lnTo>
                  <a:lnTo>
                    <a:pt x="498" y="448"/>
                  </a:lnTo>
                  <a:lnTo>
                    <a:pt x="486" y="473"/>
                  </a:lnTo>
                  <a:lnTo>
                    <a:pt x="474" y="497"/>
                  </a:lnTo>
                  <a:lnTo>
                    <a:pt x="455" y="516"/>
                  </a:lnTo>
                  <a:lnTo>
                    <a:pt x="443" y="540"/>
                  </a:lnTo>
                  <a:lnTo>
                    <a:pt x="431" y="565"/>
                  </a:lnTo>
                  <a:lnTo>
                    <a:pt x="418" y="583"/>
                  </a:lnTo>
                  <a:lnTo>
                    <a:pt x="406" y="608"/>
                  </a:lnTo>
                  <a:lnTo>
                    <a:pt x="388" y="632"/>
                  </a:lnTo>
                  <a:lnTo>
                    <a:pt x="375" y="651"/>
                  </a:lnTo>
                  <a:lnTo>
                    <a:pt x="363" y="675"/>
                  </a:lnTo>
                  <a:lnTo>
                    <a:pt x="351" y="700"/>
                  </a:lnTo>
                  <a:lnTo>
                    <a:pt x="338" y="718"/>
                  </a:lnTo>
                  <a:lnTo>
                    <a:pt x="326" y="743"/>
                  </a:lnTo>
                  <a:lnTo>
                    <a:pt x="308" y="767"/>
                  </a:lnTo>
                  <a:lnTo>
                    <a:pt x="295" y="786"/>
                  </a:lnTo>
                  <a:lnTo>
                    <a:pt x="283" y="810"/>
                  </a:lnTo>
                  <a:lnTo>
                    <a:pt x="271" y="835"/>
                  </a:lnTo>
                  <a:lnTo>
                    <a:pt x="258" y="853"/>
                  </a:lnTo>
                  <a:lnTo>
                    <a:pt x="240" y="878"/>
                  </a:lnTo>
                  <a:lnTo>
                    <a:pt x="228" y="902"/>
                  </a:lnTo>
                  <a:lnTo>
                    <a:pt x="215" y="921"/>
                  </a:lnTo>
                  <a:lnTo>
                    <a:pt x="203" y="945"/>
                  </a:lnTo>
                  <a:lnTo>
                    <a:pt x="191" y="970"/>
                  </a:lnTo>
                  <a:lnTo>
                    <a:pt x="179" y="988"/>
                  </a:lnTo>
                  <a:lnTo>
                    <a:pt x="160" y="1013"/>
                  </a:lnTo>
                  <a:lnTo>
                    <a:pt x="148" y="1037"/>
                  </a:lnTo>
                  <a:lnTo>
                    <a:pt x="135" y="1056"/>
                  </a:lnTo>
                  <a:lnTo>
                    <a:pt x="123" y="1080"/>
                  </a:lnTo>
                  <a:lnTo>
                    <a:pt x="111" y="1105"/>
                  </a:lnTo>
                  <a:lnTo>
                    <a:pt x="99" y="1123"/>
                  </a:lnTo>
                  <a:lnTo>
                    <a:pt x="80" y="1148"/>
                  </a:lnTo>
                  <a:lnTo>
                    <a:pt x="68" y="1172"/>
                  </a:lnTo>
                  <a:lnTo>
                    <a:pt x="56" y="1191"/>
                  </a:lnTo>
                  <a:lnTo>
                    <a:pt x="43" y="1215"/>
                  </a:lnTo>
                  <a:lnTo>
                    <a:pt x="31" y="1240"/>
                  </a:lnTo>
                  <a:lnTo>
                    <a:pt x="13" y="1258"/>
                  </a:lnTo>
                  <a:lnTo>
                    <a:pt x="0" y="1283"/>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5627" name="Freeform 231">
              <a:extLst>
                <a:ext uri="{FF2B5EF4-FFF2-40B4-BE49-F238E27FC236}">
                  <a16:creationId xmlns:a16="http://schemas.microsoft.com/office/drawing/2014/main" id="{14167905-98AF-4F5A-144F-4F9E3609470B}"/>
                </a:ext>
              </a:extLst>
            </p:cNvPr>
            <p:cNvSpPr>
              <a:spLocks/>
            </p:cNvSpPr>
            <p:nvPr/>
          </p:nvSpPr>
          <p:spPr bwMode="auto">
            <a:xfrm>
              <a:off x="2140" y="1034"/>
              <a:ext cx="713" cy="1199"/>
            </a:xfrm>
            <a:custGeom>
              <a:avLst/>
              <a:gdLst>
                <a:gd name="T0" fmla="*/ 58 w 763"/>
                <a:gd name="T1" fmla="*/ 0 h 1283"/>
                <a:gd name="T2" fmla="*/ 57 w 763"/>
                <a:gd name="T3" fmla="*/ 7 h 1283"/>
                <a:gd name="T4" fmla="*/ 56 w 763"/>
                <a:gd name="T5" fmla="*/ 7 h 1283"/>
                <a:gd name="T6" fmla="*/ 56 w 763"/>
                <a:gd name="T7" fmla="*/ 7 h 1283"/>
                <a:gd name="T8" fmla="*/ 54 w 763"/>
                <a:gd name="T9" fmla="*/ 7 h 1283"/>
                <a:gd name="T10" fmla="*/ 53 w 763"/>
                <a:gd name="T11" fmla="*/ 7 h 1283"/>
                <a:gd name="T12" fmla="*/ 52 w 763"/>
                <a:gd name="T13" fmla="*/ 10 h 1283"/>
                <a:gd name="T14" fmla="*/ 50 w 763"/>
                <a:gd name="T15" fmla="*/ 13 h 1283"/>
                <a:gd name="T16" fmla="*/ 50 w 763"/>
                <a:gd name="T17" fmla="*/ 14 h 1283"/>
                <a:gd name="T18" fmla="*/ 49 w 763"/>
                <a:gd name="T19" fmla="*/ 16 h 1283"/>
                <a:gd name="T20" fmla="*/ 49 w 763"/>
                <a:gd name="T21" fmla="*/ 18 h 1283"/>
                <a:gd name="T22" fmla="*/ 47 w 763"/>
                <a:gd name="T23" fmla="*/ 19 h 1283"/>
                <a:gd name="T24" fmla="*/ 46 w 763"/>
                <a:gd name="T25" fmla="*/ 21 h 1283"/>
                <a:gd name="T26" fmla="*/ 45 w 763"/>
                <a:gd name="T27" fmla="*/ 22 h 1283"/>
                <a:gd name="T28" fmla="*/ 44 w 763"/>
                <a:gd name="T29" fmla="*/ 24 h 1283"/>
                <a:gd name="T30" fmla="*/ 44 w 763"/>
                <a:gd name="T31" fmla="*/ 26 h 1283"/>
                <a:gd name="T32" fmla="*/ 43 w 763"/>
                <a:gd name="T33" fmla="*/ 28 h 1283"/>
                <a:gd name="T34" fmla="*/ 41 w 763"/>
                <a:gd name="T35" fmla="*/ 30 h 1283"/>
                <a:gd name="T36" fmla="*/ 40 w 763"/>
                <a:gd name="T37" fmla="*/ 32 h 1283"/>
                <a:gd name="T38" fmla="*/ 38 w 763"/>
                <a:gd name="T39" fmla="*/ 33 h 1283"/>
                <a:gd name="T40" fmla="*/ 38 w 763"/>
                <a:gd name="T41" fmla="*/ 34 h 1283"/>
                <a:gd name="T42" fmla="*/ 37 w 763"/>
                <a:gd name="T43" fmla="*/ 36 h 1283"/>
                <a:gd name="T44" fmla="*/ 36 w 763"/>
                <a:gd name="T45" fmla="*/ 38 h 1283"/>
                <a:gd name="T46" fmla="*/ 35 w 763"/>
                <a:gd name="T47" fmla="*/ 40 h 1283"/>
                <a:gd name="T48" fmla="*/ 34 w 763"/>
                <a:gd name="T49" fmla="*/ 41 h 1283"/>
                <a:gd name="T50" fmla="*/ 33 w 763"/>
                <a:gd name="T51" fmla="*/ 43 h 1283"/>
                <a:gd name="T52" fmla="*/ 32 w 763"/>
                <a:gd name="T53" fmla="*/ 44 h 1283"/>
                <a:gd name="T54" fmla="*/ 32 w 763"/>
                <a:gd name="T55" fmla="*/ 47 h 1283"/>
                <a:gd name="T56" fmla="*/ 30 w 763"/>
                <a:gd name="T57" fmla="*/ 49 h 1283"/>
                <a:gd name="T58" fmla="*/ 29 w 763"/>
                <a:gd name="T59" fmla="*/ 50 h 1283"/>
                <a:gd name="T60" fmla="*/ 28 w 763"/>
                <a:gd name="T61" fmla="*/ 52 h 1283"/>
                <a:gd name="T62" fmla="*/ 27 w 763"/>
                <a:gd name="T63" fmla="*/ 53 h 1283"/>
                <a:gd name="T64" fmla="*/ 26 w 763"/>
                <a:gd name="T65" fmla="*/ 54 h 1283"/>
                <a:gd name="T66" fmla="*/ 25 w 763"/>
                <a:gd name="T67" fmla="*/ 57 h 1283"/>
                <a:gd name="T68" fmla="*/ 24 w 763"/>
                <a:gd name="T69" fmla="*/ 58 h 1283"/>
                <a:gd name="T70" fmla="*/ 22 w 763"/>
                <a:gd name="T71" fmla="*/ 60 h 1283"/>
                <a:gd name="T72" fmla="*/ 21 w 763"/>
                <a:gd name="T73" fmla="*/ 62 h 1283"/>
                <a:gd name="T74" fmla="*/ 21 w 763"/>
                <a:gd name="T75" fmla="*/ 64 h 1283"/>
                <a:gd name="T76" fmla="*/ 20 w 763"/>
                <a:gd name="T77" fmla="*/ 65 h 1283"/>
                <a:gd name="T78" fmla="*/ 19 w 763"/>
                <a:gd name="T79" fmla="*/ 66 h 1283"/>
                <a:gd name="T80" fmla="*/ 18 w 763"/>
                <a:gd name="T81" fmla="*/ 69 h 1283"/>
                <a:gd name="T82" fmla="*/ 17 w 763"/>
                <a:gd name="T83" fmla="*/ 70 h 1283"/>
                <a:gd name="T84" fmla="*/ 16 w 763"/>
                <a:gd name="T85" fmla="*/ 73 h 1283"/>
                <a:gd name="T86" fmla="*/ 15 w 763"/>
                <a:gd name="T87" fmla="*/ 74 h 1283"/>
                <a:gd name="T88" fmla="*/ 14 w 763"/>
                <a:gd name="T89" fmla="*/ 75 h 1283"/>
                <a:gd name="T90" fmla="*/ 13 w 763"/>
                <a:gd name="T91" fmla="*/ 78 h 1283"/>
                <a:gd name="T92" fmla="*/ 12 w 763"/>
                <a:gd name="T93" fmla="*/ 79 h 1283"/>
                <a:gd name="T94" fmla="*/ 10 w 763"/>
                <a:gd name="T95" fmla="*/ 80 h 1283"/>
                <a:gd name="T96" fmla="*/ 9 w 763"/>
                <a:gd name="T97" fmla="*/ 82 h 1283"/>
                <a:gd name="T98" fmla="*/ 7 w 763"/>
                <a:gd name="T99" fmla="*/ 85 h 1283"/>
                <a:gd name="T100" fmla="*/ 7 w 763"/>
                <a:gd name="T101" fmla="*/ 86 h 1283"/>
                <a:gd name="T102" fmla="*/ 7 w 763"/>
                <a:gd name="T103" fmla="*/ 87 h 1283"/>
                <a:gd name="T104" fmla="*/ 7 w 763"/>
                <a:gd name="T105" fmla="*/ 89 h 1283"/>
                <a:gd name="T106" fmla="*/ 7 w 763"/>
                <a:gd name="T107" fmla="*/ 91 h 1283"/>
                <a:gd name="T108" fmla="*/ 7 w 763"/>
                <a:gd name="T109" fmla="*/ 93 h 1283"/>
                <a:gd name="T110" fmla="*/ 7 w 763"/>
                <a:gd name="T111" fmla="*/ 95 h 1283"/>
                <a:gd name="T112" fmla="*/ 7 w 763"/>
                <a:gd name="T113" fmla="*/ 96 h 1283"/>
                <a:gd name="T114" fmla="*/ 0 w 763"/>
                <a:gd name="T115" fmla="*/ 98 h 128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763" h="1283">
                  <a:moveTo>
                    <a:pt x="763" y="0"/>
                  </a:moveTo>
                  <a:lnTo>
                    <a:pt x="750" y="25"/>
                  </a:lnTo>
                  <a:lnTo>
                    <a:pt x="738" y="43"/>
                  </a:lnTo>
                  <a:lnTo>
                    <a:pt x="726" y="68"/>
                  </a:lnTo>
                  <a:lnTo>
                    <a:pt x="713" y="92"/>
                  </a:lnTo>
                  <a:lnTo>
                    <a:pt x="701" y="110"/>
                  </a:lnTo>
                  <a:lnTo>
                    <a:pt x="683" y="135"/>
                  </a:lnTo>
                  <a:lnTo>
                    <a:pt x="670" y="160"/>
                  </a:lnTo>
                  <a:lnTo>
                    <a:pt x="658" y="178"/>
                  </a:lnTo>
                  <a:lnTo>
                    <a:pt x="646" y="203"/>
                  </a:lnTo>
                  <a:lnTo>
                    <a:pt x="633" y="227"/>
                  </a:lnTo>
                  <a:lnTo>
                    <a:pt x="615" y="245"/>
                  </a:lnTo>
                  <a:lnTo>
                    <a:pt x="603" y="270"/>
                  </a:lnTo>
                  <a:lnTo>
                    <a:pt x="590" y="295"/>
                  </a:lnTo>
                  <a:lnTo>
                    <a:pt x="578" y="313"/>
                  </a:lnTo>
                  <a:lnTo>
                    <a:pt x="566" y="338"/>
                  </a:lnTo>
                  <a:lnTo>
                    <a:pt x="554" y="362"/>
                  </a:lnTo>
                  <a:lnTo>
                    <a:pt x="535" y="380"/>
                  </a:lnTo>
                  <a:lnTo>
                    <a:pt x="523" y="405"/>
                  </a:lnTo>
                  <a:lnTo>
                    <a:pt x="510" y="430"/>
                  </a:lnTo>
                  <a:lnTo>
                    <a:pt x="498" y="448"/>
                  </a:lnTo>
                  <a:lnTo>
                    <a:pt x="486" y="473"/>
                  </a:lnTo>
                  <a:lnTo>
                    <a:pt x="474" y="497"/>
                  </a:lnTo>
                  <a:lnTo>
                    <a:pt x="455" y="516"/>
                  </a:lnTo>
                  <a:lnTo>
                    <a:pt x="443" y="540"/>
                  </a:lnTo>
                  <a:lnTo>
                    <a:pt x="431" y="565"/>
                  </a:lnTo>
                  <a:lnTo>
                    <a:pt x="418" y="583"/>
                  </a:lnTo>
                  <a:lnTo>
                    <a:pt x="406" y="608"/>
                  </a:lnTo>
                  <a:lnTo>
                    <a:pt x="388" y="632"/>
                  </a:lnTo>
                  <a:lnTo>
                    <a:pt x="375" y="651"/>
                  </a:lnTo>
                  <a:lnTo>
                    <a:pt x="363" y="675"/>
                  </a:lnTo>
                  <a:lnTo>
                    <a:pt x="351" y="700"/>
                  </a:lnTo>
                  <a:lnTo>
                    <a:pt x="338" y="718"/>
                  </a:lnTo>
                  <a:lnTo>
                    <a:pt x="326" y="743"/>
                  </a:lnTo>
                  <a:lnTo>
                    <a:pt x="308" y="767"/>
                  </a:lnTo>
                  <a:lnTo>
                    <a:pt x="295" y="786"/>
                  </a:lnTo>
                  <a:lnTo>
                    <a:pt x="283" y="810"/>
                  </a:lnTo>
                  <a:lnTo>
                    <a:pt x="271" y="835"/>
                  </a:lnTo>
                  <a:lnTo>
                    <a:pt x="258" y="853"/>
                  </a:lnTo>
                  <a:lnTo>
                    <a:pt x="240" y="878"/>
                  </a:lnTo>
                  <a:lnTo>
                    <a:pt x="228" y="902"/>
                  </a:lnTo>
                  <a:lnTo>
                    <a:pt x="215" y="921"/>
                  </a:lnTo>
                  <a:lnTo>
                    <a:pt x="203" y="945"/>
                  </a:lnTo>
                  <a:lnTo>
                    <a:pt x="191" y="970"/>
                  </a:lnTo>
                  <a:lnTo>
                    <a:pt x="179" y="988"/>
                  </a:lnTo>
                  <a:lnTo>
                    <a:pt x="160" y="1013"/>
                  </a:lnTo>
                  <a:lnTo>
                    <a:pt x="148" y="1037"/>
                  </a:lnTo>
                  <a:lnTo>
                    <a:pt x="135" y="1056"/>
                  </a:lnTo>
                  <a:lnTo>
                    <a:pt x="123" y="1080"/>
                  </a:lnTo>
                  <a:lnTo>
                    <a:pt x="111" y="1105"/>
                  </a:lnTo>
                  <a:lnTo>
                    <a:pt x="99" y="1123"/>
                  </a:lnTo>
                  <a:lnTo>
                    <a:pt x="80" y="1148"/>
                  </a:lnTo>
                  <a:lnTo>
                    <a:pt x="68" y="1172"/>
                  </a:lnTo>
                  <a:lnTo>
                    <a:pt x="56" y="1191"/>
                  </a:lnTo>
                  <a:lnTo>
                    <a:pt x="43" y="1215"/>
                  </a:lnTo>
                  <a:lnTo>
                    <a:pt x="31" y="1240"/>
                  </a:lnTo>
                  <a:lnTo>
                    <a:pt x="13" y="1258"/>
                  </a:lnTo>
                  <a:lnTo>
                    <a:pt x="0" y="1283"/>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5628" name="Freeform 232">
              <a:extLst>
                <a:ext uri="{FF2B5EF4-FFF2-40B4-BE49-F238E27FC236}">
                  <a16:creationId xmlns:a16="http://schemas.microsoft.com/office/drawing/2014/main" id="{B857E4E5-C728-2167-BC33-DEBF20428174}"/>
                </a:ext>
              </a:extLst>
            </p:cNvPr>
            <p:cNvSpPr>
              <a:spLocks/>
            </p:cNvSpPr>
            <p:nvPr/>
          </p:nvSpPr>
          <p:spPr bwMode="auto">
            <a:xfrm>
              <a:off x="2140" y="1034"/>
              <a:ext cx="713" cy="1199"/>
            </a:xfrm>
            <a:custGeom>
              <a:avLst/>
              <a:gdLst>
                <a:gd name="T0" fmla="*/ 58 w 763"/>
                <a:gd name="T1" fmla="*/ 0 h 1283"/>
                <a:gd name="T2" fmla="*/ 57 w 763"/>
                <a:gd name="T3" fmla="*/ 7 h 1283"/>
                <a:gd name="T4" fmla="*/ 56 w 763"/>
                <a:gd name="T5" fmla="*/ 7 h 1283"/>
                <a:gd name="T6" fmla="*/ 56 w 763"/>
                <a:gd name="T7" fmla="*/ 7 h 1283"/>
                <a:gd name="T8" fmla="*/ 54 w 763"/>
                <a:gd name="T9" fmla="*/ 7 h 1283"/>
                <a:gd name="T10" fmla="*/ 53 w 763"/>
                <a:gd name="T11" fmla="*/ 7 h 1283"/>
                <a:gd name="T12" fmla="*/ 52 w 763"/>
                <a:gd name="T13" fmla="*/ 10 h 1283"/>
                <a:gd name="T14" fmla="*/ 50 w 763"/>
                <a:gd name="T15" fmla="*/ 13 h 1283"/>
                <a:gd name="T16" fmla="*/ 50 w 763"/>
                <a:gd name="T17" fmla="*/ 14 h 1283"/>
                <a:gd name="T18" fmla="*/ 49 w 763"/>
                <a:gd name="T19" fmla="*/ 16 h 1283"/>
                <a:gd name="T20" fmla="*/ 49 w 763"/>
                <a:gd name="T21" fmla="*/ 18 h 1283"/>
                <a:gd name="T22" fmla="*/ 47 w 763"/>
                <a:gd name="T23" fmla="*/ 19 h 1283"/>
                <a:gd name="T24" fmla="*/ 46 w 763"/>
                <a:gd name="T25" fmla="*/ 21 h 1283"/>
                <a:gd name="T26" fmla="*/ 45 w 763"/>
                <a:gd name="T27" fmla="*/ 22 h 1283"/>
                <a:gd name="T28" fmla="*/ 44 w 763"/>
                <a:gd name="T29" fmla="*/ 24 h 1283"/>
                <a:gd name="T30" fmla="*/ 44 w 763"/>
                <a:gd name="T31" fmla="*/ 26 h 1283"/>
                <a:gd name="T32" fmla="*/ 43 w 763"/>
                <a:gd name="T33" fmla="*/ 28 h 1283"/>
                <a:gd name="T34" fmla="*/ 41 w 763"/>
                <a:gd name="T35" fmla="*/ 30 h 1283"/>
                <a:gd name="T36" fmla="*/ 40 w 763"/>
                <a:gd name="T37" fmla="*/ 32 h 1283"/>
                <a:gd name="T38" fmla="*/ 38 w 763"/>
                <a:gd name="T39" fmla="*/ 33 h 1283"/>
                <a:gd name="T40" fmla="*/ 38 w 763"/>
                <a:gd name="T41" fmla="*/ 34 h 1283"/>
                <a:gd name="T42" fmla="*/ 37 w 763"/>
                <a:gd name="T43" fmla="*/ 36 h 1283"/>
                <a:gd name="T44" fmla="*/ 36 w 763"/>
                <a:gd name="T45" fmla="*/ 38 h 1283"/>
                <a:gd name="T46" fmla="*/ 35 w 763"/>
                <a:gd name="T47" fmla="*/ 40 h 1283"/>
                <a:gd name="T48" fmla="*/ 34 w 763"/>
                <a:gd name="T49" fmla="*/ 41 h 1283"/>
                <a:gd name="T50" fmla="*/ 33 w 763"/>
                <a:gd name="T51" fmla="*/ 43 h 1283"/>
                <a:gd name="T52" fmla="*/ 32 w 763"/>
                <a:gd name="T53" fmla="*/ 44 h 1283"/>
                <a:gd name="T54" fmla="*/ 32 w 763"/>
                <a:gd name="T55" fmla="*/ 47 h 1283"/>
                <a:gd name="T56" fmla="*/ 30 w 763"/>
                <a:gd name="T57" fmla="*/ 49 h 1283"/>
                <a:gd name="T58" fmla="*/ 29 w 763"/>
                <a:gd name="T59" fmla="*/ 50 h 1283"/>
                <a:gd name="T60" fmla="*/ 28 w 763"/>
                <a:gd name="T61" fmla="*/ 52 h 1283"/>
                <a:gd name="T62" fmla="*/ 27 w 763"/>
                <a:gd name="T63" fmla="*/ 53 h 1283"/>
                <a:gd name="T64" fmla="*/ 26 w 763"/>
                <a:gd name="T65" fmla="*/ 54 h 1283"/>
                <a:gd name="T66" fmla="*/ 25 w 763"/>
                <a:gd name="T67" fmla="*/ 57 h 1283"/>
                <a:gd name="T68" fmla="*/ 24 w 763"/>
                <a:gd name="T69" fmla="*/ 58 h 1283"/>
                <a:gd name="T70" fmla="*/ 22 w 763"/>
                <a:gd name="T71" fmla="*/ 60 h 1283"/>
                <a:gd name="T72" fmla="*/ 21 w 763"/>
                <a:gd name="T73" fmla="*/ 62 h 1283"/>
                <a:gd name="T74" fmla="*/ 21 w 763"/>
                <a:gd name="T75" fmla="*/ 64 h 1283"/>
                <a:gd name="T76" fmla="*/ 20 w 763"/>
                <a:gd name="T77" fmla="*/ 65 h 1283"/>
                <a:gd name="T78" fmla="*/ 19 w 763"/>
                <a:gd name="T79" fmla="*/ 66 h 1283"/>
                <a:gd name="T80" fmla="*/ 18 w 763"/>
                <a:gd name="T81" fmla="*/ 69 h 1283"/>
                <a:gd name="T82" fmla="*/ 17 w 763"/>
                <a:gd name="T83" fmla="*/ 70 h 1283"/>
                <a:gd name="T84" fmla="*/ 16 w 763"/>
                <a:gd name="T85" fmla="*/ 73 h 1283"/>
                <a:gd name="T86" fmla="*/ 15 w 763"/>
                <a:gd name="T87" fmla="*/ 74 h 1283"/>
                <a:gd name="T88" fmla="*/ 14 w 763"/>
                <a:gd name="T89" fmla="*/ 75 h 1283"/>
                <a:gd name="T90" fmla="*/ 13 w 763"/>
                <a:gd name="T91" fmla="*/ 78 h 1283"/>
                <a:gd name="T92" fmla="*/ 12 w 763"/>
                <a:gd name="T93" fmla="*/ 79 h 1283"/>
                <a:gd name="T94" fmla="*/ 10 w 763"/>
                <a:gd name="T95" fmla="*/ 80 h 1283"/>
                <a:gd name="T96" fmla="*/ 9 w 763"/>
                <a:gd name="T97" fmla="*/ 82 h 1283"/>
                <a:gd name="T98" fmla="*/ 7 w 763"/>
                <a:gd name="T99" fmla="*/ 85 h 1283"/>
                <a:gd name="T100" fmla="*/ 7 w 763"/>
                <a:gd name="T101" fmla="*/ 86 h 1283"/>
                <a:gd name="T102" fmla="*/ 7 w 763"/>
                <a:gd name="T103" fmla="*/ 87 h 1283"/>
                <a:gd name="T104" fmla="*/ 7 w 763"/>
                <a:gd name="T105" fmla="*/ 89 h 1283"/>
                <a:gd name="T106" fmla="*/ 7 w 763"/>
                <a:gd name="T107" fmla="*/ 91 h 1283"/>
                <a:gd name="T108" fmla="*/ 7 w 763"/>
                <a:gd name="T109" fmla="*/ 93 h 1283"/>
                <a:gd name="T110" fmla="*/ 7 w 763"/>
                <a:gd name="T111" fmla="*/ 95 h 1283"/>
                <a:gd name="T112" fmla="*/ 7 w 763"/>
                <a:gd name="T113" fmla="*/ 96 h 1283"/>
                <a:gd name="T114" fmla="*/ 0 w 763"/>
                <a:gd name="T115" fmla="*/ 98 h 128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763" h="1283">
                  <a:moveTo>
                    <a:pt x="763" y="0"/>
                  </a:moveTo>
                  <a:lnTo>
                    <a:pt x="750" y="25"/>
                  </a:lnTo>
                  <a:lnTo>
                    <a:pt x="738" y="43"/>
                  </a:lnTo>
                  <a:lnTo>
                    <a:pt x="726" y="68"/>
                  </a:lnTo>
                  <a:lnTo>
                    <a:pt x="713" y="92"/>
                  </a:lnTo>
                  <a:lnTo>
                    <a:pt x="701" y="110"/>
                  </a:lnTo>
                  <a:lnTo>
                    <a:pt x="683" y="135"/>
                  </a:lnTo>
                  <a:lnTo>
                    <a:pt x="670" y="160"/>
                  </a:lnTo>
                  <a:lnTo>
                    <a:pt x="658" y="178"/>
                  </a:lnTo>
                  <a:lnTo>
                    <a:pt x="646" y="203"/>
                  </a:lnTo>
                  <a:lnTo>
                    <a:pt x="633" y="227"/>
                  </a:lnTo>
                  <a:lnTo>
                    <a:pt x="615" y="245"/>
                  </a:lnTo>
                  <a:lnTo>
                    <a:pt x="603" y="270"/>
                  </a:lnTo>
                  <a:lnTo>
                    <a:pt x="590" y="295"/>
                  </a:lnTo>
                  <a:lnTo>
                    <a:pt x="578" y="313"/>
                  </a:lnTo>
                  <a:lnTo>
                    <a:pt x="566" y="338"/>
                  </a:lnTo>
                  <a:lnTo>
                    <a:pt x="554" y="362"/>
                  </a:lnTo>
                  <a:lnTo>
                    <a:pt x="535" y="380"/>
                  </a:lnTo>
                  <a:lnTo>
                    <a:pt x="523" y="405"/>
                  </a:lnTo>
                  <a:lnTo>
                    <a:pt x="510" y="430"/>
                  </a:lnTo>
                  <a:lnTo>
                    <a:pt x="498" y="448"/>
                  </a:lnTo>
                  <a:lnTo>
                    <a:pt x="486" y="473"/>
                  </a:lnTo>
                  <a:lnTo>
                    <a:pt x="474" y="497"/>
                  </a:lnTo>
                  <a:lnTo>
                    <a:pt x="455" y="516"/>
                  </a:lnTo>
                  <a:lnTo>
                    <a:pt x="443" y="540"/>
                  </a:lnTo>
                  <a:lnTo>
                    <a:pt x="431" y="565"/>
                  </a:lnTo>
                  <a:lnTo>
                    <a:pt x="418" y="583"/>
                  </a:lnTo>
                  <a:lnTo>
                    <a:pt x="406" y="608"/>
                  </a:lnTo>
                  <a:lnTo>
                    <a:pt x="388" y="632"/>
                  </a:lnTo>
                  <a:lnTo>
                    <a:pt x="375" y="651"/>
                  </a:lnTo>
                  <a:lnTo>
                    <a:pt x="363" y="675"/>
                  </a:lnTo>
                  <a:lnTo>
                    <a:pt x="351" y="700"/>
                  </a:lnTo>
                  <a:lnTo>
                    <a:pt x="338" y="718"/>
                  </a:lnTo>
                  <a:lnTo>
                    <a:pt x="326" y="743"/>
                  </a:lnTo>
                  <a:lnTo>
                    <a:pt x="308" y="767"/>
                  </a:lnTo>
                  <a:lnTo>
                    <a:pt x="295" y="786"/>
                  </a:lnTo>
                  <a:lnTo>
                    <a:pt x="283" y="810"/>
                  </a:lnTo>
                  <a:lnTo>
                    <a:pt x="271" y="835"/>
                  </a:lnTo>
                  <a:lnTo>
                    <a:pt x="258" y="853"/>
                  </a:lnTo>
                  <a:lnTo>
                    <a:pt x="240" y="878"/>
                  </a:lnTo>
                  <a:lnTo>
                    <a:pt x="228" y="902"/>
                  </a:lnTo>
                  <a:lnTo>
                    <a:pt x="215" y="921"/>
                  </a:lnTo>
                  <a:lnTo>
                    <a:pt x="203" y="945"/>
                  </a:lnTo>
                  <a:lnTo>
                    <a:pt x="191" y="970"/>
                  </a:lnTo>
                  <a:lnTo>
                    <a:pt x="179" y="988"/>
                  </a:lnTo>
                  <a:lnTo>
                    <a:pt x="160" y="1013"/>
                  </a:lnTo>
                  <a:lnTo>
                    <a:pt x="148" y="1037"/>
                  </a:lnTo>
                  <a:lnTo>
                    <a:pt x="135" y="1056"/>
                  </a:lnTo>
                  <a:lnTo>
                    <a:pt x="123" y="1080"/>
                  </a:lnTo>
                  <a:lnTo>
                    <a:pt x="111" y="1105"/>
                  </a:lnTo>
                  <a:lnTo>
                    <a:pt x="99" y="1123"/>
                  </a:lnTo>
                  <a:lnTo>
                    <a:pt x="80" y="1148"/>
                  </a:lnTo>
                  <a:lnTo>
                    <a:pt x="68" y="1172"/>
                  </a:lnTo>
                  <a:lnTo>
                    <a:pt x="56" y="1191"/>
                  </a:lnTo>
                  <a:lnTo>
                    <a:pt x="43" y="1215"/>
                  </a:lnTo>
                  <a:lnTo>
                    <a:pt x="31" y="1240"/>
                  </a:lnTo>
                  <a:lnTo>
                    <a:pt x="13" y="1258"/>
                  </a:lnTo>
                  <a:lnTo>
                    <a:pt x="0" y="1283"/>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5629" name="Freeform 233">
              <a:extLst>
                <a:ext uri="{FF2B5EF4-FFF2-40B4-BE49-F238E27FC236}">
                  <a16:creationId xmlns:a16="http://schemas.microsoft.com/office/drawing/2014/main" id="{E6AA4D25-D2B2-391C-6A99-951C380A200F}"/>
                </a:ext>
              </a:extLst>
            </p:cNvPr>
            <p:cNvSpPr>
              <a:spLocks/>
            </p:cNvSpPr>
            <p:nvPr/>
          </p:nvSpPr>
          <p:spPr bwMode="auto">
            <a:xfrm>
              <a:off x="2140" y="1034"/>
              <a:ext cx="713" cy="1199"/>
            </a:xfrm>
            <a:custGeom>
              <a:avLst/>
              <a:gdLst>
                <a:gd name="T0" fmla="*/ 58 w 763"/>
                <a:gd name="T1" fmla="*/ 0 h 1283"/>
                <a:gd name="T2" fmla="*/ 57 w 763"/>
                <a:gd name="T3" fmla="*/ 7 h 1283"/>
                <a:gd name="T4" fmla="*/ 56 w 763"/>
                <a:gd name="T5" fmla="*/ 7 h 1283"/>
                <a:gd name="T6" fmla="*/ 56 w 763"/>
                <a:gd name="T7" fmla="*/ 7 h 1283"/>
                <a:gd name="T8" fmla="*/ 54 w 763"/>
                <a:gd name="T9" fmla="*/ 7 h 1283"/>
                <a:gd name="T10" fmla="*/ 53 w 763"/>
                <a:gd name="T11" fmla="*/ 7 h 1283"/>
                <a:gd name="T12" fmla="*/ 52 w 763"/>
                <a:gd name="T13" fmla="*/ 10 h 1283"/>
                <a:gd name="T14" fmla="*/ 50 w 763"/>
                <a:gd name="T15" fmla="*/ 13 h 1283"/>
                <a:gd name="T16" fmla="*/ 50 w 763"/>
                <a:gd name="T17" fmla="*/ 14 h 1283"/>
                <a:gd name="T18" fmla="*/ 49 w 763"/>
                <a:gd name="T19" fmla="*/ 16 h 1283"/>
                <a:gd name="T20" fmla="*/ 49 w 763"/>
                <a:gd name="T21" fmla="*/ 18 h 1283"/>
                <a:gd name="T22" fmla="*/ 47 w 763"/>
                <a:gd name="T23" fmla="*/ 19 h 1283"/>
                <a:gd name="T24" fmla="*/ 46 w 763"/>
                <a:gd name="T25" fmla="*/ 21 h 1283"/>
                <a:gd name="T26" fmla="*/ 45 w 763"/>
                <a:gd name="T27" fmla="*/ 22 h 1283"/>
                <a:gd name="T28" fmla="*/ 44 w 763"/>
                <a:gd name="T29" fmla="*/ 24 h 1283"/>
                <a:gd name="T30" fmla="*/ 44 w 763"/>
                <a:gd name="T31" fmla="*/ 26 h 1283"/>
                <a:gd name="T32" fmla="*/ 43 w 763"/>
                <a:gd name="T33" fmla="*/ 28 h 1283"/>
                <a:gd name="T34" fmla="*/ 41 w 763"/>
                <a:gd name="T35" fmla="*/ 30 h 1283"/>
                <a:gd name="T36" fmla="*/ 40 w 763"/>
                <a:gd name="T37" fmla="*/ 32 h 1283"/>
                <a:gd name="T38" fmla="*/ 38 w 763"/>
                <a:gd name="T39" fmla="*/ 33 h 1283"/>
                <a:gd name="T40" fmla="*/ 38 w 763"/>
                <a:gd name="T41" fmla="*/ 34 h 1283"/>
                <a:gd name="T42" fmla="*/ 37 w 763"/>
                <a:gd name="T43" fmla="*/ 36 h 1283"/>
                <a:gd name="T44" fmla="*/ 36 w 763"/>
                <a:gd name="T45" fmla="*/ 38 h 1283"/>
                <a:gd name="T46" fmla="*/ 35 w 763"/>
                <a:gd name="T47" fmla="*/ 40 h 1283"/>
                <a:gd name="T48" fmla="*/ 34 w 763"/>
                <a:gd name="T49" fmla="*/ 41 h 1283"/>
                <a:gd name="T50" fmla="*/ 33 w 763"/>
                <a:gd name="T51" fmla="*/ 43 h 1283"/>
                <a:gd name="T52" fmla="*/ 32 w 763"/>
                <a:gd name="T53" fmla="*/ 44 h 1283"/>
                <a:gd name="T54" fmla="*/ 32 w 763"/>
                <a:gd name="T55" fmla="*/ 47 h 1283"/>
                <a:gd name="T56" fmla="*/ 30 w 763"/>
                <a:gd name="T57" fmla="*/ 49 h 1283"/>
                <a:gd name="T58" fmla="*/ 29 w 763"/>
                <a:gd name="T59" fmla="*/ 50 h 1283"/>
                <a:gd name="T60" fmla="*/ 28 w 763"/>
                <a:gd name="T61" fmla="*/ 52 h 1283"/>
                <a:gd name="T62" fmla="*/ 27 w 763"/>
                <a:gd name="T63" fmla="*/ 53 h 1283"/>
                <a:gd name="T64" fmla="*/ 26 w 763"/>
                <a:gd name="T65" fmla="*/ 54 h 1283"/>
                <a:gd name="T66" fmla="*/ 25 w 763"/>
                <a:gd name="T67" fmla="*/ 57 h 1283"/>
                <a:gd name="T68" fmla="*/ 24 w 763"/>
                <a:gd name="T69" fmla="*/ 58 h 1283"/>
                <a:gd name="T70" fmla="*/ 22 w 763"/>
                <a:gd name="T71" fmla="*/ 60 h 1283"/>
                <a:gd name="T72" fmla="*/ 21 w 763"/>
                <a:gd name="T73" fmla="*/ 62 h 1283"/>
                <a:gd name="T74" fmla="*/ 21 w 763"/>
                <a:gd name="T75" fmla="*/ 64 h 1283"/>
                <a:gd name="T76" fmla="*/ 20 w 763"/>
                <a:gd name="T77" fmla="*/ 65 h 1283"/>
                <a:gd name="T78" fmla="*/ 19 w 763"/>
                <a:gd name="T79" fmla="*/ 66 h 1283"/>
                <a:gd name="T80" fmla="*/ 18 w 763"/>
                <a:gd name="T81" fmla="*/ 69 h 1283"/>
                <a:gd name="T82" fmla="*/ 17 w 763"/>
                <a:gd name="T83" fmla="*/ 70 h 1283"/>
                <a:gd name="T84" fmla="*/ 16 w 763"/>
                <a:gd name="T85" fmla="*/ 73 h 1283"/>
                <a:gd name="T86" fmla="*/ 15 w 763"/>
                <a:gd name="T87" fmla="*/ 74 h 1283"/>
                <a:gd name="T88" fmla="*/ 14 w 763"/>
                <a:gd name="T89" fmla="*/ 75 h 1283"/>
                <a:gd name="T90" fmla="*/ 13 w 763"/>
                <a:gd name="T91" fmla="*/ 78 h 1283"/>
                <a:gd name="T92" fmla="*/ 12 w 763"/>
                <a:gd name="T93" fmla="*/ 79 h 1283"/>
                <a:gd name="T94" fmla="*/ 10 w 763"/>
                <a:gd name="T95" fmla="*/ 80 h 1283"/>
                <a:gd name="T96" fmla="*/ 9 w 763"/>
                <a:gd name="T97" fmla="*/ 82 h 1283"/>
                <a:gd name="T98" fmla="*/ 7 w 763"/>
                <a:gd name="T99" fmla="*/ 85 h 1283"/>
                <a:gd name="T100" fmla="*/ 7 w 763"/>
                <a:gd name="T101" fmla="*/ 86 h 1283"/>
                <a:gd name="T102" fmla="*/ 7 w 763"/>
                <a:gd name="T103" fmla="*/ 87 h 1283"/>
                <a:gd name="T104" fmla="*/ 7 w 763"/>
                <a:gd name="T105" fmla="*/ 89 h 1283"/>
                <a:gd name="T106" fmla="*/ 7 w 763"/>
                <a:gd name="T107" fmla="*/ 91 h 1283"/>
                <a:gd name="T108" fmla="*/ 7 w 763"/>
                <a:gd name="T109" fmla="*/ 93 h 1283"/>
                <a:gd name="T110" fmla="*/ 7 w 763"/>
                <a:gd name="T111" fmla="*/ 95 h 1283"/>
                <a:gd name="T112" fmla="*/ 7 w 763"/>
                <a:gd name="T113" fmla="*/ 96 h 1283"/>
                <a:gd name="T114" fmla="*/ 0 w 763"/>
                <a:gd name="T115" fmla="*/ 98 h 128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763" h="1283">
                  <a:moveTo>
                    <a:pt x="763" y="0"/>
                  </a:moveTo>
                  <a:lnTo>
                    <a:pt x="750" y="25"/>
                  </a:lnTo>
                  <a:lnTo>
                    <a:pt x="738" y="43"/>
                  </a:lnTo>
                  <a:lnTo>
                    <a:pt x="726" y="68"/>
                  </a:lnTo>
                  <a:lnTo>
                    <a:pt x="713" y="92"/>
                  </a:lnTo>
                  <a:lnTo>
                    <a:pt x="701" y="110"/>
                  </a:lnTo>
                  <a:lnTo>
                    <a:pt x="683" y="135"/>
                  </a:lnTo>
                  <a:lnTo>
                    <a:pt x="670" y="160"/>
                  </a:lnTo>
                  <a:lnTo>
                    <a:pt x="658" y="178"/>
                  </a:lnTo>
                  <a:lnTo>
                    <a:pt x="646" y="203"/>
                  </a:lnTo>
                  <a:lnTo>
                    <a:pt x="633" y="227"/>
                  </a:lnTo>
                  <a:lnTo>
                    <a:pt x="615" y="245"/>
                  </a:lnTo>
                  <a:lnTo>
                    <a:pt x="603" y="270"/>
                  </a:lnTo>
                  <a:lnTo>
                    <a:pt x="590" y="295"/>
                  </a:lnTo>
                  <a:lnTo>
                    <a:pt x="578" y="313"/>
                  </a:lnTo>
                  <a:lnTo>
                    <a:pt x="566" y="338"/>
                  </a:lnTo>
                  <a:lnTo>
                    <a:pt x="554" y="362"/>
                  </a:lnTo>
                  <a:lnTo>
                    <a:pt x="535" y="380"/>
                  </a:lnTo>
                  <a:lnTo>
                    <a:pt x="523" y="405"/>
                  </a:lnTo>
                  <a:lnTo>
                    <a:pt x="510" y="430"/>
                  </a:lnTo>
                  <a:lnTo>
                    <a:pt x="498" y="448"/>
                  </a:lnTo>
                  <a:lnTo>
                    <a:pt x="486" y="473"/>
                  </a:lnTo>
                  <a:lnTo>
                    <a:pt x="474" y="497"/>
                  </a:lnTo>
                  <a:lnTo>
                    <a:pt x="455" y="516"/>
                  </a:lnTo>
                  <a:lnTo>
                    <a:pt x="443" y="540"/>
                  </a:lnTo>
                  <a:lnTo>
                    <a:pt x="431" y="565"/>
                  </a:lnTo>
                  <a:lnTo>
                    <a:pt x="418" y="583"/>
                  </a:lnTo>
                  <a:lnTo>
                    <a:pt x="406" y="608"/>
                  </a:lnTo>
                  <a:lnTo>
                    <a:pt x="388" y="632"/>
                  </a:lnTo>
                  <a:lnTo>
                    <a:pt x="375" y="651"/>
                  </a:lnTo>
                  <a:lnTo>
                    <a:pt x="363" y="675"/>
                  </a:lnTo>
                  <a:lnTo>
                    <a:pt x="351" y="700"/>
                  </a:lnTo>
                  <a:lnTo>
                    <a:pt x="338" y="718"/>
                  </a:lnTo>
                  <a:lnTo>
                    <a:pt x="326" y="743"/>
                  </a:lnTo>
                  <a:lnTo>
                    <a:pt x="308" y="767"/>
                  </a:lnTo>
                  <a:lnTo>
                    <a:pt x="295" y="786"/>
                  </a:lnTo>
                  <a:lnTo>
                    <a:pt x="283" y="810"/>
                  </a:lnTo>
                  <a:lnTo>
                    <a:pt x="271" y="835"/>
                  </a:lnTo>
                  <a:lnTo>
                    <a:pt x="258" y="853"/>
                  </a:lnTo>
                  <a:lnTo>
                    <a:pt x="240" y="878"/>
                  </a:lnTo>
                  <a:lnTo>
                    <a:pt x="228" y="902"/>
                  </a:lnTo>
                  <a:lnTo>
                    <a:pt x="215" y="921"/>
                  </a:lnTo>
                  <a:lnTo>
                    <a:pt x="203" y="945"/>
                  </a:lnTo>
                  <a:lnTo>
                    <a:pt x="191" y="970"/>
                  </a:lnTo>
                  <a:lnTo>
                    <a:pt x="179" y="988"/>
                  </a:lnTo>
                  <a:lnTo>
                    <a:pt x="160" y="1013"/>
                  </a:lnTo>
                  <a:lnTo>
                    <a:pt x="148" y="1037"/>
                  </a:lnTo>
                  <a:lnTo>
                    <a:pt x="135" y="1056"/>
                  </a:lnTo>
                  <a:lnTo>
                    <a:pt x="123" y="1080"/>
                  </a:lnTo>
                  <a:lnTo>
                    <a:pt x="111" y="1105"/>
                  </a:lnTo>
                  <a:lnTo>
                    <a:pt x="99" y="1123"/>
                  </a:lnTo>
                  <a:lnTo>
                    <a:pt x="80" y="1148"/>
                  </a:lnTo>
                  <a:lnTo>
                    <a:pt x="68" y="1172"/>
                  </a:lnTo>
                  <a:lnTo>
                    <a:pt x="56" y="1191"/>
                  </a:lnTo>
                  <a:lnTo>
                    <a:pt x="43" y="1215"/>
                  </a:lnTo>
                  <a:lnTo>
                    <a:pt x="31" y="1240"/>
                  </a:lnTo>
                  <a:lnTo>
                    <a:pt x="13" y="1258"/>
                  </a:lnTo>
                  <a:lnTo>
                    <a:pt x="0" y="1283"/>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5630" name="Freeform 234">
              <a:extLst>
                <a:ext uri="{FF2B5EF4-FFF2-40B4-BE49-F238E27FC236}">
                  <a16:creationId xmlns:a16="http://schemas.microsoft.com/office/drawing/2014/main" id="{1269069E-DD39-2F29-198E-EC4B0D88FC5F}"/>
                </a:ext>
              </a:extLst>
            </p:cNvPr>
            <p:cNvSpPr>
              <a:spLocks/>
            </p:cNvSpPr>
            <p:nvPr/>
          </p:nvSpPr>
          <p:spPr bwMode="auto">
            <a:xfrm>
              <a:off x="2140" y="1034"/>
              <a:ext cx="713" cy="1199"/>
            </a:xfrm>
            <a:custGeom>
              <a:avLst/>
              <a:gdLst>
                <a:gd name="T0" fmla="*/ 58 w 763"/>
                <a:gd name="T1" fmla="*/ 0 h 1283"/>
                <a:gd name="T2" fmla="*/ 57 w 763"/>
                <a:gd name="T3" fmla="*/ 7 h 1283"/>
                <a:gd name="T4" fmla="*/ 56 w 763"/>
                <a:gd name="T5" fmla="*/ 7 h 1283"/>
                <a:gd name="T6" fmla="*/ 56 w 763"/>
                <a:gd name="T7" fmla="*/ 7 h 1283"/>
                <a:gd name="T8" fmla="*/ 54 w 763"/>
                <a:gd name="T9" fmla="*/ 7 h 1283"/>
                <a:gd name="T10" fmla="*/ 53 w 763"/>
                <a:gd name="T11" fmla="*/ 7 h 1283"/>
                <a:gd name="T12" fmla="*/ 52 w 763"/>
                <a:gd name="T13" fmla="*/ 10 h 1283"/>
                <a:gd name="T14" fmla="*/ 50 w 763"/>
                <a:gd name="T15" fmla="*/ 13 h 1283"/>
                <a:gd name="T16" fmla="*/ 50 w 763"/>
                <a:gd name="T17" fmla="*/ 14 h 1283"/>
                <a:gd name="T18" fmla="*/ 49 w 763"/>
                <a:gd name="T19" fmla="*/ 16 h 1283"/>
                <a:gd name="T20" fmla="*/ 49 w 763"/>
                <a:gd name="T21" fmla="*/ 18 h 1283"/>
                <a:gd name="T22" fmla="*/ 47 w 763"/>
                <a:gd name="T23" fmla="*/ 19 h 1283"/>
                <a:gd name="T24" fmla="*/ 46 w 763"/>
                <a:gd name="T25" fmla="*/ 21 h 1283"/>
                <a:gd name="T26" fmla="*/ 45 w 763"/>
                <a:gd name="T27" fmla="*/ 22 h 1283"/>
                <a:gd name="T28" fmla="*/ 44 w 763"/>
                <a:gd name="T29" fmla="*/ 24 h 1283"/>
                <a:gd name="T30" fmla="*/ 44 w 763"/>
                <a:gd name="T31" fmla="*/ 26 h 1283"/>
                <a:gd name="T32" fmla="*/ 43 w 763"/>
                <a:gd name="T33" fmla="*/ 28 h 1283"/>
                <a:gd name="T34" fmla="*/ 41 w 763"/>
                <a:gd name="T35" fmla="*/ 30 h 1283"/>
                <a:gd name="T36" fmla="*/ 40 w 763"/>
                <a:gd name="T37" fmla="*/ 32 h 1283"/>
                <a:gd name="T38" fmla="*/ 38 w 763"/>
                <a:gd name="T39" fmla="*/ 33 h 1283"/>
                <a:gd name="T40" fmla="*/ 38 w 763"/>
                <a:gd name="T41" fmla="*/ 34 h 1283"/>
                <a:gd name="T42" fmla="*/ 37 w 763"/>
                <a:gd name="T43" fmla="*/ 36 h 1283"/>
                <a:gd name="T44" fmla="*/ 36 w 763"/>
                <a:gd name="T45" fmla="*/ 38 h 1283"/>
                <a:gd name="T46" fmla="*/ 35 w 763"/>
                <a:gd name="T47" fmla="*/ 40 h 1283"/>
                <a:gd name="T48" fmla="*/ 34 w 763"/>
                <a:gd name="T49" fmla="*/ 41 h 1283"/>
                <a:gd name="T50" fmla="*/ 33 w 763"/>
                <a:gd name="T51" fmla="*/ 43 h 1283"/>
                <a:gd name="T52" fmla="*/ 32 w 763"/>
                <a:gd name="T53" fmla="*/ 44 h 1283"/>
                <a:gd name="T54" fmla="*/ 32 w 763"/>
                <a:gd name="T55" fmla="*/ 47 h 1283"/>
                <a:gd name="T56" fmla="*/ 30 w 763"/>
                <a:gd name="T57" fmla="*/ 49 h 1283"/>
                <a:gd name="T58" fmla="*/ 29 w 763"/>
                <a:gd name="T59" fmla="*/ 50 h 1283"/>
                <a:gd name="T60" fmla="*/ 28 w 763"/>
                <a:gd name="T61" fmla="*/ 52 h 1283"/>
                <a:gd name="T62" fmla="*/ 27 w 763"/>
                <a:gd name="T63" fmla="*/ 53 h 1283"/>
                <a:gd name="T64" fmla="*/ 26 w 763"/>
                <a:gd name="T65" fmla="*/ 54 h 1283"/>
                <a:gd name="T66" fmla="*/ 25 w 763"/>
                <a:gd name="T67" fmla="*/ 57 h 1283"/>
                <a:gd name="T68" fmla="*/ 24 w 763"/>
                <a:gd name="T69" fmla="*/ 58 h 1283"/>
                <a:gd name="T70" fmla="*/ 22 w 763"/>
                <a:gd name="T71" fmla="*/ 60 h 1283"/>
                <a:gd name="T72" fmla="*/ 21 w 763"/>
                <a:gd name="T73" fmla="*/ 62 h 1283"/>
                <a:gd name="T74" fmla="*/ 21 w 763"/>
                <a:gd name="T75" fmla="*/ 64 h 1283"/>
                <a:gd name="T76" fmla="*/ 20 w 763"/>
                <a:gd name="T77" fmla="*/ 65 h 1283"/>
                <a:gd name="T78" fmla="*/ 19 w 763"/>
                <a:gd name="T79" fmla="*/ 66 h 1283"/>
                <a:gd name="T80" fmla="*/ 18 w 763"/>
                <a:gd name="T81" fmla="*/ 69 h 1283"/>
                <a:gd name="T82" fmla="*/ 17 w 763"/>
                <a:gd name="T83" fmla="*/ 70 h 1283"/>
                <a:gd name="T84" fmla="*/ 16 w 763"/>
                <a:gd name="T85" fmla="*/ 73 h 1283"/>
                <a:gd name="T86" fmla="*/ 15 w 763"/>
                <a:gd name="T87" fmla="*/ 74 h 1283"/>
                <a:gd name="T88" fmla="*/ 14 w 763"/>
                <a:gd name="T89" fmla="*/ 75 h 1283"/>
                <a:gd name="T90" fmla="*/ 13 w 763"/>
                <a:gd name="T91" fmla="*/ 78 h 1283"/>
                <a:gd name="T92" fmla="*/ 12 w 763"/>
                <a:gd name="T93" fmla="*/ 79 h 1283"/>
                <a:gd name="T94" fmla="*/ 10 w 763"/>
                <a:gd name="T95" fmla="*/ 80 h 1283"/>
                <a:gd name="T96" fmla="*/ 9 w 763"/>
                <a:gd name="T97" fmla="*/ 82 h 1283"/>
                <a:gd name="T98" fmla="*/ 7 w 763"/>
                <a:gd name="T99" fmla="*/ 85 h 1283"/>
                <a:gd name="T100" fmla="*/ 7 w 763"/>
                <a:gd name="T101" fmla="*/ 86 h 1283"/>
                <a:gd name="T102" fmla="*/ 7 w 763"/>
                <a:gd name="T103" fmla="*/ 87 h 1283"/>
                <a:gd name="T104" fmla="*/ 7 w 763"/>
                <a:gd name="T105" fmla="*/ 89 h 1283"/>
                <a:gd name="T106" fmla="*/ 7 w 763"/>
                <a:gd name="T107" fmla="*/ 91 h 1283"/>
                <a:gd name="T108" fmla="*/ 7 w 763"/>
                <a:gd name="T109" fmla="*/ 93 h 1283"/>
                <a:gd name="T110" fmla="*/ 7 w 763"/>
                <a:gd name="T111" fmla="*/ 95 h 1283"/>
                <a:gd name="T112" fmla="*/ 7 w 763"/>
                <a:gd name="T113" fmla="*/ 96 h 1283"/>
                <a:gd name="T114" fmla="*/ 0 w 763"/>
                <a:gd name="T115" fmla="*/ 98 h 128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763" h="1283">
                  <a:moveTo>
                    <a:pt x="763" y="0"/>
                  </a:moveTo>
                  <a:lnTo>
                    <a:pt x="750" y="25"/>
                  </a:lnTo>
                  <a:lnTo>
                    <a:pt x="738" y="43"/>
                  </a:lnTo>
                  <a:lnTo>
                    <a:pt x="726" y="68"/>
                  </a:lnTo>
                  <a:lnTo>
                    <a:pt x="713" y="92"/>
                  </a:lnTo>
                  <a:lnTo>
                    <a:pt x="701" y="110"/>
                  </a:lnTo>
                  <a:lnTo>
                    <a:pt x="683" y="135"/>
                  </a:lnTo>
                  <a:lnTo>
                    <a:pt x="670" y="160"/>
                  </a:lnTo>
                  <a:lnTo>
                    <a:pt x="658" y="178"/>
                  </a:lnTo>
                  <a:lnTo>
                    <a:pt x="646" y="203"/>
                  </a:lnTo>
                  <a:lnTo>
                    <a:pt x="633" y="227"/>
                  </a:lnTo>
                  <a:lnTo>
                    <a:pt x="615" y="245"/>
                  </a:lnTo>
                  <a:lnTo>
                    <a:pt x="603" y="270"/>
                  </a:lnTo>
                  <a:lnTo>
                    <a:pt x="590" y="295"/>
                  </a:lnTo>
                  <a:lnTo>
                    <a:pt x="578" y="313"/>
                  </a:lnTo>
                  <a:lnTo>
                    <a:pt x="566" y="338"/>
                  </a:lnTo>
                  <a:lnTo>
                    <a:pt x="554" y="362"/>
                  </a:lnTo>
                  <a:lnTo>
                    <a:pt x="535" y="380"/>
                  </a:lnTo>
                  <a:lnTo>
                    <a:pt x="523" y="405"/>
                  </a:lnTo>
                  <a:lnTo>
                    <a:pt x="510" y="430"/>
                  </a:lnTo>
                  <a:lnTo>
                    <a:pt x="498" y="448"/>
                  </a:lnTo>
                  <a:lnTo>
                    <a:pt x="486" y="473"/>
                  </a:lnTo>
                  <a:lnTo>
                    <a:pt x="474" y="497"/>
                  </a:lnTo>
                  <a:lnTo>
                    <a:pt x="455" y="516"/>
                  </a:lnTo>
                  <a:lnTo>
                    <a:pt x="443" y="540"/>
                  </a:lnTo>
                  <a:lnTo>
                    <a:pt x="431" y="565"/>
                  </a:lnTo>
                  <a:lnTo>
                    <a:pt x="418" y="583"/>
                  </a:lnTo>
                  <a:lnTo>
                    <a:pt x="406" y="608"/>
                  </a:lnTo>
                  <a:lnTo>
                    <a:pt x="388" y="632"/>
                  </a:lnTo>
                  <a:lnTo>
                    <a:pt x="375" y="651"/>
                  </a:lnTo>
                  <a:lnTo>
                    <a:pt x="363" y="675"/>
                  </a:lnTo>
                  <a:lnTo>
                    <a:pt x="351" y="700"/>
                  </a:lnTo>
                  <a:lnTo>
                    <a:pt x="338" y="718"/>
                  </a:lnTo>
                  <a:lnTo>
                    <a:pt x="326" y="743"/>
                  </a:lnTo>
                  <a:lnTo>
                    <a:pt x="308" y="767"/>
                  </a:lnTo>
                  <a:lnTo>
                    <a:pt x="295" y="786"/>
                  </a:lnTo>
                  <a:lnTo>
                    <a:pt x="283" y="810"/>
                  </a:lnTo>
                  <a:lnTo>
                    <a:pt x="271" y="835"/>
                  </a:lnTo>
                  <a:lnTo>
                    <a:pt x="258" y="853"/>
                  </a:lnTo>
                  <a:lnTo>
                    <a:pt x="240" y="878"/>
                  </a:lnTo>
                  <a:lnTo>
                    <a:pt x="228" y="902"/>
                  </a:lnTo>
                  <a:lnTo>
                    <a:pt x="215" y="921"/>
                  </a:lnTo>
                  <a:lnTo>
                    <a:pt x="203" y="945"/>
                  </a:lnTo>
                  <a:lnTo>
                    <a:pt x="191" y="970"/>
                  </a:lnTo>
                  <a:lnTo>
                    <a:pt x="179" y="988"/>
                  </a:lnTo>
                  <a:lnTo>
                    <a:pt x="160" y="1013"/>
                  </a:lnTo>
                  <a:lnTo>
                    <a:pt x="148" y="1037"/>
                  </a:lnTo>
                  <a:lnTo>
                    <a:pt x="135" y="1056"/>
                  </a:lnTo>
                  <a:lnTo>
                    <a:pt x="123" y="1080"/>
                  </a:lnTo>
                  <a:lnTo>
                    <a:pt x="111" y="1105"/>
                  </a:lnTo>
                  <a:lnTo>
                    <a:pt x="99" y="1123"/>
                  </a:lnTo>
                  <a:lnTo>
                    <a:pt x="80" y="1148"/>
                  </a:lnTo>
                  <a:lnTo>
                    <a:pt x="68" y="1172"/>
                  </a:lnTo>
                  <a:lnTo>
                    <a:pt x="56" y="1191"/>
                  </a:lnTo>
                  <a:lnTo>
                    <a:pt x="43" y="1215"/>
                  </a:lnTo>
                  <a:lnTo>
                    <a:pt x="31" y="1240"/>
                  </a:lnTo>
                  <a:lnTo>
                    <a:pt x="13" y="1258"/>
                  </a:lnTo>
                  <a:lnTo>
                    <a:pt x="0" y="1283"/>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5631" name="Freeform 235">
              <a:extLst>
                <a:ext uri="{FF2B5EF4-FFF2-40B4-BE49-F238E27FC236}">
                  <a16:creationId xmlns:a16="http://schemas.microsoft.com/office/drawing/2014/main" id="{46EA785A-A94C-7D35-FAD8-91C63F8797B1}"/>
                </a:ext>
              </a:extLst>
            </p:cNvPr>
            <p:cNvSpPr>
              <a:spLocks/>
            </p:cNvSpPr>
            <p:nvPr/>
          </p:nvSpPr>
          <p:spPr bwMode="auto">
            <a:xfrm>
              <a:off x="2140" y="1034"/>
              <a:ext cx="713" cy="1199"/>
            </a:xfrm>
            <a:custGeom>
              <a:avLst/>
              <a:gdLst>
                <a:gd name="T0" fmla="*/ 58 w 763"/>
                <a:gd name="T1" fmla="*/ 0 h 1283"/>
                <a:gd name="T2" fmla="*/ 57 w 763"/>
                <a:gd name="T3" fmla="*/ 7 h 1283"/>
                <a:gd name="T4" fmla="*/ 56 w 763"/>
                <a:gd name="T5" fmla="*/ 7 h 1283"/>
                <a:gd name="T6" fmla="*/ 56 w 763"/>
                <a:gd name="T7" fmla="*/ 7 h 1283"/>
                <a:gd name="T8" fmla="*/ 54 w 763"/>
                <a:gd name="T9" fmla="*/ 7 h 1283"/>
                <a:gd name="T10" fmla="*/ 53 w 763"/>
                <a:gd name="T11" fmla="*/ 7 h 1283"/>
                <a:gd name="T12" fmla="*/ 52 w 763"/>
                <a:gd name="T13" fmla="*/ 10 h 1283"/>
                <a:gd name="T14" fmla="*/ 50 w 763"/>
                <a:gd name="T15" fmla="*/ 13 h 1283"/>
                <a:gd name="T16" fmla="*/ 50 w 763"/>
                <a:gd name="T17" fmla="*/ 14 h 1283"/>
                <a:gd name="T18" fmla="*/ 49 w 763"/>
                <a:gd name="T19" fmla="*/ 16 h 1283"/>
                <a:gd name="T20" fmla="*/ 49 w 763"/>
                <a:gd name="T21" fmla="*/ 18 h 1283"/>
                <a:gd name="T22" fmla="*/ 47 w 763"/>
                <a:gd name="T23" fmla="*/ 19 h 1283"/>
                <a:gd name="T24" fmla="*/ 46 w 763"/>
                <a:gd name="T25" fmla="*/ 21 h 1283"/>
                <a:gd name="T26" fmla="*/ 45 w 763"/>
                <a:gd name="T27" fmla="*/ 22 h 1283"/>
                <a:gd name="T28" fmla="*/ 44 w 763"/>
                <a:gd name="T29" fmla="*/ 24 h 1283"/>
                <a:gd name="T30" fmla="*/ 44 w 763"/>
                <a:gd name="T31" fmla="*/ 26 h 1283"/>
                <a:gd name="T32" fmla="*/ 43 w 763"/>
                <a:gd name="T33" fmla="*/ 28 h 1283"/>
                <a:gd name="T34" fmla="*/ 41 w 763"/>
                <a:gd name="T35" fmla="*/ 30 h 1283"/>
                <a:gd name="T36" fmla="*/ 40 w 763"/>
                <a:gd name="T37" fmla="*/ 32 h 1283"/>
                <a:gd name="T38" fmla="*/ 38 w 763"/>
                <a:gd name="T39" fmla="*/ 33 h 1283"/>
                <a:gd name="T40" fmla="*/ 38 w 763"/>
                <a:gd name="T41" fmla="*/ 34 h 1283"/>
                <a:gd name="T42" fmla="*/ 37 w 763"/>
                <a:gd name="T43" fmla="*/ 36 h 1283"/>
                <a:gd name="T44" fmla="*/ 36 w 763"/>
                <a:gd name="T45" fmla="*/ 38 h 1283"/>
                <a:gd name="T46" fmla="*/ 35 w 763"/>
                <a:gd name="T47" fmla="*/ 40 h 1283"/>
                <a:gd name="T48" fmla="*/ 34 w 763"/>
                <a:gd name="T49" fmla="*/ 41 h 1283"/>
                <a:gd name="T50" fmla="*/ 33 w 763"/>
                <a:gd name="T51" fmla="*/ 43 h 1283"/>
                <a:gd name="T52" fmla="*/ 32 w 763"/>
                <a:gd name="T53" fmla="*/ 44 h 1283"/>
                <a:gd name="T54" fmla="*/ 32 w 763"/>
                <a:gd name="T55" fmla="*/ 47 h 1283"/>
                <a:gd name="T56" fmla="*/ 30 w 763"/>
                <a:gd name="T57" fmla="*/ 49 h 1283"/>
                <a:gd name="T58" fmla="*/ 29 w 763"/>
                <a:gd name="T59" fmla="*/ 50 h 1283"/>
                <a:gd name="T60" fmla="*/ 28 w 763"/>
                <a:gd name="T61" fmla="*/ 52 h 1283"/>
                <a:gd name="T62" fmla="*/ 27 w 763"/>
                <a:gd name="T63" fmla="*/ 53 h 1283"/>
                <a:gd name="T64" fmla="*/ 26 w 763"/>
                <a:gd name="T65" fmla="*/ 54 h 1283"/>
                <a:gd name="T66" fmla="*/ 25 w 763"/>
                <a:gd name="T67" fmla="*/ 57 h 1283"/>
                <a:gd name="T68" fmla="*/ 24 w 763"/>
                <a:gd name="T69" fmla="*/ 58 h 1283"/>
                <a:gd name="T70" fmla="*/ 22 w 763"/>
                <a:gd name="T71" fmla="*/ 60 h 1283"/>
                <a:gd name="T72" fmla="*/ 21 w 763"/>
                <a:gd name="T73" fmla="*/ 62 h 1283"/>
                <a:gd name="T74" fmla="*/ 21 w 763"/>
                <a:gd name="T75" fmla="*/ 64 h 1283"/>
                <a:gd name="T76" fmla="*/ 20 w 763"/>
                <a:gd name="T77" fmla="*/ 65 h 1283"/>
                <a:gd name="T78" fmla="*/ 19 w 763"/>
                <a:gd name="T79" fmla="*/ 66 h 1283"/>
                <a:gd name="T80" fmla="*/ 18 w 763"/>
                <a:gd name="T81" fmla="*/ 69 h 1283"/>
                <a:gd name="T82" fmla="*/ 17 w 763"/>
                <a:gd name="T83" fmla="*/ 70 h 1283"/>
                <a:gd name="T84" fmla="*/ 16 w 763"/>
                <a:gd name="T85" fmla="*/ 73 h 1283"/>
                <a:gd name="T86" fmla="*/ 15 w 763"/>
                <a:gd name="T87" fmla="*/ 74 h 1283"/>
                <a:gd name="T88" fmla="*/ 14 w 763"/>
                <a:gd name="T89" fmla="*/ 75 h 1283"/>
                <a:gd name="T90" fmla="*/ 13 w 763"/>
                <a:gd name="T91" fmla="*/ 78 h 1283"/>
                <a:gd name="T92" fmla="*/ 12 w 763"/>
                <a:gd name="T93" fmla="*/ 79 h 1283"/>
                <a:gd name="T94" fmla="*/ 10 w 763"/>
                <a:gd name="T95" fmla="*/ 80 h 1283"/>
                <a:gd name="T96" fmla="*/ 9 w 763"/>
                <a:gd name="T97" fmla="*/ 82 h 1283"/>
                <a:gd name="T98" fmla="*/ 7 w 763"/>
                <a:gd name="T99" fmla="*/ 85 h 1283"/>
                <a:gd name="T100" fmla="*/ 7 w 763"/>
                <a:gd name="T101" fmla="*/ 86 h 1283"/>
                <a:gd name="T102" fmla="*/ 7 w 763"/>
                <a:gd name="T103" fmla="*/ 87 h 1283"/>
                <a:gd name="T104" fmla="*/ 7 w 763"/>
                <a:gd name="T105" fmla="*/ 89 h 1283"/>
                <a:gd name="T106" fmla="*/ 7 w 763"/>
                <a:gd name="T107" fmla="*/ 91 h 1283"/>
                <a:gd name="T108" fmla="*/ 7 w 763"/>
                <a:gd name="T109" fmla="*/ 93 h 1283"/>
                <a:gd name="T110" fmla="*/ 7 w 763"/>
                <a:gd name="T111" fmla="*/ 95 h 1283"/>
                <a:gd name="T112" fmla="*/ 7 w 763"/>
                <a:gd name="T113" fmla="*/ 96 h 1283"/>
                <a:gd name="T114" fmla="*/ 0 w 763"/>
                <a:gd name="T115" fmla="*/ 98 h 128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763" h="1283">
                  <a:moveTo>
                    <a:pt x="763" y="0"/>
                  </a:moveTo>
                  <a:lnTo>
                    <a:pt x="750" y="25"/>
                  </a:lnTo>
                  <a:lnTo>
                    <a:pt x="738" y="43"/>
                  </a:lnTo>
                  <a:lnTo>
                    <a:pt x="726" y="68"/>
                  </a:lnTo>
                  <a:lnTo>
                    <a:pt x="713" y="92"/>
                  </a:lnTo>
                  <a:lnTo>
                    <a:pt x="701" y="110"/>
                  </a:lnTo>
                  <a:lnTo>
                    <a:pt x="683" y="135"/>
                  </a:lnTo>
                  <a:lnTo>
                    <a:pt x="670" y="160"/>
                  </a:lnTo>
                  <a:lnTo>
                    <a:pt x="658" y="178"/>
                  </a:lnTo>
                  <a:lnTo>
                    <a:pt x="646" y="203"/>
                  </a:lnTo>
                  <a:lnTo>
                    <a:pt x="633" y="227"/>
                  </a:lnTo>
                  <a:lnTo>
                    <a:pt x="615" y="245"/>
                  </a:lnTo>
                  <a:lnTo>
                    <a:pt x="603" y="270"/>
                  </a:lnTo>
                  <a:lnTo>
                    <a:pt x="590" y="295"/>
                  </a:lnTo>
                  <a:lnTo>
                    <a:pt x="578" y="313"/>
                  </a:lnTo>
                  <a:lnTo>
                    <a:pt x="566" y="338"/>
                  </a:lnTo>
                  <a:lnTo>
                    <a:pt x="554" y="362"/>
                  </a:lnTo>
                  <a:lnTo>
                    <a:pt x="535" y="380"/>
                  </a:lnTo>
                  <a:lnTo>
                    <a:pt x="523" y="405"/>
                  </a:lnTo>
                  <a:lnTo>
                    <a:pt x="510" y="430"/>
                  </a:lnTo>
                  <a:lnTo>
                    <a:pt x="498" y="448"/>
                  </a:lnTo>
                  <a:lnTo>
                    <a:pt x="486" y="473"/>
                  </a:lnTo>
                  <a:lnTo>
                    <a:pt x="474" y="497"/>
                  </a:lnTo>
                  <a:lnTo>
                    <a:pt x="455" y="516"/>
                  </a:lnTo>
                  <a:lnTo>
                    <a:pt x="443" y="540"/>
                  </a:lnTo>
                  <a:lnTo>
                    <a:pt x="431" y="565"/>
                  </a:lnTo>
                  <a:lnTo>
                    <a:pt x="418" y="583"/>
                  </a:lnTo>
                  <a:lnTo>
                    <a:pt x="406" y="608"/>
                  </a:lnTo>
                  <a:lnTo>
                    <a:pt x="388" y="632"/>
                  </a:lnTo>
                  <a:lnTo>
                    <a:pt x="375" y="651"/>
                  </a:lnTo>
                  <a:lnTo>
                    <a:pt x="363" y="675"/>
                  </a:lnTo>
                  <a:lnTo>
                    <a:pt x="351" y="700"/>
                  </a:lnTo>
                  <a:lnTo>
                    <a:pt x="338" y="718"/>
                  </a:lnTo>
                  <a:lnTo>
                    <a:pt x="326" y="743"/>
                  </a:lnTo>
                  <a:lnTo>
                    <a:pt x="308" y="767"/>
                  </a:lnTo>
                  <a:lnTo>
                    <a:pt x="295" y="786"/>
                  </a:lnTo>
                  <a:lnTo>
                    <a:pt x="283" y="810"/>
                  </a:lnTo>
                  <a:lnTo>
                    <a:pt x="271" y="835"/>
                  </a:lnTo>
                  <a:lnTo>
                    <a:pt x="258" y="853"/>
                  </a:lnTo>
                  <a:lnTo>
                    <a:pt x="240" y="878"/>
                  </a:lnTo>
                  <a:lnTo>
                    <a:pt x="228" y="902"/>
                  </a:lnTo>
                  <a:lnTo>
                    <a:pt x="215" y="921"/>
                  </a:lnTo>
                  <a:lnTo>
                    <a:pt x="203" y="945"/>
                  </a:lnTo>
                  <a:lnTo>
                    <a:pt x="191" y="970"/>
                  </a:lnTo>
                  <a:lnTo>
                    <a:pt x="179" y="988"/>
                  </a:lnTo>
                  <a:lnTo>
                    <a:pt x="160" y="1013"/>
                  </a:lnTo>
                  <a:lnTo>
                    <a:pt x="148" y="1037"/>
                  </a:lnTo>
                  <a:lnTo>
                    <a:pt x="135" y="1056"/>
                  </a:lnTo>
                  <a:lnTo>
                    <a:pt x="123" y="1080"/>
                  </a:lnTo>
                  <a:lnTo>
                    <a:pt x="111" y="1105"/>
                  </a:lnTo>
                  <a:lnTo>
                    <a:pt x="99" y="1123"/>
                  </a:lnTo>
                  <a:lnTo>
                    <a:pt x="80" y="1148"/>
                  </a:lnTo>
                  <a:lnTo>
                    <a:pt x="68" y="1172"/>
                  </a:lnTo>
                  <a:lnTo>
                    <a:pt x="56" y="1191"/>
                  </a:lnTo>
                  <a:lnTo>
                    <a:pt x="43" y="1215"/>
                  </a:lnTo>
                  <a:lnTo>
                    <a:pt x="31" y="1240"/>
                  </a:lnTo>
                  <a:lnTo>
                    <a:pt x="13" y="1258"/>
                  </a:lnTo>
                  <a:lnTo>
                    <a:pt x="0" y="1283"/>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5632" name="Freeform 236">
              <a:extLst>
                <a:ext uri="{FF2B5EF4-FFF2-40B4-BE49-F238E27FC236}">
                  <a16:creationId xmlns:a16="http://schemas.microsoft.com/office/drawing/2014/main" id="{A7D42AD4-9198-36C2-2E2D-B205768436F3}"/>
                </a:ext>
              </a:extLst>
            </p:cNvPr>
            <p:cNvSpPr>
              <a:spLocks/>
            </p:cNvSpPr>
            <p:nvPr/>
          </p:nvSpPr>
          <p:spPr bwMode="auto">
            <a:xfrm>
              <a:off x="2140" y="1034"/>
              <a:ext cx="713" cy="1199"/>
            </a:xfrm>
            <a:custGeom>
              <a:avLst/>
              <a:gdLst>
                <a:gd name="T0" fmla="*/ 58 w 763"/>
                <a:gd name="T1" fmla="*/ 0 h 1283"/>
                <a:gd name="T2" fmla="*/ 57 w 763"/>
                <a:gd name="T3" fmla="*/ 7 h 1283"/>
                <a:gd name="T4" fmla="*/ 56 w 763"/>
                <a:gd name="T5" fmla="*/ 7 h 1283"/>
                <a:gd name="T6" fmla="*/ 56 w 763"/>
                <a:gd name="T7" fmla="*/ 7 h 1283"/>
                <a:gd name="T8" fmla="*/ 54 w 763"/>
                <a:gd name="T9" fmla="*/ 7 h 1283"/>
                <a:gd name="T10" fmla="*/ 53 w 763"/>
                <a:gd name="T11" fmla="*/ 7 h 1283"/>
                <a:gd name="T12" fmla="*/ 52 w 763"/>
                <a:gd name="T13" fmla="*/ 10 h 1283"/>
                <a:gd name="T14" fmla="*/ 50 w 763"/>
                <a:gd name="T15" fmla="*/ 13 h 1283"/>
                <a:gd name="T16" fmla="*/ 50 w 763"/>
                <a:gd name="T17" fmla="*/ 14 h 1283"/>
                <a:gd name="T18" fmla="*/ 49 w 763"/>
                <a:gd name="T19" fmla="*/ 16 h 1283"/>
                <a:gd name="T20" fmla="*/ 49 w 763"/>
                <a:gd name="T21" fmla="*/ 18 h 1283"/>
                <a:gd name="T22" fmla="*/ 47 w 763"/>
                <a:gd name="T23" fmla="*/ 19 h 1283"/>
                <a:gd name="T24" fmla="*/ 46 w 763"/>
                <a:gd name="T25" fmla="*/ 21 h 1283"/>
                <a:gd name="T26" fmla="*/ 45 w 763"/>
                <a:gd name="T27" fmla="*/ 22 h 1283"/>
                <a:gd name="T28" fmla="*/ 44 w 763"/>
                <a:gd name="T29" fmla="*/ 24 h 1283"/>
                <a:gd name="T30" fmla="*/ 44 w 763"/>
                <a:gd name="T31" fmla="*/ 26 h 1283"/>
                <a:gd name="T32" fmla="*/ 43 w 763"/>
                <a:gd name="T33" fmla="*/ 28 h 1283"/>
                <a:gd name="T34" fmla="*/ 41 w 763"/>
                <a:gd name="T35" fmla="*/ 30 h 1283"/>
                <a:gd name="T36" fmla="*/ 40 w 763"/>
                <a:gd name="T37" fmla="*/ 32 h 1283"/>
                <a:gd name="T38" fmla="*/ 38 w 763"/>
                <a:gd name="T39" fmla="*/ 33 h 1283"/>
                <a:gd name="T40" fmla="*/ 38 w 763"/>
                <a:gd name="T41" fmla="*/ 34 h 1283"/>
                <a:gd name="T42" fmla="*/ 37 w 763"/>
                <a:gd name="T43" fmla="*/ 36 h 1283"/>
                <a:gd name="T44" fmla="*/ 36 w 763"/>
                <a:gd name="T45" fmla="*/ 38 h 1283"/>
                <a:gd name="T46" fmla="*/ 35 w 763"/>
                <a:gd name="T47" fmla="*/ 40 h 1283"/>
                <a:gd name="T48" fmla="*/ 34 w 763"/>
                <a:gd name="T49" fmla="*/ 41 h 1283"/>
                <a:gd name="T50" fmla="*/ 33 w 763"/>
                <a:gd name="T51" fmla="*/ 43 h 1283"/>
                <a:gd name="T52" fmla="*/ 32 w 763"/>
                <a:gd name="T53" fmla="*/ 44 h 1283"/>
                <a:gd name="T54" fmla="*/ 32 w 763"/>
                <a:gd name="T55" fmla="*/ 47 h 1283"/>
                <a:gd name="T56" fmla="*/ 30 w 763"/>
                <a:gd name="T57" fmla="*/ 49 h 1283"/>
                <a:gd name="T58" fmla="*/ 29 w 763"/>
                <a:gd name="T59" fmla="*/ 50 h 1283"/>
                <a:gd name="T60" fmla="*/ 28 w 763"/>
                <a:gd name="T61" fmla="*/ 52 h 1283"/>
                <a:gd name="T62" fmla="*/ 27 w 763"/>
                <a:gd name="T63" fmla="*/ 53 h 1283"/>
                <a:gd name="T64" fmla="*/ 26 w 763"/>
                <a:gd name="T65" fmla="*/ 54 h 1283"/>
                <a:gd name="T66" fmla="*/ 25 w 763"/>
                <a:gd name="T67" fmla="*/ 57 h 1283"/>
                <a:gd name="T68" fmla="*/ 24 w 763"/>
                <a:gd name="T69" fmla="*/ 58 h 1283"/>
                <a:gd name="T70" fmla="*/ 22 w 763"/>
                <a:gd name="T71" fmla="*/ 60 h 1283"/>
                <a:gd name="T72" fmla="*/ 21 w 763"/>
                <a:gd name="T73" fmla="*/ 62 h 1283"/>
                <a:gd name="T74" fmla="*/ 21 w 763"/>
                <a:gd name="T75" fmla="*/ 64 h 1283"/>
                <a:gd name="T76" fmla="*/ 20 w 763"/>
                <a:gd name="T77" fmla="*/ 65 h 1283"/>
                <a:gd name="T78" fmla="*/ 19 w 763"/>
                <a:gd name="T79" fmla="*/ 66 h 1283"/>
                <a:gd name="T80" fmla="*/ 18 w 763"/>
                <a:gd name="T81" fmla="*/ 69 h 1283"/>
                <a:gd name="T82" fmla="*/ 17 w 763"/>
                <a:gd name="T83" fmla="*/ 70 h 1283"/>
                <a:gd name="T84" fmla="*/ 16 w 763"/>
                <a:gd name="T85" fmla="*/ 73 h 1283"/>
                <a:gd name="T86" fmla="*/ 15 w 763"/>
                <a:gd name="T87" fmla="*/ 74 h 1283"/>
                <a:gd name="T88" fmla="*/ 14 w 763"/>
                <a:gd name="T89" fmla="*/ 75 h 1283"/>
                <a:gd name="T90" fmla="*/ 13 w 763"/>
                <a:gd name="T91" fmla="*/ 78 h 1283"/>
                <a:gd name="T92" fmla="*/ 12 w 763"/>
                <a:gd name="T93" fmla="*/ 79 h 1283"/>
                <a:gd name="T94" fmla="*/ 10 w 763"/>
                <a:gd name="T95" fmla="*/ 80 h 1283"/>
                <a:gd name="T96" fmla="*/ 9 w 763"/>
                <a:gd name="T97" fmla="*/ 82 h 1283"/>
                <a:gd name="T98" fmla="*/ 7 w 763"/>
                <a:gd name="T99" fmla="*/ 85 h 1283"/>
                <a:gd name="T100" fmla="*/ 7 w 763"/>
                <a:gd name="T101" fmla="*/ 86 h 1283"/>
                <a:gd name="T102" fmla="*/ 7 w 763"/>
                <a:gd name="T103" fmla="*/ 87 h 1283"/>
                <a:gd name="T104" fmla="*/ 7 w 763"/>
                <a:gd name="T105" fmla="*/ 89 h 1283"/>
                <a:gd name="T106" fmla="*/ 7 w 763"/>
                <a:gd name="T107" fmla="*/ 91 h 1283"/>
                <a:gd name="T108" fmla="*/ 7 w 763"/>
                <a:gd name="T109" fmla="*/ 93 h 1283"/>
                <a:gd name="T110" fmla="*/ 7 w 763"/>
                <a:gd name="T111" fmla="*/ 95 h 1283"/>
                <a:gd name="T112" fmla="*/ 7 w 763"/>
                <a:gd name="T113" fmla="*/ 96 h 1283"/>
                <a:gd name="T114" fmla="*/ 0 w 763"/>
                <a:gd name="T115" fmla="*/ 98 h 128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763" h="1283">
                  <a:moveTo>
                    <a:pt x="763" y="0"/>
                  </a:moveTo>
                  <a:lnTo>
                    <a:pt x="750" y="25"/>
                  </a:lnTo>
                  <a:lnTo>
                    <a:pt x="738" y="43"/>
                  </a:lnTo>
                  <a:lnTo>
                    <a:pt x="726" y="68"/>
                  </a:lnTo>
                  <a:lnTo>
                    <a:pt x="713" y="92"/>
                  </a:lnTo>
                  <a:lnTo>
                    <a:pt x="701" y="110"/>
                  </a:lnTo>
                  <a:lnTo>
                    <a:pt x="683" y="135"/>
                  </a:lnTo>
                  <a:lnTo>
                    <a:pt x="670" y="160"/>
                  </a:lnTo>
                  <a:lnTo>
                    <a:pt x="658" y="178"/>
                  </a:lnTo>
                  <a:lnTo>
                    <a:pt x="646" y="203"/>
                  </a:lnTo>
                  <a:lnTo>
                    <a:pt x="633" y="227"/>
                  </a:lnTo>
                  <a:lnTo>
                    <a:pt x="615" y="245"/>
                  </a:lnTo>
                  <a:lnTo>
                    <a:pt x="603" y="270"/>
                  </a:lnTo>
                  <a:lnTo>
                    <a:pt x="590" y="295"/>
                  </a:lnTo>
                  <a:lnTo>
                    <a:pt x="578" y="313"/>
                  </a:lnTo>
                  <a:lnTo>
                    <a:pt x="566" y="338"/>
                  </a:lnTo>
                  <a:lnTo>
                    <a:pt x="554" y="362"/>
                  </a:lnTo>
                  <a:lnTo>
                    <a:pt x="535" y="380"/>
                  </a:lnTo>
                  <a:lnTo>
                    <a:pt x="523" y="405"/>
                  </a:lnTo>
                  <a:lnTo>
                    <a:pt x="510" y="430"/>
                  </a:lnTo>
                  <a:lnTo>
                    <a:pt x="498" y="448"/>
                  </a:lnTo>
                  <a:lnTo>
                    <a:pt x="486" y="473"/>
                  </a:lnTo>
                  <a:lnTo>
                    <a:pt x="474" y="497"/>
                  </a:lnTo>
                  <a:lnTo>
                    <a:pt x="455" y="516"/>
                  </a:lnTo>
                  <a:lnTo>
                    <a:pt x="443" y="540"/>
                  </a:lnTo>
                  <a:lnTo>
                    <a:pt x="431" y="565"/>
                  </a:lnTo>
                  <a:lnTo>
                    <a:pt x="418" y="583"/>
                  </a:lnTo>
                  <a:lnTo>
                    <a:pt x="406" y="608"/>
                  </a:lnTo>
                  <a:lnTo>
                    <a:pt x="388" y="632"/>
                  </a:lnTo>
                  <a:lnTo>
                    <a:pt x="375" y="651"/>
                  </a:lnTo>
                  <a:lnTo>
                    <a:pt x="363" y="675"/>
                  </a:lnTo>
                  <a:lnTo>
                    <a:pt x="351" y="700"/>
                  </a:lnTo>
                  <a:lnTo>
                    <a:pt x="338" y="718"/>
                  </a:lnTo>
                  <a:lnTo>
                    <a:pt x="326" y="743"/>
                  </a:lnTo>
                  <a:lnTo>
                    <a:pt x="308" y="767"/>
                  </a:lnTo>
                  <a:lnTo>
                    <a:pt x="295" y="786"/>
                  </a:lnTo>
                  <a:lnTo>
                    <a:pt x="283" y="810"/>
                  </a:lnTo>
                  <a:lnTo>
                    <a:pt x="271" y="835"/>
                  </a:lnTo>
                  <a:lnTo>
                    <a:pt x="258" y="853"/>
                  </a:lnTo>
                  <a:lnTo>
                    <a:pt x="240" y="878"/>
                  </a:lnTo>
                  <a:lnTo>
                    <a:pt x="228" y="902"/>
                  </a:lnTo>
                  <a:lnTo>
                    <a:pt x="215" y="921"/>
                  </a:lnTo>
                  <a:lnTo>
                    <a:pt x="203" y="945"/>
                  </a:lnTo>
                  <a:lnTo>
                    <a:pt x="191" y="970"/>
                  </a:lnTo>
                  <a:lnTo>
                    <a:pt x="179" y="988"/>
                  </a:lnTo>
                  <a:lnTo>
                    <a:pt x="160" y="1013"/>
                  </a:lnTo>
                  <a:lnTo>
                    <a:pt x="148" y="1037"/>
                  </a:lnTo>
                  <a:lnTo>
                    <a:pt x="135" y="1056"/>
                  </a:lnTo>
                  <a:lnTo>
                    <a:pt x="123" y="1080"/>
                  </a:lnTo>
                  <a:lnTo>
                    <a:pt x="111" y="1105"/>
                  </a:lnTo>
                  <a:lnTo>
                    <a:pt x="99" y="1123"/>
                  </a:lnTo>
                  <a:lnTo>
                    <a:pt x="80" y="1148"/>
                  </a:lnTo>
                  <a:lnTo>
                    <a:pt x="68" y="1172"/>
                  </a:lnTo>
                  <a:lnTo>
                    <a:pt x="56" y="1191"/>
                  </a:lnTo>
                  <a:lnTo>
                    <a:pt x="43" y="1215"/>
                  </a:lnTo>
                  <a:lnTo>
                    <a:pt x="31" y="1240"/>
                  </a:lnTo>
                  <a:lnTo>
                    <a:pt x="13" y="1258"/>
                  </a:lnTo>
                  <a:lnTo>
                    <a:pt x="0" y="1283"/>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5633" name="Freeform 237">
              <a:extLst>
                <a:ext uri="{FF2B5EF4-FFF2-40B4-BE49-F238E27FC236}">
                  <a16:creationId xmlns:a16="http://schemas.microsoft.com/office/drawing/2014/main" id="{9E308D6A-0912-6337-9118-9FDB0C1B6360}"/>
                </a:ext>
              </a:extLst>
            </p:cNvPr>
            <p:cNvSpPr>
              <a:spLocks/>
            </p:cNvSpPr>
            <p:nvPr/>
          </p:nvSpPr>
          <p:spPr bwMode="auto">
            <a:xfrm>
              <a:off x="2140" y="1034"/>
              <a:ext cx="713" cy="1199"/>
            </a:xfrm>
            <a:custGeom>
              <a:avLst/>
              <a:gdLst>
                <a:gd name="T0" fmla="*/ 58 w 763"/>
                <a:gd name="T1" fmla="*/ 0 h 1283"/>
                <a:gd name="T2" fmla="*/ 57 w 763"/>
                <a:gd name="T3" fmla="*/ 7 h 1283"/>
                <a:gd name="T4" fmla="*/ 56 w 763"/>
                <a:gd name="T5" fmla="*/ 7 h 1283"/>
                <a:gd name="T6" fmla="*/ 56 w 763"/>
                <a:gd name="T7" fmla="*/ 7 h 1283"/>
                <a:gd name="T8" fmla="*/ 54 w 763"/>
                <a:gd name="T9" fmla="*/ 7 h 1283"/>
                <a:gd name="T10" fmla="*/ 53 w 763"/>
                <a:gd name="T11" fmla="*/ 7 h 1283"/>
                <a:gd name="T12" fmla="*/ 52 w 763"/>
                <a:gd name="T13" fmla="*/ 10 h 1283"/>
                <a:gd name="T14" fmla="*/ 50 w 763"/>
                <a:gd name="T15" fmla="*/ 13 h 1283"/>
                <a:gd name="T16" fmla="*/ 50 w 763"/>
                <a:gd name="T17" fmla="*/ 14 h 1283"/>
                <a:gd name="T18" fmla="*/ 49 w 763"/>
                <a:gd name="T19" fmla="*/ 16 h 1283"/>
                <a:gd name="T20" fmla="*/ 49 w 763"/>
                <a:gd name="T21" fmla="*/ 18 h 1283"/>
                <a:gd name="T22" fmla="*/ 47 w 763"/>
                <a:gd name="T23" fmla="*/ 19 h 1283"/>
                <a:gd name="T24" fmla="*/ 46 w 763"/>
                <a:gd name="T25" fmla="*/ 21 h 1283"/>
                <a:gd name="T26" fmla="*/ 45 w 763"/>
                <a:gd name="T27" fmla="*/ 22 h 1283"/>
                <a:gd name="T28" fmla="*/ 44 w 763"/>
                <a:gd name="T29" fmla="*/ 24 h 1283"/>
                <a:gd name="T30" fmla="*/ 44 w 763"/>
                <a:gd name="T31" fmla="*/ 26 h 1283"/>
                <a:gd name="T32" fmla="*/ 43 w 763"/>
                <a:gd name="T33" fmla="*/ 28 h 1283"/>
                <a:gd name="T34" fmla="*/ 41 w 763"/>
                <a:gd name="T35" fmla="*/ 30 h 1283"/>
                <a:gd name="T36" fmla="*/ 40 w 763"/>
                <a:gd name="T37" fmla="*/ 32 h 1283"/>
                <a:gd name="T38" fmla="*/ 38 w 763"/>
                <a:gd name="T39" fmla="*/ 33 h 1283"/>
                <a:gd name="T40" fmla="*/ 38 w 763"/>
                <a:gd name="T41" fmla="*/ 34 h 1283"/>
                <a:gd name="T42" fmla="*/ 37 w 763"/>
                <a:gd name="T43" fmla="*/ 36 h 1283"/>
                <a:gd name="T44" fmla="*/ 36 w 763"/>
                <a:gd name="T45" fmla="*/ 38 h 1283"/>
                <a:gd name="T46" fmla="*/ 35 w 763"/>
                <a:gd name="T47" fmla="*/ 40 h 1283"/>
                <a:gd name="T48" fmla="*/ 34 w 763"/>
                <a:gd name="T49" fmla="*/ 41 h 1283"/>
                <a:gd name="T50" fmla="*/ 33 w 763"/>
                <a:gd name="T51" fmla="*/ 43 h 1283"/>
                <a:gd name="T52" fmla="*/ 32 w 763"/>
                <a:gd name="T53" fmla="*/ 44 h 1283"/>
                <a:gd name="T54" fmla="*/ 32 w 763"/>
                <a:gd name="T55" fmla="*/ 47 h 1283"/>
                <a:gd name="T56" fmla="*/ 30 w 763"/>
                <a:gd name="T57" fmla="*/ 49 h 1283"/>
                <a:gd name="T58" fmla="*/ 29 w 763"/>
                <a:gd name="T59" fmla="*/ 50 h 1283"/>
                <a:gd name="T60" fmla="*/ 28 w 763"/>
                <a:gd name="T61" fmla="*/ 52 h 1283"/>
                <a:gd name="T62" fmla="*/ 27 w 763"/>
                <a:gd name="T63" fmla="*/ 53 h 1283"/>
                <a:gd name="T64" fmla="*/ 26 w 763"/>
                <a:gd name="T65" fmla="*/ 54 h 1283"/>
                <a:gd name="T66" fmla="*/ 25 w 763"/>
                <a:gd name="T67" fmla="*/ 57 h 1283"/>
                <a:gd name="T68" fmla="*/ 24 w 763"/>
                <a:gd name="T69" fmla="*/ 58 h 1283"/>
                <a:gd name="T70" fmla="*/ 22 w 763"/>
                <a:gd name="T71" fmla="*/ 60 h 1283"/>
                <a:gd name="T72" fmla="*/ 21 w 763"/>
                <a:gd name="T73" fmla="*/ 62 h 1283"/>
                <a:gd name="T74" fmla="*/ 21 w 763"/>
                <a:gd name="T75" fmla="*/ 64 h 1283"/>
                <a:gd name="T76" fmla="*/ 20 w 763"/>
                <a:gd name="T77" fmla="*/ 65 h 1283"/>
                <a:gd name="T78" fmla="*/ 19 w 763"/>
                <a:gd name="T79" fmla="*/ 66 h 1283"/>
                <a:gd name="T80" fmla="*/ 18 w 763"/>
                <a:gd name="T81" fmla="*/ 69 h 1283"/>
                <a:gd name="T82" fmla="*/ 17 w 763"/>
                <a:gd name="T83" fmla="*/ 70 h 1283"/>
                <a:gd name="T84" fmla="*/ 16 w 763"/>
                <a:gd name="T85" fmla="*/ 73 h 1283"/>
                <a:gd name="T86" fmla="*/ 15 w 763"/>
                <a:gd name="T87" fmla="*/ 74 h 1283"/>
                <a:gd name="T88" fmla="*/ 14 w 763"/>
                <a:gd name="T89" fmla="*/ 75 h 1283"/>
                <a:gd name="T90" fmla="*/ 13 w 763"/>
                <a:gd name="T91" fmla="*/ 78 h 1283"/>
                <a:gd name="T92" fmla="*/ 12 w 763"/>
                <a:gd name="T93" fmla="*/ 79 h 1283"/>
                <a:gd name="T94" fmla="*/ 10 w 763"/>
                <a:gd name="T95" fmla="*/ 80 h 1283"/>
                <a:gd name="T96" fmla="*/ 9 w 763"/>
                <a:gd name="T97" fmla="*/ 82 h 1283"/>
                <a:gd name="T98" fmla="*/ 7 w 763"/>
                <a:gd name="T99" fmla="*/ 85 h 1283"/>
                <a:gd name="T100" fmla="*/ 7 w 763"/>
                <a:gd name="T101" fmla="*/ 86 h 1283"/>
                <a:gd name="T102" fmla="*/ 7 w 763"/>
                <a:gd name="T103" fmla="*/ 87 h 1283"/>
                <a:gd name="T104" fmla="*/ 7 w 763"/>
                <a:gd name="T105" fmla="*/ 89 h 1283"/>
                <a:gd name="T106" fmla="*/ 7 w 763"/>
                <a:gd name="T107" fmla="*/ 91 h 1283"/>
                <a:gd name="T108" fmla="*/ 7 w 763"/>
                <a:gd name="T109" fmla="*/ 93 h 1283"/>
                <a:gd name="T110" fmla="*/ 7 w 763"/>
                <a:gd name="T111" fmla="*/ 95 h 1283"/>
                <a:gd name="T112" fmla="*/ 7 w 763"/>
                <a:gd name="T113" fmla="*/ 96 h 1283"/>
                <a:gd name="T114" fmla="*/ 0 w 763"/>
                <a:gd name="T115" fmla="*/ 98 h 128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763" h="1283">
                  <a:moveTo>
                    <a:pt x="763" y="0"/>
                  </a:moveTo>
                  <a:lnTo>
                    <a:pt x="750" y="25"/>
                  </a:lnTo>
                  <a:lnTo>
                    <a:pt x="738" y="43"/>
                  </a:lnTo>
                  <a:lnTo>
                    <a:pt x="726" y="68"/>
                  </a:lnTo>
                  <a:lnTo>
                    <a:pt x="713" y="92"/>
                  </a:lnTo>
                  <a:lnTo>
                    <a:pt x="701" y="110"/>
                  </a:lnTo>
                  <a:lnTo>
                    <a:pt x="683" y="135"/>
                  </a:lnTo>
                  <a:lnTo>
                    <a:pt x="670" y="160"/>
                  </a:lnTo>
                  <a:lnTo>
                    <a:pt x="658" y="178"/>
                  </a:lnTo>
                  <a:lnTo>
                    <a:pt x="646" y="203"/>
                  </a:lnTo>
                  <a:lnTo>
                    <a:pt x="633" y="227"/>
                  </a:lnTo>
                  <a:lnTo>
                    <a:pt x="615" y="245"/>
                  </a:lnTo>
                  <a:lnTo>
                    <a:pt x="603" y="270"/>
                  </a:lnTo>
                  <a:lnTo>
                    <a:pt x="590" y="295"/>
                  </a:lnTo>
                  <a:lnTo>
                    <a:pt x="578" y="313"/>
                  </a:lnTo>
                  <a:lnTo>
                    <a:pt x="566" y="338"/>
                  </a:lnTo>
                  <a:lnTo>
                    <a:pt x="554" y="362"/>
                  </a:lnTo>
                  <a:lnTo>
                    <a:pt x="535" y="380"/>
                  </a:lnTo>
                  <a:lnTo>
                    <a:pt x="523" y="405"/>
                  </a:lnTo>
                  <a:lnTo>
                    <a:pt x="510" y="430"/>
                  </a:lnTo>
                  <a:lnTo>
                    <a:pt x="498" y="448"/>
                  </a:lnTo>
                  <a:lnTo>
                    <a:pt x="486" y="473"/>
                  </a:lnTo>
                  <a:lnTo>
                    <a:pt x="474" y="497"/>
                  </a:lnTo>
                  <a:lnTo>
                    <a:pt x="455" y="516"/>
                  </a:lnTo>
                  <a:lnTo>
                    <a:pt x="443" y="540"/>
                  </a:lnTo>
                  <a:lnTo>
                    <a:pt x="431" y="565"/>
                  </a:lnTo>
                  <a:lnTo>
                    <a:pt x="418" y="583"/>
                  </a:lnTo>
                  <a:lnTo>
                    <a:pt x="406" y="608"/>
                  </a:lnTo>
                  <a:lnTo>
                    <a:pt x="388" y="632"/>
                  </a:lnTo>
                  <a:lnTo>
                    <a:pt x="375" y="651"/>
                  </a:lnTo>
                  <a:lnTo>
                    <a:pt x="363" y="675"/>
                  </a:lnTo>
                  <a:lnTo>
                    <a:pt x="351" y="700"/>
                  </a:lnTo>
                  <a:lnTo>
                    <a:pt x="338" y="718"/>
                  </a:lnTo>
                  <a:lnTo>
                    <a:pt x="326" y="743"/>
                  </a:lnTo>
                  <a:lnTo>
                    <a:pt x="308" y="767"/>
                  </a:lnTo>
                  <a:lnTo>
                    <a:pt x="295" y="786"/>
                  </a:lnTo>
                  <a:lnTo>
                    <a:pt x="283" y="810"/>
                  </a:lnTo>
                  <a:lnTo>
                    <a:pt x="271" y="835"/>
                  </a:lnTo>
                  <a:lnTo>
                    <a:pt x="258" y="853"/>
                  </a:lnTo>
                  <a:lnTo>
                    <a:pt x="240" y="878"/>
                  </a:lnTo>
                  <a:lnTo>
                    <a:pt x="228" y="902"/>
                  </a:lnTo>
                  <a:lnTo>
                    <a:pt x="215" y="921"/>
                  </a:lnTo>
                  <a:lnTo>
                    <a:pt x="203" y="945"/>
                  </a:lnTo>
                  <a:lnTo>
                    <a:pt x="191" y="970"/>
                  </a:lnTo>
                  <a:lnTo>
                    <a:pt x="179" y="988"/>
                  </a:lnTo>
                  <a:lnTo>
                    <a:pt x="160" y="1013"/>
                  </a:lnTo>
                  <a:lnTo>
                    <a:pt x="148" y="1037"/>
                  </a:lnTo>
                  <a:lnTo>
                    <a:pt x="135" y="1056"/>
                  </a:lnTo>
                  <a:lnTo>
                    <a:pt x="123" y="1080"/>
                  </a:lnTo>
                  <a:lnTo>
                    <a:pt x="111" y="1105"/>
                  </a:lnTo>
                  <a:lnTo>
                    <a:pt x="99" y="1123"/>
                  </a:lnTo>
                  <a:lnTo>
                    <a:pt x="80" y="1148"/>
                  </a:lnTo>
                  <a:lnTo>
                    <a:pt x="68" y="1172"/>
                  </a:lnTo>
                  <a:lnTo>
                    <a:pt x="56" y="1191"/>
                  </a:lnTo>
                  <a:lnTo>
                    <a:pt x="43" y="1215"/>
                  </a:lnTo>
                  <a:lnTo>
                    <a:pt x="31" y="1240"/>
                  </a:lnTo>
                  <a:lnTo>
                    <a:pt x="13" y="1258"/>
                  </a:lnTo>
                  <a:lnTo>
                    <a:pt x="0" y="1283"/>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5634" name="Line 238">
              <a:extLst>
                <a:ext uri="{FF2B5EF4-FFF2-40B4-BE49-F238E27FC236}">
                  <a16:creationId xmlns:a16="http://schemas.microsoft.com/office/drawing/2014/main" id="{57103F87-15F1-1B87-BCFF-652B042B8A9E}"/>
                </a:ext>
              </a:extLst>
            </p:cNvPr>
            <p:cNvSpPr>
              <a:spLocks noChangeShapeType="1"/>
            </p:cNvSpPr>
            <p:nvPr/>
          </p:nvSpPr>
          <p:spPr bwMode="auto">
            <a:xfrm>
              <a:off x="2773" y="2228"/>
              <a:ext cx="173" cy="0"/>
            </a:xfrm>
            <a:prstGeom prst="line">
              <a:avLst/>
            </a:prstGeom>
            <a:noFill/>
            <a:ln w="952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15635" name="Freeform 239">
              <a:extLst>
                <a:ext uri="{FF2B5EF4-FFF2-40B4-BE49-F238E27FC236}">
                  <a16:creationId xmlns:a16="http://schemas.microsoft.com/office/drawing/2014/main" id="{CDE41073-9EF4-0F45-2C06-05A38678A2FA}"/>
                </a:ext>
              </a:extLst>
            </p:cNvPr>
            <p:cNvSpPr>
              <a:spLocks/>
            </p:cNvSpPr>
            <p:nvPr/>
          </p:nvSpPr>
          <p:spPr bwMode="auto">
            <a:xfrm>
              <a:off x="2841" y="2210"/>
              <a:ext cx="35" cy="35"/>
            </a:xfrm>
            <a:custGeom>
              <a:avLst/>
              <a:gdLst>
                <a:gd name="T0" fmla="*/ 0 w 37"/>
                <a:gd name="T1" fmla="*/ 9 h 37"/>
                <a:gd name="T2" fmla="*/ 9 w 37"/>
                <a:gd name="T3" fmla="*/ 0 h 37"/>
                <a:gd name="T4" fmla="*/ 9 w 37"/>
                <a:gd name="T5" fmla="*/ 9 h 37"/>
                <a:gd name="T6" fmla="*/ 9 w 37"/>
                <a:gd name="T7" fmla="*/ 9 h 37"/>
                <a:gd name="T8" fmla="*/ 0 w 37"/>
                <a:gd name="T9" fmla="*/ 9 h 3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7" h="37">
                  <a:moveTo>
                    <a:pt x="0" y="19"/>
                  </a:moveTo>
                  <a:lnTo>
                    <a:pt x="19" y="0"/>
                  </a:lnTo>
                  <a:lnTo>
                    <a:pt x="37" y="19"/>
                  </a:lnTo>
                  <a:lnTo>
                    <a:pt x="19" y="37"/>
                  </a:lnTo>
                  <a:lnTo>
                    <a:pt x="0" y="19"/>
                  </a:lnTo>
                  <a:close/>
                </a:path>
              </a:pathLst>
            </a:custGeom>
            <a:solidFill>
              <a:srgbClr val="FF0000"/>
            </a:solidFill>
            <a:ln w="9525">
              <a:solidFill>
                <a:srgbClr val="FF0000"/>
              </a:solidFill>
              <a:round/>
              <a:headEnd/>
              <a:tailEnd/>
            </a:ln>
          </p:spPr>
          <p:txBody>
            <a:bodyPr/>
            <a:lstStyle/>
            <a:p>
              <a:endParaRPr lang="en-US"/>
            </a:p>
          </p:txBody>
        </p:sp>
        <p:sp>
          <p:nvSpPr>
            <p:cNvPr id="315636" name="Rectangle 240">
              <a:extLst>
                <a:ext uri="{FF2B5EF4-FFF2-40B4-BE49-F238E27FC236}">
                  <a16:creationId xmlns:a16="http://schemas.microsoft.com/office/drawing/2014/main" id="{D1BC2203-D8A7-B974-4526-121A71561D30}"/>
                </a:ext>
              </a:extLst>
            </p:cNvPr>
            <p:cNvSpPr>
              <a:spLocks noChangeArrowheads="1"/>
            </p:cNvSpPr>
            <p:nvPr/>
          </p:nvSpPr>
          <p:spPr bwMode="auto">
            <a:xfrm>
              <a:off x="2153" y="878"/>
              <a:ext cx="383" cy="192"/>
            </a:xfrm>
            <a:prstGeom prst="rect">
              <a:avLst/>
            </a:prstGeom>
            <a:noFill/>
            <a:ln>
              <a:noFill/>
            </a:ln>
            <a:extLst>
              <a:ext uri="{909E8E84-426E-40DD-AFC4-6F175D3DCCD1}">
                <a14:hiddenFill xmlns:a14="http://schemas.microsoft.com/office/drawing/2010/main">
                  <a:solidFill>
                    <a:srgbClr val="0000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fr-CA" altLang="en-US" sz="2000">
                  <a:solidFill>
                    <a:srgbClr val="000000"/>
                  </a:solidFill>
                  <a:latin typeface="Arial" panose="020B0604020202020204" pitchFamily="34" charset="0"/>
                  <a:cs typeface="Arial" panose="020B0604020202020204" pitchFamily="34" charset="0"/>
                </a:rPr>
                <a:t>line 6</a:t>
              </a:r>
              <a:endParaRPr lang="fr-CA" altLang="en-US" sz="2000">
                <a:latin typeface="Arial" panose="020B0604020202020204" pitchFamily="34" charset="0"/>
                <a:cs typeface="Arial" panose="020B0604020202020204" pitchFamily="34" charset="0"/>
              </a:endParaRPr>
            </a:p>
          </p:txBody>
        </p:sp>
        <p:sp>
          <p:nvSpPr>
            <p:cNvPr id="315637" name="Oval 241">
              <a:extLst>
                <a:ext uri="{FF2B5EF4-FFF2-40B4-BE49-F238E27FC236}">
                  <a16:creationId xmlns:a16="http://schemas.microsoft.com/office/drawing/2014/main" id="{A5F3E66B-E774-7048-F391-DE184973B65B}"/>
                </a:ext>
              </a:extLst>
            </p:cNvPr>
            <p:cNvSpPr>
              <a:spLocks noChangeArrowheads="1"/>
            </p:cNvSpPr>
            <p:nvPr/>
          </p:nvSpPr>
          <p:spPr bwMode="auto">
            <a:xfrm>
              <a:off x="662" y="3610"/>
              <a:ext cx="33" cy="34"/>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315638" name="Oval 242">
              <a:extLst>
                <a:ext uri="{FF2B5EF4-FFF2-40B4-BE49-F238E27FC236}">
                  <a16:creationId xmlns:a16="http://schemas.microsoft.com/office/drawing/2014/main" id="{F6A28C3A-8BB3-772E-545C-729D96320A31}"/>
                </a:ext>
              </a:extLst>
            </p:cNvPr>
            <p:cNvSpPr>
              <a:spLocks noChangeArrowheads="1"/>
            </p:cNvSpPr>
            <p:nvPr/>
          </p:nvSpPr>
          <p:spPr bwMode="auto">
            <a:xfrm>
              <a:off x="695" y="3576"/>
              <a:ext cx="35" cy="34"/>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315639" name="Oval 243">
              <a:extLst>
                <a:ext uri="{FF2B5EF4-FFF2-40B4-BE49-F238E27FC236}">
                  <a16:creationId xmlns:a16="http://schemas.microsoft.com/office/drawing/2014/main" id="{5DC030D7-65A3-B040-FBDC-E00B0B7D1C3D}"/>
                </a:ext>
              </a:extLst>
            </p:cNvPr>
            <p:cNvSpPr>
              <a:spLocks noChangeArrowheads="1"/>
            </p:cNvSpPr>
            <p:nvPr/>
          </p:nvSpPr>
          <p:spPr bwMode="auto">
            <a:xfrm>
              <a:off x="742" y="3536"/>
              <a:ext cx="35" cy="34"/>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315640" name="Oval 244">
              <a:extLst>
                <a:ext uri="{FF2B5EF4-FFF2-40B4-BE49-F238E27FC236}">
                  <a16:creationId xmlns:a16="http://schemas.microsoft.com/office/drawing/2014/main" id="{9C7EBFD6-7327-5CB6-690D-85D96EF3DB4D}"/>
                </a:ext>
              </a:extLst>
            </p:cNvPr>
            <p:cNvSpPr>
              <a:spLocks noChangeArrowheads="1"/>
            </p:cNvSpPr>
            <p:nvPr/>
          </p:nvSpPr>
          <p:spPr bwMode="auto">
            <a:xfrm>
              <a:off x="788" y="3530"/>
              <a:ext cx="35" cy="34"/>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315641" name="Oval 245">
              <a:extLst>
                <a:ext uri="{FF2B5EF4-FFF2-40B4-BE49-F238E27FC236}">
                  <a16:creationId xmlns:a16="http://schemas.microsoft.com/office/drawing/2014/main" id="{78D461A1-014C-ACD5-636D-5146996CC94E}"/>
                </a:ext>
              </a:extLst>
            </p:cNvPr>
            <p:cNvSpPr>
              <a:spLocks noChangeArrowheads="1"/>
            </p:cNvSpPr>
            <p:nvPr/>
          </p:nvSpPr>
          <p:spPr bwMode="auto">
            <a:xfrm>
              <a:off x="839" y="3455"/>
              <a:ext cx="35" cy="35"/>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315642" name="Oval 246">
              <a:extLst>
                <a:ext uri="{FF2B5EF4-FFF2-40B4-BE49-F238E27FC236}">
                  <a16:creationId xmlns:a16="http://schemas.microsoft.com/office/drawing/2014/main" id="{DDD8DB7C-B3E8-E14C-9106-B1DADE82AB91}"/>
                </a:ext>
              </a:extLst>
            </p:cNvPr>
            <p:cNvSpPr>
              <a:spLocks noChangeArrowheads="1"/>
            </p:cNvSpPr>
            <p:nvPr/>
          </p:nvSpPr>
          <p:spPr bwMode="auto">
            <a:xfrm>
              <a:off x="885" y="3455"/>
              <a:ext cx="35" cy="35"/>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315643" name="Oval 247">
              <a:extLst>
                <a:ext uri="{FF2B5EF4-FFF2-40B4-BE49-F238E27FC236}">
                  <a16:creationId xmlns:a16="http://schemas.microsoft.com/office/drawing/2014/main" id="{E9F80BCE-A9B5-37AC-82B7-7D64938844A5}"/>
                </a:ext>
              </a:extLst>
            </p:cNvPr>
            <p:cNvSpPr>
              <a:spLocks noChangeArrowheads="1"/>
            </p:cNvSpPr>
            <p:nvPr/>
          </p:nvSpPr>
          <p:spPr bwMode="auto">
            <a:xfrm>
              <a:off x="932" y="3518"/>
              <a:ext cx="34" cy="35"/>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315644" name="Oval 248">
              <a:extLst>
                <a:ext uri="{FF2B5EF4-FFF2-40B4-BE49-F238E27FC236}">
                  <a16:creationId xmlns:a16="http://schemas.microsoft.com/office/drawing/2014/main" id="{99A4AD10-0B06-5F73-48C5-B74C297A579F}"/>
                </a:ext>
              </a:extLst>
            </p:cNvPr>
            <p:cNvSpPr>
              <a:spLocks noChangeArrowheads="1"/>
            </p:cNvSpPr>
            <p:nvPr/>
          </p:nvSpPr>
          <p:spPr bwMode="auto">
            <a:xfrm>
              <a:off x="978" y="3231"/>
              <a:ext cx="35" cy="35"/>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315645" name="Oval 249">
              <a:extLst>
                <a:ext uri="{FF2B5EF4-FFF2-40B4-BE49-F238E27FC236}">
                  <a16:creationId xmlns:a16="http://schemas.microsoft.com/office/drawing/2014/main" id="{C01EF665-0D02-9C35-5DDA-6A9E22CC989F}"/>
                </a:ext>
              </a:extLst>
            </p:cNvPr>
            <p:cNvSpPr>
              <a:spLocks noChangeArrowheads="1"/>
            </p:cNvSpPr>
            <p:nvPr/>
          </p:nvSpPr>
          <p:spPr bwMode="auto">
            <a:xfrm>
              <a:off x="1023" y="3071"/>
              <a:ext cx="35" cy="34"/>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315646" name="Oval 250">
              <a:extLst>
                <a:ext uri="{FF2B5EF4-FFF2-40B4-BE49-F238E27FC236}">
                  <a16:creationId xmlns:a16="http://schemas.microsoft.com/office/drawing/2014/main" id="{6D7BB28C-AAA6-46BA-E578-D259EACA7761}"/>
                </a:ext>
              </a:extLst>
            </p:cNvPr>
            <p:cNvSpPr>
              <a:spLocks noChangeArrowheads="1"/>
            </p:cNvSpPr>
            <p:nvPr/>
          </p:nvSpPr>
          <p:spPr bwMode="auto">
            <a:xfrm>
              <a:off x="1069" y="3226"/>
              <a:ext cx="35" cy="34"/>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315647" name="Oval 251">
              <a:extLst>
                <a:ext uri="{FF2B5EF4-FFF2-40B4-BE49-F238E27FC236}">
                  <a16:creationId xmlns:a16="http://schemas.microsoft.com/office/drawing/2014/main" id="{4C1A5C59-FF97-21FF-7D47-31D814F11CF1}"/>
                </a:ext>
              </a:extLst>
            </p:cNvPr>
            <p:cNvSpPr>
              <a:spLocks noChangeArrowheads="1"/>
            </p:cNvSpPr>
            <p:nvPr/>
          </p:nvSpPr>
          <p:spPr bwMode="auto">
            <a:xfrm>
              <a:off x="1115" y="3266"/>
              <a:ext cx="35" cy="34"/>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315648" name="Oval 252">
              <a:extLst>
                <a:ext uri="{FF2B5EF4-FFF2-40B4-BE49-F238E27FC236}">
                  <a16:creationId xmlns:a16="http://schemas.microsoft.com/office/drawing/2014/main" id="{D90EBF15-ED8E-6A49-13E7-62FD512DA5B9}"/>
                </a:ext>
              </a:extLst>
            </p:cNvPr>
            <p:cNvSpPr>
              <a:spLocks noChangeArrowheads="1"/>
            </p:cNvSpPr>
            <p:nvPr/>
          </p:nvSpPr>
          <p:spPr bwMode="auto">
            <a:xfrm>
              <a:off x="1150" y="3024"/>
              <a:ext cx="34" cy="35"/>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315649" name="Oval 253">
              <a:extLst>
                <a:ext uri="{FF2B5EF4-FFF2-40B4-BE49-F238E27FC236}">
                  <a16:creationId xmlns:a16="http://schemas.microsoft.com/office/drawing/2014/main" id="{C74EC46C-63DE-D965-18B4-FA65C585D5CF}"/>
                </a:ext>
              </a:extLst>
            </p:cNvPr>
            <p:cNvSpPr>
              <a:spLocks noChangeArrowheads="1"/>
            </p:cNvSpPr>
            <p:nvPr/>
          </p:nvSpPr>
          <p:spPr bwMode="auto">
            <a:xfrm>
              <a:off x="1190" y="2950"/>
              <a:ext cx="35" cy="35"/>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315650" name="Oval 254">
              <a:extLst>
                <a:ext uri="{FF2B5EF4-FFF2-40B4-BE49-F238E27FC236}">
                  <a16:creationId xmlns:a16="http://schemas.microsoft.com/office/drawing/2014/main" id="{68087312-F9A8-B66F-2811-CBF7DFEE09C1}"/>
                </a:ext>
              </a:extLst>
            </p:cNvPr>
            <p:cNvSpPr>
              <a:spLocks noChangeArrowheads="1"/>
            </p:cNvSpPr>
            <p:nvPr/>
          </p:nvSpPr>
          <p:spPr bwMode="auto">
            <a:xfrm>
              <a:off x="1236" y="3071"/>
              <a:ext cx="35" cy="34"/>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315651" name="Oval 255">
              <a:extLst>
                <a:ext uri="{FF2B5EF4-FFF2-40B4-BE49-F238E27FC236}">
                  <a16:creationId xmlns:a16="http://schemas.microsoft.com/office/drawing/2014/main" id="{0F138CF8-6BEA-7683-6944-09FC5CD08F87}"/>
                </a:ext>
              </a:extLst>
            </p:cNvPr>
            <p:cNvSpPr>
              <a:spLocks noChangeArrowheads="1"/>
            </p:cNvSpPr>
            <p:nvPr/>
          </p:nvSpPr>
          <p:spPr bwMode="auto">
            <a:xfrm>
              <a:off x="1283" y="2852"/>
              <a:ext cx="33" cy="35"/>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315652" name="Oval 256">
              <a:extLst>
                <a:ext uri="{FF2B5EF4-FFF2-40B4-BE49-F238E27FC236}">
                  <a16:creationId xmlns:a16="http://schemas.microsoft.com/office/drawing/2014/main" id="{DACEE562-BA09-AE91-AE11-5B0D7BBE9CE7}"/>
                </a:ext>
              </a:extLst>
            </p:cNvPr>
            <p:cNvSpPr>
              <a:spLocks noChangeArrowheads="1"/>
            </p:cNvSpPr>
            <p:nvPr/>
          </p:nvSpPr>
          <p:spPr bwMode="auto">
            <a:xfrm>
              <a:off x="1316" y="2572"/>
              <a:ext cx="35" cy="34"/>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315653" name="Oval 257">
              <a:extLst>
                <a:ext uri="{FF2B5EF4-FFF2-40B4-BE49-F238E27FC236}">
                  <a16:creationId xmlns:a16="http://schemas.microsoft.com/office/drawing/2014/main" id="{B0709370-F491-2166-EAA1-2C9B9F30A218}"/>
                </a:ext>
              </a:extLst>
            </p:cNvPr>
            <p:cNvSpPr>
              <a:spLocks noChangeArrowheads="1"/>
            </p:cNvSpPr>
            <p:nvPr/>
          </p:nvSpPr>
          <p:spPr bwMode="auto">
            <a:xfrm>
              <a:off x="1345" y="2664"/>
              <a:ext cx="35" cy="34"/>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315654" name="Oval 258">
              <a:extLst>
                <a:ext uri="{FF2B5EF4-FFF2-40B4-BE49-F238E27FC236}">
                  <a16:creationId xmlns:a16="http://schemas.microsoft.com/office/drawing/2014/main" id="{EC058BB9-D3FA-8947-9EC7-2DB465F572E9}"/>
                </a:ext>
              </a:extLst>
            </p:cNvPr>
            <p:cNvSpPr>
              <a:spLocks noChangeArrowheads="1"/>
            </p:cNvSpPr>
            <p:nvPr/>
          </p:nvSpPr>
          <p:spPr bwMode="auto">
            <a:xfrm>
              <a:off x="1385" y="2870"/>
              <a:ext cx="35" cy="35"/>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315655" name="Oval 259">
              <a:extLst>
                <a:ext uri="{FF2B5EF4-FFF2-40B4-BE49-F238E27FC236}">
                  <a16:creationId xmlns:a16="http://schemas.microsoft.com/office/drawing/2014/main" id="{B960E18B-1A72-D25C-9B5C-B0C03C3D25FF}"/>
                </a:ext>
              </a:extLst>
            </p:cNvPr>
            <p:cNvSpPr>
              <a:spLocks noChangeArrowheads="1"/>
            </p:cNvSpPr>
            <p:nvPr/>
          </p:nvSpPr>
          <p:spPr bwMode="auto">
            <a:xfrm>
              <a:off x="1426" y="2784"/>
              <a:ext cx="34" cy="34"/>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315656" name="Oval 260">
              <a:extLst>
                <a:ext uri="{FF2B5EF4-FFF2-40B4-BE49-F238E27FC236}">
                  <a16:creationId xmlns:a16="http://schemas.microsoft.com/office/drawing/2014/main" id="{33CC90B1-424E-B5B4-EE65-2EDF384B28D5}"/>
                </a:ext>
              </a:extLst>
            </p:cNvPr>
            <p:cNvSpPr>
              <a:spLocks noChangeArrowheads="1"/>
            </p:cNvSpPr>
            <p:nvPr/>
          </p:nvSpPr>
          <p:spPr bwMode="auto">
            <a:xfrm>
              <a:off x="1466" y="2560"/>
              <a:ext cx="35" cy="34"/>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315657" name="Oval 261">
              <a:extLst>
                <a:ext uri="{FF2B5EF4-FFF2-40B4-BE49-F238E27FC236}">
                  <a16:creationId xmlns:a16="http://schemas.microsoft.com/office/drawing/2014/main" id="{FE3793BB-3521-1373-49AE-16CFAF4B1CDE}"/>
                </a:ext>
              </a:extLst>
            </p:cNvPr>
            <p:cNvSpPr>
              <a:spLocks noChangeArrowheads="1"/>
            </p:cNvSpPr>
            <p:nvPr/>
          </p:nvSpPr>
          <p:spPr bwMode="auto">
            <a:xfrm>
              <a:off x="1495" y="2468"/>
              <a:ext cx="34" cy="35"/>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315658" name="Oval 262">
              <a:extLst>
                <a:ext uri="{FF2B5EF4-FFF2-40B4-BE49-F238E27FC236}">
                  <a16:creationId xmlns:a16="http://schemas.microsoft.com/office/drawing/2014/main" id="{F05B0989-6641-DAED-C733-1F8111F2AC48}"/>
                </a:ext>
              </a:extLst>
            </p:cNvPr>
            <p:cNvSpPr>
              <a:spLocks noChangeArrowheads="1"/>
            </p:cNvSpPr>
            <p:nvPr/>
          </p:nvSpPr>
          <p:spPr bwMode="auto">
            <a:xfrm>
              <a:off x="1541" y="2881"/>
              <a:ext cx="35" cy="35"/>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315659" name="Oval 263">
              <a:extLst>
                <a:ext uri="{FF2B5EF4-FFF2-40B4-BE49-F238E27FC236}">
                  <a16:creationId xmlns:a16="http://schemas.microsoft.com/office/drawing/2014/main" id="{B8FEAA73-624A-21B9-8EC9-CECFD77A8661}"/>
                </a:ext>
              </a:extLst>
            </p:cNvPr>
            <p:cNvSpPr>
              <a:spLocks noChangeArrowheads="1"/>
            </p:cNvSpPr>
            <p:nvPr/>
          </p:nvSpPr>
          <p:spPr bwMode="auto">
            <a:xfrm>
              <a:off x="1569" y="2594"/>
              <a:ext cx="36" cy="35"/>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315660" name="Oval 264">
              <a:extLst>
                <a:ext uri="{FF2B5EF4-FFF2-40B4-BE49-F238E27FC236}">
                  <a16:creationId xmlns:a16="http://schemas.microsoft.com/office/drawing/2014/main" id="{B68EBEFA-B2B6-6882-FBBD-A596423CF5DE}"/>
                </a:ext>
              </a:extLst>
            </p:cNvPr>
            <p:cNvSpPr>
              <a:spLocks noChangeArrowheads="1"/>
            </p:cNvSpPr>
            <p:nvPr/>
          </p:nvSpPr>
          <p:spPr bwMode="auto">
            <a:xfrm>
              <a:off x="1599" y="2491"/>
              <a:ext cx="34" cy="35"/>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315661" name="Oval 265">
              <a:extLst>
                <a:ext uri="{FF2B5EF4-FFF2-40B4-BE49-F238E27FC236}">
                  <a16:creationId xmlns:a16="http://schemas.microsoft.com/office/drawing/2014/main" id="{7D2F0E84-9485-EEFE-5F3F-2D1F66C8B4CA}"/>
                </a:ext>
              </a:extLst>
            </p:cNvPr>
            <p:cNvSpPr>
              <a:spLocks noChangeArrowheads="1"/>
            </p:cNvSpPr>
            <p:nvPr/>
          </p:nvSpPr>
          <p:spPr bwMode="auto">
            <a:xfrm>
              <a:off x="1633" y="2686"/>
              <a:ext cx="34" cy="35"/>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315662" name="Oval 266">
              <a:extLst>
                <a:ext uri="{FF2B5EF4-FFF2-40B4-BE49-F238E27FC236}">
                  <a16:creationId xmlns:a16="http://schemas.microsoft.com/office/drawing/2014/main" id="{ACE7907F-4DC2-51B9-D734-3BD7F4C641FE}"/>
                </a:ext>
              </a:extLst>
            </p:cNvPr>
            <p:cNvSpPr>
              <a:spLocks noChangeArrowheads="1"/>
            </p:cNvSpPr>
            <p:nvPr/>
          </p:nvSpPr>
          <p:spPr bwMode="auto">
            <a:xfrm>
              <a:off x="1661" y="2847"/>
              <a:ext cx="35" cy="34"/>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315663" name="Oval 267">
              <a:extLst>
                <a:ext uri="{FF2B5EF4-FFF2-40B4-BE49-F238E27FC236}">
                  <a16:creationId xmlns:a16="http://schemas.microsoft.com/office/drawing/2014/main" id="{4AFCF07F-6CF6-9F80-36E9-DDFDA49A6314}"/>
                </a:ext>
              </a:extLst>
            </p:cNvPr>
            <p:cNvSpPr>
              <a:spLocks noChangeArrowheads="1"/>
            </p:cNvSpPr>
            <p:nvPr/>
          </p:nvSpPr>
          <p:spPr bwMode="auto">
            <a:xfrm>
              <a:off x="1696" y="2371"/>
              <a:ext cx="35" cy="34"/>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315664" name="Oval 268">
              <a:extLst>
                <a:ext uri="{FF2B5EF4-FFF2-40B4-BE49-F238E27FC236}">
                  <a16:creationId xmlns:a16="http://schemas.microsoft.com/office/drawing/2014/main" id="{850E1F52-6A25-3D3C-FF0D-DC5F00240882}"/>
                </a:ext>
              </a:extLst>
            </p:cNvPr>
            <p:cNvSpPr>
              <a:spLocks noChangeArrowheads="1"/>
            </p:cNvSpPr>
            <p:nvPr/>
          </p:nvSpPr>
          <p:spPr bwMode="auto">
            <a:xfrm>
              <a:off x="1736" y="2766"/>
              <a:ext cx="35" cy="35"/>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315665" name="Oval 269">
              <a:extLst>
                <a:ext uri="{FF2B5EF4-FFF2-40B4-BE49-F238E27FC236}">
                  <a16:creationId xmlns:a16="http://schemas.microsoft.com/office/drawing/2014/main" id="{FD3A3DFE-AD7D-7FB2-1F5F-52B9BC9AC321}"/>
                </a:ext>
              </a:extLst>
            </p:cNvPr>
            <p:cNvSpPr>
              <a:spLocks noChangeArrowheads="1"/>
            </p:cNvSpPr>
            <p:nvPr/>
          </p:nvSpPr>
          <p:spPr bwMode="auto">
            <a:xfrm>
              <a:off x="1765" y="2726"/>
              <a:ext cx="35" cy="35"/>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315666" name="Oval 270">
              <a:extLst>
                <a:ext uri="{FF2B5EF4-FFF2-40B4-BE49-F238E27FC236}">
                  <a16:creationId xmlns:a16="http://schemas.microsoft.com/office/drawing/2014/main" id="{24D70D2A-F566-8BA1-460F-5FD194B2BBB9}"/>
                </a:ext>
              </a:extLst>
            </p:cNvPr>
            <p:cNvSpPr>
              <a:spLocks noChangeArrowheads="1"/>
            </p:cNvSpPr>
            <p:nvPr/>
          </p:nvSpPr>
          <p:spPr bwMode="auto">
            <a:xfrm>
              <a:off x="1776" y="2526"/>
              <a:ext cx="35" cy="34"/>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315667" name="Oval 271">
              <a:extLst>
                <a:ext uri="{FF2B5EF4-FFF2-40B4-BE49-F238E27FC236}">
                  <a16:creationId xmlns:a16="http://schemas.microsoft.com/office/drawing/2014/main" id="{B3B6E533-FAFB-B900-F3F4-4A0C76224F26}"/>
                </a:ext>
              </a:extLst>
            </p:cNvPr>
            <p:cNvSpPr>
              <a:spLocks noChangeArrowheads="1"/>
            </p:cNvSpPr>
            <p:nvPr/>
          </p:nvSpPr>
          <p:spPr bwMode="auto">
            <a:xfrm>
              <a:off x="1811" y="2468"/>
              <a:ext cx="35" cy="35"/>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315668" name="Line 272">
              <a:extLst>
                <a:ext uri="{FF2B5EF4-FFF2-40B4-BE49-F238E27FC236}">
                  <a16:creationId xmlns:a16="http://schemas.microsoft.com/office/drawing/2014/main" id="{5633EC1D-E569-E4F0-3915-105224003E60}"/>
                </a:ext>
              </a:extLst>
            </p:cNvPr>
            <p:cNvSpPr>
              <a:spLocks noChangeShapeType="1"/>
            </p:cNvSpPr>
            <p:nvPr/>
          </p:nvSpPr>
          <p:spPr bwMode="auto">
            <a:xfrm>
              <a:off x="621" y="3685"/>
              <a:ext cx="1437"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15669" name="Line 273">
              <a:extLst>
                <a:ext uri="{FF2B5EF4-FFF2-40B4-BE49-F238E27FC236}">
                  <a16:creationId xmlns:a16="http://schemas.microsoft.com/office/drawing/2014/main" id="{DC87565B-9060-D7A8-BA34-05198230EBC2}"/>
                </a:ext>
              </a:extLst>
            </p:cNvPr>
            <p:cNvSpPr>
              <a:spLocks noChangeShapeType="1"/>
            </p:cNvSpPr>
            <p:nvPr/>
          </p:nvSpPr>
          <p:spPr bwMode="auto">
            <a:xfrm>
              <a:off x="621" y="3685"/>
              <a:ext cx="0" cy="4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15670" name="Line 274">
              <a:extLst>
                <a:ext uri="{FF2B5EF4-FFF2-40B4-BE49-F238E27FC236}">
                  <a16:creationId xmlns:a16="http://schemas.microsoft.com/office/drawing/2014/main" id="{A567A24A-C91F-CFFC-C7C0-784389A29366}"/>
                </a:ext>
              </a:extLst>
            </p:cNvPr>
            <p:cNvSpPr>
              <a:spLocks noChangeShapeType="1"/>
            </p:cNvSpPr>
            <p:nvPr/>
          </p:nvSpPr>
          <p:spPr bwMode="auto">
            <a:xfrm>
              <a:off x="863" y="3685"/>
              <a:ext cx="0" cy="4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15671" name="Line 275">
              <a:extLst>
                <a:ext uri="{FF2B5EF4-FFF2-40B4-BE49-F238E27FC236}">
                  <a16:creationId xmlns:a16="http://schemas.microsoft.com/office/drawing/2014/main" id="{51531438-ED3B-F9E6-CC6C-6BB130E94CAE}"/>
                </a:ext>
              </a:extLst>
            </p:cNvPr>
            <p:cNvSpPr>
              <a:spLocks noChangeShapeType="1"/>
            </p:cNvSpPr>
            <p:nvPr/>
          </p:nvSpPr>
          <p:spPr bwMode="auto">
            <a:xfrm>
              <a:off x="1098" y="3685"/>
              <a:ext cx="0" cy="4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15672" name="Line 276">
              <a:extLst>
                <a:ext uri="{FF2B5EF4-FFF2-40B4-BE49-F238E27FC236}">
                  <a16:creationId xmlns:a16="http://schemas.microsoft.com/office/drawing/2014/main" id="{3A954134-89A4-28EC-48C0-7F84F8604648}"/>
                </a:ext>
              </a:extLst>
            </p:cNvPr>
            <p:cNvSpPr>
              <a:spLocks noChangeShapeType="1"/>
            </p:cNvSpPr>
            <p:nvPr/>
          </p:nvSpPr>
          <p:spPr bwMode="auto">
            <a:xfrm>
              <a:off x="1340" y="3685"/>
              <a:ext cx="0" cy="4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15673" name="Line 277">
              <a:extLst>
                <a:ext uri="{FF2B5EF4-FFF2-40B4-BE49-F238E27FC236}">
                  <a16:creationId xmlns:a16="http://schemas.microsoft.com/office/drawing/2014/main" id="{EB22154F-9067-7FB7-B05B-65276B1C5B71}"/>
                </a:ext>
              </a:extLst>
            </p:cNvPr>
            <p:cNvSpPr>
              <a:spLocks noChangeShapeType="1"/>
            </p:cNvSpPr>
            <p:nvPr/>
          </p:nvSpPr>
          <p:spPr bwMode="auto">
            <a:xfrm>
              <a:off x="1581" y="3685"/>
              <a:ext cx="0" cy="4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15674" name="Line 278">
              <a:extLst>
                <a:ext uri="{FF2B5EF4-FFF2-40B4-BE49-F238E27FC236}">
                  <a16:creationId xmlns:a16="http://schemas.microsoft.com/office/drawing/2014/main" id="{5F13868D-DFE5-455B-4986-A3EF662520AA}"/>
                </a:ext>
              </a:extLst>
            </p:cNvPr>
            <p:cNvSpPr>
              <a:spLocks noChangeShapeType="1"/>
            </p:cNvSpPr>
            <p:nvPr/>
          </p:nvSpPr>
          <p:spPr bwMode="auto">
            <a:xfrm>
              <a:off x="1822" y="3685"/>
              <a:ext cx="0" cy="4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15675" name="Line 279">
              <a:extLst>
                <a:ext uri="{FF2B5EF4-FFF2-40B4-BE49-F238E27FC236}">
                  <a16:creationId xmlns:a16="http://schemas.microsoft.com/office/drawing/2014/main" id="{F50C89A3-D607-CCAE-2AE5-6C045D4F872A}"/>
                </a:ext>
              </a:extLst>
            </p:cNvPr>
            <p:cNvSpPr>
              <a:spLocks noChangeShapeType="1"/>
            </p:cNvSpPr>
            <p:nvPr/>
          </p:nvSpPr>
          <p:spPr bwMode="auto">
            <a:xfrm>
              <a:off x="2058" y="3685"/>
              <a:ext cx="0" cy="4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15676" name="Rectangle 280">
              <a:extLst>
                <a:ext uri="{FF2B5EF4-FFF2-40B4-BE49-F238E27FC236}">
                  <a16:creationId xmlns:a16="http://schemas.microsoft.com/office/drawing/2014/main" id="{57CFEF9E-DC06-89E9-843F-D9FF4DE7B2CB}"/>
                </a:ext>
              </a:extLst>
            </p:cNvPr>
            <p:cNvSpPr>
              <a:spLocks noChangeArrowheads="1"/>
            </p:cNvSpPr>
            <p:nvPr/>
          </p:nvSpPr>
          <p:spPr bwMode="auto">
            <a:xfrm>
              <a:off x="584" y="3788"/>
              <a:ext cx="49"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fr-CA" altLang="en-US" sz="1100">
                  <a:solidFill>
                    <a:srgbClr val="000000"/>
                  </a:solidFill>
                  <a:latin typeface="Arial" panose="020B0604020202020204" pitchFamily="34" charset="0"/>
                  <a:cs typeface="Arial" panose="020B0604020202020204" pitchFamily="34" charset="0"/>
                </a:rPr>
                <a:t>0</a:t>
              </a:r>
              <a:endParaRPr lang="fr-CA" altLang="en-US" sz="1800">
                <a:latin typeface="Arial" panose="020B0604020202020204" pitchFamily="34" charset="0"/>
                <a:cs typeface="Arial" panose="020B0604020202020204" pitchFamily="34" charset="0"/>
              </a:endParaRPr>
            </a:p>
          </p:txBody>
        </p:sp>
        <p:sp>
          <p:nvSpPr>
            <p:cNvPr id="315677" name="Rectangle 281">
              <a:extLst>
                <a:ext uri="{FF2B5EF4-FFF2-40B4-BE49-F238E27FC236}">
                  <a16:creationId xmlns:a16="http://schemas.microsoft.com/office/drawing/2014/main" id="{F89D161F-03F2-516E-85A6-FCE5EA9AF61B}"/>
                </a:ext>
              </a:extLst>
            </p:cNvPr>
            <p:cNvSpPr>
              <a:spLocks noChangeArrowheads="1"/>
            </p:cNvSpPr>
            <p:nvPr/>
          </p:nvSpPr>
          <p:spPr bwMode="auto">
            <a:xfrm>
              <a:off x="826" y="3788"/>
              <a:ext cx="49"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fr-CA" altLang="en-US" sz="1100">
                  <a:solidFill>
                    <a:srgbClr val="000000"/>
                  </a:solidFill>
                  <a:latin typeface="Arial" panose="020B0604020202020204" pitchFamily="34" charset="0"/>
                  <a:cs typeface="Arial" panose="020B0604020202020204" pitchFamily="34" charset="0"/>
                </a:rPr>
                <a:t>5</a:t>
              </a:r>
              <a:endParaRPr lang="fr-CA" altLang="en-US" sz="1800">
                <a:latin typeface="Arial" panose="020B0604020202020204" pitchFamily="34" charset="0"/>
                <a:cs typeface="Arial" panose="020B0604020202020204" pitchFamily="34" charset="0"/>
              </a:endParaRPr>
            </a:p>
          </p:txBody>
        </p:sp>
        <p:sp>
          <p:nvSpPr>
            <p:cNvPr id="315678" name="Rectangle 282">
              <a:extLst>
                <a:ext uri="{FF2B5EF4-FFF2-40B4-BE49-F238E27FC236}">
                  <a16:creationId xmlns:a16="http://schemas.microsoft.com/office/drawing/2014/main" id="{DD63A5AA-5F93-A0C8-87F7-3B36E2027082}"/>
                </a:ext>
              </a:extLst>
            </p:cNvPr>
            <p:cNvSpPr>
              <a:spLocks noChangeArrowheads="1"/>
            </p:cNvSpPr>
            <p:nvPr/>
          </p:nvSpPr>
          <p:spPr bwMode="auto">
            <a:xfrm>
              <a:off x="1041" y="3788"/>
              <a:ext cx="98"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fr-CA" altLang="en-US" sz="1100">
                  <a:solidFill>
                    <a:srgbClr val="000000"/>
                  </a:solidFill>
                  <a:latin typeface="Arial" panose="020B0604020202020204" pitchFamily="34" charset="0"/>
                  <a:cs typeface="Arial" panose="020B0604020202020204" pitchFamily="34" charset="0"/>
                </a:rPr>
                <a:t>10</a:t>
              </a:r>
              <a:endParaRPr lang="fr-CA" altLang="en-US" sz="1800">
                <a:latin typeface="Arial" panose="020B0604020202020204" pitchFamily="34" charset="0"/>
                <a:cs typeface="Arial" panose="020B0604020202020204" pitchFamily="34" charset="0"/>
              </a:endParaRPr>
            </a:p>
          </p:txBody>
        </p:sp>
        <p:sp>
          <p:nvSpPr>
            <p:cNvPr id="315679" name="Rectangle 283">
              <a:extLst>
                <a:ext uri="{FF2B5EF4-FFF2-40B4-BE49-F238E27FC236}">
                  <a16:creationId xmlns:a16="http://schemas.microsoft.com/office/drawing/2014/main" id="{87301A81-63FA-37D4-71DB-93AE2A4B6949}"/>
                </a:ext>
              </a:extLst>
            </p:cNvPr>
            <p:cNvSpPr>
              <a:spLocks noChangeArrowheads="1"/>
            </p:cNvSpPr>
            <p:nvPr/>
          </p:nvSpPr>
          <p:spPr bwMode="auto">
            <a:xfrm>
              <a:off x="1283" y="3788"/>
              <a:ext cx="98"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fr-CA" altLang="en-US" sz="1100">
                  <a:solidFill>
                    <a:srgbClr val="000000"/>
                  </a:solidFill>
                  <a:latin typeface="Arial" panose="020B0604020202020204" pitchFamily="34" charset="0"/>
                  <a:cs typeface="Arial" panose="020B0604020202020204" pitchFamily="34" charset="0"/>
                </a:rPr>
                <a:t>15</a:t>
              </a:r>
              <a:endParaRPr lang="fr-CA" altLang="en-US" sz="1800">
                <a:latin typeface="Arial" panose="020B0604020202020204" pitchFamily="34" charset="0"/>
                <a:cs typeface="Arial" panose="020B0604020202020204" pitchFamily="34" charset="0"/>
              </a:endParaRPr>
            </a:p>
          </p:txBody>
        </p:sp>
        <p:sp>
          <p:nvSpPr>
            <p:cNvPr id="315680" name="Rectangle 284">
              <a:extLst>
                <a:ext uri="{FF2B5EF4-FFF2-40B4-BE49-F238E27FC236}">
                  <a16:creationId xmlns:a16="http://schemas.microsoft.com/office/drawing/2014/main" id="{31D8D793-F600-6418-012C-5C4932FEB3B2}"/>
                </a:ext>
              </a:extLst>
            </p:cNvPr>
            <p:cNvSpPr>
              <a:spLocks noChangeArrowheads="1"/>
            </p:cNvSpPr>
            <p:nvPr/>
          </p:nvSpPr>
          <p:spPr bwMode="auto">
            <a:xfrm>
              <a:off x="1524" y="3788"/>
              <a:ext cx="98"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fr-CA" altLang="en-US" sz="1100">
                  <a:solidFill>
                    <a:srgbClr val="000000"/>
                  </a:solidFill>
                  <a:latin typeface="Arial" panose="020B0604020202020204" pitchFamily="34" charset="0"/>
                  <a:cs typeface="Arial" panose="020B0604020202020204" pitchFamily="34" charset="0"/>
                </a:rPr>
                <a:t>20</a:t>
              </a:r>
              <a:endParaRPr lang="fr-CA" altLang="en-US" sz="1800">
                <a:latin typeface="Arial" panose="020B0604020202020204" pitchFamily="34" charset="0"/>
                <a:cs typeface="Arial" panose="020B0604020202020204" pitchFamily="34" charset="0"/>
              </a:endParaRPr>
            </a:p>
          </p:txBody>
        </p:sp>
        <p:sp>
          <p:nvSpPr>
            <p:cNvPr id="315681" name="Rectangle 285">
              <a:extLst>
                <a:ext uri="{FF2B5EF4-FFF2-40B4-BE49-F238E27FC236}">
                  <a16:creationId xmlns:a16="http://schemas.microsoft.com/office/drawing/2014/main" id="{A7C6F36F-4EE0-4129-AF90-2B53D954F421}"/>
                </a:ext>
              </a:extLst>
            </p:cNvPr>
            <p:cNvSpPr>
              <a:spLocks noChangeArrowheads="1"/>
            </p:cNvSpPr>
            <p:nvPr/>
          </p:nvSpPr>
          <p:spPr bwMode="auto">
            <a:xfrm>
              <a:off x="1765" y="3788"/>
              <a:ext cx="98"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fr-CA" altLang="en-US" sz="1100">
                  <a:solidFill>
                    <a:srgbClr val="000000"/>
                  </a:solidFill>
                  <a:latin typeface="Arial" panose="020B0604020202020204" pitchFamily="34" charset="0"/>
                  <a:cs typeface="Arial" panose="020B0604020202020204" pitchFamily="34" charset="0"/>
                </a:rPr>
                <a:t>25</a:t>
              </a:r>
              <a:endParaRPr lang="fr-CA" altLang="en-US" sz="1800">
                <a:latin typeface="Arial" panose="020B0604020202020204" pitchFamily="34" charset="0"/>
                <a:cs typeface="Arial" panose="020B0604020202020204" pitchFamily="34" charset="0"/>
              </a:endParaRPr>
            </a:p>
          </p:txBody>
        </p:sp>
        <p:sp>
          <p:nvSpPr>
            <p:cNvPr id="315682" name="Line 286">
              <a:extLst>
                <a:ext uri="{FF2B5EF4-FFF2-40B4-BE49-F238E27FC236}">
                  <a16:creationId xmlns:a16="http://schemas.microsoft.com/office/drawing/2014/main" id="{7D427C77-A403-4168-DE25-A282F65ED92D}"/>
                </a:ext>
              </a:extLst>
            </p:cNvPr>
            <p:cNvSpPr>
              <a:spLocks noChangeShapeType="1"/>
            </p:cNvSpPr>
            <p:nvPr/>
          </p:nvSpPr>
          <p:spPr bwMode="auto">
            <a:xfrm flipV="1">
              <a:off x="609" y="2526"/>
              <a:ext cx="0" cy="1107"/>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15683" name="Line 287">
              <a:extLst>
                <a:ext uri="{FF2B5EF4-FFF2-40B4-BE49-F238E27FC236}">
                  <a16:creationId xmlns:a16="http://schemas.microsoft.com/office/drawing/2014/main" id="{711FD979-175B-4F67-2A81-DE37EB48D592}"/>
                </a:ext>
              </a:extLst>
            </p:cNvPr>
            <p:cNvSpPr>
              <a:spLocks noChangeShapeType="1"/>
            </p:cNvSpPr>
            <p:nvPr/>
          </p:nvSpPr>
          <p:spPr bwMode="auto">
            <a:xfrm flipH="1">
              <a:off x="564" y="3633"/>
              <a:ext cx="45"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15684" name="Line 288">
              <a:extLst>
                <a:ext uri="{FF2B5EF4-FFF2-40B4-BE49-F238E27FC236}">
                  <a16:creationId xmlns:a16="http://schemas.microsoft.com/office/drawing/2014/main" id="{3D8D4885-B5C2-BDA4-3EC9-935A2921FCBC}"/>
                </a:ext>
              </a:extLst>
            </p:cNvPr>
            <p:cNvSpPr>
              <a:spLocks noChangeShapeType="1"/>
            </p:cNvSpPr>
            <p:nvPr/>
          </p:nvSpPr>
          <p:spPr bwMode="auto">
            <a:xfrm flipH="1">
              <a:off x="564" y="3352"/>
              <a:ext cx="45"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15685" name="Line 289">
              <a:extLst>
                <a:ext uri="{FF2B5EF4-FFF2-40B4-BE49-F238E27FC236}">
                  <a16:creationId xmlns:a16="http://schemas.microsoft.com/office/drawing/2014/main" id="{18279677-8971-BE08-359F-51FBA94340FB}"/>
                </a:ext>
              </a:extLst>
            </p:cNvPr>
            <p:cNvSpPr>
              <a:spLocks noChangeShapeType="1"/>
            </p:cNvSpPr>
            <p:nvPr/>
          </p:nvSpPr>
          <p:spPr bwMode="auto">
            <a:xfrm flipH="1">
              <a:off x="564" y="3077"/>
              <a:ext cx="45"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15686" name="Line 290">
              <a:extLst>
                <a:ext uri="{FF2B5EF4-FFF2-40B4-BE49-F238E27FC236}">
                  <a16:creationId xmlns:a16="http://schemas.microsoft.com/office/drawing/2014/main" id="{CAD7EED2-EFD1-2063-D596-1B9D07D98A4F}"/>
                </a:ext>
              </a:extLst>
            </p:cNvPr>
            <p:cNvSpPr>
              <a:spLocks noChangeShapeType="1"/>
            </p:cNvSpPr>
            <p:nvPr/>
          </p:nvSpPr>
          <p:spPr bwMode="auto">
            <a:xfrm flipH="1">
              <a:off x="564" y="2801"/>
              <a:ext cx="45"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15687" name="Line 291">
              <a:extLst>
                <a:ext uri="{FF2B5EF4-FFF2-40B4-BE49-F238E27FC236}">
                  <a16:creationId xmlns:a16="http://schemas.microsoft.com/office/drawing/2014/main" id="{9DDE7672-A5F4-F5A5-2432-8A5AAA222E96}"/>
                </a:ext>
              </a:extLst>
            </p:cNvPr>
            <p:cNvSpPr>
              <a:spLocks noChangeShapeType="1"/>
            </p:cNvSpPr>
            <p:nvPr/>
          </p:nvSpPr>
          <p:spPr bwMode="auto">
            <a:xfrm flipH="1">
              <a:off x="564" y="2526"/>
              <a:ext cx="45"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15688" name="Rectangle 292">
              <a:extLst>
                <a:ext uri="{FF2B5EF4-FFF2-40B4-BE49-F238E27FC236}">
                  <a16:creationId xmlns:a16="http://schemas.microsoft.com/office/drawing/2014/main" id="{D366542D-09DB-B58E-AFA4-10A40FDA15C9}"/>
                </a:ext>
              </a:extLst>
            </p:cNvPr>
            <p:cNvSpPr>
              <a:spLocks noChangeArrowheads="1"/>
            </p:cNvSpPr>
            <p:nvPr/>
          </p:nvSpPr>
          <p:spPr bwMode="auto">
            <a:xfrm>
              <a:off x="344" y="3303"/>
              <a:ext cx="19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fr-CA" altLang="en-US" sz="1100">
                  <a:solidFill>
                    <a:srgbClr val="000000"/>
                  </a:solidFill>
                  <a:latin typeface="Arial" panose="020B0604020202020204" pitchFamily="34" charset="0"/>
                  <a:cs typeface="Arial" panose="020B0604020202020204" pitchFamily="34" charset="0"/>
                </a:rPr>
                <a:t>2000</a:t>
              </a:r>
              <a:endParaRPr lang="fr-CA" altLang="en-US" sz="1800">
                <a:latin typeface="Arial" panose="020B0604020202020204" pitchFamily="34" charset="0"/>
                <a:cs typeface="Arial" panose="020B0604020202020204" pitchFamily="34" charset="0"/>
              </a:endParaRPr>
            </a:p>
          </p:txBody>
        </p:sp>
        <p:sp>
          <p:nvSpPr>
            <p:cNvPr id="315689" name="Rectangle 293">
              <a:extLst>
                <a:ext uri="{FF2B5EF4-FFF2-40B4-BE49-F238E27FC236}">
                  <a16:creationId xmlns:a16="http://schemas.microsoft.com/office/drawing/2014/main" id="{0618393A-DE9E-8E34-A05A-1900A4D7F3C8}"/>
                </a:ext>
              </a:extLst>
            </p:cNvPr>
            <p:cNvSpPr>
              <a:spLocks noChangeArrowheads="1"/>
            </p:cNvSpPr>
            <p:nvPr/>
          </p:nvSpPr>
          <p:spPr bwMode="auto">
            <a:xfrm>
              <a:off x="344" y="3028"/>
              <a:ext cx="19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fr-CA" altLang="en-US" sz="1100">
                  <a:solidFill>
                    <a:srgbClr val="000000"/>
                  </a:solidFill>
                  <a:latin typeface="Arial" panose="020B0604020202020204" pitchFamily="34" charset="0"/>
                  <a:cs typeface="Arial" panose="020B0604020202020204" pitchFamily="34" charset="0"/>
                </a:rPr>
                <a:t>4000</a:t>
              </a:r>
              <a:endParaRPr lang="fr-CA" altLang="en-US" sz="1800">
                <a:latin typeface="Arial" panose="020B0604020202020204" pitchFamily="34" charset="0"/>
                <a:cs typeface="Arial" panose="020B0604020202020204" pitchFamily="34" charset="0"/>
              </a:endParaRPr>
            </a:p>
          </p:txBody>
        </p:sp>
        <p:sp>
          <p:nvSpPr>
            <p:cNvPr id="315690" name="Rectangle 294">
              <a:extLst>
                <a:ext uri="{FF2B5EF4-FFF2-40B4-BE49-F238E27FC236}">
                  <a16:creationId xmlns:a16="http://schemas.microsoft.com/office/drawing/2014/main" id="{C0716798-2DE3-E29A-4B6B-1409BF5D08D3}"/>
                </a:ext>
              </a:extLst>
            </p:cNvPr>
            <p:cNvSpPr>
              <a:spLocks noChangeArrowheads="1"/>
            </p:cNvSpPr>
            <p:nvPr/>
          </p:nvSpPr>
          <p:spPr bwMode="auto">
            <a:xfrm>
              <a:off x="344" y="2753"/>
              <a:ext cx="19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fr-CA" altLang="en-US" sz="1100">
                  <a:solidFill>
                    <a:srgbClr val="000000"/>
                  </a:solidFill>
                  <a:latin typeface="Arial" panose="020B0604020202020204" pitchFamily="34" charset="0"/>
                  <a:cs typeface="Arial" panose="020B0604020202020204" pitchFamily="34" charset="0"/>
                </a:rPr>
                <a:t>6000</a:t>
              </a:r>
              <a:endParaRPr lang="fr-CA" altLang="en-US" sz="1800">
                <a:latin typeface="Arial" panose="020B0604020202020204" pitchFamily="34" charset="0"/>
                <a:cs typeface="Arial" panose="020B0604020202020204" pitchFamily="34" charset="0"/>
              </a:endParaRPr>
            </a:p>
          </p:txBody>
        </p:sp>
        <p:sp>
          <p:nvSpPr>
            <p:cNvPr id="315691" name="Rectangle 295">
              <a:extLst>
                <a:ext uri="{FF2B5EF4-FFF2-40B4-BE49-F238E27FC236}">
                  <a16:creationId xmlns:a16="http://schemas.microsoft.com/office/drawing/2014/main" id="{D3279B78-2149-32DB-AFB6-6AFEA98958A1}"/>
                </a:ext>
              </a:extLst>
            </p:cNvPr>
            <p:cNvSpPr>
              <a:spLocks noChangeArrowheads="1"/>
            </p:cNvSpPr>
            <p:nvPr/>
          </p:nvSpPr>
          <p:spPr bwMode="auto">
            <a:xfrm>
              <a:off x="344" y="2477"/>
              <a:ext cx="19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fr-CA" altLang="en-US" sz="1100">
                  <a:solidFill>
                    <a:srgbClr val="000000"/>
                  </a:solidFill>
                  <a:latin typeface="Arial" panose="020B0604020202020204" pitchFamily="34" charset="0"/>
                  <a:cs typeface="Arial" panose="020B0604020202020204" pitchFamily="34" charset="0"/>
                </a:rPr>
                <a:t>8000</a:t>
              </a:r>
              <a:endParaRPr lang="fr-CA" altLang="en-US" sz="1800">
                <a:latin typeface="Arial" panose="020B0604020202020204" pitchFamily="34" charset="0"/>
                <a:cs typeface="Arial" panose="020B0604020202020204" pitchFamily="34" charset="0"/>
              </a:endParaRPr>
            </a:p>
          </p:txBody>
        </p:sp>
        <p:sp>
          <p:nvSpPr>
            <p:cNvPr id="315692" name="Rectangle 296">
              <a:extLst>
                <a:ext uri="{FF2B5EF4-FFF2-40B4-BE49-F238E27FC236}">
                  <a16:creationId xmlns:a16="http://schemas.microsoft.com/office/drawing/2014/main" id="{952D0141-7A9B-F781-5F1E-C9F9E195B59C}"/>
                </a:ext>
              </a:extLst>
            </p:cNvPr>
            <p:cNvSpPr>
              <a:spLocks noChangeArrowheads="1"/>
            </p:cNvSpPr>
            <p:nvPr/>
          </p:nvSpPr>
          <p:spPr bwMode="auto">
            <a:xfrm>
              <a:off x="609" y="2256"/>
              <a:ext cx="1478" cy="1429"/>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315693" name="Rectangle 297">
              <a:extLst>
                <a:ext uri="{FF2B5EF4-FFF2-40B4-BE49-F238E27FC236}">
                  <a16:creationId xmlns:a16="http://schemas.microsoft.com/office/drawing/2014/main" id="{C29BD231-1E78-B304-E45C-C3D74B176964}"/>
                </a:ext>
              </a:extLst>
            </p:cNvPr>
            <p:cNvSpPr>
              <a:spLocks noChangeArrowheads="1"/>
            </p:cNvSpPr>
            <p:nvPr/>
          </p:nvSpPr>
          <p:spPr bwMode="auto">
            <a:xfrm>
              <a:off x="828" y="3906"/>
              <a:ext cx="2487" cy="2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fr-CA" altLang="en-US" sz="2200">
                  <a:solidFill>
                    <a:srgbClr val="000000"/>
                  </a:solidFill>
                  <a:latin typeface="Arial" panose="020B0604020202020204" pitchFamily="34" charset="0"/>
                  <a:cs typeface="Arial" panose="020B0604020202020204" pitchFamily="34" charset="0"/>
                </a:rPr>
                <a:t>Cumulative selection differential</a:t>
              </a:r>
              <a:endParaRPr lang="fr-CA" altLang="en-US" sz="1800">
                <a:latin typeface="Arial" panose="020B0604020202020204" pitchFamily="34" charset="0"/>
                <a:cs typeface="Arial" panose="020B0604020202020204" pitchFamily="34" charset="0"/>
              </a:endParaRPr>
            </a:p>
          </p:txBody>
        </p:sp>
        <p:sp>
          <p:nvSpPr>
            <p:cNvPr id="315694" name="Rectangle 298">
              <a:extLst>
                <a:ext uri="{FF2B5EF4-FFF2-40B4-BE49-F238E27FC236}">
                  <a16:creationId xmlns:a16="http://schemas.microsoft.com/office/drawing/2014/main" id="{793982FB-DFCC-4879-E43F-62131B356E88}"/>
                </a:ext>
              </a:extLst>
            </p:cNvPr>
            <p:cNvSpPr>
              <a:spLocks noChangeArrowheads="1"/>
            </p:cNvSpPr>
            <p:nvPr/>
          </p:nvSpPr>
          <p:spPr bwMode="auto">
            <a:xfrm rot="-5400000">
              <a:off x="-771" y="2137"/>
              <a:ext cx="1971" cy="2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fr-CA" altLang="en-US" sz="2200">
                  <a:solidFill>
                    <a:srgbClr val="000000"/>
                  </a:solidFill>
                  <a:latin typeface="Arial" panose="020B0604020202020204" pitchFamily="34" charset="0"/>
                  <a:cs typeface="Arial" panose="020B0604020202020204" pitchFamily="34" charset="0"/>
                </a:rPr>
                <a:t>Selective gain (revs/day)</a:t>
              </a:r>
              <a:endParaRPr lang="fr-CA" altLang="en-US" sz="1800">
                <a:latin typeface="Arial" panose="020B0604020202020204" pitchFamily="34" charset="0"/>
                <a:cs typeface="Arial" panose="020B0604020202020204" pitchFamily="34" charset="0"/>
              </a:endParaRPr>
            </a:p>
          </p:txBody>
        </p:sp>
        <p:sp>
          <p:nvSpPr>
            <p:cNvPr id="315695" name="Freeform 299">
              <a:extLst>
                <a:ext uri="{FF2B5EF4-FFF2-40B4-BE49-F238E27FC236}">
                  <a16:creationId xmlns:a16="http://schemas.microsoft.com/office/drawing/2014/main" id="{E2AC72BC-0FA8-E98B-A0B6-7B1BD13E7FB5}"/>
                </a:ext>
              </a:extLst>
            </p:cNvPr>
            <p:cNvSpPr>
              <a:spLocks/>
            </p:cNvSpPr>
            <p:nvPr/>
          </p:nvSpPr>
          <p:spPr bwMode="auto">
            <a:xfrm>
              <a:off x="1495" y="2640"/>
              <a:ext cx="334" cy="0"/>
            </a:xfrm>
            <a:custGeom>
              <a:avLst/>
              <a:gdLst>
                <a:gd name="T0" fmla="*/ 28 w 357"/>
                <a:gd name="T1" fmla="*/ 28 w 357"/>
                <a:gd name="T2" fmla="*/ 26 w 357"/>
                <a:gd name="T3" fmla="*/ 24 w 357"/>
                <a:gd name="T4" fmla="*/ 24 w 357"/>
                <a:gd name="T5" fmla="*/ 22 w 357"/>
                <a:gd name="T6" fmla="*/ 21 w 357"/>
                <a:gd name="T7" fmla="*/ 20 w 357"/>
                <a:gd name="T8" fmla="*/ 20 w 357"/>
                <a:gd name="T9" fmla="*/ 19 w 357"/>
                <a:gd name="T10" fmla="*/ 18 w 357"/>
                <a:gd name="T11" fmla="*/ 17 w 357"/>
                <a:gd name="T12" fmla="*/ 16 w 357"/>
                <a:gd name="T13" fmla="*/ 15 w 357"/>
                <a:gd name="T14" fmla="*/ 14 w 357"/>
                <a:gd name="T15" fmla="*/ 12 w 357"/>
                <a:gd name="T16" fmla="*/ 11 w 357"/>
                <a:gd name="T17" fmla="*/ 9 w 357"/>
                <a:gd name="T18" fmla="*/ 8 w 357"/>
                <a:gd name="T19" fmla="*/ 7 w 357"/>
                <a:gd name="T20" fmla="*/ 7 w 357"/>
                <a:gd name="T21" fmla="*/ 7 w 357"/>
                <a:gd name="T22" fmla="*/ 7 w 357"/>
                <a:gd name="T23" fmla="*/ 7 w 357"/>
                <a:gd name="T24" fmla="*/ 7 w 357"/>
                <a:gd name="T25" fmla="*/ 7 w 357"/>
                <a:gd name="T26" fmla="*/ 0 w 357"/>
                <a:gd name="T27" fmla="*/ 0 w 35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Lst>
              <a:ahLst/>
              <a:cxnLst>
                <a:cxn ang="T28">
                  <a:pos x="T0" y="0"/>
                </a:cxn>
                <a:cxn ang="T29">
                  <a:pos x="T1" y="0"/>
                </a:cxn>
                <a:cxn ang="T30">
                  <a:pos x="T2" y="0"/>
                </a:cxn>
                <a:cxn ang="T31">
                  <a:pos x="T3" y="0"/>
                </a:cxn>
                <a:cxn ang="T32">
                  <a:pos x="T4" y="0"/>
                </a:cxn>
                <a:cxn ang="T33">
                  <a:pos x="T5" y="0"/>
                </a:cxn>
                <a:cxn ang="T34">
                  <a:pos x="T6" y="0"/>
                </a:cxn>
                <a:cxn ang="T35">
                  <a:pos x="T7" y="0"/>
                </a:cxn>
                <a:cxn ang="T36">
                  <a:pos x="T8" y="0"/>
                </a:cxn>
                <a:cxn ang="T37">
                  <a:pos x="T9" y="0"/>
                </a:cxn>
                <a:cxn ang="T38">
                  <a:pos x="T10" y="0"/>
                </a:cxn>
                <a:cxn ang="T39">
                  <a:pos x="T11" y="0"/>
                </a:cxn>
                <a:cxn ang="T40">
                  <a:pos x="T12" y="0"/>
                </a:cxn>
                <a:cxn ang="T41">
                  <a:pos x="T13" y="0"/>
                </a:cxn>
                <a:cxn ang="T42">
                  <a:pos x="T14" y="0"/>
                </a:cxn>
                <a:cxn ang="T43">
                  <a:pos x="T15" y="0"/>
                </a:cxn>
                <a:cxn ang="T44">
                  <a:pos x="T16" y="0"/>
                </a:cxn>
                <a:cxn ang="T45">
                  <a:pos x="T17" y="0"/>
                </a:cxn>
                <a:cxn ang="T46">
                  <a:pos x="T18" y="0"/>
                </a:cxn>
                <a:cxn ang="T47">
                  <a:pos x="T19" y="0"/>
                </a:cxn>
                <a:cxn ang="T48">
                  <a:pos x="T20" y="0"/>
                </a:cxn>
                <a:cxn ang="T49">
                  <a:pos x="T21" y="0"/>
                </a:cxn>
                <a:cxn ang="T50">
                  <a:pos x="T22" y="0"/>
                </a:cxn>
                <a:cxn ang="T51">
                  <a:pos x="T23" y="0"/>
                </a:cxn>
                <a:cxn ang="T52">
                  <a:pos x="T24" y="0"/>
                </a:cxn>
                <a:cxn ang="T53">
                  <a:pos x="T25" y="0"/>
                </a:cxn>
                <a:cxn ang="T54">
                  <a:pos x="T26" y="0"/>
                </a:cxn>
                <a:cxn ang="T55">
                  <a:pos x="T27" y="0"/>
                </a:cxn>
              </a:cxnLst>
              <a:rect l="0" t="0" r="r" b="b"/>
              <a:pathLst>
                <a:path w="357">
                  <a:moveTo>
                    <a:pt x="357" y="0"/>
                  </a:moveTo>
                  <a:lnTo>
                    <a:pt x="344" y="0"/>
                  </a:lnTo>
                  <a:lnTo>
                    <a:pt x="332" y="0"/>
                  </a:lnTo>
                  <a:lnTo>
                    <a:pt x="313" y="0"/>
                  </a:lnTo>
                  <a:lnTo>
                    <a:pt x="301" y="0"/>
                  </a:lnTo>
                  <a:lnTo>
                    <a:pt x="289" y="0"/>
                  </a:lnTo>
                  <a:lnTo>
                    <a:pt x="277" y="0"/>
                  </a:lnTo>
                  <a:lnTo>
                    <a:pt x="258" y="0"/>
                  </a:lnTo>
                  <a:lnTo>
                    <a:pt x="246" y="0"/>
                  </a:lnTo>
                  <a:lnTo>
                    <a:pt x="234" y="0"/>
                  </a:lnTo>
                  <a:lnTo>
                    <a:pt x="221" y="0"/>
                  </a:lnTo>
                  <a:lnTo>
                    <a:pt x="203" y="0"/>
                  </a:lnTo>
                  <a:lnTo>
                    <a:pt x="191" y="0"/>
                  </a:lnTo>
                  <a:lnTo>
                    <a:pt x="178" y="0"/>
                  </a:lnTo>
                  <a:lnTo>
                    <a:pt x="166" y="0"/>
                  </a:lnTo>
                  <a:lnTo>
                    <a:pt x="148" y="0"/>
                  </a:lnTo>
                  <a:lnTo>
                    <a:pt x="135" y="0"/>
                  </a:lnTo>
                  <a:lnTo>
                    <a:pt x="123" y="0"/>
                  </a:lnTo>
                  <a:lnTo>
                    <a:pt x="111" y="0"/>
                  </a:lnTo>
                  <a:lnTo>
                    <a:pt x="92" y="0"/>
                  </a:lnTo>
                  <a:lnTo>
                    <a:pt x="80" y="0"/>
                  </a:lnTo>
                  <a:lnTo>
                    <a:pt x="68" y="0"/>
                  </a:lnTo>
                  <a:lnTo>
                    <a:pt x="55" y="0"/>
                  </a:lnTo>
                  <a:lnTo>
                    <a:pt x="37" y="0"/>
                  </a:lnTo>
                  <a:lnTo>
                    <a:pt x="25" y="0"/>
                  </a:lnTo>
                  <a:lnTo>
                    <a:pt x="12" y="0"/>
                  </a:lnTo>
                  <a:lnTo>
                    <a:pt x="0" y="0"/>
                  </a:lnTo>
                </a:path>
              </a:pathLst>
            </a:custGeom>
            <a:solidFill>
              <a:srgbClr val="0000FF"/>
            </a:solidFill>
            <a:ln w="9525">
              <a:solidFill>
                <a:srgbClr val="000000"/>
              </a:solidFill>
              <a:prstDash val="solid"/>
              <a:round/>
              <a:headEnd/>
              <a:tailEnd/>
            </a:ln>
          </p:spPr>
          <p:txBody>
            <a:bodyPr/>
            <a:lstStyle/>
            <a:p>
              <a:endParaRPr lang="en-US"/>
            </a:p>
          </p:txBody>
        </p:sp>
        <p:sp>
          <p:nvSpPr>
            <p:cNvPr id="315696" name="Freeform 300">
              <a:extLst>
                <a:ext uri="{FF2B5EF4-FFF2-40B4-BE49-F238E27FC236}">
                  <a16:creationId xmlns:a16="http://schemas.microsoft.com/office/drawing/2014/main" id="{F8E6FC18-0490-C1D3-A5DD-DE994C563F27}"/>
                </a:ext>
              </a:extLst>
            </p:cNvPr>
            <p:cNvSpPr>
              <a:spLocks/>
            </p:cNvSpPr>
            <p:nvPr/>
          </p:nvSpPr>
          <p:spPr bwMode="auto">
            <a:xfrm>
              <a:off x="1495" y="2640"/>
              <a:ext cx="334" cy="0"/>
            </a:xfrm>
            <a:custGeom>
              <a:avLst/>
              <a:gdLst>
                <a:gd name="T0" fmla="*/ 28 w 357"/>
                <a:gd name="T1" fmla="*/ 28 w 357"/>
                <a:gd name="T2" fmla="*/ 26 w 357"/>
                <a:gd name="T3" fmla="*/ 24 w 357"/>
                <a:gd name="T4" fmla="*/ 24 w 357"/>
                <a:gd name="T5" fmla="*/ 22 w 357"/>
                <a:gd name="T6" fmla="*/ 21 w 357"/>
                <a:gd name="T7" fmla="*/ 20 w 357"/>
                <a:gd name="T8" fmla="*/ 20 w 357"/>
                <a:gd name="T9" fmla="*/ 19 w 357"/>
                <a:gd name="T10" fmla="*/ 18 w 357"/>
                <a:gd name="T11" fmla="*/ 17 w 357"/>
                <a:gd name="T12" fmla="*/ 16 w 357"/>
                <a:gd name="T13" fmla="*/ 15 w 357"/>
                <a:gd name="T14" fmla="*/ 14 w 357"/>
                <a:gd name="T15" fmla="*/ 12 w 357"/>
                <a:gd name="T16" fmla="*/ 11 w 357"/>
                <a:gd name="T17" fmla="*/ 9 w 357"/>
                <a:gd name="T18" fmla="*/ 8 w 357"/>
                <a:gd name="T19" fmla="*/ 7 w 357"/>
                <a:gd name="T20" fmla="*/ 7 w 357"/>
                <a:gd name="T21" fmla="*/ 7 w 357"/>
                <a:gd name="T22" fmla="*/ 7 w 357"/>
                <a:gd name="T23" fmla="*/ 7 w 357"/>
                <a:gd name="T24" fmla="*/ 7 w 357"/>
                <a:gd name="T25" fmla="*/ 7 w 357"/>
                <a:gd name="T26" fmla="*/ 0 w 357"/>
                <a:gd name="T27" fmla="*/ 0 w 35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Lst>
              <a:ahLst/>
              <a:cxnLst>
                <a:cxn ang="T28">
                  <a:pos x="T0" y="0"/>
                </a:cxn>
                <a:cxn ang="T29">
                  <a:pos x="T1" y="0"/>
                </a:cxn>
                <a:cxn ang="T30">
                  <a:pos x="T2" y="0"/>
                </a:cxn>
                <a:cxn ang="T31">
                  <a:pos x="T3" y="0"/>
                </a:cxn>
                <a:cxn ang="T32">
                  <a:pos x="T4" y="0"/>
                </a:cxn>
                <a:cxn ang="T33">
                  <a:pos x="T5" y="0"/>
                </a:cxn>
                <a:cxn ang="T34">
                  <a:pos x="T6" y="0"/>
                </a:cxn>
                <a:cxn ang="T35">
                  <a:pos x="T7" y="0"/>
                </a:cxn>
                <a:cxn ang="T36">
                  <a:pos x="T8" y="0"/>
                </a:cxn>
                <a:cxn ang="T37">
                  <a:pos x="T9" y="0"/>
                </a:cxn>
                <a:cxn ang="T38">
                  <a:pos x="T10" y="0"/>
                </a:cxn>
                <a:cxn ang="T39">
                  <a:pos x="T11" y="0"/>
                </a:cxn>
                <a:cxn ang="T40">
                  <a:pos x="T12" y="0"/>
                </a:cxn>
                <a:cxn ang="T41">
                  <a:pos x="T13" y="0"/>
                </a:cxn>
                <a:cxn ang="T42">
                  <a:pos x="T14" y="0"/>
                </a:cxn>
                <a:cxn ang="T43">
                  <a:pos x="T15" y="0"/>
                </a:cxn>
                <a:cxn ang="T44">
                  <a:pos x="T16" y="0"/>
                </a:cxn>
                <a:cxn ang="T45">
                  <a:pos x="T17" y="0"/>
                </a:cxn>
                <a:cxn ang="T46">
                  <a:pos x="T18" y="0"/>
                </a:cxn>
                <a:cxn ang="T47">
                  <a:pos x="T19" y="0"/>
                </a:cxn>
                <a:cxn ang="T48">
                  <a:pos x="T20" y="0"/>
                </a:cxn>
                <a:cxn ang="T49">
                  <a:pos x="T21" y="0"/>
                </a:cxn>
                <a:cxn ang="T50">
                  <a:pos x="T22" y="0"/>
                </a:cxn>
                <a:cxn ang="T51">
                  <a:pos x="T23" y="0"/>
                </a:cxn>
                <a:cxn ang="T52">
                  <a:pos x="T24" y="0"/>
                </a:cxn>
                <a:cxn ang="T53">
                  <a:pos x="T25" y="0"/>
                </a:cxn>
                <a:cxn ang="T54">
                  <a:pos x="T26" y="0"/>
                </a:cxn>
                <a:cxn ang="T55">
                  <a:pos x="T27" y="0"/>
                </a:cxn>
              </a:cxnLst>
              <a:rect l="0" t="0" r="r" b="b"/>
              <a:pathLst>
                <a:path w="357">
                  <a:moveTo>
                    <a:pt x="357" y="0"/>
                  </a:moveTo>
                  <a:lnTo>
                    <a:pt x="344" y="0"/>
                  </a:lnTo>
                  <a:lnTo>
                    <a:pt x="332" y="0"/>
                  </a:lnTo>
                  <a:lnTo>
                    <a:pt x="313" y="0"/>
                  </a:lnTo>
                  <a:lnTo>
                    <a:pt x="301" y="0"/>
                  </a:lnTo>
                  <a:lnTo>
                    <a:pt x="289" y="0"/>
                  </a:lnTo>
                  <a:lnTo>
                    <a:pt x="277" y="0"/>
                  </a:lnTo>
                  <a:lnTo>
                    <a:pt x="258" y="0"/>
                  </a:lnTo>
                  <a:lnTo>
                    <a:pt x="246" y="0"/>
                  </a:lnTo>
                  <a:lnTo>
                    <a:pt x="234" y="0"/>
                  </a:lnTo>
                  <a:lnTo>
                    <a:pt x="221" y="0"/>
                  </a:lnTo>
                  <a:lnTo>
                    <a:pt x="203" y="0"/>
                  </a:lnTo>
                  <a:lnTo>
                    <a:pt x="191" y="0"/>
                  </a:lnTo>
                  <a:lnTo>
                    <a:pt x="178" y="0"/>
                  </a:lnTo>
                  <a:lnTo>
                    <a:pt x="166" y="0"/>
                  </a:lnTo>
                  <a:lnTo>
                    <a:pt x="148" y="0"/>
                  </a:lnTo>
                  <a:lnTo>
                    <a:pt x="135" y="0"/>
                  </a:lnTo>
                  <a:lnTo>
                    <a:pt x="123" y="0"/>
                  </a:lnTo>
                  <a:lnTo>
                    <a:pt x="111" y="0"/>
                  </a:lnTo>
                  <a:lnTo>
                    <a:pt x="92" y="0"/>
                  </a:lnTo>
                  <a:lnTo>
                    <a:pt x="80" y="0"/>
                  </a:lnTo>
                  <a:lnTo>
                    <a:pt x="68" y="0"/>
                  </a:lnTo>
                  <a:lnTo>
                    <a:pt x="55" y="0"/>
                  </a:lnTo>
                  <a:lnTo>
                    <a:pt x="37" y="0"/>
                  </a:lnTo>
                  <a:lnTo>
                    <a:pt x="25" y="0"/>
                  </a:lnTo>
                  <a:lnTo>
                    <a:pt x="12" y="0"/>
                  </a:lnTo>
                  <a:lnTo>
                    <a:pt x="0" y="0"/>
                  </a:lnTo>
                </a:path>
              </a:pathLst>
            </a:custGeom>
            <a:solidFill>
              <a:srgbClr val="0000FF"/>
            </a:solidFill>
            <a:ln w="9525">
              <a:solidFill>
                <a:srgbClr val="000000"/>
              </a:solidFill>
              <a:prstDash val="solid"/>
              <a:round/>
              <a:headEnd/>
              <a:tailEnd/>
            </a:ln>
          </p:spPr>
          <p:txBody>
            <a:bodyPr/>
            <a:lstStyle/>
            <a:p>
              <a:endParaRPr lang="en-US"/>
            </a:p>
          </p:txBody>
        </p:sp>
        <p:sp>
          <p:nvSpPr>
            <p:cNvPr id="315697" name="Freeform 301">
              <a:extLst>
                <a:ext uri="{FF2B5EF4-FFF2-40B4-BE49-F238E27FC236}">
                  <a16:creationId xmlns:a16="http://schemas.microsoft.com/office/drawing/2014/main" id="{224903F3-89F4-3257-E1DD-9AE514BCE1A6}"/>
                </a:ext>
              </a:extLst>
            </p:cNvPr>
            <p:cNvSpPr>
              <a:spLocks/>
            </p:cNvSpPr>
            <p:nvPr/>
          </p:nvSpPr>
          <p:spPr bwMode="auto">
            <a:xfrm>
              <a:off x="1495" y="2640"/>
              <a:ext cx="334" cy="0"/>
            </a:xfrm>
            <a:custGeom>
              <a:avLst/>
              <a:gdLst>
                <a:gd name="T0" fmla="*/ 28 w 357"/>
                <a:gd name="T1" fmla="*/ 28 w 357"/>
                <a:gd name="T2" fmla="*/ 26 w 357"/>
                <a:gd name="T3" fmla="*/ 24 w 357"/>
                <a:gd name="T4" fmla="*/ 24 w 357"/>
                <a:gd name="T5" fmla="*/ 22 w 357"/>
                <a:gd name="T6" fmla="*/ 21 w 357"/>
                <a:gd name="T7" fmla="*/ 20 w 357"/>
                <a:gd name="T8" fmla="*/ 20 w 357"/>
                <a:gd name="T9" fmla="*/ 19 w 357"/>
                <a:gd name="T10" fmla="*/ 18 w 357"/>
                <a:gd name="T11" fmla="*/ 17 w 357"/>
                <a:gd name="T12" fmla="*/ 16 w 357"/>
                <a:gd name="T13" fmla="*/ 15 w 357"/>
                <a:gd name="T14" fmla="*/ 14 w 357"/>
                <a:gd name="T15" fmla="*/ 12 w 357"/>
                <a:gd name="T16" fmla="*/ 11 w 357"/>
                <a:gd name="T17" fmla="*/ 9 w 357"/>
                <a:gd name="T18" fmla="*/ 8 w 357"/>
                <a:gd name="T19" fmla="*/ 7 w 357"/>
                <a:gd name="T20" fmla="*/ 7 w 357"/>
                <a:gd name="T21" fmla="*/ 7 w 357"/>
                <a:gd name="T22" fmla="*/ 7 w 357"/>
                <a:gd name="T23" fmla="*/ 7 w 357"/>
                <a:gd name="T24" fmla="*/ 7 w 357"/>
                <a:gd name="T25" fmla="*/ 7 w 357"/>
                <a:gd name="T26" fmla="*/ 0 w 357"/>
                <a:gd name="T27" fmla="*/ 0 w 35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Lst>
              <a:ahLst/>
              <a:cxnLst>
                <a:cxn ang="T28">
                  <a:pos x="T0" y="0"/>
                </a:cxn>
                <a:cxn ang="T29">
                  <a:pos x="T1" y="0"/>
                </a:cxn>
                <a:cxn ang="T30">
                  <a:pos x="T2" y="0"/>
                </a:cxn>
                <a:cxn ang="T31">
                  <a:pos x="T3" y="0"/>
                </a:cxn>
                <a:cxn ang="T32">
                  <a:pos x="T4" y="0"/>
                </a:cxn>
                <a:cxn ang="T33">
                  <a:pos x="T5" y="0"/>
                </a:cxn>
                <a:cxn ang="T34">
                  <a:pos x="T6" y="0"/>
                </a:cxn>
                <a:cxn ang="T35">
                  <a:pos x="T7" y="0"/>
                </a:cxn>
                <a:cxn ang="T36">
                  <a:pos x="T8" y="0"/>
                </a:cxn>
                <a:cxn ang="T37">
                  <a:pos x="T9" y="0"/>
                </a:cxn>
                <a:cxn ang="T38">
                  <a:pos x="T10" y="0"/>
                </a:cxn>
                <a:cxn ang="T39">
                  <a:pos x="T11" y="0"/>
                </a:cxn>
                <a:cxn ang="T40">
                  <a:pos x="T12" y="0"/>
                </a:cxn>
                <a:cxn ang="T41">
                  <a:pos x="T13" y="0"/>
                </a:cxn>
                <a:cxn ang="T42">
                  <a:pos x="T14" y="0"/>
                </a:cxn>
                <a:cxn ang="T43">
                  <a:pos x="T15" y="0"/>
                </a:cxn>
                <a:cxn ang="T44">
                  <a:pos x="T16" y="0"/>
                </a:cxn>
                <a:cxn ang="T45">
                  <a:pos x="T17" y="0"/>
                </a:cxn>
                <a:cxn ang="T46">
                  <a:pos x="T18" y="0"/>
                </a:cxn>
                <a:cxn ang="T47">
                  <a:pos x="T19" y="0"/>
                </a:cxn>
                <a:cxn ang="T48">
                  <a:pos x="T20" y="0"/>
                </a:cxn>
                <a:cxn ang="T49">
                  <a:pos x="T21" y="0"/>
                </a:cxn>
                <a:cxn ang="T50">
                  <a:pos x="T22" y="0"/>
                </a:cxn>
                <a:cxn ang="T51">
                  <a:pos x="T23" y="0"/>
                </a:cxn>
                <a:cxn ang="T52">
                  <a:pos x="T24" y="0"/>
                </a:cxn>
                <a:cxn ang="T53">
                  <a:pos x="T25" y="0"/>
                </a:cxn>
                <a:cxn ang="T54">
                  <a:pos x="T26" y="0"/>
                </a:cxn>
                <a:cxn ang="T55">
                  <a:pos x="T27" y="0"/>
                </a:cxn>
              </a:cxnLst>
              <a:rect l="0" t="0" r="r" b="b"/>
              <a:pathLst>
                <a:path w="357">
                  <a:moveTo>
                    <a:pt x="357" y="0"/>
                  </a:moveTo>
                  <a:lnTo>
                    <a:pt x="344" y="0"/>
                  </a:lnTo>
                  <a:lnTo>
                    <a:pt x="332" y="0"/>
                  </a:lnTo>
                  <a:lnTo>
                    <a:pt x="313" y="0"/>
                  </a:lnTo>
                  <a:lnTo>
                    <a:pt x="301" y="0"/>
                  </a:lnTo>
                  <a:lnTo>
                    <a:pt x="289" y="0"/>
                  </a:lnTo>
                  <a:lnTo>
                    <a:pt x="277" y="0"/>
                  </a:lnTo>
                  <a:lnTo>
                    <a:pt x="258" y="0"/>
                  </a:lnTo>
                  <a:lnTo>
                    <a:pt x="246" y="0"/>
                  </a:lnTo>
                  <a:lnTo>
                    <a:pt x="234" y="0"/>
                  </a:lnTo>
                  <a:lnTo>
                    <a:pt x="221" y="0"/>
                  </a:lnTo>
                  <a:lnTo>
                    <a:pt x="203" y="0"/>
                  </a:lnTo>
                  <a:lnTo>
                    <a:pt x="191" y="0"/>
                  </a:lnTo>
                  <a:lnTo>
                    <a:pt x="178" y="0"/>
                  </a:lnTo>
                  <a:lnTo>
                    <a:pt x="166" y="0"/>
                  </a:lnTo>
                  <a:lnTo>
                    <a:pt x="148" y="0"/>
                  </a:lnTo>
                  <a:lnTo>
                    <a:pt x="135" y="0"/>
                  </a:lnTo>
                  <a:lnTo>
                    <a:pt x="123" y="0"/>
                  </a:lnTo>
                  <a:lnTo>
                    <a:pt x="111" y="0"/>
                  </a:lnTo>
                  <a:lnTo>
                    <a:pt x="92" y="0"/>
                  </a:lnTo>
                  <a:lnTo>
                    <a:pt x="80" y="0"/>
                  </a:lnTo>
                  <a:lnTo>
                    <a:pt x="68" y="0"/>
                  </a:lnTo>
                  <a:lnTo>
                    <a:pt x="55" y="0"/>
                  </a:lnTo>
                  <a:lnTo>
                    <a:pt x="37" y="0"/>
                  </a:lnTo>
                  <a:lnTo>
                    <a:pt x="25" y="0"/>
                  </a:lnTo>
                  <a:lnTo>
                    <a:pt x="12" y="0"/>
                  </a:lnTo>
                  <a:lnTo>
                    <a:pt x="0" y="0"/>
                  </a:lnTo>
                </a:path>
              </a:pathLst>
            </a:custGeom>
            <a:solidFill>
              <a:srgbClr val="0000FF"/>
            </a:solidFill>
            <a:ln w="9525">
              <a:solidFill>
                <a:srgbClr val="000000"/>
              </a:solidFill>
              <a:prstDash val="solid"/>
              <a:round/>
              <a:headEnd/>
              <a:tailEnd/>
            </a:ln>
          </p:spPr>
          <p:txBody>
            <a:bodyPr/>
            <a:lstStyle/>
            <a:p>
              <a:endParaRPr lang="en-US"/>
            </a:p>
          </p:txBody>
        </p:sp>
        <p:sp>
          <p:nvSpPr>
            <p:cNvPr id="315698" name="Freeform 302">
              <a:extLst>
                <a:ext uri="{FF2B5EF4-FFF2-40B4-BE49-F238E27FC236}">
                  <a16:creationId xmlns:a16="http://schemas.microsoft.com/office/drawing/2014/main" id="{70F3DF50-8ADF-92CA-667E-14862073C241}"/>
                </a:ext>
              </a:extLst>
            </p:cNvPr>
            <p:cNvSpPr>
              <a:spLocks/>
            </p:cNvSpPr>
            <p:nvPr/>
          </p:nvSpPr>
          <p:spPr bwMode="auto">
            <a:xfrm>
              <a:off x="1495" y="2640"/>
              <a:ext cx="334" cy="0"/>
            </a:xfrm>
            <a:custGeom>
              <a:avLst/>
              <a:gdLst>
                <a:gd name="T0" fmla="*/ 28 w 357"/>
                <a:gd name="T1" fmla="*/ 28 w 357"/>
                <a:gd name="T2" fmla="*/ 26 w 357"/>
                <a:gd name="T3" fmla="*/ 24 w 357"/>
                <a:gd name="T4" fmla="*/ 24 w 357"/>
                <a:gd name="T5" fmla="*/ 22 w 357"/>
                <a:gd name="T6" fmla="*/ 21 w 357"/>
                <a:gd name="T7" fmla="*/ 20 w 357"/>
                <a:gd name="T8" fmla="*/ 20 w 357"/>
                <a:gd name="T9" fmla="*/ 19 w 357"/>
                <a:gd name="T10" fmla="*/ 18 w 357"/>
                <a:gd name="T11" fmla="*/ 17 w 357"/>
                <a:gd name="T12" fmla="*/ 16 w 357"/>
                <a:gd name="T13" fmla="*/ 15 w 357"/>
                <a:gd name="T14" fmla="*/ 14 w 357"/>
                <a:gd name="T15" fmla="*/ 12 w 357"/>
                <a:gd name="T16" fmla="*/ 11 w 357"/>
                <a:gd name="T17" fmla="*/ 9 w 357"/>
                <a:gd name="T18" fmla="*/ 8 w 357"/>
                <a:gd name="T19" fmla="*/ 7 w 357"/>
                <a:gd name="T20" fmla="*/ 7 w 357"/>
                <a:gd name="T21" fmla="*/ 7 w 357"/>
                <a:gd name="T22" fmla="*/ 7 w 357"/>
                <a:gd name="T23" fmla="*/ 7 w 357"/>
                <a:gd name="T24" fmla="*/ 7 w 357"/>
                <a:gd name="T25" fmla="*/ 7 w 357"/>
                <a:gd name="T26" fmla="*/ 0 w 357"/>
                <a:gd name="T27" fmla="*/ 0 w 35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Lst>
              <a:ahLst/>
              <a:cxnLst>
                <a:cxn ang="T28">
                  <a:pos x="T0" y="0"/>
                </a:cxn>
                <a:cxn ang="T29">
                  <a:pos x="T1" y="0"/>
                </a:cxn>
                <a:cxn ang="T30">
                  <a:pos x="T2" y="0"/>
                </a:cxn>
                <a:cxn ang="T31">
                  <a:pos x="T3" y="0"/>
                </a:cxn>
                <a:cxn ang="T32">
                  <a:pos x="T4" y="0"/>
                </a:cxn>
                <a:cxn ang="T33">
                  <a:pos x="T5" y="0"/>
                </a:cxn>
                <a:cxn ang="T34">
                  <a:pos x="T6" y="0"/>
                </a:cxn>
                <a:cxn ang="T35">
                  <a:pos x="T7" y="0"/>
                </a:cxn>
                <a:cxn ang="T36">
                  <a:pos x="T8" y="0"/>
                </a:cxn>
                <a:cxn ang="T37">
                  <a:pos x="T9" y="0"/>
                </a:cxn>
                <a:cxn ang="T38">
                  <a:pos x="T10" y="0"/>
                </a:cxn>
                <a:cxn ang="T39">
                  <a:pos x="T11" y="0"/>
                </a:cxn>
                <a:cxn ang="T40">
                  <a:pos x="T12" y="0"/>
                </a:cxn>
                <a:cxn ang="T41">
                  <a:pos x="T13" y="0"/>
                </a:cxn>
                <a:cxn ang="T42">
                  <a:pos x="T14" y="0"/>
                </a:cxn>
                <a:cxn ang="T43">
                  <a:pos x="T15" y="0"/>
                </a:cxn>
                <a:cxn ang="T44">
                  <a:pos x="T16" y="0"/>
                </a:cxn>
                <a:cxn ang="T45">
                  <a:pos x="T17" y="0"/>
                </a:cxn>
                <a:cxn ang="T46">
                  <a:pos x="T18" y="0"/>
                </a:cxn>
                <a:cxn ang="T47">
                  <a:pos x="T19" y="0"/>
                </a:cxn>
                <a:cxn ang="T48">
                  <a:pos x="T20" y="0"/>
                </a:cxn>
                <a:cxn ang="T49">
                  <a:pos x="T21" y="0"/>
                </a:cxn>
                <a:cxn ang="T50">
                  <a:pos x="T22" y="0"/>
                </a:cxn>
                <a:cxn ang="T51">
                  <a:pos x="T23" y="0"/>
                </a:cxn>
                <a:cxn ang="T52">
                  <a:pos x="T24" y="0"/>
                </a:cxn>
                <a:cxn ang="T53">
                  <a:pos x="T25" y="0"/>
                </a:cxn>
                <a:cxn ang="T54">
                  <a:pos x="T26" y="0"/>
                </a:cxn>
                <a:cxn ang="T55">
                  <a:pos x="T27" y="0"/>
                </a:cxn>
              </a:cxnLst>
              <a:rect l="0" t="0" r="r" b="b"/>
              <a:pathLst>
                <a:path w="357">
                  <a:moveTo>
                    <a:pt x="357" y="0"/>
                  </a:moveTo>
                  <a:lnTo>
                    <a:pt x="344" y="0"/>
                  </a:lnTo>
                  <a:lnTo>
                    <a:pt x="332" y="0"/>
                  </a:lnTo>
                  <a:lnTo>
                    <a:pt x="313" y="0"/>
                  </a:lnTo>
                  <a:lnTo>
                    <a:pt x="301" y="0"/>
                  </a:lnTo>
                  <a:lnTo>
                    <a:pt x="289" y="0"/>
                  </a:lnTo>
                  <a:lnTo>
                    <a:pt x="277" y="0"/>
                  </a:lnTo>
                  <a:lnTo>
                    <a:pt x="258" y="0"/>
                  </a:lnTo>
                  <a:lnTo>
                    <a:pt x="246" y="0"/>
                  </a:lnTo>
                  <a:lnTo>
                    <a:pt x="234" y="0"/>
                  </a:lnTo>
                  <a:lnTo>
                    <a:pt x="221" y="0"/>
                  </a:lnTo>
                  <a:lnTo>
                    <a:pt x="203" y="0"/>
                  </a:lnTo>
                  <a:lnTo>
                    <a:pt x="191" y="0"/>
                  </a:lnTo>
                  <a:lnTo>
                    <a:pt x="178" y="0"/>
                  </a:lnTo>
                  <a:lnTo>
                    <a:pt x="166" y="0"/>
                  </a:lnTo>
                  <a:lnTo>
                    <a:pt x="148" y="0"/>
                  </a:lnTo>
                  <a:lnTo>
                    <a:pt x="135" y="0"/>
                  </a:lnTo>
                  <a:lnTo>
                    <a:pt x="123" y="0"/>
                  </a:lnTo>
                  <a:lnTo>
                    <a:pt x="111" y="0"/>
                  </a:lnTo>
                  <a:lnTo>
                    <a:pt x="92" y="0"/>
                  </a:lnTo>
                  <a:lnTo>
                    <a:pt x="80" y="0"/>
                  </a:lnTo>
                  <a:lnTo>
                    <a:pt x="68" y="0"/>
                  </a:lnTo>
                  <a:lnTo>
                    <a:pt x="55" y="0"/>
                  </a:lnTo>
                  <a:lnTo>
                    <a:pt x="37" y="0"/>
                  </a:lnTo>
                  <a:lnTo>
                    <a:pt x="25" y="0"/>
                  </a:lnTo>
                  <a:lnTo>
                    <a:pt x="12" y="0"/>
                  </a:lnTo>
                  <a:lnTo>
                    <a:pt x="0" y="0"/>
                  </a:lnTo>
                </a:path>
              </a:pathLst>
            </a:custGeom>
            <a:solidFill>
              <a:srgbClr val="0000FF"/>
            </a:solidFill>
            <a:ln w="9525">
              <a:solidFill>
                <a:srgbClr val="000000"/>
              </a:solidFill>
              <a:prstDash val="solid"/>
              <a:round/>
              <a:headEnd/>
              <a:tailEnd/>
            </a:ln>
          </p:spPr>
          <p:txBody>
            <a:bodyPr/>
            <a:lstStyle/>
            <a:p>
              <a:endParaRPr lang="en-US"/>
            </a:p>
          </p:txBody>
        </p:sp>
        <p:sp>
          <p:nvSpPr>
            <p:cNvPr id="315699" name="Freeform 303">
              <a:extLst>
                <a:ext uri="{FF2B5EF4-FFF2-40B4-BE49-F238E27FC236}">
                  <a16:creationId xmlns:a16="http://schemas.microsoft.com/office/drawing/2014/main" id="{3BAA44B9-FE09-7A5A-2DDD-779C3E51D3AE}"/>
                </a:ext>
              </a:extLst>
            </p:cNvPr>
            <p:cNvSpPr>
              <a:spLocks/>
            </p:cNvSpPr>
            <p:nvPr/>
          </p:nvSpPr>
          <p:spPr bwMode="auto">
            <a:xfrm>
              <a:off x="1495" y="2640"/>
              <a:ext cx="334" cy="0"/>
            </a:xfrm>
            <a:custGeom>
              <a:avLst/>
              <a:gdLst>
                <a:gd name="T0" fmla="*/ 28 w 357"/>
                <a:gd name="T1" fmla="*/ 28 w 357"/>
                <a:gd name="T2" fmla="*/ 26 w 357"/>
                <a:gd name="T3" fmla="*/ 24 w 357"/>
                <a:gd name="T4" fmla="*/ 24 w 357"/>
                <a:gd name="T5" fmla="*/ 22 w 357"/>
                <a:gd name="T6" fmla="*/ 21 w 357"/>
                <a:gd name="T7" fmla="*/ 20 w 357"/>
                <a:gd name="T8" fmla="*/ 20 w 357"/>
                <a:gd name="T9" fmla="*/ 19 w 357"/>
                <a:gd name="T10" fmla="*/ 18 w 357"/>
                <a:gd name="T11" fmla="*/ 17 w 357"/>
                <a:gd name="T12" fmla="*/ 16 w 357"/>
                <a:gd name="T13" fmla="*/ 15 w 357"/>
                <a:gd name="T14" fmla="*/ 14 w 357"/>
                <a:gd name="T15" fmla="*/ 12 w 357"/>
                <a:gd name="T16" fmla="*/ 11 w 357"/>
                <a:gd name="T17" fmla="*/ 9 w 357"/>
                <a:gd name="T18" fmla="*/ 8 w 357"/>
                <a:gd name="T19" fmla="*/ 7 w 357"/>
                <a:gd name="T20" fmla="*/ 7 w 357"/>
                <a:gd name="T21" fmla="*/ 7 w 357"/>
                <a:gd name="T22" fmla="*/ 7 w 357"/>
                <a:gd name="T23" fmla="*/ 7 w 357"/>
                <a:gd name="T24" fmla="*/ 7 w 357"/>
                <a:gd name="T25" fmla="*/ 7 w 357"/>
                <a:gd name="T26" fmla="*/ 0 w 357"/>
                <a:gd name="T27" fmla="*/ 0 w 35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Lst>
              <a:ahLst/>
              <a:cxnLst>
                <a:cxn ang="T28">
                  <a:pos x="T0" y="0"/>
                </a:cxn>
                <a:cxn ang="T29">
                  <a:pos x="T1" y="0"/>
                </a:cxn>
                <a:cxn ang="T30">
                  <a:pos x="T2" y="0"/>
                </a:cxn>
                <a:cxn ang="T31">
                  <a:pos x="T3" y="0"/>
                </a:cxn>
                <a:cxn ang="T32">
                  <a:pos x="T4" y="0"/>
                </a:cxn>
                <a:cxn ang="T33">
                  <a:pos x="T5" y="0"/>
                </a:cxn>
                <a:cxn ang="T34">
                  <a:pos x="T6" y="0"/>
                </a:cxn>
                <a:cxn ang="T35">
                  <a:pos x="T7" y="0"/>
                </a:cxn>
                <a:cxn ang="T36">
                  <a:pos x="T8" y="0"/>
                </a:cxn>
                <a:cxn ang="T37">
                  <a:pos x="T9" y="0"/>
                </a:cxn>
                <a:cxn ang="T38">
                  <a:pos x="T10" y="0"/>
                </a:cxn>
                <a:cxn ang="T39">
                  <a:pos x="T11" y="0"/>
                </a:cxn>
                <a:cxn ang="T40">
                  <a:pos x="T12" y="0"/>
                </a:cxn>
                <a:cxn ang="T41">
                  <a:pos x="T13" y="0"/>
                </a:cxn>
                <a:cxn ang="T42">
                  <a:pos x="T14" y="0"/>
                </a:cxn>
                <a:cxn ang="T43">
                  <a:pos x="T15" y="0"/>
                </a:cxn>
                <a:cxn ang="T44">
                  <a:pos x="T16" y="0"/>
                </a:cxn>
                <a:cxn ang="T45">
                  <a:pos x="T17" y="0"/>
                </a:cxn>
                <a:cxn ang="T46">
                  <a:pos x="T18" y="0"/>
                </a:cxn>
                <a:cxn ang="T47">
                  <a:pos x="T19" y="0"/>
                </a:cxn>
                <a:cxn ang="T48">
                  <a:pos x="T20" y="0"/>
                </a:cxn>
                <a:cxn ang="T49">
                  <a:pos x="T21" y="0"/>
                </a:cxn>
                <a:cxn ang="T50">
                  <a:pos x="T22" y="0"/>
                </a:cxn>
                <a:cxn ang="T51">
                  <a:pos x="T23" y="0"/>
                </a:cxn>
                <a:cxn ang="T52">
                  <a:pos x="T24" y="0"/>
                </a:cxn>
                <a:cxn ang="T53">
                  <a:pos x="T25" y="0"/>
                </a:cxn>
                <a:cxn ang="T54">
                  <a:pos x="T26" y="0"/>
                </a:cxn>
                <a:cxn ang="T55">
                  <a:pos x="T27" y="0"/>
                </a:cxn>
              </a:cxnLst>
              <a:rect l="0" t="0" r="r" b="b"/>
              <a:pathLst>
                <a:path w="357">
                  <a:moveTo>
                    <a:pt x="357" y="0"/>
                  </a:moveTo>
                  <a:lnTo>
                    <a:pt x="344" y="0"/>
                  </a:lnTo>
                  <a:lnTo>
                    <a:pt x="332" y="0"/>
                  </a:lnTo>
                  <a:lnTo>
                    <a:pt x="313" y="0"/>
                  </a:lnTo>
                  <a:lnTo>
                    <a:pt x="301" y="0"/>
                  </a:lnTo>
                  <a:lnTo>
                    <a:pt x="289" y="0"/>
                  </a:lnTo>
                  <a:lnTo>
                    <a:pt x="277" y="0"/>
                  </a:lnTo>
                  <a:lnTo>
                    <a:pt x="258" y="0"/>
                  </a:lnTo>
                  <a:lnTo>
                    <a:pt x="246" y="0"/>
                  </a:lnTo>
                  <a:lnTo>
                    <a:pt x="234" y="0"/>
                  </a:lnTo>
                  <a:lnTo>
                    <a:pt x="221" y="0"/>
                  </a:lnTo>
                  <a:lnTo>
                    <a:pt x="203" y="0"/>
                  </a:lnTo>
                  <a:lnTo>
                    <a:pt x="191" y="0"/>
                  </a:lnTo>
                  <a:lnTo>
                    <a:pt x="178" y="0"/>
                  </a:lnTo>
                  <a:lnTo>
                    <a:pt x="166" y="0"/>
                  </a:lnTo>
                  <a:lnTo>
                    <a:pt x="148" y="0"/>
                  </a:lnTo>
                  <a:lnTo>
                    <a:pt x="135" y="0"/>
                  </a:lnTo>
                  <a:lnTo>
                    <a:pt x="123" y="0"/>
                  </a:lnTo>
                  <a:lnTo>
                    <a:pt x="111" y="0"/>
                  </a:lnTo>
                  <a:lnTo>
                    <a:pt x="92" y="0"/>
                  </a:lnTo>
                  <a:lnTo>
                    <a:pt x="80" y="0"/>
                  </a:lnTo>
                  <a:lnTo>
                    <a:pt x="68" y="0"/>
                  </a:lnTo>
                  <a:lnTo>
                    <a:pt x="55" y="0"/>
                  </a:lnTo>
                  <a:lnTo>
                    <a:pt x="37" y="0"/>
                  </a:lnTo>
                  <a:lnTo>
                    <a:pt x="25" y="0"/>
                  </a:lnTo>
                  <a:lnTo>
                    <a:pt x="12" y="0"/>
                  </a:lnTo>
                  <a:lnTo>
                    <a:pt x="0" y="0"/>
                  </a:lnTo>
                </a:path>
              </a:pathLst>
            </a:custGeom>
            <a:solidFill>
              <a:srgbClr val="0000FF"/>
            </a:solidFill>
            <a:ln w="9525">
              <a:solidFill>
                <a:srgbClr val="000000"/>
              </a:solidFill>
              <a:prstDash val="solid"/>
              <a:round/>
              <a:headEnd/>
              <a:tailEnd/>
            </a:ln>
          </p:spPr>
          <p:txBody>
            <a:bodyPr/>
            <a:lstStyle/>
            <a:p>
              <a:endParaRPr lang="en-US"/>
            </a:p>
          </p:txBody>
        </p:sp>
        <p:sp>
          <p:nvSpPr>
            <p:cNvPr id="315700" name="Freeform 304">
              <a:extLst>
                <a:ext uri="{FF2B5EF4-FFF2-40B4-BE49-F238E27FC236}">
                  <a16:creationId xmlns:a16="http://schemas.microsoft.com/office/drawing/2014/main" id="{B159BAC0-F554-3B54-EBA5-472ADB9BF866}"/>
                </a:ext>
              </a:extLst>
            </p:cNvPr>
            <p:cNvSpPr>
              <a:spLocks/>
            </p:cNvSpPr>
            <p:nvPr/>
          </p:nvSpPr>
          <p:spPr bwMode="auto">
            <a:xfrm>
              <a:off x="1495" y="2640"/>
              <a:ext cx="334" cy="0"/>
            </a:xfrm>
            <a:custGeom>
              <a:avLst/>
              <a:gdLst>
                <a:gd name="T0" fmla="*/ 28 w 357"/>
                <a:gd name="T1" fmla="*/ 28 w 357"/>
                <a:gd name="T2" fmla="*/ 26 w 357"/>
                <a:gd name="T3" fmla="*/ 24 w 357"/>
                <a:gd name="T4" fmla="*/ 24 w 357"/>
                <a:gd name="T5" fmla="*/ 22 w 357"/>
                <a:gd name="T6" fmla="*/ 21 w 357"/>
                <a:gd name="T7" fmla="*/ 20 w 357"/>
                <a:gd name="T8" fmla="*/ 20 w 357"/>
                <a:gd name="T9" fmla="*/ 19 w 357"/>
                <a:gd name="T10" fmla="*/ 18 w 357"/>
                <a:gd name="T11" fmla="*/ 17 w 357"/>
                <a:gd name="T12" fmla="*/ 16 w 357"/>
                <a:gd name="T13" fmla="*/ 15 w 357"/>
                <a:gd name="T14" fmla="*/ 14 w 357"/>
                <a:gd name="T15" fmla="*/ 12 w 357"/>
                <a:gd name="T16" fmla="*/ 11 w 357"/>
                <a:gd name="T17" fmla="*/ 9 w 357"/>
                <a:gd name="T18" fmla="*/ 8 w 357"/>
                <a:gd name="T19" fmla="*/ 7 w 357"/>
                <a:gd name="T20" fmla="*/ 7 w 357"/>
                <a:gd name="T21" fmla="*/ 7 w 357"/>
                <a:gd name="T22" fmla="*/ 7 w 357"/>
                <a:gd name="T23" fmla="*/ 7 w 357"/>
                <a:gd name="T24" fmla="*/ 7 w 357"/>
                <a:gd name="T25" fmla="*/ 7 w 357"/>
                <a:gd name="T26" fmla="*/ 0 w 357"/>
                <a:gd name="T27" fmla="*/ 0 w 35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Lst>
              <a:ahLst/>
              <a:cxnLst>
                <a:cxn ang="T28">
                  <a:pos x="T0" y="0"/>
                </a:cxn>
                <a:cxn ang="T29">
                  <a:pos x="T1" y="0"/>
                </a:cxn>
                <a:cxn ang="T30">
                  <a:pos x="T2" y="0"/>
                </a:cxn>
                <a:cxn ang="T31">
                  <a:pos x="T3" y="0"/>
                </a:cxn>
                <a:cxn ang="T32">
                  <a:pos x="T4" y="0"/>
                </a:cxn>
                <a:cxn ang="T33">
                  <a:pos x="T5" y="0"/>
                </a:cxn>
                <a:cxn ang="T34">
                  <a:pos x="T6" y="0"/>
                </a:cxn>
                <a:cxn ang="T35">
                  <a:pos x="T7" y="0"/>
                </a:cxn>
                <a:cxn ang="T36">
                  <a:pos x="T8" y="0"/>
                </a:cxn>
                <a:cxn ang="T37">
                  <a:pos x="T9" y="0"/>
                </a:cxn>
                <a:cxn ang="T38">
                  <a:pos x="T10" y="0"/>
                </a:cxn>
                <a:cxn ang="T39">
                  <a:pos x="T11" y="0"/>
                </a:cxn>
                <a:cxn ang="T40">
                  <a:pos x="T12" y="0"/>
                </a:cxn>
                <a:cxn ang="T41">
                  <a:pos x="T13" y="0"/>
                </a:cxn>
                <a:cxn ang="T42">
                  <a:pos x="T14" y="0"/>
                </a:cxn>
                <a:cxn ang="T43">
                  <a:pos x="T15" y="0"/>
                </a:cxn>
                <a:cxn ang="T44">
                  <a:pos x="T16" y="0"/>
                </a:cxn>
                <a:cxn ang="T45">
                  <a:pos x="T17" y="0"/>
                </a:cxn>
                <a:cxn ang="T46">
                  <a:pos x="T18" y="0"/>
                </a:cxn>
                <a:cxn ang="T47">
                  <a:pos x="T19" y="0"/>
                </a:cxn>
                <a:cxn ang="T48">
                  <a:pos x="T20" y="0"/>
                </a:cxn>
                <a:cxn ang="T49">
                  <a:pos x="T21" y="0"/>
                </a:cxn>
                <a:cxn ang="T50">
                  <a:pos x="T22" y="0"/>
                </a:cxn>
                <a:cxn ang="T51">
                  <a:pos x="T23" y="0"/>
                </a:cxn>
                <a:cxn ang="T52">
                  <a:pos x="T24" y="0"/>
                </a:cxn>
                <a:cxn ang="T53">
                  <a:pos x="T25" y="0"/>
                </a:cxn>
                <a:cxn ang="T54">
                  <a:pos x="T26" y="0"/>
                </a:cxn>
                <a:cxn ang="T55">
                  <a:pos x="T27" y="0"/>
                </a:cxn>
              </a:cxnLst>
              <a:rect l="0" t="0" r="r" b="b"/>
              <a:pathLst>
                <a:path w="357">
                  <a:moveTo>
                    <a:pt x="357" y="0"/>
                  </a:moveTo>
                  <a:lnTo>
                    <a:pt x="344" y="0"/>
                  </a:lnTo>
                  <a:lnTo>
                    <a:pt x="332" y="0"/>
                  </a:lnTo>
                  <a:lnTo>
                    <a:pt x="313" y="0"/>
                  </a:lnTo>
                  <a:lnTo>
                    <a:pt x="301" y="0"/>
                  </a:lnTo>
                  <a:lnTo>
                    <a:pt x="289" y="0"/>
                  </a:lnTo>
                  <a:lnTo>
                    <a:pt x="277" y="0"/>
                  </a:lnTo>
                  <a:lnTo>
                    <a:pt x="258" y="0"/>
                  </a:lnTo>
                  <a:lnTo>
                    <a:pt x="246" y="0"/>
                  </a:lnTo>
                  <a:lnTo>
                    <a:pt x="234" y="0"/>
                  </a:lnTo>
                  <a:lnTo>
                    <a:pt x="221" y="0"/>
                  </a:lnTo>
                  <a:lnTo>
                    <a:pt x="203" y="0"/>
                  </a:lnTo>
                  <a:lnTo>
                    <a:pt x="191" y="0"/>
                  </a:lnTo>
                  <a:lnTo>
                    <a:pt x="178" y="0"/>
                  </a:lnTo>
                  <a:lnTo>
                    <a:pt x="166" y="0"/>
                  </a:lnTo>
                  <a:lnTo>
                    <a:pt x="148" y="0"/>
                  </a:lnTo>
                  <a:lnTo>
                    <a:pt x="135" y="0"/>
                  </a:lnTo>
                  <a:lnTo>
                    <a:pt x="123" y="0"/>
                  </a:lnTo>
                  <a:lnTo>
                    <a:pt x="111" y="0"/>
                  </a:lnTo>
                  <a:lnTo>
                    <a:pt x="92" y="0"/>
                  </a:lnTo>
                  <a:lnTo>
                    <a:pt x="80" y="0"/>
                  </a:lnTo>
                  <a:lnTo>
                    <a:pt x="68" y="0"/>
                  </a:lnTo>
                  <a:lnTo>
                    <a:pt x="55" y="0"/>
                  </a:lnTo>
                  <a:lnTo>
                    <a:pt x="37" y="0"/>
                  </a:lnTo>
                  <a:lnTo>
                    <a:pt x="25" y="0"/>
                  </a:lnTo>
                  <a:lnTo>
                    <a:pt x="12" y="0"/>
                  </a:lnTo>
                  <a:lnTo>
                    <a:pt x="0" y="0"/>
                  </a:lnTo>
                </a:path>
              </a:pathLst>
            </a:custGeom>
            <a:solidFill>
              <a:srgbClr val="0000FF"/>
            </a:solidFill>
            <a:ln w="9525">
              <a:solidFill>
                <a:srgbClr val="000000"/>
              </a:solidFill>
              <a:prstDash val="solid"/>
              <a:round/>
              <a:headEnd/>
              <a:tailEnd/>
            </a:ln>
          </p:spPr>
          <p:txBody>
            <a:bodyPr/>
            <a:lstStyle/>
            <a:p>
              <a:endParaRPr lang="en-US"/>
            </a:p>
          </p:txBody>
        </p:sp>
        <p:sp>
          <p:nvSpPr>
            <p:cNvPr id="315701" name="Freeform 305">
              <a:extLst>
                <a:ext uri="{FF2B5EF4-FFF2-40B4-BE49-F238E27FC236}">
                  <a16:creationId xmlns:a16="http://schemas.microsoft.com/office/drawing/2014/main" id="{3D562F69-3505-BEEF-3463-362F22EFA346}"/>
                </a:ext>
              </a:extLst>
            </p:cNvPr>
            <p:cNvSpPr>
              <a:spLocks/>
            </p:cNvSpPr>
            <p:nvPr/>
          </p:nvSpPr>
          <p:spPr bwMode="auto">
            <a:xfrm>
              <a:off x="1495" y="2640"/>
              <a:ext cx="334" cy="0"/>
            </a:xfrm>
            <a:custGeom>
              <a:avLst/>
              <a:gdLst>
                <a:gd name="T0" fmla="*/ 28 w 357"/>
                <a:gd name="T1" fmla="*/ 28 w 357"/>
                <a:gd name="T2" fmla="*/ 26 w 357"/>
                <a:gd name="T3" fmla="*/ 24 w 357"/>
                <a:gd name="T4" fmla="*/ 24 w 357"/>
                <a:gd name="T5" fmla="*/ 22 w 357"/>
                <a:gd name="T6" fmla="*/ 21 w 357"/>
                <a:gd name="T7" fmla="*/ 20 w 357"/>
                <a:gd name="T8" fmla="*/ 20 w 357"/>
                <a:gd name="T9" fmla="*/ 19 w 357"/>
                <a:gd name="T10" fmla="*/ 18 w 357"/>
                <a:gd name="T11" fmla="*/ 17 w 357"/>
                <a:gd name="T12" fmla="*/ 16 w 357"/>
                <a:gd name="T13" fmla="*/ 15 w 357"/>
                <a:gd name="T14" fmla="*/ 14 w 357"/>
                <a:gd name="T15" fmla="*/ 12 w 357"/>
                <a:gd name="T16" fmla="*/ 11 w 357"/>
                <a:gd name="T17" fmla="*/ 9 w 357"/>
                <a:gd name="T18" fmla="*/ 8 w 357"/>
                <a:gd name="T19" fmla="*/ 7 w 357"/>
                <a:gd name="T20" fmla="*/ 7 w 357"/>
                <a:gd name="T21" fmla="*/ 7 w 357"/>
                <a:gd name="T22" fmla="*/ 7 w 357"/>
                <a:gd name="T23" fmla="*/ 7 w 357"/>
                <a:gd name="T24" fmla="*/ 7 w 357"/>
                <a:gd name="T25" fmla="*/ 7 w 357"/>
                <a:gd name="T26" fmla="*/ 0 w 357"/>
                <a:gd name="T27" fmla="*/ 0 w 35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Lst>
              <a:ahLst/>
              <a:cxnLst>
                <a:cxn ang="T28">
                  <a:pos x="T0" y="0"/>
                </a:cxn>
                <a:cxn ang="T29">
                  <a:pos x="T1" y="0"/>
                </a:cxn>
                <a:cxn ang="T30">
                  <a:pos x="T2" y="0"/>
                </a:cxn>
                <a:cxn ang="T31">
                  <a:pos x="T3" y="0"/>
                </a:cxn>
                <a:cxn ang="T32">
                  <a:pos x="T4" y="0"/>
                </a:cxn>
                <a:cxn ang="T33">
                  <a:pos x="T5" y="0"/>
                </a:cxn>
                <a:cxn ang="T34">
                  <a:pos x="T6" y="0"/>
                </a:cxn>
                <a:cxn ang="T35">
                  <a:pos x="T7" y="0"/>
                </a:cxn>
                <a:cxn ang="T36">
                  <a:pos x="T8" y="0"/>
                </a:cxn>
                <a:cxn ang="T37">
                  <a:pos x="T9" y="0"/>
                </a:cxn>
                <a:cxn ang="T38">
                  <a:pos x="T10" y="0"/>
                </a:cxn>
                <a:cxn ang="T39">
                  <a:pos x="T11" y="0"/>
                </a:cxn>
                <a:cxn ang="T40">
                  <a:pos x="T12" y="0"/>
                </a:cxn>
                <a:cxn ang="T41">
                  <a:pos x="T13" y="0"/>
                </a:cxn>
                <a:cxn ang="T42">
                  <a:pos x="T14" y="0"/>
                </a:cxn>
                <a:cxn ang="T43">
                  <a:pos x="T15" y="0"/>
                </a:cxn>
                <a:cxn ang="T44">
                  <a:pos x="T16" y="0"/>
                </a:cxn>
                <a:cxn ang="T45">
                  <a:pos x="T17" y="0"/>
                </a:cxn>
                <a:cxn ang="T46">
                  <a:pos x="T18" y="0"/>
                </a:cxn>
                <a:cxn ang="T47">
                  <a:pos x="T19" y="0"/>
                </a:cxn>
                <a:cxn ang="T48">
                  <a:pos x="T20" y="0"/>
                </a:cxn>
                <a:cxn ang="T49">
                  <a:pos x="T21" y="0"/>
                </a:cxn>
                <a:cxn ang="T50">
                  <a:pos x="T22" y="0"/>
                </a:cxn>
                <a:cxn ang="T51">
                  <a:pos x="T23" y="0"/>
                </a:cxn>
                <a:cxn ang="T52">
                  <a:pos x="T24" y="0"/>
                </a:cxn>
                <a:cxn ang="T53">
                  <a:pos x="T25" y="0"/>
                </a:cxn>
                <a:cxn ang="T54">
                  <a:pos x="T26" y="0"/>
                </a:cxn>
                <a:cxn ang="T55">
                  <a:pos x="T27" y="0"/>
                </a:cxn>
              </a:cxnLst>
              <a:rect l="0" t="0" r="r" b="b"/>
              <a:pathLst>
                <a:path w="357">
                  <a:moveTo>
                    <a:pt x="357" y="0"/>
                  </a:moveTo>
                  <a:lnTo>
                    <a:pt x="344" y="0"/>
                  </a:lnTo>
                  <a:lnTo>
                    <a:pt x="332" y="0"/>
                  </a:lnTo>
                  <a:lnTo>
                    <a:pt x="313" y="0"/>
                  </a:lnTo>
                  <a:lnTo>
                    <a:pt x="301" y="0"/>
                  </a:lnTo>
                  <a:lnTo>
                    <a:pt x="289" y="0"/>
                  </a:lnTo>
                  <a:lnTo>
                    <a:pt x="277" y="0"/>
                  </a:lnTo>
                  <a:lnTo>
                    <a:pt x="258" y="0"/>
                  </a:lnTo>
                  <a:lnTo>
                    <a:pt x="246" y="0"/>
                  </a:lnTo>
                  <a:lnTo>
                    <a:pt x="234" y="0"/>
                  </a:lnTo>
                  <a:lnTo>
                    <a:pt x="221" y="0"/>
                  </a:lnTo>
                  <a:lnTo>
                    <a:pt x="203" y="0"/>
                  </a:lnTo>
                  <a:lnTo>
                    <a:pt x="191" y="0"/>
                  </a:lnTo>
                  <a:lnTo>
                    <a:pt x="178" y="0"/>
                  </a:lnTo>
                  <a:lnTo>
                    <a:pt x="166" y="0"/>
                  </a:lnTo>
                  <a:lnTo>
                    <a:pt x="148" y="0"/>
                  </a:lnTo>
                  <a:lnTo>
                    <a:pt x="135" y="0"/>
                  </a:lnTo>
                  <a:lnTo>
                    <a:pt x="123" y="0"/>
                  </a:lnTo>
                  <a:lnTo>
                    <a:pt x="111" y="0"/>
                  </a:lnTo>
                  <a:lnTo>
                    <a:pt x="92" y="0"/>
                  </a:lnTo>
                  <a:lnTo>
                    <a:pt x="80" y="0"/>
                  </a:lnTo>
                  <a:lnTo>
                    <a:pt x="68" y="0"/>
                  </a:lnTo>
                  <a:lnTo>
                    <a:pt x="55" y="0"/>
                  </a:lnTo>
                  <a:lnTo>
                    <a:pt x="37" y="0"/>
                  </a:lnTo>
                  <a:lnTo>
                    <a:pt x="25" y="0"/>
                  </a:lnTo>
                  <a:lnTo>
                    <a:pt x="12" y="0"/>
                  </a:lnTo>
                  <a:lnTo>
                    <a:pt x="0" y="0"/>
                  </a:lnTo>
                </a:path>
              </a:pathLst>
            </a:custGeom>
            <a:solidFill>
              <a:srgbClr val="0000FF"/>
            </a:solidFill>
            <a:ln w="9525">
              <a:solidFill>
                <a:srgbClr val="000000"/>
              </a:solidFill>
              <a:prstDash val="solid"/>
              <a:round/>
              <a:headEnd/>
              <a:tailEnd/>
            </a:ln>
          </p:spPr>
          <p:txBody>
            <a:bodyPr/>
            <a:lstStyle/>
            <a:p>
              <a:endParaRPr lang="en-US"/>
            </a:p>
          </p:txBody>
        </p:sp>
        <p:sp>
          <p:nvSpPr>
            <p:cNvPr id="315702" name="Freeform 306">
              <a:extLst>
                <a:ext uri="{FF2B5EF4-FFF2-40B4-BE49-F238E27FC236}">
                  <a16:creationId xmlns:a16="http://schemas.microsoft.com/office/drawing/2014/main" id="{BA52AF9A-07E5-383A-FBF0-E43FEF5EBF95}"/>
                </a:ext>
              </a:extLst>
            </p:cNvPr>
            <p:cNvSpPr>
              <a:spLocks/>
            </p:cNvSpPr>
            <p:nvPr/>
          </p:nvSpPr>
          <p:spPr bwMode="auto">
            <a:xfrm>
              <a:off x="1495" y="2640"/>
              <a:ext cx="334" cy="0"/>
            </a:xfrm>
            <a:custGeom>
              <a:avLst/>
              <a:gdLst>
                <a:gd name="T0" fmla="*/ 28 w 357"/>
                <a:gd name="T1" fmla="*/ 28 w 357"/>
                <a:gd name="T2" fmla="*/ 26 w 357"/>
                <a:gd name="T3" fmla="*/ 24 w 357"/>
                <a:gd name="T4" fmla="*/ 24 w 357"/>
                <a:gd name="T5" fmla="*/ 22 w 357"/>
                <a:gd name="T6" fmla="*/ 21 w 357"/>
                <a:gd name="T7" fmla="*/ 20 w 357"/>
                <a:gd name="T8" fmla="*/ 20 w 357"/>
                <a:gd name="T9" fmla="*/ 19 w 357"/>
                <a:gd name="T10" fmla="*/ 18 w 357"/>
                <a:gd name="T11" fmla="*/ 17 w 357"/>
                <a:gd name="T12" fmla="*/ 16 w 357"/>
                <a:gd name="T13" fmla="*/ 15 w 357"/>
                <a:gd name="T14" fmla="*/ 14 w 357"/>
                <a:gd name="T15" fmla="*/ 12 w 357"/>
                <a:gd name="T16" fmla="*/ 11 w 357"/>
                <a:gd name="T17" fmla="*/ 9 w 357"/>
                <a:gd name="T18" fmla="*/ 8 w 357"/>
                <a:gd name="T19" fmla="*/ 7 w 357"/>
                <a:gd name="T20" fmla="*/ 7 w 357"/>
                <a:gd name="T21" fmla="*/ 7 w 357"/>
                <a:gd name="T22" fmla="*/ 7 w 357"/>
                <a:gd name="T23" fmla="*/ 7 w 357"/>
                <a:gd name="T24" fmla="*/ 7 w 357"/>
                <a:gd name="T25" fmla="*/ 7 w 357"/>
                <a:gd name="T26" fmla="*/ 0 w 357"/>
                <a:gd name="T27" fmla="*/ 0 w 35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Lst>
              <a:ahLst/>
              <a:cxnLst>
                <a:cxn ang="T28">
                  <a:pos x="T0" y="0"/>
                </a:cxn>
                <a:cxn ang="T29">
                  <a:pos x="T1" y="0"/>
                </a:cxn>
                <a:cxn ang="T30">
                  <a:pos x="T2" y="0"/>
                </a:cxn>
                <a:cxn ang="T31">
                  <a:pos x="T3" y="0"/>
                </a:cxn>
                <a:cxn ang="T32">
                  <a:pos x="T4" y="0"/>
                </a:cxn>
                <a:cxn ang="T33">
                  <a:pos x="T5" y="0"/>
                </a:cxn>
                <a:cxn ang="T34">
                  <a:pos x="T6" y="0"/>
                </a:cxn>
                <a:cxn ang="T35">
                  <a:pos x="T7" y="0"/>
                </a:cxn>
                <a:cxn ang="T36">
                  <a:pos x="T8" y="0"/>
                </a:cxn>
                <a:cxn ang="T37">
                  <a:pos x="T9" y="0"/>
                </a:cxn>
                <a:cxn ang="T38">
                  <a:pos x="T10" y="0"/>
                </a:cxn>
                <a:cxn ang="T39">
                  <a:pos x="T11" y="0"/>
                </a:cxn>
                <a:cxn ang="T40">
                  <a:pos x="T12" y="0"/>
                </a:cxn>
                <a:cxn ang="T41">
                  <a:pos x="T13" y="0"/>
                </a:cxn>
                <a:cxn ang="T42">
                  <a:pos x="T14" y="0"/>
                </a:cxn>
                <a:cxn ang="T43">
                  <a:pos x="T15" y="0"/>
                </a:cxn>
                <a:cxn ang="T44">
                  <a:pos x="T16" y="0"/>
                </a:cxn>
                <a:cxn ang="T45">
                  <a:pos x="T17" y="0"/>
                </a:cxn>
                <a:cxn ang="T46">
                  <a:pos x="T18" y="0"/>
                </a:cxn>
                <a:cxn ang="T47">
                  <a:pos x="T19" y="0"/>
                </a:cxn>
                <a:cxn ang="T48">
                  <a:pos x="T20" y="0"/>
                </a:cxn>
                <a:cxn ang="T49">
                  <a:pos x="T21" y="0"/>
                </a:cxn>
                <a:cxn ang="T50">
                  <a:pos x="T22" y="0"/>
                </a:cxn>
                <a:cxn ang="T51">
                  <a:pos x="T23" y="0"/>
                </a:cxn>
                <a:cxn ang="T52">
                  <a:pos x="T24" y="0"/>
                </a:cxn>
                <a:cxn ang="T53">
                  <a:pos x="T25" y="0"/>
                </a:cxn>
                <a:cxn ang="T54">
                  <a:pos x="T26" y="0"/>
                </a:cxn>
                <a:cxn ang="T55">
                  <a:pos x="T27" y="0"/>
                </a:cxn>
              </a:cxnLst>
              <a:rect l="0" t="0" r="r" b="b"/>
              <a:pathLst>
                <a:path w="357">
                  <a:moveTo>
                    <a:pt x="357" y="0"/>
                  </a:moveTo>
                  <a:lnTo>
                    <a:pt x="344" y="0"/>
                  </a:lnTo>
                  <a:lnTo>
                    <a:pt x="332" y="0"/>
                  </a:lnTo>
                  <a:lnTo>
                    <a:pt x="313" y="0"/>
                  </a:lnTo>
                  <a:lnTo>
                    <a:pt x="301" y="0"/>
                  </a:lnTo>
                  <a:lnTo>
                    <a:pt x="289" y="0"/>
                  </a:lnTo>
                  <a:lnTo>
                    <a:pt x="277" y="0"/>
                  </a:lnTo>
                  <a:lnTo>
                    <a:pt x="258" y="0"/>
                  </a:lnTo>
                  <a:lnTo>
                    <a:pt x="246" y="0"/>
                  </a:lnTo>
                  <a:lnTo>
                    <a:pt x="234" y="0"/>
                  </a:lnTo>
                  <a:lnTo>
                    <a:pt x="221" y="0"/>
                  </a:lnTo>
                  <a:lnTo>
                    <a:pt x="203" y="0"/>
                  </a:lnTo>
                  <a:lnTo>
                    <a:pt x="191" y="0"/>
                  </a:lnTo>
                  <a:lnTo>
                    <a:pt x="178" y="0"/>
                  </a:lnTo>
                  <a:lnTo>
                    <a:pt x="166" y="0"/>
                  </a:lnTo>
                  <a:lnTo>
                    <a:pt x="148" y="0"/>
                  </a:lnTo>
                  <a:lnTo>
                    <a:pt x="135" y="0"/>
                  </a:lnTo>
                  <a:lnTo>
                    <a:pt x="123" y="0"/>
                  </a:lnTo>
                  <a:lnTo>
                    <a:pt x="111" y="0"/>
                  </a:lnTo>
                  <a:lnTo>
                    <a:pt x="92" y="0"/>
                  </a:lnTo>
                  <a:lnTo>
                    <a:pt x="80" y="0"/>
                  </a:lnTo>
                  <a:lnTo>
                    <a:pt x="68" y="0"/>
                  </a:lnTo>
                  <a:lnTo>
                    <a:pt x="55" y="0"/>
                  </a:lnTo>
                  <a:lnTo>
                    <a:pt x="37" y="0"/>
                  </a:lnTo>
                  <a:lnTo>
                    <a:pt x="25" y="0"/>
                  </a:lnTo>
                  <a:lnTo>
                    <a:pt x="12" y="0"/>
                  </a:lnTo>
                  <a:lnTo>
                    <a:pt x="0" y="0"/>
                  </a:lnTo>
                </a:path>
              </a:pathLst>
            </a:custGeom>
            <a:solidFill>
              <a:srgbClr val="0000FF"/>
            </a:solidFill>
            <a:ln w="9525">
              <a:solidFill>
                <a:srgbClr val="000000"/>
              </a:solidFill>
              <a:prstDash val="solid"/>
              <a:round/>
              <a:headEnd/>
              <a:tailEnd/>
            </a:ln>
          </p:spPr>
          <p:txBody>
            <a:bodyPr/>
            <a:lstStyle/>
            <a:p>
              <a:endParaRPr lang="en-US"/>
            </a:p>
          </p:txBody>
        </p:sp>
        <p:sp>
          <p:nvSpPr>
            <p:cNvPr id="315703" name="Freeform 307">
              <a:extLst>
                <a:ext uri="{FF2B5EF4-FFF2-40B4-BE49-F238E27FC236}">
                  <a16:creationId xmlns:a16="http://schemas.microsoft.com/office/drawing/2014/main" id="{A58B6B76-093A-3B68-4C5D-B9B9ADA54658}"/>
                </a:ext>
              </a:extLst>
            </p:cNvPr>
            <p:cNvSpPr>
              <a:spLocks/>
            </p:cNvSpPr>
            <p:nvPr/>
          </p:nvSpPr>
          <p:spPr bwMode="auto">
            <a:xfrm>
              <a:off x="1495" y="2640"/>
              <a:ext cx="334" cy="0"/>
            </a:xfrm>
            <a:custGeom>
              <a:avLst/>
              <a:gdLst>
                <a:gd name="T0" fmla="*/ 28 w 357"/>
                <a:gd name="T1" fmla="*/ 28 w 357"/>
                <a:gd name="T2" fmla="*/ 26 w 357"/>
                <a:gd name="T3" fmla="*/ 24 w 357"/>
                <a:gd name="T4" fmla="*/ 24 w 357"/>
                <a:gd name="T5" fmla="*/ 22 w 357"/>
                <a:gd name="T6" fmla="*/ 21 w 357"/>
                <a:gd name="T7" fmla="*/ 20 w 357"/>
                <a:gd name="T8" fmla="*/ 20 w 357"/>
                <a:gd name="T9" fmla="*/ 19 w 357"/>
                <a:gd name="T10" fmla="*/ 18 w 357"/>
                <a:gd name="T11" fmla="*/ 17 w 357"/>
                <a:gd name="T12" fmla="*/ 16 w 357"/>
                <a:gd name="T13" fmla="*/ 15 w 357"/>
                <a:gd name="T14" fmla="*/ 14 w 357"/>
                <a:gd name="T15" fmla="*/ 12 w 357"/>
                <a:gd name="T16" fmla="*/ 11 w 357"/>
                <a:gd name="T17" fmla="*/ 9 w 357"/>
                <a:gd name="T18" fmla="*/ 8 w 357"/>
                <a:gd name="T19" fmla="*/ 7 w 357"/>
                <a:gd name="T20" fmla="*/ 7 w 357"/>
                <a:gd name="T21" fmla="*/ 7 w 357"/>
                <a:gd name="T22" fmla="*/ 7 w 357"/>
                <a:gd name="T23" fmla="*/ 7 w 357"/>
                <a:gd name="T24" fmla="*/ 7 w 357"/>
                <a:gd name="T25" fmla="*/ 7 w 357"/>
                <a:gd name="T26" fmla="*/ 0 w 357"/>
                <a:gd name="T27" fmla="*/ 0 w 35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Lst>
              <a:ahLst/>
              <a:cxnLst>
                <a:cxn ang="T28">
                  <a:pos x="T0" y="0"/>
                </a:cxn>
                <a:cxn ang="T29">
                  <a:pos x="T1" y="0"/>
                </a:cxn>
                <a:cxn ang="T30">
                  <a:pos x="T2" y="0"/>
                </a:cxn>
                <a:cxn ang="T31">
                  <a:pos x="T3" y="0"/>
                </a:cxn>
                <a:cxn ang="T32">
                  <a:pos x="T4" y="0"/>
                </a:cxn>
                <a:cxn ang="T33">
                  <a:pos x="T5" y="0"/>
                </a:cxn>
                <a:cxn ang="T34">
                  <a:pos x="T6" y="0"/>
                </a:cxn>
                <a:cxn ang="T35">
                  <a:pos x="T7" y="0"/>
                </a:cxn>
                <a:cxn ang="T36">
                  <a:pos x="T8" y="0"/>
                </a:cxn>
                <a:cxn ang="T37">
                  <a:pos x="T9" y="0"/>
                </a:cxn>
                <a:cxn ang="T38">
                  <a:pos x="T10" y="0"/>
                </a:cxn>
                <a:cxn ang="T39">
                  <a:pos x="T11" y="0"/>
                </a:cxn>
                <a:cxn ang="T40">
                  <a:pos x="T12" y="0"/>
                </a:cxn>
                <a:cxn ang="T41">
                  <a:pos x="T13" y="0"/>
                </a:cxn>
                <a:cxn ang="T42">
                  <a:pos x="T14" y="0"/>
                </a:cxn>
                <a:cxn ang="T43">
                  <a:pos x="T15" y="0"/>
                </a:cxn>
                <a:cxn ang="T44">
                  <a:pos x="T16" y="0"/>
                </a:cxn>
                <a:cxn ang="T45">
                  <a:pos x="T17" y="0"/>
                </a:cxn>
                <a:cxn ang="T46">
                  <a:pos x="T18" y="0"/>
                </a:cxn>
                <a:cxn ang="T47">
                  <a:pos x="T19" y="0"/>
                </a:cxn>
                <a:cxn ang="T48">
                  <a:pos x="T20" y="0"/>
                </a:cxn>
                <a:cxn ang="T49">
                  <a:pos x="T21" y="0"/>
                </a:cxn>
                <a:cxn ang="T50">
                  <a:pos x="T22" y="0"/>
                </a:cxn>
                <a:cxn ang="T51">
                  <a:pos x="T23" y="0"/>
                </a:cxn>
                <a:cxn ang="T52">
                  <a:pos x="T24" y="0"/>
                </a:cxn>
                <a:cxn ang="T53">
                  <a:pos x="T25" y="0"/>
                </a:cxn>
                <a:cxn ang="T54">
                  <a:pos x="T26" y="0"/>
                </a:cxn>
                <a:cxn ang="T55">
                  <a:pos x="T27" y="0"/>
                </a:cxn>
              </a:cxnLst>
              <a:rect l="0" t="0" r="r" b="b"/>
              <a:pathLst>
                <a:path w="357">
                  <a:moveTo>
                    <a:pt x="357" y="0"/>
                  </a:moveTo>
                  <a:lnTo>
                    <a:pt x="344" y="0"/>
                  </a:lnTo>
                  <a:lnTo>
                    <a:pt x="332" y="0"/>
                  </a:lnTo>
                  <a:lnTo>
                    <a:pt x="313" y="0"/>
                  </a:lnTo>
                  <a:lnTo>
                    <a:pt x="301" y="0"/>
                  </a:lnTo>
                  <a:lnTo>
                    <a:pt x="289" y="0"/>
                  </a:lnTo>
                  <a:lnTo>
                    <a:pt x="277" y="0"/>
                  </a:lnTo>
                  <a:lnTo>
                    <a:pt x="258" y="0"/>
                  </a:lnTo>
                  <a:lnTo>
                    <a:pt x="246" y="0"/>
                  </a:lnTo>
                  <a:lnTo>
                    <a:pt x="234" y="0"/>
                  </a:lnTo>
                  <a:lnTo>
                    <a:pt x="221" y="0"/>
                  </a:lnTo>
                  <a:lnTo>
                    <a:pt x="203" y="0"/>
                  </a:lnTo>
                  <a:lnTo>
                    <a:pt x="191" y="0"/>
                  </a:lnTo>
                  <a:lnTo>
                    <a:pt x="178" y="0"/>
                  </a:lnTo>
                  <a:lnTo>
                    <a:pt x="166" y="0"/>
                  </a:lnTo>
                  <a:lnTo>
                    <a:pt x="148" y="0"/>
                  </a:lnTo>
                  <a:lnTo>
                    <a:pt x="135" y="0"/>
                  </a:lnTo>
                  <a:lnTo>
                    <a:pt x="123" y="0"/>
                  </a:lnTo>
                  <a:lnTo>
                    <a:pt x="111" y="0"/>
                  </a:lnTo>
                  <a:lnTo>
                    <a:pt x="92" y="0"/>
                  </a:lnTo>
                  <a:lnTo>
                    <a:pt x="80" y="0"/>
                  </a:lnTo>
                  <a:lnTo>
                    <a:pt x="68" y="0"/>
                  </a:lnTo>
                  <a:lnTo>
                    <a:pt x="55" y="0"/>
                  </a:lnTo>
                  <a:lnTo>
                    <a:pt x="37" y="0"/>
                  </a:lnTo>
                  <a:lnTo>
                    <a:pt x="25" y="0"/>
                  </a:lnTo>
                  <a:lnTo>
                    <a:pt x="12" y="0"/>
                  </a:lnTo>
                  <a:lnTo>
                    <a:pt x="0" y="0"/>
                  </a:lnTo>
                </a:path>
              </a:pathLst>
            </a:custGeom>
            <a:solidFill>
              <a:srgbClr val="0000FF"/>
            </a:solidFill>
            <a:ln w="9525">
              <a:solidFill>
                <a:srgbClr val="000000"/>
              </a:solidFill>
              <a:prstDash val="solid"/>
              <a:round/>
              <a:headEnd/>
              <a:tailEnd/>
            </a:ln>
          </p:spPr>
          <p:txBody>
            <a:bodyPr/>
            <a:lstStyle/>
            <a:p>
              <a:endParaRPr lang="en-US"/>
            </a:p>
          </p:txBody>
        </p:sp>
        <p:sp>
          <p:nvSpPr>
            <p:cNvPr id="315704" name="Freeform 308">
              <a:extLst>
                <a:ext uri="{FF2B5EF4-FFF2-40B4-BE49-F238E27FC236}">
                  <a16:creationId xmlns:a16="http://schemas.microsoft.com/office/drawing/2014/main" id="{EFF95CEE-C431-A679-7627-20C7090925DA}"/>
                </a:ext>
              </a:extLst>
            </p:cNvPr>
            <p:cNvSpPr>
              <a:spLocks/>
            </p:cNvSpPr>
            <p:nvPr/>
          </p:nvSpPr>
          <p:spPr bwMode="auto">
            <a:xfrm>
              <a:off x="1495" y="2640"/>
              <a:ext cx="334" cy="0"/>
            </a:xfrm>
            <a:custGeom>
              <a:avLst/>
              <a:gdLst>
                <a:gd name="T0" fmla="*/ 28 w 357"/>
                <a:gd name="T1" fmla="*/ 28 w 357"/>
                <a:gd name="T2" fmla="*/ 26 w 357"/>
                <a:gd name="T3" fmla="*/ 24 w 357"/>
                <a:gd name="T4" fmla="*/ 24 w 357"/>
                <a:gd name="T5" fmla="*/ 22 w 357"/>
                <a:gd name="T6" fmla="*/ 21 w 357"/>
                <a:gd name="T7" fmla="*/ 20 w 357"/>
                <a:gd name="T8" fmla="*/ 20 w 357"/>
                <a:gd name="T9" fmla="*/ 19 w 357"/>
                <a:gd name="T10" fmla="*/ 18 w 357"/>
                <a:gd name="T11" fmla="*/ 17 w 357"/>
                <a:gd name="T12" fmla="*/ 16 w 357"/>
                <a:gd name="T13" fmla="*/ 15 w 357"/>
                <a:gd name="T14" fmla="*/ 14 w 357"/>
                <a:gd name="T15" fmla="*/ 12 w 357"/>
                <a:gd name="T16" fmla="*/ 11 w 357"/>
                <a:gd name="T17" fmla="*/ 9 w 357"/>
                <a:gd name="T18" fmla="*/ 8 w 357"/>
                <a:gd name="T19" fmla="*/ 7 w 357"/>
                <a:gd name="T20" fmla="*/ 7 w 357"/>
                <a:gd name="T21" fmla="*/ 7 w 357"/>
                <a:gd name="T22" fmla="*/ 7 w 357"/>
                <a:gd name="T23" fmla="*/ 7 w 357"/>
                <a:gd name="T24" fmla="*/ 7 w 357"/>
                <a:gd name="T25" fmla="*/ 7 w 357"/>
                <a:gd name="T26" fmla="*/ 0 w 357"/>
                <a:gd name="T27" fmla="*/ 0 w 35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Lst>
              <a:ahLst/>
              <a:cxnLst>
                <a:cxn ang="T28">
                  <a:pos x="T0" y="0"/>
                </a:cxn>
                <a:cxn ang="T29">
                  <a:pos x="T1" y="0"/>
                </a:cxn>
                <a:cxn ang="T30">
                  <a:pos x="T2" y="0"/>
                </a:cxn>
                <a:cxn ang="T31">
                  <a:pos x="T3" y="0"/>
                </a:cxn>
                <a:cxn ang="T32">
                  <a:pos x="T4" y="0"/>
                </a:cxn>
                <a:cxn ang="T33">
                  <a:pos x="T5" y="0"/>
                </a:cxn>
                <a:cxn ang="T34">
                  <a:pos x="T6" y="0"/>
                </a:cxn>
                <a:cxn ang="T35">
                  <a:pos x="T7" y="0"/>
                </a:cxn>
                <a:cxn ang="T36">
                  <a:pos x="T8" y="0"/>
                </a:cxn>
                <a:cxn ang="T37">
                  <a:pos x="T9" y="0"/>
                </a:cxn>
                <a:cxn ang="T38">
                  <a:pos x="T10" y="0"/>
                </a:cxn>
                <a:cxn ang="T39">
                  <a:pos x="T11" y="0"/>
                </a:cxn>
                <a:cxn ang="T40">
                  <a:pos x="T12" y="0"/>
                </a:cxn>
                <a:cxn ang="T41">
                  <a:pos x="T13" y="0"/>
                </a:cxn>
                <a:cxn ang="T42">
                  <a:pos x="T14" y="0"/>
                </a:cxn>
                <a:cxn ang="T43">
                  <a:pos x="T15" y="0"/>
                </a:cxn>
                <a:cxn ang="T44">
                  <a:pos x="T16" y="0"/>
                </a:cxn>
                <a:cxn ang="T45">
                  <a:pos x="T17" y="0"/>
                </a:cxn>
                <a:cxn ang="T46">
                  <a:pos x="T18" y="0"/>
                </a:cxn>
                <a:cxn ang="T47">
                  <a:pos x="T19" y="0"/>
                </a:cxn>
                <a:cxn ang="T48">
                  <a:pos x="T20" y="0"/>
                </a:cxn>
                <a:cxn ang="T49">
                  <a:pos x="T21" y="0"/>
                </a:cxn>
                <a:cxn ang="T50">
                  <a:pos x="T22" y="0"/>
                </a:cxn>
                <a:cxn ang="T51">
                  <a:pos x="T23" y="0"/>
                </a:cxn>
                <a:cxn ang="T52">
                  <a:pos x="T24" y="0"/>
                </a:cxn>
                <a:cxn ang="T53">
                  <a:pos x="T25" y="0"/>
                </a:cxn>
                <a:cxn ang="T54">
                  <a:pos x="T26" y="0"/>
                </a:cxn>
                <a:cxn ang="T55">
                  <a:pos x="T27" y="0"/>
                </a:cxn>
              </a:cxnLst>
              <a:rect l="0" t="0" r="r" b="b"/>
              <a:pathLst>
                <a:path w="357">
                  <a:moveTo>
                    <a:pt x="357" y="0"/>
                  </a:moveTo>
                  <a:lnTo>
                    <a:pt x="344" y="0"/>
                  </a:lnTo>
                  <a:lnTo>
                    <a:pt x="332" y="0"/>
                  </a:lnTo>
                  <a:lnTo>
                    <a:pt x="313" y="0"/>
                  </a:lnTo>
                  <a:lnTo>
                    <a:pt x="301" y="0"/>
                  </a:lnTo>
                  <a:lnTo>
                    <a:pt x="289" y="0"/>
                  </a:lnTo>
                  <a:lnTo>
                    <a:pt x="277" y="0"/>
                  </a:lnTo>
                  <a:lnTo>
                    <a:pt x="258" y="0"/>
                  </a:lnTo>
                  <a:lnTo>
                    <a:pt x="246" y="0"/>
                  </a:lnTo>
                  <a:lnTo>
                    <a:pt x="234" y="0"/>
                  </a:lnTo>
                  <a:lnTo>
                    <a:pt x="221" y="0"/>
                  </a:lnTo>
                  <a:lnTo>
                    <a:pt x="203" y="0"/>
                  </a:lnTo>
                  <a:lnTo>
                    <a:pt x="191" y="0"/>
                  </a:lnTo>
                  <a:lnTo>
                    <a:pt x="178" y="0"/>
                  </a:lnTo>
                  <a:lnTo>
                    <a:pt x="166" y="0"/>
                  </a:lnTo>
                  <a:lnTo>
                    <a:pt x="148" y="0"/>
                  </a:lnTo>
                  <a:lnTo>
                    <a:pt x="135" y="0"/>
                  </a:lnTo>
                  <a:lnTo>
                    <a:pt x="123" y="0"/>
                  </a:lnTo>
                  <a:lnTo>
                    <a:pt x="111" y="0"/>
                  </a:lnTo>
                  <a:lnTo>
                    <a:pt x="92" y="0"/>
                  </a:lnTo>
                  <a:lnTo>
                    <a:pt x="80" y="0"/>
                  </a:lnTo>
                  <a:lnTo>
                    <a:pt x="68" y="0"/>
                  </a:lnTo>
                  <a:lnTo>
                    <a:pt x="55" y="0"/>
                  </a:lnTo>
                  <a:lnTo>
                    <a:pt x="37" y="0"/>
                  </a:lnTo>
                  <a:lnTo>
                    <a:pt x="25" y="0"/>
                  </a:lnTo>
                  <a:lnTo>
                    <a:pt x="12" y="0"/>
                  </a:lnTo>
                  <a:lnTo>
                    <a:pt x="0" y="0"/>
                  </a:lnTo>
                </a:path>
              </a:pathLst>
            </a:custGeom>
            <a:solidFill>
              <a:srgbClr val="0000FF"/>
            </a:solidFill>
            <a:ln w="9525">
              <a:solidFill>
                <a:srgbClr val="000000"/>
              </a:solidFill>
              <a:prstDash val="solid"/>
              <a:round/>
              <a:headEnd/>
              <a:tailEnd/>
            </a:ln>
          </p:spPr>
          <p:txBody>
            <a:bodyPr/>
            <a:lstStyle/>
            <a:p>
              <a:endParaRPr lang="en-US"/>
            </a:p>
          </p:txBody>
        </p:sp>
        <p:sp>
          <p:nvSpPr>
            <p:cNvPr id="315705" name="Freeform 309">
              <a:extLst>
                <a:ext uri="{FF2B5EF4-FFF2-40B4-BE49-F238E27FC236}">
                  <a16:creationId xmlns:a16="http://schemas.microsoft.com/office/drawing/2014/main" id="{1D502D38-4319-1628-26F1-5524D2C07818}"/>
                </a:ext>
              </a:extLst>
            </p:cNvPr>
            <p:cNvSpPr>
              <a:spLocks/>
            </p:cNvSpPr>
            <p:nvPr/>
          </p:nvSpPr>
          <p:spPr bwMode="auto">
            <a:xfrm>
              <a:off x="1495" y="2640"/>
              <a:ext cx="334" cy="0"/>
            </a:xfrm>
            <a:custGeom>
              <a:avLst/>
              <a:gdLst>
                <a:gd name="T0" fmla="*/ 28 w 357"/>
                <a:gd name="T1" fmla="*/ 28 w 357"/>
                <a:gd name="T2" fmla="*/ 26 w 357"/>
                <a:gd name="T3" fmla="*/ 24 w 357"/>
                <a:gd name="T4" fmla="*/ 24 w 357"/>
                <a:gd name="T5" fmla="*/ 22 w 357"/>
                <a:gd name="T6" fmla="*/ 21 w 357"/>
                <a:gd name="T7" fmla="*/ 20 w 357"/>
                <a:gd name="T8" fmla="*/ 20 w 357"/>
                <a:gd name="T9" fmla="*/ 19 w 357"/>
                <a:gd name="T10" fmla="*/ 18 w 357"/>
                <a:gd name="T11" fmla="*/ 17 w 357"/>
                <a:gd name="T12" fmla="*/ 16 w 357"/>
                <a:gd name="T13" fmla="*/ 15 w 357"/>
                <a:gd name="T14" fmla="*/ 14 w 357"/>
                <a:gd name="T15" fmla="*/ 12 w 357"/>
                <a:gd name="T16" fmla="*/ 11 w 357"/>
                <a:gd name="T17" fmla="*/ 9 w 357"/>
                <a:gd name="T18" fmla="*/ 8 w 357"/>
                <a:gd name="T19" fmla="*/ 7 w 357"/>
                <a:gd name="T20" fmla="*/ 7 w 357"/>
                <a:gd name="T21" fmla="*/ 7 w 357"/>
                <a:gd name="T22" fmla="*/ 7 w 357"/>
                <a:gd name="T23" fmla="*/ 7 w 357"/>
                <a:gd name="T24" fmla="*/ 7 w 357"/>
                <a:gd name="T25" fmla="*/ 7 w 357"/>
                <a:gd name="T26" fmla="*/ 0 w 357"/>
                <a:gd name="T27" fmla="*/ 0 w 35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Lst>
              <a:ahLst/>
              <a:cxnLst>
                <a:cxn ang="T28">
                  <a:pos x="T0" y="0"/>
                </a:cxn>
                <a:cxn ang="T29">
                  <a:pos x="T1" y="0"/>
                </a:cxn>
                <a:cxn ang="T30">
                  <a:pos x="T2" y="0"/>
                </a:cxn>
                <a:cxn ang="T31">
                  <a:pos x="T3" y="0"/>
                </a:cxn>
                <a:cxn ang="T32">
                  <a:pos x="T4" y="0"/>
                </a:cxn>
                <a:cxn ang="T33">
                  <a:pos x="T5" y="0"/>
                </a:cxn>
                <a:cxn ang="T34">
                  <a:pos x="T6" y="0"/>
                </a:cxn>
                <a:cxn ang="T35">
                  <a:pos x="T7" y="0"/>
                </a:cxn>
                <a:cxn ang="T36">
                  <a:pos x="T8" y="0"/>
                </a:cxn>
                <a:cxn ang="T37">
                  <a:pos x="T9" y="0"/>
                </a:cxn>
                <a:cxn ang="T38">
                  <a:pos x="T10" y="0"/>
                </a:cxn>
                <a:cxn ang="T39">
                  <a:pos x="T11" y="0"/>
                </a:cxn>
                <a:cxn ang="T40">
                  <a:pos x="T12" y="0"/>
                </a:cxn>
                <a:cxn ang="T41">
                  <a:pos x="T13" y="0"/>
                </a:cxn>
                <a:cxn ang="T42">
                  <a:pos x="T14" y="0"/>
                </a:cxn>
                <a:cxn ang="T43">
                  <a:pos x="T15" y="0"/>
                </a:cxn>
                <a:cxn ang="T44">
                  <a:pos x="T16" y="0"/>
                </a:cxn>
                <a:cxn ang="T45">
                  <a:pos x="T17" y="0"/>
                </a:cxn>
                <a:cxn ang="T46">
                  <a:pos x="T18" y="0"/>
                </a:cxn>
                <a:cxn ang="T47">
                  <a:pos x="T19" y="0"/>
                </a:cxn>
                <a:cxn ang="T48">
                  <a:pos x="T20" y="0"/>
                </a:cxn>
                <a:cxn ang="T49">
                  <a:pos x="T21" y="0"/>
                </a:cxn>
                <a:cxn ang="T50">
                  <a:pos x="T22" y="0"/>
                </a:cxn>
                <a:cxn ang="T51">
                  <a:pos x="T23" y="0"/>
                </a:cxn>
                <a:cxn ang="T52">
                  <a:pos x="T24" y="0"/>
                </a:cxn>
                <a:cxn ang="T53">
                  <a:pos x="T25" y="0"/>
                </a:cxn>
                <a:cxn ang="T54">
                  <a:pos x="T26" y="0"/>
                </a:cxn>
                <a:cxn ang="T55">
                  <a:pos x="T27" y="0"/>
                </a:cxn>
              </a:cxnLst>
              <a:rect l="0" t="0" r="r" b="b"/>
              <a:pathLst>
                <a:path w="357">
                  <a:moveTo>
                    <a:pt x="357" y="0"/>
                  </a:moveTo>
                  <a:lnTo>
                    <a:pt x="344" y="0"/>
                  </a:lnTo>
                  <a:lnTo>
                    <a:pt x="332" y="0"/>
                  </a:lnTo>
                  <a:lnTo>
                    <a:pt x="313" y="0"/>
                  </a:lnTo>
                  <a:lnTo>
                    <a:pt x="301" y="0"/>
                  </a:lnTo>
                  <a:lnTo>
                    <a:pt x="289" y="0"/>
                  </a:lnTo>
                  <a:lnTo>
                    <a:pt x="277" y="0"/>
                  </a:lnTo>
                  <a:lnTo>
                    <a:pt x="258" y="0"/>
                  </a:lnTo>
                  <a:lnTo>
                    <a:pt x="246" y="0"/>
                  </a:lnTo>
                  <a:lnTo>
                    <a:pt x="234" y="0"/>
                  </a:lnTo>
                  <a:lnTo>
                    <a:pt x="221" y="0"/>
                  </a:lnTo>
                  <a:lnTo>
                    <a:pt x="203" y="0"/>
                  </a:lnTo>
                  <a:lnTo>
                    <a:pt x="191" y="0"/>
                  </a:lnTo>
                  <a:lnTo>
                    <a:pt x="178" y="0"/>
                  </a:lnTo>
                  <a:lnTo>
                    <a:pt x="166" y="0"/>
                  </a:lnTo>
                  <a:lnTo>
                    <a:pt x="148" y="0"/>
                  </a:lnTo>
                  <a:lnTo>
                    <a:pt x="135" y="0"/>
                  </a:lnTo>
                  <a:lnTo>
                    <a:pt x="123" y="0"/>
                  </a:lnTo>
                  <a:lnTo>
                    <a:pt x="111" y="0"/>
                  </a:lnTo>
                  <a:lnTo>
                    <a:pt x="92" y="0"/>
                  </a:lnTo>
                  <a:lnTo>
                    <a:pt x="80" y="0"/>
                  </a:lnTo>
                  <a:lnTo>
                    <a:pt x="68" y="0"/>
                  </a:lnTo>
                  <a:lnTo>
                    <a:pt x="55" y="0"/>
                  </a:lnTo>
                  <a:lnTo>
                    <a:pt x="37" y="0"/>
                  </a:lnTo>
                  <a:lnTo>
                    <a:pt x="25" y="0"/>
                  </a:lnTo>
                  <a:lnTo>
                    <a:pt x="12" y="0"/>
                  </a:lnTo>
                  <a:lnTo>
                    <a:pt x="0" y="0"/>
                  </a:lnTo>
                </a:path>
              </a:pathLst>
            </a:custGeom>
            <a:solidFill>
              <a:srgbClr val="0000FF"/>
            </a:solidFill>
            <a:ln w="9525">
              <a:solidFill>
                <a:srgbClr val="000000"/>
              </a:solidFill>
              <a:prstDash val="solid"/>
              <a:round/>
              <a:headEnd/>
              <a:tailEnd/>
            </a:ln>
          </p:spPr>
          <p:txBody>
            <a:bodyPr/>
            <a:lstStyle/>
            <a:p>
              <a:endParaRPr lang="en-US"/>
            </a:p>
          </p:txBody>
        </p:sp>
        <p:sp>
          <p:nvSpPr>
            <p:cNvPr id="315706" name="Freeform 310">
              <a:extLst>
                <a:ext uri="{FF2B5EF4-FFF2-40B4-BE49-F238E27FC236}">
                  <a16:creationId xmlns:a16="http://schemas.microsoft.com/office/drawing/2014/main" id="{EE78BBA6-FFDD-3402-5EF7-B146C8FC5F66}"/>
                </a:ext>
              </a:extLst>
            </p:cNvPr>
            <p:cNvSpPr>
              <a:spLocks/>
            </p:cNvSpPr>
            <p:nvPr/>
          </p:nvSpPr>
          <p:spPr bwMode="auto">
            <a:xfrm>
              <a:off x="1495" y="2640"/>
              <a:ext cx="334" cy="0"/>
            </a:xfrm>
            <a:custGeom>
              <a:avLst/>
              <a:gdLst>
                <a:gd name="T0" fmla="*/ 28 w 357"/>
                <a:gd name="T1" fmla="*/ 28 w 357"/>
                <a:gd name="T2" fmla="*/ 26 w 357"/>
                <a:gd name="T3" fmla="*/ 24 w 357"/>
                <a:gd name="T4" fmla="*/ 24 w 357"/>
                <a:gd name="T5" fmla="*/ 22 w 357"/>
                <a:gd name="T6" fmla="*/ 21 w 357"/>
                <a:gd name="T7" fmla="*/ 20 w 357"/>
                <a:gd name="T8" fmla="*/ 20 w 357"/>
                <a:gd name="T9" fmla="*/ 19 w 357"/>
                <a:gd name="T10" fmla="*/ 18 w 357"/>
                <a:gd name="T11" fmla="*/ 17 w 357"/>
                <a:gd name="T12" fmla="*/ 16 w 357"/>
                <a:gd name="T13" fmla="*/ 15 w 357"/>
                <a:gd name="T14" fmla="*/ 14 w 357"/>
                <a:gd name="T15" fmla="*/ 12 w 357"/>
                <a:gd name="T16" fmla="*/ 11 w 357"/>
                <a:gd name="T17" fmla="*/ 9 w 357"/>
                <a:gd name="T18" fmla="*/ 8 w 357"/>
                <a:gd name="T19" fmla="*/ 7 w 357"/>
                <a:gd name="T20" fmla="*/ 7 w 357"/>
                <a:gd name="T21" fmla="*/ 7 w 357"/>
                <a:gd name="T22" fmla="*/ 7 w 357"/>
                <a:gd name="T23" fmla="*/ 7 w 357"/>
                <a:gd name="T24" fmla="*/ 7 w 357"/>
                <a:gd name="T25" fmla="*/ 7 w 357"/>
                <a:gd name="T26" fmla="*/ 0 w 357"/>
                <a:gd name="T27" fmla="*/ 0 w 35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Lst>
              <a:ahLst/>
              <a:cxnLst>
                <a:cxn ang="T28">
                  <a:pos x="T0" y="0"/>
                </a:cxn>
                <a:cxn ang="T29">
                  <a:pos x="T1" y="0"/>
                </a:cxn>
                <a:cxn ang="T30">
                  <a:pos x="T2" y="0"/>
                </a:cxn>
                <a:cxn ang="T31">
                  <a:pos x="T3" y="0"/>
                </a:cxn>
                <a:cxn ang="T32">
                  <a:pos x="T4" y="0"/>
                </a:cxn>
                <a:cxn ang="T33">
                  <a:pos x="T5" y="0"/>
                </a:cxn>
                <a:cxn ang="T34">
                  <a:pos x="T6" y="0"/>
                </a:cxn>
                <a:cxn ang="T35">
                  <a:pos x="T7" y="0"/>
                </a:cxn>
                <a:cxn ang="T36">
                  <a:pos x="T8" y="0"/>
                </a:cxn>
                <a:cxn ang="T37">
                  <a:pos x="T9" y="0"/>
                </a:cxn>
                <a:cxn ang="T38">
                  <a:pos x="T10" y="0"/>
                </a:cxn>
                <a:cxn ang="T39">
                  <a:pos x="T11" y="0"/>
                </a:cxn>
                <a:cxn ang="T40">
                  <a:pos x="T12" y="0"/>
                </a:cxn>
                <a:cxn ang="T41">
                  <a:pos x="T13" y="0"/>
                </a:cxn>
                <a:cxn ang="T42">
                  <a:pos x="T14" y="0"/>
                </a:cxn>
                <a:cxn ang="T43">
                  <a:pos x="T15" y="0"/>
                </a:cxn>
                <a:cxn ang="T44">
                  <a:pos x="T16" y="0"/>
                </a:cxn>
                <a:cxn ang="T45">
                  <a:pos x="T17" y="0"/>
                </a:cxn>
                <a:cxn ang="T46">
                  <a:pos x="T18" y="0"/>
                </a:cxn>
                <a:cxn ang="T47">
                  <a:pos x="T19" y="0"/>
                </a:cxn>
                <a:cxn ang="T48">
                  <a:pos x="T20" y="0"/>
                </a:cxn>
                <a:cxn ang="T49">
                  <a:pos x="T21" y="0"/>
                </a:cxn>
                <a:cxn ang="T50">
                  <a:pos x="T22" y="0"/>
                </a:cxn>
                <a:cxn ang="T51">
                  <a:pos x="T23" y="0"/>
                </a:cxn>
                <a:cxn ang="T52">
                  <a:pos x="T24" y="0"/>
                </a:cxn>
                <a:cxn ang="T53">
                  <a:pos x="T25" y="0"/>
                </a:cxn>
                <a:cxn ang="T54">
                  <a:pos x="T26" y="0"/>
                </a:cxn>
                <a:cxn ang="T55">
                  <a:pos x="T27" y="0"/>
                </a:cxn>
              </a:cxnLst>
              <a:rect l="0" t="0" r="r" b="b"/>
              <a:pathLst>
                <a:path w="357">
                  <a:moveTo>
                    <a:pt x="357" y="0"/>
                  </a:moveTo>
                  <a:lnTo>
                    <a:pt x="344" y="0"/>
                  </a:lnTo>
                  <a:lnTo>
                    <a:pt x="332" y="0"/>
                  </a:lnTo>
                  <a:lnTo>
                    <a:pt x="313" y="0"/>
                  </a:lnTo>
                  <a:lnTo>
                    <a:pt x="301" y="0"/>
                  </a:lnTo>
                  <a:lnTo>
                    <a:pt x="289" y="0"/>
                  </a:lnTo>
                  <a:lnTo>
                    <a:pt x="277" y="0"/>
                  </a:lnTo>
                  <a:lnTo>
                    <a:pt x="258" y="0"/>
                  </a:lnTo>
                  <a:lnTo>
                    <a:pt x="246" y="0"/>
                  </a:lnTo>
                  <a:lnTo>
                    <a:pt x="234" y="0"/>
                  </a:lnTo>
                  <a:lnTo>
                    <a:pt x="221" y="0"/>
                  </a:lnTo>
                  <a:lnTo>
                    <a:pt x="203" y="0"/>
                  </a:lnTo>
                  <a:lnTo>
                    <a:pt x="191" y="0"/>
                  </a:lnTo>
                  <a:lnTo>
                    <a:pt x="178" y="0"/>
                  </a:lnTo>
                  <a:lnTo>
                    <a:pt x="166" y="0"/>
                  </a:lnTo>
                  <a:lnTo>
                    <a:pt x="148" y="0"/>
                  </a:lnTo>
                  <a:lnTo>
                    <a:pt x="135" y="0"/>
                  </a:lnTo>
                  <a:lnTo>
                    <a:pt x="123" y="0"/>
                  </a:lnTo>
                  <a:lnTo>
                    <a:pt x="111" y="0"/>
                  </a:lnTo>
                  <a:lnTo>
                    <a:pt x="92" y="0"/>
                  </a:lnTo>
                  <a:lnTo>
                    <a:pt x="80" y="0"/>
                  </a:lnTo>
                  <a:lnTo>
                    <a:pt x="68" y="0"/>
                  </a:lnTo>
                  <a:lnTo>
                    <a:pt x="55" y="0"/>
                  </a:lnTo>
                  <a:lnTo>
                    <a:pt x="37" y="0"/>
                  </a:lnTo>
                  <a:lnTo>
                    <a:pt x="25" y="0"/>
                  </a:lnTo>
                  <a:lnTo>
                    <a:pt x="12" y="0"/>
                  </a:lnTo>
                  <a:lnTo>
                    <a:pt x="0" y="0"/>
                  </a:lnTo>
                </a:path>
              </a:pathLst>
            </a:custGeom>
            <a:solidFill>
              <a:srgbClr val="0000FF"/>
            </a:solidFill>
            <a:ln w="9525">
              <a:solidFill>
                <a:srgbClr val="000000"/>
              </a:solidFill>
              <a:prstDash val="solid"/>
              <a:round/>
              <a:headEnd/>
              <a:tailEnd/>
            </a:ln>
          </p:spPr>
          <p:txBody>
            <a:bodyPr/>
            <a:lstStyle/>
            <a:p>
              <a:endParaRPr lang="en-US"/>
            </a:p>
          </p:txBody>
        </p:sp>
        <p:sp>
          <p:nvSpPr>
            <p:cNvPr id="315707" name="Freeform 311">
              <a:extLst>
                <a:ext uri="{FF2B5EF4-FFF2-40B4-BE49-F238E27FC236}">
                  <a16:creationId xmlns:a16="http://schemas.microsoft.com/office/drawing/2014/main" id="{586388AA-1883-CCD1-1AC0-BB875C674741}"/>
                </a:ext>
              </a:extLst>
            </p:cNvPr>
            <p:cNvSpPr>
              <a:spLocks/>
            </p:cNvSpPr>
            <p:nvPr/>
          </p:nvSpPr>
          <p:spPr bwMode="auto">
            <a:xfrm>
              <a:off x="1495" y="2640"/>
              <a:ext cx="334" cy="0"/>
            </a:xfrm>
            <a:custGeom>
              <a:avLst/>
              <a:gdLst>
                <a:gd name="T0" fmla="*/ 28 w 357"/>
                <a:gd name="T1" fmla="*/ 28 w 357"/>
                <a:gd name="T2" fmla="*/ 26 w 357"/>
                <a:gd name="T3" fmla="*/ 24 w 357"/>
                <a:gd name="T4" fmla="*/ 24 w 357"/>
                <a:gd name="T5" fmla="*/ 22 w 357"/>
                <a:gd name="T6" fmla="*/ 21 w 357"/>
                <a:gd name="T7" fmla="*/ 20 w 357"/>
                <a:gd name="T8" fmla="*/ 20 w 357"/>
                <a:gd name="T9" fmla="*/ 19 w 357"/>
                <a:gd name="T10" fmla="*/ 18 w 357"/>
                <a:gd name="T11" fmla="*/ 17 w 357"/>
                <a:gd name="T12" fmla="*/ 16 w 357"/>
                <a:gd name="T13" fmla="*/ 15 w 357"/>
                <a:gd name="T14" fmla="*/ 14 w 357"/>
                <a:gd name="T15" fmla="*/ 12 w 357"/>
                <a:gd name="T16" fmla="*/ 11 w 357"/>
                <a:gd name="T17" fmla="*/ 9 w 357"/>
                <a:gd name="T18" fmla="*/ 8 w 357"/>
                <a:gd name="T19" fmla="*/ 7 w 357"/>
                <a:gd name="T20" fmla="*/ 7 w 357"/>
                <a:gd name="T21" fmla="*/ 7 w 357"/>
                <a:gd name="T22" fmla="*/ 7 w 357"/>
                <a:gd name="T23" fmla="*/ 7 w 357"/>
                <a:gd name="T24" fmla="*/ 7 w 357"/>
                <a:gd name="T25" fmla="*/ 7 w 357"/>
                <a:gd name="T26" fmla="*/ 0 w 357"/>
                <a:gd name="T27" fmla="*/ 0 w 35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Lst>
              <a:ahLst/>
              <a:cxnLst>
                <a:cxn ang="T28">
                  <a:pos x="T0" y="0"/>
                </a:cxn>
                <a:cxn ang="T29">
                  <a:pos x="T1" y="0"/>
                </a:cxn>
                <a:cxn ang="T30">
                  <a:pos x="T2" y="0"/>
                </a:cxn>
                <a:cxn ang="T31">
                  <a:pos x="T3" y="0"/>
                </a:cxn>
                <a:cxn ang="T32">
                  <a:pos x="T4" y="0"/>
                </a:cxn>
                <a:cxn ang="T33">
                  <a:pos x="T5" y="0"/>
                </a:cxn>
                <a:cxn ang="T34">
                  <a:pos x="T6" y="0"/>
                </a:cxn>
                <a:cxn ang="T35">
                  <a:pos x="T7" y="0"/>
                </a:cxn>
                <a:cxn ang="T36">
                  <a:pos x="T8" y="0"/>
                </a:cxn>
                <a:cxn ang="T37">
                  <a:pos x="T9" y="0"/>
                </a:cxn>
                <a:cxn ang="T38">
                  <a:pos x="T10" y="0"/>
                </a:cxn>
                <a:cxn ang="T39">
                  <a:pos x="T11" y="0"/>
                </a:cxn>
                <a:cxn ang="T40">
                  <a:pos x="T12" y="0"/>
                </a:cxn>
                <a:cxn ang="T41">
                  <a:pos x="T13" y="0"/>
                </a:cxn>
                <a:cxn ang="T42">
                  <a:pos x="T14" y="0"/>
                </a:cxn>
                <a:cxn ang="T43">
                  <a:pos x="T15" y="0"/>
                </a:cxn>
                <a:cxn ang="T44">
                  <a:pos x="T16" y="0"/>
                </a:cxn>
                <a:cxn ang="T45">
                  <a:pos x="T17" y="0"/>
                </a:cxn>
                <a:cxn ang="T46">
                  <a:pos x="T18" y="0"/>
                </a:cxn>
                <a:cxn ang="T47">
                  <a:pos x="T19" y="0"/>
                </a:cxn>
                <a:cxn ang="T48">
                  <a:pos x="T20" y="0"/>
                </a:cxn>
                <a:cxn ang="T49">
                  <a:pos x="T21" y="0"/>
                </a:cxn>
                <a:cxn ang="T50">
                  <a:pos x="T22" y="0"/>
                </a:cxn>
                <a:cxn ang="T51">
                  <a:pos x="T23" y="0"/>
                </a:cxn>
                <a:cxn ang="T52">
                  <a:pos x="T24" y="0"/>
                </a:cxn>
                <a:cxn ang="T53">
                  <a:pos x="T25" y="0"/>
                </a:cxn>
                <a:cxn ang="T54">
                  <a:pos x="T26" y="0"/>
                </a:cxn>
                <a:cxn ang="T55">
                  <a:pos x="T27" y="0"/>
                </a:cxn>
              </a:cxnLst>
              <a:rect l="0" t="0" r="r" b="b"/>
              <a:pathLst>
                <a:path w="357">
                  <a:moveTo>
                    <a:pt x="357" y="0"/>
                  </a:moveTo>
                  <a:lnTo>
                    <a:pt x="344" y="0"/>
                  </a:lnTo>
                  <a:lnTo>
                    <a:pt x="332" y="0"/>
                  </a:lnTo>
                  <a:lnTo>
                    <a:pt x="313" y="0"/>
                  </a:lnTo>
                  <a:lnTo>
                    <a:pt x="301" y="0"/>
                  </a:lnTo>
                  <a:lnTo>
                    <a:pt x="289" y="0"/>
                  </a:lnTo>
                  <a:lnTo>
                    <a:pt x="277" y="0"/>
                  </a:lnTo>
                  <a:lnTo>
                    <a:pt x="258" y="0"/>
                  </a:lnTo>
                  <a:lnTo>
                    <a:pt x="246" y="0"/>
                  </a:lnTo>
                  <a:lnTo>
                    <a:pt x="234" y="0"/>
                  </a:lnTo>
                  <a:lnTo>
                    <a:pt x="221" y="0"/>
                  </a:lnTo>
                  <a:lnTo>
                    <a:pt x="203" y="0"/>
                  </a:lnTo>
                  <a:lnTo>
                    <a:pt x="191" y="0"/>
                  </a:lnTo>
                  <a:lnTo>
                    <a:pt x="178" y="0"/>
                  </a:lnTo>
                  <a:lnTo>
                    <a:pt x="166" y="0"/>
                  </a:lnTo>
                  <a:lnTo>
                    <a:pt x="148" y="0"/>
                  </a:lnTo>
                  <a:lnTo>
                    <a:pt x="135" y="0"/>
                  </a:lnTo>
                  <a:lnTo>
                    <a:pt x="123" y="0"/>
                  </a:lnTo>
                  <a:lnTo>
                    <a:pt x="111" y="0"/>
                  </a:lnTo>
                  <a:lnTo>
                    <a:pt x="92" y="0"/>
                  </a:lnTo>
                  <a:lnTo>
                    <a:pt x="80" y="0"/>
                  </a:lnTo>
                  <a:lnTo>
                    <a:pt x="68" y="0"/>
                  </a:lnTo>
                  <a:lnTo>
                    <a:pt x="55" y="0"/>
                  </a:lnTo>
                  <a:lnTo>
                    <a:pt x="37" y="0"/>
                  </a:lnTo>
                  <a:lnTo>
                    <a:pt x="25" y="0"/>
                  </a:lnTo>
                  <a:lnTo>
                    <a:pt x="12" y="0"/>
                  </a:lnTo>
                  <a:lnTo>
                    <a:pt x="0" y="0"/>
                  </a:lnTo>
                </a:path>
              </a:pathLst>
            </a:custGeom>
            <a:solidFill>
              <a:srgbClr val="0000FF"/>
            </a:solidFill>
            <a:ln w="9525">
              <a:solidFill>
                <a:srgbClr val="000000"/>
              </a:solidFill>
              <a:prstDash val="solid"/>
              <a:round/>
              <a:headEnd/>
              <a:tailEnd/>
            </a:ln>
          </p:spPr>
          <p:txBody>
            <a:bodyPr/>
            <a:lstStyle/>
            <a:p>
              <a:endParaRPr lang="en-US"/>
            </a:p>
          </p:txBody>
        </p:sp>
        <p:sp>
          <p:nvSpPr>
            <p:cNvPr id="315708" name="Freeform 312">
              <a:extLst>
                <a:ext uri="{FF2B5EF4-FFF2-40B4-BE49-F238E27FC236}">
                  <a16:creationId xmlns:a16="http://schemas.microsoft.com/office/drawing/2014/main" id="{2FAC31D5-3956-2172-5AD9-591432D65444}"/>
                </a:ext>
              </a:extLst>
            </p:cNvPr>
            <p:cNvSpPr>
              <a:spLocks/>
            </p:cNvSpPr>
            <p:nvPr/>
          </p:nvSpPr>
          <p:spPr bwMode="auto">
            <a:xfrm>
              <a:off x="1495" y="2640"/>
              <a:ext cx="334" cy="0"/>
            </a:xfrm>
            <a:custGeom>
              <a:avLst/>
              <a:gdLst>
                <a:gd name="T0" fmla="*/ 28 w 357"/>
                <a:gd name="T1" fmla="*/ 28 w 357"/>
                <a:gd name="T2" fmla="*/ 26 w 357"/>
                <a:gd name="T3" fmla="*/ 24 w 357"/>
                <a:gd name="T4" fmla="*/ 24 w 357"/>
                <a:gd name="T5" fmla="*/ 22 w 357"/>
                <a:gd name="T6" fmla="*/ 21 w 357"/>
                <a:gd name="T7" fmla="*/ 20 w 357"/>
                <a:gd name="T8" fmla="*/ 20 w 357"/>
                <a:gd name="T9" fmla="*/ 19 w 357"/>
                <a:gd name="T10" fmla="*/ 18 w 357"/>
                <a:gd name="T11" fmla="*/ 17 w 357"/>
                <a:gd name="T12" fmla="*/ 16 w 357"/>
                <a:gd name="T13" fmla="*/ 15 w 357"/>
                <a:gd name="T14" fmla="*/ 14 w 357"/>
                <a:gd name="T15" fmla="*/ 12 w 357"/>
                <a:gd name="T16" fmla="*/ 11 w 357"/>
                <a:gd name="T17" fmla="*/ 9 w 357"/>
                <a:gd name="T18" fmla="*/ 8 w 357"/>
                <a:gd name="T19" fmla="*/ 7 w 357"/>
                <a:gd name="T20" fmla="*/ 7 w 357"/>
                <a:gd name="T21" fmla="*/ 7 w 357"/>
                <a:gd name="T22" fmla="*/ 7 w 357"/>
                <a:gd name="T23" fmla="*/ 7 w 357"/>
                <a:gd name="T24" fmla="*/ 7 w 357"/>
                <a:gd name="T25" fmla="*/ 7 w 357"/>
                <a:gd name="T26" fmla="*/ 0 w 357"/>
                <a:gd name="T27" fmla="*/ 0 w 35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Lst>
              <a:ahLst/>
              <a:cxnLst>
                <a:cxn ang="T28">
                  <a:pos x="T0" y="0"/>
                </a:cxn>
                <a:cxn ang="T29">
                  <a:pos x="T1" y="0"/>
                </a:cxn>
                <a:cxn ang="T30">
                  <a:pos x="T2" y="0"/>
                </a:cxn>
                <a:cxn ang="T31">
                  <a:pos x="T3" y="0"/>
                </a:cxn>
                <a:cxn ang="T32">
                  <a:pos x="T4" y="0"/>
                </a:cxn>
                <a:cxn ang="T33">
                  <a:pos x="T5" y="0"/>
                </a:cxn>
                <a:cxn ang="T34">
                  <a:pos x="T6" y="0"/>
                </a:cxn>
                <a:cxn ang="T35">
                  <a:pos x="T7" y="0"/>
                </a:cxn>
                <a:cxn ang="T36">
                  <a:pos x="T8" y="0"/>
                </a:cxn>
                <a:cxn ang="T37">
                  <a:pos x="T9" y="0"/>
                </a:cxn>
                <a:cxn ang="T38">
                  <a:pos x="T10" y="0"/>
                </a:cxn>
                <a:cxn ang="T39">
                  <a:pos x="T11" y="0"/>
                </a:cxn>
                <a:cxn ang="T40">
                  <a:pos x="T12" y="0"/>
                </a:cxn>
                <a:cxn ang="T41">
                  <a:pos x="T13" y="0"/>
                </a:cxn>
                <a:cxn ang="T42">
                  <a:pos x="T14" y="0"/>
                </a:cxn>
                <a:cxn ang="T43">
                  <a:pos x="T15" y="0"/>
                </a:cxn>
                <a:cxn ang="T44">
                  <a:pos x="T16" y="0"/>
                </a:cxn>
                <a:cxn ang="T45">
                  <a:pos x="T17" y="0"/>
                </a:cxn>
                <a:cxn ang="T46">
                  <a:pos x="T18" y="0"/>
                </a:cxn>
                <a:cxn ang="T47">
                  <a:pos x="T19" y="0"/>
                </a:cxn>
                <a:cxn ang="T48">
                  <a:pos x="T20" y="0"/>
                </a:cxn>
                <a:cxn ang="T49">
                  <a:pos x="T21" y="0"/>
                </a:cxn>
                <a:cxn ang="T50">
                  <a:pos x="T22" y="0"/>
                </a:cxn>
                <a:cxn ang="T51">
                  <a:pos x="T23" y="0"/>
                </a:cxn>
                <a:cxn ang="T52">
                  <a:pos x="T24" y="0"/>
                </a:cxn>
                <a:cxn ang="T53">
                  <a:pos x="T25" y="0"/>
                </a:cxn>
                <a:cxn ang="T54">
                  <a:pos x="T26" y="0"/>
                </a:cxn>
                <a:cxn ang="T55">
                  <a:pos x="T27" y="0"/>
                </a:cxn>
              </a:cxnLst>
              <a:rect l="0" t="0" r="r" b="b"/>
              <a:pathLst>
                <a:path w="357">
                  <a:moveTo>
                    <a:pt x="357" y="0"/>
                  </a:moveTo>
                  <a:lnTo>
                    <a:pt x="344" y="0"/>
                  </a:lnTo>
                  <a:lnTo>
                    <a:pt x="332" y="0"/>
                  </a:lnTo>
                  <a:lnTo>
                    <a:pt x="313" y="0"/>
                  </a:lnTo>
                  <a:lnTo>
                    <a:pt x="301" y="0"/>
                  </a:lnTo>
                  <a:lnTo>
                    <a:pt x="289" y="0"/>
                  </a:lnTo>
                  <a:lnTo>
                    <a:pt x="277" y="0"/>
                  </a:lnTo>
                  <a:lnTo>
                    <a:pt x="258" y="0"/>
                  </a:lnTo>
                  <a:lnTo>
                    <a:pt x="246" y="0"/>
                  </a:lnTo>
                  <a:lnTo>
                    <a:pt x="234" y="0"/>
                  </a:lnTo>
                  <a:lnTo>
                    <a:pt x="221" y="0"/>
                  </a:lnTo>
                  <a:lnTo>
                    <a:pt x="203" y="0"/>
                  </a:lnTo>
                  <a:lnTo>
                    <a:pt x="191" y="0"/>
                  </a:lnTo>
                  <a:lnTo>
                    <a:pt x="178" y="0"/>
                  </a:lnTo>
                  <a:lnTo>
                    <a:pt x="166" y="0"/>
                  </a:lnTo>
                  <a:lnTo>
                    <a:pt x="148" y="0"/>
                  </a:lnTo>
                  <a:lnTo>
                    <a:pt x="135" y="0"/>
                  </a:lnTo>
                  <a:lnTo>
                    <a:pt x="123" y="0"/>
                  </a:lnTo>
                  <a:lnTo>
                    <a:pt x="111" y="0"/>
                  </a:lnTo>
                  <a:lnTo>
                    <a:pt x="92" y="0"/>
                  </a:lnTo>
                  <a:lnTo>
                    <a:pt x="80" y="0"/>
                  </a:lnTo>
                  <a:lnTo>
                    <a:pt x="68" y="0"/>
                  </a:lnTo>
                  <a:lnTo>
                    <a:pt x="55" y="0"/>
                  </a:lnTo>
                  <a:lnTo>
                    <a:pt x="37" y="0"/>
                  </a:lnTo>
                  <a:lnTo>
                    <a:pt x="25" y="0"/>
                  </a:lnTo>
                  <a:lnTo>
                    <a:pt x="12" y="0"/>
                  </a:lnTo>
                  <a:lnTo>
                    <a:pt x="0" y="0"/>
                  </a:lnTo>
                </a:path>
              </a:pathLst>
            </a:custGeom>
            <a:solidFill>
              <a:srgbClr val="0000FF"/>
            </a:solidFill>
            <a:ln w="9525">
              <a:solidFill>
                <a:srgbClr val="000000"/>
              </a:solidFill>
              <a:prstDash val="solid"/>
              <a:round/>
              <a:headEnd/>
              <a:tailEnd/>
            </a:ln>
          </p:spPr>
          <p:txBody>
            <a:bodyPr/>
            <a:lstStyle/>
            <a:p>
              <a:endParaRPr lang="en-US"/>
            </a:p>
          </p:txBody>
        </p:sp>
        <p:sp>
          <p:nvSpPr>
            <p:cNvPr id="315709" name="Freeform 313">
              <a:extLst>
                <a:ext uri="{FF2B5EF4-FFF2-40B4-BE49-F238E27FC236}">
                  <a16:creationId xmlns:a16="http://schemas.microsoft.com/office/drawing/2014/main" id="{98CEC09A-481C-BE75-CE75-64BA37D0E7C0}"/>
                </a:ext>
              </a:extLst>
            </p:cNvPr>
            <p:cNvSpPr>
              <a:spLocks/>
            </p:cNvSpPr>
            <p:nvPr/>
          </p:nvSpPr>
          <p:spPr bwMode="auto">
            <a:xfrm>
              <a:off x="1495" y="2640"/>
              <a:ext cx="334" cy="0"/>
            </a:xfrm>
            <a:custGeom>
              <a:avLst/>
              <a:gdLst>
                <a:gd name="T0" fmla="*/ 28 w 357"/>
                <a:gd name="T1" fmla="*/ 28 w 357"/>
                <a:gd name="T2" fmla="*/ 26 w 357"/>
                <a:gd name="T3" fmla="*/ 24 w 357"/>
                <a:gd name="T4" fmla="*/ 24 w 357"/>
                <a:gd name="T5" fmla="*/ 22 w 357"/>
                <a:gd name="T6" fmla="*/ 21 w 357"/>
                <a:gd name="T7" fmla="*/ 20 w 357"/>
                <a:gd name="T8" fmla="*/ 20 w 357"/>
                <a:gd name="T9" fmla="*/ 19 w 357"/>
                <a:gd name="T10" fmla="*/ 18 w 357"/>
                <a:gd name="T11" fmla="*/ 17 w 357"/>
                <a:gd name="T12" fmla="*/ 16 w 357"/>
                <a:gd name="T13" fmla="*/ 15 w 357"/>
                <a:gd name="T14" fmla="*/ 14 w 357"/>
                <a:gd name="T15" fmla="*/ 12 w 357"/>
                <a:gd name="T16" fmla="*/ 11 w 357"/>
                <a:gd name="T17" fmla="*/ 9 w 357"/>
                <a:gd name="T18" fmla="*/ 8 w 357"/>
                <a:gd name="T19" fmla="*/ 7 w 357"/>
                <a:gd name="T20" fmla="*/ 7 w 357"/>
                <a:gd name="T21" fmla="*/ 7 w 357"/>
                <a:gd name="T22" fmla="*/ 7 w 357"/>
                <a:gd name="T23" fmla="*/ 7 w 357"/>
                <a:gd name="T24" fmla="*/ 7 w 357"/>
                <a:gd name="T25" fmla="*/ 7 w 357"/>
                <a:gd name="T26" fmla="*/ 0 w 357"/>
                <a:gd name="T27" fmla="*/ 0 w 35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Lst>
              <a:ahLst/>
              <a:cxnLst>
                <a:cxn ang="T28">
                  <a:pos x="T0" y="0"/>
                </a:cxn>
                <a:cxn ang="T29">
                  <a:pos x="T1" y="0"/>
                </a:cxn>
                <a:cxn ang="T30">
                  <a:pos x="T2" y="0"/>
                </a:cxn>
                <a:cxn ang="T31">
                  <a:pos x="T3" y="0"/>
                </a:cxn>
                <a:cxn ang="T32">
                  <a:pos x="T4" y="0"/>
                </a:cxn>
                <a:cxn ang="T33">
                  <a:pos x="T5" y="0"/>
                </a:cxn>
                <a:cxn ang="T34">
                  <a:pos x="T6" y="0"/>
                </a:cxn>
                <a:cxn ang="T35">
                  <a:pos x="T7" y="0"/>
                </a:cxn>
                <a:cxn ang="T36">
                  <a:pos x="T8" y="0"/>
                </a:cxn>
                <a:cxn ang="T37">
                  <a:pos x="T9" y="0"/>
                </a:cxn>
                <a:cxn ang="T38">
                  <a:pos x="T10" y="0"/>
                </a:cxn>
                <a:cxn ang="T39">
                  <a:pos x="T11" y="0"/>
                </a:cxn>
                <a:cxn ang="T40">
                  <a:pos x="T12" y="0"/>
                </a:cxn>
                <a:cxn ang="T41">
                  <a:pos x="T13" y="0"/>
                </a:cxn>
                <a:cxn ang="T42">
                  <a:pos x="T14" y="0"/>
                </a:cxn>
                <a:cxn ang="T43">
                  <a:pos x="T15" y="0"/>
                </a:cxn>
                <a:cxn ang="T44">
                  <a:pos x="T16" y="0"/>
                </a:cxn>
                <a:cxn ang="T45">
                  <a:pos x="T17" y="0"/>
                </a:cxn>
                <a:cxn ang="T46">
                  <a:pos x="T18" y="0"/>
                </a:cxn>
                <a:cxn ang="T47">
                  <a:pos x="T19" y="0"/>
                </a:cxn>
                <a:cxn ang="T48">
                  <a:pos x="T20" y="0"/>
                </a:cxn>
                <a:cxn ang="T49">
                  <a:pos x="T21" y="0"/>
                </a:cxn>
                <a:cxn ang="T50">
                  <a:pos x="T22" y="0"/>
                </a:cxn>
                <a:cxn ang="T51">
                  <a:pos x="T23" y="0"/>
                </a:cxn>
                <a:cxn ang="T52">
                  <a:pos x="T24" y="0"/>
                </a:cxn>
                <a:cxn ang="T53">
                  <a:pos x="T25" y="0"/>
                </a:cxn>
                <a:cxn ang="T54">
                  <a:pos x="T26" y="0"/>
                </a:cxn>
                <a:cxn ang="T55">
                  <a:pos x="T27" y="0"/>
                </a:cxn>
              </a:cxnLst>
              <a:rect l="0" t="0" r="r" b="b"/>
              <a:pathLst>
                <a:path w="357">
                  <a:moveTo>
                    <a:pt x="357" y="0"/>
                  </a:moveTo>
                  <a:lnTo>
                    <a:pt x="344" y="0"/>
                  </a:lnTo>
                  <a:lnTo>
                    <a:pt x="332" y="0"/>
                  </a:lnTo>
                  <a:lnTo>
                    <a:pt x="313" y="0"/>
                  </a:lnTo>
                  <a:lnTo>
                    <a:pt x="301" y="0"/>
                  </a:lnTo>
                  <a:lnTo>
                    <a:pt x="289" y="0"/>
                  </a:lnTo>
                  <a:lnTo>
                    <a:pt x="277" y="0"/>
                  </a:lnTo>
                  <a:lnTo>
                    <a:pt x="258" y="0"/>
                  </a:lnTo>
                  <a:lnTo>
                    <a:pt x="246" y="0"/>
                  </a:lnTo>
                  <a:lnTo>
                    <a:pt x="234" y="0"/>
                  </a:lnTo>
                  <a:lnTo>
                    <a:pt x="221" y="0"/>
                  </a:lnTo>
                  <a:lnTo>
                    <a:pt x="203" y="0"/>
                  </a:lnTo>
                  <a:lnTo>
                    <a:pt x="191" y="0"/>
                  </a:lnTo>
                  <a:lnTo>
                    <a:pt x="178" y="0"/>
                  </a:lnTo>
                  <a:lnTo>
                    <a:pt x="166" y="0"/>
                  </a:lnTo>
                  <a:lnTo>
                    <a:pt x="148" y="0"/>
                  </a:lnTo>
                  <a:lnTo>
                    <a:pt x="135" y="0"/>
                  </a:lnTo>
                  <a:lnTo>
                    <a:pt x="123" y="0"/>
                  </a:lnTo>
                  <a:lnTo>
                    <a:pt x="111" y="0"/>
                  </a:lnTo>
                  <a:lnTo>
                    <a:pt x="92" y="0"/>
                  </a:lnTo>
                  <a:lnTo>
                    <a:pt x="80" y="0"/>
                  </a:lnTo>
                  <a:lnTo>
                    <a:pt x="68" y="0"/>
                  </a:lnTo>
                  <a:lnTo>
                    <a:pt x="55" y="0"/>
                  </a:lnTo>
                  <a:lnTo>
                    <a:pt x="37" y="0"/>
                  </a:lnTo>
                  <a:lnTo>
                    <a:pt x="25" y="0"/>
                  </a:lnTo>
                  <a:lnTo>
                    <a:pt x="12" y="0"/>
                  </a:lnTo>
                  <a:lnTo>
                    <a:pt x="0" y="0"/>
                  </a:lnTo>
                </a:path>
              </a:pathLst>
            </a:custGeom>
            <a:solidFill>
              <a:srgbClr val="0000FF"/>
            </a:solidFill>
            <a:ln w="9525">
              <a:solidFill>
                <a:srgbClr val="000000"/>
              </a:solidFill>
              <a:prstDash val="solid"/>
              <a:round/>
              <a:headEnd/>
              <a:tailEnd/>
            </a:ln>
          </p:spPr>
          <p:txBody>
            <a:bodyPr/>
            <a:lstStyle/>
            <a:p>
              <a:endParaRPr lang="en-US"/>
            </a:p>
          </p:txBody>
        </p:sp>
        <p:sp>
          <p:nvSpPr>
            <p:cNvPr id="315710" name="Freeform 314">
              <a:extLst>
                <a:ext uri="{FF2B5EF4-FFF2-40B4-BE49-F238E27FC236}">
                  <a16:creationId xmlns:a16="http://schemas.microsoft.com/office/drawing/2014/main" id="{BF212ACC-882E-4C32-B752-EC032C75F900}"/>
                </a:ext>
              </a:extLst>
            </p:cNvPr>
            <p:cNvSpPr>
              <a:spLocks/>
            </p:cNvSpPr>
            <p:nvPr/>
          </p:nvSpPr>
          <p:spPr bwMode="auto">
            <a:xfrm>
              <a:off x="1495" y="2640"/>
              <a:ext cx="334" cy="0"/>
            </a:xfrm>
            <a:custGeom>
              <a:avLst/>
              <a:gdLst>
                <a:gd name="T0" fmla="*/ 28 w 357"/>
                <a:gd name="T1" fmla="*/ 28 w 357"/>
                <a:gd name="T2" fmla="*/ 26 w 357"/>
                <a:gd name="T3" fmla="*/ 24 w 357"/>
                <a:gd name="T4" fmla="*/ 24 w 357"/>
                <a:gd name="T5" fmla="*/ 22 w 357"/>
                <a:gd name="T6" fmla="*/ 21 w 357"/>
                <a:gd name="T7" fmla="*/ 20 w 357"/>
                <a:gd name="T8" fmla="*/ 20 w 357"/>
                <a:gd name="T9" fmla="*/ 19 w 357"/>
                <a:gd name="T10" fmla="*/ 18 w 357"/>
                <a:gd name="T11" fmla="*/ 17 w 357"/>
                <a:gd name="T12" fmla="*/ 16 w 357"/>
                <a:gd name="T13" fmla="*/ 15 w 357"/>
                <a:gd name="T14" fmla="*/ 14 w 357"/>
                <a:gd name="T15" fmla="*/ 12 w 357"/>
                <a:gd name="T16" fmla="*/ 11 w 357"/>
                <a:gd name="T17" fmla="*/ 9 w 357"/>
                <a:gd name="T18" fmla="*/ 8 w 357"/>
                <a:gd name="T19" fmla="*/ 7 w 357"/>
                <a:gd name="T20" fmla="*/ 7 w 357"/>
                <a:gd name="T21" fmla="*/ 7 w 357"/>
                <a:gd name="T22" fmla="*/ 7 w 357"/>
                <a:gd name="T23" fmla="*/ 7 w 357"/>
                <a:gd name="T24" fmla="*/ 7 w 357"/>
                <a:gd name="T25" fmla="*/ 7 w 357"/>
                <a:gd name="T26" fmla="*/ 0 w 357"/>
                <a:gd name="T27" fmla="*/ 0 w 35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Lst>
              <a:ahLst/>
              <a:cxnLst>
                <a:cxn ang="T28">
                  <a:pos x="T0" y="0"/>
                </a:cxn>
                <a:cxn ang="T29">
                  <a:pos x="T1" y="0"/>
                </a:cxn>
                <a:cxn ang="T30">
                  <a:pos x="T2" y="0"/>
                </a:cxn>
                <a:cxn ang="T31">
                  <a:pos x="T3" y="0"/>
                </a:cxn>
                <a:cxn ang="T32">
                  <a:pos x="T4" y="0"/>
                </a:cxn>
                <a:cxn ang="T33">
                  <a:pos x="T5" y="0"/>
                </a:cxn>
                <a:cxn ang="T34">
                  <a:pos x="T6" y="0"/>
                </a:cxn>
                <a:cxn ang="T35">
                  <a:pos x="T7" y="0"/>
                </a:cxn>
                <a:cxn ang="T36">
                  <a:pos x="T8" y="0"/>
                </a:cxn>
                <a:cxn ang="T37">
                  <a:pos x="T9" y="0"/>
                </a:cxn>
                <a:cxn ang="T38">
                  <a:pos x="T10" y="0"/>
                </a:cxn>
                <a:cxn ang="T39">
                  <a:pos x="T11" y="0"/>
                </a:cxn>
                <a:cxn ang="T40">
                  <a:pos x="T12" y="0"/>
                </a:cxn>
                <a:cxn ang="T41">
                  <a:pos x="T13" y="0"/>
                </a:cxn>
                <a:cxn ang="T42">
                  <a:pos x="T14" y="0"/>
                </a:cxn>
                <a:cxn ang="T43">
                  <a:pos x="T15" y="0"/>
                </a:cxn>
                <a:cxn ang="T44">
                  <a:pos x="T16" y="0"/>
                </a:cxn>
                <a:cxn ang="T45">
                  <a:pos x="T17" y="0"/>
                </a:cxn>
                <a:cxn ang="T46">
                  <a:pos x="T18" y="0"/>
                </a:cxn>
                <a:cxn ang="T47">
                  <a:pos x="T19" y="0"/>
                </a:cxn>
                <a:cxn ang="T48">
                  <a:pos x="T20" y="0"/>
                </a:cxn>
                <a:cxn ang="T49">
                  <a:pos x="T21" y="0"/>
                </a:cxn>
                <a:cxn ang="T50">
                  <a:pos x="T22" y="0"/>
                </a:cxn>
                <a:cxn ang="T51">
                  <a:pos x="T23" y="0"/>
                </a:cxn>
                <a:cxn ang="T52">
                  <a:pos x="T24" y="0"/>
                </a:cxn>
                <a:cxn ang="T53">
                  <a:pos x="T25" y="0"/>
                </a:cxn>
                <a:cxn ang="T54">
                  <a:pos x="T26" y="0"/>
                </a:cxn>
                <a:cxn ang="T55">
                  <a:pos x="T27" y="0"/>
                </a:cxn>
              </a:cxnLst>
              <a:rect l="0" t="0" r="r" b="b"/>
              <a:pathLst>
                <a:path w="357">
                  <a:moveTo>
                    <a:pt x="357" y="0"/>
                  </a:moveTo>
                  <a:lnTo>
                    <a:pt x="344" y="0"/>
                  </a:lnTo>
                  <a:lnTo>
                    <a:pt x="332" y="0"/>
                  </a:lnTo>
                  <a:lnTo>
                    <a:pt x="313" y="0"/>
                  </a:lnTo>
                  <a:lnTo>
                    <a:pt x="301" y="0"/>
                  </a:lnTo>
                  <a:lnTo>
                    <a:pt x="289" y="0"/>
                  </a:lnTo>
                  <a:lnTo>
                    <a:pt x="277" y="0"/>
                  </a:lnTo>
                  <a:lnTo>
                    <a:pt x="258" y="0"/>
                  </a:lnTo>
                  <a:lnTo>
                    <a:pt x="246" y="0"/>
                  </a:lnTo>
                  <a:lnTo>
                    <a:pt x="234" y="0"/>
                  </a:lnTo>
                  <a:lnTo>
                    <a:pt x="221" y="0"/>
                  </a:lnTo>
                  <a:lnTo>
                    <a:pt x="203" y="0"/>
                  </a:lnTo>
                  <a:lnTo>
                    <a:pt x="191" y="0"/>
                  </a:lnTo>
                  <a:lnTo>
                    <a:pt x="178" y="0"/>
                  </a:lnTo>
                  <a:lnTo>
                    <a:pt x="166" y="0"/>
                  </a:lnTo>
                  <a:lnTo>
                    <a:pt x="148" y="0"/>
                  </a:lnTo>
                  <a:lnTo>
                    <a:pt x="135" y="0"/>
                  </a:lnTo>
                  <a:lnTo>
                    <a:pt x="123" y="0"/>
                  </a:lnTo>
                  <a:lnTo>
                    <a:pt x="111" y="0"/>
                  </a:lnTo>
                  <a:lnTo>
                    <a:pt x="92" y="0"/>
                  </a:lnTo>
                  <a:lnTo>
                    <a:pt x="80" y="0"/>
                  </a:lnTo>
                  <a:lnTo>
                    <a:pt x="68" y="0"/>
                  </a:lnTo>
                  <a:lnTo>
                    <a:pt x="55" y="0"/>
                  </a:lnTo>
                  <a:lnTo>
                    <a:pt x="37" y="0"/>
                  </a:lnTo>
                  <a:lnTo>
                    <a:pt x="25" y="0"/>
                  </a:lnTo>
                  <a:lnTo>
                    <a:pt x="12" y="0"/>
                  </a:lnTo>
                  <a:lnTo>
                    <a:pt x="0" y="0"/>
                  </a:lnTo>
                </a:path>
              </a:pathLst>
            </a:custGeom>
            <a:solidFill>
              <a:srgbClr val="0000FF"/>
            </a:solidFill>
            <a:ln w="9525">
              <a:solidFill>
                <a:srgbClr val="000000"/>
              </a:solidFill>
              <a:prstDash val="solid"/>
              <a:round/>
              <a:headEnd/>
              <a:tailEnd/>
            </a:ln>
          </p:spPr>
          <p:txBody>
            <a:bodyPr/>
            <a:lstStyle/>
            <a:p>
              <a:endParaRPr lang="en-US"/>
            </a:p>
          </p:txBody>
        </p:sp>
        <p:sp>
          <p:nvSpPr>
            <p:cNvPr id="315711" name="Freeform 315">
              <a:extLst>
                <a:ext uri="{FF2B5EF4-FFF2-40B4-BE49-F238E27FC236}">
                  <a16:creationId xmlns:a16="http://schemas.microsoft.com/office/drawing/2014/main" id="{44931E0E-DBEF-C5C6-5C97-C90E04955ED7}"/>
                </a:ext>
              </a:extLst>
            </p:cNvPr>
            <p:cNvSpPr>
              <a:spLocks/>
            </p:cNvSpPr>
            <p:nvPr/>
          </p:nvSpPr>
          <p:spPr bwMode="auto">
            <a:xfrm>
              <a:off x="1495" y="2640"/>
              <a:ext cx="334" cy="0"/>
            </a:xfrm>
            <a:custGeom>
              <a:avLst/>
              <a:gdLst>
                <a:gd name="T0" fmla="*/ 28 w 357"/>
                <a:gd name="T1" fmla="*/ 28 w 357"/>
                <a:gd name="T2" fmla="*/ 26 w 357"/>
                <a:gd name="T3" fmla="*/ 24 w 357"/>
                <a:gd name="T4" fmla="*/ 24 w 357"/>
                <a:gd name="T5" fmla="*/ 22 w 357"/>
                <a:gd name="T6" fmla="*/ 21 w 357"/>
                <a:gd name="T7" fmla="*/ 20 w 357"/>
                <a:gd name="T8" fmla="*/ 20 w 357"/>
                <a:gd name="T9" fmla="*/ 19 w 357"/>
                <a:gd name="T10" fmla="*/ 18 w 357"/>
                <a:gd name="T11" fmla="*/ 17 w 357"/>
                <a:gd name="T12" fmla="*/ 16 w 357"/>
                <a:gd name="T13" fmla="*/ 15 w 357"/>
                <a:gd name="T14" fmla="*/ 14 w 357"/>
                <a:gd name="T15" fmla="*/ 12 w 357"/>
                <a:gd name="T16" fmla="*/ 11 w 357"/>
                <a:gd name="T17" fmla="*/ 9 w 357"/>
                <a:gd name="T18" fmla="*/ 8 w 357"/>
                <a:gd name="T19" fmla="*/ 7 w 357"/>
                <a:gd name="T20" fmla="*/ 7 w 357"/>
                <a:gd name="T21" fmla="*/ 7 w 357"/>
                <a:gd name="T22" fmla="*/ 7 w 357"/>
                <a:gd name="T23" fmla="*/ 7 w 357"/>
                <a:gd name="T24" fmla="*/ 7 w 357"/>
                <a:gd name="T25" fmla="*/ 7 w 357"/>
                <a:gd name="T26" fmla="*/ 0 w 357"/>
                <a:gd name="T27" fmla="*/ 0 w 35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Lst>
              <a:ahLst/>
              <a:cxnLst>
                <a:cxn ang="T28">
                  <a:pos x="T0" y="0"/>
                </a:cxn>
                <a:cxn ang="T29">
                  <a:pos x="T1" y="0"/>
                </a:cxn>
                <a:cxn ang="T30">
                  <a:pos x="T2" y="0"/>
                </a:cxn>
                <a:cxn ang="T31">
                  <a:pos x="T3" y="0"/>
                </a:cxn>
                <a:cxn ang="T32">
                  <a:pos x="T4" y="0"/>
                </a:cxn>
                <a:cxn ang="T33">
                  <a:pos x="T5" y="0"/>
                </a:cxn>
                <a:cxn ang="T34">
                  <a:pos x="T6" y="0"/>
                </a:cxn>
                <a:cxn ang="T35">
                  <a:pos x="T7" y="0"/>
                </a:cxn>
                <a:cxn ang="T36">
                  <a:pos x="T8" y="0"/>
                </a:cxn>
                <a:cxn ang="T37">
                  <a:pos x="T9" y="0"/>
                </a:cxn>
                <a:cxn ang="T38">
                  <a:pos x="T10" y="0"/>
                </a:cxn>
                <a:cxn ang="T39">
                  <a:pos x="T11" y="0"/>
                </a:cxn>
                <a:cxn ang="T40">
                  <a:pos x="T12" y="0"/>
                </a:cxn>
                <a:cxn ang="T41">
                  <a:pos x="T13" y="0"/>
                </a:cxn>
                <a:cxn ang="T42">
                  <a:pos x="T14" y="0"/>
                </a:cxn>
                <a:cxn ang="T43">
                  <a:pos x="T15" y="0"/>
                </a:cxn>
                <a:cxn ang="T44">
                  <a:pos x="T16" y="0"/>
                </a:cxn>
                <a:cxn ang="T45">
                  <a:pos x="T17" y="0"/>
                </a:cxn>
                <a:cxn ang="T46">
                  <a:pos x="T18" y="0"/>
                </a:cxn>
                <a:cxn ang="T47">
                  <a:pos x="T19" y="0"/>
                </a:cxn>
                <a:cxn ang="T48">
                  <a:pos x="T20" y="0"/>
                </a:cxn>
                <a:cxn ang="T49">
                  <a:pos x="T21" y="0"/>
                </a:cxn>
                <a:cxn ang="T50">
                  <a:pos x="T22" y="0"/>
                </a:cxn>
                <a:cxn ang="T51">
                  <a:pos x="T23" y="0"/>
                </a:cxn>
                <a:cxn ang="T52">
                  <a:pos x="T24" y="0"/>
                </a:cxn>
                <a:cxn ang="T53">
                  <a:pos x="T25" y="0"/>
                </a:cxn>
                <a:cxn ang="T54">
                  <a:pos x="T26" y="0"/>
                </a:cxn>
                <a:cxn ang="T55">
                  <a:pos x="T27" y="0"/>
                </a:cxn>
              </a:cxnLst>
              <a:rect l="0" t="0" r="r" b="b"/>
              <a:pathLst>
                <a:path w="357">
                  <a:moveTo>
                    <a:pt x="357" y="0"/>
                  </a:moveTo>
                  <a:lnTo>
                    <a:pt x="344" y="0"/>
                  </a:lnTo>
                  <a:lnTo>
                    <a:pt x="332" y="0"/>
                  </a:lnTo>
                  <a:lnTo>
                    <a:pt x="313" y="0"/>
                  </a:lnTo>
                  <a:lnTo>
                    <a:pt x="301" y="0"/>
                  </a:lnTo>
                  <a:lnTo>
                    <a:pt x="289" y="0"/>
                  </a:lnTo>
                  <a:lnTo>
                    <a:pt x="277" y="0"/>
                  </a:lnTo>
                  <a:lnTo>
                    <a:pt x="258" y="0"/>
                  </a:lnTo>
                  <a:lnTo>
                    <a:pt x="246" y="0"/>
                  </a:lnTo>
                  <a:lnTo>
                    <a:pt x="234" y="0"/>
                  </a:lnTo>
                  <a:lnTo>
                    <a:pt x="221" y="0"/>
                  </a:lnTo>
                  <a:lnTo>
                    <a:pt x="203" y="0"/>
                  </a:lnTo>
                  <a:lnTo>
                    <a:pt x="191" y="0"/>
                  </a:lnTo>
                  <a:lnTo>
                    <a:pt x="178" y="0"/>
                  </a:lnTo>
                  <a:lnTo>
                    <a:pt x="166" y="0"/>
                  </a:lnTo>
                  <a:lnTo>
                    <a:pt x="148" y="0"/>
                  </a:lnTo>
                  <a:lnTo>
                    <a:pt x="135" y="0"/>
                  </a:lnTo>
                  <a:lnTo>
                    <a:pt x="123" y="0"/>
                  </a:lnTo>
                  <a:lnTo>
                    <a:pt x="111" y="0"/>
                  </a:lnTo>
                  <a:lnTo>
                    <a:pt x="92" y="0"/>
                  </a:lnTo>
                  <a:lnTo>
                    <a:pt x="80" y="0"/>
                  </a:lnTo>
                  <a:lnTo>
                    <a:pt x="68" y="0"/>
                  </a:lnTo>
                  <a:lnTo>
                    <a:pt x="55" y="0"/>
                  </a:lnTo>
                  <a:lnTo>
                    <a:pt x="37" y="0"/>
                  </a:lnTo>
                  <a:lnTo>
                    <a:pt x="25" y="0"/>
                  </a:lnTo>
                  <a:lnTo>
                    <a:pt x="12" y="0"/>
                  </a:lnTo>
                  <a:lnTo>
                    <a:pt x="0" y="0"/>
                  </a:lnTo>
                </a:path>
              </a:pathLst>
            </a:custGeom>
            <a:solidFill>
              <a:srgbClr val="0000FF"/>
            </a:solidFill>
            <a:ln w="9525">
              <a:solidFill>
                <a:srgbClr val="000000"/>
              </a:solidFill>
              <a:prstDash val="solid"/>
              <a:round/>
              <a:headEnd/>
              <a:tailEnd/>
            </a:ln>
          </p:spPr>
          <p:txBody>
            <a:bodyPr/>
            <a:lstStyle/>
            <a:p>
              <a:endParaRPr lang="en-US"/>
            </a:p>
          </p:txBody>
        </p:sp>
        <p:sp>
          <p:nvSpPr>
            <p:cNvPr id="315712" name="Freeform 316">
              <a:extLst>
                <a:ext uri="{FF2B5EF4-FFF2-40B4-BE49-F238E27FC236}">
                  <a16:creationId xmlns:a16="http://schemas.microsoft.com/office/drawing/2014/main" id="{D0C4921F-4FB7-49E2-571F-5A9CE8BA9337}"/>
                </a:ext>
              </a:extLst>
            </p:cNvPr>
            <p:cNvSpPr>
              <a:spLocks/>
            </p:cNvSpPr>
            <p:nvPr/>
          </p:nvSpPr>
          <p:spPr bwMode="auto">
            <a:xfrm>
              <a:off x="1495" y="2640"/>
              <a:ext cx="334" cy="0"/>
            </a:xfrm>
            <a:custGeom>
              <a:avLst/>
              <a:gdLst>
                <a:gd name="T0" fmla="*/ 28 w 357"/>
                <a:gd name="T1" fmla="*/ 28 w 357"/>
                <a:gd name="T2" fmla="*/ 26 w 357"/>
                <a:gd name="T3" fmla="*/ 24 w 357"/>
                <a:gd name="T4" fmla="*/ 24 w 357"/>
                <a:gd name="T5" fmla="*/ 22 w 357"/>
                <a:gd name="T6" fmla="*/ 21 w 357"/>
                <a:gd name="T7" fmla="*/ 20 w 357"/>
                <a:gd name="T8" fmla="*/ 20 w 357"/>
                <a:gd name="T9" fmla="*/ 19 w 357"/>
                <a:gd name="T10" fmla="*/ 18 w 357"/>
                <a:gd name="T11" fmla="*/ 17 w 357"/>
                <a:gd name="T12" fmla="*/ 16 w 357"/>
                <a:gd name="T13" fmla="*/ 15 w 357"/>
                <a:gd name="T14" fmla="*/ 14 w 357"/>
                <a:gd name="T15" fmla="*/ 12 w 357"/>
                <a:gd name="T16" fmla="*/ 11 w 357"/>
                <a:gd name="T17" fmla="*/ 9 w 357"/>
                <a:gd name="T18" fmla="*/ 8 w 357"/>
                <a:gd name="T19" fmla="*/ 7 w 357"/>
                <a:gd name="T20" fmla="*/ 7 w 357"/>
                <a:gd name="T21" fmla="*/ 7 w 357"/>
                <a:gd name="T22" fmla="*/ 7 w 357"/>
                <a:gd name="T23" fmla="*/ 7 w 357"/>
                <a:gd name="T24" fmla="*/ 7 w 357"/>
                <a:gd name="T25" fmla="*/ 7 w 357"/>
                <a:gd name="T26" fmla="*/ 0 w 357"/>
                <a:gd name="T27" fmla="*/ 0 w 35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Lst>
              <a:ahLst/>
              <a:cxnLst>
                <a:cxn ang="T28">
                  <a:pos x="T0" y="0"/>
                </a:cxn>
                <a:cxn ang="T29">
                  <a:pos x="T1" y="0"/>
                </a:cxn>
                <a:cxn ang="T30">
                  <a:pos x="T2" y="0"/>
                </a:cxn>
                <a:cxn ang="T31">
                  <a:pos x="T3" y="0"/>
                </a:cxn>
                <a:cxn ang="T32">
                  <a:pos x="T4" y="0"/>
                </a:cxn>
                <a:cxn ang="T33">
                  <a:pos x="T5" y="0"/>
                </a:cxn>
                <a:cxn ang="T34">
                  <a:pos x="T6" y="0"/>
                </a:cxn>
                <a:cxn ang="T35">
                  <a:pos x="T7" y="0"/>
                </a:cxn>
                <a:cxn ang="T36">
                  <a:pos x="T8" y="0"/>
                </a:cxn>
                <a:cxn ang="T37">
                  <a:pos x="T9" y="0"/>
                </a:cxn>
                <a:cxn ang="T38">
                  <a:pos x="T10" y="0"/>
                </a:cxn>
                <a:cxn ang="T39">
                  <a:pos x="T11" y="0"/>
                </a:cxn>
                <a:cxn ang="T40">
                  <a:pos x="T12" y="0"/>
                </a:cxn>
                <a:cxn ang="T41">
                  <a:pos x="T13" y="0"/>
                </a:cxn>
                <a:cxn ang="T42">
                  <a:pos x="T14" y="0"/>
                </a:cxn>
                <a:cxn ang="T43">
                  <a:pos x="T15" y="0"/>
                </a:cxn>
                <a:cxn ang="T44">
                  <a:pos x="T16" y="0"/>
                </a:cxn>
                <a:cxn ang="T45">
                  <a:pos x="T17" y="0"/>
                </a:cxn>
                <a:cxn ang="T46">
                  <a:pos x="T18" y="0"/>
                </a:cxn>
                <a:cxn ang="T47">
                  <a:pos x="T19" y="0"/>
                </a:cxn>
                <a:cxn ang="T48">
                  <a:pos x="T20" y="0"/>
                </a:cxn>
                <a:cxn ang="T49">
                  <a:pos x="T21" y="0"/>
                </a:cxn>
                <a:cxn ang="T50">
                  <a:pos x="T22" y="0"/>
                </a:cxn>
                <a:cxn ang="T51">
                  <a:pos x="T23" y="0"/>
                </a:cxn>
                <a:cxn ang="T52">
                  <a:pos x="T24" y="0"/>
                </a:cxn>
                <a:cxn ang="T53">
                  <a:pos x="T25" y="0"/>
                </a:cxn>
                <a:cxn ang="T54">
                  <a:pos x="T26" y="0"/>
                </a:cxn>
                <a:cxn ang="T55">
                  <a:pos x="T27" y="0"/>
                </a:cxn>
              </a:cxnLst>
              <a:rect l="0" t="0" r="r" b="b"/>
              <a:pathLst>
                <a:path w="357">
                  <a:moveTo>
                    <a:pt x="357" y="0"/>
                  </a:moveTo>
                  <a:lnTo>
                    <a:pt x="344" y="0"/>
                  </a:lnTo>
                  <a:lnTo>
                    <a:pt x="332" y="0"/>
                  </a:lnTo>
                  <a:lnTo>
                    <a:pt x="313" y="0"/>
                  </a:lnTo>
                  <a:lnTo>
                    <a:pt x="301" y="0"/>
                  </a:lnTo>
                  <a:lnTo>
                    <a:pt x="289" y="0"/>
                  </a:lnTo>
                  <a:lnTo>
                    <a:pt x="277" y="0"/>
                  </a:lnTo>
                  <a:lnTo>
                    <a:pt x="258" y="0"/>
                  </a:lnTo>
                  <a:lnTo>
                    <a:pt x="246" y="0"/>
                  </a:lnTo>
                  <a:lnTo>
                    <a:pt x="234" y="0"/>
                  </a:lnTo>
                  <a:lnTo>
                    <a:pt x="221" y="0"/>
                  </a:lnTo>
                  <a:lnTo>
                    <a:pt x="203" y="0"/>
                  </a:lnTo>
                  <a:lnTo>
                    <a:pt x="191" y="0"/>
                  </a:lnTo>
                  <a:lnTo>
                    <a:pt x="178" y="0"/>
                  </a:lnTo>
                  <a:lnTo>
                    <a:pt x="166" y="0"/>
                  </a:lnTo>
                  <a:lnTo>
                    <a:pt x="148" y="0"/>
                  </a:lnTo>
                  <a:lnTo>
                    <a:pt x="135" y="0"/>
                  </a:lnTo>
                  <a:lnTo>
                    <a:pt x="123" y="0"/>
                  </a:lnTo>
                  <a:lnTo>
                    <a:pt x="111" y="0"/>
                  </a:lnTo>
                  <a:lnTo>
                    <a:pt x="92" y="0"/>
                  </a:lnTo>
                  <a:lnTo>
                    <a:pt x="80" y="0"/>
                  </a:lnTo>
                  <a:lnTo>
                    <a:pt x="68" y="0"/>
                  </a:lnTo>
                  <a:lnTo>
                    <a:pt x="55" y="0"/>
                  </a:lnTo>
                  <a:lnTo>
                    <a:pt x="37" y="0"/>
                  </a:lnTo>
                  <a:lnTo>
                    <a:pt x="25" y="0"/>
                  </a:lnTo>
                  <a:lnTo>
                    <a:pt x="12" y="0"/>
                  </a:lnTo>
                  <a:lnTo>
                    <a:pt x="0" y="0"/>
                  </a:lnTo>
                </a:path>
              </a:pathLst>
            </a:custGeom>
            <a:solidFill>
              <a:srgbClr val="0000FF"/>
            </a:solidFill>
            <a:ln w="9525">
              <a:solidFill>
                <a:srgbClr val="000000"/>
              </a:solidFill>
              <a:prstDash val="solid"/>
              <a:round/>
              <a:headEnd/>
              <a:tailEnd/>
            </a:ln>
          </p:spPr>
          <p:txBody>
            <a:bodyPr/>
            <a:lstStyle/>
            <a:p>
              <a:endParaRPr lang="en-US"/>
            </a:p>
          </p:txBody>
        </p:sp>
        <p:sp>
          <p:nvSpPr>
            <p:cNvPr id="315713" name="Freeform 317">
              <a:extLst>
                <a:ext uri="{FF2B5EF4-FFF2-40B4-BE49-F238E27FC236}">
                  <a16:creationId xmlns:a16="http://schemas.microsoft.com/office/drawing/2014/main" id="{14911645-8CF2-6C0E-C442-256B3B77DDD3}"/>
                </a:ext>
              </a:extLst>
            </p:cNvPr>
            <p:cNvSpPr>
              <a:spLocks/>
            </p:cNvSpPr>
            <p:nvPr/>
          </p:nvSpPr>
          <p:spPr bwMode="auto">
            <a:xfrm>
              <a:off x="1495" y="2640"/>
              <a:ext cx="334" cy="0"/>
            </a:xfrm>
            <a:custGeom>
              <a:avLst/>
              <a:gdLst>
                <a:gd name="T0" fmla="*/ 28 w 357"/>
                <a:gd name="T1" fmla="*/ 28 w 357"/>
                <a:gd name="T2" fmla="*/ 26 w 357"/>
                <a:gd name="T3" fmla="*/ 24 w 357"/>
                <a:gd name="T4" fmla="*/ 24 w 357"/>
                <a:gd name="T5" fmla="*/ 22 w 357"/>
                <a:gd name="T6" fmla="*/ 21 w 357"/>
                <a:gd name="T7" fmla="*/ 20 w 357"/>
                <a:gd name="T8" fmla="*/ 20 w 357"/>
                <a:gd name="T9" fmla="*/ 19 w 357"/>
                <a:gd name="T10" fmla="*/ 18 w 357"/>
                <a:gd name="T11" fmla="*/ 17 w 357"/>
                <a:gd name="T12" fmla="*/ 16 w 357"/>
                <a:gd name="T13" fmla="*/ 15 w 357"/>
                <a:gd name="T14" fmla="*/ 14 w 357"/>
                <a:gd name="T15" fmla="*/ 12 w 357"/>
                <a:gd name="T16" fmla="*/ 11 w 357"/>
                <a:gd name="T17" fmla="*/ 9 w 357"/>
                <a:gd name="T18" fmla="*/ 8 w 357"/>
                <a:gd name="T19" fmla="*/ 7 w 357"/>
                <a:gd name="T20" fmla="*/ 7 w 357"/>
                <a:gd name="T21" fmla="*/ 7 w 357"/>
                <a:gd name="T22" fmla="*/ 7 w 357"/>
                <a:gd name="T23" fmla="*/ 7 w 357"/>
                <a:gd name="T24" fmla="*/ 7 w 357"/>
                <a:gd name="T25" fmla="*/ 7 w 357"/>
                <a:gd name="T26" fmla="*/ 0 w 357"/>
                <a:gd name="T27" fmla="*/ 0 w 35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Lst>
              <a:ahLst/>
              <a:cxnLst>
                <a:cxn ang="T28">
                  <a:pos x="T0" y="0"/>
                </a:cxn>
                <a:cxn ang="T29">
                  <a:pos x="T1" y="0"/>
                </a:cxn>
                <a:cxn ang="T30">
                  <a:pos x="T2" y="0"/>
                </a:cxn>
                <a:cxn ang="T31">
                  <a:pos x="T3" y="0"/>
                </a:cxn>
                <a:cxn ang="T32">
                  <a:pos x="T4" y="0"/>
                </a:cxn>
                <a:cxn ang="T33">
                  <a:pos x="T5" y="0"/>
                </a:cxn>
                <a:cxn ang="T34">
                  <a:pos x="T6" y="0"/>
                </a:cxn>
                <a:cxn ang="T35">
                  <a:pos x="T7" y="0"/>
                </a:cxn>
                <a:cxn ang="T36">
                  <a:pos x="T8" y="0"/>
                </a:cxn>
                <a:cxn ang="T37">
                  <a:pos x="T9" y="0"/>
                </a:cxn>
                <a:cxn ang="T38">
                  <a:pos x="T10" y="0"/>
                </a:cxn>
                <a:cxn ang="T39">
                  <a:pos x="T11" y="0"/>
                </a:cxn>
                <a:cxn ang="T40">
                  <a:pos x="T12" y="0"/>
                </a:cxn>
                <a:cxn ang="T41">
                  <a:pos x="T13" y="0"/>
                </a:cxn>
                <a:cxn ang="T42">
                  <a:pos x="T14" y="0"/>
                </a:cxn>
                <a:cxn ang="T43">
                  <a:pos x="T15" y="0"/>
                </a:cxn>
                <a:cxn ang="T44">
                  <a:pos x="T16" y="0"/>
                </a:cxn>
                <a:cxn ang="T45">
                  <a:pos x="T17" y="0"/>
                </a:cxn>
                <a:cxn ang="T46">
                  <a:pos x="T18" y="0"/>
                </a:cxn>
                <a:cxn ang="T47">
                  <a:pos x="T19" y="0"/>
                </a:cxn>
                <a:cxn ang="T48">
                  <a:pos x="T20" y="0"/>
                </a:cxn>
                <a:cxn ang="T49">
                  <a:pos x="T21" y="0"/>
                </a:cxn>
                <a:cxn ang="T50">
                  <a:pos x="T22" y="0"/>
                </a:cxn>
                <a:cxn ang="T51">
                  <a:pos x="T23" y="0"/>
                </a:cxn>
                <a:cxn ang="T52">
                  <a:pos x="T24" y="0"/>
                </a:cxn>
                <a:cxn ang="T53">
                  <a:pos x="T25" y="0"/>
                </a:cxn>
                <a:cxn ang="T54">
                  <a:pos x="T26" y="0"/>
                </a:cxn>
                <a:cxn ang="T55">
                  <a:pos x="T27" y="0"/>
                </a:cxn>
              </a:cxnLst>
              <a:rect l="0" t="0" r="r" b="b"/>
              <a:pathLst>
                <a:path w="357">
                  <a:moveTo>
                    <a:pt x="357" y="0"/>
                  </a:moveTo>
                  <a:lnTo>
                    <a:pt x="344" y="0"/>
                  </a:lnTo>
                  <a:lnTo>
                    <a:pt x="332" y="0"/>
                  </a:lnTo>
                  <a:lnTo>
                    <a:pt x="313" y="0"/>
                  </a:lnTo>
                  <a:lnTo>
                    <a:pt x="301" y="0"/>
                  </a:lnTo>
                  <a:lnTo>
                    <a:pt x="289" y="0"/>
                  </a:lnTo>
                  <a:lnTo>
                    <a:pt x="277" y="0"/>
                  </a:lnTo>
                  <a:lnTo>
                    <a:pt x="258" y="0"/>
                  </a:lnTo>
                  <a:lnTo>
                    <a:pt x="246" y="0"/>
                  </a:lnTo>
                  <a:lnTo>
                    <a:pt x="234" y="0"/>
                  </a:lnTo>
                  <a:lnTo>
                    <a:pt x="221" y="0"/>
                  </a:lnTo>
                  <a:lnTo>
                    <a:pt x="203" y="0"/>
                  </a:lnTo>
                  <a:lnTo>
                    <a:pt x="191" y="0"/>
                  </a:lnTo>
                  <a:lnTo>
                    <a:pt x="178" y="0"/>
                  </a:lnTo>
                  <a:lnTo>
                    <a:pt x="166" y="0"/>
                  </a:lnTo>
                  <a:lnTo>
                    <a:pt x="148" y="0"/>
                  </a:lnTo>
                  <a:lnTo>
                    <a:pt x="135" y="0"/>
                  </a:lnTo>
                  <a:lnTo>
                    <a:pt x="123" y="0"/>
                  </a:lnTo>
                  <a:lnTo>
                    <a:pt x="111" y="0"/>
                  </a:lnTo>
                  <a:lnTo>
                    <a:pt x="92" y="0"/>
                  </a:lnTo>
                  <a:lnTo>
                    <a:pt x="80" y="0"/>
                  </a:lnTo>
                  <a:lnTo>
                    <a:pt x="68" y="0"/>
                  </a:lnTo>
                  <a:lnTo>
                    <a:pt x="55" y="0"/>
                  </a:lnTo>
                  <a:lnTo>
                    <a:pt x="37" y="0"/>
                  </a:lnTo>
                  <a:lnTo>
                    <a:pt x="25" y="0"/>
                  </a:lnTo>
                  <a:lnTo>
                    <a:pt x="12" y="0"/>
                  </a:lnTo>
                  <a:lnTo>
                    <a:pt x="0" y="0"/>
                  </a:lnTo>
                </a:path>
              </a:pathLst>
            </a:custGeom>
            <a:solidFill>
              <a:srgbClr val="0000FF"/>
            </a:solidFill>
            <a:ln w="9525">
              <a:solidFill>
                <a:srgbClr val="000000"/>
              </a:solidFill>
              <a:prstDash val="solid"/>
              <a:round/>
              <a:headEnd/>
              <a:tailEnd/>
            </a:ln>
          </p:spPr>
          <p:txBody>
            <a:bodyPr/>
            <a:lstStyle/>
            <a:p>
              <a:endParaRPr lang="en-US"/>
            </a:p>
          </p:txBody>
        </p:sp>
        <p:sp>
          <p:nvSpPr>
            <p:cNvPr id="315714" name="Freeform 318">
              <a:extLst>
                <a:ext uri="{FF2B5EF4-FFF2-40B4-BE49-F238E27FC236}">
                  <a16:creationId xmlns:a16="http://schemas.microsoft.com/office/drawing/2014/main" id="{3198794C-BA7E-10B5-2777-6628492DAD70}"/>
                </a:ext>
              </a:extLst>
            </p:cNvPr>
            <p:cNvSpPr>
              <a:spLocks/>
            </p:cNvSpPr>
            <p:nvPr/>
          </p:nvSpPr>
          <p:spPr bwMode="auto">
            <a:xfrm>
              <a:off x="1495" y="2640"/>
              <a:ext cx="334" cy="0"/>
            </a:xfrm>
            <a:custGeom>
              <a:avLst/>
              <a:gdLst>
                <a:gd name="T0" fmla="*/ 28 w 357"/>
                <a:gd name="T1" fmla="*/ 28 w 357"/>
                <a:gd name="T2" fmla="*/ 26 w 357"/>
                <a:gd name="T3" fmla="*/ 24 w 357"/>
                <a:gd name="T4" fmla="*/ 24 w 357"/>
                <a:gd name="T5" fmla="*/ 22 w 357"/>
                <a:gd name="T6" fmla="*/ 21 w 357"/>
                <a:gd name="T7" fmla="*/ 20 w 357"/>
                <a:gd name="T8" fmla="*/ 20 w 357"/>
                <a:gd name="T9" fmla="*/ 19 w 357"/>
                <a:gd name="T10" fmla="*/ 18 w 357"/>
                <a:gd name="T11" fmla="*/ 17 w 357"/>
                <a:gd name="T12" fmla="*/ 16 w 357"/>
                <a:gd name="T13" fmla="*/ 15 w 357"/>
                <a:gd name="T14" fmla="*/ 14 w 357"/>
                <a:gd name="T15" fmla="*/ 12 w 357"/>
                <a:gd name="T16" fmla="*/ 11 w 357"/>
                <a:gd name="T17" fmla="*/ 9 w 357"/>
                <a:gd name="T18" fmla="*/ 8 w 357"/>
                <a:gd name="T19" fmla="*/ 7 w 357"/>
                <a:gd name="T20" fmla="*/ 7 w 357"/>
                <a:gd name="T21" fmla="*/ 7 w 357"/>
                <a:gd name="T22" fmla="*/ 7 w 357"/>
                <a:gd name="T23" fmla="*/ 7 w 357"/>
                <a:gd name="T24" fmla="*/ 7 w 357"/>
                <a:gd name="T25" fmla="*/ 7 w 357"/>
                <a:gd name="T26" fmla="*/ 0 w 357"/>
                <a:gd name="T27" fmla="*/ 0 w 35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Lst>
              <a:ahLst/>
              <a:cxnLst>
                <a:cxn ang="T28">
                  <a:pos x="T0" y="0"/>
                </a:cxn>
                <a:cxn ang="T29">
                  <a:pos x="T1" y="0"/>
                </a:cxn>
                <a:cxn ang="T30">
                  <a:pos x="T2" y="0"/>
                </a:cxn>
                <a:cxn ang="T31">
                  <a:pos x="T3" y="0"/>
                </a:cxn>
                <a:cxn ang="T32">
                  <a:pos x="T4" y="0"/>
                </a:cxn>
                <a:cxn ang="T33">
                  <a:pos x="T5" y="0"/>
                </a:cxn>
                <a:cxn ang="T34">
                  <a:pos x="T6" y="0"/>
                </a:cxn>
                <a:cxn ang="T35">
                  <a:pos x="T7" y="0"/>
                </a:cxn>
                <a:cxn ang="T36">
                  <a:pos x="T8" y="0"/>
                </a:cxn>
                <a:cxn ang="T37">
                  <a:pos x="T9" y="0"/>
                </a:cxn>
                <a:cxn ang="T38">
                  <a:pos x="T10" y="0"/>
                </a:cxn>
                <a:cxn ang="T39">
                  <a:pos x="T11" y="0"/>
                </a:cxn>
                <a:cxn ang="T40">
                  <a:pos x="T12" y="0"/>
                </a:cxn>
                <a:cxn ang="T41">
                  <a:pos x="T13" y="0"/>
                </a:cxn>
                <a:cxn ang="T42">
                  <a:pos x="T14" y="0"/>
                </a:cxn>
                <a:cxn ang="T43">
                  <a:pos x="T15" y="0"/>
                </a:cxn>
                <a:cxn ang="T44">
                  <a:pos x="T16" y="0"/>
                </a:cxn>
                <a:cxn ang="T45">
                  <a:pos x="T17" y="0"/>
                </a:cxn>
                <a:cxn ang="T46">
                  <a:pos x="T18" y="0"/>
                </a:cxn>
                <a:cxn ang="T47">
                  <a:pos x="T19" y="0"/>
                </a:cxn>
                <a:cxn ang="T48">
                  <a:pos x="T20" y="0"/>
                </a:cxn>
                <a:cxn ang="T49">
                  <a:pos x="T21" y="0"/>
                </a:cxn>
                <a:cxn ang="T50">
                  <a:pos x="T22" y="0"/>
                </a:cxn>
                <a:cxn ang="T51">
                  <a:pos x="T23" y="0"/>
                </a:cxn>
                <a:cxn ang="T52">
                  <a:pos x="T24" y="0"/>
                </a:cxn>
                <a:cxn ang="T53">
                  <a:pos x="T25" y="0"/>
                </a:cxn>
                <a:cxn ang="T54">
                  <a:pos x="T26" y="0"/>
                </a:cxn>
                <a:cxn ang="T55">
                  <a:pos x="T27" y="0"/>
                </a:cxn>
              </a:cxnLst>
              <a:rect l="0" t="0" r="r" b="b"/>
              <a:pathLst>
                <a:path w="357">
                  <a:moveTo>
                    <a:pt x="357" y="0"/>
                  </a:moveTo>
                  <a:lnTo>
                    <a:pt x="344" y="0"/>
                  </a:lnTo>
                  <a:lnTo>
                    <a:pt x="332" y="0"/>
                  </a:lnTo>
                  <a:lnTo>
                    <a:pt x="313" y="0"/>
                  </a:lnTo>
                  <a:lnTo>
                    <a:pt x="301" y="0"/>
                  </a:lnTo>
                  <a:lnTo>
                    <a:pt x="289" y="0"/>
                  </a:lnTo>
                  <a:lnTo>
                    <a:pt x="277" y="0"/>
                  </a:lnTo>
                  <a:lnTo>
                    <a:pt x="258" y="0"/>
                  </a:lnTo>
                  <a:lnTo>
                    <a:pt x="246" y="0"/>
                  </a:lnTo>
                  <a:lnTo>
                    <a:pt x="234" y="0"/>
                  </a:lnTo>
                  <a:lnTo>
                    <a:pt x="221" y="0"/>
                  </a:lnTo>
                  <a:lnTo>
                    <a:pt x="203" y="0"/>
                  </a:lnTo>
                  <a:lnTo>
                    <a:pt x="191" y="0"/>
                  </a:lnTo>
                  <a:lnTo>
                    <a:pt x="178" y="0"/>
                  </a:lnTo>
                  <a:lnTo>
                    <a:pt x="166" y="0"/>
                  </a:lnTo>
                  <a:lnTo>
                    <a:pt x="148" y="0"/>
                  </a:lnTo>
                  <a:lnTo>
                    <a:pt x="135" y="0"/>
                  </a:lnTo>
                  <a:lnTo>
                    <a:pt x="123" y="0"/>
                  </a:lnTo>
                  <a:lnTo>
                    <a:pt x="111" y="0"/>
                  </a:lnTo>
                  <a:lnTo>
                    <a:pt x="92" y="0"/>
                  </a:lnTo>
                  <a:lnTo>
                    <a:pt x="80" y="0"/>
                  </a:lnTo>
                  <a:lnTo>
                    <a:pt x="68" y="0"/>
                  </a:lnTo>
                  <a:lnTo>
                    <a:pt x="55" y="0"/>
                  </a:lnTo>
                  <a:lnTo>
                    <a:pt x="37" y="0"/>
                  </a:lnTo>
                  <a:lnTo>
                    <a:pt x="25" y="0"/>
                  </a:lnTo>
                  <a:lnTo>
                    <a:pt x="12" y="0"/>
                  </a:lnTo>
                  <a:lnTo>
                    <a:pt x="0" y="0"/>
                  </a:lnTo>
                </a:path>
              </a:pathLst>
            </a:custGeom>
            <a:solidFill>
              <a:srgbClr val="0000FF"/>
            </a:solidFill>
            <a:ln w="9525">
              <a:solidFill>
                <a:srgbClr val="000000"/>
              </a:solidFill>
              <a:prstDash val="solid"/>
              <a:round/>
              <a:headEnd/>
              <a:tailEnd/>
            </a:ln>
          </p:spPr>
          <p:txBody>
            <a:bodyPr/>
            <a:lstStyle/>
            <a:p>
              <a:endParaRPr lang="en-US"/>
            </a:p>
          </p:txBody>
        </p:sp>
        <p:sp>
          <p:nvSpPr>
            <p:cNvPr id="315715" name="Freeform 319">
              <a:extLst>
                <a:ext uri="{FF2B5EF4-FFF2-40B4-BE49-F238E27FC236}">
                  <a16:creationId xmlns:a16="http://schemas.microsoft.com/office/drawing/2014/main" id="{E6ABCECD-ED89-A209-0653-5F7B55199190}"/>
                </a:ext>
              </a:extLst>
            </p:cNvPr>
            <p:cNvSpPr>
              <a:spLocks/>
            </p:cNvSpPr>
            <p:nvPr/>
          </p:nvSpPr>
          <p:spPr bwMode="auto">
            <a:xfrm>
              <a:off x="1495" y="2640"/>
              <a:ext cx="334" cy="0"/>
            </a:xfrm>
            <a:custGeom>
              <a:avLst/>
              <a:gdLst>
                <a:gd name="T0" fmla="*/ 28 w 357"/>
                <a:gd name="T1" fmla="*/ 28 w 357"/>
                <a:gd name="T2" fmla="*/ 26 w 357"/>
                <a:gd name="T3" fmla="*/ 24 w 357"/>
                <a:gd name="T4" fmla="*/ 24 w 357"/>
                <a:gd name="T5" fmla="*/ 22 w 357"/>
                <a:gd name="T6" fmla="*/ 21 w 357"/>
                <a:gd name="T7" fmla="*/ 20 w 357"/>
                <a:gd name="T8" fmla="*/ 20 w 357"/>
                <a:gd name="T9" fmla="*/ 19 w 357"/>
                <a:gd name="T10" fmla="*/ 18 w 357"/>
                <a:gd name="T11" fmla="*/ 17 w 357"/>
                <a:gd name="T12" fmla="*/ 16 w 357"/>
                <a:gd name="T13" fmla="*/ 15 w 357"/>
                <a:gd name="T14" fmla="*/ 14 w 357"/>
                <a:gd name="T15" fmla="*/ 12 w 357"/>
                <a:gd name="T16" fmla="*/ 11 w 357"/>
                <a:gd name="T17" fmla="*/ 9 w 357"/>
                <a:gd name="T18" fmla="*/ 8 w 357"/>
                <a:gd name="T19" fmla="*/ 7 w 357"/>
                <a:gd name="T20" fmla="*/ 7 w 357"/>
                <a:gd name="T21" fmla="*/ 7 w 357"/>
                <a:gd name="T22" fmla="*/ 7 w 357"/>
                <a:gd name="T23" fmla="*/ 7 w 357"/>
                <a:gd name="T24" fmla="*/ 7 w 357"/>
                <a:gd name="T25" fmla="*/ 7 w 357"/>
                <a:gd name="T26" fmla="*/ 0 w 357"/>
                <a:gd name="T27" fmla="*/ 0 w 35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Lst>
              <a:ahLst/>
              <a:cxnLst>
                <a:cxn ang="T28">
                  <a:pos x="T0" y="0"/>
                </a:cxn>
                <a:cxn ang="T29">
                  <a:pos x="T1" y="0"/>
                </a:cxn>
                <a:cxn ang="T30">
                  <a:pos x="T2" y="0"/>
                </a:cxn>
                <a:cxn ang="T31">
                  <a:pos x="T3" y="0"/>
                </a:cxn>
                <a:cxn ang="T32">
                  <a:pos x="T4" y="0"/>
                </a:cxn>
                <a:cxn ang="T33">
                  <a:pos x="T5" y="0"/>
                </a:cxn>
                <a:cxn ang="T34">
                  <a:pos x="T6" y="0"/>
                </a:cxn>
                <a:cxn ang="T35">
                  <a:pos x="T7" y="0"/>
                </a:cxn>
                <a:cxn ang="T36">
                  <a:pos x="T8" y="0"/>
                </a:cxn>
                <a:cxn ang="T37">
                  <a:pos x="T9" y="0"/>
                </a:cxn>
                <a:cxn ang="T38">
                  <a:pos x="T10" y="0"/>
                </a:cxn>
                <a:cxn ang="T39">
                  <a:pos x="T11" y="0"/>
                </a:cxn>
                <a:cxn ang="T40">
                  <a:pos x="T12" y="0"/>
                </a:cxn>
                <a:cxn ang="T41">
                  <a:pos x="T13" y="0"/>
                </a:cxn>
                <a:cxn ang="T42">
                  <a:pos x="T14" y="0"/>
                </a:cxn>
                <a:cxn ang="T43">
                  <a:pos x="T15" y="0"/>
                </a:cxn>
                <a:cxn ang="T44">
                  <a:pos x="T16" y="0"/>
                </a:cxn>
                <a:cxn ang="T45">
                  <a:pos x="T17" y="0"/>
                </a:cxn>
                <a:cxn ang="T46">
                  <a:pos x="T18" y="0"/>
                </a:cxn>
                <a:cxn ang="T47">
                  <a:pos x="T19" y="0"/>
                </a:cxn>
                <a:cxn ang="T48">
                  <a:pos x="T20" y="0"/>
                </a:cxn>
                <a:cxn ang="T49">
                  <a:pos x="T21" y="0"/>
                </a:cxn>
                <a:cxn ang="T50">
                  <a:pos x="T22" y="0"/>
                </a:cxn>
                <a:cxn ang="T51">
                  <a:pos x="T23" y="0"/>
                </a:cxn>
                <a:cxn ang="T52">
                  <a:pos x="T24" y="0"/>
                </a:cxn>
                <a:cxn ang="T53">
                  <a:pos x="T25" y="0"/>
                </a:cxn>
                <a:cxn ang="T54">
                  <a:pos x="T26" y="0"/>
                </a:cxn>
                <a:cxn ang="T55">
                  <a:pos x="T27" y="0"/>
                </a:cxn>
              </a:cxnLst>
              <a:rect l="0" t="0" r="r" b="b"/>
              <a:pathLst>
                <a:path w="357">
                  <a:moveTo>
                    <a:pt x="357" y="0"/>
                  </a:moveTo>
                  <a:lnTo>
                    <a:pt x="344" y="0"/>
                  </a:lnTo>
                  <a:lnTo>
                    <a:pt x="332" y="0"/>
                  </a:lnTo>
                  <a:lnTo>
                    <a:pt x="313" y="0"/>
                  </a:lnTo>
                  <a:lnTo>
                    <a:pt x="301" y="0"/>
                  </a:lnTo>
                  <a:lnTo>
                    <a:pt x="289" y="0"/>
                  </a:lnTo>
                  <a:lnTo>
                    <a:pt x="277" y="0"/>
                  </a:lnTo>
                  <a:lnTo>
                    <a:pt x="258" y="0"/>
                  </a:lnTo>
                  <a:lnTo>
                    <a:pt x="246" y="0"/>
                  </a:lnTo>
                  <a:lnTo>
                    <a:pt x="234" y="0"/>
                  </a:lnTo>
                  <a:lnTo>
                    <a:pt x="221" y="0"/>
                  </a:lnTo>
                  <a:lnTo>
                    <a:pt x="203" y="0"/>
                  </a:lnTo>
                  <a:lnTo>
                    <a:pt x="191" y="0"/>
                  </a:lnTo>
                  <a:lnTo>
                    <a:pt x="178" y="0"/>
                  </a:lnTo>
                  <a:lnTo>
                    <a:pt x="166" y="0"/>
                  </a:lnTo>
                  <a:lnTo>
                    <a:pt x="148" y="0"/>
                  </a:lnTo>
                  <a:lnTo>
                    <a:pt x="135" y="0"/>
                  </a:lnTo>
                  <a:lnTo>
                    <a:pt x="123" y="0"/>
                  </a:lnTo>
                  <a:lnTo>
                    <a:pt x="111" y="0"/>
                  </a:lnTo>
                  <a:lnTo>
                    <a:pt x="92" y="0"/>
                  </a:lnTo>
                  <a:lnTo>
                    <a:pt x="80" y="0"/>
                  </a:lnTo>
                  <a:lnTo>
                    <a:pt x="68" y="0"/>
                  </a:lnTo>
                  <a:lnTo>
                    <a:pt x="55" y="0"/>
                  </a:lnTo>
                  <a:lnTo>
                    <a:pt x="37" y="0"/>
                  </a:lnTo>
                  <a:lnTo>
                    <a:pt x="25" y="0"/>
                  </a:lnTo>
                  <a:lnTo>
                    <a:pt x="12" y="0"/>
                  </a:lnTo>
                  <a:lnTo>
                    <a:pt x="0" y="0"/>
                  </a:lnTo>
                </a:path>
              </a:pathLst>
            </a:custGeom>
            <a:solidFill>
              <a:srgbClr val="0000FF"/>
            </a:solidFill>
            <a:ln w="9525">
              <a:solidFill>
                <a:srgbClr val="000000"/>
              </a:solidFill>
              <a:prstDash val="solid"/>
              <a:round/>
              <a:headEnd/>
              <a:tailEnd/>
            </a:ln>
          </p:spPr>
          <p:txBody>
            <a:bodyPr/>
            <a:lstStyle/>
            <a:p>
              <a:endParaRPr lang="en-US"/>
            </a:p>
          </p:txBody>
        </p:sp>
        <p:sp>
          <p:nvSpPr>
            <p:cNvPr id="315716" name="Freeform 320">
              <a:extLst>
                <a:ext uri="{FF2B5EF4-FFF2-40B4-BE49-F238E27FC236}">
                  <a16:creationId xmlns:a16="http://schemas.microsoft.com/office/drawing/2014/main" id="{553FFB85-7E50-E88A-2B50-F4860674B30C}"/>
                </a:ext>
              </a:extLst>
            </p:cNvPr>
            <p:cNvSpPr>
              <a:spLocks/>
            </p:cNvSpPr>
            <p:nvPr/>
          </p:nvSpPr>
          <p:spPr bwMode="auto">
            <a:xfrm>
              <a:off x="1495" y="2640"/>
              <a:ext cx="334" cy="0"/>
            </a:xfrm>
            <a:custGeom>
              <a:avLst/>
              <a:gdLst>
                <a:gd name="T0" fmla="*/ 28 w 357"/>
                <a:gd name="T1" fmla="*/ 28 w 357"/>
                <a:gd name="T2" fmla="*/ 26 w 357"/>
                <a:gd name="T3" fmla="*/ 24 w 357"/>
                <a:gd name="T4" fmla="*/ 24 w 357"/>
                <a:gd name="T5" fmla="*/ 22 w 357"/>
                <a:gd name="T6" fmla="*/ 21 w 357"/>
                <a:gd name="T7" fmla="*/ 20 w 357"/>
                <a:gd name="T8" fmla="*/ 20 w 357"/>
                <a:gd name="T9" fmla="*/ 19 w 357"/>
                <a:gd name="T10" fmla="*/ 18 w 357"/>
                <a:gd name="T11" fmla="*/ 17 w 357"/>
                <a:gd name="T12" fmla="*/ 16 w 357"/>
                <a:gd name="T13" fmla="*/ 15 w 357"/>
                <a:gd name="T14" fmla="*/ 14 w 357"/>
                <a:gd name="T15" fmla="*/ 12 w 357"/>
                <a:gd name="T16" fmla="*/ 11 w 357"/>
                <a:gd name="T17" fmla="*/ 9 w 357"/>
                <a:gd name="T18" fmla="*/ 8 w 357"/>
                <a:gd name="T19" fmla="*/ 7 w 357"/>
                <a:gd name="T20" fmla="*/ 7 w 357"/>
                <a:gd name="T21" fmla="*/ 7 w 357"/>
                <a:gd name="T22" fmla="*/ 7 w 357"/>
                <a:gd name="T23" fmla="*/ 7 w 357"/>
                <a:gd name="T24" fmla="*/ 7 w 357"/>
                <a:gd name="T25" fmla="*/ 7 w 357"/>
                <a:gd name="T26" fmla="*/ 0 w 357"/>
                <a:gd name="T27" fmla="*/ 0 w 35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Lst>
              <a:ahLst/>
              <a:cxnLst>
                <a:cxn ang="T28">
                  <a:pos x="T0" y="0"/>
                </a:cxn>
                <a:cxn ang="T29">
                  <a:pos x="T1" y="0"/>
                </a:cxn>
                <a:cxn ang="T30">
                  <a:pos x="T2" y="0"/>
                </a:cxn>
                <a:cxn ang="T31">
                  <a:pos x="T3" y="0"/>
                </a:cxn>
                <a:cxn ang="T32">
                  <a:pos x="T4" y="0"/>
                </a:cxn>
                <a:cxn ang="T33">
                  <a:pos x="T5" y="0"/>
                </a:cxn>
                <a:cxn ang="T34">
                  <a:pos x="T6" y="0"/>
                </a:cxn>
                <a:cxn ang="T35">
                  <a:pos x="T7" y="0"/>
                </a:cxn>
                <a:cxn ang="T36">
                  <a:pos x="T8" y="0"/>
                </a:cxn>
                <a:cxn ang="T37">
                  <a:pos x="T9" y="0"/>
                </a:cxn>
                <a:cxn ang="T38">
                  <a:pos x="T10" y="0"/>
                </a:cxn>
                <a:cxn ang="T39">
                  <a:pos x="T11" y="0"/>
                </a:cxn>
                <a:cxn ang="T40">
                  <a:pos x="T12" y="0"/>
                </a:cxn>
                <a:cxn ang="T41">
                  <a:pos x="T13" y="0"/>
                </a:cxn>
                <a:cxn ang="T42">
                  <a:pos x="T14" y="0"/>
                </a:cxn>
                <a:cxn ang="T43">
                  <a:pos x="T15" y="0"/>
                </a:cxn>
                <a:cxn ang="T44">
                  <a:pos x="T16" y="0"/>
                </a:cxn>
                <a:cxn ang="T45">
                  <a:pos x="T17" y="0"/>
                </a:cxn>
                <a:cxn ang="T46">
                  <a:pos x="T18" y="0"/>
                </a:cxn>
                <a:cxn ang="T47">
                  <a:pos x="T19" y="0"/>
                </a:cxn>
                <a:cxn ang="T48">
                  <a:pos x="T20" y="0"/>
                </a:cxn>
                <a:cxn ang="T49">
                  <a:pos x="T21" y="0"/>
                </a:cxn>
                <a:cxn ang="T50">
                  <a:pos x="T22" y="0"/>
                </a:cxn>
                <a:cxn ang="T51">
                  <a:pos x="T23" y="0"/>
                </a:cxn>
                <a:cxn ang="T52">
                  <a:pos x="T24" y="0"/>
                </a:cxn>
                <a:cxn ang="T53">
                  <a:pos x="T25" y="0"/>
                </a:cxn>
                <a:cxn ang="T54">
                  <a:pos x="T26" y="0"/>
                </a:cxn>
                <a:cxn ang="T55">
                  <a:pos x="T27" y="0"/>
                </a:cxn>
              </a:cxnLst>
              <a:rect l="0" t="0" r="r" b="b"/>
              <a:pathLst>
                <a:path w="357">
                  <a:moveTo>
                    <a:pt x="357" y="0"/>
                  </a:moveTo>
                  <a:lnTo>
                    <a:pt x="344" y="0"/>
                  </a:lnTo>
                  <a:lnTo>
                    <a:pt x="332" y="0"/>
                  </a:lnTo>
                  <a:lnTo>
                    <a:pt x="313" y="0"/>
                  </a:lnTo>
                  <a:lnTo>
                    <a:pt x="301" y="0"/>
                  </a:lnTo>
                  <a:lnTo>
                    <a:pt x="289" y="0"/>
                  </a:lnTo>
                  <a:lnTo>
                    <a:pt x="277" y="0"/>
                  </a:lnTo>
                  <a:lnTo>
                    <a:pt x="258" y="0"/>
                  </a:lnTo>
                  <a:lnTo>
                    <a:pt x="246" y="0"/>
                  </a:lnTo>
                  <a:lnTo>
                    <a:pt x="234" y="0"/>
                  </a:lnTo>
                  <a:lnTo>
                    <a:pt x="221" y="0"/>
                  </a:lnTo>
                  <a:lnTo>
                    <a:pt x="203" y="0"/>
                  </a:lnTo>
                  <a:lnTo>
                    <a:pt x="191" y="0"/>
                  </a:lnTo>
                  <a:lnTo>
                    <a:pt x="178" y="0"/>
                  </a:lnTo>
                  <a:lnTo>
                    <a:pt x="166" y="0"/>
                  </a:lnTo>
                  <a:lnTo>
                    <a:pt x="148" y="0"/>
                  </a:lnTo>
                  <a:lnTo>
                    <a:pt x="135" y="0"/>
                  </a:lnTo>
                  <a:lnTo>
                    <a:pt x="123" y="0"/>
                  </a:lnTo>
                  <a:lnTo>
                    <a:pt x="111" y="0"/>
                  </a:lnTo>
                  <a:lnTo>
                    <a:pt x="92" y="0"/>
                  </a:lnTo>
                  <a:lnTo>
                    <a:pt x="80" y="0"/>
                  </a:lnTo>
                  <a:lnTo>
                    <a:pt x="68" y="0"/>
                  </a:lnTo>
                  <a:lnTo>
                    <a:pt x="55" y="0"/>
                  </a:lnTo>
                  <a:lnTo>
                    <a:pt x="37" y="0"/>
                  </a:lnTo>
                  <a:lnTo>
                    <a:pt x="25" y="0"/>
                  </a:lnTo>
                  <a:lnTo>
                    <a:pt x="12" y="0"/>
                  </a:lnTo>
                  <a:lnTo>
                    <a:pt x="0" y="0"/>
                  </a:lnTo>
                </a:path>
              </a:pathLst>
            </a:custGeom>
            <a:solidFill>
              <a:srgbClr val="0000FF"/>
            </a:solidFill>
            <a:ln w="9525">
              <a:solidFill>
                <a:srgbClr val="000000"/>
              </a:solidFill>
              <a:prstDash val="solid"/>
              <a:round/>
              <a:headEnd/>
              <a:tailEnd/>
            </a:ln>
          </p:spPr>
          <p:txBody>
            <a:bodyPr/>
            <a:lstStyle/>
            <a:p>
              <a:endParaRPr lang="en-US"/>
            </a:p>
          </p:txBody>
        </p:sp>
        <p:sp>
          <p:nvSpPr>
            <p:cNvPr id="315717" name="Freeform 321">
              <a:extLst>
                <a:ext uri="{FF2B5EF4-FFF2-40B4-BE49-F238E27FC236}">
                  <a16:creationId xmlns:a16="http://schemas.microsoft.com/office/drawing/2014/main" id="{10FAF58F-D28B-7A11-2E65-6E7AD0989C1F}"/>
                </a:ext>
              </a:extLst>
            </p:cNvPr>
            <p:cNvSpPr>
              <a:spLocks/>
            </p:cNvSpPr>
            <p:nvPr/>
          </p:nvSpPr>
          <p:spPr bwMode="auto">
            <a:xfrm>
              <a:off x="1495" y="2640"/>
              <a:ext cx="334" cy="0"/>
            </a:xfrm>
            <a:custGeom>
              <a:avLst/>
              <a:gdLst>
                <a:gd name="T0" fmla="*/ 28 w 357"/>
                <a:gd name="T1" fmla="*/ 28 w 357"/>
                <a:gd name="T2" fmla="*/ 26 w 357"/>
                <a:gd name="T3" fmla="*/ 24 w 357"/>
                <a:gd name="T4" fmla="*/ 24 w 357"/>
                <a:gd name="T5" fmla="*/ 22 w 357"/>
                <a:gd name="T6" fmla="*/ 21 w 357"/>
                <a:gd name="T7" fmla="*/ 20 w 357"/>
                <a:gd name="T8" fmla="*/ 20 w 357"/>
                <a:gd name="T9" fmla="*/ 19 w 357"/>
                <a:gd name="T10" fmla="*/ 18 w 357"/>
                <a:gd name="T11" fmla="*/ 17 w 357"/>
                <a:gd name="T12" fmla="*/ 16 w 357"/>
                <a:gd name="T13" fmla="*/ 15 w 357"/>
                <a:gd name="T14" fmla="*/ 14 w 357"/>
                <a:gd name="T15" fmla="*/ 12 w 357"/>
                <a:gd name="T16" fmla="*/ 11 w 357"/>
                <a:gd name="T17" fmla="*/ 9 w 357"/>
                <a:gd name="T18" fmla="*/ 8 w 357"/>
                <a:gd name="T19" fmla="*/ 7 w 357"/>
                <a:gd name="T20" fmla="*/ 7 w 357"/>
                <a:gd name="T21" fmla="*/ 7 w 357"/>
                <a:gd name="T22" fmla="*/ 7 w 357"/>
                <a:gd name="T23" fmla="*/ 7 w 357"/>
                <a:gd name="T24" fmla="*/ 7 w 357"/>
                <a:gd name="T25" fmla="*/ 7 w 357"/>
                <a:gd name="T26" fmla="*/ 0 w 357"/>
                <a:gd name="T27" fmla="*/ 0 w 35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Lst>
              <a:ahLst/>
              <a:cxnLst>
                <a:cxn ang="T28">
                  <a:pos x="T0" y="0"/>
                </a:cxn>
                <a:cxn ang="T29">
                  <a:pos x="T1" y="0"/>
                </a:cxn>
                <a:cxn ang="T30">
                  <a:pos x="T2" y="0"/>
                </a:cxn>
                <a:cxn ang="T31">
                  <a:pos x="T3" y="0"/>
                </a:cxn>
                <a:cxn ang="T32">
                  <a:pos x="T4" y="0"/>
                </a:cxn>
                <a:cxn ang="T33">
                  <a:pos x="T5" y="0"/>
                </a:cxn>
                <a:cxn ang="T34">
                  <a:pos x="T6" y="0"/>
                </a:cxn>
                <a:cxn ang="T35">
                  <a:pos x="T7" y="0"/>
                </a:cxn>
                <a:cxn ang="T36">
                  <a:pos x="T8" y="0"/>
                </a:cxn>
                <a:cxn ang="T37">
                  <a:pos x="T9" y="0"/>
                </a:cxn>
                <a:cxn ang="T38">
                  <a:pos x="T10" y="0"/>
                </a:cxn>
                <a:cxn ang="T39">
                  <a:pos x="T11" y="0"/>
                </a:cxn>
                <a:cxn ang="T40">
                  <a:pos x="T12" y="0"/>
                </a:cxn>
                <a:cxn ang="T41">
                  <a:pos x="T13" y="0"/>
                </a:cxn>
                <a:cxn ang="T42">
                  <a:pos x="T14" y="0"/>
                </a:cxn>
                <a:cxn ang="T43">
                  <a:pos x="T15" y="0"/>
                </a:cxn>
                <a:cxn ang="T44">
                  <a:pos x="T16" y="0"/>
                </a:cxn>
                <a:cxn ang="T45">
                  <a:pos x="T17" y="0"/>
                </a:cxn>
                <a:cxn ang="T46">
                  <a:pos x="T18" y="0"/>
                </a:cxn>
                <a:cxn ang="T47">
                  <a:pos x="T19" y="0"/>
                </a:cxn>
                <a:cxn ang="T48">
                  <a:pos x="T20" y="0"/>
                </a:cxn>
                <a:cxn ang="T49">
                  <a:pos x="T21" y="0"/>
                </a:cxn>
                <a:cxn ang="T50">
                  <a:pos x="T22" y="0"/>
                </a:cxn>
                <a:cxn ang="T51">
                  <a:pos x="T23" y="0"/>
                </a:cxn>
                <a:cxn ang="T52">
                  <a:pos x="T24" y="0"/>
                </a:cxn>
                <a:cxn ang="T53">
                  <a:pos x="T25" y="0"/>
                </a:cxn>
                <a:cxn ang="T54">
                  <a:pos x="T26" y="0"/>
                </a:cxn>
                <a:cxn ang="T55">
                  <a:pos x="T27" y="0"/>
                </a:cxn>
              </a:cxnLst>
              <a:rect l="0" t="0" r="r" b="b"/>
              <a:pathLst>
                <a:path w="357">
                  <a:moveTo>
                    <a:pt x="357" y="0"/>
                  </a:moveTo>
                  <a:lnTo>
                    <a:pt x="344" y="0"/>
                  </a:lnTo>
                  <a:lnTo>
                    <a:pt x="332" y="0"/>
                  </a:lnTo>
                  <a:lnTo>
                    <a:pt x="313" y="0"/>
                  </a:lnTo>
                  <a:lnTo>
                    <a:pt x="301" y="0"/>
                  </a:lnTo>
                  <a:lnTo>
                    <a:pt x="289" y="0"/>
                  </a:lnTo>
                  <a:lnTo>
                    <a:pt x="277" y="0"/>
                  </a:lnTo>
                  <a:lnTo>
                    <a:pt x="258" y="0"/>
                  </a:lnTo>
                  <a:lnTo>
                    <a:pt x="246" y="0"/>
                  </a:lnTo>
                  <a:lnTo>
                    <a:pt x="234" y="0"/>
                  </a:lnTo>
                  <a:lnTo>
                    <a:pt x="221" y="0"/>
                  </a:lnTo>
                  <a:lnTo>
                    <a:pt x="203" y="0"/>
                  </a:lnTo>
                  <a:lnTo>
                    <a:pt x="191" y="0"/>
                  </a:lnTo>
                  <a:lnTo>
                    <a:pt x="178" y="0"/>
                  </a:lnTo>
                  <a:lnTo>
                    <a:pt x="166" y="0"/>
                  </a:lnTo>
                  <a:lnTo>
                    <a:pt x="148" y="0"/>
                  </a:lnTo>
                  <a:lnTo>
                    <a:pt x="135" y="0"/>
                  </a:lnTo>
                  <a:lnTo>
                    <a:pt x="123" y="0"/>
                  </a:lnTo>
                  <a:lnTo>
                    <a:pt x="111" y="0"/>
                  </a:lnTo>
                  <a:lnTo>
                    <a:pt x="92" y="0"/>
                  </a:lnTo>
                  <a:lnTo>
                    <a:pt x="80" y="0"/>
                  </a:lnTo>
                  <a:lnTo>
                    <a:pt x="68" y="0"/>
                  </a:lnTo>
                  <a:lnTo>
                    <a:pt x="55" y="0"/>
                  </a:lnTo>
                  <a:lnTo>
                    <a:pt x="37" y="0"/>
                  </a:lnTo>
                  <a:lnTo>
                    <a:pt x="25" y="0"/>
                  </a:lnTo>
                  <a:lnTo>
                    <a:pt x="12" y="0"/>
                  </a:lnTo>
                  <a:lnTo>
                    <a:pt x="0" y="0"/>
                  </a:lnTo>
                </a:path>
              </a:pathLst>
            </a:custGeom>
            <a:solidFill>
              <a:srgbClr val="0000FF"/>
            </a:solidFill>
            <a:ln w="9525">
              <a:solidFill>
                <a:srgbClr val="000000"/>
              </a:solidFill>
              <a:prstDash val="solid"/>
              <a:round/>
              <a:headEnd/>
              <a:tailEnd/>
            </a:ln>
          </p:spPr>
          <p:txBody>
            <a:bodyPr/>
            <a:lstStyle/>
            <a:p>
              <a:endParaRPr lang="en-US"/>
            </a:p>
          </p:txBody>
        </p:sp>
        <p:sp>
          <p:nvSpPr>
            <p:cNvPr id="315718" name="Freeform 322">
              <a:extLst>
                <a:ext uri="{FF2B5EF4-FFF2-40B4-BE49-F238E27FC236}">
                  <a16:creationId xmlns:a16="http://schemas.microsoft.com/office/drawing/2014/main" id="{0740BFB2-3987-9A67-5895-2E070B3E5FE3}"/>
                </a:ext>
              </a:extLst>
            </p:cNvPr>
            <p:cNvSpPr>
              <a:spLocks/>
            </p:cNvSpPr>
            <p:nvPr/>
          </p:nvSpPr>
          <p:spPr bwMode="auto">
            <a:xfrm>
              <a:off x="1495" y="2640"/>
              <a:ext cx="334" cy="0"/>
            </a:xfrm>
            <a:custGeom>
              <a:avLst/>
              <a:gdLst>
                <a:gd name="T0" fmla="*/ 28 w 357"/>
                <a:gd name="T1" fmla="*/ 28 w 357"/>
                <a:gd name="T2" fmla="*/ 26 w 357"/>
                <a:gd name="T3" fmla="*/ 24 w 357"/>
                <a:gd name="T4" fmla="*/ 24 w 357"/>
                <a:gd name="T5" fmla="*/ 22 w 357"/>
                <a:gd name="T6" fmla="*/ 21 w 357"/>
                <a:gd name="T7" fmla="*/ 20 w 357"/>
                <a:gd name="T8" fmla="*/ 20 w 357"/>
                <a:gd name="T9" fmla="*/ 19 w 357"/>
                <a:gd name="T10" fmla="*/ 18 w 357"/>
                <a:gd name="T11" fmla="*/ 17 w 357"/>
                <a:gd name="T12" fmla="*/ 16 w 357"/>
                <a:gd name="T13" fmla="*/ 15 w 357"/>
                <a:gd name="T14" fmla="*/ 14 w 357"/>
                <a:gd name="T15" fmla="*/ 12 w 357"/>
                <a:gd name="T16" fmla="*/ 11 w 357"/>
                <a:gd name="T17" fmla="*/ 9 w 357"/>
                <a:gd name="T18" fmla="*/ 8 w 357"/>
                <a:gd name="T19" fmla="*/ 7 w 357"/>
                <a:gd name="T20" fmla="*/ 7 w 357"/>
                <a:gd name="T21" fmla="*/ 7 w 357"/>
                <a:gd name="T22" fmla="*/ 7 w 357"/>
                <a:gd name="T23" fmla="*/ 7 w 357"/>
                <a:gd name="T24" fmla="*/ 7 w 357"/>
                <a:gd name="T25" fmla="*/ 7 w 357"/>
                <a:gd name="T26" fmla="*/ 0 w 357"/>
                <a:gd name="T27" fmla="*/ 0 w 35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Lst>
              <a:ahLst/>
              <a:cxnLst>
                <a:cxn ang="T28">
                  <a:pos x="T0" y="0"/>
                </a:cxn>
                <a:cxn ang="T29">
                  <a:pos x="T1" y="0"/>
                </a:cxn>
                <a:cxn ang="T30">
                  <a:pos x="T2" y="0"/>
                </a:cxn>
                <a:cxn ang="T31">
                  <a:pos x="T3" y="0"/>
                </a:cxn>
                <a:cxn ang="T32">
                  <a:pos x="T4" y="0"/>
                </a:cxn>
                <a:cxn ang="T33">
                  <a:pos x="T5" y="0"/>
                </a:cxn>
                <a:cxn ang="T34">
                  <a:pos x="T6" y="0"/>
                </a:cxn>
                <a:cxn ang="T35">
                  <a:pos x="T7" y="0"/>
                </a:cxn>
                <a:cxn ang="T36">
                  <a:pos x="T8" y="0"/>
                </a:cxn>
                <a:cxn ang="T37">
                  <a:pos x="T9" y="0"/>
                </a:cxn>
                <a:cxn ang="T38">
                  <a:pos x="T10" y="0"/>
                </a:cxn>
                <a:cxn ang="T39">
                  <a:pos x="T11" y="0"/>
                </a:cxn>
                <a:cxn ang="T40">
                  <a:pos x="T12" y="0"/>
                </a:cxn>
                <a:cxn ang="T41">
                  <a:pos x="T13" y="0"/>
                </a:cxn>
                <a:cxn ang="T42">
                  <a:pos x="T14" y="0"/>
                </a:cxn>
                <a:cxn ang="T43">
                  <a:pos x="T15" y="0"/>
                </a:cxn>
                <a:cxn ang="T44">
                  <a:pos x="T16" y="0"/>
                </a:cxn>
                <a:cxn ang="T45">
                  <a:pos x="T17" y="0"/>
                </a:cxn>
                <a:cxn ang="T46">
                  <a:pos x="T18" y="0"/>
                </a:cxn>
                <a:cxn ang="T47">
                  <a:pos x="T19" y="0"/>
                </a:cxn>
                <a:cxn ang="T48">
                  <a:pos x="T20" y="0"/>
                </a:cxn>
                <a:cxn ang="T49">
                  <a:pos x="T21" y="0"/>
                </a:cxn>
                <a:cxn ang="T50">
                  <a:pos x="T22" y="0"/>
                </a:cxn>
                <a:cxn ang="T51">
                  <a:pos x="T23" y="0"/>
                </a:cxn>
                <a:cxn ang="T52">
                  <a:pos x="T24" y="0"/>
                </a:cxn>
                <a:cxn ang="T53">
                  <a:pos x="T25" y="0"/>
                </a:cxn>
                <a:cxn ang="T54">
                  <a:pos x="T26" y="0"/>
                </a:cxn>
                <a:cxn ang="T55">
                  <a:pos x="T27" y="0"/>
                </a:cxn>
              </a:cxnLst>
              <a:rect l="0" t="0" r="r" b="b"/>
              <a:pathLst>
                <a:path w="357">
                  <a:moveTo>
                    <a:pt x="357" y="0"/>
                  </a:moveTo>
                  <a:lnTo>
                    <a:pt x="344" y="0"/>
                  </a:lnTo>
                  <a:lnTo>
                    <a:pt x="332" y="0"/>
                  </a:lnTo>
                  <a:lnTo>
                    <a:pt x="313" y="0"/>
                  </a:lnTo>
                  <a:lnTo>
                    <a:pt x="301" y="0"/>
                  </a:lnTo>
                  <a:lnTo>
                    <a:pt x="289" y="0"/>
                  </a:lnTo>
                  <a:lnTo>
                    <a:pt x="277" y="0"/>
                  </a:lnTo>
                  <a:lnTo>
                    <a:pt x="258" y="0"/>
                  </a:lnTo>
                  <a:lnTo>
                    <a:pt x="246" y="0"/>
                  </a:lnTo>
                  <a:lnTo>
                    <a:pt x="234" y="0"/>
                  </a:lnTo>
                  <a:lnTo>
                    <a:pt x="221" y="0"/>
                  </a:lnTo>
                  <a:lnTo>
                    <a:pt x="203" y="0"/>
                  </a:lnTo>
                  <a:lnTo>
                    <a:pt x="191" y="0"/>
                  </a:lnTo>
                  <a:lnTo>
                    <a:pt x="178" y="0"/>
                  </a:lnTo>
                  <a:lnTo>
                    <a:pt x="166" y="0"/>
                  </a:lnTo>
                  <a:lnTo>
                    <a:pt x="148" y="0"/>
                  </a:lnTo>
                  <a:lnTo>
                    <a:pt x="135" y="0"/>
                  </a:lnTo>
                  <a:lnTo>
                    <a:pt x="123" y="0"/>
                  </a:lnTo>
                  <a:lnTo>
                    <a:pt x="111" y="0"/>
                  </a:lnTo>
                  <a:lnTo>
                    <a:pt x="92" y="0"/>
                  </a:lnTo>
                  <a:lnTo>
                    <a:pt x="80" y="0"/>
                  </a:lnTo>
                  <a:lnTo>
                    <a:pt x="68" y="0"/>
                  </a:lnTo>
                  <a:lnTo>
                    <a:pt x="55" y="0"/>
                  </a:lnTo>
                  <a:lnTo>
                    <a:pt x="37" y="0"/>
                  </a:lnTo>
                  <a:lnTo>
                    <a:pt x="25" y="0"/>
                  </a:lnTo>
                  <a:lnTo>
                    <a:pt x="12" y="0"/>
                  </a:lnTo>
                  <a:lnTo>
                    <a:pt x="0" y="0"/>
                  </a:lnTo>
                </a:path>
              </a:pathLst>
            </a:custGeom>
            <a:solidFill>
              <a:srgbClr val="0000FF"/>
            </a:solidFill>
            <a:ln w="9525">
              <a:solidFill>
                <a:srgbClr val="000000"/>
              </a:solidFill>
              <a:prstDash val="solid"/>
              <a:round/>
              <a:headEnd/>
              <a:tailEnd/>
            </a:ln>
          </p:spPr>
          <p:txBody>
            <a:bodyPr/>
            <a:lstStyle/>
            <a:p>
              <a:endParaRPr lang="en-US"/>
            </a:p>
          </p:txBody>
        </p:sp>
        <p:sp>
          <p:nvSpPr>
            <p:cNvPr id="315719" name="Freeform 323">
              <a:extLst>
                <a:ext uri="{FF2B5EF4-FFF2-40B4-BE49-F238E27FC236}">
                  <a16:creationId xmlns:a16="http://schemas.microsoft.com/office/drawing/2014/main" id="{995BD881-2276-38F3-705E-487EC9B8E304}"/>
                </a:ext>
              </a:extLst>
            </p:cNvPr>
            <p:cNvSpPr>
              <a:spLocks/>
            </p:cNvSpPr>
            <p:nvPr/>
          </p:nvSpPr>
          <p:spPr bwMode="auto">
            <a:xfrm>
              <a:off x="1495" y="2640"/>
              <a:ext cx="334" cy="0"/>
            </a:xfrm>
            <a:custGeom>
              <a:avLst/>
              <a:gdLst>
                <a:gd name="T0" fmla="*/ 28 w 357"/>
                <a:gd name="T1" fmla="*/ 28 w 357"/>
                <a:gd name="T2" fmla="*/ 26 w 357"/>
                <a:gd name="T3" fmla="*/ 24 w 357"/>
                <a:gd name="T4" fmla="*/ 24 w 357"/>
                <a:gd name="T5" fmla="*/ 22 w 357"/>
                <a:gd name="T6" fmla="*/ 21 w 357"/>
                <a:gd name="T7" fmla="*/ 20 w 357"/>
                <a:gd name="T8" fmla="*/ 20 w 357"/>
                <a:gd name="T9" fmla="*/ 19 w 357"/>
                <a:gd name="T10" fmla="*/ 18 w 357"/>
                <a:gd name="T11" fmla="*/ 17 w 357"/>
                <a:gd name="T12" fmla="*/ 16 w 357"/>
                <a:gd name="T13" fmla="*/ 15 w 357"/>
                <a:gd name="T14" fmla="*/ 14 w 357"/>
                <a:gd name="T15" fmla="*/ 12 w 357"/>
                <a:gd name="T16" fmla="*/ 11 w 357"/>
                <a:gd name="T17" fmla="*/ 9 w 357"/>
                <a:gd name="T18" fmla="*/ 8 w 357"/>
                <a:gd name="T19" fmla="*/ 7 w 357"/>
                <a:gd name="T20" fmla="*/ 7 w 357"/>
                <a:gd name="T21" fmla="*/ 7 w 357"/>
                <a:gd name="T22" fmla="*/ 7 w 357"/>
                <a:gd name="T23" fmla="*/ 7 w 357"/>
                <a:gd name="T24" fmla="*/ 7 w 357"/>
                <a:gd name="T25" fmla="*/ 7 w 357"/>
                <a:gd name="T26" fmla="*/ 0 w 357"/>
                <a:gd name="T27" fmla="*/ 0 w 35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Lst>
              <a:ahLst/>
              <a:cxnLst>
                <a:cxn ang="T28">
                  <a:pos x="T0" y="0"/>
                </a:cxn>
                <a:cxn ang="T29">
                  <a:pos x="T1" y="0"/>
                </a:cxn>
                <a:cxn ang="T30">
                  <a:pos x="T2" y="0"/>
                </a:cxn>
                <a:cxn ang="T31">
                  <a:pos x="T3" y="0"/>
                </a:cxn>
                <a:cxn ang="T32">
                  <a:pos x="T4" y="0"/>
                </a:cxn>
                <a:cxn ang="T33">
                  <a:pos x="T5" y="0"/>
                </a:cxn>
                <a:cxn ang="T34">
                  <a:pos x="T6" y="0"/>
                </a:cxn>
                <a:cxn ang="T35">
                  <a:pos x="T7" y="0"/>
                </a:cxn>
                <a:cxn ang="T36">
                  <a:pos x="T8" y="0"/>
                </a:cxn>
                <a:cxn ang="T37">
                  <a:pos x="T9" y="0"/>
                </a:cxn>
                <a:cxn ang="T38">
                  <a:pos x="T10" y="0"/>
                </a:cxn>
                <a:cxn ang="T39">
                  <a:pos x="T11" y="0"/>
                </a:cxn>
                <a:cxn ang="T40">
                  <a:pos x="T12" y="0"/>
                </a:cxn>
                <a:cxn ang="T41">
                  <a:pos x="T13" y="0"/>
                </a:cxn>
                <a:cxn ang="T42">
                  <a:pos x="T14" y="0"/>
                </a:cxn>
                <a:cxn ang="T43">
                  <a:pos x="T15" y="0"/>
                </a:cxn>
                <a:cxn ang="T44">
                  <a:pos x="T16" y="0"/>
                </a:cxn>
                <a:cxn ang="T45">
                  <a:pos x="T17" y="0"/>
                </a:cxn>
                <a:cxn ang="T46">
                  <a:pos x="T18" y="0"/>
                </a:cxn>
                <a:cxn ang="T47">
                  <a:pos x="T19" y="0"/>
                </a:cxn>
                <a:cxn ang="T48">
                  <a:pos x="T20" y="0"/>
                </a:cxn>
                <a:cxn ang="T49">
                  <a:pos x="T21" y="0"/>
                </a:cxn>
                <a:cxn ang="T50">
                  <a:pos x="T22" y="0"/>
                </a:cxn>
                <a:cxn ang="T51">
                  <a:pos x="T23" y="0"/>
                </a:cxn>
                <a:cxn ang="T52">
                  <a:pos x="T24" y="0"/>
                </a:cxn>
                <a:cxn ang="T53">
                  <a:pos x="T25" y="0"/>
                </a:cxn>
                <a:cxn ang="T54">
                  <a:pos x="T26" y="0"/>
                </a:cxn>
                <a:cxn ang="T55">
                  <a:pos x="T27" y="0"/>
                </a:cxn>
              </a:cxnLst>
              <a:rect l="0" t="0" r="r" b="b"/>
              <a:pathLst>
                <a:path w="357">
                  <a:moveTo>
                    <a:pt x="357" y="0"/>
                  </a:moveTo>
                  <a:lnTo>
                    <a:pt x="344" y="0"/>
                  </a:lnTo>
                  <a:lnTo>
                    <a:pt x="332" y="0"/>
                  </a:lnTo>
                  <a:lnTo>
                    <a:pt x="313" y="0"/>
                  </a:lnTo>
                  <a:lnTo>
                    <a:pt x="301" y="0"/>
                  </a:lnTo>
                  <a:lnTo>
                    <a:pt x="289" y="0"/>
                  </a:lnTo>
                  <a:lnTo>
                    <a:pt x="277" y="0"/>
                  </a:lnTo>
                  <a:lnTo>
                    <a:pt x="258" y="0"/>
                  </a:lnTo>
                  <a:lnTo>
                    <a:pt x="246" y="0"/>
                  </a:lnTo>
                  <a:lnTo>
                    <a:pt x="234" y="0"/>
                  </a:lnTo>
                  <a:lnTo>
                    <a:pt x="221" y="0"/>
                  </a:lnTo>
                  <a:lnTo>
                    <a:pt x="203" y="0"/>
                  </a:lnTo>
                  <a:lnTo>
                    <a:pt x="191" y="0"/>
                  </a:lnTo>
                  <a:lnTo>
                    <a:pt x="178" y="0"/>
                  </a:lnTo>
                  <a:lnTo>
                    <a:pt x="166" y="0"/>
                  </a:lnTo>
                  <a:lnTo>
                    <a:pt x="148" y="0"/>
                  </a:lnTo>
                  <a:lnTo>
                    <a:pt x="135" y="0"/>
                  </a:lnTo>
                  <a:lnTo>
                    <a:pt x="123" y="0"/>
                  </a:lnTo>
                  <a:lnTo>
                    <a:pt x="111" y="0"/>
                  </a:lnTo>
                  <a:lnTo>
                    <a:pt x="92" y="0"/>
                  </a:lnTo>
                  <a:lnTo>
                    <a:pt x="80" y="0"/>
                  </a:lnTo>
                  <a:lnTo>
                    <a:pt x="68" y="0"/>
                  </a:lnTo>
                  <a:lnTo>
                    <a:pt x="55" y="0"/>
                  </a:lnTo>
                  <a:lnTo>
                    <a:pt x="37" y="0"/>
                  </a:lnTo>
                  <a:lnTo>
                    <a:pt x="25" y="0"/>
                  </a:lnTo>
                  <a:lnTo>
                    <a:pt x="12" y="0"/>
                  </a:lnTo>
                  <a:lnTo>
                    <a:pt x="0" y="0"/>
                  </a:lnTo>
                </a:path>
              </a:pathLst>
            </a:custGeom>
            <a:solidFill>
              <a:srgbClr val="0000FF"/>
            </a:solidFill>
            <a:ln w="9525">
              <a:solidFill>
                <a:srgbClr val="000000"/>
              </a:solidFill>
              <a:prstDash val="solid"/>
              <a:round/>
              <a:headEnd/>
              <a:tailEnd/>
            </a:ln>
          </p:spPr>
          <p:txBody>
            <a:bodyPr/>
            <a:lstStyle/>
            <a:p>
              <a:endParaRPr lang="en-US"/>
            </a:p>
          </p:txBody>
        </p:sp>
        <p:sp>
          <p:nvSpPr>
            <p:cNvPr id="315720" name="Freeform 324">
              <a:extLst>
                <a:ext uri="{FF2B5EF4-FFF2-40B4-BE49-F238E27FC236}">
                  <a16:creationId xmlns:a16="http://schemas.microsoft.com/office/drawing/2014/main" id="{48554828-C68D-F428-A5D0-C50BAE0B4747}"/>
                </a:ext>
              </a:extLst>
            </p:cNvPr>
            <p:cNvSpPr>
              <a:spLocks/>
            </p:cNvSpPr>
            <p:nvPr/>
          </p:nvSpPr>
          <p:spPr bwMode="auto">
            <a:xfrm>
              <a:off x="1495" y="2640"/>
              <a:ext cx="334" cy="0"/>
            </a:xfrm>
            <a:custGeom>
              <a:avLst/>
              <a:gdLst>
                <a:gd name="T0" fmla="*/ 28 w 357"/>
                <a:gd name="T1" fmla="*/ 28 w 357"/>
                <a:gd name="T2" fmla="*/ 26 w 357"/>
                <a:gd name="T3" fmla="*/ 24 w 357"/>
                <a:gd name="T4" fmla="*/ 24 w 357"/>
                <a:gd name="T5" fmla="*/ 22 w 357"/>
                <a:gd name="T6" fmla="*/ 21 w 357"/>
                <a:gd name="T7" fmla="*/ 20 w 357"/>
                <a:gd name="T8" fmla="*/ 20 w 357"/>
                <a:gd name="T9" fmla="*/ 19 w 357"/>
                <a:gd name="T10" fmla="*/ 18 w 357"/>
                <a:gd name="T11" fmla="*/ 17 w 357"/>
                <a:gd name="T12" fmla="*/ 16 w 357"/>
                <a:gd name="T13" fmla="*/ 15 w 357"/>
                <a:gd name="T14" fmla="*/ 14 w 357"/>
                <a:gd name="T15" fmla="*/ 12 w 357"/>
                <a:gd name="T16" fmla="*/ 11 w 357"/>
                <a:gd name="T17" fmla="*/ 9 w 357"/>
                <a:gd name="T18" fmla="*/ 8 w 357"/>
                <a:gd name="T19" fmla="*/ 7 w 357"/>
                <a:gd name="T20" fmla="*/ 7 w 357"/>
                <a:gd name="T21" fmla="*/ 7 w 357"/>
                <a:gd name="T22" fmla="*/ 7 w 357"/>
                <a:gd name="T23" fmla="*/ 7 w 357"/>
                <a:gd name="T24" fmla="*/ 7 w 357"/>
                <a:gd name="T25" fmla="*/ 7 w 357"/>
                <a:gd name="T26" fmla="*/ 0 w 357"/>
                <a:gd name="T27" fmla="*/ 0 w 35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Lst>
              <a:ahLst/>
              <a:cxnLst>
                <a:cxn ang="T28">
                  <a:pos x="T0" y="0"/>
                </a:cxn>
                <a:cxn ang="T29">
                  <a:pos x="T1" y="0"/>
                </a:cxn>
                <a:cxn ang="T30">
                  <a:pos x="T2" y="0"/>
                </a:cxn>
                <a:cxn ang="T31">
                  <a:pos x="T3" y="0"/>
                </a:cxn>
                <a:cxn ang="T32">
                  <a:pos x="T4" y="0"/>
                </a:cxn>
                <a:cxn ang="T33">
                  <a:pos x="T5" y="0"/>
                </a:cxn>
                <a:cxn ang="T34">
                  <a:pos x="T6" y="0"/>
                </a:cxn>
                <a:cxn ang="T35">
                  <a:pos x="T7" y="0"/>
                </a:cxn>
                <a:cxn ang="T36">
                  <a:pos x="T8" y="0"/>
                </a:cxn>
                <a:cxn ang="T37">
                  <a:pos x="T9" y="0"/>
                </a:cxn>
                <a:cxn ang="T38">
                  <a:pos x="T10" y="0"/>
                </a:cxn>
                <a:cxn ang="T39">
                  <a:pos x="T11" y="0"/>
                </a:cxn>
                <a:cxn ang="T40">
                  <a:pos x="T12" y="0"/>
                </a:cxn>
                <a:cxn ang="T41">
                  <a:pos x="T13" y="0"/>
                </a:cxn>
                <a:cxn ang="T42">
                  <a:pos x="T14" y="0"/>
                </a:cxn>
                <a:cxn ang="T43">
                  <a:pos x="T15" y="0"/>
                </a:cxn>
                <a:cxn ang="T44">
                  <a:pos x="T16" y="0"/>
                </a:cxn>
                <a:cxn ang="T45">
                  <a:pos x="T17" y="0"/>
                </a:cxn>
                <a:cxn ang="T46">
                  <a:pos x="T18" y="0"/>
                </a:cxn>
                <a:cxn ang="T47">
                  <a:pos x="T19" y="0"/>
                </a:cxn>
                <a:cxn ang="T48">
                  <a:pos x="T20" y="0"/>
                </a:cxn>
                <a:cxn ang="T49">
                  <a:pos x="T21" y="0"/>
                </a:cxn>
                <a:cxn ang="T50">
                  <a:pos x="T22" y="0"/>
                </a:cxn>
                <a:cxn ang="T51">
                  <a:pos x="T23" y="0"/>
                </a:cxn>
                <a:cxn ang="T52">
                  <a:pos x="T24" y="0"/>
                </a:cxn>
                <a:cxn ang="T53">
                  <a:pos x="T25" y="0"/>
                </a:cxn>
                <a:cxn ang="T54">
                  <a:pos x="T26" y="0"/>
                </a:cxn>
                <a:cxn ang="T55">
                  <a:pos x="T27" y="0"/>
                </a:cxn>
              </a:cxnLst>
              <a:rect l="0" t="0" r="r" b="b"/>
              <a:pathLst>
                <a:path w="357">
                  <a:moveTo>
                    <a:pt x="357" y="0"/>
                  </a:moveTo>
                  <a:lnTo>
                    <a:pt x="344" y="0"/>
                  </a:lnTo>
                  <a:lnTo>
                    <a:pt x="332" y="0"/>
                  </a:lnTo>
                  <a:lnTo>
                    <a:pt x="313" y="0"/>
                  </a:lnTo>
                  <a:lnTo>
                    <a:pt x="301" y="0"/>
                  </a:lnTo>
                  <a:lnTo>
                    <a:pt x="289" y="0"/>
                  </a:lnTo>
                  <a:lnTo>
                    <a:pt x="277" y="0"/>
                  </a:lnTo>
                  <a:lnTo>
                    <a:pt x="258" y="0"/>
                  </a:lnTo>
                  <a:lnTo>
                    <a:pt x="246" y="0"/>
                  </a:lnTo>
                  <a:lnTo>
                    <a:pt x="234" y="0"/>
                  </a:lnTo>
                  <a:lnTo>
                    <a:pt x="221" y="0"/>
                  </a:lnTo>
                  <a:lnTo>
                    <a:pt x="203" y="0"/>
                  </a:lnTo>
                  <a:lnTo>
                    <a:pt x="191" y="0"/>
                  </a:lnTo>
                  <a:lnTo>
                    <a:pt x="178" y="0"/>
                  </a:lnTo>
                  <a:lnTo>
                    <a:pt x="166" y="0"/>
                  </a:lnTo>
                  <a:lnTo>
                    <a:pt x="148" y="0"/>
                  </a:lnTo>
                  <a:lnTo>
                    <a:pt x="135" y="0"/>
                  </a:lnTo>
                  <a:lnTo>
                    <a:pt x="123" y="0"/>
                  </a:lnTo>
                  <a:lnTo>
                    <a:pt x="111" y="0"/>
                  </a:lnTo>
                  <a:lnTo>
                    <a:pt x="92" y="0"/>
                  </a:lnTo>
                  <a:lnTo>
                    <a:pt x="80" y="0"/>
                  </a:lnTo>
                  <a:lnTo>
                    <a:pt x="68" y="0"/>
                  </a:lnTo>
                  <a:lnTo>
                    <a:pt x="55" y="0"/>
                  </a:lnTo>
                  <a:lnTo>
                    <a:pt x="37" y="0"/>
                  </a:lnTo>
                  <a:lnTo>
                    <a:pt x="25" y="0"/>
                  </a:lnTo>
                  <a:lnTo>
                    <a:pt x="12" y="0"/>
                  </a:lnTo>
                  <a:lnTo>
                    <a:pt x="0" y="0"/>
                  </a:lnTo>
                </a:path>
              </a:pathLst>
            </a:custGeom>
            <a:solidFill>
              <a:srgbClr val="0000FF"/>
            </a:solidFill>
            <a:ln w="9525">
              <a:solidFill>
                <a:srgbClr val="000000"/>
              </a:solidFill>
              <a:prstDash val="solid"/>
              <a:round/>
              <a:headEnd/>
              <a:tailEnd/>
            </a:ln>
          </p:spPr>
          <p:txBody>
            <a:bodyPr/>
            <a:lstStyle/>
            <a:p>
              <a:endParaRPr lang="en-US"/>
            </a:p>
          </p:txBody>
        </p:sp>
        <p:sp>
          <p:nvSpPr>
            <p:cNvPr id="315721" name="Freeform 325">
              <a:extLst>
                <a:ext uri="{FF2B5EF4-FFF2-40B4-BE49-F238E27FC236}">
                  <a16:creationId xmlns:a16="http://schemas.microsoft.com/office/drawing/2014/main" id="{4E71F8F4-F694-95F9-DE55-0A325AA68213}"/>
                </a:ext>
              </a:extLst>
            </p:cNvPr>
            <p:cNvSpPr>
              <a:spLocks/>
            </p:cNvSpPr>
            <p:nvPr/>
          </p:nvSpPr>
          <p:spPr bwMode="auto">
            <a:xfrm>
              <a:off x="1495" y="2640"/>
              <a:ext cx="334" cy="0"/>
            </a:xfrm>
            <a:custGeom>
              <a:avLst/>
              <a:gdLst>
                <a:gd name="T0" fmla="*/ 28 w 357"/>
                <a:gd name="T1" fmla="*/ 28 w 357"/>
                <a:gd name="T2" fmla="*/ 26 w 357"/>
                <a:gd name="T3" fmla="*/ 24 w 357"/>
                <a:gd name="T4" fmla="*/ 24 w 357"/>
                <a:gd name="T5" fmla="*/ 22 w 357"/>
                <a:gd name="T6" fmla="*/ 21 w 357"/>
                <a:gd name="T7" fmla="*/ 20 w 357"/>
                <a:gd name="T8" fmla="*/ 20 w 357"/>
                <a:gd name="T9" fmla="*/ 19 w 357"/>
                <a:gd name="T10" fmla="*/ 18 w 357"/>
                <a:gd name="T11" fmla="*/ 17 w 357"/>
                <a:gd name="T12" fmla="*/ 16 w 357"/>
                <a:gd name="T13" fmla="*/ 15 w 357"/>
                <a:gd name="T14" fmla="*/ 14 w 357"/>
                <a:gd name="T15" fmla="*/ 12 w 357"/>
                <a:gd name="T16" fmla="*/ 11 w 357"/>
                <a:gd name="T17" fmla="*/ 9 w 357"/>
                <a:gd name="T18" fmla="*/ 8 w 357"/>
                <a:gd name="T19" fmla="*/ 7 w 357"/>
                <a:gd name="T20" fmla="*/ 7 w 357"/>
                <a:gd name="T21" fmla="*/ 7 w 357"/>
                <a:gd name="T22" fmla="*/ 7 w 357"/>
                <a:gd name="T23" fmla="*/ 7 w 357"/>
                <a:gd name="T24" fmla="*/ 7 w 357"/>
                <a:gd name="T25" fmla="*/ 7 w 357"/>
                <a:gd name="T26" fmla="*/ 0 w 357"/>
                <a:gd name="T27" fmla="*/ 0 w 35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Lst>
              <a:ahLst/>
              <a:cxnLst>
                <a:cxn ang="T28">
                  <a:pos x="T0" y="0"/>
                </a:cxn>
                <a:cxn ang="T29">
                  <a:pos x="T1" y="0"/>
                </a:cxn>
                <a:cxn ang="T30">
                  <a:pos x="T2" y="0"/>
                </a:cxn>
                <a:cxn ang="T31">
                  <a:pos x="T3" y="0"/>
                </a:cxn>
                <a:cxn ang="T32">
                  <a:pos x="T4" y="0"/>
                </a:cxn>
                <a:cxn ang="T33">
                  <a:pos x="T5" y="0"/>
                </a:cxn>
                <a:cxn ang="T34">
                  <a:pos x="T6" y="0"/>
                </a:cxn>
                <a:cxn ang="T35">
                  <a:pos x="T7" y="0"/>
                </a:cxn>
                <a:cxn ang="T36">
                  <a:pos x="T8" y="0"/>
                </a:cxn>
                <a:cxn ang="T37">
                  <a:pos x="T9" y="0"/>
                </a:cxn>
                <a:cxn ang="T38">
                  <a:pos x="T10" y="0"/>
                </a:cxn>
                <a:cxn ang="T39">
                  <a:pos x="T11" y="0"/>
                </a:cxn>
                <a:cxn ang="T40">
                  <a:pos x="T12" y="0"/>
                </a:cxn>
                <a:cxn ang="T41">
                  <a:pos x="T13" y="0"/>
                </a:cxn>
                <a:cxn ang="T42">
                  <a:pos x="T14" y="0"/>
                </a:cxn>
                <a:cxn ang="T43">
                  <a:pos x="T15" y="0"/>
                </a:cxn>
                <a:cxn ang="T44">
                  <a:pos x="T16" y="0"/>
                </a:cxn>
                <a:cxn ang="T45">
                  <a:pos x="T17" y="0"/>
                </a:cxn>
                <a:cxn ang="T46">
                  <a:pos x="T18" y="0"/>
                </a:cxn>
                <a:cxn ang="T47">
                  <a:pos x="T19" y="0"/>
                </a:cxn>
                <a:cxn ang="T48">
                  <a:pos x="T20" y="0"/>
                </a:cxn>
                <a:cxn ang="T49">
                  <a:pos x="T21" y="0"/>
                </a:cxn>
                <a:cxn ang="T50">
                  <a:pos x="T22" y="0"/>
                </a:cxn>
                <a:cxn ang="T51">
                  <a:pos x="T23" y="0"/>
                </a:cxn>
                <a:cxn ang="T52">
                  <a:pos x="T24" y="0"/>
                </a:cxn>
                <a:cxn ang="T53">
                  <a:pos x="T25" y="0"/>
                </a:cxn>
                <a:cxn ang="T54">
                  <a:pos x="T26" y="0"/>
                </a:cxn>
                <a:cxn ang="T55">
                  <a:pos x="T27" y="0"/>
                </a:cxn>
              </a:cxnLst>
              <a:rect l="0" t="0" r="r" b="b"/>
              <a:pathLst>
                <a:path w="357">
                  <a:moveTo>
                    <a:pt x="357" y="0"/>
                  </a:moveTo>
                  <a:lnTo>
                    <a:pt x="344" y="0"/>
                  </a:lnTo>
                  <a:lnTo>
                    <a:pt x="332" y="0"/>
                  </a:lnTo>
                  <a:lnTo>
                    <a:pt x="313" y="0"/>
                  </a:lnTo>
                  <a:lnTo>
                    <a:pt x="301" y="0"/>
                  </a:lnTo>
                  <a:lnTo>
                    <a:pt x="289" y="0"/>
                  </a:lnTo>
                  <a:lnTo>
                    <a:pt x="277" y="0"/>
                  </a:lnTo>
                  <a:lnTo>
                    <a:pt x="258" y="0"/>
                  </a:lnTo>
                  <a:lnTo>
                    <a:pt x="246" y="0"/>
                  </a:lnTo>
                  <a:lnTo>
                    <a:pt x="234" y="0"/>
                  </a:lnTo>
                  <a:lnTo>
                    <a:pt x="221" y="0"/>
                  </a:lnTo>
                  <a:lnTo>
                    <a:pt x="203" y="0"/>
                  </a:lnTo>
                  <a:lnTo>
                    <a:pt x="191" y="0"/>
                  </a:lnTo>
                  <a:lnTo>
                    <a:pt x="178" y="0"/>
                  </a:lnTo>
                  <a:lnTo>
                    <a:pt x="166" y="0"/>
                  </a:lnTo>
                  <a:lnTo>
                    <a:pt x="148" y="0"/>
                  </a:lnTo>
                  <a:lnTo>
                    <a:pt x="135" y="0"/>
                  </a:lnTo>
                  <a:lnTo>
                    <a:pt x="123" y="0"/>
                  </a:lnTo>
                  <a:lnTo>
                    <a:pt x="111" y="0"/>
                  </a:lnTo>
                  <a:lnTo>
                    <a:pt x="92" y="0"/>
                  </a:lnTo>
                  <a:lnTo>
                    <a:pt x="80" y="0"/>
                  </a:lnTo>
                  <a:lnTo>
                    <a:pt x="68" y="0"/>
                  </a:lnTo>
                  <a:lnTo>
                    <a:pt x="55" y="0"/>
                  </a:lnTo>
                  <a:lnTo>
                    <a:pt x="37" y="0"/>
                  </a:lnTo>
                  <a:lnTo>
                    <a:pt x="25" y="0"/>
                  </a:lnTo>
                  <a:lnTo>
                    <a:pt x="12" y="0"/>
                  </a:lnTo>
                  <a:lnTo>
                    <a:pt x="0" y="0"/>
                  </a:lnTo>
                </a:path>
              </a:pathLst>
            </a:custGeom>
            <a:solidFill>
              <a:srgbClr val="0000FF"/>
            </a:solidFill>
            <a:ln w="9525">
              <a:solidFill>
                <a:srgbClr val="000000"/>
              </a:solidFill>
              <a:prstDash val="solid"/>
              <a:round/>
              <a:headEnd/>
              <a:tailEnd/>
            </a:ln>
          </p:spPr>
          <p:txBody>
            <a:bodyPr/>
            <a:lstStyle/>
            <a:p>
              <a:endParaRPr lang="en-US"/>
            </a:p>
          </p:txBody>
        </p:sp>
        <p:sp>
          <p:nvSpPr>
            <p:cNvPr id="315722" name="Freeform 326">
              <a:extLst>
                <a:ext uri="{FF2B5EF4-FFF2-40B4-BE49-F238E27FC236}">
                  <a16:creationId xmlns:a16="http://schemas.microsoft.com/office/drawing/2014/main" id="{ED3B82D9-9C9A-4E94-B08C-1A63CE9A0CE1}"/>
                </a:ext>
              </a:extLst>
            </p:cNvPr>
            <p:cNvSpPr>
              <a:spLocks/>
            </p:cNvSpPr>
            <p:nvPr/>
          </p:nvSpPr>
          <p:spPr bwMode="auto">
            <a:xfrm>
              <a:off x="1495" y="2640"/>
              <a:ext cx="334" cy="0"/>
            </a:xfrm>
            <a:custGeom>
              <a:avLst/>
              <a:gdLst>
                <a:gd name="T0" fmla="*/ 28 w 357"/>
                <a:gd name="T1" fmla="*/ 28 w 357"/>
                <a:gd name="T2" fmla="*/ 26 w 357"/>
                <a:gd name="T3" fmla="*/ 24 w 357"/>
                <a:gd name="T4" fmla="*/ 24 w 357"/>
                <a:gd name="T5" fmla="*/ 22 w 357"/>
                <a:gd name="T6" fmla="*/ 21 w 357"/>
                <a:gd name="T7" fmla="*/ 20 w 357"/>
                <a:gd name="T8" fmla="*/ 20 w 357"/>
                <a:gd name="T9" fmla="*/ 19 w 357"/>
                <a:gd name="T10" fmla="*/ 18 w 357"/>
                <a:gd name="T11" fmla="*/ 17 w 357"/>
                <a:gd name="T12" fmla="*/ 16 w 357"/>
                <a:gd name="T13" fmla="*/ 15 w 357"/>
                <a:gd name="T14" fmla="*/ 14 w 357"/>
                <a:gd name="T15" fmla="*/ 12 w 357"/>
                <a:gd name="T16" fmla="*/ 11 w 357"/>
                <a:gd name="T17" fmla="*/ 9 w 357"/>
                <a:gd name="T18" fmla="*/ 8 w 357"/>
                <a:gd name="T19" fmla="*/ 7 w 357"/>
                <a:gd name="T20" fmla="*/ 7 w 357"/>
                <a:gd name="T21" fmla="*/ 7 w 357"/>
                <a:gd name="T22" fmla="*/ 7 w 357"/>
                <a:gd name="T23" fmla="*/ 7 w 357"/>
                <a:gd name="T24" fmla="*/ 7 w 357"/>
                <a:gd name="T25" fmla="*/ 7 w 357"/>
                <a:gd name="T26" fmla="*/ 0 w 357"/>
                <a:gd name="T27" fmla="*/ 0 w 35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Lst>
              <a:ahLst/>
              <a:cxnLst>
                <a:cxn ang="T28">
                  <a:pos x="T0" y="0"/>
                </a:cxn>
                <a:cxn ang="T29">
                  <a:pos x="T1" y="0"/>
                </a:cxn>
                <a:cxn ang="T30">
                  <a:pos x="T2" y="0"/>
                </a:cxn>
                <a:cxn ang="T31">
                  <a:pos x="T3" y="0"/>
                </a:cxn>
                <a:cxn ang="T32">
                  <a:pos x="T4" y="0"/>
                </a:cxn>
                <a:cxn ang="T33">
                  <a:pos x="T5" y="0"/>
                </a:cxn>
                <a:cxn ang="T34">
                  <a:pos x="T6" y="0"/>
                </a:cxn>
                <a:cxn ang="T35">
                  <a:pos x="T7" y="0"/>
                </a:cxn>
                <a:cxn ang="T36">
                  <a:pos x="T8" y="0"/>
                </a:cxn>
                <a:cxn ang="T37">
                  <a:pos x="T9" y="0"/>
                </a:cxn>
                <a:cxn ang="T38">
                  <a:pos x="T10" y="0"/>
                </a:cxn>
                <a:cxn ang="T39">
                  <a:pos x="T11" y="0"/>
                </a:cxn>
                <a:cxn ang="T40">
                  <a:pos x="T12" y="0"/>
                </a:cxn>
                <a:cxn ang="T41">
                  <a:pos x="T13" y="0"/>
                </a:cxn>
                <a:cxn ang="T42">
                  <a:pos x="T14" y="0"/>
                </a:cxn>
                <a:cxn ang="T43">
                  <a:pos x="T15" y="0"/>
                </a:cxn>
                <a:cxn ang="T44">
                  <a:pos x="T16" y="0"/>
                </a:cxn>
                <a:cxn ang="T45">
                  <a:pos x="T17" y="0"/>
                </a:cxn>
                <a:cxn ang="T46">
                  <a:pos x="T18" y="0"/>
                </a:cxn>
                <a:cxn ang="T47">
                  <a:pos x="T19" y="0"/>
                </a:cxn>
                <a:cxn ang="T48">
                  <a:pos x="T20" y="0"/>
                </a:cxn>
                <a:cxn ang="T49">
                  <a:pos x="T21" y="0"/>
                </a:cxn>
                <a:cxn ang="T50">
                  <a:pos x="T22" y="0"/>
                </a:cxn>
                <a:cxn ang="T51">
                  <a:pos x="T23" y="0"/>
                </a:cxn>
                <a:cxn ang="T52">
                  <a:pos x="T24" y="0"/>
                </a:cxn>
                <a:cxn ang="T53">
                  <a:pos x="T25" y="0"/>
                </a:cxn>
                <a:cxn ang="T54">
                  <a:pos x="T26" y="0"/>
                </a:cxn>
                <a:cxn ang="T55">
                  <a:pos x="T27" y="0"/>
                </a:cxn>
              </a:cxnLst>
              <a:rect l="0" t="0" r="r" b="b"/>
              <a:pathLst>
                <a:path w="357">
                  <a:moveTo>
                    <a:pt x="357" y="0"/>
                  </a:moveTo>
                  <a:lnTo>
                    <a:pt x="344" y="0"/>
                  </a:lnTo>
                  <a:lnTo>
                    <a:pt x="332" y="0"/>
                  </a:lnTo>
                  <a:lnTo>
                    <a:pt x="313" y="0"/>
                  </a:lnTo>
                  <a:lnTo>
                    <a:pt x="301" y="0"/>
                  </a:lnTo>
                  <a:lnTo>
                    <a:pt x="289" y="0"/>
                  </a:lnTo>
                  <a:lnTo>
                    <a:pt x="277" y="0"/>
                  </a:lnTo>
                  <a:lnTo>
                    <a:pt x="258" y="0"/>
                  </a:lnTo>
                  <a:lnTo>
                    <a:pt x="246" y="0"/>
                  </a:lnTo>
                  <a:lnTo>
                    <a:pt x="234" y="0"/>
                  </a:lnTo>
                  <a:lnTo>
                    <a:pt x="221" y="0"/>
                  </a:lnTo>
                  <a:lnTo>
                    <a:pt x="203" y="0"/>
                  </a:lnTo>
                  <a:lnTo>
                    <a:pt x="191" y="0"/>
                  </a:lnTo>
                  <a:lnTo>
                    <a:pt x="178" y="0"/>
                  </a:lnTo>
                  <a:lnTo>
                    <a:pt x="166" y="0"/>
                  </a:lnTo>
                  <a:lnTo>
                    <a:pt x="148" y="0"/>
                  </a:lnTo>
                  <a:lnTo>
                    <a:pt x="135" y="0"/>
                  </a:lnTo>
                  <a:lnTo>
                    <a:pt x="123" y="0"/>
                  </a:lnTo>
                  <a:lnTo>
                    <a:pt x="111" y="0"/>
                  </a:lnTo>
                  <a:lnTo>
                    <a:pt x="92" y="0"/>
                  </a:lnTo>
                  <a:lnTo>
                    <a:pt x="80" y="0"/>
                  </a:lnTo>
                  <a:lnTo>
                    <a:pt x="68" y="0"/>
                  </a:lnTo>
                  <a:lnTo>
                    <a:pt x="55" y="0"/>
                  </a:lnTo>
                  <a:lnTo>
                    <a:pt x="37" y="0"/>
                  </a:lnTo>
                  <a:lnTo>
                    <a:pt x="25" y="0"/>
                  </a:lnTo>
                  <a:lnTo>
                    <a:pt x="12" y="0"/>
                  </a:lnTo>
                  <a:lnTo>
                    <a:pt x="0" y="0"/>
                  </a:lnTo>
                </a:path>
              </a:pathLst>
            </a:custGeom>
            <a:solidFill>
              <a:srgbClr val="0000FF"/>
            </a:solidFill>
            <a:ln w="9525">
              <a:solidFill>
                <a:srgbClr val="000000"/>
              </a:solidFill>
              <a:prstDash val="solid"/>
              <a:round/>
              <a:headEnd/>
              <a:tailEnd/>
            </a:ln>
          </p:spPr>
          <p:txBody>
            <a:bodyPr/>
            <a:lstStyle/>
            <a:p>
              <a:endParaRPr lang="en-US"/>
            </a:p>
          </p:txBody>
        </p:sp>
        <p:sp>
          <p:nvSpPr>
            <p:cNvPr id="315723" name="Freeform 327">
              <a:extLst>
                <a:ext uri="{FF2B5EF4-FFF2-40B4-BE49-F238E27FC236}">
                  <a16:creationId xmlns:a16="http://schemas.microsoft.com/office/drawing/2014/main" id="{17CC0AA3-9259-4AB7-3CD7-B78F2619F633}"/>
                </a:ext>
              </a:extLst>
            </p:cNvPr>
            <p:cNvSpPr>
              <a:spLocks/>
            </p:cNvSpPr>
            <p:nvPr/>
          </p:nvSpPr>
          <p:spPr bwMode="auto">
            <a:xfrm>
              <a:off x="679" y="2640"/>
              <a:ext cx="816" cy="1062"/>
            </a:xfrm>
            <a:custGeom>
              <a:avLst/>
              <a:gdLst>
                <a:gd name="T0" fmla="*/ 65 w 873"/>
                <a:gd name="T1" fmla="*/ 7 h 1136"/>
                <a:gd name="T2" fmla="*/ 64 w 873"/>
                <a:gd name="T3" fmla="*/ 7 h 1136"/>
                <a:gd name="T4" fmla="*/ 61 w 873"/>
                <a:gd name="T5" fmla="*/ 7 h 1136"/>
                <a:gd name="T6" fmla="*/ 60 w 873"/>
                <a:gd name="T7" fmla="*/ 10 h 1136"/>
                <a:gd name="T8" fmla="*/ 57 w 873"/>
                <a:gd name="T9" fmla="*/ 13 h 1136"/>
                <a:gd name="T10" fmla="*/ 56 w 873"/>
                <a:gd name="T11" fmla="*/ 16 h 1136"/>
                <a:gd name="T12" fmla="*/ 53 w 873"/>
                <a:gd name="T13" fmla="*/ 19 h 1136"/>
                <a:gd name="T14" fmla="*/ 50 w 873"/>
                <a:gd name="T15" fmla="*/ 21 h 1136"/>
                <a:gd name="T16" fmla="*/ 49 w 873"/>
                <a:gd name="T17" fmla="*/ 24 h 1136"/>
                <a:gd name="T18" fmla="*/ 47 w 873"/>
                <a:gd name="T19" fmla="*/ 28 h 1136"/>
                <a:gd name="T20" fmla="*/ 44 w 873"/>
                <a:gd name="T21" fmla="*/ 30 h 1136"/>
                <a:gd name="T22" fmla="*/ 43 w 873"/>
                <a:gd name="T23" fmla="*/ 33 h 1136"/>
                <a:gd name="T24" fmla="*/ 40 w 873"/>
                <a:gd name="T25" fmla="*/ 35 h 1136"/>
                <a:gd name="T26" fmla="*/ 38 w 873"/>
                <a:gd name="T27" fmla="*/ 38 h 1136"/>
                <a:gd name="T28" fmla="*/ 36 w 873"/>
                <a:gd name="T29" fmla="*/ 41 h 1136"/>
                <a:gd name="T30" fmla="*/ 34 w 873"/>
                <a:gd name="T31" fmla="*/ 44 h 1136"/>
                <a:gd name="T32" fmla="*/ 32 w 873"/>
                <a:gd name="T33" fmla="*/ 47 h 1136"/>
                <a:gd name="T34" fmla="*/ 30 w 873"/>
                <a:gd name="T35" fmla="*/ 50 h 1136"/>
                <a:gd name="T36" fmla="*/ 28 w 873"/>
                <a:gd name="T37" fmla="*/ 51 h 1136"/>
                <a:gd name="T38" fmla="*/ 26 w 873"/>
                <a:gd name="T39" fmla="*/ 54 h 1136"/>
                <a:gd name="T40" fmla="*/ 23 w 873"/>
                <a:gd name="T41" fmla="*/ 57 h 1136"/>
                <a:gd name="T42" fmla="*/ 21 w 873"/>
                <a:gd name="T43" fmla="*/ 61 h 1136"/>
                <a:gd name="T44" fmla="*/ 19 w 873"/>
                <a:gd name="T45" fmla="*/ 62 h 1136"/>
                <a:gd name="T46" fmla="*/ 18 w 873"/>
                <a:gd name="T47" fmla="*/ 66 h 1136"/>
                <a:gd name="T48" fmla="*/ 15 w 873"/>
                <a:gd name="T49" fmla="*/ 69 h 1136"/>
                <a:gd name="T50" fmla="*/ 13 w 873"/>
                <a:gd name="T51" fmla="*/ 71 h 1136"/>
                <a:gd name="T52" fmla="*/ 10 w 873"/>
                <a:gd name="T53" fmla="*/ 74 h 1136"/>
                <a:gd name="T54" fmla="*/ 7 w 873"/>
                <a:gd name="T55" fmla="*/ 76 h 1136"/>
                <a:gd name="T56" fmla="*/ 7 w 873"/>
                <a:gd name="T57" fmla="*/ 79 h 1136"/>
                <a:gd name="T58" fmla="*/ 7 w 873"/>
                <a:gd name="T59" fmla="*/ 81 h 1136"/>
                <a:gd name="T60" fmla="*/ 7 w 873"/>
                <a:gd name="T61" fmla="*/ 85 h 1136"/>
                <a:gd name="T62" fmla="*/ 0 w 873"/>
                <a:gd name="T63" fmla="*/ 87 h 11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873" h="1136">
                  <a:moveTo>
                    <a:pt x="873" y="0"/>
                  </a:moveTo>
                  <a:lnTo>
                    <a:pt x="855" y="19"/>
                  </a:lnTo>
                  <a:lnTo>
                    <a:pt x="842" y="37"/>
                  </a:lnTo>
                  <a:lnTo>
                    <a:pt x="830" y="56"/>
                  </a:lnTo>
                  <a:lnTo>
                    <a:pt x="818" y="74"/>
                  </a:lnTo>
                  <a:lnTo>
                    <a:pt x="799" y="92"/>
                  </a:lnTo>
                  <a:lnTo>
                    <a:pt x="787" y="111"/>
                  </a:lnTo>
                  <a:lnTo>
                    <a:pt x="775" y="129"/>
                  </a:lnTo>
                  <a:lnTo>
                    <a:pt x="762" y="148"/>
                  </a:lnTo>
                  <a:lnTo>
                    <a:pt x="744" y="160"/>
                  </a:lnTo>
                  <a:lnTo>
                    <a:pt x="732" y="178"/>
                  </a:lnTo>
                  <a:lnTo>
                    <a:pt x="719" y="197"/>
                  </a:lnTo>
                  <a:lnTo>
                    <a:pt x="707" y="215"/>
                  </a:lnTo>
                  <a:lnTo>
                    <a:pt x="689" y="234"/>
                  </a:lnTo>
                  <a:lnTo>
                    <a:pt x="676" y="252"/>
                  </a:lnTo>
                  <a:lnTo>
                    <a:pt x="664" y="270"/>
                  </a:lnTo>
                  <a:lnTo>
                    <a:pt x="652" y="289"/>
                  </a:lnTo>
                  <a:lnTo>
                    <a:pt x="633" y="307"/>
                  </a:lnTo>
                  <a:lnTo>
                    <a:pt x="621" y="326"/>
                  </a:lnTo>
                  <a:lnTo>
                    <a:pt x="609" y="344"/>
                  </a:lnTo>
                  <a:lnTo>
                    <a:pt x="596" y="362"/>
                  </a:lnTo>
                  <a:lnTo>
                    <a:pt x="578" y="381"/>
                  </a:lnTo>
                  <a:lnTo>
                    <a:pt x="566" y="399"/>
                  </a:lnTo>
                  <a:lnTo>
                    <a:pt x="553" y="418"/>
                  </a:lnTo>
                  <a:lnTo>
                    <a:pt x="541" y="430"/>
                  </a:lnTo>
                  <a:lnTo>
                    <a:pt x="523" y="448"/>
                  </a:lnTo>
                  <a:lnTo>
                    <a:pt x="510" y="467"/>
                  </a:lnTo>
                  <a:lnTo>
                    <a:pt x="498" y="485"/>
                  </a:lnTo>
                  <a:lnTo>
                    <a:pt x="486" y="504"/>
                  </a:lnTo>
                  <a:lnTo>
                    <a:pt x="467" y="522"/>
                  </a:lnTo>
                  <a:lnTo>
                    <a:pt x="455" y="540"/>
                  </a:lnTo>
                  <a:lnTo>
                    <a:pt x="443" y="559"/>
                  </a:lnTo>
                  <a:lnTo>
                    <a:pt x="430" y="577"/>
                  </a:lnTo>
                  <a:lnTo>
                    <a:pt x="412" y="596"/>
                  </a:lnTo>
                  <a:lnTo>
                    <a:pt x="400" y="614"/>
                  </a:lnTo>
                  <a:lnTo>
                    <a:pt x="387" y="632"/>
                  </a:lnTo>
                  <a:lnTo>
                    <a:pt x="375" y="651"/>
                  </a:lnTo>
                  <a:lnTo>
                    <a:pt x="357" y="669"/>
                  </a:lnTo>
                  <a:lnTo>
                    <a:pt x="344" y="688"/>
                  </a:lnTo>
                  <a:lnTo>
                    <a:pt x="332" y="700"/>
                  </a:lnTo>
                  <a:lnTo>
                    <a:pt x="320" y="718"/>
                  </a:lnTo>
                  <a:lnTo>
                    <a:pt x="301" y="737"/>
                  </a:lnTo>
                  <a:lnTo>
                    <a:pt x="289" y="755"/>
                  </a:lnTo>
                  <a:lnTo>
                    <a:pt x="277" y="774"/>
                  </a:lnTo>
                  <a:lnTo>
                    <a:pt x="258" y="792"/>
                  </a:lnTo>
                  <a:lnTo>
                    <a:pt x="246" y="810"/>
                  </a:lnTo>
                  <a:lnTo>
                    <a:pt x="234" y="829"/>
                  </a:lnTo>
                  <a:lnTo>
                    <a:pt x="221" y="847"/>
                  </a:lnTo>
                  <a:lnTo>
                    <a:pt x="203" y="866"/>
                  </a:lnTo>
                  <a:lnTo>
                    <a:pt x="191" y="884"/>
                  </a:lnTo>
                  <a:lnTo>
                    <a:pt x="178" y="902"/>
                  </a:lnTo>
                  <a:lnTo>
                    <a:pt x="166" y="921"/>
                  </a:lnTo>
                  <a:lnTo>
                    <a:pt x="148" y="939"/>
                  </a:lnTo>
                  <a:lnTo>
                    <a:pt x="135" y="958"/>
                  </a:lnTo>
                  <a:lnTo>
                    <a:pt x="123" y="970"/>
                  </a:lnTo>
                  <a:lnTo>
                    <a:pt x="111" y="988"/>
                  </a:lnTo>
                  <a:lnTo>
                    <a:pt x="92" y="1007"/>
                  </a:lnTo>
                  <a:lnTo>
                    <a:pt x="80" y="1025"/>
                  </a:lnTo>
                  <a:lnTo>
                    <a:pt x="68" y="1044"/>
                  </a:lnTo>
                  <a:lnTo>
                    <a:pt x="55" y="1062"/>
                  </a:lnTo>
                  <a:lnTo>
                    <a:pt x="37" y="1080"/>
                  </a:lnTo>
                  <a:lnTo>
                    <a:pt x="25" y="1099"/>
                  </a:lnTo>
                  <a:lnTo>
                    <a:pt x="12" y="1117"/>
                  </a:lnTo>
                  <a:lnTo>
                    <a:pt x="0" y="113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5724" name="Freeform 328">
              <a:extLst>
                <a:ext uri="{FF2B5EF4-FFF2-40B4-BE49-F238E27FC236}">
                  <a16:creationId xmlns:a16="http://schemas.microsoft.com/office/drawing/2014/main" id="{8EE41236-1802-2189-CD99-093B3940BE73}"/>
                </a:ext>
              </a:extLst>
            </p:cNvPr>
            <p:cNvSpPr>
              <a:spLocks/>
            </p:cNvSpPr>
            <p:nvPr/>
          </p:nvSpPr>
          <p:spPr bwMode="auto">
            <a:xfrm>
              <a:off x="679" y="2640"/>
              <a:ext cx="816" cy="1062"/>
            </a:xfrm>
            <a:custGeom>
              <a:avLst/>
              <a:gdLst>
                <a:gd name="T0" fmla="*/ 65 w 873"/>
                <a:gd name="T1" fmla="*/ 7 h 1136"/>
                <a:gd name="T2" fmla="*/ 64 w 873"/>
                <a:gd name="T3" fmla="*/ 7 h 1136"/>
                <a:gd name="T4" fmla="*/ 61 w 873"/>
                <a:gd name="T5" fmla="*/ 7 h 1136"/>
                <a:gd name="T6" fmla="*/ 60 w 873"/>
                <a:gd name="T7" fmla="*/ 10 h 1136"/>
                <a:gd name="T8" fmla="*/ 57 w 873"/>
                <a:gd name="T9" fmla="*/ 13 h 1136"/>
                <a:gd name="T10" fmla="*/ 56 w 873"/>
                <a:gd name="T11" fmla="*/ 16 h 1136"/>
                <a:gd name="T12" fmla="*/ 53 w 873"/>
                <a:gd name="T13" fmla="*/ 19 h 1136"/>
                <a:gd name="T14" fmla="*/ 50 w 873"/>
                <a:gd name="T15" fmla="*/ 21 h 1136"/>
                <a:gd name="T16" fmla="*/ 49 w 873"/>
                <a:gd name="T17" fmla="*/ 24 h 1136"/>
                <a:gd name="T18" fmla="*/ 47 w 873"/>
                <a:gd name="T19" fmla="*/ 28 h 1136"/>
                <a:gd name="T20" fmla="*/ 44 w 873"/>
                <a:gd name="T21" fmla="*/ 30 h 1136"/>
                <a:gd name="T22" fmla="*/ 43 w 873"/>
                <a:gd name="T23" fmla="*/ 33 h 1136"/>
                <a:gd name="T24" fmla="*/ 40 w 873"/>
                <a:gd name="T25" fmla="*/ 35 h 1136"/>
                <a:gd name="T26" fmla="*/ 38 w 873"/>
                <a:gd name="T27" fmla="*/ 38 h 1136"/>
                <a:gd name="T28" fmla="*/ 36 w 873"/>
                <a:gd name="T29" fmla="*/ 41 h 1136"/>
                <a:gd name="T30" fmla="*/ 34 w 873"/>
                <a:gd name="T31" fmla="*/ 44 h 1136"/>
                <a:gd name="T32" fmla="*/ 32 w 873"/>
                <a:gd name="T33" fmla="*/ 47 h 1136"/>
                <a:gd name="T34" fmla="*/ 30 w 873"/>
                <a:gd name="T35" fmla="*/ 50 h 1136"/>
                <a:gd name="T36" fmla="*/ 28 w 873"/>
                <a:gd name="T37" fmla="*/ 51 h 1136"/>
                <a:gd name="T38" fmla="*/ 26 w 873"/>
                <a:gd name="T39" fmla="*/ 54 h 1136"/>
                <a:gd name="T40" fmla="*/ 23 w 873"/>
                <a:gd name="T41" fmla="*/ 57 h 1136"/>
                <a:gd name="T42" fmla="*/ 21 w 873"/>
                <a:gd name="T43" fmla="*/ 61 h 1136"/>
                <a:gd name="T44" fmla="*/ 19 w 873"/>
                <a:gd name="T45" fmla="*/ 62 h 1136"/>
                <a:gd name="T46" fmla="*/ 18 w 873"/>
                <a:gd name="T47" fmla="*/ 66 h 1136"/>
                <a:gd name="T48" fmla="*/ 15 w 873"/>
                <a:gd name="T49" fmla="*/ 69 h 1136"/>
                <a:gd name="T50" fmla="*/ 13 w 873"/>
                <a:gd name="T51" fmla="*/ 71 h 1136"/>
                <a:gd name="T52" fmla="*/ 10 w 873"/>
                <a:gd name="T53" fmla="*/ 74 h 1136"/>
                <a:gd name="T54" fmla="*/ 7 w 873"/>
                <a:gd name="T55" fmla="*/ 76 h 1136"/>
                <a:gd name="T56" fmla="*/ 7 w 873"/>
                <a:gd name="T57" fmla="*/ 79 h 1136"/>
                <a:gd name="T58" fmla="*/ 7 w 873"/>
                <a:gd name="T59" fmla="*/ 81 h 1136"/>
                <a:gd name="T60" fmla="*/ 7 w 873"/>
                <a:gd name="T61" fmla="*/ 85 h 1136"/>
                <a:gd name="T62" fmla="*/ 0 w 873"/>
                <a:gd name="T63" fmla="*/ 87 h 11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873" h="1136">
                  <a:moveTo>
                    <a:pt x="873" y="0"/>
                  </a:moveTo>
                  <a:lnTo>
                    <a:pt x="855" y="19"/>
                  </a:lnTo>
                  <a:lnTo>
                    <a:pt x="842" y="37"/>
                  </a:lnTo>
                  <a:lnTo>
                    <a:pt x="830" y="56"/>
                  </a:lnTo>
                  <a:lnTo>
                    <a:pt x="818" y="74"/>
                  </a:lnTo>
                  <a:lnTo>
                    <a:pt x="799" y="92"/>
                  </a:lnTo>
                  <a:lnTo>
                    <a:pt x="787" y="111"/>
                  </a:lnTo>
                  <a:lnTo>
                    <a:pt x="775" y="129"/>
                  </a:lnTo>
                  <a:lnTo>
                    <a:pt x="762" y="148"/>
                  </a:lnTo>
                  <a:lnTo>
                    <a:pt x="744" y="160"/>
                  </a:lnTo>
                  <a:lnTo>
                    <a:pt x="732" y="178"/>
                  </a:lnTo>
                  <a:lnTo>
                    <a:pt x="719" y="197"/>
                  </a:lnTo>
                  <a:lnTo>
                    <a:pt x="707" y="215"/>
                  </a:lnTo>
                  <a:lnTo>
                    <a:pt x="689" y="234"/>
                  </a:lnTo>
                  <a:lnTo>
                    <a:pt x="676" y="252"/>
                  </a:lnTo>
                  <a:lnTo>
                    <a:pt x="664" y="270"/>
                  </a:lnTo>
                  <a:lnTo>
                    <a:pt x="652" y="289"/>
                  </a:lnTo>
                  <a:lnTo>
                    <a:pt x="633" y="307"/>
                  </a:lnTo>
                  <a:lnTo>
                    <a:pt x="621" y="326"/>
                  </a:lnTo>
                  <a:lnTo>
                    <a:pt x="609" y="344"/>
                  </a:lnTo>
                  <a:lnTo>
                    <a:pt x="596" y="362"/>
                  </a:lnTo>
                  <a:lnTo>
                    <a:pt x="578" y="381"/>
                  </a:lnTo>
                  <a:lnTo>
                    <a:pt x="566" y="399"/>
                  </a:lnTo>
                  <a:lnTo>
                    <a:pt x="553" y="418"/>
                  </a:lnTo>
                  <a:lnTo>
                    <a:pt x="541" y="430"/>
                  </a:lnTo>
                  <a:lnTo>
                    <a:pt x="523" y="448"/>
                  </a:lnTo>
                  <a:lnTo>
                    <a:pt x="510" y="467"/>
                  </a:lnTo>
                  <a:lnTo>
                    <a:pt x="498" y="485"/>
                  </a:lnTo>
                  <a:lnTo>
                    <a:pt x="486" y="504"/>
                  </a:lnTo>
                  <a:lnTo>
                    <a:pt x="467" y="522"/>
                  </a:lnTo>
                  <a:lnTo>
                    <a:pt x="455" y="540"/>
                  </a:lnTo>
                  <a:lnTo>
                    <a:pt x="443" y="559"/>
                  </a:lnTo>
                  <a:lnTo>
                    <a:pt x="430" y="577"/>
                  </a:lnTo>
                  <a:lnTo>
                    <a:pt x="412" y="596"/>
                  </a:lnTo>
                  <a:lnTo>
                    <a:pt x="400" y="614"/>
                  </a:lnTo>
                  <a:lnTo>
                    <a:pt x="387" y="632"/>
                  </a:lnTo>
                  <a:lnTo>
                    <a:pt x="375" y="651"/>
                  </a:lnTo>
                  <a:lnTo>
                    <a:pt x="357" y="669"/>
                  </a:lnTo>
                  <a:lnTo>
                    <a:pt x="344" y="688"/>
                  </a:lnTo>
                  <a:lnTo>
                    <a:pt x="332" y="700"/>
                  </a:lnTo>
                  <a:lnTo>
                    <a:pt x="320" y="718"/>
                  </a:lnTo>
                  <a:lnTo>
                    <a:pt x="301" y="737"/>
                  </a:lnTo>
                  <a:lnTo>
                    <a:pt x="289" y="755"/>
                  </a:lnTo>
                  <a:lnTo>
                    <a:pt x="277" y="774"/>
                  </a:lnTo>
                  <a:lnTo>
                    <a:pt x="258" y="792"/>
                  </a:lnTo>
                  <a:lnTo>
                    <a:pt x="246" y="810"/>
                  </a:lnTo>
                  <a:lnTo>
                    <a:pt x="234" y="829"/>
                  </a:lnTo>
                  <a:lnTo>
                    <a:pt x="221" y="847"/>
                  </a:lnTo>
                  <a:lnTo>
                    <a:pt x="203" y="866"/>
                  </a:lnTo>
                  <a:lnTo>
                    <a:pt x="191" y="884"/>
                  </a:lnTo>
                  <a:lnTo>
                    <a:pt x="178" y="902"/>
                  </a:lnTo>
                  <a:lnTo>
                    <a:pt x="166" y="921"/>
                  </a:lnTo>
                  <a:lnTo>
                    <a:pt x="148" y="939"/>
                  </a:lnTo>
                  <a:lnTo>
                    <a:pt x="135" y="958"/>
                  </a:lnTo>
                  <a:lnTo>
                    <a:pt x="123" y="970"/>
                  </a:lnTo>
                  <a:lnTo>
                    <a:pt x="111" y="988"/>
                  </a:lnTo>
                  <a:lnTo>
                    <a:pt x="92" y="1007"/>
                  </a:lnTo>
                  <a:lnTo>
                    <a:pt x="80" y="1025"/>
                  </a:lnTo>
                  <a:lnTo>
                    <a:pt x="68" y="1044"/>
                  </a:lnTo>
                  <a:lnTo>
                    <a:pt x="55" y="1062"/>
                  </a:lnTo>
                  <a:lnTo>
                    <a:pt x="37" y="1080"/>
                  </a:lnTo>
                  <a:lnTo>
                    <a:pt x="25" y="1099"/>
                  </a:lnTo>
                  <a:lnTo>
                    <a:pt x="12" y="1117"/>
                  </a:lnTo>
                  <a:lnTo>
                    <a:pt x="0" y="113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5725" name="Freeform 329">
              <a:extLst>
                <a:ext uri="{FF2B5EF4-FFF2-40B4-BE49-F238E27FC236}">
                  <a16:creationId xmlns:a16="http://schemas.microsoft.com/office/drawing/2014/main" id="{3EF537AF-6CEA-263C-E630-8AB33F8937AC}"/>
                </a:ext>
              </a:extLst>
            </p:cNvPr>
            <p:cNvSpPr>
              <a:spLocks/>
            </p:cNvSpPr>
            <p:nvPr/>
          </p:nvSpPr>
          <p:spPr bwMode="auto">
            <a:xfrm>
              <a:off x="679" y="2640"/>
              <a:ext cx="816" cy="1062"/>
            </a:xfrm>
            <a:custGeom>
              <a:avLst/>
              <a:gdLst>
                <a:gd name="T0" fmla="*/ 65 w 873"/>
                <a:gd name="T1" fmla="*/ 7 h 1136"/>
                <a:gd name="T2" fmla="*/ 64 w 873"/>
                <a:gd name="T3" fmla="*/ 7 h 1136"/>
                <a:gd name="T4" fmla="*/ 61 w 873"/>
                <a:gd name="T5" fmla="*/ 7 h 1136"/>
                <a:gd name="T6" fmla="*/ 60 w 873"/>
                <a:gd name="T7" fmla="*/ 10 h 1136"/>
                <a:gd name="T8" fmla="*/ 57 w 873"/>
                <a:gd name="T9" fmla="*/ 13 h 1136"/>
                <a:gd name="T10" fmla="*/ 56 w 873"/>
                <a:gd name="T11" fmla="*/ 16 h 1136"/>
                <a:gd name="T12" fmla="*/ 53 w 873"/>
                <a:gd name="T13" fmla="*/ 19 h 1136"/>
                <a:gd name="T14" fmla="*/ 50 w 873"/>
                <a:gd name="T15" fmla="*/ 21 h 1136"/>
                <a:gd name="T16" fmla="*/ 49 w 873"/>
                <a:gd name="T17" fmla="*/ 24 h 1136"/>
                <a:gd name="T18" fmla="*/ 47 w 873"/>
                <a:gd name="T19" fmla="*/ 28 h 1136"/>
                <a:gd name="T20" fmla="*/ 44 w 873"/>
                <a:gd name="T21" fmla="*/ 30 h 1136"/>
                <a:gd name="T22" fmla="*/ 43 w 873"/>
                <a:gd name="T23" fmla="*/ 33 h 1136"/>
                <a:gd name="T24" fmla="*/ 40 w 873"/>
                <a:gd name="T25" fmla="*/ 35 h 1136"/>
                <a:gd name="T26" fmla="*/ 38 w 873"/>
                <a:gd name="T27" fmla="*/ 38 h 1136"/>
                <a:gd name="T28" fmla="*/ 36 w 873"/>
                <a:gd name="T29" fmla="*/ 41 h 1136"/>
                <a:gd name="T30" fmla="*/ 34 w 873"/>
                <a:gd name="T31" fmla="*/ 44 h 1136"/>
                <a:gd name="T32" fmla="*/ 32 w 873"/>
                <a:gd name="T33" fmla="*/ 47 h 1136"/>
                <a:gd name="T34" fmla="*/ 30 w 873"/>
                <a:gd name="T35" fmla="*/ 50 h 1136"/>
                <a:gd name="T36" fmla="*/ 28 w 873"/>
                <a:gd name="T37" fmla="*/ 51 h 1136"/>
                <a:gd name="T38" fmla="*/ 26 w 873"/>
                <a:gd name="T39" fmla="*/ 54 h 1136"/>
                <a:gd name="T40" fmla="*/ 23 w 873"/>
                <a:gd name="T41" fmla="*/ 57 h 1136"/>
                <a:gd name="T42" fmla="*/ 21 w 873"/>
                <a:gd name="T43" fmla="*/ 61 h 1136"/>
                <a:gd name="T44" fmla="*/ 19 w 873"/>
                <a:gd name="T45" fmla="*/ 62 h 1136"/>
                <a:gd name="T46" fmla="*/ 18 w 873"/>
                <a:gd name="T47" fmla="*/ 66 h 1136"/>
                <a:gd name="T48" fmla="*/ 15 w 873"/>
                <a:gd name="T49" fmla="*/ 69 h 1136"/>
                <a:gd name="T50" fmla="*/ 13 w 873"/>
                <a:gd name="T51" fmla="*/ 71 h 1136"/>
                <a:gd name="T52" fmla="*/ 10 w 873"/>
                <a:gd name="T53" fmla="*/ 74 h 1136"/>
                <a:gd name="T54" fmla="*/ 7 w 873"/>
                <a:gd name="T55" fmla="*/ 76 h 1136"/>
                <a:gd name="T56" fmla="*/ 7 w 873"/>
                <a:gd name="T57" fmla="*/ 79 h 1136"/>
                <a:gd name="T58" fmla="*/ 7 w 873"/>
                <a:gd name="T59" fmla="*/ 81 h 1136"/>
                <a:gd name="T60" fmla="*/ 7 w 873"/>
                <a:gd name="T61" fmla="*/ 85 h 1136"/>
                <a:gd name="T62" fmla="*/ 0 w 873"/>
                <a:gd name="T63" fmla="*/ 87 h 11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873" h="1136">
                  <a:moveTo>
                    <a:pt x="873" y="0"/>
                  </a:moveTo>
                  <a:lnTo>
                    <a:pt x="855" y="19"/>
                  </a:lnTo>
                  <a:lnTo>
                    <a:pt x="842" y="37"/>
                  </a:lnTo>
                  <a:lnTo>
                    <a:pt x="830" y="56"/>
                  </a:lnTo>
                  <a:lnTo>
                    <a:pt x="818" y="74"/>
                  </a:lnTo>
                  <a:lnTo>
                    <a:pt x="799" y="92"/>
                  </a:lnTo>
                  <a:lnTo>
                    <a:pt x="787" y="111"/>
                  </a:lnTo>
                  <a:lnTo>
                    <a:pt x="775" y="129"/>
                  </a:lnTo>
                  <a:lnTo>
                    <a:pt x="762" y="148"/>
                  </a:lnTo>
                  <a:lnTo>
                    <a:pt x="744" y="160"/>
                  </a:lnTo>
                  <a:lnTo>
                    <a:pt x="732" y="178"/>
                  </a:lnTo>
                  <a:lnTo>
                    <a:pt x="719" y="197"/>
                  </a:lnTo>
                  <a:lnTo>
                    <a:pt x="707" y="215"/>
                  </a:lnTo>
                  <a:lnTo>
                    <a:pt x="689" y="234"/>
                  </a:lnTo>
                  <a:lnTo>
                    <a:pt x="676" y="252"/>
                  </a:lnTo>
                  <a:lnTo>
                    <a:pt x="664" y="270"/>
                  </a:lnTo>
                  <a:lnTo>
                    <a:pt x="652" y="289"/>
                  </a:lnTo>
                  <a:lnTo>
                    <a:pt x="633" y="307"/>
                  </a:lnTo>
                  <a:lnTo>
                    <a:pt x="621" y="326"/>
                  </a:lnTo>
                  <a:lnTo>
                    <a:pt x="609" y="344"/>
                  </a:lnTo>
                  <a:lnTo>
                    <a:pt x="596" y="362"/>
                  </a:lnTo>
                  <a:lnTo>
                    <a:pt x="578" y="381"/>
                  </a:lnTo>
                  <a:lnTo>
                    <a:pt x="566" y="399"/>
                  </a:lnTo>
                  <a:lnTo>
                    <a:pt x="553" y="418"/>
                  </a:lnTo>
                  <a:lnTo>
                    <a:pt x="541" y="430"/>
                  </a:lnTo>
                  <a:lnTo>
                    <a:pt x="523" y="448"/>
                  </a:lnTo>
                  <a:lnTo>
                    <a:pt x="510" y="467"/>
                  </a:lnTo>
                  <a:lnTo>
                    <a:pt x="498" y="485"/>
                  </a:lnTo>
                  <a:lnTo>
                    <a:pt x="486" y="504"/>
                  </a:lnTo>
                  <a:lnTo>
                    <a:pt x="467" y="522"/>
                  </a:lnTo>
                  <a:lnTo>
                    <a:pt x="455" y="540"/>
                  </a:lnTo>
                  <a:lnTo>
                    <a:pt x="443" y="559"/>
                  </a:lnTo>
                  <a:lnTo>
                    <a:pt x="430" y="577"/>
                  </a:lnTo>
                  <a:lnTo>
                    <a:pt x="412" y="596"/>
                  </a:lnTo>
                  <a:lnTo>
                    <a:pt x="400" y="614"/>
                  </a:lnTo>
                  <a:lnTo>
                    <a:pt x="387" y="632"/>
                  </a:lnTo>
                  <a:lnTo>
                    <a:pt x="375" y="651"/>
                  </a:lnTo>
                  <a:lnTo>
                    <a:pt x="357" y="669"/>
                  </a:lnTo>
                  <a:lnTo>
                    <a:pt x="344" y="688"/>
                  </a:lnTo>
                  <a:lnTo>
                    <a:pt x="332" y="700"/>
                  </a:lnTo>
                  <a:lnTo>
                    <a:pt x="320" y="718"/>
                  </a:lnTo>
                  <a:lnTo>
                    <a:pt x="301" y="737"/>
                  </a:lnTo>
                  <a:lnTo>
                    <a:pt x="289" y="755"/>
                  </a:lnTo>
                  <a:lnTo>
                    <a:pt x="277" y="774"/>
                  </a:lnTo>
                  <a:lnTo>
                    <a:pt x="258" y="792"/>
                  </a:lnTo>
                  <a:lnTo>
                    <a:pt x="246" y="810"/>
                  </a:lnTo>
                  <a:lnTo>
                    <a:pt x="234" y="829"/>
                  </a:lnTo>
                  <a:lnTo>
                    <a:pt x="221" y="847"/>
                  </a:lnTo>
                  <a:lnTo>
                    <a:pt x="203" y="866"/>
                  </a:lnTo>
                  <a:lnTo>
                    <a:pt x="191" y="884"/>
                  </a:lnTo>
                  <a:lnTo>
                    <a:pt x="178" y="902"/>
                  </a:lnTo>
                  <a:lnTo>
                    <a:pt x="166" y="921"/>
                  </a:lnTo>
                  <a:lnTo>
                    <a:pt x="148" y="939"/>
                  </a:lnTo>
                  <a:lnTo>
                    <a:pt x="135" y="958"/>
                  </a:lnTo>
                  <a:lnTo>
                    <a:pt x="123" y="970"/>
                  </a:lnTo>
                  <a:lnTo>
                    <a:pt x="111" y="988"/>
                  </a:lnTo>
                  <a:lnTo>
                    <a:pt x="92" y="1007"/>
                  </a:lnTo>
                  <a:lnTo>
                    <a:pt x="80" y="1025"/>
                  </a:lnTo>
                  <a:lnTo>
                    <a:pt x="68" y="1044"/>
                  </a:lnTo>
                  <a:lnTo>
                    <a:pt x="55" y="1062"/>
                  </a:lnTo>
                  <a:lnTo>
                    <a:pt x="37" y="1080"/>
                  </a:lnTo>
                  <a:lnTo>
                    <a:pt x="25" y="1099"/>
                  </a:lnTo>
                  <a:lnTo>
                    <a:pt x="12" y="1117"/>
                  </a:lnTo>
                  <a:lnTo>
                    <a:pt x="0" y="113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5726" name="Freeform 330">
              <a:extLst>
                <a:ext uri="{FF2B5EF4-FFF2-40B4-BE49-F238E27FC236}">
                  <a16:creationId xmlns:a16="http://schemas.microsoft.com/office/drawing/2014/main" id="{A886FD38-2AF2-D57F-3C43-0F265E747AAB}"/>
                </a:ext>
              </a:extLst>
            </p:cNvPr>
            <p:cNvSpPr>
              <a:spLocks/>
            </p:cNvSpPr>
            <p:nvPr/>
          </p:nvSpPr>
          <p:spPr bwMode="auto">
            <a:xfrm>
              <a:off x="679" y="2640"/>
              <a:ext cx="816" cy="1062"/>
            </a:xfrm>
            <a:custGeom>
              <a:avLst/>
              <a:gdLst>
                <a:gd name="T0" fmla="*/ 65 w 873"/>
                <a:gd name="T1" fmla="*/ 7 h 1136"/>
                <a:gd name="T2" fmla="*/ 64 w 873"/>
                <a:gd name="T3" fmla="*/ 7 h 1136"/>
                <a:gd name="T4" fmla="*/ 61 w 873"/>
                <a:gd name="T5" fmla="*/ 7 h 1136"/>
                <a:gd name="T6" fmla="*/ 60 w 873"/>
                <a:gd name="T7" fmla="*/ 10 h 1136"/>
                <a:gd name="T8" fmla="*/ 57 w 873"/>
                <a:gd name="T9" fmla="*/ 13 h 1136"/>
                <a:gd name="T10" fmla="*/ 56 w 873"/>
                <a:gd name="T11" fmla="*/ 16 h 1136"/>
                <a:gd name="T12" fmla="*/ 53 w 873"/>
                <a:gd name="T13" fmla="*/ 19 h 1136"/>
                <a:gd name="T14" fmla="*/ 50 w 873"/>
                <a:gd name="T15" fmla="*/ 21 h 1136"/>
                <a:gd name="T16" fmla="*/ 49 w 873"/>
                <a:gd name="T17" fmla="*/ 24 h 1136"/>
                <a:gd name="T18" fmla="*/ 47 w 873"/>
                <a:gd name="T19" fmla="*/ 28 h 1136"/>
                <a:gd name="T20" fmla="*/ 44 w 873"/>
                <a:gd name="T21" fmla="*/ 30 h 1136"/>
                <a:gd name="T22" fmla="*/ 43 w 873"/>
                <a:gd name="T23" fmla="*/ 33 h 1136"/>
                <a:gd name="T24" fmla="*/ 40 w 873"/>
                <a:gd name="T25" fmla="*/ 35 h 1136"/>
                <a:gd name="T26" fmla="*/ 38 w 873"/>
                <a:gd name="T27" fmla="*/ 38 h 1136"/>
                <a:gd name="T28" fmla="*/ 36 w 873"/>
                <a:gd name="T29" fmla="*/ 41 h 1136"/>
                <a:gd name="T30" fmla="*/ 34 w 873"/>
                <a:gd name="T31" fmla="*/ 44 h 1136"/>
                <a:gd name="T32" fmla="*/ 32 w 873"/>
                <a:gd name="T33" fmla="*/ 47 h 1136"/>
                <a:gd name="T34" fmla="*/ 30 w 873"/>
                <a:gd name="T35" fmla="*/ 50 h 1136"/>
                <a:gd name="T36" fmla="*/ 28 w 873"/>
                <a:gd name="T37" fmla="*/ 51 h 1136"/>
                <a:gd name="T38" fmla="*/ 26 w 873"/>
                <a:gd name="T39" fmla="*/ 54 h 1136"/>
                <a:gd name="T40" fmla="*/ 23 w 873"/>
                <a:gd name="T41" fmla="*/ 57 h 1136"/>
                <a:gd name="T42" fmla="*/ 21 w 873"/>
                <a:gd name="T43" fmla="*/ 61 h 1136"/>
                <a:gd name="T44" fmla="*/ 19 w 873"/>
                <a:gd name="T45" fmla="*/ 62 h 1136"/>
                <a:gd name="T46" fmla="*/ 18 w 873"/>
                <a:gd name="T47" fmla="*/ 66 h 1136"/>
                <a:gd name="T48" fmla="*/ 15 w 873"/>
                <a:gd name="T49" fmla="*/ 69 h 1136"/>
                <a:gd name="T50" fmla="*/ 13 w 873"/>
                <a:gd name="T51" fmla="*/ 71 h 1136"/>
                <a:gd name="T52" fmla="*/ 10 w 873"/>
                <a:gd name="T53" fmla="*/ 74 h 1136"/>
                <a:gd name="T54" fmla="*/ 7 w 873"/>
                <a:gd name="T55" fmla="*/ 76 h 1136"/>
                <a:gd name="T56" fmla="*/ 7 w 873"/>
                <a:gd name="T57" fmla="*/ 79 h 1136"/>
                <a:gd name="T58" fmla="*/ 7 w 873"/>
                <a:gd name="T59" fmla="*/ 81 h 1136"/>
                <a:gd name="T60" fmla="*/ 7 w 873"/>
                <a:gd name="T61" fmla="*/ 85 h 1136"/>
                <a:gd name="T62" fmla="*/ 0 w 873"/>
                <a:gd name="T63" fmla="*/ 87 h 11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873" h="1136">
                  <a:moveTo>
                    <a:pt x="873" y="0"/>
                  </a:moveTo>
                  <a:lnTo>
                    <a:pt x="855" y="19"/>
                  </a:lnTo>
                  <a:lnTo>
                    <a:pt x="842" y="37"/>
                  </a:lnTo>
                  <a:lnTo>
                    <a:pt x="830" y="56"/>
                  </a:lnTo>
                  <a:lnTo>
                    <a:pt x="818" y="74"/>
                  </a:lnTo>
                  <a:lnTo>
                    <a:pt x="799" y="92"/>
                  </a:lnTo>
                  <a:lnTo>
                    <a:pt x="787" y="111"/>
                  </a:lnTo>
                  <a:lnTo>
                    <a:pt x="775" y="129"/>
                  </a:lnTo>
                  <a:lnTo>
                    <a:pt x="762" y="148"/>
                  </a:lnTo>
                  <a:lnTo>
                    <a:pt x="744" y="160"/>
                  </a:lnTo>
                  <a:lnTo>
                    <a:pt x="732" y="178"/>
                  </a:lnTo>
                  <a:lnTo>
                    <a:pt x="719" y="197"/>
                  </a:lnTo>
                  <a:lnTo>
                    <a:pt x="707" y="215"/>
                  </a:lnTo>
                  <a:lnTo>
                    <a:pt x="689" y="234"/>
                  </a:lnTo>
                  <a:lnTo>
                    <a:pt x="676" y="252"/>
                  </a:lnTo>
                  <a:lnTo>
                    <a:pt x="664" y="270"/>
                  </a:lnTo>
                  <a:lnTo>
                    <a:pt x="652" y="289"/>
                  </a:lnTo>
                  <a:lnTo>
                    <a:pt x="633" y="307"/>
                  </a:lnTo>
                  <a:lnTo>
                    <a:pt x="621" y="326"/>
                  </a:lnTo>
                  <a:lnTo>
                    <a:pt x="609" y="344"/>
                  </a:lnTo>
                  <a:lnTo>
                    <a:pt x="596" y="362"/>
                  </a:lnTo>
                  <a:lnTo>
                    <a:pt x="578" y="381"/>
                  </a:lnTo>
                  <a:lnTo>
                    <a:pt x="566" y="399"/>
                  </a:lnTo>
                  <a:lnTo>
                    <a:pt x="553" y="418"/>
                  </a:lnTo>
                  <a:lnTo>
                    <a:pt x="541" y="430"/>
                  </a:lnTo>
                  <a:lnTo>
                    <a:pt x="523" y="448"/>
                  </a:lnTo>
                  <a:lnTo>
                    <a:pt x="510" y="467"/>
                  </a:lnTo>
                  <a:lnTo>
                    <a:pt x="498" y="485"/>
                  </a:lnTo>
                  <a:lnTo>
                    <a:pt x="486" y="504"/>
                  </a:lnTo>
                  <a:lnTo>
                    <a:pt x="467" y="522"/>
                  </a:lnTo>
                  <a:lnTo>
                    <a:pt x="455" y="540"/>
                  </a:lnTo>
                  <a:lnTo>
                    <a:pt x="443" y="559"/>
                  </a:lnTo>
                  <a:lnTo>
                    <a:pt x="430" y="577"/>
                  </a:lnTo>
                  <a:lnTo>
                    <a:pt x="412" y="596"/>
                  </a:lnTo>
                  <a:lnTo>
                    <a:pt x="400" y="614"/>
                  </a:lnTo>
                  <a:lnTo>
                    <a:pt x="387" y="632"/>
                  </a:lnTo>
                  <a:lnTo>
                    <a:pt x="375" y="651"/>
                  </a:lnTo>
                  <a:lnTo>
                    <a:pt x="357" y="669"/>
                  </a:lnTo>
                  <a:lnTo>
                    <a:pt x="344" y="688"/>
                  </a:lnTo>
                  <a:lnTo>
                    <a:pt x="332" y="700"/>
                  </a:lnTo>
                  <a:lnTo>
                    <a:pt x="320" y="718"/>
                  </a:lnTo>
                  <a:lnTo>
                    <a:pt x="301" y="737"/>
                  </a:lnTo>
                  <a:lnTo>
                    <a:pt x="289" y="755"/>
                  </a:lnTo>
                  <a:lnTo>
                    <a:pt x="277" y="774"/>
                  </a:lnTo>
                  <a:lnTo>
                    <a:pt x="258" y="792"/>
                  </a:lnTo>
                  <a:lnTo>
                    <a:pt x="246" y="810"/>
                  </a:lnTo>
                  <a:lnTo>
                    <a:pt x="234" y="829"/>
                  </a:lnTo>
                  <a:lnTo>
                    <a:pt x="221" y="847"/>
                  </a:lnTo>
                  <a:lnTo>
                    <a:pt x="203" y="866"/>
                  </a:lnTo>
                  <a:lnTo>
                    <a:pt x="191" y="884"/>
                  </a:lnTo>
                  <a:lnTo>
                    <a:pt x="178" y="902"/>
                  </a:lnTo>
                  <a:lnTo>
                    <a:pt x="166" y="921"/>
                  </a:lnTo>
                  <a:lnTo>
                    <a:pt x="148" y="939"/>
                  </a:lnTo>
                  <a:lnTo>
                    <a:pt x="135" y="958"/>
                  </a:lnTo>
                  <a:lnTo>
                    <a:pt x="123" y="970"/>
                  </a:lnTo>
                  <a:lnTo>
                    <a:pt x="111" y="988"/>
                  </a:lnTo>
                  <a:lnTo>
                    <a:pt x="92" y="1007"/>
                  </a:lnTo>
                  <a:lnTo>
                    <a:pt x="80" y="1025"/>
                  </a:lnTo>
                  <a:lnTo>
                    <a:pt x="68" y="1044"/>
                  </a:lnTo>
                  <a:lnTo>
                    <a:pt x="55" y="1062"/>
                  </a:lnTo>
                  <a:lnTo>
                    <a:pt x="37" y="1080"/>
                  </a:lnTo>
                  <a:lnTo>
                    <a:pt x="25" y="1099"/>
                  </a:lnTo>
                  <a:lnTo>
                    <a:pt x="12" y="1117"/>
                  </a:lnTo>
                  <a:lnTo>
                    <a:pt x="0" y="113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5727" name="Freeform 331">
              <a:extLst>
                <a:ext uri="{FF2B5EF4-FFF2-40B4-BE49-F238E27FC236}">
                  <a16:creationId xmlns:a16="http://schemas.microsoft.com/office/drawing/2014/main" id="{32DFA38D-37F3-38A6-788E-9F6259E996C1}"/>
                </a:ext>
              </a:extLst>
            </p:cNvPr>
            <p:cNvSpPr>
              <a:spLocks/>
            </p:cNvSpPr>
            <p:nvPr/>
          </p:nvSpPr>
          <p:spPr bwMode="auto">
            <a:xfrm>
              <a:off x="679" y="2640"/>
              <a:ext cx="816" cy="1062"/>
            </a:xfrm>
            <a:custGeom>
              <a:avLst/>
              <a:gdLst>
                <a:gd name="T0" fmla="*/ 65 w 873"/>
                <a:gd name="T1" fmla="*/ 7 h 1136"/>
                <a:gd name="T2" fmla="*/ 64 w 873"/>
                <a:gd name="T3" fmla="*/ 7 h 1136"/>
                <a:gd name="T4" fmla="*/ 61 w 873"/>
                <a:gd name="T5" fmla="*/ 7 h 1136"/>
                <a:gd name="T6" fmla="*/ 60 w 873"/>
                <a:gd name="T7" fmla="*/ 10 h 1136"/>
                <a:gd name="T8" fmla="*/ 57 w 873"/>
                <a:gd name="T9" fmla="*/ 13 h 1136"/>
                <a:gd name="T10" fmla="*/ 56 w 873"/>
                <a:gd name="T11" fmla="*/ 16 h 1136"/>
                <a:gd name="T12" fmla="*/ 53 w 873"/>
                <a:gd name="T13" fmla="*/ 19 h 1136"/>
                <a:gd name="T14" fmla="*/ 50 w 873"/>
                <a:gd name="T15" fmla="*/ 21 h 1136"/>
                <a:gd name="T16" fmla="*/ 49 w 873"/>
                <a:gd name="T17" fmla="*/ 24 h 1136"/>
                <a:gd name="T18" fmla="*/ 47 w 873"/>
                <a:gd name="T19" fmla="*/ 28 h 1136"/>
                <a:gd name="T20" fmla="*/ 44 w 873"/>
                <a:gd name="T21" fmla="*/ 30 h 1136"/>
                <a:gd name="T22" fmla="*/ 43 w 873"/>
                <a:gd name="T23" fmla="*/ 33 h 1136"/>
                <a:gd name="T24" fmla="*/ 40 w 873"/>
                <a:gd name="T25" fmla="*/ 35 h 1136"/>
                <a:gd name="T26" fmla="*/ 38 w 873"/>
                <a:gd name="T27" fmla="*/ 38 h 1136"/>
                <a:gd name="T28" fmla="*/ 36 w 873"/>
                <a:gd name="T29" fmla="*/ 41 h 1136"/>
                <a:gd name="T30" fmla="*/ 34 w 873"/>
                <a:gd name="T31" fmla="*/ 44 h 1136"/>
                <a:gd name="T32" fmla="*/ 32 w 873"/>
                <a:gd name="T33" fmla="*/ 47 h 1136"/>
                <a:gd name="T34" fmla="*/ 30 w 873"/>
                <a:gd name="T35" fmla="*/ 50 h 1136"/>
                <a:gd name="T36" fmla="*/ 28 w 873"/>
                <a:gd name="T37" fmla="*/ 51 h 1136"/>
                <a:gd name="T38" fmla="*/ 26 w 873"/>
                <a:gd name="T39" fmla="*/ 54 h 1136"/>
                <a:gd name="T40" fmla="*/ 23 w 873"/>
                <a:gd name="T41" fmla="*/ 57 h 1136"/>
                <a:gd name="T42" fmla="*/ 21 w 873"/>
                <a:gd name="T43" fmla="*/ 61 h 1136"/>
                <a:gd name="T44" fmla="*/ 19 w 873"/>
                <a:gd name="T45" fmla="*/ 62 h 1136"/>
                <a:gd name="T46" fmla="*/ 18 w 873"/>
                <a:gd name="T47" fmla="*/ 66 h 1136"/>
                <a:gd name="T48" fmla="*/ 15 w 873"/>
                <a:gd name="T49" fmla="*/ 69 h 1136"/>
                <a:gd name="T50" fmla="*/ 13 w 873"/>
                <a:gd name="T51" fmla="*/ 71 h 1136"/>
                <a:gd name="T52" fmla="*/ 10 w 873"/>
                <a:gd name="T53" fmla="*/ 74 h 1136"/>
                <a:gd name="T54" fmla="*/ 7 w 873"/>
                <a:gd name="T55" fmla="*/ 76 h 1136"/>
                <a:gd name="T56" fmla="*/ 7 w 873"/>
                <a:gd name="T57" fmla="*/ 79 h 1136"/>
                <a:gd name="T58" fmla="*/ 7 w 873"/>
                <a:gd name="T59" fmla="*/ 81 h 1136"/>
                <a:gd name="T60" fmla="*/ 7 w 873"/>
                <a:gd name="T61" fmla="*/ 85 h 1136"/>
                <a:gd name="T62" fmla="*/ 0 w 873"/>
                <a:gd name="T63" fmla="*/ 87 h 11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873" h="1136">
                  <a:moveTo>
                    <a:pt x="873" y="0"/>
                  </a:moveTo>
                  <a:lnTo>
                    <a:pt x="855" y="19"/>
                  </a:lnTo>
                  <a:lnTo>
                    <a:pt x="842" y="37"/>
                  </a:lnTo>
                  <a:lnTo>
                    <a:pt x="830" y="56"/>
                  </a:lnTo>
                  <a:lnTo>
                    <a:pt x="818" y="74"/>
                  </a:lnTo>
                  <a:lnTo>
                    <a:pt x="799" y="92"/>
                  </a:lnTo>
                  <a:lnTo>
                    <a:pt x="787" y="111"/>
                  </a:lnTo>
                  <a:lnTo>
                    <a:pt x="775" y="129"/>
                  </a:lnTo>
                  <a:lnTo>
                    <a:pt x="762" y="148"/>
                  </a:lnTo>
                  <a:lnTo>
                    <a:pt x="744" y="160"/>
                  </a:lnTo>
                  <a:lnTo>
                    <a:pt x="732" y="178"/>
                  </a:lnTo>
                  <a:lnTo>
                    <a:pt x="719" y="197"/>
                  </a:lnTo>
                  <a:lnTo>
                    <a:pt x="707" y="215"/>
                  </a:lnTo>
                  <a:lnTo>
                    <a:pt x="689" y="234"/>
                  </a:lnTo>
                  <a:lnTo>
                    <a:pt x="676" y="252"/>
                  </a:lnTo>
                  <a:lnTo>
                    <a:pt x="664" y="270"/>
                  </a:lnTo>
                  <a:lnTo>
                    <a:pt x="652" y="289"/>
                  </a:lnTo>
                  <a:lnTo>
                    <a:pt x="633" y="307"/>
                  </a:lnTo>
                  <a:lnTo>
                    <a:pt x="621" y="326"/>
                  </a:lnTo>
                  <a:lnTo>
                    <a:pt x="609" y="344"/>
                  </a:lnTo>
                  <a:lnTo>
                    <a:pt x="596" y="362"/>
                  </a:lnTo>
                  <a:lnTo>
                    <a:pt x="578" y="381"/>
                  </a:lnTo>
                  <a:lnTo>
                    <a:pt x="566" y="399"/>
                  </a:lnTo>
                  <a:lnTo>
                    <a:pt x="553" y="418"/>
                  </a:lnTo>
                  <a:lnTo>
                    <a:pt x="541" y="430"/>
                  </a:lnTo>
                  <a:lnTo>
                    <a:pt x="523" y="448"/>
                  </a:lnTo>
                  <a:lnTo>
                    <a:pt x="510" y="467"/>
                  </a:lnTo>
                  <a:lnTo>
                    <a:pt x="498" y="485"/>
                  </a:lnTo>
                  <a:lnTo>
                    <a:pt x="486" y="504"/>
                  </a:lnTo>
                  <a:lnTo>
                    <a:pt x="467" y="522"/>
                  </a:lnTo>
                  <a:lnTo>
                    <a:pt x="455" y="540"/>
                  </a:lnTo>
                  <a:lnTo>
                    <a:pt x="443" y="559"/>
                  </a:lnTo>
                  <a:lnTo>
                    <a:pt x="430" y="577"/>
                  </a:lnTo>
                  <a:lnTo>
                    <a:pt x="412" y="596"/>
                  </a:lnTo>
                  <a:lnTo>
                    <a:pt x="400" y="614"/>
                  </a:lnTo>
                  <a:lnTo>
                    <a:pt x="387" y="632"/>
                  </a:lnTo>
                  <a:lnTo>
                    <a:pt x="375" y="651"/>
                  </a:lnTo>
                  <a:lnTo>
                    <a:pt x="357" y="669"/>
                  </a:lnTo>
                  <a:lnTo>
                    <a:pt x="344" y="688"/>
                  </a:lnTo>
                  <a:lnTo>
                    <a:pt x="332" y="700"/>
                  </a:lnTo>
                  <a:lnTo>
                    <a:pt x="320" y="718"/>
                  </a:lnTo>
                  <a:lnTo>
                    <a:pt x="301" y="737"/>
                  </a:lnTo>
                  <a:lnTo>
                    <a:pt x="289" y="755"/>
                  </a:lnTo>
                  <a:lnTo>
                    <a:pt x="277" y="774"/>
                  </a:lnTo>
                  <a:lnTo>
                    <a:pt x="258" y="792"/>
                  </a:lnTo>
                  <a:lnTo>
                    <a:pt x="246" y="810"/>
                  </a:lnTo>
                  <a:lnTo>
                    <a:pt x="234" y="829"/>
                  </a:lnTo>
                  <a:lnTo>
                    <a:pt x="221" y="847"/>
                  </a:lnTo>
                  <a:lnTo>
                    <a:pt x="203" y="866"/>
                  </a:lnTo>
                  <a:lnTo>
                    <a:pt x="191" y="884"/>
                  </a:lnTo>
                  <a:lnTo>
                    <a:pt x="178" y="902"/>
                  </a:lnTo>
                  <a:lnTo>
                    <a:pt x="166" y="921"/>
                  </a:lnTo>
                  <a:lnTo>
                    <a:pt x="148" y="939"/>
                  </a:lnTo>
                  <a:lnTo>
                    <a:pt x="135" y="958"/>
                  </a:lnTo>
                  <a:lnTo>
                    <a:pt x="123" y="970"/>
                  </a:lnTo>
                  <a:lnTo>
                    <a:pt x="111" y="988"/>
                  </a:lnTo>
                  <a:lnTo>
                    <a:pt x="92" y="1007"/>
                  </a:lnTo>
                  <a:lnTo>
                    <a:pt x="80" y="1025"/>
                  </a:lnTo>
                  <a:lnTo>
                    <a:pt x="68" y="1044"/>
                  </a:lnTo>
                  <a:lnTo>
                    <a:pt x="55" y="1062"/>
                  </a:lnTo>
                  <a:lnTo>
                    <a:pt x="37" y="1080"/>
                  </a:lnTo>
                  <a:lnTo>
                    <a:pt x="25" y="1099"/>
                  </a:lnTo>
                  <a:lnTo>
                    <a:pt x="12" y="1117"/>
                  </a:lnTo>
                  <a:lnTo>
                    <a:pt x="0" y="113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5728" name="Freeform 332">
              <a:extLst>
                <a:ext uri="{FF2B5EF4-FFF2-40B4-BE49-F238E27FC236}">
                  <a16:creationId xmlns:a16="http://schemas.microsoft.com/office/drawing/2014/main" id="{82262502-A9A1-706D-7511-DE5B52390A84}"/>
                </a:ext>
              </a:extLst>
            </p:cNvPr>
            <p:cNvSpPr>
              <a:spLocks/>
            </p:cNvSpPr>
            <p:nvPr/>
          </p:nvSpPr>
          <p:spPr bwMode="auto">
            <a:xfrm>
              <a:off x="679" y="2640"/>
              <a:ext cx="816" cy="1062"/>
            </a:xfrm>
            <a:custGeom>
              <a:avLst/>
              <a:gdLst>
                <a:gd name="T0" fmla="*/ 65 w 873"/>
                <a:gd name="T1" fmla="*/ 7 h 1136"/>
                <a:gd name="T2" fmla="*/ 64 w 873"/>
                <a:gd name="T3" fmla="*/ 7 h 1136"/>
                <a:gd name="T4" fmla="*/ 61 w 873"/>
                <a:gd name="T5" fmla="*/ 7 h 1136"/>
                <a:gd name="T6" fmla="*/ 60 w 873"/>
                <a:gd name="T7" fmla="*/ 10 h 1136"/>
                <a:gd name="T8" fmla="*/ 57 w 873"/>
                <a:gd name="T9" fmla="*/ 13 h 1136"/>
                <a:gd name="T10" fmla="*/ 56 w 873"/>
                <a:gd name="T11" fmla="*/ 16 h 1136"/>
                <a:gd name="T12" fmla="*/ 53 w 873"/>
                <a:gd name="T13" fmla="*/ 19 h 1136"/>
                <a:gd name="T14" fmla="*/ 50 w 873"/>
                <a:gd name="T15" fmla="*/ 21 h 1136"/>
                <a:gd name="T16" fmla="*/ 49 w 873"/>
                <a:gd name="T17" fmla="*/ 24 h 1136"/>
                <a:gd name="T18" fmla="*/ 47 w 873"/>
                <a:gd name="T19" fmla="*/ 28 h 1136"/>
                <a:gd name="T20" fmla="*/ 44 w 873"/>
                <a:gd name="T21" fmla="*/ 30 h 1136"/>
                <a:gd name="T22" fmla="*/ 43 w 873"/>
                <a:gd name="T23" fmla="*/ 33 h 1136"/>
                <a:gd name="T24" fmla="*/ 40 w 873"/>
                <a:gd name="T25" fmla="*/ 35 h 1136"/>
                <a:gd name="T26" fmla="*/ 38 w 873"/>
                <a:gd name="T27" fmla="*/ 38 h 1136"/>
                <a:gd name="T28" fmla="*/ 36 w 873"/>
                <a:gd name="T29" fmla="*/ 41 h 1136"/>
                <a:gd name="T30" fmla="*/ 34 w 873"/>
                <a:gd name="T31" fmla="*/ 44 h 1136"/>
                <a:gd name="T32" fmla="*/ 32 w 873"/>
                <a:gd name="T33" fmla="*/ 47 h 1136"/>
                <a:gd name="T34" fmla="*/ 30 w 873"/>
                <a:gd name="T35" fmla="*/ 50 h 1136"/>
                <a:gd name="T36" fmla="*/ 28 w 873"/>
                <a:gd name="T37" fmla="*/ 51 h 1136"/>
                <a:gd name="T38" fmla="*/ 26 w 873"/>
                <a:gd name="T39" fmla="*/ 54 h 1136"/>
                <a:gd name="T40" fmla="*/ 23 w 873"/>
                <a:gd name="T41" fmla="*/ 57 h 1136"/>
                <a:gd name="T42" fmla="*/ 21 w 873"/>
                <a:gd name="T43" fmla="*/ 61 h 1136"/>
                <a:gd name="T44" fmla="*/ 19 w 873"/>
                <a:gd name="T45" fmla="*/ 62 h 1136"/>
                <a:gd name="T46" fmla="*/ 18 w 873"/>
                <a:gd name="T47" fmla="*/ 66 h 1136"/>
                <a:gd name="T48" fmla="*/ 15 w 873"/>
                <a:gd name="T49" fmla="*/ 69 h 1136"/>
                <a:gd name="T50" fmla="*/ 13 w 873"/>
                <a:gd name="T51" fmla="*/ 71 h 1136"/>
                <a:gd name="T52" fmla="*/ 10 w 873"/>
                <a:gd name="T53" fmla="*/ 74 h 1136"/>
                <a:gd name="T54" fmla="*/ 7 w 873"/>
                <a:gd name="T55" fmla="*/ 76 h 1136"/>
                <a:gd name="T56" fmla="*/ 7 w 873"/>
                <a:gd name="T57" fmla="*/ 79 h 1136"/>
                <a:gd name="T58" fmla="*/ 7 w 873"/>
                <a:gd name="T59" fmla="*/ 81 h 1136"/>
                <a:gd name="T60" fmla="*/ 7 w 873"/>
                <a:gd name="T61" fmla="*/ 85 h 1136"/>
                <a:gd name="T62" fmla="*/ 0 w 873"/>
                <a:gd name="T63" fmla="*/ 87 h 11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873" h="1136">
                  <a:moveTo>
                    <a:pt x="873" y="0"/>
                  </a:moveTo>
                  <a:lnTo>
                    <a:pt x="855" y="19"/>
                  </a:lnTo>
                  <a:lnTo>
                    <a:pt x="842" y="37"/>
                  </a:lnTo>
                  <a:lnTo>
                    <a:pt x="830" y="56"/>
                  </a:lnTo>
                  <a:lnTo>
                    <a:pt x="818" y="74"/>
                  </a:lnTo>
                  <a:lnTo>
                    <a:pt x="799" y="92"/>
                  </a:lnTo>
                  <a:lnTo>
                    <a:pt x="787" y="111"/>
                  </a:lnTo>
                  <a:lnTo>
                    <a:pt x="775" y="129"/>
                  </a:lnTo>
                  <a:lnTo>
                    <a:pt x="762" y="148"/>
                  </a:lnTo>
                  <a:lnTo>
                    <a:pt x="744" y="160"/>
                  </a:lnTo>
                  <a:lnTo>
                    <a:pt x="732" y="178"/>
                  </a:lnTo>
                  <a:lnTo>
                    <a:pt x="719" y="197"/>
                  </a:lnTo>
                  <a:lnTo>
                    <a:pt x="707" y="215"/>
                  </a:lnTo>
                  <a:lnTo>
                    <a:pt x="689" y="234"/>
                  </a:lnTo>
                  <a:lnTo>
                    <a:pt x="676" y="252"/>
                  </a:lnTo>
                  <a:lnTo>
                    <a:pt x="664" y="270"/>
                  </a:lnTo>
                  <a:lnTo>
                    <a:pt x="652" y="289"/>
                  </a:lnTo>
                  <a:lnTo>
                    <a:pt x="633" y="307"/>
                  </a:lnTo>
                  <a:lnTo>
                    <a:pt x="621" y="326"/>
                  </a:lnTo>
                  <a:lnTo>
                    <a:pt x="609" y="344"/>
                  </a:lnTo>
                  <a:lnTo>
                    <a:pt x="596" y="362"/>
                  </a:lnTo>
                  <a:lnTo>
                    <a:pt x="578" y="381"/>
                  </a:lnTo>
                  <a:lnTo>
                    <a:pt x="566" y="399"/>
                  </a:lnTo>
                  <a:lnTo>
                    <a:pt x="553" y="418"/>
                  </a:lnTo>
                  <a:lnTo>
                    <a:pt x="541" y="430"/>
                  </a:lnTo>
                  <a:lnTo>
                    <a:pt x="523" y="448"/>
                  </a:lnTo>
                  <a:lnTo>
                    <a:pt x="510" y="467"/>
                  </a:lnTo>
                  <a:lnTo>
                    <a:pt x="498" y="485"/>
                  </a:lnTo>
                  <a:lnTo>
                    <a:pt x="486" y="504"/>
                  </a:lnTo>
                  <a:lnTo>
                    <a:pt x="467" y="522"/>
                  </a:lnTo>
                  <a:lnTo>
                    <a:pt x="455" y="540"/>
                  </a:lnTo>
                  <a:lnTo>
                    <a:pt x="443" y="559"/>
                  </a:lnTo>
                  <a:lnTo>
                    <a:pt x="430" y="577"/>
                  </a:lnTo>
                  <a:lnTo>
                    <a:pt x="412" y="596"/>
                  </a:lnTo>
                  <a:lnTo>
                    <a:pt x="400" y="614"/>
                  </a:lnTo>
                  <a:lnTo>
                    <a:pt x="387" y="632"/>
                  </a:lnTo>
                  <a:lnTo>
                    <a:pt x="375" y="651"/>
                  </a:lnTo>
                  <a:lnTo>
                    <a:pt x="357" y="669"/>
                  </a:lnTo>
                  <a:lnTo>
                    <a:pt x="344" y="688"/>
                  </a:lnTo>
                  <a:lnTo>
                    <a:pt x="332" y="700"/>
                  </a:lnTo>
                  <a:lnTo>
                    <a:pt x="320" y="718"/>
                  </a:lnTo>
                  <a:lnTo>
                    <a:pt x="301" y="737"/>
                  </a:lnTo>
                  <a:lnTo>
                    <a:pt x="289" y="755"/>
                  </a:lnTo>
                  <a:lnTo>
                    <a:pt x="277" y="774"/>
                  </a:lnTo>
                  <a:lnTo>
                    <a:pt x="258" y="792"/>
                  </a:lnTo>
                  <a:lnTo>
                    <a:pt x="246" y="810"/>
                  </a:lnTo>
                  <a:lnTo>
                    <a:pt x="234" y="829"/>
                  </a:lnTo>
                  <a:lnTo>
                    <a:pt x="221" y="847"/>
                  </a:lnTo>
                  <a:lnTo>
                    <a:pt x="203" y="866"/>
                  </a:lnTo>
                  <a:lnTo>
                    <a:pt x="191" y="884"/>
                  </a:lnTo>
                  <a:lnTo>
                    <a:pt x="178" y="902"/>
                  </a:lnTo>
                  <a:lnTo>
                    <a:pt x="166" y="921"/>
                  </a:lnTo>
                  <a:lnTo>
                    <a:pt x="148" y="939"/>
                  </a:lnTo>
                  <a:lnTo>
                    <a:pt x="135" y="958"/>
                  </a:lnTo>
                  <a:lnTo>
                    <a:pt x="123" y="970"/>
                  </a:lnTo>
                  <a:lnTo>
                    <a:pt x="111" y="988"/>
                  </a:lnTo>
                  <a:lnTo>
                    <a:pt x="92" y="1007"/>
                  </a:lnTo>
                  <a:lnTo>
                    <a:pt x="80" y="1025"/>
                  </a:lnTo>
                  <a:lnTo>
                    <a:pt x="68" y="1044"/>
                  </a:lnTo>
                  <a:lnTo>
                    <a:pt x="55" y="1062"/>
                  </a:lnTo>
                  <a:lnTo>
                    <a:pt x="37" y="1080"/>
                  </a:lnTo>
                  <a:lnTo>
                    <a:pt x="25" y="1099"/>
                  </a:lnTo>
                  <a:lnTo>
                    <a:pt x="12" y="1117"/>
                  </a:lnTo>
                  <a:lnTo>
                    <a:pt x="0" y="113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5729" name="Freeform 333">
              <a:extLst>
                <a:ext uri="{FF2B5EF4-FFF2-40B4-BE49-F238E27FC236}">
                  <a16:creationId xmlns:a16="http://schemas.microsoft.com/office/drawing/2014/main" id="{0250673E-9A5A-CFFA-2640-BF83B91261CD}"/>
                </a:ext>
              </a:extLst>
            </p:cNvPr>
            <p:cNvSpPr>
              <a:spLocks/>
            </p:cNvSpPr>
            <p:nvPr/>
          </p:nvSpPr>
          <p:spPr bwMode="auto">
            <a:xfrm>
              <a:off x="679" y="2640"/>
              <a:ext cx="816" cy="1062"/>
            </a:xfrm>
            <a:custGeom>
              <a:avLst/>
              <a:gdLst>
                <a:gd name="T0" fmla="*/ 65 w 873"/>
                <a:gd name="T1" fmla="*/ 7 h 1136"/>
                <a:gd name="T2" fmla="*/ 64 w 873"/>
                <a:gd name="T3" fmla="*/ 7 h 1136"/>
                <a:gd name="T4" fmla="*/ 61 w 873"/>
                <a:gd name="T5" fmla="*/ 7 h 1136"/>
                <a:gd name="T6" fmla="*/ 60 w 873"/>
                <a:gd name="T7" fmla="*/ 10 h 1136"/>
                <a:gd name="T8" fmla="*/ 57 w 873"/>
                <a:gd name="T9" fmla="*/ 13 h 1136"/>
                <a:gd name="T10" fmla="*/ 56 w 873"/>
                <a:gd name="T11" fmla="*/ 16 h 1136"/>
                <a:gd name="T12" fmla="*/ 53 w 873"/>
                <a:gd name="T13" fmla="*/ 19 h 1136"/>
                <a:gd name="T14" fmla="*/ 50 w 873"/>
                <a:gd name="T15" fmla="*/ 21 h 1136"/>
                <a:gd name="T16" fmla="*/ 49 w 873"/>
                <a:gd name="T17" fmla="*/ 24 h 1136"/>
                <a:gd name="T18" fmla="*/ 47 w 873"/>
                <a:gd name="T19" fmla="*/ 28 h 1136"/>
                <a:gd name="T20" fmla="*/ 44 w 873"/>
                <a:gd name="T21" fmla="*/ 30 h 1136"/>
                <a:gd name="T22" fmla="*/ 43 w 873"/>
                <a:gd name="T23" fmla="*/ 33 h 1136"/>
                <a:gd name="T24" fmla="*/ 40 w 873"/>
                <a:gd name="T25" fmla="*/ 35 h 1136"/>
                <a:gd name="T26" fmla="*/ 38 w 873"/>
                <a:gd name="T27" fmla="*/ 38 h 1136"/>
                <a:gd name="T28" fmla="*/ 36 w 873"/>
                <a:gd name="T29" fmla="*/ 41 h 1136"/>
                <a:gd name="T30" fmla="*/ 34 w 873"/>
                <a:gd name="T31" fmla="*/ 44 h 1136"/>
                <a:gd name="T32" fmla="*/ 32 w 873"/>
                <a:gd name="T33" fmla="*/ 47 h 1136"/>
                <a:gd name="T34" fmla="*/ 30 w 873"/>
                <a:gd name="T35" fmla="*/ 50 h 1136"/>
                <a:gd name="T36" fmla="*/ 28 w 873"/>
                <a:gd name="T37" fmla="*/ 51 h 1136"/>
                <a:gd name="T38" fmla="*/ 26 w 873"/>
                <a:gd name="T39" fmla="*/ 54 h 1136"/>
                <a:gd name="T40" fmla="*/ 23 w 873"/>
                <a:gd name="T41" fmla="*/ 57 h 1136"/>
                <a:gd name="T42" fmla="*/ 21 w 873"/>
                <a:gd name="T43" fmla="*/ 61 h 1136"/>
                <a:gd name="T44" fmla="*/ 19 w 873"/>
                <a:gd name="T45" fmla="*/ 62 h 1136"/>
                <a:gd name="T46" fmla="*/ 18 w 873"/>
                <a:gd name="T47" fmla="*/ 66 h 1136"/>
                <a:gd name="T48" fmla="*/ 15 w 873"/>
                <a:gd name="T49" fmla="*/ 69 h 1136"/>
                <a:gd name="T50" fmla="*/ 13 w 873"/>
                <a:gd name="T51" fmla="*/ 71 h 1136"/>
                <a:gd name="T52" fmla="*/ 10 w 873"/>
                <a:gd name="T53" fmla="*/ 74 h 1136"/>
                <a:gd name="T54" fmla="*/ 7 w 873"/>
                <a:gd name="T55" fmla="*/ 76 h 1136"/>
                <a:gd name="T56" fmla="*/ 7 w 873"/>
                <a:gd name="T57" fmla="*/ 79 h 1136"/>
                <a:gd name="T58" fmla="*/ 7 w 873"/>
                <a:gd name="T59" fmla="*/ 81 h 1136"/>
                <a:gd name="T60" fmla="*/ 7 w 873"/>
                <a:gd name="T61" fmla="*/ 85 h 1136"/>
                <a:gd name="T62" fmla="*/ 0 w 873"/>
                <a:gd name="T63" fmla="*/ 87 h 11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873" h="1136">
                  <a:moveTo>
                    <a:pt x="873" y="0"/>
                  </a:moveTo>
                  <a:lnTo>
                    <a:pt x="855" y="19"/>
                  </a:lnTo>
                  <a:lnTo>
                    <a:pt x="842" y="37"/>
                  </a:lnTo>
                  <a:lnTo>
                    <a:pt x="830" y="56"/>
                  </a:lnTo>
                  <a:lnTo>
                    <a:pt x="818" y="74"/>
                  </a:lnTo>
                  <a:lnTo>
                    <a:pt x="799" y="92"/>
                  </a:lnTo>
                  <a:lnTo>
                    <a:pt x="787" y="111"/>
                  </a:lnTo>
                  <a:lnTo>
                    <a:pt x="775" y="129"/>
                  </a:lnTo>
                  <a:lnTo>
                    <a:pt x="762" y="148"/>
                  </a:lnTo>
                  <a:lnTo>
                    <a:pt x="744" y="160"/>
                  </a:lnTo>
                  <a:lnTo>
                    <a:pt x="732" y="178"/>
                  </a:lnTo>
                  <a:lnTo>
                    <a:pt x="719" y="197"/>
                  </a:lnTo>
                  <a:lnTo>
                    <a:pt x="707" y="215"/>
                  </a:lnTo>
                  <a:lnTo>
                    <a:pt x="689" y="234"/>
                  </a:lnTo>
                  <a:lnTo>
                    <a:pt x="676" y="252"/>
                  </a:lnTo>
                  <a:lnTo>
                    <a:pt x="664" y="270"/>
                  </a:lnTo>
                  <a:lnTo>
                    <a:pt x="652" y="289"/>
                  </a:lnTo>
                  <a:lnTo>
                    <a:pt x="633" y="307"/>
                  </a:lnTo>
                  <a:lnTo>
                    <a:pt x="621" y="326"/>
                  </a:lnTo>
                  <a:lnTo>
                    <a:pt x="609" y="344"/>
                  </a:lnTo>
                  <a:lnTo>
                    <a:pt x="596" y="362"/>
                  </a:lnTo>
                  <a:lnTo>
                    <a:pt x="578" y="381"/>
                  </a:lnTo>
                  <a:lnTo>
                    <a:pt x="566" y="399"/>
                  </a:lnTo>
                  <a:lnTo>
                    <a:pt x="553" y="418"/>
                  </a:lnTo>
                  <a:lnTo>
                    <a:pt x="541" y="430"/>
                  </a:lnTo>
                  <a:lnTo>
                    <a:pt x="523" y="448"/>
                  </a:lnTo>
                  <a:lnTo>
                    <a:pt x="510" y="467"/>
                  </a:lnTo>
                  <a:lnTo>
                    <a:pt x="498" y="485"/>
                  </a:lnTo>
                  <a:lnTo>
                    <a:pt x="486" y="504"/>
                  </a:lnTo>
                  <a:lnTo>
                    <a:pt x="467" y="522"/>
                  </a:lnTo>
                  <a:lnTo>
                    <a:pt x="455" y="540"/>
                  </a:lnTo>
                  <a:lnTo>
                    <a:pt x="443" y="559"/>
                  </a:lnTo>
                  <a:lnTo>
                    <a:pt x="430" y="577"/>
                  </a:lnTo>
                  <a:lnTo>
                    <a:pt x="412" y="596"/>
                  </a:lnTo>
                  <a:lnTo>
                    <a:pt x="400" y="614"/>
                  </a:lnTo>
                  <a:lnTo>
                    <a:pt x="387" y="632"/>
                  </a:lnTo>
                  <a:lnTo>
                    <a:pt x="375" y="651"/>
                  </a:lnTo>
                  <a:lnTo>
                    <a:pt x="357" y="669"/>
                  </a:lnTo>
                  <a:lnTo>
                    <a:pt x="344" y="688"/>
                  </a:lnTo>
                  <a:lnTo>
                    <a:pt x="332" y="700"/>
                  </a:lnTo>
                  <a:lnTo>
                    <a:pt x="320" y="718"/>
                  </a:lnTo>
                  <a:lnTo>
                    <a:pt x="301" y="737"/>
                  </a:lnTo>
                  <a:lnTo>
                    <a:pt x="289" y="755"/>
                  </a:lnTo>
                  <a:lnTo>
                    <a:pt x="277" y="774"/>
                  </a:lnTo>
                  <a:lnTo>
                    <a:pt x="258" y="792"/>
                  </a:lnTo>
                  <a:lnTo>
                    <a:pt x="246" y="810"/>
                  </a:lnTo>
                  <a:lnTo>
                    <a:pt x="234" y="829"/>
                  </a:lnTo>
                  <a:lnTo>
                    <a:pt x="221" y="847"/>
                  </a:lnTo>
                  <a:lnTo>
                    <a:pt x="203" y="866"/>
                  </a:lnTo>
                  <a:lnTo>
                    <a:pt x="191" y="884"/>
                  </a:lnTo>
                  <a:lnTo>
                    <a:pt x="178" y="902"/>
                  </a:lnTo>
                  <a:lnTo>
                    <a:pt x="166" y="921"/>
                  </a:lnTo>
                  <a:lnTo>
                    <a:pt x="148" y="939"/>
                  </a:lnTo>
                  <a:lnTo>
                    <a:pt x="135" y="958"/>
                  </a:lnTo>
                  <a:lnTo>
                    <a:pt x="123" y="970"/>
                  </a:lnTo>
                  <a:lnTo>
                    <a:pt x="111" y="988"/>
                  </a:lnTo>
                  <a:lnTo>
                    <a:pt x="92" y="1007"/>
                  </a:lnTo>
                  <a:lnTo>
                    <a:pt x="80" y="1025"/>
                  </a:lnTo>
                  <a:lnTo>
                    <a:pt x="68" y="1044"/>
                  </a:lnTo>
                  <a:lnTo>
                    <a:pt x="55" y="1062"/>
                  </a:lnTo>
                  <a:lnTo>
                    <a:pt x="37" y="1080"/>
                  </a:lnTo>
                  <a:lnTo>
                    <a:pt x="25" y="1099"/>
                  </a:lnTo>
                  <a:lnTo>
                    <a:pt x="12" y="1117"/>
                  </a:lnTo>
                  <a:lnTo>
                    <a:pt x="0" y="113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5730" name="Freeform 334">
              <a:extLst>
                <a:ext uri="{FF2B5EF4-FFF2-40B4-BE49-F238E27FC236}">
                  <a16:creationId xmlns:a16="http://schemas.microsoft.com/office/drawing/2014/main" id="{BD5C2322-1357-82A9-02C8-9E9B3EC4B49E}"/>
                </a:ext>
              </a:extLst>
            </p:cNvPr>
            <p:cNvSpPr>
              <a:spLocks/>
            </p:cNvSpPr>
            <p:nvPr/>
          </p:nvSpPr>
          <p:spPr bwMode="auto">
            <a:xfrm>
              <a:off x="679" y="2640"/>
              <a:ext cx="816" cy="1062"/>
            </a:xfrm>
            <a:custGeom>
              <a:avLst/>
              <a:gdLst>
                <a:gd name="T0" fmla="*/ 65 w 873"/>
                <a:gd name="T1" fmla="*/ 7 h 1136"/>
                <a:gd name="T2" fmla="*/ 64 w 873"/>
                <a:gd name="T3" fmla="*/ 7 h 1136"/>
                <a:gd name="T4" fmla="*/ 61 w 873"/>
                <a:gd name="T5" fmla="*/ 7 h 1136"/>
                <a:gd name="T6" fmla="*/ 60 w 873"/>
                <a:gd name="T7" fmla="*/ 10 h 1136"/>
                <a:gd name="T8" fmla="*/ 57 w 873"/>
                <a:gd name="T9" fmla="*/ 13 h 1136"/>
                <a:gd name="T10" fmla="*/ 56 w 873"/>
                <a:gd name="T11" fmla="*/ 16 h 1136"/>
                <a:gd name="T12" fmla="*/ 53 w 873"/>
                <a:gd name="T13" fmla="*/ 19 h 1136"/>
                <a:gd name="T14" fmla="*/ 50 w 873"/>
                <a:gd name="T15" fmla="*/ 21 h 1136"/>
                <a:gd name="T16" fmla="*/ 49 w 873"/>
                <a:gd name="T17" fmla="*/ 24 h 1136"/>
                <a:gd name="T18" fmla="*/ 47 w 873"/>
                <a:gd name="T19" fmla="*/ 28 h 1136"/>
                <a:gd name="T20" fmla="*/ 44 w 873"/>
                <a:gd name="T21" fmla="*/ 30 h 1136"/>
                <a:gd name="T22" fmla="*/ 43 w 873"/>
                <a:gd name="T23" fmla="*/ 33 h 1136"/>
                <a:gd name="T24" fmla="*/ 40 w 873"/>
                <a:gd name="T25" fmla="*/ 35 h 1136"/>
                <a:gd name="T26" fmla="*/ 38 w 873"/>
                <a:gd name="T27" fmla="*/ 38 h 1136"/>
                <a:gd name="T28" fmla="*/ 36 w 873"/>
                <a:gd name="T29" fmla="*/ 41 h 1136"/>
                <a:gd name="T30" fmla="*/ 34 w 873"/>
                <a:gd name="T31" fmla="*/ 44 h 1136"/>
                <a:gd name="T32" fmla="*/ 32 w 873"/>
                <a:gd name="T33" fmla="*/ 47 h 1136"/>
                <a:gd name="T34" fmla="*/ 30 w 873"/>
                <a:gd name="T35" fmla="*/ 50 h 1136"/>
                <a:gd name="T36" fmla="*/ 28 w 873"/>
                <a:gd name="T37" fmla="*/ 51 h 1136"/>
                <a:gd name="T38" fmla="*/ 26 w 873"/>
                <a:gd name="T39" fmla="*/ 54 h 1136"/>
                <a:gd name="T40" fmla="*/ 23 w 873"/>
                <a:gd name="T41" fmla="*/ 57 h 1136"/>
                <a:gd name="T42" fmla="*/ 21 w 873"/>
                <a:gd name="T43" fmla="*/ 61 h 1136"/>
                <a:gd name="T44" fmla="*/ 19 w 873"/>
                <a:gd name="T45" fmla="*/ 62 h 1136"/>
                <a:gd name="T46" fmla="*/ 18 w 873"/>
                <a:gd name="T47" fmla="*/ 66 h 1136"/>
                <a:gd name="T48" fmla="*/ 15 w 873"/>
                <a:gd name="T49" fmla="*/ 69 h 1136"/>
                <a:gd name="T50" fmla="*/ 13 w 873"/>
                <a:gd name="T51" fmla="*/ 71 h 1136"/>
                <a:gd name="T52" fmla="*/ 10 w 873"/>
                <a:gd name="T53" fmla="*/ 74 h 1136"/>
                <a:gd name="T54" fmla="*/ 7 w 873"/>
                <a:gd name="T55" fmla="*/ 76 h 1136"/>
                <a:gd name="T56" fmla="*/ 7 w 873"/>
                <a:gd name="T57" fmla="*/ 79 h 1136"/>
                <a:gd name="T58" fmla="*/ 7 w 873"/>
                <a:gd name="T59" fmla="*/ 81 h 1136"/>
                <a:gd name="T60" fmla="*/ 7 w 873"/>
                <a:gd name="T61" fmla="*/ 85 h 1136"/>
                <a:gd name="T62" fmla="*/ 0 w 873"/>
                <a:gd name="T63" fmla="*/ 87 h 11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873" h="1136">
                  <a:moveTo>
                    <a:pt x="873" y="0"/>
                  </a:moveTo>
                  <a:lnTo>
                    <a:pt x="855" y="19"/>
                  </a:lnTo>
                  <a:lnTo>
                    <a:pt x="842" y="37"/>
                  </a:lnTo>
                  <a:lnTo>
                    <a:pt x="830" y="56"/>
                  </a:lnTo>
                  <a:lnTo>
                    <a:pt x="818" y="74"/>
                  </a:lnTo>
                  <a:lnTo>
                    <a:pt x="799" y="92"/>
                  </a:lnTo>
                  <a:lnTo>
                    <a:pt x="787" y="111"/>
                  </a:lnTo>
                  <a:lnTo>
                    <a:pt x="775" y="129"/>
                  </a:lnTo>
                  <a:lnTo>
                    <a:pt x="762" y="148"/>
                  </a:lnTo>
                  <a:lnTo>
                    <a:pt x="744" y="160"/>
                  </a:lnTo>
                  <a:lnTo>
                    <a:pt x="732" y="178"/>
                  </a:lnTo>
                  <a:lnTo>
                    <a:pt x="719" y="197"/>
                  </a:lnTo>
                  <a:lnTo>
                    <a:pt x="707" y="215"/>
                  </a:lnTo>
                  <a:lnTo>
                    <a:pt x="689" y="234"/>
                  </a:lnTo>
                  <a:lnTo>
                    <a:pt x="676" y="252"/>
                  </a:lnTo>
                  <a:lnTo>
                    <a:pt x="664" y="270"/>
                  </a:lnTo>
                  <a:lnTo>
                    <a:pt x="652" y="289"/>
                  </a:lnTo>
                  <a:lnTo>
                    <a:pt x="633" y="307"/>
                  </a:lnTo>
                  <a:lnTo>
                    <a:pt x="621" y="326"/>
                  </a:lnTo>
                  <a:lnTo>
                    <a:pt x="609" y="344"/>
                  </a:lnTo>
                  <a:lnTo>
                    <a:pt x="596" y="362"/>
                  </a:lnTo>
                  <a:lnTo>
                    <a:pt x="578" y="381"/>
                  </a:lnTo>
                  <a:lnTo>
                    <a:pt x="566" y="399"/>
                  </a:lnTo>
                  <a:lnTo>
                    <a:pt x="553" y="418"/>
                  </a:lnTo>
                  <a:lnTo>
                    <a:pt x="541" y="430"/>
                  </a:lnTo>
                  <a:lnTo>
                    <a:pt x="523" y="448"/>
                  </a:lnTo>
                  <a:lnTo>
                    <a:pt x="510" y="467"/>
                  </a:lnTo>
                  <a:lnTo>
                    <a:pt x="498" y="485"/>
                  </a:lnTo>
                  <a:lnTo>
                    <a:pt x="486" y="504"/>
                  </a:lnTo>
                  <a:lnTo>
                    <a:pt x="467" y="522"/>
                  </a:lnTo>
                  <a:lnTo>
                    <a:pt x="455" y="540"/>
                  </a:lnTo>
                  <a:lnTo>
                    <a:pt x="443" y="559"/>
                  </a:lnTo>
                  <a:lnTo>
                    <a:pt x="430" y="577"/>
                  </a:lnTo>
                  <a:lnTo>
                    <a:pt x="412" y="596"/>
                  </a:lnTo>
                  <a:lnTo>
                    <a:pt x="400" y="614"/>
                  </a:lnTo>
                  <a:lnTo>
                    <a:pt x="387" y="632"/>
                  </a:lnTo>
                  <a:lnTo>
                    <a:pt x="375" y="651"/>
                  </a:lnTo>
                  <a:lnTo>
                    <a:pt x="357" y="669"/>
                  </a:lnTo>
                  <a:lnTo>
                    <a:pt x="344" y="688"/>
                  </a:lnTo>
                  <a:lnTo>
                    <a:pt x="332" y="700"/>
                  </a:lnTo>
                  <a:lnTo>
                    <a:pt x="320" y="718"/>
                  </a:lnTo>
                  <a:lnTo>
                    <a:pt x="301" y="737"/>
                  </a:lnTo>
                  <a:lnTo>
                    <a:pt x="289" y="755"/>
                  </a:lnTo>
                  <a:lnTo>
                    <a:pt x="277" y="774"/>
                  </a:lnTo>
                  <a:lnTo>
                    <a:pt x="258" y="792"/>
                  </a:lnTo>
                  <a:lnTo>
                    <a:pt x="246" y="810"/>
                  </a:lnTo>
                  <a:lnTo>
                    <a:pt x="234" y="829"/>
                  </a:lnTo>
                  <a:lnTo>
                    <a:pt x="221" y="847"/>
                  </a:lnTo>
                  <a:lnTo>
                    <a:pt x="203" y="866"/>
                  </a:lnTo>
                  <a:lnTo>
                    <a:pt x="191" y="884"/>
                  </a:lnTo>
                  <a:lnTo>
                    <a:pt x="178" y="902"/>
                  </a:lnTo>
                  <a:lnTo>
                    <a:pt x="166" y="921"/>
                  </a:lnTo>
                  <a:lnTo>
                    <a:pt x="148" y="939"/>
                  </a:lnTo>
                  <a:lnTo>
                    <a:pt x="135" y="958"/>
                  </a:lnTo>
                  <a:lnTo>
                    <a:pt x="123" y="970"/>
                  </a:lnTo>
                  <a:lnTo>
                    <a:pt x="111" y="988"/>
                  </a:lnTo>
                  <a:lnTo>
                    <a:pt x="92" y="1007"/>
                  </a:lnTo>
                  <a:lnTo>
                    <a:pt x="80" y="1025"/>
                  </a:lnTo>
                  <a:lnTo>
                    <a:pt x="68" y="1044"/>
                  </a:lnTo>
                  <a:lnTo>
                    <a:pt x="55" y="1062"/>
                  </a:lnTo>
                  <a:lnTo>
                    <a:pt x="37" y="1080"/>
                  </a:lnTo>
                  <a:lnTo>
                    <a:pt x="25" y="1099"/>
                  </a:lnTo>
                  <a:lnTo>
                    <a:pt x="12" y="1117"/>
                  </a:lnTo>
                  <a:lnTo>
                    <a:pt x="0" y="113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5731" name="Freeform 335">
              <a:extLst>
                <a:ext uri="{FF2B5EF4-FFF2-40B4-BE49-F238E27FC236}">
                  <a16:creationId xmlns:a16="http://schemas.microsoft.com/office/drawing/2014/main" id="{9B80BAA2-7E46-E411-A829-EDB164568FE6}"/>
                </a:ext>
              </a:extLst>
            </p:cNvPr>
            <p:cNvSpPr>
              <a:spLocks/>
            </p:cNvSpPr>
            <p:nvPr/>
          </p:nvSpPr>
          <p:spPr bwMode="auto">
            <a:xfrm>
              <a:off x="679" y="2640"/>
              <a:ext cx="816" cy="1062"/>
            </a:xfrm>
            <a:custGeom>
              <a:avLst/>
              <a:gdLst>
                <a:gd name="T0" fmla="*/ 65 w 873"/>
                <a:gd name="T1" fmla="*/ 7 h 1136"/>
                <a:gd name="T2" fmla="*/ 64 w 873"/>
                <a:gd name="T3" fmla="*/ 7 h 1136"/>
                <a:gd name="T4" fmla="*/ 61 w 873"/>
                <a:gd name="T5" fmla="*/ 7 h 1136"/>
                <a:gd name="T6" fmla="*/ 60 w 873"/>
                <a:gd name="T7" fmla="*/ 10 h 1136"/>
                <a:gd name="T8" fmla="*/ 57 w 873"/>
                <a:gd name="T9" fmla="*/ 13 h 1136"/>
                <a:gd name="T10" fmla="*/ 56 w 873"/>
                <a:gd name="T11" fmla="*/ 16 h 1136"/>
                <a:gd name="T12" fmla="*/ 53 w 873"/>
                <a:gd name="T13" fmla="*/ 19 h 1136"/>
                <a:gd name="T14" fmla="*/ 50 w 873"/>
                <a:gd name="T15" fmla="*/ 21 h 1136"/>
                <a:gd name="T16" fmla="*/ 49 w 873"/>
                <a:gd name="T17" fmla="*/ 24 h 1136"/>
                <a:gd name="T18" fmla="*/ 47 w 873"/>
                <a:gd name="T19" fmla="*/ 28 h 1136"/>
                <a:gd name="T20" fmla="*/ 44 w 873"/>
                <a:gd name="T21" fmla="*/ 30 h 1136"/>
                <a:gd name="T22" fmla="*/ 43 w 873"/>
                <a:gd name="T23" fmla="*/ 33 h 1136"/>
                <a:gd name="T24" fmla="*/ 40 w 873"/>
                <a:gd name="T25" fmla="*/ 35 h 1136"/>
                <a:gd name="T26" fmla="*/ 38 w 873"/>
                <a:gd name="T27" fmla="*/ 38 h 1136"/>
                <a:gd name="T28" fmla="*/ 36 w 873"/>
                <a:gd name="T29" fmla="*/ 41 h 1136"/>
                <a:gd name="T30" fmla="*/ 34 w 873"/>
                <a:gd name="T31" fmla="*/ 44 h 1136"/>
                <a:gd name="T32" fmla="*/ 32 w 873"/>
                <a:gd name="T33" fmla="*/ 47 h 1136"/>
                <a:gd name="T34" fmla="*/ 30 w 873"/>
                <a:gd name="T35" fmla="*/ 50 h 1136"/>
                <a:gd name="T36" fmla="*/ 28 w 873"/>
                <a:gd name="T37" fmla="*/ 51 h 1136"/>
                <a:gd name="T38" fmla="*/ 26 w 873"/>
                <a:gd name="T39" fmla="*/ 54 h 1136"/>
                <a:gd name="T40" fmla="*/ 23 w 873"/>
                <a:gd name="T41" fmla="*/ 57 h 1136"/>
                <a:gd name="T42" fmla="*/ 21 w 873"/>
                <a:gd name="T43" fmla="*/ 61 h 1136"/>
                <a:gd name="T44" fmla="*/ 19 w 873"/>
                <a:gd name="T45" fmla="*/ 62 h 1136"/>
                <a:gd name="T46" fmla="*/ 18 w 873"/>
                <a:gd name="T47" fmla="*/ 66 h 1136"/>
                <a:gd name="T48" fmla="*/ 15 w 873"/>
                <a:gd name="T49" fmla="*/ 69 h 1136"/>
                <a:gd name="T50" fmla="*/ 13 w 873"/>
                <a:gd name="T51" fmla="*/ 71 h 1136"/>
                <a:gd name="T52" fmla="*/ 10 w 873"/>
                <a:gd name="T53" fmla="*/ 74 h 1136"/>
                <a:gd name="T54" fmla="*/ 7 w 873"/>
                <a:gd name="T55" fmla="*/ 76 h 1136"/>
                <a:gd name="T56" fmla="*/ 7 w 873"/>
                <a:gd name="T57" fmla="*/ 79 h 1136"/>
                <a:gd name="T58" fmla="*/ 7 w 873"/>
                <a:gd name="T59" fmla="*/ 81 h 1136"/>
                <a:gd name="T60" fmla="*/ 7 w 873"/>
                <a:gd name="T61" fmla="*/ 85 h 1136"/>
                <a:gd name="T62" fmla="*/ 0 w 873"/>
                <a:gd name="T63" fmla="*/ 87 h 11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873" h="1136">
                  <a:moveTo>
                    <a:pt x="873" y="0"/>
                  </a:moveTo>
                  <a:lnTo>
                    <a:pt x="855" y="19"/>
                  </a:lnTo>
                  <a:lnTo>
                    <a:pt x="842" y="37"/>
                  </a:lnTo>
                  <a:lnTo>
                    <a:pt x="830" y="56"/>
                  </a:lnTo>
                  <a:lnTo>
                    <a:pt x="818" y="74"/>
                  </a:lnTo>
                  <a:lnTo>
                    <a:pt x="799" y="92"/>
                  </a:lnTo>
                  <a:lnTo>
                    <a:pt x="787" y="111"/>
                  </a:lnTo>
                  <a:lnTo>
                    <a:pt x="775" y="129"/>
                  </a:lnTo>
                  <a:lnTo>
                    <a:pt x="762" y="148"/>
                  </a:lnTo>
                  <a:lnTo>
                    <a:pt x="744" y="160"/>
                  </a:lnTo>
                  <a:lnTo>
                    <a:pt x="732" y="178"/>
                  </a:lnTo>
                  <a:lnTo>
                    <a:pt x="719" y="197"/>
                  </a:lnTo>
                  <a:lnTo>
                    <a:pt x="707" y="215"/>
                  </a:lnTo>
                  <a:lnTo>
                    <a:pt x="689" y="234"/>
                  </a:lnTo>
                  <a:lnTo>
                    <a:pt x="676" y="252"/>
                  </a:lnTo>
                  <a:lnTo>
                    <a:pt x="664" y="270"/>
                  </a:lnTo>
                  <a:lnTo>
                    <a:pt x="652" y="289"/>
                  </a:lnTo>
                  <a:lnTo>
                    <a:pt x="633" y="307"/>
                  </a:lnTo>
                  <a:lnTo>
                    <a:pt x="621" y="326"/>
                  </a:lnTo>
                  <a:lnTo>
                    <a:pt x="609" y="344"/>
                  </a:lnTo>
                  <a:lnTo>
                    <a:pt x="596" y="362"/>
                  </a:lnTo>
                  <a:lnTo>
                    <a:pt x="578" y="381"/>
                  </a:lnTo>
                  <a:lnTo>
                    <a:pt x="566" y="399"/>
                  </a:lnTo>
                  <a:lnTo>
                    <a:pt x="553" y="418"/>
                  </a:lnTo>
                  <a:lnTo>
                    <a:pt x="541" y="430"/>
                  </a:lnTo>
                  <a:lnTo>
                    <a:pt x="523" y="448"/>
                  </a:lnTo>
                  <a:lnTo>
                    <a:pt x="510" y="467"/>
                  </a:lnTo>
                  <a:lnTo>
                    <a:pt x="498" y="485"/>
                  </a:lnTo>
                  <a:lnTo>
                    <a:pt x="486" y="504"/>
                  </a:lnTo>
                  <a:lnTo>
                    <a:pt x="467" y="522"/>
                  </a:lnTo>
                  <a:lnTo>
                    <a:pt x="455" y="540"/>
                  </a:lnTo>
                  <a:lnTo>
                    <a:pt x="443" y="559"/>
                  </a:lnTo>
                  <a:lnTo>
                    <a:pt x="430" y="577"/>
                  </a:lnTo>
                  <a:lnTo>
                    <a:pt x="412" y="596"/>
                  </a:lnTo>
                  <a:lnTo>
                    <a:pt x="400" y="614"/>
                  </a:lnTo>
                  <a:lnTo>
                    <a:pt x="387" y="632"/>
                  </a:lnTo>
                  <a:lnTo>
                    <a:pt x="375" y="651"/>
                  </a:lnTo>
                  <a:lnTo>
                    <a:pt x="357" y="669"/>
                  </a:lnTo>
                  <a:lnTo>
                    <a:pt x="344" y="688"/>
                  </a:lnTo>
                  <a:lnTo>
                    <a:pt x="332" y="700"/>
                  </a:lnTo>
                  <a:lnTo>
                    <a:pt x="320" y="718"/>
                  </a:lnTo>
                  <a:lnTo>
                    <a:pt x="301" y="737"/>
                  </a:lnTo>
                  <a:lnTo>
                    <a:pt x="289" y="755"/>
                  </a:lnTo>
                  <a:lnTo>
                    <a:pt x="277" y="774"/>
                  </a:lnTo>
                  <a:lnTo>
                    <a:pt x="258" y="792"/>
                  </a:lnTo>
                  <a:lnTo>
                    <a:pt x="246" y="810"/>
                  </a:lnTo>
                  <a:lnTo>
                    <a:pt x="234" y="829"/>
                  </a:lnTo>
                  <a:lnTo>
                    <a:pt x="221" y="847"/>
                  </a:lnTo>
                  <a:lnTo>
                    <a:pt x="203" y="866"/>
                  </a:lnTo>
                  <a:lnTo>
                    <a:pt x="191" y="884"/>
                  </a:lnTo>
                  <a:lnTo>
                    <a:pt x="178" y="902"/>
                  </a:lnTo>
                  <a:lnTo>
                    <a:pt x="166" y="921"/>
                  </a:lnTo>
                  <a:lnTo>
                    <a:pt x="148" y="939"/>
                  </a:lnTo>
                  <a:lnTo>
                    <a:pt x="135" y="958"/>
                  </a:lnTo>
                  <a:lnTo>
                    <a:pt x="123" y="970"/>
                  </a:lnTo>
                  <a:lnTo>
                    <a:pt x="111" y="988"/>
                  </a:lnTo>
                  <a:lnTo>
                    <a:pt x="92" y="1007"/>
                  </a:lnTo>
                  <a:lnTo>
                    <a:pt x="80" y="1025"/>
                  </a:lnTo>
                  <a:lnTo>
                    <a:pt x="68" y="1044"/>
                  </a:lnTo>
                  <a:lnTo>
                    <a:pt x="55" y="1062"/>
                  </a:lnTo>
                  <a:lnTo>
                    <a:pt x="37" y="1080"/>
                  </a:lnTo>
                  <a:lnTo>
                    <a:pt x="25" y="1099"/>
                  </a:lnTo>
                  <a:lnTo>
                    <a:pt x="12" y="1117"/>
                  </a:lnTo>
                  <a:lnTo>
                    <a:pt x="0" y="113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5732" name="Freeform 336">
              <a:extLst>
                <a:ext uri="{FF2B5EF4-FFF2-40B4-BE49-F238E27FC236}">
                  <a16:creationId xmlns:a16="http://schemas.microsoft.com/office/drawing/2014/main" id="{DAE28C8E-7A35-FD80-56DD-920D61B62E53}"/>
                </a:ext>
              </a:extLst>
            </p:cNvPr>
            <p:cNvSpPr>
              <a:spLocks/>
            </p:cNvSpPr>
            <p:nvPr/>
          </p:nvSpPr>
          <p:spPr bwMode="auto">
            <a:xfrm>
              <a:off x="679" y="2640"/>
              <a:ext cx="816" cy="1062"/>
            </a:xfrm>
            <a:custGeom>
              <a:avLst/>
              <a:gdLst>
                <a:gd name="T0" fmla="*/ 65 w 873"/>
                <a:gd name="T1" fmla="*/ 7 h 1136"/>
                <a:gd name="T2" fmla="*/ 64 w 873"/>
                <a:gd name="T3" fmla="*/ 7 h 1136"/>
                <a:gd name="T4" fmla="*/ 61 w 873"/>
                <a:gd name="T5" fmla="*/ 7 h 1136"/>
                <a:gd name="T6" fmla="*/ 60 w 873"/>
                <a:gd name="T7" fmla="*/ 10 h 1136"/>
                <a:gd name="T8" fmla="*/ 57 w 873"/>
                <a:gd name="T9" fmla="*/ 13 h 1136"/>
                <a:gd name="T10" fmla="*/ 56 w 873"/>
                <a:gd name="T11" fmla="*/ 16 h 1136"/>
                <a:gd name="T12" fmla="*/ 53 w 873"/>
                <a:gd name="T13" fmla="*/ 19 h 1136"/>
                <a:gd name="T14" fmla="*/ 50 w 873"/>
                <a:gd name="T15" fmla="*/ 21 h 1136"/>
                <a:gd name="T16" fmla="*/ 49 w 873"/>
                <a:gd name="T17" fmla="*/ 24 h 1136"/>
                <a:gd name="T18" fmla="*/ 47 w 873"/>
                <a:gd name="T19" fmla="*/ 28 h 1136"/>
                <a:gd name="T20" fmla="*/ 44 w 873"/>
                <a:gd name="T21" fmla="*/ 30 h 1136"/>
                <a:gd name="T22" fmla="*/ 43 w 873"/>
                <a:gd name="T23" fmla="*/ 33 h 1136"/>
                <a:gd name="T24" fmla="*/ 40 w 873"/>
                <a:gd name="T25" fmla="*/ 35 h 1136"/>
                <a:gd name="T26" fmla="*/ 38 w 873"/>
                <a:gd name="T27" fmla="*/ 38 h 1136"/>
                <a:gd name="T28" fmla="*/ 36 w 873"/>
                <a:gd name="T29" fmla="*/ 41 h 1136"/>
                <a:gd name="T30" fmla="*/ 34 w 873"/>
                <a:gd name="T31" fmla="*/ 44 h 1136"/>
                <a:gd name="T32" fmla="*/ 32 w 873"/>
                <a:gd name="T33" fmla="*/ 47 h 1136"/>
                <a:gd name="T34" fmla="*/ 30 w 873"/>
                <a:gd name="T35" fmla="*/ 50 h 1136"/>
                <a:gd name="T36" fmla="*/ 28 w 873"/>
                <a:gd name="T37" fmla="*/ 51 h 1136"/>
                <a:gd name="T38" fmla="*/ 26 w 873"/>
                <a:gd name="T39" fmla="*/ 54 h 1136"/>
                <a:gd name="T40" fmla="*/ 23 w 873"/>
                <a:gd name="T41" fmla="*/ 57 h 1136"/>
                <a:gd name="T42" fmla="*/ 21 w 873"/>
                <a:gd name="T43" fmla="*/ 61 h 1136"/>
                <a:gd name="T44" fmla="*/ 19 w 873"/>
                <a:gd name="T45" fmla="*/ 62 h 1136"/>
                <a:gd name="T46" fmla="*/ 18 w 873"/>
                <a:gd name="T47" fmla="*/ 66 h 1136"/>
                <a:gd name="T48" fmla="*/ 15 w 873"/>
                <a:gd name="T49" fmla="*/ 69 h 1136"/>
                <a:gd name="T50" fmla="*/ 13 w 873"/>
                <a:gd name="T51" fmla="*/ 71 h 1136"/>
                <a:gd name="T52" fmla="*/ 10 w 873"/>
                <a:gd name="T53" fmla="*/ 74 h 1136"/>
                <a:gd name="T54" fmla="*/ 7 w 873"/>
                <a:gd name="T55" fmla="*/ 76 h 1136"/>
                <a:gd name="T56" fmla="*/ 7 w 873"/>
                <a:gd name="T57" fmla="*/ 79 h 1136"/>
                <a:gd name="T58" fmla="*/ 7 w 873"/>
                <a:gd name="T59" fmla="*/ 81 h 1136"/>
                <a:gd name="T60" fmla="*/ 7 w 873"/>
                <a:gd name="T61" fmla="*/ 85 h 1136"/>
                <a:gd name="T62" fmla="*/ 0 w 873"/>
                <a:gd name="T63" fmla="*/ 87 h 11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873" h="1136">
                  <a:moveTo>
                    <a:pt x="873" y="0"/>
                  </a:moveTo>
                  <a:lnTo>
                    <a:pt x="855" y="19"/>
                  </a:lnTo>
                  <a:lnTo>
                    <a:pt x="842" y="37"/>
                  </a:lnTo>
                  <a:lnTo>
                    <a:pt x="830" y="56"/>
                  </a:lnTo>
                  <a:lnTo>
                    <a:pt x="818" y="74"/>
                  </a:lnTo>
                  <a:lnTo>
                    <a:pt x="799" y="92"/>
                  </a:lnTo>
                  <a:lnTo>
                    <a:pt x="787" y="111"/>
                  </a:lnTo>
                  <a:lnTo>
                    <a:pt x="775" y="129"/>
                  </a:lnTo>
                  <a:lnTo>
                    <a:pt x="762" y="148"/>
                  </a:lnTo>
                  <a:lnTo>
                    <a:pt x="744" y="160"/>
                  </a:lnTo>
                  <a:lnTo>
                    <a:pt x="732" y="178"/>
                  </a:lnTo>
                  <a:lnTo>
                    <a:pt x="719" y="197"/>
                  </a:lnTo>
                  <a:lnTo>
                    <a:pt x="707" y="215"/>
                  </a:lnTo>
                  <a:lnTo>
                    <a:pt x="689" y="234"/>
                  </a:lnTo>
                  <a:lnTo>
                    <a:pt x="676" y="252"/>
                  </a:lnTo>
                  <a:lnTo>
                    <a:pt x="664" y="270"/>
                  </a:lnTo>
                  <a:lnTo>
                    <a:pt x="652" y="289"/>
                  </a:lnTo>
                  <a:lnTo>
                    <a:pt x="633" y="307"/>
                  </a:lnTo>
                  <a:lnTo>
                    <a:pt x="621" y="326"/>
                  </a:lnTo>
                  <a:lnTo>
                    <a:pt x="609" y="344"/>
                  </a:lnTo>
                  <a:lnTo>
                    <a:pt x="596" y="362"/>
                  </a:lnTo>
                  <a:lnTo>
                    <a:pt x="578" y="381"/>
                  </a:lnTo>
                  <a:lnTo>
                    <a:pt x="566" y="399"/>
                  </a:lnTo>
                  <a:lnTo>
                    <a:pt x="553" y="418"/>
                  </a:lnTo>
                  <a:lnTo>
                    <a:pt x="541" y="430"/>
                  </a:lnTo>
                  <a:lnTo>
                    <a:pt x="523" y="448"/>
                  </a:lnTo>
                  <a:lnTo>
                    <a:pt x="510" y="467"/>
                  </a:lnTo>
                  <a:lnTo>
                    <a:pt x="498" y="485"/>
                  </a:lnTo>
                  <a:lnTo>
                    <a:pt x="486" y="504"/>
                  </a:lnTo>
                  <a:lnTo>
                    <a:pt x="467" y="522"/>
                  </a:lnTo>
                  <a:lnTo>
                    <a:pt x="455" y="540"/>
                  </a:lnTo>
                  <a:lnTo>
                    <a:pt x="443" y="559"/>
                  </a:lnTo>
                  <a:lnTo>
                    <a:pt x="430" y="577"/>
                  </a:lnTo>
                  <a:lnTo>
                    <a:pt x="412" y="596"/>
                  </a:lnTo>
                  <a:lnTo>
                    <a:pt x="400" y="614"/>
                  </a:lnTo>
                  <a:lnTo>
                    <a:pt x="387" y="632"/>
                  </a:lnTo>
                  <a:lnTo>
                    <a:pt x="375" y="651"/>
                  </a:lnTo>
                  <a:lnTo>
                    <a:pt x="357" y="669"/>
                  </a:lnTo>
                  <a:lnTo>
                    <a:pt x="344" y="688"/>
                  </a:lnTo>
                  <a:lnTo>
                    <a:pt x="332" y="700"/>
                  </a:lnTo>
                  <a:lnTo>
                    <a:pt x="320" y="718"/>
                  </a:lnTo>
                  <a:lnTo>
                    <a:pt x="301" y="737"/>
                  </a:lnTo>
                  <a:lnTo>
                    <a:pt x="289" y="755"/>
                  </a:lnTo>
                  <a:lnTo>
                    <a:pt x="277" y="774"/>
                  </a:lnTo>
                  <a:lnTo>
                    <a:pt x="258" y="792"/>
                  </a:lnTo>
                  <a:lnTo>
                    <a:pt x="246" y="810"/>
                  </a:lnTo>
                  <a:lnTo>
                    <a:pt x="234" y="829"/>
                  </a:lnTo>
                  <a:lnTo>
                    <a:pt x="221" y="847"/>
                  </a:lnTo>
                  <a:lnTo>
                    <a:pt x="203" y="866"/>
                  </a:lnTo>
                  <a:lnTo>
                    <a:pt x="191" y="884"/>
                  </a:lnTo>
                  <a:lnTo>
                    <a:pt x="178" y="902"/>
                  </a:lnTo>
                  <a:lnTo>
                    <a:pt x="166" y="921"/>
                  </a:lnTo>
                  <a:lnTo>
                    <a:pt x="148" y="939"/>
                  </a:lnTo>
                  <a:lnTo>
                    <a:pt x="135" y="958"/>
                  </a:lnTo>
                  <a:lnTo>
                    <a:pt x="123" y="970"/>
                  </a:lnTo>
                  <a:lnTo>
                    <a:pt x="111" y="988"/>
                  </a:lnTo>
                  <a:lnTo>
                    <a:pt x="92" y="1007"/>
                  </a:lnTo>
                  <a:lnTo>
                    <a:pt x="80" y="1025"/>
                  </a:lnTo>
                  <a:lnTo>
                    <a:pt x="68" y="1044"/>
                  </a:lnTo>
                  <a:lnTo>
                    <a:pt x="55" y="1062"/>
                  </a:lnTo>
                  <a:lnTo>
                    <a:pt x="37" y="1080"/>
                  </a:lnTo>
                  <a:lnTo>
                    <a:pt x="25" y="1099"/>
                  </a:lnTo>
                  <a:lnTo>
                    <a:pt x="12" y="1117"/>
                  </a:lnTo>
                  <a:lnTo>
                    <a:pt x="0" y="113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5733" name="Freeform 337">
              <a:extLst>
                <a:ext uri="{FF2B5EF4-FFF2-40B4-BE49-F238E27FC236}">
                  <a16:creationId xmlns:a16="http://schemas.microsoft.com/office/drawing/2014/main" id="{48C448B7-AC9C-E697-16DD-6F75313BBBC6}"/>
                </a:ext>
              </a:extLst>
            </p:cNvPr>
            <p:cNvSpPr>
              <a:spLocks/>
            </p:cNvSpPr>
            <p:nvPr/>
          </p:nvSpPr>
          <p:spPr bwMode="auto">
            <a:xfrm>
              <a:off x="679" y="2640"/>
              <a:ext cx="816" cy="1062"/>
            </a:xfrm>
            <a:custGeom>
              <a:avLst/>
              <a:gdLst>
                <a:gd name="T0" fmla="*/ 65 w 873"/>
                <a:gd name="T1" fmla="*/ 7 h 1136"/>
                <a:gd name="T2" fmla="*/ 64 w 873"/>
                <a:gd name="T3" fmla="*/ 7 h 1136"/>
                <a:gd name="T4" fmla="*/ 61 w 873"/>
                <a:gd name="T5" fmla="*/ 7 h 1136"/>
                <a:gd name="T6" fmla="*/ 60 w 873"/>
                <a:gd name="T7" fmla="*/ 10 h 1136"/>
                <a:gd name="T8" fmla="*/ 57 w 873"/>
                <a:gd name="T9" fmla="*/ 13 h 1136"/>
                <a:gd name="T10" fmla="*/ 56 w 873"/>
                <a:gd name="T11" fmla="*/ 16 h 1136"/>
                <a:gd name="T12" fmla="*/ 53 w 873"/>
                <a:gd name="T13" fmla="*/ 19 h 1136"/>
                <a:gd name="T14" fmla="*/ 50 w 873"/>
                <a:gd name="T15" fmla="*/ 21 h 1136"/>
                <a:gd name="T16" fmla="*/ 49 w 873"/>
                <a:gd name="T17" fmla="*/ 24 h 1136"/>
                <a:gd name="T18" fmla="*/ 47 w 873"/>
                <a:gd name="T19" fmla="*/ 28 h 1136"/>
                <a:gd name="T20" fmla="*/ 44 w 873"/>
                <a:gd name="T21" fmla="*/ 30 h 1136"/>
                <a:gd name="T22" fmla="*/ 43 w 873"/>
                <a:gd name="T23" fmla="*/ 33 h 1136"/>
                <a:gd name="T24" fmla="*/ 40 w 873"/>
                <a:gd name="T25" fmla="*/ 35 h 1136"/>
                <a:gd name="T26" fmla="*/ 38 w 873"/>
                <a:gd name="T27" fmla="*/ 38 h 1136"/>
                <a:gd name="T28" fmla="*/ 36 w 873"/>
                <a:gd name="T29" fmla="*/ 41 h 1136"/>
                <a:gd name="T30" fmla="*/ 34 w 873"/>
                <a:gd name="T31" fmla="*/ 44 h 1136"/>
                <a:gd name="T32" fmla="*/ 32 w 873"/>
                <a:gd name="T33" fmla="*/ 47 h 1136"/>
                <a:gd name="T34" fmla="*/ 30 w 873"/>
                <a:gd name="T35" fmla="*/ 50 h 1136"/>
                <a:gd name="T36" fmla="*/ 28 w 873"/>
                <a:gd name="T37" fmla="*/ 51 h 1136"/>
                <a:gd name="T38" fmla="*/ 26 w 873"/>
                <a:gd name="T39" fmla="*/ 54 h 1136"/>
                <a:gd name="T40" fmla="*/ 23 w 873"/>
                <a:gd name="T41" fmla="*/ 57 h 1136"/>
                <a:gd name="T42" fmla="*/ 21 w 873"/>
                <a:gd name="T43" fmla="*/ 61 h 1136"/>
                <a:gd name="T44" fmla="*/ 19 w 873"/>
                <a:gd name="T45" fmla="*/ 62 h 1136"/>
                <a:gd name="T46" fmla="*/ 18 w 873"/>
                <a:gd name="T47" fmla="*/ 66 h 1136"/>
                <a:gd name="T48" fmla="*/ 15 w 873"/>
                <a:gd name="T49" fmla="*/ 69 h 1136"/>
                <a:gd name="T50" fmla="*/ 13 w 873"/>
                <a:gd name="T51" fmla="*/ 71 h 1136"/>
                <a:gd name="T52" fmla="*/ 10 w 873"/>
                <a:gd name="T53" fmla="*/ 74 h 1136"/>
                <a:gd name="T54" fmla="*/ 7 w 873"/>
                <a:gd name="T55" fmla="*/ 76 h 1136"/>
                <a:gd name="T56" fmla="*/ 7 w 873"/>
                <a:gd name="T57" fmla="*/ 79 h 1136"/>
                <a:gd name="T58" fmla="*/ 7 w 873"/>
                <a:gd name="T59" fmla="*/ 81 h 1136"/>
                <a:gd name="T60" fmla="*/ 7 w 873"/>
                <a:gd name="T61" fmla="*/ 85 h 1136"/>
                <a:gd name="T62" fmla="*/ 0 w 873"/>
                <a:gd name="T63" fmla="*/ 87 h 11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873" h="1136">
                  <a:moveTo>
                    <a:pt x="873" y="0"/>
                  </a:moveTo>
                  <a:lnTo>
                    <a:pt x="855" y="19"/>
                  </a:lnTo>
                  <a:lnTo>
                    <a:pt x="842" y="37"/>
                  </a:lnTo>
                  <a:lnTo>
                    <a:pt x="830" y="56"/>
                  </a:lnTo>
                  <a:lnTo>
                    <a:pt x="818" y="74"/>
                  </a:lnTo>
                  <a:lnTo>
                    <a:pt x="799" y="92"/>
                  </a:lnTo>
                  <a:lnTo>
                    <a:pt x="787" y="111"/>
                  </a:lnTo>
                  <a:lnTo>
                    <a:pt x="775" y="129"/>
                  </a:lnTo>
                  <a:lnTo>
                    <a:pt x="762" y="148"/>
                  </a:lnTo>
                  <a:lnTo>
                    <a:pt x="744" y="160"/>
                  </a:lnTo>
                  <a:lnTo>
                    <a:pt x="732" y="178"/>
                  </a:lnTo>
                  <a:lnTo>
                    <a:pt x="719" y="197"/>
                  </a:lnTo>
                  <a:lnTo>
                    <a:pt x="707" y="215"/>
                  </a:lnTo>
                  <a:lnTo>
                    <a:pt x="689" y="234"/>
                  </a:lnTo>
                  <a:lnTo>
                    <a:pt x="676" y="252"/>
                  </a:lnTo>
                  <a:lnTo>
                    <a:pt x="664" y="270"/>
                  </a:lnTo>
                  <a:lnTo>
                    <a:pt x="652" y="289"/>
                  </a:lnTo>
                  <a:lnTo>
                    <a:pt x="633" y="307"/>
                  </a:lnTo>
                  <a:lnTo>
                    <a:pt x="621" y="326"/>
                  </a:lnTo>
                  <a:lnTo>
                    <a:pt x="609" y="344"/>
                  </a:lnTo>
                  <a:lnTo>
                    <a:pt x="596" y="362"/>
                  </a:lnTo>
                  <a:lnTo>
                    <a:pt x="578" y="381"/>
                  </a:lnTo>
                  <a:lnTo>
                    <a:pt x="566" y="399"/>
                  </a:lnTo>
                  <a:lnTo>
                    <a:pt x="553" y="418"/>
                  </a:lnTo>
                  <a:lnTo>
                    <a:pt x="541" y="430"/>
                  </a:lnTo>
                  <a:lnTo>
                    <a:pt x="523" y="448"/>
                  </a:lnTo>
                  <a:lnTo>
                    <a:pt x="510" y="467"/>
                  </a:lnTo>
                  <a:lnTo>
                    <a:pt x="498" y="485"/>
                  </a:lnTo>
                  <a:lnTo>
                    <a:pt x="486" y="504"/>
                  </a:lnTo>
                  <a:lnTo>
                    <a:pt x="467" y="522"/>
                  </a:lnTo>
                  <a:lnTo>
                    <a:pt x="455" y="540"/>
                  </a:lnTo>
                  <a:lnTo>
                    <a:pt x="443" y="559"/>
                  </a:lnTo>
                  <a:lnTo>
                    <a:pt x="430" y="577"/>
                  </a:lnTo>
                  <a:lnTo>
                    <a:pt x="412" y="596"/>
                  </a:lnTo>
                  <a:lnTo>
                    <a:pt x="400" y="614"/>
                  </a:lnTo>
                  <a:lnTo>
                    <a:pt x="387" y="632"/>
                  </a:lnTo>
                  <a:lnTo>
                    <a:pt x="375" y="651"/>
                  </a:lnTo>
                  <a:lnTo>
                    <a:pt x="357" y="669"/>
                  </a:lnTo>
                  <a:lnTo>
                    <a:pt x="344" y="688"/>
                  </a:lnTo>
                  <a:lnTo>
                    <a:pt x="332" y="700"/>
                  </a:lnTo>
                  <a:lnTo>
                    <a:pt x="320" y="718"/>
                  </a:lnTo>
                  <a:lnTo>
                    <a:pt x="301" y="737"/>
                  </a:lnTo>
                  <a:lnTo>
                    <a:pt x="289" y="755"/>
                  </a:lnTo>
                  <a:lnTo>
                    <a:pt x="277" y="774"/>
                  </a:lnTo>
                  <a:lnTo>
                    <a:pt x="258" y="792"/>
                  </a:lnTo>
                  <a:lnTo>
                    <a:pt x="246" y="810"/>
                  </a:lnTo>
                  <a:lnTo>
                    <a:pt x="234" y="829"/>
                  </a:lnTo>
                  <a:lnTo>
                    <a:pt x="221" y="847"/>
                  </a:lnTo>
                  <a:lnTo>
                    <a:pt x="203" y="866"/>
                  </a:lnTo>
                  <a:lnTo>
                    <a:pt x="191" y="884"/>
                  </a:lnTo>
                  <a:lnTo>
                    <a:pt x="178" y="902"/>
                  </a:lnTo>
                  <a:lnTo>
                    <a:pt x="166" y="921"/>
                  </a:lnTo>
                  <a:lnTo>
                    <a:pt x="148" y="939"/>
                  </a:lnTo>
                  <a:lnTo>
                    <a:pt x="135" y="958"/>
                  </a:lnTo>
                  <a:lnTo>
                    <a:pt x="123" y="970"/>
                  </a:lnTo>
                  <a:lnTo>
                    <a:pt x="111" y="988"/>
                  </a:lnTo>
                  <a:lnTo>
                    <a:pt x="92" y="1007"/>
                  </a:lnTo>
                  <a:lnTo>
                    <a:pt x="80" y="1025"/>
                  </a:lnTo>
                  <a:lnTo>
                    <a:pt x="68" y="1044"/>
                  </a:lnTo>
                  <a:lnTo>
                    <a:pt x="55" y="1062"/>
                  </a:lnTo>
                  <a:lnTo>
                    <a:pt x="37" y="1080"/>
                  </a:lnTo>
                  <a:lnTo>
                    <a:pt x="25" y="1099"/>
                  </a:lnTo>
                  <a:lnTo>
                    <a:pt x="12" y="1117"/>
                  </a:lnTo>
                  <a:lnTo>
                    <a:pt x="0" y="113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5734" name="Freeform 338">
              <a:extLst>
                <a:ext uri="{FF2B5EF4-FFF2-40B4-BE49-F238E27FC236}">
                  <a16:creationId xmlns:a16="http://schemas.microsoft.com/office/drawing/2014/main" id="{EAB4D0BC-4ACF-E98E-4D96-D5E537385B6E}"/>
                </a:ext>
              </a:extLst>
            </p:cNvPr>
            <p:cNvSpPr>
              <a:spLocks/>
            </p:cNvSpPr>
            <p:nvPr/>
          </p:nvSpPr>
          <p:spPr bwMode="auto">
            <a:xfrm>
              <a:off x="679" y="2640"/>
              <a:ext cx="816" cy="1062"/>
            </a:xfrm>
            <a:custGeom>
              <a:avLst/>
              <a:gdLst>
                <a:gd name="T0" fmla="*/ 65 w 873"/>
                <a:gd name="T1" fmla="*/ 7 h 1136"/>
                <a:gd name="T2" fmla="*/ 64 w 873"/>
                <a:gd name="T3" fmla="*/ 7 h 1136"/>
                <a:gd name="T4" fmla="*/ 61 w 873"/>
                <a:gd name="T5" fmla="*/ 7 h 1136"/>
                <a:gd name="T6" fmla="*/ 60 w 873"/>
                <a:gd name="T7" fmla="*/ 10 h 1136"/>
                <a:gd name="T8" fmla="*/ 57 w 873"/>
                <a:gd name="T9" fmla="*/ 13 h 1136"/>
                <a:gd name="T10" fmla="*/ 56 w 873"/>
                <a:gd name="T11" fmla="*/ 16 h 1136"/>
                <a:gd name="T12" fmla="*/ 53 w 873"/>
                <a:gd name="T13" fmla="*/ 19 h 1136"/>
                <a:gd name="T14" fmla="*/ 50 w 873"/>
                <a:gd name="T15" fmla="*/ 21 h 1136"/>
                <a:gd name="T16" fmla="*/ 49 w 873"/>
                <a:gd name="T17" fmla="*/ 24 h 1136"/>
                <a:gd name="T18" fmla="*/ 47 w 873"/>
                <a:gd name="T19" fmla="*/ 28 h 1136"/>
                <a:gd name="T20" fmla="*/ 44 w 873"/>
                <a:gd name="T21" fmla="*/ 30 h 1136"/>
                <a:gd name="T22" fmla="*/ 43 w 873"/>
                <a:gd name="T23" fmla="*/ 33 h 1136"/>
                <a:gd name="T24" fmla="*/ 40 w 873"/>
                <a:gd name="T25" fmla="*/ 35 h 1136"/>
                <a:gd name="T26" fmla="*/ 38 w 873"/>
                <a:gd name="T27" fmla="*/ 38 h 1136"/>
                <a:gd name="T28" fmla="*/ 36 w 873"/>
                <a:gd name="T29" fmla="*/ 41 h 1136"/>
                <a:gd name="T30" fmla="*/ 34 w 873"/>
                <a:gd name="T31" fmla="*/ 44 h 1136"/>
                <a:gd name="T32" fmla="*/ 32 w 873"/>
                <a:gd name="T33" fmla="*/ 47 h 1136"/>
                <a:gd name="T34" fmla="*/ 30 w 873"/>
                <a:gd name="T35" fmla="*/ 50 h 1136"/>
                <a:gd name="T36" fmla="*/ 28 w 873"/>
                <a:gd name="T37" fmla="*/ 51 h 1136"/>
                <a:gd name="T38" fmla="*/ 26 w 873"/>
                <a:gd name="T39" fmla="*/ 54 h 1136"/>
                <a:gd name="T40" fmla="*/ 23 w 873"/>
                <a:gd name="T41" fmla="*/ 57 h 1136"/>
                <a:gd name="T42" fmla="*/ 21 w 873"/>
                <a:gd name="T43" fmla="*/ 61 h 1136"/>
                <a:gd name="T44" fmla="*/ 19 w 873"/>
                <a:gd name="T45" fmla="*/ 62 h 1136"/>
                <a:gd name="T46" fmla="*/ 18 w 873"/>
                <a:gd name="T47" fmla="*/ 66 h 1136"/>
                <a:gd name="T48" fmla="*/ 15 w 873"/>
                <a:gd name="T49" fmla="*/ 69 h 1136"/>
                <a:gd name="T50" fmla="*/ 13 w 873"/>
                <a:gd name="T51" fmla="*/ 71 h 1136"/>
                <a:gd name="T52" fmla="*/ 10 w 873"/>
                <a:gd name="T53" fmla="*/ 74 h 1136"/>
                <a:gd name="T54" fmla="*/ 7 w 873"/>
                <a:gd name="T55" fmla="*/ 76 h 1136"/>
                <a:gd name="T56" fmla="*/ 7 w 873"/>
                <a:gd name="T57" fmla="*/ 79 h 1136"/>
                <a:gd name="T58" fmla="*/ 7 w 873"/>
                <a:gd name="T59" fmla="*/ 81 h 1136"/>
                <a:gd name="T60" fmla="*/ 7 w 873"/>
                <a:gd name="T61" fmla="*/ 85 h 1136"/>
                <a:gd name="T62" fmla="*/ 0 w 873"/>
                <a:gd name="T63" fmla="*/ 87 h 11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873" h="1136">
                  <a:moveTo>
                    <a:pt x="873" y="0"/>
                  </a:moveTo>
                  <a:lnTo>
                    <a:pt x="855" y="19"/>
                  </a:lnTo>
                  <a:lnTo>
                    <a:pt x="842" y="37"/>
                  </a:lnTo>
                  <a:lnTo>
                    <a:pt x="830" y="56"/>
                  </a:lnTo>
                  <a:lnTo>
                    <a:pt x="818" y="74"/>
                  </a:lnTo>
                  <a:lnTo>
                    <a:pt x="799" y="92"/>
                  </a:lnTo>
                  <a:lnTo>
                    <a:pt x="787" y="111"/>
                  </a:lnTo>
                  <a:lnTo>
                    <a:pt x="775" y="129"/>
                  </a:lnTo>
                  <a:lnTo>
                    <a:pt x="762" y="148"/>
                  </a:lnTo>
                  <a:lnTo>
                    <a:pt x="744" y="160"/>
                  </a:lnTo>
                  <a:lnTo>
                    <a:pt x="732" y="178"/>
                  </a:lnTo>
                  <a:lnTo>
                    <a:pt x="719" y="197"/>
                  </a:lnTo>
                  <a:lnTo>
                    <a:pt x="707" y="215"/>
                  </a:lnTo>
                  <a:lnTo>
                    <a:pt x="689" y="234"/>
                  </a:lnTo>
                  <a:lnTo>
                    <a:pt x="676" y="252"/>
                  </a:lnTo>
                  <a:lnTo>
                    <a:pt x="664" y="270"/>
                  </a:lnTo>
                  <a:lnTo>
                    <a:pt x="652" y="289"/>
                  </a:lnTo>
                  <a:lnTo>
                    <a:pt x="633" y="307"/>
                  </a:lnTo>
                  <a:lnTo>
                    <a:pt x="621" y="326"/>
                  </a:lnTo>
                  <a:lnTo>
                    <a:pt x="609" y="344"/>
                  </a:lnTo>
                  <a:lnTo>
                    <a:pt x="596" y="362"/>
                  </a:lnTo>
                  <a:lnTo>
                    <a:pt x="578" y="381"/>
                  </a:lnTo>
                  <a:lnTo>
                    <a:pt x="566" y="399"/>
                  </a:lnTo>
                  <a:lnTo>
                    <a:pt x="553" y="418"/>
                  </a:lnTo>
                  <a:lnTo>
                    <a:pt x="541" y="430"/>
                  </a:lnTo>
                  <a:lnTo>
                    <a:pt x="523" y="448"/>
                  </a:lnTo>
                  <a:lnTo>
                    <a:pt x="510" y="467"/>
                  </a:lnTo>
                  <a:lnTo>
                    <a:pt x="498" y="485"/>
                  </a:lnTo>
                  <a:lnTo>
                    <a:pt x="486" y="504"/>
                  </a:lnTo>
                  <a:lnTo>
                    <a:pt x="467" y="522"/>
                  </a:lnTo>
                  <a:lnTo>
                    <a:pt x="455" y="540"/>
                  </a:lnTo>
                  <a:lnTo>
                    <a:pt x="443" y="559"/>
                  </a:lnTo>
                  <a:lnTo>
                    <a:pt x="430" y="577"/>
                  </a:lnTo>
                  <a:lnTo>
                    <a:pt x="412" y="596"/>
                  </a:lnTo>
                  <a:lnTo>
                    <a:pt x="400" y="614"/>
                  </a:lnTo>
                  <a:lnTo>
                    <a:pt x="387" y="632"/>
                  </a:lnTo>
                  <a:lnTo>
                    <a:pt x="375" y="651"/>
                  </a:lnTo>
                  <a:lnTo>
                    <a:pt x="357" y="669"/>
                  </a:lnTo>
                  <a:lnTo>
                    <a:pt x="344" y="688"/>
                  </a:lnTo>
                  <a:lnTo>
                    <a:pt x="332" y="700"/>
                  </a:lnTo>
                  <a:lnTo>
                    <a:pt x="320" y="718"/>
                  </a:lnTo>
                  <a:lnTo>
                    <a:pt x="301" y="737"/>
                  </a:lnTo>
                  <a:lnTo>
                    <a:pt x="289" y="755"/>
                  </a:lnTo>
                  <a:lnTo>
                    <a:pt x="277" y="774"/>
                  </a:lnTo>
                  <a:lnTo>
                    <a:pt x="258" y="792"/>
                  </a:lnTo>
                  <a:lnTo>
                    <a:pt x="246" y="810"/>
                  </a:lnTo>
                  <a:lnTo>
                    <a:pt x="234" y="829"/>
                  </a:lnTo>
                  <a:lnTo>
                    <a:pt x="221" y="847"/>
                  </a:lnTo>
                  <a:lnTo>
                    <a:pt x="203" y="866"/>
                  </a:lnTo>
                  <a:lnTo>
                    <a:pt x="191" y="884"/>
                  </a:lnTo>
                  <a:lnTo>
                    <a:pt x="178" y="902"/>
                  </a:lnTo>
                  <a:lnTo>
                    <a:pt x="166" y="921"/>
                  </a:lnTo>
                  <a:lnTo>
                    <a:pt x="148" y="939"/>
                  </a:lnTo>
                  <a:lnTo>
                    <a:pt x="135" y="958"/>
                  </a:lnTo>
                  <a:lnTo>
                    <a:pt x="123" y="970"/>
                  </a:lnTo>
                  <a:lnTo>
                    <a:pt x="111" y="988"/>
                  </a:lnTo>
                  <a:lnTo>
                    <a:pt x="92" y="1007"/>
                  </a:lnTo>
                  <a:lnTo>
                    <a:pt x="80" y="1025"/>
                  </a:lnTo>
                  <a:lnTo>
                    <a:pt x="68" y="1044"/>
                  </a:lnTo>
                  <a:lnTo>
                    <a:pt x="55" y="1062"/>
                  </a:lnTo>
                  <a:lnTo>
                    <a:pt x="37" y="1080"/>
                  </a:lnTo>
                  <a:lnTo>
                    <a:pt x="25" y="1099"/>
                  </a:lnTo>
                  <a:lnTo>
                    <a:pt x="12" y="1117"/>
                  </a:lnTo>
                  <a:lnTo>
                    <a:pt x="0" y="113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5735" name="Freeform 339">
              <a:extLst>
                <a:ext uri="{FF2B5EF4-FFF2-40B4-BE49-F238E27FC236}">
                  <a16:creationId xmlns:a16="http://schemas.microsoft.com/office/drawing/2014/main" id="{C5E6F611-0ADF-3BC0-32D7-9B1017DFF3DA}"/>
                </a:ext>
              </a:extLst>
            </p:cNvPr>
            <p:cNvSpPr>
              <a:spLocks/>
            </p:cNvSpPr>
            <p:nvPr/>
          </p:nvSpPr>
          <p:spPr bwMode="auto">
            <a:xfrm>
              <a:off x="679" y="2640"/>
              <a:ext cx="816" cy="1062"/>
            </a:xfrm>
            <a:custGeom>
              <a:avLst/>
              <a:gdLst>
                <a:gd name="T0" fmla="*/ 65 w 873"/>
                <a:gd name="T1" fmla="*/ 7 h 1136"/>
                <a:gd name="T2" fmla="*/ 64 w 873"/>
                <a:gd name="T3" fmla="*/ 7 h 1136"/>
                <a:gd name="T4" fmla="*/ 61 w 873"/>
                <a:gd name="T5" fmla="*/ 7 h 1136"/>
                <a:gd name="T6" fmla="*/ 60 w 873"/>
                <a:gd name="T7" fmla="*/ 10 h 1136"/>
                <a:gd name="T8" fmla="*/ 57 w 873"/>
                <a:gd name="T9" fmla="*/ 13 h 1136"/>
                <a:gd name="T10" fmla="*/ 56 w 873"/>
                <a:gd name="T11" fmla="*/ 16 h 1136"/>
                <a:gd name="T12" fmla="*/ 53 w 873"/>
                <a:gd name="T13" fmla="*/ 19 h 1136"/>
                <a:gd name="T14" fmla="*/ 50 w 873"/>
                <a:gd name="T15" fmla="*/ 21 h 1136"/>
                <a:gd name="T16" fmla="*/ 49 w 873"/>
                <a:gd name="T17" fmla="*/ 24 h 1136"/>
                <a:gd name="T18" fmla="*/ 47 w 873"/>
                <a:gd name="T19" fmla="*/ 28 h 1136"/>
                <a:gd name="T20" fmla="*/ 44 w 873"/>
                <a:gd name="T21" fmla="*/ 30 h 1136"/>
                <a:gd name="T22" fmla="*/ 43 w 873"/>
                <a:gd name="T23" fmla="*/ 33 h 1136"/>
                <a:gd name="T24" fmla="*/ 40 w 873"/>
                <a:gd name="T25" fmla="*/ 35 h 1136"/>
                <a:gd name="T26" fmla="*/ 38 w 873"/>
                <a:gd name="T27" fmla="*/ 38 h 1136"/>
                <a:gd name="T28" fmla="*/ 36 w 873"/>
                <a:gd name="T29" fmla="*/ 41 h 1136"/>
                <a:gd name="T30" fmla="*/ 34 w 873"/>
                <a:gd name="T31" fmla="*/ 44 h 1136"/>
                <a:gd name="T32" fmla="*/ 32 w 873"/>
                <a:gd name="T33" fmla="*/ 47 h 1136"/>
                <a:gd name="T34" fmla="*/ 30 w 873"/>
                <a:gd name="T35" fmla="*/ 50 h 1136"/>
                <a:gd name="T36" fmla="*/ 28 w 873"/>
                <a:gd name="T37" fmla="*/ 51 h 1136"/>
                <a:gd name="T38" fmla="*/ 26 w 873"/>
                <a:gd name="T39" fmla="*/ 54 h 1136"/>
                <a:gd name="T40" fmla="*/ 23 w 873"/>
                <a:gd name="T41" fmla="*/ 57 h 1136"/>
                <a:gd name="T42" fmla="*/ 21 w 873"/>
                <a:gd name="T43" fmla="*/ 61 h 1136"/>
                <a:gd name="T44" fmla="*/ 19 w 873"/>
                <a:gd name="T45" fmla="*/ 62 h 1136"/>
                <a:gd name="T46" fmla="*/ 18 w 873"/>
                <a:gd name="T47" fmla="*/ 66 h 1136"/>
                <a:gd name="T48" fmla="*/ 15 w 873"/>
                <a:gd name="T49" fmla="*/ 69 h 1136"/>
                <a:gd name="T50" fmla="*/ 13 w 873"/>
                <a:gd name="T51" fmla="*/ 71 h 1136"/>
                <a:gd name="T52" fmla="*/ 10 w 873"/>
                <a:gd name="T53" fmla="*/ 74 h 1136"/>
                <a:gd name="T54" fmla="*/ 7 w 873"/>
                <a:gd name="T55" fmla="*/ 76 h 1136"/>
                <a:gd name="T56" fmla="*/ 7 w 873"/>
                <a:gd name="T57" fmla="*/ 79 h 1136"/>
                <a:gd name="T58" fmla="*/ 7 w 873"/>
                <a:gd name="T59" fmla="*/ 81 h 1136"/>
                <a:gd name="T60" fmla="*/ 7 w 873"/>
                <a:gd name="T61" fmla="*/ 85 h 1136"/>
                <a:gd name="T62" fmla="*/ 0 w 873"/>
                <a:gd name="T63" fmla="*/ 87 h 11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873" h="1136">
                  <a:moveTo>
                    <a:pt x="873" y="0"/>
                  </a:moveTo>
                  <a:lnTo>
                    <a:pt x="855" y="19"/>
                  </a:lnTo>
                  <a:lnTo>
                    <a:pt x="842" y="37"/>
                  </a:lnTo>
                  <a:lnTo>
                    <a:pt x="830" y="56"/>
                  </a:lnTo>
                  <a:lnTo>
                    <a:pt x="818" y="74"/>
                  </a:lnTo>
                  <a:lnTo>
                    <a:pt x="799" y="92"/>
                  </a:lnTo>
                  <a:lnTo>
                    <a:pt x="787" y="111"/>
                  </a:lnTo>
                  <a:lnTo>
                    <a:pt x="775" y="129"/>
                  </a:lnTo>
                  <a:lnTo>
                    <a:pt x="762" y="148"/>
                  </a:lnTo>
                  <a:lnTo>
                    <a:pt x="744" y="160"/>
                  </a:lnTo>
                  <a:lnTo>
                    <a:pt x="732" y="178"/>
                  </a:lnTo>
                  <a:lnTo>
                    <a:pt x="719" y="197"/>
                  </a:lnTo>
                  <a:lnTo>
                    <a:pt x="707" y="215"/>
                  </a:lnTo>
                  <a:lnTo>
                    <a:pt x="689" y="234"/>
                  </a:lnTo>
                  <a:lnTo>
                    <a:pt x="676" y="252"/>
                  </a:lnTo>
                  <a:lnTo>
                    <a:pt x="664" y="270"/>
                  </a:lnTo>
                  <a:lnTo>
                    <a:pt x="652" y="289"/>
                  </a:lnTo>
                  <a:lnTo>
                    <a:pt x="633" y="307"/>
                  </a:lnTo>
                  <a:lnTo>
                    <a:pt x="621" y="326"/>
                  </a:lnTo>
                  <a:lnTo>
                    <a:pt x="609" y="344"/>
                  </a:lnTo>
                  <a:lnTo>
                    <a:pt x="596" y="362"/>
                  </a:lnTo>
                  <a:lnTo>
                    <a:pt x="578" y="381"/>
                  </a:lnTo>
                  <a:lnTo>
                    <a:pt x="566" y="399"/>
                  </a:lnTo>
                  <a:lnTo>
                    <a:pt x="553" y="418"/>
                  </a:lnTo>
                  <a:lnTo>
                    <a:pt x="541" y="430"/>
                  </a:lnTo>
                  <a:lnTo>
                    <a:pt x="523" y="448"/>
                  </a:lnTo>
                  <a:lnTo>
                    <a:pt x="510" y="467"/>
                  </a:lnTo>
                  <a:lnTo>
                    <a:pt x="498" y="485"/>
                  </a:lnTo>
                  <a:lnTo>
                    <a:pt x="486" y="504"/>
                  </a:lnTo>
                  <a:lnTo>
                    <a:pt x="467" y="522"/>
                  </a:lnTo>
                  <a:lnTo>
                    <a:pt x="455" y="540"/>
                  </a:lnTo>
                  <a:lnTo>
                    <a:pt x="443" y="559"/>
                  </a:lnTo>
                  <a:lnTo>
                    <a:pt x="430" y="577"/>
                  </a:lnTo>
                  <a:lnTo>
                    <a:pt x="412" y="596"/>
                  </a:lnTo>
                  <a:lnTo>
                    <a:pt x="400" y="614"/>
                  </a:lnTo>
                  <a:lnTo>
                    <a:pt x="387" y="632"/>
                  </a:lnTo>
                  <a:lnTo>
                    <a:pt x="375" y="651"/>
                  </a:lnTo>
                  <a:lnTo>
                    <a:pt x="357" y="669"/>
                  </a:lnTo>
                  <a:lnTo>
                    <a:pt x="344" y="688"/>
                  </a:lnTo>
                  <a:lnTo>
                    <a:pt x="332" y="700"/>
                  </a:lnTo>
                  <a:lnTo>
                    <a:pt x="320" y="718"/>
                  </a:lnTo>
                  <a:lnTo>
                    <a:pt x="301" y="737"/>
                  </a:lnTo>
                  <a:lnTo>
                    <a:pt x="289" y="755"/>
                  </a:lnTo>
                  <a:lnTo>
                    <a:pt x="277" y="774"/>
                  </a:lnTo>
                  <a:lnTo>
                    <a:pt x="258" y="792"/>
                  </a:lnTo>
                  <a:lnTo>
                    <a:pt x="246" y="810"/>
                  </a:lnTo>
                  <a:lnTo>
                    <a:pt x="234" y="829"/>
                  </a:lnTo>
                  <a:lnTo>
                    <a:pt x="221" y="847"/>
                  </a:lnTo>
                  <a:lnTo>
                    <a:pt x="203" y="866"/>
                  </a:lnTo>
                  <a:lnTo>
                    <a:pt x="191" y="884"/>
                  </a:lnTo>
                  <a:lnTo>
                    <a:pt x="178" y="902"/>
                  </a:lnTo>
                  <a:lnTo>
                    <a:pt x="166" y="921"/>
                  </a:lnTo>
                  <a:lnTo>
                    <a:pt x="148" y="939"/>
                  </a:lnTo>
                  <a:lnTo>
                    <a:pt x="135" y="958"/>
                  </a:lnTo>
                  <a:lnTo>
                    <a:pt x="123" y="970"/>
                  </a:lnTo>
                  <a:lnTo>
                    <a:pt x="111" y="988"/>
                  </a:lnTo>
                  <a:lnTo>
                    <a:pt x="92" y="1007"/>
                  </a:lnTo>
                  <a:lnTo>
                    <a:pt x="80" y="1025"/>
                  </a:lnTo>
                  <a:lnTo>
                    <a:pt x="68" y="1044"/>
                  </a:lnTo>
                  <a:lnTo>
                    <a:pt x="55" y="1062"/>
                  </a:lnTo>
                  <a:lnTo>
                    <a:pt x="37" y="1080"/>
                  </a:lnTo>
                  <a:lnTo>
                    <a:pt x="25" y="1099"/>
                  </a:lnTo>
                  <a:lnTo>
                    <a:pt x="12" y="1117"/>
                  </a:lnTo>
                  <a:lnTo>
                    <a:pt x="0" y="113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5736" name="Freeform 340">
              <a:extLst>
                <a:ext uri="{FF2B5EF4-FFF2-40B4-BE49-F238E27FC236}">
                  <a16:creationId xmlns:a16="http://schemas.microsoft.com/office/drawing/2014/main" id="{5C793051-D8DB-4EF0-A45D-C2936413FCE0}"/>
                </a:ext>
              </a:extLst>
            </p:cNvPr>
            <p:cNvSpPr>
              <a:spLocks/>
            </p:cNvSpPr>
            <p:nvPr/>
          </p:nvSpPr>
          <p:spPr bwMode="auto">
            <a:xfrm>
              <a:off x="679" y="2640"/>
              <a:ext cx="816" cy="1062"/>
            </a:xfrm>
            <a:custGeom>
              <a:avLst/>
              <a:gdLst>
                <a:gd name="T0" fmla="*/ 65 w 873"/>
                <a:gd name="T1" fmla="*/ 7 h 1136"/>
                <a:gd name="T2" fmla="*/ 64 w 873"/>
                <a:gd name="T3" fmla="*/ 7 h 1136"/>
                <a:gd name="T4" fmla="*/ 61 w 873"/>
                <a:gd name="T5" fmla="*/ 7 h 1136"/>
                <a:gd name="T6" fmla="*/ 60 w 873"/>
                <a:gd name="T7" fmla="*/ 10 h 1136"/>
                <a:gd name="T8" fmla="*/ 57 w 873"/>
                <a:gd name="T9" fmla="*/ 13 h 1136"/>
                <a:gd name="T10" fmla="*/ 56 w 873"/>
                <a:gd name="T11" fmla="*/ 16 h 1136"/>
                <a:gd name="T12" fmla="*/ 53 w 873"/>
                <a:gd name="T13" fmla="*/ 19 h 1136"/>
                <a:gd name="T14" fmla="*/ 50 w 873"/>
                <a:gd name="T15" fmla="*/ 21 h 1136"/>
                <a:gd name="T16" fmla="*/ 49 w 873"/>
                <a:gd name="T17" fmla="*/ 24 h 1136"/>
                <a:gd name="T18" fmla="*/ 47 w 873"/>
                <a:gd name="T19" fmla="*/ 28 h 1136"/>
                <a:gd name="T20" fmla="*/ 44 w 873"/>
                <a:gd name="T21" fmla="*/ 30 h 1136"/>
                <a:gd name="T22" fmla="*/ 43 w 873"/>
                <a:gd name="T23" fmla="*/ 33 h 1136"/>
                <a:gd name="T24" fmla="*/ 40 w 873"/>
                <a:gd name="T25" fmla="*/ 35 h 1136"/>
                <a:gd name="T26" fmla="*/ 38 w 873"/>
                <a:gd name="T27" fmla="*/ 38 h 1136"/>
                <a:gd name="T28" fmla="*/ 36 w 873"/>
                <a:gd name="T29" fmla="*/ 41 h 1136"/>
                <a:gd name="T30" fmla="*/ 34 w 873"/>
                <a:gd name="T31" fmla="*/ 44 h 1136"/>
                <a:gd name="T32" fmla="*/ 32 w 873"/>
                <a:gd name="T33" fmla="*/ 47 h 1136"/>
                <a:gd name="T34" fmla="*/ 30 w 873"/>
                <a:gd name="T35" fmla="*/ 50 h 1136"/>
                <a:gd name="T36" fmla="*/ 28 w 873"/>
                <a:gd name="T37" fmla="*/ 51 h 1136"/>
                <a:gd name="T38" fmla="*/ 26 w 873"/>
                <a:gd name="T39" fmla="*/ 54 h 1136"/>
                <a:gd name="T40" fmla="*/ 23 w 873"/>
                <a:gd name="T41" fmla="*/ 57 h 1136"/>
                <a:gd name="T42" fmla="*/ 21 w 873"/>
                <a:gd name="T43" fmla="*/ 61 h 1136"/>
                <a:gd name="T44" fmla="*/ 19 w 873"/>
                <a:gd name="T45" fmla="*/ 62 h 1136"/>
                <a:gd name="T46" fmla="*/ 18 w 873"/>
                <a:gd name="T47" fmla="*/ 66 h 1136"/>
                <a:gd name="T48" fmla="*/ 15 w 873"/>
                <a:gd name="T49" fmla="*/ 69 h 1136"/>
                <a:gd name="T50" fmla="*/ 13 w 873"/>
                <a:gd name="T51" fmla="*/ 71 h 1136"/>
                <a:gd name="T52" fmla="*/ 10 w 873"/>
                <a:gd name="T53" fmla="*/ 74 h 1136"/>
                <a:gd name="T54" fmla="*/ 7 w 873"/>
                <a:gd name="T55" fmla="*/ 76 h 1136"/>
                <a:gd name="T56" fmla="*/ 7 w 873"/>
                <a:gd name="T57" fmla="*/ 79 h 1136"/>
                <a:gd name="T58" fmla="*/ 7 w 873"/>
                <a:gd name="T59" fmla="*/ 81 h 1136"/>
                <a:gd name="T60" fmla="*/ 7 w 873"/>
                <a:gd name="T61" fmla="*/ 85 h 1136"/>
                <a:gd name="T62" fmla="*/ 0 w 873"/>
                <a:gd name="T63" fmla="*/ 87 h 11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873" h="1136">
                  <a:moveTo>
                    <a:pt x="873" y="0"/>
                  </a:moveTo>
                  <a:lnTo>
                    <a:pt x="855" y="19"/>
                  </a:lnTo>
                  <a:lnTo>
                    <a:pt x="842" y="37"/>
                  </a:lnTo>
                  <a:lnTo>
                    <a:pt x="830" y="56"/>
                  </a:lnTo>
                  <a:lnTo>
                    <a:pt x="818" y="74"/>
                  </a:lnTo>
                  <a:lnTo>
                    <a:pt x="799" y="92"/>
                  </a:lnTo>
                  <a:lnTo>
                    <a:pt x="787" y="111"/>
                  </a:lnTo>
                  <a:lnTo>
                    <a:pt x="775" y="129"/>
                  </a:lnTo>
                  <a:lnTo>
                    <a:pt x="762" y="148"/>
                  </a:lnTo>
                  <a:lnTo>
                    <a:pt x="744" y="160"/>
                  </a:lnTo>
                  <a:lnTo>
                    <a:pt x="732" y="178"/>
                  </a:lnTo>
                  <a:lnTo>
                    <a:pt x="719" y="197"/>
                  </a:lnTo>
                  <a:lnTo>
                    <a:pt x="707" y="215"/>
                  </a:lnTo>
                  <a:lnTo>
                    <a:pt x="689" y="234"/>
                  </a:lnTo>
                  <a:lnTo>
                    <a:pt x="676" y="252"/>
                  </a:lnTo>
                  <a:lnTo>
                    <a:pt x="664" y="270"/>
                  </a:lnTo>
                  <a:lnTo>
                    <a:pt x="652" y="289"/>
                  </a:lnTo>
                  <a:lnTo>
                    <a:pt x="633" y="307"/>
                  </a:lnTo>
                  <a:lnTo>
                    <a:pt x="621" y="326"/>
                  </a:lnTo>
                  <a:lnTo>
                    <a:pt x="609" y="344"/>
                  </a:lnTo>
                  <a:lnTo>
                    <a:pt x="596" y="362"/>
                  </a:lnTo>
                  <a:lnTo>
                    <a:pt x="578" y="381"/>
                  </a:lnTo>
                  <a:lnTo>
                    <a:pt x="566" y="399"/>
                  </a:lnTo>
                  <a:lnTo>
                    <a:pt x="553" y="418"/>
                  </a:lnTo>
                  <a:lnTo>
                    <a:pt x="541" y="430"/>
                  </a:lnTo>
                  <a:lnTo>
                    <a:pt x="523" y="448"/>
                  </a:lnTo>
                  <a:lnTo>
                    <a:pt x="510" y="467"/>
                  </a:lnTo>
                  <a:lnTo>
                    <a:pt x="498" y="485"/>
                  </a:lnTo>
                  <a:lnTo>
                    <a:pt x="486" y="504"/>
                  </a:lnTo>
                  <a:lnTo>
                    <a:pt x="467" y="522"/>
                  </a:lnTo>
                  <a:lnTo>
                    <a:pt x="455" y="540"/>
                  </a:lnTo>
                  <a:lnTo>
                    <a:pt x="443" y="559"/>
                  </a:lnTo>
                  <a:lnTo>
                    <a:pt x="430" y="577"/>
                  </a:lnTo>
                  <a:lnTo>
                    <a:pt x="412" y="596"/>
                  </a:lnTo>
                  <a:lnTo>
                    <a:pt x="400" y="614"/>
                  </a:lnTo>
                  <a:lnTo>
                    <a:pt x="387" y="632"/>
                  </a:lnTo>
                  <a:lnTo>
                    <a:pt x="375" y="651"/>
                  </a:lnTo>
                  <a:lnTo>
                    <a:pt x="357" y="669"/>
                  </a:lnTo>
                  <a:lnTo>
                    <a:pt x="344" y="688"/>
                  </a:lnTo>
                  <a:lnTo>
                    <a:pt x="332" y="700"/>
                  </a:lnTo>
                  <a:lnTo>
                    <a:pt x="320" y="718"/>
                  </a:lnTo>
                  <a:lnTo>
                    <a:pt x="301" y="737"/>
                  </a:lnTo>
                  <a:lnTo>
                    <a:pt x="289" y="755"/>
                  </a:lnTo>
                  <a:lnTo>
                    <a:pt x="277" y="774"/>
                  </a:lnTo>
                  <a:lnTo>
                    <a:pt x="258" y="792"/>
                  </a:lnTo>
                  <a:lnTo>
                    <a:pt x="246" y="810"/>
                  </a:lnTo>
                  <a:lnTo>
                    <a:pt x="234" y="829"/>
                  </a:lnTo>
                  <a:lnTo>
                    <a:pt x="221" y="847"/>
                  </a:lnTo>
                  <a:lnTo>
                    <a:pt x="203" y="866"/>
                  </a:lnTo>
                  <a:lnTo>
                    <a:pt x="191" y="884"/>
                  </a:lnTo>
                  <a:lnTo>
                    <a:pt x="178" y="902"/>
                  </a:lnTo>
                  <a:lnTo>
                    <a:pt x="166" y="921"/>
                  </a:lnTo>
                  <a:lnTo>
                    <a:pt x="148" y="939"/>
                  </a:lnTo>
                  <a:lnTo>
                    <a:pt x="135" y="958"/>
                  </a:lnTo>
                  <a:lnTo>
                    <a:pt x="123" y="970"/>
                  </a:lnTo>
                  <a:lnTo>
                    <a:pt x="111" y="988"/>
                  </a:lnTo>
                  <a:lnTo>
                    <a:pt x="92" y="1007"/>
                  </a:lnTo>
                  <a:lnTo>
                    <a:pt x="80" y="1025"/>
                  </a:lnTo>
                  <a:lnTo>
                    <a:pt x="68" y="1044"/>
                  </a:lnTo>
                  <a:lnTo>
                    <a:pt x="55" y="1062"/>
                  </a:lnTo>
                  <a:lnTo>
                    <a:pt x="37" y="1080"/>
                  </a:lnTo>
                  <a:lnTo>
                    <a:pt x="25" y="1099"/>
                  </a:lnTo>
                  <a:lnTo>
                    <a:pt x="12" y="1117"/>
                  </a:lnTo>
                  <a:lnTo>
                    <a:pt x="0" y="113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5737" name="Freeform 341">
              <a:extLst>
                <a:ext uri="{FF2B5EF4-FFF2-40B4-BE49-F238E27FC236}">
                  <a16:creationId xmlns:a16="http://schemas.microsoft.com/office/drawing/2014/main" id="{B5415E14-37E4-6ADB-E349-CE4E11BC1FF5}"/>
                </a:ext>
              </a:extLst>
            </p:cNvPr>
            <p:cNvSpPr>
              <a:spLocks/>
            </p:cNvSpPr>
            <p:nvPr/>
          </p:nvSpPr>
          <p:spPr bwMode="auto">
            <a:xfrm>
              <a:off x="679" y="2640"/>
              <a:ext cx="816" cy="1062"/>
            </a:xfrm>
            <a:custGeom>
              <a:avLst/>
              <a:gdLst>
                <a:gd name="T0" fmla="*/ 65 w 873"/>
                <a:gd name="T1" fmla="*/ 7 h 1136"/>
                <a:gd name="T2" fmla="*/ 64 w 873"/>
                <a:gd name="T3" fmla="*/ 7 h 1136"/>
                <a:gd name="T4" fmla="*/ 61 w 873"/>
                <a:gd name="T5" fmla="*/ 7 h 1136"/>
                <a:gd name="T6" fmla="*/ 60 w 873"/>
                <a:gd name="T7" fmla="*/ 10 h 1136"/>
                <a:gd name="T8" fmla="*/ 57 w 873"/>
                <a:gd name="T9" fmla="*/ 13 h 1136"/>
                <a:gd name="T10" fmla="*/ 56 w 873"/>
                <a:gd name="T11" fmla="*/ 16 h 1136"/>
                <a:gd name="T12" fmla="*/ 53 w 873"/>
                <a:gd name="T13" fmla="*/ 19 h 1136"/>
                <a:gd name="T14" fmla="*/ 50 w 873"/>
                <a:gd name="T15" fmla="*/ 21 h 1136"/>
                <a:gd name="T16" fmla="*/ 49 w 873"/>
                <a:gd name="T17" fmla="*/ 24 h 1136"/>
                <a:gd name="T18" fmla="*/ 47 w 873"/>
                <a:gd name="T19" fmla="*/ 28 h 1136"/>
                <a:gd name="T20" fmla="*/ 44 w 873"/>
                <a:gd name="T21" fmla="*/ 30 h 1136"/>
                <a:gd name="T22" fmla="*/ 43 w 873"/>
                <a:gd name="T23" fmla="*/ 33 h 1136"/>
                <a:gd name="T24" fmla="*/ 40 w 873"/>
                <a:gd name="T25" fmla="*/ 35 h 1136"/>
                <a:gd name="T26" fmla="*/ 38 w 873"/>
                <a:gd name="T27" fmla="*/ 38 h 1136"/>
                <a:gd name="T28" fmla="*/ 36 w 873"/>
                <a:gd name="T29" fmla="*/ 41 h 1136"/>
                <a:gd name="T30" fmla="*/ 34 w 873"/>
                <a:gd name="T31" fmla="*/ 44 h 1136"/>
                <a:gd name="T32" fmla="*/ 32 w 873"/>
                <a:gd name="T33" fmla="*/ 47 h 1136"/>
                <a:gd name="T34" fmla="*/ 30 w 873"/>
                <a:gd name="T35" fmla="*/ 50 h 1136"/>
                <a:gd name="T36" fmla="*/ 28 w 873"/>
                <a:gd name="T37" fmla="*/ 51 h 1136"/>
                <a:gd name="T38" fmla="*/ 26 w 873"/>
                <a:gd name="T39" fmla="*/ 54 h 1136"/>
                <a:gd name="T40" fmla="*/ 23 w 873"/>
                <a:gd name="T41" fmla="*/ 57 h 1136"/>
                <a:gd name="T42" fmla="*/ 21 w 873"/>
                <a:gd name="T43" fmla="*/ 61 h 1136"/>
                <a:gd name="T44" fmla="*/ 19 w 873"/>
                <a:gd name="T45" fmla="*/ 62 h 1136"/>
                <a:gd name="T46" fmla="*/ 18 w 873"/>
                <a:gd name="T47" fmla="*/ 66 h 1136"/>
                <a:gd name="T48" fmla="*/ 15 w 873"/>
                <a:gd name="T49" fmla="*/ 69 h 1136"/>
                <a:gd name="T50" fmla="*/ 13 w 873"/>
                <a:gd name="T51" fmla="*/ 71 h 1136"/>
                <a:gd name="T52" fmla="*/ 10 w 873"/>
                <a:gd name="T53" fmla="*/ 74 h 1136"/>
                <a:gd name="T54" fmla="*/ 7 w 873"/>
                <a:gd name="T55" fmla="*/ 76 h 1136"/>
                <a:gd name="T56" fmla="*/ 7 w 873"/>
                <a:gd name="T57" fmla="*/ 79 h 1136"/>
                <a:gd name="T58" fmla="*/ 7 w 873"/>
                <a:gd name="T59" fmla="*/ 81 h 1136"/>
                <a:gd name="T60" fmla="*/ 7 w 873"/>
                <a:gd name="T61" fmla="*/ 85 h 1136"/>
                <a:gd name="T62" fmla="*/ 0 w 873"/>
                <a:gd name="T63" fmla="*/ 87 h 11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873" h="1136">
                  <a:moveTo>
                    <a:pt x="873" y="0"/>
                  </a:moveTo>
                  <a:lnTo>
                    <a:pt x="855" y="19"/>
                  </a:lnTo>
                  <a:lnTo>
                    <a:pt x="842" y="37"/>
                  </a:lnTo>
                  <a:lnTo>
                    <a:pt x="830" y="56"/>
                  </a:lnTo>
                  <a:lnTo>
                    <a:pt x="818" y="74"/>
                  </a:lnTo>
                  <a:lnTo>
                    <a:pt x="799" y="92"/>
                  </a:lnTo>
                  <a:lnTo>
                    <a:pt x="787" y="111"/>
                  </a:lnTo>
                  <a:lnTo>
                    <a:pt x="775" y="129"/>
                  </a:lnTo>
                  <a:lnTo>
                    <a:pt x="762" y="148"/>
                  </a:lnTo>
                  <a:lnTo>
                    <a:pt x="744" y="160"/>
                  </a:lnTo>
                  <a:lnTo>
                    <a:pt x="732" y="178"/>
                  </a:lnTo>
                  <a:lnTo>
                    <a:pt x="719" y="197"/>
                  </a:lnTo>
                  <a:lnTo>
                    <a:pt x="707" y="215"/>
                  </a:lnTo>
                  <a:lnTo>
                    <a:pt x="689" y="234"/>
                  </a:lnTo>
                  <a:lnTo>
                    <a:pt x="676" y="252"/>
                  </a:lnTo>
                  <a:lnTo>
                    <a:pt x="664" y="270"/>
                  </a:lnTo>
                  <a:lnTo>
                    <a:pt x="652" y="289"/>
                  </a:lnTo>
                  <a:lnTo>
                    <a:pt x="633" y="307"/>
                  </a:lnTo>
                  <a:lnTo>
                    <a:pt x="621" y="326"/>
                  </a:lnTo>
                  <a:lnTo>
                    <a:pt x="609" y="344"/>
                  </a:lnTo>
                  <a:lnTo>
                    <a:pt x="596" y="362"/>
                  </a:lnTo>
                  <a:lnTo>
                    <a:pt x="578" y="381"/>
                  </a:lnTo>
                  <a:lnTo>
                    <a:pt x="566" y="399"/>
                  </a:lnTo>
                  <a:lnTo>
                    <a:pt x="553" y="418"/>
                  </a:lnTo>
                  <a:lnTo>
                    <a:pt x="541" y="430"/>
                  </a:lnTo>
                  <a:lnTo>
                    <a:pt x="523" y="448"/>
                  </a:lnTo>
                  <a:lnTo>
                    <a:pt x="510" y="467"/>
                  </a:lnTo>
                  <a:lnTo>
                    <a:pt x="498" y="485"/>
                  </a:lnTo>
                  <a:lnTo>
                    <a:pt x="486" y="504"/>
                  </a:lnTo>
                  <a:lnTo>
                    <a:pt x="467" y="522"/>
                  </a:lnTo>
                  <a:lnTo>
                    <a:pt x="455" y="540"/>
                  </a:lnTo>
                  <a:lnTo>
                    <a:pt x="443" y="559"/>
                  </a:lnTo>
                  <a:lnTo>
                    <a:pt x="430" y="577"/>
                  </a:lnTo>
                  <a:lnTo>
                    <a:pt x="412" y="596"/>
                  </a:lnTo>
                  <a:lnTo>
                    <a:pt x="400" y="614"/>
                  </a:lnTo>
                  <a:lnTo>
                    <a:pt x="387" y="632"/>
                  </a:lnTo>
                  <a:lnTo>
                    <a:pt x="375" y="651"/>
                  </a:lnTo>
                  <a:lnTo>
                    <a:pt x="357" y="669"/>
                  </a:lnTo>
                  <a:lnTo>
                    <a:pt x="344" y="688"/>
                  </a:lnTo>
                  <a:lnTo>
                    <a:pt x="332" y="700"/>
                  </a:lnTo>
                  <a:lnTo>
                    <a:pt x="320" y="718"/>
                  </a:lnTo>
                  <a:lnTo>
                    <a:pt x="301" y="737"/>
                  </a:lnTo>
                  <a:lnTo>
                    <a:pt x="289" y="755"/>
                  </a:lnTo>
                  <a:lnTo>
                    <a:pt x="277" y="774"/>
                  </a:lnTo>
                  <a:lnTo>
                    <a:pt x="258" y="792"/>
                  </a:lnTo>
                  <a:lnTo>
                    <a:pt x="246" y="810"/>
                  </a:lnTo>
                  <a:lnTo>
                    <a:pt x="234" y="829"/>
                  </a:lnTo>
                  <a:lnTo>
                    <a:pt x="221" y="847"/>
                  </a:lnTo>
                  <a:lnTo>
                    <a:pt x="203" y="866"/>
                  </a:lnTo>
                  <a:lnTo>
                    <a:pt x="191" y="884"/>
                  </a:lnTo>
                  <a:lnTo>
                    <a:pt x="178" y="902"/>
                  </a:lnTo>
                  <a:lnTo>
                    <a:pt x="166" y="921"/>
                  </a:lnTo>
                  <a:lnTo>
                    <a:pt x="148" y="939"/>
                  </a:lnTo>
                  <a:lnTo>
                    <a:pt x="135" y="958"/>
                  </a:lnTo>
                  <a:lnTo>
                    <a:pt x="123" y="970"/>
                  </a:lnTo>
                  <a:lnTo>
                    <a:pt x="111" y="988"/>
                  </a:lnTo>
                  <a:lnTo>
                    <a:pt x="92" y="1007"/>
                  </a:lnTo>
                  <a:lnTo>
                    <a:pt x="80" y="1025"/>
                  </a:lnTo>
                  <a:lnTo>
                    <a:pt x="68" y="1044"/>
                  </a:lnTo>
                  <a:lnTo>
                    <a:pt x="55" y="1062"/>
                  </a:lnTo>
                  <a:lnTo>
                    <a:pt x="37" y="1080"/>
                  </a:lnTo>
                  <a:lnTo>
                    <a:pt x="25" y="1099"/>
                  </a:lnTo>
                  <a:lnTo>
                    <a:pt x="12" y="1117"/>
                  </a:lnTo>
                  <a:lnTo>
                    <a:pt x="0" y="113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5738" name="Freeform 342">
              <a:extLst>
                <a:ext uri="{FF2B5EF4-FFF2-40B4-BE49-F238E27FC236}">
                  <a16:creationId xmlns:a16="http://schemas.microsoft.com/office/drawing/2014/main" id="{01B46D86-A664-67C8-94D8-788F90EC0444}"/>
                </a:ext>
              </a:extLst>
            </p:cNvPr>
            <p:cNvSpPr>
              <a:spLocks/>
            </p:cNvSpPr>
            <p:nvPr/>
          </p:nvSpPr>
          <p:spPr bwMode="auto">
            <a:xfrm>
              <a:off x="679" y="2640"/>
              <a:ext cx="816" cy="1062"/>
            </a:xfrm>
            <a:custGeom>
              <a:avLst/>
              <a:gdLst>
                <a:gd name="T0" fmla="*/ 65 w 873"/>
                <a:gd name="T1" fmla="*/ 7 h 1136"/>
                <a:gd name="T2" fmla="*/ 64 w 873"/>
                <a:gd name="T3" fmla="*/ 7 h 1136"/>
                <a:gd name="T4" fmla="*/ 61 w 873"/>
                <a:gd name="T5" fmla="*/ 7 h 1136"/>
                <a:gd name="T6" fmla="*/ 60 w 873"/>
                <a:gd name="T7" fmla="*/ 10 h 1136"/>
                <a:gd name="T8" fmla="*/ 57 w 873"/>
                <a:gd name="T9" fmla="*/ 13 h 1136"/>
                <a:gd name="T10" fmla="*/ 56 w 873"/>
                <a:gd name="T11" fmla="*/ 16 h 1136"/>
                <a:gd name="T12" fmla="*/ 53 w 873"/>
                <a:gd name="T13" fmla="*/ 19 h 1136"/>
                <a:gd name="T14" fmla="*/ 50 w 873"/>
                <a:gd name="T15" fmla="*/ 21 h 1136"/>
                <a:gd name="T16" fmla="*/ 49 w 873"/>
                <a:gd name="T17" fmla="*/ 24 h 1136"/>
                <a:gd name="T18" fmla="*/ 47 w 873"/>
                <a:gd name="T19" fmla="*/ 28 h 1136"/>
                <a:gd name="T20" fmla="*/ 44 w 873"/>
                <a:gd name="T21" fmla="*/ 30 h 1136"/>
                <a:gd name="T22" fmla="*/ 43 w 873"/>
                <a:gd name="T23" fmla="*/ 33 h 1136"/>
                <a:gd name="T24" fmla="*/ 40 w 873"/>
                <a:gd name="T25" fmla="*/ 35 h 1136"/>
                <a:gd name="T26" fmla="*/ 38 w 873"/>
                <a:gd name="T27" fmla="*/ 38 h 1136"/>
                <a:gd name="T28" fmla="*/ 36 w 873"/>
                <a:gd name="T29" fmla="*/ 41 h 1136"/>
                <a:gd name="T30" fmla="*/ 34 w 873"/>
                <a:gd name="T31" fmla="*/ 44 h 1136"/>
                <a:gd name="T32" fmla="*/ 32 w 873"/>
                <a:gd name="T33" fmla="*/ 47 h 1136"/>
                <a:gd name="T34" fmla="*/ 30 w 873"/>
                <a:gd name="T35" fmla="*/ 50 h 1136"/>
                <a:gd name="T36" fmla="*/ 28 w 873"/>
                <a:gd name="T37" fmla="*/ 51 h 1136"/>
                <a:gd name="T38" fmla="*/ 26 w 873"/>
                <a:gd name="T39" fmla="*/ 54 h 1136"/>
                <a:gd name="T40" fmla="*/ 23 w 873"/>
                <a:gd name="T41" fmla="*/ 57 h 1136"/>
                <a:gd name="T42" fmla="*/ 21 w 873"/>
                <a:gd name="T43" fmla="*/ 61 h 1136"/>
                <a:gd name="T44" fmla="*/ 19 w 873"/>
                <a:gd name="T45" fmla="*/ 62 h 1136"/>
                <a:gd name="T46" fmla="*/ 18 w 873"/>
                <a:gd name="T47" fmla="*/ 66 h 1136"/>
                <a:gd name="T48" fmla="*/ 15 w 873"/>
                <a:gd name="T49" fmla="*/ 69 h 1136"/>
                <a:gd name="T50" fmla="*/ 13 w 873"/>
                <a:gd name="T51" fmla="*/ 71 h 1136"/>
                <a:gd name="T52" fmla="*/ 10 w 873"/>
                <a:gd name="T53" fmla="*/ 74 h 1136"/>
                <a:gd name="T54" fmla="*/ 7 w 873"/>
                <a:gd name="T55" fmla="*/ 76 h 1136"/>
                <a:gd name="T56" fmla="*/ 7 w 873"/>
                <a:gd name="T57" fmla="*/ 79 h 1136"/>
                <a:gd name="T58" fmla="*/ 7 w 873"/>
                <a:gd name="T59" fmla="*/ 81 h 1136"/>
                <a:gd name="T60" fmla="*/ 7 w 873"/>
                <a:gd name="T61" fmla="*/ 85 h 1136"/>
                <a:gd name="T62" fmla="*/ 0 w 873"/>
                <a:gd name="T63" fmla="*/ 87 h 11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873" h="1136">
                  <a:moveTo>
                    <a:pt x="873" y="0"/>
                  </a:moveTo>
                  <a:lnTo>
                    <a:pt x="855" y="19"/>
                  </a:lnTo>
                  <a:lnTo>
                    <a:pt x="842" y="37"/>
                  </a:lnTo>
                  <a:lnTo>
                    <a:pt x="830" y="56"/>
                  </a:lnTo>
                  <a:lnTo>
                    <a:pt x="818" y="74"/>
                  </a:lnTo>
                  <a:lnTo>
                    <a:pt x="799" y="92"/>
                  </a:lnTo>
                  <a:lnTo>
                    <a:pt x="787" y="111"/>
                  </a:lnTo>
                  <a:lnTo>
                    <a:pt x="775" y="129"/>
                  </a:lnTo>
                  <a:lnTo>
                    <a:pt x="762" y="148"/>
                  </a:lnTo>
                  <a:lnTo>
                    <a:pt x="744" y="160"/>
                  </a:lnTo>
                  <a:lnTo>
                    <a:pt x="732" y="178"/>
                  </a:lnTo>
                  <a:lnTo>
                    <a:pt x="719" y="197"/>
                  </a:lnTo>
                  <a:lnTo>
                    <a:pt x="707" y="215"/>
                  </a:lnTo>
                  <a:lnTo>
                    <a:pt x="689" y="234"/>
                  </a:lnTo>
                  <a:lnTo>
                    <a:pt x="676" y="252"/>
                  </a:lnTo>
                  <a:lnTo>
                    <a:pt x="664" y="270"/>
                  </a:lnTo>
                  <a:lnTo>
                    <a:pt x="652" y="289"/>
                  </a:lnTo>
                  <a:lnTo>
                    <a:pt x="633" y="307"/>
                  </a:lnTo>
                  <a:lnTo>
                    <a:pt x="621" y="326"/>
                  </a:lnTo>
                  <a:lnTo>
                    <a:pt x="609" y="344"/>
                  </a:lnTo>
                  <a:lnTo>
                    <a:pt x="596" y="362"/>
                  </a:lnTo>
                  <a:lnTo>
                    <a:pt x="578" y="381"/>
                  </a:lnTo>
                  <a:lnTo>
                    <a:pt x="566" y="399"/>
                  </a:lnTo>
                  <a:lnTo>
                    <a:pt x="553" y="418"/>
                  </a:lnTo>
                  <a:lnTo>
                    <a:pt x="541" y="430"/>
                  </a:lnTo>
                  <a:lnTo>
                    <a:pt x="523" y="448"/>
                  </a:lnTo>
                  <a:lnTo>
                    <a:pt x="510" y="467"/>
                  </a:lnTo>
                  <a:lnTo>
                    <a:pt x="498" y="485"/>
                  </a:lnTo>
                  <a:lnTo>
                    <a:pt x="486" y="504"/>
                  </a:lnTo>
                  <a:lnTo>
                    <a:pt x="467" y="522"/>
                  </a:lnTo>
                  <a:lnTo>
                    <a:pt x="455" y="540"/>
                  </a:lnTo>
                  <a:lnTo>
                    <a:pt x="443" y="559"/>
                  </a:lnTo>
                  <a:lnTo>
                    <a:pt x="430" y="577"/>
                  </a:lnTo>
                  <a:lnTo>
                    <a:pt x="412" y="596"/>
                  </a:lnTo>
                  <a:lnTo>
                    <a:pt x="400" y="614"/>
                  </a:lnTo>
                  <a:lnTo>
                    <a:pt x="387" y="632"/>
                  </a:lnTo>
                  <a:lnTo>
                    <a:pt x="375" y="651"/>
                  </a:lnTo>
                  <a:lnTo>
                    <a:pt x="357" y="669"/>
                  </a:lnTo>
                  <a:lnTo>
                    <a:pt x="344" y="688"/>
                  </a:lnTo>
                  <a:lnTo>
                    <a:pt x="332" y="700"/>
                  </a:lnTo>
                  <a:lnTo>
                    <a:pt x="320" y="718"/>
                  </a:lnTo>
                  <a:lnTo>
                    <a:pt x="301" y="737"/>
                  </a:lnTo>
                  <a:lnTo>
                    <a:pt x="289" y="755"/>
                  </a:lnTo>
                  <a:lnTo>
                    <a:pt x="277" y="774"/>
                  </a:lnTo>
                  <a:lnTo>
                    <a:pt x="258" y="792"/>
                  </a:lnTo>
                  <a:lnTo>
                    <a:pt x="246" y="810"/>
                  </a:lnTo>
                  <a:lnTo>
                    <a:pt x="234" y="829"/>
                  </a:lnTo>
                  <a:lnTo>
                    <a:pt x="221" y="847"/>
                  </a:lnTo>
                  <a:lnTo>
                    <a:pt x="203" y="866"/>
                  </a:lnTo>
                  <a:lnTo>
                    <a:pt x="191" y="884"/>
                  </a:lnTo>
                  <a:lnTo>
                    <a:pt x="178" y="902"/>
                  </a:lnTo>
                  <a:lnTo>
                    <a:pt x="166" y="921"/>
                  </a:lnTo>
                  <a:lnTo>
                    <a:pt x="148" y="939"/>
                  </a:lnTo>
                  <a:lnTo>
                    <a:pt x="135" y="958"/>
                  </a:lnTo>
                  <a:lnTo>
                    <a:pt x="123" y="970"/>
                  </a:lnTo>
                  <a:lnTo>
                    <a:pt x="111" y="988"/>
                  </a:lnTo>
                  <a:lnTo>
                    <a:pt x="92" y="1007"/>
                  </a:lnTo>
                  <a:lnTo>
                    <a:pt x="80" y="1025"/>
                  </a:lnTo>
                  <a:lnTo>
                    <a:pt x="68" y="1044"/>
                  </a:lnTo>
                  <a:lnTo>
                    <a:pt x="55" y="1062"/>
                  </a:lnTo>
                  <a:lnTo>
                    <a:pt x="37" y="1080"/>
                  </a:lnTo>
                  <a:lnTo>
                    <a:pt x="25" y="1099"/>
                  </a:lnTo>
                  <a:lnTo>
                    <a:pt x="12" y="1117"/>
                  </a:lnTo>
                  <a:lnTo>
                    <a:pt x="0" y="113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5739" name="Freeform 343">
              <a:extLst>
                <a:ext uri="{FF2B5EF4-FFF2-40B4-BE49-F238E27FC236}">
                  <a16:creationId xmlns:a16="http://schemas.microsoft.com/office/drawing/2014/main" id="{521F0D3E-F92B-F2ED-EB1D-C8BC11EAAA74}"/>
                </a:ext>
              </a:extLst>
            </p:cNvPr>
            <p:cNvSpPr>
              <a:spLocks/>
            </p:cNvSpPr>
            <p:nvPr/>
          </p:nvSpPr>
          <p:spPr bwMode="auto">
            <a:xfrm>
              <a:off x="679" y="2640"/>
              <a:ext cx="816" cy="1062"/>
            </a:xfrm>
            <a:custGeom>
              <a:avLst/>
              <a:gdLst>
                <a:gd name="T0" fmla="*/ 65 w 873"/>
                <a:gd name="T1" fmla="*/ 7 h 1136"/>
                <a:gd name="T2" fmla="*/ 64 w 873"/>
                <a:gd name="T3" fmla="*/ 7 h 1136"/>
                <a:gd name="T4" fmla="*/ 61 w 873"/>
                <a:gd name="T5" fmla="*/ 7 h 1136"/>
                <a:gd name="T6" fmla="*/ 60 w 873"/>
                <a:gd name="T7" fmla="*/ 10 h 1136"/>
                <a:gd name="T8" fmla="*/ 57 w 873"/>
                <a:gd name="T9" fmla="*/ 13 h 1136"/>
                <a:gd name="T10" fmla="*/ 56 w 873"/>
                <a:gd name="T11" fmla="*/ 16 h 1136"/>
                <a:gd name="T12" fmla="*/ 53 w 873"/>
                <a:gd name="T13" fmla="*/ 19 h 1136"/>
                <a:gd name="T14" fmla="*/ 50 w 873"/>
                <a:gd name="T15" fmla="*/ 21 h 1136"/>
                <a:gd name="T16" fmla="*/ 49 w 873"/>
                <a:gd name="T17" fmla="*/ 24 h 1136"/>
                <a:gd name="T18" fmla="*/ 47 w 873"/>
                <a:gd name="T19" fmla="*/ 28 h 1136"/>
                <a:gd name="T20" fmla="*/ 44 w 873"/>
                <a:gd name="T21" fmla="*/ 30 h 1136"/>
                <a:gd name="T22" fmla="*/ 43 w 873"/>
                <a:gd name="T23" fmla="*/ 33 h 1136"/>
                <a:gd name="T24" fmla="*/ 40 w 873"/>
                <a:gd name="T25" fmla="*/ 35 h 1136"/>
                <a:gd name="T26" fmla="*/ 38 w 873"/>
                <a:gd name="T27" fmla="*/ 38 h 1136"/>
                <a:gd name="T28" fmla="*/ 36 w 873"/>
                <a:gd name="T29" fmla="*/ 41 h 1136"/>
                <a:gd name="T30" fmla="*/ 34 w 873"/>
                <a:gd name="T31" fmla="*/ 44 h 1136"/>
                <a:gd name="T32" fmla="*/ 32 w 873"/>
                <a:gd name="T33" fmla="*/ 47 h 1136"/>
                <a:gd name="T34" fmla="*/ 30 w 873"/>
                <a:gd name="T35" fmla="*/ 50 h 1136"/>
                <a:gd name="T36" fmla="*/ 28 w 873"/>
                <a:gd name="T37" fmla="*/ 51 h 1136"/>
                <a:gd name="T38" fmla="*/ 26 w 873"/>
                <a:gd name="T39" fmla="*/ 54 h 1136"/>
                <a:gd name="T40" fmla="*/ 23 w 873"/>
                <a:gd name="T41" fmla="*/ 57 h 1136"/>
                <a:gd name="T42" fmla="*/ 21 w 873"/>
                <a:gd name="T43" fmla="*/ 61 h 1136"/>
                <a:gd name="T44" fmla="*/ 19 w 873"/>
                <a:gd name="T45" fmla="*/ 62 h 1136"/>
                <a:gd name="T46" fmla="*/ 18 w 873"/>
                <a:gd name="T47" fmla="*/ 66 h 1136"/>
                <a:gd name="T48" fmla="*/ 15 w 873"/>
                <a:gd name="T49" fmla="*/ 69 h 1136"/>
                <a:gd name="T50" fmla="*/ 13 w 873"/>
                <a:gd name="T51" fmla="*/ 71 h 1136"/>
                <a:gd name="T52" fmla="*/ 10 w 873"/>
                <a:gd name="T53" fmla="*/ 74 h 1136"/>
                <a:gd name="T54" fmla="*/ 7 w 873"/>
                <a:gd name="T55" fmla="*/ 76 h 1136"/>
                <a:gd name="T56" fmla="*/ 7 w 873"/>
                <a:gd name="T57" fmla="*/ 79 h 1136"/>
                <a:gd name="T58" fmla="*/ 7 w 873"/>
                <a:gd name="T59" fmla="*/ 81 h 1136"/>
                <a:gd name="T60" fmla="*/ 7 w 873"/>
                <a:gd name="T61" fmla="*/ 85 h 1136"/>
                <a:gd name="T62" fmla="*/ 0 w 873"/>
                <a:gd name="T63" fmla="*/ 87 h 11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873" h="1136">
                  <a:moveTo>
                    <a:pt x="873" y="0"/>
                  </a:moveTo>
                  <a:lnTo>
                    <a:pt x="855" y="19"/>
                  </a:lnTo>
                  <a:lnTo>
                    <a:pt x="842" y="37"/>
                  </a:lnTo>
                  <a:lnTo>
                    <a:pt x="830" y="56"/>
                  </a:lnTo>
                  <a:lnTo>
                    <a:pt x="818" y="74"/>
                  </a:lnTo>
                  <a:lnTo>
                    <a:pt x="799" y="92"/>
                  </a:lnTo>
                  <a:lnTo>
                    <a:pt x="787" y="111"/>
                  </a:lnTo>
                  <a:lnTo>
                    <a:pt x="775" y="129"/>
                  </a:lnTo>
                  <a:lnTo>
                    <a:pt x="762" y="148"/>
                  </a:lnTo>
                  <a:lnTo>
                    <a:pt x="744" y="160"/>
                  </a:lnTo>
                  <a:lnTo>
                    <a:pt x="732" y="178"/>
                  </a:lnTo>
                  <a:lnTo>
                    <a:pt x="719" y="197"/>
                  </a:lnTo>
                  <a:lnTo>
                    <a:pt x="707" y="215"/>
                  </a:lnTo>
                  <a:lnTo>
                    <a:pt x="689" y="234"/>
                  </a:lnTo>
                  <a:lnTo>
                    <a:pt x="676" y="252"/>
                  </a:lnTo>
                  <a:lnTo>
                    <a:pt x="664" y="270"/>
                  </a:lnTo>
                  <a:lnTo>
                    <a:pt x="652" y="289"/>
                  </a:lnTo>
                  <a:lnTo>
                    <a:pt x="633" y="307"/>
                  </a:lnTo>
                  <a:lnTo>
                    <a:pt x="621" y="326"/>
                  </a:lnTo>
                  <a:lnTo>
                    <a:pt x="609" y="344"/>
                  </a:lnTo>
                  <a:lnTo>
                    <a:pt x="596" y="362"/>
                  </a:lnTo>
                  <a:lnTo>
                    <a:pt x="578" y="381"/>
                  </a:lnTo>
                  <a:lnTo>
                    <a:pt x="566" y="399"/>
                  </a:lnTo>
                  <a:lnTo>
                    <a:pt x="553" y="418"/>
                  </a:lnTo>
                  <a:lnTo>
                    <a:pt x="541" y="430"/>
                  </a:lnTo>
                  <a:lnTo>
                    <a:pt x="523" y="448"/>
                  </a:lnTo>
                  <a:lnTo>
                    <a:pt x="510" y="467"/>
                  </a:lnTo>
                  <a:lnTo>
                    <a:pt x="498" y="485"/>
                  </a:lnTo>
                  <a:lnTo>
                    <a:pt x="486" y="504"/>
                  </a:lnTo>
                  <a:lnTo>
                    <a:pt x="467" y="522"/>
                  </a:lnTo>
                  <a:lnTo>
                    <a:pt x="455" y="540"/>
                  </a:lnTo>
                  <a:lnTo>
                    <a:pt x="443" y="559"/>
                  </a:lnTo>
                  <a:lnTo>
                    <a:pt x="430" y="577"/>
                  </a:lnTo>
                  <a:lnTo>
                    <a:pt x="412" y="596"/>
                  </a:lnTo>
                  <a:lnTo>
                    <a:pt x="400" y="614"/>
                  </a:lnTo>
                  <a:lnTo>
                    <a:pt x="387" y="632"/>
                  </a:lnTo>
                  <a:lnTo>
                    <a:pt x="375" y="651"/>
                  </a:lnTo>
                  <a:lnTo>
                    <a:pt x="357" y="669"/>
                  </a:lnTo>
                  <a:lnTo>
                    <a:pt x="344" y="688"/>
                  </a:lnTo>
                  <a:lnTo>
                    <a:pt x="332" y="700"/>
                  </a:lnTo>
                  <a:lnTo>
                    <a:pt x="320" y="718"/>
                  </a:lnTo>
                  <a:lnTo>
                    <a:pt x="301" y="737"/>
                  </a:lnTo>
                  <a:lnTo>
                    <a:pt x="289" y="755"/>
                  </a:lnTo>
                  <a:lnTo>
                    <a:pt x="277" y="774"/>
                  </a:lnTo>
                  <a:lnTo>
                    <a:pt x="258" y="792"/>
                  </a:lnTo>
                  <a:lnTo>
                    <a:pt x="246" y="810"/>
                  </a:lnTo>
                  <a:lnTo>
                    <a:pt x="234" y="829"/>
                  </a:lnTo>
                  <a:lnTo>
                    <a:pt x="221" y="847"/>
                  </a:lnTo>
                  <a:lnTo>
                    <a:pt x="203" y="866"/>
                  </a:lnTo>
                  <a:lnTo>
                    <a:pt x="191" y="884"/>
                  </a:lnTo>
                  <a:lnTo>
                    <a:pt x="178" y="902"/>
                  </a:lnTo>
                  <a:lnTo>
                    <a:pt x="166" y="921"/>
                  </a:lnTo>
                  <a:lnTo>
                    <a:pt x="148" y="939"/>
                  </a:lnTo>
                  <a:lnTo>
                    <a:pt x="135" y="958"/>
                  </a:lnTo>
                  <a:lnTo>
                    <a:pt x="123" y="970"/>
                  </a:lnTo>
                  <a:lnTo>
                    <a:pt x="111" y="988"/>
                  </a:lnTo>
                  <a:lnTo>
                    <a:pt x="92" y="1007"/>
                  </a:lnTo>
                  <a:lnTo>
                    <a:pt x="80" y="1025"/>
                  </a:lnTo>
                  <a:lnTo>
                    <a:pt x="68" y="1044"/>
                  </a:lnTo>
                  <a:lnTo>
                    <a:pt x="55" y="1062"/>
                  </a:lnTo>
                  <a:lnTo>
                    <a:pt x="37" y="1080"/>
                  </a:lnTo>
                  <a:lnTo>
                    <a:pt x="25" y="1099"/>
                  </a:lnTo>
                  <a:lnTo>
                    <a:pt x="12" y="1117"/>
                  </a:lnTo>
                  <a:lnTo>
                    <a:pt x="0" y="113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5740" name="Freeform 344">
              <a:extLst>
                <a:ext uri="{FF2B5EF4-FFF2-40B4-BE49-F238E27FC236}">
                  <a16:creationId xmlns:a16="http://schemas.microsoft.com/office/drawing/2014/main" id="{3A2C3455-D2D9-BABD-5940-907290DD6802}"/>
                </a:ext>
              </a:extLst>
            </p:cNvPr>
            <p:cNvSpPr>
              <a:spLocks/>
            </p:cNvSpPr>
            <p:nvPr/>
          </p:nvSpPr>
          <p:spPr bwMode="auto">
            <a:xfrm>
              <a:off x="679" y="2640"/>
              <a:ext cx="816" cy="1062"/>
            </a:xfrm>
            <a:custGeom>
              <a:avLst/>
              <a:gdLst>
                <a:gd name="T0" fmla="*/ 65 w 873"/>
                <a:gd name="T1" fmla="*/ 7 h 1136"/>
                <a:gd name="T2" fmla="*/ 64 w 873"/>
                <a:gd name="T3" fmla="*/ 7 h 1136"/>
                <a:gd name="T4" fmla="*/ 61 w 873"/>
                <a:gd name="T5" fmla="*/ 7 h 1136"/>
                <a:gd name="T6" fmla="*/ 60 w 873"/>
                <a:gd name="T7" fmla="*/ 10 h 1136"/>
                <a:gd name="T8" fmla="*/ 57 w 873"/>
                <a:gd name="T9" fmla="*/ 13 h 1136"/>
                <a:gd name="T10" fmla="*/ 56 w 873"/>
                <a:gd name="T11" fmla="*/ 16 h 1136"/>
                <a:gd name="T12" fmla="*/ 53 w 873"/>
                <a:gd name="T13" fmla="*/ 19 h 1136"/>
                <a:gd name="T14" fmla="*/ 50 w 873"/>
                <a:gd name="T15" fmla="*/ 21 h 1136"/>
                <a:gd name="T16" fmla="*/ 49 w 873"/>
                <a:gd name="T17" fmla="*/ 24 h 1136"/>
                <a:gd name="T18" fmla="*/ 47 w 873"/>
                <a:gd name="T19" fmla="*/ 28 h 1136"/>
                <a:gd name="T20" fmla="*/ 44 w 873"/>
                <a:gd name="T21" fmla="*/ 30 h 1136"/>
                <a:gd name="T22" fmla="*/ 43 w 873"/>
                <a:gd name="T23" fmla="*/ 33 h 1136"/>
                <a:gd name="T24" fmla="*/ 40 w 873"/>
                <a:gd name="T25" fmla="*/ 35 h 1136"/>
                <a:gd name="T26" fmla="*/ 38 w 873"/>
                <a:gd name="T27" fmla="*/ 38 h 1136"/>
                <a:gd name="T28" fmla="*/ 36 w 873"/>
                <a:gd name="T29" fmla="*/ 41 h 1136"/>
                <a:gd name="T30" fmla="*/ 34 w 873"/>
                <a:gd name="T31" fmla="*/ 44 h 1136"/>
                <a:gd name="T32" fmla="*/ 32 w 873"/>
                <a:gd name="T33" fmla="*/ 47 h 1136"/>
                <a:gd name="T34" fmla="*/ 30 w 873"/>
                <a:gd name="T35" fmla="*/ 50 h 1136"/>
                <a:gd name="T36" fmla="*/ 28 w 873"/>
                <a:gd name="T37" fmla="*/ 51 h 1136"/>
                <a:gd name="T38" fmla="*/ 26 w 873"/>
                <a:gd name="T39" fmla="*/ 54 h 1136"/>
                <a:gd name="T40" fmla="*/ 23 w 873"/>
                <a:gd name="T41" fmla="*/ 57 h 1136"/>
                <a:gd name="T42" fmla="*/ 21 w 873"/>
                <a:gd name="T43" fmla="*/ 61 h 1136"/>
                <a:gd name="T44" fmla="*/ 19 w 873"/>
                <a:gd name="T45" fmla="*/ 62 h 1136"/>
                <a:gd name="T46" fmla="*/ 18 w 873"/>
                <a:gd name="T47" fmla="*/ 66 h 1136"/>
                <a:gd name="T48" fmla="*/ 15 w 873"/>
                <a:gd name="T49" fmla="*/ 69 h 1136"/>
                <a:gd name="T50" fmla="*/ 13 w 873"/>
                <a:gd name="T51" fmla="*/ 71 h 1136"/>
                <a:gd name="T52" fmla="*/ 10 w 873"/>
                <a:gd name="T53" fmla="*/ 74 h 1136"/>
                <a:gd name="T54" fmla="*/ 7 w 873"/>
                <a:gd name="T55" fmla="*/ 76 h 1136"/>
                <a:gd name="T56" fmla="*/ 7 w 873"/>
                <a:gd name="T57" fmla="*/ 79 h 1136"/>
                <a:gd name="T58" fmla="*/ 7 w 873"/>
                <a:gd name="T59" fmla="*/ 81 h 1136"/>
                <a:gd name="T60" fmla="*/ 7 w 873"/>
                <a:gd name="T61" fmla="*/ 85 h 1136"/>
                <a:gd name="T62" fmla="*/ 0 w 873"/>
                <a:gd name="T63" fmla="*/ 87 h 11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873" h="1136">
                  <a:moveTo>
                    <a:pt x="873" y="0"/>
                  </a:moveTo>
                  <a:lnTo>
                    <a:pt x="855" y="19"/>
                  </a:lnTo>
                  <a:lnTo>
                    <a:pt x="842" y="37"/>
                  </a:lnTo>
                  <a:lnTo>
                    <a:pt x="830" y="56"/>
                  </a:lnTo>
                  <a:lnTo>
                    <a:pt x="818" y="74"/>
                  </a:lnTo>
                  <a:lnTo>
                    <a:pt x="799" y="92"/>
                  </a:lnTo>
                  <a:lnTo>
                    <a:pt x="787" y="111"/>
                  </a:lnTo>
                  <a:lnTo>
                    <a:pt x="775" y="129"/>
                  </a:lnTo>
                  <a:lnTo>
                    <a:pt x="762" y="148"/>
                  </a:lnTo>
                  <a:lnTo>
                    <a:pt x="744" y="160"/>
                  </a:lnTo>
                  <a:lnTo>
                    <a:pt x="732" y="178"/>
                  </a:lnTo>
                  <a:lnTo>
                    <a:pt x="719" y="197"/>
                  </a:lnTo>
                  <a:lnTo>
                    <a:pt x="707" y="215"/>
                  </a:lnTo>
                  <a:lnTo>
                    <a:pt x="689" y="234"/>
                  </a:lnTo>
                  <a:lnTo>
                    <a:pt x="676" y="252"/>
                  </a:lnTo>
                  <a:lnTo>
                    <a:pt x="664" y="270"/>
                  </a:lnTo>
                  <a:lnTo>
                    <a:pt x="652" y="289"/>
                  </a:lnTo>
                  <a:lnTo>
                    <a:pt x="633" y="307"/>
                  </a:lnTo>
                  <a:lnTo>
                    <a:pt x="621" y="326"/>
                  </a:lnTo>
                  <a:lnTo>
                    <a:pt x="609" y="344"/>
                  </a:lnTo>
                  <a:lnTo>
                    <a:pt x="596" y="362"/>
                  </a:lnTo>
                  <a:lnTo>
                    <a:pt x="578" y="381"/>
                  </a:lnTo>
                  <a:lnTo>
                    <a:pt x="566" y="399"/>
                  </a:lnTo>
                  <a:lnTo>
                    <a:pt x="553" y="418"/>
                  </a:lnTo>
                  <a:lnTo>
                    <a:pt x="541" y="430"/>
                  </a:lnTo>
                  <a:lnTo>
                    <a:pt x="523" y="448"/>
                  </a:lnTo>
                  <a:lnTo>
                    <a:pt x="510" y="467"/>
                  </a:lnTo>
                  <a:lnTo>
                    <a:pt x="498" y="485"/>
                  </a:lnTo>
                  <a:lnTo>
                    <a:pt x="486" y="504"/>
                  </a:lnTo>
                  <a:lnTo>
                    <a:pt x="467" y="522"/>
                  </a:lnTo>
                  <a:lnTo>
                    <a:pt x="455" y="540"/>
                  </a:lnTo>
                  <a:lnTo>
                    <a:pt x="443" y="559"/>
                  </a:lnTo>
                  <a:lnTo>
                    <a:pt x="430" y="577"/>
                  </a:lnTo>
                  <a:lnTo>
                    <a:pt x="412" y="596"/>
                  </a:lnTo>
                  <a:lnTo>
                    <a:pt x="400" y="614"/>
                  </a:lnTo>
                  <a:lnTo>
                    <a:pt x="387" y="632"/>
                  </a:lnTo>
                  <a:lnTo>
                    <a:pt x="375" y="651"/>
                  </a:lnTo>
                  <a:lnTo>
                    <a:pt x="357" y="669"/>
                  </a:lnTo>
                  <a:lnTo>
                    <a:pt x="344" y="688"/>
                  </a:lnTo>
                  <a:lnTo>
                    <a:pt x="332" y="700"/>
                  </a:lnTo>
                  <a:lnTo>
                    <a:pt x="320" y="718"/>
                  </a:lnTo>
                  <a:lnTo>
                    <a:pt x="301" y="737"/>
                  </a:lnTo>
                  <a:lnTo>
                    <a:pt x="289" y="755"/>
                  </a:lnTo>
                  <a:lnTo>
                    <a:pt x="277" y="774"/>
                  </a:lnTo>
                  <a:lnTo>
                    <a:pt x="258" y="792"/>
                  </a:lnTo>
                  <a:lnTo>
                    <a:pt x="246" y="810"/>
                  </a:lnTo>
                  <a:lnTo>
                    <a:pt x="234" y="829"/>
                  </a:lnTo>
                  <a:lnTo>
                    <a:pt x="221" y="847"/>
                  </a:lnTo>
                  <a:lnTo>
                    <a:pt x="203" y="866"/>
                  </a:lnTo>
                  <a:lnTo>
                    <a:pt x="191" y="884"/>
                  </a:lnTo>
                  <a:lnTo>
                    <a:pt x="178" y="902"/>
                  </a:lnTo>
                  <a:lnTo>
                    <a:pt x="166" y="921"/>
                  </a:lnTo>
                  <a:lnTo>
                    <a:pt x="148" y="939"/>
                  </a:lnTo>
                  <a:lnTo>
                    <a:pt x="135" y="958"/>
                  </a:lnTo>
                  <a:lnTo>
                    <a:pt x="123" y="970"/>
                  </a:lnTo>
                  <a:lnTo>
                    <a:pt x="111" y="988"/>
                  </a:lnTo>
                  <a:lnTo>
                    <a:pt x="92" y="1007"/>
                  </a:lnTo>
                  <a:lnTo>
                    <a:pt x="80" y="1025"/>
                  </a:lnTo>
                  <a:lnTo>
                    <a:pt x="68" y="1044"/>
                  </a:lnTo>
                  <a:lnTo>
                    <a:pt x="55" y="1062"/>
                  </a:lnTo>
                  <a:lnTo>
                    <a:pt x="37" y="1080"/>
                  </a:lnTo>
                  <a:lnTo>
                    <a:pt x="25" y="1099"/>
                  </a:lnTo>
                  <a:lnTo>
                    <a:pt x="12" y="1117"/>
                  </a:lnTo>
                  <a:lnTo>
                    <a:pt x="0" y="113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5741" name="Freeform 345">
              <a:extLst>
                <a:ext uri="{FF2B5EF4-FFF2-40B4-BE49-F238E27FC236}">
                  <a16:creationId xmlns:a16="http://schemas.microsoft.com/office/drawing/2014/main" id="{1EEADE6B-804D-D20A-FE62-16BEF8142E66}"/>
                </a:ext>
              </a:extLst>
            </p:cNvPr>
            <p:cNvSpPr>
              <a:spLocks/>
            </p:cNvSpPr>
            <p:nvPr/>
          </p:nvSpPr>
          <p:spPr bwMode="auto">
            <a:xfrm>
              <a:off x="679" y="2640"/>
              <a:ext cx="816" cy="1062"/>
            </a:xfrm>
            <a:custGeom>
              <a:avLst/>
              <a:gdLst>
                <a:gd name="T0" fmla="*/ 65 w 873"/>
                <a:gd name="T1" fmla="*/ 7 h 1136"/>
                <a:gd name="T2" fmla="*/ 64 w 873"/>
                <a:gd name="T3" fmla="*/ 7 h 1136"/>
                <a:gd name="T4" fmla="*/ 61 w 873"/>
                <a:gd name="T5" fmla="*/ 7 h 1136"/>
                <a:gd name="T6" fmla="*/ 60 w 873"/>
                <a:gd name="T7" fmla="*/ 10 h 1136"/>
                <a:gd name="T8" fmla="*/ 57 w 873"/>
                <a:gd name="T9" fmla="*/ 13 h 1136"/>
                <a:gd name="T10" fmla="*/ 56 w 873"/>
                <a:gd name="T11" fmla="*/ 16 h 1136"/>
                <a:gd name="T12" fmla="*/ 53 w 873"/>
                <a:gd name="T13" fmla="*/ 19 h 1136"/>
                <a:gd name="T14" fmla="*/ 50 w 873"/>
                <a:gd name="T15" fmla="*/ 21 h 1136"/>
                <a:gd name="T16" fmla="*/ 49 w 873"/>
                <a:gd name="T17" fmla="*/ 24 h 1136"/>
                <a:gd name="T18" fmla="*/ 47 w 873"/>
                <a:gd name="T19" fmla="*/ 28 h 1136"/>
                <a:gd name="T20" fmla="*/ 44 w 873"/>
                <a:gd name="T21" fmla="*/ 30 h 1136"/>
                <a:gd name="T22" fmla="*/ 43 w 873"/>
                <a:gd name="T23" fmla="*/ 33 h 1136"/>
                <a:gd name="T24" fmla="*/ 40 w 873"/>
                <a:gd name="T25" fmla="*/ 35 h 1136"/>
                <a:gd name="T26" fmla="*/ 38 w 873"/>
                <a:gd name="T27" fmla="*/ 38 h 1136"/>
                <a:gd name="T28" fmla="*/ 36 w 873"/>
                <a:gd name="T29" fmla="*/ 41 h 1136"/>
                <a:gd name="T30" fmla="*/ 34 w 873"/>
                <a:gd name="T31" fmla="*/ 44 h 1136"/>
                <a:gd name="T32" fmla="*/ 32 w 873"/>
                <a:gd name="T33" fmla="*/ 47 h 1136"/>
                <a:gd name="T34" fmla="*/ 30 w 873"/>
                <a:gd name="T35" fmla="*/ 50 h 1136"/>
                <a:gd name="T36" fmla="*/ 28 w 873"/>
                <a:gd name="T37" fmla="*/ 51 h 1136"/>
                <a:gd name="T38" fmla="*/ 26 w 873"/>
                <a:gd name="T39" fmla="*/ 54 h 1136"/>
                <a:gd name="T40" fmla="*/ 23 w 873"/>
                <a:gd name="T41" fmla="*/ 57 h 1136"/>
                <a:gd name="T42" fmla="*/ 21 w 873"/>
                <a:gd name="T43" fmla="*/ 61 h 1136"/>
                <a:gd name="T44" fmla="*/ 19 w 873"/>
                <a:gd name="T45" fmla="*/ 62 h 1136"/>
                <a:gd name="T46" fmla="*/ 18 w 873"/>
                <a:gd name="T47" fmla="*/ 66 h 1136"/>
                <a:gd name="T48" fmla="*/ 15 w 873"/>
                <a:gd name="T49" fmla="*/ 69 h 1136"/>
                <a:gd name="T50" fmla="*/ 13 w 873"/>
                <a:gd name="T51" fmla="*/ 71 h 1136"/>
                <a:gd name="T52" fmla="*/ 10 w 873"/>
                <a:gd name="T53" fmla="*/ 74 h 1136"/>
                <a:gd name="T54" fmla="*/ 7 w 873"/>
                <a:gd name="T55" fmla="*/ 76 h 1136"/>
                <a:gd name="T56" fmla="*/ 7 w 873"/>
                <a:gd name="T57" fmla="*/ 79 h 1136"/>
                <a:gd name="T58" fmla="*/ 7 w 873"/>
                <a:gd name="T59" fmla="*/ 81 h 1136"/>
                <a:gd name="T60" fmla="*/ 7 w 873"/>
                <a:gd name="T61" fmla="*/ 85 h 1136"/>
                <a:gd name="T62" fmla="*/ 0 w 873"/>
                <a:gd name="T63" fmla="*/ 87 h 11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873" h="1136">
                  <a:moveTo>
                    <a:pt x="873" y="0"/>
                  </a:moveTo>
                  <a:lnTo>
                    <a:pt x="855" y="19"/>
                  </a:lnTo>
                  <a:lnTo>
                    <a:pt x="842" y="37"/>
                  </a:lnTo>
                  <a:lnTo>
                    <a:pt x="830" y="56"/>
                  </a:lnTo>
                  <a:lnTo>
                    <a:pt x="818" y="74"/>
                  </a:lnTo>
                  <a:lnTo>
                    <a:pt x="799" y="92"/>
                  </a:lnTo>
                  <a:lnTo>
                    <a:pt x="787" y="111"/>
                  </a:lnTo>
                  <a:lnTo>
                    <a:pt x="775" y="129"/>
                  </a:lnTo>
                  <a:lnTo>
                    <a:pt x="762" y="148"/>
                  </a:lnTo>
                  <a:lnTo>
                    <a:pt x="744" y="160"/>
                  </a:lnTo>
                  <a:lnTo>
                    <a:pt x="732" y="178"/>
                  </a:lnTo>
                  <a:lnTo>
                    <a:pt x="719" y="197"/>
                  </a:lnTo>
                  <a:lnTo>
                    <a:pt x="707" y="215"/>
                  </a:lnTo>
                  <a:lnTo>
                    <a:pt x="689" y="234"/>
                  </a:lnTo>
                  <a:lnTo>
                    <a:pt x="676" y="252"/>
                  </a:lnTo>
                  <a:lnTo>
                    <a:pt x="664" y="270"/>
                  </a:lnTo>
                  <a:lnTo>
                    <a:pt x="652" y="289"/>
                  </a:lnTo>
                  <a:lnTo>
                    <a:pt x="633" y="307"/>
                  </a:lnTo>
                  <a:lnTo>
                    <a:pt x="621" y="326"/>
                  </a:lnTo>
                  <a:lnTo>
                    <a:pt x="609" y="344"/>
                  </a:lnTo>
                  <a:lnTo>
                    <a:pt x="596" y="362"/>
                  </a:lnTo>
                  <a:lnTo>
                    <a:pt x="578" y="381"/>
                  </a:lnTo>
                  <a:lnTo>
                    <a:pt x="566" y="399"/>
                  </a:lnTo>
                  <a:lnTo>
                    <a:pt x="553" y="418"/>
                  </a:lnTo>
                  <a:lnTo>
                    <a:pt x="541" y="430"/>
                  </a:lnTo>
                  <a:lnTo>
                    <a:pt x="523" y="448"/>
                  </a:lnTo>
                  <a:lnTo>
                    <a:pt x="510" y="467"/>
                  </a:lnTo>
                  <a:lnTo>
                    <a:pt x="498" y="485"/>
                  </a:lnTo>
                  <a:lnTo>
                    <a:pt x="486" y="504"/>
                  </a:lnTo>
                  <a:lnTo>
                    <a:pt x="467" y="522"/>
                  </a:lnTo>
                  <a:lnTo>
                    <a:pt x="455" y="540"/>
                  </a:lnTo>
                  <a:lnTo>
                    <a:pt x="443" y="559"/>
                  </a:lnTo>
                  <a:lnTo>
                    <a:pt x="430" y="577"/>
                  </a:lnTo>
                  <a:lnTo>
                    <a:pt x="412" y="596"/>
                  </a:lnTo>
                  <a:lnTo>
                    <a:pt x="400" y="614"/>
                  </a:lnTo>
                  <a:lnTo>
                    <a:pt x="387" y="632"/>
                  </a:lnTo>
                  <a:lnTo>
                    <a:pt x="375" y="651"/>
                  </a:lnTo>
                  <a:lnTo>
                    <a:pt x="357" y="669"/>
                  </a:lnTo>
                  <a:lnTo>
                    <a:pt x="344" y="688"/>
                  </a:lnTo>
                  <a:lnTo>
                    <a:pt x="332" y="700"/>
                  </a:lnTo>
                  <a:lnTo>
                    <a:pt x="320" y="718"/>
                  </a:lnTo>
                  <a:lnTo>
                    <a:pt x="301" y="737"/>
                  </a:lnTo>
                  <a:lnTo>
                    <a:pt x="289" y="755"/>
                  </a:lnTo>
                  <a:lnTo>
                    <a:pt x="277" y="774"/>
                  </a:lnTo>
                  <a:lnTo>
                    <a:pt x="258" y="792"/>
                  </a:lnTo>
                  <a:lnTo>
                    <a:pt x="246" y="810"/>
                  </a:lnTo>
                  <a:lnTo>
                    <a:pt x="234" y="829"/>
                  </a:lnTo>
                  <a:lnTo>
                    <a:pt x="221" y="847"/>
                  </a:lnTo>
                  <a:lnTo>
                    <a:pt x="203" y="866"/>
                  </a:lnTo>
                  <a:lnTo>
                    <a:pt x="191" y="884"/>
                  </a:lnTo>
                  <a:lnTo>
                    <a:pt x="178" y="902"/>
                  </a:lnTo>
                  <a:lnTo>
                    <a:pt x="166" y="921"/>
                  </a:lnTo>
                  <a:lnTo>
                    <a:pt x="148" y="939"/>
                  </a:lnTo>
                  <a:lnTo>
                    <a:pt x="135" y="958"/>
                  </a:lnTo>
                  <a:lnTo>
                    <a:pt x="123" y="970"/>
                  </a:lnTo>
                  <a:lnTo>
                    <a:pt x="111" y="988"/>
                  </a:lnTo>
                  <a:lnTo>
                    <a:pt x="92" y="1007"/>
                  </a:lnTo>
                  <a:lnTo>
                    <a:pt x="80" y="1025"/>
                  </a:lnTo>
                  <a:lnTo>
                    <a:pt x="68" y="1044"/>
                  </a:lnTo>
                  <a:lnTo>
                    <a:pt x="55" y="1062"/>
                  </a:lnTo>
                  <a:lnTo>
                    <a:pt x="37" y="1080"/>
                  </a:lnTo>
                  <a:lnTo>
                    <a:pt x="25" y="1099"/>
                  </a:lnTo>
                  <a:lnTo>
                    <a:pt x="12" y="1117"/>
                  </a:lnTo>
                  <a:lnTo>
                    <a:pt x="0" y="113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5742" name="Freeform 346">
              <a:extLst>
                <a:ext uri="{FF2B5EF4-FFF2-40B4-BE49-F238E27FC236}">
                  <a16:creationId xmlns:a16="http://schemas.microsoft.com/office/drawing/2014/main" id="{78F3A481-EC1A-4E08-322C-6FDF9C4CD1E1}"/>
                </a:ext>
              </a:extLst>
            </p:cNvPr>
            <p:cNvSpPr>
              <a:spLocks/>
            </p:cNvSpPr>
            <p:nvPr/>
          </p:nvSpPr>
          <p:spPr bwMode="auto">
            <a:xfrm>
              <a:off x="679" y="2640"/>
              <a:ext cx="816" cy="1062"/>
            </a:xfrm>
            <a:custGeom>
              <a:avLst/>
              <a:gdLst>
                <a:gd name="T0" fmla="*/ 65 w 873"/>
                <a:gd name="T1" fmla="*/ 7 h 1136"/>
                <a:gd name="T2" fmla="*/ 64 w 873"/>
                <a:gd name="T3" fmla="*/ 7 h 1136"/>
                <a:gd name="T4" fmla="*/ 61 w 873"/>
                <a:gd name="T5" fmla="*/ 7 h 1136"/>
                <a:gd name="T6" fmla="*/ 60 w 873"/>
                <a:gd name="T7" fmla="*/ 10 h 1136"/>
                <a:gd name="T8" fmla="*/ 57 w 873"/>
                <a:gd name="T9" fmla="*/ 13 h 1136"/>
                <a:gd name="T10" fmla="*/ 56 w 873"/>
                <a:gd name="T11" fmla="*/ 16 h 1136"/>
                <a:gd name="T12" fmla="*/ 53 w 873"/>
                <a:gd name="T13" fmla="*/ 19 h 1136"/>
                <a:gd name="T14" fmla="*/ 50 w 873"/>
                <a:gd name="T15" fmla="*/ 21 h 1136"/>
                <a:gd name="T16" fmla="*/ 49 w 873"/>
                <a:gd name="T17" fmla="*/ 24 h 1136"/>
                <a:gd name="T18" fmla="*/ 47 w 873"/>
                <a:gd name="T19" fmla="*/ 28 h 1136"/>
                <a:gd name="T20" fmla="*/ 44 w 873"/>
                <a:gd name="T21" fmla="*/ 30 h 1136"/>
                <a:gd name="T22" fmla="*/ 43 w 873"/>
                <a:gd name="T23" fmla="*/ 33 h 1136"/>
                <a:gd name="T24" fmla="*/ 40 w 873"/>
                <a:gd name="T25" fmla="*/ 35 h 1136"/>
                <a:gd name="T26" fmla="*/ 38 w 873"/>
                <a:gd name="T27" fmla="*/ 38 h 1136"/>
                <a:gd name="T28" fmla="*/ 36 w 873"/>
                <a:gd name="T29" fmla="*/ 41 h 1136"/>
                <a:gd name="T30" fmla="*/ 34 w 873"/>
                <a:gd name="T31" fmla="*/ 44 h 1136"/>
                <a:gd name="T32" fmla="*/ 32 w 873"/>
                <a:gd name="T33" fmla="*/ 47 h 1136"/>
                <a:gd name="T34" fmla="*/ 30 w 873"/>
                <a:gd name="T35" fmla="*/ 50 h 1136"/>
                <a:gd name="T36" fmla="*/ 28 w 873"/>
                <a:gd name="T37" fmla="*/ 51 h 1136"/>
                <a:gd name="T38" fmla="*/ 26 w 873"/>
                <a:gd name="T39" fmla="*/ 54 h 1136"/>
                <a:gd name="T40" fmla="*/ 23 w 873"/>
                <a:gd name="T41" fmla="*/ 57 h 1136"/>
                <a:gd name="T42" fmla="*/ 21 w 873"/>
                <a:gd name="T43" fmla="*/ 61 h 1136"/>
                <a:gd name="T44" fmla="*/ 19 w 873"/>
                <a:gd name="T45" fmla="*/ 62 h 1136"/>
                <a:gd name="T46" fmla="*/ 18 w 873"/>
                <a:gd name="T47" fmla="*/ 66 h 1136"/>
                <a:gd name="T48" fmla="*/ 15 w 873"/>
                <a:gd name="T49" fmla="*/ 69 h 1136"/>
                <a:gd name="T50" fmla="*/ 13 w 873"/>
                <a:gd name="T51" fmla="*/ 71 h 1136"/>
                <a:gd name="T52" fmla="*/ 10 w 873"/>
                <a:gd name="T53" fmla="*/ 74 h 1136"/>
                <a:gd name="T54" fmla="*/ 7 w 873"/>
                <a:gd name="T55" fmla="*/ 76 h 1136"/>
                <a:gd name="T56" fmla="*/ 7 w 873"/>
                <a:gd name="T57" fmla="*/ 79 h 1136"/>
                <a:gd name="T58" fmla="*/ 7 w 873"/>
                <a:gd name="T59" fmla="*/ 81 h 1136"/>
                <a:gd name="T60" fmla="*/ 7 w 873"/>
                <a:gd name="T61" fmla="*/ 85 h 1136"/>
                <a:gd name="T62" fmla="*/ 0 w 873"/>
                <a:gd name="T63" fmla="*/ 87 h 11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873" h="1136">
                  <a:moveTo>
                    <a:pt x="873" y="0"/>
                  </a:moveTo>
                  <a:lnTo>
                    <a:pt x="855" y="19"/>
                  </a:lnTo>
                  <a:lnTo>
                    <a:pt x="842" y="37"/>
                  </a:lnTo>
                  <a:lnTo>
                    <a:pt x="830" y="56"/>
                  </a:lnTo>
                  <a:lnTo>
                    <a:pt x="818" y="74"/>
                  </a:lnTo>
                  <a:lnTo>
                    <a:pt x="799" y="92"/>
                  </a:lnTo>
                  <a:lnTo>
                    <a:pt x="787" y="111"/>
                  </a:lnTo>
                  <a:lnTo>
                    <a:pt x="775" y="129"/>
                  </a:lnTo>
                  <a:lnTo>
                    <a:pt x="762" y="148"/>
                  </a:lnTo>
                  <a:lnTo>
                    <a:pt x="744" y="160"/>
                  </a:lnTo>
                  <a:lnTo>
                    <a:pt x="732" y="178"/>
                  </a:lnTo>
                  <a:lnTo>
                    <a:pt x="719" y="197"/>
                  </a:lnTo>
                  <a:lnTo>
                    <a:pt x="707" y="215"/>
                  </a:lnTo>
                  <a:lnTo>
                    <a:pt x="689" y="234"/>
                  </a:lnTo>
                  <a:lnTo>
                    <a:pt x="676" y="252"/>
                  </a:lnTo>
                  <a:lnTo>
                    <a:pt x="664" y="270"/>
                  </a:lnTo>
                  <a:lnTo>
                    <a:pt x="652" y="289"/>
                  </a:lnTo>
                  <a:lnTo>
                    <a:pt x="633" y="307"/>
                  </a:lnTo>
                  <a:lnTo>
                    <a:pt x="621" y="326"/>
                  </a:lnTo>
                  <a:lnTo>
                    <a:pt x="609" y="344"/>
                  </a:lnTo>
                  <a:lnTo>
                    <a:pt x="596" y="362"/>
                  </a:lnTo>
                  <a:lnTo>
                    <a:pt x="578" y="381"/>
                  </a:lnTo>
                  <a:lnTo>
                    <a:pt x="566" y="399"/>
                  </a:lnTo>
                  <a:lnTo>
                    <a:pt x="553" y="418"/>
                  </a:lnTo>
                  <a:lnTo>
                    <a:pt x="541" y="430"/>
                  </a:lnTo>
                  <a:lnTo>
                    <a:pt x="523" y="448"/>
                  </a:lnTo>
                  <a:lnTo>
                    <a:pt x="510" y="467"/>
                  </a:lnTo>
                  <a:lnTo>
                    <a:pt x="498" y="485"/>
                  </a:lnTo>
                  <a:lnTo>
                    <a:pt x="486" y="504"/>
                  </a:lnTo>
                  <a:lnTo>
                    <a:pt x="467" y="522"/>
                  </a:lnTo>
                  <a:lnTo>
                    <a:pt x="455" y="540"/>
                  </a:lnTo>
                  <a:lnTo>
                    <a:pt x="443" y="559"/>
                  </a:lnTo>
                  <a:lnTo>
                    <a:pt x="430" y="577"/>
                  </a:lnTo>
                  <a:lnTo>
                    <a:pt x="412" y="596"/>
                  </a:lnTo>
                  <a:lnTo>
                    <a:pt x="400" y="614"/>
                  </a:lnTo>
                  <a:lnTo>
                    <a:pt x="387" y="632"/>
                  </a:lnTo>
                  <a:lnTo>
                    <a:pt x="375" y="651"/>
                  </a:lnTo>
                  <a:lnTo>
                    <a:pt x="357" y="669"/>
                  </a:lnTo>
                  <a:lnTo>
                    <a:pt x="344" y="688"/>
                  </a:lnTo>
                  <a:lnTo>
                    <a:pt x="332" y="700"/>
                  </a:lnTo>
                  <a:lnTo>
                    <a:pt x="320" y="718"/>
                  </a:lnTo>
                  <a:lnTo>
                    <a:pt x="301" y="737"/>
                  </a:lnTo>
                  <a:lnTo>
                    <a:pt x="289" y="755"/>
                  </a:lnTo>
                  <a:lnTo>
                    <a:pt x="277" y="774"/>
                  </a:lnTo>
                  <a:lnTo>
                    <a:pt x="258" y="792"/>
                  </a:lnTo>
                  <a:lnTo>
                    <a:pt x="246" y="810"/>
                  </a:lnTo>
                  <a:lnTo>
                    <a:pt x="234" y="829"/>
                  </a:lnTo>
                  <a:lnTo>
                    <a:pt x="221" y="847"/>
                  </a:lnTo>
                  <a:lnTo>
                    <a:pt x="203" y="866"/>
                  </a:lnTo>
                  <a:lnTo>
                    <a:pt x="191" y="884"/>
                  </a:lnTo>
                  <a:lnTo>
                    <a:pt x="178" y="902"/>
                  </a:lnTo>
                  <a:lnTo>
                    <a:pt x="166" y="921"/>
                  </a:lnTo>
                  <a:lnTo>
                    <a:pt x="148" y="939"/>
                  </a:lnTo>
                  <a:lnTo>
                    <a:pt x="135" y="958"/>
                  </a:lnTo>
                  <a:lnTo>
                    <a:pt x="123" y="970"/>
                  </a:lnTo>
                  <a:lnTo>
                    <a:pt x="111" y="988"/>
                  </a:lnTo>
                  <a:lnTo>
                    <a:pt x="92" y="1007"/>
                  </a:lnTo>
                  <a:lnTo>
                    <a:pt x="80" y="1025"/>
                  </a:lnTo>
                  <a:lnTo>
                    <a:pt x="68" y="1044"/>
                  </a:lnTo>
                  <a:lnTo>
                    <a:pt x="55" y="1062"/>
                  </a:lnTo>
                  <a:lnTo>
                    <a:pt x="37" y="1080"/>
                  </a:lnTo>
                  <a:lnTo>
                    <a:pt x="25" y="1099"/>
                  </a:lnTo>
                  <a:lnTo>
                    <a:pt x="12" y="1117"/>
                  </a:lnTo>
                  <a:lnTo>
                    <a:pt x="0" y="113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5743" name="Freeform 347">
              <a:extLst>
                <a:ext uri="{FF2B5EF4-FFF2-40B4-BE49-F238E27FC236}">
                  <a16:creationId xmlns:a16="http://schemas.microsoft.com/office/drawing/2014/main" id="{0C815353-5513-B0CD-D9D2-460153D07CDB}"/>
                </a:ext>
              </a:extLst>
            </p:cNvPr>
            <p:cNvSpPr>
              <a:spLocks/>
            </p:cNvSpPr>
            <p:nvPr/>
          </p:nvSpPr>
          <p:spPr bwMode="auto">
            <a:xfrm>
              <a:off x="679" y="2640"/>
              <a:ext cx="816" cy="1062"/>
            </a:xfrm>
            <a:custGeom>
              <a:avLst/>
              <a:gdLst>
                <a:gd name="T0" fmla="*/ 65 w 873"/>
                <a:gd name="T1" fmla="*/ 7 h 1136"/>
                <a:gd name="T2" fmla="*/ 64 w 873"/>
                <a:gd name="T3" fmla="*/ 7 h 1136"/>
                <a:gd name="T4" fmla="*/ 61 w 873"/>
                <a:gd name="T5" fmla="*/ 7 h 1136"/>
                <a:gd name="T6" fmla="*/ 60 w 873"/>
                <a:gd name="T7" fmla="*/ 10 h 1136"/>
                <a:gd name="T8" fmla="*/ 57 w 873"/>
                <a:gd name="T9" fmla="*/ 13 h 1136"/>
                <a:gd name="T10" fmla="*/ 56 w 873"/>
                <a:gd name="T11" fmla="*/ 16 h 1136"/>
                <a:gd name="T12" fmla="*/ 53 w 873"/>
                <a:gd name="T13" fmla="*/ 19 h 1136"/>
                <a:gd name="T14" fmla="*/ 50 w 873"/>
                <a:gd name="T15" fmla="*/ 21 h 1136"/>
                <a:gd name="T16" fmla="*/ 49 w 873"/>
                <a:gd name="T17" fmla="*/ 24 h 1136"/>
                <a:gd name="T18" fmla="*/ 47 w 873"/>
                <a:gd name="T19" fmla="*/ 28 h 1136"/>
                <a:gd name="T20" fmla="*/ 44 w 873"/>
                <a:gd name="T21" fmla="*/ 30 h 1136"/>
                <a:gd name="T22" fmla="*/ 43 w 873"/>
                <a:gd name="T23" fmla="*/ 33 h 1136"/>
                <a:gd name="T24" fmla="*/ 40 w 873"/>
                <a:gd name="T25" fmla="*/ 35 h 1136"/>
                <a:gd name="T26" fmla="*/ 38 w 873"/>
                <a:gd name="T27" fmla="*/ 38 h 1136"/>
                <a:gd name="T28" fmla="*/ 36 w 873"/>
                <a:gd name="T29" fmla="*/ 41 h 1136"/>
                <a:gd name="T30" fmla="*/ 34 w 873"/>
                <a:gd name="T31" fmla="*/ 44 h 1136"/>
                <a:gd name="T32" fmla="*/ 32 w 873"/>
                <a:gd name="T33" fmla="*/ 47 h 1136"/>
                <a:gd name="T34" fmla="*/ 30 w 873"/>
                <a:gd name="T35" fmla="*/ 50 h 1136"/>
                <a:gd name="T36" fmla="*/ 28 w 873"/>
                <a:gd name="T37" fmla="*/ 51 h 1136"/>
                <a:gd name="T38" fmla="*/ 26 w 873"/>
                <a:gd name="T39" fmla="*/ 54 h 1136"/>
                <a:gd name="T40" fmla="*/ 23 w 873"/>
                <a:gd name="T41" fmla="*/ 57 h 1136"/>
                <a:gd name="T42" fmla="*/ 21 w 873"/>
                <a:gd name="T43" fmla="*/ 61 h 1136"/>
                <a:gd name="T44" fmla="*/ 19 w 873"/>
                <a:gd name="T45" fmla="*/ 62 h 1136"/>
                <a:gd name="T46" fmla="*/ 18 w 873"/>
                <a:gd name="T47" fmla="*/ 66 h 1136"/>
                <a:gd name="T48" fmla="*/ 15 w 873"/>
                <a:gd name="T49" fmla="*/ 69 h 1136"/>
                <a:gd name="T50" fmla="*/ 13 w 873"/>
                <a:gd name="T51" fmla="*/ 71 h 1136"/>
                <a:gd name="T52" fmla="*/ 10 w 873"/>
                <a:gd name="T53" fmla="*/ 74 h 1136"/>
                <a:gd name="T54" fmla="*/ 7 w 873"/>
                <a:gd name="T55" fmla="*/ 76 h 1136"/>
                <a:gd name="T56" fmla="*/ 7 w 873"/>
                <a:gd name="T57" fmla="*/ 79 h 1136"/>
                <a:gd name="T58" fmla="*/ 7 w 873"/>
                <a:gd name="T59" fmla="*/ 81 h 1136"/>
                <a:gd name="T60" fmla="*/ 7 w 873"/>
                <a:gd name="T61" fmla="*/ 85 h 1136"/>
                <a:gd name="T62" fmla="*/ 0 w 873"/>
                <a:gd name="T63" fmla="*/ 87 h 11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873" h="1136">
                  <a:moveTo>
                    <a:pt x="873" y="0"/>
                  </a:moveTo>
                  <a:lnTo>
                    <a:pt x="855" y="19"/>
                  </a:lnTo>
                  <a:lnTo>
                    <a:pt x="842" y="37"/>
                  </a:lnTo>
                  <a:lnTo>
                    <a:pt x="830" y="56"/>
                  </a:lnTo>
                  <a:lnTo>
                    <a:pt x="818" y="74"/>
                  </a:lnTo>
                  <a:lnTo>
                    <a:pt x="799" y="92"/>
                  </a:lnTo>
                  <a:lnTo>
                    <a:pt x="787" y="111"/>
                  </a:lnTo>
                  <a:lnTo>
                    <a:pt x="775" y="129"/>
                  </a:lnTo>
                  <a:lnTo>
                    <a:pt x="762" y="148"/>
                  </a:lnTo>
                  <a:lnTo>
                    <a:pt x="744" y="160"/>
                  </a:lnTo>
                  <a:lnTo>
                    <a:pt x="732" y="178"/>
                  </a:lnTo>
                  <a:lnTo>
                    <a:pt x="719" y="197"/>
                  </a:lnTo>
                  <a:lnTo>
                    <a:pt x="707" y="215"/>
                  </a:lnTo>
                  <a:lnTo>
                    <a:pt x="689" y="234"/>
                  </a:lnTo>
                  <a:lnTo>
                    <a:pt x="676" y="252"/>
                  </a:lnTo>
                  <a:lnTo>
                    <a:pt x="664" y="270"/>
                  </a:lnTo>
                  <a:lnTo>
                    <a:pt x="652" y="289"/>
                  </a:lnTo>
                  <a:lnTo>
                    <a:pt x="633" y="307"/>
                  </a:lnTo>
                  <a:lnTo>
                    <a:pt x="621" y="326"/>
                  </a:lnTo>
                  <a:lnTo>
                    <a:pt x="609" y="344"/>
                  </a:lnTo>
                  <a:lnTo>
                    <a:pt x="596" y="362"/>
                  </a:lnTo>
                  <a:lnTo>
                    <a:pt x="578" y="381"/>
                  </a:lnTo>
                  <a:lnTo>
                    <a:pt x="566" y="399"/>
                  </a:lnTo>
                  <a:lnTo>
                    <a:pt x="553" y="418"/>
                  </a:lnTo>
                  <a:lnTo>
                    <a:pt x="541" y="430"/>
                  </a:lnTo>
                  <a:lnTo>
                    <a:pt x="523" y="448"/>
                  </a:lnTo>
                  <a:lnTo>
                    <a:pt x="510" y="467"/>
                  </a:lnTo>
                  <a:lnTo>
                    <a:pt x="498" y="485"/>
                  </a:lnTo>
                  <a:lnTo>
                    <a:pt x="486" y="504"/>
                  </a:lnTo>
                  <a:lnTo>
                    <a:pt x="467" y="522"/>
                  </a:lnTo>
                  <a:lnTo>
                    <a:pt x="455" y="540"/>
                  </a:lnTo>
                  <a:lnTo>
                    <a:pt x="443" y="559"/>
                  </a:lnTo>
                  <a:lnTo>
                    <a:pt x="430" y="577"/>
                  </a:lnTo>
                  <a:lnTo>
                    <a:pt x="412" y="596"/>
                  </a:lnTo>
                  <a:lnTo>
                    <a:pt x="400" y="614"/>
                  </a:lnTo>
                  <a:lnTo>
                    <a:pt x="387" y="632"/>
                  </a:lnTo>
                  <a:lnTo>
                    <a:pt x="375" y="651"/>
                  </a:lnTo>
                  <a:lnTo>
                    <a:pt x="357" y="669"/>
                  </a:lnTo>
                  <a:lnTo>
                    <a:pt x="344" y="688"/>
                  </a:lnTo>
                  <a:lnTo>
                    <a:pt x="332" y="700"/>
                  </a:lnTo>
                  <a:lnTo>
                    <a:pt x="320" y="718"/>
                  </a:lnTo>
                  <a:lnTo>
                    <a:pt x="301" y="737"/>
                  </a:lnTo>
                  <a:lnTo>
                    <a:pt x="289" y="755"/>
                  </a:lnTo>
                  <a:lnTo>
                    <a:pt x="277" y="774"/>
                  </a:lnTo>
                  <a:lnTo>
                    <a:pt x="258" y="792"/>
                  </a:lnTo>
                  <a:lnTo>
                    <a:pt x="246" y="810"/>
                  </a:lnTo>
                  <a:lnTo>
                    <a:pt x="234" y="829"/>
                  </a:lnTo>
                  <a:lnTo>
                    <a:pt x="221" y="847"/>
                  </a:lnTo>
                  <a:lnTo>
                    <a:pt x="203" y="866"/>
                  </a:lnTo>
                  <a:lnTo>
                    <a:pt x="191" y="884"/>
                  </a:lnTo>
                  <a:lnTo>
                    <a:pt x="178" y="902"/>
                  </a:lnTo>
                  <a:lnTo>
                    <a:pt x="166" y="921"/>
                  </a:lnTo>
                  <a:lnTo>
                    <a:pt x="148" y="939"/>
                  </a:lnTo>
                  <a:lnTo>
                    <a:pt x="135" y="958"/>
                  </a:lnTo>
                  <a:lnTo>
                    <a:pt x="123" y="970"/>
                  </a:lnTo>
                  <a:lnTo>
                    <a:pt x="111" y="988"/>
                  </a:lnTo>
                  <a:lnTo>
                    <a:pt x="92" y="1007"/>
                  </a:lnTo>
                  <a:lnTo>
                    <a:pt x="80" y="1025"/>
                  </a:lnTo>
                  <a:lnTo>
                    <a:pt x="68" y="1044"/>
                  </a:lnTo>
                  <a:lnTo>
                    <a:pt x="55" y="1062"/>
                  </a:lnTo>
                  <a:lnTo>
                    <a:pt x="37" y="1080"/>
                  </a:lnTo>
                  <a:lnTo>
                    <a:pt x="25" y="1099"/>
                  </a:lnTo>
                  <a:lnTo>
                    <a:pt x="12" y="1117"/>
                  </a:lnTo>
                  <a:lnTo>
                    <a:pt x="0" y="113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5744" name="Freeform 348">
              <a:extLst>
                <a:ext uri="{FF2B5EF4-FFF2-40B4-BE49-F238E27FC236}">
                  <a16:creationId xmlns:a16="http://schemas.microsoft.com/office/drawing/2014/main" id="{C45F8AC7-87FC-4CCD-E569-9EDE163A2DC8}"/>
                </a:ext>
              </a:extLst>
            </p:cNvPr>
            <p:cNvSpPr>
              <a:spLocks/>
            </p:cNvSpPr>
            <p:nvPr/>
          </p:nvSpPr>
          <p:spPr bwMode="auto">
            <a:xfrm>
              <a:off x="679" y="2640"/>
              <a:ext cx="816" cy="1062"/>
            </a:xfrm>
            <a:custGeom>
              <a:avLst/>
              <a:gdLst>
                <a:gd name="T0" fmla="*/ 65 w 873"/>
                <a:gd name="T1" fmla="*/ 7 h 1136"/>
                <a:gd name="T2" fmla="*/ 64 w 873"/>
                <a:gd name="T3" fmla="*/ 7 h 1136"/>
                <a:gd name="T4" fmla="*/ 61 w 873"/>
                <a:gd name="T5" fmla="*/ 7 h 1136"/>
                <a:gd name="T6" fmla="*/ 60 w 873"/>
                <a:gd name="T7" fmla="*/ 10 h 1136"/>
                <a:gd name="T8" fmla="*/ 57 w 873"/>
                <a:gd name="T9" fmla="*/ 13 h 1136"/>
                <a:gd name="T10" fmla="*/ 56 w 873"/>
                <a:gd name="T11" fmla="*/ 16 h 1136"/>
                <a:gd name="T12" fmla="*/ 53 w 873"/>
                <a:gd name="T13" fmla="*/ 19 h 1136"/>
                <a:gd name="T14" fmla="*/ 50 w 873"/>
                <a:gd name="T15" fmla="*/ 21 h 1136"/>
                <a:gd name="T16" fmla="*/ 49 w 873"/>
                <a:gd name="T17" fmla="*/ 24 h 1136"/>
                <a:gd name="T18" fmla="*/ 47 w 873"/>
                <a:gd name="T19" fmla="*/ 28 h 1136"/>
                <a:gd name="T20" fmla="*/ 44 w 873"/>
                <a:gd name="T21" fmla="*/ 30 h 1136"/>
                <a:gd name="T22" fmla="*/ 43 w 873"/>
                <a:gd name="T23" fmla="*/ 33 h 1136"/>
                <a:gd name="T24" fmla="*/ 40 w 873"/>
                <a:gd name="T25" fmla="*/ 35 h 1136"/>
                <a:gd name="T26" fmla="*/ 38 w 873"/>
                <a:gd name="T27" fmla="*/ 38 h 1136"/>
                <a:gd name="T28" fmla="*/ 36 w 873"/>
                <a:gd name="T29" fmla="*/ 41 h 1136"/>
                <a:gd name="T30" fmla="*/ 34 w 873"/>
                <a:gd name="T31" fmla="*/ 44 h 1136"/>
                <a:gd name="T32" fmla="*/ 32 w 873"/>
                <a:gd name="T33" fmla="*/ 47 h 1136"/>
                <a:gd name="T34" fmla="*/ 30 w 873"/>
                <a:gd name="T35" fmla="*/ 50 h 1136"/>
                <a:gd name="T36" fmla="*/ 28 w 873"/>
                <a:gd name="T37" fmla="*/ 51 h 1136"/>
                <a:gd name="T38" fmla="*/ 26 w 873"/>
                <a:gd name="T39" fmla="*/ 54 h 1136"/>
                <a:gd name="T40" fmla="*/ 23 w 873"/>
                <a:gd name="T41" fmla="*/ 57 h 1136"/>
                <a:gd name="T42" fmla="*/ 21 w 873"/>
                <a:gd name="T43" fmla="*/ 61 h 1136"/>
                <a:gd name="T44" fmla="*/ 19 w 873"/>
                <a:gd name="T45" fmla="*/ 62 h 1136"/>
                <a:gd name="T46" fmla="*/ 18 w 873"/>
                <a:gd name="T47" fmla="*/ 66 h 1136"/>
                <a:gd name="T48" fmla="*/ 15 w 873"/>
                <a:gd name="T49" fmla="*/ 69 h 1136"/>
                <a:gd name="T50" fmla="*/ 13 w 873"/>
                <a:gd name="T51" fmla="*/ 71 h 1136"/>
                <a:gd name="T52" fmla="*/ 10 w 873"/>
                <a:gd name="T53" fmla="*/ 74 h 1136"/>
                <a:gd name="T54" fmla="*/ 7 w 873"/>
                <a:gd name="T55" fmla="*/ 76 h 1136"/>
                <a:gd name="T56" fmla="*/ 7 w 873"/>
                <a:gd name="T57" fmla="*/ 79 h 1136"/>
                <a:gd name="T58" fmla="*/ 7 w 873"/>
                <a:gd name="T59" fmla="*/ 81 h 1136"/>
                <a:gd name="T60" fmla="*/ 7 w 873"/>
                <a:gd name="T61" fmla="*/ 85 h 1136"/>
                <a:gd name="T62" fmla="*/ 0 w 873"/>
                <a:gd name="T63" fmla="*/ 87 h 11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873" h="1136">
                  <a:moveTo>
                    <a:pt x="873" y="0"/>
                  </a:moveTo>
                  <a:lnTo>
                    <a:pt x="855" y="19"/>
                  </a:lnTo>
                  <a:lnTo>
                    <a:pt x="842" y="37"/>
                  </a:lnTo>
                  <a:lnTo>
                    <a:pt x="830" y="56"/>
                  </a:lnTo>
                  <a:lnTo>
                    <a:pt x="818" y="74"/>
                  </a:lnTo>
                  <a:lnTo>
                    <a:pt x="799" y="92"/>
                  </a:lnTo>
                  <a:lnTo>
                    <a:pt x="787" y="111"/>
                  </a:lnTo>
                  <a:lnTo>
                    <a:pt x="775" y="129"/>
                  </a:lnTo>
                  <a:lnTo>
                    <a:pt x="762" y="148"/>
                  </a:lnTo>
                  <a:lnTo>
                    <a:pt x="744" y="160"/>
                  </a:lnTo>
                  <a:lnTo>
                    <a:pt x="732" y="178"/>
                  </a:lnTo>
                  <a:lnTo>
                    <a:pt x="719" y="197"/>
                  </a:lnTo>
                  <a:lnTo>
                    <a:pt x="707" y="215"/>
                  </a:lnTo>
                  <a:lnTo>
                    <a:pt x="689" y="234"/>
                  </a:lnTo>
                  <a:lnTo>
                    <a:pt x="676" y="252"/>
                  </a:lnTo>
                  <a:lnTo>
                    <a:pt x="664" y="270"/>
                  </a:lnTo>
                  <a:lnTo>
                    <a:pt x="652" y="289"/>
                  </a:lnTo>
                  <a:lnTo>
                    <a:pt x="633" y="307"/>
                  </a:lnTo>
                  <a:lnTo>
                    <a:pt x="621" y="326"/>
                  </a:lnTo>
                  <a:lnTo>
                    <a:pt x="609" y="344"/>
                  </a:lnTo>
                  <a:lnTo>
                    <a:pt x="596" y="362"/>
                  </a:lnTo>
                  <a:lnTo>
                    <a:pt x="578" y="381"/>
                  </a:lnTo>
                  <a:lnTo>
                    <a:pt x="566" y="399"/>
                  </a:lnTo>
                  <a:lnTo>
                    <a:pt x="553" y="418"/>
                  </a:lnTo>
                  <a:lnTo>
                    <a:pt x="541" y="430"/>
                  </a:lnTo>
                  <a:lnTo>
                    <a:pt x="523" y="448"/>
                  </a:lnTo>
                  <a:lnTo>
                    <a:pt x="510" y="467"/>
                  </a:lnTo>
                  <a:lnTo>
                    <a:pt x="498" y="485"/>
                  </a:lnTo>
                  <a:lnTo>
                    <a:pt x="486" y="504"/>
                  </a:lnTo>
                  <a:lnTo>
                    <a:pt x="467" y="522"/>
                  </a:lnTo>
                  <a:lnTo>
                    <a:pt x="455" y="540"/>
                  </a:lnTo>
                  <a:lnTo>
                    <a:pt x="443" y="559"/>
                  </a:lnTo>
                  <a:lnTo>
                    <a:pt x="430" y="577"/>
                  </a:lnTo>
                  <a:lnTo>
                    <a:pt x="412" y="596"/>
                  </a:lnTo>
                  <a:lnTo>
                    <a:pt x="400" y="614"/>
                  </a:lnTo>
                  <a:lnTo>
                    <a:pt x="387" y="632"/>
                  </a:lnTo>
                  <a:lnTo>
                    <a:pt x="375" y="651"/>
                  </a:lnTo>
                  <a:lnTo>
                    <a:pt x="357" y="669"/>
                  </a:lnTo>
                  <a:lnTo>
                    <a:pt x="344" y="688"/>
                  </a:lnTo>
                  <a:lnTo>
                    <a:pt x="332" y="700"/>
                  </a:lnTo>
                  <a:lnTo>
                    <a:pt x="320" y="718"/>
                  </a:lnTo>
                  <a:lnTo>
                    <a:pt x="301" y="737"/>
                  </a:lnTo>
                  <a:lnTo>
                    <a:pt x="289" y="755"/>
                  </a:lnTo>
                  <a:lnTo>
                    <a:pt x="277" y="774"/>
                  </a:lnTo>
                  <a:lnTo>
                    <a:pt x="258" y="792"/>
                  </a:lnTo>
                  <a:lnTo>
                    <a:pt x="246" y="810"/>
                  </a:lnTo>
                  <a:lnTo>
                    <a:pt x="234" y="829"/>
                  </a:lnTo>
                  <a:lnTo>
                    <a:pt x="221" y="847"/>
                  </a:lnTo>
                  <a:lnTo>
                    <a:pt x="203" y="866"/>
                  </a:lnTo>
                  <a:lnTo>
                    <a:pt x="191" y="884"/>
                  </a:lnTo>
                  <a:lnTo>
                    <a:pt x="178" y="902"/>
                  </a:lnTo>
                  <a:lnTo>
                    <a:pt x="166" y="921"/>
                  </a:lnTo>
                  <a:lnTo>
                    <a:pt x="148" y="939"/>
                  </a:lnTo>
                  <a:lnTo>
                    <a:pt x="135" y="958"/>
                  </a:lnTo>
                  <a:lnTo>
                    <a:pt x="123" y="970"/>
                  </a:lnTo>
                  <a:lnTo>
                    <a:pt x="111" y="988"/>
                  </a:lnTo>
                  <a:lnTo>
                    <a:pt x="92" y="1007"/>
                  </a:lnTo>
                  <a:lnTo>
                    <a:pt x="80" y="1025"/>
                  </a:lnTo>
                  <a:lnTo>
                    <a:pt x="68" y="1044"/>
                  </a:lnTo>
                  <a:lnTo>
                    <a:pt x="55" y="1062"/>
                  </a:lnTo>
                  <a:lnTo>
                    <a:pt x="37" y="1080"/>
                  </a:lnTo>
                  <a:lnTo>
                    <a:pt x="25" y="1099"/>
                  </a:lnTo>
                  <a:lnTo>
                    <a:pt x="12" y="1117"/>
                  </a:lnTo>
                  <a:lnTo>
                    <a:pt x="0" y="113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5745" name="Freeform 349">
              <a:extLst>
                <a:ext uri="{FF2B5EF4-FFF2-40B4-BE49-F238E27FC236}">
                  <a16:creationId xmlns:a16="http://schemas.microsoft.com/office/drawing/2014/main" id="{1C3323E5-1EA4-AA56-FA1E-33EC062EDC84}"/>
                </a:ext>
              </a:extLst>
            </p:cNvPr>
            <p:cNvSpPr>
              <a:spLocks/>
            </p:cNvSpPr>
            <p:nvPr/>
          </p:nvSpPr>
          <p:spPr bwMode="auto">
            <a:xfrm>
              <a:off x="679" y="2640"/>
              <a:ext cx="816" cy="1062"/>
            </a:xfrm>
            <a:custGeom>
              <a:avLst/>
              <a:gdLst>
                <a:gd name="T0" fmla="*/ 65 w 873"/>
                <a:gd name="T1" fmla="*/ 7 h 1136"/>
                <a:gd name="T2" fmla="*/ 64 w 873"/>
                <a:gd name="T3" fmla="*/ 7 h 1136"/>
                <a:gd name="T4" fmla="*/ 61 w 873"/>
                <a:gd name="T5" fmla="*/ 7 h 1136"/>
                <a:gd name="T6" fmla="*/ 60 w 873"/>
                <a:gd name="T7" fmla="*/ 10 h 1136"/>
                <a:gd name="T8" fmla="*/ 57 w 873"/>
                <a:gd name="T9" fmla="*/ 13 h 1136"/>
                <a:gd name="T10" fmla="*/ 56 w 873"/>
                <a:gd name="T11" fmla="*/ 16 h 1136"/>
                <a:gd name="T12" fmla="*/ 53 w 873"/>
                <a:gd name="T13" fmla="*/ 19 h 1136"/>
                <a:gd name="T14" fmla="*/ 50 w 873"/>
                <a:gd name="T15" fmla="*/ 21 h 1136"/>
                <a:gd name="T16" fmla="*/ 49 w 873"/>
                <a:gd name="T17" fmla="*/ 24 h 1136"/>
                <a:gd name="T18" fmla="*/ 47 w 873"/>
                <a:gd name="T19" fmla="*/ 28 h 1136"/>
                <a:gd name="T20" fmla="*/ 44 w 873"/>
                <a:gd name="T21" fmla="*/ 30 h 1136"/>
                <a:gd name="T22" fmla="*/ 43 w 873"/>
                <a:gd name="T23" fmla="*/ 33 h 1136"/>
                <a:gd name="T24" fmla="*/ 40 w 873"/>
                <a:gd name="T25" fmla="*/ 35 h 1136"/>
                <a:gd name="T26" fmla="*/ 38 w 873"/>
                <a:gd name="T27" fmla="*/ 38 h 1136"/>
                <a:gd name="T28" fmla="*/ 36 w 873"/>
                <a:gd name="T29" fmla="*/ 41 h 1136"/>
                <a:gd name="T30" fmla="*/ 34 w 873"/>
                <a:gd name="T31" fmla="*/ 44 h 1136"/>
                <a:gd name="T32" fmla="*/ 32 w 873"/>
                <a:gd name="T33" fmla="*/ 47 h 1136"/>
                <a:gd name="T34" fmla="*/ 30 w 873"/>
                <a:gd name="T35" fmla="*/ 50 h 1136"/>
                <a:gd name="T36" fmla="*/ 28 w 873"/>
                <a:gd name="T37" fmla="*/ 51 h 1136"/>
                <a:gd name="T38" fmla="*/ 26 w 873"/>
                <a:gd name="T39" fmla="*/ 54 h 1136"/>
                <a:gd name="T40" fmla="*/ 23 w 873"/>
                <a:gd name="T41" fmla="*/ 57 h 1136"/>
                <a:gd name="T42" fmla="*/ 21 w 873"/>
                <a:gd name="T43" fmla="*/ 61 h 1136"/>
                <a:gd name="T44" fmla="*/ 19 w 873"/>
                <a:gd name="T45" fmla="*/ 62 h 1136"/>
                <a:gd name="T46" fmla="*/ 18 w 873"/>
                <a:gd name="T47" fmla="*/ 66 h 1136"/>
                <a:gd name="T48" fmla="*/ 15 w 873"/>
                <a:gd name="T49" fmla="*/ 69 h 1136"/>
                <a:gd name="T50" fmla="*/ 13 w 873"/>
                <a:gd name="T51" fmla="*/ 71 h 1136"/>
                <a:gd name="T52" fmla="*/ 10 w 873"/>
                <a:gd name="T53" fmla="*/ 74 h 1136"/>
                <a:gd name="T54" fmla="*/ 7 w 873"/>
                <a:gd name="T55" fmla="*/ 76 h 1136"/>
                <a:gd name="T56" fmla="*/ 7 w 873"/>
                <a:gd name="T57" fmla="*/ 79 h 1136"/>
                <a:gd name="T58" fmla="*/ 7 w 873"/>
                <a:gd name="T59" fmla="*/ 81 h 1136"/>
                <a:gd name="T60" fmla="*/ 7 w 873"/>
                <a:gd name="T61" fmla="*/ 85 h 1136"/>
                <a:gd name="T62" fmla="*/ 0 w 873"/>
                <a:gd name="T63" fmla="*/ 87 h 11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873" h="1136">
                  <a:moveTo>
                    <a:pt x="873" y="0"/>
                  </a:moveTo>
                  <a:lnTo>
                    <a:pt x="855" y="19"/>
                  </a:lnTo>
                  <a:lnTo>
                    <a:pt x="842" y="37"/>
                  </a:lnTo>
                  <a:lnTo>
                    <a:pt x="830" y="56"/>
                  </a:lnTo>
                  <a:lnTo>
                    <a:pt x="818" y="74"/>
                  </a:lnTo>
                  <a:lnTo>
                    <a:pt x="799" y="92"/>
                  </a:lnTo>
                  <a:lnTo>
                    <a:pt x="787" y="111"/>
                  </a:lnTo>
                  <a:lnTo>
                    <a:pt x="775" y="129"/>
                  </a:lnTo>
                  <a:lnTo>
                    <a:pt x="762" y="148"/>
                  </a:lnTo>
                  <a:lnTo>
                    <a:pt x="744" y="160"/>
                  </a:lnTo>
                  <a:lnTo>
                    <a:pt x="732" y="178"/>
                  </a:lnTo>
                  <a:lnTo>
                    <a:pt x="719" y="197"/>
                  </a:lnTo>
                  <a:lnTo>
                    <a:pt x="707" y="215"/>
                  </a:lnTo>
                  <a:lnTo>
                    <a:pt x="689" y="234"/>
                  </a:lnTo>
                  <a:lnTo>
                    <a:pt x="676" y="252"/>
                  </a:lnTo>
                  <a:lnTo>
                    <a:pt x="664" y="270"/>
                  </a:lnTo>
                  <a:lnTo>
                    <a:pt x="652" y="289"/>
                  </a:lnTo>
                  <a:lnTo>
                    <a:pt x="633" y="307"/>
                  </a:lnTo>
                  <a:lnTo>
                    <a:pt x="621" y="326"/>
                  </a:lnTo>
                  <a:lnTo>
                    <a:pt x="609" y="344"/>
                  </a:lnTo>
                  <a:lnTo>
                    <a:pt x="596" y="362"/>
                  </a:lnTo>
                  <a:lnTo>
                    <a:pt x="578" y="381"/>
                  </a:lnTo>
                  <a:lnTo>
                    <a:pt x="566" y="399"/>
                  </a:lnTo>
                  <a:lnTo>
                    <a:pt x="553" y="418"/>
                  </a:lnTo>
                  <a:lnTo>
                    <a:pt x="541" y="430"/>
                  </a:lnTo>
                  <a:lnTo>
                    <a:pt x="523" y="448"/>
                  </a:lnTo>
                  <a:lnTo>
                    <a:pt x="510" y="467"/>
                  </a:lnTo>
                  <a:lnTo>
                    <a:pt x="498" y="485"/>
                  </a:lnTo>
                  <a:lnTo>
                    <a:pt x="486" y="504"/>
                  </a:lnTo>
                  <a:lnTo>
                    <a:pt x="467" y="522"/>
                  </a:lnTo>
                  <a:lnTo>
                    <a:pt x="455" y="540"/>
                  </a:lnTo>
                  <a:lnTo>
                    <a:pt x="443" y="559"/>
                  </a:lnTo>
                  <a:lnTo>
                    <a:pt x="430" y="577"/>
                  </a:lnTo>
                  <a:lnTo>
                    <a:pt x="412" y="596"/>
                  </a:lnTo>
                  <a:lnTo>
                    <a:pt x="400" y="614"/>
                  </a:lnTo>
                  <a:lnTo>
                    <a:pt x="387" y="632"/>
                  </a:lnTo>
                  <a:lnTo>
                    <a:pt x="375" y="651"/>
                  </a:lnTo>
                  <a:lnTo>
                    <a:pt x="357" y="669"/>
                  </a:lnTo>
                  <a:lnTo>
                    <a:pt x="344" y="688"/>
                  </a:lnTo>
                  <a:lnTo>
                    <a:pt x="332" y="700"/>
                  </a:lnTo>
                  <a:lnTo>
                    <a:pt x="320" y="718"/>
                  </a:lnTo>
                  <a:lnTo>
                    <a:pt x="301" y="737"/>
                  </a:lnTo>
                  <a:lnTo>
                    <a:pt x="289" y="755"/>
                  </a:lnTo>
                  <a:lnTo>
                    <a:pt x="277" y="774"/>
                  </a:lnTo>
                  <a:lnTo>
                    <a:pt x="258" y="792"/>
                  </a:lnTo>
                  <a:lnTo>
                    <a:pt x="246" y="810"/>
                  </a:lnTo>
                  <a:lnTo>
                    <a:pt x="234" y="829"/>
                  </a:lnTo>
                  <a:lnTo>
                    <a:pt x="221" y="847"/>
                  </a:lnTo>
                  <a:lnTo>
                    <a:pt x="203" y="866"/>
                  </a:lnTo>
                  <a:lnTo>
                    <a:pt x="191" y="884"/>
                  </a:lnTo>
                  <a:lnTo>
                    <a:pt x="178" y="902"/>
                  </a:lnTo>
                  <a:lnTo>
                    <a:pt x="166" y="921"/>
                  </a:lnTo>
                  <a:lnTo>
                    <a:pt x="148" y="939"/>
                  </a:lnTo>
                  <a:lnTo>
                    <a:pt x="135" y="958"/>
                  </a:lnTo>
                  <a:lnTo>
                    <a:pt x="123" y="970"/>
                  </a:lnTo>
                  <a:lnTo>
                    <a:pt x="111" y="988"/>
                  </a:lnTo>
                  <a:lnTo>
                    <a:pt x="92" y="1007"/>
                  </a:lnTo>
                  <a:lnTo>
                    <a:pt x="80" y="1025"/>
                  </a:lnTo>
                  <a:lnTo>
                    <a:pt x="68" y="1044"/>
                  </a:lnTo>
                  <a:lnTo>
                    <a:pt x="55" y="1062"/>
                  </a:lnTo>
                  <a:lnTo>
                    <a:pt x="37" y="1080"/>
                  </a:lnTo>
                  <a:lnTo>
                    <a:pt x="25" y="1099"/>
                  </a:lnTo>
                  <a:lnTo>
                    <a:pt x="12" y="1117"/>
                  </a:lnTo>
                  <a:lnTo>
                    <a:pt x="0" y="113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5746" name="Freeform 350">
              <a:extLst>
                <a:ext uri="{FF2B5EF4-FFF2-40B4-BE49-F238E27FC236}">
                  <a16:creationId xmlns:a16="http://schemas.microsoft.com/office/drawing/2014/main" id="{CFC21B54-00F2-93E4-5290-FDBD517F6E03}"/>
                </a:ext>
              </a:extLst>
            </p:cNvPr>
            <p:cNvSpPr>
              <a:spLocks/>
            </p:cNvSpPr>
            <p:nvPr/>
          </p:nvSpPr>
          <p:spPr bwMode="auto">
            <a:xfrm>
              <a:off x="679" y="2640"/>
              <a:ext cx="816" cy="1062"/>
            </a:xfrm>
            <a:custGeom>
              <a:avLst/>
              <a:gdLst>
                <a:gd name="T0" fmla="*/ 65 w 873"/>
                <a:gd name="T1" fmla="*/ 7 h 1136"/>
                <a:gd name="T2" fmla="*/ 64 w 873"/>
                <a:gd name="T3" fmla="*/ 7 h 1136"/>
                <a:gd name="T4" fmla="*/ 61 w 873"/>
                <a:gd name="T5" fmla="*/ 7 h 1136"/>
                <a:gd name="T6" fmla="*/ 60 w 873"/>
                <a:gd name="T7" fmla="*/ 10 h 1136"/>
                <a:gd name="T8" fmla="*/ 57 w 873"/>
                <a:gd name="T9" fmla="*/ 13 h 1136"/>
                <a:gd name="T10" fmla="*/ 56 w 873"/>
                <a:gd name="T11" fmla="*/ 16 h 1136"/>
                <a:gd name="T12" fmla="*/ 53 w 873"/>
                <a:gd name="T13" fmla="*/ 19 h 1136"/>
                <a:gd name="T14" fmla="*/ 50 w 873"/>
                <a:gd name="T15" fmla="*/ 21 h 1136"/>
                <a:gd name="T16" fmla="*/ 49 w 873"/>
                <a:gd name="T17" fmla="*/ 24 h 1136"/>
                <a:gd name="T18" fmla="*/ 47 w 873"/>
                <a:gd name="T19" fmla="*/ 28 h 1136"/>
                <a:gd name="T20" fmla="*/ 44 w 873"/>
                <a:gd name="T21" fmla="*/ 30 h 1136"/>
                <a:gd name="T22" fmla="*/ 43 w 873"/>
                <a:gd name="T23" fmla="*/ 33 h 1136"/>
                <a:gd name="T24" fmla="*/ 40 w 873"/>
                <a:gd name="T25" fmla="*/ 35 h 1136"/>
                <a:gd name="T26" fmla="*/ 38 w 873"/>
                <a:gd name="T27" fmla="*/ 38 h 1136"/>
                <a:gd name="T28" fmla="*/ 36 w 873"/>
                <a:gd name="T29" fmla="*/ 41 h 1136"/>
                <a:gd name="T30" fmla="*/ 34 w 873"/>
                <a:gd name="T31" fmla="*/ 44 h 1136"/>
                <a:gd name="T32" fmla="*/ 32 w 873"/>
                <a:gd name="T33" fmla="*/ 47 h 1136"/>
                <a:gd name="T34" fmla="*/ 30 w 873"/>
                <a:gd name="T35" fmla="*/ 50 h 1136"/>
                <a:gd name="T36" fmla="*/ 28 w 873"/>
                <a:gd name="T37" fmla="*/ 51 h 1136"/>
                <a:gd name="T38" fmla="*/ 26 w 873"/>
                <a:gd name="T39" fmla="*/ 54 h 1136"/>
                <a:gd name="T40" fmla="*/ 23 w 873"/>
                <a:gd name="T41" fmla="*/ 57 h 1136"/>
                <a:gd name="T42" fmla="*/ 21 w 873"/>
                <a:gd name="T43" fmla="*/ 61 h 1136"/>
                <a:gd name="T44" fmla="*/ 19 w 873"/>
                <a:gd name="T45" fmla="*/ 62 h 1136"/>
                <a:gd name="T46" fmla="*/ 18 w 873"/>
                <a:gd name="T47" fmla="*/ 66 h 1136"/>
                <a:gd name="T48" fmla="*/ 15 w 873"/>
                <a:gd name="T49" fmla="*/ 69 h 1136"/>
                <a:gd name="T50" fmla="*/ 13 w 873"/>
                <a:gd name="T51" fmla="*/ 71 h 1136"/>
                <a:gd name="T52" fmla="*/ 10 w 873"/>
                <a:gd name="T53" fmla="*/ 74 h 1136"/>
                <a:gd name="T54" fmla="*/ 7 w 873"/>
                <a:gd name="T55" fmla="*/ 76 h 1136"/>
                <a:gd name="T56" fmla="*/ 7 w 873"/>
                <a:gd name="T57" fmla="*/ 79 h 1136"/>
                <a:gd name="T58" fmla="*/ 7 w 873"/>
                <a:gd name="T59" fmla="*/ 81 h 1136"/>
                <a:gd name="T60" fmla="*/ 7 w 873"/>
                <a:gd name="T61" fmla="*/ 85 h 1136"/>
                <a:gd name="T62" fmla="*/ 0 w 873"/>
                <a:gd name="T63" fmla="*/ 87 h 11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873" h="1136">
                  <a:moveTo>
                    <a:pt x="873" y="0"/>
                  </a:moveTo>
                  <a:lnTo>
                    <a:pt x="855" y="19"/>
                  </a:lnTo>
                  <a:lnTo>
                    <a:pt x="842" y="37"/>
                  </a:lnTo>
                  <a:lnTo>
                    <a:pt x="830" y="56"/>
                  </a:lnTo>
                  <a:lnTo>
                    <a:pt x="818" y="74"/>
                  </a:lnTo>
                  <a:lnTo>
                    <a:pt x="799" y="92"/>
                  </a:lnTo>
                  <a:lnTo>
                    <a:pt x="787" y="111"/>
                  </a:lnTo>
                  <a:lnTo>
                    <a:pt x="775" y="129"/>
                  </a:lnTo>
                  <a:lnTo>
                    <a:pt x="762" y="148"/>
                  </a:lnTo>
                  <a:lnTo>
                    <a:pt x="744" y="160"/>
                  </a:lnTo>
                  <a:lnTo>
                    <a:pt x="732" y="178"/>
                  </a:lnTo>
                  <a:lnTo>
                    <a:pt x="719" y="197"/>
                  </a:lnTo>
                  <a:lnTo>
                    <a:pt x="707" y="215"/>
                  </a:lnTo>
                  <a:lnTo>
                    <a:pt x="689" y="234"/>
                  </a:lnTo>
                  <a:lnTo>
                    <a:pt x="676" y="252"/>
                  </a:lnTo>
                  <a:lnTo>
                    <a:pt x="664" y="270"/>
                  </a:lnTo>
                  <a:lnTo>
                    <a:pt x="652" y="289"/>
                  </a:lnTo>
                  <a:lnTo>
                    <a:pt x="633" y="307"/>
                  </a:lnTo>
                  <a:lnTo>
                    <a:pt x="621" y="326"/>
                  </a:lnTo>
                  <a:lnTo>
                    <a:pt x="609" y="344"/>
                  </a:lnTo>
                  <a:lnTo>
                    <a:pt x="596" y="362"/>
                  </a:lnTo>
                  <a:lnTo>
                    <a:pt x="578" y="381"/>
                  </a:lnTo>
                  <a:lnTo>
                    <a:pt x="566" y="399"/>
                  </a:lnTo>
                  <a:lnTo>
                    <a:pt x="553" y="418"/>
                  </a:lnTo>
                  <a:lnTo>
                    <a:pt x="541" y="430"/>
                  </a:lnTo>
                  <a:lnTo>
                    <a:pt x="523" y="448"/>
                  </a:lnTo>
                  <a:lnTo>
                    <a:pt x="510" y="467"/>
                  </a:lnTo>
                  <a:lnTo>
                    <a:pt x="498" y="485"/>
                  </a:lnTo>
                  <a:lnTo>
                    <a:pt x="486" y="504"/>
                  </a:lnTo>
                  <a:lnTo>
                    <a:pt x="467" y="522"/>
                  </a:lnTo>
                  <a:lnTo>
                    <a:pt x="455" y="540"/>
                  </a:lnTo>
                  <a:lnTo>
                    <a:pt x="443" y="559"/>
                  </a:lnTo>
                  <a:lnTo>
                    <a:pt x="430" y="577"/>
                  </a:lnTo>
                  <a:lnTo>
                    <a:pt x="412" y="596"/>
                  </a:lnTo>
                  <a:lnTo>
                    <a:pt x="400" y="614"/>
                  </a:lnTo>
                  <a:lnTo>
                    <a:pt x="387" y="632"/>
                  </a:lnTo>
                  <a:lnTo>
                    <a:pt x="375" y="651"/>
                  </a:lnTo>
                  <a:lnTo>
                    <a:pt x="357" y="669"/>
                  </a:lnTo>
                  <a:lnTo>
                    <a:pt x="344" y="688"/>
                  </a:lnTo>
                  <a:lnTo>
                    <a:pt x="332" y="700"/>
                  </a:lnTo>
                  <a:lnTo>
                    <a:pt x="320" y="718"/>
                  </a:lnTo>
                  <a:lnTo>
                    <a:pt x="301" y="737"/>
                  </a:lnTo>
                  <a:lnTo>
                    <a:pt x="289" y="755"/>
                  </a:lnTo>
                  <a:lnTo>
                    <a:pt x="277" y="774"/>
                  </a:lnTo>
                  <a:lnTo>
                    <a:pt x="258" y="792"/>
                  </a:lnTo>
                  <a:lnTo>
                    <a:pt x="246" y="810"/>
                  </a:lnTo>
                  <a:lnTo>
                    <a:pt x="234" y="829"/>
                  </a:lnTo>
                  <a:lnTo>
                    <a:pt x="221" y="847"/>
                  </a:lnTo>
                  <a:lnTo>
                    <a:pt x="203" y="866"/>
                  </a:lnTo>
                  <a:lnTo>
                    <a:pt x="191" y="884"/>
                  </a:lnTo>
                  <a:lnTo>
                    <a:pt x="178" y="902"/>
                  </a:lnTo>
                  <a:lnTo>
                    <a:pt x="166" y="921"/>
                  </a:lnTo>
                  <a:lnTo>
                    <a:pt x="148" y="939"/>
                  </a:lnTo>
                  <a:lnTo>
                    <a:pt x="135" y="958"/>
                  </a:lnTo>
                  <a:lnTo>
                    <a:pt x="123" y="970"/>
                  </a:lnTo>
                  <a:lnTo>
                    <a:pt x="111" y="988"/>
                  </a:lnTo>
                  <a:lnTo>
                    <a:pt x="92" y="1007"/>
                  </a:lnTo>
                  <a:lnTo>
                    <a:pt x="80" y="1025"/>
                  </a:lnTo>
                  <a:lnTo>
                    <a:pt x="68" y="1044"/>
                  </a:lnTo>
                  <a:lnTo>
                    <a:pt x="55" y="1062"/>
                  </a:lnTo>
                  <a:lnTo>
                    <a:pt x="37" y="1080"/>
                  </a:lnTo>
                  <a:lnTo>
                    <a:pt x="25" y="1099"/>
                  </a:lnTo>
                  <a:lnTo>
                    <a:pt x="12" y="1117"/>
                  </a:lnTo>
                  <a:lnTo>
                    <a:pt x="0" y="113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5747" name="Freeform 351">
              <a:extLst>
                <a:ext uri="{FF2B5EF4-FFF2-40B4-BE49-F238E27FC236}">
                  <a16:creationId xmlns:a16="http://schemas.microsoft.com/office/drawing/2014/main" id="{B574FA4C-69CC-39C3-258C-A604A061C03A}"/>
                </a:ext>
              </a:extLst>
            </p:cNvPr>
            <p:cNvSpPr>
              <a:spLocks/>
            </p:cNvSpPr>
            <p:nvPr/>
          </p:nvSpPr>
          <p:spPr bwMode="auto">
            <a:xfrm>
              <a:off x="679" y="2640"/>
              <a:ext cx="816" cy="1062"/>
            </a:xfrm>
            <a:custGeom>
              <a:avLst/>
              <a:gdLst>
                <a:gd name="T0" fmla="*/ 65 w 873"/>
                <a:gd name="T1" fmla="*/ 7 h 1136"/>
                <a:gd name="T2" fmla="*/ 64 w 873"/>
                <a:gd name="T3" fmla="*/ 7 h 1136"/>
                <a:gd name="T4" fmla="*/ 61 w 873"/>
                <a:gd name="T5" fmla="*/ 7 h 1136"/>
                <a:gd name="T6" fmla="*/ 60 w 873"/>
                <a:gd name="T7" fmla="*/ 10 h 1136"/>
                <a:gd name="T8" fmla="*/ 57 w 873"/>
                <a:gd name="T9" fmla="*/ 13 h 1136"/>
                <a:gd name="T10" fmla="*/ 56 w 873"/>
                <a:gd name="T11" fmla="*/ 16 h 1136"/>
                <a:gd name="T12" fmla="*/ 53 w 873"/>
                <a:gd name="T13" fmla="*/ 19 h 1136"/>
                <a:gd name="T14" fmla="*/ 50 w 873"/>
                <a:gd name="T15" fmla="*/ 21 h 1136"/>
                <a:gd name="T16" fmla="*/ 49 w 873"/>
                <a:gd name="T17" fmla="*/ 24 h 1136"/>
                <a:gd name="T18" fmla="*/ 47 w 873"/>
                <a:gd name="T19" fmla="*/ 28 h 1136"/>
                <a:gd name="T20" fmla="*/ 44 w 873"/>
                <a:gd name="T21" fmla="*/ 30 h 1136"/>
                <a:gd name="T22" fmla="*/ 43 w 873"/>
                <a:gd name="T23" fmla="*/ 33 h 1136"/>
                <a:gd name="T24" fmla="*/ 40 w 873"/>
                <a:gd name="T25" fmla="*/ 35 h 1136"/>
                <a:gd name="T26" fmla="*/ 38 w 873"/>
                <a:gd name="T27" fmla="*/ 38 h 1136"/>
                <a:gd name="T28" fmla="*/ 36 w 873"/>
                <a:gd name="T29" fmla="*/ 41 h 1136"/>
                <a:gd name="T30" fmla="*/ 34 w 873"/>
                <a:gd name="T31" fmla="*/ 44 h 1136"/>
                <a:gd name="T32" fmla="*/ 32 w 873"/>
                <a:gd name="T33" fmla="*/ 47 h 1136"/>
                <a:gd name="T34" fmla="*/ 30 w 873"/>
                <a:gd name="T35" fmla="*/ 50 h 1136"/>
                <a:gd name="T36" fmla="*/ 28 w 873"/>
                <a:gd name="T37" fmla="*/ 51 h 1136"/>
                <a:gd name="T38" fmla="*/ 26 w 873"/>
                <a:gd name="T39" fmla="*/ 54 h 1136"/>
                <a:gd name="T40" fmla="*/ 23 w 873"/>
                <a:gd name="T41" fmla="*/ 57 h 1136"/>
                <a:gd name="T42" fmla="*/ 21 w 873"/>
                <a:gd name="T43" fmla="*/ 61 h 1136"/>
                <a:gd name="T44" fmla="*/ 19 w 873"/>
                <a:gd name="T45" fmla="*/ 62 h 1136"/>
                <a:gd name="T46" fmla="*/ 18 w 873"/>
                <a:gd name="T47" fmla="*/ 66 h 1136"/>
                <a:gd name="T48" fmla="*/ 15 w 873"/>
                <a:gd name="T49" fmla="*/ 69 h 1136"/>
                <a:gd name="T50" fmla="*/ 13 w 873"/>
                <a:gd name="T51" fmla="*/ 71 h 1136"/>
                <a:gd name="T52" fmla="*/ 10 w 873"/>
                <a:gd name="T53" fmla="*/ 74 h 1136"/>
                <a:gd name="T54" fmla="*/ 7 w 873"/>
                <a:gd name="T55" fmla="*/ 76 h 1136"/>
                <a:gd name="T56" fmla="*/ 7 w 873"/>
                <a:gd name="T57" fmla="*/ 79 h 1136"/>
                <a:gd name="T58" fmla="*/ 7 w 873"/>
                <a:gd name="T59" fmla="*/ 81 h 1136"/>
                <a:gd name="T60" fmla="*/ 7 w 873"/>
                <a:gd name="T61" fmla="*/ 85 h 1136"/>
                <a:gd name="T62" fmla="*/ 0 w 873"/>
                <a:gd name="T63" fmla="*/ 87 h 11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873" h="1136">
                  <a:moveTo>
                    <a:pt x="873" y="0"/>
                  </a:moveTo>
                  <a:lnTo>
                    <a:pt x="855" y="19"/>
                  </a:lnTo>
                  <a:lnTo>
                    <a:pt x="842" y="37"/>
                  </a:lnTo>
                  <a:lnTo>
                    <a:pt x="830" y="56"/>
                  </a:lnTo>
                  <a:lnTo>
                    <a:pt x="818" y="74"/>
                  </a:lnTo>
                  <a:lnTo>
                    <a:pt x="799" y="92"/>
                  </a:lnTo>
                  <a:lnTo>
                    <a:pt x="787" y="111"/>
                  </a:lnTo>
                  <a:lnTo>
                    <a:pt x="775" y="129"/>
                  </a:lnTo>
                  <a:lnTo>
                    <a:pt x="762" y="148"/>
                  </a:lnTo>
                  <a:lnTo>
                    <a:pt x="744" y="160"/>
                  </a:lnTo>
                  <a:lnTo>
                    <a:pt x="732" y="178"/>
                  </a:lnTo>
                  <a:lnTo>
                    <a:pt x="719" y="197"/>
                  </a:lnTo>
                  <a:lnTo>
                    <a:pt x="707" y="215"/>
                  </a:lnTo>
                  <a:lnTo>
                    <a:pt x="689" y="234"/>
                  </a:lnTo>
                  <a:lnTo>
                    <a:pt x="676" y="252"/>
                  </a:lnTo>
                  <a:lnTo>
                    <a:pt x="664" y="270"/>
                  </a:lnTo>
                  <a:lnTo>
                    <a:pt x="652" y="289"/>
                  </a:lnTo>
                  <a:lnTo>
                    <a:pt x="633" y="307"/>
                  </a:lnTo>
                  <a:lnTo>
                    <a:pt x="621" y="326"/>
                  </a:lnTo>
                  <a:lnTo>
                    <a:pt x="609" y="344"/>
                  </a:lnTo>
                  <a:lnTo>
                    <a:pt x="596" y="362"/>
                  </a:lnTo>
                  <a:lnTo>
                    <a:pt x="578" y="381"/>
                  </a:lnTo>
                  <a:lnTo>
                    <a:pt x="566" y="399"/>
                  </a:lnTo>
                  <a:lnTo>
                    <a:pt x="553" y="418"/>
                  </a:lnTo>
                  <a:lnTo>
                    <a:pt x="541" y="430"/>
                  </a:lnTo>
                  <a:lnTo>
                    <a:pt x="523" y="448"/>
                  </a:lnTo>
                  <a:lnTo>
                    <a:pt x="510" y="467"/>
                  </a:lnTo>
                  <a:lnTo>
                    <a:pt x="498" y="485"/>
                  </a:lnTo>
                  <a:lnTo>
                    <a:pt x="486" y="504"/>
                  </a:lnTo>
                  <a:lnTo>
                    <a:pt x="467" y="522"/>
                  </a:lnTo>
                  <a:lnTo>
                    <a:pt x="455" y="540"/>
                  </a:lnTo>
                  <a:lnTo>
                    <a:pt x="443" y="559"/>
                  </a:lnTo>
                  <a:lnTo>
                    <a:pt x="430" y="577"/>
                  </a:lnTo>
                  <a:lnTo>
                    <a:pt x="412" y="596"/>
                  </a:lnTo>
                  <a:lnTo>
                    <a:pt x="400" y="614"/>
                  </a:lnTo>
                  <a:lnTo>
                    <a:pt x="387" y="632"/>
                  </a:lnTo>
                  <a:lnTo>
                    <a:pt x="375" y="651"/>
                  </a:lnTo>
                  <a:lnTo>
                    <a:pt x="357" y="669"/>
                  </a:lnTo>
                  <a:lnTo>
                    <a:pt x="344" y="688"/>
                  </a:lnTo>
                  <a:lnTo>
                    <a:pt x="332" y="700"/>
                  </a:lnTo>
                  <a:lnTo>
                    <a:pt x="320" y="718"/>
                  </a:lnTo>
                  <a:lnTo>
                    <a:pt x="301" y="737"/>
                  </a:lnTo>
                  <a:lnTo>
                    <a:pt x="289" y="755"/>
                  </a:lnTo>
                  <a:lnTo>
                    <a:pt x="277" y="774"/>
                  </a:lnTo>
                  <a:lnTo>
                    <a:pt x="258" y="792"/>
                  </a:lnTo>
                  <a:lnTo>
                    <a:pt x="246" y="810"/>
                  </a:lnTo>
                  <a:lnTo>
                    <a:pt x="234" y="829"/>
                  </a:lnTo>
                  <a:lnTo>
                    <a:pt x="221" y="847"/>
                  </a:lnTo>
                  <a:lnTo>
                    <a:pt x="203" y="866"/>
                  </a:lnTo>
                  <a:lnTo>
                    <a:pt x="191" y="884"/>
                  </a:lnTo>
                  <a:lnTo>
                    <a:pt x="178" y="902"/>
                  </a:lnTo>
                  <a:lnTo>
                    <a:pt x="166" y="921"/>
                  </a:lnTo>
                  <a:lnTo>
                    <a:pt x="148" y="939"/>
                  </a:lnTo>
                  <a:lnTo>
                    <a:pt x="135" y="958"/>
                  </a:lnTo>
                  <a:lnTo>
                    <a:pt x="123" y="970"/>
                  </a:lnTo>
                  <a:lnTo>
                    <a:pt x="111" y="988"/>
                  </a:lnTo>
                  <a:lnTo>
                    <a:pt x="92" y="1007"/>
                  </a:lnTo>
                  <a:lnTo>
                    <a:pt x="80" y="1025"/>
                  </a:lnTo>
                  <a:lnTo>
                    <a:pt x="68" y="1044"/>
                  </a:lnTo>
                  <a:lnTo>
                    <a:pt x="55" y="1062"/>
                  </a:lnTo>
                  <a:lnTo>
                    <a:pt x="37" y="1080"/>
                  </a:lnTo>
                  <a:lnTo>
                    <a:pt x="25" y="1099"/>
                  </a:lnTo>
                  <a:lnTo>
                    <a:pt x="12" y="1117"/>
                  </a:lnTo>
                  <a:lnTo>
                    <a:pt x="0" y="113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5748" name="Freeform 352">
              <a:extLst>
                <a:ext uri="{FF2B5EF4-FFF2-40B4-BE49-F238E27FC236}">
                  <a16:creationId xmlns:a16="http://schemas.microsoft.com/office/drawing/2014/main" id="{D4952E4B-C766-E356-696E-65D93E401FB7}"/>
                </a:ext>
              </a:extLst>
            </p:cNvPr>
            <p:cNvSpPr>
              <a:spLocks/>
            </p:cNvSpPr>
            <p:nvPr/>
          </p:nvSpPr>
          <p:spPr bwMode="auto">
            <a:xfrm>
              <a:off x="679" y="2640"/>
              <a:ext cx="816" cy="1062"/>
            </a:xfrm>
            <a:custGeom>
              <a:avLst/>
              <a:gdLst>
                <a:gd name="T0" fmla="*/ 65 w 873"/>
                <a:gd name="T1" fmla="*/ 7 h 1136"/>
                <a:gd name="T2" fmla="*/ 64 w 873"/>
                <a:gd name="T3" fmla="*/ 7 h 1136"/>
                <a:gd name="T4" fmla="*/ 61 w 873"/>
                <a:gd name="T5" fmla="*/ 7 h 1136"/>
                <a:gd name="T6" fmla="*/ 60 w 873"/>
                <a:gd name="T7" fmla="*/ 10 h 1136"/>
                <a:gd name="T8" fmla="*/ 57 w 873"/>
                <a:gd name="T9" fmla="*/ 13 h 1136"/>
                <a:gd name="T10" fmla="*/ 56 w 873"/>
                <a:gd name="T11" fmla="*/ 16 h 1136"/>
                <a:gd name="T12" fmla="*/ 53 w 873"/>
                <a:gd name="T13" fmla="*/ 19 h 1136"/>
                <a:gd name="T14" fmla="*/ 50 w 873"/>
                <a:gd name="T15" fmla="*/ 21 h 1136"/>
                <a:gd name="T16" fmla="*/ 49 w 873"/>
                <a:gd name="T17" fmla="*/ 24 h 1136"/>
                <a:gd name="T18" fmla="*/ 47 w 873"/>
                <a:gd name="T19" fmla="*/ 28 h 1136"/>
                <a:gd name="T20" fmla="*/ 44 w 873"/>
                <a:gd name="T21" fmla="*/ 30 h 1136"/>
                <a:gd name="T22" fmla="*/ 43 w 873"/>
                <a:gd name="T23" fmla="*/ 33 h 1136"/>
                <a:gd name="T24" fmla="*/ 40 w 873"/>
                <a:gd name="T25" fmla="*/ 35 h 1136"/>
                <a:gd name="T26" fmla="*/ 38 w 873"/>
                <a:gd name="T27" fmla="*/ 38 h 1136"/>
                <a:gd name="T28" fmla="*/ 36 w 873"/>
                <a:gd name="T29" fmla="*/ 41 h 1136"/>
                <a:gd name="T30" fmla="*/ 34 w 873"/>
                <a:gd name="T31" fmla="*/ 44 h 1136"/>
                <a:gd name="T32" fmla="*/ 32 w 873"/>
                <a:gd name="T33" fmla="*/ 47 h 1136"/>
                <a:gd name="T34" fmla="*/ 30 w 873"/>
                <a:gd name="T35" fmla="*/ 50 h 1136"/>
                <a:gd name="T36" fmla="*/ 28 w 873"/>
                <a:gd name="T37" fmla="*/ 51 h 1136"/>
                <a:gd name="T38" fmla="*/ 26 w 873"/>
                <a:gd name="T39" fmla="*/ 54 h 1136"/>
                <a:gd name="T40" fmla="*/ 23 w 873"/>
                <a:gd name="T41" fmla="*/ 57 h 1136"/>
                <a:gd name="T42" fmla="*/ 21 w 873"/>
                <a:gd name="T43" fmla="*/ 61 h 1136"/>
                <a:gd name="T44" fmla="*/ 19 w 873"/>
                <a:gd name="T45" fmla="*/ 62 h 1136"/>
                <a:gd name="T46" fmla="*/ 18 w 873"/>
                <a:gd name="T47" fmla="*/ 66 h 1136"/>
                <a:gd name="T48" fmla="*/ 15 w 873"/>
                <a:gd name="T49" fmla="*/ 69 h 1136"/>
                <a:gd name="T50" fmla="*/ 13 w 873"/>
                <a:gd name="T51" fmla="*/ 71 h 1136"/>
                <a:gd name="T52" fmla="*/ 10 w 873"/>
                <a:gd name="T53" fmla="*/ 74 h 1136"/>
                <a:gd name="T54" fmla="*/ 7 w 873"/>
                <a:gd name="T55" fmla="*/ 76 h 1136"/>
                <a:gd name="T56" fmla="*/ 7 w 873"/>
                <a:gd name="T57" fmla="*/ 79 h 1136"/>
                <a:gd name="T58" fmla="*/ 7 w 873"/>
                <a:gd name="T59" fmla="*/ 81 h 1136"/>
                <a:gd name="T60" fmla="*/ 7 w 873"/>
                <a:gd name="T61" fmla="*/ 85 h 1136"/>
                <a:gd name="T62" fmla="*/ 0 w 873"/>
                <a:gd name="T63" fmla="*/ 87 h 11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873" h="1136">
                  <a:moveTo>
                    <a:pt x="873" y="0"/>
                  </a:moveTo>
                  <a:lnTo>
                    <a:pt x="855" y="19"/>
                  </a:lnTo>
                  <a:lnTo>
                    <a:pt x="842" y="37"/>
                  </a:lnTo>
                  <a:lnTo>
                    <a:pt x="830" y="56"/>
                  </a:lnTo>
                  <a:lnTo>
                    <a:pt x="818" y="74"/>
                  </a:lnTo>
                  <a:lnTo>
                    <a:pt x="799" y="92"/>
                  </a:lnTo>
                  <a:lnTo>
                    <a:pt x="787" y="111"/>
                  </a:lnTo>
                  <a:lnTo>
                    <a:pt x="775" y="129"/>
                  </a:lnTo>
                  <a:lnTo>
                    <a:pt x="762" y="148"/>
                  </a:lnTo>
                  <a:lnTo>
                    <a:pt x="744" y="160"/>
                  </a:lnTo>
                  <a:lnTo>
                    <a:pt x="732" y="178"/>
                  </a:lnTo>
                  <a:lnTo>
                    <a:pt x="719" y="197"/>
                  </a:lnTo>
                  <a:lnTo>
                    <a:pt x="707" y="215"/>
                  </a:lnTo>
                  <a:lnTo>
                    <a:pt x="689" y="234"/>
                  </a:lnTo>
                  <a:lnTo>
                    <a:pt x="676" y="252"/>
                  </a:lnTo>
                  <a:lnTo>
                    <a:pt x="664" y="270"/>
                  </a:lnTo>
                  <a:lnTo>
                    <a:pt x="652" y="289"/>
                  </a:lnTo>
                  <a:lnTo>
                    <a:pt x="633" y="307"/>
                  </a:lnTo>
                  <a:lnTo>
                    <a:pt x="621" y="326"/>
                  </a:lnTo>
                  <a:lnTo>
                    <a:pt x="609" y="344"/>
                  </a:lnTo>
                  <a:lnTo>
                    <a:pt x="596" y="362"/>
                  </a:lnTo>
                  <a:lnTo>
                    <a:pt x="578" y="381"/>
                  </a:lnTo>
                  <a:lnTo>
                    <a:pt x="566" y="399"/>
                  </a:lnTo>
                  <a:lnTo>
                    <a:pt x="553" y="418"/>
                  </a:lnTo>
                  <a:lnTo>
                    <a:pt x="541" y="430"/>
                  </a:lnTo>
                  <a:lnTo>
                    <a:pt x="523" y="448"/>
                  </a:lnTo>
                  <a:lnTo>
                    <a:pt x="510" y="467"/>
                  </a:lnTo>
                  <a:lnTo>
                    <a:pt x="498" y="485"/>
                  </a:lnTo>
                  <a:lnTo>
                    <a:pt x="486" y="504"/>
                  </a:lnTo>
                  <a:lnTo>
                    <a:pt x="467" y="522"/>
                  </a:lnTo>
                  <a:lnTo>
                    <a:pt x="455" y="540"/>
                  </a:lnTo>
                  <a:lnTo>
                    <a:pt x="443" y="559"/>
                  </a:lnTo>
                  <a:lnTo>
                    <a:pt x="430" y="577"/>
                  </a:lnTo>
                  <a:lnTo>
                    <a:pt x="412" y="596"/>
                  </a:lnTo>
                  <a:lnTo>
                    <a:pt x="400" y="614"/>
                  </a:lnTo>
                  <a:lnTo>
                    <a:pt x="387" y="632"/>
                  </a:lnTo>
                  <a:lnTo>
                    <a:pt x="375" y="651"/>
                  </a:lnTo>
                  <a:lnTo>
                    <a:pt x="357" y="669"/>
                  </a:lnTo>
                  <a:lnTo>
                    <a:pt x="344" y="688"/>
                  </a:lnTo>
                  <a:lnTo>
                    <a:pt x="332" y="700"/>
                  </a:lnTo>
                  <a:lnTo>
                    <a:pt x="320" y="718"/>
                  </a:lnTo>
                  <a:lnTo>
                    <a:pt x="301" y="737"/>
                  </a:lnTo>
                  <a:lnTo>
                    <a:pt x="289" y="755"/>
                  </a:lnTo>
                  <a:lnTo>
                    <a:pt x="277" y="774"/>
                  </a:lnTo>
                  <a:lnTo>
                    <a:pt x="258" y="792"/>
                  </a:lnTo>
                  <a:lnTo>
                    <a:pt x="246" y="810"/>
                  </a:lnTo>
                  <a:lnTo>
                    <a:pt x="234" y="829"/>
                  </a:lnTo>
                  <a:lnTo>
                    <a:pt x="221" y="847"/>
                  </a:lnTo>
                  <a:lnTo>
                    <a:pt x="203" y="866"/>
                  </a:lnTo>
                  <a:lnTo>
                    <a:pt x="191" y="884"/>
                  </a:lnTo>
                  <a:lnTo>
                    <a:pt x="178" y="902"/>
                  </a:lnTo>
                  <a:lnTo>
                    <a:pt x="166" y="921"/>
                  </a:lnTo>
                  <a:lnTo>
                    <a:pt x="148" y="939"/>
                  </a:lnTo>
                  <a:lnTo>
                    <a:pt x="135" y="958"/>
                  </a:lnTo>
                  <a:lnTo>
                    <a:pt x="123" y="970"/>
                  </a:lnTo>
                  <a:lnTo>
                    <a:pt x="111" y="988"/>
                  </a:lnTo>
                  <a:lnTo>
                    <a:pt x="92" y="1007"/>
                  </a:lnTo>
                  <a:lnTo>
                    <a:pt x="80" y="1025"/>
                  </a:lnTo>
                  <a:lnTo>
                    <a:pt x="68" y="1044"/>
                  </a:lnTo>
                  <a:lnTo>
                    <a:pt x="55" y="1062"/>
                  </a:lnTo>
                  <a:lnTo>
                    <a:pt x="37" y="1080"/>
                  </a:lnTo>
                  <a:lnTo>
                    <a:pt x="25" y="1099"/>
                  </a:lnTo>
                  <a:lnTo>
                    <a:pt x="12" y="1117"/>
                  </a:lnTo>
                  <a:lnTo>
                    <a:pt x="0" y="113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5749" name="Freeform 353">
              <a:extLst>
                <a:ext uri="{FF2B5EF4-FFF2-40B4-BE49-F238E27FC236}">
                  <a16:creationId xmlns:a16="http://schemas.microsoft.com/office/drawing/2014/main" id="{6C3AA178-1D9B-F6A0-797B-8313FCB35D9E}"/>
                </a:ext>
              </a:extLst>
            </p:cNvPr>
            <p:cNvSpPr>
              <a:spLocks/>
            </p:cNvSpPr>
            <p:nvPr/>
          </p:nvSpPr>
          <p:spPr bwMode="auto">
            <a:xfrm>
              <a:off x="679" y="2640"/>
              <a:ext cx="816" cy="1062"/>
            </a:xfrm>
            <a:custGeom>
              <a:avLst/>
              <a:gdLst>
                <a:gd name="T0" fmla="*/ 65 w 873"/>
                <a:gd name="T1" fmla="*/ 7 h 1136"/>
                <a:gd name="T2" fmla="*/ 64 w 873"/>
                <a:gd name="T3" fmla="*/ 7 h 1136"/>
                <a:gd name="T4" fmla="*/ 61 w 873"/>
                <a:gd name="T5" fmla="*/ 7 h 1136"/>
                <a:gd name="T6" fmla="*/ 60 w 873"/>
                <a:gd name="T7" fmla="*/ 10 h 1136"/>
                <a:gd name="T8" fmla="*/ 57 w 873"/>
                <a:gd name="T9" fmla="*/ 13 h 1136"/>
                <a:gd name="T10" fmla="*/ 56 w 873"/>
                <a:gd name="T11" fmla="*/ 16 h 1136"/>
                <a:gd name="T12" fmla="*/ 53 w 873"/>
                <a:gd name="T13" fmla="*/ 19 h 1136"/>
                <a:gd name="T14" fmla="*/ 50 w 873"/>
                <a:gd name="T15" fmla="*/ 21 h 1136"/>
                <a:gd name="T16" fmla="*/ 49 w 873"/>
                <a:gd name="T17" fmla="*/ 24 h 1136"/>
                <a:gd name="T18" fmla="*/ 47 w 873"/>
                <a:gd name="T19" fmla="*/ 28 h 1136"/>
                <a:gd name="T20" fmla="*/ 44 w 873"/>
                <a:gd name="T21" fmla="*/ 30 h 1136"/>
                <a:gd name="T22" fmla="*/ 43 w 873"/>
                <a:gd name="T23" fmla="*/ 33 h 1136"/>
                <a:gd name="T24" fmla="*/ 40 w 873"/>
                <a:gd name="T25" fmla="*/ 35 h 1136"/>
                <a:gd name="T26" fmla="*/ 38 w 873"/>
                <a:gd name="T27" fmla="*/ 38 h 1136"/>
                <a:gd name="T28" fmla="*/ 36 w 873"/>
                <a:gd name="T29" fmla="*/ 41 h 1136"/>
                <a:gd name="T30" fmla="*/ 34 w 873"/>
                <a:gd name="T31" fmla="*/ 44 h 1136"/>
                <a:gd name="T32" fmla="*/ 32 w 873"/>
                <a:gd name="T33" fmla="*/ 47 h 1136"/>
                <a:gd name="T34" fmla="*/ 30 w 873"/>
                <a:gd name="T35" fmla="*/ 50 h 1136"/>
                <a:gd name="T36" fmla="*/ 28 w 873"/>
                <a:gd name="T37" fmla="*/ 51 h 1136"/>
                <a:gd name="T38" fmla="*/ 26 w 873"/>
                <a:gd name="T39" fmla="*/ 54 h 1136"/>
                <a:gd name="T40" fmla="*/ 23 w 873"/>
                <a:gd name="T41" fmla="*/ 57 h 1136"/>
                <a:gd name="T42" fmla="*/ 21 w 873"/>
                <a:gd name="T43" fmla="*/ 61 h 1136"/>
                <a:gd name="T44" fmla="*/ 19 w 873"/>
                <a:gd name="T45" fmla="*/ 62 h 1136"/>
                <a:gd name="T46" fmla="*/ 18 w 873"/>
                <a:gd name="T47" fmla="*/ 66 h 1136"/>
                <a:gd name="T48" fmla="*/ 15 w 873"/>
                <a:gd name="T49" fmla="*/ 69 h 1136"/>
                <a:gd name="T50" fmla="*/ 13 w 873"/>
                <a:gd name="T51" fmla="*/ 71 h 1136"/>
                <a:gd name="T52" fmla="*/ 10 w 873"/>
                <a:gd name="T53" fmla="*/ 74 h 1136"/>
                <a:gd name="T54" fmla="*/ 7 w 873"/>
                <a:gd name="T55" fmla="*/ 76 h 1136"/>
                <a:gd name="T56" fmla="*/ 7 w 873"/>
                <a:gd name="T57" fmla="*/ 79 h 1136"/>
                <a:gd name="T58" fmla="*/ 7 w 873"/>
                <a:gd name="T59" fmla="*/ 81 h 1136"/>
                <a:gd name="T60" fmla="*/ 7 w 873"/>
                <a:gd name="T61" fmla="*/ 85 h 1136"/>
                <a:gd name="T62" fmla="*/ 0 w 873"/>
                <a:gd name="T63" fmla="*/ 87 h 11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873" h="1136">
                  <a:moveTo>
                    <a:pt x="873" y="0"/>
                  </a:moveTo>
                  <a:lnTo>
                    <a:pt x="855" y="19"/>
                  </a:lnTo>
                  <a:lnTo>
                    <a:pt x="842" y="37"/>
                  </a:lnTo>
                  <a:lnTo>
                    <a:pt x="830" y="56"/>
                  </a:lnTo>
                  <a:lnTo>
                    <a:pt x="818" y="74"/>
                  </a:lnTo>
                  <a:lnTo>
                    <a:pt x="799" y="92"/>
                  </a:lnTo>
                  <a:lnTo>
                    <a:pt x="787" y="111"/>
                  </a:lnTo>
                  <a:lnTo>
                    <a:pt x="775" y="129"/>
                  </a:lnTo>
                  <a:lnTo>
                    <a:pt x="762" y="148"/>
                  </a:lnTo>
                  <a:lnTo>
                    <a:pt x="744" y="160"/>
                  </a:lnTo>
                  <a:lnTo>
                    <a:pt x="732" y="178"/>
                  </a:lnTo>
                  <a:lnTo>
                    <a:pt x="719" y="197"/>
                  </a:lnTo>
                  <a:lnTo>
                    <a:pt x="707" y="215"/>
                  </a:lnTo>
                  <a:lnTo>
                    <a:pt x="689" y="234"/>
                  </a:lnTo>
                  <a:lnTo>
                    <a:pt x="676" y="252"/>
                  </a:lnTo>
                  <a:lnTo>
                    <a:pt x="664" y="270"/>
                  </a:lnTo>
                  <a:lnTo>
                    <a:pt x="652" y="289"/>
                  </a:lnTo>
                  <a:lnTo>
                    <a:pt x="633" y="307"/>
                  </a:lnTo>
                  <a:lnTo>
                    <a:pt x="621" y="326"/>
                  </a:lnTo>
                  <a:lnTo>
                    <a:pt x="609" y="344"/>
                  </a:lnTo>
                  <a:lnTo>
                    <a:pt x="596" y="362"/>
                  </a:lnTo>
                  <a:lnTo>
                    <a:pt x="578" y="381"/>
                  </a:lnTo>
                  <a:lnTo>
                    <a:pt x="566" y="399"/>
                  </a:lnTo>
                  <a:lnTo>
                    <a:pt x="553" y="418"/>
                  </a:lnTo>
                  <a:lnTo>
                    <a:pt x="541" y="430"/>
                  </a:lnTo>
                  <a:lnTo>
                    <a:pt x="523" y="448"/>
                  </a:lnTo>
                  <a:lnTo>
                    <a:pt x="510" y="467"/>
                  </a:lnTo>
                  <a:lnTo>
                    <a:pt x="498" y="485"/>
                  </a:lnTo>
                  <a:lnTo>
                    <a:pt x="486" y="504"/>
                  </a:lnTo>
                  <a:lnTo>
                    <a:pt x="467" y="522"/>
                  </a:lnTo>
                  <a:lnTo>
                    <a:pt x="455" y="540"/>
                  </a:lnTo>
                  <a:lnTo>
                    <a:pt x="443" y="559"/>
                  </a:lnTo>
                  <a:lnTo>
                    <a:pt x="430" y="577"/>
                  </a:lnTo>
                  <a:lnTo>
                    <a:pt x="412" y="596"/>
                  </a:lnTo>
                  <a:lnTo>
                    <a:pt x="400" y="614"/>
                  </a:lnTo>
                  <a:lnTo>
                    <a:pt x="387" y="632"/>
                  </a:lnTo>
                  <a:lnTo>
                    <a:pt x="375" y="651"/>
                  </a:lnTo>
                  <a:lnTo>
                    <a:pt x="357" y="669"/>
                  </a:lnTo>
                  <a:lnTo>
                    <a:pt x="344" y="688"/>
                  </a:lnTo>
                  <a:lnTo>
                    <a:pt x="332" y="700"/>
                  </a:lnTo>
                  <a:lnTo>
                    <a:pt x="320" y="718"/>
                  </a:lnTo>
                  <a:lnTo>
                    <a:pt x="301" y="737"/>
                  </a:lnTo>
                  <a:lnTo>
                    <a:pt x="289" y="755"/>
                  </a:lnTo>
                  <a:lnTo>
                    <a:pt x="277" y="774"/>
                  </a:lnTo>
                  <a:lnTo>
                    <a:pt x="258" y="792"/>
                  </a:lnTo>
                  <a:lnTo>
                    <a:pt x="246" y="810"/>
                  </a:lnTo>
                  <a:lnTo>
                    <a:pt x="234" y="829"/>
                  </a:lnTo>
                  <a:lnTo>
                    <a:pt x="221" y="847"/>
                  </a:lnTo>
                  <a:lnTo>
                    <a:pt x="203" y="866"/>
                  </a:lnTo>
                  <a:lnTo>
                    <a:pt x="191" y="884"/>
                  </a:lnTo>
                  <a:lnTo>
                    <a:pt x="178" y="902"/>
                  </a:lnTo>
                  <a:lnTo>
                    <a:pt x="166" y="921"/>
                  </a:lnTo>
                  <a:lnTo>
                    <a:pt x="148" y="939"/>
                  </a:lnTo>
                  <a:lnTo>
                    <a:pt x="135" y="958"/>
                  </a:lnTo>
                  <a:lnTo>
                    <a:pt x="123" y="970"/>
                  </a:lnTo>
                  <a:lnTo>
                    <a:pt x="111" y="988"/>
                  </a:lnTo>
                  <a:lnTo>
                    <a:pt x="92" y="1007"/>
                  </a:lnTo>
                  <a:lnTo>
                    <a:pt x="80" y="1025"/>
                  </a:lnTo>
                  <a:lnTo>
                    <a:pt x="68" y="1044"/>
                  </a:lnTo>
                  <a:lnTo>
                    <a:pt x="55" y="1062"/>
                  </a:lnTo>
                  <a:lnTo>
                    <a:pt x="37" y="1080"/>
                  </a:lnTo>
                  <a:lnTo>
                    <a:pt x="25" y="1099"/>
                  </a:lnTo>
                  <a:lnTo>
                    <a:pt x="12" y="1117"/>
                  </a:lnTo>
                  <a:lnTo>
                    <a:pt x="0" y="113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5750" name="Freeform 354">
              <a:extLst>
                <a:ext uri="{FF2B5EF4-FFF2-40B4-BE49-F238E27FC236}">
                  <a16:creationId xmlns:a16="http://schemas.microsoft.com/office/drawing/2014/main" id="{BBBD61EB-97FC-8696-E88C-99D8B8CA40F5}"/>
                </a:ext>
              </a:extLst>
            </p:cNvPr>
            <p:cNvSpPr>
              <a:spLocks/>
            </p:cNvSpPr>
            <p:nvPr/>
          </p:nvSpPr>
          <p:spPr bwMode="auto">
            <a:xfrm>
              <a:off x="679" y="2640"/>
              <a:ext cx="816" cy="1062"/>
            </a:xfrm>
            <a:custGeom>
              <a:avLst/>
              <a:gdLst>
                <a:gd name="T0" fmla="*/ 65 w 873"/>
                <a:gd name="T1" fmla="*/ 7 h 1136"/>
                <a:gd name="T2" fmla="*/ 64 w 873"/>
                <a:gd name="T3" fmla="*/ 7 h 1136"/>
                <a:gd name="T4" fmla="*/ 61 w 873"/>
                <a:gd name="T5" fmla="*/ 7 h 1136"/>
                <a:gd name="T6" fmla="*/ 60 w 873"/>
                <a:gd name="T7" fmla="*/ 10 h 1136"/>
                <a:gd name="T8" fmla="*/ 57 w 873"/>
                <a:gd name="T9" fmla="*/ 13 h 1136"/>
                <a:gd name="T10" fmla="*/ 56 w 873"/>
                <a:gd name="T11" fmla="*/ 16 h 1136"/>
                <a:gd name="T12" fmla="*/ 53 w 873"/>
                <a:gd name="T13" fmla="*/ 19 h 1136"/>
                <a:gd name="T14" fmla="*/ 50 w 873"/>
                <a:gd name="T15" fmla="*/ 21 h 1136"/>
                <a:gd name="T16" fmla="*/ 49 w 873"/>
                <a:gd name="T17" fmla="*/ 24 h 1136"/>
                <a:gd name="T18" fmla="*/ 47 w 873"/>
                <a:gd name="T19" fmla="*/ 28 h 1136"/>
                <a:gd name="T20" fmla="*/ 44 w 873"/>
                <a:gd name="T21" fmla="*/ 30 h 1136"/>
                <a:gd name="T22" fmla="*/ 43 w 873"/>
                <a:gd name="T23" fmla="*/ 33 h 1136"/>
                <a:gd name="T24" fmla="*/ 40 w 873"/>
                <a:gd name="T25" fmla="*/ 35 h 1136"/>
                <a:gd name="T26" fmla="*/ 38 w 873"/>
                <a:gd name="T27" fmla="*/ 38 h 1136"/>
                <a:gd name="T28" fmla="*/ 36 w 873"/>
                <a:gd name="T29" fmla="*/ 41 h 1136"/>
                <a:gd name="T30" fmla="*/ 34 w 873"/>
                <a:gd name="T31" fmla="*/ 44 h 1136"/>
                <a:gd name="T32" fmla="*/ 32 w 873"/>
                <a:gd name="T33" fmla="*/ 47 h 1136"/>
                <a:gd name="T34" fmla="*/ 30 w 873"/>
                <a:gd name="T35" fmla="*/ 50 h 1136"/>
                <a:gd name="T36" fmla="*/ 28 w 873"/>
                <a:gd name="T37" fmla="*/ 51 h 1136"/>
                <a:gd name="T38" fmla="*/ 26 w 873"/>
                <a:gd name="T39" fmla="*/ 54 h 1136"/>
                <a:gd name="T40" fmla="*/ 23 w 873"/>
                <a:gd name="T41" fmla="*/ 57 h 1136"/>
                <a:gd name="T42" fmla="*/ 21 w 873"/>
                <a:gd name="T43" fmla="*/ 61 h 1136"/>
                <a:gd name="T44" fmla="*/ 19 w 873"/>
                <a:gd name="T45" fmla="*/ 62 h 1136"/>
                <a:gd name="T46" fmla="*/ 18 w 873"/>
                <a:gd name="T47" fmla="*/ 66 h 1136"/>
                <a:gd name="T48" fmla="*/ 15 w 873"/>
                <a:gd name="T49" fmla="*/ 69 h 1136"/>
                <a:gd name="T50" fmla="*/ 13 w 873"/>
                <a:gd name="T51" fmla="*/ 71 h 1136"/>
                <a:gd name="T52" fmla="*/ 10 w 873"/>
                <a:gd name="T53" fmla="*/ 74 h 1136"/>
                <a:gd name="T54" fmla="*/ 7 w 873"/>
                <a:gd name="T55" fmla="*/ 76 h 1136"/>
                <a:gd name="T56" fmla="*/ 7 w 873"/>
                <a:gd name="T57" fmla="*/ 79 h 1136"/>
                <a:gd name="T58" fmla="*/ 7 w 873"/>
                <a:gd name="T59" fmla="*/ 81 h 1136"/>
                <a:gd name="T60" fmla="*/ 7 w 873"/>
                <a:gd name="T61" fmla="*/ 85 h 1136"/>
                <a:gd name="T62" fmla="*/ 0 w 873"/>
                <a:gd name="T63" fmla="*/ 87 h 11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873" h="1136">
                  <a:moveTo>
                    <a:pt x="873" y="0"/>
                  </a:moveTo>
                  <a:lnTo>
                    <a:pt x="855" y="19"/>
                  </a:lnTo>
                  <a:lnTo>
                    <a:pt x="842" y="37"/>
                  </a:lnTo>
                  <a:lnTo>
                    <a:pt x="830" y="56"/>
                  </a:lnTo>
                  <a:lnTo>
                    <a:pt x="818" y="74"/>
                  </a:lnTo>
                  <a:lnTo>
                    <a:pt x="799" y="92"/>
                  </a:lnTo>
                  <a:lnTo>
                    <a:pt x="787" y="111"/>
                  </a:lnTo>
                  <a:lnTo>
                    <a:pt x="775" y="129"/>
                  </a:lnTo>
                  <a:lnTo>
                    <a:pt x="762" y="148"/>
                  </a:lnTo>
                  <a:lnTo>
                    <a:pt x="744" y="160"/>
                  </a:lnTo>
                  <a:lnTo>
                    <a:pt x="732" y="178"/>
                  </a:lnTo>
                  <a:lnTo>
                    <a:pt x="719" y="197"/>
                  </a:lnTo>
                  <a:lnTo>
                    <a:pt x="707" y="215"/>
                  </a:lnTo>
                  <a:lnTo>
                    <a:pt x="689" y="234"/>
                  </a:lnTo>
                  <a:lnTo>
                    <a:pt x="676" y="252"/>
                  </a:lnTo>
                  <a:lnTo>
                    <a:pt x="664" y="270"/>
                  </a:lnTo>
                  <a:lnTo>
                    <a:pt x="652" y="289"/>
                  </a:lnTo>
                  <a:lnTo>
                    <a:pt x="633" y="307"/>
                  </a:lnTo>
                  <a:lnTo>
                    <a:pt x="621" y="326"/>
                  </a:lnTo>
                  <a:lnTo>
                    <a:pt x="609" y="344"/>
                  </a:lnTo>
                  <a:lnTo>
                    <a:pt x="596" y="362"/>
                  </a:lnTo>
                  <a:lnTo>
                    <a:pt x="578" y="381"/>
                  </a:lnTo>
                  <a:lnTo>
                    <a:pt x="566" y="399"/>
                  </a:lnTo>
                  <a:lnTo>
                    <a:pt x="553" y="418"/>
                  </a:lnTo>
                  <a:lnTo>
                    <a:pt x="541" y="430"/>
                  </a:lnTo>
                  <a:lnTo>
                    <a:pt x="523" y="448"/>
                  </a:lnTo>
                  <a:lnTo>
                    <a:pt x="510" y="467"/>
                  </a:lnTo>
                  <a:lnTo>
                    <a:pt x="498" y="485"/>
                  </a:lnTo>
                  <a:lnTo>
                    <a:pt x="486" y="504"/>
                  </a:lnTo>
                  <a:lnTo>
                    <a:pt x="467" y="522"/>
                  </a:lnTo>
                  <a:lnTo>
                    <a:pt x="455" y="540"/>
                  </a:lnTo>
                  <a:lnTo>
                    <a:pt x="443" y="559"/>
                  </a:lnTo>
                  <a:lnTo>
                    <a:pt x="430" y="577"/>
                  </a:lnTo>
                  <a:lnTo>
                    <a:pt x="412" y="596"/>
                  </a:lnTo>
                  <a:lnTo>
                    <a:pt x="400" y="614"/>
                  </a:lnTo>
                  <a:lnTo>
                    <a:pt x="387" y="632"/>
                  </a:lnTo>
                  <a:lnTo>
                    <a:pt x="375" y="651"/>
                  </a:lnTo>
                  <a:lnTo>
                    <a:pt x="357" y="669"/>
                  </a:lnTo>
                  <a:lnTo>
                    <a:pt x="344" y="688"/>
                  </a:lnTo>
                  <a:lnTo>
                    <a:pt x="332" y="700"/>
                  </a:lnTo>
                  <a:lnTo>
                    <a:pt x="320" y="718"/>
                  </a:lnTo>
                  <a:lnTo>
                    <a:pt x="301" y="737"/>
                  </a:lnTo>
                  <a:lnTo>
                    <a:pt x="289" y="755"/>
                  </a:lnTo>
                  <a:lnTo>
                    <a:pt x="277" y="774"/>
                  </a:lnTo>
                  <a:lnTo>
                    <a:pt x="258" y="792"/>
                  </a:lnTo>
                  <a:lnTo>
                    <a:pt x="246" y="810"/>
                  </a:lnTo>
                  <a:lnTo>
                    <a:pt x="234" y="829"/>
                  </a:lnTo>
                  <a:lnTo>
                    <a:pt x="221" y="847"/>
                  </a:lnTo>
                  <a:lnTo>
                    <a:pt x="203" y="866"/>
                  </a:lnTo>
                  <a:lnTo>
                    <a:pt x="191" y="884"/>
                  </a:lnTo>
                  <a:lnTo>
                    <a:pt x="178" y="902"/>
                  </a:lnTo>
                  <a:lnTo>
                    <a:pt x="166" y="921"/>
                  </a:lnTo>
                  <a:lnTo>
                    <a:pt x="148" y="939"/>
                  </a:lnTo>
                  <a:lnTo>
                    <a:pt x="135" y="958"/>
                  </a:lnTo>
                  <a:lnTo>
                    <a:pt x="123" y="970"/>
                  </a:lnTo>
                  <a:lnTo>
                    <a:pt x="111" y="988"/>
                  </a:lnTo>
                  <a:lnTo>
                    <a:pt x="92" y="1007"/>
                  </a:lnTo>
                  <a:lnTo>
                    <a:pt x="80" y="1025"/>
                  </a:lnTo>
                  <a:lnTo>
                    <a:pt x="68" y="1044"/>
                  </a:lnTo>
                  <a:lnTo>
                    <a:pt x="55" y="1062"/>
                  </a:lnTo>
                  <a:lnTo>
                    <a:pt x="37" y="1080"/>
                  </a:lnTo>
                  <a:lnTo>
                    <a:pt x="25" y="1099"/>
                  </a:lnTo>
                  <a:lnTo>
                    <a:pt x="12" y="1117"/>
                  </a:lnTo>
                  <a:lnTo>
                    <a:pt x="0" y="113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5751" name="Freeform 355">
              <a:extLst>
                <a:ext uri="{FF2B5EF4-FFF2-40B4-BE49-F238E27FC236}">
                  <a16:creationId xmlns:a16="http://schemas.microsoft.com/office/drawing/2014/main" id="{95859B71-02D4-D224-92F2-5B14C14B432F}"/>
                </a:ext>
              </a:extLst>
            </p:cNvPr>
            <p:cNvSpPr>
              <a:spLocks/>
            </p:cNvSpPr>
            <p:nvPr/>
          </p:nvSpPr>
          <p:spPr bwMode="auto">
            <a:xfrm>
              <a:off x="679" y="2640"/>
              <a:ext cx="816" cy="1062"/>
            </a:xfrm>
            <a:custGeom>
              <a:avLst/>
              <a:gdLst>
                <a:gd name="T0" fmla="*/ 65 w 873"/>
                <a:gd name="T1" fmla="*/ 7 h 1136"/>
                <a:gd name="T2" fmla="*/ 64 w 873"/>
                <a:gd name="T3" fmla="*/ 7 h 1136"/>
                <a:gd name="T4" fmla="*/ 61 w 873"/>
                <a:gd name="T5" fmla="*/ 7 h 1136"/>
                <a:gd name="T6" fmla="*/ 60 w 873"/>
                <a:gd name="T7" fmla="*/ 10 h 1136"/>
                <a:gd name="T8" fmla="*/ 57 w 873"/>
                <a:gd name="T9" fmla="*/ 13 h 1136"/>
                <a:gd name="T10" fmla="*/ 56 w 873"/>
                <a:gd name="T11" fmla="*/ 16 h 1136"/>
                <a:gd name="T12" fmla="*/ 53 w 873"/>
                <a:gd name="T13" fmla="*/ 19 h 1136"/>
                <a:gd name="T14" fmla="*/ 50 w 873"/>
                <a:gd name="T15" fmla="*/ 21 h 1136"/>
                <a:gd name="T16" fmla="*/ 49 w 873"/>
                <a:gd name="T17" fmla="*/ 24 h 1136"/>
                <a:gd name="T18" fmla="*/ 47 w 873"/>
                <a:gd name="T19" fmla="*/ 28 h 1136"/>
                <a:gd name="T20" fmla="*/ 44 w 873"/>
                <a:gd name="T21" fmla="*/ 30 h 1136"/>
                <a:gd name="T22" fmla="*/ 43 w 873"/>
                <a:gd name="T23" fmla="*/ 33 h 1136"/>
                <a:gd name="T24" fmla="*/ 40 w 873"/>
                <a:gd name="T25" fmla="*/ 35 h 1136"/>
                <a:gd name="T26" fmla="*/ 38 w 873"/>
                <a:gd name="T27" fmla="*/ 38 h 1136"/>
                <a:gd name="T28" fmla="*/ 36 w 873"/>
                <a:gd name="T29" fmla="*/ 41 h 1136"/>
                <a:gd name="T30" fmla="*/ 34 w 873"/>
                <a:gd name="T31" fmla="*/ 44 h 1136"/>
                <a:gd name="T32" fmla="*/ 32 w 873"/>
                <a:gd name="T33" fmla="*/ 47 h 1136"/>
                <a:gd name="T34" fmla="*/ 30 w 873"/>
                <a:gd name="T35" fmla="*/ 50 h 1136"/>
                <a:gd name="T36" fmla="*/ 28 w 873"/>
                <a:gd name="T37" fmla="*/ 51 h 1136"/>
                <a:gd name="T38" fmla="*/ 26 w 873"/>
                <a:gd name="T39" fmla="*/ 54 h 1136"/>
                <a:gd name="T40" fmla="*/ 23 w 873"/>
                <a:gd name="T41" fmla="*/ 57 h 1136"/>
                <a:gd name="T42" fmla="*/ 21 w 873"/>
                <a:gd name="T43" fmla="*/ 61 h 1136"/>
                <a:gd name="T44" fmla="*/ 19 w 873"/>
                <a:gd name="T45" fmla="*/ 62 h 1136"/>
                <a:gd name="T46" fmla="*/ 18 w 873"/>
                <a:gd name="T47" fmla="*/ 66 h 1136"/>
                <a:gd name="T48" fmla="*/ 15 w 873"/>
                <a:gd name="T49" fmla="*/ 69 h 1136"/>
                <a:gd name="T50" fmla="*/ 13 w 873"/>
                <a:gd name="T51" fmla="*/ 71 h 1136"/>
                <a:gd name="T52" fmla="*/ 10 w 873"/>
                <a:gd name="T53" fmla="*/ 74 h 1136"/>
                <a:gd name="T54" fmla="*/ 7 w 873"/>
                <a:gd name="T55" fmla="*/ 76 h 1136"/>
                <a:gd name="T56" fmla="*/ 7 w 873"/>
                <a:gd name="T57" fmla="*/ 79 h 1136"/>
                <a:gd name="T58" fmla="*/ 7 w 873"/>
                <a:gd name="T59" fmla="*/ 81 h 1136"/>
                <a:gd name="T60" fmla="*/ 7 w 873"/>
                <a:gd name="T61" fmla="*/ 85 h 1136"/>
                <a:gd name="T62" fmla="*/ 0 w 873"/>
                <a:gd name="T63" fmla="*/ 87 h 11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873" h="1136">
                  <a:moveTo>
                    <a:pt x="873" y="0"/>
                  </a:moveTo>
                  <a:lnTo>
                    <a:pt x="855" y="19"/>
                  </a:lnTo>
                  <a:lnTo>
                    <a:pt x="842" y="37"/>
                  </a:lnTo>
                  <a:lnTo>
                    <a:pt x="830" y="56"/>
                  </a:lnTo>
                  <a:lnTo>
                    <a:pt x="818" y="74"/>
                  </a:lnTo>
                  <a:lnTo>
                    <a:pt x="799" y="92"/>
                  </a:lnTo>
                  <a:lnTo>
                    <a:pt x="787" y="111"/>
                  </a:lnTo>
                  <a:lnTo>
                    <a:pt x="775" y="129"/>
                  </a:lnTo>
                  <a:lnTo>
                    <a:pt x="762" y="148"/>
                  </a:lnTo>
                  <a:lnTo>
                    <a:pt x="744" y="160"/>
                  </a:lnTo>
                  <a:lnTo>
                    <a:pt x="732" y="178"/>
                  </a:lnTo>
                  <a:lnTo>
                    <a:pt x="719" y="197"/>
                  </a:lnTo>
                  <a:lnTo>
                    <a:pt x="707" y="215"/>
                  </a:lnTo>
                  <a:lnTo>
                    <a:pt x="689" y="234"/>
                  </a:lnTo>
                  <a:lnTo>
                    <a:pt x="676" y="252"/>
                  </a:lnTo>
                  <a:lnTo>
                    <a:pt x="664" y="270"/>
                  </a:lnTo>
                  <a:lnTo>
                    <a:pt x="652" y="289"/>
                  </a:lnTo>
                  <a:lnTo>
                    <a:pt x="633" y="307"/>
                  </a:lnTo>
                  <a:lnTo>
                    <a:pt x="621" y="326"/>
                  </a:lnTo>
                  <a:lnTo>
                    <a:pt x="609" y="344"/>
                  </a:lnTo>
                  <a:lnTo>
                    <a:pt x="596" y="362"/>
                  </a:lnTo>
                  <a:lnTo>
                    <a:pt x="578" y="381"/>
                  </a:lnTo>
                  <a:lnTo>
                    <a:pt x="566" y="399"/>
                  </a:lnTo>
                  <a:lnTo>
                    <a:pt x="553" y="418"/>
                  </a:lnTo>
                  <a:lnTo>
                    <a:pt x="541" y="430"/>
                  </a:lnTo>
                  <a:lnTo>
                    <a:pt x="523" y="448"/>
                  </a:lnTo>
                  <a:lnTo>
                    <a:pt x="510" y="467"/>
                  </a:lnTo>
                  <a:lnTo>
                    <a:pt x="498" y="485"/>
                  </a:lnTo>
                  <a:lnTo>
                    <a:pt x="486" y="504"/>
                  </a:lnTo>
                  <a:lnTo>
                    <a:pt x="467" y="522"/>
                  </a:lnTo>
                  <a:lnTo>
                    <a:pt x="455" y="540"/>
                  </a:lnTo>
                  <a:lnTo>
                    <a:pt x="443" y="559"/>
                  </a:lnTo>
                  <a:lnTo>
                    <a:pt x="430" y="577"/>
                  </a:lnTo>
                  <a:lnTo>
                    <a:pt x="412" y="596"/>
                  </a:lnTo>
                  <a:lnTo>
                    <a:pt x="400" y="614"/>
                  </a:lnTo>
                  <a:lnTo>
                    <a:pt x="387" y="632"/>
                  </a:lnTo>
                  <a:lnTo>
                    <a:pt x="375" y="651"/>
                  </a:lnTo>
                  <a:lnTo>
                    <a:pt x="357" y="669"/>
                  </a:lnTo>
                  <a:lnTo>
                    <a:pt x="344" y="688"/>
                  </a:lnTo>
                  <a:lnTo>
                    <a:pt x="332" y="700"/>
                  </a:lnTo>
                  <a:lnTo>
                    <a:pt x="320" y="718"/>
                  </a:lnTo>
                  <a:lnTo>
                    <a:pt x="301" y="737"/>
                  </a:lnTo>
                  <a:lnTo>
                    <a:pt x="289" y="755"/>
                  </a:lnTo>
                  <a:lnTo>
                    <a:pt x="277" y="774"/>
                  </a:lnTo>
                  <a:lnTo>
                    <a:pt x="258" y="792"/>
                  </a:lnTo>
                  <a:lnTo>
                    <a:pt x="246" y="810"/>
                  </a:lnTo>
                  <a:lnTo>
                    <a:pt x="234" y="829"/>
                  </a:lnTo>
                  <a:lnTo>
                    <a:pt x="221" y="847"/>
                  </a:lnTo>
                  <a:lnTo>
                    <a:pt x="203" y="866"/>
                  </a:lnTo>
                  <a:lnTo>
                    <a:pt x="191" y="884"/>
                  </a:lnTo>
                  <a:lnTo>
                    <a:pt x="178" y="902"/>
                  </a:lnTo>
                  <a:lnTo>
                    <a:pt x="166" y="921"/>
                  </a:lnTo>
                  <a:lnTo>
                    <a:pt x="148" y="939"/>
                  </a:lnTo>
                  <a:lnTo>
                    <a:pt x="135" y="958"/>
                  </a:lnTo>
                  <a:lnTo>
                    <a:pt x="123" y="970"/>
                  </a:lnTo>
                  <a:lnTo>
                    <a:pt x="111" y="988"/>
                  </a:lnTo>
                  <a:lnTo>
                    <a:pt x="92" y="1007"/>
                  </a:lnTo>
                  <a:lnTo>
                    <a:pt x="80" y="1025"/>
                  </a:lnTo>
                  <a:lnTo>
                    <a:pt x="68" y="1044"/>
                  </a:lnTo>
                  <a:lnTo>
                    <a:pt x="55" y="1062"/>
                  </a:lnTo>
                  <a:lnTo>
                    <a:pt x="37" y="1080"/>
                  </a:lnTo>
                  <a:lnTo>
                    <a:pt x="25" y="1099"/>
                  </a:lnTo>
                  <a:lnTo>
                    <a:pt x="12" y="1117"/>
                  </a:lnTo>
                  <a:lnTo>
                    <a:pt x="0" y="113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5752" name="Freeform 356">
              <a:extLst>
                <a:ext uri="{FF2B5EF4-FFF2-40B4-BE49-F238E27FC236}">
                  <a16:creationId xmlns:a16="http://schemas.microsoft.com/office/drawing/2014/main" id="{7EA097E1-3585-841E-5A06-4DEE2F57D9B1}"/>
                </a:ext>
              </a:extLst>
            </p:cNvPr>
            <p:cNvSpPr>
              <a:spLocks/>
            </p:cNvSpPr>
            <p:nvPr/>
          </p:nvSpPr>
          <p:spPr bwMode="auto">
            <a:xfrm>
              <a:off x="679" y="2640"/>
              <a:ext cx="816" cy="1062"/>
            </a:xfrm>
            <a:custGeom>
              <a:avLst/>
              <a:gdLst>
                <a:gd name="T0" fmla="*/ 65 w 873"/>
                <a:gd name="T1" fmla="*/ 7 h 1136"/>
                <a:gd name="T2" fmla="*/ 64 w 873"/>
                <a:gd name="T3" fmla="*/ 7 h 1136"/>
                <a:gd name="T4" fmla="*/ 61 w 873"/>
                <a:gd name="T5" fmla="*/ 7 h 1136"/>
                <a:gd name="T6" fmla="*/ 60 w 873"/>
                <a:gd name="T7" fmla="*/ 10 h 1136"/>
                <a:gd name="T8" fmla="*/ 57 w 873"/>
                <a:gd name="T9" fmla="*/ 13 h 1136"/>
                <a:gd name="T10" fmla="*/ 56 w 873"/>
                <a:gd name="T11" fmla="*/ 16 h 1136"/>
                <a:gd name="T12" fmla="*/ 53 w 873"/>
                <a:gd name="T13" fmla="*/ 19 h 1136"/>
                <a:gd name="T14" fmla="*/ 50 w 873"/>
                <a:gd name="T15" fmla="*/ 21 h 1136"/>
                <a:gd name="T16" fmla="*/ 49 w 873"/>
                <a:gd name="T17" fmla="*/ 24 h 1136"/>
                <a:gd name="T18" fmla="*/ 47 w 873"/>
                <a:gd name="T19" fmla="*/ 28 h 1136"/>
                <a:gd name="T20" fmla="*/ 44 w 873"/>
                <a:gd name="T21" fmla="*/ 30 h 1136"/>
                <a:gd name="T22" fmla="*/ 43 w 873"/>
                <a:gd name="T23" fmla="*/ 33 h 1136"/>
                <a:gd name="T24" fmla="*/ 40 w 873"/>
                <a:gd name="T25" fmla="*/ 35 h 1136"/>
                <a:gd name="T26" fmla="*/ 38 w 873"/>
                <a:gd name="T27" fmla="*/ 38 h 1136"/>
                <a:gd name="T28" fmla="*/ 36 w 873"/>
                <a:gd name="T29" fmla="*/ 41 h 1136"/>
                <a:gd name="T30" fmla="*/ 34 w 873"/>
                <a:gd name="T31" fmla="*/ 44 h 1136"/>
                <a:gd name="T32" fmla="*/ 32 w 873"/>
                <a:gd name="T33" fmla="*/ 47 h 1136"/>
                <a:gd name="T34" fmla="*/ 30 w 873"/>
                <a:gd name="T35" fmla="*/ 50 h 1136"/>
                <a:gd name="T36" fmla="*/ 28 w 873"/>
                <a:gd name="T37" fmla="*/ 51 h 1136"/>
                <a:gd name="T38" fmla="*/ 26 w 873"/>
                <a:gd name="T39" fmla="*/ 54 h 1136"/>
                <a:gd name="T40" fmla="*/ 23 w 873"/>
                <a:gd name="T41" fmla="*/ 57 h 1136"/>
                <a:gd name="T42" fmla="*/ 21 w 873"/>
                <a:gd name="T43" fmla="*/ 61 h 1136"/>
                <a:gd name="T44" fmla="*/ 19 w 873"/>
                <a:gd name="T45" fmla="*/ 62 h 1136"/>
                <a:gd name="T46" fmla="*/ 18 w 873"/>
                <a:gd name="T47" fmla="*/ 66 h 1136"/>
                <a:gd name="T48" fmla="*/ 15 w 873"/>
                <a:gd name="T49" fmla="*/ 69 h 1136"/>
                <a:gd name="T50" fmla="*/ 13 w 873"/>
                <a:gd name="T51" fmla="*/ 71 h 1136"/>
                <a:gd name="T52" fmla="*/ 10 w 873"/>
                <a:gd name="T53" fmla="*/ 74 h 1136"/>
                <a:gd name="T54" fmla="*/ 7 w 873"/>
                <a:gd name="T55" fmla="*/ 76 h 1136"/>
                <a:gd name="T56" fmla="*/ 7 w 873"/>
                <a:gd name="T57" fmla="*/ 79 h 1136"/>
                <a:gd name="T58" fmla="*/ 7 w 873"/>
                <a:gd name="T59" fmla="*/ 81 h 1136"/>
                <a:gd name="T60" fmla="*/ 7 w 873"/>
                <a:gd name="T61" fmla="*/ 85 h 1136"/>
                <a:gd name="T62" fmla="*/ 0 w 873"/>
                <a:gd name="T63" fmla="*/ 87 h 11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873" h="1136">
                  <a:moveTo>
                    <a:pt x="873" y="0"/>
                  </a:moveTo>
                  <a:lnTo>
                    <a:pt x="855" y="19"/>
                  </a:lnTo>
                  <a:lnTo>
                    <a:pt x="842" y="37"/>
                  </a:lnTo>
                  <a:lnTo>
                    <a:pt x="830" y="56"/>
                  </a:lnTo>
                  <a:lnTo>
                    <a:pt x="818" y="74"/>
                  </a:lnTo>
                  <a:lnTo>
                    <a:pt x="799" y="92"/>
                  </a:lnTo>
                  <a:lnTo>
                    <a:pt x="787" y="111"/>
                  </a:lnTo>
                  <a:lnTo>
                    <a:pt x="775" y="129"/>
                  </a:lnTo>
                  <a:lnTo>
                    <a:pt x="762" y="148"/>
                  </a:lnTo>
                  <a:lnTo>
                    <a:pt x="744" y="160"/>
                  </a:lnTo>
                  <a:lnTo>
                    <a:pt x="732" y="178"/>
                  </a:lnTo>
                  <a:lnTo>
                    <a:pt x="719" y="197"/>
                  </a:lnTo>
                  <a:lnTo>
                    <a:pt x="707" y="215"/>
                  </a:lnTo>
                  <a:lnTo>
                    <a:pt x="689" y="234"/>
                  </a:lnTo>
                  <a:lnTo>
                    <a:pt x="676" y="252"/>
                  </a:lnTo>
                  <a:lnTo>
                    <a:pt x="664" y="270"/>
                  </a:lnTo>
                  <a:lnTo>
                    <a:pt x="652" y="289"/>
                  </a:lnTo>
                  <a:lnTo>
                    <a:pt x="633" y="307"/>
                  </a:lnTo>
                  <a:lnTo>
                    <a:pt x="621" y="326"/>
                  </a:lnTo>
                  <a:lnTo>
                    <a:pt x="609" y="344"/>
                  </a:lnTo>
                  <a:lnTo>
                    <a:pt x="596" y="362"/>
                  </a:lnTo>
                  <a:lnTo>
                    <a:pt x="578" y="381"/>
                  </a:lnTo>
                  <a:lnTo>
                    <a:pt x="566" y="399"/>
                  </a:lnTo>
                  <a:lnTo>
                    <a:pt x="553" y="418"/>
                  </a:lnTo>
                  <a:lnTo>
                    <a:pt x="541" y="430"/>
                  </a:lnTo>
                  <a:lnTo>
                    <a:pt x="523" y="448"/>
                  </a:lnTo>
                  <a:lnTo>
                    <a:pt x="510" y="467"/>
                  </a:lnTo>
                  <a:lnTo>
                    <a:pt x="498" y="485"/>
                  </a:lnTo>
                  <a:lnTo>
                    <a:pt x="486" y="504"/>
                  </a:lnTo>
                  <a:lnTo>
                    <a:pt x="467" y="522"/>
                  </a:lnTo>
                  <a:lnTo>
                    <a:pt x="455" y="540"/>
                  </a:lnTo>
                  <a:lnTo>
                    <a:pt x="443" y="559"/>
                  </a:lnTo>
                  <a:lnTo>
                    <a:pt x="430" y="577"/>
                  </a:lnTo>
                  <a:lnTo>
                    <a:pt x="412" y="596"/>
                  </a:lnTo>
                  <a:lnTo>
                    <a:pt x="400" y="614"/>
                  </a:lnTo>
                  <a:lnTo>
                    <a:pt x="387" y="632"/>
                  </a:lnTo>
                  <a:lnTo>
                    <a:pt x="375" y="651"/>
                  </a:lnTo>
                  <a:lnTo>
                    <a:pt x="357" y="669"/>
                  </a:lnTo>
                  <a:lnTo>
                    <a:pt x="344" y="688"/>
                  </a:lnTo>
                  <a:lnTo>
                    <a:pt x="332" y="700"/>
                  </a:lnTo>
                  <a:lnTo>
                    <a:pt x="320" y="718"/>
                  </a:lnTo>
                  <a:lnTo>
                    <a:pt x="301" y="737"/>
                  </a:lnTo>
                  <a:lnTo>
                    <a:pt x="289" y="755"/>
                  </a:lnTo>
                  <a:lnTo>
                    <a:pt x="277" y="774"/>
                  </a:lnTo>
                  <a:lnTo>
                    <a:pt x="258" y="792"/>
                  </a:lnTo>
                  <a:lnTo>
                    <a:pt x="246" y="810"/>
                  </a:lnTo>
                  <a:lnTo>
                    <a:pt x="234" y="829"/>
                  </a:lnTo>
                  <a:lnTo>
                    <a:pt x="221" y="847"/>
                  </a:lnTo>
                  <a:lnTo>
                    <a:pt x="203" y="866"/>
                  </a:lnTo>
                  <a:lnTo>
                    <a:pt x="191" y="884"/>
                  </a:lnTo>
                  <a:lnTo>
                    <a:pt x="178" y="902"/>
                  </a:lnTo>
                  <a:lnTo>
                    <a:pt x="166" y="921"/>
                  </a:lnTo>
                  <a:lnTo>
                    <a:pt x="148" y="939"/>
                  </a:lnTo>
                  <a:lnTo>
                    <a:pt x="135" y="958"/>
                  </a:lnTo>
                  <a:lnTo>
                    <a:pt x="123" y="970"/>
                  </a:lnTo>
                  <a:lnTo>
                    <a:pt x="111" y="988"/>
                  </a:lnTo>
                  <a:lnTo>
                    <a:pt x="92" y="1007"/>
                  </a:lnTo>
                  <a:lnTo>
                    <a:pt x="80" y="1025"/>
                  </a:lnTo>
                  <a:lnTo>
                    <a:pt x="68" y="1044"/>
                  </a:lnTo>
                  <a:lnTo>
                    <a:pt x="55" y="1062"/>
                  </a:lnTo>
                  <a:lnTo>
                    <a:pt x="37" y="1080"/>
                  </a:lnTo>
                  <a:lnTo>
                    <a:pt x="25" y="1099"/>
                  </a:lnTo>
                  <a:lnTo>
                    <a:pt x="12" y="1117"/>
                  </a:lnTo>
                  <a:lnTo>
                    <a:pt x="0" y="113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5753" name="Freeform 357">
              <a:extLst>
                <a:ext uri="{FF2B5EF4-FFF2-40B4-BE49-F238E27FC236}">
                  <a16:creationId xmlns:a16="http://schemas.microsoft.com/office/drawing/2014/main" id="{484B0CEF-E781-A27F-CA42-049092C95F52}"/>
                </a:ext>
              </a:extLst>
            </p:cNvPr>
            <p:cNvSpPr>
              <a:spLocks/>
            </p:cNvSpPr>
            <p:nvPr/>
          </p:nvSpPr>
          <p:spPr bwMode="auto">
            <a:xfrm>
              <a:off x="679" y="2640"/>
              <a:ext cx="816" cy="1062"/>
            </a:xfrm>
            <a:custGeom>
              <a:avLst/>
              <a:gdLst>
                <a:gd name="T0" fmla="*/ 65 w 873"/>
                <a:gd name="T1" fmla="*/ 7 h 1136"/>
                <a:gd name="T2" fmla="*/ 64 w 873"/>
                <a:gd name="T3" fmla="*/ 7 h 1136"/>
                <a:gd name="T4" fmla="*/ 61 w 873"/>
                <a:gd name="T5" fmla="*/ 7 h 1136"/>
                <a:gd name="T6" fmla="*/ 60 w 873"/>
                <a:gd name="T7" fmla="*/ 10 h 1136"/>
                <a:gd name="T8" fmla="*/ 57 w 873"/>
                <a:gd name="T9" fmla="*/ 13 h 1136"/>
                <a:gd name="T10" fmla="*/ 56 w 873"/>
                <a:gd name="T11" fmla="*/ 16 h 1136"/>
                <a:gd name="T12" fmla="*/ 53 w 873"/>
                <a:gd name="T13" fmla="*/ 19 h 1136"/>
                <a:gd name="T14" fmla="*/ 50 w 873"/>
                <a:gd name="T15" fmla="*/ 21 h 1136"/>
                <a:gd name="T16" fmla="*/ 49 w 873"/>
                <a:gd name="T17" fmla="*/ 24 h 1136"/>
                <a:gd name="T18" fmla="*/ 47 w 873"/>
                <a:gd name="T19" fmla="*/ 28 h 1136"/>
                <a:gd name="T20" fmla="*/ 44 w 873"/>
                <a:gd name="T21" fmla="*/ 30 h 1136"/>
                <a:gd name="T22" fmla="*/ 43 w 873"/>
                <a:gd name="T23" fmla="*/ 33 h 1136"/>
                <a:gd name="T24" fmla="*/ 40 w 873"/>
                <a:gd name="T25" fmla="*/ 35 h 1136"/>
                <a:gd name="T26" fmla="*/ 38 w 873"/>
                <a:gd name="T27" fmla="*/ 38 h 1136"/>
                <a:gd name="T28" fmla="*/ 36 w 873"/>
                <a:gd name="T29" fmla="*/ 41 h 1136"/>
                <a:gd name="T30" fmla="*/ 34 w 873"/>
                <a:gd name="T31" fmla="*/ 44 h 1136"/>
                <a:gd name="T32" fmla="*/ 32 w 873"/>
                <a:gd name="T33" fmla="*/ 47 h 1136"/>
                <a:gd name="T34" fmla="*/ 30 w 873"/>
                <a:gd name="T35" fmla="*/ 50 h 1136"/>
                <a:gd name="T36" fmla="*/ 28 w 873"/>
                <a:gd name="T37" fmla="*/ 51 h 1136"/>
                <a:gd name="T38" fmla="*/ 26 w 873"/>
                <a:gd name="T39" fmla="*/ 54 h 1136"/>
                <a:gd name="T40" fmla="*/ 23 w 873"/>
                <a:gd name="T41" fmla="*/ 57 h 1136"/>
                <a:gd name="T42" fmla="*/ 21 w 873"/>
                <a:gd name="T43" fmla="*/ 61 h 1136"/>
                <a:gd name="T44" fmla="*/ 19 w 873"/>
                <a:gd name="T45" fmla="*/ 62 h 1136"/>
                <a:gd name="T46" fmla="*/ 18 w 873"/>
                <a:gd name="T47" fmla="*/ 66 h 1136"/>
                <a:gd name="T48" fmla="*/ 15 w 873"/>
                <a:gd name="T49" fmla="*/ 69 h 1136"/>
                <a:gd name="T50" fmla="*/ 13 w 873"/>
                <a:gd name="T51" fmla="*/ 71 h 1136"/>
                <a:gd name="T52" fmla="*/ 10 w 873"/>
                <a:gd name="T53" fmla="*/ 74 h 1136"/>
                <a:gd name="T54" fmla="*/ 7 w 873"/>
                <a:gd name="T55" fmla="*/ 76 h 1136"/>
                <a:gd name="T56" fmla="*/ 7 w 873"/>
                <a:gd name="T57" fmla="*/ 79 h 1136"/>
                <a:gd name="T58" fmla="*/ 7 w 873"/>
                <a:gd name="T59" fmla="*/ 81 h 1136"/>
                <a:gd name="T60" fmla="*/ 7 w 873"/>
                <a:gd name="T61" fmla="*/ 85 h 1136"/>
                <a:gd name="T62" fmla="*/ 0 w 873"/>
                <a:gd name="T63" fmla="*/ 87 h 11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873" h="1136">
                  <a:moveTo>
                    <a:pt x="873" y="0"/>
                  </a:moveTo>
                  <a:lnTo>
                    <a:pt x="855" y="19"/>
                  </a:lnTo>
                  <a:lnTo>
                    <a:pt x="842" y="37"/>
                  </a:lnTo>
                  <a:lnTo>
                    <a:pt x="830" y="56"/>
                  </a:lnTo>
                  <a:lnTo>
                    <a:pt x="818" y="74"/>
                  </a:lnTo>
                  <a:lnTo>
                    <a:pt x="799" y="92"/>
                  </a:lnTo>
                  <a:lnTo>
                    <a:pt x="787" y="111"/>
                  </a:lnTo>
                  <a:lnTo>
                    <a:pt x="775" y="129"/>
                  </a:lnTo>
                  <a:lnTo>
                    <a:pt x="762" y="148"/>
                  </a:lnTo>
                  <a:lnTo>
                    <a:pt x="744" y="160"/>
                  </a:lnTo>
                  <a:lnTo>
                    <a:pt x="732" y="178"/>
                  </a:lnTo>
                  <a:lnTo>
                    <a:pt x="719" y="197"/>
                  </a:lnTo>
                  <a:lnTo>
                    <a:pt x="707" y="215"/>
                  </a:lnTo>
                  <a:lnTo>
                    <a:pt x="689" y="234"/>
                  </a:lnTo>
                  <a:lnTo>
                    <a:pt x="676" y="252"/>
                  </a:lnTo>
                  <a:lnTo>
                    <a:pt x="664" y="270"/>
                  </a:lnTo>
                  <a:lnTo>
                    <a:pt x="652" y="289"/>
                  </a:lnTo>
                  <a:lnTo>
                    <a:pt x="633" y="307"/>
                  </a:lnTo>
                  <a:lnTo>
                    <a:pt x="621" y="326"/>
                  </a:lnTo>
                  <a:lnTo>
                    <a:pt x="609" y="344"/>
                  </a:lnTo>
                  <a:lnTo>
                    <a:pt x="596" y="362"/>
                  </a:lnTo>
                  <a:lnTo>
                    <a:pt x="578" y="381"/>
                  </a:lnTo>
                  <a:lnTo>
                    <a:pt x="566" y="399"/>
                  </a:lnTo>
                  <a:lnTo>
                    <a:pt x="553" y="418"/>
                  </a:lnTo>
                  <a:lnTo>
                    <a:pt x="541" y="430"/>
                  </a:lnTo>
                  <a:lnTo>
                    <a:pt x="523" y="448"/>
                  </a:lnTo>
                  <a:lnTo>
                    <a:pt x="510" y="467"/>
                  </a:lnTo>
                  <a:lnTo>
                    <a:pt x="498" y="485"/>
                  </a:lnTo>
                  <a:lnTo>
                    <a:pt x="486" y="504"/>
                  </a:lnTo>
                  <a:lnTo>
                    <a:pt x="467" y="522"/>
                  </a:lnTo>
                  <a:lnTo>
                    <a:pt x="455" y="540"/>
                  </a:lnTo>
                  <a:lnTo>
                    <a:pt x="443" y="559"/>
                  </a:lnTo>
                  <a:lnTo>
                    <a:pt x="430" y="577"/>
                  </a:lnTo>
                  <a:lnTo>
                    <a:pt x="412" y="596"/>
                  </a:lnTo>
                  <a:lnTo>
                    <a:pt x="400" y="614"/>
                  </a:lnTo>
                  <a:lnTo>
                    <a:pt x="387" y="632"/>
                  </a:lnTo>
                  <a:lnTo>
                    <a:pt x="375" y="651"/>
                  </a:lnTo>
                  <a:lnTo>
                    <a:pt x="357" y="669"/>
                  </a:lnTo>
                  <a:lnTo>
                    <a:pt x="344" y="688"/>
                  </a:lnTo>
                  <a:lnTo>
                    <a:pt x="332" y="700"/>
                  </a:lnTo>
                  <a:lnTo>
                    <a:pt x="320" y="718"/>
                  </a:lnTo>
                  <a:lnTo>
                    <a:pt x="301" y="737"/>
                  </a:lnTo>
                  <a:lnTo>
                    <a:pt x="289" y="755"/>
                  </a:lnTo>
                  <a:lnTo>
                    <a:pt x="277" y="774"/>
                  </a:lnTo>
                  <a:lnTo>
                    <a:pt x="258" y="792"/>
                  </a:lnTo>
                  <a:lnTo>
                    <a:pt x="246" y="810"/>
                  </a:lnTo>
                  <a:lnTo>
                    <a:pt x="234" y="829"/>
                  </a:lnTo>
                  <a:lnTo>
                    <a:pt x="221" y="847"/>
                  </a:lnTo>
                  <a:lnTo>
                    <a:pt x="203" y="866"/>
                  </a:lnTo>
                  <a:lnTo>
                    <a:pt x="191" y="884"/>
                  </a:lnTo>
                  <a:lnTo>
                    <a:pt x="178" y="902"/>
                  </a:lnTo>
                  <a:lnTo>
                    <a:pt x="166" y="921"/>
                  </a:lnTo>
                  <a:lnTo>
                    <a:pt x="148" y="939"/>
                  </a:lnTo>
                  <a:lnTo>
                    <a:pt x="135" y="958"/>
                  </a:lnTo>
                  <a:lnTo>
                    <a:pt x="123" y="970"/>
                  </a:lnTo>
                  <a:lnTo>
                    <a:pt x="111" y="988"/>
                  </a:lnTo>
                  <a:lnTo>
                    <a:pt x="92" y="1007"/>
                  </a:lnTo>
                  <a:lnTo>
                    <a:pt x="80" y="1025"/>
                  </a:lnTo>
                  <a:lnTo>
                    <a:pt x="68" y="1044"/>
                  </a:lnTo>
                  <a:lnTo>
                    <a:pt x="55" y="1062"/>
                  </a:lnTo>
                  <a:lnTo>
                    <a:pt x="37" y="1080"/>
                  </a:lnTo>
                  <a:lnTo>
                    <a:pt x="25" y="1099"/>
                  </a:lnTo>
                  <a:lnTo>
                    <a:pt x="12" y="1117"/>
                  </a:lnTo>
                  <a:lnTo>
                    <a:pt x="0" y="113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5754" name="Freeform 358">
              <a:extLst>
                <a:ext uri="{FF2B5EF4-FFF2-40B4-BE49-F238E27FC236}">
                  <a16:creationId xmlns:a16="http://schemas.microsoft.com/office/drawing/2014/main" id="{33DEBC29-7A1E-06A2-EF9D-C9505AADA15A}"/>
                </a:ext>
              </a:extLst>
            </p:cNvPr>
            <p:cNvSpPr>
              <a:spLocks/>
            </p:cNvSpPr>
            <p:nvPr/>
          </p:nvSpPr>
          <p:spPr bwMode="auto">
            <a:xfrm>
              <a:off x="679" y="2640"/>
              <a:ext cx="816" cy="1062"/>
            </a:xfrm>
            <a:custGeom>
              <a:avLst/>
              <a:gdLst>
                <a:gd name="T0" fmla="*/ 65 w 873"/>
                <a:gd name="T1" fmla="*/ 7 h 1136"/>
                <a:gd name="T2" fmla="*/ 64 w 873"/>
                <a:gd name="T3" fmla="*/ 7 h 1136"/>
                <a:gd name="T4" fmla="*/ 61 w 873"/>
                <a:gd name="T5" fmla="*/ 7 h 1136"/>
                <a:gd name="T6" fmla="*/ 60 w 873"/>
                <a:gd name="T7" fmla="*/ 10 h 1136"/>
                <a:gd name="T8" fmla="*/ 57 w 873"/>
                <a:gd name="T9" fmla="*/ 13 h 1136"/>
                <a:gd name="T10" fmla="*/ 56 w 873"/>
                <a:gd name="T11" fmla="*/ 16 h 1136"/>
                <a:gd name="T12" fmla="*/ 53 w 873"/>
                <a:gd name="T13" fmla="*/ 19 h 1136"/>
                <a:gd name="T14" fmla="*/ 50 w 873"/>
                <a:gd name="T15" fmla="*/ 21 h 1136"/>
                <a:gd name="T16" fmla="*/ 49 w 873"/>
                <a:gd name="T17" fmla="*/ 24 h 1136"/>
                <a:gd name="T18" fmla="*/ 47 w 873"/>
                <a:gd name="T19" fmla="*/ 28 h 1136"/>
                <a:gd name="T20" fmla="*/ 44 w 873"/>
                <a:gd name="T21" fmla="*/ 30 h 1136"/>
                <a:gd name="T22" fmla="*/ 43 w 873"/>
                <a:gd name="T23" fmla="*/ 33 h 1136"/>
                <a:gd name="T24" fmla="*/ 40 w 873"/>
                <a:gd name="T25" fmla="*/ 35 h 1136"/>
                <a:gd name="T26" fmla="*/ 38 w 873"/>
                <a:gd name="T27" fmla="*/ 38 h 1136"/>
                <a:gd name="T28" fmla="*/ 36 w 873"/>
                <a:gd name="T29" fmla="*/ 41 h 1136"/>
                <a:gd name="T30" fmla="*/ 34 w 873"/>
                <a:gd name="T31" fmla="*/ 44 h 1136"/>
                <a:gd name="T32" fmla="*/ 32 w 873"/>
                <a:gd name="T33" fmla="*/ 47 h 1136"/>
                <a:gd name="T34" fmla="*/ 30 w 873"/>
                <a:gd name="T35" fmla="*/ 50 h 1136"/>
                <a:gd name="T36" fmla="*/ 28 w 873"/>
                <a:gd name="T37" fmla="*/ 51 h 1136"/>
                <a:gd name="T38" fmla="*/ 26 w 873"/>
                <a:gd name="T39" fmla="*/ 54 h 1136"/>
                <a:gd name="T40" fmla="*/ 23 w 873"/>
                <a:gd name="T41" fmla="*/ 57 h 1136"/>
                <a:gd name="T42" fmla="*/ 21 w 873"/>
                <a:gd name="T43" fmla="*/ 61 h 1136"/>
                <a:gd name="T44" fmla="*/ 19 w 873"/>
                <a:gd name="T45" fmla="*/ 62 h 1136"/>
                <a:gd name="T46" fmla="*/ 18 w 873"/>
                <a:gd name="T47" fmla="*/ 66 h 1136"/>
                <a:gd name="T48" fmla="*/ 15 w 873"/>
                <a:gd name="T49" fmla="*/ 69 h 1136"/>
                <a:gd name="T50" fmla="*/ 13 w 873"/>
                <a:gd name="T51" fmla="*/ 71 h 1136"/>
                <a:gd name="T52" fmla="*/ 10 w 873"/>
                <a:gd name="T53" fmla="*/ 74 h 1136"/>
                <a:gd name="T54" fmla="*/ 7 w 873"/>
                <a:gd name="T55" fmla="*/ 76 h 1136"/>
                <a:gd name="T56" fmla="*/ 7 w 873"/>
                <a:gd name="T57" fmla="*/ 79 h 1136"/>
                <a:gd name="T58" fmla="*/ 7 w 873"/>
                <a:gd name="T59" fmla="*/ 81 h 1136"/>
                <a:gd name="T60" fmla="*/ 7 w 873"/>
                <a:gd name="T61" fmla="*/ 85 h 1136"/>
                <a:gd name="T62" fmla="*/ 0 w 873"/>
                <a:gd name="T63" fmla="*/ 87 h 11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873" h="1136">
                  <a:moveTo>
                    <a:pt x="873" y="0"/>
                  </a:moveTo>
                  <a:lnTo>
                    <a:pt x="855" y="19"/>
                  </a:lnTo>
                  <a:lnTo>
                    <a:pt x="842" y="37"/>
                  </a:lnTo>
                  <a:lnTo>
                    <a:pt x="830" y="56"/>
                  </a:lnTo>
                  <a:lnTo>
                    <a:pt x="818" y="74"/>
                  </a:lnTo>
                  <a:lnTo>
                    <a:pt x="799" y="92"/>
                  </a:lnTo>
                  <a:lnTo>
                    <a:pt x="787" y="111"/>
                  </a:lnTo>
                  <a:lnTo>
                    <a:pt x="775" y="129"/>
                  </a:lnTo>
                  <a:lnTo>
                    <a:pt x="762" y="148"/>
                  </a:lnTo>
                  <a:lnTo>
                    <a:pt x="744" y="160"/>
                  </a:lnTo>
                  <a:lnTo>
                    <a:pt x="732" y="178"/>
                  </a:lnTo>
                  <a:lnTo>
                    <a:pt x="719" y="197"/>
                  </a:lnTo>
                  <a:lnTo>
                    <a:pt x="707" y="215"/>
                  </a:lnTo>
                  <a:lnTo>
                    <a:pt x="689" y="234"/>
                  </a:lnTo>
                  <a:lnTo>
                    <a:pt x="676" y="252"/>
                  </a:lnTo>
                  <a:lnTo>
                    <a:pt x="664" y="270"/>
                  </a:lnTo>
                  <a:lnTo>
                    <a:pt x="652" y="289"/>
                  </a:lnTo>
                  <a:lnTo>
                    <a:pt x="633" y="307"/>
                  </a:lnTo>
                  <a:lnTo>
                    <a:pt x="621" y="326"/>
                  </a:lnTo>
                  <a:lnTo>
                    <a:pt x="609" y="344"/>
                  </a:lnTo>
                  <a:lnTo>
                    <a:pt x="596" y="362"/>
                  </a:lnTo>
                  <a:lnTo>
                    <a:pt x="578" y="381"/>
                  </a:lnTo>
                  <a:lnTo>
                    <a:pt x="566" y="399"/>
                  </a:lnTo>
                  <a:lnTo>
                    <a:pt x="553" y="418"/>
                  </a:lnTo>
                  <a:lnTo>
                    <a:pt x="541" y="430"/>
                  </a:lnTo>
                  <a:lnTo>
                    <a:pt x="523" y="448"/>
                  </a:lnTo>
                  <a:lnTo>
                    <a:pt x="510" y="467"/>
                  </a:lnTo>
                  <a:lnTo>
                    <a:pt x="498" y="485"/>
                  </a:lnTo>
                  <a:lnTo>
                    <a:pt x="486" y="504"/>
                  </a:lnTo>
                  <a:lnTo>
                    <a:pt x="467" y="522"/>
                  </a:lnTo>
                  <a:lnTo>
                    <a:pt x="455" y="540"/>
                  </a:lnTo>
                  <a:lnTo>
                    <a:pt x="443" y="559"/>
                  </a:lnTo>
                  <a:lnTo>
                    <a:pt x="430" y="577"/>
                  </a:lnTo>
                  <a:lnTo>
                    <a:pt x="412" y="596"/>
                  </a:lnTo>
                  <a:lnTo>
                    <a:pt x="400" y="614"/>
                  </a:lnTo>
                  <a:lnTo>
                    <a:pt x="387" y="632"/>
                  </a:lnTo>
                  <a:lnTo>
                    <a:pt x="375" y="651"/>
                  </a:lnTo>
                  <a:lnTo>
                    <a:pt x="357" y="669"/>
                  </a:lnTo>
                  <a:lnTo>
                    <a:pt x="344" y="688"/>
                  </a:lnTo>
                  <a:lnTo>
                    <a:pt x="332" y="700"/>
                  </a:lnTo>
                  <a:lnTo>
                    <a:pt x="320" y="718"/>
                  </a:lnTo>
                  <a:lnTo>
                    <a:pt x="301" y="737"/>
                  </a:lnTo>
                  <a:lnTo>
                    <a:pt x="289" y="755"/>
                  </a:lnTo>
                  <a:lnTo>
                    <a:pt x="277" y="774"/>
                  </a:lnTo>
                  <a:lnTo>
                    <a:pt x="258" y="792"/>
                  </a:lnTo>
                  <a:lnTo>
                    <a:pt x="246" y="810"/>
                  </a:lnTo>
                  <a:lnTo>
                    <a:pt x="234" y="829"/>
                  </a:lnTo>
                  <a:lnTo>
                    <a:pt x="221" y="847"/>
                  </a:lnTo>
                  <a:lnTo>
                    <a:pt x="203" y="866"/>
                  </a:lnTo>
                  <a:lnTo>
                    <a:pt x="191" y="884"/>
                  </a:lnTo>
                  <a:lnTo>
                    <a:pt x="178" y="902"/>
                  </a:lnTo>
                  <a:lnTo>
                    <a:pt x="166" y="921"/>
                  </a:lnTo>
                  <a:lnTo>
                    <a:pt x="148" y="939"/>
                  </a:lnTo>
                  <a:lnTo>
                    <a:pt x="135" y="958"/>
                  </a:lnTo>
                  <a:lnTo>
                    <a:pt x="123" y="970"/>
                  </a:lnTo>
                  <a:lnTo>
                    <a:pt x="111" y="988"/>
                  </a:lnTo>
                  <a:lnTo>
                    <a:pt x="92" y="1007"/>
                  </a:lnTo>
                  <a:lnTo>
                    <a:pt x="80" y="1025"/>
                  </a:lnTo>
                  <a:lnTo>
                    <a:pt x="68" y="1044"/>
                  </a:lnTo>
                  <a:lnTo>
                    <a:pt x="55" y="1062"/>
                  </a:lnTo>
                  <a:lnTo>
                    <a:pt x="37" y="1080"/>
                  </a:lnTo>
                  <a:lnTo>
                    <a:pt x="25" y="1099"/>
                  </a:lnTo>
                  <a:lnTo>
                    <a:pt x="12" y="1117"/>
                  </a:lnTo>
                  <a:lnTo>
                    <a:pt x="0" y="113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5755" name="Freeform 359">
              <a:extLst>
                <a:ext uri="{FF2B5EF4-FFF2-40B4-BE49-F238E27FC236}">
                  <a16:creationId xmlns:a16="http://schemas.microsoft.com/office/drawing/2014/main" id="{8EE3FB12-99A1-E4BE-88AC-730356DD3EA0}"/>
                </a:ext>
              </a:extLst>
            </p:cNvPr>
            <p:cNvSpPr>
              <a:spLocks/>
            </p:cNvSpPr>
            <p:nvPr/>
          </p:nvSpPr>
          <p:spPr bwMode="auto">
            <a:xfrm>
              <a:off x="679" y="2640"/>
              <a:ext cx="816" cy="1062"/>
            </a:xfrm>
            <a:custGeom>
              <a:avLst/>
              <a:gdLst>
                <a:gd name="T0" fmla="*/ 65 w 873"/>
                <a:gd name="T1" fmla="*/ 7 h 1136"/>
                <a:gd name="T2" fmla="*/ 64 w 873"/>
                <a:gd name="T3" fmla="*/ 7 h 1136"/>
                <a:gd name="T4" fmla="*/ 61 w 873"/>
                <a:gd name="T5" fmla="*/ 7 h 1136"/>
                <a:gd name="T6" fmla="*/ 60 w 873"/>
                <a:gd name="T7" fmla="*/ 10 h 1136"/>
                <a:gd name="T8" fmla="*/ 57 w 873"/>
                <a:gd name="T9" fmla="*/ 13 h 1136"/>
                <a:gd name="T10" fmla="*/ 56 w 873"/>
                <a:gd name="T11" fmla="*/ 16 h 1136"/>
                <a:gd name="T12" fmla="*/ 53 w 873"/>
                <a:gd name="T13" fmla="*/ 19 h 1136"/>
                <a:gd name="T14" fmla="*/ 50 w 873"/>
                <a:gd name="T15" fmla="*/ 21 h 1136"/>
                <a:gd name="T16" fmla="*/ 49 w 873"/>
                <a:gd name="T17" fmla="*/ 24 h 1136"/>
                <a:gd name="T18" fmla="*/ 47 w 873"/>
                <a:gd name="T19" fmla="*/ 28 h 1136"/>
                <a:gd name="T20" fmla="*/ 44 w 873"/>
                <a:gd name="T21" fmla="*/ 30 h 1136"/>
                <a:gd name="T22" fmla="*/ 43 w 873"/>
                <a:gd name="T23" fmla="*/ 33 h 1136"/>
                <a:gd name="T24" fmla="*/ 40 w 873"/>
                <a:gd name="T25" fmla="*/ 35 h 1136"/>
                <a:gd name="T26" fmla="*/ 38 w 873"/>
                <a:gd name="T27" fmla="*/ 38 h 1136"/>
                <a:gd name="T28" fmla="*/ 36 w 873"/>
                <a:gd name="T29" fmla="*/ 41 h 1136"/>
                <a:gd name="T30" fmla="*/ 34 w 873"/>
                <a:gd name="T31" fmla="*/ 44 h 1136"/>
                <a:gd name="T32" fmla="*/ 32 w 873"/>
                <a:gd name="T33" fmla="*/ 47 h 1136"/>
                <a:gd name="T34" fmla="*/ 30 w 873"/>
                <a:gd name="T35" fmla="*/ 50 h 1136"/>
                <a:gd name="T36" fmla="*/ 28 w 873"/>
                <a:gd name="T37" fmla="*/ 51 h 1136"/>
                <a:gd name="T38" fmla="*/ 26 w 873"/>
                <a:gd name="T39" fmla="*/ 54 h 1136"/>
                <a:gd name="T40" fmla="*/ 23 w 873"/>
                <a:gd name="T41" fmla="*/ 57 h 1136"/>
                <a:gd name="T42" fmla="*/ 21 w 873"/>
                <a:gd name="T43" fmla="*/ 61 h 1136"/>
                <a:gd name="T44" fmla="*/ 19 w 873"/>
                <a:gd name="T45" fmla="*/ 62 h 1136"/>
                <a:gd name="T46" fmla="*/ 18 w 873"/>
                <a:gd name="T47" fmla="*/ 66 h 1136"/>
                <a:gd name="T48" fmla="*/ 15 w 873"/>
                <a:gd name="T49" fmla="*/ 69 h 1136"/>
                <a:gd name="T50" fmla="*/ 13 w 873"/>
                <a:gd name="T51" fmla="*/ 71 h 1136"/>
                <a:gd name="T52" fmla="*/ 10 w 873"/>
                <a:gd name="T53" fmla="*/ 74 h 1136"/>
                <a:gd name="T54" fmla="*/ 7 w 873"/>
                <a:gd name="T55" fmla="*/ 76 h 1136"/>
                <a:gd name="T56" fmla="*/ 7 w 873"/>
                <a:gd name="T57" fmla="*/ 79 h 1136"/>
                <a:gd name="T58" fmla="*/ 7 w 873"/>
                <a:gd name="T59" fmla="*/ 81 h 1136"/>
                <a:gd name="T60" fmla="*/ 7 w 873"/>
                <a:gd name="T61" fmla="*/ 85 h 1136"/>
                <a:gd name="T62" fmla="*/ 0 w 873"/>
                <a:gd name="T63" fmla="*/ 87 h 11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873" h="1136">
                  <a:moveTo>
                    <a:pt x="873" y="0"/>
                  </a:moveTo>
                  <a:lnTo>
                    <a:pt x="855" y="19"/>
                  </a:lnTo>
                  <a:lnTo>
                    <a:pt x="842" y="37"/>
                  </a:lnTo>
                  <a:lnTo>
                    <a:pt x="830" y="56"/>
                  </a:lnTo>
                  <a:lnTo>
                    <a:pt x="818" y="74"/>
                  </a:lnTo>
                  <a:lnTo>
                    <a:pt x="799" y="92"/>
                  </a:lnTo>
                  <a:lnTo>
                    <a:pt x="787" y="111"/>
                  </a:lnTo>
                  <a:lnTo>
                    <a:pt x="775" y="129"/>
                  </a:lnTo>
                  <a:lnTo>
                    <a:pt x="762" y="148"/>
                  </a:lnTo>
                  <a:lnTo>
                    <a:pt x="744" y="160"/>
                  </a:lnTo>
                  <a:lnTo>
                    <a:pt x="732" y="178"/>
                  </a:lnTo>
                  <a:lnTo>
                    <a:pt x="719" y="197"/>
                  </a:lnTo>
                  <a:lnTo>
                    <a:pt x="707" y="215"/>
                  </a:lnTo>
                  <a:lnTo>
                    <a:pt x="689" y="234"/>
                  </a:lnTo>
                  <a:lnTo>
                    <a:pt x="676" y="252"/>
                  </a:lnTo>
                  <a:lnTo>
                    <a:pt x="664" y="270"/>
                  </a:lnTo>
                  <a:lnTo>
                    <a:pt x="652" y="289"/>
                  </a:lnTo>
                  <a:lnTo>
                    <a:pt x="633" y="307"/>
                  </a:lnTo>
                  <a:lnTo>
                    <a:pt x="621" y="326"/>
                  </a:lnTo>
                  <a:lnTo>
                    <a:pt x="609" y="344"/>
                  </a:lnTo>
                  <a:lnTo>
                    <a:pt x="596" y="362"/>
                  </a:lnTo>
                  <a:lnTo>
                    <a:pt x="578" y="381"/>
                  </a:lnTo>
                  <a:lnTo>
                    <a:pt x="566" y="399"/>
                  </a:lnTo>
                  <a:lnTo>
                    <a:pt x="553" y="418"/>
                  </a:lnTo>
                  <a:lnTo>
                    <a:pt x="541" y="430"/>
                  </a:lnTo>
                  <a:lnTo>
                    <a:pt x="523" y="448"/>
                  </a:lnTo>
                  <a:lnTo>
                    <a:pt x="510" y="467"/>
                  </a:lnTo>
                  <a:lnTo>
                    <a:pt x="498" y="485"/>
                  </a:lnTo>
                  <a:lnTo>
                    <a:pt x="486" y="504"/>
                  </a:lnTo>
                  <a:lnTo>
                    <a:pt x="467" y="522"/>
                  </a:lnTo>
                  <a:lnTo>
                    <a:pt x="455" y="540"/>
                  </a:lnTo>
                  <a:lnTo>
                    <a:pt x="443" y="559"/>
                  </a:lnTo>
                  <a:lnTo>
                    <a:pt x="430" y="577"/>
                  </a:lnTo>
                  <a:lnTo>
                    <a:pt x="412" y="596"/>
                  </a:lnTo>
                  <a:lnTo>
                    <a:pt x="400" y="614"/>
                  </a:lnTo>
                  <a:lnTo>
                    <a:pt x="387" y="632"/>
                  </a:lnTo>
                  <a:lnTo>
                    <a:pt x="375" y="651"/>
                  </a:lnTo>
                  <a:lnTo>
                    <a:pt x="357" y="669"/>
                  </a:lnTo>
                  <a:lnTo>
                    <a:pt x="344" y="688"/>
                  </a:lnTo>
                  <a:lnTo>
                    <a:pt x="332" y="700"/>
                  </a:lnTo>
                  <a:lnTo>
                    <a:pt x="320" y="718"/>
                  </a:lnTo>
                  <a:lnTo>
                    <a:pt x="301" y="737"/>
                  </a:lnTo>
                  <a:lnTo>
                    <a:pt x="289" y="755"/>
                  </a:lnTo>
                  <a:lnTo>
                    <a:pt x="277" y="774"/>
                  </a:lnTo>
                  <a:lnTo>
                    <a:pt x="258" y="792"/>
                  </a:lnTo>
                  <a:lnTo>
                    <a:pt x="246" y="810"/>
                  </a:lnTo>
                  <a:lnTo>
                    <a:pt x="234" y="829"/>
                  </a:lnTo>
                  <a:lnTo>
                    <a:pt x="221" y="847"/>
                  </a:lnTo>
                  <a:lnTo>
                    <a:pt x="203" y="866"/>
                  </a:lnTo>
                  <a:lnTo>
                    <a:pt x="191" y="884"/>
                  </a:lnTo>
                  <a:lnTo>
                    <a:pt x="178" y="902"/>
                  </a:lnTo>
                  <a:lnTo>
                    <a:pt x="166" y="921"/>
                  </a:lnTo>
                  <a:lnTo>
                    <a:pt x="148" y="939"/>
                  </a:lnTo>
                  <a:lnTo>
                    <a:pt x="135" y="958"/>
                  </a:lnTo>
                  <a:lnTo>
                    <a:pt x="123" y="970"/>
                  </a:lnTo>
                  <a:lnTo>
                    <a:pt x="111" y="988"/>
                  </a:lnTo>
                  <a:lnTo>
                    <a:pt x="92" y="1007"/>
                  </a:lnTo>
                  <a:lnTo>
                    <a:pt x="80" y="1025"/>
                  </a:lnTo>
                  <a:lnTo>
                    <a:pt x="68" y="1044"/>
                  </a:lnTo>
                  <a:lnTo>
                    <a:pt x="55" y="1062"/>
                  </a:lnTo>
                  <a:lnTo>
                    <a:pt x="37" y="1080"/>
                  </a:lnTo>
                  <a:lnTo>
                    <a:pt x="25" y="1099"/>
                  </a:lnTo>
                  <a:lnTo>
                    <a:pt x="12" y="1117"/>
                  </a:lnTo>
                  <a:lnTo>
                    <a:pt x="0" y="113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5756" name="Freeform 360">
              <a:extLst>
                <a:ext uri="{FF2B5EF4-FFF2-40B4-BE49-F238E27FC236}">
                  <a16:creationId xmlns:a16="http://schemas.microsoft.com/office/drawing/2014/main" id="{44E1A94C-9F11-2B08-074F-CC794F37EDAF}"/>
                </a:ext>
              </a:extLst>
            </p:cNvPr>
            <p:cNvSpPr>
              <a:spLocks/>
            </p:cNvSpPr>
            <p:nvPr/>
          </p:nvSpPr>
          <p:spPr bwMode="auto">
            <a:xfrm>
              <a:off x="679" y="2640"/>
              <a:ext cx="816" cy="1062"/>
            </a:xfrm>
            <a:custGeom>
              <a:avLst/>
              <a:gdLst>
                <a:gd name="T0" fmla="*/ 65 w 873"/>
                <a:gd name="T1" fmla="*/ 7 h 1136"/>
                <a:gd name="T2" fmla="*/ 64 w 873"/>
                <a:gd name="T3" fmla="*/ 7 h 1136"/>
                <a:gd name="T4" fmla="*/ 61 w 873"/>
                <a:gd name="T5" fmla="*/ 7 h 1136"/>
                <a:gd name="T6" fmla="*/ 60 w 873"/>
                <a:gd name="T7" fmla="*/ 10 h 1136"/>
                <a:gd name="T8" fmla="*/ 57 w 873"/>
                <a:gd name="T9" fmla="*/ 13 h 1136"/>
                <a:gd name="T10" fmla="*/ 56 w 873"/>
                <a:gd name="T11" fmla="*/ 16 h 1136"/>
                <a:gd name="T12" fmla="*/ 53 w 873"/>
                <a:gd name="T13" fmla="*/ 19 h 1136"/>
                <a:gd name="T14" fmla="*/ 50 w 873"/>
                <a:gd name="T15" fmla="*/ 21 h 1136"/>
                <a:gd name="T16" fmla="*/ 49 w 873"/>
                <a:gd name="T17" fmla="*/ 24 h 1136"/>
                <a:gd name="T18" fmla="*/ 47 w 873"/>
                <a:gd name="T19" fmla="*/ 28 h 1136"/>
                <a:gd name="T20" fmla="*/ 44 w 873"/>
                <a:gd name="T21" fmla="*/ 30 h 1136"/>
                <a:gd name="T22" fmla="*/ 43 w 873"/>
                <a:gd name="T23" fmla="*/ 33 h 1136"/>
                <a:gd name="T24" fmla="*/ 40 w 873"/>
                <a:gd name="T25" fmla="*/ 35 h 1136"/>
                <a:gd name="T26" fmla="*/ 38 w 873"/>
                <a:gd name="T27" fmla="*/ 38 h 1136"/>
                <a:gd name="T28" fmla="*/ 36 w 873"/>
                <a:gd name="T29" fmla="*/ 41 h 1136"/>
                <a:gd name="T30" fmla="*/ 34 w 873"/>
                <a:gd name="T31" fmla="*/ 44 h 1136"/>
                <a:gd name="T32" fmla="*/ 32 w 873"/>
                <a:gd name="T33" fmla="*/ 47 h 1136"/>
                <a:gd name="T34" fmla="*/ 30 w 873"/>
                <a:gd name="T35" fmla="*/ 50 h 1136"/>
                <a:gd name="T36" fmla="*/ 28 w 873"/>
                <a:gd name="T37" fmla="*/ 51 h 1136"/>
                <a:gd name="T38" fmla="*/ 26 w 873"/>
                <a:gd name="T39" fmla="*/ 54 h 1136"/>
                <a:gd name="T40" fmla="*/ 23 w 873"/>
                <a:gd name="T41" fmla="*/ 57 h 1136"/>
                <a:gd name="T42" fmla="*/ 21 w 873"/>
                <a:gd name="T43" fmla="*/ 61 h 1136"/>
                <a:gd name="T44" fmla="*/ 19 w 873"/>
                <a:gd name="T45" fmla="*/ 62 h 1136"/>
                <a:gd name="T46" fmla="*/ 18 w 873"/>
                <a:gd name="T47" fmla="*/ 66 h 1136"/>
                <a:gd name="T48" fmla="*/ 15 w 873"/>
                <a:gd name="T49" fmla="*/ 69 h 1136"/>
                <a:gd name="T50" fmla="*/ 13 w 873"/>
                <a:gd name="T51" fmla="*/ 71 h 1136"/>
                <a:gd name="T52" fmla="*/ 10 w 873"/>
                <a:gd name="T53" fmla="*/ 74 h 1136"/>
                <a:gd name="T54" fmla="*/ 7 w 873"/>
                <a:gd name="T55" fmla="*/ 76 h 1136"/>
                <a:gd name="T56" fmla="*/ 7 w 873"/>
                <a:gd name="T57" fmla="*/ 79 h 1136"/>
                <a:gd name="T58" fmla="*/ 7 w 873"/>
                <a:gd name="T59" fmla="*/ 81 h 1136"/>
                <a:gd name="T60" fmla="*/ 7 w 873"/>
                <a:gd name="T61" fmla="*/ 85 h 1136"/>
                <a:gd name="T62" fmla="*/ 0 w 873"/>
                <a:gd name="T63" fmla="*/ 87 h 11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873" h="1136">
                  <a:moveTo>
                    <a:pt x="873" y="0"/>
                  </a:moveTo>
                  <a:lnTo>
                    <a:pt x="855" y="19"/>
                  </a:lnTo>
                  <a:lnTo>
                    <a:pt x="842" y="37"/>
                  </a:lnTo>
                  <a:lnTo>
                    <a:pt x="830" y="56"/>
                  </a:lnTo>
                  <a:lnTo>
                    <a:pt x="818" y="74"/>
                  </a:lnTo>
                  <a:lnTo>
                    <a:pt x="799" y="92"/>
                  </a:lnTo>
                  <a:lnTo>
                    <a:pt x="787" y="111"/>
                  </a:lnTo>
                  <a:lnTo>
                    <a:pt x="775" y="129"/>
                  </a:lnTo>
                  <a:lnTo>
                    <a:pt x="762" y="148"/>
                  </a:lnTo>
                  <a:lnTo>
                    <a:pt x="744" y="160"/>
                  </a:lnTo>
                  <a:lnTo>
                    <a:pt x="732" y="178"/>
                  </a:lnTo>
                  <a:lnTo>
                    <a:pt x="719" y="197"/>
                  </a:lnTo>
                  <a:lnTo>
                    <a:pt x="707" y="215"/>
                  </a:lnTo>
                  <a:lnTo>
                    <a:pt x="689" y="234"/>
                  </a:lnTo>
                  <a:lnTo>
                    <a:pt x="676" y="252"/>
                  </a:lnTo>
                  <a:lnTo>
                    <a:pt x="664" y="270"/>
                  </a:lnTo>
                  <a:lnTo>
                    <a:pt x="652" y="289"/>
                  </a:lnTo>
                  <a:lnTo>
                    <a:pt x="633" y="307"/>
                  </a:lnTo>
                  <a:lnTo>
                    <a:pt x="621" y="326"/>
                  </a:lnTo>
                  <a:lnTo>
                    <a:pt x="609" y="344"/>
                  </a:lnTo>
                  <a:lnTo>
                    <a:pt x="596" y="362"/>
                  </a:lnTo>
                  <a:lnTo>
                    <a:pt x="578" y="381"/>
                  </a:lnTo>
                  <a:lnTo>
                    <a:pt x="566" y="399"/>
                  </a:lnTo>
                  <a:lnTo>
                    <a:pt x="553" y="418"/>
                  </a:lnTo>
                  <a:lnTo>
                    <a:pt x="541" y="430"/>
                  </a:lnTo>
                  <a:lnTo>
                    <a:pt x="523" y="448"/>
                  </a:lnTo>
                  <a:lnTo>
                    <a:pt x="510" y="467"/>
                  </a:lnTo>
                  <a:lnTo>
                    <a:pt x="498" y="485"/>
                  </a:lnTo>
                  <a:lnTo>
                    <a:pt x="486" y="504"/>
                  </a:lnTo>
                  <a:lnTo>
                    <a:pt x="467" y="522"/>
                  </a:lnTo>
                  <a:lnTo>
                    <a:pt x="455" y="540"/>
                  </a:lnTo>
                  <a:lnTo>
                    <a:pt x="443" y="559"/>
                  </a:lnTo>
                  <a:lnTo>
                    <a:pt x="430" y="577"/>
                  </a:lnTo>
                  <a:lnTo>
                    <a:pt x="412" y="596"/>
                  </a:lnTo>
                  <a:lnTo>
                    <a:pt x="400" y="614"/>
                  </a:lnTo>
                  <a:lnTo>
                    <a:pt x="387" y="632"/>
                  </a:lnTo>
                  <a:lnTo>
                    <a:pt x="375" y="651"/>
                  </a:lnTo>
                  <a:lnTo>
                    <a:pt x="357" y="669"/>
                  </a:lnTo>
                  <a:lnTo>
                    <a:pt x="344" y="688"/>
                  </a:lnTo>
                  <a:lnTo>
                    <a:pt x="332" y="700"/>
                  </a:lnTo>
                  <a:lnTo>
                    <a:pt x="320" y="718"/>
                  </a:lnTo>
                  <a:lnTo>
                    <a:pt x="301" y="737"/>
                  </a:lnTo>
                  <a:lnTo>
                    <a:pt x="289" y="755"/>
                  </a:lnTo>
                  <a:lnTo>
                    <a:pt x="277" y="774"/>
                  </a:lnTo>
                  <a:lnTo>
                    <a:pt x="258" y="792"/>
                  </a:lnTo>
                  <a:lnTo>
                    <a:pt x="246" y="810"/>
                  </a:lnTo>
                  <a:lnTo>
                    <a:pt x="234" y="829"/>
                  </a:lnTo>
                  <a:lnTo>
                    <a:pt x="221" y="847"/>
                  </a:lnTo>
                  <a:lnTo>
                    <a:pt x="203" y="866"/>
                  </a:lnTo>
                  <a:lnTo>
                    <a:pt x="191" y="884"/>
                  </a:lnTo>
                  <a:lnTo>
                    <a:pt x="178" y="902"/>
                  </a:lnTo>
                  <a:lnTo>
                    <a:pt x="166" y="921"/>
                  </a:lnTo>
                  <a:lnTo>
                    <a:pt x="148" y="939"/>
                  </a:lnTo>
                  <a:lnTo>
                    <a:pt x="135" y="958"/>
                  </a:lnTo>
                  <a:lnTo>
                    <a:pt x="123" y="970"/>
                  </a:lnTo>
                  <a:lnTo>
                    <a:pt x="111" y="988"/>
                  </a:lnTo>
                  <a:lnTo>
                    <a:pt x="92" y="1007"/>
                  </a:lnTo>
                  <a:lnTo>
                    <a:pt x="80" y="1025"/>
                  </a:lnTo>
                  <a:lnTo>
                    <a:pt x="68" y="1044"/>
                  </a:lnTo>
                  <a:lnTo>
                    <a:pt x="55" y="1062"/>
                  </a:lnTo>
                  <a:lnTo>
                    <a:pt x="37" y="1080"/>
                  </a:lnTo>
                  <a:lnTo>
                    <a:pt x="25" y="1099"/>
                  </a:lnTo>
                  <a:lnTo>
                    <a:pt x="12" y="1117"/>
                  </a:lnTo>
                  <a:lnTo>
                    <a:pt x="0" y="113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5757" name="Freeform 361">
              <a:extLst>
                <a:ext uri="{FF2B5EF4-FFF2-40B4-BE49-F238E27FC236}">
                  <a16:creationId xmlns:a16="http://schemas.microsoft.com/office/drawing/2014/main" id="{F84256EA-C55D-AB7B-14CF-0DDE71776869}"/>
                </a:ext>
              </a:extLst>
            </p:cNvPr>
            <p:cNvSpPr>
              <a:spLocks/>
            </p:cNvSpPr>
            <p:nvPr/>
          </p:nvSpPr>
          <p:spPr bwMode="auto">
            <a:xfrm>
              <a:off x="679" y="2640"/>
              <a:ext cx="816" cy="1062"/>
            </a:xfrm>
            <a:custGeom>
              <a:avLst/>
              <a:gdLst>
                <a:gd name="T0" fmla="*/ 65 w 873"/>
                <a:gd name="T1" fmla="*/ 7 h 1136"/>
                <a:gd name="T2" fmla="*/ 64 w 873"/>
                <a:gd name="T3" fmla="*/ 7 h 1136"/>
                <a:gd name="T4" fmla="*/ 61 w 873"/>
                <a:gd name="T5" fmla="*/ 7 h 1136"/>
                <a:gd name="T6" fmla="*/ 60 w 873"/>
                <a:gd name="T7" fmla="*/ 10 h 1136"/>
                <a:gd name="T8" fmla="*/ 57 w 873"/>
                <a:gd name="T9" fmla="*/ 13 h 1136"/>
                <a:gd name="T10" fmla="*/ 56 w 873"/>
                <a:gd name="T11" fmla="*/ 16 h 1136"/>
                <a:gd name="T12" fmla="*/ 53 w 873"/>
                <a:gd name="T13" fmla="*/ 19 h 1136"/>
                <a:gd name="T14" fmla="*/ 50 w 873"/>
                <a:gd name="T15" fmla="*/ 21 h 1136"/>
                <a:gd name="T16" fmla="*/ 49 w 873"/>
                <a:gd name="T17" fmla="*/ 24 h 1136"/>
                <a:gd name="T18" fmla="*/ 47 w 873"/>
                <a:gd name="T19" fmla="*/ 28 h 1136"/>
                <a:gd name="T20" fmla="*/ 44 w 873"/>
                <a:gd name="T21" fmla="*/ 30 h 1136"/>
                <a:gd name="T22" fmla="*/ 43 w 873"/>
                <a:gd name="T23" fmla="*/ 33 h 1136"/>
                <a:gd name="T24" fmla="*/ 40 w 873"/>
                <a:gd name="T25" fmla="*/ 35 h 1136"/>
                <a:gd name="T26" fmla="*/ 38 w 873"/>
                <a:gd name="T27" fmla="*/ 38 h 1136"/>
                <a:gd name="T28" fmla="*/ 36 w 873"/>
                <a:gd name="T29" fmla="*/ 41 h 1136"/>
                <a:gd name="T30" fmla="*/ 34 w 873"/>
                <a:gd name="T31" fmla="*/ 44 h 1136"/>
                <a:gd name="T32" fmla="*/ 32 w 873"/>
                <a:gd name="T33" fmla="*/ 47 h 1136"/>
                <a:gd name="T34" fmla="*/ 30 w 873"/>
                <a:gd name="T35" fmla="*/ 50 h 1136"/>
                <a:gd name="T36" fmla="*/ 28 w 873"/>
                <a:gd name="T37" fmla="*/ 51 h 1136"/>
                <a:gd name="T38" fmla="*/ 26 w 873"/>
                <a:gd name="T39" fmla="*/ 54 h 1136"/>
                <a:gd name="T40" fmla="*/ 23 w 873"/>
                <a:gd name="T41" fmla="*/ 57 h 1136"/>
                <a:gd name="T42" fmla="*/ 21 w 873"/>
                <a:gd name="T43" fmla="*/ 61 h 1136"/>
                <a:gd name="T44" fmla="*/ 19 w 873"/>
                <a:gd name="T45" fmla="*/ 62 h 1136"/>
                <a:gd name="T46" fmla="*/ 18 w 873"/>
                <a:gd name="T47" fmla="*/ 66 h 1136"/>
                <a:gd name="T48" fmla="*/ 15 w 873"/>
                <a:gd name="T49" fmla="*/ 69 h 1136"/>
                <a:gd name="T50" fmla="*/ 13 w 873"/>
                <a:gd name="T51" fmla="*/ 71 h 1136"/>
                <a:gd name="T52" fmla="*/ 10 w 873"/>
                <a:gd name="T53" fmla="*/ 74 h 1136"/>
                <a:gd name="T54" fmla="*/ 7 w 873"/>
                <a:gd name="T55" fmla="*/ 76 h 1136"/>
                <a:gd name="T56" fmla="*/ 7 w 873"/>
                <a:gd name="T57" fmla="*/ 79 h 1136"/>
                <a:gd name="T58" fmla="*/ 7 w 873"/>
                <a:gd name="T59" fmla="*/ 81 h 1136"/>
                <a:gd name="T60" fmla="*/ 7 w 873"/>
                <a:gd name="T61" fmla="*/ 85 h 1136"/>
                <a:gd name="T62" fmla="*/ 0 w 873"/>
                <a:gd name="T63" fmla="*/ 87 h 11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873" h="1136">
                  <a:moveTo>
                    <a:pt x="873" y="0"/>
                  </a:moveTo>
                  <a:lnTo>
                    <a:pt x="855" y="19"/>
                  </a:lnTo>
                  <a:lnTo>
                    <a:pt x="842" y="37"/>
                  </a:lnTo>
                  <a:lnTo>
                    <a:pt x="830" y="56"/>
                  </a:lnTo>
                  <a:lnTo>
                    <a:pt x="818" y="74"/>
                  </a:lnTo>
                  <a:lnTo>
                    <a:pt x="799" y="92"/>
                  </a:lnTo>
                  <a:lnTo>
                    <a:pt x="787" y="111"/>
                  </a:lnTo>
                  <a:lnTo>
                    <a:pt x="775" y="129"/>
                  </a:lnTo>
                  <a:lnTo>
                    <a:pt x="762" y="148"/>
                  </a:lnTo>
                  <a:lnTo>
                    <a:pt x="744" y="160"/>
                  </a:lnTo>
                  <a:lnTo>
                    <a:pt x="732" y="178"/>
                  </a:lnTo>
                  <a:lnTo>
                    <a:pt x="719" y="197"/>
                  </a:lnTo>
                  <a:lnTo>
                    <a:pt x="707" y="215"/>
                  </a:lnTo>
                  <a:lnTo>
                    <a:pt x="689" y="234"/>
                  </a:lnTo>
                  <a:lnTo>
                    <a:pt x="676" y="252"/>
                  </a:lnTo>
                  <a:lnTo>
                    <a:pt x="664" y="270"/>
                  </a:lnTo>
                  <a:lnTo>
                    <a:pt x="652" y="289"/>
                  </a:lnTo>
                  <a:lnTo>
                    <a:pt x="633" y="307"/>
                  </a:lnTo>
                  <a:lnTo>
                    <a:pt x="621" y="326"/>
                  </a:lnTo>
                  <a:lnTo>
                    <a:pt x="609" y="344"/>
                  </a:lnTo>
                  <a:lnTo>
                    <a:pt x="596" y="362"/>
                  </a:lnTo>
                  <a:lnTo>
                    <a:pt x="578" y="381"/>
                  </a:lnTo>
                  <a:lnTo>
                    <a:pt x="566" y="399"/>
                  </a:lnTo>
                  <a:lnTo>
                    <a:pt x="553" y="418"/>
                  </a:lnTo>
                  <a:lnTo>
                    <a:pt x="541" y="430"/>
                  </a:lnTo>
                  <a:lnTo>
                    <a:pt x="523" y="448"/>
                  </a:lnTo>
                  <a:lnTo>
                    <a:pt x="510" y="467"/>
                  </a:lnTo>
                  <a:lnTo>
                    <a:pt x="498" y="485"/>
                  </a:lnTo>
                  <a:lnTo>
                    <a:pt x="486" y="504"/>
                  </a:lnTo>
                  <a:lnTo>
                    <a:pt x="467" y="522"/>
                  </a:lnTo>
                  <a:lnTo>
                    <a:pt x="455" y="540"/>
                  </a:lnTo>
                  <a:lnTo>
                    <a:pt x="443" y="559"/>
                  </a:lnTo>
                  <a:lnTo>
                    <a:pt x="430" y="577"/>
                  </a:lnTo>
                  <a:lnTo>
                    <a:pt x="412" y="596"/>
                  </a:lnTo>
                  <a:lnTo>
                    <a:pt x="400" y="614"/>
                  </a:lnTo>
                  <a:lnTo>
                    <a:pt x="387" y="632"/>
                  </a:lnTo>
                  <a:lnTo>
                    <a:pt x="375" y="651"/>
                  </a:lnTo>
                  <a:lnTo>
                    <a:pt x="357" y="669"/>
                  </a:lnTo>
                  <a:lnTo>
                    <a:pt x="344" y="688"/>
                  </a:lnTo>
                  <a:lnTo>
                    <a:pt x="332" y="700"/>
                  </a:lnTo>
                  <a:lnTo>
                    <a:pt x="320" y="718"/>
                  </a:lnTo>
                  <a:lnTo>
                    <a:pt x="301" y="737"/>
                  </a:lnTo>
                  <a:lnTo>
                    <a:pt x="289" y="755"/>
                  </a:lnTo>
                  <a:lnTo>
                    <a:pt x="277" y="774"/>
                  </a:lnTo>
                  <a:lnTo>
                    <a:pt x="258" y="792"/>
                  </a:lnTo>
                  <a:lnTo>
                    <a:pt x="246" y="810"/>
                  </a:lnTo>
                  <a:lnTo>
                    <a:pt x="234" y="829"/>
                  </a:lnTo>
                  <a:lnTo>
                    <a:pt x="221" y="847"/>
                  </a:lnTo>
                  <a:lnTo>
                    <a:pt x="203" y="866"/>
                  </a:lnTo>
                  <a:lnTo>
                    <a:pt x="191" y="884"/>
                  </a:lnTo>
                  <a:lnTo>
                    <a:pt x="178" y="902"/>
                  </a:lnTo>
                  <a:lnTo>
                    <a:pt x="166" y="921"/>
                  </a:lnTo>
                  <a:lnTo>
                    <a:pt x="148" y="939"/>
                  </a:lnTo>
                  <a:lnTo>
                    <a:pt x="135" y="958"/>
                  </a:lnTo>
                  <a:lnTo>
                    <a:pt x="123" y="970"/>
                  </a:lnTo>
                  <a:lnTo>
                    <a:pt x="111" y="988"/>
                  </a:lnTo>
                  <a:lnTo>
                    <a:pt x="92" y="1007"/>
                  </a:lnTo>
                  <a:lnTo>
                    <a:pt x="80" y="1025"/>
                  </a:lnTo>
                  <a:lnTo>
                    <a:pt x="68" y="1044"/>
                  </a:lnTo>
                  <a:lnTo>
                    <a:pt x="55" y="1062"/>
                  </a:lnTo>
                  <a:lnTo>
                    <a:pt x="37" y="1080"/>
                  </a:lnTo>
                  <a:lnTo>
                    <a:pt x="25" y="1099"/>
                  </a:lnTo>
                  <a:lnTo>
                    <a:pt x="12" y="1117"/>
                  </a:lnTo>
                  <a:lnTo>
                    <a:pt x="0" y="113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5758" name="Freeform 362">
              <a:extLst>
                <a:ext uri="{FF2B5EF4-FFF2-40B4-BE49-F238E27FC236}">
                  <a16:creationId xmlns:a16="http://schemas.microsoft.com/office/drawing/2014/main" id="{1F68AEC0-AE38-4386-6A79-0DEA64609147}"/>
                </a:ext>
              </a:extLst>
            </p:cNvPr>
            <p:cNvSpPr>
              <a:spLocks/>
            </p:cNvSpPr>
            <p:nvPr/>
          </p:nvSpPr>
          <p:spPr bwMode="auto">
            <a:xfrm>
              <a:off x="679" y="2640"/>
              <a:ext cx="816" cy="1062"/>
            </a:xfrm>
            <a:custGeom>
              <a:avLst/>
              <a:gdLst>
                <a:gd name="T0" fmla="*/ 65 w 873"/>
                <a:gd name="T1" fmla="*/ 7 h 1136"/>
                <a:gd name="T2" fmla="*/ 64 w 873"/>
                <a:gd name="T3" fmla="*/ 7 h 1136"/>
                <a:gd name="T4" fmla="*/ 61 w 873"/>
                <a:gd name="T5" fmla="*/ 7 h 1136"/>
                <a:gd name="T6" fmla="*/ 60 w 873"/>
                <a:gd name="T7" fmla="*/ 10 h 1136"/>
                <a:gd name="T8" fmla="*/ 57 w 873"/>
                <a:gd name="T9" fmla="*/ 13 h 1136"/>
                <a:gd name="T10" fmla="*/ 56 w 873"/>
                <a:gd name="T11" fmla="*/ 16 h 1136"/>
                <a:gd name="T12" fmla="*/ 53 w 873"/>
                <a:gd name="T13" fmla="*/ 19 h 1136"/>
                <a:gd name="T14" fmla="*/ 50 w 873"/>
                <a:gd name="T15" fmla="*/ 21 h 1136"/>
                <a:gd name="T16" fmla="*/ 49 w 873"/>
                <a:gd name="T17" fmla="*/ 24 h 1136"/>
                <a:gd name="T18" fmla="*/ 47 w 873"/>
                <a:gd name="T19" fmla="*/ 28 h 1136"/>
                <a:gd name="T20" fmla="*/ 44 w 873"/>
                <a:gd name="T21" fmla="*/ 30 h 1136"/>
                <a:gd name="T22" fmla="*/ 43 w 873"/>
                <a:gd name="T23" fmla="*/ 33 h 1136"/>
                <a:gd name="T24" fmla="*/ 40 w 873"/>
                <a:gd name="T25" fmla="*/ 35 h 1136"/>
                <a:gd name="T26" fmla="*/ 38 w 873"/>
                <a:gd name="T27" fmla="*/ 38 h 1136"/>
                <a:gd name="T28" fmla="*/ 36 w 873"/>
                <a:gd name="T29" fmla="*/ 41 h 1136"/>
                <a:gd name="T30" fmla="*/ 34 w 873"/>
                <a:gd name="T31" fmla="*/ 44 h 1136"/>
                <a:gd name="T32" fmla="*/ 32 w 873"/>
                <a:gd name="T33" fmla="*/ 47 h 1136"/>
                <a:gd name="T34" fmla="*/ 30 w 873"/>
                <a:gd name="T35" fmla="*/ 50 h 1136"/>
                <a:gd name="T36" fmla="*/ 28 w 873"/>
                <a:gd name="T37" fmla="*/ 51 h 1136"/>
                <a:gd name="T38" fmla="*/ 26 w 873"/>
                <a:gd name="T39" fmla="*/ 54 h 1136"/>
                <a:gd name="T40" fmla="*/ 23 w 873"/>
                <a:gd name="T41" fmla="*/ 57 h 1136"/>
                <a:gd name="T42" fmla="*/ 21 w 873"/>
                <a:gd name="T43" fmla="*/ 61 h 1136"/>
                <a:gd name="T44" fmla="*/ 19 w 873"/>
                <a:gd name="T45" fmla="*/ 62 h 1136"/>
                <a:gd name="T46" fmla="*/ 18 w 873"/>
                <a:gd name="T47" fmla="*/ 66 h 1136"/>
                <a:gd name="T48" fmla="*/ 15 w 873"/>
                <a:gd name="T49" fmla="*/ 69 h 1136"/>
                <a:gd name="T50" fmla="*/ 13 w 873"/>
                <a:gd name="T51" fmla="*/ 71 h 1136"/>
                <a:gd name="T52" fmla="*/ 10 w 873"/>
                <a:gd name="T53" fmla="*/ 74 h 1136"/>
                <a:gd name="T54" fmla="*/ 7 w 873"/>
                <a:gd name="T55" fmla="*/ 76 h 1136"/>
                <a:gd name="T56" fmla="*/ 7 w 873"/>
                <a:gd name="T57" fmla="*/ 79 h 1136"/>
                <a:gd name="T58" fmla="*/ 7 w 873"/>
                <a:gd name="T59" fmla="*/ 81 h 1136"/>
                <a:gd name="T60" fmla="*/ 7 w 873"/>
                <a:gd name="T61" fmla="*/ 85 h 1136"/>
                <a:gd name="T62" fmla="*/ 0 w 873"/>
                <a:gd name="T63" fmla="*/ 87 h 11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873" h="1136">
                  <a:moveTo>
                    <a:pt x="873" y="0"/>
                  </a:moveTo>
                  <a:lnTo>
                    <a:pt x="855" y="19"/>
                  </a:lnTo>
                  <a:lnTo>
                    <a:pt x="842" y="37"/>
                  </a:lnTo>
                  <a:lnTo>
                    <a:pt x="830" y="56"/>
                  </a:lnTo>
                  <a:lnTo>
                    <a:pt x="818" y="74"/>
                  </a:lnTo>
                  <a:lnTo>
                    <a:pt x="799" y="92"/>
                  </a:lnTo>
                  <a:lnTo>
                    <a:pt x="787" y="111"/>
                  </a:lnTo>
                  <a:lnTo>
                    <a:pt x="775" y="129"/>
                  </a:lnTo>
                  <a:lnTo>
                    <a:pt x="762" y="148"/>
                  </a:lnTo>
                  <a:lnTo>
                    <a:pt x="744" y="160"/>
                  </a:lnTo>
                  <a:lnTo>
                    <a:pt x="732" y="178"/>
                  </a:lnTo>
                  <a:lnTo>
                    <a:pt x="719" y="197"/>
                  </a:lnTo>
                  <a:lnTo>
                    <a:pt x="707" y="215"/>
                  </a:lnTo>
                  <a:lnTo>
                    <a:pt x="689" y="234"/>
                  </a:lnTo>
                  <a:lnTo>
                    <a:pt x="676" y="252"/>
                  </a:lnTo>
                  <a:lnTo>
                    <a:pt x="664" y="270"/>
                  </a:lnTo>
                  <a:lnTo>
                    <a:pt x="652" y="289"/>
                  </a:lnTo>
                  <a:lnTo>
                    <a:pt x="633" y="307"/>
                  </a:lnTo>
                  <a:lnTo>
                    <a:pt x="621" y="326"/>
                  </a:lnTo>
                  <a:lnTo>
                    <a:pt x="609" y="344"/>
                  </a:lnTo>
                  <a:lnTo>
                    <a:pt x="596" y="362"/>
                  </a:lnTo>
                  <a:lnTo>
                    <a:pt x="578" y="381"/>
                  </a:lnTo>
                  <a:lnTo>
                    <a:pt x="566" y="399"/>
                  </a:lnTo>
                  <a:lnTo>
                    <a:pt x="553" y="418"/>
                  </a:lnTo>
                  <a:lnTo>
                    <a:pt x="541" y="430"/>
                  </a:lnTo>
                  <a:lnTo>
                    <a:pt x="523" y="448"/>
                  </a:lnTo>
                  <a:lnTo>
                    <a:pt x="510" y="467"/>
                  </a:lnTo>
                  <a:lnTo>
                    <a:pt x="498" y="485"/>
                  </a:lnTo>
                  <a:lnTo>
                    <a:pt x="486" y="504"/>
                  </a:lnTo>
                  <a:lnTo>
                    <a:pt x="467" y="522"/>
                  </a:lnTo>
                  <a:lnTo>
                    <a:pt x="455" y="540"/>
                  </a:lnTo>
                  <a:lnTo>
                    <a:pt x="443" y="559"/>
                  </a:lnTo>
                  <a:lnTo>
                    <a:pt x="430" y="577"/>
                  </a:lnTo>
                  <a:lnTo>
                    <a:pt x="412" y="596"/>
                  </a:lnTo>
                  <a:lnTo>
                    <a:pt x="400" y="614"/>
                  </a:lnTo>
                  <a:lnTo>
                    <a:pt x="387" y="632"/>
                  </a:lnTo>
                  <a:lnTo>
                    <a:pt x="375" y="651"/>
                  </a:lnTo>
                  <a:lnTo>
                    <a:pt x="357" y="669"/>
                  </a:lnTo>
                  <a:lnTo>
                    <a:pt x="344" y="688"/>
                  </a:lnTo>
                  <a:lnTo>
                    <a:pt x="332" y="700"/>
                  </a:lnTo>
                  <a:lnTo>
                    <a:pt x="320" y="718"/>
                  </a:lnTo>
                  <a:lnTo>
                    <a:pt x="301" y="737"/>
                  </a:lnTo>
                  <a:lnTo>
                    <a:pt x="289" y="755"/>
                  </a:lnTo>
                  <a:lnTo>
                    <a:pt x="277" y="774"/>
                  </a:lnTo>
                  <a:lnTo>
                    <a:pt x="258" y="792"/>
                  </a:lnTo>
                  <a:lnTo>
                    <a:pt x="246" y="810"/>
                  </a:lnTo>
                  <a:lnTo>
                    <a:pt x="234" y="829"/>
                  </a:lnTo>
                  <a:lnTo>
                    <a:pt x="221" y="847"/>
                  </a:lnTo>
                  <a:lnTo>
                    <a:pt x="203" y="866"/>
                  </a:lnTo>
                  <a:lnTo>
                    <a:pt x="191" y="884"/>
                  </a:lnTo>
                  <a:lnTo>
                    <a:pt x="178" y="902"/>
                  </a:lnTo>
                  <a:lnTo>
                    <a:pt x="166" y="921"/>
                  </a:lnTo>
                  <a:lnTo>
                    <a:pt x="148" y="939"/>
                  </a:lnTo>
                  <a:lnTo>
                    <a:pt x="135" y="958"/>
                  </a:lnTo>
                  <a:lnTo>
                    <a:pt x="123" y="970"/>
                  </a:lnTo>
                  <a:lnTo>
                    <a:pt x="111" y="988"/>
                  </a:lnTo>
                  <a:lnTo>
                    <a:pt x="92" y="1007"/>
                  </a:lnTo>
                  <a:lnTo>
                    <a:pt x="80" y="1025"/>
                  </a:lnTo>
                  <a:lnTo>
                    <a:pt x="68" y="1044"/>
                  </a:lnTo>
                  <a:lnTo>
                    <a:pt x="55" y="1062"/>
                  </a:lnTo>
                  <a:lnTo>
                    <a:pt x="37" y="1080"/>
                  </a:lnTo>
                  <a:lnTo>
                    <a:pt x="25" y="1099"/>
                  </a:lnTo>
                  <a:lnTo>
                    <a:pt x="12" y="1117"/>
                  </a:lnTo>
                  <a:lnTo>
                    <a:pt x="0" y="113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5759" name="Freeform 363">
              <a:extLst>
                <a:ext uri="{FF2B5EF4-FFF2-40B4-BE49-F238E27FC236}">
                  <a16:creationId xmlns:a16="http://schemas.microsoft.com/office/drawing/2014/main" id="{D2BA55E6-8D02-5627-4DF6-369A95793F69}"/>
                </a:ext>
              </a:extLst>
            </p:cNvPr>
            <p:cNvSpPr>
              <a:spLocks/>
            </p:cNvSpPr>
            <p:nvPr/>
          </p:nvSpPr>
          <p:spPr bwMode="auto">
            <a:xfrm>
              <a:off x="679" y="2640"/>
              <a:ext cx="816" cy="1062"/>
            </a:xfrm>
            <a:custGeom>
              <a:avLst/>
              <a:gdLst>
                <a:gd name="T0" fmla="*/ 65 w 873"/>
                <a:gd name="T1" fmla="*/ 7 h 1136"/>
                <a:gd name="T2" fmla="*/ 64 w 873"/>
                <a:gd name="T3" fmla="*/ 7 h 1136"/>
                <a:gd name="T4" fmla="*/ 61 w 873"/>
                <a:gd name="T5" fmla="*/ 7 h 1136"/>
                <a:gd name="T6" fmla="*/ 60 w 873"/>
                <a:gd name="T7" fmla="*/ 10 h 1136"/>
                <a:gd name="T8" fmla="*/ 57 w 873"/>
                <a:gd name="T9" fmla="*/ 13 h 1136"/>
                <a:gd name="T10" fmla="*/ 56 w 873"/>
                <a:gd name="T11" fmla="*/ 16 h 1136"/>
                <a:gd name="T12" fmla="*/ 53 w 873"/>
                <a:gd name="T13" fmla="*/ 19 h 1136"/>
                <a:gd name="T14" fmla="*/ 50 w 873"/>
                <a:gd name="T15" fmla="*/ 21 h 1136"/>
                <a:gd name="T16" fmla="*/ 49 w 873"/>
                <a:gd name="T17" fmla="*/ 24 h 1136"/>
                <a:gd name="T18" fmla="*/ 47 w 873"/>
                <a:gd name="T19" fmla="*/ 28 h 1136"/>
                <a:gd name="T20" fmla="*/ 44 w 873"/>
                <a:gd name="T21" fmla="*/ 30 h 1136"/>
                <a:gd name="T22" fmla="*/ 43 w 873"/>
                <a:gd name="T23" fmla="*/ 33 h 1136"/>
                <a:gd name="T24" fmla="*/ 40 w 873"/>
                <a:gd name="T25" fmla="*/ 35 h 1136"/>
                <a:gd name="T26" fmla="*/ 38 w 873"/>
                <a:gd name="T27" fmla="*/ 38 h 1136"/>
                <a:gd name="T28" fmla="*/ 36 w 873"/>
                <a:gd name="T29" fmla="*/ 41 h 1136"/>
                <a:gd name="T30" fmla="*/ 34 w 873"/>
                <a:gd name="T31" fmla="*/ 44 h 1136"/>
                <a:gd name="T32" fmla="*/ 32 w 873"/>
                <a:gd name="T33" fmla="*/ 47 h 1136"/>
                <a:gd name="T34" fmla="*/ 30 w 873"/>
                <a:gd name="T35" fmla="*/ 50 h 1136"/>
                <a:gd name="T36" fmla="*/ 28 w 873"/>
                <a:gd name="T37" fmla="*/ 51 h 1136"/>
                <a:gd name="T38" fmla="*/ 26 w 873"/>
                <a:gd name="T39" fmla="*/ 54 h 1136"/>
                <a:gd name="T40" fmla="*/ 23 w 873"/>
                <a:gd name="T41" fmla="*/ 57 h 1136"/>
                <a:gd name="T42" fmla="*/ 21 w 873"/>
                <a:gd name="T43" fmla="*/ 61 h 1136"/>
                <a:gd name="T44" fmla="*/ 19 w 873"/>
                <a:gd name="T45" fmla="*/ 62 h 1136"/>
                <a:gd name="T46" fmla="*/ 18 w 873"/>
                <a:gd name="T47" fmla="*/ 66 h 1136"/>
                <a:gd name="T48" fmla="*/ 15 w 873"/>
                <a:gd name="T49" fmla="*/ 69 h 1136"/>
                <a:gd name="T50" fmla="*/ 13 w 873"/>
                <a:gd name="T51" fmla="*/ 71 h 1136"/>
                <a:gd name="T52" fmla="*/ 10 w 873"/>
                <a:gd name="T53" fmla="*/ 74 h 1136"/>
                <a:gd name="T54" fmla="*/ 7 w 873"/>
                <a:gd name="T55" fmla="*/ 76 h 1136"/>
                <a:gd name="T56" fmla="*/ 7 w 873"/>
                <a:gd name="T57" fmla="*/ 79 h 1136"/>
                <a:gd name="T58" fmla="*/ 7 w 873"/>
                <a:gd name="T59" fmla="*/ 81 h 1136"/>
                <a:gd name="T60" fmla="*/ 7 w 873"/>
                <a:gd name="T61" fmla="*/ 85 h 1136"/>
                <a:gd name="T62" fmla="*/ 0 w 873"/>
                <a:gd name="T63" fmla="*/ 87 h 11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873" h="1136">
                  <a:moveTo>
                    <a:pt x="873" y="0"/>
                  </a:moveTo>
                  <a:lnTo>
                    <a:pt x="855" y="19"/>
                  </a:lnTo>
                  <a:lnTo>
                    <a:pt x="842" y="37"/>
                  </a:lnTo>
                  <a:lnTo>
                    <a:pt x="830" y="56"/>
                  </a:lnTo>
                  <a:lnTo>
                    <a:pt x="818" y="74"/>
                  </a:lnTo>
                  <a:lnTo>
                    <a:pt x="799" y="92"/>
                  </a:lnTo>
                  <a:lnTo>
                    <a:pt x="787" y="111"/>
                  </a:lnTo>
                  <a:lnTo>
                    <a:pt x="775" y="129"/>
                  </a:lnTo>
                  <a:lnTo>
                    <a:pt x="762" y="148"/>
                  </a:lnTo>
                  <a:lnTo>
                    <a:pt x="744" y="160"/>
                  </a:lnTo>
                  <a:lnTo>
                    <a:pt x="732" y="178"/>
                  </a:lnTo>
                  <a:lnTo>
                    <a:pt x="719" y="197"/>
                  </a:lnTo>
                  <a:lnTo>
                    <a:pt x="707" y="215"/>
                  </a:lnTo>
                  <a:lnTo>
                    <a:pt x="689" y="234"/>
                  </a:lnTo>
                  <a:lnTo>
                    <a:pt x="676" y="252"/>
                  </a:lnTo>
                  <a:lnTo>
                    <a:pt x="664" y="270"/>
                  </a:lnTo>
                  <a:lnTo>
                    <a:pt x="652" y="289"/>
                  </a:lnTo>
                  <a:lnTo>
                    <a:pt x="633" y="307"/>
                  </a:lnTo>
                  <a:lnTo>
                    <a:pt x="621" y="326"/>
                  </a:lnTo>
                  <a:lnTo>
                    <a:pt x="609" y="344"/>
                  </a:lnTo>
                  <a:lnTo>
                    <a:pt x="596" y="362"/>
                  </a:lnTo>
                  <a:lnTo>
                    <a:pt x="578" y="381"/>
                  </a:lnTo>
                  <a:lnTo>
                    <a:pt x="566" y="399"/>
                  </a:lnTo>
                  <a:lnTo>
                    <a:pt x="553" y="418"/>
                  </a:lnTo>
                  <a:lnTo>
                    <a:pt x="541" y="430"/>
                  </a:lnTo>
                  <a:lnTo>
                    <a:pt x="523" y="448"/>
                  </a:lnTo>
                  <a:lnTo>
                    <a:pt x="510" y="467"/>
                  </a:lnTo>
                  <a:lnTo>
                    <a:pt x="498" y="485"/>
                  </a:lnTo>
                  <a:lnTo>
                    <a:pt x="486" y="504"/>
                  </a:lnTo>
                  <a:lnTo>
                    <a:pt x="467" y="522"/>
                  </a:lnTo>
                  <a:lnTo>
                    <a:pt x="455" y="540"/>
                  </a:lnTo>
                  <a:lnTo>
                    <a:pt x="443" y="559"/>
                  </a:lnTo>
                  <a:lnTo>
                    <a:pt x="430" y="577"/>
                  </a:lnTo>
                  <a:lnTo>
                    <a:pt x="412" y="596"/>
                  </a:lnTo>
                  <a:lnTo>
                    <a:pt x="400" y="614"/>
                  </a:lnTo>
                  <a:lnTo>
                    <a:pt x="387" y="632"/>
                  </a:lnTo>
                  <a:lnTo>
                    <a:pt x="375" y="651"/>
                  </a:lnTo>
                  <a:lnTo>
                    <a:pt x="357" y="669"/>
                  </a:lnTo>
                  <a:lnTo>
                    <a:pt x="344" y="688"/>
                  </a:lnTo>
                  <a:lnTo>
                    <a:pt x="332" y="700"/>
                  </a:lnTo>
                  <a:lnTo>
                    <a:pt x="320" y="718"/>
                  </a:lnTo>
                  <a:lnTo>
                    <a:pt x="301" y="737"/>
                  </a:lnTo>
                  <a:lnTo>
                    <a:pt x="289" y="755"/>
                  </a:lnTo>
                  <a:lnTo>
                    <a:pt x="277" y="774"/>
                  </a:lnTo>
                  <a:lnTo>
                    <a:pt x="258" y="792"/>
                  </a:lnTo>
                  <a:lnTo>
                    <a:pt x="246" y="810"/>
                  </a:lnTo>
                  <a:lnTo>
                    <a:pt x="234" y="829"/>
                  </a:lnTo>
                  <a:lnTo>
                    <a:pt x="221" y="847"/>
                  </a:lnTo>
                  <a:lnTo>
                    <a:pt x="203" y="866"/>
                  </a:lnTo>
                  <a:lnTo>
                    <a:pt x="191" y="884"/>
                  </a:lnTo>
                  <a:lnTo>
                    <a:pt x="178" y="902"/>
                  </a:lnTo>
                  <a:lnTo>
                    <a:pt x="166" y="921"/>
                  </a:lnTo>
                  <a:lnTo>
                    <a:pt x="148" y="939"/>
                  </a:lnTo>
                  <a:lnTo>
                    <a:pt x="135" y="958"/>
                  </a:lnTo>
                  <a:lnTo>
                    <a:pt x="123" y="970"/>
                  </a:lnTo>
                  <a:lnTo>
                    <a:pt x="111" y="988"/>
                  </a:lnTo>
                  <a:lnTo>
                    <a:pt x="92" y="1007"/>
                  </a:lnTo>
                  <a:lnTo>
                    <a:pt x="80" y="1025"/>
                  </a:lnTo>
                  <a:lnTo>
                    <a:pt x="68" y="1044"/>
                  </a:lnTo>
                  <a:lnTo>
                    <a:pt x="55" y="1062"/>
                  </a:lnTo>
                  <a:lnTo>
                    <a:pt x="37" y="1080"/>
                  </a:lnTo>
                  <a:lnTo>
                    <a:pt x="25" y="1099"/>
                  </a:lnTo>
                  <a:lnTo>
                    <a:pt x="12" y="1117"/>
                  </a:lnTo>
                  <a:lnTo>
                    <a:pt x="0" y="113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5760" name="Freeform 364">
              <a:extLst>
                <a:ext uri="{FF2B5EF4-FFF2-40B4-BE49-F238E27FC236}">
                  <a16:creationId xmlns:a16="http://schemas.microsoft.com/office/drawing/2014/main" id="{6E1CA33A-2E21-8132-8BE7-6FFC74E6670D}"/>
                </a:ext>
              </a:extLst>
            </p:cNvPr>
            <p:cNvSpPr>
              <a:spLocks/>
            </p:cNvSpPr>
            <p:nvPr/>
          </p:nvSpPr>
          <p:spPr bwMode="auto">
            <a:xfrm>
              <a:off x="679" y="2640"/>
              <a:ext cx="816" cy="1062"/>
            </a:xfrm>
            <a:custGeom>
              <a:avLst/>
              <a:gdLst>
                <a:gd name="T0" fmla="*/ 65 w 873"/>
                <a:gd name="T1" fmla="*/ 7 h 1136"/>
                <a:gd name="T2" fmla="*/ 64 w 873"/>
                <a:gd name="T3" fmla="*/ 7 h 1136"/>
                <a:gd name="T4" fmla="*/ 61 w 873"/>
                <a:gd name="T5" fmla="*/ 7 h 1136"/>
                <a:gd name="T6" fmla="*/ 60 w 873"/>
                <a:gd name="T7" fmla="*/ 10 h 1136"/>
                <a:gd name="T8" fmla="*/ 57 w 873"/>
                <a:gd name="T9" fmla="*/ 13 h 1136"/>
                <a:gd name="T10" fmla="*/ 56 w 873"/>
                <a:gd name="T11" fmla="*/ 16 h 1136"/>
                <a:gd name="T12" fmla="*/ 53 w 873"/>
                <a:gd name="T13" fmla="*/ 19 h 1136"/>
                <a:gd name="T14" fmla="*/ 50 w 873"/>
                <a:gd name="T15" fmla="*/ 21 h 1136"/>
                <a:gd name="T16" fmla="*/ 49 w 873"/>
                <a:gd name="T17" fmla="*/ 24 h 1136"/>
                <a:gd name="T18" fmla="*/ 47 w 873"/>
                <a:gd name="T19" fmla="*/ 28 h 1136"/>
                <a:gd name="T20" fmla="*/ 44 w 873"/>
                <a:gd name="T21" fmla="*/ 30 h 1136"/>
                <a:gd name="T22" fmla="*/ 43 w 873"/>
                <a:gd name="T23" fmla="*/ 33 h 1136"/>
                <a:gd name="T24" fmla="*/ 40 w 873"/>
                <a:gd name="T25" fmla="*/ 35 h 1136"/>
                <a:gd name="T26" fmla="*/ 38 w 873"/>
                <a:gd name="T27" fmla="*/ 38 h 1136"/>
                <a:gd name="T28" fmla="*/ 36 w 873"/>
                <a:gd name="T29" fmla="*/ 41 h 1136"/>
                <a:gd name="T30" fmla="*/ 34 w 873"/>
                <a:gd name="T31" fmla="*/ 44 h 1136"/>
                <a:gd name="T32" fmla="*/ 32 w 873"/>
                <a:gd name="T33" fmla="*/ 47 h 1136"/>
                <a:gd name="T34" fmla="*/ 30 w 873"/>
                <a:gd name="T35" fmla="*/ 50 h 1136"/>
                <a:gd name="T36" fmla="*/ 28 w 873"/>
                <a:gd name="T37" fmla="*/ 51 h 1136"/>
                <a:gd name="T38" fmla="*/ 26 w 873"/>
                <a:gd name="T39" fmla="*/ 54 h 1136"/>
                <a:gd name="T40" fmla="*/ 23 w 873"/>
                <a:gd name="T41" fmla="*/ 57 h 1136"/>
                <a:gd name="T42" fmla="*/ 21 w 873"/>
                <a:gd name="T43" fmla="*/ 61 h 1136"/>
                <a:gd name="T44" fmla="*/ 19 w 873"/>
                <a:gd name="T45" fmla="*/ 62 h 1136"/>
                <a:gd name="T46" fmla="*/ 18 w 873"/>
                <a:gd name="T47" fmla="*/ 66 h 1136"/>
                <a:gd name="T48" fmla="*/ 15 w 873"/>
                <a:gd name="T49" fmla="*/ 69 h 1136"/>
                <a:gd name="T50" fmla="*/ 13 w 873"/>
                <a:gd name="T51" fmla="*/ 71 h 1136"/>
                <a:gd name="T52" fmla="*/ 10 w 873"/>
                <a:gd name="T53" fmla="*/ 74 h 1136"/>
                <a:gd name="T54" fmla="*/ 7 w 873"/>
                <a:gd name="T55" fmla="*/ 76 h 1136"/>
                <a:gd name="T56" fmla="*/ 7 w 873"/>
                <a:gd name="T57" fmla="*/ 79 h 1136"/>
                <a:gd name="T58" fmla="*/ 7 w 873"/>
                <a:gd name="T59" fmla="*/ 81 h 1136"/>
                <a:gd name="T60" fmla="*/ 7 w 873"/>
                <a:gd name="T61" fmla="*/ 85 h 1136"/>
                <a:gd name="T62" fmla="*/ 0 w 873"/>
                <a:gd name="T63" fmla="*/ 87 h 11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873" h="1136">
                  <a:moveTo>
                    <a:pt x="873" y="0"/>
                  </a:moveTo>
                  <a:lnTo>
                    <a:pt x="855" y="19"/>
                  </a:lnTo>
                  <a:lnTo>
                    <a:pt x="842" y="37"/>
                  </a:lnTo>
                  <a:lnTo>
                    <a:pt x="830" y="56"/>
                  </a:lnTo>
                  <a:lnTo>
                    <a:pt x="818" y="74"/>
                  </a:lnTo>
                  <a:lnTo>
                    <a:pt x="799" y="92"/>
                  </a:lnTo>
                  <a:lnTo>
                    <a:pt x="787" y="111"/>
                  </a:lnTo>
                  <a:lnTo>
                    <a:pt x="775" y="129"/>
                  </a:lnTo>
                  <a:lnTo>
                    <a:pt x="762" y="148"/>
                  </a:lnTo>
                  <a:lnTo>
                    <a:pt x="744" y="160"/>
                  </a:lnTo>
                  <a:lnTo>
                    <a:pt x="732" y="178"/>
                  </a:lnTo>
                  <a:lnTo>
                    <a:pt x="719" y="197"/>
                  </a:lnTo>
                  <a:lnTo>
                    <a:pt x="707" y="215"/>
                  </a:lnTo>
                  <a:lnTo>
                    <a:pt x="689" y="234"/>
                  </a:lnTo>
                  <a:lnTo>
                    <a:pt x="676" y="252"/>
                  </a:lnTo>
                  <a:lnTo>
                    <a:pt x="664" y="270"/>
                  </a:lnTo>
                  <a:lnTo>
                    <a:pt x="652" y="289"/>
                  </a:lnTo>
                  <a:lnTo>
                    <a:pt x="633" y="307"/>
                  </a:lnTo>
                  <a:lnTo>
                    <a:pt x="621" y="326"/>
                  </a:lnTo>
                  <a:lnTo>
                    <a:pt x="609" y="344"/>
                  </a:lnTo>
                  <a:lnTo>
                    <a:pt x="596" y="362"/>
                  </a:lnTo>
                  <a:lnTo>
                    <a:pt x="578" y="381"/>
                  </a:lnTo>
                  <a:lnTo>
                    <a:pt x="566" y="399"/>
                  </a:lnTo>
                  <a:lnTo>
                    <a:pt x="553" y="418"/>
                  </a:lnTo>
                  <a:lnTo>
                    <a:pt x="541" y="430"/>
                  </a:lnTo>
                  <a:lnTo>
                    <a:pt x="523" y="448"/>
                  </a:lnTo>
                  <a:lnTo>
                    <a:pt x="510" y="467"/>
                  </a:lnTo>
                  <a:lnTo>
                    <a:pt x="498" y="485"/>
                  </a:lnTo>
                  <a:lnTo>
                    <a:pt x="486" y="504"/>
                  </a:lnTo>
                  <a:lnTo>
                    <a:pt x="467" y="522"/>
                  </a:lnTo>
                  <a:lnTo>
                    <a:pt x="455" y="540"/>
                  </a:lnTo>
                  <a:lnTo>
                    <a:pt x="443" y="559"/>
                  </a:lnTo>
                  <a:lnTo>
                    <a:pt x="430" y="577"/>
                  </a:lnTo>
                  <a:lnTo>
                    <a:pt x="412" y="596"/>
                  </a:lnTo>
                  <a:lnTo>
                    <a:pt x="400" y="614"/>
                  </a:lnTo>
                  <a:lnTo>
                    <a:pt x="387" y="632"/>
                  </a:lnTo>
                  <a:lnTo>
                    <a:pt x="375" y="651"/>
                  </a:lnTo>
                  <a:lnTo>
                    <a:pt x="357" y="669"/>
                  </a:lnTo>
                  <a:lnTo>
                    <a:pt x="344" y="688"/>
                  </a:lnTo>
                  <a:lnTo>
                    <a:pt x="332" y="700"/>
                  </a:lnTo>
                  <a:lnTo>
                    <a:pt x="320" y="718"/>
                  </a:lnTo>
                  <a:lnTo>
                    <a:pt x="301" y="737"/>
                  </a:lnTo>
                  <a:lnTo>
                    <a:pt x="289" y="755"/>
                  </a:lnTo>
                  <a:lnTo>
                    <a:pt x="277" y="774"/>
                  </a:lnTo>
                  <a:lnTo>
                    <a:pt x="258" y="792"/>
                  </a:lnTo>
                  <a:lnTo>
                    <a:pt x="246" y="810"/>
                  </a:lnTo>
                  <a:lnTo>
                    <a:pt x="234" y="829"/>
                  </a:lnTo>
                  <a:lnTo>
                    <a:pt x="221" y="847"/>
                  </a:lnTo>
                  <a:lnTo>
                    <a:pt x="203" y="866"/>
                  </a:lnTo>
                  <a:lnTo>
                    <a:pt x="191" y="884"/>
                  </a:lnTo>
                  <a:lnTo>
                    <a:pt x="178" y="902"/>
                  </a:lnTo>
                  <a:lnTo>
                    <a:pt x="166" y="921"/>
                  </a:lnTo>
                  <a:lnTo>
                    <a:pt x="148" y="939"/>
                  </a:lnTo>
                  <a:lnTo>
                    <a:pt x="135" y="958"/>
                  </a:lnTo>
                  <a:lnTo>
                    <a:pt x="123" y="970"/>
                  </a:lnTo>
                  <a:lnTo>
                    <a:pt x="111" y="988"/>
                  </a:lnTo>
                  <a:lnTo>
                    <a:pt x="92" y="1007"/>
                  </a:lnTo>
                  <a:lnTo>
                    <a:pt x="80" y="1025"/>
                  </a:lnTo>
                  <a:lnTo>
                    <a:pt x="68" y="1044"/>
                  </a:lnTo>
                  <a:lnTo>
                    <a:pt x="55" y="1062"/>
                  </a:lnTo>
                  <a:lnTo>
                    <a:pt x="37" y="1080"/>
                  </a:lnTo>
                  <a:lnTo>
                    <a:pt x="25" y="1099"/>
                  </a:lnTo>
                  <a:lnTo>
                    <a:pt x="12" y="1117"/>
                  </a:lnTo>
                  <a:lnTo>
                    <a:pt x="0" y="113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5761" name="Freeform 365">
              <a:extLst>
                <a:ext uri="{FF2B5EF4-FFF2-40B4-BE49-F238E27FC236}">
                  <a16:creationId xmlns:a16="http://schemas.microsoft.com/office/drawing/2014/main" id="{50C7AE24-57ED-7027-8E0D-F80C685A3AAD}"/>
                </a:ext>
              </a:extLst>
            </p:cNvPr>
            <p:cNvSpPr>
              <a:spLocks/>
            </p:cNvSpPr>
            <p:nvPr/>
          </p:nvSpPr>
          <p:spPr bwMode="auto">
            <a:xfrm>
              <a:off x="679" y="2640"/>
              <a:ext cx="816" cy="1062"/>
            </a:xfrm>
            <a:custGeom>
              <a:avLst/>
              <a:gdLst>
                <a:gd name="T0" fmla="*/ 65 w 873"/>
                <a:gd name="T1" fmla="*/ 7 h 1136"/>
                <a:gd name="T2" fmla="*/ 64 w 873"/>
                <a:gd name="T3" fmla="*/ 7 h 1136"/>
                <a:gd name="T4" fmla="*/ 61 w 873"/>
                <a:gd name="T5" fmla="*/ 7 h 1136"/>
                <a:gd name="T6" fmla="*/ 60 w 873"/>
                <a:gd name="T7" fmla="*/ 10 h 1136"/>
                <a:gd name="T8" fmla="*/ 57 w 873"/>
                <a:gd name="T9" fmla="*/ 13 h 1136"/>
                <a:gd name="T10" fmla="*/ 56 w 873"/>
                <a:gd name="T11" fmla="*/ 16 h 1136"/>
                <a:gd name="T12" fmla="*/ 53 w 873"/>
                <a:gd name="T13" fmla="*/ 19 h 1136"/>
                <a:gd name="T14" fmla="*/ 50 w 873"/>
                <a:gd name="T15" fmla="*/ 21 h 1136"/>
                <a:gd name="T16" fmla="*/ 49 w 873"/>
                <a:gd name="T17" fmla="*/ 24 h 1136"/>
                <a:gd name="T18" fmla="*/ 47 w 873"/>
                <a:gd name="T19" fmla="*/ 28 h 1136"/>
                <a:gd name="T20" fmla="*/ 44 w 873"/>
                <a:gd name="T21" fmla="*/ 30 h 1136"/>
                <a:gd name="T22" fmla="*/ 43 w 873"/>
                <a:gd name="T23" fmla="*/ 33 h 1136"/>
                <a:gd name="T24" fmla="*/ 40 w 873"/>
                <a:gd name="T25" fmla="*/ 35 h 1136"/>
                <a:gd name="T26" fmla="*/ 38 w 873"/>
                <a:gd name="T27" fmla="*/ 38 h 1136"/>
                <a:gd name="T28" fmla="*/ 36 w 873"/>
                <a:gd name="T29" fmla="*/ 41 h 1136"/>
                <a:gd name="T30" fmla="*/ 34 w 873"/>
                <a:gd name="T31" fmla="*/ 44 h 1136"/>
                <a:gd name="T32" fmla="*/ 32 w 873"/>
                <a:gd name="T33" fmla="*/ 47 h 1136"/>
                <a:gd name="T34" fmla="*/ 30 w 873"/>
                <a:gd name="T35" fmla="*/ 50 h 1136"/>
                <a:gd name="T36" fmla="*/ 28 w 873"/>
                <a:gd name="T37" fmla="*/ 51 h 1136"/>
                <a:gd name="T38" fmla="*/ 26 w 873"/>
                <a:gd name="T39" fmla="*/ 54 h 1136"/>
                <a:gd name="T40" fmla="*/ 23 w 873"/>
                <a:gd name="T41" fmla="*/ 57 h 1136"/>
                <a:gd name="T42" fmla="*/ 21 w 873"/>
                <a:gd name="T43" fmla="*/ 61 h 1136"/>
                <a:gd name="T44" fmla="*/ 19 w 873"/>
                <a:gd name="T45" fmla="*/ 62 h 1136"/>
                <a:gd name="T46" fmla="*/ 18 w 873"/>
                <a:gd name="T47" fmla="*/ 66 h 1136"/>
                <a:gd name="T48" fmla="*/ 15 w 873"/>
                <a:gd name="T49" fmla="*/ 69 h 1136"/>
                <a:gd name="T50" fmla="*/ 13 w 873"/>
                <a:gd name="T51" fmla="*/ 71 h 1136"/>
                <a:gd name="T52" fmla="*/ 10 w 873"/>
                <a:gd name="T53" fmla="*/ 74 h 1136"/>
                <a:gd name="T54" fmla="*/ 7 w 873"/>
                <a:gd name="T55" fmla="*/ 76 h 1136"/>
                <a:gd name="T56" fmla="*/ 7 w 873"/>
                <a:gd name="T57" fmla="*/ 79 h 1136"/>
                <a:gd name="T58" fmla="*/ 7 w 873"/>
                <a:gd name="T59" fmla="*/ 81 h 1136"/>
                <a:gd name="T60" fmla="*/ 7 w 873"/>
                <a:gd name="T61" fmla="*/ 85 h 1136"/>
                <a:gd name="T62" fmla="*/ 0 w 873"/>
                <a:gd name="T63" fmla="*/ 87 h 11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873" h="1136">
                  <a:moveTo>
                    <a:pt x="873" y="0"/>
                  </a:moveTo>
                  <a:lnTo>
                    <a:pt x="855" y="19"/>
                  </a:lnTo>
                  <a:lnTo>
                    <a:pt x="842" y="37"/>
                  </a:lnTo>
                  <a:lnTo>
                    <a:pt x="830" y="56"/>
                  </a:lnTo>
                  <a:lnTo>
                    <a:pt x="818" y="74"/>
                  </a:lnTo>
                  <a:lnTo>
                    <a:pt x="799" y="92"/>
                  </a:lnTo>
                  <a:lnTo>
                    <a:pt x="787" y="111"/>
                  </a:lnTo>
                  <a:lnTo>
                    <a:pt x="775" y="129"/>
                  </a:lnTo>
                  <a:lnTo>
                    <a:pt x="762" y="148"/>
                  </a:lnTo>
                  <a:lnTo>
                    <a:pt x="744" y="160"/>
                  </a:lnTo>
                  <a:lnTo>
                    <a:pt x="732" y="178"/>
                  </a:lnTo>
                  <a:lnTo>
                    <a:pt x="719" y="197"/>
                  </a:lnTo>
                  <a:lnTo>
                    <a:pt x="707" y="215"/>
                  </a:lnTo>
                  <a:lnTo>
                    <a:pt x="689" y="234"/>
                  </a:lnTo>
                  <a:lnTo>
                    <a:pt x="676" y="252"/>
                  </a:lnTo>
                  <a:lnTo>
                    <a:pt x="664" y="270"/>
                  </a:lnTo>
                  <a:lnTo>
                    <a:pt x="652" y="289"/>
                  </a:lnTo>
                  <a:lnTo>
                    <a:pt x="633" y="307"/>
                  </a:lnTo>
                  <a:lnTo>
                    <a:pt x="621" y="326"/>
                  </a:lnTo>
                  <a:lnTo>
                    <a:pt x="609" y="344"/>
                  </a:lnTo>
                  <a:lnTo>
                    <a:pt x="596" y="362"/>
                  </a:lnTo>
                  <a:lnTo>
                    <a:pt x="578" y="381"/>
                  </a:lnTo>
                  <a:lnTo>
                    <a:pt x="566" y="399"/>
                  </a:lnTo>
                  <a:lnTo>
                    <a:pt x="553" y="418"/>
                  </a:lnTo>
                  <a:lnTo>
                    <a:pt x="541" y="430"/>
                  </a:lnTo>
                  <a:lnTo>
                    <a:pt x="523" y="448"/>
                  </a:lnTo>
                  <a:lnTo>
                    <a:pt x="510" y="467"/>
                  </a:lnTo>
                  <a:lnTo>
                    <a:pt x="498" y="485"/>
                  </a:lnTo>
                  <a:lnTo>
                    <a:pt x="486" y="504"/>
                  </a:lnTo>
                  <a:lnTo>
                    <a:pt x="467" y="522"/>
                  </a:lnTo>
                  <a:lnTo>
                    <a:pt x="455" y="540"/>
                  </a:lnTo>
                  <a:lnTo>
                    <a:pt x="443" y="559"/>
                  </a:lnTo>
                  <a:lnTo>
                    <a:pt x="430" y="577"/>
                  </a:lnTo>
                  <a:lnTo>
                    <a:pt x="412" y="596"/>
                  </a:lnTo>
                  <a:lnTo>
                    <a:pt x="400" y="614"/>
                  </a:lnTo>
                  <a:lnTo>
                    <a:pt x="387" y="632"/>
                  </a:lnTo>
                  <a:lnTo>
                    <a:pt x="375" y="651"/>
                  </a:lnTo>
                  <a:lnTo>
                    <a:pt x="357" y="669"/>
                  </a:lnTo>
                  <a:lnTo>
                    <a:pt x="344" y="688"/>
                  </a:lnTo>
                  <a:lnTo>
                    <a:pt x="332" y="700"/>
                  </a:lnTo>
                  <a:lnTo>
                    <a:pt x="320" y="718"/>
                  </a:lnTo>
                  <a:lnTo>
                    <a:pt x="301" y="737"/>
                  </a:lnTo>
                  <a:lnTo>
                    <a:pt x="289" y="755"/>
                  </a:lnTo>
                  <a:lnTo>
                    <a:pt x="277" y="774"/>
                  </a:lnTo>
                  <a:lnTo>
                    <a:pt x="258" y="792"/>
                  </a:lnTo>
                  <a:lnTo>
                    <a:pt x="246" y="810"/>
                  </a:lnTo>
                  <a:lnTo>
                    <a:pt x="234" y="829"/>
                  </a:lnTo>
                  <a:lnTo>
                    <a:pt x="221" y="847"/>
                  </a:lnTo>
                  <a:lnTo>
                    <a:pt x="203" y="866"/>
                  </a:lnTo>
                  <a:lnTo>
                    <a:pt x="191" y="884"/>
                  </a:lnTo>
                  <a:lnTo>
                    <a:pt x="178" y="902"/>
                  </a:lnTo>
                  <a:lnTo>
                    <a:pt x="166" y="921"/>
                  </a:lnTo>
                  <a:lnTo>
                    <a:pt x="148" y="939"/>
                  </a:lnTo>
                  <a:lnTo>
                    <a:pt x="135" y="958"/>
                  </a:lnTo>
                  <a:lnTo>
                    <a:pt x="123" y="970"/>
                  </a:lnTo>
                  <a:lnTo>
                    <a:pt x="111" y="988"/>
                  </a:lnTo>
                  <a:lnTo>
                    <a:pt x="92" y="1007"/>
                  </a:lnTo>
                  <a:lnTo>
                    <a:pt x="80" y="1025"/>
                  </a:lnTo>
                  <a:lnTo>
                    <a:pt x="68" y="1044"/>
                  </a:lnTo>
                  <a:lnTo>
                    <a:pt x="55" y="1062"/>
                  </a:lnTo>
                  <a:lnTo>
                    <a:pt x="37" y="1080"/>
                  </a:lnTo>
                  <a:lnTo>
                    <a:pt x="25" y="1099"/>
                  </a:lnTo>
                  <a:lnTo>
                    <a:pt x="12" y="1117"/>
                  </a:lnTo>
                  <a:lnTo>
                    <a:pt x="0" y="113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5762" name="Freeform 366">
              <a:extLst>
                <a:ext uri="{FF2B5EF4-FFF2-40B4-BE49-F238E27FC236}">
                  <a16:creationId xmlns:a16="http://schemas.microsoft.com/office/drawing/2014/main" id="{F8F41564-A1D3-330E-21FC-3A1173163814}"/>
                </a:ext>
              </a:extLst>
            </p:cNvPr>
            <p:cNvSpPr>
              <a:spLocks/>
            </p:cNvSpPr>
            <p:nvPr/>
          </p:nvSpPr>
          <p:spPr bwMode="auto">
            <a:xfrm>
              <a:off x="679" y="2640"/>
              <a:ext cx="816" cy="1062"/>
            </a:xfrm>
            <a:custGeom>
              <a:avLst/>
              <a:gdLst>
                <a:gd name="T0" fmla="*/ 65 w 873"/>
                <a:gd name="T1" fmla="*/ 7 h 1136"/>
                <a:gd name="T2" fmla="*/ 64 w 873"/>
                <a:gd name="T3" fmla="*/ 7 h 1136"/>
                <a:gd name="T4" fmla="*/ 61 w 873"/>
                <a:gd name="T5" fmla="*/ 7 h 1136"/>
                <a:gd name="T6" fmla="*/ 60 w 873"/>
                <a:gd name="T7" fmla="*/ 10 h 1136"/>
                <a:gd name="T8" fmla="*/ 57 w 873"/>
                <a:gd name="T9" fmla="*/ 13 h 1136"/>
                <a:gd name="T10" fmla="*/ 56 w 873"/>
                <a:gd name="T11" fmla="*/ 16 h 1136"/>
                <a:gd name="T12" fmla="*/ 53 w 873"/>
                <a:gd name="T13" fmla="*/ 19 h 1136"/>
                <a:gd name="T14" fmla="*/ 50 w 873"/>
                <a:gd name="T15" fmla="*/ 21 h 1136"/>
                <a:gd name="T16" fmla="*/ 49 w 873"/>
                <a:gd name="T17" fmla="*/ 24 h 1136"/>
                <a:gd name="T18" fmla="*/ 47 w 873"/>
                <a:gd name="T19" fmla="*/ 28 h 1136"/>
                <a:gd name="T20" fmla="*/ 44 w 873"/>
                <a:gd name="T21" fmla="*/ 30 h 1136"/>
                <a:gd name="T22" fmla="*/ 43 w 873"/>
                <a:gd name="T23" fmla="*/ 33 h 1136"/>
                <a:gd name="T24" fmla="*/ 40 w 873"/>
                <a:gd name="T25" fmla="*/ 35 h 1136"/>
                <a:gd name="T26" fmla="*/ 38 w 873"/>
                <a:gd name="T27" fmla="*/ 38 h 1136"/>
                <a:gd name="T28" fmla="*/ 36 w 873"/>
                <a:gd name="T29" fmla="*/ 41 h 1136"/>
                <a:gd name="T30" fmla="*/ 34 w 873"/>
                <a:gd name="T31" fmla="*/ 44 h 1136"/>
                <a:gd name="T32" fmla="*/ 32 w 873"/>
                <a:gd name="T33" fmla="*/ 47 h 1136"/>
                <a:gd name="T34" fmla="*/ 30 w 873"/>
                <a:gd name="T35" fmla="*/ 50 h 1136"/>
                <a:gd name="T36" fmla="*/ 28 w 873"/>
                <a:gd name="T37" fmla="*/ 51 h 1136"/>
                <a:gd name="T38" fmla="*/ 26 w 873"/>
                <a:gd name="T39" fmla="*/ 54 h 1136"/>
                <a:gd name="T40" fmla="*/ 23 w 873"/>
                <a:gd name="T41" fmla="*/ 57 h 1136"/>
                <a:gd name="T42" fmla="*/ 21 w 873"/>
                <a:gd name="T43" fmla="*/ 61 h 1136"/>
                <a:gd name="T44" fmla="*/ 19 w 873"/>
                <a:gd name="T45" fmla="*/ 62 h 1136"/>
                <a:gd name="T46" fmla="*/ 18 w 873"/>
                <a:gd name="T47" fmla="*/ 66 h 1136"/>
                <a:gd name="T48" fmla="*/ 15 w 873"/>
                <a:gd name="T49" fmla="*/ 69 h 1136"/>
                <a:gd name="T50" fmla="*/ 13 w 873"/>
                <a:gd name="T51" fmla="*/ 71 h 1136"/>
                <a:gd name="T52" fmla="*/ 10 w 873"/>
                <a:gd name="T53" fmla="*/ 74 h 1136"/>
                <a:gd name="T54" fmla="*/ 7 w 873"/>
                <a:gd name="T55" fmla="*/ 76 h 1136"/>
                <a:gd name="T56" fmla="*/ 7 w 873"/>
                <a:gd name="T57" fmla="*/ 79 h 1136"/>
                <a:gd name="T58" fmla="*/ 7 w 873"/>
                <a:gd name="T59" fmla="*/ 81 h 1136"/>
                <a:gd name="T60" fmla="*/ 7 w 873"/>
                <a:gd name="T61" fmla="*/ 85 h 1136"/>
                <a:gd name="T62" fmla="*/ 0 w 873"/>
                <a:gd name="T63" fmla="*/ 87 h 11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873" h="1136">
                  <a:moveTo>
                    <a:pt x="873" y="0"/>
                  </a:moveTo>
                  <a:lnTo>
                    <a:pt x="855" y="19"/>
                  </a:lnTo>
                  <a:lnTo>
                    <a:pt x="842" y="37"/>
                  </a:lnTo>
                  <a:lnTo>
                    <a:pt x="830" y="56"/>
                  </a:lnTo>
                  <a:lnTo>
                    <a:pt x="818" y="74"/>
                  </a:lnTo>
                  <a:lnTo>
                    <a:pt x="799" y="92"/>
                  </a:lnTo>
                  <a:lnTo>
                    <a:pt x="787" y="111"/>
                  </a:lnTo>
                  <a:lnTo>
                    <a:pt x="775" y="129"/>
                  </a:lnTo>
                  <a:lnTo>
                    <a:pt x="762" y="148"/>
                  </a:lnTo>
                  <a:lnTo>
                    <a:pt x="744" y="160"/>
                  </a:lnTo>
                  <a:lnTo>
                    <a:pt x="732" y="178"/>
                  </a:lnTo>
                  <a:lnTo>
                    <a:pt x="719" y="197"/>
                  </a:lnTo>
                  <a:lnTo>
                    <a:pt x="707" y="215"/>
                  </a:lnTo>
                  <a:lnTo>
                    <a:pt x="689" y="234"/>
                  </a:lnTo>
                  <a:lnTo>
                    <a:pt x="676" y="252"/>
                  </a:lnTo>
                  <a:lnTo>
                    <a:pt x="664" y="270"/>
                  </a:lnTo>
                  <a:lnTo>
                    <a:pt x="652" y="289"/>
                  </a:lnTo>
                  <a:lnTo>
                    <a:pt x="633" y="307"/>
                  </a:lnTo>
                  <a:lnTo>
                    <a:pt x="621" y="326"/>
                  </a:lnTo>
                  <a:lnTo>
                    <a:pt x="609" y="344"/>
                  </a:lnTo>
                  <a:lnTo>
                    <a:pt x="596" y="362"/>
                  </a:lnTo>
                  <a:lnTo>
                    <a:pt x="578" y="381"/>
                  </a:lnTo>
                  <a:lnTo>
                    <a:pt x="566" y="399"/>
                  </a:lnTo>
                  <a:lnTo>
                    <a:pt x="553" y="418"/>
                  </a:lnTo>
                  <a:lnTo>
                    <a:pt x="541" y="430"/>
                  </a:lnTo>
                  <a:lnTo>
                    <a:pt x="523" y="448"/>
                  </a:lnTo>
                  <a:lnTo>
                    <a:pt x="510" y="467"/>
                  </a:lnTo>
                  <a:lnTo>
                    <a:pt x="498" y="485"/>
                  </a:lnTo>
                  <a:lnTo>
                    <a:pt x="486" y="504"/>
                  </a:lnTo>
                  <a:lnTo>
                    <a:pt x="467" y="522"/>
                  </a:lnTo>
                  <a:lnTo>
                    <a:pt x="455" y="540"/>
                  </a:lnTo>
                  <a:lnTo>
                    <a:pt x="443" y="559"/>
                  </a:lnTo>
                  <a:lnTo>
                    <a:pt x="430" y="577"/>
                  </a:lnTo>
                  <a:lnTo>
                    <a:pt x="412" y="596"/>
                  </a:lnTo>
                  <a:lnTo>
                    <a:pt x="400" y="614"/>
                  </a:lnTo>
                  <a:lnTo>
                    <a:pt x="387" y="632"/>
                  </a:lnTo>
                  <a:lnTo>
                    <a:pt x="375" y="651"/>
                  </a:lnTo>
                  <a:lnTo>
                    <a:pt x="357" y="669"/>
                  </a:lnTo>
                  <a:lnTo>
                    <a:pt x="344" y="688"/>
                  </a:lnTo>
                  <a:lnTo>
                    <a:pt x="332" y="700"/>
                  </a:lnTo>
                  <a:lnTo>
                    <a:pt x="320" y="718"/>
                  </a:lnTo>
                  <a:lnTo>
                    <a:pt x="301" y="737"/>
                  </a:lnTo>
                  <a:lnTo>
                    <a:pt x="289" y="755"/>
                  </a:lnTo>
                  <a:lnTo>
                    <a:pt x="277" y="774"/>
                  </a:lnTo>
                  <a:lnTo>
                    <a:pt x="258" y="792"/>
                  </a:lnTo>
                  <a:lnTo>
                    <a:pt x="246" y="810"/>
                  </a:lnTo>
                  <a:lnTo>
                    <a:pt x="234" y="829"/>
                  </a:lnTo>
                  <a:lnTo>
                    <a:pt x="221" y="847"/>
                  </a:lnTo>
                  <a:lnTo>
                    <a:pt x="203" y="866"/>
                  </a:lnTo>
                  <a:lnTo>
                    <a:pt x="191" y="884"/>
                  </a:lnTo>
                  <a:lnTo>
                    <a:pt x="178" y="902"/>
                  </a:lnTo>
                  <a:lnTo>
                    <a:pt x="166" y="921"/>
                  </a:lnTo>
                  <a:lnTo>
                    <a:pt x="148" y="939"/>
                  </a:lnTo>
                  <a:lnTo>
                    <a:pt x="135" y="958"/>
                  </a:lnTo>
                  <a:lnTo>
                    <a:pt x="123" y="970"/>
                  </a:lnTo>
                  <a:lnTo>
                    <a:pt x="111" y="988"/>
                  </a:lnTo>
                  <a:lnTo>
                    <a:pt x="92" y="1007"/>
                  </a:lnTo>
                  <a:lnTo>
                    <a:pt x="80" y="1025"/>
                  </a:lnTo>
                  <a:lnTo>
                    <a:pt x="68" y="1044"/>
                  </a:lnTo>
                  <a:lnTo>
                    <a:pt x="55" y="1062"/>
                  </a:lnTo>
                  <a:lnTo>
                    <a:pt x="37" y="1080"/>
                  </a:lnTo>
                  <a:lnTo>
                    <a:pt x="25" y="1099"/>
                  </a:lnTo>
                  <a:lnTo>
                    <a:pt x="12" y="1117"/>
                  </a:lnTo>
                  <a:lnTo>
                    <a:pt x="0" y="113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5763" name="Freeform 367">
              <a:extLst>
                <a:ext uri="{FF2B5EF4-FFF2-40B4-BE49-F238E27FC236}">
                  <a16:creationId xmlns:a16="http://schemas.microsoft.com/office/drawing/2014/main" id="{43683ADA-003A-AEC2-2166-3E5E9FFF093A}"/>
                </a:ext>
              </a:extLst>
            </p:cNvPr>
            <p:cNvSpPr>
              <a:spLocks/>
            </p:cNvSpPr>
            <p:nvPr/>
          </p:nvSpPr>
          <p:spPr bwMode="auto">
            <a:xfrm>
              <a:off x="679" y="2640"/>
              <a:ext cx="816" cy="1062"/>
            </a:xfrm>
            <a:custGeom>
              <a:avLst/>
              <a:gdLst>
                <a:gd name="T0" fmla="*/ 65 w 873"/>
                <a:gd name="T1" fmla="*/ 7 h 1136"/>
                <a:gd name="T2" fmla="*/ 64 w 873"/>
                <a:gd name="T3" fmla="*/ 7 h 1136"/>
                <a:gd name="T4" fmla="*/ 61 w 873"/>
                <a:gd name="T5" fmla="*/ 7 h 1136"/>
                <a:gd name="T6" fmla="*/ 60 w 873"/>
                <a:gd name="T7" fmla="*/ 10 h 1136"/>
                <a:gd name="T8" fmla="*/ 57 w 873"/>
                <a:gd name="T9" fmla="*/ 13 h 1136"/>
                <a:gd name="T10" fmla="*/ 56 w 873"/>
                <a:gd name="T11" fmla="*/ 16 h 1136"/>
                <a:gd name="T12" fmla="*/ 53 w 873"/>
                <a:gd name="T13" fmla="*/ 19 h 1136"/>
                <a:gd name="T14" fmla="*/ 50 w 873"/>
                <a:gd name="T15" fmla="*/ 21 h 1136"/>
                <a:gd name="T16" fmla="*/ 49 w 873"/>
                <a:gd name="T17" fmla="*/ 24 h 1136"/>
                <a:gd name="T18" fmla="*/ 47 w 873"/>
                <a:gd name="T19" fmla="*/ 28 h 1136"/>
                <a:gd name="T20" fmla="*/ 44 w 873"/>
                <a:gd name="T21" fmla="*/ 30 h 1136"/>
                <a:gd name="T22" fmla="*/ 43 w 873"/>
                <a:gd name="T23" fmla="*/ 33 h 1136"/>
                <a:gd name="T24" fmla="*/ 40 w 873"/>
                <a:gd name="T25" fmla="*/ 35 h 1136"/>
                <a:gd name="T26" fmla="*/ 38 w 873"/>
                <a:gd name="T27" fmla="*/ 38 h 1136"/>
                <a:gd name="T28" fmla="*/ 36 w 873"/>
                <a:gd name="T29" fmla="*/ 41 h 1136"/>
                <a:gd name="T30" fmla="*/ 34 w 873"/>
                <a:gd name="T31" fmla="*/ 44 h 1136"/>
                <a:gd name="T32" fmla="*/ 32 w 873"/>
                <a:gd name="T33" fmla="*/ 47 h 1136"/>
                <a:gd name="T34" fmla="*/ 30 w 873"/>
                <a:gd name="T35" fmla="*/ 50 h 1136"/>
                <a:gd name="T36" fmla="*/ 28 w 873"/>
                <a:gd name="T37" fmla="*/ 51 h 1136"/>
                <a:gd name="T38" fmla="*/ 26 w 873"/>
                <a:gd name="T39" fmla="*/ 54 h 1136"/>
                <a:gd name="T40" fmla="*/ 23 w 873"/>
                <a:gd name="T41" fmla="*/ 57 h 1136"/>
                <a:gd name="T42" fmla="*/ 21 w 873"/>
                <a:gd name="T43" fmla="*/ 61 h 1136"/>
                <a:gd name="T44" fmla="*/ 19 w 873"/>
                <a:gd name="T45" fmla="*/ 62 h 1136"/>
                <a:gd name="T46" fmla="*/ 18 w 873"/>
                <a:gd name="T47" fmla="*/ 66 h 1136"/>
                <a:gd name="T48" fmla="*/ 15 w 873"/>
                <a:gd name="T49" fmla="*/ 69 h 1136"/>
                <a:gd name="T50" fmla="*/ 13 w 873"/>
                <a:gd name="T51" fmla="*/ 71 h 1136"/>
                <a:gd name="T52" fmla="*/ 10 w 873"/>
                <a:gd name="T53" fmla="*/ 74 h 1136"/>
                <a:gd name="T54" fmla="*/ 7 w 873"/>
                <a:gd name="T55" fmla="*/ 76 h 1136"/>
                <a:gd name="T56" fmla="*/ 7 w 873"/>
                <a:gd name="T57" fmla="*/ 79 h 1136"/>
                <a:gd name="T58" fmla="*/ 7 w 873"/>
                <a:gd name="T59" fmla="*/ 81 h 1136"/>
                <a:gd name="T60" fmla="*/ 7 w 873"/>
                <a:gd name="T61" fmla="*/ 85 h 1136"/>
                <a:gd name="T62" fmla="*/ 0 w 873"/>
                <a:gd name="T63" fmla="*/ 87 h 11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873" h="1136">
                  <a:moveTo>
                    <a:pt x="873" y="0"/>
                  </a:moveTo>
                  <a:lnTo>
                    <a:pt x="855" y="19"/>
                  </a:lnTo>
                  <a:lnTo>
                    <a:pt x="842" y="37"/>
                  </a:lnTo>
                  <a:lnTo>
                    <a:pt x="830" y="56"/>
                  </a:lnTo>
                  <a:lnTo>
                    <a:pt x="818" y="74"/>
                  </a:lnTo>
                  <a:lnTo>
                    <a:pt x="799" y="92"/>
                  </a:lnTo>
                  <a:lnTo>
                    <a:pt x="787" y="111"/>
                  </a:lnTo>
                  <a:lnTo>
                    <a:pt x="775" y="129"/>
                  </a:lnTo>
                  <a:lnTo>
                    <a:pt x="762" y="148"/>
                  </a:lnTo>
                  <a:lnTo>
                    <a:pt x="744" y="160"/>
                  </a:lnTo>
                  <a:lnTo>
                    <a:pt x="732" y="178"/>
                  </a:lnTo>
                  <a:lnTo>
                    <a:pt x="719" y="197"/>
                  </a:lnTo>
                  <a:lnTo>
                    <a:pt x="707" y="215"/>
                  </a:lnTo>
                  <a:lnTo>
                    <a:pt x="689" y="234"/>
                  </a:lnTo>
                  <a:lnTo>
                    <a:pt x="676" y="252"/>
                  </a:lnTo>
                  <a:lnTo>
                    <a:pt x="664" y="270"/>
                  </a:lnTo>
                  <a:lnTo>
                    <a:pt x="652" y="289"/>
                  </a:lnTo>
                  <a:lnTo>
                    <a:pt x="633" y="307"/>
                  </a:lnTo>
                  <a:lnTo>
                    <a:pt x="621" y="326"/>
                  </a:lnTo>
                  <a:lnTo>
                    <a:pt x="609" y="344"/>
                  </a:lnTo>
                  <a:lnTo>
                    <a:pt x="596" y="362"/>
                  </a:lnTo>
                  <a:lnTo>
                    <a:pt x="578" y="381"/>
                  </a:lnTo>
                  <a:lnTo>
                    <a:pt x="566" y="399"/>
                  </a:lnTo>
                  <a:lnTo>
                    <a:pt x="553" y="418"/>
                  </a:lnTo>
                  <a:lnTo>
                    <a:pt x="541" y="430"/>
                  </a:lnTo>
                  <a:lnTo>
                    <a:pt x="523" y="448"/>
                  </a:lnTo>
                  <a:lnTo>
                    <a:pt x="510" y="467"/>
                  </a:lnTo>
                  <a:lnTo>
                    <a:pt x="498" y="485"/>
                  </a:lnTo>
                  <a:lnTo>
                    <a:pt x="486" y="504"/>
                  </a:lnTo>
                  <a:lnTo>
                    <a:pt x="467" y="522"/>
                  </a:lnTo>
                  <a:lnTo>
                    <a:pt x="455" y="540"/>
                  </a:lnTo>
                  <a:lnTo>
                    <a:pt x="443" y="559"/>
                  </a:lnTo>
                  <a:lnTo>
                    <a:pt x="430" y="577"/>
                  </a:lnTo>
                  <a:lnTo>
                    <a:pt x="412" y="596"/>
                  </a:lnTo>
                  <a:lnTo>
                    <a:pt x="400" y="614"/>
                  </a:lnTo>
                  <a:lnTo>
                    <a:pt x="387" y="632"/>
                  </a:lnTo>
                  <a:lnTo>
                    <a:pt x="375" y="651"/>
                  </a:lnTo>
                  <a:lnTo>
                    <a:pt x="357" y="669"/>
                  </a:lnTo>
                  <a:lnTo>
                    <a:pt x="344" y="688"/>
                  </a:lnTo>
                  <a:lnTo>
                    <a:pt x="332" y="700"/>
                  </a:lnTo>
                  <a:lnTo>
                    <a:pt x="320" y="718"/>
                  </a:lnTo>
                  <a:lnTo>
                    <a:pt x="301" y="737"/>
                  </a:lnTo>
                  <a:lnTo>
                    <a:pt x="289" y="755"/>
                  </a:lnTo>
                  <a:lnTo>
                    <a:pt x="277" y="774"/>
                  </a:lnTo>
                  <a:lnTo>
                    <a:pt x="258" y="792"/>
                  </a:lnTo>
                  <a:lnTo>
                    <a:pt x="246" y="810"/>
                  </a:lnTo>
                  <a:lnTo>
                    <a:pt x="234" y="829"/>
                  </a:lnTo>
                  <a:lnTo>
                    <a:pt x="221" y="847"/>
                  </a:lnTo>
                  <a:lnTo>
                    <a:pt x="203" y="866"/>
                  </a:lnTo>
                  <a:lnTo>
                    <a:pt x="191" y="884"/>
                  </a:lnTo>
                  <a:lnTo>
                    <a:pt x="178" y="902"/>
                  </a:lnTo>
                  <a:lnTo>
                    <a:pt x="166" y="921"/>
                  </a:lnTo>
                  <a:lnTo>
                    <a:pt x="148" y="939"/>
                  </a:lnTo>
                  <a:lnTo>
                    <a:pt x="135" y="958"/>
                  </a:lnTo>
                  <a:lnTo>
                    <a:pt x="123" y="970"/>
                  </a:lnTo>
                  <a:lnTo>
                    <a:pt x="111" y="988"/>
                  </a:lnTo>
                  <a:lnTo>
                    <a:pt x="92" y="1007"/>
                  </a:lnTo>
                  <a:lnTo>
                    <a:pt x="80" y="1025"/>
                  </a:lnTo>
                  <a:lnTo>
                    <a:pt x="68" y="1044"/>
                  </a:lnTo>
                  <a:lnTo>
                    <a:pt x="55" y="1062"/>
                  </a:lnTo>
                  <a:lnTo>
                    <a:pt x="37" y="1080"/>
                  </a:lnTo>
                  <a:lnTo>
                    <a:pt x="25" y="1099"/>
                  </a:lnTo>
                  <a:lnTo>
                    <a:pt x="12" y="1117"/>
                  </a:lnTo>
                  <a:lnTo>
                    <a:pt x="0" y="113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5764" name="Freeform 368">
              <a:extLst>
                <a:ext uri="{FF2B5EF4-FFF2-40B4-BE49-F238E27FC236}">
                  <a16:creationId xmlns:a16="http://schemas.microsoft.com/office/drawing/2014/main" id="{8E11C612-107B-249D-6BDD-00374EC68EB2}"/>
                </a:ext>
              </a:extLst>
            </p:cNvPr>
            <p:cNvSpPr>
              <a:spLocks/>
            </p:cNvSpPr>
            <p:nvPr/>
          </p:nvSpPr>
          <p:spPr bwMode="auto">
            <a:xfrm>
              <a:off x="679" y="2640"/>
              <a:ext cx="816" cy="1062"/>
            </a:xfrm>
            <a:custGeom>
              <a:avLst/>
              <a:gdLst>
                <a:gd name="T0" fmla="*/ 65 w 873"/>
                <a:gd name="T1" fmla="*/ 7 h 1136"/>
                <a:gd name="T2" fmla="*/ 64 w 873"/>
                <a:gd name="T3" fmla="*/ 7 h 1136"/>
                <a:gd name="T4" fmla="*/ 61 w 873"/>
                <a:gd name="T5" fmla="*/ 7 h 1136"/>
                <a:gd name="T6" fmla="*/ 60 w 873"/>
                <a:gd name="T7" fmla="*/ 10 h 1136"/>
                <a:gd name="T8" fmla="*/ 57 w 873"/>
                <a:gd name="T9" fmla="*/ 13 h 1136"/>
                <a:gd name="T10" fmla="*/ 56 w 873"/>
                <a:gd name="T11" fmla="*/ 16 h 1136"/>
                <a:gd name="T12" fmla="*/ 53 w 873"/>
                <a:gd name="T13" fmla="*/ 19 h 1136"/>
                <a:gd name="T14" fmla="*/ 50 w 873"/>
                <a:gd name="T15" fmla="*/ 21 h 1136"/>
                <a:gd name="T16" fmla="*/ 49 w 873"/>
                <a:gd name="T17" fmla="*/ 24 h 1136"/>
                <a:gd name="T18" fmla="*/ 47 w 873"/>
                <a:gd name="T19" fmla="*/ 28 h 1136"/>
                <a:gd name="T20" fmla="*/ 44 w 873"/>
                <a:gd name="T21" fmla="*/ 30 h 1136"/>
                <a:gd name="T22" fmla="*/ 43 w 873"/>
                <a:gd name="T23" fmla="*/ 33 h 1136"/>
                <a:gd name="T24" fmla="*/ 40 w 873"/>
                <a:gd name="T25" fmla="*/ 35 h 1136"/>
                <a:gd name="T26" fmla="*/ 38 w 873"/>
                <a:gd name="T27" fmla="*/ 38 h 1136"/>
                <a:gd name="T28" fmla="*/ 36 w 873"/>
                <a:gd name="T29" fmla="*/ 41 h 1136"/>
                <a:gd name="T30" fmla="*/ 34 w 873"/>
                <a:gd name="T31" fmla="*/ 44 h 1136"/>
                <a:gd name="T32" fmla="*/ 32 w 873"/>
                <a:gd name="T33" fmla="*/ 47 h 1136"/>
                <a:gd name="T34" fmla="*/ 30 w 873"/>
                <a:gd name="T35" fmla="*/ 50 h 1136"/>
                <a:gd name="T36" fmla="*/ 28 w 873"/>
                <a:gd name="T37" fmla="*/ 51 h 1136"/>
                <a:gd name="T38" fmla="*/ 26 w 873"/>
                <a:gd name="T39" fmla="*/ 54 h 1136"/>
                <a:gd name="T40" fmla="*/ 23 w 873"/>
                <a:gd name="T41" fmla="*/ 57 h 1136"/>
                <a:gd name="T42" fmla="*/ 21 w 873"/>
                <a:gd name="T43" fmla="*/ 61 h 1136"/>
                <a:gd name="T44" fmla="*/ 19 w 873"/>
                <a:gd name="T45" fmla="*/ 62 h 1136"/>
                <a:gd name="T46" fmla="*/ 18 w 873"/>
                <a:gd name="T47" fmla="*/ 66 h 1136"/>
                <a:gd name="T48" fmla="*/ 15 w 873"/>
                <a:gd name="T49" fmla="*/ 69 h 1136"/>
                <a:gd name="T50" fmla="*/ 13 w 873"/>
                <a:gd name="T51" fmla="*/ 71 h 1136"/>
                <a:gd name="T52" fmla="*/ 10 w 873"/>
                <a:gd name="T53" fmla="*/ 74 h 1136"/>
                <a:gd name="T54" fmla="*/ 7 w 873"/>
                <a:gd name="T55" fmla="*/ 76 h 1136"/>
                <a:gd name="T56" fmla="*/ 7 w 873"/>
                <a:gd name="T57" fmla="*/ 79 h 1136"/>
                <a:gd name="T58" fmla="*/ 7 w 873"/>
                <a:gd name="T59" fmla="*/ 81 h 1136"/>
                <a:gd name="T60" fmla="*/ 7 w 873"/>
                <a:gd name="T61" fmla="*/ 85 h 1136"/>
                <a:gd name="T62" fmla="*/ 0 w 873"/>
                <a:gd name="T63" fmla="*/ 87 h 11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873" h="1136">
                  <a:moveTo>
                    <a:pt x="873" y="0"/>
                  </a:moveTo>
                  <a:lnTo>
                    <a:pt x="855" y="19"/>
                  </a:lnTo>
                  <a:lnTo>
                    <a:pt x="842" y="37"/>
                  </a:lnTo>
                  <a:lnTo>
                    <a:pt x="830" y="56"/>
                  </a:lnTo>
                  <a:lnTo>
                    <a:pt x="818" y="74"/>
                  </a:lnTo>
                  <a:lnTo>
                    <a:pt x="799" y="92"/>
                  </a:lnTo>
                  <a:lnTo>
                    <a:pt x="787" y="111"/>
                  </a:lnTo>
                  <a:lnTo>
                    <a:pt x="775" y="129"/>
                  </a:lnTo>
                  <a:lnTo>
                    <a:pt x="762" y="148"/>
                  </a:lnTo>
                  <a:lnTo>
                    <a:pt x="744" y="160"/>
                  </a:lnTo>
                  <a:lnTo>
                    <a:pt x="732" y="178"/>
                  </a:lnTo>
                  <a:lnTo>
                    <a:pt x="719" y="197"/>
                  </a:lnTo>
                  <a:lnTo>
                    <a:pt x="707" y="215"/>
                  </a:lnTo>
                  <a:lnTo>
                    <a:pt x="689" y="234"/>
                  </a:lnTo>
                  <a:lnTo>
                    <a:pt x="676" y="252"/>
                  </a:lnTo>
                  <a:lnTo>
                    <a:pt x="664" y="270"/>
                  </a:lnTo>
                  <a:lnTo>
                    <a:pt x="652" y="289"/>
                  </a:lnTo>
                  <a:lnTo>
                    <a:pt x="633" y="307"/>
                  </a:lnTo>
                  <a:lnTo>
                    <a:pt x="621" y="326"/>
                  </a:lnTo>
                  <a:lnTo>
                    <a:pt x="609" y="344"/>
                  </a:lnTo>
                  <a:lnTo>
                    <a:pt x="596" y="362"/>
                  </a:lnTo>
                  <a:lnTo>
                    <a:pt x="578" y="381"/>
                  </a:lnTo>
                  <a:lnTo>
                    <a:pt x="566" y="399"/>
                  </a:lnTo>
                  <a:lnTo>
                    <a:pt x="553" y="418"/>
                  </a:lnTo>
                  <a:lnTo>
                    <a:pt x="541" y="430"/>
                  </a:lnTo>
                  <a:lnTo>
                    <a:pt x="523" y="448"/>
                  </a:lnTo>
                  <a:lnTo>
                    <a:pt x="510" y="467"/>
                  </a:lnTo>
                  <a:lnTo>
                    <a:pt x="498" y="485"/>
                  </a:lnTo>
                  <a:lnTo>
                    <a:pt x="486" y="504"/>
                  </a:lnTo>
                  <a:lnTo>
                    <a:pt x="467" y="522"/>
                  </a:lnTo>
                  <a:lnTo>
                    <a:pt x="455" y="540"/>
                  </a:lnTo>
                  <a:lnTo>
                    <a:pt x="443" y="559"/>
                  </a:lnTo>
                  <a:lnTo>
                    <a:pt x="430" y="577"/>
                  </a:lnTo>
                  <a:lnTo>
                    <a:pt x="412" y="596"/>
                  </a:lnTo>
                  <a:lnTo>
                    <a:pt x="400" y="614"/>
                  </a:lnTo>
                  <a:lnTo>
                    <a:pt x="387" y="632"/>
                  </a:lnTo>
                  <a:lnTo>
                    <a:pt x="375" y="651"/>
                  </a:lnTo>
                  <a:lnTo>
                    <a:pt x="357" y="669"/>
                  </a:lnTo>
                  <a:lnTo>
                    <a:pt x="344" y="688"/>
                  </a:lnTo>
                  <a:lnTo>
                    <a:pt x="332" y="700"/>
                  </a:lnTo>
                  <a:lnTo>
                    <a:pt x="320" y="718"/>
                  </a:lnTo>
                  <a:lnTo>
                    <a:pt x="301" y="737"/>
                  </a:lnTo>
                  <a:lnTo>
                    <a:pt x="289" y="755"/>
                  </a:lnTo>
                  <a:lnTo>
                    <a:pt x="277" y="774"/>
                  </a:lnTo>
                  <a:lnTo>
                    <a:pt x="258" y="792"/>
                  </a:lnTo>
                  <a:lnTo>
                    <a:pt x="246" y="810"/>
                  </a:lnTo>
                  <a:lnTo>
                    <a:pt x="234" y="829"/>
                  </a:lnTo>
                  <a:lnTo>
                    <a:pt x="221" y="847"/>
                  </a:lnTo>
                  <a:lnTo>
                    <a:pt x="203" y="866"/>
                  </a:lnTo>
                  <a:lnTo>
                    <a:pt x="191" y="884"/>
                  </a:lnTo>
                  <a:lnTo>
                    <a:pt x="178" y="902"/>
                  </a:lnTo>
                  <a:lnTo>
                    <a:pt x="166" y="921"/>
                  </a:lnTo>
                  <a:lnTo>
                    <a:pt x="148" y="939"/>
                  </a:lnTo>
                  <a:lnTo>
                    <a:pt x="135" y="958"/>
                  </a:lnTo>
                  <a:lnTo>
                    <a:pt x="123" y="970"/>
                  </a:lnTo>
                  <a:lnTo>
                    <a:pt x="111" y="988"/>
                  </a:lnTo>
                  <a:lnTo>
                    <a:pt x="92" y="1007"/>
                  </a:lnTo>
                  <a:lnTo>
                    <a:pt x="80" y="1025"/>
                  </a:lnTo>
                  <a:lnTo>
                    <a:pt x="68" y="1044"/>
                  </a:lnTo>
                  <a:lnTo>
                    <a:pt x="55" y="1062"/>
                  </a:lnTo>
                  <a:lnTo>
                    <a:pt x="37" y="1080"/>
                  </a:lnTo>
                  <a:lnTo>
                    <a:pt x="25" y="1099"/>
                  </a:lnTo>
                  <a:lnTo>
                    <a:pt x="12" y="1117"/>
                  </a:lnTo>
                  <a:lnTo>
                    <a:pt x="0" y="113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5765" name="Freeform 369">
              <a:extLst>
                <a:ext uri="{FF2B5EF4-FFF2-40B4-BE49-F238E27FC236}">
                  <a16:creationId xmlns:a16="http://schemas.microsoft.com/office/drawing/2014/main" id="{70319AE8-81EE-6B24-AE55-D45A691394EF}"/>
                </a:ext>
              </a:extLst>
            </p:cNvPr>
            <p:cNvSpPr>
              <a:spLocks/>
            </p:cNvSpPr>
            <p:nvPr/>
          </p:nvSpPr>
          <p:spPr bwMode="auto">
            <a:xfrm>
              <a:off x="679" y="2640"/>
              <a:ext cx="816" cy="1062"/>
            </a:xfrm>
            <a:custGeom>
              <a:avLst/>
              <a:gdLst>
                <a:gd name="T0" fmla="*/ 65 w 873"/>
                <a:gd name="T1" fmla="*/ 7 h 1136"/>
                <a:gd name="T2" fmla="*/ 64 w 873"/>
                <a:gd name="T3" fmla="*/ 7 h 1136"/>
                <a:gd name="T4" fmla="*/ 61 w 873"/>
                <a:gd name="T5" fmla="*/ 7 h 1136"/>
                <a:gd name="T6" fmla="*/ 60 w 873"/>
                <a:gd name="T7" fmla="*/ 10 h 1136"/>
                <a:gd name="T8" fmla="*/ 57 w 873"/>
                <a:gd name="T9" fmla="*/ 13 h 1136"/>
                <a:gd name="T10" fmla="*/ 56 w 873"/>
                <a:gd name="T11" fmla="*/ 16 h 1136"/>
                <a:gd name="T12" fmla="*/ 53 w 873"/>
                <a:gd name="T13" fmla="*/ 19 h 1136"/>
                <a:gd name="T14" fmla="*/ 50 w 873"/>
                <a:gd name="T15" fmla="*/ 21 h 1136"/>
                <a:gd name="T16" fmla="*/ 49 w 873"/>
                <a:gd name="T17" fmla="*/ 24 h 1136"/>
                <a:gd name="T18" fmla="*/ 47 w 873"/>
                <a:gd name="T19" fmla="*/ 28 h 1136"/>
                <a:gd name="T20" fmla="*/ 44 w 873"/>
                <a:gd name="T21" fmla="*/ 30 h 1136"/>
                <a:gd name="T22" fmla="*/ 43 w 873"/>
                <a:gd name="T23" fmla="*/ 33 h 1136"/>
                <a:gd name="T24" fmla="*/ 40 w 873"/>
                <a:gd name="T25" fmla="*/ 35 h 1136"/>
                <a:gd name="T26" fmla="*/ 38 w 873"/>
                <a:gd name="T27" fmla="*/ 38 h 1136"/>
                <a:gd name="T28" fmla="*/ 36 w 873"/>
                <a:gd name="T29" fmla="*/ 41 h 1136"/>
                <a:gd name="T30" fmla="*/ 34 w 873"/>
                <a:gd name="T31" fmla="*/ 44 h 1136"/>
                <a:gd name="T32" fmla="*/ 32 w 873"/>
                <a:gd name="T33" fmla="*/ 47 h 1136"/>
                <a:gd name="T34" fmla="*/ 30 w 873"/>
                <a:gd name="T35" fmla="*/ 50 h 1136"/>
                <a:gd name="T36" fmla="*/ 28 w 873"/>
                <a:gd name="T37" fmla="*/ 51 h 1136"/>
                <a:gd name="T38" fmla="*/ 26 w 873"/>
                <a:gd name="T39" fmla="*/ 54 h 1136"/>
                <a:gd name="T40" fmla="*/ 23 w 873"/>
                <a:gd name="T41" fmla="*/ 57 h 1136"/>
                <a:gd name="T42" fmla="*/ 21 w 873"/>
                <a:gd name="T43" fmla="*/ 61 h 1136"/>
                <a:gd name="T44" fmla="*/ 19 w 873"/>
                <a:gd name="T45" fmla="*/ 62 h 1136"/>
                <a:gd name="T46" fmla="*/ 18 w 873"/>
                <a:gd name="T47" fmla="*/ 66 h 1136"/>
                <a:gd name="T48" fmla="*/ 15 w 873"/>
                <a:gd name="T49" fmla="*/ 69 h 1136"/>
                <a:gd name="T50" fmla="*/ 13 w 873"/>
                <a:gd name="T51" fmla="*/ 71 h 1136"/>
                <a:gd name="T52" fmla="*/ 10 w 873"/>
                <a:gd name="T53" fmla="*/ 74 h 1136"/>
                <a:gd name="T54" fmla="*/ 7 w 873"/>
                <a:gd name="T55" fmla="*/ 76 h 1136"/>
                <a:gd name="T56" fmla="*/ 7 w 873"/>
                <a:gd name="T57" fmla="*/ 79 h 1136"/>
                <a:gd name="T58" fmla="*/ 7 w 873"/>
                <a:gd name="T59" fmla="*/ 81 h 1136"/>
                <a:gd name="T60" fmla="*/ 7 w 873"/>
                <a:gd name="T61" fmla="*/ 85 h 1136"/>
                <a:gd name="T62" fmla="*/ 0 w 873"/>
                <a:gd name="T63" fmla="*/ 87 h 11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873" h="1136">
                  <a:moveTo>
                    <a:pt x="873" y="0"/>
                  </a:moveTo>
                  <a:lnTo>
                    <a:pt x="855" y="19"/>
                  </a:lnTo>
                  <a:lnTo>
                    <a:pt x="842" y="37"/>
                  </a:lnTo>
                  <a:lnTo>
                    <a:pt x="830" y="56"/>
                  </a:lnTo>
                  <a:lnTo>
                    <a:pt x="818" y="74"/>
                  </a:lnTo>
                  <a:lnTo>
                    <a:pt x="799" y="92"/>
                  </a:lnTo>
                  <a:lnTo>
                    <a:pt x="787" y="111"/>
                  </a:lnTo>
                  <a:lnTo>
                    <a:pt x="775" y="129"/>
                  </a:lnTo>
                  <a:lnTo>
                    <a:pt x="762" y="148"/>
                  </a:lnTo>
                  <a:lnTo>
                    <a:pt x="744" y="160"/>
                  </a:lnTo>
                  <a:lnTo>
                    <a:pt x="732" y="178"/>
                  </a:lnTo>
                  <a:lnTo>
                    <a:pt x="719" y="197"/>
                  </a:lnTo>
                  <a:lnTo>
                    <a:pt x="707" y="215"/>
                  </a:lnTo>
                  <a:lnTo>
                    <a:pt x="689" y="234"/>
                  </a:lnTo>
                  <a:lnTo>
                    <a:pt x="676" y="252"/>
                  </a:lnTo>
                  <a:lnTo>
                    <a:pt x="664" y="270"/>
                  </a:lnTo>
                  <a:lnTo>
                    <a:pt x="652" y="289"/>
                  </a:lnTo>
                  <a:lnTo>
                    <a:pt x="633" y="307"/>
                  </a:lnTo>
                  <a:lnTo>
                    <a:pt x="621" y="326"/>
                  </a:lnTo>
                  <a:lnTo>
                    <a:pt x="609" y="344"/>
                  </a:lnTo>
                  <a:lnTo>
                    <a:pt x="596" y="362"/>
                  </a:lnTo>
                  <a:lnTo>
                    <a:pt x="578" y="381"/>
                  </a:lnTo>
                  <a:lnTo>
                    <a:pt x="566" y="399"/>
                  </a:lnTo>
                  <a:lnTo>
                    <a:pt x="553" y="418"/>
                  </a:lnTo>
                  <a:lnTo>
                    <a:pt x="541" y="430"/>
                  </a:lnTo>
                  <a:lnTo>
                    <a:pt x="523" y="448"/>
                  </a:lnTo>
                  <a:lnTo>
                    <a:pt x="510" y="467"/>
                  </a:lnTo>
                  <a:lnTo>
                    <a:pt x="498" y="485"/>
                  </a:lnTo>
                  <a:lnTo>
                    <a:pt x="486" y="504"/>
                  </a:lnTo>
                  <a:lnTo>
                    <a:pt x="467" y="522"/>
                  </a:lnTo>
                  <a:lnTo>
                    <a:pt x="455" y="540"/>
                  </a:lnTo>
                  <a:lnTo>
                    <a:pt x="443" y="559"/>
                  </a:lnTo>
                  <a:lnTo>
                    <a:pt x="430" y="577"/>
                  </a:lnTo>
                  <a:lnTo>
                    <a:pt x="412" y="596"/>
                  </a:lnTo>
                  <a:lnTo>
                    <a:pt x="400" y="614"/>
                  </a:lnTo>
                  <a:lnTo>
                    <a:pt x="387" y="632"/>
                  </a:lnTo>
                  <a:lnTo>
                    <a:pt x="375" y="651"/>
                  </a:lnTo>
                  <a:lnTo>
                    <a:pt x="357" y="669"/>
                  </a:lnTo>
                  <a:lnTo>
                    <a:pt x="344" y="688"/>
                  </a:lnTo>
                  <a:lnTo>
                    <a:pt x="332" y="700"/>
                  </a:lnTo>
                  <a:lnTo>
                    <a:pt x="320" y="718"/>
                  </a:lnTo>
                  <a:lnTo>
                    <a:pt x="301" y="737"/>
                  </a:lnTo>
                  <a:lnTo>
                    <a:pt x="289" y="755"/>
                  </a:lnTo>
                  <a:lnTo>
                    <a:pt x="277" y="774"/>
                  </a:lnTo>
                  <a:lnTo>
                    <a:pt x="258" y="792"/>
                  </a:lnTo>
                  <a:lnTo>
                    <a:pt x="246" y="810"/>
                  </a:lnTo>
                  <a:lnTo>
                    <a:pt x="234" y="829"/>
                  </a:lnTo>
                  <a:lnTo>
                    <a:pt x="221" y="847"/>
                  </a:lnTo>
                  <a:lnTo>
                    <a:pt x="203" y="866"/>
                  </a:lnTo>
                  <a:lnTo>
                    <a:pt x="191" y="884"/>
                  </a:lnTo>
                  <a:lnTo>
                    <a:pt x="178" y="902"/>
                  </a:lnTo>
                  <a:lnTo>
                    <a:pt x="166" y="921"/>
                  </a:lnTo>
                  <a:lnTo>
                    <a:pt x="148" y="939"/>
                  </a:lnTo>
                  <a:lnTo>
                    <a:pt x="135" y="958"/>
                  </a:lnTo>
                  <a:lnTo>
                    <a:pt x="123" y="970"/>
                  </a:lnTo>
                  <a:lnTo>
                    <a:pt x="111" y="988"/>
                  </a:lnTo>
                  <a:lnTo>
                    <a:pt x="92" y="1007"/>
                  </a:lnTo>
                  <a:lnTo>
                    <a:pt x="80" y="1025"/>
                  </a:lnTo>
                  <a:lnTo>
                    <a:pt x="68" y="1044"/>
                  </a:lnTo>
                  <a:lnTo>
                    <a:pt x="55" y="1062"/>
                  </a:lnTo>
                  <a:lnTo>
                    <a:pt x="37" y="1080"/>
                  </a:lnTo>
                  <a:lnTo>
                    <a:pt x="25" y="1099"/>
                  </a:lnTo>
                  <a:lnTo>
                    <a:pt x="12" y="1117"/>
                  </a:lnTo>
                  <a:lnTo>
                    <a:pt x="0" y="113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5766" name="Freeform 370">
              <a:extLst>
                <a:ext uri="{FF2B5EF4-FFF2-40B4-BE49-F238E27FC236}">
                  <a16:creationId xmlns:a16="http://schemas.microsoft.com/office/drawing/2014/main" id="{EE649E6D-525C-91C9-5CD9-E7D129B6B215}"/>
                </a:ext>
              </a:extLst>
            </p:cNvPr>
            <p:cNvSpPr>
              <a:spLocks/>
            </p:cNvSpPr>
            <p:nvPr/>
          </p:nvSpPr>
          <p:spPr bwMode="auto">
            <a:xfrm>
              <a:off x="679" y="2640"/>
              <a:ext cx="816" cy="1062"/>
            </a:xfrm>
            <a:custGeom>
              <a:avLst/>
              <a:gdLst>
                <a:gd name="T0" fmla="*/ 65 w 873"/>
                <a:gd name="T1" fmla="*/ 7 h 1136"/>
                <a:gd name="T2" fmla="*/ 64 w 873"/>
                <a:gd name="T3" fmla="*/ 7 h 1136"/>
                <a:gd name="T4" fmla="*/ 61 w 873"/>
                <a:gd name="T5" fmla="*/ 7 h 1136"/>
                <a:gd name="T6" fmla="*/ 60 w 873"/>
                <a:gd name="T7" fmla="*/ 10 h 1136"/>
                <a:gd name="T8" fmla="*/ 57 w 873"/>
                <a:gd name="T9" fmla="*/ 13 h 1136"/>
                <a:gd name="T10" fmla="*/ 56 w 873"/>
                <a:gd name="T11" fmla="*/ 16 h 1136"/>
                <a:gd name="T12" fmla="*/ 53 w 873"/>
                <a:gd name="T13" fmla="*/ 19 h 1136"/>
                <a:gd name="T14" fmla="*/ 50 w 873"/>
                <a:gd name="T15" fmla="*/ 21 h 1136"/>
                <a:gd name="T16" fmla="*/ 49 w 873"/>
                <a:gd name="T17" fmla="*/ 24 h 1136"/>
                <a:gd name="T18" fmla="*/ 47 w 873"/>
                <a:gd name="T19" fmla="*/ 28 h 1136"/>
                <a:gd name="T20" fmla="*/ 44 w 873"/>
                <a:gd name="T21" fmla="*/ 30 h 1136"/>
                <a:gd name="T22" fmla="*/ 43 w 873"/>
                <a:gd name="T23" fmla="*/ 33 h 1136"/>
                <a:gd name="T24" fmla="*/ 40 w 873"/>
                <a:gd name="T25" fmla="*/ 35 h 1136"/>
                <a:gd name="T26" fmla="*/ 38 w 873"/>
                <a:gd name="T27" fmla="*/ 38 h 1136"/>
                <a:gd name="T28" fmla="*/ 36 w 873"/>
                <a:gd name="T29" fmla="*/ 41 h 1136"/>
                <a:gd name="T30" fmla="*/ 34 w 873"/>
                <a:gd name="T31" fmla="*/ 44 h 1136"/>
                <a:gd name="T32" fmla="*/ 32 w 873"/>
                <a:gd name="T33" fmla="*/ 47 h 1136"/>
                <a:gd name="T34" fmla="*/ 30 w 873"/>
                <a:gd name="T35" fmla="*/ 50 h 1136"/>
                <a:gd name="T36" fmla="*/ 28 w 873"/>
                <a:gd name="T37" fmla="*/ 51 h 1136"/>
                <a:gd name="T38" fmla="*/ 26 w 873"/>
                <a:gd name="T39" fmla="*/ 54 h 1136"/>
                <a:gd name="T40" fmla="*/ 23 w 873"/>
                <a:gd name="T41" fmla="*/ 57 h 1136"/>
                <a:gd name="T42" fmla="*/ 21 w 873"/>
                <a:gd name="T43" fmla="*/ 61 h 1136"/>
                <a:gd name="T44" fmla="*/ 19 w 873"/>
                <a:gd name="T45" fmla="*/ 62 h 1136"/>
                <a:gd name="T46" fmla="*/ 18 w 873"/>
                <a:gd name="T47" fmla="*/ 66 h 1136"/>
                <a:gd name="T48" fmla="*/ 15 w 873"/>
                <a:gd name="T49" fmla="*/ 69 h 1136"/>
                <a:gd name="T50" fmla="*/ 13 w 873"/>
                <a:gd name="T51" fmla="*/ 71 h 1136"/>
                <a:gd name="T52" fmla="*/ 10 w 873"/>
                <a:gd name="T53" fmla="*/ 74 h 1136"/>
                <a:gd name="T54" fmla="*/ 7 w 873"/>
                <a:gd name="T55" fmla="*/ 76 h 1136"/>
                <a:gd name="T56" fmla="*/ 7 w 873"/>
                <a:gd name="T57" fmla="*/ 79 h 1136"/>
                <a:gd name="T58" fmla="*/ 7 w 873"/>
                <a:gd name="T59" fmla="*/ 81 h 1136"/>
                <a:gd name="T60" fmla="*/ 7 w 873"/>
                <a:gd name="T61" fmla="*/ 85 h 1136"/>
                <a:gd name="T62" fmla="*/ 0 w 873"/>
                <a:gd name="T63" fmla="*/ 87 h 11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873" h="1136">
                  <a:moveTo>
                    <a:pt x="873" y="0"/>
                  </a:moveTo>
                  <a:lnTo>
                    <a:pt x="855" y="19"/>
                  </a:lnTo>
                  <a:lnTo>
                    <a:pt x="842" y="37"/>
                  </a:lnTo>
                  <a:lnTo>
                    <a:pt x="830" y="56"/>
                  </a:lnTo>
                  <a:lnTo>
                    <a:pt x="818" y="74"/>
                  </a:lnTo>
                  <a:lnTo>
                    <a:pt x="799" y="92"/>
                  </a:lnTo>
                  <a:lnTo>
                    <a:pt x="787" y="111"/>
                  </a:lnTo>
                  <a:lnTo>
                    <a:pt x="775" y="129"/>
                  </a:lnTo>
                  <a:lnTo>
                    <a:pt x="762" y="148"/>
                  </a:lnTo>
                  <a:lnTo>
                    <a:pt x="744" y="160"/>
                  </a:lnTo>
                  <a:lnTo>
                    <a:pt x="732" y="178"/>
                  </a:lnTo>
                  <a:lnTo>
                    <a:pt x="719" y="197"/>
                  </a:lnTo>
                  <a:lnTo>
                    <a:pt x="707" y="215"/>
                  </a:lnTo>
                  <a:lnTo>
                    <a:pt x="689" y="234"/>
                  </a:lnTo>
                  <a:lnTo>
                    <a:pt x="676" y="252"/>
                  </a:lnTo>
                  <a:lnTo>
                    <a:pt x="664" y="270"/>
                  </a:lnTo>
                  <a:lnTo>
                    <a:pt x="652" y="289"/>
                  </a:lnTo>
                  <a:lnTo>
                    <a:pt x="633" y="307"/>
                  </a:lnTo>
                  <a:lnTo>
                    <a:pt x="621" y="326"/>
                  </a:lnTo>
                  <a:lnTo>
                    <a:pt x="609" y="344"/>
                  </a:lnTo>
                  <a:lnTo>
                    <a:pt x="596" y="362"/>
                  </a:lnTo>
                  <a:lnTo>
                    <a:pt x="578" y="381"/>
                  </a:lnTo>
                  <a:lnTo>
                    <a:pt x="566" y="399"/>
                  </a:lnTo>
                  <a:lnTo>
                    <a:pt x="553" y="418"/>
                  </a:lnTo>
                  <a:lnTo>
                    <a:pt x="541" y="430"/>
                  </a:lnTo>
                  <a:lnTo>
                    <a:pt x="523" y="448"/>
                  </a:lnTo>
                  <a:lnTo>
                    <a:pt x="510" y="467"/>
                  </a:lnTo>
                  <a:lnTo>
                    <a:pt x="498" y="485"/>
                  </a:lnTo>
                  <a:lnTo>
                    <a:pt x="486" y="504"/>
                  </a:lnTo>
                  <a:lnTo>
                    <a:pt x="467" y="522"/>
                  </a:lnTo>
                  <a:lnTo>
                    <a:pt x="455" y="540"/>
                  </a:lnTo>
                  <a:lnTo>
                    <a:pt x="443" y="559"/>
                  </a:lnTo>
                  <a:lnTo>
                    <a:pt x="430" y="577"/>
                  </a:lnTo>
                  <a:lnTo>
                    <a:pt x="412" y="596"/>
                  </a:lnTo>
                  <a:lnTo>
                    <a:pt x="400" y="614"/>
                  </a:lnTo>
                  <a:lnTo>
                    <a:pt x="387" y="632"/>
                  </a:lnTo>
                  <a:lnTo>
                    <a:pt x="375" y="651"/>
                  </a:lnTo>
                  <a:lnTo>
                    <a:pt x="357" y="669"/>
                  </a:lnTo>
                  <a:lnTo>
                    <a:pt x="344" y="688"/>
                  </a:lnTo>
                  <a:lnTo>
                    <a:pt x="332" y="700"/>
                  </a:lnTo>
                  <a:lnTo>
                    <a:pt x="320" y="718"/>
                  </a:lnTo>
                  <a:lnTo>
                    <a:pt x="301" y="737"/>
                  </a:lnTo>
                  <a:lnTo>
                    <a:pt x="289" y="755"/>
                  </a:lnTo>
                  <a:lnTo>
                    <a:pt x="277" y="774"/>
                  </a:lnTo>
                  <a:lnTo>
                    <a:pt x="258" y="792"/>
                  </a:lnTo>
                  <a:lnTo>
                    <a:pt x="246" y="810"/>
                  </a:lnTo>
                  <a:lnTo>
                    <a:pt x="234" y="829"/>
                  </a:lnTo>
                  <a:lnTo>
                    <a:pt x="221" y="847"/>
                  </a:lnTo>
                  <a:lnTo>
                    <a:pt x="203" y="866"/>
                  </a:lnTo>
                  <a:lnTo>
                    <a:pt x="191" y="884"/>
                  </a:lnTo>
                  <a:lnTo>
                    <a:pt x="178" y="902"/>
                  </a:lnTo>
                  <a:lnTo>
                    <a:pt x="166" y="921"/>
                  </a:lnTo>
                  <a:lnTo>
                    <a:pt x="148" y="939"/>
                  </a:lnTo>
                  <a:lnTo>
                    <a:pt x="135" y="958"/>
                  </a:lnTo>
                  <a:lnTo>
                    <a:pt x="123" y="970"/>
                  </a:lnTo>
                  <a:lnTo>
                    <a:pt x="111" y="988"/>
                  </a:lnTo>
                  <a:lnTo>
                    <a:pt x="92" y="1007"/>
                  </a:lnTo>
                  <a:lnTo>
                    <a:pt x="80" y="1025"/>
                  </a:lnTo>
                  <a:lnTo>
                    <a:pt x="68" y="1044"/>
                  </a:lnTo>
                  <a:lnTo>
                    <a:pt x="55" y="1062"/>
                  </a:lnTo>
                  <a:lnTo>
                    <a:pt x="37" y="1080"/>
                  </a:lnTo>
                  <a:lnTo>
                    <a:pt x="25" y="1099"/>
                  </a:lnTo>
                  <a:lnTo>
                    <a:pt x="12" y="1117"/>
                  </a:lnTo>
                  <a:lnTo>
                    <a:pt x="0" y="113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5767" name="Freeform 371">
              <a:extLst>
                <a:ext uri="{FF2B5EF4-FFF2-40B4-BE49-F238E27FC236}">
                  <a16:creationId xmlns:a16="http://schemas.microsoft.com/office/drawing/2014/main" id="{7E652F07-0D1A-39C9-AB75-E1C5528267A5}"/>
                </a:ext>
              </a:extLst>
            </p:cNvPr>
            <p:cNvSpPr>
              <a:spLocks/>
            </p:cNvSpPr>
            <p:nvPr/>
          </p:nvSpPr>
          <p:spPr bwMode="auto">
            <a:xfrm>
              <a:off x="679" y="2640"/>
              <a:ext cx="816" cy="1062"/>
            </a:xfrm>
            <a:custGeom>
              <a:avLst/>
              <a:gdLst>
                <a:gd name="T0" fmla="*/ 65 w 873"/>
                <a:gd name="T1" fmla="*/ 7 h 1136"/>
                <a:gd name="T2" fmla="*/ 64 w 873"/>
                <a:gd name="T3" fmla="*/ 7 h 1136"/>
                <a:gd name="T4" fmla="*/ 61 w 873"/>
                <a:gd name="T5" fmla="*/ 7 h 1136"/>
                <a:gd name="T6" fmla="*/ 60 w 873"/>
                <a:gd name="T7" fmla="*/ 10 h 1136"/>
                <a:gd name="T8" fmla="*/ 57 w 873"/>
                <a:gd name="T9" fmla="*/ 13 h 1136"/>
                <a:gd name="T10" fmla="*/ 56 w 873"/>
                <a:gd name="T11" fmla="*/ 16 h 1136"/>
                <a:gd name="T12" fmla="*/ 53 w 873"/>
                <a:gd name="T13" fmla="*/ 19 h 1136"/>
                <a:gd name="T14" fmla="*/ 50 w 873"/>
                <a:gd name="T15" fmla="*/ 21 h 1136"/>
                <a:gd name="T16" fmla="*/ 49 w 873"/>
                <a:gd name="T17" fmla="*/ 24 h 1136"/>
                <a:gd name="T18" fmla="*/ 47 w 873"/>
                <a:gd name="T19" fmla="*/ 28 h 1136"/>
                <a:gd name="T20" fmla="*/ 44 w 873"/>
                <a:gd name="T21" fmla="*/ 30 h 1136"/>
                <a:gd name="T22" fmla="*/ 43 w 873"/>
                <a:gd name="T23" fmla="*/ 33 h 1136"/>
                <a:gd name="T24" fmla="*/ 40 w 873"/>
                <a:gd name="T25" fmla="*/ 35 h 1136"/>
                <a:gd name="T26" fmla="*/ 38 w 873"/>
                <a:gd name="T27" fmla="*/ 38 h 1136"/>
                <a:gd name="T28" fmla="*/ 36 w 873"/>
                <a:gd name="T29" fmla="*/ 41 h 1136"/>
                <a:gd name="T30" fmla="*/ 34 w 873"/>
                <a:gd name="T31" fmla="*/ 44 h 1136"/>
                <a:gd name="T32" fmla="*/ 32 w 873"/>
                <a:gd name="T33" fmla="*/ 47 h 1136"/>
                <a:gd name="T34" fmla="*/ 30 w 873"/>
                <a:gd name="T35" fmla="*/ 50 h 1136"/>
                <a:gd name="T36" fmla="*/ 28 w 873"/>
                <a:gd name="T37" fmla="*/ 51 h 1136"/>
                <a:gd name="T38" fmla="*/ 26 w 873"/>
                <a:gd name="T39" fmla="*/ 54 h 1136"/>
                <a:gd name="T40" fmla="*/ 23 w 873"/>
                <a:gd name="T41" fmla="*/ 57 h 1136"/>
                <a:gd name="T42" fmla="*/ 21 w 873"/>
                <a:gd name="T43" fmla="*/ 61 h 1136"/>
                <a:gd name="T44" fmla="*/ 19 w 873"/>
                <a:gd name="T45" fmla="*/ 62 h 1136"/>
                <a:gd name="T46" fmla="*/ 18 w 873"/>
                <a:gd name="T47" fmla="*/ 66 h 1136"/>
                <a:gd name="T48" fmla="*/ 15 w 873"/>
                <a:gd name="T49" fmla="*/ 69 h 1136"/>
                <a:gd name="T50" fmla="*/ 13 w 873"/>
                <a:gd name="T51" fmla="*/ 71 h 1136"/>
                <a:gd name="T52" fmla="*/ 10 w 873"/>
                <a:gd name="T53" fmla="*/ 74 h 1136"/>
                <a:gd name="T54" fmla="*/ 7 w 873"/>
                <a:gd name="T55" fmla="*/ 76 h 1136"/>
                <a:gd name="T56" fmla="*/ 7 w 873"/>
                <a:gd name="T57" fmla="*/ 79 h 1136"/>
                <a:gd name="T58" fmla="*/ 7 w 873"/>
                <a:gd name="T59" fmla="*/ 81 h 1136"/>
                <a:gd name="T60" fmla="*/ 7 w 873"/>
                <a:gd name="T61" fmla="*/ 85 h 1136"/>
                <a:gd name="T62" fmla="*/ 0 w 873"/>
                <a:gd name="T63" fmla="*/ 87 h 11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873" h="1136">
                  <a:moveTo>
                    <a:pt x="873" y="0"/>
                  </a:moveTo>
                  <a:lnTo>
                    <a:pt x="855" y="19"/>
                  </a:lnTo>
                  <a:lnTo>
                    <a:pt x="842" y="37"/>
                  </a:lnTo>
                  <a:lnTo>
                    <a:pt x="830" y="56"/>
                  </a:lnTo>
                  <a:lnTo>
                    <a:pt x="818" y="74"/>
                  </a:lnTo>
                  <a:lnTo>
                    <a:pt x="799" y="92"/>
                  </a:lnTo>
                  <a:lnTo>
                    <a:pt x="787" y="111"/>
                  </a:lnTo>
                  <a:lnTo>
                    <a:pt x="775" y="129"/>
                  </a:lnTo>
                  <a:lnTo>
                    <a:pt x="762" y="148"/>
                  </a:lnTo>
                  <a:lnTo>
                    <a:pt x="744" y="160"/>
                  </a:lnTo>
                  <a:lnTo>
                    <a:pt x="732" y="178"/>
                  </a:lnTo>
                  <a:lnTo>
                    <a:pt x="719" y="197"/>
                  </a:lnTo>
                  <a:lnTo>
                    <a:pt x="707" y="215"/>
                  </a:lnTo>
                  <a:lnTo>
                    <a:pt x="689" y="234"/>
                  </a:lnTo>
                  <a:lnTo>
                    <a:pt x="676" y="252"/>
                  </a:lnTo>
                  <a:lnTo>
                    <a:pt x="664" y="270"/>
                  </a:lnTo>
                  <a:lnTo>
                    <a:pt x="652" y="289"/>
                  </a:lnTo>
                  <a:lnTo>
                    <a:pt x="633" y="307"/>
                  </a:lnTo>
                  <a:lnTo>
                    <a:pt x="621" y="326"/>
                  </a:lnTo>
                  <a:lnTo>
                    <a:pt x="609" y="344"/>
                  </a:lnTo>
                  <a:lnTo>
                    <a:pt x="596" y="362"/>
                  </a:lnTo>
                  <a:lnTo>
                    <a:pt x="578" y="381"/>
                  </a:lnTo>
                  <a:lnTo>
                    <a:pt x="566" y="399"/>
                  </a:lnTo>
                  <a:lnTo>
                    <a:pt x="553" y="418"/>
                  </a:lnTo>
                  <a:lnTo>
                    <a:pt x="541" y="430"/>
                  </a:lnTo>
                  <a:lnTo>
                    <a:pt x="523" y="448"/>
                  </a:lnTo>
                  <a:lnTo>
                    <a:pt x="510" y="467"/>
                  </a:lnTo>
                  <a:lnTo>
                    <a:pt x="498" y="485"/>
                  </a:lnTo>
                  <a:lnTo>
                    <a:pt x="486" y="504"/>
                  </a:lnTo>
                  <a:lnTo>
                    <a:pt x="467" y="522"/>
                  </a:lnTo>
                  <a:lnTo>
                    <a:pt x="455" y="540"/>
                  </a:lnTo>
                  <a:lnTo>
                    <a:pt x="443" y="559"/>
                  </a:lnTo>
                  <a:lnTo>
                    <a:pt x="430" y="577"/>
                  </a:lnTo>
                  <a:lnTo>
                    <a:pt x="412" y="596"/>
                  </a:lnTo>
                  <a:lnTo>
                    <a:pt x="400" y="614"/>
                  </a:lnTo>
                  <a:lnTo>
                    <a:pt x="387" y="632"/>
                  </a:lnTo>
                  <a:lnTo>
                    <a:pt x="375" y="651"/>
                  </a:lnTo>
                  <a:lnTo>
                    <a:pt x="357" y="669"/>
                  </a:lnTo>
                  <a:lnTo>
                    <a:pt x="344" y="688"/>
                  </a:lnTo>
                  <a:lnTo>
                    <a:pt x="332" y="700"/>
                  </a:lnTo>
                  <a:lnTo>
                    <a:pt x="320" y="718"/>
                  </a:lnTo>
                  <a:lnTo>
                    <a:pt x="301" y="737"/>
                  </a:lnTo>
                  <a:lnTo>
                    <a:pt x="289" y="755"/>
                  </a:lnTo>
                  <a:lnTo>
                    <a:pt x="277" y="774"/>
                  </a:lnTo>
                  <a:lnTo>
                    <a:pt x="258" y="792"/>
                  </a:lnTo>
                  <a:lnTo>
                    <a:pt x="246" y="810"/>
                  </a:lnTo>
                  <a:lnTo>
                    <a:pt x="234" y="829"/>
                  </a:lnTo>
                  <a:lnTo>
                    <a:pt x="221" y="847"/>
                  </a:lnTo>
                  <a:lnTo>
                    <a:pt x="203" y="866"/>
                  </a:lnTo>
                  <a:lnTo>
                    <a:pt x="191" y="884"/>
                  </a:lnTo>
                  <a:lnTo>
                    <a:pt x="178" y="902"/>
                  </a:lnTo>
                  <a:lnTo>
                    <a:pt x="166" y="921"/>
                  </a:lnTo>
                  <a:lnTo>
                    <a:pt x="148" y="939"/>
                  </a:lnTo>
                  <a:lnTo>
                    <a:pt x="135" y="958"/>
                  </a:lnTo>
                  <a:lnTo>
                    <a:pt x="123" y="970"/>
                  </a:lnTo>
                  <a:lnTo>
                    <a:pt x="111" y="988"/>
                  </a:lnTo>
                  <a:lnTo>
                    <a:pt x="92" y="1007"/>
                  </a:lnTo>
                  <a:lnTo>
                    <a:pt x="80" y="1025"/>
                  </a:lnTo>
                  <a:lnTo>
                    <a:pt x="68" y="1044"/>
                  </a:lnTo>
                  <a:lnTo>
                    <a:pt x="55" y="1062"/>
                  </a:lnTo>
                  <a:lnTo>
                    <a:pt x="37" y="1080"/>
                  </a:lnTo>
                  <a:lnTo>
                    <a:pt x="25" y="1099"/>
                  </a:lnTo>
                  <a:lnTo>
                    <a:pt x="12" y="1117"/>
                  </a:lnTo>
                  <a:lnTo>
                    <a:pt x="0" y="113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5768" name="Freeform 372">
              <a:extLst>
                <a:ext uri="{FF2B5EF4-FFF2-40B4-BE49-F238E27FC236}">
                  <a16:creationId xmlns:a16="http://schemas.microsoft.com/office/drawing/2014/main" id="{DBADE79D-09CF-4325-F622-57167D6A6580}"/>
                </a:ext>
              </a:extLst>
            </p:cNvPr>
            <p:cNvSpPr>
              <a:spLocks/>
            </p:cNvSpPr>
            <p:nvPr/>
          </p:nvSpPr>
          <p:spPr bwMode="auto">
            <a:xfrm>
              <a:off x="679" y="2640"/>
              <a:ext cx="816" cy="1062"/>
            </a:xfrm>
            <a:custGeom>
              <a:avLst/>
              <a:gdLst>
                <a:gd name="T0" fmla="*/ 65 w 873"/>
                <a:gd name="T1" fmla="*/ 7 h 1136"/>
                <a:gd name="T2" fmla="*/ 64 w 873"/>
                <a:gd name="T3" fmla="*/ 7 h 1136"/>
                <a:gd name="T4" fmla="*/ 61 w 873"/>
                <a:gd name="T5" fmla="*/ 7 h 1136"/>
                <a:gd name="T6" fmla="*/ 60 w 873"/>
                <a:gd name="T7" fmla="*/ 10 h 1136"/>
                <a:gd name="T8" fmla="*/ 57 w 873"/>
                <a:gd name="T9" fmla="*/ 13 h 1136"/>
                <a:gd name="T10" fmla="*/ 56 w 873"/>
                <a:gd name="T11" fmla="*/ 16 h 1136"/>
                <a:gd name="T12" fmla="*/ 53 w 873"/>
                <a:gd name="T13" fmla="*/ 19 h 1136"/>
                <a:gd name="T14" fmla="*/ 50 w 873"/>
                <a:gd name="T15" fmla="*/ 21 h 1136"/>
                <a:gd name="T16" fmla="*/ 49 w 873"/>
                <a:gd name="T17" fmla="*/ 24 h 1136"/>
                <a:gd name="T18" fmla="*/ 47 w 873"/>
                <a:gd name="T19" fmla="*/ 28 h 1136"/>
                <a:gd name="T20" fmla="*/ 44 w 873"/>
                <a:gd name="T21" fmla="*/ 30 h 1136"/>
                <a:gd name="T22" fmla="*/ 43 w 873"/>
                <a:gd name="T23" fmla="*/ 33 h 1136"/>
                <a:gd name="T24" fmla="*/ 40 w 873"/>
                <a:gd name="T25" fmla="*/ 35 h 1136"/>
                <a:gd name="T26" fmla="*/ 38 w 873"/>
                <a:gd name="T27" fmla="*/ 38 h 1136"/>
                <a:gd name="T28" fmla="*/ 36 w 873"/>
                <a:gd name="T29" fmla="*/ 41 h 1136"/>
                <a:gd name="T30" fmla="*/ 34 w 873"/>
                <a:gd name="T31" fmla="*/ 44 h 1136"/>
                <a:gd name="T32" fmla="*/ 32 w 873"/>
                <a:gd name="T33" fmla="*/ 47 h 1136"/>
                <a:gd name="T34" fmla="*/ 30 w 873"/>
                <a:gd name="T35" fmla="*/ 50 h 1136"/>
                <a:gd name="T36" fmla="*/ 28 w 873"/>
                <a:gd name="T37" fmla="*/ 51 h 1136"/>
                <a:gd name="T38" fmla="*/ 26 w 873"/>
                <a:gd name="T39" fmla="*/ 54 h 1136"/>
                <a:gd name="T40" fmla="*/ 23 w 873"/>
                <a:gd name="T41" fmla="*/ 57 h 1136"/>
                <a:gd name="T42" fmla="*/ 21 w 873"/>
                <a:gd name="T43" fmla="*/ 61 h 1136"/>
                <a:gd name="T44" fmla="*/ 19 w 873"/>
                <a:gd name="T45" fmla="*/ 62 h 1136"/>
                <a:gd name="T46" fmla="*/ 18 w 873"/>
                <a:gd name="T47" fmla="*/ 66 h 1136"/>
                <a:gd name="T48" fmla="*/ 15 w 873"/>
                <a:gd name="T49" fmla="*/ 69 h 1136"/>
                <a:gd name="T50" fmla="*/ 13 w 873"/>
                <a:gd name="T51" fmla="*/ 71 h 1136"/>
                <a:gd name="T52" fmla="*/ 10 w 873"/>
                <a:gd name="T53" fmla="*/ 74 h 1136"/>
                <a:gd name="T54" fmla="*/ 7 w 873"/>
                <a:gd name="T55" fmla="*/ 76 h 1136"/>
                <a:gd name="T56" fmla="*/ 7 w 873"/>
                <a:gd name="T57" fmla="*/ 79 h 1136"/>
                <a:gd name="T58" fmla="*/ 7 w 873"/>
                <a:gd name="T59" fmla="*/ 81 h 1136"/>
                <a:gd name="T60" fmla="*/ 7 w 873"/>
                <a:gd name="T61" fmla="*/ 85 h 1136"/>
                <a:gd name="T62" fmla="*/ 0 w 873"/>
                <a:gd name="T63" fmla="*/ 87 h 11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873" h="1136">
                  <a:moveTo>
                    <a:pt x="873" y="0"/>
                  </a:moveTo>
                  <a:lnTo>
                    <a:pt x="855" y="19"/>
                  </a:lnTo>
                  <a:lnTo>
                    <a:pt x="842" y="37"/>
                  </a:lnTo>
                  <a:lnTo>
                    <a:pt x="830" y="56"/>
                  </a:lnTo>
                  <a:lnTo>
                    <a:pt x="818" y="74"/>
                  </a:lnTo>
                  <a:lnTo>
                    <a:pt x="799" y="92"/>
                  </a:lnTo>
                  <a:lnTo>
                    <a:pt x="787" y="111"/>
                  </a:lnTo>
                  <a:lnTo>
                    <a:pt x="775" y="129"/>
                  </a:lnTo>
                  <a:lnTo>
                    <a:pt x="762" y="148"/>
                  </a:lnTo>
                  <a:lnTo>
                    <a:pt x="744" y="160"/>
                  </a:lnTo>
                  <a:lnTo>
                    <a:pt x="732" y="178"/>
                  </a:lnTo>
                  <a:lnTo>
                    <a:pt x="719" y="197"/>
                  </a:lnTo>
                  <a:lnTo>
                    <a:pt x="707" y="215"/>
                  </a:lnTo>
                  <a:lnTo>
                    <a:pt x="689" y="234"/>
                  </a:lnTo>
                  <a:lnTo>
                    <a:pt x="676" y="252"/>
                  </a:lnTo>
                  <a:lnTo>
                    <a:pt x="664" y="270"/>
                  </a:lnTo>
                  <a:lnTo>
                    <a:pt x="652" y="289"/>
                  </a:lnTo>
                  <a:lnTo>
                    <a:pt x="633" y="307"/>
                  </a:lnTo>
                  <a:lnTo>
                    <a:pt x="621" y="326"/>
                  </a:lnTo>
                  <a:lnTo>
                    <a:pt x="609" y="344"/>
                  </a:lnTo>
                  <a:lnTo>
                    <a:pt x="596" y="362"/>
                  </a:lnTo>
                  <a:lnTo>
                    <a:pt x="578" y="381"/>
                  </a:lnTo>
                  <a:lnTo>
                    <a:pt x="566" y="399"/>
                  </a:lnTo>
                  <a:lnTo>
                    <a:pt x="553" y="418"/>
                  </a:lnTo>
                  <a:lnTo>
                    <a:pt x="541" y="430"/>
                  </a:lnTo>
                  <a:lnTo>
                    <a:pt x="523" y="448"/>
                  </a:lnTo>
                  <a:lnTo>
                    <a:pt x="510" y="467"/>
                  </a:lnTo>
                  <a:lnTo>
                    <a:pt x="498" y="485"/>
                  </a:lnTo>
                  <a:lnTo>
                    <a:pt x="486" y="504"/>
                  </a:lnTo>
                  <a:lnTo>
                    <a:pt x="467" y="522"/>
                  </a:lnTo>
                  <a:lnTo>
                    <a:pt x="455" y="540"/>
                  </a:lnTo>
                  <a:lnTo>
                    <a:pt x="443" y="559"/>
                  </a:lnTo>
                  <a:lnTo>
                    <a:pt x="430" y="577"/>
                  </a:lnTo>
                  <a:lnTo>
                    <a:pt x="412" y="596"/>
                  </a:lnTo>
                  <a:lnTo>
                    <a:pt x="400" y="614"/>
                  </a:lnTo>
                  <a:lnTo>
                    <a:pt x="387" y="632"/>
                  </a:lnTo>
                  <a:lnTo>
                    <a:pt x="375" y="651"/>
                  </a:lnTo>
                  <a:lnTo>
                    <a:pt x="357" y="669"/>
                  </a:lnTo>
                  <a:lnTo>
                    <a:pt x="344" y="688"/>
                  </a:lnTo>
                  <a:lnTo>
                    <a:pt x="332" y="700"/>
                  </a:lnTo>
                  <a:lnTo>
                    <a:pt x="320" y="718"/>
                  </a:lnTo>
                  <a:lnTo>
                    <a:pt x="301" y="737"/>
                  </a:lnTo>
                  <a:lnTo>
                    <a:pt x="289" y="755"/>
                  </a:lnTo>
                  <a:lnTo>
                    <a:pt x="277" y="774"/>
                  </a:lnTo>
                  <a:lnTo>
                    <a:pt x="258" y="792"/>
                  </a:lnTo>
                  <a:lnTo>
                    <a:pt x="246" y="810"/>
                  </a:lnTo>
                  <a:lnTo>
                    <a:pt x="234" y="829"/>
                  </a:lnTo>
                  <a:lnTo>
                    <a:pt x="221" y="847"/>
                  </a:lnTo>
                  <a:lnTo>
                    <a:pt x="203" y="866"/>
                  </a:lnTo>
                  <a:lnTo>
                    <a:pt x="191" y="884"/>
                  </a:lnTo>
                  <a:lnTo>
                    <a:pt x="178" y="902"/>
                  </a:lnTo>
                  <a:lnTo>
                    <a:pt x="166" y="921"/>
                  </a:lnTo>
                  <a:lnTo>
                    <a:pt x="148" y="939"/>
                  </a:lnTo>
                  <a:lnTo>
                    <a:pt x="135" y="958"/>
                  </a:lnTo>
                  <a:lnTo>
                    <a:pt x="123" y="970"/>
                  </a:lnTo>
                  <a:lnTo>
                    <a:pt x="111" y="988"/>
                  </a:lnTo>
                  <a:lnTo>
                    <a:pt x="92" y="1007"/>
                  </a:lnTo>
                  <a:lnTo>
                    <a:pt x="80" y="1025"/>
                  </a:lnTo>
                  <a:lnTo>
                    <a:pt x="68" y="1044"/>
                  </a:lnTo>
                  <a:lnTo>
                    <a:pt x="55" y="1062"/>
                  </a:lnTo>
                  <a:lnTo>
                    <a:pt x="37" y="1080"/>
                  </a:lnTo>
                  <a:lnTo>
                    <a:pt x="25" y="1099"/>
                  </a:lnTo>
                  <a:lnTo>
                    <a:pt x="12" y="1117"/>
                  </a:lnTo>
                  <a:lnTo>
                    <a:pt x="0" y="113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5769" name="Freeform 373">
              <a:extLst>
                <a:ext uri="{FF2B5EF4-FFF2-40B4-BE49-F238E27FC236}">
                  <a16:creationId xmlns:a16="http://schemas.microsoft.com/office/drawing/2014/main" id="{678D49E8-1787-97E4-FE69-FE6754F8A6B1}"/>
                </a:ext>
              </a:extLst>
            </p:cNvPr>
            <p:cNvSpPr>
              <a:spLocks/>
            </p:cNvSpPr>
            <p:nvPr/>
          </p:nvSpPr>
          <p:spPr bwMode="auto">
            <a:xfrm>
              <a:off x="679" y="2640"/>
              <a:ext cx="816" cy="1062"/>
            </a:xfrm>
            <a:custGeom>
              <a:avLst/>
              <a:gdLst>
                <a:gd name="T0" fmla="*/ 65 w 873"/>
                <a:gd name="T1" fmla="*/ 7 h 1136"/>
                <a:gd name="T2" fmla="*/ 64 w 873"/>
                <a:gd name="T3" fmla="*/ 7 h 1136"/>
                <a:gd name="T4" fmla="*/ 61 w 873"/>
                <a:gd name="T5" fmla="*/ 7 h 1136"/>
                <a:gd name="T6" fmla="*/ 60 w 873"/>
                <a:gd name="T7" fmla="*/ 10 h 1136"/>
                <a:gd name="T8" fmla="*/ 57 w 873"/>
                <a:gd name="T9" fmla="*/ 13 h 1136"/>
                <a:gd name="T10" fmla="*/ 56 w 873"/>
                <a:gd name="T11" fmla="*/ 16 h 1136"/>
                <a:gd name="T12" fmla="*/ 53 w 873"/>
                <a:gd name="T13" fmla="*/ 19 h 1136"/>
                <a:gd name="T14" fmla="*/ 50 w 873"/>
                <a:gd name="T15" fmla="*/ 21 h 1136"/>
                <a:gd name="T16" fmla="*/ 49 w 873"/>
                <a:gd name="T17" fmla="*/ 24 h 1136"/>
                <a:gd name="T18" fmla="*/ 47 w 873"/>
                <a:gd name="T19" fmla="*/ 28 h 1136"/>
                <a:gd name="T20" fmla="*/ 44 w 873"/>
                <a:gd name="T21" fmla="*/ 30 h 1136"/>
                <a:gd name="T22" fmla="*/ 43 w 873"/>
                <a:gd name="T23" fmla="*/ 33 h 1136"/>
                <a:gd name="T24" fmla="*/ 40 w 873"/>
                <a:gd name="T25" fmla="*/ 35 h 1136"/>
                <a:gd name="T26" fmla="*/ 38 w 873"/>
                <a:gd name="T27" fmla="*/ 38 h 1136"/>
                <a:gd name="T28" fmla="*/ 36 w 873"/>
                <a:gd name="T29" fmla="*/ 41 h 1136"/>
                <a:gd name="T30" fmla="*/ 34 w 873"/>
                <a:gd name="T31" fmla="*/ 44 h 1136"/>
                <a:gd name="T32" fmla="*/ 32 w 873"/>
                <a:gd name="T33" fmla="*/ 47 h 1136"/>
                <a:gd name="T34" fmla="*/ 30 w 873"/>
                <a:gd name="T35" fmla="*/ 50 h 1136"/>
                <a:gd name="T36" fmla="*/ 28 w 873"/>
                <a:gd name="T37" fmla="*/ 51 h 1136"/>
                <a:gd name="T38" fmla="*/ 26 w 873"/>
                <a:gd name="T39" fmla="*/ 54 h 1136"/>
                <a:gd name="T40" fmla="*/ 23 w 873"/>
                <a:gd name="T41" fmla="*/ 57 h 1136"/>
                <a:gd name="T42" fmla="*/ 21 w 873"/>
                <a:gd name="T43" fmla="*/ 61 h 1136"/>
                <a:gd name="T44" fmla="*/ 19 w 873"/>
                <a:gd name="T45" fmla="*/ 62 h 1136"/>
                <a:gd name="T46" fmla="*/ 18 w 873"/>
                <a:gd name="T47" fmla="*/ 66 h 1136"/>
                <a:gd name="T48" fmla="*/ 15 w 873"/>
                <a:gd name="T49" fmla="*/ 69 h 1136"/>
                <a:gd name="T50" fmla="*/ 13 w 873"/>
                <a:gd name="T51" fmla="*/ 71 h 1136"/>
                <a:gd name="T52" fmla="*/ 10 w 873"/>
                <a:gd name="T53" fmla="*/ 74 h 1136"/>
                <a:gd name="T54" fmla="*/ 7 w 873"/>
                <a:gd name="T55" fmla="*/ 76 h 1136"/>
                <a:gd name="T56" fmla="*/ 7 w 873"/>
                <a:gd name="T57" fmla="*/ 79 h 1136"/>
                <a:gd name="T58" fmla="*/ 7 w 873"/>
                <a:gd name="T59" fmla="*/ 81 h 1136"/>
                <a:gd name="T60" fmla="*/ 7 w 873"/>
                <a:gd name="T61" fmla="*/ 85 h 1136"/>
                <a:gd name="T62" fmla="*/ 0 w 873"/>
                <a:gd name="T63" fmla="*/ 87 h 11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873" h="1136">
                  <a:moveTo>
                    <a:pt x="873" y="0"/>
                  </a:moveTo>
                  <a:lnTo>
                    <a:pt x="855" y="19"/>
                  </a:lnTo>
                  <a:lnTo>
                    <a:pt x="842" y="37"/>
                  </a:lnTo>
                  <a:lnTo>
                    <a:pt x="830" y="56"/>
                  </a:lnTo>
                  <a:lnTo>
                    <a:pt x="818" y="74"/>
                  </a:lnTo>
                  <a:lnTo>
                    <a:pt x="799" y="92"/>
                  </a:lnTo>
                  <a:lnTo>
                    <a:pt x="787" y="111"/>
                  </a:lnTo>
                  <a:lnTo>
                    <a:pt x="775" y="129"/>
                  </a:lnTo>
                  <a:lnTo>
                    <a:pt x="762" y="148"/>
                  </a:lnTo>
                  <a:lnTo>
                    <a:pt x="744" y="160"/>
                  </a:lnTo>
                  <a:lnTo>
                    <a:pt x="732" y="178"/>
                  </a:lnTo>
                  <a:lnTo>
                    <a:pt x="719" y="197"/>
                  </a:lnTo>
                  <a:lnTo>
                    <a:pt x="707" y="215"/>
                  </a:lnTo>
                  <a:lnTo>
                    <a:pt x="689" y="234"/>
                  </a:lnTo>
                  <a:lnTo>
                    <a:pt x="676" y="252"/>
                  </a:lnTo>
                  <a:lnTo>
                    <a:pt x="664" y="270"/>
                  </a:lnTo>
                  <a:lnTo>
                    <a:pt x="652" y="289"/>
                  </a:lnTo>
                  <a:lnTo>
                    <a:pt x="633" y="307"/>
                  </a:lnTo>
                  <a:lnTo>
                    <a:pt x="621" y="326"/>
                  </a:lnTo>
                  <a:lnTo>
                    <a:pt x="609" y="344"/>
                  </a:lnTo>
                  <a:lnTo>
                    <a:pt x="596" y="362"/>
                  </a:lnTo>
                  <a:lnTo>
                    <a:pt x="578" y="381"/>
                  </a:lnTo>
                  <a:lnTo>
                    <a:pt x="566" y="399"/>
                  </a:lnTo>
                  <a:lnTo>
                    <a:pt x="553" y="418"/>
                  </a:lnTo>
                  <a:lnTo>
                    <a:pt x="541" y="430"/>
                  </a:lnTo>
                  <a:lnTo>
                    <a:pt x="523" y="448"/>
                  </a:lnTo>
                  <a:lnTo>
                    <a:pt x="510" y="467"/>
                  </a:lnTo>
                  <a:lnTo>
                    <a:pt x="498" y="485"/>
                  </a:lnTo>
                  <a:lnTo>
                    <a:pt x="486" y="504"/>
                  </a:lnTo>
                  <a:lnTo>
                    <a:pt x="467" y="522"/>
                  </a:lnTo>
                  <a:lnTo>
                    <a:pt x="455" y="540"/>
                  </a:lnTo>
                  <a:lnTo>
                    <a:pt x="443" y="559"/>
                  </a:lnTo>
                  <a:lnTo>
                    <a:pt x="430" y="577"/>
                  </a:lnTo>
                  <a:lnTo>
                    <a:pt x="412" y="596"/>
                  </a:lnTo>
                  <a:lnTo>
                    <a:pt x="400" y="614"/>
                  </a:lnTo>
                  <a:lnTo>
                    <a:pt x="387" y="632"/>
                  </a:lnTo>
                  <a:lnTo>
                    <a:pt x="375" y="651"/>
                  </a:lnTo>
                  <a:lnTo>
                    <a:pt x="357" y="669"/>
                  </a:lnTo>
                  <a:lnTo>
                    <a:pt x="344" y="688"/>
                  </a:lnTo>
                  <a:lnTo>
                    <a:pt x="332" y="700"/>
                  </a:lnTo>
                  <a:lnTo>
                    <a:pt x="320" y="718"/>
                  </a:lnTo>
                  <a:lnTo>
                    <a:pt x="301" y="737"/>
                  </a:lnTo>
                  <a:lnTo>
                    <a:pt x="289" y="755"/>
                  </a:lnTo>
                  <a:lnTo>
                    <a:pt x="277" y="774"/>
                  </a:lnTo>
                  <a:lnTo>
                    <a:pt x="258" y="792"/>
                  </a:lnTo>
                  <a:lnTo>
                    <a:pt x="246" y="810"/>
                  </a:lnTo>
                  <a:lnTo>
                    <a:pt x="234" y="829"/>
                  </a:lnTo>
                  <a:lnTo>
                    <a:pt x="221" y="847"/>
                  </a:lnTo>
                  <a:lnTo>
                    <a:pt x="203" y="866"/>
                  </a:lnTo>
                  <a:lnTo>
                    <a:pt x="191" y="884"/>
                  </a:lnTo>
                  <a:lnTo>
                    <a:pt x="178" y="902"/>
                  </a:lnTo>
                  <a:lnTo>
                    <a:pt x="166" y="921"/>
                  </a:lnTo>
                  <a:lnTo>
                    <a:pt x="148" y="939"/>
                  </a:lnTo>
                  <a:lnTo>
                    <a:pt x="135" y="958"/>
                  </a:lnTo>
                  <a:lnTo>
                    <a:pt x="123" y="970"/>
                  </a:lnTo>
                  <a:lnTo>
                    <a:pt x="111" y="988"/>
                  </a:lnTo>
                  <a:lnTo>
                    <a:pt x="92" y="1007"/>
                  </a:lnTo>
                  <a:lnTo>
                    <a:pt x="80" y="1025"/>
                  </a:lnTo>
                  <a:lnTo>
                    <a:pt x="68" y="1044"/>
                  </a:lnTo>
                  <a:lnTo>
                    <a:pt x="55" y="1062"/>
                  </a:lnTo>
                  <a:lnTo>
                    <a:pt x="37" y="1080"/>
                  </a:lnTo>
                  <a:lnTo>
                    <a:pt x="25" y="1099"/>
                  </a:lnTo>
                  <a:lnTo>
                    <a:pt x="12" y="1117"/>
                  </a:lnTo>
                  <a:lnTo>
                    <a:pt x="0" y="113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5770" name="Freeform 374">
              <a:extLst>
                <a:ext uri="{FF2B5EF4-FFF2-40B4-BE49-F238E27FC236}">
                  <a16:creationId xmlns:a16="http://schemas.microsoft.com/office/drawing/2014/main" id="{101CF952-9AC5-4382-D0B0-6DB5CAB17CC8}"/>
                </a:ext>
              </a:extLst>
            </p:cNvPr>
            <p:cNvSpPr>
              <a:spLocks/>
            </p:cNvSpPr>
            <p:nvPr/>
          </p:nvSpPr>
          <p:spPr bwMode="auto">
            <a:xfrm>
              <a:off x="679" y="2640"/>
              <a:ext cx="816" cy="1062"/>
            </a:xfrm>
            <a:custGeom>
              <a:avLst/>
              <a:gdLst>
                <a:gd name="T0" fmla="*/ 65 w 873"/>
                <a:gd name="T1" fmla="*/ 7 h 1136"/>
                <a:gd name="T2" fmla="*/ 64 w 873"/>
                <a:gd name="T3" fmla="*/ 7 h 1136"/>
                <a:gd name="T4" fmla="*/ 61 w 873"/>
                <a:gd name="T5" fmla="*/ 7 h 1136"/>
                <a:gd name="T6" fmla="*/ 60 w 873"/>
                <a:gd name="T7" fmla="*/ 10 h 1136"/>
                <a:gd name="T8" fmla="*/ 57 w 873"/>
                <a:gd name="T9" fmla="*/ 13 h 1136"/>
                <a:gd name="T10" fmla="*/ 56 w 873"/>
                <a:gd name="T11" fmla="*/ 16 h 1136"/>
                <a:gd name="T12" fmla="*/ 53 w 873"/>
                <a:gd name="T13" fmla="*/ 19 h 1136"/>
                <a:gd name="T14" fmla="*/ 50 w 873"/>
                <a:gd name="T15" fmla="*/ 21 h 1136"/>
                <a:gd name="T16" fmla="*/ 49 w 873"/>
                <a:gd name="T17" fmla="*/ 24 h 1136"/>
                <a:gd name="T18" fmla="*/ 47 w 873"/>
                <a:gd name="T19" fmla="*/ 28 h 1136"/>
                <a:gd name="T20" fmla="*/ 44 w 873"/>
                <a:gd name="T21" fmla="*/ 30 h 1136"/>
                <a:gd name="T22" fmla="*/ 43 w 873"/>
                <a:gd name="T23" fmla="*/ 33 h 1136"/>
                <a:gd name="T24" fmla="*/ 40 w 873"/>
                <a:gd name="T25" fmla="*/ 35 h 1136"/>
                <a:gd name="T26" fmla="*/ 38 w 873"/>
                <a:gd name="T27" fmla="*/ 38 h 1136"/>
                <a:gd name="T28" fmla="*/ 36 w 873"/>
                <a:gd name="T29" fmla="*/ 41 h 1136"/>
                <a:gd name="T30" fmla="*/ 34 w 873"/>
                <a:gd name="T31" fmla="*/ 44 h 1136"/>
                <a:gd name="T32" fmla="*/ 32 w 873"/>
                <a:gd name="T33" fmla="*/ 47 h 1136"/>
                <a:gd name="T34" fmla="*/ 30 w 873"/>
                <a:gd name="T35" fmla="*/ 50 h 1136"/>
                <a:gd name="T36" fmla="*/ 28 w 873"/>
                <a:gd name="T37" fmla="*/ 51 h 1136"/>
                <a:gd name="T38" fmla="*/ 26 w 873"/>
                <a:gd name="T39" fmla="*/ 54 h 1136"/>
                <a:gd name="T40" fmla="*/ 23 w 873"/>
                <a:gd name="T41" fmla="*/ 57 h 1136"/>
                <a:gd name="T42" fmla="*/ 21 w 873"/>
                <a:gd name="T43" fmla="*/ 61 h 1136"/>
                <a:gd name="T44" fmla="*/ 19 w 873"/>
                <a:gd name="T45" fmla="*/ 62 h 1136"/>
                <a:gd name="T46" fmla="*/ 18 w 873"/>
                <a:gd name="T47" fmla="*/ 66 h 1136"/>
                <a:gd name="T48" fmla="*/ 15 w 873"/>
                <a:gd name="T49" fmla="*/ 69 h 1136"/>
                <a:gd name="T50" fmla="*/ 13 w 873"/>
                <a:gd name="T51" fmla="*/ 71 h 1136"/>
                <a:gd name="T52" fmla="*/ 10 w 873"/>
                <a:gd name="T53" fmla="*/ 74 h 1136"/>
                <a:gd name="T54" fmla="*/ 7 w 873"/>
                <a:gd name="T55" fmla="*/ 76 h 1136"/>
                <a:gd name="T56" fmla="*/ 7 w 873"/>
                <a:gd name="T57" fmla="*/ 79 h 1136"/>
                <a:gd name="T58" fmla="*/ 7 w 873"/>
                <a:gd name="T59" fmla="*/ 81 h 1136"/>
                <a:gd name="T60" fmla="*/ 7 w 873"/>
                <a:gd name="T61" fmla="*/ 85 h 1136"/>
                <a:gd name="T62" fmla="*/ 0 w 873"/>
                <a:gd name="T63" fmla="*/ 87 h 11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873" h="1136">
                  <a:moveTo>
                    <a:pt x="873" y="0"/>
                  </a:moveTo>
                  <a:lnTo>
                    <a:pt x="855" y="19"/>
                  </a:lnTo>
                  <a:lnTo>
                    <a:pt x="842" y="37"/>
                  </a:lnTo>
                  <a:lnTo>
                    <a:pt x="830" y="56"/>
                  </a:lnTo>
                  <a:lnTo>
                    <a:pt x="818" y="74"/>
                  </a:lnTo>
                  <a:lnTo>
                    <a:pt x="799" y="92"/>
                  </a:lnTo>
                  <a:lnTo>
                    <a:pt x="787" y="111"/>
                  </a:lnTo>
                  <a:lnTo>
                    <a:pt x="775" y="129"/>
                  </a:lnTo>
                  <a:lnTo>
                    <a:pt x="762" y="148"/>
                  </a:lnTo>
                  <a:lnTo>
                    <a:pt x="744" y="160"/>
                  </a:lnTo>
                  <a:lnTo>
                    <a:pt x="732" y="178"/>
                  </a:lnTo>
                  <a:lnTo>
                    <a:pt x="719" y="197"/>
                  </a:lnTo>
                  <a:lnTo>
                    <a:pt x="707" y="215"/>
                  </a:lnTo>
                  <a:lnTo>
                    <a:pt x="689" y="234"/>
                  </a:lnTo>
                  <a:lnTo>
                    <a:pt x="676" y="252"/>
                  </a:lnTo>
                  <a:lnTo>
                    <a:pt x="664" y="270"/>
                  </a:lnTo>
                  <a:lnTo>
                    <a:pt x="652" y="289"/>
                  </a:lnTo>
                  <a:lnTo>
                    <a:pt x="633" y="307"/>
                  </a:lnTo>
                  <a:lnTo>
                    <a:pt x="621" y="326"/>
                  </a:lnTo>
                  <a:lnTo>
                    <a:pt x="609" y="344"/>
                  </a:lnTo>
                  <a:lnTo>
                    <a:pt x="596" y="362"/>
                  </a:lnTo>
                  <a:lnTo>
                    <a:pt x="578" y="381"/>
                  </a:lnTo>
                  <a:lnTo>
                    <a:pt x="566" y="399"/>
                  </a:lnTo>
                  <a:lnTo>
                    <a:pt x="553" y="418"/>
                  </a:lnTo>
                  <a:lnTo>
                    <a:pt x="541" y="430"/>
                  </a:lnTo>
                  <a:lnTo>
                    <a:pt x="523" y="448"/>
                  </a:lnTo>
                  <a:lnTo>
                    <a:pt x="510" y="467"/>
                  </a:lnTo>
                  <a:lnTo>
                    <a:pt x="498" y="485"/>
                  </a:lnTo>
                  <a:lnTo>
                    <a:pt x="486" y="504"/>
                  </a:lnTo>
                  <a:lnTo>
                    <a:pt x="467" y="522"/>
                  </a:lnTo>
                  <a:lnTo>
                    <a:pt x="455" y="540"/>
                  </a:lnTo>
                  <a:lnTo>
                    <a:pt x="443" y="559"/>
                  </a:lnTo>
                  <a:lnTo>
                    <a:pt x="430" y="577"/>
                  </a:lnTo>
                  <a:lnTo>
                    <a:pt x="412" y="596"/>
                  </a:lnTo>
                  <a:lnTo>
                    <a:pt x="400" y="614"/>
                  </a:lnTo>
                  <a:lnTo>
                    <a:pt x="387" y="632"/>
                  </a:lnTo>
                  <a:lnTo>
                    <a:pt x="375" y="651"/>
                  </a:lnTo>
                  <a:lnTo>
                    <a:pt x="357" y="669"/>
                  </a:lnTo>
                  <a:lnTo>
                    <a:pt x="344" y="688"/>
                  </a:lnTo>
                  <a:lnTo>
                    <a:pt x="332" y="700"/>
                  </a:lnTo>
                  <a:lnTo>
                    <a:pt x="320" y="718"/>
                  </a:lnTo>
                  <a:lnTo>
                    <a:pt x="301" y="737"/>
                  </a:lnTo>
                  <a:lnTo>
                    <a:pt x="289" y="755"/>
                  </a:lnTo>
                  <a:lnTo>
                    <a:pt x="277" y="774"/>
                  </a:lnTo>
                  <a:lnTo>
                    <a:pt x="258" y="792"/>
                  </a:lnTo>
                  <a:lnTo>
                    <a:pt x="246" y="810"/>
                  </a:lnTo>
                  <a:lnTo>
                    <a:pt x="234" y="829"/>
                  </a:lnTo>
                  <a:lnTo>
                    <a:pt x="221" y="847"/>
                  </a:lnTo>
                  <a:lnTo>
                    <a:pt x="203" y="866"/>
                  </a:lnTo>
                  <a:lnTo>
                    <a:pt x="191" y="884"/>
                  </a:lnTo>
                  <a:lnTo>
                    <a:pt x="178" y="902"/>
                  </a:lnTo>
                  <a:lnTo>
                    <a:pt x="166" y="921"/>
                  </a:lnTo>
                  <a:lnTo>
                    <a:pt x="148" y="939"/>
                  </a:lnTo>
                  <a:lnTo>
                    <a:pt x="135" y="958"/>
                  </a:lnTo>
                  <a:lnTo>
                    <a:pt x="123" y="970"/>
                  </a:lnTo>
                  <a:lnTo>
                    <a:pt x="111" y="988"/>
                  </a:lnTo>
                  <a:lnTo>
                    <a:pt x="92" y="1007"/>
                  </a:lnTo>
                  <a:lnTo>
                    <a:pt x="80" y="1025"/>
                  </a:lnTo>
                  <a:lnTo>
                    <a:pt x="68" y="1044"/>
                  </a:lnTo>
                  <a:lnTo>
                    <a:pt x="55" y="1062"/>
                  </a:lnTo>
                  <a:lnTo>
                    <a:pt x="37" y="1080"/>
                  </a:lnTo>
                  <a:lnTo>
                    <a:pt x="25" y="1099"/>
                  </a:lnTo>
                  <a:lnTo>
                    <a:pt x="12" y="1117"/>
                  </a:lnTo>
                  <a:lnTo>
                    <a:pt x="0" y="113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5771" name="Freeform 375">
              <a:extLst>
                <a:ext uri="{FF2B5EF4-FFF2-40B4-BE49-F238E27FC236}">
                  <a16:creationId xmlns:a16="http://schemas.microsoft.com/office/drawing/2014/main" id="{71471577-0371-79C7-90BE-F44489AE1610}"/>
                </a:ext>
              </a:extLst>
            </p:cNvPr>
            <p:cNvSpPr>
              <a:spLocks/>
            </p:cNvSpPr>
            <p:nvPr/>
          </p:nvSpPr>
          <p:spPr bwMode="auto">
            <a:xfrm>
              <a:off x="679" y="2640"/>
              <a:ext cx="816" cy="1062"/>
            </a:xfrm>
            <a:custGeom>
              <a:avLst/>
              <a:gdLst>
                <a:gd name="T0" fmla="*/ 65 w 873"/>
                <a:gd name="T1" fmla="*/ 7 h 1136"/>
                <a:gd name="T2" fmla="*/ 64 w 873"/>
                <a:gd name="T3" fmla="*/ 7 h 1136"/>
                <a:gd name="T4" fmla="*/ 61 w 873"/>
                <a:gd name="T5" fmla="*/ 7 h 1136"/>
                <a:gd name="T6" fmla="*/ 60 w 873"/>
                <a:gd name="T7" fmla="*/ 10 h 1136"/>
                <a:gd name="T8" fmla="*/ 57 w 873"/>
                <a:gd name="T9" fmla="*/ 13 h 1136"/>
                <a:gd name="T10" fmla="*/ 56 w 873"/>
                <a:gd name="T11" fmla="*/ 16 h 1136"/>
                <a:gd name="T12" fmla="*/ 53 w 873"/>
                <a:gd name="T13" fmla="*/ 19 h 1136"/>
                <a:gd name="T14" fmla="*/ 50 w 873"/>
                <a:gd name="T15" fmla="*/ 21 h 1136"/>
                <a:gd name="T16" fmla="*/ 49 w 873"/>
                <a:gd name="T17" fmla="*/ 24 h 1136"/>
                <a:gd name="T18" fmla="*/ 47 w 873"/>
                <a:gd name="T19" fmla="*/ 28 h 1136"/>
                <a:gd name="T20" fmla="*/ 44 w 873"/>
                <a:gd name="T21" fmla="*/ 30 h 1136"/>
                <a:gd name="T22" fmla="*/ 43 w 873"/>
                <a:gd name="T23" fmla="*/ 33 h 1136"/>
                <a:gd name="T24" fmla="*/ 40 w 873"/>
                <a:gd name="T25" fmla="*/ 35 h 1136"/>
                <a:gd name="T26" fmla="*/ 38 w 873"/>
                <a:gd name="T27" fmla="*/ 38 h 1136"/>
                <a:gd name="T28" fmla="*/ 36 w 873"/>
                <a:gd name="T29" fmla="*/ 41 h 1136"/>
                <a:gd name="T30" fmla="*/ 34 w 873"/>
                <a:gd name="T31" fmla="*/ 44 h 1136"/>
                <a:gd name="T32" fmla="*/ 32 w 873"/>
                <a:gd name="T33" fmla="*/ 47 h 1136"/>
                <a:gd name="T34" fmla="*/ 30 w 873"/>
                <a:gd name="T35" fmla="*/ 50 h 1136"/>
                <a:gd name="T36" fmla="*/ 28 w 873"/>
                <a:gd name="T37" fmla="*/ 51 h 1136"/>
                <a:gd name="T38" fmla="*/ 26 w 873"/>
                <a:gd name="T39" fmla="*/ 54 h 1136"/>
                <a:gd name="T40" fmla="*/ 23 w 873"/>
                <a:gd name="T41" fmla="*/ 57 h 1136"/>
                <a:gd name="T42" fmla="*/ 21 w 873"/>
                <a:gd name="T43" fmla="*/ 61 h 1136"/>
                <a:gd name="T44" fmla="*/ 19 w 873"/>
                <a:gd name="T45" fmla="*/ 62 h 1136"/>
                <a:gd name="T46" fmla="*/ 18 w 873"/>
                <a:gd name="T47" fmla="*/ 66 h 1136"/>
                <a:gd name="T48" fmla="*/ 15 w 873"/>
                <a:gd name="T49" fmla="*/ 69 h 1136"/>
                <a:gd name="T50" fmla="*/ 13 w 873"/>
                <a:gd name="T51" fmla="*/ 71 h 1136"/>
                <a:gd name="T52" fmla="*/ 10 w 873"/>
                <a:gd name="T53" fmla="*/ 74 h 1136"/>
                <a:gd name="T54" fmla="*/ 7 w 873"/>
                <a:gd name="T55" fmla="*/ 76 h 1136"/>
                <a:gd name="T56" fmla="*/ 7 w 873"/>
                <a:gd name="T57" fmla="*/ 79 h 1136"/>
                <a:gd name="T58" fmla="*/ 7 w 873"/>
                <a:gd name="T59" fmla="*/ 81 h 1136"/>
                <a:gd name="T60" fmla="*/ 7 w 873"/>
                <a:gd name="T61" fmla="*/ 85 h 1136"/>
                <a:gd name="T62" fmla="*/ 0 w 873"/>
                <a:gd name="T63" fmla="*/ 87 h 11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873" h="1136">
                  <a:moveTo>
                    <a:pt x="873" y="0"/>
                  </a:moveTo>
                  <a:lnTo>
                    <a:pt x="855" y="19"/>
                  </a:lnTo>
                  <a:lnTo>
                    <a:pt x="842" y="37"/>
                  </a:lnTo>
                  <a:lnTo>
                    <a:pt x="830" y="56"/>
                  </a:lnTo>
                  <a:lnTo>
                    <a:pt x="818" y="74"/>
                  </a:lnTo>
                  <a:lnTo>
                    <a:pt x="799" y="92"/>
                  </a:lnTo>
                  <a:lnTo>
                    <a:pt x="787" y="111"/>
                  </a:lnTo>
                  <a:lnTo>
                    <a:pt x="775" y="129"/>
                  </a:lnTo>
                  <a:lnTo>
                    <a:pt x="762" y="148"/>
                  </a:lnTo>
                  <a:lnTo>
                    <a:pt x="744" y="160"/>
                  </a:lnTo>
                  <a:lnTo>
                    <a:pt x="732" y="178"/>
                  </a:lnTo>
                  <a:lnTo>
                    <a:pt x="719" y="197"/>
                  </a:lnTo>
                  <a:lnTo>
                    <a:pt x="707" y="215"/>
                  </a:lnTo>
                  <a:lnTo>
                    <a:pt x="689" y="234"/>
                  </a:lnTo>
                  <a:lnTo>
                    <a:pt x="676" y="252"/>
                  </a:lnTo>
                  <a:lnTo>
                    <a:pt x="664" y="270"/>
                  </a:lnTo>
                  <a:lnTo>
                    <a:pt x="652" y="289"/>
                  </a:lnTo>
                  <a:lnTo>
                    <a:pt x="633" y="307"/>
                  </a:lnTo>
                  <a:lnTo>
                    <a:pt x="621" y="326"/>
                  </a:lnTo>
                  <a:lnTo>
                    <a:pt x="609" y="344"/>
                  </a:lnTo>
                  <a:lnTo>
                    <a:pt x="596" y="362"/>
                  </a:lnTo>
                  <a:lnTo>
                    <a:pt x="578" y="381"/>
                  </a:lnTo>
                  <a:lnTo>
                    <a:pt x="566" y="399"/>
                  </a:lnTo>
                  <a:lnTo>
                    <a:pt x="553" y="418"/>
                  </a:lnTo>
                  <a:lnTo>
                    <a:pt x="541" y="430"/>
                  </a:lnTo>
                  <a:lnTo>
                    <a:pt x="523" y="448"/>
                  </a:lnTo>
                  <a:lnTo>
                    <a:pt x="510" y="467"/>
                  </a:lnTo>
                  <a:lnTo>
                    <a:pt x="498" y="485"/>
                  </a:lnTo>
                  <a:lnTo>
                    <a:pt x="486" y="504"/>
                  </a:lnTo>
                  <a:lnTo>
                    <a:pt x="467" y="522"/>
                  </a:lnTo>
                  <a:lnTo>
                    <a:pt x="455" y="540"/>
                  </a:lnTo>
                  <a:lnTo>
                    <a:pt x="443" y="559"/>
                  </a:lnTo>
                  <a:lnTo>
                    <a:pt x="430" y="577"/>
                  </a:lnTo>
                  <a:lnTo>
                    <a:pt x="412" y="596"/>
                  </a:lnTo>
                  <a:lnTo>
                    <a:pt x="400" y="614"/>
                  </a:lnTo>
                  <a:lnTo>
                    <a:pt x="387" y="632"/>
                  </a:lnTo>
                  <a:lnTo>
                    <a:pt x="375" y="651"/>
                  </a:lnTo>
                  <a:lnTo>
                    <a:pt x="357" y="669"/>
                  </a:lnTo>
                  <a:lnTo>
                    <a:pt x="344" y="688"/>
                  </a:lnTo>
                  <a:lnTo>
                    <a:pt x="332" y="700"/>
                  </a:lnTo>
                  <a:lnTo>
                    <a:pt x="320" y="718"/>
                  </a:lnTo>
                  <a:lnTo>
                    <a:pt x="301" y="737"/>
                  </a:lnTo>
                  <a:lnTo>
                    <a:pt x="289" y="755"/>
                  </a:lnTo>
                  <a:lnTo>
                    <a:pt x="277" y="774"/>
                  </a:lnTo>
                  <a:lnTo>
                    <a:pt x="258" y="792"/>
                  </a:lnTo>
                  <a:lnTo>
                    <a:pt x="246" y="810"/>
                  </a:lnTo>
                  <a:lnTo>
                    <a:pt x="234" y="829"/>
                  </a:lnTo>
                  <a:lnTo>
                    <a:pt x="221" y="847"/>
                  </a:lnTo>
                  <a:lnTo>
                    <a:pt x="203" y="866"/>
                  </a:lnTo>
                  <a:lnTo>
                    <a:pt x="191" y="884"/>
                  </a:lnTo>
                  <a:lnTo>
                    <a:pt x="178" y="902"/>
                  </a:lnTo>
                  <a:lnTo>
                    <a:pt x="166" y="921"/>
                  </a:lnTo>
                  <a:lnTo>
                    <a:pt x="148" y="939"/>
                  </a:lnTo>
                  <a:lnTo>
                    <a:pt x="135" y="958"/>
                  </a:lnTo>
                  <a:lnTo>
                    <a:pt x="123" y="970"/>
                  </a:lnTo>
                  <a:lnTo>
                    <a:pt x="111" y="988"/>
                  </a:lnTo>
                  <a:lnTo>
                    <a:pt x="92" y="1007"/>
                  </a:lnTo>
                  <a:lnTo>
                    <a:pt x="80" y="1025"/>
                  </a:lnTo>
                  <a:lnTo>
                    <a:pt x="68" y="1044"/>
                  </a:lnTo>
                  <a:lnTo>
                    <a:pt x="55" y="1062"/>
                  </a:lnTo>
                  <a:lnTo>
                    <a:pt x="37" y="1080"/>
                  </a:lnTo>
                  <a:lnTo>
                    <a:pt x="25" y="1099"/>
                  </a:lnTo>
                  <a:lnTo>
                    <a:pt x="12" y="1117"/>
                  </a:lnTo>
                  <a:lnTo>
                    <a:pt x="0" y="113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5772" name="Freeform 376">
              <a:extLst>
                <a:ext uri="{FF2B5EF4-FFF2-40B4-BE49-F238E27FC236}">
                  <a16:creationId xmlns:a16="http://schemas.microsoft.com/office/drawing/2014/main" id="{67A964DF-C24F-B60D-CA9F-FFE40BED25C5}"/>
                </a:ext>
              </a:extLst>
            </p:cNvPr>
            <p:cNvSpPr>
              <a:spLocks/>
            </p:cNvSpPr>
            <p:nvPr/>
          </p:nvSpPr>
          <p:spPr bwMode="auto">
            <a:xfrm>
              <a:off x="679" y="2640"/>
              <a:ext cx="816" cy="1062"/>
            </a:xfrm>
            <a:custGeom>
              <a:avLst/>
              <a:gdLst>
                <a:gd name="T0" fmla="*/ 65 w 873"/>
                <a:gd name="T1" fmla="*/ 7 h 1136"/>
                <a:gd name="T2" fmla="*/ 64 w 873"/>
                <a:gd name="T3" fmla="*/ 7 h 1136"/>
                <a:gd name="T4" fmla="*/ 61 w 873"/>
                <a:gd name="T5" fmla="*/ 7 h 1136"/>
                <a:gd name="T6" fmla="*/ 60 w 873"/>
                <a:gd name="T7" fmla="*/ 10 h 1136"/>
                <a:gd name="T8" fmla="*/ 57 w 873"/>
                <a:gd name="T9" fmla="*/ 13 h 1136"/>
                <a:gd name="T10" fmla="*/ 56 w 873"/>
                <a:gd name="T11" fmla="*/ 16 h 1136"/>
                <a:gd name="T12" fmla="*/ 53 w 873"/>
                <a:gd name="T13" fmla="*/ 19 h 1136"/>
                <a:gd name="T14" fmla="*/ 50 w 873"/>
                <a:gd name="T15" fmla="*/ 21 h 1136"/>
                <a:gd name="T16" fmla="*/ 49 w 873"/>
                <a:gd name="T17" fmla="*/ 24 h 1136"/>
                <a:gd name="T18" fmla="*/ 47 w 873"/>
                <a:gd name="T19" fmla="*/ 28 h 1136"/>
                <a:gd name="T20" fmla="*/ 44 w 873"/>
                <a:gd name="T21" fmla="*/ 30 h 1136"/>
                <a:gd name="T22" fmla="*/ 43 w 873"/>
                <a:gd name="T23" fmla="*/ 33 h 1136"/>
                <a:gd name="T24" fmla="*/ 40 w 873"/>
                <a:gd name="T25" fmla="*/ 35 h 1136"/>
                <a:gd name="T26" fmla="*/ 38 w 873"/>
                <a:gd name="T27" fmla="*/ 38 h 1136"/>
                <a:gd name="T28" fmla="*/ 36 w 873"/>
                <a:gd name="T29" fmla="*/ 41 h 1136"/>
                <a:gd name="T30" fmla="*/ 34 w 873"/>
                <a:gd name="T31" fmla="*/ 44 h 1136"/>
                <a:gd name="T32" fmla="*/ 32 w 873"/>
                <a:gd name="T33" fmla="*/ 47 h 1136"/>
                <a:gd name="T34" fmla="*/ 30 w 873"/>
                <a:gd name="T35" fmla="*/ 50 h 1136"/>
                <a:gd name="T36" fmla="*/ 28 w 873"/>
                <a:gd name="T37" fmla="*/ 51 h 1136"/>
                <a:gd name="T38" fmla="*/ 26 w 873"/>
                <a:gd name="T39" fmla="*/ 54 h 1136"/>
                <a:gd name="T40" fmla="*/ 23 w 873"/>
                <a:gd name="T41" fmla="*/ 57 h 1136"/>
                <a:gd name="T42" fmla="*/ 21 w 873"/>
                <a:gd name="T43" fmla="*/ 61 h 1136"/>
                <a:gd name="T44" fmla="*/ 19 w 873"/>
                <a:gd name="T45" fmla="*/ 62 h 1136"/>
                <a:gd name="T46" fmla="*/ 18 w 873"/>
                <a:gd name="T47" fmla="*/ 66 h 1136"/>
                <a:gd name="T48" fmla="*/ 15 w 873"/>
                <a:gd name="T49" fmla="*/ 69 h 1136"/>
                <a:gd name="T50" fmla="*/ 13 w 873"/>
                <a:gd name="T51" fmla="*/ 71 h 1136"/>
                <a:gd name="T52" fmla="*/ 10 w 873"/>
                <a:gd name="T53" fmla="*/ 74 h 1136"/>
                <a:gd name="T54" fmla="*/ 7 w 873"/>
                <a:gd name="T55" fmla="*/ 76 h 1136"/>
                <a:gd name="T56" fmla="*/ 7 w 873"/>
                <a:gd name="T57" fmla="*/ 79 h 1136"/>
                <a:gd name="T58" fmla="*/ 7 w 873"/>
                <a:gd name="T59" fmla="*/ 81 h 1136"/>
                <a:gd name="T60" fmla="*/ 7 w 873"/>
                <a:gd name="T61" fmla="*/ 85 h 1136"/>
                <a:gd name="T62" fmla="*/ 0 w 873"/>
                <a:gd name="T63" fmla="*/ 87 h 11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873" h="1136">
                  <a:moveTo>
                    <a:pt x="873" y="0"/>
                  </a:moveTo>
                  <a:lnTo>
                    <a:pt x="855" y="19"/>
                  </a:lnTo>
                  <a:lnTo>
                    <a:pt x="842" y="37"/>
                  </a:lnTo>
                  <a:lnTo>
                    <a:pt x="830" y="56"/>
                  </a:lnTo>
                  <a:lnTo>
                    <a:pt x="818" y="74"/>
                  </a:lnTo>
                  <a:lnTo>
                    <a:pt x="799" y="92"/>
                  </a:lnTo>
                  <a:lnTo>
                    <a:pt x="787" y="111"/>
                  </a:lnTo>
                  <a:lnTo>
                    <a:pt x="775" y="129"/>
                  </a:lnTo>
                  <a:lnTo>
                    <a:pt x="762" y="148"/>
                  </a:lnTo>
                  <a:lnTo>
                    <a:pt x="744" y="160"/>
                  </a:lnTo>
                  <a:lnTo>
                    <a:pt x="732" y="178"/>
                  </a:lnTo>
                  <a:lnTo>
                    <a:pt x="719" y="197"/>
                  </a:lnTo>
                  <a:lnTo>
                    <a:pt x="707" y="215"/>
                  </a:lnTo>
                  <a:lnTo>
                    <a:pt x="689" y="234"/>
                  </a:lnTo>
                  <a:lnTo>
                    <a:pt x="676" y="252"/>
                  </a:lnTo>
                  <a:lnTo>
                    <a:pt x="664" y="270"/>
                  </a:lnTo>
                  <a:lnTo>
                    <a:pt x="652" y="289"/>
                  </a:lnTo>
                  <a:lnTo>
                    <a:pt x="633" y="307"/>
                  </a:lnTo>
                  <a:lnTo>
                    <a:pt x="621" y="326"/>
                  </a:lnTo>
                  <a:lnTo>
                    <a:pt x="609" y="344"/>
                  </a:lnTo>
                  <a:lnTo>
                    <a:pt x="596" y="362"/>
                  </a:lnTo>
                  <a:lnTo>
                    <a:pt x="578" y="381"/>
                  </a:lnTo>
                  <a:lnTo>
                    <a:pt x="566" y="399"/>
                  </a:lnTo>
                  <a:lnTo>
                    <a:pt x="553" y="418"/>
                  </a:lnTo>
                  <a:lnTo>
                    <a:pt x="541" y="430"/>
                  </a:lnTo>
                  <a:lnTo>
                    <a:pt x="523" y="448"/>
                  </a:lnTo>
                  <a:lnTo>
                    <a:pt x="510" y="467"/>
                  </a:lnTo>
                  <a:lnTo>
                    <a:pt x="498" y="485"/>
                  </a:lnTo>
                  <a:lnTo>
                    <a:pt x="486" y="504"/>
                  </a:lnTo>
                  <a:lnTo>
                    <a:pt x="467" y="522"/>
                  </a:lnTo>
                  <a:lnTo>
                    <a:pt x="455" y="540"/>
                  </a:lnTo>
                  <a:lnTo>
                    <a:pt x="443" y="559"/>
                  </a:lnTo>
                  <a:lnTo>
                    <a:pt x="430" y="577"/>
                  </a:lnTo>
                  <a:lnTo>
                    <a:pt x="412" y="596"/>
                  </a:lnTo>
                  <a:lnTo>
                    <a:pt x="400" y="614"/>
                  </a:lnTo>
                  <a:lnTo>
                    <a:pt x="387" y="632"/>
                  </a:lnTo>
                  <a:lnTo>
                    <a:pt x="375" y="651"/>
                  </a:lnTo>
                  <a:lnTo>
                    <a:pt x="357" y="669"/>
                  </a:lnTo>
                  <a:lnTo>
                    <a:pt x="344" y="688"/>
                  </a:lnTo>
                  <a:lnTo>
                    <a:pt x="332" y="700"/>
                  </a:lnTo>
                  <a:lnTo>
                    <a:pt x="320" y="718"/>
                  </a:lnTo>
                  <a:lnTo>
                    <a:pt x="301" y="737"/>
                  </a:lnTo>
                  <a:lnTo>
                    <a:pt x="289" y="755"/>
                  </a:lnTo>
                  <a:lnTo>
                    <a:pt x="277" y="774"/>
                  </a:lnTo>
                  <a:lnTo>
                    <a:pt x="258" y="792"/>
                  </a:lnTo>
                  <a:lnTo>
                    <a:pt x="246" y="810"/>
                  </a:lnTo>
                  <a:lnTo>
                    <a:pt x="234" y="829"/>
                  </a:lnTo>
                  <a:lnTo>
                    <a:pt x="221" y="847"/>
                  </a:lnTo>
                  <a:lnTo>
                    <a:pt x="203" y="866"/>
                  </a:lnTo>
                  <a:lnTo>
                    <a:pt x="191" y="884"/>
                  </a:lnTo>
                  <a:lnTo>
                    <a:pt x="178" y="902"/>
                  </a:lnTo>
                  <a:lnTo>
                    <a:pt x="166" y="921"/>
                  </a:lnTo>
                  <a:lnTo>
                    <a:pt x="148" y="939"/>
                  </a:lnTo>
                  <a:lnTo>
                    <a:pt x="135" y="958"/>
                  </a:lnTo>
                  <a:lnTo>
                    <a:pt x="123" y="970"/>
                  </a:lnTo>
                  <a:lnTo>
                    <a:pt x="111" y="988"/>
                  </a:lnTo>
                  <a:lnTo>
                    <a:pt x="92" y="1007"/>
                  </a:lnTo>
                  <a:lnTo>
                    <a:pt x="80" y="1025"/>
                  </a:lnTo>
                  <a:lnTo>
                    <a:pt x="68" y="1044"/>
                  </a:lnTo>
                  <a:lnTo>
                    <a:pt x="55" y="1062"/>
                  </a:lnTo>
                  <a:lnTo>
                    <a:pt x="37" y="1080"/>
                  </a:lnTo>
                  <a:lnTo>
                    <a:pt x="25" y="1099"/>
                  </a:lnTo>
                  <a:lnTo>
                    <a:pt x="12" y="1117"/>
                  </a:lnTo>
                  <a:lnTo>
                    <a:pt x="0" y="113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5773" name="Freeform 377">
              <a:extLst>
                <a:ext uri="{FF2B5EF4-FFF2-40B4-BE49-F238E27FC236}">
                  <a16:creationId xmlns:a16="http://schemas.microsoft.com/office/drawing/2014/main" id="{42E0919C-2D67-8410-A4A2-2150C08AD47D}"/>
                </a:ext>
              </a:extLst>
            </p:cNvPr>
            <p:cNvSpPr>
              <a:spLocks/>
            </p:cNvSpPr>
            <p:nvPr/>
          </p:nvSpPr>
          <p:spPr bwMode="auto">
            <a:xfrm>
              <a:off x="679" y="2640"/>
              <a:ext cx="816" cy="1062"/>
            </a:xfrm>
            <a:custGeom>
              <a:avLst/>
              <a:gdLst>
                <a:gd name="T0" fmla="*/ 65 w 873"/>
                <a:gd name="T1" fmla="*/ 7 h 1136"/>
                <a:gd name="T2" fmla="*/ 64 w 873"/>
                <a:gd name="T3" fmla="*/ 7 h 1136"/>
                <a:gd name="T4" fmla="*/ 61 w 873"/>
                <a:gd name="T5" fmla="*/ 7 h 1136"/>
                <a:gd name="T6" fmla="*/ 60 w 873"/>
                <a:gd name="T7" fmla="*/ 10 h 1136"/>
                <a:gd name="T8" fmla="*/ 57 w 873"/>
                <a:gd name="T9" fmla="*/ 13 h 1136"/>
                <a:gd name="T10" fmla="*/ 56 w 873"/>
                <a:gd name="T11" fmla="*/ 16 h 1136"/>
                <a:gd name="T12" fmla="*/ 53 w 873"/>
                <a:gd name="T13" fmla="*/ 19 h 1136"/>
                <a:gd name="T14" fmla="*/ 50 w 873"/>
                <a:gd name="T15" fmla="*/ 21 h 1136"/>
                <a:gd name="T16" fmla="*/ 49 w 873"/>
                <a:gd name="T17" fmla="*/ 24 h 1136"/>
                <a:gd name="T18" fmla="*/ 47 w 873"/>
                <a:gd name="T19" fmla="*/ 28 h 1136"/>
                <a:gd name="T20" fmla="*/ 44 w 873"/>
                <a:gd name="T21" fmla="*/ 30 h 1136"/>
                <a:gd name="T22" fmla="*/ 43 w 873"/>
                <a:gd name="T23" fmla="*/ 33 h 1136"/>
                <a:gd name="T24" fmla="*/ 40 w 873"/>
                <a:gd name="T25" fmla="*/ 35 h 1136"/>
                <a:gd name="T26" fmla="*/ 38 w 873"/>
                <a:gd name="T27" fmla="*/ 38 h 1136"/>
                <a:gd name="T28" fmla="*/ 36 w 873"/>
                <a:gd name="T29" fmla="*/ 41 h 1136"/>
                <a:gd name="T30" fmla="*/ 34 w 873"/>
                <a:gd name="T31" fmla="*/ 44 h 1136"/>
                <a:gd name="T32" fmla="*/ 32 w 873"/>
                <a:gd name="T33" fmla="*/ 47 h 1136"/>
                <a:gd name="T34" fmla="*/ 30 w 873"/>
                <a:gd name="T35" fmla="*/ 50 h 1136"/>
                <a:gd name="T36" fmla="*/ 28 w 873"/>
                <a:gd name="T37" fmla="*/ 51 h 1136"/>
                <a:gd name="T38" fmla="*/ 26 w 873"/>
                <a:gd name="T39" fmla="*/ 54 h 1136"/>
                <a:gd name="T40" fmla="*/ 23 w 873"/>
                <a:gd name="T41" fmla="*/ 57 h 1136"/>
                <a:gd name="T42" fmla="*/ 21 w 873"/>
                <a:gd name="T43" fmla="*/ 61 h 1136"/>
                <a:gd name="T44" fmla="*/ 19 w 873"/>
                <a:gd name="T45" fmla="*/ 62 h 1136"/>
                <a:gd name="T46" fmla="*/ 18 w 873"/>
                <a:gd name="T47" fmla="*/ 66 h 1136"/>
                <a:gd name="T48" fmla="*/ 15 w 873"/>
                <a:gd name="T49" fmla="*/ 69 h 1136"/>
                <a:gd name="T50" fmla="*/ 13 w 873"/>
                <a:gd name="T51" fmla="*/ 71 h 1136"/>
                <a:gd name="T52" fmla="*/ 10 w 873"/>
                <a:gd name="T53" fmla="*/ 74 h 1136"/>
                <a:gd name="T54" fmla="*/ 7 w 873"/>
                <a:gd name="T55" fmla="*/ 76 h 1136"/>
                <a:gd name="T56" fmla="*/ 7 w 873"/>
                <a:gd name="T57" fmla="*/ 79 h 1136"/>
                <a:gd name="T58" fmla="*/ 7 w 873"/>
                <a:gd name="T59" fmla="*/ 81 h 1136"/>
                <a:gd name="T60" fmla="*/ 7 w 873"/>
                <a:gd name="T61" fmla="*/ 85 h 1136"/>
                <a:gd name="T62" fmla="*/ 0 w 873"/>
                <a:gd name="T63" fmla="*/ 87 h 11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873" h="1136">
                  <a:moveTo>
                    <a:pt x="873" y="0"/>
                  </a:moveTo>
                  <a:lnTo>
                    <a:pt x="855" y="19"/>
                  </a:lnTo>
                  <a:lnTo>
                    <a:pt x="842" y="37"/>
                  </a:lnTo>
                  <a:lnTo>
                    <a:pt x="830" y="56"/>
                  </a:lnTo>
                  <a:lnTo>
                    <a:pt x="818" y="74"/>
                  </a:lnTo>
                  <a:lnTo>
                    <a:pt x="799" y="92"/>
                  </a:lnTo>
                  <a:lnTo>
                    <a:pt x="787" y="111"/>
                  </a:lnTo>
                  <a:lnTo>
                    <a:pt x="775" y="129"/>
                  </a:lnTo>
                  <a:lnTo>
                    <a:pt x="762" y="148"/>
                  </a:lnTo>
                  <a:lnTo>
                    <a:pt x="744" y="160"/>
                  </a:lnTo>
                  <a:lnTo>
                    <a:pt x="732" y="178"/>
                  </a:lnTo>
                  <a:lnTo>
                    <a:pt x="719" y="197"/>
                  </a:lnTo>
                  <a:lnTo>
                    <a:pt x="707" y="215"/>
                  </a:lnTo>
                  <a:lnTo>
                    <a:pt x="689" y="234"/>
                  </a:lnTo>
                  <a:lnTo>
                    <a:pt x="676" y="252"/>
                  </a:lnTo>
                  <a:lnTo>
                    <a:pt x="664" y="270"/>
                  </a:lnTo>
                  <a:lnTo>
                    <a:pt x="652" y="289"/>
                  </a:lnTo>
                  <a:lnTo>
                    <a:pt x="633" y="307"/>
                  </a:lnTo>
                  <a:lnTo>
                    <a:pt x="621" y="326"/>
                  </a:lnTo>
                  <a:lnTo>
                    <a:pt x="609" y="344"/>
                  </a:lnTo>
                  <a:lnTo>
                    <a:pt x="596" y="362"/>
                  </a:lnTo>
                  <a:lnTo>
                    <a:pt x="578" y="381"/>
                  </a:lnTo>
                  <a:lnTo>
                    <a:pt x="566" y="399"/>
                  </a:lnTo>
                  <a:lnTo>
                    <a:pt x="553" y="418"/>
                  </a:lnTo>
                  <a:lnTo>
                    <a:pt x="541" y="430"/>
                  </a:lnTo>
                  <a:lnTo>
                    <a:pt x="523" y="448"/>
                  </a:lnTo>
                  <a:lnTo>
                    <a:pt x="510" y="467"/>
                  </a:lnTo>
                  <a:lnTo>
                    <a:pt x="498" y="485"/>
                  </a:lnTo>
                  <a:lnTo>
                    <a:pt x="486" y="504"/>
                  </a:lnTo>
                  <a:lnTo>
                    <a:pt x="467" y="522"/>
                  </a:lnTo>
                  <a:lnTo>
                    <a:pt x="455" y="540"/>
                  </a:lnTo>
                  <a:lnTo>
                    <a:pt x="443" y="559"/>
                  </a:lnTo>
                  <a:lnTo>
                    <a:pt x="430" y="577"/>
                  </a:lnTo>
                  <a:lnTo>
                    <a:pt x="412" y="596"/>
                  </a:lnTo>
                  <a:lnTo>
                    <a:pt x="400" y="614"/>
                  </a:lnTo>
                  <a:lnTo>
                    <a:pt x="387" y="632"/>
                  </a:lnTo>
                  <a:lnTo>
                    <a:pt x="375" y="651"/>
                  </a:lnTo>
                  <a:lnTo>
                    <a:pt x="357" y="669"/>
                  </a:lnTo>
                  <a:lnTo>
                    <a:pt x="344" y="688"/>
                  </a:lnTo>
                  <a:lnTo>
                    <a:pt x="332" y="700"/>
                  </a:lnTo>
                  <a:lnTo>
                    <a:pt x="320" y="718"/>
                  </a:lnTo>
                  <a:lnTo>
                    <a:pt x="301" y="737"/>
                  </a:lnTo>
                  <a:lnTo>
                    <a:pt x="289" y="755"/>
                  </a:lnTo>
                  <a:lnTo>
                    <a:pt x="277" y="774"/>
                  </a:lnTo>
                  <a:lnTo>
                    <a:pt x="258" y="792"/>
                  </a:lnTo>
                  <a:lnTo>
                    <a:pt x="246" y="810"/>
                  </a:lnTo>
                  <a:lnTo>
                    <a:pt x="234" y="829"/>
                  </a:lnTo>
                  <a:lnTo>
                    <a:pt x="221" y="847"/>
                  </a:lnTo>
                  <a:lnTo>
                    <a:pt x="203" y="866"/>
                  </a:lnTo>
                  <a:lnTo>
                    <a:pt x="191" y="884"/>
                  </a:lnTo>
                  <a:lnTo>
                    <a:pt x="178" y="902"/>
                  </a:lnTo>
                  <a:lnTo>
                    <a:pt x="166" y="921"/>
                  </a:lnTo>
                  <a:lnTo>
                    <a:pt x="148" y="939"/>
                  </a:lnTo>
                  <a:lnTo>
                    <a:pt x="135" y="958"/>
                  </a:lnTo>
                  <a:lnTo>
                    <a:pt x="123" y="970"/>
                  </a:lnTo>
                  <a:lnTo>
                    <a:pt x="111" y="988"/>
                  </a:lnTo>
                  <a:lnTo>
                    <a:pt x="92" y="1007"/>
                  </a:lnTo>
                  <a:lnTo>
                    <a:pt x="80" y="1025"/>
                  </a:lnTo>
                  <a:lnTo>
                    <a:pt x="68" y="1044"/>
                  </a:lnTo>
                  <a:lnTo>
                    <a:pt x="55" y="1062"/>
                  </a:lnTo>
                  <a:lnTo>
                    <a:pt x="37" y="1080"/>
                  </a:lnTo>
                  <a:lnTo>
                    <a:pt x="25" y="1099"/>
                  </a:lnTo>
                  <a:lnTo>
                    <a:pt x="12" y="1117"/>
                  </a:lnTo>
                  <a:lnTo>
                    <a:pt x="0" y="113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5774" name="Freeform 378">
              <a:extLst>
                <a:ext uri="{FF2B5EF4-FFF2-40B4-BE49-F238E27FC236}">
                  <a16:creationId xmlns:a16="http://schemas.microsoft.com/office/drawing/2014/main" id="{9F0393AE-A17E-0744-F9FD-A691FF3D3097}"/>
                </a:ext>
              </a:extLst>
            </p:cNvPr>
            <p:cNvSpPr>
              <a:spLocks/>
            </p:cNvSpPr>
            <p:nvPr/>
          </p:nvSpPr>
          <p:spPr bwMode="auto">
            <a:xfrm>
              <a:off x="679" y="2640"/>
              <a:ext cx="816" cy="1062"/>
            </a:xfrm>
            <a:custGeom>
              <a:avLst/>
              <a:gdLst>
                <a:gd name="T0" fmla="*/ 65 w 873"/>
                <a:gd name="T1" fmla="*/ 7 h 1136"/>
                <a:gd name="T2" fmla="*/ 64 w 873"/>
                <a:gd name="T3" fmla="*/ 7 h 1136"/>
                <a:gd name="T4" fmla="*/ 61 w 873"/>
                <a:gd name="T5" fmla="*/ 7 h 1136"/>
                <a:gd name="T6" fmla="*/ 60 w 873"/>
                <a:gd name="T7" fmla="*/ 10 h 1136"/>
                <a:gd name="T8" fmla="*/ 57 w 873"/>
                <a:gd name="T9" fmla="*/ 13 h 1136"/>
                <a:gd name="T10" fmla="*/ 56 w 873"/>
                <a:gd name="T11" fmla="*/ 16 h 1136"/>
                <a:gd name="T12" fmla="*/ 53 w 873"/>
                <a:gd name="T13" fmla="*/ 19 h 1136"/>
                <a:gd name="T14" fmla="*/ 50 w 873"/>
                <a:gd name="T15" fmla="*/ 21 h 1136"/>
                <a:gd name="T16" fmla="*/ 49 w 873"/>
                <a:gd name="T17" fmla="*/ 24 h 1136"/>
                <a:gd name="T18" fmla="*/ 47 w 873"/>
                <a:gd name="T19" fmla="*/ 28 h 1136"/>
                <a:gd name="T20" fmla="*/ 44 w 873"/>
                <a:gd name="T21" fmla="*/ 30 h 1136"/>
                <a:gd name="T22" fmla="*/ 43 w 873"/>
                <a:gd name="T23" fmla="*/ 33 h 1136"/>
                <a:gd name="T24" fmla="*/ 40 w 873"/>
                <a:gd name="T25" fmla="*/ 35 h 1136"/>
                <a:gd name="T26" fmla="*/ 38 w 873"/>
                <a:gd name="T27" fmla="*/ 38 h 1136"/>
                <a:gd name="T28" fmla="*/ 36 w 873"/>
                <a:gd name="T29" fmla="*/ 41 h 1136"/>
                <a:gd name="T30" fmla="*/ 34 w 873"/>
                <a:gd name="T31" fmla="*/ 44 h 1136"/>
                <a:gd name="T32" fmla="*/ 32 w 873"/>
                <a:gd name="T33" fmla="*/ 47 h 1136"/>
                <a:gd name="T34" fmla="*/ 30 w 873"/>
                <a:gd name="T35" fmla="*/ 50 h 1136"/>
                <a:gd name="T36" fmla="*/ 28 w 873"/>
                <a:gd name="T37" fmla="*/ 51 h 1136"/>
                <a:gd name="T38" fmla="*/ 26 w 873"/>
                <a:gd name="T39" fmla="*/ 54 h 1136"/>
                <a:gd name="T40" fmla="*/ 23 w 873"/>
                <a:gd name="T41" fmla="*/ 57 h 1136"/>
                <a:gd name="T42" fmla="*/ 21 w 873"/>
                <a:gd name="T43" fmla="*/ 61 h 1136"/>
                <a:gd name="T44" fmla="*/ 19 w 873"/>
                <a:gd name="T45" fmla="*/ 62 h 1136"/>
                <a:gd name="T46" fmla="*/ 18 w 873"/>
                <a:gd name="T47" fmla="*/ 66 h 1136"/>
                <a:gd name="T48" fmla="*/ 15 w 873"/>
                <a:gd name="T49" fmla="*/ 69 h 1136"/>
                <a:gd name="T50" fmla="*/ 13 w 873"/>
                <a:gd name="T51" fmla="*/ 71 h 1136"/>
                <a:gd name="T52" fmla="*/ 10 w 873"/>
                <a:gd name="T53" fmla="*/ 74 h 1136"/>
                <a:gd name="T54" fmla="*/ 7 w 873"/>
                <a:gd name="T55" fmla="*/ 76 h 1136"/>
                <a:gd name="T56" fmla="*/ 7 w 873"/>
                <a:gd name="T57" fmla="*/ 79 h 1136"/>
                <a:gd name="T58" fmla="*/ 7 w 873"/>
                <a:gd name="T59" fmla="*/ 81 h 1136"/>
                <a:gd name="T60" fmla="*/ 7 w 873"/>
                <a:gd name="T61" fmla="*/ 85 h 1136"/>
                <a:gd name="T62" fmla="*/ 0 w 873"/>
                <a:gd name="T63" fmla="*/ 87 h 11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873" h="1136">
                  <a:moveTo>
                    <a:pt x="873" y="0"/>
                  </a:moveTo>
                  <a:lnTo>
                    <a:pt x="855" y="19"/>
                  </a:lnTo>
                  <a:lnTo>
                    <a:pt x="842" y="37"/>
                  </a:lnTo>
                  <a:lnTo>
                    <a:pt x="830" y="56"/>
                  </a:lnTo>
                  <a:lnTo>
                    <a:pt x="818" y="74"/>
                  </a:lnTo>
                  <a:lnTo>
                    <a:pt x="799" y="92"/>
                  </a:lnTo>
                  <a:lnTo>
                    <a:pt x="787" y="111"/>
                  </a:lnTo>
                  <a:lnTo>
                    <a:pt x="775" y="129"/>
                  </a:lnTo>
                  <a:lnTo>
                    <a:pt x="762" y="148"/>
                  </a:lnTo>
                  <a:lnTo>
                    <a:pt x="744" y="160"/>
                  </a:lnTo>
                  <a:lnTo>
                    <a:pt x="732" y="178"/>
                  </a:lnTo>
                  <a:lnTo>
                    <a:pt x="719" y="197"/>
                  </a:lnTo>
                  <a:lnTo>
                    <a:pt x="707" y="215"/>
                  </a:lnTo>
                  <a:lnTo>
                    <a:pt x="689" y="234"/>
                  </a:lnTo>
                  <a:lnTo>
                    <a:pt x="676" y="252"/>
                  </a:lnTo>
                  <a:lnTo>
                    <a:pt x="664" y="270"/>
                  </a:lnTo>
                  <a:lnTo>
                    <a:pt x="652" y="289"/>
                  </a:lnTo>
                  <a:lnTo>
                    <a:pt x="633" y="307"/>
                  </a:lnTo>
                  <a:lnTo>
                    <a:pt x="621" y="326"/>
                  </a:lnTo>
                  <a:lnTo>
                    <a:pt x="609" y="344"/>
                  </a:lnTo>
                  <a:lnTo>
                    <a:pt x="596" y="362"/>
                  </a:lnTo>
                  <a:lnTo>
                    <a:pt x="578" y="381"/>
                  </a:lnTo>
                  <a:lnTo>
                    <a:pt x="566" y="399"/>
                  </a:lnTo>
                  <a:lnTo>
                    <a:pt x="553" y="418"/>
                  </a:lnTo>
                  <a:lnTo>
                    <a:pt x="541" y="430"/>
                  </a:lnTo>
                  <a:lnTo>
                    <a:pt x="523" y="448"/>
                  </a:lnTo>
                  <a:lnTo>
                    <a:pt x="510" y="467"/>
                  </a:lnTo>
                  <a:lnTo>
                    <a:pt x="498" y="485"/>
                  </a:lnTo>
                  <a:lnTo>
                    <a:pt x="486" y="504"/>
                  </a:lnTo>
                  <a:lnTo>
                    <a:pt x="467" y="522"/>
                  </a:lnTo>
                  <a:lnTo>
                    <a:pt x="455" y="540"/>
                  </a:lnTo>
                  <a:lnTo>
                    <a:pt x="443" y="559"/>
                  </a:lnTo>
                  <a:lnTo>
                    <a:pt x="430" y="577"/>
                  </a:lnTo>
                  <a:lnTo>
                    <a:pt x="412" y="596"/>
                  </a:lnTo>
                  <a:lnTo>
                    <a:pt x="400" y="614"/>
                  </a:lnTo>
                  <a:lnTo>
                    <a:pt x="387" y="632"/>
                  </a:lnTo>
                  <a:lnTo>
                    <a:pt x="375" y="651"/>
                  </a:lnTo>
                  <a:lnTo>
                    <a:pt x="357" y="669"/>
                  </a:lnTo>
                  <a:lnTo>
                    <a:pt x="344" y="688"/>
                  </a:lnTo>
                  <a:lnTo>
                    <a:pt x="332" y="700"/>
                  </a:lnTo>
                  <a:lnTo>
                    <a:pt x="320" y="718"/>
                  </a:lnTo>
                  <a:lnTo>
                    <a:pt x="301" y="737"/>
                  </a:lnTo>
                  <a:lnTo>
                    <a:pt x="289" y="755"/>
                  </a:lnTo>
                  <a:lnTo>
                    <a:pt x="277" y="774"/>
                  </a:lnTo>
                  <a:lnTo>
                    <a:pt x="258" y="792"/>
                  </a:lnTo>
                  <a:lnTo>
                    <a:pt x="246" y="810"/>
                  </a:lnTo>
                  <a:lnTo>
                    <a:pt x="234" y="829"/>
                  </a:lnTo>
                  <a:lnTo>
                    <a:pt x="221" y="847"/>
                  </a:lnTo>
                  <a:lnTo>
                    <a:pt x="203" y="866"/>
                  </a:lnTo>
                  <a:lnTo>
                    <a:pt x="191" y="884"/>
                  </a:lnTo>
                  <a:lnTo>
                    <a:pt x="178" y="902"/>
                  </a:lnTo>
                  <a:lnTo>
                    <a:pt x="166" y="921"/>
                  </a:lnTo>
                  <a:lnTo>
                    <a:pt x="148" y="939"/>
                  </a:lnTo>
                  <a:lnTo>
                    <a:pt x="135" y="958"/>
                  </a:lnTo>
                  <a:lnTo>
                    <a:pt x="123" y="970"/>
                  </a:lnTo>
                  <a:lnTo>
                    <a:pt x="111" y="988"/>
                  </a:lnTo>
                  <a:lnTo>
                    <a:pt x="92" y="1007"/>
                  </a:lnTo>
                  <a:lnTo>
                    <a:pt x="80" y="1025"/>
                  </a:lnTo>
                  <a:lnTo>
                    <a:pt x="68" y="1044"/>
                  </a:lnTo>
                  <a:lnTo>
                    <a:pt x="55" y="1062"/>
                  </a:lnTo>
                  <a:lnTo>
                    <a:pt x="37" y="1080"/>
                  </a:lnTo>
                  <a:lnTo>
                    <a:pt x="25" y="1099"/>
                  </a:lnTo>
                  <a:lnTo>
                    <a:pt x="12" y="1117"/>
                  </a:lnTo>
                  <a:lnTo>
                    <a:pt x="0" y="113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5775" name="Freeform 379">
              <a:extLst>
                <a:ext uri="{FF2B5EF4-FFF2-40B4-BE49-F238E27FC236}">
                  <a16:creationId xmlns:a16="http://schemas.microsoft.com/office/drawing/2014/main" id="{64113D87-4D57-8E50-04E0-E5951AAC04C9}"/>
                </a:ext>
              </a:extLst>
            </p:cNvPr>
            <p:cNvSpPr>
              <a:spLocks/>
            </p:cNvSpPr>
            <p:nvPr/>
          </p:nvSpPr>
          <p:spPr bwMode="auto">
            <a:xfrm>
              <a:off x="679" y="2640"/>
              <a:ext cx="816" cy="1062"/>
            </a:xfrm>
            <a:custGeom>
              <a:avLst/>
              <a:gdLst>
                <a:gd name="T0" fmla="*/ 65 w 873"/>
                <a:gd name="T1" fmla="*/ 7 h 1136"/>
                <a:gd name="T2" fmla="*/ 64 w 873"/>
                <a:gd name="T3" fmla="*/ 7 h 1136"/>
                <a:gd name="T4" fmla="*/ 61 w 873"/>
                <a:gd name="T5" fmla="*/ 7 h 1136"/>
                <a:gd name="T6" fmla="*/ 60 w 873"/>
                <a:gd name="T7" fmla="*/ 10 h 1136"/>
                <a:gd name="T8" fmla="*/ 57 w 873"/>
                <a:gd name="T9" fmla="*/ 13 h 1136"/>
                <a:gd name="T10" fmla="*/ 56 w 873"/>
                <a:gd name="T11" fmla="*/ 16 h 1136"/>
                <a:gd name="T12" fmla="*/ 53 w 873"/>
                <a:gd name="T13" fmla="*/ 19 h 1136"/>
                <a:gd name="T14" fmla="*/ 50 w 873"/>
                <a:gd name="T15" fmla="*/ 21 h 1136"/>
                <a:gd name="T16" fmla="*/ 49 w 873"/>
                <a:gd name="T17" fmla="*/ 24 h 1136"/>
                <a:gd name="T18" fmla="*/ 47 w 873"/>
                <a:gd name="T19" fmla="*/ 28 h 1136"/>
                <a:gd name="T20" fmla="*/ 44 w 873"/>
                <a:gd name="T21" fmla="*/ 30 h 1136"/>
                <a:gd name="T22" fmla="*/ 43 w 873"/>
                <a:gd name="T23" fmla="*/ 33 h 1136"/>
                <a:gd name="T24" fmla="*/ 40 w 873"/>
                <a:gd name="T25" fmla="*/ 35 h 1136"/>
                <a:gd name="T26" fmla="*/ 38 w 873"/>
                <a:gd name="T27" fmla="*/ 38 h 1136"/>
                <a:gd name="T28" fmla="*/ 36 w 873"/>
                <a:gd name="T29" fmla="*/ 41 h 1136"/>
                <a:gd name="T30" fmla="*/ 34 w 873"/>
                <a:gd name="T31" fmla="*/ 44 h 1136"/>
                <a:gd name="T32" fmla="*/ 32 w 873"/>
                <a:gd name="T33" fmla="*/ 47 h 1136"/>
                <a:gd name="T34" fmla="*/ 30 w 873"/>
                <a:gd name="T35" fmla="*/ 50 h 1136"/>
                <a:gd name="T36" fmla="*/ 28 w 873"/>
                <a:gd name="T37" fmla="*/ 51 h 1136"/>
                <a:gd name="T38" fmla="*/ 26 w 873"/>
                <a:gd name="T39" fmla="*/ 54 h 1136"/>
                <a:gd name="T40" fmla="*/ 23 w 873"/>
                <a:gd name="T41" fmla="*/ 57 h 1136"/>
                <a:gd name="T42" fmla="*/ 21 w 873"/>
                <a:gd name="T43" fmla="*/ 61 h 1136"/>
                <a:gd name="T44" fmla="*/ 19 w 873"/>
                <a:gd name="T45" fmla="*/ 62 h 1136"/>
                <a:gd name="T46" fmla="*/ 18 w 873"/>
                <a:gd name="T47" fmla="*/ 66 h 1136"/>
                <a:gd name="T48" fmla="*/ 15 w 873"/>
                <a:gd name="T49" fmla="*/ 69 h 1136"/>
                <a:gd name="T50" fmla="*/ 13 w 873"/>
                <a:gd name="T51" fmla="*/ 71 h 1136"/>
                <a:gd name="T52" fmla="*/ 10 w 873"/>
                <a:gd name="T53" fmla="*/ 74 h 1136"/>
                <a:gd name="T54" fmla="*/ 7 w 873"/>
                <a:gd name="T55" fmla="*/ 76 h 1136"/>
                <a:gd name="T56" fmla="*/ 7 w 873"/>
                <a:gd name="T57" fmla="*/ 79 h 1136"/>
                <a:gd name="T58" fmla="*/ 7 w 873"/>
                <a:gd name="T59" fmla="*/ 81 h 1136"/>
                <a:gd name="T60" fmla="*/ 7 w 873"/>
                <a:gd name="T61" fmla="*/ 85 h 1136"/>
                <a:gd name="T62" fmla="*/ 0 w 873"/>
                <a:gd name="T63" fmla="*/ 87 h 11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873" h="1136">
                  <a:moveTo>
                    <a:pt x="873" y="0"/>
                  </a:moveTo>
                  <a:lnTo>
                    <a:pt x="855" y="19"/>
                  </a:lnTo>
                  <a:lnTo>
                    <a:pt x="842" y="37"/>
                  </a:lnTo>
                  <a:lnTo>
                    <a:pt x="830" y="56"/>
                  </a:lnTo>
                  <a:lnTo>
                    <a:pt x="818" y="74"/>
                  </a:lnTo>
                  <a:lnTo>
                    <a:pt x="799" y="92"/>
                  </a:lnTo>
                  <a:lnTo>
                    <a:pt x="787" y="111"/>
                  </a:lnTo>
                  <a:lnTo>
                    <a:pt x="775" y="129"/>
                  </a:lnTo>
                  <a:lnTo>
                    <a:pt x="762" y="148"/>
                  </a:lnTo>
                  <a:lnTo>
                    <a:pt x="744" y="160"/>
                  </a:lnTo>
                  <a:lnTo>
                    <a:pt x="732" y="178"/>
                  </a:lnTo>
                  <a:lnTo>
                    <a:pt x="719" y="197"/>
                  </a:lnTo>
                  <a:lnTo>
                    <a:pt x="707" y="215"/>
                  </a:lnTo>
                  <a:lnTo>
                    <a:pt x="689" y="234"/>
                  </a:lnTo>
                  <a:lnTo>
                    <a:pt x="676" y="252"/>
                  </a:lnTo>
                  <a:lnTo>
                    <a:pt x="664" y="270"/>
                  </a:lnTo>
                  <a:lnTo>
                    <a:pt x="652" y="289"/>
                  </a:lnTo>
                  <a:lnTo>
                    <a:pt x="633" y="307"/>
                  </a:lnTo>
                  <a:lnTo>
                    <a:pt x="621" y="326"/>
                  </a:lnTo>
                  <a:lnTo>
                    <a:pt x="609" y="344"/>
                  </a:lnTo>
                  <a:lnTo>
                    <a:pt x="596" y="362"/>
                  </a:lnTo>
                  <a:lnTo>
                    <a:pt x="578" y="381"/>
                  </a:lnTo>
                  <a:lnTo>
                    <a:pt x="566" y="399"/>
                  </a:lnTo>
                  <a:lnTo>
                    <a:pt x="553" y="418"/>
                  </a:lnTo>
                  <a:lnTo>
                    <a:pt x="541" y="430"/>
                  </a:lnTo>
                  <a:lnTo>
                    <a:pt x="523" y="448"/>
                  </a:lnTo>
                  <a:lnTo>
                    <a:pt x="510" y="467"/>
                  </a:lnTo>
                  <a:lnTo>
                    <a:pt x="498" y="485"/>
                  </a:lnTo>
                  <a:lnTo>
                    <a:pt x="486" y="504"/>
                  </a:lnTo>
                  <a:lnTo>
                    <a:pt x="467" y="522"/>
                  </a:lnTo>
                  <a:lnTo>
                    <a:pt x="455" y="540"/>
                  </a:lnTo>
                  <a:lnTo>
                    <a:pt x="443" y="559"/>
                  </a:lnTo>
                  <a:lnTo>
                    <a:pt x="430" y="577"/>
                  </a:lnTo>
                  <a:lnTo>
                    <a:pt x="412" y="596"/>
                  </a:lnTo>
                  <a:lnTo>
                    <a:pt x="400" y="614"/>
                  </a:lnTo>
                  <a:lnTo>
                    <a:pt x="387" y="632"/>
                  </a:lnTo>
                  <a:lnTo>
                    <a:pt x="375" y="651"/>
                  </a:lnTo>
                  <a:lnTo>
                    <a:pt x="357" y="669"/>
                  </a:lnTo>
                  <a:lnTo>
                    <a:pt x="344" y="688"/>
                  </a:lnTo>
                  <a:lnTo>
                    <a:pt x="332" y="700"/>
                  </a:lnTo>
                  <a:lnTo>
                    <a:pt x="320" y="718"/>
                  </a:lnTo>
                  <a:lnTo>
                    <a:pt x="301" y="737"/>
                  </a:lnTo>
                  <a:lnTo>
                    <a:pt x="289" y="755"/>
                  </a:lnTo>
                  <a:lnTo>
                    <a:pt x="277" y="774"/>
                  </a:lnTo>
                  <a:lnTo>
                    <a:pt x="258" y="792"/>
                  </a:lnTo>
                  <a:lnTo>
                    <a:pt x="246" y="810"/>
                  </a:lnTo>
                  <a:lnTo>
                    <a:pt x="234" y="829"/>
                  </a:lnTo>
                  <a:lnTo>
                    <a:pt x="221" y="847"/>
                  </a:lnTo>
                  <a:lnTo>
                    <a:pt x="203" y="866"/>
                  </a:lnTo>
                  <a:lnTo>
                    <a:pt x="191" y="884"/>
                  </a:lnTo>
                  <a:lnTo>
                    <a:pt x="178" y="902"/>
                  </a:lnTo>
                  <a:lnTo>
                    <a:pt x="166" y="921"/>
                  </a:lnTo>
                  <a:lnTo>
                    <a:pt x="148" y="939"/>
                  </a:lnTo>
                  <a:lnTo>
                    <a:pt x="135" y="958"/>
                  </a:lnTo>
                  <a:lnTo>
                    <a:pt x="123" y="970"/>
                  </a:lnTo>
                  <a:lnTo>
                    <a:pt x="111" y="988"/>
                  </a:lnTo>
                  <a:lnTo>
                    <a:pt x="92" y="1007"/>
                  </a:lnTo>
                  <a:lnTo>
                    <a:pt x="80" y="1025"/>
                  </a:lnTo>
                  <a:lnTo>
                    <a:pt x="68" y="1044"/>
                  </a:lnTo>
                  <a:lnTo>
                    <a:pt x="55" y="1062"/>
                  </a:lnTo>
                  <a:lnTo>
                    <a:pt x="37" y="1080"/>
                  </a:lnTo>
                  <a:lnTo>
                    <a:pt x="25" y="1099"/>
                  </a:lnTo>
                  <a:lnTo>
                    <a:pt x="12" y="1117"/>
                  </a:lnTo>
                  <a:lnTo>
                    <a:pt x="0" y="113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5776" name="Freeform 380">
              <a:extLst>
                <a:ext uri="{FF2B5EF4-FFF2-40B4-BE49-F238E27FC236}">
                  <a16:creationId xmlns:a16="http://schemas.microsoft.com/office/drawing/2014/main" id="{DA65A2F2-E84B-8540-E9BC-4FE41C2342F9}"/>
                </a:ext>
              </a:extLst>
            </p:cNvPr>
            <p:cNvSpPr>
              <a:spLocks/>
            </p:cNvSpPr>
            <p:nvPr/>
          </p:nvSpPr>
          <p:spPr bwMode="auto">
            <a:xfrm>
              <a:off x="679" y="2640"/>
              <a:ext cx="816" cy="1062"/>
            </a:xfrm>
            <a:custGeom>
              <a:avLst/>
              <a:gdLst>
                <a:gd name="T0" fmla="*/ 65 w 873"/>
                <a:gd name="T1" fmla="*/ 7 h 1136"/>
                <a:gd name="T2" fmla="*/ 64 w 873"/>
                <a:gd name="T3" fmla="*/ 7 h 1136"/>
                <a:gd name="T4" fmla="*/ 61 w 873"/>
                <a:gd name="T5" fmla="*/ 7 h 1136"/>
                <a:gd name="T6" fmla="*/ 60 w 873"/>
                <a:gd name="T7" fmla="*/ 10 h 1136"/>
                <a:gd name="T8" fmla="*/ 57 w 873"/>
                <a:gd name="T9" fmla="*/ 13 h 1136"/>
                <a:gd name="T10" fmla="*/ 56 w 873"/>
                <a:gd name="T11" fmla="*/ 16 h 1136"/>
                <a:gd name="T12" fmla="*/ 53 w 873"/>
                <a:gd name="T13" fmla="*/ 19 h 1136"/>
                <a:gd name="T14" fmla="*/ 50 w 873"/>
                <a:gd name="T15" fmla="*/ 21 h 1136"/>
                <a:gd name="T16" fmla="*/ 49 w 873"/>
                <a:gd name="T17" fmla="*/ 24 h 1136"/>
                <a:gd name="T18" fmla="*/ 47 w 873"/>
                <a:gd name="T19" fmla="*/ 28 h 1136"/>
                <a:gd name="T20" fmla="*/ 44 w 873"/>
                <a:gd name="T21" fmla="*/ 30 h 1136"/>
                <a:gd name="T22" fmla="*/ 43 w 873"/>
                <a:gd name="T23" fmla="*/ 33 h 1136"/>
                <a:gd name="T24" fmla="*/ 40 w 873"/>
                <a:gd name="T25" fmla="*/ 35 h 1136"/>
                <a:gd name="T26" fmla="*/ 38 w 873"/>
                <a:gd name="T27" fmla="*/ 38 h 1136"/>
                <a:gd name="T28" fmla="*/ 36 w 873"/>
                <a:gd name="T29" fmla="*/ 41 h 1136"/>
                <a:gd name="T30" fmla="*/ 34 w 873"/>
                <a:gd name="T31" fmla="*/ 44 h 1136"/>
                <a:gd name="T32" fmla="*/ 32 w 873"/>
                <a:gd name="T33" fmla="*/ 47 h 1136"/>
                <a:gd name="T34" fmla="*/ 30 w 873"/>
                <a:gd name="T35" fmla="*/ 50 h 1136"/>
                <a:gd name="T36" fmla="*/ 28 w 873"/>
                <a:gd name="T37" fmla="*/ 51 h 1136"/>
                <a:gd name="T38" fmla="*/ 26 w 873"/>
                <a:gd name="T39" fmla="*/ 54 h 1136"/>
                <a:gd name="T40" fmla="*/ 23 w 873"/>
                <a:gd name="T41" fmla="*/ 57 h 1136"/>
                <a:gd name="T42" fmla="*/ 21 w 873"/>
                <a:gd name="T43" fmla="*/ 61 h 1136"/>
                <a:gd name="T44" fmla="*/ 19 w 873"/>
                <a:gd name="T45" fmla="*/ 62 h 1136"/>
                <a:gd name="T46" fmla="*/ 18 w 873"/>
                <a:gd name="T47" fmla="*/ 66 h 1136"/>
                <a:gd name="T48" fmla="*/ 15 w 873"/>
                <a:gd name="T49" fmla="*/ 69 h 1136"/>
                <a:gd name="T50" fmla="*/ 13 w 873"/>
                <a:gd name="T51" fmla="*/ 71 h 1136"/>
                <a:gd name="T52" fmla="*/ 10 w 873"/>
                <a:gd name="T53" fmla="*/ 74 h 1136"/>
                <a:gd name="T54" fmla="*/ 7 w 873"/>
                <a:gd name="T55" fmla="*/ 76 h 1136"/>
                <a:gd name="T56" fmla="*/ 7 w 873"/>
                <a:gd name="T57" fmla="*/ 79 h 1136"/>
                <a:gd name="T58" fmla="*/ 7 w 873"/>
                <a:gd name="T59" fmla="*/ 81 h 1136"/>
                <a:gd name="T60" fmla="*/ 7 w 873"/>
                <a:gd name="T61" fmla="*/ 85 h 1136"/>
                <a:gd name="T62" fmla="*/ 0 w 873"/>
                <a:gd name="T63" fmla="*/ 87 h 11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873" h="1136">
                  <a:moveTo>
                    <a:pt x="873" y="0"/>
                  </a:moveTo>
                  <a:lnTo>
                    <a:pt x="855" y="19"/>
                  </a:lnTo>
                  <a:lnTo>
                    <a:pt x="842" y="37"/>
                  </a:lnTo>
                  <a:lnTo>
                    <a:pt x="830" y="56"/>
                  </a:lnTo>
                  <a:lnTo>
                    <a:pt x="818" y="74"/>
                  </a:lnTo>
                  <a:lnTo>
                    <a:pt x="799" y="92"/>
                  </a:lnTo>
                  <a:lnTo>
                    <a:pt x="787" y="111"/>
                  </a:lnTo>
                  <a:lnTo>
                    <a:pt x="775" y="129"/>
                  </a:lnTo>
                  <a:lnTo>
                    <a:pt x="762" y="148"/>
                  </a:lnTo>
                  <a:lnTo>
                    <a:pt x="744" y="160"/>
                  </a:lnTo>
                  <a:lnTo>
                    <a:pt x="732" y="178"/>
                  </a:lnTo>
                  <a:lnTo>
                    <a:pt x="719" y="197"/>
                  </a:lnTo>
                  <a:lnTo>
                    <a:pt x="707" y="215"/>
                  </a:lnTo>
                  <a:lnTo>
                    <a:pt x="689" y="234"/>
                  </a:lnTo>
                  <a:lnTo>
                    <a:pt x="676" y="252"/>
                  </a:lnTo>
                  <a:lnTo>
                    <a:pt x="664" y="270"/>
                  </a:lnTo>
                  <a:lnTo>
                    <a:pt x="652" y="289"/>
                  </a:lnTo>
                  <a:lnTo>
                    <a:pt x="633" y="307"/>
                  </a:lnTo>
                  <a:lnTo>
                    <a:pt x="621" y="326"/>
                  </a:lnTo>
                  <a:lnTo>
                    <a:pt x="609" y="344"/>
                  </a:lnTo>
                  <a:lnTo>
                    <a:pt x="596" y="362"/>
                  </a:lnTo>
                  <a:lnTo>
                    <a:pt x="578" y="381"/>
                  </a:lnTo>
                  <a:lnTo>
                    <a:pt x="566" y="399"/>
                  </a:lnTo>
                  <a:lnTo>
                    <a:pt x="553" y="418"/>
                  </a:lnTo>
                  <a:lnTo>
                    <a:pt x="541" y="430"/>
                  </a:lnTo>
                  <a:lnTo>
                    <a:pt x="523" y="448"/>
                  </a:lnTo>
                  <a:lnTo>
                    <a:pt x="510" y="467"/>
                  </a:lnTo>
                  <a:lnTo>
                    <a:pt x="498" y="485"/>
                  </a:lnTo>
                  <a:lnTo>
                    <a:pt x="486" y="504"/>
                  </a:lnTo>
                  <a:lnTo>
                    <a:pt x="467" y="522"/>
                  </a:lnTo>
                  <a:lnTo>
                    <a:pt x="455" y="540"/>
                  </a:lnTo>
                  <a:lnTo>
                    <a:pt x="443" y="559"/>
                  </a:lnTo>
                  <a:lnTo>
                    <a:pt x="430" y="577"/>
                  </a:lnTo>
                  <a:lnTo>
                    <a:pt x="412" y="596"/>
                  </a:lnTo>
                  <a:lnTo>
                    <a:pt x="400" y="614"/>
                  </a:lnTo>
                  <a:lnTo>
                    <a:pt x="387" y="632"/>
                  </a:lnTo>
                  <a:lnTo>
                    <a:pt x="375" y="651"/>
                  </a:lnTo>
                  <a:lnTo>
                    <a:pt x="357" y="669"/>
                  </a:lnTo>
                  <a:lnTo>
                    <a:pt x="344" y="688"/>
                  </a:lnTo>
                  <a:lnTo>
                    <a:pt x="332" y="700"/>
                  </a:lnTo>
                  <a:lnTo>
                    <a:pt x="320" y="718"/>
                  </a:lnTo>
                  <a:lnTo>
                    <a:pt x="301" y="737"/>
                  </a:lnTo>
                  <a:lnTo>
                    <a:pt x="289" y="755"/>
                  </a:lnTo>
                  <a:lnTo>
                    <a:pt x="277" y="774"/>
                  </a:lnTo>
                  <a:lnTo>
                    <a:pt x="258" y="792"/>
                  </a:lnTo>
                  <a:lnTo>
                    <a:pt x="246" y="810"/>
                  </a:lnTo>
                  <a:lnTo>
                    <a:pt x="234" y="829"/>
                  </a:lnTo>
                  <a:lnTo>
                    <a:pt x="221" y="847"/>
                  </a:lnTo>
                  <a:lnTo>
                    <a:pt x="203" y="866"/>
                  </a:lnTo>
                  <a:lnTo>
                    <a:pt x="191" y="884"/>
                  </a:lnTo>
                  <a:lnTo>
                    <a:pt x="178" y="902"/>
                  </a:lnTo>
                  <a:lnTo>
                    <a:pt x="166" y="921"/>
                  </a:lnTo>
                  <a:lnTo>
                    <a:pt x="148" y="939"/>
                  </a:lnTo>
                  <a:lnTo>
                    <a:pt x="135" y="958"/>
                  </a:lnTo>
                  <a:lnTo>
                    <a:pt x="123" y="970"/>
                  </a:lnTo>
                  <a:lnTo>
                    <a:pt x="111" y="988"/>
                  </a:lnTo>
                  <a:lnTo>
                    <a:pt x="92" y="1007"/>
                  </a:lnTo>
                  <a:lnTo>
                    <a:pt x="80" y="1025"/>
                  </a:lnTo>
                  <a:lnTo>
                    <a:pt x="68" y="1044"/>
                  </a:lnTo>
                  <a:lnTo>
                    <a:pt x="55" y="1062"/>
                  </a:lnTo>
                  <a:lnTo>
                    <a:pt x="37" y="1080"/>
                  </a:lnTo>
                  <a:lnTo>
                    <a:pt x="25" y="1099"/>
                  </a:lnTo>
                  <a:lnTo>
                    <a:pt x="12" y="1117"/>
                  </a:lnTo>
                  <a:lnTo>
                    <a:pt x="0" y="113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5777" name="Freeform 381">
              <a:extLst>
                <a:ext uri="{FF2B5EF4-FFF2-40B4-BE49-F238E27FC236}">
                  <a16:creationId xmlns:a16="http://schemas.microsoft.com/office/drawing/2014/main" id="{B341CFF9-7E47-0431-0EC9-CC6E97DC130F}"/>
                </a:ext>
              </a:extLst>
            </p:cNvPr>
            <p:cNvSpPr>
              <a:spLocks/>
            </p:cNvSpPr>
            <p:nvPr/>
          </p:nvSpPr>
          <p:spPr bwMode="auto">
            <a:xfrm>
              <a:off x="679" y="2640"/>
              <a:ext cx="816" cy="1062"/>
            </a:xfrm>
            <a:custGeom>
              <a:avLst/>
              <a:gdLst>
                <a:gd name="T0" fmla="*/ 65 w 873"/>
                <a:gd name="T1" fmla="*/ 7 h 1136"/>
                <a:gd name="T2" fmla="*/ 64 w 873"/>
                <a:gd name="T3" fmla="*/ 7 h 1136"/>
                <a:gd name="T4" fmla="*/ 61 w 873"/>
                <a:gd name="T5" fmla="*/ 7 h 1136"/>
                <a:gd name="T6" fmla="*/ 60 w 873"/>
                <a:gd name="T7" fmla="*/ 10 h 1136"/>
                <a:gd name="T8" fmla="*/ 57 w 873"/>
                <a:gd name="T9" fmla="*/ 13 h 1136"/>
                <a:gd name="T10" fmla="*/ 56 w 873"/>
                <a:gd name="T11" fmla="*/ 16 h 1136"/>
                <a:gd name="T12" fmla="*/ 53 w 873"/>
                <a:gd name="T13" fmla="*/ 19 h 1136"/>
                <a:gd name="T14" fmla="*/ 50 w 873"/>
                <a:gd name="T15" fmla="*/ 21 h 1136"/>
                <a:gd name="T16" fmla="*/ 49 w 873"/>
                <a:gd name="T17" fmla="*/ 24 h 1136"/>
                <a:gd name="T18" fmla="*/ 47 w 873"/>
                <a:gd name="T19" fmla="*/ 28 h 1136"/>
                <a:gd name="T20" fmla="*/ 44 w 873"/>
                <a:gd name="T21" fmla="*/ 30 h 1136"/>
                <a:gd name="T22" fmla="*/ 43 w 873"/>
                <a:gd name="T23" fmla="*/ 33 h 1136"/>
                <a:gd name="T24" fmla="*/ 40 w 873"/>
                <a:gd name="T25" fmla="*/ 35 h 1136"/>
                <a:gd name="T26" fmla="*/ 38 w 873"/>
                <a:gd name="T27" fmla="*/ 38 h 1136"/>
                <a:gd name="T28" fmla="*/ 36 w 873"/>
                <a:gd name="T29" fmla="*/ 41 h 1136"/>
                <a:gd name="T30" fmla="*/ 34 w 873"/>
                <a:gd name="T31" fmla="*/ 44 h 1136"/>
                <a:gd name="T32" fmla="*/ 32 w 873"/>
                <a:gd name="T33" fmla="*/ 47 h 1136"/>
                <a:gd name="T34" fmla="*/ 30 w 873"/>
                <a:gd name="T35" fmla="*/ 50 h 1136"/>
                <a:gd name="T36" fmla="*/ 28 w 873"/>
                <a:gd name="T37" fmla="*/ 51 h 1136"/>
                <a:gd name="T38" fmla="*/ 26 w 873"/>
                <a:gd name="T39" fmla="*/ 54 h 1136"/>
                <a:gd name="T40" fmla="*/ 23 w 873"/>
                <a:gd name="T41" fmla="*/ 57 h 1136"/>
                <a:gd name="T42" fmla="*/ 21 w 873"/>
                <a:gd name="T43" fmla="*/ 61 h 1136"/>
                <a:gd name="T44" fmla="*/ 19 w 873"/>
                <a:gd name="T45" fmla="*/ 62 h 1136"/>
                <a:gd name="T46" fmla="*/ 18 w 873"/>
                <a:gd name="T47" fmla="*/ 66 h 1136"/>
                <a:gd name="T48" fmla="*/ 15 w 873"/>
                <a:gd name="T49" fmla="*/ 69 h 1136"/>
                <a:gd name="T50" fmla="*/ 13 w 873"/>
                <a:gd name="T51" fmla="*/ 71 h 1136"/>
                <a:gd name="T52" fmla="*/ 10 w 873"/>
                <a:gd name="T53" fmla="*/ 74 h 1136"/>
                <a:gd name="T54" fmla="*/ 7 w 873"/>
                <a:gd name="T55" fmla="*/ 76 h 1136"/>
                <a:gd name="T56" fmla="*/ 7 w 873"/>
                <a:gd name="T57" fmla="*/ 79 h 1136"/>
                <a:gd name="T58" fmla="*/ 7 w 873"/>
                <a:gd name="T59" fmla="*/ 81 h 1136"/>
                <a:gd name="T60" fmla="*/ 7 w 873"/>
                <a:gd name="T61" fmla="*/ 85 h 1136"/>
                <a:gd name="T62" fmla="*/ 0 w 873"/>
                <a:gd name="T63" fmla="*/ 87 h 11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873" h="1136">
                  <a:moveTo>
                    <a:pt x="873" y="0"/>
                  </a:moveTo>
                  <a:lnTo>
                    <a:pt x="855" y="19"/>
                  </a:lnTo>
                  <a:lnTo>
                    <a:pt x="842" y="37"/>
                  </a:lnTo>
                  <a:lnTo>
                    <a:pt x="830" y="56"/>
                  </a:lnTo>
                  <a:lnTo>
                    <a:pt x="818" y="74"/>
                  </a:lnTo>
                  <a:lnTo>
                    <a:pt x="799" y="92"/>
                  </a:lnTo>
                  <a:lnTo>
                    <a:pt x="787" y="111"/>
                  </a:lnTo>
                  <a:lnTo>
                    <a:pt x="775" y="129"/>
                  </a:lnTo>
                  <a:lnTo>
                    <a:pt x="762" y="148"/>
                  </a:lnTo>
                  <a:lnTo>
                    <a:pt x="744" y="160"/>
                  </a:lnTo>
                  <a:lnTo>
                    <a:pt x="732" y="178"/>
                  </a:lnTo>
                  <a:lnTo>
                    <a:pt x="719" y="197"/>
                  </a:lnTo>
                  <a:lnTo>
                    <a:pt x="707" y="215"/>
                  </a:lnTo>
                  <a:lnTo>
                    <a:pt x="689" y="234"/>
                  </a:lnTo>
                  <a:lnTo>
                    <a:pt x="676" y="252"/>
                  </a:lnTo>
                  <a:lnTo>
                    <a:pt x="664" y="270"/>
                  </a:lnTo>
                  <a:lnTo>
                    <a:pt x="652" y="289"/>
                  </a:lnTo>
                  <a:lnTo>
                    <a:pt x="633" y="307"/>
                  </a:lnTo>
                  <a:lnTo>
                    <a:pt x="621" y="326"/>
                  </a:lnTo>
                  <a:lnTo>
                    <a:pt x="609" y="344"/>
                  </a:lnTo>
                  <a:lnTo>
                    <a:pt x="596" y="362"/>
                  </a:lnTo>
                  <a:lnTo>
                    <a:pt x="578" y="381"/>
                  </a:lnTo>
                  <a:lnTo>
                    <a:pt x="566" y="399"/>
                  </a:lnTo>
                  <a:lnTo>
                    <a:pt x="553" y="418"/>
                  </a:lnTo>
                  <a:lnTo>
                    <a:pt x="541" y="430"/>
                  </a:lnTo>
                  <a:lnTo>
                    <a:pt x="523" y="448"/>
                  </a:lnTo>
                  <a:lnTo>
                    <a:pt x="510" y="467"/>
                  </a:lnTo>
                  <a:lnTo>
                    <a:pt x="498" y="485"/>
                  </a:lnTo>
                  <a:lnTo>
                    <a:pt x="486" y="504"/>
                  </a:lnTo>
                  <a:lnTo>
                    <a:pt x="467" y="522"/>
                  </a:lnTo>
                  <a:lnTo>
                    <a:pt x="455" y="540"/>
                  </a:lnTo>
                  <a:lnTo>
                    <a:pt x="443" y="559"/>
                  </a:lnTo>
                  <a:lnTo>
                    <a:pt x="430" y="577"/>
                  </a:lnTo>
                  <a:lnTo>
                    <a:pt x="412" y="596"/>
                  </a:lnTo>
                  <a:lnTo>
                    <a:pt x="400" y="614"/>
                  </a:lnTo>
                  <a:lnTo>
                    <a:pt x="387" y="632"/>
                  </a:lnTo>
                  <a:lnTo>
                    <a:pt x="375" y="651"/>
                  </a:lnTo>
                  <a:lnTo>
                    <a:pt x="357" y="669"/>
                  </a:lnTo>
                  <a:lnTo>
                    <a:pt x="344" y="688"/>
                  </a:lnTo>
                  <a:lnTo>
                    <a:pt x="332" y="700"/>
                  </a:lnTo>
                  <a:lnTo>
                    <a:pt x="320" y="718"/>
                  </a:lnTo>
                  <a:lnTo>
                    <a:pt x="301" y="737"/>
                  </a:lnTo>
                  <a:lnTo>
                    <a:pt x="289" y="755"/>
                  </a:lnTo>
                  <a:lnTo>
                    <a:pt x="277" y="774"/>
                  </a:lnTo>
                  <a:lnTo>
                    <a:pt x="258" y="792"/>
                  </a:lnTo>
                  <a:lnTo>
                    <a:pt x="246" y="810"/>
                  </a:lnTo>
                  <a:lnTo>
                    <a:pt x="234" y="829"/>
                  </a:lnTo>
                  <a:lnTo>
                    <a:pt x="221" y="847"/>
                  </a:lnTo>
                  <a:lnTo>
                    <a:pt x="203" y="866"/>
                  </a:lnTo>
                  <a:lnTo>
                    <a:pt x="191" y="884"/>
                  </a:lnTo>
                  <a:lnTo>
                    <a:pt x="178" y="902"/>
                  </a:lnTo>
                  <a:lnTo>
                    <a:pt x="166" y="921"/>
                  </a:lnTo>
                  <a:lnTo>
                    <a:pt x="148" y="939"/>
                  </a:lnTo>
                  <a:lnTo>
                    <a:pt x="135" y="958"/>
                  </a:lnTo>
                  <a:lnTo>
                    <a:pt x="123" y="970"/>
                  </a:lnTo>
                  <a:lnTo>
                    <a:pt x="111" y="988"/>
                  </a:lnTo>
                  <a:lnTo>
                    <a:pt x="92" y="1007"/>
                  </a:lnTo>
                  <a:lnTo>
                    <a:pt x="80" y="1025"/>
                  </a:lnTo>
                  <a:lnTo>
                    <a:pt x="68" y="1044"/>
                  </a:lnTo>
                  <a:lnTo>
                    <a:pt x="55" y="1062"/>
                  </a:lnTo>
                  <a:lnTo>
                    <a:pt x="37" y="1080"/>
                  </a:lnTo>
                  <a:lnTo>
                    <a:pt x="25" y="1099"/>
                  </a:lnTo>
                  <a:lnTo>
                    <a:pt x="12" y="1117"/>
                  </a:lnTo>
                  <a:lnTo>
                    <a:pt x="0" y="113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5778" name="Freeform 382">
              <a:extLst>
                <a:ext uri="{FF2B5EF4-FFF2-40B4-BE49-F238E27FC236}">
                  <a16:creationId xmlns:a16="http://schemas.microsoft.com/office/drawing/2014/main" id="{8846572A-915B-BECF-3CF1-DFC09A3007A0}"/>
                </a:ext>
              </a:extLst>
            </p:cNvPr>
            <p:cNvSpPr>
              <a:spLocks/>
            </p:cNvSpPr>
            <p:nvPr/>
          </p:nvSpPr>
          <p:spPr bwMode="auto">
            <a:xfrm>
              <a:off x="679" y="2640"/>
              <a:ext cx="816" cy="1062"/>
            </a:xfrm>
            <a:custGeom>
              <a:avLst/>
              <a:gdLst>
                <a:gd name="T0" fmla="*/ 65 w 873"/>
                <a:gd name="T1" fmla="*/ 7 h 1136"/>
                <a:gd name="T2" fmla="*/ 64 w 873"/>
                <a:gd name="T3" fmla="*/ 7 h 1136"/>
                <a:gd name="T4" fmla="*/ 61 w 873"/>
                <a:gd name="T5" fmla="*/ 7 h 1136"/>
                <a:gd name="T6" fmla="*/ 60 w 873"/>
                <a:gd name="T7" fmla="*/ 10 h 1136"/>
                <a:gd name="T8" fmla="*/ 57 w 873"/>
                <a:gd name="T9" fmla="*/ 13 h 1136"/>
                <a:gd name="T10" fmla="*/ 56 w 873"/>
                <a:gd name="T11" fmla="*/ 16 h 1136"/>
                <a:gd name="T12" fmla="*/ 53 w 873"/>
                <a:gd name="T13" fmla="*/ 19 h 1136"/>
                <a:gd name="T14" fmla="*/ 50 w 873"/>
                <a:gd name="T15" fmla="*/ 21 h 1136"/>
                <a:gd name="T16" fmla="*/ 49 w 873"/>
                <a:gd name="T17" fmla="*/ 24 h 1136"/>
                <a:gd name="T18" fmla="*/ 47 w 873"/>
                <a:gd name="T19" fmla="*/ 28 h 1136"/>
                <a:gd name="T20" fmla="*/ 44 w 873"/>
                <a:gd name="T21" fmla="*/ 30 h 1136"/>
                <a:gd name="T22" fmla="*/ 43 w 873"/>
                <a:gd name="T23" fmla="*/ 33 h 1136"/>
                <a:gd name="T24" fmla="*/ 40 w 873"/>
                <a:gd name="T25" fmla="*/ 35 h 1136"/>
                <a:gd name="T26" fmla="*/ 38 w 873"/>
                <a:gd name="T27" fmla="*/ 38 h 1136"/>
                <a:gd name="T28" fmla="*/ 36 w 873"/>
                <a:gd name="T29" fmla="*/ 41 h 1136"/>
                <a:gd name="T30" fmla="*/ 34 w 873"/>
                <a:gd name="T31" fmla="*/ 44 h 1136"/>
                <a:gd name="T32" fmla="*/ 32 w 873"/>
                <a:gd name="T33" fmla="*/ 47 h 1136"/>
                <a:gd name="T34" fmla="*/ 30 w 873"/>
                <a:gd name="T35" fmla="*/ 50 h 1136"/>
                <a:gd name="T36" fmla="*/ 28 w 873"/>
                <a:gd name="T37" fmla="*/ 51 h 1136"/>
                <a:gd name="T38" fmla="*/ 26 w 873"/>
                <a:gd name="T39" fmla="*/ 54 h 1136"/>
                <a:gd name="T40" fmla="*/ 23 w 873"/>
                <a:gd name="T41" fmla="*/ 57 h 1136"/>
                <a:gd name="T42" fmla="*/ 21 w 873"/>
                <a:gd name="T43" fmla="*/ 61 h 1136"/>
                <a:gd name="T44" fmla="*/ 19 w 873"/>
                <a:gd name="T45" fmla="*/ 62 h 1136"/>
                <a:gd name="T46" fmla="*/ 18 w 873"/>
                <a:gd name="T47" fmla="*/ 66 h 1136"/>
                <a:gd name="T48" fmla="*/ 15 w 873"/>
                <a:gd name="T49" fmla="*/ 69 h 1136"/>
                <a:gd name="T50" fmla="*/ 13 w 873"/>
                <a:gd name="T51" fmla="*/ 71 h 1136"/>
                <a:gd name="T52" fmla="*/ 10 w 873"/>
                <a:gd name="T53" fmla="*/ 74 h 1136"/>
                <a:gd name="T54" fmla="*/ 7 w 873"/>
                <a:gd name="T55" fmla="*/ 76 h 1136"/>
                <a:gd name="T56" fmla="*/ 7 w 873"/>
                <a:gd name="T57" fmla="*/ 79 h 1136"/>
                <a:gd name="T58" fmla="*/ 7 w 873"/>
                <a:gd name="T59" fmla="*/ 81 h 1136"/>
                <a:gd name="T60" fmla="*/ 7 w 873"/>
                <a:gd name="T61" fmla="*/ 85 h 1136"/>
                <a:gd name="T62" fmla="*/ 0 w 873"/>
                <a:gd name="T63" fmla="*/ 87 h 11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873" h="1136">
                  <a:moveTo>
                    <a:pt x="873" y="0"/>
                  </a:moveTo>
                  <a:lnTo>
                    <a:pt x="855" y="19"/>
                  </a:lnTo>
                  <a:lnTo>
                    <a:pt x="842" y="37"/>
                  </a:lnTo>
                  <a:lnTo>
                    <a:pt x="830" y="56"/>
                  </a:lnTo>
                  <a:lnTo>
                    <a:pt x="818" y="74"/>
                  </a:lnTo>
                  <a:lnTo>
                    <a:pt x="799" y="92"/>
                  </a:lnTo>
                  <a:lnTo>
                    <a:pt x="787" y="111"/>
                  </a:lnTo>
                  <a:lnTo>
                    <a:pt x="775" y="129"/>
                  </a:lnTo>
                  <a:lnTo>
                    <a:pt x="762" y="148"/>
                  </a:lnTo>
                  <a:lnTo>
                    <a:pt x="744" y="160"/>
                  </a:lnTo>
                  <a:lnTo>
                    <a:pt x="732" y="178"/>
                  </a:lnTo>
                  <a:lnTo>
                    <a:pt x="719" y="197"/>
                  </a:lnTo>
                  <a:lnTo>
                    <a:pt x="707" y="215"/>
                  </a:lnTo>
                  <a:lnTo>
                    <a:pt x="689" y="234"/>
                  </a:lnTo>
                  <a:lnTo>
                    <a:pt x="676" y="252"/>
                  </a:lnTo>
                  <a:lnTo>
                    <a:pt x="664" y="270"/>
                  </a:lnTo>
                  <a:lnTo>
                    <a:pt x="652" y="289"/>
                  </a:lnTo>
                  <a:lnTo>
                    <a:pt x="633" y="307"/>
                  </a:lnTo>
                  <a:lnTo>
                    <a:pt x="621" y="326"/>
                  </a:lnTo>
                  <a:lnTo>
                    <a:pt x="609" y="344"/>
                  </a:lnTo>
                  <a:lnTo>
                    <a:pt x="596" y="362"/>
                  </a:lnTo>
                  <a:lnTo>
                    <a:pt x="578" y="381"/>
                  </a:lnTo>
                  <a:lnTo>
                    <a:pt x="566" y="399"/>
                  </a:lnTo>
                  <a:lnTo>
                    <a:pt x="553" y="418"/>
                  </a:lnTo>
                  <a:lnTo>
                    <a:pt x="541" y="430"/>
                  </a:lnTo>
                  <a:lnTo>
                    <a:pt x="523" y="448"/>
                  </a:lnTo>
                  <a:lnTo>
                    <a:pt x="510" y="467"/>
                  </a:lnTo>
                  <a:lnTo>
                    <a:pt x="498" y="485"/>
                  </a:lnTo>
                  <a:lnTo>
                    <a:pt x="486" y="504"/>
                  </a:lnTo>
                  <a:lnTo>
                    <a:pt x="467" y="522"/>
                  </a:lnTo>
                  <a:lnTo>
                    <a:pt x="455" y="540"/>
                  </a:lnTo>
                  <a:lnTo>
                    <a:pt x="443" y="559"/>
                  </a:lnTo>
                  <a:lnTo>
                    <a:pt x="430" y="577"/>
                  </a:lnTo>
                  <a:lnTo>
                    <a:pt x="412" y="596"/>
                  </a:lnTo>
                  <a:lnTo>
                    <a:pt x="400" y="614"/>
                  </a:lnTo>
                  <a:lnTo>
                    <a:pt x="387" y="632"/>
                  </a:lnTo>
                  <a:lnTo>
                    <a:pt x="375" y="651"/>
                  </a:lnTo>
                  <a:lnTo>
                    <a:pt x="357" y="669"/>
                  </a:lnTo>
                  <a:lnTo>
                    <a:pt x="344" y="688"/>
                  </a:lnTo>
                  <a:lnTo>
                    <a:pt x="332" y="700"/>
                  </a:lnTo>
                  <a:lnTo>
                    <a:pt x="320" y="718"/>
                  </a:lnTo>
                  <a:lnTo>
                    <a:pt x="301" y="737"/>
                  </a:lnTo>
                  <a:lnTo>
                    <a:pt x="289" y="755"/>
                  </a:lnTo>
                  <a:lnTo>
                    <a:pt x="277" y="774"/>
                  </a:lnTo>
                  <a:lnTo>
                    <a:pt x="258" y="792"/>
                  </a:lnTo>
                  <a:lnTo>
                    <a:pt x="246" y="810"/>
                  </a:lnTo>
                  <a:lnTo>
                    <a:pt x="234" y="829"/>
                  </a:lnTo>
                  <a:lnTo>
                    <a:pt x="221" y="847"/>
                  </a:lnTo>
                  <a:lnTo>
                    <a:pt x="203" y="866"/>
                  </a:lnTo>
                  <a:lnTo>
                    <a:pt x="191" y="884"/>
                  </a:lnTo>
                  <a:lnTo>
                    <a:pt x="178" y="902"/>
                  </a:lnTo>
                  <a:lnTo>
                    <a:pt x="166" y="921"/>
                  </a:lnTo>
                  <a:lnTo>
                    <a:pt x="148" y="939"/>
                  </a:lnTo>
                  <a:lnTo>
                    <a:pt x="135" y="958"/>
                  </a:lnTo>
                  <a:lnTo>
                    <a:pt x="123" y="970"/>
                  </a:lnTo>
                  <a:lnTo>
                    <a:pt x="111" y="988"/>
                  </a:lnTo>
                  <a:lnTo>
                    <a:pt x="92" y="1007"/>
                  </a:lnTo>
                  <a:lnTo>
                    <a:pt x="80" y="1025"/>
                  </a:lnTo>
                  <a:lnTo>
                    <a:pt x="68" y="1044"/>
                  </a:lnTo>
                  <a:lnTo>
                    <a:pt x="55" y="1062"/>
                  </a:lnTo>
                  <a:lnTo>
                    <a:pt x="37" y="1080"/>
                  </a:lnTo>
                  <a:lnTo>
                    <a:pt x="25" y="1099"/>
                  </a:lnTo>
                  <a:lnTo>
                    <a:pt x="12" y="1117"/>
                  </a:lnTo>
                  <a:lnTo>
                    <a:pt x="0" y="113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5779" name="Freeform 383">
              <a:extLst>
                <a:ext uri="{FF2B5EF4-FFF2-40B4-BE49-F238E27FC236}">
                  <a16:creationId xmlns:a16="http://schemas.microsoft.com/office/drawing/2014/main" id="{24183B6A-81E5-FE65-D799-B2830C373277}"/>
                </a:ext>
              </a:extLst>
            </p:cNvPr>
            <p:cNvSpPr>
              <a:spLocks/>
            </p:cNvSpPr>
            <p:nvPr/>
          </p:nvSpPr>
          <p:spPr bwMode="auto">
            <a:xfrm>
              <a:off x="679" y="2640"/>
              <a:ext cx="816" cy="1062"/>
            </a:xfrm>
            <a:custGeom>
              <a:avLst/>
              <a:gdLst>
                <a:gd name="T0" fmla="*/ 65 w 873"/>
                <a:gd name="T1" fmla="*/ 7 h 1136"/>
                <a:gd name="T2" fmla="*/ 64 w 873"/>
                <a:gd name="T3" fmla="*/ 7 h 1136"/>
                <a:gd name="T4" fmla="*/ 61 w 873"/>
                <a:gd name="T5" fmla="*/ 7 h 1136"/>
                <a:gd name="T6" fmla="*/ 60 w 873"/>
                <a:gd name="T7" fmla="*/ 10 h 1136"/>
                <a:gd name="T8" fmla="*/ 57 w 873"/>
                <a:gd name="T9" fmla="*/ 13 h 1136"/>
                <a:gd name="T10" fmla="*/ 56 w 873"/>
                <a:gd name="T11" fmla="*/ 16 h 1136"/>
                <a:gd name="T12" fmla="*/ 53 w 873"/>
                <a:gd name="T13" fmla="*/ 19 h 1136"/>
                <a:gd name="T14" fmla="*/ 50 w 873"/>
                <a:gd name="T15" fmla="*/ 21 h 1136"/>
                <a:gd name="T16" fmla="*/ 49 w 873"/>
                <a:gd name="T17" fmla="*/ 24 h 1136"/>
                <a:gd name="T18" fmla="*/ 47 w 873"/>
                <a:gd name="T19" fmla="*/ 28 h 1136"/>
                <a:gd name="T20" fmla="*/ 44 w 873"/>
                <a:gd name="T21" fmla="*/ 30 h 1136"/>
                <a:gd name="T22" fmla="*/ 43 w 873"/>
                <a:gd name="T23" fmla="*/ 33 h 1136"/>
                <a:gd name="T24" fmla="*/ 40 w 873"/>
                <a:gd name="T25" fmla="*/ 35 h 1136"/>
                <a:gd name="T26" fmla="*/ 38 w 873"/>
                <a:gd name="T27" fmla="*/ 38 h 1136"/>
                <a:gd name="T28" fmla="*/ 36 w 873"/>
                <a:gd name="T29" fmla="*/ 41 h 1136"/>
                <a:gd name="T30" fmla="*/ 34 w 873"/>
                <a:gd name="T31" fmla="*/ 44 h 1136"/>
                <a:gd name="T32" fmla="*/ 32 w 873"/>
                <a:gd name="T33" fmla="*/ 47 h 1136"/>
                <a:gd name="T34" fmla="*/ 30 w 873"/>
                <a:gd name="T35" fmla="*/ 50 h 1136"/>
                <a:gd name="T36" fmla="*/ 28 w 873"/>
                <a:gd name="T37" fmla="*/ 51 h 1136"/>
                <a:gd name="T38" fmla="*/ 26 w 873"/>
                <a:gd name="T39" fmla="*/ 54 h 1136"/>
                <a:gd name="T40" fmla="*/ 23 w 873"/>
                <a:gd name="T41" fmla="*/ 57 h 1136"/>
                <a:gd name="T42" fmla="*/ 21 w 873"/>
                <a:gd name="T43" fmla="*/ 61 h 1136"/>
                <a:gd name="T44" fmla="*/ 19 w 873"/>
                <a:gd name="T45" fmla="*/ 62 h 1136"/>
                <a:gd name="T46" fmla="*/ 18 w 873"/>
                <a:gd name="T47" fmla="*/ 66 h 1136"/>
                <a:gd name="T48" fmla="*/ 15 w 873"/>
                <a:gd name="T49" fmla="*/ 69 h 1136"/>
                <a:gd name="T50" fmla="*/ 13 w 873"/>
                <a:gd name="T51" fmla="*/ 71 h 1136"/>
                <a:gd name="T52" fmla="*/ 10 w 873"/>
                <a:gd name="T53" fmla="*/ 74 h 1136"/>
                <a:gd name="T54" fmla="*/ 7 w 873"/>
                <a:gd name="T55" fmla="*/ 76 h 1136"/>
                <a:gd name="T56" fmla="*/ 7 w 873"/>
                <a:gd name="T57" fmla="*/ 79 h 1136"/>
                <a:gd name="T58" fmla="*/ 7 w 873"/>
                <a:gd name="T59" fmla="*/ 81 h 1136"/>
                <a:gd name="T60" fmla="*/ 7 w 873"/>
                <a:gd name="T61" fmla="*/ 85 h 1136"/>
                <a:gd name="T62" fmla="*/ 0 w 873"/>
                <a:gd name="T63" fmla="*/ 87 h 11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873" h="1136">
                  <a:moveTo>
                    <a:pt x="873" y="0"/>
                  </a:moveTo>
                  <a:lnTo>
                    <a:pt x="855" y="19"/>
                  </a:lnTo>
                  <a:lnTo>
                    <a:pt x="842" y="37"/>
                  </a:lnTo>
                  <a:lnTo>
                    <a:pt x="830" y="56"/>
                  </a:lnTo>
                  <a:lnTo>
                    <a:pt x="818" y="74"/>
                  </a:lnTo>
                  <a:lnTo>
                    <a:pt x="799" y="92"/>
                  </a:lnTo>
                  <a:lnTo>
                    <a:pt x="787" y="111"/>
                  </a:lnTo>
                  <a:lnTo>
                    <a:pt x="775" y="129"/>
                  </a:lnTo>
                  <a:lnTo>
                    <a:pt x="762" y="148"/>
                  </a:lnTo>
                  <a:lnTo>
                    <a:pt x="744" y="160"/>
                  </a:lnTo>
                  <a:lnTo>
                    <a:pt x="732" y="178"/>
                  </a:lnTo>
                  <a:lnTo>
                    <a:pt x="719" y="197"/>
                  </a:lnTo>
                  <a:lnTo>
                    <a:pt x="707" y="215"/>
                  </a:lnTo>
                  <a:lnTo>
                    <a:pt x="689" y="234"/>
                  </a:lnTo>
                  <a:lnTo>
                    <a:pt x="676" y="252"/>
                  </a:lnTo>
                  <a:lnTo>
                    <a:pt x="664" y="270"/>
                  </a:lnTo>
                  <a:lnTo>
                    <a:pt x="652" y="289"/>
                  </a:lnTo>
                  <a:lnTo>
                    <a:pt x="633" y="307"/>
                  </a:lnTo>
                  <a:lnTo>
                    <a:pt x="621" y="326"/>
                  </a:lnTo>
                  <a:lnTo>
                    <a:pt x="609" y="344"/>
                  </a:lnTo>
                  <a:lnTo>
                    <a:pt x="596" y="362"/>
                  </a:lnTo>
                  <a:lnTo>
                    <a:pt x="578" y="381"/>
                  </a:lnTo>
                  <a:lnTo>
                    <a:pt x="566" y="399"/>
                  </a:lnTo>
                  <a:lnTo>
                    <a:pt x="553" y="418"/>
                  </a:lnTo>
                  <a:lnTo>
                    <a:pt x="541" y="430"/>
                  </a:lnTo>
                  <a:lnTo>
                    <a:pt x="523" y="448"/>
                  </a:lnTo>
                  <a:lnTo>
                    <a:pt x="510" y="467"/>
                  </a:lnTo>
                  <a:lnTo>
                    <a:pt x="498" y="485"/>
                  </a:lnTo>
                  <a:lnTo>
                    <a:pt x="486" y="504"/>
                  </a:lnTo>
                  <a:lnTo>
                    <a:pt x="467" y="522"/>
                  </a:lnTo>
                  <a:lnTo>
                    <a:pt x="455" y="540"/>
                  </a:lnTo>
                  <a:lnTo>
                    <a:pt x="443" y="559"/>
                  </a:lnTo>
                  <a:lnTo>
                    <a:pt x="430" y="577"/>
                  </a:lnTo>
                  <a:lnTo>
                    <a:pt x="412" y="596"/>
                  </a:lnTo>
                  <a:lnTo>
                    <a:pt x="400" y="614"/>
                  </a:lnTo>
                  <a:lnTo>
                    <a:pt x="387" y="632"/>
                  </a:lnTo>
                  <a:lnTo>
                    <a:pt x="375" y="651"/>
                  </a:lnTo>
                  <a:lnTo>
                    <a:pt x="357" y="669"/>
                  </a:lnTo>
                  <a:lnTo>
                    <a:pt x="344" y="688"/>
                  </a:lnTo>
                  <a:lnTo>
                    <a:pt x="332" y="700"/>
                  </a:lnTo>
                  <a:lnTo>
                    <a:pt x="320" y="718"/>
                  </a:lnTo>
                  <a:lnTo>
                    <a:pt x="301" y="737"/>
                  </a:lnTo>
                  <a:lnTo>
                    <a:pt x="289" y="755"/>
                  </a:lnTo>
                  <a:lnTo>
                    <a:pt x="277" y="774"/>
                  </a:lnTo>
                  <a:lnTo>
                    <a:pt x="258" y="792"/>
                  </a:lnTo>
                  <a:lnTo>
                    <a:pt x="246" y="810"/>
                  </a:lnTo>
                  <a:lnTo>
                    <a:pt x="234" y="829"/>
                  </a:lnTo>
                  <a:lnTo>
                    <a:pt x="221" y="847"/>
                  </a:lnTo>
                  <a:lnTo>
                    <a:pt x="203" y="866"/>
                  </a:lnTo>
                  <a:lnTo>
                    <a:pt x="191" y="884"/>
                  </a:lnTo>
                  <a:lnTo>
                    <a:pt x="178" y="902"/>
                  </a:lnTo>
                  <a:lnTo>
                    <a:pt x="166" y="921"/>
                  </a:lnTo>
                  <a:lnTo>
                    <a:pt x="148" y="939"/>
                  </a:lnTo>
                  <a:lnTo>
                    <a:pt x="135" y="958"/>
                  </a:lnTo>
                  <a:lnTo>
                    <a:pt x="123" y="970"/>
                  </a:lnTo>
                  <a:lnTo>
                    <a:pt x="111" y="988"/>
                  </a:lnTo>
                  <a:lnTo>
                    <a:pt x="92" y="1007"/>
                  </a:lnTo>
                  <a:lnTo>
                    <a:pt x="80" y="1025"/>
                  </a:lnTo>
                  <a:lnTo>
                    <a:pt x="68" y="1044"/>
                  </a:lnTo>
                  <a:lnTo>
                    <a:pt x="55" y="1062"/>
                  </a:lnTo>
                  <a:lnTo>
                    <a:pt x="37" y="1080"/>
                  </a:lnTo>
                  <a:lnTo>
                    <a:pt x="25" y="1099"/>
                  </a:lnTo>
                  <a:lnTo>
                    <a:pt x="12" y="1117"/>
                  </a:lnTo>
                  <a:lnTo>
                    <a:pt x="0" y="113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5780" name="Freeform 384">
              <a:extLst>
                <a:ext uri="{FF2B5EF4-FFF2-40B4-BE49-F238E27FC236}">
                  <a16:creationId xmlns:a16="http://schemas.microsoft.com/office/drawing/2014/main" id="{81952862-C02F-1D1B-A864-4AC313C8D1A0}"/>
                </a:ext>
              </a:extLst>
            </p:cNvPr>
            <p:cNvSpPr>
              <a:spLocks/>
            </p:cNvSpPr>
            <p:nvPr/>
          </p:nvSpPr>
          <p:spPr bwMode="auto">
            <a:xfrm>
              <a:off x="679" y="2640"/>
              <a:ext cx="816" cy="1062"/>
            </a:xfrm>
            <a:custGeom>
              <a:avLst/>
              <a:gdLst>
                <a:gd name="T0" fmla="*/ 65 w 873"/>
                <a:gd name="T1" fmla="*/ 7 h 1136"/>
                <a:gd name="T2" fmla="*/ 64 w 873"/>
                <a:gd name="T3" fmla="*/ 7 h 1136"/>
                <a:gd name="T4" fmla="*/ 61 w 873"/>
                <a:gd name="T5" fmla="*/ 7 h 1136"/>
                <a:gd name="T6" fmla="*/ 60 w 873"/>
                <a:gd name="T7" fmla="*/ 10 h 1136"/>
                <a:gd name="T8" fmla="*/ 57 w 873"/>
                <a:gd name="T9" fmla="*/ 13 h 1136"/>
                <a:gd name="T10" fmla="*/ 56 w 873"/>
                <a:gd name="T11" fmla="*/ 16 h 1136"/>
                <a:gd name="T12" fmla="*/ 53 w 873"/>
                <a:gd name="T13" fmla="*/ 19 h 1136"/>
                <a:gd name="T14" fmla="*/ 50 w 873"/>
                <a:gd name="T15" fmla="*/ 21 h 1136"/>
                <a:gd name="T16" fmla="*/ 49 w 873"/>
                <a:gd name="T17" fmla="*/ 24 h 1136"/>
                <a:gd name="T18" fmla="*/ 47 w 873"/>
                <a:gd name="T19" fmla="*/ 28 h 1136"/>
                <a:gd name="T20" fmla="*/ 44 w 873"/>
                <a:gd name="T21" fmla="*/ 30 h 1136"/>
                <a:gd name="T22" fmla="*/ 43 w 873"/>
                <a:gd name="T23" fmla="*/ 33 h 1136"/>
                <a:gd name="T24" fmla="*/ 40 w 873"/>
                <a:gd name="T25" fmla="*/ 35 h 1136"/>
                <a:gd name="T26" fmla="*/ 38 w 873"/>
                <a:gd name="T27" fmla="*/ 38 h 1136"/>
                <a:gd name="T28" fmla="*/ 36 w 873"/>
                <a:gd name="T29" fmla="*/ 41 h 1136"/>
                <a:gd name="T30" fmla="*/ 34 w 873"/>
                <a:gd name="T31" fmla="*/ 44 h 1136"/>
                <a:gd name="T32" fmla="*/ 32 w 873"/>
                <a:gd name="T33" fmla="*/ 47 h 1136"/>
                <a:gd name="T34" fmla="*/ 30 w 873"/>
                <a:gd name="T35" fmla="*/ 50 h 1136"/>
                <a:gd name="T36" fmla="*/ 28 w 873"/>
                <a:gd name="T37" fmla="*/ 51 h 1136"/>
                <a:gd name="T38" fmla="*/ 26 w 873"/>
                <a:gd name="T39" fmla="*/ 54 h 1136"/>
                <a:gd name="T40" fmla="*/ 23 w 873"/>
                <a:gd name="T41" fmla="*/ 57 h 1136"/>
                <a:gd name="T42" fmla="*/ 21 w 873"/>
                <a:gd name="T43" fmla="*/ 61 h 1136"/>
                <a:gd name="T44" fmla="*/ 19 w 873"/>
                <a:gd name="T45" fmla="*/ 62 h 1136"/>
                <a:gd name="T46" fmla="*/ 18 w 873"/>
                <a:gd name="T47" fmla="*/ 66 h 1136"/>
                <a:gd name="T48" fmla="*/ 15 w 873"/>
                <a:gd name="T49" fmla="*/ 69 h 1136"/>
                <a:gd name="T50" fmla="*/ 13 w 873"/>
                <a:gd name="T51" fmla="*/ 71 h 1136"/>
                <a:gd name="T52" fmla="*/ 10 w 873"/>
                <a:gd name="T53" fmla="*/ 74 h 1136"/>
                <a:gd name="T54" fmla="*/ 7 w 873"/>
                <a:gd name="T55" fmla="*/ 76 h 1136"/>
                <a:gd name="T56" fmla="*/ 7 w 873"/>
                <a:gd name="T57" fmla="*/ 79 h 1136"/>
                <a:gd name="T58" fmla="*/ 7 w 873"/>
                <a:gd name="T59" fmla="*/ 81 h 1136"/>
                <a:gd name="T60" fmla="*/ 7 w 873"/>
                <a:gd name="T61" fmla="*/ 85 h 1136"/>
                <a:gd name="T62" fmla="*/ 0 w 873"/>
                <a:gd name="T63" fmla="*/ 87 h 11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873" h="1136">
                  <a:moveTo>
                    <a:pt x="873" y="0"/>
                  </a:moveTo>
                  <a:lnTo>
                    <a:pt x="855" y="19"/>
                  </a:lnTo>
                  <a:lnTo>
                    <a:pt x="842" y="37"/>
                  </a:lnTo>
                  <a:lnTo>
                    <a:pt x="830" y="56"/>
                  </a:lnTo>
                  <a:lnTo>
                    <a:pt x="818" y="74"/>
                  </a:lnTo>
                  <a:lnTo>
                    <a:pt x="799" y="92"/>
                  </a:lnTo>
                  <a:lnTo>
                    <a:pt x="787" y="111"/>
                  </a:lnTo>
                  <a:lnTo>
                    <a:pt x="775" y="129"/>
                  </a:lnTo>
                  <a:lnTo>
                    <a:pt x="762" y="148"/>
                  </a:lnTo>
                  <a:lnTo>
                    <a:pt x="744" y="160"/>
                  </a:lnTo>
                  <a:lnTo>
                    <a:pt x="732" y="178"/>
                  </a:lnTo>
                  <a:lnTo>
                    <a:pt x="719" y="197"/>
                  </a:lnTo>
                  <a:lnTo>
                    <a:pt x="707" y="215"/>
                  </a:lnTo>
                  <a:lnTo>
                    <a:pt x="689" y="234"/>
                  </a:lnTo>
                  <a:lnTo>
                    <a:pt x="676" y="252"/>
                  </a:lnTo>
                  <a:lnTo>
                    <a:pt x="664" y="270"/>
                  </a:lnTo>
                  <a:lnTo>
                    <a:pt x="652" y="289"/>
                  </a:lnTo>
                  <a:lnTo>
                    <a:pt x="633" y="307"/>
                  </a:lnTo>
                  <a:lnTo>
                    <a:pt x="621" y="326"/>
                  </a:lnTo>
                  <a:lnTo>
                    <a:pt x="609" y="344"/>
                  </a:lnTo>
                  <a:lnTo>
                    <a:pt x="596" y="362"/>
                  </a:lnTo>
                  <a:lnTo>
                    <a:pt x="578" y="381"/>
                  </a:lnTo>
                  <a:lnTo>
                    <a:pt x="566" y="399"/>
                  </a:lnTo>
                  <a:lnTo>
                    <a:pt x="553" y="418"/>
                  </a:lnTo>
                  <a:lnTo>
                    <a:pt x="541" y="430"/>
                  </a:lnTo>
                  <a:lnTo>
                    <a:pt x="523" y="448"/>
                  </a:lnTo>
                  <a:lnTo>
                    <a:pt x="510" y="467"/>
                  </a:lnTo>
                  <a:lnTo>
                    <a:pt x="498" y="485"/>
                  </a:lnTo>
                  <a:lnTo>
                    <a:pt x="486" y="504"/>
                  </a:lnTo>
                  <a:lnTo>
                    <a:pt x="467" y="522"/>
                  </a:lnTo>
                  <a:lnTo>
                    <a:pt x="455" y="540"/>
                  </a:lnTo>
                  <a:lnTo>
                    <a:pt x="443" y="559"/>
                  </a:lnTo>
                  <a:lnTo>
                    <a:pt x="430" y="577"/>
                  </a:lnTo>
                  <a:lnTo>
                    <a:pt x="412" y="596"/>
                  </a:lnTo>
                  <a:lnTo>
                    <a:pt x="400" y="614"/>
                  </a:lnTo>
                  <a:lnTo>
                    <a:pt x="387" y="632"/>
                  </a:lnTo>
                  <a:lnTo>
                    <a:pt x="375" y="651"/>
                  </a:lnTo>
                  <a:lnTo>
                    <a:pt x="357" y="669"/>
                  </a:lnTo>
                  <a:lnTo>
                    <a:pt x="344" y="688"/>
                  </a:lnTo>
                  <a:lnTo>
                    <a:pt x="332" y="700"/>
                  </a:lnTo>
                  <a:lnTo>
                    <a:pt x="320" y="718"/>
                  </a:lnTo>
                  <a:lnTo>
                    <a:pt x="301" y="737"/>
                  </a:lnTo>
                  <a:lnTo>
                    <a:pt x="289" y="755"/>
                  </a:lnTo>
                  <a:lnTo>
                    <a:pt x="277" y="774"/>
                  </a:lnTo>
                  <a:lnTo>
                    <a:pt x="258" y="792"/>
                  </a:lnTo>
                  <a:lnTo>
                    <a:pt x="246" y="810"/>
                  </a:lnTo>
                  <a:lnTo>
                    <a:pt x="234" y="829"/>
                  </a:lnTo>
                  <a:lnTo>
                    <a:pt x="221" y="847"/>
                  </a:lnTo>
                  <a:lnTo>
                    <a:pt x="203" y="866"/>
                  </a:lnTo>
                  <a:lnTo>
                    <a:pt x="191" y="884"/>
                  </a:lnTo>
                  <a:lnTo>
                    <a:pt x="178" y="902"/>
                  </a:lnTo>
                  <a:lnTo>
                    <a:pt x="166" y="921"/>
                  </a:lnTo>
                  <a:lnTo>
                    <a:pt x="148" y="939"/>
                  </a:lnTo>
                  <a:lnTo>
                    <a:pt x="135" y="958"/>
                  </a:lnTo>
                  <a:lnTo>
                    <a:pt x="123" y="970"/>
                  </a:lnTo>
                  <a:lnTo>
                    <a:pt x="111" y="988"/>
                  </a:lnTo>
                  <a:lnTo>
                    <a:pt x="92" y="1007"/>
                  </a:lnTo>
                  <a:lnTo>
                    <a:pt x="80" y="1025"/>
                  </a:lnTo>
                  <a:lnTo>
                    <a:pt x="68" y="1044"/>
                  </a:lnTo>
                  <a:lnTo>
                    <a:pt x="55" y="1062"/>
                  </a:lnTo>
                  <a:lnTo>
                    <a:pt x="37" y="1080"/>
                  </a:lnTo>
                  <a:lnTo>
                    <a:pt x="25" y="1099"/>
                  </a:lnTo>
                  <a:lnTo>
                    <a:pt x="12" y="1117"/>
                  </a:lnTo>
                  <a:lnTo>
                    <a:pt x="0" y="113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5781" name="Freeform 385">
              <a:extLst>
                <a:ext uri="{FF2B5EF4-FFF2-40B4-BE49-F238E27FC236}">
                  <a16:creationId xmlns:a16="http://schemas.microsoft.com/office/drawing/2014/main" id="{911D5873-9FFD-3CB2-1910-E5D95EB36F5E}"/>
                </a:ext>
              </a:extLst>
            </p:cNvPr>
            <p:cNvSpPr>
              <a:spLocks/>
            </p:cNvSpPr>
            <p:nvPr/>
          </p:nvSpPr>
          <p:spPr bwMode="auto">
            <a:xfrm>
              <a:off x="679" y="2640"/>
              <a:ext cx="816" cy="1062"/>
            </a:xfrm>
            <a:custGeom>
              <a:avLst/>
              <a:gdLst>
                <a:gd name="T0" fmla="*/ 65 w 873"/>
                <a:gd name="T1" fmla="*/ 7 h 1136"/>
                <a:gd name="T2" fmla="*/ 64 w 873"/>
                <a:gd name="T3" fmla="*/ 7 h 1136"/>
                <a:gd name="T4" fmla="*/ 61 w 873"/>
                <a:gd name="T5" fmla="*/ 7 h 1136"/>
                <a:gd name="T6" fmla="*/ 60 w 873"/>
                <a:gd name="T7" fmla="*/ 10 h 1136"/>
                <a:gd name="T8" fmla="*/ 57 w 873"/>
                <a:gd name="T9" fmla="*/ 13 h 1136"/>
                <a:gd name="T10" fmla="*/ 56 w 873"/>
                <a:gd name="T11" fmla="*/ 16 h 1136"/>
                <a:gd name="T12" fmla="*/ 53 w 873"/>
                <a:gd name="T13" fmla="*/ 19 h 1136"/>
                <a:gd name="T14" fmla="*/ 50 w 873"/>
                <a:gd name="T15" fmla="*/ 21 h 1136"/>
                <a:gd name="T16" fmla="*/ 49 w 873"/>
                <a:gd name="T17" fmla="*/ 24 h 1136"/>
                <a:gd name="T18" fmla="*/ 47 w 873"/>
                <a:gd name="T19" fmla="*/ 28 h 1136"/>
                <a:gd name="T20" fmla="*/ 44 w 873"/>
                <a:gd name="T21" fmla="*/ 30 h 1136"/>
                <a:gd name="T22" fmla="*/ 43 w 873"/>
                <a:gd name="T23" fmla="*/ 33 h 1136"/>
                <a:gd name="T24" fmla="*/ 40 w 873"/>
                <a:gd name="T25" fmla="*/ 35 h 1136"/>
                <a:gd name="T26" fmla="*/ 38 w 873"/>
                <a:gd name="T27" fmla="*/ 38 h 1136"/>
                <a:gd name="T28" fmla="*/ 36 w 873"/>
                <a:gd name="T29" fmla="*/ 41 h 1136"/>
                <a:gd name="T30" fmla="*/ 34 w 873"/>
                <a:gd name="T31" fmla="*/ 44 h 1136"/>
                <a:gd name="T32" fmla="*/ 32 w 873"/>
                <a:gd name="T33" fmla="*/ 47 h 1136"/>
                <a:gd name="T34" fmla="*/ 30 w 873"/>
                <a:gd name="T35" fmla="*/ 50 h 1136"/>
                <a:gd name="T36" fmla="*/ 28 w 873"/>
                <a:gd name="T37" fmla="*/ 51 h 1136"/>
                <a:gd name="T38" fmla="*/ 26 w 873"/>
                <a:gd name="T39" fmla="*/ 54 h 1136"/>
                <a:gd name="T40" fmla="*/ 23 w 873"/>
                <a:gd name="T41" fmla="*/ 57 h 1136"/>
                <a:gd name="T42" fmla="*/ 21 w 873"/>
                <a:gd name="T43" fmla="*/ 61 h 1136"/>
                <a:gd name="T44" fmla="*/ 19 w 873"/>
                <a:gd name="T45" fmla="*/ 62 h 1136"/>
                <a:gd name="T46" fmla="*/ 18 w 873"/>
                <a:gd name="T47" fmla="*/ 66 h 1136"/>
                <a:gd name="T48" fmla="*/ 15 w 873"/>
                <a:gd name="T49" fmla="*/ 69 h 1136"/>
                <a:gd name="T50" fmla="*/ 13 w 873"/>
                <a:gd name="T51" fmla="*/ 71 h 1136"/>
                <a:gd name="T52" fmla="*/ 10 w 873"/>
                <a:gd name="T53" fmla="*/ 74 h 1136"/>
                <a:gd name="T54" fmla="*/ 7 w 873"/>
                <a:gd name="T55" fmla="*/ 76 h 1136"/>
                <a:gd name="T56" fmla="*/ 7 w 873"/>
                <a:gd name="T57" fmla="*/ 79 h 1136"/>
                <a:gd name="T58" fmla="*/ 7 w 873"/>
                <a:gd name="T59" fmla="*/ 81 h 1136"/>
                <a:gd name="T60" fmla="*/ 7 w 873"/>
                <a:gd name="T61" fmla="*/ 85 h 1136"/>
                <a:gd name="T62" fmla="*/ 0 w 873"/>
                <a:gd name="T63" fmla="*/ 87 h 11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873" h="1136">
                  <a:moveTo>
                    <a:pt x="873" y="0"/>
                  </a:moveTo>
                  <a:lnTo>
                    <a:pt x="855" y="19"/>
                  </a:lnTo>
                  <a:lnTo>
                    <a:pt x="842" y="37"/>
                  </a:lnTo>
                  <a:lnTo>
                    <a:pt x="830" y="56"/>
                  </a:lnTo>
                  <a:lnTo>
                    <a:pt x="818" y="74"/>
                  </a:lnTo>
                  <a:lnTo>
                    <a:pt x="799" y="92"/>
                  </a:lnTo>
                  <a:lnTo>
                    <a:pt x="787" y="111"/>
                  </a:lnTo>
                  <a:lnTo>
                    <a:pt x="775" y="129"/>
                  </a:lnTo>
                  <a:lnTo>
                    <a:pt x="762" y="148"/>
                  </a:lnTo>
                  <a:lnTo>
                    <a:pt x="744" y="160"/>
                  </a:lnTo>
                  <a:lnTo>
                    <a:pt x="732" y="178"/>
                  </a:lnTo>
                  <a:lnTo>
                    <a:pt x="719" y="197"/>
                  </a:lnTo>
                  <a:lnTo>
                    <a:pt x="707" y="215"/>
                  </a:lnTo>
                  <a:lnTo>
                    <a:pt x="689" y="234"/>
                  </a:lnTo>
                  <a:lnTo>
                    <a:pt x="676" y="252"/>
                  </a:lnTo>
                  <a:lnTo>
                    <a:pt x="664" y="270"/>
                  </a:lnTo>
                  <a:lnTo>
                    <a:pt x="652" y="289"/>
                  </a:lnTo>
                  <a:lnTo>
                    <a:pt x="633" y="307"/>
                  </a:lnTo>
                  <a:lnTo>
                    <a:pt x="621" y="326"/>
                  </a:lnTo>
                  <a:lnTo>
                    <a:pt x="609" y="344"/>
                  </a:lnTo>
                  <a:lnTo>
                    <a:pt x="596" y="362"/>
                  </a:lnTo>
                  <a:lnTo>
                    <a:pt x="578" y="381"/>
                  </a:lnTo>
                  <a:lnTo>
                    <a:pt x="566" y="399"/>
                  </a:lnTo>
                  <a:lnTo>
                    <a:pt x="553" y="418"/>
                  </a:lnTo>
                  <a:lnTo>
                    <a:pt x="541" y="430"/>
                  </a:lnTo>
                  <a:lnTo>
                    <a:pt x="523" y="448"/>
                  </a:lnTo>
                  <a:lnTo>
                    <a:pt x="510" y="467"/>
                  </a:lnTo>
                  <a:lnTo>
                    <a:pt x="498" y="485"/>
                  </a:lnTo>
                  <a:lnTo>
                    <a:pt x="486" y="504"/>
                  </a:lnTo>
                  <a:lnTo>
                    <a:pt x="467" y="522"/>
                  </a:lnTo>
                  <a:lnTo>
                    <a:pt x="455" y="540"/>
                  </a:lnTo>
                  <a:lnTo>
                    <a:pt x="443" y="559"/>
                  </a:lnTo>
                  <a:lnTo>
                    <a:pt x="430" y="577"/>
                  </a:lnTo>
                  <a:lnTo>
                    <a:pt x="412" y="596"/>
                  </a:lnTo>
                  <a:lnTo>
                    <a:pt x="400" y="614"/>
                  </a:lnTo>
                  <a:lnTo>
                    <a:pt x="387" y="632"/>
                  </a:lnTo>
                  <a:lnTo>
                    <a:pt x="375" y="651"/>
                  </a:lnTo>
                  <a:lnTo>
                    <a:pt x="357" y="669"/>
                  </a:lnTo>
                  <a:lnTo>
                    <a:pt x="344" y="688"/>
                  </a:lnTo>
                  <a:lnTo>
                    <a:pt x="332" y="700"/>
                  </a:lnTo>
                  <a:lnTo>
                    <a:pt x="320" y="718"/>
                  </a:lnTo>
                  <a:lnTo>
                    <a:pt x="301" y="737"/>
                  </a:lnTo>
                  <a:lnTo>
                    <a:pt x="289" y="755"/>
                  </a:lnTo>
                  <a:lnTo>
                    <a:pt x="277" y="774"/>
                  </a:lnTo>
                  <a:lnTo>
                    <a:pt x="258" y="792"/>
                  </a:lnTo>
                  <a:lnTo>
                    <a:pt x="246" y="810"/>
                  </a:lnTo>
                  <a:lnTo>
                    <a:pt x="234" y="829"/>
                  </a:lnTo>
                  <a:lnTo>
                    <a:pt x="221" y="847"/>
                  </a:lnTo>
                  <a:lnTo>
                    <a:pt x="203" y="866"/>
                  </a:lnTo>
                  <a:lnTo>
                    <a:pt x="191" y="884"/>
                  </a:lnTo>
                  <a:lnTo>
                    <a:pt x="178" y="902"/>
                  </a:lnTo>
                  <a:lnTo>
                    <a:pt x="166" y="921"/>
                  </a:lnTo>
                  <a:lnTo>
                    <a:pt x="148" y="939"/>
                  </a:lnTo>
                  <a:lnTo>
                    <a:pt x="135" y="958"/>
                  </a:lnTo>
                  <a:lnTo>
                    <a:pt x="123" y="970"/>
                  </a:lnTo>
                  <a:lnTo>
                    <a:pt x="111" y="988"/>
                  </a:lnTo>
                  <a:lnTo>
                    <a:pt x="92" y="1007"/>
                  </a:lnTo>
                  <a:lnTo>
                    <a:pt x="80" y="1025"/>
                  </a:lnTo>
                  <a:lnTo>
                    <a:pt x="68" y="1044"/>
                  </a:lnTo>
                  <a:lnTo>
                    <a:pt x="55" y="1062"/>
                  </a:lnTo>
                  <a:lnTo>
                    <a:pt x="37" y="1080"/>
                  </a:lnTo>
                  <a:lnTo>
                    <a:pt x="25" y="1099"/>
                  </a:lnTo>
                  <a:lnTo>
                    <a:pt x="12" y="1117"/>
                  </a:lnTo>
                  <a:lnTo>
                    <a:pt x="0" y="113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5782" name="Freeform 386">
              <a:extLst>
                <a:ext uri="{FF2B5EF4-FFF2-40B4-BE49-F238E27FC236}">
                  <a16:creationId xmlns:a16="http://schemas.microsoft.com/office/drawing/2014/main" id="{75F63D13-B560-7763-A1FA-FBF036C6CC49}"/>
                </a:ext>
              </a:extLst>
            </p:cNvPr>
            <p:cNvSpPr>
              <a:spLocks/>
            </p:cNvSpPr>
            <p:nvPr/>
          </p:nvSpPr>
          <p:spPr bwMode="auto">
            <a:xfrm>
              <a:off x="679" y="2640"/>
              <a:ext cx="816" cy="1062"/>
            </a:xfrm>
            <a:custGeom>
              <a:avLst/>
              <a:gdLst>
                <a:gd name="T0" fmla="*/ 65 w 873"/>
                <a:gd name="T1" fmla="*/ 7 h 1136"/>
                <a:gd name="T2" fmla="*/ 64 w 873"/>
                <a:gd name="T3" fmla="*/ 7 h 1136"/>
                <a:gd name="T4" fmla="*/ 61 w 873"/>
                <a:gd name="T5" fmla="*/ 7 h 1136"/>
                <a:gd name="T6" fmla="*/ 60 w 873"/>
                <a:gd name="T7" fmla="*/ 10 h 1136"/>
                <a:gd name="T8" fmla="*/ 57 w 873"/>
                <a:gd name="T9" fmla="*/ 13 h 1136"/>
                <a:gd name="T10" fmla="*/ 56 w 873"/>
                <a:gd name="T11" fmla="*/ 16 h 1136"/>
                <a:gd name="T12" fmla="*/ 53 w 873"/>
                <a:gd name="T13" fmla="*/ 19 h 1136"/>
                <a:gd name="T14" fmla="*/ 50 w 873"/>
                <a:gd name="T15" fmla="*/ 21 h 1136"/>
                <a:gd name="T16" fmla="*/ 49 w 873"/>
                <a:gd name="T17" fmla="*/ 24 h 1136"/>
                <a:gd name="T18" fmla="*/ 47 w 873"/>
                <a:gd name="T19" fmla="*/ 28 h 1136"/>
                <a:gd name="T20" fmla="*/ 44 w 873"/>
                <a:gd name="T21" fmla="*/ 30 h 1136"/>
                <a:gd name="T22" fmla="*/ 43 w 873"/>
                <a:gd name="T23" fmla="*/ 33 h 1136"/>
                <a:gd name="T24" fmla="*/ 40 w 873"/>
                <a:gd name="T25" fmla="*/ 35 h 1136"/>
                <a:gd name="T26" fmla="*/ 38 w 873"/>
                <a:gd name="T27" fmla="*/ 38 h 1136"/>
                <a:gd name="T28" fmla="*/ 36 w 873"/>
                <a:gd name="T29" fmla="*/ 41 h 1136"/>
                <a:gd name="T30" fmla="*/ 34 w 873"/>
                <a:gd name="T31" fmla="*/ 44 h 1136"/>
                <a:gd name="T32" fmla="*/ 32 w 873"/>
                <a:gd name="T33" fmla="*/ 47 h 1136"/>
                <a:gd name="T34" fmla="*/ 30 w 873"/>
                <a:gd name="T35" fmla="*/ 50 h 1136"/>
                <a:gd name="T36" fmla="*/ 28 w 873"/>
                <a:gd name="T37" fmla="*/ 51 h 1136"/>
                <a:gd name="T38" fmla="*/ 26 w 873"/>
                <a:gd name="T39" fmla="*/ 54 h 1136"/>
                <a:gd name="T40" fmla="*/ 23 w 873"/>
                <a:gd name="T41" fmla="*/ 57 h 1136"/>
                <a:gd name="T42" fmla="*/ 21 w 873"/>
                <a:gd name="T43" fmla="*/ 61 h 1136"/>
                <a:gd name="T44" fmla="*/ 19 w 873"/>
                <a:gd name="T45" fmla="*/ 62 h 1136"/>
                <a:gd name="T46" fmla="*/ 18 w 873"/>
                <a:gd name="T47" fmla="*/ 66 h 1136"/>
                <a:gd name="T48" fmla="*/ 15 w 873"/>
                <a:gd name="T49" fmla="*/ 69 h 1136"/>
                <a:gd name="T50" fmla="*/ 13 w 873"/>
                <a:gd name="T51" fmla="*/ 71 h 1136"/>
                <a:gd name="T52" fmla="*/ 10 w 873"/>
                <a:gd name="T53" fmla="*/ 74 h 1136"/>
                <a:gd name="T54" fmla="*/ 7 w 873"/>
                <a:gd name="T55" fmla="*/ 76 h 1136"/>
                <a:gd name="T56" fmla="*/ 7 w 873"/>
                <a:gd name="T57" fmla="*/ 79 h 1136"/>
                <a:gd name="T58" fmla="*/ 7 w 873"/>
                <a:gd name="T59" fmla="*/ 81 h 1136"/>
                <a:gd name="T60" fmla="*/ 7 w 873"/>
                <a:gd name="T61" fmla="*/ 85 h 1136"/>
                <a:gd name="T62" fmla="*/ 0 w 873"/>
                <a:gd name="T63" fmla="*/ 87 h 11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873" h="1136">
                  <a:moveTo>
                    <a:pt x="873" y="0"/>
                  </a:moveTo>
                  <a:lnTo>
                    <a:pt x="855" y="19"/>
                  </a:lnTo>
                  <a:lnTo>
                    <a:pt x="842" y="37"/>
                  </a:lnTo>
                  <a:lnTo>
                    <a:pt x="830" y="56"/>
                  </a:lnTo>
                  <a:lnTo>
                    <a:pt x="818" y="74"/>
                  </a:lnTo>
                  <a:lnTo>
                    <a:pt x="799" y="92"/>
                  </a:lnTo>
                  <a:lnTo>
                    <a:pt x="787" y="111"/>
                  </a:lnTo>
                  <a:lnTo>
                    <a:pt x="775" y="129"/>
                  </a:lnTo>
                  <a:lnTo>
                    <a:pt x="762" y="148"/>
                  </a:lnTo>
                  <a:lnTo>
                    <a:pt x="744" y="160"/>
                  </a:lnTo>
                  <a:lnTo>
                    <a:pt x="732" y="178"/>
                  </a:lnTo>
                  <a:lnTo>
                    <a:pt x="719" y="197"/>
                  </a:lnTo>
                  <a:lnTo>
                    <a:pt x="707" y="215"/>
                  </a:lnTo>
                  <a:lnTo>
                    <a:pt x="689" y="234"/>
                  </a:lnTo>
                  <a:lnTo>
                    <a:pt x="676" y="252"/>
                  </a:lnTo>
                  <a:lnTo>
                    <a:pt x="664" y="270"/>
                  </a:lnTo>
                  <a:lnTo>
                    <a:pt x="652" y="289"/>
                  </a:lnTo>
                  <a:lnTo>
                    <a:pt x="633" y="307"/>
                  </a:lnTo>
                  <a:lnTo>
                    <a:pt x="621" y="326"/>
                  </a:lnTo>
                  <a:lnTo>
                    <a:pt x="609" y="344"/>
                  </a:lnTo>
                  <a:lnTo>
                    <a:pt x="596" y="362"/>
                  </a:lnTo>
                  <a:lnTo>
                    <a:pt x="578" y="381"/>
                  </a:lnTo>
                  <a:lnTo>
                    <a:pt x="566" y="399"/>
                  </a:lnTo>
                  <a:lnTo>
                    <a:pt x="553" y="418"/>
                  </a:lnTo>
                  <a:lnTo>
                    <a:pt x="541" y="430"/>
                  </a:lnTo>
                  <a:lnTo>
                    <a:pt x="523" y="448"/>
                  </a:lnTo>
                  <a:lnTo>
                    <a:pt x="510" y="467"/>
                  </a:lnTo>
                  <a:lnTo>
                    <a:pt x="498" y="485"/>
                  </a:lnTo>
                  <a:lnTo>
                    <a:pt x="486" y="504"/>
                  </a:lnTo>
                  <a:lnTo>
                    <a:pt x="467" y="522"/>
                  </a:lnTo>
                  <a:lnTo>
                    <a:pt x="455" y="540"/>
                  </a:lnTo>
                  <a:lnTo>
                    <a:pt x="443" y="559"/>
                  </a:lnTo>
                  <a:lnTo>
                    <a:pt x="430" y="577"/>
                  </a:lnTo>
                  <a:lnTo>
                    <a:pt x="412" y="596"/>
                  </a:lnTo>
                  <a:lnTo>
                    <a:pt x="400" y="614"/>
                  </a:lnTo>
                  <a:lnTo>
                    <a:pt x="387" y="632"/>
                  </a:lnTo>
                  <a:lnTo>
                    <a:pt x="375" y="651"/>
                  </a:lnTo>
                  <a:lnTo>
                    <a:pt x="357" y="669"/>
                  </a:lnTo>
                  <a:lnTo>
                    <a:pt x="344" y="688"/>
                  </a:lnTo>
                  <a:lnTo>
                    <a:pt x="332" y="700"/>
                  </a:lnTo>
                  <a:lnTo>
                    <a:pt x="320" y="718"/>
                  </a:lnTo>
                  <a:lnTo>
                    <a:pt x="301" y="737"/>
                  </a:lnTo>
                  <a:lnTo>
                    <a:pt x="289" y="755"/>
                  </a:lnTo>
                  <a:lnTo>
                    <a:pt x="277" y="774"/>
                  </a:lnTo>
                  <a:lnTo>
                    <a:pt x="258" y="792"/>
                  </a:lnTo>
                  <a:lnTo>
                    <a:pt x="246" y="810"/>
                  </a:lnTo>
                  <a:lnTo>
                    <a:pt x="234" y="829"/>
                  </a:lnTo>
                  <a:lnTo>
                    <a:pt x="221" y="847"/>
                  </a:lnTo>
                  <a:lnTo>
                    <a:pt x="203" y="866"/>
                  </a:lnTo>
                  <a:lnTo>
                    <a:pt x="191" y="884"/>
                  </a:lnTo>
                  <a:lnTo>
                    <a:pt x="178" y="902"/>
                  </a:lnTo>
                  <a:lnTo>
                    <a:pt x="166" y="921"/>
                  </a:lnTo>
                  <a:lnTo>
                    <a:pt x="148" y="939"/>
                  </a:lnTo>
                  <a:lnTo>
                    <a:pt x="135" y="958"/>
                  </a:lnTo>
                  <a:lnTo>
                    <a:pt x="123" y="970"/>
                  </a:lnTo>
                  <a:lnTo>
                    <a:pt x="111" y="988"/>
                  </a:lnTo>
                  <a:lnTo>
                    <a:pt x="92" y="1007"/>
                  </a:lnTo>
                  <a:lnTo>
                    <a:pt x="80" y="1025"/>
                  </a:lnTo>
                  <a:lnTo>
                    <a:pt x="68" y="1044"/>
                  </a:lnTo>
                  <a:lnTo>
                    <a:pt x="55" y="1062"/>
                  </a:lnTo>
                  <a:lnTo>
                    <a:pt x="37" y="1080"/>
                  </a:lnTo>
                  <a:lnTo>
                    <a:pt x="25" y="1099"/>
                  </a:lnTo>
                  <a:lnTo>
                    <a:pt x="12" y="1117"/>
                  </a:lnTo>
                  <a:lnTo>
                    <a:pt x="0" y="113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5783" name="Freeform 387">
              <a:extLst>
                <a:ext uri="{FF2B5EF4-FFF2-40B4-BE49-F238E27FC236}">
                  <a16:creationId xmlns:a16="http://schemas.microsoft.com/office/drawing/2014/main" id="{69E237AC-3AAD-D849-E714-AEDFD4A4115C}"/>
                </a:ext>
              </a:extLst>
            </p:cNvPr>
            <p:cNvSpPr>
              <a:spLocks/>
            </p:cNvSpPr>
            <p:nvPr/>
          </p:nvSpPr>
          <p:spPr bwMode="auto">
            <a:xfrm>
              <a:off x="679" y="2640"/>
              <a:ext cx="816" cy="1062"/>
            </a:xfrm>
            <a:custGeom>
              <a:avLst/>
              <a:gdLst>
                <a:gd name="T0" fmla="*/ 65 w 873"/>
                <a:gd name="T1" fmla="*/ 7 h 1136"/>
                <a:gd name="T2" fmla="*/ 64 w 873"/>
                <a:gd name="T3" fmla="*/ 7 h 1136"/>
                <a:gd name="T4" fmla="*/ 61 w 873"/>
                <a:gd name="T5" fmla="*/ 7 h 1136"/>
                <a:gd name="T6" fmla="*/ 60 w 873"/>
                <a:gd name="T7" fmla="*/ 10 h 1136"/>
                <a:gd name="T8" fmla="*/ 57 w 873"/>
                <a:gd name="T9" fmla="*/ 13 h 1136"/>
                <a:gd name="T10" fmla="*/ 56 w 873"/>
                <a:gd name="T11" fmla="*/ 16 h 1136"/>
                <a:gd name="T12" fmla="*/ 53 w 873"/>
                <a:gd name="T13" fmla="*/ 19 h 1136"/>
                <a:gd name="T14" fmla="*/ 50 w 873"/>
                <a:gd name="T15" fmla="*/ 21 h 1136"/>
                <a:gd name="T16" fmla="*/ 49 w 873"/>
                <a:gd name="T17" fmla="*/ 24 h 1136"/>
                <a:gd name="T18" fmla="*/ 47 w 873"/>
                <a:gd name="T19" fmla="*/ 28 h 1136"/>
                <a:gd name="T20" fmla="*/ 44 w 873"/>
                <a:gd name="T21" fmla="*/ 30 h 1136"/>
                <a:gd name="T22" fmla="*/ 43 w 873"/>
                <a:gd name="T23" fmla="*/ 33 h 1136"/>
                <a:gd name="T24" fmla="*/ 40 w 873"/>
                <a:gd name="T25" fmla="*/ 35 h 1136"/>
                <a:gd name="T26" fmla="*/ 38 w 873"/>
                <a:gd name="T27" fmla="*/ 38 h 1136"/>
                <a:gd name="T28" fmla="*/ 36 w 873"/>
                <a:gd name="T29" fmla="*/ 41 h 1136"/>
                <a:gd name="T30" fmla="*/ 34 w 873"/>
                <a:gd name="T31" fmla="*/ 44 h 1136"/>
                <a:gd name="T32" fmla="*/ 32 w 873"/>
                <a:gd name="T33" fmla="*/ 47 h 1136"/>
                <a:gd name="T34" fmla="*/ 30 w 873"/>
                <a:gd name="T35" fmla="*/ 50 h 1136"/>
                <a:gd name="T36" fmla="*/ 28 w 873"/>
                <a:gd name="T37" fmla="*/ 51 h 1136"/>
                <a:gd name="T38" fmla="*/ 26 w 873"/>
                <a:gd name="T39" fmla="*/ 54 h 1136"/>
                <a:gd name="T40" fmla="*/ 23 w 873"/>
                <a:gd name="T41" fmla="*/ 57 h 1136"/>
                <a:gd name="T42" fmla="*/ 21 w 873"/>
                <a:gd name="T43" fmla="*/ 61 h 1136"/>
                <a:gd name="T44" fmla="*/ 19 w 873"/>
                <a:gd name="T45" fmla="*/ 62 h 1136"/>
                <a:gd name="T46" fmla="*/ 18 w 873"/>
                <a:gd name="T47" fmla="*/ 66 h 1136"/>
                <a:gd name="T48" fmla="*/ 15 w 873"/>
                <a:gd name="T49" fmla="*/ 69 h 1136"/>
                <a:gd name="T50" fmla="*/ 13 w 873"/>
                <a:gd name="T51" fmla="*/ 71 h 1136"/>
                <a:gd name="T52" fmla="*/ 10 w 873"/>
                <a:gd name="T53" fmla="*/ 74 h 1136"/>
                <a:gd name="T54" fmla="*/ 7 w 873"/>
                <a:gd name="T55" fmla="*/ 76 h 1136"/>
                <a:gd name="T56" fmla="*/ 7 w 873"/>
                <a:gd name="T57" fmla="*/ 79 h 1136"/>
                <a:gd name="T58" fmla="*/ 7 w 873"/>
                <a:gd name="T59" fmla="*/ 81 h 1136"/>
                <a:gd name="T60" fmla="*/ 7 w 873"/>
                <a:gd name="T61" fmla="*/ 85 h 1136"/>
                <a:gd name="T62" fmla="*/ 0 w 873"/>
                <a:gd name="T63" fmla="*/ 87 h 11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873" h="1136">
                  <a:moveTo>
                    <a:pt x="873" y="0"/>
                  </a:moveTo>
                  <a:lnTo>
                    <a:pt x="855" y="19"/>
                  </a:lnTo>
                  <a:lnTo>
                    <a:pt x="842" y="37"/>
                  </a:lnTo>
                  <a:lnTo>
                    <a:pt x="830" y="56"/>
                  </a:lnTo>
                  <a:lnTo>
                    <a:pt x="818" y="74"/>
                  </a:lnTo>
                  <a:lnTo>
                    <a:pt x="799" y="92"/>
                  </a:lnTo>
                  <a:lnTo>
                    <a:pt x="787" y="111"/>
                  </a:lnTo>
                  <a:lnTo>
                    <a:pt x="775" y="129"/>
                  </a:lnTo>
                  <a:lnTo>
                    <a:pt x="762" y="148"/>
                  </a:lnTo>
                  <a:lnTo>
                    <a:pt x="744" y="160"/>
                  </a:lnTo>
                  <a:lnTo>
                    <a:pt x="732" y="178"/>
                  </a:lnTo>
                  <a:lnTo>
                    <a:pt x="719" y="197"/>
                  </a:lnTo>
                  <a:lnTo>
                    <a:pt x="707" y="215"/>
                  </a:lnTo>
                  <a:lnTo>
                    <a:pt x="689" y="234"/>
                  </a:lnTo>
                  <a:lnTo>
                    <a:pt x="676" y="252"/>
                  </a:lnTo>
                  <a:lnTo>
                    <a:pt x="664" y="270"/>
                  </a:lnTo>
                  <a:lnTo>
                    <a:pt x="652" y="289"/>
                  </a:lnTo>
                  <a:lnTo>
                    <a:pt x="633" y="307"/>
                  </a:lnTo>
                  <a:lnTo>
                    <a:pt x="621" y="326"/>
                  </a:lnTo>
                  <a:lnTo>
                    <a:pt x="609" y="344"/>
                  </a:lnTo>
                  <a:lnTo>
                    <a:pt x="596" y="362"/>
                  </a:lnTo>
                  <a:lnTo>
                    <a:pt x="578" y="381"/>
                  </a:lnTo>
                  <a:lnTo>
                    <a:pt x="566" y="399"/>
                  </a:lnTo>
                  <a:lnTo>
                    <a:pt x="553" y="418"/>
                  </a:lnTo>
                  <a:lnTo>
                    <a:pt x="541" y="430"/>
                  </a:lnTo>
                  <a:lnTo>
                    <a:pt x="523" y="448"/>
                  </a:lnTo>
                  <a:lnTo>
                    <a:pt x="510" y="467"/>
                  </a:lnTo>
                  <a:lnTo>
                    <a:pt x="498" y="485"/>
                  </a:lnTo>
                  <a:lnTo>
                    <a:pt x="486" y="504"/>
                  </a:lnTo>
                  <a:lnTo>
                    <a:pt x="467" y="522"/>
                  </a:lnTo>
                  <a:lnTo>
                    <a:pt x="455" y="540"/>
                  </a:lnTo>
                  <a:lnTo>
                    <a:pt x="443" y="559"/>
                  </a:lnTo>
                  <a:lnTo>
                    <a:pt x="430" y="577"/>
                  </a:lnTo>
                  <a:lnTo>
                    <a:pt x="412" y="596"/>
                  </a:lnTo>
                  <a:lnTo>
                    <a:pt x="400" y="614"/>
                  </a:lnTo>
                  <a:lnTo>
                    <a:pt x="387" y="632"/>
                  </a:lnTo>
                  <a:lnTo>
                    <a:pt x="375" y="651"/>
                  </a:lnTo>
                  <a:lnTo>
                    <a:pt x="357" y="669"/>
                  </a:lnTo>
                  <a:lnTo>
                    <a:pt x="344" y="688"/>
                  </a:lnTo>
                  <a:lnTo>
                    <a:pt x="332" y="700"/>
                  </a:lnTo>
                  <a:lnTo>
                    <a:pt x="320" y="718"/>
                  </a:lnTo>
                  <a:lnTo>
                    <a:pt x="301" y="737"/>
                  </a:lnTo>
                  <a:lnTo>
                    <a:pt x="289" y="755"/>
                  </a:lnTo>
                  <a:lnTo>
                    <a:pt x="277" y="774"/>
                  </a:lnTo>
                  <a:lnTo>
                    <a:pt x="258" y="792"/>
                  </a:lnTo>
                  <a:lnTo>
                    <a:pt x="246" y="810"/>
                  </a:lnTo>
                  <a:lnTo>
                    <a:pt x="234" y="829"/>
                  </a:lnTo>
                  <a:lnTo>
                    <a:pt x="221" y="847"/>
                  </a:lnTo>
                  <a:lnTo>
                    <a:pt x="203" y="866"/>
                  </a:lnTo>
                  <a:lnTo>
                    <a:pt x="191" y="884"/>
                  </a:lnTo>
                  <a:lnTo>
                    <a:pt x="178" y="902"/>
                  </a:lnTo>
                  <a:lnTo>
                    <a:pt x="166" y="921"/>
                  </a:lnTo>
                  <a:lnTo>
                    <a:pt x="148" y="939"/>
                  </a:lnTo>
                  <a:lnTo>
                    <a:pt x="135" y="958"/>
                  </a:lnTo>
                  <a:lnTo>
                    <a:pt x="123" y="970"/>
                  </a:lnTo>
                  <a:lnTo>
                    <a:pt x="111" y="988"/>
                  </a:lnTo>
                  <a:lnTo>
                    <a:pt x="92" y="1007"/>
                  </a:lnTo>
                  <a:lnTo>
                    <a:pt x="80" y="1025"/>
                  </a:lnTo>
                  <a:lnTo>
                    <a:pt x="68" y="1044"/>
                  </a:lnTo>
                  <a:lnTo>
                    <a:pt x="55" y="1062"/>
                  </a:lnTo>
                  <a:lnTo>
                    <a:pt x="37" y="1080"/>
                  </a:lnTo>
                  <a:lnTo>
                    <a:pt x="25" y="1099"/>
                  </a:lnTo>
                  <a:lnTo>
                    <a:pt x="12" y="1117"/>
                  </a:lnTo>
                  <a:lnTo>
                    <a:pt x="0" y="113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5784" name="Freeform 388">
              <a:extLst>
                <a:ext uri="{FF2B5EF4-FFF2-40B4-BE49-F238E27FC236}">
                  <a16:creationId xmlns:a16="http://schemas.microsoft.com/office/drawing/2014/main" id="{62D2FB71-7F73-5589-A060-476932AFF840}"/>
                </a:ext>
              </a:extLst>
            </p:cNvPr>
            <p:cNvSpPr>
              <a:spLocks/>
            </p:cNvSpPr>
            <p:nvPr/>
          </p:nvSpPr>
          <p:spPr bwMode="auto">
            <a:xfrm>
              <a:off x="679" y="2640"/>
              <a:ext cx="816" cy="1062"/>
            </a:xfrm>
            <a:custGeom>
              <a:avLst/>
              <a:gdLst>
                <a:gd name="T0" fmla="*/ 65 w 873"/>
                <a:gd name="T1" fmla="*/ 7 h 1136"/>
                <a:gd name="T2" fmla="*/ 64 w 873"/>
                <a:gd name="T3" fmla="*/ 7 h 1136"/>
                <a:gd name="T4" fmla="*/ 61 w 873"/>
                <a:gd name="T5" fmla="*/ 7 h 1136"/>
                <a:gd name="T6" fmla="*/ 60 w 873"/>
                <a:gd name="T7" fmla="*/ 10 h 1136"/>
                <a:gd name="T8" fmla="*/ 57 w 873"/>
                <a:gd name="T9" fmla="*/ 13 h 1136"/>
                <a:gd name="T10" fmla="*/ 56 w 873"/>
                <a:gd name="T11" fmla="*/ 16 h 1136"/>
                <a:gd name="T12" fmla="*/ 53 w 873"/>
                <a:gd name="T13" fmla="*/ 19 h 1136"/>
                <a:gd name="T14" fmla="*/ 50 w 873"/>
                <a:gd name="T15" fmla="*/ 21 h 1136"/>
                <a:gd name="T16" fmla="*/ 49 w 873"/>
                <a:gd name="T17" fmla="*/ 24 h 1136"/>
                <a:gd name="T18" fmla="*/ 47 w 873"/>
                <a:gd name="T19" fmla="*/ 28 h 1136"/>
                <a:gd name="T20" fmla="*/ 44 w 873"/>
                <a:gd name="T21" fmla="*/ 30 h 1136"/>
                <a:gd name="T22" fmla="*/ 43 w 873"/>
                <a:gd name="T23" fmla="*/ 33 h 1136"/>
                <a:gd name="T24" fmla="*/ 40 w 873"/>
                <a:gd name="T25" fmla="*/ 35 h 1136"/>
                <a:gd name="T26" fmla="*/ 38 w 873"/>
                <a:gd name="T27" fmla="*/ 38 h 1136"/>
                <a:gd name="T28" fmla="*/ 36 w 873"/>
                <a:gd name="T29" fmla="*/ 41 h 1136"/>
                <a:gd name="T30" fmla="*/ 34 w 873"/>
                <a:gd name="T31" fmla="*/ 44 h 1136"/>
                <a:gd name="T32" fmla="*/ 32 w 873"/>
                <a:gd name="T33" fmla="*/ 47 h 1136"/>
                <a:gd name="T34" fmla="*/ 30 w 873"/>
                <a:gd name="T35" fmla="*/ 50 h 1136"/>
                <a:gd name="T36" fmla="*/ 28 w 873"/>
                <a:gd name="T37" fmla="*/ 51 h 1136"/>
                <a:gd name="T38" fmla="*/ 26 w 873"/>
                <a:gd name="T39" fmla="*/ 54 h 1136"/>
                <a:gd name="T40" fmla="*/ 23 w 873"/>
                <a:gd name="T41" fmla="*/ 57 h 1136"/>
                <a:gd name="T42" fmla="*/ 21 w 873"/>
                <a:gd name="T43" fmla="*/ 61 h 1136"/>
                <a:gd name="T44" fmla="*/ 19 w 873"/>
                <a:gd name="T45" fmla="*/ 62 h 1136"/>
                <a:gd name="T46" fmla="*/ 18 w 873"/>
                <a:gd name="T47" fmla="*/ 66 h 1136"/>
                <a:gd name="T48" fmla="*/ 15 w 873"/>
                <a:gd name="T49" fmla="*/ 69 h 1136"/>
                <a:gd name="T50" fmla="*/ 13 w 873"/>
                <a:gd name="T51" fmla="*/ 71 h 1136"/>
                <a:gd name="T52" fmla="*/ 10 w 873"/>
                <a:gd name="T53" fmla="*/ 74 h 1136"/>
                <a:gd name="T54" fmla="*/ 7 w 873"/>
                <a:gd name="T55" fmla="*/ 76 h 1136"/>
                <a:gd name="T56" fmla="*/ 7 w 873"/>
                <a:gd name="T57" fmla="*/ 79 h 1136"/>
                <a:gd name="T58" fmla="*/ 7 w 873"/>
                <a:gd name="T59" fmla="*/ 81 h 1136"/>
                <a:gd name="T60" fmla="*/ 7 w 873"/>
                <a:gd name="T61" fmla="*/ 85 h 1136"/>
                <a:gd name="T62" fmla="*/ 0 w 873"/>
                <a:gd name="T63" fmla="*/ 87 h 11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873" h="1136">
                  <a:moveTo>
                    <a:pt x="873" y="0"/>
                  </a:moveTo>
                  <a:lnTo>
                    <a:pt x="855" y="19"/>
                  </a:lnTo>
                  <a:lnTo>
                    <a:pt x="842" y="37"/>
                  </a:lnTo>
                  <a:lnTo>
                    <a:pt x="830" y="56"/>
                  </a:lnTo>
                  <a:lnTo>
                    <a:pt x="818" y="74"/>
                  </a:lnTo>
                  <a:lnTo>
                    <a:pt x="799" y="92"/>
                  </a:lnTo>
                  <a:lnTo>
                    <a:pt x="787" y="111"/>
                  </a:lnTo>
                  <a:lnTo>
                    <a:pt x="775" y="129"/>
                  </a:lnTo>
                  <a:lnTo>
                    <a:pt x="762" y="148"/>
                  </a:lnTo>
                  <a:lnTo>
                    <a:pt x="744" y="160"/>
                  </a:lnTo>
                  <a:lnTo>
                    <a:pt x="732" y="178"/>
                  </a:lnTo>
                  <a:lnTo>
                    <a:pt x="719" y="197"/>
                  </a:lnTo>
                  <a:lnTo>
                    <a:pt x="707" y="215"/>
                  </a:lnTo>
                  <a:lnTo>
                    <a:pt x="689" y="234"/>
                  </a:lnTo>
                  <a:lnTo>
                    <a:pt x="676" y="252"/>
                  </a:lnTo>
                  <a:lnTo>
                    <a:pt x="664" y="270"/>
                  </a:lnTo>
                  <a:lnTo>
                    <a:pt x="652" y="289"/>
                  </a:lnTo>
                  <a:lnTo>
                    <a:pt x="633" y="307"/>
                  </a:lnTo>
                  <a:lnTo>
                    <a:pt x="621" y="326"/>
                  </a:lnTo>
                  <a:lnTo>
                    <a:pt x="609" y="344"/>
                  </a:lnTo>
                  <a:lnTo>
                    <a:pt x="596" y="362"/>
                  </a:lnTo>
                  <a:lnTo>
                    <a:pt x="578" y="381"/>
                  </a:lnTo>
                  <a:lnTo>
                    <a:pt x="566" y="399"/>
                  </a:lnTo>
                  <a:lnTo>
                    <a:pt x="553" y="418"/>
                  </a:lnTo>
                  <a:lnTo>
                    <a:pt x="541" y="430"/>
                  </a:lnTo>
                  <a:lnTo>
                    <a:pt x="523" y="448"/>
                  </a:lnTo>
                  <a:lnTo>
                    <a:pt x="510" y="467"/>
                  </a:lnTo>
                  <a:lnTo>
                    <a:pt x="498" y="485"/>
                  </a:lnTo>
                  <a:lnTo>
                    <a:pt x="486" y="504"/>
                  </a:lnTo>
                  <a:lnTo>
                    <a:pt x="467" y="522"/>
                  </a:lnTo>
                  <a:lnTo>
                    <a:pt x="455" y="540"/>
                  </a:lnTo>
                  <a:lnTo>
                    <a:pt x="443" y="559"/>
                  </a:lnTo>
                  <a:lnTo>
                    <a:pt x="430" y="577"/>
                  </a:lnTo>
                  <a:lnTo>
                    <a:pt x="412" y="596"/>
                  </a:lnTo>
                  <a:lnTo>
                    <a:pt x="400" y="614"/>
                  </a:lnTo>
                  <a:lnTo>
                    <a:pt x="387" y="632"/>
                  </a:lnTo>
                  <a:lnTo>
                    <a:pt x="375" y="651"/>
                  </a:lnTo>
                  <a:lnTo>
                    <a:pt x="357" y="669"/>
                  </a:lnTo>
                  <a:lnTo>
                    <a:pt x="344" y="688"/>
                  </a:lnTo>
                  <a:lnTo>
                    <a:pt x="332" y="700"/>
                  </a:lnTo>
                  <a:lnTo>
                    <a:pt x="320" y="718"/>
                  </a:lnTo>
                  <a:lnTo>
                    <a:pt x="301" y="737"/>
                  </a:lnTo>
                  <a:lnTo>
                    <a:pt x="289" y="755"/>
                  </a:lnTo>
                  <a:lnTo>
                    <a:pt x="277" y="774"/>
                  </a:lnTo>
                  <a:lnTo>
                    <a:pt x="258" y="792"/>
                  </a:lnTo>
                  <a:lnTo>
                    <a:pt x="246" y="810"/>
                  </a:lnTo>
                  <a:lnTo>
                    <a:pt x="234" y="829"/>
                  </a:lnTo>
                  <a:lnTo>
                    <a:pt x="221" y="847"/>
                  </a:lnTo>
                  <a:lnTo>
                    <a:pt x="203" y="866"/>
                  </a:lnTo>
                  <a:lnTo>
                    <a:pt x="191" y="884"/>
                  </a:lnTo>
                  <a:lnTo>
                    <a:pt x="178" y="902"/>
                  </a:lnTo>
                  <a:lnTo>
                    <a:pt x="166" y="921"/>
                  </a:lnTo>
                  <a:lnTo>
                    <a:pt x="148" y="939"/>
                  </a:lnTo>
                  <a:lnTo>
                    <a:pt x="135" y="958"/>
                  </a:lnTo>
                  <a:lnTo>
                    <a:pt x="123" y="970"/>
                  </a:lnTo>
                  <a:lnTo>
                    <a:pt x="111" y="988"/>
                  </a:lnTo>
                  <a:lnTo>
                    <a:pt x="92" y="1007"/>
                  </a:lnTo>
                  <a:lnTo>
                    <a:pt x="80" y="1025"/>
                  </a:lnTo>
                  <a:lnTo>
                    <a:pt x="68" y="1044"/>
                  </a:lnTo>
                  <a:lnTo>
                    <a:pt x="55" y="1062"/>
                  </a:lnTo>
                  <a:lnTo>
                    <a:pt x="37" y="1080"/>
                  </a:lnTo>
                  <a:lnTo>
                    <a:pt x="25" y="1099"/>
                  </a:lnTo>
                  <a:lnTo>
                    <a:pt x="12" y="1117"/>
                  </a:lnTo>
                  <a:lnTo>
                    <a:pt x="0" y="113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5785" name="Freeform 389">
              <a:extLst>
                <a:ext uri="{FF2B5EF4-FFF2-40B4-BE49-F238E27FC236}">
                  <a16:creationId xmlns:a16="http://schemas.microsoft.com/office/drawing/2014/main" id="{E6810B2A-AC19-9704-1CCE-C3BEE1B57C54}"/>
                </a:ext>
              </a:extLst>
            </p:cNvPr>
            <p:cNvSpPr>
              <a:spLocks/>
            </p:cNvSpPr>
            <p:nvPr/>
          </p:nvSpPr>
          <p:spPr bwMode="auto">
            <a:xfrm>
              <a:off x="679" y="2640"/>
              <a:ext cx="816" cy="1062"/>
            </a:xfrm>
            <a:custGeom>
              <a:avLst/>
              <a:gdLst>
                <a:gd name="T0" fmla="*/ 65 w 873"/>
                <a:gd name="T1" fmla="*/ 7 h 1136"/>
                <a:gd name="T2" fmla="*/ 64 w 873"/>
                <a:gd name="T3" fmla="*/ 7 h 1136"/>
                <a:gd name="T4" fmla="*/ 61 w 873"/>
                <a:gd name="T5" fmla="*/ 7 h 1136"/>
                <a:gd name="T6" fmla="*/ 60 w 873"/>
                <a:gd name="T7" fmla="*/ 10 h 1136"/>
                <a:gd name="T8" fmla="*/ 57 w 873"/>
                <a:gd name="T9" fmla="*/ 13 h 1136"/>
                <a:gd name="T10" fmla="*/ 56 w 873"/>
                <a:gd name="T11" fmla="*/ 16 h 1136"/>
                <a:gd name="T12" fmla="*/ 53 w 873"/>
                <a:gd name="T13" fmla="*/ 19 h 1136"/>
                <a:gd name="T14" fmla="*/ 50 w 873"/>
                <a:gd name="T15" fmla="*/ 21 h 1136"/>
                <a:gd name="T16" fmla="*/ 49 w 873"/>
                <a:gd name="T17" fmla="*/ 24 h 1136"/>
                <a:gd name="T18" fmla="*/ 47 w 873"/>
                <a:gd name="T19" fmla="*/ 28 h 1136"/>
                <a:gd name="T20" fmla="*/ 44 w 873"/>
                <a:gd name="T21" fmla="*/ 30 h 1136"/>
                <a:gd name="T22" fmla="*/ 43 w 873"/>
                <a:gd name="T23" fmla="*/ 33 h 1136"/>
                <a:gd name="T24" fmla="*/ 40 w 873"/>
                <a:gd name="T25" fmla="*/ 35 h 1136"/>
                <a:gd name="T26" fmla="*/ 38 w 873"/>
                <a:gd name="T27" fmla="*/ 38 h 1136"/>
                <a:gd name="T28" fmla="*/ 36 w 873"/>
                <a:gd name="T29" fmla="*/ 41 h 1136"/>
                <a:gd name="T30" fmla="*/ 34 w 873"/>
                <a:gd name="T31" fmla="*/ 44 h 1136"/>
                <a:gd name="T32" fmla="*/ 32 w 873"/>
                <a:gd name="T33" fmla="*/ 47 h 1136"/>
                <a:gd name="T34" fmla="*/ 30 w 873"/>
                <a:gd name="T35" fmla="*/ 50 h 1136"/>
                <a:gd name="T36" fmla="*/ 28 w 873"/>
                <a:gd name="T37" fmla="*/ 51 h 1136"/>
                <a:gd name="T38" fmla="*/ 26 w 873"/>
                <a:gd name="T39" fmla="*/ 54 h 1136"/>
                <a:gd name="T40" fmla="*/ 23 w 873"/>
                <a:gd name="T41" fmla="*/ 57 h 1136"/>
                <a:gd name="T42" fmla="*/ 21 w 873"/>
                <a:gd name="T43" fmla="*/ 61 h 1136"/>
                <a:gd name="T44" fmla="*/ 19 w 873"/>
                <a:gd name="T45" fmla="*/ 62 h 1136"/>
                <a:gd name="T46" fmla="*/ 18 w 873"/>
                <a:gd name="T47" fmla="*/ 66 h 1136"/>
                <a:gd name="T48" fmla="*/ 15 w 873"/>
                <a:gd name="T49" fmla="*/ 69 h 1136"/>
                <a:gd name="T50" fmla="*/ 13 w 873"/>
                <a:gd name="T51" fmla="*/ 71 h 1136"/>
                <a:gd name="T52" fmla="*/ 10 w 873"/>
                <a:gd name="T53" fmla="*/ 74 h 1136"/>
                <a:gd name="T54" fmla="*/ 7 w 873"/>
                <a:gd name="T55" fmla="*/ 76 h 1136"/>
                <a:gd name="T56" fmla="*/ 7 w 873"/>
                <a:gd name="T57" fmla="*/ 79 h 1136"/>
                <a:gd name="T58" fmla="*/ 7 w 873"/>
                <a:gd name="T59" fmla="*/ 81 h 1136"/>
                <a:gd name="T60" fmla="*/ 7 w 873"/>
                <a:gd name="T61" fmla="*/ 85 h 1136"/>
                <a:gd name="T62" fmla="*/ 0 w 873"/>
                <a:gd name="T63" fmla="*/ 87 h 11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873" h="1136">
                  <a:moveTo>
                    <a:pt x="873" y="0"/>
                  </a:moveTo>
                  <a:lnTo>
                    <a:pt x="855" y="19"/>
                  </a:lnTo>
                  <a:lnTo>
                    <a:pt x="842" y="37"/>
                  </a:lnTo>
                  <a:lnTo>
                    <a:pt x="830" y="56"/>
                  </a:lnTo>
                  <a:lnTo>
                    <a:pt x="818" y="74"/>
                  </a:lnTo>
                  <a:lnTo>
                    <a:pt x="799" y="92"/>
                  </a:lnTo>
                  <a:lnTo>
                    <a:pt x="787" y="111"/>
                  </a:lnTo>
                  <a:lnTo>
                    <a:pt x="775" y="129"/>
                  </a:lnTo>
                  <a:lnTo>
                    <a:pt x="762" y="148"/>
                  </a:lnTo>
                  <a:lnTo>
                    <a:pt x="744" y="160"/>
                  </a:lnTo>
                  <a:lnTo>
                    <a:pt x="732" y="178"/>
                  </a:lnTo>
                  <a:lnTo>
                    <a:pt x="719" y="197"/>
                  </a:lnTo>
                  <a:lnTo>
                    <a:pt x="707" y="215"/>
                  </a:lnTo>
                  <a:lnTo>
                    <a:pt x="689" y="234"/>
                  </a:lnTo>
                  <a:lnTo>
                    <a:pt x="676" y="252"/>
                  </a:lnTo>
                  <a:lnTo>
                    <a:pt x="664" y="270"/>
                  </a:lnTo>
                  <a:lnTo>
                    <a:pt x="652" y="289"/>
                  </a:lnTo>
                  <a:lnTo>
                    <a:pt x="633" y="307"/>
                  </a:lnTo>
                  <a:lnTo>
                    <a:pt x="621" y="326"/>
                  </a:lnTo>
                  <a:lnTo>
                    <a:pt x="609" y="344"/>
                  </a:lnTo>
                  <a:lnTo>
                    <a:pt x="596" y="362"/>
                  </a:lnTo>
                  <a:lnTo>
                    <a:pt x="578" y="381"/>
                  </a:lnTo>
                  <a:lnTo>
                    <a:pt x="566" y="399"/>
                  </a:lnTo>
                  <a:lnTo>
                    <a:pt x="553" y="418"/>
                  </a:lnTo>
                  <a:lnTo>
                    <a:pt x="541" y="430"/>
                  </a:lnTo>
                  <a:lnTo>
                    <a:pt x="523" y="448"/>
                  </a:lnTo>
                  <a:lnTo>
                    <a:pt x="510" y="467"/>
                  </a:lnTo>
                  <a:lnTo>
                    <a:pt x="498" y="485"/>
                  </a:lnTo>
                  <a:lnTo>
                    <a:pt x="486" y="504"/>
                  </a:lnTo>
                  <a:lnTo>
                    <a:pt x="467" y="522"/>
                  </a:lnTo>
                  <a:lnTo>
                    <a:pt x="455" y="540"/>
                  </a:lnTo>
                  <a:lnTo>
                    <a:pt x="443" y="559"/>
                  </a:lnTo>
                  <a:lnTo>
                    <a:pt x="430" y="577"/>
                  </a:lnTo>
                  <a:lnTo>
                    <a:pt x="412" y="596"/>
                  </a:lnTo>
                  <a:lnTo>
                    <a:pt x="400" y="614"/>
                  </a:lnTo>
                  <a:lnTo>
                    <a:pt x="387" y="632"/>
                  </a:lnTo>
                  <a:lnTo>
                    <a:pt x="375" y="651"/>
                  </a:lnTo>
                  <a:lnTo>
                    <a:pt x="357" y="669"/>
                  </a:lnTo>
                  <a:lnTo>
                    <a:pt x="344" y="688"/>
                  </a:lnTo>
                  <a:lnTo>
                    <a:pt x="332" y="700"/>
                  </a:lnTo>
                  <a:lnTo>
                    <a:pt x="320" y="718"/>
                  </a:lnTo>
                  <a:lnTo>
                    <a:pt x="301" y="737"/>
                  </a:lnTo>
                  <a:lnTo>
                    <a:pt x="289" y="755"/>
                  </a:lnTo>
                  <a:lnTo>
                    <a:pt x="277" y="774"/>
                  </a:lnTo>
                  <a:lnTo>
                    <a:pt x="258" y="792"/>
                  </a:lnTo>
                  <a:lnTo>
                    <a:pt x="246" y="810"/>
                  </a:lnTo>
                  <a:lnTo>
                    <a:pt x="234" y="829"/>
                  </a:lnTo>
                  <a:lnTo>
                    <a:pt x="221" y="847"/>
                  </a:lnTo>
                  <a:lnTo>
                    <a:pt x="203" y="866"/>
                  </a:lnTo>
                  <a:lnTo>
                    <a:pt x="191" y="884"/>
                  </a:lnTo>
                  <a:lnTo>
                    <a:pt x="178" y="902"/>
                  </a:lnTo>
                  <a:lnTo>
                    <a:pt x="166" y="921"/>
                  </a:lnTo>
                  <a:lnTo>
                    <a:pt x="148" y="939"/>
                  </a:lnTo>
                  <a:lnTo>
                    <a:pt x="135" y="958"/>
                  </a:lnTo>
                  <a:lnTo>
                    <a:pt x="123" y="970"/>
                  </a:lnTo>
                  <a:lnTo>
                    <a:pt x="111" y="988"/>
                  </a:lnTo>
                  <a:lnTo>
                    <a:pt x="92" y="1007"/>
                  </a:lnTo>
                  <a:lnTo>
                    <a:pt x="80" y="1025"/>
                  </a:lnTo>
                  <a:lnTo>
                    <a:pt x="68" y="1044"/>
                  </a:lnTo>
                  <a:lnTo>
                    <a:pt x="55" y="1062"/>
                  </a:lnTo>
                  <a:lnTo>
                    <a:pt x="37" y="1080"/>
                  </a:lnTo>
                  <a:lnTo>
                    <a:pt x="25" y="1099"/>
                  </a:lnTo>
                  <a:lnTo>
                    <a:pt x="12" y="1117"/>
                  </a:lnTo>
                  <a:lnTo>
                    <a:pt x="0" y="113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5786" name="Freeform 390">
              <a:extLst>
                <a:ext uri="{FF2B5EF4-FFF2-40B4-BE49-F238E27FC236}">
                  <a16:creationId xmlns:a16="http://schemas.microsoft.com/office/drawing/2014/main" id="{5A8CCBF8-6BD7-A1C3-A9C9-C72527DE53A7}"/>
                </a:ext>
              </a:extLst>
            </p:cNvPr>
            <p:cNvSpPr>
              <a:spLocks/>
            </p:cNvSpPr>
            <p:nvPr/>
          </p:nvSpPr>
          <p:spPr bwMode="auto">
            <a:xfrm>
              <a:off x="679" y="2640"/>
              <a:ext cx="816" cy="1062"/>
            </a:xfrm>
            <a:custGeom>
              <a:avLst/>
              <a:gdLst>
                <a:gd name="T0" fmla="*/ 65 w 873"/>
                <a:gd name="T1" fmla="*/ 7 h 1136"/>
                <a:gd name="T2" fmla="*/ 64 w 873"/>
                <a:gd name="T3" fmla="*/ 7 h 1136"/>
                <a:gd name="T4" fmla="*/ 61 w 873"/>
                <a:gd name="T5" fmla="*/ 7 h 1136"/>
                <a:gd name="T6" fmla="*/ 60 w 873"/>
                <a:gd name="T7" fmla="*/ 10 h 1136"/>
                <a:gd name="T8" fmla="*/ 57 w 873"/>
                <a:gd name="T9" fmla="*/ 13 h 1136"/>
                <a:gd name="T10" fmla="*/ 56 w 873"/>
                <a:gd name="T11" fmla="*/ 16 h 1136"/>
                <a:gd name="T12" fmla="*/ 53 w 873"/>
                <a:gd name="T13" fmla="*/ 19 h 1136"/>
                <a:gd name="T14" fmla="*/ 50 w 873"/>
                <a:gd name="T15" fmla="*/ 21 h 1136"/>
                <a:gd name="T16" fmla="*/ 49 w 873"/>
                <a:gd name="T17" fmla="*/ 24 h 1136"/>
                <a:gd name="T18" fmla="*/ 47 w 873"/>
                <a:gd name="T19" fmla="*/ 28 h 1136"/>
                <a:gd name="T20" fmla="*/ 44 w 873"/>
                <a:gd name="T21" fmla="*/ 30 h 1136"/>
                <a:gd name="T22" fmla="*/ 43 w 873"/>
                <a:gd name="T23" fmla="*/ 33 h 1136"/>
                <a:gd name="T24" fmla="*/ 40 w 873"/>
                <a:gd name="T25" fmla="*/ 35 h 1136"/>
                <a:gd name="T26" fmla="*/ 38 w 873"/>
                <a:gd name="T27" fmla="*/ 38 h 1136"/>
                <a:gd name="T28" fmla="*/ 36 w 873"/>
                <a:gd name="T29" fmla="*/ 41 h 1136"/>
                <a:gd name="T30" fmla="*/ 34 w 873"/>
                <a:gd name="T31" fmla="*/ 44 h 1136"/>
                <a:gd name="T32" fmla="*/ 32 w 873"/>
                <a:gd name="T33" fmla="*/ 47 h 1136"/>
                <a:gd name="T34" fmla="*/ 30 w 873"/>
                <a:gd name="T35" fmla="*/ 50 h 1136"/>
                <a:gd name="T36" fmla="*/ 28 w 873"/>
                <a:gd name="T37" fmla="*/ 51 h 1136"/>
                <a:gd name="T38" fmla="*/ 26 w 873"/>
                <a:gd name="T39" fmla="*/ 54 h 1136"/>
                <a:gd name="T40" fmla="*/ 23 w 873"/>
                <a:gd name="T41" fmla="*/ 57 h 1136"/>
                <a:gd name="T42" fmla="*/ 21 w 873"/>
                <a:gd name="T43" fmla="*/ 61 h 1136"/>
                <a:gd name="T44" fmla="*/ 19 w 873"/>
                <a:gd name="T45" fmla="*/ 62 h 1136"/>
                <a:gd name="T46" fmla="*/ 18 w 873"/>
                <a:gd name="T47" fmla="*/ 66 h 1136"/>
                <a:gd name="T48" fmla="*/ 15 w 873"/>
                <a:gd name="T49" fmla="*/ 69 h 1136"/>
                <a:gd name="T50" fmla="*/ 13 w 873"/>
                <a:gd name="T51" fmla="*/ 71 h 1136"/>
                <a:gd name="T52" fmla="*/ 10 w 873"/>
                <a:gd name="T53" fmla="*/ 74 h 1136"/>
                <a:gd name="T54" fmla="*/ 7 w 873"/>
                <a:gd name="T55" fmla="*/ 76 h 1136"/>
                <a:gd name="T56" fmla="*/ 7 w 873"/>
                <a:gd name="T57" fmla="*/ 79 h 1136"/>
                <a:gd name="T58" fmla="*/ 7 w 873"/>
                <a:gd name="T59" fmla="*/ 81 h 1136"/>
                <a:gd name="T60" fmla="*/ 7 w 873"/>
                <a:gd name="T61" fmla="*/ 85 h 1136"/>
                <a:gd name="T62" fmla="*/ 0 w 873"/>
                <a:gd name="T63" fmla="*/ 87 h 11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873" h="1136">
                  <a:moveTo>
                    <a:pt x="873" y="0"/>
                  </a:moveTo>
                  <a:lnTo>
                    <a:pt x="855" y="19"/>
                  </a:lnTo>
                  <a:lnTo>
                    <a:pt x="842" y="37"/>
                  </a:lnTo>
                  <a:lnTo>
                    <a:pt x="830" y="56"/>
                  </a:lnTo>
                  <a:lnTo>
                    <a:pt x="818" y="74"/>
                  </a:lnTo>
                  <a:lnTo>
                    <a:pt x="799" y="92"/>
                  </a:lnTo>
                  <a:lnTo>
                    <a:pt x="787" y="111"/>
                  </a:lnTo>
                  <a:lnTo>
                    <a:pt x="775" y="129"/>
                  </a:lnTo>
                  <a:lnTo>
                    <a:pt x="762" y="148"/>
                  </a:lnTo>
                  <a:lnTo>
                    <a:pt x="744" y="160"/>
                  </a:lnTo>
                  <a:lnTo>
                    <a:pt x="732" y="178"/>
                  </a:lnTo>
                  <a:lnTo>
                    <a:pt x="719" y="197"/>
                  </a:lnTo>
                  <a:lnTo>
                    <a:pt x="707" y="215"/>
                  </a:lnTo>
                  <a:lnTo>
                    <a:pt x="689" y="234"/>
                  </a:lnTo>
                  <a:lnTo>
                    <a:pt x="676" y="252"/>
                  </a:lnTo>
                  <a:lnTo>
                    <a:pt x="664" y="270"/>
                  </a:lnTo>
                  <a:lnTo>
                    <a:pt x="652" y="289"/>
                  </a:lnTo>
                  <a:lnTo>
                    <a:pt x="633" y="307"/>
                  </a:lnTo>
                  <a:lnTo>
                    <a:pt x="621" y="326"/>
                  </a:lnTo>
                  <a:lnTo>
                    <a:pt x="609" y="344"/>
                  </a:lnTo>
                  <a:lnTo>
                    <a:pt x="596" y="362"/>
                  </a:lnTo>
                  <a:lnTo>
                    <a:pt x="578" y="381"/>
                  </a:lnTo>
                  <a:lnTo>
                    <a:pt x="566" y="399"/>
                  </a:lnTo>
                  <a:lnTo>
                    <a:pt x="553" y="418"/>
                  </a:lnTo>
                  <a:lnTo>
                    <a:pt x="541" y="430"/>
                  </a:lnTo>
                  <a:lnTo>
                    <a:pt x="523" y="448"/>
                  </a:lnTo>
                  <a:lnTo>
                    <a:pt x="510" y="467"/>
                  </a:lnTo>
                  <a:lnTo>
                    <a:pt x="498" y="485"/>
                  </a:lnTo>
                  <a:lnTo>
                    <a:pt x="486" y="504"/>
                  </a:lnTo>
                  <a:lnTo>
                    <a:pt x="467" y="522"/>
                  </a:lnTo>
                  <a:lnTo>
                    <a:pt x="455" y="540"/>
                  </a:lnTo>
                  <a:lnTo>
                    <a:pt x="443" y="559"/>
                  </a:lnTo>
                  <a:lnTo>
                    <a:pt x="430" y="577"/>
                  </a:lnTo>
                  <a:lnTo>
                    <a:pt x="412" y="596"/>
                  </a:lnTo>
                  <a:lnTo>
                    <a:pt x="400" y="614"/>
                  </a:lnTo>
                  <a:lnTo>
                    <a:pt x="387" y="632"/>
                  </a:lnTo>
                  <a:lnTo>
                    <a:pt x="375" y="651"/>
                  </a:lnTo>
                  <a:lnTo>
                    <a:pt x="357" y="669"/>
                  </a:lnTo>
                  <a:lnTo>
                    <a:pt x="344" y="688"/>
                  </a:lnTo>
                  <a:lnTo>
                    <a:pt x="332" y="700"/>
                  </a:lnTo>
                  <a:lnTo>
                    <a:pt x="320" y="718"/>
                  </a:lnTo>
                  <a:lnTo>
                    <a:pt x="301" y="737"/>
                  </a:lnTo>
                  <a:lnTo>
                    <a:pt x="289" y="755"/>
                  </a:lnTo>
                  <a:lnTo>
                    <a:pt x="277" y="774"/>
                  </a:lnTo>
                  <a:lnTo>
                    <a:pt x="258" y="792"/>
                  </a:lnTo>
                  <a:lnTo>
                    <a:pt x="246" y="810"/>
                  </a:lnTo>
                  <a:lnTo>
                    <a:pt x="234" y="829"/>
                  </a:lnTo>
                  <a:lnTo>
                    <a:pt x="221" y="847"/>
                  </a:lnTo>
                  <a:lnTo>
                    <a:pt x="203" y="866"/>
                  </a:lnTo>
                  <a:lnTo>
                    <a:pt x="191" y="884"/>
                  </a:lnTo>
                  <a:lnTo>
                    <a:pt x="178" y="902"/>
                  </a:lnTo>
                  <a:lnTo>
                    <a:pt x="166" y="921"/>
                  </a:lnTo>
                  <a:lnTo>
                    <a:pt x="148" y="939"/>
                  </a:lnTo>
                  <a:lnTo>
                    <a:pt x="135" y="958"/>
                  </a:lnTo>
                  <a:lnTo>
                    <a:pt x="123" y="970"/>
                  </a:lnTo>
                  <a:lnTo>
                    <a:pt x="111" y="988"/>
                  </a:lnTo>
                  <a:lnTo>
                    <a:pt x="92" y="1007"/>
                  </a:lnTo>
                  <a:lnTo>
                    <a:pt x="80" y="1025"/>
                  </a:lnTo>
                  <a:lnTo>
                    <a:pt x="68" y="1044"/>
                  </a:lnTo>
                  <a:lnTo>
                    <a:pt x="55" y="1062"/>
                  </a:lnTo>
                  <a:lnTo>
                    <a:pt x="37" y="1080"/>
                  </a:lnTo>
                  <a:lnTo>
                    <a:pt x="25" y="1099"/>
                  </a:lnTo>
                  <a:lnTo>
                    <a:pt x="12" y="1117"/>
                  </a:lnTo>
                  <a:lnTo>
                    <a:pt x="0" y="113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5787" name="Line 391">
              <a:extLst>
                <a:ext uri="{FF2B5EF4-FFF2-40B4-BE49-F238E27FC236}">
                  <a16:creationId xmlns:a16="http://schemas.microsoft.com/office/drawing/2014/main" id="{EB66BAB5-CDC7-ED6F-52F4-31C95A891221}"/>
                </a:ext>
              </a:extLst>
            </p:cNvPr>
            <p:cNvSpPr>
              <a:spLocks noChangeShapeType="1"/>
            </p:cNvSpPr>
            <p:nvPr/>
          </p:nvSpPr>
          <p:spPr bwMode="auto">
            <a:xfrm>
              <a:off x="1380" y="3656"/>
              <a:ext cx="230" cy="0"/>
            </a:xfrm>
            <a:prstGeom prst="line">
              <a:avLst/>
            </a:prstGeom>
            <a:noFill/>
            <a:ln w="952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15788" name="Freeform 392">
              <a:extLst>
                <a:ext uri="{FF2B5EF4-FFF2-40B4-BE49-F238E27FC236}">
                  <a16:creationId xmlns:a16="http://schemas.microsoft.com/office/drawing/2014/main" id="{7FEBBE74-0A9B-B208-ED6D-3ACB05BEFB24}"/>
                </a:ext>
              </a:extLst>
            </p:cNvPr>
            <p:cNvSpPr>
              <a:spLocks/>
            </p:cNvSpPr>
            <p:nvPr/>
          </p:nvSpPr>
          <p:spPr bwMode="auto">
            <a:xfrm>
              <a:off x="1478" y="3638"/>
              <a:ext cx="33" cy="35"/>
            </a:xfrm>
            <a:custGeom>
              <a:avLst/>
              <a:gdLst>
                <a:gd name="T0" fmla="*/ 0 w 36"/>
                <a:gd name="T1" fmla="*/ 9 h 37"/>
                <a:gd name="T2" fmla="*/ 6 w 36"/>
                <a:gd name="T3" fmla="*/ 0 h 37"/>
                <a:gd name="T4" fmla="*/ 6 w 36"/>
                <a:gd name="T5" fmla="*/ 9 h 37"/>
                <a:gd name="T6" fmla="*/ 6 w 36"/>
                <a:gd name="T7" fmla="*/ 9 h 37"/>
                <a:gd name="T8" fmla="*/ 0 w 36"/>
                <a:gd name="T9" fmla="*/ 9 h 3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 h="37">
                  <a:moveTo>
                    <a:pt x="0" y="19"/>
                  </a:moveTo>
                  <a:lnTo>
                    <a:pt x="18" y="0"/>
                  </a:lnTo>
                  <a:lnTo>
                    <a:pt x="36" y="19"/>
                  </a:lnTo>
                  <a:lnTo>
                    <a:pt x="18" y="37"/>
                  </a:lnTo>
                  <a:lnTo>
                    <a:pt x="0" y="19"/>
                  </a:lnTo>
                  <a:close/>
                </a:path>
              </a:pathLst>
            </a:custGeom>
            <a:solidFill>
              <a:srgbClr val="FF0000"/>
            </a:solidFill>
            <a:ln w="9525">
              <a:solidFill>
                <a:srgbClr val="FF0000"/>
              </a:solidFill>
              <a:round/>
              <a:headEnd/>
              <a:tailEnd/>
            </a:ln>
          </p:spPr>
          <p:txBody>
            <a:bodyPr/>
            <a:lstStyle/>
            <a:p>
              <a:endParaRPr lang="en-US"/>
            </a:p>
          </p:txBody>
        </p:sp>
        <p:sp>
          <p:nvSpPr>
            <p:cNvPr id="315789" name="Rectangle 393">
              <a:extLst>
                <a:ext uri="{FF2B5EF4-FFF2-40B4-BE49-F238E27FC236}">
                  <a16:creationId xmlns:a16="http://schemas.microsoft.com/office/drawing/2014/main" id="{EE8E839F-BA7D-EB2B-5FB9-62E43326659B}"/>
                </a:ext>
              </a:extLst>
            </p:cNvPr>
            <p:cNvSpPr>
              <a:spLocks noChangeArrowheads="1"/>
            </p:cNvSpPr>
            <p:nvPr/>
          </p:nvSpPr>
          <p:spPr bwMode="auto">
            <a:xfrm>
              <a:off x="673" y="2308"/>
              <a:ext cx="383" cy="192"/>
            </a:xfrm>
            <a:prstGeom prst="rect">
              <a:avLst/>
            </a:prstGeom>
            <a:noFill/>
            <a:ln>
              <a:noFill/>
            </a:ln>
            <a:extLst>
              <a:ext uri="{909E8E84-426E-40DD-AFC4-6F175D3DCCD1}">
                <a14:hiddenFill xmlns:a14="http://schemas.microsoft.com/office/drawing/2010/main">
                  <a:solidFill>
                    <a:srgbClr val="0000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fr-CA" altLang="en-US" sz="2000">
                  <a:solidFill>
                    <a:srgbClr val="000000"/>
                  </a:solidFill>
                  <a:latin typeface="Arial" panose="020B0604020202020204" pitchFamily="34" charset="0"/>
                  <a:cs typeface="Arial" panose="020B0604020202020204" pitchFamily="34" charset="0"/>
                </a:rPr>
                <a:t>line 7</a:t>
              </a:r>
              <a:endParaRPr lang="fr-CA" altLang="en-US" sz="2000">
                <a:latin typeface="Arial" panose="020B0604020202020204" pitchFamily="34" charset="0"/>
                <a:cs typeface="Arial" panose="020B0604020202020204" pitchFamily="34" charset="0"/>
              </a:endParaRPr>
            </a:p>
          </p:txBody>
        </p:sp>
        <p:sp>
          <p:nvSpPr>
            <p:cNvPr id="315790" name="Oval 394">
              <a:extLst>
                <a:ext uri="{FF2B5EF4-FFF2-40B4-BE49-F238E27FC236}">
                  <a16:creationId xmlns:a16="http://schemas.microsoft.com/office/drawing/2014/main" id="{4550EA1A-1C19-F9AF-FB1C-BB42AC6AD35D}"/>
                </a:ext>
              </a:extLst>
            </p:cNvPr>
            <p:cNvSpPr>
              <a:spLocks noChangeArrowheads="1"/>
            </p:cNvSpPr>
            <p:nvPr/>
          </p:nvSpPr>
          <p:spPr bwMode="auto">
            <a:xfrm>
              <a:off x="2129" y="3553"/>
              <a:ext cx="35" cy="34"/>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315791" name="Oval 395">
              <a:extLst>
                <a:ext uri="{FF2B5EF4-FFF2-40B4-BE49-F238E27FC236}">
                  <a16:creationId xmlns:a16="http://schemas.microsoft.com/office/drawing/2014/main" id="{3E84B2CF-3DC8-AC80-14CD-0428C320241E}"/>
                </a:ext>
              </a:extLst>
            </p:cNvPr>
            <p:cNvSpPr>
              <a:spLocks noChangeArrowheads="1"/>
            </p:cNvSpPr>
            <p:nvPr/>
          </p:nvSpPr>
          <p:spPr bwMode="auto">
            <a:xfrm>
              <a:off x="2169" y="3518"/>
              <a:ext cx="35" cy="35"/>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315792" name="Oval 396">
              <a:extLst>
                <a:ext uri="{FF2B5EF4-FFF2-40B4-BE49-F238E27FC236}">
                  <a16:creationId xmlns:a16="http://schemas.microsoft.com/office/drawing/2014/main" id="{5995DADA-D270-3011-252B-08A0B787E1CC}"/>
                </a:ext>
              </a:extLst>
            </p:cNvPr>
            <p:cNvSpPr>
              <a:spLocks noChangeArrowheads="1"/>
            </p:cNvSpPr>
            <p:nvPr/>
          </p:nvSpPr>
          <p:spPr bwMode="auto">
            <a:xfrm>
              <a:off x="2215" y="3616"/>
              <a:ext cx="35" cy="34"/>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315793" name="Oval 397">
              <a:extLst>
                <a:ext uri="{FF2B5EF4-FFF2-40B4-BE49-F238E27FC236}">
                  <a16:creationId xmlns:a16="http://schemas.microsoft.com/office/drawing/2014/main" id="{40ABFEFC-1E05-ACF2-FCD3-EFA2C71341C8}"/>
                </a:ext>
              </a:extLst>
            </p:cNvPr>
            <p:cNvSpPr>
              <a:spLocks noChangeArrowheads="1"/>
            </p:cNvSpPr>
            <p:nvPr/>
          </p:nvSpPr>
          <p:spPr bwMode="auto">
            <a:xfrm>
              <a:off x="2273" y="3512"/>
              <a:ext cx="35" cy="35"/>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315794" name="Oval 398">
              <a:extLst>
                <a:ext uri="{FF2B5EF4-FFF2-40B4-BE49-F238E27FC236}">
                  <a16:creationId xmlns:a16="http://schemas.microsoft.com/office/drawing/2014/main" id="{F597ADE8-EEDB-2F85-DEC6-9BACECC37632}"/>
                </a:ext>
              </a:extLst>
            </p:cNvPr>
            <p:cNvSpPr>
              <a:spLocks noChangeArrowheads="1"/>
            </p:cNvSpPr>
            <p:nvPr/>
          </p:nvSpPr>
          <p:spPr bwMode="auto">
            <a:xfrm>
              <a:off x="2324" y="3432"/>
              <a:ext cx="35" cy="35"/>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315795" name="Oval 399">
              <a:extLst>
                <a:ext uri="{FF2B5EF4-FFF2-40B4-BE49-F238E27FC236}">
                  <a16:creationId xmlns:a16="http://schemas.microsoft.com/office/drawing/2014/main" id="{B92DE2F6-20E7-7887-132C-F0545243F061}"/>
                </a:ext>
              </a:extLst>
            </p:cNvPr>
            <p:cNvSpPr>
              <a:spLocks noChangeArrowheads="1"/>
            </p:cNvSpPr>
            <p:nvPr/>
          </p:nvSpPr>
          <p:spPr bwMode="auto">
            <a:xfrm>
              <a:off x="2365" y="3426"/>
              <a:ext cx="34" cy="35"/>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315796" name="Oval 400">
              <a:extLst>
                <a:ext uri="{FF2B5EF4-FFF2-40B4-BE49-F238E27FC236}">
                  <a16:creationId xmlns:a16="http://schemas.microsoft.com/office/drawing/2014/main" id="{4771FD33-EEA8-4526-64CD-9604E6492A34}"/>
                </a:ext>
              </a:extLst>
            </p:cNvPr>
            <p:cNvSpPr>
              <a:spLocks noChangeArrowheads="1"/>
            </p:cNvSpPr>
            <p:nvPr/>
          </p:nvSpPr>
          <p:spPr bwMode="auto">
            <a:xfrm>
              <a:off x="2411" y="3524"/>
              <a:ext cx="34" cy="34"/>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315797" name="Oval 401">
              <a:extLst>
                <a:ext uri="{FF2B5EF4-FFF2-40B4-BE49-F238E27FC236}">
                  <a16:creationId xmlns:a16="http://schemas.microsoft.com/office/drawing/2014/main" id="{2BA24AFA-3501-C35C-975B-9258E48AC95D}"/>
                </a:ext>
              </a:extLst>
            </p:cNvPr>
            <p:cNvSpPr>
              <a:spLocks noChangeArrowheads="1"/>
            </p:cNvSpPr>
            <p:nvPr/>
          </p:nvSpPr>
          <p:spPr bwMode="auto">
            <a:xfrm>
              <a:off x="2463" y="3324"/>
              <a:ext cx="34" cy="33"/>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315798" name="Oval 402">
              <a:extLst>
                <a:ext uri="{FF2B5EF4-FFF2-40B4-BE49-F238E27FC236}">
                  <a16:creationId xmlns:a16="http://schemas.microsoft.com/office/drawing/2014/main" id="{76568320-3815-1478-8DF1-50D201C5606F}"/>
                </a:ext>
              </a:extLst>
            </p:cNvPr>
            <p:cNvSpPr>
              <a:spLocks noChangeArrowheads="1"/>
            </p:cNvSpPr>
            <p:nvPr/>
          </p:nvSpPr>
          <p:spPr bwMode="auto">
            <a:xfrm>
              <a:off x="2520" y="3214"/>
              <a:ext cx="35" cy="35"/>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315799" name="Oval 403">
              <a:extLst>
                <a:ext uri="{FF2B5EF4-FFF2-40B4-BE49-F238E27FC236}">
                  <a16:creationId xmlns:a16="http://schemas.microsoft.com/office/drawing/2014/main" id="{6AE0D465-EB9B-E0C5-FDF0-3AC8C72EADB4}"/>
                </a:ext>
              </a:extLst>
            </p:cNvPr>
            <p:cNvSpPr>
              <a:spLocks noChangeArrowheads="1"/>
            </p:cNvSpPr>
            <p:nvPr/>
          </p:nvSpPr>
          <p:spPr bwMode="auto">
            <a:xfrm>
              <a:off x="2571" y="3266"/>
              <a:ext cx="35" cy="34"/>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315800" name="Oval 404">
              <a:extLst>
                <a:ext uri="{FF2B5EF4-FFF2-40B4-BE49-F238E27FC236}">
                  <a16:creationId xmlns:a16="http://schemas.microsoft.com/office/drawing/2014/main" id="{310F203D-5BB7-A613-B428-A8DFA1C81887}"/>
                </a:ext>
              </a:extLst>
            </p:cNvPr>
            <p:cNvSpPr>
              <a:spLocks noChangeArrowheads="1"/>
            </p:cNvSpPr>
            <p:nvPr/>
          </p:nvSpPr>
          <p:spPr bwMode="auto">
            <a:xfrm>
              <a:off x="2624" y="3392"/>
              <a:ext cx="34" cy="34"/>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315801" name="Oval 405">
              <a:extLst>
                <a:ext uri="{FF2B5EF4-FFF2-40B4-BE49-F238E27FC236}">
                  <a16:creationId xmlns:a16="http://schemas.microsoft.com/office/drawing/2014/main" id="{83C96AFA-66F3-EE86-9012-FBEBDD5DF503}"/>
                </a:ext>
              </a:extLst>
            </p:cNvPr>
            <p:cNvSpPr>
              <a:spLocks noChangeArrowheads="1"/>
            </p:cNvSpPr>
            <p:nvPr/>
          </p:nvSpPr>
          <p:spPr bwMode="auto">
            <a:xfrm>
              <a:off x="2664" y="3048"/>
              <a:ext cx="35" cy="34"/>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315802" name="Oval 406">
              <a:extLst>
                <a:ext uri="{FF2B5EF4-FFF2-40B4-BE49-F238E27FC236}">
                  <a16:creationId xmlns:a16="http://schemas.microsoft.com/office/drawing/2014/main" id="{55CFA65C-D324-834F-9BEE-1C97551E2F16}"/>
                </a:ext>
              </a:extLst>
            </p:cNvPr>
            <p:cNvSpPr>
              <a:spLocks noChangeArrowheads="1"/>
            </p:cNvSpPr>
            <p:nvPr/>
          </p:nvSpPr>
          <p:spPr bwMode="auto">
            <a:xfrm>
              <a:off x="2721" y="2858"/>
              <a:ext cx="35" cy="34"/>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315803" name="Oval 407">
              <a:extLst>
                <a:ext uri="{FF2B5EF4-FFF2-40B4-BE49-F238E27FC236}">
                  <a16:creationId xmlns:a16="http://schemas.microsoft.com/office/drawing/2014/main" id="{1CA07AB6-D3FA-91B4-5277-6FAEA312A625}"/>
                </a:ext>
              </a:extLst>
            </p:cNvPr>
            <p:cNvSpPr>
              <a:spLocks noChangeArrowheads="1"/>
            </p:cNvSpPr>
            <p:nvPr/>
          </p:nvSpPr>
          <p:spPr bwMode="auto">
            <a:xfrm>
              <a:off x="2779" y="2985"/>
              <a:ext cx="34" cy="34"/>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315804" name="Oval 408">
              <a:extLst>
                <a:ext uri="{FF2B5EF4-FFF2-40B4-BE49-F238E27FC236}">
                  <a16:creationId xmlns:a16="http://schemas.microsoft.com/office/drawing/2014/main" id="{A6799EE3-E79A-8AAD-452C-CB82FB6ADCB1}"/>
                </a:ext>
              </a:extLst>
            </p:cNvPr>
            <p:cNvSpPr>
              <a:spLocks noChangeArrowheads="1"/>
            </p:cNvSpPr>
            <p:nvPr/>
          </p:nvSpPr>
          <p:spPr bwMode="auto">
            <a:xfrm>
              <a:off x="2819" y="3077"/>
              <a:ext cx="34" cy="34"/>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315805" name="Oval 409">
              <a:extLst>
                <a:ext uri="{FF2B5EF4-FFF2-40B4-BE49-F238E27FC236}">
                  <a16:creationId xmlns:a16="http://schemas.microsoft.com/office/drawing/2014/main" id="{309D6C16-D85F-6726-B9D2-2BC1CB199514}"/>
                </a:ext>
              </a:extLst>
            </p:cNvPr>
            <p:cNvSpPr>
              <a:spLocks noChangeArrowheads="1"/>
            </p:cNvSpPr>
            <p:nvPr/>
          </p:nvSpPr>
          <p:spPr bwMode="auto">
            <a:xfrm>
              <a:off x="2853" y="2824"/>
              <a:ext cx="34" cy="34"/>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315806" name="Oval 410">
              <a:extLst>
                <a:ext uri="{FF2B5EF4-FFF2-40B4-BE49-F238E27FC236}">
                  <a16:creationId xmlns:a16="http://schemas.microsoft.com/office/drawing/2014/main" id="{EDF47FA1-DE4B-537A-5F2A-0B2BE12BF91B}"/>
                </a:ext>
              </a:extLst>
            </p:cNvPr>
            <p:cNvSpPr>
              <a:spLocks noChangeArrowheads="1"/>
            </p:cNvSpPr>
            <p:nvPr/>
          </p:nvSpPr>
          <p:spPr bwMode="auto">
            <a:xfrm>
              <a:off x="2905" y="2927"/>
              <a:ext cx="35" cy="35"/>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315807" name="Oval 411">
              <a:extLst>
                <a:ext uri="{FF2B5EF4-FFF2-40B4-BE49-F238E27FC236}">
                  <a16:creationId xmlns:a16="http://schemas.microsoft.com/office/drawing/2014/main" id="{91A6EC4C-54A0-CC13-5B52-7B8788E5C974}"/>
                </a:ext>
              </a:extLst>
            </p:cNvPr>
            <p:cNvSpPr>
              <a:spLocks noChangeArrowheads="1"/>
            </p:cNvSpPr>
            <p:nvPr/>
          </p:nvSpPr>
          <p:spPr bwMode="auto">
            <a:xfrm>
              <a:off x="2946" y="2996"/>
              <a:ext cx="34" cy="35"/>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315808" name="Oval 412">
              <a:extLst>
                <a:ext uri="{FF2B5EF4-FFF2-40B4-BE49-F238E27FC236}">
                  <a16:creationId xmlns:a16="http://schemas.microsoft.com/office/drawing/2014/main" id="{55E93FB3-DD1B-1E25-2CAD-17218EAD6A2B}"/>
                </a:ext>
              </a:extLst>
            </p:cNvPr>
            <p:cNvSpPr>
              <a:spLocks noChangeArrowheads="1"/>
            </p:cNvSpPr>
            <p:nvPr/>
          </p:nvSpPr>
          <p:spPr bwMode="auto">
            <a:xfrm>
              <a:off x="3002" y="2922"/>
              <a:ext cx="35" cy="34"/>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315809" name="Oval 413">
              <a:extLst>
                <a:ext uri="{FF2B5EF4-FFF2-40B4-BE49-F238E27FC236}">
                  <a16:creationId xmlns:a16="http://schemas.microsoft.com/office/drawing/2014/main" id="{F240F06F-73E3-887F-0459-D5DCFFE12C1A}"/>
                </a:ext>
              </a:extLst>
            </p:cNvPr>
            <p:cNvSpPr>
              <a:spLocks noChangeArrowheads="1"/>
            </p:cNvSpPr>
            <p:nvPr/>
          </p:nvSpPr>
          <p:spPr bwMode="auto">
            <a:xfrm>
              <a:off x="3049" y="2646"/>
              <a:ext cx="34" cy="34"/>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315810" name="Oval 414">
              <a:extLst>
                <a:ext uri="{FF2B5EF4-FFF2-40B4-BE49-F238E27FC236}">
                  <a16:creationId xmlns:a16="http://schemas.microsoft.com/office/drawing/2014/main" id="{FEF62370-EB95-7E2C-DBEE-78B1A1078839}"/>
                </a:ext>
              </a:extLst>
            </p:cNvPr>
            <p:cNvSpPr>
              <a:spLocks noChangeArrowheads="1"/>
            </p:cNvSpPr>
            <p:nvPr/>
          </p:nvSpPr>
          <p:spPr bwMode="auto">
            <a:xfrm>
              <a:off x="3101" y="2629"/>
              <a:ext cx="34" cy="35"/>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315811" name="Oval 415">
              <a:extLst>
                <a:ext uri="{FF2B5EF4-FFF2-40B4-BE49-F238E27FC236}">
                  <a16:creationId xmlns:a16="http://schemas.microsoft.com/office/drawing/2014/main" id="{EE48E853-32D6-8520-C18C-0AA4913F1061}"/>
                </a:ext>
              </a:extLst>
            </p:cNvPr>
            <p:cNvSpPr>
              <a:spLocks noChangeArrowheads="1"/>
            </p:cNvSpPr>
            <p:nvPr/>
          </p:nvSpPr>
          <p:spPr bwMode="auto">
            <a:xfrm>
              <a:off x="3146" y="3037"/>
              <a:ext cx="35" cy="34"/>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315812" name="Oval 416">
              <a:extLst>
                <a:ext uri="{FF2B5EF4-FFF2-40B4-BE49-F238E27FC236}">
                  <a16:creationId xmlns:a16="http://schemas.microsoft.com/office/drawing/2014/main" id="{58E9AEB7-F0A5-365C-0141-DCD893C65F08}"/>
                </a:ext>
              </a:extLst>
            </p:cNvPr>
            <p:cNvSpPr>
              <a:spLocks noChangeArrowheads="1"/>
            </p:cNvSpPr>
            <p:nvPr/>
          </p:nvSpPr>
          <p:spPr bwMode="auto">
            <a:xfrm>
              <a:off x="3193" y="2698"/>
              <a:ext cx="34" cy="34"/>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315813" name="Oval 417">
              <a:extLst>
                <a:ext uri="{FF2B5EF4-FFF2-40B4-BE49-F238E27FC236}">
                  <a16:creationId xmlns:a16="http://schemas.microsoft.com/office/drawing/2014/main" id="{994DA135-2D6C-1777-D915-00FD16AD6E24}"/>
                </a:ext>
              </a:extLst>
            </p:cNvPr>
            <p:cNvSpPr>
              <a:spLocks noChangeArrowheads="1"/>
            </p:cNvSpPr>
            <p:nvPr/>
          </p:nvSpPr>
          <p:spPr bwMode="auto">
            <a:xfrm>
              <a:off x="3250" y="2508"/>
              <a:ext cx="35" cy="35"/>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315814" name="Oval 418">
              <a:extLst>
                <a:ext uri="{FF2B5EF4-FFF2-40B4-BE49-F238E27FC236}">
                  <a16:creationId xmlns:a16="http://schemas.microsoft.com/office/drawing/2014/main" id="{8D6E7942-0F18-1129-100A-F8FE01DE3F2F}"/>
                </a:ext>
              </a:extLst>
            </p:cNvPr>
            <p:cNvSpPr>
              <a:spLocks noChangeArrowheads="1"/>
            </p:cNvSpPr>
            <p:nvPr/>
          </p:nvSpPr>
          <p:spPr bwMode="auto">
            <a:xfrm>
              <a:off x="3291" y="2674"/>
              <a:ext cx="34" cy="35"/>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315815" name="Oval 419">
              <a:extLst>
                <a:ext uri="{FF2B5EF4-FFF2-40B4-BE49-F238E27FC236}">
                  <a16:creationId xmlns:a16="http://schemas.microsoft.com/office/drawing/2014/main" id="{787590E4-1AC4-6E65-A87B-716A58D0BE29}"/>
                </a:ext>
              </a:extLst>
            </p:cNvPr>
            <p:cNvSpPr>
              <a:spLocks noChangeArrowheads="1"/>
            </p:cNvSpPr>
            <p:nvPr/>
          </p:nvSpPr>
          <p:spPr bwMode="auto">
            <a:xfrm>
              <a:off x="3331" y="2801"/>
              <a:ext cx="34" cy="35"/>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315816" name="Oval 420">
              <a:extLst>
                <a:ext uri="{FF2B5EF4-FFF2-40B4-BE49-F238E27FC236}">
                  <a16:creationId xmlns:a16="http://schemas.microsoft.com/office/drawing/2014/main" id="{985CB374-9672-27ED-B1BB-6F8C5260C237}"/>
                </a:ext>
              </a:extLst>
            </p:cNvPr>
            <p:cNvSpPr>
              <a:spLocks noChangeArrowheads="1"/>
            </p:cNvSpPr>
            <p:nvPr/>
          </p:nvSpPr>
          <p:spPr bwMode="auto">
            <a:xfrm>
              <a:off x="3371" y="2422"/>
              <a:ext cx="35" cy="35"/>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315817" name="Oval 421">
              <a:extLst>
                <a:ext uri="{FF2B5EF4-FFF2-40B4-BE49-F238E27FC236}">
                  <a16:creationId xmlns:a16="http://schemas.microsoft.com/office/drawing/2014/main" id="{81A98BD0-51C2-BD11-0CFF-519C690594A5}"/>
                </a:ext>
              </a:extLst>
            </p:cNvPr>
            <p:cNvSpPr>
              <a:spLocks noChangeArrowheads="1"/>
            </p:cNvSpPr>
            <p:nvPr/>
          </p:nvSpPr>
          <p:spPr bwMode="auto">
            <a:xfrm>
              <a:off x="3411" y="2543"/>
              <a:ext cx="35" cy="35"/>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315818" name="Oval 422">
              <a:extLst>
                <a:ext uri="{FF2B5EF4-FFF2-40B4-BE49-F238E27FC236}">
                  <a16:creationId xmlns:a16="http://schemas.microsoft.com/office/drawing/2014/main" id="{4F6E1407-254E-5C88-57F0-69B84ECBA540}"/>
                </a:ext>
              </a:extLst>
            </p:cNvPr>
            <p:cNvSpPr>
              <a:spLocks noChangeArrowheads="1"/>
            </p:cNvSpPr>
            <p:nvPr/>
          </p:nvSpPr>
          <p:spPr bwMode="auto">
            <a:xfrm>
              <a:off x="3433" y="2812"/>
              <a:ext cx="36" cy="35"/>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315819" name="Oval 423">
              <a:extLst>
                <a:ext uri="{FF2B5EF4-FFF2-40B4-BE49-F238E27FC236}">
                  <a16:creationId xmlns:a16="http://schemas.microsoft.com/office/drawing/2014/main" id="{8AE703B3-9D4F-A26D-77E0-20B8A773CF24}"/>
                </a:ext>
              </a:extLst>
            </p:cNvPr>
            <p:cNvSpPr>
              <a:spLocks noChangeArrowheads="1"/>
            </p:cNvSpPr>
            <p:nvPr/>
          </p:nvSpPr>
          <p:spPr bwMode="auto">
            <a:xfrm>
              <a:off x="3451" y="2618"/>
              <a:ext cx="35" cy="34"/>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315820" name="Oval 424">
              <a:extLst>
                <a:ext uri="{FF2B5EF4-FFF2-40B4-BE49-F238E27FC236}">
                  <a16:creationId xmlns:a16="http://schemas.microsoft.com/office/drawing/2014/main" id="{02964461-9FE7-783C-5CE7-3DA21BE145D8}"/>
                </a:ext>
              </a:extLst>
            </p:cNvPr>
            <p:cNvSpPr>
              <a:spLocks noChangeArrowheads="1"/>
            </p:cNvSpPr>
            <p:nvPr/>
          </p:nvSpPr>
          <p:spPr bwMode="auto">
            <a:xfrm>
              <a:off x="3491" y="2520"/>
              <a:ext cx="36" cy="34"/>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315821" name="Line 425">
              <a:extLst>
                <a:ext uri="{FF2B5EF4-FFF2-40B4-BE49-F238E27FC236}">
                  <a16:creationId xmlns:a16="http://schemas.microsoft.com/office/drawing/2014/main" id="{C54B3E3D-C172-BFA1-EECC-580136F40DC3}"/>
                </a:ext>
              </a:extLst>
            </p:cNvPr>
            <p:cNvSpPr>
              <a:spLocks noChangeShapeType="1"/>
            </p:cNvSpPr>
            <p:nvPr/>
          </p:nvSpPr>
          <p:spPr bwMode="auto">
            <a:xfrm>
              <a:off x="2100" y="3685"/>
              <a:ext cx="1438"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15822" name="Line 426">
              <a:extLst>
                <a:ext uri="{FF2B5EF4-FFF2-40B4-BE49-F238E27FC236}">
                  <a16:creationId xmlns:a16="http://schemas.microsoft.com/office/drawing/2014/main" id="{827AB01A-2753-B6B4-F7FC-1C39AC023D0D}"/>
                </a:ext>
              </a:extLst>
            </p:cNvPr>
            <p:cNvSpPr>
              <a:spLocks noChangeShapeType="1"/>
            </p:cNvSpPr>
            <p:nvPr/>
          </p:nvSpPr>
          <p:spPr bwMode="auto">
            <a:xfrm>
              <a:off x="2100" y="3685"/>
              <a:ext cx="0" cy="4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15823" name="Line 427">
              <a:extLst>
                <a:ext uri="{FF2B5EF4-FFF2-40B4-BE49-F238E27FC236}">
                  <a16:creationId xmlns:a16="http://schemas.microsoft.com/office/drawing/2014/main" id="{707EF989-EC1D-61F8-6A2A-4E6859B84696}"/>
                </a:ext>
              </a:extLst>
            </p:cNvPr>
            <p:cNvSpPr>
              <a:spLocks noChangeShapeType="1"/>
            </p:cNvSpPr>
            <p:nvPr/>
          </p:nvSpPr>
          <p:spPr bwMode="auto">
            <a:xfrm>
              <a:off x="2336" y="3685"/>
              <a:ext cx="0" cy="4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15824" name="Line 428">
              <a:extLst>
                <a:ext uri="{FF2B5EF4-FFF2-40B4-BE49-F238E27FC236}">
                  <a16:creationId xmlns:a16="http://schemas.microsoft.com/office/drawing/2014/main" id="{609858B2-1352-74D6-F7CE-9DE3657D80E1}"/>
                </a:ext>
              </a:extLst>
            </p:cNvPr>
            <p:cNvSpPr>
              <a:spLocks noChangeShapeType="1"/>
            </p:cNvSpPr>
            <p:nvPr/>
          </p:nvSpPr>
          <p:spPr bwMode="auto">
            <a:xfrm>
              <a:off x="2577" y="3685"/>
              <a:ext cx="0" cy="4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15825" name="Line 429">
              <a:extLst>
                <a:ext uri="{FF2B5EF4-FFF2-40B4-BE49-F238E27FC236}">
                  <a16:creationId xmlns:a16="http://schemas.microsoft.com/office/drawing/2014/main" id="{DDCA06F4-3EAE-1584-EF19-38C0E8F8146F}"/>
                </a:ext>
              </a:extLst>
            </p:cNvPr>
            <p:cNvSpPr>
              <a:spLocks noChangeShapeType="1"/>
            </p:cNvSpPr>
            <p:nvPr/>
          </p:nvSpPr>
          <p:spPr bwMode="auto">
            <a:xfrm>
              <a:off x="2819" y="3685"/>
              <a:ext cx="0" cy="4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15826" name="Line 430">
              <a:extLst>
                <a:ext uri="{FF2B5EF4-FFF2-40B4-BE49-F238E27FC236}">
                  <a16:creationId xmlns:a16="http://schemas.microsoft.com/office/drawing/2014/main" id="{E9B832B0-A029-5E6C-AFA4-4FA934C8A6EC}"/>
                </a:ext>
              </a:extLst>
            </p:cNvPr>
            <p:cNvSpPr>
              <a:spLocks noChangeShapeType="1"/>
            </p:cNvSpPr>
            <p:nvPr/>
          </p:nvSpPr>
          <p:spPr bwMode="auto">
            <a:xfrm>
              <a:off x="3055" y="3685"/>
              <a:ext cx="0" cy="4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15827" name="Line 431">
              <a:extLst>
                <a:ext uri="{FF2B5EF4-FFF2-40B4-BE49-F238E27FC236}">
                  <a16:creationId xmlns:a16="http://schemas.microsoft.com/office/drawing/2014/main" id="{950874B6-B40B-2D2E-3EBD-3AE87F9D3B0B}"/>
                </a:ext>
              </a:extLst>
            </p:cNvPr>
            <p:cNvSpPr>
              <a:spLocks noChangeShapeType="1"/>
            </p:cNvSpPr>
            <p:nvPr/>
          </p:nvSpPr>
          <p:spPr bwMode="auto">
            <a:xfrm>
              <a:off x="3296" y="3685"/>
              <a:ext cx="0" cy="4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15828" name="Line 432">
              <a:extLst>
                <a:ext uri="{FF2B5EF4-FFF2-40B4-BE49-F238E27FC236}">
                  <a16:creationId xmlns:a16="http://schemas.microsoft.com/office/drawing/2014/main" id="{B0575ED6-1E84-DC0F-DC76-E70F72A4EAAC}"/>
                </a:ext>
              </a:extLst>
            </p:cNvPr>
            <p:cNvSpPr>
              <a:spLocks noChangeShapeType="1"/>
            </p:cNvSpPr>
            <p:nvPr/>
          </p:nvSpPr>
          <p:spPr bwMode="auto">
            <a:xfrm>
              <a:off x="3538" y="3685"/>
              <a:ext cx="0" cy="4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15829" name="Rectangle 433">
              <a:extLst>
                <a:ext uri="{FF2B5EF4-FFF2-40B4-BE49-F238E27FC236}">
                  <a16:creationId xmlns:a16="http://schemas.microsoft.com/office/drawing/2014/main" id="{AFD183B5-4482-2E0B-5B16-EA96AE763304}"/>
                </a:ext>
              </a:extLst>
            </p:cNvPr>
            <p:cNvSpPr>
              <a:spLocks noChangeArrowheads="1"/>
            </p:cNvSpPr>
            <p:nvPr/>
          </p:nvSpPr>
          <p:spPr bwMode="auto">
            <a:xfrm>
              <a:off x="2063" y="3788"/>
              <a:ext cx="49"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fr-CA" altLang="en-US" sz="1100">
                  <a:solidFill>
                    <a:srgbClr val="000000"/>
                  </a:solidFill>
                  <a:latin typeface="Arial" panose="020B0604020202020204" pitchFamily="34" charset="0"/>
                  <a:cs typeface="Arial" panose="020B0604020202020204" pitchFamily="34" charset="0"/>
                </a:rPr>
                <a:t>0</a:t>
              </a:r>
              <a:endParaRPr lang="fr-CA" altLang="en-US" sz="1800">
                <a:latin typeface="Arial" panose="020B0604020202020204" pitchFamily="34" charset="0"/>
                <a:cs typeface="Arial" panose="020B0604020202020204" pitchFamily="34" charset="0"/>
              </a:endParaRPr>
            </a:p>
          </p:txBody>
        </p:sp>
        <p:sp>
          <p:nvSpPr>
            <p:cNvPr id="315830" name="Rectangle 434">
              <a:extLst>
                <a:ext uri="{FF2B5EF4-FFF2-40B4-BE49-F238E27FC236}">
                  <a16:creationId xmlns:a16="http://schemas.microsoft.com/office/drawing/2014/main" id="{22BEB1E8-84E7-F214-4FAB-AAAED3C2AE7E}"/>
                </a:ext>
              </a:extLst>
            </p:cNvPr>
            <p:cNvSpPr>
              <a:spLocks noChangeArrowheads="1"/>
            </p:cNvSpPr>
            <p:nvPr/>
          </p:nvSpPr>
          <p:spPr bwMode="auto">
            <a:xfrm>
              <a:off x="2298" y="3788"/>
              <a:ext cx="49"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fr-CA" altLang="en-US" sz="1100">
                  <a:solidFill>
                    <a:srgbClr val="000000"/>
                  </a:solidFill>
                  <a:latin typeface="Arial" panose="020B0604020202020204" pitchFamily="34" charset="0"/>
                  <a:cs typeface="Arial" panose="020B0604020202020204" pitchFamily="34" charset="0"/>
                </a:rPr>
                <a:t>5</a:t>
              </a:r>
              <a:endParaRPr lang="fr-CA" altLang="en-US" sz="1800">
                <a:latin typeface="Arial" panose="020B0604020202020204" pitchFamily="34" charset="0"/>
                <a:cs typeface="Arial" panose="020B0604020202020204" pitchFamily="34" charset="0"/>
              </a:endParaRPr>
            </a:p>
          </p:txBody>
        </p:sp>
        <p:sp>
          <p:nvSpPr>
            <p:cNvPr id="315831" name="Rectangle 435">
              <a:extLst>
                <a:ext uri="{FF2B5EF4-FFF2-40B4-BE49-F238E27FC236}">
                  <a16:creationId xmlns:a16="http://schemas.microsoft.com/office/drawing/2014/main" id="{BF03C072-C68D-CCB5-0657-06D3777C390D}"/>
                </a:ext>
              </a:extLst>
            </p:cNvPr>
            <p:cNvSpPr>
              <a:spLocks noChangeArrowheads="1"/>
            </p:cNvSpPr>
            <p:nvPr/>
          </p:nvSpPr>
          <p:spPr bwMode="auto">
            <a:xfrm>
              <a:off x="2520" y="3788"/>
              <a:ext cx="98"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fr-CA" altLang="en-US" sz="1100">
                  <a:solidFill>
                    <a:srgbClr val="000000"/>
                  </a:solidFill>
                  <a:latin typeface="Arial" panose="020B0604020202020204" pitchFamily="34" charset="0"/>
                  <a:cs typeface="Arial" panose="020B0604020202020204" pitchFamily="34" charset="0"/>
                </a:rPr>
                <a:t>10</a:t>
              </a:r>
              <a:endParaRPr lang="fr-CA" altLang="en-US" sz="1800">
                <a:latin typeface="Arial" panose="020B0604020202020204" pitchFamily="34" charset="0"/>
                <a:cs typeface="Arial" panose="020B0604020202020204" pitchFamily="34" charset="0"/>
              </a:endParaRPr>
            </a:p>
          </p:txBody>
        </p:sp>
        <p:sp>
          <p:nvSpPr>
            <p:cNvPr id="315832" name="Rectangle 436">
              <a:extLst>
                <a:ext uri="{FF2B5EF4-FFF2-40B4-BE49-F238E27FC236}">
                  <a16:creationId xmlns:a16="http://schemas.microsoft.com/office/drawing/2014/main" id="{30B2D9EF-85C8-D8D8-A06B-54F9BEC90CD0}"/>
                </a:ext>
              </a:extLst>
            </p:cNvPr>
            <p:cNvSpPr>
              <a:spLocks noChangeArrowheads="1"/>
            </p:cNvSpPr>
            <p:nvPr/>
          </p:nvSpPr>
          <p:spPr bwMode="auto">
            <a:xfrm>
              <a:off x="2762" y="3788"/>
              <a:ext cx="153"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fr-CA" altLang="en-US" sz="1100">
                  <a:solidFill>
                    <a:srgbClr val="000000"/>
                  </a:solidFill>
                  <a:latin typeface="Arial" panose="020B0604020202020204" pitchFamily="34" charset="0"/>
                  <a:cs typeface="Arial" panose="020B0604020202020204" pitchFamily="34" charset="0"/>
                </a:rPr>
                <a:t>15</a:t>
              </a:r>
              <a:endParaRPr lang="fr-CA" altLang="en-US" sz="1800">
                <a:latin typeface="Arial" panose="020B0604020202020204" pitchFamily="34" charset="0"/>
                <a:cs typeface="Arial" panose="020B0604020202020204" pitchFamily="34" charset="0"/>
              </a:endParaRPr>
            </a:p>
          </p:txBody>
        </p:sp>
        <p:sp>
          <p:nvSpPr>
            <p:cNvPr id="315833" name="Rectangle 437">
              <a:extLst>
                <a:ext uri="{FF2B5EF4-FFF2-40B4-BE49-F238E27FC236}">
                  <a16:creationId xmlns:a16="http://schemas.microsoft.com/office/drawing/2014/main" id="{31A12CA5-060B-C970-A836-19DC6B88165C}"/>
                </a:ext>
              </a:extLst>
            </p:cNvPr>
            <p:cNvSpPr>
              <a:spLocks noChangeArrowheads="1"/>
            </p:cNvSpPr>
            <p:nvPr/>
          </p:nvSpPr>
          <p:spPr bwMode="auto">
            <a:xfrm>
              <a:off x="2998" y="3788"/>
              <a:ext cx="98"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fr-CA" altLang="en-US" sz="1100">
                  <a:solidFill>
                    <a:srgbClr val="000000"/>
                  </a:solidFill>
                  <a:latin typeface="Arial" panose="020B0604020202020204" pitchFamily="34" charset="0"/>
                  <a:cs typeface="Arial" panose="020B0604020202020204" pitchFamily="34" charset="0"/>
                </a:rPr>
                <a:t>20</a:t>
              </a:r>
              <a:endParaRPr lang="fr-CA" altLang="en-US" sz="1800">
                <a:latin typeface="Arial" panose="020B0604020202020204" pitchFamily="34" charset="0"/>
                <a:cs typeface="Arial" panose="020B0604020202020204" pitchFamily="34" charset="0"/>
              </a:endParaRPr>
            </a:p>
          </p:txBody>
        </p:sp>
        <p:sp>
          <p:nvSpPr>
            <p:cNvPr id="315834" name="Rectangle 438">
              <a:extLst>
                <a:ext uri="{FF2B5EF4-FFF2-40B4-BE49-F238E27FC236}">
                  <a16:creationId xmlns:a16="http://schemas.microsoft.com/office/drawing/2014/main" id="{FF352EAF-04FF-3C4D-28F8-A4670FE62117}"/>
                </a:ext>
              </a:extLst>
            </p:cNvPr>
            <p:cNvSpPr>
              <a:spLocks noChangeArrowheads="1"/>
            </p:cNvSpPr>
            <p:nvPr/>
          </p:nvSpPr>
          <p:spPr bwMode="auto">
            <a:xfrm>
              <a:off x="3239" y="3788"/>
              <a:ext cx="98"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fr-CA" altLang="en-US" sz="1100">
                  <a:solidFill>
                    <a:srgbClr val="000000"/>
                  </a:solidFill>
                  <a:latin typeface="Arial" panose="020B0604020202020204" pitchFamily="34" charset="0"/>
                  <a:cs typeface="Arial" panose="020B0604020202020204" pitchFamily="34" charset="0"/>
                </a:rPr>
                <a:t>25</a:t>
              </a:r>
              <a:endParaRPr lang="fr-CA" altLang="en-US" sz="1800">
                <a:latin typeface="Arial" panose="020B0604020202020204" pitchFamily="34" charset="0"/>
                <a:cs typeface="Arial" panose="020B0604020202020204" pitchFamily="34" charset="0"/>
              </a:endParaRPr>
            </a:p>
          </p:txBody>
        </p:sp>
        <p:sp>
          <p:nvSpPr>
            <p:cNvPr id="315835" name="Rectangle 439">
              <a:extLst>
                <a:ext uri="{FF2B5EF4-FFF2-40B4-BE49-F238E27FC236}">
                  <a16:creationId xmlns:a16="http://schemas.microsoft.com/office/drawing/2014/main" id="{63BB98F7-D425-704B-3F96-FA13F248C7AE}"/>
                </a:ext>
              </a:extLst>
            </p:cNvPr>
            <p:cNvSpPr>
              <a:spLocks noChangeArrowheads="1"/>
            </p:cNvSpPr>
            <p:nvPr/>
          </p:nvSpPr>
          <p:spPr bwMode="auto">
            <a:xfrm>
              <a:off x="3480" y="3788"/>
              <a:ext cx="98"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fr-CA" altLang="en-US" sz="1100">
                  <a:solidFill>
                    <a:srgbClr val="000000"/>
                  </a:solidFill>
                  <a:latin typeface="Arial" panose="020B0604020202020204" pitchFamily="34" charset="0"/>
                  <a:cs typeface="Arial" panose="020B0604020202020204" pitchFamily="34" charset="0"/>
                </a:rPr>
                <a:t>30</a:t>
              </a:r>
              <a:endParaRPr lang="fr-CA" altLang="en-US" sz="1800">
                <a:latin typeface="Arial" panose="020B0604020202020204" pitchFamily="34" charset="0"/>
                <a:cs typeface="Arial" panose="020B0604020202020204" pitchFamily="34" charset="0"/>
              </a:endParaRPr>
            </a:p>
          </p:txBody>
        </p:sp>
        <p:sp>
          <p:nvSpPr>
            <p:cNvPr id="315836" name="Line 440">
              <a:extLst>
                <a:ext uri="{FF2B5EF4-FFF2-40B4-BE49-F238E27FC236}">
                  <a16:creationId xmlns:a16="http://schemas.microsoft.com/office/drawing/2014/main" id="{32ABD2FB-26C0-1E7B-77A8-227E56712C75}"/>
                </a:ext>
              </a:extLst>
            </p:cNvPr>
            <p:cNvSpPr>
              <a:spLocks noChangeShapeType="1"/>
            </p:cNvSpPr>
            <p:nvPr/>
          </p:nvSpPr>
          <p:spPr bwMode="auto">
            <a:xfrm flipH="1">
              <a:off x="2090" y="3633"/>
              <a:ext cx="45"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15837" name="Line 441">
              <a:extLst>
                <a:ext uri="{FF2B5EF4-FFF2-40B4-BE49-F238E27FC236}">
                  <a16:creationId xmlns:a16="http://schemas.microsoft.com/office/drawing/2014/main" id="{33C8D41A-E57E-82FA-EE0A-22BC31849690}"/>
                </a:ext>
              </a:extLst>
            </p:cNvPr>
            <p:cNvSpPr>
              <a:spLocks noChangeShapeType="1"/>
            </p:cNvSpPr>
            <p:nvPr/>
          </p:nvSpPr>
          <p:spPr bwMode="auto">
            <a:xfrm flipH="1">
              <a:off x="2090" y="3352"/>
              <a:ext cx="45"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15838" name="Line 442">
              <a:extLst>
                <a:ext uri="{FF2B5EF4-FFF2-40B4-BE49-F238E27FC236}">
                  <a16:creationId xmlns:a16="http://schemas.microsoft.com/office/drawing/2014/main" id="{53D7FA38-8DE2-8607-2B1E-5348C2354558}"/>
                </a:ext>
              </a:extLst>
            </p:cNvPr>
            <p:cNvSpPr>
              <a:spLocks noChangeShapeType="1"/>
            </p:cNvSpPr>
            <p:nvPr/>
          </p:nvSpPr>
          <p:spPr bwMode="auto">
            <a:xfrm flipH="1">
              <a:off x="2090" y="3077"/>
              <a:ext cx="45"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15839" name="Line 443">
              <a:extLst>
                <a:ext uri="{FF2B5EF4-FFF2-40B4-BE49-F238E27FC236}">
                  <a16:creationId xmlns:a16="http://schemas.microsoft.com/office/drawing/2014/main" id="{DD7A8BBA-5D62-BB76-8EB3-E8CDB89F1322}"/>
                </a:ext>
              </a:extLst>
            </p:cNvPr>
            <p:cNvSpPr>
              <a:spLocks noChangeShapeType="1"/>
            </p:cNvSpPr>
            <p:nvPr/>
          </p:nvSpPr>
          <p:spPr bwMode="auto">
            <a:xfrm flipH="1">
              <a:off x="2090" y="2801"/>
              <a:ext cx="45"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15840" name="Line 444">
              <a:extLst>
                <a:ext uri="{FF2B5EF4-FFF2-40B4-BE49-F238E27FC236}">
                  <a16:creationId xmlns:a16="http://schemas.microsoft.com/office/drawing/2014/main" id="{9145A707-159D-6E59-DB9D-61A67F2B6388}"/>
                </a:ext>
              </a:extLst>
            </p:cNvPr>
            <p:cNvSpPr>
              <a:spLocks noChangeShapeType="1"/>
            </p:cNvSpPr>
            <p:nvPr/>
          </p:nvSpPr>
          <p:spPr bwMode="auto">
            <a:xfrm flipH="1">
              <a:off x="2090" y="2526"/>
              <a:ext cx="45"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15841" name="Rectangle 445">
              <a:extLst>
                <a:ext uri="{FF2B5EF4-FFF2-40B4-BE49-F238E27FC236}">
                  <a16:creationId xmlns:a16="http://schemas.microsoft.com/office/drawing/2014/main" id="{90131C77-8892-9082-30FD-E0678F724560}"/>
                </a:ext>
              </a:extLst>
            </p:cNvPr>
            <p:cNvSpPr>
              <a:spLocks noChangeArrowheads="1"/>
            </p:cNvSpPr>
            <p:nvPr/>
          </p:nvSpPr>
          <p:spPr bwMode="auto">
            <a:xfrm>
              <a:off x="2089" y="2256"/>
              <a:ext cx="1477" cy="1429"/>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315842" name="Freeform 446">
              <a:extLst>
                <a:ext uri="{FF2B5EF4-FFF2-40B4-BE49-F238E27FC236}">
                  <a16:creationId xmlns:a16="http://schemas.microsoft.com/office/drawing/2014/main" id="{9E8A8BB1-08CA-A721-AC19-A3B5B1C0D93B}"/>
                </a:ext>
              </a:extLst>
            </p:cNvPr>
            <p:cNvSpPr>
              <a:spLocks/>
            </p:cNvSpPr>
            <p:nvPr/>
          </p:nvSpPr>
          <p:spPr bwMode="auto">
            <a:xfrm>
              <a:off x="3296" y="2623"/>
              <a:ext cx="213" cy="6"/>
            </a:xfrm>
            <a:custGeom>
              <a:avLst/>
              <a:gdLst>
                <a:gd name="T0" fmla="*/ 21 w 227"/>
                <a:gd name="T1" fmla="*/ 0 h 6"/>
                <a:gd name="T2" fmla="*/ 20 w 227"/>
                <a:gd name="T3" fmla="*/ 0 h 6"/>
                <a:gd name="T4" fmla="*/ 19 w 227"/>
                <a:gd name="T5" fmla="*/ 0 h 6"/>
                <a:gd name="T6" fmla="*/ 17 w 227"/>
                <a:gd name="T7" fmla="*/ 0 h 6"/>
                <a:gd name="T8" fmla="*/ 15 w 227"/>
                <a:gd name="T9" fmla="*/ 0 h 6"/>
                <a:gd name="T10" fmla="*/ 14 w 227"/>
                <a:gd name="T11" fmla="*/ 0 h 6"/>
                <a:gd name="T12" fmla="*/ 12 w 227"/>
                <a:gd name="T13" fmla="*/ 0 h 6"/>
                <a:gd name="T14" fmla="*/ 10 w 227"/>
                <a:gd name="T15" fmla="*/ 0 h 6"/>
                <a:gd name="T16" fmla="*/ 8 w 227"/>
                <a:gd name="T17" fmla="*/ 0 h 6"/>
                <a:gd name="T18" fmla="*/ 8 w 227"/>
                <a:gd name="T19" fmla="*/ 6 h 6"/>
                <a:gd name="T20" fmla="*/ 8 w 227"/>
                <a:gd name="T21" fmla="*/ 6 h 6"/>
                <a:gd name="T22" fmla="*/ 8 w 227"/>
                <a:gd name="T23" fmla="*/ 6 h 6"/>
                <a:gd name="T24" fmla="*/ 8 w 227"/>
                <a:gd name="T25" fmla="*/ 6 h 6"/>
                <a:gd name="T26" fmla="*/ 8 w 227"/>
                <a:gd name="T27" fmla="*/ 6 h 6"/>
                <a:gd name="T28" fmla="*/ 0 w 227"/>
                <a:gd name="T29" fmla="*/ 6 h 6"/>
                <a:gd name="T30" fmla="*/ 0 w 227"/>
                <a:gd name="T31" fmla="*/ 6 h 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27" h="6">
                  <a:moveTo>
                    <a:pt x="227" y="0"/>
                  </a:moveTo>
                  <a:lnTo>
                    <a:pt x="209" y="0"/>
                  </a:lnTo>
                  <a:lnTo>
                    <a:pt x="197" y="0"/>
                  </a:lnTo>
                  <a:lnTo>
                    <a:pt x="178" y="0"/>
                  </a:lnTo>
                  <a:lnTo>
                    <a:pt x="160" y="0"/>
                  </a:lnTo>
                  <a:lnTo>
                    <a:pt x="147" y="0"/>
                  </a:lnTo>
                  <a:lnTo>
                    <a:pt x="129" y="0"/>
                  </a:lnTo>
                  <a:lnTo>
                    <a:pt x="111" y="0"/>
                  </a:lnTo>
                  <a:lnTo>
                    <a:pt x="98" y="0"/>
                  </a:lnTo>
                  <a:lnTo>
                    <a:pt x="80" y="6"/>
                  </a:lnTo>
                  <a:lnTo>
                    <a:pt x="61" y="6"/>
                  </a:lnTo>
                  <a:lnTo>
                    <a:pt x="49" y="6"/>
                  </a:lnTo>
                  <a:lnTo>
                    <a:pt x="31" y="6"/>
                  </a:lnTo>
                  <a:lnTo>
                    <a:pt x="12" y="6"/>
                  </a:lnTo>
                  <a:lnTo>
                    <a:pt x="0" y="6"/>
                  </a:lnTo>
                </a:path>
              </a:pathLst>
            </a:custGeom>
            <a:solidFill>
              <a:srgbClr val="0000FF"/>
            </a:solidFill>
            <a:ln w="9525">
              <a:solidFill>
                <a:srgbClr val="000000"/>
              </a:solidFill>
              <a:prstDash val="solid"/>
              <a:round/>
              <a:headEnd/>
              <a:tailEnd/>
            </a:ln>
          </p:spPr>
          <p:txBody>
            <a:bodyPr/>
            <a:lstStyle/>
            <a:p>
              <a:endParaRPr lang="en-US"/>
            </a:p>
          </p:txBody>
        </p:sp>
        <p:sp>
          <p:nvSpPr>
            <p:cNvPr id="315843" name="Freeform 447">
              <a:extLst>
                <a:ext uri="{FF2B5EF4-FFF2-40B4-BE49-F238E27FC236}">
                  <a16:creationId xmlns:a16="http://schemas.microsoft.com/office/drawing/2014/main" id="{D1B08C2F-B37C-6309-FF4E-BE1AF2B963A6}"/>
                </a:ext>
              </a:extLst>
            </p:cNvPr>
            <p:cNvSpPr>
              <a:spLocks/>
            </p:cNvSpPr>
            <p:nvPr/>
          </p:nvSpPr>
          <p:spPr bwMode="auto">
            <a:xfrm>
              <a:off x="3296" y="2623"/>
              <a:ext cx="213" cy="6"/>
            </a:xfrm>
            <a:custGeom>
              <a:avLst/>
              <a:gdLst>
                <a:gd name="T0" fmla="*/ 21 w 227"/>
                <a:gd name="T1" fmla="*/ 0 h 6"/>
                <a:gd name="T2" fmla="*/ 20 w 227"/>
                <a:gd name="T3" fmla="*/ 0 h 6"/>
                <a:gd name="T4" fmla="*/ 19 w 227"/>
                <a:gd name="T5" fmla="*/ 0 h 6"/>
                <a:gd name="T6" fmla="*/ 17 w 227"/>
                <a:gd name="T7" fmla="*/ 0 h 6"/>
                <a:gd name="T8" fmla="*/ 15 w 227"/>
                <a:gd name="T9" fmla="*/ 0 h 6"/>
                <a:gd name="T10" fmla="*/ 14 w 227"/>
                <a:gd name="T11" fmla="*/ 0 h 6"/>
                <a:gd name="T12" fmla="*/ 12 w 227"/>
                <a:gd name="T13" fmla="*/ 0 h 6"/>
                <a:gd name="T14" fmla="*/ 10 w 227"/>
                <a:gd name="T15" fmla="*/ 0 h 6"/>
                <a:gd name="T16" fmla="*/ 8 w 227"/>
                <a:gd name="T17" fmla="*/ 0 h 6"/>
                <a:gd name="T18" fmla="*/ 8 w 227"/>
                <a:gd name="T19" fmla="*/ 6 h 6"/>
                <a:gd name="T20" fmla="*/ 8 w 227"/>
                <a:gd name="T21" fmla="*/ 6 h 6"/>
                <a:gd name="T22" fmla="*/ 8 w 227"/>
                <a:gd name="T23" fmla="*/ 6 h 6"/>
                <a:gd name="T24" fmla="*/ 8 w 227"/>
                <a:gd name="T25" fmla="*/ 6 h 6"/>
                <a:gd name="T26" fmla="*/ 8 w 227"/>
                <a:gd name="T27" fmla="*/ 6 h 6"/>
                <a:gd name="T28" fmla="*/ 0 w 227"/>
                <a:gd name="T29" fmla="*/ 6 h 6"/>
                <a:gd name="T30" fmla="*/ 0 w 227"/>
                <a:gd name="T31" fmla="*/ 6 h 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27" h="6">
                  <a:moveTo>
                    <a:pt x="227" y="0"/>
                  </a:moveTo>
                  <a:lnTo>
                    <a:pt x="209" y="0"/>
                  </a:lnTo>
                  <a:lnTo>
                    <a:pt x="197" y="0"/>
                  </a:lnTo>
                  <a:lnTo>
                    <a:pt x="178" y="0"/>
                  </a:lnTo>
                  <a:lnTo>
                    <a:pt x="160" y="0"/>
                  </a:lnTo>
                  <a:lnTo>
                    <a:pt x="147" y="0"/>
                  </a:lnTo>
                  <a:lnTo>
                    <a:pt x="129" y="0"/>
                  </a:lnTo>
                  <a:lnTo>
                    <a:pt x="111" y="0"/>
                  </a:lnTo>
                  <a:lnTo>
                    <a:pt x="98" y="0"/>
                  </a:lnTo>
                  <a:lnTo>
                    <a:pt x="80" y="6"/>
                  </a:lnTo>
                  <a:lnTo>
                    <a:pt x="61" y="6"/>
                  </a:lnTo>
                  <a:lnTo>
                    <a:pt x="49" y="6"/>
                  </a:lnTo>
                  <a:lnTo>
                    <a:pt x="31" y="6"/>
                  </a:lnTo>
                  <a:lnTo>
                    <a:pt x="12" y="6"/>
                  </a:lnTo>
                  <a:lnTo>
                    <a:pt x="0" y="6"/>
                  </a:lnTo>
                </a:path>
              </a:pathLst>
            </a:custGeom>
            <a:solidFill>
              <a:srgbClr val="0000FF"/>
            </a:solidFill>
            <a:ln w="9525">
              <a:solidFill>
                <a:srgbClr val="000000"/>
              </a:solidFill>
              <a:prstDash val="solid"/>
              <a:round/>
              <a:headEnd/>
              <a:tailEnd/>
            </a:ln>
          </p:spPr>
          <p:txBody>
            <a:bodyPr/>
            <a:lstStyle/>
            <a:p>
              <a:endParaRPr lang="en-US"/>
            </a:p>
          </p:txBody>
        </p:sp>
        <p:sp>
          <p:nvSpPr>
            <p:cNvPr id="315844" name="Freeform 448">
              <a:extLst>
                <a:ext uri="{FF2B5EF4-FFF2-40B4-BE49-F238E27FC236}">
                  <a16:creationId xmlns:a16="http://schemas.microsoft.com/office/drawing/2014/main" id="{612DCFD5-4EE0-20C2-06CB-1A10CC39EFBA}"/>
                </a:ext>
              </a:extLst>
            </p:cNvPr>
            <p:cNvSpPr>
              <a:spLocks/>
            </p:cNvSpPr>
            <p:nvPr/>
          </p:nvSpPr>
          <p:spPr bwMode="auto">
            <a:xfrm>
              <a:off x="3296" y="2623"/>
              <a:ext cx="213" cy="6"/>
            </a:xfrm>
            <a:custGeom>
              <a:avLst/>
              <a:gdLst>
                <a:gd name="T0" fmla="*/ 21 w 227"/>
                <a:gd name="T1" fmla="*/ 0 h 6"/>
                <a:gd name="T2" fmla="*/ 20 w 227"/>
                <a:gd name="T3" fmla="*/ 0 h 6"/>
                <a:gd name="T4" fmla="*/ 19 w 227"/>
                <a:gd name="T5" fmla="*/ 0 h 6"/>
                <a:gd name="T6" fmla="*/ 17 w 227"/>
                <a:gd name="T7" fmla="*/ 0 h 6"/>
                <a:gd name="T8" fmla="*/ 15 w 227"/>
                <a:gd name="T9" fmla="*/ 0 h 6"/>
                <a:gd name="T10" fmla="*/ 14 w 227"/>
                <a:gd name="T11" fmla="*/ 0 h 6"/>
                <a:gd name="T12" fmla="*/ 12 w 227"/>
                <a:gd name="T13" fmla="*/ 0 h 6"/>
                <a:gd name="T14" fmla="*/ 10 w 227"/>
                <a:gd name="T15" fmla="*/ 0 h 6"/>
                <a:gd name="T16" fmla="*/ 8 w 227"/>
                <a:gd name="T17" fmla="*/ 0 h 6"/>
                <a:gd name="T18" fmla="*/ 8 w 227"/>
                <a:gd name="T19" fmla="*/ 6 h 6"/>
                <a:gd name="T20" fmla="*/ 8 w 227"/>
                <a:gd name="T21" fmla="*/ 6 h 6"/>
                <a:gd name="T22" fmla="*/ 8 w 227"/>
                <a:gd name="T23" fmla="*/ 6 h 6"/>
                <a:gd name="T24" fmla="*/ 8 w 227"/>
                <a:gd name="T25" fmla="*/ 6 h 6"/>
                <a:gd name="T26" fmla="*/ 8 w 227"/>
                <a:gd name="T27" fmla="*/ 6 h 6"/>
                <a:gd name="T28" fmla="*/ 0 w 227"/>
                <a:gd name="T29" fmla="*/ 6 h 6"/>
                <a:gd name="T30" fmla="*/ 0 w 227"/>
                <a:gd name="T31" fmla="*/ 6 h 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27" h="6">
                  <a:moveTo>
                    <a:pt x="227" y="0"/>
                  </a:moveTo>
                  <a:lnTo>
                    <a:pt x="209" y="0"/>
                  </a:lnTo>
                  <a:lnTo>
                    <a:pt x="197" y="0"/>
                  </a:lnTo>
                  <a:lnTo>
                    <a:pt x="178" y="0"/>
                  </a:lnTo>
                  <a:lnTo>
                    <a:pt x="160" y="0"/>
                  </a:lnTo>
                  <a:lnTo>
                    <a:pt x="147" y="0"/>
                  </a:lnTo>
                  <a:lnTo>
                    <a:pt x="129" y="0"/>
                  </a:lnTo>
                  <a:lnTo>
                    <a:pt x="111" y="0"/>
                  </a:lnTo>
                  <a:lnTo>
                    <a:pt x="98" y="0"/>
                  </a:lnTo>
                  <a:lnTo>
                    <a:pt x="80" y="6"/>
                  </a:lnTo>
                  <a:lnTo>
                    <a:pt x="61" y="6"/>
                  </a:lnTo>
                  <a:lnTo>
                    <a:pt x="49" y="6"/>
                  </a:lnTo>
                  <a:lnTo>
                    <a:pt x="31" y="6"/>
                  </a:lnTo>
                  <a:lnTo>
                    <a:pt x="12" y="6"/>
                  </a:lnTo>
                  <a:lnTo>
                    <a:pt x="0" y="6"/>
                  </a:lnTo>
                </a:path>
              </a:pathLst>
            </a:custGeom>
            <a:solidFill>
              <a:srgbClr val="0000FF"/>
            </a:solidFill>
            <a:ln w="9525">
              <a:solidFill>
                <a:srgbClr val="000000"/>
              </a:solidFill>
              <a:prstDash val="solid"/>
              <a:round/>
              <a:headEnd/>
              <a:tailEnd/>
            </a:ln>
          </p:spPr>
          <p:txBody>
            <a:bodyPr/>
            <a:lstStyle/>
            <a:p>
              <a:endParaRPr lang="en-US"/>
            </a:p>
          </p:txBody>
        </p:sp>
        <p:sp>
          <p:nvSpPr>
            <p:cNvPr id="315845" name="Freeform 449">
              <a:extLst>
                <a:ext uri="{FF2B5EF4-FFF2-40B4-BE49-F238E27FC236}">
                  <a16:creationId xmlns:a16="http://schemas.microsoft.com/office/drawing/2014/main" id="{757BA714-C300-8941-1A32-6B398188811A}"/>
                </a:ext>
              </a:extLst>
            </p:cNvPr>
            <p:cNvSpPr>
              <a:spLocks/>
            </p:cNvSpPr>
            <p:nvPr/>
          </p:nvSpPr>
          <p:spPr bwMode="auto">
            <a:xfrm>
              <a:off x="3296" y="2623"/>
              <a:ext cx="213" cy="6"/>
            </a:xfrm>
            <a:custGeom>
              <a:avLst/>
              <a:gdLst>
                <a:gd name="T0" fmla="*/ 21 w 227"/>
                <a:gd name="T1" fmla="*/ 0 h 6"/>
                <a:gd name="T2" fmla="*/ 20 w 227"/>
                <a:gd name="T3" fmla="*/ 0 h 6"/>
                <a:gd name="T4" fmla="*/ 19 w 227"/>
                <a:gd name="T5" fmla="*/ 0 h 6"/>
                <a:gd name="T6" fmla="*/ 17 w 227"/>
                <a:gd name="T7" fmla="*/ 0 h 6"/>
                <a:gd name="T8" fmla="*/ 15 w 227"/>
                <a:gd name="T9" fmla="*/ 0 h 6"/>
                <a:gd name="T10" fmla="*/ 14 w 227"/>
                <a:gd name="T11" fmla="*/ 0 h 6"/>
                <a:gd name="T12" fmla="*/ 12 w 227"/>
                <a:gd name="T13" fmla="*/ 0 h 6"/>
                <a:gd name="T14" fmla="*/ 10 w 227"/>
                <a:gd name="T15" fmla="*/ 0 h 6"/>
                <a:gd name="T16" fmla="*/ 8 w 227"/>
                <a:gd name="T17" fmla="*/ 0 h 6"/>
                <a:gd name="T18" fmla="*/ 8 w 227"/>
                <a:gd name="T19" fmla="*/ 6 h 6"/>
                <a:gd name="T20" fmla="*/ 8 w 227"/>
                <a:gd name="T21" fmla="*/ 6 h 6"/>
                <a:gd name="T22" fmla="*/ 8 w 227"/>
                <a:gd name="T23" fmla="*/ 6 h 6"/>
                <a:gd name="T24" fmla="*/ 8 w 227"/>
                <a:gd name="T25" fmla="*/ 6 h 6"/>
                <a:gd name="T26" fmla="*/ 8 w 227"/>
                <a:gd name="T27" fmla="*/ 6 h 6"/>
                <a:gd name="T28" fmla="*/ 0 w 227"/>
                <a:gd name="T29" fmla="*/ 6 h 6"/>
                <a:gd name="T30" fmla="*/ 0 w 227"/>
                <a:gd name="T31" fmla="*/ 6 h 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27" h="6">
                  <a:moveTo>
                    <a:pt x="227" y="0"/>
                  </a:moveTo>
                  <a:lnTo>
                    <a:pt x="209" y="0"/>
                  </a:lnTo>
                  <a:lnTo>
                    <a:pt x="197" y="0"/>
                  </a:lnTo>
                  <a:lnTo>
                    <a:pt x="178" y="0"/>
                  </a:lnTo>
                  <a:lnTo>
                    <a:pt x="160" y="0"/>
                  </a:lnTo>
                  <a:lnTo>
                    <a:pt x="147" y="0"/>
                  </a:lnTo>
                  <a:lnTo>
                    <a:pt x="129" y="0"/>
                  </a:lnTo>
                  <a:lnTo>
                    <a:pt x="111" y="0"/>
                  </a:lnTo>
                  <a:lnTo>
                    <a:pt x="98" y="0"/>
                  </a:lnTo>
                  <a:lnTo>
                    <a:pt x="80" y="6"/>
                  </a:lnTo>
                  <a:lnTo>
                    <a:pt x="61" y="6"/>
                  </a:lnTo>
                  <a:lnTo>
                    <a:pt x="49" y="6"/>
                  </a:lnTo>
                  <a:lnTo>
                    <a:pt x="31" y="6"/>
                  </a:lnTo>
                  <a:lnTo>
                    <a:pt x="12" y="6"/>
                  </a:lnTo>
                  <a:lnTo>
                    <a:pt x="0" y="6"/>
                  </a:lnTo>
                </a:path>
              </a:pathLst>
            </a:custGeom>
            <a:solidFill>
              <a:srgbClr val="0000FF"/>
            </a:solidFill>
            <a:ln w="9525">
              <a:solidFill>
                <a:srgbClr val="000000"/>
              </a:solidFill>
              <a:prstDash val="solid"/>
              <a:round/>
              <a:headEnd/>
              <a:tailEnd/>
            </a:ln>
          </p:spPr>
          <p:txBody>
            <a:bodyPr/>
            <a:lstStyle/>
            <a:p>
              <a:endParaRPr lang="en-US"/>
            </a:p>
          </p:txBody>
        </p:sp>
        <p:sp>
          <p:nvSpPr>
            <p:cNvPr id="315846" name="Freeform 450">
              <a:extLst>
                <a:ext uri="{FF2B5EF4-FFF2-40B4-BE49-F238E27FC236}">
                  <a16:creationId xmlns:a16="http://schemas.microsoft.com/office/drawing/2014/main" id="{21CCAFCA-2D19-C464-367E-AD1AA2817BD0}"/>
                </a:ext>
              </a:extLst>
            </p:cNvPr>
            <p:cNvSpPr>
              <a:spLocks/>
            </p:cNvSpPr>
            <p:nvPr/>
          </p:nvSpPr>
          <p:spPr bwMode="auto">
            <a:xfrm>
              <a:off x="3296" y="2623"/>
              <a:ext cx="213" cy="6"/>
            </a:xfrm>
            <a:custGeom>
              <a:avLst/>
              <a:gdLst>
                <a:gd name="T0" fmla="*/ 21 w 227"/>
                <a:gd name="T1" fmla="*/ 0 h 6"/>
                <a:gd name="T2" fmla="*/ 20 w 227"/>
                <a:gd name="T3" fmla="*/ 0 h 6"/>
                <a:gd name="T4" fmla="*/ 19 w 227"/>
                <a:gd name="T5" fmla="*/ 0 h 6"/>
                <a:gd name="T6" fmla="*/ 17 w 227"/>
                <a:gd name="T7" fmla="*/ 0 h 6"/>
                <a:gd name="T8" fmla="*/ 15 w 227"/>
                <a:gd name="T9" fmla="*/ 0 h 6"/>
                <a:gd name="T10" fmla="*/ 14 w 227"/>
                <a:gd name="T11" fmla="*/ 0 h 6"/>
                <a:gd name="T12" fmla="*/ 12 w 227"/>
                <a:gd name="T13" fmla="*/ 0 h 6"/>
                <a:gd name="T14" fmla="*/ 10 w 227"/>
                <a:gd name="T15" fmla="*/ 0 h 6"/>
                <a:gd name="T16" fmla="*/ 8 w 227"/>
                <a:gd name="T17" fmla="*/ 0 h 6"/>
                <a:gd name="T18" fmla="*/ 8 w 227"/>
                <a:gd name="T19" fmla="*/ 6 h 6"/>
                <a:gd name="T20" fmla="*/ 8 w 227"/>
                <a:gd name="T21" fmla="*/ 6 h 6"/>
                <a:gd name="T22" fmla="*/ 8 w 227"/>
                <a:gd name="T23" fmla="*/ 6 h 6"/>
                <a:gd name="T24" fmla="*/ 8 w 227"/>
                <a:gd name="T25" fmla="*/ 6 h 6"/>
                <a:gd name="T26" fmla="*/ 8 w 227"/>
                <a:gd name="T27" fmla="*/ 6 h 6"/>
                <a:gd name="T28" fmla="*/ 0 w 227"/>
                <a:gd name="T29" fmla="*/ 6 h 6"/>
                <a:gd name="T30" fmla="*/ 0 w 227"/>
                <a:gd name="T31" fmla="*/ 6 h 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27" h="6">
                  <a:moveTo>
                    <a:pt x="227" y="0"/>
                  </a:moveTo>
                  <a:lnTo>
                    <a:pt x="209" y="0"/>
                  </a:lnTo>
                  <a:lnTo>
                    <a:pt x="197" y="0"/>
                  </a:lnTo>
                  <a:lnTo>
                    <a:pt x="178" y="0"/>
                  </a:lnTo>
                  <a:lnTo>
                    <a:pt x="160" y="0"/>
                  </a:lnTo>
                  <a:lnTo>
                    <a:pt x="147" y="0"/>
                  </a:lnTo>
                  <a:lnTo>
                    <a:pt x="129" y="0"/>
                  </a:lnTo>
                  <a:lnTo>
                    <a:pt x="111" y="0"/>
                  </a:lnTo>
                  <a:lnTo>
                    <a:pt x="98" y="0"/>
                  </a:lnTo>
                  <a:lnTo>
                    <a:pt x="80" y="6"/>
                  </a:lnTo>
                  <a:lnTo>
                    <a:pt x="61" y="6"/>
                  </a:lnTo>
                  <a:lnTo>
                    <a:pt x="49" y="6"/>
                  </a:lnTo>
                  <a:lnTo>
                    <a:pt x="31" y="6"/>
                  </a:lnTo>
                  <a:lnTo>
                    <a:pt x="12" y="6"/>
                  </a:lnTo>
                  <a:lnTo>
                    <a:pt x="0" y="6"/>
                  </a:lnTo>
                </a:path>
              </a:pathLst>
            </a:custGeom>
            <a:solidFill>
              <a:srgbClr val="0000FF"/>
            </a:solidFill>
            <a:ln w="9525">
              <a:solidFill>
                <a:srgbClr val="000000"/>
              </a:solidFill>
              <a:prstDash val="solid"/>
              <a:round/>
              <a:headEnd/>
              <a:tailEnd/>
            </a:ln>
          </p:spPr>
          <p:txBody>
            <a:bodyPr/>
            <a:lstStyle/>
            <a:p>
              <a:endParaRPr lang="en-US"/>
            </a:p>
          </p:txBody>
        </p:sp>
        <p:sp>
          <p:nvSpPr>
            <p:cNvPr id="315847" name="Freeform 451">
              <a:extLst>
                <a:ext uri="{FF2B5EF4-FFF2-40B4-BE49-F238E27FC236}">
                  <a16:creationId xmlns:a16="http://schemas.microsoft.com/office/drawing/2014/main" id="{66CE8749-BFD0-2302-F9FC-B2613BF88A87}"/>
                </a:ext>
              </a:extLst>
            </p:cNvPr>
            <p:cNvSpPr>
              <a:spLocks/>
            </p:cNvSpPr>
            <p:nvPr/>
          </p:nvSpPr>
          <p:spPr bwMode="auto">
            <a:xfrm>
              <a:off x="3296" y="2623"/>
              <a:ext cx="213" cy="6"/>
            </a:xfrm>
            <a:custGeom>
              <a:avLst/>
              <a:gdLst>
                <a:gd name="T0" fmla="*/ 21 w 227"/>
                <a:gd name="T1" fmla="*/ 0 h 6"/>
                <a:gd name="T2" fmla="*/ 20 w 227"/>
                <a:gd name="T3" fmla="*/ 0 h 6"/>
                <a:gd name="T4" fmla="*/ 19 w 227"/>
                <a:gd name="T5" fmla="*/ 0 h 6"/>
                <a:gd name="T6" fmla="*/ 17 w 227"/>
                <a:gd name="T7" fmla="*/ 0 h 6"/>
                <a:gd name="T8" fmla="*/ 15 w 227"/>
                <a:gd name="T9" fmla="*/ 0 h 6"/>
                <a:gd name="T10" fmla="*/ 14 w 227"/>
                <a:gd name="T11" fmla="*/ 0 h 6"/>
                <a:gd name="T12" fmla="*/ 12 w 227"/>
                <a:gd name="T13" fmla="*/ 0 h 6"/>
                <a:gd name="T14" fmla="*/ 10 w 227"/>
                <a:gd name="T15" fmla="*/ 0 h 6"/>
                <a:gd name="T16" fmla="*/ 8 w 227"/>
                <a:gd name="T17" fmla="*/ 0 h 6"/>
                <a:gd name="T18" fmla="*/ 8 w 227"/>
                <a:gd name="T19" fmla="*/ 6 h 6"/>
                <a:gd name="T20" fmla="*/ 8 w 227"/>
                <a:gd name="T21" fmla="*/ 6 h 6"/>
                <a:gd name="T22" fmla="*/ 8 w 227"/>
                <a:gd name="T23" fmla="*/ 6 h 6"/>
                <a:gd name="T24" fmla="*/ 8 w 227"/>
                <a:gd name="T25" fmla="*/ 6 h 6"/>
                <a:gd name="T26" fmla="*/ 8 w 227"/>
                <a:gd name="T27" fmla="*/ 6 h 6"/>
                <a:gd name="T28" fmla="*/ 0 w 227"/>
                <a:gd name="T29" fmla="*/ 6 h 6"/>
                <a:gd name="T30" fmla="*/ 0 w 227"/>
                <a:gd name="T31" fmla="*/ 6 h 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27" h="6">
                  <a:moveTo>
                    <a:pt x="227" y="0"/>
                  </a:moveTo>
                  <a:lnTo>
                    <a:pt x="209" y="0"/>
                  </a:lnTo>
                  <a:lnTo>
                    <a:pt x="197" y="0"/>
                  </a:lnTo>
                  <a:lnTo>
                    <a:pt x="178" y="0"/>
                  </a:lnTo>
                  <a:lnTo>
                    <a:pt x="160" y="0"/>
                  </a:lnTo>
                  <a:lnTo>
                    <a:pt x="147" y="0"/>
                  </a:lnTo>
                  <a:lnTo>
                    <a:pt x="129" y="0"/>
                  </a:lnTo>
                  <a:lnTo>
                    <a:pt x="111" y="0"/>
                  </a:lnTo>
                  <a:lnTo>
                    <a:pt x="98" y="0"/>
                  </a:lnTo>
                  <a:lnTo>
                    <a:pt x="80" y="6"/>
                  </a:lnTo>
                  <a:lnTo>
                    <a:pt x="61" y="6"/>
                  </a:lnTo>
                  <a:lnTo>
                    <a:pt x="49" y="6"/>
                  </a:lnTo>
                  <a:lnTo>
                    <a:pt x="31" y="6"/>
                  </a:lnTo>
                  <a:lnTo>
                    <a:pt x="12" y="6"/>
                  </a:lnTo>
                  <a:lnTo>
                    <a:pt x="0" y="6"/>
                  </a:lnTo>
                </a:path>
              </a:pathLst>
            </a:custGeom>
            <a:solidFill>
              <a:srgbClr val="0000FF"/>
            </a:solidFill>
            <a:ln w="9525">
              <a:solidFill>
                <a:srgbClr val="000000"/>
              </a:solidFill>
              <a:prstDash val="solid"/>
              <a:round/>
              <a:headEnd/>
              <a:tailEnd/>
            </a:ln>
          </p:spPr>
          <p:txBody>
            <a:bodyPr/>
            <a:lstStyle/>
            <a:p>
              <a:endParaRPr lang="en-US"/>
            </a:p>
          </p:txBody>
        </p:sp>
        <p:sp>
          <p:nvSpPr>
            <p:cNvPr id="315848" name="Freeform 452">
              <a:extLst>
                <a:ext uri="{FF2B5EF4-FFF2-40B4-BE49-F238E27FC236}">
                  <a16:creationId xmlns:a16="http://schemas.microsoft.com/office/drawing/2014/main" id="{97208FBA-9FF6-CF70-3A6A-DF49B7AA1B87}"/>
                </a:ext>
              </a:extLst>
            </p:cNvPr>
            <p:cNvSpPr>
              <a:spLocks/>
            </p:cNvSpPr>
            <p:nvPr/>
          </p:nvSpPr>
          <p:spPr bwMode="auto">
            <a:xfrm>
              <a:off x="3296" y="2623"/>
              <a:ext cx="213" cy="6"/>
            </a:xfrm>
            <a:custGeom>
              <a:avLst/>
              <a:gdLst>
                <a:gd name="T0" fmla="*/ 21 w 227"/>
                <a:gd name="T1" fmla="*/ 0 h 6"/>
                <a:gd name="T2" fmla="*/ 20 w 227"/>
                <a:gd name="T3" fmla="*/ 0 h 6"/>
                <a:gd name="T4" fmla="*/ 19 w 227"/>
                <a:gd name="T5" fmla="*/ 0 h 6"/>
                <a:gd name="T6" fmla="*/ 17 w 227"/>
                <a:gd name="T7" fmla="*/ 0 h 6"/>
                <a:gd name="T8" fmla="*/ 15 w 227"/>
                <a:gd name="T9" fmla="*/ 0 h 6"/>
                <a:gd name="T10" fmla="*/ 14 w 227"/>
                <a:gd name="T11" fmla="*/ 0 h 6"/>
                <a:gd name="T12" fmla="*/ 12 w 227"/>
                <a:gd name="T13" fmla="*/ 0 h 6"/>
                <a:gd name="T14" fmla="*/ 10 w 227"/>
                <a:gd name="T15" fmla="*/ 0 h 6"/>
                <a:gd name="T16" fmla="*/ 8 w 227"/>
                <a:gd name="T17" fmla="*/ 0 h 6"/>
                <a:gd name="T18" fmla="*/ 8 w 227"/>
                <a:gd name="T19" fmla="*/ 6 h 6"/>
                <a:gd name="T20" fmla="*/ 8 w 227"/>
                <a:gd name="T21" fmla="*/ 6 h 6"/>
                <a:gd name="T22" fmla="*/ 8 w 227"/>
                <a:gd name="T23" fmla="*/ 6 h 6"/>
                <a:gd name="T24" fmla="*/ 8 w 227"/>
                <a:gd name="T25" fmla="*/ 6 h 6"/>
                <a:gd name="T26" fmla="*/ 8 w 227"/>
                <a:gd name="T27" fmla="*/ 6 h 6"/>
                <a:gd name="T28" fmla="*/ 0 w 227"/>
                <a:gd name="T29" fmla="*/ 6 h 6"/>
                <a:gd name="T30" fmla="*/ 0 w 227"/>
                <a:gd name="T31" fmla="*/ 6 h 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27" h="6">
                  <a:moveTo>
                    <a:pt x="227" y="0"/>
                  </a:moveTo>
                  <a:lnTo>
                    <a:pt x="209" y="0"/>
                  </a:lnTo>
                  <a:lnTo>
                    <a:pt x="197" y="0"/>
                  </a:lnTo>
                  <a:lnTo>
                    <a:pt x="178" y="0"/>
                  </a:lnTo>
                  <a:lnTo>
                    <a:pt x="160" y="0"/>
                  </a:lnTo>
                  <a:lnTo>
                    <a:pt x="147" y="0"/>
                  </a:lnTo>
                  <a:lnTo>
                    <a:pt x="129" y="0"/>
                  </a:lnTo>
                  <a:lnTo>
                    <a:pt x="111" y="0"/>
                  </a:lnTo>
                  <a:lnTo>
                    <a:pt x="98" y="0"/>
                  </a:lnTo>
                  <a:lnTo>
                    <a:pt x="80" y="6"/>
                  </a:lnTo>
                  <a:lnTo>
                    <a:pt x="61" y="6"/>
                  </a:lnTo>
                  <a:lnTo>
                    <a:pt x="49" y="6"/>
                  </a:lnTo>
                  <a:lnTo>
                    <a:pt x="31" y="6"/>
                  </a:lnTo>
                  <a:lnTo>
                    <a:pt x="12" y="6"/>
                  </a:lnTo>
                  <a:lnTo>
                    <a:pt x="0" y="6"/>
                  </a:lnTo>
                </a:path>
              </a:pathLst>
            </a:custGeom>
            <a:solidFill>
              <a:srgbClr val="0000FF"/>
            </a:solidFill>
            <a:ln w="9525">
              <a:solidFill>
                <a:srgbClr val="000000"/>
              </a:solidFill>
              <a:prstDash val="solid"/>
              <a:round/>
              <a:headEnd/>
              <a:tailEnd/>
            </a:ln>
          </p:spPr>
          <p:txBody>
            <a:bodyPr/>
            <a:lstStyle/>
            <a:p>
              <a:endParaRPr lang="en-US"/>
            </a:p>
          </p:txBody>
        </p:sp>
        <p:sp>
          <p:nvSpPr>
            <p:cNvPr id="315849" name="Freeform 453">
              <a:extLst>
                <a:ext uri="{FF2B5EF4-FFF2-40B4-BE49-F238E27FC236}">
                  <a16:creationId xmlns:a16="http://schemas.microsoft.com/office/drawing/2014/main" id="{5D1EAC64-F0B1-D4BF-8E55-C2AA68FC9775}"/>
                </a:ext>
              </a:extLst>
            </p:cNvPr>
            <p:cNvSpPr>
              <a:spLocks/>
            </p:cNvSpPr>
            <p:nvPr/>
          </p:nvSpPr>
          <p:spPr bwMode="auto">
            <a:xfrm>
              <a:off x="3296" y="2623"/>
              <a:ext cx="213" cy="6"/>
            </a:xfrm>
            <a:custGeom>
              <a:avLst/>
              <a:gdLst>
                <a:gd name="T0" fmla="*/ 21 w 227"/>
                <a:gd name="T1" fmla="*/ 0 h 6"/>
                <a:gd name="T2" fmla="*/ 20 w 227"/>
                <a:gd name="T3" fmla="*/ 0 h 6"/>
                <a:gd name="T4" fmla="*/ 19 w 227"/>
                <a:gd name="T5" fmla="*/ 0 h 6"/>
                <a:gd name="T6" fmla="*/ 17 w 227"/>
                <a:gd name="T7" fmla="*/ 0 h 6"/>
                <a:gd name="T8" fmla="*/ 15 w 227"/>
                <a:gd name="T9" fmla="*/ 0 h 6"/>
                <a:gd name="T10" fmla="*/ 14 w 227"/>
                <a:gd name="T11" fmla="*/ 0 h 6"/>
                <a:gd name="T12" fmla="*/ 12 w 227"/>
                <a:gd name="T13" fmla="*/ 0 h 6"/>
                <a:gd name="T14" fmla="*/ 10 w 227"/>
                <a:gd name="T15" fmla="*/ 0 h 6"/>
                <a:gd name="T16" fmla="*/ 8 w 227"/>
                <a:gd name="T17" fmla="*/ 0 h 6"/>
                <a:gd name="T18" fmla="*/ 8 w 227"/>
                <a:gd name="T19" fmla="*/ 6 h 6"/>
                <a:gd name="T20" fmla="*/ 8 w 227"/>
                <a:gd name="T21" fmla="*/ 6 h 6"/>
                <a:gd name="T22" fmla="*/ 8 w 227"/>
                <a:gd name="T23" fmla="*/ 6 h 6"/>
                <a:gd name="T24" fmla="*/ 8 w 227"/>
                <a:gd name="T25" fmla="*/ 6 h 6"/>
                <a:gd name="T26" fmla="*/ 8 w 227"/>
                <a:gd name="T27" fmla="*/ 6 h 6"/>
                <a:gd name="T28" fmla="*/ 0 w 227"/>
                <a:gd name="T29" fmla="*/ 6 h 6"/>
                <a:gd name="T30" fmla="*/ 0 w 227"/>
                <a:gd name="T31" fmla="*/ 6 h 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27" h="6">
                  <a:moveTo>
                    <a:pt x="227" y="0"/>
                  </a:moveTo>
                  <a:lnTo>
                    <a:pt x="209" y="0"/>
                  </a:lnTo>
                  <a:lnTo>
                    <a:pt x="197" y="0"/>
                  </a:lnTo>
                  <a:lnTo>
                    <a:pt x="178" y="0"/>
                  </a:lnTo>
                  <a:lnTo>
                    <a:pt x="160" y="0"/>
                  </a:lnTo>
                  <a:lnTo>
                    <a:pt x="147" y="0"/>
                  </a:lnTo>
                  <a:lnTo>
                    <a:pt x="129" y="0"/>
                  </a:lnTo>
                  <a:lnTo>
                    <a:pt x="111" y="0"/>
                  </a:lnTo>
                  <a:lnTo>
                    <a:pt x="98" y="0"/>
                  </a:lnTo>
                  <a:lnTo>
                    <a:pt x="80" y="6"/>
                  </a:lnTo>
                  <a:lnTo>
                    <a:pt x="61" y="6"/>
                  </a:lnTo>
                  <a:lnTo>
                    <a:pt x="49" y="6"/>
                  </a:lnTo>
                  <a:lnTo>
                    <a:pt x="31" y="6"/>
                  </a:lnTo>
                  <a:lnTo>
                    <a:pt x="12" y="6"/>
                  </a:lnTo>
                  <a:lnTo>
                    <a:pt x="0" y="6"/>
                  </a:lnTo>
                </a:path>
              </a:pathLst>
            </a:custGeom>
            <a:solidFill>
              <a:srgbClr val="0000FF"/>
            </a:solidFill>
            <a:ln w="9525">
              <a:solidFill>
                <a:srgbClr val="000000"/>
              </a:solidFill>
              <a:prstDash val="solid"/>
              <a:round/>
              <a:headEnd/>
              <a:tailEnd/>
            </a:ln>
          </p:spPr>
          <p:txBody>
            <a:bodyPr/>
            <a:lstStyle/>
            <a:p>
              <a:endParaRPr lang="en-US"/>
            </a:p>
          </p:txBody>
        </p:sp>
        <p:sp>
          <p:nvSpPr>
            <p:cNvPr id="315850" name="Freeform 454">
              <a:extLst>
                <a:ext uri="{FF2B5EF4-FFF2-40B4-BE49-F238E27FC236}">
                  <a16:creationId xmlns:a16="http://schemas.microsoft.com/office/drawing/2014/main" id="{DF45BC3B-431A-CBF5-EF25-C7F2F0192724}"/>
                </a:ext>
              </a:extLst>
            </p:cNvPr>
            <p:cNvSpPr>
              <a:spLocks/>
            </p:cNvSpPr>
            <p:nvPr/>
          </p:nvSpPr>
          <p:spPr bwMode="auto">
            <a:xfrm>
              <a:off x="3296" y="2623"/>
              <a:ext cx="213" cy="6"/>
            </a:xfrm>
            <a:custGeom>
              <a:avLst/>
              <a:gdLst>
                <a:gd name="T0" fmla="*/ 21 w 227"/>
                <a:gd name="T1" fmla="*/ 0 h 6"/>
                <a:gd name="T2" fmla="*/ 20 w 227"/>
                <a:gd name="T3" fmla="*/ 0 h 6"/>
                <a:gd name="T4" fmla="*/ 19 w 227"/>
                <a:gd name="T5" fmla="*/ 0 h 6"/>
                <a:gd name="T6" fmla="*/ 17 w 227"/>
                <a:gd name="T7" fmla="*/ 0 h 6"/>
                <a:gd name="T8" fmla="*/ 15 w 227"/>
                <a:gd name="T9" fmla="*/ 0 h 6"/>
                <a:gd name="T10" fmla="*/ 14 w 227"/>
                <a:gd name="T11" fmla="*/ 0 h 6"/>
                <a:gd name="T12" fmla="*/ 12 w 227"/>
                <a:gd name="T13" fmla="*/ 0 h 6"/>
                <a:gd name="T14" fmla="*/ 10 w 227"/>
                <a:gd name="T15" fmla="*/ 0 h 6"/>
                <a:gd name="T16" fmla="*/ 8 w 227"/>
                <a:gd name="T17" fmla="*/ 0 h 6"/>
                <a:gd name="T18" fmla="*/ 8 w 227"/>
                <a:gd name="T19" fmla="*/ 6 h 6"/>
                <a:gd name="T20" fmla="*/ 8 w 227"/>
                <a:gd name="T21" fmla="*/ 6 h 6"/>
                <a:gd name="T22" fmla="*/ 8 w 227"/>
                <a:gd name="T23" fmla="*/ 6 h 6"/>
                <a:gd name="T24" fmla="*/ 8 w 227"/>
                <a:gd name="T25" fmla="*/ 6 h 6"/>
                <a:gd name="T26" fmla="*/ 8 w 227"/>
                <a:gd name="T27" fmla="*/ 6 h 6"/>
                <a:gd name="T28" fmla="*/ 0 w 227"/>
                <a:gd name="T29" fmla="*/ 6 h 6"/>
                <a:gd name="T30" fmla="*/ 0 w 227"/>
                <a:gd name="T31" fmla="*/ 6 h 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27" h="6">
                  <a:moveTo>
                    <a:pt x="227" y="0"/>
                  </a:moveTo>
                  <a:lnTo>
                    <a:pt x="209" y="0"/>
                  </a:lnTo>
                  <a:lnTo>
                    <a:pt x="197" y="0"/>
                  </a:lnTo>
                  <a:lnTo>
                    <a:pt x="178" y="0"/>
                  </a:lnTo>
                  <a:lnTo>
                    <a:pt x="160" y="0"/>
                  </a:lnTo>
                  <a:lnTo>
                    <a:pt x="147" y="0"/>
                  </a:lnTo>
                  <a:lnTo>
                    <a:pt x="129" y="0"/>
                  </a:lnTo>
                  <a:lnTo>
                    <a:pt x="111" y="0"/>
                  </a:lnTo>
                  <a:lnTo>
                    <a:pt x="98" y="0"/>
                  </a:lnTo>
                  <a:lnTo>
                    <a:pt x="80" y="6"/>
                  </a:lnTo>
                  <a:lnTo>
                    <a:pt x="61" y="6"/>
                  </a:lnTo>
                  <a:lnTo>
                    <a:pt x="49" y="6"/>
                  </a:lnTo>
                  <a:lnTo>
                    <a:pt x="31" y="6"/>
                  </a:lnTo>
                  <a:lnTo>
                    <a:pt x="12" y="6"/>
                  </a:lnTo>
                  <a:lnTo>
                    <a:pt x="0" y="6"/>
                  </a:lnTo>
                </a:path>
              </a:pathLst>
            </a:custGeom>
            <a:solidFill>
              <a:srgbClr val="0000FF"/>
            </a:solidFill>
            <a:ln w="9525">
              <a:solidFill>
                <a:srgbClr val="000000"/>
              </a:solidFill>
              <a:prstDash val="solid"/>
              <a:round/>
              <a:headEnd/>
              <a:tailEnd/>
            </a:ln>
          </p:spPr>
          <p:txBody>
            <a:bodyPr/>
            <a:lstStyle/>
            <a:p>
              <a:endParaRPr lang="en-US"/>
            </a:p>
          </p:txBody>
        </p:sp>
        <p:sp>
          <p:nvSpPr>
            <p:cNvPr id="315851" name="Freeform 455">
              <a:extLst>
                <a:ext uri="{FF2B5EF4-FFF2-40B4-BE49-F238E27FC236}">
                  <a16:creationId xmlns:a16="http://schemas.microsoft.com/office/drawing/2014/main" id="{794EF1E7-7F5F-504F-45AD-561CB89F166D}"/>
                </a:ext>
              </a:extLst>
            </p:cNvPr>
            <p:cNvSpPr>
              <a:spLocks/>
            </p:cNvSpPr>
            <p:nvPr/>
          </p:nvSpPr>
          <p:spPr bwMode="auto">
            <a:xfrm>
              <a:off x="3296" y="2623"/>
              <a:ext cx="213" cy="6"/>
            </a:xfrm>
            <a:custGeom>
              <a:avLst/>
              <a:gdLst>
                <a:gd name="T0" fmla="*/ 21 w 227"/>
                <a:gd name="T1" fmla="*/ 0 h 6"/>
                <a:gd name="T2" fmla="*/ 20 w 227"/>
                <a:gd name="T3" fmla="*/ 0 h 6"/>
                <a:gd name="T4" fmla="*/ 19 w 227"/>
                <a:gd name="T5" fmla="*/ 0 h 6"/>
                <a:gd name="T6" fmla="*/ 17 w 227"/>
                <a:gd name="T7" fmla="*/ 0 h 6"/>
                <a:gd name="T8" fmla="*/ 15 w 227"/>
                <a:gd name="T9" fmla="*/ 0 h 6"/>
                <a:gd name="T10" fmla="*/ 14 w 227"/>
                <a:gd name="T11" fmla="*/ 0 h 6"/>
                <a:gd name="T12" fmla="*/ 12 w 227"/>
                <a:gd name="T13" fmla="*/ 0 h 6"/>
                <a:gd name="T14" fmla="*/ 10 w 227"/>
                <a:gd name="T15" fmla="*/ 0 h 6"/>
                <a:gd name="T16" fmla="*/ 8 w 227"/>
                <a:gd name="T17" fmla="*/ 0 h 6"/>
                <a:gd name="T18" fmla="*/ 8 w 227"/>
                <a:gd name="T19" fmla="*/ 6 h 6"/>
                <a:gd name="T20" fmla="*/ 8 w 227"/>
                <a:gd name="T21" fmla="*/ 6 h 6"/>
                <a:gd name="T22" fmla="*/ 8 w 227"/>
                <a:gd name="T23" fmla="*/ 6 h 6"/>
                <a:gd name="T24" fmla="*/ 8 w 227"/>
                <a:gd name="T25" fmla="*/ 6 h 6"/>
                <a:gd name="T26" fmla="*/ 8 w 227"/>
                <a:gd name="T27" fmla="*/ 6 h 6"/>
                <a:gd name="T28" fmla="*/ 0 w 227"/>
                <a:gd name="T29" fmla="*/ 6 h 6"/>
                <a:gd name="T30" fmla="*/ 0 w 227"/>
                <a:gd name="T31" fmla="*/ 6 h 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27" h="6">
                  <a:moveTo>
                    <a:pt x="227" y="0"/>
                  </a:moveTo>
                  <a:lnTo>
                    <a:pt x="209" y="0"/>
                  </a:lnTo>
                  <a:lnTo>
                    <a:pt x="197" y="0"/>
                  </a:lnTo>
                  <a:lnTo>
                    <a:pt x="178" y="0"/>
                  </a:lnTo>
                  <a:lnTo>
                    <a:pt x="160" y="0"/>
                  </a:lnTo>
                  <a:lnTo>
                    <a:pt x="147" y="0"/>
                  </a:lnTo>
                  <a:lnTo>
                    <a:pt x="129" y="0"/>
                  </a:lnTo>
                  <a:lnTo>
                    <a:pt x="111" y="0"/>
                  </a:lnTo>
                  <a:lnTo>
                    <a:pt x="98" y="0"/>
                  </a:lnTo>
                  <a:lnTo>
                    <a:pt x="80" y="6"/>
                  </a:lnTo>
                  <a:lnTo>
                    <a:pt x="61" y="6"/>
                  </a:lnTo>
                  <a:lnTo>
                    <a:pt x="49" y="6"/>
                  </a:lnTo>
                  <a:lnTo>
                    <a:pt x="31" y="6"/>
                  </a:lnTo>
                  <a:lnTo>
                    <a:pt x="12" y="6"/>
                  </a:lnTo>
                  <a:lnTo>
                    <a:pt x="0" y="6"/>
                  </a:lnTo>
                </a:path>
              </a:pathLst>
            </a:custGeom>
            <a:solidFill>
              <a:srgbClr val="0000FF"/>
            </a:solidFill>
            <a:ln w="9525">
              <a:solidFill>
                <a:srgbClr val="000000"/>
              </a:solidFill>
              <a:prstDash val="solid"/>
              <a:round/>
              <a:headEnd/>
              <a:tailEnd/>
            </a:ln>
          </p:spPr>
          <p:txBody>
            <a:bodyPr/>
            <a:lstStyle/>
            <a:p>
              <a:endParaRPr lang="en-US"/>
            </a:p>
          </p:txBody>
        </p:sp>
        <p:sp>
          <p:nvSpPr>
            <p:cNvPr id="315852" name="Freeform 456">
              <a:extLst>
                <a:ext uri="{FF2B5EF4-FFF2-40B4-BE49-F238E27FC236}">
                  <a16:creationId xmlns:a16="http://schemas.microsoft.com/office/drawing/2014/main" id="{AA1B27D1-DA32-67F8-6B02-1F3986704DEB}"/>
                </a:ext>
              </a:extLst>
            </p:cNvPr>
            <p:cNvSpPr>
              <a:spLocks/>
            </p:cNvSpPr>
            <p:nvPr/>
          </p:nvSpPr>
          <p:spPr bwMode="auto">
            <a:xfrm>
              <a:off x="3296" y="2623"/>
              <a:ext cx="213" cy="6"/>
            </a:xfrm>
            <a:custGeom>
              <a:avLst/>
              <a:gdLst>
                <a:gd name="T0" fmla="*/ 21 w 227"/>
                <a:gd name="T1" fmla="*/ 0 h 6"/>
                <a:gd name="T2" fmla="*/ 20 w 227"/>
                <a:gd name="T3" fmla="*/ 0 h 6"/>
                <a:gd name="T4" fmla="*/ 19 w 227"/>
                <a:gd name="T5" fmla="*/ 0 h 6"/>
                <a:gd name="T6" fmla="*/ 17 w 227"/>
                <a:gd name="T7" fmla="*/ 0 h 6"/>
                <a:gd name="T8" fmla="*/ 15 w 227"/>
                <a:gd name="T9" fmla="*/ 0 h 6"/>
                <a:gd name="T10" fmla="*/ 14 w 227"/>
                <a:gd name="T11" fmla="*/ 0 h 6"/>
                <a:gd name="T12" fmla="*/ 12 w 227"/>
                <a:gd name="T13" fmla="*/ 0 h 6"/>
                <a:gd name="T14" fmla="*/ 10 w 227"/>
                <a:gd name="T15" fmla="*/ 0 h 6"/>
                <a:gd name="T16" fmla="*/ 8 w 227"/>
                <a:gd name="T17" fmla="*/ 0 h 6"/>
                <a:gd name="T18" fmla="*/ 8 w 227"/>
                <a:gd name="T19" fmla="*/ 6 h 6"/>
                <a:gd name="T20" fmla="*/ 8 w 227"/>
                <a:gd name="T21" fmla="*/ 6 h 6"/>
                <a:gd name="T22" fmla="*/ 8 w 227"/>
                <a:gd name="T23" fmla="*/ 6 h 6"/>
                <a:gd name="T24" fmla="*/ 8 w 227"/>
                <a:gd name="T25" fmla="*/ 6 h 6"/>
                <a:gd name="T26" fmla="*/ 8 w 227"/>
                <a:gd name="T27" fmla="*/ 6 h 6"/>
                <a:gd name="T28" fmla="*/ 0 w 227"/>
                <a:gd name="T29" fmla="*/ 6 h 6"/>
                <a:gd name="T30" fmla="*/ 0 w 227"/>
                <a:gd name="T31" fmla="*/ 6 h 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27" h="6">
                  <a:moveTo>
                    <a:pt x="227" y="0"/>
                  </a:moveTo>
                  <a:lnTo>
                    <a:pt x="209" y="0"/>
                  </a:lnTo>
                  <a:lnTo>
                    <a:pt x="197" y="0"/>
                  </a:lnTo>
                  <a:lnTo>
                    <a:pt x="178" y="0"/>
                  </a:lnTo>
                  <a:lnTo>
                    <a:pt x="160" y="0"/>
                  </a:lnTo>
                  <a:lnTo>
                    <a:pt x="147" y="0"/>
                  </a:lnTo>
                  <a:lnTo>
                    <a:pt x="129" y="0"/>
                  </a:lnTo>
                  <a:lnTo>
                    <a:pt x="111" y="0"/>
                  </a:lnTo>
                  <a:lnTo>
                    <a:pt x="98" y="0"/>
                  </a:lnTo>
                  <a:lnTo>
                    <a:pt x="80" y="6"/>
                  </a:lnTo>
                  <a:lnTo>
                    <a:pt x="61" y="6"/>
                  </a:lnTo>
                  <a:lnTo>
                    <a:pt x="49" y="6"/>
                  </a:lnTo>
                  <a:lnTo>
                    <a:pt x="31" y="6"/>
                  </a:lnTo>
                  <a:lnTo>
                    <a:pt x="12" y="6"/>
                  </a:lnTo>
                  <a:lnTo>
                    <a:pt x="0" y="6"/>
                  </a:lnTo>
                </a:path>
              </a:pathLst>
            </a:custGeom>
            <a:solidFill>
              <a:srgbClr val="0000FF"/>
            </a:solidFill>
            <a:ln w="9525">
              <a:solidFill>
                <a:srgbClr val="000000"/>
              </a:solidFill>
              <a:prstDash val="solid"/>
              <a:round/>
              <a:headEnd/>
              <a:tailEnd/>
            </a:ln>
          </p:spPr>
          <p:txBody>
            <a:bodyPr/>
            <a:lstStyle/>
            <a:p>
              <a:endParaRPr lang="en-US"/>
            </a:p>
          </p:txBody>
        </p:sp>
        <p:sp>
          <p:nvSpPr>
            <p:cNvPr id="315853" name="Freeform 457">
              <a:extLst>
                <a:ext uri="{FF2B5EF4-FFF2-40B4-BE49-F238E27FC236}">
                  <a16:creationId xmlns:a16="http://schemas.microsoft.com/office/drawing/2014/main" id="{E871C9BD-59F1-1A89-8F76-EBD0D315F27D}"/>
                </a:ext>
              </a:extLst>
            </p:cNvPr>
            <p:cNvSpPr>
              <a:spLocks/>
            </p:cNvSpPr>
            <p:nvPr/>
          </p:nvSpPr>
          <p:spPr bwMode="auto">
            <a:xfrm>
              <a:off x="3296" y="2623"/>
              <a:ext cx="213" cy="6"/>
            </a:xfrm>
            <a:custGeom>
              <a:avLst/>
              <a:gdLst>
                <a:gd name="T0" fmla="*/ 21 w 227"/>
                <a:gd name="T1" fmla="*/ 0 h 6"/>
                <a:gd name="T2" fmla="*/ 20 w 227"/>
                <a:gd name="T3" fmla="*/ 0 h 6"/>
                <a:gd name="T4" fmla="*/ 19 w 227"/>
                <a:gd name="T5" fmla="*/ 0 h 6"/>
                <a:gd name="T6" fmla="*/ 17 w 227"/>
                <a:gd name="T7" fmla="*/ 0 h 6"/>
                <a:gd name="T8" fmla="*/ 15 w 227"/>
                <a:gd name="T9" fmla="*/ 0 h 6"/>
                <a:gd name="T10" fmla="*/ 14 w 227"/>
                <a:gd name="T11" fmla="*/ 0 h 6"/>
                <a:gd name="T12" fmla="*/ 12 w 227"/>
                <a:gd name="T13" fmla="*/ 0 h 6"/>
                <a:gd name="T14" fmla="*/ 10 w 227"/>
                <a:gd name="T15" fmla="*/ 0 h 6"/>
                <a:gd name="T16" fmla="*/ 8 w 227"/>
                <a:gd name="T17" fmla="*/ 0 h 6"/>
                <a:gd name="T18" fmla="*/ 8 w 227"/>
                <a:gd name="T19" fmla="*/ 6 h 6"/>
                <a:gd name="T20" fmla="*/ 8 w 227"/>
                <a:gd name="T21" fmla="*/ 6 h 6"/>
                <a:gd name="T22" fmla="*/ 8 w 227"/>
                <a:gd name="T23" fmla="*/ 6 h 6"/>
                <a:gd name="T24" fmla="*/ 8 w 227"/>
                <a:gd name="T25" fmla="*/ 6 h 6"/>
                <a:gd name="T26" fmla="*/ 8 w 227"/>
                <a:gd name="T27" fmla="*/ 6 h 6"/>
                <a:gd name="T28" fmla="*/ 0 w 227"/>
                <a:gd name="T29" fmla="*/ 6 h 6"/>
                <a:gd name="T30" fmla="*/ 0 w 227"/>
                <a:gd name="T31" fmla="*/ 6 h 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27" h="6">
                  <a:moveTo>
                    <a:pt x="227" y="0"/>
                  </a:moveTo>
                  <a:lnTo>
                    <a:pt x="209" y="0"/>
                  </a:lnTo>
                  <a:lnTo>
                    <a:pt x="197" y="0"/>
                  </a:lnTo>
                  <a:lnTo>
                    <a:pt x="178" y="0"/>
                  </a:lnTo>
                  <a:lnTo>
                    <a:pt x="160" y="0"/>
                  </a:lnTo>
                  <a:lnTo>
                    <a:pt x="147" y="0"/>
                  </a:lnTo>
                  <a:lnTo>
                    <a:pt x="129" y="0"/>
                  </a:lnTo>
                  <a:lnTo>
                    <a:pt x="111" y="0"/>
                  </a:lnTo>
                  <a:lnTo>
                    <a:pt x="98" y="0"/>
                  </a:lnTo>
                  <a:lnTo>
                    <a:pt x="80" y="6"/>
                  </a:lnTo>
                  <a:lnTo>
                    <a:pt x="61" y="6"/>
                  </a:lnTo>
                  <a:lnTo>
                    <a:pt x="49" y="6"/>
                  </a:lnTo>
                  <a:lnTo>
                    <a:pt x="31" y="6"/>
                  </a:lnTo>
                  <a:lnTo>
                    <a:pt x="12" y="6"/>
                  </a:lnTo>
                  <a:lnTo>
                    <a:pt x="0" y="6"/>
                  </a:lnTo>
                </a:path>
              </a:pathLst>
            </a:custGeom>
            <a:solidFill>
              <a:srgbClr val="0000FF"/>
            </a:solidFill>
            <a:ln w="9525">
              <a:solidFill>
                <a:srgbClr val="000000"/>
              </a:solidFill>
              <a:prstDash val="solid"/>
              <a:round/>
              <a:headEnd/>
              <a:tailEnd/>
            </a:ln>
          </p:spPr>
          <p:txBody>
            <a:bodyPr/>
            <a:lstStyle/>
            <a:p>
              <a:endParaRPr lang="en-US"/>
            </a:p>
          </p:txBody>
        </p:sp>
        <p:sp>
          <p:nvSpPr>
            <p:cNvPr id="315854" name="Freeform 458">
              <a:extLst>
                <a:ext uri="{FF2B5EF4-FFF2-40B4-BE49-F238E27FC236}">
                  <a16:creationId xmlns:a16="http://schemas.microsoft.com/office/drawing/2014/main" id="{59723A2C-47D5-8CDD-0439-E24F83CA64F6}"/>
                </a:ext>
              </a:extLst>
            </p:cNvPr>
            <p:cNvSpPr>
              <a:spLocks/>
            </p:cNvSpPr>
            <p:nvPr/>
          </p:nvSpPr>
          <p:spPr bwMode="auto">
            <a:xfrm>
              <a:off x="3296" y="2623"/>
              <a:ext cx="213" cy="6"/>
            </a:xfrm>
            <a:custGeom>
              <a:avLst/>
              <a:gdLst>
                <a:gd name="T0" fmla="*/ 21 w 227"/>
                <a:gd name="T1" fmla="*/ 0 h 6"/>
                <a:gd name="T2" fmla="*/ 20 w 227"/>
                <a:gd name="T3" fmla="*/ 0 h 6"/>
                <a:gd name="T4" fmla="*/ 19 w 227"/>
                <a:gd name="T5" fmla="*/ 0 h 6"/>
                <a:gd name="T6" fmla="*/ 17 w 227"/>
                <a:gd name="T7" fmla="*/ 0 h 6"/>
                <a:gd name="T8" fmla="*/ 15 w 227"/>
                <a:gd name="T9" fmla="*/ 0 h 6"/>
                <a:gd name="T10" fmla="*/ 14 w 227"/>
                <a:gd name="T11" fmla="*/ 0 h 6"/>
                <a:gd name="T12" fmla="*/ 12 w 227"/>
                <a:gd name="T13" fmla="*/ 0 h 6"/>
                <a:gd name="T14" fmla="*/ 10 w 227"/>
                <a:gd name="T15" fmla="*/ 0 h 6"/>
                <a:gd name="T16" fmla="*/ 8 w 227"/>
                <a:gd name="T17" fmla="*/ 0 h 6"/>
                <a:gd name="T18" fmla="*/ 8 w 227"/>
                <a:gd name="T19" fmla="*/ 6 h 6"/>
                <a:gd name="T20" fmla="*/ 8 w 227"/>
                <a:gd name="T21" fmla="*/ 6 h 6"/>
                <a:gd name="T22" fmla="*/ 8 w 227"/>
                <a:gd name="T23" fmla="*/ 6 h 6"/>
                <a:gd name="T24" fmla="*/ 8 w 227"/>
                <a:gd name="T25" fmla="*/ 6 h 6"/>
                <a:gd name="T26" fmla="*/ 8 w 227"/>
                <a:gd name="T27" fmla="*/ 6 h 6"/>
                <a:gd name="T28" fmla="*/ 0 w 227"/>
                <a:gd name="T29" fmla="*/ 6 h 6"/>
                <a:gd name="T30" fmla="*/ 0 w 227"/>
                <a:gd name="T31" fmla="*/ 6 h 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27" h="6">
                  <a:moveTo>
                    <a:pt x="227" y="0"/>
                  </a:moveTo>
                  <a:lnTo>
                    <a:pt x="209" y="0"/>
                  </a:lnTo>
                  <a:lnTo>
                    <a:pt x="197" y="0"/>
                  </a:lnTo>
                  <a:lnTo>
                    <a:pt x="178" y="0"/>
                  </a:lnTo>
                  <a:lnTo>
                    <a:pt x="160" y="0"/>
                  </a:lnTo>
                  <a:lnTo>
                    <a:pt x="147" y="0"/>
                  </a:lnTo>
                  <a:lnTo>
                    <a:pt x="129" y="0"/>
                  </a:lnTo>
                  <a:lnTo>
                    <a:pt x="111" y="0"/>
                  </a:lnTo>
                  <a:lnTo>
                    <a:pt x="98" y="0"/>
                  </a:lnTo>
                  <a:lnTo>
                    <a:pt x="80" y="6"/>
                  </a:lnTo>
                  <a:lnTo>
                    <a:pt x="61" y="6"/>
                  </a:lnTo>
                  <a:lnTo>
                    <a:pt x="49" y="6"/>
                  </a:lnTo>
                  <a:lnTo>
                    <a:pt x="31" y="6"/>
                  </a:lnTo>
                  <a:lnTo>
                    <a:pt x="12" y="6"/>
                  </a:lnTo>
                  <a:lnTo>
                    <a:pt x="0" y="6"/>
                  </a:lnTo>
                </a:path>
              </a:pathLst>
            </a:custGeom>
            <a:solidFill>
              <a:srgbClr val="0000FF"/>
            </a:solidFill>
            <a:ln w="9525">
              <a:solidFill>
                <a:srgbClr val="000000"/>
              </a:solidFill>
              <a:prstDash val="solid"/>
              <a:round/>
              <a:headEnd/>
              <a:tailEnd/>
            </a:ln>
          </p:spPr>
          <p:txBody>
            <a:bodyPr/>
            <a:lstStyle/>
            <a:p>
              <a:endParaRPr lang="en-US"/>
            </a:p>
          </p:txBody>
        </p:sp>
        <p:sp>
          <p:nvSpPr>
            <p:cNvPr id="315855" name="Freeform 459">
              <a:extLst>
                <a:ext uri="{FF2B5EF4-FFF2-40B4-BE49-F238E27FC236}">
                  <a16:creationId xmlns:a16="http://schemas.microsoft.com/office/drawing/2014/main" id="{691E4960-9E54-35FB-095E-7E70D7AA8CD3}"/>
                </a:ext>
              </a:extLst>
            </p:cNvPr>
            <p:cNvSpPr>
              <a:spLocks/>
            </p:cNvSpPr>
            <p:nvPr/>
          </p:nvSpPr>
          <p:spPr bwMode="auto">
            <a:xfrm>
              <a:off x="3296" y="2623"/>
              <a:ext cx="213" cy="6"/>
            </a:xfrm>
            <a:custGeom>
              <a:avLst/>
              <a:gdLst>
                <a:gd name="T0" fmla="*/ 21 w 227"/>
                <a:gd name="T1" fmla="*/ 0 h 6"/>
                <a:gd name="T2" fmla="*/ 20 w 227"/>
                <a:gd name="T3" fmla="*/ 0 h 6"/>
                <a:gd name="T4" fmla="*/ 19 w 227"/>
                <a:gd name="T5" fmla="*/ 0 h 6"/>
                <a:gd name="T6" fmla="*/ 17 w 227"/>
                <a:gd name="T7" fmla="*/ 0 h 6"/>
                <a:gd name="T8" fmla="*/ 15 w 227"/>
                <a:gd name="T9" fmla="*/ 0 h 6"/>
                <a:gd name="T10" fmla="*/ 14 w 227"/>
                <a:gd name="T11" fmla="*/ 0 h 6"/>
                <a:gd name="T12" fmla="*/ 12 w 227"/>
                <a:gd name="T13" fmla="*/ 0 h 6"/>
                <a:gd name="T14" fmla="*/ 10 w 227"/>
                <a:gd name="T15" fmla="*/ 0 h 6"/>
                <a:gd name="T16" fmla="*/ 8 w 227"/>
                <a:gd name="T17" fmla="*/ 0 h 6"/>
                <a:gd name="T18" fmla="*/ 8 w 227"/>
                <a:gd name="T19" fmla="*/ 6 h 6"/>
                <a:gd name="T20" fmla="*/ 8 w 227"/>
                <a:gd name="T21" fmla="*/ 6 h 6"/>
                <a:gd name="T22" fmla="*/ 8 w 227"/>
                <a:gd name="T23" fmla="*/ 6 h 6"/>
                <a:gd name="T24" fmla="*/ 8 w 227"/>
                <a:gd name="T25" fmla="*/ 6 h 6"/>
                <a:gd name="T26" fmla="*/ 8 w 227"/>
                <a:gd name="T27" fmla="*/ 6 h 6"/>
                <a:gd name="T28" fmla="*/ 0 w 227"/>
                <a:gd name="T29" fmla="*/ 6 h 6"/>
                <a:gd name="T30" fmla="*/ 0 w 227"/>
                <a:gd name="T31" fmla="*/ 6 h 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27" h="6">
                  <a:moveTo>
                    <a:pt x="227" y="0"/>
                  </a:moveTo>
                  <a:lnTo>
                    <a:pt x="209" y="0"/>
                  </a:lnTo>
                  <a:lnTo>
                    <a:pt x="197" y="0"/>
                  </a:lnTo>
                  <a:lnTo>
                    <a:pt x="178" y="0"/>
                  </a:lnTo>
                  <a:lnTo>
                    <a:pt x="160" y="0"/>
                  </a:lnTo>
                  <a:lnTo>
                    <a:pt x="147" y="0"/>
                  </a:lnTo>
                  <a:lnTo>
                    <a:pt x="129" y="0"/>
                  </a:lnTo>
                  <a:lnTo>
                    <a:pt x="111" y="0"/>
                  </a:lnTo>
                  <a:lnTo>
                    <a:pt x="98" y="0"/>
                  </a:lnTo>
                  <a:lnTo>
                    <a:pt x="80" y="6"/>
                  </a:lnTo>
                  <a:lnTo>
                    <a:pt x="61" y="6"/>
                  </a:lnTo>
                  <a:lnTo>
                    <a:pt x="49" y="6"/>
                  </a:lnTo>
                  <a:lnTo>
                    <a:pt x="31" y="6"/>
                  </a:lnTo>
                  <a:lnTo>
                    <a:pt x="12" y="6"/>
                  </a:lnTo>
                  <a:lnTo>
                    <a:pt x="0" y="6"/>
                  </a:lnTo>
                </a:path>
              </a:pathLst>
            </a:custGeom>
            <a:solidFill>
              <a:srgbClr val="0000FF"/>
            </a:solidFill>
            <a:ln w="9525">
              <a:solidFill>
                <a:srgbClr val="000000"/>
              </a:solidFill>
              <a:prstDash val="solid"/>
              <a:round/>
              <a:headEnd/>
              <a:tailEnd/>
            </a:ln>
          </p:spPr>
          <p:txBody>
            <a:bodyPr/>
            <a:lstStyle/>
            <a:p>
              <a:endParaRPr lang="en-US"/>
            </a:p>
          </p:txBody>
        </p:sp>
        <p:sp>
          <p:nvSpPr>
            <p:cNvPr id="315856" name="Freeform 460">
              <a:extLst>
                <a:ext uri="{FF2B5EF4-FFF2-40B4-BE49-F238E27FC236}">
                  <a16:creationId xmlns:a16="http://schemas.microsoft.com/office/drawing/2014/main" id="{36ADFF5A-52F1-BD1B-18CF-EE77330B38F7}"/>
                </a:ext>
              </a:extLst>
            </p:cNvPr>
            <p:cNvSpPr>
              <a:spLocks/>
            </p:cNvSpPr>
            <p:nvPr/>
          </p:nvSpPr>
          <p:spPr bwMode="auto">
            <a:xfrm>
              <a:off x="3296" y="2623"/>
              <a:ext cx="213" cy="6"/>
            </a:xfrm>
            <a:custGeom>
              <a:avLst/>
              <a:gdLst>
                <a:gd name="T0" fmla="*/ 21 w 227"/>
                <a:gd name="T1" fmla="*/ 0 h 6"/>
                <a:gd name="T2" fmla="*/ 20 w 227"/>
                <a:gd name="T3" fmla="*/ 0 h 6"/>
                <a:gd name="T4" fmla="*/ 19 w 227"/>
                <a:gd name="T5" fmla="*/ 0 h 6"/>
                <a:gd name="T6" fmla="*/ 17 w 227"/>
                <a:gd name="T7" fmla="*/ 0 h 6"/>
                <a:gd name="T8" fmla="*/ 15 w 227"/>
                <a:gd name="T9" fmla="*/ 0 h 6"/>
                <a:gd name="T10" fmla="*/ 14 w 227"/>
                <a:gd name="T11" fmla="*/ 0 h 6"/>
                <a:gd name="T12" fmla="*/ 12 w 227"/>
                <a:gd name="T13" fmla="*/ 0 h 6"/>
                <a:gd name="T14" fmla="*/ 10 w 227"/>
                <a:gd name="T15" fmla="*/ 0 h 6"/>
                <a:gd name="T16" fmla="*/ 8 w 227"/>
                <a:gd name="T17" fmla="*/ 0 h 6"/>
                <a:gd name="T18" fmla="*/ 8 w 227"/>
                <a:gd name="T19" fmla="*/ 6 h 6"/>
                <a:gd name="T20" fmla="*/ 8 w 227"/>
                <a:gd name="T21" fmla="*/ 6 h 6"/>
                <a:gd name="T22" fmla="*/ 8 w 227"/>
                <a:gd name="T23" fmla="*/ 6 h 6"/>
                <a:gd name="T24" fmla="*/ 8 w 227"/>
                <a:gd name="T25" fmla="*/ 6 h 6"/>
                <a:gd name="T26" fmla="*/ 8 w 227"/>
                <a:gd name="T27" fmla="*/ 6 h 6"/>
                <a:gd name="T28" fmla="*/ 0 w 227"/>
                <a:gd name="T29" fmla="*/ 6 h 6"/>
                <a:gd name="T30" fmla="*/ 0 w 227"/>
                <a:gd name="T31" fmla="*/ 6 h 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27" h="6">
                  <a:moveTo>
                    <a:pt x="227" y="0"/>
                  </a:moveTo>
                  <a:lnTo>
                    <a:pt x="209" y="0"/>
                  </a:lnTo>
                  <a:lnTo>
                    <a:pt x="197" y="0"/>
                  </a:lnTo>
                  <a:lnTo>
                    <a:pt x="178" y="0"/>
                  </a:lnTo>
                  <a:lnTo>
                    <a:pt x="160" y="0"/>
                  </a:lnTo>
                  <a:lnTo>
                    <a:pt x="147" y="0"/>
                  </a:lnTo>
                  <a:lnTo>
                    <a:pt x="129" y="0"/>
                  </a:lnTo>
                  <a:lnTo>
                    <a:pt x="111" y="0"/>
                  </a:lnTo>
                  <a:lnTo>
                    <a:pt x="98" y="0"/>
                  </a:lnTo>
                  <a:lnTo>
                    <a:pt x="80" y="6"/>
                  </a:lnTo>
                  <a:lnTo>
                    <a:pt x="61" y="6"/>
                  </a:lnTo>
                  <a:lnTo>
                    <a:pt x="49" y="6"/>
                  </a:lnTo>
                  <a:lnTo>
                    <a:pt x="31" y="6"/>
                  </a:lnTo>
                  <a:lnTo>
                    <a:pt x="12" y="6"/>
                  </a:lnTo>
                  <a:lnTo>
                    <a:pt x="0" y="6"/>
                  </a:lnTo>
                </a:path>
              </a:pathLst>
            </a:custGeom>
            <a:solidFill>
              <a:srgbClr val="0000FF"/>
            </a:solidFill>
            <a:ln w="9525">
              <a:solidFill>
                <a:srgbClr val="000000"/>
              </a:solidFill>
              <a:prstDash val="solid"/>
              <a:round/>
              <a:headEnd/>
              <a:tailEnd/>
            </a:ln>
          </p:spPr>
          <p:txBody>
            <a:bodyPr/>
            <a:lstStyle/>
            <a:p>
              <a:endParaRPr lang="en-US"/>
            </a:p>
          </p:txBody>
        </p:sp>
        <p:sp>
          <p:nvSpPr>
            <p:cNvPr id="315857" name="Freeform 461">
              <a:extLst>
                <a:ext uri="{FF2B5EF4-FFF2-40B4-BE49-F238E27FC236}">
                  <a16:creationId xmlns:a16="http://schemas.microsoft.com/office/drawing/2014/main" id="{8EC25E48-1487-F616-7C13-57D6DE396693}"/>
                </a:ext>
              </a:extLst>
            </p:cNvPr>
            <p:cNvSpPr>
              <a:spLocks/>
            </p:cNvSpPr>
            <p:nvPr/>
          </p:nvSpPr>
          <p:spPr bwMode="auto">
            <a:xfrm>
              <a:off x="3296" y="2623"/>
              <a:ext cx="213" cy="6"/>
            </a:xfrm>
            <a:custGeom>
              <a:avLst/>
              <a:gdLst>
                <a:gd name="T0" fmla="*/ 21 w 227"/>
                <a:gd name="T1" fmla="*/ 0 h 6"/>
                <a:gd name="T2" fmla="*/ 20 w 227"/>
                <a:gd name="T3" fmla="*/ 0 h 6"/>
                <a:gd name="T4" fmla="*/ 19 w 227"/>
                <a:gd name="T5" fmla="*/ 0 h 6"/>
                <a:gd name="T6" fmla="*/ 17 w 227"/>
                <a:gd name="T7" fmla="*/ 0 h 6"/>
                <a:gd name="T8" fmla="*/ 15 w 227"/>
                <a:gd name="T9" fmla="*/ 0 h 6"/>
                <a:gd name="T10" fmla="*/ 14 w 227"/>
                <a:gd name="T11" fmla="*/ 0 h 6"/>
                <a:gd name="T12" fmla="*/ 12 w 227"/>
                <a:gd name="T13" fmla="*/ 0 h 6"/>
                <a:gd name="T14" fmla="*/ 10 w 227"/>
                <a:gd name="T15" fmla="*/ 0 h 6"/>
                <a:gd name="T16" fmla="*/ 8 w 227"/>
                <a:gd name="T17" fmla="*/ 0 h 6"/>
                <a:gd name="T18" fmla="*/ 8 w 227"/>
                <a:gd name="T19" fmla="*/ 6 h 6"/>
                <a:gd name="T20" fmla="*/ 8 w 227"/>
                <a:gd name="T21" fmla="*/ 6 h 6"/>
                <a:gd name="T22" fmla="*/ 8 w 227"/>
                <a:gd name="T23" fmla="*/ 6 h 6"/>
                <a:gd name="T24" fmla="*/ 8 w 227"/>
                <a:gd name="T25" fmla="*/ 6 h 6"/>
                <a:gd name="T26" fmla="*/ 8 w 227"/>
                <a:gd name="T27" fmla="*/ 6 h 6"/>
                <a:gd name="T28" fmla="*/ 0 w 227"/>
                <a:gd name="T29" fmla="*/ 6 h 6"/>
                <a:gd name="T30" fmla="*/ 0 w 227"/>
                <a:gd name="T31" fmla="*/ 6 h 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27" h="6">
                  <a:moveTo>
                    <a:pt x="227" y="0"/>
                  </a:moveTo>
                  <a:lnTo>
                    <a:pt x="209" y="0"/>
                  </a:lnTo>
                  <a:lnTo>
                    <a:pt x="197" y="0"/>
                  </a:lnTo>
                  <a:lnTo>
                    <a:pt x="178" y="0"/>
                  </a:lnTo>
                  <a:lnTo>
                    <a:pt x="160" y="0"/>
                  </a:lnTo>
                  <a:lnTo>
                    <a:pt x="147" y="0"/>
                  </a:lnTo>
                  <a:lnTo>
                    <a:pt x="129" y="0"/>
                  </a:lnTo>
                  <a:lnTo>
                    <a:pt x="111" y="0"/>
                  </a:lnTo>
                  <a:lnTo>
                    <a:pt x="98" y="0"/>
                  </a:lnTo>
                  <a:lnTo>
                    <a:pt x="80" y="6"/>
                  </a:lnTo>
                  <a:lnTo>
                    <a:pt x="61" y="6"/>
                  </a:lnTo>
                  <a:lnTo>
                    <a:pt x="49" y="6"/>
                  </a:lnTo>
                  <a:lnTo>
                    <a:pt x="31" y="6"/>
                  </a:lnTo>
                  <a:lnTo>
                    <a:pt x="12" y="6"/>
                  </a:lnTo>
                  <a:lnTo>
                    <a:pt x="0" y="6"/>
                  </a:lnTo>
                </a:path>
              </a:pathLst>
            </a:custGeom>
            <a:solidFill>
              <a:srgbClr val="0000FF"/>
            </a:solidFill>
            <a:ln w="9525">
              <a:solidFill>
                <a:srgbClr val="000000"/>
              </a:solidFill>
              <a:prstDash val="solid"/>
              <a:round/>
              <a:headEnd/>
              <a:tailEnd/>
            </a:ln>
          </p:spPr>
          <p:txBody>
            <a:bodyPr/>
            <a:lstStyle/>
            <a:p>
              <a:endParaRPr lang="en-US"/>
            </a:p>
          </p:txBody>
        </p:sp>
        <p:sp>
          <p:nvSpPr>
            <p:cNvPr id="315858" name="Freeform 462">
              <a:extLst>
                <a:ext uri="{FF2B5EF4-FFF2-40B4-BE49-F238E27FC236}">
                  <a16:creationId xmlns:a16="http://schemas.microsoft.com/office/drawing/2014/main" id="{46560B55-A8F5-540C-4297-517059086DD7}"/>
                </a:ext>
              </a:extLst>
            </p:cNvPr>
            <p:cNvSpPr>
              <a:spLocks/>
            </p:cNvSpPr>
            <p:nvPr/>
          </p:nvSpPr>
          <p:spPr bwMode="auto">
            <a:xfrm>
              <a:off x="2146" y="2629"/>
              <a:ext cx="1150" cy="1004"/>
            </a:xfrm>
            <a:custGeom>
              <a:avLst/>
              <a:gdLst>
                <a:gd name="T0" fmla="*/ 93 w 1230"/>
                <a:gd name="T1" fmla="*/ 7 h 1074"/>
                <a:gd name="T2" fmla="*/ 93 w 1230"/>
                <a:gd name="T3" fmla="*/ 7 h 1074"/>
                <a:gd name="T4" fmla="*/ 88 w 1230"/>
                <a:gd name="T5" fmla="*/ 7 h 1074"/>
                <a:gd name="T6" fmla="*/ 87 w 1230"/>
                <a:gd name="T7" fmla="*/ 7 h 1074"/>
                <a:gd name="T8" fmla="*/ 84 w 1230"/>
                <a:gd name="T9" fmla="*/ 10 h 1074"/>
                <a:gd name="T10" fmla="*/ 81 w 1230"/>
                <a:gd name="T11" fmla="*/ 13 h 1074"/>
                <a:gd name="T12" fmla="*/ 79 w 1230"/>
                <a:gd name="T13" fmla="*/ 15 h 1074"/>
                <a:gd name="T14" fmla="*/ 76 w 1230"/>
                <a:gd name="T15" fmla="*/ 18 h 1074"/>
                <a:gd name="T16" fmla="*/ 74 w 1230"/>
                <a:gd name="T17" fmla="*/ 20 h 1074"/>
                <a:gd name="T18" fmla="*/ 71 w 1230"/>
                <a:gd name="T19" fmla="*/ 21 h 1074"/>
                <a:gd name="T20" fmla="*/ 69 w 1230"/>
                <a:gd name="T21" fmla="*/ 24 h 1074"/>
                <a:gd name="T22" fmla="*/ 66 w 1230"/>
                <a:gd name="T23" fmla="*/ 26 h 1074"/>
                <a:gd name="T24" fmla="*/ 63 w 1230"/>
                <a:gd name="T25" fmla="*/ 28 h 1074"/>
                <a:gd name="T26" fmla="*/ 61 w 1230"/>
                <a:gd name="T27" fmla="*/ 30 h 1074"/>
                <a:gd name="T28" fmla="*/ 58 w 1230"/>
                <a:gd name="T29" fmla="*/ 32 h 1074"/>
                <a:gd name="T30" fmla="*/ 57 w 1230"/>
                <a:gd name="T31" fmla="*/ 34 h 1074"/>
                <a:gd name="T32" fmla="*/ 54 w 1230"/>
                <a:gd name="T33" fmla="*/ 36 h 1074"/>
                <a:gd name="T34" fmla="*/ 50 w 1230"/>
                <a:gd name="T35" fmla="*/ 38 h 1074"/>
                <a:gd name="T36" fmla="*/ 48 w 1230"/>
                <a:gd name="T37" fmla="*/ 41 h 1074"/>
                <a:gd name="T38" fmla="*/ 47 w 1230"/>
                <a:gd name="T39" fmla="*/ 44 h 1074"/>
                <a:gd name="T40" fmla="*/ 44 w 1230"/>
                <a:gd name="T41" fmla="*/ 47 h 1074"/>
                <a:gd name="T42" fmla="*/ 41 w 1230"/>
                <a:gd name="T43" fmla="*/ 47 h 1074"/>
                <a:gd name="T44" fmla="*/ 38 w 1230"/>
                <a:gd name="T45" fmla="*/ 50 h 1074"/>
                <a:gd name="T46" fmla="*/ 36 w 1230"/>
                <a:gd name="T47" fmla="*/ 51 h 1074"/>
                <a:gd name="T48" fmla="*/ 34 w 1230"/>
                <a:gd name="T49" fmla="*/ 54 h 1074"/>
                <a:gd name="T50" fmla="*/ 32 w 1230"/>
                <a:gd name="T51" fmla="*/ 57 h 1074"/>
                <a:gd name="T52" fmla="*/ 28 w 1230"/>
                <a:gd name="T53" fmla="*/ 58 h 1074"/>
                <a:gd name="T54" fmla="*/ 26 w 1230"/>
                <a:gd name="T55" fmla="*/ 61 h 1074"/>
                <a:gd name="T56" fmla="*/ 22 w 1230"/>
                <a:gd name="T57" fmla="*/ 63 h 1074"/>
                <a:gd name="T58" fmla="*/ 20 w 1230"/>
                <a:gd name="T59" fmla="*/ 65 h 1074"/>
                <a:gd name="T60" fmla="*/ 18 w 1230"/>
                <a:gd name="T61" fmla="*/ 67 h 1074"/>
                <a:gd name="T62" fmla="*/ 16 w 1230"/>
                <a:gd name="T63" fmla="*/ 70 h 1074"/>
                <a:gd name="T64" fmla="*/ 13 w 1230"/>
                <a:gd name="T65" fmla="*/ 71 h 1074"/>
                <a:gd name="T66" fmla="*/ 10 w 1230"/>
                <a:gd name="T67" fmla="*/ 74 h 1074"/>
                <a:gd name="T68" fmla="*/ 7 w 1230"/>
                <a:gd name="T69" fmla="*/ 76 h 1074"/>
                <a:gd name="T70" fmla="*/ 7 w 1230"/>
                <a:gd name="T71" fmla="*/ 79 h 1074"/>
                <a:gd name="T72" fmla="*/ 7 w 1230"/>
                <a:gd name="T73" fmla="*/ 81 h 1074"/>
                <a:gd name="T74" fmla="*/ 0 w 1230"/>
                <a:gd name="T75" fmla="*/ 83 h 107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230" h="1074">
                  <a:moveTo>
                    <a:pt x="1230" y="0"/>
                  </a:moveTo>
                  <a:lnTo>
                    <a:pt x="1211" y="12"/>
                  </a:lnTo>
                  <a:lnTo>
                    <a:pt x="1193" y="31"/>
                  </a:lnTo>
                  <a:lnTo>
                    <a:pt x="1181" y="43"/>
                  </a:lnTo>
                  <a:lnTo>
                    <a:pt x="1162" y="55"/>
                  </a:lnTo>
                  <a:lnTo>
                    <a:pt x="1144" y="74"/>
                  </a:lnTo>
                  <a:lnTo>
                    <a:pt x="1132" y="86"/>
                  </a:lnTo>
                  <a:lnTo>
                    <a:pt x="1113" y="98"/>
                  </a:lnTo>
                  <a:lnTo>
                    <a:pt x="1095" y="117"/>
                  </a:lnTo>
                  <a:lnTo>
                    <a:pt x="1082" y="129"/>
                  </a:lnTo>
                  <a:lnTo>
                    <a:pt x="1064" y="141"/>
                  </a:lnTo>
                  <a:lnTo>
                    <a:pt x="1045" y="160"/>
                  </a:lnTo>
                  <a:lnTo>
                    <a:pt x="1033" y="172"/>
                  </a:lnTo>
                  <a:lnTo>
                    <a:pt x="1015" y="184"/>
                  </a:lnTo>
                  <a:lnTo>
                    <a:pt x="996" y="203"/>
                  </a:lnTo>
                  <a:lnTo>
                    <a:pt x="984" y="215"/>
                  </a:lnTo>
                  <a:lnTo>
                    <a:pt x="966" y="227"/>
                  </a:lnTo>
                  <a:lnTo>
                    <a:pt x="947" y="246"/>
                  </a:lnTo>
                  <a:lnTo>
                    <a:pt x="935" y="258"/>
                  </a:lnTo>
                  <a:lnTo>
                    <a:pt x="916" y="270"/>
                  </a:lnTo>
                  <a:lnTo>
                    <a:pt x="898" y="288"/>
                  </a:lnTo>
                  <a:lnTo>
                    <a:pt x="886" y="301"/>
                  </a:lnTo>
                  <a:lnTo>
                    <a:pt x="867" y="313"/>
                  </a:lnTo>
                  <a:lnTo>
                    <a:pt x="849" y="331"/>
                  </a:lnTo>
                  <a:lnTo>
                    <a:pt x="836" y="344"/>
                  </a:lnTo>
                  <a:lnTo>
                    <a:pt x="818" y="356"/>
                  </a:lnTo>
                  <a:lnTo>
                    <a:pt x="800" y="374"/>
                  </a:lnTo>
                  <a:lnTo>
                    <a:pt x="787" y="387"/>
                  </a:lnTo>
                  <a:lnTo>
                    <a:pt x="769" y="399"/>
                  </a:lnTo>
                  <a:lnTo>
                    <a:pt x="750" y="417"/>
                  </a:lnTo>
                  <a:lnTo>
                    <a:pt x="738" y="430"/>
                  </a:lnTo>
                  <a:lnTo>
                    <a:pt x="720" y="442"/>
                  </a:lnTo>
                  <a:lnTo>
                    <a:pt x="701" y="460"/>
                  </a:lnTo>
                  <a:lnTo>
                    <a:pt x="689" y="473"/>
                  </a:lnTo>
                  <a:lnTo>
                    <a:pt x="670" y="485"/>
                  </a:lnTo>
                  <a:lnTo>
                    <a:pt x="652" y="503"/>
                  </a:lnTo>
                  <a:lnTo>
                    <a:pt x="640" y="516"/>
                  </a:lnTo>
                  <a:lnTo>
                    <a:pt x="621" y="528"/>
                  </a:lnTo>
                  <a:lnTo>
                    <a:pt x="603" y="546"/>
                  </a:lnTo>
                  <a:lnTo>
                    <a:pt x="591" y="559"/>
                  </a:lnTo>
                  <a:lnTo>
                    <a:pt x="572" y="571"/>
                  </a:lnTo>
                  <a:lnTo>
                    <a:pt x="554" y="589"/>
                  </a:lnTo>
                  <a:lnTo>
                    <a:pt x="541" y="601"/>
                  </a:lnTo>
                  <a:lnTo>
                    <a:pt x="523" y="614"/>
                  </a:lnTo>
                  <a:lnTo>
                    <a:pt x="504" y="626"/>
                  </a:lnTo>
                  <a:lnTo>
                    <a:pt x="492" y="644"/>
                  </a:lnTo>
                  <a:lnTo>
                    <a:pt x="474" y="657"/>
                  </a:lnTo>
                  <a:lnTo>
                    <a:pt x="455" y="669"/>
                  </a:lnTo>
                  <a:lnTo>
                    <a:pt x="443" y="687"/>
                  </a:lnTo>
                  <a:lnTo>
                    <a:pt x="425" y="700"/>
                  </a:lnTo>
                  <a:lnTo>
                    <a:pt x="406" y="712"/>
                  </a:lnTo>
                  <a:lnTo>
                    <a:pt x="394" y="730"/>
                  </a:lnTo>
                  <a:lnTo>
                    <a:pt x="375" y="743"/>
                  </a:lnTo>
                  <a:lnTo>
                    <a:pt x="357" y="755"/>
                  </a:lnTo>
                  <a:lnTo>
                    <a:pt x="345" y="773"/>
                  </a:lnTo>
                  <a:lnTo>
                    <a:pt x="326" y="786"/>
                  </a:lnTo>
                  <a:lnTo>
                    <a:pt x="308" y="798"/>
                  </a:lnTo>
                  <a:lnTo>
                    <a:pt x="295" y="816"/>
                  </a:lnTo>
                  <a:lnTo>
                    <a:pt x="277" y="829"/>
                  </a:lnTo>
                  <a:lnTo>
                    <a:pt x="259" y="841"/>
                  </a:lnTo>
                  <a:lnTo>
                    <a:pt x="246" y="859"/>
                  </a:lnTo>
                  <a:lnTo>
                    <a:pt x="228" y="872"/>
                  </a:lnTo>
                  <a:lnTo>
                    <a:pt x="209" y="884"/>
                  </a:lnTo>
                  <a:lnTo>
                    <a:pt x="197" y="902"/>
                  </a:lnTo>
                  <a:lnTo>
                    <a:pt x="179" y="914"/>
                  </a:lnTo>
                  <a:lnTo>
                    <a:pt x="160" y="927"/>
                  </a:lnTo>
                  <a:lnTo>
                    <a:pt x="148" y="945"/>
                  </a:lnTo>
                  <a:lnTo>
                    <a:pt x="129" y="957"/>
                  </a:lnTo>
                  <a:lnTo>
                    <a:pt x="111" y="970"/>
                  </a:lnTo>
                  <a:lnTo>
                    <a:pt x="99" y="988"/>
                  </a:lnTo>
                  <a:lnTo>
                    <a:pt x="80" y="1000"/>
                  </a:lnTo>
                  <a:lnTo>
                    <a:pt x="62" y="1013"/>
                  </a:lnTo>
                  <a:lnTo>
                    <a:pt x="50" y="1031"/>
                  </a:lnTo>
                  <a:lnTo>
                    <a:pt x="31" y="1043"/>
                  </a:lnTo>
                  <a:lnTo>
                    <a:pt x="13" y="1056"/>
                  </a:lnTo>
                  <a:lnTo>
                    <a:pt x="0" y="1074"/>
                  </a:lnTo>
                </a:path>
              </a:pathLst>
            </a:custGeom>
            <a:solidFill>
              <a:srgbClr val="0000FF"/>
            </a:solidFill>
            <a:ln w="9525">
              <a:solidFill>
                <a:srgbClr val="000000"/>
              </a:solidFill>
              <a:prstDash val="solid"/>
              <a:round/>
              <a:headEnd/>
              <a:tailEnd/>
            </a:ln>
          </p:spPr>
          <p:txBody>
            <a:bodyPr/>
            <a:lstStyle/>
            <a:p>
              <a:endParaRPr lang="en-US"/>
            </a:p>
          </p:txBody>
        </p:sp>
        <p:sp>
          <p:nvSpPr>
            <p:cNvPr id="315859" name="Freeform 463">
              <a:extLst>
                <a:ext uri="{FF2B5EF4-FFF2-40B4-BE49-F238E27FC236}">
                  <a16:creationId xmlns:a16="http://schemas.microsoft.com/office/drawing/2014/main" id="{B9FFB9A4-0FB5-EC7C-16E8-FC8778977C32}"/>
                </a:ext>
              </a:extLst>
            </p:cNvPr>
            <p:cNvSpPr>
              <a:spLocks/>
            </p:cNvSpPr>
            <p:nvPr/>
          </p:nvSpPr>
          <p:spPr bwMode="auto">
            <a:xfrm>
              <a:off x="2146" y="2629"/>
              <a:ext cx="1150" cy="1004"/>
            </a:xfrm>
            <a:custGeom>
              <a:avLst/>
              <a:gdLst>
                <a:gd name="T0" fmla="*/ 93 w 1230"/>
                <a:gd name="T1" fmla="*/ 7 h 1074"/>
                <a:gd name="T2" fmla="*/ 93 w 1230"/>
                <a:gd name="T3" fmla="*/ 7 h 1074"/>
                <a:gd name="T4" fmla="*/ 88 w 1230"/>
                <a:gd name="T5" fmla="*/ 7 h 1074"/>
                <a:gd name="T6" fmla="*/ 87 w 1230"/>
                <a:gd name="T7" fmla="*/ 7 h 1074"/>
                <a:gd name="T8" fmla="*/ 84 w 1230"/>
                <a:gd name="T9" fmla="*/ 10 h 1074"/>
                <a:gd name="T10" fmla="*/ 81 w 1230"/>
                <a:gd name="T11" fmla="*/ 13 h 1074"/>
                <a:gd name="T12" fmla="*/ 79 w 1230"/>
                <a:gd name="T13" fmla="*/ 15 h 1074"/>
                <a:gd name="T14" fmla="*/ 76 w 1230"/>
                <a:gd name="T15" fmla="*/ 18 h 1074"/>
                <a:gd name="T16" fmla="*/ 74 w 1230"/>
                <a:gd name="T17" fmla="*/ 20 h 1074"/>
                <a:gd name="T18" fmla="*/ 71 w 1230"/>
                <a:gd name="T19" fmla="*/ 21 h 1074"/>
                <a:gd name="T20" fmla="*/ 69 w 1230"/>
                <a:gd name="T21" fmla="*/ 24 h 1074"/>
                <a:gd name="T22" fmla="*/ 66 w 1230"/>
                <a:gd name="T23" fmla="*/ 26 h 1074"/>
                <a:gd name="T24" fmla="*/ 63 w 1230"/>
                <a:gd name="T25" fmla="*/ 28 h 1074"/>
                <a:gd name="T26" fmla="*/ 61 w 1230"/>
                <a:gd name="T27" fmla="*/ 30 h 1074"/>
                <a:gd name="T28" fmla="*/ 58 w 1230"/>
                <a:gd name="T29" fmla="*/ 32 h 1074"/>
                <a:gd name="T30" fmla="*/ 57 w 1230"/>
                <a:gd name="T31" fmla="*/ 34 h 1074"/>
                <a:gd name="T32" fmla="*/ 54 w 1230"/>
                <a:gd name="T33" fmla="*/ 36 h 1074"/>
                <a:gd name="T34" fmla="*/ 50 w 1230"/>
                <a:gd name="T35" fmla="*/ 38 h 1074"/>
                <a:gd name="T36" fmla="*/ 48 w 1230"/>
                <a:gd name="T37" fmla="*/ 41 h 1074"/>
                <a:gd name="T38" fmla="*/ 47 w 1230"/>
                <a:gd name="T39" fmla="*/ 44 h 1074"/>
                <a:gd name="T40" fmla="*/ 44 w 1230"/>
                <a:gd name="T41" fmla="*/ 47 h 1074"/>
                <a:gd name="T42" fmla="*/ 41 w 1230"/>
                <a:gd name="T43" fmla="*/ 47 h 1074"/>
                <a:gd name="T44" fmla="*/ 38 w 1230"/>
                <a:gd name="T45" fmla="*/ 50 h 1074"/>
                <a:gd name="T46" fmla="*/ 36 w 1230"/>
                <a:gd name="T47" fmla="*/ 51 h 1074"/>
                <a:gd name="T48" fmla="*/ 34 w 1230"/>
                <a:gd name="T49" fmla="*/ 54 h 1074"/>
                <a:gd name="T50" fmla="*/ 32 w 1230"/>
                <a:gd name="T51" fmla="*/ 57 h 1074"/>
                <a:gd name="T52" fmla="*/ 28 w 1230"/>
                <a:gd name="T53" fmla="*/ 58 h 1074"/>
                <a:gd name="T54" fmla="*/ 26 w 1230"/>
                <a:gd name="T55" fmla="*/ 61 h 1074"/>
                <a:gd name="T56" fmla="*/ 22 w 1230"/>
                <a:gd name="T57" fmla="*/ 63 h 1074"/>
                <a:gd name="T58" fmla="*/ 20 w 1230"/>
                <a:gd name="T59" fmla="*/ 65 h 1074"/>
                <a:gd name="T60" fmla="*/ 18 w 1230"/>
                <a:gd name="T61" fmla="*/ 67 h 1074"/>
                <a:gd name="T62" fmla="*/ 16 w 1230"/>
                <a:gd name="T63" fmla="*/ 70 h 1074"/>
                <a:gd name="T64" fmla="*/ 13 w 1230"/>
                <a:gd name="T65" fmla="*/ 71 h 1074"/>
                <a:gd name="T66" fmla="*/ 10 w 1230"/>
                <a:gd name="T67" fmla="*/ 74 h 1074"/>
                <a:gd name="T68" fmla="*/ 7 w 1230"/>
                <a:gd name="T69" fmla="*/ 76 h 1074"/>
                <a:gd name="T70" fmla="*/ 7 w 1230"/>
                <a:gd name="T71" fmla="*/ 79 h 1074"/>
                <a:gd name="T72" fmla="*/ 7 w 1230"/>
                <a:gd name="T73" fmla="*/ 81 h 1074"/>
                <a:gd name="T74" fmla="*/ 0 w 1230"/>
                <a:gd name="T75" fmla="*/ 83 h 107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230" h="1074">
                  <a:moveTo>
                    <a:pt x="1230" y="0"/>
                  </a:moveTo>
                  <a:lnTo>
                    <a:pt x="1211" y="12"/>
                  </a:lnTo>
                  <a:lnTo>
                    <a:pt x="1193" y="31"/>
                  </a:lnTo>
                  <a:lnTo>
                    <a:pt x="1181" y="43"/>
                  </a:lnTo>
                  <a:lnTo>
                    <a:pt x="1162" y="55"/>
                  </a:lnTo>
                  <a:lnTo>
                    <a:pt x="1144" y="74"/>
                  </a:lnTo>
                  <a:lnTo>
                    <a:pt x="1132" y="86"/>
                  </a:lnTo>
                  <a:lnTo>
                    <a:pt x="1113" y="98"/>
                  </a:lnTo>
                  <a:lnTo>
                    <a:pt x="1095" y="117"/>
                  </a:lnTo>
                  <a:lnTo>
                    <a:pt x="1082" y="129"/>
                  </a:lnTo>
                  <a:lnTo>
                    <a:pt x="1064" y="141"/>
                  </a:lnTo>
                  <a:lnTo>
                    <a:pt x="1045" y="160"/>
                  </a:lnTo>
                  <a:lnTo>
                    <a:pt x="1033" y="172"/>
                  </a:lnTo>
                  <a:lnTo>
                    <a:pt x="1015" y="184"/>
                  </a:lnTo>
                  <a:lnTo>
                    <a:pt x="996" y="203"/>
                  </a:lnTo>
                  <a:lnTo>
                    <a:pt x="984" y="215"/>
                  </a:lnTo>
                  <a:lnTo>
                    <a:pt x="966" y="227"/>
                  </a:lnTo>
                  <a:lnTo>
                    <a:pt x="947" y="246"/>
                  </a:lnTo>
                  <a:lnTo>
                    <a:pt x="935" y="258"/>
                  </a:lnTo>
                  <a:lnTo>
                    <a:pt x="916" y="270"/>
                  </a:lnTo>
                  <a:lnTo>
                    <a:pt x="898" y="288"/>
                  </a:lnTo>
                  <a:lnTo>
                    <a:pt x="886" y="301"/>
                  </a:lnTo>
                  <a:lnTo>
                    <a:pt x="867" y="313"/>
                  </a:lnTo>
                  <a:lnTo>
                    <a:pt x="849" y="331"/>
                  </a:lnTo>
                  <a:lnTo>
                    <a:pt x="836" y="344"/>
                  </a:lnTo>
                  <a:lnTo>
                    <a:pt x="818" y="356"/>
                  </a:lnTo>
                  <a:lnTo>
                    <a:pt x="800" y="374"/>
                  </a:lnTo>
                  <a:lnTo>
                    <a:pt x="787" y="387"/>
                  </a:lnTo>
                  <a:lnTo>
                    <a:pt x="769" y="399"/>
                  </a:lnTo>
                  <a:lnTo>
                    <a:pt x="750" y="417"/>
                  </a:lnTo>
                  <a:lnTo>
                    <a:pt x="738" y="430"/>
                  </a:lnTo>
                  <a:lnTo>
                    <a:pt x="720" y="442"/>
                  </a:lnTo>
                  <a:lnTo>
                    <a:pt x="701" y="460"/>
                  </a:lnTo>
                  <a:lnTo>
                    <a:pt x="689" y="473"/>
                  </a:lnTo>
                  <a:lnTo>
                    <a:pt x="670" y="485"/>
                  </a:lnTo>
                  <a:lnTo>
                    <a:pt x="652" y="503"/>
                  </a:lnTo>
                  <a:lnTo>
                    <a:pt x="640" y="516"/>
                  </a:lnTo>
                  <a:lnTo>
                    <a:pt x="621" y="528"/>
                  </a:lnTo>
                  <a:lnTo>
                    <a:pt x="603" y="546"/>
                  </a:lnTo>
                  <a:lnTo>
                    <a:pt x="591" y="559"/>
                  </a:lnTo>
                  <a:lnTo>
                    <a:pt x="572" y="571"/>
                  </a:lnTo>
                  <a:lnTo>
                    <a:pt x="554" y="589"/>
                  </a:lnTo>
                  <a:lnTo>
                    <a:pt x="541" y="601"/>
                  </a:lnTo>
                  <a:lnTo>
                    <a:pt x="523" y="614"/>
                  </a:lnTo>
                  <a:lnTo>
                    <a:pt x="504" y="626"/>
                  </a:lnTo>
                  <a:lnTo>
                    <a:pt x="492" y="644"/>
                  </a:lnTo>
                  <a:lnTo>
                    <a:pt x="474" y="657"/>
                  </a:lnTo>
                  <a:lnTo>
                    <a:pt x="455" y="669"/>
                  </a:lnTo>
                  <a:lnTo>
                    <a:pt x="443" y="687"/>
                  </a:lnTo>
                  <a:lnTo>
                    <a:pt x="425" y="700"/>
                  </a:lnTo>
                  <a:lnTo>
                    <a:pt x="406" y="712"/>
                  </a:lnTo>
                  <a:lnTo>
                    <a:pt x="394" y="730"/>
                  </a:lnTo>
                  <a:lnTo>
                    <a:pt x="375" y="743"/>
                  </a:lnTo>
                  <a:lnTo>
                    <a:pt x="357" y="755"/>
                  </a:lnTo>
                  <a:lnTo>
                    <a:pt x="345" y="773"/>
                  </a:lnTo>
                  <a:lnTo>
                    <a:pt x="326" y="786"/>
                  </a:lnTo>
                  <a:lnTo>
                    <a:pt x="308" y="798"/>
                  </a:lnTo>
                  <a:lnTo>
                    <a:pt x="295" y="816"/>
                  </a:lnTo>
                  <a:lnTo>
                    <a:pt x="277" y="829"/>
                  </a:lnTo>
                  <a:lnTo>
                    <a:pt x="259" y="841"/>
                  </a:lnTo>
                  <a:lnTo>
                    <a:pt x="246" y="859"/>
                  </a:lnTo>
                  <a:lnTo>
                    <a:pt x="228" y="872"/>
                  </a:lnTo>
                  <a:lnTo>
                    <a:pt x="209" y="884"/>
                  </a:lnTo>
                  <a:lnTo>
                    <a:pt x="197" y="902"/>
                  </a:lnTo>
                  <a:lnTo>
                    <a:pt x="179" y="914"/>
                  </a:lnTo>
                  <a:lnTo>
                    <a:pt x="160" y="927"/>
                  </a:lnTo>
                  <a:lnTo>
                    <a:pt x="148" y="945"/>
                  </a:lnTo>
                  <a:lnTo>
                    <a:pt x="129" y="957"/>
                  </a:lnTo>
                  <a:lnTo>
                    <a:pt x="111" y="970"/>
                  </a:lnTo>
                  <a:lnTo>
                    <a:pt x="99" y="988"/>
                  </a:lnTo>
                  <a:lnTo>
                    <a:pt x="80" y="1000"/>
                  </a:lnTo>
                  <a:lnTo>
                    <a:pt x="62" y="1013"/>
                  </a:lnTo>
                  <a:lnTo>
                    <a:pt x="50" y="1031"/>
                  </a:lnTo>
                  <a:lnTo>
                    <a:pt x="31" y="1043"/>
                  </a:lnTo>
                  <a:lnTo>
                    <a:pt x="13" y="1056"/>
                  </a:lnTo>
                  <a:lnTo>
                    <a:pt x="0" y="1074"/>
                  </a:lnTo>
                </a:path>
              </a:pathLst>
            </a:custGeom>
            <a:solidFill>
              <a:srgbClr val="0000FF"/>
            </a:solidFill>
            <a:ln w="9525">
              <a:solidFill>
                <a:srgbClr val="000000"/>
              </a:solidFill>
              <a:prstDash val="solid"/>
              <a:round/>
              <a:headEnd/>
              <a:tailEnd/>
            </a:ln>
          </p:spPr>
          <p:txBody>
            <a:bodyPr/>
            <a:lstStyle/>
            <a:p>
              <a:endParaRPr lang="en-US"/>
            </a:p>
          </p:txBody>
        </p:sp>
        <p:sp>
          <p:nvSpPr>
            <p:cNvPr id="315860" name="Freeform 464">
              <a:extLst>
                <a:ext uri="{FF2B5EF4-FFF2-40B4-BE49-F238E27FC236}">
                  <a16:creationId xmlns:a16="http://schemas.microsoft.com/office/drawing/2014/main" id="{F2E76BDC-50AC-4040-3B56-4D481AE91CB7}"/>
                </a:ext>
              </a:extLst>
            </p:cNvPr>
            <p:cNvSpPr>
              <a:spLocks/>
            </p:cNvSpPr>
            <p:nvPr/>
          </p:nvSpPr>
          <p:spPr bwMode="auto">
            <a:xfrm>
              <a:off x="2146" y="2629"/>
              <a:ext cx="1150" cy="1004"/>
            </a:xfrm>
            <a:custGeom>
              <a:avLst/>
              <a:gdLst>
                <a:gd name="T0" fmla="*/ 93 w 1230"/>
                <a:gd name="T1" fmla="*/ 7 h 1074"/>
                <a:gd name="T2" fmla="*/ 93 w 1230"/>
                <a:gd name="T3" fmla="*/ 7 h 1074"/>
                <a:gd name="T4" fmla="*/ 88 w 1230"/>
                <a:gd name="T5" fmla="*/ 7 h 1074"/>
                <a:gd name="T6" fmla="*/ 87 w 1230"/>
                <a:gd name="T7" fmla="*/ 7 h 1074"/>
                <a:gd name="T8" fmla="*/ 84 w 1230"/>
                <a:gd name="T9" fmla="*/ 10 h 1074"/>
                <a:gd name="T10" fmla="*/ 81 w 1230"/>
                <a:gd name="T11" fmla="*/ 13 h 1074"/>
                <a:gd name="T12" fmla="*/ 79 w 1230"/>
                <a:gd name="T13" fmla="*/ 15 h 1074"/>
                <a:gd name="T14" fmla="*/ 76 w 1230"/>
                <a:gd name="T15" fmla="*/ 18 h 1074"/>
                <a:gd name="T16" fmla="*/ 74 w 1230"/>
                <a:gd name="T17" fmla="*/ 20 h 1074"/>
                <a:gd name="T18" fmla="*/ 71 w 1230"/>
                <a:gd name="T19" fmla="*/ 21 h 1074"/>
                <a:gd name="T20" fmla="*/ 69 w 1230"/>
                <a:gd name="T21" fmla="*/ 24 h 1074"/>
                <a:gd name="T22" fmla="*/ 66 w 1230"/>
                <a:gd name="T23" fmla="*/ 26 h 1074"/>
                <a:gd name="T24" fmla="*/ 63 w 1230"/>
                <a:gd name="T25" fmla="*/ 28 h 1074"/>
                <a:gd name="T26" fmla="*/ 61 w 1230"/>
                <a:gd name="T27" fmla="*/ 30 h 1074"/>
                <a:gd name="T28" fmla="*/ 58 w 1230"/>
                <a:gd name="T29" fmla="*/ 32 h 1074"/>
                <a:gd name="T30" fmla="*/ 57 w 1230"/>
                <a:gd name="T31" fmla="*/ 34 h 1074"/>
                <a:gd name="T32" fmla="*/ 54 w 1230"/>
                <a:gd name="T33" fmla="*/ 36 h 1074"/>
                <a:gd name="T34" fmla="*/ 50 w 1230"/>
                <a:gd name="T35" fmla="*/ 38 h 1074"/>
                <a:gd name="T36" fmla="*/ 48 w 1230"/>
                <a:gd name="T37" fmla="*/ 41 h 1074"/>
                <a:gd name="T38" fmla="*/ 47 w 1230"/>
                <a:gd name="T39" fmla="*/ 44 h 1074"/>
                <a:gd name="T40" fmla="*/ 44 w 1230"/>
                <a:gd name="T41" fmla="*/ 47 h 1074"/>
                <a:gd name="T42" fmla="*/ 41 w 1230"/>
                <a:gd name="T43" fmla="*/ 47 h 1074"/>
                <a:gd name="T44" fmla="*/ 38 w 1230"/>
                <a:gd name="T45" fmla="*/ 50 h 1074"/>
                <a:gd name="T46" fmla="*/ 36 w 1230"/>
                <a:gd name="T47" fmla="*/ 51 h 1074"/>
                <a:gd name="T48" fmla="*/ 34 w 1230"/>
                <a:gd name="T49" fmla="*/ 54 h 1074"/>
                <a:gd name="T50" fmla="*/ 32 w 1230"/>
                <a:gd name="T51" fmla="*/ 57 h 1074"/>
                <a:gd name="T52" fmla="*/ 28 w 1230"/>
                <a:gd name="T53" fmla="*/ 58 h 1074"/>
                <a:gd name="T54" fmla="*/ 26 w 1230"/>
                <a:gd name="T55" fmla="*/ 61 h 1074"/>
                <a:gd name="T56" fmla="*/ 22 w 1230"/>
                <a:gd name="T57" fmla="*/ 63 h 1074"/>
                <a:gd name="T58" fmla="*/ 20 w 1230"/>
                <a:gd name="T59" fmla="*/ 65 h 1074"/>
                <a:gd name="T60" fmla="*/ 18 w 1230"/>
                <a:gd name="T61" fmla="*/ 67 h 1074"/>
                <a:gd name="T62" fmla="*/ 16 w 1230"/>
                <a:gd name="T63" fmla="*/ 70 h 1074"/>
                <a:gd name="T64" fmla="*/ 13 w 1230"/>
                <a:gd name="T65" fmla="*/ 71 h 1074"/>
                <a:gd name="T66" fmla="*/ 10 w 1230"/>
                <a:gd name="T67" fmla="*/ 74 h 1074"/>
                <a:gd name="T68" fmla="*/ 7 w 1230"/>
                <a:gd name="T69" fmla="*/ 76 h 1074"/>
                <a:gd name="T70" fmla="*/ 7 w 1230"/>
                <a:gd name="T71" fmla="*/ 79 h 1074"/>
                <a:gd name="T72" fmla="*/ 7 w 1230"/>
                <a:gd name="T73" fmla="*/ 81 h 1074"/>
                <a:gd name="T74" fmla="*/ 0 w 1230"/>
                <a:gd name="T75" fmla="*/ 83 h 107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230" h="1074">
                  <a:moveTo>
                    <a:pt x="1230" y="0"/>
                  </a:moveTo>
                  <a:lnTo>
                    <a:pt x="1211" y="12"/>
                  </a:lnTo>
                  <a:lnTo>
                    <a:pt x="1193" y="31"/>
                  </a:lnTo>
                  <a:lnTo>
                    <a:pt x="1181" y="43"/>
                  </a:lnTo>
                  <a:lnTo>
                    <a:pt x="1162" y="55"/>
                  </a:lnTo>
                  <a:lnTo>
                    <a:pt x="1144" y="74"/>
                  </a:lnTo>
                  <a:lnTo>
                    <a:pt x="1132" y="86"/>
                  </a:lnTo>
                  <a:lnTo>
                    <a:pt x="1113" y="98"/>
                  </a:lnTo>
                  <a:lnTo>
                    <a:pt x="1095" y="117"/>
                  </a:lnTo>
                  <a:lnTo>
                    <a:pt x="1082" y="129"/>
                  </a:lnTo>
                  <a:lnTo>
                    <a:pt x="1064" y="141"/>
                  </a:lnTo>
                  <a:lnTo>
                    <a:pt x="1045" y="160"/>
                  </a:lnTo>
                  <a:lnTo>
                    <a:pt x="1033" y="172"/>
                  </a:lnTo>
                  <a:lnTo>
                    <a:pt x="1015" y="184"/>
                  </a:lnTo>
                  <a:lnTo>
                    <a:pt x="996" y="203"/>
                  </a:lnTo>
                  <a:lnTo>
                    <a:pt x="984" y="215"/>
                  </a:lnTo>
                  <a:lnTo>
                    <a:pt x="966" y="227"/>
                  </a:lnTo>
                  <a:lnTo>
                    <a:pt x="947" y="246"/>
                  </a:lnTo>
                  <a:lnTo>
                    <a:pt x="935" y="258"/>
                  </a:lnTo>
                  <a:lnTo>
                    <a:pt x="916" y="270"/>
                  </a:lnTo>
                  <a:lnTo>
                    <a:pt x="898" y="288"/>
                  </a:lnTo>
                  <a:lnTo>
                    <a:pt x="886" y="301"/>
                  </a:lnTo>
                  <a:lnTo>
                    <a:pt x="867" y="313"/>
                  </a:lnTo>
                  <a:lnTo>
                    <a:pt x="849" y="331"/>
                  </a:lnTo>
                  <a:lnTo>
                    <a:pt x="836" y="344"/>
                  </a:lnTo>
                  <a:lnTo>
                    <a:pt x="818" y="356"/>
                  </a:lnTo>
                  <a:lnTo>
                    <a:pt x="800" y="374"/>
                  </a:lnTo>
                  <a:lnTo>
                    <a:pt x="787" y="387"/>
                  </a:lnTo>
                  <a:lnTo>
                    <a:pt x="769" y="399"/>
                  </a:lnTo>
                  <a:lnTo>
                    <a:pt x="750" y="417"/>
                  </a:lnTo>
                  <a:lnTo>
                    <a:pt x="738" y="430"/>
                  </a:lnTo>
                  <a:lnTo>
                    <a:pt x="720" y="442"/>
                  </a:lnTo>
                  <a:lnTo>
                    <a:pt x="701" y="460"/>
                  </a:lnTo>
                  <a:lnTo>
                    <a:pt x="689" y="473"/>
                  </a:lnTo>
                  <a:lnTo>
                    <a:pt x="670" y="485"/>
                  </a:lnTo>
                  <a:lnTo>
                    <a:pt x="652" y="503"/>
                  </a:lnTo>
                  <a:lnTo>
                    <a:pt x="640" y="516"/>
                  </a:lnTo>
                  <a:lnTo>
                    <a:pt x="621" y="528"/>
                  </a:lnTo>
                  <a:lnTo>
                    <a:pt x="603" y="546"/>
                  </a:lnTo>
                  <a:lnTo>
                    <a:pt x="591" y="559"/>
                  </a:lnTo>
                  <a:lnTo>
                    <a:pt x="572" y="571"/>
                  </a:lnTo>
                  <a:lnTo>
                    <a:pt x="554" y="589"/>
                  </a:lnTo>
                  <a:lnTo>
                    <a:pt x="541" y="601"/>
                  </a:lnTo>
                  <a:lnTo>
                    <a:pt x="523" y="614"/>
                  </a:lnTo>
                  <a:lnTo>
                    <a:pt x="504" y="626"/>
                  </a:lnTo>
                  <a:lnTo>
                    <a:pt x="492" y="644"/>
                  </a:lnTo>
                  <a:lnTo>
                    <a:pt x="474" y="657"/>
                  </a:lnTo>
                  <a:lnTo>
                    <a:pt x="455" y="669"/>
                  </a:lnTo>
                  <a:lnTo>
                    <a:pt x="443" y="687"/>
                  </a:lnTo>
                  <a:lnTo>
                    <a:pt x="425" y="700"/>
                  </a:lnTo>
                  <a:lnTo>
                    <a:pt x="406" y="712"/>
                  </a:lnTo>
                  <a:lnTo>
                    <a:pt x="394" y="730"/>
                  </a:lnTo>
                  <a:lnTo>
                    <a:pt x="375" y="743"/>
                  </a:lnTo>
                  <a:lnTo>
                    <a:pt x="357" y="755"/>
                  </a:lnTo>
                  <a:lnTo>
                    <a:pt x="345" y="773"/>
                  </a:lnTo>
                  <a:lnTo>
                    <a:pt x="326" y="786"/>
                  </a:lnTo>
                  <a:lnTo>
                    <a:pt x="308" y="798"/>
                  </a:lnTo>
                  <a:lnTo>
                    <a:pt x="295" y="816"/>
                  </a:lnTo>
                  <a:lnTo>
                    <a:pt x="277" y="829"/>
                  </a:lnTo>
                  <a:lnTo>
                    <a:pt x="259" y="841"/>
                  </a:lnTo>
                  <a:lnTo>
                    <a:pt x="246" y="859"/>
                  </a:lnTo>
                  <a:lnTo>
                    <a:pt x="228" y="872"/>
                  </a:lnTo>
                  <a:lnTo>
                    <a:pt x="209" y="884"/>
                  </a:lnTo>
                  <a:lnTo>
                    <a:pt x="197" y="902"/>
                  </a:lnTo>
                  <a:lnTo>
                    <a:pt x="179" y="914"/>
                  </a:lnTo>
                  <a:lnTo>
                    <a:pt x="160" y="927"/>
                  </a:lnTo>
                  <a:lnTo>
                    <a:pt x="148" y="945"/>
                  </a:lnTo>
                  <a:lnTo>
                    <a:pt x="129" y="957"/>
                  </a:lnTo>
                  <a:lnTo>
                    <a:pt x="111" y="970"/>
                  </a:lnTo>
                  <a:lnTo>
                    <a:pt x="99" y="988"/>
                  </a:lnTo>
                  <a:lnTo>
                    <a:pt x="80" y="1000"/>
                  </a:lnTo>
                  <a:lnTo>
                    <a:pt x="62" y="1013"/>
                  </a:lnTo>
                  <a:lnTo>
                    <a:pt x="50" y="1031"/>
                  </a:lnTo>
                  <a:lnTo>
                    <a:pt x="31" y="1043"/>
                  </a:lnTo>
                  <a:lnTo>
                    <a:pt x="13" y="1056"/>
                  </a:lnTo>
                  <a:lnTo>
                    <a:pt x="0" y="1074"/>
                  </a:lnTo>
                </a:path>
              </a:pathLst>
            </a:custGeom>
            <a:solidFill>
              <a:srgbClr val="0000FF"/>
            </a:solidFill>
            <a:ln w="9525">
              <a:solidFill>
                <a:srgbClr val="000000"/>
              </a:solidFill>
              <a:prstDash val="solid"/>
              <a:round/>
              <a:headEnd/>
              <a:tailEnd/>
            </a:ln>
          </p:spPr>
          <p:txBody>
            <a:bodyPr/>
            <a:lstStyle/>
            <a:p>
              <a:endParaRPr lang="en-US"/>
            </a:p>
          </p:txBody>
        </p:sp>
        <p:sp>
          <p:nvSpPr>
            <p:cNvPr id="315861" name="Freeform 465">
              <a:extLst>
                <a:ext uri="{FF2B5EF4-FFF2-40B4-BE49-F238E27FC236}">
                  <a16:creationId xmlns:a16="http://schemas.microsoft.com/office/drawing/2014/main" id="{55291EE4-9786-CAC7-6D53-D475D6ABC45C}"/>
                </a:ext>
              </a:extLst>
            </p:cNvPr>
            <p:cNvSpPr>
              <a:spLocks/>
            </p:cNvSpPr>
            <p:nvPr/>
          </p:nvSpPr>
          <p:spPr bwMode="auto">
            <a:xfrm>
              <a:off x="2146" y="2629"/>
              <a:ext cx="1150" cy="1004"/>
            </a:xfrm>
            <a:custGeom>
              <a:avLst/>
              <a:gdLst>
                <a:gd name="T0" fmla="*/ 93 w 1230"/>
                <a:gd name="T1" fmla="*/ 7 h 1074"/>
                <a:gd name="T2" fmla="*/ 93 w 1230"/>
                <a:gd name="T3" fmla="*/ 7 h 1074"/>
                <a:gd name="T4" fmla="*/ 88 w 1230"/>
                <a:gd name="T5" fmla="*/ 7 h 1074"/>
                <a:gd name="T6" fmla="*/ 87 w 1230"/>
                <a:gd name="T7" fmla="*/ 7 h 1074"/>
                <a:gd name="T8" fmla="*/ 84 w 1230"/>
                <a:gd name="T9" fmla="*/ 10 h 1074"/>
                <a:gd name="T10" fmla="*/ 81 w 1230"/>
                <a:gd name="T11" fmla="*/ 13 h 1074"/>
                <a:gd name="T12" fmla="*/ 79 w 1230"/>
                <a:gd name="T13" fmla="*/ 15 h 1074"/>
                <a:gd name="T14" fmla="*/ 76 w 1230"/>
                <a:gd name="T15" fmla="*/ 18 h 1074"/>
                <a:gd name="T16" fmla="*/ 74 w 1230"/>
                <a:gd name="T17" fmla="*/ 20 h 1074"/>
                <a:gd name="T18" fmla="*/ 71 w 1230"/>
                <a:gd name="T19" fmla="*/ 21 h 1074"/>
                <a:gd name="T20" fmla="*/ 69 w 1230"/>
                <a:gd name="T21" fmla="*/ 24 h 1074"/>
                <a:gd name="T22" fmla="*/ 66 w 1230"/>
                <a:gd name="T23" fmla="*/ 26 h 1074"/>
                <a:gd name="T24" fmla="*/ 63 w 1230"/>
                <a:gd name="T25" fmla="*/ 28 h 1074"/>
                <a:gd name="T26" fmla="*/ 61 w 1230"/>
                <a:gd name="T27" fmla="*/ 30 h 1074"/>
                <a:gd name="T28" fmla="*/ 58 w 1230"/>
                <a:gd name="T29" fmla="*/ 32 h 1074"/>
                <a:gd name="T30" fmla="*/ 57 w 1230"/>
                <a:gd name="T31" fmla="*/ 34 h 1074"/>
                <a:gd name="T32" fmla="*/ 54 w 1230"/>
                <a:gd name="T33" fmla="*/ 36 h 1074"/>
                <a:gd name="T34" fmla="*/ 50 w 1230"/>
                <a:gd name="T35" fmla="*/ 38 h 1074"/>
                <a:gd name="T36" fmla="*/ 48 w 1230"/>
                <a:gd name="T37" fmla="*/ 41 h 1074"/>
                <a:gd name="T38" fmla="*/ 47 w 1230"/>
                <a:gd name="T39" fmla="*/ 44 h 1074"/>
                <a:gd name="T40" fmla="*/ 44 w 1230"/>
                <a:gd name="T41" fmla="*/ 47 h 1074"/>
                <a:gd name="T42" fmla="*/ 41 w 1230"/>
                <a:gd name="T43" fmla="*/ 47 h 1074"/>
                <a:gd name="T44" fmla="*/ 38 w 1230"/>
                <a:gd name="T45" fmla="*/ 50 h 1074"/>
                <a:gd name="T46" fmla="*/ 36 w 1230"/>
                <a:gd name="T47" fmla="*/ 51 h 1074"/>
                <a:gd name="T48" fmla="*/ 34 w 1230"/>
                <a:gd name="T49" fmla="*/ 54 h 1074"/>
                <a:gd name="T50" fmla="*/ 32 w 1230"/>
                <a:gd name="T51" fmla="*/ 57 h 1074"/>
                <a:gd name="T52" fmla="*/ 28 w 1230"/>
                <a:gd name="T53" fmla="*/ 58 h 1074"/>
                <a:gd name="T54" fmla="*/ 26 w 1230"/>
                <a:gd name="T55" fmla="*/ 61 h 1074"/>
                <a:gd name="T56" fmla="*/ 22 w 1230"/>
                <a:gd name="T57" fmla="*/ 63 h 1074"/>
                <a:gd name="T58" fmla="*/ 20 w 1230"/>
                <a:gd name="T59" fmla="*/ 65 h 1074"/>
                <a:gd name="T60" fmla="*/ 18 w 1230"/>
                <a:gd name="T61" fmla="*/ 67 h 1074"/>
                <a:gd name="T62" fmla="*/ 16 w 1230"/>
                <a:gd name="T63" fmla="*/ 70 h 1074"/>
                <a:gd name="T64" fmla="*/ 13 w 1230"/>
                <a:gd name="T65" fmla="*/ 71 h 1074"/>
                <a:gd name="T66" fmla="*/ 10 w 1230"/>
                <a:gd name="T67" fmla="*/ 74 h 1074"/>
                <a:gd name="T68" fmla="*/ 7 w 1230"/>
                <a:gd name="T69" fmla="*/ 76 h 1074"/>
                <a:gd name="T70" fmla="*/ 7 w 1230"/>
                <a:gd name="T71" fmla="*/ 79 h 1074"/>
                <a:gd name="T72" fmla="*/ 7 w 1230"/>
                <a:gd name="T73" fmla="*/ 81 h 1074"/>
                <a:gd name="T74" fmla="*/ 0 w 1230"/>
                <a:gd name="T75" fmla="*/ 83 h 107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230" h="1074">
                  <a:moveTo>
                    <a:pt x="1230" y="0"/>
                  </a:moveTo>
                  <a:lnTo>
                    <a:pt x="1211" y="12"/>
                  </a:lnTo>
                  <a:lnTo>
                    <a:pt x="1193" y="31"/>
                  </a:lnTo>
                  <a:lnTo>
                    <a:pt x="1181" y="43"/>
                  </a:lnTo>
                  <a:lnTo>
                    <a:pt x="1162" y="55"/>
                  </a:lnTo>
                  <a:lnTo>
                    <a:pt x="1144" y="74"/>
                  </a:lnTo>
                  <a:lnTo>
                    <a:pt x="1132" y="86"/>
                  </a:lnTo>
                  <a:lnTo>
                    <a:pt x="1113" y="98"/>
                  </a:lnTo>
                  <a:lnTo>
                    <a:pt x="1095" y="117"/>
                  </a:lnTo>
                  <a:lnTo>
                    <a:pt x="1082" y="129"/>
                  </a:lnTo>
                  <a:lnTo>
                    <a:pt x="1064" y="141"/>
                  </a:lnTo>
                  <a:lnTo>
                    <a:pt x="1045" y="160"/>
                  </a:lnTo>
                  <a:lnTo>
                    <a:pt x="1033" y="172"/>
                  </a:lnTo>
                  <a:lnTo>
                    <a:pt x="1015" y="184"/>
                  </a:lnTo>
                  <a:lnTo>
                    <a:pt x="996" y="203"/>
                  </a:lnTo>
                  <a:lnTo>
                    <a:pt x="984" y="215"/>
                  </a:lnTo>
                  <a:lnTo>
                    <a:pt x="966" y="227"/>
                  </a:lnTo>
                  <a:lnTo>
                    <a:pt x="947" y="246"/>
                  </a:lnTo>
                  <a:lnTo>
                    <a:pt x="935" y="258"/>
                  </a:lnTo>
                  <a:lnTo>
                    <a:pt x="916" y="270"/>
                  </a:lnTo>
                  <a:lnTo>
                    <a:pt x="898" y="288"/>
                  </a:lnTo>
                  <a:lnTo>
                    <a:pt x="886" y="301"/>
                  </a:lnTo>
                  <a:lnTo>
                    <a:pt x="867" y="313"/>
                  </a:lnTo>
                  <a:lnTo>
                    <a:pt x="849" y="331"/>
                  </a:lnTo>
                  <a:lnTo>
                    <a:pt x="836" y="344"/>
                  </a:lnTo>
                  <a:lnTo>
                    <a:pt x="818" y="356"/>
                  </a:lnTo>
                  <a:lnTo>
                    <a:pt x="800" y="374"/>
                  </a:lnTo>
                  <a:lnTo>
                    <a:pt x="787" y="387"/>
                  </a:lnTo>
                  <a:lnTo>
                    <a:pt x="769" y="399"/>
                  </a:lnTo>
                  <a:lnTo>
                    <a:pt x="750" y="417"/>
                  </a:lnTo>
                  <a:lnTo>
                    <a:pt x="738" y="430"/>
                  </a:lnTo>
                  <a:lnTo>
                    <a:pt x="720" y="442"/>
                  </a:lnTo>
                  <a:lnTo>
                    <a:pt x="701" y="460"/>
                  </a:lnTo>
                  <a:lnTo>
                    <a:pt x="689" y="473"/>
                  </a:lnTo>
                  <a:lnTo>
                    <a:pt x="670" y="485"/>
                  </a:lnTo>
                  <a:lnTo>
                    <a:pt x="652" y="503"/>
                  </a:lnTo>
                  <a:lnTo>
                    <a:pt x="640" y="516"/>
                  </a:lnTo>
                  <a:lnTo>
                    <a:pt x="621" y="528"/>
                  </a:lnTo>
                  <a:lnTo>
                    <a:pt x="603" y="546"/>
                  </a:lnTo>
                  <a:lnTo>
                    <a:pt x="591" y="559"/>
                  </a:lnTo>
                  <a:lnTo>
                    <a:pt x="572" y="571"/>
                  </a:lnTo>
                  <a:lnTo>
                    <a:pt x="554" y="589"/>
                  </a:lnTo>
                  <a:lnTo>
                    <a:pt x="541" y="601"/>
                  </a:lnTo>
                  <a:lnTo>
                    <a:pt x="523" y="614"/>
                  </a:lnTo>
                  <a:lnTo>
                    <a:pt x="504" y="626"/>
                  </a:lnTo>
                  <a:lnTo>
                    <a:pt x="492" y="644"/>
                  </a:lnTo>
                  <a:lnTo>
                    <a:pt x="474" y="657"/>
                  </a:lnTo>
                  <a:lnTo>
                    <a:pt x="455" y="669"/>
                  </a:lnTo>
                  <a:lnTo>
                    <a:pt x="443" y="687"/>
                  </a:lnTo>
                  <a:lnTo>
                    <a:pt x="425" y="700"/>
                  </a:lnTo>
                  <a:lnTo>
                    <a:pt x="406" y="712"/>
                  </a:lnTo>
                  <a:lnTo>
                    <a:pt x="394" y="730"/>
                  </a:lnTo>
                  <a:lnTo>
                    <a:pt x="375" y="743"/>
                  </a:lnTo>
                  <a:lnTo>
                    <a:pt x="357" y="755"/>
                  </a:lnTo>
                  <a:lnTo>
                    <a:pt x="345" y="773"/>
                  </a:lnTo>
                  <a:lnTo>
                    <a:pt x="326" y="786"/>
                  </a:lnTo>
                  <a:lnTo>
                    <a:pt x="308" y="798"/>
                  </a:lnTo>
                  <a:lnTo>
                    <a:pt x="295" y="816"/>
                  </a:lnTo>
                  <a:lnTo>
                    <a:pt x="277" y="829"/>
                  </a:lnTo>
                  <a:lnTo>
                    <a:pt x="259" y="841"/>
                  </a:lnTo>
                  <a:lnTo>
                    <a:pt x="246" y="859"/>
                  </a:lnTo>
                  <a:lnTo>
                    <a:pt x="228" y="872"/>
                  </a:lnTo>
                  <a:lnTo>
                    <a:pt x="209" y="884"/>
                  </a:lnTo>
                  <a:lnTo>
                    <a:pt x="197" y="902"/>
                  </a:lnTo>
                  <a:lnTo>
                    <a:pt x="179" y="914"/>
                  </a:lnTo>
                  <a:lnTo>
                    <a:pt x="160" y="927"/>
                  </a:lnTo>
                  <a:lnTo>
                    <a:pt x="148" y="945"/>
                  </a:lnTo>
                  <a:lnTo>
                    <a:pt x="129" y="957"/>
                  </a:lnTo>
                  <a:lnTo>
                    <a:pt x="111" y="970"/>
                  </a:lnTo>
                  <a:lnTo>
                    <a:pt x="99" y="988"/>
                  </a:lnTo>
                  <a:lnTo>
                    <a:pt x="80" y="1000"/>
                  </a:lnTo>
                  <a:lnTo>
                    <a:pt x="62" y="1013"/>
                  </a:lnTo>
                  <a:lnTo>
                    <a:pt x="50" y="1031"/>
                  </a:lnTo>
                  <a:lnTo>
                    <a:pt x="31" y="1043"/>
                  </a:lnTo>
                  <a:lnTo>
                    <a:pt x="13" y="1056"/>
                  </a:lnTo>
                  <a:lnTo>
                    <a:pt x="0" y="1074"/>
                  </a:lnTo>
                </a:path>
              </a:pathLst>
            </a:custGeom>
            <a:solidFill>
              <a:srgbClr val="0000FF"/>
            </a:solidFill>
            <a:ln w="9525">
              <a:solidFill>
                <a:srgbClr val="000000"/>
              </a:solidFill>
              <a:prstDash val="solid"/>
              <a:round/>
              <a:headEnd/>
              <a:tailEnd/>
            </a:ln>
          </p:spPr>
          <p:txBody>
            <a:bodyPr/>
            <a:lstStyle/>
            <a:p>
              <a:endParaRPr lang="en-US"/>
            </a:p>
          </p:txBody>
        </p:sp>
        <p:sp>
          <p:nvSpPr>
            <p:cNvPr id="315862" name="Freeform 466">
              <a:extLst>
                <a:ext uri="{FF2B5EF4-FFF2-40B4-BE49-F238E27FC236}">
                  <a16:creationId xmlns:a16="http://schemas.microsoft.com/office/drawing/2014/main" id="{74420FCD-F1F2-E66A-F882-C17A336DD69C}"/>
                </a:ext>
              </a:extLst>
            </p:cNvPr>
            <p:cNvSpPr>
              <a:spLocks/>
            </p:cNvSpPr>
            <p:nvPr/>
          </p:nvSpPr>
          <p:spPr bwMode="auto">
            <a:xfrm>
              <a:off x="2146" y="2629"/>
              <a:ext cx="1150" cy="1004"/>
            </a:xfrm>
            <a:custGeom>
              <a:avLst/>
              <a:gdLst>
                <a:gd name="T0" fmla="*/ 93 w 1230"/>
                <a:gd name="T1" fmla="*/ 7 h 1074"/>
                <a:gd name="T2" fmla="*/ 93 w 1230"/>
                <a:gd name="T3" fmla="*/ 7 h 1074"/>
                <a:gd name="T4" fmla="*/ 88 w 1230"/>
                <a:gd name="T5" fmla="*/ 7 h 1074"/>
                <a:gd name="T6" fmla="*/ 87 w 1230"/>
                <a:gd name="T7" fmla="*/ 7 h 1074"/>
                <a:gd name="T8" fmla="*/ 84 w 1230"/>
                <a:gd name="T9" fmla="*/ 10 h 1074"/>
                <a:gd name="T10" fmla="*/ 81 w 1230"/>
                <a:gd name="T11" fmla="*/ 13 h 1074"/>
                <a:gd name="T12" fmla="*/ 79 w 1230"/>
                <a:gd name="T13" fmla="*/ 15 h 1074"/>
                <a:gd name="T14" fmla="*/ 76 w 1230"/>
                <a:gd name="T15" fmla="*/ 18 h 1074"/>
                <a:gd name="T16" fmla="*/ 74 w 1230"/>
                <a:gd name="T17" fmla="*/ 20 h 1074"/>
                <a:gd name="T18" fmla="*/ 71 w 1230"/>
                <a:gd name="T19" fmla="*/ 21 h 1074"/>
                <a:gd name="T20" fmla="*/ 69 w 1230"/>
                <a:gd name="T21" fmla="*/ 24 h 1074"/>
                <a:gd name="T22" fmla="*/ 66 w 1230"/>
                <a:gd name="T23" fmla="*/ 26 h 1074"/>
                <a:gd name="T24" fmla="*/ 63 w 1230"/>
                <a:gd name="T25" fmla="*/ 28 h 1074"/>
                <a:gd name="T26" fmla="*/ 61 w 1230"/>
                <a:gd name="T27" fmla="*/ 30 h 1074"/>
                <a:gd name="T28" fmla="*/ 58 w 1230"/>
                <a:gd name="T29" fmla="*/ 32 h 1074"/>
                <a:gd name="T30" fmla="*/ 57 w 1230"/>
                <a:gd name="T31" fmla="*/ 34 h 1074"/>
                <a:gd name="T32" fmla="*/ 54 w 1230"/>
                <a:gd name="T33" fmla="*/ 36 h 1074"/>
                <a:gd name="T34" fmla="*/ 50 w 1230"/>
                <a:gd name="T35" fmla="*/ 38 h 1074"/>
                <a:gd name="T36" fmla="*/ 48 w 1230"/>
                <a:gd name="T37" fmla="*/ 41 h 1074"/>
                <a:gd name="T38" fmla="*/ 47 w 1230"/>
                <a:gd name="T39" fmla="*/ 44 h 1074"/>
                <a:gd name="T40" fmla="*/ 44 w 1230"/>
                <a:gd name="T41" fmla="*/ 47 h 1074"/>
                <a:gd name="T42" fmla="*/ 41 w 1230"/>
                <a:gd name="T43" fmla="*/ 47 h 1074"/>
                <a:gd name="T44" fmla="*/ 38 w 1230"/>
                <a:gd name="T45" fmla="*/ 50 h 1074"/>
                <a:gd name="T46" fmla="*/ 36 w 1230"/>
                <a:gd name="T47" fmla="*/ 51 h 1074"/>
                <a:gd name="T48" fmla="*/ 34 w 1230"/>
                <a:gd name="T49" fmla="*/ 54 h 1074"/>
                <a:gd name="T50" fmla="*/ 32 w 1230"/>
                <a:gd name="T51" fmla="*/ 57 h 1074"/>
                <a:gd name="T52" fmla="*/ 28 w 1230"/>
                <a:gd name="T53" fmla="*/ 58 h 1074"/>
                <a:gd name="T54" fmla="*/ 26 w 1230"/>
                <a:gd name="T55" fmla="*/ 61 h 1074"/>
                <a:gd name="T56" fmla="*/ 22 w 1230"/>
                <a:gd name="T57" fmla="*/ 63 h 1074"/>
                <a:gd name="T58" fmla="*/ 20 w 1230"/>
                <a:gd name="T59" fmla="*/ 65 h 1074"/>
                <a:gd name="T60" fmla="*/ 18 w 1230"/>
                <a:gd name="T61" fmla="*/ 67 h 1074"/>
                <a:gd name="T62" fmla="*/ 16 w 1230"/>
                <a:gd name="T63" fmla="*/ 70 h 1074"/>
                <a:gd name="T64" fmla="*/ 13 w 1230"/>
                <a:gd name="T65" fmla="*/ 71 h 1074"/>
                <a:gd name="T66" fmla="*/ 10 w 1230"/>
                <a:gd name="T67" fmla="*/ 74 h 1074"/>
                <a:gd name="T68" fmla="*/ 7 w 1230"/>
                <a:gd name="T69" fmla="*/ 76 h 1074"/>
                <a:gd name="T70" fmla="*/ 7 w 1230"/>
                <a:gd name="T71" fmla="*/ 79 h 1074"/>
                <a:gd name="T72" fmla="*/ 7 w 1230"/>
                <a:gd name="T73" fmla="*/ 81 h 1074"/>
                <a:gd name="T74" fmla="*/ 0 w 1230"/>
                <a:gd name="T75" fmla="*/ 83 h 107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230" h="1074">
                  <a:moveTo>
                    <a:pt x="1230" y="0"/>
                  </a:moveTo>
                  <a:lnTo>
                    <a:pt x="1211" y="12"/>
                  </a:lnTo>
                  <a:lnTo>
                    <a:pt x="1193" y="31"/>
                  </a:lnTo>
                  <a:lnTo>
                    <a:pt x="1181" y="43"/>
                  </a:lnTo>
                  <a:lnTo>
                    <a:pt x="1162" y="55"/>
                  </a:lnTo>
                  <a:lnTo>
                    <a:pt x="1144" y="74"/>
                  </a:lnTo>
                  <a:lnTo>
                    <a:pt x="1132" y="86"/>
                  </a:lnTo>
                  <a:lnTo>
                    <a:pt x="1113" y="98"/>
                  </a:lnTo>
                  <a:lnTo>
                    <a:pt x="1095" y="117"/>
                  </a:lnTo>
                  <a:lnTo>
                    <a:pt x="1082" y="129"/>
                  </a:lnTo>
                  <a:lnTo>
                    <a:pt x="1064" y="141"/>
                  </a:lnTo>
                  <a:lnTo>
                    <a:pt x="1045" y="160"/>
                  </a:lnTo>
                  <a:lnTo>
                    <a:pt x="1033" y="172"/>
                  </a:lnTo>
                  <a:lnTo>
                    <a:pt x="1015" y="184"/>
                  </a:lnTo>
                  <a:lnTo>
                    <a:pt x="996" y="203"/>
                  </a:lnTo>
                  <a:lnTo>
                    <a:pt x="984" y="215"/>
                  </a:lnTo>
                  <a:lnTo>
                    <a:pt x="966" y="227"/>
                  </a:lnTo>
                  <a:lnTo>
                    <a:pt x="947" y="246"/>
                  </a:lnTo>
                  <a:lnTo>
                    <a:pt x="935" y="258"/>
                  </a:lnTo>
                  <a:lnTo>
                    <a:pt x="916" y="270"/>
                  </a:lnTo>
                  <a:lnTo>
                    <a:pt x="898" y="288"/>
                  </a:lnTo>
                  <a:lnTo>
                    <a:pt x="886" y="301"/>
                  </a:lnTo>
                  <a:lnTo>
                    <a:pt x="867" y="313"/>
                  </a:lnTo>
                  <a:lnTo>
                    <a:pt x="849" y="331"/>
                  </a:lnTo>
                  <a:lnTo>
                    <a:pt x="836" y="344"/>
                  </a:lnTo>
                  <a:lnTo>
                    <a:pt x="818" y="356"/>
                  </a:lnTo>
                  <a:lnTo>
                    <a:pt x="800" y="374"/>
                  </a:lnTo>
                  <a:lnTo>
                    <a:pt x="787" y="387"/>
                  </a:lnTo>
                  <a:lnTo>
                    <a:pt x="769" y="399"/>
                  </a:lnTo>
                  <a:lnTo>
                    <a:pt x="750" y="417"/>
                  </a:lnTo>
                  <a:lnTo>
                    <a:pt x="738" y="430"/>
                  </a:lnTo>
                  <a:lnTo>
                    <a:pt x="720" y="442"/>
                  </a:lnTo>
                  <a:lnTo>
                    <a:pt x="701" y="460"/>
                  </a:lnTo>
                  <a:lnTo>
                    <a:pt x="689" y="473"/>
                  </a:lnTo>
                  <a:lnTo>
                    <a:pt x="670" y="485"/>
                  </a:lnTo>
                  <a:lnTo>
                    <a:pt x="652" y="503"/>
                  </a:lnTo>
                  <a:lnTo>
                    <a:pt x="640" y="516"/>
                  </a:lnTo>
                  <a:lnTo>
                    <a:pt x="621" y="528"/>
                  </a:lnTo>
                  <a:lnTo>
                    <a:pt x="603" y="546"/>
                  </a:lnTo>
                  <a:lnTo>
                    <a:pt x="591" y="559"/>
                  </a:lnTo>
                  <a:lnTo>
                    <a:pt x="572" y="571"/>
                  </a:lnTo>
                  <a:lnTo>
                    <a:pt x="554" y="589"/>
                  </a:lnTo>
                  <a:lnTo>
                    <a:pt x="541" y="601"/>
                  </a:lnTo>
                  <a:lnTo>
                    <a:pt x="523" y="614"/>
                  </a:lnTo>
                  <a:lnTo>
                    <a:pt x="504" y="626"/>
                  </a:lnTo>
                  <a:lnTo>
                    <a:pt x="492" y="644"/>
                  </a:lnTo>
                  <a:lnTo>
                    <a:pt x="474" y="657"/>
                  </a:lnTo>
                  <a:lnTo>
                    <a:pt x="455" y="669"/>
                  </a:lnTo>
                  <a:lnTo>
                    <a:pt x="443" y="687"/>
                  </a:lnTo>
                  <a:lnTo>
                    <a:pt x="425" y="700"/>
                  </a:lnTo>
                  <a:lnTo>
                    <a:pt x="406" y="712"/>
                  </a:lnTo>
                  <a:lnTo>
                    <a:pt x="394" y="730"/>
                  </a:lnTo>
                  <a:lnTo>
                    <a:pt x="375" y="743"/>
                  </a:lnTo>
                  <a:lnTo>
                    <a:pt x="357" y="755"/>
                  </a:lnTo>
                  <a:lnTo>
                    <a:pt x="345" y="773"/>
                  </a:lnTo>
                  <a:lnTo>
                    <a:pt x="326" y="786"/>
                  </a:lnTo>
                  <a:lnTo>
                    <a:pt x="308" y="798"/>
                  </a:lnTo>
                  <a:lnTo>
                    <a:pt x="295" y="816"/>
                  </a:lnTo>
                  <a:lnTo>
                    <a:pt x="277" y="829"/>
                  </a:lnTo>
                  <a:lnTo>
                    <a:pt x="259" y="841"/>
                  </a:lnTo>
                  <a:lnTo>
                    <a:pt x="246" y="859"/>
                  </a:lnTo>
                  <a:lnTo>
                    <a:pt x="228" y="872"/>
                  </a:lnTo>
                  <a:lnTo>
                    <a:pt x="209" y="884"/>
                  </a:lnTo>
                  <a:lnTo>
                    <a:pt x="197" y="902"/>
                  </a:lnTo>
                  <a:lnTo>
                    <a:pt x="179" y="914"/>
                  </a:lnTo>
                  <a:lnTo>
                    <a:pt x="160" y="927"/>
                  </a:lnTo>
                  <a:lnTo>
                    <a:pt x="148" y="945"/>
                  </a:lnTo>
                  <a:lnTo>
                    <a:pt x="129" y="957"/>
                  </a:lnTo>
                  <a:lnTo>
                    <a:pt x="111" y="970"/>
                  </a:lnTo>
                  <a:lnTo>
                    <a:pt x="99" y="988"/>
                  </a:lnTo>
                  <a:lnTo>
                    <a:pt x="80" y="1000"/>
                  </a:lnTo>
                  <a:lnTo>
                    <a:pt x="62" y="1013"/>
                  </a:lnTo>
                  <a:lnTo>
                    <a:pt x="50" y="1031"/>
                  </a:lnTo>
                  <a:lnTo>
                    <a:pt x="31" y="1043"/>
                  </a:lnTo>
                  <a:lnTo>
                    <a:pt x="13" y="1056"/>
                  </a:lnTo>
                  <a:lnTo>
                    <a:pt x="0" y="1074"/>
                  </a:lnTo>
                </a:path>
              </a:pathLst>
            </a:custGeom>
            <a:solidFill>
              <a:srgbClr val="0000FF"/>
            </a:solidFill>
            <a:ln w="9525">
              <a:solidFill>
                <a:srgbClr val="000000"/>
              </a:solidFill>
              <a:prstDash val="solid"/>
              <a:round/>
              <a:headEnd/>
              <a:tailEnd/>
            </a:ln>
          </p:spPr>
          <p:txBody>
            <a:bodyPr/>
            <a:lstStyle/>
            <a:p>
              <a:endParaRPr lang="en-US"/>
            </a:p>
          </p:txBody>
        </p:sp>
        <p:sp>
          <p:nvSpPr>
            <p:cNvPr id="315863" name="Freeform 467">
              <a:extLst>
                <a:ext uri="{FF2B5EF4-FFF2-40B4-BE49-F238E27FC236}">
                  <a16:creationId xmlns:a16="http://schemas.microsoft.com/office/drawing/2014/main" id="{422AE4B2-2EDD-89B6-B4E4-0D8719C366AD}"/>
                </a:ext>
              </a:extLst>
            </p:cNvPr>
            <p:cNvSpPr>
              <a:spLocks/>
            </p:cNvSpPr>
            <p:nvPr/>
          </p:nvSpPr>
          <p:spPr bwMode="auto">
            <a:xfrm>
              <a:off x="2146" y="2629"/>
              <a:ext cx="1150" cy="1004"/>
            </a:xfrm>
            <a:custGeom>
              <a:avLst/>
              <a:gdLst>
                <a:gd name="T0" fmla="*/ 93 w 1230"/>
                <a:gd name="T1" fmla="*/ 7 h 1074"/>
                <a:gd name="T2" fmla="*/ 93 w 1230"/>
                <a:gd name="T3" fmla="*/ 7 h 1074"/>
                <a:gd name="T4" fmla="*/ 88 w 1230"/>
                <a:gd name="T5" fmla="*/ 7 h 1074"/>
                <a:gd name="T6" fmla="*/ 87 w 1230"/>
                <a:gd name="T7" fmla="*/ 7 h 1074"/>
                <a:gd name="T8" fmla="*/ 84 w 1230"/>
                <a:gd name="T9" fmla="*/ 10 h 1074"/>
                <a:gd name="T10" fmla="*/ 81 w 1230"/>
                <a:gd name="T11" fmla="*/ 13 h 1074"/>
                <a:gd name="T12" fmla="*/ 79 w 1230"/>
                <a:gd name="T13" fmla="*/ 15 h 1074"/>
                <a:gd name="T14" fmla="*/ 76 w 1230"/>
                <a:gd name="T15" fmla="*/ 18 h 1074"/>
                <a:gd name="T16" fmla="*/ 74 w 1230"/>
                <a:gd name="T17" fmla="*/ 20 h 1074"/>
                <a:gd name="T18" fmla="*/ 71 w 1230"/>
                <a:gd name="T19" fmla="*/ 21 h 1074"/>
                <a:gd name="T20" fmla="*/ 69 w 1230"/>
                <a:gd name="T21" fmla="*/ 24 h 1074"/>
                <a:gd name="T22" fmla="*/ 66 w 1230"/>
                <a:gd name="T23" fmla="*/ 26 h 1074"/>
                <a:gd name="T24" fmla="*/ 63 w 1230"/>
                <a:gd name="T25" fmla="*/ 28 h 1074"/>
                <a:gd name="T26" fmla="*/ 61 w 1230"/>
                <a:gd name="T27" fmla="*/ 30 h 1074"/>
                <a:gd name="T28" fmla="*/ 58 w 1230"/>
                <a:gd name="T29" fmla="*/ 32 h 1074"/>
                <a:gd name="T30" fmla="*/ 57 w 1230"/>
                <a:gd name="T31" fmla="*/ 34 h 1074"/>
                <a:gd name="T32" fmla="*/ 54 w 1230"/>
                <a:gd name="T33" fmla="*/ 36 h 1074"/>
                <a:gd name="T34" fmla="*/ 50 w 1230"/>
                <a:gd name="T35" fmla="*/ 38 h 1074"/>
                <a:gd name="T36" fmla="*/ 48 w 1230"/>
                <a:gd name="T37" fmla="*/ 41 h 1074"/>
                <a:gd name="T38" fmla="*/ 47 w 1230"/>
                <a:gd name="T39" fmla="*/ 44 h 1074"/>
                <a:gd name="T40" fmla="*/ 44 w 1230"/>
                <a:gd name="T41" fmla="*/ 47 h 1074"/>
                <a:gd name="T42" fmla="*/ 41 w 1230"/>
                <a:gd name="T43" fmla="*/ 47 h 1074"/>
                <a:gd name="T44" fmla="*/ 38 w 1230"/>
                <a:gd name="T45" fmla="*/ 50 h 1074"/>
                <a:gd name="T46" fmla="*/ 36 w 1230"/>
                <a:gd name="T47" fmla="*/ 51 h 1074"/>
                <a:gd name="T48" fmla="*/ 34 w 1230"/>
                <a:gd name="T49" fmla="*/ 54 h 1074"/>
                <a:gd name="T50" fmla="*/ 32 w 1230"/>
                <a:gd name="T51" fmla="*/ 57 h 1074"/>
                <a:gd name="T52" fmla="*/ 28 w 1230"/>
                <a:gd name="T53" fmla="*/ 58 h 1074"/>
                <a:gd name="T54" fmla="*/ 26 w 1230"/>
                <a:gd name="T55" fmla="*/ 61 h 1074"/>
                <a:gd name="T56" fmla="*/ 22 w 1230"/>
                <a:gd name="T57" fmla="*/ 63 h 1074"/>
                <a:gd name="T58" fmla="*/ 20 w 1230"/>
                <a:gd name="T59" fmla="*/ 65 h 1074"/>
                <a:gd name="T60" fmla="*/ 18 w 1230"/>
                <a:gd name="T61" fmla="*/ 67 h 1074"/>
                <a:gd name="T62" fmla="*/ 16 w 1230"/>
                <a:gd name="T63" fmla="*/ 70 h 1074"/>
                <a:gd name="T64" fmla="*/ 13 w 1230"/>
                <a:gd name="T65" fmla="*/ 71 h 1074"/>
                <a:gd name="T66" fmla="*/ 10 w 1230"/>
                <a:gd name="T67" fmla="*/ 74 h 1074"/>
                <a:gd name="T68" fmla="*/ 7 w 1230"/>
                <a:gd name="T69" fmla="*/ 76 h 1074"/>
                <a:gd name="T70" fmla="*/ 7 w 1230"/>
                <a:gd name="T71" fmla="*/ 79 h 1074"/>
                <a:gd name="T72" fmla="*/ 7 w 1230"/>
                <a:gd name="T73" fmla="*/ 81 h 1074"/>
                <a:gd name="T74" fmla="*/ 0 w 1230"/>
                <a:gd name="T75" fmla="*/ 83 h 107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230" h="1074">
                  <a:moveTo>
                    <a:pt x="1230" y="0"/>
                  </a:moveTo>
                  <a:lnTo>
                    <a:pt x="1211" y="12"/>
                  </a:lnTo>
                  <a:lnTo>
                    <a:pt x="1193" y="31"/>
                  </a:lnTo>
                  <a:lnTo>
                    <a:pt x="1181" y="43"/>
                  </a:lnTo>
                  <a:lnTo>
                    <a:pt x="1162" y="55"/>
                  </a:lnTo>
                  <a:lnTo>
                    <a:pt x="1144" y="74"/>
                  </a:lnTo>
                  <a:lnTo>
                    <a:pt x="1132" y="86"/>
                  </a:lnTo>
                  <a:lnTo>
                    <a:pt x="1113" y="98"/>
                  </a:lnTo>
                  <a:lnTo>
                    <a:pt x="1095" y="117"/>
                  </a:lnTo>
                  <a:lnTo>
                    <a:pt x="1082" y="129"/>
                  </a:lnTo>
                  <a:lnTo>
                    <a:pt x="1064" y="141"/>
                  </a:lnTo>
                  <a:lnTo>
                    <a:pt x="1045" y="160"/>
                  </a:lnTo>
                  <a:lnTo>
                    <a:pt x="1033" y="172"/>
                  </a:lnTo>
                  <a:lnTo>
                    <a:pt x="1015" y="184"/>
                  </a:lnTo>
                  <a:lnTo>
                    <a:pt x="996" y="203"/>
                  </a:lnTo>
                  <a:lnTo>
                    <a:pt x="984" y="215"/>
                  </a:lnTo>
                  <a:lnTo>
                    <a:pt x="966" y="227"/>
                  </a:lnTo>
                  <a:lnTo>
                    <a:pt x="947" y="246"/>
                  </a:lnTo>
                  <a:lnTo>
                    <a:pt x="935" y="258"/>
                  </a:lnTo>
                  <a:lnTo>
                    <a:pt x="916" y="270"/>
                  </a:lnTo>
                  <a:lnTo>
                    <a:pt x="898" y="288"/>
                  </a:lnTo>
                  <a:lnTo>
                    <a:pt x="886" y="301"/>
                  </a:lnTo>
                  <a:lnTo>
                    <a:pt x="867" y="313"/>
                  </a:lnTo>
                  <a:lnTo>
                    <a:pt x="849" y="331"/>
                  </a:lnTo>
                  <a:lnTo>
                    <a:pt x="836" y="344"/>
                  </a:lnTo>
                  <a:lnTo>
                    <a:pt x="818" y="356"/>
                  </a:lnTo>
                  <a:lnTo>
                    <a:pt x="800" y="374"/>
                  </a:lnTo>
                  <a:lnTo>
                    <a:pt x="787" y="387"/>
                  </a:lnTo>
                  <a:lnTo>
                    <a:pt x="769" y="399"/>
                  </a:lnTo>
                  <a:lnTo>
                    <a:pt x="750" y="417"/>
                  </a:lnTo>
                  <a:lnTo>
                    <a:pt x="738" y="430"/>
                  </a:lnTo>
                  <a:lnTo>
                    <a:pt x="720" y="442"/>
                  </a:lnTo>
                  <a:lnTo>
                    <a:pt x="701" y="460"/>
                  </a:lnTo>
                  <a:lnTo>
                    <a:pt x="689" y="473"/>
                  </a:lnTo>
                  <a:lnTo>
                    <a:pt x="670" y="485"/>
                  </a:lnTo>
                  <a:lnTo>
                    <a:pt x="652" y="503"/>
                  </a:lnTo>
                  <a:lnTo>
                    <a:pt x="640" y="516"/>
                  </a:lnTo>
                  <a:lnTo>
                    <a:pt x="621" y="528"/>
                  </a:lnTo>
                  <a:lnTo>
                    <a:pt x="603" y="546"/>
                  </a:lnTo>
                  <a:lnTo>
                    <a:pt x="591" y="559"/>
                  </a:lnTo>
                  <a:lnTo>
                    <a:pt x="572" y="571"/>
                  </a:lnTo>
                  <a:lnTo>
                    <a:pt x="554" y="589"/>
                  </a:lnTo>
                  <a:lnTo>
                    <a:pt x="541" y="601"/>
                  </a:lnTo>
                  <a:lnTo>
                    <a:pt x="523" y="614"/>
                  </a:lnTo>
                  <a:lnTo>
                    <a:pt x="504" y="626"/>
                  </a:lnTo>
                  <a:lnTo>
                    <a:pt x="492" y="644"/>
                  </a:lnTo>
                  <a:lnTo>
                    <a:pt x="474" y="657"/>
                  </a:lnTo>
                  <a:lnTo>
                    <a:pt x="455" y="669"/>
                  </a:lnTo>
                  <a:lnTo>
                    <a:pt x="443" y="687"/>
                  </a:lnTo>
                  <a:lnTo>
                    <a:pt x="425" y="700"/>
                  </a:lnTo>
                  <a:lnTo>
                    <a:pt x="406" y="712"/>
                  </a:lnTo>
                  <a:lnTo>
                    <a:pt x="394" y="730"/>
                  </a:lnTo>
                  <a:lnTo>
                    <a:pt x="375" y="743"/>
                  </a:lnTo>
                  <a:lnTo>
                    <a:pt x="357" y="755"/>
                  </a:lnTo>
                  <a:lnTo>
                    <a:pt x="345" y="773"/>
                  </a:lnTo>
                  <a:lnTo>
                    <a:pt x="326" y="786"/>
                  </a:lnTo>
                  <a:lnTo>
                    <a:pt x="308" y="798"/>
                  </a:lnTo>
                  <a:lnTo>
                    <a:pt x="295" y="816"/>
                  </a:lnTo>
                  <a:lnTo>
                    <a:pt x="277" y="829"/>
                  </a:lnTo>
                  <a:lnTo>
                    <a:pt x="259" y="841"/>
                  </a:lnTo>
                  <a:lnTo>
                    <a:pt x="246" y="859"/>
                  </a:lnTo>
                  <a:lnTo>
                    <a:pt x="228" y="872"/>
                  </a:lnTo>
                  <a:lnTo>
                    <a:pt x="209" y="884"/>
                  </a:lnTo>
                  <a:lnTo>
                    <a:pt x="197" y="902"/>
                  </a:lnTo>
                  <a:lnTo>
                    <a:pt x="179" y="914"/>
                  </a:lnTo>
                  <a:lnTo>
                    <a:pt x="160" y="927"/>
                  </a:lnTo>
                  <a:lnTo>
                    <a:pt x="148" y="945"/>
                  </a:lnTo>
                  <a:lnTo>
                    <a:pt x="129" y="957"/>
                  </a:lnTo>
                  <a:lnTo>
                    <a:pt x="111" y="970"/>
                  </a:lnTo>
                  <a:lnTo>
                    <a:pt x="99" y="988"/>
                  </a:lnTo>
                  <a:lnTo>
                    <a:pt x="80" y="1000"/>
                  </a:lnTo>
                  <a:lnTo>
                    <a:pt x="62" y="1013"/>
                  </a:lnTo>
                  <a:lnTo>
                    <a:pt x="50" y="1031"/>
                  </a:lnTo>
                  <a:lnTo>
                    <a:pt x="31" y="1043"/>
                  </a:lnTo>
                  <a:lnTo>
                    <a:pt x="13" y="1056"/>
                  </a:lnTo>
                  <a:lnTo>
                    <a:pt x="0" y="1074"/>
                  </a:lnTo>
                </a:path>
              </a:pathLst>
            </a:custGeom>
            <a:solidFill>
              <a:srgbClr val="0000FF"/>
            </a:solidFill>
            <a:ln w="9525">
              <a:solidFill>
                <a:srgbClr val="000000"/>
              </a:solidFill>
              <a:prstDash val="solid"/>
              <a:round/>
              <a:headEnd/>
              <a:tailEnd/>
            </a:ln>
          </p:spPr>
          <p:txBody>
            <a:bodyPr/>
            <a:lstStyle/>
            <a:p>
              <a:endParaRPr lang="en-US"/>
            </a:p>
          </p:txBody>
        </p:sp>
        <p:sp>
          <p:nvSpPr>
            <p:cNvPr id="315864" name="Freeform 468">
              <a:extLst>
                <a:ext uri="{FF2B5EF4-FFF2-40B4-BE49-F238E27FC236}">
                  <a16:creationId xmlns:a16="http://schemas.microsoft.com/office/drawing/2014/main" id="{33B880DC-6172-6A3A-521A-58B4B514D26A}"/>
                </a:ext>
              </a:extLst>
            </p:cNvPr>
            <p:cNvSpPr>
              <a:spLocks/>
            </p:cNvSpPr>
            <p:nvPr/>
          </p:nvSpPr>
          <p:spPr bwMode="auto">
            <a:xfrm>
              <a:off x="2146" y="2629"/>
              <a:ext cx="1150" cy="1004"/>
            </a:xfrm>
            <a:custGeom>
              <a:avLst/>
              <a:gdLst>
                <a:gd name="T0" fmla="*/ 93 w 1230"/>
                <a:gd name="T1" fmla="*/ 7 h 1074"/>
                <a:gd name="T2" fmla="*/ 93 w 1230"/>
                <a:gd name="T3" fmla="*/ 7 h 1074"/>
                <a:gd name="T4" fmla="*/ 88 w 1230"/>
                <a:gd name="T5" fmla="*/ 7 h 1074"/>
                <a:gd name="T6" fmla="*/ 87 w 1230"/>
                <a:gd name="T7" fmla="*/ 7 h 1074"/>
                <a:gd name="T8" fmla="*/ 84 w 1230"/>
                <a:gd name="T9" fmla="*/ 10 h 1074"/>
                <a:gd name="T10" fmla="*/ 81 w 1230"/>
                <a:gd name="T11" fmla="*/ 13 h 1074"/>
                <a:gd name="T12" fmla="*/ 79 w 1230"/>
                <a:gd name="T13" fmla="*/ 15 h 1074"/>
                <a:gd name="T14" fmla="*/ 76 w 1230"/>
                <a:gd name="T15" fmla="*/ 18 h 1074"/>
                <a:gd name="T16" fmla="*/ 74 w 1230"/>
                <a:gd name="T17" fmla="*/ 20 h 1074"/>
                <a:gd name="T18" fmla="*/ 71 w 1230"/>
                <a:gd name="T19" fmla="*/ 21 h 1074"/>
                <a:gd name="T20" fmla="*/ 69 w 1230"/>
                <a:gd name="T21" fmla="*/ 24 h 1074"/>
                <a:gd name="T22" fmla="*/ 66 w 1230"/>
                <a:gd name="T23" fmla="*/ 26 h 1074"/>
                <a:gd name="T24" fmla="*/ 63 w 1230"/>
                <a:gd name="T25" fmla="*/ 28 h 1074"/>
                <a:gd name="T26" fmla="*/ 61 w 1230"/>
                <a:gd name="T27" fmla="*/ 30 h 1074"/>
                <a:gd name="T28" fmla="*/ 58 w 1230"/>
                <a:gd name="T29" fmla="*/ 32 h 1074"/>
                <a:gd name="T30" fmla="*/ 57 w 1230"/>
                <a:gd name="T31" fmla="*/ 34 h 1074"/>
                <a:gd name="T32" fmla="*/ 54 w 1230"/>
                <a:gd name="T33" fmla="*/ 36 h 1074"/>
                <a:gd name="T34" fmla="*/ 50 w 1230"/>
                <a:gd name="T35" fmla="*/ 38 h 1074"/>
                <a:gd name="T36" fmla="*/ 48 w 1230"/>
                <a:gd name="T37" fmla="*/ 41 h 1074"/>
                <a:gd name="T38" fmla="*/ 47 w 1230"/>
                <a:gd name="T39" fmla="*/ 44 h 1074"/>
                <a:gd name="T40" fmla="*/ 44 w 1230"/>
                <a:gd name="T41" fmla="*/ 47 h 1074"/>
                <a:gd name="T42" fmla="*/ 41 w 1230"/>
                <a:gd name="T43" fmla="*/ 47 h 1074"/>
                <a:gd name="T44" fmla="*/ 38 w 1230"/>
                <a:gd name="T45" fmla="*/ 50 h 1074"/>
                <a:gd name="T46" fmla="*/ 36 w 1230"/>
                <a:gd name="T47" fmla="*/ 51 h 1074"/>
                <a:gd name="T48" fmla="*/ 34 w 1230"/>
                <a:gd name="T49" fmla="*/ 54 h 1074"/>
                <a:gd name="T50" fmla="*/ 32 w 1230"/>
                <a:gd name="T51" fmla="*/ 57 h 1074"/>
                <a:gd name="T52" fmla="*/ 28 w 1230"/>
                <a:gd name="T53" fmla="*/ 58 h 1074"/>
                <a:gd name="T54" fmla="*/ 26 w 1230"/>
                <a:gd name="T55" fmla="*/ 61 h 1074"/>
                <a:gd name="T56" fmla="*/ 22 w 1230"/>
                <a:gd name="T57" fmla="*/ 63 h 1074"/>
                <a:gd name="T58" fmla="*/ 20 w 1230"/>
                <a:gd name="T59" fmla="*/ 65 h 1074"/>
                <a:gd name="T60" fmla="*/ 18 w 1230"/>
                <a:gd name="T61" fmla="*/ 67 h 1074"/>
                <a:gd name="T62" fmla="*/ 16 w 1230"/>
                <a:gd name="T63" fmla="*/ 70 h 1074"/>
                <a:gd name="T64" fmla="*/ 13 w 1230"/>
                <a:gd name="T65" fmla="*/ 71 h 1074"/>
                <a:gd name="T66" fmla="*/ 10 w 1230"/>
                <a:gd name="T67" fmla="*/ 74 h 1074"/>
                <a:gd name="T68" fmla="*/ 7 w 1230"/>
                <a:gd name="T69" fmla="*/ 76 h 1074"/>
                <a:gd name="T70" fmla="*/ 7 w 1230"/>
                <a:gd name="T71" fmla="*/ 79 h 1074"/>
                <a:gd name="T72" fmla="*/ 7 w 1230"/>
                <a:gd name="T73" fmla="*/ 81 h 1074"/>
                <a:gd name="T74" fmla="*/ 0 w 1230"/>
                <a:gd name="T75" fmla="*/ 83 h 107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230" h="1074">
                  <a:moveTo>
                    <a:pt x="1230" y="0"/>
                  </a:moveTo>
                  <a:lnTo>
                    <a:pt x="1211" y="12"/>
                  </a:lnTo>
                  <a:lnTo>
                    <a:pt x="1193" y="31"/>
                  </a:lnTo>
                  <a:lnTo>
                    <a:pt x="1181" y="43"/>
                  </a:lnTo>
                  <a:lnTo>
                    <a:pt x="1162" y="55"/>
                  </a:lnTo>
                  <a:lnTo>
                    <a:pt x="1144" y="74"/>
                  </a:lnTo>
                  <a:lnTo>
                    <a:pt x="1132" y="86"/>
                  </a:lnTo>
                  <a:lnTo>
                    <a:pt x="1113" y="98"/>
                  </a:lnTo>
                  <a:lnTo>
                    <a:pt x="1095" y="117"/>
                  </a:lnTo>
                  <a:lnTo>
                    <a:pt x="1082" y="129"/>
                  </a:lnTo>
                  <a:lnTo>
                    <a:pt x="1064" y="141"/>
                  </a:lnTo>
                  <a:lnTo>
                    <a:pt x="1045" y="160"/>
                  </a:lnTo>
                  <a:lnTo>
                    <a:pt x="1033" y="172"/>
                  </a:lnTo>
                  <a:lnTo>
                    <a:pt x="1015" y="184"/>
                  </a:lnTo>
                  <a:lnTo>
                    <a:pt x="996" y="203"/>
                  </a:lnTo>
                  <a:lnTo>
                    <a:pt x="984" y="215"/>
                  </a:lnTo>
                  <a:lnTo>
                    <a:pt x="966" y="227"/>
                  </a:lnTo>
                  <a:lnTo>
                    <a:pt x="947" y="246"/>
                  </a:lnTo>
                  <a:lnTo>
                    <a:pt x="935" y="258"/>
                  </a:lnTo>
                  <a:lnTo>
                    <a:pt x="916" y="270"/>
                  </a:lnTo>
                  <a:lnTo>
                    <a:pt x="898" y="288"/>
                  </a:lnTo>
                  <a:lnTo>
                    <a:pt x="886" y="301"/>
                  </a:lnTo>
                  <a:lnTo>
                    <a:pt x="867" y="313"/>
                  </a:lnTo>
                  <a:lnTo>
                    <a:pt x="849" y="331"/>
                  </a:lnTo>
                  <a:lnTo>
                    <a:pt x="836" y="344"/>
                  </a:lnTo>
                  <a:lnTo>
                    <a:pt x="818" y="356"/>
                  </a:lnTo>
                  <a:lnTo>
                    <a:pt x="800" y="374"/>
                  </a:lnTo>
                  <a:lnTo>
                    <a:pt x="787" y="387"/>
                  </a:lnTo>
                  <a:lnTo>
                    <a:pt x="769" y="399"/>
                  </a:lnTo>
                  <a:lnTo>
                    <a:pt x="750" y="417"/>
                  </a:lnTo>
                  <a:lnTo>
                    <a:pt x="738" y="430"/>
                  </a:lnTo>
                  <a:lnTo>
                    <a:pt x="720" y="442"/>
                  </a:lnTo>
                  <a:lnTo>
                    <a:pt x="701" y="460"/>
                  </a:lnTo>
                  <a:lnTo>
                    <a:pt x="689" y="473"/>
                  </a:lnTo>
                  <a:lnTo>
                    <a:pt x="670" y="485"/>
                  </a:lnTo>
                  <a:lnTo>
                    <a:pt x="652" y="503"/>
                  </a:lnTo>
                  <a:lnTo>
                    <a:pt x="640" y="516"/>
                  </a:lnTo>
                  <a:lnTo>
                    <a:pt x="621" y="528"/>
                  </a:lnTo>
                  <a:lnTo>
                    <a:pt x="603" y="546"/>
                  </a:lnTo>
                  <a:lnTo>
                    <a:pt x="591" y="559"/>
                  </a:lnTo>
                  <a:lnTo>
                    <a:pt x="572" y="571"/>
                  </a:lnTo>
                  <a:lnTo>
                    <a:pt x="554" y="589"/>
                  </a:lnTo>
                  <a:lnTo>
                    <a:pt x="541" y="601"/>
                  </a:lnTo>
                  <a:lnTo>
                    <a:pt x="523" y="614"/>
                  </a:lnTo>
                  <a:lnTo>
                    <a:pt x="504" y="626"/>
                  </a:lnTo>
                  <a:lnTo>
                    <a:pt x="492" y="644"/>
                  </a:lnTo>
                  <a:lnTo>
                    <a:pt x="474" y="657"/>
                  </a:lnTo>
                  <a:lnTo>
                    <a:pt x="455" y="669"/>
                  </a:lnTo>
                  <a:lnTo>
                    <a:pt x="443" y="687"/>
                  </a:lnTo>
                  <a:lnTo>
                    <a:pt x="425" y="700"/>
                  </a:lnTo>
                  <a:lnTo>
                    <a:pt x="406" y="712"/>
                  </a:lnTo>
                  <a:lnTo>
                    <a:pt x="394" y="730"/>
                  </a:lnTo>
                  <a:lnTo>
                    <a:pt x="375" y="743"/>
                  </a:lnTo>
                  <a:lnTo>
                    <a:pt x="357" y="755"/>
                  </a:lnTo>
                  <a:lnTo>
                    <a:pt x="345" y="773"/>
                  </a:lnTo>
                  <a:lnTo>
                    <a:pt x="326" y="786"/>
                  </a:lnTo>
                  <a:lnTo>
                    <a:pt x="308" y="798"/>
                  </a:lnTo>
                  <a:lnTo>
                    <a:pt x="295" y="816"/>
                  </a:lnTo>
                  <a:lnTo>
                    <a:pt x="277" y="829"/>
                  </a:lnTo>
                  <a:lnTo>
                    <a:pt x="259" y="841"/>
                  </a:lnTo>
                  <a:lnTo>
                    <a:pt x="246" y="859"/>
                  </a:lnTo>
                  <a:lnTo>
                    <a:pt x="228" y="872"/>
                  </a:lnTo>
                  <a:lnTo>
                    <a:pt x="209" y="884"/>
                  </a:lnTo>
                  <a:lnTo>
                    <a:pt x="197" y="902"/>
                  </a:lnTo>
                  <a:lnTo>
                    <a:pt x="179" y="914"/>
                  </a:lnTo>
                  <a:lnTo>
                    <a:pt x="160" y="927"/>
                  </a:lnTo>
                  <a:lnTo>
                    <a:pt x="148" y="945"/>
                  </a:lnTo>
                  <a:lnTo>
                    <a:pt x="129" y="957"/>
                  </a:lnTo>
                  <a:lnTo>
                    <a:pt x="111" y="970"/>
                  </a:lnTo>
                  <a:lnTo>
                    <a:pt x="99" y="988"/>
                  </a:lnTo>
                  <a:lnTo>
                    <a:pt x="80" y="1000"/>
                  </a:lnTo>
                  <a:lnTo>
                    <a:pt x="62" y="1013"/>
                  </a:lnTo>
                  <a:lnTo>
                    <a:pt x="50" y="1031"/>
                  </a:lnTo>
                  <a:lnTo>
                    <a:pt x="31" y="1043"/>
                  </a:lnTo>
                  <a:lnTo>
                    <a:pt x="13" y="1056"/>
                  </a:lnTo>
                  <a:lnTo>
                    <a:pt x="0" y="1074"/>
                  </a:lnTo>
                </a:path>
              </a:pathLst>
            </a:custGeom>
            <a:solidFill>
              <a:srgbClr val="0000FF"/>
            </a:solidFill>
            <a:ln w="9525">
              <a:solidFill>
                <a:srgbClr val="000000"/>
              </a:solidFill>
              <a:prstDash val="solid"/>
              <a:round/>
              <a:headEnd/>
              <a:tailEnd/>
            </a:ln>
          </p:spPr>
          <p:txBody>
            <a:bodyPr/>
            <a:lstStyle/>
            <a:p>
              <a:endParaRPr lang="en-US"/>
            </a:p>
          </p:txBody>
        </p:sp>
        <p:sp>
          <p:nvSpPr>
            <p:cNvPr id="315865" name="Freeform 469">
              <a:extLst>
                <a:ext uri="{FF2B5EF4-FFF2-40B4-BE49-F238E27FC236}">
                  <a16:creationId xmlns:a16="http://schemas.microsoft.com/office/drawing/2014/main" id="{EFB81BEE-E552-8309-8FC9-E970F00613E8}"/>
                </a:ext>
              </a:extLst>
            </p:cNvPr>
            <p:cNvSpPr>
              <a:spLocks/>
            </p:cNvSpPr>
            <p:nvPr/>
          </p:nvSpPr>
          <p:spPr bwMode="auto">
            <a:xfrm>
              <a:off x="2146" y="2629"/>
              <a:ext cx="1150" cy="1004"/>
            </a:xfrm>
            <a:custGeom>
              <a:avLst/>
              <a:gdLst>
                <a:gd name="T0" fmla="*/ 93 w 1230"/>
                <a:gd name="T1" fmla="*/ 7 h 1074"/>
                <a:gd name="T2" fmla="*/ 93 w 1230"/>
                <a:gd name="T3" fmla="*/ 7 h 1074"/>
                <a:gd name="T4" fmla="*/ 88 w 1230"/>
                <a:gd name="T5" fmla="*/ 7 h 1074"/>
                <a:gd name="T6" fmla="*/ 87 w 1230"/>
                <a:gd name="T7" fmla="*/ 7 h 1074"/>
                <a:gd name="T8" fmla="*/ 84 w 1230"/>
                <a:gd name="T9" fmla="*/ 10 h 1074"/>
                <a:gd name="T10" fmla="*/ 81 w 1230"/>
                <a:gd name="T11" fmla="*/ 13 h 1074"/>
                <a:gd name="T12" fmla="*/ 79 w 1230"/>
                <a:gd name="T13" fmla="*/ 15 h 1074"/>
                <a:gd name="T14" fmla="*/ 76 w 1230"/>
                <a:gd name="T15" fmla="*/ 18 h 1074"/>
                <a:gd name="T16" fmla="*/ 74 w 1230"/>
                <a:gd name="T17" fmla="*/ 20 h 1074"/>
                <a:gd name="T18" fmla="*/ 71 w 1230"/>
                <a:gd name="T19" fmla="*/ 21 h 1074"/>
                <a:gd name="T20" fmla="*/ 69 w 1230"/>
                <a:gd name="T21" fmla="*/ 24 h 1074"/>
                <a:gd name="T22" fmla="*/ 66 w 1230"/>
                <a:gd name="T23" fmla="*/ 26 h 1074"/>
                <a:gd name="T24" fmla="*/ 63 w 1230"/>
                <a:gd name="T25" fmla="*/ 28 h 1074"/>
                <a:gd name="T26" fmla="*/ 61 w 1230"/>
                <a:gd name="T27" fmla="*/ 30 h 1074"/>
                <a:gd name="T28" fmla="*/ 58 w 1230"/>
                <a:gd name="T29" fmla="*/ 32 h 1074"/>
                <a:gd name="T30" fmla="*/ 57 w 1230"/>
                <a:gd name="T31" fmla="*/ 34 h 1074"/>
                <a:gd name="T32" fmla="*/ 54 w 1230"/>
                <a:gd name="T33" fmla="*/ 36 h 1074"/>
                <a:gd name="T34" fmla="*/ 50 w 1230"/>
                <a:gd name="T35" fmla="*/ 38 h 1074"/>
                <a:gd name="T36" fmla="*/ 48 w 1230"/>
                <a:gd name="T37" fmla="*/ 41 h 1074"/>
                <a:gd name="T38" fmla="*/ 47 w 1230"/>
                <a:gd name="T39" fmla="*/ 44 h 1074"/>
                <a:gd name="T40" fmla="*/ 44 w 1230"/>
                <a:gd name="T41" fmla="*/ 47 h 1074"/>
                <a:gd name="T42" fmla="*/ 41 w 1230"/>
                <a:gd name="T43" fmla="*/ 47 h 1074"/>
                <a:gd name="T44" fmla="*/ 38 w 1230"/>
                <a:gd name="T45" fmla="*/ 50 h 1074"/>
                <a:gd name="T46" fmla="*/ 36 w 1230"/>
                <a:gd name="T47" fmla="*/ 51 h 1074"/>
                <a:gd name="T48" fmla="*/ 34 w 1230"/>
                <a:gd name="T49" fmla="*/ 54 h 1074"/>
                <a:gd name="T50" fmla="*/ 32 w 1230"/>
                <a:gd name="T51" fmla="*/ 57 h 1074"/>
                <a:gd name="T52" fmla="*/ 28 w 1230"/>
                <a:gd name="T53" fmla="*/ 58 h 1074"/>
                <a:gd name="T54" fmla="*/ 26 w 1230"/>
                <a:gd name="T55" fmla="*/ 61 h 1074"/>
                <a:gd name="T56" fmla="*/ 22 w 1230"/>
                <a:gd name="T57" fmla="*/ 63 h 1074"/>
                <a:gd name="T58" fmla="*/ 20 w 1230"/>
                <a:gd name="T59" fmla="*/ 65 h 1074"/>
                <a:gd name="T60" fmla="*/ 18 w 1230"/>
                <a:gd name="T61" fmla="*/ 67 h 1074"/>
                <a:gd name="T62" fmla="*/ 16 w 1230"/>
                <a:gd name="T63" fmla="*/ 70 h 1074"/>
                <a:gd name="T64" fmla="*/ 13 w 1230"/>
                <a:gd name="T65" fmla="*/ 71 h 1074"/>
                <a:gd name="T66" fmla="*/ 10 w 1230"/>
                <a:gd name="T67" fmla="*/ 74 h 1074"/>
                <a:gd name="T68" fmla="*/ 7 w 1230"/>
                <a:gd name="T69" fmla="*/ 76 h 1074"/>
                <a:gd name="T70" fmla="*/ 7 w 1230"/>
                <a:gd name="T71" fmla="*/ 79 h 1074"/>
                <a:gd name="T72" fmla="*/ 7 w 1230"/>
                <a:gd name="T73" fmla="*/ 81 h 1074"/>
                <a:gd name="T74" fmla="*/ 0 w 1230"/>
                <a:gd name="T75" fmla="*/ 83 h 107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230" h="1074">
                  <a:moveTo>
                    <a:pt x="1230" y="0"/>
                  </a:moveTo>
                  <a:lnTo>
                    <a:pt x="1211" y="12"/>
                  </a:lnTo>
                  <a:lnTo>
                    <a:pt x="1193" y="31"/>
                  </a:lnTo>
                  <a:lnTo>
                    <a:pt x="1181" y="43"/>
                  </a:lnTo>
                  <a:lnTo>
                    <a:pt x="1162" y="55"/>
                  </a:lnTo>
                  <a:lnTo>
                    <a:pt x="1144" y="74"/>
                  </a:lnTo>
                  <a:lnTo>
                    <a:pt x="1132" y="86"/>
                  </a:lnTo>
                  <a:lnTo>
                    <a:pt x="1113" y="98"/>
                  </a:lnTo>
                  <a:lnTo>
                    <a:pt x="1095" y="117"/>
                  </a:lnTo>
                  <a:lnTo>
                    <a:pt x="1082" y="129"/>
                  </a:lnTo>
                  <a:lnTo>
                    <a:pt x="1064" y="141"/>
                  </a:lnTo>
                  <a:lnTo>
                    <a:pt x="1045" y="160"/>
                  </a:lnTo>
                  <a:lnTo>
                    <a:pt x="1033" y="172"/>
                  </a:lnTo>
                  <a:lnTo>
                    <a:pt x="1015" y="184"/>
                  </a:lnTo>
                  <a:lnTo>
                    <a:pt x="996" y="203"/>
                  </a:lnTo>
                  <a:lnTo>
                    <a:pt x="984" y="215"/>
                  </a:lnTo>
                  <a:lnTo>
                    <a:pt x="966" y="227"/>
                  </a:lnTo>
                  <a:lnTo>
                    <a:pt x="947" y="246"/>
                  </a:lnTo>
                  <a:lnTo>
                    <a:pt x="935" y="258"/>
                  </a:lnTo>
                  <a:lnTo>
                    <a:pt x="916" y="270"/>
                  </a:lnTo>
                  <a:lnTo>
                    <a:pt x="898" y="288"/>
                  </a:lnTo>
                  <a:lnTo>
                    <a:pt x="886" y="301"/>
                  </a:lnTo>
                  <a:lnTo>
                    <a:pt x="867" y="313"/>
                  </a:lnTo>
                  <a:lnTo>
                    <a:pt x="849" y="331"/>
                  </a:lnTo>
                  <a:lnTo>
                    <a:pt x="836" y="344"/>
                  </a:lnTo>
                  <a:lnTo>
                    <a:pt x="818" y="356"/>
                  </a:lnTo>
                  <a:lnTo>
                    <a:pt x="800" y="374"/>
                  </a:lnTo>
                  <a:lnTo>
                    <a:pt x="787" y="387"/>
                  </a:lnTo>
                  <a:lnTo>
                    <a:pt x="769" y="399"/>
                  </a:lnTo>
                  <a:lnTo>
                    <a:pt x="750" y="417"/>
                  </a:lnTo>
                  <a:lnTo>
                    <a:pt x="738" y="430"/>
                  </a:lnTo>
                  <a:lnTo>
                    <a:pt x="720" y="442"/>
                  </a:lnTo>
                  <a:lnTo>
                    <a:pt x="701" y="460"/>
                  </a:lnTo>
                  <a:lnTo>
                    <a:pt x="689" y="473"/>
                  </a:lnTo>
                  <a:lnTo>
                    <a:pt x="670" y="485"/>
                  </a:lnTo>
                  <a:lnTo>
                    <a:pt x="652" y="503"/>
                  </a:lnTo>
                  <a:lnTo>
                    <a:pt x="640" y="516"/>
                  </a:lnTo>
                  <a:lnTo>
                    <a:pt x="621" y="528"/>
                  </a:lnTo>
                  <a:lnTo>
                    <a:pt x="603" y="546"/>
                  </a:lnTo>
                  <a:lnTo>
                    <a:pt x="591" y="559"/>
                  </a:lnTo>
                  <a:lnTo>
                    <a:pt x="572" y="571"/>
                  </a:lnTo>
                  <a:lnTo>
                    <a:pt x="554" y="589"/>
                  </a:lnTo>
                  <a:lnTo>
                    <a:pt x="541" y="601"/>
                  </a:lnTo>
                  <a:lnTo>
                    <a:pt x="523" y="614"/>
                  </a:lnTo>
                  <a:lnTo>
                    <a:pt x="504" y="626"/>
                  </a:lnTo>
                  <a:lnTo>
                    <a:pt x="492" y="644"/>
                  </a:lnTo>
                  <a:lnTo>
                    <a:pt x="474" y="657"/>
                  </a:lnTo>
                  <a:lnTo>
                    <a:pt x="455" y="669"/>
                  </a:lnTo>
                  <a:lnTo>
                    <a:pt x="443" y="687"/>
                  </a:lnTo>
                  <a:lnTo>
                    <a:pt x="425" y="700"/>
                  </a:lnTo>
                  <a:lnTo>
                    <a:pt x="406" y="712"/>
                  </a:lnTo>
                  <a:lnTo>
                    <a:pt x="394" y="730"/>
                  </a:lnTo>
                  <a:lnTo>
                    <a:pt x="375" y="743"/>
                  </a:lnTo>
                  <a:lnTo>
                    <a:pt x="357" y="755"/>
                  </a:lnTo>
                  <a:lnTo>
                    <a:pt x="345" y="773"/>
                  </a:lnTo>
                  <a:lnTo>
                    <a:pt x="326" y="786"/>
                  </a:lnTo>
                  <a:lnTo>
                    <a:pt x="308" y="798"/>
                  </a:lnTo>
                  <a:lnTo>
                    <a:pt x="295" y="816"/>
                  </a:lnTo>
                  <a:lnTo>
                    <a:pt x="277" y="829"/>
                  </a:lnTo>
                  <a:lnTo>
                    <a:pt x="259" y="841"/>
                  </a:lnTo>
                  <a:lnTo>
                    <a:pt x="246" y="859"/>
                  </a:lnTo>
                  <a:lnTo>
                    <a:pt x="228" y="872"/>
                  </a:lnTo>
                  <a:lnTo>
                    <a:pt x="209" y="884"/>
                  </a:lnTo>
                  <a:lnTo>
                    <a:pt x="197" y="902"/>
                  </a:lnTo>
                  <a:lnTo>
                    <a:pt x="179" y="914"/>
                  </a:lnTo>
                  <a:lnTo>
                    <a:pt x="160" y="927"/>
                  </a:lnTo>
                  <a:lnTo>
                    <a:pt x="148" y="945"/>
                  </a:lnTo>
                  <a:lnTo>
                    <a:pt x="129" y="957"/>
                  </a:lnTo>
                  <a:lnTo>
                    <a:pt x="111" y="970"/>
                  </a:lnTo>
                  <a:lnTo>
                    <a:pt x="99" y="988"/>
                  </a:lnTo>
                  <a:lnTo>
                    <a:pt x="80" y="1000"/>
                  </a:lnTo>
                  <a:lnTo>
                    <a:pt x="62" y="1013"/>
                  </a:lnTo>
                  <a:lnTo>
                    <a:pt x="50" y="1031"/>
                  </a:lnTo>
                  <a:lnTo>
                    <a:pt x="31" y="1043"/>
                  </a:lnTo>
                  <a:lnTo>
                    <a:pt x="13" y="1056"/>
                  </a:lnTo>
                  <a:lnTo>
                    <a:pt x="0" y="1074"/>
                  </a:lnTo>
                </a:path>
              </a:pathLst>
            </a:custGeom>
            <a:solidFill>
              <a:srgbClr val="0000FF"/>
            </a:solidFill>
            <a:ln w="9525">
              <a:solidFill>
                <a:srgbClr val="000000"/>
              </a:solidFill>
              <a:prstDash val="solid"/>
              <a:round/>
              <a:headEnd/>
              <a:tailEnd/>
            </a:ln>
          </p:spPr>
          <p:txBody>
            <a:bodyPr/>
            <a:lstStyle/>
            <a:p>
              <a:endParaRPr lang="en-US"/>
            </a:p>
          </p:txBody>
        </p:sp>
        <p:sp>
          <p:nvSpPr>
            <p:cNvPr id="315866" name="Freeform 470">
              <a:extLst>
                <a:ext uri="{FF2B5EF4-FFF2-40B4-BE49-F238E27FC236}">
                  <a16:creationId xmlns:a16="http://schemas.microsoft.com/office/drawing/2014/main" id="{D22931DA-A6CD-0F15-ECEA-DFC147C2B7AC}"/>
                </a:ext>
              </a:extLst>
            </p:cNvPr>
            <p:cNvSpPr>
              <a:spLocks/>
            </p:cNvSpPr>
            <p:nvPr/>
          </p:nvSpPr>
          <p:spPr bwMode="auto">
            <a:xfrm>
              <a:off x="2146" y="2629"/>
              <a:ext cx="1150" cy="1004"/>
            </a:xfrm>
            <a:custGeom>
              <a:avLst/>
              <a:gdLst>
                <a:gd name="T0" fmla="*/ 93 w 1230"/>
                <a:gd name="T1" fmla="*/ 7 h 1074"/>
                <a:gd name="T2" fmla="*/ 93 w 1230"/>
                <a:gd name="T3" fmla="*/ 7 h 1074"/>
                <a:gd name="T4" fmla="*/ 88 w 1230"/>
                <a:gd name="T5" fmla="*/ 7 h 1074"/>
                <a:gd name="T6" fmla="*/ 87 w 1230"/>
                <a:gd name="T7" fmla="*/ 7 h 1074"/>
                <a:gd name="T8" fmla="*/ 84 w 1230"/>
                <a:gd name="T9" fmla="*/ 10 h 1074"/>
                <a:gd name="T10" fmla="*/ 81 w 1230"/>
                <a:gd name="T11" fmla="*/ 13 h 1074"/>
                <a:gd name="T12" fmla="*/ 79 w 1230"/>
                <a:gd name="T13" fmla="*/ 15 h 1074"/>
                <a:gd name="T14" fmla="*/ 76 w 1230"/>
                <a:gd name="T15" fmla="*/ 18 h 1074"/>
                <a:gd name="T16" fmla="*/ 74 w 1230"/>
                <a:gd name="T17" fmla="*/ 20 h 1074"/>
                <a:gd name="T18" fmla="*/ 71 w 1230"/>
                <a:gd name="T19" fmla="*/ 21 h 1074"/>
                <a:gd name="T20" fmla="*/ 69 w 1230"/>
                <a:gd name="T21" fmla="*/ 24 h 1074"/>
                <a:gd name="T22" fmla="*/ 66 w 1230"/>
                <a:gd name="T23" fmla="*/ 26 h 1074"/>
                <a:gd name="T24" fmla="*/ 63 w 1230"/>
                <a:gd name="T25" fmla="*/ 28 h 1074"/>
                <a:gd name="T26" fmla="*/ 61 w 1230"/>
                <a:gd name="T27" fmla="*/ 30 h 1074"/>
                <a:gd name="T28" fmla="*/ 58 w 1230"/>
                <a:gd name="T29" fmla="*/ 32 h 1074"/>
                <a:gd name="T30" fmla="*/ 57 w 1230"/>
                <a:gd name="T31" fmla="*/ 34 h 1074"/>
                <a:gd name="T32" fmla="*/ 54 w 1230"/>
                <a:gd name="T33" fmla="*/ 36 h 1074"/>
                <a:gd name="T34" fmla="*/ 50 w 1230"/>
                <a:gd name="T35" fmla="*/ 38 h 1074"/>
                <a:gd name="T36" fmla="*/ 48 w 1230"/>
                <a:gd name="T37" fmla="*/ 41 h 1074"/>
                <a:gd name="T38" fmla="*/ 47 w 1230"/>
                <a:gd name="T39" fmla="*/ 44 h 1074"/>
                <a:gd name="T40" fmla="*/ 44 w 1230"/>
                <a:gd name="T41" fmla="*/ 47 h 1074"/>
                <a:gd name="T42" fmla="*/ 41 w 1230"/>
                <a:gd name="T43" fmla="*/ 47 h 1074"/>
                <a:gd name="T44" fmla="*/ 38 w 1230"/>
                <a:gd name="T45" fmla="*/ 50 h 1074"/>
                <a:gd name="T46" fmla="*/ 36 w 1230"/>
                <a:gd name="T47" fmla="*/ 51 h 1074"/>
                <a:gd name="T48" fmla="*/ 34 w 1230"/>
                <a:gd name="T49" fmla="*/ 54 h 1074"/>
                <a:gd name="T50" fmla="*/ 32 w 1230"/>
                <a:gd name="T51" fmla="*/ 57 h 1074"/>
                <a:gd name="T52" fmla="*/ 28 w 1230"/>
                <a:gd name="T53" fmla="*/ 58 h 1074"/>
                <a:gd name="T54" fmla="*/ 26 w 1230"/>
                <a:gd name="T55" fmla="*/ 61 h 1074"/>
                <a:gd name="T56" fmla="*/ 22 w 1230"/>
                <a:gd name="T57" fmla="*/ 63 h 1074"/>
                <a:gd name="T58" fmla="*/ 20 w 1230"/>
                <a:gd name="T59" fmla="*/ 65 h 1074"/>
                <a:gd name="T60" fmla="*/ 18 w 1230"/>
                <a:gd name="T61" fmla="*/ 67 h 1074"/>
                <a:gd name="T62" fmla="*/ 16 w 1230"/>
                <a:gd name="T63" fmla="*/ 70 h 1074"/>
                <a:gd name="T64" fmla="*/ 13 w 1230"/>
                <a:gd name="T65" fmla="*/ 71 h 1074"/>
                <a:gd name="T66" fmla="*/ 10 w 1230"/>
                <a:gd name="T67" fmla="*/ 74 h 1074"/>
                <a:gd name="T68" fmla="*/ 7 w 1230"/>
                <a:gd name="T69" fmla="*/ 76 h 1074"/>
                <a:gd name="T70" fmla="*/ 7 w 1230"/>
                <a:gd name="T71" fmla="*/ 79 h 1074"/>
                <a:gd name="T72" fmla="*/ 7 w 1230"/>
                <a:gd name="T73" fmla="*/ 81 h 1074"/>
                <a:gd name="T74" fmla="*/ 0 w 1230"/>
                <a:gd name="T75" fmla="*/ 83 h 107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230" h="1074">
                  <a:moveTo>
                    <a:pt x="1230" y="0"/>
                  </a:moveTo>
                  <a:lnTo>
                    <a:pt x="1211" y="12"/>
                  </a:lnTo>
                  <a:lnTo>
                    <a:pt x="1193" y="31"/>
                  </a:lnTo>
                  <a:lnTo>
                    <a:pt x="1181" y="43"/>
                  </a:lnTo>
                  <a:lnTo>
                    <a:pt x="1162" y="55"/>
                  </a:lnTo>
                  <a:lnTo>
                    <a:pt x="1144" y="74"/>
                  </a:lnTo>
                  <a:lnTo>
                    <a:pt x="1132" y="86"/>
                  </a:lnTo>
                  <a:lnTo>
                    <a:pt x="1113" y="98"/>
                  </a:lnTo>
                  <a:lnTo>
                    <a:pt x="1095" y="117"/>
                  </a:lnTo>
                  <a:lnTo>
                    <a:pt x="1082" y="129"/>
                  </a:lnTo>
                  <a:lnTo>
                    <a:pt x="1064" y="141"/>
                  </a:lnTo>
                  <a:lnTo>
                    <a:pt x="1045" y="160"/>
                  </a:lnTo>
                  <a:lnTo>
                    <a:pt x="1033" y="172"/>
                  </a:lnTo>
                  <a:lnTo>
                    <a:pt x="1015" y="184"/>
                  </a:lnTo>
                  <a:lnTo>
                    <a:pt x="996" y="203"/>
                  </a:lnTo>
                  <a:lnTo>
                    <a:pt x="984" y="215"/>
                  </a:lnTo>
                  <a:lnTo>
                    <a:pt x="966" y="227"/>
                  </a:lnTo>
                  <a:lnTo>
                    <a:pt x="947" y="246"/>
                  </a:lnTo>
                  <a:lnTo>
                    <a:pt x="935" y="258"/>
                  </a:lnTo>
                  <a:lnTo>
                    <a:pt x="916" y="270"/>
                  </a:lnTo>
                  <a:lnTo>
                    <a:pt x="898" y="288"/>
                  </a:lnTo>
                  <a:lnTo>
                    <a:pt x="886" y="301"/>
                  </a:lnTo>
                  <a:lnTo>
                    <a:pt x="867" y="313"/>
                  </a:lnTo>
                  <a:lnTo>
                    <a:pt x="849" y="331"/>
                  </a:lnTo>
                  <a:lnTo>
                    <a:pt x="836" y="344"/>
                  </a:lnTo>
                  <a:lnTo>
                    <a:pt x="818" y="356"/>
                  </a:lnTo>
                  <a:lnTo>
                    <a:pt x="800" y="374"/>
                  </a:lnTo>
                  <a:lnTo>
                    <a:pt x="787" y="387"/>
                  </a:lnTo>
                  <a:lnTo>
                    <a:pt x="769" y="399"/>
                  </a:lnTo>
                  <a:lnTo>
                    <a:pt x="750" y="417"/>
                  </a:lnTo>
                  <a:lnTo>
                    <a:pt x="738" y="430"/>
                  </a:lnTo>
                  <a:lnTo>
                    <a:pt x="720" y="442"/>
                  </a:lnTo>
                  <a:lnTo>
                    <a:pt x="701" y="460"/>
                  </a:lnTo>
                  <a:lnTo>
                    <a:pt x="689" y="473"/>
                  </a:lnTo>
                  <a:lnTo>
                    <a:pt x="670" y="485"/>
                  </a:lnTo>
                  <a:lnTo>
                    <a:pt x="652" y="503"/>
                  </a:lnTo>
                  <a:lnTo>
                    <a:pt x="640" y="516"/>
                  </a:lnTo>
                  <a:lnTo>
                    <a:pt x="621" y="528"/>
                  </a:lnTo>
                  <a:lnTo>
                    <a:pt x="603" y="546"/>
                  </a:lnTo>
                  <a:lnTo>
                    <a:pt x="591" y="559"/>
                  </a:lnTo>
                  <a:lnTo>
                    <a:pt x="572" y="571"/>
                  </a:lnTo>
                  <a:lnTo>
                    <a:pt x="554" y="589"/>
                  </a:lnTo>
                  <a:lnTo>
                    <a:pt x="541" y="601"/>
                  </a:lnTo>
                  <a:lnTo>
                    <a:pt x="523" y="614"/>
                  </a:lnTo>
                  <a:lnTo>
                    <a:pt x="504" y="626"/>
                  </a:lnTo>
                  <a:lnTo>
                    <a:pt x="492" y="644"/>
                  </a:lnTo>
                  <a:lnTo>
                    <a:pt x="474" y="657"/>
                  </a:lnTo>
                  <a:lnTo>
                    <a:pt x="455" y="669"/>
                  </a:lnTo>
                  <a:lnTo>
                    <a:pt x="443" y="687"/>
                  </a:lnTo>
                  <a:lnTo>
                    <a:pt x="425" y="700"/>
                  </a:lnTo>
                  <a:lnTo>
                    <a:pt x="406" y="712"/>
                  </a:lnTo>
                  <a:lnTo>
                    <a:pt x="394" y="730"/>
                  </a:lnTo>
                  <a:lnTo>
                    <a:pt x="375" y="743"/>
                  </a:lnTo>
                  <a:lnTo>
                    <a:pt x="357" y="755"/>
                  </a:lnTo>
                  <a:lnTo>
                    <a:pt x="345" y="773"/>
                  </a:lnTo>
                  <a:lnTo>
                    <a:pt x="326" y="786"/>
                  </a:lnTo>
                  <a:lnTo>
                    <a:pt x="308" y="798"/>
                  </a:lnTo>
                  <a:lnTo>
                    <a:pt x="295" y="816"/>
                  </a:lnTo>
                  <a:lnTo>
                    <a:pt x="277" y="829"/>
                  </a:lnTo>
                  <a:lnTo>
                    <a:pt x="259" y="841"/>
                  </a:lnTo>
                  <a:lnTo>
                    <a:pt x="246" y="859"/>
                  </a:lnTo>
                  <a:lnTo>
                    <a:pt x="228" y="872"/>
                  </a:lnTo>
                  <a:lnTo>
                    <a:pt x="209" y="884"/>
                  </a:lnTo>
                  <a:lnTo>
                    <a:pt x="197" y="902"/>
                  </a:lnTo>
                  <a:lnTo>
                    <a:pt x="179" y="914"/>
                  </a:lnTo>
                  <a:lnTo>
                    <a:pt x="160" y="927"/>
                  </a:lnTo>
                  <a:lnTo>
                    <a:pt x="148" y="945"/>
                  </a:lnTo>
                  <a:lnTo>
                    <a:pt x="129" y="957"/>
                  </a:lnTo>
                  <a:lnTo>
                    <a:pt x="111" y="970"/>
                  </a:lnTo>
                  <a:lnTo>
                    <a:pt x="99" y="988"/>
                  </a:lnTo>
                  <a:lnTo>
                    <a:pt x="80" y="1000"/>
                  </a:lnTo>
                  <a:lnTo>
                    <a:pt x="62" y="1013"/>
                  </a:lnTo>
                  <a:lnTo>
                    <a:pt x="50" y="1031"/>
                  </a:lnTo>
                  <a:lnTo>
                    <a:pt x="31" y="1043"/>
                  </a:lnTo>
                  <a:lnTo>
                    <a:pt x="13" y="1056"/>
                  </a:lnTo>
                  <a:lnTo>
                    <a:pt x="0" y="1074"/>
                  </a:lnTo>
                </a:path>
              </a:pathLst>
            </a:custGeom>
            <a:solidFill>
              <a:srgbClr val="0000FF"/>
            </a:solidFill>
            <a:ln w="9525">
              <a:solidFill>
                <a:srgbClr val="000000"/>
              </a:solidFill>
              <a:prstDash val="solid"/>
              <a:round/>
              <a:headEnd/>
              <a:tailEnd/>
            </a:ln>
          </p:spPr>
          <p:txBody>
            <a:bodyPr/>
            <a:lstStyle/>
            <a:p>
              <a:endParaRPr lang="en-US"/>
            </a:p>
          </p:txBody>
        </p:sp>
        <p:sp>
          <p:nvSpPr>
            <p:cNvPr id="315867" name="Freeform 471">
              <a:extLst>
                <a:ext uri="{FF2B5EF4-FFF2-40B4-BE49-F238E27FC236}">
                  <a16:creationId xmlns:a16="http://schemas.microsoft.com/office/drawing/2014/main" id="{FB93033C-005B-0CF8-E611-627DD98E992E}"/>
                </a:ext>
              </a:extLst>
            </p:cNvPr>
            <p:cNvSpPr>
              <a:spLocks/>
            </p:cNvSpPr>
            <p:nvPr/>
          </p:nvSpPr>
          <p:spPr bwMode="auto">
            <a:xfrm>
              <a:off x="2146" y="2629"/>
              <a:ext cx="1150" cy="1004"/>
            </a:xfrm>
            <a:custGeom>
              <a:avLst/>
              <a:gdLst>
                <a:gd name="T0" fmla="*/ 93 w 1230"/>
                <a:gd name="T1" fmla="*/ 7 h 1074"/>
                <a:gd name="T2" fmla="*/ 93 w 1230"/>
                <a:gd name="T3" fmla="*/ 7 h 1074"/>
                <a:gd name="T4" fmla="*/ 88 w 1230"/>
                <a:gd name="T5" fmla="*/ 7 h 1074"/>
                <a:gd name="T6" fmla="*/ 87 w 1230"/>
                <a:gd name="T7" fmla="*/ 7 h 1074"/>
                <a:gd name="T8" fmla="*/ 84 w 1230"/>
                <a:gd name="T9" fmla="*/ 10 h 1074"/>
                <a:gd name="T10" fmla="*/ 81 w 1230"/>
                <a:gd name="T11" fmla="*/ 13 h 1074"/>
                <a:gd name="T12" fmla="*/ 79 w 1230"/>
                <a:gd name="T13" fmla="*/ 15 h 1074"/>
                <a:gd name="T14" fmla="*/ 76 w 1230"/>
                <a:gd name="T15" fmla="*/ 18 h 1074"/>
                <a:gd name="T16" fmla="*/ 74 w 1230"/>
                <a:gd name="T17" fmla="*/ 20 h 1074"/>
                <a:gd name="T18" fmla="*/ 71 w 1230"/>
                <a:gd name="T19" fmla="*/ 21 h 1074"/>
                <a:gd name="T20" fmla="*/ 69 w 1230"/>
                <a:gd name="T21" fmla="*/ 24 h 1074"/>
                <a:gd name="T22" fmla="*/ 66 w 1230"/>
                <a:gd name="T23" fmla="*/ 26 h 1074"/>
                <a:gd name="T24" fmla="*/ 63 w 1230"/>
                <a:gd name="T25" fmla="*/ 28 h 1074"/>
                <a:gd name="T26" fmla="*/ 61 w 1230"/>
                <a:gd name="T27" fmla="*/ 30 h 1074"/>
                <a:gd name="T28" fmla="*/ 58 w 1230"/>
                <a:gd name="T29" fmla="*/ 32 h 1074"/>
                <a:gd name="T30" fmla="*/ 57 w 1230"/>
                <a:gd name="T31" fmla="*/ 34 h 1074"/>
                <a:gd name="T32" fmla="*/ 54 w 1230"/>
                <a:gd name="T33" fmla="*/ 36 h 1074"/>
                <a:gd name="T34" fmla="*/ 50 w 1230"/>
                <a:gd name="T35" fmla="*/ 38 h 1074"/>
                <a:gd name="T36" fmla="*/ 48 w 1230"/>
                <a:gd name="T37" fmla="*/ 41 h 1074"/>
                <a:gd name="T38" fmla="*/ 47 w 1230"/>
                <a:gd name="T39" fmla="*/ 44 h 1074"/>
                <a:gd name="T40" fmla="*/ 44 w 1230"/>
                <a:gd name="T41" fmla="*/ 47 h 1074"/>
                <a:gd name="T42" fmla="*/ 41 w 1230"/>
                <a:gd name="T43" fmla="*/ 47 h 1074"/>
                <a:gd name="T44" fmla="*/ 38 w 1230"/>
                <a:gd name="T45" fmla="*/ 50 h 1074"/>
                <a:gd name="T46" fmla="*/ 36 w 1230"/>
                <a:gd name="T47" fmla="*/ 51 h 1074"/>
                <a:gd name="T48" fmla="*/ 34 w 1230"/>
                <a:gd name="T49" fmla="*/ 54 h 1074"/>
                <a:gd name="T50" fmla="*/ 32 w 1230"/>
                <a:gd name="T51" fmla="*/ 57 h 1074"/>
                <a:gd name="T52" fmla="*/ 28 w 1230"/>
                <a:gd name="T53" fmla="*/ 58 h 1074"/>
                <a:gd name="T54" fmla="*/ 26 w 1230"/>
                <a:gd name="T55" fmla="*/ 61 h 1074"/>
                <a:gd name="T56" fmla="*/ 22 w 1230"/>
                <a:gd name="T57" fmla="*/ 63 h 1074"/>
                <a:gd name="T58" fmla="*/ 20 w 1230"/>
                <a:gd name="T59" fmla="*/ 65 h 1074"/>
                <a:gd name="T60" fmla="*/ 18 w 1230"/>
                <a:gd name="T61" fmla="*/ 67 h 1074"/>
                <a:gd name="T62" fmla="*/ 16 w 1230"/>
                <a:gd name="T63" fmla="*/ 70 h 1074"/>
                <a:gd name="T64" fmla="*/ 13 w 1230"/>
                <a:gd name="T65" fmla="*/ 71 h 1074"/>
                <a:gd name="T66" fmla="*/ 10 w 1230"/>
                <a:gd name="T67" fmla="*/ 74 h 1074"/>
                <a:gd name="T68" fmla="*/ 7 w 1230"/>
                <a:gd name="T69" fmla="*/ 76 h 1074"/>
                <a:gd name="T70" fmla="*/ 7 w 1230"/>
                <a:gd name="T71" fmla="*/ 79 h 1074"/>
                <a:gd name="T72" fmla="*/ 7 w 1230"/>
                <a:gd name="T73" fmla="*/ 81 h 1074"/>
                <a:gd name="T74" fmla="*/ 0 w 1230"/>
                <a:gd name="T75" fmla="*/ 83 h 107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230" h="1074">
                  <a:moveTo>
                    <a:pt x="1230" y="0"/>
                  </a:moveTo>
                  <a:lnTo>
                    <a:pt x="1211" y="12"/>
                  </a:lnTo>
                  <a:lnTo>
                    <a:pt x="1193" y="31"/>
                  </a:lnTo>
                  <a:lnTo>
                    <a:pt x="1181" y="43"/>
                  </a:lnTo>
                  <a:lnTo>
                    <a:pt x="1162" y="55"/>
                  </a:lnTo>
                  <a:lnTo>
                    <a:pt x="1144" y="74"/>
                  </a:lnTo>
                  <a:lnTo>
                    <a:pt x="1132" y="86"/>
                  </a:lnTo>
                  <a:lnTo>
                    <a:pt x="1113" y="98"/>
                  </a:lnTo>
                  <a:lnTo>
                    <a:pt x="1095" y="117"/>
                  </a:lnTo>
                  <a:lnTo>
                    <a:pt x="1082" y="129"/>
                  </a:lnTo>
                  <a:lnTo>
                    <a:pt x="1064" y="141"/>
                  </a:lnTo>
                  <a:lnTo>
                    <a:pt x="1045" y="160"/>
                  </a:lnTo>
                  <a:lnTo>
                    <a:pt x="1033" y="172"/>
                  </a:lnTo>
                  <a:lnTo>
                    <a:pt x="1015" y="184"/>
                  </a:lnTo>
                  <a:lnTo>
                    <a:pt x="996" y="203"/>
                  </a:lnTo>
                  <a:lnTo>
                    <a:pt x="984" y="215"/>
                  </a:lnTo>
                  <a:lnTo>
                    <a:pt x="966" y="227"/>
                  </a:lnTo>
                  <a:lnTo>
                    <a:pt x="947" y="246"/>
                  </a:lnTo>
                  <a:lnTo>
                    <a:pt x="935" y="258"/>
                  </a:lnTo>
                  <a:lnTo>
                    <a:pt x="916" y="270"/>
                  </a:lnTo>
                  <a:lnTo>
                    <a:pt x="898" y="288"/>
                  </a:lnTo>
                  <a:lnTo>
                    <a:pt x="886" y="301"/>
                  </a:lnTo>
                  <a:lnTo>
                    <a:pt x="867" y="313"/>
                  </a:lnTo>
                  <a:lnTo>
                    <a:pt x="849" y="331"/>
                  </a:lnTo>
                  <a:lnTo>
                    <a:pt x="836" y="344"/>
                  </a:lnTo>
                  <a:lnTo>
                    <a:pt x="818" y="356"/>
                  </a:lnTo>
                  <a:lnTo>
                    <a:pt x="800" y="374"/>
                  </a:lnTo>
                  <a:lnTo>
                    <a:pt x="787" y="387"/>
                  </a:lnTo>
                  <a:lnTo>
                    <a:pt x="769" y="399"/>
                  </a:lnTo>
                  <a:lnTo>
                    <a:pt x="750" y="417"/>
                  </a:lnTo>
                  <a:lnTo>
                    <a:pt x="738" y="430"/>
                  </a:lnTo>
                  <a:lnTo>
                    <a:pt x="720" y="442"/>
                  </a:lnTo>
                  <a:lnTo>
                    <a:pt x="701" y="460"/>
                  </a:lnTo>
                  <a:lnTo>
                    <a:pt x="689" y="473"/>
                  </a:lnTo>
                  <a:lnTo>
                    <a:pt x="670" y="485"/>
                  </a:lnTo>
                  <a:lnTo>
                    <a:pt x="652" y="503"/>
                  </a:lnTo>
                  <a:lnTo>
                    <a:pt x="640" y="516"/>
                  </a:lnTo>
                  <a:lnTo>
                    <a:pt x="621" y="528"/>
                  </a:lnTo>
                  <a:lnTo>
                    <a:pt x="603" y="546"/>
                  </a:lnTo>
                  <a:lnTo>
                    <a:pt x="591" y="559"/>
                  </a:lnTo>
                  <a:lnTo>
                    <a:pt x="572" y="571"/>
                  </a:lnTo>
                  <a:lnTo>
                    <a:pt x="554" y="589"/>
                  </a:lnTo>
                  <a:lnTo>
                    <a:pt x="541" y="601"/>
                  </a:lnTo>
                  <a:lnTo>
                    <a:pt x="523" y="614"/>
                  </a:lnTo>
                  <a:lnTo>
                    <a:pt x="504" y="626"/>
                  </a:lnTo>
                  <a:lnTo>
                    <a:pt x="492" y="644"/>
                  </a:lnTo>
                  <a:lnTo>
                    <a:pt x="474" y="657"/>
                  </a:lnTo>
                  <a:lnTo>
                    <a:pt x="455" y="669"/>
                  </a:lnTo>
                  <a:lnTo>
                    <a:pt x="443" y="687"/>
                  </a:lnTo>
                  <a:lnTo>
                    <a:pt x="425" y="700"/>
                  </a:lnTo>
                  <a:lnTo>
                    <a:pt x="406" y="712"/>
                  </a:lnTo>
                  <a:lnTo>
                    <a:pt x="394" y="730"/>
                  </a:lnTo>
                  <a:lnTo>
                    <a:pt x="375" y="743"/>
                  </a:lnTo>
                  <a:lnTo>
                    <a:pt x="357" y="755"/>
                  </a:lnTo>
                  <a:lnTo>
                    <a:pt x="345" y="773"/>
                  </a:lnTo>
                  <a:lnTo>
                    <a:pt x="326" y="786"/>
                  </a:lnTo>
                  <a:lnTo>
                    <a:pt x="308" y="798"/>
                  </a:lnTo>
                  <a:lnTo>
                    <a:pt x="295" y="816"/>
                  </a:lnTo>
                  <a:lnTo>
                    <a:pt x="277" y="829"/>
                  </a:lnTo>
                  <a:lnTo>
                    <a:pt x="259" y="841"/>
                  </a:lnTo>
                  <a:lnTo>
                    <a:pt x="246" y="859"/>
                  </a:lnTo>
                  <a:lnTo>
                    <a:pt x="228" y="872"/>
                  </a:lnTo>
                  <a:lnTo>
                    <a:pt x="209" y="884"/>
                  </a:lnTo>
                  <a:lnTo>
                    <a:pt x="197" y="902"/>
                  </a:lnTo>
                  <a:lnTo>
                    <a:pt x="179" y="914"/>
                  </a:lnTo>
                  <a:lnTo>
                    <a:pt x="160" y="927"/>
                  </a:lnTo>
                  <a:lnTo>
                    <a:pt x="148" y="945"/>
                  </a:lnTo>
                  <a:lnTo>
                    <a:pt x="129" y="957"/>
                  </a:lnTo>
                  <a:lnTo>
                    <a:pt x="111" y="970"/>
                  </a:lnTo>
                  <a:lnTo>
                    <a:pt x="99" y="988"/>
                  </a:lnTo>
                  <a:lnTo>
                    <a:pt x="80" y="1000"/>
                  </a:lnTo>
                  <a:lnTo>
                    <a:pt x="62" y="1013"/>
                  </a:lnTo>
                  <a:lnTo>
                    <a:pt x="50" y="1031"/>
                  </a:lnTo>
                  <a:lnTo>
                    <a:pt x="31" y="1043"/>
                  </a:lnTo>
                  <a:lnTo>
                    <a:pt x="13" y="1056"/>
                  </a:lnTo>
                  <a:lnTo>
                    <a:pt x="0" y="1074"/>
                  </a:lnTo>
                </a:path>
              </a:pathLst>
            </a:custGeom>
            <a:solidFill>
              <a:srgbClr val="0000FF"/>
            </a:solidFill>
            <a:ln w="9525">
              <a:solidFill>
                <a:srgbClr val="000000"/>
              </a:solidFill>
              <a:prstDash val="solid"/>
              <a:round/>
              <a:headEnd/>
              <a:tailEnd/>
            </a:ln>
          </p:spPr>
          <p:txBody>
            <a:bodyPr/>
            <a:lstStyle/>
            <a:p>
              <a:endParaRPr lang="en-US"/>
            </a:p>
          </p:txBody>
        </p:sp>
        <p:sp>
          <p:nvSpPr>
            <p:cNvPr id="315868" name="Freeform 472">
              <a:extLst>
                <a:ext uri="{FF2B5EF4-FFF2-40B4-BE49-F238E27FC236}">
                  <a16:creationId xmlns:a16="http://schemas.microsoft.com/office/drawing/2014/main" id="{E0ED6511-2496-80D6-300F-5A009E48929C}"/>
                </a:ext>
              </a:extLst>
            </p:cNvPr>
            <p:cNvSpPr>
              <a:spLocks/>
            </p:cNvSpPr>
            <p:nvPr/>
          </p:nvSpPr>
          <p:spPr bwMode="auto">
            <a:xfrm>
              <a:off x="2146" y="2629"/>
              <a:ext cx="1150" cy="1004"/>
            </a:xfrm>
            <a:custGeom>
              <a:avLst/>
              <a:gdLst>
                <a:gd name="T0" fmla="*/ 93 w 1230"/>
                <a:gd name="T1" fmla="*/ 7 h 1074"/>
                <a:gd name="T2" fmla="*/ 93 w 1230"/>
                <a:gd name="T3" fmla="*/ 7 h 1074"/>
                <a:gd name="T4" fmla="*/ 88 w 1230"/>
                <a:gd name="T5" fmla="*/ 7 h 1074"/>
                <a:gd name="T6" fmla="*/ 87 w 1230"/>
                <a:gd name="T7" fmla="*/ 7 h 1074"/>
                <a:gd name="T8" fmla="*/ 84 w 1230"/>
                <a:gd name="T9" fmla="*/ 10 h 1074"/>
                <a:gd name="T10" fmla="*/ 81 w 1230"/>
                <a:gd name="T11" fmla="*/ 13 h 1074"/>
                <a:gd name="T12" fmla="*/ 79 w 1230"/>
                <a:gd name="T13" fmla="*/ 15 h 1074"/>
                <a:gd name="T14" fmla="*/ 76 w 1230"/>
                <a:gd name="T15" fmla="*/ 18 h 1074"/>
                <a:gd name="T16" fmla="*/ 74 w 1230"/>
                <a:gd name="T17" fmla="*/ 20 h 1074"/>
                <a:gd name="T18" fmla="*/ 71 w 1230"/>
                <a:gd name="T19" fmla="*/ 21 h 1074"/>
                <a:gd name="T20" fmla="*/ 69 w 1230"/>
                <a:gd name="T21" fmla="*/ 24 h 1074"/>
                <a:gd name="T22" fmla="*/ 66 w 1230"/>
                <a:gd name="T23" fmla="*/ 26 h 1074"/>
                <a:gd name="T24" fmla="*/ 63 w 1230"/>
                <a:gd name="T25" fmla="*/ 28 h 1074"/>
                <a:gd name="T26" fmla="*/ 61 w 1230"/>
                <a:gd name="T27" fmla="*/ 30 h 1074"/>
                <a:gd name="T28" fmla="*/ 58 w 1230"/>
                <a:gd name="T29" fmla="*/ 32 h 1074"/>
                <a:gd name="T30" fmla="*/ 57 w 1230"/>
                <a:gd name="T31" fmla="*/ 34 h 1074"/>
                <a:gd name="T32" fmla="*/ 54 w 1230"/>
                <a:gd name="T33" fmla="*/ 36 h 1074"/>
                <a:gd name="T34" fmla="*/ 50 w 1230"/>
                <a:gd name="T35" fmla="*/ 38 h 1074"/>
                <a:gd name="T36" fmla="*/ 48 w 1230"/>
                <a:gd name="T37" fmla="*/ 41 h 1074"/>
                <a:gd name="T38" fmla="*/ 47 w 1230"/>
                <a:gd name="T39" fmla="*/ 44 h 1074"/>
                <a:gd name="T40" fmla="*/ 44 w 1230"/>
                <a:gd name="T41" fmla="*/ 47 h 1074"/>
                <a:gd name="T42" fmla="*/ 41 w 1230"/>
                <a:gd name="T43" fmla="*/ 47 h 1074"/>
                <a:gd name="T44" fmla="*/ 38 w 1230"/>
                <a:gd name="T45" fmla="*/ 50 h 1074"/>
                <a:gd name="T46" fmla="*/ 36 w 1230"/>
                <a:gd name="T47" fmla="*/ 51 h 1074"/>
                <a:gd name="T48" fmla="*/ 34 w 1230"/>
                <a:gd name="T49" fmla="*/ 54 h 1074"/>
                <a:gd name="T50" fmla="*/ 32 w 1230"/>
                <a:gd name="T51" fmla="*/ 57 h 1074"/>
                <a:gd name="T52" fmla="*/ 28 w 1230"/>
                <a:gd name="T53" fmla="*/ 58 h 1074"/>
                <a:gd name="T54" fmla="*/ 26 w 1230"/>
                <a:gd name="T55" fmla="*/ 61 h 1074"/>
                <a:gd name="T56" fmla="*/ 22 w 1230"/>
                <a:gd name="T57" fmla="*/ 63 h 1074"/>
                <a:gd name="T58" fmla="*/ 20 w 1230"/>
                <a:gd name="T59" fmla="*/ 65 h 1074"/>
                <a:gd name="T60" fmla="*/ 18 w 1230"/>
                <a:gd name="T61" fmla="*/ 67 h 1074"/>
                <a:gd name="T62" fmla="*/ 16 w 1230"/>
                <a:gd name="T63" fmla="*/ 70 h 1074"/>
                <a:gd name="T64" fmla="*/ 13 w 1230"/>
                <a:gd name="T65" fmla="*/ 71 h 1074"/>
                <a:gd name="T66" fmla="*/ 10 w 1230"/>
                <a:gd name="T67" fmla="*/ 74 h 1074"/>
                <a:gd name="T68" fmla="*/ 7 w 1230"/>
                <a:gd name="T69" fmla="*/ 76 h 1074"/>
                <a:gd name="T70" fmla="*/ 7 w 1230"/>
                <a:gd name="T71" fmla="*/ 79 h 1074"/>
                <a:gd name="T72" fmla="*/ 7 w 1230"/>
                <a:gd name="T73" fmla="*/ 81 h 1074"/>
                <a:gd name="T74" fmla="*/ 0 w 1230"/>
                <a:gd name="T75" fmla="*/ 83 h 107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230" h="1074">
                  <a:moveTo>
                    <a:pt x="1230" y="0"/>
                  </a:moveTo>
                  <a:lnTo>
                    <a:pt x="1211" y="12"/>
                  </a:lnTo>
                  <a:lnTo>
                    <a:pt x="1193" y="31"/>
                  </a:lnTo>
                  <a:lnTo>
                    <a:pt x="1181" y="43"/>
                  </a:lnTo>
                  <a:lnTo>
                    <a:pt x="1162" y="55"/>
                  </a:lnTo>
                  <a:lnTo>
                    <a:pt x="1144" y="74"/>
                  </a:lnTo>
                  <a:lnTo>
                    <a:pt x="1132" y="86"/>
                  </a:lnTo>
                  <a:lnTo>
                    <a:pt x="1113" y="98"/>
                  </a:lnTo>
                  <a:lnTo>
                    <a:pt x="1095" y="117"/>
                  </a:lnTo>
                  <a:lnTo>
                    <a:pt x="1082" y="129"/>
                  </a:lnTo>
                  <a:lnTo>
                    <a:pt x="1064" y="141"/>
                  </a:lnTo>
                  <a:lnTo>
                    <a:pt x="1045" y="160"/>
                  </a:lnTo>
                  <a:lnTo>
                    <a:pt x="1033" y="172"/>
                  </a:lnTo>
                  <a:lnTo>
                    <a:pt x="1015" y="184"/>
                  </a:lnTo>
                  <a:lnTo>
                    <a:pt x="996" y="203"/>
                  </a:lnTo>
                  <a:lnTo>
                    <a:pt x="984" y="215"/>
                  </a:lnTo>
                  <a:lnTo>
                    <a:pt x="966" y="227"/>
                  </a:lnTo>
                  <a:lnTo>
                    <a:pt x="947" y="246"/>
                  </a:lnTo>
                  <a:lnTo>
                    <a:pt x="935" y="258"/>
                  </a:lnTo>
                  <a:lnTo>
                    <a:pt x="916" y="270"/>
                  </a:lnTo>
                  <a:lnTo>
                    <a:pt x="898" y="288"/>
                  </a:lnTo>
                  <a:lnTo>
                    <a:pt x="886" y="301"/>
                  </a:lnTo>
                  <a:lnTo>
                    <a:pt x="867" y="313"/>
                  </a:lnTo>
                  <a:lnTo>
                    <a:pt x="849" y="331"/>
                  </a:lnTo>
                  <a:lnTo>
                    <a:pt x="836" y="344"/>
                  </a:lnTo>
                  <a:lnTo>
                    <a:pt x="818" y="356"/>
                  </a:lnTo>
                  <a:lnTo>
                    <a:pt x="800" y="374"/>
                  </a:lnTo>
                  <a:lnTo>
                    <a:pt x="787" y="387"/>
                  </a:lnTo>
                  <a:lnTo>
                    <a:pt x="769" y="399"/>
                  </a:lnTo>
                  <a:lnTo>
                    <a:pt x="750" y="417"/>
                  </a:lnTo>
                  <a:lnTo>
                    <a:pt x="738" y="430"/>
                  </a:lnTo>
                  <a:lnTo>
                    <a:pt x="720" y="442"/>
                  </a:lnTo>
                  <a:lnTo>
                    <a:pt x="701" y="460"/>
                  </a:lnTo>
                  <a:lnTo>
                    <a:pt x="689" y="473"/>
                  </a:lnTo>
                  <a:lnTo>
                    <a:pt x="670" y="485"/>
                  </a:lnTo>
                  <a:lnTo>
                    <a:pt x="652" y="503"/>
                  </a:lnTo>
                  <a:lnTo>
                    <a:pt x="640" y="516"/>
                  </a:lnTo>
                  <a:lnTo>
                    <a:pt x="621" y="528"/>
                  </a:lnTo>
                  <a:lnTo>
                    <a:pt x="603" y="546"/>
                  </a:lnTo>
                  <a:lnTo>
                    <a:pt x="591" y="559"/>
                  </a:lnTo>
                  <a:lnTo>
                    <a:pt x="572" y="571"/>
                  </a:lnTo>
                  <a:lnTo>
                    <a:pt x="554" y="589"/>
                  </a:lnTo>
                  <a:lnTo>
                    <a:pt x="541" y="601"/>
                  </a:lnTo>
                  <a:lnTo>
                    <a:pt x="523" y="614"/>
                  </a:lnTo>
                  <a:lnTo>
                    <a:pt x="504" y="626"/>
                  </a:lnTo>
                  <a:lnTo>
                    <a:pt x="492" y="644"/>
                  </a:lnTo>
                  <a:lnTo>
                    <a:pt x="474" y="657"/>
                  </a:lnTo>
                  <a:lnTo>
                    <a:pt x="455" y="669"/>
                  </a:lnTo>
                  <a:lnTo>
                    <a:pt x="443" y="687"/>
                  </a:lnTo>
                  <a:lnTo>
                    <a:pt x="425" y="700"/>
                  </a:lnTo>
                  <a:lnTo>
                    <a:pt x="406" y="712"/>
                  </a:lnTo>
                  <a:lnTo>
                    <a:pt x="394" y="730"/>
                  </a:lnTo>
                  <a:lnTo>
                    <a:pt x="375" y="743"/>
                  </a:lnTo>
                  <a:lnTo>
                    <a:pt x="357" y="755"/>
                  </a:lnTo>
                  <a:lnTo>
                    <a:pt x="345" y="773"/>
                  </a:lnTo>
                  <a:lnTo>
                    <a:pt x="326" y="786"/>
                  </a:lnTo>
                  <a:lnTo>
                    <a:pt x="308" y="798"/>
                  </a:lnTo>
                  <a:lnTo>
                    <a:pt x="295" y="816"/>
                  </a:lnTo>
                  <a:lnTo>
                    <a:pt x="277" y="829"/>
                  </a:lnTo>
                  <a:lnTo>
                    <a:pt x="259" y="841"/>
                  </a:lnTo>
                  <a:lnTo>
                    <a:pt x="246" y="859"/>
                  </a:lnTo>
                  <a:lnTo>
                    <a:pt x="228" y="872"/>
                  </a:lnTo>
                  <a:lnTo>
                    <a:pt x="209" y="884"/>
                  </a:lnTo>
                  <a:lnTo>
                    <a:pt x="197" y="902"/>
                  </a:lnTo>
                  <a:lnTo>
                    <a:pt x="179" y="914"/>
                  </a:lnTo>
                  <a:lnTo>
                    <a:pt x="160" y="927"/>
                  </a:lnTo>
                  <a:lnTo>
                    <a:pt x="148" y="945"/>
                  </a:lnTo>
                  <a:lnTo>
                    <a:pt x="129" y="957"/>
                  </a:lnTo>
                  <a:lnTo>
                    <a:pt x="111" y="970"/>
                  </a:lnTo>
                  <a:lnTo>
                    <a:pt x="99" y="988"/>
                  </a:lnTo>
                  <a:lnTo>
                    <a:pt x="80" y="1000"/>
                  </a:lnTo>
                  <a:lnTo>
                    <a:pt x="62" y="1013"/>
                  </a:lnTo>
                  <a:lnTo>
                    <a:pt x="50" y="1031"/>
                  </a:lnTo>
                  <a:lnTo>
                    <a:pt x="31" y="1043"/>
                  </a:lnTo>
                  <a:lnTo>
                    <a:pt x="13" y="1056"/>
                  </a:lnTo>
                  <a:lnTo>
                    <a:pt x="0" y="1074"/>
                  </a:lnTo>
                </a:path>
              </a:pathLst>
            </a:custGeom>
            <a:solidFill>
              <a:srgbClr val="0000FF"/>
            </a:solidFill>
            <a:ln w="9525">
              <a:solidFill>
                <a:srgbClr val="000000"/>
              </a:solidFill>
              <a:prstDash val="solid"/>
              <a:round/>
              <a:headEnd/>
              <a:tailEnd/>
            </a:ln>
          </p:spPr>
          <p:txBody>
            <a:bodyPr/>
            <a:lstStyle/>
            <a:p>
              <a:endParaRPr lang="en-US"/>
            </a:p>
          </p:txBody>
        </p:sp>
        <p:sp>
          <p:nvSpPr>
            <p:cNvPr id="315869" name="Freeform 473">
              <a:extLst>
                <a:ext uri="{FF2B5EF4-FFF2-40B4-BE49-F238E27FC236}">
                  <a16:creationId xmlns:a16="http://schemas.microsoft.com/office/drawing/2014/main" id="{C0964ABB-A6E0-926B-3286-1F04BA723779}"/>
                </a:ext>
              </a:extLst>
            </p:cNvPr>
            <p:cNvSpPr>
              <a:spLocks/>
            </p:cNvSpPr>
            <p:nvPr/>
          </p:nvSpPr>
          <p:spPr bwMode="auto">
            <a:xfrm>
              <a:off x="2146" y="2629"/>
              <a:ext cx="1150" cy="1004"/>
            </a:xfrm>
            <a:custGeom>
              <a:avLst/>
              <a:gdLst>
                <a:gd name="T0" fmla="*/ 93 w 1230"/>
                <a:gd name="T1" fmla="*/ 7 h 1074"/>
                <a:gd name="T2" fmla="*/ 93 w 1230"/>
                <a:gd name="T3" fmla="*/ 7 h 1074"/>
                <a:gd name="T4" fmla="*/ 88 w 1230"/>
                <a:gd name="T5" fmla="*/ 7 h 1074"/>
                <a:gd name="T6" fmla="*/ 87 w 1230"/>
                <a:gd name="T7" fmla="*/ 7 h 1074"/>
                <a:gd name="T8" fmla="*/ 84 w 1230"/>
                <a:gd name="T9" fmla="*/ 10 h 1074"/>
                <a:gd name="T10" fmla="*/ 81 w 1230"/>
                <a:gd name="T11" fmla="*/ 13 h 1074"/>
                <a:gd name="T12" fmla="*/ 79 w 1230"/>
                <a:gd name="T13" fmla="*/ 15 h 1074"/>
                <a:gd name="T14" fmla="*/ 76 w 1230"/>
                <a:gd name="T15" fmla="*/ 18 h 1074"/>
                <a:gd name="T16" fmla="*/ 74 w 1230"/>
                <a:gd name="T17" fmla="*/ 20 h 1074"/>
                <a:gd name="T18" fmla="*/ 71 w 1230"/>
                <a:gd name="T19" fmla="*/ 21 h 1074"/>
                <a:gd name="T20" fmla="*/ 69 w 1230"/>
                <a:gd name="T21" fmla="*/ 24 h 1074"/>
                <a:gd name="T22" fmla="*/ 66 w 1230"/>
                <a:gd name="T23" fmla="*/ 26 h 1074"/>
                <a:gd name="T24" fmla="*/ 63 w 1230"/>
                <a:gd name="T25" fmla="*/ 28 h 1074"/>
                <a:gd name="T26" fmla="*/ 61 w 1230"/>
                <a:gd name="T27" fmla="*/ 30 h 1074"/>
                <a:gd name="T28" fmla="*/ 58 w 1230"/>
                <a:gd name="T29" fmla="*/ 32 h 1074"/>
                <a:gd name="T30" fmla="*/ 57 w 1230"/>
                <a:gd name="T31" fmla="*/ 34 h 1074"/>
                <a:gd name="T32" fmla="*/ 54 w 1230"/>
                <a:gd name="T33" fmla="*/ 36 h 1074"/>
                <a:gd name="T34" fmla="*/ 50 w 1230"/>
                <a:gd name="T35" fmla="*/ 38 h 1074"/>
                <a:gd name="T36" fmla="*/ 48 w 1230"/>
                <a:gd name="T37" fmla="*/ 41 h 1074"/>
                <a:gd name="T38" fmla="*/ 47 w 1230"/>
                <a:gd name="T39" fmla="*/ 44 h 1074"/>
                <a:gd name="T40" fmla="*/ 44 w 1230"/>
                <a:gd name="T41" fmla="*/ 47 h 1074"/>
                <a:gd name="T42" fmla="*/ 41 w 1230"/>
                <a:gd name="T43" fmla="*/ 47 h 1074"/>
                <a:gd name="T44" fmla="*/ 38 w 1230"/>
                <a:gd name="T45" fmla="*/ 50 h 1074"/>
                <a:gd name="T46" fmla="*/ 36 w 1230"/>
                <a:gd name="T47" fmla="*/ 51 h 1074"/>
                <a:gd name="T48" fmla="*/ 34 w 1230"/>
                <a:gd name="T49" fmla="*/ 54 h 1074"/>
                <a:gd name="T50" fmla="*/ 32 w 1230"/>
                <a:gd name="T51" fmla="*/ 57 h 1074"/>
                <a:gd name="T52" fmla="*/ 28 w 1230"/>
                <a:gd name="T53" fmla="*/ 58 h 1074"/>
                <a:gd name="T54" fmla="*/ 26 w 1230"/>
                <a:gd name="T55" fmla="*/ 61 h 1074"/>
                <a:gd name="T56" fmla="*/ 22 w 1230"/>
                <a:gd name="T57" fmla="*/ 63 h 1074"/>
                <a:gd name="T58" fmla="*/ 20 w 1230"/>
                <a:gd name="T59" fmla="*/ 65 h 1074"/>
                <a:gd name="T60" fmla="*/ 18 w 1230"/>
                <a:gd name="T61" fmla="*/ 67 h 1074"/>
                <a:gd name="T62" fmla="*/ 16 w 1230"/>
                <a:gd name="T63" fmla="*/ 70 h 1074"/>
                <a:gd name="T64" fmla="*/ 13 w 1230"/>
                <a:gd name="T65" fmla="*/ 71 h 1074"/>
                <a:gd name="T66" fmla="*/ 10 w 1230"/>
                <a:gd name="T67" fmla="*/ 74 h 1074"/>
                <a:gd name="T68" fmla="*/ 7 w 1230"/>
                <a:gd name="T69" fmla="*/ 76 h 1074"/>
                <a:gd name="T70" fmla="*/ 7 w 1230"/>
                <a:gd name="T71" fmla="*/ 79 h 1074"/>
                <a:gd name="T72" fmla="*/ 7 w 1230"/>
                <a:gd name="T73" fmla="*/ 81 h 1074"/>
                <a:gd name="T74" fmla="*/ 0 w 1230"/>
                <a:gd name="T75" fmla="*/ 83 h 107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230" h="1074">
                  <a:moveTo>
                    <a:pt x="1230" y="0"/>
                  </a:moveTo>
                  <a:lnTo>
                    <a:pt x="1211" y="12"/>
                  </a:lnTo>
                  <a:lnTo>
                    <a:pt x="1193" y="31"/>
                  </a:lnTo>
                  <a:lnTo>
                    <a:pt x="1181" y="43"/>
                  </a:lnTo>
                  <a:lnTo>
                    <a:pt x="1162" y="55"/>
                  </a:lnTo>
                  <a:lnTo>
                    <a:pt x="1144" y="74"/>
                  </a:lnTo>
                  <a:lnTo>
                    <a:pt x="1132" y="86"/>
                  </a:lnTo>
                  <a:lnTo>
                    <a:pt x="1113" y="98"/>
                  </a:lnTo>
                  <a:lnTo>
                    <a:pt x="1095" y="117"/>
                  </a:lnTo>
                  <a:lnTo>
                    <a:pt x="1082" y="129"/>
                  </a:lnTo>
                  <a:lnTo>
                    <a:pt x="1064" y="141"/>
                  </a:lnTo>
                  <a:lnTo>
                    <a:pt x="1045" y="160"/>
                  </a:lnTo>
                  <a:lnTo>
                    <a:pt x="1033" y="172"/>
                  </a:lnTo>
                  <a:lnTo>
                    <a:pt x="1015" y="184"/>
                  </a:lnTo>
                  <a:lnTo>
                    <a:pt x="996" y="203"/>
                  </a:lnTo>
                  <a:lnTo>
                    <a:pt x="984" y="215"/>
                  </a:lnTo>
                  <a:lnTo>
                    <a:pt x="966" y="227"/>
                  </a:lnTo>
                  <a:lnTo>
                    <a:pt x="947" y="246"/>
                  </a:lnTo>
                  <a:lnTo>
                    <a:pt x="935" y="258"/>
                  </a:lnTo>
                  <a:lnTo>
                    <a:pt x="916" y="270"/>
                  </a:lnTo>
                  <a:lnTo>
                    <a:pt x="898" y="288"/>
                  </a:lnTo>
                  <a:lnTo>
                    <a:pt x="886" y="301"/>
                  </a:lnTo>
                  <a:lnTo>
                    <a:pt x="867" y="313"/>
                  </a:lnTo>
                  <a:lnTo>
                    <a:pt x="849" y="331"/>
                  </a:lnTo>
                  <a:lnTo>
                    <a:pt x="836" y="344"/>
                  </a:lnTo>
                  <a:lnTo>
                    <a:pt x="818" y="356"/>
                  </a:lnTo>
                  <a:lnTo>
                    <a:pt x="800" y="374"/>
                  </a:lnTo>
                  <a:lnTo>
                    <a:pt x="787" y="387"/>
                  </a:lnTo>
                  <a:lnTo>
                    <a:pt x="769" y="399"/>
                  </a:lnTo>
                  <a:lnTo>
                    <a:pt x="750" y="417"/>
                  </a:lnTo>
                  <a:lnTo>
                    <a:pt x="738" y="430"/>
                  </a:lnTo>
                  <a:lnTo>
                    <a:pt x="720" y="442"/>
                  </a:lnTo>
                  <a:lnTo>
                    <a:pt x="701" y="460"/>
                  </a:lnTo>
                  <a:lnTo>
                    <a:pt x="689" y="473"/>
                  </a:lnTo>
                  <a:lnTo>
                    <a:pt x="670" y="485"/>
                  </a:lnTo>
                  <a:lnTo>
                    <a:pt x="652" y="503"/>
                  </a:lnTo>
                  <a:lnTo>
                    <a:pt x="640" y="516"/>
                  </a:lnTo>
                  <a:lnTo>
                    <a:pt x="621" y="528"/>
                  </a:lnTo>
                  <a:lnTo>
                    <a:pt x="603" y="546"/>
                  </a:lnTo>
                  <a:lnTo>
                    <a:pt x="591" y="559"/>
                  </a:lnTo>
                  <a:lnTo>
                    <a:pt x="572" y="571"/>
                  </a:lnTo>
                  <a:lnTo>
                    <a:pt x="554" y="589"/>
                  </a:lnTo>
                  <a:lnTo>
                    <a:pt x="541" y="601"/>
                  </a:lnTo>
                  <a:lnTo>
                    <a:pt x="523" y="614"/>
                  </a:lnTo>
                  <a:lnTo>
                    <a:pt x="504" y="626"/>
                  </a:lnTo>
                  <a:lnTo>
                    <a:pt x="492" y="644"/>
                  </a:lnTo>
                  <a:lnTo>
                    <a:pt x="474" y="657"/>
                  </a:lnTo>
                  <a:lnTo>
                    <a:pt x="455" y="669"/>
                  </a:lnTo>
                  <a:lnTo>
                    <a:pt x="443" y="687"/>
                  </a:lnTo>
                  <a:lnTo>
                    <a:pt x="425" y="700"/>
                  </a:lnTo>
                  <a:lnTo>
                    <a:pt x="406" y="712"/>
                  </a:lnTo>
                  <a:lnTo>
                    <a:pt x="394" y="730"/>
                  </a:lnTo>
                  <a:lnTo>
                    <a:pt x="375" y="743"/>
                  </a:lnTo>
                  <a:lnTo>
                    <a:pt x="357" y="755"/>
                  </a:lnTo>
                  <a:lnTo>
                    <a:pt x="345" y="773"/>
                  </a:lnTo>
                  <a:lnTo>
                    <a:pt x="326" y="786"/>
                  </a:lnTo>
                  <a:lnTo>
                    <a:pt x="308" y="798"/>
                  </a:lnTo>
                  <a:lnTo>
                    <a:pt x="295" y="816"/>
                  </a:lnTo>
                  <a:lnTo>
                    <a:pt x="277" y="829"/>
                  </a:lnTo>
                  <a:lnTo>
                    <a:pt x="259" y="841"/>
                  </a:lnTo>
                  <a:lnTo>
                    <a:pt x="246" y="859"/>
                  </a:lnTo>
                  <a:lnTo>
                    <a:pt x="228" y="872"/>
                  </a:lnTo>
                  <a:lnTo>
                    <a:pt x="209" y="884"/>
                  </a:lnTo>
                  <a:lnTo>
                    <a:pt x="197" y="902"/>
                  </a:lnTo>
                  <a:lnTo>
                    <a:pt x="179" y="914"/>
                  </a:lnTo>
                  <a:lnTo>
                    <a:pt x="160" y="927"/>
                  </a:lnTo>
                  <a:lnTo>
                    <a:pt x="148" y="945"/>
                  </a:lnTo>
                  <a:lnTo>
                    <a:pt x="129" y="957"/>
                  </a:lnTo>
                  <a:lnTo>
                    <a:pt x="111" y="970"/>
                  </a:lnTo>
                  <a:lnTo>
                    <a:pt x="99" y="988"/>
                  </a:lnTo>
                  <a:lnTo>
                    <a:pt x="80" y="1000"/>
                  </a:lnTo>
                  <a:lnTo>
                    <a:pt x="62" y="1013"/>
                  </a:lnTo>
                  <a:lnTo>
                    <a:pt x="50" y="1031"/>
                  </a:lnTo>
                  <a:lnTo>
                    <a:pt x="31" y="1043"/>
                  </a:lnTo>
                  <a:lnTo>
                    <a:pt x="13" y="1056"/>
                  </a:lnTo>
                  <a:lnTo>
                    <a:pt x="0" y="1074"/>
                  </a:lnTo>
                </a:path>
              </a:pathLst>
            </a:custGeom>
            <a:solidFill>
              <a:srgbClr val="0000FF"/>
            </a:solidFill>
            <a:ln w="9525">
              <a:solidFill>
                <a:srgbClr val="000000"/>
              </a:solidFill>
              <a:prstDash val="solid"/>
              <a:round/>
              <a:headEnd/>
              <a:tailEnd/>
            </a:ln>
          </p:spPr>
          <p:txBody>
            <a:bodyPr/>
            <a:lstStyle/>
            <a:p>
              <a:endParaRPr lang="en-US"/>
            </a:p>
          </p:txBody>
        </p:sp>
        <p:sp>
          <p:nvSpPr>
            <p:cNvPr id="315870" name="Freeform 474">
              <a:extLst>
                <a:ext uri="{FF2B5EF4-FFF2-40B4-BE49-F238E27FC236}">
                  <a16:creationId xmlns:a16="http://schemas.microsoft.com/office/drawing/2014/main" id="{387B025F-7E38-553B-6E86-DC1273EBC7C1}"/>
                </a:ext>
              </a:extLst>
            </p:cNvPr>
            <p:cNvSpPr>
              <a:spLocks/>
            </p:cNvSpPr>
            <p:nvPr/>
          </p:nvSpPr>
          <p:spPr bwMode="auto">
            <a:xfrm>
              <a:off x="2146" y="2629"/>
              <a:ext cx="1150" cy="1004"/>
            </a:xfrm>
            <a:custGeom>
              <a:avLst/>
              <a:gdLst>
                <a:gd name="T0" fmla="*/ 93 w 1230"/>
                <a:gd name="T1" fmla="*/ 7 h 1074"/>
                <a:gd name="T2" fmla="*/ 93 w 1230"/>
                <a:gd name="T3" fmla="*/ 7 h 1074"/>
                <a:gd name="T4" fmla="*/ 88 w 1230"/>
                <a:gd name="T5" fmla="*/ 7 h 1074"/>
                <a:gd name="T6" fmla="*/ 87 w 1230"/>
                <a:gd name="T7" fmla="*/ 7 h 1074"/>
                <a:gd name="T8" fmla="*/ 84 w 1230"/>
                <a:gd name="T9" fmla="*/ 10 h 1074"/>
                <a:gd name="T10" fmla="*/ 81 w 1230"/>
                <a:gd name="T11" fmla="*/ 13 h 1074"/>
                <a:gd name="T12" fmla="*/ 79 w 1230"/>
                <a:gd name="T13" fmla="*/ 15 h 1074"/>
                <a:gd name="T14" fmla="*/ 76 w 1230"/>
                <a:gd name="T15" fmla="*/ 18 h 1074"/>
                <a:gd name="T16" fmla="*/ 74 w 1230"/>
                <a:gd name="T17" fmla="*/ 20 h 1074"/>
                <a:gd name="T18" fmla="*/ 71 w 1230"/>
                <a:gd name="T19" fmla="*/ 21 h 1074"/>
                <a:gd name="T20" fmla="*/ 69 w 1230"/>
                <a:gd name="T21" fmla="*/ 24 h 1074"/>
                <a:gd name="T22" fmla="*/ 66 w 1230"/>
                <a:gd name="T23" fmla="*/ 26 h 1074"/>
                <a:gd name="T24" fmla="*/ 63 w 1230"/>
                <a:gd name="T25" fmla="*/ 28 h 1074"/>
                <a:gd name="T26" fmla="*/ 61 w 1230"/>
                <a:gd name="T27" fmla="*/ 30 h 1074"/>
                <a:gd name="T28" fmla="*/ 58 w 1230"/>
                <a:gd name="T29" fmla="*/ 32 h 1074"/>
                <a:gd name="T30" fmla="*/ 57 w 1230"/>
                <a:gd name="T31" fmla="*/ 34 h 1074"/>
                <a:gd name="T32" fmla="*/ 54 w 1230"/>
                <a:gd name="T33" fmla="*/ 36 h 1074"/>
                <a:gd name="T34" fmla="*/ 50 w 1230"/>
                <a:gd name="T35" fmla="*/ 38 h 1074"/>
                <a:gd name="T36" fmla="*/ 48 w 1230"/>
                <a:gd name="T37" fmla="*/ 41 h 1074"/>
                <a:gd name="T38" fmla="*/ 47 w 1230"/>
                <a:gd name="T39" fmla="*/ 44 h 1074"/>
                <a:gd name="T40" fmla="*/ 44 w 1230"/>
                <a:gd name="T41" fmla="*/ 47 h 1074"/>
                <a:gd name="T42" fmla="*/ 41 w 1230"/>
                <a:gd name="T43" fmla="*/ 47 h 1074"/>
                <a:gd name="T44" fmla="*/ 38 w 1230"/>
                <a:gd name="T45" fmla="*/ 50 h 1074"/>
                <a:gd name="T46" fmla="*/ 36 w 1230"/>
                <a:gd name="T47" fmla="*/ 51 h 1074"/>
                <a:gd name="T48" fmla="*/ 34 w 1230"/>
                <a:gd name="T49" fmla="*/ 54 h 1074"/>
                <a:gd name="T50" fmla="*/ 32 w 1230"/>
                <a:gd name="T51" fmla="*/ 57 h 1074"/>
                <a:gd name="T52" fmla="*/ 28 w 1230"/>
                <a:gd name="T53" fmla="*/ 58 h 1074"/>
                <a:gd name="T54" fmla="*/ 26 w 1230"/>
                <a:gd name="T55" fmla="*/ 61 h 1074"/>
                <a:gd name="T56" fmla="*/ 22 w 1230"/>
                <a:gd name="T57" fmla="*/ 63 h 1074"/>
                <a:gd name="T58" fmla="*/ 20 w 1230"/>
                <a:gd name="T59" fmla="*/ 65 h 1074"/>
                <a:gd name="T60" fmla="*/ 18 w 1230"/>
                <a:gd name="T61" fmla="*/ 67 h 1074"/>
                <a:gd name="T62" fmla="*/ 16 w 1230"/>
                <a:gd name="T63" fmla="*/ 70 h 1074"/>
                <a:gd name="T64" fmla="*/ 13 w 1230"/>
                <a:gd name="T65" fmla="*/ 71 h 1074"/>
                <a:gd name="T66" fmla="*/ 10 w 1230"/>
                <a:gd name="T67" fmla="*/ 74 h 1074"/>
                <a:gd name="T68" fmla="*/ 7 w 1230"/>
                <a:gd name="T69" fmla="*/ 76 h 1074"/>
                <a:gd name="T70" fmla="*/ 7 w 1230"/>
                <a:gd name="T71" fmla="*/ 79 h 1074"/>
                <a:gd name="T72" fmla="*/ 7 w 1230"/>
                <a:gd name="T73" fmla="*/ 81 h 1074"/>
                <a:gd name="T74" fmla="*/ 0 w 1230"/>
                <a:gd name="T75" fmla="*/ 83 h 107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230" h="1074">
                  <a:moveTo>
                    <a:pt x="1230" y="0"/>
                  </a:moveTo>
                  <a:lnTo>
                    <a:pt x="1211" y="12"/>
                  </a:lnTo>
                  <a:lnTo>
                    <a:pt x="1193" y="31"/>
                  </a:lnTo>
                  <a:lnTo>
                    <a:pt x="1181" y="43"/>
                  </a:lnTo>
                  <a:lnTo>
                    <a:pt x="1162" y="55"/>
                  </a:lnTo>
                  <a:lnTo>
                    <a:pt x="1144" y="74"/>
                  </a:lnTo>
                  <a:lnTo>
                    <a:pt x="1132" y="86"/>
                  </a:lnTo>
                  <a:lnTo>
                    <a:pt x="1113" y="98"/>
                  </a:lnTo>
                  <a:lnTo>
                    <a:pt x="1095" y="117"/>
                  </a:lnTo>
                  <a:lnTo>
                    <a:pt x="1082" y="129"/>
                  </a:lnTo>
                  <a:lnTo>
                    <a:pt x="1064" y="141"/>
                  </a:lnTo>
                  <a:lnTo>
                    <a:pt x="1045" y="160"/>
                  </a:lnTo>
                  <a:lnTo>
                    <a:pt x="1033" y="172"/>
                  </a:lnTo>
                  <a:lnTo>
                    <a:pt x="1015" y="184"/>
                  </a:lnTo>
                  <a:lnTo>
                    <a:pt x="996" y="203"/>
                  </a:lnTo>
                  <a:lnTo>
                    <a:pt x="984" y="215"/>
                  </a:lnTo>
                  <a:lnTo>
                    <a:pt x="966" y="227"/>
                  </a:lnTo>
                  <a:lnTo>
                    <a:pt x="947" y="246"/>
                  </a:lnTo>
                  <a:lnTo>
                    <a:pt x="935" y="258"/>
                  </a:lnTo>
                  <a:lnTo>
                    <a:pt x="916" y="270"/>
                  </a:lnTo>
                  <a:lnTo>
                    <a:pt x="898" y="288"/>
                  </a:lnTo>
                  <a:lnTo>
                    <a:pt x="886" y="301"/>
                  </a:lnTo>
                  <a:lnTo>
                    <a:pt x="867" y="313"/>
                  </a:lnTo>
                  <a:lnTo>
                    <a:pt x="849" y="331"/>
                  </a:lnTo>
                  <a:lnTo>
                    <a:pt x="836" y="344"/>
                  </a:lnTo>
                  <a:lnTo>
                    <a:pt x="818" y="356"/>
                  </a:lnTo>
                  <a:lnTo>
                    <a:pt x="800" y="374"/>
                  </a:lnTo>
                  <a:lnTo>
                    <a:pt x="787" y="387"/>
                  </a:lnTo>
                  <a:lnTo>
                    <a:pt x="769" y="399"/>
                  </a:lnTo>
                  <a:lnTo>
                    <a:pt x="750" y="417"/>
                  </a:lnTo>
                  <a:lnTo>
                    <a:pt x="738" y="430"/>
                  </a:lnTo>
                  <a:lnTo>
                    <a:pt x="720" y="442"/>
                  </a:lnTo>
                  <a:lnTo>
                    <a:pt x="701" y="460"/>
                  </a:lnTo>
                  <a:lnTo>
                    <a:pt x="689" y="473"/>
                  </a:lnTo>
                  <a:lnTo>
                    <a:pt x="670" y="485"/>
                  </a:lnTo>
                  <a:lnTo>
                    <a:pt x="652" y="503"/>
                  </a:lnTo>
                  <a:lnTo>
                    <a:pt x="640" y="516"/>
                  </a:lnTo>
                  <a:lnTo>
                    <a:pt x="621" y="528"/>
                  </a:lnTo>
                  <a:lnTo>
                    <a:pt x="603" y="546"/>
                  </a:lnTo>
                  <a:lnTo>
                    <a:pt x="591" y="559"/>
                  </a:lnTo>
                  <a:lnTo>
                    <a:pt x="572" y="571"/>
                  </a:lnTo>
                  <a:lnTo>
                    <a:pt x="554" y="589"/>
                  </a:lnTo>
                  <a:lnTo>
                    <a:pt x="541" y="601"/>
                  </a:lnTo>
                  <a:lnTo>
                    <a:pt x="523" y="614"/>
                  </a:lnTo>
                  <a:lnTo>
                    <a:pt x="504" y="626"/>
                  </a:lnTo>
                  <a:lnTo>
                    <a:pt x="492" y="644"/>
                  </a:lnTo>
                  <a:lnTo>
                    <a:pt x="474" y="657"/>
                  </a:lnTo>
                  <a:lnTo>
                    <a:pt x="455" y="669"/>
                  </a:lnTo>
                  <a:lnTo>
                    <a:pt x="443" y="687"/>
                  </a:lnTo>
                  <a:lnTo>
                    <a:pt x="425" y="700"/>
                  </a:lnTo>
                  <a:lnTo>
                    <a:pt x="406" y="712"/>
                  </a:lnTo>
                  <a:lnTo>
                    <a:pt x="394" y="730"/>
                  </a:lnTo>
                  <a:lnTo>
                    <a:pt x="375" y="743"/>
                  </a:lnTo>
                  <a:lnTo>
                    <a:pt x="357" y="755"/>
                  </a:lnTo>
                  <a:lnTo>
                    <a:pt x="345" y="773"/>
                  </a:lnTo>
                  <a:lnTo>
                    <a:pt x="326" y="786"/>
                  </a:lnTo>
                  <a:lnTo>
                    <a:pt x="308" y="798"/>
                  </a:lnTo>
                  <a:lnTo>
                    <a:pt x="295" y="816"/>
                  </a:lnTo>
                  <a:lnTo>
                    <a:pt x="277" y="829"/>
                  </a:lnTo>
                  <a:lnTo>
                    <a:pt x="259" y="841"/>
                  </a:lnTo>
                  <a:lnTo>
                    <a:pt x="246" y="859"/>
                  </a:lnTo>
                  <a:lnTo>
                    <a:pt x="228" y="872"/>
                  </a:lnTo>
                  <a:lnTo>
                    <a:pt x="209" y="884"/>
                  </a:lnTo>
                  <a:lnTo>
                    <a:pt x="197" y="902"/>
                  </a:lnTo>
                  <a:lnTo>
                    <a:pt x="179" y="914"/>
                  </a:lnTo>
                  <a:lnTo>
                    <a:pt x="160" y="927"/>
                  </a:lnTo>
                  <a:lnTo>
                    <a:pt x="148" y="945"/>
                  </a:lnTo>
                  <a:lnTo>
                    <a:pt x="129" y="957"/>
                  </a:lnTo>
                  <a:lnTo>
                    <a:pt x="111" y="970"/>
                  </a:lnTo>
                  <a:lnTo>
                    <a:pt x="99" y="988"/>
                  </a:lnTo>
                  <a:lnTo>
                    <a:pt x="80" y="1000"/>
                  </a:lnTo>
                  <a:lnTo>
                    <a:pt x="62" y="1013"/>
                  </a:lnTo>
                  <a:lnTo>
                    <a:pt x="50" y="1031"/>
                  </a:lnTo>
                  <a:lnTo>
                    <a:pt x="31" y="1043"/>
                  </a:lnTo>
                  <a:lnTo>
                    <a:pt x="13" y="1056"/>
                  </a:lnTo>
                  <a:lnTo>
                    <a:pt x="0" y="1074"/>
                  </a:lnTo>
                </a:path>
              </a:pathLst>
            </a:custGeom>
            <a:solidFill>
              <a:srgbClr val="0000FF"/>
            </a:solidFill>
            <a:ln w="9525">
              <a:solidFill>
                <a:srgbClr val="000000"/>
              </a:solidFill>
              <a:prstDash val="solid"/>
              <a:round/>
              <a:headEnd/>
              <a:tailEnd/>
            </a:ln>
          </p:spPr>
          <p:txBody>
            <a:bodyPr/>
            <a:lstStyle/>
            <a:p>
              <a:endParaRPr lang="en-US"/>
            </a:p>
          </p:txBody>
        </p:sp>
        <p:sp>
          <p:nvSpPr>
            <p:cNvPr id="315871" name="Freeform 475">
              <a:extLst>
                <a:ext uri="{FF2B5EF4-FFF2-40B4-BE49-F238E27FC236}">
                  <a16:creationId xmlns:a16="http://schemas.microsoft.com/office/drawing/2014/main" id="{4E9E95D4-4D94-DAD9-B87D-2F60619D3C8E}"/>
                </a:ext>
              </a:extLst>
            </p:cNvPr>
            <p:cNvSpPr>
              <a:spLocks/>
            </p:cNvSpPr>
            <p:nvPr/>
          </p:nvSpPr>
          <p:spPr bwMode="auto">
            <a:xfrm>
              <a:off x="2146" y="2629"/>
              <a:ext cx="1150" cy="1004"/>
            </a:xfrm>
            <a:custGeom>
              <a:avLst/>
              <a:gdLst>
                <a:gd name="T0" fmla="*/ 93 w 1230"/>
                <a:gd name="T1" fmla="*/ 7 h 1074"/>
                <a:gd name="T2" fmla="*/ 93 w 1230"/>
                <a:gd name="T3" fmla="*/ 7 h 1074"/>
                <a:gd name="T4" fmla="*/ 88 w 1230"/>
                <a:gd name="T5" fmla="*/ 7 h 1074"/>
                <a:gd name="T6" fmla="*/ 87 w 1230"/>
                <a:gd name="T7" fmla="*/ 7 h 1074"/>
                <a:gd name="T8" fmla="*/ 84 w 1230"/>
                <a:gd name="T9" fmla="*/ 10 h 1074"/>
                <a:gd name="T10" fmla="*/ 81 w 1230"/>
                <a:gd name="T11" fmla="*/ 13 h 1074"/>
                <a:gd name="T12" fmla="*/ 79 w 1230"/>
                <a:gd name="T13" fmla="*/ 15 h 1074"/>
                <a:gd name="T14" fmla="*/ 76 w 1230"/>
                <a:gd name="T15" fmla="*/ 18 h 1074"/>
                <a:gd name="T16" fmla="*/ 74 w 1230"/>
                <a:gd name="T17" fmla="*/ 20 h 1074"/>
                <a:gd name="T18" fmla="*/ 71 w 1230"/>
                <a:gd name="T19" fmla="*/ 21 h 1074"/>
                <a:gd name="T20" fmla="*/ 69 w 1230"/>
                <a:gd name="T21" fmla="*/ 24 h 1074"/>
                <a:gd name="T22" fmla="*/ 66 w 1230"/>
                <a:gd name="T23" fmla="*/ 26 h 1074"/>
                <a:gd name="T24" fmla="*/ 63 w 1230"/>
                <a:gd name="T25" fmla="*/ 28 h 1074"/>
                <a:gd name="T26" fmla="*/ 61 w 1230"/>
                <a:gd name="T27" fmla="*/ 30 h 1074"/>
                <a:gd name="T28" fmla="*/ 58 w 1230"/>
                <a:gd name="T29" fmla="*/ 32 h 1074"/>
                <a:gd name="T30" fmla="*/ 57 w 1230"/>
                <a:gd name="T31" fmla="*/ 34 h 1074"/>
                <a:gd name="T32" fmla="*/ 54 w 1230"/>
                <a:gd name="T33" fmla="*/ 36 h 1074"/>
                <a:gd name="T34" fmla="*/ 50 w 1230"/>
                <a:gd name="T35" fmla="*/ 38 h 1074"/>
                <a:gd name="T36" fmla="*/ 48 w 1230"/>
                <a:gd name="T37" fmla="*/ 41 h 1074"/>
                <a:gd name="T38" fmla="*/ 47 w 1230"/>
                <a:gd name="T39" fmla="*/ 44 h 1074"/>
                <a:gd name="T40" fmla="*/ 44 w 1230"/>
                <a:gd name="T41" fmla="*/ 47 h 1074"/>
                <a:gd name="T42" fmla="*/ 41 w 1230"/>
                <a:gd name="T43" fmla="*/ 47 h 1074"/>
                <a:gd name="T44" fmla="*/ 38 w 1230"/>
                <a:gd name="T45" fmla="*/ 50 h 1074"/>
                <a:gd name="T46" fmla="*/ 36 w 1230"/>
                <a:gd name="T47" fmla="*/ 51 h 1074"/>
                <a:gd name="T48" fmla="*/ 34 w 1230"/>
                <a:gd name="T49" fmla="*/ 54 h 1074"/>
                <a:gd name="T50" fmla="*/ 32 w 1230"/>
                <a:gd name="T51" fmla="*/ 57 h 1074"/>
                <a:gd name="T52" fmla="*/ 28 w 1230"/>
                <a:gd name="T53" fmla="*/ 58 h 1074"/>
                <a:gd name="T54" fmla="*/ 26 w 1230"/>
                <a:gd name="T55" fmla="*/ 61 h 1074"/>
                <a:gd name="T56" fmla="*/ 22 w 1230"/>
                <a:gd name="T57" fmla="*/ 63 h 1074"/>
                <a:gd name="T58" fmla="*/ 20 w 1230"/>
                <a:gd name="T59" fmla="*/ 65 h 1074"/>
                <a:gd name="T60" fmla="*/ 18 w 1230"/>
                <a:gd name="T61" fmla="*/ 67 h 1074"/>
                <a:gd name="T62" fmla="*/ 16 w 1230"/>
                <a:gd name="T63" fmla="*/ 70 h 1074"/>
                <a:gd name="T64" fmla="*/ 13 w 1230"/>
                <a:gd name="T65" fmla="*/ 71 h 1074"/>
                <a:gd name="T66" fmla="*/ 10 w 1230"/>
                <a:gd name="T67" fmla="*/ 74 h 1074"/>
                <a:gd name="T68" fmla="*/ 7 w 1230"/>
                <a:gd name="T69" fmla="*/ 76 h 1074"/>
                <a:gd name="T70" fmla="*/ 7 w 1230"/>
                <a:gd name="T71" fmla="*/ 79 h 1074"/>
                <a:gd name="T72" fmla="*/ 7 w 1230"/>
                <a:gd name="T73" fmla="*/ 81 h 1074"/>
                <a:gd name="T74" fmla="*/ 0 w 1230"/>
                <a:gd name="T75" fmla="*/ 83 h 107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230" h="1074">
                  <a:moveTo>
                    <a:pt x="1230" y="0"/>
                  </a:moveTo>
                  <a:lnTo>
                    <a:pt x="1211" y="12"/>
                  </a:lnTo>
                  <a:lnTo>
                    <a:pt x="1193" y="31"/>
                  </a:lnTo>
                  <a:lnTo>
                    <a:pt x="1181" y="43"/>
                  </a:lnTo>
                  <a:lnTo>
                    <a:pt x="1162" y="55"/>
                  </a:lnTo>
                  <a:lnTo>
                    <a:pt x="1144" y="74"/>
                  </a:lnTo>
                  <a:lnTo>
                    <a:pt x="1132" y="86"/>
                  </a:lnTo>
                  <a:lnTo>
                    <a:pt x="1113" y="98"/>
                  </a:lnTo>
                  <a:lnTo>
                    <a:pt x="1095" y="117"/>
                  </a:lnTo>
                  <a:lnTo>
                    <a:pt x="1082" y="129"/>
                  </a:lnTo>
                  <a:lnTo>
                    <a:pt x="1064" y="141"/>
                  </a:lnTo>
                  <a:lnTo>
                    <a:pt x="1045" y="160"/>
                  </a:lnTo>
                  <a:lnTo>
                    <a:pt x="1033" y="172"/>
                  </a:lnTo>
                  <a:lnTo>
                    <a:pt x="1015" y="184"/>
                  </a:lnTo>
                  <a:lnTo>
                    <a:pt x="996" y="203"/>
                  </a:lnTo>
                  <a:lnTo>
                    <a:pt x="984" y="215"/>
                  </a:lnTo>
                  <a:lnTo>
                    <a:pt x="966" y="227"/>
                  </a:lnTo>
                  <a:lnTo>
                    <a:pt x="947" y="246"/>
                  </a:lnTo>
                  <a:lnTo>
                    <a:pt x="935" y="258"/>
                  </a:lnTo>
                  <a:lnTo>
                    <a:pt x="916" y="270"/>
                  </a:lnTo>
                  <a:lnTo>
                    <a:pt x="898" y="288"/>
                  </a:lnTo>
                  <a:lnTo>
                    <a:pt x="886" y="301"/>
                  </a:lnTo>
                  <a:lnTo>
                    <a:pt x="867" y="313"/>
                  </a:lnTo>
                  <a:lnTo>
                    <a:pt x="849" y="331"/>
                  </a:lnTo>
                  <a:lnTo>
                    <a:pt x="836" y="344"/>
                  </a:lnTo>
                  <a:lnTo>
                    <a:pt x="818" y="356"/>
                  </a:lnTo>
                  <a:lnTo>
                    <a:pt x="800" y="374"/>
                  </a:lnTo>
                  <a:lnTo>
                    <a:pt x="787" y="387"/>
                  </a:lnTo>
                  <a:lnTo>
                    <a:pt x="769" y="399"/>
                  </a:lnTo>
                  <a:lnTo>
                    <a:pt x="750" y="417"/>
                  </a:lnTo>
                  <a:lnTo>
                    <a:pt x="738" y="430"/>
                  </a:lnTo>
                  <a:lnTo>
                    <a:pt x="720" y="442"/>
                  </a:lnTo>
                  <a:lnTo>
                    <a:pt x="701" y="460"/>
                  </a:lnTo>
                  <a:lnTo>
                    <a:pt x="689" y="473"/>
                  </a:lnTo>
                  <a:lnTo>
                    <a:pt x="670" y="485"/>
                  </a:lnTo>
                  <a:lnTo>
                    <a:pt x="652" y="503"/>
                  </a:lnTo>
                  <a:lnTo>
                    <a:pt x="640" y="516"/>
                  </a:lnTo>
                  <a:lnTo>
                    <a:pt x="621" y="528"/>
                  </a:lnTo>
                  <a:lnTo>
                    <a:pt x="603" y="546"/>
                  </a:lnTo>
                  <a:lnTo>
                    <a:pt x="591" y="559"/>
                  </a:lnTo>
                  <a:lnTo>
                    <a:pt x="572" y="571"/>
                  </a:lnTo>
                  <a:lnTo>
                    <a:pt x="554" y="589"/>
                  </a:lnTo>
                  <a:lnTo>
                    <a:pt x="541" y="601"/>
                  </a:lnTo>
                  <a:lnTo>
                    <a:pt x="523" y="614"/>
                  </a:lnTo>
                  <a:lnTo>
                    <a:pt x="504" y="626"/>
                  </a:lnTo>
                  <a:lnTo>
                    <a:pt x="492" y="644"/>
                  </a:lnTo>
                  <a:lnTo>
                    <a:pt x="474" y="657"/>
                  </a:lnTo>
                  <a:lnTo>
                    <a:pt x="455" y="669"/>
                  </a:lnTo>
                  <a:lnTo>
                    <a:pt x="443" y="687"/>
                  </a:lnTo>
                  <a:lnTo>
                    <a:pt x="425" y="700"/>
                  </a:lnTo>
                  <a:lnTo>
                    <a:pt x="406" y="712"/>
                  </a:lnTo>
                  <a:lnTo>
                    <a:pt x="394" y="730"/>
                  </a:lnTo>
                  <a:lnTo>
                    <a:pt x="375" y="743"/>
                  </a:lnTo>
                  <a:lnTo>
                    <a:pt x="357" y="755"/>
                  </a:lnTo>
                  <a:lnTo>
                    <a:pt x="345" y="773"/>
                  </a:lnTo>
                  <a:lnTo>
                    <a:pt x="326" y="786"/>
                  </a:lnTo>
                  <a:lnTo>
                    <a:pt x="308" y="798"/>
                  </a:lnTo>
                  <a:lnTo>
                    <a:pt x="295" y="816"/>
                  </a:lnTo>
                  <a:lnTo>
                    <a:pt x="277" y="829"/>
                  </a:lnTo>
                  <a:lnTo>
                    <a:pt x="259" y="841"/>
                  </a:lnTo>
                  <a:lnTo>
                    <a:pt x="246" y="859"/>
                  </a:lnTo>
                  <a:lnTo>
                    <a:pt x="228" y="872"/>
                  </a:lnTo>
                  <a:lnTo>
                    <a:pt x="209" y="884"/>
                  </a:lnTo>
                  <a:lnTo>
                    <a:pt x="197" y="902"/>
                  </a:lnTo>
                  <a:lnTo>
                    <a:pt x="179" y="914"/>
                  </a:lnTo>
                  <a:lnTo>
                    <a:pt x="160" y="927"/>
                  </a:lnTo>
                  <a:lnTo>
                    <a:pt x="148" y="945"/>
                  </a:lnTo>
                  <a:lnTo>
                    <a:pt x="129" y="957"/>
                  </a:lnTo>
                  <a:lnTo>
                    <a:pt x="111" y="970"/>
                  </a:lnTo>
                  <a:lnTo>
                    <a:pt x="99" y="988"/>
                  </a:lnTo>
                  <a:lnTo>
                    <a:pt x="80" y="1000"/>
                  </a:lnTo>
                  <a:lnTo>
                    <a:pt x="62" y="1013"/>
                  </a:lnTo>
                  <a:lnTo>
                    <a:pt x="50" y="1031"/>
                  </a:lnTo>
                  <a:lnTo>
                    <a:pt x="31" y="1043"/>
                  </a:lnTo>
                  <a:lnTo>
                    <a:pt x="13" y="1056"/>
                  </a:lnTo>
                  <a:lnTo>
                    <a:pt x="0" y="1074"/>
                  </a:lnTo>
                </a:path>
              </a:pathLst>
            </a:custGeom>
            <a:solidFill>
              <a:srgbClr val="0000FF"/>
            </a:solidFill>
            <a:ln w="9525">
              <a:solidFill>
                <a:srgbClr val="000000"/>
              </a:solidFill>
              <a:prstDash val="solid"/>
              <a:round/>
              <a:headEnd/>
              <a:tailEnd/>
            </a:ln>
          </p:spPr>
          <p:txBody>
            <a:bodyPr/>
            <a:lstStyle/>
            <a:p>
              <a:endParaRPr lang="en-US"/>
            </a:p>
          </p:txBody>
        </p:sp>
        <p:sp>
          <p:nvSpPr>
            <p:cNvPr id="315872" name="Freeform 476">
              <a:extLst>
                <a:ext uri="{FF2B5EF4-FFF2-40B4-BE49-F238E27FC236}">
                  <a16:creationId xmlns:a16="http://schemas.microsoft.com/office/drawing/2014/main" id="{239ADF34-7674-E282-5D97-1E1411D367A3}"/>
                </a:ext>
              </a:extLst>
            </p:cNvPr>
            <p:cNvSpPr>
              <a:spLocks/>
            </p:cNvSpPr>
            <p:nvPr/>
          </p:nvSpPr>
          <p:spPr bwMode="auto">
            <a:xfrm>
              <a:off x="2146" y="2629"/>
              <a:ext cx="1150" cy="1004"/>
            </a:xfrm>
            <a:custGeom>
              <a:avLst/>
              <a:gdLst>
                <a:gd name="T0" fmla="*/ 93 w 1230"/>
                <a:gd name="T1" fmla="*/ 7 h 1074"/>
                <a:gd name="T2" fmla="*/ 93 w 1230"/>
                <a:gd name="T3" fmla="*/ 7 h 1074"/>
                <a:gd name="T4" fmla="*/ 88 w 1230"/>
                <a:gd name="T5" fmla="*/ 7 h 1074"/>
                <a:gd name="T6" fmla="*/ 87 w 1230"/>
                <a:gd name="T7" fmla="*/ 7 h 1074"/>
                <a:gd name="T8" fmla="*/ 84 w 1230"/>
                <a:gd name="T9" fmla="*/ 10 h 1074"/>
                <a:gd name="T10" fmla="*/ 81 w 1230"/>
                <a:gd name="T11" fmla="*/ 13 h 1074"/>
                <a:gd name="T12" fmla="*/ 79 w 1230"/>
                <a:gd name="T13" fmla="*/ 15 h 1074"/>
                <a:gd name="T14" fmla="*/ 76 w 1230"/>
                <a:gd name="T15" fmla="*/ 18 h 1074"/>
                <a:gd name="T16" fmla="*/ 74 w 1230"/>
                <a:gd name="T17" fmla="*/ 20 h 1074"/>
                <a:gd name="T18" fmla="*/ 71 w 1230"/>
                <a:gd name="T19" fmla="*/ 21 h 1074"/>
                <a:gd name="T20" fmla="*/ 69 w 1230"/>
                <a:gd name="T21" fmla="*/ 24 h 1074"/>
                <a:gd name="T22" fmla="*/ 66 w 1230"/>
                <a:gd name="T23" fmla="*/ 26 h 1074"/>
                <a:gd name="T24" fmla="*/ 63 w 1230"/>
                <a:gd name="T25" fmla="*/ 28 h 1074"/>
                <a:gd name="T26" fmla="*/ 61 w 1230"/>
                <a:gd name="T27" fmla="*/ 30 h 1074"/>
                <a:gd name="T28" fmla="*/ 58 w 1230"/>
                <a:gd name="T29" fmla="*/ 32 h 1074"/>
                <a:gd name="T30" fmla="*/ 57 w 1230"/>
                <a:gd name="T31" fmla="*/ 34 h 1074"/>
                <a:gd name="T32" fmla="*/ 54 w 1230"/>
                <a:gd name="T33" fmla="*/ 36 h 1074"/>
                <a:gd name="T34" fmla="*/ 50 w 1230"/>
                <a:gd name="T35" fmla="*/ 38 h 1074"/>
                <a:gd name="T36" fmla="*/ 48 w 1230"/>
                <a:gd name="T37" fmla="*/ 41 h 1074"/>
                <a:gd name="T38" fmla="*/ 47 w 1230"/>
                <a:gd name="T39" fmla="*/ 44 h 1074"/>
                <a:gd name="T40" fmla="*/ 44 w 1230"/>
                <a:gd name="T41" fmla="*/ 47 h 1074"/>
                <a:gd name="T42" fmla="*/ 41 w 1230"/>
                <a:gd name="T43" fmla="*/ 47 h 1074"/>
                <a:gd name="T44" fmla="*/ 38 w 1230"/>
                <a:gd name="T45" fmla="*/ 50 h 1074"/>
                <a:gd name="T46" fmla="*/ 36 w 1230"/>
                <a:gd name="T47" fmla="*/ 51 h 1074"/>
                <a:gd name="T48" fmla="*/ 34 w 1230"/>
                <a:gd name="T49" fmla="*/ 54 h 1074"/>
                <a:gd name="T50" fmla="*/ 32 w 1230"/>
                <a:gd name="T51" fmla="*/ 57 h 1074"/>
                <a:gd name="T52" fmla="*/ 28 w 1230"/>
                <a:gd name="T53" fmla="*/ 58 h 1074"/>
                <a:gd name="T54" fmla="*/ 26 w 1230"/>
                <a:gd name="T55" fmla="*/ 61 h 1074"/>
                <a:gd name="T56" fmla="*/ 22 w 1230"/>
                <a:gd name="T57" fmla="*/ 63 h 1074"/>
                <a:gd name="T58" fmla="*/ 20 w 1230"/>
                <a:gd name="T59" fmla="*/ 65 h 1074"/>
                <a:gd name="T60" fmla="*/ 18 w 1230"/>
                <a:gd name="T61" fmla="*/ 67 h 1074"/>
                <a:gd name="T62" fmla="*/ 16 w 1230"/>
                <a:gd name="T63" fmla="*/ 70 h 1074"/>
                <a:gd name="T64" fmla="*/ 13 w 1230"/>
                <a:gd name="T65" fmla="*/ 71 h 1074"/>
                <a:gd name="T66" fmla="*/ 10 w 1230"/>
                <a:gd name="T67" fmla="*/ 74 h 1074"/>
                <a:gd name="T68" fmla="*/ 7 w 1230"/>
                <a:gd name="T69" fmla="*/ 76 h 1074"/>
                <a:gd name="T70" fmla="*/ 7 w 1230"/>
                <a:gd name="T71" fmla="*/ 79 h 1074"/>
                <a:gd name="T72" fmla="*/ 7 w 1230"/>
                <a:gd name="T73" fmla="*/ 81 h 1074"/>
                <a:gd name="T74" fmla="*/ 0 w 1230"/>
                <a:gd name="T75" fmla="*/ 83 h 107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230" h="1074">
                  <a:moveTo>
                    <a:pt x="1230" y="0"/>
                  </a:moveTo>
                  <a:lnTo>
                    <a:pt x="1211" y="12"/>
                  </a:lnTo>
                  <a:lnTo>
                    <a:pt x="1193" y="31"/>
                  </a:lnTo>
                  <a:lnTo>
                    <a:pt x="1181" y="43"/>
                  </a:lnTo>
                  <a:lnTo>
                    <a:pt x="1162" y="55"/>
                  </a:lnTo>
                  <a:lnTo>
                    <a:pt x="1144" y="74"/>
                  </a:lnTo>
                  <a:lnTo>
                    <a:pt x="1132" y="86"/>
                  </a:lnTo>
                  <a:lnTo>
                    <a:pt x="1113" y="98"/>
                  </a:lnTo>
                  <a:lnTo>
                    <a:pt x="1095" y="117"/>
                  </a:lnTo>
                  <a:lnTo>
                    <a:pt x="1082" y="129"/>
                  </a:lnTo>
                  <a:lnTo>
                    <a:pt x="1064" y="141"/>
                  </a:lnTo>
                  <a:lnTo>
                    <a:pt x="1045" y="160"/>
                  </a:lnTo>
                  <a:lnTo>
                    <a:pt x="1033" y="172"/>
                  </a:lnTo>
                  <a:lnTo>
                    <a:pt x="1015" y="184"/>
                  </a:lnTo>
                  <a:lnTo>
                    <a:pt x="996" y="203"/>
                  </a:lnTo>
                  <a:lnTo>
                    <a:pt x="984" y="215"/>
                  </a:lnTo>
                  <a:lnTo>
                    <a:pt x="966" y="227"/>
                  </a:lnTo>
                  <a:lnTo>
                    <a:pt x="947" y="246"/>
                  </a:lnTo>
                  <a:lnTo>
                    <a:pt x="935" y="258"/>
                  </a:lnTo>
                  <a:lnTo>
                    <a:pt x="916" y="270"/>
                  </a:lnTo>
                  <a:lnTo>
                    <a:pt x="898" y="288"/>
                  </a:lnTo>
                  <a:lnTo>
                    <a:pt x="886" y="301"/>
                  </a:lnTo>
                  <a:lnTo>
                    <a:pt x="867" y="313"/>
                  </a:lnTo>
                  <a:lnTo>
                    <a:pt x="849" y="331"/>
                  </a:lnTo>
                  <a:lnTo>
                    <a:pt x="836" y="344"/>
                  </a:lnTo>
                  <a:lnTo>
                    <a:pt x="818" y="356"/>
                  </a:lnTo>
                  <a:lnTo>
                    <a:pt x="800" y="374"/>
                  </a:lnTo>
                  <a:lnTo>
                    <a:pt x="787" y="387"/>
                  </a:lnTo>
                  <a:lnTo>
                    <a:pt x="769" y="399"/>
                  </a:lnTo>
                  <a:lnTo>
                    <a:pt x="750" y="417"/>
                  </a:lnTo>
                  <a:lnTo>
                    <a:pt x="738" y="430"/>
                  </a:lnTo>
                  <a:lnTo>
                    <a:pt x="720" y="442"/>
                  </a:lnTo>
                  <a:lnTo>
                    <a:pt x="701" y="460"/>
                  </a:lnTo>
                  <a:lnTo>
                    <a:pt x="689" y="473"/>
                  </a:lnTo>
                  <a:lnTo>
                    <a:pt x="670" y="485"/>
                  </a:lnTo>
                  <a:lnTo>
                    <a:pt x="652" y="503"/>
                  </a:lnTo>
                  <a:lnTo>
                    <a:pt x="640" y="516"/>
                  </a:lnTo>
                  <a:lnTo>
                    <a:pt x="621" y="528"/>
                  </a:lnTo>
                  <a:lnTo>
                    <a:pt x="603" y="546"/>
                  </a:lnTo>
                  <a:lnTo>
                    <a:pt x="591" y="559"/>
                  </a:lnTo>
                  <a:lnTo>
                    <a:pt x="572" y="571"/>
                  </a:lnTo>
                  <a:lnTo>
                    <a:pt x="554" y="589"/>
                  </a:lnTo>
                  <a:lnTo>
                    <a:pt x="541" y="601"/>
                  </a:lnTo>
                  <a:lnTo>
                    <a:pt x="523" y="614"/>
                  </a:lnTo>
                  <a:lnTo>
                    <a:pt x="504" y="626"/>
                  </a:lnTo>
                  <a:lnTo>
                    <a:pt x="492" y="644"/>
                  </a:lnTo>
                  <a:lnTo>
                    <a:pt x="474" y="657"/>
                  </a:lnTo>
                  <a:lnTo>
                    <a:pt x="455" y="669"/>
                  </a:lnTo>
                  <a:lnTo>
                    <a:pt x="443" y="687"/>
                  </a:lnTo>
                  <a:lnTo>
                    <a:pt x="425" y="700"/>
                  </a:lnTo>
                  <a:lnTo>
                    <a:pt x="406" y="712"/>
                  </a:lnTo>
                  <a:lnTo>
                    <a:pt x="394" y="730"/>
                  </a:lnTo>
                  <a:lnTo>
                    <a:pt x="375" y="743"/>
                  </a:lnTo>
                  <a:lnTo>
                    <a:pt x="357" y="755"/>
                  </a:lnTo>
                  <a:lnTo>
                    <a:pt x="345" y="773"/>
                  </a:lnTo>
                  <a:lnTo>
                    <a:pt x="326" y="786"/>
                  </a:lnTo>
                  <a:lnTo>
                    <a:pt x="308" y="798"/>
                  </a:lnTo>
                  <a:lnTo>
                    <a:pt x="295" y="816"/>
                  </a:lnTo>
                  <a:lnTo>
                    <a:pt x="277" y="829"/>
                  </a:lnTo>
                  <a:lnTo>
                    <a:pt x="259" y="841"/>
                  </a:lnTo>
                  <a:lnTo>
                    <a:pt x="246" y="859"/>
                  </a:lnTo>
                  <a:lnTo>
                    <a:pt x="228" y="872"/>
                  </a:lnTo>
                  <a:lnTo>
                    <a:pt x="209" y="884"/>
                  </a:lnTo>
                  <a:lnTo>
                    <a:pt x="197" y="902"/>
                  </a:lnTo>
                  <a:lnTo>
                    <a:pt x="179" y="914"/>
                  </a:lnTo>
                  <a:lnTo>
                    <a:pt x="160" y="927"/>
                  </a:lnTo>
                  <a:lnTo>
                    <a:pt x="148" y="945"/>
                  </a:lnTo>
                  <a:lnTo>
                    <a:pt x="129" y="957"/>
                  </a:lnTo>
                  <a:lnTo>
                    <a:pt x="111" y="970"/>
                  </a:lnTo>
                  <a:lnTo>
                    <a:pt x="99" y="988"/>
                  </a:lnTo>
                  <a:lnTo>
                    <a:pt x="80" y="1000"/>
                  </a:lnTo>
                  <a:lnTo>
                    <a:pt x="62" y="1013"/>
                  </a:lnTo>
                  <a:lnTo>
                    <a:pt x="50" y="1031"/>
                  </a:lnTo>
                  <a:lnTo>
                    <a:pt x="31" y="1043"/>
                  </a:lnTo>
                  <a:lnTo>
                    <a:pt x="13" y="1056"/>
                  </a:lnTo>
                  <a:lnTo>
                    <a:pt x="0" y="1074"/>
                  </a:lnTo>
                </a:path>
              </a:pathLst>
            </a:custGeom>
            <a:solidFill>
              <a:srgbClr val="0000FF"/>
            </a:solidFill>
            <a:ln w="9525">
              <a:solidFill>
                <a:srgbClr val="000000"/>
              </a:solidFill>
              <a:prstDash val="solid"/>
              <a:round/>
              <a:headEnd/>
              <a:tailEnd/>
            </a:ln>
          </p:spPr>
          <p:txBody>
            <a:bodyPr/>
            <a:lstStyle/>
            <a:p>
              <a:endParaRPr lang="en-US"/>
            </a:p>
          </p:txBody>
        </p:sp>
        <p:sp>
          <p:nvSpPr>
            <p:cNvPr id="315873" name="Freeform 477">
              <a:extLst>
                <a:ext uri="{FF2B5EF4-FFF2-40B4-BE49-F238E27FC236}">
                  <a16:creationId xmlns:a16="http://schemas.microsoft.com/office/drawing/2014/main" id="{78689D17-B7CF-6766-370A-736F21FF6B6B}"/>
                </a:ext>
              </a:extLst>
            </p:cNvPr>
            <p:cNvSpPr>
              <a:spLocks/>
            </p:cNvSpPr>
            <p:nvPr/>
          </p:nvSpPr>
          <p:spPr bwMode="auto">
            <a:xfrm>
              <a:off x="2146" y="2629"/>
              <a:ext cx="1150" cy="1004"/>
            </a:xfrm>
            <a:custGeom>
              <a:avLst/>
              <a:gdLst>
                <a:gd name="T0" fmla="*/ 93 w 1230"/>
                <a:gd name="T1" fmla="*/ 7 h 1074"/>
                <a:gd name="T2" fmla="*/ 93 w 1230"/>
                <a:gd name="T3" fmla="*/ 7 h 1074"/>
                <a:gd name="T4" fmla="*/ 88 w 1230"/>
                <a:gd name="T5" fmla="*/ 7 h 1074"/>
                <a:gd name="T6" fmla="*/ 87 w 1230"/>
                <a:gd name="T7" fmla="*/ 7 h 1074"/>
                <a:gd name="T8" fmla="*/ 84 w 1230"/>
                <a:gd name="T9" fmla="*/ 10 h 1074"/>
                <a:gd name="T10" fmla="*/ 81 w 1230"/>
                <a:gd name="T11" fmla="*/ 13 h 1074"/>
                <a:gd name="T12" fmla="*/ 79 w 1230"/>
                <a:gd name="T13" fmla="*/ 15 h 1074"/>
                <a:gd name="T14" fmla="*/ 76 w 1230"/>
                <a:gd name="T15" fmla="*/ 18 h 1074"/>
                <a:gd name="T16" fmla="*/ 74 w 1230"/>
                <a:gd name="T17" fmla="*/ 20 h 1074"/>
                <a:gd name="T18" fmla="*/ 71 w 1230"/>
                <a:gd name="T19" fmla="*/ 21 h 1074"/>
                <a:gd name="T20" fmla="*/ 69 w 1230"/>
                <a:gd name="T21" fmla="*/ 24 h 1074"/>
                <a:gd name="T22" fmla="*/ 66 w 1230"/>
                <a:gd name="T23" fmla="*/ 26 h 1074"/>
                <a:gd name="T24" fmla="*/ 63 w 1230"/>
                <a:gd name="T25" fmla="*/ 28 h 1074"/>
                <a:gd name="T26" fmla="*/ 61 w 1230"/>
                <a:gd name="T27" fmla="*/ 30 h 1074"/>
                <a:gd name="T28" fmla="*/ 58 w 1230"/>
                <a:gd name="T29" fmla="*/ 32 h 1074"/>
                <a:gd name="T30" fmla="*/ 57 w 1230"/>
                <a:gd name="T31" fmla="*/ 34 h 1074"/>
                <a:gd name="T32" fmla="*/ 54 w 1230"/>
                <a:gd name="T33" fmla="*/ 36 h 1074"/>
                <a:gd name="T34" fmla="*/ 50 w 1230"/>
                <a:gd name="T35" fmla="*/ 38 h 1074"/>
                <a:gd name="T36" fmla="*/ 48 w 1230"/>
                <a:gd name="T37" fmla="*/ 41 h 1074"/>
                <a:gd name="T38" fmla="*/ 47 w 1230"/>
                <a:gd name="T39" fmla="*/ 44 h 1074"/>
                <a:gd name="T40" fmla="*/ 44 w 1230"/>
                <a:gd name="T41" fmla="*/ 47 h 1074"/>
                <a:gd name="T42" fmla="*/ 41 w 1230"/>
                <a:gd name="T43" fmla="*/ 47 h 1074"/>
                <a:gd name="T44" fmla="*/ 38 w 1230"/>
                <a:gd name="T45" fmla="*/ 50 h 1074"/>
                <a:gd name="T46" fmla="*/ 36 w 1230"/>
                <a:gd name="T47" fmla="*/ 51 h 1074"/>
                <a:gd name="T48" fmla="*/ 34 w 1230"/>
                <a:gd name="T49" fmla="*/ 54 h 1074"/>
                <a:gd name="T50" fmla="*/ 32 w 1230"/>
                <a:gd name="T51" fmla="*/ 57 h 1074"/>
                <a:gd name="T52" fmla="*/ 28 w 1230"/>
                <a:gd name="T53" fmla="*/ 58 h 1074"/>
                <a:gd name="T54" fmla="*/ 26 w 1230"/>
                <a:gd name="T55" fmla="*/ 61 h 1074"/>
                <a:gd name="T56" fmla="*/ 22 w 1230"/>
                <a:gd name="T57" fmla="*/ 63 h 1074"/>
                <a:gd name="T58" fmla="*/ 20 w 1230"/>
                <a:gd name="T59" fmla="*/ 65 h 1074"/>
                <a:gd name="T60" fmla="*/ 18 w 1230"/>
                <a:gd name="T61" fmla="*/ 67 h 1074"/>
                <a:gd name="T62" fmla="*/ 16 w 1230"/>
                <a:gd name="T63" fmla="*/ 70 h 1074"/>
                <a:gd name="T64" fmla="*/ 13 w 1230"/>
                <a:gd name="T65" fmla="*/ 71 h 1074"/>
                <a:gd name="T66" fmla="*/ 10 w 1230"/>
                <a:gd name="T67" fmla="*/ 74 h 1074"/>
                <a:gd name="T68" fmla="*/ 7 w 1230"/>
                <a:gd name="T69" fmla="*/ 76 h 1074"/>
                <a:gd name="T70" fmla="*/ 7 w 1230"/>
                <a:gd name="T71" fmla="*/ 79 h 1074"/>
                <a:gd name="T72" fmla="*/ 7 w 1230"/>
                <a:gd name="T73" fmla="*/ 81 h 1074"/>
                <a:gd name="T74" fmla="*/ 0 w 1230"/>
                <a:gd name="T75" fmla="*/ 83 h 107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230" h="1074">
                  <a:moveTo>
                    <a:pt x="1230" y="0"/>
                  </a:moveTo>
                  <a:lnTo>
                    <a:pt x="1211" y="12"/>
                  </a:lnTo>
                  <a:lnTo>
                    <a:pt x="1193" y="31"/>
                  </a:lnTo>
                  <a:lnTo>
                    <a:pt x="1181" y="43"/>
                  </a:lnTo>
                  <a:lnTo>
                    <a:pt x="1162" y="55"/>
                  </a:lnTo>
                  <a:lnTo>
                    <a:pt x="1144" y="74"/>
                  </a:lnTo>
                  <a:lnTo>
                    <a:pt x="1132" y="86"/>
                  </a:lnTo>
                  <a:lnTo>
                    <a:pt x="1113" y="98"/>
                  </a:lnTo>
                  <a:lnTo>
                    <a:pt x="1095" y="117"/>
                  </a:lnTo>
                  <a:lnTo>
                    <a:pt x="1082" y="129"/>
                  </a:lnTo>
                  <a:lnTo>
                    <a:pt x="1064" y="141"/>
                  </a:lnTo>
                  <a:lnTo>
                    <a:pt x="1045" y="160"/>
                  </a:lnTo>
                  <a:lnTo>
                    <a:pt x="1033" y="172"/>
                  </a:lnTo>
                  <a:lnTo>
                    <a:pt x="1015" y="184"/>
                  </a:lnTo>
                  <a:lnTo>
                    <a:pt x="996" y="203"/>
                  </a:lnTo>
                  <a:lnTo>
                    <a:pt x="984" y="215"/>
                  </a:lnTo>
                  <a:lnTo>
                    <a:pt x="966" y="227"/>
                  </a:lnTo>
                  <a:lnTo>
                    <a:pt x="947" y="246"/>
                  </a:lnTo>
                  <a:lnTo>
                    <a:pt x="935" y="258"/>
                  </a:lnTo>
                  <a:lnTo>
                    <a:pt x="916" y="270"/>
                  </a:lnTo>
                  <a:lnTo>
                    <a:pt x="898" y="288"/>
                  </a:lnTo>
                  <a:lnTo>
                    <a:pt x="886" y="301"/>
                  </a:lnTo>
                  <a:lnTo>
                    <a:pt x="867" y="313"/>
                  </a:lnTo>
                  <a:lnTo>
                    <a:pt x="849" y="331"/>
                  </a:lnTo>
                  <a:lnTo>
                    <a:pt x="836" y="344"/>
                  </a:lnTo>
                  <a:lnTo>
                    <a:pt x="818" y="356"/>
                  </a:lnTo>
                  <a:lnTo>
                    <a:pt x="800" y="374"/>
                  </a:lnTo>
                  <a:lnTo>
                    <a:pt x="787" y="387"/>
                  </a:lnTo>
                  <a:lnTo>
                    <a:pt x="769" y="399"/>
                  </a:lnTo>
                  <a:lnTo>
                    <a:pt x="750" y="417"/>
                  </a:lnTo>
                  <a:lnTo>
                    <a:pt x="738" y="430"/>
                  </a:lnTo>
                  <a:lnTo>
                    <a:pt x="720" y="442"/>
                  </a:lnTo>
                  <a:lnTo>
                    <a:pt x="701" y="460"/>
                  </a:lnTo>
                  <a:lnTo>
                    <a:pt x="689" y="473"/>
                  </a:lnTo>
                  <a:lnTo>
                    <a:pt x="670" y="485"/>
                  </a:lnTo>
                  <a:lnTo>
                    <a:pt x="652" y="503"/>
                  </a:lnTo>
                  <a:lnTo>
                    <a:pt x="640" y="516"/>
                  </a:lnTo>
                  <a:lnTo>
                    <a:pt x="621" y="528"/>
                  </a:lnTo>
                  <a:lnTo>
                    <a:pt x="603" y="546"/>
                  </a:lnTo>
                  <a:lnTo>
                    <a:pt x="591" y="559"/>
                  </a:lnTo>
                  <a:lnTo>
                    <a:pt x="572" y="571"/>
                  </a:lnTo>
                  <a:lnTo>
                    <a:pt x="554" y="589"/>
                  </a:lnTo>
                  <a:lnTo>
                    <a:pt x="541" y="601"/>
                  </a:lnTo>
                  <a:lnTo>
                    <a:pt x="523" y="614"/>
                  </a:lnTo>
                  <a:lnTo>
                    <a:pt x="504" y="626"/>
                  </a:lnTo>
                  <a:lnTo>
                    <a:pt x="492" y="644"/>
                  </a:lnTo>
                  <a:lnTo>
                    <a:pt x="474" y="657"/>
                  </a:lnTo>
                  <a:lnTo>
                    <a:pt x="455" y="669"/>
                  </a:lnTo>
                  <a:lnTo>
                    <a:pt x="443" y="687"/>
                  </a:lnTo>
                  <a:lnTo>
                    <a:pt x="425" y="700"/>
                  </a:lnTo>
                  <a:lnTo>
                    <a:pt x="406" y="712"/>
                  </a:lnTo>
                  <a:lnTo>
                    <a:pt x="394" y="730"/>
                  </a:lnTo>
                  <a:lnTo>
                    <a:pt x="375" y="743"/>
                  </a:lnTo>
                  <a:lnTo>
                    <a:pt x="357" y="755"/>
                  </a:lnTo>
                  <a:lnTo>
                    <a:pt x="345" y="773"/>
                  </a:lnTo>
                  <a:lnTo>
                    <a:pt x="326" y="786"/>
                  </a:lnTo>
                  <a:lnTo>
                    <a:pt x="308" y="798"/>
                  </a:lnTo>
                  <a:lnTo>
                    <a:pt x="295" y="816"/>
                  </a:lnTo>
                  <a:lnTo>
                    <a:pt x="277" y="829"/>
                  </a:lnTo>
                  <a:lnTo>
                    <a:pt x="259" y="841"/>
                  </a:lnTo>
                  <a:lnTo>
                    <a:pt x="246" y="859"/>
                  </a:lnTo>
                  <a:lnTo>
                    <a:pt x="228" y="872"/>
                  </a:lnTo>
                  <a:lnTo>
                    <a:pt x="209" y="884"/>
                  </a:lnTo>
                  <a:lnTo>
                    <a:pt x="197" y="902"/>
                  </a:lnTo>
                  <a:lnTo>
                    <a:pt x="179" y="914"/>
                  </a:lnTo>
                  <a:lnTo>
                    <a:pt x="160" y="927"/>
                  </a:lnTo>
                  <a:lnTo>
                    <a:pt x="148" y="945"/>
                  </a:lnTo>
                  <a:lnTo>
                    <a:pt x="129" y="957"/>
                  </a:lnTo>
                  <a:lnTo>
                    <a:pt x="111" y="970"/>
                  </a:lnTo>
                  <a:lnTo>
                    <a:pt x="99" y="988"/>
                  </a:lnTo>
                  <a:lnTo>
                    <a:pt x="80" y="1000"/>
                  </a:lnTo>
                  <a:lnTo>
                    <a:pt x="62" y="1013"/>
                  </a:lnTo>
                  <a:lnTo>
                    <a:pt x="50" y="1031"/>
                  </a:lnTo>
                  <a:lnTo>
                    <a:pt x="31" y="1043"/>
                  </a:lnTo>
                  <a:lnTo>
                    <a:pt x="13" y="1056"/>
                  </a:lnTo>
                  <a:lnTo>
                    <a:pt x="0" y="1074"/>
                  </a:lnTo>
                </a:path>
              </a:pathLst>
            </a:custGeom>
            <a:solidFill>
              <a:srgbClr val="0000FF"/>
            </a:solidFill>
            <a:ln w="9525">
              <a:solidFill>
                <a:srgbClr val="000000"/>
              </a:solidFill>
              <a:prstDash val="solid"/>
              <a:round/>
              <a:headEnd/>
              <a:tailEnd/>
            </a:ln>
          </p:spPr>
          <p:txBody>
            <a:bodyPr/>
            <a:lstStyle/>
            <a:p>
              <a:endParaRPr lang="en-US"/>
            </a:p>
          </p:txBody>
        </p:sp>
        <p:sp>
          <p:nvSpPr>
            <p:cNvPr id="315874" name="Freeform 478">
              <a:extLst>
                <a:ext uri="{FF2B5EF4-FFF2-40B4-BE49-F238E27FC236}">
                  <a16:creationId xmlns:a16="http://schemas.microsoft.com/office/drawing/2014/main" id="{F88C18B3-ABBA-21B5-A364-FBEDC787AAF9}"/>
                </a:ext>
              </a:extLst>
            </p:cNvPr>
            <p:cNvSpPr>
              <a:spLocks/>
            </p:cNvSpPr>
            <p:nvPr/>
          </p:nvSpPr>
          <p:spPr bwMode="auto">
            <a:xfrm>
              <a:off x="2146" y="2629"/>
              <a:ext cx="1150" cy="1004"/>
            </a:xfrm>
            <a:custGeom>
              <a:avLst/>
              <a:gdLst>
                <a:gd name="T0" fmla="*/ 93 w 1230"/>
                <a:gd name="T1" fmla="*/ 7 h 1074"/>
                <a:gd name="T2" fmla="*/ 93 w 1230"/>
                <a:gd name="T3" fmla="*/ 7 h 1074"/>
                <a:gd name="T4" fmla="*/ 88 w 1230"/>
                <a:gd name="T5" fmla="*/ 7 h 1074"/>
                <a:gd name="T6" fmla="*/ 87 w 1230"/>
                <a:gd name="T7" fmla="*/ 7 h 1074"/>
                <a:gd name="T8" fmla="*/ 84 w 1230"/>
                <a:gd name="T9" fmla="*/ 10 h 1074"/>
                <a:gd name="T10" fmla="*/ 81 w 1230"/>
                <a:gd name="T11" fmla="*/ 13 h 1074"/>
                <a:gd name="T12" fmla="*/ 79 w 1230"/>
                <a:gd name="T13" fmla="*/ 15 h 1074"/>
                <a:gd name="T14" fmla="*/ 76 w 1230"/>
                <a:gd name="T15" fmla="*/ 18 h 1074"/>
                <a:gd name="T16" fmla="*/ 74 w 1230"/>
                <a:gd name="T17" fmla="*/ 20 h 1074"/>
                <a:gd name="T18" fmla="*/ 71 w 1230"/>
                <a:gd name="T19" fmla="*/ 21 h 1074"/>
                <a:gd name="T20" fmla="*/ 69 w 1230"/>
                <a:gd name="T21" fmla="*/ 24 h 1074"/>
                <a:gd name="T22" fmla="*/ 66 w 1230"/>
                <a:gd name="T23" fmla="*/ 26 h 1074"/>
                <a:gd name="T24" fmla="*/ 63 w 1230"/>
                <a:gd name="T25" fmla="*/ 28 h 1074"/>
                <a:gd name="T26" fmla="*/ 61 w 1230"/>
                <a:gd name="T27" fmla="*/ 30 h 1074"/>
                <a:gd name="T28" fmla="*/ 58 w 1230"/>
                <a:gd name="T29" fmla="*/ 32 h 1074"/>
                <a:gd name="T30" fmla="*/ 57 w 1230"/>
                <a:gd name="T31" fmla="*/ 34 h 1074"/>
                <a:gd name="T32" fmla="*/ 54 w 1230"/>
                <a:gd name="T33" fmla="*/ 36 h 1074"/>
                <a:gd name="T34" fmla="*/ 50 w 1230"/>
                <a:gd name="T35" fmla="*/ 38 h 1074"/>
                <a:gd name="T36" fmla="*/ 48 w 1230"/>
                <a:gd name="T37" fmla="*/ 41 h 1074"/>
                <a:gd name="T38" fmla="*/ 47 w 1230"/>
                <a:gd name="T39" fmla="*/ 44 h 1074"/>
                <a:gd name="T40" fmla="*/ 44 w 1230"/>
                <a:gd name="T41" fmla="*/ 47 h 1074"/>
                <a:gd name="T42" fmla="*/ 41 w 1230"/>
                <a:gd name="T43" fmla="*/ 47 h 1074"/>
                <a:gd name="T44" fmla="*/ 38 w 1230"/>
                <a:gd name="T45" fmla="*/ 50 h 1074"/>
                <a:gd name="T46" fmla="*/ 36 w 1230"/>
                <a:gd name="T47" fmla="*/ 51 h 1074"/>
                <a:gd name="T48" fmla="*/ 34 w 1230"/>
                <a:gd name="T49" fmla="*/ 54 h 1074"/>
                <a:gd name="T50" fmla="*/ 32 w 1230"/>
                <a:gd name="T51" fmla="*/ 57 h 1074"/>
                <a:gd name="T52" fmla="*/ 28 w 1230"/>
                <a:gd name="T53" fmla="*/ 58 h 1074"/>
                <a:gd name="T54" fmla="*/ 26 w 1230"/>
                <a:gd name="T55" fmla="*/ 61 h 1074"/>
                <a:gd name="T56" fmla="*/ 22 w 1230"/>
                <a:gd name="T57" fmla="*/ 63 h 1074"/>
                <a:gd name="T58" fmla="*/ 20 w 1230"/>
                <a:gd name="T59" fmla="*/ 65 h 1074"/>
                <a:gd name="T60" fmla="*/ 18 w 1230"/>
                <a:gd name="T61" fmla="*/ 67 h 1074"/>
                <a:gd name="T62" fmla="*/ 16 w 1230"/>
                <a:gd name="T63" fmla="*/ 70 h 1074"/>
                <a:gd name="T64" fmla="*/ 13 w 1230"/>
                <a:gd name="T65" fmla="*/ 71 h 1074"/>
                <a:gd name="T66" fmla="*/ 10 w 1230"/>
                <a:gd name="T67" fmla="*/ 74 h 1074"/>
                <a:gd name="T68" fmla="*/ 7 w 1230"/>
                <a:gd name="T69" fmla="*/ 76 h 1074"/>
                <a:gd name="T70" fmla="*/ 7 w 1230"/>
                <a:gd name="T71" fmla="*/ 79 h 1074"/>
                <a:gd name="T72" fmla="*/ 7 w 1230"/>
                <a:gd name="T73" fmla="*/ 81 h 1074"/>
                <a:gd name="T74" fmla="*/ 0 w 1230"/>
                <a:gd name="T75" fmla="*/ 83 h 107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230" h="1074">
                  <a:moveTo>
                    <a:pt x="1230" y="0"/>
                  </a:moveTo>
                  <a:lnTo>
                    <a:pt x="1211" y="12"/>
                  </a:lnTo>
                  <a:lnTo>
                    <a:pt x="1193" y="31"/>
                  </a:lnTo>
                  <a:lnTo>
                    <a:pt x="1181" y="43"/>
                  </a:lnTo>
                  <a:lnTo>
                    <a:pt x="1162" y="55"/>
                  </a:lnTo>
                  <a:lnTo>
                    <a:pt x="1144" y="74"/>
                  </a:lnTo>
                  <a:lnTo>
                    <a:pt x="1132" y="86"/>
                  </a:lnTo>
                  <a:lnTo>
                    <a:pt x="1113" y="98"/>
                  </a:lnTo>
                  <a:lnTo>
                    <a:pt x="1095" y="117"/>
                  </a:lnTo>
                  <a:lnTo>
                    <a:pt x="1082" y="129"/>
                  </a:lnTo>
                  <a:lnTo>
                    <a:pt x="1064" y="141"/>
                  </a:lnTo>
                  <a:lnTo>
                    <a:pt x="1045" y="160"/>
                  </a:lnTo>
                  <a:lnTo>
                    <a:pt x="1033" y="172"/>
                  </a:lnTo>
                  <a:lnTo>
                    <a:pt x="1015" y="184"/>
                  </a:lnTo>
                  <a:lnTo>
                    <a:pt x="996" y="203"/>
                  </a:lnTo>
                  <a:lnTo>
                    <a:pt x="984" y="215"/>
                  </a:lnTo>
                  <a:lnTo>
                    <a:pt x="966" y="227"/>
                  </a:lnTo>
                  <a:lnTo>
                    <a:pt x="947" y="246"/>
                  </a:lnTo>
                  <a:lnTo>
                    <a:pt x="935" y="258"/>
                  </a:lnTo>
                  <a:lnTo>
                    <a:pt x="916" y="270"/>
                  </a:lnTo>
                  <a:lnTo>
                    <a:pt x="898" y="288"/>
                  </a:lnTo>
                  <a:lnTo>
                    <a:pt x="886" y="301"/>
                  </a:lnTo>
                  <a:lnTo>
                    <a:pt x="867" y="313"/>
                  </a:lnTo>
                  <a:lnTo>
                    <a:pt x="849" y="331"/>
                  </a:lnTo>
                  <a:lnTo>
                    <a:pt x="836" y="344"/>
                  </a:lnTo>
                  <a:lnTo>
                    <a:pt x="818" y="356"/>
                  </a:lnTo>
                  <a:lnTo>
                    <a:pt x="800" y="374"/>
                  </a:lnTo>
                  <a:lnTo>
                    <a:pt x="787" y="387"/>
                  </a:lnTo>
                  <a:lnTo>
                    <a:pt x="769" y="399"/>
                  </a:lnTo>
                  <a:lnTo>
                    <a:pt x="750" y="417"/>
                  </a:lnTo>
                  <a:lnTo>
                    <a:pt x="738" y="430"/>
                  </a:lnTo>
                  <a:lnTo>
                    <a:pt x="720" y="442"/>
                  </a:lnTo>
                  <a:lnTo>
                    <a:pt x="701" y="460"/>
                  </a:lnTo>
                  <a:lnTo>
                    <a:pt x="689" y="473"/>
                  </a:lnTo>
                  <a:lnTo>
                    <a:pt x="670" y="485"/>
                  </a:lnTo>
                  <a:lnTo>
                    <a:pt x="652" y="503"/>
                  </a:lnTo>
                  <a:lnTo>
                    <a:pt x="640" y="516"/>
                  </a:lnTo>
                  <a:lnTo>
                    <a:pt x="621" y="528"/>
                  </a:lnTo>
                  <a:lnTo>
                    <a:pt x="603" y="546"/>
                  </a:lnTo>
                  <a:lnTo>
                    <a:pt x="591" y="559"/>
                  </a:lnTo>
                  <a:lnTo>
                    <a:pt x="572" y="571"/>
                  </a:lnTo>
                  <a:lnTo>
                    <a:pt x="554" y="589"/>
                  </a:lnTo>
                  <a:lnTo>
                    <a:pt x="541" y="601"/>
                  </a:lnTo>
                  <a:lnTo>
                    <a:pt x="523" y="614"/>
                  </a:lnTo>
                  <a:lnTo>
                    <a:pt x="504" y="626"/>
                  </a:lnTo>
                  <a:lnTo>
                    <a:pt x="492" y="644"/>
                  </a:lnTo>
                  <a:lnTo>
                    <a:pt x="474" y="657"/>
                  </a:lnTo>
                  <a:lnTo>
                    <a:pt x="455" y="669"/>
                  </a:lnTo>
                  <a:lnTo>
                    <a:pt x="443" y="687"/>
                  </a:lnTo>
                  <a:lnTo>
                    <a:pt x="425" y="700"/>
                  </a:lnTo>
                  <a:lnTo>
                    <a:pt x="406" y="712"/>
                  </a:lnTo>
                  <a:lnTo>
                    <a:pt x="394" y="730"/>
                  </a:lnTo>
                  <a:lnTo>
                    <a:pt x="375" y="743"/>
                  </a:lnTo>
                  <a:lnTo>
                    <a:pt x="357" y="755"/>
                  </a:lnTo>
                  <a:lnTo>
                    <a:pt x="345" y="773"/>
                  </a:lnTo>
                  <a:lnTo>
                    <a:pt x="326" y="786"/>
                  </a:lnTo>
                  <a:lnTo>
                    <a:pt x="308" y="798"/>
                  </a:lnTo>
                  <a:lnTo>
                    <a:pt x="295" y="816"/>
                  </a:lnTo>
                  <a:lnTo>
                    <a:pt x="277" y="829"/>
                  </a:lnTo>
                  <a:lnTo>
                    <a:pt x="259" y="841"/>
                  </a:lnTo>
                  <a:lnTo>
                    <a:pt x="246" y="859"/>
                  </a:lnTo>
                  <a:lnTo>
                    <a:pt x="228" y="872"/>
                  </a:lnTo>
                  <a:lnTo>
                    <a:pt x="209" y="884"/>
                  </a:lnTo>
                  <a:lnTo>
                    <a:pt x="197" y="902"/>
                  </a:lnTo>
                  <a:lnTo>
                    <a:pt x="179" y="914"/>
                  </a:lnTo>
                  <a:lnTo>
                    <a:pt x="160" y="927"/>
                  </a:lnTo>
                  <a:lnTo>
                    <a:pt x="148" y="945"/>
                  </a:lnTo>
                  <a:lnTo>
                    <a:pt x="129" y="957"/>
                  </a:lnTo>
                  <a:lnTo>
                    <a:pt x="111" y="970"/>
                  </a:lnTo>
                  <a:lnTo>
                    <a:pt x="99" y="988"/>
                  </a:lnTo>
                  <a:lnTo>
                    <a:pt x="80" y="1000"/>
                  </a:lnTo>
                  <a:lnTo>
                    <a:pt x="62" y="1013"/>
                  </a:lnTo>
                  <a:lnTo>
                    <a:pt x="50" y="1031"/>
                  </a:lnTo>
                  <a:lnTo>
                    <a:pt x="31" y="1043"/>
                  </a:lnTo>
                  <a:lnTo>
                    <a:pt x="13" y="1056"/>
                  </a:lnTo>
                  <a:lnTo>
                    <a:pt x="0" y="1074"/>
                  </a:lnTo>
                </a:path>
              </a:pathLst>
            </a:custGeom>
            <a:solidFill>
              <a:srgbClr val="0000FF"/>
            </a:solidFill>
            <a:ln w="9525">
              <a:solidFill>
                <a:srgbClr val="000000"/>
              </a:solidFill>
              <a:prstDash val="solid"/>
              <a:round/>
              <a:headEnd/>
              <a:tailEnd/>
            </a:ln>
          </p:spPr>
          <p:txBody>
            <a:bodyPr/>
            <a:lstStyle/>
            <a:p>
              <a:endParaRPr lang="en-US"/>
            </a:p>
          </p:txBody>
        </p:sp>
        <p:sp>
          <p:nvSpPr>
            <p:cNvPr id="315875" name="Freeform 479">
              <a:extLst>
                <a:ext uri="{FF2B5EF4-FFF2-40B4-BE49-F238E27FC236}">
                  <a16:creationId xmlns:a16="http://schemas.microsoft.com/office/drawing/2014/main" id="{641A1D82-AD0A-AF7B-1223-7927F35E9268}"/>
                </a:ext>
              </a:extLst>
            </p:cNvPr>
            <p:cNvSpPr>
              <a:spLocks/>
            </p:cNvSpPr>
            <p:nvPr/>
          </p:nvSpPr>
          <p:spPr bwMode="auto">
            <a:xfrm>
              <a:off x="2146" y="2629"/>
              <a:ext cx="1150" cy="1004"/>
            </a:xfrm>
            <a:custGeom>
              <a:avLst/>
              <a:gdLst>
                <a:gd name="T0" fmla="*/ 93 w 1230"/>
                <a:gd name="T1" fmla="*/ 7 h 1074"/>
                <a:gd name="T2" fmla="*/ 93 w 1230"/>
                <a:gd name="T3" fmla="*/ 7 h 1074"/>
                <a:gd name="T4" fmla="*/ 88 w 1230"/>
                <a:gd name="T5" fmla="*/ 7 h 1074"/>
                <a:gd name="T6" fmla="*/ 87 w 1230"/>
                <a:gd name="T7" fmla="*/ 7 h 1074"/>
                <a:gd name="T8" fmla="*/ 84 w 1230"/>
                <a:gd name="T9" fmla="*/ 10 h 1074"/>
                <a:gd name="T10" fmla="*/ 81 w 1230"/>
                <a:gd name="T11" fmla="*/ 13 h 1074"/>
                <a:gd name="T12" fmla="*/ 79 w 1230"/>
                <a:gd name="T13" fmla="*/ 15 h 1074"/>
                <a:gd name="T14" fmla="*/ 76 w 1230"/>
                <a:gd name="T15" fmla="*/ 18 h 1074"/>
                <a:gd name="T16" fmla="*/ 74 w 1230"/>
                <a:gd name="T17" fmla="*/ 20 h 1074"/>
                <a:gd name="T18" fmla="*/ 71 w 1230"/>
                <a:gd name="T19" fmla="*/ 21 h 1074"/>
                <a:gd name="T20" fmla="*/ 69 w 1230"/>
                <a:gd name="T21" fmla="*/ 24 h 1074"/>
                <a:gd name="T22" fmla="*/ 66 w 1230"/>
                <a:gd name="T23" fmla="*/ 26 h 1074"/>
                <a:gd name="T24" fmla="*/ 63 w 1230"/>
                <a:gd name="T25" fmla="*/ 28 h 1074"/>
                <a:gd name="T26" fmla="*/ 61 w 1230"/>
                <a:gd name="T27" fmla="*/ 30 h 1074"/>
                <a:gd name="T28" fmla="*/ 58 w 1230"/>
                <a:gd name="T29" fmla="*/ 32 h 1074"/>
                <a:gd name="T30" fmla="*/ 57 w 1230"/>
                <a:gd name="T31" fmla="*/ 34 h 1074"/>
                <a:gd name="T32" fmla="*/ 54 w 1230"/>
                <a:gd name="T33" fmla="*/ 36 h 1074"/>
                <a:gd name="T34" fmla="*/ 50 w 1230"/>
                <a:gd name="T35" fmla="*/ 38 h 1074"/>
                <a:gd name="T36" fmla="*/ 48 w 1230"/>
                <a:gd name="T37" fmla="*/ 41 h 1074"/>
                <a:gd name="T38" fmla="*/ 47 w 1230"/>
                <a:gd name="T39" fmla="*/ 44 h 1074"/>
                <a:gd name="T40" fmla="*/ 44 w 1230"/>
                <a:gd name="T41" fmla="*/ 47 h 1074"/>
                <a:gd name="T42" fmla="*/ 41 w 1230"/>
                <a:gd name="T43" fmla="*/ 47 h 1074"/>
                <a:gd name="T44" fmla="*/ 38 w 1230"/>
                <a:gd name="T45" fmla="*/ 50 h 1074"/>
                <a:gd name="T46" fmla="*/ 36 w 1230"/>
                <a:gd name="T47" fmla="*/ 51 h 1074"/>
                <a:gd name="T48" fmla="*/ 34 w 1230"/>
                <a:gd name="T49" fmla="*/ 54 h 1074"/>
                <a:gd name="T50" fmla="*/ 32 w 1230"/>
                <a:gd name="T51" fmla="*/ 57 h 1074"/>
                <a:gd name="T52" fmla="*/ 28 w 1230"/>
                <a:gd name="T53" fmla="*/ 58 h 1074"/>
                <a:gd name="T54" fmla="*/ 26 w 1230"/>
                <a:gd name="T55" fmla="*/ 61 h 1074"/>
                <a:gd name="T56" fmla="*/ 22 w 1230"/>
                <a:gd name="T57" fmla="*/ 63 h 1074"/>
                <a:gd name="T58" fmla="*/ 20 w 1230"/>
                <a:gd name="T59" fmla="*/ 65 h 1074"/>
                <a:gd name="T60" fmla="*/ 18 w 1230"/>
                <a:gd name="T61" fmla="*/ 67 h 1074"/>
                <a:gd name="T62" fmla="*/ 16 w 1230"/>
                <a:gd name="T63" fmla="*/ 70 h 1074"/>
                <a:gd name="T64" fmla="*/ 13 w 1230"/>
                <a:gd name="T65" fmla="*/ 71 h 1074"/>
                <a:gd name="T66" fmla="*/ 10 w 1230"/>
                <a:gd name="T67" fmla="*/ 74 h 1074"/>
                <a:gd name="T68" fmla="*/ 7 w 1230"/>
                <a:gd name="T69" fmla="*/ 76 h 1074"/>
                <a:gd name="T70" fmla="*/ 7 w 1230"/>
                <a:gd name="T71" fmla="*/ 79 h 1074"/>
                <a:gd name="T72" fmla="*/ 7 w 1230"/>
                <a:gd name="T73" fmla="*/ 81 h 1074"/>
                <a:gd name="T74" fmla="*/ 0 w 1230"/>
                <a:gd name="T75" fmla="*/ 83 h 107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230" h="1074">
                  <a:moveTo>
                    <a:pt x="1230" y="0"/>
                  </a:moveTo>
                  <a:lnTo>
                    <a:pt x="1211" y="12"/>
                  </a:lnTo>
                  <a:lnTo>
                    <a:pt x="1193" y="31"/>
                  </a:lnTo>
                  <a:lnTo>
                    <a:pt x="1181" y="43"/>
                  </a:lnTo>
                  <a:lnTo>
                    <a:pt x="1162" y="55"/>
                  </a:lnTo>
                  <a:lnTo>
                    <a:pt x="1144" y="74"/>
                  </a:lnTo>
                  <a:lnTo>
                    <a:pt x="1132" y="86"/>
                  </a:lnTo>
                  <a:lnTo>
                    <a:pt x="1113" y="98"/>
                  </a:lnTo>
                  <a:lnTo>
                    <a:pt x="1095" y="117"/>
                  </a:lnTo>
                  <a:lnTo>
                    <a:pt x="1082" y="129"/>
                  </a:lnTo>
                  <a:lnTo>
                    <a:pt x="1064" y="141"/>
                  </a:lnTo>
                  <a:lnTo>
                    <a:pt x="1045" y="160"/>
                  </a:lnTo>
                  <a:lnTo>
                    <a:pt x="1033" y="172"/>
                  </a:lnTo>
                  <a:lnTo>
                    <a:pt x="1015" y="184"/>
                  </a:lnTo>
                  <a:lnTo>
                    <a:pt x="996" y="203"/>
                  </a:lnTo>
                  <a:lnTo>
                    <a:pt x="984" y="215"/>
                  </a:lnTo>
                  <a:lnTo>
                    <a:pt x="966" y="227"/>
                  </a:lnTo>
                  <a:lnTo>
                    <a:pt x="947" y="246"/>
                  </a:lnTo>
                  <a:lnTo>
                    <a:pt x="935" y="258"/>
                  </a:lnTo>
                  <a:lnTo>
                    <a:pt x="916" y="270"/>
                  </a:lnTo>
                  <a:lnTo>
                    <a:pt x="898" y="288"/>
                  </a:lnTo>
                  <a:lnTo>
                    <a:pt x="886" y="301"/>
                  </a:lnTo>
                  <a:lnTo>
                    <a:pt x="867" y="313"/>
                  </a:lnTo>
                  <a:lnTo>
                    <a:pt x="849" y="331"/>
                  </a:lnTo>
                  <a:lnTo>
                    <a:pt x="836" y="344"/>
                  </a:lnTo>
                  <a:lnTo>
                    <a:pt x="818" y="356"/>
                  </a:lnTo>
                  <a:lnTo>
                    <a:pt x="800" y="374"/>
                  </a:lnTo>
                  <a:lnTo>
                    <a:pt x="787" y="387"/>
                  </a:lnTo>
                  <a:lnTo>
                    <a:pt x="769" y="399"/>
                  </a:lnTo>
                  <a:lnTo>
                    <a:pt x="750" y="417"/>
                  </a:lnTo>
                  <a:lnTo>
                    <a:pt x="738" y="430"/>
                  </a:lnTo>
                  <a:lnTo>
                    <a:pt x="720" y="442"/>
                  </a:lnTo>
                  <a:lnTo>
                    <a:pt x="701" y="460"/>
                  </a:lnTo>
                  <a:lnTo>
                    <a:pt x="689" y="473"/>
                  </a:lnTo>
                  <a:lnTo>
                    <a:pt x="670" y="485"/>
                  </a:lnTo>
                  <a:lnTo>
                    <a:pt x="652" y="503"/>
                  </a:lnTo>
                  <a:lnTo>
                    <a:pt x="640" y="516"/>
                  </a:lnTo>
                  <a:lnTo>
                    <a:pt x="621" y="528"/>
                  </a:lnTo>
                  <a:lnTo>
                    <a:pt x="603" y="546"/>
                  </a:lnTo>
                  <a:lnTo>
                    <a:pt x="591" y="559"/>
                  </a:lnTo>
                  <a:lnTo>
                    <a:pt x="572" y="571"/>
                  </a:lnTo>
                  <a:lnTo>
                    <a:pt x="554" y="589"/>
                  </a:lnTo>
                  <a:lnTo>
                    <a:pt x="541" y="601"/>
                  </a:lnTo>
                  <a:lnTo>
                    <a:pt x="523" y="614"/>
                  </a:lnTo>
                  <a:lnTo>
                    <a:pt x="504" y="626"/>
                  </a:lnTo>
                  <a:lnTo>
                    <a:pt x="492" y="644"/>
                  </a:lnTo>
                  <a:lnTo>
                    <a:pt x="474" y="657"/>
                  </a:lnTo>
                  <a:lnTo>
                    <a:pt x="455" y="669"/>
                  </a:lnTo>
                  <a:lnTo>
                    <a:pt x="443" y="687"/>
                  </a:lnTo>
                  <a:lnTo>
                    <a:pt x="425" y="700"/>
                  </a:lnTo>
                  <a:lnTo>
                    <a:pt x="406" y="712"/>
                  </a:lnTo>
                  <a:lnTo>
                    <a:pt x="394" y="730"/>
                  </a:lnTo>
                  <a:lnTo>
                    <a:pt x="375" y="743"/>
                  </a:lnTo>
                  <a:lnTo>
                    <a:pt x="357" y="755"/>
                  </a:lnTo>
                  <a:lnTo>
                    <a:pt x="345" y="773"/>
                  </a:lnTo>
                  <a:lnTo>
                    <a:pt x="326" y="786"/>
                  </a:lnTo>
                  <a:lnTo>
                    <a:pt x="308" y="798"/>
                  </a:lnTo>
                  <a:lnTo>
                    <a:pt x="295" y="816"/>
                  </a:lnTo>
                  <a:lnTo>
                    <a:pt x="277" y="829"/>
                  </a:lnTo>
                  <a:lnTo>
                    <a:pt x="259" y="841"/>
                  </a:lnTo>
                  <a:lnTo>
                    <a:pt x="246" y="859"/>
                  </a:lnTo>
                  <a:lnTo>
                    <a:pt x="228" y="872"/>
                  </a:lnTo>
                  <a:lnTo>
                    <a:pt x="209" y="884"/>
                  </a:lnTo>
                  <a:lnTo>
                    <a:pt x="197" y="902"/>
                  </a:lnTo>
                  <a:lnTo>
                    <a:pt x="179" y="914"/>
                  </a:lnTo>
                  <a:lnTo>
                    <a:pt x="160" y="927"/>
                  </a:lnTo>
                  <a:lnTo>
                    <a:pt x="148" y="945"/>
                  </a:lnTo>
                  <a:lnTo>
                    <a:pt x="129" y="957"/>
                  </a:lnTo>
                  <a:lnTo>
                    <a:pt x="111" y="970"/>
                  </a:lnTo>
                  <a:lnTo>
                    <a:pt x="99" y="988"/>
                  </a:lnTo>
                  <a:lnTo>
                    <a:pt x="80" y="1000"/>
                  </a:lnTo>
                  <a:lnTo>
                    <a:pt x="62" y="1013"/>
                  </a:lnTo>
                  <a:lnTo>
                    <a:pt x="50" y="1031"/>
                  </a:lnTo>
                  <a:lnTo>
                    <a:pt x="31" y="1043"/>
                  </a:lnTo>
                  <a:lnTo>
                    <a:pt x="13" y="1056"/>
                  </a:lnTo>
                  <a:lnTo>
                    <a:pt x="0" y="1074"/>
                  </a:lnTo>
                </a:path>
              </a:pathLst>
            </a:custGeom>
            <a:solidFill>
              <a:srgbClr val="0000FF"/>
            </a:solidFill>
            <a:ln w="9525">
              <a:solidFill>
                <a:srgbClr val="000000"/>
              </a:solidFill>
              <a:prstDash val="solid"/>
              <a:round/>
              <a:headEnd/>
              <a:tailEnd/>
            </a:ln>
          </p:spPr>
          <p:txBody>
            <a:bodyPr/>
            <a:lstStyle/>
            <a:p>
              <a:endParaRPr lang="en-US"/>
            </a:p>
          </p:txBody>
        </p:sp>
        <p:sp>
          <p:nvSpPr>
            <p:cNvPr id="315876" name="Freeform 480">
              <a:extLst>
                <a:ext uri="{FF2B5EF4-FFF2-40B4-BE49-F238E27FC236}">
                  <a16:creationId xmlns:a16="http://schemas.microsoft.com/office/drawing/2014/main" id="{CAB99A7D-46CC-743F-AD74-34A16C9FFFB2}"/>
                </a:ext>
              </a:extLst>
            </p:cNvPr>
            <p:cNvSpPr>
              <a:spLocks/>
            </p:cNvSpPr>
            <p:nvPr/>
          </p:nvSpPr>
          <p:spPr bwMode="auto">
            <a:xfrm>
              <a:off x="2146" y="2629"/>
              <a:ext cx="1150" cy="1004"/>
            </a:xfrm>
            <a:custGeom>
              <a:avLst/>
              <a:gdLst>
                <a:gd name="T0" fmla="*/ 93 w 1230"/>
                <a:gd name="T1" fmla="*/ 7 h 1074"/>
                <a:gd name="T2" fmla="*/ 93 w 1230"/>
                <a:gd name="T3" fmla="*/ 7 h 1074"/>
                <a:gd name="T4" fmla="*/ 88 w 1230"/>
                <a:gd name="T5" fmla="*/ 7 h 1074"/>
                <a:gd name="T6" fmla="*/ 87 w 1230"/>
                <a:gd name="T7" fmla="*/ 7 h 1074"/>
                <a:gd name="T8" fmla="*/ 84 w 1230"/>
                <a:gd name="T9" fmla="*/ 10 h 1074"/>
                <a:gd name="T10" fmla="*/ 81 w 1230"/>
                <a:gd name="T11" fmla="*/ 13 h 1074"/>
                <a:gd name="T12" fmla="*/ 79 w 1230"/>
                <a:gd name="T13" fmla="*/ 15 h 1074"/>
                <a:gd name="T14" fmla="*/ 76 w 1230"/>
                <a:gd name="T15" fmla="*/ 18 h 1074"/>
                <a:gd name="T16" fmla="*/ 74 w 1230"/>
                <a:gd name="T17" fmla="*/ 20 h 1074"/>
                <a:gd name="T18" fmla="*/ 71 w 1230"/>
                <a:gd name="T19" fmla="*/ 21 h 1074"/>
                <a:gd name="T20" fmla="*/ 69 w 1230"/>
                <a:gd name="T21" fmla="*/ 24 h 1074"/>
                <a:gd name="T22" fmla="*/ 66 w 1230"/>
                <a:gd name="T23" fmla="*/ 26 h 1074"/>
                <a:gd name="T24" fmla="*/ 63 w 1230"/>
                <a:gd name="T25" fmla="*/ 28 h 1074"/>
                <a:gd name="T26" fmla="*/ 61 w 1230"/>
                <a:gd name="T27" fmla="*/ 30 h 1074"/>
                <a:gd name="T28" fmla="*/ 58 w 1230"/>
                <a:gd name="T29" fmla="*/ 32 h 1074"/>
                <a:gd name="T30" fmla="*/ 57 w 1230"/>
                <a:gd name="T31" fmla="*/ 34 h 1074"/>
                <a:gd name="T32" fmla="*/ 54 w 1230"/>
                <a:gd name="T33" fmla="*/ 36 h 1074"/>
                <a:gd name="T34" fmla="*/ 50 w 1230"/>
                <a:gd name="T35" fmla="*/ 38 h 1074"/>
                <a:gd name="T36" fmla="*/ 48 w 1230"/>
                <a:gd name="T37" fmla="*/ 41 h 1074"/>
                <a:gd name="T38" fmla="*/ 47 w 1230"/>
                <a:gd name="T39" fmla="*/ 44 h 1074"/>
                <a:gd name="T40" fmla="*/ 44 w 1230"/>
                <a:gd name="T41" fmla="*/ 47 h 1074"/>
                <a:gd name="T42" fmla="*/ 41 w 1230"/>
                <a:gd name="T43" fmla="*/ 47 h 1074"/>
                <a:gd name="T44" fmla="*/ 38 w 1230"/>
                <a:gd name="T45" fmla="*/ 50 h 1074"/>
                <a:gd name="T46" fmla="*/ 36 w 1230"/>
                <a:gd name="T47" fmla="*/ 51 h 1074"/>
                <a:gd name="T48" fmla="*/ 34 w 1230"/>
                <a:gd name="T49" fmla="*/ 54 h 1074"/>
                <a:gd name="T50" fmla="*/ 32 w 1230"/>
                <a:gd name="T51" fmla="*/ 57 h 1074"/>
                <a:gd name="T52" fmla="*/ 28 w 1230"/>
                <a:gd name="T53" fmla="*/ 58 h 1074"/>
                <a:gd name="T54" fmla="*/ 26 w 1230"/>
                <a:gd name="T55" fmla="*/ 61 h 1074"/>
                <a:gd name="T56" fmla="*/ 22 w 1230"/>
                <a:gd name="T57" fmla="*/ 63 h 1074"/>
                <a:gd name="T58" fmla="*/ 20 w 1230"/>
                <a:gd name="T59" fmla="*/ 65 h 1074"/>
                <a:gd name="T60" fmla="*/ 18 w 1230"/>
                <a:gd name="T61" fmla="*/ 67 h 1074"/>
                <a:gd name="T62" fmla="*/ 16 w 1230"/>
                <a:gd name="T63" fmla="*/ 70 h 1074"/>
                <a:gd name="T64" fmla="*/ 13 w 1230"/>
                <a:gd name="T65" fmla="*/ 71 h 1074"/>
                <a:gd name="T66" fmla="*/ 10 w 1230"/>
                <a:gd name="T67" fmla="*/ 74 h 1074"/>
                <a:gd name="T68" fmla="*/ 7 w 1230"/>
                <a:gd name="T69" fmla="*/ 76 h 1074"/>
                <a:gd name="T70" fmla="*/ 7 w 1230"/>
                <a:gd name="T71" fmla="*/ 79 h 1074"/>
                <a:gd name="T72" fmla="*/ 7 w 1230"/>
                <a:gd name="T73" fmla="*/ 81 h 1074"/>
                <a:gd name="T74" fmla="*/ 0 w 1230"/>
                <a:gd name="T75" fmla="*/ 83 h 107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230" h="1074">
                  <a:moveTo>
                    <a:pt x="1230" y="0"/>
                  </a:moveTo>
                  <a:lnTo>
                    <a:pt x="1211" y="12"/>
                  </a:lnTo>
                  <a:lnTo>
                    <a:pt x="1193" y="31"/>
                  </a:lnTo>
                  <a:lnTo>
                    <a:pt x="1181" y="43"/>
                  </a:lnTo>
                  <a:lnTo>
                    <a:pt x="1162" y="55"/>
                  </a:lnTo>
                  <a:lnTo>
                    <a:pt x="1144" y="74"/>
                  </a:lnTo>
                  <a:lnTo>
                    <a:pt x="1132" y="86"/>
                  </a:lnTo>
                  <a:lnTo>
                    <a:pt x="1113" y="98"/>
                  </a:lnTo>
                  <a:lnTo>
                    <a:pt x="1095" y="117"/>
                  </a:lnTo>
                  <a:lnTo>
                    <a:pt x="1082" y="129"/>
                  </a:lnTo>
                  <a:lnTo>
                    <a:pt x="1064" y="141"/>
                  </a:lnTo>
                  <a:lnTo>
                    <a:pt x="1045" y="160"/>
                  </a:lnTo>
                  <a:lnTo>
                    <a:pt x="1033" y="172"/>
                  </a:lnTo>
                  <a:lnTo>
                    <a:pt x="1015" y="184"/>
                  </a:lnTo>
                  <a:lnTo>
                    <a:pt x="996" y="203"/>
                  </a:lnTo>
                  <a:lnTo>
                    <a:pt x="984" y="215"/>
                  </a:lnTo>
                  <a:lnTo>
                    <a:pt x="966" y="227"/>
                  </a:lnTo>
                  <a:lnTo>
                    <a:pt x="947" y="246"/>
                  </a:lnTo>
                  <a:lnTo>
                    <a:pt x="935" y="258"/>
                  </a:lnTo>
                  <a:lnTo>
                    <a:pt x="916" y="270"/>
                  </a:lnTo>
                  <a:lnTo>
                    <a:pt x="898" y="288"/>
                  </a:lnTo>
                  <a:lnTo>
                    <a:pt x="886" y="301"/>
                  </a:lnTo>
                  <a:lnTo>
                    <a:pt x="867" y="313"/>
                  </a:lnTo>
                  <a:lnTo>
                    <a:pt x="849" y="331"/>
                  </a:lnTo>
                  <a:lnTo>
                    <a:pt x="836" y="344"/>
                  </a:lnTo>
                  <a:lnTo>
                    <a:pt x="818" y="356"/>
                  </a:lnTo>
                  <a:lnTo>
                    <a:pt x="800" y="374"/>
                  </a:lnTo>
                  <a:lnTo>
                    <a:pt x="787" y="387"/>
                  </a:lnTo>
                  <a:lnTo>
                    <a:pt x="769" y="399"/>
                  </a:lnTo>
                  <a:lnTo>
                    <a:pt x="750" y="417"/>
                  </a:lnTo>
                  <a:lnTo>
                    <a:pt x="738" y="430"/>
                  </a:lnTo>
                  <a:lnTo>
                    <a:pt x="720" y="442"/>
                  </a:lnTo>
                  <a:lnTo>
                    <a:pt x="701" y="460"/>
                  </a:lnTo>
                  <a:lnTo>
                    <a:pt x="689" y="473"/>
                  </a:lnTo>
                  <a:lnTo>
                    <a:pt x="670" y="485"/>
                  </a:lnTo>
                  <a:lnTo>
                    <a:pt x="652" y="503"/>
                  </a:lnTo>
                  <a:lnTo>
                    <a:pt x="640" y="516"/>
                  </a:lnTo>
                  <a:lnTo>
                    <a:pt x="621" y="528"/>
                  </a:lnTo>
                  <a:lnTo>
                    <a:pt x="603" y="546"/>
                  </a:lnTo>
                  <a:lnTo>
                    <a:pt x="591" y="559"/>
                  </a:lnTo>
                  <a:lnTo>
                    <a:pt x="572" y="571"/>
                  </a:lnTo>
                  <a:lnTo>
                    <a:pt x="554" y="589"/>
                  </a:lnTo>
                  <a:lnTo>
                    <a:pt x="541" y="601"/>
                  </a:lnTo>
                  <a:lnTo>
                    <a:pt x="523" y="614"/>
                  </a:lnTo>
                  <a:lnTo>
                    <a:pt x="504" y="626"/>
                  </a:lnTo>
                  <a:lnTo>
                    <a:pt x="492" y="644"/>
                  </a:lnTo>
                  <a:lnTo>
                    <a:pt x="474" y="657"/>
                  </a:lnTo>
                  <a:lnTo>
                    <a:pt x="455" y="669"/>
                  </a:lnTo>
                  <a:lnTo>
                    <a:pt x="443" y="687"/>
                  </a:lnTo>
                  <a:lnTo>
                    <a:pt x="425" y="700"/>
                  </a:lnTo>
                  <a:lnTo>
                    <a:pt x="406" y="712"/>
                  </a:lnTo>
                  <a:lnTo>
                    <a:pt x="394" y="730"/>
                  </a:lnTo>
                  <a:lnTo>
                    <a:pt x="375" y="743"/>
                  </a:lnTo>
                  <a:lnTo>
                    <a:pt x="357" y="755"/>
                  </a:lnTo>
                  <a:lnTo>
                    <a:pt x="345" y="773"/>
                  </a:lnTo>
                  <a:lnTo>
                    <a:pt x="326" y="786"/>
                  </a:lnTo>
                  <a:lnTo>
                    <a:pt x="308" y="798"/>
                  </a:lnTo>
                  <a:lnTo>
                    <a:pt x="295" y="816"/>
                  </a:lnTo>
                  <a:lnTo>
                    <a:pt x="277" y="829"/>
                  </a:lnTo>
                  <a:lnTo>
                    <a:pt x="259" y="841"/>
                  </a:lnTo>
                  <a:lnTo>
                    <a:pt x="246" y="859"/>
                  </a:lnTo>
                  <a:lnTo>
                    <a:pt x="228" y="872"/>
                  </a:lnTo>
                  <a:lnTo>
                    <a:pt x="209" y="884"/>
                  </a:lnTo>
                  <a:lnTo>
                    <a:pt x="197" y="902"/>
                  </a:lnTo>
                  <a:lnTo>
                    <a:pt x="179" y="914"/>
                  </a:lnTo>
                  <a:lnTo>
                    <a:pt x="160" y="927"/>
                  </a:lnTo>
                  <a:lnTo>
                    <a:pt x="148" y="945"/>
                  </a:lnTo>
                  <a:lnTo>
                    <a:pt x="129" y="957"/>
                  </a:lnTo>
                  <a:lnTo>
                    <a:pt x="111" y="970"/>
                  </a:lnTo>
                  <a:lnTo>
                    <a:pt x="99" y="988"/>
                  </a:lnTo>
                  <a:lnTo>
                    <a:pt x="80" y="1000"/>
                  </a:lnTo>
                  <a:lnTo>
                    <a:pt x="62" y="1013"/>
                  </a:lnTo>
                  <a:lnTo>
                    <a:pt x="50" y="1031"/>
                  </a:lnTo>
                  <a:lnTo>
                    <a:pt x="31" y="1043"/>
                  </a:lnTo>
                  <a:lnTo>
                    <a:pt x="13" y="1056"/>
                  </a:lnTo>
                  <a:lnTo>
                    <a:pt x="0" y="1074"/>
                  </a:lnTo>
                </a:path>
              </a:pathLst>
            </a:custGeom>
            <a:solidFill>
              <a:srgbClr val="0000FF"/>
            </a:solidFill>
            <a:ln w="9525">
              <a:solidFill>
                <a:srgbClr val="000000"/>
              </a:solidFill>
              <a:prstDash val="solid"/>
              <a:round/>
              <a:headEnd/>
              <a:tailEnd/>
            </a:ln>
          </p:spPr>
          <p:txBody>
            <a:bodyPr/>
            <a:lstStyle/>
            <a:p>
              <a:endParaRPr lang="en-US"/>
            </a:p>
          </p:txBody>
        </p:sp>
        <p:sp>
          <p:nvSpPr>
            <p:cNvPr id="315877" name="Freeform 481">
              <a:extLst>
                <a:ext uri="{FF2B5EF4-FFF2-40B4-BE49-F238E27FC236}">
                  <a16:creationId xmlns:a16="http://schemas.microsoft.com/office/drawing/2014/main" id="{C726DEE3-446D-855A-DDC4-05D7B7D3D3BC}"/>
                </a:ext>
              </a:extLst>
            </p:cNvPr>
            <p:cNvSpPr>
              <a:spLocks/>
            </p:cNvSpPr>
            <p:nvPr/>
          </p:nvSpPr>
          <p:spPr bwMode="auto">
            <a:xfrm>
              <a:off x="2146" y="2629"/>
              <a:ext cx="1150" cy="1004"/>
            </a:xfrm>
            <a:custGeom>
              <a:avLst/>
              <a:gdLst>
                <a:gd name="T0" fmla="*/ 93 w 1230"/>
                <a:gd name="T1" fmla="*/ 7 h 1074"/>
                <a:gd name="T2" fmla="*/ 93 w 1230"/>
                <a:gd name="T3" fmla="*/ 7 h 1074"/>
                <a:gd name="T4" fmla="*/ 88 w 1230"/>
                <a:gd name="T5" fmla="*/ 7 h 1074"/>
                <a:gd name="T6" fmla="*/ 87 w 1230"/>
                <a:gd name="T7" fmla="*/ 7 h 1074"/>
                <a:gd name="T8" fmla="*/ 84 w 1230"/>
                <a:gd name="T9" fmla="*/ 10 h 1074"/>
                <a:gd name="T10" fmla="*/ 81 w 1230"/>
                <a:gd name="T11" fmla="*/ 13 h 1074"/>
                <a:gd name="T12" fmla="*/ 79 w 1230"/>
                <a:gd name="T13" fmla="*/ 15 h 1074"/>
                <a:gd name="T14" fmla="*/ 76 w 1230"/>
                <a:gd name="T15" fmla="*/ 18 h 1074"/>
                <a:gd name="T16" fmla="*/ 74 w 1230"/>
                <a:gd name="T17" fmla="*/ 20 h 1074"/>
                <a:gd name="T18" fmla="*/ 71 w 1230"/>
                <a:gd name="T19" fmla="*/ 21 h 1074"/>
                <a:gd name="T20" fmla="*/ 69 w 1230"/>
                <a:gd name="T21" fmla="*/ 24 h 1074"/>
                <a:gd name="T22" fmla="*/ 66 w 1230"/>
                <a:gd name="T23" fmla="*/ 26 h 1074"/>
                <a:gd name="T24" fmla="*/ 63 w 1230"/>
                <a:gd name="T25" fmla="*/ 28 h 1074"/>
                <a:gd name="T26" fmla="*/ 61 w 1230"/>
                <a:gd name="T27" fmla="*/ 30 h 1074"/>
                <a:gd name="T28" fmla="*/ 58 w 1230"/>
                <a:gd name="T29" fmla="*/ 32 h 1074"/>
                <a:gd name="T30" fmla="*/ 57 w 1230"/>
                <a:gd name="T31" fmla="*/ 34 h 1074"/>
                <a:gd name="T32" fmla="*/ 54 w 1230"/>
                <a:gd name="T33" fmla="*/ 36 h 1074"/>
                <a:gd name="T34" fmla="*/ 50 w 1230"/>
                <a:gd name="T35" fmla="*/ 38 h 1074"/>
                <a:gd name="T36" fmla="*/ 48 w 1230"/>
                <a:gd name="T37" fmla="*/ 41 h 1074"/>
                <a:gd name="T38" fmla="*/ 47 w 1230"/>
                <a:gd name="T39" fmla="*/ 44 h 1074"/>
                <a:gd name="T40" fmla="*/ 44 w 1230"/>
                <a:gd name="T41" fmla="*/ 47 h 1074"/>
                <a:gd name="T42" fmla="*/ 41 w 1230"/>
                <a:gd name="T43" fmla="*/ 47 h 1074"/>
                <a:gd name="T44" fmla="*/ 38 w 1230"/>
                <a:gd name="T45" fmla="*/ 50 h 1074"/>
                <a:gd name="T46" fmla="*/ 36 w 1230"/>
                <a:gd name="T47" fmla="*/ 51 h 1074"/>
                <a:gd name="T48" fmla="*/ 34 w 1230"/>
                <a:gd name="T49" fmla="*/ 54 h 1074"/>
                <a:gd name="T50" fmla="*/ 32 w 1230"/>
                <a:gd name="T51" fmla="*/ 57 h 1074"/>
                <a:gd name="T52" fmla="*/ 28 w 1230"/>
                <a:gd name="T53" fmla="*/ 58 h 1074"/>
                <a:gd name="T54" fmla="*/ 26 w 1230"/>
                <a:gd name="T55" fmla="*/ 61 h 1074"/>
                <a:gd name="T56" fmla="*/ 22 w 1230"/>
                <a:gd name="T57" fmla="*/ 63 h 1074"/>
                <a:gd name="T58" fmla="*/ 20 w 1230"/>
                <a:gd name="T59" fmla="*/ 65 h 1074"/>
                <a:gd name="T60" fmla="*/ 18 w 1230"/>
                <a:gd name="T61" fmla="*/ 67 h 1074"/>
                <a:gd name="T62" fmla="*/ 16 w 1230"/>
                <a:gd name="T63" fmla="*/ 70 h 1074"/>
                <a:gd name="T64" fmla="*/ 13 w 1230"/>
                <a:gd name="T65" fmla="*/ 71 h 1074"/>
                <a:gd name="T66" fmla="*/ 10 w 1230"/>
                <a:gd name="T67" fmla="*/ 74 h 1074"/>
                <a:gd name="T68" fmla="*/ 7 w 1230"/>
                <a:gd name="T69" fmla="*/ 76 h 1074"/>
                <a:gd name="T70" fmla="*/ 7 w 1230"/>
                <a:gd name="T71" fmla="*/ 79 h 1074"/>
                <a:gd name="T72" fmla="*/ 7 w 1230"/>
                <a:gd name="T73" fmla="*/ 81 h 1074"/>
                <a:gd name="T74" fmla="*/ 0 w 1230"/>
                <a:gd name="T75" fmla="*/ 83 h 107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230" h="1074">
                  <a:moveTo>
                    <a:pt x="1230" y="0"/>
                  </a:moveTo>
                  <a:lnTo>
                    <a:pt x="1211" y="12"/>
                  </a:lnTo>
                  <a:lnTo>
                    <a:pt x="1193" y="31"/>
                  </a:lnTo>
                  <a:lnTo>
                    <a:pt x="1181" y="43"/>
                  </a:lnTo>
                  <a:lnTo>
                    <a:pt x="1162" y="55"/>
                  </a:lnTo>
                  <a:lnTo>
                    <a:pt x="1144" y="74"/>
                  </a:lnTo>
                  <a:lnTo>
                    <a:pt x="1132" y="86"/>
                  </a:lnTo>
                  <a:lnTo>
                    <a:pt x="1113" y="98"/>
                  </a:lnTo>
                  <a:lnTo>
                    <a:pt x="1095" y="117"/>
                  </a:lnTo>
                  <a:lnTo>
                    <a:pt x="1082" y="129"/>
                  </a:lnTo>
                  <a:lnTo>
                    <a:pt x="1064" y="141"/>
                  </a:lnTo>
                  <a:lnTo>
                    <a:pt x="1045" y="160"/>
                  </a:lnTo>
                  <a:lnTo>
                    <a:pt x="1033" y="172"/>
                  </a:lnTo>
                  <a:lnTo>
                    <a:pt x="1015" y="184"/>
                  </a:lnTo>
                  <a:lnTo>
                    <a:pt x="996" y="203"/>
                  </a:lnTo>
                  <a:lnTo>
                    <a:pt x="984" y="215"/>
                  </a:lnTo>
                  <a:lnTo>
                    <a:pt x="966" y="227"/>
                  </a:lnTo>
                  <a:lnTo>
                    <a:pt x="947" y="246"/>
                  </a:lnTo>
                  <a:lnTo>
                    <a:pt x="935" y="258"/>
                  </a:lnTo>
                  <a:lnTo>
                    <a:pt x="916" y="270"/>
                  </a:lnTo>
                  <a:lnTo>
                    <a:pt x="898" y="288"/>
                  </a:lnTo>
                  <a:lnTo>
                    <a:pt x="886" y="301"/>
                  </a:lnTo>
                  <a:lnTo>
                    <a:pt x="867" y="313"/>
                  </a:lnTo>
                  <a:lnTo>
                    <a:pt x="849" y="331"/>
                  </a:lnTo>
                  <a:lnTo>
                    <a:pt x="836" y="344"/>
                  </a:lnTo>
                  <a:lnTo>
                    <a:pt x="818" y="356"/>
                  </a:lnTo>
                  <a:lnTo>
                    <a:pt x="800" y="374"/>
                  </a:lnTo>
                  <a:lnTo>
                    <a:pt x="787" y="387"/>
                  </a:lnTo>
                  <a:lnTo>
                    <a:pt x="769" y="399"/>
                  </a:lnTo>
                  <a:lnTo>
                    <a:pt x="750" y="417"/>
                  </a:lnTo>
                  <a:lnTo>
                    <a:pt x="738" y="430"/>
                  </a:lnTo>
                  <a:lnTo>
                    <a:pt x="720" y="442"/>
                  </a:lnTo>
                  <a:lnTo>
                    <a:pt x="701" y="460"/>
                  </a:lnTo>
                  <a:lnTo>
                    <a:pt x="689" y="473"/>
                  </a:lnTo>
                  <a:lnTo>
                    <a:pt x="670" y="485"/>
                  </a:lnTo>
                  <a:lnTo>
                    <a:pt x="652" y="503"/>
                  </a:lnTo>
                  <a:lnTo>
                    <a:pt x="640" y="516"/>
                  </a:lnTo>
                  <a:lnTo>
                    <a:pt x="621" y="528"/>
                  </a:lnTo>
                  <a:lnTo>
                    <a:pt x="603" y="546"/>
                  </a:lnTo>
                  <a:lnTo>
                    <a:pt x="591" y="559"/>
                  </a:lnTo>
                  <a:lnTo>
                    <a:pt x="572" y="571"/>
                  </a:lnTo>
                  <a:lnTo>
                    <a:pt x="554" y="589"/>
                  </a:lnTo>
                  <a:lnTo>
                    <a:pt x="541" y="601"/>
                  </a:lnTo>
                  <a:lnTo>
                    <a:pt x="523" y="614"/>
                  </a:lnTo>
                  <a:lnTo>
                    <a:pt x="504" y="626"/>
                  </a:lnTo>
                  <a:lnTo>
                    <a:pt x="492" y="644"/>
                  </a:lnTo>
                  <a:lnTo>
                    <a:pt x="474" y="657"/>
                  </a:lnTo>
                  <a:lnTo>
                    <a:pt x="455" y="669"/>
                  </a:lnTo>
                  <a:lnTo>
                    <a:pt x="443" y="687"/>
                  </a:lnTo>
                  <a:lnTo>
                    <a:pt x="425" y="700"/>
                  </a:lnTo>
                  <a:lnTo>
                    <a:pt x="406" y="712"/>
                  </a:lnTo>
                  <a:lnTo>
                    <a:pt x="394" y="730"/>
                  </a:lnTo>
                  <a:lnTo>
                    <a:pt x="375" y="743"/>
                  </a:lnTo>
                  <a:lnTo>
                    <a:pt x="357" y="755"/>
                  </a:lnTo>
                  <a:lnTo>
                    <a:pt x="345" y="773"/>
                  </a:lnTo>
                  <a:lnTo>
                    <a:pt x="326" y="786"/>
                  </a:lnTo>
                  <a:lnTo>
                    <a:pt x="308" y="798"/>
                  </a:lnTo>
                  <a:lnTo>
                    <a:pt x="295" y="816"/>
                  </a:lnTo>
                  <a:lnTo>
                    <a:pt x="277" y="829"/>
                  </a:lnTo>
                  <a:lnTo>
                    <a:pt x="259" y="841"/>
                  </a:lnTo>
                  <a:lnTo>
                    <a:pt x="246" y="859"/>
                  </a:lnTo>
                  <a:lnTo>
                    <a:pt x="228" y="872"/>
                  </a:lnTo>
                  <a:lnTo>
                    <a:pt x="209" y="884"/>
                  </a:lnTo>
                  <a:lnTo>
                    <a:pt x="197" y="902"/>
                  </a:lnTo>
                  <a:lnTo>
                    <a:pt x="179" y="914"/>
                  </a:lnTo>
                  <a:lnTo>
                    <a:pt x="160" y="927"/>
                  </a:lnTo>
                  <a:lnTo>
                    <a:pt x="148" y="945"/>
                  </a:lnTo>
                  <a:lnTo>
                    <a:pt x="129" y="957"/>
                  </a:lnTo>
                  <a:lnTo>
                    <a:pt x="111" y="970"/>
                  </a:lnTo>
                  <a:lnTo>
                    <a:pt x="99" y="988"/>
                  </a:lnTo>
                  <a:lnTo>
                    <a:pt x="80" y="1000"/>
                  </a:lnTo>
                  <a:lnTo>
                    <a:pt x="62" y="1013"/>
                  </a:lnTo>
                  <a:lnTo>
                    <a:pt x="50" y="1031"/>
                  </a:lnTo>
                  <a:lnTo>
                    <a:pt x="31" y="1043"/>
                  </a:lnTo>
                  <a:lnTo>
                    <a:pt x="13" y="1056"/>
                  </a:lnTo>
                  <a:lnTo>
                    <a:pt x="0" y="1074"/>
                  </a:lnTo>
                </a:path>
              </a:pathLst>
            </a:custGeom>
            <a:solidFill>
              <a:srgbClr val="0000FF"/>
            </a:solidFill>
            <a:ln w="9525">
              <a:solidFill>
                <a:srgbClr val="000000"/>
              </a:solidFill>
              <a:prstDash val="solid"/>
              <a:round/>
              <a:headEnd/>
              <a:tailEnd/>
            </a:ln>
          </p:spPr>
          <p:txBody>
            <a:bodyPr/>
            <a:lstStyle/>
            <a:p>
              <a:endParaRPr lang="en-US"/>
            </a:p>
          </p:txBody>
        </p:sp>
        <p:sp>
          <p:nvSpPr>
            <p:cNvPr id="315878" name="Freeform 482">
              <a:extLst>
                <a:ext uri="{FF2B5EF4-FFF2-40B4-BE49-F238E27FC236}">
                  <a16:creationId xmlns:a16="http://schemas.microsoft.com/office/drawing/2014/main" id="{78AE36AA-8970-C099-508E-5ACCC88EA715}"/>
                </a:ext>
              </a:extLst>
            </p:cNvPr>
            <p:cNvSpPr>
              <a:spLocks/>
            </p:cNvSpPr>
            <p:nvPr/>
          </p:nvSpPr>
          <p:spPr bwMode="auto">
            <a:xfrm>
              <a:off x="2146" y="2629"/>
              <a:ext cx="1150" cy="1004"/>
            </a:xfrm>
            <a:custGeom>
              <a:avLst/>
              <a:gdLst>
                <a:gd name="T0" fmla="*/ 93 w 1230"/>
                <a:gd name="T1" fmla="*/ 7 h 1074"/>
                <a:gd name="T2" fmla="*/ 93 w 1230"/>
                <a:gd name="T3" fmla="*/ 7 h 1074"/>
                <a:gd name="T4" fmla="*/ 88 w 1230"/>
                <a:gd name="T5" fmla="*/ 7 h 1074"/>
                <a:gd name="T6" fmla="*/ 87 w 1230"/>
                <a:gd name="T7" fmla="*/ 7 h 1074"/>
                <a:gd name="T8" fmla="*/ 84 w 1230"/>
                <a:gd name="T9" fmla="*/ 10 h 1074"/>
                <a:gd name="T10" fmla="*/ 81 w 1230"/>
                <a:gd name="T11" fmla="*/ 13 h 1074"/>
                <a:gd name="T12" fmla="*/ 79 w 1230"/>
                <a:gd name="T13" fmla="*/ 15 h 1074"/>
                <a:gd name="T14" fmla="*/ 76 w 1230"/>
                <a:gd name="T15" fmla="*/ 18 h 1074"/>
                <a:gd name="T16" fmla="*/ 74 w 1230"/>
                <a:gd name="T17" fmla="*/ 20 h 1074"/>
                <a:gd name="T18" fmla="*/ 71 w 1230"/>
                <a:gd name="T19" fmla="*/ 21 h 1074"/>
                <a:gd name="T20" fmla="*/ 69 w 1230"/>
                <a:gd name="T21" fmla="*/ 24 h 1074"/>
                <a:gd name="T22" fmla="*/ 66 w 1230"/>
                <a:gd name="T23" fmla="*/ 26 h 1074"/>
                <a:gd name="T24" fmla="*/ 63 w 1230"/>
                <a:gd name="T25" fmla="*/ 28 h 1074"/>
                <a:gd name="T26" fmla="*/ 61 w 1230"/>
                <a:gd name="T27" fmla="*/ 30 h 1074"/>
                <a:gd name="T28" fmla="*/ 58 w 1230"/>
                <a:gd name="T29" fmla="*/ 32 h 1074"/>
                <a:gd name="T30" fmla="*/ 57 w 1230"/>
                <a:gd name="T31" fmla="*/ 34 h 1074"/>
                <a:gd name="T32" fmla="*/ 54 w 1230"/>
                <a:gd name="T33" fmla="*/ 36 h 1074"/>
                <a:gd name="T34" fmla="*/ 50 w 1230"/>
                <a:gd name="T35" fmla="*/ 38 h 1074"/>
                <a:gd name="T36" fmla="*/ 48 w 1230"/>
                <a:gd name="T37" fmla="*/ 41 h 1074"/>
                <a:gd name="T38" fmla="*/ 47 w 1230"/>
                <a:gd name="T39" fmla="*/ 44 h 1074"/>
                <a:gd name="T40" fmla="*/ 44 w 1230"/>
                <a:gd name="T41" fmla="*/ 47 h 1074"/>
                <a:gd name="T42" fmla="*/ 41 w 1230"/>
                <a:gd name="T43" fmla="*/ 47 h 1074"/>
                <a:gd name="T44" fmla="*/ 38 w 1230"/>
                <a:gd name="T45" fmla="*/ 50 h 1074"/>
                <a:gd name="T46" fmla="*/ 36 w 1230"/>
                <a:gd name="T47" fmla="*/ 51 h 1074"/>
                <a:gd name="T48" fmla="*/ 34 w 1230"/>
                <a:gd name="T49" fmla="*/ 54 h 1074"/>
                <a:gd name="T50" fmla="*/ 32 w 1230"/>
                <a:gd name="T51" fmla="*/ 57 h 1074"/>
                <a:gd name="T52" fmla="*/ 28 w 1230"/>
                <a:gd name="T53" fmla="*/ 58 h 1074"/>
                <a:gd name="T54" fmla="*/ 26 w 1230"/>
                <a:gd name="T55" fmla="*/ 61 h 1074"/>
                <a:gd name="T56" fmla="*/ 22 w 1230"/>
                <a:gd name="T57" fmla="*/ 63 h 1074"/>
                <a:gd name="T58" fmla="*/ 20 w 1230"/>
                <a:gd name="T59" fmla="*/ 65 h 1074"/>
                <a:gd name="T60" fmla="*/ 18 w 1230"/>
                <a:gd name="T61" fmla="*/ 67 h 1074"/>
                <a:gd name="T62" fmla="*/ 16 w 1230"/>
                <a:gd name="T63" fmla="*/ 70 h 1074"/>
                <a:gd name="T64" fmla="*/ 13 w 1230"/>
                <a:gd name="T65" fmla="*/ 71 h 1074"/>
                <a:gd name="T66" fmla="*/ 10 w 1230"/>
                <a:gd name="T67" fmla="*/ 74 h 1074"/>
                <a:gd name="T68" fmla="*/ 7 w 1230"/>
                <a:gd name="T69" fmla="*/ 76 h 1074"/>
                <a:gd name="T70" fmla="*/ 7 w 1230"/>
                <a:gd name="T71" fmla="*/ 79 h 1074"/>
                <a:gd name="T72" fmla="*/ 7 w 1230"/>
                <a:gd name="T73" fmla="*/ 81 h 1074"/>
                <a:gd name="T74" fmla="*/ 0 w 1230"/>
                <a:gd name="T75" fmla="*/ 83 h 107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230" h="1074">
                  <a:moveTo>
                    <a:pt x="1230" y="0"/>
                  </a:moveTo>
                  <a:lnTo>
                    <a:pt x="1211" y="12"/>
                  </a:lnTo>
                  <a:lnTo>
                    <a:pt x="1193" y="31"/>
                  </a:lnTo>
                  <a:lnTo>
                    <a:pt x="1181" y="43"/>
                  </a:lnTo>
                  <a:lnTo>
                    <a:pt x="1162" y="55"/>
                  </a:lnTo>
                  <a:lnTo>
                    <a:pt x="1144" y="74"/>
                  </a:lnTo>
                  <a:lnTo>
                    <a:pt x="1132" y="86"/>
                  </a:lnTo>
                  <a:lnTo>
                    <a:pt x="1113" y="98"/>
                  </a:lnTo>
                  <a:lnTo>
                    <a:pt x="1095" y="117"/>
                  </a:lnTo>
                  <a:lnTo>
                    <a:pt x="1082" y="129"/>
                  </a:lnTo>
                  <a:lnTo>
                    <a:pt x="1064" y="141"/>
                  </a:lnTo>
                  <a:lnTo>
                    <a:pt x="1045" y="160"/>
                  </a:lnTo>
                  <a:lnTo>
                    <a:pt x="1033" y="172"/>
                  </a:lnTo>
                  <a:lnTo>
                    <a:pt x="1015" y="184"/>
                  </a:lnTo>
                  <a:lnTo>
                    <a:pt x="996" y="203"/>
                  </a:lnTo>
                  <a:lnTo>
                    <a:pt x="984" y="215"/>
                  </a:lnTo>
                  <a:lnTo>
                    <a:pt x="966" y="227"/>
                  </a:lnTo>
                  <a:lnTo>
                    <a:pt x="947" y="246"/>
                  </a:lnTo>
                  <a:lnTo>
                    <a:pt x="935" y="258"/>
                  </a:lnTo>
                  <a:lnTo>
                    <a:pt x="916" y="270"/>
                  </a:lnTo>
                  <a:lnTo>
                    <a:pt x="898" y="288"/>
                  </a:lnTo>
                  <a:lnTo>
                    <a:pt x="886" y="301"/>
                  </a:lnTo>
                  <a:lnTo>
                    <a:pt x="867" y="313"/>
                  </a:lnTo>
                  <a:lnTo>
                    <a:pt x="849" y="331"/>
                  </a:lnTo>
                  <a:lnTo>
                    <a:pt x="836" y="344"/>
                  </a:lnTo>
                  <a:lnTo>
                    <a:pt x="818" y="356"/>
                  </a:lnTo>
                  <a:lnTo>
                    <a:pt x="800" y="374"/>
                  </a:lnTo>
                  <a:lnTo>
                    <a:pt x="787" y="387"/>
                  </a:lnTo>
                  <a:lnTo>
                    <a:pt x="769" y="399"/>
                  </a:lnTo>
                  <a:lnTo>
                    <a:pt x="750" y="417"/>
                  </a:lnTo>
                  <a:lnTo>
                    <a:pt x="738" y="430"/>
                  </a:lnTo>
                  <a:lnTo>
                    <a:pt x="720" y="442"/>
                  </a:lnTo>
                  <a:lnTo>
                    <a:pt x="701" y="460"/>
                  </a:lnTo>
                  <a:lnTo>
                    <a:pt x="689" y="473"/>
                  </a:lnTo>
                  <a:lnTo>
                    <a:pt x="670" y="485"/>
                  </a:lnTo>
                  <a:lnTo>
                    <a:pt x="652" y="503"/>
                  </a:lnTo>
                  <a:lnTo>
                    <a:pt x="640" y="516"/>
                  </a:lnTo>
                  <a:lnTo>
                    <a:pt x="621" y="528"/>
                  </a:lnTo>
                  <a:lnTo>
                    <a:pt x="603" y="546"/>
                  </a:lnTo>
                  <a:lnTo>
                    <a:pt x="591" y="559"/>
                  </a:lnTo>
                  <a:lnTo>
                    <a:pt x="572" y="571"/>
                  </a:lnTo>
                  <a:lnTo>
                    <a:pt x="554" y="589"/>
                  </a:lnTo>
                  <a:lnTo>
                    <a:pt x="541" y="601"/>
                  </a:lnTo>
                  <a:lnTo>
                    <a:pt x="523" y="614"/>
                  </a:lnTo>
                  <a:lnTo>
                    <a:pt x="504" y="626"/>
                  </a:lnTo>
                  <a:lnTo>
                    <a:pt x="492" y="644"/>
                  </a:lnTo>
                  <a:lnTo>
                    <a:pt x="474" y="657"/>
                  </a:lnTo>
                  <a:lnTo>
                    <a:pt x="455" y="669"/>
                  </a:lnTo>
                  <a:lnTo>
                    <a:pt x="443" y="687"/>
                  </a:lnTo>
                  <a:lnTo>
                    <a:pt x="425" y="700"/>
                  </a:lnTo>
                  <a:lnTo>
                    <a:pt x="406" y="712"/>
                  </a:lnTo>
                  <a:lnTo>
                    <a:pt x="394" y="730"/>
                  </a:lnTo>
                  <a:lnTo>
                    <a:pt x="375" y="743"/>
                  </a:lnTo>
                  <a:lnTo>
                    <a:pt x="357" y="755"/>
                  </a:lnTo>
                  <a:lnTo>
                    <a:pt x="345" y="773"/>
                  </a:lnTo>
                  <a:lnTo>
                    <a:pt x="326" y="786"/>
                  </a:lnTo>
                  <a:lnTo>
                    <a:pt x="308" y="798"/>
                  </a:lnTo>
                  <a:lnTo>
                    <a:pt x="295" y="816"/>
                  </a:lnTo>
                  <a:lnTo>
                    <a:pt x="277" y="829"/>
                  </a:lnTo>
                  <a:lnTo>
                    <a:pt x="259" y="841"/>
                  </a:lnTo>
                  <a:lnTo>
                    <a:pt x="246" y="859"/>
                  </a:lnTo>
                  <a:lnTo>
                    <a:pt x="228" y="872"/>
                  </a:lnTo>
                  <a:lnTo>
                    <a:pt x="209" y="884"/>
                  </a:lnTo>
                  <a:lnTo>
                    <a:pt x="197" y="902"/>
                  </a:lnTo>
                  <a:lnTo>
                    <a:pt x="179" y="914"/>
                  </a:lnTo>
                  <a:lnTo>
                    <a:pt x="160" y="927"/>
                  </a:lnTo>
                  <a:lnTo>
                    <a:pt x="148" y="945"/>
                  </a:lnTo>
                  <a:lnTo>
                    <a:pt x="129" y="957"/>
                  </a:lnTo>
                  <a:lnTo>
                    <a:pt x="111" y="970"/>
                  </a:lnTo>
                  <a:lnTo>
                    <a:pt x="99" y="988"/>
                  </a:lnTo>
                  <a:lnTo>
                    <a:pt x="80" y="1000"/>
                  </a:lnTo>
                  <a:lnTo>
                    <a:pt x="62" y="1013"/>
                  </a:lnTo>
                  <a:lnTo>
                    <a:pt x="50" y="1031"/>
                  </a:lnTo>
                  <a:lnTo>
                    <a:pt x="31" y="1043"/>
                  </a:lnTo>
                  <a:lnTo>
                    <a:pt x="13" y="1056"/>
                  </a:lnTo>
                  <a:lnTo>
                    <a:pt x="0" y="1074"/>
                  </a:lnTo>
                </a:path>
              </a:pathLst>
            </a:custGeom>
            <a:solidFill>
              <a:srgbClr val="0000FF"/>
            </a:solidFill>
            <a:ln w="9525">
              <a:solidFill>
                <a:srgbClr val="000000"/>
              </a:solidFill>
              <a:prstDash val="solid"/>
              <a:round/>
              <a:headEnd/>
              <a:tailEnd/>
            </a:ln>
          </p:spPr>
          <p:txBody>
            <a:bodyPr/>
            <a:lstStyle/>
            <a:p>
              <a:endParaRPr lang="en-US"/>
            </a:p>
          </p:txBody>
        </p:sp>
        <p:sp>
          <p:nvSpPr>
            <p:cNvPr id="315879" name="Freeform 483">
              <a:extLst>
                <a:ext uri="{FF2B5EF4-FFF2-40B4-BE49-F238E27FC236}">
                  <a16:creationId xmlns:a16="http://schemas.microsoft.com/office/drawing/2014/main" id="{4C829F58-A025-E89E-BB4A-0B2FE611D344}"/>
                </a:ext>
              </a:extLst>
            </p:cNvPr>
            <p:cNvSpPr>
              <a:spLocks/>
            </p:cNvSpPr>
            <p:nvPr/>
          </p:nvSpPr>
          <p:spPr bwMode="auto">
            <a:xfrm>
              <a:off x="2146" y="2629"/>
              <a:ext cx="1150" cy="1004"/>
            </a:xfrm>
            <a:custGeom>
              <a:avLst/>
              <a:gdLst>
                <a:gd name="T0" fmla="*/ 93 w 1230"/>
                <a:gd name="T1" fmla="*/ 7 h 1074"/>
                <a:gd name="T2" fmla="*/ 93 w 1230"/>
                <a:gd name="T3" fmla="*/ 7 h 1074"/>
                <a:gd name="T4" fmla="*/ 88 w 1230"/>
                <a:gd name="T5" fmla="*/ 7 h 1074"/>
                <a:gd name="T6" fmla="*/ 87 w 1230"/>
                <a:gd name="T7" fmla="*/ 7 h 1074"/>
                <a:gd name="T8" fmla="*/ 84 w 1230"/>
                <a:gd name="T9" fmla="*/ 10 h 1074"/>
                <a:gd name="T10" fmla="*/ 81 w 1230"/>
                <a:gd name="T11" fmla="*/ 13 h 1074"/>
                <a:gd name="T12" fmla="*/ 79 w 1230"/>
                <a:gd name="T13" fmla="*/ 15 h 1074"/>
                <a:gd name="T14" fmla="*/ 76 w 1230"/>
                <a:gd name="T15" fmla="*/ 18 h 1074"/>
                <a:gd name="T16" fmla="*/ 74 w 1230"/>
                <a:gd name="T17" fmla="*/ 20 h 1074"/>
                <a:gd name="T18" fmla="*/ 71 w 1230"/>
                <a:gd name="T19" fmla="*/ 21 h 1074"/>
                <a:gd name="T20" fmla="*/ 69 w 1230"/>
                <a:gd name="T21" fmla="*/ 24 h 1074"/>
                <a:gd name="T22" fmla="*/ 66 w 1230"/>
                <a:gd name="T23" fmla="*/ 26 h 1074"/>
                <a:gd name="T24" fmla="*/ 63 w 1230"/>
                <a:gd name="T25" fmla="*/ 28 h 1074"/>
                <a:gd name="T26" fmla="*/ 61 w 1230"/>
                <a:gd name="T27" fmla="*/ 30 h 1074"/>
                <a:gd name="T28" fmla="*/ 58 w 1230"/>
                <a:gd name="T29" fmla="*/ 32 h 1074"/>
                <a:gd name="T30" fmla="*/ 57 w 1230"/>
                <a:gd name="T31" fmla="*/ 34 h 1074"/>
                <a:gd name="T32" fmla="*/ 54 w 1230"/>
                <a:gd name="T33" fmla="*/ 36 h 1074"/>
                <a:gd name="T34" fmla="*/ 50 w 1230"/>
                <a:gd name="T35" fmla="*/ 38 h 1074"/>
                <a:gd name="T36" fmla="*/ 48 w 1230"/>
                <a:gd name="T37" fmla="*/ 41 h 1074"/>
                <a:gd name="T38" fmla="*/ 47 w 1230"/>
                <a:gd name="T39" fmla="*/ 44 h 1074"/>
                <a:gd name="T40" fmla="*/ 44 w 1230"/>
                <a:gd name="T41" fmla="*/ 47 h 1074"/>
                <a:gd name="T42" fmla="*/ 41 w 1230"/>
                <a:gd name="T43" fmla="*/ 47 h 1074"/>
                <a:gd name="T44" fmla="*/ 38 w 1230"/>
                <a:gd name="T45" fmla="*/ 50 h 1074"/>
                <a:gd name="T46" fmla="*/ 36 w 1230"/>
                <a:gd name="T47" fmla="*/ 51 h 1074"/>
                <a:gd name="T48" fmla="*/ 34 w 1230"/>
                <a:gd name="T49" fmla="*/ 54 h 1074"/>
                <a:gd name="T50" fmla="*/ 32 w 1230"/>
                <a:gd name="T51" fmla="*/ 57 h 1074"/>
                <a:gd name="T52" fmla="*/ 28 w 1230"/>
                <a:gd name="T53" fmla="*/ 58 h 1074"/>
                <a:gd name="T54" fmla="*/ 26 w 1230"/>
                <a:gd name="T55" fmla="*/ 61 h 1074"/>
                <a:gd name="T56" fmla="*/ 22 w 1230"/>
                <a:gd name="T57" fmla="*/ 63 h 1074"/>
                <a:gd name="T58" fmla="*/ 20 w 1230"/>
                <a:gd name="T59" fmla="*/ 65 h 1074"/>
                <a:gd name="T60" fmla="*/ 18 w 1230"/>
                <a:gd name="T61" fmla="*/ 67 h 1074"/>
                <a:gd name="T62" fmla="*/ 16 w 1230"/>
                <a:gd name="T63" fmla="*/ 70 h 1074"/>
                <a:gd name="T64" fmla="*/ 13 w 1230"/>
                <a:gd name="T65" fmla="*/ 71 h 1074"/>
                <a:gd name="T66" fmla="*/ 10 w 1230"/>
                <a:gd name="T67" fmla="*/ 74 h 1074"/>
                <a:gd name="T68" fmla="*/ 7 w 1230"/>
                <a:gd name="T69" fmla="*/ 76 h 1074"/>
                <a:gd name="T70" fmla="*/ 7 w 1230"/>
                <a:gd name="T71" fmla="*/ 79 h 1074"/>
                <a:gd name="T72" fmla="*/ 7 w 1230"/>
                <a:gd name="T73" fmla="*/ 81 h 1074"/>
                <a:gd name="T74" fmla="*/ 0 w 1230"/>
                <a:gd name="T75" fmla="*/ 83 h 107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230" h="1074">
                  <a:moveTo>
                    <a:pt x="1230" y="0"/>
                  </a:moveTo>
                  <a:lnTo>
                    <a:pt x="1211" y="12"/>
                  </a:lnTo>
                  <a:lnTo>
                    <a:pt x="1193" y="31"/>
                  </a:lnTo>
                  <a:lnTo>
                    <a:pt x="1181" y="43"/>
                  </a:lnTo>
                  <a:lnTo>
                    <a:pt x="1162" y="55"/>
                  </a:lnTo>
                  <a:lnTo>
                    <a:pt x="1144" y="74"/>
                  </a:lnTo>
                  <a:lnTo>
                    <a:pt x="1132" y="86"/>
                  </a:lnTo>
                  <a:lnTo>
                    <a:pt x="1113" y="98"/>
                  </a:lnTo>
                  <a:lnTo>
                    <a:pt x="1095" y="117"/>
                  </a:lnTo>
                  <a:lnTo>
                    <a:pt x="1082" y="129"/>
                  </a:lnTo>
                  <a:lnTo>
                    <a:pt x="1064" y="141"/>
                  </a:lnTo>
                  <a:lnTo>
                    <a:pt x="1045" y="160"/>
                  </a:lnTo>
                  <a:lnTo>
                    <a:pt x="1033" y="172"/>
                  </a:lnTo>
                  <a:lnTo>
                    <a:pt x="1015" y="184"/>
                  </a:lnTo>
                  <a:lnTo>
                    <a:pt x="996" y="203"/>
                  </a:lnTo>
                  <a:lnTo>
                    <a:pt x="984" y="215"/>
                  </a:lnTo>
                  <a:lnTo>
                    <a:pt x="966" y="227"/>
                  </a:lnTo>
                  <a:lnTo>
                    <a:pt x="947" y="246"/>
                  </a:lnTo>
                  <a:lnTo>
                    <a:pt x="935" y="258"/>
                  </a:lnTo>
                  <a:lnTo>
                    <a:pt x="916" y="270"/>
                  </a:lnTo>
                  <a:lnTo>
                    <a:pt x="898" y="288"/>
                  </a:lnTo>
                  <a:lnTo>
                    <a:pt x="886" y="301"/>
                  </a:lnTo>
                  <a:lnTo>
                    <a:pt x="867" y="313"/>
                  </a:lnTo>
                  <a:lnTo>
                    <a:pt x="849" y="331"/>
                  </a:lnTo>
                  <a:lnTo>
                    <a:pt x="836" y="344"/>
                  </a:lnTo>
                  <a:lnTo>
                    <a:pt x="818" y="356"/>
                  </a:lnTo>
                  <a:lnTo>
                    <a:pt x="800" y="374"/>
                  </a:lnTo>
                  <a:lnTo>
                    <a:pt x="787" y="387"/>
                  </a:lnTo>
                  <a:lnTo>
                    <a:pt x="769" y="399"/>
                  </a:lnTo>
                  <a:lnTo>
                    <a:pt x="750" y="417"/>
                  </a:lnTo>
                  <a:lnTo>
                    <a:pt x="738" y="430"/>
                  </a:lnTo>
                  <a:lnTo>
                    <a:pt x="720" y="442"/>
                  </a:lnTo>
                  <a:lnTo>
                    <a:pt x="701" y="460"/>
                  </a:lnTo>
                  <a:lnTo>
                    <a:pt x="689" y="473"/>
                  </a:lnTo>
                  <a:lnTo>
                    <a:pt x="670" y="485"/>
                  </a:lnTo>
                  <a:lnTo>
                    <a:pt x="652" y="503"/>
                  </a:lnTo>
                  <a:lnTo>
                    <a:pt x="640" y="516"/>
                  </a:lnTo>
                  <a:lnTo>
                    <a:pt x="621" y="528"/>
                  </a:lnTo>
                  <a:lnTo>
                    <a:pt x="603" y="546"/>
                  </a:lnTo>
                  <a:lnTo>
                    <a:pt x="591" y="559"/>
                  </a:lnTo>
                  <a:lnTo>
                    <a:pt x="572" y="571"/>
                  </a:lnTo>
                  <a:lnTo>
                    <a:pt x="554" y="589"/>
                  </a:lnTo>
                  <a:lnTo>
                    <a:pt x="541" y="601"/>
                  </a:lnTo>
                  <a:lnTo>
                    <a:pt x="523" y="614"/>
                  </a:lnTo>
                  <a:lnTo>
                    <a:pt x="504" y="626"/>
                  </a:lnTo>
                  <a:lnTo>
                    <a:pt x="492" y="644"/>
                  </a:lnTo>
                  <a:lnTo>
                    <a:pt x="474" y="657"/>
                  </a:lnTo>
                  <a:lnTo>
                    <a:pt x="455" y="669"/>
                  </a:lnTo>
                  <a:lnTo>
                    <a:pt x="443" y="687"/>
                  </a:lnTo>
                  <a:lnTo>
                    <a:pt x="425" y="700"/>
                  </a:lnTo>
                  <a:lnTo>
                    <a:pt x="406" y="712"/>
                  </a:lnTo>
                  <a:lnTo>
                    <a:pt x="394" y="730"/>
                  </a:lnTo>
                  <a:lnTo>
                    <a:pt x="375" y="743"/>
                  </a:lnTo>
                  <a:lnTo>
                    <a:pt x="357" y="755"/>
                  </a:lnTo>
                  <a:lnTo>
                    <a:pt x="345" y="773"/>
                  </a:lnTo>
                  <a:lnTo>
                    <a:pt x="326" y="786"/>
                  </a:lnTo>
                  <a:lnTo>
                    <a:pt x="308" y="798"/>
                  </a:lnTo>
                  <a:lnTo>
                    <a:pt x="295" y="816"/>
                  </a:lnTo>
                  <a:lnTo>
                    <a:pt x="277" y="829"/>
                  </a:lnTo>
                  <a:lnTo>
                    <a:pt x="259" y="841"/>
                  </a:lnTo>
                  <a:lnTo>
                    <a:pt x="246" y="859"/>
                  </a:lnTo>
                  <a:lnTo>
                    <a:pt x="228" y="872"/>
                  </a:lnTo>
                  <a:lnTo>
                    <a:pt x="209" y="884"/>
                  </a:lnTo>
                  <a:lnTo>
                    <a:pt x="197" y="902"/>
                  </a:lnTo>
                  <a:lnTo>
                    <a:pt x="179" y="914"/>
                  </a:lnTo>
                  <a:lnTo>
                    <a:pt x="160" y="927"/>
                  </a:lnTo>
                  <a:lnTo>
                    <a:pt x="148" y="945"/>
                  </a:lnTo>
                  <a:lnTo>
                    <a:pt x="129" y="957"/>
                  </a:lnTo>
                  <a:lnTo>
                    <a:pt x="111" y="970"/>
                  </a:lnTo>
                  <a:lnTo>
                    <a:pt x="99" y="988"/>
                  </a:lnTo>
                  <a:lnTo>
                    <a:pt x="80" y="1000"/>
                  </a:lnTo>
                  <a:lnTo>
                    <a:pt x="62" y="1013"/>
                  </a:lnTo>
                  <a:lnTo>
                    <a:pt x="50" y="1031"/>
                  </a:lnTo>
                  <a:lnTo>
                    <a:pt x="31" y="1043"/>
                  </a:lnTo>
                  <a:lnTo>
                    <a:pt x="13" y="1056"/>
                  </a:lnTo>
                  <a:lnTo>
                    <a:pt x="0" y="1074"/>
                  </a:lnTo>
                </a:path>
              </a:pathLst>
            </a:custGeom>
            <a:solidFill>
              <a:srgbClr val="0000FF"/>
            </a:solidFill>
            <a:ln w="9525">
              <a:solidFill>
                <a:srgbClr val="000000"/>
              </a:solidFill>
              <a:prstDash val="solid"/>
              <a:round/>
              <a:headEnd/>
              <a:tailEnd/>
            </a:ln>
          </p:spPr>
          <p:txBody>
            <a:bodyPr/>
            <a:lstStyle/>
            <a:p>
              <a:endParaRPr lang="en-US"/>
            </a:p>
          </p:txBody>
        </p:sp>
        <p:sp>
          <p:nvSpPr>
            <p:cNvPr id="315880" name="Freeform 484">
              <a:extLst>
                <a:ext uri="{FF2B5EF4-FFF2-40B4-BE49-F238E27FC236}">
                  <a16:creationId xmlns:a16="http://schemas.microsoft.com/office/drawing/2014/main" id="{D1FDBA61-8621-4D73-AF5C-9E3B6515B7B7}"/>
                </a:ext>
              </a:extLst>
            </p:cNvPr>
            <p:cNvSpPr>
              <a:spLocks/>
            </p:cNvSpPr>
            <p:nvPr/>
          </p:nvSpPr>
          <p:spPr bwMode="auto">
            <a:xfrm>
              <a:off x="2146" y="2629"/>
              <a:ext cx="1150" cy="1004"/>
            </a:xfrm>
            <a:custGeom>
              <a:avLst/>
              <a:gdLst>
                <a:gd name="T0" fmla="*/ 93 w 1230"/>
                <a:gd name="T1" fmla="*/ 7 h 1074"/>
                <a:gd name="T2" fmla="*/ 93 w 1230"/>
                <a:gd name="T3" fmla="*/ 7 h 1074"/>
                <a:gd name="T4" fmla="*/ 88 w 1230"/>
                <a:gd name="T5" fmla="*/ 7 h 1074"/>
                <a:gd name="T6" fmla="*/ 87 w 1230"/>
                <a:gd name="T7" fmla="*/ 7 h 1074"/>
                <a:gd name="T8" fmla="*/ 84 w 1230"/>
                <a:gd name="T9" fmla="*/ 10 h 1074"/>
                <a:gd name="T10" fmla="*/ 81 w 1230"/>
                <a:gd name="T11" fmla="*/ 13 h 1074"/>
                <a:gd name="T12" fmla="*/ 79 w 1230"/>
                <a:gd name="T13" fmla="*/ 15 h 1074"/>
                <a:gd name="T14" fmla="*/ 76 w 1230"/>
                <a:gd name="T15" fmla="*/ 18 h 1074"/>
                <a:gd name="T16" fmla="*/ 74 w 1230"/>
                <a:gd name="T17" fmla="*/ 20 h 1074"/>
                <a:gd name="T18" fmla="*/ 71 w 1230"/>
                <a:gd name="T19" fmla="*/ 21 h 1074"/>
                <a:gd name="T20" fmla="*/ 69 w 1230"/>
                <a:gd name="T21" fmla="*/ 24 h 1074"/>
                <a:gd name="T22" fmla="*/ 66 w 1230"/>
                <a:gd name="T23" fmla="*/ 26 h 1074"/>
                <a:gd name="T24" fmla="*/ 63 w 1230"/>
                <a:gd name="T25" fmla="*/ 28 h 1074"/>
                <a:gd name="T26" fmla="*/ 61 w 1230"/>
                <a:gd name="T27" fmla="*/ 30 h 1074"/>
                <a:gd name="T28" fmla="*/ 58 w 1230"/>
                <a:gd name="T29" fmla="*/ 32 h 1074"/>
                <a:gd name="T30" fmla="*/ 57 w 1230"/>
                <a:gd name="T31" fmla="*/ 34 h 1074"/>
                <a:gd name="T32" fmla="*/ 54 w 1230"/>
                <a:gd name="T33" fmla="*/ 36 h 1074"/>
                <a:gd name="T34" fmla="*/ 50 w 1230"/>
                <a:gd name="T35" fmla="*/ 38 h 1074"/>
                <a:gd name="T36" fmla="*/ 48 w 1230"/>
                <a:gd name="T37" fmla="*/ 41 h 1074"/>
                <a:gd name="T38" fmla="*/ 47 w 1230"/>
                <a:gd name="T39" fmla="*/ 44 h 1074"/>
                <a:gd name="T40" fmla="*/ 44 w 1230"/>
                <a:gd name="T41" fmla="*/ 47 h 1074"/>
                <a:gd name="T42" fmla="*/ 41 w 1230"/>
                <a:gd name="T43" fmla="*/ 47 h 1074"/>
                <a:gd name="T44" fmla="*/ 38 w 1230"/>
                <a:gd name="T45" fmla="*/ 50 h 1074"/>
                <a:gd name="T46" fmla="*/ 36 w 1230"/>
                <a:gd name="T47" fmla="*/ 51 h 1074"/>
                <a:gd name="T48" fmla="*/ 34 w 1230"/>
                <a:gd name="T49" fmla="*/ 54 h 1074"/>
                <a:gd name="T50" fmla="*/ 32 w 1230"/>
                <a:gd name="T51" fmla="*/ 57 h 1074"/>
                <a:gd name="T52" fmla="*/ 28 w 1230"/>
                <a:gd name="T53" fmla="*/ 58 h 1074"/>
                <a:gd name="T54" fmla="*/ 26 w 1230"/>
                <a:gd name="T55" fmla="*/ 61 h 1074"/>
                <a:gd name="T56" fmla="*/ 22 w 1230"/>
                <a:gd name="T57" fmla="*/ 63 h 1074"/>
                <a:gd name="T58" fmla="*/ 20 w 1230"/>
                <a:gd name="T59" fmla="*/ 65 h 1074"/>
                <a:gd name="T60" fmla="*/ 18 w 1230"/>
                <a:gd name="T61" fmla="*/ 67 h 1074"/>
                <a:gd name="T62" fmla="*/ 16 w 1230"/>
                <a:gd name="T63" fmla="*/ 70 h 1074"/>
                <a:gd name="T64" fmla="*/ 13 w 1230"/>
                <a:gd name="T65" fmla="*/ 71 h 1074"/>
                <a:gd name="T66" fmla="*/ 10 w 1230"/>
                <a:gd name="T67" fmla="*/ 74 h 1074"/>
                <a:gd name="T68" fmla="*/ 7 w 1230"/>
                <a:gd name="T69" fmla="*/ 76 h 1074"/>
                <a:gd name="T70" fmla="*/ 7 w 1230"/>
                <a:gd name="T71" fmla="*/ 79 h 1074"/>
                <a:gd name="T72" fmla="*/ 7 w 1230"/>
                <a:gd name="T73" fmla="*/ 81 h 1074"/>
                <a:gd name="T74" fmla="*/ 0 w 1230"/>
                <a:gd name="T75" fmla="*/ 83 h 107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230" h="1074">
                  <a:moveTo>
                    <a:pt x="1230" y="0"/>
                  </a:moveTo>
                  <a:lnTo>
                    <a:pt x="1211" y="12"/>
                  </a:lnTo>
                  <a:lnTo>
                    <a:pt x="1193" y="31"/>
                  </a:lnTo>
                  <a:lnTo>
                    <a:pt x="1181" y="43"/>
                  </a:lnTo>
                  <a:lnTo>
                    <a:pt x="1162" y="55"/>
                  </a:lnTo>
                  <a:lnTo>
                    <a:pt x="1144" y="74"/>
                  </a:lnTo>
                  <a:lnTo>
                    <a:pt x="1132" y="86"/>
                  </a:lnTo>
                  <a:lnTo>
                    <a:pt x="1113" y="98"/>
                  </a:lnTo>
                  <a:lnTo>
                    <a:pt x="1095" y="117"/>
                  </a:lnTo>
                  <a:lnTo>
                    <a:pt x="1082" y="129"/>
                  </a:lnTo>
                  <a:lnTo>
                    <a:pt x="1064" y="141"/>
                  </a:lnTo>
                  <a:lnTo>
                    <a:pt x="1045" y="160"/>
                  </a:lnTo>
                  <a:lnTo>
                    <a:pt x="1033" y="172"/>
                  </a:lnTo>
                  <a:lnTo>
                    <a:pt x="1015" y="184"/>
                  </a:lnTo>
                  <a:lnTo>
                    <a:pt x="996" y="203"/>
                  </a:lnTo>
                  <a:lnTo>
                    <a:pt x="984" y="215"/>
                  </a:lnTo>
                  <a:lnTo>
                    <a:pt x="966" y="227"/>
                  </a:lnTo>
                  <a:lnTo>
                    <a:pt x="947" y="246"/>
                  </a:lnTo>
                  <a:lnTo>
                    <a:pt x="935" y="258"/>
                  </a:lnTo>
                  <a:lnTo>
                    <a:pt x="916" y="270"/>
                  </a:lnTo>
                  <a:lnTo>
                    <a:pt x="898" y="288"/>
                  </a:lnTo>
                  <a:lnTo>
                    <a:pt x="886" y="301"/>
                  </a:lnTo>
                  <a:lnTo>
                    <a:pt x="867" y="313"/>
                  </a:lnTo>
                  <a:lnTo>
                    <a:pt x="849" y="331"/>
                  </a:lnTo>
                  <a:lnTo>
                    <a:pt x="836" y="344"/>
                  </a:lnTo>
                  <a:lnTo>
                    <a:pt x="818" y="356"/>
                  </a:lnTo>
                  <a:lnTo>
                    <a:pt x="800" y="374"/>
                  </a:lnTo>
                  <a:lnTo>
                    <a:pt x="787" y="387"/>
                  </a:lnTo>
                  <a:lnTo>
                    <a:pt x="769" y="399"/>
                  </a:lnTo>
                  <a:lnTo>
                    <a:pt x="750" y="417"/>
                  </a:lnTo>
                  <a:lnTo>
                    <a:pt x="738" y="430"/>
                  </a:lnTo>
                  <a:lnTo>
                    <a:pt x="720" y="442"/>
                  </a:lnTo>
                  <a:lnTo>
                    <a:pt x="701" y="460"/>
                  </a:lnTo>
                  <a:lnTo>
                    <a:pt x="689" y="473"/>
                  </a:lnTo>
                  <a:lnTo>
                    <a:pt x="670" y="485"/>
                  </a:lnTo>
                  <a:lnTo>
                    <a:pt x="652" y="503"/>
                  </a:lnTo>
                  <a:lnTo>
                    <a:pt x="640" y="516"/>
                  </a:lnTo>
                  <a:lnTo>
                    <a:pt x="621" y="528"/>
                  </a:lnTo>
                  <a:lnTo>
                    <a:pt x="603" y="546"/>
                  </a:lnTo>
                  <a:lnTo>
                    <a:pt x="591" y="559"/>
                  </a:lnTo>
                  <a:lnTo>
                    <a:pt x="572" y="571"/>
                  </a:lnTo>
                  <a:lnTo>
                    <a:pt x="554" y="589"/>
                  </a:lnTo>
                  <a:lnTo>
                    <a:pt x="541" y="601"/>
                  </a:lnTo>
                  <a:lnTo>
                    <a:pt x="523" y="614"/>
                  </a:lnTo>
                  <a:lnTo>
                    <a:pt x="504" y="626"/>
                  </a:lnTo>
                  <a:lnTo>
                    <a:pt x="492" y="644"/>
                  </a:lnTo>
                  <a:lnTo>
                    <a:pt x="474" y="657"/>
                  </a:lnTo>
                  <a:lnTo>
                    <a:pt x="455" y="669"/>
                  </a:lnTo>
                  <a:lnTo>
                    <a:pt x="443" y="687"/>
                  </a:lnTo>
                  <a:lnTo>
                    <a:pt x="425" y="700"/>
                  </a:lnTo>
                  <a:lnTo>
                    <a:pt x="406" y="712"/>
                  </a:lnTo>
                  <a:lnTo>
                    <a:pt x="394" y="730"/>
                  </a:lnTo>
                  <a:lnTo>
                    <a:pt x="375" y="743"/>
                  </a:lnTo>
                  <a:lnTo>
                    <a:pt x="357" y="755"/>
                  </a:lnTo>
                  <a:lnTo>
                    <a:pt x="345" y="773"/>
                  </a:lnTo>
                  <a:lnTo>
                    <a:pt x="326" y="786"/>
                  </a:lnTo>
                  <a:lnTo>
                    <a:pt x="308" y="798"/>
                  </a:lnTo>
                  <a:lnTo>
                    <a:pt x="295" y="816"/>
                  </a:lnTo>
                  <a:lnTo>
                    <a:pt x="277" y="829"/>
                  </a:lnTo>
                  <a:lnTo>
                    <a:pt x="259" y="841"/>
                  </a:lnTo>
                  <a:lnTo>
                    <a:pt x="246" y="859"/>
                  </a:lnTo>
                  <a:lnTo>
                    <a:pt x="228" y="872"/>
                  </a:lnTo>
                  <a:lnTo>
                    <a:pt x="209" y="884"/>
                  </a:lnTo>
                  <a:lnTo>
                    <a:pt x="197" y="902"/>
                  </a:lnTo>
                  <a:lnTo>
                    <a:pt x="179" y="914"/>
                  </a:lnTo>
                  <a:lnTo>
                    <a:pt x="160" y="927"/>
                  </a:lnTo>
                  <a:lnTo>
                    <a:pt x="148" y="945"/>
                  </a:lnTo>
                  <a:lnTo>
                    <a:pt x="129" y="957"/>
                  </a:lnTo>
                  <a:lnTo>
                    <a:pt x="111" y="970"/>
                  </a:lnTo>
                  <a:lnTo>
                    <a:pt x="99" y="988"/>
                  </a:lnTo>
                  <a:lnTo>
                    <a:pt x="80" y="1000"/>
                  </a:lnTo>
                  <a:lnTo>
                    <a:pt x="62" y="1013"/>
                  </a:lnTo>
                  <a:lnTo>
                    <a:pt x="50" y="1031"/>
                  </a:lnTo>
                  <a:lnTo>
                    <a:pt x="31" y="1043"/>
                  </a:lnTo>
                  <a:lnTo>
                    <a:pt x="13" y="1056"/>
                  </a:lnTo>
                  <a:lnTo>
                    <a:pt x="0" y="1074"/>
                  </a:lnTo>
                </a:path>
              </a:pathLst>
            </a:custGeom>
            <a:solidFill>
              <a:srgbClr val="0000FF"/>
            </a:solidFill>
            <a:ln w="9525">
              <a:solidFill>
                <a:srgbClr val="000000"/>
              </a:solidFill>
              <a:prstDash val="solid"/>
              <a:round/>
              <a:headEnd/>
              <a:tailEnd/>
            </a:ln>
          </p:spPr>
          <p:txBody>
            <a:bodyPr/>
            <a:lstStyle/>
            <a:p>
              <a:endParaRPr lang="en-US"/>
            </a:p>
          </p:txBody>
        </p:sp>
        <p:sp>
          <p:nvSpPr>
            <p:cNvPr id="315881" name="Freeform 485">
              <a:extLst>
                <a:ext uri="{FF2B5EF4-FFF2-40B4-BE49-F238E27FC236}">
                  <a16:creationId xmlns:a16="http://schemas.microsoft.com/office/drawing/2014/main" id="{BBD795B4-49C9-5041-2E6A-CA17A3AA80BE}"/>
                </a:ext>
              </a:extLst>
            </p:cNvPr>
            <p:cNvSpPr>
              <a:spLocks/>
            </p:cNvSpPr>
            <p:nvPr/>
          </p:nvSpPr>
          <p:spPr bwMode="auto">
            <a:xfrm>
              <a:off x="2146" y="2629"/>
              <a:ext cx="1150" cy="1004"/>
            </a:xfrm>
            <a:custGeom>
              <a:avLst/>
              <a:gdLst>
                <a:gd name="T0" fmla="*/ 93 w 1230"/>
                <a:gd name="T1" fmla="*/ 7 h 1074"/>
                <a:gd name="T2" fmla="*/ 93 w 1230"/>
                <a:gd name="T3" fmla="*/ 7 h 1074"/>
                <a:gd name="T4" fmla="*/ 88 w 1230"/>
                <a:gd name="T5" fmla="*/ 7 h 1074"/>
                <a:gd name="T6" fmla="*/ 87 w 1230"/>
                <a:gd name="T7" fmla="*/ 7 h 1074"/>
                <a:gd name="T8" fmla="*/ 84 w 1230"/>
                <a:gd name="T9" fmla="*/ 10 h 1074"/>
                <a:gd name="T10" fmla="*/ 81 w 1230"/>
                <a:gd name="T11" fmla="*/ 13 h 1074"/>
                <a:gd name="T12" fmla="*/ 79 w 1230"/>
                <a:gd name="T13" fmla="*/ 15 h 1074"/>
                <a:gd name="T14" fmla="*/ 76 w 1230"/>
                <a:gd name="T15" fmla="*/ 18 h 1074"/>
                <a:gd name="T16" fmla="*/ 74 w 1230"/>
                <a:gd name="T17" fmla="*/ 20 h 1074"/>
                <a:gd name="T18" fmla="*/ 71 w 1230"/>
                <a:gd name="T19" fmla="*/ 21 h 1074"/>
                <a:gd name="T20" fmla="*/ 69 w 1230"/>
                <a:gd name="T21" fmla="*/ 24 h 1074"/>
                <a:gd name="T22" fmla="*/ 66 w 1230"/>
                <a:gd name="T23" fmla="*/ 26 h 1074"/>
                <a:gd name="T24" fmla="*/ 63 w 1230"/>
                <a:gd name="T25" fmla="*/ 28 h 1074"/>
                <a:gd name="T26" fmla="*/ 61 w 1230"/>
                <a:gd name="T27" fmla="*/ 30 h 1074"/>
                <a:gd name="T28" fmla="*/ 58 w 1230"/>
                <a:gd name="T29" fmla="*/ 32 h 1074"/>
                <a:gd name="T30" fmla="*/ 57 w 1230"/>
                <a:gd name="T31" fmla="*/ 34 h 1074"/>
                <a:gd name="T32" fmla="*/ 54 w 1230"/>
                <a:gd name="T33" fmla="*/ 36 h 1074"/>
                <a:gd name="T34" fmla="*/ 50 w 1230"/>
                <a:gd name="T35" fmla="*/ 38 h 1074"/>
                <a:gd name="T36" fmla="*/ 48 w 1230"/>
                <a:gd name="T37" fmla="*/ 41 h 1074"/>
                <a:gd name="T38" fmla="*/ 47 w 1230"/>
                <a:gd name="T39" fmla="*/ 44 h 1074"/>
                <a:gd name="T40" fmla="*/ 44 w 1230"/>
                <a:gd name="T41" fmla="*/ 47 h 1074"/>
                <a:gd name="T42" fmla="*/ 41 w 1230"/>
                <a:gd name="T43" fmla="*/ 47 h 1074"/>
                <a:gd name="T44" fmla="*/ 38 w 1230"/>
                <a:gd name="T45" fmla="*/ 50 h 1074"/>
                <a:gd name="T46" fmla="*/ 36 w 1230"/>
                <a:gd name="T47" fmla="*/ 51 h 1074"/>
                <a:gd name="T48" fmla="*/ 34 w 1230"/>
                <a:gd name="T49" fmla="*/ 54 h 1074"/>
                <a:gd name="T50" fmla="*/ 32 w 1230"/>
                <a:gd name="T51" fmla="*/ 57 h 1074"/>
                <a:gd name="T52" fmla="*/ 28 w 1230"/>
                <a:gd name="T53" fmla="*/ 58 h 1074"/>
                <a:gd name="T54" fmla="*/ 26 w 1230"/>
                <a:gd name="T55" fmla="*/ 61 h 1074"/>
                <a:gd name="T56" fmla="*/ 22 w 1230"/>
                <a:gd name="T57" fmla="*/ 63 h 1074"/>
                <a:gd name="T58" fmla="*/ 20 w 1230"/>
                <a:gd name="T59" fmla="*/ 65 h 1074"/>
                <a:gd name="T60" fmla="*/ 18 w 1230"/>
                <a:gd name="T61" fmla="*/ 67 h 1074"/>
                <a:gd name="T62" fmla="*/ 16 w 1230"/>
                <a:gd name="T63" fmla="*/ 70 h 1074"/>
                <a:gd name="T64" fmla="*/ 13 w 1230"/>
                <a:gd name="T65" fmla="*/ 71 h 1074"/>
                <a:gd name="T66" fmla="*/ 10 w 1230"/>
                <a:gd name="T67" fmla="*/ 74 h 1074"/>
                <a:gd name="T68" fmla="*/ 7 w 1230"/>
                <a:gd name="T69" fmla="*/ 76 h 1074"/>
                <a:gd name="T70" fmla="*/ 7 w 1230"/>
                <a:gd name="T71" fmla="*/ 79 h 1074"/>
                <a:gd name="T72" fmla="*/ 7 w 1230"/>
                <a:gd name="T73" fmla="*/ 81 h 1074"/>
                <a:gd name="T74" fmla="*/ 0 w 1230"/>
                <a:gd name="T75" fmla="*/ 83 h 107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230" h="1074">
                  <a:moveTo>
                    <a:pt x="1230" y="0"/>
                  </a:moveTo>
                  <a:lnTo>
                    <a:pt x="1211" y="12"/>
                  </a:lnTo>
                  <a:lnTo>
                    <a:pt x="1193" y="31"/>
                  </a:lnTo>
                  <a:lnTo>
                    <a:pt x="1181" y="43"/>
                  </a:lnTo>
                  <a:lnTo>
                    <a:pt x="1162" y="55"/>
                  </a:lnTo>
                  <a:lnTo>
                    <a:pt x="1144" y="74"/>
                  </a:lnTo>
                  <a:lnTo>
                    <a:pt x="1132" y="86"/>
                  </a:lnTo>
                  <a:lnTo>
                    <a:pt x="1113" y="98"/>
                  </a:lnTo>
                  <a:lnTo>
                    <a:pt x="1095" y="117"/>
                  </a:lnTo>
                  <a:lnTo>
                    <a:pt x="1082" y="129"/>
                  </a:lnTo>
                  <a:lnTo>
                    <a:pt x="1064" y="141"/>
                  </a:lnTo>
                  <a:lnTo>
                    <a:pt x="1045" y="160"/>
                  </a:lnTo>
                  <a:lnTo>
                    <a:pt x="1033" y="172"/>
                  </a:lnTo>
                  <a:lnTo>
                    <a:pt x="1015" y="184"/>
                  </a:lnTo>
                  <a:lnTo>
                    <a:pt x="996" y="203"/>
                  </a:lnTo>
                  <a:lnTo>
                    <a:pt x="984" y="215"/>
                  </a:lnTo>
                  <a:lnTo>
                    <a:pt x="966" y="227"/>
                  </a:lnTo>
                  <a:lnTo>
                    <a:pt x="947" y="246"/>
                  </a:lnTo>
                  <a:lnTo>
                    <a:pt x="935" y="258"/>
                  </a:lnTo>
                  <a:lnTo>
                    <a:pt x="916" y="270"/>
                  </a:lnTo>
                  <a:lnTo>
                    <a:pt x="898" y="288"/>
                  </a:lnTo>
                  <a:lnTo>
                    <a:pt x="886" y="301"/>
                  </a:lnTo>
                  <a:lnTo>
                    <a:pt x="867" y="313"/>
                  </a:lnTo>
                  <a:lnTo>
                    <a:pt x="849" y="331"/>
                  </a:lnTo>
                  <a:lnTo>
                    <a:pt x="836" y="344"/>
                  </a:lnTo>
                  <a:lnTo>
                    <a:pt x="818" y="356"/>
                  </a:lnTo>
                  <a:lnTo>
                    <a:pt x="800" y="374"/>
                  </a:lnTo>
                  <a:lnTo>
                    <a:pt x="787" y="387"/>
                  </a:lnTo>
                  <a:lnTo>
                    <a:pt x="769" y="399"/>
                  </a:lnTo>
                  <a:lnTo>
                    <a:pt x="750" y="417"/>
                  </a:lnTo>
                  <a:lnTo>
                    <a:pt x="738" y="430"/>
                  </a:lnTo>
                  <a:lnTo>
                    <a:pt x="720" y="442"/>
                  </a:lnTo>
                  <a:lnTo>
                    <a:pt x="701" y="460"/>
                  </a:lnTo>
                  <a:lnTo>
                    <a:pt x="689" y="473"/>
                  </a:lnTo>
                  <a:lnTo>
                    <a:pt x="670" y="485"/>
                  </a:lnTo>
                  <a:lnTo>
                    <a:pt x="652" y="503"/>
                  </a:lnTo>
                  <a:lnTo>
                    <a:pt x="640" y="516"/>
                  </a:lnTo>
                  <a:lnTo>
                    <a:pt x="621" y="528"/>
                  </a:lnTo>
                  <a:lnTo>
                    <a:pt x="603" y="546"/>
                  </a:lnTo>
                  <a:lnTo>
                    <a:pt x="591" y="559"/>
                  </a:lnTo>
                  <a:lnTo>
                    <a:pt x="572" y="571"/>
                  </a:lnTo>
                  <a:lnTo>
                    <a:pt x="554" y="589"/>
                  </a:lnTo>
                  <a:lnTo>
                    <a:pt x="541" y="601"/>
                  </a:lnTo>
                  <a:lnTo>
                    <a:pt x="523" y="614"/>
                  </a:lnTo>
                  <a:lnTo>
                    <a:pt x="504" y="626"/>
                  </a:lnTo>
                  <a:lnTo>
                    <a:pt x="492" y="644"/>
                  </a:lnTo>
                  <a:lnTo>
                    <a:pt x="474" y="657"/>
                  </a:lnTo>
                  <a:lnTo>
                    <a:pt x="455" y="669"/>
                  </a:lnTo>
                  <a:lnTo>
                    <a:pt x="443" y="687"/>
                  </a:lnTo>
                  <a:lnTo>
                    <a:pt x="425" y="700"/>
                  </a:lnTo>
                  <a:lnTo>
                    <a:pt x="406" y="712"/>
                  </a:lnTo>
                  <a:lnTo>
                    <a:pt x="394" y="730"/>
                  </a:lnTo>
                  <a:lnTo>
                    <a:pt x="375" y="743"/>
                  </a:lnTo>
                  <a:lnTo>
                    <a:pt x="357" y="755"/>
                  </a:lnTo>
                  <a:lnTo>
                    <a:pt x="345" y="773"/>
                  </a:lnTo>
                  <a:lnTo>
                    <a:pt x="326" y="786"/>
                  </a:lnTo>
                  <a:lnTo>
                    <a:pt x="308" y="798"/>
                  </a:lnTo>
                  <a:lnTo>
                    <a:pt x="295" y="816"/>
                  </a:lnTo>
                  <a:lnTo>
                    <a:pt x="277" y="829"/>
                  </a:lnTo>
                  <a:lnTo>
                    <a:pt x="259" y="841"/>
                  </a:lnTo>
                  <a:lnTo>
                    <a:pt x="246" y="859"/>
                  </a:lnTo>
                  <a:lnTo>
                    <a:pt x="228" y="872"/>
                  </a:lnTo>
                  <a:lnTo>
                    <a:pt x="209" y="884"/>
                  </a:lnTo>
                  <a:lnTo>
                    <a:pt x="197" y="902"/>
                  </a:lnTo>
                  <a:lnTo>
                    <a:pt x="179" y="914"/>
                  </a:lnTo>
                  <a:lnTo>
                    <a:pt x="160" y="927"/>
                  </a:lnTo>
                  <a:lnTo>
                    <a:pt x="148" y="945"/>
                  </a:lnTo>
                  <a:lnTo>
                    <a:pt x="129" y="957"/>
                  </a:lnTo>
                  <a:lnTo>
                    <a:pt x="111" y="970"/>
                  </a:lnTo>
                  <a:lnTo>
                    <a:pt x="99" y="988"/>
                  </a:lnTo>
                  <a:lnTo>
                    <a:pt x="80" y="1000"/>
                  </a:lnTo>
                  <a:lnTo>
                    <a:pt x="62" y="1013"/>
                  </a:lnTo>
                  <a:lnTo>
                    <a:pt x="50" y="1031"/>
                  </a:lnTo>
                  <a:lnTo>
                    <a:pt x="31" y="1043"/>
                  </a:lnTo>
                  <a:lnTo>
                    <a:pt x="13" y="1056"/>
                  </a:lnTo>
                  <a:lnTo>
                    <a:pt x="0" y="1074"/>
                  </a:lnTo>
                </a:path>
              </a:pathLst>
            </a:custGeom>
            <a:solidFill>
              <a:srgbClr val="0000FF"/>
            </a:solidFill>
            <a:ln w="9525">
              <a:solidFill>
                <a:srgbClr val="000000"/>
              </a:solidFill>
              <a:prstDash val="solid"/>
              <a:round/>
              <a:headEnd/>
              <a:tailEnd/>
            </a:ln>
          </p:spPr>
          <p:txBody>
            <a:bodyPr/>
            <a:lstStyle/>
            <a:p>
              <a:endParaRPr lang="en-US"/>
            </a:p>
          </p:txBody>
        </p:sp>
        <p:sp>
          <p:nvSpPr>
            <p:cNvPr id="315882" name="Freeform 486">
              <a:extLst>
                <a:ext uri="{FF2B5EF4-FFF2-40B4-BE49-F238E27FC236}">
                  <a16:creationId xmlns:a16="http://schemas.microsoft.com/office/drawing/2014/main" id="{52C3FC9B-72EC-D893-AF30-5B68CF469343}"/>
                </a:ext>
              </a:extLst>
            </p:cNvPr>
            <p:cNvSpPr>
              <a:spLocks/>
            </p:cNvSpPr>
            <p:nvPr/>
          </p:nvSpPr>
          <p:spPr bwMode="auto">
            <a:xfrm>
              <a:off x="2146" y="2629"/>
              <a:ext cx="1150" cy="1004"/>
            </a:xfrm>
            <a:custGeom>
              <a:avLst/>
              <a:gdLst>
                <a:gd name="T0" fmla="*/ 93 w 1230"/>
                <a:gd name="T1" fmla="*/ 7 h 1074"/>
                <a:gd name="T2" fmla="*/ 93 w 1230"/>
                <a:gd name="T3" fmla="*/ 7 h 1074"/>
                <a:gd name="T4" fmla="*/ 88 w 1230"/>
                <a:gd name="T5" fmla="*/ 7 h 1074"/>
                <a:gd name="T6" fmla="*/ 87 w 1230"/>
                <a:gd name="T7" fmla="*/ 7 h 1074"/>
                <a:gd name="T8" fmla="*/ 84 w 1230"/>
                <a:gd name="T9" fmla="*/ 10 h 1074"/>
                <a:gd name="T10" fmla="*/ 81 w 1230"/>
                <a:gd name="T11" fmla="*/ 13 h 1074"/>
                <a:gd name="T12" fmla="*/ 79 w 1230"/>
                <a:gd name="T13" fmla="*/ 15 h 1074"/>
                <a:gd name="T14" fmla="*/ 76 w 1230"/>
                <a:gd name="T15" fmla="*/ 18 h 1074"/>
                <a:gd name="T16" fmla="*/ 74 w 1230"/>
                <a:gd name="T17" fmla="*/ 20 h 1074"/>
                <a:gd name="T18" fmla="*/ 71 w 1230"/>
                <a:gd name="T19" fmla="*/ 21 h 1074"/>
                <a:gd name="T20" fmla="*/ 69 w 1230"/>
                <a:gd name="T21" fmla="*/ 24 h 1074"/>
                <a:gd name="T22" fmla="*/ 66 w 1230"/>
                <a:gd name="T23" fmla="*/ 26 h 1074"/>
                <a:gd name="T24" fmla="*/ 63 w 1230"/>
                <a:gd name="T25" fmla="*/ 28 h 1074"/>
                <a:gd name="T26" fmla="*/ 61 w 1230"/>
                <a:gd name="T27" fmla="*/ 30 h 1074"/>
                <a:gd name="T28" fmla="*/ 58 w 1230"/>
                <a:gd name="T29" fmla="*/ 32 h 1074"/>
                <a:gd name="T30" fmla="*/ 57 w 1230"/>
                <a:gd name="T31" fmla="*/ 34 h 1074"/>
                <a:gd name="T32" fmla="*/ 54 w 1230"/>
                <a:gd name="T33" fmla="*/ 36 h 1074"/>
                <a:gd name="T34" fmla="*/ 50 w 1230"/>
                <a:gd name="T35" fmla="*/ 38 h 1074"/>
                <a:gd name="T36" fmla="*/ 48 w 1230"/>
                <a:gd name="T37" fmla="*/ 41 h 1074"/>
                <a:gd name="T38" fmla="*/ 47 w 1230"/>
                <a:gd name="T39" fmla="*/ 44 h 1074"/>
                <a:gd name="T40" fmla="*/ 44 w 1230"/>
                <a:gd name="T41" fmla="*/ 47 h 1074"/>
                <a:gd name="T42" fmla="*/ 41 w 1230"/>
                <a:gd name="T43" fmla="*/ 47 h 1074"/>
                <a:gd name="T44" fmla="*/ 38 w 1230"/>
                <a:gd name="T45" fmla="*/ 50 h 1074"/>
                <a:gd name="T46" fmla="*/ 36 w 1230"/>
                <a:gd name="T47" fmla="*/ 51 h 1074"/>
                <a:gd name="T48" fmla="*/ 34 w 1230"/>
                <a:gd name="T49" fmla="*/ 54 h 1074"/>
                <a:gd name="T50" fmla="*/ 32 w 1230"/>
                <a:gd name="T51" fmla="*/ 57 h 1074"/>
                <a:gd name="T52" fmla="*/ 28 w 1230"/>
                <a:gd name="T53" fmla="*/ 58 h 1074"/>
                <a:gd name="T54" fmla="*/ 26 w 1230"/>
                <a:gd name="T55" fmla="*/ 61 h 1074"/>
                <a:gd name="T56" fmla="*/ 22 w 1230"/>
                <a:gd name="T57" fmla="*/ 63 h 1074"/>
                <a:gd name="T58" fmla="*/ 20 w 1230"/>
                <a:gd name="T59" fmla="*/ 65 h 1074"/>
                <a:gd name="T60" fmla="*/ 18 w 1230"/>
                <a:gd name="T61" fmla="*/ 67 h 1074"/>
                <a:gd name="T62" fmla="*/ 16 w 1230"/>
                <a:gd name="T63" fmla="*/ 70 h 1074"/>
                <a:gd name="T64" fmla="*/ 13 w 1230"/>
                <a:gd name="T65" fmla="*/ 71 h 1074"/>
                <a:gd name="T66" fmla="*/ 10 w 1230"/>
                <a:gd name="T67" fmla="*/ 74 h 1074"/>
                <a:gd name="T68" fmla="*/ 7 w 1230"/>
                <a:gd name="T69" fmla="*/ 76 h 1074"/>
                <a:gd name="T70" fmla="*/ 7 w 1230"/>
                <a:gd name="T71" fmla="*/ 79 h 1074"/>
                <a:gd name="T72" fmla="*/ 7 w 1230"/>
                <a:gd name="T73" fmla="*/ 81 h 1074"/>
                <a:gd name="T74" fmla="*/ 0 w 1230"/>
                <a:gd name="T75" fmla="*/ 83 h 107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230" h="1074">
                  <a:moveTo>
                    <a:pt x="1230" y="0"/>
                  </a:moveTo>
                  <a:lnTo>
                    <a:pt x="1211" y="12"/>
                  </a:lnTo>
                  <a:lnTo>
                    <a:pt x="1193" y="31"/>
                  </a:lnTo>
                  <a:lnTo>
                    <a:pt x="1181" y="43"/>
                  </a:lnTo>
                  <a:lnTo>
                    <a:pt x="1162" y="55"/>
                  </a:lnTo>
                  <a:lnTo>
                    <a:pt x="1144" y="74"/>
                  </a:lnTo>
                  <a:lnTo>
                    <a:pt x="1132" y="86"/>
                  </a:lnTo>
                  <a:lnTo>
                    <a:pt x="1113" y="98"/>
                  </a:lnTo>
                  <a:lnTo>
                    <a:pt x="1095" y="117"/>
                  </a:lnTo>
                  <a:lnTo>
                    <a:pt x="1082" y="129"/>
                  </a:lnTo>
                  <a:lnTo>
                    <a:pt x="1064" y="141"/>
                  </a:lnTo>
                  <a:lnTo>
                    <a:pt x="1045" y="160"/>
                  </a:lnTo>
                  <a:lnTo>
                    <a:pt x="1033" y="172"/>
                  </a:lnTo>
                  <a:lnTo>
                    <a:pt x="1015" y="184"/>
                  </a:lnTo>
                  <a:lnTo>
                    <a:pt x="996" y="203"/>
                  </a:lnTo>
                  <a:lnTo>
                    <a:pt x="984" y="215"/>
                  </a:lnTo>
                  <a:lnTo>
                    <a:pt x="966" y="227"/>
                  </a:lnTo>
                  <a:lnTo>
                    <a:pt x="947" y="246"/>
                  </a:lnTo>
                  <a:lnTo>
                    <a:pt x="935" y="258"/>
                  </a:lnTo>
                  <a:lnTo>
                    <a:pt x="916" y="270"/>
                  </a:lnTo>
                  <a:lnTo>
                    <a:pt x="898" y="288"/>
                  </a:lnTo>
                  <a:lnTo>
                    <a:pt x="886" y="301"/>
                  </a:lnTo>
                  <a:lnTo>
                    <a:pt x="867" y="313"/>
                  </a:lnTo>
                  <a:lnTo>
                    <a:pt x="849" y="331"/>
                  </a:lnTo>
                  <a:lnTo>
                    <a:pt x="836" y="344"/>
                  </a:lnTo>
                  <a:lnTo>
                    <a:pt x="818" y="356"/>
                  </a:lnTo>
                  <a:lnTo>
                    <a:pt x="800" y="374"/>
                  </a:lnTo>
                  <a:lnTo>
                    <a:pt x="787" y="387"/>
                  </a:lnTo>
                  <a:lnTo>
                    <a:pt x="769" y="399"/>
                  </a:lnTo>
                  <a:lnTo>
                    <a:pt x="750" y="417"/>
                  </a:lnTo>
                  <a:lnTo>
                    <a:pt x="738" y="430"/>
                  </a:lnTo>
                  <a:lnTo>
                    <a:pt x="720" y="442"/>
                  </a:lnTo>
                  <a:lnTo>
                    <a:pt x="701" y="460"/>
                  </a:lnTo>
                  <a:lnTo>
                    <a:pt x="689" y="473"/>
                  </a:lnTo>
                  <a:lnTo>
                    <a:pt x="670" y="485"/>
                  </a:lnTo>
                  <a:lnTo>
                    <a:pt x="652" y="503"/>
                  </a:lnTo>
                  <a:lnTo>
                    <a:pt x="640" y="516"/>
                  </a:lnTo>
                  <a:lnTo>
                    <a:pt x="621" y="528"/>
                  </a:lnTo>
                  <a:lnTo>
                    <a:pt x="603" y="546"/>
                  </a:lnTo>
                  <a:lnTo>
                    <a:pt x="591" y="559"/>
                  </a:lnTo>
                  <a:lnTo>
                    <a:pt x="572" y="571"/>
                  </a:lnTo>
                  <a:lnTo>
                    <a:pt x="554" y="589"/>
                  </a:lnTo>
                  <a:lnTo>
                    <a:pt x="541" y="601"/>
                  </a:lnTo>
                  <a:lnTo>
                    <a:pt x="523" y="614"/>
                  </a:lnTo>
                  <a:lnTo>
                    <a:pt x="504" y="626"/>
                  </a:lnTo>
                  <a:lnTo>
                    <a:pt x="492" y="644"/>
                  </a:lnTo>
                  <a:lnTo>
                    <a:pt x="474" y="657"/>
                  </a:lnTo>
                  <a:lnTo>
                    <a:pt x="455" y="669"/>
                  </a:lnTo>
                  <a:lnTo>
                    <a:pt x="443" y="687"/>
                  </a:lnTo>
                  <a:lnTo>
                    <a:pt x="425" y="700"/>
                  </a:lnTo>
                  <a:lnTo>
                    <a:pt x="406" y="712"/>
                  </a:lnTo>
                  <a:lnTo>
                    <a:pt x="394" y="730"/>
                  </a:lnTo>
                  <a:lnTo>
                    <a:pt x="375" y="743"/>
                  </a:lnTo>
                  <a:lnTo>
                    <a:pt x="357" y="755"/>
                  </a:lnTo>
                  <a:lnTo>
                    <a:pt x="345" y="773"/>
                  </a:lnTo>
                  <a:lnTo>
                    <a:pt x="326" y="786"/>
                  </a:lnTo>
                  <a:lnTo>
                    <a:pt x="308" y="798"/>
                  </a:lnTo>
                  <a:lnTo>
                    <a:pt x="295" y="816"/>
                  </a:lnTo>
                  <a:lnTo>
                    <a:pt x="277" y="829"/>
                  </a:lnTo>
                  <a:lnTo>
                    <a:pt x="259" y="841"/>
                  </a:lnTo>
                  <a:lnTo>
                    <a:pt x="246" y="859"/>
                  </a:lnTo>
                  <a:lnTo>
                    <a:pt x="228" y="872"/>
                  </a:lnTo>
                  <a:lnTo>
                    <a:pt x="209" y="884"/>
                  </a:lnTo>
                  <a:lnTo>
                    <a:pt x="197" y="902"/>
                  </a:lnTo>
                  <a:lnTo>
                    <a:pt x="179" y="914"/>
                  </a:lnTo>
                  <a:lnTo>
                    <a:pt x="160" y="927"/>
                  </a:lnTo>
                  <a:lnTo>
                    <a:pt x="148" y="945"/>
                  </a:lnTo>
                  <a:lnTo>
                    <a:pt x="129" y="957"/>
                  </a:lnTo>
                  <a:lnTo>
                    <a:pt x="111" y="970"/>
                  </a:lnTo>
                  <a:lnTo>
                    <a:pt x="99" y="988"/>
                  </a:lnTo>
                  <a:lnTo>
                    <a:pt x="80" y="1000"/>
                  </a:lnTo>
                  <a:lnTo>
                    <a:pt x="62" y="1013"/>
                  </a:lnTo>
                  <a:lnTo>
                    <a:pt x="50" y="1031"/>
                  </a:lnTo>
                  <a:lnTo>
                    <a:pt x="31" y="1043"/>
                  </a:lnTo>
                  <a:lnTo>
                    <a:pt x="13" y="1056"/>
                  </a:lnTo>
                  <a:lnTo>
                    <a:pt x="0" y="1074"/>
                  </a:lnTo>
                </a:path>
              </a:pathLst>
            </a:custGeom>
            <a:solidFill>
              <a:srgbClr val="0000FF"/>
            </a:solidFill>
            <a:ln w="9525">
              <a:solidFill>
                <a:srgbClr val="000000"/>
              </a:solidFill>
              <a:prstDash val="solid"/>
              <a:round/>
              <a:headEnd/>
              <a:tailEnd/>
            </a:ln>
          </p:spPr>
          <p:txBody>
            <a:bodyPr/>
            <a:lstStyle/>
            <a:p>
              <a:endParaRPr lang="en-US"/>
            </a:p>
          </p:txBody>
        </p:sp>
        <p:sp>
          <p:nvSpPr>
            <p:cNvPr id="315883" name="Freeform 487">
              <a:extLst>
                <a:ext uri="{FF2B5EF4-FFF2-40B4-BE49-F238E27FC236}">
                  <a16:creationId xmlns:a16="http://schemas.microsoft.com/office/drawing/2014/main" id="{3FC05CAC-A2E7-5D17-77E6-D7BAF9165E81}"/>
                </a:ext>
              </a:extLst>
            </p:cNvPr>
            <p:cNvSpPr>
              <a:spLocks/>
            </p:cNvSpPr>
            <p:nvPr/>
          </p:nvSpPr>
          <p:spPr bwMode="auto">
            <a:xfrm>
              <a:off x="2146" y="2629"/>
              <a:ext cx="1150" cy="1004"/>
            </a:xfrm>
            <a:custGeom>
              <a:avLst/>
              <a:gdLst>
                <a:gd name="T0" fmla="*/ 93 w 1230"/>
                <a:gd name="T1" fmla="*/ 7 h 1074"/>
                <a:gd name="T2" fmla="*/ 93 w 1230"/>
                <a:gd name="T3" fmla="*/ 7 h 1074"/>
                <a:gd name="T4" fmla="*/ 88 w 1230"/>
                <a:gd name="T5" fmla="*/ 7 h 1074"/>
                <a:gd name="T6" fmla="*/ 87 w 1230"/>
                <a:gd name="T7" fmla="*/ 7 h 1074"/>
                <a:gd name="T8" fmla="*/ 84 w 1230"/>
                <a:gd name="T9" fmla="*/ 10 h 1074"/>
                <a:gd name="T10" fmla="*/ 81 w 1230"/>
                <a:gd name="T11" fmla="*/ 13 h 1074"/>
                <a:gd name="T12" fmla="*/ 79 w 1230"/>
                <a:gd name="T13" fmla="*/ 15 h 1074"/>
                <a:gd name="T14" fmla="*/ 76 w 1230"/>
                <a:gd name="T15" fmla="*/ 18 h 1074"/>
                <a:gd name="T16" fmla="*/ 74 w 1230"/>
                <a:gd name="T17" fmla="*/ 20 h 1074"/>
                <a:gd name="T18" fmla="*/ 71 w 1230"/>
                <a:gd name="T19" fmla="*/ 21 h 1074"/>
                <a:gd name="T20" fmla="*/ 69 w 1230"/>
                <a:gd name="T21" fmla="*/ 24 h 1074"/>
                <a:gd name="T22" fmla="*/ 66 w 1230"/>
                <a:gd name="T23" fmla="*/ 26 h 1074"/>
                <a:gd name="T24" fmla="*/ 63 w 1230"/>
                <a:gd name="T25" fmla="*/ 28 h 1074"/>
                <a:gd name="T26" fmla="*/ 61 w 1230"/>
                <a:gd name="T27" fmla="*/ 30 h 1074"/>
                <a:gd name="T28" fmla="*/ 58 w 1230"/>
                <a:gd name="T29" fmla="*/ 32 h 1074"/>
                <a:gd name="T30" fmla="*/ 57 w 1230"/>
                <a:gd name="T31" fmla="*/ 34 h 1074"/>
                <a:gd name="T32" fmla="*/ 54 w 1230"/>
                <a:gd name="T33" fmla="*/ 36 h 1074"/>
                <a:gd name="T34" fmla="*/ 50 w 1230"/>
                <a:gd name="T35" fmla="*/ 38 h 1074"/>
                <a:gd name="T36" fmla="*/ 48 w 1230"/>
                <a:gd name="T37" fmla="*/ 41 h 1074"/>
                <a:gd name="T38" fmla="*/ 47 w 1230"/>
                <a:gd name="T39" fmla="*/ 44 h 1074"/>
                <a:gd name="T40" fmla="*/ 44 w 1230"/>
                <a:gd name="T41" fmla="*/ 47 h 1074"/>
                <a:gd name="T42" fmla="*/ 41 w 1230"/>
                <a:gd name="T43" fmla="*/ 47 h 1074"/>
                <a:gd name="T44" fmla="*/ 38 w 1230"/>
                <a:gd name="T45" fmla="*/ 50 h 1074"/>
                <a:gd name="T46" fmla="*/ 36 w 1230"/>
                <a:gd name="T47" fmla="*/ 51 h 1074"/>
                <a:gd name="T48" fmla="*/ 34 w 1230"/>
                <a:gd name="T49" fmla="*/ 54 h 1074"/>
                <a:gd name="T50" fmla="*/ 32 w 1230"/>
                <a:gd name="T51" fmla="*/ 57 h 1074"/>
                <a:gd name="T52" fmla="*/ 28 w 1230"/>
                <a:gd name="T53" fmla="*/ 58 h 1074"/>
                <a:gd name="T54" fmla="*/ 26 w 1230"/>
                <a:gd name="T55" fmla="*/ 61 h 1074"/>
                <a:gd name="T56" fmla="*/ 22 w 1230"/>
                <a:gd name="T57" fmla="*/ 63 h 1074"/>
                <a:gd name="T58" fmla="*/ 20 w 1230"/>
                <a:gd name="T59" fmla="*/ 65 h 1074"/>
                <a:gd name="T60" fmla="*/ 18 w 1230"/>
                <a:gd name="T61" fmla="*/ 67 h 1074"/>
                <a:gd name="T62" fmla="*/ 16 w 1230"/>
                <a:gd name="T63" fmla="*/ 70 h 1074"/>
                <a:gd name="T64" fmla="*/ 13 w 1230"/>
                <a:gd name="T65" fmla="*/ 71 h 1074"/>
                <a:gd name="T66" fmla="*/ 10 w 1230"/>
                <a:gd name="T67" fmla="*/ 74 h 1074"/>
                <a:gd name="T68" fmla="*/ 7 w 1230"/>
                <a:gd name="T69" fmla="*/ 76 h 1074"/>
                <a:gd name="T70" fmla="*/ 7 w 1230"/>
                <a:gd name="T71" fmla="*/ 79 h 1074"/>
                <a:gd name="T72" fmla="*/ 7 w 1230"/>
                <a:gd name="T73" fmla="*/ 81 h 1074"/>
                <a:gd name="T74" fmla="*/ 0 w 1230"/>
                <a:gd name="T75" fmla="*/ 83 h 107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230" h="1074">
                  <a:moveTo>
                    <a:pt x="1230" y="0"/>
                  </a:moveTo>
                  <a:lnTo>
                    <a:pt x="1211" y="12"/>
                  </a:lnTo>
                  <a:lnTo>
                    <a:pt x="1193" y="31"/>
                  </a:lnTo>
                  <a:lnTo>
                    <a:pt x="1181" y="43"/>
                  </a:lnTo>
                  <a:lnTo>
                    <a:pt x="1162" y="55"/>
                  </a:lnTo>
                  <a:lnTo>
                    <a:pt x="1144" y="74"/>
                  </a:lnTo>
                  <a:lnTo>
                    <a:pt x="1132" y="86"/>
                  </a:lnTo>
                  <a:lnTo>
                    <a:pt x="1113" y="98"/>
                  </a:lnTo>
                  <a:lnTo>
                    <a:pt x="1095" y="117"/>
                  </a:lnTo>
                  <a:lnTo>
                    <a:pt x="1082" y="129"/>
                  </a:lnTo>
                  <a:lnTo>
                    <a:pt x="1064" y="141"/>
                  </a:lnTo>
                  <a:lnTo>
                    <a:pt x="1045" y="160"/>
                  </a:lnTo>
                  <a:lnTo>
                    <a:pt x="1033" y="172"/>
                  </a:lnTo>
                  <a:lnTo>
                    <a:pt x="1015" y="184"/>
                  </a:lnTo>
                  <a:lnTo>
                    <a:pt x="996" y="203"/>
                  </a:lnTo>
                  <a:lnTo>
                    <a:pt x="984" y="215"/>
                  </a:lnTo>
                  <a:lnTo>
                    <a:pt x="966" y="227"/>
                  </a:lnTo>
                  <a:lnTo>
                    <a:pt x="947" y="246"/>
                  </a:lnTo>
                  <a:lnTo>
                    <a:pt x="935" y="258"/>
                  </a:lnTo>
                  <a:lnTo>
                    <a:pt x="916" y="270"/>
                  </a:lnTo>
                  <a:lnTo>
                    <a:pt x="898" y="288"/>
                  </a:lnTo>
                  <a:lnTo>
                    <a:pt x="886" y="301"/>
                  </a:lnTo>
                  <a:lnTo>
                    <a:pt x="867" y="313"/>
                  </a:lnTo>
                  <a:lnTo>
                    <a:pt x="849" y="331"/>
                  </a:lnTo>
                  <a:lnTo>
                    <a:pt x="836" y="344"/>
                  </a:lnTo>
                  <a:lnTo>
                    <a:pt x="818" y="356"/>
                  </a:lnTo>
                  <a:lnTo>
                    <a:pt x="800" y="374"/>
                  </a:lnTo>
                  <a:lnTo>
                    <a:pt x="787" y="387"/>
                  </a:lnTo>
                  <a:lnTo>
                    <a:pt x="769" y="399"/>
                  </a:lnTo>
                  <a:lnTo>
                    <a:pt x="750" y="417"/>
                  </a:lnTo>
                  <a:lnTo>
                    <a:pt x="738" y="430"/>
                  </a:lnTo>
                  <a:lnTo>
                    <a:pt x="720" y="442"/>
                  </a:lnTo>
                  <a:lnTo>
                    <a:pt x="701" y="460"/>
                  </a:lnTo>
                  <a:lnTo>
                    <a:pt x="689" y="473"/>
                  </a:lnTo>
                  <a:lnTo>
                    <a:pt x="670" y="485"/>
                  </a:lnTo>
                  <a:lnTo>
                    <a:pt x="652" y="503"/>
                  </a:lnTo>
                  <a:lnTo>
                    <a:pt x="640" y="516"/>
                  </a:lnTo>
                  <a:lnTo>
                    <a:pt x="621" y="528"/>
                  </a:lnTo>
                  <a:lnTo>
                    <a:pt x="603" y="546"/>
                  </a:lnTo>
                  <a:lnTo>
                    <a:pt x="591" y="559"/>
                  </a:lnTo>
                  <a:lnTo>
                    <a:pt x="572" y="571"/>
                  </a:lnTo>
                  <a:lnTo>
                    <a:pt x="554" y="589"/>
                  </a:lnTo>
                  <a:lnTo>
                    <a:pt x="541" y="601"/>
                  </a:lnTo>
                  <a:lnTo>
                    <a:pt x="523" y="614"/>
                  </a:lnTo>
                  <a:lnTo>
                    <a:pt x="504" y="626"/>
                  </a:lnTo>
                  <a:lnTo>
                    <a:pt x="492" y="644"/>
                  </a:lnTo>
                  <a:lnTo>
                    <a:pt x="474" y="657"/>
                  </a:lnTo>
                  <a:lnTo>
                    <a:pt x="455" y="669"/>
                  </a:lnTo>
                  <a:lnTo>
                    <a:pt x="443" y="687"/>
                  </a:lnTo>
                  <a:lnTo>
                    <a:pt x="425" y="700"/>
                  </a:lnTo>
                  <a:lnTo>
                    <a:pt x="406" y="712"/>
                  </a:lnTo>
                  <a:lnTo>
                    <a:pt x="394" y="730"/>
                  </a:lnTo>
                  <a:lnTo>
                    <a:pt x="375" y="743"/>
                  </a:lnTo>
                  <a:lnTo>
                    <a:pt x="357" y="755"/>
                  </a:lnTo>
                  <a:lnTo>
                    <a:pt x="345" y="773"/>
                  </a:lnTo>
                  <a:lnTo>
                    <a:pt x="326" y="786"/>
                  </a:lnTo>
                  <a:lnTo>
                    <a:pt x="308" y="798"/>
                  </a:lnTo>
                  <a:lnTo>
                    <a:pt x="295" y="816"/>
                  </a:lnTo>
                  <a:lnTo>
                    <a:pt x="277" y="829"/>
                  </a:lnTo>
                  <a:lnTo>
                    <a:pt x="259" y="841"/>
                  </a:lnTo>
                  <a:lnTo>
                    <a:pt x="246" y="859"/>
                  </a:lnTo>
                  <a:lnTo>
                    <a:pt x="228" y="872"/>
                  </a:lnTo>
                  <a:lnTo>
                    <a:pt x="209" y="884"/>
                  </a:lnTo>
                  <a:lnTo>
                    <a:pt x="197" y="902"/>
                  </a:lnTo>
                  <a:lnTo>
                    <a:pt x="179" y="914"/>
                  </a:lnTo>
                  <a:lnTo>
                    <a:pt x="160" y="927"/>
                  </a:lnTo>
                  <a:lnTo>
                    <a:pt x="148" y="945"/>
                  </a:lnTo>
                  <a:lnTo>
                    <a:pt x="129" y="957"/>
                  </a:lnTo>
                  <a:lnTo>
                    <a:pt x="111" y="970"/>
                  </a:lnTo>
                  <a:lnTo>
                    <a:pt x="99" y="988"/>
                  </a:lnTo>
                  <a:lnTo>
                    <a:pt x="80" y="1000"/>
                  </a:lnTo>
                  <a:lnTo>
                    <a:pt x="62" y="1013"/>
                  </a:lnTo>
                  <a:lnTo>
                    <a:pt x="50" y="1031"/>
                  </a:lnTo>
                  <a:lnTo>
                    <a:pt x="31" y="1043"/>
                  </a:lnTo>
                  <a:lnTo>
                    <a:pt x="13" y="1056"/>
                  </a:lnTo>
                  <a:lnTo>
                    <a:pt x="0" y="1074"/>
                  </a:lnTo>
                </a:path>
              </a:pathLst>
            </a:custGeom>
            <a:solidFill>
              <a:srgbClr val="0000FF"/>
            </a:solidFill>
            <a:ln w="9525">
              <a:solidFill>
                <a:srgbClr val="000000"/>
              </a:solidFill>
              <a:prstDash val="solid"/>
              <a:round/>
              <a:headEnd/>
              <a:tailEnd/>
            </a:ln>
          </p:spPr>
          <p:txBody>
            <a:bodyPr/>
            <a:lstStyle/>
            <a:p>
              <a:endParaRPr lang="en-US"/>
            </a:p>
          </p:txBody>
        </p:sp>
        <p:sp>
          <p:nvSpPr>
            <p:cNvPr id="315884" name="Freeform 488">
              <a:extLst>
                <a:ext uri="{FF2B5EF4-FFF2-40B4-BE49-F238E27FC236}">
                  <a16:creationId xmlns:a16="http://schemas.microsoft.com/office/drawing/2014/main" id="{4017A7C1-3AB9-B970-1BAD-A05596D74637}"/>
                </a:ext>
              </a:extLst>
            </p:cNvPr>
            <p:cNvSpPr>
              <a:spLocks/>
            </p:cNvSpPr>
            <p:nvPr/>
          </p:nvSpPr>
          <p:spPr bwMode="auto">
            <a:xfrm>
              <a:off x="2146" y="2629"/>
              <a:ext cx="1150" cy="1004"/>
            </a:xfrm>
            <a:custGeom>
              <a:avLst/>
              <a:gdLst>
                <a:gd name="T0" fmla="*/ 93 w 1230"/>
                <a:gd name="T1" fmla="*/ 7 h 1074"/>
                <a:gd name="T2" fmla="*/ 93 w 1230"/>
                <a:gd name="T3" fmla="*/ 7 h 1074"/>
                <a:gd name="T4" fmla="*/ 88 w 1230"/>
                <a:gd name="T5" fmla="*/ 7 h 1074"/>
                <a:gd name="T6" fmla="*/ 87 w 1230"/>
                <a:gd name="T7" fmla="*/ 7 h 1074"/>
                <a:gd name="T8" fmla="*/ 84 w 1230"/>
                <a:gd name="T9" fmla="*/ 10 h 1074"/>
                <a:gd name="T10" fmla="*/ 81 w 1230"/>
                <a:gd name="T11" fmla="*/ 13 h 1074"/>
                <a:gd name="T12" fmla="*/ 79 w 1230"/>
                <a:gd name="T13" fmla="*/ 15 h 1074"/>
                <a:gd name="T14" fmla="*/ 76 w 1230"/>
                <a:gd name="T15" fmla="*/ 18 h 1074"/>
                <a:gd name="T16" fmla="*/ 74 w 1230"/>
                <a:gd name="T17" fmla="*/ 20 h 1074"/>
                <a:gd name="T18" fmla="*/ 71 w 1230"/>
                <a:gd name="T19" fmla="*/ 21 h 1074"/>
                <a:gd name="T20" fmla="*/ 69 w 1230"/>
                <a:gd name="T21" fmla="*/ 24 h 1074"/>
                <a:gd name="T22" fmla="*/ 66 w 1230"/>
                <a:gd name="T23" fmla="*/ 26 h 1074"/>
                <a:gd name="T24" fmla="*/ 63 w 1230"/>
                <a:gd name="T25" fmla="*/ 28 h 1074"/>
                <a:gd name="T26" fmla="*/ 61 w 1230"/>
                <a:gd name="T27" fmla="*/ 30 h 1074"/>
                <a:gd name="T28" fmla="*/ 58 w 1230"/>
                <a:gd name="T29" fmla="*/ 32 h 1074"/>
                <a:gd name="T30" fmla="*/ 57 w 1230"/>
                <a:gd name="T31" fmla="*/ 34 h 1074"/>
                <a:gd name="T32" fmla="*/ 54 w 1230"/>
                <a:gd name="T33" fmla="*/ 36 h 1074"/>
                <a:gd name="T34" fmla="*/ 50 w 1230"/>
                <a:gd name="T35" fmla="*/ 38 h 1074"/>
                <a:gd name="T36" fmla="*/ 48 w 1230"/>
                <a:gd name="T37" fmla="*/ 41 h 1074"/>
                <a:gd name="T38" fmla="*/ 47 w 1230"/>
                <a:gd name="T39" fmla="*/ 44 h 1074"/>
                <a:gd name="T40" fmla="*/ 44 w 1230"/>
                <a:gd name="T41" fmla="*/ 47 h 1074"/>
                <a:gd name="T42" fmla="*/ 41 w 1230"/>
                <a:gd name="T43" fmla="*/ 47 h 1074"/>
                <a:gd name="T44" fmla="*/ 38 w 1230"/>
                <a:gd name="T45" fmla="*/ 50 h 1074"/>
                <a:gd name="T46" fmla="*/ 36 w 1230"/>
                <a:gd name="T47" fmla="*/ 51 h 1074"/>
                <a:gd name="T48" fmla="*/ 34 w 1230"/>
                <a:gd name="T49" fmla="*/ 54 h 1074"/>
                <a:gd name="T50" fmla="*/ 32 w 1230"/>
                <a:gd name="T51" fmla="*/ 57 h 1074"/>
                <a:gd name="T52" fmla="*/ 28 w 1230"/>
                <a:gd name="T53" fmla="*/ 58 h 1074"/>
                <a:gd name="T54" fmla="*/ 26 w 1230"/>
                <a:gd name="T55" fmla="*/ 61 h 1074"/>
                <a:gd name="T56" fmla="*/ 22 w 1230"/>
                <a:gd name="T57" fmla="*/ 63 h 1074"/>
                <a:gd name="T58" fmla="*/ 20 w 1230"/>
                <a:gd name="T59" fmla="*/ 65 h 1074"/>
                <a:gd name="T60" fmla="*/ 18 w 1230"/>
                <a:gd name="T61" fmla="*/ 67 h 1074"/>
                <a:gd name="T62" fmla="*/ 16 w 1230"/>
                <a:gd name="T63" fmla="*/ 70 h 1074"/>
                <a:gd name="T64" fmla="*/ 13 w 1230"/>
                <a:gd name="T65" fmla="*/ 71 h 1074"/>
                <a:gd name="T66" fmla="*/ 10 w 1230"/>
                <a:gd name="T67" fmla="*/ 74 h 1074"/>
                <a:gd name="T68" fmla="*/ 7 w 1230"/>
                <a:gd name="T69" fmla="*/ 76 h 1074"/>
                <a:gd name="T70" fmla="*/ 7 w 1230"/>
                <a:gd name="T71" fmla="*/ 79 h 1074"/>
                <a:gd name="T72" fmla="*/ 7 w 1230"/>
                <a:gd name="T73" fmla="*/ 81 h 1074"/>
                <a:gd name="T74" fmla="*/ 0 w 1230"/>
                <a:gd name="T75" fmla="*/ 83 h 107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230" h="1074">
                  <a:moveTo>
                    <a:pt x="1230" y="0"/>
                  </a:moveTo>
                  <a:lnTo>
                    <a:pt x="1211" y="12"/>
                  </a:lnTo>
                  <a:lnTo>
                    <a:pt x="1193" y="31"/>
                  </a:lnTo>
                  <a:lnTo>
                    <a:pt x="1181" y="43"/>
                  </a:lnTo>
                  <a:lnTo>
                    <a:pt x="1162" y="55"/>
                  </a:lnTo>
                  <a:lnTo>
                    <a:pt x="1144" y="74"/>
                  </a:lnTo>
                  <a:lnTo>
                    <a:pt x="1132" y="86"/>
                  </a:lnTo>
                  <a:lnTo>
                    <a:pt x="1113" y="98"/>
                  </a:lnTo>
                  <a:lnTo>
                    <a:pt x="1095" y="117"/>
                  </a:lnTo>
                  <a:lnTo>
                    <a:pt x="1082" y="129"/>
                  </a:lnTo>
                  <a:lnTo>
                    <a:pt x="1064" y="141"/>
                  </a:lnTo>
                  <a:lnTo>
                    <a:pt x="1045" y="160"/>
                  </a:lnTo>
                  <a:lnTo>
                    <a:pt x="1033" y="172"/>
                  </a:lnTo>
                  <a:lnTo>
                    <a:pt x="1015" y="184"/>
                  </a:lnTo>
                  <a:lnTo>
                    <a:pt x="996" y="203"/>
                  </a:lnTo>
                  <a:lnTo>
                    <a:pt x="984" y="215"/>
                  </a:lnTo>
                  <a:lnTo>
                    <a:pt x="966" y="227"/>
                  </a:lnTo>
                  <a:lnTo>
                    <a:pt x="947" y="246"/>
                  </a:lnTo>
                  <a:lnTo>
                    <a:pt x="935" y="258"/>
                  </a:lnTo>
                  <a:lnTo>
                    <a:pt x="916" y="270"/>
                  </a:lnTo>
                  <a:lnTo>
                    <a:pt x="898" y="288"/>
                  </a:lnTo>
                  <a:lnTo>
                    <a:pt x="886" y="301"/>
                  </a:lnTo>
                  <a:lnTo>
                    <a:pt x="867" y="313"/>
                  </a:lnTo>
                  <a:lnTo>
                    <a:pt x="849" y="331"/>
                  </a:lnTo>
                  <a:lnTo>
                    <a:pt x="836" y="344"/>
                  </a:lnTo>
                  <a:lnTo>
                    <a:pt x="818" y="356"/>
                  </a:lnTo>
                  <a:lnTo>
                    <a:pt x="800" y="374"/>
                  </a:lnTo>
                  <a:lnTo>
                    <a:pt x="787" y="387"/>
                  </a:lnTo>
                  <a:lnTo>
                    <a:pt x="769" y="399"/>
                  </a:lnTo>
                  <a:lnTo>
                    <a:pt x="750" y="417"/>
                  </a:lnTo>
                  <a:lnTo>
                    <a:pt x="738" y="430"/>
                  </a:lnTo>
                  <a:lnTo>
                    <a:pt x="720" y="442"/>
                  </a:lnTo>
                  <a:lnTo>
                    <a:pt x="701" y="460"/>
                  </a:lnTo>
                  <a:lnTo>
                    <a:pt x="689" y="473"/>
                  </a:lnTo>
                  <a:lnTo>
                    <a:pt x="670" y="485"/>
                  </a:lnTo>
                  <a:lnTo>
                    <a:pt x="652" y="503"/>
                  </a:lnTo>
                  <a:lnTo>
                    <a:pt x="640" y="516"/>
                  </a:lnTo>
                  <a:lnTo>
                    <a:pt x="621" y="528"/>
                  </a:lnTo>
                  <a:lnTo>
                    <a:pt x="603" y="546"/>
                  </a:lnTo>
                  <a:lnTo>
                    <a:pt x="591" y="559"/>
                  </a:lnTo>
                  <a:lnTo>
                    <a:pt x="572" y="571"/>
                  </a:lnTo>
                  <a:lnTo>
                    <a:pt x="554" y="589"/>
                  </a:lnTo>
                  <a:lnTo>
                    <a:pt x="541" y="601"/>
                  </a:lnTo>
                  <a:lnTo>
                    <a:pt x="523" y="614"/>
                  </a:lnTo>
                  <a:lnTo>
                    <a:pt x="504" y="626"/>
                  </a:lnTo>
                  <a:lnTo>
                    <a:pt x="492" y="644"/>
                  </a:lnTo>
                  <a:lnTo>
                    <a:pt x="474" y="657"/>
                  </a:lnTo>
                  <a:lnTo>
                    <a:pt x="455" y="669"/>
                  </a:lnTo>
                  <a:lnTo>
                    <a:pt x="443" y="687"/>
                  </a:lnTo>
                  <a:lnTo>
                    <a:pt x="425" y="700"/>
                  </a:lnTo>
                  <a:lnTo>
                    <a:pt x="406" y="712"/>
                  </a:lnTo>
                  <a:lnTo>
                    <a:pt x="394" y="730"/>
                  </a:lnTo>
                  <a:lnTo>
                    <a:pt x="375" y="743"/>
                  </a:lnTo>
                  <a:lnTo>
                    <a:pt x="357" y="755"/>
                  </a:lnTo>
                  <a:lnTo>
                    <a:pt x="345" y="773"/>
                  </a:lnTo>
                  <a:lnTo>
                    <a:pt x="326" y="786"/>
                  </a:lnTo>
                  <a:lnTo>
                    <a:pt x="308" y="798"/>
                  </a:lnTo>
                  <a:lnTo>
                    <a:pt x="295" y="816"/>
                  </a:lnTo>
                  <a:lnTo>
                    <a:pt x="277" y="829"/>
                  </a:lnTo>
                  <a:lnTo>
                    <a:pt x="259" y="841"/>
                  </a:lnTo>
                  <a:lnTo>
                    <a:pt x="246" y="859"/>
                  </a:lnTo>
                  <a:lnTo>
                    <a:pt x="228" y="872"/>
                  </a:lnTo>
                  <a:lnTo>
                    <a:pt x="209" y="884"/>
                  </a:lnTo>
                  <a:lnTo>
                    <a:pt x="197" y="902"/>
                  </a:lnTo>
                  <a:lnTo>
                    <a:pt x="179" y="914"/>
                  </a:lnTo>
                  <a:lnTo>
                    <a:pt x="160" y="927"/>
                  </a:lnTo>
                  <a:lnTo>
                    <a:pt x="148" y="945"/>
                  </a:lnTo>
                  <a:lnTo>
                    <a:pt x="129" y="957"/>
                  </a:lnTo>
                  <a:lnTo>
                    <a:pt x="111" y="970"/>
                  </a:lnTo>
                  <a:lnTo>
                    <a:pt x="99" y="988"/>
                  </a:lnTo>
                  <a:lnTo>
                    <a:pt x="80" y="1000"/>
                  </a:lnTo>
                  <a:lnTo>
                    <a:pt x="62" y="1013"/>
                  </a:lnTo>
                  <a:lnTo>
                    <a:pt x="50" y="1031"/>
                  </a:lnTo>
                  <a:lnTo>
                    <a:pt x="31" y="1043"/>
                  </a:lnTo>
                  <a:lnTo>
                    <a:pt x="13" y="1056"/>
                  </a:lnTo>
                  <a:lnTo>
                    <a:pt x="0" y="1074"/>
                  </a:lnTo>
                </a:path>
              </a:pathLst>
            </a:custGeom>
            <a:solidFill>
              <a:srgbClr val="0000FF"/>
            </a:solidFill>
            <a:ln w="9525">
              <a:solidFill>
                <a:srgbClr val="000000"/>
              </a:solidFill>
              <a:prstDash val="solid"/>
              <a:round/>
              <a:headEnd/>
              <a:tailEnd/>
            </a:ln>
          </p:spPr>
          <p:txBody>
            <a:bodyPr/>
            <a:lstStyle/>
            <a:p>
              <a:endParaRPr lang="en-US"/>
            </a:p>
          </p:txBody>
        </p:sp>
        <p:sp>
          <p:nvSpPr>
            <p:cNvPr id="315885" name="Freeform 489">
              <a:extLst>
                <a:ext uri="{FF2B5EF4-FFF2-40B4-BE49-F238E27FC236}">
                  <a16:creationId xmlns:a16="http://schemas.microsoft.com/office/drawing/2014/main" id="{FD6DFF55-8A6D-FF95-2A0A-4F255953C916}"/>
                </a:ext>
              </a:extLst>
            </p:cNvPr>
            <p:cNvSpPr>
              <a:spLocks/>
            </p:cNvSpPr>
            <p:nvPr/>
          </p:nvSpPr>
          <p:spPr bwMode="auto">
            <a:xfrm>
              <a:off x="2146" y="2629"/>
              <a:ext cx="1150" cy="1004"/>
            </a:xfrm>
            <a:custGeom>
              <a:avLst/>
              <a:gdLst>
                <a:gd name="T0" fmla="*/ 93 w 1230"/>
                <a:gd name="T1" fmla="*/ 7 h 1074"/>
                <a:gd name="T2" fmla="*/ 93 w 1230"/>
                <a:gd name="T3" fmla="*/ 7 h 1074"/>
                <a:gd name="T4" fmla="*/ 88 w 1230"/>
                <a:gd name="T5" fmla="*/ 7 h 1074"/>
                <a:gd name="T6" fmla="*/ 87 w 1230"/>
                <a:gd name="T7" fmla="*/ 7 h 1074"/>
                <a:gd name="T8" fmla="*/ 84 w 1230"/>
                <a:gd name="T9" fmla="*/ 10 h 1074"/>
                <a:gd name="T10" fmla="*/ 81 w 1230"/>
                <a:gd name="T11" fmla="*/ 13 h 1074"/>
                <a:gd name="T12" fmla="*/ 79 w 1230"/>
                <a:gd name="T13" fmla="*/ 15 h 1074"/>
                <a:gd name="T14" fmla="*/ 76 w 1230"/>
                <a:gd name="T15" fmla="*/ 18 h 1074"/>
                <a:gd name="T16" fmla="*/ 74 w 1230"/>
                <a:gd name="T17" fmla="*/ 20 h 1074"/>
                <a:gd name="T18" fmla="*/ 71 w 1230"/>
                <a:gd name="T19" fmla="*/ 21 h 1074"/>
                <a:gd name="T20" fmla="*/ 69 w 1230"/>
                <a:gd name="T21" fmla="*/ 24 h 1074"/>
                <a:gd name="T22" fmla="*/ 66 w 1230"/>
                <a:gd name="T23" fmla="*/ 26 h 1074"/>
                <a:gd name="T24" fmla="*/ 63 w 1230"/>
                <a:gd name="T25" fmla="*/ 28 h 1074"/>
                <a:gd name="T26" fmla="*/ 61 w 1230"/>
                <a:gd name="T27" fmla="*/ 30 h 1074"/>
                <a:gd name="T28" fmla="*/ 58 w 1230"/>
                <a:gd name="T29" fmla="*/ 32 h 1074"/>
                <a:gd name="T30" fmla="*/ 57 w 1230"/>
                <a:gd name="T31" fmla="*/ 34 h 1074"/>
                <a:gd name="T32" fmla="*/ 54 w 1230"/>
                <a:gd name="T33" fmla="*/ 36 h 1074"/>
                <a:gd name="T34" fmla="*/ 50 w 1230"/>
                <a:gd name="T35" fmla="*/ 38 h 1074"/>
                <a:gd name="T36" fmla="*/ 48 w 1230"/>
                <a:gd name="T37" fmla="*/ 41 h 1074"/>
                <a:gd name="T38" fmla="*/ 47 w 1230"/>
                <a:gd name="T39" fmla="*/ 44 h 1074"/>
                <a:gd name="T40" fmla="*/ 44 w 1230"/>
                <a:gd name="T41" fmla="*/ 47 h 1074"/>
                <a:gd name="T42" fmla="*/ 41 w 1230"/>
                <a:gd name="T43" fmla="*/ 47 h 1074"/>
                <a:gd name="T44" fmla="*/ 38 w 1230"/>
                <a:gd name="T45" fmla="*/ 50 h 1074"/>
                <a:gd name="T46" fmla="*/ 36 w 1230"/>
                <a:gd name="T47" fmla="*/ 51 h 1074"/>
                <a:gd name="T48" fmla="*/ 34 w 1230"/>
                <a:gd name="T49" fmla="*/ 54 h 1074"/>
                <a:gd name="T50" fmla="*/ 32 w 1230"/>
                <a:gd name="T51" fmla="*/ 57 h 1074"/>
                <a:gd name="T52" fmla="*/ 28 w 1230"/>
                <a:gd name="T53" fmla="*/ 58 h 1074"/>
                <a:gd name="T54" fmla="*/ 26 w 1230"/>
                <a:gd name="T55" fmla="*/ 61 h 1074"/>
                <a:gd name="T56" fmla="*/ 22 w 1230"/>
                <a:gd name="T57" fmla="*/ 63 h 1074"/>
                <a:gd name="T58" fmla="*/ 20 w 1230"/>
                <a:gd name="T59" fmla="*/ 65 h 1074"/>
                <a:gd name="T60" fmla="*/ 18 w 1230"/>
                <a:gd name="T61" fmla="*/ 67 h 1074"/>
                <a:gd name="T62" fmla="*/ 16 w 1230"/>
                <a:gd name="T63" fmla="*/ 70 h 1074"/>
                <a:gd name="T64" fmla="*/ 13 w 1230"/>
                <a:gd name="T65" fmla="*/ 71 h 1074"/>
                <a:gd name="T66" fmla="*/ 10 w 1230"/>
                <a:gd name="T67" fmla="*/ 74 h 1074"/>
                <a:gd name="T68" fmla="*/ 7 w 1230"/>
                <a:gd name="T69" fmla="*/ 76 h 1074"/>
                <a:gd name="T70" fmla="*/ 7 w 1230"/>
                <a:gd name="T71" fmla="*/ 79 h 1074"/>
                <a:gd name="T72" fmla="*/ 7 w 1230"/>
                <a:gd name="T73" fmla="*/ 81 h 1074"/>
                <a:gd name="T74" fmla="*/ 0 w 1230"/>
                <a:gd name="T75" fmla="*/ 83 h 107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230" h="1074">
                  <a:moveTo>
                    <a:pt x="1230" y="0"/>
                  </a:moveTo>
                  <a:lnTo>
                    <a:pt x="1211" y="12"/>
                  </a:lnTo>
                  <a:lnTo>
                    <a:pt x="1193" y="31"/>
                  </a:lnTo>
                  <a:lnTo>
                    <a:pt x="1181" y="43"/>
                  </a:lnTo>
                  <a:lnTo>
                    <a:pt x="1162" y="55"/>
                  </a:lnTo>
                  <a:lnTo>
                    <a:pt x="1144" y="74"/>
                  </a:lnTo>
                  <a:lnTo>
                    <a:pt x="1132" y="86"/>
                  </a:lnTo>
                  <a:lnTo>
                    <a:pt x="1113" y="98"/>
                  </a:lnTo>
                  <a:lnTo>
                    <a:pt x="1095" y="117"/>
                  </a:lnTo>
                  <a:lnTo>
                    <a:pt x="1082" y="129"/>
                  </a:lnTo>
                  <a:lnTo>
                    <a:pt x="1064" y="141"/>
                  </a:lnTo>
                  <a:lnTo>
                    <a:pt x="1045" y="160"/>
                  </a:lnTo>
                  <a:lnTo>
                    <a:pt x="1033" y="172"/>
                  </a:lnTo>
                  <a:lnTo>
                    <a:pt x="1015" y="184"/>
                  </a:lnTo>
                  <a:lnTo>
                    <a:pt x="996" y="203"/>
                  </a:lnTo>
                  <a:lnTo>
                    <a:pt x="984" y="215"/>
                  </a:lnTo>
                  <a:lnTo>
                    <a:pt x="966" y="227"/>
                  </a:lnTo>
                  <a:lnTo>
                    <a:pt x="947" y="246"/>
                  </a:lnTo>
                  <a:lnTo>
                    <a:pt x="935" y="258"/>
                  </a:lnTo>
                  <a:lnTo>
                    <a:pt x="916" y="270"/>
                  </a:lnTo>
                  <a:lnTo>
                    <a:pt x="898" y="288"/>
                  </a:lnTo>
                  <a:lnTo>
                    <a:pt x="886" y="301"/>
                  </a:lnTo>
                  <a:lnTo>
                    <a:pt x="867" y="313"/>
                  </a:lnTo>
                  <a:lnTo>
                    <a:pt x="849" y="331"/>
                  </a:lnTo>
                  <a:lnTo>
                    <a:pt x="836" y="344"/>
                  </a:lnTo>
                  <a:lnTo>
                    <a:pt x="818" y="356"/>
                  </a:lnTo>
                  <a:lnTo>
                    <a:pt x="800" y="374"/>
                  </a:lnTo>
                  <a:lnTo>
                    <a:pt x="787" y="387"/>
                  </a:lnTo>
                  <a:lnTo>
                    <a:pt x="769" y="399"/>
                  </a:lnTo>
                  <a:lnTo>
                    <a:pt x="750" y="417"/>
                  </a:lnTo>
                  <a:lnTo>
                    <a:pt x="738" y="430"/>
                  </a:lnTo>
                  <a:lnTo>
                    <a:pt x="720" y="442"/>
                  </a:lnTo>
                  <a:lnTo>
                    <a:pt x="701" y="460"/>
                  </a:lnTo>
                  <a:lnTo>
                    <a:pt x="689" y="473"/>
                  </a:lnTo>
                  <a:lnTo>
                    <a:pt x="670" y="485"/>
                  </a:lnTo>
                  <a:lnTo>
                    <a:pt x="652" y="503"/>
                  </a:lnTo>
                  <a:lnTo>
                    <a:pt x="640" y="516"/>
                  </a:lnTo>
                  <a:lnTo>
                    <a:pt x="621" y="528"/>
                  </a:lnTo>
                  <a:lnTo>
                    <a:pt x="603" y="546"/>
                  </a:lnTo>
                  <a:lnTo>
                    <a:pt x="591" y="559"/>
                  </a:lnTo>
                  <a:lnTo>
                    <a:pt x="572" y="571"/>
                  </a:lnTo>
                  <a:lnTo>
                    <a:pt x="554" y="589"/>
                  </a:lnTo>
                  <a:lnTo>
                    <a:pt x="541" y="601"/>
                  </a:lnTo>
                  <a:lnTo>
                    <a:pt x="523" y="614"/>
                  </a:lnTo>
                  <a:lnTo>
                    <a:pt x="504" y="626"/>
                  </a:lnTo>
                  <a:lnTo>
                    <a:pt x="492" y="644"/>
                  </a:lnTo>
                  <a:lnTo>
                    <a:pt x="474" y="657"/>
                  </a:lnTo>
                  <a:lnTo>
                    <a:pt x="455" y="669"/>
                  </a:lnTo>
                  <a:lnTo>
                    <a:pt x="443" y="687"/>
                  </a:lnTo>
                  <a:lnTo>
                    <a:pt x="425" y="700"/>
                  </a:lnTo>
                  <a:lnTo>
                    <a:pt x="406" y="712"/>
                  </a:lnTo>
                  <a:lnTo>
                    <a:pt x="394" y="730"/>
                  </a:lnTo>
                  <a:lnTo>
                    <a:pt x="375" y="743"/>
                  </a:lnTo>
                  <a:lnTo>
                    <a:pt x="357" y="755"/>
                  </a:lnTo>
                  <a:lnTo>
                    <a:pt x="345" y="773"/>
                  </a:lnTo>
                  <a:lnTo>
                    <a:pt x="326" y="786"/>
                  </a:lnTo>
                  <a:lnTo>
                    <a:pt x="308" y="798"/>
                  </a:lnTo>
                  <a:lnTo>
                    <a:pt x="295" y="816"/>
                  </a:lnTo>
                  <a:lnTo>
                    <a:pt x="277" y="829"/>
                  </a:lnTo>
                  <a:lnTo>
                    <a:pt x="259" y="841"/>
                  </a:lnTo>
                  <a:lnTo>
                    <a:pt x="246" y="859"/>
                  </a:lnTo>
                  <a:lnTo>
                    <a:pt x="228" y="872"/>
                  </a:lnTo>
                  <a:lnTo>
                    <a:pt x="209" y="884"/>
                  </a:lnTo>
                  <a:lnTo>
                    <a:pt x="197" y="902"/>
                  </a:lnTo>
                  <a:lnTo>
                    <a:pt x="179" y="914"/>
                  </a:lnTo>
                  <a:lnTo>
                    <a:pt x="160" y="927"/>
                  </a:lnTo>
                  <a:lnTo>
                    <a:pt x="148" y="945"/>
                  </a:lnTo>
                  <a:lnTo>
                    <a:pt x="129" y="957"/>
                  </a:lnTo>
                  <a:lnTo>
                    <a:pt x="111" y="970"/>
                  </a:lnTo>
                  <a:lnTo>
                    <a:pt x="99" y="988"/>
                  </a:lnTo>
                  <a:lnTo>
                    <a:pt x="80" y="1000"/>
                  </a:lnTo>
                  <a:lnTo>
                    <a:pt x="62" y="1013"/>
                  </a:lnTo>
                  <a:lnTo>
                    <a:pt x="50" y="1031"/>
                  </a:lnTo>
                  <a:lnTo>
                    <a:pt x="31" y="1043"/>
                  </a:lnTo>
                  <a:lnTo>
                    <a:pt x="13" y="1056"/>
                  </a:lnTo>
                  <a:lnTo>
                    <a:pt x="0" y="1074"/>
                  </a:lnTo>
                </a:path>
              </a:pathLst>
            </a:custGeom>
            <a:solidFill>
              <a:srgbClr val="0000FF"/>
            </a:solidFill>
            <a:ln w="9525">
              <a:solidFill>
                <a:srgbClr val="000000"/>
              </a:solidFill>
              <a:prstDash val="solid"/>
              <a:round/>
              <a:headEnd/>
              <a:tailEnd/>
            </a:ln>
          </p:spPr>
          <p:txBody>
            <a:bodyPr/>
            <a:lstStyle/>
            <a:p>
              <a:endParaRPr lang="en-US"/>
            </a:p>
          </p:txBody>
        </p:sp>
        <p:sp>
          <p:nvSpPr>
            <p:cNvPr id="315886" name="Freeform 490">
              <a:extLst>
                <a:ext uri="{FF2B5EF4-FFF2-40B4-BE49-F238E27FC236}">
                  <a16:creationId xmlns:a16="http://schemas.microsoft.com/office/drawing/2014/main" id="{98868D32-882D-39BB-0B26-E81DD0D77DBF}"/>
                </a:ext>
              </a:extLst>
            </p:cNvPr>
            <p:cNvSpPr>
              <a:spLocks/>
            </p:cNvSpPr>
            <p:nvPr/>
          </p:nvSpPr>
          <p:spPr bwMode="auto">
            <a:xfrm>
              <a:off x="2146" y="2629"/>
              <a:ext cx="1150" cy="1004"/>
            </a:xfrm>
            <a:custGeom>
              <a:avLst/>
              <a:gdLst>
                <a:gd name="T0" fmla="*/ 93 w 1230"/>
                <a:gd name="T1" fmla="*/ 7 h 1074"/>
                <a:gd name="T2" fmla="*/ 93 w 1230"/>
                <a:gd name="T3" fmla="*/ 7 h 1074"/>
                <a:gd name="T4" fmla="*/ 88 w 1230"/>
                <a:gd name="T5" fmla="*/ 7 h 1074"/>
                <a:gd name="T6" fmla="*/ 87 w 1230"/>
                <a:gd name="T7" fmla="*/ 7 h 1074"/>
                <a:gd name="T8" fmla="*/ 84 w 1230"/>
                <a:gd name="T9" fmla="*/ 10 h 1074"/>
                <a:gd name="T10" fmla="*/ 81 w 1230"/>
                <a:gd name="T11" fmla="*/ 13 h 1074"/>
                <a:gd name="T12" fmla="*/ 79 w 1230"/>
                <a:gd name="T13" fmla="*/ 15 h 1074"/>
                <a:gd name="T14" fmla="*/ 76 w 1230"/>
                <a:gd name="T15" fmla="*/ 18 h 1074"/>
                <a:gd name="T16" fmla="*/ 74 w 1230"/>
                <a:gd name="T17" fmla="*/ 20 h 1074"/>
                <a:gd name="T18" fmla="*/ 71 w 1230"/>
                <a:gd name="T19" fmla="*/ 21 h 1074"/>
                <a:gd name="T20" fmla="*/ 69 w 1230"/>
                <a:gd name="T21" fmla="*/ 24 h 1074"/>
                <a:gd name="T22" fmla="*/ 66 w 1230"/>
                <a:gd name="T23" fmla="*/ 26 h 1074"/>
                <a:gd name="T24" fmla="*/ 63 w 1230"/>
                <a:gd name="T25" fmla="*/ 28 h 1074"/>
                <a:gd name="T26" fmla="*/ 61 w 1230"/>
                <a:gd name="T27" fmla="*/ 30 h 1074"/>
                <a:gd name="T28" fmla="*/ 58 w 1230"/>
                <a:gd name="T29" fmla="*/ 32 h 1074"/>
                <a:gd name="T30" fmla="*/ 57 w 1230"/>
                <a:gd name="T31" fmla="*/ 34 h 1074"/>
                <a:gd name="T32" fmla="*/ 54 w 1230"/>
                <a:gd name="T33" fmla="*/ 36 h 1074"/>
                <a:gd name="T34" fmla="*/ 50 w 1230"/>
                <a:gd name="T35" fmla="*/ 38 h 1074"/>
                <a:gd name="T36" fmla="*/ 48 w 1230"/>
                <a:gd name="T37" fmla="*/ 41 h 1074"/>
                <a:gd name="T38" fmla="*/ 47 w 1230"/>
                <a:gd name="T39" fmla="*/ 44 h 1074"/>
                <a:gd name="T40" fmla="*/ 44 w 1230"/>
                <a:gd name="T41" fmla="*/ 47 h 1074"/>
                <a:gd name="T42" fmla="*/ 41 w 1230"/>
                <a:gd name="T43" fmla="*/ 47 h 1074"/>
                <a:gd name="T44" fmla="*/ 38 w 1230"/>
                <a:gd name="T45" fmla="*/ 50 h 1074"/>
                <a:gd name="T46" fmla="*/ 36 w 1230"/>
                <a:gd name="T47" fmla="*/ 51 h 1074"/>
                <a:gd name="T48" fmla="*/ 34 w 1230"/>
                <a:gd name="T49" fmla="*/ 54 h 1074"/>
                <a:gd name="T50" fmla="*/ 32 w 1230"/>
                <a:gd name="T51" fmla="*/ 57 h 1074"/>
                <a:gd name="T52" fmla="*/ 28 w 1230"/>
                <a:gd name="T53" fmla="*/ 58 h 1074"/>
                <a:gd name="T54" fmla="*/ 26 w 1230"/>
                <a:gd name="T55" fmla="*/ 61 h 1074"/>
                <a:gd name="T56" fmla="*/ 22 w 1230"/>
                <a:gd name="T57" fmla="*/ 63 h 1074"/>
                <a:gd name="T58" fmla="*/ 20 w 1230"/>
                <a:gd name="T59" fmla="*/ 65 h 1074"/>
                <a:gd name="T60" fmla="*/ 18 w 1230"/>
                <a:gd name="T61" fmla="*/ 67 h 1074"/>
                <a:gd name="T62" fmla="*/ 16 w 1230"/>
                <a:gd name="T63" fmla="*/ 70 h 1074"/>
                <a:gd name="T64" fmla="*/ 13 w 1230"/>
                <a:gd name="T65" fmla="*/ 71 h 1074"/>
                <a:gd name="T66" fmla="*/ 10 w 1230"/>
                <a:gd name="T67" fmla="*/ 74 h 1074"/>
                <a:gd name="T68" fmla="*/ 7 w 1230"/>
                <a:gd name="T69" fmla="*/ 76 h 1074"/>
                <a:gd name="T70" fmla="*/ 7 w 1230"/>
                <a:gd name="T71" fmla="*/ 79 h 1074"/>
                <a:gd name="T72" fmla="*/ 7 w 1230"/>
                <a:gd name="T73" fmla="*/ 81 h 1074"/>
                <a:gd name="T74" fmla="*/ 0 w 1230"/>
                <a:gd name="T75" fmla="*/ 83 h 107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230" h="1074">
                  <a:moveTo>
                    <a:pt x="1230" y="0"/>
                  </a:moveTo>
                  <a:lnTo>
                    <a:pt x="1211" y="12"/>
                  </a:lnTo>
                  <a:lnTo>
                    <a:pt x="1193" y="31"/>
                  </a:lnTo>
                  <a:lnTo>
                    <a:pt x="1181" y="43"/>
                  </a:lnTo>
                  <a:lnTo>
                    <a:pt x="1162" y="55"/>
                  </a:lnTo>
                  <a:lnTo>
                    <a:pt x="1144" y="74"/>
                  </a:lnTo>
                  <a:lnTo>
                    <a:pt x="1132" y="86"/>
                  </a:lnTo>
                  <a:lnTo>
                    <a:pt x="1113" y="98"/>
                  </a:lnTo>
                  <a:lnTo>
                    <a:pt x="1095" y="117"/>
                  </a:lnTo>
                  <a:lnTo>
                    <a:pt x="1082" y="129"/>
                  </a:lnTo>
                  <a:lnTo>
                    <a:pt x="1064" y="141"/>
                  </a:lnTo>
                  <a:lnTo>
                    <a:pt x="1045" y="160"/>
                  </a:lnTo>
                  <a:lnTo>
                    <a:pt x="1033" y="172"/>
                  </a:lnTo>
                  <a:lnTo>
                    <a:pt x="1015" y="184"/>
                  </a:lnTo>
                  <a:lnTo>
                    <a:pt x="996" y="203"/>
                  </a:lnTo>
                  <a:lnTo>
                    <a:pt x="984" y="215"/>
                  </a:lnTo>
                  <a:lnTo>
                    <a:pt x="966" y="227"/>
                  </a:lnTo>
                  <a:lnTo>
                    <a:pt x="947" y="246"/>
                  </a:lnTo>
                  <a:lnTo>
                    <a:pt x="935" y="258"/>
                  </a:lnTo>
                  <a:lnTo>
                    <a:pt x="916" y="270"/>
                  </a:lnTo>
                  <a:lnTo>
                    <a:pt x="898" y="288"/>
                  </a:lnTo>
                  <a:lnTo>
                    <a:pt x="886" y="301"/>
                  </a:lnTo>
                  <a:lnTo>
                    <a:pt x="867" y="313"/>
                  </a:lnTo>
                  <a:lnTo>
                    <a:pt x="849" y="331"/>
                  </a:lnTo>
                  <a:lnTo>
                    <a:pt x="836" y="344"/>
                  </a:lnTo>
                  <a:lnTo>
                    <a:pt x="818" y="356"/>
                  </a:lnTo>
                  <a:lnTo>
                    <a:pt x="800" y="374"/>
                  </a:lnTo>
                  <a:lnTo>
                    <a:pt x="787" y="387"/>
                  </a:lnTo>
                  <a:lnTo>
                    <a:pt x="769" y="399"/>
                  </a:lnTo>
                  <a:lnTo>
                    <a:pt x="750" y="417"/>
                  </a:lnTo>
                  <a:lnTo>
                    <a:pt x="738" y="430"/>
                  </a:lnTo>
                  <a:lnTo>
                    <a:pt x="720" y="442"/>
                  </a:lnTo>
                  <a:lnTo>
                    <a:pt x="701" y="460"/>
                  </a:lnTo>
                  <a:lnTo>
                    <a:pt x="689" y="473"/>
                  </a:lnTo>
                  <a:lnTo>
                    <a:pt x="670" y="485"/>
                  </a:lnTo>
                  <a:lnTo>
                    <a:pt x="652" y="503"/>
                  </a:lnTo>
                  <a:lnTo>
                    <a:pt x="640" y="516"/>
                  </a:lnTo>
                  <a:lnTo>
                    <a:pt x="621" y="528"/>
                  </a:lnTo>
                  <a:lnTo>
                    <a:pt x="603" y="546"/>
                  </a:lnTo>
                  <a:lnTo>
                    <a:pt x="591" y="559"/>
                  </a:lnTo>
                  <a:lnTo>
                    <a:pt x="572" y="571"/>
                  </a:lnTo>
                  <a:lnTo>
                    <a:pt x="554" y="589"/>
                  </a:lnTo>
                  <a:lnTo>
                    <a:pt x="541" y="601"/>
                  </a:lnTo>
                  <a:lnTo>
                    <a:pt x="523" y="614"/>
                  </a:lnTo>
                  <a:lnTo>
                    <a:pt x="504" y="626"/>
                  </a:lnTo>
                  <a:lnTo>
                    <a:pt x="492" y="644"/>
                  </a:lnTo>
                  <a:lnTo>
                    <a:pt x="474" y="657"/>
                  </a:lnTo>
                  <a:lnTo>
                    <a:pt x="455" y="669"/>
                  </a:lnTo>
                  <a:lnTo>
                    <a:pt x="443" y="687"/>
                  </a:lnTo>
                  <a:lnTo>
                    <a:pt x="425" y="700"/>
                  </a:lnTo>
                  <a:lnTo>
                    <a:pt x="406" y="712"/>
                  </a:lnTo>
                  <a:lnTo>
                    <a:pt x="394" y="730"/>
                  </a:lnTo>
                  <a:lnTo>
                    <a:pt x="375" y="743"/>
                  </a:lnTo>
                  <a:lnTo>
                    <a:pt x="357" y="755"/>
                  </a:lnTo>
                  <a:lnTo>
                    <a:pt x="345" y="773"/>
                  </a:lnTo>
                  <a:lnTo>
                    <a:pt x="326" y="786"/>
                  </a:lnTo>
                  <a:lnTo>
                    <a:pt x="308" y="798"/>
                  </a:lnTo>
                  <a:lnTo>
                    <a:pt x="295" y="816"/>
                  </a:lnTo>
                  <a:lnTo>
                    <a:pt x="277" y="829"/>
                  </a:lnTo>
                  <a:lnTo>
                    <a:pt x="259" y="841"/>
                  </a:lnTo>
                  <a:lnTo>
                    <a:pt x="246" y="859"/>
                  </a:lnTo>
                  <a:lnTo>
                    <a:pt x="228" y="872"/>
                  </a:lnTo>
                  <a:lnTo>
                    <a:pt x="209" y="884"/>
                  </a:lnTo>
                  <a:lnTo>
                    <a:pt x="197" y="902"/>
                  </a:lnTo>
                  <a:lnTo>
                    <a:pt x="179" y="914"/>
                  </a:lnTo>
                  <a:lnTo>
                    <a:pt x="160" y="927"/>
                  </a:lnTo>
                  <a:lnTo>
                    <a:pt x="148" y="945"/>
                  </a:lnTo>
                  <a:lnTo>
                    <a:pt x="129" y="957"/>
                  </a:lnTo>
                  <a:lnTo>
                    <a:pt x="111" y="970"/>
                  </a:lnTo>
                  <a:lnTo>
                    <a:pt x="99" y="988"/>
                  </a:lnTo>
                  <a:lnTo>
                    <a:pt x="80" y="1000"/>
                  </a:lnTo>
                  <a:lnTo>
                    <a:pt x="62" y="1013"/>
                  </a:lnTo>
                  <a:lnTo>
                    <a:pt x="50" y="1031"/>
                  </a:lnTo>
                  <a:lnTo>
                    <a:pt x="31" y="1043"/>
                  </a:lnTo>
                  <a:lnTo>
                    <a:pt x="13" y="1056"/>
                  </a:lnTo>
                  <a:lnTo>
                    <a:pt x="0" y="1074"/>
                  </a:lnTo>
                </a:path>
              </a:pathLst>
            </a:custGeom>
            <a:solidFill>
              <a:srgbClr val="0000FF"/>
            </a:solidFill>
            <a:ln w="9525">
              <a:solidFill>
                <a:srgbClr val="000000"/>
              </a:solidFill>
              <a:prstDash val="solid"/>
              <a:round/>
              <a:headEnd/>
              <a:tailEnd/>
            </a:ln>
          </p:spPr>
          <p:txBody>
            <a:bodyPr/>
            <a:lstStyle/>
            <a:p>
              <a:endParaRPr lang="en-US"/>
            </a:p>
          </p:txBody>
        </p:sp>
        <p:sp>
          <p:nvSpPr>
            <p:cNvPr id="315887" name="Freeform 491">
              <a:extLst>
                <a:ext uri="{FF2B5EF4-FFF2-40B4-BE49-F238E27FC236}">
                  <a16:creationId xmlns:a16="http://schemas.microsoft.com/office/drawing/2014/main" id="{56B9EA87-686A-1534-2257-0D8968CA3BFD}"/>
                </a:ext>
              </a:extLst>
            </p:cNvPr>
            <p:cNvSpPr>
              <a:spLocks/>
            </p:cNvSpPr>
            <p:nvPr/>
          </p:nvSpPr>
          <p:spPr bwMode="auto">
            <a:xfrm>
              <a:off x="2146" y="2629"/>
              <a:ext cx="1150" cy="1004"/>
            </a:xfrm>
            <a:custGeom>
              <a:avLst/>
              <a:gdLst>
                <a:gd name="T0" fmla="*/ 93 w 1230"/>
                <a:gd name="T1" fmla="*/ 7 h 1074"/>
                <a:gd name="T2" fmla="*/ 93 w 1230"/>
                <a:gd name="T3" fmla="*/ 7 h 1074"/>
                <a:gd name="T4" fmla="*/ 88 w 1230"/>
                <a:gd name="T5" fmla="*/ 7 h 1074"/>
                <a:gd name="T6" fmla="*/ 87 w 1230"/>
                <a:gd name="T7" fmla="*/ 7 h 1074"/>
                <a:gd name="T8" fmla="*/ 84 w 1230"/>
                <a:gd name="T9" fmla="*/ 10 h 1074"/>
                <a:gd name="T10" fmla="*/ 81 w 1230"/>
                <a:gd name="T11" fmla="*/ 13 h 1074"/>
                <a:gd name="T12" fmla="*/ 79 w 1230"/>
                <a:gd name="T13" fmla="*/ 15 h 1074"/>
                <a:gd name="T14" fmla="*/ 76 w 1230"/>
                <a:gd name="T15" fmla="*/ 18 h 1074"/>
                <a:gd name="T16" fmla="*/ 74 w 1230"/>
                <a:gd name="T17" fmla="*/ 20 h 1074"/>
                <a:gd name="T18" fmla="*/ 71 w 1230"/>
                <a:gd name="T19" fmla="*/ 21 h 1074"/>
                <a:gd name="T20" fmla="*/ 69 w 1230"/>
                <a:gd name="T21" fmla="*/ 24 h 1074"/>
                <a:gd name="T22" fmla="*/ 66 w 1230"/>
                <a:gd name="T23" fmla="*/ 26 h 1074"/>
                <a:gd name="T24" fmla="*/ 63 w 1230"/>
                <a:gd name="T25" fmla="*/ 28 h 1074"/>
                <a:gd name="T26" fmla="*/ 61 w 1230"/>
                <a:gd name="T27" fmla="*/ 30 h 1074"/>
                <a:gd name="T28" fmla="*/ 58 w 1230"/>
                <a:gd name="T29" fmla="*/ 32 h 1074"/>
                <a:gd name="T30" fmla="*/ 57 w 1230"/>
                <a:gd name="T31" fmla="*/ 34 h 1074"/>
                <a:gd name="T32" fmla="*/ 54 w 1230"/>
                <a:gd name="T33" fmla="*/ 36 h 1074"/>
                <a:gd name="T34" fmla="*/ 50 w 1230"/>
                <a:gd name="T35" fmla="*/ 38 h 1074"/>
                <a:gd name="T36" fmla="*/ 48 w 1230"/>
                <a:gd name="T37" fmla="*/ 41 h 1074"/>
                <a:gd name="T38" fmla="*/ 47 w 1230"/>
                <a:gd name="T39" fmla="*/ 44 h 1074"/>
                <a:gd name="T40" fmla="*/ 44 w 1230"/>
                <a:gd name="T41" fmla="*/ 47 h 1074"/>
                <a:gd name="T42" fmla="*/ 41 w 1230"/>
                <a:gd name="T43" fmla="*/ 47 h 1074"/>
                <a:gd name="T44" fmla="*/ 38 w 1230"/>
                <a:gd name="T45" fmla="*/ 50 h 1074"/>
                <a:gd name="T46" fmla="*/ 36 w 1230"/>
                <a:gd name="T47" fmla="*/ 51 h 1074"/>
                <a:gd name="T48" fmla="*/ 34 w 1230"/>
                <a:gd name="T49" fmla="*/ 54 h 1074"/>
                <a:gd name="T50" fmla="*/ 32 w 1230"/>
                <a:gd name="T51" fmla="*/ 57 h 1074"/>
                <a:gd name="T52" fmla="*/ 28 w 1230"/>
                <a:gd name="T53" fmla="*/ 58 h 1074"/>
                <a:gd name="T54" fmla="*/ 26 w 1230"/>
                <a:gd name="T55" fmla="*/ 61 h 1074"/>
                <a:gd name="T56" fmla="*/ 22 w 1230"/>
                <a:gd name="T57" fmla="*/ 63 h 1074"/>
                <a:gd name="T58" fmla="*/ 20 w 1230"/>
                <a:gd name="T59" fmla="*/ 65 h 1074"/>
                <a:gd name="T60" fmla="*/ 18 w 1230"/>
                <a:gd name="T61" fmla="*/ 67 h 1074"/>
                <a:gd name="T62" fmla="*/ 16 w 1230"/>
                <a:gd name="T63" fmla="*/ 70 h 1074"/>
                <a:gd name="T64" fmla="*/ 13 w 1230"/>
                <a:gd name="T65" fmla="*/ 71 h 1074"/>
                <a:gd name="T66" fmla="*/ 10 w 1230"/>
                <a:gd name="T67" fmla="*/ 74 h 1074"/>
                <a:gd name="T68" fmla="*/ 7 w 1230"/>
                <a:gd name="T69" fmla="*/ 76 h 1074"/>
                <a:gd name="T70" fmla="*/ 7 w 1230"/>
                <a:gd name="T71" fmla="*/ 79 h 1074"/>
                <a:gd name="T72" fmla="*/ 7 w 1230"/>
                <a:gd name="T73" fmla="*/ 81 h 1074"/>
                <a:gd name="T74" fmla="*/ 0 w 1230"/>
                <a:gd name="T75" fmla="*/ 83 h 107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230" h="1074">
                  <a:moveTo>
                    <a:pt x="1230" y="0"/>
                  </a:moveTo>
                  <a:lnTo>
                    <a:pt x="1211" y="12"/>
                  </a:lnTo>
                  <a:lnTo>
                    <a:pt x="1193" y="31"/>
                  </a:lnTo>
                  <a:lnTo>
                    <a:pt x="1181" y="43"/>
                  </a:lnTo>
                  <a:lnTo>
                    <a:pt x="1162" y="55"/>
                  </a:lnTo>
                  <a:lnTo>
                    <a:pt x="1144" y="74"/>
                  </a:lnTo>
                  <a:lnTo>
                    <a:pt x="1132" y="86"/>
                  </a:lnTo>
                  <a:lnTo>
                    <a:pt x="1113" y="98"/>
                  </a:lnTo>
                  <a:lnTo>
                    <a:pt x="1095" y="117"/>
                  </a:lnTo>
                  <a:lnTo>
                    <a:pt x="1082" y="129"/>
                  </a:lnTo>
                  <a:lnTo>
                    <a:pt x="1064" y="141"/>
                  </a:lnTo>
                  <a:lnTo>
                    <a:pt x="1045" y="160"/>
                  </a:lnTo>
                  <a:lnTo>
                    <a:pt x="1033" y="172"/>
                  </a:lnTo>
                  <a:lnTo>
                    <a:pt x="1015" y="184"/>
                  </a:lnTo>
                  <a:lnTo>
                    <a:pt x="996" y="203"/>
                  </a:lnTo>
                  <a:lnTo>
                    <a:pt x="984" y="215"/>
                  </a:lnTo>
                  <a:lnTo>
                    <a:pt x="966" y="227"/>
                  </a:lnTo>
                  <a:lnTo>
                    <a:pt x="947" y="246"/>
                  </a:lnTo>
                  <a:lnTo>
                    <a:pt x="935" y="258"/>
                  </a:lnTo>
                  <a:lnTo>
                    <a:pt x="916" y="270"/>
                  </a:lnTo>
                  <a:lnTo>
                    <a:pt x="898" y="288"/>
                  </a:lnTo>
                  <a:lnTo>
                    <a:pt x="886" y="301"/>
                  </a:lnTo>
                  <a:lnTo>
                    <a:pt x="867" y="313"/>
                  </a:lnTo>
                  <a:lnTo>
                    <a:pt x="849" y="331"/>
                  </a:lnTo>
                  <a:lnTo>
                    <a:pt x="836" y="344"/>
                  </a:lnTo>
                  <a:lnTo>
                    <a:pt x="818" y="356"/>
                  </a:lnTo>
                  <a:lnTo>
                    <a:pt x="800" y="374"/>
                  </a:lnTo>
                  <a:lnTo>
                    <a:pt x="787" y="387"/>
                  </a:lnTo>
                  <a:lnTo>
                    <a:pt x="769" y="399"/>
                  </a:lnTo>
                  <a:lnTo>
                    <a:pt x="750" y="417"/>
                  </a:lnTo>
                  <a:lnTo>
                    <a:pt x="738" y="430"/>
                  </a:lnTo>
                  <a:lnTo>
                    <a:pt x="720" y="442"/>
                  </a:lnTo>
                  <a:lnTo>
                    <a:pt x="701" y="460"/>
                  </a:lnTo>
                  <a:lnTo>
                    <a:pt x="689" y="473"/>
                  </a:lnTo>
                  <a:lnTo>
                    <a:pt x="670" y="485"/>
                  </a:lnTo>
                  <a:lnTo>
                    <a:pt x="652" y="503"/>
                  </a:lnTo>
                  <a:lnTo>
                    <a:pt x="640" y="516"/>
                  </a:lnTo>
                  <a:lnTo>
                    <a:pt x="621" y="528"/>
                  </a:lnTo>
                  <a:lnTo>
                    <a:pt x="603" y="546"/>
                  </a:lnTo>
                  <a:lnTo>
                    <a:pt x="591" y="559"/>
                  </a:lnTo>
                  <a:lnTo>
                    <a:pt x="572" y="571"/>
                  </a:lnTo>
                  <a:lnTo>
                    <a:pt x="554" y="589"/>
                  </a:lnTo>
                  <a:lnTo>
                    <a:pt x="541" y="601"/>
                  </a:lnTo>
                  <a:lnTo>
                    <a:pt x="523" y="614"/>
                  </a:lnTo>
                  <a:lnTo>
                    <a:pt x="504" y="626"/>
                  </a:lnTo>
                  <a:lnTo>
                    <a:pt x="492" y="644"/>
                  </a:lnTo>
                  <a:lnTo>
                    <a:pt x="474" y="657"/>
                  </a:lnTo>
                  <a:lnTo>
                    <a:pt x="455" y="669"/>
                  </a:lnTo>
                  <a:lnTo>
                    <a:pt x="443" y="687"/>
                  </a:lnTo>
                  <a:lnTo>
                    <a:pt x="425" y="700"/>
                  </a:lnTo>
                  <a:lnTo>
                    <a:pt x="406" y="712"/>
                  </a:lnTo>
                  <a:lnTo>
                    <a:pt x="394" y="730"/>
                  </a:lnTo>
                  <a:lnTo>
                    <a:pt x="375" y="743"/>
                  </a:lnTo>
                  <a:lnTo>
                    <a:pt x="357" y="755"/>
                  </a:lnTo>
                  <a:lnTo>
                    <a:pt x="345" y="773"/>
                  </a:lnTo>
                  <a:lnTo>
                    <a:pt x="326" y="786"/>
                  </a:lnTo>
                  <a:lnTo>
                    <a:pt x="308" y="798"/>
                  </a:lnTo>
                  <a:lnTo>
                    <a:pt x="295" y="816"/>
                  </a:lnTo>
                  <a:lnTo>
                    <a:pt x="277" y="829"/>
                  </a:lnTo>
                  <a:lnTo>
                    <a:pt x="259" y="841"/>
                  </a:lnTo>
                  <a:lnTo>
                    <a:pt x="246" y="859"/>
                  </a:lnTo>
                  <a:lnTo>
                    <a:pt x="228" y="872"/>
                  </a:lnTo>
                  <a:lnTo>
                    <a:pt x="209" y="884"/>
                  </a:lnTo>
                  <a:lnTo>
                    <a:pt x="197" y="902"/>
                  </a:lnTo>
                  <a:lnTo>
                    <a:pt x="179" y="914"/>
                  </a:lnTo>
                  <a:lnTo>
                    <a:pt x="160" y="927"/>
                  </a:lnTo>
                  <a:lnTo>
                    <a:pt x="148" y="945"/>
                  </a:lnTo>
                  <a:lnTo>
                    <a:pt x="129" y="957"/>
                  </a:lnTo>
                  <a:lnTo>
                    <a:pt x="111" y="970"/>
                  </a:lnTo>
                  <a:lnTo>
                    <a:pt x="99" y="988"/>
                  </a:lnTo>
                  <a:lnTo>
                    <a:pt x="80" y="1000"/>
                  </a:lnTo>
                  <a:lnTo>
                    <a:pt x="62" y="1013"/>
                  </a:lnTo>
                  <a:lnTo>
                    <a:pt x="50" y="1031"/>
                  </a:lnTo>
                  <a:lnTo>
                    <a:pt x="31" y="1043"/>
                  </a:lnTo>
                  <a:lnTo>
                    <a:pt x="13" y="1056"/>
                  </a:lnTo>
                  <a:lnTo>
                    <a:pt x="0" y="1074"/>
                  </a:lnTo>
                </a:path>
              </a:pathLst>
            </a:custGeom>
            <a:solidFill>
              <a:srgbClr val="0000FF"/>
            </a:solidFill>
            <a:ln w="9525">
              <a:solidFill>
                <a:srgbClr val="000000"/>
              </a:solidFill>
              <a:prstDash val="solid"/>
              <a:round/>
              <a:headEnd/>
              <a:tailEnd/>
            </a:ln>
          </p:spPr>
          <p:txBody>
            <a:bodyPr/>
            <a:lstStyle/>
            <a:p>
              <a:endParaRPr lang="en-US"/>
            </a:p>
          </p:txBody>
        </p:sp>
        <p:sp>
          <p:nvSpPr>
            <p:cNvPr id="315888" name="Freeform 492">
              <a:extLst>
                <a:ext uri="{FF2B5EF4-FFF2-40B4-BE49-F238E27FC236}">
                  <a16:creationId xmlns:a16="http://schemas.microsoft.com/office/drawing/2014/main" id="{FE1CFAEB-5382-3580-905E-22CA8885E3F5}"/>
                </a:ext>
              </a:extLst>
            </p:cNvPr>
            <p:cNvSpPr>
              <a:spLocks/>
            </p:cNvSpPr>
            <p:nvPr/>
          </p:nvSpPr>
          <p:spPr bwMode="auto">
            <a:xfrm>
              <a:off x="2146" y="2629"/>
              <a:ext cx="1150" cy="1004"/>
            </a:xfrm>
            <a:custGeom>
              <a:avLst/>
              <a:gdLst>
                <a:gd name="T0" fmla="*/ 93 w 1230"/>
                <a:gd name="T1" fmla="*/ 7 h 1074"/>
                <a:gd name="T2" fmla="*/ 93 w 1230"/>
                <a:gd name="T3" fmla="*/ 7 h 1074"/>
                <a:gd name="T4" fmla="*/ 88 w 1230"/>
                <a:gd name="T5" fmla="*/ 7 h 1074"/>
                <a:gd name="T6" fmla="*/ 87 w 1230"/>
                <a:gd name="T7" fmla="*/ 7 h 1074"/>
                <a:gd name="T8" fmla="*/ 84 w 1230"/>
                <a:gd name="T9" fmla="*/ 10 h 1074"/>
                <a:gd name="T10" fmla="*/ 81 w 1230"/>
                <a:gd name="T11" fmla="*/ 13 h 1074"/>
                <a:gd name="T12" fmla="*/ 79 w 1230"/>
                <a:gd name="T13" fmla="*/ 15 h 1074"/>
                <a:gd name="T14" fmla="*/ 76 w 1230"/>
                <a:gd name="T15" fmla="*/ 18 h 1074"/>
                <a:gd name="T16" fmla="*/ 74 w 1230"/>
                <a:gd name="T17" fmla="*/ 20 h 1074"/>
                <a:gd name="T18" fmla="*/ 71 w 1230"/>
                <a:gd name="T19" fmla="*/ 21 h 1074"/>
                <a:gd name="T20" fmla="*/ 69 w 1230"/>
                <a:gd name="T21" fmla="*/ 24 h 1074"/>
                <a:gd name="T22" fmla="*/ 66 w 1230"/>
                <a:gd name="T23" fmla="*/ 26 h 1074"/>
                <a:gd name="T24" fmla="*/ 63 w 1230"/>
                <a:gd name="T25" fmla="*/ 28 h 1074"/>
                <a:gd name="T26" fmla="*/ 61 w 1230"/>
                <a:gd name="T27" fmla="*/ 30 h 1074"/>
                <a:gd name="T28" fmla="*/ 58 w 1230"/>
                <a:gd name="T29" fmla="*/ 32 h 1074"/>
                <a:gd name="T30" fmla="*/ 57 w 1230"/>
                <a:gd name="T31" fmla="*/ 34 h 1074"/>
                <a:gd name="T32" fmla="*/ 54 w 1230"/>
                <a:gd name="T33" fmla="*/ 36 h 1074"/>
                <a:gd name="T34" fmla="*/ 50 w 1230"/>
                <a:gd name="T35" fmla="*/ 38 h 1074"/>
                <a:gd name="T36" fmla="*/ 48 w 1230"/>
                <a:gd name="T37" fmla="*/ 41 h 1074"/>
                <a:gd name="T38" fmla="*/ 47 w 1230"/>
                <a:gd name="T39" fmla="*/ 44 h 1074"/>
                <a:gd name="T40" fmla="*/ 44 w 1230"/>
                <a:gd name="T41" fmla="*/ 47 h 1074"/>
                <a:gd name="T42" fmla="*/ 41 w 1230"/>
                <a:gd name="T43" fmla="*/ 47 h 1074"/>
                <a:gd name="T44" fmla="*/ 38 w 1230"/>
                <a:gd name="T45" fmla="*/ 50 h 1074"/>
                <a:gd name="T46" fmla="*/ 36 w 1230"/>
                <a:gd name="T47" fmla="*/ 51 h 1074"/>
                <a:gd name="T48" fmla="*/ 34 w 1230"/>
                <a:gd name="T49" fmla="*/ 54 h 1074"/>
                <a:gd name="T50" fmla="*/ 32 w 1230"/>
                <a:gd name="T51" fmla="*/ 57 h 1074"/>
                <a:gd name="T52" fmla="*/ 28 w 1230"/>
                <a:gd name="T53" fmla="*/ 58 h 1074"/>
                <a:gd name="T54" fmla="*/ 26 w 1230"/>
                <a:gd name="T55" fmla="*/ 61 h 1074"/>
                <a:gd name="T56" fmla="*/ 22 w 1230"/>
                <a:gd name="T57" fmla="*/ 63 h 1074"/>
                <a:gd name="T58" fmla="*/ 20 w 1230"/>
                <a:gd name="T59" fmla="*/ 65 h 1074"/>
                <a:gd name="T60" fmla="*/ 18 w 1230"/>
                <a:gd name="T61" fmla="*/ 67 h 1074"/>
                <a:gd name="T62" fmla="*/ 16 w 1230"/>
                <a:gd name="T63" fmla="*/ 70 h 1074"/>
                <a:gd name="T64" fmla="*/ 13 w 1230"/>
                <a:gd name="T65" fmla="*/ 71 h 1074"/>
                <a:gd name="T66" fmla="*/ 10 w 1230"/>
                <a:gd name="T67" fmla="*/ 74 h 1074"/>
                <a:gd name="T68" fmla="*/ 7 w 1230"/>
                <a:gd name="T69" fmla="*/ 76 h 1074"/>
                <a:gd name="T70" fmla="*/ 7 w 1230"/>
                <a:gd name="T71" fmla="*/ 79 h 1074"/>
                <a:gd name="T72" fmla="*/ 7 w 1230"/>
                <a:gd name="T73" fmla="*/ 81 h 1074"/>
                <a:gd name="T74" fmla="*/ 0 w 1230"/>
                <a:gd name="T75" fmla="*/ 83 h 107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230" h="1074">
                  <a:moveTo>
                    <a:pt x="1230" y="0"/>
                  </a:moveTo>
                  <a:lnTo>
                    <a:pt x="1211" y="12"/>
                  </a:lnTo>
                  <a:lnTo>
                    <a:pt x="1193" y="31"/>
                  </a:lnTo>
                  <a:lnTo>
                    <a:pt x="1181" y="43"/>
                  </a:lnTo>
                  <a:lnTo>
                    <a:pt x="1162" y="55"/>
                  </a:lnTo>
                  <a:lnTo>
                    <a:pt x="1144" y="74"/>
                  </a:lnTo>
                  <a:lnTo>
                    <a:pt x="1132" y="86"/>
                  </a:lnTo>
                  <a:lnTo>
                    <a:pt x="1113" y="98"/>
                  </a:lnTo>
                  <a:lnTo>
                    <a:pt x="1095" y="117"/>
                  </a:lnTo>
                  <a:lnTo>
                    <a:pt x="1082" y="129"/>
                  </a:lnTo>
                  <a:lnTo>
                    <a:pt x="1064" y="141"/>
                  </a:lnTo>
                  <a:lnTo>
                    <a:pt x="1045" y="160"/>
                  </a:lnTo>
                  <a:lnTo>
                    <a:pt x="1033" y="172"/>
                  </a:lnTo>
                  <a:lnTo>
                    <a:pt x="1015" y="184"/>
                  </a:lnTo>
                  <a:lnTo>
                    <a:pt x="996" y="203"/>
                  </a:lnTo>
                  <a:lnTo>
                    <a:pt x="984" y="215"/>
                  </a:lnTo>
                  <a:lnTo>
                    <a:pt x="966" y="227"/>
                  </a:lnTo>
                  <a:lnTo>
                    <a:pt x="947" y="246"/>
                  </a:lnTo>
                  <a:lnTo>
                    <a:pt x="935" y="258"/>
                  </a:lnTo>
                  <a:lnTo>
                    <a:pt x="916" y="270"/>
                  </a:lnTo>
                  <a:lnTo>
                    <a:pt x="898" y="288"/>
                  </a:lnTo>
                  <a:lnTo>
                    <a:pt x="886" y="301"/>
                  </a:lnTo>
                  <a:lnTo>
                    <a:pt x="867" y="313"/>
                  </a:lnTo>
                  <a:lnTo>
                    <a:pt x="849" y="331"/>
                  </a:lnTo>
                  <a:lnTo>
                    <a:pt x="836" y="344"/>
                  </a:lnTo>
                  <a:lnTo>
                    <a:pt x="818" y="356"/>
                  </a:lnTo>
                  <a:lnTo>
                    <a:pt x="800" y="374"/>
                  </a:lnTo>
                  <a:lnTo>
                    <a:pt x="787" y="387"/>
                  </a:lnTo>
                  <a:lnTo>
                    <a:pt x="769" y="399"/>
                  </a:lnTo>
                  <a:lnTo>
                    <a:pt x="750" y="417"/>
                  </a:lnTo>
                  <a:lnTo>
                    <a:pt x="738" y="430"/>
                  </a:lnTo>
                  <a:lnTo>
                    <a:pt x="720" y="442"/>
                  </a:lnTo>
                  <a:lnTo>
                    <a:pt x="701" y="460"/>
                  </a:lnTo>
                  <a:lnTo>
                    <a:pt x="689" y="473"/>
                  </a:lnTo>
                  <a:lnTo>
                    <a:pt x="670" y="485"/>
                  </a:lnTo>
                  <a:lnTo>
                    <a:pt x="652" y="503"/>
                  </a:lnTo>
                  <a:lnTo>
                    <a:pt x="640" y="516"/>
                  </a:lnTo>
                  <a:lnTo>
                    <a:pt x="621" y="528"/>
                  </a:lnTo>
                  <a:lnTo>
                    <a:pt x="603" y="546"/>
                  </a:lnTo>
                  <a:lnTo>
                    <a:pt x="591" y="559"/>
                  </a:lnTo>
                  <a:lnTo>
                    <a:pt x="572" y="571"/>
                  </a:lnTo>
                  <a:lnTo>
                    <a:pt x="554" y="589"/>
                  </a:lnTo>
                  <a:lnTo>
                    <a:pt x="541" y="601"/>
                  </a:lnTo>
                  <a:lnTo>
                    <a:pt x="523" y="614"/>
                  </a:lnTo>
                  <a:lnTo>
                    <a:pt x="504" y="626"/>
                  </a:lnTo>
                  <a:lnTo>
                    <a:pt x="492" y="644"/>
                  </a:lnTo>
                  <a:lnTo>
                    <a:pt x="474" y="657"/>
                  </a:lnTo>
                  <a:lnTo>
                    <a:pt x="455" y="669"/>
                  </a:lnTo>
                  <a:lnTo>
                    <a:pt x="443" y="687"/>
                  </a:lnTo>
                  <a:lnTo>
                    <a:pt x="425" y="700"/>
                  </a:lnTo>
                  <a:lnTo>
                    <a:pt x="406" y="712"/>
                  </a:lnTo>
                  <a:lnTo>
                    <a:pt x="394" y="730"/>
                  </a:lnTo>
                  <a:lnTo>
                    <a:pt x="375" y="743"/>
                  </a:lnTo>
                  <a:lnTo>
                    <a:pt x="357" y="755"/>
                  </a:lnTo>
                  <a:lnTo>
                    <a:pt x="345" y="773"/>
                  </a:lnTo>
                  <a:lnTo>
                    <a:pt x="326" y="786"/>
                  </a:lnTo>
                  <a:lnTo>
                    <a:pt x="308" y="798"/>
                  </a:lnTo>
                  <a:lnTo>
                    <a:pt x="295" y="816"/>
                  </a:lnTo>
                  <a:lnTo>
                    <a:pt x="277" y="829"/>
                  </a:lnTo>
                  <a:lnTo>
                    <a:pt x="259" y="841"/>
                  </a:lnTo>
                  <a:lnTo>
                    <a:pt x="246" y="859"/>
                  </a:lnTo>
                  <a:lnTo>
                    <a:pt x="228" y="872"/>
                  </a:lnTo>
                  <a:lnTo>
                    <a:pt x="209" y="884"/>
                  </a:lnTo>
                  <a:lnTo>
                    <a:pt x="197" y="902"/>
                  </a:lnTo>
                  <a:lnTo>
                    <a:pt x="179" y="914"/>
                  </a:lnTo>
                  <a:lnTo>
                    <a:pt x="160" y="927"/>
                  </a:lnTo>
                  <a:lnTo>
                    <a:pt x="148" y="945"/>
                  </a:lnTo>
                  <a:lnTo>
                    <a:pt x="129" y="957"/>
                  </a:lnTo>
                  <a:lnTo>
                    <a:pt x="111" y="970"/>
                  </a:lnTo>
                  <a:lnTo>
                    <a:pt x="99" y="988"/>
                  </a:lnTo>
                  <a:lnTo>
                    <a:pt x="80" y="1000"/>
                  </a:lnTo>
                  <a:lnTo>
                    <a:pt x="62" y="1013"/>
                  </a:lnTo>
                  <a:lnTo>
                    <a:pt x="50" y="1031"/>
                  </a:lnTo>
                  <a:lnTo>
                    <a:pt x="31" y="1043"/>
                  </a:lnTo>
                  <a:lnTo>
                    <a:pt x="13" y="1056"/>
                  </a:lnTo>
                  <a:lnTo>
                    <a:pt x="0" y="1074"/>
                  </a:lnTo>
                </a:path>
              </a:pathLst>
            </a:custGeom>
            <a:solidFill>
              <a:srgbClr val="0000FF"/>
            </a:solidFill>
            <a:ln w="9525">
              <a:solidFill>
                <a:srgbClr val="000000"/>
              </a:solidFill>
              <a:prstDash val="solid"/>
              <a:round/>
              <a:headEnd/>
              <a:tailEnd/>
            </a:ln>
          </p:spPr>
          <p:txBody>
            <a:bodyPr/>
            <a:lstStyle/>
            <a:p>
              <a:endParaRPr lang="en-US"/>
            </a:p>
          </p:txBody>
        </p:sp>
        <p:sp>
          <p:nvSpPr>
            <p:cNvPr id="315889" name="Freeform 493">
              <a:extLst>
                <a:ext uri="{FF2B5EF4-FFF2-40B4-BE49-F238E27FC236}">
                  <a16:creationId xmlns:a16="http://schemas.microsoft.com/office/drawing/2014/main" id="{30213E14-1235-7B75-E6AC-1B81DE544CFF}"/>
                </a:ext>
              </a:extLst>
            </p:cNvPr>
            <p:cNvSpPr>
              <a:spLocks/>
            </p:cNvSpPr>
            <p:nvPr/>
          </p:nvSpPr>
          <p:spPr bwMode="auto">
            <a:xfrm>
              <a:off x="2146" y="2629"/>
              <a:ext cx="1150" cy="1004"/>
            </a:xfrm>
            <a:custGeom>
              <a:avLst/>
              <a:gdLst>
                <a:gd name="T0" fmla="*/ 93 w 1230"/>
                <a:gd name="T1" fmla="*/ 7 h 1074"/>
                <a:gd name="T2" fmla="*/ 93 w 1230"/>
                <a:gd name="T3" fmla="*/ 7 h 1074"/>
                <a:gd name="T4" fmla="*/ 88 w 1230"/>
                <a:gd name="T5" fmla="*/ 7 h 1074"/>
                <a:gd name="T6" fmla="*/ 87 w 1230"/>
                <a:gd name="T7" fmla="*/ 7 h 1074"/>
                <a:gd name="T8" fmla="*/ 84 w 1230"/>
                <a:gd name="T9" fmla="*/ 10 h 1074"/>
                <a:gd name="T10" fmla="*/ 81 w 1230"/>
                <a:gd name="T11" fmla="*/ 13 h 1074"/>
                <a:gd name="T12" fmla="*/ 79 w 1230"/>
                <a:gd name="T13" fmla="*/ 15 h 1074"/>
                <a:gd name="T14" fmla="*/ 76 w 1230"/>
                <a:gd name="T15" fmla="*/ 18 h 1074"/>
                <a:gd name="T16" fmla="*/ 74 w 1230"/>
                <a:gd name="T17" fmla="*/ 20 h 1074"/>
                <a:gd name="T18" fmla="*/ 71 w 1230"/>
                <a:gd name="T19" fmla="*/ 21 h 1074"/>
                <a:gd name="T20" fmla="*/ 69 w 1230"/>
                <a:gd name="T21" fmla="*/ 24 h 1074"/>
                <a:gd name="T22" fmla="*/ 66 w 1230"/>
                <a:gd name="T23" fmla="*/ 26 h 1074"/>
                <a:gd name="T24" fmla="*/ 63 w 1230"/>
                <a:gd name="T25" fmla="*/ 28 h 1074"/>
                <a:gd name="T26" fmla="*/ 61 w 1230"/>
                <a:gd name="T27" fmla="*/ 30 h 1074"/>
                <a:gd name="T28" fmla="*/ 58 w 1230"/>
                <a:gd name="T29" fmla="*/ 32 h 1074"/>
                <a:gd name="T30" fmla="*/ 57 w 1230"/>
                <a:gd name="T31" fmla="*/ 34 h 1074"/>
                <a:gd name="T32" fmla="*/ 54 w 1230"/>
                <a:gd name="T33" fmla="*/ 36 h 1074"/>
                <a:gd name="T34" fmla="*/ 50 w 1230"/>
                <a:gd name="T35" fmla="*/ 38 h 1074"/>
                <a:gd name="T36" fmla="*/ 48 w 1230"/>
                <a:gd name="T37" fmla="*/ 41 h 1074"/>
                <a:gd name="T38" fmla="*/ 47 w 1230"/>
                <a:gd name="T39" fmla="*/ 44 h 1074"/>
                <a:gd name="T40" fmla="*/ 44 w 1230"/>
                <a:gd name="T41" fmla="*/ 47 h 1074"/>
                <a:gd name="T42" fmla="*/ 41 w 1230"/>
                <a:gd name="T43" fmla="*/ 47 h 1074"/>
                <a:gd name="T44" fmla="*/ 38 w 1230"/>
                <a:gd name="T45" fmla="*/ 50 h 1074"/>
                <a:gd name="T46" fmla="*/ 36 w 1230"/>
                <a:gd name="T47" fmla="*/ 51 h 1074"/>
                <a:gd name="T48" fmla="*/ 34 w 1230"/>
                <a:gd name="T49" fmla="*/ 54 h 1074"/>
                <a:gd name="T50" fmla="*/ 32 w 1230"/>
                <a:gd name="T51" fmla="*/ 57 h 1074"/>
                <a:gd name="T52" fmla="*/ 28 w 1230"/>
                <a:gd name="T53" fmla="*/ 58 h 1074"/>
                <a:gd name="T54" fmla="*/ 26 w 1230"/>
                <a:gd name="T55" fmla="*/ 61 h 1074"/>
                <a:gd name="T56" fmla="*/ 22 w 1230"/>
                <a:gd name="T57" fmla="*/ 63 h 1074"/>
                <a:gd name="T58" fmla="*/ 20 w 1230"/>
                <a:gd name="T59" fmla="*/ 65 h 1074"/>
                <a:gd name="T60" fmla="*/ 18 w 1230"/>
                <a:gd name="T61" fmla="*/ 67 h 1074"/>
                <a:gd name="T62" fmla="*/ 16 w 1230"/>
                <a:gd name="T63" fmla="*/ 70 h 1074"/>
                <a:gd name="T64" fmla="*/ 13 w 1230"/>
                <a:gd name="T65" fmla="*/ 71 h 1074"/>
                <a:gd name="T66" fmla="*/ 10 w 1230"/>
                <a:gd name="T67" fmla="*/ 74 h 1074"/>
                <a:gd name="T68" fmla="*/ 7 w 1230"/>
                <a:gd name="T69" fmla="*/ 76 h 1074"/>
                <a:gd name="T70" fmla="*/ 7 w 1230"/>
                <a:gd name="T71" fmla="*/ 79 h 1074"/>
                <a:gd name="T72" fmla="*/ 7 w 1230"/>
                <a:gd name="T73" fmla="*/ 81 h 1074"/>
                <a:gd name="T74" fmla="*/ 0 w 1230"/>
                <a:gd name="T75" fmla="*/ 83 h 107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230" h="1074">
                  <a:moveTo>
                    <a:pt x="1230" y="0"/>
                  </a:moveTo>
                  <a:lnTo>
                    <a:pt x="1211" y="12"/>
                  </a:lnTo>
                  <a:lnTo>
                    <a:pt x="1193" y="31"/>
                  </a:lnTo>
                  <a:lnTo>
                    <a:pt x="1181" y="43"/>
                  </a:lnTo>
                  <a:lnTo>
                    <a:pt x="1162" y="55"/>
                  </a:lnTo>
                  <a:lnTo>
                    <a:pt x="1144" y="74"/>
                  </a:lnTo>
                  <a:lnTo>
                    <a:pt x="1132" y="86"/>
                  </a:lnTo>
                  <a:lnTo>
                    <a:pt x="1113" y="98"/>
                  </a:lnTo>
                  <a:lnTo>
                    <a:pt x="1095" y="117"/>
                  </a:lnTo>
                  <a:lnTo>
                    <a:pt x="1082" y="129"/>
                  </a:lnTo>
                  <a:lnTo>
                    <a:pt x="1064" y="141"/>
                  </a:lnTo>
                  <a:lnTo>
                    <a:pt x="1045" y="160"/>
                  </a:lnTo>
                  <a:lnTo>
                    <a:pt x="1033" y="172"/>
                  </a:lnTo>
                  <a:lnTo>
                    <a:pt x="1015" y="184"/>
                  </a:lnTo>
                  <a:lnTo>
                    <a:pt x="996" y="203"/>
                  </a:lnTo>
                  <a:lnTo>
                    <a:pt x="984" y="215"/>
                  </a:lnTo>
                  <a:lnTo>
                    <a:pt x="966" y="227"/>
                  </a:lnTo>
                  <a:lnTo>
                    <a:pt x="947" y="246"/>
                  </a:lnTo>
                  <a:lnTo>
                    <a:pt x="935" y="258"/>
                  </a:lnTo>
                  <a:lnTo>
                    <a:pt x="916" y="270"/>
                  </a:lnTo>
                  <a:lnTo>
                    <a:pt x="898" y="288"/>
                  </a:lnTo>
                  <a:lnTo>
                    <a:pt x="886" y="301"/>
                  </a:lnTo>
                  <a:lnTo>
                    <a:pt x="867" y="313"/>
                  </a:lnTo>
                  <a:lnTo>
                    <a:pt x="849" y="331"/>
                  </a:lnTo>
                  <a:lnTo>
                    <a:pt x="836" y="344"/>
                  </a:lnTo>
                  <a:lnTo>
                    <a:pt x="818" y="356"/>
                  </a:lnTo>
                  <a:lnTo>
                    <a:pt x="800" y="374"/>
                  </a:lnTo>
                  <a:lnTo>
                    <a:pt x="787" y="387"/>
                  </a:lnTo>
                  <a:lnTo>
                    <a:pt x="769" y="399"/>
                  </a:lnTo>
                  <a:lnTo>
                    <a:pt x="750" y="417"/>
                  </a:lnTo>
                  <a:lnTo>
                    <a:pt x="738" y="430"/>
                  </a:lnTo>
                  <a:lnTo>
                    <a:pt x="720" y="442"/>
                  </a:lnTo>
                  <a:lnTo>
                    <a:pt x="701" y="460"/>
                  </a:lnTo>
                  <a:lnTo>
                    <a:pt x="689" y="473"/>
                  </a:lnTo>
                  <a:lnTo>
                    <a:pt x="670" y="485"/>
                  </a:lnTo>
                  <a:lnTo>
                    <a:pt x="652" y="503"/>
                  </a:lnTo>
                  <a:lnTo>
                    <a:pt x="640" y="516"/>
                  </a:lnTo>
                  <a:lnTo>
                    <a:pt x="621" y="528"/>
                  </a:lnTo>
                  <a:lnTo>
                    <a:pt x="603" y="546"/>
                  </a:lnTo>
                  <a:lnTo>
                    <a:pt x="591" y="559"/>
                  </a:lnTo>
                  <a:lnTo>
                    <a:pt x="572" y="571"/>
                  </a:lnTo>
                  <a:lnTo>
                    <a:pt x="554" y="589"/>
                  </a:lnTo>
                  <a:lnTo>
                    <a:pt x="541" y="601"/>
                  </a:lnTo>
                  <a:lnTo>
                    <a:pt x="523" y="614"/>
                  </a:lnTo>
                  <a:lnTo>
                    <a:pt x="504" y="626"/>
                  </a:lnTo>
                  <a:lnTo>
                    <a:pt x="492" y="644"/>
                  </a:lnTo>
                  <a:lnTo>
                    <a:pt x="474" y="657"/>
                  </a:lnTo>
                  <a:lnTo>
                    <a:pt x="455" y="669"/>
                  </a:lnTo>
                  <a:lnTo>
                    <a:pt x="443" y="687"/>
                  </a:lnTo>
                  <a:lnTo>
                    <a:pt x="425" y="700"/>
                  </a:lnTo>
                  <a:lnTo>
                    <a:pt x="406" y="712"/>
                  </a:lnTo>
                  <a:lnTo>
                    <a:pt x="394" y="730"/>
                  </a:lnTo>
                  <a:lnTo>
                    <a:pt x="375" y="743"/>
                  </a:lnTo>
                  <a:lnTo>
                    <a:pt x="357" y="755"/>
                  </a:lnTo>
                  <a:lnTo>
                    <a:pt x="345" y="773"/>
                  </a:lnTo>
                  <a:lnTo>
                    <a:pt x="326" y="786"/>
                  </a:lnTo>
                  <a:lnTo>
                    <a:pt x="308" y="798"/>
                  </a:lnTo>
                  <a:lnTo>
                    <a:pt x="295" y="816"/>
                  </a:lnTo>
                  <a:lnTo>
                    <a:pt x="277" y="829"/>
                  </a:lnTo>
                  <a:lnTo>
                    <a:pt x="259" y="841"/>
                  </a:lnTo>
                  <a:lnTo>
                    <a:pt x="246" y="859"/>
                  </a:lnTo>
                  <a:lnTo>
                    <a:pt x="228" y="872"/>
                  </a:lnTo>
                  <a:lnTo>
                    <a:pt x="209" y="884"/>
                  </a:lnTo>
                  <a:lnTo>
                    <a:pt x="197" y="902"/>
                  </a:lnTo>
                  <a:lnTo>
                    <a:pt x="179" y="914"/>
                  </a:lnTo>
                  <a:lnTo>
                    <a:pt x="160" y="927"/>
                  </a:lnTo>
                  <a:lnTo>
                    <a:pt x="148" y="945"/>
                  </a:lnTo>
                  <a:lnTo>
                    <a:pt x="129" y="957"/>
                  </a:lnTo>
                  <a:lnTo>
                    <a:pt x="111" y="970"/>
                  </a:lnTo>
                  <a:lnTo>
                    <a:pt x="99" y="988"/>
                  </a:lnTo>
                  <a:lnTo>
                    <a:pt x="80" y="1000"/>
                  </a:lnTo>
                  <a:lnTo>
                    <a:pt x="62" y="1013"/>
                  </a:lnTo>
                  <a:lnTo>
                    <a:pt x="50" y="1031"/>
                  </a:lnTo>
                  <a:lnTo>
                    <a:pt x="31" y="1043"/>
                  </a:lnTo>
                  <a:lnTo>
                    <a:pt x="13" y="1056"/>
                  </a:lnTo>
                  <a:lnTo>
                    <a:pt x="0" y="1074"/>
                  </a:lnTo>
                </a:path>
              </a:pathLst>
            </a:custGeom>
            <a:solidFill>
              <a:srgbClr val="0000FF"/>
            </a:solidFill>
            <a:ln w="9525">
              <a:solidFill>
                <a:srgbClr val="000000"/>
              </a:solidFill>
              <a:prstDash val="solid"/>
              <a:round/>
              <a:headEnd/>
              <a:tailEnd/>
            </a:ln>
          </p:spPr>
          <p:txBody>
            <a:bodyPr/>
            <a:lstStyle/>
            <a:p>
              <a:endParaRPr lang="en-US"/>
            </a:p>
          </p:txBody>
        </p:sp>
        <p:sp>
          <p:nvSpPr>
            <p:cNvPr id="315890" name="Freeform 494">
              <a:extLst>
                <a:ext uri="{FF2B5EF4-FFF2-40B4-BE49-F238E27FC236}">
                  <a16:creationId xmlns:a16="http://schemas.microsoft.com/office/drawing/2014/main" id="{711E6D76-7F19-EF2B-BCE8-A5CCEBE49AF3}"/>
                </a:ext>
              </a:extLst>
            </p:cNvPr>
            <p:cNvSpPr>
              <a:spLocks/>
            </p:cNvSpPr>
            <p:nvPr/>
          </p:nvSpPr>
          <p:spPr bwMode="auto">
            <a:xfrm>
              <a:off x="2146" y="2629"/>
              <a:ext cx="1150" cy="1004"/>
            </a:xfrm>
            <a:custGeom>
              <a:avLst/>
              <a:gdLst>
                <a:gd name="T0" fmla="*/ 93 w 1230"/>
                <a:gd name="T1" fmla="*/ 7 h 1074"/>
                <a:gd name="T2" fmla="*/ 93 w 1230"/>
                <a:gd name="T3" fmla="*/ 7 h 1074"/>
                <a:gd name="T4" fmla="*/ 88 w 1230"/>
                <a:gd name="T5" fmla="*/ 7 h 1074"/>
                <a:gd name="T6" fmla="*/ 87 w 1230"/>
                <a:gd name="T7" fmla="*/ 7 h 1074"/>
                <a:gd name="T8" fmla="*/ 84 w 1230"/>
                <a:gd name="T9" fmla="*/ 10 h 1074"/>
                <a:gd name="T10" fmla="*/ 81 w 1230"/>
                <a:gd name="T11" fmla="*/ 13 h 1074"/>
                <a:gd name="T12" fmla="*/ 79 w 1230"/>
                <a:gd name="T13" fmla="*/ 15 h 1074"/>
                <a:gd name="T14" fmla="*/ 76 w 1230"/>
                <a:gd name="T15" fmla="*/ 18 h 1074"/>
                <a:gd name="T16" fmla="*/ 74 w 1230"/>
                <a:gd name="T17" fmla="*/ 20 h 1074"/>
                <a:gd name="T18" fmla="*/ 71 w 1230"/>
                <a:gd name="T19" fmla="*/ 21 h 1074"/>
                <a:gd name="T20" fmla="*/ 69 w 1230"/>
                <a:gd name="T21" fmla="*/ 24 h 1074"/>
                <a:gd name="T22" fmla="*/ 66 w 1230"/>
                <a:gd name="T23" fmla="*/ 26 h 1074"/>
                <a:gd name="T24" fmla="*/ 63 w 1230"/>
                <a:gd name="T25" fmla="*/ 28 h 1074"/>
                <a:gd name="T26" fmla="*/ 61 w 1230"/>
                <a:gd name="T27" fmla="*/ 30 h 1074"/>
                <a:gd name="T28" fmla="*/ 58 w 1230"/>
                <a:gd name="T29" fmla="*/ 32 h 1074"/>
                <a:gd name="T30" fmla="*/ 57 w 1230"/>
                <a:gd name="T31" fmla="*/ 34 h 1074"/>
                <a:gd name="T32" fmla="*/ 54 w 1230"/>
                <a:gd name="T33" fmla="*/ 36 h 1074"/>
                <a:gd name="T34" fmla="*/ 50 w 1230"/>
                <a:gd name="T35" fmla="*/ 38 h 1074"/>
                <a:gd name="T36" fmla="*/ 48 w 1230"/>
                <a:gd name="T37" fmla="*/ 41 h 1074"/>
                <a:gd name="T38" fmla="*/ 47 w 1230"/>
                <a:gd name="T39" fmla="*/ 44 h 1074"/>
                <a:gd name="T40" fmla="*/ 44 w 1230"/>
                <a:gd name="T41" fmla="*/ 47 h 1074"/>
                <a:gd name="T42" fmla="*/ 41 w 1230"/>
                <a:gd name="T43" fmla="*/ 47 h 1074"/>
                <a:gd name="T44" fmla="*/ 38 w 1230"/>
                <a:gd name="T45" fmla="*/ 50 h 1074"/>
                <a:gd name="T46" fmla="*/ 36 w 1230"/>
                <a:gd name="T47" fmla="*/ 51 h 1074"/>
                <a:gd name="T48" fmla="*/ 34 w 1230"/>
                <a:gd name="T49" fmla="*/ 54 h 1074"/>
                <a:gd name="T50" fmla="*/ 32 w 1230"/>
                <a:gd name="T51" fmla="*/ 57 h 1074"/>
                <a:gd name="T52" fmla="*/ 28 w 1230"/>
                <a:gd name="T53" fmla="*/ 58 h 1074"/>
                <a:gd name="T54" fmla="*/ 26 w 1230"/>
                <a:gd name="T55" fmla="*/ 61 h 1074"/>
                <a:gd name="T56" fmla="*/ 22 w 1230"/>
                <a:gd name="T57" fmla="*/ 63 h 1074"/>
                <a:gd name="T58" fmla="*/ 20 w 1230"/>
                <a:gd name="T59" fmla="*/ 65 h 1074"/>
                <a:gd name="T60" fmla="*/ 18 w 1230"/>
                <a:gd name="T61" fmla="*/ 67 h 1074"/>
                <a:gd name="T62" fmla="*/ 16 w 1230"/>
                <a:gd name="T63" fmla="*/ 70 h 1074"/>
                <a:gd name="T64" fmla="*/ 13 w 1230"/>
                <a:gd name="T65" fmla="*/ 71 h 1074"/>
                <a:gd name="T66" fmla="*/ 10 w 1230"/>
                <a:gd name="T67" fmla="*/ 74 h 1074"/>
                <a:gd name="T68" fmla="*/ 7 w 1230"/>
                <a:gd name="T69" fmla="*/ 76 h 1074"/>
                <a:gd name="T70" fmla="*/ 7 w 1230"/>
                <a:gd name="T71" fmla="*/ 79 h 1074"/>
                <a:gd name="T72" fmla="*/ 7 w 1230"/>
                <a:gd name="T73" fmla="*/ 81 h 1074"/>
                <a:gd name="T74" fmla="*/ 0 w 1230"/>
                <a:gd name="T75" fmla="*/ 83 h 107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230" h="1074">
                  <a:moveTo>
                    <a:pt x="1230" y="0"/>
                  </a:moveTo>
                  <a:lnTo>
                    <a:pt x="1211" y="12"/>
                  </a:lnTo>
                  <a:lnTo>
                    <a:pt x="1193" y="31"/>
                  </a:lnTo>
                  <a:lnTo>
                    <a:pt x="1181" y="43"/>
                  </a:lnTo>
                  <a:lnTo>
                    <a:pt x="1162" y="55"/>
                  </a:lnTo>
                  <a:lnTo>
                    <a:pt x="1144" y="74"/>
                  </a:lnTo>
                  <a:lnTo>
                    <a:pt x="1132" y="86"/>
                  </a:lnTo>
                  <a:lnTo>
                    <a:pt x="1113" y="98"/>
                  </a:lnTo>
                  <a:lnTo>
                    <a:pt x="1095" y="117"/>
                  </a:lnTo>
                  <a:lnTo>
                    <a:pt x="1082" y="129"/>
                  </a:lnTo>
                  <a:lnTo>
                    <a:pt x="1064" y="141"/>
                  </a:lnTo>
                  <a:lnTo>
                    <a:pt x="1045" y="160"/>
                  </a:lnTo>
                  <a:lnTo>
                    <a:pt x="1033" y="172"/>
                  </a:lnTo>
                  <a:lnTo>
                    <a:pt x="1015" y="184"/>
                  </a:lnTo>
                  <a:lnTo>
                    <a:pt x="996" y="203"/>
                  </a:lnTo>
                  <a:lnTo>
                    <a:pt x="984" y="215"/>
                  </a:lnTo>
                  <a:lnTo>
                    <a:pt x="966" y="227"/>
                  </a:lnTo>
                  <a:lnTo>
                    <a:pt x="947" y="246"/>
                  </a:lnTo>
                  <a:lnTo>
                    <a:pt x="935" y="258"/>
                  </a:lnTo>
                  <a:lnTo>
                    <a:pt x="916" y="270"/>
                  </a:lnTo>
                  <a:lnTo>
                    <a:pt x="898" y="288"/>
                  </a:lnTo>
                  <a:lnTo>
                    <a:pt x="886" y="301"/>
                  </a:lnTo>
                  <a:lnTo>
                    <a:pt x="867" y="313"/>
                  </a:lnTo>
                  <a:lnTo>
                    <a:pt x="849" y="331"/>
                  </a:lnTo>
                  <a:lnTo>
                    <a:pt x="836" y="344"/>
                  </a:lnTo>
                  <a:lnTo>
                    <a:pt x="818" y="356"/>
                  </a:lnTo>
                  <a:lnTo>
                    <a:pt x="800" y="374"/>
                  </a:lnTo>
                  <a:lnTo>
                    <a:pt x="787" y="387"/>
                  </a:lnTo>
                  <a:lnTo>
                    <a:pt x="769" y="399"/>
                  </a:lnTo>
                  <a:lnTo>
                    <a:pt x="750" y="417"/>
                  </a:lnTo>
                  <a:lnTo>
                    <a:pt x="738" y="430"/>
                  </a:lnTo>
                  <a:lnTo>
                    <a:pt x="720" y="442"/>
                  </a:lnTo>
                  <a:lnTo>
                    <a:pt x="701" y="460"/>
                  </a:lnTo>
                  <a:lnTo>
                    <a:pt x="689" y="473"/>
                  </a:lnTo>
                  <a:lnTo>
                    <a:pt x="670" y="485"/>
                  </a:lnTo>
                  <a:lnTo>
                    <a:pt x="652" y="503"/>
                  </a:lnTo>
                  <a:lnTo>
                    <a:pt x="640" y="516"/>
                  </a:lnTo>
                  <a:lnTo>
                    <a:pt x="621" y="528"/>
                  </a:lnTo>
                  <a:lnTo>
                    <a:pt x="603" y="546"/>
                  </a:lnTo>
                  <a:lnTo>
                    <a:pt x="591" y="559"/>
                  </a:lnTo>
                  <a:lnTo>
                    <a:pt x="572" y="571"/>
                  </a:lnTo>
                  <a:lnTo>
                    <a:pt x="554" y="589"/>
                  </a:lnTo>
                  <a:lnTo>
                    <a:pt x="541" y="601"/>
                  </a:lnTo>
                  <a:lnTo>
                    <a:pt x="523" y="614"/>
                  </a:lnTo>
                  <a:lnTo>
                    <a:pt x="504" y="626"/>
                  </a:lnTo>
                  <a:lnTo>
                    <a:pt x="492" y="644"/>
                  </a:lnTo>
                  <a:lnTo>
                    <a:pt x="474" y="657"/>
                  </a:lnTo>
                  <a:lnTo>
                    <a:pt x="455" y="669"/>
                  </a:lnTo>
                  <a:lnTo>
                    <a:pt x="443" y="687"/>
                  </a:lnTo>
                  <a:lnTo>
                    <a:pt x="425" y="700"/>
                  </a:lnTo>
                  <a:lnTo>
                    <a:pt x="406" y="712"/>
                  </a:lnTo>
                  <a:lnTo>
                    <a:pt x="394" y="730"/>
                  </a:lnTo>
                  <a:lnTo>
                    <a:pt x="375" y="743"/>
                  </a:lnTo>
                  <a:lnTo>
                    <a:pt x="357" y="755"/>
                  </a:lnTo>
                  <a:lnTo>
                    <a:pt x="345" y="773"/>
                  </a:lnTo>
                  <a:lnTo>
                    <a:pt x="326" y="786"/>
                  </a:lnTo>
                  <a:lnTo>
                    <a:pt x="308" y="798"/>
                  </a:lnTo>
                  <a:lnTo>
                    <a:pt x="295" y="816"/>
                  </a:lnTo>
                  <a:lnTo>
                    <a:pt x="277" y="829"/>
                  </a:lnTo>
                  <a:lnTo>
                    <a:pt x="259" y="841"/>
                  </a:lnTo>
                  <a:lnTo>
                    <a:pt x="246" y="859"/>
                  </a:lnTo>
                  <a:lnTo>
                    <a:pt x="228" y="872"/>
                  </a:lnTo>
                  <a:lnTo>
                    <a:pt x="209" y="884"/>
                  </a:lnTo>
                  <a:lnTo>
                    <a:pt x="197" y="902"/>
                  </a:lnTo>
                  <a:lnTo>
                    <a:pt x="179" y="914"/>
                  </a:lnTo>
                  <a:lnTo>
                    <a:pt x="160" y="927"/>
                  </a:lnTo>
                  <a:lnTo>
                    <a:pt x="148" y="945"/>
                  </a:lnTo>
                  <a:lnTo>
                    <a:pt x="129" y="957"/>
                  </a:lnTo>
                  <a:lnTo>
                    <a:pt x="111" y="970"/>
                  </a:lnTo>
                  <a:lnTo>
                    <a:pt x="99" y="988"/>
                  </a:lnTo>
                  <a:lnTo>
                    <a:pt x="80" y="1000"/>
                  </a:lnTo>
                  <a:lnTo>
                    <a:pt x="62" y="1013"/>
                  </a:lnTo>
                  <a:lnTo>
                    <a:pt x="50" y="1031"/>
                  </a:lnTo>
                  <a:lnTo>
                    <a:pt x="31" y="1043"/>
                  </a:lnTo>
                  <a:lnTo>
                    <a:pt x="13" y="1056"/>
                  </a:lnTo>
                  <a:lnTo>
                    <a:pt x="0" y="1074"/>
                  </a:lnTo>
                </a:path>
              </a:pathLst>
            </a:custGeom>
            <a:solidFill>
              <a:srgbClr val="0000FF"/>
            </a:solidFill>
            <a:ln w="9525">
              <a:solidFill>
                <a:srgbClr val="000000"/>
              </a:solidFill>
              <a:prstDash val="solid"/>
              <a:round/>
              <a:headEnd/>
              <a:tailEnd/>
            </a:ln>
          </p:spPr>
          <p:txBody>
            <a:bodyPr/>
            <a:lstStyle/>
            <a:p>
              <a:endParaRPr lang="en-US"/>
            </a:p>
          </p:txBody>
        </p:sp>
        <p:sp>
          <p:nvSpPr>
            <p:cNvPr id="315891" name="Freeform 495">
              <a:extLst>
                <a:ext uri="{FF2B5EF4-FFF2-40B4-BE49-F238E27FC236}">
                  <a16:creationId xmlns:a16="http://schemas.microsoft.com/office/drawing/2014/main" id="{2C421B61-E85C-5C6A-FECE-2E890112FB7A}"/>
                </a:ext>
              </a:extLst>
            </p:cNvPr>
            <p:cNvSpPr>
              <a:spLocks/>
            </p:cNvSpPr>
            <p:nvPr/>
          </p:nvSpPr>
          <p:spPr bwMode="auto">
            <a:xfrm>
              <a:off x="2146" y="2629"/>
              <a:ext cx="1150" cy="1004"/>
            </a:xfrm>
            <a:custGeom>
              <a:avLst/>
              <a:gdLst>
                <a:gd name="T0" fmla="*/ 93 w 1230"/>
                <a:gd name="T1" fmla="*/ 7 h 1074"/>
                <a:gd name="T2" fmla="*/ 93 w 1230"/>
                <a:gd name="T3" fmla="*/ 7 h 1074"/>
                <a:gd name="T4" fmla="*/ 88 w 1230"/>
                <a:gd name="T5" fmla="*/ 7 h 1074"/>
                <a:gd name="T6" fmla="*/ 87 w 1230"/>
                <a:gd name="T7" fmla="*/ 7 h 1074"/>
                <a:gd name="T8" fmla="*/ 84 w 1230"/>
                <a:gd name="T9" fmla="*/ 10 h 1074"/>
                <a:gd name="T10" fmla="*/ 81 w 1230"/>
                <a:gd name="T11" fmla="*/ 13 h 1074"/>
                <a:gd name="T12" fmla="*/ 79 w 1230"/>
                <a:gd name="T13" fmla="*/ 15 h 1074"/>
                <a:gd name="T14" fmla="*/ 76 w 1230"/>
                <a:gd name="T15" fmla="*/ 18 h 1074"/>
                <a:gd name="T16" fmla="*/ 74 w 1230"/>
                <a:gd name="T17" fmla="*/ 20 h 1074"/>
                <a:gd name="T18" fmla="*/ 71 w 1230"/>
                <a:gd name="T19" fmla="*/ 21 h 1074"/>
                <a:gd name="T20" fmla="*/ 69 w 1230"/>
                <a:gd name="T21" fmla="*/ 24 h 1074"/>
                <a:gd name="T22" fmla="*/ 66 w 1230"/>
                <a:gd name="T23" fmla="*/ 26 h 1074"/>
                <a:gd name="T24" fmla="*/ 63 w 1230"/>
                <a:gd name="T25" fmla="*/ 28 h 1074"/>
                <a:gd name="T26" fmla="*/ 61 w 1230"/>
                <a:gd name="T27" fmla="*/ 30 h 1074"/>
                <a:gd name="T28" fmla="*/ 58 w 1230"/>
                <a:gd name="T29" fmla="*/ 32 h 1074"/>
                <a:gd name="T30" fmla="*/ 57 w 1230"/>
                <a:gd name="T31" fmla="*/ 34 h 1074"/>
                <a:gd name="T32" fmla="*/ 54 w 1230"/>
                <a:gd name="T33" fmla="*/ 36 h 1074"/>
                <a:gd name="T34" fmla="*/ 50 w 1230"/>
                <a:gd name="T35" fmla="*/ 38 h 1074"/>
                <a:gd name="T36" fmla="*/ 48 w 1230"/>
                <a:gd name="T37" fmla="*/ 41 h 1074"/>
                <a:gd name="T38" fmla="*/ 47 w 1230"/>
                <a:gd name="T39" fmla="*/ 44 h 1074"/>
                <a:gd name="T40" fmla="*/ 44 w 1230"/>
                <a:gd name="T41" fmla="*/ 47 h 1074"/>
                <a:gd name="T42" fmla="*/ 41 w 1230"/>
                <a:gd name="T43" fmla="*/ 47 h 1074"/>
                <a:gd name="T44" fmla="*/ 38 w 1230"/>
                <a:gd name="T45" fmla="*/ 50 h 1074"/>
                <a:gd name="T46" fmla="*/ 36 w 1230"/>
                <a:gd name="T47" fmla="*/ 51 h 1074"/>
                <a:gd name="T48" fmla="*/ 34 w 1230"/>
                <a:gd name="T49" fmla="*/ 54 h 1074"/>
                <a:gd name="T50" fmla="*/ 32 w 1230"/>
                <a:gd name="T51" fmla="*/ 57 h 1074"/>
                <a:gd name="T52" fmla="*/ 28 w 1230"/>
                <a:gd name="T53" fmla="*/ 58 h 1074"/>
                <a:gd name="T54" fmla="*/ 26 w 1230"/>
                <a:gd name="T55" fmla="*/ 61 h 1074"/>
                <a:gd name="T56" fmla="*/ 22 w 1230"/>
                <a:gd name="T57" fmla="*/ 63 h 1074"/>
                <a:gd name="T58" fmla="*/ 20 w 1230"/>
                <a:gd name="T59" fmla="*/ 65 h 1074"/>
                <a:gd name="T60" fmla="*/ 18 w 1230"/>
                <a:gd name="T61" fmla="*/ 67 h 1074"/>
                <a:gd name="T62" fmla="*/ 16 w 1230"/>
                <a:gd name="T63" fmla="*/ 70 h 1074"/>
                <a:gd name="T64" fmla="*/ 13 w 1230"/>
                <a:gd name="T65" fmla="*/ 71 h 1074"/>
                <a:gd name="T66" fmla="*/ 10 w 1230"/>
                <a:gd name="T67" fmla="*/ 74 h 1074"/>
                <a:gd name="T68" fmla="*/ 7 w 1230"/>
                <a:gd name="T69" fmla="*/ 76 h 1074"/>
                <a:gd name="T70" fmla="*/ 7 w 1230"/>
                <a:gd name="T71" fmla="*/ 79 h 1074"/>
                <a:gd name="T72" fmla="*/ 7 w 1230"/>
                <a:gd name="T73" fmla="*/ 81 h 1074"/>
                <a:gd name="T74" fmla="*/ 0 w 1230"/>
                <a:gd name="T75" fmla="*/ 83 h 107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230" h="1074">
                  <a:moveTo>
                    <a:pt x="1230" y="0"/>
                  </a:moveTo>
                  <a:lnTo>
                    <a:pt x="1211" y="12"/>
                  </a:lnTo>
                  <a:lnTo>
                    <a:pt x="1193" y="31"/>
                  </a:lnTo>
                  <a:lnTo>
                    <a:pt x="1181" y="43"/>
                  </a:lnTo>
                  <a:lnTo>
                    <a:pt x="1162" y="55"/>
                  </a:lnTo>
                  <a:lnTo>
                    <a:pt x="1144" y="74"/>
                  </a:lnTo>
                  <a:lnTo>
                    <a:pt x="1132" y="86"/>
                  </a:lnTo>
                  <a:lnTo>
                    <a:pt x="1113" y="98"/>
                  </a:lnTo>
                  <a:lnTo>
                    <a:pt x="1095" y="117"/>
                  </a:lnTo>
                  <a:lnTo>
                    <a:pt x="1082" y="129"/>
                  </a:lnTo>
                  <a:lnTo>
                    <a:pt x="1064" y="141"/>
                  </a:lnTo>
                  <a:lnTo>
                    <a:pt x="1045" y="160"/>
                  </a:lnTo>
                  <a:lnTo>
                    <a:pt x="1033" y="172"/>
                  </a:lnTo>
                  <a:lnTo>
                    <a:pt x="1015" y="184"/>
                  </a:lnTo>
                  <a:lnTo>
                    <a:pt x="996" y="203"/>
                  </a:lnTo>
                  <a:lnTo>
                    <a:pt x="984" y="215"/>
                  </a:lnTo>
                  <a:lnTo>
                    <a:pt x="966" y="227"/>
                  </a:lnTo>
                  <a:lnTo>
                    <a:pt x="947" y="246"/>
                  </a:lnTo>
                  <a:lnTo>
                    <a:pt x="935" y="258"/>
                  </a:lnTo>
                  <a:lnTo>
                    <a:pt x="916" y="270"/>
                  </a:lnTo>
                  <a:lnTo>
                    <a:pt x="898" y="288"/>
                  </a:lnTo>
                  <a:lnTo>
                    <a:pt x="886" y="301"/>
                  </a:lnTo>
                  <a:lnTo>
                    <a:pt x="867" y="313"/>
                  </a:lnTo>
                  <a:lnTo>
                    <a:pt x="849" y="331"/>
                  </a:lnTo>
                  <a:lnTo>
                    <a:pt x="836" y="344"/>
                  </a:lnTo>
                  <a:lnTo>
                    <a:pt x="818" y="356"/>
                  </a:lnTo>
                  <a:lnTo>
                    <a:pt x="800" y="374"/>
                  </a:lnTo>
                  <a:lnTo>
                    <a:pt x="787" y="387"/>
                  </a:lnTo>
                  <a:lnTo>
                    <a:pt x="769" y="399"/>
                  </a:lnTo>
                  <a:lnTo>
                    <a:pt x="750" y="417"/>
                  </a:lnTo>
                  <a:lnTo>
                    <a:pt x="738" y="430"/>
                  </a:lnTo>
                  <a:lnTo>
                    <a:pt x="720" y="442"/>
                  </a:lnTo>
                  <a:lnTo>
                    <a:pt x="701" y="460"/>
                  </a:lnTo>
                  <a:lnTo>
                    <a:pt x="689" y="473"/>
                  </a:lnTo>
                  <a:lnTo>
                    <a:pt x="670" y="485"/>
                  </a:lnTo>
                  <a:lnTo>
                    <a:pt x="652" y="503"/>
                  </a:lnTo>
                  <a:lnTo>
                    <a:pt x="640" y="516"/>
                  </a:lnTo>
                  <a:lnTo>
                    <a:pt x="621" y="528"/>
                  </a:lnTo>
                  <a:lnTo>
                    <a:pt x="603" y="546"/>
                  </a:lnTo>
                  <a:lnTo>
                    <a:pt x="591" y="559"/>
                  </a:lnTo>
                  <a:lnTo>
                    <a:pt x="572" y="571"/>
                  </a:lnTo>
                  <a:lnTo>
                    <a:pt x="554" y="589"/>
                  </a:lnTo>
                  <a:lnTo>
                    <a:pt x="541" y="601"/>
                  </a:lnTo>
                  <a:lnTo>
                    <a:pt x="523" y="614"/>
                  </a:lnTo>
                  <a:lnTo>
                    <a:pt x="504" y="626"/>
                  </a:lnTo>
                  <a:lnTo>
                    <a:pt x="492" y="644"/>
                  </a:lnTo>
                  <a:lnTo>
                    <a:pt x="474" y="657"/>
                  </a:lnTo>
                  <a:lnTo>
                    <a:pt x="455" y="669"/>
                  </a:lnTo>
                  <a:lnTo>
                    <a:pt x="443" y="687"/>
                  </a:lnTo>
                  <a:lnTo>
                    <a:pt x="425" y="700"/>
                  </a:lnTo>
                  <a:lnTo>
                    <a:pt x="406" y="712"/>
                  </a:lnTo>
                  <a:lnTo>
                    <a:pt x="394" y="730"/>
                  </a:lnTo>
                  <a:lnTo>
                    <a:pt x="375" y="743"/>
                  </a:lnTo>
                  <a:lnTo>
                    <a:pt x="357" y="755"/>
                  </a:lnTo>
                  <a:lnTo>
                    <a:pt x="345" y="773"/>
                  </a:lnTo>
                  <a:lnTo>
                    <a:pt x="326" y="786"/>
                  </a:lnTo>
                  <a:lnTo>
                    <a:pt x="308" y="798"/>
                  </a:lnTo>
                  <a:lnTo>
                    <a:pt x="295" y="816"/>
                  </a:lnTo>
                  <a:lnTo>
                    <a:pt x="277" y="829"/>
                  </a:lnTo>
                  <a:lnTo>
                    <a:pt x="259" y="841"/>
                  </a:lnTo>
                  <a:lnTo>
                    <a:pt x="246" y="859"/>
                  </a:lnTo>
                  <a:lnTo>
                    <a:pt x="228" y="872"/>
                  </a:lnTo>
                  <a:lnTo>
                    <a:pt x="209" y="884"/>
                  </a:lnTo>
                  <a:lnTo>
                    <a:pt x="197" y="902"/>
                  </a:lnTo>
                  <a:lnTo>
                    <a:pt x="179" y="914"/>
                  </a:lnTo>
                  <a:lnTo>
                    <a:pt x="160" y="927"/>
                  </a:lnTo>
                  <a:lnTo>
                    <a:pt x="148" y="945"/>
                  </a:lnTo>
                  <a:lnTo>
                    <a:pt x="129" y="957"/>
                  </a:lnTo>
                  <a:lnTo>
                    <a:pt x="111" y="970"/>
                  </a:lnTo>
                  <a:lnTo>
                    <a:pt x="99" y="988"/>
                  </a:lnTo>
                  <a:lnTo>
                    <a:pt x="80" y="1000"/>
                  </a:lnTo>
                  <a:lnTo>
                    <a:pt x="62" y="1013"/>
                  </a:lnTo>
                  <a:lnTo>
                    <a:pt x="50" y="1031"/>
                  </a:lnTo>
                  <a:lnTo>
                    <a:pt x="31" y="1043"/>
                  </a:lnTo>
                  <a:lnTo>
                    <a:pt x="13" y="1056"/>
                  </a:lnTo>
                  <a:lnTo>
                    <a:pt x="0" y="1074"/>
                  </a:lnTo>
                </a:path>
              </a:pathLst>
            </a:custGeom>
            <a:solidFill>
              <a:srgbClr val="0000FF"/>
            </a:solidFill>
            <a:ln w="9525">
              <a:solidFill>
                <a:srgbClr val="000000"/>
              </a:solidFill>
              <a:prstDash val="solid"/>
              <a:round/>
              <a:headEnd/>
              <a:tailEnd/>
            </a:ln>
          </p:spPr>
          <p:txBody>
            <a:bodyPr/>
            <a:lstStyle/>
            <a:p>
              <a:endParaRPr lang="en-US"/>
            </a:p>
          </p:txBody>
        </p:sp>
        <p:sp>
          <p:nvSpPr>
            <p:cNvPr id="315892" name="Freeform 496">
              <a:extLst>
                <a:ext uri="{FF2B5EF4-FFF2-40B4-BE49-F238E27FC236}">
                  <a16:creationId xmlns:a16="http://schemas.microsoft.com/office/drawing/2014/main" id="{8653E123-5AB4-94D8-E6FA-605388E69B02}"/>
                </a:ext>
              </a:extLst>
            </p:cNvPr>
            <p:cNvSpPr>
              <a:spLocks/>
            </p:cNvSpPr>
            <p:nvPr/>
          </p:nvSpPr>
          <p:spPr bwMode="auto">
            <a:xfrm>
              <a:off x="2146" y="2629"/>
              <a:ext cx="1150" cy="1004"/>
            </a:xfrm>
            <a:custGeom>
              <a:avLst/>
              <a:gdLst>
                <a:gd name="T0" fmla="*/ 93 w 1230"/>
                <a:gd name="T1" fmla="*/ 7 h 1074"/>
                <a:gd name="T2" fmla="*/ 93 w 1230"/>
                <a:gd name="T3" fmla="*/ 7 h 1074"/>
                <a:gd name="T4" fmla="*/ 88 w 1230"/>
                <a:gd name="T5" fmla="*/ 7 h 1074"/>
                <a:gd name="T6" fmla="*/ 87 w 1230"/>
                <a:gd name="T7" fmla="*/ 7 h 1074"/>
                <a:gd name="T8" fmla="*/ 84 w 1230"/>
                <a:gd name="T9" fmla="*/ 10 h 1074"/>
                <a:gd name="T10" fmla="*/ 81 w 1230"/>
                <a:gd name="T11" fmla="*/ 13 h 1074"/>
                <a:gd name="T12" fmla="*/ 79 w 1230"/>
                <a:gd name="T13" fmla="*/ 15 h 1074"/>
                <a:gd name="T14" fmla="*/ 76 w 1230"/>
                <a:gd name="T15" fmla="*/ 18 h 1074"/>
                <a:gd name="T16" fmla="*/ 74 w 1230"/>
                <a:gd name="T17" fmla="*/ 20 h 1074"/>
                <a:gd name="T18" fmla="*/ 71 w 1230"/>
                <a:gd name="T19" fmla="*/ 21 h 1074"/>
                <a:gd name="T20" fmla="*/ 69 w 1230"/>
                <a:gd name="T21" fmla="*/ 24 h 1074"/>
                <a:gd name="T22" fmla="*/ 66 w 1230"/>
                <a:gd name="T23" fmla="*/ 26 h 1074"/>
                <a:gd name="T24" fmla="*/ 63 w 1230"/>
                <a:gd name="T25" fmla="*/ 28 h 1074"/>
                <a:gd name="T26" fmla="*/ 61 w 1230"/>
                <a:gd name="T27" fmla="*/ 30 h 1074"/>
                <a:gd name="T28" fmla="*/ 58 w 1230"/>
                <a:gd name="T29" fmla="*/ 32 h 1074"/>
                <a:gd name="T30" fmla="*/ 57 w 1230"/>
                <a:gd name="T31" fmla="*/ 34 h 1074"/>
                <a:gd name="T32" fmla="*/ 54 w 1230"/>
                <a:gd name="T33" fmla="*/ 36 h 1074"/>
                <a:gd name="T34" fmla="*/ 50 w 1230"/>
                <a:gd name="T35" fmla="*/ 38 h 1074"/>
                <a:gd name="T36" fmla="*/ 48 w 1230"/>
                <a:gd name="T37" fmla="*/ 41 h 1074"/>
                <a:gd name="T38" fmla="*/ 47 w 1230"/>
                <a:gd name="T39" fmla="*/ 44 h 1074"/>
                <a:gd name="T40" fmla="*/ 44 w 1230"/>
                <a:gd name="T41" fmla="*/ 47 h 1074"/>
                <a:gd name="T42" fmla="*/ 41 w 1230"/>
                <a:gd name="T43" fmla="*/ 47 h 1074"/>
                <a:gd name="T44" fmla="*/ 38 w 1230"/>
                <a:gd name="T45" fmla="*/ 50 h 1074"/>
                <a:gd name="T46" fmla="*/ 36 w 1230"/>
                <a:gd name="T47" fmla="*/ 51 h 1074"/>
                <a:gd name="T48" fmla="*/ 34 w 1230"/>
                <a:gd name="T49" fmla="*/ 54 h 1074"/>
                <a:gd name="T50" fmla="*/ 32 w 1230"/>
                <a:gd name="T51" fmla="*/ 57 h 1074"/>
                <a:gd name="T52" fmla="*/ 28 w 1230"/>
                <a:gd name="T53" fmla="*/ 58 h 1074"/>
                <a:gd name="T54" fmla="*/ 26 w 1230"/>
                <a:gd name="T55" fmla="*/ 61 h 1074"/>
                <a:gd name="T56" fmla="*/ 22 w 1230"/>
                <a:gd name="T57" fmla="*/ 63 h 1074"/>
                <a:gd name="T58" fmla="*/ 20 w 1230"/>
                <a:gd name="T59" fmla="*/ 65 h 1074"/>
                <a:gd name="T60" fmla="*/ 18 w 1230"/>
                <a:gd name="T61" fmla="*/ 67 h 1074"/>
                <a:gd name="T62" fmla="*/ 16 w 1230"/>
                <a:gd name="T63" fmla="*/ 70 h 1074"/>
                <a:gd name="T64" fmla="*/ 13 w 1230"/>
                <a:gd name="T65" fmla="*/ 71 h 1074"/>
                <a:gd name="T66" fmla="*/ 10 w 1230"/>
                <a:gd name="T67" fmla="*/ 74 h 1074"/>
                <a:gd name="T68" fmla="*/ 7 w 1230"/>
                <a:gd name="T69" fmla="*/ 76 h 1074"/>
                <a:gd name="T70" fmla="*/ 7 w 1230"/>
                <a:gd name="T71" fmla="*/ 79 h 1074"/>
                <a:gd name="T72" fmla="*/ 7 w 1230"/>
                <a:gd name="T73" fmla="*/ 81 h 1074"/>
                <a:gd name="T74" fmla="*/ 0 w 1230"/>
                <a:gd name="T75" fmla="*/ 83 h 107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230" h="1074">
                  <a:moveTo>
                    <a:pt x="1230" y="0"/>
                  </a:moveTo>
                  <a:lnTo>
                    <a:pt x="1211" y="12"/>
                  </a:lnTo>
                  <a:lnTo>
                    <a:pt x="1193" y="31"/>
                  </a:lnTo>
                  <a:lnTo>
                    <a:pt x="1181" y="43"/>
                  </a:lnTo>
                  <a:lnTo>
                    <a:pt x="1162" y="55"/>
                  </a:lnTo>
                  <a:lnTo>
                    <a:pt x="1144" y="74"/>
                  </a:lnTo>
                  <a:lnTo>
                    <a:pt x="1132" y="86"/>
                  </a:lnTo>
                  <a:lnTo>
                    <a:pt x="1113" y="98"/>
                  </a:lnTo>
                  <a:lnTo>
                    <a:pt x="1095" y="117"/>
                  </a:lnTo>
                  <a:lnTo>
                    <a:pt x="1082" y="129"/>
                  </a:lnTo>
                  <a:lnTo>
                    <a:pt x="1064" y="141"/>
                  </a:lnTo>
                  <a:lnTo>
                    <a:pt x="1045" y="160"/>
                  </a:lnTo>
                  <a:lnTo>
                    <a:pt x="1033" y="172"/>
                  </a:lnTo>
                  <a:lnTo>
                    <a:pt x="1015" y="184"/>
                  </a:lnTo>
                  <a:lnTo>
                    <a:pt x="996" y="203"/>
                  </a:lnTo>
                  <a:lnTo>
                    <a:pt x="984" y="215"/>
                  </a:lnTo>
                  <a:lnTo>
                    <a:pt x="966" y="227"/>
                  </a:lnTo>
                  <a:lnTo>
                    <a:pt x="947" y="246"/>
                  </a:lnTo>
                  <a:lnTo>
                    <a:pt x="935" y="258"/>
                  </a:lnTo>
                  <a:lnTo>
                    <a:pt x="916" y="270"/>
                  </a:lnTo>
                  <a:lnTo>
                    <a:pt x="898" y="288"/>
                  </a:lnTo>
                  <a:lnTo>
                    <a:pt x="886" y="301"/>
                  </a:lnTo>
                  <a:lnTo>
                    <a:pt x="867" y="313"/>
                  </a:lnTo>
                  <a:lnTo>
                    <a:pt x="849" y="331"/>
                  </a:lnTo>
                  <a:lnTo>
                    <a:pt x="836" y="344"/>
                  </a:lnTo>
                  <a:lnTo>
                    <a:pt x="818" y="356"/>
                  </a:lnTo>
                  <a:lnTo>
                    <a:pt x="800" y="374"/>
                  </a:lnTo>
                  <a:lnTo>
                    <a:pt x="787" y="387"/>
                  </a:lnTo>
                  <a:lnTo>
                    <a:pt x="769" y="399"/>
                  </a:lnTo>
                  <a:lnTo>
                    <a:pt x="750" y="417"/>
                  </a:lnTo>
                  <a:lnTo>
                    <a:pt x="738" y="430"/>
                  </a:lnTo>
                  <a:lnTo>
                    <a:pt x="720" y="442"/>
                  </a:lnTo>
                  <a:lnTo>
                    <a:pt x="701" y="460"/>
                  </a:lnTo>
                  <a:lnTo>
                    <a:pt x="689" y="473"/>
                  </a:lnTo>
                  <a:lnTo>
                    <a:pt x="670" y="485"/>
                  </a:lnTo>
                  <a:lnTo>
                    <a:pt x="652" y="503"/>
                  </a:lnTo>
                  <a:lnTo>
                    <a:pt x="640" y="516"/>
                  </a:lnTo>
                  <a:lnTo>
                    <a:pt x="621" y="528"/>
                  </a:lnTo>
                  <a:lnTo>
                    <a:pt x="603" y="546"/>
                  </a:lnTo>
                  <a:lnTo>
                    <a:pt x="591" y="559"/>
                  </a:lnTo>
                  <a:lnTo>
                    <a:pt x="572" y="571"/>
                  </a:lnTo>
                  <a:lnTo>
                    <a:pt x="554" y="589"/>
                  </a:lnTo>
                  <a:lnTo>
                    <a:pt x="541" y="601"/>
                  </a:lnTo>
                  <a:lnTo>
                    <a:pt x="523" y="614"/>
                  </a:lnTo>
                  <a:lnTo>
                    <a:pt x="504" y="626"/>
                  </a:lnTo>
                  <a:lnTo>
                    <a:pt x="492" y="644"/>
                  </a:lnTo>
                  <a:lnTo>
                    <a:pt x="474" y="657"/>
                  </a:lnTo>
                  <a:lnTo>
                    <a:pt x="455" y="669"/>
                  </a:lnTo>
                  <a:lnTo>
                    <a:pt x="443" y="687"/>
                  </a:lnTo>
                  <a:lnTo>
                    <a:pt x="425" y="700"/>
                  </a:lnTo>
                  <a:lnTo>
                    <a:pt x="406" y="712"/>
                  </a:lnTo>
                  <a:lnTo>
                    <a:pt x="394" y="730"/>
                  </a:lnTo>
                  <a:lnTo>
                    <a:pt x="375" y="743"/>
                  </a:lnTo>
                  <a:lnTo>
                    <a:pt x="357" y="755"/>
                  </a:lnTo>
                  <a:lnTo>
                    <a:pt x="345" y="773"/>
                  </a:lnTo>
                  <a:lnTo>
                    <a:pt x="326" y="786"/>
                  </a:lnTo>
                  <a:lnTo>
                    <a:pt x="308" y="798"/>
                  </a:lnTo>
                  <a:lnTo>
                    <a:pt x="295" y="816"/>
                  </a:lnTo>
                  <a:lnTo>
                    <a:pt x="277" y="829"/>
                  </a:lnTo>
                  <a:lnTo>
                    <a:pt x="259" y="841"/>
                  </a:lnTo>
                  <a:lnTo>
                    <a:pt x="246" y="859"/>
                  </a:lnTo>
                  <a:lnTo>
                    <a:pt x="228" y="872"/>
                  </a:lnTo>
                  <a:lnTo>
                    <a:pt x="209" y="884"/>
                  </a:lnTo>
                  <a:lnTo>
                    <a:pt x="197" y="902"/>
                  </a:lnTo>
                  <a:lnTo>
                    <a:pt x="179" y="914"/>
                  </a:lnTo>
                  <a:lnTo>
                    <a:pt x="160" y="927"/>
                  </a:lnTo>
                  <a:lnTo>
                    <a:pt x="148" y="945"/>
                  </a:lnTo>
                  <a:lnTo>
                    <a:pt x="129" y="957"/>
                  </a:lnTo>
                  <a:lnTo>
                    <a:pt x="111" y="970"/>
                  </a:lnTo>
                  <a:lnTo>
                    <a:pt x="99" y="988"/>
                  </a:lnTo>
                  <a:lnTo>
                    <a:pt x="80" y="1000"/>
                  </a:lnTo>
                  <a:lnTo>
                    <a:pt x="62" y="1013"/>
                  </a:lnTo>
                  <a:lnTo>
                    <a:pt x="50" y="1031"/>
                  </a:lnTo>
                  <a:lnTo>
                    <a:pt x="31" y="1043"/>
                  </a:lnTo>
                  <a:lnTo>
                    <a:pt x="13" y="1056"/>
                  </a:lnTo>
                  <a:lnTo>
                    <a:pt x="0" y="1074"/>
                  </a:lnTo>
                </a:path>
              </a:pathLst>
            </a:custGeom>
            <a:solidFill>
              <a:srgbClr val="0000FF"/>
            </a:solidFill>
            <a:ln w="9525">
              <a:solidFill>
                <a:srgbClr val="000000"/>
              </a:solidFill>
              <a:prstDash val="solid"/>
              <a:round/>
              <a:headEnd/>
              <a:tailEnd/>
            </a:ln>
          </p:spPr>
          <p:txBody>
            <a:bodyPr/>
            <a:lstStyle/>
            <a:p>
              <a:endParaRPr lang="en-US"/>
            </a:p>
          </p:txBody>
        </p:sp>
        <p:sp>
          <p:nvSpPr>
            <p:cNvPr id="315893" name="Freeform 497">
              <a:extLst>
                <a:ext uri="{FF2B5EF4-FFF2-40B4-BE49-F238E27FC236}">
                  <a16:creationId xmlns:a16="http://schemas.microsoft.com/office/drawing/2014/main" id="{25DA3999-A095-3991-ADE7-805541FF99B4}"/>
                </a:ext>
              </a:extLst>
            </p:cNvPr>
            <p:cNvSpPr>
              <a:spLocks/>
            </p:cNvSpPr>
            <p:nvPr/>
          </p:nvSpPr>
          <p:spPr bwMode="auto">
            <a:xfrm>
              <a:off x="2146" y="2629"/>
              <a:ext cx="1150" cy="1004"/>
            </a:xfrm>
            <a:custGeom>
              <a:avLst/>
              <a:gdLst>
                <a:gd name="T0" fmla="*/ 93 w 1230"/>
                <a:gd name="T1" fmla="*/ 7 h 1074"/>
                <a:gd name="T2" fmla="*/ 93 w 1230"/>
                <a:gd name="T3" fmla="*/ 7 h 1074"/>
                <a:gd name="T4" fmla="*/ 88 w 1230"/>
                <a:gd name="T5" fmla="*/ 7 h 1074"/>
                <a:gd name="T6" fmla="*/ 87 w 1230"/>
                <a:gd name="T7" fmla="*/ 7 h 1074"/>
                <a:gd name="T8" fmla="*/ 84 w 1230"/>
                <a:gd name="T9" fmla="*/ 10 h 1074"/>
                <a:gd name="T10" fmla="*/ 81 w 1230"/>
                <a:gd name="T11" fmla="*/ 13 h 1074"/>
                <a:gd name="T12" fmla="*/ 79 w 1230"/>
                <a:gd name="T13" fmla="*/ 15 h 1074"/>
                <a:gd name="T14" fmla="*/ 76 w 1230"/>
                <a:gd name="T15" fmla="*/ 18 h 1074"/>
                <a:gd name="T16" fmla="*/ 74 w 1230"/>
                <a:gd name="T17" fmla="*/ 20 h 1074"/>
                <a:gd name="T18" fmla="*/ 71 w 1230"/>
                <a:gd name="T19" fmla="*/ 21 h 1074"/>
                <a:gd name="T20" fmla="*/ 69 w 1230"/>
                <a:gd name="T21" fmla="*/ 24 h 1074"/>
                <a:gd name="T22" fmla="*/ 66 w 1230"/>
                <a:gd name="T23" fmla="*/ 26 h 1074"/>
                <a:gd name="T24" fmla="*/ 63 w 1230"/>
                <a:gd name="T25" fmla="*/ 28 h 1074"/>
                <a:gd name="T26" fmla="*/ 61 w 1230"/>
                <a:gd name="T27" fmla="*/ 30 h 1074"/>
                <a:gd name="T28" fmla="*/ 58 w 1230"/>
                <a:gd name="T29" fmla="*/ 32 h 1074"/>
                <a:gd name="T30" fmla="*/ 57 w 1230"/>
                <a:gd name="T31" fmla="*/ 34 h 1074"/>
                <a:gd name="T32" fmla="*/ 54 w 1230"/>
                <a:gd name="T33" fmla="*/ 36 h 1074"/>
                <a:gd name="T34" fmla="*/ 50 w 1230"/>
                <a:gd name="T35" fmla="*/ 38 h 1074"/>
                <a:gd name="T36" fmla="*/ 48 w 1230"/>
                <a:gd name="T37" fmla="*/ 41 h 1074"/>
                <a:gd name="T38" fmla="*/ 47 w 1230"/>
                <a:gd name="T39" fmla="*/ 44 h 1074"/>
                <a:gd name="T40" fmla="*/ 44 w 1230"/>
                <a:gd name="T41" fmla="*/ 47 h 1074"/>
                <a:gd name="T42" fmla="*/ 41 w 1230"/>
                <a:gd name="T43" fmla="*/ 47 h 1074"/>
                <a:gd name="T44" fmla="*/ 38 w 1230"/>
                <a:gd name="T45" fmla="*/ 50 h 1074"/>
                <a:gd name="T46" fmla="*/ 36 w 1230"/>
                <a:gd name="T47" fmla="*/ 51 h 1074"/>
                <a:gd name="T48" fmla="*/ 34 w 1230"/>
                <a:gd name="T49" fmla="*/ 54 h 1074"/>
                <a:gd name="T50" fmla="*/ 32 w 1230"/>
                <a:gd name="T51" fmla="*/ 57 h 1074"/>
                <a:gd name="T52" fmla="*/ 28 w 1230"/>
                <a:gd name="T53" fmla="*/ 58 h 1074"/>
                <a:gd name="T54" fmla="*/ 26 w 1230"/>
                <a:gd name="T55" fmla="*/ 61 h 1074"/>
                <a:gd name="T56" fmla="*/ 22 w 1230"/>
                <a:gd name="T57" fmla="*/ 63 h 1074"/>
                <a:gd name="T58" fmla="*/ 20 w 1230"/>
                <a:gd name="T59" fmla="*/ 65 h 1074"/>
                <a:gd name="T60" fmla="*/ 18 w 1230"/>
                <a:gd name="T61" fmla="*/ 67 h 1074"/>
                <a:gd name="T62" fmla="*/ 16 w 1230"/>
                <a:gd name="T63" fmla="*/ 70 h 1074"/>
                <a:gd name="T64" fmla="*/ 13 w 1230"/>
                <a:gd name="T65" fmla="*/ 71 h 1074"/>
                <a:gd name="T66" fmla="*/ 10 w 1230"/>
                <a:gd name="T67" fmla="*/ 74 h 1074"/>
                <a:gd name="T68" fmla="*/ 7 w 1230"/>
                <a:gd name="T69" fmla="*/ 76 h 1074"/>
                <a:gd name="T70" fmla="*/ 7 w 1230"/>
                <a:gd name="T71" fmla="*/ 79 h 1074"/>
                <a:gd name="T72" fmla="*/ 7 w 1230"/>
                <a:gd name="T73" fmla="*/ 81 h 1074"/>
                <a:gd name="T74" fmla="*/ 0 w 1230"/>
                <a:gd name="T75" fmla="*/ 83 h 107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230" h="1074">
                  <a:moveTo>
                    <a:pt x="1230" y="0"/>
                  </a:moveTo>
                  <a:lnTo>
                    <a:pt x="1211" y="12"/>
                  </a:lnTo>
                  <a:lnTo>
                    <a:pt x="1193" y="31"/>
                  </a:lnTo>
                  <a:lnTo>
                    <a:pt x="1181" y="43"/>
                  </a:lnTo>
                  <a:lnTo>
                    <a:pt x="1162" y="55"/>
                  </a:lnTo>
                  <a:lnTo>
                    <a:pt x="1144" y="74"/>
                  </a:lnTo>
                  <a:lnTo>
                    <a:pt x="1132" y="86"/>
                  </a:lnTo>
                  <a:lnTo>
                    <a:pt x="1113" y="98"/>
                  </a:lnTo>
                  <a:lnTo>
                    <a:pt x="1095" y="117"/>
                  </a:lnTo>
                  <a:lnTo>
                    <a:pt x="1082" y="129"/>
                  </a:lnTo>
                  <a:lnTo>
                    <a:pt x="1064" y="141"/>
                  </a:lnTo>
                  <a:lnTo>
                    <a:pt x="1045" y="160"/>
                  </a:lnTo>
                  <a:lnTo>
                    <a:pt x="1033" y="172"/>
                  </a:lnTo>
                  <a:lnTo>
                    <a:pt x="1015" y="184"/>
                  </a:lnTo>
                  <a:lnTo>
                    <a:pt x="996" y="203"/>
                  </a:lnTo>
                  <a:lnTo>
                    <a:pt x="984" y="215"/>
                  </a:lnTo>
                  <a:lnTo>
                    <a:pt x="966" y="227"/>
                  </a:lnTo>
                  <a:lnTo>
                    <a:pt x="947" y="246"/>
                  </a:lnTo>
                  <a:lnTo>
                    <a:pt x="935" y="258"/>
                  </a:lnTo>
                  <a:lnTo>
                    <a:pt x="916" y="270"/>
                  </a:lnTo>
                  <a:lnTo>
                    <a:pt x="898" y="288"/>
                  </a:lnTo>
                  <a:lnTo>
                    <a:pt x="886" y="301"/>
                  </a:lnTo>
                  <a:lnTo>
                    <a:pt x="867" y="313"/>
                  </a:lnTo>
                  <a:lnTo>
                    <a:pt x="849" y="331"/>
                  </a:lnTo>
                  <a:lnTo>
                    <a:pt x="836" y="344"/>
                  </a:lnTo>
                  <a:lnTo>
                    <a:pt x="818" y="356"/>
                  </a:lnTo>
                  <a:lnTo>
                    <a:pt x="800" y="374"/>
                  </a:lnTo>
                  <a:lnTo>
                    <a:pt x="787" y="387"/>
                  </a:lnTo>
                  <a:lnTo>
                    <a:pt x="769" y="399"/>
                  </a:lnTo>
                  <a:lnTo>
                    <a:pt x="750" y="417"/>
                  </a:lnTo>
                  <a:lnTo>
                    <a:pt x="738" y="430"/>
                  </a:lnTo>
                  <a:lnTo>
                    <a:pt x="720" y="442"/>
                  </a:lnTo>
                  <a:lnTo>
                    <a:pt x="701" y="460"/>
                  </a:lnTo>
                  <a:lnTo>
                    <a:pt x="689" y="473"/>
                  </a:lnTo>
                  <a:lnTo>
                    <a:pt x="670" y="485"/>
                  </a:lnTo>
                  <a:lnTo>
                    <a:pt x="652" y="503"/>
                  </a:lnTo>
                  <a:lnTo>
                    <a:pt x="640" y="516"/>
                  </a:lnTo>
                  <a:lnTo>
                    <a:pt x="621" y="528"/>
                  </a:lnTo>
                  <a:lnTo>
                    <a:pt x="603" y="546"/>
                  </a:lnTo>
                  <a:lnTo>
                    <a:pt x="591" y="559"/>
                  </a:lnTo>
                  <a:lnTo>
                    <a:pt x="572" y="571"/>
                  </a:lnTo>
                  <a:lnTo>
                    <a:pt x="554" y="589"/>
                  </a:lnTo>
                  <a:lnTo>
                    <a:pt x="541" y="601"/>
                  </a:lnTo>
                  <a:lnTo>
                    <a:pt x="523" y="614"/>
                  </a:lnTo>
                  <a:lnTo>
                    <a:pt x="504" y="626"/>
                  </a:lnTo>
                  <a:lnTo>
                    <a:pt x="492" y="644"/>
                  </a:lnTo>
                  <a:lnTo>
                    <a:pt x="474" y="657"/>
                  </a:lnTo>
                  <a:lnTo>
                    <a:pt x="455" y="669"/>
                  </a:lnTo>
                  <a:lnTo>
                    <a:pt x="443" y="687"/>
                  </a:lnTo>
                  <a:lnTo>
                    <a:pt x="425" y="700"/>
                  </a:lnTo>
                  <a:lnTo>
                    <a:pt x="406" y="712"/>
                  </a:lnTo>
                  <a:lnTo>
                    <a:pt x="394" y="730"/>
                  </a:lnTo>
                  <a:lnTo>
                    <a:pt x="375" y="743"/>
                  </a:lnTo>
                  <a:lnTo>
                    <a:pt x="357" y="755"/>
                  </a:lnTo>
                  <a:lnTo>
                    <a:pt x="345" y="773"/>
                  </a:lnTo>
                  <a:lnTo>
                    <a:pt x="326" y="786"/>
                  </a:lnTo>
                  <a:lnTo>
                    <a:pt x="308" y="798"/>
                  </a:lnTo>
                  <a:lnTo>
                    <a:pt x="295" y="816"/>
                  </a:lnTo>
                  <a:lnTo>
                    <a:pt x="277" y="829"/>
                  </a:lnTo>
                  <a:lnTo>
                    <a:pt x="259" y="841"/>
                  </a:lnTo>
                  <a:lnTo>
                    <a:pt x="246" y="859"/>
                  </a:lnTo>
                  <a:lnTo>
                    <a:pt x="228" y="872"/>
                  </a:lnTo>
                  <a:lnTo>
                    <a:pt x="209" y="884"/>
                  </a:lnTo>
                  <a:lnTo>
                    <a:pt x="197" y="902"/>
                  </a:lnTo>
                  <a:lnTo>
                    <a:pt x="179" y="914"/>
                  </a:lnTo>
                  <a:lnTo>
                    <a:pt x="160" y="927"/>
                  </a:lnTo>
                  <a:lnTo>
                    <a:pt x="148" y="945"/>
                  </a:lnTo>
                  <a:lnTo>
                    <a:pt x="129" y="957"/>
                  </a:lnTo>
                  <a:lnTo>
                    <a:pt x="111" y="970"/>
                  </a:lnTo>
                  <a:lnTo>
                    <a:pt x="99" y="988"/>
                  </a:lnTo>
                  <a:lnTo>
                    <a:pt x="80" y="1000"/>
                  </a:lnTo>
                  <a:lnTo>
                    <a:pt x="62" y="1013"/>
                  </a:lnTo>
                  <a:lnTo>
                    <a:pt x="50" y="1031"/>
                  </a:lnTo>
                  <a:lnTo>
                    <a:pt x="31" y="1043"/>
                  </a:lnTo>
                  <a:lnTo>
                    <a:pt x="13" y="1056"/>
                  </a:lnTo>
                  <a:lnTo>
                    <a:pt x="0" y="1074"/>
                  </a:lnTo>
                </a:path>
              </a:pathLst>
            </a:custGeom>
            <a:solidFill>
              <a:srgbClr val="0000FF"/>
            </a:solidFill>
            <a:ln w="9525">
              <a:solidFill>
                <a:srgbClr val="000000"/>
              </a:solidFill>
              <a:prstDash val="solid"/>
              <a:round/>
              <a:headEnd/>
              <a:tailEnd/>
            </a:ln>
          </p:spPr>
          <p:txBody>
            <a:bodyPr/>
            <a:lstStyle/>
            <a:p>
              <a:endParaRPr lang="en-US"/>
            </a:p>
          </p:txBody>
        </p:sp>
        <p:sp>
          <p:nvSpPr>
            <p:cNvPr id="315894" name="Freeform 498">
              <a:extLst>
                <a:ext uri="{FF2B5EF4-FFF2-40B4-BE49-F238E27FC236}">
                  <a16:creationId xmlns:a16="http://schemas.microsoft.com/office/drawing/2014/main" id="{097B3468-F5BA-DACA-3233-3D353EEE5150}"/>
                </a:ext>
              </a:extLst>
            </p:cNvPr>
            <p:cNvSpPr>
              <a:spLocks/>
            </p:cNvSpPr>
            <p:nvPr/>
          </p:nvSpPr>
          <p:spPr bwMode="auto">
            <a:xfrm>
              <a:off x="2146" y="2629"/>
              <a:ext cx="1150" cy="1004"/>
            </a:xfrm>
            <a:custGeom>
              <a:avLst/>
              <a:gdLst>
                <a:gd name="T0" fmla="*/ 93 w 1230"/>
                <a:gd name="T1" fmla="*/ 7 h 1074"/>
                <a:gd name="T2" fmla="*/ 93 w 1230"/>
                <a:gd name="T3" fmla="*/ 7 h 1074"/>
                <a:gd name="T4" fmla="*/ 88 w 1230"/>
                <a:gd name="T5" fmla="*/ 7 h 1074"/>
                <a:gd name="T6" fmla="*/ 87 w 1230"/>
                <a:gd name="T7" fmla="*/ 7 h 1074"/>
                <a:gd name="T8" fmla="*/ 84 w 1230"/>
                <a:gd name="T9" fmla="*/ 10 h 1074"/>
                <a:gd name="T10" fmla="*/ 81 w 1230"/>
                <a:gd name="T11" fmla="*/ 13 h 1074"/>
                <a:gd name="T12" fmla="*/ 79 w 1230"/>
                <a:gd name="T13" fmla="*/ 15 h 1074"/>
                <a:gd name="T14" fmla="*/ 76 w 1230"/>
                <a:gd name="T15" fmla="*/ 18 h 1074"/>
                <a:gd name="T16" fmla="*/ 74 w 1230"/>
                <a:gd name="T17" fmla="*/ 20 h 1074"/>
                <a:gd name="T18" fmla="*/ 71 w 1230"/>
                <a:gd name="T19" fmla="*/ 21 h 1074"/>
                <a:gd name="T20" fmla="*/ 69 w 1230"/>
                <a:gd name="T21" fmla="*/ 24 h 1074"/>
                <a:gd name="T22" fmla="*/ 66 w 1230"/>
                <a:gd name="T23" fmla="*/ 26 h 1074"/>
                <a:gd name="T24" fmla="*/ 63 w 1230"/>
                <a:gd name="T25" fmla="*/ 28 h 1074"/>
                <a:gd name="T26" fmla="*/ 61 w 1230"/>
                <a:gd name="T27" fmla="*/ 30 h 1074"/>
                <a:gd name="T28" fmla="*/ 58 w 1230"/>
                <a:gd name="T29" fmla="*/ 32 h 1074"/>
                <a:gd name="T30" fmla="*/ 57 w 1230"/>
                <a:gd name="T31" fmla="*/ 34 h 1074"/>
                <a:gd name="T32" fmla="*/ 54 w 1230"/>
                <a:gd name="T33" fmla="*/ 36 h 1074"/>
                <a:gd name="T34" fmla="*/ 50 w 1230"/>
                <a:gd name="T35" fmla="*/ 38 h 1074"/>
                <a:gd name="T36" fmla="*/ 48 w 1230"/>
                <a:gd name="T37" fmla="*/ 41 h 1074"/>
                <a:gd name="T38" fmla="*/ 47 w 1230"/>
                <a:gd name="T39" fmla="*/ 44 h 1074"/>
                <a:gd name="T40" fmla="*/ 44 w 1230"/>
                <a:gd name="T41" fmla="*/ 47 h 1074"/>
                <a:gd name="T42" fmla="*/ 41 w 1230"/>
                <a:gd name="T43" fmla="*/ 47 h 1074"/>
                <a:gd name="T44" fmla="*/ 38 w 1230"/>
                <a:gd name="T45" fmla="*/ 50 h 1074"/>
                <a:gd name="T46" fmla="*/ 36 w 1230"/>
                <a:gd name="T47" fmla="*/ 51 h 1074"/>
                <a:gd name="T48" fmla="*/ 34 w 1230"/>
                <a:gd name="T49" fmla="*/ 54 h 1074"/>
                <a:gd name="T50" fmla="*/ 32 w 1230"/>
                <a:gd name="T51" fmla="*/ 57 h 1074"/>
                <a:gd name="T52" fmla="*/ 28 w 1230"/>
                <a:gd name="T53" fmla="*/ 58 h 1074"/>
                <a:gd name="T54" fmla="*/ 26 w 1230"/>
                <a:gd name="T55" fmla="*/ 61 h 1074"/>
                <a:gd name="T56" fmla="*/ 22 w 1230"/>
                <a:gd name="T57" fmla="*/ 63 h 1074"/>
                <a:gd name="T58" fmla="*/ 20 w 1230"/>
                <a:gd name="T59" fmla="*/ 65 h 1074"/>
                <a:gd name="T60" fmla="*/ 18 w 1230"/>
                <a:gd name="T61" fmla="*/ 67 h 1074"/>
                <a:gd name="T62" fmla="*/ 16 w 1230"/>
                <a:gd name="T63" fmla="*/ 70 h 1074"/>
                <a:gd name="T64" fmla="*/ 13 w 1230"/>
                <a:gd name="T65" fmla="*/ 71 h 1074"/>
                <a:gd name="T66" fmla="*/ 10 w 1230"/>
                <a:gd name="T67" fmla="*/ 74 h 1074"/>
                <a:gd name="T68" fmla="*/ 7 w 1230"/>
                <a:gd name="T69" fmla="*/ 76 h 1074"/>
                <a:gd name="T70" fmla="*/ 7 w 1230"/>
                <a:gd name="T71" fmla="*/ 79 h 1074"/>
                <a:gd name="T72" fmla="*/ 7 w 1230"/>
                <a:gd name="T73" fmla="*/ 81 h 1074"/>
                <a:gd name="T74" fmla="*/ 0 w 1230"/>
                <a:gd name="T75" fmla="*/ 83 h 107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230" h="1074">
                  <a:moveTo>
                    <a:pt x="1230" y="0"/>
                  </a:moveTo>
                  <a:lnTo>
                    <a:pt x="1211" y="12"/>
                  </a:lnTo>
                  <a:lnTo>
                    <a:pt x="1193" y="31"/>
                  </a:lnTo>
                  <a:lnTo>
                    <a:pt x="1181" y="43"/>
                  </a:lnTo>
                  <a:lnTo>
                    <a:pt x="1162" y="55"/>
                  </a:lnTo>
                  <a:lnTo>
                    <a:pt x="1144" y="74"/>
                  </a:lnTo>
                  <a:lnTo>
                    <a:pt x="1132" y="86"/>
                  </a:lnTo>
                  <a:lnTo>
                    <a:pt x="1113" y="98"/>
                  </a:lnTo>
                  <a:lnTo>
                    <a:pt x="1095" y="117"/>
                  </a:lnTo>
                  <a:lnTo>
                    <a:pt x="1082" y="129"/>
                  </a:lnTo>
                  <a:lnTo>
                    <a:pt x="1064" y="141"/>
                  </a:lnTo>
                  <a:lnTo>
                    <a:pt x="1045" y="160"/>
                  </a:lnTo>
                  <a:lnTo>
                    <a:pt x="1033" y="172"/>
                  </a:lnTo>
                  <a:lnTo>
                    <a:pt x="1015" y="184"/>
                  </a:lnTo>
                  <a:lnTo>
                    <a:pt x="996" y="203"/>
                  </a:lnTo>
                  <a:lnTo>
                    <a:pt x="984" y="215"/>
                  </a:lnTo>
                  <a:lnTo>
                    <a:pt x="966" y="227"/>
                  </a:lnTo>
                  <a:lnTo>
                    <a:pt x="947" y="246"/>
                  </a:lnTo>
                  <a:lnTo>
                    <a:pt x="935" y="258"/>
                  </a:lnTo>
                  <a:lnTo>
                    <a:pt x="916" y="270"/>
                  </a:lnTo>
                  <a:lnTo>
                    <a:pt x="898" y="288"/>
                  </a:lnTo>
                  <a:lnTo>
                    <a:pt x="886" y="301"/>
                  </a:lnTo>
                  <a:lnTo>
                    <a:pt x="867" y="313"/>
                  </a:lnTo>
                  <a:lnTo>
                    <a:pt x="849" y="331"/>
                  </a:lnTo>
                  <a:lnTo>
                    <a:pt x="836" y="344"/>
                  </a:lnTo>
                  <a:lnTo>
                    <a:pt x="818" y="356"/>
                  </a:lnTo>
                  <a:lnTo>
                    <a:pt x="800" y="374"/>
                  </a:lnTo>
                  <a:lnTo>
                    <a:pt x="787" y="387"/>
                  </a:lnTo>
                  <a:lnTo>
                    <a:pt x="769" y="399"/>
                  </a:lnTo>
                  <a:lnTo>
                    <a:pt x="750" y="417"/>
                  </a:lnTo>
                  <a:lnTo>
                    <a:pt x="738" y="430"/>
                  </a:lnTo>
                  <a:lnTo>
                    <a:pt x="720" y="442"/>
                  </a:lnTo>
                  <a:lnTo>
                    <a:pt x="701" y="460"/>
                  </a:lnTo>
                  <a:lnTo>
                    <a:pt x="689" y="473"/>
                  </a:lnTo>
                  <a:lnTo>
                    <a:pt x="670" y="485"/>
                  </a:lnTo>
                  <a:lnTo>
                    <a:pt x="652" y="503"/>
                  </a:lnTo>
                  <a:lnTo>
                    <a:pt x="640" y="516"/>
                  </a:lnTo>
                  <a:lnTo>
                    <a:pt x="621" y="528"/>
                  </a:lnTo>
                  <a:lnTo>
                    <a:pt x="603" y="546"/>
                  </a:lnTo>
                  <a:lnTo>
                    <a:pt x="591" y="559"/>
                  </a:lnTo>
                  <a:lnTo>
                    <a:pt x="572" y="571"/>
                  </a:lnTo>
                  <a:lnTo>
                    <a:pt x="554" y="589"/>
                  </a:lnTo>
                  <a:lnTo>
                    <a:pt x="541" y="601"/>
                  </a:lnTo>
                  <a:lnTo>
                    <a:pt x="523" y="614"/>
                  </a:lnTo>
                  <a:lnTo>
                    <a:pt x="504" y="626"/>
                  </a:lnTo>
                  <a:lnTo>
                    <a:pt x="492" y="644"/>
                  </a:lnTo>
                  <a:lnTo>
                    <a:pt x="474" y="657"/>
                  </a:lnTo>
                  <a:lnTo>
                    <a:pt x="455" y="669"/>
                  </a:lnTo>
                  <a:lnTo>
                    <a:pt x="443" y="687"/>
                  </a:lnTo>
                  <a:lnTo>
                    <a:pt x="425" y="700"/>
                  </a:lnTo>
                  <a:lnTo>
                    <a:pt x="406" y="712"/>
                  </a:lnTo>
                  <a:lnTo>
                    <a:pt x="394" y="730"/>
                  </a:lnTo>
                  <a:lnTo>
                    <a:pt x="375" y="743"/>
                  </a:lnTo>
                  <a:lnTo>
                    <a:pt x="357" y="755"/>
                  </a:lnTo>
                  <a:lnTo>
                    <a:pt x="345" y="773"/>
                  </a:lnTo>
                  <a:lnTo>
                    <a:pt x="326" y="786"/>
                  </a:lnTo>
                  <a:lnTo>
                    <a:pt x="308" y="798"/>
                  </a:lnTo>
                  <a:lnTo>
                    <a:pt x="295" y="816"/>
                  </a:lnTo>
                  <a:lnTo>
                    <a:pt x="277" y="829"/>
                  </a:lnTo>
                  <a:lnTo>
                    <a:pt x="259" y="841"/>
                  </a:lnTo>
                  <a:lnTo>
                    <a:pt x="246" y="859"/>
                  </a:lnTo>
                  <a:lnTo>
                    <a:pt x="228" y="872"/>
                  </a:lnTo>
                  <a:lnTo>
                    <a:pt x="209" y="884"/>
                  </a:lnTo>
                  <a:lnTo>
                    <a:pt x="197" y="902"/>
                  </a:lnTo>
                  <a:lnTo>
                    <a:pt x="179" y="914"/>
                  </a:lnTo>
                  <a:lnTo>
                    <a:pt x="160" y="927"/>
                  </a:lnTo>
                  <a:lnTo>
                    <a:pt x="148" y="945"/>
                  </a:lnTo>
                  <a:lnTo>
                    <a:pt x="129" y="957"/>
                  </a:lnTo>
                  <a:lnTo>
                    <a:pt x="111" y="970"/>
                  </a:lnTo>
                  <a:lnTo>
                    <a:pt x="99" y="988"/>
                  </a:lnTo>
                  <a:lnTo>
                    <a:pt x="80" y="1000"/>
                  </a:lnTo>
                  <a:lnTo>
                    <a:pt x="62" y="1013"/>
                  </a:lnTo>
                  <a:lnTo>
                    <a:pt x="50" y="1031"/>
                  </a:lnTo>
                  <a:lnTo>
                    <a:pt x="31" y="1043"/>
                  </a:lnTo>
                  <a:lnTo>
                    <a:pt x="13" y="1056"/>
                  </a:lnTo>
                  <a:lnTo>
                    <a:pt x="0" y="1074"/>
                  </a:lnTo>
                </a:path>
              </a:pathLst>
            </a:custGeom>
            <a:solidFill>
              <a:srgbClr val="0000FF"/>
            </a:solidFill>
            <a:ln w="9525">
              <a:solidFill>
                <a:srgbClr val="000000"/>
              </a:solidFill>
              <a:prstDash val="solid"/>
              <a:round/>
              <a:headEnd/>
              <a:tailEnd/>
            </a:ln>
          </p:spPr>
          <p:txBody>
            <a:bodyPr/>
            <a:lstStyle/>
            <a:p>
              <a:endParaRPr lang="en-US"/>
            </a:p>
          </p:txBody>
        </p:sp>
        <p:sp>
          <p:nvSpPr>
            <p:cNvPr id="315895" name="Freeform 499">
              <a:extLst>
                <a:ext uri="{FF2B5EF4-FFF2-40B4-BE49-F238E27FC236}">
                  <a16:creationId xmlns:a16="http://schemas.microsoft.com/office/drawing/2014/main" id="{54C6BB4E-D9BC-AAA7-7517-B2827912F67C}"/>
                </a:ext>
              </a:extLst>
            </p:cNvPr>
            <p:cNvSpPr>
              <a:spLocks/>
            </p:cNvSpPr>
            <p:nvPr/>
          </p:nvSpPr>
          <p:spPr bwMode="auto">
            <a:xfrm>
              <a:off x="2146" y="2629"/>
              <a:ext cx="1150" cy="1004"/>
            </a:xfrm>
            <a:custGeom>
              <a:avLst/>
              <a:gdLst>
                <a:gd name="T0" fmla="*/ 93 w 1230"/>
                <a:gd name="T1" fmla="*/ 7 h 1074"/>
                <a:gd name="T2" fmla="*/ 93 w 1230"/>
                <a:gd name="T3" fmla="*/ 7 h 1074"/>
                <a:gd name="T4" fmla="*/ 88 w 1230"/>
                <a:gd name="T5" fmla="*/ 7 h 1074"/>
                <a:gd name="T6" fmla="*/ 87 w 1230"/>
                <a:gd name="T7" fmla="*/ 7 h 1074"/>
                <a:gd name="T8" fmla="*/ 84 w 1230"/>
                <a:gd name="T9" fmla="*/ 10 h 1074"/>
                <a:gd name="T10" fmla="*/ 81 w 1230"/>
                <a:gd name="T11" fmla="*/ 13 h 1074"/>
                <a:gd name="T12" fmla="*/ 79 w 1230"/>
                <a:gd name="T13" fmla="*/ 15 h 1074"/>
                <a:gd name="T14" fmla="*/ 76 w 1230"/>
                <a:gd name="T15" fmla="*/ 18 h 1074"/>
                <a:gd name="T16" fmla="*/ 74 w 1230"/>
                <a:gd name="T17" fmla="*/ 20 h 1074"/>
                <a:gd name="T18" fmla="*/ 71 w 1230"/>
                <a:gd name="T19" fmla="*/ 21 h 1074"/>
                <a:gd name="T20" fmla="*/ 69 w 1230"/>
                <a:gd name="T21" fmla="*/ 24 h 1074"/>
                <a:gd name="T22" fmla="*/ 66 w 1230"/>
                <a:gd name="T23" fmla="*/ 26 h 1074"/>
                <a:gd name="T24" fmla="*/ 63 w 1230"/>
                <a:gd name="T25" fmla="*/ 28 h 1074"/>
                <a:gd name="T26" fmla="*/ 61 w 1230"/>
                <a:gd name="T27" fmla="*/ 30 h 1074"/>
                <a:gd name="T28" fmla="*/ 58 w 1230"/>
                <a:gd name="T29" fmla="*/ 32 h 1074"/>
                <a:gd name="T30" fmla="*/ 57 w 1230"/>
                <a:gd name="T31" fmla="*/ 34 h 1074"/>
                <a:gd name="T32" fmla="*/ 54 w 1230"/>
                <a:gd name="T33" fmla="*/ 36 h 1074"/>
                <a:gd name="T34" fmla="*/ 50 w 1230"/>
                <a:gd name="T35" fmla="*/ 38 h 1074"/>
                <a:gd name="T36" fmla="*/ 48 w 1230"/>
                <a:gd name="T37" fmla="*/ 41 h 1074"/>
                <a:gd name="T38" fmla="*/ 47 w 1230"/>
                <a:gd name="T39" fmla="*/ 44 h 1074"/>
                <a:gd name="T40" fmla="*/ 44 w 1230"/>
                <a:gd name="T41" fmla="*/ 47 h 1074"/>
                <a:gd name="T42" fmla="*/ 41 w 1230"/>
                <a:gd name="T43" fmla="*/ 47 h 1074"/>
                <a:gd name="T44" fmla="*/ 38 w 1230"/>
                <a:gd name="T45" fmla="*/ 50 h 1074"/>
                <a:gd name="T46" fmla="*/ 36 w 1230"/>
                <a:gd name="T47" fmla="*/ 51 h 1074"/>
                <a:gd name="T48" fmla="*/ 34 w 1230"/>
                <a:gd name="T49" fmla="*/ 54 h 1074"/>
                <a:gd name="T50" fmla="*/ 32 w 1230"/>
                <a:gd name="T51" fmla="*/ 57 h 1074"/>
                <a:gd name="T52" fmla="*/ 28 w 1230"/>
                <a:gd name="T53" fmla="*/ 58 h 1074"/>
                <a:gd name="T54" fmla="*/ 26 w 1230"/>
                <a:gd name="T55" fmla="*/ 61 h 1074"/>
                <a:gd name="T56" fmla="*/ 22 w 1230"/>
                <a:gd name="T57" fmla="*/ 63 h 1074"/>
                <a:gd name="T58" fmla="*/ 20 w 1230"/>
                <a:gd name="T59" fmla="*/ 65 h 1074"/>
                <a:gd name="T60" fmla="*/ 18 w 1230"/>
                <a:gd name="T61" fmla="*/ 67 h 1074"/>
                <a:gd name="T62" fmla="*/ 16 w 1230"/>
                <a:gd name="T63" fmla="*/ 70 h 1074"/>
                <a:gd name="T64" fmla="*/ 13 w 1230"/>
                <a:gd name="T65" fmla="*/ 71 h 1074"/>
                <a:gd name="T66" fmla="*/ 10 w 1230"/>
                <a:gd name="T67" fmla="*/ 74 h 1074"/>
                <a:gd name="T68" fmla="*/ 7 w 1230"/>
                <a:gd name="T69" fmla="*/ 76 h 1074"/>
                <a:gd name="T70" fmla="*/ 7 w 1230"/>
                <a:gd name="T71" fmla="*/ 79 h 1074"/>
                <a:gd name="T72" fmla="*/ 7 w 1230"/>
                <a:gd name="T73" fmla="*/ 81 h 1074"/>
                <a:gd name="T74" fmla="*/ 0 w 1230"/>
                <a:gd name="T75" fmla="*/ 83 h 107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230" h="1074">
                  <a:moveTo>
                    <a:pt x="1230" y="0"/>
                  </a:moveTo>
                  <a:lnTo>
                    <a:pt x="1211" y="12"/>
                  </a:lnTo>
                  <a:lnTo>
                    <a:pt x="1193" y="31"/>
                  </a:lnTo>
                  <a:lnTo>
                    <a:pt x="1181" y="43"/>
                  </a:lnTo>
                  <a:lnTo>
                    <a:pt x="1162" y="55"/>
                  </a:lnTo>
                  <a:lnTo>
                    <a:pt x="1144" y="74"/>
                  </a:lnTo>
                  <a:lnTo>
                    <a:pt x="1132" y="86"/>
                  </a:lnTo>
                  <a:lnTo>
                    <a:pt x="1113" y="98"/>
                  </a:lnTo>
                  <a:lnTo>
                    <a:pt x="1095" y="117"/>
                  </a:lnTo>
                  <a:lnTo>
                    <a:pt x="1082" y="129"/>
                  </a:lnTo>
                  <a:lnTo>
                    <a:pt x="1064" y="141"/>
                  </a:lnTo>
                  <a:lnTo>
                    <a:pt x="1045" y="160"/>
                  </a:lnTo>
                  <a:lnTo>
                    <a:pt x="1033" y="172"/>
                  </a:lnTo>
                  <a:lnTo>
                    <a:pt x="1015" y="184"/>
                  </a:lnTo>
                  <a:lnTo>
                    <a:pt x="996" y="203"/>
                  </a:lnTo>
                  <a:lnTo>
                    <a:pt x="984" y="215"/>
                  </a:lnTo>
                  <a:lnTo>
                    <a:pt x="966" y="227"/>
                  </a:lnTo>
                  <a:lnTo>
                    <a:pt x="947" y="246"/>
                  </a:lnTo>
                  <a:lnTo>
                    <a:pt x="935" y="258"/>
                  </a:lnTo>
                  <a:lnTo>
                    <a:pt x="916" y="270"/>
                  </a:lnTo>
                  <a:lnTo>
                    <a:pt x="898" y="288"/>
                  </a:lnTo>
                  <a:lnTo>
                    <a:pt x="886" y="301"/>
                  </a:lnTo>
                  <a:lnTo>
                    <a:pt x="867" y="313"/>
                  </a:lnTo>
                  <a:lnTo>
                    <a:pt x="849" y="331"/>
                  </a:lnTo>
                  <a:lnTo>
                    <a:pt x="836" y="344"/>
                  </a:lnTo>
                  <a:lnTo>
                    <a:pt x="818" y="356"/>
                  </a:lnTo>
                  <a:lnTo>
                    <a:pt x="800" y="374"/>
                  </a:lnTo>
                  <a:lnTo>
                    <a:pt x="787" y="387"/>
                  </a:lnTo>
                  <a:lnTo>
                    <a:pt x="769" y="399"/>
                  </a:lnTo>
                  <a:lnTo>
                    <a:pt x="750" y="417"/>
                  </a:lnTo>
                  <a:lnTo>
                    <a:pt x="738" y="430"/>
                  </a:lnTo>
                  <a:lnTo>
                    <a:pt x="720" y="442"/>
                  </a:lnTo>
                  <a:lnTo>
                    <a:pt x="701" y="460"/>
                  </a:lnTo>
                  <a:lnTo>
                    <a:pt x="689" y="473"/>
                  </a:lnTo>
                  <a:lnTo>
                    <a:pt x="670" y="485"/>
                  </a:lnTo>
                  <a:lnTo>
                    <a:pt x="652" y="503"/>
                  </a:lnTo>
                  <a:lnTo>
                    <a:pt x="640" y="516"/>
                  </a:lnTo>
                  <a:lnTo>
                    <a:pt x="621" y="528"/>
                  </a:lnTo>
                  <a:lnTo>
                    <a:pt x="603" y="546"/>
                  </a:lnTo>
                  <a:lnTo>
                    <a:pt x="591" y="559"/>
                  </a:lnTo>
                  <a:lnTo>
                    <a:pt x="572" y="571"/>
                  </a:lnTo>
                  <a:lnTo>
                    <a:pt x="554" y="589"/>
                  </a:lnTo>
                  <a:lnTo>
                    <a:pt x="541" y="601"/>
                  </a:lnTo>
                  <a:lnTo>
                    <a:pt x="523" y="614"/>
                  </a:lnTo>
                  <a:lnTo>
                    <a:pt x="504" y="626"/>
                  </a:lnTo>
                  <a:lnTo>
                    <a:pt x="492" y="644"/>
                  </a:lnTo>
                  <a:lnTo>
                    <a:pt x="474" y="657"/>
                  </a:lnTo>
                  <a:lnTo>
                    <a:pt x="455" y="669"/>
                  </a:lnTo>
                  <a:lnTo>
                    <a:pt x="443" y="687"/>
                  </a:lnTo>
                  <a:lnTo>
                    <a:pt x="425" y="700"/>
                  </a:lnTo>
                  <a:lnTo>
                    <a:pt x="406" y="712"/>
                  </a:lnTo>
                  <a:lnTo>
                    <a:pt x="394" y="730"/>
                  </a:lnTo>
                  <a:lnTo>
                    <a:pt x="375" y="743"/>
                  </a:lnTo>
                  <a:lnTo>
                    <a:pt x="357" y="755"/>
                  </a:lnTo>
                  <a:lnTo>
                    <a:pt x="345" y="773"/>
                  </a:lnTo>
                  <a:lnTo>
                    <a:pt x="326" y="786"/>
                  </a:lnTo>
                  <a:lnTo>
                    <a:pt x="308" y="798"/>
                  </a:lnTo>
                  <a:lnTo>
                    <a:pt x="295" y="816"/>
                  </a:lnTo>
                  <a:lnTo>
                    <a:pt x="277" y="829"/>
                  </a:lnTo>
                  <a:lnTo>
                    <a:pt x="259" y="841"/>
                  </a:lnTo>
                  <a:lnTo>
                    <a:pt x="246" y="859"/>
                  </a:lnTo>
                  <a:lnTo>
                    <a:pt x="228" y="872"/>
                  </a:lnTo>
                  <a:lnTo>
                    <a:pt x="209" y="884"/>
                  </a:lnTo>
                  <a:lnTo>
                    <a:pt x="197" y="902"/>
                  </a:lnTo>
                  <a:lnTo>
                    <a:pt x="179" y="914"/>
                  </a:lnTo>
                  <a:lnTo>
                    <a:pt x="160" y="927"/>
                  </a:lnTo>
                  <a:lnTo>
                    <a:pt x="148" y="945"/>
                  </a:lnTo>
                  <a:lnTo>
                    <a:pt x="129" y="957"/>
                  </a:lnTo>
                  <a:lnTo>
                    <a:pt x="111" y="970"/>
                  </a:lnTo>
                  <a:lnTo>
                    <a:pt x="99" y="988"/>
                  </a:lnTo>
                  <a:lnTo>
                    <a:pt x="80" y="1000"/>
                  </a:lnTo>
                  <a:lnTo>
                    <a:pt x="62" y="1013"/>
                  </a:lnTo>
                  <a:lnTo>
                    <a:pt x="50" y="1031"/>
                  </a:lnTo>
                  <a:lnTo>
                    <a:pt x="31" y="1043"/>
                  </a:lnTo>
                  <a:lnTo>
                    <a:pt x="13" y="1056"/>
                  </a:lnTo>
                  <a:lnTo>
                    <a:pt x="0" y="1074"/>
                  </a:lnTo>
                </a:path>
              </a:pathLst>
            </a:custGeom>
            <a:solidFill>
              <a:srgbClr val="0000FF"/>
            </a:solidFill>
            <a:ln w="9525">
              <a:solidFill>
                <a:srgbClr val="000000"/>
              </a:solidFill>
              <a:prstDash val="solid"/>
              <a:round/>
              <a:headEnd/>
              <a:tailEnd/>
            </a:ln>
          </p:spPr>
          <p:txBody>
            <a:bodyPr/>
            <a:lstStyle/>
            <a:p>
              <a:endParaRPr lang="en-US"/>
            </a:p>
          </p:txBody>
        </p:sp>
        <p:sp>
          <p:nvSpPr>
            <p:cNvPr id="315896" name="Freeform 500">
              <a:extLst>
                <a:ext uri="{FF2B5EF4-FFF2-40B4-BE49-F238E27FC236}">
                  <a16:creationId xmlns:a16="http://schemas.microsoft.com/office/drawing/2014/main" id="{79C8E393-4523-D3DE-5813-D5FF4CD2AAB5}"/>
                </a:ext>
              </a:extLst>
            </p:cNvPr>
            <p:cNvSpPr>
              <a:spLocks/>
            </p:cNvSpPr>
            <p:nvPr/>
          </p:nvSpPr>
          <p:spPr bwMode="auto">
            <a:xfrm>
              <a:off x="2146" y="2629"/>
              <a:ext cx="1150" cy="1004"/>
            </a:xfrm>
            <a:custGeom>
              <a:avLst/>
              <a:gdLst>
                <a:gd name="T0" fmla="*/ 93 w 1230"/>
                <a:gd name="T1" fmla="*/ 7 h 1074"/>
                <a:gd name="T2" fmla="*/ 93 w 1230"/>
                <a:gd name="T3" fmla="*/ 7 h 1074"/>
                <a:gd name="T4" fmla="*/ 88 w 1230"/>
                <a:gd name="T5" fmla="*/ 7 h 1074"/>
                <a:gd name="T6" fmla="*/ 87 w 1230"/>
                <a:gd name="T7" fmla="*/ 7 h 1074"/>
                <a:gd name="T8" fmla="*/ 84 w 1230"/>
                <a:gd name="T9" fmla="*/ 10 h 1074"/>
                <a:gd name="T10" fmla="*/ 81 w 1230"/>
                <a:gd name="T11" fmla="*/ 13 h 1074"/>
                <a:gd name="T12" fmla="*/ 79 w 1230"/>
                <a:gd name="T13" fmla="*/ 15 h 1074"/>
                <a:gd name="T14" fmla="*/ 76 w 1230"/>
                <a:gd name="T15" fmla="*/ 18 h 1074"/>
                <a:gd name="T16" fmla="*/ 74 w 1230"/>
                <a:gd name="T17" fmla="*/ 20 h 1074"/>
                <a:gd name="T18" fmla="*/ 71 w 1230"/>
                <a:gd name="T19" fmla="*/ 21 h 1074"/>
                <a:gd name="T20" fmla="*/ 69 w 1230"/>
                <a:gd name="T21" fmla="*/ 24 h 1074"/>
                <a:gd name="T22" fmla="*/ 66 w 1230"/>
                <a:gd name="T23" fmla="*/ 26 h 1074"/>
                <a:gd name="T24" fmla="*/ 63 w 1230"/>
                <a:gd name="T25" fmla="*/ 28 h 1074"/>
                <a:gd name="T26" fmla="*/ 61 w 1230"/>
                <a:gd name="T27" fmla="*/ 30 h 1074"/>
                <a:gd name="T28" fmla="*/ 58 w 1230"/>
                <a:gd name="T29" fmla="*/ 32 h 1074"/>
                <a:gd name="T30" fmla="*/ 57 w 1230"/>
                <a:gd name="T31" fmla="*/ 34 h 1074"/>
                <a:gd name="T32" fmla="*/ 54 w 1230"/>
                <a:gd name="T33" fmla="*/ 36 h 1074"/>
                <a:gd name="T34" fmla="*/ 50 w 1230"/>
                <a:gd name="T35" fmla="*/ 38 h 1074"/>
                <a:gd name="T36" fmla="*/ 48 w 1230"/>
                <a:gd name="T37" fmla="*/ 41 h 1074"/>
                <a:gd name="T38" fmla="*/ 47 w 1230"/>
                <a:gd name="T39" fmla="*/ 44 h 1074"/>
                <a:gd name="T40" fmla="*/ 44 w 1230"/>
                <a:gd name="T41" fmla="*/ 47 h 1074"/>
                <a:gd name="T42" fmla="*/ 41 w 1230"/>
                <a:gd name="T43" fmla="*/ 47 h 1074"/>
                <a:gd name="T44" fmla="*/ 38 w 1230"/>
                <a:gd name="T45" fmla="*/ 50 h 1074"/>
                <a:gd name="T46" fmla="*/ 36 w 1230"/>
                <a:gd name="T47" fmla="*/ 51 h 1074"/>
                <a:gd name="T48" fmla="*/ 34 w 1230"/>
                <a:gd name="T49" fmla="*/ 54 h 1074"/>
                <a:gd name="T50" fmla="*/ 32 w 1230"/>
                <a:gd name="T51" fmla="*/ 57 h 1074"/>
                <a:gd name="T52" fmla="*/ 28 w 1230"/>
                <a:gd name="T53" fmla="*/ 58 h 1074"/>
                <a:gd name="T54" fmla="*/ 26 w 1230"/>
                <a:gd name="T55" fmla="*/ 61 h 1074"/>
                <a:gd name="T56" fmla="*/ 22 w 1230"/>
                <a:gd name="T57" fmla="*/ 63 h 1074"/>
                <a:gd name="T58" fmla="*/ 20 w 1230"/>
                <a:gd name="T59" fmla="*/ 65 h 1074"/>
                <a:gd name="T60" fmla="*/ 18 w 1230"/>
                <a:gd name="T61" fmla="*/ 67 h 1074"/>
                <a:gd name="T62" fmla="*/ 16 w 1230"/>
                <a:gd name="T63" fmla="*/ 70 h 1074"/>
                <a:gd name="T64" fmla="*/ 13 w 1230"/>
                <a:gd name="T65" fmla="*/ 71 h 1074"/>
                <a:gd name="T66" fmla="*/ 10 w 1230"/>
                <a:gd name="T67" fmla="*/ 74 h 1074"/>
                <a:gd name="T68" fmla="*/ 7 w 1230"/>
                <a:gd name="T69" fmla="*/ 76 h 1074"/>
                <a:gd name="T70" fmla="*/ 7 w 1230"/>
                <a:gd name="T71" fmla="*/ 79 h 1074"/>
                <a:gd name="T72" fmla="*/ 7 w 1230"/>
                <a:gd name="T73" fmla="*/ 81 h 1074"/>
                <a:gd name="T74" fmla="*/ 0 w 1230"/>
                <a:gd name="T75" fmla="*/ 83 h 107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230" h="1074">
                  <a:moveTo>
                    <a:pt x="1230" y="0"/>
                  </a:moveTo>
                  <a:lnTo>
                    <a:pt x="1211" y="12"/>
                  </a:lnTo>
                  <a:lnTo>
                    <a:pt x="1193" y="31"/>
                  </a:lnTo>
                  <a:lnTo>
                    <a:pt x="1181" y="43"/>
                  </a:lnTo>
                  <a:lnTo>
                    <a:pt x="1162" y="55"/>
                  </a:lnTo>
                  <a:lnTo>
                    <a:pt x="1144" y="74"/>
                  </a:lnTo>
                  <a:lnTo>
                    <a:pt x="1132" y="86"/>
                  </a:lnTo>
                  <a:lnTo>
                    <a:pt x="1113" y="98"/>
                  </a:lnTo>
                  <a:lnTo>
                    <a:pt x="1095" y="117"/>
                  </a:lnTo>
                  <a:lnTo>
                    <a:pt x="1082" y="129"/>
                  </a:lnTo>
                  <a:lnTo>
                    <a:pt x="1064" y="141"/>
                  </a:lnTo>
                  <a:lnTo>
                    <a:pt x="1045" y="160"/>
                  </a:lnTo>
                  <a:lnTo>
                    <a:pt x="1033" y="172"/>
                  </a:lnTo>
                  <a:lnTo>
                    <a:pt x="1015" y="184"/>
                  </a:lnTo>
                  <a:lnTo>
                    <a:pt x="996" y="203"/>
                  </a:lnTo>
                  <a:lnTo>
                    <a:pt x="984" y="215"/>
                  </a:lnTo>
                  <a:lnTo>
                    <a:pt x="966" y="227"/>
                  </a:lnTo>
                  <a:lnTo>
                    <a:pt x="947" y="246"/>
                  </a:lnTo>
                  <a:lnTo>
                    <a:pt x="935" y="258"/>
                  </a:lnTo>
                  <a:lnTo>
                    <a:pt x="916" y="270"/>
                  </a:lnTo>
                  <a:lnTo>
                    <a:pt x="898" y="288"/>
                  </a:lnTo>
                  <a:lnTo>
                    <a:pt x="886" y="301"/>
                  </a:lnTo>
                  <a:lnTo>
                    <a:pt x="867" y="313"/>
                  </a:lnTo>
                  <a:lnTo>
                    <a:pt x="849" y="331"/>
                  </a:lnTo>
                  <a:lnTo>
                    <a:pt x="836" y="344"/>
                  </a:lnTo>
                  <a:lnTo>
                    <a:pt x="818" y="356"/>
                  </a:lnTo>
                  <a:lnTo>
                    <a:pt x="800" y="374"/>
                  </a:lnTo>
                  <a:lnTo>
                    <a:pt x="787" y="387"/>
                  </a:lnTo>
                  <a:lnTo>
                    <a:pt x="769" y="399"/>
                  </a:lnTo>
                  <a:lnTo>
                    <a:pt x="750" y="417"/>
                  </a:lnTo>
                  <a:lnTo>
                    <a:pt x="738" y="430"/>
                  </a:lnTo>
                  <a:lnTo>
                    <a:pt x="720" y="442"/>
                  </a:lnTo>
                  <a:lnTo>
                    <a:pt x="701" y="460"/>
                  </a:lnTo>
                  <a:lnTo>
                    <a:pt x="689" y="473"/>
                  </a:lnTo>
                  <a:lnTo>
                    <a:pt x="670" y="485"/>
                  </a:lnTo>
                  <a:lnTo>
                    <a:pt x="652" y="503"/>
                  </a:lnTo>
                  <a:lnTo>
                    <a:pt x="640" y="516"/>
                  </a:lnTo>
                  <a:lnTo>
                    <a:pt x="621" y="528"/>
                  </a:lnTo>
                  <a:lnTo>
                    <a:pt x="603" y="546"/>
                  </a:lnTo>
                  <a:lnTo>
                    <a:pt x="591" y="559"/>
                  </a:lnTo>
                  <a:lnTo>
                    <a:pt x="572" y="571"/>
                  </a:lnTo>
                  <a:lnTo>
                    <a:pt x="554" y="589"/>
                  </a:lnTo>
                  <a:lnTo>
                    <a:pt x="541" y="601"/>
                  </a:lnTo>
                  <a:lnTo>
                    <a:pt x="523" y="614"/>
                  </a:lnTo>
                  <a:lnTo>
                    <a:pt x="504" y="626"/>
                  </a:lnTo>
                  <a:lnTo>
                    <a:pt x="492" y="644"/>
                  </a:lnTo>
                  <a:lnTo>
                    <a:pt x="474" y="657"/>
                  </a:lnTo>
                  <a:lnTo>
                    <a:pt x="455" y="669"/>
                  </a:lnTo>
                  <a:lnTo>
                    <a:pt x="443" y="687"/>
                  </a:lnTo>
                  <a:lnTo>
                    <a:pt x="425" y="700"/>
                  </a:lnTo>
                  <a:lnTo>
                    <a:pt x="406" y="712"/>
                  </a:lnTo>
                  <a:lnTo>
                    <a:pt x="394" y="730"/>
                  </a:lnTo>
                  <a:lnTo>
                    <a:pt x="375" y="743"/>
                  </a:lnTo>
                  <a:lnTo>
                    <a:pt x="357" y="755"/>
                  </a:lnTo>
                  <a:lnTo>
                    <a:pt x="345" y="773"/>
                  </a:lnTo>
                  <a:lnTo>
                    <a:pt x="326" y="786"/>
                  </a:lnTo>
                  <a:lnTo>
                    <a:pt x="308" y="798"/>
                  </a:lnTo>
                  <a:lnTo>
                    <a:pt x="295" y="816"/>
                  </a:lnTo>
                  <a:lnTo>
                    <a:pt x="277" y="829"/>
                  </a:lnTo>
                  <a:lnTo>
                    <a:pt x="259" y="841"/>
                  </a:lnTo>
                  <a:lnTo>
                    <a:pt x="246" y="859"/>
                  </a:lnTo>
                  <a:lnTo>
                    <a:pt x="228" y="872"/>
                  </a:lnTo>
                  <a:lnTo>
                    <a:pt x="209" y="884"/>
                  </a:lnTo>
                  <a:lnTo>
                    <a:pt x="197" y="902"/>
                  </a:lnTo>
                  <a:lnTo>
                    <a:pt x="179" y="914"/>
                  </a:lnTo>
                  <a:lnTo>
                    <a:pt x="160" y="927"/>
                  </a:lnTo>
                  <a:lnTo>
                    <a:pt x="148" y="945"/>
                  </a:lnTo>
                  <a:lnTo>
                    <a:pt x="129" y="957"/>
                  </a:lnTo>
                  <a:lnTo>
                    <a:pt x="111" y="970"/>
                  </a:lnTo>
                  <a:lnTo>
                    <a:pt x="99" y="988"/>
                  </a:lnTo>
                  <a:lnTo>
                    <a:pt x="80" y="1000"/>
                  </a:lnTo>
                  <a:lnTo>
                    <a:pt x="62" y="1013"/>
                  </a:lnTo>
                  <a:lnTo>
                    <a:pt x="50" y="1031"/>
                  </a:lnTo>
                  <a:lnTo>
                    <a:pt x="31" y="1043"/>
                  </a:lnTo>
                  <a:lnTo>
                    <a:pt x="13" y="1056"/>
                  </a:lnTo>
                  <a:lnTo>
                    <a:pt x="0" y="1074"/>
                  </a:lnTo>
                </a:path>
              </a:pathLst>
            </a:custGeom>
            <a:solidFill>
              <a:srgbClr val="0000FF"/>
            </a:solidFill>
            <a:ln w="9525">
              <a:solidFill>
                <a:srgbClr val="000000"/>
              </a:solidFill>
              <a:prstDash val="solid"/>
              <a:round/>
              <a:headEnd/>
              <a:tailEnd/>
            </a:ln>
          </p:spPr>
          <p:txBody>
            <a:bodyPr/>
            <a:lstStyle/>
            <a:p>
              <a:endParaRPr lang="en-US"/>
            </a:p>
          </p:txBody>
        </p:sp>
        <p:sp>
          <p:nvSpPr>
            <p:cNvPr id="315897" name="Freeform 501">
              <a:extLst>
                <a:ext uri="{FF2B5EF4-FFF2-40B4-BE49-F238E27FC236}">
                  <a16:creationId xmlns:a16="http://schemas.microsoft.com/office/drawing/2014/main" id="{C9682677-270B-EDED-91CC-25DE2AC3B034}"/>
                </a:ext>
              </a:extLst>
            </p:cNvPr>
            <p:cNvSpPr>
              <a:spLocks/>
            </p:cNvSpPr>
            <p:nvPr/>
          </p:nvSpPr>
          <p:spPr bwMode="auto">
            <a:xfrm>
              <a:off x="2146" y="2629"/>
              <a:ext cx="1150" cy="1004"/>
            </a:xfrm>
            <a:custGeom>
              <a:avLst/>
              <a:gdLst>
                <a:gd name="T0" fmla="*/ 93 w 1230"/>
                <a:gd name="T1" fmla="*/ 7 h 1074"/>
                <a:gd name="T2" fmla="*/ 93 w 1230"/>
                <a:gd name="T3" fmla="*/ 7 h 1074"/>
                <a:gd name="T4" fmla="*/ 88 w 1230"/>
                <a:gd name="T5" fmla="*/ 7 h 1074"/>
                <a:gd name="T6" fmla="*/ 87 w 1230"/>
                <a:gd name="T7" fmla="*/ 7 h 1074"/>
                <a:gd name="T8" fmla="*/ 84 w 1230"/>
                <a:gd name="T9" fmla="*/ 10 h 1074"/>
                <a:gd name="T10" fmla="*/ 81 w 1230"/>
                <a:gd name="T11" fmla="*/ 13 h 1074"/>
                <a:gd name="T12" fmla="*/ 79 w 1230"/>
                <a:gd name="T13" fmla="*/ 15 h 1074"/>
                <a:gd name="T14" fmla="*/ 76 w 1230"/>
                <a:gd name="T15" fmla="*/ 18 h 1074"/>
                <a:gd name="T16" fmla="*/ 74 w 1230"/>
                <a:gd name="T17" fmla="*/ 20 h 1074"/>
                <a:gd name="T18" fmla="*/ 71 w 1230"/>
                <a:gd name="T19" fmla="*/ 21 h 1074"/>
                <a:gd name="T20" fmla="*/ 69 w 1230"/>
                <a:gd name="T21" fmla="*/ 24 h 1074"/>
                <a:gd name="T22" fmla="*/ 66 w 1230"/>
                <a:gd name="T23" fmla="*/ 26 h 1074"/>
                <a:gd name="T24" fmla="*/ 63 w 1230"/>
                <a:gd name="T25" fmla="*/ 28 h 1074"/>
                <a:gd name="T26" fmla="*/ 61 w 1230"/>
                <a:gd name="T27" fmla="*/ 30 h 1074"/>
                <a:gd name="T28" fmla="*/ 58 w 1230"/>
                <a:gd name="T29" fmla="*/ 32 h 1074"/>
                <a:gd name="T30" fmla="*/ 57 w 1230"/>
                <a:gd name="T31" fmla="*/ 34 h 1074"/>
                <a:gd name="T32" fmla="*/ 54 w 1230"/>
                <a:gd name="T33" fmla="*/ 36 h 1074"/>
                <a:gd name="T34" fmla="*/ 50 w 1230"/>
                <a:gd name="T35" fmla="*/ 38 h 1074"/>
                <a:gd name="T36" fmla="*/ 48 w 1230"/>
                <a:gd name="T37" fmla="*/ 41 h 1074"/>
                <a:gd name="T38" fmla="*/ 47 w 1230"/>
                <a:gd name="T39" fmla="*/ 44 h 1074"/>
                <a:gd name="T40" fmla="*/ 44 w 1230"/>
                <a:gd name="T41" fmla="*/ 47 h 1074"/>
                <a:gd name="T42" fmla="*/ 41 w 1230"/>
                <a:gd name="T43" fmla="*/ 47 h 1074"/>
                <a:gd name="T44" fmla="*/ 38 w 1230"/>
                <a:gd name="T45" fmla="*/ 50 h 1074"/>
                <a:gd name="T46" fmla="*/ 36 w 1230"/>
                <a:gd name="T47" fmla="*/ 51 h 1074"/>
                <a:gd name="T48" fmla="*/ 34 w 1230"/>
                <a:gd name="T49" fmla="*/ 54 h 1074"/>
                <a:gd name="T50" fmla="*/ 32 w 1230"/>
                <a:gd name="T51" fmla="*/ 57 h 1074"/>
                <a:gd name="T52" fmla="*/ 28 w 1230"/>
                <a:gd name="T53" fmla="*/ 58 h 1074"/>
                <a:gd name="T54" fmla="*/ 26 w 1230"/>
                <a:gd name="T55" fmla="*/ 61 h 1074"/>
                <a:gd name="T56" fmla="*/ 22 w 1230"/>
                <a:gd name="T57" fmla="*/ 63 h 1074"/>
                <a:gd name="T58" fmla="*/ 20 w 1230"/>
                <a:gd name="T59" fmla="*/ 65 h 1074"/>
                <a:gd name="T60" fmla="*/ 18 w 1230"/>
                <a:gd name="T61" fmla="*/ 67 h 1074"/>
                <a:gd name="T62" fmla="*/ 16 w 1230"/>
                <a:gd name="T63" fmla="*/ 70 h 1074"/>
                <a:gd name="T64" fmla="*/ 13 w 1230"/>
                <a:gd name="T65" fmla="*/ 71 h 1074"/>
                <a:gd name="T66" fmla="*/ 10 w 1230"/>
                <a:gd name="T67" fmla="*/ 74 h 1074"/>
                <a:gd name="T68" fmla="*/ 7 w 1230"/>
                <a:gd name="T69" fmla="*/ 76 h 1074"/>
                <a:gd name="T70" fmla="*/ 7 w 1230"/>
                <a:gd name="T71" fmla="*/ 79 h 1074"/>
                <a:gd name="T72" fmla="*/ 7 w 1230"/>
                <a:gd name="T73" fmla="*/ 81 h 1074"/>
                <a:gd name="T74" fmla="*/ 0 w 1230"/>
                <a:gd name="T75" fmla="*/ 83 h 107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230" h="1074">
                  <a:moveTo>
                    <a:pt x="1230" y="0"/>
                  </a:moveTo>
                  <a:lnTo>
                    <a:pt x="1211" y="12"/>
                  </a:lnTo>
                  <a:lnTo>
                    <a:pt x="1193" y="31"/>
                  </a:lnTo>
                  <a:lnTo>
                    <a:pt x="1181" y="43"/>
                  </a:lnTo>
                  <a:lnTo>
                    <a:pt x="1162" y="55"/>
                  </a:lnTo>
                  <a:lnTo>
                    <a:pt x="1144" y="74"/>
                  </a:lnTo>
                  <a:lnTo>
                    <a:pt x="1132" y="86"/>
                  </a:lnTo>
                  <a:lnTo>
                    <a:pt x="1113" y="98"/>
                  </a:lnTo>
                  <a:lnTo>
                    <a:pt x="1095" y="117"/>
                  </a:lnTo>
                  <a:lnTo>
                    <a:pt x="1082" y="129"/>
                  </a:lnTo>
                  <a:lnTo>
                    <a:pt x="1064" y="141"/>
                  </a:lnTo>
                  <a:lnTo>
                    <a:pt x="1045" y="160"/>
                  </a:lnTo>
                  <a:lnTo>
                    <a:pt x="1033" y="172"/>
                  </a:lnTo>
                  <a:lnTo>
                    <a:pt x="1015" y="184"/>
                  </a:lnTo>
                  <a:lnTo>
                    <a:pt x="996" y="203"/>
                  </a:lnTo>
                  <a:lnTo>
                    <a:pt x="984" y="215"/>
                  </a:lnTo>
                  <a:lnTo>
                    <a:pt x="966" y="227"/>
                  </a:lnTo>
                  <a:lnTo>
                    <a:pt x="947" y="246"/>
                  </a:lnTo>
                  <a:lnTo>
                    <a:pt x="935" y="258"/>
                  </a:lnTo>
                  <a:lnTo>
                    <a:pt x="916" y="270"/>
                  </a:lnTo>
                  <a:lnTo>
                    <a:pt x="898" y="288"/>
                  </a:lnTo>
                  <a:lnTo>
                    <a:pt x="886" y="301"/>
                  </a:lnTo>
                  <a:lnTo>
                    <a:pt x="867" y="313"/>
                  </a:lnTo>
                  <a:lnTo>
                    <a:pt x="849" y="331"/>
                  </a:lnTo>
                  <a:lnTo>
                    <a:pt x="836" y="344"/>
                  </a:lnTo>
                  <a:lnTo>
                    <a:pt x="818" y="356"/>
                  </a:lnTo>
                  <a:lnTo>
                    <a:pt x="800" y="374"/>
                  </a:lnTo>
                  <a:lnTo>
                    <a:pt x="787" y="387"/>
                  </a:lnTo>
                  <a:lnTo>
                    <a:pt x="769" y="399"/>
                  </a:lnTo>
                  <a:lnTo>
                    <a:pt x="750" y="417"/>
                  </a:lnTo>
                  <a:lnTo>
                    <a:pt x="738" y="430"/>
                  </a:lnTo>
                  <a:lnTo>
                    <a:pt x="720" y="442"/>
                  </a:lnTo>
                  <a:lnTo>
                    <a:pt x="701" y="460"/>
                  </a:lnTo>
                  <a:lnTo>
                    <a:pt x="689" y="473"/>
                  </a:lnTo>
                  <a:lnTo>
                    <a:pt x="670" y="485"/>
                  </a:lnTo>
                  <a:lnTo>
                    <a:pt x="652" y="503"/>
                  </a:lnTo>
                  <a:lnTo>
                    <a:pt x="640" y="516"/>
                  </a:lnTo>
                  <a:lnTo>
                    <a:pt x="621" y="528"/>
                  </a:lnTo>
                  <a:lnTo>
                    <a:pt x="603" y="546"/>
                  </a:lnTo>
                  <a:lnTo>
                    <a:pt x="591" y="559"/>
                  </a:lnTo>
                  <a:lnTo>
                    <a:pt x="572" y="571"/>
                  </a:lnTo>
                  <a:lnTo>
                    <a:pt x="554" y="589"/>
                  </a:lnTo>
                  <a:lnTo>
                    <a:pt x="541" y="601"/>
                  </a:lnTo>
                  <a:lnTo>
                    <a:pt x="523" y="614"/>
                  </a:lnTo>
                  <a:lnTo>
                    <a:pt x="504" y="626"/>
                  </a:lnTo>
                  <a:lnTo>
                    <a:pt x="492" y="644"/>
                  </a:lnTo>
                  <a:lnTo>
                    <a:pt x="474" y="657"/>
                  </a:lnTo>
                  <a:lnTo>
                    <a:pt x="455" y="669"/>
                  </a:lnTo>
                  <a:lnTo>
                    <a:pt x="443" y="687"/>
                  </a:lnTo>
                  <a:lnTo>
                    <a:pt x="425" y="700"/>
                  </a:lnTo>
                  <a:lnTo>
                    <a:pt x="406" y="712"/>
                  </a:lnTo>
                  <a:lnTo>
                    <a:pt x="394" y="730"/>
                  </a:lnTo>
                  <a:lnTo>
                    <a:pt x="375" y="743"/>
                  </a:lnTo>
                  <a:lnTo>
                    <a:pt x="357" y="755"/>
                  </a:lnTo>
                  <a:lnTo>
                    <a:pt x="345" y="773"/>
                  </a:lnTo>
                  <a:lnTo>
                    <a:pt x="326" y="786"/>
                  </a:lnTo>
                  <a:lnTo>
                    <a:pt x="308" y="798"/>
                  </a:lnTo>
                  <a:lnTo>
                    <a:pt x="295" y="816"/>
                  </a:lnTo>
                  <a:lnTo>
                    <a:pt x="277" y="829"/>
                  </a:lnTo>
                  <a:lnTo>
                    <a:pt x="259" y="841"/>
                  </a:lnTo>
                  <a:lnTo>
                    <a:pt x="246" y="859"/>
                  </a:lnTo>
                  <a:lnTo>
                    <a:pt x="228" y="872"/>
                  </a:lnTo>
                  <a:lnTo>
                    <a:pt x="209" y="884"/>
                  </a:lnTo>
                  <a:lnTo>
                    <a:pt x="197" y="902"/>
                  </a:lnTo>
                  <a:lnTo>
                    <a:pt x="179" y="914"/>
                  </a:lnTo>
                  <a:lnTo>
                    <a:pt x="160" y="927"/>
                  </a:lnTo>
                  <a:lnTo>
                    <a:pt x="148" y="945"/>
                  </a:lnTo>
                  <a:lnTo>
                    <a:pt x="129" y="957"/>
                  </a:lnTo>
                  <a:lnTo>
                    <a:pt x="111" y="970"/>
                  </a:lnTo>
                  <a:lnTo>
                    <a:pt x="99" y="988"/>
                  </a:lnTo>
                  <a:lnTo>
                    <a:pt x="80" y="1000"/>
                  </a:lnTo>
                  <a:lnTo>
                    <a:pt x="62" y="1013"/>
                  </a:lnTo>
                  <a:lnTo>
                    <a:pt x="50" y="1031"/>
                  </a:lnTo>
                  <a:lnTo>
                    <a:pt x="31" y="1043"/>
                  </a:lnTo>
                  <a:lnTo>
                    <a:pt x="13" y="1056"/>
                  </a:lnTo>
                  <a:lnTo>
                    <a:pt x="0" y="1074"/>
                  </a:lnTo>
                </a:path>
              </a:pathLst>
            </a:custGeom>
            <a:solidFill>
              <a:srgbClr val="0000FF"/>
            </a:solidFill>
            <a:ln w="9525">
              <a:solidFill>
                <a:srgbClr val="000000"/>
              </a:solidFill>
              <a:prstDash val="solid"/>
              <a:round/>
              <a:headEnd/>
              <a:tailEnd/>
            </a:ln>
          </p:spPr>
          <p:txBody>
            <a:bodyPr/>
            <a:lstStyle/>
            <a:p>
              <a:endParaRPr lang="en-US"/>
            </a:p>
          </p:txBody>
        </p:sp>
        <p:sp>
          <p:nvSpPr>
            <p:cNvPr id="315898" name="Freeform 502">
              <a:extLst>
                <a:ext uri="{FF2B5EF4-FFF2-40B4-BE49-F238E27FC236}">
                  <a16:creationId xmlns:a16="http://schemas.microsoft.com/office/drawing/2014/main" id="{FB7573E4-D2BC-66E9-A7C3-9A980A497AC7}"/>
                </a:ext>
              </a:extLst>
            </p:cNvPr>
            <p:cNvSpPr>
              <a:spLocks/>
            </p:cNvSpPr>
            <p:nvPr/>
          </p:nvSpPr>
          <p:spPr bwMode="auto">
            <a:xfrm>
              <a:off x="2146" y="2629"/>
              <a:ext cx="1150" cy="1004"/>
            </a:xfrm>
            <a:custGeom>
              <a:avLst/>
              <a:gdLst>
                <a:gd name="T0" fmla="*/ 93 w 1230"/>
                <a:gd name="T1" fmla="*/ 7 h 1074"/>
                <a:gd name="T2" fmla="*/ 93 w 1230"/>
                <a:gd name="T3" fmla="*/ 7 h 1074"/>
                <a:gd name="T4" fmla="*/ 88 w 1230"/>
                <a:gd name="T5" fmla="*/ 7 h 1074"/>
                <a:gd name="T6" fmla="*/ 87 w 1230"/>
                <a:gd name="T7" fmla="*/ 7 h 1074"/>
                <a:gd name="T8" fmla="*/ 84 w 1230"/>
                <a:gd name="T9" fmla="*/ 10 h 1074"/>
                <a:gd name="T10" fmla="*/ 81 w 1230"/>
                <a:gd name="T11" fmla="*/ 13 h 1074"/>
                <a:gd name="T12" fmla="*/ 79 w 1230"/>
                <a:gd name="T13" fmla="*/ 15 h 1074"/>
                <a:gd name="T14" fmla="*/ 76 w 1230"/>
                <a:gd name="T15" fmla="*/ 18 h 1074"/>
                <a:gd name="T16" fmla="*/ 74 w 1230"/>
                <a:gd name="T17" fmla="*/ 20 h 1074"/>
                <a:gd name="T18" fmla="*/ 71 w 1230"/>
                <a:gd name="T19" fmla="*/ 21 h 1074"/>
                <a:gd name="T20" fmla="*/ 69 w 1230"/>
                <a:gd name="T21" fmla="*/ 24 h 1074"/>
                <a:gd name="T22" fmla="*/ 66 w 1230"/>
                <a:gd name="T23" fmla="*/ 26 h 1074"/>
                <a:gd name="T24" fmla="*/ 63 w 1230"/>
                <a:gd name="T25" fmla="*/ 28 h 1074"/>
                <a:gd name="T26" fmla="*/ 61 w 1230"/>
                <a:gd name="T27" fmla="*/ 30 h 1074"/>
                <a:gd name="T28" fmla="*/ 58 w 1230"/>
                <a:gd name="T29" fmla="*/ 32 h 1074"/>
                <a:gd name="T30" fmla="*/ 57 w 1230"/>
                <a:gd name="T31" fmla="*/ 34 h 1074"/>
                <a:gd name="T32" fmla="*/ 54 w 1230"/>
                <a:gd name="T33" fmla="*/ 36 h 1074"/>
                <a:gd name="T34" fmla="*/ 50 w 1230"/>
                <a:gd name="T35" fmla="*/ 38 h 1074"/>
                <a:gd name="T36" fmla="*/ 48 w 1230"/>
                <a:gd name="T37" fmla="*/ 41 h 1074"/>
                <a:gd name="T38" fmla="*/ 47 w 1230"/>
                <a:gd name="T39" fmla="*/ 44 h 1074"/>
                <a:gd name="T40" fmla="*/ 44 w 1230"/>
                <a:gd name="T41" fmla="*/ 47 h 1074"/>
                <a:gd name="T42" fmla="*/ 41 w 1230"/>
                <a:gd name="T43" fmla="*/ 47 h 1074"/>
                <a:gd name="T44" fmla="*/ 38 w 1230"/>
                <a:gd name="T45" fmla="*/ 50 h 1074"/>
                <a:gd name="T46" fmla="*/ 36 w 1230"/>
                <a:gd name="T47" fmla="*/ 51 h 1074"/>
                <a:gd name="T48" fmla="*/ 34 w 1230"/>
                <a:gd name="T49" fmla="*/ 54 h 1074"/>
                <a:gd name="T50" fmla="*/ 32 w 1230"/>
                <a:gd name="T51" fmla="*/ 57 h 1074"/>
                <a:gd name="T52" fmla="*/ 28 w 1230"/>
                <a:gd name="T53" fmla="*/ 58 h 1074"/>
                <a:gd name="T54" fmla="*/ 26 w 1230"/>
                <a:gd name="T55" fmla="*/ 61 h 1074"/>
                <a:gd name="T56" fmla="*/ 22 w 1230"/>
                <a:gd name="T57" fmla="*/ 63 h 1074"/>
                <a:gd name="T58" fmla="*/ 20 w 1230"/>
                <a:gd name="T59" fmla="*/ 65 h 1074"/>
                <a:gd name="T60" fmla="*/ 18 w 1230"/>
                <a:gd name="T61" fmla="*/ 67 h 1074"/>
                <a:gd name="T62" fmla="*/ 16 w 1230"/>
                <a:gd name="T63" fmla="*/ 70 h 1074"/>
                <a:gd name="T64" fmla="*/ 13 w 1230"/>
                <a:gd name="T65" fmla="*/ 71 h 1074"/>
                <a:gd name="T66" fmla="*/ 10 w 1230"/>
                <a:gd name="T67" fmla="*/ 74 h 1074"/>
                <a:gd name="T68" fmla="*/ 7 w 1230"/>
                <a:gd name="T69" fmla="*/ 76 h 1074"/>
                <a:gd name="T70" fmla="*/ 7 w 1230"/>
                <a:gd name="T71" fmla="*/ 79 h 1074"/>
                <a:gd name="T72" fmla="*/ 7 w 1230"/>
                <a:gd name="T73" fmla="*/ 81 h 1074"/>
                <a:gd name="T74" fmla="*/ 0 w 1230"/>
                <a:gd name="T75" fmla="*/ 83 h 107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230" h="1074">
                  <a:moveTo>
                    <a:pt x="1230" y="0"/>
                  </a:moveTo>
                  <a:lnTo>
                    <a:pt x="1211" y="12"/>
                  </a:lnTo>
                  <a:lnTo>
                    <a:pt x="1193" y="31"/>
                  </a:lnTo>
                  <a:lnTo>
                    <a:pt x="1181" y="43"/>
                  </a:lnTo>
                  <a:lnTo>
                    <a:pt x="1162" y="55"/>
                  </a:lnTo>
                  <a:lnTo>
                    <a:pt x="1144" y="74"/>
                  </a:lnTo>
                  <a:lnTo>
                    <a:pt x="1132" y="86"/>
                  </a:lnTo>
                  <a:lnTo>
                    <a:pt x="1113" y="98"/>
                  </a:lnTo>
                  <a:lnTo>
                    <a:pt x="1095" y="117"/>
                  </a:lnTo>
                  <a:lnTo>
                    <a:pt x="1082" y="129"/>
                  </a:lnTo>
                  <a:lnTo>
                    <a:pt x="1064" y="141"/>
                  </a:lnTo>
                  <a:lnTo>
                    <a:pt x="1045" y="160"/>
                  </a:lnTo>
                  <a:lnTo>
                    <a:pt x="1033" y="172"/>
                  </a:lnTo>
                  <a:lnTo>
                    <a:pt x="1015" y="184"/>
                  </a:lnTo>
                  <a:lnTo>
                    <a:pt x="996" y="203"/>
                  </a:lnTo>
                  <a:lnTo>
                    <a:pt x="984" y="215"/>
                  </a:lnTo>
                  <a:lnTo>
                    <a:pt x="966" y="227"/>
                  </a:lnTo>
                  <a:lnTo>
                    <a:pt x="947" y="246"/>
                  </a:lnTo>
                  <a:lnTo>
                    <a:pt x="935" y="258"/>
                  </a:lnTo>
                  <a:lnTo>
                    <a:pt x="916" y="270"/>
                  </a:lnTo>
                  <a:lnTo>
                    <a:pt x="898" y="288"/>
                  </a:lnTo>
                  <a:lnTo>
                    <a:pt x="886" y="301"/>
                  </a:lnTo>
                  <a:lnTo>
                    <a:pt x="867" y="313"/>
                  </a:lnTo>
                  <a:lnTo>
                    <a:pt x="849" y="331"/>
                  </a:lnTo>
                  <a:lnTo>
                    <a:pt x="836" y="344"/>
                  </a:lnTo>
                  <a:lnTo>
                    <a:pt x="818" y="356"/>
                  </a:lnTo>
                  <a:lnTo>
                    <a:pt x="800" y="374"/>
                  </a:lnTo>
                  <a:lnTo>
                    <a:pt x="787" y="387"/>
                  </a:lnTo>
                  <a:lnTo>
                    <a:pt x="769" y="399"/>
                  </a:lnTo>
                  <a:lnTo>
                    <a:pt x="750" y="417"/>
                  </a:lnTo>
                  <a:lnTo>
                    <a:pt x="738" y="430"/>
                  </a:lnTo>
                  <a:lnTo>
                    <a:pt x="720" y="442"/>
                  </a:lnTo>
                  <a:lnTo>
                    <a:pt x="701" y="460"/>
                  </a:lnTo>
                  <a:lnTo>
                    <a:pt x="689" y="473"/>
                  </a:lnTo>
                  <a:lnTo>
                    <a:pt x="670" y="485"/>
                  </a:lnTo>
                  <a:lnTo>
                    <a:pt x="652" y="503"/>
                  </a:lnTo>
                  <a:lnTo>
                    <a:pt x="640" y="516"/>
                  </a:lnTo>
                  <a:lnTo>
                    <a:pt x="621" y="528"/>
                  </a:lnTo>
                  <a:lnTo>
                    <a:pt x="603" y="546"/>
                  </a:lnTo>
                  <a:lnTo>
                    <a:pt x="591" y="559"/>
                  </a:lnTo>
                  <a:lnTo>
                    <a:pt x="572" y="571"/>
                  </a:lnTo>
                  <a:lnTo>
                    <a:pt x="554" y="589"/>
                  </a:lnTo>
                  <a:lnTo>
                    <a:pt x="541" y="601"/>
                  </a:lnTo>
                  <a:lnTo>
                    <a:pt x="523" y="614"/>
                  </a:lnTo>
                  <a:lnTo>
                    <a:pt x="504" y="626"/>
                  </a:lnTo>
                  <a:lnTo>
                    <a:pt x="492" y="644"/>
                  </a:lnTo>
                  <a:lnTo>
                    <a:pt x="474" y="657"/>
                  </a:lnTo>
                  <a:lnTo>
                    <a:pt x="455" y="669"/>
                  </a:lnTo>
                  <a:lnTo>
                    <a:pt x="443" y="687"/>
                  </a:lnTo>
                  <a:lnTo>
                    <a:pt x="425" y="700"/>
                  </a:lnTo>
                  <a:lnTo>
                    <a:pt x="406" y="712"/>
                  </a:lnTo>
                  <a:lnTo>
                    <a:pt x="394" y="730"/>
                  </a:lnTo>
                  <a:lnTo>
                    <a:pt x="375" y="743"/>
                  </a:lnTo>
                  <a:lnTo>
                    <a:pt x="357" y="755"/>
                  </a:lnTo>
                  <a:lnTo>
                    <a:pt x="345" y="773"/>
                  </a:lnTo>
                  <a:lnTo>
                    <a:pt x="326" y="786"/>
                  </a:lnTo>
                  <a:lnTo>
                    <a:pt x="308" y="798"/>
                  </a:lnTo>
                  <a:lnTo>
                    <a:pt x="295" y="816"/>
                  </a:lnTo>
                  <a:lnTo>
                    <a:pt x="277" y="829"/>
                  </a:lnTo>
                  <a:lnTo>
                    <a:pt x="259" y="841"/>
                  </a:lnTo>
                  <a:lnTo>
                    <a:pt x="246" y="859"/>
                  </a:lnTo>
                  <a:lnTo>
                    <a:pt x="228" y="872"/>
                  </a:lnTo>
                  <a:lnTo>
                    <a:pt x="209" y="884"/>
                  </a:lnTo>
                  <a:lnTo>
                    <a:pt x="197" y="902"/>
                  </a:lnTo>
                  <a:lnTo>
                    <a:pt x="179" y="914"/>
                  </a:lnTo>
                  <a:lnTo>
                    <a:pt x="160" y="927"/>
                  </a:lnTo>
                  <a:lnTo>
                    <a:pt x="148" y="945"/>
                  </a:lnTo>
                  <a:lnTo>
                    <a:pt x="129" y="957"/>
                  </a:lnTo>
                  <a:lnTo>
                    <a:pt x="111" y="970"/>
                  </a:lnTo>
                  <a:lnTo>
                    <a:pt x="99" y="988"/>
                  </a:lnTo>
                  <a:lnTo>
                    <a:pt x="80" y="1000"/>
                  </a:lnTo>
                  <a:lnTo>
                    <a:pt x="62" y="1013"/>
                  </a:lnTo>
                  <a:lnTo>
                    <a:pt x="50" y="1031"/>
                  </a:lnTo>
                  <a:lnTo>
                    <a:pt x="31" y="1043"/>
                  </a:lnTo>
                  <a:lnTo>
                    <a:pt x="13" y="1056"/>
                  </a:lnTo>
                  <a:lnTo>
                    <a:pt x="0" y="1074"/>
                  </a:lnTo>
                </a:path>
              </a:pathLst>
            </a:custGeom>
            <a:solidFill>
              <a:srgbClr val="0000FF"/>
            </a:solidFill>
            <a:ln w="9525">
              <a:solidFill>
                <a:srgbClr val="000000"/>
              </a:solidFill>
              <a:prstDash val="solid"/>
              <a:round/>
              <a:headEnd/>
              <a:tailEnd/>
            </a:ln>
          </p:spPr>
          <p:txBody>
            <a:bodyPr/>
            <a:lstStyle/>
            <a:p>
              <a:endParaRPr lang="en-US"/>
            </a:p>
          </p:txBody>
        </p:sp>
        <p:sp>
          <p:nvSpPr>
            <p:cNvPr id="315899" name="Freeform 503">
              <a:extLst>
                <a:ext uri="{FF2B5EF4-FFF2-40B4-BE49-F238E27FC236}">
                  <a16:creationId xmlns:a16="http://schemas.microsoft.com/office/drawing/2014/main" id="{DA066DD1-9906-1998-823A-94A2D0D54AF8}"/>
                </a:ext>
              </a:extLst>
            </p:cNvPr>
            <p:cNvSpPr>
              <a:spLocks/>
            </p:cNvSpPr>
            <p:nvPr/>
          </p:nvSpPr>
          <p:spPr bwMode="auto">
            <a:xfrm>
              <a:off x="2146" y="2629"/>
              <a:ext cx="1150" cy="1004"/>
            </a:xfrm>
            <a:custGeom>
              <a:avLst/>
              <a:gdLst>
                <a:gd name="T0" fmla="*/ 93 w 1230"/>
                <a:gd name="T1" fmla="*/ 7 h 1074"/>
                <a:gd name="T2" fmla="*/ 93 w 1230"/>
                <a:gd name="T3" fmla="*/ 7 h 1074"/>
                <a:gd name="T4" fmla="*/ 88 w 1230"/>
                <a:gd name="T5" fmla="*/ 7 h 1074"/>
                <a:gd name="T6" fmla="*/ 87 w 1230"/>
                <a:gd name="T7" fmla="*/ 7 h 1074"/>
                <a:gd name="T8" fmla="*/ 84 w 1230"/>
                <a:gd name="T9" fmla="*/ 10 h 1074"/>
                <a:gd name="T10" fmla="*/ 81 w 1230"/>
                <a:gd name="T11" fmla="*/ 13 h 1074"/>
                <a:gd name="T12" fmla="*/ 79 w 1230"/>
                <a:gd name="T13" fmla="*/ 15 h 1074"/>
                <a:gd name="T14" fmla="*/ 76 w 1230"/>
                <a:gd name="T15" fmla="*/ 18 h 1074"/>
                <a:gd name="T16" fmla="*/ 74 w 1230"/>
                <a:gd name="T17" fmla="*/ 20 h 1074"/>
                <a:gd name="T18" fmla="*/ 71 w 1230"/>
                <a:gd name="T19" fmla="*/ 21 h 1074"/>
                <a:gd name="T20" fmla="*/ 69 w 1230"/>
                <a:gd name="T21" fmla="*/ 24 h 1074"/>
                <a:gd name="T22" fmla="*/ 66 w 1230"/>
                <a:gd name="T23" fmla="*/ 26 h 1074"/>
                <a:gd name="T24" fmla="*/ 63 w 1230"/>
                <a:gd name="T25" fmla="*/ 28 h 1074"/>
                <a:gd name="T26" fmla="*/ 61 w 1230"/>
                <a:gd name="T27" fmla="*/ 30 h 1074"/>
                <a:gd name="T28" fmla="*/ 58 w 1230"/>
                <a:gd name="T29" fmla="*/ 32 h 1074"/>
                <a:gd name="T30" fmla="*/ 57 w 1230"/>
                <a:gd name="T31" fmla="*/ 34 h 1074"/>
                <a:gd name="T32" fmla="*/ 54 w 1230"/>
                <a:gd name="T33" fmla="*/ 36 h 1074"/>
                <a:gd name="T34" fmla="*/ 50 w 1230"/>
                <a:gd name="T35" fmla="*/ 38 h 1074"/>
                <a:gd name="T36" fmla="*/ 48 w 1230"/>
                <a:gd name="T37" fmla="*/ 41 h 1074"/>
                <a:gd name="T38" fmla="*/ 47 w 1230"/>
                <a:gd name="T39" fmla="*/ 44 h 1074"/>
                <a:gd name="T40" fmla="*/ 44 w 1230"/>
                <a:gd name="T41" fmla="*/ 47 h 1074"/>
                <a:gd name="T42" fmla="*/ 41 w 1230"/>
                <a:gd name="T43" fmla="*/ 47 h 1074"/>
                <a:gd name="T44" fmla="*/ 38 w 1230"/>
                <a:gd name="T45" fmla="*/ 50 h 1074"/>
                <a:gd name="T46" fmla="*/ 36 w 1230"/>
                <a:gd name="T47" fmla="*/ 51 h 1074"/>
                <a:gd name="T48" fmla="*/ 34 w 1230"/>
                <a:gd name="T49" fmla="*/ 54 h 1074"/>
                <a:gd name="T50" fmla="*/ 32 w 1230"/>
                <a:gd name="T51" fmla="*/ 57 h 1074"/>
                <a:gd name="T52" fmla="*/ 28 w 1230"/>
                <a:gd name="T53" fmla="*/ 58 h 1074"/>
                <a:gd name="T54" fmla="*/ 26 w 1230"/>
                <a:gd name="T55" fmla="*/ 61 h 1074"/>
                <a:gd name="T56" fmla="*/ 22 w 1230"/>
                <a:gd name="T57" fmla="*/ 63 h 1074"/>
                <a:gd name="T58" fmla="*/ 20 w 1230"/>
                <a:gd name="T59" fmla="*/ 65 h 1074"/>
                <a:gd name="T60" fmla="*/ 18 w 1230"/>
                <a:gd name="T61" fmla="*/ 67 h 1074"/>
                <a:gd name="T62" fmla="*/ 16 w 1230"/>
                <a:gd name="T63" fmla="*/ 70 h 1074"/>
                <a:gd name="T64" fmla="*/ 13 w 1230"/>
                <a:gd name="T65" fmla="*/ 71 h 1074"/>
                <a:gd name="T66" fmla="*/ 10 w 1230"/>
                <a:gd name="T67" fmla="*/ 74 h 1074"/>
                <a:gd name="T68" fmla="*/ 7 w 1230"/>
                <a:gd name="T69" fmla="*/ 76 h 1074"/>
                <a:gd name="T70" fmla="*/ 7 w 1230"/>
                <a:gd name="T71" fmla="*/ 79 h 1074"/>
                <a:gd name="T72" fmla="*/ 7 w 1230"/>
                <a:gd name="T73" fmla="*/ 81 h 1074"/>
                <a:gd name="T74" fmla="*/ 0 w 1230"/>
                <a:gd name="T75" fmla="*/ 83 h 107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230" h="1074">
                  <a:moveTo>
                    <a:pt x="1230" y="0"/>
                  </a:moveTo>
                  <a:lnTo>
                    <a:pt x="1211" y="12"/>
                  </a:lnTo>
                  <a:lnTo>
                    <a:pt x="1193" y="31"/>
                  </a:lnTo>
                  <a:lnTo>
                    <a:pt x="1181" y="43"/>
                  </a:lnTo>
                  <a:lnTo>
                    <a:pt x="1162" y="55"/>
                  </a:lnTo>
                  <a:lnTo>
                    <a:pt x="1144" y="74"/>
                  </a:lnTo>
                  <a:lnTo>
                    <a:pt x="1132" y="86"/>
                  </a:lnTo>
                  <a:lnTo>
                    <a:pt x="1113" y="98"/>
                  </a:lnTo>
                  <a:lnTo>
                    <a:pt x="1095" y="117"/>
                  </a:lnTo>
                  <a:lnTo>
                    <a:pt x="1082" y="129"/>
                  </a:lnTo>
                  <a:lnTo>
                    <a:pt x="1064" y="141"/>
                  </a:lnTo>
                  <a:lnTo>
                    <a:pt x="1045" y="160"/>
                  </a:lnTo>
                  <a:lnTo>
                    <a:pt x="1033" y="172"/>
                  </a:lnTo>
                  <a:lnTo>
                    <a:pt x="1015" y="184"/>
                  </a:lnTo>
                  <a:lnTo>
                    <a:pt x="996" y="203"/>
                  </a:lnTo>
                  <a:lnTo>
                    <a:pt x="984" y="215"/>
                  </a:lnTo>
                  <a:lnTo>
                    <a:pt x="966" y="227"/>
                  </a:lnTo>
                  <a:lnTo>
                    <a:pt x="947" y="246"/>
                  </a:lnTo>
                  <a:lnTo>
                    <a:pt x="935" y="258"/>
                  </a:lnTo>
                  <a:lnTo>
                    <a:pt x="916" y="270"/>
                  </a:lnTo>
                  <a:lnTo>
                    <a:pt x="898" y="288"/>
                  </a:lnTo>
                  <a:lnTo>
                    <a:pt x="886" y="301"/>
                  </a:lnTo>
                  <a:lnTo>
                    <a:pt x="867" y="313"/>
                  </a:lnTo>
                  <a:lnTo>
                    <a:pt x="849" y="331"/>
                  </a:lnTo>
                  <a:lnTo>
                    <a:pt x="836" y="344"/>
                  </a:lnTo>
                  <a:lnTo>
                    <a:pt x="818" y="356"/>
                  </a:lnTo>
                  <a:lnTo>
                    <a:pt x="800" y="374"/>
                  </a:lnTo>
                  <a:lnTo>
                    <a:pt x="787" y="387"/>
                  </a:lnTo>
                  <a:lnTo>
                    <a:pt x="769" y="399"/>
                  </a:lnTo>
                  <a:lnTo>
                    <a:pt x="750" y="417"/>
                  </a:lnTo>
                  <a:lnTo>
                    <a:pt x="738" y="430"/>
                  </a:lnTo>
                  <a:lnTo>
                    <a:pt x="720" y="442"/>
                  </a:lnTo>
                  <a:lnTo>
                    <a:pt x="701" y="460"/>
                  </a:lnTo>
                  <a:lnTo>
                    <a:pt x="689" y="473"/>
                  </a:lnTo>
                  <a:lnTo>
                    <a:pt x="670" y="485"/>
                  </a:lnTo>
                  <a:lnTo>
                    <a:pt x="652" y="503"/>
                  </a:lnTo>
                  <a:lnTo>
                    <a:pt x="640" y="516"/>
                  </a:lnTo>
                  <a:lnTo>
                    <a:pt x="621" y="528"/>
                  </a:lnTo>
                  <a:lnTo>
                    <a:pt x="603" y="546"/>
                  </a:lnTo>
                  <a:lnTo>
                    <a:pt x="591" y="559"/>
                  </a:lnTo>
                  <a:lnTo>
                    <a:pt x="572" y="571"/>
                  </a:lnTo>
                  <a:lnTo>
                    <a:pt x="554" y="589"/>
                  </a:lnTo>
                  <a:lnTo>
                    <a:pt x="541" y="601"/>
                  </a:lnTo>
                  <a:lnTo>
                    <a:pt x="523" y="614"/>
                  </a:lnTo>
                  <a:lnTo>
                    <a:pt x="504" y="626"/>
                  </a:lnTo>
                  <a:lnTo>
                    <a:pt x="492" y="644"/>
                  </a:lnTo>
                  <a:lnTo>
                    <a:pt x="474" y="657"/>
                  </a:lnTo>
                  <a:lnTo>
                    <a:pt x="455" y="669"/>
                  </a:lnTo>
                  <a:lnTo>
                    <a:pt x="443" y="687"/>
                  </a:lnTo>
                  <a:lnTo>
                    <a:pt x="425" y="700"/>
                  </a:lnTo>
                  <a:lnTo>
                    <a:pt x="406" y="712"/>
                  </a:lnTo>
                  <a:lnTo>
                    <a:pt x="394" y="730"/>
                  </a:lnTo>
                  <a:lnTo>
                    <a:pt x="375" y="743"/>
                  </a:lnTo>
                  <a:lnTo>
                    <a:pt x="357" y="755"/>
                  </a:lnTo>
                  <a:lnTo>
                    <a:pt x="345" y="773"/>
                  </a:lnTo>
                  <a:lnTo>
                    <a:pt x="326" y="786"/>
                  </a:lnTo>
                  <a:lnTo>
                    <a:pt x="308" y="798"/>
                  </a:lnTo>
                  <a:lnTo>
                    <a:pt x="295" y="816"/>
                  </a:lnTo>
                  <a:lnTo>
                    <a:pt x="277" y="829"/>
                  </a:lnTo>
                  <a:lnTo>
                    <a:pt x="259" y="841"/>
                  </a:lnTo>
                  <a:lnTo>
                    <a:pt x="246" y="859"/>
                  </a:lnTo>
                  <a:lnTo>
                    <a:pt x="228" y="872"/>
                  </a:lnTo>
                  <a:lnTo>
                    <a:pt x="209" y="884"/>
                  </a:lnTo>
                  <a:lnTo>
                    <a:pt x="197" y="902"/>
                  </a:lnTo>
                  <a:lnTo>
                    <a:pt x="179" y="914"/>
                  </a:lnTo>
                  <a:lnTo>
                    <a:pt x="160" y="927"/>
                  </a:lnTo>
                  <a:lnTo>
                    <a:pt x="148" y="945"/>
                  </a:lnTo>
                  <a:lnTo>
                    <a:pt x="129" y="957"/>
                  </a:lnTo>
                  <a:lnTo>
                    <a:pt x="111" y="970"/>
                  </a:lnTo>
                  <a:lnTo>
                    <a:pt x="99" y="988"/>
                  </a:lnTo>
                  <a:lnTo>
                    <a:pt x="80" y="1000"/>
                  </a:lnTo>
                  <a:lnTo>
                    <a:pt x="62" y="1013"/>
                  </a:lnTo>
                  <a:lnTo>
                    <a:pt x="50" y="1031"/>
                  </a:lnTo>
                  <a:lnTo>
                    <a:pt x="31" y="1043"/>
                  </a:lnTo>
                  <a:lnTo>
                    <a:pt x="13" y="1056"/>
                  </a:lnTo>
                  <a:lnTo>
                    <a:pt x="0" y="1074"/>
                  </a:lnTo>
                </a:path>
              </a:pathLst>
            </a:custGeom>
            <a:solidFill>
              <a:srgbClr val="0000FF"/>
            </a:solidFill>
            <a:ln w="9525">
              <a:solidFill>
                <a:srgbClr val="000000"/>
              </a:solidFill>
              <a:prstDash val="solid"/>
              <a:round/>
              <a:headEnd/>
              <a:tailEnd/>
            </a:ln>
          </p:spPr>
          <p:txBody>
            <a:bodyPr/>
            <a:lstStyle/>
            <a:p>
              <a:endParaRPr lang="en-US"/>
            </a:p>
          </p:txBody>
        </p:sp>
        <p:sp>
          <p:nvSpPr>
            <p:cNvPr id="315900" name="Freeform 504">
              <a:extLst>
                <a:ext uri="{FF2B5EF4-FFF2-40B4-BE49-F238E27FC236}">
                  <a16:creationId xmlns:a16="http://schemas.microsoft.com/office/drawing/2014/main" id="{52EB1A12-8A34-20B9-D555-E2BB9F7F4566}"/>
                </a:ext>
              </a:extLst>
            </p:cNvPr>
            <p:cNvSpPr>
              <a:spLocks/>
            </p:cNvSpPr>
            <p:nvPr/>
          </p:nvSpPr>
          <p:spPr bwMode="auto">
            <a:xfrm>
              <a:off x="2146" y="2629"/>
              <a:ext cx="1150" cy="1004"/>
            </a:xfrm>
            <a:custGeom>
              <a:avLst/>
              <a:gdLst>
                <a:gd name="T0" fmla="*/ 93 w 1230"/>
                <a:gd name="T1" fmla="*/ 7 h 1074"/>
                <a:gd name="T2" fmla="*/ 93 w 1230"/>
                <a:gd name="T3" fmla="*/ 7 h 1074"/>
                <a:gd name="T4" fmla="*/ 88 w 1230"/>
                <a:gd name="T5" fmla="*/ 7 h 1074"/>
                <a:gd name="T6" fmla="*/ 87 w 1230"/>
                <a:gd name="T7" fmla="*/ 7 h 1074"/>
                <a:gd name="T8" fmla="*/ 84 w 1230"/>
                <a:gd name="T9" fmla="*/ 10 h 1074"/>
                <a:gd name="T10" fmla="*/ 81 w 1230"/>
                <a:gd name="T11" fmla="*/ 13 h 1074"/>
                <a:gd name="T12" fmla="*/ 79 w 1230"/>
                <a:gd name="T13" fmla="*/ 15 h 1074"/>
                <a:gd name="T14" fmla="*/ 76 w 1230"/>
                <a:gd name="T15" fmla="*/ 18 h 1074"/>
                <a:gd name="T16" fmla="*/ 74 w 1230"/>
                <a:gd name="T17" fmla="*/ 20 h 1074"/>
                <a:gd name="T18" fmla="*/ 71 w 1230"/>
                <a:gd name="T19" fmla="*/ 21 h 1074"/>
                <a:gd name="T20" fmla="*/ 69 w 1230"/>
                <a:gd name="T21" fmla="*/ 24 h 1074"/>
                <a:gd name="T22" fmla="*/ 66 w 1230"/>
                <a:gd name="T23" fmla="*/ 26 h 1074"/>
                <a:gd name="T24" fmla="*/ 63 w 1230"/>
                <a:gd name="T25" fmla="*/ 28 h 1074"/>
                <a:gd name="T26" fmla="*/ 61 w 1230"/>
                <a:gd name="T27" fmla="*/ 30 h 1074"/>
                <a:gd name="T28" fmla="*/ 58 w 1230"/>
                <a:gd name="T29" fmla="*/ 32 h 1074"/>
                <a:gd name="T30" fmla="*/ 57 w 1230"/>
                <a:gd name="T31" fmla="*/ 34 h 1074"/>
                <a:gd name="T32" fmla="*/ 54 w 1230"/>
                <a:gd name="T33" fmla="*/ 36 h 1074"/>
                <a:gd name="T34" fmla="*/ 50 w 1230"/>
                <a:gd name="T35" fmla="*/ 38 h 1074"/>
                <a:gd name="T36" fmla="*/ 48 w 1230"/>
                <a:gd name="T37" fmla="*/ 41 h 1074"/>
                <a:gd name="T38" fmla="*/ 47 w 1230"/>
                <a:gd name="T39" fmla="*/ 44 h 1074"/>
                <a:gd name="T40" fmla="*/ 44 w 1230"/>
                <a:gd name="T41" fmla="*/ 47 h 1074"/>
                <a:gd name="T42" fmla="*/ 41 w 1230"/>
                <a:gd name="T43" fmla="*/ 47 h 1074"/>
                <a:gd name="T44" fmla="*/ 38 w 1230"/>
                <a:gd name="T45" fmla="*/ 50 h 1074"/>
                <a:gd name="T46" fmla="*/ 36 w 1230"/>
                <a:gd name="T47" fmla="*/ 51 h 1074"/>
                <a:gd name="T48" fmla="*/ 34 w 1230"/>
                <a:gd name="T49" fmla="*/ 54 h 1074"/>
                <a:gd name="T50" fmla="*/ 32 w 1230"/>
                <a:gd name="T51" fmla="*/ 57 h 1074"/>
                <a:gd name="T52" fmla="*/ 28 w 1230"/>
                <a:gd name="T53" fmla="*/ 58 h 1074"/>
                <a:gd name="T54" fmla="*/ 26 w 1230"/>
                <a:gd name="T55" fmla="*/ 61 h 1074"/>
                <a:gd name="T56" fmla="*/ 22 w 1230"/>
                <a:gd name="T57" fmla="*/ 63 h 1074"/>
                <a:gd name="T58" fmla="*/ 20 w 1230"/>
                <a:gd name="T59" fmla="*/ 65 h 1074"/>
                <a:gd name="T60" fmla="*/ 18 w 1230"/>
                <a:gd name="T61" fmla="*/ 67 h 1074"/>
                <a:gd name="T62" fmla="*/ 16 w 1230"/>
                <a:gd name="T63" fmla="*/ 70 h 1074"/>
                <a:gd name="T64" fmla="*/ 13 w 1230"/>
                <a:gd name="T65" fmla="*/ 71 h 1074"/>
                <a:gd name="T66" fmla="*/ 10 w 1230"/>
                <a:gd name="T67" fmla="*/ 74 h 1074"/>
                <a:gd name="T68" fmla="*/ 7 w 1230"/>
                <a:gd name="T69" fmla="*/ 76 h 1074"/>
                <a:gd name="T70" fmla="*/ 7 w 1230"/>
                <a:gd name="T71" fmla="*/ 79 h 1074"/>
                <a:gd name="T72" fmla="*/ 7 w 1230"/>
                <a:gd name="T73" fmla="*/ 81 h 1074"/>
                <a:gd name="T74" fmla="*/ 0 w 1230"/>
                <a:gd name="T75" fmla="*/ 83 h 107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230" h="1074">
                  <a:moveTo>
                    <a:pt x="1230" y="0"/>
                  </a:moveTo>
                  <a:lnTo>
                    <a:pt x="1211" y="12"/>
                  </a:lnTo>
                  <a:lnTo>
                    <a:pt x="1193" y="31"/>
                  </a:lnTo>
                  <a:lnTo>
                    <a:pt x="1181" y="43"/>
                  </a:lnTo>
                  <a:lnTo>
                    <a:pt x="1162" y="55"/>
                  </a:lnTo>
                  <a:lnTo>
                    <a:pt x="1144" y="74"/>
                  </a:lnTo>
                  <a:lnTo>
                    <a:pt x="1132" y="86"/>
                  </a:lnTo>
                  <a:lnTo>
                    <a:pt x="1113" y="98"/>
                  </a:lnTo>
                  <a:lnTo>
                    <a:pt x="1095" y="117"/>
                  </a:lnTo>
                  <a:lnTo>
                    <a:pt x="1082" y="129"/>
                  </a:lnTo>
                  <a:lnTo>
                    <a:pt x="1064" y="141"/>
                  </a:lnTo>
                  <a:lnTo>
                    <a:pt x="1045" y="160"/>
                  </a:lnTo>
                  <a:lnTo>
                    <a:pt x="1033" y="172"/>
                  </a:lnTo>
                  <a:lnTo>
                    <a:pt x="1015" y="184"/>
                  </a:lnTo>
                  <a:lnTo>
                    <a:pt x="996" y="203"/>
                  </a:lnTo>
                  <a:lnTo>
                    <a:pt x="984" y="215"/>
                  </a:lnTo>
                  <a:lnTo>
                    <a:pt x="966" y="227"/>
                  </a:lnTo>
                  <a:lnTo>
                    <a:pt x="947" y="246"/>
                  </a:lnTo>
                  <a:lnTo>
                    <a:pt x="935" y="258"/>
                  </a:lnTo>
                  <a:lnTo>
                    <a:pt x="916" y="270"/>
                  </a:lnTo>
                  <a:lnTo>
                    <a:pt x="898" y="288"/>
                  </a:lnTo>
                  <a:lnTo>
                    <a:pt x="886" y="301"/>
                  </a:lnTo>
                  <a:lnTo>
                    <a:pt x="867" y="313"/>
                  </a:lnTo>
                  <a:lnTo>
                    <a:pt x="849" y="331"/>
                  </a:lnTo>
                  <a:lnTo>
                    <a:pt x="836" y="344"/>
                  </a:lnTo>
                  <a:lnTo>
                    <a:pt x="818" y="356"/>
                  </a:lnTo>
                  <a:lnTo>
                    <a:pt x="800" y="374"/>
                  </a:lnTo>
                  <a:lnTo>
                    <a:pt x="787" y="387"/>
                  </a:lnTo>
                  <a:lnTo>
                    <a:pt x="769" y="399"/>
                  </a:lnTo>
                  <a:lnTo>
                    <a:pt x="750" y="417"/>
                  </a:lnTo>
                  <a:lnTo>
                    <a:pt x="738" y="430"/>
                  </a:lnTo>
                  <a:lnTo>
                    <a:pt x="720" y="442"/>
                  </a:lnTo>
                  <a:lnTo>
                    <a:pt x="701" y="460"/>
                  </a:lnTo>
                  <a:lnTo>
                    <a:pt x="689" y="473"/>
                  </a:lnTo>
                  <a:lnTo>
                    <a:pt x="670" y="485"/>
                  </a:lnTo>
                  <a:lnTo>
                    <a:pt x="652" y="503"/>
                  </a:lnTo>
                  <a:lnTo>
                    <a:pt x="640" y="516"/>
                  </a:lnTo>
                  <a:lnTo>
                    <a:pt x="621" y="528"/>
                  </a:lnTo>
                  <a:lnTo>
                    <a:pt x="603" y="546"/>
                  </a:lnTo>
                  <a:lnTo>
                    <a:pt x="591" y="559"/>
                  </a:lnTo>
                  <a:lnTo>
                    <a:pt x="572" y="571"/>
                  </a:lnTo>
                  <a:lnTo>
                    <a:pt x="554" y="589"/>
                  </a:lnTo>
                  <a:lnTo>
                    <a:pt x="541" y="601"/>
                  </a:lnTo>
                  <a:lnTo>
                    <a:pt x="523" y="614"/>
                  </a:lnTo>
                  <a:lnTo>
                    <a:pt x="504" y="626"/>
                  </a:lnTo>
                  <a:lnTo>
                    <a:pt x="492" y="644"/>
                  </a:lnTo>
                  <a:lnTo>
                    <a:pt x="474" y="657"/>
                  </a:lnTo>
                  <a:lnTo>
                    <a:pt x="455" y="669"/>
                  </a:lnTo>
                  <a:lnTo>
                    <a:pt x="443" y="687"/>
                  </a:lnTo>
                  <a:lnTo>
                    <a:pt x="425" y="700"/>
                  </a:lnTo>
                  <a:lnTo>
                    <a:pt x="406" y="712"/>
                  </a:lnTo>
                  <a:lnTo>
                    <a:pt x="394" y="730"/>
                  </a:lnTo>
                  <a:lnTo>
                    <a:pt x="375" y="743"/>
                  </a:lnTo>
                  <a:lnTo>
                    <a:pt x="357" y="755"/>
                  </a:lnTo>
                  <a:lnTo>
                    <a:pt x="345" y="773"/>
                  </a:lnTo>
                  <a:lnTo>
                    <a:pt x="326" y="786"/>
                  </a:lnTo>
                  <a:lnTo>
                    <a:pt x="308" y="798"/>
                  </a:lnTo>
                  <a:lnTo>
                    <a:pt x="295" y="816"/>
                  </a:lnTo>
                  <a:lnTo>
                    <a:pt x="277" y="829"/>
                  </a:lnTo>
                  <a:lnTo>
                    <a:pt x="259" y="841"/>
                  </a:lnTo>
                  <a:lnTo>
                    <a:pt x="246" y="859"/>
                  </a:lnTo>
                  <a:lnTo>
                    <a:pt x="228" y="872"/>
                  </a:lnTo>
                  <a:lnTo>
                    <a:pt x="209" y="884"/>
                  </a:lnTo>
                  <a:lnTo>
                    <a:pt x="197" y="902"/>
                  </a:lnTo>
                  <a:lnTo>
                    <a:pt x="179" y="914"/>
                  </a:lnTo>
                  <a:lnTo>
                    <a:pt x="160" y="927"/>
                  </a:lnTo>
                  <a:lnTo>
                    <a:pt x="148" y="945"/>
                  </a:lnTo>
                  <a:lnTo>
                    <a:pt x="129" y="957"/>
                  </a:lnTo>
                  <a:lnTo>
                    <a:pt x="111" y="970"/>
                  </a:lnTo>
                  <a:lnTo>
                    <a:pt x="99" y="988"/>
                  </a:lnTo>
                  <a:lnTo>
                    <a:pt x="80" y="1000"/>
                  </a:lnTo>
                  <a:lnTo>
                    <a:pt x="62" y="1013"/>
                  </a:lnTo>
                  <a:lnTo>
                    <a:pt x="50" y="1031"/>
                  </a:lnTo>
                  <a:lnTo>
                    <a:pt x="31" y="1043"/>
                  </a:lnTo>
                  <a:lnTo>
                    <a:pt x="13" y="1056"/>
                  </a:lnTo>
                  <a:lnTo>
                    <a:pt x="0" y="1074"/>
                  </a:lnTo>
                </a:path>
              </a:pathLst>
            </a:custGeom>
            <a:solidFill>
              <a:srgbClr val="0000FF"/>
            </a:solidFill>
            <a:ln w="9525">
              <a:solidFill>
                <a:srgbClr val="000000"/>
              </a:solidFill>
              <a:prstDash val="solid"/>
              <a:round/>
              <a:headEnd/>
              <a:tailEnd/>
            </a:ln>
          </p:spPr>
          <p:txBody>
            <a:bodyPr/>
            <a:lstStyle/>
            <a:p>
              <a:endParaRPr lang="en-US"/>
            </a:p>
          </p:txBody>
        </p:sp>
        <p:sp>
          <p:nvSpPr>
            <p:cNvPr id="315901" name="Freeform 505">
              <a:extLst>
                <a:ext uri="{FF2B5EF4-FFF2-40B4-BE49-F238E27FC236}">
                  <a16:creationId xmlns:a16="http://schemas.microsoft.com/office/drawing/2014/main" id="{5F08761E-85B1-D920-9F4E-0415BB9DC912}"/>
                </a:ext>
              </a:extLst>
            </p:cNvPr>
            <p:cNvSpPr>
              <a:spLocks/>
            </p:cNvSpPr>
            <p:nvPr/>
          </p:nvSpPr>
          <p:spPr bwMode="auto">
            <a:xfrm>
              <a:off x="2146" y="2629"/>
              <a:ext cx="1150" cy="1004"/>
            </a:xfrm>
            <a:custGeom>
              <a:avLst/>
              <a:gdLst>
                <a:gd name="T0" fmla="*/ 93 w 1230"/>
                <a:gd name="T1" fmla="*/ 7 h 1074"/>
                <a:gd name="T2" fmla="*/ 93 w 1230"/>
                <a:gd name="T3" fmla="*/ 7 h 1074"/>
                <a:gd name="T4" fmla="*/ 88 w 1230"/>
                <a:gd name="T5" fmla="*/ 7 h 1074"/>
                <a:gd name="T6" fmla="*/ 87 w 1230"/>
                <a:gd name="T7" fmla="*/ 7 h 1074"/>
                <a:gd name="T8" fmla="*/ 84 w 1230"/>
                <a:gd name="T9" fmla="*/ 10 h 1074"/>
                <a:gd name="T10" fmla="*/ 81 w 1230"/>
                <a:gd name="T11" fmla="*/ 13 h 1074"/>
                <a:gd name="T12" fmla="*/ 79 w 1230"/>
                <a:gd name="T13" fmla="*/ 15 h 1074"/>
                <a:gd name="T14" fmla="*/ 76 w 1230"/>
                <a:gd name="T15" fmla="*/ 18 h 1074"/>
                <a:gd name="T16" fmla="*/ 74 w 1230"/>
                <a:gd name="T17" fmla="*/ 20 h 1074"/>
                <a:gd name="T18" fmla="*/ 71 w 1230"/>
                <a:gd name="T19" fmla="*/ 21 h 1074"/>
                <a:gd name="T20" fmla="*/ 69 w 1230"/>
                <a:gd name="T21" fmla="*/ 24 h 1074"/>
                <a:gd name="T22" fmla="*/ 66 w 1230"/>
                <a:gd name="T23" fmla="*/ 26 h 1074"/>
                <a:gd name="T24" fmla="*/ 63 w 1230"/>
                <a:gd name="T25" fmla="*/ 28 h 1074"/>
                <a:gd name="T26" fmla="*/ 61 w 1230"/>
                <a:gd name="T27" fmla="*/ 30 h 1074"/>
                <a:gd name="T28" fmla="*/ 58 w 1230"/>
                <a:gd name="T29" fmla="*/ 32 h 1074"/>
                <a:gd name="T30" fmla="*/ 57 w 1230"/>
                <a:gd name="T31" fmla="*/ 34 h 1074"/>
                <a:gd name="T32" fmla="*/ 54 w 1230"/>
                <a:gd name="T33" fmla="*/ 36 h 1074"/>
                <a:gd name="T34" fmla="*/ 50 w 1230"/>
                <a:gd name="T35" fmla="*/ 38 h 1074"/>
                <a:gd name="T36" fmla="*/ 48 w 1230"/>
                <a:gd name="T37" fmla="*/ 41 h 1074"/>
                <a:gd name="T38" fmla="*/ 47 w 1230"/>
                <a:gd name="T39" fmla="*/ 44 h 1074"/>
                <a:gd name="T40" fmla="*/ 44 w 1230"/>
                <a:gd name="T41" fmla="*/ 47 h 1074"/>
                <a:gd name="T42" fmla="*/ 41 w 1230"/>
                <a:gd name="T43" fmla="*/ 47 h 1074"/>
                <a:gd name="T44" fmla="*/ 38 w 1230"/>
                <a:gd name="T45" fmla="*/ 50 h 1074"/>
                <a:gd name="T46" fmla="*/ 36 w 1230"/>
                <a:gd name="T47" fmla="*/ 51 h 1074"/>
                <a:gd name="T48" fmla="*/ 34 w 1230"/>
                <a:gd name="T49" fmla="*/ 54 h 1074"/>
                <a:gd name="T50" fmla="*/ 32 w 1230"/>
                <a:gd name="T51" fmla="*/ 57 h 1074"/>
                <a:gd name="T52" fmla="*/ 28 w 1230"/>
                <a:gd name="T53" fmla="*/ 58 h 1074"/>
                <a:gd name="T54" fmla="*/ 26 w 1230"/>
                <a:gd name="T55" fmla="*/ 61 h 1074"/>
                <a:gd name="T56" fmla="*/ 22 w 1230"/>
                <a:gd name="T57" fmla="*/ 63 h 1074"/>
                <a:gd name="T58" fmla="*/ 20 w 1230"/>
                <a:gd name="T59" fmla="*/ 65 h 1074"/>
                <a:gd name="T60" fmla="*/ 18 w 1230"/>
                <a:gd name="T61" fmla="*/ 67 h 1074"/>
                <a:gd name="T62" fmla="*/ 16 w 1230"/>
                <a:gd name="T63" fmla="*/ 70 h 1074"/>
                <a:gd name="T64" fmla="*/ 13 w 1230"/>
                <a:gd name="T65" fmla="*/ 71 h 1074"/>
                <a:gd name="T66" fmla="*/ 10 w 1230"/>
                <a:gd name="T67" fmla="*/ 74 h 1074"/>
                <a:gd name="T68" fmla="*/ 7 w 1230"/>
                <a:gd name="T69" fmla="*/ 76 h 1074"/>
                <a:gd name="T70" fmla="*/ 7 w 1230"/>
                <a:gd name="T71" fmla="*/ 79 h 1074"/>
                <a:gd name="T72" fmla="*/ 7 w 1230"/>
                <a:gd name="T73" fmla="*/ 81 h 1074"/>
                <a:gd name="T74" fmla="*/ 0 w 1230"/>
                <a:gd name="T75" fmla="*/ 83 h 107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230" h="1074">
                  <a:moveTo>
                    <a:pt x="1230" y="0"/>
                  </a:moveTo>
                  <a:lnTo>
                    <a:pt x="1211" y="12"/>
                  </a:lnTo>
                  <a:lnTo>
                    <a:pt x="1193" y="31"/>
                  </a:lnTo>
                  <a:lnTo>
                    <a:pt x="1181" y="43"/>
                  </a:lnTo>
                  <a:lnTo>
                    <a:pt x="1162" y="55"/>
                  </a:lnTo>
                  <a:lnTo>
                    <a:pt x="1144" y="74"/>
                  </a:lnTo>
                  <a:lnTo>
                    <a:pt x="1132" y="86"/>
                  </a:lnTo>
                  <a:lnTo>
                    <a:pt x="1113" y="98"/>
                  </a:lnTo>
                  <a:lnTo>
                    <a:pt x="1095" y="117"/>
                  </a:lnTo>
                  <a:lnTo>
                    <a:pt x="1082" y="129"/>
                  </a:lnTo>
                  <a:lnTo>
                    <a:pt x="1064" y="141"/>
                  </a:lnTo>
                  <a:lnTo>
                    <a:pt x="1045" y="160"/>
                  </a:lnTo>
                  <a:lnTo>
                    <a:pt x="1033" y="172"/>
                  </a:lnTo>
                  <a:lnTo>
                    <a:pt x="1015" y="184"/>
                  </a:lnTo>
                  <a:lnTo>
                    <a:pt x="996" y="203"/>
                  </a:lnTo>
                  <a:lnTo>
                    <a:pt x="984" y="215"/>
                  </a:lnTo>
                  <a:lnTo>
                    <a:pt x="966" y="227"/>
                  </a:lnTo>
                  <a:lnTo>
                    <a:pt x="947" y="246"/>
                  </a:lnTo>
                  <a:lnTo>
                    <a:pt x="935" y="258"/>
                  </a:lnTo>
                  <a:lnTo>
                    <a:pt x="916" y="270"/>
                  </a:lnTo>
                  <a:lnTo>
                    <a:pt x="898" y="288"/>
                  </a:lnTo>
                  <a:lnTo>
                    <a:pt x="886" y="301"/>
                  </a:lnTo>
                  <a:lnTo>
                    <a:pt x="867" y="313"/>
                  </a:lnTo>
                  <a:lnTo>
                    <a:pt x="849" y="331"/>
                  </a:lnTo>
                  <a:lnTo>
                    <a:pt x="836" y="344"/>
                  </a:lnTo>
                  <a:lnTo>
                    <a:pt x="818" y="356"/>
                  </a:lnTo>
                  <a:lnTo>
                    <a:pt x="800" y="374"/>
                  </a:lnTo>
                  <a:lnTo>
                    <a:pt x="787" y="387"/>
                  </a:lnTo>
                  <a:lnTo>
                    <a:pt x="769" y="399"/>
                  </a:lnTo>
                  <a:lnTo>
                    <a:pt x="750" y="417"/>
                  </a:lnTo>
                  <a:lnTo>
                    <a:pt x="738" y="430"/>
                  </a:lnTo>
                  <a:lnTo>
                    <a:pt x="720" y="442"/>
                  </a:lnTo>
                  <a:lnTo>
                    <a:pt x="701" y="460"/>
                  </a:lnTo>
                  <a:lnTo>
                    <a:pt x="689" y="473"/>
                  </a:lnTo>
                  <a:lnTo>
                    <a:pt x="670" y="485"/>
                  </a:lnTo>
                  <a:lnTo>
                    <a:pt x="652" y="503"/>
                  </a:lnTo>
                  <a:lnTo>
                    <a:pt x="640" y="516"/>
                  </a:lnTo>
                  <a:lnTo>
                    <a:pt x="621" y="528"/>
                  </a:lnTo>
                  <a:lnTo>
                    <a:pt x="603" y="546"/>
                  </a:lnTo>
                  <a:lnTo>
                    <a:pt x="591" y="559"/>
                  </a:lnTo>
                  <a:lnTo>
                    <a:pt x="572" y="571"/>
                  </a:lnTo>
                  <a:lnTo>
                    <a:pt x="554" y="589"/>
                  </a:lnTo>
                  <a:lnTo>
                    <a:pt x="541" y="601"/>
                  </a:lnTo>
                  <a:lnTo>
                    <a:pt x="523" y="614"/>
                  </a:lnTo>
                  <a:lnTo>
                    <a:pt x="504" y="626"/>
                  </a:lnTo>
                  <a:lnTo>
                    <a:pt x="492" y="644"/>
                  </a:lnTo>
                  <a:lnTo>
                    <a:pt x="474" y="657"/>
                  </a:lnTo>
                  <a:lnTo>
                    <a:pt x="455" y="669"/>
                  </a:lnTo>
                  <a:lnTo>
                    <a:pt x="443" y="687"/>
                  </a:lnTo>
                  <a:lnTo>
                    <a:pt x="425" y="700"/>
                  </a:lnTo>
                  <a:lnTo>
                    <a:pt x="406" y="712"/>
                  </a:lnTo>
                  <a:lnTo>
                    <a:pt x="394" y="730"/>
                  </a:lnTo>
                  <a:lnTo>
                    <a:pt x="375" y="743"/>
                  </a:lnTo>
                  <a:lnTo>
                    <a:pt x="357" y="755"/>
                  </a:lnTo>
                  <a:lnTo>
                    <a:pt x="345" y="773"/>
                  </a:lnTo>
                  <a:lnTo>
                    <a:pt x="326" y="786"/>
                  </a:lnTo>
                  <a:lnTo>
                    <a:pt x="308" y="798"/>
                  </a:lnTo>
                  <a:lnTo>
                    <a:pt x="295" y="816"/>
                  </a:lnTo>
                  <a:lnTo>
                    <a:pt x="277" y="829"/>
                  </a:lnTo>
                  <a:lnTo>
                    <a:pt x="259" y="841"/>
                  </a:lnTo>
                  <a:lnTo>
                    <a:pt x="246" y="859"/>
                  </a:lnTo>
                  <a:lnTo>
                    <a:pt x="228" y="872"/>
                  </a:lnTo>
                  <a:lnTo>
                    <a:pt x="209" y="884"/>
                  </a:lnTo>
                  <a:lnTo>
                    <a:pt x="197" y="902"/>
                  </a:lnTo>
                  <a:lnTo>
                    <a:pt x="179" y="914"/>
                  </a:lnTo>
                  <a:lnTo>
                    <a:pt x="160" y="927"/>
                  </a:lnTo>
                  <a:lnTo>
                    <a:pt x="148" y="945"/>
                  </a:lnTo>
                  <a:lnTo>
                    <a:pt x="129" y="957"/>
                  </a:lnTo>
                  <a:lnTo>
                    <a:pt x="111" y="970"/>
                  </a:lnTo>
                  <a:lnTo>
                    <a:pt x="99" y="988"/>
                  </a:lnTo>
                  <a:lnTo>
                    <a:pt x="80" y="1000"/>
                  </a:lnTo>
                  <a:lnTo>
                    <a:pt x="62" y="1013"/>
                  </a:lnTo>
                  <a:lnTo>
                    <a:pt x="50" y="1031"/>
                  </a:lnTo>
                  <a:lnTo>
                    <a:pt x="31" y="1043"/>
                  </a:lnTo>
                  <a:lnTo>
                    <a:pt x="13" y="1056"/>
                  </a:lnTo>
                  <a:lnTo>
                    <a:pt x="0" y="1074"/>
                  </a:lnTo>
                </a:path>
              </a:pathLst>
            </a:custGeom>
            <a:solidFill>
              <a:srgbClr val="0000FF"/>
            </a:solidFill>
            <a:ln w="9525">
              <a:solidFill>
                <a:srgbClr val="000000"/>
              </a:solidFill>
              <a:prstDash val="solid"/>
              <a:round/>
              <a:headEnd/>
              <a:tailEnd/>
            </a:ln>
          </p:spPr>
          <p:txBody>
            <a:bodyPr/>
            <a:lstStyle/>
            <a:p>
              <a:endParaRPr lang="en-US"/>
            </a:p>
          </p:txBody>
        </p:sp>
        <p:sp>
          <p:nvSpPr>
            <p:cNvPr id="315902" name="Freeform 506">
              <a:extLst>
                <a:ext uri="{FF2B5EF4-FFF2-40B4-BE49-F238E27FC236}">
                  <a16:creationId xmlns:a16="http://schemas.microsoft.com/office/drawing/2014/main" id="{6955366D-EE72-59CD-87A8-8EDAA6BD76A8}"/>
                </a:ext>
              </a:extLst>
            </p:cNvPr>
            <p:cNvSpPr>
              <a:spLocks/>
            </p:cNvSpPr>
            <p:nvPr/>
          </p:nvSpPr>
          <p:spPr bwMode="auto">
            <a:xfrm>
              <a:off x="2146" y="2629"/>
              <a:ext cx="1150" cy="1004"/>
            </a:xfrm>
            <a:custGeom>
              <a:avLst/>
              <a:gdLst>
                <a:gd name="T0" fmla="*/ 93 w 1230"/>
                <a:gd name="T1" fmla="*/ 7 h 1074"/>
                <a:gd name="T2" fmla="*/ 93 w 1230"/>
                <a:gd name="T3" fmla="*/ 7 h 1074"/>
                <a:gd name="T4" fmla="*/ 88 w 1230"/>
                <a:gd name="T5" fmla="*/ 7 h 1074"/>
                <a:gd name="T6" fmla="*/ 87 w 1230"/>
                <a:gd name="T7" fmla="*/ 7 h 1074"/>
                <a:gd name="T8" fmla="*/ 84 w 1230"/>
                <a:gd name="T9" fmla="*/ 10 h 1074"/>
                <a:gd name="T10" fmla="*/ 81 w 1230"/>
                <a:gd name="T11" fmla="*/ 13 h 1074"/>
                <a:gd name="T12" fmla="*/ 79 w 1230"/>
                <a:gd name="T13" fmla="*/ 15 h 1074"/>
                <a:gd name="T14" fmla="*/ 76 w 1230"/>
                <a:gd name="T15" fmla="*/ 18 h 1074"/>
                <a:gd name="T16" fmla="*/ 74 w 1230"/>
                <a:gd name="T17" fmla="*/ 20 h 1074"/>
                <a:gd name="T18" fmla="*/ 71 w 1230"/>
                <a:gd name="T19" fmla="*/ 21 h 1074"/>
                <a:gd name="T20" fmla="*/ 69 w 1230"/>
                <a:gd name="T21" fmla="*/ 24 h 1074"/>
                <a:gd name="T22" fmla="*/ 66 w 1230"/>
                <a:gd name="T23" fmla="*/ 26 h 1074"/>
                <a:gd name="T24" fmla="*/ 63 w 1230"/>
                <a:gd name="T25" fmla="*/ 28 h 1074"/>
                <a:gd name="T26" fmla="*/ 61 w 1230"/>
                <a:gd name="T27" fmla="*/ 30 h 1074"/>
                <a:gd name="T28" fmla="*/ 58 w 1230"/>
                <a:gd name="T29" fmla="*/ 32 h 1074"/>
                <a:gd name="T30" fmla="*/ 57 w 1230"/>
                <a:gd name="T31" fmla="*/ 34 h 1074"/>
                <a:gd name="T32" fmla="*/ 54 w 1230"/>
                <a:gd name="T33" fmla="*/ 36 h 1074"/>
                <a:gd name="T34" fmla="*/ 50 w 1230"/>
                <a:gd name="T35" fmla="*/ 38 h 1074"/>
                <a:gd name="T36" fmla="*/ 48 w 1230"/>
                <a:gd name="T37" fmla="*/ 41 h 1074"/>
                <a:gd name="T38" fmla="*/ 47 w 1230"/>
                <a:gd name="T39" fmla="*/ 44 h 1074"/>
                <a:gd name="T40" fmla="*/ 44 w 1230"/>
                <a:gd name="T41" fmla="*/ 47 h 1074"/>
                <a:gd name="T42" fmla="*/ 41 w 1230"/>
                <a:gd name="T43" fmla="*/ 47 h 1074"/>
                <a:gd name="T44" fmla="*/ 38 w 1230"/>
                <a:gd name="T45" fmla="*/ 50 h 1074"/>
                <a:gd name="T46" fmla="*/ 36 w 1230"/>
                <a:gd name="T47" fmla="*/ 51 h 1074"/>
                <a:gd name="T48" fmla="*/ 34 w 1230"/>
                <a:gd name="T49" fmla="*/ 54 h 1074"/>
                <a:gd name="T50" fmla="*/ 32 w 1230"/>
                <a:gd name="T51" fmla="*/ 57 h 1074"/>
                <a:gd name="T52" fmla="*/ 28 w 1230"/>
                <a:gd name="T53" fmla="*/ 58 h 1074"/>
                <a:gd name="T54" fmla="*/ 26 w 1230"/>
                <a:gd name="T55" fmla="*/ 61 h 1074"/>
                <a:gd name="T56" fmla="*/ 22 w 1230"/>
                <a:gd name="T57" fmla="*/ 63 h 1074"/>
                <a:gd name="T58" fmla="*/ 20 w 1230"/>
                <a:gd name="T59" fmla="*/ 65 h 1074"/>
                <a:gd name="T60" fmla="*/ 18 w 1230"/>
                <a:gd name="T61" fmla="*/ 67 h 1074"/>
                <a:gd name="T62" fmla="*/ 16 w 1230"/>
                <a:gd name="T63" fmla="*/ 70 h 1074"/>
                <a:gd name="T64" fmla="*/ 13 w 1230"/>
                <a:gd name="T65" fmla="*/ 71 h 1074"/>
                <a:gd name="T66" fmla="*/ 10 w 1230"/>
                <a:gd name="T67" fmla="*/ 74 h 1074"/>
                <a:gd name="T68" fmla="*/ 7 w 1230"/>
                <a:gd name="T69" fmla="*/ 76 h 1074"/>
                <a:gd name="T70" fmla="*/ 7 w 1230"/>
                <a:gd name="T71" fmla="*/ 79 h 1074"/>
                <a:gd name="T72" fmla="*/ 7 w 1230"/>
                <a:gd name="T73" fmla="*/ 81 h 1074"/>
                <a:gd name="T74" fmla="*/ 0 w 1230"/>
                <a:gd name="T75" fmla="*/ 83 h 107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230" h="1074">
                  <a:moveTo>
                    <a:pt x="1230" y="0"/>
                  </a:moveTo>
                  <a:lnTo>
                    <a:pt x="1211" y="12"/>
                  </a:lnTo>
                  <a:lnTo>
                    <a:pt x="1193" y="31"/>
                  </a:lnTo>
                  <a:lnTo>
                    <a:pt x="1181" y="43"/>
                  </a:lnTo>
                  <a:lnTo>
                    <a:pt x="1162" y="55"/>
                  </a:lnTo>
                  <a:lnTo>
                    <a:pt x="1144" y="74"/>
                  </a:lnTo>
                  <a:lnTo>
                    <a:pt x="1132" y="86"/>
                  </a:lnTo>
                  <a:lnTo>
                    <a:pt x="1113" y="98"/>
                  </a:lnTo>
                  <a:lnTo>
                    <a:pt x="1095" y="117"/>
                  </a:lnTo>
                  <a:lnTo>
                    <a:pt x="1082" y="129"/>
                  </a:lnTo>
                  <a:lnTo>
                    <a:pt x="1064" y="141"/>
                  </a:lnTo>
                  <a:lnTo>
                    <a:pt x="1045" y="160"/>
                  </a:lnTo>
                  <a:lnTo>
                    <a:pt x="1033" y="172"/>
                  </a:lnTo>
                  <a:lnTo>
                    <a:pt x="1015" y="184"/>
                  </a:lnTo>
                  <a:lnTo>
                    <a:pt x="996" y="203"/>
                  </a:lnTo>
                  <a:lnTo>
                    <a:pt x="984" y="215"/>
                  </a:lnTo>
                  <a:lnTo>
                    <a:pt x="966" y="227"/>
                  </a:lnTo>
                  <a:lnTo>
                    <a:pt x="947" y="246"/>
                  </a:lnTo>
                  <a:lnTo>
                    <a:pt x="935" y="258"/>
                  </a:lnTo>
                  <a:lnTo>
                    <a:pt x="916" y="270"/>
                  </a:lnTo>
                  <a:lnTo>
                    <a:pt x="898" y="288"/>
                  </a:lnTo>
                  <a:lnTo>
                    <a:pt x="886" y="301"/>
                  </a:lnTo>
                  <a:lnTo>
                    <a:pt x="867" y="313"/>
                  </a:lnTo>
                  <a:lnTo>
                    <a:pt x="849" y="331"/>
                  </a:lnTo>
                  <a:lnTo>
                    <a:pt x="836" y="344"/>
                  </a:lnTo>
                  <a:lnTo>
                    <a:pt x="818" y="356"/>
                  </a:lnTo>
                  <a:lnTo>
                    <a:pt x="800" y="374"/>
                  </a:lnTo>
                  <a:lnTo>
                    <a:pt x="787" y="387"/>
                  </a:lnTo>
                  <a:lnTo>
                    <a:pt x="769" y="399"/>
                  </a:lnTo>
                  <a:lnTo>
                    <a:pt x="750" y="417"/>
                  </a:lnTo>
                  <a:lnTo>
                    <a:pt x="738" y="430"/>
                  </a:lnTo>
                  <a:lnTo>
                    <a:pt x="720" y="442"/>
                  </a:lnTo>
                  <a:lnTo>
                    <a:pt x="701" y="460"/>
                  </a:lnTo>
                  <a:lnTo>
                    <a:pt x="689" y="473"/>
                  </a:lnTo>
                  <a:lnTo>
                    <a:pt x="670" y="485"/>
                  </a:lnTo>
                  <a:lnTo>
                    <a:pt x="652" y="503"/>
                  </a:lnTo>
                  <a:lnTo>
                    <a:pt x="640" y="516"/>
                  </a:lnTo>
                  <a:lnTo>
                    <a:pt x="621" y="528"/>
                  </a:lnTo>
                  <a:lnTo>
                    <a:pt x="603" y="546"/>
                  </a:lnTo>
                  <a:lnTo>
                    <a:pt x="591" y="559"/>
                  </a:lnTo>
                  <a:lnTo>
                    <a:pt x="572" y="571"/>
                  </a:lnTo>
                  <a:lnTo>
                    <a:pt x="554" y="589"/>
                  </a:lnTo>
                  <a:lnTo>
                    <a:pt x="541" y="601"/>
                  </a:lnTo>
                  <a:lnTo>
                    <a:pt x="523" y="614"/>
                  </a:lnTo>
                  <a:lnTo>
                    <a:pt x="504" y="626"/>
                  </a:lnTo>
                  <a:lnTo>
                    <a:pt x="492" y="644"/>
                  </a:lnTo>
                  <a:lnTo>
                    <a:pt x="474" y="657"/>
                  </a:lnTo>
                  <a:lnTo>
                    <a:pt x="455" y="669"/>
                  </a:lnTo>
                  <a:lnTo>
                    <a:pt x="443" y="687"/>
                  </a:lnTo>
                  <a:lnTo>
                    <a:pt x="425" y="700"/>
                  </a:lnTo>
                  <a:lnTo>
                    <a:pt x="406" y="712"/>
                  </a:lnTo>
                  <a:lnTo>
                    <a:pt x="394" y="730"/>
                  </a:lnTo>
                  <a:lnTo>
                    <a:pt x="375" y="743"/>
                  </a:lnTo>
                  <a:lnTo>
                    <a:pt x="357" y="755"/>
                  </a:lnTo>
                  <a:lnTo>
                    <a:pt x="345" y="773"/>
                  </a:lnTo>
                  <a:lnTo>
                    <a:pt x="326" y="786"/>
                  </a:lnTo>
                  <a:lnTo>
                    <a:pt x="308" y="798"/>
                  </a:lnTo>
                  <a:lnTo>
                    <a:pt x="295" y="816"/>
                  </a:lnTo>
                  <a:lnTo>
                    <a:pt x="277" y="829"/>
                  </a:lnTo>
                  <a:lnTo>
                    <a:pt x="259" y="841"/>
                  </a:lnTo>
                  <a:lnTo>
                    <a:pt x="246" y="859"/>
                  </a:lnTo>
                  <a:lnTo>
                    <a:pt x="228" y="872"/>
                  </a:lnTo>
                  <a:lnTo>
                    <a:pt x="209" y="884"/>
                  </a:lnTo>
                  <a:lnTo>
                    <a:pt x="197" y="902"/>
                  </a:lnTo>
                  <a:lnTo>
                    <a:pt x="179" y="914"/>
                  </a:lnTo>
                  <a:lnTo>
                    <a:pt x="160" y="927"/>
                  </a:lnTo>
                  <a:lnTo>
                    <a:pt x="148" y="945"/>
                  </a:lnTo>
                  <a:lnTo>
                    <a:pt x="129" y="957"/>
                  </a:lnTo>
                  <a:lnTo>
                    <a:pt x="111" y="970"/>
                  </a:lnTo>
                  <a:lnTo>
                    <a:pt x="99" y="988"/>
                  </a:lnTo>
                  <a:lnTo>
                    <a:pt x="80" y="1000"/>
                  </a:lnTo>
                  <a:lnTo>
                    <a:pt x="62" y="1013"/>
                  </a:lnTo>
                  <a:lnTo>
                    <a:pt x="50" y="1031"/>
                  </a:lnTo>
                  <a:lnTo>
                    <a:pt x="31" y="1043"/>
                  </a:lnTo>
                  <a:lnTo>
                    <a:pt x="13" y="1056"/>
                  </a:lnTo>
                  <a:lnTo>
                    <a:pt x="0" y="1074"/>
                  </a:lnTo>
                </a:path>
              </a:pathLst>
            </a:custGeom>
            <a:solidFill>
              <a:srgbClr val="0000FF"/>
            </a:solidFill>
            <a:ln w="9525">
              <a:solidFill>
                <a:srgbClr val="000000"/>
              </a:solidFill>
              <a:prstDash val="solid"/>
              <a:round/>
              <a:headEnd/>
              <a:tailEnd/>
            </a:ln>
          </p:spPr>
          <p:txBody>
            <a:bodyPr/>
            <a:lstStyle/>
            <a:p>
              <a:endParaRPr lang="en-US"/>
            </a:p>
          </p:txBody>
        </p:sp>
        <p:sp>
          <p:nvSpPr>
            <p:cNvPr id="315903" name="Freeform 507">
              <a:extLst>
                <a:ext uri="{FF2B5EF4-FFF2-40B4-BE49-F238E27FC236}">
                  <a16:creationId xmlns:a16="http://schemas.microsoft.com/office/drawing/2014/main" id="{BC25CA86-E2DE-1B38-E819-E1FA955F33E4}"/>
                </a:ext>
              </a:extLst>
            </p:cNvPr>
            <p:cNvSpPr>
              <a:spLocks/>
            </p:cNvSpPr>
            <p:nvPr/>
          </p:nvSpPr>
          <p:spPr bwMode="auto">
            <a:xfrm>
              <a:off x="2146" y="2629"/>
              <a:ext cx="1150" cy="1004"/>
            </a:xfrm>
            <a:custGeom>
              <a:avLst/>
              <a:gdLst>
                <a:gd name="T0" fmla="*/ 93 w 1230"/>
                <a:gd name="T1" fmla="*/ 7 h 1074"/>
                <a:gd name="T2" fmla="*/ 93 w 1230"/>
                <a:gd name="T3" fmla="*/ 7 h 1074"/>
                <a:gd name="T4" fmla="*/ 88 w 1230"/>
                <a:gd name="T5" fmla="*/ 7 h 1074"/>
                <a:gd name="T6" fmla="*/ 87 w 1230"/>
                <a:gd name="T7" fmla="*/ 7 h 1074"/>
                <a:gd name="T8" fmla="*/ 84 w 1230"/>
                <a:gd name="T9" fmla="*/ 10 h 1074"/>
                <a:gd name="T10" fmla="*/ 81 w 1230"/>
                <a:gd name="T11" fmla="*/ 13 h 1074"/>
                <a:gd name="T12" fmla="*/ 79 w 1230"/>
                <a:gd name="T13" fmla="*/ 15 h 1074"/>
                <a:gd name="T14" fmla="*/ 76 w 1230"/>
                <a:gd name="T15" fmla="*/ 18 h 1074"/>
                <a:gd name="T16" fmla="*/ 74 w 1230"/>
                <a:gd name="T17" fmla="*/ 20 h 1074"/>
                <a:gd name="T18" fmla="*/ 71 w 1230"/>
                <a:gd name="T19" fmla="*/ 21 h 1074"/>
                <a:gd name="T20" fmla="*/ 69 w 1230"/>
                <a:gd name="T21" fmla="*/ 24 h 1074"/>
                <a:gd name="T22" fmla="*/ 66 w 1230"/>
                <a:gd name="T23" fmla="*/ 26 h 1074"/>
                <a:gd name="T24" fmla="*/ 63 w 1230"/>
                <a:gd name="T25" fmla="*/ 28 h 1074"/>
                <a:gd name="T26" fmla="*/ 61 w 1230"/>
                <a:gd name="T27" fmla="*/ 30 h 1074"/>
                <a:gd name="T28" fmla="*/ 58 w 1230"/>
                <a:gd name="T29" fmla="*/ 32 h 1074"/>
                <a:gd name="T30" fmla="*/ 57 w 1230"/>
                <a:gd name="T31" fmla="*/ 34 h 1074"/>
                <a:gd name="T32" fmla="*/ 54 w 1230"/>
                <a:gd name="T33" fmla="*/ 36 h 1074"/>
                <a:gd name="T34" fmla="*/ 50 w 1230"/>
                <a:gd name="T35" fmla="*/ 38 h 1074"/>
                <a:gd name="T36" fmla="*/ 48 w 1230"/>
                <a:gd name="T37" fmla="*/ 41 h 1074"/>
                <a:gd name="T38" fmla="*/ 47 w 1230"/>
                <a:gd name="T39" fmla="*/ 44 h 1074"/>
                <a:gd name="T40" fmla="*/ 44 w 1230"/>
                <a:gd name="T41" fmla="*/ 47 h 1074"/>
                <a:gd name="T42" fmla="*/ 41 w 1230"/>
                <a:gd name="T43" fmla="*/ 47 h 1074"/>
                <a:gd name="T44" fmla="*/ 38 w 1230"/>
                <a:gd name="T45" fmla="*/ 50 h 1074"/>
                <a:gd name="T46" fmla="*/ 36 w 1230"/>
                <a:gd name="T47" fmla="*/ 51 h 1074"/>
                <a:gd name="T48" fmla="*/ 34 w 1230"/>
                <a:gd name="T49" fmla="*/ 54 h 1074"/>
                <a:gd name="T50" fmla="*/ 32 w 1230"/>
                <a:gd name="T51" fmla="*/ 57 h 1074"/>
                <a:gd name="T52" fmla="*/ 28 w 1230"/>
                <a:gd name="T53" fmla="*/ 58 h 1074"/>
                <a:gd name="T54" fmla="*/ 26 w 1230"/>
                <a:gd name="T55" fmla="*/ 61 h 1074"/>
                <a:gd name="T56" fmla="*/ 22 w 1230"/>
                <a:gd name="T57" fmla="*/ 63 h 1074"/>
                <a:gd name="T58" fmla="*/ 20 w 1230"/>
                <a:gd name="T59" fmla="*/ 65 h 1074"/>
                <a:gd name="T60" fmla="*/ 18 w 1230"/>
                <a:gd name="T61" fmla="*/ 67 h 1074"/>
                <a:gd name="T62" fmla="*/ 16 w 1230"/>
                <a:gd name="T63" fmla="*/ 70 h 1074"/>
                <a:gd name="T64" fmla="*/ 13 w 1230"/>
                <a:gd name="T65" fmla="*/ 71 h 1074"/>
                <a:gd name="T66" fmla="*/ 10 w 1230"/>
                <a:gd name="T67" fmla="*/ 74 h 1074"/>
                <a:gd name="T68" fmla="*/ 7 w 1230"/>
                <a:gd name="T69" fmla="*/ 76 h 1074"/>
                <a:gd name="T70" fmla="*/ 7 w 1230"/>
                <a:gd name="T71" fmla="*/ 79 h 1074"/>
                <a:gd name="T72" fmla="*/ 7 w 1230"/>
                <a:gd name="T73" fmla="*/ 81 h 1074"/>
                <a:gd name="T74" fmla="*/ 0 w 1230"/>
                <a:gd name="T75" fmla="*/ 83 h 107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230" h="1074">
                  <a:moveTo>
                    <a:pt x="1230" y="0"/>
                  </a:moveTo>
                  <a:lnTo>
                    <a:pt x="1211" y="12"/>
                  </a:lnTo>
                  <a:lnTo>
                    <a:pt x="1193" y="31"/>
                  </a:lnTo>
                  <a:lnTo>
                    <a:pt x="1181" y="43"/>
                  </a:lnTo>
                  <a:lnTo>
                    <a:pt x="1162" y="55"/>
                  </a:lnTo>
                  <a:lnTo>
                    <a:pt x="1144" y="74"/>
                  </a:lnTo>
                  <a:lnTo>
                    <a:pt x="1132" y="86"/>
                  </a:lnTo>
                  <a:lnTo>
                    <a:pt x="1113" y="98"/>
                  </a:lnTo>
                  <a:lnTo>
                    <a:pt x="1095" y="117"/>
                  </a:lnTo>
                  <a:lnTo>
                    <a:pt x="1082" y="129"/>
                  </a:lnTo>
                  <a:lnTo>
                    <a:pt x="1064" y="141"/>
                  </a:lnTo>
                  <a:lnTo>
                    <a:pt x="1045" y="160"/>
                  </a:lnTo>
                  <a:lnTo>
                    <a:pt x="1033" y="172"/>
                  </a:lnTo>
                  <a:lnTo>
                    <a:pt x="1015" y="184"/>
                  </a:lnTo>
                  <a:lnTo>
                    <a:pt x="996" y="203"/>
                  </a:lnTo>
                  <a:lnTo>
                    <a:pt x="984" y="215"/>
                  </a:lnTo>
                  <a:lnTo>
                    <a:pt x="966" y="227"/>
                  </a:lnTo>
                  <a:lnTo>
                    <a:pt x="947" y="246"/>
                  </a:lnTo>
                  <a:lnTo>
                    <a:pt x="935" y="258"/>
                  </a:lnTo>
                  <a:lnTo>
                    <a:pt x="916" y="270"/>
                  </a:lnTo>
                  <a:lnTo>
                    <a:pt x="898" y="288"/>
                  </a:lnTo>
                  <a:lnTo>
                    <a:pt x="886" y="301"/>
                  </a:lnTo>
                  <a:lnTo>
                    <a:pt x="867" y="313"/>
                  </a:lnTo>
                  <a:lnTo>
                    <a:pt x="849" y="331"/>
                  </a:lnTo>
                  <a:lnTo>
                    <a:pt x="836" y="344"/>
                  </a:lnTo>
                  <a:lnTo>
                    <a:pt x="818" y="356"/>
                  </a:lnTo>
                  <a:lnTo>
                    <a:pt x="800" y="374"/>
                  </a:lnTo>
                  <a:lnTo>
                    <a:pt x="787" y="387"/>
                  </a:lnTo>
                  <a:lnTo>
                    <a:pt x="769" y="399"/>
                  </a:lnTo>
                  <a:lnTo>
                    <a:pt x="750" y="417"/>
                  </a:lnTo>
                  <a:lnTo>
                    <a:pt x="738" y="430"/>
                  </a:lnTo>
                  <a:lnTo>
                    <a:pt x="720" y="442"/>
                  </a:lnTo>
                  <a:lnTo>
                    <a:pt x="701" y="460"/>
                  </a:lnTo>
                  <a:lnTo>
                    <a:pt x="689" y="473"/>
                  </a:lnTo>
                  <a:lnTo>
                    <a:pt x="670" y="485"/>
                  </a:lnTo>
                  <a:lnTo>
                    <a:pt x="652" y="503"/>
                  </a:lnTo>
                  <a:lnTo>
                    <a:pt x="640" y="516"/>
                  </a:lnTo>
                  <a:lnTo>
                    <a:pt x="621" y="528"/>
                  </a:lnTo>
                  <a:lnTo>
                    <a:pt x="603" y="546"/>
                  </a:lnTo>
                  <a:lnTo>
                    <a:pt x="591" y="559"/>
                  </a:lnTo>
                  <a:lnTo>
                    <a:pt x="572" y="571"/>
                  </a:lnTo>
                  <a:lnTo>
                    <a:pt x="554" y="589"/>
                  </a:lnTo>
                  <a:lnTo>
                    <a:pt x="541" y="601"/>
                  </a:lnTo>
                  <a:lnTo>
                    <a:pt x="523" y="614"/>
                  </a:lnTo>
                  <a:lnTo>
                    <a:pt x="504" y="626"/>
                  </a:lnTo>
                  <a:lnTo>
                    <a:pt x="492" y="644"/>
                  </a:lnTo>
                  <a:lnTo>
                    <a:pt x="474" y="657"/>
                  </a:lnTo>
                  <a:lnTo>
                    <a:pt x="455" y="669"/>
                  </a:lnTo>
                  <a:lnTo>
                    <a:pt x="443" y="687"/>
                  </a:lnTo>
                  <a:lnTo>
                    <a:pt x="425" y="700"/>
                  </a:lnTo>
                  <a:lnTo>
                    <a:pt x="406" y="712"/>
                  </a:lnTo>
                  <a:lnTo>
                    <a:pt x="394" y="730"/>
                  </a:lnTo>
                  <a:lnTo>
                    <a:pt x="375" y="743"/>
                  </a:lnTo>
                  <a:lnTo>
                    <a:pt x="357" y="755"/>
                  </a:lnTo>
                  <a:lnTo>
                    <a:pt x="345" y="773"/>
                  </a:lnTo>
                  <a:lnTo>
                    <a:pt x="326" y="786"/>
                  </a:lnTo>
                  <a:lnTo>
                    <a:pt x="308" y="798"/>
                  </a:lnTo>
                  <a:lnTo>
                    <a:pt x="295" y="816"/>
                  </a:lnTo>
                  <a:lnTo>
                    <a:pt x="277" y="829"/>
                  </a:lnTo>
                  <a:lnTo>
                    <a:pt x="259" y="841"/>
                  </a:lnTo>
                  <a:lnTo>
                    <a:pt x="246" y="859"/>
                  </a:lnTo>
                  <a:lnTo>
                    <a:pt x="228" y="872"/>
                  </a:lnTo>
                  <a:lnTo>
                    <a:pt x="209" y="884"/>
                  </a:lnTo>
                  <a:lnTo>
                    <a:pt x="197" y="902"/>
                  </a:lnTo>
                  <a:lnTo>
                    <a:pt x="179" y="914"/>
                  </a:lnTo>
                  <a:lnTo>
                    <a:pt x="160" y="927"/>
                  </a:lnTo>
                  <a:lnTo>
                    <a:pt x="148" y="945"/>
                  </a:lnTo>
                  <a:lnTo>
                    <a:pt x="129" y="957"/>
                  </a:lnTo>
                  <a:lnTo>
                    <a:pt x="111" y="970"/>
                  </a:lnTo>
                  <a:lnTo>
                    <a:pt x="99" y="988"/>
                  </a:lnTo>
                  <a:lnTo>
                    <a:pt x="80" y="1000"/>
                  </a:lnTo>
                  <a:lnTo>
                    <a:pt x="62" y="1013"/>
                  </a:lnTo>
                  <a:lnTo>
                    <a:pt x="50" y="1031"/>
                  </a:lnTo>
                  <a:lnTo>
                    <a:pt x="31" y="1043"/>
                  </a:lnTo>
                  <a:lnTo>
                    <a:pt x="13" y="1056"/>
                  </a:lnTo>
                  <a:lnTo>
                    <a:pt x="0" y="1074"/>
                  </a:lnTo>
                </a:path>
              </a:pathLst>
            </a:custGeom>
            <a:solidFill>
              <a:srgbClr val="0000FF"/>
            </a:solidFill>
            <a:ln w="9525">
              <a:solidFill>
                <a:srgbClr val="000000"/>
              </a:solidFill>
              <a:prstDash val="solid"/>
              <a:round/>
              <a:headEnd/>
              <a:tailEnd/>
            </a:ln>
          </p:spPr>
          <p:txBody>
            <a:bodyPr/>
            <a:lstStyle/>
            <a:p>
              <a:endParaRPr lang="en-US"/>
            </a:p>
          </p:txBody>
        </p:sp>
        <p:sp>
          <p:nvSpPr>
            <p:cNvPr id="315904" name="Freeform 508">
              <a:extLst>
                <a:ext uri="{FF2B5EF4-FFF2-40B4-BE49-F238E27FC236}">
                  <a16:creationId xmlns:a16="http://schemas.microsoft.com/office/drawing/2014/main" id="{9F72DA16-EFBC-5297-DD3D-4E81107B2793}"/>
                </a:ext>
              </a:extLst>
            </p:cNvPr>
            <p:cNvSpPr>
              <a:spLocks/>
            </p:cNvSpPr>
            <p:nvPr/>
          </p:nvSpPr>
          <p:spPr bwMode="auto">
            <a:xfrm>
              <a:off x="2146" y="2629"/>
              <a:ext cx="1150" cy="1004"/>
            </a:xfrm>
            <a:custGeom>
              <a:avLst/>
              <a:gdLst>
                <a:gd name="T0" fmla="*/ 93 w 1230"/>
                <a:gd name="T1" fmla="*/ 7 h 1074"/>
                <a:gd name="T2" fmla="*/ 93 w 1230"/>
                <a:gd name="T3" fmla="*/ 7 h 1074"/>
                <a:gd name="T4" fmla="*/ 88 w 1230"/>
                <a:gd name="T5" fmla="*/ 7 h 1074"/>
                <a:gd name="T6" fmla="*/ 87 w 1230"/>
                <a:gd name="T7" fmla="*/ 7 h 1074"/>
                <a:gd name="T8" fmla="*/ 84 w 1230"/>
                <a:gd name="T9" fmla="*/ 10 h 1074"/>
                <a:gd name="T10" fmla="*/ 81 w 1230"/>
                <a:gd name="T11" fmla="*/ 13 h 1074"/>
                <a:gd name="T12" fmla="*/ 79 w 1230"/>
                <a:gd name="T13" fmla="*/ 15 h 1074"/>
                <a:gd name="T14" fmla="*/ 76 w 1230"/>
                <a:gd name="T15" fmla="*/ 18 h 1074"/>
                <a:gd name="T16" fmla="*/ 74 w 1230"/>
                <a:gd name="T17" fmla="*/ 20 h 1074"/>
                <a:gd name="T18" fmla="*/ 71 w 1230"/>
                <a:gd name="T19" fmla="*/ 21 h 1074"/>
                <a:gd name="T20" fmla="*/ 69 w 1230"/>
                <a:gd name="T21" fmla="*/ 24 h 1074"/>
                <a:gd name="T22" fmla="*/ 66 w 1230"/>
                <a:gd name="T23" fmla="*/ 26 h 1074"/>
                <a:gd name="T24" fmla="*/ 63 w 1230"/>
                <a:gd name="T25" fmla="*/ 28 h 1074"/>
                <a:gd name="T26" fmla="*/ 61 w 1230"/>
                <a:gd name="T27" fmla="*/ 30 h 1074"/>
                <a:gd name="T28" fmla="*/ 58 w 1230"/>
                <a:gd name="T29" fmla="*/ 32 h 1074"/>
                <a:gd name="T30" fmla="*/ 57 w 1230"/>
                <a:gd name="T31" fmla="*/ 34 h 1074"/>
                <a:gd name="T32" fmla="*/ 54 w 1230"/>
                <a:gd name="T33" fmla="*/ 36 h 1074"/>
                <a:gd name="T34" fmla="*/ 50 w 1230"/>
                <a:gd name="T35" fmla="*/ 38 h 1074"/>
                <a:gd name="T36" fmla="*/ 48 w 1230"/>
                <a:gd name="T37" fmla="*/ 41 h 1074"/>
                <a:gd name="T38" fmla="*/ 47 w 1230"/>
                <a:gd name="T39" fmla="*/ 44 h 1074"/>
                <a:gd name="T40" fmla="*/ 44 w 1230"/>
                <a:gd name="T41" fmla="*/ 47 h 1074"/>
                <a:gd name="T42" fmla="*/ 41 w 1230"/>
                <a:gd name="T43" fmla="*/ 47 h 1074"/>
                <a:gd name="T44" fmla="*/ 38 w 1230"/>
                <a:gd name="T45" fmla="*/ 50 h 1074"/>
                <a:gd name="T46" fmla="*/ 36 w 1230"/>
                <a:gd name="T47" fmla="*/ 51 h 1074"/>
                <a:gd name="T48" fmla="*/ 34 w 1230"/>
                <a:gd name="T49" fmla="*/ 54 h 1074"/>
                <a:gd name="T50" fmla="*/ 32 w 1230"/>
                <a:gd name="T51" fmla="*/ 57 h 1074"/>
                <a:gd name="T52" fmla="*/ 28 w 1230"/>
                <a:gd name="T53" fmla="*/ 58 h 1074"/>
                <a:gd name="T54" fmla="*/ 26 w 1230"/>
                <a:gd name="T55" fmla="*/ 61 h 1074"/>
                <a:gd name="T56" fmla="*/ 22 w 1230"/>
                <a:gd name="T57" fmla="*/ 63 h 1074"/>
                <a:gd name="T58" fmla="*/ 20 w 1230"/>
                <a:gd name="T59" fmla="*/ 65 h 1074"/>
                <a:gd name="T60" fmla="*/ 18 w 1230"/>
                <a:gd name="T61" fmla="*/ 67 h 1074"/>
                <a:gd name="T62" fmla="*/ 16 w 1230"/>
                <a:gd name="T63" fmla="*/ 70 h 1074"/>
                <a:gd name="T64" fmla="*/ 13 w 1230"/>
                <a:gd name="T65" fmla="*/ 71 h 1074"/>
                <a:gd name="T66" fmla="*/ 10 w 1230"/>
                <a:gd name="T67" fmla="*/ 74 h 1074"/>
                <a:gd name="T68" fmla="*/ 7 w 1230"/>
                <a:gd name="T69" fmla="*/ 76 h 1074"/>
                <a:gd name="T70" fmla="*/ 7 w 1230"/>
                <a:gd name="T71" fmla="*/ 79 h 1074"/>
                <a:gd name="T72" fmla="*/ 7 w 1230"/>
                <a:gd name="T73" fmla="*/ 81 h 1074"/>
                <a:gd name="T74" fmla="*/ 0 w 1230"/>
                <a:gd name="T75" fmla="*/ 83 h 107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230" h="1074">
                  <a:moveTo>
                    <a:pt x="1230" y="0"/>
                  </a:moveTo>
                  <a:lnTo>
                    <a:pt x="1211" y="12"/>
                  </a:lnTo>
                  <a:lnTo>
                    <a:pt x="1193" y="31"/>
                  </a:lnTo>
                  <a:lnTo>
                    <a:pt x="1181" y="43"/>
                  </a:lnTo>
                  <a:lnTo>
                    <a:pt x="1162" y="55"/>
                  </a:lnTo>
                  <a:lnTo>
                    <a:pt x="1144" y="74"/>
                  </a:lnTo>
                  <a:lnTo>
                    <a:pt x="1132" y="86"/>
                  </a:lnTo>
                  <a:lnTo>
                    <a:pt x="1113" y="98"/>
                  </a:lnTo>
                  <a:lnTo>
                    <a:pt x="1095" y="117"/>
                  </a:lnTo>
                  <a:lnTo>
                    <a:pt x="1082" y="129"/>
                  </a:lnTo>
                  <a:lnTo>
                    <a:pt x="1064" y="141"/>
                  </a:lnTo>
                  <a:lnTo>
                    <a:pt x="1045" y="160"/>
                  </a:lnTo>
                  <a:lnTo>
                    <a:pt x="1033" y="172"/>
                  </a:lnTo>
                  <a:lnTo>
                    <a:pt x="1015" y="184"/>
                  </a:lnTo>
                  <a:lnTo>
                    <a:pt x="996" y="203"/>
                  </a:lnTo>
                  <a:lnTo>
                    <a:pt x="984" y="215"/>
                  </a:lnTo>
                  <a:lnTo>
                    <a:pt x="966" y="227"/>
                  </a:lnTo>
                  <a:lnTo>
                    <a:pt x="947" y="246"/>
                  </a:lnTo>
                  <a:lnTo>
                    <a:pt x="935" y="258"/>
                  </a:lnTo>
                  <a:lnTo>
                    <a:pt x="916" y="270"/>
                  </a:lnTo>
                  <a:lnTo>
                    <a:pt x="898" y="288"/>
                  </a:lnTo>
                  <a:lnTo>
                    <a:pt x="886" y="301"/>
                  </a:lnTo>
                  <a:lnTo>
                    <a:pt x="867" y="313"/>
                  </a:lnTo>
                  <a:lnTo>
                    <a:pt x="849" y="331"/>
                  </a:lnTo>
                  <a:lnTo>
                    <a:pt x="836" y="344"/>
                  </a:lnTo>
                  <a:lnTo>
                    <a:pt x="818" y="356"/>
                  </a:lnTo>
                  <a:lnTo>
                    <a:pt x="800" y="374"/>
                  </a:lnTo>
                  <a:lnTo>
                    <a:pt x="787" y="387"/>
                  </a:lnTo>
                  <a:lnTo>
                    <a:pt x="769" y="399"/>
                  </a:lnTo>
                  <a:lnTo>
                    <a:pt x="750" y="417"/>
                  </a:lnTo>
                  <a:lnTo>
                    <a:pt x="738" y="430"/>
                  </a:lnTo>
                  <a:lnTo>
                    <a:pt x="720" y="442"/>
                  </a:lnTo>
                  <a:lnTo>
                    <a:pt x="701" y="460"/>
                  </a:lnTo>
                  <a:lnTo>
                    <a:pt x="689" y="473"/>
                  </a:lnTo>
                  <a:lnTo>
                    <a:pt x="670" y="485"/>
                  </a:lnTo>
                  <a:lnTo>
                    <a:pt x="652" y="503"/>
                  </a:lnTo>
                  <a:lnTo>
                    <a:pt x="640" y="516"/>
                  </a:lnTo>
                  <a:lnTo>
                    <a:pt x="621" y="528"/>
                  </a:lnTo>
                  <a:lnTo>
                    <a:pt x="603" y="546"/>
                  </a:lnTo>
                  <a:lnTo>
                    <a:pt x="591" y="559"/>
                  </a:lnTo>
                  <a:lnTo>
                    <a:pt x="572" y="571"/>
                  </a:lnTo>
                  <a:lnTo>
                    <a:pt x="554" y="589"/>
                  </a:lnTo>
                  <a:lnTo>
                    <a:pt x="541" y="601"/>
                  </a:lnTo>
                  <a:lnTo>
                    <a:pt x="523" y="614"/>
                  </a:lnTo>
                  <a:lnTo>
                    <a:pt x="504" y="626"/>
                  </a:lnTo>
                  <a:lnTo>
                    <a:pt x="492" y="644"/>
                  </a:lnTo>
                  <a:lnTo>
                    <a:pt x="474" y="657"/>
                  </a:lnTo>
                  <a:lnTo>
                    <a:pt x="455" y="669"/>
                  </a:lnTo>
                  <a:lnTo>
                    <a:pt x="443" y="687"/>
                  </a:lnTo>
                  <a:lnTo>
                    <a:pt x="425" y="700"/>
                  </a:lnTo>
                  <a:lnTo>
                    <a:pt x="406" y="712"/>
                  </a:lnTo>
                  <a:lnTo>
                    <a:pt x="394" y="730"/>
                  </a:lnTo>
                  <a:lnTo>
                    <a:pt x="375" y="743"/>
                  </a:lnTo>
                  <a:lnTo>
                    <a:pt x="357" y="755"/>
                  </a:lnTo>
                  <a:lnTo>
                    <a:pt x="345" y="773"/>
                  </a:lnTo>
                  <a:lnTo>
                    <a:pt x="326" y="786"/>
                  </a:lnTo>
                  <a:lnTo>
                    <a:pt x="308" y="798"/>
                  </a:lnTo>
                  <a:lnTo>
                    <a:pt x="295" y="816"/>
                  </a:lnTo>
                  <a:lnTo>
                    <a:pt x="277" y="829"/>
                  </a:lnTo>
                  <a:lnTo>
                    <a:pt x="259" y="841"/>
                  </a:lnTo>
                  <a:lnTo>
                    <a:pt x="246" y="859"/>
                  </a:lnTo>
                  <a:lnTo>
                    <a:pt x="228" y="872"/>
                  </a:lnTo>
                  <a:lnTo>
                    <a:pt x="209" y="884"/>
                  </a:lnTo>
                  <a:lnTo>
                    <a:pt x="197" y="902"/>
                  </a:lnTo>
                  <a:lnTo>
                    <a:pt x="179" y="914"/>
                  </a:lnTo>
                  <a:lnTo>
                    <a:pt x="160" y="927"/>
                  </a:lnTo>
                  <a:lnTo>
                    <a:pt x="148" y="945"/>
                  </a:lnTo>
                  <a:lnTo>
                    <a:pt x="129" y="957"/>
                  </a:lnTo>
                  <a:lnTo>
                    <a:pt x="111" y="970"/>
                  </a:lnTo>
                  <a:lnTo>
                    <a:pt x="99" y="988"/>
                  </a:lnTo>
                  <a:lnTo>
                    <a:pt x="80" y="1000"/>
                  </a:lnTo>
                  <a:lnTo>
                    <a:pt x="62" y="1013"/>
                  </a:lnTo>
                  <a:lnTo>
                    <a:pt x="50" y="1031"/>
                  </a:lnTo>
                  <a:lnTo>
                    <a:pt x="31" y="1043"/>
                  </a:lnTo>
                  <a:lnTo>
                    <a:pt x="13" y="1056"/>
                  </a:lnTo>
                  <a:lnTo>
                    <a:pt x="0" y="1074"/>
                  </a:lnTo>
                </a:path>
              </a:pathLst>
            </a:custGeom>
            <a:solidFill>
              <a:srgbClr val="0000FF"/>
            </a:solidFill>
            <a:ln w="9525">
              <a:solidFill>
                <a:srgbClr val="000000"/>
              </a:solidFill>
              <a:prstDash val="solid"/>
              <a:round/>
              <a:headEnd/>
              <a:tailEnd/>
            </a:ln>
          </p:spPr>
          <p:txBody>
            <a:bodyPr/>
            <a:lstStyle/>
            <a:p>
              <a:endParaRPr lang="en-US"/>
            </a:p>
          </p:txBody>
        </p:sp>
        <p:sp>
          <p:nvSpPr>
            <p:cNvPr id="315905" name="Freeform 509">
              <a:extLst>
                <a:ext uri="{FF2B5EF4-FFF2-40B4-BE49-F238E27FC236}">
                  <a16:creationId xmlns:a16="http://schemas.microsoft.com/office/drawing/2014/main" id="{013C1E52-32EF-C12D-AEF1-12221B2EA1F3}"/>
                </a:ext>
              </a:extLst>
            </p:cNvPr>
            <p:cNvSpPr>
              <a:spLocks/>
            </p:cNvSpPr>
            <p:nvPr/>
          </p:nvSpPr>
          <p:spPr bwMode="auto">
            <a:xfrm>
              <a:off x="2146" y="2629"/>
              <a:ext cx="1150" cy="1004"/>
            </a:xfrm>
            <a:custGeom>
              <a:avLst/>
              <a:gdLst>
                <a:gd name="T0" fmla="*/ 93 w 1230"/>
                <a:gd name="T1" fmla="*/ 7 h 1074"/>
                <a:gd name="T2" fmla="*/ 93 w 1230"/>
                <a:gd name="T3" fmla="*/ 7 h 1074"/>
                <a:gd name="T4" fmla="*/ 88 w 1230"/>
                <a:gd name="T5" fmla="*/ 7 h 1074"/>
                <a:gd name="T6" fmla="*/ 87 w 1230"/>
                <a:gd name="T7" fmla="*/ 7 h 1074"/>
                <a:gd name="T8" fmla="*/ 84 w 1230"/>
                <a:gd name="T9" fmla="*/ 10 h 1074"/>
                <a:gd name="T10" fmla="*/ 81 w 1230"/>
                <a:gd name="T11" fmla="*/ 13 h 1074"/>
                <a:gd name="T12" fmla="*/ 79 w 1230"/>
                <a:gd name="T13" fmla="*/ 15 h 1074"/>
                <a:gd name="T14" fmla="*/ 76 w 1230"/>
                <a:gd name="T15" fmla="*/ 18 h 1074"/>
                <a:gd name="T16" fmla="*/ 74 w 1230"/>
                <a:gd name="T17" fmla="*/ 20 h 1074"/>
                <a:gd name="T18" fmla="*/ 71 w 1230"/>
                <a:gd name="T19" fmla="*/ 21 h 1074"/>
                <a:gd name="T20" fmla="*/ 69 w 1230"/>
                <a:gd name="T21" fmla="*/ 24 h 1074"/>
                <a:gd name="T22" fmla="*/ 66 w 1230"/>
                <a:gd name="T23" fmla="*/ 26 h 1074"/>
                <a:gd name="T24" fmla="*/ 63 w 1230"/>
                <a:gd name="T25" fmla="*/ 28 h 1074"/>
                <a:gd name="T26" fmla="*/ 61 w 1230"/>
                <a:gd name="T27" fmla="*/ 30 h 1074"/>
                <a:gd name="T28" fmla="*/ 58 w 1230"/>
                <a:gd name="T29" fmla="*/ 32 h 1074"/>
                <a:gd name="T30" fmla="*/ 57 w 1230"/>
                <a:gd name="T31" fmla="*/ 34 h 1074"/>
                <a:gd name="T32" fmla="*/ 54 w 1230"/>
                <a:gd name="T33" fmla="*/ 36 h 1074"/>
                <a:gd name="T34" fmla="*/ 50 w 1230"/>
                <a:gd name="T35" fmla="*/ 38 h 1074"/>
                <a:gd name="T36" fmla="*/ 48 w 1230"/>
                <a:gd name="T37" fmla="*/ 41 h 1074"/>
                <a:gd name="T38" fmla="*/ 47 w 1230"/>
                <a:gd name="T39" fmla="*/ 44 h 1074"/>
                <a:gd name="T40" fmla="*/ 44 w 1230"/>
                <a:gd name="T41" fmla="*/ 47 h 1074"/>
                <a:gd name="T42" fmla="*/ 41 w 1230"/>
                <a:gd name="T43" fmla="*/ 47 h 1074"/>
                <a:gd name="T44" fmla="*/ 38 w 1230"/>
                <a:gd name="T45" fmla="*/ 50 h 1074"/>
                <a:gd name="T46" fmla="*/ 36 w 1230"/>
                <a:gd name="T47" fmla="*/ 51 h 1074"/>
                <a:gd name="T48" fmla="*/ 34 w 1230"/>
                <a:gd name="T49" fmla="*/ 54 h 1074"/>
                <a:gd name="T50" fmla="*/ 32 w 1230"/>
                <a:gd name="T51" fmla="*/ 57 h 1074"/>
                <a:gd name="T52" fmla="*/ 28 w 1230"/>
                <a:gd name="T53" fmla="*/ 58 h 1074"/>
                <a:gd name="T54" fmla="*/ 26 w 1230"/>
                <a:gd name="T55" fmla="*/ 61 h 1074"/>
                <a:gd name="T56" fmla="*/ 22 w 1230"/>
                <a:gd name="T57" fmla="*/ 63 h 1074"/>
                <a:gd name="T58" fmla="*/ 20 w 1230"/>
                <a:gd name="T59" fmla="*/ 65 h 1074"/>
                <a:gd name="T60" fmla="*/ 18 w 1230"/>
                <a:gd name="T61" fmla="*/ 67 h 1074"/>
                <a:gd name="T62" fmla="*/ 16 w 1230"/>
                <a:gd name="T63" fmla="*/ 70 h 1074"/>
                <a:gd name="T64" fmla="*/ 13 w 1230"/>
                <a:gd name="T65" fmla="*/ 71 h 1074"/>
                <a:gd name="T66" fmla="*/ 10 w 1230"/>
                <a:gd name="T67" fmla="*/ 74 h 1074"/>
                <a:gd name="T68" fmla="*/ 7 w 1230"/>
                <a:gd name="T69" fmla="*/ 76 h 1074"/>
                <a:gd name="T70" fmla="*/ 7 w 1230"/>
                <a:gd name="T71" fmla="*/ 79 h 1074"/>
                <a:gd name="T72" fmla="*/ 7 w 1230"/>
                <a:gd name="T73" fmla="*/ 81 h 1074"/>
                <a:gd name="T74" fmla="*/ 0 w 1230"/>
                <a:gd name="T75" fmla="*/ 83 h 107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230" h="1074">
                  <a:moveTo>
                    <a:pt x="1230" y="0"/>
                  </a:moveTo>
                  <a:lnTo>
                    <a:pt x="1211" y="12"/>
                  </a:lnTo>
                  <a:lnTo>
                    <a:pt x="1193" y="31"/>
                  </a:lnTo>
                  <a:lnTo>
                    <a:pt x="1181" y="43"/>
                  </a:lnTo>
                  <a:lnTo>
                    <a:pt x="1162" y="55"/>
                  </a:lnTo>
                  <a:lnTo>
                    <a:pt x="1144" y="74"/>
                  </a:lnTo>
                  <a:lnTo>
                    <a:pt x="1132" y="86"/>
                  </a:lnTo>
                  <a:lnTo>
                    <a:pt x="1113" y="98"/>
                  </a:lnTo>
                  <a:lnTo>
                    <a:pt x="1095" y="117"/>
                  </a:lnTo>
                  <a:lnTo>
                    <a:pt x="1082" y="129"/>
                  </a:lnTo>
                  <a:lnTo>
                    <a:pt x="1064" y="141"/>
                  </a:lnTo>
                  <a:lnTo>
                    <a:pt x="1045" y="160"/>
                  </a:lnTo>
                  <a:lnTo>
                    <a:pt x="1033" y="172"/>
                  </a:lnTo>
                  <a:lnTo>
                    <a:pt x="1015" y="184"/>
                  </a:lnTo>
                  <a:lnTo>
                    <a:pt x="996" y="203"/>
                  </a:lnTo>
                  <a:lnTo>
                    <a:pt x="984" y="215"/>
                  </a:lnTo>
                  <a:lnTo>
                    <a:pt x="966" y="227"/>
                  </a:lnTo>
                  <a:lnTo>
                    <a:pt x="947" y="246"/>
                  </a:lnTo>
                  <a:lnTo>
                    <a:pt x="935" y="258"/>
                  </a:lnTo>
                  <a:lnTo>
                    <a:pt x="916" y="270"/>
                  </a:lnTo>
                  <a:lnTo>
                    <a:pt x="898" y="288"/>
                  </a:lnTo>
                  <a:lnTo>
                    <a:pt x="886" y="301"/>
                  </a:lnTo>
                  <a:lnTo>
                    <a:pt x="867" y="313"/>
                  </a:lnTo>
                  <a:lnTo>
                    <a:pt x="849" y="331"/>
                  </a:lnTo>
                  <a:lnTo>
                    <a:pt x="836" y="344"/>
                  </a:lnTo>
                  <a:lnTo>
                    <a:pt x="818" y="356"/>
                  </a:lnTo>
                  <a:lnTo>
                    <a:pt x="800" y="374"/>
                  </a:lnTo>
                  <a:lnTo>
                    <a:pt x="787" y="387"/>
                  </a:lnTo>
                  <a:lnTo>
                    <a:pt x="769" y="399"/>
                  </a:lnTo>
                  <a:lnTo>
                    <a:pt x="750" y="417"/>
                  </a:lnTo>
                  <a:lnTo>
                    <a:pt x="738" y="430"/>
                  </a:lnTo>
                  <a:lnTo>
                    <a:pt x="720" y="442"/>
                  </a:lnTo>
                  <a:lnTo>
                    <a:pt x="701" y="460"/>
                  </a:lnTo>
                  <a:lnTo>
                    <a:pt x="689" y="473"/>
                  </a:lnTo>
                  <a:lnTo>
                    <a:pt x="670" y="485"/>
                  </a:lnTo>
                  <a:lnTo>
                    <a:pt x="652" y="503"/>
                  </a:lnTo>
                  <a:lnTo>
                    <a:pt x="640" y="516"/>
                  </a:lnTo>
                  <a:lnTo>
                    <a:pt x="621" y="528"/>
                  </a:lnTo>
                  <a:lnTo>
                    <a:pt x="603" y="546"/>
                  </a:lnTo>
                  <a:lnTo>
                    <a:pt x="591" y="559"/>
                  </a:lnTo>
                  <a:lnTo>
                    <a:pt x="572" y="571"/>
                  </a:lnTo>
                  <a:lnTo>
                    <a:pt x="554" y="589"/>
                  </a:lnTo>
                  <a:lnTo>
                    <a:pt x="541" y="601"/>
                  </a:lnTo>
                  <a:lnTo>
                    <a:pt x="523" y="614"/>
                  </a:lnTo>
                  <a:lnTo>
                    <a:pt x="504" y="626"/>
                  </a:lnTo>
                  <a:lnTo>
                    <a:pt x="492" y="644"/>
                  </a:lnTo>
                  <a:lnTo>
                    <a:pt x="474" y="657"/>
                  </a:lnTo>
                  <a:lnTo>
                    <a:pt x="455" y="669"/>
                  </a:lnTo>
                  <a:lnTo>
                    <a:pt x="443" y="687"/>
                  </a:lnTo>
                  <a:lnTo>
                    <a:pt x="425" y="700"/>
                  </a:lnTo>
                  <a:lnTo>
                    <a:pt x="406" y="712"/>
                  </a:lnTo>
                  <a:lnTo>
                    <a:pt x="394" y="730"/>
                  </a:lnTo>
                  <a:lnTo>
                    <a:pt x="375" y="743"/>
                  </a:lnTo>
                  <a:lnTo>
                    <a:pt x="357" y="755"/>
                  </a:lnTo>
                  <a:lnTo>
                    <a:pt x="345" y="773"/>
                  </a:lnTo>
                  <a:lnTo>
                    <a:pt x="326" y="786"/>
                  </a:lnTo>
                  <a:lnTo>
                    <a:pt x="308" y="798"/>
                  </a:lnTo>
                  <a:lnTo>
                    <a:pt x="295" y="816"/>
                  </a:lnTo>
                  <a:lnTo>
                    <a:pt x="277" y="829"/>
                  </a:lnTo>
                  <a:lnTo>
                    <a:pt x="259" y="841"/>
                  </a:lnTo>
                  <a:lnTo>
                    <a:pt x="246" y="859"/>
                  </a:lnTo>
                  <a:lnTo>
                    <a:pt x="228" y="872"/>
                  </a:lnTo>
                  <a:lnTo>
                    <a:pt x="209" y="884"/>
                  </a:lnTo>
                  <a:lnTo>
                    <a:pt x="197" y="902"/>
                  </a:lnTo>
                  <a:lnTo>
                    <a:pt x="179" y="914"/>
                  </a:lnTo>
                  <a:lnTo>
                    <a:pt x="160" y="927"/>
                  </a:lnTo>
                  <a:lnTo>
                    <a:pt x="148" y="945"/>
                  </a:lnTo>
                  <a:lnTo>
                    <a:pt x="129" y="957"/>
                  </a:lnTo>
                  <a:lnTo>
                    <a:pt x="111" y="970"/>
                  </a:lnTo>
                  <a:lnTo>
                    <a:pt x="99" y="988"/>
                  </a:lnTo>
                  <a:lnTo>
                    <a:pt x="80" y="1000"/>
                  </a:lnTo>
                  <a:lnTo>
                    <a:pt x="62" y="1013"/>
                  </a:lnTo>
                  <a:lnTo>
                    <a:pt x="50" y="1031"/>
                  </a:lnTo>
                  <a:lnTo>
                    <a:pt x="31" y="1043"/>
                  </a:lnTo>
                  <a:lnTo>
                    <a:pt x="13" y="1056"/>
                  </a:lnTo>
                  <a:lnTo>
                    <a:pt x="0" y="1074"/>
                  </a:lnTo>
                </a:path>
              </a:pathLst>
            </a:custGeom>
            <a:solidFill>
              <a:srgbClr val="0000FF"/>
            </a:solidFill>
            <a:ln w="9525">
              <a:solidFill>
                <a:srgbClr val="000000"/>
              </a:solidFill>
              <a:prstDash val="solid"/>
              <a:round/>
              <a:headEnd/>
              <a:tailEnd/>
            </a:ln>
          </p:spPr>
          <p:txBody>
            <a:bodyPr/>
            <a:lstStyle/>
            <a:p>
              <a:endParaRPr lang="en-US"/>
            </a:p>
          </p:txBody>
        </p:sp>
        <p:sp>
          <p:nvSpPr>
            <p:cNvPr id="315906" name="Freeform 510">
              <a:extLst>
                <a:ext uri="{FF2B5EF4-FFF2-40B4-BE49-F238E27FC236}">
                  <a16:creationId xmlns:a16="http://schemas.microsoft.com/office/drawing/2014/main" id="{1377BA67-081A-D329-AA3C-590F65285056}"/>
                </a:ext>
              </a:extLst>
            </p:cNvPr>
            <p:cNvSpPr>
              <a:spLocks/>
            </p:cNvSpPr>
            <p:nvPr/>
          </p:nvSpPr>
          <p:spPr bwMode="auto">
            <a:xfrm>
              <a:off x="2146" y="2629"/>
              <a:ext cx="1150" cy="1004"/>
            </a:xfrm>
            <a:custGeom>
              <a:avLst/>
              <a:gdLst>
                <a:gd name="T0" fmla="*/ 93 w 1230"/>
                <a:gd name="T1" fmla="*/ 7 h 1074"/>
                <a:gd name="T2" fmla="*/ 93 w 1230"/>
                <a:gd name="T3" fmla="*/ 7 h 1074"/>
                <a:gd name="T4" fmla="*/ 88 w 1230"/>
                <a:gd name="T5" fmla="*/ 7 h 1074"/>
                <a:gd name="T6" fmla="*/ 87 w 1230"/>
                <a:gd name="T7" fmla="*/ 7 h 1074"/>
                <a:gd name="T8" fmla="*/ 84 w 1230"/>
                <a:gd name="T9" fmla="*/ 10 h 1074"/>
                <a:gd name="T10" fmla="*/ 81 w 1230"/>
                <a:gd name="T11" fmla="*/ 13 h 1074"/>
                <a:gd name="T12" fmla="*/ 79 w 1230"/>
                <a:gd name="T13" fmla="*/ 15 h 1074"/>
                <a:gd name="T14" fmla="*/ 76 w 1230"/>
                <a:gd name="T15" fmla="*/ 18 h 1074"/>
                <a:gd name="T16" fmla="*/ 74 w 1230"/>
                <a:gd name="T17" fmla="*/ 20 h 1074"/>
                <a:gd name="T18" fmla="*/ 71 w 1230"/>
                <a:gd name="T19" fmla="*/ 21 h 1074"/>
                <a:gd name="T20" fmla="*/ 69 w 1230"/>
                <a:gd name="T21" fmla="*/ 24 h 1074"/>
                <a:gd name="T22" fmla="*/ 66 w 1230"/>
                <a:gd name="T23" fmla="*/ 26 h 1074"/>
                <a:gd name="T24" fmla="*/ 63 w 1230"/>
                <a:gd name="T25" fmla="*/ 28 h 1074"/>
                <a:gd name="T26" fmla="*/ 61 w 1230"/>
                <a:gd name="T27" fmla="*/ 30 h 1074"/>
                <a:gd name="T28" fmla="*/ 58 w 1230"/>
                <a:gd name="T29" fmla="*/ 32 h 1074"/>
                <a:gd name="T30" fmla="*/ 57 w 1230"/>
                <a:gd name="T31" fmla="*/ 34 h 1074"/>
                <a:gd name="T32" fmla="*/ 54 w 1230"/>
                <a:gd name="T33" fmla="*/ 36 h 1074"/>
                <a:gd name="T34" fmla="*/ 50 w 1230"/>
                <a:gd name="T35" fmla="*/ 38 h 1074"/>
                <a:gd name="T36" fmla="*/ 48 w 1230"/>
                <a:gd name="T37" fmla="*/ 41 h 1074"/>
                <a:gd name="T38" fmla="*/ 47 w 1230"/>
                <a:gd name="T39" fmla="*/ 44 h 1074"/>
                <a:gd name="T40" fmla="*/ 44 w 1230"/>
                <a:gd name="T41" fmla="*/ 47 h 1074"/>
                <a:gd name="T42" fmla="*/ 41 w 1230"/>
                <a:gd name="T43" fmla="*/ 47 h 1074"/>
                <a:gd name="T44" fmla="*/ 38 w 1230"/>
                <a:gd name="T45" fmla="*/ 50 h 1074"/>
                <a:gd name="T46" fmla="*/ 36 w 1230"/>
                <a:gd name="T47" fmla="*/ 51 h 1074"/>
                <a:gd name="T48" fmla="*/ 34 w 1230"/>
                <a:gd name="T49" fmla="*/ 54 h 1074"/>
                <a:gd name="T50" fmla="*/ 32 w 1230"/>
                <a:gd name="T51" fmla="*/ 57 h 1074"/>
                <a:gd name="T52" fmla="*/ 28 w 1230"/>
                <a:gd name="T53" fmla="*/ 58 h 1074"/>
                <a:gd name="T54" fmla="*/ 26 w 1230"/>
                <a:gd name="T55" fmla="*/ 61 h 1074"/>
                <a:gd name="T56" fmla="*/ 22 w 1230"/>
                <a:gd name="T57" fmla="*/ 63 h 1074"/>
                <a:gd name="T58" fmla="*/ 20 w 1230"/>
                <a:gd name="T59" fmla="*/ 65 h 1074"/>
                <a:gd name="T60" fmla="*/ 18 w 1230"/>
                <a:gd name="T61" fmla="*/ 67 h 1074"/>
                <a:gd name="T62" fmla="*/ 16 w 1230"/>
                <a:gd name="T63" fmla="*/ 70 h 1074"/>
                <a:gd name="T64" fmla="*/ 13 w 1230"/>
                <a:gd name="T65" fmla="*/ 71 h 1074"/>
                <a:gd name="T66" fmla="*/ 10 w 1230"/>
                <a:gd name="T67" fmla="*/ 74 h 1074"/>
                <a:gd name="T68" fmla="*/ 7 w 1230"/>
                <a:gd name="T69" fmla="*/ 76 h 1074"/>
                <a:gd name="T70" fmla="*/ 7 w 1230"/>
                <a:gd name="T71" fmla="*/ 79 h 1074"/>
                <a:gd name="T72" fmla="*/ 7 w 1230"/>
                <a:gd name="T73" fmla="*/ 81 h 1074"/>
                <a:gd name="T74" fmla="*/ 0 w 1230"/>
                <a:gd name="T75" fmla="*/ 83 h 107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230" h="1074">
                  <a:moveTo>
                    <a:pt x="1230" y="0"/>
                  </a:moveTo>
                  <a:lnTo>
                    <a:pt x="1211" y="12"/>
                  </a:lnTo>
                  <a:lnTo>
                    <a:pt x="1193" y="31"/>
                  </a:lnTo>
                  <a:lnTo>
                    <a:pt x="1181" y="43"/>
                  </a:lnTo>
                  <a:lnTo>
                    <a:pt x="1162" y="55"/>
                  </a:lnTo>
                  <a:lnTo>
                    <a:pt x="1144" y="74"/>
                  </a:lnTo>
                  <a:lnTo>
                    <a:pt x="1132" y="86"/>
                  </a:lnTo>
                  <a:lnTo>
                    <a:pt x="1113" y="98"/>
                  </a:lnTo>
                  <a:lnTo>
                    <a:pt x="1095" y="117"/>
                  </a:lnTo>
                  <a:lnTo>
                    <a:pt x="1082" y="129"/>
                  </a:lnTo>
                  <a:lnTo>
                    <a:pt x="1064" y="141"/>
                  </a:lnTo>
                  <a:lnTo>
                    <a:pt x="1045" y="160"/>
                  </a:lnTo>
                  <a:lnTo>
                    <a:pt x="1033" y="172"/>
                  </a:lnTo>
                  <a:lnTo>
                    <a:pt x="1015" y="184"/>
                  </a:lnTo>
                  <a:lnTo>
                    <a:pt x="996" y="203"/>
                  </a:lnTo>
                  <a:lnTo>
                    <a:pt x="984" y="215"/>
                  </a:lnTo>
                  <a:lnTo>
                    <a:pt x="966" y="227"/>
                  </a:lnTo>
                  <a:lnTo>
                    <a:pt x="947" y="246"/>
                  </a:lnTo>
                  <a:lnTo>
                    <a:pt x="935" y="258"/>
                  </a:lnTo>
                  <a:lnTo>
                    <a:pt x="916" y="270"/>
                  </a:lnTo>
                  <a:lnTo>
                    <a:pt x="898" y="288"/>
                  </a:lnTo>
                  <a:lnTo>
                    <a:pt x="886" y="301"/>
                  </a:lnTo>
                  <a:lnTo>
                    <a:pt x="867" y="313"/>
                  </a:lnTo>
                  <a:lnTo>
                    <a:pt x="849" y="331"/>
                  </a:lnTo>
                  <a:lnTo>
                    <a:pt x="836" y="344"/>
                  </a:lnTo>
                  <a:lnTo>
                    <a:pt x="818" y="356"/>
                  </a:lnTo>
                  <a:lnTo>
                    <a:pt x="800" y="374"/>
                  </a:lnTo>
                  <a:lnTo>
                    <a:pt x="787" y="387"/>
                  </a:lnTo>
                  <a:lnTo>
                    <a:pt x="769" y="399"/>
                  </a:lnTo>
                  <a:lnTo>
                    <a:pt x="750" y="417"/>
                  </a:lnTo>
                  <a:lnTo>
                    <a:pt x="738" y="430"/>
                  </a:lnTo>
                  <a:lnTo>
                    <a:pt x="720" y="442"/>
                  </a:lnTo>
                  <a:lnTo>
                    <a:pt x="701" y="460"/>
                  </a:lnTo>
                  <a:lnTo>
                    <a:pt x="689" y="473"/>
                  </a:lnTo>
                  <a:lnTo>
                    <a:pt x="670" y="485"/>
                  </a:lnTo>
                  <a:lnTo>
                    <a:pt x="652" y="503"/>
                  </a:lnTo>
                  <a:lnTo>
                    <a:pt x="640" y="516"/>
                  </a:lnTo>
                  <a:lnTo>
                    <a:pt x="621" y="528"/>
                  </a:lnTo>
                  <a:lnTo>
                    <a:pt x="603" y="546"/>
                  </a:lnTo>
                  <a:lnTo>
                    <a:pt x="591" y="559"/>
                  </a:lnTo>
                  <a:lnTo>
                    <a:pt x="572" y="571"/>
                  </a:lnTo>
                  <a:lnTo>
                    <a:pt x="554" y="589"/>
                  </a:lnTo>
                  <a:lnTo>
                    <a:pt x="541" y="601"/>
                  </a:lnTo>
                  <a:lnTo>
                    <a:pt x="523" y="614"/>
                  </a:lnTo>
                  <a:lnTo>
                    <a:pt x="504" y="626"/>
                  </a:lnTo>
                  <a:lnTo>
                    <a:pt x="492" y="644"/>
                  </a:lnTo>
                  <a:lnTo>
                    <a:pt x="474" y="657"/>
                  </a:lnTo>
                  <a:lnTo>
                    <a:pt x="455" y="669"/>
                  </a:lnTo>
                  <a:lnTo>
                    <a:pt x="443" y="687"/>
                  </a:lnTo>
                  <a:lnTo>
                    <a:pt x="425" y="700"/>
                  </a:lnTo>
                  <a:lnTo>
                    <a:pt x="406" y="712"/>
                  </a:lnTo>
                  <a:lnTo>
                    <a:pt x="394" y="730"/>
                  </a:lnTo>
                  <a:lnTo>
                    <a:pt x="375" y="743"/>
                  </a:lnTo>
                  <a:lnTo>
                    <a:pt x="357" y="755"/>
                  </a:lnTo>
                  <a:lnTo>
                    <a:pt x="345" y="773"/>
                  </a:lnTo>
                  <a:lnTo>
                    <a:pt x="326" y="786"/>
                  </a:lnTo>
                  <a:lnTo>
                    <a:pt x="308" y="798"/>
                  </a:lnTo>
                  <a:lnTo>
                    <a:pt x="295" y="816"/>
                  </a:lnTo>
                  <a:lnTo>
                    <a:pt x="277" y="829"/>
                  </a:lnTo>
                  <a:lnTo>
                    <a:pt x="259" y="841"/>
                  </a:lnTo>
                  <a:lnTo>
                    <a:pt x="246" y="859"/>
                  </a:lnTo>
                  <a:lnTo>
                    <a:pt x="228" y="872"/>
                  </a:lnTo>
                  <a:lnTo>
                    <a:pt x="209" y="884"/>
                  </a:lnTo>
                  <a:lnTo>
                    <a:pt x="197" y="902"/>
                  </a:lnTo>
                  <a:lnTo>
                    <a:pt x="179" y="914"/>
                  </a:lnTo>
                  <a:lnTo>
                    <a:pt x="160" y="927"/>
                  </a:lnTo>
                  <a:lnTo>
                    <a:pt x="148" y="945"/>
                  </a:lnTo>
                  <a:lnTo>
                    <a:pt x="129" y="957"/>
                  </a:lnTo>
                  <a:lnTo>
                    <a:pt x="111" y="970"/>
                  </a:lnTo>
                  <a:lnTo>
                    <a:pt x="99" y="988"/>
                  </a:lnTo>
                  <a:lnTo>
                    <a:pt x="80" y="1000"/>
                  </a:lnTo>
                  <a:lnTo>
                    <a:pt x="62" y="1013"/>
                  </a:lnTo>
                  <a:lnTo>
                    <a:pt x="50" y="1031"/>
                  </a:lnTo>
                  <a:lnTo>
                    <a:pt x="31" y="1043"/>
                  </a:lnTo>
                  <a:lnTo>
                    <a:pt x="13" y="1056"/>
                  </a:lnTo>
                  <a:lnTo>
                    <a:pt x="0" y="1074"/>
                  </a:lnTo>
                </a:path>
              </a:pathLst>
            </a:custGeom>
            <a:solidFill>
              <a:srgbClr val="0000FF"/>
            </a:solidFill>
            <a:ln w="9525">
              <a:solidFill>
                <a:srgbClr val="000000"/>
              </a:solidFill>
              <a:prstDash val="solid"/>
              <a:round/>
              <a:headEnd/>
              <a:tailEnd/>
            </a:ln>
          </p:spPr>
          <p:txBody>
            <a:bodyPr/>
            <a:lstStyle/>
            <a:p>
              <a:endParaRPr lang="en-US"/>
            </a:p>
          </p:txBody>
        </p:sp>
        <p:sp>
          <p:nvSpPr>
            <p:cNvPr id="315907" name="Freeform 511">
              <a:extLst>
                <a:ext uri="{FF2B5EF4-FFF2-40B4-BE49-F238E27FC236}">
                  <a16:creationId xmlns:a16="http://schemas.microsoft.com/office/drawing/2014/main" id="{3A610C68-76C4-5AF1-FDFA-25C6B3D5EA56}"/>
                </a:ext>
              </a:extLst>
            </p:cNvPr>
            <p:cNvSpPr>
              <a:spLocks/>
            </p:cNvSpPr>
            <p:nvPr/>
          </p:nvSpPr>
          <p:spPr bwMode="auto">
            <a:xfrm>
              <a:off x="2146" y="2629"/>
              <a:ext cx="1150" cy="1004"/>
            </a:xfrm>
            <a:custGeom>
              <a:avLst/>
              <a:gdLst>
                <a:gd name="T0" fmla="*/ 93 w 1230"/>
                <a:gd name="T1" fmla="*/ 7 h 1074"/>
                <a:gd name="T2" fmla="*/ 93 w 1230"/>
                <a:gd name="T3" fmla="*/ 7 h 1074"/>
                <a:gd name="T4" fmla="*/ 88 w 1230"/>
                <a:gd name="T5" fmla="*/ 7 h 1074"/>
                <a:gd name="T6" fmla="*/ 87 w 1230"/>
                <a:gd name="T7" fmla="*/ 7 h 1074"/>
                <a:gd name="T8" fmla="*/ 84 w 1230"/>
                <a:gd name="T9" fmla="*/ 10 h 1074"/>
                <a:gd name="T10" fmla="*/ 81 w 1230"/>
                <a:gd name="T11" fmla="*/ 13 h 1074"/>
                <a:gd name="T12" fmla="*/ 79 w 1230"/>
                <a:gd name="T13" fmla="*/ 15 h 1074"/>
                <a:gd name="T14" fmla="*/ 76 w 1230"/>
                <a:gd name="T15" fmla="*/ 18 h 1074"/>
                <a:gd name="T16" fmla="*/ 74 w 1230"/>
                <a:gd name="T17" fmla="*/ 20 h 1074"/>
                <a:gd name="T18" fmla="*/ 71 w 1230"/>
                <a:gd name="T19" fmla="*/ 21 h 1074"/>
                <a:gd name="T20" fmla="*/ 69 w 1230"/>
                <a:gd name="T21" fmla="*/ 24 h 1074"/>
                <a:gd name="T22" fmla="*/ 66 w 1230"/>
                <a:gd name="T23" fmla="*/ 26 h 1074"/>
                <a:gd name="T24" fmla="*/ 63 w 1230"/>
                <a:gd name="T25" fmla="*/ 28 h 1074"/>
                <a:gd name="T26" fmla="*/ 61 w 1230"/>
                <a:gd name="T27" fmla="*/ 30 h 1074"/>
                <a:gd name="T28" fmla="*/ 58 w 1230"/>
                <a:gd name="T29" fmla="*/ 32 h 1074"/>
                <a:gd name="T30" fmla="*/ 57 w 1230"/>
                <a:gd name="T31" fmla="*/ 34 h 1074"/>
                <a:gd name="T32" fmla="*/ 54 w 1230"/>
                <a:gd name="T33" fmla="*/ 36 h 1074"/>
                <a:gd name="T34" fmla="*/ 50 w 1230"/>
                <a:gd name="T35" fmla="*/ 38 h 1074"/>
                <a:gd name="T36" fmla="*/ 48 w 1230"/>
                <a:gd name="T37" fmla="*/ 41 h 1074"/>
                <a:gd name="T38" fmla="*/ 47 w 1230"/>
                <a:gd name="T39" fmla="*/ 44 h 1074"/>
                <a:gd name="T40" fmla="*/ 44 w 1230"/>
                <a:gd name="T41" fmla="*/ 47 h 1074"/>
                <a:gd name="T42" fmla="*/ 41 w 1230"/>
                <a:gd name="T43" fmla="*/ 47 h 1074"/>
                <a:gd name="T44" fmla="*/ 38 w 1230"/>
                <a:gd name="T45" fmla="*/ 50 h 1074"/>
                <a:gd name="T46" fmla="*/ 36 w 1230"/>
                <a:gd name="T47" fmla="*/ 51 h 1074"/>
                <a:gd name="T48" fmla="*/ 34 w 1230"/>
                <a:gd name="T49" fmla="*/ 54 h 1074"/>
                <a:gd name="T50" fmla="*/ 32 w 1230"/>
                <a:gd name="T51" fmla="*/ 57 h 1074"/>
                <a:gd name="T52" fmla="*/ 28 w 1230"/>
                <a:gd name="T53" fmla="*/ 58 h 1074"/>
                <a:gd name="T54" fmla="*/ 26 w 1230"/>
                <a:gd name="T55" fmla="*/ 61 h 1074"/>
                <a:gd name="T56" fmla="*/ 22 w 1230"/>
                <a:gd name="T57" fmla="*/ 63 h 1074"/>
                <a:gd name="T58" fmla="*/ 20 w 1230"/>
                <a:gd name="T59" fmla="*/ 65 h 1074"/>
                <a:gd name="T60" fmla="*/ 18 w 1230"/>
                <a:gd name="T61" fmla="*/ 67 h 1074"/>
                <a:gd name="T62" fmla="*/ 16 w 1230"/>
                <a:gd name="T63" fmla="*/ 70 h 1074"/>
                <a:gd name="T64" fmla="*/ 13 w 1230"/>
                <a:gd name="T65" fmla="*/ 71 h 1074"/>
                <a:gd name="T66" fmla="*/ 10 w 1230"/>
                <a:gd name="T67" fmla="*/ 74 h 1074"/>
                <a:gd name="T68" fmla="*/ 7 w 1230"/>
                <a:gd name="T69" fmla="*/ 76 h 1074"/>
                <a:gd name="T70" fmla="*/ 7 w 1230"/>
                <a:gd name="T71" fmla="*/ 79 h 1074"/>
                <a:gd name="T72" fmla="*/ 7 w 1230"/>
                <a:gd name="T73" fmla="*/ 81 h 1074"/>
                <a:gd name="T74" fmla="*/ 0 w 1230"/>
                <a:gd name="T75" fmla="*/ 83 h 107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230" h="1074">
                  <a:moveTo>
                    <a:pt x="1230" y="0"/>
                  </a:moveTo>
                  <a:lnTo>
                    <a:pt x="1211" y="12"/>
                  </a:lnTo>
                  <a:lnTo>
                    <a:pt x="1193" y="31"/>
                  </a:lnTo>
                  <a:lnTo>
                    <a:pt x="1181" y="43"/>
                  </a:lnTo>
                  <a:lnTo>
                    <a:pt x="1162" y="55"/>
                  </a:lnTo>
                  <a:lnTo>
                    <a:pt x="1144" y="74"/>
                  </a:lnTo>
                  <a:lnTo>
                    <a:pt x="1132" y="86"/>
                  </a:lnTo>
                  <a:lnTo>
                    <a:pt x="1113" y="98"/>
                  </a:lnTo>
                  <a:lnTo>
                    <a:pt x="1095" y="117"/>
                  </a:lnTo>
                  <a:lnTo>
                    <a:pt x="1082" y="129"/>
                  </a:lnTo>
                  <a:lnTo>
                    <a:pt x="1064" y="141"/>
                  </a:lnTo>
                  <a:lnTo>
                    <a:pt x="1045" y="160"/>
                  </a:lnTo>
                  <a:lnTo>
                    <a:pt x="1033" y="172"/>
                  </a:lnTo>
                  <a:lnTo>
                    <a:pt x="1015" y="184"/>
                  </a:lnTo>
                  <a:lnTo>
                    <a:pt x="996" y="203"/>
                  </a:lnTo>
                  <a:lnTo>
                    <a:pt x="984" y="215"/>
                  </a:lnTo>
                  <a:lnTo>
                    <a:pt x="966" y="227"/>
                  </a:lnTo>
                  <a:lnTo>
                    <a:pt x="947" y="246"/>
                  </a:lnTo>
                  <a:lnTo>
                    <a:pt x="935" y="258"/>
                  </a:lnTo>
                  <a:lnTo>
                    <a:pt x="916" y="270"/>
                  </a:lnTo>
                  <a:lnTo>
                    <a:pt x="898" y="288"/>
                  </a:lnTo>
                  <a:lnTo>
                    <a:pt x="886" y="301"/>
                  </a:lnTo>
                  <a:lnTo>
                    <a:pt x="867" y="313"/>
                  </a:lnTo>
                  <a:lnTo>
                    <a:pt x="849" y="331"/>
                  </a:lnTo>
                  <a:lnTo>
                    <a:pt x="836" y="344"/>
                  </a:lnTo>
                  <a:lnTo>
                    <a:pt x="818" y="356"/>
                  </a:lnTo>
                  <a:lnTo>
                    <a:pt x="800" y="374"/>
                  </a:lnTo>
                  <a:lnTo>
                    <a:pt x="787" y="387"/>
                  </a:lnTo>
                  <a:lnTo>
                    <a:pt x="769" y="399"/>
                  </a:lnTo>
                  <a:lnTo>
                    <a:pt x="750" y="417"/>
                  </a:lnTo>
                  <a:lnTo>
                    <a:pt x="738" y="430"/>
                  </a:lnTo>
                  <a:lnTo>
                    <a:pt x="720" y="442"/>
                  </a:lnTo>
                  <a:lnTo>
                    <a:pt x="701" y="460"/>
                  </a:lnTo>
                  <a:lnTo>
                    <a:pt x="689" y="473"/>
                  </a:lnTo>
                  <a:lnTo>
                    <a:pt x="670" y="485"/>
                  </a:lnTo>
                  <a:lnTo>
                    <a:pt x="652" y="503"/>
                  </a:lnTo>
                  <a:lnTo>
                    <a:pt x="640" y="516"/>
                  </a:lnTo>
                  <a:lnTo>
                    <a:pt x="621" y="528"/>
                  </a:lnTo>
                  <a:lnTo>
                    <a:pt x="603" y="546"/>
                  </a:lnTo>
                  <a:lnTo>
                    <a:pt x="591" y="559"/>
                  </a:lnTo>
                  <a:lnTo>
                    <a:pt x="572" y="571"/>
                  </a:lnTo>
                  <a:lnTo>
                    <a:pt x="554" y="589"/>
                  </a:lnTo>
                  <a:lnTo>
                    <a:pt x="541" y="601"/>
                  </a:lnTo>
                  <a:lnTo>
                    <a:pt x="523" y="614"/>
                  </a:lnTo>
                  <a:lnTo>
                    <a:pt x="504" y="626"/>
                  </a:lnTo>
                  <a:lnTo>
                    <a:pt x="492" y="644"/>
                  </a:lnTo>
                  <a:lnTo>
                    <a:pt x="474" y="657"/>
                  </a:lnTo>
                  <a:lnTo>
                    <a:pt x="455" y="669"/>
                  </a:lnTo>
                  <a:lnTo>
                    <a:pt x="443" y="687"/>
                  </a:lnTo>
                  <a:lnTo>
                    <a:pt x="425" y="700"/>
                  </a:lnTo>
                  <a:lnTo>
                    <a:pt x="406" y="712"/>
                  </a:lnTo>
                  <a:lnTo>
                    <a:pt x="394" y="730"/>
                  </a:lnTo>
                  <a:lnTo>
                    <a:pt x="375" y="743"/>
                  </a:lnTo>
                  <a:lnTo>
                    <a:pt x="357" y="755"/>
                  </a:lnTo>
                  <a:lnTo>
                    <a:pt x="345" y="773"/>
                  </a:lnTo>
                  <a:lnTo>
                    <a:pt x="326" y="786"/>
                  </a:lnTo>
                  <a:lnTo>
                    <a:pt x="308" y="798"/>
                  </a:lnTo>
                  <a:lnTo>
                    <a:pt x="295" y="816"/>
                  </a:lnTo>
                  <a:lnTo>
                    <a:pt x="277" y="829"/>
                  </a:lnTo>
                  <a:lnTo>
                    <a:pt x="259" y="841"/>
                  </a:lnTo>
                  <a:lnTo>
                    <a:pt x="246" y="859"/>
                  </a:lnTo>
                  <a:lnTo>
                    <a:pt x="228" y="872"/>
                  </a:lnTo>
                  <a:lnTo>
                    <a:pt x="209" y="884"/>
                  </a:lnTo>
                  <a:lnTo>
                    <a:pt x="197" y="902"/>
                  </a:lnTo>
                  <a:lnTo>
                    <a:pt x="179" y="914"/>
                  </a:lnTo>
                  <a:lnTo>
                    <a:pt x="160" y="927"/>
                  </a:lnTo>
                  <a:lnTo>
                    <a:pt x="148" y="945"/>
                  </a:lnTo>
                  <a:lnTo>
                    <a:pt x="129" y="957"/>
                  </a:lnTo>
                  <a:lnTo>
                    <a:pt x="111" y="970"/>
                  </a:lnTo>
                  <a:lnTo>
                    <a:pt x="99" y="988"/>
                  </a:lnTo>
                  <a:lnTo>
                    <a:pt x="80" y="1000"/>
                  </a:lnTo>
                  <a:lnTo>
                    <a:pt x="62" y="1013"/>
                  </a:lnTo>
                  <a:lnTo>
                    <a:pt x="50" y="1031"/>
                  </a:lnTo>
                  <a:lnTo>
                    <a:pt x="31" y="1043"/>
                  </a:lnTo>
                  <a:lnTo>
                    <a:pt x="13" y="1056"/>
                  </a:lnTo>
                  <a:lnTo>
                    <a:pt x="0" y="1074"/>
                  </a:lnTo>
                </a:path>
              </a:pathLst>
            </a:custGeom>
            <a:solidFill>
              <a:srgbClr val="0000FF"/>
            </a:solidFill>
            <a:ln w="9525">
              <a:solidFill>
                <a:srgbClr val="000000"/>
              </a:solidFill>
              <a:prstDash val="solid"/>
              <a:round/>
              <a:headEnd/>
              <a:tailEnd/>
            </a:ln>
          </p:spPr>
          <p:txBody>
            <a:bodyPr/>
            <a:lstStyle/>
            <a:p>
              <a:endParaRPr lang="en-US"/>
            </a:p>
          </p:txBody>
        </p:sp>
        <p:sp>
          <p:nvSpPr>
            <p:cNvPr id="315908" name="Freeform 512">
              <a:extLst>
                <a:ext uri="{FF2B5EF4-FFF2-40B4-BE49-F238E27FC236}">
                  <a16:creationId xmlns:a16="http://schemas.microsoft.com/office/drawing/2014/main" id="{F856B6A0-866B-C94F-0ECF-FC66F52A1442}"/>
                </a:ext>
              </a:extLst>
            </p:cNvPr>
            <p:cNvSpPr>
              <a:spLocks/>
            </p:cNvSpPr>
            <p:nvPr/>
          </p:nvSpPr>
          <p:spPr bwMode="auto">
            <a:xfrm>
              <a:off x="2146" y="2629"/>
              <a:ext cx="1150" cy="1004"/>
            </a:xfrm>
            <a:custGeom>
              <a:avLst/>
              <a:gdLst>
                <a:gd name="T0" fmla="*/ 93 w 1230"/>
                <a:gd name="T1" fmla="*/ 7 h 1074"/>
                <a:gd name="T2" fmla="*/ 93 w 1230"/>
                <a:gd name="T3" fmla="*/ 7 h 1074"/>
                <a:gd name="T4" fmla="*/ 88 w 1230"/>
                <a:gd name="T5" fmla="*/ 7 h 1074"/>
                <a:gd name="T6" fmla="*/ 87 w 1230"/>
                <a:gd name="T7" fmla="*/ 7 h 1074"/>
                <a:gd name="T8" fmla="*/ 84 w 1230"/>
                <a:gd name="T9" fmla="*/ 10 h 1074"/>
                <a:gd name="T10" fmla="*/ 81 w 1230"/>
                <a:gd name="T11" fmla="*/ 13 h 1074"/>
                <a:gd name="T12" fmla="*/ 79 w 1230"/>
                <a:gd name="T13" fmla="*/ 15 h 1074"/>
                <a:gd name="T14" fmla="*/ 76 w 1230"/>
                <a:gd name="T15" fmla="*/ 18 h 1074"/>
                <a:gd name="T16" fmla="*/ 74 w 1230"/>
                <a:gd name="T17" fmla="*/ 20 h 1074"/>
                <a:gd name="T18" fmla="*/ 71 w 1230"/>
                <a:gd name="T19" fmla="*/ 21 h 1074"/>
                <a:gd name="T20" fmla="*/ 69 w 1230"/>
                <a:gd name="T21" fmla="*/ 24 h 1074"/>
                <a:gd name="T22" fmla="*/ 66 w 1230"/>
                <a:gd name="T23" fmla="*/ 26 h 1074"/>
                <a:gd name="T24" fmla="*/ 63 w 1230"/>
                <a:gd name="T25" fmla="*/ 28 h 1074"/>
                <a:gd name="T26" fmla="*/ 61 w 1230"/>
                <a:gd name="T27" fmla="*/ 30 h 1074"/>
                <a:gd name="T28" fmla="*/ 58 w 1230"/>
                <a:gd name="T29" fmla="*/ 32 h 1074"/>
                <a:gd name="T30" fmla="*/ 57 w 1230"/>
                <a:gd name="T31" fmla="*/ 34 h 1074"/>
                <a:gd name="T32" fmla="*/ 54 w 1230"/>
                <a:gd name="T33" fmla="*/ 36 h 1074"/>
                <a:gd name="T34" fmla="*/ 50 w 1230"/>
                <a:gd name="T35" fmla="*/ 38 h 1074"/>
                <a:gd name="T36" fmla="*/ 48 w 1230"/>
                <a:gd name="T37" fmla="*/ 41 h 1074"/>
                <a:gd name="T38" fmla="*/ 47 w 1230"/>
                <a:gd name="T39" fmla="*/ 44 h 1074"/>
                <a:gd name="T40" fmla="*/ 44 w 1230"/>
                <a:gd name="T41" fmla="*/ 47 h 1074"/>
                <a:gd name="T42" fmla="*/ 41 w 1230"/>
                <a:gd name="T43" fmla="*/ 47 h 1074"/>
                <a:gd name="T44" fmla="*/ 38 w 1230"/>
                <a:gd name="T45" fmla="*/ 50 h 1074"/>
                <a:gd name="T46" fmla="*/ 36 w 1230"/>
                <a:gd name="T47" fmla="*/ 51 h 1074"/>
                <a:gd name="T48" fmla="*/ 34 w 1230"/>
                <a:gd name="T49" fmla="*/ 54 h 1074"/>
                <a:gd name="T50" fmla="*/ 32 w 1230"/>
                <a:gd name="T51" fmla="*/ 57 h 1074"/>
                <a:gd name="T52" fmla="*/ 28 w 1230"/>
                <a:gd name="T53" fmla="*/ 58 h 1074"/>
                <a:gd name="T54" fmla="*/ 26 w 1230"/>
                <a:gd name="T55" fmla="*/ 61 h 1074"/>
                <a:gd name="T56" fmla="*/ 22 w 1230"/>
                <a:gd name="T57" fmla="*/ 63 h 1074"/>
                <a:gd name="T58" fmla="*/ 20 w 1230"/>
                <a:gd name="T59" fmla="*/ 65 h 1074"/>
                <a:gd name="T60" fmla="*/ 18 w 1230"/>
                <a:gd name="T61" fmla="*/ 67 h 1074"/>
                <a:gd name="T62" fmla="*/ 16 w 1230"/>
                <a:gd name="T63" fmla="*/ 70 h 1074"/>
                <a:gd name="T64" fmla="*/ 13 w 1230"/>
                <a:gd name="T65" fmla="*/ 71 h 1074"/>
                <a:gd name="T66" fmla="*/ 10 w 1230"/>
                <a:gd name="T67" fmla="*/ 74 h 1074"/>
                <a:gd name="T68" fmla="*/ 7 w 1230"/>
                <a:gd name="T69" fmla="*/ 76 h 1074"/>
                <a:gd name="T70" fmla="*/ 7 w 1230"/>
                <a:gd name="T71" fmla="*/ 79 h 1074"/>
                <a:gd name="T72" fmla="*/ 7 w 1230"/>
                <a:gd name="T73" fmla="*/ 81 h 1074"/>
                <a:gd name="T74" fmla="*/ 0 w 1230"/>
                <a:gd name="T75" fmla="*/ 83 h 107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230" h="1074">
                  <a:moveTo>
                    <a:pt x="1230" y="0"/>
                  </a:moveTo>
                  <a:lnTo>
                    <a:pt x="1211" y="12"/>
                  </a:lnTo>
                  <a:lnTo>
                    <a:pt x="1193" y="31"/>
                  </a:lnTo>
                  <a:lnTo>
                    <a:pt x="1181" y="43"/>
                  </a:lnTo>
                  <a:lnTo>
                    <a:pt x="1162" y="55"/>
                  </a:lnTo>
                  <a:lnTo>
                    <a:pt x="1144" y="74"/>
                  </a:lnTo>
                  <a:lnTo>
                    <a:pt x="1132" y="86"/>
                  </a:lnTo>
                  <a:lnTo>
                    <a:pt x="1113" y="98"/>
                  </a:lnTo>
                  <a:lnTo>
                    <a:pt x="1095" y="117"/>
                  </a:lnTo>
                  <a:lnTo>
                    <a:pt x="1082" y="129"/>
                  </a:lnTo>
                  <a:lnTo>
                    <a:pt x="1064" y="141"/>
                  </a:lnTo>
                  <a:lnTo>
                    <a:pt x="1045" y="160"/>
                  </a:lnTo>
                  <a:lnTo>
                    <a:pt x="1033" y="172"/>
                  </a:lnTo>
                  <a:lnTo>
                    <a:pt x="1015" y="184"/>
                  </a:lnTo>
                  <a:lnTo>
                    <a:pt x="996" y="203"/>
                  </a:lnTo>
                  <a:lnTo>
                    <a:pt x="984" y="215"/>
                  </a:lnTo>
                  <a:lnTo>
                    <a:pt x="966" y="227"/>
                  </a:lnTo>
                  <a:lnTo>
                    <a:pt x="947" y="246"/>
                  </a:lnTo>
                  <a:lnTo>
                    <a:pt x="935" y="258"/>
                  </a:lnTo>
                  <a:lnTo>
                    <a:pt x="916" y="270"/>
                  </a:lnTo>
                  <a:lnTo>
                    <a:pt x="898" y="288"/>
                  </a:lnTo>
                  <a:lnTo>
                    <a:pt x="886" y="301"/>
                  </a:lnTo>
                  <a:lnTo>
                    <a:pt x="867" y="313"/>
                  </a:lnTo>
                  <a:lnTo>
                    <a:pt x="849" y="331"/>
                  </a:lnTo>
                  <a:lnTo>
                    <a:pt x="836" y="344"/>
                  </a:lnTo>
                  <a:lnTo>
                    <a:pt x="818" y="356"/>
                  </a:lnTo>
                  <a:lnTo>
                    <a:pt x="800" y="374"/>
                  </a:lnTo>
                  <a:lnTo>
                    <a:pt x="787" y="387"/>
                  </a:lnTo>
                  <a:lnTo>
                    <a:pt x="769" y="399"/>
                  </a:lnTo>
                  <a:lnTo>
                    <a:pt x="750" y="417"/>
                  </a:lnTo>
                  <a:lnTo>
                    <a:pt x="738" y="430"/>
                  </a:lnTo>
                  <a:lnTo>
                    <a:pt x="720" y="442"/>
                  </a:lnTo>
                  <a:lnTo>
                    <a:pt x="701" y="460"/>
                  </a:lnTo>
                  <a:lnTo>
                    <a:pt x="689" y="473"/>
                  </a:lnTo>
                  <a:lnTo>
                    <a:pt x="670" y="485"/>
                  </a:lnTo>
                  <a:lnTo>
                    <a:pt x="652" y="503"/>
                  </a:lnTo>
                  <a:lnTo>
                    <a:pt x="640" y="516"/>
                  </a:lnTo>
                  <a:lnTo>
                    <a:pt x="621" y="528"/>
                  </a:lnTo>
                  <a:lnTo>
                    <a:pt x="603" y="546"/>
                  </a:lnTo>
                  <a:lnTo>
                    <a:pt x="591" y="559"/>
                  </a:lnTo>
                  <a:lnTo>
                    <a:pt x="572" y="571"/>
                  </a:lnTo>
                  <a:lnTo>
                    <a:pt x="554" y="589"/>
                  </a:lnTo>
                  <a:lnTo>
                    <a:pt x="541" y="601"/>
                  </a:lnTo>
                  <a:lnTo>
                    <a:pt x="523" y="614"/>
                  </a:lnTo>
                  <a:lnTo>
                    <a:pt x="504" y="626"/>
                  </a:lnTo>
                  <a:lnTo>
                    <a:pt x="492" y="644"/>
                  </a:lnTo>
                  <a:lnTo>
                    <a:pt x="474" y="657"/>
                  </a:lnTo>
                  <a:lnTo>
                    <a:pt x="455" y="669"/>
                  </a:lnTo>
                  <a:lnTo>
                    <a:pt x="443" y="687"/>
                  </a:lnTo>
                  <a:lnTo>
                    <a:pt x="425" y="700"/>
                  </a:lnTo>
                  <a:lnTo>
                    <a:pt x="406" y="712"/>
                  </a:lnTo>
                  <a:lnTo>
                    <a:pt x="394" y="730"/>
                  </a:lnTo>
                  <a:lnTo>
                    <a:pt x="375" y="743"/>
                  </a:lnTo>
                  <a:lnTo>
                    <a:pt x="357" y="755"/>
                  </a:lnTo>
                  <a:lnTo>
                    <a:pt x="345" y="773"/>
                  </a:lnTo>
                  <a:lnTo>
                    <a:pt x="326" y="786"/>
                  </a:lnTo>
                  <a:lnTo>
                    <a:pt x="308" y="798"/>
                  </a:lnTo>
                  <a:lnTo>
                    <a:pt x="295" y="816"/>
                  </a:lnTo>
                  <a:lnTo>
                    <a:pt x="277" y="829"/>
                  </a:lnTo>
                  <a:lnTo>
                    <a:pt x="259" y="841"/>
                  </a:lnTo>
                  <a:lnTo>
                    <a:pt x="246" y="859"/>
                  </a:lnTo>
                  <a:lnTo>
                    <a:pt x="228" y="872"/>
                  </a:lnTo>
                  <a:lnTo>
                    <a:pt x="209" y="884"/>
                  </a:lnTo>
                  <a:lnTo>
                    <a:pt x="197" y="902"/>
                  </a:lnTo>
                  <a:lnTo>
                    <a:pt x="179" y="914"/>
                  </a:lnTo>
                  <a:lnTo>
                    <a:pt x="160" y="927"/>
                  </a:lnTo>
                  <a:lnTo>
                    <a:pt x="148" y="945"/>
                  </a:lnTo>
                  <a:lnTo>
                    <a:pt x="129" y="957"/>
                  </a:lnTo>
                  <a:lnTo>
                    <a:pt x="111" y="970"/>
                  </a:lnTo>
                  <a:lnTo>
                    <a:pt x="99" y="988"/>
                  </a:lnTo>
                  <a:lnTo>
                    <a:pt x="80" y="1000"/>
                  </a:lnTo>
                  <a:lnTo>
                    <a:pt x="62" y="1013"/>
                  </a:lnTo>
                  <a:lnTo>
                    <a:pt x="50" y="1031"/>
                  </a:lnTo>
                  <a:lnTo>
                    <a:pt x="31" y="1043"/>
                  </a:lnTo>
                  <a:lnTo>
                    <a:pt x="13" y="1056"/>
                  </a:lnTo>
                  <a:lnTo>
                    <a:pt x="0" y="1074"/>
                  </a:lnTo>
                </a:path>
              </a:pathLst>
            </a:custGeom>
            <a:solidFill>
              <a:srgbClr val="0000FF"/>
            </a:solidFill>
            <a:ln w="9525">
              <a:solidFill>
                <a:srgbClr val="000000"/>
              </a:solidFill>
              <a:prstDash val="solid"/>
              <a:round/>
              <a:headEnd/>
              <a:tailEnd/>
            </a:ln>
          </p:spPr>
          <p:txBody>
            <a:bodyPr/>
            <a:lstStyle/>
            <a:p>
              <a:endParaRPr lang="en-US"/>
            </a:p>
          </p:txBody>
        </p:sp>
        <p:sp>
          <p:nvSpPr>
            <p:cNvPr id="315909" name="Freeform 513">
              <a:extLst>
                <a:ext uri="{FF2B5EF4-FFF2-40B4-BE49-F238E27FC236}">
                  <a16:creationId xmlns:a16="http://schemas.microsoft.com/office/drawing/2014/main" id="{ED0ECA57-C2C1-8770-3EDA-275B5AAB4BB5}"/>
                </a:ext>
              </a:extLst>
            </p:cNvPr>
            <p:cNvSpPr>
              <a:spLocks/>
            </p:cNvSpPr>
            <p:nvPr/>
          </p:nvSpPr>
          <p:spPr bwMode="auto">
            <a:xfrm>
              <a:off x="2146" y="2629"/>
              <a:ext cx="1150" cy="1004"/>
            </a:xfrm>
            <a:custGeom>
              <a:avLst/>
              <a:gdLst>
                <a:gd name="T0" fmla="*/ 93 w 1230"/>
                <a:gd name="T1" fmla="*/ 7 h 1074"/>
                <a:gd name="T2" fmla="*/ 93 w 1230"/>
                <a:gd name="T3" fmla="*/ 7 h 1074"/>
                <a:gd name="T4" fmla="*/ 88 w 1230"/>
                <a:gd name="T5" fmla="*/ 7 h 1074"/>
                <a:gd name="T6" fmla="*/ 87 w 1230"/>
                <a:gd name="T7" fmla="*/ 7 h 1074"/>
                <a:gd name="T8" fmla="*/ 84 w 1230"/>
                <a:gd name="T9" fmla="*/ 10 h 1074"/>
                <a:gd name="T10" fmla="*/ 81 w 1230"/>
                <a:gd name="T11" fmla="*/ 13 h 1074"/>
                <a:gd name="T12" fmla="*/ 79 w 1230"/>
                <a:gd name="T13" fmla="*/ 15 h 1074"/>
                <a:gd name="T14" fmla="*/ 76 w 1230"/>
                <a:gd name="T15" fmla="*/ 18 h 1074"/>
                <a:gd name="T16" fmla="*/ 74 w 1230"/>
                <a:gd name="T17" fmla="*/ 20 h 1074"/>
                <a:gd name="T18" fmla="*/ 71 w 1230"/>
                <a:gd name="T19" fmla="*/ 21 h 1074"/>
                <a:gd name="T20" fmla="*/ 69 w 1230"/>
                <a:gd name="T21" fmla="*/ 24 h 1074"/>
                <a:gd name="T22" fmla="*/ 66 w 1230"/>
                <a:gd name="T23" fmla="*/ 26 h 1074"/>
                <a:gd name="T24" fmla="*/ 63 w 1230"/>
                <a:gd name="T25" fmla="*/ 28 h 1074"/>
                <a:gd name="T26" fmla="*/ 61 w 1230"/>
                <a:gd name="T27" fmla="*/ 30 h 1074"/>
                <a:gd name="T28" fmla="*/ 58 w 1230"/>
                <a:gd name="T29" fmla="*/ 32 h 1074"/>
                <a:gd name="T30" fmla="*/ 57 w 1230"/>
                <a:gd name="T31" fmla="*/ 34 h 1074"/>
                <a:gd name="T32" fmla="*/ 54 w 1230"/>
                <a:gd name="T33" fmla="*/ 36 h 1074"/>
                <a:gd name="T34" fmla="*/ 50 w 1230"/>
                <a:gd name="T35" fmla="*/ 38 h 1074"/>
                <a:gd name="T36" fmla="*/ 48 w 1230"/>
                <a:gd name="T37" fmla="*/ 41 h 1074"/>
                <a:gd name="T38" fmla="*/ 47 w 1230"/>
                <a:gd name="T39" fmla="*/ 44 h 1074"/>
                <a:gd name="T40" fmla="*/ 44 w 1230"/>
                <a:gd name="T41" fmla="*/ 47 h 1074"/>
                <a:gd name="T42" fmla="*/ 41 w 1230"/>
                <a:gd name="T43" fmla="*/ 47 h 1074"/>
                <a:gd name="T44" fmla="*/ 38 w 1230"/>
                <a:gd name="T45" fmla="*/ 50 h 1074"/>
                <a:gd name="T46" fmla="*/ 36 w 1230"/>
                <a:gd name="T47" fmla="*/ 51 h 1074"/>
                <a:gd name="T48" fmla="*/ 34 w 1230"/>
                <a:gd name="T49" fmla="*/ 54 h 1074"/>
                <a:gd name="T50" fmla="*/ 32 w 1230"/>
                <a:gd name="T51" fmla="*/ 57 h 1074"/>
                <a:gd name="T52" fmla="*/ 28 w 1230"/>
                <a:gd name="T53" fmla="*/ 58 h 1074"/>
                <a:gd name="T54" fmla="*/ 26 w 1230"/>
                <a:gd name="T55" fmla="*/ 61 h 1074"/>
                <a:gd name="T56" fmla="*/ 22 w 1230"/>
                <a:gd name="T57" fmla="*/ 63 h 1074"/>
                <a:gd name="T58" fmla="*/ 20 w 1230"/>
                <a:gd name="T59" fmla="*/ 65 h 1074"/>
                <a:gd name="T60" fmla="*/ 18 w 1230"/>
                <a:gd name="T61" fmla="*/ 67 h 1074"/>
                <a:gd name="T62" fmla="*/ 16 w 1230"/>
                <a:gd name="T63" fmla="*/ 70 h 1074"/>
                <a:gd name="T64" fmla="*/ 13 w 1230"/>
                <a:gd name="T65" fmla="*/ 71 h 1074"/>
                <a:gd name="T66" fmla="*/ 10 w 1230"/>
                <a:gd name="T67" fmla="*/ 74 h 1074"/>
                <a:gd name="T68" fmla="*/ 7 w 1230"/>
                <a:gd name="T69" fmla="*/ 76 h 1074"/>
                <a:gd name="T70" fmla="*/ 7 w 1230"/>
                <a:gd name="T71" fmla="*/ 79 h 1074"/>
                <a:gd name="T72" fmla="*/ 7 w 1230"/>
                <a:gd name="T73" fmla="*/ 81 h 1074"/>
                <a:gd name="T74" fmla="*/ 0 w 1230"/>
                <a:gd name="T75" fmla="*/ 83 h 107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230" h="1074">
                  <a:moveTo>
                    <a:pt x="1230" y="0"/>
                  </a:moveTo>
                  <a:lnTo>
                    <a:pt x="1211" y="12"/>
                  </a:lnTo>
                  <a:lnTo>
                    <a:pt x="1193" y="31"/>
                  </a:lnTo>
                  <a:lnTo>
                    <a:pt x="1181" y="43"/>
                  </a:lnTo>
                  <a:lnTo>
                    <a:pt x="1162" y="55"/>
                  </a:lnTo>
                  <a:lnTo>
                    <a:pt x="1144" y="74"/>
                  </a:lnTo>
                  <a:lnTo>
                    <a:pt x="1132" y="86"/>
                  </a:lnTo>
                  <a:lnTo>
                    <a:pt x="1113" y="98"/>
                  </a:lnTo>
                  <a:lnTo>
                    <a:pt x="1095" y="117"/>
                  </a:lnTo>
                  <a:lnTo>
                    <a:pt x="1082" y="129"/>
                  </a:lnTo>
                  <a:lnTo>
                    <a:pt x="1064" y="141"/>
                  </a:lnTo>
                  <a:lnTo>
                    <a:pt x="1045" y="160"/>
                  </a:lnTo>
                  <a:lnTo>
                    <a:pt x="1033" y="172"/>
                  </a:lnTo>
                  <a:lnTo>
                    <a:pt x="1015" y="184"/>
                  </a:lnTo>
                  <a:lnTo>
                    <a:pt x="996" y="203"/>
                  </a:lnTo>
                  <a:lnTo>
                    <a:pt x="984" y="215"/>
                  </a:lnTo>
                  <a:lnTo>
                    <a:pt x="966" y="227"/>
                  </a:lnTo>
                  <a:lnTo>
                    <a:pt x="947" y="246"/>
                  </a:lnTo>
                  <a:lnTo>
                    <a:pt x="935" y="258"/>
                  </a:lnTo>
                  <a:lnTo>
                    <a:pt x="916" y="270"/>
                  </a:lnTo>
                  <a:lnTo>
                    <a:pt x="898" y="288"/>
                  </a:lnTo>
                  <a:lnTo>
                    <a:pt x="886" y="301"/>
                  </a:lnTo>
                  <a:lnTo>
                    <a:pt x="867" y="313"/>
                  </a:lnTo>
                  <a:lnTo>
                    <a:pt x="849" y="331"/>
                  </a:lnTo>
                  <a:lnTo>
                    <a:pt x="836" y="344"/>
                  </a:lnTo>
                  <a:lnTo>
                    <a:pt x="818" y="356"/>
                  </a:lnTo>
                  <a:lnTo>
                    <a:pt x="800" y="374"/>
                  </a:lnTo>
                  <a:lnTo>
                    <a:pt x="787" y="387"/>
                  </a:lnTo>
                  <a:lnTo>
                    <a:pt x="769" y="399"/>
                  </a:lnTo>
                  <a:lnTo>
                    <a:pt x="750" y="417"/>
                  </a:lnTo>
                  <a:lnTo>
                    <a:pt x="738" y="430"/>
                  </a:lnTo>
                  <a:lnTo>
                    <a:pt x="720" y="442"/>
                  </a:lnTo>
                  <a:lnTo>
                    <a:pt x="701" y="460"/>
                  </a:lnTo>
                  <a:lnTo>
                    <a:pt x="689" y="473"/>
                  </a:lnTo>
                  <a:lnTo>
                    <a:pt x="670" y="485"/>
                  </a:lnTo>
                  <a:lnTo>
                    <a:pt x="652" y="503"/>
                  </a:lnTo>
                  <a:lnTo>
                    <a:pt x="640" y="516"/>
                  </a:lnTo>
                  <a:lnTo>
                    <a:pt x="621" y="528"/>
                  </a:lnTo>
                  <a:lnTo>
                    <a:pt x="603" y="546"/>
                  </a:lnTo>
                  <a:lnTo>
                    <a:pt x="591" y="559"/>
                  </a:lnTo>
                  <a:lnTo>
                    <a:pt x="572" y="571"/>
                  </a:lnTo>
                  <a:lnTo>
                    <a:pt x="554" y="589"/>
                  </a:lnTo>
                  <a:lnTo>
                    <a:pt x="541" y="601"/>
                  </a:lnTo>
                  <a:lnTo>
                    <a:pt x="523" y="614"/>
                  </a:lnTo>
                  <a:lnTo>
                    <a:pt x="504" y="626"/>
                  </a:lnTo>
                  <a:lnTo>
                    <a:pt x="492" y="644"/>
                  </a:lnTo>
                  <a:lnTo>
                    <a:pt x="474" y="657"/>
                  </a:lnTo>
                  <a:lnTo>
                    <a:pt x="455" y="669"/>
                  </a:lnTo>
                  <a:lnTo>
                    <a:pt x="443" y="687"/>
                  </a:lnTo>
                  <a:lnTo>
                    <a:pt x="425" y="700"/>
                  </a:lnTo>
                  <a:lnTo>
                    <a:pt x="406" y="712"/>
                  </a:lnTo>
                  <a:lnTo>
                    <a:pt x="394" y="730"/>
                  </a:lnTo>
                  <a:lnTo>
                    <a:pt x="375" y="743"/>
                  </a:lnTo>
                  <a:lnTo>
                    <a:pt x="357" y="755"/>
                  </a:lnTo>
                  <a:lnTo>
                    <a:pt x="345" y="773"/>
                  </a:lnTo>
                  <a:lnTo>
                    <a:pt x="326" y="786"/>
                  </a:lnTo>
                  <a:lnTo>
                    <a:pt x="308" y="798"/>
                  </a:lnTo>
                  <a:lnTo>
                    <a:pt x="295" y="816"/>
                  </a:lnTo>
                  <a:lnTo>
                    <a:pt x="277" y="829"/>
                  </a:lnTo>
                  <a:lnTo>
                    <a:pt x="259" y="841"/>
                  </a:lnTo>
                  <a:lnTo>
                    <a:pt x="246" y="859"/>
                  </a:lnTo>
                  <a:lnTo>
                    <a:pt x="228" y="872"/>
                  </a:lnTo>
                  <a:lnTo>
                    <a:pt x="209" y="884"/>
                  </a:lnTo>
                  <a:lnTo>
                    <a:pt x="197" y="902"/>
                  </a:lnTo>
                  <a:lnTo>
                    <a:pt x="179" y="914"/>
                  </a:lnTo>
                  <a:lnTo>
                    <a:pt x="160" y="927"/>
                  </a:lnTo>
                  <a:lnTo>
                    <a:pt x="148" y="945"/>
                  </a:lnTo>
                  <a:lnTo>
                    <a:pt x="129" y="957"/>
                  </a:lnTo>
                  <a:lnTo>
                    <a:pt x="111" y="970"/>
                  </a:lnTo>
                  <a:lnTo>
                    <a:pt x="99" y="988"/>
                  </a:lnTo>
                  <a:lnTo>
                    <a:pt x="80" y="1000"/>
                  </a:lnTo>
                  <a:lnTo>
                    <a:pt x="62" y="1013"/>
                  </a:lnTo>
                  <a:lnTo>
                    <a:pt x="50" y="1031"/>
                  </a:lnTo>
                  <a:lnTo>
                    <a:pt x="31" y="1043"/>
                  </a:lnTo>
                  <a:lnTo>
                    <a:pt x="13" y="1056"/>
                  </a:lnTo>
                  <a:lnTo>
                    <a:pt x="0" y="1074"/>
                  </a:lnTo>
                </a:path>
              </a:pathLst>
            </a:custGeom>
            <a:solidFill>
              <a:srgbClr val="0000FF"/>
            </a:solidFill>
            <a:ln w="9525">
              <a:solidFill>
                <a:srgbClr val="000000"/>
              </a:solidFill>
              <a:prstDash val="solid"/>
              <a:round/>
              <a:headEnd/>
              <a:tailEnd/>
            </a:ln>
          </p:spPr>
          <p:txBody>
            <a:bodyPr/>
            <a:lstStyle/>
            <a:p>
              <a:endParaRPr lang="en-US"/>
            </a:p>
          </p:txBody>
        </p:sp>
        <p:sp>
          <p:nvSpPr>
            <p:cNvPr id="315910" name="Freeform 514">
              <a:extLst>
                <a:ext uri="{FF2B5EF4-FFF2-40B4-BE49-F238E27FC236}">
                  <a16:creationId xmlns:a16="http://schemas.microsoft.com/office/drawing/2014/main" id="{8920AAD7-AF23-308B-0120-4D6E1ADF119B}"/>
                </a:ext>
              </a:extLst>
            </p:cNvPr>
            <p:cNvSpPr>
              <a:spLocks/>
            </p:cNvSpPr>
            <p:nvPr/>
          </p:nvSpPr>
          <p:spPr bwMode="auto">
            <a:xfrm>
              <a:off x="2146" y="2629"/>
              <a:ext cx="1150" cy="1004"/>
            </a:xfrm>
            <a:custGeom>
              <a:avLst/>
              <a:gdLst>
                <a:gd name="T0" fmla="*/ 93 w 1230"/>
                <a:gd name="T1" fmla="*/ 7 h 1074"/>
                <a:gd name="T2" fmla="*/ 93 w 1230"/>
                <a:gd name="T3" fmla="*/ 7 h 1074"/>
                <a:gd name="T4" fmla="*/ 88 w 1230"/>
                <a:gd name="T5" fmla="*/ 7 h 1074"/>
                <a:gd name="T6" fmla="*/ 87 w 1230"/>
                <a:gd name="T7" fmla="*/ 7 h 1074"/>
                <a:gd name="T8" fmla="*/ 84 w 1230"/>
                <a:gd name="T9" fmla="*/ 10 h 1074"/>
                <a:gd name="T10" fmla="*/ 81 w 1230"/>
                <a:gd name="T11" fmla="*/ 13 h 1074"/>
                <a:gd name="T12" fmla="*/ 79 w 1230"/>
                <a:gd name="T13" fmla="*/ 15 h 1074"/>
                <a:gd name="T14" fmla="*/ 76 w 1230"/>
                <a:gd name="T15" fmla="*/ 18 h 1074"/>
                <a:gd name="T16" fmla="*/ 74 w 1230"/>
                <a:gd name="T17" fmla="*/ 20 h 1074"/>
                <a:gd name="T18" fmla="*/ 71 w 1230"/>
                <a:gd name="T19" fmla="*/ 21 h 1074"/>
                <a:gd name="T20" fmla="*/ 69 w 1230"/>
                <a:gd name="T21" fmla="*/ 24 h 1074"/>
                <a:gd name="T22" fmla="*/ 66 w 1230"/>
                <a:gd name="T23" fmla="*/ 26 h 1074"/>
                <a:gd name="T24" fmla="*/ 63 w 1230"/>
                <a:gd name="T25" fmla="*/ 28 h 1074"/>
                <a:gd name="T26" fmla="*/ 61 w 1230"/>
                <a:gd name="T27" fmla="*/ 30 h 1074"/>
                <a:gd name="T28" fmla="*/ 58 w 1230"/>
                <a:gd name="T29" fmla="*/ 32 h 1074"/>
                <a:gd name="T30" fmla="*/ 57 w 1230"/>
                <a:gd name="T31" fmla="*/ 34 h 1074"/>
                <a:gd name="T32" fmla="*/ 54 w 1230"/>
                <a:gd name="T33" fmla="*/ 36 h 1074"/>
                <a:gd name="T34" fmla="*/ 50 w 1230"/>
                <a:gd name="T35" fmla="*/ 38 h 1074"/>
                <a:gd name="T36" fmla="*/ 48 w 1230"/>
                <a:gd name="T37" fmla="*/ 41 h 1074"/>
                <a:gd name="T38" fmla="*/ 47 w 1230"/>
                <a:gd name="T39" fmla="*/ 44 h 1074"/>
                <a:gd name="T40" fmla="*/ 44 w 1230"/>
                <a:gd name="T41" fmla="*/ 47 h 1074"/>
                <a:gd name="T42" fmla="*/ 41 w 1230"/>
                <a:gd name="T43" fmla="*/ 47 h 1074"/>
                <a:gd name="T44" fmla="*/ 38 w 1230"/>
                <a:gd name="T45" fmla="*/ 50 h 1074"/>
                <a:gd name="T46" fmla="*/ 36 w 1230"/>
                <a:gd name="T47" fmla="*/ 51 h 1074"/>
                <a:gd name="T48" fmla="*/ 34 w 1230"/>
                <a:gd name="T49" fmla="*/ 54 h 1074"/>
                <a:gd name="T50" fmla="*/ 32 w 1230"/>
                <a:gd name="T51" fmla="*/ 57 h 1074"/>
                <a:gd name="T52" fmla="*/ 28 w 1230"/>
                <a:gd name="T53" fmla="*/ 58 h 1074"/>
                <a:gd name="T54" fmla="*/ 26 w 1230"/>
                <a:gd name="T55" fmla="*/ 61 h 1074"/>
                <a:gd name="T56" fmla="*/ 22 w 1230"/>
                <a:gd name="T57" fmla="*/ 63 h 1074"/>
                <a:gd name="T58" fmla="*/ 20 w 1230"/>
                <a:gd name="T59" fmla="*/ 65 h 1074"/>
                <a:gd name="T60" fmla="*/ 18 w 1230"/>
                <a:gd name="T61" fmla="*/ 67 h 1074"/>
                <a:gd name="T62" fmla="*/ 16 w 1230"/>
                <a:gd name="T63" fmla="*/ 70 h 1074"/>
                <a:gd name="T64" fmla="*/ 13 w 1230"/>
                <a:gd name="T65" fmla="*/ 71 h 1074"/>
                <a:gd name="T66" fmla="*/ 10 w 1230"/>
                <a:gd name="T67" fmla="*/ 74 h 1074"/>
                <a:gd name="T68" fmla="*/ 7 w 1230"/>
                <a:gd name="T69" fmla="*/ 76 h 1074"/>
                <a:gd name="T70" fmla="*/ 7 w 1230"/>
                <a:gd name="T71" fmla="*/ 79 h 1074"/>
                <a:gd name="T72" fmla="*/ 7 w 1230"/>
                <a:gd name="T73" fmla="*/ 81 h 1074"/>
                <a:gd name="T74" fmla="*/ 0 w 1230"/>
                <a:gd name="T75" fmla="*/ 83 h 107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230" h="1074">
                  <a:moveTo>
                    <a:pt x="1230" y="0"/>
                  </a:moveTo>
                  <a:lnTo>
                    <a:pt x="1211" y="12"/>
                  </a:lnTo>
                  <a:lnTo>
                    <a:pt x="1193" y="31"/>
                  </a:lnTo>
                  <a:lnTo>
                    <a:pt x="1181" y="43"/>
                  </a:lnTo>
                  <a:lnTo>
                    <a:pt x="1162" y="55"/>
                  </a:lnTo>
                  <a:lnTo>
                    <a:pt x="1144" y="74"/>
                  </a:lnTo>
                  <a:lnTo>
                    <a:pt x="1132" y="86"/>
                  </a:lnTo>
                  <a:lnTo>
                    <a:pt x="1113" y="98"/>
                  </a:lnTo>
                  <a:lnTo>
                    <a:pt x="1095" y="117"/>
                  </a:lnTo>
                  <a:lnTo>
                    <a:pt x="1082" y="129"/>
                  </a:lnTo>
                  <a:lnTo>
                    <a:pt x="1064" y="141"/>
                  </a:lnTo>
                  <a:lnTo>
                    <a:pt x="1045" y="160"/>
                  </a:lnTo>
                  <a:lnTo>
                    <a:pt x="1033" y="172"/>
                  </a:lnTo>
                  <a:lnTo>
                    <a:pt x="1015" y="184"/>
                  </a:lnTo>
                  <a:lnTo>
                    <a:pt x="996" y="203"/>
                  </a:lnTo>
                  <a:lnTo>
                    <a:pt x="984" y="215"/>
                  </a:lnTo>
                  <a:lnTo>
                    <a:pt x="966" y="227"/>
                  </a:lnTo>
                  <a:lnTo>
                    <a:pt x="947" y="246"/>
                  </a:lnTo>
                  <a:lnTo>
                    <a:pt x="935" y="258"/>
                  </a:lnTo>
                  <a:lnTo>
                    <a:pt x="916" y="270"/>
                  </a:lnTo>
                  <a:lnTo>
                    <a:pt x="898" y="288"/>
                  </a:lnTo>
                  <a:lnTo>
                    <a:pt x="886" y="301"/>
                  </a:lnTo>
                  <a:lnTo>
                    <a:pt x="867" y="313"/>
                  </a:lnTo>
                  <a:lnTo>
                    <a:pt x="849" y="331"/>
                  </a:lnTo>
                  <a:lnTo>
                    <a:pt x="836" y="344"/>
                  </a:lnTo>
                  <a:lnTo>
                    <a:pt x="818" y="356"/>
                  </a:lnTo>
                  <a:lnTo>
                    <a:pt x="800" y="374"/>
                  </a:lnTo>
                  <a:lnTo>
                    <a:pt x="787" y="387"/>
                  </a:lnTo>
                  <a:lnTo>
                    <a:pt x="769" y="399"/>
                  </a:lnTo>
                  <a:lnTo>
                    <a:pt x="750" y="417"/>
                  </a:lnTo>
                  <a:lnTo>
                    <a:pt x="738" y="430"/>
                  </a:lnTo>
                  <a:lnTo>
                    <a:pt x="720" y="442"/>
                  </a:lnTo>
                  <a:lnTo>
                    <a:pt x="701" y="460"/>
                  </a:lnTo>
                  <a:lnTo>
                    <a:pt x="689" y="473"/>
                  </a:lnTo>
                  <a:lnTo>
                    <a:pt x="670" y="485"/>
                  </a:lnTo>
                  <a:lnTo>
                    <a:pt x="652" y="503"/>
                  </a:lnTo>
                  <a:lnTo>
                    <a:pt x="640" y="516"/>
                  </a:lnTo>
                  <a:lnTo>
                    <a:pt x="621" y="528"/>
                  </a:lnTo>
                  <a:lnTo>
                    <a:pt x="603" y="546"/>
                  </a:lnTo>
                  <a:lnTo>
                    <a:pt x="591" y="559"/>
                  </a:lnTo>
                  <a:lnTo>
                    <a:pt x="572" y="571"/>
                  </a:lnTo>
                  <a:lnTo>
                    <a:pt x="554" y="589"/>
                  </a:lnTo>
                  <a:lnTo>
                    <a:pt x="541" y="601"/>
                  </a:lnTo>
                  <a:lnTo>
                    <a:pt x="523" y="614"/>
                  </a:lnTo>
                  <a:lnTo>
                    <a:pt x="504" y="626"/>
                  </a:lnTo>
                  <a:lnTo>
                    <a:pt x="492" y="644"/>
                  </a:lnTo>
                  <a:lnTo>
                    <a:pt x="474" y="657"/>
                  </a:lnTo>
                  <a:lnTo>
                    <a:pt x="455" y="669"/>
                  </a:lnTo>
                  <a:lnTo>
                    <a:pt x="443" y="687"/>
                  </a:lnTo>
                  <a:lnTo>
                    <a:pt x="425" y="700"/>
                  </a:lnTo>
                  <a:lnTo>
                    <a:pt x="406" y="712"/>
                  </a:lnTo>
                  <a:lnTo>
                    <a:pt x="394" y="730"/>
                  </a:lnTo>
                  <a:lnTo>
                    <a:pt x="375" y="743"/>
                  </a:lnTo>
                  <a:lnTo>
                    <a:pt x="357" y="755"/>
                  </a:lnTo>
                  <a:lnTo>
                    <a:pt x="345" y="773"/>
                  </a:lnTo>
                  <a:lnTo>
                    <a:pt x="326" y="786"/>
                  </a:lnTo>
                  <a:lnTo>
                    <a:pt x="308" y="798"/>
                  </a:lnTo>
                  <a:lnTo>
                    <a:pt x="295" y="816"/>
                  </a:lnTo>
                  <a:lnTo>
                    <a:pt x="277" y="829"/>
                  </a:lnTo>
                  <a:lnTo>
                    <a:pt x="259" y="841"/>
                  </a:lnTo>
                  <a:lnTo>
                    <a:pt x="246" y="859"/>
                  </a:lnTo>
                  <a:lnTo>
                    <a:pt x="228" y="872"/>
                  </a:lnTo>
                  <a:lnTo>
                    <a:pt x="209" y="884"/>
                  </a:lnTo>
                  <a:lnTo>
                    <a:pt x="197" y="902"/>
                  </a:lnTo>
                  <a:lnTo>
                    <a:pt x="179" y="914"/>
                  </a:lnTo>
                  <a:lnTo>
                    <a:pt x="160" y="927"/>
                  </a:lnTo>
                  <a:lnTo>
                    <a:pt x="148" y="945"/>
                  </a:lnTo>
                  <a:lnTo>
                    <a:pt x="129" y="957"/>
                  </a:lnTo>
                  <a:lnTo>
                    <a:pt x="111" y="970"/>
                  </a:lnTo>
                  <a:lnTo>
                    <a:pt x="99" y="988"/>
                  </a:lnTo>
                  <a:lnTo>
                    <a:pt x="80" y="1000"/>
                  </a:lnTo>
                  <a:lnTo>
                    <a:pt x="62" y="1013"/>
                  </a:lnTo>
                  <a:lnTo>
                    <a:pt x="50" y="1031"/>
                  </a:lnTo>
                  <a:lnTo>
                    <a:pt x="31" y="1043"/>
                  </a:lnTo>
                  <a:lnTo>
                    <a:pt x="13" y="1056"/>
                  </a:lnTo>
                  <a:lnTo>
                    <a:pt x="0" y="1074"/>
                  </a:lnTo>
                </a:path>
              </a:pathLst>
            </a:custGeom>
            <a:solidFill>
              <a:srgbClr val="0000FF"/>
            </a:solidFill>
            <a:ln w="9525">
              <a:solidFill>
                <a:srgbClr val="000000"/>
              </a:solidFill>
              <a:prstDash val="solid"/>
              <a:round/>
              <a:headEnd/>
              <a:tailEnd/>
            </a:ln>
          </p:spPr>
          <p:txBody>
            <a:bodyPr/>
            <a:lstStyle/>
            <a:p>
              <a:endParaRPr lang="en-US"/>
            </a:p>
          </p:txBody>
        </p:sp>
        <p:sp>
          <p:nvSpPr>
            <p:cNvPr id="315911" name="Freeform 515">
              <a:extLst>
                <a:ext uri="{FF2B5EF4-FFF2-40B4-BE49-F238E27FC236}">
                  <a16:creationId xmlns:a16="http://schemas.microsoft.com/office/drawing/2014/main" id="{01737FF3-3A27-9E37-A0CC-9FBAF231542A}"/>
                </a:ext>
              </a:extLst>
            </p:cNvPr>
            <p:cNvSpPr>
              <a:spLocks/>
            </p:cNvSpPr>
            <p:nvPr/>
          </p:nvSpPr>
          <p:spPr bwMode="auto">
            <a:xfrm>
              <a:off x="2146" y="2629"/>
              <a:ext cx="1150" cy="1004"/>
            </a:xfrm>
            <a:custGeom>
              <a:avLst/>
              <a:gdLst>
                <a:gd name="T0" fmla="*/ 93 w 1230"/>
                <a:gd name="T1" fmla="*/ 7 h 1074"/>
                <a:gd name="T2" fmla="*/ 93 w 1230"/>
                <a:gd name="T3" fmla="*/ 7 h 1074"/>
                <a:gd name="T4" fmla="*/ 88 w 1230"/>
                <a:gd name="T5" fmla="*/ 7 h 1074"/>
                <a:gd name="T6" fmla="*/ 87 w 1230"/>
                <a:gd name="T7" fmla="*/ 7 h 1074"/>
                <a:gd name="T8" fmla="*/ 84 w 1230"/>
                <a:gd name="T9" fmla="*/ 10 h 1074"/>
                <a:gd name="T10" fmla="*/ 81 w 1230"/>
                <a:gd name="T11" fmla="*/ 13 h 1074"/>
                <a:gd name="T12" fmla="*/ 79 w 1230"/>
                <a:gd name="T13" fmla="*/ 15 h 1074"/>
                <a:gd name="T14" fmla="*/ 76 w 1230"/>
                <a:gd name="T15" fmla="*/ 18 h 1074"/>
                <a:gd name="T16" fmla="*/ 74 w 1230"/>
                <a:gd name="T17" fmla="*/ 20 h 1074"/>
                <a:gd name="T18" fmla="*/ 71 w 1230"/>
                <a:gd name="T19" fmla="*/ 21 h 1074"/>
                <a:gd name="T20" fmla="*/ 69 w 1230"/>
                <a:gd name="T21" fmla="*/ 24 h 1074"/>
                <a:gd name="T22" fmla="*/ 66 w 1230"/>
                <a:gd name="T23" fmla="*/ 26 h 1074"/>
                <a:gd name="T24" fmla="*/ 63 w 1230"/>
                <a:gd name="T25" fmla="*/ 28 h 1074"/>
                <a:gd name="T26" fmla="*/ 61 w 1230"/>
                <a:gd name="T27" fmla="*/ 30 h 1074"/>
                <a:gd name="T28" fmla="*/ 58 w 1230"/>
                <a:gd name="T29" fmla="*/ 32 h 1074"/>
                <a:gd name="T30" fmla="*/ 57 w 1230"/>
                <a:gd name="T31" fmla="*/ 34 h 1074"/>
                <a:gd name="T32" fmla="*/ 54 w 1230"/>
                <a:gd name="T33" fmla="*/ 36 h 1074"/>
                <a:gd name="T34" fmla="*/ 50 w 1230"/>
                <a:gd name="T35" fmla="*/ 38 h 1074"/>
                <a:gd name="T36" fmla="*/ 48 w 1230"/>
                <a:gd name="T37" fmla="*/ 41 h 1074"/>
                <a:gd name="T38" fmla="*/ 47 w 1230"/>
                <a:gd name="T39" fmla="*/ 44 h 1074"/>
                <a:gd name="T40" fmla="*/ 44 w 1230"/>
                <a:gd name="T41" fmla="*/ 47 h 1074"/>
                <a:gd name="T42" fmla="*/ 41 w 1230"/>
                <a:gd name="T43" fmla="*/ 47 h 1074"/>
                <a:gd name="T44" fmla="*/ 38 w 1230"/>
                <a:gd name="T45" fmla="*/ 50 h 1074"/>
                <a:gd name="T46" fmla="*/ 36 w 1230"/>
                <a:gd name="T47" fmla="*/ 51 h 1074"/>
                <a:gd name="T48" fmla="*/ 34 w 1230"/>
                <a:gd name="T49" fmla="*/ 54 h 1074"/>
                <a:gd name="T50" fmla="*/ 32 w 1230"/>
                <a:gd name="T51" fmla="*/ 57 h 1074"/>
                <a:gd name="T52" fmla="*/ 28 w 1230"/>
                <a:gd name="T53" fmla="*/ 58 h 1074"/>
                <a:gd name="T54" fmla="*/ 26 w 1230"/>
                <a:gd name="T55" fmla="*/ 61 h 1074"/>
                <a:gd name="T56" fmla="*/ 22 w 1230"/>
                <a:gd name="T57" fmla="*/ 63 h 1074"/>
                <a:gd name="T58" fmla="*/ 20 w 1230"/>
                <a:gd name="T59" fmla="*/ 65 h 1074"/>
                <a:gd name="T60" fmla="*/ 18 w 1230"/>
                <a:gd name="T61" fmla="*/ 67 h 1074"/>
                <a:gd name="T62" fmla="*/ 16 w 1230"/>
                <a:gd name="T63" fmla="*/ 70 h 1074"/>
                <a:gd name="T64" fmla="*/ 13 w 1230"/>
                <a:gd name="T65" fmla="*/ 71 h 1074"/>
                <a:gd name="T66" fmla="*/ 10 w 1230"/>
                <a:gd name="T67" fmla="*/ 74 h 1074"/>
                <a:gd name="T68" fmla="*/ 7 w 1230"/>
                <a:gd name="T69" fmla="*/ 76 h 1074"/>
                <a:gd name="T70" fmla="*/ 7 w 1230"/>
                <a:gd name="T71" fmla="*/ 79 h 1074"/>
                <a:gd name="T72" fmla="*/ 7 w 1230"/>
                <a:gd name="T73" fmla="*/ 81 h 1074"/>
                <a:gd name="T74" fmla="*/ 0 w 1230"/>
                <a:gd name="T75" fmla="*/ 83 h 107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230" h="1074">
                  <a:moveTo>
                    <a:pt x="1230" y="0"/>
                  </a:moveTo>
                  <a:lnTo>
                    <a:pt x="1211" y="12"/>
                  </a:lnTo>
                  <a:lnTo>
                    <a:pt x="1193" y="31"/>
                  </a:lnTo>
                  <a:lnTo>
                    <a:pt x="1181" y="43"/>
                  </a:lnTo>
                  <a:lnTo>
                    <a:pt x="1162" y="55"/>
                  </a:lnTo>
                  <a:lnTo>
                    <a:pt x="1144" y="74"/>
                  </a:lnTo>
                  <a:lnTo>
                    <a:pt x="1132" y="86"/>
                  </a:lnTo>
                  <a:lnTo>
                    <a:pt x="1113" y="98"/>
                  </a:lnTo>
                  <a:lnTo>
                    <a:pt x="1095" y="117"/>
                  </a:lnTo>
                  <a:lnTo>
                    <a:pt x="1082" y="129"/>
                  </a:lnTo>
                  <a:lnTo>
                    <a:pt x="1064" y="141"/>
                  </a:lnTo>
                  <a:lnTo>
                    <a:pt x="1045" y="160"/>
                  </a:lnTo>
                  <a:lnTo>
                    <a:pt x="1033" y="172"/>
                  </a:lnTo>
                  <a:lnTo>
                    <a:pt x="1015" y="184"/>
                  </a:lnTo>
                  <a:lnTo>
                    <a:pt x="996" y="203"/>
                  </a:lnTo>
                  <a:lnTo>
                    <a:pt x="984" y="215"/>
                  </a:lnTo>
                  <a:lnTo>
                    <a:pt x="966" y="227"/>
                  </a:lnTo>
                  <a:lnTo>
                    <a:pt x="947" y="246"/>
                  </a:lnTo>
                  <a:lnTo>
                    <a:pt x="935" y="258"/>
                  </a:lnTo>
                  <a:lnTo>
                    <a:pt x="916" y="270"/>
                  </a:lnTo>
                  <a:lnTo>
                    <a:pt x="898" y="288"/>
                  </a:lnTo>
                  <a:lnTo>
                    <a:pt x="886" y="301"/>
                  </a:lnTo>
                  <a:lnTo>
                    <a:pt x="867" y="313"/>
                  </a:lnTo>
                  <a:lnTo>
                    <a:pt x="849" y="331"/>
                  </a:lnTo>
                  <a:lnTo>
                    <a:pt x="836" y="344"/>
                  </a:lnTo>
                  <a:lnTo>
                    <a:pt x="818" y="356"/>
                  </a:lnTo>
                  <a:lnTo>
                    <a:pt x="800" y="374"/>
                  </a:lnTo>
                  <a:lnTo>
                    <a:pt x="787" y="387"/>
                  </a:lnTo>
                  <a:lnTo>
                    <a:pt x="769" y="399"/>
                  </a:lnTo>
                  <a:lnTo>
                    <a:pt x="750" y="417"/>
                  </a:lnTo>
                  <a:lnTo>
                    <a:pt x="738" y="430"/>
                  </a:lnTo>
                  <a:lnTo>
                    <a:pt x="720" y="442"/>
                  </a:lnTo>
                  <a:lnTo>
                    <a:pt x="701" y="460"/>
                  </a:lnTo>
                  <a:lnTo>
                    <a:pt x="689" y="473"/>
                  </a:lnTo>
                  <a:lnTo>
                    <a:pt x="670" y="485"/>
                  </a:lnTo>
                  <a:lnTo>
                    <a:pt x="652" y="503"/>
                  </a:lnTo>
                  <a:lnTo>
                    <a:pt x="640" y="516"/>
                  </a:lnTo>
                  <a:lnTo>
                    <a:pt x="621" y="528"/>
                  </a:lnTo>
                  <a:lnTo>
                    <a:pt x="603" y="546"/>
                  </a:lnTo>
                  <a:lnTo>
                    <a:pt x="591" y="559"/>
                  </a:lnTo>
                  <a:lnTo>
                    <a:pt x="572" y="571"/>
                  </a:lnTo>
                  <a:lnTo>
                    <a:pt x="554" y="589"/>
                  </a:lnTo>
                  <a:lnTo>
                    <a:pt x="541" y="601"/>
                  </a:lnTo>
                  <a:lnTo>
                    <a:pt x="523" y="614"/>
                  </a:lnTo>
                  <a:lnTo>
                    <a:pt x="504" y="626"/>
                  </a:lnTo>
                  <a:lnTo>
                    <a:pt x="492" y="644"/>
                  </a:lnTo>
                  <a:lnTo>
                    <a:pt x="474" y="657"/>
                  </a:lnTo>
                  <a:lnTo>
                    <a:pt x="455" y="669"/>
                  </a:lnTo>
                  <a:lnTo>
                    <a:pt x="443" y="687"/>
                  </a:lnTo>
                  <a:lnTo>
                    <a:pt x="425" y="700"/>
                  </a:lnTo>
                  <a:lnTo>
                    <a:pt x="406" y="712"/>
                  </a:lnTo>
                  <a:lnTo>
                    <a:pt x="394" y="730"/>
                  </a:lnTo>
                  <a:lnTo>
                    <a:pt x="375" y="743"/>
                  </a:lnTo>
                  <a:lnTo>
                    <a:pt x="357" y="755"/>
                  </a:lnTo>
                  <a:lnTo>
                    <a:pt x="345" y="773"/>
                  </a:lnTo>
                  <a:lnTo>
                    <a:pt x="326" y="786"/>
                  </a:lnTo>
                  <a:lnTo>
                    <a:pt x="308" y="798"/>
                  </a:lnTo>
                  <a:lnTo>
                    <a:pt x="295" y="816"/>
                  </a:lnTo>
                  <a:lnTo>
                    <a:pt x="277" y="829"/>
                  </a:lnTo>
                  <a:lnTo>
                    <a:pt x="259" y="841"/>
                  </a:lnTo>
                  <a:lnTo>
                    <a:pt x="246" y="859"/>
                  </a:lnTo>
                  <a:lnTo>
                    <a:pt x="228" y="872"/>
                  </a:lnTo>
                  <a:lnTo>
                    <a:pt x="209" y="884"/>
                  </a:lnTo>
                  <a:lnTo>
                    <a:pt x="197" y="902"/>
                  </a:lnTo>
                  <a:lnTo>
                    <a:pt x="179" y="914"/>
                  </a:lnTo>
                  <a:lnTo>
                    <a:pt x="160" y="927"/>
                  </a:lnTo>
                  <a:lnTo>
                    <a:pt x="148" y="945"/>
                  </a:lnTo>
                  <a:lnTo>
                    <a:pt x="129" y="957"/>
                  </a:lnTo>
                  <a:lnTo>
                    <a:pt x="111" y="970"/>
                  </a:lnTo>
                  <a:lnTo>
                    <a:pt x="99" y="988"/>
                  </a:lnTo>
                  <a:lnTo>
                    <a:pt x="80" y="1000"/>
                  </a:lnTo>
                  <a:lnTo>
                    <a:pt x="62" y="1013"/>
                  </a:lnTo>
                  <a:lnTo>
                    <a:pt x="50" y="1031"/>
                  </a:lnTo>
                  <a:lnTo>
                    <a:pt x="31" y="1043"/>
                  </a:lnTo>
                  <a:lnTo>
                    <a:pt x="13" y="1056"/>
                  </a:lnTo>
                  <a:lnTo>
                    <a:pt x="0" y="1074"/>
                  </a:lnTo>
                </a:path>
              </a:pathLst>
            </a:custGeom>
            <a:solidFill>
              <a:srgbClr val="0000FF"/>
            </a:solidFill>
            <a:ln w="9525">
              <a:solidFill>
                <a:srgbClr val="000000"/>
              </a:solidFill>
              <a:prstDash val="solid"/>
              <a:round/>
              <a:headEnd/>
              <a:tailEnd/>
            </a:ln>
          </p:spPr>
          <p:txBody>
            <a:bodyPr/>
            <a:lstStyle/>
            <a:p>
              <a:endParaRPr lang="en-US"/>
            </a:p>
          </p:txBody>
        </p:sp>
        <p:sp>
          <p:nvSpPr>
            <p:cNvPr id="315912" name="Freeform 516">
              <a:extLst>
                <a:ext uri="{FF2B5EF4-FFF2-40B4-BE49-F238E27FC236}">
                  <a16:creationId xmlns:a16="http://schemas.microsoft.com/office/drawing/2014/main" id="{E8D41C11-AF35-F449-F04E-011DA25F85DD}"/>
                </a:ext>
              </a:extLst>
            </p:cNvPr>
            <p:cNvSpPr>
              <a:spLocks/>
            </p:cNvSpPr>
            <p:nvPr/>
          </p:nvSpPr>
          <p:spPr bwMode="auto">
            <a:xfrm>
              <a:off x="2146" y="2629"/>
              <a:ext cx="1150" cy="1004"/>
            </a:xfrm>
            <a:custGeom>
              <a:avLst/>
              <a:gdLst>
                <a:gd name="T0" fmla="*/ 93 w 1230"/>
                <a:gd name="T1" fmla="*/ 7 h 1074"/>
                <a:gd name="T2" fmla="*/ 93 w 1230"/>
                <a:gd name="T3" fmla="*/ 7 h 1074"/>
                <a:gd name="T4" fmla="*/ 88 w 1230"/>
                <a:gd name="T5" fmla="*/ 7 h 1074"/>
                <a:gd name="T6" fmla="*/ 87 w 1230"/>
                <a:gd name="T7" fmla="*/ 7 h 1074"/>
                <a:gd name="T8" fmla="*/ 84 w 1230"/>
                <a:gd name="T9" fmla="*/ 10 h 1074"/>
                <a:gd name="T10" fmla="*/ 81 w 1230"/>
                <a:gd name="T11" fmla="*/ 13 h 1074"/>
                <a:gd name="T12" fmla="*/ 79 w 1230"/>
                <a:gd name="T13" fmla="*/ 15 h 1074"/>
                <a:gd name="T14" fmla="*/ 76 w 1230"/>
                <a:gd name="T15" fmla="*/ 18 h 1074"/>
                <a:gd name="T16" fmla="*/ 74 w 1230"/>
                <a:gd name="T17" fmla="*/ 20 h 1074"/>
                <a:gd name="T18" fmla="*/ 71 w 1230"/>
                <a:gd name="T19" fmla="*/ 21 h 1074"/>
                <a:gd name="T20" fmla="*/ 69 w 1230"/>
                <a:gd name="T21" fmla="*/ 24 h 1074"/>
                <a:gd name="T22" fmla="*/ 66 w 1230"/>
                <a:gd name="T23" fmla="*/ 26 h 1074"/>
                <a:gd name="T24" fmla="*/ 63 w 1230"/>
                <a:gd name="T25" fmla="*/ 28 h 1074"/>
                <a:gd name="T26" fmla="*/ 61 w 1230"/>
                <a:gd name="T27" fmla="*/ 30 h 1074"/>
                <a:gd name="T28" fmla="*/ 58 w 1230"/>
                <a:gd name="T29" fmla="*/ 32 h 1074"/>
                <a:gd name="T30" fmla="*/ 57 w 1230"/>
                <a:gd name="T31" fmla="*/ 34 h 1074"/>
                <a:gd name="T32" fmla="*/ 54 w 1230"/>
                <a:gd name="T33" fmla="*/ 36 h 1074"/>
                <a:gd name="T34" fmla="*/ 50 w 1230"/>
                <a:gd name="T35" fmla="*/ 38 h 1074"/>
                <a:gd name="T36" fmla="*/ 48 w 1230"/>
                <a:gd name="T37" fmla="*/ 41 h 1074"/>
                <a:gd name="T38" fmla="*/ 47 w 1230"/>
                <a:gd name="T39" fmla="*/ 44 h 1074"/>
                <a:gd name="T40" fmla="*/ 44 w 1230"/>
                <a:gd name="T41" fmla="*/ 47 h 1074"/>
                <a:gd name="T42" fmla="*/ 41 w 1230"/>
                <a:gd name="T43" fmla="*/ 47 h 1074"/>
                <a:gd name="T44" fmla="*/ 38 w 1230"/>
                <a:gd name="T45" fmla="*/ 50 h 1074"/>
                <a:gd name="T46" fmla="*/ 36 w 1230"/>
                <a:gd name="T47" fmla="*/ 51 h 1074"/>
                <a:gd name="T48" fmla="*/ 34 w 1230"/>
                <a:gd name="T49" fmla="*/ 54 h 1074"/>
                <a:gd name="T50" fmla="*/ 32 w 1230"/>
                <a:gd name="T51" fmla="*/ 57 h 1074"/>
                <a:gd name="T52" fmla="*/ 28 w 1230"/>
                <a:gd name="T53" fmla="*/ 58 h 1074"/>
                <a:gd name="T54" fmla="*/ 26 w 1230"/>
                <a:gd name="T55" fmla="*/ 61 h 1074"/>
                <a:gd name="T56" fmla="*/ 22 w 1230"/>
                <a:gd name="T57" fmla="*/ 63 h 1074"/>
                <a:gd name="T58" fmla="*/ 20 w 1230"/>
                <a:gd name="T59" fmla="*/ 65 h 1074"/>
                <a:gd name="T60" fmla="*/ 18 w 1230"/>
                <a:gd name="T61" fmla="*/ 67 h 1074"/>
                <a:gd name="T62" fmla="*/ 16 w 1230"/>
                <a:gd name="T63" fmla="*/ 70 h 1074"/>
                <a:gd name="T64" fmla="*/ 13 w 1230"/>
                <a:gd name="T65" fmla="*/ 71 h 1074"/>
                <a:gd name="T66" fmla="*/ 10 w 1230"/>
                <a:gd name="T67" fmla="*/ 74 h 1074"/>
                <a:gd name="T68" fmla="*/ 7 w 1230"/>
                <a:gd name="T69" fmla="*/ 76 h 1074"/>
                <a:gd name="T70" fmla="*/ 7 w 1230"/>
                <a:gd name="T71" fmla="*/ 79 h 1074"/>
                <a:gd name="T72" fmla="*/ 7 w 1230"/>
                <a:gd name="T73" fmla="*/ 81 h 1074"/>
                <a:gd name="T74" fmla="*/ 0 w 1230"/>
                <a:gd name="T75" fmla="*/ 83 h 107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230" h="1074">
                  <a:moveTo>
                    <a:pt x="1230" y="0"/>
                  </a:moveTo>
                  <a:lnTo>
                    <a:pt x="1211" y="12"/>
                  </a:lnTo>
                  <a:lnTo>
                    <a:pt x="1193" y="31"/>
                  </a:lnTo>
                  <a:lnTo>
                    <a:pt x="1181" y="43"/>
                  </a:lnTo>
                  <a:lnTo>
                    <a:pt x="1162" y="55"/>
                  </a:lnTo>
                  <a:lnTo>
                    <a:pt x="1144" y="74"/>
                  </a:lnTo>
                  <a:lnTo>
                    <a:pt x="1132" y="86"/>
                  </a:lnTo>
                  <a:lnTo>
                    <a:pt x="1113" y="98"/>
                  </a:lnTo>
                  <a:lnTo>
                    <a:pt x="1095" y="117"/>
                  </a:lnTo>
                  <a:lnTo>
                    <a:pt x="1082" y="129"/>
                  </a:lnTo>
                  <a:lnTo>
                    <a:pt x="1064" y="141"/>
                  </a:lnTo>
                  <a:lnTo>
                    <a:pt x="1045" y="160"/>
                  </a:lnTo>
                  <a:lnTo>
                    <a:pt x="1033" y="172"/>
                  </a:lnTo>
                  <a:lnTo>
                    <a:pt x="1015" y="184"/>
                  </a:lnTo>
                  <a:lnTo>
                    <a:pt x="996" y="203"/>
                  </a:lnTo>
                  <a:lnTo>
                    <a:pt x="984" y="215"/>
                  </a:lnTo>
                  <a:lnTo>
                    <a:pt x="966" y="227"/>
                  </a:lnTo>
                  <a:lnTo>
                    <a:pt x="947" y="246"/>
                  </a:lnTo>
                  <a:lnTo>
                    <a:pt x="935" y="258"/>
                  </a:lnTo>
                  <a:lnTo>
                    <a:pt x="916" y="270"/>
                  </a:lnTo>
                  <a:lnTo>
                    <a:pt x="898" y="288"/>
                  </a:lnTo>
                  <a:lnTo>
                    <a:pt x="886" y="301"/>
                  </a:lnTo>
                  <a:lnTo>
                    <a:pt x="867" y="313"/>
                  </a:lnTo>
                  <a:lnTo>
                    <a:pt x="849" y="331"/>
                  </a:lnTo>
                  <a:lnTo>
                    <a:pt x="836" y="344"/>
                  </a:lnTo>
                  <a:lnTo>
                    <a:pt x="818" y="356"/>
                  </a:lnTo>
                  <a:lnTo>
                    <a:pt x="800" y="374"/>
                  </a:lnTo>
                  <a:lnTo>
                    <a:pt x="787" y="387"/>
                  </a:lnTo>
                  <a:lnTo>
                    <a:pt x="769" y="399"/>
                  </a:lnTo>
                  <a:lnTo>
                    <a:pt x="750" y="417"/>
                  </a:lnTo>
                  <a:lnTo>
                    <a:pt x="738" y="430"/>
                  </a:lnTo>
                  <a:lnTo>
                    <a:pt x="720" y="442"/>
                  </a:lnTo>
                  <a:lnTo>
                    <a:pt x="701" y="460"/>
                  </a:lnTo>
                  <a:lnTo>
                    <a:pt x="689" y="473"/>
                  </a:lnTo>
                  <a:lnTo>
                    <a:pt x="670" y="485"/>
                  </a:lnTo>
                  <a:lnTo>
                    <a:pt x="652" y="503"/>
                  </a:lnTo>
                  <a:lnTo>
                    <a:pt x="640" y="516"/>
                  </a:lnTo>
                  <a:lnTo>
                    <a:pt x="621" y="528"/>
                  </a:lnTo>
                  <a:lnTo>
                    <a:pt x="603" y="546"/>
                  </a:lnTo>
                  <a:lnTo>
                    <a:pt x="591" y="559"/>
                  </a:lnTo>
                  <a:lnTo>
                    <a:pt x="572" y="571"/>
                  </a:lnTo>
                  <a:lnTo>
                    <a:pt x="554" y="589"/>
                  </a:lnTo>
                  <a:lnTo>
                    <a:pt x="541" y="601"/>
                  </a:lnTo>
                  <a:lnTo>
                    <a:pt x="523" y="614"/>
                  </a:lnTo>
                  <a:lnTo>
                    <a:pt x="504" y="626"/>
                  </a:lnTo>
                  <a:lnTo>
                    <a:pt x="492" y="644"/>
                  </a:lnTo>
                  <a:lnTo>
                    <a:pt x="474" y="657"/>
                  </a:lnTo>
                  <a:lnTo>
                    <a:pt x="455" y="669"/>
                  </a:lnTo>
                  <a:lnTo>
                    <a:pt x="443" y="687"/>
                  </a:lnTo>
                  <a:lnTo>
                    <a:pt x="425" y="700"/>
                  </a:lnTo>
                  <a:lnTo>
                    <a:pt x="406" y="712"/>
                  </a:lnTo>
                  <a:lnTo>
                    <a:pt x="394" y="730"/>
                  </a:lnTo>
                  <a:lnTo>
                    <a:pt x="375" y="743"/>
                  </a:lnTo>
                  <a:lnTo>
                    <a:pt x="357" y="755"/>
                  </a:lnTo>
                  <a:lnTo>
                    <a:pt x="345" y="773"/>
                  </a:lnTo>
                  <a:lnTo>
                    <a:pt x="326" y="786"/>
                  </a:lnTo>
                  <a:lnTo>
                    <a:pt x="308" y="798"/>
                  </a:lnTo>
                  <a:lnTo>
                    <a:pt x="295" y="816"/>
                  </a:lnTo>
                  <a:lnTo>
                    <a:pt x="277" y="829"/>
                  </a:lnTo>
                  <a:lnTo>
                    <a:pt x="259" y="841"/>
                  </a:lnTo>
                  <a:lnTo>
                    <a:pt x="246" y="859"/>
                  </a:lnTo>
                  <a:lnTo>
                    <a:pt x="228" y="872"/>
                  </a:lnTo>
                  <a:lnTo>
                    <a:pt x="209" y="884"/>
                  </a:lnTo>
                  <a:lnTo>
                    <a:pt x="197" y="902"/>
                  </a:lnTo>
                  <a:lnTo>
                    <a:pt x="179" y="914"/>
                  </a:lnTo>
                  <a:lnTo>
                    <a:pt x="160" y="927"/>
                  </a:lnTo>
                  <a:lnTo>
                    <a:pt x="148" y="945"/>
                  </a:lnTo>
                  <a:lnTo>
                    <a:pt x="129" y="957"/>
                  </a:lnTo>
                  <a:lnTo>
                    <a:pt x="111" y="970"/>
                  </a:lnTo>
                  <a:lnTo>
                    <a:pt x="99" y="988"/>
                  </a:lnTo>
                  <a:lnTo>
                    <a:pt x="80" y="1000"/>
                  </a:lnTo>
                  <a:lnTo>
                    <a:pt x="62" y="1013"/>
                  </a:lnTo>
                  <a:lnTo>
                    <a:pt x="50" y="1031"/>
                  </a:lnTo>
                  <a:lnTo>
                    <a:pt x="31" y="1043"/>
                  </a:lnTo>
                  <a:lnTo>
                    <a:pt x="13" y="1056"/>
                  </a:lnTo>
                  <a:lnTo>
                    <a:pt x="0" y="1074"/>
                  </a:lnTo>
                </a:path>
              </a:pathLst>
            </a:custGeom>
            <a:solidFill>
              <a:srgbClr val="0000FF"/>
            </a:solidFill>
            <a:ln w="9525">
              <a:solidFill>
                <a:srgbClr val="000000"/>
              </a:solidFill>
              <a:prstDash val="solid"/>
              <a:round/>
              <a:headEnd/>
              <a:tailEnd/>
            </a:ln>
          </p:spPr>
          <p:txBody>
            <a:bodyPr/>
            <a:lstStyle/>
            <a:p>
              <a:endParaRPr lang="en-US"/>
            </a:p>
          </p:txBody>
        </p:sp>
        <p:sp>
          <p:nvSpPr>
            <p:cNvPr id="315913" name="Freeform 517">
              <a:extLst>
                <a:ext uri="{FF2B5EF4-FFF2-40B4-BE49-F238E27FC236}">
                  <a16:creationId xmlns:a16="http://schemas.microsoft.com/office/drawing/2014/main" id="{1A8E0133-7A00-BC1A-5B1B-F700CB8A01B6}"/>
                </a:ext>
              </a:extLst>
            </p:cNvPr>
            <p:cNvSpPr>
              <a:spLocks/>
            </p:cNvSpPr>
            <p:nvPr/>
          </p:nvSpPr>
          <p:spPr bwMode="auto">
            <a:xfrm>
              <a:off x="2146" y="2629"/>
              <a:ext cx="1150" cy="1004"/>
            </a:xfrm>
            <a:custGeom>
              <a:avLst/>
              <a:gdLst>
                <a:gd name="T0" fmla="*/ 93 w 1230"/>
                <a:gd name="T1" fmla="*/ 7 h 1074"/>
                <a:gd name="T2" fmla="*/ 93 w 1230"/>
                <a:gd name="T3" fmla="*/ 7 h 1074"/>
                <a:gd name="T4" fmla="*/ 88 w 1230"/>
                <a:gd name="T5" fmla="*/ 7 h 1074"/>
                <a:gd name="T6" fmla="*/ 87 w 1230"/>
                <a:gd name="T7" fmla="*/ 7 h 1074"/>
                <a:gd name="T8" fmla="*/ 84 w 1230"/>
                <a:gd name="T9" fmla="*/ 10 h 1074"/>
                <a:gd name="T10" fmla="*/ 81 w 1230"/>
                <a:gd name="T11" fmla="*/ 13 h 1074"/>
                <a:gd name="T12" fmla="*/ 79 w 1230"/>
                <a:gd name="T13" fmla="*/ 15 h 1074"/>
                <a:gd name="T14" fmla="*/ 76 w 1230"/>
                <a:gd name="T15" fmla="*/ 18 h 1074"/>
                <a:gd name="T16" fmla="*/ 74 w 1230"/>
                <a:gd name="T17" fmla="*/ 20 h 1074"/>
                <a:gd name="T18" fmla="*/ 71 w 1230"/>
                <a:gd name="T19" fmla="*/ 21 h 1074"/>
                <a:gd name="T20" fmla="*/ 69 w 1230"/>
                <a:gd name="T21" fmla="*/ 24 h 1074"/>
                <a:gd name="T22" fmla="*/ 66 w 1230"/>
                <a:gd name="T23" fmla="*/ 26 h 1074"/>
                <a:gd name="T24" fmla="*/ 63 w 1230"/>
                <a:gd name="T25" fmla="*/ 28 h 1074"/>
                <a:gd name="T26" fmla="*/ 61 w 1230"/>
                <a:gd name="T27" fmla="*/ 30 h 1074"/>
                <a:gd name="T28" fmla="*/ 58 w 1230"/>
                <a:gd name="T29" fmla="*/ 32 h 1074"/>
                <a:gd name="T30" fmla="*/ 57 w 1230"/>
                <a:gd name="T31" fmla="*/ 34 h 1074"/>
                <a:gd name="T32" fmla="*/ 54 w 1230"/>
                <a:gd name="T33" fmla="*/ 36 h 1074"/>
                <a:gd name="T34" fmla="*/ 50 w 1230"/>
                <a:gd name="T35" fmla="*/ 38 h 1074"/>
                <a:gd name="T36" fmla="*/ 48 w 1230"/>
                <a:gd name="T37" fmla="*/ 41 h 1074"/>
                <a:gd name="T38" fmla="*/ 47 w 1230"/>
                <a:gd name="T39" fmla="*/ 44 h 1074"/>
                <a:gd name="T40" fmla="*/ 44 w 1230"/>
                <a:gd name="T41" fmla="*/ 47 h 1074"/>
                <a:gd name="T42" fmla="*/ 41 w 1230"/>
                <a:gd name="T43" fmla="*/ 47 h 1074"/>
                <a:gd name="T44" fmla="*/ 38 w 1230"/>
                <a:gd name="T45" fmla="*/ 50 h 1074"/>
                <a:gd name="T46" fmla="*/ 36 w 1230"/>
                <a:gd name="T47" fmla="*/ 51 h 1074"/>
                <a:gd name="T48" fmla="*/ 34 w 1230"/>
                <a:gd name="T49" fmla="*/ 54 h 1074"/>
                <a:gd name="T50" fmla="*/ 32 w 1230"/>
                <a:gd name="T51" fmla="*/ 57 h 1074"/>
                <a:gd name="T52" fmla="*/ 28 w 1230"/>
                <a:gd name="T53" fmla="*/ 58 h 1074"/>
                <a:gd name="T54" fmla="*/ 26 w 1230"/>
                <a:gd name="T55" fmla="*/ 61 h 1074"/>
                <a:gd name="T56" fmla="*/ 22 w 1230"/>
                <a:gd name="T57" fmla="*/ 63 h 1074"/>
                <a:gd name="T58" fmla="*/ 20 w 1230"/>
                <a:gd name="T59" fmla="*/ 65 h 1074"/>
                <a:gd name="T60" fmla="*/ 18 w 1230"/>
                <a:gd name="T61" fmla="*/ 67 h 1074"/>
                <a:gd name="T62" fmla="*/ 16 w 1230"/>
                <a:gd name="T63" fmla="*/ 70 h 1074"/>
                <a:gd name="T64" fmla="*/ 13 w 1230"/>
                <a:gd name="T65" fmla="*/ 71 h 1074"/>
                <a:gd name="T66" fmla="*/ 10 w 1230"/>
                <a:gd name="T67" fmla="*/ 74 h 1074"/>
                <a:gd name="T68" fmla="*/ 7 w 1230"/>
                <a:gd name="T69" fmla="*/ 76 h 1074"/>
                <a:gd name="T70" fmla="*/ 7 w 1230"/>
                <a:gd name="T71" fmla="*/ 79 h 1074"/>
                <a:gd name="T72" fmla="*/ 7 w 1230"/>
                <a:gd name="T73" fmla="*/ 81 h 1074"/>
                <a:gd name="T74" fmla="*/ 0 w 1230"/>
                <a:gd name="T75" fmla="*/ 83 h 107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230" h="1074">
                  <a:moveTo>
                    <a:pt x="1230" y="0"/>
                  </a:moveTo>
                  <a:lnTo>
                    <a:pt x="1211" y="12"/>
                  </a:lnTo>
                  <a:lnTo>
                    <a:pt x="1193" y="31"/>
                  </a:lnTo>
                  <a:lnTo>
                    <a:pt x="1181" y="43"/>
                  </a:lnTo>
                  <a:lnTo>
                    <a:pt x="1162" y="55"/>
                  </a:lnTo>
                  <a:lnTo>
                    <a:pt x="1144" y="74"/>
                  </a:lnTo>
                  <a:lnTo>
                    <a:pt x="1132" y="86"/>
                  </a:lnTo>
                  <a:lnTo>
                    <a:pt x="1113" y="98"/>
                  </a:lnTo>
                  <a:lnTo>
                    <a:pt x="1095" y="117"/>
                  </a:lnTo>
                  <a:lnTo>
                    <a:pt x="1082" y="129"/>
                  </a:lnTo>
                  <a:lnTo>
                    <a:pt x="1064" y="141"/>
                  </a:lnTo>
                  <a:lnTo>
                    <a:pt x="1045" y="160"/>
                  </a:lnTo>
                  <a:lnTo>
                    <a:pt x="1033" y="172"/>
                  </a:lnTo>
                  <a:lnTo>
                    <a:pt x="1015" y="184"/>
                  </a:lnTo>
                  <a:lnTo>
                    <a:pt x="996" y="203"/>
                  </a:lnTo>
                  <a:lnTo>
                    <a:pt x="984" y="215"/>
                  </a:lnTo>
                  <a:lnTo>
                    <a:pt x="966" y="227"/>
                  </a:lnTo>
                  <a:lnTo>
                    <a:pt x="947" y="246"/>
                  </a:lnTo>
                  <a:lnTo>
                    <a:pt x="935" y="258"/>
                  </a:lnTo>
                  <a:lnTo>
                    <a:pt x="916" y="270"/>
                  </a:lnTo>
                  <a:lnTo>
                    <a:pt x="898" y="288"/>
                  </a:lnTo>
                  <a:lnTo>
                    <a:pt x="886" y="301"/>
                  </a:lnTo>
                  <a:lnTo>
                    <a:pt x="867" y="313"/>
                  </a:lnTo>
                  <a:lnTo>
                    <a:pt x="849" y="331"/>
                  </a:lnTo>
                  <a:lnTo>
                    <a:pt x="836" y="344"/>
                  </a:lnTo>
                  <a:lnTo>
                    <a:pt x="818" y="356"/>
                  </a:lnTo>
                  <a:lnTo>
                    <a:pt x="800" y="374"/>
                  </a:lnTo>
                  <a:lnTo>
                    <a:pt x="787" y="387"/>
                  </a:lnTo>
                  <a:lnTo>
                    <a:pt x="769" y="399"/>
                  </a:lnTo>
                  <a:lnTo>
                    <a:pt x="750" y="417"/>
                  </a:lnTo>
                  <a:lnTo>
                    <a:pt x="738" y="430"/>
                  </a:lnTo>
                  <a:lnTo>
                    <a:pt x="720" y="442"/>
                  </a:lnTo>
                  <a:lnTo>
                    <a:pt x="701" y="460"/>
                  </a:lnTo>
                  <a:lnTo>
                    <a:pt x="689" y="473"/>
                  </a:lnTo>
                  <a:lnTo>
                    <a:pt x="670" y="485"/>
                  </a:lnTo>
                  <a:lnTo>
                    <a:pt x="652" y="503"/>
                  </a:lnTo>
                  <a:lnTo>
                    <a:pt x="640" y="516"/>
                  </a:lnTo>
                  <a:lnTo>
                    <a:pt x="621" y="528"/>
                  </a:lnTo>
                  <a:lnTo>
                    <a:pt x="603" y="546"/>
                  </a:lnTo>
                  <a:lnTo>
                    <a:pt x="591" y="559"/>
                  </a:lnTo>
                  <a:lnTo>
                    <a:pt x="572" y="571"/>
                  </a:lnTo>
                  <a:lnTo>
                    <a:pt x="554" y="589"/>
                  </a:lnTo>
                  <a:lnTo>
                    <a:pt x="541" y="601"/>
                  </a:lnTo>
                  <a:lnTo>
                    <a:pt x="523" y="614"/>
                  </a:lnTo>
                  <a:lnTo>
                    <a:pt x="504" y="626"/>
                  </a:lnTo>
                  <a:lnTo>
                    <a:pt x="492" y="644"/>
                  </a:lnTo>
                  <a:lnTo>
                    <a:pt x="474" y="657"/>
                  </a:lnTo>
                  <a:lnTo>
                    <a:pt x="455" y="669"/>
                  </a:lnTo>
                  <a:lnTo>
                    <a:pt x="443" y="687"/>
                  </a:lnTo>
                  <a:lnTo>
                    <a:pt x="425" y="700"/>
                  </a:lnTo>
                  <a:lnTo>
                    <a:pt x="406" y="712"/>
                  </a:lnTo>
                  <a:lnTo>
                    <a:pt x="394" y="730"/>
                  </a:lnTo>
                  <a:lnTo>
                    <a:pt x="375" y="743"/>
                  </a:lnTo>
                  <a:lnTo>
                    <a:pt x="357" y="755"/>
                  </a:lnTo>
                  <a:lnTo>
                    <a:pt x="345" y="773"/>
                  </a:lnTo>
                  <a:lnTo>
                    <a:pt x="326" y="786"/>
                  </a:lnTo>
                  <a:lnTo>
                    <a:pt x="308" y="798"/>
                  </a:lnTo>
                  <a:lnTo>
                    <a:pt x="295" y="816"/>
                  </a:lnTo>
                  <a:lnTo>
                    <a:pt x="277" y="829"/>
                  </a:lnTo>
                  <a:lnTo>
                    <a:pt x="259" y="841"/>
                  </a:lnTo>
                  <a:lnTo>
                    <a:pt x="246" y="859"/>
                  </a:lnTo>
                  <a:lnTo>
                    <a:pt x="228" y="872"/>
                  </a:lnTo>
                  <a:lnTo>
                    <a:pt x="209" y="884"/>
                  </a:lnTo>
                  <a:lnTo>
                    <a:pt x="197" y="902"/>
                  </a:lnTo>
                  <a:lnTo>
                    <a:pt x="179" y="914"/>
                  </a:lnTo>
                  <a:lnTo>
                    <a:pt x="160" y="927"/>
                  </a:lnTo>
                  <a:lnTo>
                    <a:pt x="148" y="945"/>
                  </a:lnTo>
                  <a:lnTo>
                    <a:pt x="129" y="957"/>
                  </a:lnTo>
                  <a:lnTo>
                    <a:pt x="111" y="970"/>
                  </a:lnTo>
                  <a:lnTo>
                    <a:pt x="99" y="988"/>
                  </a:lnTo>
                  <a:lnTo>
                    <a:pt x="80" y="1000"/>
                  </a:lnTo>
                  <a:lnTo>
                    <a:pt x="62" y="1013"/>
                  </a:lnTo>
                  <a:lnTo>
                    <a:pt x="50" y="1031"/>
                  </a:lnTo>
                  <a:lnTo>
                    <a:pt x="31" y="1043"/>
                  </a:lnTo>
                  <a:lnTo>
                    <a:pt x="13" y="1056"/>
                  </a:lnTo>
                  <a:lnTo>
                    <a:pt x="0" y="1074"/>
                  </a:lnTo>
                </a:path>
              </a:pathLst>
            </a:custGeom>
            <a:solidFill>
              <a:srgbClr val="0000FF"/>
            </a:solidFill>
            <a:ln w="9525">
              <a:solidFill>
                <a:srgbClr val="000000"/>
              </a:solidFill>
              <a:prstDash val="solid"/>
              <a:round/>
              <a:headEnd/>
              <a:tailEnd/>
            </a:ln>
          </p:spPr>
          <p:txBody>
            <a:bodyPr/>
            <a:lstStyle/>
            <a:p>
              <a:endParaRPr lang="en-US"/>
            </a:p>
          </p:txBody>
        </p:sp>
        <p:sp>
          <p:nvSpPr>
            <p:cNvPr id="315914" name="Freeform 518">
              <a:extLst>
                <a:ext uri="{FF2B5EF4-FFF2-40B4-BE49-F238E27FC236}">
                  <a16:creationId xmlns:a16="http://schemas.microsoft.com/office/drawing/2014/main" id="{0032C3CE-BF34-FCB1-3E4F-12D5906D0BFA}"/>
                </a:ext>
              </a:extLst>
            </p:cNvPr>
            <p:cNvSpPr>
              <a:spLocks/>
            </p:cNvSpPr>
            <p:nvPr/>
          </p:nvSpPr>
          <p:spPr bwMode="auto">
            <a:xfrm>
              <a:off x="2146" y="2629"/>
              <a:ext cx="1150" cy="1004"/>
            </a:xfrm>
            <a:custGeom>
              <a:avLst/>
              <a:gdLst>
                <a:gd name="T0" fmla="*/ 93 w 1230"/>
                <a:gd name="T1" fmla="*/ 7 h 1074"/>
                <a:gd name="T2" fmla="*/ 93 w 1230"/>
                <a:gd name="T3" fmla="*/ 7 h 1074"/>
                <a:gd name="T4" fmla="*/ 88 w 1230"/>
                <a:gd name="T5" fmla="*/ 7 h 1074"/>
                <a:gd name="T6" fmla="*/ 87 w 1230"/>
                <a:gd name="T7" fmla="*/ 7 h 1074"/>
                <a:gd name="T8" fmla="*/ 84 w 1230"/>
                <a:gd name="T9" fmla="*/ 10 h 1074"/>
                <a:gd name="T10" fmla="*/ 81 w 1230"/>
                <a:gd name="T11" fmla="*/ 13 h 1074"/>
                <a:gd name="T12" fmla="*/ 79 w 1230"/>
                <a:gd name="T13" fmla="*/ 15 h 1074"/>
                <a:gd name="T14" fmla="*/ 76 w 1230"/>
                <a:gd name="T15" fmla="*/ 18 h 1074"/>
                <a:gd name="T16" fmla="*/ 74 w 1230"/>
                <a:gd name="T17" fmla="*/ 20 h 1074"/>
                <a:gd name="T18" fmla="*/ 71 w 1230"/>
                <a:gd name="T19" fmla="*/ 21 h 1074"/>
                <a:gd name="T20" fmla="*/ 69 w 1230"/>
                <a:gd name="T21" fmla="*/ 24 h 1074"/>
                <a:gd name="T22" fmla="*/ 66 w 1230"/>
                <a:gd name="T23" fmla="*/ 26 h 1074"/>
                <a:gd name="T24" fmla="*/ 63 w 1230"/>
                <a:gd name="T25" fmla="*/ 28 h 1074"/>
                <a:gd name="T26" fmla="*/ 61 w 1230"/>
                <a:gd name="T27" fmla="*/ 30 h 1074"/>
                <a:gd name="T28" fmla="*/ 58 w 1230"/>
                <a:gd name="T29" fmla="*/ 32 h 1074"/>
                <a:gd name="T30" fmla="*/ 57 w 1230"/>
                <a:gd name="T31" fmla="*/ 34 h 1074"/>
                <a:gd name="T32" fmla="*/ 54 w 1230"/>
                <a:gd name="T33" fmla="*/ 36 h 1074"/>
                <a:gd name="T34" fmla="*/ 50 w 1230"/>
                <a:gd name="T35" fmla="*/ 38 h 1074"/>
                <a:gd name="T36" fmla="*/ 48 w 1230"/>
                <a:gd name="T37" fmla="*/ 41 h 1074"/>
                <a:gd name="T38" fmla="*/ 47 w 1230"/>
                <a:gd name="T39" fmla="*/ 44 h 1074"/>
                <a:gd name="T40" fmla="*/ 44 w 1230"/>
                <a:gd name="T41" fmla="*/ 47 h 1074"/>
                <a:gd name="T42" fmla="*/ 41 w 1230"/>
                <a:gd name="T43" fmla="*/ 47 h 1074"/>
                <a:gd name="T44" fmla="*/ 38 w 1230"/>
                <a:gd name="T45" fmla="*/ 50 h 1074"/>
                <a:gd name="T46" fmla="*/ 36 w 1230"/>
                <a:gd name="T47" fmla="*/ 51 h 1074"/>
                <a:gd name="T48" fmla="*/ 34 w 1230"/>
                <a:gd name="T49" fmla="*/ 54 h 1074"/>
                <a:gd name="T50" fmla="*/ 32 w 1230"/>
                <a:gd name="T51" fmla="*/ 57 h 1074"/>
                <a:gd name="T52" fmla="*/ 28 w 1230"/>
                <a:gd name="T53" fmla="*/ 58 h 1074"/>
                <a:gd name="T54" fmla="*/ 26 w 1230"/>
                <a:gd name="T55" fmla="*/ 61 h 1074"/>
                <a:gd name="T56" fmla="*/ 22 w 1230"/>
                <a:gd name="T57" fmla="*/ 63 h 1074"/>
                <a:gd name="T58" fmla="*/ 20 w 1230"/>
                <a:gd name="T59" fmla="*/ 65 h 1074"/>
                <a:gd name="T60" fmla="*/ 18 w 1230"/>
                <a:gd name="T61" fmla="*/ 67 h 1074"/>
                <a:gd name="T62" fmla="*/ 16 w 1230"/>
                <a:gd name="T63" fmla="*/ 70 h 1074"/>
                <a:gd name="T64" fmla="*/ 13 w 1230"/>
                <a:gd name="T65" fmla="*/ 71 h 1074"/>
                <a:gd name="T66" fmla="*/ 10 w 1230"/>
                <a:gd name="T67" fmla="*/ 74 h 1074"/>
                <a:gd name="T68" fmla="*/ 7 w 1230"/>
                <a:gd name="T69" fmla="*/ 76 h 1074"/>
                <a:gd name="T70" fmla="*/ 7 w 1230"/>
                <a:gd name="T71" fmla="*/ 79 h 1074"/>
                <a:gd name="T72" fmla="*/ 7 w 1230"/>
                <a:gd name="T73" fmla="*/ 81 h 1074"/>
                <a:gd name="T74" fmla="*/ 0 w 1230"/>
                <a:gd name="T75" fmla="*/ 83 h 107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230" h="1074">
                  <a:moveTo>
                    <a:pt x="1230" y="0"/>
                  </a:moveTo>
                  <a:lnTo>
                    <a:pt x="1211" y="12"/>
                  </a:lnTo>
                  <a:lnTo>
                    <a:pt x="1193" y="31"/>
                  </a:lnTo>
                  <a:lnTo>
                    <a:pt x="1181" y="43"/>
                  </a:lnTo>
                  <a:lnTo>
                    <a:pt x="1162" y="55"/>
                  </a:lnTo>
                  <a:lnTo>
                    <a:pt x="1144" y="74"/>
                  </a:lnTo>
                  <a:lnTo>
                    <a:pt x="1132" y="86"/>
                  </a:lnTo>
                  <a:lnTo>
                    <a:pt x="1113" y="98"/>
                  </a:lnTo>
                  <a:lnTo>
                    <a:pt x="1095" y="117"/>
                  </a:lnTo>
                  <a:lnTo>
                    <a:pt x="1082" y="129"/>
                  </a:lnTo>
                  <a:lnTo>
                    <a:pt x="1064" y="141"/>
                  </a:lnTo>
                  <a:lnTo>
                    <a:pt x="1045" y="160"/>
                  </a:lnTo>
                  <a:lnTo>
                    <a:pt x="1033" y="172"/>
                  </a:lnTo>
                  <a:lnTo>
                    <a:pt x="1015" y="184"/>
                  </a:lnTo>
                  <a:lnTo>
                    <a:pt x="996" y="203"/>
                  </a:lnTo>
                  <a:lnTo>
                    <a:pt x="984" y="215"/>
                  </a:lnTo>
                  <a:lnTo>
                    <a:pt x="966" y="227"/>
                  </a:lnTo>
                  <a:lnTo>
                    <a:pt x="947" y="246"/>
                  </a:lnTo>
                  <a:lnTo>
                    <a:pt x="935" y="258"/>
                  </a:lnTo>
                  <a:lnTo>
                    <a:pt x="916" y="270"/>
                  </a:lnTo>
                  <a:lnTo>
                    <a:pt x="898" y="288"/>
                  </a:lnTo>
                  <a:lnTo>
                    <a:pt x="886" y="301"/>
                  </a:lnTo>
                  <a:lnTo>
                    <a:pt x="867" y="313"/>
                  </a:lnTo>
                  <a:lnTo>
                    <a:pt x="849" y="331"/>
                  </a:lnTo>
                  <a:lnTo>
                    <a:pt x="836" y="344"/>
                  </a:lnTo>
                  <a:lnTo>
                    <a:pt x="818" y="356"/>
                  </a:lnTo>
                  <a:lnTo>
                    <a:pt x="800" y="374"/>
                  </a:lnTo>
                  <a:lnTo>
                    <a:pt x="787" y="387"/>
                  </a:lnTo>
                  <a:lnTo>
                    <a:pt x="769" y="399"/>
                  </a:lnTo>
                  <a:lnTo>
                    <a:pt x="750" y="417"/>
                  </a:lnTo>
                  <a:lnTo>
                    <a:pt x="738" y="430"/>
                  </a:lnTo>
                  <a:lnTo>
                    <a:pt x="720" y="442"/>
                  </a:lnTo>
                  <a:lnTo>
                    <a:pt x="701" y="460"/>
                  </a:lnTo>
                  <a:lnTo>
                    <a:pt x="689" y="473"/>
                  </a:lnTo>
                  <a:lnTo>
                    <a:pt x="670" y="485"/>
                  </a:lnTo>
                  <a:lnTo>
                    <a:pt x="652" y="503"/>
                  </a:lnTo>
                  <a:lnTo>
                    <a:pt x="640" y="516"/>
                  </a:lnTo>
                  <a:lnTo>
                    <a:pt x="621" y="528"/>
                  </a:lnTo>
                  <a:lnTo>
                    <a:pt x="603" y="546"/>
                  </a:lnTo>
                  <a:lnTo>
                    <a:pt x="591" y="559"/>
                  </a:lnTo>
                  <a:lnTo>
                    <a:pt x="572" y="571"/>
                  </a:lnTo>
                  <a:lnTo>
                    <a:pt x="554" y="589"/>
                  </a:lnTo>
                  <a:lnTo>
                    <a:pt x="541" y="601"/>
                  </a:lnTo>
                  <a:lnTo>
                    <a:pt x="523" y="614"/>
                  </a:lnTo>
                  <a:lnTo>
                    <a:pt x="504" y="626"/>
                  </a:lnTo>
                  <a:lnTo>
                    <a:pt x="492" y="644"/>
                  </a:lnTo>
                  <a:lnTo>
                    <a:pt x="474" y="657"/>
                  </a:lnTo>
                  <a:lnTo>
                    <a:pt x="455" y="669"/>
                  </a:lnTo>
                  <a:lnTo>
                    <a:pt x="443" y="687"/>
                  </a:lnTo>
                  <a:lnTo>
                    <a:pt x="425" y="700"/>
                  </a:lnTo>
                  <a:lnTo>
                    <a:pt x="406" y="712"/>
                  </a:lnTo>
                  <a:lnTo>
                    <a:pt x="394" y="730"/>
                  </a:lnTo>
                  <a:lnTo>
                    <a:pt x="375" y="743"/>
                  </a:lnTo>
                  <a:lnTo>
                    <a:pt x="357" y="755"/>
                  </a:lnTo>
                  <a:lnTo>
                    <a:pt x="345" y="773"/>
                  </a:lnTo>
                  <a:lnTo>
                    <a:pt x="326" y="786"/>
                  </a:lnTo>
                  <a:lnTo>
                    <a:pt x="308" y="798"/>
                  </a:lnTo>
                  <a:lnTo>
                    <a:pt x="295" y="816"/>
                  </a:lnTo>
                  <a:lnTo>
                    <a:pt x="277" y="829"/>
                  </a:lnTo>
                  <a:lnTo>
                    <a:pt x="259" y="841"/>
                  </a:lnTo>
                  <a:lnTo>
                    <a:pt x="246" y="859"/>
                  </a:lnTo>
                  <a:lnTo>
                    <a:pt x="228" y="872"/>
                  </a:lnTo>
                  <a:lnTo>
                    <a:pt x="209" y="884"/>
                  </a:lnTo>
                  <a:lnTo>
                    <a:pt x="197" y="902"/>
                  </a:lnTo>
                  <a:lnTo>
                    <a:pt x="179" y="914"/>
                  </a:lnTo>
                  <a:lnTo>
                    <a:pt x="160" y="927"/>
                  </a:lnTo>
                  <a:lnTo>
                    <a:pt x="148" y="945"/>
                  </a:lnTo>
                  <a:lnTo>
                    <a:pt x="129" y="957"/>
                  </a:lnTo>
                  <a:lnTo>
                    <a:pt x="111" y="970"/>
                  </a:lnTo>
                  <a:lnTo>
                    <a:pt x="99" y="988"/>
                  </a:lnTo>
                  <a:lnTo>
                    <a:pt x="80" y="1000"/>
                  </a:lnTo>
                  <a:lnTo>
                    <a:pt x="62" y="1013"/>
                  </a:lnTo>
                  <a:lnTo>
                    <a:pt x="50" y="1031"/>
                  </a:lnTo>
                  <a:lnTo>
                    <a:pt x="31" y="1043"/>
                  </a:lnTo>
                  <a:lnTo>
                    <a:pt x="13" y="1056"/>
                  </a:lnTo>
                  <a:lnTo>
                    <a:pt x="0" y="1074"/>
                  </a:lnTo>
                </a:path>
              </a:pathLst>
            </a:custGeom>
            <a:solidFill>
              <a:srgbClr val="0000FF"/>
            </a:solidFill>
            <a:ln w="9525">
              <a:solidFill>
                <a:srgbClr val="000000"/>
              </a:solidFill>
              <a:prstDash val="solid"/>
              <a:round/>
              <a:headEnd/>
              <a:tailEnd/>
            </a:ln>
          </p:spPr>
          <p:txBody>
            <a:bodyPr/>
            <a:lstStyle/>
            <a:p>
              <a:endParaRPr lang="en-US"/>
            </a:p>
          </p:txBody>
        </p:sp>
        <p:sp>
          <p:nvSpPr>
            <p:cNvPr id="315915" name="Freeform 519">
              <a:extLst>
                <a:ext uri="{FF2B5EF4-FFF2-40B4-BE49-F238E27FC236}">
                  <a16:creationId xmlns:a16="http://schemas.microsoft.com/office/drawing/2014/main" id="{72B92C4D-6D14-2751-5611-68A0A20CA591}"/>
                </a:ext>
              </a:extLst>
            </p:cNvPr>
            <p:cNvSpPr>
              <a:spLocks/>
            </p:cNvSpPr>
            <p:nvPr/>
          </p:nvSpPr>
          <p:spPr bwMode="auto">
            <a:xfrm>
              <a:off x="2146" y="2629"/>
              <a:ext cx="1150" cy="1004"/>
            </a:xfrm>
            <a:custGeom>
              <a:avLst/>
              <a:gdLst>
                <a:gd name="T0" fmla="*/ 93 w 1230"/>
                <a:gd name="T1" fmla="*/ 7 h 1074"/>
                <a:gd name="T2" fmla="*/ 93 w 1230"/>
                <a:gd name="T3" fmla="*/ 7 h 1074"/>
                <a:gd name="T4" fmla="*/ 88 w 1230"/>
                <a:gd name="T5" fmla="*/ 7 h 1074"/>
                <a:gd name="T6" fmla="*/ 87 w 1230"/>
                <a:gd name="T7" fmla="*/ 7 h 1074"/>
                <a:gd name="T8" fmla="*/ 84 w 1230"/>
                <a:gd name="T9" fmla="*/ 10 h 1074"/>
                <a:gd name="T10" fmla="*/ 81 w 1230"/>
                <a:gd name="T11" fmla="*/ 13 h 1074"/>
                <a:gd name="T12" fmla="*/ 79 w 1230"/>
                <a:gd name="T13" fmla="*/ 15 h 1074"/>
                <a:gd name="T14" fmla="*/ 76 w 1230"/>
                <a:gd name="T15" fmla="*/ 18 h 1074"/>
                <a:gd name="T16" fmla="*/ 74 w 1230"/>
                <a:gd name="T17" fmla="*/ 20 h 1074"/>
                <a:gd name="T18" fmla="*/ 71 w 1230"/>
                <a:gd name="T19" fmla="*/ 21 h 1074"/>
                <a:gd name="T20" fmla="*/ 69 w 1230"/>
                <a:gd name="T21" fmla="*/ 24 h 1074"/>
                <a:gd name="T22" fmla="*/ 66 w 1230"/>
                <a:gd name="T23" fmla="*/ 26 h 1074"/>
                <a:gd name="T24" fmla="*/ 63 w 1230"/>
                <a:gd name="T25" fmla="*/ 28 h 1074"/>
                <a:gd name="T26" fmla="*/ 61 w 1230"/>
                <a:gd name="T27" fmla="*/ 30 h 1074"/>
                <a:gd name="T28" fmla="*/ 58 w 1230"/>
                <a:gd name="T29" fmla="*/ 32 h 1074"/>
                <a:gd name="T30" fmla="*/ 57 w 1230"/>
                <a:gd name="T31" fmla="*/ 34 h 1074"/>
                <a:gd name="T32" fmla="*/ 54 w 1230"/>
                <a:gd name="T33" fmla="*/ 36 h 1074"/>
                <a:gd name="T34" fmla="*/ 50 w 1230"/>
                <a:gd name="T35" fmla="*/ 38 h 1074"/>
                <a:gd name="T36" fmla="*/ 48 w 1230"/>
                <a:gd name="T37" fmla="*/ 41 h 1074"/>
                <a:gd name="T38" fmla="*/ 47 w 1230"/>
                <a:gd name="T39" fmla="*/ 44 h 1074"/>
                <a:gd name="T40" fmla="*/ 44 w 1230"/>
                <a:gd name="T41" fmla="*/ 47 h 1074"/>
                <a:gd name="T42" fmla="*/ 41 w 1230"/>
                <a:gd name="T43" fmla="*/ 47 h 1074"/>
                <a:gd name="T44" fmla="*/ 38 w 1230"/>
                <a:gd name="T45" fmla="*/ 50 h 1074"/>
                <a:gd name="T46" fmla="*/ 36 w 1230"/>
                <a:gd name="T47" fmla="*/ 51 h 1074"/>
                <a:gd name="T48" fmla="*/ 34 w 1230"/>
                <a:gd name="T49" fmla="*/ 54 h 1074"/>
                <a:gd name="T50" fmla="*/ 32 w 1230"/>
                <a:gd name="T51" fmla="*/ 57 h 1074"/>
                <a:gd name="T52" fmla="*/ 28 w 1230"/>
                <a:gd name="T53" fmla="*/ 58 h 1074"/>
                <a:gd name="T54" fmla="*/ 26 w 1230"/>
                <a:gd name="T55" fmla="*/ 61 h 1074"/>
                <a:gd name="T56" fmla="*/ 22 w 1230"/>
                <a:gd name="T57" fmla="*/ 63 h 1074"/>
                <a:gd name="T58" fmla="*/ 20 w 1230"/>
                <a:gd name="T59" fmla="*/ 65 h 1074"/>
                <a:gd name="T60" fmla="*/ 18 w 1230"/>
                <a:gd name="T61" fmla="*/ 67 h 1074"/>
                <a:gd name="T62" fmla="*/ 16 w 1230"/>
                <a:gd name="T63" fmla="*/ 70 h 1074"/>
                <a:gd name="T64" fmla="*/ 13 w 1230"/>
                <a:gd name="T65" fmla="*/ 71 h 1074"/>
                <a:gd name="T66" fmla="*/ 10 w 1230"/>
                <a:gd name="T67" fmla="*/ 74 h 1074"/>
                <a:gd name="T68" fmla="*/ 7 w 1230"/>
                <a:gd name="T69" fmla="*/ 76 h 1074"/>
                <a:gd name="T70" fmla="*/ 7 w 1230"/>
                <a:gd name="T71" fmla="*/ 79 h 1074"/>
                <a:gd name="T72" fmla="*/ 7 w 1230"/>
                <a:gd name="T73" fmla="*/ 81 h 1074"/>
                <a:gd name="T74" fmla="*/ 0 w 1230"/>
                <a:gd name="T75" fmla="*/ 83 h 107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230" h="1074">
                  <a:moveTo>
                    <a:pt x="1230" y="0"/>
                  </a:moveTo>
                  <a:lnTo>
                    <a:pt x="1211" y="12"/>
                  </a:lnTo>
                  <a:lnTo>
                    <a:pt x="1193" y="31"/>
                  </a:lnTo>
                  <a:lnTo>
                    <a:pt x="1181" y="43"/>
                  </a:lnTo>
                  <a:lnTo>
                    <a:pt x="1162" y="55"/>
                  </a:lnTo>
                  <a:lnTo>
                    <a:pt x="1144" y="74"/>
                  </a:lnTo>
                  <a:lnTo>
                    <a:pt x="1132" y="86"/>
                  </a:lnTo>
                  <a:lnTo>
                    <a:pt x="1113" y="98"/>
                  </a:lnTo>
                  <a:lnTo>
                    <a:pt x="1095" y="117"/>
                  </a:lnTo>
                  <a:lnTo>
                    <a:pt x="1082" y="129"/>
                  </a:lnTo>
                  <a:lnTo>
                    <a:pt x="1064" y="141"/>
                  </a:lnTo>
                  <a:lnTo>
                    <a:pt x="1045" y="160"/>
                  </a:lnTo>
                  <a:lnTo>
                    <a:pt x="1033" y="172"/>
                  </a:lnTo>
                  <a:lnTo>
                    <a:pt x="1015" y="184"/>
                  </a:lnTo>
                  <a:lnTo>
                    <a:pt x="996" y="203"/>
                  </a:lnTo>
                  <a:lnTo>
                    <a:pt x="984" y="215"/>
                  </a:lnTo>
                  <a:lnTo>
                    <a:pt x="966" y="227"/>
                  </a:lnTo>
                  <a:lnTo>
                    <a:pt x="947" y="246"/>
                  </a:lnTo>
                  <a:lnTo>
                    <a:pt x="935" y="258"/>
                  </a:lnTo>
                  <a:lnTo>
                    <a:pt x="916" y="270"/>
                  </a:lnTo>
                  <a:lnTo>
                    <a:pt x="898" y="288"/>
                  </a:lnTo>
                  <a:lnTo>
                    <a:pt x="886" y="301"/>
                  </a:lnTo>
                  <a:lnTo>
                    <a:pt x="867" y="313"/>
                  </a:lnTo>
                  <a:lnTo>
                    <a:pt x="849" y="331"/>
                  </a:lnTo>
                  <a:lnTo>
                    <a:pt x="836" y="344"/>
                  </a:lnTo>
                  <a:lnTo>
                    <a:pt x="818" y="356"/>
                  </a:lnTo>
                  <a:lnTo>
                    <a:pt x="800" y="374"/>
                  </a:lnTo>
                  <a:lnTo>
                    <a:pt x="787" y="387"/>
                  </a:lnTo>
                  <a:lnTo>
                    <a:pt x="769" y="399"/>
                  </a:lnTo>
                  <a:lnTo>
                    <a:pt x="750" y="417"/>
                  </a:lnTo>
                  <a:lnTo>
                    <a:pt x="738" y="430"/>
                  </a:lnTo>
                  <a:lnTo>
                    <a:pt x="720" y="442"/>
                  </a:lnTo>
                  <a:lnTo>
                    <a:pt x="701" y="460"/>
                  </a:lnTo>
                  <a:lnTo>
                    <a:pt x="689" y="473"/>
                  </a:lnTo>
                  <a:lnTo>
                    <a:pt x="670" y="485"/>
                  </a:lnTo>
                  <a:lnTo>
                    <a:pt x="652" y="503"/>
                  </a:lnTo>
                  <a:lnTo>
                    <a:pt x="640" y="516"/>
                  </a:lnTo>
                  <a:lnTo>
                    <a:pt x="621" y="528"/>
                  </a:lnTo>
                  <a:lnTo>
                    <a:pt x="603" y="546"/>
                  </a:lnTo>
                  <a:lnTo>
                    <a:pt x="591" y="559"/>
                  </a:lnTo>
                  <a:lnTo>
                    <a:pt x="572" y="571"/>
                  </a:lnTo>
                  <a:lnTo>
                    <a:pt x="554" y="589"/>
                  </a:lnTo>
                  <a:lnTo>
                    <a:pt x="541" y="601"/>
                  </a:lnTo>
                  <a:lnTo>
                    <a:pt x="523" y="614"/>
                  </a:lnTo>
                  <a:lnTo>
                    <a:pt x="504" y="626"/>
                  </a:lnTo>
                  <a:lnTo>
                    <a:pt x="492" y="644"/>
                  </a:lnTo>
                  <a:lnTo>
                    <a:pt x="474" y="657"/>
                  </a:lnTo>
                  <a:lnTo>
                    <a:pt x="455" y="669"/>
                  </a:lnTo>
                  <a:lnTo>
                    <a:pt x="443" y="687"/>
                  </a:lnTo>
                  <a:lnTo>
                    <a:pt x="425" y="700"/>
                  </a:lnTo>
                  <a:lnTo>
                    <a:pt x="406" y="712"/>
                  </a:lnTo>
                  <a:lnTo>
                    <a:pt x="394" y="730"/>
                  </a:lnTo>
                  <a:lnTo>
                    <a:pt x="375" y="743"/>
                  </a:lnTo>
                  <a:lnTo>
                    <a:pt x="357" y="755"/>
                  </a:lnTo>
                  <a:lnTo>
                    <a:pt x="345" y="773"/>
                  </a:lnTo>
                  <a:lnTo>
                    <a:pt x="326" y="786"/>
                  </a:lnTo>
                  <a:lnTo>
                    <a:pt x="308" y="798"/>
                  </a:lnTo>
                  <a:lnTo>
                    <a:pt x="295" y="816"/>
                  </a:lnTo>
                  <a:lnTo>
                    <a:pt x="277" y="829"/>
                  </a:lnTo>
                  <a:lnTo>
                    <a:pt x="259" y="841"/>
                  </a:lnTo>
                  <a:lnTo>
                    <a:pt x="246" y="859"/>
                  </a:lnTo>
                  <a:lnTo>
                    <a:pt x="228" y="872"/>
                  </a:lnTo>
                  <a:lnTo>
                    <a:pt x="209" y="884"/>
                  </a:lnTo>
                  <a:lnTo>
                    <a:pt x="197" y="902"/>
                  </a:lnTo>
                  <a:lnTo>
                    <a:pt x="179" y="914"/>
                  </a:lnTo>
                  <a:lnTo>
                    <a:pt x="160" y="927"/>
                  </a:lnTo>
                  <a:lnTo>
                    <a:pt x="148" y="945"/>
                  </a:lnTo>
                  <a:lnTo>
                    <a:pt x="129" y="957"/>
                  </a:lnTo>
                  <a:lnTo>
                    <a:pt x="111" y="970"/>
                  </a:lnTo>
                  <a:lnTo>
                    <a:pt x="99" y="988"/>
                  </a:lnTo>
                  <a:lnTo>
                    <a:pt x="80" y="1000"/>
                  </a:lnTo>
                  <a:lnTo>
                    <a:pt x="62" y="1013"/>
                  </a:lnTo>
                  <a:lnTo>
                    <a:pt x="50" y="1031"/>
                  </a:lnTo>
                  <a:lnTo>
                    <a:pt x="31" y="1043"/>
                  </a:lnTo>
                  <a:lnTo>
                    <a:pt x="13" y="1056"/>
                  </a:lnTo>
                  <a:lnTo>
                    <a:pt x="0" y="1074"/>
                  </a:lnTo>
                </a:path>
              </a:pathLst>
            </a:custGeom>
            <a:solidFill>
              <a:srgbClr val="0000FF"/>
            </a:solidFill>
            <a:ln w="9525">
              <a:solidFill>
                <a:srgbClr val="000000"/>
              </a:solidFill>
              <a:prstDash val="solid"/>
              <a:round/>
              <a:headEnd/>
              <a:tailEnd/>
            </a:ln>
          </p:spPr>
          <p:txBody>
            <a:bodyPr/>
            <a:lstStyle/>
            <a:p>
              <a:endParaRPr lang="en-US"/>
            </a:p>
          </p:txBody>
        </p:sp>
        <p:sp>
          <p:nvSpPr>
            <p:cNvPr id="315916" name="Freeform 520">
              <a:extLst>
                <a:ext uri="{FF2B5EF4-FFF2-40B4-BE49-F238E27FC236}">
                  <a16:creationId xmlns:a16="http://schemas.microsoft.com/office/drawing/2014/main" id="{2B1CEB07-D61C-B575-86AD-481DC2F07799}"/>
                </a:ext>
              </a:extLst>
            </p:cNvPr>
            <p:cNvSpPr>
              <a:spLocks/>
            </p:cNvSpPr>
            <p:nvPr/>
          </p:nvSpPr>
          <p:spPr bwMode="auto">
            <a:xfrm>
              <a:off x="2146" y="2629"/>
              <a:ext cx="1150" cy="1004"/>
            </a:xfrm>
            <a:custGeom>
              <a:avLst/>
              <a:gdLst>
                <a:gd name="T0" fmla="*/ 93 w 1230"/>
                <a:gd name="T1" fmla="*/ 7 h 1074"/>
                <a:gd name="T2" fmla="*/ 93 w 1230"/>
                <a:gd name="T3" fmla="*/ 7 h 1074"/>
                <a:gd name="T4" fmla="*/ 88 w 1230"/>
                <a:gd name="T5" fmla="*/ 7 h 1074"/>
                <a:gd name="T6" fmla="*/ 87 w 1230"/>
                <a:gd name="T7" fmla="*/ 7 h 1074"/>
                <a:gd name="T8" fmla="*/ 84 w 1230"/>
                <a:gd name="T9" fmla="*/ 10 h 1074"/>
                <a:gd name="T10" fmla="*/ 81 w 1230"/>
                <a:gd name="T11" fmla="*/ 13 h 1074"/>
                <a:gd name="T12" fmla="*/ 79 w 1230"/>
                <a:gd name="T13" fmla="*/ 15 h 1074"/>
                <a:gd name="T14" fmla="*/ 76 w 1230"/>
                <a:gd name="T15" fmla="*/ 18 h 1074"/>
                <a:gd name="T16" fmla="*/ 74 w 1230"/>
                <a:gd name="T17" fmla="*/ 20 h 1074"/>
                <a:gd name="T18" fmla="*/ 71 w 1230"/>
                <a:gd name="T19" fmla="*/ 21 h 1074"/>
                <a:gd name="T20" fmla="*/ 69 w 1230"/>
                <a:gd name="T21" fmla="*/ 24 h 1074"/>
                <a:gd name="T22" fmla="*/ 66 w 1230"/>
                <a:gd name="T23" fmla="*/ 26 h 1074"/>
                <a:gd name="T24" fmla="*/ 63 w 1230"/>
                <a:gd name="T25" fmla="*/ 28 h 1074"/>
                <a:gd name="T26" fmla="*/ 61 w 1230"/>
                <a:gd name="T27" fmla="*/ 30 h 1074"/>
                <a:gd name="T28" fmla="*/ 58 w 1230"/>
                <a:gd name="T29" fmla="*/ 32 h 1074"/>
                <a:gd name="T30" fmla="*/ 57 w 1230"/>
                <a:gd name="T31" fmla="*/ 34 h 1074"/>
                <a:gd name="T32" fmla="*/ 54 w 1230"/>
                <a:gd name="T33" fmla="*/ 36 h 1074"/>
                <a:gd name="T34" fmla="*/ 50 w 1230"/>
                <a:gd name="T35" fmla="*/ 38 h 1074"/>
                <a:gd name="T36" fmla="*/ 48 w 1230"/>
                <a:gd name="T37" fmla="*/ 41 h 1074"/>
                <a:gd name="T38" fmla="*/ 47 w 1230"/>
                <a:gd name="T39" fmla="*/ 44 h 1074"/>
                <a:gd name="T40" fmla="*/ 44 w 1230"/>
                <a:gd name="T41" fmla="*/ 47 h 1074"/>
                <a:gd name="T42" fmla="*/ 41 w 1230"/>
                <a:gd name="T43" fmla="*/ 47 h 1074"/>
                <a:gd name="T44" fmla="*/ 38 w 1230"/>
                <a:gd name="T45" fmla="*/ 50 h 1074"/>
                <a:gd name="T46" fmla="*/ 36 w 1230"/>
                <a:gd name="T47" fmla="*/ 51 h 1074"/>
                <a:gd name="T48" fmla="*/ 34 w 1230"/>
                <a:gd name="T49" fmla="*/ 54 h 1074"/>
                <a:gd name="T50" fmla="*/ 32 w 1230"/>
                <a:gd name="T51" fmla="*/ 57 h 1074"/>
                <a:gd name="T52" fmla="*/ 28 w 1230"/>
                <a:gd name="T53" fmla="*/ 58 h 1074"/>
                <a:gd name="T54" fmla="*/ 26 w 1230"/>
                <a:gd name="T55" fmla="*/ 61 h 1074"/>
                <a:gd name="T56" fmla="*/ 22 w 1230"/>
                <a:gd name="T57" fmla="*/ 63 h 1074"/>
                <a:gd name="T58" fmla="*/ 20 w 1230"/>
                <a:gd name="T59" fmla="*/ 65 h 1074"/>
                <a:gd name="T60" fmla="*/ 18 w 1230"/>
                <a:gd name="T61" fmla="*/ 67 h 1074"/>
                <a:gd name="T62" fmla="*/ 16 w 1230"/>
                <a:gd name="T63" fmla="*/ 70 h 1074"/>
                <a:gd name="T64" fmla="*/ 13 w 1230"/>
                <a:gd name="T65" fmla="*/ 71 h 1074"/>
                <a:gd name="T66" fmla="*/ 10 w 1230"/>
                <a:gd name="T67" fmla="*/ 74 h 1074"/>
                <a:gd name="T68" fmla="*/ 7 w 1230"/>
                <a:gd name="T69" fmla="*/ 76 h 1074"/>
                <a:gd name="T70" fmla="*/ 7 w 1230"/>
                <a:gd name="T71" fmla="*/ 79 h 1074"/>
                <a:gd name="T72" fmla="*/ 7 w 1230"/>
                <a:gd name="T73" fmla="*/ 81 h 1074"/>
                <a:gd name="T74" fmla="*/ 0 w 1230"/>
                <a:gd name="T75" fmla="*/ 83 h 107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230" h="1074">
                  <a:moveTo>
                    <a:pt x="1230" y="0"/>
                  </a:moveTo>
                  <a:lnTo>
                    <a:pt x="1211" y="12"/>
                  </a:lnTo>
                  <a:lnTo>
                    <a:pt x="1193" y="31"/>
                  </a:lnTo>
                  <a:lnTo>
                    <a:pt x="1181" y="43"/>
                  </a:lnTo>
                  <a:lnTo>
                    <a:pt x="1162" y="55"/>
                  </a:lnTo>
                  <a:lnTo>
                    <a:pt x="1144" y="74"/>
                  </a:lnTo>
                  <a:lnTo>
                    <a:pt x="1132" y="86"/>
                  </a:lnTo>
                  <a:lnTo>
                    <a:pt x="1113" y="98"/>
                  </a:lnTo>
                  <a:lnTo>
                    <a:pt x="1095" y="117"/>
                  </a:lnTo>
                  <a:lnTo>
                    <a:pt x="1082" y="129"/>
                  </a:lnTo>
                  <a:lnTo>
                    <a:pt x="1064" y="141"/>
                  </a:lnTo>
                  <a:lnTo>
                    <a:pt x="1045" y="160"/>
                  </a:lnTo>
                  <a:lnTo>
                    <a:pt x="1033" y="172"/>
                  </a:lnTo>
                  <a:lnTo>
                    <a:pt x="1015" y="184"/>
                  </a:lnTo>
                  <a:lnTo>
                    <a:pt x="996" y="203"/>
                  </a:lnTo>
                  <a:lnTo>
                    <a:pt x="984" y="215"/>
                  </a:lnTo>
                  <a:lnTo>
                    <a:pt x="966" y="227"/>
                  </a:lnTo>
                  <a:lnTo>
                    <a:pt x="947" y="246"/>
                  </a:lnTo>
                  <a:lnTo>
                    <a:pt x="935" y="258"/>
                  </a:lnTo>
                  <a:lnTo>
                    <a:pt x="916" y="270"/>
                  </a:lnTo>
                  <a:lnTo>
                    <a:pt x="898" y="288"/>
                  </a:lnTo>
                  <a:lnTo>
                    <a:pt x="886" y="301"/>
                  </a:lnTo>
                  <a:lnTo>
                    <a:pt x="867" y="313"/>
                  </a:lnTo>
                  <a:lnTo>
                    <a:pt x="849" y="331"/>
                  </a:lnTo>
                  <a:lnTo>
                    <a:pt x="836" y="344"/>
                  </a:lnTo>
                  <a:lnTo>
                    <a:pt x="818" y="356"/>
                  </a:lnTo>
                  <a:lnTo>
                    <a:pt x="800" y="374"/>
                  </a:lnTo>
                  <a:lnTo>
                    <a:pt x="787" y="387"/>
                  </a:lnTo>
                  <a:lnTo>
                    <a:pt x="769" y="399"/>
                  </a:lnTo>
                  <a:lnTo>
                    <a:pt x="750" y="417"/>
                  </a:lnTo>
                  <a:lnTo>
                    <a:pt x="738" y="430"/>
                  </a:lnTo>
                  <a:lnTo>
                    <a:pt x="720" y="442"/>
                  </a:lnTo>
                  <a:lnTo>
                    <a:pt x="701" y="460"/>
                  </a:lnTo>
                  <a:lnTo>
                    <a:pt x="689" y="473"/>
                  </a:lnTo>
                  <a:lnTo>
                    <a:pt x="670" y="485"/>
                  </a:lnTo>
                  <a:lnTo>
                    <a:pt x="652" y="503"/>
                  </a:lnTo>
                  <a:lnTo>
                    <a:pt x="640" y="516"/>
                  </a:lnTo>
                  <a:lnTo>
                    <a:pt x="621" y="528"/>
                  </a:lnTo>
                  <a:lnTo>
                    <a:pt x="603" y="546"/>
                  </a:lnTo>
                  <a:lnTo>
                    <a:pt x="591" y="559"/>
                  </a:lnTo>
                  <a:lnTo>
                    <a:pt x="572" y="571"/>
                  </a:lnTo>
                  <a:lnTo>
                    <a:pt x="554" y="589"/>
                  </a:lnTo>
                  <a:lnTo>
                    <a:pt x="541" y="601"/>
                  </a:lnTo>
                  <a:lnTo>
                    <a:pt x="523" y="614"/>
                  </a:lnTo>
                  <a:lnTo>
                    <a:pt x="504" y="626"/>
                  </a:lnTo>
                  <a:lnTo>
                    <a:pt x="492" y="644"/>
                  </a:lnTo>
                  <a:lnTo>
                    <a:pt x="474" y="657"/>
                  </a:lnTo>
                  <a:lnTo>
                    <a:pt x="455" y="669"/>
                  </a:lnTo>
                  <a:lnTo>
                    <a:pt x="443" y="687"/>
                  </a:lnTo>
                  <a:lnTo>
                    <a:pt x="425" y="700"/>
                  </a:lnTo>
                  <a:lnTo>
                    <a:pt x="406" y="712"/>
                  </a:lnTo>
                  <a:lnTo>
                    <a:pt x="394" y="730"/>
                  </a:lnTo>
                  <a:lnTo>
                    <a:pt x="375" y="743"/>
                  </a:lnTo>
                  <a:lnTo>
                    <a:pt x="357" y="755"/>
                  </a:lnTo>
                  <a:lnTo>
                    <a:pt x="345" y="773"/>
                  </a:lnTo>
                  <a:lnTo>
                    <a:pt x="326" y="786"/>
                  </a:lnTo>
                  <a:lnTo>
                    <a:pt x="308" y="798"/>
                  </a:lnTo>
                  <a:lnTo>
                    <a:pt x="295" y="816"/>
                  </a:lnTo>
                  <a:lnTo>
                    <a:pt x="277" y="829"/>
                  </a:lnTo>
                  <a:lnTo>
                    <a:pt x="259" y="841"/>
                  </a:lnTo>
                  <a:lnTo>
                    <a:pt x="246" y="859"/>
                  </a:lnTo>
                  <a:lnTo>
                    <a:pt x="228" y="872"/>
                  </a:lnTo>
                  <a:lnTo>
                    <a:pt x="209" y="884"/>
                  </a:lnTo>
                  <a:lnTo>
                    <a:pt x="197" y="902"/>
                  </a:lnTo>
                  <a:lnTo>
                    <a:pt x="179" y="914"/>
                  </a:lnTo>
                  <a:lnTo>
                    <a:pt x="160" y="927"/>
                  </a:lnTo>
                  <a:lnTo>
                    <a:pt x="148" y="945"/>
                  </a:lnTo>
                  <a:lnTo>
                    <a:pt x="129" y="957"/>
                  </a:lnTo>
                  <a:lnTo>
                    <a:pt x="111" y="970"/>
                  </a:lnTo>
                  <a:lnTo>
                    <a:pt x="99" y="988"/>
                  </a:lnTo>
                  <a:lnTo>
                    <a:pt x="80" y="1000"/>
                  </a:lnTo>
                  <a:lnTo>
                    <a:pt x="62" y="1013"/>
                  </a:lnTo>
                  <a:lnTo>
                    <a:pt x="50" y="1031"/>
                  </a:lnTo>
                  <a:lnTo>
                    <a:pt x="31" y="1043"/>
                  </a:lnTo>
                  <a:lnTo>
                    <a:pt x="13" y="1056"/>
                  </a:lnTo>
                  <a:lnTo>
                    <a:pt x="0" y="1074"/>
                  </a:lnTo>
                </a:path>
              </a:pathLst>
            </a:custGeom>
            <a:solidFill>
              <a:srgbClr val="0000FF"/>
            </a:solidFill>
            <a:ln w="9525">
              <a:solidFill>
                <a:srgbClr val="000000"/>
              </a:solidFill>
              <a:prstDash val="solid"/>
              <a:round/>
              <a:headEnd/>
              <a:tailEnd/>
            </a:ln>
          </p:spPr>
          <p:txBody>
            <a:bodyPr/>
            <a:lstStyle/>
            <a:p>
              <a:endParaRPr lang="en-US"/>
            </a:p>
          </p:txBody>
        </p:sp>
        <p:sp>
          <p:nvSpPr>
            <p:cNvPr id="315917" name="Freeform 521">
              <a:extLst>
                <a:ext uri="{FF2B5EF4-FFF2-40B4-BE49-F238E27FC236}">
                  <a16:creationId xmlns:a16="http://schemas.microsoft.com/office/drawing/2014/main" id="{FAD5E521-EDA1-93C1-DFFD-6953841F66CD}"/>
                </a:ext>
              </a:extLst>
            </p:cNvPr>
            <p:cNvSpPr>
              <a:spLocks/>
            </p:cNvSpPr>
            <p:nvPr/>
          </p:nvSpPr>
          <p:spPr bwMode="auto">
            <a:xfrm>
              <a:off x="2146" y="2629"/>
              <a:ext cx="1150" cy="1004"/>
            </a:xfrm>
            <a:custGeom>
              <a:avLst/>
              <a:gdLst>
                <a:gd name="T0" fmla="*/ 93 w 1230"/>
                <a:gd name="T1" fmla="*/ 7 h 1074"/>
                <a:gd name="T2" fmla="*/ 93 w 1230"/>
                <a:gd name="T3" fmla="*/ 7 h 1074"/>
                <a:gd name="T4" fmla="*/ 88 w 1230"/>
                <a:gd name="T5" fmla="*/ 7 h 1074"/>
                <a:gd name="T6" fmla="*/ 87 w 1230"/>
                <a:gd name="T7" fmla="*/ 7 h 1074"/>
                <a:gd name="T8" fmla="*/ 84 w 1230"/>
                <a:gd name="T9" fmla="*/ 10 h 1074"/>
                <a:gd name="T10" fmla="*/ 81 w 1230"/>
                <a:gd name="T11" fmla="*/ 13 h 1074"/>
                <a:gd name="T12" fmla="*/ 79 w 1230"/>
                <a:gd name="T13" fmla="*/ 15 h 1074"/>
                <a:gd name="T14" fmla="*/ 76 w 1230"/>
                <a:gd name="T15" fmla="*/ 18 h 1074"/>
                <a:gd name="T16" fmla="*/ 74 w 1230"/>
                <a:gd name="T17" fmla="*/ 20 h 1074"/>
                <a:gd name="T18" fmla="*/ 71 w 1230"/>
                <a:gd name="T19" fmla="*/ 21 h 1074"/>
                <a:gd name="T20" fmla="*/ 69 w 1230"/>
                <a:gd name="T21" fmla="*/ 24 h 1074"/>
                <a:gd name="T22" fmla="*/ 66 w 1230"/>
                <a:gd name="T23" fmla="*/ 26 h 1074"/>
                <a:gd name="T24" fmla="*/ 63 w 1230"/>
                <a:gd name="T25" fmla="*/ 28 h 1074"/>
                <a:gd name="T26" fmla="*/ 61 w 1230"/>
                <a:gd name="T27" fmla="*/ 30 h 1074"/>
                <a:gd name="T28" fmla="*/ 58 w 1230"/>
                <a:gd name="T29" fmla="*/ 32 h 1074"/>
                <a:gd name="T30" fmla="*/ 57 w 1230"/>
                <a:gd name="T31" fmla="*/ 34 h 1074"/>
                <a:gd name="T32" fmla="*/ 54 w 1230"/>
                <a:gd name="T33" fmla="*/ 36 h 1074"/>
                <a:gd name="T34" fmla="*/ 50 w 1230"/>
                <a:gd name="T35" fmla="*/ 38 h 1074"/>
                <a:gd name="T36" fmla="*/ 48 w 1230"/>
                <a:gd name="T37" fmla="*/ 41 h 1074"/>
                <a:gd name="T38" fmla="*/ 47 w 1230"/>
                <a:gd name="T39" fmla="*/ 44 h 1074"/>
                <a:gd name="T40" fmla="*/ 44 w 1230"/>
                <a:gd name="T41" fmla="*/ 47 h 1074"/>
                <a:gd name="T42" fmla="*/ 41 w 1230"/>
                <a:gd name="T43" fmla="*/ 47 h 1074"/>
                <a:gd name="T44" fmla="*/ 38 w 1230"/>
                <a:gd name="T45" fmla="*/ 50 h 1074"/>
                <a:gd name="T46" fmla="*/ 36 w 1230"/>
                <a:gd name="T47" fmla="*/ 51 h 1074"/>
                <a:gd name="T48" fmla="*/ 34 w 1230"/>
                <a:gd name="T49" fmla="*/ 54 h 1074"/>
                <a:gd name="T50" fmla="*/ 32 w 1230"/>
                <a:gd name="T51" fmla="*/ 57 h 1074"/>
                <a:gd name="T52" fmla="*/ 28 w 1230"/>
                <a:gd name="T53" fmla="*/ 58 h 1074"/>
                <a:gd name="T54" fmla="*/ 26 w 1230"/>
                <a:gd name="T55" fmla="*/ 61 h 1074"/>
                <a:gd name="T56" fmla="*/ 22 w 1230"/>
                <a:gd name="T57" fmla="*/ 63 h 1074"/>
                <a:gd name="T58" fmla="*/ 20 w 1230"/>
                <a:gd name="T59" fmla="*/ 65 h 1074"/>
                <a:gd name="T60" fmla="*/ 18 w 1230"/>
                <a:gd name="T61" fmla="*/ 67 h 1074"/>
                <a:gd name="T62" fmla="*/ 16 w 1230"/>
                <a:gd name="T63" fmla="*/ 70 h 1074"/>
                <a:gd name="T64" fmla="*/ 13 w 1230"/>
                <a:gd name="T65" fmla="*/ 71 h 1074"/>
                <a:gd name="T66" fmla="*/ 10 w 1230"/>
                <a:gd name="T67" fmla="*/ 74 h 1074"/>
                <a:gd name="T68" fmla="*/ 7 w 1230"/>
                <a:gd name="T69" fmla="*/ 76 h 1074"/>
                <a:gd name="T70" fmla="*/ 7 w 1230"/>
                <a:gd name="T71" fmla="*/ 79 h 1074"/>
                <a:gd name="T72" fmla="*/ 7 w 1230"/>
                <a:gd name="T73" fmla="*/ 81 h 1074"/>
                <a:gd name="T74" fmla="*/ 0 w 1230"/>
                <a:gd name="T75" fmla="*/ 83 h 107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230" h="1074">
                  <a:moveTo>
                    <a:pt x="1230" y="0"/>
                  </a:moveTo>
                  <a:lnTo>
                    <a:pt x="1211" y="12"/>
                  </a:lnTo>
                  <a:lnTo>
                    <a:pt x="1193" y="31"/>
                  </a:lnTo>
                  <a:lnTo>
                    <a:pt x="1181" y="43"/>
                  </a:lnTo>
                  <a:lnTo>
                    <a:pt x="1162" y="55"/>
                  </a:lnTo>
                  <a:lnTo>
                    <a:pt x="1144" y="74"/>
                  </a:lnTo>
                  <a:lnTo>
                    <a:pt x="1132" y="86"/>
                  </a:lnTo>
                  <a:lnTo>
                    <a:pt x="1113" y="98"/>
                  </a:lnTo>
                  <a:lnTo>
                    <a:pt x="1095" y="117"/>
                  </a:lnTo>
                  <a:lnTo>
                    <a:pt x="1082" y="129"/>
                  </a:lnTo>
                  <a:lnTo>
                    <a:pt x="1064" y="141"/>
                  </a:lnTo>
                  <a:lnTo>
                    <a:pt x="1045" y="160"/>
                  </a:lnTo>
                  <a:lnTo>
                    <a:pt x="1033" y="172"/>
                  </a:lnTo>
                  <a:lnTo>
                    <a:pt x="1015" y="184"/>
                  </a:lnTo>
                  <a:lnTo>
                    <a:pt x="996" y="203"/>
                  </a:lnTo>
                  <a:lnTo>
                    <a:pt x="984" y="215"/>
                  </a:lnTo>
                  <a:lnTo>
                    <a:pt x="966" y="227"/>
                  </a:lnTo>
                  <a:lnTo>
                    <a:pt x="947" y="246"/>
                  </a:lnTo>
                  <a:lnTo>
                    <a:pt x="935" y="258"/>
                  </a:lnTo>
                  <a:lnTo>
                    <a:pt x="916" y="270"/>
                  </a:lnTo>
                  <a:lnTo>
                    <a:pt x="898" y="288"/>
                  </a:lnTo>
                  <a:lnTo>
                    <a:pt x="886" y="301"/>
                  </a:lnTo>
                  <a:lnTo>
                    <a:pt x="867" y="313"/>
                  </a:lnTo>
                  <a:lnTo>
                    <a:pt x="849" y="331"/>
                  </a:lnTo>
                  <a:lnTo>
                    <a:pt x="836" y="344"/>
                  </a:lnTo>
                  <a:lnTo>
                    <a:pt x="818" y="356"/>
                  </a:lnTo>
                  <a:lnTo>
                    <a:pt x="800" y="374"/>
                  </a:lnTo>
                  <a:lnTo>
                    <a:pt x="787" y="387"/>
                  </a:lnTo>
                  <a:lnTo>
                    <a:pt x="769" y="399"/>
                  </a:lnTo>
                  <a:lnTo>
                    <a:pt x="750" y="417"/>
                  </a:lnTo>
                  <a:lnTo>
                    <a:pt x="738" y="430"/>
                  </a:lnTo>
                  <a:lnTo>
                    <a:pt x="720" y="442"/>
                  </a:lnTo>
                  <a:lnTo>
                    <a:pt x="701" y="460"/>
                  </a:lnTo>
                  <a:lnTo>
                    <a:pt x="689" y="473"/>
                  </a:lnTo>
                  <a:lnTo>
                    <a:pt x="670" y="485"/>
                  </a:lnTo>
                  <a:lnTo>
                    <a:pt x="652" y="503"/>
                  </a:lnTo>
                  <a:lnTo>
                    <a:pt x="640" y="516"/>
                  </a:lnTo>
                  <a:lnTo>
                    <a:pt x="621" y="528"/>
                  </a:lnTo>
                  <a:lnTo>
                    <a:pt x="603" y="546"/>
                  </a:lnTo>
                  <a:lnTo>
                    <a:pt x="591" y="559"/>
                  </a:lnTo>
                  <a:lnTo>
                    <a:pt x="572" y="571"/>
                  </a:lnTo>
                  <a:lnTo>
                    <a:pt x="554" y="589"/>
                  </a:lnTo>
                  <a:lnTo>
                    <a:pt x="541" y="601"/>
                  </a:lnTo>
                  <a:lnTo>
                    <a:pt x="523" y="614"/>
                  </a:lnTo>
                  <a:lnTo>
                    <a:pt x="504" y="626"/>
                  </a:lnTo>
                  <a:lnTo>
                    <a:pt x="492" y="644"/>
                  </a:lnTo>
                  <a:lnTo>
                    <a:pt x="474" y="657"/>
                  </a:lnTo>
                  <a:lnTo>
                    <a:pt x="455" y="669"/>
                  </a:lnTo>
                  <a:lnTo>
                    <a:pt x="443" y="687"/>
                  </a:lnTo>
                  <a:lnTo>
                    <a:pt x="425" y="700"/>
                  </a:lnTo>
                  <a:lnTo>
                    <a:pt x="406" y="712"/>
                  </a:lnTo>
                  <a:lnTo>
                    <a:pt x="394" y="730"/>
                  </a:lnTo>
                  <a:lnTo>
                    <a:pt x="375" y="743"/>
                  </a:lnTo>
                  <a:lnTo>
                    <a:pt x="357" y="755"/>
                  </a:lnTo>
                  <a:lnTo>
                    <a:pt x="345" y="773"/>
                  </a:lnTo>
                  <a:lnTo>
                    <a:pt x="326" y="786"/>
                  </a:lnTo>
                  <a:lnTo>
                    <a:pt x="308" y="798"/>
                  </a:lnTo>
                  <a:lnTo>
                    <a:pt x="295" y="816"/>
                  </a:lnTo>
                  <a:lnTo>
                    <a:pt x="277" y="829"/>
                  </a:lnTo>
                  <a:lnTo>
                    <a:pt x="259" y="841"/>
                  </a:lnTo>
                  <a:lnTo>
                    <a:pt x="246" y="859"/>
                  </a:lnTo>
                  <a:lnTo>
                    <a:pt x="228" y="872"/>
                  </a:lnTo>
                  <a:lnTo>
                    <a:pt x="209" y="884"/>
                  </a:lnTo>
                  <a:lnTo>
                    <a:pt x="197" y="902"/>
                  </a:lnTo>
                  <a:lnTo>
                    <a:pt x="179" y="914"/>
                  </a:lnTo>
                  <a:lnTo>
                    <a:pt x="160" y="927"/>
                  </a:lnTo>
                  <a:lnTo>
                    <a:pt x="148" y="945"/>
                  </a:lnTo>
                  <a:lnTo>
                    <a:pt x="129" y="957"/>
                  </a:lnTo>
                  <a:lnTo>
                    <a:pt x="111" y="970"/>
                  </a:lnTo>
                  <a:lnTo>
                    <a:pt x="99" y="988"/>
                  </a:lnTo>
                  <a:lnTo>
                    <a:pt x="80" y="1000"/>
                  </a:lnTo>
                  <a:lnTo>
                    <a:pt x="62" y="1013"/>
                  </a:lnTo>
                  <a:lnTo>
                    <a:pt x="50" y="1031"/>
                  </a:lnTo>
                  <a:lnTo>
                    <a:pt x="31" y="1043"/>
                  </a:lnTo>
                  <a:lnTo>
                    <a:pt x="13" y="1056"/>
                  </a:lnTo>
                  <a:lnTo>
                    <a:pt x="0" y="1074"/>
                  </a:lnTo>
                </a:path>
              </a:pathLst>
            </a:custGeom>
            <a:solidFill>
              <a:srgbClr val="0000FF"/>
            </a:solidFill>
            <a:ln w="9525">
              <a:solidFill>
                <a:srgbClr val="000000"/>
              </a:solidFill>
              <a:prstDash val="solid"/>
              <a:round/>
              <a:headEnd/>
              <a:tailEnd/>
            </a:ln>
          </p:spPr>
          <p:txBody>
            <a:bodyPr/>
            <a:lstStyle/>
            <a:p>
              <a:endParaRPr lang="en-US"/>
            </a:p>
          </p:txBody>
        </p:sp>
        <p:sp>
          <p:nvSpPr>
            <p:cNvPr id="315918" name="Freeform 522">
              <a:extLst>
                <a:ext uri="{FF2B5EF4-FFF2-40B4-BE49-F238E27FC236}">
                  <a16:creationId xmlns:a16="http://schemas.microsoft.com/office/drawing/2014/main" id="{BDF7B551-A8D4-249E-B671-1111AAEAC215}"/>
                </a:ext>
              </a:extLst>
            </p:cNvPr>
            <p:cNvSpPr>
              <a:spLocks/>
            </p:cNvSpPr>
            <p:nvPr/>
          </p:nvSpPr>
          <p:spPr bwMode="auto">
            <a:xfrm>
              <a:off x="2146" y="2629"/>
              <a:ext cx="1150" cy="1004"/>
            </a:xfrm>
            <a:custGeom>
              <a:avLst/>
              <a:gdLst>
                <a:gd name="T0" fmla="*/ 93 w 1230"/>
                <a:gd name="T1" fmla="*/ 7 h 1074"/>
                <a:gd name="T2" fmla="*/ 93 w 1230"/>
                <a:gd name="T3" fmla="*/ 7 h 1074"/>
                <a:gd name="T4" fmla="*/ 88 w 1230"/>
                <a:gd name="T5" fmla="*/ 7 h 1074"/>
                <a:gd name="T6" fmla="*/ 87 w 1230"/>
                <a:gd name="T7" fmla="*/ 7 h 1074"/>
                <a:gd name="T8" fmla="*/ 84 w 1230"/>
                <a:gd name="T9" fmla="*/ 10 h 1074"/>
                <a:gd name="T10" fmla="*/ 81 w 1230"/>
                <a:gd name="T11" fmla="*/ 13 h 1074"/>
                <a:gd name="T12" fmla="*/ 79 w 1230"/>
                <a:gd name="T13" fmla="*/ 15 h 1074"/>
                <a:gd name="T14" fmla="*/ 76 w 1230"/>
                <a:gd name="T15" fmla="*/ 18 h 1074"/>
                <a:gd name="T16" fmla="*/ 74 w 1230"/>
                <a:gd name="T17" fmla="*/ 20 h 1074"/>
                <a:gd name="T18" fmla="*/ 71 w 1230"/>
                <a:gd name="T19" fmla="*/ 21 h 1074"/>
                <a:gd name="T20" fmla="*/ 69 w 1230"/>
                <a:gd name="T21" fmla="*/ 24 h 1074"/>
                <a:gd name="T22" fmla="*/ 66 w 1230"/>
                <a:gd name="T23" fmla="*/ 26 h 1074"/>
                <a:gd name="T24" fmla="*/ 63 w 1230"/>
                <a:gd name="T25" fmla="*/ 28 h 1074"/>
                <a:gd name="T26" fmla="*/ 61 w 1230"/>
                <a:gd name="T27" fmla="*/ 30 h 1074"/>
                <a:gd name="T28" fmla="*/ 58 w 1230"/>
                <a:gd name="T29" fmla="*/ 32 h 1074"/>
                <a:gd name="T30" fmla="*/ 57 w 1230"/>
                <a:gd name="T31" fmla="*/ 34 h 1074"/>
                <a:gd name="T32" fmla="*/ 54 w 1230"/>
                <a:gd name="T33" fmla="*/ 36 h 1074"/>
                <a:gd name="T34" fmla="*/ 50 w 1230"/>
                <a:gd name="T35" fmla="*/ 38 h 1074"/>
                <a:gd name="T36" fmla="*/ 48 w 1230"/>
                <a:gd name="T37" fmla="*/ 41 h 1074"/>
                <a:gd name="T38" fmla="*/ 47 w 1230"/>
                <a:gd name="T39" fmla="*/ 44 h 1074"/>
                <a:gd name="T40" fmla="*/ 44 w 1230"/>
                <a:gd name="T41" fmla="*/ 47 h 1074"/>
                <a:gd name="T42" fmla="*/ 41 w 1230"/>
                <a:gd name="T43" fmla="*/ 47 h 1074"/>
                <a:gd name="T44" fmla="*/ 38 w 1230"/>
                <a:gd name="T45" fmla="*/ 50 h 1074"/>
                <a:gd name="T46" fmla="*/ 36 w 1230"/>
                <a:gd name="T47" fmla="*/ 51 h 1074"/>
                <a:gd name="T48" fmla="*/ 34 w 1230"/>
                <a:gd name="T49" fmla="*/ 54 h 1074"/>
                <a:gd name="T50" fmla="*/ 32 w 1230"/>
                <a:gd name="T51" fmla="*/ 57 h 1074"/>
                <a:gd name="T52" fmla="*/ 28 w 1230"/>
                <a:gd name="T53" fmla="*/ 58 h 1074"/>
                <a:gd name="T54" fmla="*/ 26 w 1230"/>
                <a:gd name="T55" fmla="*/ 61 h 1074"/>
                <a:gd name="T56" fmla="*/ 22 w 1230"/>
                <a:gd name="T57" fmla="*/ 63 h 1074"/>
                <a:gd name="T58" fmla="*/ 20 w 1230"/>
                <a:gd name="T59" fmla="*/ 65 h 1074"/>
                <a:gd name="T60" fmla="*/ 18 w 1230"/>
                <a:gd name="T61" fmla="*/ 67 h 1074"/>
                <a:gd name="T62" fmla="*/ 16 w 1230"/>
                <a:gd name="T63" fmla="*/ 70 h 1074"/>
                <a:gd name="T64" fmla="*/ 13 w 1230"/>
                <a:gd name="T65" fmla="*/ 71 h 1074"/>
                <a:gd name="T66" fmla="*/ 10 w 1230"/>
                <a:gd name="T67" fmla="*/ 74 h 1074"/>
                <a:gd name="T68" fmla="*/ 7 w 1230"/>
                <a:gd name="T69" fmla="*/ 76 h 1074"/>
                <a:gd name="T70" fmla="*/ 7 w 1230"/>
                <a:gd name="T71" fmla="*/ 79 h 1074"/>
                <a:gd name="T72" fmla="*/ 7 w 1230"/>
                <a:gd name="T73" fmla="*/ 81 h 1074"/>
                <a:gd name="T74" fmla="*/ 0 w 1230"/>
                <a:gd name="T75" fmla="*/ 83 h 107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230" h="1074">
                  <a:moveTo>
                    <a:pt x="1230" y="0"/>
                  </a:moveTo>
                  <a:lnTo>
                    <a:pt x="1211" y="12"/>
                  </a:lnTo>
                  <a:lnTo>
                    <a:pt x="1193" y="31"/>
                  </a:lnTo>
                  <a:lnTo>
                    <a:pt x="1181" y="43"/>
                  </a:lnTo>
                  <a:lnTo>
                    <a:pt x="1162" y="55"/>
                  </a:lnTo>
                  <a:lnTo>
                    <a:pt x="1144" y="74"/>
                  </a:lnTo>
                  <a:lnTo>
                    <a:pt x="1132" y="86"/>
                  </a:lnTo>
                  <a:lnTo>
                    <a:pt x="1113" y="98"/>
                  </a:lnTo>
                  <a:lnTo>
                    <a:pt x="1095" y="117"/>
                  </a:lnTo>
                  <a:lnTo>
                    <a:pt x="1082" y="129"/>
                  </a:lnTo>
                  <a:lnTo>
                    <a:pt x="1064" y="141"/>
                  </a:lnTo>
                  <a:lnTo>
                    <a:pt x="1045" y="160"/>
                  </a:lnTo>
                  <a:lnTo>
                    <a:pt x="1033" y="172"/>
                  </a:lnTo>
                  <a:lnTo>
                    <a:pt x="1015" y="184"/>
                  </a:lnTo>
                  <a:lnTo>
                    <a:pt x="996" y="203"/>
                  </a:lnTo>
                  <a:lnTo>
                    <a:pt x="984" y="215"/>
                  </a:lnTo>
                  <a:lnTo>
                    <a:pt x="966" y="227"/>
                  </a:lnTo>
                  <a:lnTo>
                    <a:pt x="947" y="246"/>
                  </a:lnTo>
                  <a:lnTo>
                    <a:pt x="935" y="258"/>
                  </a:lnTo>
                  <a:lnTo>
                    <a:pt x="916" y="270"/>
                  </a:lnTo>
                  <a:lnTo>
                    <a:pt x="898" y="288"/>
                  </a:lnTo>
                  <a:lnTo>
                    <a:pt x="886" y="301"/>
                  </a:lnTo>
                  <a:lnTo>
                    <a:pt x="867" y="313"/>
                  </a:lnTo>
                  <a:lnTo>
                    <a:pt x="849" y="331"/>
                  </a:lnTo>
                  <a:lnTo>
                    <a:pt x="836" y="344"/>
                  </a:lnTo>
                  <a:lnTo>
                    <a:pt x="818" y="356"/>
                  </a:lnTo>
                  <a:lnTo>
                    <a:pt x="800" y="374"/>
                  </a:lnTo>
                  <a:lnTo>
                    <a:pt x="787" y="387"/>
                  </a:lnTo>
                  <a:lnTo>
                    <a:pt x="769" y="399"/>
                  </a:lnTo>
                  <a:lnTo>
                    <a:pt x="750" y="417"/>
                  </a:lnTo>
                  <a:lnTo>
                    <a:pt x="738" y="430"/>
                  </a:lnTo>
                  <a:lnTo>
                    <a:pt x="720" y="442"/>
                  </a:lnTo>
                  <a:lnTo>
                    <a:pt x="701" y="460"/>
                  </a:lnTo>
                  <a:lnTo>
                    <a:pt x="689" y="473"/>
                  </a:lnTo>
                  <a:lnTo>
                    <a:pt x="670" y="485"/>
                  </a:lnTo>
                  <a:lnTo>
                    <a:pt x="652" y="503"/>
                  </a:lnTo>
                  <a:lnTo>
                    <a:pt x="640" y="516"/>
                  </a:lnTo>
                  <a:lnTo>
                    <a:pt x="621" y="528"/>
                  </a:lnTo>
                  <a:lnTo>
                    <a:pt x="603" y="546"/>
                  </a:lnTo>
                  <a:lnTo>
                    <a:pt x="591" y="559"/>
                  </a:lnTo>
                  <a:lnTo>
                    <a:pt x="572" y="571"/>
                  </a:lnTo>
                  <a:lnTo>
                    <a:pt x="554" y="589"/>
                  </a:lnTo>
                  <a:lnTo>
                    <a:pt x="541" y="601"/>
                  </a:lnTo>
                  <a:lnTo>
                    <a:pt x="523" y="614"/>
                  </a:lnTo>
                  <a:lnTo>
                    <a:pt x="504" y="626"/>
                  </a:lnTo>
                  <a:lnTo>
                    <a:pt x="492" y="644"/>
                  </a:lnTo>
                  <a:lnTo>
                    <a:pt x="474" y="657"/>
                  </a:lnTo>
                  <a:lnTo>
                    <a:pt x="455" y="669"/>
                  </a:lnTo>
                  <a:lnTo>
                    <a:pt x="443" y="687"/>
                  </a:lnTo>
                  <a:lnTo>
                    <a:pt x="425" y="700"/>
                  </a:lnTo>
                  <a:lnTo>
                    <a:pt x="406" y="712"/>
                  </a:lnTo>
                  <a:lnTo>
                    <a:pt x="394" y="730"/>
                  </a:lnTo>
                  <a:lnTo>
                    <a:pt x="375" y="743"/>
                  </a:lnTo>
                  <a:lnTo>
                    <a:pt x="357" y="755"/>
                  </a:lnTo>
                  <a:lnTo>
                    <a:pt x="345" y="773"/>
                  </a:lnTo>
                  <a:lnTo>
                    <a:pt x="326" y="786"/>
                  </a:lnTo>
                  <a:lnTo>
                    <a:pt x="308" y="798"/>
                  </a:lnTo>
                  <a:lnTo>
                    <a:pt x="295" y="816"/>
                  </a:lnTo>
                  <a:lnTo>
                    <a:pt x="277" y="829"/>
                  </a:lnTo>
                  <a:lnTo>
                    <a:pt x="259" y="841"/>
                  </a:lnTo>
                  <a:lnTo>
                    <a:pt x="246" y="859"/>
                  </a:lnTo>
                  <a:lnTo>
                    <a:pt x="228" y="872"/>
                  </a:lnTo>
                  <a:lnTo>
                    <a:pt x="209" y="884"/>
                  </a:lnTo>
                  <a:lnTo>
                    <a:pt x="197" y="902"/>
                  </a:lnTo>
                  <a:lnTo>
                    <a:pt x="179" y="914"/>
                  </a:lnTo>
                  <a:lnTo>
                    <a:pt x="160" y="927"/>
                  </a:lnTo>
                  <a:lnTo>
                    <a:pt x="148" y="945"/>
                  </a:lnTo>
                  <a:lnTo>
                    <a:pt x="129" y="957"/>
                  </a:lnTo>
                  <a:lnTo>
                    <a:pt x="111" y="970"/>
                  </a:lnTo>
                  <a:lnTo>
                    <a:pt x="99" y="988"/>
                  </a:lnTo>
                  <a:lnTo>
                    <a:pt x="80" y="1000"/>
                  </a:lnTo>
                  <a:lnTo>
                    <a:pt x="62" y="1013"/>
                  </a:lnTo>
                  <a:lnTo>
                    <a:pt x="50" y="1031"/>
                  </a:lnTo>
                  <a:lnTo>
                    <a:pt x="31" y="1043"/>
                  </a:lnTo>
                  <a:lnTo>
                    <a:pt x="13" y="1056"/>
                  </a:lnTo>
                  <a:lnTo>
                    <a:pt x="0" y="1074"/>
                  </a:lnTo>
                </a:path>
              </a:pathLst>
            </a:custGeom>
            <a:solidFill>
              <a:srgbClr val="0000FF"/>
            </a:solidFill>
            <a:ln w="9525">
              <a:solidFill>
                <a:srgbClr val="000000"/>
              </a:solidFill>
              <a:prstDash val="solid"/>
              <a:round/>
              <a:headEnd/>
              <a:tailEnd/>
            </a:ln>
          </p:spPr>
          <p:txBody>
            <a:bodyPr/>
            <a:lstStyle/>
            <a:p>
              <a:endParaRPr lang="en-US"/>
            </a:p>
          </p:txBody>
        </p:sp>
        <p:sp>
          <p:nvSpPr>
            <p:cNvPr id="315919" name="Freeform 523">
              <a:extLst>
                <a:ext uri="{FF2B5EF4-FFF2-40B4-BE49-F238E27FC236}">
                  <a16:creationId xmlns:a16="http://schemas.microsoft.com/office/drawing/2014/main" id="{05E9CFD0-F3E0-01E2-8B8F-553C11531B1C}"/>
                </a:ext>
              </a:extLst>
            </p:cNvPr>
            <p:cNvSpPr>
              <a:spLocks/>
            </p:cNvSpPr>
            <p:nvPr/>
          </p:nvSpPr>
          <p:spPr bwMode="auto">
            <a:xfrm>
              <a:off x="2146" y="2629"/>
              <a:ext cx="1150" cy="1004"/>
            </a:xfrm>
            <a:custGeom>
              <a:avLst/>
              <a:gdLst>
                <a:gd name="T0" fmla="*/ 93 w 1230"/>
                <a:gd name="T1" fmla="*/ 7 h 1074"/>
                <a:gd name="T2" fmla="*/ 93 w 1230"/>
                <a:gd name="T3" fmla="*/ 7 h 1074"/>
                <a:gd name="T4" fmla="*/ 88 w 1230"/>
                <a:gd name="T5" fmla="*/ 7 h 1074"/>
                <a:gd name="T6" fmla="*/ 87 w 1230"/>
                <a:gd name="T7" fmla="*/ 7 h 1074"/>
                <a:gd name="T8" fmla="*/ 84 w 1230"/>
                <a:gd name="T9" fmla="*/ 10 h 1074"/>
                <a:gd name="T10" fmla="*/ 81 w 1230"/>
                <a:gd name="T11" fmla="*/ 13 h 1074"/>
                <a:gd name="T12" fmla="*/ 79 w 1230"/>
                <a:gd name="T13" fmla="*/ 15 h 1074"/>
                <a:gd name="T14" fmla="*/ 76 w 1230"/>
                <a:gd name="T15" fmla="*/ 18 h 1074"/>
                <a:gd name="T16" fmla="*/ 74 w 1230"/>
                <a:gd name="T17" fmla="*/ 20 h 1074"/>
                <a:gd name="T18" fmla="*/ 71 w 1230"/>
                <a:gd name="T19" fmla="*/ 21 h 1074"/>
                <a:gd name="T20" fmla="*/ 69 w 1230"/>
                <a:gd name="T21" fmla="*/ 24 h 1074"/>
                <a:gd name="T22" fmla="*/ 66 w 1230"/>
                <a:gd name="T23" fmla="*/ 26 h 1074"/>
                <a:gd name="T24" fmla="*/ 63 w 1230"/>
                <a:gd name="T25" fmla="*/ 28 h 1074"/>
                <a:gd name="T26" fmla="*/ 61 w 1230"/>
                <a:gd name="T27" fmla="*/ 30 h 1074"/>
                <a:gd name="T28" fmla="*/ 58 w 1230"/>
                <a:gd name="T29" fmla="*/ 32 h 1074"/>
                <a:gd name="T30" fmla="*/ 57 w 1230"/>
                <a:gd name="T31" fmla="*/ 34 h 1074"/>
                <a:gd name="T32" fmla="*/ 54 w 1230"/>
                <a:gd name="T33" fmla="*/ 36 h 1074"/>
                <a:gd name="T34" fmla="*/ 50 w 1230"/>
                <a:gd name="T35" fmla="*/ 38 h 1074"/>
                <a:gd name="T36" fmla="*/ 48 w 1230"/>
                <a:gd name="T37" fmla="*/ 41 h 1074"/>
                <a:gd name="T38" fmla="*/ 47 w 1230"/>
                <a:gd name="T39" fmla="*/ 44 h 1074"/>
                <a:gd name="T40" fmla="*/ 44 w 1230"/>
                <a:gd name="T41" fmla="*/ 47 h 1074"/>
                <a:gd name="T42" fmla="*/ 41 w 1230"/>
                <a:gd name="T43" fmla="*/ 47 h 1074"/>
                <a:gd name="T44" fmla="*/ 38 w 1230"/>
                <a:gd name="T45" fmla="*/ 50 h 1074"/>
                <a:gd name="T46" fmla="*/ 36 w 1230"/>
                <a:gd name="T47" fmla="*/ 51 h 1074"/>
                <a:gd name="T48" fmla="*/ 34 w 1230"/>
                <a:gd name="T49" fmla="*/ 54 h 1074"/>
                <a:gd name="T50" fmla="*/ 32 w 1230"/>
                <a:gd name="T51" fmla="*/ 57 h 1074"/>
                <a:gd name="T52" fmla="*/ 28 w 1230"/>
                <a:gd name="T53" fmla="*/ 58 h 1074"/>
                <a:gd name="T54" fmla="*/ 26 w 1230"/>
                <a:gd name="T55" fmla="*/ 61 h 1074"/>
                <a:gd name="T56" fmla="*/ 22 w 1230"/>
                <a:gd name="T57" fmla="*/ 63 h 1074"/>
                <a:gd name="T58" fmla="*/ 20 w 1230"/>
                <a:gd name="T59" fmla="*/ 65 h 1074"/>
                <a:gd name="T60" fmla="*/ 18 w 1230"/>
                <a:gd name="T61" fmla="*/ 67 h 1074"/>
                <a:gd name="T62" fmla="*/ 16 w 1230"/>
                <a:gd name="T63" fmla="*/ 70 h 1074"/>
                <a:gd name="T64" fmla="*/ 13 w 1230"/>
                <a:gd name="T65" fmla="*/ 71 h 1074"/>
                <a:gd name="T66" fmla="*/ 10 w 1230"/>
                <a:gd name="T67" fmla="*/ 74 h 1074"/>
                <a:gd name="T68" fmla="*/ 7 w 1230"/>
                <a:gd name="T69" fmla="*/ 76 h 1074"/>
                <a:gd name="T70" fmla="*/ 7 w 1230"/>
                <a:gd name="T71" fmla="*/ 79 h 1074"/>
                <a:gd name="T72" fmla="*/ 7 w 1230"/>
                <a:gd name="T73" fmla="*/ 81 h 1074"/>
                <a:gd name="T74" fmla="*/ 0 w 1230"/>
                <a:gd name="T75" fmla="*/ 83 h 107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230" h="1074">
                  <a:moveTo>
                    <a:pt x="1230" y="0"/>
                  </a:moveTo>
                  <a:lnTo>
                    <a:pt x="1211" y="12"/>
                  </a:lnTo>
                  <a:lnTo>
                    <a:pt x="1193" y="31"/>
                  </a:lnTo>
                  <a:lnTo>
                    <a:pt x="1181" y="43"/>
                  </a:lnTo>
                  <a:lnTo>
                    <a:pt x="1162" y="55"/>
                  </a:lnTo>
                  <a:lnTo>
                    <a:pt x="1144" y="74"/>
                  </a:lnTo>
                  <a:lnTo>
                    <a:pt x="1132" y="86"/>
                  </a:lnTo>
                  <a:lnTo>
                    <a:pt x="1113" y="98"/>
                  </a:lnTo>
                  <a:lnTo>
                    <a:pt x="1095" y="117"/>
                  </a:lnTo>
                  <a:lnTo>
                    <a:pt x="1082" y="129"/>
                  </a:lnTo>
                  <a:lnTo>
                    <a:pt x="1064" y="141"/>
                  </a:lnTo>
                  <a:lnTo>
                    <a:pt x="1045" y="160"/>
                  </a:lnTo>
                  <a:lnTo>
                    <a:pt x="1033" y="172"/>
                  </a:lnTo>
                  <a:lnTo>
                    <a:pt x="1015" y="184"/>
                  </a:lnTo>
                  <a:lnTo>
                    <a:pt x="996" y="203"/>
                  </a:lnTo>
                  <a:lnTo>
                    <a:pt x="984" y="215"/>
                  </a:lnTo>
                  <a:lnTo>
                    <a:pt x="966" y="227"/>
                  </a:lnTo>
                  <a:lnTo>
                    <a:pt x="947" y="246"/>
                  </a:lnTo>
                  <a:lnTo>
                    <a:pt x="935" y="258"/>
                  </a:lnTo>
                  <a:lnTo>
                    <a:pt x="916" y="270"/>
                  </a:lnTo>
                  <a:lnTo>
                    <a:pt x="898" y="288"/>
                  </a:lnTo>
                  <a:lnTo>
                    <a:pt x="886" y="301"/>
                  </a:lnTo>
                  <a:lnTo>
                    <a:pt x="867" y="313"/>
                  </a:lnTo>
                  <a:lnTo>
                    <a:pt x="849" y="331"/>
                  </a:lnTo>
                  <a:lnTo>
                    <a:pt x="836" y="344"/>
                  </a:lnTo>
                  <a:lnTo>
                    <a:pt x="818" y="356"/>
                  </a:lnTo>
                  <a:lnTo>
                    <a:pt x="800" y="374"/>
                  </a:lnTo>
                  <a:lnTo>
                    <a:pt x="787" y="387"/>
                  </a:lnTo>
                  <a:lnTo>
                    <a:pt x="769" y="399"/>
                  </a:lnTo>
                  <a:lnTo>
                    <a:pt x="750" y="417"/>
                  </a:lnTo>
                  <a:lnTo>
                    <a:pt x="738" y="430"/>
                  </a:lnTo>
                  <a:lnTo>
                    <a:pt x="720" y="442"/>
                  </a:lnTo>
                  <a:lnTo>
                    <a:pt x="701" y="460"/>
                  </a:lnTo>
                  <a:lnTo>
                    <a:pt x="689" y="473"/>
                  </a:lnTo>
                  <a:lnTo>
                    <a:pt x="670" y="485"/>
                  </a:lnTo>
                  <a:lnTo>
                    <a:pt x="652" y="503"/>
                  </a:lnTo>
                  <a:lnTo>
                    <a:pt x="640" y="516"/>
                  </a:lnTo>
                  <a:lnTo>
                    <a:pt x="621" y="528"/>
                  </a:lnTo>
                  <a:lnTo>
                    <a:pt x="603" y="546"/>
                  </a:lnTo>
                  <a:lnTo>
                    <a:pt x="591" y="559"/>
                  </a:lnTo>
                  <a:lnTo>
                    <a:pt x="572" y="571"/>
                  </a:lnTo>
                  <a:lnTo>
                    <a:pt x="554" y="589"/>
                  </a:lnTo>
                  <a:lnTo>
                    <a:pt x="541" y="601"/>
                  </a:lnTo>
                  <a:lnTo>
                    <a:pt x="523" y="614"/>
                  </a:lnTo>
                  <a:lnTo>
                    <a:pt x="504" y="626"/>
                  </a:lnTo>
                  <a:lnTo>
                    <a:pt x="492" y="644"/>
                  </a:lnTo>
                  <a:lnTo>
                    <a:pt x="474" y="657"/>
                  </a:lnTo>
                  <a:lnTo>
                    <a:pt x="455" y="669"/>
                  </a:lnTo>
                  <a:lnTo>
                    <a:pt x="443" y="687"/>
                  </a:lnTo>
                  <a:lnTo>
                    <a:pt x="425" y="700"/>
                  </a:lnTo>
                  <a:lnTo>
                    <a:pt x="406" y="712"/>
                  </a:lnTo>
                  <a:lnTo>
                    <a:pt x="394" y="730"/>
                  </a:lnTo>
                  <a:lnTo>
                    <a:pt x="375" y="743"/>
                  </a:lnTo>
                  <a:lnTo>
                    <a:pt x="357" y="755"/>
                  </a:lnTo>
                  <a:lnTo>
                    <a:pt x="345" y="773"/>
                  </a:lnTo>
                  <a:lnTo>
                    <a:pt x="326" y="786"/>
                  </a:lnTo>
                  <a:lnTo>
                    <a:pt x="308" y="798"/>
                  </a:lnTo>
                  <a:lnTo>
                    <a:pt x="295" y="816"/>
                  </a:lnTo>
                  <a:lnTo>
                    <a:pt x="277" y="829"/>
                  </a:lnTo>
                  <a:lnTo>
                    <a:pt x="259" y="841"/>
                  </a:lnTo>
                  <a:lnTo>
                    <a:pt x="246" y="859"/>
                  </a:lnTo>
                  <a:lnTo>
                    <a:pt x="228" y="872"/>
                  </a:lnTo>
                  <a:lnTo>
                    <a:pt x="209" y="884"/>
                  </a:lnTo>
                  <a:lnTo>
                    <a:pt x="197" y="902"/>
                  </a:lnTo>
                  <a:lnTo>
                    <a:pt x="179" y="914"/>
                  </a:lnTo>
                  <a:lnTo>
                    <a:pt x="160" y="927"/>
                  </a:lnTo>
                  <a:lnTo>
                    <a:pt x="148" y="945"/>
                  </a:lnTo>
                  <a:lnTo>
                    <a:pt x="129" y="957"/>
                  </a:lnTo>
                  <a:lnTo>
                    <a:pt x="111" y="970"/>
                  </a:lnTo>
                  <a:lnTo>
                    <a:pt x="99" y="988"/>
                  </a:lnTo>
                  <a:lnTo>
                    <a:pt x="80" y="1000"/>
                  </a:lnTo>
                  <a:lnTo>
                    <a:pt x="62" y="1013"/>
                  </a:lnTo>
                  <a:lnTo>
                    <a:pt x="50" y="1031"/>
                  </a:lnTo>
                  <a:lnTo>
                    <a:pt x="31" y="1043"/>
                  </a:lnTo>
                  <a:lnTo>
                    <a:pt x="13" y="1056"/>
                  </a:lnTo>
                  <a:lnTo>
                    <a:pt x="0" y="1074"/>
                  </a:lnTo>
                </a:path>
              </a:pathLst>
            </a:custGeom>
            <a:solidFill>
              <a:srgbClr val="0000FF"/>
            </a:solidFill>
            <a:ln w="9525">
              <a:solidFill>
                <a:srgbClr val="000000"/>
              </a:solidFill>
              <a:prstDash val="solid"/>
              <a:round/>
              <a:headEnd/>
              <a:tailEnd/>
            </a:ln>
          </p:spPr>
          <p:txBody>
            <a:bodyPr/>
            <a:lstStyle/>
            <a:p>
              <a:endParaRPr lang="en-US"/>
            </a:p>
          </p:txBody>
        </p:sp>
        <p:sp>
          <p:nvSpPr>
            <p:cNvPr id="315920" name="Freeform 524">
              <a:extLst>
                <a:ext uri="{FF2B5EF4-FFF2-40B4-BE49-F238E27FC236}">
                  <a16:creationId xmlns:a16="http://schemas.microsoft.com/office/drawing/2014/main" id="{9B0E1C61-1FA4-6DE0-79A1-147AB5A7F040}"/>
                </a:ext>
              </a:extLst>
            </p:cNvPr>
            <p:cNvSpPr>
              <a:spLocks/>
            </p:cNvSpPr>
            <p:nvPr/>
          </p:nvSpPr>
          <p:spPr bwMode="auto">
            <a:xfrm>
              <a:off x="2146" y="2629"/>
              <a:ext cx="1150" cy="1004"/>
            </a:xfrm>
            <a:custGeom>
              <a:avLst/>
              <a:gdLst>
                <a:gd name="T0" fmla="*/ 93 w 1230"/>
                <a:gd name="T1" fmla="*/ 7 h 1074"/>
                <a:gd name="T2" fmla="*/ 93 w 1230"/>
                <a:gd name="T3" fmla="*/ 7 h 1074"/>
                <a:gd name="T4" fmla="*/ 88 w 1230"/>
                <a:gd name="T5" fmla="*/ 7 h 1074"/>
                <a:gd name="T6" fmla="*/ 87 w 1230"/>
                <a:gd name="T7" fmla="*/ 7 h 1074"/>
                <a:gd name="T8" fmla="*/ 84 w 1230"/>
                <a:gd name="T9" fmla="*/ 10 h 1074"/>
                <a:gd name="T10" fmla="*/ 81 w 1230"/>
                <a:gd name="T11" fmla="*/ 13 h 1074"/>
                <a:gd name="T12" fmla="*/ 79 w 1230"/>
                <a:gd name="T13" fmla="*/ 15 h 1074"/>
                <a:gd name="T14" fmla="*/ 76 w 1230"/>
                <a:gd name="T15" fmla="*/ 18 h 1074"/>
                <a:gd name="T16" fmla="*/ 74 w 1230"/>
                <a:gd name="T17" fmla="*/ 20 h 1074"/>
                <a:gd name="T18" fmla="*/ 71 w 1230"/>
                <a:gd name="T19" fmla="*/ 21 h 1074"/>
                <a:gd name="T20" fmla="*/ 69 w 1230"/>
                <a:gd name="T21" fmla="*/ 24 h 1074"/>
                <a:gd name="T22" fmla="*/ 66 w 1230"/>
                <a:gd name="T23" fmla="*/ 26 h 1074"/>
                <a:gd name="T24" fmla="*/ 63 w 1230"/>
                <a:gd name="T25" fmla="*/ 28 h 1074"/>
                <a:gd name="T26" fmla="*/ 61 w 1230"/>
                <a:gd name="T27" fmla="*/ 30 h 1074"/>
                <a:gd name="T28" fmla="*/ 58 w 1230"/>
                <a:gd name="T29" fmla="*/ 32 h 1074"/>
                <a:gd name="T30" fmla="*/ 57 w 1230"/>
                <a:gd name="T31" fmla="*/ 34 h 1074"/>
                <a:gd name="T32" fmla="*/ 54 w 1230"/>
                <a:gd name="T33" fmla="*/ 36 h 1074"/>
                <a:gd name="T34" fmla="*/ 50 w 1230"/>
                <a:gd name="T35" fmla="*/ 38 h 1074"/>
                <a:gd name="T36" fmla="*/ 48 w 1230"/>
                <a:gd name="T37" fmla="*/ 41 h 1074"/>
                <a:gd name="T38" fmla="*/ 47 w 1230"/>
                <a:gd name="T39" fmla="*/ 44 h 1074"/>
                <a:gd name="T40" fmla="*/ 44 w 1230"/>
                <a:gd name="T41" fmla="*/ 47 h 1074"/>
                <a:gd name="T42" fmla="*/ 41 w 1230"/>
                <a:gd name="T43" fmla="*/ 47 h 1074"/>
                <a:gd name="T44" fmla="*/ 38 w 1230"/>
                <a:gd name="T45" fmla="*/ 50 h 1074"/>
                <a:gd name="T46" fmla="*/ 36 w 1230"/>
                <a:gd name="T47" fmla="*/ 51 h 1074"/>
                <a:gd name="T48" fmla="*/ 34 w 1230"/>
                <a:gd name="T49" fmla="*/ 54 h 1074"/>
                <a:gd name="T50" fmla="*/ 32 w 1230"/>
                <a:gd name="T51" fmla="*/ 57 h 1074"/>
                <a:gd name="T52" fmla="*/ 28 w 1230"/>
                <a:gd name="T53" fmla="*/ 58 h 1074"/>
                <a:gd name="T54" fmla="*/ 26 w 1230"/>
                <a:gd name="T55" fmla="*/ 61 h 1074"/>
                <a:gd name="T56" fmla="*/ 22 w 1230"/>
                <a:gd name="T57" fmla="*/ 63 h 1074"/>
                <a:gd name="T58" fmla="*/ 20 w 1230"/>
                <a:gd name="T59" fmla="*/ 65 h 1074"/>
                <a:gd name="T60" fmla="*/ 18 w 1230"/>
                <a:gd name="T61" fmla="*/ 67 h 1074"/>
                <a:gd name="T62" fmla="*/ 16 w 1230"/>
                <a:gd name="T63" fmla="*/ 70 h 1074"/>
                <a:gd name="T64" fmla="*/ 13 w 1230"/>
                <a:gd name="T65" fmla="*/ 71 h 1074"/>
                <a:gd name="T66" fmla="*/ 10 w 1230"/>
                <a:gd name="T67" fmla="*/ 74 h 1074"/>
                <a:gd name="T68" fmla="*/ 7 w 1230"/>
                <a:gd name="T69" fmla="*/ 76 h 1074"/>
                <a:gd name="T70" fmla="*/ 7 w 1230"/>
                <a:gd name="T71" fmla="*/ 79 h 1074"/>
                <a:gd name="T72" fmla="*/ 7 w 1230"/>
                <a:gd name="T73" fmla="*/ 81 h 1074"/>
                <a:gd name="T74" fmla="*/ 0 w 1230"/>
                <a:gd name="T75" fmla="*/ 83 h 107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230" h="1074">
                  <a:moveTo>
                    <a:pt x="1230" y="0"/>
                  </a:moveTo>
                  <a:lnTo>
                    <a:pt x="1211" y="12"/>
                  </a:lnTo>
                  <a:lnTo>
                    <a:pt x="1193" y="31"/>
                  </a:lnTo>
                  <a:lnTo>
                    <a:pt x="1181" y="43"/>
                  </a:lnTo>
                  <a:lnTo>
                    <a:pt x="1162" y="55"/>
                  </a:lnTo>
                  <a:lnTo>
                    <a:pt x="1144" y="74"/>
                  </a:lnTo>
                  <a:lnTo>
                    <a:pt x="1132" y="86"/>
                  </a:lnTo>
                  <a:lnTo>
                    <a:pt x="1113" y="98"/>
                  </a:lnTo>
                  <a:lnTo>
                    <a:pt x="1095" y="117"/>
                  </a:lnTo>
                  <a:lnTo>
                    <a:pt x="1082" y="129"/>
                  </a:lnTo>
                  <a:lnTo>
                    <a:pt x="1064" y="141"/>
                  </a:lnTo>
                  <a:lnTo>
                    <a:pt x="1045" y="160"/>
                  </a:lnTo>
                  <a:lnTo>
                    <a:pt x="1033" y="172"/>
                  </a:lnTo>
                  <a:lnTo>
                    <a:pt x="1015" y="184"/>
                  </a:lnTo>
                  <a:lnTo>
                    <a:pt x="996" y="203"/>
                  </a:lnTo>
                  <a:lnTo>
                    <a:pt x="984" y="215"/>
                  </a:lnTo>
                  <a:lnTo>
                    <a:pt x="966" y="227"/>
                  </a:lnTo>
                  <a:lnTo>
                    <a:pt x="947" y="246"/>
                  </a:lnTo>
                  <a:lnTo>
                    <a:pt x="935" y="258"/>
                  </a:lnTo>
                  <a:lnTo>
                    <a:pt x="916" y="270"/>
                  </a:lnTo>
                  <a:lnTo>
                    <a:pt x="898" y="288"/>
                  </a:lnTo>
                  <a:lnTo>
                    <a:pt x="886" y="301"/>
                  </a:lnTo>
                  <a:lnTo>
                    <a:pt x="867" y="313"/>
                  </a:lnTo>
                  <a:lnTo>
                    <a:pt x="849" y="331"/>
                  </a:lnTo>
                  <a:lnTo>
                    <a:pt x="836" y="344"/>
                  </a:lnTo>
                  <a:lnTo>
                    <a:pt x="818" y="356"/>
                  </a:lnTo>
                  <a:lnTo>
                    <a:pt x="800" y="374"/>
                  </a:lnTo>
                  <a:lnTo>
                    <a:pt x="787" y="387"/>
                  </a:lnTo>
                  <a:lnTo>
                    <a:pt x="769" y="399"/>
                  </a:lnTo>
                  <a:lnTo>
                    <a:pt x="750" y="417"/>
                  </a:lnTo>
                  <a:lnTo>
                    <a:pt x="738" y="430"/>
                  </a:lnTo>
                  <a:lnTo>
                    <a:pt x="720" y="442"/>
                  </a:lnTo>
                  <a:lnTo>
                    <a:pt x="701" y="460"/>
                  </a:lnTo>
                  <a:lnTo>
                    <a:pt x="689" y="473"/>
                  </a:lnTo>
                  <a:lnTo>
                    <a:pt x="670" y="485"/>
                  </a:lnTo>
                  <a:lnTo>
                    <a:pt x="652" y="503"/>
                  </a:lnTo>
                  <a:lnTo>
                    <a:pt x="640" y="516"/>
                  </a:lnTo>
                  <a:lnTo>
                    <a:pt x="621" y="528"/>
                  </a:lnTo>
                  <a:lnTo>
                    <a:pt x="603" y="546"/>
                  </a:lnTo>
                  <a:lnTo>
                    <a:pt x="591" y="559"/>
                  </a:lnTo>
                  <a:lnTo>
                    <a:pt x="572" y="571"/>
                  </a:lnTo>
                  <a:lnTo>
                    <a:pt x="554" y="589"/>
                  </a:lnTo>
                  <a:lnTo>
                    <a:pt x="541" y="601"/>
                  </a:lnTo>
                  <a:lnTo>
                    <a:pt x="523" y="614"/>
                  </a:lnTo>
                  <a:lnTo>
                    <a:pt x="504" y="626"/>
                  </a:lnTo>
                  <a:lnTo>
                    <a:pt x="492" y="644"/>
                  </a:lnTo>
                  <a:lnTo>
                    <a:pt x="474" y="657"/>
                  </a:lnTo>
                  <a:lnTo>
                    <a:pt x="455" y="669"/>
                  </a:lnTo>
                  <a:lnTo>
                    <a:pt x="443" y="687"/>
                  </a:lnTo>
                  <a:lnTo>
                    <a:pt x="425" y="700"/>
                  </a:lnTo>
                  <a:lnTo>
                    <a:pt x="406" y="712"/>
                  </a:lnTo>
                  <a:lnTo>
                    <a:pt x="394" y="730"/>
                  </a:lnTo>
                  <a:lnTo>
                    <a:pt x="375" y="743"/>
                  </a:lnTo>
                  <a:lnTo>
                    <a:pt x="357" y="755"/>
                  </a:lnTo>
                  <a:lnTo>
                    <a:pt x="345" y="773"/>
                  </a:lnTo>
                  <a:lnTo>
                    <a:pt x="326" y="786"/>
                  </a:lnTo>
                  <a:lnTo>
                    <a:pt x="308" y="798"/>
                  </a:lnTo>
                  <a:lnTo>
                    <a:pt x="295" y="816"/>
                  </a:lnTo>
                  <a:lnTo>
                    <a:pt x="277" y="829"/>
                  </a:lnTo>
                  <a:lnTo>
                    <a:pt x="259" y="841"/>
                  </a:lnTo>
                  <a:lnTo>
                    <a:pt x="246" y="859"/>
                  </a:lnTo>
                  <a:lnTo>
                    <a:pt x="228" y="872"/>
                  </a:lnTo>
                  <a:lnTo>
                    <a:pt x="209" y="884"/>
                  </a:lnTo>
                  <a:lnTo>
                    <a:pt x="197" y="902"/>
                  </a:lnTo>
                  <a:lnTo>
                    <a:pt x="179" y="914"/>
                  </a:lnTo>
                  <a:lnTo>
                    <a:pt x="160" y="927"/>
                  </a:lnTo>
                  <a:lnTo>
                    <a:pt x="148" y="945"/>
                  </a:lnTo>
                  <a:lnTo>
                    <a:pt x="129" y="957"/>
                  </a:lnTo>
                  <a:lnTo>
                    <a:pt x="111" y="970"/>
                  </a:lnTo>
                  <a:lnTo>
                    <a:pt x="99" y="988"/>
                  </a:lnTo>
                  <a:lnTo>
                    <a:pt x="80" y="1000"/>
                  </a:lnTo>
                  <a:lnTo>
                    <a:pt x="62" y="1013"/>
                  </a:lnTo>
                  <a:lnTo>
                    <a:pt x="50" y="1031"/>
                  </a:lnTo>
                  <a:lnTo>
                    <a:pt x="31" y="1043"/>
                  </a:lnTo>
                  <a:lnTo>
                    <a:pt x="13" y="1056"/>
                  </a:lnTo>
                  <a:lnTo>
                    <a:pt x="0" y="1074"/>
                  </a:lnTo>
                </a:path>
              </a:pathLst>
            </a:custGeom>
            <a:solidFill>
              <a:srgbClr val="0000FF"/>
            </a:solidFill>
            <a:ln w="9525">
              <a:solidFill>
                <a:srgbClr val="000000"/>
              </a:solidFill>
              <a:prstDash val="solid"/>
              <a:round/>
              <a:headEnd/>
              <a:tailEnd/>
            </a:ln>
          </p:spPr>
          <p:txBody>
            <a:bodyPr/>
            <a:lstStyle/>
            <a:p>
              <a:endParaRPr lang="en-US"/>
            </a:p>
          </p:txBody>
        </p:sp>
        <p:sp>
          <p:nvSpPr>
            <p:cNvPr id="315921" name="Freeform 525">
              <a:extLst>
                <a:ext uri="{FF2B5EF4-FFF2-40B4-BE49-F238E27FC236}">
                  <a16:creationId xmlns:a16="http://schemas.microsoft.com/office/drawing/2014/main" id="{3590AA34-55BD-0C56-8E9E-49F26019E0F2}"/>
                </a:ext>
              </a:extLst>
            </p:cNvPr>
            <p:cNvSpPr>
              <a:spLocks/>
            </p:cNvSpPr>
            <p:nvPr/>
          </p:nvSpPr>
          <p:spPr bwMode="auto">
            <a:xfrm>
              <a:off x="2146" y="2629"/>
              <a:ext cx="1150" cy="1004"/>
            </a:xfrm>
            <a:custGeom>
              <a:avLst/>
              <a:gdLst>
                <a:gd name="T0" fmla="*/ 93 w 1230"/>
                <a:gd name="T1" fmla="*/ 7 h 1074"/>
                <a:gd name="T2" fmla="*/ 93 w 1230"/>
                <a:gd name="T3" fmla="*/ 7 h 1074"/>
                <a:gd name="T4" fmla="*/ 88 w 1230"/>
                <a:gd name="T5" fmla="*/ 7 h 1074"/>
                <a:gd name="T6" fmla="*/ 87 w 1230"/>
                <a:gd name="T7" fmla="*/ 7 h 1074"/>
                <a:gd name="T8" fmla="*/ 84 w 1230"/>
                <a:gd name="T9" fmla="*/ 10 h 1074"/>
                <a:gd name="T10" fmla="*/ 81 w 1230"/>
                <a:gd name="T11" fmla="*/ 13 h 1074"/>
                <a:gd name="T12" fmla="*/ 79 w 1230"/>
                <a:gd name="T13" fmla="*/ 15 h 1074"/>
                <a:gd name="T14" fmla="*/ 76 w 1230"/>
                <a:gd name="T15" fmla="*/ 18 h 1074"/>
                <a:gd name="T16" fmla="*/ 74 w 1230"/>
                <a:gd name="T17" fmla="*/ 20 h 1074"/>
                <a:gd name="T18" fmla="*/ 71 w 1230"/>
                <a:gd name="T19" fmla="*/ 21 h 1074"/>
                <a:gd name="T20" fmla="*/ 69 w 1230"/>
                <a:gd name="T21" fmla="*/ 24 h 1074"/>
                <a:gd name="T22" fmla="*/ 66 w 1230"/>
                <a:gd name="T23" fmla="*/ 26 h 1074"/>
                <a:gd name="T24" fmla="*/ 63 w 1230"/>
                <a:gd name="T25" fmla="*/ 28 h 1074"/>
                <a:gd name="T26" fmla="*/ 61 w 1230"/>
                <a:gd name="T27" fmla="*/ 30 h 1074"/>
                <a:gd name="T28" fmla="*/ 58 w 1230"/>
                <a:gd name="T29" fmla="*/ 32 h 1074"/>
                <a:gd name="T30" fmla="*/ 57 w 1230"/>
                <a:gd name="T31" fmla="*/ 34 h 1074"/>
                <a:gd name="T32" fmla="*/ 54 w 1230"/>
                <a:gd name="T33" fmla="*/ 36 h 1074"/>
                <a:gd name="T34" fmla="*/ 50 w 1230"/>
                <a:gd name="T35" fmla="*/ 38 h 1074"/>
                <a:gd name="T36" fmla="*/ 48 w 1230"/>
                <a:gd name="T37" fmla="*/ 41 h 1074"/>
                <a:gd name="T38" fmla="*/ 47 w 1230"/>
                <a:gd name="T39" fmla="*/ 44 h 1074"/>
                <a:gd name="T40" fmla="*/ 44 w 1230"/>
                <a:gd name="T41" fmla="*/ 47 h 1074"/>
                <a:gd name="T42" fmla="*/ 41 w 1230"/>
                <a:gd name="T43" fmla="*/ 47 h 1074"/>
                <a:gd name="T44" fmla="*/ 38 w 1230"/>
                <a:gd name="T45" fmla="*/ 50 h 1074"/>
                <a:gd name="T46" fmla="*/ 36 w 1230"/>
                <a:gd name="T47" fmla="*/ 51 h 1074"/>
                <a:gd name="T48" fmla="*/ 34 w 1230"/>
                <a:gd name="T49" fmla="*/ 54 h 1074"/>
                <a:gd name="T50" fmla="*/ 32 w 1230"/>
                <a:gd name="T51" fmla="*/ 57 h 1074"/>
                <a:gd name="T52" fmla="*/ 28 w 1230"/>
                <a:gd name="T53" fmla="*/ 58 h 1074"/>
                <a:gd name="T54" fmla="*/ 26 w 1230"/>
                <a:gd name="T55" fmla="*/ 61 h 1074"/>
                <a:gd name="T56" fmla="*/ 22 w 1230"/>
                <a:gd name="T57" fmla="*/ 63 h 1074"/>
                <a:gd name="T58" fmla="*/ 20 w 1230"/>
                <a:gd name="T59" fmla="*/ 65 h 1074"/>
                <a:gd name="T60" fmla="*/ 18 w 1230"/>
                <a:gd name="T61" fmla="*/ 67 h 1074"/>
                <a:gd name="T62" fmla="*/ 16 w 1230"/>
                <a:gd name="T63" fmla="*/ 70 h 1074"/>
                <a:gd name="T64" fmla="*/ 13 w 1230"/>
                <a:gd name="T65" fmla="*/ 71 h 1074"/>
                <a:gd name="T66" fmla="*/ 10 w 1230"/>
                <a:gd name="T67" fmla="*/ 74 h 1074"/>
                <a:gd name="T68" fmla="*/ 7 w 1230"/>
                <a:gd name="T69" fmla="*/ 76 h 1074"/>
                <a:gd name="T70" fmla="*/ 7 w 1230"/>
                <a:gd name="T71" fmla="*/ 79 h 1074"/>
                <a:gd name="T72" fmla="*/ 7 w 1230"/>
                <a:gd name="T73" fmla="*/ 81 h 1074"/>
                <a:gd name="T74" fmla="*/ 0 w 1230"/>
                <a:gd name="T75" fmla="*/ 83 h 107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230" h="1074">
                  <a:moveTo>
                    <a:pt x="1230" y="0"/>
                  </a:moveTo>
                  <a:lnTo>
                    <a:pt x="1211" y="12"/>
                  </a:lnTo>
                  <a:lnTo>
                    <a:pt x="1193" y="31"/>
                  </a:lnTo>
                  <a:lnTo>
                    <a:pt x="1181" y="43"/>
                  </a:lnTo>
                  <a:lnTo>
                    <a:pt x="1162" y="55"/>
                  </a:lnTo>
                  <a:lnTo>
                    <a:pt x="1144" y="74"/>
                  </a:lnTo>
                  <a:lnTo>
                    <a:pt x="1132" y="86"/>
                  </a:lnTo>
                  <a:lnTo>
                    <a:pt x="1113" y="98"/>
                  </a:lnTo>
                  <a:lnTo>
                    <a:pt x="1095" y="117"/>
                  </a:lnTo>
                  <a:lnTo>
                    <a:pt x="1082" y="129"/>
                  </a:lnTo>
                  <a:lnTo>
                    <a:pt x="1064" y="141"/>
                  </a:lnTo>
                  <a:lnTo>
                    <a:pt x="1045" y="160"/>
                  </a:lnTo>
                  <a:lnTo>
                    <a:pt x="1033" y="172"/>
                  </a:lnTo>
                  <a:lnTo>
                    <a:pt x="1015" y="184"/>
                  </a:lnTo>
                  <a:lnTo>
                    <a:pt x="996" y="203"/>
                  </a:lnTo>
                  <a:lnTo>
                    <a:pt x="984" y="215"/>
                  </a:lnTo>
                  <a:lnTo>
                    <a:pt x="966" y="227"/>
                  </a:lnTo>
                  <a:lnTo>
                    <a:pt x="947" y="246"/>
                  </a:lnTo>
                  <a:lnTo>
                    <a:pt x="935" y="258"/>
                  </a:lnTo>
                  <a:lnTo>
                    <a:pt x="916" y="270"/>
                  </a:lnTo>
                  <a:lnTo>
                    <a:pt x="898" y="288"/>
                  </a:lnTo>
                  <a:lnTo>
                    <a:pt x="886" y="301"/>
                  </a:lnTo>
                  <a:lnTo>
                    <a:pt x="867" y="313"/>
                  </a:lnTo>
                  <a:lnTo>
                    <a:pt x="849" y="331"/>
                  </a:lnTo>
                  <a:lnTo>
                    <a:pt x="836" y="344"/>
                  </a:lnTo>
                  <a:lnTo>
                    <a:pt x="818" y="356"/>
                  </a:lnTo>
                  <a:lnTo>
                    <a:pt x="800" y="374"/>
                  </a:lnTo>
                  <a:lnTo>
                    <a:pt x="787" y="387"/>
                  </a:lnTo>
                  <a:lnTo>
                    <a:pt x="769" y="399"/>
                  </a:lnTo>
                  <a:lnTo>
                    <a:pt x="750" y="417"/>
                  </a:lnTo>
                  <a:lnTo>
                    <a:pt x="738" y="430"/>
                  </a:lnTo>
                  <a:lnTo>
                    <a:pt x="720" y="442"/>
                  </a:lnTo>
                  <a:lnTo>
                    <a:pt x="701" y="460"/>
                  </a:lnTo>
                  <a:lnTo>
                    <a:pt x="689" y="473"/>
                  </a:lnTo>
                  <a:lnTo>
                    <a:pt x="670" y="485"/>
                  </a:lnTo>
                  <a:lnTo>
                    <a:pt x="652" y="503"/>
                  </a:lnTo>
                  <a:lnTo>
                    <a:pt x="640" y="516"/>
                  </a:lnTo>
                  <a:lnTo>
                    <a:pt x="621" y="528"/>
                  </a:lnTo>
                  <a:lnTo>
                    <a:pt x="603" y="546"/>
                  </a:lnTo>
                  <a:lnTo>
                    <a:pt x="591" y="559"/>
                  </a:lnTo>
                  <a:lnTo>
                    <a:pt x="572" y="571"/>
                  </a:lnTo>
                  <a:lnTo>
                    <a:pt x="554" y="589"/>
                  </a:lnTo>
                  <a:lnTo>
                    <a:pt x="541" y="601"/>
                  </a:lnTo>
                  <a:lnTo>
                    <a:pt x="523" y="614"/>
                  </a:lnTo>
                  <a:lnTo>
                    <a:pt x="504" y="626"/>
                  </a:lnTo>
                  <a:lnTo>
                    <a:pt x="492" y="644"/>
                  </a:lnTo>
                  <a:lnTo>
                    <a:pt x="474" y="657"/>
                  </a:lnTo>
                  <a:lnTo>
                    <a:pt x="455" y="669"/>
                  </a:lnTo>
                  <a:lnTo>
                    <a:pt x="443" y="687"/>
                  </a:lnTo>
                  <a:lnTo>
                    <a:pt x="425" y="700"/>
                  </a:lnTo>
                  <a:lnTo>
                    <a:pt x="406" y="712"/>
                  </a:lnTo>
                  <a:lnTo>
                    <a:pt x="394" y="730"/>
                  </a:lnTo>
                  <a:lnTo>
                    <a:pt x="375" y="743"/>
                  </a:lnTo>
                  <a:lnTo>
                    <a:pt x="357" y="755"/>
                  </a:lnTo>
                  <a:lnTo>
                    <a:pt x="345" y="773"/>
                  </a:lnTo>
                  <a:lnTo>
                    <a:pt x="326" y="786"/>
                  </a:lnTo>
                  <a:lnTo>
                    <a:pt x="308" y="798"/>
                  </a:lnTo>
                  <a:lnTo>
                    <a:pt x="295" y="816"/>
                  </a:lnTo>
                  <a:lnTo>
                    <a:pt x="277" y="829"/>
                  </a:lnTo>
                  <a:lnTo>
                    <a:pt x="259" y="841"/>
                  </a:lnTo>
                  <a:lnTo>
                    <a:pt x="246" y="859"/>
                  </a:lnTo>
                  <a:lnTo>
                    <a:pt x="228" y="872"/>
                  </a:lnTo>
                  <a:lnTo>
                    <a:pt x="209" y="884"/>
                  </a:lnTo>
                  <a:lnTo>
                    <a:pt x="197" y="902"/>
                  </a:lnTo>
                  <a:lnTo>
                    <a:pt x="179" y="914"/>
                  </a:lnTo>
                  <a:lnTo>
                    <a:pt x="160" y="927"/>
                  </a:lnTo>
                  <a:lnTo>
                    <a:pt x="148" y="945"/>
                  </a:lnTo>
                  <a:lnTo>
                    <a:pt x="129" y="957"/>
                  </a:lnTo>
                  <a:lnTo>
                    <a:pt x="111" y="970"/>
                  </a:lnTo>
                  <a:lnTo>
                    <a:pt x="99" y="988"/>
                  </a:lnTo>
                  <a:lnTo>
                    <a:pt x="80" y="1000"/>
                  </a:lnTo>
                  <a:lnTo>
                    <a:pt x="62" y="1013"/>
                  </a:lnTo>
                  <a:lnTo>
                    <a:pt x="50" y="1031"/>
                  </a:lnTo>
                  <a:lnTo>
                    <a:pt x="31" y="1043"/>
                  </a:lnTo>
                  <a:lnTo>
                    <a:pt x="13" y="1056"/>
                  </a:lnTo>
                  <a:lnTo>
                    <a:pt x="0" y="1074"/>
                  </a:lnTo>
                </a:path>
              </a:pathLst>
            </a:custGeom>
            <a:solidFill>
              <a:srgbClr val="0000FF"/>
            </a:solidFill>
            <a:ln w="9525">
              <a:solidFill>
                <a:srgbClr val="000000"/>
              </a:solidFill>
              <a:prstDash val="solid"/>
              <a:round/>
              <a:headEnd/>
              <a:tailEnd/>
            </a:ln>
          </p:spPr>
          <p:txBody>
            <a:bodyPr/>
            <a:lstStyle/>
            <a:p>
              <a:endParaRPr lang="en-US"/>
            </a:p>
          </p:txBody>
        </p:sp>
        <p:sp>
          <p:nvSpPr>
            <p:cNvPr id="315922" name="Freeform 526">
              <a:extLst>
                <a:ext uri="{FF2B5EF4-FFF2-40B4-BE49-F238E27FC236}">
                  <a16:creationId xmlns:a16="http://schemas.microsoft.com/office/drawing/2014/main" id="{1A385646-CE69-7ADE-C70F-F21D021F3CE6}"/>
                </a:ext>
              </a:extLst>
            </p:cNvPr>
            <p:cNvSpPr>
              <a:spLocks/>
            </p:cNvSpPr>
            <p:nvPr/>
          </p:nvSpPr>
          <p:spPr bwMode="auto">
            <a:xfrm>
              <a:off x="2146" y="2629"/>
              <a:ext cx="1150" cy="1004"/>
            </a:xfrm>
            <a:custGeom>
              <a:avLst/>
              <a:gdLst>
                <a:gd name="T0" fmla="*/ 93 w 1230"/>
                <a:gd name="T1" fmla="*/ 7 h 1074"/>
                <a:gd name="T2" fmla="*/ 93 w 1230"/>
                <a:gd name="T3" fmla="*/ 7 h 1074"/>
                <a:gd name="T4" fmla="*/ 88 w 1230"/>
                <a:gd name="T5" fmla="*/ 7 h 1074"/>
                <a:gd name="T6" fmla="*/ 87 w 1230"/>
                <a:gd name="T7" fmla="*/ 7 h 1074"/>
                <a:gd name="T8" fmla="*/ 84 w 1230"/>
                <a:gd name="T9" fmla="*/ 10 h 1074"/>
                <a:gd name="T10" fmla="*/ 81 w 1230"/>
                <a:gd name="T11" fmla="*/ 13 h 1074"/>
                <a:gd name="T12" fmla="*/ 79 w 1230"/>
                <a:gd name="T13" fmla="*/ 15 h 1074"/>
                <a:gd name="T14" fmla="*/ 76 w 1230"/>
                <a:gd name="T15" fmla="*/ 18 h 1074"/>
                <a:gd name="T16" fmla="*/ 74 w 1230"/>
                <a:gd name="T17" fmla="*/ 20 h 1074"/>
                <a:gd name="T18" fmla="*/ 71 w 1230"/>
                <a:gd name="T19" fmla="*/ 21 h 1074"/>
                <a:gd name="T20" fmla="*/ 69 w 1230"/>
                <a:gd name="T21" fmla="*/ 24 h 1074"/>
                <a:gd name="T22" fmla="*/ 66 w 1230"/>
                <a:gd name="T23" fmla="*/ 26 h 1074"/>
                <a:gd name="T24" fmla="*/ 63 w 1230"/>
                <a:gd name="T25" fmla="*/ 28 h 1074"/>
                <a:gd name="T26" fmla="*/ 61 w 1230"/>
                <a:gd name="T27" fmla="*/ 30 h 1074"/>
                <a:gd name="T28" fmla="*/ 58 w 1230"/>
                <a:gd name="T29" fmla="*/ 32 h 1074"/>
                <a:gd name="T30" fmla="*/ 57 w 1230"/>
                <a:gd name="T31" fmla="*/ 34 h 1074"/>
                <a:gd name="T32" fmla="*/ 54 w 1230"/>
                <a:gd name="T33" fmla="*/ 36 h 1074"/>
                <a:gd name="T34" fmla="*/ 50 w 1230"/>
                <a:gd name="T35" fmla="*/ 38 h 1074"/>
                <a:gd name="T36" fmla="*/ 48 w 1230"/>
                <a:gd name="T37" fmla="*/ 41 h 1074"/>
                <a:gd name="T38" fmla="*/ 47 w 1230"/>
                <a:gd name="T39" fmla="*/ 44 h 1074"/>
                <a:gd name="T40" fmla="*/ 44 w 1230"/>
                <a:gd name="T41" fmla="*/ 47 h 1074"/>
                <a:gd name="T42" fmla="*/ 41 w 1230"/>
                <a:gd name="T43" fmla="*/ 47 h 1074"/>
                <a:gd name="T44" fmla="*/ 38 w 1230"/>
                <a:gd name="T45" fmla="*/ 50 h 1074"/>
                <a:gd name="T46" fmla="*/ 36 w 1230"/>
                <a:gd name="T47" fmla="*/ 51 h 1074"/>
                <a:gd name="T48" fmla="*/ 34 w 1230"/>
                <a:gd name="T49" fmla="*/ 54 h 1074"/>
                <a:gd name="T50" fmla="*/ 32 w 1230"/>
                <a:gd name="T51" fmla="*/ 57 h 1074"/>
                <a:gd name="T52" fmla="*/ 28 w 1230"/>
                <a:gd name="T53" fmla="*/ 58 h 1074"/>
                <a:gd name="T54" fmla="*/ 26 w 1230"/>
                <a:gd name="T55" fmla="*/ 61 h 1074"/>
                <a:gd name="T56" fmla="*/ 22 w 1230"/>
                <a:gd name="T57" fmla="*/ 63 h 1074"/>
                <a:gd name="T58" fmla="*/ 20 w 1230"/>
                <a:gd name="T59" fmla="*/ 65 h 1074"/>
                <a:gd name="T60" fmla="*/ 18 w 1230"/>
                <a:gd name="T61" fmla="*/ 67 h 1074"/>
                <a:gd name="T62" fmla="*/ 16 w 1230"/>
                <a:gd name="T63" fmla="*/ 70 h 1074"/>
                <a:gd name="T64" fmla="*/ 13 w 1230"/>
                <a:gd name="T65" fmla="*/ 71 h 1074"/>
                <a:gd name="T66" fmla="*/ 10 w 1230"/>
                <a:gd name="T67" fmla="*/ 74 h 1074"/>
                <a:gd name="T68" fmla="*/ 7 w 1230"/>
                <a:gd name="T69" fmla="*/ 76 h 1074"/>
                <a:gd name="T70" fmla="*/ 7 w 1230"/>
                <a:gd name="T71" fmla="*/ 79 h 1074"/>
                <a:gd name="T72" fmla="*/ 7 w 1230"/>
                <a:gd name="T73" fmla="*/ 81 h 1074"/>
                <a:gd name="T74" fmla="*/ 0 w 1230"/>
                <a:gd name="T75" fmla="*/ 83 h 107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230" h="1074">
                  <a:moveTo>
                    <a:pt x="1230" y="0"/>
                  </a:moveTo>
                  <a:lnTo>
                    <a:pt x="1211" y="12"/>
                  </a:lnTo>
                  <a:lnTo>
                    <a:pt x="1193" y="31"/>
                  </a:lnTo>
                  <a:lnTo>
                    <a:pt x="1181" y="43"/>
                  </a:lnTo>
                  <a:lnTo>
                    <a:pt x="1162" y="55"/>
                  </a:lnTo>
                  <a:lnTo>
                    <a:pt x="1144" y="74"/>
                  </a:lnTo>
                  <a:lnTo>
                    <a:pt x="1132" y="86"/>
                  </a:lnTo>
                  <a:lnTo>
                    <a:pt x="1113" y="98"/>
                  </a:lnTo>
                  <a:lnTo>
                    <a:pt x="1095" y="117"/>
                  </a:lnTo>
                  <a:lnTo>
                    <a:pt x="1082" y="129"/>
                  </a:lnTo>
                  <a:lnTo>
                    <a:pt x="1064" y="141"/>
                  </a:lnTo>
                  <a:lnTo>
                    <a:pt x="1045" y="160"/>
                  </a:lnTo>
                  <a:lnTo>
                    <a:pt x="1033" y="172"/>
                  </a:lnTo>
                  <a:lnTo>
                    <a:pt x="1015" y="184"/>
                  </a:lnTo>
                  <a:lnTo>
                    <a:pt x="996" y="203"/>
                  </a:lnTo>
                  <a:lnTo>
                    <a:pt x="984" y="215"/>
                  </a:lnTo>
                  <a:lnTo>
                    <a:pt x="966" y="227"/>
                  </a:lnTo>
                  <a:lnTo>
                    <a:pt x="947" y="246"/>
                  </a:lnTo>
                  <a:lnTo>
                    <a:pt x="935" y="258"/>
                  </a:lnTo>
                  <a:lnTo>
                    <a:pt x="916" y="270"/>
                  </a:lnTo>
                  <a:lnTo>
                    <a:pt x="898" y="288"/>
                  </a:lnTo>
                  <a:lnTo>
                    <a:pt x="886" y="301"/>
                  </a:lnTo>
                  <a:lnTo>
                    <a:pt x="867" y="313"/>
                  </a:lnTo>
                  <a:lnTo>
                    <a:pt x="849" y="331"/>
                  </a:lnTo>
                  <a:lnTo>
                    <a:pt x="836" y="344"/>
                  </a:lnTo>
                  <a:lnTo>
                    <a:pt x="818" y="356"/>
                  </a:lnTo>
                  <a:lnTo>
                    <a:pt x="800" y="374"/>
                  </a:lnTo>
                  <a:lnTo>
                    <a:pt x="787" y="387"/>
                  </a:lnTo>
                  <a:lnTo>
                    <a:pt x="769" y="399"/>
                  </a:lnTo>
                  <a:lnTo>
                    <a:pt x="750" y="417"/>
                  </a:lnTo>
                  <a:lnTo>
                    <a:pt x="738" y="430"/>
                  </a:lnTo>
                  <a:lnTo>
                    <a:pt x="720" y="442"/>
                  </a:lnTo>
                  <a:lnTo>
                    <a:pt x="701" y="460"/>
                  </a:lnTo>
                  <a:lnTo>
                    <a:pt x="689" y="473"/>
                  </a:lnTo>
                  <a:lnTo>
                    <a:pt x="670" y="485"/>
                  </a:lnTo>
                  <a:lnTo>
                    <a:pt x="652" y="503"/>
                  </a:lnTo>
                  <a:lnTo>
                    <a:pt x="640" y="516"/>
                  </a:lnTo>
                  <a:lnTo>
                    <a:pt x="621" y="528"/>
                  </a:lnTo>
                  <a:lnTo>
                    <a:pt x="603" y="546"/>
                  </a:lnTo>
                  <a:lnTo>
                    <a:pt x="591" y="559"/>
                  </a:lnTo>
                  <a:lnTo>
                    <a:pt x="572" y="571"/>
                  </a:lnTo>
                  <a:lnTo>
                    <a:pt x="554" y="589"/>
                  </a:lnTo>
                  <a:lnTo>
                    <a:pt x="541" y="601"/>
                  </a:lnTo>
                  <a:lnTo>
                    <a:pt x="523" y="614"/>
                  </a:lnTo>
                  <a:lnTo>
                    <a:pt x="504" y="626"/>
                  </a:lnTo>
                  <a:lnTo>
                    <a:pt x="492" y="644"/>
                  </a:lnTo>
                  <a:lnTo>
                    <a:pt x="474" y="657"/>
                  </a:lnTo>
                  <a:lnTo>
                    <a:pt x="455" y="669"/>
                  </a:lnTo>
                  <a:lnTo>
                    <a:pt x="443" y="687"/>
                  </a:lnTo>
                  <a:lnTo>
                    <a:pt x="425" y="700"/>
                  </a:lnTo>
                  <a:lnTo>
                    <a:pt x="406" y="712"/>
                  </a:lnTo>
                  <a:lnTo>
                    <a:pt x="394" y="730"/>
                  </a:lnTo>
                  <a:lnTo>
                    <a:pt x="375" y="743"/>
                  </a:lnTo>
                  <a:lnTo>
                    <a:pt x="357" y="755"/>
                  </a:lnTo>
                  <a:lnTo>
                    <a:pt x="345" y="773"/>
                  </a:lnTo>
                  <a:lnTo>
                    <a:pt x="326" y="786"/>
                  </a:lnTo>
                  <a:lnTo>
                    <a:pt x="308" y="798"/>
                  </a:lnTo>
                  <a:lnTo>
                    <a:pt x="295" y="816"/>
                  </a:lnTo>
                  <a:lnTo>
                    <a:pt x="277" y="829"/>
                  </a:lnTo>
                  <a:lnTo>
                    <a:pt x="259" y="841"/>
                  </a:lnTo>
                  <a:lnTo>
                    <a:pt x="246" y="859"/>
                  </a:lnTo>
                  <a:lnTo>
                    <a:pt x="228" y="872"/>
                  </a:lnTo>
                  <a:lnTo>
                    <a:pt x="209" y="884"/>
                  </a:lnTo>
                  <a:lnTo>
                    <a:pt x="197" y="902"/>
                  </a:lnTo>
                  <a:lnTo>
                    <a:pt x="179" y="914"/>
                  </a:lnTo>
                  <a:lnTo>
                    <a:pt x="160" y="927"/>
                  </a:lnTo>
                  <a:lnTo>
                    <a:pt x="148" y="945"/>
                  </a:lnTo>
                  <a:lnTo>
                    <a:pt x="129" y="957"/>
                  </a:lnTo>
                  <a:lnTo>
                    <a:pt x="111" y="970"/>
                  </a:lnTo>
                  <a:lnTo>
                    <a:pt x="99" y="988"/>
                  </a:lnTo>
                  <a:lnTo>
                    <a:pt x="80" y="1000"/>
                  </a:lnTo>
                  <a:lnTo>
                    <a:pt x="62" y="1013"/>
                  </a:lnTo>
                  <a:lnTo>
                    <a:pt x="50" y="1031"/>
                  </a:lnTo>
                  <a:lnTo>
                    <a:pt x="31" y="1043"/>
                  </a:lnTo>
                  <a:lnTo>
                    <a:pt x="13" y="1056"/>
                  </a:lnTo>
                  <a:lnTo>
                    <a:pt x="0" y="1074"/>
                  </a:lnTo>
                </a:path>
              </a:pathLst>
            </a:custGeom>
            <a:solidFill>
              <a:srgbClr val="0000FF"/>
            </a:solidFill>
            <a:ln w="9525">
              <a:solidFill>
                <a:srgbClr val="000000"/>
              </a:solidFill>
              <a:prstDash val="solid"/>
              <a:round/>
              <a:headEnd/>
              <a:tailEnd/>
            </a:ln>
          </p:spPr>
          <p:txBody>
            <a:bodyPr/>
            <a:lstStyle/>
            <a:p>
              <a:endParaRPr lang="en-US"/>
            </a:p>
          </p:txBody>
        </p:sp>
        <p:sp>
          <p:nvSpPr>
            <p:cNvPr id="315923" name="Line 527">
              <a:extLst>
                <a:ext uri="{FF2B5EF4-FFF2-40B4-BE49-F238E27FC236}">
                  <a16:creationId xmlns:a16="http://schemas.microsoft.com/office/drawing/2014/main" id="{B295F456-0F2F-D693-0EE7-AA30FA392FC3}"/>
                </a:ext>
              </a:extLst>
            </p:cNvPr>
            <p:cNvSpPr>
              <a:spLocks noChangeShapeType="1"/>
            </p:cNvSpPr>
            <p:nvPr/>
          </p:nvSpPr>
          <p:spPr bwMode="auto">
            <a:xfrm>
              <a:off x="3130" y="3656"/>
              <a:ext cx="333" cy="0"/>
            </a:xfrm>
            <a:prstGeom prst="line">
              <a:avLst/>
            </a:prstGeom>
            <a:noFill/>
            <a:ln w="952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15924" name="Freeform 528">
              <a:extLst>
                <a:ext uri="{FF2B5EF4-FFF2-40B4-BE49-F238E27FC236}">
                  <a16:creationId xmlns:a16="http://schemas.microsoft.com/office/drawing/2014/main" id="{038E374F-45F8-DA81-1DEC-C0ED060DA758}"/>
                </a:ext>
              </a:extLst>
            </p:cNvPr>
            <p:cNvSpPr>
              <a:spLocks/>
            </p:cNvSpPr>
            <p:nvPr/>
          </p:nvSpPr>
          <p:spPr bwMode="auto">
            <a:xfrm>
              <a:off x="3278" y="3638"/>
              <a:ext cx="35" cy="35"/>
            </a:xfrm>
            <a:custGeom>
              <a:avLst/>
              <a:gdLst>
                <a:gd name="T0" fmla="*/ 0 w 37"/>
                <a:gd name="T1" fmla="*/ 9 h 37"/>
                <a:gd name="T2" fmla="*/ 9 w 37"/>
                <a:gd name="T3" fmla="*/ 0 h 37"/>
                <a:gd name="T4" fmla="*/ 9 w 37"/>
                <a:gd name="T5" fmla="*/ 9 h 37"/>
                <a:gd name="T6" fmla="*/ 9 w 37"/>
                <a:gd name="T7" fmla="*/ 9 h 37"/>
                <a:gd name="T8" fmla="*/ 0 w 37"/>
                <a:gd name="T9" fmla="*/ 9 h 3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7" h="37">
                  <a:moveTo>
                    <a:pt x="0" y="19"/>
                  </a:moveTo>
                  <a:lnTo>
                    <a:pt x="19" y="0"/>
                  </a:lnTo>
                  <a:lnTo>
                    <a:pt x="37" y="19"/>
                  </a:lnTo>
                  <a:lnTo>
                    <a:pt x="19" y="37"/>
                  </a:lnTo>
                  <a:lnTo>
                    <a:pt x="0" y="19"/>
                  </a:lnTo>
                  <a:close/>
                </a:path>
              </a:pathLst>
            </a:custGeom>
            <a:solidFill>
              <a:srgbClr val="FF0000"/>
            </a:solidFill>
            <a:ln w="9525">
              <a:solidFill>
                <a:srgbClr val="FF0000"/>
              </a:solidFill>
              <a:round/>
              <a:headEnd/>
              <a:tailEnd/>
            </a:ln>
          </p:spPr>
          <p:txBody>
            <a:bodyPr/>
            <a:lstStyle/>
            <a:p>
              <a:endParaRPr lang="en-US"/>
            </a:p>
          </p:txBody>
        </p:sp>
        <p:sp>
          <p:nvSpPr>
            <p:cNvPr id="315925" name="Rectangle 529">
              <a:extLst>
                <a:ext uri="{FF2B5EF4-FFF2-40B4-BE49-F238E27FC236}">
                  <a16:creationId xmlns:a16="http://schemas.microsoft.com/office/drawing/2014/main" id="{F3FB3AE0-4799-1AEA-BEEA-91D672149850}"/>
                </a:ext>
              </a:extLst>
            </p:cNvPr>
            <p:cNvSpPr>
              <a:spLocks noChangeArrowheads="1"/>
            </p:cNvSpPr>
            <p:nvPr/>
          </p:nvSpPr>
          <p:spPr bwMode="auto">
            <a:xfrm>
              <a:off x="2153" y="2308"/>
              <a:ext cx="383" cy="192"/>
            </a:xfrm>
            <a:prstGeom prst="rect">
              <a:avLst/>
            </a:prstGeom>
            <a:noFill/>
            <a:ln>
              <a:noFill/>
            </a:ln>
            <a:extLst>
              <a:ext uri="{909E8E84-426E-40DD-AFC4-6F175D3DCCD1}">
                <a14:hiddenFill xmlns:a14="http://schemas.microsoft.com/office/drawing/2010/main">
                  <a:solidFill>
                    <a:srgbClr val="0000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fr-CA" altLang="en-US" sz="2000">
                  <a:solidFill>
                    <a:srgbClr val="000000"/>
                  </a:solidFill>
                  <a:latin typeface="Arial" panose="020B0604020202020204" pitchFamily="34" charset="0"/>
                  <a:cs typeface="Arial" panose="020B0604020202020204" pitchFamily="34" charset="0"/>
                </a:rPr>
                <a:t>line 8</a:t>
              </a:r>
              <a:endParaRPr lang="fr-CA" altLang="en-US" sz="2000">
                <a:latin typeface="Arial" panose="020B0604020202020204" pitchFamily="34" charset="0"/>
                <a:cs typeface="Arial" panose="020B0604020202020204" pitchFamily="34" charset="0"/>
              </a:endParaRPr>
            </a:p>
          </p:txBody>
        </p:sp>
        <p:sp>
          <p:nvSpPr>
            <p:cNvPr id="315926" name="Line 530">
              <a:extLst>
                <a:ext uri="{FF2B5EF4-FFF2-40B4-BE49-F238E27FC236}">
                  <a16:creationId xmlns:a16="http://schemas.microsoft.com/office/drawing/2014/main" id="{390AB20E-1460-D22E-2C7A-609BA6F4972C}"/>
                </a:ext>
              </a:extLst>
            </p:cNvPr>
            <p:cNvSpPr>
              <a:spLocks noChangeShapeType="1"/>
            </p:cNvSpPr>
            <p:nvPr/>
          </p:nvSpPr>
          <p:spPr bwMode="auto">
            <a:xfrm flipV="1">
              <a:off x="2141" y="1028"/>
              <a:ext cx="717" cy="1205"/>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15927" name="Line 531">
              <a:extLst>
                <a:ext uri="{FF2B5EF4-FFF2-40B4-BE49-F238E27FC236}">
                  <a16:creationId xmlns:a16="http://schemas.microsoft.com/office/drawing/2014/main" id="{3D4A286D-E441-CAA2-1B95-89A3FC17A37E}"/>
                </a:ext>
              </a:extLst>
            </p:cNvPr>
            <p:cNvSpPr>
              <a:spLocks noChangeShapeType="1"/>
            </p:cNvSpPr>
            <p:nvPr/>
          </p:nvSpPr>
          <p:spPr bwMode="auto">
            <a:xfrm flipV="1">
              <a:off x="2142" y="2628"/>
              <a:ext cx="1151" cy="1003"/>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15928" name="Line 532">
              <a:extLst>
                <a:ext uri="{FF2B5EF4-FFF2-40B4-BE49-F238E27FC236}">
                  <a16:creationId xmlns:a16="http://schemas.microsoft.com/office/drawing/2014/main" id="{C859E1F0-E463-ACC9-12F2-465A56CCF55D}"/>
                </a:ext>
              </a:extLst>
            </p:cNvPr>
            <p:cNvSpPr>
              <a:spLocks noChangeShapeType="1"/>
            </p:cNvSpPr>
            <p:nvPr/>
          </p:nvSpPr>
          <p:spPr bwMode="auto">
            <a:xfrm flipV="1">
              <a:off x="3285" y="2629"/>
              <a:ext cx="227"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15929" name="Line 533">
              <a:extLst>
                <a:ext uri="{FF2B5EF4-FFF2-40B4-BE49-F238E27FC236}">
                  <a16:creationId xmlns:a16="http://schemas.microsoft.com/office/drawing/2014/main" id="{3ADDDCCB-51A8-9547-8C49-2FAC5D09559F}"/>
                </a:ext>
              </a:extLst>
            </p:cNvPr>
            <p:cNvSpPr>
              <a:spLocks noChangeShapeType="1"/>
            </p:cNvSpPr>
            <p:nvPr/>
          </p:nvSpPr>
          <p:spPr bwMode="auto">
            <a:xfrm flipV="1">
              <a:off x="663" y="1318"/>
              <a:ext cx="726" cy="92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15930" name="Line 534">
              <a:extLst>
                <a:ext uri="{FF2B5EF4-FFF2-40B4-BE49-F238E27FC236}">
                  <a16:creationId xmlns:a16="http://schemas.microsoft.com/office/drawing/2014/main" id="{93BD4C62-376E-F0D3-B1AB-F8BFA0FAFFF7}"/>
                </a:ext>
              </a:extLst>
            </p:cNvPr>
            <p:cNvSpPr>
              <a:spLocks noChangeShapeType="1"/>
            </p:cNvSpPr>
            <p:nvPr/>
          </p:nvSpPr>
          <p:spPr bwMode="auto">
            <a:xfrm flipH="1" flipV="1">
              <a:off x="1383" y="1321"/>
              <a:ext cx="529"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15931" name="Line 535">
              <a:extLst>
                <a:ext uri="{FF2B5EF4-FFF2-40B4-BE49-F238E27FC236}">
                  <a16:creationId xmlns:a16="http://schemas.microsoft.com/office/drawing/2014/main" id="{B6560424-FAD8-66BC-611F-E9EA54DD913E}"/>
                </a:ext>
              </a:extLst>
            </p:cNvPr>
            <p:cNvSpPr>
              <a:spLocks noChangeShapeType="1"/>
            </p:cNvSpPr>
            <p:nvPr/>
          </p:nvSpPr>
          <p:spPr bwMode="auto">
            <a:xfrm flipV="1">
              <a:off x="677" y="2641"/>
              <a:ext cx="816" cy="1063"/>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15932" name="Line 536">
              <a:extLst>
                <a:ext uri="{FF2B5EF4-FFF2-40B4-BE49-F238E27FC236}">
                  <a16:creationId xmlns:a16="http://schemas.microsoft.com/office/drawing/2014/main" id="{6A47C402-0A06-A5A6-72D9-555CBE2FB792}"/>
                </a:ext>
              </a:extLst>
            </p:cNvPr>
            <p:cNvSpPr>
              <a:spLocks noChangeShapeType="1"/>
            </p:cNvSpPr>
            <p:nvPr/>
          </p:nvSpPr>
          <p:spPr bwMode="auto">
            <a:xfrm flipH="1">
              <a:off x="1486" y="2642"/>
              <a:ext cx="341" cy="2"/>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15933" name="Rectangle 537">
              <a:extLst>
                <a:ext uri="{FF2B5EF4-FFF2-40B4-BE49-F238E27FC236}">
                  <a16:creationId xmlns:a16="http://schemas.microsoft.com/office/drawing/2014/main" id="{64628AEE-3572-BE62-6ED7-B44F3A6E2E08}"/>
                </a:ext>
              </a:extLst>
            </p:cNvPr>
            <p:cNvSpPr>
              <a:spLocks noChangeArrowheads="1"/>
            </p:cNvSpPr>
            <p:nvPr/>
          </p:nvSpPr>
          <p:spPr bwMode="auto">
            <a:xfrm>
              <a:off x="647" y="3688"/>
              <a:ext cx="87" cy="5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315934" name="Rectangle 538">
              <a:extLst>
                <a:ext uri="{FF2B5EF4-FFF2-40B4-BE49-F238E27FC236}">
                  <a16:creationId xmlns:a16="http://schemas.microsoft.com/office/drawing/2014/main" id="{63A14995-F1F4-B424-16E7-E9690CA429FD}"/>
                </a:ext>
              </a:extLst>
            </p:cNvPr>
            <p:cNvSpPr>
              <a:spLocks noChangeArrowheads="1"/>
            </p:cNvSpPr>
            <p:nvPr/>
          </p:nvSpPr>
          <p:spPr bwMode="auto">
            <a:xfrm>
              <a:off x="476" y="3579"/>
              <a:ext cx="49"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fr-CA" altLang="en-US" sz="1100">
                  <a:solidFill>
                    <a:srgbClr val="000000"/>
                  </a:solidFill>
                  <a:latin typeface="Arial" panose="020B0604020202020204" pitchFamily="34" charset="0"/>
                  <a:cs typeface="Arial" panose="020B0604020202020204" pitchFamily="34" charset="0"/>
                </a:rPr>
                <a:t>0</a:t>
              </a:r>
              <a:endParaRPr lang="fr-CA" altLang="en-US" sz="1800">
                <a:latin typeface="Arial" panose="020B0604020202020204" pitchFamily="34" charset="0"/>
                <a:cs typeface="Arial" panose="020B0604020202020204" pitchFamily="34" charset="0"/>
              </a:endParaRPr>
            </a:p>
          </p:txBody>
        </p:sp>
        <p:sp>
          <p:nvSpPr>
            <p:cNvPr id="315935" name="Rectangle 539">
              <a:extLst>
                <a:ext uri="{FF2B5EF4-FFF2-40B4-BE49-F238E27FC236}">
                  <a16:creationId xmlns:a16="http://schemas.microsoft.com/office/drawing/2014/main" id="{CE785A09-2F40-5CE6-6222-BA5C16582520}"/>
                </a:ext>
              </a:extLst>
            </p:cNvPr>
            <p:cNvSpPr>
              <a:spLocks noChangeArrowheads="1"/>
            </p:cNvSpPr>
            <p:nvPr/>
          </p:nvSpPr>
          <p:spPr bwMode="auto">
            <a:xfrm>
              <a:off x="475" y="2146"/>
              <a:ext cx="49"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fr-CA" altLang="en-US" sz="1100">
                  <a:solidFill>
                    <a:srgbClr val="000000"/>
                  </a:solidFill>
                  <a:latin typeface="Arial" panose="020B0604020202020204" pitchFamily="34" charset="0"/>
                  <a:cs typeface="Arial" panose="020B0604020202020204" pitchFamily="34" charset="0"/>
                </a:rPr>
                <a:t>0</a:t>
              </a:r>
              <a:endParaRPr lang="fr-CA" altLang="en-US" sz="1800">
                <a:latin typeface="Arial" panose="020B0604020202020204" pitchFamily="34" charset="0"/>
                <a:cs typeface="Arial" panose="020B0604020202020204" pitchFamily="34" charset="0"/>
              </a:endParaRPr>
            </a:p>
          </p:txBody>
        </p:sp>
        <p:sp>
          <p:nvSpPr>
            <p:cNvPr id="315936" name="Text Box 540">
              <a:extLst>
                <a:ext uri="{FF2B5EF4-FFF2-40B4-BE49-F238E27FC236}">
                  <a16:creationId xmlns:a16="http://schemas.microsoft.com/office/drawing/2014/main" id="{3E216C6D-5FDF-9402-89D5-CC722BC17914}"/>
                </a:ext>
              </a:extLst>
            </p:cNvPr>
            <p:cNvSpPr txBox="1">
              <a:spLocks noChangeArrowheads="1"/>
            </p:cNvSpPr>
            <p:nvPr/>
          </p:nvSpPr>
          <p:spPr bwMode="auto">
            <a:xfrm>
              <a:off x="3874" y="2296"/>
              <a:ext cx="1378" cy="288"/>
            </a:xfrm>
            <a:prstGeom prst="rect">
              <a:avLst/>
            </a:prstGeom>
            <a:noFill/>
            <a:ln>
              <a:noFill/>
            </a:ln>
            <a:effectLst/>
            <a:extLst>
              <a:ext uri="{909E8E84-426E-40DD-AFC4-6F175D3DCCD1}">
                <a14:hiddenFill xmlns:a14="http://schemas.microsoft.com/office/drawing/2010/main">
                  <a:solidFill>
                    <a:srgbClr val="FFFF00"/>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fr-CA" altLang="en-US" sz="2400">
                <a:solidFill>
                  <a:schemeClr val="bg1"/>
                </a:solidFill>
                <a:latin typeface="Arial" panose="020B0604020202020204" pitchFamily="34" charset="0"/>
                <a:cs typeface="Arial" panose="020B0604020202020204" pitchFamily="34" charset="0"/>
              </a:endParaRPr>
            </a:p>
          </p:txBody>
        </p:sp>
        <p:sp>
          <p:nvSpPr>
            <p:cNvPr id="315937" name="Text Box 541">
              <a:extLst>
                <a:ext uri="{FF2B5EF4-FFF2-40B4-BE49-F238E27FC236}">
                  <a16:creationId xmlns:a16="http://schemas.microsoft.com/office/drawing/2014/main" id="{820CF964-F517-EE1D-C54B-0F2CCDFE973E}"/>
                </a:ext>
              </a:extLst>
            </p:cNvPr>
            <p:cNvSpPr txBox="1">
              <a:spLocks noChangeArrowheads="1"/>
            </p:cNvSpPr>
            <p:nvPr/>
          </p:nvSpPr>
          <p:spPr bwMode="auto">
            <a:xfrm>
              <a:off x="1161" y="2026"/>
              <a:ext cx="588"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1800">
                  <a:solidFill>
                    <a:srgbClr val="FF0000"/>
                  </a:solidFill>
                  <a:latin typeface="Arial" panose="020B0604020202020204" pitchFamily="34" charset="0"/>
                  <a:cs typeface="Arial" panose="020B0604020202020204" pitchFamily="34" charset="0"/>
                </a:rPr>
                <a:t>95% CI</a:t>
              </a:r>
            </a:p>
          </p:txBody>
        </p:sp>
      </p:grpSp>
      <p:sp>
        <p:nvSpPr>
          <p:cNvPr id="315397" name="Rectangle 542">
            <a:extLst>
              <a:ext uri="{FF2B5EF4-FFF2-40B4-BE49-F238E27FC236}">
                <a16:creationId xmlns:a16="http://schemas.microsoft.com/office/drawing/2014/main" id="{60BD4008-AE36-9252-05C3-6CD8C8EC7389}"/>
              </a:ext>
            </a:extLst>
          </p:cNvPr>
          <p:cNvSpPr>
            <a:spLocks noChangeArrowheads="1"/>
          </p:cNvSpPr>
          <p:nvPr/>
        </p:nvSpPr>
        <p:spPr bwMode="auto">
          <a:xfrm>
            <a:off x="158750" y="106363"/>
            <a:ext cx="9144000" cy="579437"/>
          </a:xfrm>
          <a:prstGeom prst="rect">
            <a:avLst/>
          </a:prstGeom>
          <a:noFill/>
          <a:ln>
            <a:noFill/>
          </a:ln>
          <a:effectLst/>
          <a:extLst>
            <a:ext uri="{909E8E84-426E-40DD-AFC4-6F175D3DCCD1}">
              <a14:hiddenFill xmlns:a14="http://schemas.microsoft.com/office/drawing/2010/main">
                <a:solidFill>
                  <a:srgbClr val="FFCC00"/>
                </a:solidFill>
              </a14:hiddenFill>
            </a:ext>
            <a:ext uri="{91240B29-F687-4F45-9708-019B960494DF}">
              <a14:hiddenLine xmlns:a14="http://schemas.microsoft.com/office/drawing/2010/main" w="9525">
                <a:solidFill>
                  <a:srgbClr val="0000FF"/>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marL="838200" indent="-838200">
              <a:defRPr sz="2200">
                <a:solidFill>
                  <a:schemeClr val="tx1"/>
                </a:solidFill>
                <a:latin typeface="Times New Roman" panose="02020603050405020304" pitchFamily="18" charset="0"/>
              </a:defRPr>
            </a:lvl1pPr>
            <a:lvl2pPr marL="838200" indent="-838200">
              <a:defRPr sz="2200">
                <a:solidFill>
                  <a:schemeClr val="tx1"/>
                </a:solidFill>
                <a:latin typeface="Times New Roman" panose="02020603050405020304" pitchFamily="18" charset="0"/>
              </a:defRPr>
            </a:lvl2pPr>
            <a:lvl3pPr marL="838200" indent="-838200">
              <a:defRPr sz="2200">
                <a:solidFill>
                  <a:schemeClr val="tx1"/>
                </a:solidFill>
                <a:latin typeface="Times New Roman" panose="02020603050405020304" pitchFamily="18" charset="0"/>
              </a:defRPr>
            </a:lvl3pPr>
            <a:lvl4pPr marL="838200" indent="-838200">
              <a:defRPr sz="2200">
                <a:solidFill>
                  <a:schemeClr val="tx1"/>
                </a:solidFill>
                <a:latin typeface="Times New Roman" panose="02020603050405020304" pitchFamily="18" charset="0"/>
              </a:defRPr>
            </a:lvl4pPr>
            <a:lvl5pPr marL="838200" indent="-838200">
              <a:defRPr sz="2200">
                <a:solidFill>
                  <a:schemeClr val="tx1"/>
                </a:solidFill>
                <a:latin typeface="Times New Roman" panose="02020603050405020304" pitchFamily="18" charset="0"/>
              </a:defRPr>
            </a:lvl5pPr>
            <a:lvl6pPr marL="1295400" indent="-838200" eaLnBrk="0" fontAlgn="base" hangingPunct="0">
              <a:spcBef>
                <a:spcPct val="0"/>
              </a:spcBef>
              <a:spcAft>
                <a:spcPct val="0"/>
              </a:spcAft>
              <a:defRPr sz="2200">
                <a:solidFill>
                  <a:schemeClr val="tx1"/>
                </a:solidFill>
                <a:latin typeface="Times New Roman" panose="02020603050405020304" pitchFamily="18" charset="0"/>
              </a:defRPr>
            </a:lvl6pPr>
            <a:lvl7pPr marL="1752600" indent="-838200" eaLnBrk="0" fontAlgn="base" hangingPunct="0">
              <a:spcBef>
                <a:spcPct val="0"/>
              </a:spcBef>
              <a:spcAft>
                <a:spcPct val="0"/>
              </a:spcAft>
              <a:defRPr sz="2200">
                <a:solidFill>
                  <a:schemeClr val="tx1"/>
                </a:solidFill>
                <a:latin typeface="Times New Roman" panose="02020603050405020304" pitchFamily="18" charset="0"/>
              </a:defRPr>
            </a:lvl7pPr>
            <a:lvl8pPr marL="2209800" indent="-838200" eaLnBrk="0" fontAlgn="base" hangingPunct="0">
              <a:spcBef>
                <a:spcPct val="0"/>
              </a:spcBef>
              <a:spcAft>
                <a:spcPct val="0"/>
              </a:spcAft>
              <a:defRPr sz="2200">
                <a:solidFill>
                  <a:schemeClr val="tx1"/>
                </a:solidFill>
                <a:latin typeface="Times New Roman" panose="02020603050405020304" pitchFamily="18" charset="0"/>
              </a:defRPr>
            </a:lvl8pPr>
            <a:lvl9pPr marL="2667000" indent="-838200" eaLnBrk="0" fontAlgn="base" hangingPunct="0">
              <a:spcBef>
                <a:spcPct val="0"/>
              </a:spcBef>
              <a:spcAft>
                <a:spcPct val="0"/>
              </a:spcAft>
              <a:defRPr sz="2200">
                <a:solidFill>
                  <a:schemeClr val="tx1"/>
                </a:solidFill>
                <a:latin typeface="Times New Roman" panose="02020603050405020304" pitchFamily="18" charset="0"/>
              </a:defRPr>
            </a:lvl9pPr>
          </a:lstStyle>
          <a:p>
            <a:pPr>
              <a:lnSpc>
                <a:spcPct val="80000"/>
              </a:lnSpc>
            </a:pPr>
            <a:r>
              <a:rPr lang="en-US" altLang="en-US" sz="4000" b="1">
                <a:solidFill>
                  <a:srgbClr val="009900"/>
                </a:solidFill>
                <a:latin typeface="Arial" panose="020B0604020202020204" pitchFamily="34" charset="0"/>
              </a:rPr>
              <a:t>All Lines Reached a Selection Limit</a:t>
            </a:r>
            <a:endParaRPr lang="en-US" altLang="en-US" sz="4000" b="1" i="1">
              <a:solidFill>
                <a:srgbClr val="009900"/>
              </a:solidFill>
              <a:latin typeface="Arial" panose="020B0604020202020204" pitchFamily="34" charset="0"/>
            </a:endParaRPr>
          </a:p>
        </p:txBody>
      </p:sp>
      <p:sp>
        <p:nvSpPr>
          <p:cNvPr id="315398" name="Text Box 543">
            <a:extLst>
              <a:ext uri="{FF2B5EF4-FFF2-40B4-BE49-F238E27FC236}">
                <a16:creationId xmlns:a16="http://schemas.microsoft.com/office/drawing/2014/main" id="{C3D8D09A-6567-BCBD-C3CF-048E955EF657}"/>
              </a:ext>
            </a:extLst>
          </p:cNvPr>
          <p:cNvSpPr txBox="1">
            <a:spLocks noChangeArrowheads="1"/>
          </p:cNvSpPr>
          <p:nvPr/>
        </p:nvSpPr>
        <p:spPr bwMode="auto">
          <a:xfrm>
            <a:off x="11113" y="6278563"/>
            <a:ext cx="8839200" cy="581025"/>
          </a:xfrm>
          <a:prstGeom prst="rect">
            <a:avLst/>
          </a:prstGeom>
          <a:solidFill>
            <a:schemeClr val="bg1"/>
          </a:soli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rIns="4572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spcAft>
                <a:spcPct val="30000"/>
              </a:spcAft>
              <a:buFontTx/>
              <a:buNone/>
            </a:pPr>
            <a:r>
              <a:rPr lang="en-US" altLang="en-US" sz="1600">
                <a:latin typeface="Arial" panose="020B0604020202020204" pitchFamily="34" charset="0"/>
                <a:cs typeface="Arial" panose="020B0604020202020204" pitchFamily="34" charset="0"/>
              </a:rPr>
              <a:t>Careau, V., M. E. Wolak, P. A. Carter, and T. Garland, Jr. 2013. Limits to behavioral evolution: the quantitative genetics of a complex trait under directional selection. Evolution 67:3102-3119. </a:t>
            </a:r>
            <a:endParaRPr lang="fr-CA" altLang="en-US" sz="1600">
              <a:latin typeface="Arial" panose="020B0604020202020204" pitchFamily="34" charset="0"/>
              <a:cs typeface="Arial" panose="020B0604020202020204" pitchFamily="34" charset="0"/>
            </a:endParaRPr>
          </a:p>
        </p:txBody>
      </p:sp>
      <p:sp>
        <p:nvSpPr>
          <p:cNvPr id="315399" name="Text Box 544">
            <a:extLst>
              <a:ext uri="{FF2B5EF4-FFF2-40B4-BE49-F238E27FC236}">
                <a16:creationId xmlns:a16="http://schemas.microsoft.com/office/drawing/2014/main" id="{1C63EAC7-016B-BBEB-E46F-649EC13D8283}"/>
              </a:ext>
            </a:extLst>
          </p:cNvPr>
          <p:cNvSpPr txBox="1">
            <a:spLocks noChangeArrowheads="1"/>
          </p:cNvSpPr>
          <p:nvPr/>
        </p:nvSpPr>
        <p:spPr bwMode="auto">
          <a:xfrm>
            <a:off x="5808663" y="996950"/>
            <a:ext cx="3190875" cy="762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US" altLang="en-US" sz="2200">
                <a:solidFill>
                  <a:srgbClr val="009900"/>
                </a:solidFill>
                <a:latin typeface="Arial" panose="020B0604020202020204" pitchFamily="34" charset="0"/>
              </a:rPr>
              <a:t>at generation 16-28</a:t>
            </a:r>
            <a:r>
              <a:rPr lang="en-US" altLang="en-US" sz="2200">
                <a:latin typeface="Arial" panose="020B0604020202020204" pitchFamily="34" charset="0"/>
              </a:rPr>
              <a:t>,</a:t>
            </a:r>
            <a:br>
              <a:rPr lang="en-US" altLang="en-US" sz="2200">
                <a:latin typeface="Arial" panose="020B0604020202020204" pitchFamily="34" charset="0"/>
              </a:rPr>
            </a:br>
            <a:r>
              <a:rPr lang="en-US" altLang="en-US" sz="2200">
                <a:latin typeface="Arial" panose="020B0604020202020204" pitchFamily="34" charset="0"/>
              </a:rPr>
              <a:t>depending on line &amp; sex</a:t>
            </a:r>
          </a:p>
        </p:txBody>
      </p:sp>
    </p:spTree>
  </p:cSld>
  <p:clrMapOvr>
    <a:masterClrMapping/>
  </p:clrMapOvr>
</p:sld>
</file>

<file path=ppt/slides/slide1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7442" name="Slide Number Placeholder 3">
            <a:extLst>
              <a:ext uri="{FF2B5EF4-FFF2-40B4-BE49-F238E27FC236}">
                <a16:creationId xmlns:a16="http://schemas.microsoft.com/office/drawing/2014/main" id="{D2D90CA6-847C-F738-DED5-0AD6A7B005E8}"/>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1A9F370A-4E0F-4386-A373-7ACA8ED20235}" type="slidenum">
              <a:rPr lang="en-US" altLang="en-US" sz="1400"/>
              <a:pPr>
                <a:spcBef>
                  <a:spcPct val="0"/>
                </a:spcBef>
                <a:buFontTx/>
                <a:buNone/>
              </a:pPr>
              <a:t>164</a:t>
            </a:fld>
            <a:endParaRPr lang="en-US" altLang="en-US" sz="1400"/>
          </a:p>
        </p:txBody>
      </p:sp>
      <p:sp>
        <p:nvSpPr>
          <p:cNvPr id="2092034" name="Freeform 2">
            <a:extLst>
              <a:ext uri="{FF2B5EF4-FFF2-40B4-BE49-F238E27FC236}">
                <a16:creationId xmlns:a16="http://schemas.microsoft.com/office/drawing/2014/main" id="{1E6C64BD-AFC3-E8D9-2839-2ECAA7EBD8D3}"/>
              </a:ext>
            </a:extLst>
          </p:cNvPr>
          <p:cNvSpPr>
            <a:spLocks/>
          </p:cNvSpPr>
          <p:nvPr/>
        </p:nvSpPr>
        <p:spPr bwMode="auto">
          <a:xfrm flipV="1">
            <a:off x="1530350" y="2274888"/>
            <a:ext cx="3454400" cy="2546350"/>
          </a:xfrm>
          <a:custGeom>
            <a:avLst/>
            <a:gdLst>
              <a:gd name="T0" fmla="*/ 0 w 3774"/>
              <a:gd name="T1" fmla="*/ 0 h 2780"/>
              <a:gd name="T2" fmla="*/ 2147483646 w 3774"/>
              <a:gd name="T3" fmla="*/ 2147483646 h 2780"/>
              <a:gd name="T4" fmla="*/ 2147483646 w 3774"/>
              <a:gd name="T5" fmla="*/ 2147483646 h 2780"/>
              <a:gd name="T6" fmla="*/ 2147483646 w 3774"/>
              <a:gd name="T7" fmla="*/ 2147483646 h 2780"/>
              <a:gd name="T8" fmla="*/ 2147483646 w 3774"/>
              <a:gd name="T9" fmla="*/ 2147483646 h 2780"/>
              <a:gd name="T10" fmla="*/ 2147483646 w 3774"/>
              <a:gd name="T11" fmla="*/ 2147483646 h 2780"/>
              <a:gd name="T12" fmla="*/ 2147483646 w 3774"/>
              <a:gd name="T13" fmla="*/ 2147483646 h 2780"/>
              <a:gd name="T14" fmla="*/ 2147483646 w 3774"/>
              <a:gd name="T15" fmla="*/ 2147483646 h 2780"/>
              <a:gd name="T16" fmla="*/ 2147483646 w 3774"/>
              <a:gd name="T17" fmla="*/ 2147483646 h 2780"/>
              <a:gd name="T18" fmla="*/ 2147483646 w 3774"/>
              <a:gd name="T19" fmla="*/ 2147483646 h 2780"/>
              <a:gd name="T20" fmla="*/ 2147483646 w 3774"/>
              <a:gd name="T21" fmla="*/ 2147483646 h 2780"/>
              <a:gd name="T22" fmla="*/ 2147483646 w 3774"/>
              <a:gd name="T23" fmla="*/ 2147483646 h 2780"/>
              <a:gd name="T24" fmla="*/ 2147483646 w 3774"/>
              <a:gd name="T25" fmla="*/ 2147483646 h 2780"/>
              <a:gd name="T26" fmla="*/ 2147483646 w 3774"/>
              <a:gd name="T27" fmla="*/ 2147483646 h 2780"/>
              <a:gd name="T28" fmla="*/ 2147483646 w 3774"/>
              <a:gd name="T29" fmla="*/ 2147483646 h 2780"/>
              <a:gd name="T30" fmla="*/ 2147483646 w 3774"/>
              <a:gd name="T31" fmla="*/ 2147483646 h 2780"/>
              <a:gd name="T32" fmla="*/ 2147483646 w 3774"/>
              <a:gd name="T33" fmla="*/ 2147483646 h 2780"/>
              <a:gd name="T34" fmla="*/ 2147483646 w 3774"/>
              <a:gd name="T35" fmla="*/ 2147483646 h 2780"/>
              <a:gd name="T36" fmla="*/ 2147483646 w 3774"/>
              <a:gd name="T37" fmla="*/ 2147483646 h 2780"/>
              <a:gd name="T38" fmla="*/ 2147483646 w 3774"/>
              <a:gd name="T39" fmla="*/ 2147483646 h 2780"/>
              <a:gd name="T40" fmla="*/ 2147483646 w 3774"/>
              <a:gd name="T41" fmla="*/ 2147483646 h 2780"/>
              <a:gd name="T42" fmla="*/ 2147483646 w 3774"/>
              <a:gd name="T43" fmla="*/ 2147483646 h 2780"/>
              <a:gd name="T44" fmla="*/ 2147483646 w 3774"/>
              <a:gd name="T45" fmla="*/ 2147483646 h 2780"/>
              <a:gd name="T46" fmla="*/ 2147483646 w 3774"/>
              <a:gd name="T47" fmla="*/ 2147483646 h 2780"/>
              <a:gd name="T48" fmla="*/ 2147483646 w 3774"/>
              <a:gd name="T49" fmla="*/ 2147483646 h 2780"/>
              <a:gd name="T50" fmla="*/ 2147483646 w 3774"/>
              <a:gd name="T51" fmla="*/ 2147483646 h 2780"/>
              <a:gd name="T52" fmla="*/ 2147483646 w 3774"/>
              <a:gd name="T53" fmla="*/ 2147483646 h 2780"/>
              <a:gd name="T54" fmla="*/ 2147483646 w 3774"/>
              <a:gd name="T55" fmla="*/ 2147483646 h 2780"/>
              <a:gd name="T56" fmla="*/ 2147483646 w 3774"/>
              <a:gd name="T57" fmla="*/ 2147483646 h 2780"/>
              <a:gd name="T58" fmla="*/ 2147483646 w 3774"/>
              <a:gd name="T59" fmla="*/ 2147483646 h 2780"/>
              <a:gd name="T60" fmla="*/ 2147483646 w 3774"/>
              <a:gd name="T61" fmla="*/ 2147483646 h 2780"/>
              <a:gd name="T62" fmla="*/ 2147483646 w 3774"/>
              <a:gd name="T63" fmla="*/ 2147483646 h 278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3774" h="2780">
                <a:moveTo>
                  <a:pt x="0" y="0"/>
                </a:moveTo>
                <a:lnTo>
                  <a:pt x="145" y="62"/>
                </a:lnTo>
                <a:lnTo>
                  <a:pt x="296" y="178"/>
                </a:lnTo>
                <a:lnTo>
                  <a:pt x="441" y="267"/>
                </a:lnTo>
                <a:lnTo>
                  <a:pt x="604" y="329"/>
                </a:lnTo>
                <a:lnTo>
                  <a:pt x="749" y="424"/>
                </a:lnTo>
                <a:lnTo>
                  <a:pt x="904" y="723"/>
                </a:lnTo>
                <a:lnTo>
                  <a:pt x="1057" y="818"/>
                </a:lnTo>
                <a:lnTo>
                  <a:pt x="1198" y="687"/>
                </a:lnTo>
                <a:lnTo>
                  <a:pt x="1367" y="1349"/>
                </a:lnTo>
                <a:lnTo>
                  <a:pt x="1524" y="1280"/>
                </a:lnTo>
                <a:lnTo>
                  <a:pt x="1711" y="1483"/>
                </a:lnTo>
                <a:lnTo>
                  <a:pt x="1837" y="765"/>
                </a:lnTo>
                <a:lnTo>
                  <a:pt x="1978" y="1682"/>
                </a:lnTo>
                <a:lnTo>
                  <a:pt x="2097" y="1953"/>
                </a:lnTo>
                <a:lnTo>
                  <a:pt x="2169" y="2266"/>
                </a:lnTo>
                <a:lnTo>
                  <a:pt x="2275" y="2488"/>
                </a:lnTo>
                <a:lnTo>
                  <a:pt x="2357" y="2543"/>
                </a:lnTo>
                <a:lnTo>
                  <a:pt x="2473" y="2436"/>
                </a:lnTo>
                <a:lnTo>
                  <a:pt x="2568" y="2362"/>
                </a:lnTo>
                <a:lnTo>
                  <a:pt x="2677" y="2468"/>
                </a:lnTo>
                <a:lnTo>
                  <a:pt x="2811" y="2756"/>
                </a:lnTo>
                <a:lnTo>
                  <a:pt x="2920" y="2780"/>
                </a:lnTo>
                <a:lnTo>
                  <a:pt x="3026" y="1749"/>
                </a:lnTo>
                <a:lnTo>
                  <a:pt x="3113" y="2626"/>
                </a:lnTo>
                <a:lnTo>
                  <a:pt x="3237" y="2580"/>
                </a:lnTo>
                <a:lnTo>
                  <a:pt x="3321" y="2643"/>
                </a:lnTo>
                <a:lnTo>
                  <a:pt x="3394" y="2249"/>
                </a:lnTo>
                <a:lnTo>
                  <a:pt x="3499" y="2574"/>
                </a:lnTo>
                <a:lnTo>
                  <a:pt x="3596" y="2510"/>
                </a:lnTo>
                <a:lnTo>
                  <a:pt x="3666" y="2025"/>
                </a:lnTo>
                <a:lnTo>
                  <a:pt x="3774" y="2564"/>
                </a:lnTo>
              </a:path>
            </a:pathLst>
          </a:custGeom>
          <a:noFill/>
          <a:ln w="2857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7444" name="Rectangle 3">
            <a:extLst>
              <a:ext uri="{FF2B5EF4-FFF2-40B4-BE49-F238E27FC236}">
                <a16:creationId xmlns:a16="http://schemas.microsoft.com/office/drawing/2014/main" id="{EF1D49B6-DF82-0865-A593-38E2414ED375}"/>
              </a:ext>
            </a:extLst>
          </p:cNvPr>
          <p:cNvSpPr>
            <a:spLocks noChangeArrowheads="1"/>
          </p:cNvSpPr>
          <p:nvPr/>
        </p:nvSpPr>
        <p:spPr bwMode="auto">
          <a:xfrm>
            <a:off x="0" y="0"/>
            <a:ext cx="9144000" cy="1238250"/>
          </a:xfrm>
          <a:prstGeom prst="rect">
            <a:avLst/>
          </a:prstGeom>
          <a:solidFill>
            <a:srgbClr val="FFCC00"/>
          </a:solidFill>
          <a:ln w="9525">
            <a:solidFill>
              <a:srgbClr val="0000FF"/>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marL="838200" indent="-838200">
              <a:defRPr sz="2200">
                <a:solidFill>
                  <a:schemeClr val="tx1"/>
                </a:solidFill>
                <a:latin typeface="Times New Roman" panose="02020603050405020304" pitchFamily="18" charset="0"/>
              </a:defRPr>
            </a:lvl1pPr>
            <a:lvl2pPr marL="838200" indent="-838200">
              <a:defRPr sz="2200">
                <a:solidFill>
                  <a:schemeClr val="tx1"/>
                </a:solidFill>
                <a:latin typeface="Times New Roman" panose="02020603050405020304" pitchFamily="18" charset="0"/>
              </a:defRPr>
            </a:lvl2pPr>
            <a:lvl3pPr marL="838200" indent="-838200">
              <a:defRPr sz="2200">
                <a:solidFill>
                  <a:schemeClr val="tx1"/>
                </a:solidFill>
                <a:latin typeface="Times New Roman" panose="02020603050405020304" pitchFamily="18" charset="0"/>
              </a:defRPr>
            </a:lvl3pPr>
            <a:lvl4pPr marL="838200" indent="-838200">
              <a:defRPr sz="2200">
                <a:solidFill>
                  <a:schemeClr val="tx1"/>
                </a:solidFill>
                <a:latin typeface="Times New Roman" panose="02020603050405020304" pitchFamily="18" charset="0"/>
              </a:defRPr>
            </a:lvl4pPr>
            <a:lvl5pPr marL="838200" indent="-838200">
              <a:defRPr sz="2200">
                <a:solidFill>
                  <a:schemeClr val="tx1"/>
                </a:solidFill>
                <a:latin typeface="Times New Roman" panose="02020603050405020304" pitchFamily="18" charset="0"/>
              </a:defRPr>
            </a:lvl5pPr>
            <a:lvl6pPr marL="1295400" indent="-838200" eaLnBrk="0" fontAlgn="base" hangingPunct="0">
              <a:spcBef>
                <a:spcPct val="0"/>
              </a:spcBef>
              <a:spcAft>
                <a:spcPct val="0"/>
              </a:spcAft>
              <a:defRPr sz="2200">
                <a:solidFill>
                  <a:schemeClr val="tx1"/>
                </a:solidFill>
                <a:latin typeface="Times New Roman" panose="02020603050405020304" pitchFamily="18" charset="0"/>
              </a:defRPr>
            </a:lvl6pPr>
            <a:lvl7pPr marL="1752600" indent="-838200" eaLnBrk="0" fontAlgn="base" hangingPunct="0">
              <a:spcBef>
                <a:spcPct val="0"/>
              </a:spcBef>
              <a:spcAft>
                <a:spcPct val="0"/>
              </a:spcAft>
              <a:defRPr sz="2200">
                <a:solidFill>
                  <a:schemeClr val="tx1"/>
                </a:solidFill>
                <a:latin typeface="Times New Roman" panose="02020603050405020304" pitchFamily="18" charset="0"/>
              </a:defRPr>
            </a:lvl7pPr>
            <a:lvl8pPr marL="2209800" indent="-838200" eaLnBrk="0" fontAlgn="base" hangingPunct="0">
              <a:spcBef>
                <a:spcPct val="0"/>
              </a:spcBef>
              <a:spcAft>
                <a:spcPct val="0"/>
              </a:spcAft>
              <a:defRPr sz="2200">
                <a:solidFill>
                  <a:schemeClr val="tx1"/>
                </a:solidFill>
                <a:latin typeface="Times New Roman" panose="02020603050405020304" pitchFamily="18" charset="0"/>
              </a:defRPr>
            </a:lvl8pPr>
            <a:lvl9pPr marL="2667000" indent="-838200" eaLnBrk="0" fontAlgn="base" hangingPunct="0">
              <a:spcBef>
                <a:spcPct val="0"/>
              </a:spcBef>
              <a:spcAft>
                <a:spcPct val="0"/>
              </a:spcAft>
              <a:defRPr sz="2200">
                <a:solidFill>
                  <a:schemeClr val="tx1"/>
                </a:solidFill>
                <a:latin typeface="Times New Roman" panose="02020603050405020304" pitchFamily="18" charset="0"/>
              </a:defRPr>
            </a:lvl9pPr>
          </a:lstStyle>
          <a:p>
            <a:pPr>
              <a:lnSpc>
                <a:spcPct val="80000"/>
              </a:lnSpc>
            </a:pPr>
            <a:r>
              <a:rPr lang="en-US" altLang="en-US" sz="4400" b="1">
                <a:latin typeface="Arial" panose="020B0604020202020204" pitchFamily="34" charset="0"/>
              </a:rPr>
              <a:t>  Declining selection differential?       </a:t>
            </a:r>
            <a:endParaRPr lang="en-US" altLang="en-US" sz="3000" b="1" i="1">
              <a:solidFill>
                <a:srgbClr val="0000FF"/>
              </a:solidFill>
              <a:latin typeface="Arial" panose="020B0604020202020204" pitchFamily="34" charset="0"/>
            </a:endParaRPr>
          </a:p>
        </p:txBody>
      </p:sp>
      <p:sp>
        <p:nvSpPr>
          <p:cNvPr id="317445" name="Rectangle 4">
            <a:extLst>
              <a:ext uri="{FF2B5EF4-FFF2-40B4-BE49-F238E27FC236}">
                <a16:creationId xmlns:a16="http://schemas.microsoft.com/office/drawing/2014/main" id="{EB6BADF3-30F9-BFE2-373E-96242B16AA19}"/>
              </a:ext>
            </a:extLst>
          </p:cNvPr>
          <p:cNvSpPr>
            <a:spLocks noChangeArrowheads="1"/>
          </p:cNvSpPr>
          <p:nvPr/>
        </p:nvSpPr>
        <p:spPr bwMode="auto">
          <a:xfrm>
            <a:off x="1420813" y="5811838"/>
            <a:ext cx="4040187" cy="334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fr-CA" altLang="en-US" sz="2200">
                <a:solidFill>
                  <a:srgbClr val="000000"/>
                </a:solidFill>
                <a:latin typeface="Arial" panose="020B0604020202020204" pitchFamily="34" charset="0"/>
                <a:cs typeface="Arial" panose="020B0604020202020204" pitchFamily="34" charset="0"/>
              </a:rPr>
              <a:t>Cumulative Selection Differential</a:t>
            </a:r>
            <a:endParaRPr lang="fr-CA" altLang="en-US" sz="1800">
              <a:latin typeface="Arial" panose="020B0604020202020204" pitchFamily="34" charset="0"/>
              <a:cs typeface="Arial" panose="020B0604020202020204" pitchFamily="34" charset="0"/>
            </a:endParaRPr>
          </a:p>
        </p:txBody>
      </p:sp>
      <p:sp>
        <p:nvSpPr>
          <p:cNvPr id="317446" name="Line 5">
            <a:extLst>
              <a:ext uri="{FF2B5EF4-FFF2-40B4-BE49-F238E27FC236}">
                <a16:creationId xmlns:a16="http://schemas.microsoft.com/office/drawing/2014/main" id="{2366087D-34C7-669D-3453-4BE9FE2BEBEA}"/>
              </a:ext>
            </a:extLst>
          </p:cNvPr>
          <p:cNvSpPr>
            <a:spLocks noChangeShapeType="1"/>
          </p:cNvSpPr>
          <p:nvPr/>
        </p:nvSpPr>
        <p:spPr bwMode="auto">
          <a:xfrm>
            <a:off x="1309688" y="5405438"/>
            <a:ext cx="4505325"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17447" name="Line 6">
            <a:extLst>
              <a:ext uri="{FF2B5EF4-FFF2-40B4-BE49-F238E27FC236}">
                <a16:creationId xmlns:a16="http://schemas.microsoft.com/office/drawing/2014/main" id="{90DBABB7-3532-074E-FC08-2C6534F5624B}"/>
              </a:ext>
            </a:extLst>
          </p:cNvPr>
          <p:cNvSpPr>
            <a:spLocks noChangeShapeType="1"/>
          </p:cNvSpPr>
          <p:nvPr/>
        </p:nvSpPr>
        <p:spPr bwMode="auto">
          <a:xfrm flipV="1">
            <a:off x="1524000" y="5405438"/>
            <a:ext cx="0" cy="46037"/>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17448" name="Line 7">
            <a:extLst>
              <a:ext uri="{FF2B5EF4-FFF2-40B4-BE49-F238E27FC236}">
                <a16:creationId xmlns:a16="http://schemas.microsoft.com/office/drawing/2014/main" id="{EDC93A75-1587-F553-6BE3-743A565F98A3}"/>
              </a:ext>
            </a:extLst>
          </p:cNvPr>
          <p:cNvSpPr>
            <a:spLocks noChangeShapeType="1"/>
          </p:cNvSpPr>
          <p:nvPr/>
        </p:nvSpPr>
        <p:spPr bwMode="auto">
          <a:xfrm flipV="1">
            <a:off x="2238375" y="5405438"/>
            <a:ext cx="0" cy="46037"/>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17449" name="Line 8">
            <a:extLst>
              <a:ext uri="{FF2B5EF4-FFF2-40B4-BE49-F238E27FC236}">
                <a16:creationId xmlns:a16="http://schemas.microsoft.com/office/drawing/2014/main" id="{BC922EC2-459F-96D0-8619-C636917F3527}"/>
              </a:ext>
            </a:extLst>
          </p:cNvPr>
          <p:cNvSpPr>
            <a:spLocks noChangeShapeType="1"/>
          </p:cNvSpPr>
          <p:nvPr/>
        </p:nvSpPr>
        <p:spPr bwMode="auto">
          <a:xfrm flipV="1">
            <a:off x="2954338" y="5405438"/>
            <a:ext cx="0" cy="46037"/>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17450" name="Line 9">
            <a:extLst>
              <a:ext uri="{FF2B5EF4-FFF2-40B4-BE49-F238E27FC236}">
                <a16:creationId xmlns:a16="http://schemas.microsoft.com/office/drawing/2014/main" id="{B02265B4-578A-66B2-3B1D-2549012883B9}"/>
              </a:ext>
            </a:extLst>
          </p:cNvPr>
          <p:cNvSpPr>
            <a:spLocks noChangeShapeType="1"/>
          </p:cNvSpPr>
          <p:nvPr/>
        </p:nvSpPr>
        <p:spPr bwMode="auto">
          <a:xfrm flipV="1">
            <a:off x="3668713" y="5405438"/>
            <a:ext cx="0" cy="46037"/>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17451" name="Line 10">
            <a:extLst>
              <a:ext uri="{FF2B5EF4-FFF2-40B4-BE49-F238E27FC236}">
                <a16:creationId xmlns:a16="http://schemas.microsoft.com/office/drawing/2014/main" id="{B5223325-0D4D-8B0F-006A-71B6FD79436A}"/>
              </a:ext>
            </a:extLst>
          </p:cNvPr>
          <p:cNvSpPr>
            <a:spLocks noChangeShapeType="1"/>
          </p:cNvSpPr>
          <p:nvPr/>
        </p:nvSpPr>
        <p:spPr bwMode="auto">
          <a:xfrm flipV="1">
            <a:off x="4383088" y="5405438"/>
            <a:ext cx="0" cy="46037"/>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17452" name="Line 11">
            <a:extLst>
              <a:ext uri="{FF2B5EF4-FFF2-40B4-BE49-F238E27FC236}">
                <a16:creationId xmlns:a16="http://schemas.microsoft.com/office/drawing/2014/main" id="{2873945D-45D2-1124-9EB3-2F5E81891AD6}"/>
              </a:ext>
            </a:extLst>
          </p:cNvPr>
          <p:cNvSpPr>
            <a:spLocks noChangeShapeType="1"/>
          </p:cNvSpPr>
          <p:nvPr/>
        </p:nvSpPr>
        <p:spPr bwMode="auto">
          <a:xfrm flipV="1">
            <a:off x="5099050" y="5405438"/>
            <a:ext cx="0" cy="46037"/>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17453" name="Line 12">
            <a:extLst>
              <a:ext uri="{FF2B5EF4-FFF2-40B4-BE49-F238E27FC236}">
                <a16:creationId xmlns:a16="http://schemas.microsoft.com/office/drawing/2014/main" id="{9D622496-075A-79D8-0163-4ED488608579}"/>
              </a:ext>
            </a:extLst>
          </p:cNvPr>
          <p:cNvSpPr>
            <a:spLocks noChangeShapeType="1"/>
          </p:cNvSpPr>
          <p:nvPr/>
        </p:nvSpPr>
        <p:spPr bwMode="auto">
          <a:xfrm flipV="1">
            <a:off x="5815013" y="5405438"/>
            <a:ext cx="0" cy="46037"/>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17454" name="Rectangle 13">
            <a:extLst>
              <a:ext uri="{FF2B5EF4-FFF2-40B4-BE49-F238E27FC236}">
                <a16:creationId xmlns:a16="http://schemas.microsoft.com/office/drawing/2014/main" id="{E5566941-6DDF-95CE-1A79-A81CFA991C0C}"/>
              </a:ext>
            </a:extLst>
          </p:cNvPr>
          <p:cNvSpPr>
            <a:spLocks noChangeArrowheads="1"/>
          </p:cNvSpPr>
          <p:nvPr/>
        </p:nvSpPr>
        <p:spPr bwMode="auto">
          <a:xfrm>
            <a:off x="1481138" y="5527675"/>
            <a:ext cx="84137" cy="182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fr-CA" altLang="en-US" sz="1200">
                <a:solidFill>
                  <a:srgbClr val="000000"/>
                </a:solidFill>
                <a:latin typeface="Arial" panose="020B0604020202020204" pitchFamily="34" charset="0"/>
                <a:cs typeface="Arial" panose="020B0604020202020204" pitchFamily="34" charset="0"/>
              </a:rPr>
              <a:t>0</a:t>
            </a:r>
            <a:endParaRPr lang="fr-CA" altLang="en-US" sz="1800">
              <a:latin typeface="Arial" panose="020B0604020202020204" pitchFamily="34" charset="0"/>
              <a:cs typeface="Arial" panose="020B0604020202020204" pitchFamily="34" charset="0"/>
            </a:endParaRPr>
          </a:p>
        </p:txBody>
      </p:sp>
      <p:sp>
        <p:nvSpPr>
          <p:cNvPr id="317455" name="Rectangle 14">
            <a:extLst>
              <a:ext uri="{FF2B5EF4-FFF2-40B4-BE49-F238E27FC236}">
                <a16:creationId xmlns:a16="http://schemas.microsoft.com/office/drawing/2014/main" id="{C5543431-EEDC-6E3E-2B48-F050ACAF59B6}"/>
              </a:ext>
            </a:extLst>
          </p:cNvPr>
          <p:cNvSpPr>
            <a:spLocks noChangeArrowheads="1"/>
          </p:cNvSpPr>
          <p:nvPr/>
        </p:nvSpPr>
        <p:spPr bwMode="auto">
          <a:xfrm>
            <a:off x="2197100" y="5527675"/>
            <a:ext cx="84138" cy="182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fr-CA" altLang="en-US" sz="1200">
                <a:solidFill>
                  <a:srgbClr val="000000"/>
                </a:solidFill>
                <a:latin typeface="Arial" panose="020B0604020202020204" pitchFamily="34" charset="0"/>
                <a:cs typeface="Arial" panose="020B0604020202020204" pitchFamily="34" charset="0"/>
              </a:rPr>
              <a:t>5</a:t>
            </a:r>
            <a:endParaRPr lang="fr-CA" altLang="en-US" sz="1800">
              <a:latin typeface="Arial" panose="020B0604020202020204" pitchFamily="34" charset="0"/>
              <a:cs typeface="Arial" panose="020B0604020202020204" pitchFamily="34" charset="0"/>
            </a:endParaRPr>
          </a:p>
        </p:txBody>
      </p:sp>
      <p:sp>
        <p:nvSpPr>
          <p:cNvPr id="317456" name="Rectangle 15">
            <a:extLst>
              <a:ext uri="{FF2B5EF4-FFF2-40B4-BE49-F238E27FC236}">
                <a16:creationId xmlns:a16="http://schemas.microsoft.com/office/drawing/2014/main" id="{D1C9EADA-94E3-0D8C-99D6-28B582839CA6}"/>
              </a:ext>
            </a:extLst>
          </p:cNvPr>
          <p:cNvSpPr>
            <a:spLocks noChangeArrowheads="1"/>
          </p:cNvSpPr>
          <p:nvPr/>
        </p:nvSpPr>
        <p:spPr bwMode="auto">
          <a:xfrm>
            <a:off x="2868613" y="5527675"/>
            <a:ext cx="168275" cy="182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fr-CA" altLang="en-US" sz="1200">
                <a:solidFill>
                  <a:srgbClr val="000000"/>
                </a:solidFill>
                <a:latin typeface="Arial" panose="020B0604020202020204" pitchFamily="34" charset="0"/>
                <a:cs typeface="Arial" panose="020B0604020202020204" pitchFamily="34" charset="0"/>
              </a:rPr>
              <a:t>10</a:t>
            </a:r>
            <a:endParaRPr lang="fr-CA" altLang="en-US" sz="1800">
              <a:latin typeface="Arial" panose="020B0604020202020204" pitchFamily="34" charset="0"/>
              <a:cs typeface="Arial" panose="020B0604020202020204" pitchFamily="34" charset="0"/>
            </a:endParaRPr>
          </a:p>
        </p:txBody>
      </p:sp>
      <p:sp>
        <p:nvSpPr>
          <p:cNvPr id="317457" name="Rectangle 16">
            <a:extLst>
              <a:ext uri="{FF2B5EF4-FFF2-40B4-BE49-F238E27FC236}">
                <a16:creationId xmlns:a16="http://schemas.microsoft.com/office/drawing/2014/main" id="{3A0C3AEC-75CD-7583-9BC8-5A92658CC31E}"/>
              </a:ext>
            </a:extLst>
          </p:cNvPr>
          <p:cNvSpPr>
            <a:spLocks noChangeArrowheads="1"/>
          </p:cNvSpPr>
          <p:nvPr/>
        </p:nvSpPr>
        <p:spPr bwMode="auto">
          <a:xfrm>
            <a:off x="3582988" y="5527675"/>
            <a:ext cx="168275" cy="182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fr-CA" altLang="en-US" sz="1200">
                <a:solidFill>
                  <a:srgbClr val="000000"/>
                </a:solidFill>
                <a:latin typeface="Arial" panose="020B0604020202020204" pitchFamily="34" charset="0"/>
                <a:cs typeface="Arial" panose="020B0604020202020204" pitchFamily="34" charset="0"/>
              </a:rPr>
              <a:t>15</a:t>
            </a:r>
            <a:endParaRPr lang="fr-CA" altLang="en-US" sz="1800">
              <a:latin typeface="Arial" panose="020B0604020202020204" pitchFamily="34" charset="0"/>
              <a:cs typeface="Arial" panose="020B0604020202020204" pitchFamily="34" charset="0"/>
            </a:endParaRPr>
          </a:p>
        </p:txBody>
      </p:sp>
      <p:sp>
        <p:nvSpPr>
          <p:cNvPr id="317458" name="Rectangle 17">
            <a:extLst>
              <a:ext uri="{FF2B5EF4-FFF2-40B4-BE49-F238E27FC236}">
                <a16:creationId xmlns:a16="http://schemas.microsoft.com/office/drawing/2014/main" id="{EC3054DE-AB60-8A28-AFBD-B2C9D3710FC8}"/>
              </a:ext>
            </a:extLst>
          </p:cNvPr>
          <p:cNvSpPr>
            <a:spLocks noChangeArrowheads="1"/>
          </p:cNvSpPr>
          <p:nvPr/>
        </p:nvSpPr>
        <p:spPr bwMode="auto">
          <a:xfrm>
            <a:off x="4298950" y="5527675"/>
            <a:ext cx="168275" cy="182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fr-CA" altLang="en-US" sz="1200">
                <a:solidFill>
                  <a:srgbClr val="000000"/>
                </a:solidFill>
                <a:latin typeface="Arial" panose="020B0604020202020204" pitchFamily="34" charset="0"/>
                <a:cs typeface="Arial" panose="020B0604020202020204" pitchFamily="34" charset="0"/>
              </a:rPr>
              <a:t>20</a:t>
            </a:r>
            <a:endParaRPr lang="fr-CA" altLang="en-US" sz="1800">
              <a:latin typeface="Arial" panose="020B0604020202020204" pitchFamily="34" charset="0"/>
              <a:cs typeface="Arial" panose="020B0604020202020204" pitchFamily="34" charset="0"/>
            </a:endParaRPr>
          </a:p>
        </p:txBody>
      </p:sp>
      <p:sp>
        <p:nvSpPr>
          <p:cNvPr id="317459" name="Rectangle 18">
            <a:extLst>
              <a:ext uri="{FF2B5EF4-FFF2-40B4-BE49-F238E27FC236}">
                <a16:creationId xmlns:a16="http://schemas.microsoft.com/office/drawing/2014/main" id="{718279C1-75A3-D374-9247-32E3EC5BB52F}"/>
              </a:ext>
            </a:extLst>
          </p:cNvPr>
          <p:cNvSpPr>
            <a:spLocks noChangeArrowheads="1"/>
          </p:cNvSpPr>
          <p:nvPr/>
        </p:nvSpPr>
        <p:spPr bwMode="auto">
          <a:xfrm>
            <a:off x="5013325" y="5527675"/>
            <a:ext cx="168275" cy="182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fr-CA" altLang="en-US" sz="1200">
                <a:solidFill>
                  <a:srgbClr val="000000"/>
                </a:solidFill>
                <a:latin typeface="Arial" panose="020B0604020202020204" pitchFamily="34" charset="0"/>
                <a:cs typeface="Arial" panose="020B0604020202020204" pitchFamily="34" charset="0"/>
              </a:rPr>
              <a:t>25</a:t>
            </a:r>
            <a:endParaRPr lang="fr-CA" altLang="en-US" sz="1800">
              <a:latin typeface="Arial" panose="020B0604020202020204" pitchFamily="34" charset="0"/>
              <a:cs typeface="Arial" panose="020B0604020202020204" pitchFamily="34" charset="0"/>
            </a:endParaRPr>
          </a:p>
        </p:txBody>
      </p:sp>
      <p:sp>
        <p:nvSpPr>
          <p:cNvPr id="317460" name="Rectangle 19">
            <a:extLst>
              <a:ext uri="{FF2B5EF4-FFF2-40B4-BE49-F238E27FC236}">
                <a16:creationId xmlns:a16="http://schemas.microsoft.com/office/drawing/2014/main" id="{33BF770C-65C2-B22B-2964-8D1BD2F1C568}"/>
              </a:ext>
            </a:extLst>
          </p:cNvPr>
          <p:cNvSpPr>
            <a:spLocks noChangeArrowheads="1"/>
          </p:cNvSpPr>
          <p:nvPr/>
        </p:nvSpPr>
        <p:spPr bwMode="auto">
          <a:xfrm>
            <a:off x="5729288" y="5527675"/>
            <a:ext cx="168275" cy="182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fr-CA" altLang="en-US" sz="1200">
                <a:solidFill>
                  <a:srgbClr val="000000"/>
                </a:solidFill>
                <a:latin typeface="Arial" panose="020B0604020202020204" pitchFamily="34" charset="0"/>
                <a:cs typeface="Arial" panose="020B0604020202020204" pitchFamily="34" charset="0"/>
              </a:rPr>
              <a:t>30</a:t>
            </a:r>
            <a:endParaRPr lang="fr-CA" altLang="en-US" sz="1800">
              <a:latin typeface="Arial" panose="020B0604020202020204" pitchFamily="34" charset="0"/>
              <a:cs typeface="Arial" panose="020B0604020202020204" pitchFamily="34" charset="0"/>
            </a:endParaRPr>
          </a:p>
        </p:txBody>
      </p:sp>
      <p:sp>
        <p:nvSpPr>
          <p:cNvPr id="317461" name="Rectangle 20">
            <a:extLst>
              <a:ext uri="{FF2B5EF4-FFF2-40B4-BE49-F238E27FC236}">
                <a16:creationId xmlns:a16="http://schemas.microsoft.com/office/drawing/2014/main" id="{FF031190-E1BF-4862-A4FA-E0A287383BFA}"/>
              </a:ext>
            </a:extLst>
          </p:cNvPr>
          <p:cNvSpPr>
            <a:spLocks noChangeArrowheads="1"/>
          </p:cNvSpPr>
          <p:nvPr/>
        </p:nvSpPr>
        <p:spPr bwMode="auto">
          <a:xfrm rot="-5400000">
            <a:off x="-1466850" y="3651250"/>
            <a:ext cx="3948113" cy="334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fr-CA" altLang="en-US" sz="2200">
                <a:solidFill>
                  <a:srgbClr val="000000"/>
                </a:solidFill>
                <a:latin typeface="Arial" panose="020B0604020202020204" pitchFamily="34" charset="0"/>
                <a:cs typeface="Arial" panose="020B0604020202020204" pitchFamily="34" charset="0"/>
              </a:rPr>
              <a:t>Selective Gain (revolutions/day)</a:t>
            </a:r>
            <a:endParaRPr lang="fr-CA" altLang="en-US" sz="1800">
              <a:latin typeface="Arial" panose="020B0604020202020204" pitchFamily="34" charset="0"/>
              <a:cs typeface="Arial" panose="020B0604020202020204" pitchFamily="34" charset="0"/>
            </a:endParaRPr>
          </a:p>
        </p:txBody>
      </p:sp>
      <p:sp>
        <p:nvSpPr>
          <p:cNvPr id="317462" name="Line 21">
            <a:extLst>
              <a:ext uri="{FF2B5EF4-FFF2-40B4-BE49-F238E27FC236}">
                <a16:creationId xmlns:a16="http://schemas.microsoft.com/office/drawing/2014/main" id="{EB07FDF6-59D9-1A97-BB33-5D78961263E3}"/>
              </a:ext>
            </a:extLst>
          </p:cNvPr>
          <p:cNvSpPr>
            <a:spLocks noChangeShapeType="1"/>
          </p:cNvSpPr>
          <p:nvPr/>
        </p:nvSpPr>
        <p:spPr bwMode="auto">
          <a:xfrm flipV="1">
            <a:off x="1309688" y="2160588"/>
            <a:ext cx="0" cy="324485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17463" name="Line 22">
            <a:extLst>
              <a:ext uri="{FF2B5EF4-FFF2-40B4-BE49-F238E27FC236}">
                <a16:creationId xmlns:a16="http://schemas.microsoft.com/office/drawing/2014/main" id="{F5DF7590-E1CE-ADDA-0DA6-8925798A76EB}"/>
              </a:ext>
            </a:extLst>
          </p:cNvPr>
          <p:cNvSpPr>
            <a:spLocks noChangeShapeType="1"/>
          </p:cNvSpPr>
          <p:nvPr/>
        </p:nvSpPr>
        <p:spPr bwMode="auto">
          <a:xfrm>
            <a:off x="1263650" y="5275263"/>
            <a:ext cx="46038"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17464" name="Line 23">
            <a:extLst>
              <a:ext uri="{FF2B5EF4-FFF2-40B4-BE49-F238E27FC236}">
                <a16:creationId xmlns:a16="http://schemas.microsoft.com/office/drawing/2014/main" id="{4823A3BE-88D3-79C2-9ADF-78575966FDE5}"/>
              </a:ext>
            </a:extLst>
          </p:cNvPr>
          <p:cNvSpPr>
            <a:spLocks noChangeShapeType="1"/>
          </p:cNvSpPr>
          <p:nvPr/>
        </p:nvSpPr>
        <p:spPr bwMode="auto">
          <a:xfrm>
            <a:off x="1263650" y="4756150"/>
            <a:ext cx="46038"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17465" name="Line 24">
            <a:extLst>
              <a:ext uri="{FF2B5EF4-FFF2-40B4-BE49-F238E27FC236}">
                <a16:creationId xmlns:a16="http://schemas.microsoft.com/office/drawing/2014/main" id="{0F62D0A5-D4CB-E247-381B-2CEFB004678E}"/>
              </a:ext>
            </a:extLst>
          </p:cNvPr>
          <p:cNvSpPr>
            <a:spLocks noChangeShapeType="1"/>
          </p:cNvSpPr>
          <p:nvPr/>
        </p:nvSpPr>
        <p:spPr bwMode="auto">
          <a:xfrm>
            <a:off x="1263650" y="4237038"/>
            <a:ext cx="46038"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17466" name="Line 25">
            <a:extLst>
              <a:ext uri="{FF2B5EF4-FFF2-40B4-BE49-F238E27FC236}">
                <a16:creationId xmlns:a16="http://schemas.microsoft.com/office/drawing/2014/main" id="{DB80BEFF-6534-6094-38C1-578F5EBEB0FF}"/>
              </a:ext>
            </a:extLst>
          </p:cNvPr>
          <p:cNvSpPr>
            <a:spLocks noChangeShapeType="1"/>
          </p:cNvSpPr>
          <p:nvPr/>
        </p:nvSpPr>
        <p:spPr bwMode="auto">
          <a:xfrm>
            <a:off x="1263650" y="3717925"/>
            <a:ext cx="46038"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17467" name="Line 26">
            <a:extLst>
              <a:ext uri="{FF2B5EF4-FFF2-40B4-BE49-F238E27FC236}">
                <a16:creationId xmlns:a16="http://schemas.microsoft.com/office/drawing/2014/main" id="{566325FD-46D3-14B7-40BB-B23B653599F5}"/>
              </a:ext>
            </a:extLst>
          </p:cNvPr>
          <p:cNvSpPr>
            <a:spLocks noChangeShapeType="1"/>
          </p:cNvSpPr>
          <p:nvPr/>
        </p:nvSpPr>
        <p:spPr bwMode="auto">
          <a:xfrm>
            <a:off x="1263650" y="3198813"/>
            <a:ext cx="46038"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17468" name="Line 27">
            <a:extLst>
              <a:ext uri="{FF2B5EF4-FFF2-40B4-BE49-F238E27FC236}">
                <a16:creationId xmlns:a16="http://schemas.microsoft.com/office/drawing/2014/main" id="{74430315-340A-B490-4AD4-627BFFA9F128}"/>
              </a:ext>
            </a:extLst>
          </p:cNvPr>
          <p:cNvSpPr>
            <a:spLocks noChangeShapeType="1"/>
          </p:cNvSpPr>
          <p:nvPr/>
        </p:nvSpPr>
        <p:spPr bwMode="auto">
          <a:xfrm>
            <a:off x="1263650" y="2679700"/>
            <a:ext cx="46038"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17469" name="Line 28">
            <a:extLst>
              <a:ext uri="{FF2B5EF4-FFF2-40B4-BE49-F238E27FC236}">
                <a16:creationId xmlns:a16="http://schemas.microsoft.com/office/drawing/2014/main" id="{3247E9E3-D379-F5CB-3AC4-4CDD47A1FEB8}"/>
              </a:ext>
            </a:extLst>
          </p:cNvPr>
          <p:cNvSpPr>
            <a:spLocks noChangeShapeType="1"/>
          </p:cNvSpPr>
          <p:nvPr/>
        </p:nvSpPr>
        <p:spPr bwMode="auto">
          <a:xfrm>
            <a:off x="1263650" y="2160588"/>
            <a:ext cx="46038"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17470" name="Rectangle 29">
            <a:extLst>
              <a:ext uri="{FF2B5EF4-FFF2-40B4-BE49-F238E27FC236}">
                <a16:creationId xmlns:a16="http://schemas.microsoft.com/office/drawing/2014/main" id="{33392FEF-5A36-E914-B8F4-1DFE4662BCE8}"/>
              </a:ext>
            </a:extLst>
          </p:cNvPr>
          <p:cNvSpPr>
            <a:spLocks noChangeArrowheads="1"/>
          </p:cNvSpPr>
          <p:nvPr/>
        </p:nvSpPr>
        <p:spPr bwMode="auto">
          <a:xfrm>
            <a:off x="796925" y="5189538"/>
            <a:ext cx="387350" cy="182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fr-CA" altLang="en-US" sz="1200">
                <a:solidFill>
                  <a:srgbClr val="000000"/>
                </a:solidFill>
                <a:latin typeface="Arial" panose="020B0604020202020204" pitchFamily="34" charset="0"/>
                <a:cs typeface="Arial" panose="020B0604020202020204" pitchFamily="34" charset="0"/>
              </a:rPr>
              <a:t>-2000</a:t>
            </a:r>
            <a:endParaRPr lang="fr-CA" altLang="en-US" sz="1800">
              <a:latin typeface="Arial" panose="020B0604020202020204" pitchFamily="34" charset="0"/>
              <a:cs typeface="Arial" panose="020B0604020202020204" pitchFamily="34" charset="0"/>
            </a:endParaRPr>
          </a:p>
        </p:txBody>
      </p:sp>
      <p:sp>
        <p:nvSpPr>
          <p:cNvPr id="317471" name="Rectangle 30">
            <a:extLst>
              <a:ext uri="{FF2B5EF4-FFF2-40B4-BE49-F238E27FC236}">
                <a16:creationId xmlns:a16="http://schemas.microsoft.com/office/drawing/2014/main" id="{E1974873-3AD1-4E74-2EFF-9A8EE4E1BDAA}"/>
              </a:ext>
            </a:extLst>
          </p:cNvPr>
          <p:cNvSpPr>
            <a:spLocks noChangeArrowheads="1"/>
          </p:cNvSpPr>
          <p:nvPr/>
        </p:nvSpPr>
        <p:spPr bwMode="auto">
          <a:xfrm>
            <a:off x="1101725" y="4670425"/>
            <a:ext cx="84138" cy="182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fr-CA" altLang="en-US" sz="1200">
                <a:solidFill>
                  <a:srgbClr val="000000"/>
                </a:solidFill>
                <a:latin typeface="Arial" panose="020B0604020202020204" pitchFamily="34" charset="0"/>
                <a:cs typeface="Arial" panose="020B0604020202020204" pitchFamily="34" charset="0"/>
              </a:rPr>
              <a:t>0</a:t>
            </a:r>
            <a:endParaRPr lang="fr-CA" altLang="en-US" sz="1800">
              <a:latin typeface="Arial" panose="020B0604020202020204" pitchFamily="34" charset="0"/>
              <a:cs typeface="Arial" panose="020B0604020202020204" pitchFamily="34" charset="0"/>
            </a:endParaRPr>
          </a:p>
        </p:txBody>
      </p:sp>
      <p:sp>
        <p:nvSpPr>
          <p:cNvPr id="317472" name="Rectangle 31">
            <a:extLst>
              <a:ext uri="{FF2B5EF4-FFF2-40B4-BE49-F238E27FC236}">
                <a16:creationId xmlns:a16="http://schemas.microsoft.com/office/drawing/2014/main" id="{038956ED-2609-3758-51A1-10E7A46BFB66}"/>
              </a:ext>
            </a:extLst>
          </p:cNvPr>
          <p:cNvSpPr>
            <a:spLocks noChangeArrowheads="1"/>
          </p:cNvSpPr>
          <p:nvPr/>
        </p:nvSpPr>
        <p:spPr bwMode="auto">
          <a:xfrm>
            <a:off x="846138" y="4149725"/>
            <a:ext cx="336550" cy="182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fr-CA" altLang="en-US" sz="1200">
                <a:solidFill>
                  <a:srgbClr val="000000"/>
                </a:solidFill>
                <a:latin typeface="Arial" panose="020B0604020202020204" pitchFamily="34" charset="0"/>
                <a:cs typeface="Arial" panose="020B0604020202020204" pitchFamily="34" charset="0"/>
              </a:rPr>
              <a:t>2000</a:t>
            </a:r>
            <a:endParaRPr lang="fr-CA" altLang="en-US" sz="1800">
              <a:latin typeface="Arial" panose="020B0604020202020204" pitchFamily="34" charset="0"/>
              <a:cs typeface="Arial" panose="020B0604020202020204" pitchFamily="34" charset="0"/>
            </a:endParaRPr>
          </a:p>
        </p:txBody>
      </p:sp>
      <p:sp>
        <p:nvSpPr>
          <p:cNvPr id="317473" name="Rectangle 32">
            <a:extLst>
              <a:ext uri="{FF2B5EF4-FFF2-40B4-BE49-F238E27FC236}">
                <a16:creationId xmlns:a16="http://schemas.microsoft.com/office/drawing/2014/main" id="{EC90B437-A511-751C-8BB2-EA0FAFD1A108}"/>
              </a:ext>
            </a:extLst>
          </p:cNvPr>
          <p:cNvSpPr>
            <a:spLocks noChangeArrowheads="1"/>
          </p:cNvSpPr>
          <p:nvPr/>
        </p:nvSpPr>
        <p:spPr bwMode="auto">
          <a:xfrm>
            <a:off x="846138" y="3630613"/>
            <a:ext cx="336550" cy="182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fr-CA" altLang="en-US" sz="1200">
                <a:solidFill>
                  <a:srgbClr val="000000"/>
                </a:solidFill>
                <a:latin typeface="Arial" panose="020B0604020202020204" pitchFamily="34" charset="0"/>
                <a:cs typeface="Arial" panose="020B0604020202020204" pitchFamily="34" charset="0"/>
              </a:rPr>
              <a:t>4000</a:t>
            </a:r>
            <a:endParaRPr lang="fr-CA" altLang="en-US" sz="1800">
              <a:latin typeface="Arial" panose="020B0604020202020204" pitchFamily="34" charset="0"/>
              <a:cs typeface="Arial" panose="020B0604020202020204" pitchFamily="34" charset="0"/>
            </a:endParaRPr>
          </a:p>
        </p:txBody>
      </p:sp>
      <p:sp>
        <p:nvSpPr>
          <p:cNvPr id="317474" name="Rectangle 33">
            <a:extLst>
              <a:ext uri="{FF2B5EF4-FFF2-40B4-BE49-F238E27FC236}">
                <a16:creationId xmlns:a16="http://schemas.microsoft.com/office/drawing/2014/main" id="{54089168-1620-609E-70D5-93DCCB0CC80B}"/>
              </a:ext>
            </a:extLst>
          </p:cNvPr>
          <p:cNvSpPr>
            <a:spLocks noChangeArrowheads="1"/>
          </p:cNvSpPr>
          <p:nvPr/>
        </p:nvSpPr>
        <p:spPr bwMode="auto">
          <a:xfrm>
            <a:off x="846138" y="3111500"/>
            <a:ext cx="336550" cy="182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fr-CA" altLang="en-US" sz="1200">
                <a:solidFill>
                  <a:srgbClr val="000000"/>
                </a:solidFill>
                <a:latin typeface="Arial" panose="020B0604020202020204" pitchFamily="34" charset="0"/>
                <a:cs typeface="Arial" panose="020B0604020202020204" pitchFamily="34" charset="0"/>
              </a:rPr>
              <a:t>6000</a:t>
            </a:r>
            <a:endParaRPr lang="fr-CA" altLang="en-US" sz="1800">
              <a:latin typeface="Arial" panose="020B0604020202020204" pitchFamily="34" charset="0"/>
              <a:cs typeface="Arial" panose="020B0604020202020204" pitchFamily="34" charset="0"/>
            </a:endParaRPr>
          </a:p>
        </p:txBody>
      </p:sp>
      <p:sp>
        <p:nvSpPr>
          <p:cNvPr id="317475" name="Rectangle 34">
            <a:extLst>
              <a:ext uri="{FF2B5EF4-FFF2-40B4-BE49-F238E27FC236}">
                <a16:creationId xmlns:a16="http://schemas.microsoft.com/office/drawing/2014/main" id="{66BEEC5C-F772-971B-57D0-C0C9AA0C896F}"/>
              </a:ext>
            </a:extLst>
          </p:cNvPr>
          <p:cNvSpPr>
            <a:spLocks noChangeArrowheads="1"/>
          </p:cNvSpPr>
          <p:nvPr/>
        </p:nvSpPr>
        <p:spPr bwMode="auto">
          <a:xfrm>
            <a:off x="846138" y="2592388"/>
            <a:ext cx="336550" cy="182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fr-CA" altLang="en-US" sz="1200">
                <a:solidFill>
                  <a:srgbClr val="000000"/>
                </a:solidFill>
                <a:latin typeface="Arial" panose="020B0604020202020204" pitchFamily="34" charset="0"/>
                <a:cs typeface="Arial" panose="020B0604020202020204" pitchFamily="34" charset="0"/>
              </a:rPr>
              <a:t>8000</a:t>
            </a:r>
            <a:endParaRPr lang="fr-CA" altLang="en-US" sz="1800">
              <a:latin typeface="Arial" panose="020B0604020202020204" pitchFamily="34" charset="0"/>
              <a:cs typeface="Arial" panose="020B0604020202020204" pitchFamily="34" charset="0"/>
            </a:endParaRPr>
          </a:p>
        </p:txBody>
      </p:sp>
      <p:sp>
        <p:nvSpPr>
          <p:cNvPr id="317476" name="Rectangle 35">
            <a:extLst>
              <a:ext uri="{FF2B5EF4-FFF2-40B4-BE49-F238E27FC236}">
                <a16:creationId xmlns:a16="http://schemas.microsoft.com/office/drawing/2014/main" id="{7F4D5D17-BAD3-DEC1-5356-80F404C7087B}"/>
              </a:ext>
            </a:extLst>
          </p:cNvPr>
          <p:cNvSpPr>
            <a:spLocks noChangeArrowheads="1"/>
          </p:cNvSpPr>
          <p:nvPr/>
        </p:nvSpPr>
        <p:spPr bwMode="auto">
          <a:xfrm>
            <a:off x="762000" y="2073275"/>
            <a:ext cx="420688" cy="182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fr-CA" altLang="en-US" sz="1200">
                <a:solidFill>
                  <a:srgbClr val="000000"/>
                </a:solidFill>
                <a:latin typeface="Arial" panose="020B0604020202020204" pitchFamily="34" charset="0"/>
                <a:cs typeface="Arial" panose="020B0604020202020204" pitchFamily="34" charset="0"/>
              </a:rPr>
              <a:t>10000</a:t>
            </a:r>
            <a:endParaRPr lang="fr-CA" altLang="en-US" sz="1800">
              <a:latin typeface="Arial" panose="020B0604020202020204" pitchFamily="34" charset="0"/>
              <a:cs typeface="Arial" panose="020B0604020202020204" pitchFamily="34" charset="0"/>
            </a:endParaRPr>
          </a:p>
        </p:txBody>
      </p:sp>
      <p:sp>
        <p:nvSpPr>
          <p:cNvPr id="317477" name="Freeform 36">
            <a:extLst>
              <a:ext uri="{FF2B5EF4-FFF2-40B4-BE49-F238E27FC236}">
                <a16:creationId xmlns:a16="http://schemas.microsoft.com/office/drawing/2014/main" id="{896CA263-2522-58CE-4931-AE6EF8DE7B97}"/>
              </a:ext>
            </a:extLst>
          </p:cNvPr>
          <p:cNvSpPr>
            <a:spLocks/>
          </p:cNvSpPr>
          <p:nvPr/>
        </p:nvSpPr>
        <p:spPr bwMode="auto">
          <a:xfrm flipV="1">
            <a:off x="1389063" y="4405313"/>
            <a:ext cx="212725" cy="542925"/>
          </a:xfrm>
          <a:custGeom>
            <a:avLst/>
            <a:gdLst>
              <a:gd name="T0" fmla="*/ 2147483646 w 232"/>
              <a:gd name="T1" fmla="*/ 0 h 592"/>
              <a:gd name="T2" fmla="*/ 2147483646 w 232"/>
              <a:gd name="T3" fmla="*/ 2147483646 h 592"/>
              <a:gd name="T4" fmla="*/ 2147483646 w 232"/>
              <a:gd name="T5" fmla="*/ 2147483646 h 592"/>
              <a:gd name="T6" fmla="*/ 2147483646 w 232"/>
              <a:gd name="T7" fmla="*/ 2147483646 h 592"/>
              <a:gd name="T8" fmla="*/ 2147483646 w 232"/>
              <a:gd name="T9" fmla="*/ 2147483646 h 592"/>
              <a:gd name="T10" fmla="*/ 2147483646 w 232"/>
              <a:gd name="T11" fmla="*/ 2147483646 h 592"/>
              <a:gd name="T12" fmla="*/ 2147483646 w 232"/>
              <a:gd name="T13" fmla="*/ 2147483646 h 592"/>
              <a:gd name="T14" fmla="*/ 2147483646 w 232"/>
              <a:gd name="T15" fmla="*/ 2147483646 h 592"/>
              <a:gd name="T16" fmla="*/ 2147483646 w 232"/>
              <a:gd name="T17" fmla="*/ 2147483646 h 592"/>
              <a:gd name="T18" fmla="*/ 2147483646 w 232"/>
              <a:gd name="T19" fmla="*/ 2147483646 h 592"/>
              <a:gd name="T20" fmla="*/ 2147483646 w 232"/>
              <a:gd name="T21" fmla="*/ 2147483646 h 592"/>
              <a:gd name="T22" fmla="*/ 2147483646 w 232"/>
              <a:gd name="T23" fmla="*/ 2147483646 h 592"/>
              <a:gd name="T24" fmla="*/ 2147483646 w 232"/>
              <a:gd name="T25" fmla="*/ 2147483646 h 592"/>
              <a:gd name="T26" fmla="*/ 2147483646 w 232"/>
              <a:gd name="T27" fmla="*/ 2147483646 h 592"/>
              <a:gd name="T28" fmla="*/ 2147483646 w 232"/>
              <a:gd name="T29" fmla="*/ 2147483646 h 592"/>
              <a:gd name="T30" fmla="*/ 2147483646 w 232"/>
              <a:gd name="T31" fmla="*/ 2147483646 h 592"/>
              <a:gd name="T32" fmla="*/ 2147483646 w 232"/>
              <a:gd name="T33" fmla="*/ 2147483646 h 592"/>
              <a:gd name="T34" fmla="*/ 2147483646 w 232"/>
              <a:gd name="T35" fmla="*/ 2147483646 h 592"/>
              <a:gd name="T36" fmla="*/ 2147483646 w 232"/>
              <a:gd name="T37" fmla="*/ 2147483646 h 592"/>
              <a:gd name="T38" fmla="*/ 0 w 232"/>
              <a:gd name="T39" fmla="*/ 2147483646 h 592"/>
              <a:gd name="T40" fmla="*/ 2147483646 w 232"/>
              <a:gd name="T41" fmla="*/ 2147483646 h 592"/>
              <a:gd name="T42" fmla="*/ 2147483646 w 232"/>
              <a:gd name="T43" fmla="*/ 2147483646 h 592"/>
              <a:gd name="T44" fmla="*/ 2147483646 w 232"/>
              <a:gd name="T45" fmla="*/ 2147483646 h 592"/>
              <a:gd name="T46" fmla="*/ 2147483646 w 232"/>
              <a:gd name="T47" fmla="*/ 2147483646 h 592"/>
              <a:gd name="T48" fmla="*/ 2147483646 w 232"/>
              <a:gd name="T49" fmla="*/ 2147483646 h 592"/>
              <a:gd name="T50" fmla="*/ 2147483646 w 232"/>
              <a:gd name="T51" fmla="*/ 2147483646 h 592"/>
              <a:gd name="T52" fmla="*/ 2147483646 w 232"/>
              <a:gd name="T53" fmla="*/ 2147483646 h 592"/>
              <a:gd name="T54" fmla="*/ 2147483646 w 232"/>
              <a:gd name="T55" fmla="*/ 2147483646 h 592"/>
              <a:gd name="T56" fmla="*/ 2147483646 w 232"/>
              <a:gd name="T57" fmla="*/ 2147483646 h 592"/>
              <a:gd name="T58" fmla="*/ 2147483646 w 232"/>
              <a:gd name="T59" fmla="*/ 2147483646 h 592"/>
              <a:gd name="T60" fmla="*/ 2147483646 w 232"/>
              <a:gd name="T61" fmla="*/ 2147483646 h 592"/>
              <a:gd name="T62" fmla="*/ 2147483646 w 232"/>
              <a:gd name="T63" fmla="*/ 2147483646 h 59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32" h="592">
                <a:moveTo>
                  <a:pt x="141" y="0"/>
                </a:moveTo>
                <a:lnTo>
                  <a:pt x="175" y="288"/>
                </a:lnTo>
                <a:lnTo>
                  <a:pt x="191" y="342"/>
                </a:lnTo>
                <a:lnTo>
                  <a:pt x="201" y="289"/>
                </a:lnTo>
                <a:lnTo>
                  <a:pt x="203" y="384"/>
                </a:lnTo>
                <a:lnTo>
                  <a:pt x="198" y="408"/>
                </a:lnTo>
                <a:lnTo>
                  <a:pt x="226" y="274"/>
                </a:lnTo>
                <a:lnTo>
                  <a:pt x="225" y="493"/>
                </a:lnTo>
                <a:lnTo>
                  <a:pt x="232" y="399"/>
                </a:lnTo>
                <a:lnTo>
                  <a:pt x="189" y="440"/>
                </a:lnTo>
                <a:lnTo>
                  <a:pt x="181" y="327"/>
                </a:lnTo>
                <a:lnTo>
                  <a:pt x="210" y="360"/>
                </a:lnTo>
                <a:lnTo>
                  <a:pt x="176" y="429"/>
                </a:lnTo>
                <a:lnTo>
                  <a:pt x="147" y="359"/>
                </a:lnTo>
                <a:lnTo>
                  <a:pt x="61" y="443"/>
                </a:lnTo>
                <a:lnTo>
                  <a:pt x="51" y="283"/>
                </a:lnTo>
                <a:lnTo>
                  <a:pt x="29" y="421"/>
                </a:lnTo>
                <a:lnTo>
                  <a:pt x="14" y="404"/>
                </a:lnTo>
                <a:lnTo>
                  <a:pt x="14" y="273"/>
                </a:lnTo>
                <a:lnTo>
                  <a:pt x="0" y="404"/>
                </a:lnTo>
                <a:lnTo>
                  <a:pt x="22" y="424"/>
                </a:lnTo>
                <a:lnTo>
                  <a:pt x="53" y="433"/>
                </a:lnTo>
                <a:lnTo>
                  <a:pt x="58" y="397"/>
                </a:lnTo>
                <a:lnTo>
                  <a:pt x="63" y="592"/>
                </a:lnTo>
                <a:lnTo>
                  <a:pt x="89" y="482"/>
                </a:lnTo>
                <a:lnTo>
                  <a:pt x="141" y="385"/>
                </a:lnTo>
                <a:lnTo>
                  <a:pt x="158" y="492"/>
                </a:lnTo>
                <a:lnTo>
                  <a:pt x="134" y="520"/>
                </a:lnTo>
                <a:lnTo>
                  <a:pt x="152" y="561"/>
                </a:lnTo>
                <a:lnTo>
                  <a:pt x="183" y="488"/>
                </a:lnTo>
                <a:lnTo>
                  <a:pt x="189" y="310"/>
                </a:lnTo>
                <a:lnTo>
                  <a:pt x="179" y="471"/>
                </a:lnTo>
              </a:path>
            </a:pathLst>
          </a:custGeom>
          <a:noFill/>
          <a:ln w="9525">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7478" name="Freeform 37">
            <a:extLst>
              <a:ext uri="{FF2B5EF4-FFF2-40B4-BE49-F238E27FC236}">
                <a16:creationId xmlns:a16="http://schemas.microsoft.com/office/drawing/2014/main" id="{6462061F-B26D-E0AB-78FF-440C34E80162}"/>
              </a:ext>
            </a:extLst>
          </p:cNvPr>
          <p:cNvSpPr>
            <a:spLocks/>
          </p:cNvSpPr>
          <p:nvPr/>
        </p:nvSpPr>
        <p:spPr bwMode="auto">
          <a:xfrm flipV="1">
            <a:off x="1389063" y="4530725"/>
            <a:ext cx="165100" cy="303213"/>
          </a:xfrm>
          <a:custGeom>
            <a:avLst/>
            <a:gdLst>
              <a:gd name="T0" fmla="*/ 2147483646 w 181"/>
              <a:gd name="T1" fmla="*/ 2147483646 h 330"/>
              <a:gd name="T2" fmla="*/ 2147483646 w 181"/>
              <a:gd name="T3" fmla="*/ 2147483646 h 330"/>
              <a:gd name="T4" fmla="*/ 2147483646 w 181"/>
              <a:gd name="T5" fmla="*/ 2147483646 h 330"/>
              <a:gd name="T6" fmla="*/ 2147483646 w 181"/>
              <a:gd name="T7" fmla="*/ 2147483646 h 330"/>
              <a:gd name="T8" fmla="*/ 2147483646 w 181"/>
              <a:gd name="T9" fmla="*/ 2147483646 h 330"/>
              <a:gd name="T10" fmla="*/ 2147483646 w 181"/>
              <a:gd name="T11" fmla="*/ 2147483646 h 330"/>
              <a:gd name="T12" fmla="*/ 2147483646 w 181"/>
              <a:gd name="T13" fmla="*/ 2147483646 h 330"/>
              <a:gd name="T14" fmla="*/ 2147483646 w 181"/>
              <a:gd name="T15" fmla="*/ 2147483646 h 330"/>
              <a:gd name="T16" fmla="*/ 2147483646 w 181"/>
              <a:gd name="T17" fmla="*/ 2147483646 h 330"/>
              <a:gd name="T18" fmla="*/ 2147483646 w 181"/>
              <a:gd name="T19" fmla="*/ 2147483646 h 330"/>
              <a:gd name="T20" fmla="*/ 2147483646 w 181"/>
              <a:gd name="T21" fmla="*/ 2147483646 h 330"/>
              <a:gd name="T22" fmla="*/ 2147483646 w 181"/>
              <a:gd name="T23" fmla="*/ 2147483646 h 330"/>
              <a:gd name="T24" fmla="*/ 2147483646 w 181"/>
              <a:gd name="T25" fmla="*/ 2147483646 h 330"/>
              <a:gd name="T26" fmla="*/ 2147483646 w 181"/>
              <a:gd name="T27" fmla="*/ 2147483646 h 330"/>
              <a:gd name="T28" fmla="*/ 0 w 181"/>
              <a:gd name="T29" fmla="*/ 2147483646 h 330"/>
              <a:gd name="T30" fmla="*/ 2147483646 w 181"/>
              <a:gd name="T31" fmla="*/ 2147483646 h 330"/>
              <a:gd name="T32" fmla="*/ 2147483646 w 181"/>
              <a:gd name="T33" fmla="*/ 2147483646 h 330"/>
              <a:gd name="T34" fmla="*/ 2147483646 w 181"/>
              <a:gd name="T35" fmla="*/ 2147483646 h 330"/>
              <a:gd name="T36" fmla="*/ 2147483646 w 181"/>
              <a:gd name="T37" fmla="*/ 2147483646 h 330"/>
              <a:gd name="T38" fmla="*/ 2147483646 w 181"/>
              <a:gd name="T39" fmla="*/ 2147483646 h 330"/>
              <a:gd name="T40" fmla="*/ 2147483646 w 181"/>
              <a:gd name="T41" fmla="*/ 0 h 330"/>
              <a:gd name="T42" fmla="*/ 2147483646 w 181"/>
              <a:gd name="T43" fmla="*/ 2147483646 h 330"/>
              <a:gd name="T44" fmla="*/ 2147483646 w 181"/>
              <a:gd name="T45" fmla="*/ 2147483646 h 330"/>
              <a:gd name="T46" fmla="*/ 2147483646 w 181"/>
              <a:gd name="T47" fmla="*/ 2147483646 h 330"/>
              <a:gd name="T48" fmla="*/ 2147483646 w 181"/>
              <a:gd name="T49" fmla="*/ 2147483646 h 330"/>
              <a:gd name="T50" fmla="*/ 2147483646 w 181"/>
              <a:gd name="T51" fmla="*/ 2147483646 h 330"/>
              <a:gd name="T52" fmla="*/ 2147483646 w 181"/>
              <a:gd name="T53" fmla="*/ 2147483646 h 330"/>
              <a:gd name="T54" fmla="*/ 2147483646 w 181"/>
              <a:gd name="T55" fmla="*/ 2147483646 h 330"/>
              <a:gd name="T56" fmla="*/ 2147483646 w 181"/>
              <a:gd name="T57" fmla="*/ 2147483646 h 330"/>
              <a:gd name="T58" fmla="*/ 2147483646 w 181"/>
              <a:gd name="T59" fmla="*/ 2147483646 h 330"/>
              <a:gd name="T60" fmla="*/ 2147483646 w 181"/>
              <a:gd name="T61" fmla="*/ 2147483646 h 330"/>
              <a:gd name="T62" fmla="*/ 2147483646 w 181"/>
              <a:gd name="T63" fmla="*/ 2147483646 h 33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81" h="330">
                <a:moveTo>
                  <a:pt x="124" y="178"/>
                </a:moveTo>
                <a:lnTo>
                  <a:pt x="137" y="153"/>
                </a:lnTo>
                <a:lnTo>
                  <a:pt x="138" y="56"/>
                </a:lnTo>
                <a:lnTo>
                  <a:pt x="145" y="62"/>
                </a:lnTo>
                <a:lnTo>
                  <a:pt x="177" y="167"/>
                </a:lnTo>
                <a:lnTo>
                  <a:pt x="180" y="330"/>
                </a:lnTo>
                <a:lnTo>
                  <a:pt x="178" y="307"/>
                </a:lnTo>
                <a:lnTo>
                  <a:pt x="165" y="194"/>
                </a:lnTo>
                <a:lnTo>
                  <a:pt x="181" y="138"/>
                </a:lnTo>
                <a:lnTo>
                  <a:pt x="177" y="98"/>
                </a:lnTo>
                <a:lnTo>
                  <a:pt x="143" y="300"/>
                </a:lnTo>
                <a:lnTo>
                  <a:pt x="123" y="243"/>
                </a:lnTo>
                <a:lnTo>
                  <a:pt x="88" y="71"/>
                </a:lnTo>
                <a:lnTo>
                  <a:pt x="48" y="120"/>
                </a:lnTo>
                <a:lnTo>
                  <a:pt x="0" y="167"/>
                </a:lnTo>
                <a:lnTo>
                  <a:pt x="25" y="134"/>
                </a:lnTo>
                <a:lnTo>
                  <a:pt x="38" y="7"/>
                </a:lnTo>
                <a:lnTo>
                  <a:pt x="55" y="25"/>
                </a:lnTo>
                <a:lnTo>
                  <a:pt x="57" y="100"/>
                </a:lnTo>
                <a:lnTo>
                  <a:pt x="73" y="149"/>
                </a:lnTo>
                <a:lnTo>
                  <a:pt x="95" y="0"/>
                </a:lnTo>
                <a:lnTo>
                  <a:pt x="114" y="217"/>
                </a:lnTo>
                <a:lnTo>
                  <a:pt x="113" y="242"/>
                </a:lnTo>
                <a:lnTo>
                  <a:pt x="127" y="127"/>
                </a:lnTo>
                <a:lnTo>
                  <a:pt x="93" y="45"/>
                </a:lnTo>
                <a:lnTo>
                  <a:pt x="116" y="94"/>
                </a:lnTo>
                <a:lnTo>
                  <a:pt x="126" y="221"/>
                </a:lnTo>
                <a:lnTo>
                  <a:pt x="120" y="289"/>
                </a:lnTo>
                <a:lnTo>
                  <a:pt x="105" y="291"/>
                </a:lnTo>
                <a:lnTo>
                  <a:pt x="129" y="270"/>
                </a:lnTo>
                <a:lnTo>
                  <a:pt x="133" y="224"/>
                </a:lnTo>
                <a:lnTo>
                  <a:pt x="130" y="83"/>
                </a:lnTo>
              </a:path>
            </a:pathLst>
          </a:custGeom>
          <a:noFill/>
          <a:ln w="9525">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7479" name="Freeform 38">
            <a:extLst>
              <a:ext uri="{FF2B5EF4-FFF2-40B4-BE49-F238E27FC236}">
                <a16:creationId xmlns:a16="http://schemas.microsoft.com/office/drawing/2014/main" id="{BF39A0DC-26E5-D824-649D-C6A595F0F570}"/>
              </a:ext>
            </a:extLst>
          </p:cNvPr>
          <p:cNvSpPr>
            <a:spLocks/>
          </p:cNvSpPr>
          <p:nvPr/>
        </p:nvSpPr>
        <p:spPr bwMode="auto">
          <a:xfrm flipV="1">
            <a:off x="1519238" y="4700588"/>
            <a:ext cx="92075" cy="454025"/>
          </a:xfrm>
          <a:custGeom>
            <a:avLst/>
            <a:gdLst>
              <a:gd name="T0" fmla="*/ 2147483646 w 100"/>
              <a:gd name="T1" fmla="*/ 2147483646 h 496"/>
              <a:gd name="T2" fmla="*/ 2147483646 w 100"/>
              <a:gd name="T3" fmla="*/ 2147483646 h 496"/>
              <a:gd name="T4" fmla="*/ 2147483646 w 100"/>
              <a:gd name="T5" fmla="*/ 2147483646 h 496"/>
              <a:gd name="T6" fmla="*/ 2147483646 w 100"/>
              <a:gd name="T7" fmla="*/ 2147483646 h 496"/>
              <a:gd name="T8" fmla="*/ 2147483646 w 100"/>
              <a:gd name="T9" fmla="*/ 2147483646 h 496"/>
              <a:gd name="T10" fmla="*/ 2147483646 w 100"/>
              <a:gd name="T11" fmla="*/ 2147483646 h 496"/>
              <a:gd name="T12" fmla="*/ 2147483646 w 100"/>
              <a:gd name="T13" fmla="*/ 2147483646 h 496"/>
              <a:gd name="T14" fmla="*/ 2147483646 w 100"/>
              <a:gd name="T15" fmla="*/ 2147483646 h 496"/>
              <a:gd name="T16" fmla="*/ 2147483646 w 100"/>
              <a:gd name="T17" fmla="*/ 2147483646 h 496"/>
              <a:gd name="T18" fmla="*/ 2147483646 w 100"/>
              <a:gd name="T19" fmla="*/ 2147483646 h 496"/>
              <a:gd name="T20" fmla="*/ 2147483646 w 100"/>
              <a:gd name="T21" fmla="*/ 2147483646 h 496"/>
              <a:gd name="T22" fmla="*/ 2147483646 w 100"/>
              <a:gd name="T23" fmla="*/ 2147483646 h 496"/>
              <a:gd name="T24" fmla="*/ 2147483646 w 100"/>
              <a:gd name="T25" fmla="*/ 2147483646 h 496"/>
              <a:gd name="T26" fmla="*/ 2147483646 w 100"/>
              <a:gd name="T27" fmla="*/ 2147483646 h 496"/>
              <a:gd name="T28" fmla="*/ 0 w 100"/>
              <a:gd name="T29" fmla="*/ 2147483646 h 496"/>
              <a:gd name="T30" fmla="*/ 0 w 100"/>
              <a:gd name="T31" fmla="*/ 2147483646 h 496"/>
              <a:gd name="T32" fmla="*/ 2147483646 w 100"/>
              <a:gd name="T33" fmla="*/ 2147483646 h 496"/>
              <a:gd name="T34" fmla="*/ 2147483646 w 100"/>
              <a:gd name="T35" fmla="*/ 2147483646 h 496"/>
              <a:gd name="T36" fmla="*/ 2147483646 w 100"/>
              <a:gd name="T37" fmla="*/ 2147483646 h 496"/>
              <a:gd name="T38" fmla="*/ 2147483646 w 100"/>
              <a:gd name="T39" fmla="*/ 2147483646 h 496"/>
              <a:gd name="T40" fmla="*/ 2147483646 w 100"/>
              <a:gd name="T41" fmla="*/ 2147483646 h 496"/>
              <a:gd name="T42" fmla="*/ 2147483646 w 100"/>
              <a:gd name="T43" fmla="*/ 2147483646 h 496"/>
              <a:gd name="T44" fmla="*/ 2147483646 w 100"/>
              <a:gd name="T45" fmla="*/ 2147483646 h 496"/>
              <a:gd name="T46" fmla="*/ 2147483646 w 100"/>
              <a:gd name="T47" fmla="*/ 2147483646 h 496"/>
              <a:gd name="T48" fmla="*/ 2147483646 w 100"/>
              <a:gd name="T49" fmla="*/ 2147483646 h 496"/>
              <a:gd name="T50" fmla="*/ 2147483646 w 100"/>
              <a:gd name="T51" fmla="*/ 2147483646 h 496"/>
              <a:gd name="T52" fmla="*/ 2147483646 w 100"/>
              <a:gd name="T53" fmla="*/ 2147483646 h 496"/>
              <a:gd name="T54" fmla="*/ 2147483646 w 100"/>
              <a:gd name="T55" fmla="*/ 2147483646 h 496"/>
              <a:gd name="T56" fmla="*/ 2147483646 w 100"/>
              <a:gd name="T57" fmla="*/ 0 h 496"/>
              <a:gd name="T58" fmla="*/ 2147483646 w 100"/>
              <a:gd name="T59" fmla="*/ 2147483646 h 496"/>
              <a:gd name="T60" fmla="*/ 2147483646 w 100"/>
              <a:gd name="T61" fmla="*/ 2147483646 h 496"/>
              <a:gd name="T62" fmla="*/ 2147483646 w 100"/>
              <a:gd name="T63" fmla="*/ 2147483646 h 49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00" h="496">
                <a:moveTo>
                  <a:pt x="13" y="326"/>
                </a:moveTo>
                <a:lnTo>
                  <a:pt x="23" y="496"/>
                </a:lnTo>
                <a:lnTo>
                  <a:pt x="26" y="339"/>
                </a:lnTo>
                <a:lnTo>
                  <a:pt x="18" y="386"/>
                </a:lnTo>
                <a:lnTo>
                  <a:pt x="19" y="347"/>
                </a:lnTo>
                <a:lnTo>
                  <a:pt x="18" y="234"/>
                </a:lnTo>
                <a:lnTo>
                  <a:pt x="8" y="190"/>
                </a:lnTo>
                <a:lnTo>
                  <a:pt x="35" y="217"/>
                </a:lnTo>
                <a:lnTo>
                  <a:pt x="30" y="302"/>
                </a:lnTo>
                <a:lnTo>
                  <a:pt x="16" y="111"/>
                </a:lnTo>
                <a:lnTo>
                  <a:pt x="27" y="196"/>
                </a:lnTo>
                <a:lnTo>
                  <a:pt x="54" y="250"/>
                </a:lnTo>
                <a:lnTo>
                  <a:pt x="41" y="252"/>
                </a:lnTo>
                <a:lnTo>
                  <a:pt x="23" y="219"/>
                </a:lnTo>
                <a:lnTo>
                  <a:pt x="0" y="172"/>
                </a:lnTo>
                <a:lnTo>
                  <a:pt x="0" y="247"/>
                </a:lnTo>
                <a:lnTo>
                  <a:pt x="28" y="166"/>
                </a:lnTo>
                <a:lnTo>
                  <a:pt x="26" y="190"/>
                </a:lnTo>
                <a:lnTo>
                  <a:pt x="30" y="216"/>
                </a:lnTo>
                <a:lnTo>
                  <a:pt x="4" y="331"/>
                </a:lnTo>
                <a:lnTo>
                  <a:pt x="12" y="285"/>
                </a:lnTo>
                <a:lnTo>
                  <a:pt x="13" y="47"/>
                </a:lnTo>
                <a:lnTo>
                  <a:pt x="32" y="210"/>
                </a:lnTo>
                <a:lnTo>
                  <a:pt x="38" y="85"/>
                </a:lnTo>
                <a:lnTo>
                  <a:pt x="64" y="79"/>
                </a:lnTo>
                <a:lnTo>
                  <a:pt x="61" y="265"/>
                </a:lnTo>
                <a:lnTo>
                  <a:pt x="35" y="132"/>
                </a:lnTo>
                <a:lnTo>
                  <a:pt x="61" y="233"/>
                </a:lnTo>
                <a:lnTo>
                  <a:pt x="46" y="0"/>
                </a:lnTo>
                <a:lnTo>
                  <a:pt x="87" y="59"/>
                </a:lnTo>
                <a:lnTo>
                  <a:pt x="100" y="350"/>
                </a:lnTo>
                <a:lnTo>
                  <a:pt x="67" y="339"/>
                </a:lnTo>
              </a:path>
            </a:pathLst>
          </a:custGeom>
          <a:noFill/>
          <a:ln w="9525">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7480" name="Freeform 39">
            <a:extLst>
              <a:ext uri="{FF2B5EF4-FFF2-40B4-BE49-F238E27FC236}">
                <a16:creationId xmlns:a16="http://schemas.microsoft.com/office/drawing/2014/main" id="{64699F11-3366-27B4-A7D3-64E9B7076DD3}"/>
              </a:ext>
            </a:extLst>
          </p:cNvPr>
          <p:cNvSpPr>
            <a:spLocks/>
          </p:cNvSpPr>
          <p:nvPr/>
        </p:nvSpPr>
        <p:spPr bwMode="auto">
          <a:xfrm flipV="1">
            <a:off x="1385888" y="4551363"/>
            <a:ext cx="182562" cy="492125"/>
          </a:xfrm>
          <a:custGeom>
            <a:avLst/>
            <a:gdLst>
              <a:gd name="T0" fmla="*/ 2147483646 w 199"/>
              <a:gd name="T1" fmla="*/ 2147483646 h 538"/>
              <a:gd name="T2" fmla="*/ 2147483646 w 199"/>
              <a:gd name="T3" fmla="*/ 2147483646 h 538"/>
              <a:gd name="T4" fmla="*/ 2147483646 w 199"/>
              <a:gd name="T5" fmla="*/ 2147483646 h 538"/>
              <a:gd name="T6" fmla="*/ 2147483646 w 199"/>
              <a:gd name="T7" fmla="*/ 2147483646 h 538"/>
              <a:gd name="T8" fmla="*/ 2147483646 w 199"/>
              <a:gd name="T9" fmla="*/ 2147483646 h 538"/>
              <a:gd name="T10" fmla="*/ 2147483646 w 199"/>
              <a:gd name="T11" fmla="*/ 2147483646 h 538"/>
              <a:gd name="T12" fmla="*/ 2147483646 w 199"/>
              <a:gd name="T13" fmla="*/ 2147483646 h 538"/>
              <a:gd name="T14" fmla="*/ 2147483646 w 199"/>
              <a:gd name="T15" fmla="*/ 2147483646 h 538"/>
              <a:gd name="T16" fmla="*/ 2147483646 w 199"/>
              <a:gd name="T17" fmla="*/ 2147483646 h 538"/>
              <a:gd name="T18" fmla="*/ 2147483646 w 199"/>
              <a:gd name="T19" fmla="*/ 2147483646 h 538"/>
              <a:gd name="T20" fmla="*/ 2147483646 w 199"/>
              <a:gd name="T21" fmla="*/ 2147483646 h 538"/>
              <a:gd name="T22" fmla="*/ 2147483646 w 199"/>
              <a:gd name="T23" fmla="*/ 2147483646 h 538"/>
              <a:gd name="T24" fmla="*/ 2147483646 w 199"/>
              <a:gd name="T25" fmla="*/ 2147483646 h 538"/>
              <a:gd name="T26" fmla="*/ 2147483646 w 199"/>
              <a:gd name="T27" fmla="*/ 2147483646 h 538"/>
              <a:gd name="T28" fmla="*/ 2147483646 w 199"/>
              <a:gd name="T29" fmla="*/ 2147483646 h 538"/>
              <a:gd name="T30" fmla="*/ 2147483646 w 199"/>
              <a:gd name="T31" fmla="*/ 2147483646 h 538"/>
              <a:gd name="T32" fmla="*/ 2147483646 w 199"/>
              <a:gd name="T33" fmla="*/ 2147483646 h 538"/>
              <a:gd name="T34" fmla="*/ 2147483646 w 199"/>
              <a:gd name="T35" fmla="*/ 2147483646 h 538"/>
              <a:gd name="T36" fmla="*/ 2147483646 w 199"/>
              <a:gd name="T37" fmla="*/ 2147483646 h 538"/>
              <a:gd name="T38" fmla="*/ 2147483646 w 199"/>
              <a:gd name="T39" fmla="*/ 2147483646 h 538"/>
              <a:gd name="T40" fmla="*/ 2147483646 w 199"/>
              <a:gd name="T41" fmla="*/ 2147483646 h 538"/>
              <a:gd name="T42" fmla="*/ 2147483646 w 199"/>
              <a:gd name="T43" fmla="*/ 2147483646 h 538"/>
              <a:gd name="T44" fmla="*/ 2147483646 w 199"/>
              <a:gd name="T45" fmla="*/ 2147483646 h 538"/>
              <a:gd name="T46" fmla="*/ 2147483646 w 199"/>
              <a:gd name="T47" fmla="*/ 2147483646 h 538"/>
              <a:gd name="T48" fmla="*/ 2147483646 w 199"/>
              <a:gd name="T49" fmla="*/ 2147483646 h 538"/>
              <a:gd name="T50" fmla="*/ 2147483646 w 199"/>
              <a:gd name="T51" fmla="*/ 2147483646 h 538"/>
              <a:gd name="T52" fmla="*/ 2147483646 w 199"/>
              <a:gd name="T53" fmla="*/ 2147483646 h 538"/>
              <a:gd name="T54" fmla="*/ 2147483646 w 199"/>
              <a:gd name="T55" fmla="*/ 0 h 538"/>
              <a:gd name="T56" fmla="*/ 2147483646 w 199"/>
              <a:gd name="T57" fmla="*/ 2147483646 h 538"/>
              <a:gd name="T58" fmla="*/ 0 w 199"/>
              <a:gd name="T59" fmla="*/ 2147483646 h 538"/>
              <a:gd name="T60" fmla="*/ 2147483646 w 199"/>
              <a:gd name="T61" fmla="*/ 2147483646 h 538"/>
              <a:gd name="T62" fmla="*/ 2147483646 w 199"/>
              <a:gd name="T63" fmla="*/ 2147483646 h 53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99" h="538">
                <a:moveTo>
                  <a:pt x="150" y="538"/>
                </a:moveTo>
                <a:lnTo>
                  <a:pt x="160" y="105"/>
                </a:lnTo>
                <a:lnTo>
                  <a:pt x="148" y="305"/>
                </a:lnTo>
                <a:lnTo>
                  <a:pt x="155" y="306"/>
                </a:lnTo>
                <a:lnTo>
                  <a:pt x="154" y="144"/>
                </a:lnTo>
                <a:lnTo>
                  <a:pt x="187" y="71"/>
                </a:lnTo>
                <a:lnTo>
                  <a:pt x="194" y="272"/>
                </a:lnTo>
                <a:lnTo>
                  <a:pt x="184" y="138"/>
                </a:lnTo>
                <a:lnTo>
                  <a:pt x="199" y="204"/>
                </a:lnTo>
                <a:lnTo>
                  <a:pt x="185" y="393"/>
                </a:lnTo>
                <a:lnTo>
                  <a:pt x="180" y="219"/>
                </a:lnTo>
                <a:lnTo>
                  <a:pt x="162" y="189"/>
                </a:lnTo>
                <a:lnTo>
                  <a:pt x="146" y="290"/>
                </a:lnTo>
                <a:lnTo>
                  <a:pt x="123" y="344"/>
                </a:lnTo>
                <a:lnTo>
                  <a:pt x="120" y="261"/>
                </a:lnTo>
                <a:lnTo>
                  <a:pt x="99" y="379"/>
                </a:lnTo>
                <a:lnTo>
                  <a:pt x="97" y="448"/>
                </a:lnTo>
                <a:lnTo>
                  <a:pt x="75" y="423"/>
                </a:lnTo>
                <a:lnTo>
                  <a:pt x="87" y="452"/>
                </a:lnTo>
                <a:lnTo>
                  <a:pt x="81" y="158"/>
                </a:lnTo>
                <a:lnTo>
                  <a:pt x="106" y="333"/>
                </a:lnTo>
                <a:lnTo>
                  <a:pt x="115" y="345"/>
                </a:lnTo>
                <a:lnTo>
                  <a:pt x="103" y="193"/>
                </a:lnTo>
                <a:lnTo>
                  <a:pt x="123" y="237"/>
                </a:lnTo>
                <a:lnTo>
                  <a:pt x="105" y="436"/>
                </a:lnTo>
                <a:lnTo>
                  <a:pt x="86" y="297"/>
                </a:lnTo>
                <a:lnTo>
                  <a:pt x="97" y="198"/>
                </a:lnTo>
                <a:lnTo>
                  <a:pt x="25" y="0"/>
                </a:lnTo>
                <a:lnTo>
                  <a:pt x="14" y="190"/>
                </a:lnTo>
                <a:lnTo>
                  <a:pt x="0" y="225"/>
                </a:lnTo>
                <a:lnTo>
                  <a:pt x="10" y="159"/>
                </a:lnTo>
                <a:lnTo>
                  <a:pt x="23" y="149"/>
                </a:lnTo>
              </a:path>
            </a:pathLst>
          </a:custGeom>
          <a:noFill/>
          <a:ln w="9525">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7481" name="Freeform 40">
            <a:extLst>
              <a:ext uri="{FF2B5EF4-FFF2-40B4-BE49-F238E27FC236}">
                <a16:creationId xmlns:a16="http://schemas.microsoft.com/office/drawing/2014/main" id="{F9B7EA44-F77C-A402-A025-DBD8E9350945}"/>
              </a:ext>
            </a:extLst>
          </p:cNvPr>
          <p:cNvSpPr>
            <a:spLocks/>
          </p:cNvSpPr>
          <p:nvPr/>
        </p:nvSpPr>
        <p:spPr bwMode="auto">
          <a:xfrm flipV="1">
            <a:off x="1385888" y="4457700"/>
            <a:ext cx="182562" cy="906463"/>
          </a:xfrm>
          <a:custGeom>
            <a:avLst/>
            <a:gdLst>
              <a:gd name="T0" fmla="*/ 2147483646 w 199"/>
              <a:gd name="T1" fmla="*/ 2147483646 h 990"/>
              <a:gd name="T2" fmla="*/ 2147483646 w 199"/>
              <a:gd name="T3" fmla="*/ 2147483646 h 990"/>
              <a:gd name="T4" fmla="*/ 2147483646 w 199"/>
              <a:gd name="T5" fmla="*/ 2147483646 h 990"/>
              <a:gd name="T6" fmla="*/ 2147483646 w 199"/>
              <a:gd name="T7" fmla="*/ 2147483646 h 990"/>
              <a:gd name="T8" fmla="*/ 2147483646 w 199"/>
              <a:gd name="T9" fmla="*/ 2147483646 h 990"/>
              <a:gd name="T10" fmla="*/ 2147483646 w 199"/>
              <a:gd name="T11" fmla="*/ 2147483646 h 990"/>
              <a:gd name="T12" fmla="*/ 2147483646 w 199"/>
              <a:gd name="T13" fmla="*/ 2147483646 h 990"/>
              <a:gd name="T14" fmla="*/ 2147483646 w 199"/>
              <a:gd name="T15" fmla="*/ 2147483646 h 990"/>
              <a:gd name="T16" fmla="*/ 2147483646 w 199"/>
              <a:gd name="T17" fmla="*/ 2147483646 h 990"/>
              <a:gd name="T18" fmla="*/ 2147483646 w 199"/>
              <a:gd name="T19" fmla="*/ 2147483646 h 990"/>
              <a:gd name="T20" fmla="*/ 2147483646 w 199"/>
              <a:gd name="T21" fmla="*/ 2147483646 h 990"/>
              <a:gd name="T22" fmla="*/ 2147483646 w 199"/>
              <a:gd name="T23" fmla="*/ 2147483646 h 990"/>
              <a:gd name="T24" fmla="*/ 2147483646 w 199"/>
              <a:gd name="T25" fmla="*/ 2147483646 h 990"/>
              <a:gd name="T26" fmla="*/ 2147483646 w 199"/>
              <a:gd name="T27" fmla="*/ 2147483646 h 990"/>
              <a:gd name="T28" fmla="*/ 2147483646 w 199"/>
              <a:gd name="T29" fmla="*/ 2147483646 h 990"/>
              <a:gd name="T30" fmla="*/ 2147483646 w 199"/>
              <a:gd name="T31" fmla="*/ 2147483646 h 990"/>
              <a:gd name="T32" fmla="*/ 2147483646 w 199"/>
              <a:gd name="T33" fmla="*/ 2147483646 h 990"/>
              <a:gd name="T34" fmla="*/ 2147483646 w 199"/>
              <a:gd name="T35" fmla="*/ 2147483646 h 990"/>
              <a:gd name="T36" fmla="*/ 2147483646 w 199"/>
              <a:gd name="T37" fmla="*/ 2147483646 h 990"/>
              <a:gd name="T38" fmla="*/ 2147483646 w 199"/>
              <a:gd name="T39" fmla="*/ 2147483646 h 990"/>
              <a:gd name="T40" fmla="*/ 2147483646 w 199"/>
              <a:gd name="T41" fmla="*/ 2147483646 h 990"/>
              <a:gd name="T42" fmla="*/ 2147483646 w 199"/>
              <a:gd name="T43" fmla="*/ 2147483646 h 990"/>
              <a:gd name="T44" fmla="*/ 2147483646 w 199"/>
              <a:gd name="T45" fmla="*/ 2147483646 h 990"/>
              <a:gd name="T46" fmla="*/ 2147483646 w 199"/>
              <a:gd name="T47" fmla="*/ 2147483646 h 990"/>
              <a:gd name="T48" fmla="*/ 2147483646 w 199"/>
              <a:gd name="T49" fmla="*/ 2147483646 h 990"/>
              <a:gd name="T50" fmla="*/ 2147483646 w 199"/>
              <a:gd name="T51" fmla="*/ 2147483646 h 990"/>
              <a:gd name="T52" fmla="*/ 2147483646 w 199"/>
              <a:gd name="T53" fmla="*/ 0 h 990"/>
              <a:gd name="T54" fmla="*/ 2147483646 w 199"/>
              <a:gd name="T55" fmla="*/ 2147483646 h 990"/>
              <a:gd name="T56" fmla="*/ 0 w 199"/>
              <a:gd name="T57" fmla="*/ 2147483646 h 990"/>
              <a:gd name="T58" fmla="*/ 2147483646 w 199"/>
              <a:gd name="T59" fmla="*/ 2147483646 h 990"/>
              <a:gd name="T60" fmla="*/ 2147483646 w 199"/>
              <a:gd name="T61" fmla="*/ 2147483646 h 990"/>
              <a:gd name="T62" fmla="*/ 2147483646 w 199"/>
              <a:gd name="T63" fmla="*/ 2147483646 h 99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99" h="990">
                <a:moveTo>
                  <a:pt x="160" y="380"/>
                </a:moveTo>
                <a:lnTo>
                  <a:pt x="148" y="783"/>
                </a:lnTo>
                <a:lnTo>
                  <a:pt x="155" y="624"/>
                </a:lnTo>
                <a:lnTo>
                  <a:pt x="154" y="431"/>
                </a:lnTo>
                <a:lnTo>
                  <a:pt x="187" y="707"/>
                </a:lnTo>
                <a:lnTo>
                  <a:pt x="194" y="753"/>
                </a:lnTo>
                <a:lnTo>
                  <a:pt x="184" y="406"/>
                </a:lnTo>
                <a:lnTo>
                  <a:pt x="199" y="352"/>
                </a:lnTo>
                <a:lnTo>
                  <a:pt x="185" y="990"/>
                </a:lnTo>
                <a:lnTo>
                  <a:pt x="180" y="721"/>
                </a:lnTo>
                <a:lnTo>
                  <a:pt x="162" y="459"/>
                </a:lnTo>
                <a:lnTo>
                  <a:pt x="146" y="221"/>
                </a:lnTo>
                <a:lnTo>
                  <a:pt x="123" y="507"/>
                </a:lnTo>
                <a:lnTo>
                  <a:pt x="120" y="583"/>
                </a:lnTo>
                <a:lnTo>
                  <a:pt x="99" y="515"/>
                </a:lnTo>
                <a:lnTo>
                  <a:pt x="97" y="553"/>
                </a:lnTo>
                <a:lnTo>
                  <a:pt x="75" y="718"/>
                </a:lnTo>
                <a:lnTo>
                  <a:pt x="87" y="677"/>
                </a:lnTo>
                <a:lnTo>
                  <a:pt x="81" y="288"/>
                </a:lnTo>
                <a:lnTo>
                  <a:pt x="106" y="416"/>
                </a:lnTo>
                <a:lnTo>
                  <a:pt x="115" y="692"/>
                </a:lnTo>
                <a:lnTo>
                  <a:pt x="103" y="543"/>
                </a:lnTo>
                <a:lnTo>
                  <a:pt x="123" y="422"/>
                </a:lnTo>
                <a:lnTo>
                  <a:pt x="105" y="874"/>
                </a:lnTo>
                <a:lnTo>
                  <a:pt x="86" y="700"/>
                </a:lnTo>
                <a:lnTo>
                  <a:pt x="97" y="479"/>
                </a:lnTo>
                <a:lnTo>
                  <a:pt x="25" y="0"/>
                </a:lnTo>
                <a:lnTo>
                  <a:pt x="14" y="452"/>
                </a:lnTo>
                <a:lnTo>
                  <a:pt x="0" y="487"/>
                </a:lnTo>
                <a:lnTo>
                  <a:pt x="10" y="286"/>
                </a:lnTo>
                <a:lnTo>
                  <a:pt x="23" y="472"/>
                </a:lnTo>
                <a:lnTo>
                  <a:pt x="144" y="455"/>
                </a:lnTo>
              </a:path>
            </a:pathLst>
          </a:custGeom>
          <a:noFill/>
          <a:ln w="9525">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092073" name="Freeform 41">
            <a:extLst>
              <a:ext uri="{FF2B5EF4-FFF2-40B4-BE49-F238E27FC236}">
                <a16:creationId xmlns:a16="http://schemas.microsoft.com/office/drawing/2014/main" id="{5B3BB2E7-4216-81A2-D3AD-848D33034500}"/>
              </a:ext>
            </a:extLst>
          </p:cNvPr>
          <p:cNvSpPr>
            <a:spLocks/>
          </p:cNvSpPr>
          <p:nvPr/>
        </p:nvSpPr>
        <p:spPr bwMode="auto">
          <a:xfrm flipV="1">
            <a:off x="1535113" y="2281238"/>
            <a:ext cx="3832225" cy="2565400"/>
          </a:xfrm>
          <a:custGeom>
            <a:avLst/>
            <a:gdLst>
              <a:gd name="T0" fmla="*/ 0 w 4186"/>
              <a:gd name="T1" fmla="*/ 0 h 2800"/>
              <a:gd name="T2" fmla="*/ 2147483646 w 4186"/>
              <a:gd name="T3" fmla="*/ 2147483646 h 2800"/>
              <a:gd name="T4" fmla="*/ 2147483646 w 4186"/>
              <a:gd name="T5" fmla="*/ 2147483646 h 2800"/>
              <a:gd name="T6" fmla="*/ 2147483646 w 4186"/>
              <a:gd name="T7" fmla="*/ 2147483646 h 2800"/>
              <a:gd name="T8" fmla="*/ 2147483646 w 4186"/>
              <a:gd name="T9" fmla="*/ 2147483646 h 2800"/>
              <a:gd name="T10" fmla="*/ 2147483646 w 4186"/>
              <a:gd name="T11" fmla="*/ 2147483646 h 2800"/>
              <a:gd name="T12" fmla="*/ 2147483646 w 4186"/>
              <a:gd name="T13" fmla="*/ 2147483646 h 2800"/>
              <a:gd name="T14" fmla="*/ 2147483646 w 4186"/>
              <a:gd name="T15" fmla="*/ 2147483646 h 2800"/>
              <a:gd name="T16" fmla="*/ 2147483646 w 4186"/>
              <a:gd name="T17" fmla="*/ 2147483646 h 2800"/>
              <a:gd name="T18" fmla="*/ 2147483646 w 4186"/>
              <a:gd name="T19" fmla="*/ 2147483646 h 2800"/>
              <a:gd name="T20" fmla="*/ 2147483646 w 4186"/>
              <a:gd name="T21" fmla="*/ 2147483646 h 2800"/>
              <a:gd name="T22" fmla="*/ 2147483646 w 4186"/>
              <a:gd name="T23" fmla="*/ 2147483646 h 2800"/>
              <a:gd name="T24" fmla="*/ 2147483646 w 4186"/>
              <a:gd name="T25" fmla="*/ 2147483646 h 2800"/>
              <a:gd name="T26" fmla="*/ 2147483646 w 4186"/>
              <a:gd name="T27" fmla="*/ 2147483646 h 2800"/>
              <a:gd name="T28" fmla="*/ 2147483646 w 4186"/>
              <a:gd name="T29" fmla="*/ 2147483646 h 2800"/>
              <a:gd name="T30" fmla="*/ 2147483646 w 4186"/>
              <a:gd name="T31" fmla="*/ 2147483646 h 2800"/>
              <a:gd name="T32" fmla="*/ 2147483646 w 4186"/>
              <a:gd name="T33" fmla="*/ 2147483646 h 2800"/>
              <a:gd name="T34" fmla="*/ 2147483646 w 4186"/>
              <a:gd name="T35" fmla="*/ 2147483646 h 2800"/>
              <a:gd name="T36" fmla="*/ 2147483646 w 4186"/>
              <a:gd name="T37" fmla="*/ 2147483646 h 2800"/>
              <a:gd name="T38" fmla="*/ 2147483646 w 4186"/>
              <a:gd name="T39" fmla="*/ 2147483646 h 2800"/>
              <a:gd name="T40" fmla="*/ 2147483646 w 4186"/>
              <a:gd name="T41" fmla="*/ 2147483646 h 2800"/>
              <a:gd name="T42" fmla="*/ 2147483646 w 4186"/>
              <a:gd name="T43" fmla="*/ 2147483646 h 2800"/>
              <a:gd name="T44" fmla="*/ 2147483646 w 4186"/>
              <a:gd name="T45" fmla="*/ 2147483646 h 2800"/>
              <a:gd name="T46" fmla="*/ 2147483646 w 4186"/>
              <a:gd name="T47" fmla="*/ 2147483646 h 2800"/>
              <a:gd name="T48" fmla="*/ 2147483646 w 4186"/>
              <a:gd name="T49" fmla="*/ 2147483646 h 2800"/>
              <a:gd name="T50" fmla="*/ 2147483646 w 4186"/>
              <a:gd name="T51" fmla="*/ 2147483646 h 2800"/>
              <a:gd name="T52" fmla="*/ 2147483646 w 4186"/>
              <a:gd name="T53" fmla="*/ 2147483646 h 2800"/>
              <a:gd name="T54" fmla="*/ 2147483646 w 4186"/>
              <a:gd name="T55" fmla="*/ 2147483646 h 2800"/>
              <a:gd name="T56" fmla="*/ 2147483646 w 4186"/>
              <a:gd name="T57" fmla="*/ 2147483646 h 2800"/>
              <a:gd name="T58" fmla="*/ 2147483646 w 4186"/>
              <a:gd name="T59" fmla="*/ 2147483646 h 2800"/>
              <a:gd name="T60" fmla="*/ 2147483646 w 4186"/>
              <a:gd name="T61" fmla="*/ 2147483646 h 2800"/>
              <a:gd name="T62" fmla="*/ 2147483646 w 4186"/>
              <a:gd name="T63" fmla="*/ 2147483646 h 28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4186" h="2800">
                <a:moveTo>
                  <a:pt x="0" y="0"/>
                </a:moveTo>
                <a:lnTo>
                  <a:pt x="158" y="133"/>
                </a:lnTo>
                <a:lnTo>
                  <a:pt x="248" y="157"/>
                </a:lnTo>
                <a:lnTo>
                  <a:pt x="403" y="244"/>
                </a:lnTo>
                <a:lnTo>
                  <a:pt x="573" y="218"/>
                </a:lnTo>
                <a:lnTo>
                  <a:pt x="709" y="409"/>
                </a:lnTo>
                <a:lnTo>
                  <a:pt x="898" y="449"/>
                </a:lnTo>
                <a:lnTo>
                  <a:pt x="1061" y="619"/>
                </a:lnTo>
                <a:lnTo>
                  <a:pt x="1203" y="391"/>
                </a:lnTo>
                <a:lnTo>
                  <a:pt x="1345" y="940"/>
                </a:lnTo>
                <a:lnTo>
                  <a:pt x="1534" y="1343"/>
                </a:lnTo>
                <a:lnTo>
                  <a:pt x="1677" y="1155"/>
                </a:lnTo>
                <a:lnTo>
                  <a:pt x="1816" y="593"/>
                </a:lnTo>
                <a:lnTo>
                  <a:pt x="1927" y="1300"/>
                </a:lnTo>
                <a:lnTo>
                  <a:pt x="2082" y="1662"/>
                </a:lnTo>
                <a:lnTo>
                  <a:pt x="2222" y="1401"/>
                </a:lnTo>
                <a:lnTo>
                  <a:pt x="2390" y="1433"/>
                </a:lnTo>
                <a:lnTo>
                  <a:pt x="2548" y="2145"/>
                </a:lnTo>
                <a:lnTo>
                  <a:pt x="2659" y="2202"/>
                </a:lnTo>
                <a:lnTo>
                  <a:pt x="2765" y="1790"/>
                </a:lnTo>
                <a:lnTo>
                  <a:pt x="2874" y="2123"/>
                </a:lnTo>
                <a:lnTo>
                  <a:pt x="3014" y="1951"/>
                </a:lnTo>
                <a:lnTo>
                  <a:pt x="3109" y="2507"/>
                </a:lnTo>
                <a:lnTo>
                  <a:pt x="3249" y="1313"/>
                </a:lnTo>
                <a:lnTo>
                  <a:pt x="3397" y="1569"/>
                </a:lnTo>
                <a:lnTo>
                  <a:pt x="3535" y="2800"/>
                </a:lnTo>
                <a:lnTo>
                  <a:pt x="3603" y="2009"/>
                </a:lnTo>
                <a:lnTo>
                  <a:pt x="3667" y="1245"/>
                </a:lnTo>
                <a:lnTo>
                  <a:pt x="3806" y="2001"/>
                </a:lnTo>
                <a:lnTo>
                  <a:pt x="3920" y="1741"/>
                </a:lnTo>
                <a:lnTo>
                  <a:pt x="4033" y="1235"/>
                </a:lnTo>
                <a:lnTo>
                  <a:pt x="4186" y="2237"/>
                </a:lnTo>
              </a:path>
            </a:pathLst>
          </a:custGeom>
          <a:noFill/>
          <a:ln w="2857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092074" name="Freeform 42">
            <a:extLst>
              <a:ext uri="{FF2B5EF4-FFF2-40B4-BE49-F238E27FC236}">
                <a16:creationId xmlns:a16="http://schemas.microsoft.com/office/drawing/2014/main" id="{7F365773-6E1D-CD16-3F26-6C9399228460}"/>
              </a:ext>
            </a:extLst>
          </p:cNvPr>
          <p:cNvSpPr>
            <a:spLocks/>
          </p:cNvSpPr>
          <p:nvPr/>
        </p:nvSpPr>
        <p:spPr bwMode="auto">
          <a:xfrm flipV="1">
            <a:off x="1512888" y="2424113"/>
            <a:ext cx="3598862" cy="2597150"/>
          </a:xfrm>
          <a:custGeom>
            <a:avLst/>
            <a:gdLst>
              <a:gd name="T0" fmla="*/ 0 w 3931"/>
              <a:gd name="T1" fmla="*/ 0 h 2835"/>
              <a:gd name="T2" fmla="*/ 2147483646 w 3931"/>
              <a:gd name="T3" fmla="*/ 2147483646 h 2835"/>
              <a:gd name="T4" fmla="*/ 2147483646 w 3931"/>
              <a:gd name="T5" fmla="*/ 2147483646 h 2835"/>
              <a:gd name="T6" fmla="*/ 2147483646 w 3931"/>
              <a:gd name="T7" fmla="*/ 2147483646 h 2835"/>
              <a:gd name="T8" fmla="*/ 2147483646 w 3931"/>
              <a:gd name="T9" fmla="*/ 2147483646 h 2835"/>
              <a:gd name="T10" fmla="*/ 2147483646 w 3931"/>
              <a:gd name="T11" fmla="*/ 2147483646 h 2835"/>
              <a:gd name="T12" fmla="*/ 2147483646 w 3931"/>
              <a:gd name="T13" fmla="*/ 2147483646 h 2835"/>
              <a:gd name="T14" fmla="*/ 2147483646 w 3931"/>
              <a:gd name="T15" fmla="*/ 2147483646 h 2835"/>
              <a:gd name="T16" fmla="*/ 2147483646 w 3931"/>
              <a:gd name="T17" fmla="*/ 2147483646 h 2835"/>
              <a:gd name="T18" fmla="*/ 2147483646 w 3931"/>
              <a:gd name="T19" fmla="*/ 2147483646 h 2835"/>
              <a:gd name="T20" fmla="*/ 2147483646 w 3931"/>
              <a:gd name="T21" fmla="*/ 2147483646 h 2835"/>
              <a:gd name="T22" fmla="*/ 2147483646 w 3931"/>
              <a:gd name="T23" fmla="*/ 2147483646 h 2835"/>
              <a:gd name="T24" fmla="*/ 2147483646 w 3931"/>
              <a:gd name="T25" fmla="*/ 2147483646 h 2835"/>
              <a:gd name="T26" fmla="*/ 2147483646 w 3931"/>
              <a:gd name="T27" fmla="*/ 2147483646 h 2835"/>
              <a:gd name="T28" fmla="*/ 2147483646 w 3931"/>
              <a:gd name="T29" fmla="*/ 2147483646 h 2835"/>
              <a:gd name="T30" fmla="*/ 2147483646 w 3931"/>
              <a:gd name="T31" fmla="*/ 2147483646 h 2835"/>
              <a:gd name="T32" fmla="*/ 2147483646 w 3931"/>
              <a:gd name="T33" fmla="*/ 2147483646 h 2835"/>
              <a:gd name="T34" fmla="*/ 2147483646 w 3931"/>
              <a:gd name="T35" fmla="*/ 2147483646 h 2835"/>
              <a:gd name="T36" fmla="*/ 2147483646 w 3931"/>
              <a:gd name="T37" fmla="*/ 2147483646 h 2835"/>
              <a:gd name="T38" fmla="*/ 2147483646 w 3931"/>
              <a:gd name="T39" fmla="*/ 2147483646 h 2835"/>
              <a:gd name="T40" fmla="*/ 2147483646 w 3931"/>
              <a:gd name="T41" fmla="*/ 2147483646 h 2835"/>
              <a:gd name="T42" fmla="*/ 2147483646 w 3931"/>
              <a:gd name="T43" fmla="*/ 2147483646 h 2835"/>
              <a:gd name="T44" fmla="*/ 2147483646 w 3931"/>
              <a:gd name="T45" fmla="*/ 2147483646 h 2835"/>
              <a:gd name="T46" fmla="*/ 2147483646 w 3931"/>
              <a:gd name="T47" fmla="*/ 2147483646 h 2835"/>
              <a:gd name="T48" fmla="*/ 2147483646 w 3931"/>
              <a:gd name="T49" fmla="*/ 2147483646 h 2835"/>
              <a:gd name="T50" fmla="*/ 2147483646 w 3931"/>
              <a:gd name="T51" fmla="*/ 2147483646 h 2835"/>
              <a:gd name="T52" fmla="*/ 2147483646 w 3931"/>
              <a:gd name="T53" fmla="*/ 2147483646 h 2835"/>
              <a:gd name="T54" fmla="*/ 2147483646 w 3931"/>
              <a:gd name="T55" fmla="*/ 2147483646 h 2835"/>
              <a:gd name="T56" fmla="*/ 2147483646 w 3931"/>
              <a:gd name="T57" fmla="*/ 2147483646 h 2835"/>
              <a:gd name="T58" fmla="*/ 2147483646 w 3931"/>
              <a:gd name="T59" fmla="*/ 2147483646 h 2835"/>
              <a:gd name="T60" fmla="*/ 2147483646 w 3931"/>
              <a:gd name="T61" fmla="*/ 2147483646 h 2835"/>
              <a:gd name="T62" fmla="*/ 2147483646 w 3931"/>
              <a:gd name="T63" fmla="*/ 2147483646 h 283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3931" h="2835">
                <a:moveTo>
                  <a:pt x="0" y="0"/>
                </a:moveTo>
                <a:lnTo>
                  <a:pt x="181" y="125"/>
                </a:lnTo>
                <a:lnTo>
                  <a:pt x="305" y="296"/>
                </a:lnTo>
                <a:lnTo>
                  <a:pt x="441" y="366"/>
                </a:lnTo>
                <a:lnTo>
                  <a:pt x="607" y="444"/>
                </a:lnTo>
                <a:lnTo>
                  <a:pt x="767" y="462"/>
                </a:lnTo>
                <a:lnTo>
                  <a:pt x="912" y="615"/>
                </a:lnTo>
                <a:lnTo>
                  <a:pt x="1064" y="619"/>
                </a:lnTo>
                <a:lnTo>
                  <a:pt x="1220" y="484"/>
                </a:lnTo>
                <a:lnTo>
                  <a:pt x="1374" y="1078"/>
                </a:lnTo>
                <a:lnTo>
                  <a:pt x="1524" y="1401"/>
                </a:lnTo>
                <a:lnTo>
                  <a:pt x="1669" y="1084"/>
                </a:lnTo>
                <a:lnTo>
                  <a:pt x="1768" y="998"/>
                </a:lnTo>
                <a:lnTo>
                  <a:pt x="1917" y="1495"/>
                </a:lnTo>
                <a:lnTo>
                  <a:pt x="2056" y="1646"/>
                </a:lnTo>
                <a:lnTo>
                  <a:pt x="2216" y="1402"/>
                </a:lnTo>
                <a:lnTo>
                  <a:pt x="2313" y="1849"/>
                </a:lnTo>
                <a:lnTo>
                  <a:pt x="2418" y="2429"/>
                </a:lnTo>
                <a:lnTo>
                  <a:pt x="2550" y="2242"/>
                </a:lnTo>
                <a:lnTo>
                  <a:pt x="2680" y="1817"/>
                </a:lnTo>
                <a:lnTo>
                  <a:pt x="2808" y="1990"/>
                </a:lnTo>
                <a:lnTo>
                  <a:pt x="2904" y="2455"/>
                </a:lnTo>
                <a:lnTo>
                  <a:pt x="3056" y="2639"/>
                </a:lnTo>
                <a:lnTo>
                  <a:pt x="3146" y="1788"/>
                </a:lnTo>
                <a:lnTo>
                  <a:pt x="3245" y="2383"/>
                </a:lnTo>
                <a:lnTo>
                  <a:pt x="3340" y="2596"/>
                </a:lnTo>
                <a:lnTo>
                  <a:pt x="3449" y="2188"/>
                </a:lnTo>
                <a:lnTo>
                  <a:pt x="3556" y="1864"/>
                </a:lnTo>
                <a:lnTo>
                  <a:pt x="3694" y="2835"/>
                </a:lnTo>
                <a:lnTo>
                  <a:pt x="3789" y="2032"/>
                </a:lnTo>
                <a:lnTo>
                  <a:pt x="3822" y="2114"/>
                </a:lnTo>
                <a:lnTo>
                  <a:pt x="3931" y="2526"/>
                </a:lnTo>
              </a:path>
            </a:pathLst>
          </a:custGeom>
          <a:noFill/>
          <a:ln w="2857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092075" name="Freeform 43">
            <a:extLst>
              <a:ext uri="{FF2B5EF4-FFF2-40B4-BE49-F238E27FC236}">
                <a16:creationId xmlns:a16="http://schemas.microsoft.com/office/drawing/2014/main" id="{9BC09518-B66A-E107-9567-BDAE2ED69DA3}"/>
              </a:ext>
            </a:extLst>
          </p:cNvPr>
          <p:cNvSpPr>
            <a:spLocks/>
          </p:cNvSpPr>
          <p:nvPr/>
        </p:nvSpPr>
        <p:spPr bwMode="auto">
          <a:xfrm flipV="1">
            <a:off x="1528763" y="2519363"/>
            <a:ext cx="4206875" cy="2236787"/>
          </a:xfrm>
          <a:custGeom>
            <a:avLst/>
            <a:gdLst>
              <a:gd name="T0" fmla="*/ 0 w 4596"/>
              <a:gd name="T1" fmla="*/ 2147483646 h 2442"/>
              <a:gd name="T2" fmla="*/ 2147483646 w 4596"/>
              <a:gd name="T3" fmla="*/ 2147483646 h 2442"/>
              <a:gd name="T4" fmla="*/ 2147483646 w 4596"/>
              <a:gd name="T5" fmla="*/ 2147483646 h 2442"/>
              <a:gd name="T6" fmla="*/ 2147483646 w 4596"/>
              <a:gd name="T7" fmla="*/ 2147483646 h 2442"/>
              <a:gd name="T8" fmla="*/ 2147483646 w 4596"/>
              <a:gd name="T9" fmla="*/ 0 h 2442"/>
              <a:gd name="T10" fmla="*/ 2147483646 w 4596"/>
              <a:gd name="T11" fmla="*/ 2147483646 h 2442"/>
              <a:gd name="T12" fmla="*/ 2147483646 w 4596"/>
              <a:gd name="T13" fmla="*/ 2147483646 h 2442"/>
              <a:gd name="T14" fmla="*/ 2147483646 w 4596"/>
              <a:gd name="T15" fmla="*/ 2147483646 h 2442"/>
              <a:gd name="T16" fmla="*/ 2147483646 w 4596"/>
              <a:gd name="T17" fmla="*/ 2147483646 h 2442"/>
              <a:gd name="T18" fmla="*/ 2147483646 w 4596"/>
              <a:gd name="T19" fmla="*/ 2147483646 h 2442"/>
              <a:gd name="T20" fmla="*/ 2147483646 w 4596"/>
              <a:gd name="T21" fmla="*/ 2147483646 h 2442"/>
              <a:gd name="T22" fmla="*/ 2147483646 w 4596"/>
              <a:gd name="T23" fmla="*/ 2147483646 h 2442"/>
              <a:gd name="T24" fmla="*/ 2147483646 w 4596"/>
              <a:gd name="T25" fmla="*/ 2147483646 h 2442"/>
              <a:gd name="T26" fmla="*/ 2147483646 w 4596"/>
              <a:gd name="T27" fmla="*/ 2147483646 h 2442"/>
              <a:gd name="T28" fmla="*/ 2147483646 w 4596"/>
              <a:gd name="T29" fmla="*/ 2147483646 h 2442"/>
              <a:gd name="T30" fmla="*/ 2147483646 w 4596"/>
              <a:gd name="T31" fmla="*/ 2147483646 h 2442"/>
              <a:gd name="T32" fmla="*/ 2147483646 w 4596"/>
              <a:gd name="T33" fmla="*/ 2147483646 h 2442"/>
              <a:gd name="T34" fmla="*/ 2147483646 w 4596"/>
              <a:gd name="T35" fmla="*/ 2147483646 h 2442"/>
              <a:gd name="T36" fmla="*/ 2147483646 w 4596"/>
              <a:gd name="T37" fmla="*/ 2147483646 h 2442"/>
              <a:gd name="T38" fmla="*/ 2147483646 w 4596"/>
              <a:gd name="T39" fmla="*/ 2147483646 h 2442"/>
              <a:gd name="T40" fmla="*/ 2147483646 w 4596"/>
              <a:gd name="T41" fmla="*/ 2147483646 h 2442"/>
              <a:gd name="T42" fmla="*/ 2147483646 w 4596"/>
              <a:gd name="T43" fmla="*/ 2147483646 h 2442"/>
              <a:gd name="T44" fmla="*/ 2147483646 w 4596"/>
              <a:gd name="T45" fmla="*/ 2147483646 h 2442"/>
              <a:gd name="T46" fmla="*/ 2147483646 w 4596"/>
              <a:gd name="T47" fmla="*/ 2147483646 h 2442"/>
              <a:gd name="T48" fmla="*/ 2147483646 w 4596"/>
              <a:gd name="T49" fmla="*/ 2147483646 h 2442"/>
              <a:gd name="T50" fmla="*/ 2147483646 w 4596"/>
              <a:gd name="T51" fmla="*/ 2147483646 h 2442"/>
              <a:gd name="T52" fmla="*/ 2147483646 w 4596"/>
              <a:gd name="T53" fmla="*/ 2147483646 h 2442"/>
              <a:gd name="T54" fmla="*/ 2147483646 w 4596"/>
              <a:gd name="T55" fmla="*/ 2147483646 h 2442"/>
              <a:gd name="T56" fmla="*/ 2147483646 w 4596"/>
              <a:gd name="T57" fmla="*/ 2147483646 h 2442"/>
              <a:gd name="T58" fmla="*/ 2147483646 w 4596"/>
              <a:gd name="T59" fmla="*/ 2147483646 h 2442"/>
              <a:gd name="T60" fmla="*/ 2147483646 w 4596"/>
              <a:gd name="T61" fmla="*/ 2147483646 h 2442"/>
              <a:gd name="T62" fmla="*/ 2147483646 w 4596"/>
              <a:gd name="T63" fmla="*/ 2147483646 h 244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4596" h="2442">
                <a:moveTo>
                  <a:pt x="0" y="207"/>
                </a:moveTo>
                <a:lnTo>
                  <a:pt x="153" y="147"/>
                </a:lnTo>
                <a:lnTo>
                  <a:pt x="285" y="122"/>
                </a:lnTo>
                <a:lnTo>
                  <a:pt x="441" y="200"/>
                </a:lnTo>
                <a:lnTo>
                  <a:pt x="630" y="0"/>
                </a:lnTo>
                <a:lnTo>
                  <a:pt x="790" y="205"/>
                </a:lnTo>
                <a:lnTo>
                  <a:pt x="931" y="376"/>
                </a:lnTo>
                <a:lnTo>
                  <a:pt x="1083" y="386"/>
                </a:lnTo>
                <a:lnTo>
                  <a:pt x="1250" y="186"/>
                </a:lnTo>
                <a:lnTo>
                  <a:pt x="1436" y="596"/>
                </a:lnTo>
                <a:lnTo>
                  <a:pt x="1591" y="816"/>
                </a:lnTo>
                <a:lnTo>
                  <a:pt x="1772" y="711"/>
                </a:lnTo>
                <a:lnTo>
                  <a:pt x="1899" y="448"/>
                </a:lnTo>
                <a:lnTo>
                  <a:pt x="2089" y="1156"/>
                </a:lnTo>
                <a:lnTo>
                  <a:pt x="2268" y="1549"/>
                </a:lnTo>
                <a:lnTo>
                  <a:pt x="2408" y="1289"/>
                </a:lnTo>
                <a:lnTo>
                  <a:pt x="2518" y="1106"/>
                </a:lnTo>
                <a:lnTo>
                  <a:pt x="2680" y="1618"/>
                </a:lnTo>
                <a:lnTo>
                  <a:pt x="2825" y="1411"/>
                </a:lnTo>
                <a:lnTo>
                  <a:pt x="3005" y="1263"/>
                </a:lnTo>
                <a:lnTo>
                  <a:pt x="3161" y="1418"/>
                </a:lnTo>
                <a:lnTo>
                  <a:pt x="3314" y="1981"/>
                </a:lnTo>
                <a:lnTo>
                  <a:pt x="3469" y="2022"/>
                </a:lnTo>
                <a:lnTo>
                  <a:pt x="3624" y="1186"/>
                </a:lnTo>
                <a:lnTo>
                  <a:pt x="3805" y="1875"/>
                </a:lnTo>
                <a:lnTo>
                  <a:pt x="3931" y="2269"/>
                </a:lnTo>
                <a:lnTo>
                  <a:pt x="4063" y="1928"/>
                </a:lnTo>
                <a:lnTo>
                  <a:pt x="4207" y="1670"/>
                </a:lnTo>
                <a:lnTo>
                  <a:pt x="4336" y="2442"/>
                </a:lnTo>
                <a:lnTo>
                  <a:pt x="4414" y="2202"/>
                </a:lnTo>
                <a:lnTo>
                  <a:pt x="4467" y="1649"/>
                </a:lnTo>
                <a:lnTo>
                  <a:pt x="4596" y="2039"/>
                </a:lnTo>
              </a:path>
            </a:pathLst>
          </a:custGeom>
          <a:noFill/>
          <a:ln w="28575"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092076" name="Text Box 44">
            <a:extLst>
              <a:ext uri="{FF2B5EF4-FFF2-40B4-BE49-F238E27FC236}">
                <a16:creationId xmlns:a16="http://schemas.microsoft.com/office/drawing/2014/main" id="{6D5F2FBC-3A6B-1B0A-7403-84E95695820B}"/>
              </a:ext>
            </a:extLst>
          </p:cNvPr>
          <p:cNvSpPr txBox="1">
            <a:spLocks noChangeArrowheads="1"/>
          </p:cNvSpPr>
          <p:nvPr/>
        </p:nvSpPr>
        <p:spPr bwMode="auto">
          <a:xfrm>
            <a:off x="5781675" y="1350963"/>
            <a:ext cx="3181350" cy="6413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fr-CA" altLang="en-US" sz="1800">
                <a:latin typeface="Arial" panose="020B0604020202020204" pitchFamily="34" charset="0"/>
                <a:cs typeface="Arial" panose="020B0604020202020204" pitchFamily="34" charset="0"/>
              </a:rPr>
              <a:t>Average selection differential </a:t>
            </a:r>
          </a:p>
          <a:p>
            <a:pPr>
              <a:spcBef>
                <a:spcPct val="0"/>
              </a:spcBef>
              <a:buFontTx/>
              <a:buNone/>
            </a:pPr>
            <a:r>
              <a:rPr lang="fr-CA" altLang="en-US" sz="1800">
                <a:latin typeface="Arial" panose="020B0604020202020204" pitchFamily="34" charset="0"/>
                <a:cs typeface="Arial" panose="020B0604020202020204" pitchFamily="34" charset="0"/>
              </a:rPr>
              <a:t>= 0.85 SD/generation</a:t>
            </a:r>
          </a:p>
        </p:txBody>
      </p:sp>
      <p:sp>
        <p:nvSpPr>
          <p:cNvPr id="2092077" name="Text Box 45">
            <a:extLst>
              <a:ext uri="{FF2B5EF4-FFF2-40B4-BE49-F238E27FC236}">
                <a16:creationId xmlns:a16="http://schemas.microsoft.com/office/drawing/2014/main" id="{4D3FC571-A804-3EC2-D05B-69A2569A78A0}"/>
              </a:ext>
            </a:extLst>
          </p:cNvPr>
          <p:cNvSpPr txBox="1">
            <a:spLocks noChangeArrowheads="1"/>
          </p:cNvSpPr>
          <p:nvPr/>
        </p:nvSpPr>
        <p:spPr bwMode="auto">
          <a:xfrm>
            <a:off x="6223000" y="3074988"/>
            <a:ext cx="2154238" cy="1552575"/>
          </a:xfrm>
          <a:prstGeom prst="rect">
            <a:avLst/>
          </a:prstGeom>
          <a:solidFill>
            <a:srgbClr val="FFFF00"/>
          </a:soli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rIns="4572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fr-CA" altLang="en-US" sz="2400">
                <a:latin typeface="Arial" panose="020B0604020202020204" pitchFamily="34" charset="0"/>
                <a:cs typeface="Arial" panose="020B0604020202020204" pitchFamily="34" charset="0"/>
              </a:rPr>
              <a:t>Selection differentials have not gone to zero.</a:t>
            </a:r>
          </a:p>
        </p:txBody>
      </p:sp>
      <p:sp>
        <p:nvSpPr>
          <p:cNvPr id="317487" name="Text Box 46">
            <a:extLst>
              <a:ext uri="{FF2B5EF4-FFF2-40B4-BE49-F238E27FC236}">
                <a16:creationId xmlns:a16="http://schemas.microsoft.com/office/drawing/2014/main" id="{597097A9-7AA0-6542-F3C2-89DAD5BC2661}"/>
              </a:ext>
            </a:extLst>
          </p:cNvPr>
          <p:cNvSpPr txBox="1">
            <a:spLocks noChangeArrowheads="1"/>
          </p:cNvSpPr>
          <p:nvPr/>
        </p:nvSpPr>
        <p:spPr bwMode="auto">
          <a:xfrm>
            <a:off x="1417638" y="2841625"/>
            <a:ext cx="1020762" cy="1101725"/>
          </a:xfrm>
          <a:prstGeom prst="rect">
            <a:avLst/>
          </a:prstGeom>
          <a:noFill/>
          <a:ln w="19050" algn="ctr">
            <a:solidFill>
              <a:srgbClr val="0000FF"/>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rIns="4572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nSpc>
                <a:spcPct val="90000"/>
              </a:lnSpc>
              <a:spcBef>
                <a:spcPct val="0"/>
              </a:spcBef>
              <a:buFontTx/>
              <a:buNone/>
            </a:pPr>
            <a:r>
              <a:rPr lang="en-US" altLang="en-US" sz="1800">
                <a:solidFill>
                  <a:srgbClr val="0000FF"/>
                </a:solidFill>
                <a:latin typeface="Arial" panose="020B0604020202020204" pitchFamily="34" charset="0"/>
                <a:cs typeface="Arial" panose="020B0604020202020204" pitchFamily="34" charset="0"/>
              </a:rPr>
              <a:t>4 non-selected control lines</a:t>
            </a:r>
          </a:p>
        </p:txBody>
      </p:sp>
      <p:sp>
        <p:nvSpPr>
          <p:cNvPr id="317488" name="Line 47">
            <a:extLst>
              <a:ext uri="{FF2B5EF4-FFF2-40B4-BE49-F238E27FC236}">
                <a16:creationId xmlns:a16="http://schemas.microsoft.com/office/drawing/2014/main" id="{6C8C03C1-210D-913B-BC35-A9D0CEAD579E}"/>
              </a:ext>
            </a:extLst>
          </p:cNvPr>
          <p:cNvSpPr>
            <a:spLocks noChangeShapeType="1"/>
          </p:cNvSpPr>
          <p:nvPr/>
        </p:nvSpPr>
        <p:spPr bwMode="auto">
          <a:xfrm flipH="1">
            <a:off x="1584325" y="3949700"/>
            <a:ext cx="347663" cy="481013"/>
          </a:xfrm>
          <a:prstGeom prst="line">
            <a:avLst/>
          </a:prstGeom>
          <a:noFill/>
          <a:ln w="28575">
            <a:solidFill>
              <a:srgbClr val="0000FF"/>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092080" name="Text Box 48">
            <a:extLst>
              <a:ext uri="{FF2B5EF4-FFF2-40B4-BE49-F238E27FC236}">
                <a16:creationId xmlns:a16="http://schemas.microsoft.com/office/drawing/2014/main" id="{B97E1B75-555D-4B68-DFEE-DE5A8C46C454}"/>
              </a:ext>
            </a:extLst>
          </p:cNvPr>
          <p:cNvSpPr txBox="1">
            <a:spLocks noChangeArrowheads="1"/>
          </p:cNvSpPr>
          <p:nvPr/>
        </p:nvSpPr>
        <p:spPr bwMode="auto">
          <a:xfrm>
            <a:off x="1404938" y="1414463"/>
            <a:ext cx="3651250" cy="9159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fr-CA" altLang="en-US" sz="1800">
                <a:solidFill>
                  <a:srgbClr val="FF0000"/>
                </a:solidFill>
                <a:latin typeface="Arial" panose="020B0604020202020204" pitchFamily="34" charset="0"/>
                <a:cs typeface="Arial" panose="020B0604020202020204" pitchFamily="34" charset="0"/>
              </a:rPr>
              <a:t>Mean of the 4 Control lines has been subtracted from values for the High Runner lines</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2092034"/>
                                        </p:tgtEl>
                                        <p:attrNameLst>
                                          <p:attrName>style.visibility</p:attrName>
                                        </p:attrNameLst>
                                      </p:cBhvr>
                                      <p:to>
                                        <p:strVal val="visible"/>
                                      </p:to>
                                    </p:set>
                                  </p:childTnLst>
                                  <p:subTnLst>
                                    <p:animClr clrSpc="rgb" dir="cw">
                                      <p:cBhvr override="childStyle">
                                        <p:cTn dur="1" fill="hold" display="0" masterRel="nextClick" afterEffect="1"/>
                                        <p:tgtEl>
                                          <p:spTgt spid="2092034"/>
                                        </p:tgtEl>
                                        <p:attrNameLst>
                                          <p:attrName>ppt_c</p:attrName>
                                        </p:attrNameLst>
                                      </p:cBhvr>
                                      <p:to>
                                        <a:schemeClr val="bg2"/>
                                      </p:to>
                                    </p:animClr>
                                  </p:subTnLst>
                                </p:cTn>
                              </p:par>
                              <p:par>
                                <p:cTn id="7" presetID="1" presetClass="entr" presetSubtype="0" fill="hold" grpId="0" nodeType="withEffect">
                                  <p:stCondLst>
                                    <p:cond delay="0"/>
                                  </p:stCondLst>
                                  <p:childTnLst>
                                    <p:set>
                                      <p:cBhvr>
                                        <p:cTn id="8" dur="1" fill="hold">
                                          <p:stCondLst>
                                            <p:cond delay="0"/>
                                          </p:stCondLst>
                                        </p:cTn>
                                        <p:tgtEl>
                                          <p:spTgt spid="2092080"/>
                                        </p:tgtEl>
                                        <p:attrNameLst>
                                          <p:attrName>style.visibility</p:attrName>
                                        </p:attrNameLst>
                                      </p:cBhvr>
                                      <p:to>
                                        <p:strVal val="visible"/>
                                      </p:to>
                                    </p:set>
                                  </p:childTnLst>
                                </p:cTn>
                              </p:par>
                            </p:childTnLst>
                          </p:cTn>
                        </p:par>
                      </p:childTnLst>
                    </p:cTn>
                  </p:par>
                  <p:par>
                    <p:cTn id="9" fill="hold" nodeType="clickPar">
                      <p:stCondLst>
                        <p:cond delay="indefinite"/>
                      </p:stCondLst>
                      <p:childTnLst>
                        <p:par>
                          <p:cTn id="10" fill="hold" nodeType="withGroup">
                            <p:stCondLst>
                              <p:cond delay="0"/>
                            </p:stCondLst>
                            <p:childTnLst>
                              <p:par>
                                <p:cTn id="11" presetID="1" presetClass="entr" presetSubtype="0" fill="hold" nodeType="clickEffect">
                                  <p:stCondLst>
                                    <p:cond delay="0"/>
                                  </p:stCondLst>
                                  <p:childTnLst>
                                    <p:set>
                                      <p:cBhvr>
                                        <p:cTn id="12" dur="1" fill="hold">
                                          <p:stCondLst>
                                            <p:cond delay="0"/>
                                          </p:stCondLst>
                                        </p:cTn>
                                        <p:tgtEl>
                                          <p:spTgt spid="2092073"/>
                                        </p:tgtEl>
                                        <p:attrNameLst>
                                          <p:attrName>style.visibility</p:attrName>
                                        </p:attrNameLst>
                                      </p:cBhvr>
                                      <p:to>
                                        <p:strVal val="visible"/>
                                      </p:to>
                                    </p:set>
                                  </p:childTnLst>
                                  <p:subTnLst>
                                    <p:animClr clrSpc="rgb" dir="cw">
                                      <p:cBhvr override="childStyle">
                                        <p:cTn dur="1" fill="hold" display="0" masterRel="nextClick" afterEffect="1"/>
                                        <p:tgtEl>
                                          <p:spTgt spid="2092073"/>
                                        </p:tgtEl>
                                        <p:attrNameLst>
                                          <p:attrName>ppt_c</p:attrName>
                                        </p:attrNameLst>
                                      </p:cBhvr>
                                      <p:to>
                                        <a:schemeClr val="bg2"/>
                                      </p:to>
                                    </p:animClr>
                                  </p:subTnLst>
                                </p:cTn>
                              </p:par>
                            </p:childTnLst>
                          </p:cTn>
                        </p:par>
                      </p:childTnLst>
                    </p:cTn>
                  </p:par>
                  <p:par>
                    <p:cTn id="13" fill="hold" nodeType="clickPar">
                      <p:stCondLst>
                        <p:cond delay="indefinite"/>
                      </p:stCondLst>
                      <p:childTnLst>
                        <p:par>
                          <p:cTn id="14" fill="hold" nodeType="withGroup">
                            <p:stCondLst>
                              <p:cond delay="0"/>
                            </p:stCondLst>
                            <p:childTnLst>
                              <p:par>
                                <p:cTn id="15" presetID="1" presetClass="entr" presetSubtype="0" fill="hold" nodeType="clickEffect">
                                  <p:stCondLst>
                                    <p:cond delay="0"/>
                                  </p:stCondLst>
                                  <p:childTnLst>
                                    <p:set>
                                      <p:cBhvr>
                                        <p:cTn id="16" dur="1" fill="hold">
                                          <p:stCondLst>
                                            <p:cond delay="0"/>
                                          </p:stCondLst>
                                        </p:cTn>
                                        <p:tgtEl>
                                          <p:spTgt spid="2092074"/>
                                        </p:tgtEl>
                                        <p:attrNameLst>
                                          <p:attrName>style.visibility</p:attrName>
                                        </p:attrNameLst>
                                      </p:cBhvr>
                                      <p:to>
                                        <p:strVal val="visible"/>
                                      </p:to>
                                    </p:set>
                                  </p:childTnLst>
                                  <p:subTnLst>
                                    <p:animClr clrSpc="rgb" dir="cw">
                                      <p:cBhvr override="childStyle">
                                        <p:cTn dur="1" fill="hold" display="0" masterRel="nextClick" afterEffect="1"/>
                                        <p:tgtEl>
                                          <p:spTgt spid="2092074"/>
                                        </p:tgtEl>
                                        <p:attrNameLst>
                                          <p:attrName>ppt_c</p:attrName>
                                        </p:attrNameLst>
                                      </p:cBhvr>
                                      <p:to>
                                        <a:schemeClr val="bg2"/>
                                      </p:to>
                                    </p:animClr>
                                  </p:subTnLst>
                                </p:cTn>
                              </p:par>
                            </p:childTnLst>
                          </p:cTn>
                        </p:par>
                      </p:childTnLst>
                    </p:cTn>
                  </p:par>
                  <p:par>
                    <p:cTn id="17" fill="hold" nodeType="clickPar">
                      <p:stCondLst>
                        <p:cond delay="indefinite"/>
                      </p:stCondLst>
                      <p:childTnLst>
                        <p:par>
                          <p:cTn id="18" fill="hold" nodeType="withGroup">
                            <p:stCondLst>
                              <p:cond delay="0"/>
                            </p:stCondLst>
                            <p:childTnLst>
                              <p:par>
                                <p:cTn id="19" presetID="1" presetClass="entr" presetSubtype="0" fill="hold" nodeType="clickEffect">
                                  <p:stCondLst>
                                    <p:cond delay="0"/>
                                  </p:stCondLst>
                                  <p:childTnLst>
                                    <p:set>
                                      <p:cBhvr>
                                        <p:cTn id="20" dur="1" fill="hold">
                                          <p:stCondLst>
                                            <p:cond delay="0"/>
                                          </p:stCondLst>
                                        </p:cTn>
                                        <p:tgtEl>
                                          <p:spTgt spid="2092075"/>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2092076"/>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209207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92076" grpId="0"/>
      <p:bldP spid="2092077" grpId="0" animBg="1"/>
      <p:bldP spid="2092080" grpId="0"/>
    </p:bldLst>
  </p:timing>
</p:sld>
</file>

<file path=ppt/slides/slide1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8466" name="Slide Number Placeholder 4">
            <a:extLst>
              <a:ext uri="{FF2B5EF4-FFF2-40B4-BE49-F238E27FC236}">
                <a16:creationId xmlns:a16="http://schemas.microsoft.com/office/drawing/2014/main" id="{88D1A133-0615-DB27-A4BD-2EAF1483B8AE}"/>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06D6C12D-CE6F-42EA-AAAF-1D36A1BCABA3}" type="slidenum">
              <a:rPr lang="en-US" altLang="en-US" sz="1400"/>
              <a:pPr>
                <a:spcBef>
                  <a:spcPct val="0"/>
                </a:spcBef>
                <a:buFontTx/>
                <a:buNone/>
              </a:pPr>
              <a:t>165</a:t>
            </a:fld>
            <a:endParaRPr lang="en-US" altLang="en-US" sz="1400"/>
          </a:p>
        </p:txBody>
      </p:sp>
      <p:sp>
        <p:nvSpPr>
          <p:cNvPr id="318467" name="Rectangle 2">
            <a:extLst>
              <a:ext uri="{FF2B5EF4-FFF2-40B4-BE49-F238E27FC236}">
                <a16:creationId xmlns:a16="http://schemas.microsoft.com/office/drawing/2014/main" id="{8BB17EFA-2DF7-B91E-CB0B-38E6503585E5}"/>
              </a:ext>
            </a:extLst>
          </p:cNvPr>
          <p:cNvSpPr>
            <a:spLocks noChangeArrowheads="1"/>
          </p:cNvSpPr>
          <p:nvPr/>
        </p:nvSpPr>
        <p:spPr bwMode="auto">
          <a:xfrm>
            <a:off x="3886200" y="1390650"/>
            <a:ext cx="1535113" cy="2649538"/>
          </a:xfrm>
          <a:prstGeom prst="rect">
            <a:avLst/>
          </a:prstGeom>
          <a:solidFill>
            <a:srgbClr val="FFFF00"/>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318468" name="Rectangle 3">
            <a:extLst>
              <a:ext uri="{FF2B5EF4-FFF2-40B4-BE49-F238E27FC236}">
                <a16:creationId xmlns:a16="http://schemas.microsoft.com/office/drawing/2014/main" id="{B2E98EC2-179B-9DA3-D3E2-C28EBBE7A074}"/>
              </a:ext>
            </a:extLst>
          </p:cNvPr>
          <p:cNvSpPr>
            <a:spLocks noChangeArrowheads="1"/>
          </p:cNvSpPr>
          <p:nvPr/>
        </p:nvSpPr>
        <p:spPr bwMode="auto">
          <a:xfrm>
            <a:off x="1209675" y="1409700"/>
            <a:ext cx="1544638" cy="2624138"/>
          </a:xfrm>
          <a:prstGeom prst="rect">
            <a:avLst/>
          </a:prstGeom>
          <a:solidFill>
            <a:srgbClr val="FFFF00"/>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318469" name="Rectangle 4">
            <a:extLst>
              <a:ext uri="{FF2B5EF4-FFF2-40B4-BE49-F238E27FC236}">
                <a16:creationId xmlns:a16="http://schemas.microsoft.com/office/drawing/2014/main" id="{C639F9D8-00F9-BC98-1E1D-0E776688A651}"/>
              </a:ext>
            </a:extLst>
          </p:cNvPr>
          <p:cNvSpPr>
            <a:spLocks noGrp="1" noChangeArrowheads="1"/>
          </p:cNvSpPr>
          <p:nvPr>
            <p:ph type="title"/>
          </p:nvPr>
        </p:nvSpPr>
        <p:spPr>
          <a:xfrm>
            <a:off x="0" y="0"/>
            <a:ext cx="9144000" cy="1143000"/>
          </a:xfrm>
          <a:solidFill>
            <a:srgbClr val="FFCC00"/>
          </a:solidFill>
          <a:ln>
            <a:solidFill>
              <a:srgbClr val="0000FF"/>
            </a:solidFill>
            <a:miter lim="800000"/>
            <a:headEnd/>
            <a:tailEnd/>
          </a:ln>
        </p:spPr>
        <p:txBody>
          <a:bodyPr/>
          <a:lstStyle/>
          <a:p>
            <a:r>
              <a:rPr lang="fr-CA" altLang="en-US" sz="4000" b="1">
                <a:latin typeface="Arial" panose="020B0604020202020204" pitchFamily="34" charset="0"/>
              </a:rPr>
              <a:t>Declining heritability?</a:t>
            </a:r>
            <a:br>
              <a:rPr lang="fr-CA" altLang="en-US" sz="4000" b="1">
                <a:latin typeface="Arial" panose="020B0604020202020204" pitchFamily="34" charset="0"/>
              </a:rPr>
            </a:br>
            <a:r>
              <a:rPr lang="fr-CA" altLang="en-US" sz="3200" b="1" i="1">
                <a:solidFill>
                  <a:srgbClr val="0000FF"/>
                </a:solidFill>
                <a:latin typeface="Arial" panose="020B0604020202020204" pitchFamily="34" charset="0"/>
              </a:rPr>
              <a:t>"animal model" analyses before vs. after limit</a:t>
            </a:r>
            <a:endParaRPr lang="fr-CA" altLang="en-US" sz="4000" b="1" i="1">
              <a:solidFill>
                <a:srgbClr val="0000FF"/>
              </a:solidFill>
              <a:latin typeface="Arial" panose="020B0604020202020204" pitchFamily="34" charset="0"/>
            </a:endParaRPr>
          </a:p>
        </p:txBody>
      </p:sp>
      <p:sp>
        <p:nvSpPr>
          <p:cNvPr id="318470" name="Text Box 5">
            <a:extLst>
              <a:ext uri="{FF2B5EF4-FFF2-40B4-BE49-F238E27FC236}">
                <a16:creationId xmlns:a16="http://schemas.microsoft.com/office/drawing/2014/main" id="{5BA262BB-1679-3B0E-B136-7BAE747D820C}"/>
              </a:ext>
            </a:extLst>
          </p:cNvPr>
          <p:cNvSpPr txBox="1">
            <a:spLocks noChangeArrowheads="1"/>
          </p:cNvSpPr>
          <p:nvPr/>
        </p:nvSpPr>
        <p:spPr bwMode="auto">
          <a:xfrm>
            <a:off x="1117600" y="1350963"/>
            <a:ext cx="17081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fr-CA" altLang="en-US" sz="1800">
                <a:solidFill>
                  <a:srgbClr val="FF0000"/>
                </a:solidFill>
                <a:latin typeface="Arial" panose="020B0604020202020204" pitchFamily="34" charset="0"/>
                <a:cs typeface="Arial" panose="020B0604020202020204" pitchFamily="34" charset="0"/>
              </a:rPr>
              <a:t>Before the limit</a:t>
            </a:r>
          </a:p>
        </p:txBody>
      </p:sp>
      <p:sp>
        <p:nvSpPr>
          <p:cNvPr id="318471" name="Text Box 6">
            <a:extLst>
              <a:ext uri="{FF2B5EF4-FFF2-40B4-BE49-F238E27FC236}">
                <a16:creationId xmlns:a16="http://schemas.microsoft.com/office/drawing/2014/main" id="{7FF0CE08-4D54-E7AF-B7D2-2E326819876B}"/>
              </a:ext>
            </a:extLst>
          </p:cNvPr>
          <p:cNvSpPr txBox="1">
            <a:spLocks noChangeArrowheads="1"/>
          </p:cNvSpPr>
          <p:nvPr/>
        </p:nvSpPr>
        <p:spPr bwMode="auto">
          <a:xfrm>
            <a:off x="3898900" y="2779713"/>
            <a:ext cx="15176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fr-CA" altLang="en-US" sz="1800">
                <a:solidFill>
                  <a:srgbClr val="FF0000"/>
                </a:solidFill>
                <a:latin typeface="Arial" panose="020B0604020202020204" pitchFamily="34" charset="0"/>
                <a:cs typeface="Arial" panose="020B0604020202020204" pitchFamily="34" charset="0"/>
              </a:rPr>
              <a:t>After the limit</a:t>
            </a:r>
          </a:p>
        </p:txBody>
      </p:sp>
      <p:pic>
        <p:nvPicPr>
          <p:cNvPr id="318472" name="Picture 7">
            <a:extLst>
              <a:ext uri="{FF2B5EF4-FFF2-40B4-BE49-F238E27FC236}">
                <a16:creationId xmlns:a16="http://schemas.microsoft.com/office/drawing/2014/main" id="{3FB7031E-7369-5D79-8960-89FE5F578BA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33375" y="804863"/>
            <a:ext cx="5351463" cy="40005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2093064" name="Group 8">
            <a:extLst>
              <a:ext uri="{FF2B5EF4-FFF2-40B4-BE49-F238E27FC236}">
                <a16:creationId xmlns:a16="http://schemas.microsoft.com/office/drawing/2014/main" id="{046F3D83-6CD3-C3FA-3306-3BA4984FC92E}"/>
              </a:ext>
            </a:extLst>
          </p:cNvPr>
          <p:cNvGrpSpPr>
            <a:grpSpLocks/>
          </p:cNvGrpSpPr>
          <p:nvPr/>
        </p:nvGrpSpPr>
        <p:grpSpPr bwMode="auto">
          <a:xfrm>
            <a:off x="590550" y="1276350"/>
            <a:ext cx="8231188" cy="5448300"/>
            <a:chOff x="372" y="804"/>
            <a:chExt cx="5185" cy="3432"/>
          </a:xfrm>
        </p:grpSpPr>
        <p:grpSp>
          <p:nvGrpSpPr>
            <p:cNvPr id="318474" name="Group 9">
              <a:extLst>
                <a:ext uri="{FF2B5EF4-FFF2-40B4-BE49-F238E27FC236}">
                  <a16:creationId xmlns:a16="http://schemas.microsoft.com/office/drawing/2014/main" id="{3EA40C02-371B-258A-380C-A31DB319AD61}"/>
                </a:ext>
              </a:extLst>
            </p:cNvPr>
            <p:cNvGrpSpPr>
              <a:grpSpLocks noChangeAspect="1"/>
            </p:cNvGrpSpPr>
            <p:nvPr/>
          </p:nvGrpSpPr>
          <p:grpSpPr bwMode="auto">
            <a:xfrm>
              <a:off x="372" y="2797"/>
              <a:ext cx="4283" cy="1439"/>
              <a:chOff x="582" y="2785"/>
              <a:chExt cx="4283" cy="1439"/>
            </a:xfrm>
          </p:grpSpPr>
          <p:sp>
            <p:nvSpPr>
              <p:cNvPr id="318477" name="AutoShape 10">
                <a:extLst>
                  <a:ext uri="{FF2B5EF4-FFF2-40B4-BE49-F238E27FC236}">
                    <a16:creationId xmlns:a16="http://schemas.microsoft.com/office/drawing/2014/main" id="{03DA92DF-1D95-3586-2263-C8F43898DEF9}"/>
                  </a:ext>
                </a:extLst>
              </p:cNvPr>
              <p:cNvSpPr>
                <a:spLocks noChangeAspect="1" noChangeArrowheads="1" noTextEdit="1"/>
              </p:cNvSpPr>
              <p:nvPr/>
            </p:nvSpPr>
            <p:spPr bwMode="auto">
              <a:xfrm>
                <a:off x="582" y="2785"/>
                <a:ext cx="4283" cy="1439"/>
              </a:xfrm>
              <a:prstGeom prst="rect">
                <a:avLst/>
              </a:prstGeom>
              <a:solidFill>
                <a:srgbClr val="C0C0C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318478" name="Rectangle 11">
                <a:extLst>
                  <a:ext uri="{FF2B5EF4-FFF2-40B4-BE49-F238E27FC236}">
                    <a16:creationId xmlns:a16="http://schemas.microsoft.com/office/drawing/2014/main" id="{40DED811-1C42-90C2-3AF6-5A6CFB7C4B8B}"/>
                  </a:ext>
                </a:extLst>
              </p:cNvPr>
              <p:cNvSpPr>
                <a:spLocks noChangeArrowheads="1"/>
              </p:cNvSpPr>
              <p:nvPr/>
            </p:nvSpPr>
            <p:spPr bwMode="auto">
              <a:xfrm>
                <a:off x="1405" y="3247"/>
                <a:ext cx="488"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fr-CA" altLang="en-US" sz="1800">
                    <a:solidFill>
                      <a:srgbClr val="000000"/>
                    </a:solidFill>
                    <a:latin typeface="Arial" panose="020B0604020202020204" pitchFamily="34" charset="0"/>
                    <a:cs typeface="Arial" panose="020B0604020202020204" pitchFamily="34" charset="0"/>
                  </a:rPr>
                  <a:t>full-sibs</a:t>
                </a:r>
                <a:endParaRPr lang="fr-CA" altLang="en-US" sz="1800">
                  <a:latin typeface="Arial" panose="020B0604020202020204" pitchFamily="34" charset="0"/>
                  <a:cs typeface="Arial" panose="020B0604020202020204" pitchFamily="34" charset="0"/>
                </a:endParaRPr>
              </a:p>
            </p:txBody>
          </p:sp>
          <p:sp>
            <p:nvSpPr>
              <p:cNvPr id="318479" name="Rectangle 12">
                <a:extLst>
                  <a:ext uri="{FF2B5EF4-FFF2-40B4-BE49-F238E27FC236}">
                    <a16:creationId xmlns:a16="http://schemas.microsoft.com/office/drawing/2014/main" id="{7330CBD9-D715-CB15-D438-D65348C55DCE}"/>
                  </a:ext>
                </a:extLst>
              </p:cNvPr>
              <p:cNvSpPr>
                <a:spLocks noChangeArrowheads="1"/>
              </p:cNvSpPr>
              <p:nvPr/>
            </p:nvSpPr>
            <p:spPr bwMode="auto">
              <a:xfrm>
                <a:off x="2034" y="3157"/>
                <a:ext cx="752"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fr-CA" altLang="en-US" sz="1800">
                    <a:solidFill>
                      <a:srgbClr val="000000"/>
                    </a:solidFill>
                    <a:latin typeface="Arial" panose="020B0604020202020204" pitchFamily="34" charset="0"/>
                    <a:cs typeface="Arial" panose="020B0604020202020204" pitchFamily="34" charset="0"/>
                  </a:rPr>
                  <a:t>double-first </a:t>
                </a:r>
                <a:endParaRPr lang="fr-CA" altLang="en-US" sz="1800">
                  <a:latin typeface="Arial" panose="020B0604020202020204" pitchFamily="34" charset="0"/>
                  <a:cs typeface="Arial" panose="020B0604020202020204" pitchFamily="34" charset="0"/>
                </a:endParaRPr>
              </a:p>
            </p:txBody>
          </p:sp>
          <p:sp>
            <p:nvSpPr>
              <p:cNvPr id="318480" name="Rectangle 13">
                <a:extLst>
                  <a:ext uri="{FF2B5EF4-FFF2-40B4-BE49-F238E27FC236}">
                    <a16:creationId xmlns:a16="http://schemas.microsoft.com/office/drawing/2014/main" id="{73C2865E-C558-4AE3-51B3-F6030C15F63E}"/>
                  </a:ext>
                </a:extLst>
              </p:cNvPr>
              <p:cNvSpPr>
                <a:spLocks noChangeArrowheads="1"/>
              </p:cNvSpPr>
              <p:nvPr/>
            </p:nvSpPr>
            <p:spPr bwMode="auto">
              <a:xfrm>
                <a:off x="2147" y="3337"/>
                <a:ext cx="488"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fr-CA" altLang="en-US" sz="1800">
                    <a:solidFill>
                      <a:srgbClr val="000000"/>
                    </a:solidFill>
                    <a:latin typeface="Arial" panose="020B0604020202020204" pitchFamily="34" charset="0"/>
                    <a:cs typeface="Arial" panose="020B0604020202020204" pitchFamily="34" charset="0"/>
                  </a:rPr>
                  <a:t>cousins</a:t>
                </a:r>
                <a:endParaRPr lang="fr-CA" altLang="en-US" sz="1800">
                  <a:latin typeface="Arial" panose="020B0604020202020204" pitchFamily="34" charset="0"/>
                  <a:cs typeface="Arial" panose="020B0604020202020204" pitchFamily="34" charset="0"/>
                </a:endParaRPr>
              </a:p>
            </p:txBody>
          </p:sp>
          <p:sp>
            <p:nvSpPr>
              <p:cNvPr id="318481" name="Rectangle 14">
                <a:extLst>
                  <a:ext uri="{FF2B5EF4-FFF2-40B4-BE49-F238E27FC236}">
                    <a16:creationId xmlns:a16="http://schemas.microsoft.com/office/drawing/2014/main" id="{188580E4-C2EA-D5D6-314A-CECBAB2D33FC}"/>
                  </a:ext>
                </a:extLst>
              </p:cNvPr>
              <p:cNvSpPr>
                <a:spLocks noChangeArrowheads="1"/>
              </p:cNvSpPr>
              <p:nvPr/>
            </p:nvSpPr>
            <p:spPr bwMode="auto">
              <a:xfrm>
                <a:off x="3013" y="3247"/>
                <a:ext cx="304"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fr-CA" altLang="en-US" sz="1800">
                    <a:solidFill>
                      <a:srgbClr val="000000"/>
                    </a:solidFill>
                    <a:latin typeface="Arial" panose="020B0604020202020204" pitchFamily="34" charset="0"/>
                    <a:cs typeface="Arial" panose="020B0604020202020204" pitchFamily="34" charset="0"/>
                  </a:rPr>
                  <a:t>mice</a:t>
                </a:r>
                <a:endParaRPr lang="fr-CA" altLang="en-US" sz="1800">
                  <a:latin typeface="Arial" panose="020B0604020202020204" pitchFamily="34" charset="0"/>
                  <a:cs typeface="Arial" panose="020B0604020202020204" pitchFamily="34" charset="0"/>
                </a:endParaRPr>
              </a:p>
            </p:txBody>
          </p:sp>
          <p:sp>
            <p:nvSpPr>
              <p:cNvPr id="318482" name="Rectangle 15">
                <a:extLst>
                  <a:ext uri="{FF2B5EF4-FFF2-40B4-BE49-F238E27FC236}">
                    <a16:creationId xmlns:a16="http://schemas.microsoft.com/office/drawing/2014/main" id="{05CF02A7-BAF0-2251-4D98-F8F6A5779024}"/>
                  </a:ext>
                </a:extLst>
              </p:cNvPr>
              <p:cNvSpPr>
                <a:spLocks noChangeArrowheads="1"/>
              </p:cNvSpPr>
              <p:nvPr/>
            </p:nvSpPr>
            <p:spPr bwMode="auto">
              <a:xfrm>
                <a:off x="3454" y="3247"/>
                <a:ext cx="488"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fr-CA" altLang="en-US" sz="1800">
                    <a:solidFill>
                      <a:srgbClr val="000000"/>
                    </a:solidFill>
                    <a:latin typeface="Arial" panose="020B0604020202020204" pitchFamily="34" charset="0"/>
                    <a:cs typeface="Arial" panose="020B0604020202020204" pitchFamily="34" charset="0"/>
                  </a:rPr>
                  <a:t>full-sibs</a:t>
                </a:r>
                <a:endParaRPr lang="fr-CA" altLang="en-US" sz="1800">
                  <a:latin typeface="Arial" panose="020B0604020202020204" pitchFamily="34" charset="0"/>
                  <a:cs typeface="Arial" panose="020B0604020202020204" pitchFamily="34" charset="0"/>
                </a:endParaRPr>
              </a:p>
            </p:txBody>
          </p:sp>
          <p:sp>
            <p:nvSpPr>
              <p:cNvPr id="318483" name="Rectangle 16">
                <a:extLst>
                  <a:ext uri="{FF2B5EF4-FFF2-40B4-BE49-F238E27FC236}">
                    <a16:creationId xmlns:a16="http://schemas.microsoft.com/office/drawing/2014/main" id="{AACFBC18-8E35-B901-0894-A4DA4A91E93E}"/>
                  </a:ext>
                </a:extLst>
              </p:cNvPr>
              <p:cNvSpPr>
                <a:spLocks noChangeArrowheads="1"/>
              </p:cNvSpPr>
              <p:nvPr/>
            </p:nvSpPr>
            <p:spPr bwMode="auto">
              <a:xfrm>
                <a:off x="4084" y="3157"/>
                <a:ext cx="752"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fr-CA" altLang="en-US" sz="1800">
                    <a:solidFill>
                      <a:srgbClr val="000000"/>
                    </a:solidFill>
                    <a:latin typeface="Arial" panose="020B0604020202020204" pitchFamily="34" charset="0"/>
                    <a:cs typeface="Arial" panose="020B0604020202020204" pitchFamily="34" charset="0"/>
                  </a:rPr>
                  <a:t>double-first </a:t>
                </a:r>
                <a:endParaRPr lang="fr-CA" altLang="en-US" sz="1800">
                  <a:latin typeface="Arial" panose="020B0604020202020204" pitchFamily="34" charset="0"/>
                  <a:cs typeface="Arial" panose="020B0604020202020204" pitchFamily="34" charset="0"/>
                </a:endParaRPr>
              </a:p>
            </p:txBody>
          </p:sp>
          <p:sp>
            <p:nvSpPr>
              <p:cNvPr id="318484" name="Rectangle 17">
                <a:extLst>
                  <a:ext uri="{FF2B5EF4-FFF2-40B4-BE49-F238E27FC236}">
                    <a16:creationId xmlns:a16="http://schemas.microsoft.com/office/drawing/2014/main" id="{6A8FB56A-3B71-EB00-CE49-08DE03F5B30B}"/>
                  </a:ext>
                </a:extLst>
              </p:cNvPr>
              <p:cNvSpPr>
                <a:spLocks noChangeArrowheads="1"/>
              </p:cNvSpPr>
              <p:nvPr/>
            </p:nvSpPr>
            <p:spPr bwMode="auto">
              <a:xfrm>
                <a:off x="4196" y="3337"/>
                <a:ext cx="488"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fr-CA" altLang="en-US" sz="1800">
                    <a:solidFill>
                      <a:srgbClr val="000000"/>
                    </a:solidFill>
                    <a:latin typeface="Arial" panose="020B0604020202020204" pitchFamily="34" charset="0"/>
                    <a:cs typeface="Arial" panose="020B0604020202020204" pitchFamily="34" charset="0"/>
                  </a:rPr>
                  <a:t>cousins</a:t>
                </a:r>
                <a:endParaRPr lang="fr-CA" altLang="en-US" sz="1800">
                  <a:latin typeface="Arial" panose="020B0604020202020204" pitchFamily="34" charset="0"/>
                  <a:cs typeface="Arial" panose="020B0604020202020204" pitchFamily="34" charset="0"/>
                </a:endParaRPr>
              </a:p>
            </p:txBody>
          </p:sp>
          <p:sp>
            <p:nvSpPr>
              <p:cNvPr id="318485" name="Rectangle 18">
                <a:extLst>
                  <a:ext uri="{FF2B5EF4-FFF2-40B4-BE49-F238E27FC236}">
                    <a16:creationId xmlns:a16="http://schemas.microsoft.com/office/drawing/2014/main" id="{D66940EC-8A4E-B88D-5C1C-0B7FE628B8E6}"/>
                  </a:ext>
                </a:extLst>
              </p:cNvPr>
              <p:cNvSpPr>
                <a:spLocks noChangeArrowheads="1"/>
              </p:cNvSpPr>
              <p:nvPr/>
            </p:nvSpPr>
            <p:spPr bwMode="auto">
              <a:xfrm>
                <a:off x="704" y="3511"/>
                <a:ext cx="80"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fr-CA" altLang="en-US" sz="1800">
                    <a:solidFill>
                      <a:srgbClr val="000000"/>
                    </a:solidFill>
                    <a:latin typeface="Arial" panose="020B0604020202020204" pitchFamily="34" charset="0"/>
                    <a:cs typeface="Arial" panose="020B0604020202020204" pitchFamily="34" charset="0"/>
                  </a:rPr>
                  <a:t>3</a:t>
                </a:r>
                <a:endParaRPr lang="fr-CA" altLang="en-US" sz="1800">
                  <a:latin typeface="Arial" panose="020B0604020202020204" pitchFamily="34" charset="0"/>
                  <a:cs typeface="Arial" panose="020B0604020202020204" pitchFamily="34" charset="0"/>
                </a:endParaRPr>
              </a:p>
            </p:txBody>
          </p:sp>
          <p:sp>
            <p:nvSpPr>
              <p:cNvPr id="318486" name="Rectangle 19">
                <a:extLst>
                  <a:ext uri="{FF2B5EF4-FFF2-40B4-BE49-F238E27FC236}">
                    <a16:creationId xmlns:a16="http://schemas.microsoft.com/office/drawing/2014/main" id="{1D1CE2DA-4A4C-1EB2-3FDF-FEA95B5B6CD7}"/>
                  </a:ext>
                </a:extLst>
              </p:cNvPr>
              <p:cNvSpPr>
                <a:spLocks noChangeArrowheads="1"/>
              </p:cNvSpPr>
              <p:nvPr/>
            </p:nvSpPr>
            <p:spPr bwMode="auto">
              <a:xfrm>
                <a:off x="936" y="3511"/>
                <a:ext cx="360"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fr-CA" altLang="en-US" sz="1800">
                    <a:solidFill>
                      <a:srgbClr val="000000"/>
                    </a:solidFill>
                    <a:latin typeface="Arial" panose="020B0604020202020204" pitchFamily="34" charset="0"/>
                    <a:cs typeface="Arial" panose="020B0604020202020204" pitchFamily="34" charset="0"/>
                  </a:rPr>
                  <a:t>1,172</a:t>
                </a:r>
                <a:endParaRPr lang="fr-CA" altLang="en-US" sz="1800">
                  <a:latin typeface="Arial" panose="020B0604020202020204" pitchFamily="34" charset="0"/>
                  <a:cs typeface="Arial" panose="020B0604020202020204" pitchFamily="34" charset="0"/>
                </a:endParaRPr>
              </a:p>
            </p:txBody>
          </p:sp>
          <p:sp>
            <p:nvSpPr>
              <p:cNvPr id="318487" name="Rectangle 20">
                <a:extLst>
                  <a:ext uri="{FF2B5EF4-FFF2-40B4-BE49-F238E27FC236}">
                    <a16:creationId xmlns:a16="http://schemas.microsoft.com/office/drawing/2014/main" id="{4F71321E-57AD-6316-69A0-94FE6D252A15}"/>
                  </a:ext>
                </a:extLst>
              </p:cNvPr>
              <p:cNvSpPr>
                <a:spLocks noChangeArrowheads="1"/>
              </p:cNvSpPr>
              <p:nvPr/>
            </p:nvSpPr>
            <p:spPr bwMode="auto">
              <a:xfrm>
                <a:off x="1529" y="3511"/>
                <a:ext cx="240"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fr-CA" altLang="en-US" sz="1800">
                    <a:solidFill>
                      <a:srgbClr val="000000"/>
                    </a:solidFill>
                    <a:latin typeface="Arial" panose="020B0604020202020204" pitchFamily="34" charset="0"/>
                    <a:cs typeface="Arial" panose="020B0604020202020204" pitchFamily="34" charset="0"/>
                  </a:rPr>
                  <a:t>135</a:t>
                </a:r>
                <a:endParaRPr lang="fr-CA" altLang="en-US" sz="1800">
                  <a:latin typeface="Arial" panose="020B0604020202020204" pitchFamily="34" charset="0"/>
                  <a:cs typeface="Arial" panose="020B0604020202020204" pitchFamily="34" charset="0"/>
                </a:endParaRPr>
              </a:p>
            </p:txBody>
          </p:sp>
          <p:sp>
            <p:nvSpPr>
              <p:cNvPr id="318488" name="Rectangle 21">
                <a:extLst>
                  <a:ext uri="{FF2B5EF4-FFF2-40B4-BE49-F238E27FC236}">
                    <a16:creationId xmlns:a16="http://schemas.microsoft.com/office/drawing/2014/main" id="{224F03AD-A6A0-6D42-C512-68E93FCFFC88}"/>
                  </a:ext>
                </a:extLst>
              </p:cNvPr>
              <p:cNvSpPr>
                <a:spLocks noChangeArrowheads="1"/>
              </p:cNvSpPr>
              <p:nvPr/>
            </p:nvSpPr>
            <p:spPr bwMode="auto">
              <a:xfrm>
                <a:off x="2310" y="3511"/>
                <a:ext cx="160"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fr-CA" altLang="en-US" sz="1800">
                    <a:solidFill>
                      <a:srgbClr val="000000"/>
                    </a:solidFill>
                    <a:latin typeface="Arial" panose="020B0604020202020204" pitchFamily="34" charset="0"/>
                    <a:cs typeface="Arial" panose="020B0604020202020204" pitchFamily="34" charset="0"/>
                  </a:rPr>
                  <a:t>11</a:t>
                </a:r>
                <a:endParaRPr lang="fr-CA" altLang="en-US" sz="1800">
                  <a:latin typeface="Arial" panose="020B0604020202020204" pitchFamily="34" charset="0"/>
                  <a:cs typeface="Arial" panose="020B0604020202020204" pitchFamily="34" charset="0"/>
                </a:endParaRPr>
              </a:p>
            </p:txBody>
          </p:sp>
          <p:sp>
            <p:nvSpPr>
              <p:cNvPr id="318489" name="Rectangle 22">
                <a:extLst>
                  <a:ext uri="{FF2B5EF4-FFF2-40B4-BE49-F238E27FC236}">
                    <a16:creationId xmlns:a16="http://schemas.microsoft.com/office/drawing/2014/main" id="{A757F96A-66B3-0F64-9536-5B153C01B93A}"/>
                  </a:ext>
                </a:extLst>
              </p:cNvPr>
              <p:cNvSpPr>
                <a:spLocks noChangeArrowheads="1"/>
              </p:cNvSpPr>
              <p:nvPr/>
            </p:nvSpPr>
            <p:spPr bwMode="auto">
              <a:xfrm>
                <a:off x="2986" y="3511"/>
                <a:ext cx="360"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fr-CA" altLang="en-US" sz="1800">
                    <a:solidFill>
                      <a:srgbClr val="000000"/>
                    </a:solidFill>
                    <a:latin typeface="Arial" panose="020B0604020202020204" pitchFamily="34" charset="0"/>
                    <a:cs typeface="Arial" panose="020B0604020202020204" pitchFamily="34" charset="0"/>
                  </a:rPr>
                  <a:t>1,180</a:t>
                </a:r>
                <a:endParaRPr lang="fr-CA" altLang="en-US" sz="1800">
                  <a:latin typeface="Arial" panose="020B0604020202020204" pitchFamily="34" charset="0"/>
                  <a:cs typeface="Arial" panose="020B0604020202020204" pitchFamily="34" charset="0"/>
                </a:endParaRPr>
              </a:p>
            </p:txBody>
          </p:sp>
          <p:sp>
            <p:nvSpPr>
              <p:cNvPr id="318490" name="Rectangle 23">
                <a:extLst>
                  <a:ext uri="{FF2B5EF4-FFF2-40B4-BE49-F238E27FC236}">
                    <a16:creationId xmlns:a16="http://schemas.microsoft.com/office/drawing/2014/main" id="{D54CE286-9B9D-055D-F682-1A1193CD1062}"/>
                  </a:ext>
                </a:extLst>
              </p:cNvPr>
              <p:cNvSpPr>
                <a:spLocks noChangeArrowheads="1"/>
              </p:cNvSpPr>
              <p:nvPr/>
            </p:nvSpPr>
            <p:spPr bwMode="auto">
              <a:xfrm>
                <a:off x="3579" y="3511"/>
                <a:ext cx="240"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fr-CA" altLang="en-US" sz="1800">
                    <a:solidFill>
                      <a:srgbClr val="000000"/>
                    </a:solidFill>
                    <a:latin typeface="Arial" panose="020B0604020202020204" pitchFamily="34" charset="0"/>
                    <a:cs typeface="Arial" panose="020B0604020202020204" pitchFamily="34" charset="0"/>
                  </a:rPr>
                  <a:t>118</a:t>
                </a:r>
                <a:endParaRPr lang="fr-CA" altLang="en-US" sz="1800">
                  <a:latin typeface="Arial" panose="020B0604020202020204" pitchFamily="34" charset="0"/>
                  <a:cs typeface="Arial" panose="020B0604020202020204" pitchFamily="34" charset="0"/>
                </a:endParaRPr>
              </a:p>
            </p:txBody>
          </p:sp>
          <p:sp>
            <p:nvSpPr>
              <p:cNvPr id="318491" name="Rectangle 24">
                <a:extLst>
                  <a:ext uri="{FF2B5EF4-FFF2-40B4-BE49-F238E27FC236}">
                    <a16:creationId xmlns:a16="http://schemas.microsoft.com/office/drawing/2014/main" id="{F811E708-0591-86C7-DBD2-EF07BFE6A83D}"/>
                  </a:ext>
                </a:extLst>
              </p:cNvPr>
              <p:cNvSpPr>
                <a:spLocks noChangeArrowheads="1"/>
              </p:cNvSpPr>
              <p:nvPr/>
            </p:nvSpPr>
            <p:spPr bwMode="auto">
              <a:xfrm>
                <a:off x="4359" y="3511"/>
                <a:ext cx="160"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fr-CA" altLang="en-US" sz="1800">
                    <a:solidFill>
                      <a:srgbClr val="000000"/>
                    </a:solidFill>
                    <a:latin typeface="Arial" panose="020B0604020202020204" pitchFamily="34" charset="0"/>
                    <a:cs typeface="Arial" panose="020B0604020202020204" pitchFamily="34" charset="0"/>
                  </a:rPr>
                  <a:t>14</a:t>
                </a:r>
                <a:endParaRPr lang="fr-CA" altLang="en-US" sz="1800">
                  <a:latin typeface="Arial" panose="020B0604020202020204" pitchFamily="34" charset="0"/>
                  <a:cs typeface="Arial" panose="020B0604020202020204" pitchFamily="34" charset="0"/>
                </a:endParaRPr>
              </a:p>
            </p:txBody>
          </p:sp>
          <p:sp>
            <p:nvSpPr>
              <p:cNvPr id="318492" name="Rectangle 25">
                <a:extLst>
                  <a:ext uri="{FF2B5EF4-FFF2-40B4-BE49-F238E27FC236}">
                    <a16:creationId xmlns:a16="http://schemas.microsoft.com/office/drawing/2014/main" id="{A8583E31-DD1E-A702-C292-8A67C2CE5D34}"/>
                  </a:ext>
                </a:extLst>
              </p:cNvPr>
              <p:cNvSpPr>
                <a:spLocks noChangeArrowheads="1"/>
              </p:cNvSpPr>
              <p:nvPr/>
            </p:nvSpPr>
            <p:spPr bwMode="auto">
              <a:xfrm>
                <a:off x="704" y="3690"/>
                <a:ext cx="80"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fr-CA" altLang="en-US" sz="1800">
                    <a:solidFill>
                      <a:srgbClr val="000000"/>
                    </a:solidFill>
                    <a:latin typeface="Arial" panose="020B0604020202020204" pitchFamily="34" charset="0"/>
                    <a:cs typeface="Arial" panose="020B0604020202020204" pitchFamily="34" charset="0"/>
                  </a:rPr>
                  <a:t>6</a:t>
                </a:r>
                <a:endParaRPr lang="fr-CA" altLang="en-US" sz="1800">
                  <a:latin typeface="Arial" panose="020B0604020202020204" pitchFamily="34" charset="0"/>
                  <a:cs typeface="Arial" panose="020B0604020202020204" pitchFamily="34" charset="0"/>
                </a:endParaRPr>
              </a:p>
            </p:txBody>
          </p:sp>
          <p:sp>
            <p:nvSpPr>
              <p:cNvPr id="318493" name="Rectangle 26">
                <a:extLst>
                  <a:ext uri="{FF2B5EF4-FFF2-40B4-BE49-F238E27FC236}">
                    <a16:creationId xmlns:a16="http://schemas.microsoft.com/office/drawing/2014/main" id="{802AAB9B-AAE2-A00A-A044-9F0B1013326D}"/>
                  </a:ext>
                </a:extLst>
              </p:cNvPr>
              <p:cNvSpPr>
                <a:spLocks noChangeArrowheads="1"/>
              </p:cNvSpPr>
              <p:nvPr/>
            </p:nvSpPr>
            <p:spPr bwMode="auto">
              <a:xfrm>
                <a:off x="936" y="3690"/>
                <a:ext cx="360"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fr-CA" altLang="en-US" sz="1800">
                    <a:solidFill>
                      <a:srgbClr val="000000"/>
                    </a:solidFill>
                    <a:latin typeface="Arial" panose="020B0604020202020204" pitchFamily="34" charset="0"/>
                    <a:cs typeface="Arial" panose="020B0604020202020204" pitchFamily="34" charset="0"/>
                  </a:rPr>
                  <a:t>1,125</a:t>
                </a:r>
                <a:endParaRPr lang="fr-CA" altLang="en-US" sz="1800">
                  <a:latin typeface="Arial" panose="020B0604020202020204" pitchFamily="34" charset="0"/>
                  <a:cs typeface="Arial" panose="020B0604020202020204" pitchFamily="34" charset="0"/>
                </a:endParaRPr>
              </a:p>
            </p:txBody>
          </p:sp>
          <p:sp>
            <p:nvSpPr>
              <p:cNvPr id="318494" name="Rectangle 27">
                <a:extLst>
                  <a:ext uri="{FF2B5EF4-FFF2-40B4-BE49-F238E27FC236}">
                    <a16:creationId xmlns:a16="http://schemas.microsoft.com/office/drawing/2014/main" id="{CAC8A2DB-E0B8-24B0-DECD-EA6C85AD2DED}"/>
                  </a:ext>
                </a:extLst>
              </p:cNvPr>
              <p:cNvSpPr>
                <a:spLocks noChangeArrowheads="1"/>
              </p:cNvSpPr>
              <p:nvPr/>
            </p:nvSpPr>
            <p:spPr bwMode="auto">
              <a:xfrm>
                <a:off x="1529" y="3690"/>
                <a:ext cx="240"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fr-CA" altLang="en-US" sz="1800">
                    <a:solidFill>
                      <a:srgbClr val="000000"/>
                    </a:solidFill>
                    <a:latin typeface="Arial" panose="020B0604020202020204" pitchFamily="34" charset="0"/>
                    <a:cs typeface="Arial" panose="020B0604020202020204" pitchFamily="34" charset="0"/>
                  </a:rPr>
                  <a:t>132</a:t>
                </a:r>
                <a:endParaRPr lang="fr-CA" altLang="en-US" sz="1800">
                  <a:latin typeface="Arial" panose="020B0604020202020204" pitchFamily="34" charset="0"/>
                  <a:cs typeface="Arial" panose="020B0604020202020204" pitchFamily="34" charset="0"/>
                </a:endParaRPr>
              </a:p>
            </p:txBody>
          </p:sp>
          <p:sp>
            <p:nvSpPr>
              <p:cNvPr id="318495" name="Rectangle 28">
                <a:extLst>
                  <a:ext uri="{FF2B5EF4-FFF2-40B4-BE49-F238E27FC236}">
                    <a16:creationId xmlns:a16="http://schemas.microsoft.com/office/drawing/2014/main" id="{BACA257B-3DBD-DBE8-A1A5-99A1C54BE5FA}"/>
                  </a:ext>
                </a:extLst>
              </p:cNvPr>
              <p:cNvSpPr>
                <a:spLocks noChangeArrowheads="1"/>
              </p:cNvSpPr>
              <p:nvPr/>
            </p:nvSpPr>
            <p:spPr bwMode="auto">
              <a:xfrm>
                <a:off x="2350" y="3690"/>
                <a:ext cx="80"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fr-CA" altLang="en-US" sz="1800">
                    <a:solidFill>
                      <a:srgbClr val="000000"/>
                    </a:solidFill>
                    <a:latin typeface="Arial" panose="020B0604020202020204" pitchFamily="34" charset="0"/>
                    <a:cs typeface="Arial" panose="020B0604020202020204" pitchFamily="34" charset="0"/>
                  </a:rPr>
                  <a:t>6</a:t>
                </a:r>
                <a:endParaRPr lang="fr-CA" altLang="en-US" sz="1800">
                  <a:latin typeface="Arial" panose="020B0604020202020204" pitchFamily="34" charset="0"/>
                  <a:cs typeface="Arial" panose="020B0604020202020204" pitchFamily="34" charset="0"/>
                </a:endParaRPr>
              </a:p>
            </p:txBody>
          </p:sp>
          <p:sp>
            <p:nvSpPr>
              <p:cNvPr id="318496" name="Rectangle 29">
                <a:extLst>
                  <a:ext uri="{FF2B5EF4-FFF2-40B4-BE49-F238E27FC236}">
                    <a16:creationId xmlns:a16="http://schemas.microsoft.com/office/drawing/2014/main" id="{63E46735-8F18-1A01-4F6B-0C1B3CA4B568}"/>
                  </a:ext>
                </a:extLst>
              </p:cNvPr>
              <p:cNvSpPr>
                <a:spLocks noChangeArrowheads="1"/>
              </p:cNvSpPr>
              <p:nvPr/>
            </p:nvSpPr>
            <p:spPr bwMode="auto">
              <a:xfrm>
                <a:off x="2986" y="3690"/>
                <a:ext cx="360"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fr-CA" altLang="en-US" sz="1800">
                    <a:solidFill>
                      <a:srgbClr val="000000"/>
                    </a:solidFill>
                    <a:latin typeface="Arial" panose="020B0604020202020204" pitchFamily="34" charset="0"/>
                    <a:cs typeface="Arial" panose="020B0604020202020204" pitchFamily="34" charset="0"/>
                  </a:rPr>
                  <a:t>1,150</a:t>
                </a:r>
                <a:endParaRPr lang="fr-CA" altLang="en-US" sz="1800">
                  <a:latin typeface="Arial" panose="020B0604020202020204" pitchFamily="34" charset="0"/>
                  <a:cs typeface="Arial" panose="020B0604020202020204" pitchFamily="34" charset="0"/>
                </a:endParaRPr>
              </a:p>
            </p:txBody>
          </p:sp>
          <p:sp>
            <p:nvSpPr>
              <p:cNvPr id="318497" name="Rectangle 30">
                <a:extLst>
                  <a:ext uri="{FF2B5EF4-FFF2-40B4-BE49-F238E27FC236}">
                    <a16:creationId xmlns:a16="http://schemas.microsoft.com/office/drawing/2014/main" id="{68C2B935-893E-18B9-E891-EFB5F165D1D9}"/>
                  </a:ext>
                </a:extLst>
              </p:cNvPr>
              <p:cNvSpPr>
                <a:spLocks noChangeArrowheads="1"/>
              </p:cNvSpPr>
              <p:nvPr/>
            </p:nvSpPr>
            <p:spPr bwMode="auto">
              <a:xfrm>
                <a:off x="3579" y="3690"/>
                <a:ext cx="240"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fr-CA" altLang="en-US" sz="1800">
                    <a:solidFill>
                      <a:srgbClr val="000000"/>
                    </a:solidFill>
                    <a:latin typeface="Arial" panose="020B0604020202020204" pitchFamily="34" charset="0"/>
                    <a:cs typeface="Arial" panose="020B0604020202020204" pitchFamily="34" charset="0"/>
                  </a:rPr>
                  <a:t>124</a:t>
                </a:r>
                <a:endParaRPr lang="fr-CA" altLang="en-US" sz="1800">
                  <a:latin typeface="Arial" panose="020B0604020202020204" pitchFamily="34" charset="0"/>
                  <a:cs typeface="Arial" panose="020B0604020202020204" pitchFamily="34" charset="0"/>
                </a:endParaRPr>
              </a:p>
            </p:txBody>
          </p:sp>
          <p:sp>
            <p:nvSpPr>
              <p:cNvPr id="318498" name="Rectangle 31">
                <a:extLst>
                  <a:ext uri="{FF2B5EF4-FFF2-40B4-BE49-F238E27FC236}">
                    <a16:creationId xmlns:a16="http://schemas.microsoft.com/office/drawing/2014/main" id="{A698B916-3AD1-DDEC-1A0F-29EBC88711AF}"/>
                  </a:ext>
                </a:extLst>
              </p:cNvPr>
              <p:cNvSpPr>
                <a:spLocks noChangeArrowheads="1"/>
              </p:cNvSpPr>
              <p:nvPr/>
            </p:nvSpPr>
            <p:spPr bwMode="auto">
              <a:xfrm>
                <a:off x="4359" y="3690"/>
                <a:ext cx="160"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fr-CA" altLang="en-US" sz="1800">
                    <a:solidFill>
                      <a:srgbClr val="000000"/>
                    </a:solidFill>
                    <a:latin typeface="Arial" panose="020B0604020202020204" pitchFamily="34" charset="0"/>
                    <a:cs typeface="Arial" panose="020B0604020202020204" pitchFamily="34" charset="0"/>
                  </a:rPr>
                  <a:t>17</a:t>
                </a:r>
                <a:endParaRPr lang="fr-CA" altLang="en-US" sz="1800">
                  <a:latin typeface="Arial" panose="020B0604020202020204" pitchFamily="34" charset="0"/>
                  <a:cs typeface="Arial" panose="020B0604020202020204" pitchFamily="34" charset="0"/>
                </a:endParaRPr>
              </a:p>
            </p:txBody>
          </p:sp>
          <p:sp>
            <p:nvSpPr>
              <p:cNvPr id="318499" name="Rectangle 32">
                <a:extLst>
                  <a:ext uri="{FF2B5EF4-FFF2-40B4-BE49-F238E27FC236}">
                    <a16:creationId xmlns:a16="http://schemas.microsoft.com/office/drawing/2014/main" id="{2CB22AE6-3C7F-8AD8-16F9-F6FA3E45FC2C}"/>
                  </a:ext>
                </a:extLst>
              </p:cNvPr>
              <p:cNvSpPr>
                <a:spLocks noChangeArrowheads="1"/>
              </p:cNvSpPr>
              <p:nvPr/>
            </p:nvSpPr>
            <p:spPr bwMode="auto">
              <a:xfrm>
                <a:off x="704" y="3870"/>
                <a:ext cx="80"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fr-CA" altLang="en-US" sz="1800">
                    <a:solidFill>
                      <a:srgbClr val="000000"/>
                    </a:solidFill>
                    <a:latin typeface="Arial" panose="020B0604020202020204" pitchFamily="34" charset="0"/>
                    <a:cs typeface="Arial" panose="020B0604020202020204" pitchFamily="34" charset="0"/>
                  </a:rPr>
                  <a:t>7</a:t>
                </a:r>
                <a:endParaRPr lang="fr-CA" altLang="en-US" sz="1800">
                  <a:latin typeface="Arial" panose="020B0604020202020204" pitchFamily="34" charset="0"/>
                  <a:cs typeface="Arial" panose="020B0604020202020204" pitchFamily="34" charset="0"/>
                </a:endParaRPr>
              </a:p>
            </p:txBody>
          </p:sp>
          <p:sp>
            <p:nvSpPr>
              <p:cNvPr id="318500" name="Rectangle 33">
                <a:extLst>
                  <a:ext uri="{FF2B5EF4-FFF2-40B4-BE49-F238E27FC236}">
                    <a16:creationId xmlns:a16="http://schemas.microsoft.com/office/drawing/2014/main" id="{DFA4946E-82A4-DCF9-0BF5-503A2F3ED485}"/>
                  </a:ext>
                </a:extLst>
              </p:cNvPr>
              <p:cNvSpPr>
                <a:spLocks noChangeArrowheads="1"/>
              </p:cNvSpPr>
              <p:nvPr/>
            </p:nvSpPr>
            <p:spPr bwMode="auto">
              <a:xfrm>
                <a:off x="936" y="3870"/>
                <a:ext cx="360"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fr-CA" altLang="en-US" sz="1800">
                    <a:solidFill>
                      <a:srgbClr val="000000"/>
                    </a:solidFill>
                    <a:latin typeface="Arial" panose="020B0604020202020204" pitchFamily="34" charset="0"/>
                    <a:cs typeface="Arial" panose="020B0604020202020204" pitchFamily="34" charset="0"/>
                  </a:rPr>
                  <a:t>1,180</a:t>
                </a:r>
                <a:endParaRPr lang="fr-CA" altLang="en-US" sz="1800">
                  <a:latin typeface="Arial" panose="020B0604020202020204" pitchFamily="34" charset="0"/>
                  <a:cs typeface="Arial" panose="020B0604020202020204" pitchFamily="34" charset="0"/>
                </a:endParaRPr>
              </a:p>
            </p:txBody>
          </p:sp>
          <p:sp>
            <p:nvSpPr>
              <p:cNvPr id="318501" name="Rectangle 34">
                <a:extLst>
                  <a:ext uri="{FF2B5EF4-FFF2-40B4-BE49-F238E27FC236}">
                    <a16:creationId xmlns:a16="http://schemas.microsoft.com/office/drawing/2014/main" id="{F425C896-540A-E623-33B0-81DEA21163E1}"/>
                  </a:ext>
                </a:extLst>
              </p:cNvPr>
              <p:cNvSpPr>
                <a:spLocks noChangeArrowheads="1"/>
              </p:cNvSpPr>
              <p:nvPr/>
            </p:nvSpPr>
            <p:spPr bwMode="auto">
              <a:xfrm>
                <a:off x="1529" y="3870"/>
                <a:ext cx="240"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fr-CA" altLang="en-US" sz="1800">
                    <a:solidFill>
                      <a:srgbClr val="000000"/>
                    </a:solidFill>
                    <a:latin typeface="Arial" panose="020B0604020202020204" pitchFamily="34" charset="0"/>
                    <a:cs typeface="Arial" panose="020B0604020202020204" pitchFamily="34" charset="0"/>
                  </a:rPr>
                  <a:t>133</a:t>
                </a:r>
                <a:endParaRPr lang="fr-CA" altLang="en-US" sz="1800">
                  <a:latin typeface="Arial" panose="020B0604020202020204" pitchFamily="34" charset="0"/>
                  <a:cs typeface="Arial" panose="020B0604020202020204" pitchFamily="34" charset="0"/>
                </a:endParaRPr>
              </a:p>
            </p:txBody>
          </p:sp>
          <p:sp>
            <p:nvSpPr>
              <p:cNvPr id="318502" name="Rectangle 35">
                <a:extLst>
                  <a:ext uri="{FF2B5EF4-FFF2-40B4-BE49-F238E27FC236}">
                    <a16:creationId xmlns:a16="http://schemas.microsoft.com/office/drawing/2014/main" id="{B79FEADA-6F15-E586-8528-4138641625C2}"/>
                  </a:ext>
                </a:extLst>
              </p:cNvPr>
              <p:cNvSpPr>
                <a:spLocks noChangeArrowheads="1"/>
              </p:cNvSpPr>
              <p:nvPr/>
            </p:nvSpPr>
            <p:spPr bwMode="auto">
              <a:xfrm>
                <a:off x="2310" y="3870"/>
                <a:ext cx="160"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fr-CA" altLang="en-US" sz="1800">
                    <a:solidFill>
                      <a:srgbClr val="000000"/>
                    </a:solidFill>
                    <a:latin typeface="Arial" panose="020B0604020202020204" pitchFamily="34" charset="0"/>
                    <a:cs typeface="Arial" panose="020B0604020202020204" pitchFamily="34" charset="0"/>
                  </a:rPr>
                  <a:t>10</a:t>
                </a:r>
                <a:endParaRPr lang="fr-CA" altLang="en-US" sz="1800">
                  <a:latin typeface="Arial" panose="020B0604020202020204" pitchFamily="34" charset="0"/>
                  <a:cs typeface="Arial" panose="020B0604020202020204" pitchFamily="34" charset="0"/>
                </a:endParaRPr>
              </a:p>
            </p:txBody>
          </p:sp>
          <p:sp>
            <p:nvSpPr>
              <p:cNvPr id="318503" name="Rectangle 36">
                <a:extLst>
                  <a:ext uri="{FF2B5EF4-FFF2-40B4-BE49-F238E27FC236}">
                    <a16:creationId xmlns:a16="http://schemas.microsoft.com/office/drawing/2014/main" id="{8368958B-0FF7-9990-A3E4-1BAFB490BA2C}"/>
                  </a:ext>
                </a:extLst>
              </p:cNvPr>
              <p:cNvSpPr>
                <a:spLocks noChangeArrowheads="1"/>
              </p:cNvSpPr>
              <p:nvPr/>
            </p:nvSpPr>
            <p:spPr bwMode="auto">
              <a:xfrm>
                <a:off x="2986" y="3870"/>
                <a:ext cx="360"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fr-CA" altLang="en-US" sz="1800">
                    <a:solidFill>
                      <a:srgbClr val="000000"/>
                    </a:solidFill>
                    <a:latin typeface="Arial" panose="020B0604020202020204" pitchFamily="34" charset="0"/>
                    <a:cs typeface="Arial" panose="020B0604020202020204" pitchFamily="34" charset="0"/>
                  </a:rPr>
                  <a:t>1,143</a:t>
                </a:r>
                <a:endParaRPr lang="fr-CA" altLang="en-US" sz="1800">
                  <a:latin typeface="Arial" panose="020B0604020202020204" pitchFamily="34" charset="0"/>
                  <a:cs typeface="Arial" panose="020B0604020202020204" pitchFamily="34" charset="0"/>
                </a:endParaRPr>
              </a:p>
            </p:txBody>
          </p:sp>
          <p:sp>
            <p:nvSpPr>
              <p:cNvPr id="318504" name="Rectangle 37">
                <a:extLst>
                  <a:ext uri="{FF2B5EF4-FFF2-40B4-BE49-F238E27FC236}">
                    <a16:creationId xmlns:a16="http://schemas.microsoft.com/office/drawing/2014/main" id="{534C8901-DEB7-E68B-4C69-8EB5655725B9}"/>
                  </a:ext>
                </a:extLst>
              </p:cNvPr>
              <p:cNvSpPr>
                <a:spLocks noChangeArrowheads="1"/>
              </p:cNvSpPr>
              <p:nvPr/>
            </p:nvSpPr>
            <p:spPr bwMode="auto">
              <a:xfrm>
                <a:off x="3579" y="3870"/>
                <a:ext cx="240"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fr-CA" altLang="en-US" sz="1800">
                    <a:solidFill>
                      <a:srgbClr val="000000"/>
                    </a:solidFill>
                    <a:latin typeface="Arial" panose="020B0604020202020204" pitchFamily="34" charset="0"/>
                    <a:cs typeface="Arial" panose="020B0604020202020204" pitchFamily="34" charset="0"/>
                  </a:rPr>
                  <a:t>118</a:t>
                </a:r>
                <a:endParaRPr lang="fr-CA" altLang="en-US" sz="1800">
                  <a:latin typeface="Arial" panose="020B0604020202020204" pitchFamily="34" charset="0"/>
                  <a:cs typeface="Arial" panose="020B0604020202020204" pitchFamily="34" charset="0"/>
                </a:endParaRPr>
              </a:p>
            </p:txBody>
          </p:sp>
          <p:sp>
            <p:nvSpPr>
              <p:cNvPr id="318505" name="Rectangle 38">
                <a:extLst>
                  <a:ext uri="{FF2B5EF4-FFF2-40B4-BE49-F238E27FC236}">
                    <a16:creationId xmlns:a16="http://schemas.microsoft.com/office/drawing/2014/main" id="{780B5EF3-EDD5-F990-9473-0F4B742DC21E}"/>
                  </a:ext>
                </a:extLst>
              </p:cNvPr>
              <p:cNvSpPr>
                <a:spLocks noChangeArrowheads="1"/>
              </p:cNvSpPr>
              <p:nvPr/>
            </p:nvSpPr>
            <p:spPr bwMode="auto">
              <a:xfrm>
                <a:off x="4359" y="3870"/>
                <a:ext cx="160"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fr-CA" altLang="en-US" sz="1800">
                    <a:solidFill>
                      <a:srgbClr val="000000"/>
                    </a:solidFill>
                    <a:latin typeface="Arial" panose="020B0604020202020204" pitchFamily="34" charset="0"/>
                    <a:cs typeface="Arial" panose="020B0604020202020204" pitchFamily="34" charset="0"/>
                  </a:rPr>
                  <a:t>11</a:t>
                </a:r>
                <a:endParaRPr lang="fr-CA" altLang="en-US" sz="1800">
                  <a:latin typeface="Arial" panose="020B0604020202020204" pitchFamily="34" charset="0"/>
                  <a:cs typeface="Arial" panose="020B0604020202020204" pitchFamily="34" charset="0"/>
                </a:endParaRPr>
              </a:p>
            </p:txBody>
          </p:sp>
          <p:sp>
            <p:nvSpPr>
              <p:cNvPr id="318506" name="Rectangle 39">
                <a:extLst>
                  <a:ext uri="{FF2B5EF4-FFF2-40B4-BE49-F238E27FC236}">
                    <a16:creationId xmlns:a16="http://schemas.microsoft.com/office/drawing/2014/main" id="{DC0FEDFF-72AF-2A1B-E6DF-3A35351606B5}"/>
                  </a:ext>
                </a:extLst>
              </p:cNvPr>
              <p:cNvSpPr>
                <a:spLocks noChangeArrowheads="1"/>
              </p:cNvSpPr>
              <p:nvPr/>
            </p:nvSpPr>
            <p:spPr bwMode="auto">
              <a:xfrm>
                <a:off x="704" y="4049"/>
                <a:ext cx="80"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fr-CA" altLang="en-US" sz="1800">
                    <a:solidFill>
                      <a:srgbClr val="000000"/>
                    </a:solidFill>
                    <a:latin typeface="Arial" panose="020B0604020202020204" pitchFamily="34" charset="0"/>
                    <a:cs typeface="Arial" panose="020B0604020202020204" pitchFamily="34" charset="0"/>
                  </a:rPr>
                  <a:t>8</a:t>
                </a:r>
                <a:endParaRPr lang="fr-CA" altLang="en-US" sz="1800">
                  <a:latin typeface="Arial" panose="020B0604020202020204" pitchFamily="34" charset="0"/>
                  <a:cs typeface="Arial" panose="020B0604020202020204" pitchFamily="34" charset="0"/>
                </a:endParaRPr>
              </a:p>
            </p:txBody>
          </p:sp>
          <p:sp>
            <p:nvSpPr>
              <p:cNvPr id="318507" name="Rectangle 40">
                <a:extLst>
                  <a:ext uri="{FF2B5EF4-FFF2-40B4-BE49-F238E27FC236}">
                    <a16:creationId xmlns:a16="http://schemas.microsoft.com/office/drawing/2014/main" id="{583352B1-CF5A-AE87-6946-47C23FD8E4C1}"/>
                  </a:ext>
                </a:extLst>
              </p:cNvPr>
              <p:cNvSpPr>
                <a:spLocks noChangeArrowheads="1"/>
              </p:cNvSpPr>
              <p:nvPr/>
            </p:nvSpPr>
            <p:spPr bwMode="auto">
              <a:xfrm>
                <a:off x="936" y="4049"/>
                <a:ext cx="360"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fr-CA" altLang="en-US" sz="1800">
                    <a:solidFill>
                      <a:srgbClr val="000000"/>
                    </a:solidFill>
                    <a:latin typeface="Arial" panose="020B0604020202020204" pitchFamily="34" charset="0"/>
                    <a:cs typeface="Arial" panose="020B0604020202020204" pitchFamily="34" charset="0"/>
                  </a:rPr>
                  <a:t>1,203</a:t>
                </a:r>
                <a:endParaRPr lang="fr-CA" altLang="en-US" sz="1800">
                  <a:latin typeface="Arial" panose="020B0604020202020204" pitchFamily="34" charset="0"/>
                  <a:cs typeface="Arial" panose="020B0604020202020204" pitchFamily="34" charset="0"/>
                </a:endParaRPr>
              </a:p>
            </p:txBody>
          </p:sp>
          <p:sp>
            <p:nvSpPr>
              <p:cNvPr id="318508" name="Rectangle 41">
                <a:extLst>
                  <a:ext uri="{FF2B5EF4-FFF2-40B4-BE49-F238E27FC236}">
                    <a16:creationId xmlns:a16="http://schemas.microsoft.com/office/drawing/2014/main" id="{76CA42F0-CDCA-44B8-7CAF-08466DA0FA97}"/>
                  </a:ext>
                </a:extLst>
              </p:cNvPr>
              <p:cNvSpPr>
                <a:spLocks noChangeArrowheads="1"/>
              </p:cNvSpPr>
              <p:nvPr/>
            </p:nvSpPr>
            <p:spPr bwMode="auto">
              <a:xfrm>
                <a:off x="1529" y="4049"/>
                <a:ext cx="240"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fr-CA" altLang="en-US" sz="1800">
                    <a:solidFill>
                      <a:srgbClr val="000000"/>
                    </a:solidFill>
                    <a:latin typeface="Arial" panose="020B0604020202020204" pitchFamily="34" charset="0"/>
                    <a:cs typeface="Arial" panose="020B0604020202020204" pitchFamily="34" charset="0"/>
                  </a:rPr>
                  <a:t>132</a:t>
                </a:r>
                <a:endParaRPr lang="fr-CA" altLang="en-US" sz="1800">
                  <a:latin typeface="Arial" panose="020B0604020202020204" pitchFamily="34" charset="0"/>
                  <a:cs typeface="Arial" panose="020B0604020202020204" pitchFamily="34" charset="0"/>
                </a:endParaRPr>
              </a:p>
            </p:txBody>
          </p:sp>
          <p:sp>
            <p:nvSpPr>
              <p:cNvPr id="318509" name="Rectangle 42">
                <a:extLst>
                  <a:ext uri="{FF2B5EF4-FFF2-40B4-BE49-F238E27FC236}">
                    <a16:creationId xmlns:a16="http://schemas.microsoft.com/office/drawing/2014/main" id="{16980DA8-7066-B519-A467-409C92AEC3AC}"/>
                  </a:ext>
                </a:extLst>
              </p:cNvPr>
              <p:cNvSpPr>
                <a:spLocks noChangeArrowheads="1"/>
              </p:cNvSpPr>
              <p:nvPr/>
            </p:nvSpPr>
            <p:spPr bwMode="auto">
              <a:xfrm>
                <a:off x="2350" y="4049"/>
                <a:ext cx="80"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fr-CA" altLang="en-US" sz="1800">
                    <a:solidFill>
                      <a:srgbClr val="000000"/>
                    </a:solidFill>
                    <a:latin typeface="Arial" panose="020B0604020202020204" pitchFamily="34" charset="0"/>
                    <a:cs typeface="Arial" panose="020B0604020202020204" pitchFamily="34" charset="0"/>
                  </a:rPr>
                  <a:t>7</a:t>
                </a:r>
                <a:endParaRPr lang="fr-CA" altLang="en-US" sz="1800">
                  <a:latin typeface="Arial" panose="020B0604020202020204" pitchFamily="34" charset="0"/>
                  <a:cs typeface="Arial" panose="020B0604020202020204" pitchFamily="34" charset="0"/>
                </a:endParaRPr>
              </a:p>
            </p:txBody>
          </p:sp>
          <p:sp>
            <p:nvSpPr>
              <p:cNvPr id="318510" name="Rectangle 43">
                <a:extLst>
                  <a:ext uri="{FF2B5EF4-FFF2-40B4-BE49-F238E27FC236}">
                    <a16:creationId xmlns:a16="http://schemas.microsoft.com/office/drawing/2014/main" id="{2E6A1207-2944-3FDD-D6AD-BA54E48152D0}"/>
                  </a:ext>
                </a:extLst>
              </p:cNvPr>
              <p:cNvSpPr>
                <a:spLocks noChangeArrowheads="1"/>
              </p:cNvSpPr>
              <p:nvPr/>
            </p:nvSpPr>
            <p:spPr bwMode="auto">
              <a:xfrm>
                <a:off x="2986" y="4049"/>
                <a:ext cx="360"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fr-CA" altLang="en-US" sz="1800">
                    <a:solidFill>
                      <a:srgbClr val="000000"/>
                    </a:solidFill>
                    <a:latin typeface="Arial" panose="020B0604020202020204" pitchFamily="34" charset="0"/>
                    <a:cs typeface="Arial" panose="020B0604020202020204" pitchFamily="34" charset="0"/>
                  </a:rPr>
                  <a:t>1,277</a:t>
                </a:r>
                <a:endParaRPr lang="fr-CA" altLang="en-US" sz="1800">
                  <a:latin typeface="Arial" panose="020B0604020202020204" pitchFamily="34" charset="0"/>
                  <a:cs typeface="Arial" panose="020B0604020202020204" pitchFamily="34" charset="0"/>
                </a:endParaRPr>
              </a:p>
            </p:txBody>
          </p:sp>
          <p:sp>
            <p:nvSpPr>
              <p:cNvPr id="318511" name="Rectangle 44">
                <a:extLst>
                  <a:ext uri="{FF2B5EF4-FFF2-40B4-BE49-F238E27FC236}">
                    <a16:creationId xmlns:a16="http://schemas.microsoft.com/office/drawing/2014/main" id="{E5D1C571-A8CE-6811-E16A-81C953F13365}"/>
                  </a:ext>
                </a:extLst>
              </p:cNvPr>
              <p:cNvSpPr>
                <a:spLocks noChangeArrowheads="1"/>
              </p:cNvSpPr>
              <p:nvPr/>
            </p:nvSpPr>
            <p:spPr bwMode="auto">
              <a:xfrm>
                <a:off x="3579" y="4049"/>
                <a:ext cx="240"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fr-CA" altLang="en-US" sz="1800">
                    <a:solidFill>
                      <a:srgbClr val="000000"/>
                    </a:solidFill>
                    <a:latin typeface="Arial" panose="020B0604020202020204" pitchFamily="34" charset="0"/>
                    <a:cs typeface="Arial" panose="020B0604020202020204" pitchFamily="34" charset="0"/>
                  </a:rPr>
                  <a:t>122</a:t>
                </a:r>
                <a:endParaRPr lang="fr-CA" altLang="en-US" sz="1800">
                  <a:latin typeface="Arial" panose="020B0604020202020204" pitchFamily="34" charset="0"/>
                  <a:cs typeface="Arial" panose="020B0604020202020204" pitchFamily="34" charset="0"/>
                </a:endParaRPr>
              </a:p>
            </p:txBody>
          </p:sp>
          <p:sp>
            <p:nvSpPr>
              <p:cNvPr id="318512" name="Rectangle 45">
                <a:extLst>
                  <a:ext uri="{FF2B5EF4-FFF2-40B4-BE49-F238E27FC236}">
                    <a16:creationId xmlns:a16="http://schemas.microsoft.com/office/drawing/2014/main" id="{3368A95B-DDF9-4636-BF7C-C9F86373FB33}"/>
                  </a:ext>
                </a:extLst>
              </p:cNvPr>
              <p:cNvSpPr>
                <a:spLocks noChangeArrowheads="1"/>
              </p:cNvSpPr>
              <p:nvPr/>
            </p:nvSpPr>
            <p:spPr bwMode="auto">
              <a:xfrm>
                <a:off x="4359" y="4049"/>
                <a:ext cx="160"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fr-CA" altLang="en-US" sz="1800">
                    <a:solidFill>
                      <a:srgbClr val="000000"/>
                    </a:solidFill>
                    <a:latin typeface="Arial" panose="020B0604020202020204" pitchFamily="34" charset="0"/>
                    <a:cs typeface="Arial" panose="020B0604020202020204" pitchFamily="34" charset="0"/>
                  </a:rPr>
                  <a:t>25</a:t>
                </a:r>
                <a:endParaRPr lang="fr-CA" altLang="en-US" sz="1800">
                  <a:latin typeface="Arial" panose="020B0604020202020204" pitchFamily="34" charset="0"/>
                  <a:cs typeface="Arial" panose="020B0604020202020204" pitchFamily="34" charset="0"/>
                </a:endParaRPr>
              </a:p>
            </p:txBody>
          </p:sp>
          <p:sp>
            <p:nvSpPr>
              <p:cNvPr id="318513" name="Rectangle 46">
                <a:extLst>
                  <a:ext uri="{FF2B5EF4-FFF2-40B4-BE49-F238E27FC236}">
                    <a16:creationId xmlns:a16="http://schemas.microsoft.com/office/drawing/2014/main" id="{77B0DF4C-A180-2E1A-1B03-9656EF9C1C9E}"/>
                  </a:ext>
                </a:extLst>
              </p:cNvPr>
              <p:cNvSpPr>
                <a:spLocks noChangeArrowheads="1"/>
              </p:cNvSpPr>
              <p:nvPr/>
            </p:nvSpPr>
            <p:spPr bwMode="auto">
              <a:xfrm>
                <a:off x="1807" y="2976"/>
                <a:ext cx="536"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fr-CA" altLang="en-US" sz="1800">
                    <a:solidFill>
                      <a:srgbClr val="000000"/>
                    </a:solidFill>
                    <a:latin typeface="Arial" panose="020B0604020202020204" pitchFamily="34" charset="0"/>
                    <a:cs typeface="Arial" panose="020B0604020202020204" pitchFamily="34" charset="0"/>
                  </a:rPr>
                  <a:t>Families</a:t>
                </a:r>
                <a:endParaRPr lang="fr-CA" altLang="en-US" sz="1800">
                  <a:latin typeface="Arial" panose="020B0604020202020204" pitchFamily="34" charset="0"/>
                  <a:cs typeface="Arial" panose="020B0604020202020204" pitchFamily="34" charset="0"/>
                </a:endParaRPr>
              </a:p>
            </p:txBody>
          </p:sp>
          <p:sp>
            <p:nvSpPr>
              <p:cNvPr id="318514" name="Rectangle 47">
                <a:extLst>
                  <a:ext uri="{FF2B5EF4-FFF2-40B4-BE49-F238E27FC236}">
                    <a16:creationId xmlns:a16="http://schemas.microsoft.com/office/drawing/2014/main" id="{F1686B59-8A6C-0497-1204-9323C25A123C}"/>
                  </a:ext>
                </a:extLst>
              </p:cNvPr>
              <p:cNvSpPr>
                <a:spLocks noChangeArrowheads="1"/>
              </p:cNvSpPr>
              <p:nvPr/>
            </p:nvSpPr>
            <p:spPr bwMode="auto">
              <a:xfrm>
                <a:off x="964" y="3153"/>
                <a:ext cx="304"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fr-CA" altLang="en-US" sz="1800">
                    <a:solidFill>
                      <a:srgbClr val="000000"/>
                    </a:solidFill>
                    <a:latin typeface="Arial" panose="020B0604020202020204" pitchFamily="34" charset="0"/>
                    <a:cs typeface="Arial" panose="020B0604020202020204" pitchFamily="34" charset="0"/>
                  </a:rPr>
                  <a:t>mice</a:t>
                </a:r>
                <a:endParaRPr lang="fr-CA" altLang="en-US" sz="1800">
                  <a:latin typeface="Arial" panose="020B0604020202020204" pitchFamily="34" charset="0"/>
                  <a:cs typeface="Arial" panose="020B0604020202020204" pitchFamily="34" charset="0"/>
                </a:endParaRPr>
              </a:p>
            </p:txBody>
          </p:sp>
          <p:sp>
            <p:nvSpPr>
              <p:cNvPr id="318515" name="Rectangle 48">
                <a:extLst>
                  <a:ext uri="{FF2B5EF4-FFF2-40B4-BE49-F238E27FC236}">
                    <a16:creationId xmlns:a16="http://schemas.microsoft.com/office/drawing/2014/main" id="{727FB285-3B2A-2AAE-6372-540D216C380F}"/>
                  </a:ext>
                </a:extLst>
              </p:cNvPr>
              <p:cNvSpPr>
                <a:spLocks noChangeArrowheads="1"/>
              </p:cNvSpPr>
              <p:nvPr/>
            </p:nvSpPr>
            <p:spPr bwMode="auto">
              <a:xfrm>
                <a:off x="3856" y="2976"/>
                <a:ext cx="536"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fr-CA" altLang="en-US" sz="1800">
                    <a:solidFill>
                      <a:srgbClr val="000000"/>
                    </a:solidFill>
                    <a:latin typeface="Arial" panose="020B0604020202020204" pitchFamily="34" charset="0"/>
                    <a:cs typeface="Arial" panose="020B0604020202020204" pitchFamily="34" charset="0"/>
                  </a:rPr>
                  <a:t>Families</a:t>
                </a:r>
                <a:endParaRPr lang="fr-CA" altLang="en-US" sz="1800">
                  <a:latin typeface="Arial" panose="020B0604020202020204" pitchFamily="34" charset="0"/>
                  <a:cs typeface="Arial" panose="020B0604020202020204" pitchFamily="34" charset="0"/>
                </a:endParaRPr>
              </a:p>
            </p:txBody>
          </p:sp>
          <p:sp>
            <p:nvSpPr>
              <p:cNvPr id="318516" name="Rectangle 49">
                <a:extLst>
                  <a:ext uri="{FF2B5EF4-FFF2-40B4-BE49-F238E27FC236}">
                    <a16:creationId xmlns:a16="http://schemas.microsoft.com/office/drawing/2014/main" id="{1DF28455-C493-CD12-CE60-E7DD691DD14A}"/>
                  </a:ext>
                </a:extLst>
              </p:cNvPr>
              <p:cNvSpPr>
                <a:spLocks noChangeArrowheads="1"/>
              </p:cNvSpPr>
              <p:nvPr/>
            </p:nvSpPr>
            <p:spPr bwMode="auto">
              <a:xfrm>
                <a:off x="609" y="3063"/>
                <a:ext cx="272"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fr-CA" altLang="en-US" sz="1800">
                    <a:solidFill>
                      <a:srgbClr val="000000"/>
                    </a:solidFill>
                    <a:latin typeface="Arial" panose="020B0604020202020204" pitchFamily="34" charset="0"/>
                    <a:cs typeface="Arial" panose="020B0604020202020204" pitchFamily="34" charset="0"/>
                  </a:rPr>
                  <a:t>Line</a:t>
                </a:r>
                <a:endParaRPr lang="fr-CA" altLang="en-US" sz="1800">
                  <a:latin typeface="Arial" panose="020B0604020202020204" pitchFamily="34" charset="0"/>
                  <a:cs typeface="Arial" panose="020B0604020202020204" pitchFamily="34" charset="0"/>
                </a:endParaRPr>
              </a:p>
            </p:txBody>
          </p:sp>
          <p:sp>
            <p:nvSpPr>
              <p:cNvPr id="318517" name="Rectangle 50">
                <a:extLst>
                  <a:ext uri="{FF2B5EF4-FFF2-40B4-BE49-F238E27FC236}">
                    <a16:creationId xmlns:a16="http://schemas.microsoft.com/office/drawing/2014/main" id="{3A1B6D78-6A27-FFBB-01EF-160F91151106}"/>
                  </a:ext>
                </a:extLst>
              </p:cNvPr>
              <p:cNvSpPr>
                <a:spLocks noChangeArrowheads="1"/>
              </p:cNvSpPr>
              <p:nvPr/>
            </p:nvSpPr>
            <p:spPr bwMode="auto">
              <a:xfrm>
                <a:off x="1505" y="2797"/>
                <a:ext cx="704"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fr-CA" altLang="en-US" sz="1800">
                    <a:solidFill>
                      <a:srgbClr val="000000"/>
                    </a:solidFill>
                    <a:latin typeface="Arial" panose="020B0604020202020204" pitchFamily="34" charset="0"/>
                    <a:cs typeface="Arial" panose="020B0604020202020204" pitchFamily="34" charset="0"/>
                  </a:rPr>
                  <a:t>before limit</a:t>
                </a:r>
                <a:endParaRPr lang="fr-CA" altLang="en-US" sz="1800">
                  <a:latin typeface="Arial" panose="020B0604020202020204" pitchFamily="34" charset="0"/>
                  <a:cs typeface="Arial" panose="020B0604020202020204" pitchFamily="34" charset="0"/>
                </a:endParaRPr>
              </a:p>
            </p:txBody>
          </p:sp>
          <p:sp>
            <p:nvSpPr>
              <p:cNvPr id="318518" name="Rectangle 51">
                <a:extLst>
                  <a:ext uri="{FF2B5EF4-FFF2-40B4-BE49-F238E27FC236}">
                    <a16:creationId xmlns:a16="http://schemas.microsoft.com/office/drawing/2014/main" id="{48726169-372D-7C69-7993-0A05BD9BCBA4}"/>
                  </a:ext>
                </a:extLst>
              </p:cNvPr>
              <p:cNvSpPr>
                <a:spLocks noChangeArrowheads="1"/>
              </p:cNvSpPr>
              <p:nvPr/>
            </p:nvSpPr>
            <p:spPr bwMode="auto">
              <a:xfrm>
                <a:off x="3614" y="2797"/>
                <a:ext cx="584"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fr-CA" altLang="en-US" sz="1800">
                    <a:solidFill>
                      <a:srgbClr val="000000"/>
                    </a:solidFill>
                    <a:latin typeface="Arial" panose="020B0604020202020204" pitchFamily="34" charset="0"/>
                    <a:cs typeface="Arial" panose="020B0604020202020204" pitchFamily="34" charset="0"/>
                  </a:rPr>
                  <a:t>after limit</a:t>
                </a:r>
                <a:endParaRPr lang="fr-CA" altLang="en-US" sz="1800">
                  <a:latin typeface="Arial" panose="020B0604020202020204" pitchFamily="34" charset="0"/>
                  <a:cs typeface="Arial" panose="020B0604020202020204" pitchFamily="34" charset="0"/>
                </a:endParaRPr>
              </a:p>
            </p:txBody>
          </p:sp>
          <p:sp>
            <p:nvSpPr>
              <p:cNvPr id="318519" name="Line 52">
                <a:extLst>
                  <a:ext uri="{FF2B5EF4-FFF2-40B4-BE49-F238E27FC236}">
                    <a16:creationId xmlns:a16="http://schemas.microsoft.com/office/drawing/2014/main" id="{388D8C11-1464-D7E2-B117-B494E486F4EC}"/>
                  </a:ext>
                </a:extLst>
              </p:cNvPr>
              <p:cNvSpPr>
                <a:spLocks noChangeShapeType="1"/>
              </p:cNvSpPr>
              <p:nvPr/>
            </p:nvSpPr>
            <p:spPr bwMode="auto">
              <a:xfrm>
                <a:off x="895" y="2965"/>
                <a:ext cx="1918"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18520" name="Rectangle 53">
                <a:extLst>
                  <a:ext uri="{FF2B5EF4-FFF2-40B4-BE49-F238E27FC236}">
                    <a16:creationId xmlns:a16="http://schemas.microsoft.com/office/drawing/2014/main" id="{C8CACB70-48FF-D396-1EF6-1F4FD97A20D0}"/>
                  </a:ext>
                </a:extLst>
              </p:cNvPr>
              <p:cNvSpPr>
                <a:spLocks noChangeArrowheads="1"/>
              </p:cNvSpPr>
              <p:nvPr/>
            </p:nvSpPr>
            <p:spPr bwMode="auto">
              <a:xfrm>
                <a:off x="895" y="2965"/>
                <a:ext cx="1918" cy="7"/>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318521" name="Line 54">
                <a:extLst>
                  <a:ext uri="{FF2B5EF4-FFF2-40B4-BE49-F238E27FC236}">
                    <a16:creationId xmlns:a16="http://schemas.microsoft.com/office/drawing/2014/main" id="{2F9BEE92-5E98-4BF8-DD79-7C06324E304D}"/>
                  </a:ext>
                </a:extLst>
              </p:cNvPr>
              <p:cNvSpPr>
                <a:spLocks noChangeShapeType="1"/>
              </p:cNvSpPr>
              <p:nvPr/>
            </p:nvSpPr>
            <p:spPr bwMode="auto">
              <a:xfrm>
                <a:off x="1330" y="3144"/>
                <a:ext cx="1483"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18522" name="Rectangle 55">
                <a:extLst>
                  <a:ext uri="{FF2B5EF4-FFF2-40B4-BE49-F238E27FC236}">
                    <a16:creationId xmlns:a16="http://schemas.microsoft.com/office/drawing/2014/main" id="{7AFAEACE-6E23-4304-D7BE-10AFA59C17A1}"/>
                  </a:ext>
                </a:extLst>
              </p:cNvPr>
              <p:cNvSpPr>
                <a:spLocks noChangeArrowheads="1"/>
              </p:cNvSpPr>
              <p:nvPr/>
            </p:nvSpPr>
            <p:spPr bwMode="auto">
              <a:xfrm>
                <a:off x="1330" y="3144"/>
                <a:ext cx="1483" cy="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318523" name="Line 56">
                <a:extLst>
                  <a:ext uri="{FF2B5EF4-FFF2-40B4-BE49-F238E27FC236}">
                    <a16:creationId xmlns:a16="http://schemas.microsoft.com/office/drawing/2014/main" id="{BBAFA9DF-EC6C-9A87-B1D7-B109C0EA2AA3}"/>
                  </a:ext>
                </a:extLst>
              </p:cNvPr>
              <p:cNvSpPr>
                <a:spLocks noChangeShapeType="1"/>
              </p:cNvSpPr>
              <p:nvPr/>
            </p:nvSpPr>
            <p:spPr bwMode="auto">
              <a:xfrm>
                <a:off x="586" y="2785"/>
                <a:ext cx="4276"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18524" name="Rectangle 57">
                <a:extLst>
                  <a:ext uri="{FF2B5EF4-FFF2-40B4-BE49-F238E27FC236}">
                    <a16:creationId xmlns:a16="http://schemas.microsoft.com/office/drawing/2014/main" id="{4646A8B3-EBDD-5F3E-7071-57FC8DFA3815}"/>
                  </a:ext>
                </a:extLst>
              </p:cNvPr>
              <p:cNvSpPr>
                <a:spLocks noChangeArrowheads="1"/>
              </p:cNvSpPr>
              <p:nvPr/>
            </p:nvSpPr>
            <p:spPr bwMode="auto">
              <a:xfrm>
                <a:off x="586" y="2785"/>
                <a:ext cx="4276" cy="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318525" name="Line 58">
                <a:extLst>
                  <a:ext uri="{FF2B5EF4-FFF2-40B4-BE49-F238E27FC236}">
                    <a16:creationId xmlns:a16="http://schemas.microsoft.com/office/drawing/2014/main" id="{4B8BC696-8E3F-1022-F50D-B268C3B58980}"/>
                  </a:ext>
                </a:extLst>
              </p:cNvPr>
              <p:cNvSpPr>
                <a:spLocks noChangeShapeType="1"/>
              </p:cNvSpPr>
              <p:nvPr/>
            </p:nvSpPr>
            <p:spPr bwMode="auto">
              <a:xfrm>
                <a:off x="2944" y="2965"/>
                <a:ext cx="1918"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18526" name="Rectangle 59">
                <a:extLst>
                  <a:ext uri="{FF2B5EF4-FFF2-40B4-BE49-F238E27FC236}">
                    <a16:creationId xmlns:a16="http://schemas.microsoft.com/office/drawing/2014/main" id="{8E6E28BF-E3C3-C6E0-F501-19142DDC754D}"/>
                  </a:ext>
                </a:extLst>
              </p:cNvPr>
              <p:cNvSpPr>
                <a:spLocks noChangeArrowheads="1"/>
              </p:cNvSpPr>
              <p:nvPr/>
            </p:nvSpPr>
            <p:spPr bwMode="auto">
              <a:xfrm>
                <a:off x="2944" y="2965"/>
                <a:ext cx="1918" cy="7"/>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318527" name="Line 60">
                <a:extLst>
                  <a:ext uri="{FF2B5EF4-FFF2-40B4-BE49-F238E27FC236}">
                    <a16:creationId xmlns:a16="http://schemas.microsoft.com/office/drawing/2014/main" id="{07C67B08-B3F9-1EEA-4849-810F7831E76B}"/>
                  </a:ext>
                </a:extLst>
              </p:cNvPr>
              <p:cNvSpPr>
                <a:spLocks noChangeShapeType="1"/>
              </p:cNvSpPr>
              <p:nvPr/>
            </p:nvSpPr>
            <p:spPr bwMode="auto">
              <a:xfrm>
                <a:off x="3379" y="3144"/>
                <a:ext cx="1483"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18528" name="Rectangle 61">
                <a:extLst>
                  <a:ext uri="{FF2B5EF4-FFF2-40B4-BE49-F238E27FC236}">
                    <a16:creationId xmlns:a16="http://schemas.microsoft.com/office/drawing/2014/main" id="{8DC6DC17-3206-4843-4E47-83739BF0F632}"/>
                  </a:ext>
                </a:extLst>
              </p:cNvPr>
              <p:cNvSpPr>
                <a:spLocks noChangeArrowheads="1"/>
              </p:cNvSpPr>
              <p:nvPr/>
            </p:nvSpPr>
            <p:spPr bwMode="auto">
              <a:xfrm>
                <a:off x="3379" y="3144"/>
                <a:ext cx="1483" cy="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318529" name="Line 62">
                <a:extLst>
                  <a:ext uri="{FF2B5EF4-FFF2-40B4-BE49-F238E27FC236}">
                    <a16:creationId xmlns:a16="http://schemas.microsoft.com/office/drawing/2014/main" id="{EE9AC0BF-2F65-BE3E-78DC-EC4639507D1B}"/>
                  </a:ext>
                </a:extLst>
              </p:cNvPr>
              <p:cNvSpPr>
                <a:spLocks noChangeShapeType="1"/>
              </p:cNvSpPr>
              <p:nvPr/>
            </p:nvSpPr>
            <p:spPr bwMode="auto">
              <a:xfrm>
                <a:off x="586" y="3498"/>
                <a:ext cx="4276"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18530" name="Rectangle 63">
                <a:extLst>
                  <a:ext uri="{FF2B5EF4-FFF2-40B4-BE49-F238E27FC236}">
                    <a16:creationId xmlns:a16="http://schemas.microsoft.com/office/drawing/2014/main" id="{C50D71DE-7629-066D-2C15-4777AACB4BE7}"/>
                  </a:ext>
                </a:extLst>
              </p:cNvPr>
              <p:cNvSpPr>
                <a:spLocks noChangeArrowheads="1"/>
              </p:cNvSpPr>
              <p:nvPr/>
            </p:nvSpPr>
            <p:spPr bwMode="auto">
              <a:xfrm>
                <a:off x="586" y="3498"/>
                <a:ext cx="4276" cy="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318531" name="Line 64">
                <a:extLst>
                  <a:ext uri="{FF2B5EF4-FFF2-40B4-BE49-F238E27FC236}">
                    <a16:creationId xmlns:a16="http://schemas.microsoft.com/office/drawing/2014/main" id="{AB929117-EC17-491D-58EA-95A734122A68}"/>
                  </a:ext>
                </a:extLst>
              </p:cNvPr>
              <p:cNvSpPr>
                <a:spLocks noChangeShapeType="1"/>
              </p:cNvSpPr>
              <p:nvPr/>
            </p:nvSpPr>
            <p:spPr bwMode="auto">
              <a:xfrm>
                <a:off x="586" y="4216"/>
                <a:ext cx="4276"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18532" name="Rectangle 65">
                <a:extLst>
                  <a:ext uri="{FF2B5EF4-FFF2-40B4-BE49-F238E27FC236}">
                    <a16:creationId xmlns:a16="http://schemas.microsoft.com/office/drawing/2014/main" id="{85C5F4FB-9C54-560A-0481-EC621CAC2F53}"/>
                  </a:ext>
                </a:extLst>
              </p:cNvPr>
              <p:cNvSpPr>
                <a:spLocks noChangeArrowheads="1"/>
              </p:cNvSpPr>
              <p:nvPr/>
            </p:nvSpPr>
            <p:spPr bwMode="auto">
              <a:xfrm>
                <a:off x="586" y="4216"/>
                <a:ext cx="4276" cy="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grpSp>
        <p:sp>
          <p:nvSpPr>
            <p:cNvPr id="318475" name="Text Box 66">
              <a:extLst>
                <a:ext uri="{FF2B5EF4-FFF2-40B4-BE49-F238E27FC236}">
                  <a16:creationId xmlns:a16="http://schemas.microsoft.com/office/drawing/2014/main" id="{7982EAC9-8BC5-F60D-CFF4-10C0D78416B5}"/>
                </a:ext>
              </a:extLst>
            </p:cNvPr>
            <p:cNvSpPr txBox="1">
              <a:spLocks noChangeArrowheads="1"/>
            </p:cNvSpPr>
            <p:nvPr/>
          </p:nvSpPr>
          <p:spPr bwMode="auto">
            <a:xfrm>
              <a:off x="3790" y="804"/>
              <a:ext cx="1767" cy="144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1800">
                  <a:latin typeface="Arial" panose="020B0604020202020204" pitchFamily="34" charset="0"/>
                  <a:cs typeface="Arial" panose="020B0604020202020204" pitchFamily="34" charset="0"/>
                </a:rPr>
                <a:t>when two siblings of one family reproduce with two siblings of another family (share both sets of grandparents in common)</a:t>
              </a:r>
            </a:p>
            <a:p>
              <a:pPr>
                <a:spcBef>
                  <a:spcPct val="0"/>
                </a:spcBef>
                <a:buFontTx/>
                <a:buNone/>
              </a:pPr>
              <a:r>
                <a:rPr lang="fr-CA" altLang="en-US" sz="1800" b="1">
                  <a:solidFill>
                    <a:srgbClr val="FF0000"/>
                  </a:solidFill>
                  <a:latin typeface="Arial" panose="020B0604020202020204" pitchFamily="34" charset="0"/>
                  <a:cs typeface="Arial" panose="020B0604020202020204" pitchFamily="34" charset="0"/>
                </a:rPr>
                <a:t>Coefficient of relationship includes dominance</a:t>
              </a:r>
            </a:p>
          </p:txBody>
        </p:sp>
        <p:sp>
          <p:nvSpPr>
            <p:cNvPr id="318476" name="Freeform 67">
              <a:extLst>
                <a:ext uri="{FF2B5EF4-FFF2-40B4-BE49-F238E27FC236}">
                  <a16:creationId xmlns:a16="http://schemas.microsoft.com/office/drawing/2014/main" id="{596BA920-A6F1-4E13-3103-0A08F146DA89}"/>
                </a:ext>
              </a:extLst>
            </p:cNvPr>
            <p:cNvSpPr>
              <a:spLocks/>
            </p:cNvSpPr>
            <p:nvPr/>
          </p:nvSpPr>
          <p:spPr bwMode="auto">
            <a:xfrm rot="-318552">
              <a:off x="4608" y="2197"/>
              <a:ext cx="866" cy="1165"/>
            </a:xfrm>
            <a:custGeom>
              <a:avLst/>
              <a:gdLst>
                <a:gd name="T0" fmla="*/ 0 w 866"/>
                <a:gd name="T1" fmla="*/ 1 h 1795"/>
                <a:gd name="T2" fmla="*/ 784 w 866"/>
                <a:gd name="T3" fmla="*/ 1 h 1795"/>
                <a:gd name="T4" fmla="*/ 493 w 866"/>
                <a:gd name="T5" fmla="*/ 0 h 1795"/>
                <a:gd name="T6" fmla="*/ 0 60000 65536"/>
                <a:gd name="T7" fmla="*/ 0 60000 65536"/>
                <a:gd name="T8" fmla="*/ 0 60000 65536"/>
              </a:gdLst>
              <a:ahLst/>
              <a:cxnLst>
                <a:cxn ang="T6">
                  <a:pos x="T0" y="T1"/>
                </a:cxn>
                <a:cxn ang="T7">
                  <a:pos x="T2" y="T3"/>
                </a:cxn>
                <a:cxn ang="T8">
                  <a:pos x="T4" y="T5"/>
                </a:cxn>
              </a:cxnLst>
              <a:rect l="0" t="0" r="r" b="b"/>
              <a:pathLst>
                <a:path w="866" h="1795">
                  <a:moveTo>
                    <a:pt x="0" y="1722"/>
                  </a:moveTo>
                  <a:cubicBezTo>
                    <a:pt x="351" y="1758"/>
                    <a:pt x="702" y="1795"/>
                    <a:pt x="784" y="1508"/>
                  </a:cubicBezTo>
                  <a:cubicBezTo>
                    <a:pt x="866" y="1221"/>
                    <a:pt x="679" y="610"/>
                    <a:pt x="493" y="0"/>
                  </a:cubicBezTo>
                </a:path>
              </a:pathLst>
            </a:custGeom>
            <a:noFill/>
            <a:ln w="38100" cap="flat" cmpd="sng">
              <a:solidFill>
                <a:schemeClr val="tx1"/>
              </a:solidFill>
              <a:prstDash val="solid"/>
              <a:round/>
              <a:headEnd/>
              <a:tailEnd type="arrow" w="lg" len="lg"/>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nodeType="clickEffect">
                                  <p:stCondLst>
                                    <p:cond delay="0"/>
                                  </p:stCondLst>
                                  <p:childTnLst>
                                    <p:set>
                                      <p:cBhvr>
                                        <p:cTn id="6" dur="1" fill="hold">
                                          <p:stCondLst>
                                            <p:cond delay="0"/>
                                          </p:stCondLst>
                                        </p:cTn>
                                        <p:tgtEl>
                                          <p:spTgt spid="2093064"/>
                                        </p:tgtEl>
                                        <p:attrNameLst>
                                          <p:attrName>style.visibility</p:attrName>
                                        </p:attrNameLst>
                                      </p:cBhvr>
                                      <p:to>
                                        <p:strVal val="visible"/>
                                      </p:to>
                                    </p:set>
                                    <p:anim calcmode="lin" valueType="num">
                                      <p:cBhvr additive="base">
                                        <p:cTn id="7" dur="500" fill="hold"/>
                                        <p:tgtEl>
                                          <p:spTgt spid="2093064"/>
                                        </p:tgtEl>
                                        <p:attrNameLst>
                                          <p:attrName>ppt_x</p:attrName>
                                        </p:attrNameLst>
                                      </p:cBhvr>
                                      <p:tavLst>
                                        <p:tav tm="0">
                                          <p:val>
                                            <p:strVal val="#ppt_x"/>
                                          </p:val>
                                        </p:tav>
                                        <p:tav tm="100000">
                                          <p:val>
                                            <p:strVal val="#ppt_x"/>
                                          </p:val>
                                        </p:tav>
                                      </p:tavLst>
                                    </p:anim>
                                    <p:anim calcmode="lin" valueType="num">
                                      <p:cBhvr additive="base">
                                        <p:cTn id="8" dur="500" fill="hold"/>
                                        <p:tgtEl>
                                          <p:spTgt spid="209306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0514" name="Slide Number Placeholder 3">
            <a:extLst>
              <a:ext uri="{FF2B5EF4-FFF2-40B4-BE49-F238E27FC236}">
                <a16:creationId xmlns:a16="http://schemas.microsoft.com/office/drawing/2014/main" id="{EE481A95-392B-7038-9782-A71751F4B42A}"/>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1F2A57D4-B4E5-42C5-9AE4-E570D527157F}" type="slidenum">
              <a:rPr lang="en-US" altLang="en-US" sz="1400"/>
              <a:pPr>
                <a:spcBef>
                  <a:spcPct val="0"/>
                </a:spcBef>
                <a:buFontTx/>
                <a:buNone/>
              </a:pPr>
              <a:t>166</a:t>
            </a:fld>
            <a:endParaRPr lang="en-US" altLang="en-US" sz="1400"/>
          </a:p>
        </p:txBody>
      </p:sp>
      <p:sp>
        <p:nvSpPr>
          <p:cNvPr id="320515" name="Line 2">
            <a:extLst>
              <a:ext uri="{FF2B5EF4-FFF2-40B4-BE49-F238E27FC236}">
                <a16:creationId xmlns:a16="http://schemas.microsoft.com/office/drawing/2014/main" id="{1FDAEC5B-40F1-5F84-9637-DEA99225A076}"/>
              </a:ext>
            </a:extLst>
          </p:cNvPr>
          <p:cNvSpPr>
            <a:spLocks noChangeShapeType="1"/>
          </p:cNvSpPr>
          <p:nvPr/>
        </p:nvSpPr>
        <p:spPr bwMode="auto">
          <a:xfrm>
            <a:off x="5268913" y="3738563"/>
            <a:ext cx="0" cy="1785937"/>
          </a:xfrm>
          <a:prstGeom prst="line">
            <a:avLst/>
          </a:prstGeom>
          <a:noFill/>
          <a:ln w="11113">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0516" name="Rectangle 3">
            <a:extLst>
              <a:ext uri="{FF2B5EF4-FFF2-40B4-BE49-F238E27FC236}">
                <a16:creationId xmlns:a16="http://schemas.microsoft.com/office/drawing/2014/main" id="{098EED4F-187C-D393-8756-B6D53B629533}"/>
              </a:ext>
            </a:extLst>
          </p:cNvPr>
          <p:cNvSpPr>
            <a:spLocks noChangeArrowheads="1"/>
          </p:cNvSpPr>
          <p:nvPr/>
        </p:nvSpPr>
        <p:spPr bwMode="auto">
          <a:xfrm>
            <a:off x="977900" y="1808163"/>
            <a:ext cx="1069975" cy="503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fr-CA" altLang="en-US" sz="3300" b="1">
                <a:solidFill>
                  <a:srgbClr val="000000"/>
                </a:solidFill>
                <a:latin typeface="Arial" panose="020B0604020202020204" pitchFamily="34" charset="0"/>
                <a:cs typeface="Arial" panose="020B0604020202020204" pitchFamily="34" charset="0"/>
              </a:rPr>
              <a:t>line 3</a:t>
            </a:r>
            <a:endParaRPr lang="fr-CA" altLang="en-US" sz="3600" b="1">
              <a:latin typeface="Arial" panose="020B0604020202020204" pitchFamily="34" charset="0"/>
              <a:cs typeface="Arial" panose="020B0604020202020204" pitchFamily="34" charset="0"/>
            </a:endParaRPr>
          </a:p>
        </p:txBody>
      </p:sp>
      <p:sp>
        <p:nvSpPr>
          <p:cNvPr id="320517" name="Line 4">
            <a:extLst>
              <a:ext uri="{FF2B5EF4-FFF2-40B4-BE49-F238E27FC236}">
                <a16:creationId xmlns:a16="http://schemas.microsoft.com/office/drawing/2014/main" id="{6D18344F-F84C-5273-DE8A-629A856067AC}"/>
              </a:ext>
            </a:extLst>
          </p:cNvPr>
          <p:cNvSpPr>
            <a:spLocks noChangeShapeType="1"/>
          </p:cNvSpPr>
          <p:nvPr/>
        </p:nvSpPr>
        <p:spPr bwMode="auto">
          <a:xfrm>
            <a:off x="742950" y="5516563"/>
            <a:ext cx="1538288" cy="0"/>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0518" name="Line 5">
            <a:extLst>
              <a:ext uri="{FF2B5EF4-FFF2-40B4-BE49-F238E27FC236}">
                <a16:creationId xmlns:a16="http://schemas.microsoft.com/office/drawing/2014/main" id="{E9E8E66A-EAE8-F776-6962-5CC19D0EE20A}"/>
              </a:ext>
            </a:extLst>
          </p:cNvPr>
          <p:cNvSpPr>
            <a:spLocks noChangeShapeType="1"/>
          </p:cNvSpPr>
          <p:nvPr/>
        </p:nvSpPr>
        <p:spPr bwMode="auto">
          <a:xfrm flipV="1">
            <a:off x="869950" y="5516563"/>
            <a:ext cx="0" cy="55562"/>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0519" name="Line 6">
            <a:extLst>
              <a:ext uri="{FF2B5EF4-FFF2-40B4-BE49-F238E27FC236}">
                <a16:creationId xmlns:a16="http://schemas.microsoft.com/office/drawing/2014/main" id="{92A3FA7F-1E7D-CDBA-DAD8-6C0448446B34}"/>
              </a:ext>
            </a:extLst>
          </p:cNvPr>
          <p:cNvSpPr>
            <a:spLocks noChangeShapeType="1"/>
          </p:cNvSpPr>
          <p:nvPr/>
        </p:nvSpPr>
        <p:spPr bwMode="auto">
          <a:xfrm flipV="1">
            <a:off x="2152650" y="5516563"/>
            <a:ext cx="0" cy="55562"/>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0520" name="Rectangle 7">
            <a:extLst>
              <a:ext uri="{FF2B5EF4-FFF2-40B4-BE49-F238E27FC236}">
                <a16:creationId xmlns:a16="http://schemas.microsoft.com/office/drawing/2014/main" id="{300071DB-F857-05EE-FDE5-00D4193ACB3E}"/>
              </a:ext>
            </a:extLst>
          </p:cNvPr>
          <p:cNvSpPr>
            <a:spLocks noChangeArrowheads="1"/>
          </p:cNvSpPr>
          <p:nvPr/>
        </p:nvSpPr>
        <p:spPr bwMode="auto">
          <a:xfrm>
            <a:off x="479425" y="5643563"/>
            <a:ext cx="760413" cy="182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fr-CA" altLang="en-US" sz="1200">
                <a:solidFill>
                  <a:srgbClr val="000000"/>
                </a:solidFill>
                <a:latin typeface="Arial" panose="020B0604020202020204" pitchFamily="34" charset="0"/>
                <a:cs typeface="Arial" panose="020B0604020202020204" pitchFamily="34" charset="0"/>
              </a:rPr>
              <a:t>Before limit</a:t>
            </a:r>
            <a:endParaRPr lang="fr-CA" altLang="en-US" sz="1800">
              <a:latin typeface="Arial" panose="020B0604020202020204" pitchFamily="34" charset="0"/>
              <a:cs typeface="Arial" panose="020B0604020202020204" pitchFamily="34" charset="0"/>
            </a:endParaRPr>
          </a:p>
        </p:txBody>
      </p:sp>
      <p:sp>
        <p:nvSpPr>
          <p:cNvPr id="320521" name="Rectangle 8">
            <a:extLst>
              <a:ext uri="{FF2B5EF4-FFF2-40B4-BE49-F238E27FC236}">
                <a16:creationId xmlns:a16="http://schemas.microsoft.com/office/drawing/2014/main" id="{5886D0CE-0413-3146-E9BF-4BBB097AF43D}"/>
              </a:ext>
            </a:extLst>
          </p:cNvPr>
          <p:cNvSpPr>
            <a:spLocks noChangeArrowheads="1"/>
          </p:cNvSpPr>
          <p:nvPr/>
        </p:nvSpPr>
        <p:spPr bwMode="auto">
          <a:xfrm>
            <a:off x="1825625" y="5643563"/>
            <a:ext cx="635000" cy="182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fr-CA" altLang="en-US" sz="1200">
                <a:solidFill>
                  <a:srgbClr val="000000"/>
                </a:solidFill>
                <a:latin typeface="Arial" panose="020B0604020202020204" pitchFamily="34" charset="0"/>
                <a:cs typeface="Arial" panose="020B0604020202020204" pitchFamily="34" charset="0"/>
              </a:rPr>
              <a:t>After limit</a:t>
            </a:r>
            <a:endParaRPr lang="fr-CA" altLang="en-US" sz="1800">
              <a:latin typeface="Arial" panose="020B0604020202020204" pitchFamily="34" charset="0"/>
              <a:cs typeface="Arial" panose="020B0604020202020204" pitchFamily="34" charset="0"/>
            </a:endParaRPr>
          </a:p>
        </p:txBody>
      </p:sp>
      <p:sp>
        <p:nvSpPr>
          <p:cNvPr id="320522" name="Rectangle 9">
            <a:extLst>
              <a:ext uri="{FF2B5EF4-FFF2-40B4-BE49-F238E27FC236}">
                <a16:creationId xmlns:a16="http://schemas.microsoft.com/office/drawing/2014/main" id="{34DF2A6D-A729-C5C6-B4DD-9DE439D303F7}"/>
              </a:ext>
            </a:extLst>
          </p:cNvPr>
          <p:cNvSpPr>
            <a:spLocks noChangeArrowheads="1"/>
          </p:cNvSpPr>
          <p:nvPr/>
        </p:nvSpPr>
        <p:spPr bwMode="auto">
          <a:xfrm rot="-5400000">
            <a:off x="-846137" y="3375025"/>
            <a:ext cx="2119312" cy="427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fr-CA" altLang="en-US" sz="2800">
                <a:solidFill>
                  <a:srgbClr val="000000"/>
                </a:solidFill>
                <a:latin typeface="Arial" panose="020B0604020202020204" pitchFamily="34" charset="0"/>
                <a:cs typeface="Arial" panose="020B0604020202020204" pitchFamily="34" charset="0"/>
              </a:rPr>
              <a:t>Variance (se)</a:t>
            </a:r>
            <a:endParaRPr lang="fr-CA" altLang="en-US" sz="3600">
              <a:latin typeface="Arial" panose="020B0604020202020204" pitchFamily="34" charset="0"/>
              <a:cs typeface="Arial" panose="020B0604020202020204" pitchFamily="34" charset="0"/>
            </a:endParaRPr>
          </a:p>
        </p:txBody>
      </p:sp>
      <p:sp>
        <p:nvSpPr>
          <p:cNvPr id="320523" name="Line 10">
            <a:extLst>
              <a:ext uri="{FF2B5EF4-FFF2-40B4-BE49-F238E27FC236}">
                <a16:creationId xmlns:a16="http://schemas.microsoft.com/office/drawing/2014/main" id="{75BBC15B-58A4-B24C-7087-2AF13B75D49F}"/>
              </a:ext>
            </a:extLst>
          </p:cNvPr>
          <p:cNvSpPr>
            <a:spLocks noChangeShapeType="1"/>
          </p:cNvSpPr>
          <p:nvPr/>
        </p:nvSpPr>
        <p:spPr bwMode="auto">
          <a:xfrm flipV="1">
            <a:off x="742950" y="1663700"/>
            <a:ext cx="0" cy="3852863"/>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0524" name="Line 11">
            <a:extLst>
              <a:ext uri="{FF2B5EF4-FFF2-40B4-BE49-F238E27FC236}">
                <a16:creationId xmlns:a16="http://schemas.microsoft.com/office/drawing/2014/main" id="{04CBECD8-CEEE-7B4B-44D3-E5DA896D326B}"/>
              </a:ext>
            </a:extLst>
          </p:cNvPr>
          <p:cNvSpPr>
            <a:spLocks noChangeShapeType="1"/>
          </p:cNvSpPr>
          <p:nvPr/>
        </p:nvSpPr>
        <p:spPr bwMode="auto">
          <a:xfrm>
            <a:off x="688975" y="5516563"/>
            <a:ext cx="53975" cy="0"/>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0525" name="Line 12">
            <a:extLst>
              <a:ext uri="{FF2B5EF4-FFF2-40B4-BE49-F238E27FC236}">
                <a16:creationId xmlns:a16="http://schemas.microsoft.com/office/drawing/2014/main" id="{C99491D4-884A-5645-C5C1-8A613E32050A}"/>
              </a:ext>
            </a:extLst>
          </p:cNvPr>
          <p:cNvSpPr>
            <a:spLocks noChangeShapeType="1"/>
          </p:cNvSpPr>
          <p:nvPr/>
        </p:nvSpPr>
        <p:spPr bwMode="auto">
          <a:xfrm>
            <a:off x="688975" y="4659313"/>
            <a:ext cx="53975" cy="0"/>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0526" name="Line 13">
            <a:extLst>
              <a:ext uri="{FF2B5EF4-FFF2-40B4-BE49-F238E27FC236}">
                <a16:creationId xmlns:a16="http://schemas.microsoft.com/office/drawing/2014/main" id="{9A7D5096-7C8A-D39C-A375-7B33C2E8668A}"/>
              </a:ext>
            </a:extLst>
          </p:cNvPr>
          <p:cNvSpPr>
            <a:spLocks noChangeShapeType="1"/>
          </p:cNvSpPr>
          <p:nvPr/>
        </p:nvSpPr>
        <p:spPr bwMode="auto">
          <a:xfrm>
            <a:off x="688975" y="3803650"/>
            <a:ext cx="53975" cy="0"/>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0527" name="Line 14">
            <a:extLst>
              <a:ext uri="{FF2B5EF4-FFF2-40B4-BE49-F238E27FC236}">
                <a16:creationId xmlns:a16="http://schemas.microsoft.com/office/drawing/2014/main" id="{EC770EF1-8FCF-7479-E8DB-15B64D9424E5}"/>
              </a:ext>
            </a:extLst>
          </p:cNvPr>
          <p:cNvSpPr>
            <a:spLocks noChangeShapeType="1"/>
          </p:cNvSpPr>
          <p:nvPr/>
        </p:nvSpPr>
        <p:spPr bwMode="auto">
          <a:xfrm>
            <a:off x="688975" y="2946400"/>
            <a:ext cx="53975" cy="0"/>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0528" name="Line 15">
            <a:extLst>
              <a:ext uri="{FF2B5EF4-FFF2-40B4-BE49-F238E27FC236}">
                <a16:creationId xmlns:a16="http://schemas.microsoft.com/office/drawing/2014/main" id="{1D308E40-491F-288C-D2F0-2E23D191C5B5}"/>
              </a:ext>
            </a:extLst>
          </p:cNvPr>
          <p:cNvSpPr>
            <a:spLocks noChangeShapeType="1"/>
          </p:cNvSpPr>
          <p:nvPr/>
        </p:nvSpPr>
        <p:spPr bwMode="auto">
          <a:xfrm>
            <a:off x="688975" y="2090738"/>
            <a:ext cx="53975" cy="0"/>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0529" name="Rectangle 16">
            <a:extLst>
              <a:ext uri="{FF2B5EF4-FFF2-40B4-BE49-F238E27FC236}">
                <a16:creationId xmlns:a16="http://schemas.microsoft.com/office/drawing/2014/main" id="{9E678310-C465-2C76-2AC5-853441C41C9D}"/>
              </a:ext>
            </a:extLst>
          </p:cNvPr>
          <p:cNvSpPr>
            <a:spLocks noChangeArrowheads="1"/>
          </p:cNvSpPr>
          <p:nvPr/>
        </p:nvSpPr>
        <p:spPr bwMode="auto">
          <a:xfrm>
            <a:off x="404813" y="5430838"/>
            <a:ext cx="211137" cy="182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fr-CA" altLang="en-US" sz="1200">
                <a:solidFill>
                  <a:srgbClr val="000000"/>
                </a:solidFill>
                <a:latin typeface="Arial" panose="020B0604020202020204" pitchFamily="34" charset="0"/>
                <a:cs typeface="Arial" panose="020B0604020202020204" pitchFamily="34" charset="0"/>
              </a:rPr>
              <a:t>0.0</a:t>
            </a:r>
            <a:endParaRPr lang="fr-CA" altLang="en-US" sz="1800">
              <a:latin typeface="Arial" panose="020B0604020202020204" pitchFamily="34" charset="0"/>
              <a:cs typeface="Arial" panose="020B0604020202020204" pitchFamily="34" charset="0"/>
            </a:endParaRPr>
          </a:p>
        </p:txBody>
      </p:sp>
      <p:sp>
        <p:nvSpPr>
          <p:cNvPr id="320530" name="Rectangle 17">
            <a:extLst>
              <a:ext uri="{FF2B5EF4-FFF2-40B4-BE49-F238E27FC236}">
                <a16:creationId xmlns:a16="http://schemas.microsoft.com/office/drawing/2014/main" id="{DB1D44AA-80E4-A279-BFA4-ED49647B411B}"/>
              </a:ext>
            </a:extLst>
          </p:cNvPr>
          <p:cNvSpPr>
            <a:spLocks noChangeArrowheads="1"/>
          </p:cNvSpPr>
          <p:nvPr/>
        </p:nvSpPr>
        <p:spPr bwMode="auto">
          <a:xfrm>
            <a:off x="404813" y="4573588"/>
            <a:ext cx="211137" cy="182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fr-CA" altLang="en-US" sz="1200">
                <a:solidFill>
                  <a:srgbClr val="000000"/>
                </a:solidFill>
                <a:latin typeface="Arial" panose="020B0604020202020204" pitchFamily="34" charset="0"/>
                <a:cs typeface="Arial" panose="020B0604020202020204" pitchFamily="34" charset="0"/>
              </a:rPr>
              <a:t>0.2</a:t>
            </a:r>
            <a:endParaRPr lang="fr-CA" altLang="en-US" sz="1800">
              <a:latin typeface="Arial" panose="020B0604020202020204" pitchFamily="34" charset="0"/>
              <a:cs typeface="Arial" panose="020B0604020202020204" pitchFamily="34" charset="0"/>
            </a:endParaRPr>
          </a:p>
        </p:txBody>
      </p:sp>
      <p:sp>
        <p:nvSpPr>
          <p:cNvPr id="320531" name="Rectangle 18">
            <a:extLst>
              <a:ext uri="{FF2B5EF4-FFF2-40B4-BE49-F238E27FC236}">
                <a16:creationId xmlns:a16="http://schemas.microsoft.com/office/drawing/2014/main" id="{DD55281C-2F8D-F64F-069E-3665C6480ABD}"/>
              </a:ext>
            </a:extLst>
          </p:cNvPr>
          <p:cNvSpPr>
            <a:spLocks noChangeArrowheads="1"/>
          </p:cNvSpPr>
          <p:nvPr/>
        </p:nvSpPr>
        <p:spPr bwMode="auto">
          <a:xfrm>
            <a:off x="404813" y="3717925"/>
            <a:ext cx="211137" cy="182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fr-CA" altLang="en-US" sz="1200">
                <a:solidFill>
                  <a:srgbClr val="000000"/>
                </a:solidFill>
                <a:latin typeface="Arial" panose="020B0604020202020204" pitchFamily="34" charset="0"/>
                <a:cs typeface="Arial" panose="020B0604020202020204" pitchFamily="34" charset="0"/>
              </a:rPr>
              <a:t>0.4</a:t>
            </a:r>
            <a:endParaRPr lang="fr-CA" altLang="en-US" sz="1800">
              <a:latin typeface="Arial" panose="020B0604020202020204" pitchFamily="34" charset="0"/>
              <a:cs typeface="Arial" panose="020B0604020202020204" pitchFamily="34" charset="0"/>
            </a:endParaRPr>
          </a:p>
        </p:txBody>
      </p:sp>
      <p:sp>
        <p:nvSpPr>
          <p:cNvPr id="320532" name="Rectangle 19">
            <a:extLst>
              <a:ext uri="{FF2B5EF4-FFF2-40B4-BE49-F238E27FC236}">
                <a16:creationId xmlns:a16="http://schemas.microsoft.com/office/drawing/2014/main" id="{7364DD0C-BF0B-1658-33BC-029C18E32E7A}"/>
              </a:ext>
            </a:extLst>
          </p:cNvPr>
          <p:cNvSpPr>
            <a:spLocks noChangeArrowheads="1"/>
          </p:cNvSpPr>
          <p:nvPr/>
        </p:nvSpPr>
        <p:spPr bwMode="auto">
          <a:xfrm>
            <a:off x="404813" y="2860675"/>
            <a:ext cx="211137" cy="182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fr-CA" altLang="en-US" sz="1200">
                <a:solidFill>
                  <a:srgbClr val="000000"/>
                </a:solidFill>
                <a:latin typeface="Arial" panose="020B0604020202020204" pitchFamily="34" charset="0"/>
                <a:cs typeface="Arial" panose="020B0604020202020204" pitchFamily="34" charset="0"/>
              </a:rPr>
              <a:t>0.6</a:t>
            </a:r>
            <a:endParaRPr lang="fr-CA" altLang="en-US" sz="1800">
              <a:latin typeface="Arial" panose="020B0604020202020204" pitchFamily="34" charset="0"/>
              <a:cs typeface="Arial" panose="020B0604020202020204" pitchFamily="34" charset="0"/>
            </a:endParaRPr>
          </a:p>
        </p:txBody>
      </p:sp>
      <p:sp>
        <p:nvSpPr>
          <p:cNvPr id="320533" name="Rectangle 20">
            <a:extLst>
              <a:ext uri="{FF2B5EF4-FFF2-40B4-BE49-F238E27FC236}">
                <a16:creationId xmlns:a16="http://schemas.microsoft.com/office/drawing/2014/main" id="{51257C17-6865-71EF-30D1-81C0B0890214}"/>
              </a:ext>
            </a:extLst>
          </p:cNvPr>
          <p:cNvSpPr>
            <a:spLocks noChangeArrowheads="1"/>
          </p:cNvSpPr>
          <p:nvPr/>
        </p:nvSpPr>
        <p:spPr bwMode="auto">
          <a:xfrm>
            <a:off x="404813" y="2005013"/>
            <a:ext cx="211137" cy="182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fr-CA" altLang="en-US" sz="1200">
                <a:solidFill>
                  <a:srgbClr val="000000"/>
                </a:solidFill>
                <a:latin typeface="Arial" panose="020B0604020202020204" pitchFamily="34" charset="0"/>
                <a:cs typeface="Arial" panose="020B0604020202020204" pitchFamily="34" charset="0"/>
              </a:rPr>
              <a:t>0.8</a:t>
            </a:r>
            <a:endParaRPr lang="fr-CA" altLang="en-US" sz="1800">
              <a:latin typeface="Arial" panose="020B0604020202020204" pitchFamily="34" charset="0"/>
              <a:cs typeface="Arial" panose="020B0604020202020204" pitchFamily="34" charset="0"/>
            </a:endParaRPr>
          </a:p>
        </p:txBody>
      </p:sp>
      <p:sp>
        <p:nvSpPr>
          <p:cNvPr id="320534" name="Line 21">
            <a:extLst>
              <a:ext uri="{FF2B5EF4-FFF2-40B4-BE49-F238E27FC236}">
                <a16:creationId xmlns:a16="http://schemas.microsoft.com/office/drawing/2014/main" id="{A065889E-5A26-559D-FE84-F5B3DDB7286A}"/>
              </a:ext>
            </a:extLst>
          </p:cNvPr>
          <p:cNvSpPr>
            <a:spLocks noChangeShapeType="1"/>
          </p:cNvSpPr>
          <p:nvPr/>
        </p:nvSpPr>
        <p:spPr bwMode="auto">
          <a:xfrm>
            <a:off x="869950" y="5154613"/>
            <a:ext cx="1282700" cy="269875"/>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0535" name="Line 22">
            <a:extLst>
              <a:ext uri="{FF2B5EF4-FFF2-40B4-BE49-F238E27FC236}">
                <a16:creationId xmlns:a16="http://schemas.microsoft.com/office/drawing/2014/main" id="{2B865FAA-A66C-FBF1-6B82-CD0839744028}"/>
              </a:ext>
            </a:extLst>
          </p:cNvPr>
          <p:cNvSpPr>
            <a:spLocks noChangeShapeType="1"/>
          </p:cNvSpPr>
          <p:nvPr/>
        </p:nvSpPr>
        <p:spPr bwMode="auto">
          <a:xfrm>
            <a:off x="869950" y="5516563"/>
            <a:ext cx="1282700" cy="0"/>
          </a:xfrm>
          <a:prstGeom prst="line">
            <a:avLst/>
          </a:prstGeom>
          <a:noFill/>
          <a:ln w="11113">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0536" name="Line 23">
            <a:extLst>
              <a:ext uri="{FF2B5EF4-FFF2-40B4-BE49-F238E27FC236}">
                <a16:creationId xmlns:a16="http://schemas.microsoft.com/office/drawing/2014/main" id="{318819E1-E974-D778-F9EB-3C3E15D7E583}"/>
              </a:ext>
            </a:extLst>
          </p:cNvPr>
          <p:cNvSpPr>
            <a:spLocks noChangeShapeType="1"/>
          </p:cNvSpPr>
          <p:nvPr/>
        </p:nvSpPr>
        <p:spPr bwMode="auto">
          <a:xfrm>
            <a:off x="869950" y="2619375"/>
            <a:ext cx="1282700" cy="990600"/>
          </a:xfrm>
          <a:prstGeom prst="line">
            <a:avLst/>
          </a:prstGeom>
          <a:noFill/>
          <a:ln w="11113">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0537" name="Line 24">
            <a:extLst>
              <a:ext uri="{FF2B5EF4-FFF2-40B4-BE49-F238E27FC236}">
                <a16:creationId xmlns:a16="http://schemas.microsoft.com/office/drawing/2014/main" id="{61C03140-731B-D1CD-66E0-F8426996E5CF}"/>
              </a:ext>
            </a:extLst>
          </p:cNvPr>
          <p:cNvSpPr>
            <a:spLocks noChangeShapeType="1"/>
          </p:cNvSpPr>
          <p:nvPr/>
        </p:nvSpPr>
        <p:spPr bwMode="auto">
          <a:xfrm flipV="1">
            <a:off x="869950" y="4957763"/>
            <a:ext cx="0" cy="196850"/>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0538" name="Line 25">
            <a:extLst>
              <a:ext uri="{FF2B5EF4-FFF2-40B4-BE49-F238E27FC236}">
                <a16:creationId xmlns:a16="http://schemas.microsoft.com/office/drawing/2014/main" id="{F4A1073B-CCF9-1CCD-3B10-DB6AC9C26A7D}"/>
              </a:ext>
            </a:extLst>
          </p:cNvPr>
          <p:cNvSpPr>
            <a:spLocks noChangeShapeType="1"/>
          </p:cNvSpPr>
          <p:nvPr/>
        </p:nvSpPr>
        <p:spPr bwMode="auto">
          <a:xfrm>
            <a:off x="815975" y="4957763"/>
            <a:ext cx="109538" cy="0"/>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0539" name="Line 26">
            <a:extLst>
              <a:ext uri="{FF2B5EF4-FFF2-40B4-BE49-F238E27FC236}">
                <a16:creationId xmlns:a16="http://schemas.microsoft.com/office/drawing/2014/main" id="{60D6EE08-1C83-5D60-511C-928B575D59D7}"/>
              </a:ext>
            </a:extLst>
          </p:cNvPr>
          <p:cNvSpPr>
            <a:spLocks noChangeShapeType="1"/>
          </p:cNvSpPr>
          <p:nvPr/>
        </p:nvSpPr>
        <p:spPr bwMode="auto">
          <a:xfrm>
            <a:off x="869950" y="5154613"/>
            <a:ext cx="0" cy="196850"/>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0540" name="Line 27">
            <a:extLst>
              <a:ext uri="{FF2B5EF4-FFF2-40B4-BE49-F238E27FC236}">
                <a16:creationId xmlns:a16="http://schemas.microsoft.com/office/drawing/2014/main" id="{8698A527-3FFD-DFDE-0C80-BA29F2E40F50}"/>
              </a:ext>
            </a:extLst>
          </p:cNvPr>
          <p:cNvSpPr>
            <a:spLocks noChangeShapeType="1"/>
          </p:cNvSpPr>
          <p:nvPr/>
        </p:nvSpPr>
        <p:spPr bwMode="auto">
          <a:xfrm>
            <a:off x="815975" y="5351463"/>
            <a:ext cx="109538" cy="0"/>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0541" name="Oval 28">
            <a:extLst>
              <a:ext uri="{FF2B5EF4-FFF2-40B4-BE49-F238E27FC236}">
                <a16:creationId xmlns:a16="http://schemas.microsoft.com/office/drawing/2014/main" id="{06BAC30B-F3B5-9517-9D77-EC5C67A226D2}"/>
              </a:ext>
            </a:extLst>
          </p:cNvPr>
          <p:cNvSpPr>
            <a:spLocks noChangeArrowheads="1"/>
          </p:cNvSpPr>
          <p:nvPr/>
        </p:nvSpPr>
        <p:spPr bwMode="auto">
          <a:xfrm>
            <a:off x="828675" y="5113338"/>
            <a:ext cx="80963" cy="80962"/>
          </a:xfrm>
          <a:prstGeom prst="ellipse">
            <a:avLst/>
          </a:prstGeom>
          <a:solidFill>
            <a:srgbClr val="000000"/>
          </a:solidFill>
          <a:ln w="11113">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320542" name="Line 29">
            <a:extLst>
              <a:ext uri="{FF2B5EF4-FFF2-40B4-BE49-F238E27FC236}">
                <a16:creationId xmlns:a16="http://schemas.microsoft.com/office/drawing/2014/main" id="{B829A8A5-6332-1646-E1C1-C42EF93A369C}"/>
              </a:ext>
            </a:extLst>
          </p:cNvPr>
          <p:cNvSpPr>
            <a:spLocks noChangeShapeType="1"/>
          </p:cNvSpPr>
          <p:nvPr/>
        </p:nvSpPr>
        <p:spPr bwMode="auto">
          <a:xfrm flipV="1">
            <a:off x="2152650" y="5273675"/>
            <a:ext cx="0" cy="150813"/>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0543" name="Line 30">
            <a:extLst>
              <a:ext uri="{FF2B5EF4-FFF2-40B4-BE49-F238E27FC236}">
                <a16:creationId xmlns:a16="http://schemas.microsoft.com/office/drawing/2014/main" id="{20E68204-9493-17EE-1FE1-782A9F8CE9DA}"/>
              </a:ext>
            </a:extLst>
          </p:cNvPr>
          <p:cNvSpPr>
            <a:spLocks noChangeShapeType="1"/>
          </p:cNvSpPr>
          <p:nvPr/>
        </p:nvSpPr>
        <p:spPr bwMode="auto">
          <a:xfrm>
            <a:off x="2097088" y="5273675"/>
            <a:ext cx="111125" cy="0"/>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0544" name="Line 31">
            <a:extLst>
              <a:ext uri="{FF2B5EF4-FFF2-40B4-BE49-F238E27FC236}">
                <a16:creationId xmlns:a16="http://schemas.microsoft.com/office/drawing/2014/main" id="{DFABB73E-B20F-E501-5CA5-6C98D58DB585}"/>
              </a:ext>
            </a:extLst>
          </p:cNvPr>
          <p:cNvSpPr>
            <a:spLocks noChangeShapeType="1"/>
          </p:cNvSpPr>
          <p:nvPr/>
        </p:nvSpPr>
        <p:spPr bwMode="auto">
          <a:xfrm>
            <a:off x="2152650" y="5424488"/>
            <a:ext cx="0" cy="92075"/>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0545" name="Oval 32">
            <a:extLst>
              <a:ext uri="{FF2B5EF4-FFF2-40B4-BE49-F238E27FC236}">
                <a16:creationId xmlns:a16="http://schemas.microsoft.com/office/drawing/2014/main" id="{F8E60998-48C6-C8DD-7BF6-3C64267C06EE}"/>
              </a:ext>
            </a:extLst>
          </p:cNvPr>
          <p:cNvSpPr>
            <a:spLocks noChangeArrowheads="1"/>
          </p:cNvSpPr>
          <p:nvPr/>
        </p:nvSpPr>
        <p:spPr bwMode="auto">
          <a:xfrm>
            <a:off x="2111375" y="5383213"/>
            <a:ext cx="80963" cy="80962"/>
          </a:xfrm>
          <a:prstGeom prst="ellipse">
            <a:avLst/>
          </a:prstGeom>
          <a:solidFill>
            <a:srgbClr val="000000"/>
          </a:solidFill>
          <a:ln w="11113">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320546" name="Line 33">
            <a:extLst>
              <a:ext uri="{FF2B5EF4-FFF2-40B4-BE49-F238E27FC236}">
                <a16:creationId xmlns:a16="http://schemas.microsoft.com/office/drawing/2014/main" id="{C2613BE4-B4D8-CAB8-608C-996CC107F05C}"/>
              </a:ext>
            </a:extLst>
          </p:cNvPr>
          <p:cNvSpPr>
            <a:spLocks noChangeShapeType="1"/>
          </p:cNvSpPr>
          <p:nvPr/>
        </p:nvSpPr>
        <p:spPr bwMode="auto">
          <a:xfrm>
            <a:off x="815975" y="5516563"/>
            <a:ext cx="109538" cy="0"/>
          </a:xfrm>
          <a:prstGeom prst="line">
            <a:avLst/>
          </a:prstGeom>
          <a:noFill/>
          <a:ln w="11113">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0547" name="Line 34">
            <a:extLst>
              <a:ext uri="{FF2B5EF4-FFF2-40B4-BE49-F238E27FC236}">
                <a16:creationId xmlns:a16="http://schemas.microsoft.com/office/drawing/2014/main" id="{8E449351-BEED-2842-ED93-6013998825F5}"/>
              </a:ext>
            </a:extLst>
          </p:cNvPr>
          <p:cNvSpPr>
            <a:spLocks noChangeShapeType="1"/>
          </p:cNvSpPr>
          <p:nvPr/>
        </p:nvSpPr>
        <p:spPr bwMode="auto">
          <a:xfrm>
            <a:off x="815975" y="5516563"/>
            <a:ext cx="109538" cy="0"/>
          </a:xfrm>
          <a:prstGeom prst="line">
            <a:avLst/>
          </a:prstGeom>
          <a:noFill/>
          <a:ln w="11113">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0548" name="Freeform 35">
            <a:extLst>
              <a:ext uri="{FF2B5EF4-FFF2-40B4-BE49-F238E27FC236}">
                <a16:creationId xmlns:a16="http://schemas.microsoft.com/office/drawing/2014/main" id="{A15A34C2-4E81-6B15-F586-85A22AF7E833}"/>
              </a:ext>
            </a:extLst>
          </p:cNvPr>
          <p:cNvSpPr>
            <a:spLocks/>
          </p:cNvSpPr>
          <p:nvPr/>
        </p:nvSpPr>
        <p:spPr bwMode="auto">
          <a:xfrm>
            <a:off x="823913" y="5489575"/>
            <a:ext cx="93662" cy="80963"/>
          </a:xfrm>
          <a:custGeom>
            <a:avLst/>
            <a:gdLst>
              <a:gd name="T0" fmla="*/ 2147483646 w 59"/>
              <a:gd name="T1" fmla="*/ 2147483646 h 51"/>
              <a:gd name="T2" fmla="*/ 2147483646 w 59"/>
              <a:gd name="T3" fmla="*/ 0 h 51"/>
              <a:gd name="T4" fmla="*/ 0 w 59"/>
              <a:gd name="T5" fmla="*/ 0 h 51"/>
              <a:gd name="T6" fmla="*/ 2147483646 w 59"/>
              <a:gd name="T7" fmla="*/ 2147483646 h 5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59" h="51">
                <a:moveTo>
                  <a:pt x="29" y="51"/>
                </a:moveTo>
                <a:lnTo>
                  <a:pt x="59" y="0"/>
                </a:lnTo>
                <a:lnTo>
                  <a:pt x="0" y="0"/>
                </a:lnTo>
                <a:lnTo>
                  <a:pt x="29" y="51"/>
                </a:lnTo>
                <a:close/>
              </a:path>
            </a:pathLst>
          </a:custGeom>
          <a:solidFill>
            <a:srgbClr val="00FF00"/>
          </a:solidFill>
          <a:ln w="11113">
            <a:solidFill>
              <a:srgbClr val="00FF00"/>
            </a:solidFill>
            <a:prstDash val="solid"/>
            <a:round/>
            <a:headEnd/>
            <a:tailEnd/>
          </a:ln>
        </p:spPr>
        <p:txBody>
          <a:bodyPr/>
          <a:lstStyle/>
          <a:p>
            <a:endParaRPr lang="en-US"/>
          </a:p>
        </p:txBody>
      </p:sp>
      <p:sp>
        <p:nvSpPr>
          <p:cNvPr id="320549" name="Line 36">
            <a:extLst>
              <a:ext uri="{FF2B5EF4-FFF2-40B4-BE49-F238E27FC236}">
                <a16:creationId xmlns:a16="http://schemas.microsoft.com/office/drawing/2014/main" id="{D0AEB2C5-3725-09AC-4A85-AD98408590D1}"/>
              </a:ext>
            </a:extLst>
          </p:cNvPr>
          <p:cNvSpPr>
            <a:spLocks noChangeShapeType="1"/>
          </p:cNvSpPr>
          <p:nvPr/>
        </p:nvSpPr>
        <p:spPr bwMode="auto">
          <a:xfrm>
            <a:off x="2097088" y="5516563"/>
            <a:ext cx="111125" cy="0"/>
          </a:xfrm>
          <a:prstGeom prst="line">
            <a:avLst/>
          </a:prstGeom>
          <a:noFill/>
          <a:ln w="11113">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0550" name="Line 37">
            <a:extLst>
              <a:ext uri="{FF2B5EF4-FFF2-40B4-BE49-F238E27FC236}">
                <a16:creationId xmlns:a16="http://schemas.microsoft.com/office/drawing/2014/main" id="{E8E5A1AE-D127-D417-BA30-E426B896E7F4}"/>
              </a:ext>
            </a:extLst>
          </p:cNvPr>
          <p:cNvSpPr>
            <a:spLocks noChangeShapeType="1"/>
          </p:cNvSpPr>
          <p:nvPr/>
        </p:nvSpPr>
        <p:spPr bwMode="auto">
          <a:xfrm>
            <a:off x="2097088" y="5516563"/>
            <a:ext cx="111125" cy="0"/>
          </a:xfrm>
          <a:prstGeom prst="line">
            <a:avLst/>
          </a:prstGeom>
          <a:noFill/>
          <a:ln w="11113">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0551" name="Freeform 38">
            <a:extLst>
              <a:ext uri="{FF2B5EF4-FFF2-40B4-BE49-F238E27FC236}">
                <a16:creationId xmlns:a16="http://schemas.microsoft.com/office/drawing/2014/main" id="{5B11BD80-1A81-E029-E2B4-344CAE8CF025}"/>
              </a:ext>
            </a:extLst>
          </p:cNvPr>
          <p:cNvSpPr>
            <a:spLocks/>
          </p:cNvSpPr>
          <p:nvPr/>
        </p:nvSpPr>
        <p:spPr bwMode="auto">
          <a:xfrm>
            <a:off x="2105025" y="5489575"/>
            <a:ext cx="93663" cy="80963"/>
          </a:xfrm>
          <a:custGeom>
            <a:avLst/>
            <a:gdLst>
              <a:gd name="T0" fmla="*/ 2147483646 w 59"/>
              <a:gd name="T1" fmla="*/ 2147483646 h 51"/>
              <a:gd name="T2" fmla="*/ 2147483646 w 59"/>
              <a:gd name="T3" fmla="*/ 0 h 51"/>
              <a:gd name="T4" fmla="*/ 0 w 59"/>
              <a:gd name="T5" fmla="*/ 0 h 51"/>
              <a:gd name="T6" fmla="*/ 2147483646 w 59"/>
              <a:gd name="T7" fmla="*/ 2147483646 h 5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59" h="51">
                <a:moveTo>
                  <a:pt x="30" y="51"/>
                </a:moveTo>
                <a:lnTo>
                  <a:pt x="59" y="0"/>
                </a:lnTo>
                <a:lnTo>
                  <a:pt x="0" y="0"/>
                </a:lnTo>
                <a:lnTo>
                  <a:pt x="30" y="51"/>
                </a:lnTo>
                <a:close/>
              </a:path>
            </a:pathLst>
          </a:custGeom>
          <a:solidFill>
            <a:srgbClr val="00FF00"/>
          </a:solidFill>
          <a:ln w="11113">
            <a:solidFill>
              <a:srgbClr val="00FF00"/>
            </a:solidFill>
            <a:prstDash val="solid"/>
            <a:round/>
            <a:headEnd/>
            <a:tailEnd/>
          </a:ln>
        </p:spPr>
        <p:txBody>
          <a:bodyPr/>
          <a:lstStyle/>
          <a:p>
            <a:endParaRPr lang="en-US"/>
          </a:p>
        </p:txBody>
      </p:sp>
      <p:sp>
        <p:nvSpPr>
          <p:cNvPr id="320552" name="Line 39">
            <a:extLst>
              <a:ext uri="{FF2B5EF4-FFF2-40B4-BE49-F238E27FC236}">
                <a16:creationId xmlns:a16="http://schemas.microsoft.com/office/drawing/2014/main" id="{05631A74-48A5-744A-0217-67439200ED1B}"/>
              </a:ext>
            </a:extLst>
          </p:cNvPr>
          <p:cNvSpPr>
            <a:spLocks noChangeShapeType="1"/>
          </p:cNvSpPr>
          <p:nvPr/>
        </p:nvSpPr>
        <p:spPr bwMode="auto">
          <a:xfrm flipV="1">
            <a:off x="869950" y="2379663"/>
            <a:ext cx="0" cy="239712"/>
          </a:xfrm>
          <a:prstGeom prst="line">
            <a:avLst/>
          </a:prstGeom>
          <a:noFill/>
          <a:ln w="11113">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0553" name="Line 40">
            <a:extLst>
              <a:ext uri="{FF2B5EF4-FFF2-40B4-BE49-F238E27FC236}">
                <a16:creationId xmlns:a16="http://schemas.microsoft.com/office/drawing/2014/main" id="{E7FE57A7-5A5D-FC5B-6F5A-C164877E5B8E}"/>
              </a:ext>
            </a:extLst>
          </p:cNvPr>
          <p:cNvSpPr>
            <a:spLocks noChangeShapeType="1"/>
          </p:cNvSpPr>
          <p:nvPr/>
        </p:nvSpPr>
        <p:spPr bwMode="auto">
          <a:xfrm>
            <a:off x="815975" y="2379663"/>
            <a:ext cx="109538" cy="0"/>
          </a:xfrm>
          <a:prstGeom prst="line">
            <a:avLst/>
          </a:prstGeom>
          <a:noFill/>
          <a:ln w="11113">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0554" name="Line 41">
            <a:extLst>
              <a:ext uri="{FF2B5EF4-FFF2-40B4-BE49-F238E27FC236}">
                <a16:creationId xmlns:a16="http://schemas.microsoft.com/office/drawing/2014/main" id="{3EFC6D90-5D32-91E3-55D4-C1CF5863ED99}"/>
              </a:ext>
            </a:extLst>
          </p:cNvPr>
          <p:cNvSpPr>
            <a:spLocks noChangeShapeType="1"/>
          </p:cNvSpPr>
          <p:nvPr/>
        </p:nvSpPr>
        <p:spPr bwMode="auto">
          <a:xfrm>
            <a:off x="869950" y="2619375"/>
            <a:ext cx="0" cy="238125"/>
          </a:xfrm>
          <a:prstGeom prst="line">
            <a:avLst/>
          </a:prstGeom>
          <a:noFill/>
          <a:ln w="11113">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0555" name="Line 42">
            <a:extLst>
              <a:ext uri="{FF2B5EF4-FFF2-40B4-BE49-F238E27FC236}">
                <a16:creationId xmlns:a16="http://schemas.microsoft.com/office/drawing/2014/main" id="{1A66C005-8A54-A1C7-1466-03BE19AD50E3}"/>
              </a:ext>
            </a:extLst>
          </p:cNvPr>
          <p:cNvSpPr>
            <a:spLocks noChangeShapeType="1"/>
          </p:cNvSpPr>
          <p:nvPr/>
        </p:nvSpPr>
        <p:spPr bwMode="auto">
          <a:xfrm>
            <a:off x="815975" y="2857500"/>
            <a:ext cx="109538" cy="0"/>
          </a:xfrm>
          <a:prstGeom prst="line">
            <a:avLst/>
          </a:prstGeom>
          <a:noFill/>
          <a:ln w="11113">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0556" name="Freeform 43">
            <a:extLst>
              <a:ext uri="{FF2B5EF4-FFF2-40B4-BE49-F238E27FC236}">
                <a16:creationId xmlns:a16="http://schemas.microsoft.com/office/drawing/2014/main" id="{A603238A-367C-2C37-5052-315770B808BF}"/>
              </a:ext>
            </a:extLst>
          </p:cNvPr>
          <p:cNvSpPr>
            <a:spLocks/>
          </p:cNvSpPr>
          <p:nvPr/>
        </p:nvSpPr>
        <p:spPr bwMode="auto">
          <a:xfrm>
            <a:off x="823913" y="2563813"/>
            <a:ext cx="93662" cy="80962"/>
          </a:xfrm>
          <a:custGeom>
            <a:avLst/>
            <a:gdLst>
              <a:gd name="T0" fmla="*/ 2147483646 w 59"/>
              <a:gd name="T1" fmla="*/ 0 h 51"/>
              <a:gd name="T2" fmla="*/ 0 w 59"/>
              <a:gd name="T3" fmla="*/ 2147483646 h 51"/>
              <a:gd name="T4" fmla="*/ 2147483646 w 59"/>
              <a:gd name="T5" fmla="*/ 2147483646 h 51"/>
              <a:gd name="T6" fmla="*/ 2147483646 w 59"/>
              <a:gd name="T7" fmla="*/ 0 h 5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59" h="51">
                <a:moveTo>
                  <a:pt x="29" y="0"/>
                </a:moveTo>
                <a:lnTo>
                  <a:pt x="0" y="51"/>
                </a:lnTo>
                <a:lnTo>
                  <a:pt x="59" y="51"/>
                </a:lnTo>
                <a:lnTo>
                  <a:pt x="29" y="0"/>
                </a:lnTo>
                <a:close/>
              </a:path>
            </a:pathLst>
          </a:custGeom>
          <a:solidFill>
            <a:srgbClr val="0000FF"/>
          </a:solidFill>
          <a:ln w="11113">
            <a:solidFill>
              <a:srgbClr val="0000FF"/>
            </a:solidFill>
            <a:prstDash val="solid"/>
            <a:round/>
            <a:headEnd/>
            <a:tailEnd/>
          </a:ln>
        </p:spPr>
        <p:txBody>
          <a:bodyPr/>
          <a:lstStyle/>
          <a:p>
            <a:endParaRPr lang="en-US"/>
          </a:p>
        </p:txBody>
      </p:sp>
      <p:sp>
        <p:nvSpPr>
          <p:cNvPr id="320557" name="Line 44">
            <a:extLst>
              <a:ext uri="{FF2B5EF4-FFF2-40B4-BE49-F238E27FC236}">
                <a16:creationId xmlns:a16="http://schemas.microsoft.com/office/drawing/2014/main" id="{60700153-C94A-FFF3-DE63-F160894C9EC5}"/>
              </a:ext>
            </a:extLst>
          </p:cNvPr>
          <p:cNvSpPr>
            <a:spLocks noChangeShapeType="1"/>
          </p:cNvSpPr>
          <p:nvPr/>
        </p:nvSpPr>
        <p:spPr bwMode="auto">
          <a:xfrm flipV="1">
            <a:off x="2152650" y="3311525"/>
            <a:ext cx="0" cy="298450"/>
          </a:xfrm>
          <a:prstGeom prst="line">
            <a:avLst/>
          </a:prstGeom>
          <a:noFill/>
          <a:ln w="11113">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0558" name="Line 45">
            <a:extLst>
              <a:ext uri="{FF2B5EF4-FFF2-40B4-BE49-F238E27FC236}">
                <a16:creationId xmlns:a16="http://schemas.microsoft.com/office/drawing/2014/main" id="{14E95D14-952B-FE44-CA40-2F1EBECD4C97}"/>
              </a:ext>
            </a:extLst>
          </p:cNvPr>
          <p:cNvSpPr>
            <a:spLocks noChangeShapeType="1"/>
          </p:cNvSpPr>
          <p:nvPr/>
        </p:nvSpPr>
        <p:spPr bwMode="auto">
          <a:xfrm>
            <a:off x="2097088" y="3311525"/>
            <a:ext cx="111125" cy="0"/>
          </a:xfrm>
          <a:prstGeom prst="line">
            <a:avLst/>
          </a:prstGeom>
          <a:noFill/>
          <a:ln w="11113">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0559" name="Line 46">
            <a:extLst>
              <a:ext uri="{FF2B5EF4-FFF2-40B4-BE49-F238E27FC236}">
                <a16:creationId xmlns:a16="http://schemas.microsoft.com/office/drawing/2014/main" id="{ECB75A3C-7C11-5929-EA28-3F4120464FD8}"/>
              </a:ext>
            </a:extLst>
          </p:cNvPr>
          <p:cNvSpPr>
            <a:spLocks noChangeShapeType="1"/>
          </p:cNvSpPr>
          <p:nvPr/>
        </p:nvSpPr>
        <p:spPr bwMode="auto">
          <a:xfrm>
            <a:off x="2152650" y="3609975"/>
            <a:ext cx="0" cy="300038"/>
          </a:xfrm>
          <a:prstGeom prst="line">
            <a:avLst/>
          </a:prstGeom>
          <a:noFill/>
          <a:ln w="11113">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0560" name="Line 47">
            <a:extLst>
              <a:ext uri="{FF2B5EF4-FFF2-40B4-BE49-F238E27FC236}">
                <a16:creationId xmlns:a16="http://schemas.microsoft.com/office/drawing/2014/main" id="{73251A9A-D36F-6EA4-68E7-AD54B8037FB0}"/>
              </a:ext>
            </a:extLst>
          </p:cNvPr>
          <p:cNvSpPr>
            <a:spLocks noChangeShapeType="1"/>
          </p:cNvSpPr>
          <p:nvPr/>
        </p:nvSpPr>
        <p:spPr bwMode="auto">
          <a:xfrm>
            <a:off x="2097088" y="3910013"/>
            <a:ext cx="111125" cy="0"/>
          </a:xfrm>
          <a:prstGeom prst="line">
            <a:avLst/>
          </a:prstGeom>
          <a:noFill/>
          <a:ln w="11113">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0561" name="Freeform 48">
            <a:extLst>
              <a:ext uri="{FF2B5EF4-FFF2-40B4-BE49-F238E27FC236}">
                <a16:creationId xmlns:a16="http://schemas.microsoft.com/office/drawing/2014/main" id="{2283E5CB-25CF-B678-85A4-0EB2437621D4}"/>
              </a:ext>
            </a:extLst>
          </p:cNvPr>
          <p:cNvSpPr>
            <a:spLocks/>
          </p:cNvSpPr>
          <p:nvPr/>
        </p:nvSpPr>
        <p:spPr bwMode="auto">
          <a:xfrm>
            <a:off x="2106613" y="3556000"/>
            <a:ext cx="92075" cy="80963"/>
          </a:xfrm>
          <a:custGeom>
            <a:avLst/>
            <a:gdLst>
              <a:gd name="T0" fmla="*/ 2147483646 w 58"/>
              <a:gd name="T1" fmla="*/ 0 h 51"/>
              <a:gd name="T2" fmla="*/ 0 w 58"/>
              <a:gd name="T3" fmla="*/ 2147483646 h 51"/>
              <a:gd name="T4" fmla="*/ 2147483646 w 58"/>
              <a:gd name="T5" fmla="*/ 2147483646 h 51"/>
              <a:gd name="T6" fmla="*/ 2147483646 w 58"/>
              <a:gd name="T7" fmla="*/ 0 h 5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58" h="51">
                <a:moveTo>
                  <a:pt x="29" y="0"/>
                </a:moveTo>
                <a:lnTo>
                  <a:pt x="0" y="51"/>
                </a:lnTo>
                <a:lnTo>
                  <a:pt x="58" y="51"/>
                </a:lnTo>
                <a:lnTo>
                  <a:pt x="29" y="0"/>
                </a:lnTo>
                <a:close/>
              </a:path>
            </a:pathLst>
          </a:custGeom>
          <a:solidFill>
            <a:srgbClr val="0000FF"/>
          </a:solidFill>
          <a:ln w="11113">
            <a:solidFill>
              <a:srgbClr val="0000FF"/>
            </a:solidFill>
            <a:prstDash val="solid"/>
            <a:round/>
            <a:headEnd/>
            <a:tailEnd/>
          </a:ln>
        </p:spPr>
        <p:txBody>
          <a:bodyPr/>
          <a:lstStyle/>
          <a:p>
            <a:endParaRPr lang="en-US"/>
          </a:p>
        </p:txBody>
      </p:sp>
      <p:sp>
        <p:nvSpPr>
          <p:cNvPr id="320562" name="Rectangle 49">
            <a:extLst>
              <a:ext uri="{FF2B5EF4-FFF2-40B4-BE49-F238E27FC236}">
                <a16:creationId xmlns:a16="http://schemas.microsoft.com/office/drawing/2014/main" id="{973BF586-2A9B-180A-FA35-3D9A651470D7}"/>
              </a:ext>
            </a:extLst>
          </p:cNvPr>
          <p:cNvSpPr>
            <a:spLocks noChangeArrowheads="1"/>
          </p:cNvSpPr>
          <p:nvPr/>
        </p:nvSpPr>
        <p:spPr bwMode="auto">
          <a:xfrm>
            <a:off x="3160713" y="1808163"/>
            <a:ext cx="1069975" cy="503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fr-CA" altLang="en-US" sz="3300" b="1">
                <a:solidFill>
                  <a:srgbClr val="000000"/>
                </a:solidFill>
                <a:latin typeface="Arial" panose="020B0604020202020204" pitchFamily="34" charset="0"/>
                <a:cs typeface="Arial" panose="020B0604020202020204" pitchFamily="34" charset="0"/>
              </a:rPr>
              <a:t>line 6</a:t>
            </a:r>
            <a:endParaRPr lang="fr-CA" altLang="en-US" sz="3600" b="1">
              <a:latin typeface="Arial" panose="020B0604020202020204" pitchFamily="34" charset="0"/>
              <a:cs typeface="Arial" panose="020B0604020202020204" pitchFamily="34" charset="0"/>
            </a:endParaRPr>
          </a:p>
        </p:txBody>
      </p:sp>
      <p:sp>
        <p:nvSpPr>
          <p:cNvPr id="320563" name="Line 50">
            <a:extLst>
              <a:ext uri="{FF2B5EF4-FFF2-40B4-BE49-F238E27FC236}">
                <a16:creationId xmlns:a16="http://schemas.microsoft.com/office/drawing/2014/main" id="{CF666ABE-8F2F-D804-1008-1F1568CCCDB6}"/>
              </a:ext>
            </a:extLst>
          </p:cNvPr>
          <p:cNvSpPr>
            <a:spLocks noChangeShapeType="1"/>
          </p:cNvSpPr>
          <p:nvPr/>
        </p:nvSpPr>
        <p:spPr bwMode="auto">
          <a:xfrm>
            <a:off x="2925763" y="5516563"/>
            <a:ext cx="1536700" cy="0"/>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0564" name="Line 51">
            <a:extLst>
              <a:ext uri="{FF2B5EF4-FFF2-40B4-BE49-F238E27FC236}">
                <a16:creationId xmlns:a16="http://schemas.microsoft.com/office/drawing/2014/main" id="{FF0BD9D2-0A88-4519-1910-39596C849A09}"/>
              </a:ext>
            </a:extLst>
          </p:cNvPr>
          <p:cNvSpPr>
            <a:spLocks noChangeShapeType="1"/>
          </p:cNvSpPr>
          <p:nvPr/>
        </p:nvSpPr>
        <p:spPr bwMode="auto">
          <a:xfrm flipV="1">
            <a:off x="3052763" y="5516563"/>
            <a:ext cx="0" cy="55562"/>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0565" name="Line 52">
            <a:extLst>
              <a:ext uri="{FF2B5EF4-FFF2-40B4-BE49-F238E27FC236}">
                <a16:creationId xmlns:a16="http://schemas.microsoft.com/office/drawing/2014/main" id="{3A6826E0-713D-5F0A-C064-5B6B80B208AF}"/>
              </a:ext>
            </a:extLst>
          </p:cNvPr>
          <p:cNvSpPr>
            <a:spLocks noChangeShapeType="1"/>
          </p:cNvSpPr>
          <p:nvPr/>
        </p:nvSpPr>
        <p:spPr bwMode="auto">
          <a:xfrm flipV="1">
            <a:off x="4333875" y="5516563"/>
            <a:ext cx="0" cy="55562"/>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0566" name="Line 53">
            <a:extLst>
              <a:ext uri="{FF2B5EF4-FFF2-40B4-BE49-F238E27FC236}">
                <a16:creationId xmlns:a16="http://schemas.microsoft.com/office/drawing/2014/main" id="{4CA4C55D-4F3A-5730-5E4F-9F16ADF4AE05}"/>
              </a:ext>
            </a:extLst>
          </p:cNvPr>
          <p:cNvSpPr>
            <a:spLocks noChangeShapeType="1"/>
          </p:cNvSpPr>
          <p:nvPr/>
        </p:nvSpPr>
        <p:spPr bwMode="auto">
          <a:xfrm flipV="1">
            <a:off x="2925763" y="1663700"/>
            <a:ext cx="0" cy="3852863"/>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0567" name="Line 54">
            <a:extLst>
              <a:ext uri="{FF2B5EF4-FFF2-40B4-BE49-F238E27FC236}">
                <a16:creationId xmlns:a16="http://schemas.microsoft.com/office/drawing/2014/main" id="{EE0D0A4F-E6E5-CEA9-B6BD-8833D1F9AA20}"/>
              </a:ext>
            </a:extLst>
          </p:cNvPr>
          <p:cNvSpPr>
            <a:spLocks noChangeShapeType="1"/>
          </p:cNvSpPr>
          <p:nvPr/>
        </p:nvSpPr>
        <p:spPr bwMode="auto">
          <a:xfrm>
            <a:off x="2870200" y="5516563"/>
            <a:ext cx="55563" cy="0"/>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0568" name="Line 55">
            <a:extLst>
              <a:ext uri="{FF2B5EF4-FFF2-40B4-BE49-F238E27FC236}">
                <a16:creationId xmlns:a16="http://schemas.microsoft.com/office/drawing/2014/main" id="{D559102F-FB86-3A43-7606-3F60AEF89117}"/>
              </a:ext>
            </a:extLst>
          </p:cNvPr>
          <p:cNvSpPr>
            <a:spLocks noChangeShapeType="1"/>
          </p:cNvSpPr>
          <p:nvPr/>
        </p:nvSpPr>
        <p:spPr bwMode="auto">
          <a:xfrm>
            <a:off x="2870200" y="4659313"/>
            <a:ext cx="55563" cy="0"/>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0569" name="Line 56">
            <a:extLst>
              <a:ext uri="{FF2B5EF4-FFF2-40B4-BE49-F238E27FC236}">
                <a16:creationId xmlns:a16="http://schemas.microsoft.com/office/drawing/2014/main" id="{12EE5252-C2B7-A8F7-E8CE-1FD4BDEE3450}"/>
              </a:ext>
            </a:extLst>
          </p:cNvPr>
          <p:cNvSpPr>
            <a:spLocks noChangeShapeType="1"/>
          </p:cNvSpPr>
          <p:nvPr/>
        </p:nvSpPr>
        <p:spPr bwMode="auto">
          <a:xfrm>
            <a:off x="2870200" y="3803650"/>
            <a:ext cx="55563" cy="0"/>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0570" name="Line 57">
            <a:extLst>
              <a:ext uri="{FF2B5EF4-FFF2-40B4-BE49-F238E27FC236}">
                <a16:creationId xmlns:a16="http://schemas.microsoft.com/office/drawing/2014/main" id="{2A595D97-B005-35D6-31D9-6197C54E6BA7}"/>
              </a:ext>
            </a:extLst>
          </p:cNvPr>
          <p:cNvSpPr>
            <a:spLocks noChangeShapeType="1"/>
          </p:cNvSpPr>
          <p:nvPr/>
        </p:nvSpPr>
        <p:spPr bwMode="auto">
          <a:xfrm>
            <a:off x="2870200" y="2946400"/>
            <a:ext cx="55563" cy="0"/>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0571" name="Line 58">
            <a:extLst>
              <a:ext uri="{FF2B5EF4-FFF2-40B4-BE49-F238E27FC236}">
                <a16:creationId xmlns:a16="http://schemas.microsoft.com/office/drawing/2014/main" id="{2AF60F46-72EA-20A7-E639-E9C12C0C4C7F}"/>
              </a:ext>
            </a:extLst>
          </p:cNvPr>
          <p:cNvSpPr>
            <a:spLocks noChangeShapeType="1"/>
          </p:cNvSpPr>
          <p:nvPr/>
        </p:nvSpPr>
        <p:spPr bwMode="auto">
          <a:xfrm>
            <a:off x="2870200" y="2090738"/>
            <a:ext cx="55563" cy="0"/>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0572" name="Rectangle 59">
            <a:extLst>
              <a:ext uri="{FF2B5EF4-FFF2-40B4-BE49-F238E27FC236}">
                <a16:creationId xmlns:a16="http://schemas.microsoft.com/office/drawing/2014/main" id="{8642E637-AF3A-EAC1-C961-DD4BF94A92AE}"/>
              </a:ext>
            </a:extLst>
          </p:cNvPr>
          <p:cNvSpPr>
            <a:spLocks noChangeArrowheads="1"/>
          </p:cNvSpPr>
          <p:nvPr/>
        </p:nvSpPr>
        <p:spPr bwMode="auto">
          <a:xfrm>
            <a:off x="2587625" y="5430838"/>
            <a:ext cx="211138" cy="182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fr-CA" altLang="en-US" sz="1200">
                <a:solidFill>
                  <a:srgbClr val="000000"/>
                </a:solidFill>
                <a:latin typeface="Arial" panose="020B0604020202020204" pitchFamily="34" charset="0"/>
                <a:cs typeface="Arial" panose="020B0604020202020204" pitchFamily="34" charset="0"/>
              </a:rPr>
              <a:t>0.0</a:t>
            </a:r>
            <a:endParaRPr lang="fr-CA" altLang="en-US" sz="1800">
              <a:latin typeface="Arial" panose="020B0604020202020204" pitchFamily="34" charset="0"/>
              <a:cs typeface="Arial" panose="020B0604020202020204" pitchFamily="34" charset="0"/>
            </a:endParaRPr>
          </a:p>
        </p:txBody>
      </p:sp>
      <p:sp>
        <p:nvSpPr>
          <p:cNvPr id="320573" name="Rectangle 60">
            <a:extLst>
              <a:ext uri="{FF2B5EF4-FFF2-40B4-BE49-F238E27FC236}">
                <a16:creationId xmlns:a16="http://schemas.microsoft.com/office/drawing/2014/main" id="{CA8993BF-9BB3-EC94-21AC-7D784A3A266C}"/>
              </a:ext>
            </a:extLst>
          </p:cNvPr>
          <p:cNvSpPr>
            <a:spLocks noChangeArrowheads="1"/>
          </p:cNvSpPr>
          <p:nvPr/>
        </p:nvSpPr>
        <p:spPr bwMode="auto">
          <a:xfrm>
            <a:off x="2587625" y="4573588"/>
            <a:ext cx="211138" cy="182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fr-CA" altLang="en-US" sz="1200">
                <a:solidFill>
                  <a:srgbClr val="000000"/>
                </a:solidFill>
                <a:latin typeface="Arial" panose="020B0604020202020204" pitchFamily="34" charset="0"/>
                <a:cs typeface="Arial" panose="020B0604020202020204" pitchFamily="34" charset="0"/>
              </a:rPr>
              <a:t>0.2</a:t>
            </a:r>
            <a:endParaRPr lang="fr-CA" altLang="en-US" sz="1800">
              <a:latin typeface="Arial" panose="020B0604020202020204" pitchFamily="34" charset="0"/>
              <a:cs typeface="Arial" panose="020B0604020202020204" pitchFamily="34" charset="0"/>
            </a:endParaRPr>
          </a:p>
        </p:txBody>
      </p:sp>
      <p:sp>
        <p:nvSpPr>
          <p:cNvPr id="320574" name="Rectangle 61">
            <a:extLst>
              <a:ext uri="{FF2B5EF4-FFF2-40B4-BE49-F238E27FC236}">
                <a16:creationId xmlns:a16="http://schemas.microsoft.com/office/drawing/2014/main" id="{9EC93B38-F5C6-0CA2-D484-BBA5118A4095}"/>
              </a:ext>
            </a:extLst>
          </p:cNvPr>
          <p:cNvSpPr>
            <a:spLocks noChangeArrowheads="1"/>
          </p:cNvSpPr>
          <p:nvPr/>
        </p:nvSpPr>
        <p:spPr bwMode="auto">
          <a:xfrm>
            <a:off x="2587625" y="3717925"/>
            <a:ext cx="211138" cy="182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fr-CA" altLang="en-US" sz="1200">
                <a:solidFill>
                  <a:srgbClr val="000000"/>
                </a:solidFill>
                <a:latin typeface="Arial" panose="020B0604020202020204" pitchFamily="34" charset="0"/>
                <a:cs typeface="Arial" panose="020B0604020202020204" pitchFamily="34" charset="0"/>
              </a:rPr>
              <a:t>0.4</a:t>
            </a:r>
            <a:endParaRPr lang="fr-CA" altLang="en-US" sz="1800">
              <a:latin typeface="Arial" panose="020B0604020202020204" pitchFamily="34" charset="0"/>
              <a:cs typeface="Arial" panose="020B0604020202020204" pitchFamily="34" charset="0"/>
            </a:endParaRPr>
          </a:p>
        </p:txBody>
      </p:sp>
      <p:sp>
        <p:nvSpPr>
          <p:cNvPr id="320575" name="Rectangle 62">
            <a:extLst>
              <a:ext uri="{FF2B5EF4-FFF2-40B4-BE49-F238E27FC236}">
                <a16:creationId xmlns:a16="http://schemas.microsoft.com/office/drawing/2014/main" id="{6E4E23C1-F19D-510A-4968-9ADFC98F8688}"/>
              </a:ext>
            </a:extLst>
          </p:cNvPr>
          <p:cNvSpPr>
            <a:spLocks noChangeArrowheads="1"/>
          </p:cNvSpPr>
          <p:nvPr/>
        </p:nvSpPr>
        <p:spPr bwMode="auto">
          <a:xfrm>
            <a:off x="2587625" y="2860675"/>
            <a:ext cx="211138" cy="182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fr-CA" altLang="en-US" sz="1200">
                <a:solidFill>
                  <a:srgbClr val="000000"/>
                </a:solidFill>
                <a:latin typeface="Arial" panose="020B0604020202020204" pitchFamily="34" charset="0"/>
                <a:cs typeface="Arial" panose="020B0604020202020204" pitchFamily="34" charset="0"/>
              </a:rPr>
              <a:t>0.6</a:t>
            </a:r>
            <a:endParaRPr lang="fr-CA" altLang="en-US" sz="1800">
              <a:latin typeface="Arial" panose="020B0604020202020204" pitchFamily="34" charset="0"/>
              <a:cs typeface="Arial" panose="020B0604020202020204" pitchFamily="34" charset="0"/>
            </a:endParaRPr>
          </a:p>
        </p:txBody>
      </p:sp>
      <p:sp>
        <p:nvSpPr>
          <p:cNvPr id="320576" name="Rectangle 63">
            <a:extLst>
              <a:ext uri="{FF2B5EF4-FFF2-40B4-BE49-F238E27FC236}">
                <a16:creationId xmlns:a16="http://schemas.microsoft.com/office/drawing/2014/main" id="{35F091EE-F738-BF43-F19B-574A5E651256}"/>
              </a:ext>
            </a:extLst>
          </p:cNvPr>
          <p:cNvSpPr>
            <a:spLocks noChangeArrowheads="1"/>
          </p:cNvSpPr>
          <p:nvPr/>
        </p:nvSpPr>
        <p:spPr bwMode="auto">
          <a:xfrm>
            <a:off x="2587625" y="2005013"/>
            <a:ext cx="211138" cy="182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fr-CA" altLang="en-US" sz="1200">
                <a:solidFill>
                  <a:srgbClr val="000000"/>
                </a:solidFill>
                <a:latin typeface="Arial" panose="020B0604020202020204" pitchFamily="34" charset="0"/>
                <a:cs typeface="Arial" panose="020B0604020202020204" pitchFamily="34" charset="0"/>
              </a:rPr>
              <a:t>0.8</a:t>
            </a:r>
            <a:endParaRPr lang="fr-CA" altLang="en-US" sz="1800">
              <a:latin typeface="Arial" panose="020B0604020202020204" pitchFamily="34" charset="0"/>
              <a:cs typeface="Arial" panose="020B0604020202020204" pitchFamily="34" charset="0"/>
            </a:endParaRPr>
          </a:p>
        </p:txBody>
      </p:sp>
      <p:sp>
        <p:nvSpPr>
          <p:cNvPr id="320577" name="Line 64">
            <a:extLst>
              <a:ext uri="{FF2B5EF4-FFF2-40B4-BE49-F238E27FC236}">
                <a16:creationId xmlns:a16="http://schemas.microsoft.com/office/drawing/2014/main" id="{6A26F710-CAA7-F5D9-2A1C-C52A52579B61}"/>
              </a:ext>
            </a:extLst>
          </p:cNvPr>
          <p:cNvSpPr>
            <a:spLocks noChangeShapeType="1"/>
          </p:cNvSpPr>
          <p:nvPr/>
        </p:nvSpPr>
        <p:spPr bwMode="auto">
          <a:xfrm>
            <a:off x="3052763" y="5289550"/>
            <a:ext cx="1281112" cy="112713"/>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0578" name="Line 65">
            <a:extLst>
              <a:ext uri="{FF2B5EF4-FFF2-40B4-BE49-F238E27FC236}">
                <a16:creationId xmlns:a16="http://schemas.microsoft.com/office/drawing/2014/main" id="{191803EF-5FDC-4DA1-EE4B-DD6EEE1E0025}"/>
              </a:ext>
            </a:extLst>
          </p:cNvPr>
          <p:cNvSpPr>
            <a:spLocks noChangeShapeType="1"/>
          </p:cNvSpPr>
          <p:nvPr/>
        </p:nvSpPr>
        <p:spPr bwMode="auto">
          <a:xfrm>
            <a:off x="3052763" y="5516563"/>
            <a:ext cx="1281112" cy="0"/>
          </a:xfrm>
          <a:prstGeom prst="line">
            <a:avLst/>
          </a:prstGeom>
          <a:noFill/>
          <a:ln w="11113">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0579" name="Line 66">
            <a:extLst>
              <a:ext uri="{FF2B5EF4-FFF2-40B4-BE49-F238E27FC236}">
                <a16:creationId xmlns:a16="http://schemas.microsoft.com/office/drawing/2014/main" id="{C3E70E99-83AE-DC62-1DA0-7E932BACD61E}"/>
              </a:ext>
            </a:extLst>
          </p:cNvPr>
          <p:cNvSpPr>
            <a:spLocks noChangeShapeType="1"/>
          </p:cNvSpPr>
          <p:nvPr/>
        </p:nvSpPr>
        <p:spPr bwMode="auto">
          <a:xfrm>
            <a:off x="3052763" y="2887663"/>
            <a:ext cx="1281112" cy="79375"/>
          </a:xfrm>
          <a:prstGeom prst="line">
            <a:avLst/>
          </a:prstGeom>
          <a:noFill/>
          <a:ln w="11113">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0580" name="Line 67">
            <a:extLst>
              <a:ext uri="{FF2B5EF4-FFF2-40B4-BE49-F238E27FC236}">
                <a16:creationId xmlns:a16="http://schemas.microsoft.com/office/drawing/2014/main" id="{B3B7211C-2106-8C0A-BAB8-55CBFD7FDE9E}"/>
              </a:ext>
            </a:extLst>
          </p:cNvPr>
          <p:cNvSpPr>
            <a:spLocks noChangeShapeType="1"/>
          </p:cNvSpPr>
          <p:nvPr/>
        </p:nvSpPr>
        <p:spPr bwMode="auto">
          <a:xfrm flipV="1">
            <a:off x="3052763" y="5127625"/>
            <a:ext cx="0" cy="161925"/>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0581" name="Line 68">
            <a:extLst>
              <a:ext uri="{FF2B5EF4-FFF2-40B4-BE49-F238E27FC236}">
                <a16:creationId xmlns:a16="http://schemas.microsoft.com/office/drawing/2014/main" id="{B67A7296-D3AE-95E5-4587-CE003D0A1953}"/>
              </a:ext>
            </a:extLst>
          </p:cNvPr>
          <p:cNvSpPr>
            <a:spLocks noChangeShapeType="1"/>
          </p:cNvSpPr>
          <p:nvPr/>
        </p:nvSpPr>
        <p:spPr bwMode="auto">
          <a:xfrm>
            <a:off x="2998788" y="5127625"/>
            <a:ext cx="109537" cy="0"/>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0582" name="Line 69">
            <a:extLst>
              <a:ext uri="{FF2B5EF4-FFF2-40B4-BE49-F238E27FC236}">
                <a16:creationId xmlns:a16="http://schemas.microsoft.com/office/drawing/2014/main" id="{C12001DB-9F5D-C30E-AD88-BB11F6CBAB7D}"/>
              </a:ext>
            </a:extLst>
          </p:cNvPr>
          <p:cNvSpPr>
            <a:spLocks noChangeShapeType="1"/>
          </p:cNvSpPr>
          <p:nvPr/>
        </p:nvSpPr>
        <p:spPr bwMode="auto">
          <a:xfrm>
            <a:off x="3052763" y="5289550"/>
            <a:ext cx="0" cy="163513"/>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0583" name="Line 70">
            <a:extLst>
              <a:ext uri="{FF2B5EF4-FFF2-40B4-BE49-F238E27FC236}">
                <a16:creationId xmlns:a16="http://schemas.microsoft.com/office/drawing/2014/main" id="{F4B65E8D-9892-42F0-B8D9-AB4A9A99D78E}"/>
              </a:ext>
            </a:extLst>
          </p:cNvPr>
          <p:cNvSpPr>
            <a:spLocks noChangeShapeType="1"/>
          </p:cNvSpPr>
          <p:nvPr/>
        </p:nvSpPr>
        <p:spPr bwMode="auto">
          <a:xfrm>
            <a:off x="2998788" y="5453063"/>
            <a:ext cx="109537" cy="0"/>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0584" name="Oval 71">
            <a:extLst>
              <a:ext uri="{FF2B5EF4-FFF2-40B4-BE49-F238E27FC236}">
                <a16:creationId xmlns:a16="http://schemas.microsoft.com/office/drawing/2014/main" id="{54B79FCD-EE0F-2430-0EA5-6932C290D9A5}"/>
              </a:ext>
            </a:extLst>
          </p:cNvPr>
          <p:cNvSpPr>
            <a:spLocks noChangeArrowheads="1"/>
          </p:cNvSpPr>
          <p:nvPr/>
        </p:nvSpPr>
        <p:spPr bwMode="auto">
          <a:xfrm>
            <a:off x="3011488" y="5248275"/>
            <a:ext cx="80962" cy="80963"/>
          </a:xfrm>
          <a:prstGeom prst="ellipse">
            <a:avLst/>
          </a:prstGeom>
          <a:solidFill>
            <a:srgbClr val="000000"/>
          </a:solidFill>
          <a:ln w="11113">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320585" name="Line 72">
            <a:extLst>
              <a:ext uri="{FF2B5EF4-FFF2-40B4-BE49-F238E27FC236}">
                <a16:creationId xmlns:a16="http://schemas.microsoft.com/office/drawing/2014/main" id="{1FEBFEC7-5137-FBED-C774-363D4273D54A}"/>
              </a:ext>
            </a:extLst>
          </p:cNvPr>
          <p:cNvSpPr>
            <a:spLocks noChangeShapeType="1"/>
          </p:cNvSpPr>
          <p:nvPr/>
        </p:nvSpPr>
        <p:spPr bwMode="auto">
          <a:xfrm flipV="1">
            <a:off x="4333875" y="5273675"/>
            <a:ext cx="0" cy="128588"/>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0586" name="Line 73">
            <a:extLst>
              <a:ext uri="{FF2B5EF4-FFF2-40B4-BE49-F238E27FC236}">
                <a16:creationId xmlns:a16="http://schemas.microsoft.com/office/drawing/2014/main" id="{6AACD86F-89BF-F8CA-D5C3-DAB7869B6E24}"/>
              </a:ext>
            </a:extLst>
          </p:cNvPr>
          <p:cNvSpPr>
            <a:spLocks noChangeShapeType="1"/>
          </p:cNvSpPr>
          <p:nvPr/>
        </p:nvSpPr>
        <p:spPr bwMode="auto">
          <a:xfrm>
            <a:off x="4279900" y="5273675"/>
            <a:ext cx="109538" cy="0"/>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0587" name="Line 74">
            <a:extLst>
              <a:ext uri="{FF2B5EF4-FFF2-40B4-BE49-F238E27FC236}">
                <a16:creationId xmlns:a16="http://schemas.microsoft.com/office/drawing/2014/main" id="{0C249B2D-41DA-C598-5AAE-BE439EC4FEA7}"/>
              </a:ext>
            </a:extLst>
          </p:cNvPr>
          <p:cNvSpPr>
            <a:spLocks noChangeShapeType="1"/>
          </p:cNvSpPr>
          <p:nvPr/>
        </p:nvSpPr>
        <p:spPr bwMode="auto">
          <a:xfrm>
            <a:off x="4333875" y="5402263"/>
            <a:ext cx="0" cy="114300"/>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0588" name="Oval 75">
            <a:extLst>
              <a:ext uri="{FF2B5EF4-FFF2-40B4-BE49-F238E27FC236}">
                <a16:creationId xmlns:a16="http://schemas.microsoft.com/office/drawing/2014/main" id="{E3AC30C6-F45E-1A5F-9295-02C811079D91}"/>
              </a:ext>
            </a:extLst>
          </p:cNvPr>
          <p:cNvSpPr>
            <a:spLocks noChangeArrowheads="1"/>
          </p:cNvSpPr>
          <p:nvPr/>
        </p:nvSpPr>
        <p:spPr bwMode="auto">
          <a:xfrm>
            <a:off x="4294188" y="5360988"/>
            <a:ext cx="79375" cy="82550"/>
          </a:xfrm>
          <a:prstGeom prst="ellipse">
            <a:avLst/>
          </a:prstGeom>
          <a:solidFill>
            <a:srgbClr val="000000"/>
          </a:solidFill>
          <a:ln w="11113">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grpSp>
        <p:nvGrpSpPr>
          <p:cNvPr id="320589" name="Group 76">
            <a:extLst>
              <a:ext uri="{FF2B5EF4-FFF2-40B4-BE49-F238E27FC236}">
                <a16:creationId xmlns:a16="http://schemas.microsoft.com/office/drawing/2014/main" id="{281E5F38-E8BC-B40C-E049-CEE5295AC5BE}"/>
              </a:ext>
            </a:extLst>
          </p:cNvPr>
          <p:cNvGrpSpPr>
            <a:grpSpLocks/>
          </p:cNvGrpSpPr>
          <p:nvPr/>
        </p:nvGrpSpPr>
        <p:grpSpPr bwMode="auto">
          <a:xfrm>
            <a:off x="2998788" y="4179888"/>
            <a:ext cx="1390650" cy="1087437"/>
            <a:chOff x="1859" y="2633"/>
            <a:chExt cx="876" cy="685"/>
          </a:xfrm>
        </p:grpSpPr>
        <p:sp>
          <p:nvSpPr>
            <p:cNvPr id="320754" name="Line 77">
              <a:extLst>
                <a:ext uri="{FF2B5EF4-FFF2-40B4-BE49-F238E27FC236}">
                  <a16:creationId xmlns:a16="http://schemas.microsoft.com/office/drawing/2014/main" id="{CB71C464-79C9-6CD8-D733-025563402E61}"/>
                </a:ext>
              </a:extLst>
            </p:cNvPr>
            <p:cNvSpPr>
              <a:spLocks noChangeShapeType="1"/>
            </p:cNvSpPr>
            <p:nvPr/>
          </p:nvSpPr>
          <p:spPr bwMode="auto">
            <a:xfrm>
              <a:off x="1893" y="2905"/>
              <a:ext cx="807" cy="135"/>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0755" name="Line 78">
              <a:extLst>
                <a:ext uri="{FF2B5EF4-FFF2-40B4-BE49-F238E27FC236}">
                  <a16:creationId xmlns:a16="http://schemas.microsoft.com/office/drawing/2014/main" id="{42B0CE57-C33D-E0CB-3FA4-663D181C9F03}"/>
                </a:ext>
              </a:extLst>
            </p:cNvPr>
            <p:cNvSpPr>
              <a:spLocks noChangeShapeType="1"/>
            </p:cNvSpPr>
            <p:nvPr/>
          </p:nvSpPr>
          <p:spPr bwMode="auto">
            <a:xfrm flipV="1">
              <a:off x="1893" y="2633"/>
              <a:ext cx="0" cy="272"/>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0756" name="Line 79">
              <a:extLst>
                <a:ext uri="{FF2B5EF4-FFF2-40B4-BE49-F238E27FC236}">
                  <a16:creationId xmlns:a16="http://schemas.microsoft.com/office/drawing/2014/main" id="{4BFBE2CF-6AA3-61A9-EB9B-967AFCCF1F84}"/>
                </a:ext>
              </a:extLst>
            </p:cNvPr>
            <p:cNvSpPr>
              <a:spLocks noChangeShapeType="1"/>
            </p:cNvSpPr>
            <p:nvPr/>
          </p:nvSpPr>
          <p:spPr bwMode="auto">
            <a:xfrm>
              <a:off x="1859" y="2633"/>
              <a:ext cx="69" cy="0"/>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0757" name="Line 80">
              <a:extLst>
                <a:ext uri="{FF2B5EF4-FFF2-40B4-BE49-F238E27FC236}">
                  <a16:creationId xmlns:a16="http://schemas.microsoft.com/office/drawing/2014/main" id="{A7DBA71F-1DCE-4970-176A-9A771AC0238C}"/>
                </a:ext>
              </a:extLst>
            </p:cNvPr>
            <p:cNvSpPr>
              <a:spLocks noChangeShapeType="1"/>
            </p:cNvSpPr>
            <p:nvPr/>
          </p:nvSpPr>
          <p:spPr bwMode="auto">
            <a:xfrm>
              <a:off x="1893" y="2905"/>
              <a:ext cx="0" cy="272"/>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0758" name="Line 81">
              <a:extLst>
                <a:ext uri="{FF2B5EF4-FFF2-40B4-BE49-F238E27FC236}">
                  <a16:creationId xmlns:a16="http://schemas.microsoft.com/office/drawing/2014/main" id="{9728CDB0-16E8-B2EF-7A2D-489ECFD77405}"/>
                </a:ext>
              </a:extLst>
            </p:cNvPr>
            <p:cNvSpPr>
              <a:spLocks noChangeShapeType="1"/>
            </p:cNvSpPr>
            <p:nvPr/>
          </p:nvSpPr>
          <p:spPr bwMode="auto">
            <a:xfrm>
              <a:off x="1859" y="3177"/>
              <a:ext cx="69" cy="0"/>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0759" name="Oval 82">
              <a:extLst>
                <a:ext uri="{FF2B5EF4-FFF2-40B4-BE49-F238E27FC236}">
                  <a16:creationId xmlns:a16="http://schemas.microsoft.com/office/drawing/2014/main" id="{BCCC1686-B9D3-FE79-CBE6-2032F08F559B}"/>
                </a:ext>
              </a:extLst>
            </p:cNvPr>
            <p:cNvSpPr>
              <a:spLocks noChangeArrowheads="1"/>
            </p:cNvSpPr>
            <p:nvPr/>
          </p:nvSpPr>
          <p:spPr bwMode="auto">
            <a:xfrm>
              <a:off x="1867" y="2878"/>
              <a:ext cx="51" cy="52"/>
            </a:xfrm>
            <a:prstGeom prst="ellipse">
              <a:avLst/>
            </a:prstGeom>
            <a:solidFill>
              <a:srgbClr val="FF0000"/>
            </a:solidFill>
            <a:ln w="28575">
              <a:solidFill>
                <a:srgbClr val="FF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320760" name="Line 83">
              <a:extLst>
                <a:ext uri="{FF2B5EF4-FFF2-40B4-BE49-F238E27FC236}">
                  <a16:creationId xmlns:a16="http://schemas.microsoft.com/office/drawing/2014/main" id="{68C6D6F1-004D-8D8D-24DB-8B589F072F8F}"/>
                </a:ext>
              </a:extLst>
            </p:cNvPr>
            <p:cNvSpPr>
              <a:spLocks noChangeShapeType="1"/>
            </p:cNvSpPr>
            <p:nvPr/>
          </p:nvSpPr>
          <p:spPr bwMode="auto">
            <a:xfrm flipV="1">
              <a:off x="2700" y="2763"/>
              <a:ext cx="0" cy="277"/>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0761" name="Line 84">
              <a:extLst>
                <a:ext uri="{FF2B5EF4-FFF2-40B4-BE49-F238E27FC236}">
                  <a16:creationId xmlns:a16="http://schemas.microsoft.com/office/drawing/2014/main" id="{5761F156-FD21-45B5-5ADB-163F3A3970A6}"/>
                </a:ext>
              </a:extLst>
            </p:cNvPr>
            <p:cNvSpPr>
              <a:spLocks noChangeShapeType="1"/>
            </p:cNvSpPr>
            <p:nvPr/>
          </p:nvSpPr>
          <p:spPr bwMode="auto">
            <a:xfrm>
              <a:off x="2666" y="2763"/>
              <a:ext cx="69" cy="0"/>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0762" name="Line 85">
              <a:extLst>
                <a:ext uri="{FF2B5EF4-FFF2-40B4-BE49-F238E27FC236}">
                  <a16:creationId xmlns:a16="http://schemas.microsoft.com/office/drawing/2014/main" id="{0D9995CE-345E-28E9-298E-72F66010686C}"/>
                </a:ext>
              </a:extLst>
            </p:cNvPr>
            <p:cNvSpPr>
              <a:spLocks noChangeShapeType="1"/>
            </p:cNvSpPr>
            <p:nvPr/>
          </p:nvSpPr>
          <p:spPr bwMode="auto">
            <a:xfrm>
              <a:off x="2700" y="3040"/>
              <a:ext cx="0" cy="278"/>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0763" name="Line 86">
              <a:extLst>
                <a:ext uri="{FF2B5EF4-FFF2-40B4-BE49-F238E27FC236}">
                  <a16:creationId xmlns:a16="http://schemas.microsoft.com/office/drawing/2014/main" id="{A67D58AE-A95A-9F97-91DD-F6B894F66DDB}"/>
                </a:ext>
              </a:extLst>
            </p:cNvPr>
            <p:cNvSpPr>
              <a:spLocks noChangeShapeType="1"/>
            </p:cNvSpPr>
            <p:nvPr/>
          </p:nvSpPr>
          <p:spPr bwMode="auto">
            <a:xfrm>
              <a:off x="2666" y="3318"/>
              <a:ext cx="69" cy="0"/>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0764" name="Oval 87">
              <a:extLst>
                <a:ext uri="{FF2B5EF4-FFF2-40B4-BE49-F238E27FC236}">
                  <a16:creationId xmlns:a16="http://schemas.microsoft.com/office/drawing/2014/main" id="{E0CC0027-2D6D-C021-9488-57C602AB8F65}"/>
                </a:ext>
              </a:extLst>
            </p:cNvPr>
            <p:cNvSpPr>
              <a:spLocks noChangeArrowheads="1"/>
            </p:cNvSpPr>
            <p:nvPr/>
          </p:nvSpPr>
          <p:spPr bwMode="auto">
            <a:xfrm>
              <a:off x="2675" y="3014"/>
              <a:ext cx="50" cy="51"/>
            </a:xfrm>
            <a:prstGeom prst="ellipse">
              <a:avLst/>
            </a:prstGeom>
            <a:solidFill>
              <a:srgbClr val="FF0000"/>
            </a:solidFill>
            <a:ln w="28575">
              <a:solidFill>
                <a:srgbClr val="FF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grpSp>
      <p:sp>
        <p:nvSpPr>
          <p:cNvPr id="320590" name="Line 88">
            <a:extLst>
              <a:ext uri="{FF2B5EF4-FFF2-40B4-BE49-F238E27FC236}">
                <a16:creationId xmlns:a16="http://schemas.microsoft.com/office/drawing/2014/main" id="{F85B91DB-91DA-67D4-E13C-88BAEC7EC307}"/>
              </a:ext>
            </a:extLst>
          </p:cNvPr>
          <p:cNvSpPr>
            <a:spLocks noChangeShapeType="1"/>
          </p:cNvSpPr>
          <p:nvPr/>
        </p:nvSpPr>
        <p:spPr bwMode="auto">
          <a:xfrm>
            <a:off x="2998788" y="5516563"/>
            <a:ext cx="109537" cy="0"/>
          </a:xfrm>
          <a:prstGeom prst="line">
            <a:avLst/>
          </a:prstGeom>
          <a:noFill/>
          <a:ln w="11113">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0591" name="Line 89">
            <a:extLst>
              <a:ext uri="{FF2B5EF4-FFF2-40B4-BE49-F238E27FC236}">
                <a16:creationId xmlns:a16="http://schemas.microsoft.com/office/drawing/2014/main" id="{BA1103CD-AFA7-136E-30A9-BEDE9270FC2B}"/>
              </a:ext>
            </a:extLst>
          </p:cNvPr>
          <p:cNvSpPr>
            <a:spLocks noChangeShapeType="1"/>
          </p:cNvSpPr>
          <p:nvPr/>
        </p:nvSpPr>
        <p:spPr bwMode="auto">
          <a:xfrm>
            <a:off x="2998788" y="5516563"/>
            <a:ext cx="109537" cy="0"/>
          </a:xfrm>
          <a:prstGeom prst="line">
            <a:avLst/>
          </a:prstGeom>
          <a:noFill/>
          <a:ln w="11113">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0592" name="Freeform 90">
            <a:extLst>
              <a:ext uri="{FF2B5EF4-FFF2-40B4-BE49-F238E27FC236}">
                <a16:creationId xmlns:a16="http://schemas.microsoft.com/office/drawing/2014/main" id="{D68E3095-AE93-5707-A072-7182D6BC2A19}"/>
              </a:ext>
            </a:extLst>
          </p:cNvPr>
          <p:cNvSpPr>
            <a:spLocks/>
          </p:cNvSpPr>
          <p:nvPr/>
        </p:nvSpPr>
        <p:spPr bwMode="auto">
          <a:xfrm>
            <a:off x="3005138" y="5489575"/>
            <a:ext cx="93662" cy="80963"/>
          </a:xfrm>
          <a:custGeom>
            <a:avLst/>
            <a:gdLst>
              <a:gd name="T0" fmla="*/ 2147483646 w 59"/>
              <a:gd name="T1" fmla="*/ 2147483646 h 51"/>
              <a:gd name="T2" fmla="*/ 2147483646 w 59"/>
              <a:gd name="T3" fmla="*/ 0 h 51"/>
              <a:gd name="T4" fmla="*/ 0 w 59"/>
              <a:gd name="T5" fmla="*/ 0 h 51"/>
              <a:gd name="T6" fmla="*/ 2147483646 w 59"/>
              <a:gd name="T7" fmla="*/ 2147483646 h 5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59" h="51">
                <a:moveTo>
                  <a:pt x="30" y="51"/>
                </a:moveTo>
                <a:lnTo>
                  <a:pt x="59" y="0"/>
                </a:lnTo>
                <a:lnTo>
                  <a:pt x="0" y="0"/>
                </a:lnTo>
                <a:lnTo>
                  <a:pt x="30" y="51"/>
                </a:lnTo>
                <a:close/>
              </a:path>
            </a:pathLst>
          </a:custGeom>
          <a:solidFill>
            <a:srgbClr val="00FF00"/>
          </a:solidFill>
          <a:ln w="11113">
            <a:solidFill>
              <a:srgbClr val="00FF00"/>
            </a:solidFill>
            <a:prstDash val="solid"/>
            <a:round/>
            <a:headEnd/>
            <a:tailEnd/>
          </a:ln>
        </p:spPr>
        <p:txBody>
          <a:bodyPr/>
          <a:lstStyle/>
          <a:p>
            <a:endParaRPr lang="en-US"/>
          </a:p>
        </p:txBody>
      </p:sp>
      <p:sp>
        <p:nvSpPr>
          <p:cNvPr id="320593" name="Line 91">
            <a:extLst>
              <a:ext uri="{FF2B5EF4-FFF2-40B4-BE49-F238E27FC236}">
                <a16:creationId xmlns:a16="http://schemas.microsoft.com/office/drawing/2014/main" id="{BD99FC76-CCB4-E68E-3A61-509E3E223BCC}"/>
              </a:ext>
            </a:extLst>
          </p:cNvPr>
          <p:cNvSpPr>
            <a:spLocks noChangeShapeType="1"/>
          </p:cNvSpPr>
          <p:nvPr/>
        </p:nvSpPr>
        <p:spPr bwMode="auto">
          <a:xfrm>
            <a:off x="4279900" y="5516563"/>
            <a:ext cx="109538" cy="0"/>
          </a:xfrm>
          <a:prstGeom prst="line">
            <a:avLst/>
          </a:prstGeom>
          <a:noFill/>
          <a:ln w="11113">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0594" name="Line 92">
            <a:extLst>
              <a:ext uri="{FF2B5EF4-FFF2-40B4-BE49-F238E27FC236}">
                <a16:creationId xmlns:a16="http://schemas.microsoft.com/office/drawing/2014/main" id="{AF479AE4-E04B-DE45-8DC6-8F3091E23D7F}"/>
              </a:ext>
            </a:extLst>
          </p:cNvPr>
          <p:cNvSpPr>
            <a:spLocks noChangeShapeType="1"/>
          </p:cNvSpPr>
          <p:nvPr/>
        </p:nvSpPr>
        <p:spPr bwMode="auto">
          <a:xfrm>
            <a:off x="4279900" y="5516563"/>
            <a:ext cx="109538" cy="0"/>
          </a:xfrm>
          <a:prstGeom prst="line">
            <a:avLst/>
          </a:prstGeom>
          <a:noFill/>
          <a:ln w="11113">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0595" name="Freeform 93">
            <a:extLst>
              <a:ext uri="{FF2B5EF4-FFF2-40B4-BE49-F238E27FC236}">
                <a16:creationId xmlns:a16="http://schemas.microsoft.com/office/drawing/2014/main" id="{8371DEDB-5945-B873-3FB8-2B92B6818C2D}"/>
              </a:ext>
            </a:extLst>
          </p:cNvPr>
          <p:cNvSpPr>
            <a:spLocks/>
          </p:cNvSpPr>
          <p:nvPr/>
        </p:nvSpPr>
        <p:spPr bwMode="auto">
          <a:xfrm>
            <a:off x="4287838" y="5489575"/>
            <a:ext cx="93662" cy="80963"/>
          </a:xfrm>
          <a:custGeom>
            <a:avLst/>
            <a:gdLst>
              <a:gd name="T0" fmla="*/ 2147483646 w 59"/>
              <a:gd name="T1" fmla="*/ 2147483646 h 51"/>
              <a:gd name="T2" fmla="*/ 2147483646 w 59"/>
              <a:gd name="T3" fmla="*/ 0 h 51"/>
              <a:gd name="T4" fmla="*/ 0 w 59"/>
              <a:gd name="T5" fmla="*/ 0 h 51"/>
              <a:gd name="T6" fmla="*/ 2147483646 w 59"/>
              <a:gd name="T7" fmla="*/ 2147483646 h 5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59" h="51">
                <a:moveTo>
                  <a:pt x="29" y="51"/>
                </a:moveTo>
                <a:lnTo>
                  <a:pt x="59" y="0"/>
                </a:lnTo>
                <a:lnTo>
                  <a:pt x="0" y="0"/>
                </a:lnTo>
                <a:lnTo>
                  <a:pt x="29" y="51"/>
                </a:lnTo>
                <a:close/>
              </a:path>
            </a:pathLst>
          </a:custGeom>
          <a:solidFill>
            <a:srgbClr val="00FF00"/>
          </a:solidFill>
          <a:ln w="11113">
            <a:solidFill>
              <a:srgbClr val="00FF00"/>
            </a:solidFill>
            <a:prstDash val="solid"/>
            <a:round/>
            <a:headEnd/>
            <a:tailEnd/>
          </a:ln>
        </p:spPr>
        <p:txBody>
          <a:bodyPr/>
          <a:lstStyle/>
          <a:p>
            <a:endParaRPr lang="en-US"/>
          </a:p>
        </p:txBody>
      </p:sp>
      <p:sp>
        <p:nvSpPr>
          <p:cNvPr id="320596" name="Line 94">
            <a:extLst>
              <a:ext uri="{FF2B5EF4-FFF2-40B4-BE49-F238E27FC236}">
                <a16:creationId xmlns:a16="http://schemas.microsoft.com/office/drawing/2014/main" id="{4EBE1A53-6302-DF48-9D59-EE12DE748952}"/>
              </a:ext>
            </a:extLst>
          </p:cNvPr>
          <p:cNvSpPr>
            <a:spLocks noChangeShapeType="1"/>
          </p:cNvSpPr>
          <p:nvPr/>
        </p:nvSpPr>
        <p:spPr bwMode="auto">
          <a:xfrm flipV="1">
            <a:off x="3052763" y="2644775"/>
            <a:ext cx="0" cy="242888"/>
          </a:xfrm>
          <a:prstGeom prst="line">
            <a:avLst/>
          </a:prstGeom>
          <a:noFill/>
          <a:ln w="11113">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0597" name="Line 95">
            <a:extLst>
              <a:ext uri="{FF2B5EF4-FFF2-40B4-BE49-F238E27FC236}">
                <a16:creationId xmlns:a16="http://schemas.microsoft.com/office/drawing/2014/main" id="{4C992FF5-5D99-AF00-9C79-2BB74CB00734}"/>
              </a:ext>
            </a:extLst>
          </p:cNvPr>
          <p:cNvSpPr>
            <a:spLocks noChangeShapeType="1"/>
          </p:cNvSpPr>
          <p:nvPr/>
        </p:nvSpPr>
        <p:spPr bwMode="auto">
          <a:xfrm>
            <a:off x="2998788" y="2644775"/>
            <a:ext cx="109537" cy="0"/>
          </a:xfrm>
          <a:prstGeom prst="line">
            <a:avLst/>
          </a:prstGeom>
          <a:noFill/>
          <a:ln w="11113">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0598" name="Line 96">
            <a:extLst>
              <a:ext uri="{FF2B5EF4-FFF2-40B4-BE49-F238E27FC236}">
                <a16:creationId xmlns:a16="http://schemas.microsoft.com/office/drawing/2014/main" id="{D7F81448-7320-582C-BD1D-2A83CBE3B068}"/>
              </a:ext>
            </a:extLst>
          </p:cNvPr>
          <p:cNvSpPr>
            <a:spLocks noChangeShapeType="1"/>
          </p:cNvSpPr>
          <p:nvPr/>
        </p:nvSpPr>
        <p:spPr bwMode="auto">
          <a:xfrm>
            <a:off x="3052763" y="2887663"/>
            <a:ext cx="0" cy="242887"/>
          </a:xfrm>
          <a:prstGeom prst="line">
            <a:avLst/>
          </a:prstGeom>
          <a:noFill/>
          <a:ln w="11113">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0599" name="Line 97">
            <a:extLst>
              <a:ext uri="{FF2B5EF4-FFF2-40B4-BE49-F238E27FC236}">
                <a16:creationId xmlns:a16="http://schemas.microsoft.com/office/drawing/2014/main" id="{292EFB8B-E04E-CB6C-4542-E2E1DE707C16}"/>
              </a:ext>
            </a:extLst>
          </p:cNvPr>
          <p:cNvSpPr>
            <a:spLocks noChangeShapeType="1"/>
          </p:cNvSpPr>
          <p:nvPr/>
        </p:nvSpPr>
        <p:spPr bwMode="auto">
          <a:xfrm>
            <a:off x="2998788" y="3130550"/>
            <a:ext cx="109537" cy="0"/>
          </a:xfrm>
          <a:prstGeom prst="line">
            <a:avLst/>
          </a:prstGeom>
          <a:noFill/>
          <a:ln w="11113">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0600" name="Freeform 98">
            <a:extLst>
              <a:ext uri="{FF2B5EF4-FFF2-40B4-BE49-F238E27FC236}">
                <a16:creationId xmlns:a16="http://schemas.microsoft.com/office/drawing/2014/main" id="{17CD030C-9C6B-D079-4414-1232F4DE63F2}"/>
              </a:ext>
            </a:extLst>
          </p:cNvPr>
          <p:cNvSpPr>
            <a:spLocks/>
          </p:cNvSpPr>
          <p:nvPr/>
        </p:nvSpPr>
        <p:spPr bwMode="auto">
          <a:xfrm>
            <a:off x="3006725" y="2833688"/>
            <a:ext cx="92075" cy="80962"/>
          </a:xfrm>
          <a:custGeom>
            <a:avLst/>
            <a:gdLst>
              <a:gd name="T0" fmla="*/ 2147483646 w 58"/>
              <a:gd name="T1" fmla="*/ 0 h 51"/>
              <a:gd name="T2" fmla="*/ 0 w 58"/>
              <a:gd name="T3" fmla="*/ 2147483646 h 51"/>
              <a:gd name="T4" fmla="*/ 2147483646 w 58"/>
              <a:gd name="T5" fmla="*/ 2147483646 h 51"/>
              <a:gd name="T6" fmla="*/ 2147483646 w 58"/>
              <a:gd name="T7" fmla="*/ 0 h 5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58" h="51">
                <a:moveTo>
                  <a:pt x="29" y="0"/>
                </a:moveTo>
                <a:lnTo>
                  <a:pt x="0" y="51"/>
                </a:lnTo>
                <a:lnTo>
                  <a:pt x="58" y="51"/>
                </a:lnTo>
                <a:lnTo>
                  <a:pt x="29" y="0"/>
                </a:lnTo>
                <a:close/>
              </a:path>
            </a:pathLst>
          </a:custGeom>
          <a:solidFill>
            <a:srgbClr val="0000FF"/>
          </a:solidFill>
          <a:ln w="11113">
            <a:solidFill>
              <a:srgbClr val="0000FF"/>
            </a:solidFill>
            <a:prstDash val="solid"/>
            <a:round/>
            <a:headEnd/>
            <a:tailEnd/>
          </a:ln>
        </p:spPr>
        <p:txBody>
          <a:bodyPr/>
          <a:lstStyle/>
          <a:p>
            <a:endParaRPr lang="en-US"/>
          </a:p>
        </p:txBody>
      </p:sp>
      <p:sp>
        <p:nvSpPr>
          <p:cNvPr id="320601" name="Line 99">
            <a:extLst>
              <a:ext uri="{FF2B5EF4-FFF2-40B4-BE49-F238E27FC236}">
                <a16:creationId xmlns:a16="http://schemas.microsoft.com/office/drawing/2014/main" id="{ED36B205-F5E1-58EF-CBB7-CA3B7F33762F}"/>
              </a:ext>
            </a:extLst>
          </p:cNvPr>
          <p:cNvSpPr>
            <a:spLocks noChangeShapeType="1"/>
          </p:cNvSpPr>
          <p:nvPr/>
        </p:nvSpPr>
        <p:spPr bwMode="auto">
          <a:xfrm flipV="1">
            <a:off x="4333875" y="2774950"/>
            <a:ext cx="0" cy="192088"/>
          </a:xfrm>
          <a:prstGeom prst="line">
            <a:avLst/>
          </a:prstGeom>
          <a:noFill/>
          <a:ln w="11113">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0602" name="Line 100">
            <a:extLst>
              <a:ext uri="{FF2B5EF4-FFF2-40B4-BE49-F238E27FC236}">
                <a16:creationId xmlns:a16="http://schemas.microsoft.com/office/drawing/2014/main" id="{44DC0F1A-4E14-B43D-0DAA-52B1CB81786A}"/>
              </a:ext>
            </a:extLst>
          </p:cNvPr>
          <p:cNvSpPr>
            <a:spLocks noChangeShapeType="1"/>
          </p:cNvSpPr>
          <p:nvPr/>
        </p:nvSpPr>
        <p:spPr bwMode="auto">
          <a:xfrm>
            <a:off x="4279900" y="2774950"/>
            <a:ext cx="109538" cy="0"/>
          </a:xfrm>
          <a:prstGeom prst="line">
            <a:avLst/>
          </a:prstGeom>
          <a:noFill/>
          <a:ln w="11113">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0603" name="Line 101">
            <a:extLst>
              <a:ext uri="{FF2B5EF4-FFF2-40B4-BE49-F238E27FC236}">
                <a16:creationId xmlns:a16="http://schemas.microsoft.com/office/drawing/2014/main" id="{7892F7F8-C134-FAA5-6354-A107E5FE9EDE}"/>
              </a:ext>
            </a:extLst>
          </p:cNvPr>
          <p:cNvSpPr>
            <a:spLocks noChangeShapeType="1"/>
          </p:cNvSpPr>
          <p:nvPr/>
        </p:nvSpPr>
        <p:spPr bwMode="auto">
          <a:xfrm>
            <a:off x="4333875" y="2967038"/>
            <a:ext cx="0" cy="190500"/>
          </a:xfrm>
          <a:prstGeom prst="line">
            <a:avLst/>
          </a:prstGeom>
          <a:noFill/>
          <a:ln w="11113">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0604" name="Line 102">
            <a:extLst>
              <a:ext uri="{FF2B5EF4-FFF2-40B4-BE49-F238E27FC236}">
                <a16:creationId xmlns:a16="http://schemas.microsoft.com/office/drawing/2014/main" id="{A7F2ED40-6A5E-1871-6767-0891ACAE6FA0}"/>
              </a:ext>
            </a:extLst>
          </p:cNvPr>
          <p:cNvSpPr>
            <a:spLocks noChangeShapeType="1"/>
          </p:cNvSpPr>
          <p:nvPr/>
        </p:nvSpPr>
        <p:spPr bwMode="auto">
          <a:xfrm>
            <a:off x="4279900" y="3157538"/>
            <a:ext cx="109538" cy="0"/>
          </a:xfrm>
          <a:prstGeom prst="line">
            <a:avLst/>
          </a:prstGeom>
          <a:noFill/>
          <a:ln w="11113">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0605" name="Freeform 103">
            <a:extLst>
              <a:ext uri="{FF2B5EF4-FFF2-40B4-BE49-F238E27FC236}">
                <a16:creationId xmlns:a16="http://schemas.microsoft.com/office/drawing/2014/main" id="{91FAA051-FCEE-D1A5-4091-C59F3904B3A4}"/>
              </a:ext>
            </a:extLst>
          </p:cNvPr>
          <p:cNvSpPr>
            <a:spLocks/>
          </p:cNvSpPr>
          <p:nvPr/>
        </p:nvSpPr>
        <p:spPr bwMode="auto">
          <a:xfrm>
            <a:off x="4289425" y="2911475"/>
            <a:ext cx="92075" cy="80963"/>
          </a:xfrm>
          <a:custGeom>
            <a:avLst/>
            <a:gdLst>
              <a:gd name="T0" fmla="*/ 2147483646 w 58"/>
              <a:gd name="T1" fmla="*/ 0 h 51"/>
              <a:gd name="T2" fmla="*/ 0 w 58"/>
              <a:gd name="T3" fmla="*/ 2147483646 h 51"/>
              <a:gd name="T4" fmla="*/ 2147483646 w 58"/>
              <a:gd name="T5" fmla="*/ 2147483646 h 51"/>
              <a:gd name="T6" fmla="*/ 2147483646 w 58"/>
              <a:gd name="T7" fmla="*/ 0 h 5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58" h="51">
                <a:moveTo>
                  <a:pt x="28" y="0"/>
                </a:moveTo>
                <a:lnTo>
                  <a:pt x="0" y="51"/>
                </a:lnTo>
                <a:lnTo>
                  <a:pt x="58" y="51"/>
                </a:lnTo>
                <a:lnTo>
                  <a:pt x="28" y="0"/>
                </a:lnTo>
                <a:close/>
              </a:path>
            </a:pathLst>
          </a:custGeom>
          <a:solidFill>
            <a:srgbClr val="0000FF"/>
          </a:solidFill>
          <a:ln w="11113">
            <a:solidFill>
              <a:srgbClr val="0000FF"/>
            </a:solidFill>
            <a:prstDash val="solid"/>
            <a:round/>
            <a:headEnd/>
            <a:tailEnd/>
          </a:ln>
        </p:spPr>
        <p:txBody>
          <a:bodyPr/>
          <a:lstStyle/>
          <a:p>
            <a:endParaRPr lang="en-US"/>
          </a:p>
        </p:txBody>
      </p:sp>
      <p:sp>
        <p:nvSpPr>
          <p:cNvPr id="320606" name="Rectangle 104">
            <a:extLst>
              <a:ext uri="{FF2B5EF4-FFF2-40B4-BE49-F238E27FC236}">
                <a16:creationId xmlns:a16="http://schemas.microsoft.com/office/drawing/2014/main" id="{619CD02A-CDF5-8D73-ECA2-98977F9DE09C}"/>
              </a:ext>
            </a:extLst>
          </p:cNvPr>
          <p:cNvSpPr>
            <a:spLocks noChangeArrowheads="1"/>
          </p:cNvSpPr>
          <p:nvPr/>
        </p:nvSpPr>
        <p:spPr bwMode="auto">
          <a:xfrm>
            <a:off x="5376863" y="1816100"/>
            <a:ext cx="1069975" cy="503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fr-CA" altLang="en-US" sz="3300" b="1">
                <a:solidFill>
                  <a:srgbClr val="000000"/>
                </a:solidFill>
                <a:latin typeface="Arial" panose="020B0604020202020204" pitchFamily="34" charset="0"/>
                <a:cs typeface="Arial" panose="020B0604020202020204" pitchFamily="34" charset="0"/>
              </a:rPr>
              <a:t>line 7</a:t>
            </a:r>
            <a:endParaRPr lang="fr-CA" altLang="en-US" sz="3600" b="1">
              <a:latin typeface="Arial" panose="020B0604020202020204" pitchFamily="34" charset="0"/>
              <a:cs typeface="Arial" panose="020B0604020202020204" pitchFamily="34" charset="0"/>
            </a:endParaRPr>
          </a:p>
        </p:txBody>
      </p:sp>
      <p:sp>
        <p:nvSpPr>
          <p:cNvPr id="320607" name="Line 105">
            <a:extLst>
              <a:ext uri="{FF2B5EF4-FFF2-40B4-BE49-F238E27FC236}">
                <a16:creationId xmlns:a16="http://schemas.microsoft.com/office/drawing/2014/main" id="{E863FAF6-DC8F-5634-62F0-AF5D5ADE882E}"/>
              </a:ext>
            </a:extLst>
          </p:cNvPr>
          <p:cNvSpPr>
            <a:spLocks noChangeShapeType="1"/>
          </p:cNvSpPr>
          <p:nvPr/>
        </p:nvSpPr>
        <p:spPr bwMode="auto">
          <a:xfrm>
            <a:off x="5141913" y="5524500"/>
            <a:ext cx="1538287" cy="0"/>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0608" name="Line 106">
            <a:extLst>
              <a:ext uri="{FF2B5EF4-FFF2-40B4-BE49-F238E27FC236}">
                <a16:creationId xmlns:a16="http://schemas.microsoft.com/office/drawing/2014/main" id="{3B28CB32-F7C2-2F60-A632-A37998430CA3}"/>
              </a:ext>
            </a:extLst>
          </p:cNvPr>
          <p:cNvSpPr>
            <a:spLocks noChangeShapeType="1"/>
          </p:cNvSpPr>
          <p:nvPr/>
        </p:nvSpPr>
        <p:spPr bwMode="auto">
          <a:xfrm flipV="1">
            <a:off x="5268913" y="5524500"/>
            <a:ext cx="0" cy="53975"/>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0609" name="Line 107">
            <a:extLst>
              <a:ext uri="{FF2B5EF4-FFF2-40B4-BE49-F238E27FC236}">
                <a16:creationId xmlns:a16="http://schemas.microsoft.com/office/drawing/2014/main" id="{7699B6C8-16DA-FBA1-7FDE-FD5A520202D6}"/>
              </a:ext>
            </a:extLst>
          </p:cNvPr>
          <p:cNvSpPr>
            <a:spLocks noChangeShapeType="1"/>
          </p:cNvSpPr>
          <p:nvPr/>
        </p:nvSpPr>
        <p:spPr bwMode="auto">
          <a:xfrm flipV="1">
            <a:off x="6551613" y="5524500"/>
            <a:ext cx="0" cy="53975"/>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0610" name="Line 108">
            <a:extLst>
              <a:ext uri="{FF2B5EF4-FFF2-40B4-BE49-F238E27FC236}">
                <a16:creationId xmlns:a16="http://schemas.microsoft.com/office/drawing/2014/main" id="{7BCF4048-A23C-80DC-F170-B0D73C71422A}"/>
              </a:ext>
            </a:extLst>
          </p:cNvPr>
          <p:cNvSpPr>
            <a:spLocks noChangeShapeType="1"/>
          </p:cNvSpPr>
          <p:nvPr/>
        </p:nvSpPr>
        <p:spPr bwMode="auto">
          <a:xfrm flipV="1">
            <a:off x="5141913" y="1671638"/>
            <a:ext cx="0" cy="3852862"/>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0611" name="Line 109">
            <a:extLst>
              <a:ext uri="{FF2B5EF4-FFF2-40B4-BE49-F238E27FC236}">
                <a16:creationId xmlns:a16="http://schemas.microsoft.com/office/drawing/2014/main" id="{5838925B-4964-9050-750C-470CC5D429E0}"/>
              </a:ext>
            </a:extLst>
          </p:cNvPr>
          <p:cNvSpPr>
            <a:spLocks noChangeShapeType="1"/>
          </p:cNvSpPr>
          <p:nvPr/>
        </p:nvSpPr>
        <p:spPr bwMode="auto">
          <a:xfrm>
            <a:off x="5087938" y="5524500"/>
            <a:ext cx="53975" cy="0"/>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0612" name="Line 110">
            <a:extLst>
              <a:ext uri="{FF2B5EF4-FFF2-40B4-BE49-F238E27FC236}">
                <a16:creationId xmlns:a16="http://schemas.microsoft.com/office/drawing/2014/main" id="{FC093310-5F25-3A21-66E3-6C1C8D23E6F1}"/>
              </a:ext>
            </a:extLst>
          </p:cNvPr>
          <p:cNvSpPr>
            <a:spLocks noChangeShapeType="1"/>
          </p:cNvSpPr>
          <p:nvPr/>
        </p:nvSpPr>
        <p:spPr bwMode="auto">
          <a:xfrm>
            <a:off x="5087938" y="4667250"/>
            <a:ext cx="53975" cy="0"/>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0613" name="Line 111">
            <a:extLst>
              <a:ext uri="{FF2B5EF4-FFF2-40B4-BE49-F238E27FC236}">
                <a16:creationId xmlns:a16="http://schemas.microsoft.com/office/drawing/2014/main" id="{E0B988F1-9BC6-DF8C-A9A7-9292DB8F95CC}"/>
              </a:ext>
            </a:extLst>
          </p:cNvPr>
          <p:cNvSpPr>
            <a:spLocks noChangeShapeType="1"/>
          </p:cNvSpPr>
          <p:nvPr/>
        </p:nvSpPr>
        <p:spPr bwMode="auto">
          <a:xfrm>
            <a:off x="5087938" y="3811588"/>
            <a:ext cx="53975" cy="0"/>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0614" name="Line 112">
            <a:extLst>
              <a:ext uri="{FF2B5EF4-FFF2-40B4-BE49-F238E27FC236}">
                <a16:creationId xmlns:a16="http://schemas.microsoft.com/office/drawing/2014/main" id="{2533D8BA-F29E-2614-505D-AF63D9F6EFD5}"/>
              </a:ext>
            </a:extLst>
          </p:cNvPr>
          <p:cNvSpPr>
            <a:spLocks noChangeShapeType="1"/>
          </p:cNvSpPr>
          <p:nvPr/>
        </p:nvSpPr>
        <p:spPr bwMode="auto">
          <a:xfrm>
            <a:off x="5087938" y="2954338"/>
            <a:ext cx="53975" cy="0"/>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0615" name="Line 113">
            <a:extLst>
              <a:ext uri="{FF2B5EF4-FFF2-40B4-BE49-F238E27FC236}">
                <a16:creationId xmlns:a16="http://schemas.microsoft.com/office/drawing/2014/main" id="{0C297EC6-45C3-DF66-0DBE-859D7B295209}"/>
              </a:ext>
            </a:extLst>
          </p:cNvPr>
          <p:cNvSpPr>
            <a:spLocks noChangeShapeType="1"/>
          </p:cNvSpPr>
          <p:nvPr/>
        </p:nvSpPr>
        <p:spPr bwMode="auto">
          <a:xfrm>
            <a:off x="5087938" y="2098675"/>
            <a:ext cx="53975" cy="0"/>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0616" name="Rectangle 114">
            <a:extLst>
              <a:ext uri="{FF2B5EF4-FFF2-40B4-BE49-F238E27FC236}">
                <a16:creationId xmlns:a16="http://schemas.microsoft.com/office/drawing/2014/main" id="{52B562C1-D189-4B79-84BA-B35C07675022}"/>
              </a:ext>
            </a:extLst>
          </p:cNvPr>
          <p:cNvSpPr>
            <a:spLocks noChangeArrowheads="1"/>
          </p:cNvSpPr>
          <p:nvPr/>
        </p:nvSpPr>
        <p:spPr bwMode="auto">
          <a:xfrm>
            <a:off x="4803775" y="5438775"/>
            <a:ext cx="211138" cy="182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fr-CA" altLang="en-US" sz="1200">
                <a:solidFill>
                  <a:srgbClr val="000000"/>
                </a:solidFill>
                <a:latin typeface="Arial" panose="020B0604020202020204" pitchFamily="34" charset="0"/>
                <a:cs typeface="Arial" panose="020B0604020202020204" pitchFamily="34" charset="0"/>
              </a:rPr>
              <a:t>0.0</a:t>
            </a:r>
            <a:endParaRPr lang="fr-CA" altLang="en-US" sz="1800">
              <a:latin typeface="Arial" panose="020B0604020202020204" pitchFamily="34" charset="0"/>
              <a:cs typeface="Arial" panose="020B0604020202020204" pitchFamily="34" charset="0"/>
            </a:endParaRPr>
          </a:p>
        </p:txBody>
      </p:sp>
      <p:sp>
        <p:nvSpPr>
          <p:cNvPr id="320617" name="Rectangle 115">
            <a:extLst>
              <a:ext uri="{FF2B5EF4-FFF2-40B4-BE49-F238E27FC236}">
                <a16:creationId xmlns:a16="http://schemas.microsoft.com/office/drawing/2014/main" id="{A3CCB531-73C9-CBA1-78BB-2B90D7523B64}"/>
              </a:ext>
            </a:extLst>
          </p:cNvPr>
          <p:cNvSpPr>
            <a:spLocks noChangeArrowheads="1"/>
          </p:cNvSpPr>
          <p:nvPr/>
        </p:nvSpPr>
        <p:spPr bwMode="auto">
          <a:xfrm>
            <a:off x="4803775" y="4581525"/>
            <a:ext cx="211138" cy="182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fr-CA" altLang="en-US" sz="1200">
                <a:solidFill>
                  <a:srgbClr val="000000"/>
                </a:solidFill>
                <a:latin typeface="Arial" panose="020B0604020202020204" pitchFamily="34" charset="0"/>
                <a:cs typeface="Arial" panose="020B0604020202020204" pitchFamily="34" charset="0"/>
              </a:rPr>
              <a:t>0.2</a:t>
            </a:r>
            <a:endParaRPr lang="fr-CA" altLang="en-US" sz="1800">
              <a:latin typeface="Arial" panose="020B0604020202020204" pitchFamily="34" charset="0"/>
              <a:cs typeface="Arial" panose="020B0604020202020204" pitchFamily="34" charset="0"/>
            </a:endParaRPr>
          </a:p>
        </p:txBody>
      </p:sp>
      <p:sp>
        <p:nvSpPr>
          <p:cNvPr id="320618" name="Rectangle 116">
            <a:extLst>
              <a:ext uri="{FF2B5EF4-FFF2-40B4-BE49-F238E27FC236}">
                <a16:creationId xmlns:a16="http://schemas.microsoft.com/office/drawing/2014/main" id="{FF76FAB5-8B82-93C5-4062-82278AE025BD}"/>
              </a:ext>
            </a:extLst>
          </p:cNvPr>
          <p:cNvSpPr>
            <a:spLocks noChangeArrowheads="1"/>
          </p:cNvSpPr>
          <p:nvPr/>
        </p:nvSpPr>
        <p:spPr bwMode="auto">
          <a:xfrm>
            <a:off x="4803775" y="3725863"/>
            <a:ext cx="211138" cy="182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fr-CA" altLang="en-US" sz="1200">
                <a:solidFill>
                  <a:srgbClr val="000000"/>
                </a:solidFill>
                <a:latin typeface="Arial" panose="020B0604020202020204" pitchFamily="34" charset="0"/>
                <a:cs typeface="Arial" panose="020B0604020202020204" pitchFamily="34" charset="0"/>
              </a:rPr>
              <a:t>0.4</a:t>
            </a:r>
            <a:endParaRPr lang="fr-CA" altLang="en-US" sz="1800">
              <a:latin typeface="Arial" panose="020B0604020202020204" pitchFamily="34" charset="0"/>
              <a:cs typeface="Arial" panose="020B0604020202020204" pitchFamily="34" charset="0"/>
            </a:endParaRPr>
          </a:p>
        </p:txBody>
      </p:sp>
      <p:sp>
        <p:nvSpPr>
          <p:cNvPr id="320619" name="Rectangle 117">
            <a:extLst>
              <a:ext uri="{FF2B5EF4-FFF2-40B4-BE49-F238E27FC236}">
                <a16:creationId xmlns:a16="http://schemas.microsoft.com/office/drawing/2014/main" id="{76055C46-B8E1-8A5D-6153-4C85034C46B4}"/>
              </a:ext>
            </a:extLst>
          </p:cNvPr>
          <p:cNvSpPr>
            <a:spLocks noChangeArrowheads="1"/>
          </p:cNvSpPr>
          <p:nvPr/>
        </p:nvSpPr>
        <p:spPr bwMode="auto">
          <a:xfrm>
            <a:off x="4803775" y="2868613"/>
            <a:ext cx="211138" cy="182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fr-CA" altLang="en-US" sz="1200">
                <a:solidFill>
                  <a:srgbClr val="000000"/>
                </a:solidFill>
                <a:latin typeface="Arial" panose="020B0604020202020204" pitchFamily="34" charset="0"/>
                <a:cs typeface="Arial" panose="020B0604020202020204" pitchFamily="34" charset="0"/>
              </a:rPr>
              <a:t>0.6</a:t>
            </a:r>
            <a:endParaRPr lang="fr-CA" altLang="en-US" sz="1800">
              <a:latin typeface="Arial" panose="020B0604020202020204" pitchFamily="34" charset="0"/>
              <a:cs typeface="Arial" panose="020B0604020202020204" pitchFamily="34" charset="0"/>
            </a:endParaRPr>
          </a:p>
        </p:txBody>
      </p:sp>
      <p:sp>
        <p:nvSpPr>
          <p:cNvPr id="320620" name="Rectangle 118">
            <a:extLst>
              <a:ext uri="{FF2B5EF4-FFF2-40B4-BE49-F238E27FC236}">
                <a16:creationId xmlns:a16="http://schemas.microsoft.com/office/drawing/2014/main" id="{AA882171-81D0-A845-9A5C-091216C5EB8C}"/>
              </a:ext>
            </a:extLst>
          </p:cNvPr>
          <p:cNvSpPr>
            <a:spLocks noChangeArrowheads="1"/>
          </p:cNvSpPr>
          <p:nvPr/>
        </p:nvSpPr>
        <p:spPr bwMode="auto">
          <a:xfrm>
            <a:off x="4803775" y="2012950"/>
            <a:ext cx="211138" cy="182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fr-CA" altLang="en-US" sz="1200">
                <a:solidFill>
                  <a:srgbClr val="000000"/>
                </a:solidFill>
                <a:latin typeface="Arial" panose="020B0604020202020204" pitchFamily="34" charset="0"/>
                <a:cs typeface="Arial" panose="020B0604020202020204" pitchFamily="34" charset="0"/>
              </a:rPr>
              <a:t>0.8</a:t>
            </a:r>
            <a:endParaRPr lang="fr-CA" altLang="en-US" sz="1800">
              <a:latin typeface="Arial" panose="020B0604020202020204" pitchFamily="34" charset="0"/>
              <a:cs typeface="Arial" panose="020B0604020202020204" pitchFamily="34" charset="0"/>
            </a:endParaRPr>
          </a:p>
        </p:txBody>
      </p:sp>
      <p:sp>
        <p:nvSpPr>
          <p:cNvPr id="320621" name="Line 119">
            <a:extLst>
              <a:ext uri="{FF2B5EF4-FFF2-40B4-BE49-F238E27FC236}">
                <a16:creationId xmlns:a16="http://schemas.microsoft.com/office/drawing/2014/main" id="{C1E705E0-EAC6-DE88-AAEC-662D4580DA69}"/>
              </a:ext>
            </a:extLst>
          </p:cNvPr>
          <p:cNvSpPr>
            <a:spLocks noChangeShapeType="1"/>
          </p:cNvSpPr>
          <p:nvPr/>
        </p:nvSpPr>
        <p:spPr bwMode="auto">
          <a:xfrm flipV="1">
            <a:off x="5268913" y="5022850"/>
            <a:ext cx="1282700" cy="398463"/>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0622" name="Line 120">
            <a:extLst>
              <a:ext uri="{FF2B5EF4-FFF2-40B4-BE49-F238E27FC236}">
                <a16:creationId xmlns:a16="http://schemas.microsoft.com/office/drawing/2014/main" id="{161865AF-D003-6D61-DC4B-1ADC0C0D2B12}"/>
              </a:ext>
            </a:extLst>
          </p:cNvPr>
          <p:cNvSpPr>
            <a:spLocks noChangeShapeType="1"/>
          </p:cNvSpPr>
          <p:nvPr/>
        </p:nvSpPr>
        <p:spPr bwMode="auto">
          <a:xfrm>
            <a:off x="5268913" y="3995738"/>
            <a:ext cx="1282700" cy="1527175"/>
          </a:xfrm>
          <a:prstGeom prst="line">
            <a:avLst/>
          </a:prstGeom>
          <a:noFill/>
          <a:ln w="11113">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0623" name="Line 121">
            <a:extLst>
              <a:ext uri="{FF2B5EF4-FFF2-40B4-BE49-F238E27FC236}">
                <a16:creationId xmlns:a16="http://schemas.microsoft.com/office/drawing/2014/main" id="{17B416B9-00E5-1639-70B9-6CB011DEE716}"/>
              </a:ext>
            </a:extLst>
          </p:cNvPr>
          <p:cNvSpPr>
            <a:spLocks noChangeShapeType="1"/>
          </p:cNvSpPr>
          <p:nvPr/>
        </p:nvSpPr>
        <p:spPr bwMode="auto">
          <a:xfrm flipV="1">
            <a:off x="5268913" y="3151188"/>
            <a:ext cx="1282700" cy="587375"/>
          </a:xfrm>
          <a:prstGeom prst="line">
            <a:avLst/>
          </a:prstGeom>
          <a:noFill/>
          <a:ln w="11113">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0624" name="Line 122">
            <a:extLst>
              <a:ext uri="{FF2B5EF4-FFF2-40B4-BE49-F238E27FC236}">
                <a16:creationId xmlns:a16="http://schemas.microsoft.com/office/drawing/2014/main" id="{EC3D9227-5A40-40EC-ED40-C5CAC3E8195D}"/>
              </a:ext>
            </a:extLst>
          </p:cNvPr>
          <p:cNvSpPr>
            <a:spLocks noChangeShapeType="1"/>
          </p:cNvSpPr>
          <p:nvPr/>
        </p:nvSpPr>
        <p:spPr bwMode="auto">
          <a:xfrm flipV="1">
            <a:off x="6551613" y="4808538"/>
            <a:ext cx="0" cy="214312"/>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0625" name="Line 123">
            <a:extLst>
              <a:ext uri="{FF2B5EF4-FFF2-40B4-BE49-F238E27FC236}">
                <a16:creationId xmlns:a16="http://schemas.microsoft.com/office/drawing/2014/main" id="{F2F71502-F0DB-0CA2-0373-8896FD6C6E1B}"/>
              </a:ext>
            </a:extLst>
          </p:cNvPr>
          <p:cNvSpPr>
            <a:spLocks noChangeShapeType="1"/>
          </p:cNvSpPr>
          <p:nvPr/>
        </p:nvSpPr>
        <p:spPr bwMode="auto">
          <a:xfrm>
            <a:off x="6497638" y="4808538"/>
            <a:ext cx="109537" cy="0"/>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0626" name="Line 124">
            <a:extLst>
              <a:ext uri="{FF2B5EF4-FFF2-40B4-BE49-F238E27FC236}">
                <a16:creationId xmlns:a16="http://schemas.microsoft.com/office/drawing/2014/main" id="{5D7B1FAC-5C48-689B-3D37-AFD478D681F6}"/>
              </a:ext>
            </a:extLst>
          </p:cNvPr>
          <p:cNvSpPr>
            <a:spLocks noChangeShapeType="1"/>
          </p:cNvSpPr>
          <p:nvPr/>
        </p:nvSpPr>
        <p:spPr bwMode="auto">
          <a:xfrm>
            <a:off x="6551613" y="5022850"/>
            <a:ext cx="0" cy="214313"/>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0627" name="Line 125">
            <a:extLst>
              <a:ext uri="{FF2B5EF4-FFF2-40B4-BE49-F238E27FC236}">
                <a16:creationId xmlns:a16="http://schemas.microsoft.com/office/drawing/2014/main" id="{D064B385-18DE-F158-C6AF-A43561693ED1}"/>
              </a:ext>
            </a:extLst>
          </p:cNvPr>
          <p:cNvSpPr>
            <a:spLocks noChangeShapeType="1"/>
          </p:cNvSpPr>
          <p:nvPr/>
        </p:nvSpPr>
        <p:spPr bwMode="auto">
          <a:xfrm>
            <a:off x="6497638" y="5237163"/>
            <a:ext cx="109537" cy="0"/>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0628" name="Oval 126">
            <a:extLst>
              <a:ext uri="{FF2B5EF4-FFF2-40B4-BE49-F238E27FC236}">
                <a16:creationId xmlns:a16="http://schemas.microsoft.com/office/drawing/2014/main" id="{55E12740-3C2A-1F83-C661-8DFBF86420C3}"/>
              </a:ext>
            </a:extLst>
          </p:cNvPr>
          <p:cNvSpPr>
            <a:spLocks noChangeArrowheads="1"/>
          </p:cNvSpPr>
          <p:nvPr/>
        </p:nvSpPr>
        <p:spPr bwMode="auto">
          <a:xfrm>
            <a:off x="6510338" y="4981575"/>
            <a:ext cx="82550" cy="80963"/>
          </a:xfrm>
          <a:prstGeom prst="ellipse">
            <a:avLst/>
          </a:prstGeom>
          <a:solidFill>
            <a:srgbClr val="000000"/>
          </a:solidFill>
          <a:ln w="11113">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320629" name="Line 127">
            <a:extLst>
              <a:ext uri="{FF2B5EF4-FFF2-40B4-BE49-F238E27FC236}">
                <a16:creationId xmlns:a16="http://schemas.microsoft.com/office/drawing/2014/main" id="{89F28DD3-AD5E-2890-C196-B3C7576BD86E}"/>
              </a:ext>
            </a:extLst>
          </p:cNvPr>
          <p:cNvSpPr>
            <a:spLocks noChangeShapeType="1"/>
          </p:cNvSpPr>
          <p:nvPr/>
        </p:nvSpPr>
        <p:spPr bwMode="auto">
          <a:xfrm flipV="1">
            <a:off x="5268913" y="1671638"/>
            <a:ext cx="0" cy="2324100"/>
          </a:xfrm>
          <a:prstGeom prst="line">
            <a:avLst/>
          </a:prstGeom>
          <a:noFill/>
          <a:ln w="11113">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0630" name="Line 128">
            <a:extLst>
              <a:ext uri="{FF2B5EF4-FFF2-40B4-BE49-F238E27FC236}">
                <a16:creationId xmlns:a16="http://schemas.microsoft.com/office/drawing/2014/main" id="{C3CBF95B-433B-AA10-C549-15188108A88A}"/>
              </a:ext>
            </a:extLst>
          </p:cNvPr>
          <p:cNvSpPr>
            <a:spLocks noChangeShapeType="1"/>
          </p:cNvSpPr>
          <p:nvPr/>
        </p:nvSpPr>
        <p:spPr bwMode="auto">
          <a:xfrm>
            <a:off x="5268913" y="3995738"/>
            <a:ext cx="0" cy="1528762"/>
          </a:xfrm>
          <a:prstGeom prst="line">
            <a:avLst/>
          </a:prstGeom>
          <a:noFill/>
          <a:ln w="11113">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0631" name="Freeform 129">
            <a:extLst>
              <a:ext uri="{FF2B5EF4-FFF2-40B4-BE49-F238E27FC236}">
                <a16:creationId xmlns:a16="http://schemas.microsoft.com/office/drawing/2014/main" id="{F722CC0D-DE9A-FF85-699C-362C047A790F}"/>
              </a:ext>
            </a:extLst>
          </p:cNvPr>
          <p:cNvSpPr>
            <a:spLocks/>
          </p:cNvSpPr>
          <p:nvPr/>
        </p:nvSpPr>
        <p:spPr bwMode="auto">
          <a:xfrm>
            <a:off x="5222875" y="3968750"/>
            <a:ext cx="93663" cy="80963"/>
          </a:xfrm>
          <a:custGeom>
            <a:avLst/>
            <a:gdLst>
              <a:gd name="T0" fmla="*/ 2147483646 w 59"/>
              <a:gd name="T1" fmla="*/ 2147483646 h 51"/>
              <a:gd name="T2" fmla="*/ 2147483646 w 59"/>
              <a:gd name="T3" fmla="*/ 0 h 51"/>
              <a:gd name="T4" fmla="*/ 0 w 59"/>
              <a:gd name="T5" fmla="*/ 0 h 51"/>
              <a:gd name="T6" fmla="*/ 2147483646 w 59"/>
              <a:gd name="T7" fmla="*/ 2147483646 h 5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59" h="51">
                <a:moveTo>
                  <a:pt x="29" y="51"/>
                </a:moveTo>
                <a:lnTo>
                  <a:pt x="59" y="0"/>
                </a:lnTo>
                <a:lnTo>
                  <a:pt x="0" y="0"/>
                </a:lnTo>
                <a:lnTo>
                  <a:pt x="29" y="51"/>
                </a:lnTo>
                <a:close/>
              </a:path>
            </a:pathLst>
          </a:custGeom>
          <a:solidFill>
            <a:srgbClr val="00FF00"/>
          </a:solidFill>
          <a:ln w="11113">
            <a:solidFill>
              <a:srgbClr val="00FF00"/>
            </a:solidFill>
            <a:prstDash val="solid"/>
            <a:round/>
            <a:headEnd/>
            <a:tailEnd/>
          </a:ln>
        </p:spPr>
        <p:txBody>
          <a:bodyPr/>
          <a:lstStyle/>
          <a:p>
            <a:endParaRPr lang="en-US"/>
          </a:p>
        </p:txBody>
      </p:sp>
      <p:sp>
        <p:nvSpPr>
          <p:cNvPr id="320632" name="Line 130">
            <a:extLst>
              <a:ext uri="{FF2B5EF4-FFF2-40B4-BE49-F238E27FC236}">
                <a16:creationId xmlns:a16="http://schemas.microsoft.com/office/drawing/2014/main" id="{BBBE5EFC-AC39-8604-160D-C872FF27D98D}"/>
              </a:ext>
            </a:extLst>
          </p:cNvPr>
          <p:cNvSpPr>
            <a:spLocks noChangeShapeType="1"/>
          </p:cNvSpPr>
          <p:nvPr/>
        </p:nvSpPr>
        <p:spPr bwMode="auto">
          <a:xfrm>
            <a:off x="6497638" y="5522913"/>
            <a:ext cx="109537" cy="0"/>
          </a:xfrm>
          <a:prstGeom prst="line">
            <a:avLst/>
          </a:prstGeom>
          <a:noFill/>
          <a:ln w="11113">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0633" name="Line 131">
            <a:extLst>
              <a:ext uri="{FF2B5EF4-FFF2-40B4-BE49-F238E27FC236}">
                <a16:creationId xmlns:a16="http://schemas.microsoft.com/office/drawing/2014/main" id="{5A07739A-FC90-F5A0-4ED2-78F9FC2D0869}"/>
              </a:ext>
            </a:extLst>
          </p:cNvPr>
          <p:cNvSpPr>
            <a:spLocks noChangeShapeType="1"/>
          </p:cNvSpPr>
          <p:nvPr/>
        </p:nvSpPr>
        <p:spPr bwMode="auto">
          <a:xfrm>
            <a:off x="6497638" y="5522913"/>
            <a:ext cx="109537" cy="0"/>
          </a:xfrm>
          <a:prstGeom prst="line">
            <a:avLst/>
          </a:prstGeom>
          <a:noFill/>
          <a:ln w="11113">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0634" name="Freeform 132">
            <a:extLst>
              <a:ext uri="{FF2B5EF4-FFF2-40B4-BE49-F238E27FC236}">
                <a16:creationId xmlns:a16="http://schemas.microsoft.com/office/drawing/2014/main" id="{730C2255-91FA-EE49-A322-FF146CA5C352}"/>
              </a:ext>
            </a:extLst>
          </p:cNvPr>
          <p:cNvSpPr>
            <a:spLocks/>
          </p:cNvSpPr>
          <p:nvPr/>
        </p:nvSpPr>
        <p:spPr bwMode="auto">
          <a:xfrm>
            <a:off x="6505575" y="5495925"/>
            <a:ext cx="92075" cy="82550"/>
          </a:xfrm>
          <a:custGeom>
            <a:avLst/>
            <a:gdLst>
              <a:gd name="T0" fmla="*/ 2147483646 w 58"/>
              <a:gd name="T1" fmla="*/ 2147483646 h 52"/>
              <a:gd name="T2" fmla="*/ 2147483646 w 58"/>
              <a:gd name="T3" fmla="*/ 0 h 52"/>
              <a:gd name="T4" fmla="*/ 0 w 58"/>
              <a:gd name="T5" fmla="*/ 0 h 52"/>
              <a:gd name="T6" fmla="*/ 2147483646 w 58"/>
              <a:gd name="T7" fmla="*/ 2147483646 h 5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58" h="52">
                <a:moveTo>
                  <a:pt x="29" y="52"/>
                </a:moveTo>
                <a:lnTo>
                  <a:pt x="58" y="0"/>
                </a:lnTo>
                <a:lnTo>
                  <a:pt x="0" y="0"/>
                </a:lnTo>
                <a:lnTo>
                  <a:pt x="29" y="52"/>
                </a:lnTo>
                <a:close/>
              </a:path>
            </a:pathLst>
          </a:custGeom>
          <a:solidFill>
            <a:srgbClr val="00FF00"/>
          </a:solidFill>
          <a:ln w="11113">
            <a:solidFill>
              <a:srgbClr val="00FF00"/>
            </a:solidFill>
            <a:prstDash val="solid"/>
            <a:round/>
            <a:headEnd/>
            <a:tailEnd/>
          </a:ln>
        </p:spPr>
        <p:txBody>
          <a:bodyPr/>
          <a:lstStyle/>
          <a:p>
            <a:endParaRPr lang="en-US"/>
          </a:p>
        </p:txBody>
      </p:sp>
      <p:sp>
        <p:nvSpPr>
          <p:cNvPr id="320635" name="Line 133">
            <a:extLst>
              <a:ext uri="{FF2B5EF4-FFF2-40B4-BE49-F238E27FC236}">
                <a16:creationId xmlns:a16="http://schemas.microsoft.com/office/drawing/2014/main" id="{A2C84983-DF45-F274-DB77-5D4E1304EFA5}"/>
              </a:ext>
            </a:extLst>
          </p:cNvPr>
          <p:cNvSpPr>
            <a:spLocks noChangeShapeType="1"/>
          </p:cNvSpPr>
          <p:nvPr/>
        </p:nvSpPr>
        <p:spPr bwMode="auto">
          <a:xfrm flipV="1">
            <a:off x="5268913" y="1674813"/>
            <a:ext cx="0" cy="2063750"/>
          </a:xfrm>
          <a:prstGeom prst="line">
            <a:avLst/>
          </a:prstGeom>
          <a:noFill/>
          <a:ln w="11113">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0636" name="Line 134">
            <a:extLst>
              <a:ext uri="{FF2B5EF4-FFF2-40B4-BE49-F238E27FC236}">
                <a16:creationId xmlns:a16="http://schemas.microsoft.com/office/drawing/2014/main" id="{94A96BCE-20BE-5B26-649D-133850CB1004}"/>
              </a:ext>
            </a:extLst>
          </p:cNvPr>
          <p:cNvSpPr>
            <a:spLocks noChangeShapeType="1"/>
          </p:cNvSpPr>
          <p:nvPr/>
        </p:nvSpPr>
        <p:spPr bwMode="auto">
          <a:xfrm>
            <a:off x="5214938" y="1674813"/>
            <a:ext cx="109537" cy="0"/>
          </a:xfrm>
          <a:prstGeom prst="line">
            <a:avLst/>
          </a:prstGeom>
          <a:noFill/>
          <a:ln w="11113">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0637" name="Freeform 135">
            <a:extLst>
              <a:ext uri="{FF2B5EF4-FFF2-40B4-BE49-F238E27FC236}">
                <a16:creationId xmlns:a16="http://schemas.microsoft.com/office/drawing/2014/main" id="{F1A8F634-12C3-AA36-D16D-870023E2E400}"/>
              </a:ext>
            </a:extLst>
          </p:cNvPr>
          <p:cNvSpPr>
            <a:spLocks/>
          </p:cNvSpPr>
          <p:nvPr/>
        </p:nvSpPr>
        <p:spPr bwMode="auto">
          <a:xfrm>
            <a:off x="5224463" y="3684588"/>
            <a:ext cx="92075" cy="80962"/>
          </a:xfrm>
          <a:custGeom>
            <a:avLst/>
            <a:gdLst>
              <a:gd name="T0" fmla="*/ 2147483646 w 58"/>
              <a:gd name="T1" fmla="*/ 0 h 51"/>
              <a:gd name="T2" fmla="*/ 0 w 58"/>
              <a:gd name="T3" fmla="*/ 2147483646 h 51"/>
              <a:gd name="T4" fmla="*/ 2147483646 w 58"/>
              <a:gd name="T5" fmla="*/ 2147483646 h 51"/>
              <a:gd name="T6" fmla="*/ 2147483646 w 58"/>
              <a:gd name="T7" fmla="*/ 0 h 5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58" h="51">
                <a:moveTo>
                  <a:pt x="28" y="0"/>
                </a:moveTo>
                <a:lnTo>
                  <a:pt x="0" y="51"/>
                </a:lnTo>
                <a:lnTo>
                  <a:pt x="58" y="51"/>
                </a:lnTo>
                <a:lnTo>
                  <a:pt x="28" y="0"/>
                </a:lnTo>
                <a:close/>
              </a:path>
            </a:pathLst>
          </a:custGeom>
          <a:solidFill>
            <a:srgbClr val="0000FF"/>
          </a:solidFill>
          <a:ln w="11113">
            <a:solidFill>
              <a:srgbClr val="0000FF"/>
            </a:solidFill>
            <a:prstDash val="solid"/>
            <a:round/>
            <a:headEnd/>
            <a:tailEnd/>
          </a:ln>
        </p:spPr>
        <p:txBody>
          <a:bodyPr/>
          <a:lstStyle/>
          <a:p>
            <a:endParaRPr lang="en-US"/>
          </a:p>
        </p:txBody>
      </p:sp>
      <p:sp>
        <p:nvSpPr>
          <p:cNvPr id="320638" name="Line 136">
            <a:extLst>
              <a:ext uri="{FF2B5EF4-FFF2-40B4-BE49-F238E27FC236}">
                <a16:creationId xmlns:a16="http://schemas.microsoft.com/office/drawing/2014/main" id="{CDCED9D6-5DDA-3D08-A6E4-E81FE41826D1}"/>
              </a:ext>
            </a:extLst>
          </p:cNvPr>
          <p:cNvSpPr>
            <a:spLocks noChangeShapeType="1"/>
          </p:cNvSpPr>
          <p:nvPr/>
        </p:nvSpPr>
        <p:spPr bwMode="auto">
          <a:xfrm flipV="1">
            <a:off x="6551613" y="2943225"/>
            <a:ext cx="0" cy="207963"/>
          </a:xfrm>
          <a:prstGeom prst="line">
            <a:avLst/>
          </a:prstGeom>
          <a:noFill/>
          <a:ln w="11113">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0639" name="Line 137">
            <a:extLst>
              <a:ext uri="{FF2B5EF4-FFF2-40B4-BE49-F238E27FC236}">
                <a16:creationId xmlns:a16="http://schemas.microsoft.com/office/drawing/2014/main" id="{7C3E7844-CB6B-399A-3098-6FFA3F0F722A}"/>
              </a:ext>
            </a:extLst>
          </p:cNvPr>
          <p:cNvSpPr>
            <a:spLocks noChangeShapeType="1"/>
          </p:cNvSpPr>
          <p:nvPr/>
        </p:nvSpPr>
        <p:spPr bwMode="auto">
          <a:xfrm>
            <a:off x="6497638" y="2943225"/>
            <a:ext cx="109537" cy="0"/>
          </a:xfrm>
          <a:prstGeom prst="line">
            <a:avLst/>
          </a:prstGeom>
          <a:noFill/>
          <a:ln w="11113">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0640" name="Line 138">
            <a:extLst>
              <a:ext uri="{FF2B5EF4-FFF2-40B4-BE49-F238E27FC236}">
                <a16:creationId xmlns:a16="http://schemas.microsoft.com/office/drawing/2014/main" id="{35EA2475-7A3A-02B1-29CE-70E6504353B6}"/>
              </a:ext>
            </a:extLst>
          </p:cNvPr>
          <p:cNvSpPr>
            <a:spLocks noChangeShapeType="1"/>
          </p:cNvSpPr>
          <p:nvPr/>
        </p:nvSpPr>
        <p:spPr bwMode="auto">
          <a:xfrm>
            <a:off x="6551613" y="3151188"/>
            <a:ext cx="0" cy="207962"/>
          </a:xfrm>
          <a:prstGeom prst="line">
            <a:avLst/>
          </a:prstGeom>
          <a:noFill/>
          <a:ln w="11113">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0641" name="Line 139">
            <a:extLst>
              <a:ext uri="{FF2B5EF4-FFF2-40B4-BE49-F238E27FC236}">
                <a16:creationId xmlns:a16="http://schemas.microsoft.com/office/drawing/2014/main" id="{F7D4FB59-8B09-B38E-0C70-15316713CF4F}"/>
              </a:ext>
            </a:extLst>
          </p:cNvPr>
          <p:cNvSpPr>
            <a:spLocks noChangeShapeType="1"/>
          </p:cNvSpPr>
          <p:nvPr/>
        </p:nvSpPr>
        <p:spPr bwMode="auto">
          <a:xfrm>
            <a:off x="6497638" y="3359150"/>
            <a:ext cx="109537" cy="0"/>
          </a:xfrm>
          <a:prstGeom prst="line">
            <a:avLst/>
          </a:prstGeom>
          <a:noFill/>
          <a:ln w="11113">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0642" name="Freeform 140">
            <a:extLst>
              <a:ext uri="{FF2B5EF4-FFF2-40B4-BE49-F238E27FC236}">
                <a16:creationId xmlns:a16="http://schemas.microsoft.com/office/drawing/2014/main" id="{9A18F6B7-594C-0BC0-69BD-466B4199D18A}"/>
              </a:ext>
            </a:extLst>
          </p:cNvPr>
          <p:cNvSpPr>
            <a:spLocks/>
          </p:cNvSpPr>
          <p:nvPr/>
        </p:nvSpPr>
        <p:spPr bwMode="auto">
          <a:xfrm>
            <a:off x="6505575" y="3097213"/>
            <a:ext cx="92075" cy="80962"/>
          </a:xfrm>
          <a:custGeom>
            <a:avLst/>
            <a:gdLst>
              <a:gd name="T0" fmla="*/ 2147483646 w 58"/>
              <a:gd name="T1" fmla="*/ 0 h 51"/>
              <a:gd name="T2" fmla="*/ 0 w 58"/>
              <a:gd name="T3" fmla="*/ 2147483646 h 51"/>
              <a:gd name="T4" fmla="*/ 2147483646 w 58"/>
              <a:gd name="T5" fmla="*/ 2147483646 h 51"/>
              <a:gd name="T6" fmla="*/ 2147483646 w 58"/>
              <a:gd name="T7" fmla="*/ 0 h 5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58" h="51">
                <a:moveTo>
                  <a:pt x="29" y="0"/>
                </a:moveTo>
                <a:lnTo>
                  <a:pt x="0" y="51"/>
                </a:lnTo>
                <a:lnTo>
                  <a:pt x="58" y="51"/>
                </a:lnTo>
                <a:lnTo>
                  <a:pt x="29" y="0"/>
                </a:lnTo>
                <a:close/>
              </a:path>
            </a:pathLst>
          </a:custGeom>
          <a:solidFill>
            <a:srgbClr val="0000FF"/>
          </a:solidFill>
          <a:ln w="11113">
            <a:solidFill>
              <a:srgbClr val="0000FF"/>
            </a:solidFill>
            <a:prstDash val="solid"/>
            <a:round/>
            <a:headEnd/>
            <a:tailEnd/>
          </a:ln>
        </p:spPr>
        <p:txBody>
          <a:bodyPr/>
          <a:lstStyle/>
          <a:p>
            <a:endParaRPr lang="en-US"/>
          </a:p>
        </p:txBody>
      </p:sp>
      <p:sp>
        <p:nvSpPr>
          <p:cNvPr id="320643" name="Rectangle 141">
            <a:extLst>
              <a:ext uri="{FF2B5EF4-FFF2-40B4-BE49-F238E27FC236}">
                <a16:creationId xmlns:a16="http://schemas.microsoft.com/office/drawing/2014/main" id="{F6062771-5C5C-3EF5-77F6-8793F1552EDD}"/>
              </a:ext>
            </a:extLst>
          </p:cNvPr>
          <p:cNvSpPr>
            <a:spLocks noChangeArrowheads="1"/>
          </p:cNvSpPr>
          <p:nvPr/>
        </p:nvSpPr>
        <p:spPr bwMode="auto">
          <a:xfrm>
            <a:off x="7486650" y="1800225"/>
            <a:ext cx="1069975" cy="503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fr-CA" altLang="en-US" sz="3300" b="1">
                <a:solidFill>
                  <a:srgbClr val="000000"/>
                </a:solidFill>
                <a:latin typeface="Arial" panose="020B0604020202020204" pitchFamily="34" charset="0"/>
                <a:cs typeface="Arial" panose="020B0604020202020204" pitchFamily="34" charset="0"/>
              </a:rPr>
              <a:t>line 8</a:t>
            </a:r>
            <a:endParaRPr lang="fr-CA" altLang="en-US" sz="3600" b="1">
              <a:latin typeface="Arial" panose="020B0604020202020204" pitchFamily="34" charset="0"/>
              <a:cs typeface="Arial" panose="020B0604020202020204" pitchFamily="34" charset="0"/>
            </a:endParaRPr>
          </a:p>
        </p:txBody>
      </p:sp>
      <p:sp>
        <p:nvSpPr>
          <p:cNvPr id="320644" name="Line 142">
            <a:extLst>
              <a:ext uri="{FF2B5EF4-FFF2-40B4-BE49-F238E27FC236}">
                <a16:creationId xmlns:a16="http://schemas.microsoft.com/office/drawing/2014/main" id="{F00FD4AB-15C5-BCAD-1D24-722335DCA247}"/>
              </a:ext>
            </a:extLst>
          </p:cNvPr>
          <p:cNvSpPr>
            <a:spLocks noChangeShapeType="1"/>
          </p:cNvSpPr>
          <p:nvPr/>
        </p:nvSpPr>
        <p:spPr bwMode="auto">
          <a:xfrm>
            <a:off x="7251700" y="5510213"/>
            <a:ext cx="1538288" cy="0"/>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0645" name="Line 143">
            <a:extLst>
              <a:ext uri="{FF2B5EF4-FFF2-40B4-BE49-F238E27FC236}">
                <a16:creationId xmlns:a16="http://schemas.microsoft.com/office/drawing/2014/main" id="{A1BCAC42-2B48-A3BF-AF94-92F2F244EA93}"/>
              </a:ext>
            </a:extLst>
          </p:cNvPr>
          <p:cNvSpPr>
            <a:spLocks noChangeShapeType="1"/>
          </p:cNvSpPr>
          <p:nvPr/>
        </p:nvSpPr>
        <p:spPr bwMode="auto">
          <a:xfrm flipV="1">
            <a:off x="7380288" y="5510213"/>
            <a:ext cx="0" cy="53975"/>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0646" name="Line 144">
            <a:extLst>
              <a:ext uri="{FF2B5EF4-FFF2-40B4-BE49-F238E27FC236}">
                <a16:creationId xmlns:a16="http://schemas.microsoft.com/office/drawing/2014/main" id="{0B3A4FEE-BD64-1A30-2F4C-56EFA7C370AD}"/>
              </a:ext>
            </a:extLst>
          </p:cNvPr>
          <p:cNvSpPr>
            <a:spLocks noChangeShapeType="1"/>
          </p:cNvSpPr>
          <p:nvPr/>
        </p:nvSpPr>
        <p:spPr bwMode="auto">
          <a:xfrm flipV="1">
            <a:off x="8661400" y="5510213"/>
            <a:ext cx="0" cy="53975"/>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0647" name="Line 145">
            <a:extLst>
              <a:ext uri="{FF2B5EF4-FFF2-40B4-BE49-F238E27FC236}">
                <a16:creationId xmlns:a16="http://schemas.microsoft.com/office/drawing/2014/main" id="{5C7B106E-3D38-AB87-BEDC-A9C38AD39BB3}"/>
              </a:ext>
            </a:extLst>
          </p:cNvPr>
          <p:cNvSpPr>
            <a:spLocks noChangeShapeType="1"/>
          </p:cNvSpPr>
          <p:nvPr/>
        </p:nvSpPr>
        <p:spPr bwMode="auto">
          <a:xfrm flipV="1">
            <a:off x="7251700" y="1655763"/>
            <a:ext cx="0" cy="3854450"/>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0648" name="Line 146">
            <a:extLst>
              <a:ext uri="{FF2B5EF4-FFF2-40B4-BE49-F238E27FC236}">
                <a16:creationId xmlns:a16="http://schemas.microsoft.com/office/drawing/2014/main" id="{99B78534-9535-8657-AD7D-B39D0A98BADB}"/>
              </a:ext>
            </a:extLst>
          </p:cNvPr>
          <p:cNvSpPr>
            <a:spLocks noChangeShapeType="1"/>
          </p:cNvSpPr>
          <p:nvPr/>
        </p:nvSpPr>
        <p:spPr bwMode="auto">
          <a:xfrm>
            <a:off x="7197725" y="5510213"/>
            <a:ext cx="53975" cy="0"/>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0649" name="Line 147">
            <a:extLst>
              <a:ext uri="{FF2B5EF4-FFF2-40B4-BE49-F238E27FC236}">
                <a16:creationId xmlns:a16="http://schemas.microsoft.com/office/drawing/2014/main" id="{8DAC75AE-D7F6-8B6E-0059-99ACF443C78A}"/>
              </a:ext>
            </a:extLst>
          </p:cNvPr>
          <p:cNvSpPr>
            <a:spLocks noChangeShapeType="1"/>
          </p:cNvSpPr>
          <p:nvPr/>
        </p:nvSpPr>
        <p:spPr bwMode="auto">
          <a:xfrm>
            <a:off x="7197725" y="4652963"/>
            <a:ext cx="53975" cy="0"/>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0650" name="Line 148">
            <a:extLst>
              <a:ext uri="{FF2B5EF4-FFF2-40B4-BE49-F238E27FC236}">
                <a16:creationId xmlns:a16="http://schemas.microsoft.com/office/drawing/2014/main" id="{6B44FA52-D4A5-E069-E7AD-8967C08D8E85}"/>
              </a:ext>
            </a:extLst>
          </p:cNvPr>
          <p:cNvSpPr>
            <a:spLocks noChangeShapeType="1"/>
          </p:cNvSpPr>
          <p:nvPr/>
        </p:nvSpPr>
        <p:spPr bwMode="auto">
          <a:xfrm>
            <a:off x="7197725" y="3797300"/>
            <a:ext cx="53975" cy="0"/>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0651" name="Line 149">
            <a:extLst>
              <a:ext uri="{FF2B5EF4-FFF2-40B4-BE49-F238E27FC236}">
                <a16:creationId xmlns:a16="http://schemas.microsoft.com/office/drawing/2014/main" id="{DCC9FF40-8A78-763F-080F-070960F7AA6B}"/>
              </a:ext>
            </a:extLst>
          </p:cNvPr>
          <p:cNvSpPr>
            <a:spLocks noChangeShapeType="1"/>
          </p:cNvSpPr>
          <p:nvPr/>
        </p:nvSpPr>
        <p:spPr bwMode="auto">
          <a:xfrm>
            <a:off x="7197725" y="2940050"/>
            <a:ext cx="53975" cy="0"/>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0652" name="Line 150">
            <a:extLst>
              <a:ext uri="{FF2B5EF4-FFF2-40B4-BE49-F238E27FC236}">
                <a16:creationId xmlns:a16="http://schemas.microsoft.com/office/drawing/2014/main" id="{02CE5398-EAFB-515B-4CDA-658DFEE86405}"/>
              </a:ext>
            </a:extLst>
          </p:cNvPr>
          <p:cNvSpPr>
            <a:spLocks noChangeShapeType="1"/>
          </p:cNvSpPr>
          <p:nvPr/>
        </p:nvSpPr>
        <p:spPr bwMode="auto">
          <a:xfrm>
            <a:off x="7197725" y="2082800"/>
            <a:ext cx="53975" cy="0"/>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0653" name="Rectangle 151">
            <a:extLst>
              <a:ext uri="{FF2B5EF4-FFF2-40B4-BE49-F238E27FC236}">
                <a16:creationId xmlns:a16="http://schemas.microsoft.com/office/drawing/2014/main" id="{518984CD-58C3-FFF6-5B7B-7CFE8BC35683}"/>
              </a:ext>
            </a:extLst>
          </p:cNvPr>
          <p:cNvSpPr>
            <a:spLocks noChangeArrowheads="1"/>
          </p:cNvSpPr>
          <p:nvPr/>
        </p:nvSpPr>
        <p:spPr bwMode="auto">
          <a:xfrm>
            <a:off x="6913563" y="5422900"/>
            <a:ext cx="211137" cy="182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fr-CA" altLang="en-US" sz="1200">
                <a:solidFill>
                  <a:srgbClr val="000000"/>
                </a:solidFill>
                <a:latin typeface="Arial" panose="020B0604020202020204" pitchFamily="34" charset="0"/>
                <a:cs typeface="Arial" panose="020B0604020202020204" pitchFamily="34" charset="0"/>
              </a:rPr>
              <a:t>0.0</a:t>
            </a:r>
            <a:endParaRPr lang="fr-CA" altLang="en-US" sz="1800">
              <a:latin typeface="Arial" panose="020B0604020202020204" pitchFamily="34" charset="0"/>
              <a:cs typeface="Arial" panose="020B0604020202020204" pitchFamily="34" charset="0"/>
            </a:endParaRPr>
          </a:p>
        </p:txBody>
      </p:sp>
      <p:sp>
        <p:nvSpPr>
          <p:cNvPr id="320654" name="Rectangle 152">
            <a:extLst>
              <a:ext uri="{FF2B5EF4-FFF2-40B4-BE49-F238E27FC236}">
                <a16:creationId xmlns:a16="http://schemas.microsoft.com/office/drawing/2014/main" id="{2343D07B-FEBE-F42E-F681-752EF2BB1E54}"/>
              </a:ext>
            </a:extLst>
          </p:cNvPr>
          <p:cNvSpPr>
            <a:spLocks noChangeArrowheads="1"/>
          </p:cNvSpPr>
          <p:nvPr/>
        </p:nvSpPr>
        <p:spPr bwMode="auto">
          <a:xfrm>
            <a:off x="6913563" y="4565650"/>
            <a:ext cx="211137" cy="182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fr-CA" altLang="en-US" sz="1200">
                <a:solidFill>
                  <a:srgbClr val="000000"/>
                </a:solidFill>
                <a:latin typeface="Arial" panose="020B0604020202020204" pitchFamily="34" charset="0"/>
                <a:cs typeface="Arial" panose="020B0604020202020204" pitchFamily="34" charset="0"/>
              </a:rPr>
              <a:t>0.2</a:t>
            </a:r>
            <a:endParaRPr lang="fr-CA" altLang="en-US" sz="1800">
              <a:latin typeface="Arial" panose="020B0604020202020204" pitchFamily="34" charset="0"/>
              <a:cs typeface="Arial" panose="020B0604020202020204" pitchFamily="34" charset="0"/>
            </a:endParaRPr>
          </a:p>
        </p:txBody>
      </p:sp>
      <p:sp>
        <p:nvSpPr>
          <p:cNvPr id="320655" name="Rectangle 153">
            <a:extLst>
              <a:ext uri="{FF2B5EF4-FFF2-40B4-BE49-F238E27FC236}">
                <a16:creationId xmlns:a16="http://schemas.microsoft.com/office/drawing/2014/main" id="{332E02FA-32FA-DA80-99C3-1A94B99E5802}"/>
              </a:ext>
            </a:extLst>
          </p:cNvPr>
          <p:cNvSpPr>
            <a:spLocks noChangeArrowheads="1"/>
          </p:cNvSpPr>
          <p:nvPr/>
        </p:nvSpPr>
        <p:spPr bwMode="auto">
          <a:xfrm>
            <a:off x="6913563" y="3709988"/>
            <a:ext cx="211137" cy="182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fr-CA" altLang="en-US" sz="1200">
                <a:solidFill>
                  <a:srgbClr val="000000"/>
                </a:solidFill>
                <a:latin typeface="Arial" panose="020B0604020202020204" pitchFamily="34" charset="0"/>
                <a:cs typeface="Arial" panose="020B0604020202020204" pitchFamily="34" charset="0"/>
              </a:rPr>
              <a:t>0.4</a:t>
            </a:r>
            <a:endParaRPr lang="fr-CA" altLang="en-US" sz="1800">
              <a:latin typeface="Arial" panose="020B0604020202020204" pitchFamily="34" charset="0"/>
              <a:cs typeface="Arial" panose="020B0604020202020204" pitchFamily="34" charset="0"/>
            </a:endParaRPr>
          </a:p>
        </p:txBody>
      </p:sp>
      <p:sp>
        <p:nvSpPr>
          <p:cNvPr id="320656" name="Rectangle 154">
            <a:extLst>
              <a:ext uri="{FF2B5EF4-FFF2-40B4-BE49-F238E27FC236}">
                <a16:creationId xmlns:a16="http://schemas.microsoft.com/office/drawing/2014/main" id="{AEA1DA9B-033D-84EF-615E-C0E9BAF11A77}"/>
              </a:ext>
            </a:extLst>
          </p:cNvPr>
          <p:cNvSpPr>
            <a:spLocks noChangeArrowheads="1"/>
          </p:cNvSpPr>
          <p:nvPr/>
        </p:nvSpPr>
        <p:spPr bwMode="auto">
          <a:xfrm>
            <a:off x="6913563" y="2852738"/>
            <a:ext cx="211137" cy="182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fr-CA" altLang="en-US" sz="1200">
                <a:solidFill>
                  <a:srgbClr val="000000"/>
                </a:solidFill>
                <a:latin typeface="Arial" panose="020B0604020202020204" pitchFamily="34" charset="0"/>
                <a:cs typeface="Arial" panose="020B0604020202020204" pitchFamily="34" charset="0"/>
              </a:rPr>
              <a:t>0.6</a:t>
            </a:r>
            <a:endParaRPr lang="fr-CA" altLang="en-US" sz="1800">
              <a:latin typeface="Arial" panose="020B0604020202020204" pitchFamily="34" charset="0"/>
              <a:cs typeface="Arial" panose="020B0604020202020204" pitchFamily="34" charset="0"/>
            </a:endParaRPr>
          </a:p>
        </p:txBody>
      </p:sp>
      <p:sp>
        <p:nvSpPr>
          <p:cNvPr id="320657" name="Rectangle 155">
            <a:extLst>
              <a:ext uri="{FF2B5EF4-FFF2-40B4-BE49-F238E27FC236}">
                <a16:creationId xmlns:a16="http://schemas.microsoft.com/office/drawing/2014/main" id="{AA9959B6-C317-469D-68AA-87832FB76896}"/>
              </a:ext>
            </a:extLst>
          </p:cNvPr>
          <p:cNvSpPr>
            <a:spLocks noChangeArrowheads="1"/>
          </p:cNvSpPr>
          <p:nvPr/>
        </p:nvSpPr>
        <p:spPr bwMode="auto">
          <a:xfrm>
            <a:off x="6913563" y="1997075"/>
            <a:ext cx="211137" cy="182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fr-CA" altLang="en-US" sz="1200">
                <a:solidFill>
                  <a:srgbClr val="000000"/>
                </a:solidFill>
                <a:latin typeface="Arial" panose="020B0604020202020204" pitchFamily="34" charset="0"/>
                <a:cs typeface="Arial" panose="020B0604020202020204" pitchFamily="34" charset="0"/>
              </a:rPr>
              <a:t>0.8</a:t>
            </a:r>
            <a:endParaRPr lang="fr-CA" altLang="en-US" sz="1800">
              <a:latin typeface="Arial" panose="020B0604020202020204" pitchFamily="34" charset="0"/>
              <a:cs typeface="Arial" panose="020B0604020202020204" pitchFamily="34" charset="0"/>
            </a:endParaRPr>
          </a:p>
        </p:txBody>
      </p:sp>
      <p:sp>
        <p:nvSpPr>
          <p:cNvPr id="320658" name="Line 156">
            <a:extLst>
              <a:ext uri="{FF2B5EF4-FFF2-40B4-BE49-F238E27FC236}">
                <a16:creationId xmlns:a16="http://schemas.microsoft.com/office/drawing/2014/main" id="{02441DDB-2539-64CD-B13C-40DE37416DE9}"/>
              </a:ext>
            </a:extLst>
          </p:cNvPr>
          <p:cNvSpPr>
            <a:spLocks noChangeShapeType="1"/>
          </p:cNvSpPr>
          <p:nvPr/>
        </p:nvSpPr>
        <p:spPr bwMode="auto">
          <a:xfrm flipV="1">
            <a:off x="7380288" y="5046663"/>
            <a:ext cx="1281112" cy="461962"/>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0659" name="Line 157">
            <a:extLst>
              <a:ext uri="{FF2B5EF4-FFF2-40B4-BE49-F238E27FC236}">
                <a16:creationId xmlns:a16="http://schemas.microsoft.com/office/drawing/2014/main" id="{EA8E55A4-FD65-76F0-7028-73BDC22B9F06}"/>
              </a:ext>
            </a:extLst>
          </p:cNvPr>
          <p:cNvSpPr>
            <a:spLocks noChangeShapeType="1"/>
          </p:cNvSpPr>
          <p:nvPr/>
        </p:nvSpPr>
        <p:spPr bwMode="auto">
          <a:xfrm>
            <a:off x="7380288" y="4649788"/>
            <a:ext cx="1281112" cy="858837"/>
          </a:xfrm>
          <a:prstGeom prst="line">
            <a:avLst/>
          </a:prstGeom>
          <a:noFill/>
          <a:ln w="11113">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0660" name="Line 158">
            <a:extLst>
              <a:ext uri="{FF2B5EF4-FFF2-40B4-BE49-F238E27FC236}">
                <a16:creationId xmlns:a16="http://schemas.microsoft.com/office/drawing/2014/main" id="{F1810979-37A6-BC21-79FB-47BCFA5EBE60}"/>
              </a:ext>
            </a:extLst>
          </p:cNvPr>
          <p:cNvSpPr>
            <a:spLocks noChangeShapeType="1"/>
          </p:cNvSpPr>
          <p:nvPr/>
        </p:nvSpPr>
        <p:spPr bwMode="auto">
          <a:xfrm flipV="1">
            <a:off x="7380288" y="2681288"/>
            <a:ext cx="1281112" cy="168275"/>
          </a:xfrm>
          <a:prstGeom prst="line">
            <a:avLst/>
          </a:prstGeom>
          <a:noFill/>
          <a:ln w="11113">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0661" name="Line 159">
            <a:extLst>
              <a:ext uri="{FF2B5EF4-FFF2-40B4-BE49-F238E27FC236}">
                <a16:creationId xmlns:a16="http://schemas.microsoft.com/office/drawing/2014/main" id="{BE82302C-DA12-539B-B2C2-E109322333EA}"/>
              </a:ext>
            </a:extLst>
          </p:cNvPr>
          <p:cNvSpPr>
            <a:spLocks noChangeShapeType="1"/>
          </p:cNvSpPr>
          <p:nvPr/>
        </p:nvSpPr>
        <p:spPr bwMode="auto">
          <a:xfrm>
            <a:off x="7324725" y="5508625"/>
            <a:ext cx="109538" cy="0"/>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0662" name="Line 160">
            <a:extLst>
              <a:ext uri="{FF2B5EF4-FFF2-40B4-BE49-F238E27FC236}">
                <a16:creationId xmlns:a16="http://schemas.microsoft.com/office/drawing/2014/main" id="{AACDF8A7-300F-425C-0FE2-C45DE67A02CE}"/>
              </a:ext>
            </a:extLst>
          </p:cNvPr>
          <p:cNvSpPr>
            <a:spLocks noChangeShapeType="1"/>
          </p:cNvSpPr>
          <p:nvPr/>
        </p:nvSpPr>
        <p:spPr bwMode="auto">
          <a:xfrm>
            <a:off x="7324725" y="5508625"/>
            <a:ext cx="109538" cy="0"/>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0663" name="Oval 161">
            <a:extLst>
              <a:ext uri="{FF2B5EF4-FFF2-40B4-BE49-F238E27FC236}">
                <a16:creationId xmlns:a16="http://schemas.microsoft.com/office/drawing/2014/main" id="{3AB9117E-3F5D-2B5D-2768-994D589E90C5}"/>
              </a:ext>
            </a:extLst>
          </p:cNvPr>
          <p:cNvSpPr>
            <a:spLocks noChangeArrowheads="1"/>
          </p:cNvSpPr>
          <p:nvPr/>
        </p:nvSpPr>
        <p:spPr bwMode="auto">
          <a:xfrm>
            <a:off x="7339013" y="5465763"/>
            <a:ext cx="80962" cy="82550"/>
          </a:xfrm>
          <a:prstGeom prst="ellipse">
            <a:avLst/>
          </a:prstGeom>
          <a:solidFill>
            <a:srgbClr val="000000"/>
          </a:solidFill>
          <a:ln w="11113">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320664" name="Line 162">
            <a:extLst>
              <a:ext uri="{FF2B5EF4-FFF2-40B4-BE49-F238E27FC236}">
                <a16:creationId xmlns:a16="http://schemas.microsoft.com/office/drawing/2014/main" id="{19ED0126-A223-3D59-92DB-7C2605716F9D}"/>
              </a:ext>
            </a:extLst>
          </p:cNvPr>
          <p:cNvSpPr>
            <a:spLocks noChangeShapeType="1"/>
          </p:cNvSpPr>
          <p:nvPr/>
        </p:nvSpPr>
        <p:spPr bwMode="auto">
          <a:xfrm flipV="1">
            <a:off x="8661400" y="4813300"/>
            <a:ext cx="0" cy="233363"/>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0665" name="Line 163">
            <a:extLst>
              <a:ext uri="{FF2B5EF4-FFF2-40B4-BE49-F238E27FC236}">
                <a16:creationId xmlns:a16="http://schemas.microsoft.com/office/drawing/2014/main" id="{6B471069-FA8A-46D6-6423-5BC40BFA3D24}"/>
              </a:ext>
            </a:extLst>
          </p:cNvPr>
          <p:cNvSpPr>
            <a:spLocks noChangeShapeType="1"/>
          </p:cNvSpPr>
          <p:nvPr/>
        </p:nvSpPr>
        <p:spPr bwMode="auto">
          <a:xfrm>
            <a:off x="8607425" y="4813300"/>
            <a:ext cx="109538" cy="0"/>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0666" name="Line 164">
            <a:extLst>
              <a:ext uri="{FF2B5EF4-FFF2-40B4-BE49-F238E27FC236}">
                <a16:creationId xmlns:a16="http://schemas.microsoft.com/office/drawing/2014/main" id="{216F4C8A-77F5-A246-F92A-E7D1E7E1E5A1}"/>
              </a:ext>
            </a:extLst>
          </p:cNvPr>
          <p:cNvSpPr>
            <a:spLocks noChangeShapeType="1"/>
          </p:cNvSpPr>
          <p:nvPr/>
        </p:nvSpPr>
        <p:spPr bwMode="auto">
          <a:xfrm>
            <a:off x="8661400" y="5046663"/>
            <a:ext cx="0" cy="234950"/>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0667" name="Line 165">
            <a:extLst>
              <a:ext uri="{FF2B5EF4-FFF2-40B4-BE49-F238E27FC236}">
                <a16:creationId xmlns:a16="http://schemas.microsoft.com/office/drawing/2014/main" id="{47D4C6D4-D2AB-757C-B522-40D083D70CD9}"/>
              </a:ext>
            </a:extLst>
          </p:cNvPr>
          <p:cNvSpPr>
            <a:spLocks noChangeShapeType="1"/>
          </p:cNvSpPr>
          <p:nvPr/>
        </p:nvSpPr>
        <p:spPr bwMode="auto">
          <a:xfrm>
            <a:off x="8607425" y="5281613"/>
            <a:ext cx="109538" cy="0"/>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0668" name="Oval 166">
            <a:extLst>
              <a:ext uri="{FF2B5EF4-FFF2-40B4-BE49-F238E27FC236}">
                <a16:creationId xmlns:a16="http://schemas.microsoft.com/office/drawing/2014/main" id="{2961FA62-EFCA-3415-2A37-DB58D5FA77B0}"/>
              </a:ext>
            </a:extLst>
          </p:cNvPr>
          <p:cNvSpPr>
            <a:spLocks noChangeArrowheads="1"/>
          </p:cNvSpPr>
          <p:nvPr/>
        </p:nvSpPr>
        <p:spPr bwMode="auto">
          <a:xfrm>
            <a:off x="8620125" y="5005388"/>
            <a:ext cx="80963" cy="80962"/>
          </a:xfrm>
          <a:prstGeom prst="ellipse">
            <a:avLst/>
          </a:prstGeom>
          <a:solidFill>
            <a:srgbClr val="000000"/>
          </a:solidFill>
          <a:ln w="11113">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320669" name="Line 167">
            <a:extLst>
              <a:ext uri="{FF2B5EF4-FFF2-40B4-BE49-F238E27FC236}">
                <a16:creationId xmlns:a16="http://schemas.microsoft.com/office/drawing/2014/main" id="{44B806F6-CC92-0077-2D17-56EC6E5C8A40}"/>
              </a:ext>
            </a:extLst>
          </p:cNvPr>
          <p:cNvSpPr>
            <a:spLocks noChangeShapeType="1"/>
          </p:cNvSpPr>
          <p:nvPr/>
        </p:nvSpPr>
        <p:spPr bwMode="auto">
          <a:xfrm flipV="1">
            <a:off x="7380288" y="3959225"/>
            <a:ext cx="0" cy="690563"/>
          </a:xfrm>
          <a:prstGeom prst="line">
            <a:avLst/>
          </a:prstGeom>
          <a:noFill/>
          <a:ln w="11113">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0670" name="Line 168">
            <a:extLst>
              <a:ext uri="{FF2B5EF4-FFF2-40B4-BE49-F238E27FC236}">
                <a16:creationId xmlns:a16="http://schemas.microsoft.com/office/drawing/2014/main" id="{6B2A8D84-347B-8B4A-902F-7FB285B8C487}"/>
              </a:ext>
            </a:extLst>
          </p:cNvPr>
          <p:cNvSpPr>
            <a:spLocks noChangeShapeType="1"/>
          </p:cNvSpPr>
          <p:nvPr/>
        </p:nvSpPr>
        <p:spPr bwMode="auto">
          <a:xfrm>
            <a:off x="7324725" y="3959225"/>
            <a:ext cx="109538" cy="0"/>
          </a:xfrm>
          <a:prstGeom prst="line">
            <a:avLst/>
          </a:prstGeom>
          <a:noFill/>
          <a:ln w="11113">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0671" name="Line 169">
            <a:extLst>
              <a:ext uri="{FF2B5EF4-FFF2-40B4-BE49-F238E27FC236}">
                <a16:creationId xmlns:a16="http://schemas.microsoft.com/office/drawing/2014/main" id="{9F811151-DA09-4E40-BB33-7A9AA68E32DA}"/>
              </a:ext>
            </a:extLst>
          </p:cNvPr>
          <p:cNvSpPr>
            <a:spLocks noChangeShapeType="1"/>
          </p:cNvSpPr>
          <p:nvPr/>
        </p:nvSpPr>
        <p:spPr bwMode="auto">
          <a:xfrm>
            <a:off x="7380288" y="4649788"/>
            <a:ext cx="0" cy="692150"/>
          </a:xfrm>
          <a:prstGeom prst="line">
            <a:avLst/>
          </a:prstGeom>
          <a:noFill/>
          <a:ln w="11113">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0672" name="Line 170">
            <a:extLst>
              <a:ext uri="{FF2B5EF4-FFF2-40B4-BE49-F238E27FC236}">
                <a16:creationId xmlns:a16="http://schemas.microsoft.com/office/drawing/2014/main" id="{262EEC64-9192-6F30-19CF-C360BF90FBC5}"/>
              </a:ext>
            </a:extLst>
          </p:cNvPr>
          <p:cNvSpPr>
            <a:spLocks noChangeShapeType="1"/>
          </p:cNvSpPr>
          <p:nvPr/>
        </p:nvSpPr>
        <p:spPr bwMode="auto">
          <a:xfrm>
            <a:off x="7324725" y="5341938"/>
            <a:ext cx="109538" cy="0"/>
          </a:xfrm>
          <a:prstGeom prst="line">
            <a:avLst/>
          </a:prstGeom>
          <a:noFill/>
          <a:ln w="11113">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0673" name="Freeform 171">
            <a:extLst>
              <a:ext uri="{FF2B5EF4-FFF2-40B4-BE49-F238E27FC236}">
                <a16:creationId xmlns:a16="http://schemas.microsoft.com/office/drawing/2014/main" id="{3A7E8771-FB55-126F-FA93-D3DD58B8B166}"/>
              </a:ext>
            </a:extLst>
          </p:cNvPr>
          <p:cNvSpPr>
            <a:spLocks/>
          </p:cNvSpPr>
          <p:nvPr/>
        </p:nvSpPr>
        <p:spPr bwMode="auto">
          <a:xfrm>
            <a:off x="7332663" y="4622800"/>
            <a:ext cx="93662" cy="82550"/>
          </a:xfrm>
          <a:custGeom>
            <a:avLst/>
            <a:gdLst>
              <a:gd name="T0" fmla="*/ 2147483646 w 59"/>
              <a:gd name="T1" fmla="*/ 2147483646 h 52"/>
              <a:gd name="T2" fmla="*/ 2147483646 w 59"/>
              <a:gd name="T3" fmla="*/ 0 h 52"/>
              <a:gd name="T4" fmla="*/ 0 w 59"/>
              <a:gd name="T5" fmla="*/ 0 h 52"/>
              <a:gd name="T6" fmla="*/ 2147483646 w 59"/>
              <a:gd name="T7" fmla="*/ 2147483646 h 5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59" h="52">
                <a:moveTo>
                  <a:pt x="30" y="52"/>
                </a:moveTo>
                <a:lnTo>
                  <a:pt x="59" y="0"/>
                </a:lnTo>
                <a:lnTo>
                  <a:pt x="0" y="0"/>
                </a:lnTo>
                <a:lnTo>
                  <a:pt x="30" y="52"/>
                </a:lnTo>
                <a:close/>
              </a:path>
            </a:pathLst>
          </a:custGeom>
          <a:solidFill>
            <a:srgbClr val="00FF00"/>
          </a:solidFill>
          <a:ln w="11113">
            <a:solidFill>
              <a:srgbClr val="00FF00"/>
            </a:solidFill>
            <a:prstDash val="solid"/>
            <a:round/>
            <a:headEnd/>
            <a:tailEnd/>
          </a:ln>
        </p:spPr>
        <p:txBody>
          <a:bodyPr/>
          <a:lstStyle/>
          <a:p>
            <a:endParaRPr lang="en-US"/>
          </a:p>
        </p:txBody>
      </p:sp>
      <p:sp>
        <p:nvSpPr>
          <p:cNvPr id="320674" name="Line 172">
            <a:extLst>
              <a:ext uri="{FF2B5EF4-FFF2-40B4-BE49-F238E27FC236}">
                <a16:creationId xmlns:a16="http://schemas.microsoft.com/office/drawing/2014/main" id="{09DD2230-0C42-1800-2F27-5AFF9CDE562C}"/>
              </a:ext>
            </a:extLst>
          </p:cNvPr>
          <p:cNvSpPr>
            <a:spLocks noChangeShapeType="1"/>
          </p:cNvSpPr>
          <p:nvPr/>
        </p:nvSpPr>
        <p:spPr bwMode="auto">
          <a:xfrm>
            <a:off x="8607425" y="5508625"/>
            <a:ext cx="109538" cy="0"/>
          </a:xfrm>
          <a:prstGeom prst="line">
            <a:avLst/>
          </a:prstGeom>
          <a:noFill/>
          <a:ln w="11113">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0675" name="Line 173">
            <a:extLst>
              <a:ext uri="{FF2B5EF4-FFF2-40B4-BE49-F238E27FC236}">
                <a16:creationId xmlns:a16="http://schemas.microsoft.com/office/drawing/2014/main" id="{1ABDDFCB-6707-2E5D-3456-47F1D36D5DCA}"/>
              </a:ext>
            </a:extLst>
          </p:cNvPr>
          <p:cNvSpPr>
            <a:spLocks noChangeShapeType="1"/>
          </p:cNvSpPr>
          <p:nvPr/>
        </p:nvSpPr>
        <p:spPr bwMode="auto">
          <a:xfrm>
            <a:off x="8607425" y="5508625"/>
            <a:ext cx="109538" cy="0"/>
          </a:xfrm>
          <a:prstGeom prst="line">
            <a:avLst/>
          </a:prstGeom>
          <a:noFill/>
          <a:ln w="11113">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0676" name="Freeform 174">
            <a:extLst>
              <a:ext uri="{FF2B5EF4-FFF2-40B4-BE49-F238E27FC236}">
                <a16:creationId xmlns:a16="http://schemas.microsoft.com/office/drawing/2014/main" id="{066DE676-02E7-B965-DD42-BB717FA6FB3E}"/>
              </a:ext>
            </a:extLst>
          </p:cNvPr>
          <p:cNvSpPr>
            <a:spLocks/>
          </p:cNvSpPr>
          <p:nvPr/>
        </p:nvSpPr>
        <p:spPr bwMode="auto">
          <a:xfrm>
            <a:off x="8615363" y="5481638"/>
            <a:ext cx="92075" cy="80962"/>
          </a:xfrm>
          <a:custGeom>
            <a:avLst/>
            <a:gdLst>
              <a:gd name="T0" fmla="*/ 2147483646 w 58"/>
              <a:gd name="T1" fmla="*/ 2147483646 h 51"/>
              <a:gd name="T2" fmla="*/ 2147483646 w 58"/>
              <a:gd name="T3" fmla="*/ 0 h 51"/>
              <a:gd name="T4" fmla="*/ 0 w 58"/>
              <a:gd name="T5" fmla="*/ 0 h 51"/>
              <a:gd name="T6" fmla="*/ 2147483646 w 58"/>
              <a:gd name="T7" fmla="*/ 2147483646 h 5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58" h="51">
                <a:moveTo>
                  <a:pt x="29" y="51"/>
                </a:moveTo>
                <a:lnTo>
                  <a:pt x="58" y="0"/>
                </a:lnTo>
                <a:lnTo>
                  <a:pt x="0" y="0"/>
                </a:lnTo>
                <a:lnTo>
                  <a:pt x="29" y="51"/>
                </a:lnTo>
                <a:close/>
              </a:path>
            </a:pathLst>
          </a:custGeom>
          <a:solidFill>
            <a:srgbClr val="00FF00"/>
          </a:solidFill>
          <a:ln w="11113">
            <a:solidFill>
              <a:srgbClr val="00FF00"/>
            </a:solidFill>
            <a:prstDash val="solid"/>
            <a:round/>
            <a:headEnd/>
            <a:tailEnd/>
          </a:ln>
        </p:spPr>
        <p:txBody>
          <a:bodyPr/>
          <a:lstStyle/>
          <a:p>
            <a:endParaRPr lang="en-US"/>
          </a:p>
        </p:txBody>
      </p:sp>
      <p:sp>
        <p:nvSpPr>
          <p:cNvPr id="320677" name="Line 175">
            <a:extLst>
              <a:ext uri="{FF2B5EF4-FFF2-40B4-BE49-F238E27FC236}">
                <a16:creationId xmlns:a16="http://schemas.microsoft.com/office/drawing/2014/main" id="{900D943B-EC90-4F8C-5323-ACF3C63E20D2}"/>
              </a:ext>
            </a:extLst>
          </p:cNvPr>
          <p:cNvSpPr>
            <a:spLocks noChangeShapeType="1"/>
          </p:cNvSpPr>
          <p:nvPr/>
        </p:nvSpPr>
        <p:spPr bwMode="auto">
          <a:xfrm flipV="1">
            <a:off x="7380288" y="2419350"/>
            <a:ext cx="0" cy="430213"/>
          </a:xfrm>
          <a:prstGeom prst="line">
            <a:avLst/>
          </a:prstGeom>
          <a:noFill/>
          <a:ln w="11113">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0678" name="Line 176">
            <a:extLst>
              <a:ext uri="{FF2B5EF4-FFF2-40B4-BE49-F238E27FC236}">
                <a16:creationId xmlns:a16="http://schemas.microsoft.com/office/drawing/2014/main" id="{84553EDE-4985-0BE7-EE10-59D6CBC3E5AF}"/>
              </a:ext>
            </a:extLst>
          </p:cNvPr>
          <p:cNvSpPr>
            <a:spLocks noChangeShapeType="1"/>
          </p:cNvSpPr>
          <p:nvPr/>
        </p:nvSpPr>
        <p:spPr bwMode="auto">
          <a:xfrm>
            <a:off x="7324725" y="2419350"/>
            <a:ext cx="109538" cy="0"/>
          </a:xfrm>
          <a:prstGeom prst="line">
            <a:avLst/>
          </a:prstGeom>
          <a:noFill/>
          <a:ln w="11113">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0679" name="Line 177">
            <a:extLst>
              <a:ext uri="{FF2B5EF4-FFF2-40B4-BE49-F238E27FC236}">
                <a16:creationId xmlns:a16="http://schemas.microsoft.com/office/drawing/2014/main" id="{9A49B2ED-3625-3EA3-78B6-DF92843D44CC}"/>
              </a:ext>
            </a:extLst>
          </p:cNvPr>
          <p:cNvSpPr>
            <a:spLocks noChangeShapeType="1"/>
          </p:cNvSpPr>
          <p:nvPr/>
        </p:nvSpPr>
        <p:spPr bwMode="auto">
          <a:xfrm>
            <a:off x="7380288" y="2849563"/>
            <a:ext cx="0" cy="431800"/>
          </a:xfrm>
          <a:prstGeom prst="line">
            <a:avLst/>
          </a:prstGeom>
          <a:noFill/>
          <a:ln w="11113">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0680" name="Line 178">
            <a:extLst>
              <a:ext uri="{FF2B5EF4-FFF2-40B4-BE49-F238E27FC236}">
                <a16:creationId xmlns:a16="http://schemas.microsoft.com/office/drawing/2014/main" id="{EB5D1178-7A35-2F31-0092-445CA01A64B7}"/>
              </a:ext>
            </a:extLst>
          </p:cNvPr>
          <p:cNvSpPr>
            <a:spLocks noChangeShapeType="1"/>
          </p:cNvSpPr>
          <p:nvPr/>
        </p:nvSpPr>
        <p:spPr bwMode="auto">
          <a:xfrm>
            <a:off x="7324725" y="3281363"/>
            <a:ext cx="109538" cy="0"/>
          </a:xfrm>
          <a:prstGeom prst="line">
            <a:avLst/>
          </a:prstGeom>
          <a:noFill/>
          <a:ln w="11113">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0681" name="Freeform 179">
            <a:extLst>
              <a:ext uri="{FF2B5EF4-FFF2-40B4-BE49-F238E27FC236}">
                <a16:creationId xmlns:a16="http://schemas.microsoft.com/office/drawing/2014/main" id="{BD578106-9C73-1F30-A198-4E920A687CA8}"/>
              </a:ext>
            </a:extLst>
          </p:cNvPr>
          <p:cNvSpPr>
            <a:spLocks/>
          </p:cNvSpPr>
          <p:nvPr/>
        </p:nvSpPr>
        <p:spPr bwMode="auto">
          <a:xfrm>
            <a:off x="7334250" y="2795588"/>
            <a:ext cx="92075" cy="80962"/>
          </a:xfrm>
          <a:custGeom>
            <a:avLst/>
            <a:gdLst>
              <a:gd name="T0" fmla="*/ 2147483646 w 58"/>
              <a:gd name="T1" fmla="*/ 0 h 51"/>
              <a:gd name="T2" fmla="*/ 0 w 58"/>
              <a:gd name="T3" fmla="*/ 2147483646 h 51"/>
              <a:gd name="T4" fmla="*/ 2147483646 w 58"/>
              <a:gd name="T5" fmla="*/ 2147483646 h 51"/>
              <a:gd name="T6" fmla="*/ 2147483646 w 58"/>
              <a:gd name="T7" fmla="*/ 0 h 5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58" h="51">
                <a:moveTo>
                  <a:pt x="29" y="0"/>
                </a:moveTo>
                <a:lnTo>
                  <a:pt x="0" y="51"/>
                </a:lnTo>
                <a:lnTo>
                  <a:pt x="58" y="51"/>
                </a:lnTo>
                <a:lnTo>
                  <a:pt x="29" y="0"/>
                </a:lnTo>
                <a:close/>
              </a:path>
            </a:pathLst>
          </a:custGeom>
          <a:solidFill>
            <a:srgbClr val="0000FF"/>
          </a:solidFill>
          <a:ln w="11113">
            <a:solidFill>
              <a:srgbClr val="0000FF"/>
            </a:solidFill>
            <a:prstDash val="solid"/>
            <a:round/>
            <a:headEnd/>
            <a:tailEnd/>
          </a:ln>
        </p:spPr>
        <p:txBody>
          <a:bodyPr/>
          <a:lstStyle/>
          <a:p>
            <a:endParaRPr lang="en-US"/>
          </a:p>
        </p:txBody>
      </p:sp>
      <p:sp>
        <p:nvSpPr>
          <p:cNvPr id="320682" name="Line 180">
            <a:extLst>
              <a:ext uri="{FF2B5EF4-FFF2-40B4-BE49-F238E27FC236}">
                <a16:creationId xmlns:a16="http://schemas.microsoft.com/office/drawing/2014/main" id="{0F517942-5AF0-EF6C-C353-9852D9FA9117}"/>
              </a:ext>
            </a:extLst>
          </p:cNvPr>
          <p:cNvSpPr>
            <a:spLocks noChangeShapeType="1"/>
          </p:cNvSpPr>
          <p:nvPr/>
        </p:nvSpPr>
        <p:spPr bwMode="auto">
          <a:xfrm flipV="1">
            <a:off x="8661400" y="2357438"/>
            <a:ext cx="0" cy="323850"/>
          </a:xfrm>
          <a:prstGeom prst="line">
            <a:avLst/>
          </a:prstGeom>
          <a:noFill/>
          <a:ln w="11113">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0683" name="Line 181">
            <a:extLst>
              <a:ext uri="{FF2B5EF4-FFF2-40B4-BE49-F238E27FC236}">
                <a16:creationId xmlns:a16="http://schemas.microsoft.com/office/drawing/2014/main" id="{0C6636E8-E2F8-A13C-38D0-079FF44A4912}"/>
              </a:ext>
            </a:extLst>
          </p:cNvPr>
          <p:cNvSpPr>
            <a:spLocks noChangeShapeType="1"/>
          </p:cNvSpPr>
          <p:nvPr/>
        </p:nvSpPr>
        <p:spPr bwMode="auto">
          <a:xfrm>
            <a:off x="8607425" y="2357438"/>
            <a:ext cx="109538" cy="0"/>
          </a:xfrm>
          <a:prstGeom prst="line">
            <a:avLst/>
          </a:prstGeom>
          <a:noFill/>
          <a:ln w="11113">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0684" name="Line 182">
            <a:extLst>
              <a:ext uri="{FF2B5EF4-FFF2-40B4-BE49-F238E27FC236}">
                <a16:creationId xmlns:a16="http://schemas.microsoft.com/office/drawing/2014/main" id="{62C2957B-3C6C-A90E-24E9-B0C7DCED6DAB}"/>
              </a:ext>
            </a:extLst>
          </p:cNvPr>
          <p:cNvSpPr>
            <a:spLocks noChangeShapeType="1"/>
          </p:cNvSpPr>
          <p:nvPr/>
        </p:nvSpPr>
        <p:spPr bwMode="auto">
          <a:xfrm>
            <a:off x="8661400" y="2681288"/>
            <a:ext cx="0" cy="322262"/>
          </a:xfrm>
          <a:prstGeom prst="line">
            <a:avLst/>
          </a:prstGeom>
          <a:noFill/>
          <a:ln w="11113">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0685" name="Line 183">
            <a:extLst>
              <a:ext uri="{FF2B5EF4-FFF2-40B4-BE49-F238E27FC236}">
                <a16:creationId xmlns:a16="http://schemas.microsoft.com/office/drawing/2014/main" id="{93C918E2-2358-91BB-0827-ABD719DFE685}"/>
              </a:ext>
            </a:extLst>
          </p:cNvPr>
          <p:cNvSpPr>
            <a:spLocks noChangeShapeType="1"/>
          </p:cNvSpPr>
          <p:nvPr/>
        </p:nvSpPr>
        <p:spPr bwMode="auto">
          <a:xfrm>
            <a:off x="8607425" y="3003550"/>
            <a:ext cx="109538" cy="0"/>
          </a:xfrm>
          <a:prstGeom prst="line">
            <a:avLst/>
          </a:prstGeom>
          <a:noFill/>
          <a:ln w="11113">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0686" name="Freeform 184">
            <a:extLst>
              <a:ext uri="{FF2B5EF4-FFF2-40B4-BE49-F238E27FC236}">
                <a16:creationId xmlns:a16="http://schemas.microsoft.com/office/drawing/2014/main" id="{F8A370C6-D631-5FB1-407A-AF9F4795F1D6}"/>
              </a:ext>
            </a:extLst>
          </p:cNvPr>
          <p:cNvSpPr>
            <a:spLocks/>
          </p:cNvSpPr>
          <p:nvPr/>
        </p:nvSpPr>
        <p:spPr bwMode="auto">
          <a:xfrm>
            <a:off x="8615363" y="2625725"/>
            <a:ext cx="92075" cy="80963"/>
          </a:xfrm>
          <a:custGeom>
            <a:avLst/>
            <a:gdLst>
              <a:gd name="T0" fmla="*/ 2147483646 w 58"/>
              <a:gd name="T1" fmla="*/ 0 h 51"/>
              <a:gd name="T2" fmla="*/ 0 w 58"/>
              <a:gd name="T3" fmla="*/ 2147483646 h 51"/>
              <a:gd name="T4" fmla="*/ 2147483646 w 58"/>
              <a:gd name="T5" fmla="*/ 2147483646 h 51"/>
              <a:gd name="T6" fmla="*/ 2147483646 w 58"/>
              <a:gd name="T7" fmla="*/ 0 h 5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58" h="51">
                <a:moveTo>
                  <a:pt x="29" y="0"/>
                </a:moveTo>
                <a:lnTo>
                  <a:pt x="0" y="51"/>
                </a:lnTo>
                <a:lnTo>
                  <a:pt x="58" y="51"/>
                </a:lnTo>
                <a:lnTo>
                  <a:pt x="29" y="0"/>
                </a:lnTo>
                <a:close/>
              </a:path>
            </a:pathLst>
          </a:custGeom>
          <a:solidFill>
            <a:srgbClr val="0000FF"/>
          </a:solidFill>
          <a:ln w="11113">
            <a:solidFill>
              <a:srgbClr val="0000FF"/>
            </a:solidFill>
            <a:prstDash val="solid"/>
            <a:round/>
            <a:headEnd/>
            <a:tailEnd/>
          </a:ln>
        </p:spPr>
        <p:txBody>
          <a:bodyPr/>
          <a:lstStyle/>
          <a:p>
            <a:endParaRPr lang="en-US"/>
          </a:p>
        </p:txBody>
      </p:sp>
      <p:grpSp>
        <p:nvGrpSpPr>
          <p:cNvPr id="320687" name="Group 185">
            <a:extLst>
              <a:ext uri="{FF2B5EF4-FFF2-40B4-BE49-F238E27FC236}">
                <a16:creationId xmlns:a16="http://schemas.microsoft.com/office/drawing/2014/main" id="{439F1B0D-CBF8-C014-3A66-DEAE3CFEF79E}"/>
              </a:ext>
            </a:extLst>
          </p:cNvPr>
          <p:cNvGrpSpPr>
            <a:grpSpLocks/>
          </p:cNvGrpSpPr>
          <p:nvPr/>
        </p:nvGrpSpPr>
        <p:grpSpPr bwMode="auto">
          <a:xfrm>
            <a:off x="427038" y="909638"/>
            <a:ext cx="4275137" cy="365125"/>
            <a:chOff x="2488" y="113"/>
            <a:chExt cx="2693" cy="230"/>
          </a:xfrm>
        </p:grpSpPr>
        <p:sp>
          <p:nvSpPr>
            <p:cNvPr id="320751" name="Rectangle 186">
              <a:extLst>
                <a:ext uri="{FF2B5EF4-FFF2-40B4-BE49-F238E27FC236}">
                  <a16:creationId xmlns:a16="http://schemas.microsoft.com/office/drawing/2014/main" id="{A94E52E7-2CD1-48DA-3F6A-1F6B5050E89F}"/>
                </a:ext>
              </a:extLst>
            </p:cNvPr>
            <p:cNvSpPr>
              <a:spLocks noChangeArrowheads="1"/>
            </p:cNvSpPr>
            <p:nvPr/>
          </p:nvSpPr>
          <p:spPr bwMode="auto">
            <a:xfrm>
              <a:off x="2755" y="113"/>
              <a:ext cx="2426"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fr-CA" altLang="en-US" sz="2400" b="1" i="1">
                  <a:solidFill>
                    <a:srgbClr val="000000"/>
                  </a:solidFill>
                  <a:latin typeface="Arial" panose="020B0604020202020204" pitchFamily="34" charset="0"/>
                  <a:cs typeface="Arial" panose="020B0604020202020204" pitchFamily="34" charset="0"/>
                </a:rPr>
                <a:t>V</a:t>
              </a:r>
              <a:r>
                <a:rPr lang="fr-CA" altLang="en-US" sz="2400" b="1" baseline="-25000">
                  <a:solidFill>
                    <a:srgbClr val="000000"/>
                  </a:solidFill>
                  <a:latin typeface="Arial" panose="020B0604020202020204" pitchFamily="34" charset="0"/>
                  <a:cs typeface="Arial" panose="020B0604020202020204" pitchFamily="34" charset="0"/>
                </a:rPr>
                <a:t>C </a:t>
              </a:r>
              <a:r>
                <a:rPr lang="fr-CA" altLang="en-US" sz="2400" b="1">
                  <a:solidFill>
                    <a:srgbClr val="000000"/>
                  </a:solidFill>
                  <a:latin typeface="Arial" panose="020B0604020202020204" pitchFamily="34" charset="0"/>
                  <a:cs typeface="Arial" panose="020B0604020202020204" pitchFamily="34" charset="0"/>
                </a:rPr>
                <a:t>= common environment</a:t>
              </a:r>
              <a:endParaRPr lang="fr-CA" altLang="en-US" sz="3600" b="1" baseline="-25000">
                <a:latin typeface="Arial" panose="020B0604020202020204" pitchFamily="34" charset="0"/>
                <a:cs typeface="Arial" panose="020B0604020202020204" pitchFamily="34" charset="0"/>
              </a:endParaRPr>
            </a:p>
          </p:txBody>
        </p:sp>
        <p:sp>
          <p:nvSpPr>
            <p:cNvPr id="320752" name="Line 187">
              <a:extLst>
                <a:ext uri="{FF2B5EF4-FFF2-40B4-BE49-F238E27FC236}">
                  <a16:creationId xmlns:a16="http://schemas.microsoft.com/office/drawing/2014/main" id="{C5001B37-7759-BE0E-C2F9-EFEB0A627EA1}"/>
                </a:ext>
              </a:extLst>
            </p:cNvPr>
            <p:cNvSpPr>
              <a:spLocks noChangeShapeType="1"/>
            </p:cNvSpPr>
            <p:nvPr/>
          </p:nvSpPr>
          <p:spPr bwMode="auto">
            <a:xfrm>
              <a:off x="2488" y="201"/>
              <a:ext cx="214" cy="0"/>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0753" name="Oval 188">
              <a:extLst>
                <a:ext uri="{FF2B5EF4-FFF2-40B4-BE49-F238E27FC236}">
                  <a16:creationId xmlns:a16="http://schemas.microsoft.com/office/drawing/2014/main" id="{EDD3F734-2135-3E33-78E0-487D0B98017B}"/>
                </a:ext>
              </a:extLst>
            </p:cNvPr>
            <p:cNvSpPr>
              <a:spLocks noChangeArrowheads="1"/>
            </p:cNvSpPr>
            <p:nvPr/>
          </p:nvSpPr>
          <p:spPr bwMode="auto">
            <a:xfrm>
              <a:off x="2569" y="175"/>
              <a:ext cx="52" cy="51"/>
            </a:xfrm>
            <a:prstGeom prst="ellipse">
              <a:avLst/>
            </a:prstGeom>
            <a:solidFill>
              <a:srgbClr val="000000"/>
            </a:solidFill>
            <a:ln w="11113">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grpSp>
      <p:grpSp>
        <p:nvGrpSpPr>
          <p:cNvPr id="320688" name="Group 189">
            <a:extLst>
              <a:ext uri="{FF2B5EF4-FFF2-40B4-BE49-F238E27FC236}">
                <a16:creationId xmlns:a16="http://schemas.microsoft.com/office/drawing/2014/main" id="{2A37DEA6-CBFC-CD76-0D1F-9648BE83B328}"/>
              </a:ext>
            </a:extLst>
          </p:cNvPr>
          <p:cNvGrpSpPr>
            <a:grpSpLocks/>
          </p:cNvGrpSpPr>
          <p:nvPr/>
        </p:nvGrpSpPr>
        <p:grpSpPr bwMode="auto">
          <a:xfrm>
            <a:off x="4959350" y="917575"/>
            <a:ext cx="3421063" cy="365125"/>
            <a:chOff x="2488" y="336"/>
            <a:chExt cx="2155" cy="230"/>
          </a:xfrm>
        </p:grpSpPr>
        <p:sp>
          <p:nvSpPr>
            <p:cNvPr id="320748" name="Rectangle 190">
              <a:extLst>
                <a:ext uri="{FF2B5EF4-FFF2-40B4-BE49-F238E27FC236}">
                  <a16:creationId xmlns:a16="http://schemas.microsoft.com/office/drawing/2014/main" id="{45DB8993-5EB0-1D09-AD39-F3B67C00DBE0}"/>
                </a:ext>
              </a:extLst>
            </p:cNvPr>
            <p:cNvSpPr>
              <a:spLocks noChangeArrowheads="1"/>
            </p:cNvSpPr>
            <p:nvPr/>
          </p:nvSpPr>
          <p:spPr bwMode="auto">
            <a:xfrm>
              <a:off x="2755" y="336"/>
              <a:ext cx="1888"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fr-CA" altLang="en-US" sz="2400" b="1" i="1">
                  <a:solidFill>
                    <a:srgbClr val="FF0000"/>
                  </a:solidFill>
                  <a:latin typeface="Arial" panose="020B0604020202020204" pitchFamily="34" charset="0"/>
                  <a:cs typeface="Arial" panose="020B0604020202020204" pitchFamily="34" charset="0"/>
                </a:rPr>
                <a:t>V</a:t>
              </a:r>
              <a:r>
                <a:rPr lang="fr-CA" altLang="en-US" sz="2400" b="1" baseline="-25000">
                  <a:solidFill>
                    <a:srgbClr val="FF0000"/>
                  </a:solidFill>
                  <a:latin typeface="Arial" panose="020B0604020202020204" pitchFamily="34" charset="0"/>
                  <a:cs typeface="Arial" panose="020B0604020202020204" pitchFamily="34" charset="0"/>
                </a:rPr>
                <a:t>A</a:t>
              </a:r>
              <a:r>
                <a:rPr lang="fr-CA" altLang="en-US" sz="2400" b="1">
                  <a:solidFill>
                    <a:srgbClr val="FF0000"/>
                  </a:solidFill>
                  <a:latin typeface="Arial" panose="020B0604020202020204" pitchFamily="34" charset="0"/>
                  <a:cs typeface="Arial" panose="020B0604020202020204" pitchFamily="34" charset="0"/>
                </a:rPr>
                <a:t> = additive genetic</a:t>
              </a:r>
            </a:p>
          </p:txBody>
        </p:sp>
        <p:sp>
          <p:nvSpPr>
            <p:cNvPr id="320749" name="Line 191">
              <a:extLst>
                <a:ext uri="{FF2B5EF4-FFF2-40B4-BE49-F238E27FC236}">
                  <a16:creationId xmlns:a16="http://schemas.microsoft.com/office/drawing/2014/main" id="{D2A1CF57-F4B2-1C46-6FDC-C117101EF5C9}"/>
                </a:ext>
              </a:extLst>
            </p:cNvPr>
            <p:cNvSpPr>
              <a:spLocks noChangeShapeType="1"/>
            </p:cNvSpPr>
            <p:nvPr/>
          </p:nvSpPr>
          <p:spPr bwMode="auto">
            <a:xfrm>
              <a:off x="2488" y="420"/>
              <a:ext cx="214" cy="0"/>
            </a:xfrm>
            <a:prstGeom prst="line">
              <a:avLst/>
            </a:prstGeom>
            <a:noFill/>
            <a:ln w="11113">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0750" name="Oval 192">
              <a:extLst>
                <a:ext uri="{FF2B5EF4-FFF2-40B4-BE49-F238E27FC236}">
                  <a16:creationId xmlns:a16="http://schemas.microsoft.com/office/drawing/2014/main" id="{1D8865EB-61A0-D497-153D-DA91EE940776}"/>
                </a:ext>
              </a:extLst>
            </p:cNvPr>
            <p:cNvSpPr>
              <a:spLocks noChangeArrowheads="1"/>
            </p:cNvSpPr>
            <p:nvPr/>
          </p:nvSpPr>
          <p:spPr bwMode="auto">
            <a:xfrm>
              <a:off x="2569" y="393"/>
              <a:ext cx="52" cy="52"/>
            </a:xfrm>
            <a:prstGeom prst="ellipse">
              <a:avLst/>
            </a:prstGeom>
            <a:solidFill>
              <a:srgbClr val="FF0000"/>
            </a:solidFill>
            <a:ln w="11113">
              <a:solidFill>
                <a:srgbClr val="FF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grpSp>
      <p:grpSp>
        <p:nvGrpSpPr>
          <p:cNvPr id="320689" name="Group 193">
            <a:extLst>
              <a:ext uri="{FF2B5EF4-FFF2-40B4-BE49-F238E27FC236}">
                <a16:creationId xmlns:a16="http://schemas.microsoft.com/office/drawing/2014/main" id="{DCA0903D-0C15-C2ED-4A42-77E7A6C448BD}"/>
              </a:ext>
            </a:extLst>
          </p:cNvPr>
          <p:cNvGrpSpPr>
            <a:grpSpLocks/>
          </p:cNvGrpSpPr>
          <p:nvPr/>
        </p:nvGrpSpPr>
        <p:grpSpPr bwMode="auto">
          <a:xfrm>
            <a:off x="425450" y="1306513"/>
            <a:ext cx="2895600" cy="365125"/>
            <a:chOff x="2488" y="525"/>
            <a:chExt cx="1824" cy="230"/>
          </a:xfrm>
        </p:grpSpPr>
        <p:sp>
          <p:nvSpPr>
            <p:cNvPr id="320745" name="Rectangle 194">
              <a:extLst>
                <a:ext uri="{FF2B5EF4-FFF2-40B4-BE49-F238E27FC236}">
                  <a16:creationId xmlns:a16="http://schemas.microsoft.com/office/drawing/2014/main" id="{595A6F12-A084-594C-F5FC-62EB9EE51902}"/>
                </a:ext>
              </a:extLst>
            </p:cNvPr>
            <p:cNvSpPr>
              <a:spLocks noChangeArrowheads="1"/>
            </p:cNvSpPr>
            <p:nvPr/>
          </p:nvSpPr>
          <p:spPr bwMode="auto">
            <a:xfrm>
              <a:off x="2755" y="525"/>
              <a:ext cx="1557"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fr-CA" altLang="en-US" sz="2400" b="1" i="1">
                  <a:solidFill>
                    <a:srgbClr val="33CC33"/>
                  </a:solidFill>
                  <a:latin typeface="Arial" panose="020B0604020202020204" pitchFamily="34" charset="0"/>
                  <a:cs typeface="Arial" panose="020B0604020202020204" pitchFamily="34" charset="0"/>
                </a:rPr>
                <a:t>V</a:t>
              </a:r>
              <a:r>
                <a:rPr lang="fr-CA" altLang="en-US" sz="2400" b="1" baseline="-25000">
                  <a:solidFill>
                    <a:srgbClr val="33CC33"/>
                  </a:solidFill>
                  <a:latin typeface="Arial" panose="020B0604020202020204" pitchFamily="34" charset="0"/>
                  <a:cs typeface="Arial" panose="020B0604020202020204" pitchFamily="34" charset="0"/>
                </a:rPr>
                <a:t>D</a:t>
              </a:r>
              <a:r>
                <a:rPr lang="fr-CA" altLang="en-US" sz="2400" b="1">
                  <a:solidFill>
                    <a:srgbClr val="33CC33"/>
                  </a:solidFill>
                  <a:latin typeface="Arial" panose="020B0604020202020204" pitchFamily="34" charset="0"/>
                  <a:cs typeface="Arial" panose="020B0604020202020204" pitchFamily="34" charset="0"/>
                </a:rPr>
                <a:t> = dominance  </a:t>
              </a:r>
            </a:p>
          </p:txBody>
        </p:sp>
        <p:sp>
          <p:nvSpPr>
            <p:cNvPr id="320746" name="Line 195">
              <a:extLst>
                <a:ext uri="{FF2B5EF4-FFF2-40B4-BE49-F238E27FC236}">
                  <a16:creationId xmlns:a16="http://schemas.microsoft.com/office/drawing/2014/main" id="{7855119D-DDF5-1DE2-5FEA-8584B346798A}"/>
                </a:ext>
              </a:extLst>
            </p:cNvPr>
            <p:cNvSpPr>
              <a:spLocks noChangeShapeType="1"/>
            </p:cNvSpPr>
            <p:nvPr/>
          </p:nvSpPr>
          <p:spPr bwMode="auto">
            <a:xfrm>
              <a:off x="2488" y="578"/>
              <a:ext cx="214" cy="0"/>
            </a:xfrm>
            <a:prstGeom prst="line">
              <a:avLst/>
            </a:prstGeom>
            <a:noFill/>
            <a:ln w="11113">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0747" name="Freeform 196">
              <a:extLst>
                <a:ext uri="{FF2B5EF4-FFF2-40B4-BE49-F238E27FC236}">
                  <a16:creationId xmlns:a16="http://schemas.microsoft.com/office/drawing/2014/main" id="{93F1177D-E0D6-F652-A3F4-83F7B8A5B3F9}"/>
                </a:ext>
              </a:extLst>
            </p:cNvPr>
            <p:cNvSpPr>
              <a:spLocks/>
            </p:cNvSpPr>
            <p:nvPr/>
          </p:nvSpPr>
          <p:spPr bwMode="auto">
            <a:xfrm>
              <a:off x="2565" y="561"/>
              <a:ext cx="59" cy="52"/>
            </a:xfrm>
            <a:custGeom>
              <a:avLst/>
              <a:gdLst>
                <a:gd name="T0" fmla="*/ 30 w 59"/>
                <a:gd name="T1" fmla="*/ 52 h 52"/>
                <a:gd name="T2" fmla="*/ 59 w 59"/>
                <a:gd name="T3" fmla="*/ 0 h 52"/>
                <a:gd name="T4" fmla="*/ 0 w 59"/>
                <a:gd name="T5" fmla="*/ 0 h 52"/>
                <a:gd name="T6" fmla="*/ 30 w 59"/>
                <a:gd name="T7" fmla="*/ 52 h 5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59" h="52">
                  <a:moveTo>
                    <a:pt x="30" y="52"/>
                  </a:moveTo>
                  <a:lnTo>
                    <a:pt x="59" y="0"/>
                  </a:lnTo>
                  <a:lnTo>
                    <a:pt x="0" y="0"/>
                  </a:lnTo>
                  <a:lnTo>
                    <a:pt x="30" y="52"/>
                  </a:lnTo>
                  <a:close/>
                </a:path>
              </a:pathLst>
            </a:custGeom>
            <a:solidFill>
              <a:srgbClr val="00FF00"/>
            </a:solidFill>
            <a:ln w="11113">
              <a:solidFill>
                <a:srgbClr val="00FF00"/>
              </a:solidFill>
              <a:prstDash val="solid"/>
              <a:round/>
              <a:headEnd/>
              <a:tailEnd/>
            </a:ln>
          </p:spPr>
          <p:txBody>
            <a:bodyPr/>
            <a:lstStyle/>
            <a:p>
              <a:endParaRPr lang="en-US"/>
            </a:p>
          </p:txBody>
        </p:sp>
      </p:grpSp>
      <p:grpSp>
        <p:nvGrpSpPr>
          <p:cNvPr id="320690" name="Group 197">
            <a:extLst>
              <a:ext uri="{FF2B5EF4-FFF2-40B4-BE49-F238E27FC236}">
                <a16:creationId xmlns:a16="http://schemas.microsoft.com/office/drawing/2014/main" id="{EFD3F99B-1008-9BDA-BBF1-DA87F19F2BDA}"/>
              </a:ext>
            </a:extLst>
          </p:cNvPr>
          <p:cNvGrpSpPr>
            <a:grpSpLocks/>
          </p:cNvGrpSpPr>
          <p:nvPr/>
        </p:nvGrpSpPr>
        <p:grpSpPr bwMode="auto">
          <a:xfrm>
            <a:off x="4983163" y="1298575"/>
            <a:ext cx="2287587" cy="365125"/>
            <a:chOff x="2488" y="708"/>
            <a:chExt cx="1441" cy="230"/>
          </a:xfrm>
        </p:grpSpPr>
        <p:sp>
          <p:nvSpPr>
            <p:cNvPr id="320742" name="Rectangle 198">
              <a:extLst>
                <a:ext uri="{FF2B5EF4-FFF2-40B4-BE49-F238E27FC236}">
                  <a16:creationId xmlns:a16="http://schemas.microsoft.com/office/drawing/2014/main" id="{D18D4FCF-2CC6-6B1E-2DA8-CE7F0ED58E35}"/>
                </a:ext>
              </a:extLst>
            </p:cNvPr>
            <p:cNvSpPr>
              <a:spLocks noChangeArrowheads="1"/>
            </p:cNvSpPr>
            <p:nvPr/>
          </p:nvSpPr>
          <p:spPr bwMode="auto">
            <a:xfrm>
              <a:off x="2755" y="708"/>
              <a:ext cx="1174" cy="230"/>
            </a:xfrm>
            <a:prstGeom prst="rect">
              <a:avLst/>
            </a:prstGeom>
            <a:noFill/>
            <a:ln>
              <a:noFill/>
            </a:ln>
            <a:extLst>
              <a:ext uri="{909E8E84-426E-40DD-AFC4-6F175D3DCCD1}">
                <a14:hiddenFill xmlns:a14="http://schemas.microsoft.com/office/drawing/2010/main">
                  <a:solidFill>
                    <a:srgbClr val="0000FF"/>
                  </a:solidFill>
                </a14:hiddenFill>
              </a:ext>
              <a:ext uri="{91240B29-F687-4F45-9708-019B960494DF}">
                <a14:hiddenLine xmlns:a14="http://schemas.microsoft.com/office/drawing/2010/main" w="9525">
                  <a:solidFill>
                    <a:srgbClr val="0000FF"/>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fr-CA" altLang="en-US" sz="2400" b="1" i="1">
                  <a:solidFill>
                    <a:srgbClr val="0000FF"/>
                  </a:solidFill>
                  <a:latin typeface="Arial" panose="020B0604020202020204" pitchFamily="34" charset="0"/>
                  <a:cs typeface="Arial" panose="020B0604020202020204" pitchFamily="34" charset="0"/>
                </a:rPr>
                <a:t>V</a:t>
              </a:r>
              <a:r>
                <a:rPr lang="fr-CA" altLang="en-US" sz="2400" b="1" baseline="-25000">
                  <a:solidFill>
                    <a:srgbClr val="0000FF"/>
                  </a:solidFill>
                  <a:latin typeface="Arial" panose="020B0604020202020204" pitchFamily="34" charset="0"/>
                  <a:cs typeface="Arial" panose="020B0604020202020204" pitchFamily="34" charset="0"/>
                </a:rPr>
                <a:t>R</a:t>
              </a:r>
              <a:r>
                <a:rPr lang="fr-CA" altLang="en-US" sz="2400" b="1">
                  <a:solidFill>
                    <a:srgbClr val="0000FF"/>
                  </a:solidFill>
                  <a:latin typeface="Arial" panose="020B0604020202020204" pitchFamily="34" charset="0"/>
                  <a:cs typeface="Arial" panose="020B0604020202020204" pitchFamily="34" charset="0"/>
                </a:rPr>
                <a:t> = residual</a:t>
              </a:r>
            </a:p>
          </p:txBody>
        </p:sp>
        <p:sp>
          <p:nvSpPr>
            <p:cNvPr id="320743" name="Line 199">
              <a:extLst>
                <a:ext uri="{FF2B5EF4-FFF2-40B4-BE49-F238E27FC236}">
                  <a16:creationId xmlns:a16="http://schemas.microsoft.com/office/drawing/2014/main" id="{6D2A97F4-F690-FBBA-F1B9-674C972C7FD8}"/>
                </a:ext>
              </a:extLst>
            </p:cNvPr>
            <p:cNvSpPr>
              <a:spLocks noChangeShapeType="1"/>
            </p:cNvSpPr>
            <p:nvPr/>
          </p:nvSpPr>
          <p:spPr bwMode="auto">
            <a:xfrm>
              <a:off x="2488" y="802"/>
              <a:ext cx="214" cy="0"/>
            </a:xfrm>
            <a:prstGeom prst="line">
              <a:avLst/>
            </a:prstGeom>
            <a:noFill/>
            <a:ln w="11113">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0744" name="Freeform 200">
              <a:extLst>
                <a:ext uri="{FF2B5EF4-FFF2-40B4-BE49-F238E27FC236}">
                  <a16:creationId xmlns:a16="http://schemas.microsoft.com/office/drawing/2014/main" id="{F9A68F07-19B1-8883-24F3-B1377091E30E}"/>
                </a:ext>
              </a:extLst>
            </p:cNvPr>
            <p:cNvSpPr>
              <a:spLocks/>
            </p:cNvSpPr>
            <p:nvPr/>
          </p:nvSpPr>
          <p:spPr bwMode="auto">
            <a:xfrm>
              <a:off x="2566" y="768"/>
              <a:ext cx="58" cy="50"/>
            </a:xfrm>
            <a:custGeom>
              <a:avLst/>
              <a:gdLst>
                <a:gd name="T0" fmla="*/ 29 w 58"/>
                <a:gd name="T1" fmla="*/ 0 h 50"/>
                <a:gd name="T2" fmla="*/ 0 w 58"/>
                <a:gd name="T3" fmla="*/ 50 h 50"/>
                <a:gd name="T4" fmla="*/ 58 w 58"/>
                <a:gd name="T5" fmla="*/ 50 h 50"/>
                <a:gd name="T6" fmla="*/ 29 w 58"/>
                <a:gd name="T7" fmla="*/ 0 h 5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58" h="50">
                  <a:moveTo>
                    <a:pt x="29" y="0"/>
                  </a:moveTo>
                  <a:lnTo>
                    <a:pt x="0" y="50"/>
                  </a:lnTo>
                  <a:lnTo>
                    <a:pt x="58" y="50"/>
                  </a:lnTo>
                  <a:lnTo>
                    <a:pt x="29" y="0"/>
                  </a:lnTo>
                  <a:close/>
                </a:path>
              </a:pathLst>
            </a:custGeom>
            <a:solidFill>
              <a:srgbClr val="0000FF"/>
            </a:solidFill>
            <a:ln w="11113">
              <a:solidFill>
                <a:srgbClr val="0000FF"/>
              </a:solidFill>
              <a:prstDash val="solid"/>
              <a:round/>
              <a:headEnd/>
              <a:tailEnd/>
            </a:ln>
          </p:spPr>
          <p:txBody>
            <a:bodyPr/>
            <a:lstStyle/>
            <a:p>
              <a:endParaRPr lang="en-US"/>
            </a:p>
          </p:txBody>
        </p:sp>
      </p:grpSp>
      <p:grpSp>
        <p:nvGrpSpPr>
          <p:cNvPr id="320691" name="Group 201">
            <a:extLst>
              <a:ext uri="{FF2B5EF4-FFF2-40B4-BE49-F238E27FC236}">
                <a16:creationId xmlns:a16="http://schemas.microsoft.com/office/drawing/2014/main" id="{7AC3A200-8C8D-D54F-2ED4-F5DF94DA8678}"/>
              </a:ext>
            </a:extLst>
          </p:cNvPr>
          <p:cNvGrpSpPr>
            <a:grpSpLocks/>
          </p:cNvGrpSpPr>
          <p:nvPr/>
        </p:nvGrpSpPr>
        <p:grpSpPr bwMode="auto">
          <a:xfrm>
            <a:off x="815975" y="2335213"/>
            <a:ext cx="1392238" cy="3181350"/>
            <a:chOff x="514" y="1471"/>
            <a:chExt cx="877" cy="2004"/>
          </a:xfrm>
        </p:grpSpPr>
        <p:sp>
          <p:nvSpPr>
            <p:cNvPr id="320731" name="Oval 202">
              <a:extLst>
                <a:ext uri="{FF2B5EF4-FFF2-40B4-BE49-F238E27FC236}">
                  <a16:creationId xmlns:a16="http://schemas.microsoft.com/office/drawing/2014/main" id="{F5A81860-5DEA-FFC0-77CD-C37868575C98}"/>
                </a:ext>
              </a:extLst>
            </p:cNvPr>
            <p:cNvSpPr>
              <a:spLocks noChangeArrowheads="1"/>
            </p:cNvSpPr>
            <p:nvPr/>
          </p:nvSpPr>
          <p:spPr bwMode="auto">
            <a:xfrm>
              <a:off x="522" y="3212"/>
              <a:ext cx="51" cy="51"/>
            </a:xfrm>
            <a:prstGeom prst="ellipse">
              <a:avLst/>
            </a:prstGeom>
            <a:solidFill>
              <a:srgbClr val="FF0000"/>
            </a:solidFill>
            <a:ln w="11113">
              <a:solidFill>
                <a:srgbClr val="FF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grpSp>
          <p:nvGrpSpPr>
            <p:cNvPr id="320732" name="Group 203">
              <a:extLst>
                <a:ext uri="{FF2B5EF4-FFF2-40B4-BE49-F238E27FC236}">
                  <a16:creationId xmlns:a16="http://schemas.microsoft.com/office/drawing/2014/main" id="{BA1A53A6-839F-EE11-C4B0-F45D846AB972}"/>
                </a:ext>
              </a:extLst>
            </p:cNvPr>
            <p:cNvGrpSpPr>
              <a:grpSpLocks/>
            </p:cNvGrpSpPr>
            <p:nvPr/>
          </p:nvGrpSpPr>
          <p:grpSpPr bwMode="auto">
            <a:xfrm>
              <a:off x="514" y="1471"/>
              <a:ext cx="877" cy="2004"/>
              <a:chOff x="436" y="1471"/>
              <a:chExt cx="877" cy="2004"/>
            </a:xfrm>
          </p:grpSpPr>
          <p:sp>
            <p:nvSpPr>
              <p:cNvPr id="320733" name="Line 204">
                <a:extLst>
                  <a:ext uri="{FF2B5EF4-FFF2-40B4-BE49-F238E27FC236}">
                    <a16:creationId xmlns:a16="http://schemas.microsoft.com/office/drawing/2014/main" id="{6C7E9906-DCEF-5D26-1905-E5614510A413}"/>
                  </a:ext>
                </a:extLst>
              </p:cNvPr>
              <p:cNvSpPr>
                <a:spLocks noChangeShapeType="1"/>
              </p:cNvSpPr>
              <p:nvPr/>
            </p:nvSpPr>
            <p:spPr bwMode="auto">
              <a:xfrm flipV="1">
                <a:off x="470" y="1963"/>
                <a:ext cx="808" cy="1275"/>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0734" name="Line 205">
                <a:extLst>
                  <a:ext uri="{FF2B5EF4-FFF2-40B4-BE49-F238E27FC236}">
                    <a16:creationId xmlns:a16="http://schemas.microsoft.com/office/drawing/2014/main" id="{01ADE372-5CED-DE5B-0B2B-CD10C93B5628}"/>
                  </a:ext>
                </a:extLst>
              </p:cNvPr>
              <p:cNvSpPr>
                <a:spLocks noChangeShapeType="1"/>
              </p:cNvSpPr>
              <p:nvPr/>
            </p:nvSpPr>
            <p:spPr bwMode="auto">
              <a:xfrm flipV="1">
                <a:off x="470" y="2977"/>
                <a:ext cx="0" cy="261"/>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0735" name="Line 206">
                <a:extLst>
                  <a:ext uri="{FF2B5EF4-FFF2-40B4-BE49-F238E27FC236}">
                    <a16:creationId xmlns:a16="http://schemas.microsoft.com/office/drawing/2014/main" id="{BC1E21B6-291D-E257-FF17-70E52336A01B}"/>
                  </a:ext>
                </a:extLst>
              </p:cNvPr>
              <p:cNvSpPr>
                <a:spLocks noChangeShapeType="1"/>
              </p:cNvSpPr>
              <p:nvPr/>
            </p:nvSpPr>
            <p:spPr bwMode="auto">
              <a:xfrm>
                <a:off x="436" y="2977"/>
                <a:ext cx="69" cy="0"/>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0736" name="Line 207">
                <a:extLst>
                  <a:ext uri="{FF2B5EF4-FFF2-40B4-BE49-F238E27FC236}">
                    <a16:creationId xmlns:a16="http://schemas.microsoft.com/office/drawing/2014/main" id="{8A14A9F6-1E5F-B3AE-C311-7E3514395293}"/>
                  </a:ext>
                </a:extLst>
              </p:cNvPr>
              <p:cNvSpPr>
                <a:spLocks noChangeShapeType="1"/>
              </p:cNvSpPr>
              <p:nvPr/>
            </p:nvSpPr>
            <p:spPr bwMode="auto">
              <a:xfrm>
                <a:off x="470" y="3238"/>
                <a:ext cx="0" cy="237"/>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0737" name="Line 208">
                <a:extLst>
                  <a:ext uri="{FF2B5EF4-FFF2-40B4-BE49-F238E27FC236}">
                    <a16:creationId xmlns:a16="http://schemas.microsoft.com/office/drawing/2014/main" id="{C4DF4C3B-8B54-9E64-A965-FB209DC6F9B6}"/>
                  </a:ext>
                </a:extLst>
              </p:cNvPr>
              <p:cNvSpPr>
                <a:spLocks noChangeShapeType="1"/>
              </p:cNvSpPr>
              <p:nvPr/>
            </p:nvSpPr>
            <p:spPr bwMode="auto">
              <a:xfrm flipV="1">
                <a:off x="1278" y="1471"/>
                <a:ext cx="0" cy="492"/>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0738" name="Line 209">
                <a:extLst>
                  <a:ext uri="{FF2B5EF4-FFF2-40B4-BE49-F238E27FC236}">
                    <a16:creationId xmlns:a16="http://schemas.microsoft.com/office/drawing/2014/main" id="{D7AA7FA4-4175-D9C8-2FB6-56869E41F5FF}"/>
                  </a:ext>
                </a:extLst>
              </p:cNvPr>
              <p:cNvSpPr>
                <a:spLocks noChangeShapeType="1"/>
              </p:cNvSpPr>
              <p:nvPr/>
            </p:nvSpPr>
            <p:spPr bwMode="auto">
              <a:xfrm>
                <a:off x="1243" y="1471"/>
                <a:ext cx="70" cy="0"/>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0739" name="Line 210">
                <a:extLst>
                  <a:ext uri="{FF2B5EF4-FFF2-40B4-BE49-F238E27FC236}">
                    <a16:creationId xmlns:a16="http://schemas.microsoft.com/office/drawing/2014/main" id="{B4B9CE2C-36F0-0A60-A6B0-C962679CE66B}"/>
                  </a:ext>
                </a:extLst>
              </p:cNvPr>
              <p:cNvSpPr>
                <a:spLocks noChangeShapeType="1"/>
              </p:cNvSpPr>
              <p:nvPr/>
            </p:nvSpPr>
            <p:spPr bwMode="auto">
              <a:xfrm>
                <a:off x="1243" y="2453"/>
                <a:ext cx="70" cy="0"/>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0740" name="Oval 211">
                <a:extLst>
                  <a:ext uri="{FF2B5EF4-FFF2-40B4-BE49-F238E27FC236}">
                    <a16:creationId xmlns:a16="http://schemas.microsoft.com/office/drawing/2014/main" id="{50324E38-1433-62E6-7A8E-3C7D44BD09F6}"/>
                  </a:ext>
                </a:extLst>
              </p:cNvPr>
              <p:cNvSpPr>
                <a:spLocks noChangeArrowheads="1"/>
              </p:cNvSpPr>
              <p:nvPr/>
            </p:nvSpPr>
            <p:spPr bwMode="auto">
              <a:xfrm>
                <a:off x="1252" y="1936"/>
                <a:ext cx="51" cy="52"/>
              </a:xfrm>
              <a:prstGeom prst="ellipse">
                <a:avLst/>
              </a:prstGeom>
              <a:solidFill>
                <a:srgbClr val="FF0000"/>
              </a:solidFill>
              <a:ln w="28575">
                <a:solidFill>
                  <a:srgbClr val="FF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320741" name="Line 212">
                <a:extLst>
                  <a:ext uri="{FF2B5EF4-FFF2-40B4-BE49-F238E27FC236}">
                    <a16:creationId xmlns:a16="http://schemas.microsoft.com/office/drawing/2014/main" id="{173A3740-C957-0AEE-279B-8E15BE8C11BC}"/>
                  </a:ext>
                </a:extLst>
              </p:cNvPr>
              <p:cNvSpPr>
                <a:spLocks noChangeShapeType="1"/>
              </p:cNvSpPr>
              <p:nvPr/>
            </p:nvSpPr>
            <p:spPr bwMode="auto">
              <a:xfrm>
                <a:off x="1278" y="1963"/>
                <a:ext cx="0" cy="490"/>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sp>
        <p:nvSpPr>
          <p:cNvPr id="320692" name="Rectangle 213">
            <a:extLst>
              <a:ext uri="{FF2B5EF4-FFF2-40B4-BE49-F238E27FC236}">
                <a16:creationId xmlns:a16="http://schemas.microsoft.com/office/drawing/2014/main" id="{55E1BDC3-FC53-F39B-7BCF-2F3B24B46F8D}"/>
              </a:ext>
            </a:extLst>
          </p:cNvPr>
          <p:cNvSpPr>
            <a:spLocks noChangeArrowheads="1"/>
          </p:cNvSpPr>
          <p:nvPr/>
        </p:nvSpPr>
        <p:spPr bwMode="auto">
          <a:xfrm>
            <a:off x="198438" y="-95250"/>
            <a:ext cx="9144000" cy="935038"/>
          </a:xfrm>
          <a:prstGeom prst="rect">
            <a:avLst/>
          </a:prstGeom>
          <a:noFill/>
          <a:ln>
            <a:noFill/>
          </a:ln>
          <a:effectLst/>
          <a:extLst>
            <a:ext uri="{909E8E84-426E-40DD-AFC4-6F175D3DCCD1}">
              <a14:hiddenFill xmlns:a14="http://schemas.microsoft.com/office/drawing/2010/main">
                <a:solidFill>
                  <a:srgbClr val="FFCC00"/>
                </a:solidFill>
              </a14:hiddenFill>
            </a:ext>
            <a:ext uri="{91240B29-F687-4F45-9708-019B960494DF}">
              <a14:hiddenLine xmlns:a14="http://schemas.microsoft.com/office/drawing/2010/main" w="9525">
                <a:solidFill>
                  <a:srgbClr val="0000FF"/>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3000" b="1">
                <a:latin typeface="Arial" panose="020B0604020202020204" pitchFamily="34" charset="0"/>
              </a:rPr>
              <a:t>Declining heritability not a general explanation</a:t>
            </a:r>
            <a:endParaRPr lang="fr-CA" altLang="en-US" sz="3000" b="1" i="1">
              <a:solidFill>
                <a:srgbClr val="0000FF"/>
              </a:solidFill>
              <a:latin typeface="Arial" panose="020B0604020202020204" pitchFamily="34" charset="0"/>
            </a:endParaRPr>
          </a:p>
        </p:txBody>
      </p:sp>
      <p:sp>
        <p:nvSpPr>
          <p:cNvPr id="320693" name="Rectangle 214">
            <a:extLst>
              <a:ext uri="{FF2B5EF4-FFF2-40B4-BE49-F238E27FC236}">
                <a16:creationId xmlns:a16="http://schemas.microsoft.com/office/drawing/2014/main" id="{E208B463-1D78-76A7-F79F-750FA7192905}"/>
              </a:ext>
            </a:extLst>
          </p:cNvPr>
          <p:cNvSpPr>
            <a:spLocks noChangeArrowheads="1"/>
          </p:cNvSpPr>
          <p:nvPr/>
        </p:nvSpPr>
        <p:spPr bwMode="auto">
          <a:xfrm>
            <a:off x="2722563" y="5645150"/>
            <a:ext cx="760412" cy="182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fr-CA" altLang="en-US" sz="1200">
                <a:solidFill>
                  <a:srgbClr val="000000"/>
                </a:solidFill>
                <a:latin typeface="Arial" panose="020B0604020202020204" pitchFamily="34" charset="0"/>
                <a:cs typeface="Arial" panose="020B0604020202020204" pitchFamily="34" charset="0"/>
              </a:rPr>
              <a:t>Before limit</a:t>
            </a:r>
            <a:endParaRPr lang="fr-CA" altLang="en-US" sz="1800">
              <a:latin typeface="Arial" panose="020B0604020202020204" pitchFamily="34" charset="0"/>
              <a:cs typeface="Arial" panose="020B0604020202020204" pitchFamily="34" charset="0"/>
            </a:endParaRPr>
          </a:p>
        </p:txBody>
      </p:sp>
      <p:sp>
        <p:nvSpPr>
          <p:cNvPr id="320694" name="Rectangle 215">
            <a:extLst>
              <a:ext uri="{FF2B5EF4-FFF2-40B4-BE49-F238E27FC236}">
                <a16:creationId xmlns:a16="http://schemas.microsoft.com/office/drawing/2014/main" id="{EBFBDC6E-09B2-F79E-B9C4-FC01E96253BD}"/>
              </a:ext>
            </a:extLst>
          </p:cNvPr>
          <p:cNvSpPr>
            <a:spLocks noChangeArrowheads="1"/>
          </p:cNvSpPr>
          <p:nvPr/>
        </p:nvSpPr>
        <p:spPr bwMode="auto">
          <a:xfrm>
            <a:off x="4068763" y="5645150"/>
            <a:ext cx="635000" cy="182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fr-CA" altLang="en-US" sz="1200">
                <a:solidFill>
                  <a:srgbClr val="000000"/>
                </a:solidFill>
                <a:latin typeface="Arial" panose="020B0604020202020204" pitchFamily="34" charset="0"/>
                <a:cs typeface="Arial" panose="020B0604020202020204" pitchFamily="34" charset="0"/>
              </a:rPr>
              <a:t>After limit</a:t>
            </a:r>
            <a:endParaRPr lang="fr-CA" altLang="en-US" sz="1800">
              <a:latin typeface="Arial" panose="020B0604020202020204" pitchFamily="34" charset="0"/>
              <a:cs typeface="Arial" panose="020B0604020202020204" pitchFamily="34" charset="0"/>
            </a:endParaRPr>
          </a:p>
        </p:txBody>
      </p:sp>
      <p:sp>
        <p:nvSpPr>
          <p:cNvPr id="320695" name="Rectangle 216">
            <a:extLst>
              <a:ext uri="{FF2B5EF4-FFF2-40B4-BE49-F238E27FC236}">
                <a16:creationId xmlns:a16="http://schemas.microsoft.com/office/drawing/2014/main" id="{346A742B-987F-9A56-FCCA-8317FF7FBDF0}"/>
              </a:ext>
            </a:extLst>
          </p:cNvPr>
          <p:cNvSpPr>
            <a:spLocks noChangeArrowheads="1"/>
          </p:cNvSpPr>
          <p:nvPr/>
        </p:nvSpPr>
        <p:spPr bwMode="auto">
          <a:xfrm>
            <a:off x="4802188" y="5645150"/>
            <a:ext cx="760412" cy="182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fr-CA" altLang="en-US" sz="1200">
                <a:solidFill>
                  <a:srgbClr val="000000"/>
                </a:solidFill>
                <a:latin typeface="Arial" panose="020B0604020202020204" pitchFamily="34" charset="0"/>
                <a:cs typeface="Arial" panose="020B0604020202020204" pitchFamily="34" charset="0"/>
              </a:rPr>
              <a:t>Before limit</a:t>
            </a:r>
            <a:endParaRPr lang="fr-CA" altLang="en-US" sz="1800">
              <a:latin typeface="Arial" panose="020B0604020202020204" pitchFamily="34" charset="0"/>
              <a:cs typeface="Arial" panose="020B0604020202020204" pitchFamily="34" charset="0"/>
            </a:endParaRPr>
          </a:p>
        </p:txBody>
      </p:sp>
      <p:sp>
        <p:nvSpPr>
          <p:cNvPr id="320696" name="Rectangle 217">
            <a:extLst>
              <a:ext uri="{FF2B5EF4-FFF2-40B4-BE49-F238E27FC236}">
                <a16:creationId xmlns:a16="http://schemas.microsoft.com/office/drawing/2014/main" id="{20B71530-2DBB-4393-9DCF-54DCF0A4D29B}"/>
              </a:ext>
            </a:extLst>
          </p:cNvPr>
          <p:cNvSpPr>
            <a:spLocks noChangeArrowheads="1"/>
          </p:cNvSpPr>
          <p:nvPr/>
        </p:nvSpPr>
        <p:spPr bwMode="auto">
          <a:xfrm>
            <a:off x="6148388" y="5645150"/>
            <a:ext cx="635000" cy="182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fr-CA" altLang="en-US" sz="1200">
                <a:solidFill>
                  <a:srgbClr val="000000"/>
                </a:solidFill>
                <a:latin typeface="Arial" panose="020B0604020202020204" pitchFamily="34" charset="0"/>
                <a:cs typeface="Arial" panose="020B0604020202020204" pitchFamily="34" charset="0"/>
              </a:rPr>
              <a:t>After limit</a:t>
            </a:r>
            <a:endParaRPr lang="fr-CA" altLang="en-US" sz="1800">
              <a:latin typeface="Arial" panose="020B0604020202020204" pitchFamily="34" charset="0"/>
              <a:cs typeface="Arial" panose="020B0604020202020204" pitchFamily="34" charset="0"/>
            </a:endParaRPr>
          </a:p>
        </p:txBody>
      </p:sp>
      <p:sp>
        <p:nvSpPr>
          <p:cNvPr id="320697" name="Rectangle 218">
            <a:extLst>
              <a:ext uri="{FF2B5EF4-FFF2-40B4-BE49-F238E27FC236}">
                <a16:creationId xmlns:a16="http://schemas.microsoft.com/office/drawing/2014/main" id="{F4120667-6AFB-BEB5-75A1-B73713BCD9FC}"/>
              </a:ext>
            </a:extLst>
          </p:cNvPr>
          <p:cNvSpPr>
            <a:spLocks noChangeArrowheads="1"/>
          </p:cNvSpPr>
          <p:nvPr/>
        </p:nvSpPr>
        <p:spPr bwMode="auto">
          <a:xfrm>
            <a:off x="7064375" y="5646738"/>
            <a:ext cx="760413" cy="182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fr-CA" altLang="en-US" sz="1200">
                <a:solidFill>
                  <a:srgbClr val="000000"/>
                </a:solidFill>
                <a:latin typeface="Arial" panose="020B0604020202020204" pitchFamily="34" charset="0"/>
                <a:cs typeface="Arial" panose="020B0604020202020204" pitchFamily="34" charset="0"/>
              </a:rPr>
              <a:t>Before limit</a:t>
            </a:r>
            <a:endParaRPr lang="fr-CA" altLang="en-US" sz="1800">
              <a:latin typeface="Arial" panose="020B0604020202020204" pitchFamily="34" charset="0"/>
              <a:cs typeface="Arial" panose="020B0604020202020204" pitchFamily="34" charset="0"/>
            </a:endParaRPr>
          </a:p>
        </p:txBody>
      </p:sp>
      <p:sp>
        <p:nvSpPr>
          <p:cNvPr id="320698" name="Rectangle 219">
            <a:extLst>
              <a:ext uri="{FF2B5EF4-FFF2-40B4-BE49-F238E27FC236}">
                <a16:creationId xmlns:a16="http://schemas.microsoft.com/office/drawing/2014/main" id="{15D04F2E-1135-F32D-376A-910FA88CEB0F}"/>
              </a:ext>
            </a:extLst>
          </p:cNvPr>
          <p:cNvSpPr>
            <a:spLocks noChangeArrowheads="1"/>
          </p:cNvSpPr>
          <p:nvPr/>
        </p:nvSpPr>
        <p:spPr bwMode="auto">
          <a:xfrm>
            <a:off x="8410575" y="5646738"/>
            <a:ext cx="635000" cy="182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fr-CA" altLang="en-US" sz="1200">
                <a:solidFill>
                  <a:srgbClr val="000000"/>
                </a:solidFill>
                <a:latin typeface="Arial" panose="020B0604020202020204" pitchFamily="34" charset="0"/>
                <a:cs typeface="Arial" panose="020B0604020202020204" pitchFamily="34" charset="0"/>
              </a:rPr>
              <a:t>After limit</a:t>
            </a:r>
            <a:endParaRPr lang="fr-CA" altLang="en-US" sz="1800">
              <a:latin typeface="Arial" panose="020B0604020202020204" pitchFamily="34" charset="0"/>
              <a:cs typeface="Arial" panose="020B0604020202020204" pitchFamily="34" charset="0"/>
            </a:endParaRPr>
          </a:p>
        </p:txBody>
      </p:sp>
      <p:sp>
        <p:nvSpPr>
          <p:cNvPr id="320699" name="Line 220">
            <a:extLst>
              <a:ext uri="{FF2B5EF4-FFF2-40B4-BE49-F238E27FC236}">
                <a16:creationId xmlns:a16="http://schemas.microsoft.com/office/drawing/2014/main" id="{7A480EEB-977A-3451-F121-B8492003BD2C}"/>
              </a:ext>
            </a:extLst>
          </p:cNvPr>
          <p:cNvSpPr>
            <a:spLocks noChangeShapeType="1"/>
          </p:cNvSpPr>
          <p:nvPr/>
        </p:nvSpPr>
        <p:spPr bwMode="auto">
          <a:xfrm flipV="1">
            <a:off x="5268913" y="4697413"/>
            <a:ext cx="0" cy="723900"/>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0700" name="Line 221">
            <a:extLst>
              <a:ext uri="{FF2B5EF4-FFF2-40B4-BE49-F238E27FC236}">
                <a16:creationId xmlns:a16="http://schemas.microsoft.com/office/drawing/2014/main" id="{5296AE4A-E46F-2973-45F2-9139A6C3D96D}"/>
              </a:ext>
            </a:extLst>
          </p:cNvPr>
          <p:cNvSpPr>
            <a:spLocks noChangeShapeType="1"/>
          </p:cNvSpPr>
          <p:nvPr/>
        </p:nvSpPr>
        <p:spPr bwMode="auto">
          <a:xfrm>
            <a:off x="5214938" y="4697413"/>
            <a:ext cx="109537" cy="0"/>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0701" name="Line 222">
            <a:extLst>
              <a:ext uri="{FF2B5EF4-FFF2-40B4-BE49-F238E27FC236}">
                <a16:creationId xmlns:a16="http://schemas.microsoft.com/office/drawing/2014/main" id="{115C7C47-B8FC-FAC9-0807-1C94E648FCA4}"/>
              </a:ext>
            </a:extLst>
          </p:cNvPr>
          <p:cNvSpPr>
            <a:spLocks noChangeShapeType="1"/>
          </p:cNvSpPr>
          <p:nvPr/>
        </p:nvSpPr>
        <p:spPr bwMode="auto">
          <a:xfrm>
            <a:off x="5268913" y="5421313"/>
            <a:ext cx="0" cy="103187"/>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0702" name="Oval 223">
            <a:extLst>
              <a:ext uri="{FF2B5EF4-FFF2-40B4-BE49-F238E27FC236}">
                <a16:creationId xmlns:a16="http://schemas.microsoft.com/office/drawing/2014/main" id="{785794A5-3EFA-792A-8D80-6F2E24C20828}"/>
              </a:ext>
            </a:extLst>
          </p:cNvPr>
          <p:cNvSpPr>
            <a:spLocks noChangeArrowheads="1"/>
          </p:cNvSpPr>
          <p:nvPr/>
        </p:nvSpPr>
        <p:spPr bwMode="auto">
          <a:xfrm>
            <a:off x="5229225" y="5380038"/>
            <a:ext cx="80963" cy="80962"/>
          </a:xfrm>
          <a:prstGeom prst="ellipse">
            <a:avLst/>
          </a:prstGeom>
          <a:solidFill>
            <a:srgbClr val="000000"/>
          </a:solidFill>
          <a:ln w="11113">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grpSp>
        <p:nvGrpSpPr>
          <p:cNvPr id="320703" name="Group 224">
            <a:extLst>
              <a:ext uri="{FF2B5EF4-FFF2-40B4-BE49-F238E27FC236}">
                <a16:creationId xmlns:a16="http://schemas.microsoft.com/office/drawing/2014/main" id="{4E720061-C4B3-4C75-BC71-D1175AA878BE}"/>
              </a:ext>
            </a:extLst>
          </p:cNvPr>
          <p:cNvGrpSpPr>
            <a:grpSpLocks/>
          </p:cNvGrpSpPr>
          <p:nvPr/>
        </p:nvGrpSpPr>
        <p:grpSpPr bwMode="auto">
          <a:xfrm>
            <a:off x="5214938" y="4656138"/>
            <a:ext cx="1392237" cy="868362"/>
            <a:chOff x="3285" y="2933"/>
            <a:chExt cx="877" cy="547"/>
          </a:xfrm>
        </p:grpSpPr>
        <p:sp>
          <p:nvSpPr>
            <p:cNvPr id="320721" name="Line 225">
              <a:extLst>
                <a:ext uri="{FF2B5EF4-FFF2-40B4-BE49-F238E27FC236}">
                  <a16:creationId xmlns:a16="http://schemas.microsoft.com/office/drawing/2014/main" id="{475A78B1-44C0-C88C-65F4-0ACCF0D6F784}"/>
                </a:ext>
              </a:extLst>
            </p:cNvPr>
            <p:cNvSpPr>
              <a:spLocks noChangeShapeType="1"/>
            </p:cNvSpPr>
            <p:nvPr/>
          </p:nvSpPr>
          <p:spPr bwMode="auto">
            <a:xfrm>
              <a:off x="4127" y="3419"/>
              <a:ext cx="0" cy="61"/>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grpSp>
          <p:nvGrpSpPr>
            <p:cNvPr id="320722" name="Group 226">
              <a:extLst>
                <a:ext uri="{FF2B5EF4-FFF2-40B4-BE49-F238E27FC236}">
                  <a16:creationId xmlns:a16="http://schemas.microsoft.com/office/drawing/2014/main" id="{33ADD4A2-EA78-651B-1034-C91186FF56AB}"/>
                </a:ext>
              </a:extLst>
            </p:cNvPr>
            <p:cNvGrpSpPr>
              <a:grpSpLocks/>
            </p:cNvGrpSpPr>
            <p:nvPr/>
          </p:nvGrpSpPr>
          <p:grpSpPr bwMode="auto">
            <a:xfrm>
              <a:off x="3285" y="2933"/>
              <a:ext cx="877" cy="547"/>
              <a:chOff x="3285" y="2933"/>
              <a:chExt cx="877" cy="547"/>
            </a:xfrm>
          </p:grpSpPr>
          <p:sp>
            <p:nvSpPr>
              <p:cNvPr id="320723" name="Line 227">
                <a:extLst>
                  <a:ext uri="{FF2B5EF4-FFF2-40B4-BE49-F238E27FC236}">
                    <a16:creationId xmlns:a16="http://schemas.microsoft.com/office/drawing/2014/main" id="{DED7BA89-00D0-6011-34B6-2CE9CEEF2636}"/>
                  </a:ext>
                </a:extLst>
              </p:cNvPr>
              <p:cNvSpPr>
                <a:spLocks noChangeShapeType="1"/>
              </p:cNvSpPr>
              <p:nvPr/>
            </p:nvSpPr>
            <p:spPr bwMode="auto">
              <a:xfrm>
                <a:off x="3319" y="3225"/>
                <a:ext cx="808" cy="194"/>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0724" name="Line 228">
                <a:extLst>
                  <a:ext uri="{FF2B5EF4-FFF2-40B4-BE49-F238E27FC236}">
                    <a16:creationId xmlns:a16="http://schemas.microsoft.com/office/drawing/2014/main" id="{5B197EF2-1A88-25F4-4D08-E5655947F6BC}"/>
                  </a:ext>
                </a:extLst>
              </p:cNvPr>
              <p:cNvSpPr>
                <a:spLocks noChangeShapeType="1"/>
              </p:cNvSpPr>
              <p:nvPr/>
            </p:nvSpPr>
            <p:spPr bwMode="auto">
              <a:xfrm flipV="1">
                <a:off x="4127" y="3083"/>
                <a:ext cx="0" cy="336"/>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0725" name="Line 229">
                <a:extLst>
                  <a:ext uri="{FF2B5EF4-FFF2-40B4-BE49-F238E27FC236}">
                    <a16:creationId xmlns:a16="http://schemas.microsoft.com/office/drawing/2014/main" id="{49783CDB-BF9E-88C7-561A-85DB4CB77EAE}"/>
                  </a:ext>
                </a:extLst>
              </p:cNvPr>
              <p:cNvSpPr>
                <a:spLocks noChangeShapeType="1"/>
              </p:cNvSpPr>
              <p:nvPr/>
            </p:nvSpPr>
            <p:spPr bwMode="auto">
              <a:xfrm>
                <a:off x="4093" y="3083"/>
                <a:ext cx="69" cy="0"/>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0726" name="Oval 230">
                <a:extLst>
                  <a:ext uri="{FF2B5EF4-FFF2-40B4-BE49-F238E27FC236}">
                    <a16:creationId xmlns:a16="http://schemas.microsoft.com/office/drawing/2014/main" id="{74D8D048-DAF4-5A88-06D8-799EABB540B5}"/>
                  </a:ext>
                </a:extLst>
              </p:cNvPr>
              <p:cNvSpPr>
                <a:spLocks noChangeArrowheads="1"/>
              </p:cNvSpPr>
              <p:nvPr/>
            </p:nvSpPr>
            <p:spPr bwMode="auto">
              <a:xfrm>
                <a:off x="4101" y="3392"/>
                <a:ext cx="52" cy="52"/>
              </a:xfrm>
              <a:prstGeom prst="ellipse">
                <a:avLst/>
              </a:prstGeom>
              <a:solidFill>
                <a:srgbClr val="FF0000"/>
              </a:solidFill>
              <a:ln w="28575">
                <a:solidFill>
                  <a:srgbClr val="FF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320727" name="Line 231">
                <a:extLst>
                  <a:ext uri="{FF2B5EF4-FFF2-40B4-BE49-F238E27FC236}">
                    <a16:creationId xmlns:a16="http://schemas.microsoft.com/office/drawing/2014/main" id="{34510C56-E95E-5B5E-A018-CD658593AEA7}"/>
                  </a:ext>
                </a:extLst>
              </p:cNvPr>
              <p:cNvSpPr>
                <a:spLocks noChangeShapeType="1"/>
              </p:cNvSpPr>
              <p:nvPr/>
            </p:nvSpPr>
            <p:spPr bwMode="auto">
              <a:xfrm flipV="1">
                <a:off x="3319" y="2933"/>
                <a:ext cx="0" cy="292"/>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0728" name="Line 232">
                <a:extLst>
                  <a:ext uri="{FF2B5EF4-FFF2-40B4-BE49-F238E27FC236}">
                    <a16:creationId xmlns:a16="http://schemas.microsoft.com/office/drawing/2014/main" id="{38D1DA50-6E11-92F8-0B5B-3A6D9731DC31}"/>
                  </a:ext>
                </a:extLst>
              </p:cNvPr>
              <p:cNvSpPr>
                <a:spLocks noChangeShapeType="1"/>
              </p:cNvSpPr>
              <p:nvPr/>
            </p:nvSpPr>
            <p:spPr bwMode="auto">
              <a:xfrm>
                <a:off x="3319" y="3225"/>
                <a:ext cx="0" cy="255"/>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0729" name="Oval 233">
                <a:extLst>
                  <a:ext uri="{FF2B5EF4-FFF2-40B4-BE49-F238E27FC236}">
                    <a16:creationId xmlns:a16="http://schemas.microsoft.com/office/drawing/2014/main" id="{E0014473-8E73-B22C-7594-800A27B25EE6}"/>
                  </a:ext>
                </a:extLst>
              </p:cNvPr>
              <p:cNvSpPr>
                <a:spLocks noChangeArrowheads="1"/>
              </p:cNvSpPr>
              <p:nvPr/>
            </p:nvSpPr>
            <p:spPr bwMode="auto">
              <a:xfrm>
                <a:off x="3294" y="3199"/>
                <a:ext cx="51" cy="51"/>
              </a:xfrm>
              <a:prstGeom prst="ellipse">
                <a:avLst/>
              </a:prstGeom>
              <a:solidFill>
                <a:srgbClr val="FF0000"/>
              </a:solidFill>
              <a:ln w="28575">
                <a:solidFill>
                  <a:srgbClr val="FF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320730" name="Line 234">
                <a:extLst>
                  <a:ext uri="{FF2B5EF4-FFF2-40B4-BE49-F238E27FC236}">
                    <a16:creationId xmlns:a16="http://schemas.microsoft.com/office/drawing/2014/main" id="{75A9F00B-E071-0AF4-239A-F3CEFBA8433D}"/>
                  </a:ext>
                </a:extLst>
              </p:cNvPr>
              <p:cNvSpPr>
                <a:spLocks noChangeShapeType="1"/>
              </p:cNvSpPr>
              <p:nvPr/>
            </p:nvSpPr>
            <p:spPr bwMode="auto">
              <a:xfrm>
                <a:off x="3285" y="2933"/>
                <a:ext cx="69" cy="0"/>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320704" name="Group 235">
            <a:extLst>
              <a:ext uri="{FF2B5EF4-FFF2-40B4-BE49-F238E27FC236}">
                <a16:creationId xmlns:a16="http://schemas.microsoft.com/office/drawing/2014/main" id="{FCFFFB3D-D560-2BE7-DFA4-7ED4801F61B7}"/>
              </a:ext>
            </a:extLst>
          </p:cNvPr>
          <p:cNvGrpSpPr>
            <a:grpSpLocks/>
          </p:cNvGrpSpPr>
          <p:nvPr/>
        </p:nvGrpSpPr>
        <p:grpSpPr bwMode="auto">
          <a:xfrm>
            <a:off x="7324725" y="3230563"/>
            <a:ext cx="1392238" cy="2279650"/>
            <a:chOff x="4650" y="2035"/>
            <a:chExt cx="877" cy="1436"/>
          </a:xfrm>
        </p:grpSpPr>
        <p:sp>
          <p:nvSpPr>
            <p:cNvPr id="320711" name="Line 236">
              <a:extLst>
                <a:ext uri="{FF2B5EF4-FFF2-40B4-BE49-F238E27FC236}">
                  <a16:creationId xmlns:a16="http://schemas.microsoft.com/office/drawing/2014/main" id="{946E3DDB-84C9-C425-075F-831DB2EBC703}"/>
                </a:ext>
              </a:extLst>
            </p:cNvPr>
            <p:cNvSpPr>
              <a:spLocks noChangeShapeType="1"/>
            </p:cNvSpPr>
            <p:nvPr/>
          </p:nvSpPr>
          <p:spPr bwMode="auto">
            <a:xfrm flipV="1">
              <a:off x="4685" y="2590"/>
              <a:ext cx="807" cy="681"/>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0712" name="Line 237">
              <a:extLst>
                <a:ext uri="{FF2B5EF4-FFF2-40B4-BE49-F238E27FC236}">
                  <a16:creationId xmlns:a16="http://schemas.microsoft.com/office/drawing/2014/main" id="{0803DFF6-755F-7B01-880C-39BEE5F3E4AB}"/>
                </a:ext>
              </a:extLst>
            </p:cNvPr>
            <p:cNvSpPr>
              <a:spLocks noChangeShapeType="1"/>
            </p:cNvSpPr>
            <p:nvPr/>
          </p:nvSpPr>
          <p:spPr bwMode="auto">
            <a:xfrm>
              <a:off x="4650" y="3020"/>
              <a:ext cx="69" cy="0"/>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0713" name="Line 238">
              <a:extLst>
                <a:ext uri="{FF2B5EF4-FFF2-40B4-BE49-F238E27FC236}">
                  <a16:creationId xmlns:a16="http://schemas.microsoft.com/office/drawing/2014/main" id="{BF7AD2A7-07AF-B264-0B2A-B65157515A6E}"/>
                </a:ext>
              </a:extLst>
            </p:cNvPr>
            <p:cNvSpPr>
              <a:spLocks noChangeShapeType="1"/>
            </p:cNvSpPr>
            <p:nvPr/>
          </p:nvSpPr>
          <p:spPr bwMode="auto">
            <a:xfrm flipV="1">
              <a:off x="5492" y="2035"/>
              <a:ext cx="0" cy="555"/>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0714" name="Line 239">
              <a:extLst>
                <a:ext uri="{FF2B5EF4-FFF2-40B4-BE49-F238E27FC236}">
                  <a16:creationId xmlns:a16="http://schemas.microsoft.com/office/drawing/2014/main" id="{CC43A62D-8958-CA38-091A-549F3A7F8FC9}"/>
                </a:ext>
              </a:extLst>
            </p:cNvPr>
            <p:cNvSpPr>
              <a:spLocks noChangeShapeType="1"/>
            </p:cNvSpPr>
            <p:nvPr/>
          </p:nvSpPr>
          <p:spPr bwMode="auto">
            <a:xfrm>
              <a:off x="5458" y="2035"/>
              <a:ext cx="69" cy="0"/>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0715" name="Line 240">
              <a:extLst>
                <a:ext uri="{FF2B5EF4-FFF2-40B4-BE49-F238E27FC236}">
                  <a16:creationId xmlns:a16="http://schemas.microsoft.com/office/drawing/2014/main" id="{69C8F0F8-CD72-3006-CAB8-AEC5EB4B1144}"/>
                </a:ext>
              </a:extLst>
            </p:cNvPr>
            <p:cNvSpPr>
              <a:spLocks noChangeShapeType="1"/>
            </p:cNvSpPr>
            <p:nvPr/>
          </p:nvSpPr>
          <p:spPr bwMode="auto">
            <a:xfrm>
              <a:off x="5492" y="2590"/>
              <a:ext cx="0" cy="553"/>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0716" name="Line 241">
              <a:extLst>
                <a:ext uri="{FF2B5EF4-FFF2-40B4-BE49-F238E27FC236}">
                  <a16:creationId xmlns:a16="http://schemas.microsoft.com/office/drawing/2014/main" id="{7F573BD1-1D1C-FA89-558C-06C51D2CF4A7}"/>
                </a:ext>
              </a:extLst>
            </p:cNvPr>
            <p:cNvSpPr>
              <a:spLocks noChangeShapeType="1"/>
            </p:cNvSpPr>
            <p:nvPr/>
          </p:nvSpPr>
          <p:spPr bwMode="auto">
            <a:xfrm>
              <a:off x="5458" y="3143"/>
              <a:ext cx="69" cy="0"/>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0717" name="Oval 242">
              <a:extLst>
                <a:ext uri="{FF2B5EF4-FFF2-40B4-BE49-F238E27FC236}">
                  <a16:creationId xmlns:a16="http://schemas.microsoft.com/office/drawing/2014/main" id="{FD1824CB-C191-2ECA-5AFE-DAD14225AC2B}"/>
                </a:ext>
              </a:extLst>
            </p:cNvPr>
            <p:cNvSpPr>
              <a:spLocks noChangeArrowheads="1"/>
            </p:cNvSpPr>
            <p:nvPr/>
          </p:nvSpPr>
          <p:spPr bwMode="auto">
            <a:xfrm>
              <a:off x="5466" y="2563"/>
              <a:ext cx="51" cy="52"/>
            </a:xfrm>
            <a:prstGeom prst="ellipse">
              <a:avLst/>
            </a:prstGeom>
            <a:solidFill>
              <a:srgbClr val="FF0000"/>
            </a:solidFill>
            <a:ln w="28575">
              <a:solidFill>
                <a:srgbClr val="FF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320718" name="Line 243">
              <a:extLst>
                <a:ext uri="{FF2B5EF4-FFF2-40B4-BE49-F238E27FC236}">
                  <a16:creationId xmlns:a16="http://schemas.microsoft.com/office/drawing/2014/main" id="{D283A14E-D5B2-04D8-DFE9-D280F45C7D2E}"/>
                </a:ext>
              </a:extLst>
            </p:cNvPr>
            <p:cNvSpPr>
              <a:spLocks noChangeShapeType="1"/>
            </p:cNvSpPr>
            <p:nvPr/>
          </p:nvSpPr>
          <p:spPr bwMode="auto">
            <a:xfrm flipV="1">
              <a:off x="4685" y="3020"/>
              <a:ext cx="0" cy="251"/>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0719" name="Line 244">
              <a:extLst>
                <a:ext uri="{FF2B5EF4-FFF2-40B4-BE49-F238E27FC236}">
                  <a16:creationId xmlns:a16="http://schemas.microsoft.com/office/drawing/2014/main" id="{593BB3E2-2B56-84F3-C900-9D95BF642BE9}"/>
                </a:ext>
              </a:extLst>
            </p:cNvPr>
            <p:cNvSpPr>
              <a:spLocks noChangeShapeType="1"/>
            </p:cNvSpPr>
            <p:nvPr/>
          </p:nvSpPr>
          <p:spPr bwMode="auto">
            <a:xfrm>
              <a:off x="4685" y="3271"/>
              <a:ext cx="0" cy="200"/>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0720" name="Oval 245">
              <a:extLst>
                <a:ext uri="{FF2B5EF4-FFF2-40B4-BE49-F238E27FC236}">
                  <a16:creationId xmlns:a16="http://schemas.microsoft.com/office/drawing/2014/main" id="{0B5F3C0A-3735-F950-5F5E-4B223A4AAF0B}"/>
                </a:ext>
              </a:extLst>
            </p:cNvPr>
            <p:cNvSpPr>
              <a:spLocks noChangeArrowheads="1"/>
            </p:cNvSpPr>
            <p:nvPr/>
          </p:nvSpPr>
          <p:spPr bwMode="auto">
            <a:xfrm>
              <a:off x="4659" y="3244"/>
              <a:ext cx="51" cy="52"/>
            </a:xfrm>
            <a:prstGeom prst="ellipse">
              <a:avLst/>
            </a:prstGeom>
            <a:solidFill>
              <a:srgbClr val="FF0000"/>
            </a:solidFill>
            <a:ln w="28575">
              <a:solidFill>
                <a:srgbClr val="FF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grpSp>
      <p:sp>
        <p:nvSpPr>
          <p:cNvPr id="320705" name="Text Box 246">
            <a:extLst>
              <a:ext uri="{FF2B5EF4-FFF2-40B4-BE49-F238E27FC236}">
                <a16:creationId xmlns:a16="http://schemas.microsoft.com/office/drawing/2014/main" id="{FAE94BE4-CBDB-8720-97BA-4830DC46875D}"/>
              </a:ext>
            </a:extLst>
          </p:cNvPr>
          <p:cNvSpPr txBox="1">
            <a:spLocks noChangeArrowheads="1"/>
          </p:cNvSpPr>
          <p:nvPr/>
        </p:nvSpPr>
        <p:spPr bwMode="auto">
          <a:xfrm>
            <a:off x="1620838" y="3832225"/>
            <a:ext cx="1168400" cy="366713"/>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fr-CA" altLang="en-US" sz="1800" b="1" i="1">
                <a:solidFill>
                  <a:srgbClr val="FF0000"/>
                </a:solidFill>
                <a:latin typeface="Arial" panose="020B0604020202020204" pitchFamily="34" charset="0"/>
                <a:cs typeface="Arial" panose="020B0604020202020204" pitchFamily="34" charset="0"/>
              </a:rPr>
              <a:t>P </a:t>
            </a:r>
            <a:r>
              <a:rPr lang="fr-CA" altLang="en-US" sz="1800" b="1">
                <a:solidFill>
                  <a:srgbClr val="FF0000"/>
                </a:solidFill>
                <a:latin typeface="Arial" panose="020B0604020202020204" pitchFamily="34" charset="0"/>
                <a:cs typeface="Arial" panose="020B0604020202020204" pitchFamily="34" charset="0"/>
              </a:rPr>
              <a:t>= 0.004</a:t>
            </a:r>
          </a:p>
        </p:txBody>
      </p:sp>
      <p:sp>
        <p:nvSpPr>
          <p:cNvPr id="320706" name="Text Box 247">
            <a:extLst>
              <a:ext uri="{FF2B5EF4-FFF2-40B4-BE49-F238E27FC236}">
                <a16:creationId xmlns:a16="http://schemas.microsoft.com/office/drawing/2014/main" id="{ED47BAB6-A9EB-D7E9-7BC4-8FAE13A513A4}"/>
              </a:ext>
            </a:extLst>
          </p:cNvPr>
          <p:cNvSpPr txBox="1">
            <a:spLocks noChangeArrowheads="1"/>
          </p:cNvSpPr>
          <p:nvPr/>
        </p:nvSpPr>
        <p:spPr bwMode="auto">
          <a:xfrm>
            <a:off x="3806825" y="4089400"/>
            <a:ext cx="1041400" cy="366713"/>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fr-CA" altLang="en-US" sz="1800" b="1" i="1">
                <a:solidFill>
                  <a:srgbClr val="FF0000"/>
                </a:solidFill>
                <a:latin typeface="Arial" panose="020B0604020202020204" pitchFamily="34" charset="0"/>
                <a:cs typeface="Arial" panose="020B0604020202020204" pitchFamily="34" charset="0"/>
              </a:rPr>
              <a:t>P </a:t>
            </a:r>
            <a:r>
              <a:rPr lang="fr-CA" altLang="en-US" sz="1800" b="1">
                <a:solidFill>
                  <a:srgbClr val="FF0000"/>
                </a:solidFill>
                <a:latin typeface="Arial" panose="020B0604020202020204" pitchFamily="34" charset="0"/>
                <a:cs typeface="Arial" panose="020B0604020202020204" pitchFamily="34" charset="0"/>
              </a:rPr>
              <a:t>= 0.06</a:t>
            </a:r>
          </a:p>
        </p:txBody>
      </p:sp>
      <p:sp>
        <p:nvSpPr>
          <p:cNvPr id="320707" name="Text Box 248">
            <a:extLst>
              <a:ext uri="{FF2B5EF4-FFF2-40B4-BE49-F238E27FC236}">
                <a16:creationId xmlns:a16="http://schemas.microsoft.com/office/drawing/2014/main" id="{46241EA4-A496-68BC-C14D-EE4275DE73B2}"/>
              </a:ext>
            </a:extLst>
          </p:cNvPr>
          <p:cNvSpPr txBox="1">
            <a:spLocks noChangeArrowheads="1"/>
          </p:cNvSpPr>
          <p:nvPr/>
        </p:nvSpPr>
        <p:spPr bwMode="auto">
          <a:xfrm>
            <a:off x="5932488" y="4502150"/>
            <a:ext cx="1041400" cy="366713"/>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fr-CA" altLang="en-US" sz="1800" b="1" i="1">
                <a:solidFill>
                  <a:srgbClr val="FF0000"/>
                </a:solidFill>
                <a:latin typeface="Arial" panose="020B0604020202020204" pitchFamily="34" charset="0"/>
                <a:cs typeface="Arial" panose="020B0604020202020204" pitchFamily="34" charset="0"/>
              </a:rPr>
              <a:t>P </a:t>
            </a:r>
            <a:r>
              <a:rPr lang="fr-CA" altLang="en-US" sz="1800" b="1">
                <a:solidFill>
                  <a:srgbClr val="FF0000"/>
                </a:solidFill>
                <a:latin typeface="Arial" panose="020B0604020202020204" pitchFamily="34" charset="0"/>
                <a:cs typeface="Arial" panose="020B0604020202020204" pitchFamily="34" charset="0"/>
              </a:rPr>
              <a:t>= 0.44</a:t>
            </a:r>
          </a:p>
        </p:txBody>
      </p:sp>
      <p:sp>
        <p:nvSpPr>
          <p:cNvPr id="320708" name="Text Box 249">
            <a:extLst>
              <a:ext uri="{FF2B5EF4-FFF2-40B4-BE49-F238E27FC236}">
                <a16:creationId xmlns:a16="http://schemas.microsoft.com/office/drawing/2014/main" id="{0BBCA920-C0E9-02AB-611D-499F20D2471A}"/>
              </a:ext>
            </a:extLst>
          </p:cNvPr>
          <p:cNvSpPr txBox="1">
            <a:spLocks noChangeArrowheads="1"/>
          </p:cNvSpPr>
          <p:nvPr/>
        </p:nvSpPr>
        <p:spPr bwMode="auto">
          <a:xfrm>
            <a:off x="7413625" y="3803650"/>
            <a:ext cx="1298575" cy="366713"/>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r">
              <a:spcBef>
                <a:spcPct val="0"/>
              </a:spcBef>
              <a:buFontTx/>
              <a:buNone/>
            </a:pPr>
            <a:r>
              <a:rPr lang="fr-CA" altLang="en-US" sz="1800" b="1" i="1">
                <a:solidFill>
                  <a:srgbClr val="FF0000"/>
                </a:solidFill>
                <a:latin typeface="Arial" panose="020B0604020202020204" pitchFamily="34" charset="0"/>
                <a:cs typeface="Arial" panose="020B0604020202020204" pitchFamily="34" charset="0"/>
              </a:rPr>
              <a:t>P </a:t>
            </a:r>
            <a:r>
              <a:rPr lang="fr-CA" altLang="en-US" sz="1800" b="1">
                <a:solidFill>
                  <a:srgbClr val="FF0000"/>
                </a:solidFill>
                <a:latin typeface="Arial" panose="020B0604020202020204" pitchFamily="34" charset="0"/>
                <a:cs typeface="Arial" panose="020B0604020202020204" pitchFamily="34" charset="0"/>
              </a:rPr>
              <a:t>= 0.05</a:t>
            </a:r>
          </a:p>
        </p:txBody>
      </p:sp>
      <p:sp>
        <p:nvSpPr>
          <p:cNvPr id="320709" name="Text Box 250">
            <a:extLst>
              <a:ext uri="{FF2B5EF4-FFF2-40B4-BE49-F238E27FC236}">
                <a16:creationId xmlns:a16="http://schemas.microsoft.com/office/drawing/2014/main" id="{4B46F893-8885-47A5-AC5C-A31DF4CEC7F4}"/>
              </a:ext>
            </a:extLst>
          </p:cNvPr>
          <p:cNvSpPr txBox="1">
            <a:spLocks noChangeArrowheads="1"/>
          </p:cNvSpPr>
          <p:nvPr/>
        </p:nvSpPr>
        <p:spPr bwMode="auto">
          <a:xfrm>
            <a:off x="0" y="5945188"/>
            <a:ext cx="8923338" cy="641350"/>
          </a:xfrm>
          <a:prstGeom prst="rect">
            <a:avLst/>
          </a:prstGeom>
          <a:solidFill>
            <a:srgbClr val="FFFF00"/>
          </a:soli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fr-CA" altLang="en-US" sz="3600" i="1">
                <a:cs typeface="Arial" panose="020B0604020202020204" pitchFamily="34" charset="0"/>
              </a:rPr>
              <a:t>h</a:t>
            </a:r>
            <a:r>
              <a:rPr lang="fr-CA" altLang="en-US" sz="3600" baseline="30000">
                <a:cs typeface="Arial" panose="020B0604020202020204" pitchFamily="34" charset="0"/>
              </a:rPr>
              <a:t>2</a:t>
            </a:r>
            <a:r>
              <a:rPr lang="fr-CA" altLang="en-US" sz="2000">
                <a:latin typeface="Arial" panose="020B0604020202020204" pitchFamily="34" charset="0"/>
                <a:cs typeface="Arial" panose="020B0604020202020204" pitchFamily="34" charset="0"/>
              </a:rPr>
              <a:t>= 0.10         0.55        0.24          0.21        0.11         0.03       0.08         0.30</a:t>
            </a:r>
          </a:p>
        </p:txBody>
      </p:sp>
      <p:sp>
        <p:nvSpPr>
          <p:cNvPr id="320710" name="Oval 251">
            <a:extLst>
              <a:ext uri="{FF2B5EF4-FFF2-40B4-BE49-F238E27FC236}">
                <a16:creationId xmlns:a16="http://schemas.microsoft.com/office/drawing/2014/main" id="{E22B843D-97FC-FB52-EDB2-0ADBD1389AB5}"/>
              </a:ext>
            </a:extLst>
          </p:cNvPr>
          <p:cNvSpPr>
            <a:spLocks noChangeArrowheads="1"/>
          </p:cNvSpPr>
          <p:nvPr/>
        </p:nvSpPr>
        <p:spPr bwMode="auto">
          <a:xfrm>
            <a:off x="5991225" y="3687763"/>
            <a:ext cx="952500" cy="3040062"/>
          </a:xfrm>
          <a:prstGeom prst="ellipse">
            <a:avLst/>
          </a:prstGeom>
          <a:noFill/>
          <a:ln w="28575" algn="ctr">
            <a:solidFill>
              <a:srgbClr val="CC0099"/>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Tree>
  </p:cSld>
  <p:clrMapOvr>
    <a:masterClrMapping/>
  </p:clrMapOvr>
</p:sld>
</file>

<file path=ppt/slides/slide1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1538" name="Slide Number Placeholder 4">
            <a:extLst>
              <a:ext uri="{FF2B5EF4-FFF2-40B4-BE49-F238E27FC236}">
                <a16:creationId xmlns:a16="http://schemas.microsoft.com/office/drawing/2014/main" id="{840A2F0B-F385-999D-EAC0-F2867640C040}"/>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61491D5B-D15C-42F5-9E28-0E90BA069BC8}" type="slidenum">
              <a:rPr lang="en-US" altLang="en-US" sz="1400"/>
              <a:pPr>
                <a:spcBef>
                  <a:spcPct val="0"/>
                </a:spcBef>
                <a:buFontTx/>
                <a:buNone/>
              </a:pPr>
              <a:t>167</a:t>
            </a:fld>
            <a:endParaRPr lang="en-US" altLang="en-US" sz="1400"/>
          </a:p>
        </p:txBody>
      </p:sp>
      <p:sp>
        <p:nvSpPr>
          <p:cNvPr id="321539" name="Rectangle 2">
            <a:extLst>
              <a:ext uri="{FF2B5EF4-FFF2-40B4-BE49-F238E27FC236}">
                <a16:creationId xmlns:a16="http://schemas.microsoft.com/office/drawing/2014/main" id="{D774CF93-41B7-927C-C5F8-CBA373B4AB6C}"/>
              </a:ext>
            </a:extLst>
          </p:cNvPr>
          <p:cNvSpPr>
            <a:spLocks noGrp="1" noChangeArrowheads="1"/>
          </p:cNvSpPr>
          <p:nvPr>
            <p:ph type="title"/>
          </p:nvPr>
        </p:nvSpPr>
        <p:spPr>
          <a:xfrm>
            <a:off x="0" y="0"/>
            <a:ext cx="9144000" cy="1196975"/>
          </a:xfrm>
          <a:solidFill>
            <a:srgbClr val="FFCC00"/>
          </a:solidFill>
          <a:ln>
            <a:solidFill>
              <a:srgbClr val="0000FF"/>
            </a:solidFill>
            <a:miter lim="800000"/>
            <a:headEnd/>
            <a:tailEnd/>
          </a:ln>
        </p:spPr>
        <p:txBody>
          <a:bodyPr/>
          <a:lstStyle/>
          <a:p>
            <a:r>
              <a:rPr lang="fr-CA" altLang="en-US" sz="4000" b="1">
                <a:latin typeface="Arial" panose="020B0604020202020204" pitchFamily="34" charset="0"/>
              </a:rPr>
              <a:t>Conclusions</a:t>
            </a:r>
            <a:br>
              <a:rPr lang="fr-CA" altLang="en-US" sz="4000" b="1">
                <a:latin typeface="Arial" panose="020B0604020202020204" pitchFamily="34" charset="0"/>
              </a:rPr>
            </a:br>
            <a:r>
              <a:rPr lang="fr-CA" altLang="en-US" sz="3100" b="1" i="1">
                <a:solidFill>
                  <a:srgbClr val="0000FF"/>
                </a:solidFill>
                <a:latin typeface="Arial" panose="020B0604020202020204" pitchFamily="34" charset="0"/>
              </a:rPr>
              <a:t>Why a Selection Limit?</a:t>
            </a:r>
          </a:p>
        </p:txBody>
      </p:sp>
      <p:sp>
        <p:nvSpPr>
          <p:cNvPr id="321540" name="Rectangle 3">
            <a:extLst>
              <a:ext uri="{FF2B5EF4-FFF2-40B4-BE49-F238E27FC236}">
                <a16:creationId xmlns:a16="http://schemas.microsoft.com/office/drawing/2014/main" id="{70F433E5-9C7D-FDCC-4AA0-55CE0AEE30AC}"/>
              </a:ext>
            </a:extLst>
          </p:cNvPr>
          <p:cNvSpPr>
            <a:spLocks noChangeArrowheads="1"/>
          </p:cNvSpPr>
          <p:nvPr/>
        </p:nvSpPr>
        <p:spPr bwMode="auto">
          <a:xfrm>
            <a:off x="269875" y="1268413"/>
            <a:ext cx="8589963" cy="19653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marL="342900" indent="-342900">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r>
              <a:rPr lang="en-US" altLang="en-US" sz="3000">
                <a:latin typeface="Arial" panose="020B0604020202020204" pitchFamily="34" charset="0"/>
              </a:rPr>
              <a:t>Counterposing natural selection…</a:t>
            </a:r>
            <a:r>
              <a:rPr lang="en-US" altLang="en-US" sz="3000" b="1">
                <a:latin typeface="Arial" panose="020B0604020202020204" pitchFamily="34" charset="0"/>
              </a:rPr>
              <a:t>NO</a:t>
            </a:r>
          </a:p>
          <a:p>
            <a:r>
              <a:rPr lang="en-US" altLang="en-US" sz="3000">
                <a:latin typeface="Arial" panose="020B0604020202020204" pitchFamily="34" charset="0"/>
              </a:rPr>
              <a:t>Reduction in selection differential…</a:t>
            </a:r>
            <a:r>
              <a:rPr lang="en-US" altLang="en-US" sz="3000" b="1">
                <a:latin typeface="Arial" panose="020B0604020202020204" pitchFamily="34" charset="0"/>
              </a:rPr>
              <a:t>NO</a:t>
            </a:r>
            <a:endParaRPr lang="en-US" altLang="en-US" sz="3000">
              <a:latin typeface="Arial" panose="020B0604020202020204" pitchFamily="34" charset="0"/>
            </a:endParaRPr>
          </a:p>
          <a:p>
            <a:r>
              <a:rPr lang="en-US" altLang="en-US" sz="3000">
                <a:latin typeface="Arial" panose="020B0604020202020204" pitchFamily="34" charset="0"/>
              </a:rPr>
              <a:t>Reduction in narrow-sense heritability…</a:t>
            </a:r>
            <a:r>
              <a:rPr lang="en-US" altLang="en-US" sz="3000" b="1">
                <a:latin typeface="Arial" panose="020B0604020202020204" pitchFamily="34" charset="0"/>
              </a:rPr>
              <a:t>NO</a:t>
            </a:r>
          </a:p>
          <a:p>
            <a:pPr lvl="1">
              <a:lnSpc>
                <a:spcPct val="60000"/>
              </a:lnSpc>
            </a:pPr>
            <a:r>
              <a:rPr lang="en-US" altLang="en-US" sz="1800">
                <a:latin typeface="Arial" panose="020B0604020202020204" pitchFamily="34" charset="0"/>
              </a:rPr>
              <a:t>(except maybe for one line)</a:t>
            </a:r>
            <a:r>
              <a:rPr lang="en-US" altLang="en-US" sz="2600">
                <a:latin typeface="Arial" panose="020B0604020202020204" pitchFamily="34" charset="0"/>
              </a:rPr>
              <a:t> </a:t>
            </a:r>
            <a:endParaRPr lang="en-US" altLang="en-US" sz="2600" b="1">
              <a:latin typeface="Arial" panose="020B0604020202020204" pitchFamily="34" charset="0"/>
            </a:endParaRPr>
          </a:p>
        </p:txBody>
      </p:sp>
      <p:sp>
        <p:nvSpPr>
          <p:cNvPr id="2095108" name="Rectangle 4">
            <a:extLst>
              <a:ext uri="{FF2B5EF4-FFF2-40B4-BE49-F238E27FC236}">
                <a16:creationId xmlns:a16="http://schemas.microsoft.com/office/drawing/2014/main" id="{5315AF1A-93D5-B058-4586-BF81633212D1}"/>
              </a:ext>
            </a:extLst>
          </p:cNvPr>
          <p:cNvSpPr>
            <a:spLocks noChangeArrowheads="1"/>
          </p:cNvSpPr>
          <p:nvPr/>
        </p:nvSpPr>
        <p:spPr bwMode="auto">
          <a:xfrm>
            <a:off x="0" y="3362325"/>
            <a:ext cx="9144000" cy="1246188"/>
          </a:xfrm>
          <a:prstGeom prst="rect">
            <a:avLst/>
          </a:prstGeom>
          <a:solidFill>
            <a:srgbClr val="FFCC00"/>
          </a:solidFill>
          <a:ln w="9525">
            <a:solidFill>
              <a:srgbClr val="0000FF"/>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0"/>
              </a:spcBef>
              <a:buFontTx/>
              <a:buNone/>
            </a:pPr>
            <a:r>
              <a:rPr lang="fr-CA" altLang="en-US" sz="3400" b="1">
                <a:latin typeface="Arial" panose="020B0604020202020204" pitchFamily="34" charset="0"/>
              </a:rPr>
              <a:t>Some Other Possible E</a:t>
            </a:r>
            <a:r>
              <a:rPr lang="en-US" altLang="en-US" sz="3400" b="1">
                <a:latin typeface="Arial" panose="020B0604020202020204" pitchFamily="34" charset="0"/>
              </a:rPr>
              <a:t>xplanations</a:t>
            </a:r>
            <a:br>
              <a:rPr lang="en-US" altLang="en-US" sz="3400" b="1">
                <a:latin typeface="Arial" panose="020B0604020202020204" pitchFamily="34" charset="0"/>
              </a:rPr>
            </a:br>
            <a:r>
              <a:rPr lang="en-US" altLang="en-US" sz="3400" b="1">
                <a:latin typeface="Arial" panose="020B0604020202020204" pitchFamily="34" charset="0"/>
              </a:rPr>
              <a:t>for the Selection Limit</a:t>
            </a:r>
            <a:endParaRPr lang="fr-CA" altLang="en-US" sz="3400" b="1">
              <a:latin typeface="Arial" panose="020B0604020202020204" pitchFamily="34" charset="0"/>
            </a:endParaRPr>
          </a:p>
        </p:txBody>
      </p:sp>
      <p:sp>
        <p:nvSpPr>
          <p:cNvPr id="2095109" name="Rectangle 5">
            <a:extLst>
              <a:ext uri="{FF2B5EF4-FFF2-40B4-BE49-F238E27FC236}">
                <a16:creationId xmlns:a16="http://schemas.microsoft.com/office/drawing/2014/main" id="{A573C2F8-8A1E-FA63-32B5-208349E1FDD4}"/>
              </a:ext>
            </a:extLst>
          </p:cNvPr>
          <p:cNvSpPr>
            <a:spLocks noChangeArrowheads="1"/>
          </p:cNvSpPr>
          <p:nvPr/>
        </p:nvSpPr>
        <p:spPr bwMode="auto">
          <a:xfrm>
            <a:off x="250825" y="4699000"/>
            <a:ext cx="8589963" cy="16478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marL="342900" indent="-342900">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r>
              <a:rPr lang="en-US" altLang="en-US" sz="3000">
                <a:latin typeface="Arial" panose="020B0604020202020204" pitchFamily="34" charset="0"/>
              </a:rPr>
              <a:t>Genetic correlations with other traits</a:t>
            </a:r>
          </a:p>
          <a:p>
            <a:r>
              <a:rPr lang="en-US" altLang="en-US" sz="3000">
                <a:latin typeface="Arial" panose="020B0604020202020204" pitchFamily="34" charset="0"/>
              </a:rPr>
              <a:t>Overdominance</a:t>
            </a:r>
          </a:p>
          <a:p>
            <a:r>
              <a:rPr lang="en-US" altLang="en-US" sz="3000">
                <a:latin typeface="Arial" panose="020B0604020202020204" pitchFamily="34" charset="0"/>
              </a:rPr>
              <a:t>Epistasis</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095108"/>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209510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95108" grpId="0" animBg="1"/>
      <p:bldP spid="2095109" grpId="0"/>
    </p:bldLst>
  </p:timing>
</p:sld>
</file>

<file path=ppt/slides/slide1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3586" name="Slide Number Placeholder 3">
            <a:extLst>
              <a:ext uri="{FF2B5EF4-FFF2-40B4-BE49-F238E27FC236}">
                <a16:creationId xmlns:a16="http://schemas.microsoft.com/office/drawing/2014/main" id="{A818EF8B-DE8A-BA2E-A759-0AF1EF44EB0C}"/>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EF6CDCE8-CD90-4A48-B22D-F610F3544879}" type="slidenum">
              <a:rPr lang="en-US" altLang="en-US" sz="1400"/>
              <a:pPr>
                <a:spcBef>
                  <a:spcPct val="0"/>
                </a:spcBef>
                <a:buFontTx/>
                <a:buNone/>
              </a:pPr>
              <a:t>168</a:t>
            </a:fld>
            <a:endParaRPr lang="en-US" altLang="en-US" sz="1400"/>
          </a:p>
        </p:txBody>
      </p:sp>
      <p:sp>
        <p:nvSpPr>
          <p:cNvPr id="2099202" name="Text Box 2">
            <a:extLst>
              <a:ext uri="{FF2B5EF4-FFF2-40B4-BE49-F238E27FC236}">
                <a16:creationId xmlns:a16="http://schemas.microsoft.com/office/drawing/2014/main" id="{22EA2A57-C4A1-8569-0934-D0F358B1D0A7}"/>
              </a:ext>
            </a:extLst>
          </p:cNvPr>
          <p:cNvSpPr txBox="1">
            <a:spLocks noChangeArrowheads="1"/>
          </p:cNvSpPr>
          <p:nvPr/>
        </p:nvSpPr>
        <p:spPr bwMode="auto">
          <a:xfrm>
            <a:off x="2217738" y="76200"/>
            <a:ext cx="4486275" cy="701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defRPr/>
            </a:pPr>
            <a:r>
              <a:rPr lang="en-US" altLang="en-US" sz="4000" b="1">
                <a:effectLst>
                  <a:outerShdw blurRad="38100" dist="38100" dir="2700000" algn="tl">
                    <a:srgbClr val="C0C0C0"/>
                  </a:outerShdw>
                </a:effectLst>
                <a:latin typeface="Arial" panose="020B0604020202020204" pitchFamily="34" charset="0"/>
              </a:rPr>
              <a:t>QTL Results</a:t>
            </a:r>
          </a:p>
        </p:txBody>
      </p:sp>
      <p:sp>
        <p:nvSpPr>
          <p:cNvPr id="323588" name="Line 3">
            <a:extLst>
              <a:ext uri="{FF2B5EF4-FFF2-40B4-BE49-F238E27FC236}">
                <a16:creationId xmlns:a16="http://schemas.microsoft.com/office/drawing/2014/main" id="{CD938A36-803F-50F2-A4C2-F4B3056AD9E5}"/>
              </a:ext>
            </a:extLst>
          </p:cNvPr>
          <p:cNvSpPr>
            <a:spLocks noChangeShapeType="1"/>
          </p:cNvSpPr>
          <p:nvPr/>
        </p:nvSpPr>
        <p:spPr bwMode="auto">
          <a:xfrm>
            <a:off x="228600" y="850900"/>
            <a:ext cx="8683625" cy="0"/>
          </a:xfrm>
          <a:prstGeom prst="line">
            <a:avLst/>
          </a:prstGeom>
          <a:noFill/>
          <a:ln w="50800">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nvGrpSpPr>
          <p:cNvPr id="323589" name="Group 4">
            <a:extLst>
              <a:ext uri="{FF2B5EF4-FFF2-40B4-BE49-F238E27FC236}">
                <a16:creationId xmlns:a16="http://schemas.microsoft.com/office/drawing/2014/main" id="{103187F9-B6CD-C1EA-8055-EFA2C128BA8E}"/>
              </a:ext>
            </a:extLst>
          </p:cNvPr>
          <p:cNvGrpSpPr>
            <a:grpSpLocks/>
          </p:cNvGrpSpPr>
          <p:nvPr/>
        </p:nvGrpSpPr>
        <p:grpSpPr bwMode="auto">
          <a:xfrm>
            <a:off x="533400" y="992188"/>
            <a:ext cx="7100888" cy="5386387"/>
            <a:chOff x="567" y="625"/>
            <a:chExt cx="4473" cy="3393"/>
          </a:xfrm>
        </p:grpSpPr>
        <p:grpSp>
          <p:nvGrpSpPr>
            <p:cNvPr id="323591" name="Group 12">
              <a:extLst>
                <a:ext uri="{FF2B5EF4-FFF2-40B4-BE49-F238E27FC236}">
                  <a16:creationId xmlns:a16="http://schemas.microsoft.com/office/drawing/2014/main" id="{73D52126-3843-384F-7CE4-836D14304895}"/>
                </a:ext>
              </a:extLst>
            </p:cNvPr>
            <p:cNvGrpSpPr>
              <a:grpSpLocks/>
            </p:cNvGrpSpPr>
            <p:nvPr/>
          </p:nvGrpSpPr>
          <p:grpSpPr bwMode="auto">
            <a:xfrm>
              <a:off x="606" y="1052"/>
              <a:ext cx="4312" cy="2966"/>
              <a:chOff x="335727" y="1965579"/>
              <a:chExt cx="6544056" cy="4575280"/>
            </a:xfrm>
          </p:grpSpPr>
          <p:graphicFrame>
            <p:nvGraphicFramePr>
              <p:cNvPr id="3" name="Chart 2">
                <a:extLst>
                  <a:ext uri="{FF2B5EF4-FFF2-40B4-BE49-F238E27FC236}">
                    <a16:creationId xmlns:a16="http://schemas.microsoft.com/office/drawing/2014/main" id="{0F0F3353-61CF-3C01-35E7-C345E5125238}"/>
                  </a:ext>
                </a:extLst>
              </p:cNvPr>
              <p:cNvGraphicFramePr/>
              <p:nvPr/>
            </p:nvGraphicFramePr>
            <p:xfrm>
              <a:off x="796925" y="1971675"/>
              <a:ext cx="6076950" cy="4210050"/>
            </p:xfrm>
            <a:graphic>
              <a:graphicData uri="http://schemas.openxmlformats.org/drawingml/2006/chart">
                <c:chart xmlns:c="http://schemas.openxmlformats.org/drawingml/2006/chart" xmlns:r="http://schemas.openxmlformats.org/officeDocument/2006/relationships" r:id="rId2"/>
              </a:graphicData>
            </a:graphic>
          </p:graphicFrame>
          <p:sp>
            <p:nvSpPr>
              <p:cNvPr id="323599" name="TextBox 3">
                <a:extLst>
                  <a:ext uri="{FF2B5EF4-FFF2-40B4-BE49-F238E27FC236}">
                    <a16:creationId xmlns:a16="http://schemas.microsoft.com/office/drawing/2014/main" id="{18168B05-8DE9-8CAC-5DBB-B9B779D3D6A3}"/>
                  </a:ext>
                </a:extLst>
              </p:cNvPr>
              <p:cNvSpPr txBox="1">
                <a:spLocks noChangeArrowheads="1"/>
              </p:cNvSpPr>
              <p:nvPr/>
            </p:nvSpPr>
            <p:spPr bwMode="auto">
              <a:xfrm rot="-5400000">
                <a:off x="-889882" y="3709493"/>
                <a:ext cx="2830627" cy="3794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r>
                  <a:rPr lang="en-US" altLang="en-US" sz="2000">
                    <a:latin typeface="Calibri" panose="020F0502020204030204" pitchFamily="34" charset="0"/>
                    <a:cs typeface="Arial" panose="020B0604020202020204" pitchFamily="34" charset="0"/>
                  </a:rPr>
                  <a:t>Speed (m / min) </a:t>
                </a:r>
              </a:p>
            </p:txBody>
          </p:sp>
          <p:sp>
            <p:nvSpPr>
              <p:cNvPr id="323600" name="TextBox 4">
                <a:extLst>
                  <a:ext uri="{FF2B5EF4-FFF2-40B4-BE49-F238E27FC236}">
                    <a16:creationId xmlns:a16="http://schemas.microsoft.com/office/drawing/2014/main" id="{43AA5F39-C4C6-64C3-8C5D-7EAB2D486BFC}"/>
                  </a:ext>
                </a:extLst>
              </p:cNvPr>
              <p:cNvSpPr txBox="1">
                <a:spLocks noChangeArrowheads="1"/>
              </p:cNvSpPr>
              <p:nvPr/>
            </p:nvSpPr>
            <p:spPr bwMode="auto">
              <a:xfrm>
                <a:off x="1795731" y="6184518"/>
                <a:ext cx="3876145" cy="3563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r>
                  <a:rPr lang="en-US" altLang="en-US" sz="1800">
                    <a:latin typeface="Calibri" panose="020F0502020204030204" pitchFamily="34" charset="0"/>
                    <a:cs typeface="Arial" panose="020B0604020202020204" pitchFamily="34" charset="0"/>
                  </a:rPr>
                  <a:t>Time (min / day) </a:t>
                </a:r>
              </a:p>
            </p:txBody>
          </p:sp>
        </p:grpSp>
        <p:sp>
          <p:nvSpPr>
            <p:cNvPr id="323592" name="Text Box 9">
              <a:extLst>
                <a:ext uri="{FF2B5EF4-FFF2-40B4-BE49-F238E27FC236}">
                  <a16:creationId xmlns:a16="http://schemas.microsoft.com/office/drawing/2014/main" id="{FFEB7A77-28D7-BE08-CA5C-23CAA6228D29}"/>
                </a:ext>
              </a:extLst>
            </p:cNvPr>
            <p:cNvSpPr txBox="1">
              <a:spLocks noChangeArrowheads="1"/>
            </p:cNvSpPr>
            <p:nvPr/>
          </p:nvSpPr>
          <p:spPr bwMode="auto">
            <a:xfrm>
              <a:off x="1447" y="625"/>
              <a:ext cx="2900"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spcAft>
                  <a:spcPct val="35000"/>
                </a:spcAft>
                <a:buSzPct val="130000"/>
                <a:buFontTx/>
                <a:buNone/>
              </a:pPr>
              <a:r>
                <a:rPr lang="en-US" altLang="en-US" sz="2400" b="1">
                  <a:latin typeface="Arial" panose="020B0604020202020204" pitchFamily="34" charset="0"/>
                </a:rPr>
                <a:t>782 mice in the G4 population</a:t>
              </a:r>
              <a:endParaRPr lang="en-US" altLang="en-US" sz="2400">
                <a:latin typeface="Arial" panose="020B0604020202020204" pitchFamily="34" charset="0"/>
              </a:endParaRPr>
            </a:p>
          </p:txBody>
        </p:sp>
        <p:sp>
          <p:nvSpPr>
            <p:cNvPr id="323593" name="TextBox 5">
              <a:extLst>
                <a:ext uri="{FF2B5EF4-FFF2-40B4-BE49-F238E27FC236}">
                  <a16:creationId xmlns:a16="http://schemas.microsoft.com/office/drawing/2014/main" id="{4CE0DBDF-D5AC-3376-64D2-2071F729598F}"/>
                </a:ext>
              </a:extLst>
            </p:cNvPr>
            <p:cNvSpPr txBox="1">
              <a:spLocks noChangeArrowheads="1"/>
            </p:cNvSpPr>
            <p:nvPr/>
          </p:nvSpPr>
          <p:spPr bwMode="auto">
            <a:xfrm>
              <a:off x="1878" y="3711"/>
              <a:ext cx="2167" cy="288"/>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r>
                <a:rPr lang="en-US" altLang="en-US" sz="2400">
                  <a:latin typeface="Arial" panose="020B0604020202020204" pitchFamily="34" charset="0"/>
                  <a:cs typeface="Arial" panose="020B0604020202020204" pitchFamily="34" charset="0"/>
                </a:rPr>
                <a:t>Duration (min/day)</a:t>
              </a:r>
            </a:p>
          </p:txBody>
        </p:sp>
        <p:sp>
          <p:nvSpPr>
            <p:cNvPr id="323594" name="TextBox 5">
              <a:extLst>
                <a:ext uri="{FF2B5EF4-FFF2-40B4-BE49-F238E27FC236}">
                  <a16:creationId xmlns:a16="http://schemas.microsoft.com/office/drawing/2014/main" id="{291D8222-B28B-2492-EF6B-4E4B1BA64316}"/>
                </a:ext>
              </a:extLst>
            </p:cNvPr>
            <p:cNvSpPr txBox="1">
              <a:spLocks noChangeArrowheads="1"/>
            </p:cNvSpPr>
            <p:nvPr/>
          </p:nvSpPr>
          <p:spPr bwMode="auto">
            <a:xfrm rot="-5400000">
              <a:off x="-271" y="2118"/>
              <a:ext cx="1963" cy="288"/>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en-US" sz="2400">
                  <a:latin typeface="Arial" panose="020B0604020202020204" pitchFamily="34" charset="0"/>
                  <a:cs typeface="Arial" panose="020B0604020202020204" pitchFamily="34" charset="0"/>
                </a:rPr>
                <a:t>Mean Speed (m/min)</a:t>
              </a:r>
            </a:p>
          </p:txBody>
        </p:sp>
        <p:sp>
          <p:nvSpPr>
            <p:cNvPr id="323595" name="TextBox 10">
              <a:extLst>
                <a:ext uri="{FF2B5EF4-FFF2-40B4-BE49-F238E27FC236}">
                  <a16:creationId xmlns:a16="http://schemas.microsoft.com/office/drawing/2014/main" id="{02D222FA-6A97-760D-D7D3-C77EF0427262}"/>
                </a:ext>
              </a:extLst>
            </p:cNvPr>
            <p:cNvSpPr txBox="1">
              <a:spLocks noChangeArrowheads="1"/>
            </p:cNvSpPr>
            <p:nvPr/>
          </p:nvSpPr>
          <p:spPr bwMode="auto">
            <a:xfrm>
              <a:off x="1236" y="921"/>
              <a:ext cx="980"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en-US" sz="2400">
                  <a:solidFill>
                    <a:srgbClr val="0000FF"/>
                  </a:solidFill>
                  <a:latin typeface="Arial" panose="020B0604020202020204" pitchFamily="34" charset="0"/>
                </a:rPr>
                <a:t>~3 hours</a:t>
              </a:r>
            </a:p>
          </p:txBody>
        </p:sp>
        <p:sp>
          <p:nvSpPr>
            <p:cNvPr id="323596" name="TextBox 11">
              <a:extLst>
                <a:ext uri="{FF2B5EF4-FFF2-40B4-BE49-F238E27FC236}">
                  <a16:creationId xmlns:a16="http://schemas.microsoft.com/office/drawing/2014/main" id="{6A4B2F91-4213-3229-7C1F-BE0F5B2757F6}"/>
                </a:ext>
              </a:extLst>
            </p:cNvPr>
            <p:cNvSpPr txBox="1">
              <a:spLocks noChangeArrowheads="1"/>
            </p:cNvSpPr>
            <p:nvPr/>
          </p:nvSpPr>
          <p:spPr bwMode="auto">
            <a:xfrm>
              <a:off x="4009" y="921"/>
              <a:ext cx="1031"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en-US" sz="2400">
                  <a:solidFill>
                    <a:srgbClr val="0000FF"/>
                  </a:solidFill>
                  <a:latin typeface="Arial" panose="020B0604020202020204" pitchFamily="34" charset="0"/>
                </a:rPr>
                <a:t>~15 hours</a:t>
              </a:r>
            </a:p>
          </p:txBody>
        </p:sp>
        <p:sp>
          <p:nvSpPr>
            <p:cNvPr id="323597" name="Line 66">
              <a:extLst>
                <a:ext uri="{FF2B5EF4-FFF2-40B4-BE49-F238E27FC236}">
                  <a16:creationId xmlns:a16="http://schemas.microsoft.com/office/drawing/2014/main" id="{BDB4D9B1-D95C-2432-2038-6B075142B1B1}"/>
                </a:ext>
              </a:extLst>
            </p:cNvPr>
            <p:cNvSpPr>
              <a:spLocks noChangeShapeType="1"/>
            </p:cNvSpPr>
            <p:nvPr/>
          </p:nvSpPr>
          <p:spPr bwMode="auto">
            <a:xfrm>
              <a:off x="2144" y="1067"/>
              <a:ext cx="1844" cy="1"/>
            </a:xfrm>
            <a:prstGeom prst="line">
              <a:avLst/>
            </a:prstGeom>
            <a:noFill/>
            <a:ln w="38100" cap="rnd">
              <a:solidFill>
                <a:srgbClr val="0000FF"/>
              </a:solidFill>
              <a:prstDash val="sysDot"/>
              <a:round/>
              <a:headEnd/>
              <a:tailEnd type="triangle" w="lg" len="lg"/>
            </a:ln>
            <a:extLst>
              <a:ext uri="{909E8E84-426E-40DD-AFC4-6F175D3DCCD1}">
                <a14:hiddenFill xmlns:a14="http://schemas.microsoft.com/office/drawing/2010/main">
                  <a:noFill/>
                </a14:hiddenFill>
              </a:ext>
            </a:extLst>
          </p:spPr>
          <p:txBody>
            <a:bodyPr/>
            <a:lstStyle/>
            <a:p>
              <a:endParaRPr lang="en-US"/>
            </a:p>
          </p:txBody>
        </p:sp>
      </p:grpSp>
      <p:sp>
        <p:nvSpPr>
          <p:cNvPr id="323590" name="Text Box 15">
            <a:extLst>
              <a:ext uri="{FF2B5EF4-FFF2-40B4-BE49-F238E27FC236}">
                <a16:creationId xmlns:a16="http://schemas.microsoft.com/office/drawing/2014/main" id="{5B01D9DF-6763-FEC8-AEB1-57CD29283129}"/>
              </a:ext>
            </a:extLst>
          </p:cNvPr>
          <p:cNvSpPr txBox="1">
            <a:spLocks noChangeArrowheads="1"/>
          </p:cNvSpPr>
          <p:nvPr/>
        </p:nvSpPr>
        <p:spPr bwMode="auto">
          <a:xfrm>
            <a:off x="7143750" y="2857500"/>
            <a:ext cx="1905000" cy="11874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spcAft>
                <a:spcPct val="35000"/>
              </a:spcAft>
              <a:buSzPct val="130000"/>
              <a:buFontTx/>
              <a:buNone/>
            </a:pPr>
            <a:r>
              <a:rPr lang="en-US" altLang="en-US" sz="2400" b="1">
                <a:solidFill>
                  <a:srgbClr val="0000FF"/>
                </a:solidFill>
                <a:latin typeface="Arial" panose="020B0604020202020204" pitchFamily="34" charset="0"/>
              </a:rPr>
              <a:t>Partial</a:t>
            </a:r>
            <a:br>
              <a:rPr lang="en-US" altLang="en-US" sz="2400" b="1">
                <a:solidFill>
                  <a:srgbClr val="0000FF"/>
                </a:solidFill>
                <a:latin typeface="Arial" panose="020B0604020202020204" pitchFamily="34" charset="0"/>
              </a:rPr>
            </a:br>
            <a:r>
              <a:rPr lang="en-US" altLang="en-US" sz="2400" b="1">
                <a:solidFill>
                  <a:srgbClr val="0000FF"/>
                </a:solidFill>
                <a:latin typeface="Arial" panose="020B0604020202020204" pitchFamily="34" charset="0"/>
              </a:rPr>
              <a:t>Correlation</a:t>
            </a:r>
            <a:br>
              <a:rPr lang="en-US" altLang="en-US" sz="2400" b="1">
                <a:solidFill>
                  <a:srgbClr val="0000FF"/>
                </a:solidFill>
                <a:latin typeface="Arial" panose="020B0604020202020204" pitchFamily="34" charset="0"/>
              </a:rPr>
            </a:br>
            <a:r>
              <a:rPr lang="en-US" altLang="en-US" sz="2400" b="1">
                <a:solidFill>
                  <a:srgbClr val="0000FF"/>
                </a:solidFill>
                <a:latin typeface="Arial" panose="020B0604020202020204" pitchFamily="34" charset="0"/>
              </a:rPr>
              <a:t>= 0.222</a:t>
            </a:r>
            <a:endParaRPr lang="en-US" altLang="en-US" sz="2400">
              <a:solidFill>
                <a:srgbClr val="0000FF"/>
              </a:solidFill>
              <a:latin typeface="Arial" panose="020B0604020202020204" pitchFamily="34" charset="0"/>
            </a:endParaRPr>
          </a:p>
        </p:txBody>
      </p:sp>
    </p:spTree>
  </p:cSld>
  <p:clrMapOvr>
    <a:masterClrMapping/>
  </p:clrMapOvr>
</p:sld>
</file>

<file path=ppt/slides/slide1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4610" name="Slide Number Placeholder 5">
            <a:extLst>
              <a:ext uri="{FF2B5EF4-FFF2-40B4-BE49-F238E27FC236}">
                <a16:creationId xmlns:a16="http://schemas.microsoft.com/office/drawing/2014/main" id="{C4C17C38-CB30-BDB7-5E77-7F6F3575EECB}"/>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3E0D61B0-63BA-4A1F-A1BE-FB0083970194}" type="slidenum">
              <a:rPr lang="en-US" altLang="en-US" sz="1400"/>
              <a:pPr>
                <a:spcBef>
                  <a:spcPct val="0"/>
                </a:spcBef>
                <a:buFontTx/>
                <a:buNone/>
              </a:pPr>
              <a:t>169</a:t>
            </a:fld>
            <a:endParaRPr lang="en-US" altLang="en-US" sz="1400"/>
          </a:p>
        </p:txBody>
      </p:sp>
      <p:sp>
        <p:nvSpPr>
          <p:cNvPr id="324611" name="Rectangle 2">
            <a:extLst>
              <a:ext uri="{FF2B5EF4-FFF2-40B4-BE49-F238E27FC236}">
                <a16:creationId xmlns:a16="http://schemas.microsoft.com/office/drawing/2014/main" id="{A82AC56D-CF0B-7EB2-3772-CB05F6F60751}"/>
              </a:ext>
            </a:extLst>
          </p:cNvPr>
          <p:cNvSpPr>
            <a:spLocks noGrp="1" noChangeArrowheads="1"/>
          </p:cNvSpPr>
          <p:nvPr>
            <p:ph type="body" idx="1"/>
          </p:nvPr>
        </p:nvSpPr>
        <p:spPr>
          <a:xfrm>
            <a:off x="109538" y="1039813"/>
            <a:ext cx="9001125" cy="4687887"/>
          </a:xfrm>
          <a:noFill/>
        </p:spPr>
        <p:txBody>
          <a:bodyPr>
            <a:spAutoFit/>
          </a:bodyPr>
          <a:lstStyle/>
          <a:p>
            <a:pPr>
              <a:spcBef>
                <a:spcPct val="0"/>
              </a:spcBef>
              <a:spcAft>
                <a:spcPct val="35000"/>
              </a:spcAft>
              <a:buSzPct val="130000"/>
              <a:buFont typeface="Arial" panose="020B0604020202020204" pitchFamily="34" charset="0"/>
              <a:buChar char="●"/>
            </a:pPr>
            <a:r>
              <a:rPr lang="en-US" altLang="en-US" sz="2800" b="1">
                <a:latin typeface="Arial" panose="020B0604020202020204" pitchFamily="34" charset="0"/>
              </a:rPr>
              <a:t>Mean of Days 5 + 6</a:t>
            </a:r>
          </a:p>
          <a:p>
            <a:pPr>
              <a:spcBef>
                <a:spcPct val="0"/>
              </a:spcBef>
              <a:spcAft>
                <a:spcPct val="20000"/>
              </a:spcAft>
              <a:buSzPct val="130000"/>
              <a:buFont typeface="Arial" panose="020B0604020202020204" pitchFamily="34" charset="0"/>
              <a:buChar char="●"/>
            </a:pPr>
            <a:r>
              <a:rPr lang="en-US" altLang="en-US" sz="2800" b="1">
                <a:latin typeface="Arial" panose="020B0604020202020204" pitchFamily="34" charset="0"/>
              </a:rPr>
              <a:t>Duration</a:t>
            </a:r>
          </a:p>
          <a:p>
            <a:pPr lvl="1">
              <a:spcBef>
                <a:spcPct val="0"/>
              </a:spcBef>
              <a:spcAft>
                <a:spcPct val="20000"/>
              </a:spcAft>
              <a:buSzPct val="130000"/>
              <a:buFont typeface="Arial" panose="020B0604020202020204" pitchFamily="34" charset="0"/>
              <a:buChar char="●"/>
            </a:pPr>
            <a:r>
              <a:rPr lang="en-US" altLang="en-US" sz="2400" b="1">
                <a:latin typeface="Arial" panose="020B0604020202020204" pitchFamily="34" charset="0"/>
              </a:rPr>
              <a:t>Only one significant or suggestive QTL</a:t>
            </a:r>
          </a:p>
          <a:p>
            <a:pPr lvl="1">
              <a:spcBef>
                <a:spcPct val="0"/>
              </a:spcBef>
              <a:spcAft>
                <a:spcPct val="20000"/>
              </a:spcAft>
              <a:buSzPct val="130000"/>
              <a:buFont typeface="Arial" panose="020B0604020202020204" pitchFamily="34" charset="0"/>
              <a:buChar char="●"/>
            </a:pPr>
            <a:r>
              <a:rPr lang="en-US" altLang="en-US" sz="2400" b="1">
                <a:latin typeface="Arial" panose="020B0604020202020204" pitchFamily="34" charset="0"/>
              </a:rPr>
              <a:t>Explains 4.3% of variance</a:t>
            </a:r>
          </a:p>
          <a:p>
            <a:pPr lvl="1">
              <a:spcBef>
                <a:spcPct val="0"/>
              </a:spcBef>
              <a:spcAft>
                <a:spcPct val="20000"/>
              </a:spcAft>
              <a:buSzPct val="130000"/>
              <a:buFont typeface="Arial" panose="020B0604020202020204" pitchFamily="34" charset="0"/>
              <a:buChar char="●"/>
            </a:pPr>
            <a:r>
              <a:rPr lang="en-US" altLang="en-US" sz="2400" b="1">
                <a:latin typeface="Arial" panose="020B0604020202020204" pitchFamily="34" charset="0"/>
              </a:rPr>
              <a:t>Some additional QTL for Days 1-3 of wheel running</a:t>
            </a:r>
          </a:p>
          <a:p>
            <a:pPr>
              <a:spcBef>
                <a:spcPct val="0"/>
              </a:spcBef>
              <a:spcAft>
                <a:spcPct val="20000"/>
              </a:spcAft>
              <a:buSzPct val="130000"/>
              <a:buFont typeface="Arial" panose="020B0604020202020204" pitchFamily="34" charset="0"/>
              <a:buChar char="●"/>
            </a:pPr>
            <a:r>
              <a:rPr lang="en-US" altLang="en-US" sz="2800" b="1">
                <a:latin typeface="Arial" panose="020B0604020202020204" pitchFamily="34" charset="0"/>
              </a:rPr>
              <a:t>Mean Speed</a:t>
            </a:r>
          </a:p>
          <a:p>
            <a:pPr lvl="1">
              <a:spcBef>
                <a:spcPct val="0"/>
              </a:spcBef>
              <a:spcAft>
                <a:spcPct val="20000"/>
              </a:spcAft>
              <a:buSzPct val="130000"/>
              <a:buFont typeface="Arial" panose="020B0604020202020204" pitchFamily="34" charset="0"/>
              <a:buChar char="●"/>
            </a:pPr>
            <a:r>
              <a:rPr lang="en-US" altLang="en-US" sz="2400" b="1">
                <a:latin typeface="Arial" panose="020B0604020202020204" pitchFamily="34" charset="0"/>
              </a:rPr>
              <a:t>Two significant or suggestive QTL</a:t>
            </a:r>
          </a:p>
          <a:p>
            <a:pPr lvl="1">
              <a:spcBef>
                <a:spcPct val="0"/>
              </a:spcBef>
              <a:spcAft>
                <a:spcPct val="20000"/>
              </a:spcAft>
              <a:buSzPct val="130000"/>
              <a:buFont typeface="Arial" panose="020B0604020202020204" pitchFamily="34" charset="0"/>
              <a:buChar char="●"/>
            </a:pPr>
            <a:r>
              <a:rPr lang="en-US" altLang="en-US" sz="2400" b="1">
                <a:latin typeface="Arial" panose="020B0604020202020204" pitchFamily="34" charset="0"/>
              </a:rPr>
              <a:t>Explain 5.3% of variance</a:t>
            </a:r>
          </a:p>
          <a:p>
            <a:pPr lvl="1">
              <a:spcBef>
                <a:spcPct val="0"/>
              </a:spcBef>
              <a:spcAft>
                <a:spcPct val="20000"/>
              </a:spcAft>
              <a:buSzPct val="130000"/>
              <a:buFont typeface="Arial" panose="020B0604020202020204" pitchFamily="34" charset="0"/>
              <a:buChar char="●"/>
            </a:pPr>
            <a:r>
              <a:rPr lang="en-US" altLang="en-US" sz="2400" b="1">
                <a:latin typeface="Arial" panose="020B0604020202020204" pitchFamily="34" charset="0"/>
              </a:rPr>
              <a:t>Some additional QTL for Days 1-3 of wheel running</a:t>
            </a:r>
          </a:p>
          <a:p>
            <a:pPr lvl="1">
              <a:spcBef>
                <a:spcPct val="0"/>
              </a:spcBef>
              <a:spcAft>
                <a:spcPct val="20000"/>
              </a:spcAft>
              <a:buSzPct val="130000"/>
              <a:buFont typeface="Arial" panose="020B0604020202020204" pitchFamily="34" charset="0"/>
              <a:buChar char="●"/>
            </a:pPr>
            <a:endParaRPr lang="en-US" altLang="en-US" sz="2400" b="1">
              <a:latin typeface="Arial" panose="020B0604020202020204" pitchFamily="34" charset="0"/>
            </a:endParaRPr>
          </a:p>
        </p:txBody>
      </p:sp>
      <p:sp>
        <p:nvSpPr>
          <p:cNvPr id="324612" name="Line 3">
            <a:extLst>
              <a:ext uri="{FF2B5EF4-FFF2-40B4-BE49-F238E27FC236}">
                <a16:creationId xmlns:a16="http://schemas.microsoft.com/office/drawing/2014/main" id="{F8EE9A3C-8068-B508-7AE6-40950E25E20F}"/>
              </a:ext>
            </a:extLst>
          </p:cNvPr>
          <p:cNvSpPr>
            <a:spLocks noChangeShapeType="1"/>
          </p:cNvSpPr>
          <p:nvPr/>
        </p:nvSpPr>
        <p:spPr bwMode="auto">
          <a:xfrm>
            <a:off x="228600" y="850900"/>
            <a:ext cx="8683625" cy="0"/>
          </a:xfrm>
          <a:prstGeom prst="line">
            <a:avLst/>
          </a:prstGeom>
          <a:noFill/>
          <a:ln w="50800">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100228" name="Text Box 4">
            <a:extLst>
              <a:ext uri="{FF2B5EF4-FFF2-40B4-BE49-F238E27FC236}">
                <a16:creationId xmlns:a16="http://schemas.microsoft.com/office/drawing/2014/main" id="{C31AC465-E2F9-37D5-5534-CFA981A8D38A}"/>
              </a:ext>
            </a:extLst>
          </p:cNvPr>
          <p:cNvSpPr txBox="1">
            <a:spLocks noChangeArrowheads="1"/>
          </p:cNvSpPr>
          <p:nvPr/>
        </p:nvSpPr>
        <p:spPr bwMode="auto">
          <a:xfrm>
            <a:off x="2217738" y="76200"/>
            <a:ext cx="4486275" cy="701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defRPr/>
            </a:pPr>
            <a:r>
              <a:rPr lang="en-US" altLang="en-US" sz="4000" b="1">
                <a:effectLst>
                  <a:outerShdw blurRad="38100" dist="38100" dir="2700000" algn="tl">
                    <a:srgbClr val="C0C0C0"/>
                  </a:outerShdw>
                </a:effectLst>
                <a:latin typeface="Arial" panose="020B0604020202020204" pitchFamily="34" charset="0"/>
              </a:rPr>
              <a:t>QTL Results</a:t>
            </a:r>
          </a:p>
        </p:txBody>
      </p:sp>
    </p:spTree>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538" name="Slide Number Placeholder 3">
            <a:extLst>
              <a:ext uri="{FF2B5EF4-FFF2-40B4-BE49-F238E27FC236}">
                <a16:creationId xmlns:a16="http://schemas.microsoft.com/office/drawing/2014/main" id="{E7B12C62-0921-2472-4483-000602F23E0C}"/>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D90619CB-C36A-4E92-AF5F-E6CBD85DA91F}" type="slidenum">
              <a:rPr lang="en-US" altLang="en-US" sz="1400"/>
              <a:pPr>
                <a:spcBef>
                  <a:spcPct val="0"/>
                </a:spcBef>
                <a:buFontTx/>
                <a:buNone/>
              </a:pPr>
              <a:t>17</a:t>
            </a:fld>
            <a:endParaRPr lang="en-US" altLang="en-US" sz="1400" dirty="0"/>
          </a:p>
        </p:txBody>
      </p:sp>
      <p:sp>
        <p:nvSpPr>
          <p:cNvPr id="65539" name="Text Box 2">
            <a:extLst>
              <a:ext uri="{FF2B5EF4-FFF2-40B4-BE49-F238E27FC236}">
                <a16:creationId xmlns:a16="http://schemas.microsoft.com/office/drawing/2014/main" id="{2FBB4955-5C3E-F540-F9F7-66A1A4761F29}"/>
              </a:ext>
            </a:extLst>
          </p:cNvPr>
          <p:cNvSpPr txBox="1">
            <a:spLocks noChangeArrowheads="1"/>
          </p:cNvSpPr>
          <p:nvPr/>
        </p:nvSpPr>
        <p:spPr bwMode="auto">
          <a:xfrm>
            <a:off x="-25400" y="6550025"/>
            <a:ext cx="1909763" cy="2746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US" altLang="en-US" sz="1200" dirty="0">
                <a:latin typeface="Arial" panose="020B0604020202020204" pitchFamily="34" charset="0"/>
              </a:rPr>
              <a:t>g44_circadian_hca.xls</a:t>
            </a:r>
          </a:p>
        </p:txBody>
      </p:sp>
      <p:graphicFrame>
        <p:nvGraphicFramePr>
          <p:cNvPr id="65540" name="Object 3">
            <a:extLst>
              <a:ext uri="{FF2B5EF4-FFF2-40B4-BE49-F238E27FC236}">
                <a16:creationId xmlns:a16="http://schemas.microsoft.com/office/drawing/2014/main" id="{3AB26D4A-5E14-B7B5-657F-3E2993A07ACB}"/>
              </a:ext>
            </a:extLst>
          </p:cNvPr>
          <p:cNvGraphicFramePr>
            <a:graphicFrameLocks noChangeAspect="1"/>
          </p:cNvGraphicFramePr>
          <p:nvPr/>
        </p:nvGraphicFramePr>
        <p:xfrm>
          <a:off x="790575" y="3033713"/>
          <a:ext cx="8255000" cy="3656012"/>
        </p:xfrm>
        <a:graphic>
          <a:graphicData uri="http://schemas.openxmlformats.org/presentationml/2006/ole">
            <mc:AlternateContent xmlns:mc="http://schemas.openxmlformats.org/markup-compatibility/2006">
              <mc:Choice xmlns:v="urn:schemas-microsoft-com:vml" Requires="v">
                <p:oleObj name="Chart" r:id="rId3" imgW="7077027" imgH="3133606" progId="Excel.Chart.8">
                  <p:embed/>
                </p:oleObj>
              </mc:Choice>
              <mc:Fallback>
                <p:oleObj name="Chart" r:id="rId3" imgW="7077027" imgH="3133606" progId="Excel.Chart.8">
                  <p:embed/>
                  <p:pic>
                    <p:nvPicPr>
                      <p:cNvPr id="0" name="Object 3"/>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790575" y="3033713"/>
                        <a:ext cx="8255000" cy="36560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aphicFrame>
        <p:nvGraphicFramePr>
          <p:cNvPr id="65541" name="Object 4">
            <a:extLst>
              <a:ext uri="{FF2B5EF4-FFF2-40B4-BE49-F238E27FC236}">
                <a16:creationId xmlns:a16="http://schemas.microsoft.com/office/drawing/2014/main" id="{015E70E9-8980-CEFA-BD6E-413FB821CA01}"/>
              </a:ext>
            </a:extLst>
          </p:cNvPr>
          <p:cNvGraphicFramePr>
            <a:graphicFrameLocks noChangeAspect="1"/>
          </p:cNvGraphicFramePr>
          <p:nvPr/>
        </p:nvGraphicFramePr>
        <p:xfrm>
          <a:off x="779463" y="279400"/>
          <a:ext cx="8255000" cy="3656013"/>
        </p:xfrm>
        <a:graphic>
          <a:graphicData uri="http://schemas.openxmlformats.org/presentationml/2006/ole">
            <mc:AlternateContent xmlns:mc="http://schemas.openxmlformats.org/markup-compatibility/2006">
              <mc:Choice xmlns:v="urn:schemas-microsoft-com:vml" Requires="v">
                <p:oleObj name="Chart" r:id="rId5" imgW="7077027" imgH="3133606" progId="Excel.Chart.8">
                  <p:embed/>
                </p:oleObj>
              </mc:Choice>
              <mc:Fallback>
                <p:oleObj name="Chart" r:id="rId5" imgW="7077027" imgH="3133606" progId="Excel.Chart.8">
                  <p:embed/>
                  <p:pic>
                    <p:nvPicPr>
                      <p:cNvPr id="0" name="Object 4"/>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779463" y="279400"/>
                        <a:ext cx="8255000" cy="36560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65542" name="Text Box 5">
            <a:extLst>
              <a:ext uri="{FF2B5EF4-FFF2-40B4-BE49-F238E27FC236}">
                <a16:creationId xmlns:a16="http://schemas.microsoft.com/office/drawing/2014/main" id="{563F5194-8881-8D36-834E-4262B8B3257E}"/>
              </a:ext>
            </a:extLst>
          </p:cNvPr>
          <p:cNvSpPr txBox="1">
            <a:spLocks noChangeArrowheads="1"/>
          </p:cNvSpPr>
          <p:nvPr/>
        </p:nvSpPr>
        <p:spPr bwMode="auto">
          <a:xfrm>
            <a:off x="315913" y="-131763"/>
            <a:ext cx="8705850" cy="749301"/>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nSpc>
                <a:spcPct val="135000"/>
              </a:lnSpc>
              <a:spcBef>
                <a:spcPct val="50000"/>
              </a:spcBef>
              <a:buFontTx/>
              <a:buNone/>
            </a:pPr>
            <a:r>
              <a:rPr lang="en-US" altLang="en-US" b="1" dirty="0">
                <a:solidFill>
                  <a:srgbClr val="FF0000"/>
                </a:solidFill>
                <a:latin typeface="Arial" panose="020B0604020202020204" pitchFamily="34" charset="0"/>
              </a:rPr>
              <a:t>S</a:t>
            </a:r>
            <a:r>
              <a:rPr lang="en-US" altLang="en-US" b="1" dirty="0">
                <a:latin typeface="Arial" panose="020B0604020202020204" pitchFamily="34" charset="0"/>
              </a:rPr>
              <a:t> &amp; </a:t>
            </a:r>
            <a:r>
              <a:rPr lang="en-US" altLang="en-US" b="1" dirty="0">
                <a:solidFill>
                  <a:srgbClr val="0000FF"/>
                </a:solidFill>
                <a:latin typeface="Arial" panose="020B0604020202020204" pitchFamily="34" charset="0"/>
              </a:rPr>
              <a:t>C</a:t>
            </a:r>
            <a:r>
              <a:rPr lang="en-US" altLang="en-US" b="1" dirty="0">
                <a:latin typeface="Arial" panose="020B0604020202020204" pitchFamily="34" charset="0"/>
              </a:rPr>
              <a:t> Lines </a:t>
            </a:r>
            <a:r>
              <a:rPr lang="en-US" altLang="en-US" sz="2800" b="1" dirty="0">
                <a:latin typeface="Arial" panose="020B0604020202020204" pitchFamily="34" charset="0"/>
              </a:rPr>
              <a:t>Also Differ in Regular Cage Activity</a:t>
            </a:r>
          </a:p>
        </p:txBody>
      </p:sp>
      <p:sp>
        <p:nvSpPr>
          <p:cNvPr id="65543" name="Text Box 6">
            <a:extLst>
              <a:ext uri="{FF2B5EF4-FFF2-40B4-BE49-F238E27FC236}">
                <a16:creationId xmlns:a16="http://schemas.microsoft.com/office/drawing/2014/main" id="{473F938D-B966-16C1-3202-3C39B637E195}"/>
              </a:ext>
            </a:extLst>
          </p:cNvPr>
          <p:cNvSpPr txBox="1">
            <a:spLocks noChangeArrowheads="1"/>
          </p:cNvSpPr>
          <p:nvPr/>
        </p:nvSpPr>
        <p:spPr bwMode="auto">
          <a:xfrm rot="-5400000">
            <a:off x="-1225550" y="3136900"/>
            <a:ext cx="4318000" cy="488950"/>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US" altLang="en-US" sz="2600" b="1" dirty="0">
                <a:latin typeface="Arial" panose="020B0604020202020204" pitchFamily="34" charset="0"/>
              </a:rPr>
              <a:t>Activity (normalized units)</a:t>
            </a:r>
          </a:p>
        </p:txBody>
      </p:sp>
      <p:sp>
        <p:nvSpPr>
          <p:cNvPr id="65544" name="Line 7">
            <a:extLst>
              <a:ext uri="{FF2B5EF4-FFF2-40B4-BE49-F238E27FC236}">
                <a16:creationId xmlns:a16="http://schemas.microsoft.com/office/drawing/2014/main" id="{DC23A413-6017-50F3-6801-182244C640F4}"/>
              </a:ext>
            </a:extLst>
          </p:cNvPr>
          <p:cNvSpPr>
            <a:spLocks noChangeShapeType="1"/>
          </p:cNvSpPr>
          <p:nvPr/>
        </p:nvSpPr>
        <p:spPr bwMode="auto">
          <a:xfrm>
            <a:off x="3463925" y="793750"/>
            <a:ext cx="34925" cy="5027613"/>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dirty="0"/>
          </a:p>
        </p:txBody>
      </p:sp>
      <p:sp>
        <p:nvSpPr>
          <p:cNvPr id="65545" name="Line 8">
            <a:extLst>
              <a:ext uri="{FF2B5EF4-FFF2-40B4-BE49-F238E27FC236}">
                <a16:creationId xmlns:a16="http://schemas.microsoft.com/office/drawing/2014/main" id="{F9A27D2B-AC13-68CF-3C2E-E8274F2B3A98}"/>
              </a:ext>
            </a:extLst>
          </p:cNvPr>
          <p:cNvSpPr>
            <a:spLocks noChangeShapeType="1"/>
          </p:cNvSpPr>
          <p:nvPr/>
        </p:nvSpPr>
        <p:spPr bwMode="auto">
          <a:xfrm>
            <a:off x="6724650" y="793750"/>
            <a:ext cx="34925" cy="5027613"/>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dirty="0"/>
          </a:p>
        </p:txBody>
      </p:sp>
      <p:sp>
        <p:nvSpPr>
          <p:cNvPr id="65546" name="Text Box 10">
            <a:extLst>
              <a:ext uri="{FF2B5EF4-FFF2-40B4-BE49-F238E27FC236}">
                <a16:creationId xmlns:a16="http://schemas.microsoft.com/office/drawing/2014/main" id="{955860F7-7145-EE28-6681-8A3CEA019B96}"/>
              </a:ext>
            </a:extLst>
          </p:cNvPr>
          <p:cNvSpPr txBox="1">
            <a:spLocks noChangeArrowheads="1"/>
          </p:cNvSpPr>
          <p:nvPr/>
        </p:nvSpPr>
        <p:spPr bwMode="auto">
          <a:xfrm>
            <a:off x="3852863" y="6246813"/>
            <a:ext cx="2200275" cy="457200"/>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US" altLang="en-US" sz="2400" b="1" dirty="0">
                <a:latin typeface="Arial" panose="020B0604020202020204" pitchFamily="34" charset="0"/>
              </a:rPr>
              <a:t>Time (hours)</a:t>
            </a:r>
          </a:p>
        </p:txBody>
      </p:sp>
      <p:sp>
        <p:nvSpPr>
          <p:cNvPr id="65547" name="Rectangle 11">
            <a:extLst>
              <a:ext uri="{FF2B5EF4-FFF2-40B4-BE49-F238E27FC236}">
                <a16:creationId xmlns:a16="http://schemas.microsoft.com/office/drawing/2014/main" id="{F38015A4-AFC2-0D09-5873-4B912CD5817C}"/>
              </a:ext>
            </a:extLst>
          </p:cNvPr>
          <p:cNvSpPr>
            <a:spLocks noChangeArrowheads="1"/>
          </p:cNvSpPr>
          <p:nvPr/>
        </p:nvSpPr>
        <p:spPr bwMode="auto">
          <a:xfrm>
            <a:off x="4318000" y="3530600"/>
            <a:ext cx="1168400" cy="231775"/>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dirty="0"/>
          </a:p>
        </p:txBody>
      </p:sp>
      <p:sp>
        <p:nvSpPr>
          <p:cNvPr id="65548" name="Rectangle 12">
            <a:extLst>
              <a:ext uri="{FF2B5EF4-FFF2-40B4-BE49-F238E27FC236}">
                <a16:creationId xmlns:a16="http://schemas.microsoft.com/office/drawing/2014/main" id="{8B449769-76FA-E759-714B-1FA325174432}"/>
              </a:ext>
            </a:extLst>
          </p:cNvPr>
          <p:cNvSpPr>
            <a:spLocks noChangeArrowheads="1"/>
          </p:cNvSpPr>
          <p:nvPr/>
        </p:nvSpPr>
        <p:spPr bwMode="auto">
          <a:xfrm>
            <a:off x="7883525" y="1703388"/>
            <a:ext cx="1133475" cy="649287"/>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dirty="0"/>
          </a:p>
        </p:txBody>
      </p:sp>
      <p:sp>
        <p:nvSpPr>
          <p:cNvPr id="65549" name="Rectangle 13">
            <a:extLst>
              <a:ext uri="{FF2B5EF4-FFF2-40B4-BE49-F238E27FC236}">
                <a16:creationId xmlns:a16="http://schemas.microsoft.com/office/drawing/2014/main" id="{BB84B401-3643-0826-2684-FE3704C974E4}"/>
              </a:ext>
            </a:extLst>
          </p:cNvPr>
          <p:cNvSpPr>
            <a:spLocks noChangeArrowheads="1"/>
          </p:cNvSpPr>
          <p:nvPr/>
        </p:nvSpPr>
        <p:spPr bwMode="auto">
          <a:xfrm>
            <a:off x="7916863" y="4446588"/>
            <a:ext cx="1133475" cy="649287"/>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dirty="0"/>
          </a:p>
        </p:txBody>
      </p:sp>
      <p:sp>
        <p:nvSpPr>
          <p:cNvPr id="65550" name="Line 15">
            <a:extLst>
              <a:ext uri="{FF2B5EF4-FFF2-40B4-BE49-F238E27FC236}">
                <a16:creationId xmlns:a16="http://schemas.microsoft.com/office/drawing/2014/main" id="{21BA10D1-23ED-C91B-2EFB-1330BAEB23B2}"/>
              </a:ext>
            </a:extLst>
          </p:cNvPr>
          <p:cNvSpPr>
            <a:spLocks noChangeShapeType="1"/>
          </p:cNvSpPr>
          <p:nvPr/>
        </p:nvSpPr>
        <p:spPr bwMode="auto">
          <a:xfrm flipH="1">
            <a:off x="3487738" y="846138"/>
            <a:ext cx="879475" cy="0"/>
          </a:xfrm>
          <a:prstGeom prst="line">
            <a:avLst/>
          </a:prstGeom>
          <a:noFill/>
          <a:ln w="38100">
            <a:solidFill>
              <a:schemeClr val="tx1"/>
            </a:solidFill>
            <a:round/>
            <a:headEnd/>
            <a:tailEnd type="triangle"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dirty="0"/>
          </a:p>
        </p:txBody>
      </p:sp>
      <p:grpSp>
        <p:nvGrpSpPr>
          <p:cNvPr id="65551" name="Group 16">
            <a:extLst>
              <a:ext uri="{FF2B5EF4-FFF2-40B4-BE49-F238E27FC236}">
                <a16:creationId xmlns:a16="http://schemas.microsoft.com/office/drawing/2014/main" id="{CFB2162D-659F-99EF-B977-6A6A0D59AAB0}"/>
              </a:ext>
            </a:extLst>
          </p:cNvPr>
          <p:cNvGrpSpPr>
            <a:grpSpLocks noChangeAspect="1"/>
          </p:cNvGrpSpPr>
          <p:nvPr/>
        </p:nvGrpSpPr>
        <p:grpSpPr bwMode="auto">
          <a:xfrm>
            <a:off x="2070100" y="3929063"/>
            <a:ext cx="822325" cy="822325"/>
            <a:chOff x="960" y="1287"/>
            <a:chExt cx="729" cy="729"/>
          </a:xfrm>
        </p:grpSpPr>
        <p:sp>
          <p:nvSpPr>
            <p:cNvPr id="65560" name="Oval 17">
              <a:extLst>
                <a:ext uri="{FF2B5EF4-FFF2-40B4-BE49-F238E27FC236}">
                  <a16:creationId xmlns:a16="http://schemas.microsoft.com/office/drawing/2014/main" id="{D50A1DA0-64C8-94D1-D854-46D7FD139E06}"/>
                </a:ext>
              </a:extLst>
            </p:cNvPr>
            <p:cNvSpPr>
              <a:spLocks noChangeAspect="1" noChangeArrowheads="1"/>
            </p:cNvSpPr>
            <p:nvPr/>
          </p:nvSpPr>
          <p:spPr bwMode="auto">
            <a:xfrm>
              <a:off x="960" y="1555"/>
              <a:ext cx="461" cy="461"/>
            </a:xfrm>
            <a:prstGeom prst="ellipse">
              <a:avLst/>
            </a:prstGeom>
            <a:solidFill>
              <a:schemeClr val="bg1"/>
            </a:solidFill>
            <a:ln w="76200">
              <a:solidFill>
                <a:srgbClr val="00006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0"/>
                </a:spcBef>
                <a:buFontTx/>
                <a:buNone/>
              </a:pPr>
              <a:endParaRPr lang="en-US" altLang="en-US" sz="2400" dirty="0">
                <a:solidFill>
                  <a:srgbClr val="CC0066"/>
                </a:solidFill>
              </a:endParaRPr>
            </a:p>
          </p:txBody>
        </p:sp>
        <p:sp>
          <p:nvSpPr>
            <p:cNvPr id="65561" name="Line 18">
              <a:extLst>
                <a:ext uri="{FF2B5EF4-FFF2-40B4-BE49-F238E27FC236}">
                  <a16:creationId xmlns:a16="http://schemas.microsoft.com/office/drawing/2014/main" id="{F9B422BB-B572-B9E5-B3AB-8EDE1FD7EEBB}"/>
                </a:ext>
              </a:extLst>
            </p:cNvPr>
            <p:cNvSpPr>
              <a:spLocks noChangeAspect="1" noChangeShapeType="1"/>
            </p:cNvSpPr>
            <p:nvPr/>
          </p:nvSpPr>
          <p:spPr bwMode="auto">
            <a:xfrm flipH="1">
              <a:off x="1344" y="1287"/>
              <a:ext cx="345" cy="345"/>
            </a:xfrm>
            <a:prstGeom prst="line">
              <a:avLst/>
            </a:prstGeom>
            <a:noFill/>
            <a:ln w="76200">
              <a:solidFill>
                <a:srgbClr val="00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dirty="0"/>
            </a:p>
          </p:txBody>
        </p:sp>
        <p:sp>
          <p:nvSpPr>
            <p:cNvPr id="65562" name="Line 19">
              <a:extLst>
                <a:ext uri="{FF2B5EF4-FFF2-40B4-BE49-F238E27FC236}">
                  <a16:creationId xmlns:a16="http://schemas.microsoft.com/office/drawing/2014/main" id="{7260AF56-970E-C796-805B-E6747CE318C0}"/>
                </a:ext>
              </a:extLst>
            </p:cNvPr>
            <p:cNvSpPr>
              <a:spLocks noChangeAspect="1" noChangeShapeType="1"/>
            </p:cNvSpPr>
            <p:nvPr/>
          </p:nvSpPr>
          <p:spPr bwMode="auto">
            <a:xfrm flipH="1">
              <a:off x="1387" y="1295"/>
              <a:ext cx="288" cy="0"/>
            </a:xfrm>
            <a:prstGeom prst="line">
              <a:avLst/>
            </a:prstGeom>
            <a:noFill/>
            <a:ln w="76200">
              <a:solidFill>
                <a:srgbClr val="00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dirty="0"/>
            </a:p>
          </p:txBody>
        </p:sp>
        <p:sp>
          <p:nvSpPr>
            <p:cNvPr id="65563" name="Line 20">
              <a:extLst>
                <a:ext uri="{FF2B5EF4-FFF2-40B4-BE49-F238E27FC236}">
                  <a16:creationId xmlns:a16="http://schemas.microsoft.com/office/drawing/2014/main" id="{6D3A7CC1-05D5-48AC-C721-504318E84FD9}"/>
                </a:ext>
              </a:extLst>
            </p:cNvPr>
            <p:cNvSpPr>
              <a:spLocks noChangeAspect="1" noChangeShapeType="1"/>
            </p:cNvSpPr>
            <p:nvPr/>
          </p:nvSpPr>
          <p:spPr bwMode="auto">
            <a:xfrm>
              <a:off x="1681" y="1307"/>
              <a:ext cx="0" cy="288"/>
            </a:xfrm>
            <a:prstGeom prst="line">
              <a:avLst/>
            </a:prstGeom>
            <a:noFill/>
            <a:ln w="76200">
              <a:solidFill>
                <a:srgbClr val="00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dirty="0"/>
            </a:p>
          </p:txBody>
        </p:sp>
      </p:grpSp>
      <p:grpSp>
        <p:nvGrpSpPr>
          <p:cNvPr id="65552" name="Group 21">
            <a:extLst>
              <a:ext uri="{FF2B5EF4-FFF2-40B4-BE49-F238E27FC236}">
                <a16:creationId xmlns:a16="http://schemas.microsoft.com/office/drawing/2014/main" id="{660B069E-69F5-3A4F-CD66-951B11AB5696}"/>
              </a:ext>
            </a:extLst>
          </p:cNvPr>
          <p:cNvGrpSpPr>
            <a:grpSpLocks noChangeAspect="1"/>
          </p:cNvGrpSpPr>
          <p:nvPr/>
        </p:nvGrpSpPr>
        <p:grpSpPr bwMode="auto">
          <a:xfrm>
            <a:off x="2203450" y="1058863"/>
            <a:ext cx="493713" cy="1008062"/>
            <a:chOff x="960" y="1104"/>
            <a:chExt cx="461" cy="941"/>
          </a:xfrm>
        </p:grpSpPr>
        <p:sp>
          <p:nvSpPr>
            <p:cNvPr id="65557" name="Oval 22">
              <a:extLst>
                <a:ext uri="{FF2B5EF4-FFF2-40B4-BE49-F238E27FC236}">
                  <a16:creationId xmlns:a16="http://schemas.microsoft.com/office/drawing/2014/main" id="{25CF3928-F579-DDD9-6B8F-3C84456FD7D0}"/>
                </a:ext>
              </a:extLst>
            </p:cNvPr>
            <p:cNvSpPr>
              <a:spLocks noChangeAspect="1" noChangeArrowheads="1"/>
            </p:cNvSpPr>
            <p:nvPr/>
          </p:nvSpPr>
          <p:spPr bwMode="auto">
            <a:xfrm>
              <a:off x="960" y="1104"/>
              <a:ext cx="461" cy="461"/>
            </a:xfrm>
            <a:prstGeom prst="ellipse">
              <a:avLst/>
            </a:prstGeom>
            <a:solidFill>
              <a:schemeClr val="bg1"/>
            </a:solidFill>
            <a:ln w="76200">
              <a:solidFill>
                <a:srgbClr val="00006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0"/>
                </a:spcBef>
                <a:buFontTx/>
                <a:buNone/>
              </a:pPr>
              <a:endParaRPr lang="en-US" altLang="en-US" sz="2400" dirty="0">
                <a:solidFill>
                  <a:srgbClr val="CC0066"/>
                </a:solidFill>
              </a:endParaRPr>
            </a:p>
          </p:txBody>
        </p:sp>
        <p:sp>
          <p:nvSpPr>
            <p:cNvPr id="65558" name="Line 23">
              <a:extLst>
                <a:ext uri="{FF2B5EF4-FFF2-40B4-BE49-F238E27FC236}">
                  <a16:creationId xmlns:a16="http://schemas.microsoft.com/office/drawing/2014/main" id="{A6A54509-F1FB-41BA-0286-7C310193C24A}"/>
                </a:ext>
              </a:extLst>
            </p:cNvPr>
            <p:cNvSpPr>
              <a:spLocks noChangeAspect="1" noChangeShapeType="1"/>
            </p:cNvSpPr>
            <p:nvPr/>
          </p:nvSpPr>
          <p:spPr bwMode="auto">
            <a:xfrm>
              <a:off x="1186" y="1584"/>
              <a:ext cx="0" cy="461"/>
            </a:xfrm>
            <a:prstGeom prst="line">
              <a:avLst/>
            </a:prstGeom>
            <a:noFill/>
            <a:ln w="76200">
              <a:solidFill>
                <a:srgbClr val="00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dirty="0"/>
            </a:p>
          </p:txBody>
        </p:sp>
        <p:sp>
          <p:nvSpPr>
            <p:cNvPr id="65559" name="Line 24">
              <a:extLst>
                <a:ext uri="{FF2B5EF4-FFF2-40B4-BE49-F238E27FC236}">
                  <a16:creationId xmlns:a16="http://schemas.microsoft.com/office/drawing/2014/main" id="{7F68AB21-1C98-1155-9B63-0880AC63B207}"/>
                </a:ext>
              </a:extLst>
            </p:cNvPr>
            <p:cNvSpPr>
              <a:spLocks noChangeAspect="1" noChangeShapeType="1"/>
            </p:cNvSpPr>
            <p:nvPr/>
          </p:nvSpPr>
          <p:spPr bwMode="auto">
            <a:xfrm>
              <a:off x="978" y="1842"/>
              <a:ext cx="432" cy="0"/>
            </a:xfrm>
            <a:prstGeom prst="line">
              <a:avLst/>
            </a:prstGeom>
            <a:noFill/>
            <a:ln w="76200">
              <a:solidFill>
                <a:srgbClr val="00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dirty="0"/>
            </a:p>
          </p:txBody>
        </p:sp>
      </p:grpSp>
      <p:sp>
        <p:nvSpPr>
          <p:cNvPr id="65553" name="Text Box 25">
            <a:extLst>
              <a:ext uri="{FF2B5EF4-FFF2-40B4-BE49-F238E27FC236}">
                <a16:creationId xmlns:a16="http://schemas.microsoft.com/office/drawing/2014/main" id="{38E05BD2-1266-A8A1-5404-20B812961251}"/>
              </a:ext>
            </a:extLst>
          </p:cNvPr>
          <p:cNvSpPr txBox="1">
            <a:spLocks noChangeArrowheads="1"/>
          </p:cNvSpPr>
          <p:nvPr/>
        </p:nvSpPr>
        <p:spPr bwMode="auto">
          <a:xfrm>
            <a:off x="6904038" y="6553200"/>
            <a:ext cx="2239962"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US" altLang="en-US" sz="1400" dirty="0">
                <a:latin typeface="Arial" panose="020B0604020202020204" pitchFamily="34" charset="0"/>
              </a:rPr>
              <a:t>Malisch et al., 2008, 2009</a:t>
            </a:r>
            <a:endParaRPr lang="en-US" altLang="en-US" sz="1400" i="1" dirty="0">
              <a:latin typeface="Arial" panose="020B0604020202020204" pitchFamily="34" charset="0"/>
            </a:endParaRPr>
          </a:p>
        </p:txBody>
      </p:sp>
      <p:sp>
        <p:nvSpPr>
          <p:cNvPr id="1623066" name="Text Box 26">
            <a:extLst>
              <a:ext uri="{FF2B5EF4-FFF2-40B4-BE49-F238E27FC236}">
                <a16:creationId xmlns:a16="http://schemas.microsoft.com/office/drawing/2014/main" id="{2ACEB715-E732-A03A-9762-8E685FF03B6F}"/>
              </a:ext>
            </a:extLst>
          </p:cNvPr>
          <p:cNvSpPr txBox="1">
            <a:spLocks noChangeArrowheads="1"/>
          </p:cNvSpPr>
          <p:nvPr/>
        </p:nvSpPr>
        <p:spPr bwMode="auto">
          <a:xfrm>
            <a:off x="1811338" y="1866900"/>
            <a:ext cx="6091237" cy="2674938"/>
          </a:xfrm>
          <a:prstGeom prst="rect">
            <a:avLst/>
          </a:prstGeom>
          <a:solidFill>
            <a:srgbClr val="FFFF00"/>
          </a:solidFill>
          <a:ln w="1905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rIns="45720">
            <a:spAutoFit/>
          </a:bodyPr>
          <a:lstStyle/>
          <a:p>
            <a:pPr>
              <a:spcBef>
                <a:spcPct val="50000"/>
              </a:spcBef>
              <a:defRPr/>
            </a:pPr>
            <a:r>
              <a:rPr lang="en-US" altLang="en-US" sz="2800" b="1" dirty="0">
                <a:latin typeface="Arial" panose="020B0604020202020204" pitchFamily="34" charset="0"/>
              </a:rPr>
              <a:t>Difference largely goes away when they have wheel access.</a:t>
            </a:r>
          </a:p>
          <a:p>
            <a:pPr>
              <a:spcBef>
                <a:spcPct val="50000"/>
              </a:spcBef>
              <a:defRPr/>
            </a:pPr>
            <a:r>
              <a:rPr lang="en-US" altLang="en-US" sz="2800" b="1" dirty="0">
                <a:solidFill>
                  <a:srgbClr val="FF0000"/>
                </a:solidFill>
                <a:effectLst>
                  <a:outerShdw blurRad="38100" dist="38100" dir="2700000" algn="tl">
                    <a:srgbClr val="000000"/>
                  </a:outerShdw>
                </a:effectLst>
                <a:latin typeface="Arial" panose="020B0604020202020204" pitchFamily="34" charset="0"/>
              </a:rPr>
              <a:t>Voluntary exercise is not the same thing as general physical activity.</a:t>
            </a:r>
          </a:p>
          <a:p>
            <a:pPr algn="ctr">
              <a:spcBef>
                <a:spcPct val="50000"/>
              </a:spcBef>
              <a:defRPr/>
            </a:pPr>
            <a:r>
              <a:rPr lang="en-US" altLang="en-US" sz="2800" b="1" dirty="0">
                <a:effectLst>
                  <a:outerShdw blurRad="38100" dist="38100" dir="2700000" algn="tl">
                    <a:srgbClr val="FFFFFF"/>
                  </a:outerShdw>
                </a:effectLst>
                <a:latin typeface="Arial" panose="020B0604020202020204" pitchFamily="34" charset="0"/>
              </a:rPr>
              <a:t>(or as open-field behavior)</a:t>
            </a:r>
          </a:p>
        </p:txBody>
      </p:sp>
      <p:sp>
        <p:nvSpPr>
          <p:cNvPr id="65555" name="Text Box 9">
            <a:extLst>
              <a:ext uri="{FF2B5EF4-FFF2-40B4-BE49-F238E27FC236}">
                <a16:creationId xmlns:a16="http://schemas.microsoft.com/office/drawing/2014/main" id="{D2C83A56-268D-C758-9D15-6D02424DD056}"/>
              </a:ext>
            </a:extLst>
          </p:cNvPr>
          <p:cNvSpPr txBox="1">
            <a:spLocks noChangeArrowheads="1"/>
          </p:cNvSpPr>
          <p:nvPr/>
        </p:nvSpPr>
        <p:spPr bwMode="auto">
          <a:xfrm>
            <a:off x="4344988" y="593725"/>
            <a:ext cx="1679575" cy="427038"/>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US" altLang="en-US" sz="2200" b="1" dirty="0">
                <a:latin typeface="Arial" panose="020B0604020202020204" pitchFamily="34" charset="0"/>
              </a:rPr>
              <a:t>Lights Off</a:t>
            </a:r>
          </a:p>
        </p:txBody>
      </p:sp>
      <p:sp>
        <p:nvSpPr>
          <p:cNvPr id="65556" name="Line 14">
            <a:extLst>
              <a:ext uri="{FF2B5EF4-FFF2-40B4-BE49-F238E27FC236}">
                <a16:creationId xmlns:a16="http://schemas.microsoft.com/office/drawing/2014/main" id="{E8FC0CAC-3CD7-482D-5B42-BB1A736520D8}"/>
              </a:ext>
            </a:extLst>
          </p:cNvPr>
          <p:cNvSpPr>
            <a:spLocks noChangeShapeType="1"/>
          </p:cNvSpPr>
          <p:nvPr/>
        </p:nvSpPr>
        <p:spPr bwMode="auto">
          <a:xfrm>
            <a:off x="5827713" y="833438"/>
            <a:ext cx="879475" cy="0"/>
          </a:xfrm>
          <a:prstGeom prst="line">
            <a:avLst/>
          </a:prstGeom>
          <a:noFill/>
          <a:ln w="38100">
            <a:solidFill>
              <a:schemeClr val="tx1"/>
            </a:solidFill>
            <a:round/>
            <a:headEnd/>
            <a:tailEnd type="triangle"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dirty="0"/>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62306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23066" grpId="0" animBg="1"/>
    </p:bldLst>
  </p:timing>
</p:sld>
</file>

<file path=ppt/slides/slide1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6658" name="Slide Number Placeholder 5">
            <a:extLst>
              <a:ext uri="{FF2B5EF4-FFF2-40B4-BE49-F238E27FC236}">
                <a16:creationId xmlns:a16="http://schemas.microsoft.com/office/drawing/2014/main" id="{65F2AEDF-ADC1-45F0-11A2-47F9BFA46519}"/>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D744DA87-2B5F-48F2-84CE-7B2F51DF2F60}" type="slidenum">
              <a:rPr lang="en-US" altLang="en-US" sz="1400"/>
              <a:pPr>
                <a:spcBef>
                  <a:spcPct val="0"/>
                </a:spcBef>
                <a:buFontTx/>
                <a:buNone/>
              </a:pPr>
              <a:t>170</a:t>
            </a:fld>
            <a:endParaRPr lang="en-US" altLang="en-US" sz="1400"/>
          </a:p>
        </p:txBody>
      </p:sp>
      <p:sp>
        <p:nvSpPr>
          <p:cNvPr id="326659" name="Rectangle 2">
            <a:extLst>
              <a:ext uri="{FF2B5EF4-FFF2-40B4-BE49-F238E27FC236}">
                <a16:creationId xmlns:a16="http://schemas.microsoft.com/office/drawing/2014/main" id="{CF891F49-F232-3B9C-F38F-3F657AF5AE67}"/>
              </a:ext>
            </a:extLst>
          </p:cNvPr>
          <p:cNvSpPr>
            <a:spLocks noGrp="1" noChangeArrowheads="1"/>
          </p:cNvSpPr>
          <p:nvPr>
            <p:ph type="body" idx="1"/>
          </p:nvPr>
        </p:nvSpPr>
        <p:spPr>
          <a:xfrm>
            <a:off x="109538" y="1039813"/>
            <a:ext cx="9001125" cy="2422525"/>
          </a:xfrm>
          <a:noFill/>
        </p:spPr>
        <p:txBody>
          <a:bodyPr>
            <a:spAutoFit/>
          </a:bodyPr>
          <a:lstStyle/>
          <a:p>
            <a:pPr>
              <a:spcBef>
                <a:spcPct val="0"/>
              </a:spcBef>
              <a:spcAft>
                <a:spcPct val="35000"/>
              </a:spcAft>
              <a:buSzPct val="130000"/>
              <a:buFont typeface="Arial" panose="020B0604020202020204" pitchFamily="34" charset="0"/>
              <a:buChar char="●"/>
            </a:pPr>
            <a:r>
              <a:rPr lang="en-US" altLang="en-US" sz="2800" b="1">
                <a:latin typeface="Arial" panose="020B0604020202020204" pitchFamily="34" charset="0"/>
              </a:rPr>
              <a:t>Mean of Days 5 + 6</a:t>
            </a:r>
          </a:p>
          <a:p>
            <a:pPr>
              <a:spcBef>
                <a:spcPct val="0"/>
              </a:spcBef>
              <a:spcAft>
                <a:spcPct val="20000"/>
              </a:spcAft>
              <a:buSzPct val="130000"/>
              <a:buFont typeface="Arial" panose="020B0604020202020204" pitchFamily="34" charset="0"/>
              <a:buChar char="●"/>
            </a:pPr>
            <a:r>
              <a:rPr lang="en-US" altLang="en-US" sz="2800" b="1">
                <a:latin typeface="Arial" panose="020B0604020202020204" pitchFamily="34" charset="0"/>
              </a:rPr>
              <a:t>Maximum Speed </a:t>
            </a:r>
            <a:r>
              <a:rPr lang="en-US" altLang="en-US" sz="2800">
                <a:latin typeface="Arial" panose="020B0604020202020204" pitchFamily="34" charset="0"/>
              </a:rPr>
              <a:t>(the most physiological trait?)</a:t>
            </a:r>
          </a:p>
          <a:p>
            <a:pPr lvl="1">
              <a:spcBef>
                <a:spcPct val="0"/>
              </a:spcBef>
              <a:spcAft>
                <a:spcPct val="20000"/>
              </a:spcAft>
              <a:buSzPct val="130000"/>
              <a:buFont typeface="Arial" panose="020B0604020202020204" pitchFamily="34" charset="0"/>
              <a:buChar char="●"/>
            </a:pPr>
            <a:r>
              <a:rPr lang="en-US" altLang="en-US" sz="2400" b="1">
                <a:latin typeface="Arial" panose="020B0604020202020204" pitchFamily="34" charset="0"/>
              </a:rPr>
              <a:t>Three significant or suggestive QTL</a:t>
            </a:r>
          </a:p>
          <a:p>
            <a:pPr lvl="1">
              <a:spcBef>
                <a:spcPct val="0"/>
              </a:spcBef>
              <a:spcAft>
                <a:spcPct val="20000"/>
              </a:spcAft>
              <a:buSzPct val="130000"/>
              <a:buFont typeface="Arial" panose="020B0604020202020204" pitchFamily="34" charset="0"/>
              <a:buChar char="●"/>
            </a:pPr>
            <a:r>
              <a:rPr lang="en-US" altLang="en-US" sz="2400" b="1">
                <a:latin typeface="Arial" panose="020B0604020202020204" pitchFamily="34" charset="0"/>
              </a:rPr>
              <a:t>Explain 7.7% of variance</a:t>
            </a:r>
          </a:p>
          <a:p>
            <a:pPr lvl="1">
              <a:spcBef>
                <a:spcPct val="0"/>
              </a:spcBef>
              <a:spcAft>
                <a:spcPct val="20000"/>
              </a:spcAft>
              <a:buSzPct val="130000"/>
              <a:buFont typeface="Arial" panose="020B0604020202020204" pitchFamily="34" charset="0"/>
              <a:buChar char="●"/>
            </a:pPr>
            <a:r>
              <a:rPr lang="en-US" altLang="en-US" sz="2400" b="1">
                <a:latin typeface="Arial" panose="020B0604020202020204" pitchFamily="34" charset="0"/>
              </a:rPr>
              <a:t>Some additional QTL for Days 1-3 of wheel running</a:t>
            </a:r>
          </a:p>
        </p:txBody>
      </p:sp>
      <p:sp>
        <p:nvSpPr>
          <p:cNvPr id="326660" name="Line 3">
            <a:extLst>
              <a:ext uri="{FF2B5EF4-FFF2-40B4-BE49-F238E27FC236}">
                <a16:creationId xmlns:a16="http://schemas.microsoft.com/office/drawing/2014/main" id="{D77D545C-5443-685D-AA7F-4831BD1EA807}"/>
              </a:ext>
            </a:extLst>
          </p:cNvPr>
          <p:cNvSpPr>
            <a:spLocks noChangeShapeType="1"/>
          </p:cNvSpPr>
          <p:nvPr/>
        </p:nvSpPr>
        <p:spPr bwMode="auto">
          <a:xfrm>
            <a:off x="228600" y="850900"/>
            <a:ext cx="8683625" cy="0"/>
          </a:xfrm>
          <a:prstGeom prst="line">
            <a:avLst/>
          </a:prstGeom>
          <a:noFill/>
          <a:ln w="50800">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102276" name="Text Box 4">
            <a:extLst>
              <a:ext uri="{FF2B5EF4-FFF2-40B4-BE49-F238E27FC236}">
                <a16:creationId xmlns:a16="http://schemas.microsoft.com/office/drawing/2014/main" id="{38D624BD-3D44-6D07-6EAD-6ADA5512AC07}"/>
              </a:ext>
            </a:extLst>
          </p:cNvPr>
          <p:cNvSpPr txBox="1">
            <a:spLocks noChangeArrowheads="1"/>
          </p:cNvSpPr>
          <p:nvPr/>
        </p:nvSpPr>
        <p:spPr bwMode="auto">
          <a:xfrm>
            <a:off x="2217738" y="76200"/>
            <a:ext cx="4486275" cy="701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defRPr/>
            </a:pPr>
            <a:r>
              <a:rPr lang="en-US" altLang="en-US" sz="4000" b="1">
                <a:effectLst>
                  <a:outerShdw blurRad="38100" dist="38100" dir="2700000" algn="tl">
                    <a:srgbClr val="C0C0C0"/>
                  </a:outerShdw>
                </a:effectLst>
                <a:latin typeface="Arial" panose="020B0604020202020204" pitchFamily="34" charset="0"/>
              </a:rPr>
              <a:t>QTL Results</a:t>
            </a:r>
          </a:p>
        </p:txBody>
      </p:sp>
      <p:pic>
        <p:nvPicPr>
          <p:cNvPr id="2102277" name="Picture 5" descr="Half-Full-0308-lg">
            <a:extLst>
              <a:ext uri="{FF2B5EF4-FFF2-40B4-BE49-F238E27FC236}">
                <a16:creationId xmlns:a16="http://schemas.microsoft.com/office/drawing/2014/main" id="{5CAA491B-0C33-B46F-BC46-E8CEDBD0625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294063" y="3506788"/>
            <a:ext cx="2286000" cy="297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nodeType="clickEffect">
                                  <p:stCondLst>
                                    <p:cond delay="0"/>
                                  </p:stCondLst>
                                  <p:childTnLst>
                                    <p:set>
                                      <p:cBhvr>
                                        <p:cTn id="6" dur="1" fill="hold">
                                          <p:stCondLst>
                                            <p:cond delay="0"/>
                                          </p:stCondLst>
                                        </p:cTn>
                                        <p:tgtEl>
                                          <p:spTgt spid="2102277"/>
                                        </p:tgtEl>
                                        <p:attrNameLst>
                                          <p:attrName>style.visibility</p:attrName>
                                        </p:attrNameLst>
                                      </p:cBhvr>
                                      <p:to>
                                        <p:strVal val="visible"/>
                                      </p:to>
                                    </p:set>
                                    <p:anim calcmode="lin" valueType="num">
                                      <p:cBhvr additive="base">
                                        <p:cTn id="7" dur="500" fill="hold"/>
                                        <p:tgtEl>
                                          <p:spTgt spid="2102277"/>
                                        </p:tgtEl>
                                        <p:attrNameLst>
                                          <p:attrName>ppt_x</p:attrName>
                                        </p:attrNameLst>
                                      </p:cBhvr>
                                      <p:tavLst>
                                        <p:tav tm="0">
                                          <p:val>
                                            <p:strVal val="#ppt_x"/>
                                          </p:val>
                                        </p:tav>
                                        <p:tav tm="100000">
                                          <p:val>
                                            <p:strVal val="#ppt_x"/>
                                          </p:val>
                                        </p:tav>
                                      </p:tavLst>
                                    </p:anim>
                                    <p:anim calcmode="lin" valueType="num">
                                      <p:cBhvr additive="base">
                                        <p:cTn id="8" dur="500" fill="hold"/>
                                        <p:tgtEl>
                                          <p:spTgt spid="210227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8706" name="Slide Number Placeholder 5">
            <a:extLst>
              <a:ext uri="{FF2B5EF4-FFF2-40B4-BE49-F238E27FC236}">
                <a16:creationId xmlns:a16="http://schemas.microsoft.com/office/drawing/2014/main" id="{C4DAD746-ED2F-6CEA-7888-EE2EFD1F7BAB}"/>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94B11293-8BC0-47B0-AD8B-B9CFD271C0EC}" type="slidenum">
              <a:rPr lang="en-US" altLang="en-US" sz="1400"/>
              <a:pPr>
                <a:spcBef>
                  <a:spcPct val="0"/>
                </a:spcBef>
                <a:buFontTx/>
                <a:buNone/>
              </a:pPr>
              <a:t>171</a:t>
            </a:fld>
            <a:endParaRPr lang="en-US" altLang="en-US" sz="1400"/>
          </a:p>
        </p:txBody>
      </p:sp>
      <p:sp>
        <p:nvSpPr>
          <p:cNvPr id="328707" name="Rectangle 2">
            <a:extLst>
              <a:ext uri="{FF2B5EF4-FFF2-40B4-BE49-F238E27FC236}">
                <a16:creationId xmlns:a16="http://schemas.microsoft.com/office/drawing/2014/main" id="{B68037CC-CCD2-4C7C-6CB1-99485B768445}"/>
              </a:ext>
            </a:extLst>
          </p:cNvPr>
          <p:cNvSpPr>
            <a:spLocks noGrp="1" noChangeArrowheads="1"/>
          </p:cNvSpPr>
          <p:nvPr>
            <p:ph type="body" idx="1"/>
          </p:nvPr>
        </p:nvSpPr>
        <p:spPr>
          <a:xfrm>
            <a:off x="109538" y="1006475"/>
            <a:ext cx="9001125" cy="4843463"/>
          </a:xfrm>
          <a:noFill/>
        </p:spPr>
        <p:txBody>
          <a:bodyPr>
            <a:spAutoFit/>
          </a:bodyPr>
          <a:lstStyle/>
          <a:p>
            <a:pPr>
              <a:spcBef>
                <a:spcPct val="0"/>
              </a:spcBef>
              <a:spcAft>
                <a:spcPct val="10000"/>
              </a:spcAft>
              <a:buSzPct val="130000"/>
              <a:buFont typeface="Arial" panose="020B0604020202020204" pitchFamily="34" charset="0"/>
              <a:buChar char="●"/>
            </a:pPr>
            <a:r>
              <a:rPr lang="en-US" altLang="en-US" sz="2800" b="1">
                <a:latin typeface="Arial" panose="020B0604020202020204" pitchFamily="34" charset="0"/>
              </a:rPr>
              <a:t>Wheel-running Distance, Duration,</a:t>
            </a:r>
            <a:br>
              <a:rPr lang="en-US" altLang="en-US" sz="2800" b="1">
                <a:latin typeface="Arial" panose="020B0604020202020204" pitchFamily="34" charset="0"/>
              </a:rPr>
            </a:br>
            <a:r>
              <a:rPr lang="en-US" altLang="en-US" sz="2800" b="1">
                <a:latin typeface="Arial" panose="020B0604020202020204" pitchFamily="34" charset="0"/>
              </a:rPr>
              <a:t>Average Speed, Maximum Speed</a:t>
            </a:r>
          </a:p>
          <a:p>
            <a:pPr lvl="1">
              <a:spcBef>
                <a:spcPct val="0"/>
              </a:spcBef>
              <a:spcAft>
                <a:spcPct val="10000"/>
              </a:spcAft>
              <a:buSzPct val="130000"/>
              <a:buFont typeface="Arial" panose="020B0604020202020204" pitchFamily="34" charset="0"/>
              <a:buChar char="●"/>
            </a:pPr>
            <a:r>
              <a:rPr lang="en-US" altLang="en-US" sz="2400" b="1">
                <a:latin typeface="Arial" panose="020B0604020202020204" pitchFamily="34" charset="0"/>
              </a:rPr>
              <a:t>Day 1, 2, 3, 4, 5, 6</a:t>
            </a:r>
            <a:endParaRPr lang="en-US" altLang="en-US" sz="2400" b="1">
              <a:solidFill>
                <a:srgbClr val="FF0000"/>
              </a:solidFill>
              <a:latin typeface="Arial" panose="020B0604020202020204" pitchFamily="34" charset="0"/>
            </a:endParaRPr>
          </a:p>
          <a:p>
            <a:pPr lvl="1">
              <a:spcBef>
                <a:spcPct val="0"/>
              </a:spcBef>
              <a:spcAft>
                <a:spcPct val="10000"/>
              </a:spcAft>
              <a:buSzPct val="130000"/>
              <a:buFont typeface="Arial" panose="020B0604020202020204" pitchFamily="34" charset="0"/>
              <a:buChar char="●"/>
            </a:pPr>
            <a:r>
              <a:rPr lang="en-US" altLang="en-US" sz="2400" b="1">
                <a:latin typeface="Arial" panose="020B0604020202020204" pitchFamily="34" charset="0"/>
              </a:rPr>
              <a:t>Mean of Days 5 + 6 (Distance = the selection criterion)</a:t>
            </a:r>
          </a:p>
          <a:p>
            <a:pPr lvl="1">
              <a:spcBef>
                <a:spcPct val="0"/>
              </a:spcBef>
              <a:spcAft>
                <a:spcPct val="10000"/>
              </a:spcAft>
              <a:buSzPct val="130000"/>
              <a:buFont typeface="Arial" panose="020B0604020202020204" pitchFamily="34" charset="0"/>
              <a:buChar char="●"/>
            </a:pPr>
            <a:r>
              <a:rPr lang="en-US" altLang="en-US" sz="2400" b="1">
                <a:latin typeface="Arial" panose="020B0604020202020204" pitchFamily="34" charset="0"/>
              </a:rPr>
              <a:t>Slope for Days 1-6</a:t>
            </a:r>
          </a:p>
          <a:p>
            <a:pPr lvl="1">
              <a:spcBef>
                <a:spcPct val="0"/>
              </a:spcBef>
              <a:spcAft>
                <a:spcPct val="35000"/>
              </a:spcAft>
              <a:buSzPct val="130000"/>
              <a:buFont typeface="Arial" panose="020B0604020202020204" pitchFamily="34" charset="0"/>
              <a:buChar char="●"/>
            </a:pPr>
            <a:r>
              <a:rPr lang="en-US" altLang="en-US" sz="2400" b="1">
                <a:latin typeface="Arial" panose="020B0604020202020204" pitchFamily="34" charset="0"/>
              </a:rPr>
              <a:t>Intercept for Days 1-6</a:t>
            </a:r>
          </a:p>
          <a:p>
            <a:pPr>
              <a:spcBef>
                <a:spcPct val="0"/>
              </a:spcBef>
              <a:spcAft>
                <a:spcPct val="35000"/>
              </a:spcAft>
              <a:buSzPct val="130000"/>
              <a:buFontTx/>
              <a:buNone/>
            </a:pPr>
            <a:r>
              <a:rPr lang="en-US" altLang="en-US" sz="2800" b="1">
                <a:latin typeface="Arial" panose="020B0604020202020204" pitchFamily="34" charset="0"/>
              </a:rPr>
              <a:t>    </a:t>
            </a:r>
            <a:r>
              <a:rPr lang="en-US" altLang="en-US" sz="2800" b="1">
                <a:solidFill>
                  <a:srgbClr val="FF0000"/>
                </a:solidFill>
                <a:latin typeface="Arial" panose="020B0604020202020204" pitchFamily="34" charset="0"/>
              </a:rPr>
              <a:t>39 significant, 18 suggestive QTL</a:t>
            </a:r>
          </a:p>
          <a:p>
            <a:pPr>
              <a:spcBef>
                <a:spcPct val="35000"/>
              </a:spcBef>
              <a:spcAft>
                <a:spcPct val="35000"/>
              </a:spcAft>
              <a:buSzPct val="130000"/>
              <a:buFontTx/>
              <a:buNone/>
            </a:pPr>
            <a:r>
              <a:rPr lang="en-US" altLang="en-US" sz="2800" b="1">
                <a:solidFill>
                  <a:srgbClr val="FF0000"/>
                </a:solidFill>
                <a:latin typeface="Arial" panose="020B0604020202020204" pitchFamily="34" charset="0"/>
              </a:rPr>
              <a:t>  Some different QTL on different days;</a:t>
            </a:r>
          </a:p>
          <a:p>
            <a:pPr>
              <a:spcBef>
                <a:spcPct val="0"/>
              </a:spcBef>
              <a:spcAft>
                <a:spcPct val="35000"/>
              </a:spcAft>
              <a:buSzPct val="130000"/>
              <a:buFontTx/>
              <a:buNone/>
            </a:pPr>
            <a:r>
              <a:rPr lang="en-US" altLang="en-US" sz="2800" b="1">
                <a:solidFill>
                  <a:srgbClr val="FF0000"/>
                </a:solidFill>
                <a:latin typeface="Arial" panose="020B0604020202020204" pitchFamily="34" charset="0"/>
              </a:rPr>
              <a:t>  Several QTL for trajectory of wheel running:</a:t>
            </a:r>
            <a:br>
              <a:rPr lang="en-US" altLang="en-US" sz="2800" b="1">
                <a:solidFill>
                  <a:srgbClr val="FF0000"/>
                </a:solidFill>
                <a:latin typeface="Arial" panose="020B0604020202020204" pitchFamily="34" charset="0"/>
              </a:rPr>
            </a:br>
            <a:r>
              <a:rPr lang="en-US" altLang="en-US" sz="2800" b="1">
                <a:solidFill>
                  <a:srgbClr val="FF0000"/>
                </a:solidFill>
                <a:latin typeface="Arial" panose="020B0604020202020204" pitchFamily="34" charset="0"/>
              </a:rPr>
              <a:t>  3 for duration explain 13.4% of variance</a:t>
            </a:r>
          </a:p>
        </p:txBody>
      </p:sp>
      <p:sp>
        <p:nvSpPr>
          <p:cNvPr id="328708" name="Line 3">
            <a:extLst>
              <a:ext uri="{FF2B5EF4-FFF2-40B4-BE49-F238E27FC236}">
                <a16:creationId xmlns:a16="http://schemas.microsoft.com/office/drawing/2014/main" id="{2F950C25-E257-7485-4054-8937F6C4D4F9}"/>
              </a:ext>
            </a:extLst>
          </p:cNvPr>
          <p:cNvSpPr>
            <a:spLocks noChangeShapeType="1"/>
          </p:cNvSpPr>
          <p:nvPr/>
        </p:nvSpPr>
        <p:spPr bwMode="auto">
          <a:xfrm>
            <a:off x="228600" y="850900"/>
            <a:ext cx="8683625" cy="0"/>
          </a:xfrm>
          <a:prstGeom prst="line">
            <a:avLst/>
          </a:prstGeom>
          <a:noFill/>
          <a:ln w="50800">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104324" name="Text Box 4">
            <a:extLst>
              <a:ext uri="{FF2B5EF4-FFF2-40B4-BE49-F238E27FC236}">
                <a16:creationId xmlns:a16="http://schemas.microsoft.com/office/drawing/2014/main" id="{9240D2CA-6A2F-CA8B-1136-A106641ED3E5}"/>
              </a:ext>
            </a:extLst>
          </p:cNvPr>
          <p:cNvSpPr txBox="1">
            <a:spLocks noChangeArrowheads="1"/>
          </p:cNvSpPr>
          <p:nvPr/>
        </p:nvSpPr>
        <p:spPr bwMode="auto">
          <a:xfrm>
            <a:off x="2217738" y="76200"/>
            <a:ext cx="4486275" cy="701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defRPr/>
            </a:pPr>
            <a:r>
              <a:rPr lang="en-US" altLang="en-US" sz="4000" b="1">
                <a:effectLst>
                  <a:outerShdw blurRad="38100" dist="38100" dir="2700000" algn="tl">
                    <a:srgbClr val="C0C0C0"/>
                  </a:outerShdw>
                </a:effectLst>
                <a:latin typeface="Arial" panose="020B0604020202020204" pitchFamily="34" charset="0"/>
              </a:rPr>
              <a:t>QTL Results</a:t>
            </a:r>
          </a:p>
        </p:txBody>
      </p:sp>
      <p:sp>
        <p:nvSpPr>
          <p:cNvPr id="328710" name="Rectangle 5">
            <a:extLst>
              <a:ext uri="{FF2B5EF4-FFF2-40B4-BE49-F238E27FC236}">
                <a16:creationId xmlns:a16="http://schemas.microsoft.com/office/drawing/2014/main" id="{96ACB708-91A3-7594-4179-45F19416D0B4}"/>
              </a:ext>
            </a:extLst>
          </p:cNvPr>
          <p:cNvSpPr>
            <a:spLocks noChangeArrowheads="1"/>
          </p:cNvSpPr>
          <p:nvPr/>
        </p:nvSpPr>
        <p:spPr bwMode="auto">
          <a:xfrm>
            <a:off x="465138" y="1052513"/>
            <a:ext cx="8364537" cy="3071812"/>
          </a:xfrm>
          <a:prstGeom prst="rect">
            <a:avLst/>
          </a:prstGeom>
          <a:noFill/>
          <a:ln w="28575">
            <a:solidFill>
              <a:srgbClr val="0000FF"/>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Tree>
  </p:cSld>
  <p:clrMapOvr>
    <a:masterClrMapping/>
  </p:clrMapOvr>
</p:sld>
</file>

<file path=ppt/slides/slide1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0754" name="Slide Number Placeholder 3">
            <a:extLst>
              <a:ext uri="{FF2B5EF4-FFF2-40B4-BE49-F238E27FC236}">
                <a16:creationId xmlns:a16="http://schemas.microsoft.com/office/drawing/2014/main" id="{E33C3172-8077-5478-C972-4C20996409EF}"/>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355FC4D6-AD5F-406C-99D2-A68669780D2A}" type="slidenum">
              <a:rPr lang="en-US" altLang="en-US" sz="1400"/>
              <a:pPr>
                <a:spcBef>
                  <a:spcPct val="0"/>
                </a:spcBef>
                <a:buFontTx/>
                <a:buNone/>
              </a:pPr>
              <a:t>172</a:t>
            </a:fld>
            <a:endParaRPr lang="en-US" altLang="en-US" sz="1400"/>
          </a:p>
        </p:txBody>
      </p:sp>
      <p:pic>
        <p:nvPicPr>
          <p:cNvPr id="330755" name="Picture 2">
            <a:extLst>
              <a:ext uri="{FF2B5EF4-FFF2-40B4-BE49-F238E27FC236}">
                <a16:creationId xmlns:a16="http://schemas.microsoft.com/office/drawing/2014/main" id="{2EAE2397-729E-A45D-B354-F97BC485189F}"/>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17500" y="0"/>
            <a:ext cx="4916488" cy="6858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330756" name="Picture 3">
            <a:extLst>
              <a:ext uri="{FF2B5EF4-FFF2-40B4-BE49-F238E27FC236}">
                <a16:creationId xmlns:a16="http://schemas.microsoft.com/office/drawing/2014/main" id="{520D06F1-D336-4754-F226-11D48F0425A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451475" y="220663"/>
            <a:ext cx="3565525" cy="64071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cSld>
  <p:clrMapOvr>
    <a:masterClrMapping/>
  </p:clrMapOvr>
  <p:transition/>
</p:sld>
</file>

<file path=ppt/slides/slide1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1778" name="Slide Number Placeholder 3">
            <a:extLst>
              <a:ext uri="{FF2B5EF4-FFF2-40B4-BE49-F238E27FC236}">
                <a16:creationId xmlns:a16="http://schemas.microsoft.com/office/drawing/2014/main" id="{1E67AFF5-D1F0-92FE-DF9A-84899633E5CA}"/>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72E5A3FF-3457-4EDF-A6CE-4123542CAA44}" type="slidenum">
              <a:rPr lang="en-US" altLang="en-US" sz="1400"/>
              <a:pPr>
                <a:spcBef>
                  <a:spcPct val="0"/>
                </a:spcBef>
                <a:buFontTx/>
                <a:buNone/>
              </a:pPr>
              <a:t>173</a:t>
            </a:fld>
            <a:endParaRPr lang="en-US" altLang="en-US" sz="1400"/>
          </a:p>
        </p:txBody>
      </p:sp>
      <p:pic>
        <p:nvPicPr>
          <p:cNvPr id="331779" name="Picture 2" descr="Bones_Whole_Skeleton_1">
            <a:extLst>
              <a:ext uri="{FF2B5EF4-FFF2-40B4-BE49-F238E27FC236}">
                <a16:creationId xmlns:a16="http://schemas.microsoft.com/office/drawing/2014/main" id="{E3669BD7-6A9F-6F45-79E7-6DE7D767C36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p:sld>
</file>

<file path=ppt/slides/slide1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3826" name="Slide Number Placeholder 3">
            <a:extLst>
              <a:ext uri="{FF2B5EF4-FFF2-40B4-BE49-F238E27FC236}">
                <a16:creationId xmlns:a16="http://schemas.microsoft.com/office/drawing/2014/main" id="{7121957B-4E30-3C51-DFD9-9D166E350DFB}"/>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4379C348-D04F-4436-8FEC-DD595C8DFAC9}" type="slidenum">
              <a:rPr lang="en-US" altLang="en-US" sz="1400"/>
              <a:pPr>
                <a:spcBef>
                  <a:spcPct val="0"/>
                </a:spcBef>
                <a:buFontTx/>
                <a:buNone/>
              </a:pPr>
              <a:t>174</a:t>
            </a:fld>
            <a:endParaRPr lang="en-US" altLang="en-US" sz="1400"/>
          </a:p>
        </p:txBody>
      </p:sp>
      <p:sp>
        <p:nvSpPr>
          <p:cNvPr id="333827" name="Text Box 2">
            <a:extLst>
              <a:ext uri="{FF2B5EF4-FFF2-40B4-BE49-F238E27FC236}">
                <a16:creationId xmlns:a16="http://schemas.microsoft.com/office/drawing/2014/main" id="{866FFC99-3640-020F-5D34-AB6ED5BD8B14}"/>
              </a:ext>
            </a:extLst>
          </p:cNvPr>
          <p:cNvSpPr txBox="1">
            <a:spLocks noChangeArrowheads="1"/>
          </p:cNvSpPr>
          <p:nvPr/>
        </p:nvSpPr>
        <p:spPr bwMode="auto">
          <a:xfrm>
            <a:off x="457200" y="307975"/>
            <a:ext cx="8458200" cy="34258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nSpc>
                <a:spcPct val="95000"/>
              </a:lnSpc>
              <a:spcBef>
                <a:spcPct val="0"/>
              </a:spcBef>
              <a:buFontTx/>
              <a:buNone/>
            </a:pPr>
            <a:r>
              <a:rPr lang="en-US" altLang="en-US" sz="4600" b="1">
                <a:solidFill>
                  <a:srgbClr val="0000FF"/>
                </a:solidFill>
                <a:latin typeface="Arial" panose="020B0604020202020204" pitchFamily="34" charset="0"/>
              </a:rPr>
              <a:t>No difference in hindlimb length or</a:t>
            </a:r>
            <a:br>
              <a:rPr lang="en-US" altLang="en-US" sz="4600" b="1">
                <a:solidFill>
                  <a:srgbClr val="0000FF"/>
                </a:solidFill>
                <a:latin typeface="Arial" panose="020B0604020202020204" pitchFamily="34" charset="0"/>
              </a:rPr>
            </a:br>
            <a:r>
              <a:rPr lang="en-US" altLang="en-US" sz="4600" b="1">
                <a:solidFill>
                  <a:srgbClr val="0000FF"/>
                </a:solidFill>
                <a:latin typeface="Arial" panose="020B0604020202020204" pitchFamily="34" charset="0"/>
              </a:rPr>
              <a:t>metatrarsal/</a:t>
            </a:r>
            <a:br>
              <a:rPr lang="en-US" altLang="en-US" sz="4600" b="1">
                <a:solidFill>
                  <a:srgbClr val="0000FF"/>
                </a:solidFill>
                <a:latin typeface="Arial" panose="020B0604020202020204" pitchFamily="34" charset="0"/>
              </a:rPr>
            </a:br>
            <a:r>
              <a:rPr lang="en-US" altLang="en-US" sz="4600" b="1">
                <a:solidFill>
                  <a:srgbClr val="0000FF"/>
                </a:solidFill>
                <a:latin typeface="Arial" panose="020B0604020202020204" pitchFamily="34" charset="0"/>
              </a:rPr>
              <a:t>femur ratio,</a:t>
            </a:r>
            <a:br>
              <a:rPr lang="en-US" altLang="en-US" sz="4600" b="1">
                <a:solidFill>
                  <a:srgbClr val="0000FF"/>
                </a:solidFill>
                <a:latin typeface="Arial" panose="020B0604020202020204" pitchFamily="34" charset="0"/>
              </a:rPr>
            </a:br>
            <a:r>
              <a:rPr lang="en-US" altLang="en-US" sz="4600" b="1">
                <a:solidFill>
                  <a:srgbClr val="0000FF"/>
                </a:solidFill>
                <a:latin typeface="Arial" panose="020B0604020202020204" pitchFamily="34" charset="0"/>
              </a:rPr>
              <a:t>but ...</a:t>
            </a:r>
            <a:endParaRPr lang="en-US" altLang="en-US" sz="4600" b="1">
              <a:solidFill>
                <a:srgbClr val="FF0000"/>
              </a:solidFill>
              <a:latin typeface="Arial" panose="020B0604020202020204" pitchFamily="34" charset="0"/>
            </a:endParaRPr>
          </a:p>
        </p:txBody>
      </p:sp>
      <p:pic>
        <p:nvPicPr>
          <p:cNvPr id="333828" name="Picture 3" descr="MTF_Hildebrand1982_Q70">
            <a:extLst>
              <a:ext uri="{FF2B5EF4-FFF2-40B4-BE49-F238E27FC236}">
                <a16:creationId xmlns:a16="http://schemas.microsoft.com/office/drawing/2014/main" id="{E7C9238F-7990-311E-FC09-CC206A77EFA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191000" y="990600"/>
            <a:ext cx="4321175" cy="5526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33829" name="Text Box 4">
            <a:extLst>
              <a:ext uri="{FF2B5EF4-FFF2-40B4-BE49-F238E27FC236}">
                <a16:creationId xmlns:a16="http://schemas.microsoft.com/office/drawing/2014/main" id="{ABC945C2-3BDE-BBF8-3945-EB4AC8E9A88B}"/>
              </a:ext>
            </a:extLst>
          </p:cNvPr>
          <p:cNvSpPr txBox="1">
            <a:spLocks noChangeArrowheads="1"/>
          </p:cNvSpPr>
          <p:nvPr/>
        </p:nvSpPr>
        <p:spPr bwMode="auto">
          <a:xfrm>
            <a:off x="4572000" y="5853113"/>
            <a:ext cx="4114800" cy="1004887"/>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endParaRPr lang="en-US" altLang="en-US" sz="2400"/>
          </a:p>
          <a:p>
            <a:pPr>
              <a:spcBef>
                <a:spcPct val="50000"/>
              </a:spcBef>
              <a:buFontTx/>
              <a:buNone/>
            </a:pPr>
            <a:r>
              <a:rPr lang="en-US" altLang="en-US" sz="2400"/>
              <a:t>  </a:t>
            </a:r>
          </a:p>
        </p:txBody>
      </p:sp>
      <p:sp>
        <p:nvSpPr>
          <p:cNvPr id="333830" name="Text Box 5">
            <a:extLst>
              <a:ext uri="{FF2B5EF4-FFF2-40B4-BE49-F238E27FC236}">
                <a16:creationId xmlns:a16="http://schemas.microsoft.com/office/drawing/2014/main" id="{615F49E4-AFE3-52BF-3E71-965145F6A9B2}"/>
              </a:ext>
            </a:extLst>
          </p:cNvPr>
          <p:cNvSpPr txBox="1">
            <a:spLocks noChangeArrowheads="1"/>
          </p:cNvSpPr>
          <p:nvPr/>
        </p:nvSpPr>
        <p:spPr bwMode="auto">
          <a:xfrm>
            <a:off x="457200" y="4460875"/>
            <a:ext cx="8534400" cy="2092325"/>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nSpc>
                <a:spcPct val="95000"/>
              </a:lnSpc>
              <a:spcBef>
                <a:spcPct val="0"/>
              </a:spcBef>
              <a:buFontTx/>
              <a:buNone/>
            </a:pPr>
            <a:r>
              <a:rPr lang="en-US" altLang="en-US" sz="4600" b="1">
                <a:solidFill>
                  <a:srgbClr val="FF0000"/>
                </a:solidFill>
                <a:latin typeface="Arial" panose="020B0604020202020204" pitchFamily="34" charset="0"/>
              </a:rPr>
              <a:t>mice from</a:t>
            </a:r>
            <a:br>
              <a:rPr lang="en-US" altLang="en-US" sz="4600" b="1">
                <a:solidFill>
                  <a:srgbClr val="FF0000"/>
                </a:solidFill>
                <a:latin typeface="Arial" panose="020B0604020202020204" pitchFamily="34" charset="0"/>
              </a:rPr>
            </a:br>
            <a:r>
              <a:rPr lang="en-US" altLang="en-US" sz="4600" b="1">
                <a:solidFill>
                  <a:srgbClr val="FF0000"/>
                </a:solidFill>
                <a:latin typeface="Arial" panose="020B0604020202020204" pitchFamily="34" charset="0"/>
              </a:rPr>
              <a:t>selected lines have</a:t>
            </a:r>
            <a:br>
              <a:rPr lang="en-US" altLang="en-US" sz="4600" b="1">
                <a:solidFill>
                  <a:srgbClr val="FF0000"/>
                </a:solidFill>
                <a:latin typeface="Arial" panose="020B0604020202020204" pitchFamily="34" charset="0"/>
              </a:rPr>
            </a:br>
            <a:r>
              <a:rPr lang="en-US" altLang="en-US" sz="4600" b="1">
                <a:solidFill>
                  <a:srgbClr val="FF0000"/>
                </a:solidFill>
                <a:latin typeface="Arial" panose="020B0604020202020204" pitchFamily="34" charset="0"/>
              </a:rPr>
              <a:t>more symmetrical hindlimbs</a:t>
            </a:r>
          </a:p>
        </p:txBody>
      </p:sp>
    </p:spTree>
  </p:cSld>
  <p:clrMapOvr>
    <a:masterClrMapping/>
  </p:clrMapOvr>
  <p:transition/>
</p:sld>
</file>

<file path=ppt/slides/slide1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5874" name="Slide Number Placeholder 3">
            <a:extLst>
              <a:ext uri="{FF2B5EF4-FFF2-40B4-BE49-F238E27FC236}">
                <a16:creationId xmlns:a16="http://schemas.microsoft.com/office/drawing/2014/main" id="{633B070B-CE8D-F263-02A8-548BAF381C23}"/>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DC312504-4ECC-4F08-AFB0-94AF6DAFBBD5}" type="slidenum">
              <a:rPr lang="en-US" altLang="en-US" sz="1400"/>
              <a:pPr>
                <a:spcBef>
                  <a:spcPct val="0"/>
                </a:spcBef>
                <a:buFontTx/>
                <a:buNone/>
              </a:pPr>
              <a:t>175</a:t>
            </a:fld>
            <a:endParaRPr lang="en-US" altLang="en-US" sz="1400"/>
          </a:p>
        </p:txBody>
      </p:sp>
      <p:pic>
        <p:nvPicPr>
          <p:cNvPr id="335875" name="Picture 2" descr="12LEGDIF">
            <a:extLst>
              <a:ext uri="{FF2B5EF4-FFF2-40B4-BE49-F238E27FC236}">
                <a16:creationId xmlns:a16="http://schemas.microsoft.com/office/drawing/2014/main" id="{5E138173-21A8-7125-75CA-234AFB9BBA7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73050" y="228600"/>
            <a:ext cx="8458200" cy="6343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35876" name="Text Box 3">
            <a:extLst>
              <a:ext uri="{FF2B5EF4-FFF2-40B4-BE49-F238E27FC236}">
                <a16:creationId xmlns:a16="http://schemas.microsoft.com/office/drawing/2014/main" id="{B5B45D6A-4537-10EF-741A-79FEEAD025DA}"/>
              </a:ext>
            </a:extLst>
          </p:cNvPr>
          <p:cNvSpPr txBox="1">
            <a:spLocks noChangeArrowheads="1"/>
          </p:cNvSpPr>
          <p:nvPr/>
        </p:nvSpPr>
        <p:spPr bwMode="auto">
          <a:xfrm>
            <a:off x="0" y="6324600"/>
            <a:ext cx="2590800" cy="457200"/>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endParaRPr lang="en-US" altLang="en-US" sz="2400"/>
          </a:p>
        </p:txBody>
      </p:sp>
    </p:spTree>
  </p:cSld>
  <p:clrMapOvr>
    <a:masterClrMapping/>
  </p:clrMapOvr>
  <p:transition/>
</p:sld>
</file>

<file path=ppt/slides/slide1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7922" name="Slide Number Placeholder 3">
            <a:extLst>
              <a:ext uri="{FF2B5EF4-FFF2-40B4-BE49-F238E27FC236}">
                <a16:creationId xmlns:a16="http://schemas.microsoft.com/office/drawing/2014/main" id="{F3414461-8036-14C8-CF6A-2DBD947B9690}"/>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B5D6B48B-461E-47CE-98E3-7F393AAAAC0D}" type="slidenum">
              <a:rPr lang="en-US" altLang="en-US" sz="1400"/>
              <a:pPr>
                <a:spcBef>
                  <a:spcPct val="0"/>
                </a:spcBef>
                <a:buFontTx/>
                <a:buNone/>
              </a:pPr>
              <a:t>176</a:t>
            </a:fld>
            <a:endParaRPr lang="en-US" altLang="en-US" sz="1400"/>
          </a:p>
        </p:txBody>
      </p:sp>
      <p:sp>
        <p:nvSpPr>
          <p:cNvPr id="2191362" name="Text Box 2">
            <a:extLst>
              <a:ext uri="{FF2B5EF4-FFF2-40B4-BE49-F238E27FC236}">
                <a16:creationId xmlns:a16="http://schemas.microsoft.com/office/drawing/2014/main" id="{B8549923-6463-6ECA-8DF9-6C862AF6DC80}"/>
              </a:ext>
            </a:extLst>
          </p:cNvPr>
          <p:cNvSpPr txBox="1">
            <a:spLocks noChangeArrowheads="1"/>
          </p:cNvSpPr>
          <p:nvPr/>
        </p:nvSpPr>
        <p:spPr bwMode="auto">
          <a:xfrm>
            <a:off x="381000" y="381000"/>
            <a:ext cx="8839200" cy="32607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nSpc>
                <a:spcPct val="95000"/>
              </a:lnSpc>
              <a:defRPr/>
            </a:pPr>
            <a:r>
              <a:rPr lang="en-US" altLang="en-US" sz="4200" b="1">
                <a:solidFill>
                  <a:srgbClr val="0000FF"/>
                </a:solidFill>
                <a:effectLst>
                  <a:outerShdw blurRad="38100" dist="38100" dir="2700000" algn="tl">
                    <a:srgbClr val="C0C0C0"/>
                  </a:outerShdw>
                </a:effectLst>
                <a:latin typeface="Arial" panose="020B0604020202020204" pitchFamily="34" charset="0"/>
              </a:rPr>
              <a:t>Insulin-</a:t>
            </a:r>
            <a:r>
              <a:rPr lang="en-US" altLang="en-US" sz="1000" b="1">
                <a:solidFill>
                  <a:srgbClr val="0000FF"/>
                </a:solidFill>
                <a:effectLst>
                  <a:outerShdw blurRad="38100" dist="38100" dir="2700000" algn="tl">
                    <a:srgbClr val="C0C0C0"/>
                  </a:outerShdw>
                </a:effectLst>
                <a:latin typeface="Arial" panose="020B0604020202020204" pitchFamily="34" charset="0"/>
              </a:rPr>
              <a:t> </a:t>
            </a:r>
            <a:r>
              <a:rPr lang="en-US" altLang="en-US" sz="4200" b="1">
                <a:solidFill>
                  <a:srgbClr val="0000FF"/>
                </a:solidFill>
                <a:effectLst>
                  <a:outerShdw blurRad="38100" dist="38100" dir="2700000" algn="tl">
                    <a:srgbClr val="C0C0C0"/>
                  </a:outerShdw>
                </a:effectLst>
                <a:latin typeface="Arial" panose="020B0604020202020204" pitchFamily="34" charset="0"/>
              </a:rPr>
              <a:t>stimulated Glucose Uptake of Isolated Muscles:</a:t>
            </a:r>
          </a:p>
          <a:p>
            <a:pPr>
              <a:lnSpc>
                <a:spcPct val="95000"/>
              </a:lnSpc>
              <a:spcBef>
                <a:spcPct val="20000"/>
              </a:spcBef>
              <a:defRPr/>
            </a:pPr>
            <a:r>
              <a:rPr lang="en-US" altLang="en-US" sz="4200" b="1">
                <a:solidFill>
                  <a:srgbClr val="FF0000"/>
                </a:solidFill>
                <a:effectLst>
                  <a:outerShdw blurRad="38100" dist="38100" dir="2700000" algn="tl">
                    <a:srgbClr val="C0C0C0"/>
                  </a:outerShdw>
                </a:effectLst>
                <a:latin typeface="Arial" panose="020B0604020202020204" pitchFamily="34" charset="0"/>
              </a:rPr>
              <a:t>  Higher in Selected Lines for</a:t>
            </a:r>
            <a:br>
              <a:rPr lang="en-US" altLang="en-US" sz="4200" b="1">
                <a:solidFill>
                  <a:srgbClr val="FF0000"/>
                </a:solidFill>
                <a:effectLst>
                  <a:outerShdw blurRad="38100" dist="38100" dir="2700000" algn="tl">
                    <a:srgbClr val="C0C0C0"/>
                  </a:outerShdw>
                </a:effectLst>
                <a:latin typeface="Arial" panose="020B0604020202020204" pitchFamily="34" charset="0"/>
              </a:rPr>
            </a:br>
            <a:r>
              <a:rPr lang="en-US" altLang="en-US" sz="4200" b="1">
                <a:solidFill>
                  <a:srgbClr val="FF0000"/>
                </a:solidFill>
                <a:effectLst>
                  <a:outerShdw blurRad="38100" dist="38100" dir="2700000" algn="tl">
                    <a:srgbClr val="C0C0C0"/>
                  </a:outerShdw>
                </a:effectLst>
                <a:latin typeface="Arial" panose="020B0604020202020204" pitchFamily="34" charset="0"/>
              </a:rPr>
              <a:t>  </a:t>
            </a:r>
            <a:r>
              <a:rPr lang="en-US" altLang="en-US" sz="4200" b="1">
                <a:solidFill>
                  <a:srgbClr val="FF0000"/>
                </a:solidFill>
                <a:latin typeface="Arial" panose="020B0604020202020204" pitchFamily="34" charset="0"/>
              </a:rPr>
              <a:t>extensor digitorum longus,</a:t>
            </a:r>
            <a:br>
              <a:rPr lang="en-US" altLang="en-US" sz="4200" b="1">
                <a:solidFill>
                  <a:srgbClr val="FF0000"/>
                </a:solidFill>
                <a:latin typeface="Arial" panose="020B0604020202020204" pitchFamily="34" charset="0"/>
              </a:rPr>
            </a:br>
            <a:r>
              <a:rPr lang="en-US" altLang="en-US" sz="4200" b="1">
                <a:solidFill>
                  <a:srgbClr val="FF0000"/>
                </a:solidFill>
                <a:latin typeface="Arial" panose="020B0604020202020204" pitchFamily="34" charset="0"/>
              </a:rPr>
              <a:t>  but not soleus or epitrochlearis</a:t>
            </a:r>
            <a:endParaRPr lang="en-US" altLang="en-US" sz="4200" b="1">
              <a:latin typeface="Arial" panose="020B0604020202020204" pitchFamily="34" charset="0"/>
            </a:endParaRPr>
          </a:p>
        </p:txBody>
      </p:sp>
      <p:pic>
        <p:nvPicPr>
          <p:cNvPr id="337924" name="Picture 3" descr="Muscle_spiralnotebook">
            <a:extLst>
              <a:ext uri="{FF2B5EF4-FFF2-40B4-BE49-F238E27FC236}">
                <a16:creationId xmlns:a16="http://schemas.microsoft.com/office/drawing/2014/main" id="{FD1F241A-3B05-1514-82EC-94F82F00B9A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172200" y="4038600"/>
            <a:ext cx="1866900" cy="1905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37925" name="Text Box 4">
            <a:extLst>
              <a:ext uri="{FF2B5EF4-FFF2-40B4-BE49-F238E27FC236}">
                <a16:creationId xmlns:a16="http://schemas.microsoft.com/office/drawing/2014/main" id="{7F86582C-8AE2-413B-AC3A-11CDD988A929}"/>
              </a:ext>
            </a:extLst>
          </p:cNvPr>
          <p:cNvSpPr txBox="1">
            <a:spLocks noChangeArrowheads="1"/>
          </p:cNvSpPr>
          <p:nvPr/>
        </p:nvSpPr>
        <p:spPr bwMode="auto">
          <a:xfrm>
            <a:off x="381000" y="4233863"/>
            <a:ext cx="5486400" cy="17399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1800" b="1">
                <a:solidFill>
                  <a:srgbClr val="0000FF"/>
                </a:solidFill>
                <a:latin typeface="Arial" panose="020B0604020202020204" pitchFamily="34" charset="0"/>
              </a:rPr>
              <a:t>Gen. 17 Males: </a:t>
            </a:r>
            <a:r>
              <a:rPr lang="en-US" altLang="en-US" sz="1800" b="1">
                <a:latin typeface="Arial" panose="020B0604020202020204" pitchFamily="34" charset="0"/>
              </a:rPr>
              <a:t> Dumke, C. L., J. S. Rhodes, T. Garland, Jr., E. Maslowski, J. G. Swallow, A. C. Wetter, and G. D. Cartee.  2001. Genetic selection of mice for high voluntary wheel-running: effect on skeletal muscle glucose uptake. </a:t>
            </a:r>
            <a:r>
              <a:rPr lang="en-US" altLang="en-US" sz="1800" b="1" i="1">
                <a:latin typeface="Arial" panose="020B0604020202020204" pitchFamily="34" charset="0"/>
              </a:rPr>
              <a:t>J. Applied Physiology</a:t>
            </a:r>
            <a:r>
              <a:rPr lang="en-US" altLang="en-US" sz="1800" b="1">
                <a:latin typeface="Arial" panose="020B0604020202020204" pitchFamily="34" charset="0"/>
              </a:rPr>
              <a:t> 91:1289-1297.</a:t>
            </a:r>
          </a:p>
        </p:txBody>
      </p:sp>
    </p:spTree>
  </p:cSld>
  <p:clrMapOvr>
    <a:masterClrMapping/>
  </p:clrMapOvr>
  <p:transition/>
</p:sld>
</file>

<file path=ppt/slides/slide1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9970" name="Slide Number Placeholder 3">
            <a:extLst>
              <a:ext uri="{FF2B5EF4-FFF2-40B4-BE49-F238E27FC236}">
                <a16:creationId xmlns:a16="http://schemas.microsoft.com/office/drawing/2014/main" id="{1ACFD0AD-13BD-9B78-9D83-968CE926DA12}"/>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7702E94A-8808-4B79-9E7B-53EB4C84CFB0}" type="slidenum">
              <a:rPr lang="en-US" altLang="en-US" sz="1400"/>
              <a:pPr>
                <a:spcBef>
                  <a:spcPct val="0"/>
                </a:spcBef>
                <a:buFontTx/>
                <a:buNone/>
              </a:pPr>
              <a:t>177</a:t>
            </a:fld>
            <a:endParaRPr lang="en-US" altLang="en-US" sz="1400"/>
          </a:p>
        </p:txBody>
      </p:sp>
      <p:sp>
        <p:nvSpPr>
          <p:cNvPr id="339971" name="Text Box 2">
            <a:extLst>
              <a:ext uri="{FF2B5EF4-FFF2-40B4-BE49-F238E27FC236}">
                <a16:creationId xmlns:a16="http://schemas.microsoft.com/office/drawing/2014/main" id="{BE6627B3-10FF-D84D-3279-C946A73DC658}"/>
              </a:ext>
            </a:extLst>
          </p:cNvPr>
          <p:cNvSpPr txBox="1">
            <a:spLocks noChangeArrowheads="1"/>
          </p:cNvSpPr>
          <p:nvPr/>
        </p:nvSpPr>
        <p:spPr bwMode="auto">
          <a:xfrm>
            <a:off x="838200" y="457200"/>
            <a:ext cx="7696200" cy="55784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6000" b="1">
                <a:solidFill>
                  <a:srgbClr val="FF0000"/>
                </a:solidFill>
                <a:latin typeface="Arial" panose="020B0604020202020204" pitchFamily="34" charset="0"/>
              </a:rPr>
              <a:t>Hypothesis:</a:t>
            </a:r>
            <a:endParaRPr lang="en-US" altLang="en-US" sz="5000" b="1">
              <a:latin typeface="Arial" panose="020B0604020202020204" pitchFamily="34" charset="0"/>
            </a:endParaRPr>
          </a:p>
          <a:p>
            <a:pPr>
              <a:spcBef>
                <a:spcPct val="50000"/>
              </a:spcBef>
              <a:spcAft>
                <a:spcPct val="50000"/>
              </a:spcAft>
              <a:buFontTx/>
              <a:buNone/>
            </a:pPr>
            <a:r>
              <a:rPr lang="en-US" altLang="en-US" sz="5000" b="1">
                <a:latin typeface="Arial" panose="020B0604020202020204" pitchFamily="34" charset="0"/>
              </a:rPr>
              <a:t>All selected lines will adopt the same "solution" to the selective "problem."</a:t>
            </a:r>
          </a:p>
          <a:p>
            <a:pPr>
              <a:spcBef>
                <a:spcPct val="0"/>
              </a:spcBef>
              <a:buFontTx/>
              <a:buNone/>
            </a:pPr>
            <a:r>
              <a:rPr lang="en-US" altLang="en-US" sz="5000" b="1">
                <a:latin typeface="Arial" panose="020B0604020202020204" pitchFamily="34" charset="0"/>
              </a:rPr>
              <a:t>		    (optimality idea)</a:t>
            </a:r>
            <a:endParaRPr lang="en-US" altLang="en-US" sz="2400">
              <a:latin typeface="Arial" panose="020B0604020202020204" pitchFamily="34" charset="0"/>
            </a:endParaRPr>
          </a:p>
        </p:txBody>
      </p:sp>
    </p:spTree>
  </p:cSld>
  <p:clrMapOvr>
    <a:masterClrMapping/>
  </p:clrMapOvr>
  <p:transition/>
</p:sld>
</file>

<file path=ppt/slides/slide1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2018" name="Slide Number Placeholder 3">
            <a:extLst>
              <a:ext uri="{FF2B5EF4-FFF2-40B4-BE49-F238E27FC236}">
                <a16:creationId xmlns:a16="http://schemas.microsoft.com/office/drawing/2014/main" id="{312208F4-D6E4-8B22-D7BF-8CEED09D4B21}"/>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F8B8E825-5CFC-409E-9FED-5BFE26E30696}" type="slidenum">
              <a:rPr lang="en-US" altLang="en-US" sz="1400"/>
              <a:pPr>
                <a:spcBef>
                  <a:spcPct val="0"/>
                </a:spcBef>
                <a:buFontTx/>
                <a:buNone/>
              </a:pPr>
              <a:t>178</a:t>
            </a:fld>
            <a:endParaRPr lang="en-US" altLang="en-US" sz="1400"/>
          </a:p>
        </p:txBody>
      </p:sp>
      <p:sp>
        <p:nvSpPr>
          <p:cNvPr id="342019" name="Text Box 2">
            <a:extLst>
              <a:ext uri="{FF2B5EF4-FFF2-40B4-BE49-F238E27FC236}">
                <a16:creationId xmlns:a16="http://schemas.microsoft.com/office/drawing/2014/main" id="{EF0152B3-0A11-DD1B-0537-39301B80117E}"/>
              </a:ext>
            </a:extLst>
          </p:cNvPr>
          <p:cNvSpPr txBox="1">
            <a:spLocks noChangeArrowheads="1"/>
          </p:cNvSpPr>
          <p:nvPr/>
        </p:nvSpPr>
        <p:spPr bwMode="auto">
          <a:xfrm>
            <a:off x="381000" y="381000"/>
            <a:ext cx="8763000" cy="25241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nSpc>
                <a:spcPct val="95000"/>
              </a:lnSpc>
              <a:spcBef>
                <a:spcPct val="0"/>
              </a:spcBef>
              <a:buFontTx/>
              <a:buNone/>
            </a:pPr>
            <a:r>
              <a:rPr lang="en-US" altLang="en-US" sz="4200" b="1">
                <a:solidFill>
                  <a:srgbClr val="FF0000"/>
                </a:solidFill>
                <a:latin typeface="Arial" panose="020B0604020202020204" pitchFamily="34" charset="0"/>
              </a:rPr>
              <a:t>Reject:</a:t>
            </a:r>
            <a:r>
              <a:rPr lang="en-US" altLang="en-US" sz="4200" b="1">
                <a:latin typeface="Arial" panose="020B0604020202020204" pitchFamily="34" charset="0"/>
              </a:rPr>
              <a:t>  replicate lines differ</a:t>
            </a:r>
            <a:br>
              <a:rPr lang="en-US" altLang="en-US" sz="4200" b="1">
                <a:latin typeface="Arial" panose="020B0604020202020204" pitchFamily="34" charset="0"/>
              </a:rPr>
            </a:br>
            <a:r>
              <a:rPr lang="en-US" altLang="en-US" sz="4200" b="1">
                <a:latin typeface="Arial" panose="020B0604020202020204" pitchFamily="34" charset="0"/>
              </a:rPr>
              <a:t>	significantly for many traits,</a:t>
            </a:r>
            <a:br>
              <a:rPr lang="en-US" altLang="en-US" sz="4200" b="1">
                <a:latin typeface="Arial" panose="020B0604020202020204" pitchFamily="34" charset="0"/>
              </a:rPr>
            </a:br>
            <a:r>
              <a:rPr lang="en-US" altLang="en-US" sz="4200" b="1">
                <a:latin typeface="Arial" panose="020B0604020202020204" pitchFamily="34" charset="0"/>
              </a:rPr>
              <a:t>	including wheel running</a:t>
            </a:r>
            <a:br>
              <a:rPr lang="en-US" altLang="en-US" sz="4200" b="1">
                <a:latin typeface="Arial" panose="020B0604020202020204" pitchFamily="34" charset="0"/>
              </a:rPr>
            </a:br>
            <a:r>
              <a:rPr lang="en-US" altLang="en-US" sz="4200" b="1">
                <a:latin typeface="Arial" panose="020B0604020202020204" pitchFamily="34" charset="0"/>
              </a:rPr>
              <a:t>	and its components.</a:t>
            </a:r>
          </a:p>
        </p:txBody>
      </p:sp>
      <p:sp>
        <p:nvSpPr>
          <p:cNvPr id="2195459" name="Text Box 3">
            <a:extLst>
              <a:ext uri="{FF2B5EF4-FFF2-40B4-BE49-F238E27FC236}">
                <a16:creationId xmlns:a16="http://schemas.microsoft.com/office/drawing/2014/main" id="{BF4416E8-8A9A-97B4-F9F7-EEC81374CF74}"/>
              </a:ext>
            </a:extLst>
          </p:cNvPr>
          <p:cNvSpPr txBox="1">
            <a:spLocks noChangeArrowheads="1"/>
          </p:cNvSpPr>
          <p:nvPr/>
        </p:nvSpPr>
        <p:spPr bwMode="auto">
          <a:xfrm>
            <a:off x="381000" y="3040063"/>
            <a:ext cx="8763000" cy="3132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nSpc>
                <a:spcPct val="95000"/>
              </a:lnSpc>
              <a:spcBef>
                <a:spcPct val="40000"/>
              </a:spcBef>
              <a:buFontTx/>
              <a:buNone/>
            </a:pPr>
            <a:r>
              <a:rPr lang="en-US" altLang="en-US" sz="4200" b="1">
                <a:solidFill>
                  <a:srgbClr val="0000FF"/>
                </a:solidFill>
                <a:latin typeface="Arial" panose="020B0604020202020204" pitchFamily="34" charset="0"/>
              </a:rPr>
              <a:t>Line dif</a:t>
            </a:r>
            <a:r>
              <a:rPr lang="en-US" altLang="en-US" sz="600" b="1">
                <a:solidFill>
                  <a:srgbClr val="0000FF"/>
                </a:solidFill>
                <a:latin typeface="Arial" panose="020B0604020202020204" pitchFamily="34" charset="0"/>
              </a:rPr>
              <a:t> </a:t>
            </a:r>
            <a:r>
              <a:rPr lang="en-US" altLang="en-US" sz="4200" b="1">
                <a:solidFill>
                  <a:srgbClr val="0000FF"/>
                </a:solidFill>
                <a:latin typeface="Arial" panose="020B0604020202020204" pitchFamily="34" charset="0"/>
              </a:rPr>
              <a:t>ferences may be from:</a:t>
            </a:r>
            <a:br>
              <a:rPr lang="en-US" altLang="en-US" sz="4200" b="1">
                <a:solidFill>
                  <a:srgbClr val="0000FF"/>
                </a:solidFill>
                <a:latin typeface="Arial" panose="020B0604020202020204" pitchFamily="34" charset="0"/>
              </a:rPr>
            </a:br>
            <a:r>
              <a:rPr lang="en-US" altLang="en-US" sz="4200" b="1">
                <a:solidFill>
                  <a:srgbClr val="0000FF"/>
                </a:solidFill>
                <a:latin typeface="Arial" panose="020B0604020202020204" pitchFamily="34" charset="0"/>
              </a:rPr>
              <a:t>	founder effects,</a:t>
            </a:r>
            <a:br>
              <a:rPr lang="en-US" altLang="en-US" sz="4200" b="1">
                <a:solidFill>
                  <a:srgbClr val="0000FF"/>
                </a:solidFill>
                <a:latin typeface="Arial" panose="020B0604020202020204" pitchFamily="34" charset="0"/>
              </a:rPr>
            </a:br>
            <a:r>
              <a:rPr lang="en-US" altLang="en-US" sz="4200" b="1">
                <a:solidFill>
                  <a:srgbClr val="0000FF"/>
                </a:solidFill>
                <a:latin typeface="Arial" panose="020B0604020202020204" pitchFamily="34" charset="0"/>
              </a:rPr>
              <a:t>	subsequent genetic drift,</a:t>
            </a:r>
            <a:br>
              <a:rPr lang="en-US" altLang="en-US" sz="4200" b="1">
                <a:solidFill>
                  <a:srgbClr val="0000FF"/>
                </a:solidFill>
                <a:latin typeface="Arial" panose="020B0604020202020204" pitchFamily="34" charset="0"/>
              </a:rPr>
            </a:br>
            <a:r>
              <a:rPr lang="en-US" altLang="en-US" sz="4200" b="1">
                <a:solidFill>
                  <a:srgbClr val="0000FF"/>
                </a:solidFill>
                <a:latin typeface="Arial" panose="020B0604020202020204" pitchFamily="34" charset="0"/>
              </a:rPr>
              <a:t>	unique mutations,</a:t>
            </a:r>
            <a:br>
              <a:rPr lang="en-US" altLang="en-US" sz="4200" b="1">
                <a:solidFill>
                  <a:srgbClr val="0000FF"/>
                </a:solidFill>
                <a:latin typeface="Arial" panose="020B0604020202020204" pitchFamily="34" charset="0"/>
              </a:rPr>
            </a:br>
            <a:r>
              <a:rPr lang="en-US" altLang="en-US" sz="4200" b="1">
                <a:solidFill>
                  <a:srgbClr val="0000FF"/>
                </a:solidFill>
                <a:latin typeface="Arial" panose="020B0604020202020204" pitchFamily="34" charset="0"/>
              </a:rPr>
              <a:t>	dif</a:t>
            </a:r>
            <a:r>
              <a:rPr lang="en-US" altLang="en-US" sz="600" b="1">
                <a:solidFill>
                  <a:srgbClr val="0000FF"/>
                </a:solidFill>
                <a:latin typeface="Arial" panose="020B0604020202020204" pitchFamily="34" charset="0"/>
              </a:rPr>
              <a:t> </a:t>
            </a:r>
            <a:r>
              <a:rPr lang="en-US" altLang="en-US" sz="4200" b="1">
                <a:solidFill>
                  <a:srgbClr val="0000FF"/>
                </a:solidFill>
                <a:latin typeface="Arial" panose="020B0604020202020204" pitchFamily="34" charset="0"/>
              </a:rPr>
              <a:t>ferent adaptive responses.</a:t>
            </a: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2195459"/>
                                        </p:tgtEl>
                                        <p:attrNameLst>
                                          <p:attrName>style.visibility</p:attrName>
                                        </p:attrNameLst>
                                      </p:cBhvr>
                                      <p:to>
                                        <p:strVal val="visible"/>
                                      </p:to>
                                    </p:set>
                                    <p:animEffect transition="in" filter="dissolve">
                                      <p:cBhvr>
                                        <p:cTn id="7" dur="500"/>
                                        <p:tgtEl>
                                          <p:spTgt spid="219545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95459" grpId="0" autoUpdateAnimBg="0"/>
    </p:bldLst>
  </p:timing>
</p:sld>
</file>

<file path=ppt/slides/slide1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4066" name="Slide Number Placeholder 3">
            <a:extLst>
              <a:ext uri="{FF2B5EF4-FFF2-40B4-BE49-F238E27FC236}">
                <a16:creationId xmlns:a16="http://schemas.microsoft.com/office/drawing/2014/main" id="{B0F27E66-0E19-E1FA-DA13-5F3C054A21B4}"/>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0B137AE6-5FB9-4477-B5D8-E02A81764F16}" type="slidenum">
              <a:rPr lang="en-US" altLang="en-US" sz="1400"/>
              <a:pPr>
                <a:spcBef>
                  <a:spcPct val="0"/>
                </a:spcBef>
                <a:buFontTx/>
                <a:buNone/>
              </a:pPr>
              <a:t>179</a:t>
            </a:fld>
            <a:endParaRPr lang="en-US" altLang="en-US" sz="1400"/>
          </a:p>
        </p:txBody>
      </p:sp>
      <p:sp>
        <p:nvSpPr>
          <p:cNvPr id="344067" name="Line 2">
            <a:extLst>
              <a:ext uri="{FF2B5EF4-FFF2-40B4-BE49-F238E27FC236}">
                <a16:creationId xmlns:a16="http://schemas.microsoft.com/office/drawing/2014/main" id="{936C3F8A-EC9E-7430-2C1F-799B672AA45C}"/>
              </a:ext>
            </a:extLst>
          </p:cNvPr>
          <p:cNvSpPr>
            <a:spLocks noChangeShapeType="1"/>
          </p:cNvSpPr>
          <p:nvPr/>
        </p:nvSpPr>
        <p:spPr bwMode="auto">
          <a:xfrm>
            <a:off x="228600" y="868363"/>
            <a:ext cx="8683625" cy="0"/>
          </a:xfrm>
          <a:prstGeom prst="line">
            <a:avLst/>
          </a:prstGeom>
          <a:noFill/>
          <a:ln w="50800">
            <a:solidFill>
              <a:schemeClr val="folHlink"/>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258948" name="Text Box 4">
            <a:extLst>
              <a:ext uri="{FF2B5EF4-FFF2-40B4-BE49-F238E27FC236}">
                <a16:creationId xmlns:a16="http://schemas.microsoft.com/office/drawing/2014/main" id="{77C1F5AE-8D41-44AD-15EB-EC187FB46660}"/>
              </a:ext>
            </a:extLst>
          </p:cNvPr>
          <p:cNvSpPr txBox="1">
            <a:spLocks noChangeArrowheads="1"/>
          </p:cNvSpPr>
          <p:nvPr/>
        </p:nvSpPr>
        <p:spPr bwMode="auto">
          <a:xfrm>
            <a:off x="4800600" y="1066800"/>
            <a:ext cx="4038600" cy="39544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nSpc>
                <a:spcPct val="95000"/>
              </a:lnSpc>
              <a:spcBef>
                <a:spcPct val="50000"/>
              </a:spcBef>
              <a:defRPr/>
            </a:pPr>
            <a:r>
              <a:rPr lang="en-US" altLang="en-US" sz="2300" b="1">
                <a:solidFill>
                  <a:schemeClr val="bg1"/>
                </a:solidFill>
                <a:effectDag name="">
                  <a:cont type="tree" name="">
                    <a:effect ref="fillLine"/>
                    <a:outerShdw dist="38100" dir="13500000" algn="br">
                      <a:srgbClr val="FFFFFF"/>
                    </a:outerShdw>
                  </a:cont>
                  <a:cont type="tree" name="">
                    <a:effect ref="fillLine"/>
                    <a:outerShdw dist="38100" dir="2700000" algn="tl">
                      <a:srgbClr val="999999"/>
                    </a:outerShdw>
                  </a:cont>
                  <a:effect ref="fillLine"/>
                </a:effectDag>
                <a:latin typeface="Arial" panose="020B0604020202020204" pitchFamily="34" charset="0"/>
              </a:rPr>
              <a:t>How do organisms work?</a:t>
            </a:r>
          </a:p>
          <a:p>
            <a:pPr>
              <a:lnSpc>
                <a:spcPct val="95000"/>
              </a:lnSpc>
              <a:spcBef>
                <a:spcPct val="50000"/>
              </a:spcBef>
              <a:defRPr/>
            </a:pPr>
            <a:r>
              <a:rPr lang="en-US" altLang="en-US" sz="2300" b="1">
                <a:solidFill>
                  <a:schemeClr val="bg1"/>
                </a:solidFill>
                <a:effectDag name="">
                  <a:cont type="tree" name="">
                    <a:effect ref="fillLine"/>
                    <a:outerShdw dist="38100" dir="13500000" algn="br">
                      <a:srgbClr val="FFFFFF"/>
                    </a:outerShdw>
                  </a:cont>
                  <a:cont type="tree" name="">
                    <a:effect ref="fillLine"/>
                    <a:outerShdw dist="38100" dir="2700000" algn="tl">
                      <a:srgbClr val="999999"/>
                    </a:outerShdw>
                  </a:cont>
                  <a:effect ref="fillLine"/>
                </a:effectDag>
                <a:latin typeface="Arial" panose="020B0604020202020204" pitchFamily="34" charset="0"/>
              </a:rPr>
              <a:t>How can we use "model organisms" to elucidate basic physiological principles?</a:t>
            </a:r>
          </a:p>
          <a:p>
            <a:pPr>
              <a:lnSpc>
                <a:spcPct val="95000"/>
              </a:lnSpc>
              <a:spcBef>
                <a:spcPct val="50000"/>
              </a:spcBef>
              <a:defRPr/>
            </a:pPr>
            <a:r>
              <a:rPr lang="en-US" altLang="en-US" sz="2300" b="1">
                <a:solidFill>
                  <a:schemeClr val="bg1"/>
                </a:solidFill>
                <a:effectDag name="">
                  <a:cont type="tree" name="">
                    <a:effect ref="fillLine"/>
                    <a:outerShdw dist="38100" dir="13500000" algn="br">
                      <a:srgbClr val="FFFFFF"/>
                    </a:outerShdw>
                  </a:cont>
                  <a:cont type="tree" name="">
                    <a:effect ref="fillLine"/>
                    <a:outerShdw dist="38100" dir="2700000" algn="tl">
                      <a:srgbClr val="999999"/>
                    </a:outerShdw>
                  </a:cont>
                  <a:effect ref="fillLine"/>
                </a:effectDag>
                <a:latin typeface="Arial" panose="020B0604020202020204" pitchFamily="34" charset="0"/>
              </a:rPr>
              <a:t>Where is the line between "normal" individual variation and pathology?</a:t>
            </a:r>
          </a:p>
          <a:p>
            <a:pPr>
              <a:lnSpc>
                <a:spcPct val="95000"/>
              </a:lnSpc>
              <a:spcBef>
                <a:spcPct val="50000"/>
              </a:spcBef>
              <a:defRPr/>
            </a:pPr>
            <a:r>
              <a:rPr lang="en-US" altLang="en-US" sz="2300" b="1">
                <a:solidFill>
                  <a:schemeClr val="bg1"/>
                </a:solidFill>
                <a:effectDag name="">
                  <a:cont type="tree" name="">
                    <a:effect ref="fillLine"/>
                    <a:outerShdw dist="38100" dir="13500000" algn="br">
                      <a:srgbClr val="FFFFFF"/>
                    </a:outerShdw>
                  </a:cont>
                  <a:cont type="tree" name="">
                    <a:effect ref="fillLine"/>
                    <a:outerShdw dist="38100" dir="2700000" algn="tl">
                      <a:srgbClr val="999999"/>
                    </a:outerShdw>
                  </a:cont>
                  <a:effect ref="fillLine"/>
                </a:effectDag>
                <a:latin typeface="Arial" panose="020B0604020202020204" pitchFamily="34" charset="0"/>
              </a:rPr>
              <a:t>How do we promote health and cure disease?</a:t>
            </a:r>
          </a:p>
        </p:txBody>
      </p:sp>
      <p:sp>
        <p:nvSpPr>
          <p:cNvPr id="2258949" name="Text Box 5">
            <a:extLst>
              <a:ext uri="{FF2B5EF4-FFF2-40B4-BE49-F238E27FC236}">
                <a16:creationId xmlns:a16="http://schemas.microsoft.com/office/drawing/2014/main" id="{488F2FD0-50CC-E1C1-A027-56F0B8191112}"/>
              </a:ext>
            </a:extLst>
          </p:cNvPr>
          <p:cNvSpPr txBox="1">
            <a:spLocks noChangeArrowheads="1"/>
          </p:cNvSpPr>
          <p:nvPr/>
        </p:nvSpPr>
        <p:spPr bwMode="auto">
          <a:xfrm>
            <a:off x="304800" y="1066800"/>
            <a:ext cx="4343400" cy="41116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nSpc>
                <a:spcPct val="95000"/>
              </a:lnSpc>
              <a:spcBef>
                <a:spcPct val="50000"/>
              </a:spcBef>
              <a:defRPr/>
            </a:pPr>
            <a:r>
              <a:rPr lang="en-US" altLang="en-US" sz="2300" b="1">
                <a:solidFill>
                  <a:schemeClr val="bg1"/>
                </a:solidFill>
                <a:effectDag name="">
                  <a:cont type="tree" name="">
                    <a:effect ref="fillLine"/>
                    <a:outerShdw dist="38100" dir="13500000" algn="br">
                      <a:srgbClr val="FFFFFF"/>
                    </a:outerShdw>
                  </a:cont>
                  <a:cont type="tree" name="">
                    <a:effect ref="fillLine"/>
                    <a:outerShdw dist="38100" dir="2700000" algn="tl">
                      <a:srgbClr val="999999"/>
                    </a:outerShdw>
                  </a:cont>
                  <a:effect ref="fillLine"/>
                </a:effectDag>
                <a:latin typeface="Arial" panose="020B0604020202020204" pitchFamily="34" charset="0"/>
              </a:rPr>
              <a:t>How do populations change over time?</a:t>
            </a:r>
          </a:p>
          <a:p>
            <a:pPr>
              <a:lnSpc>
                <a:spcPct val="95000"/>
              </a:lnSpc>
              <a:spcBef>
                <a:spcPct val="50000"/>
              </a:spcBef>
              <a:defRPr/>
            </a:pPr>
            <a:r>
              <a:rPr lang="en-US" altLang="en-US" sz="2300" b="1">
                <a:solidFill>
                  <a:schemeClr val="bg1"/>
                </a:solidFill>
                <a:effectDag name="">
                  <a:cont type="tree" name="">
                    <a:effect ref="fillLine"/>
                    <a:outerShdw dist="38100" dir="13500000" algn="br">
                      <a:srgbClr val="FFFFFF"/>
                    </a:outerShdw>
                  </a:cont>
                  <a:cont type="tree" name="">
                    <a:effect ref="fillLine"/>
                    <a:outerShdw dist="38100" dir="2700000" algn="tl">
                      <a:srgbClr val="999999"/>
                    </a:outerShdw>
                  </a:cont>
                  <a:effect ref="fillLine"/>
                </a:effectDag>
                <a:latin typeface="Arial" panose="020B0604020202020204" pitchFamily="34" charset="0"/>
              </a:rPr>
              <a:t>How can we use "model organisms" to elucidate basic genetic and evolutionary principles?</a:t>
            </a:r>
          </a:p>
          <a:p>
            <a:pPr>
              <a:lnSpc>
                <a:spcPct val="95000"/>
              </a:lnSpc>
              <a:spcBef>
                <a:spcPct val="50000"/>
              </a:spcBef>
              <a:defRPr/>
            </a:pPr>
            <a:r>
              <a:rPr lang="en-US" altLang="en-US" sz="2300" b="1">
                <a:solidFill>
                  <a:schemeClr val="bg1"/>
                </a:solidFill>
                <a:effectDag name="">
                  <a:cont type="tree" name="">
                    <a:effect ref="fillLine"/>
                    <a:outerShdw dist="38100" dir="13500000" algn="br">
                      <a:srgbClr val="FFFFFF"/>
                    </a:outerShdw>
                  </a:cont>
                  <a:cont type="tree" name="">
                    <a:effect ref="fillLine"/>
                    <a:outerShdw dist="38100" dir="2700000" algn="tl">
                      <a:srgbClr val="999999"/>
                    </a:outerShdw>
                  </a:cont>
                  <a:effect ref="fillLine"/>
                </a:effectDag>
                <a:latin typeface="Arial" panose="020B0604020202020204" pitchFamily="34" charset="0"/>
              </a:rPr>
              <a:t>Relatively how important are natural selection, sexual selection, and random genetic drift in shaping biological diversity?</a:t>
            </a:r>
          </a:p>
        </p:txBody>
      </p:sp>
      <p:sp>
        <p:nvSpPr>
          <p:cNvPr id="2258950" name="Text Box 6">
            <a:extLst>
              <a:ext uri="{FF2B5EF4-FFF2-40B4-BE49-F238E27FC236}">
                <a16:creationId xmlns:a16="http://schemas.microsoft.com/office/drawing/2014/main" id="{C7AF676D-AB0B-DFC0-6945-1D9BC072975E}"/>
              </a:ext>
            </a:extLst>
          </p:cNvPr>
          <p:cNvSpPr txBox="1">
            <a:spLocks noChangeArrowheads="1"/>
          </p:cNvSpPr>
          <p:nvPr/>
        </p:nvSpPr>
        <p:spPr bwMode="auto">
          <a:xfrm>
            <a:off x="1447800" y="5334000"/>
            <a:ext cx="6324600" cy="904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95000"/>
              </a:lnSpc>
              <a:spcBef>
                <a:spcPct val="50000"/>
              </a:spcBef>
              <a:defRPr/>
            </a:pPr>
            <a:r>
              <a:rPr lang="en-US" altLang="en-US" sz="2800" b="1">
                <a:solidFill>
                  <a:schemeClr val="bg1"/>
                </a:solidFill>
                <a:effectDag name="">
                  <a:cont type="tree" name="">
                    <a:effect ref="fillLine"/>
                    <a:outerShdw dist="38100" dir="13500000" algn="br">
                      <a:srgbClr val="FFFFFF"/>
                    </a:outerShdw>
                  </a:cont>
                  <a:cont type="tree" name="">
                    <a:effect ref="fillLine"/>
                    <a:outerShdw dist="38100" dir="2700000" algn="tl">
                      <a:srgbClr val="999999"/>
                    </a:outerShdw>
                  </a:cont>
                  <a:effect ref="fillLine"/>
                </a:effectDag>
                <a:latin typeface="Arial" panose="020B0604020202020204" pitchFamily="34" charset="0"/>
              </a:rPr>
              <a:t>How does the way organisms work influence the way they evolve?</a:t>
            </a:r>
          </a:p>
        </p:txBody>
      </p:sp>
      <p:sp>
        <p:nvSpPr>
          <p:cNvPr id="2258951" name="Text Box 7">
            <a:extLst>
              <a:ext uri="{FF2B5EF4-FFF2-40B4-BE49-F238E27FC236}">
                <a16:creationId xmlns:a16="http://schemas.microsoft.com/office/drawing/2014/main" id="{D7BC7F92-C871-18C2-E079-963FC62B22BC}"/>
              </a:ext>
            </a:extLst>
          </p:cNvPr>
          <p:cNvSpPr txBox="1">
            <a:spLocks noChangeArrowheads="1"/>
          </p:cNvSpPr>
          <p:nvPr/>
        </p:nvSpPr>
        <p:spPr bwMode="auto">
          <a:xfrm>
            <a:off x="87313" y="6562725"/>
            <a:ext cx="2792412" cy="2444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50000"/>
              </a:spcBef>
              <a:defRPr/>
            </a:pPr>
            <a:r>
              <a:rPr lang="en-US" altLang="en-US" sz="1000">
                <a:solidFill>
                  <a:schemeClr val="bg1"/>
                </a:solidFill>
                <a:effectDag name="">
                  <a:cont type="tree" name="">
                    <a:effect ref="fillLine"/>
                    <a:outerShdw dist="38100" dir="13500000" algn="br">
                      <a:srgbClr val="FFFFFF"/>
                    </a:outerShdw>
                  </a:cont>
                  <a:cont type="tree" name="">
                    <a:effect ref="fillLine"/>
                    <a:outerShdw dist="38100" dir="2700000" algn="tl">
                      <a:srgbClr val="999999"/>
                    </a:outerShdw>
                  </a:cont>
                  <a:effect ref="fillLine"/>
                </a:effectDag>
              </a:rPr>
              <a:t>Copyright by Theodore Garland, Jr. May 2007</a:t>
            </a:r>
          </a:p>
        </p:txBody>
      </p:sp>
      <p:sp>
        <p:nvSpPr>
          <p:cNvPr id="344072" name="Text Box 8">
            <a:extLst>
              <a:ext uri="{FF2B5EF4-FFF2-40B4-BE49-F238E27FC236}">
                <a16:creationId xmlns:a16="http://schemas.microsoft.com/office/drawing/2014/main" id="{1F6ADF41-A641-4B63-AE0B-826DD4134B88}"/>
              </a:ext>
            </a:extLst>
          </p:cNvPr>
          <p:cNvSpPr txBox="1">
            <a:spLocks noChangeArrowheads="1"/>
          </p:cNvSpPr>
          <p:nvPr/>
        </p:nvSpPr>
        <p:spPr bwMode="auto">
          <a:xfrm>
            <a:off x="1660525" y="1676400"/>
            <a:ext cx="5495925" cy="3532188"/>
          </a:xfrm>
          <a:prstGeom prst="rect">
            <a:avLst/>
          </a:prstGeom>
          <a:solidFill>
            <a:srgbClr val="EAEAEA"/>
          </a:solidFill>
          <a:ln w="2857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rIns="4572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US" altLang="en-US" b="1">
                <a:latin typeface="Arial" panose="020B0604020202020204" pitchFamily="34" charset="0"/>
              </a:rPr>
              <a:t>We want to understand the pathways and processes of past, present, and future evolutionary change, not just how the modern-day endpoints function or interact ecologically.</a:t>
            </a:r>
          </a:p>
        </p:txBody>
      </p:sp>
      <p:sp>
        <p:nvSpPr>
          <p:cNvPr id="2258953" name="Text Box 9">
            <a:extLst>
              <a:ext uri="{FF2B5EF4-FFF2-40B4-BE49-F238E27FC236}">
                <a16:creationId xmlns:a16="http://schemas.microsoft.com/office/drawing/2014/main" id="{E8B8B838-F0D0-E9EF-B232-EADC286A14FD}"/>
              </a:ext>
            </a:extLst>
          </p:cNvPr>
          <p:cNvSpPr txBox="1">
            <a:spLocks noChangeArrowheads="1"/>
          </p:cNvSpPr>
          <p:nvPr/>
        </p:nvSpPr>
        <p:spPr bwMode="auto">
          <a:xfrm>
            <a:off x="1085850" y="76200"/>
            <a:ext cx="6934200" cy="8223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lnSpc>
                <a:spcPct val="95000"/>
              </a:lnSpc>
              <a:spcAft>
                <a:spcPct val="10000"/>
              </a:spcAft>
              <a:defRPr/>
            </a:pPr>
            <a:r>
              <a:rPr lang="en-US" altLang="en-US" sz="4400" b="1">
                <a:solidFill>
                  <a:srgbClr val="0000FF"/>
                </a:solidFill>
                <a:effectLst>
                  <a:outerShdw blurRad="38100" dist="38100" dir="2700000" algn="tl">
                    <a:srgbClr val="C0C0C0"/>
                  </a:outerShdw>
                </a:effectLst>
                <a:latin typeface="Arial" panose="020B0604020202020204" pitchFamily="34" charset="0"/>
              </a:rPr>
              <a:t>Evolutionary</a:t>
            </a:r>
            <a:r>
              <a:rPr lang="en-US" altLang="en-US" sz="4400" b="1">
                <a:effectLst>
                  <a:outerShdw blurRad="38100" dist="38100" dir="2700000" algn="tl">
                    <a:srgbClr val="C0C0C0"/>
                  </a:outerShdw>
                </a:effectLst>
                <a:latin typeface="Arial" panose="020B0604020202020204" pitchFamily="34" charset="0"/>
              </a:rPr>
              <a:t> </a:t>
            </a:r>
            <a:r>
              <a:rPr lang="en-US" altLang="en-US" sz="4400" b="1">
                <a:solidFill>
                  <a:srgbClr val="FF0000"/>
                </a:solidFill>
                <a:effectLst>
                  <a:outerShdw blurRad="38100" dist="38100" dir="2700000" algn="tl">
                    <a:srgbClr val="C0C0C0"/>
                  </a:outerShdw>
                </a:effectLst>
                <a:latin typeface="Arial" panose="020B0604020202020204" pitchFamily="34" charset="0"/>
              </a:rPr>
              <a:t>Physiology</a:t>
            </a:r>
          </a:p>
        </p:txBody>
      </p:sp>
    </p:spTree>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4450" name="Slide Number Placeholder 3">
            <a:extLst>
              <a:ext uri="{FF2B5EF4-FFF2-40B4-BE49-F238E27FC236}">
                <a16:creationId xmlns:a16="http://schemas.microsoft.com/office/drawing/2014/main" id="{C1D7391D-A260-DD87-4C92-62388C27CEA3}"/>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5E980576-4EFA-43DF-9FBF-8CCA5CC03638}" type="slidenum">
              <a:rPr lang="en-US" altLang="en-US" sz="1400"/>
              <a:pPr>
                <a:spcBef>
                  <a:spcPct val="0"/>
                </a:spcBef>
                <a:buFontTx/>
                <a:buNone/>
              </a:pPr>
              <a:t>18</a:t>
            </a:fld>
            <a:endParaRPr lang="en-US" altLang="en-US" sz="1400" dirty="0"/>
          </a:p>
        </p:txBody>
      </p:sp>
      <p:pic>
        <p:nvPicPr>
          <p:cNvPr id="104451" name="Picture 4" descr="2_MICE_Theodore_Garland">
            <a:extLst>
              <a:ext uri="{FF2B5EF4-FFF2-40B4-BE49-F238E27FC236}">
                <a16:creationId xmlns:a16="http://schemas.microsoft.com/office/drawing/2014/main" id="{2D6D7D80-EB36-1F03-97A9-47F82AB5CE0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57213" y="-14288"/>
            <a:ext cx="10602913" cy="68802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52323" name="Text Box 3">
            <a:extLst>
              <a:ext uri="{FF2B5EF4-FFF2-40B4-BE49-F238E27FC236}">
                <a16:creationId xmlns:a16="http://schemas.microsoft.com/office/drawing/2014/main" id="{AC32466B-C460-90E8-0036-1789BA7BFE71}"/>
              </a:ext>
            </a:extLst>
          </p:cNvPr>
          <p:cNvSpPr txBox="1">
            <a:spLocks noChangeArrowheads="1"/>
          </p:cNvSpPr>
          <p:nvPr/>
        </p:nvSpPr>
        <p:spPr bwMode="auto">
          <a:xfrm>
            <a:off x="0" y="-14288"/>
            <a:ext cx="9144000" cy="2376488"/>
          </a:xfrm>
          <a:prstGeom prst="rect">
            <a:avLst/>
          </a:prstGeom>
          <a:noFill/>
          <a:ln>
            <a:noFill/>
          </a:ln>
          <a:effectLst/>
          <a:extLst>
            <a:ext uri="{909E8E84-426E-40DD-AFC4-6F175D3DCCD1}">
              <a14:hiddenFill xmlns:a14="http://schemas.microsoft.com/office/drawing/2010/main">
                <a:solidFill>
                  <a:srgbClr val="FF9900">
                    <a:alpha val="28000"/>
                  </a:srgbClr>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lnSpc>
                <a:spcPct val="95000"/>
              </a:lnSpc>
              <a:defRPr/>
            </a:pPr>
            <a:r>
              <a:rPr lang="en-US" altLang="en-US" sz="8000" b="1" dirty="0">
                <a:solidFill>
                  <a:srgbClr val="FF0000"/>
                </a:solidFill>
                <a:effectLst>
                  <a:outerShdw blurRad="38100" dist="38100" dir="2700000" algn="tl">
                    <a:srgbClr val="C0C0C0"/>
                  </a:outerShdw>
                </a:effectLst>
                <a:latin typeface="Helvetica" panose="020B0604020202020204" pitchFamily="34" charset="0"/>
              </a:rPr>
              <a:t>        Exercise</a:t>
            </a:r>
            <a:br>
              <a:rPr lang="en-US" altLang="en-US" sz="8000" b="1" dirty="0">
                <a:solidFill>
                  <a:srgbClr val="FF0000"/>
                </a:solidFill>
                <a:effectLst>
                  <a:outerShdw blurRad="38100" dist="38100" dir="2700000" algn="tl">
                    <a:srgbClr val="C0C0C0"/>
                  </a:outerShdw>
                </a:effectLst>
                <a:latin typeface="Helvetica" panose="020B0604020202020204" pitchFamily="34" charset="0"/>
              </a:rPr>
            </a:br>
            <a:r>
              <a:rPr lang="en-US" altLang="en-US" sz="8000" b="1" dirty="0">
                <a:solidFill>
                  <a:srgbClr val="FF0000"/>
                </a:solidFill>
                <a:effectLst>
                  <a:outerShdw blurRad="38100" dist="38100" dir="2700000" algn="tl">
                    <a:srgbClr val="C0C0C0"/>
                  </a:outerShdw>
                </a:effectLst>
                <a:latin typeface="Helvetica" panose="020B0604020202020204" pitchFamily="34" charset="0"/>
              </a:rPr>
              <a:t>     Adaptations?</a:t>
            </a:r>
          </a:p>
        </p:txBody>
      </p:sp>
    </p:spTree>
    <p:extLst>
      <p:ext uri="{BB962C8B-B14F-4D97-AF65-F5344CB8AC3E}">
        <p14:creationId xmlns:p14="http://schemas.microsoft.com/office/powerpoint/2010/main" val="3051154592"/>
      </p:ext>
    </p:extLst>
  </p:cSld>
  <p:clrMapOvr>
    <a:masterClrMapping/>
  </p:clrMapOvr>
</p:sld>
</file>

<file path=ppt/slides/slide1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6114" name="Slide Number Placeholder 3">
            <a:extLst>
              <a:ext uri="{FF2B5EF4-FFF2-40B4-BE49-F238E27FC236}">
                <a16:creationId xmlns:a16="http://schemas.microsoft.com/office/drawing/2014/main" id="{A7DC9637-929B-136A-252C-EA327DB4B27E}"/>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D4E31A1D-A699-411E-9E4E-F92767ECF21F}" type="slidenum">
              <a:rPr lang="en-US" altLang="en-US" sz="1400"/>
              <a:pPr>
                <a:spcBef>
                  <a:spcPct val="0"/>
                </a:spcBef>
                <a:buFontTx/>
                <a:buNone/>
              </a:pPr>
              <a:t>180</a:t>
            </a:fld>
            <a:endParaRPr lang="en-US" altLang="en-US" sz="1400"/>
          </a:p>
        </p:txBody>
      </p:sp>
      <p:pic>
        <p:nvPicPr>
          <p:cNvPr id="346115" name="Picture 2" descr="Darwin4">
            <a:extLst>
              <a:ext uri="{FF2B5EF4-FFF2-40B4-BE49-F238E27FC236}">
                <a16:creationId xmlns:a16="http://schemas.microsoft.com/office/drawing/2014/main" id="{B8DD3F89-7BA9-FF81-AE9F-13D47AF436D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846763" y="2498725"/>
            <a:ext cx="3297237" cy="4359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46116" name="Rectangle 3">
            <a:extLst>
              <a:ext uri="{FF2B5EF4-FFF2-40B4-BE49-F238E27FC236}">
                <a16:creationId xmlns:a16="http://schemas.microsoft.com/office/drawing/2014/main" id="{802E10FC-F1B8-DF19-168D-CAB9353F6126}"/>
              </a:ext>
            </a:extLst>
          </p:cNvPr>
          <p:cNvSpPr>
            <a:spLocks noChangeArrowheads="1"/>
          </p:cNvSpPr>
          <p:nvPr/>
        </p:nvSpPr>
        <p:spPr bwMode="auto">
          <a:xfrm rot="1265516">
            <a:off x="4940300" y="1820863"/>
            <a:ext cx="1622425" cy="3587750"/>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2137092" name="Text Box 4">
            <a:extLst>
              <a:ext uri="{FF2B5EF4-FFF2-40B4-BE49-F238E27FC236}">
                <a16:creationId xmlns:a16="http://schemas.microsoft.com/office/drawing/2014/main" id="{B6B72DAC-2443-1E3E-724F-23DD49696DB1}"/>
              </a:ext>
            </a:extLst>
          </p:cNvPr>
          <p:cNvSpPr txBox="1">
            <a:spLocks noChangeArrowheads="1"/>
          </p:cNvSpPr>
          <p:nvPr/>
        </p:nvSpPr>
        <p:spPr bwMode="auto">
          <a:xfrm>
            <a:off x="319088" y="182563"/>
            <a:ext cx="8593137" cy="64897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r>
              <a:rPr lang="en-US" altLang="en-US" sz="3200" b="1" i="1">
                <a:effectLst>
                  <a:outerShdw blurRad="38100" dist="38100" dir="2700000" algn="tl">
                    <a:srgbClr val="C0C0C0"/>
                  </a:outerShdw>
                </a:effectLst>
                <a:latin typeface="Arial" panose="020B0604020202020204" pitchFamily="34" charset="0"/>
              </a:rPr>
              <a:t>This can be viewed as a </a:t>
            </a:r>
            <a:r>
              <a:rPr lang="en-US" altLang="en-US" sz="3200" b="1" i="1">
                <a:solidFill>
                  <a:srgbClr val="FF0000"/>
                </a:solidFill>
                <a:effectLst>
                  <a:outerShdw blurRad="38100" dist="38100" dir="2700000" algn="tl">
                    <a:srgbClr val="C0C0C0"/>
                  </a:outerShdw>
                </a:effectLst>
                <a:latin typeface="Arial" panose="020B0604020202020204" pitchFamily="34" charset="0"/>
              </a:rPr>
              <a:t>modern</a:t>
            </a:r>
            <a:r>
              <a:rPr lang="en-US" altLang="en-US" sz="3200" b="1" i="1">
                <a:effectLst>
                  <a:outerShdw blurRad="38100" dist="38100" dir="2700000" algn="tl">
                    <a:srgbClr val="C0C0C0"/>
                  </a:outerShdw>
                </a:effectLst>
                <a:latin typeface="Arial" panose="020B0604020202020204" pitchFamily="34" charset="0"/>
              </a:rPr>
              <a:t> </a:t>
            </a:r>
            <a:r>
              <a:rPr lang="en-US" altLang="en-US" sz="3200" b="1" i="1">
                <a:solidFill>
                  <a:srgbClr val="0000FF"/>
                </a:solidFill>
                <a:effectLst>
                  <a:outerShdw blurRad="38100" dist="38100" dir="2700000" algn="tl">
                    <a:srgbClr val="C0C0C0"/>
                  </a:outerShdw>
                </a:effectLst>
                <a:latin typeface="Arial" panose="020B0604020202020204" pitchFamily="34" charset="0"/>
              </a:rPr>
              <a:t>version</a:t>
            </a:r>
            <a:r>
              <a:rPr lang="en-US" altLang="en-US" sz="3200" b="1" i="1">
                <a:effectLst>
                  <a:outerShdw blurRad="38100" dist="38100" dir="2700000" algn="tl">
                    <a:srgbClr val="C0C0C0"/>
                  </a:outerShdw>
                </a:effectLst>
                <a:latin typeface="Arial" panose="020B0604020202020204" pitchFamily="34" charset="0"/>
              </a:rPr>
              <a:t> of:</a:t>
            </a:r>
          </a:p>
          <a:p>
            <a:pPr>
              <a:defRPr/>
            </a:pPr>
            <a:endParaRPr lang="en-US" altLang="en-US" sz="3200" b="1" i="1">
              <a:effectLst>
                <a:outerShdw blurRad="38100" dist="38100" dir="2700000" algn="tl">
                  <a:srgbClr val="C0C0C0"/>
                </a:outerShdw>
              </a:effectLst>
              <a:latin typeface="Arial" panose="020B0604020202020204" pitchFamily="34" charset="0"/>
            </a:endParaRPr>
          </a:p>
          <a:p>
            <a:pPr>
              <a:defRPr/>
            </a:pPr>
            <a:r>
              <a:rPr lang="en-US" altLang="en-US" sz="3000" b="1">
                <a:latin typeface="Arial" panose="020B0604020202020204" pitchFamily="34" charset="0"/>
              </a:rPr>
              <a:t>"The whole organism is so tied together that when slight variations in one par</a:t>
            </a:r>
            <a:r>
              <a:rPr lang="en-US" altLang="en-US" sz="600" b="1">
                <a:latin typeface="Arial" panose="020B0604020202020204" pitchFamily="34" charset="0"/>
              </a:rPr>
              <a:t> </a:t>
            </a:r>
            <a:r>
              <a:rPr lang="en-US" altLang="en-US" sz="3000" b="1">
                <a:latin typeface="Arial" panose="020B0604020202020204" pitchFamily="34" charset="0"/>
              </a:rPr>
              <a:t>t occur, and are accumulated through natural selection, other par</a:t>
            </a:r>
            <a:r>
              <a:rPr lang="en-US" altLang="en-US" sz="600" b="1">
                <a:latin typeface="Arial" panose="020B0604020202020204" pitchFamily="34" charset="0"/>
              </a:rPr>
              <a:t> </a:t>
            </a:r>
            <a:r>
              <a:rPr lang="en-US" altLang="en-US" sz="3000" b="1">
                <a:latin typeface="Arial" panose="020B0604020202020204" pitchFamily="34" charset="0"/>
              </a:rPr>
              <a:t>ts become modified."</a:t>
            </a:r>
          </a:p>
          <a:p>
            <a:pPr>
              <a:defRPr/>
            </a:pPr>
            <a:endParaRPr lang="en-US" altLang="en-US" sz="3000" b="1">
              <a:latin typeface="Arial" panose="020B0604020202020204" pitchFamily="34" charset="0"/>
            </a:endParaRPr>
          </a:p>
          <a:p>
            <a:pPr>
              <a:defRPr/>
            </a:pPr>
            <a:endParaRPr lang="en-US" altLang="en-US" sz="3000">
              <a:latin typeface="Arial" panose="020B0604020202020204" pitchFamily="34" charset="0"/>
            </a:endParaRPr>
          </a:p>
          <a:p>
            <a:pPr>
              <a:defRPr/>
            </a:pPr>
            <a:endParaRPr lang="en-US" altLang="en-US" sz="3000">
              <a:latin typeface="Arial" panose="020B0604020202020204" pitchFamily="34" charset="0"/>
            </a:endParaRPr>
          </a:p>
          <a:p>
            <a:pPr>
              <a:defRPr/>
            </a:pPr>
            <a:endParaRPr lang="en-US" altLang="en-US" sz="3000">
              <a:latin typeface="Arial" panose="020B0604020202020204" pitchFamily="34" charset="0"/>
            </a:endParaRPr>
          </a:p>
          <a:p>
            <a:pPr>
              <a:defRPr/>
            </a:pPr>
            <a:endParaRPr lang="en-US" altLang="en-US" sz="3000">
              <a:latin typeface="Arial" panose="020B0604020202020204" pitchFamily="34" charset="0"/>
            </a:endParaRPr>
          </a:p>
          <a:p>
            <a:pPr>
              <a:defRPr/>
            </a:pPr>
            <a:br>
              <a:rPr lang="en-US" altLang="en-US" sz="2600">
                <a:latin typeface="Arial" panose="020B0604020202020204" pitchFamily="34" charset="0"/>
              </a:rPr>
            </a:br>
            <a:r>
              <a:rPr lang="en-US" altLang="en-US" sz="2600">
                <a:latin typeface="Arial" panose="020B0604020202020204" pitchFamily="34" charset="0"/>
              </a:rPr>
              <a:t>Charles Dar</a:t>
            </a:r>
            <a:r>
              <a:rPr lang="en-US" altLang="en-US" sz="400">
                <a:latin typeface="Arial" panose="020B0604020202020204" pitchFamily="34" charset="0"/>
              </a:rPr>
              <a:t> </a:t>
            </a:r>
            <a:r>
              <a:rPr lang="en-US" altLang="en-US" sz="2600">
                <a:latin typeface="Arial" panose="020B0604020202020204" pitchFamily="34" charset="0"/>
              </a:rPr>
              <a:t>win (1859)</a:t>
            </a:r>
            <a:br>
              <a:rPr lang="en-US" altLang="en-US" sz="2600">
                <a:latin typeface="Arial" panose="020B0604020202020204" pitchFamily="34" charset="0"/>
              </a:rPr>
            </a:br>
            <a:r>
              <a:rPr lang="en-US" altLang="en-US" sz="2600">
                <a:latin typeface="Arial" panose="020B0604020202020204" pitchFamily="34" charset="0"/>
              </a:rPr>
              <a:t>   </a:t>
            </a:r>
            <a:r>
              <a:rPr lang="en-US" altLang="en-US" sz="2600" i="1">
                <a:latin typeface="Arial" panose="020B0604020202020204" pitchFamily="34" charset="0"/>
              </a:rPr>
              <a:t>The Origin of Species</a:t>
            </a:r>
            <a:endParaRPr lang="en-US" altLang="en-US" sz="2600">
              <a:latin typeface="Arial" panose="020B0604020202020204" pitchFamily="34" charset="0"/>
            </a:endParaRPr>
          </a:p>
        </p:txBody>
      </p:sp>
      <p:sp>
        <p:nvSpPr>
          <p:cNvPr id="2137093" name="Text Box 5">
            <a:extLst>
              <a:ext uri="{FF2B5EF4-FFF2-40B4-BE49-F238E27FC236}">
                <a16:creationId xmlns:a16="http://schemas.microsoft.com/office/drawing/2014/main" id="{5BDCD37C-DE72-99DC-EB53-49232B90EE2C}"/>
              </a:ext>
            </a:extLst>
          </p:cNvPr>
          <p:cNvSpPr txBox="1">
            <a:spLocks noChangeArrowheads="1"/>
          </p:cNvSpPr>
          <p:nvPr/>
        </p:nvSpPr>
        <p:spPr bwMode="auto">
          <a:xfrm>
            <a:off x="319088" y="3322638"/>
            <a:ext cx="6515100" cy="10064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50000"/>
              </a:spcBef>
              <a:defRPr/>
            </a:pPr>
            <a:r>
              <a:rPr lang="en-US" altLang="en-US" sz="3000" b="1">
                <a:solidFill>
                  <a:srgbClr val="006600"/>
                </a:solidFill>
                <a:effectLst>
                  <a:outerShdw blurRad="38100" dist="38100" dir="2700000" algn="tl">
                    <a:srgbClr val="C0C0C0"/>
                  </a:outerShdw>
                </a:effectLst>
                <a:latin typeface="Arial" panose="020B0604020202020204" pitchFamily="34" charset="0"/>
              </a:rPr>
              <a:t>"This is a very important subject,</a:t>
            </a:r>
            <a:br>
              <a:rPr lang="en-US" altLang="en-US" sz="3000" b="1">
                <a:solidFill>
                  <a:srgbClr val="006600"/>
                </a:solidFill>
                <a:effectLst>
                  <a:outerShdw blurRad="38100" dist="38100" dir="2700000" algn="tl">
                    <a:srgbClr val="C0C0C0"/>
                  </a:outerShdw>
                </a:effectLst>
                <a:latin typeface="Arial" panose="020B0604020202020204" pitchFamily="34" charset="0"/>
              </a:rPr>
            </a:br>
            <a:r>
              <a:rPr lang="en-US" altLang="en-US" sz="3000" b="1">
                <a:solidFill>
                  <a:srgbClr val="006600"/>
                </a:solidFill>
                <a:effectLst>
                  <a:outerShdw blurRad="38100" dist="38100" dir="2700000" algn="tl">
                    <a:srgbClr val="C0C0C0"/>
                  </a:outerShdw>
                </a:effectLst>
                <a:latin typeface="Arial" panose="020B0604020202020204" pitchFamily="34" charset="0"/>
              </a:rPr>
              <a:t>most imper</a:t>
            </a:r>
            <a:r>
              <a:rPr lang="en-US" altLang="en-US" sz="600" b="1">
                <a:solidFill>
                  <a:srgbClr val="006600"/>
                </a:solidFill>
                <a:effectLst>
                  <a:outerShdw blurRad="38100" dist="38100" dir="2700000" algn="tl">
                    <a:srgbClr val="C0C0C0"/>
                  </a:outerShdw>
                </a:effectLst>
                <a:latin typeface="Arial" panose="020B0604020202020204" pitchFamily="34" charset="0"/>
              </a:rPr>
              <a:t> </a:t>
            </a:r>
            <a:r>
              <a:rPr lang="en-US" altLang="en-US" sz="3000" b="1">
                <a:solidFill>
                  <a:srgbClr val="006600"/>
                </a:solidFill>
                <a:effectLst>
                  <a:outerShdw blurRad="38100" dist="38100" dir="2700000" algn="tl">
                    <a:srgbClr val="C0C0C0"/>
                  </a:outerShdw>
                </a:effectLst>
                <a:latin typeface="Arial" panose="020B0604020202020204" pitchFamily="34" charset="0"/>
              </a:rPr>
              <a:t>fectly understood."</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2137093"/>
                                        </p:tgtEl>
                                        <p:attrNameLst>
                                          <p:attrName>style.visibility</p:attrName>
                                        </p:attrNameLst>
                                      </p:cBhvr>
                                      <p:to>
                                        <p:strVal val="visible"/>
                                      </p:to>
                                    </p:set>
                                    <p:anim calcmode="lin" valueType="num">
                                      <p:cBhvr additive="base">
                                        <p:cTn id="7" dur="500" fill="hold"/>
                                        <p:tgtEl>
                                          <p:spTgt spid="2137093"/>
                                        </p:tgtEl>
                                        <p:attrNameLst>
                                          <p:attrName>ppt_x</p:attrName>
                                        </p:attrNameLst>
                                      </p:cBhvr>
                                      <p:tavLst>
                                        <p:tav tm="0">
                                          <p:val>
                                            <p:strVal val="0-#ppt_w/2"/>
                                          </p:val>
                                        </p:tav>
                                        <p:tav tm="100000">
                                          <p:val>
                                            <p:strVal val="#ppt_x"/>
                                          </p:val>
                                        </p:tav>
                                      </p:tavLst>
                                    </p:anim>
                                    <p:anim calcmode="lin" valueType="num">
                                      <p:cBhvr additive="base">
                                        <p:cTn id="8" dur="500" fill="hold"/>
                                        <p:tgtEl>
                                          <p:spTgt spid="213709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37093" grpId="0"/>
    </p:bldLst>
  </p:timing>
</p:sld>
</file>

<file path=ppt/slides/slide1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8162" name="Slide Number Placeholder 3">
            <a:extLst>
              <a:ext uri="{FF2B5EF4-FFF2-40B4-BE49-F238E27FC236}">
                <a16:creationId xmlns:a16="http://schemas.microsoft.com/office/drawing/2014/main" id="{5BCEF70A-8DD4-7DD7-53F7-0DEF7058E6CD}"/>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CCB7437E-6DBD-40D6-B8AD-1CA3359809D4}" type="slidenum">
              <a:rPr lang="en-US" altLang="en-US" sz="1400"/>
              <a:pPr>
                <a:spcBef>
                  <a:spcPct val="0"/>
                </a:spcBef>
                <a:buFontTx/>
                <a:buNone/>
              </a:pPr>
              <a:t>181</a:t>
            </a:fld>
            <a:endParaRPr lang="en-US" altLang="en-US" sz="1400"/>
          </a:p>
        </p:txBody>
      </p:sp>
      <p:grpSp>
        <p:nvGrpSpPr>
          <p:cNvPr id="348163" name="Group 2">
            <a:extLst>
              <a:ext uri="{FF2B5EF4-FFF2-40B4-BE49-F238E27FC236}">
                <a16:creationId xmlns:a16="http://schemas.microsoft.com/office/drawing/2014/main" id="{FE9F7474-6AF9-DDA6-B523-53A737FE74F2}"/>
              </a:ext>
            </a:extLst>
          </p:cNvPr>
          <p:cNvGrpSpPr>
            <a:grpSpLocks/>
          </p:cNvGrpSpPr>
          <p:nvPr/>
        </p:nvGrpSpPr>
        <p:grpSpPr bwMode="auto">
          <a:xfrm>
            <a:off x="533400" y="1600200"/>
            <a:ext cx="4586288" cy="4876800"/>
            <a:chOff x="336" y="1008"/>
            <a:chExt cx="2889" cy="3072"/>
          </a:xfrm>
        </p:grpSpPr>
        <p:sp>
          <p:nvSpPr>
            <p:cNvPr id="1978371" name="AutoShape 3">
              <a:extLst>
                <a:ext uri="{FF2B5EF4-FFF2-40B4-BE49-F238E27FC236}">
                  <a16:creationId xmlns:a16="http://schemas.microsoft.com/office/drawing/2014/main" id="{AC59D60F-0AFD-6F88-756E-FBD15BBE71A1}"/>
                </a:ext>
              </a:extLst>
            </p:cNvPr>
            <p:cNvSpPr>
              <a:spLocks noChangeArrowheads="1"/>
            </p:cNvSpPr>
            <p:nvPr/>
          </p:nvSpPr>
          <p:spPr bwMode="auto">
            <a:xfrm>
              <a:off x="432" y="3648"/>
              <a:ext cx="816" cy="432"/>
            </a:xfrm>
            <a:prstGeom prst="roundRect">
              <a:avLst>
                <a:gd name="adj" fmla="val 16667"/>
              </a:avLst>
            </a:prstGeom>
            <a:solidFill>
              <a:srgbClr val="0000FF"/>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defRPr/>
              </a:pPr>
              <a:r>
                <a:rPr lang="en-US" altLang="en-US" sz="3000" b="1">
                  <a:effectLst>
                    <a:outerShdw blurRad="38100" dist="38100" dir="2700000" algn="tl">
                      <a:srgbClr val="FFFFFF"/>
                    </a:outerShdw>
                  </a:effectLst>
                  <a:latin typeface="Arial" panose="020B0604020202020204" pitchFamily="34" charset="0"/>
                </a:rPr>
                <a:t>DNA</a:t>
              </a:r>
            </a:p>
          </p:txBody>
        </p:sp>
        <p:sp>
          <p:nvSpPr>
            <p:cNvPr id="348167" name="AutoShape 4">
              <a:extLst>
                <a:ext uri="{FF2B5EF4-FFF2-40B4-BE49-F238E27FC236}">
                  <a16:creationId xmlns:a16="http://schemas.microsoft.com/office/drawing/2014/main" id="{19FC9606-5DD1-DEB5-577B-C607C7C0E7C0}"/>
                </a:ext>
              </a:extLst>
            </p:cNvPr>
            <p:cNvSpPr>
              <a:spLocks noChangeArrowheads="1"/>
            </p:cNvSpPr>
            <p:nvPr/>
          </p:nvSpPr>
          <p:spPr bwMode="auto">
            <a:xfrm>
              <a:off x="1056" y="3360"/>
              <a:ext cx="1680" cy="432"/>
            </a:xfrm>
            <a:prstGeom prst="roundRect">
              <a:avLst>
                <a:gd name="adj" fmla="val 16667"/>
              </a:avLst>
            </a:prstGeom>
            <a:solidFill>
              <a:srgbClr val="3366FF"/>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0"/>
                </a:spcBef>
                <a:buFontTx/>
                <a:buNone/>
              </a:pPr>
              <a:r>
                <a:rPr lang="en-US" altLang="en-US" sz="3000" b="1">
                  <a:latin typeface="Arial" panose="020B0604020202020204" pitchFamily="34" charset="0"/>
                </a:rPr>
                <a:t>Proteins, etc.</a:t>
              </a:r>
            </a:p>
          </p:txBody>
        </p:sp>
        <p:sp>
          <p:nvSpPr>
            <p:cNvPr id="348168" name="AutoShape 5">
              <a:extLst>
                <a:ext uri="{FF2B5EF4-FFF2-40B4-BE49-F238E27FC236}">
                  <a16:creationId xmlns:a16="http://schemas.microsoft.com/office/drawing/2014/main" id="{101674E9-4D6E-CA53-910E-8CBD392B8148}"/>
                </a:ext>
              </a:extLst>
            </p:cNvPr>
            <p:cNvSpPr>
              <a:spLocks noChangeArrowheads="1"/>
            </p:cNvSpPr>
            <p:nvPr/>
          </p:nvSpPr>
          <p:spPr bwMode="auto">
            <a:xfrm>
              <a:off x="336" y="3024"/>
              <a:ext cx="1392" cy="432"/>
            </a:xfrm>
            <a:prstGeom prst="roundRect">
              <a:avLst>
                <a:gd name="adj" fmla="val 16667"/>
              </a:avLst>
            </a:prstGeom>
            <a:solidFill>
              <a:srgbClr val="6666FF"/>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0"/>
                </a:spcBef>
                <a:buFontTx/>
                <a:buNone/>
              </a:pPr>
              <a:r>
                <a:rPr lang="en-US" altLang="en-US" sz="3000" b="1">
                  <a:latin typeface="Arial" panose="020B0604020202020204" pitchFamily="34" charset="0"/>
                </a:rPr>
                <a:t>Organelles</a:t>
              </a:r>
            </a:p>
          </p:txBody>
        </p:sp>
        <p:sp>
          <p:nvSpPr>
            <p:cNvPr id="348169" name="AutoShape 6">
              <a:extLst>
                <a:ext uri="{FF2B5EF4-FFF2-40B4-BE49-F238E27FC236}">
                  <a16:creationId xmlns:a16="http://schemas.microsoft.com/office/drawing/2014/main" id="{F988A24E-A424-EBEF-9929-8ACF96174FE1}"/>
                </a:ext>
              </a:extLst>
            </p:cNvPr>
            <p:cNvSpPr>
              <a:spLocks noChangeArrowheads="1"/>
            </p:cNvSpPr>
            <p:nvPr/>
          </p:nvSpPr>
          <p:spPr bwMode="auto">
            <a:xfrm>
              <a:off x="1584" y="2736"/>
              <a:ext cx="816" cy="432"/>
            </a:xfrm>
            <a:prstGeom prst="roundRect">
              <a:avLst>
                <a:gd name="adj" fmla="val 16667"/>
              </a:avLst>
            </a:prstGeom>
            <a:solidFill>
              <a:srgbClr val="9966FF"/>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0"/>
                </a:spcBef>
                <a:buFontTx/>
                <a:buNone/>
              </a:pPr>
              <a:r>
                <a:rPr lang="en-US" altLang="en-US" sz="3000" b="1">
                  <a:latin typeface="Arial" panose="020B0604020202020204" pitchFamily="34" charset="0"/>
                </a:rPr>
                <a:t>Cells</a:t>
              </a:r>
            </a:p>
          </p:txBody>
        </p:sp>
        <p:sp>
          <p:nvSpPr>
            <p:cNvPr id="348170" name="AutoShape 7">
              <a:extLst>
                <a:ext uri="{FF2B5EF4-FFF2-40B4-BE49-F238E27FC236}">
                  <a16:creationId xmlns:a16="http://schemas.microsoft.com/office/drawing/2014/main" id="{DF08FC18-A04F-5A10-8741-6EC61562BA3E}"/>
                </a:ext>
              </a:extLst>
            </p:cNvPr>
            <p:cNvSpPr>
              <a:spLocks noChangeArrowheads="1"/>
            </p:cNvSpPr>
            <p:nvPr/>
          </p:nvSpPr>
          <p:spPr bwMode="auto">
            <a:xfrm>
              <a:off x="672" y="2400"/>
              <a:ext cx="1104" cy="432"/>
            </a:xfrm>
            <a:prstGeom prst="roundRect">
              <a:avLst>
                <a:gd name="adj" fmla="val 16667"/>
              </a:avLst>
            </a:prstGeom>
            <a:solidFill>
              <a:srgbClr val="CC66FF"/>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0"/>
                </a:spcBef>
                <a:buFontTx/>
                <a:buNone/>
              </a:pPr>
              <a:r>
                <a:rPr lang="en-US" altLang="en-US" sz="3000" b="1">
                  <a:latin typeface="Arial" panose="020B0604020202020204" pitchFamily="34" charset="0"/>
                </a:rPr>
                <a:t>Tissues</a:t>
              </a:r>
            </a:p>
          </p:txBody>
        </p:sp>
        <p:sp>
          <p:nvSpPr>
            <p:cNvPr id="348171" name="AutoShape 8">
              <a:extLst>
                <a:ext uri="{FF2B5EF4-FFF2-40B4-BE49-F238E27FC236}">
                  <a16:creationId xmlns:a16="http://schemas.microsoft.com/office/drawing/2014/main" id="{F33DE2A7-4A32-C0DE-BA9C-C9414B89F568}"/>
                </a:ext>
              </a:extLst>
            </p:cNvPr>
            <p:cNvSpPr>
              <a:spLocks noChangeArrowheads="1"/>
            </p:cNvSpPr>
            <p:nvPr/>
          </p:nvSpPr>
          <p:spPr bwMode="auto">
            <a:xfrm>
              <a:off x="1584" y="2112"/>
              <a:ext cx="1104" cy="432"/>
            </a:xfrm>
            <a:prstGeom prst="roundRect">
              <a:avLst>
                <a:gd name="adj" fmla="val 16667"/>
              </a:avLst>
            </a:prstGeom>
            <a:solidFill>
              <a:srgbClr val="FF00FF"/>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0"/>
                </a:spcBef>
                <a:buFontTx/>
                <a:buNone/>
              </a:pPr>
              <a:r>
                <a:rPr lang="en-US" altLang="en-US" sz="3000" b="1">
                  <a:latin typeface="Arial" panose="020B0604020202020204" pitchFamily="34" charset="0"/>
                </a:rPr>
                <a:t>Organs</a:t>
              </a:r>
            </a:p>
          </p:txBody>
        </p:sp>
        <p:sp>
          <p:nvSpPr>
            <p:cNvPr id="348172" name="AutoShape 9">
              <a:extLst>
                <a:ext uri="{FF2B5EF4-FFF2-40B4-BE49-F238E27FC236}">
                  <a16:creationId xmlns:a16="http://schemas.microsoft.com/office/drawing/2014/main" id="{EC0D6A9B-A3C4-1390-E0BF-7EC58E417C33}"/>
                </a:ext>
              </a:extLst>
            </p:cNvPr>
            <p:cNvSpPr>
              <a:spLocks noChangeArrowheads="1"/>
            </p:cNvSpPr>
            <p:nvPr/>
          </p:nvSpPr>
          <p:spPr bwMode="auto">
            <a:xfrm>
              <a:off x="480" y="1632"/>
              <a:ext cx="1296" cy="576"/>
            </a:xfrm>
            <a:prstGeom prst="roundRect">
              <a:avLst>
                <a:gd name="adj" fmla="val 16667"/>
              </a:avLst>
            </a:prstGeom>
            <a:solidFill>
              <a:srgbClr val="FF33CC"/>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lnSpc>
                  <a:spcPct val="85000"/>
                </a:lnSpc>
                <a:spcBef>
                  <a:spcPct val="0"/>
                </a:spcBef>
                <a:buFontTx/>
                <a:buNone/>
              </a:pPr>
              <a:r>
                <a:rPr lang="en-US" altLang="en-US" sz="3000" b="1">
                  <a:latin typeface="Arial" panose="020B0604020202020204" pitchFamily="34" charset="0"/>
                </a:rPr>
                <a:t>Organ</a:t>
              </a:r>
              <a:br>
                <a:rPr lang="en-US" altLang="en-US" sz="3000" b="1">
                  <a:latin typeface="Arial" panose="020B0604020202020204" pitchFamily="34" charset="0"/>
                </a:rPr>
              </a:br>
              <a:r>
                <a:rPr lang="en-US" altLang="en-US" sz="3000" b="1">
                  <a:latin typeface="Arial" panose="020B0604020202020204" pitchFamily="34" charset="0"/>
                </a:rPr>
                <a:t>Systems</a:t>
              </a:r>
            </a:p>
          </p:txBody>
        </p:sp>
        <p:sp>
          <p:nvSpPr>
            <p:cNvPr id="348173" name="AutoShape 10">
              <a:extLst>
                <a:ext uri="{FF2B5EF4-FFF2-40B4-BE49-F238E27FC236}">
                  <a16:creationId xmlns:a16="http://schemas.microsoft.com/office/drawing/2014/main" id="{E21DC41A-7AF0-746D-A8AC-6B93D7BAEF4E}"/>
                </a:ext>
              </a:extLst>
            </p:cNvPr>
            <p:cNvSpPr>
              <a:spLocks noChangeArrowheads="1"/>
            </p:cNvSpPr>
            <p:nvPr/>
          </p:nvSpPr>
          <p:spPr bwMode="auto">
            <a:xfrm>
              <a:off x="1584" y="1344"/>
              <a:ext cx="1641" cy="576"/>
            </a:xfrm>
            <a:prstGeom prst="roundRect">
              <a:avLst>
                <a:gd name="adj" fmla="val 16667"/>
              </a:avLst>
            </a:prstGeom>
            <a:solidFill>
              <a:srgbClr val="FF3399"/>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lnSpc>
                  <a:spcPct val="85000"/>
                </a:lnSpc>
                <a:spcBef>
                  <a:spcPct val="0"/>
                </a:spcBef>
                <a:buFontTx/>
                <a:buNone/>
              </a:pPr>
              <a:r>
                <a:rPr lang="en-US" altLang="en-US" sz="3000" b="1">
                  <a:latin typeface="Arial" panose="020B0604020202020204" pitchFamily="34" charset="0"/>
                </a:rPr>
                <a:t>Organismal</a:t>
              </a:r>
              <a:br>
                <a:rPr lang="en-US" altLang="en-US" sz="3000" b="1">
                  <a:latin typeface="Arial" panose="020B0604020202020204" pitchFamily="34" charset="0"/>
                </a:rPr>
              </a:br>
              <a:r>
                <a:rPr lang="en-US" altLang="en-US" sz="3000" b="1">
                  <a:latin typeface="Arial" panose="020B0604020202020204" pitchFamily="34" charset="0"/>
                </a:rPr>
                <a:t>Per</a:t>
              </a:r>
              <a:r>
                <a:rPr lang="en-US" altLang="en-US" sz="600" b="1">
                  <a:latin typeface="Arial" panose="020B0604020202020204" pitchFamily="34" charset="0"/>
                </a:rPr>
                <a:t> </a:t>
              </a:r>
              <a:r>
                <a:rPr lang="en-US" altLang="en-US" sz="3000" b="1">
                  <a:latin typeface="Arial" panose="020B0604020202020204" pitchFamily="34" charset="0"/>
                </a:rPr>
                <a:t>formance</a:t>
              </a:r>
            </a:p>
          </p:txBody>
        </p:sp>
        <p:sp>
          <p:nvSpPr>
            <p:cNvPr id="348174" name="AutoShape 11">
              <a:extLst>
                <a:ext uri="{FF2B5EF4-FFF2-40B4-BE49-F238E27FC236}">
                  <a16:creationId xmlns:a16="http://schemas.microsoft.com/office/drawing/2014/main" id="{0E857A61-74AB-59D5-85B8-4D8AB8ABBB5C}"/>
                </a:ext>
              </a:extLst>
            </p:cNvPr>
            <p:cNvSpPr>
              <a:spLocks noChangeArrowheads="1"/>
            </p:cNvSpPr>
            <p:nvPr/>
          </p:nvSpPr>
          <p:spPr bwMode="auto">
            <a:xfrm>
              <a:off x="473" y="1008"/>
              <a:ext cx="1255" cy="432"/>
            </a:xfrm>
            <a:prstGeom prst="roundRect">
              <a:avLst>
                <a:gd name="adj" fmla="val 16667"/>
              </a:avLst>
            </a:prstGeom>
            <a:solidFill>
              <a:srgbClr val="FF0066"/>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0"/>
                </a:spcBef>
                <a:buFontTx/>
                <a:buNone/>
              </a:pPr>
              <a:r>
                <a:rPr lang="en-US" altLang="en-US" sz="3400" b="1">
                  <a:latin typeface="Arial" panose="020B0604020202020204" pitchFamily="34" charset="0"/>
                </a:rPr>
                <a:t>Behavior</a:t>
              </a:r>
            </a:p>
          </p:txBody>
        </p:sp>
      </p:grpSp>
      <p:sp>
        <p:nvSpPr>
          <p:cNvPr id="1978380" name="AutoShape 12">
            <a:extLst>
              <a:ext uri="{FF2B5EF4-FFF2-40B4-BE49-F238E27FC236}">
                <a16:creationId xmlns:a16="http://schemas.microsoft.com/office/drawing/2014/main" id="{65F0F8AF-D4BD-C48C-56A1-423C411D17F9}"/>
              </a:ext>
            </a:extLst>
          </p:cNvPr>
          <p:cNvSpPr>
            <a:spLocks noChangeArrowheads="1"/>
          </p:cNvSpPr>
          <p:nvPr/>
        </p:nvSpPr>
        <p:spPr bwMode="auto">
          <a:xfrm>
            <a:off x="533400" y="304800"/>
            <a:ext cx="8043863" cy="1096963"/>
          </a:xfrm>
          <a:prstGeom prst="roundRect">
            <a:avLst>
              <a:gd name="adj" fmla="val 16667"/>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lnSpc>
                <a:spcPct val="85000"/>
              </a:lnSpc>
              <a:defRPr/>
            </a:pPr>
            <a:r>
              <a:rPr lang="en-US" altLang="en-US" sz="3700" b="1">
                <a:effectLst>
                  <a:outerShdw blurRad="38100" dist="38100" dir="2700000" algn="tl">
                    <a:srgbClr val="FFFFFF"/>
                  </a:outerShdw>
                </a:effectLst>
                <a:latin typeface="Arial" panose="020B0604020202020204" pitchFamily="34" charset="0"/>
              </a:rPr>
              <a:t>Dar</a:t>
            </a:r>
            <a:r>
              <a:rPr lang="en-US" altLang="en-US" sz="1000" b="1">
                <a:effectLst>
                  <a:outerShdw blurRad="38100" dist="38100" dir="2700000" algn="tl">
                    <a:srgbClr val="FFFFFF"/>
                  </a:outerShdw>
                </a:effectLst>
                <a:latin typeface="Arial" panose="020B0604020202020204" pitchFamily="34" charset="0"/>
              </a:rPr>
              <a:t> </a:t>
            </a:r>
            <a:r>
              <a:rPr lang="en-US" altLang="en-US" sz="3700" b="1">
                <a:effectLst>
                  <a:outerShdw blurRad="38100" dist="38100" dir="2700000" algn="tl">
                    <a:srgbClr val="FFFFFF"/>
                  </a:outerShdw>
                </a:effectLst>
                <a:latin typeface="Arial" panose="020B0604020202020204" pitchFamily="34" charset="0"/>
              </a:rPr>
              <a:t>winian Fi</a:t>
            </a:r>
            <a:r>
              <a:rPr lang="en-US" altLang="en-US" sz="800" b="1">
                <a:effectLst>
                  <a:outerShdw blurRad="38100" dist="38100" dir="2700000" algn="tl">
                    <a:srgbClr val="FFFFFF"/>
                  </a:outerShdw>
                </a:effectLst>
                <a:latin typeface="Arial" panose="020B0604020202020204" pitchFamily="34" charset="0"/>
              </a:rPr>
              <a:t> </a:t>
            </a:r>
            <a:r>
              <a:rPr lang="en-US" altLang="en-US" sz="3700" b="1">
                <a:effectLst>
                  <a:outerShdw blurRad="38100" dist="38100" dir="2700000" algn="tl">
                    <a:srgbClr val="FFFFFF"/>
                  </a:outerShdw>
                </a:effectLst>
                <a:latin typeface="Arial" panose="020B0604020202020204" pitchFamily="34" charset="0"/>
              </a:rPr>
              <a:t>t</a:t>
            </a:r>
            <a:r>
              <a:rPr lang="en-US" altLang="en-US" sz="1100" b="1">
                <a:effectLst>
                  <a:outerShdw blurRad="38100" dist="38100" dir="2700000" algn="tl">
                    <a:srgbClr val="FFFFFF"/>
                  </a:outerShdw>
                </a:effectLst>
                <a:latin typeface="Arial" panose="020B0604020202020204" pitchFamily="34" charset="0"/>
              </a:rPr>
              <a:t> </a:t>
            </a:r>
            <a:r>
              <a:rPr lang="en-US" altLang="en-US" sz="3700" b="1">
                <a:effectLst>
                  <a:outerShdw blurRad="38100" dist="38100" dir="2700000" algn="tl">
                    <a:srgbClr val="FFFFFF"/>
                  </a:outerShdw>
                </a:effectLst>
                <a:latin typeface="Arial" panose="020B0604020202020204" pitchFamily="34" charset="0"/>
              </a:rPr>
              <a:t>ness:</a:t>
            </a:r>
            <a:br>
              <a:rPr lang="en-US" altLang="en-US" sz="3500" b="1">
                <a:solidFill>
                  <a:schemeClr val="bg1"/>
                </a:solidFill>
                <a:effectLst>
                  <a:outerShdw blurRad="38100" dist="38100" dir="2700000" algn="tl">
                    <a:srgbClr val="000000"/>
                  </a:outerShdw>
                </a:effectLst>
                <a:latin typeface="Arial" panose="020B0604020202020204" pitchFamily="34" charset="0"/>
              </a:rPr>
            </a:br>
            <a:r>
              <a:rPr lang="en-US" altLang="en-US" sz="3500" b="1">
                <a:solidFill>
                  <a:schemeClr val="bg1"/>
                </a:solidFill>
                <a:effectLst>
                  <a:outerShdw blurRad="38100" dist="38100" dir="2700000" algn="tl">
                    <a:srgbClr val="000000"/>
                  </a:outerShdw>
                </a:effectLst>
                <a:latin typeface="Arial" panose="020B0604020202020204" pitchFamily="34" charset="0"/>
              </a:rPr>
              <a:t>age at 1st reprod., fecundity, lifespan</a:t>
            </a:r>
            <a:endParaRPr lang="en-US" altLang="en-US" sz="3500" b="1">
              <a:latin typeface="Arial" panose="020B0604020202020204" pitchFamily="34" charset="0"/>
            </a:endParaRPr>
          </a:p>
        </p:txBody>
      </p:sp>
      <p:sp>
        <p:nvSpPr>
          <p:cNvPr id="1978381" name="Text Box 13">
            <a:extLst>
              <a:ext uri="{FF2B5EF4-FFF2-40B4-BE49-F238E27FC236}">
                <a16:creationId xmlns:a16="http://schemas.microsoft.com/office/drawing/2014/main" id="{3DF70689-FFBF-96FC-2160-679DCCF80FB1}"/>
              </a:ext>
            </a:extLst>
          </p:cNvPr>
          <p:cNvSpPr txBox="1">
            <a:spLocks noChangeArrowheads="1"/>
          </p:cNvSpPr>
          <p:nvPr/>
        </p:nvSpPr>
        <p:spPr bwMode="auto">
          <a:xfrm>
            <a:off x="5519738" y="3062288"/>
            <a:ext cx="3276600" cy="2171700"/>
          </a:xfrm>
          <a:prstGeom prst="rect">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50000"/>
              </a:spcBef>
              <a:defRPr/>
            </a:pPr>
            <a:r>
              <a:rPr lang="en-US" altLang="en-US" sz="3400" b="1">
                <a:latin typeface="Arial" panose="020B0604020202020204" pitchFamily="34" charset="0"/>
              </a:rPr>
              <a:t>Organisms are </a:t>
            </a:r>
            <a:r>
              <a:rPr lang="en-US" altLang="en-US" sz="3400" b="1">
                <a:effectLst>
                  <a:outerShdw blurRad="38100" dist="38100" dir="2700000" algn="tl">
                    <a:srgbClr val="FFFFFF"/>
                  </a:outerShdw>
                </a:effectLst>
                <a:latin typeface="Arial" panose="020B0604020202020204" pitchFamily="34" charset="0"/>
              </a:rPr>
              <a:t>complex and hierarchical</a:t>
            </a:r>
            <a:r>
              <a:rPr lang="en-US" altLang="en-US" sz="3400" b="1">
                <a:latin typeface="Arial" panose="020B0604020202020204" pitchFamily="34" charset="0"/>
              </a:rPr>
              <a:t> entities.</a:t>
            </a:r>
          </a:p>
        </p:txBody>
      </p:sp>
    </p:spTree>
  </p:cSld>
  <p:clrMapOvr>
    <a:masterClrMapping/>
  </p:clrMapOvr>
</p:sld>
</file>

<file path=ppt/slides/slide1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0210" name="Slide Number Placeholder 3">
            <a:extLst>
              <a:ext uri="{FF2B5EF4-FFF2-40B4-BE49-F238E27FC236}">
                <a16:creationId xmlns:a16="http://schemas.microsoft.com/office/drawing/2014/main" id="{883B2798-259D-F58E-2A1F-DA91B3F73936}"/>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52B85EB1-0F5B-47F2-B6BF-EE317674658E}" type="slidenum">
              <a:rPr lang="en-US" altLang="en-US" sz="1400"/>
              <a:pPr>
                <a:spcBef>
                  <a:spcPct val="0"/>
                </a:spcBef>
                <a:buFontTx/>
                <a:buNone/>
              </a:pPr>
              <a:t>182</a:t>
            </a:fld>
            <a:endParaRPr lang="en-US" altLang="en-US" sz="1400"/>
          </a:p>
        </p:txBody>
      </p:sp>
      <p:sp>
        <p:nvSpPr>
          <p:cNvPr id="1974274" name="AutoShape 2">
            <a:extLst>
              <a:ext uri="{FF2B5EF4-FFF2-40B4-BE49-F238E27FC236}">
                <a16:creationId xmlns:a16="http://schemas.microsoft.com/office/drawing/2014/main" id="{22F30856-EF2E-D289-A106-CF0EEAE06C18}"/>
              </a:ext>
            </a:extLst>
          </p:cNvPr>
          <p:cNvSpPr>
            <a:spLocks noChangeArrowheads="1"/>
          </p:cNvSpPr>
          <p:nvPr/>
        </p:nvSpPr>
        <p:spPr bwMode="auto">
          <a:xfrm>
            <a:off x="685800" y="5791200"/>
            <a:ext cx="1295400" cy="685800"/>
          </a:xfrm>
          <a:prstGeom prst="roundRect">
            <a:avLst>
              <a:gd name="adj" fmla="val 16667"/>
            </a:avLst>
          </a:prstGeom>
          <a:solidFill>
            <a:srgbClr val="0000FF"/>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defRPr/>
            </a:pPr>
            <a:r>
              <a:rPr lang="en-US" altLang="en-US" sz="3000" b="1">
                <a:effectLst>
                  <a:outerShdw blurRad="38100" dist="38100" dir="2700000" algn="tl">
                    <a:srgbClr val="FFFFFF"/>
                  </a:outerShdw>
                </a:effectLst>
                <a:latin typeface="Arial" panose="020B0604020202020204" pitchFamily="34" charset="0"/>
              </a:rPr>
              <a:t>DNA</a:t>
            </a:r>
          </a:p>
        </p:txBody>
      </p:sp>
      <p:sp>
        <p:nvSpPr>
          <p:cNvPr id="350212" name="AutoShape 3">
            <a:extLst>
              <a:ext uri="{FF2B5EF4-FFF2-40B4-BE49-F238E27FC236}">
                <a16:creationId xmlns:a16="http://schemas.microsoft.com/office/drawing/2014/main" id="{94FA9AAB-1326-E745-A902-0D96696A84C5}"/>
              </a:ext>
            </a:extLst>
          </p:cNvPr>
          <p:cNvSpPr>
            <a:spLocks noChangeArrowheads="1"/>
          </p:cNvSpPr>
          <p:nvPr/>
        </p:nvSpPr>
        <p:spPr bwMode="auto">
          <a:xfrm>
            <a:off x="1676400" y="5334000"/>
            <a:ext cx="2667000" cy="685800"/>
          </a:xfrm>
          <a:prstGeom prst="roundRect">
            <a:avLst>
              <a:gd name="adj" fmla="val 16667"/>
            </a:avLst>
          </a:prstGeom>
          <a:solidFill>
            <a:srgbClr val="3366FF"/>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0"/>
              </a:spcBef>
              <a:buFontTx/>
              <a:buNone/>
            </a:pPr>
            <a:r>
              <a:rPr lang="en-US" altLang="en-US" sz="3000" b="1">
                <a:latin typeface="Arial" panose="020B0604020202020204" pitchFamily="34" charset="0"/>
              </a:rPr>
              <a:t>Proteins, etc.</a:t>
            </a:r>
          </a:p>
        </p:txBody>
      </p:sp>
      <p:sp>
        <p:nvSpPr>
          <p:cNvPr id="350213" name="AutoShape 4">
            <a:extLst>
              <a:ext uri="{FF2B5EF4-FFF2-40B4-BE49-F238E27FC236}">
                <a16:creationId xmlns:a16="http://schemas.microsoft.com/office/drawing/2014/main" id="{4800F546-D771-F757-8164-90107C764836}"/>
              </a:ext>
            </a:extLst>
          </p:cNvPr>
          <p:cNvSpPr>
            <a:spLocks noChangeArrowheads="1"/>
          </p:cNvSpPr>
          <p:nvPr/>
        </p:nvSpPr>
        <p:spPr bwMode="auto">
          <a:xfrm>
            <a:off x="533400" y="4800600"/>
            <a:ext cx="2209800" cy="685800"/>
          </a:xfrm>
          <a:prstGeom prst="roundRect">
            <a:avLst>
              <a:gd name="adj" fmla="val 16667"/>
            </a:avLst>
          </a:prstGeom>
          <a:solidFill>
            <a:srgbClr val="6666FF"/>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0"/>
              </a:spcBef>
              <a:buFontTx/>
              <a:buNone/>
            </a:pPr>
            <a:r>
              <a:rPr lang="en-US" altLang="en-US" sz="3000" b="1">
                <a:latin typeface="Arial" panose="020B0604020202020204" pitchFamily="34" charset="0"/>
              </a:rPr>
              <a:t>Organelles</a:t>
            </a:r>
          </a:p>
        </p:txBody>
      </p:sp>
      <p:sp>
        <p:nvSpPr>
          <p:cNvPr id="350214" name="AutoShape 5">
            <a:extLst>
              <a:ext uri="{FF2B5EF4-FFF2-40B4-BE49-F238E27FC236}">
                <a16:creationId xmlns:a16="http://schemas.microsoft.com/office/drawing/2014/main" id="{FF724748-C6B7-5A5A-EC1A-E4B990773CAF}"/>
              </a:ext>
            </a:extLst>
          </p:cNvPr>
          <p:cNvSpPr>
            <a:spLocks noChangeArrowheads="1"/>
          </p:cNvSpPr>
          <p:nvPr/>
        </p:nvSpPr>
        <p:spPr bwMode="auto">
          <a:xfrm>
            <a:off x="2514600" y="4343400"/>
            <a:ext cx="1295400" cy="685800"/>
          </a:xfrm>
          <a:prstGeom prst="roundRect">
            <a:avLst>
              <a:gd name="adj" fmla="val 16667"/>
            </a:avLst>
          </a:prstGeom>
          <a:solidFill>
            <a:srgbClr val="9966FF"/>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0"/>
              </a:spcBef>
              <a:buFontTx/>
              <a:buNone/>
            </a:pPr>
            <a:r>
              <a:rPr lang="en-US" altLang="en-US" sz="3000" b="1">
                <a:latin typeface="Arial" panose="020B0604020202020204" pitchFamily="34" charset="0"/>
              </a:rPr>
              <a:t>Cells</a:t>
            </a:r>
          </a:p>
        </p:txBody>
      </p:sp>
      <p:sp>
        <p:nvSpPr>
          <p:cNvPr id="350215" name="AutoShape 6">
            <a:extLst>
              <a:ext uri="{FF2B5EF4-FFF2-40B4-BE49-F238E27FC236}">
                <a16:creationId xmlns:a16="http://schemas.microsoft.com/office/drawing/2014/main" id="{18D28187-922F-EE85-CD6B-186412F88C8B}"/>
              </a:ext>
            </a:extLst>
          </p:cNvPr>
          <p:cNvSpPr>
            <a:spLocks noChangeArrowheads="1"/>
          </p:cNvSpPr>
          <p:nvPr/>
        </p:nvSpPr>
        <p:spPr bwMode="auto">
          <a:xfrm>
            <a:off x="1066800" y="3810000"/>
            <a:ext cx="1752600" cy="685800"/>
          </a:xfrm>
          <a:prstGeom prst="roundRect">
            <a:avLst>
              <a:gd name="adj" fmla="val 16667"/>
            </a:avLst>
          </a:prstGeom>
          <a:solidFill>
            <a:srgbClr val="CC66FF"/>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0"/>
              </a:spcBef>
              <a:buFontTx/>
              <a:buNone/>
            </a:pPr>
            <a:r>
              <a:rPr lang="en-US" altLang="en-US" sz="3000" b="1">
                <a:latin typeface="Arial" panose="020B0604020202020204" pitchFamily="34" charset="0"/>
              </a:rPr>
              <a:t>Tissues</a:t>
            </a:r>
          </a:p>
        </p:txBody>
      </p:sp>
      <p:sp>
        <p:nvSpPr>
          <p:cNvPr id="350216" name="AutoShape 7">
            <a:extLst>
              <a:ext uri="{FF2B5EF4-FFF2-40B4-BE49-F238E27FC236}">
                <a16:creationId xmlns:a16="http://schemas.microsoft.com/office/drawing/2014/main" id="{693C8898-5DFC-B1AB-B1E4-28691E8E8DBE}"/>
              </a:ext>
            </a:extLst>
          </p:cNvPr>
          <p:cNvSpPr>
            <a:spLocks noChangeArrowheads="1"/>
          </p:cNvSpPr>
          <p:nvPr/>
        </p:nvSpPr>
        <p:spPr bwMode="auto">
          <a:xfrm>
            <a:off x="2514600" y="3352800"/>
            <a:ext cx="1752600" cy="685800"/>
          </a:xfrm>
          <a:prstGeom prst="roundRect">
            <a:avLst>
              <a:gd name="adj" fmla="val 16667"/>
            </a:avLst>
          </a:prstGeom>
          <a:solidFill>
            <a:srgbClr val="FF00FF"/>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0"/>
              </a:spcBef>
              <a:buFontTx/>
              <a:buNone/>
            </a:pPr>
            <a:r>
              <a:rPr lang="en-US" altLang="en-US" sz="3000" b="1">
                <a:latin typeface="Arial" panose="020B0604020202020204" pitchFamily="34" charset="0"/>
              </a:rPr>
              <a:t>Organs</a:t>
            </a:r>
          </a:p>
        </p:txBody>
      </p:sp>
      <p:sp>
        <p:nvSpPr>
          <p:cNvPr id="350217" name="AutoShape 8">
            <a:extLst>
              <a:ext uri="{FF2B5EF4-FFF2-40B4-BE49-F238E27FC236}">
                <a16:creationId xmlns:a16="http://schemas.microsoft.com/office/drawing/2014/main" id="{09BBA976-E6FB-BE51-DC48-2F39AF4AFB7F}"/>
              </a:ext>
            </a:extLst>
          </p:cNvPr>
          <p:cNvSpPr>
            <a:spLocks noChangeArrowheads="1"/>
          </p:cNvSpPr>
          <p:nvPr/>
        </p:nvSpPr>
        <p:spPr bwMode="auto">
          <a:xfrm>
            <a:off x="762000" y="2590800"/>
            <a:ext cx="2057400" cy="914400"/>
          </a:xfrm>
          <a:prstGeom prst="roundRect">
            <a:avLst>
              <a:gd name="adj" fmla="val 16667"/>
            </a:avLst>
          </a:prstGeom>
          <a:solidFill>
            <a:srgbClr val="FF33CC"/>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lnSpc>
                <a:spcPct val="85000"/>
              </a:lnSpc>
              <a:spcBef>
                <a:spcPct val="0"/>
              </a:spcBef>
              <a:buFontTx/>
              <a:buNone/>
            </a:pPr>
            <a:r>
              <a:rPr lang="en-US" altLang="en-US" sz="3000" b="1">
                <a:latin typeface="Arial" panose="020B0604020202020204" pitchFamily="34" charset="0"/>
              </a:rPr>
              <a:t>Organ</a:t>
            </a:r>
            <a:br>
              <a:rPr lang="en-US" altLang="en-US" sz="3000" b="1">
                <a:latin typeface="Arial" panose="020B0604020202020204" pitchFamily="34" charset="0"/>
              </a:rPr>
            </a:br>
            <a:r>
              <a:rPr lang="en-US" altLang="en-US" sz="3000" b="1">
                <a:latin typeface="Arial" panose="020B0604020202020204" pitchFamily="34" charset="0"/>
              </a:rPr>
              <a:t>Systems</a:t>
            </a:r>
          </a:p>
        </p:txBody>
      </p:sp>
      <p:sp>
        <p:nvSpPr>
          <p:cNvPr id="350218" name="AutoShape 9">
            <a:extLst>
              <a:ext uri="{FF2B5EF4-FFF2-40B4-BE49-F238E27FC236}">
                <a16:creationId xmlns:a16="http://schemas.microsoft.com/office/drawing/2014/main" id="{F14AA1D5-87CD-EC06-FEE4-B4664A14BA4E}"/>
              </a:ext>
            </a:extLst>
          </p:cNvPr>
          <p:cNvSpPr>
            <a:spLocks noChangeArrowheads="1"/>
          </p:cNvSpPr>
          <p:nvPr/>
        </p:nvSpPr>
        <p:spPr bwMode="auto">
          <a:xfrm>
            <a:off x="2514600" y="2133600"/>
            <a:ext cx="2605088" cy="914400"/>
          </a:xfrm>
          <a:prstGeom prst="roundRect">
            <a:avLst>
              <a:gd name="adj" fmla="val 16667"/>
            </a:avLst>
          </a:prstGeom>
          <a:solidFill>
            <a:srgbClr val="FF3399"/>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lnSpc>
                <a:spcPct val="85000"/>
              </a:lnSpc>
              <a:spcBef>
                <a:spcPct val="0"/>
              </a:spcBef>
              <a:buFontTx/>
              <a:buNone/>
            </a:pPr>
            <a:r>
              <a:rPr lang="en-US" altLang="en-US" sz="3000" b="1">
                <a:latin typeface="Arial" panose="020B0604020202020204" pitchFamily="34" charset="0"/>
              </a:rPr>
              <a:t>Organismal</a:t>
            </a:r>
            <a:br>
              <a:rPr lang="en-US" altLang="en-US" sz="3000" b="1">
                <a:latin typeface="Arial" panose="020B0604020202020204" pitchFamily="34" charset="0"/>
              </a:rPr>
            </a:br>
            <a:r>
              <a:rPr lang="en-US" altLang="en-US" sz="3000" b="1">
                <a:latin typeface="Arial" panose="020B0604020202020204" pitchFamily="34" charset="0"/>
              </a:rPr>
              <a:t>Per</a:t>
            </a:r>
            <a:r>
              <a:rPr lang="en-US" altLang="en-US" sz="600" b="1">
                <a:latin typeface="Arial" panose="020B0604020202020204" pitchFamily="34" charset="0"/>
              </a:rPr>
              <a:t> </a:t>
            </a:r>
            <a:r>
              <a:rPr lang="en-US" altLang="en-US" sz="3000" b="1">
                <a:latin typeface="Arial" panose="020B0604020202020204" pitchFamily="34" charset="0"/>
              </a:rPr>
              <a:t>formance</a:t>
            </a:r>
          </a:p>
        </p:txBody>
      </p:sp>
      <p:sp>
        <p:nvSpPr>
          <p:cNvPr id="350219" name="AutoShape 10">
            <a:extLst>
              <a:ext uri="{FF2B5EF4-FFF2-40B4-BE49-F238E27FC236}">
                <a16:creationId xmlns:a16="http://schemas.microsoft.com/office/drawing/2014/main" id="{1C0BA20C-674F-F9D6-ED0D-EEA653D6217A}"/>
              </a:ext>
            </a:extLst>
          </p:cNvPr>
          <p:cNvSpPr>
            <a:spLocks noChangeArrowheads="1"/>
          </p:cNvSpPr>
          <p:nvPr/>
        </p:nvSpPr>
        <p:spPr bwMode="auto">
          <a:xfrm>
            <a:off x="750888" y="1600200"/>
            <a:ext cx="1992312" cy="685800"/>
          </a:xfrm>
          <a:prstGeom prst="roundRect">
            <a:avLst>
              <a:gd name="adj" fmla="val 16667"/>
            </a:avLst>
          </a:prstGeom>
          <a:solidFill>
            <a:srgbClr val="FF0066"/>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0"/>
              </a:spcBef>
              <a:buFontTx/>
              <a:buNone/>
            </a:pPr>
            <a:r>
              <a:rPr lang="en-US" altLang="en-US" sz="3400" b="1">
                <a:latin typeface="Arial" panose="020B0604020202020204" pitchFamily="34" charset="0"/>
              </a:rPr>
              <a:t>Behavior</a:t>
            </a:r>
          </a:p>
        </p:txBody>
      </p:sp>
      <p:sp>
        <p:nvSpPr>
          <p:cNvPr id="1974283" name="AutoShape 11">
            <a:extLst>
              <a:ext uri="{FF2B5EF4-FFF2-40B4-BE49-F238E27FC236}">
                <a16:creationId xmlns:a16="http://schemas.microsoft.com/office/drawing/2014/main" id="{C9AEE971-ED4A-D809-E9B1-AC1B261DD6BC}"/>
              </a:ext>
            </a:extLst>
          </p:cNvPr>
          <p:cNvSpPr>
            <a:spLocks noChangeArrowheads="1"/>
          </p:cNvSpPr>
          <p:nvPr/>
        </p:nvSpPr>
        <p:spPr bwMode="auto">
          <a:xfrm>
            <a:off x="533400" y="304800"/>
            <a:ext cx="8043863" cy="1096963"/>
          </a:xfrm>
          <a:prstGeom prst="roundRect">
            <a:avLst>
              <a:gd name="adj" fmla="val 16667"/>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lnSpc>
                <a:spcPct val="85000"/>
              </a:lnSpc>
              <a:defRPr/>
            </a:pPr>
            <a:r>
              <a:rPr lang="en-US" altLang="en-US" sz="3700" b="1">
                <a:effectLst>
                  <a:outerShdw blurRad="38100" dist="38100" dir="2700000" algn="tl">
                    <a:srgbClr val="FFFFFF"/>
                  </a:outerShdw>
                </a:effectLst>
                <a:latin typeface="Arial" panose="020B0604020202020204" pitchFamily="34" charset="0"/>
              </a:rPr>
              <a:t>Dar</a:t>
            </a:r>
            <a:r>
              <a:rPr lang="en-US" altLang="en-US" sz="1000" b="1">
                <a:effectLst>
                  <a:outerShdw blurRad="38100" dist="38100" dir="2700000" algn="tl">
                    <a:srgbClr val="FFFFFF"/>
                  </a:outerShdw>
                </a:effectLst>
                <a:latin typeface="Arial" panose="020B0604020202020204" pitchFamily="34" charset="0"/>
              </a:rPr>
              <a:t> </a:t>
            </a:r>
            <a:r>
              <a:rPr lang="en-US" altLang="en-US" sz="3700" b="1">
                <a:effectLst>
                  <a:outerShdw blurRad="38100" dist="38100" dir="2700000" algn="tl">
                    <a:srgbClr val="FFFFFF"/>
                  </a:outerShdw>
                </a:effectLst>
                <a:latin typeface="Arial" panose="020B0604020202020204" pitchFamily="34" charset="0"/>
              </a:rPr>
              <a:t>winian Fi</a:t>
            </a:r>
            <a:r>
              <a:rPr lang="en-US" altLang="en-US" sz="800" b="1">
                <a:effectLst>
                  <a:outerShdw blurRad="38100" dist="38100" dir="2700000" algn="tl">
                    <a:srgbClr val="FFFFFF"/>
                  </a:outerShdw>
                </a:effectLst>
                <a:latin typeface="Arial" panose="020B0604020202020204" pitchFamily="34" charset="0"/>
              </a:rPr>
              <a:t> </a:t>
            </a:r>
            <a:r>
              <a:rPr lang="en-US" altLang="en-US" sz="3700" b="1">
                <a:effectLst>
                  <a:outerShdw blurRad="38100" dist="38100" dir="2700000" algn="tl">
                    <a:srgbClr val="FFFFFF"/>
                  </a:outerShdw>
                </a:effectLst>
                <a:latin typeface="Arial" panose="020B0604020202020204" pitchFamily="34" charset="0"/>
              </a:rPr>
              <a:t>t</a:t>
            </a:r>
            <a:r>
              <a:rPr lang="en-US" altLang="en-US" sz="1100" b="1">
                <a:effectLst>
                  <a:outerShdw blurRad="38100" dist="38100" dir="2700000" algn="tl">
                    <a:srgbClr val="FFFFFF"/>
                  </a:outerShdw>
                </a:effectLst>
                <a:latin typeface="Arial" panose="020B0604020202020204" pitchFamily="34" charset="0"/>
              </a:rPr>
              <a:t> </a:t>
            </a:r>
            <a:r>
              <a:rPr lang="en-US" altLang="en-US" sz="3700" b="1">
                <a:effectLst>
                  <a:outerShdw blurRad="38100" dist="38100" dir="2700000" algn="tl">
                    <a:srgbClr val="FFFFFF"/>
                  </a:outerShdw>
                </a:effectLst>
                <a:latin typeface="Arial" panose="020B0604020202020204" pitchFamily="34" charset="0"/>
              </a:rPr>
              <a:t>ness:</a:t>
            </a:r>
            <a:br>
              <a:rPr lang="en-US" altLang="en-US" sz="3500" b="1">
                <a:solidFill>
                  <a:schemeClr val="bg1"/>
                </a:solidFill>
                <a:effectLst>
                  <a:outerShdw blurRad="38100" dist="38100" dir="2700000" algn="tl">
                    <a:srgbClr val="000000"/>
                  </a:outerShdw>
                </a:effectLst>
                <a:latin typeface="Arial" panose="020B0604020202020204" pitchFamily="34" charset="0"/>
              </a:rPr>
            </a:br>
            <a:r>
              <a:rPr lang="en-US" altLang="en-US" sz="3500" b="1">
                <a:solidFill>
                  <a:schemeClr val="bg1"/>
                </a:solidFill>
                <a:effectLst>
                  <a:outerShdw blurRad="38100" dist="38100" dir="2700000" algn="tl">
                    <a:srgbClr val="000000"/>
                  </a:outerShdw>
                </a:effectLst>
                <a:latin typeface="Arial" panose="020B0604020202020204" pitchFamily="34" charset="0"/>
              </a:rPr>
              <a:t>age at 1st reprod., fecundity, lifespan</a:t>
            </a:r>
            <a:endParaRPr lang="en-US" altLang="en-US" sz="3500" b="1">
              <a:latin typeface="Arial" panose="020B0604020202020204" pitchFamily="34" charset="0"/>
            </a:endParaRPr>
          </a:p>
        </p:txBody>
      </p:sp>
      <p:sp>
        <p:nvSpPr>
          <p:cNvPr id="1974284" name="Text Box 12">
            <a:extLst>
              <a:ext uri="{FF2B5EF4-FFF2-40B4-BE49-F238E27FC236}">
                <a16:creationId xmlns:a16="http://schemas.microsoft.com/office/drawing/2014/main" id="{C741674B-EF50-576C-61DF-98EF5D79FEB6}"/>
              </a:ext>
            </a:extLst>
          </p:cNvPr>
          <p:cNvSpPr txBox="1">
            <a:spLocks noChangeArrowheads="1"/>
          </p:cNvSpPr>
          <p:nvPr/>
        </p:nvSpPr>
        <p:spPr bwMode="auto">
          <a:xfrm>
            <a:off x="5410200" y="1905000"/>
            <a:ext cx="3352800" cy="4324350"/>
          </a:xfrm>
          <a:prstGeom prst="rect">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bIns="137160">
            <a:spAutoFit/>
          </a:bodyPr>
          <a:lstStyle/>
          <a:p>
            <a:pPr>
              <a:spcBef>
                <a:spcPct val="50000"/>
              </a:spcBef>
              <a:defRPr/>
            </a:pPr>
            <a:r>
              <a:rPr lang="en-US" altLang="en-US" sz="3500" b="1" u="sng">
                <a:latin typeface="Arial" panose="020B0604020202020204" pitchFamily="34" charset="0"/>
              </a:rPr>
              <a:t>Selection</a:t>
            </a:r>
            <a:r>
              <a:rPr lang="en-US" altLang="en-US" sz="3500" b="1">
                <a:latin typeface="Arial" panose="020B0604020202020204" pitchFamily="34" charset="0"/>
              </a:rPr>
              <a:t> =</a:t>
            </a:r>
          </a:p>
          <a:p>
            <a:pPr>
              <a:lnSpc>
                <a:spcPct val="95000"/>
              </a:lnSpc>
              <a:spcBef>
                <a:spcPct val="10000"/>
              </a:spcBef>
              <a:defRPr/>
            </a:pPr>
            <a:r>
              <a:rPr lang="en-US" altLang="en-US" sz="3500" b="1">
                <a:latin typeface="Arial" panose="020B0604020202020204" pitchFamily="34" charset="0"/>
              </a:rPr>
              <a:t>a correlation between </a:t>
            </a:r>
            <a:r>
              <a:rPr lang="en-US" altLang="en-US" sz="3500" b="1">
                <a:solidFill>
                  <a:schemeClr val="bg1"/>
                </a:solidFill>
                <a:effectLst>
                  <a:outerShdw blurRad="38100" dist="38100" dir="2700000" algn="tl">
                    <a:srgbClr val="000000"/>
                  </a:outerShdw>
                </a:effectLst>
                <a:latin typeface="Arial" panose="020B0604020202020204" pitchFamily="34" charset="0"/>
              </a:rPr>
              <a:t>fitness</a:t>
            </a:r>
            <a:r>
              <a:rPr lang="en-US" altLang="en-US" sz="3500" b="1">
                <a:latin typeface="Arial" panose="020B0604020202020204" pitchFamily="34" charset="0"/>
              </a:rPr>
              <a:t> and one or more traits at lower levels of organization.</a:t>
            </a:r>
          </a:p>
        </p:txBody>
      </p:sp>
      <p:sp>
        <p:nvSpPr>
          <p:cNvPr id="350222" name="AutoShape 13">
            <a:extLst>
              <a:ext uri="{FF2B5EF4-FFF2-40B4-BE49-F238E27FC236}">
                <a16:creationId xmlns:a16="http://schemas.microsoft.com/office/drawing/2014/main" id="{17053A2B-0F53-773A-BA7C-7F54A51093DF}"/>
              </a:ext>
            </a:extLst>
          </p:cNvPr>
          <p:cNvSpPr>
            <a:spLocks noChangeArrowheads="1"/>
          </p:cNvSpPr>
          <p:nvPr/>
        </p:nvSpPr>
        <p:spPr bwMode="auto">
          <a:xfrm rot="6600000">
            <a:off x="2347119" y="1966119"/>
            <a:ext cx="2925762" cy="304800"/>
          </a:xfrm>
          <a:prstGeom prst="leftRightArrow">
            <a:avLst>
              <a:gd name="adj1" fmla="val 50000"/>
              <a:gd name="adj2" fmla="val 191979"/>
            </a:avLst>
          </a:prstGeom>
          <a:solidFill>
            <a:srgbClr val="FFFF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350223" name="AutoShape 14">
            <a:extLst>
              <a:ext uri="{FF2B5EF4-FFF2-40B4-BE49-F238E27FC236}">
                <a16:creationId xmlns:a16="http://schemas.microsoft.com/office/drawing/2014/main" id="{7215DE74-F7F6-E5A0-E969-B3E081D20792}"/>
              </a:ext>
            </a:extLst>
          </p:cNvPr>
          <p:cNvSpPr>
            <a:spLocks noChangeArrowheads="1"/>
          </p:cNvSpPr>
          <p:nvPr/>
        </p:nvSpPr>
        <p:spPr bwMode="auto">
          <a:xfrm rot="6600000">
            <a:off x="46037" y="2713038"/>
            <a:ext cx="4479925" cy="304800"/>
          </a:xfrm>
          <a:prstGeom prst="leftRightArrow">
            <a:avLst>
              <a:gd name="adj1" fmla="val 50000"/>
              <a:gd name="adj2" fmla="val 293958"/>
            </a:avLst>
          </a:prstGeom>
          <a:solidFill>
            <a:srgbClr val="FFFF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Tree>
  </p:cSld>
  <p:clrMapOvr>
    <a:masterClrMapping/>
  </p:clrMapOvr>
</p:sld>
</file>

<file path=ppt/slides/slide1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2258" name="Slide Number Placeholder 3">
            <a:extLst>
              <a:ext uri="{FF2B5EF4-FFF2-40B4-BE49-F238E27FC236}">
                <a16:creationId xmlns:a16="http://schemas.microsoft.com/office/drawing/2014/main" id="{A8AF5DF5-6886-07C7-D9E3-D9E81CD43F52}"/>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C93AF5E9-5D7B-4D4B-BB9F-12C715F7A367}" type="slidenum">
              <a:rPr lang="en-US" altLang="en-US" sz="1400"/>
              <a:pPr>
                <a:spcBef>
                  <a:spcPct val="0"/>
                </a:spcBef>
                <a:buFontTx/>
                <a:buNone/>
              </a:pPr>
              <a:t>183</a:t>
            </a:fld>
            <a:endParaRPr lang="en-US" altLang="en-US" sz="1400"/>
          </a:p>
        </p:txBody>
      </p:sp>
      <p:sp>
        <p:nvSpPr>
          <p:cNvPr id="352259" name="AutoShape 2">
            <a:extLst>
              <a:ext uri="{FF2B5EF4-FFF2-40B4-BE49-F238E27FC236}">
                <a16:creationId xmlns:a16="http://schemas.microsoft.com/office/drawing/2014/main" id="{906A0459-F03C-655C-0CCF-918EC25372D4}"/>
              </a:ext>
            </a:extLst>
          </p:cNvPr>
          <p:cNvSpPr>
            <a:spLocks noChangeArrowheads="1"/>
          </p:cNvSpPr>
          <p:nvPr/>
        </p:nvSpPr>
        <p:spPr bwMode="auto">
          <a:xfrm>
            <a:off x="657225" y="1489075"/>
            <a:ext cx="2193925" cy="914400"/>
          </a:xfrm>
          <a:prstGeom prst="roundRect">
            <a:avLst>
              <a:gd name="adj" fmla="val 16667"/>
            </a:avLst>
          </a:prstGeom>
          <a:solidFill>
            <a:srgbClr val="FFFF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1976323" name="AutoShape 3">
            <a:extLst>
              <a:ext uri="{FF2B5EF4-FFF2-40B4-BE49-F238E27FC236}">
                <a16:creationId xmlns:a16="http://schemas.microsoft.com/office/drawing/2014/main" id="{E83EA219-BAF0-3572-A1AD-56E57A860AF2}"/>
              </a:ext>
            </a:extLst>
          </p:cNvPr>
          <p:cNvSpPr>
            <a:spLocks noChangeArrowheads="1"/>
          </p:cNvSpPr>
          <p:nvPr/>
        </p:nvSpPr>
        <p:spPr bwMode="auto">
          <a:xfrm>
            <a:off x="685800" y="5791200"/>
            <a:ext cx="1295400" cy="685800"/>
          </a:xfrm>
          <a:prstGeom prst="roundRect">
            <a:avLst>
              <a:gd name="adj" fmla="val 16667"/>
            </a:avLst>
          </a:prstGeom>
          <a:solidFill>
            <a:srgbClr val="0000FF"/>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defRPr/>
            </a:pPr>
            <a:r>
              <a:rPr lang="en-US" altLang="en-US" sz="3000" b="1">
                <a:effectLst>
                  <a:outerShdw blurRad="38100" dist="38100" dir="2700000" algn="tl">
                    <a:srgbClr val="FFFFFF"/>
                  </a:outerShdw>
                </a:effectLst>
                <a:latin typeface="Arial" panose="020B0604020202020204" pitchFamily="34" charset="0"/>
              </a:rPr>
              <a:t>DNA</a:t>
            </a:r>
          </a:p>
        </p:txBody>
      </p:sp>
      <p:sp>
        <p:nvSpPr>
          <p:cNvPr id="352261" name="AutoShape 4">
            <a:extLst>
              <a:ext uri="{FF2B5EF4-FFF2-40B4-BE49-F238E27FC236}">
                <a16:creationId xmlns:a16="http://schemas.microsoft.com/office/drawing/2014/main" id="{2EF4A9A6-55F7-A543-11AB-0C4D4D44F647}"/>
              </a:ext>
            </a:extLst>
          </p:cNvPr>
          <p:cNvSpPr>
            <a:spLocks noChangeArrowheads="1"/>
          </p:cNvSpPr>
          <p:nvPr/>
        </p:nvSpPr>
        <p:spPr bwMode="auto">
          <a:xfrm>
            <a:off x="1676400" y="5334000"/>
            <a:ext cx="2667000" cy="685800"/>
          </a:xfrm>
          <a:prstGeom prst="roundRect">
            <a:avLst>
              <a:gd name="adj" fmla="val 16667"/>
            </a:avLst>
          </a:prstGeom>
          <a:solidFill>
            <a:srgbClr val="3366FF"/>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0"/>
              </a:spcBef>
              <a:buFontTx/>
              <a:buNone/>
            </a:pPr>
            <a:r>
              <a:rPr lang="en-US" altLang="en-US" sz="3000" b="1">
                <a:latin typeface="Arial" panose="020B0604020202020204" pitchFamily="34" charset="0"/>
              </a:rPr>
              <a:t>Proteins, etc.</a:t>
            </a:r>
          </a:p>
        </p:txBody>
      </p:sp>
      <p:sp>
        <p:nvSpPr>
          <p:cNvPr id="352262" name="AutoShape 5">
            <a:extLst>
              <a:ext uri="{FF2B5EF4-FFF2-40B4-BE49-F238E27FC236}">
                <a16:creationId xmlns:a16="http://schemas.microsoft.com/office/drawing/2014/main" id="{144D8257-6654-A58E-C5CE-6983CA227672}"/>
              </a:ext>
            </a:extLst>
          </p:cNvPr>
          <p:cNvSpPr>
            <a:spLocks noChangeArrowheads="1"/>
          </p:cNvSpPr>
          <p:nvPr/>
        </p:nvSpPr>
        <p:spPr bwMode="auto">
          <a:xfrm>
            <a:off x="533400" y="4800600"/>
            <a:ext cx="2209800" cy="685800"/>
          </a:xfrm>
          <a:prstGeom prst="roundRect">
            <a:avLst>
              <a:gd name="adj" fmla="val 16667"/>
            </a:avLst>
          </a:prstGeom>
          <a:solidFill>
            <a:srgbClr val="6666FF"/>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0"/>
              </a:spcBef>
              <a:buFontTx/>
              <a:buNone/>
            </a:pPr>
            <a:r>
              <a:rPr lang="en-US" altLang="en-US" sz="3000" b="1">
                <a:latin typeface="Arial" panose="020B0604020202020204" pitchFamily="34" charset="0"/>
              </a:rPr>
              <a:t>Organelles</a:t>
            </a:r>
          </a:p>
        </p:txBody>
      </p:sp>
      <p:sp>
        <p:nvSpPr>
          <p:cNvPr id="352263" name="AutoShape 6">
            <a:extLst>
              <a:ext uri="{FF2B5EF4-FFF2-40B4-BE49-F238E27FC236}">
                <a16:creationId xmlns:a16="http://schemas.microsoft.com/office/drawing/2014/main" id="{16A59061-1C4F-13C9-1503-3DE87A72DA1C}"/>
              </a:ext>
            </a:extLst>
          </p:cNvPr>
          <p:cNvSpPr>
            <a:spLocks noChangeArrowheads="1"/>
          </p:cNvSpPr>
          <p:nvPr/>
        </p:nvSpPr>
        <p:spPr bwMode="auto">
          <a:xfrm>
            <a:off x="2514600" y="4343400"/>
            <a:ext cx="1295400" cy="685800"/>
          </a:xfrm>
          <a:prstGeom prst="roundRect">
            <a:avLst>
              <a:gd name="adj" fmla="val 16667"/>
            </a:avLst>
          </a:prstGeom>
          <a:solidFill>
            <a:srgbClr val="9966FF"/>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0"/>
              </a:spcBef>
              <a:buFontTx/>
              <a:buNone/>
            </a:pPr>
            <a:r>
              <a:rPr lang="en-US" altLang="en-US" sz="3000" b="1">
                <a:latin typeface="Arial" panose="020B0604020202020204" pitchFamily="34" charset="0"/>
              </a:rPr>
              <a:t>Cells</a:t>
            </a:r>
          </a:p>
        </p:txBody>
      </p:sp>
      <p:sp>
        <p:nvSpPr>
          <p:cNvPr id="352264" name="AutoShape 7">
            <a:extLst>
              <a:ext uri="{FF2B5EF4-FFF2-40B4-BE49-F238E27FC236}">
                <a16:creationId xmlns:a16="http://schemas.microsoft.com/office/drawing/2014/main" id="{E0B1BDFA-29A3-2E2B-56CE-56ED3BDC639D}"/>
              </a:ext>
            </a:extLst>
          </p:cNvPr>
          <p:cNvSpPr>
            <a:spLocks noChangeArrowheads="1"/>
          </p:cNvSpPr>
          <p:nvPr/>
        </p:nvSpPr>
        <p:spPr bwMode="auto">
          <a:xfrm>
            <a:off x="1066800" y="3810000"/>
            <a:ext cx="1752600" cy="685800"/>
          </a:xfrm>
          <a:prstGeom prst="roundRect">
            <a:avLst>
              <a:gd name="adj" fmla="val 16667"/>
            </a:avLst>
          </a:prstGeom>
          <a:solidFill>
            <a:srgbClr val="CC66FF"/>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0"/>
              </a:spcBef>
              <a:buFontTx/>
              <a:buNone/>
            </a:pPr>
            <a:r>
              <a:rPr lang="en-US" altLang="en-US" sz="3000" b="1">
                <a:latin typeface="Arial" panose="020B0604020202020204" pitchFamily="34" charset="0"/>
              </a:rPr>
              <a:t>Tissues</a:t>
            </a:r>
          </a:p>
        </p:txBody>
      </p:sp>
      <p:sp>
        <p:nvSpPr>
          <p:cNvPr id="352265" name="AutoShape 8">
            <a:extLst>
              <a:ext uri="{FF2B5EF4-FFF2-40B4-BE49-F238E27FC236}">
                <a16:creationId xmlns:a16="http://schemas.microsoft.com/office/drawing/2014/main" id="{AC4B4287-F256-0956-8F8D-F286482D8CBA}"/>
              </a:ext>
            </a:extLst>
          </p:cNvPr>
          <p:cNvSpPr>
            <a:spLocks noChangeArrowheads="1"/>
          </p:cNvSpPr>
          <p:nvPr/>
        </p:nvSpPr>
        <p:spPr bwMode="auto">
          <a:xfrm>
            <a:off x="2514600" y="3352800"/>
            <a:ext cx="1752600" cy="685800"/>
          </a:xfrm>
          <a:prstGeom prst="roundRect">
            <a:avLst>
              <a:gd name="adj" fmla="val 16667"/>
            </a:avLst>
          </a:prstGeom>
          <a:solidFill>
            <a:srgbClr val="FF00FF"/>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0"/>
              </a:spcBef>
              <a:buFontTx/>
              <a:buNone/>
            </a:pPr>
            <a:r>
              <a:rPr lang="en-US" altLang="en-US" sz="3000" b="1">
                <a:latin typeface="Arial" panose="020B0604020202020204" pitchFamily="34" charset="0"/>
              </a:rPr>
              <a:t>Organs</a:t>
            </a:r>
          </a:p>
        </p:txBody>
      </p:sp>
      <p:sp>
        <p:nvSpPr>
          <p:cNvPr id="352266" name="AutoShape 9">
            <a:extLst>
              <a:ext uri="{FF2B5EF4-FFF2-40B4-BE49-F238E27FC236}">
                <a16:creationId xmlns:a16="http://schemas.microsoft.com/office/drawing/2014/main" id="{5256B9DA-2E5B-2DD2-D97E-3D0F29ECC399}"/>
              </a:ext>
            </a:extLst>
          </p:cNvPr>
          <p:cNvSpPr>
            <a:spLocks noChangeArrowheads="1"/>
          </p:cNvSpPr>
          <p:nvPr/>
        </p:nvSpPr>
        <p:spPr bwMode="auto">
          <a:xfrm>
            <a:off x="762000" y="2590800"/>
            <a:ext cx="2057400" cy="914400"/>
          </a:xfrm>
          <a:prstGeom prst="roundRect">
            <a:avLst>
              <a:gd name="adj" fmla="val 16667"/>
            </a:avLst>
          </a:prstGeom>
          <a:solidFill>
            <a:srgbClr val="FF33CC"/>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lnSpc>
                <a:spcPct val="85000"/>
              </a:lnSpc>
              <a:spcBef>
                <a:spcPct val="0"/>
              </a:spcBef>
              <a:buFontTx/>
              <a:buNone/>
            </a:pPr>
            <a:r>
              <a:rPr lang="en-US" altLang="en-US" sz="3000" b="1">
                <a:latin typeface="Arial" panose="020B0604020202020204" pitchFamily="34" charset="0"/>
              </a:rPr>
              <a:t>Organ</a:t>
            </a:r>
            <a:br>
              <a:rPr lang="en-US" altLang="en-US" sz="3000" b="1">
                <a:latin typeface="Arial" panose="020B0604020202020204" pitchFamily="34" charset="0"/>
              </a:rPr>
            </a:br>
            <a:r>
              <a:rPr lang="en-US" altLang="en-US" sz="3000" b="1">
                <a:latin typeface="Arial" panose="020B0604020202020204" pitchFamily="34" charset="0"/>
              </a:rPr>
              <a:t>Systems</a:t>
            </a:r>
          </a:p>
        </p:txBody>
      </p:sp>
      <p:sp>
        <p:nvSpPr>
          <p:cNvPr id="352267" name="AutoShape 10">
            <a:extLst>
              <a:ext uri="{FF2B5EF4-FFF2-40B4-BE49-F238E27FC236}">
                <a16:creationId xmlns:a16="http://schemas.microsoft.com/office/drawing/2014/main" id="{86E0185B-2122-9881-2583-83D35131AB61}"/>
              </a:ext>
            </a:extLst>
          </p:cNvPr>
          <p:cNvSpPr>
            <a:spLocks noChangeArrowheads="1"/>
          </p:cNvSpPr>
          <p:nvPr/>
        </p:nvSpPr>
        <p:spPr bwMode="auto">
          <a:xfrm>
            <a:off x="2514600" y="2133600"/>
            <a:ext cx="2605088" cy="914400"/>
          </a:xfrm>
          <a:prstGeom prst="roundRect">
            <a:avLst>
              <a:gd name="adj" fmla="val 16667"/>
            </a:avLst>
          </a:prstGeom>
          <a:solidFill>
            <a:srgbClr val="FF3399"/>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lnSpc>
                <a:spcPct val="85000"/>
              </a:lnSpc>
              <a:spcBef>
                <a:spcPct val="0"/>
              </a:spcBef>
              <a:buFontTx/>
              <a:buNone/>
            </a:pPr>
            <a:r>
              <a:rPr lang="en-US" altLang="en-US" sz="3000" b="1">
                <a:latin typeface="Arial" panose="020B0604020202020204" pitchFamily="34" charset="0"/>
              </a:rPr>
              <a:t>Organismal</a:t>
            </a:r>
            <a:br>
              <a:rPr lang="en-US" altLang="en-US" sz="3000" b="1">
                <a:latin typeface="Arial" panose="020B0604020202020204" pitchFamily="34" charset="0"/>
              </a:rPr>
            </a:br>
            <a:r>
              <a:rPr lang="en-US" altLang="en-US" sz="3000" b="1">
                <a:latin typeface="Arial" panose="020B0604020202020204" pitchFamily="34" charset="0"/>
              </a:rPr>
              <a:t>Per</a:t>
            </a:r>
            <a:r>
              <a:rPr lang="en-US" altLang="en-US" sz="600" b="1">
                <a:latin typeface="Arial" panose="020B0604020202020204" pitchFamily="34" charset="0"/>
              </a:rPr>
              <a:t> </a:t>
            </a:r>
            <a:r>
              <a:rPr lang="en-US" altLang="en-US" sz="3000" b="1">
                <a:latin typeface="Arial" panose="020B0604020202020204" pitchFamily="34" charset="0"/>
              </a:rPr>
              <a:t>formance</a:t>
            </a:r>
          </a:p>
        </p:txBody>
      </p:sp>
      <p:sp>
        <p:nvSpPr>
          <p:cNvPr id="352268" name="AutoShape 11">
            <a:extLst>
              <a:ext uri="{FF2B5EF4-FFF2-40B4-BE49-F238E27FC236}">
                <a16:creationId xmlns:a16="http://schemas.microsoft.com/office/drawing/2014/main" id="{EDBA8866-B617-0565-B9E3-59DED08279AB}"/>
              </a:ext>
            </a:extLst>
          </p:cNvPr>
          <p:cNvSpPr>
            <a:spLocks noChangeArrowheads="1"/>
          </p:cNvSpPr>
          <p:nvPr/>
        </p:nvSpPr>
        <p:spPr bwMode="auto">
          <a:xfrm>
            <a:off x="750888" y="1600200"/>
            <a:ext cx="1992312" cy="685800"/>
          </a:xfrm>
          <a:prstGeom prst="roundRect">
            <a:avLst>
              <a:gd name="adj" fmla="val 16667"/>
            </a:avLst>
          </a:prstGeom>
          <a:solidFill>
            <a:srgbClr val="FF0066"/>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0"/>
              </a:spcBef>
              <a:buFontTx/>
              <a:buNone/>
            </a:pPr>
            <a:r>
              <a:rPr lang="en-US" altLang="en-US" sz="3400" b="1">
                <a:latin typeface="Arial" panose="020B0604020202020204" pitchFamily="34" charset="0"/>
              </a:rPr>
              <a:t>Behavior</a:t>
            </a:r>
          </a:p>
        </p:txBody>
      </p:sp>
      <p:sp>
        <p:nvSpPr>
          <p:cNvPr id="1976332" name="Text Box 12">
            <a:extLst>
              <a:ext uri="{FF2B5EF4-FFF2-40B4-BE49-F238E27FC236}">
                <a16:creationId xmlns:a16="http://schemas.microsoft.com/office/drawing/2014/main" id="{5FD688ED-4C08-13FD-7CB2-B5C16830D962}"/>
              </a:ext>
            </a:extLst>
          </p:cNvPr>
          <p:cNvSpPr txBox="1">
            <a:spLocks noChangeArrowheads="1"/>
          </p:cNvSpPr>
          <p:nvPr/>
        </p:nvSpPr>
        <p:spPr bwMode="auto">
          <a:xfrm>
            <a:off x="5648325" y="2641600"/>
            <a:ext cx="3028950" cy="2768600"/>
          </a:xfrm>
          <a:prstGeom prst="rect">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50000"/>
              </a:spcBef>
              <a:defRPr/>
            </a:pPr>
            <a:r>
              <a:rPr lang="en-US" altLang="en-US" sz="3500" b="1">
                <a:latin typeface="Arial" panose="020B0604020202020204" pitchFamily="34" charset="0"/>
              </a:rPr>
              <a:t>In nature, selection typically acts most directly on </a:t>
            </a:r>
            <a:r>
              <a:rPr lang="en-US" altLang="en-US" sz="3500" b="1">
                <a:solidFill>
                  <a:schemeClr val="bg1"/>
                </a:solidFill>
                <a:effectLst>
                  <a:outerShdw blurRad="38100" dist="38100" dir="2700000" algn="tl">
                    <a:srgbClr val="000000"/>
                  </a:outerShdw>
                </a:effectLst>
                <a:latin typeface="Arial" panose="020B0604020202020204" pitchFamily="34" charset="0"/>
              </a:rPr>
              <a:t>behavior</a:t>
            </a:r>
            <a:r>
              <a:rPr lang="en-US" altLang="en-US" sz="3500" b="1">
                <a:latin typeface="Arial" panose="020B0604020202020204" pitchFamily="34" charset="0"/>
              </a:rPr>
              <a:t>.</a:t>
            </a:r>
          </a:p>
        </p:txBody>
      </p:sp>
      <p:sp>
        <p:nvSpPr>
          <p:cNvPr id="1976333" name="AutoShape 13">
            <a:extLst>
              <a:ext uri="{FF2B5EF4-FFF2-40B4-BE49-F238E27FC236}">
                <a16:creationId xmlns:a16="http://schemas.microsoft.com/office/drawing/2014/main" id="{81ADE5E2-213D-93AA-58F5-31AEA2F63C44}"/>
              </a:ext>
            </a:extLst>
          </p:cNvPr>
          <p:cNvSpPr>
            <a:spLocks noChangeArrowheads="1"/>
          </p:cNvSpPr>
          <p:nvPr/>
        </p:nvSpPr>
        <p:spPr bwMode="auto">
          <a:xfrm>
            <a:off x="533400" y="304800"/>
            <a:ext cx="8043863" cy="1096963"/>
          </a:xfrm>
          <a:prstGeom prst="roundRect">
            <a:avLst>
              <a:gd name="adj" fmla="val 16667"/>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lnSpc>
                <a:spcPct val="85000"/>
              </a:lnSpc>
              <a:defRPr/>
            </a:pPr>
            <a:r>
              <a:rPr lang="en-US" altLang="en-US" sz="3700" b="1">
                <a:effectLst>
                  <a:outerShdw blurRad="38100" dist="38100" dir="2700000" algn="tl">
                    <a:srgbClr val="FFFFFF"/>
                  </a:outerShdw>
                </a:effectLst>
                <a:latin typeface="Arial" panose="020B0604020202020204" pitchFamily="34" charset="0"/>
              </a:rPr>
              <a:t>Dar</a:t>
            </a:r>
            <a:r>
              <a:rPr lang="en-US" altLang="en-US" sz="1000" b="1">
                <a:effectLst>
                  <a:outerShdw blurRad="38100" dist="38100" dir="2700000" algn="tl">
                    <a:srgbClr val="FFFFFF"/>
                  </a:outerShdw>
                </a:effectLst>
                <a:latin typeface="Arial" panose="020B0604020202020204" pitchFamily="34" charset="0"/>
              </a:rPr>
              <a:t> </a:t>
            </a:r>
            <a:r>
              <a:rPr lang="en-US" altLang="en-US" sz="3700" b="1">
                <a:effectLst>
                  <a:outerShdw blurRad="38100" dist="38100" dir="2700000" algn="tl">
                    <a:srgbClr val="FFFFFF"/>
                  </a:outerShdw>
                </a:effectLst>
                <a:latin typeface="Arial" panose="020B0604020202020204" pitchFamily="34" charset="0"/>
              </a:rPr>
              <a:t>winian Fi</a:t>
            </a:r>
            <a:r>
              <a:rPr lang="en-US" altLang="en-US" sz="800" b="1">
                <a:effectLst>
                  <a:outerShdw blurRad="38100" dist="38100" dir="2700000" algn="tl">
                    <a:srgbClr val="FFFFFF"/>
                  </a:outerShdw>
                </a:effectLst>
                <a:latin typeface="Arial" panose="020B0604020202020204" pitchFamily="34" charset="0"/>
              </a:rPr>
              <a:t> </a:t>
            </a:r>
            <a:r>
              <a:rPr lang="en-US" altLang="en-US" sz="3700" b="1">
                <a:effectLst>
                  <a:outerShdw blurRad="38100" dist="38100" dir="2700000" algn="tl">
                    <a:srgbClr val="FFFFFF"/>
                  </a:outerShdw>
                </a:effectLst>
                <a:latin typeface="Arial" panose="020B0604020202020204" pitchFamily="34" charset="0"/>
              </a:rPr>
              <a:t>t</a:t>
            </a:r>
            <a:r>
              <a:rPr lang="en-US" altLang="en-US" sz="1100" b="1">
                <a:effectLst>
                  <a:outerShdw blurRad="38100" dist="38100" dir="2700000" algn="tl">
                    <a:srgbClr val="FFFFFF"/>
                  </a:outerShdw>
                </a:effectLst>
                <a:latin typeface="Arial" panose="020B0604020202020204" pitchFamily="34" charset="0"/>
              </a:rPr>
              <a:t> </a:t>
            </a:r>
            <a:r>
              <a:rPr lang="en-US" altLang="en-US" sz="3700" b="1">
                <a:effectLst>
                  <a:outerShdw blurRad="38100" dist="38100" dir="2700000" algn="tl">
                    <a:srgbClr val="FFFFFF"/>
                  </a:outerShdw>
                </a:effectLst>
                <a:latin typeface="Arial" panose="020B0604020202020204" pitchFamily="34" charset="0"/>
              </a:rPr>
              <a:t>ness:</a:t>
            </a:r>
            <a:br>
              <a:rPr lang="en-US" altLang="en-US" sz="3500" b="1">
                <a:solidFill>
                  <a:schemeClr val="bg1"/>
                </a:solidFill>
                <a:effectLst>
                  <a:outerShdw blurRad="38100" dist="38100" dir="2700000" algn="tl">
                    <a:srgbClr val="000000"/>
                  </a:outerShdw>
                </a:effectLst>
                <a:latin typeface="Arial" panose="020B0604020202020204" pitchFamily="34" charset="0"/>
              </a:rPr>
            </a:br>
            <a:r>
              <a:rPr lang="en-US" altLang="en-US" sz="3500" b="1">
                <a:solidFill>
                  <a:schemeClr val="bg1"/>
                </a:solidFill>
                <a:effectLst>
                  <a:outerShdw blurRad="38100" dist="38100" dir="2700000" algn="tl">
                    <a:srgbClr val="000000"/>
                  </a:outerShdw>
                </a:effectLst>
                <a:latin typeface="Arial" panose="020B0604020202020204" pitchFamily="34" charset="0"/>
              </a:rPr>
              <a:t>age at 1st reprod., fecundity, lifespan</a:t>
            </a:r>
            <a:endParaRPr lang="en-US" altLang="en-US" sz="3500" b="1">
              <a:latin typeface="Arial" panose="020B0604020202020204" pitchFamily="34" charset="0"/>
            </a:endParaRPr>
          </a:p>
        </p:txBody>
      </p:sp>
      <p:sp>
        <p:nvSpPr>
          <p:cNvPr id="352271" name="AutoShape 14">
            <a:extLst>
              <a:ext uri="{FF2B5EF4-FFF2-40B4-BE49-F238E27FC236}">
                <a16:creationId xmlns:a16="http://schemas.microsoft.com/office/drawing/2014/main" id="{0C7BA709-F150-BBDC-88A5-C382A9AD1500}"/>
              </a:ext>
            </a:extLst>
          </p:cNvPr>
          <p:cNvSpPr>
            <a:spLocks noChangeArrowheads="1"/>
          </p:cNvSpPr>
          <p:nvPr/>
        </p:nvSpPr>
        <p:spPr bwMode="auto">
          <a:xfrm rot="8400000" flipH="1">
            <a:off x="2630488" y="984250"/>
            <a:ext cx="1219200" cy="365125"/>
          </a:xfrm>
          <a:prstGeom prst="leftRightArrow">
            <a:avLst>
              <a:gd name="adj1" fmla="val 50000"/>
              <a:gd name="adj2" fmla="val 66783"/>
            </a:avLst>
          </a:prstGeom>
          <a:solidFill>
            <a:srgbClr val="FFFF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Tree>
  </p:cSld>
  <p:clrMapOvr>
    <a:masterClrMapping/>
  </p:clrMapOvr>
</p:sld>
</file>

<file path=ppt/slides/slide1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4306" name="Slide Number Placeholder 3">
            <a:extLst>
              <a:ext uri="{FF2B5EF4-FFF2-40B4-BE49-F238E27FC236}">
                <a16:creationId xmlns:a16="http://schemas.microsoft.com/office/drawing/2014/main" id="{B320A23A-5CFC-AE98-50FE-43D588553CF3}"/>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7948B935-9405-4F4E-8199-E4C440EF59CE}" type="slidenum">
              <a:rPr lang="en-US" altLang="en-US" sz="1400"/>
              <a:pPr>
                <a:spcBef>
                  <a:spcPct val="0"/>
                </a:spcBef>
                <a:buFontTx/>
                <a:buNone/>
              </a:pPr>
              <a:t>184</a:t>
            </a:fld>
            <a:endParaRPr lang="en-US" altLang="en-US" sz="1400"/>
          </a:p>
        </p:txBody>
      </p:sp>
      <p:sp>
        <p:nvSpPr>
          <p:cNvPr id="354307" name="AutoShape 2">
            <a:extLst>
              <a:ext uri="{FF2B5EF4-FFF2-40B4-BE49-F238E27FC236}">
                <a16:creationId xmlns:a16="http://schemas.microsoft.com/office/drawing/2014/main" id="{EF38518D-7A30-8B0E-1BB8-7A34E1A8A5CB}"/>
              </a:ext>
            </a:extLst>
          </p:cNvPr>
          <p:cNvSpPr>
            <a:spLocks noChangeArrowheads="1"/>
          </p:cNvSpPr>
          <p:nvPr/>
        </p:nvSpPr>
        <p:spPr bwMode="auto">
          <a:xfrm>
            <a:off x="657225" y="1489075"/>
            <a:ext cx="2193925" cy="914400"/>
          </a:xfrm>
          <a:prstGeom prst="roundRect">
            <a:avLst>
              <a:gd name="adj" fmla="val 16667"/>
            </a:avLst>
          </a:prstGeom>
          <a:solidFill>
            <a:srgbClr val="FFFF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1980419" name="AutoShape 3">
            <a:extLst>
              <a:ext uri="{FF2B5EF4-FFF2-40B4-BE49-F238E27FC236}">
                <a16:creationId xmlns:a16="http://schemas.microsoft.com/office/drawing/2014/main" id="{DD891F9B-404C-FB5A-7FF1-61E45E227B6A}"/>
              </a:ext>
            </a:extLst>
          </p:cNvPr>
          <p:cNvSpPr>
            <a:spLocks noChangeArrowheads="1"/>
          </p:cNvSpPr>
          <p:nvPr/>
        </p:nvSpPr>
        <p:spPr bwMode="auto">
          <a:xfrm>
            <a:off x="685800" y="5791200"/>
            <a:ext cx="1295400" cy="685800"/>
          </a:xfrm>
          <a:prstGeom prst="roundRect">
            <a:avLst>
              <a:gd name="adj" fmla="val 16667"/>
            </a:avLst>
          </a:prstGeom>
          <a:solidFill>
            <a:srgbClr val="0000FF"/>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defRPr/>
            </a:pPr>
            <a:r>
              <a:rPr lang="en-US" altLang="en-US" sz="3000" b="1">
                <a:effectLst>
                  <a:outerShdw blurRad="38100" dist="38100" dir="2700000" algn="tl">
                    <a:srgbClr val="FFFFFF"/>
                  </a:outerShdw>
                </a:effectLst>
                <a:latin typeface="Arial" panose="020B0604020202020204" pitchFamily="34" charset="0"/>
              </a:rPr>
              <a:t>DNA</a:t>
            </a:r>
          </a:p>
        </p:txBody>
      </p:sp>
      <p:sp>
        <p:nvSpPr>
          <p:cNvPr id="354309" name="AutoShape 4">
            <a:extLst>
              <a:ext uri="{FF2B5EF4-FFF2-40B4-BE49-F238E27FC236}">
                <a16:creationId xmlns:a16="http://schemas.microsoft.com/office/drawing/2014/main" id="{F2182973-2A93-41A2-4300-865782C21217}"/>
              </a:ext>
            </a:extLst>
          </p:cNvPr>
          <p:cNvSpPr>
            <a:spLocks noChangeArrowheads="1"/>
          </p:cNvSpPr>
          <p:nvPr/>
        </p:nvSpPr>
        <p:spPr bwMode="auto">
          <a:xfrm>
            <a:off x="1676400" y="5334000"/>
            <a:ext cx="2667000" cy="685800"/>
          </a:xfrm>
          <a:prstGeom prst="roundRect">
            <a:avLst>
              <a:gd name="adj" fmla="val 16667"/>
            </a:avLst>
          </a:prstGeom>
          <a:solidFill>
            <a:srgbClr val="3366FF"/>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0"/>
              </a:spcBef>
              <a:buFontTx/>
              <a:buNone/>
            </a:pPr>
            <a:r>
              <a:rPr lang="en-US" altLang="en-US" sz="3000" b="1">
                <a:latin typeface="Arial" panose="020B0604020202020204" pitchFamily="34" charset="0"/>
              </a:rPr>
              <a:t>Proteins, etc.</a:t>
            </a:r>
          </a:p>
        </p:txBody>
      </p:sp>
      <p:sp>
        <p:nvSpPr>
          <p:cNvPr id="354310" name="AutoShape 5">
            <a:extLst>
              <a:ext uri="{FF2B5EF4-FFF2-40B4-BE49-F238E27FC236}">
                <a16:creationId xmlns:a16="http://schemas.microsoft.com/office/drawing/2014/main" id="{EB67E935-70AA-5BC3-F582-BDB1AC56423F}"/>
              </a:ext>
            </a:extLst>
          </p:cNvPr>
          <p:cNvSpPr>
            <a:spLocks noChangeArrowheads="1"/>
          </p:cNvSpPr>
          <p:nvPr/>
        </p:nvSpPr>
        <p:spPr bwMode="auto">
          <a:xfrm>
            <a:off x="533400" y="4800600"/>
            <a:ext cx="2209800" cy="685800"/>
          </a:xfrm>
          <a:prstGeom prst="roundRect">
            <a:avLst>
              <a:gd name="adj" fmla="val 16667"/>
            </a:avLst>
          </a:prstGeom>
          <a:solidFill>
            <a:srgbClr val="6666FF"/>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0"/>
              </a:spcBef>
              <a:buFontTx/>
              <a:buNone/>
            </a:pPr>
            <a:r>
              <a:rPr lang="en-US" altLang="en-US" sz="3000" b="1">
                <a:latin typeface="Arial" panose="020B0604020202020204" pitchFamily="34" charset="0"/>
              </a:rPr>
              <a:t>Organelles</a:t>
            </a:r>
          </a:p>
        </p:txBody>
      </p:sp>
      <p:sp>
        <p:nvSpPr>
          <p:cNvPr id="354311" name="AutoShape 6">
            <a:extLst>
              <a:ext uri="{FF2B5EF4-FFF2-40B4-BE49-F238E27FC236}">
                <a16:creationId xmlns:a16="http://schemas.microsoft.com/office/drawing/2014/main" id="{D0F42E0D-8A43-582F-2530-ADBAC2947B1A}"/>
              </a:ext>
            </a:extLst>
          </p:cNvPr>
          <p:cNvSpPr>
            <a:spLocks noChangeArrowheads="1"/>
          </p:cNvSpPr>
          <p:nvPr/>
        </p:nvSpPr>
        <p:spPr bwMode="auto">
          <a:xfrm>
            <a:off x="2514600" y="4343400"/>
            <a:ext cx="1295400" cy="685800"/>
          </a:xfrm>
          <a:prstGeom prst="roundRect">
            <a:avLst>
              <a:gd name="adj" fmla="val 16667"/>
            </a:avLst>
          </a:prstGeom>
          <a:solidFill>
            <a:srgbClr val="9966FF"/>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0"/>
              </a:spcBef>
              <a:buFontTx/>
              <a:buNone/>
            </a:pPr>
            <a:r>
              <a:rPr lang="en-US" altLang="en-US" sz="3000" b="1">
                <a:latin typeface="Arial" panose="020B0604020202020204" pitchFamily="34" charset="0"/>
              </a:rPr>
              <a:t>Cells</a:t>
            </a:r>
          </a:p>
        </p:txBody>
      </p:sp>
      <p:sp>
        <p:nvSpPr>
          <p:cNvPr id="354312" name="AutoShape 7">
            <a:extLst>
              <a:ext uri="{FF2B5EF4-FFF2-40B4-BE49-F238E27FC236}">
                <a16:creationId xmlns:a16="http://schemas.microsoft.com/office/drawing/2014/main" id="{617AEEB3-D6DD-59D5-66E3-EFF6B64B7203}"/>
              </a:ext>
            </a:extLst>
          </p:cNvPr>
          <p:cNvSpPr>
            <a:spLocks noChangeArrowheads="1"/>
          </p:cNvSpPr>
          <p:nvPr/>
        </p:nvSpPr>
        <p:spPr bwMode="auto">
          <a:xfrm>
            <a:off x="1066800" y="3810000"/>
            <a:ext cx="1752600" cy="685800"/>
          </a:xfrm>
          <a:prstGeom prst="roundRect">
            <a:avLst>
              <a:gd name="adj" fmla="val 16667"/>
            </a:avLst>
          </a:prstGeom>
          <a:solidFill>
            <a:srgbClr val="CC66FF"/>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0"/>
              </a:spcBef>
              <a:buFontTx/>
              <a:buNone/>
            </a:pPr>
            <a:r>
              <a:rPr lang="en-US" altLang="en-US" sz="3000" b="1">
                <a:latin typeface="Arial" panose="020B0604020202020204" pitchFamily="34" charset="0"/>
              </a:rPr>
              <a:t>Tissues</a:t>
            </a:r>
          </a:p>
        </p:txBody>
      </p:sp>
      <p:sp>
        <p:nvSpPr>
          <p:cNvPr id="354313" name="AutoShape 8">
            <a:extLst>
              <a:ext uri="{FF2B5EF4-FFF2-40B4-BE49-F238E27FC236}">
                <a16:creationId xmlns:a16="http://schemas.microsoft.com/office/drawing/2014/main" id="{D2A3118B-0D38-885C-D689-CE21063A1310}"/>
              </a:ext>
            </a:extLst>
          </p:cNvPr>
          <p:cNvSpPr>
            <a:spLocks noChangeArrowheads="1"/>
          </p:cNvSpPr>
          <p:nvPr/>
        </p:nvSpPr>
        <p:spPr bwMode="auto">
          <a:xfrm>
            <a:off x="2514600" y="3352800"/>
            <a:ext cx="1752600" cy="685800"/>
          </a:xfrm>
          <a:prstGeom prst="roundRect">
            <a:avLst>
              <a:gd name="adj" fmla="val 16667"/>
            </a:avLst>
          </a:prstGeom>
          <a:solidFill>
            <a:srgbClr val="FF00FF"/>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0"/>
              </a:spcBef>
              <a:buFontTx/>
              <a:buNone/>
            </a:pPr>
            <a:r>
              <a:rPr lang="en-US" altLang="en-US" sz="3000" b="1">
                <a:latin typeface="Arial" panose="020B0604020202020204" pitchFamily="34" charset="0"/>
              </a:rPr>
              <a:t>Organs</a:t>
            </a:r>
          </a:p>
        </p:txBody>
      </p:sp>
      <p:sp>
        <p:nvSpPr>
          <p:cNvPr id="354314" name="AutoShape 9">
            <a:extLst>
              <a:ext uri="{FF2B5EF4-FFF2-40B4-BE49-F238E27FC236}">
                <a16:creationId xmlns:a16="http://schemas.microsoft.com/office/drawing/2014/main" id="{B5FB22E4-5E09-C1F6-B259-9D9F39EAA9C8}"/>
              </a:ext>
            </a:extLst>
          </p:cNvPr>
          <p:cNvSpPr>
            <a:spLocks noChangeArrowheads="1"/>
          </p:cNvSpPr>
          <p:nvPr/>
        </p:nvSpPr>
        <p:spPr bwMode="auto">
          <a:xfrm>
            <a:off x="762000" y="2590800"/>
            <a:ext cx="2057400" cy="914400"/>
          </a:xfrm>
          <a:prstGeom prst="roundRect">
            <a:avLst>
              <a:gd name="adj" fmla="val 16667"/>
            </a:avLst>
          </a:prstGeom>
          <a:solidFill>
            <a:srgbClr val="FF33CC"/>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lnSpc>
                <a:spcPct val="85000"/>
              </a:lnSpc>
              <a:spcBef>
                <a:spcPct val="0"/>
              </a:spcBef>
              <a:buFontTx/>
              <a:buNone/>
            </a:pPr>
            <a:r>
              <a:rPr lang="en-US" altLang="en-US" sz="3000" b="1">
                <a:latin typeface="Arial" panose="020B0604020202020204" pitchFamily="34" charset="0"/>
              </a:rPr>
              <a:t>Organ</a:t>
            </a:r>
            <a:br>
              <a:rPr lang="en-US" altLang="en-US" sz="3000" b="1">
                <a:latin typeface="Arial" panose="020B0604020202020204" pitchFamily="34" charset="0"/>
              </a:rPr>
            </a:br>
            <a:r>
              <a:rPr lang="en-US" altLang="en-US" sz="3000" b="1">
                <a:latin typeface="Arial" panose="020B0604020202020204" pitchFamily="34" charset="0"/>
              </a:rPr>
              <a:t>Systems</a:t>
            </a:r>
          </a:p>
        </p:txBody>
      </p:sp>
      <p:sp>
        <p:nvSpPr>
          <p:cNvPr id="354315" name="AutoShape 10">
            <a:extLst>
              <a:ext uri="{FF2B5EF4-FFF2-40B4-BE49-F238E27FC236}">
                <a16:creationId xmlns:a16="http://schemas.microsoft.com/office/drawing/2014/main" id="{55D0FA9A-0C3B-C948-C1B4-2F0F91C014F5}"/>
              </a:ext>
            </a:extLst>
          </p:cNvPr>
          <p:cNvSpPr>
            <a:spLocks noChangeArrowheads="1"/>
          </p:cNvSpPr>
          <p:nvPr/>
        </p:nvSpPr>
        <p:spPr bwMode="auto">
          <a:xfrm>
            <a:off x="2514600" y="2133600"/>
            <a:ext cx="2605088" cy="914400"/>
          </a:xfrm>
          <a:prstGeom prst="roundRect">
            <a:avLst>
              <a:gd name="adj" fmla="val 16667"/>
            </a:avLst>
          </a:prstGeom>
          <a:solidFill>
            <a:srgbClr val="FF3399"/>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lnSpc>
                <a:spcPct val="85000"/>
              </a:lnSpc>
              <a:spcBef>
                <a:spcPct val="0"/>
              </a:spcBef>
              <a:buFontTx/>
              <a:buNone/>
            </a:pPr>
            <a:r>
              <a:rPr lang="en-US" altLang="en-US" sz="3000" b="1">
                <a:latin typeface="Arial" panose="020B0604020202020204" pitchFamily="34" charset="0"/>
              </a:rPr>
              <a:t>Organismal</a:t>
            </a:r>
            <a:br>
              <a:rPr lang="en-US" altLang="en-US" sz="3000" b="1">
                <a:latin typeface="Arial" panose="020B0604020202020204" pitchFamily="34" charset="0"/>
              </a:rPr>
            </a:br>
            <a:r>
              <a:rPr lang="en-US" altLang="en-US" sz="3000" b="1">
                <a:latin typeface="Arial" panose="020B0604020202020204" pitchFamily="34" charset="0"/>
              </a:rPr>
              <a:t>Per</a:t>
            </a:r>
            <a:r>
              <a:rPr lang="en-US" altLang="en-US" sz="600" b="1">
                <a:latin typeface="Arial" panose="020B0604020202020204" pitchFamily="34" charset="0"/>
              </a:rPr>
              <a:t> </a:t>
            </a:r>
            <a:r>
              <a:rPr lang="en-US" altLang="en-US" sz="3000" b="1">
                <a:latin typeface="Arial" panose="020B0604020202020204" pitchFamily="34" charset="0"/>
              </a:rPr>
              <a:t>formance</a:t>
            </a:r>
          </a:p>
        </p:txBody>
      </p:sp>
      <p:sp>
        <p:nvSpPr>
          <p:cNvPr id="354316" name="AutoShape 11">
            <a:extLst>
              <a:ext uri="{FF2B5EF4-FFF2-40B4-BE49-F238E27FC236}">
                <a16:creationId xmlns:a16="http://schemas.microsoft.com/office/drawing/2014/main" id="{D0760038-C148-5C6D-6B6F-FE063B976608}"/>
              </a:ext>
            </a:extLst>
          </p:cNvPr>
          <p:cNvSpPr>
            <a:spLocks noChangeArrowheads="1"/>
          </p:cNvSpPr>
          <p:nvPr/>
        </p:nvSpPr>
        <p:spPr bwMode="auto">
          <a:xfrm>
            <a:off x="750888" y="1600200"/>
            <a:ext cx="1992312" cy="685800"/>
          </a:xfrm>
          <a:prstGeom prst="roundRect">
            <a:avLst>
              <a:gd name="adj" fmla="val 16667"/>
            </a:avLst>
          </a:prstGeom>
          <a:solidFill>
            <a:srgbClr val="FF0066"/>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0"/>
              </a:spcBef>
              <a:buFontTx/>
              <a:buNone/>
            </a:pPr>
            <a:r>
              <a:rPr lang="en-US" altLang="en-US" sz="3400" b="1">
                <a:latin typeface="Arial" panose="020B0604020202020204" pitchFamily="34" charset="0"/>
              </a:rPr>
              <a:t>Behavior</a:t>
            </a:r>
          </a:p>
        </p:txBody>
      </p:sp>
      <p:sp>
        <p:nvSpPr>
          <p:cNvPr id="1980428" name="Text Box 12">
            <a:extLst>
              <a:ext uri="{FF2B5EF4-FFF2-40B4-BE49-F238E27FC236}">
                <a16:creationId xmlns:a16="http://schemas.microsoft.com/office/drawing/2014/main" id="{822CD21F-01D4-F5DD-54CA-36E9FB349181}"/>
              </a:ext>
            </a:extLst>
          </p:cNvPr>
          <p:cNvSpPr txBox="1">
            <a:spLocks noChangeArrowheads="1"/>
          </p:cNvSpPr>
          <p:nvPr/>
        </p:nvSpPr>
        <p:spPr bwMode="auto">
          <a:xfrm>
            <a:off x="5330825" y="2022475"/>
            <a:ext cx="3733800" cy="3835400"/>
          </a:xfrm>
          <a:prstGeom prst="rect">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50000"/>
              </a:spcBef>
              <a:defRPr/>
            </a:pPr>
            <a:r>
              <a:rPr lang="en-US" altLang="en-US" sz="3500" b="1">
                <a:solidFill>
                  <a:srgbClr val="FFFF00"/>
                </a:solidFill>
                <a:effectLst>
                  <a:outerShdw blurRad="38100" dist="38100" dir="2700000" algn="tl">
                    <a:srgbClr val="000000"/>
                  </a:outerShdw>
                </a:effectLst>
                <a:latin typeface="Arial" panose="020B0604020202020204" pitchFamily="34" charset="0"/>
              </a:rPr>
              <a:t>Evolution of behavior</a:t>
            </a:r>
            <a:r>
              <a:rPr lang="en-US" altLang="en-US" sz="3500" b="1">
                <a:latin typeface="Arial" panose="020B0604020202020204" pitchFamily="34" charset="0"/>
              </a:rPr>
              <a:t> requires changes in both </a:t>
            </a:r>
            <a:r>
              <a:rPr lang="en-US" altLang="en-US" sz="3500" b="1">
                <a:solidFill>
                  <a:schemeClr val="bg1"/>
                </a:solidFill>
                <a:effectLst>
                  <a:outerShdw blurRad="38100" dist="38100" dir="2700000" algn="tl">
                    <a:srgbClr val="000000"/>
                  </a:outerShdw>
                </a:effectLst>
                <a:latin typeface="Arial" panose="020B0604020202020204" pitchFamily="34" charset="0"/>
              </a:rPr>
              <a:t>ability</a:t>
            </a:r>
            <a:r>
              <a:rPr lang="en-US" altLang="en-US" sz="3500" b="1">
                <a:latin typeface="Arial" panose="020B0604020202020204" pitchFamily="34" charset="0"/>
              </a:rPr>
              <a:t> (body) and </a:t>
            </a:r>
            <a:r>
              <a:rPr lang="en-US" altLang="en-US" sz="3500" b="1">
                <a:solidFill>
                  <a:schemeClr val="bg1"/>
                </a:solidFill>
                <a:effectLst>
                  <a:outerShdw blurRad="38100" dist="38100" dir="2700000" algn="tl">
                    <a:srgbClr val="000000"/>
                  </a:outerShdw>
                </a:effectLst>
                <a:latin typeface="Arial" panose="020B0604020202020204" pitchFamily="34" charset="0"/>
              </a:rPr>
              <a:t>motivation</a:t>
            </a:r>
            <a:r>
              <a:rPr lang="en-US" altLang="en-US" sz="3500" b="1">
                <a:latin typeface="Arial" panose="020B0604020202020204" pitchFamily="34" charset="0"/>
              </a:rPr>
              <a:t> (brain),</a:t>
            </a:r>
          </a:p>
        </p:txBody>
      </p:sp>
      <p:sp>
        <p:nvSpPr>
          <p:cNvPr id="1980429" name="AutoShape 13">
            <a:extLst>
              <a:ext uri="{FF2B5EF4-FFF2-40B4-BE49-F238E27FC236}">
                <a16:creationId xmlns:a16="http://schemas.microsoft.com/office/drawing/2014/main" id="{99B8328B-A46A-7563-CF72-C5E5ABCEEE5E}"/>
              </a:ext>
            </a:extLst>
          </p:cNvPr>
          <p:cNvSpPr>
            <a:spLocks noChangeArrowheads="1"/>
          </p:cNvSpPr>
          <p:nvPr/>
        </p:nvSpPr>
        <p:spPr bwMode="auto">
          <a:xfrm>
            <a:off x="533400" y="304800"/>
            <a:ext cx="8043863" cy="1096963"/>
          </a:xfrm>
          <a:prstGeom prst="roundRect">
            <a:avLst>
              <a:gd name="adj" fmla="val 16667"/>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lnSpc>
                <a:spcPct val="85000"/>
              </a:lnSpc>
              <a:defRPr/>
            </a:pPr>
            <a:r>
              <a:rPr lang="en-US" altLang="en-US" sz="3700" b="1">
                <a:effectLst>
                  <a:outerShdw blurRad="38100" dist="38100" dir="2700000" algn="tl">
                    <a:srgbClr val="FFFFFF"/>
                  </a:outerShdw>
                </a:effectLst>
                <a:latin typeface="Arial" panose="020B0604020202020204" pitchFamily="34" charset="0"/>
              </a:rPr>
              <a:t>Dar</a:t>
            </a:r>
            <a:r>
              <a:rPr lang="en-US" altLang="en-US" sz="1000" b="1">
                <a:effectLst>
                  <a:outerShdw blurRad="38100" dist="38100" dir="2700000" algn="tl">
                    <a:srgbClr val="FFFFFF"/>
                  </a:outerShdw>
                </a:effectLst>
                <a:latin typeface="Arial" panose="020B0604020202020204" pitchFamily="34" charset="0"/>
              </a:rPr>
              <a:t> </a:t>
            </a:r>
            <a:r>
              <a:rPr lang="en-US" altLang="en-US" sz="3700" b="1">
                <a:effectLst>
                  <a:outerShdw blurRad="38100" dist="38100" dir="2700000" algn="tl">
                    <a:srgbClr val="FFFFFF"/>
                  </a:outerShdw>
                </a:effectLst>
                <a:latin typeface="Arial" panose="020B0604020202020204" pitchFamily="34" charset="0"/>
              </a:rPr>
              <a:t>winian Fi</a:t>
            </a:r>
            <a:r>
              <a:rPr lang="en-US" altLang="en-US" sz="800" b="1">
                <a:effectLst>
                  <a:outerShdw blurRad="38100" dist="38100" dir="2700000" algn="tl">
                    <a:srgbClr val="FFFFFF"/>
                  </a:outerShdw>
                </a:effectLst>
                <a:latin typeface="Arial" panose="020B0604020202020204" pitchFamily="34" charset="0"/>
              </a:rPr>
              <a:t> </a:t>
            </a:r>
            <a:r>
              <a:rPr lang="en-US" altLang="en-US" sz="3700" b="1">
                <a:effectLst>
                  <a:outerShdw blurRad="38100" dist="38100" dir="2700000" algn="tl">
                    <a:srgbClr val="FFFFFF"/>
                  </a:outerShdw>
                </a:effectLst>
                <a:latin typeface="Arial" panose="020B0604020202020204" pitchFamily="34" charset="0"/>
              </a:rPr>
              <a:t>t</a:t>
            </a:r>
            <a:r>
              <a:rPr lang="en-US" altLang="en-US" sz="1100" b="1">
                <a:effectLst>
                  <a:outerShdw blurRad="38100" dist="38100" dir="2700000" algn="tl">
                    <a:srgbClr val="FFFFFF"/>
                  </a:outerShdw>
                </a:effectLst>
                <a:latin typeface="Arial" panose="020B0604020202020204" pitchFamily="34" charset="0"/>
              </a:rPr>
              <a:t> </a:t>
            </a:r>
            <a:r>
              <a:rPr lang="en-US" altLang="en-US" sz="3700" b="1">
                <a:effectLst>
                  <a:outerShdw blurRad="38100" dist="38100" dir="2700000" algn="tl">
                    <a:srgbClr val="FFFFFF"/>
                  </a:outerShdw>
                </a:effectLst>
                <a:latin typeface="Arial" panose="020B0604020202020204" pitchFamily="34" charset="0"/>
              </a:rPr>
              <a:t>ness:</a:t>
            </a:r>
            <a:br>
              <a:rPr lang="en-US" altLang="en-US" sz="3500" b="1">
                <a:solidFill>
                  <a:schemeClr val="bg1"/>
                </a:solidFill>
                <a:effectLst>
                  <a:outerShdw blurRad="38100" dist="38100" dir="2700000" algn="tl">
                    <a:srgbClr val="000000"/>
                  </a:outerShdw>
                </a:effectLst>
                <a:latin typeface="Arial" panose="020B0604020202020204" pitchFamily="34" charset="0"/>
              </a:rPr>
            </a:br>
            <a:r>
              <a:rPr lang="en-US" altLang="en-US" sz="3500" b="1">
                <a:solidFill>
                  <a:schemeClr val="bg1"/>
                </a:solidFill>
                <a:effectLst>
                  <a:outerShdw blurRad="38100" dist="38100" dir="2700000" algn="tl">
                    <a:srgbClr val="000000"/>
                  </a:outerShdw>
                </a:effectLst>
                <a:latin typeface="Arial" panose="020B0604020202020204" pitchFamily="34" charset="0"/>
              </a:rPr>
              <a:t>age at 1st reprod., fecundity, lifespan</a:t>
            </a:r>
            <a:endParaRPr lang="en-US" altLang="en-US" sz="3500" b="1">
              <a:latin typeface="Arial" panose="020B0604020202020204" pitchFamily="34" charset="0"/>
            </a:endParaRPr>
          </a:p>
        </p:txBody>
      </p:sp>
    </p:spTree>
  </p:cSld>
  <p:clrMapOvr>
    <a:masterClrMapping/>
  </p:clrMapOvr>
</p:sld>
</file>

<file path=ppt/slides/slide1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6354" name="Slide Number Placeholder 3">
            <a:extLst>
              <a:ext uri="{FF2B5EF4-FFF2-40B4-BE49-F238E27FC236}">
                <a16:creationId xmlns:a16="http://schemas.microsoft.com/office/drawing/2014/main" id="{FD9372A2-53F2-07C2-B32A-528BDA5BB7FC}"/>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C0D5898B-AF80-4F76-AADD-736BA9721EAF}" type="slidenum">
              <a:rPr lang="en-US" altLang="en-US" sz="1400"/>
              <a:pPr>
                <a:spcBef>
                  <a:spcPct val="0"/>
                </a:spcBef>
                <a:buFontTx/>
                <a:buNone/>
              </a:pPr>
              <a:t>185</a:t>
            </a:fld>
            <a:endParaRPr lang="en-US" altLang="en-US" sz="1400"/>
          </a:p>
        </p:txBody>
      </p:sp>
      <p:sp>
        <p:nvSpPr>
          <p:cNvPr id="356355" name="AutoShape 18">
            <a:extLst>
              <a:ext uri="{FF2B5EF4-FFF2-40B4-BE49-F238E27FC236}">
                <a16:creationId xmlns:a16="http://schemas.microsoft.com/office/drawing/2014/main" id="{F7F893AC-298C-BC11-449F-F5C30A185D2F}"/>
              </a:ext>
            </a:extLst>
          </p:cNvPr>
          <p:cNvSpPr>
            <a:spLocks noChangeArrowheads="1"/>
          </p:cNvSpPr>
          <p:nvPr/>
        </p:nvSpPr>
        <p:spPr bwMode="auto">
          <a:xfrm>
            <a:off x="1576388" y="5230813"/>
            <a:ext cx="2874962" cy="879475"/>
          </a:xfrm>
          <a:prstGeom prst="roundRect">
            <a:avLst>
              <a:gd name="adj" fmla="val 16667"/>
            </a:avLst>
          </a:prstGeom>
          <a:solidFill>
            <a:srgbClr val="FFFF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356356" name="AutoShape 17">
            <a:extLst>
              <a:ext uri="{FF2B5EF4-FFF2-40B4-BE49-F238E27FC236}">
                <a16:creationId xmlns:a16="http://schemas.microsoft.com/office/drawing/2014/main" id="{E2F7799C-043F-0978-B96C-C55017BC9D96}"/>
              </a:ext>
            </a:extLst>
          </p:cNvPr>
          <p:cNvSpPr>
            <a:spLocks noChangeArrowheads="1"/>
          </p:cNvSpPr>
          <p:nvPr/>
        </p:nvSpPr>
        <p:spPr bwMode="auto">
          <a:xfrm>
            <a:off x="430213" y="4692650"/>
            <a:ext cx="2417762" cy="887413"/>
          </a:xfrm>
          <a:prstGeom prst="roundRect">
            <a:avLst>
              <a:gd name="adj" fmla="val 16667"/>
            </a:avLst>
          </a:prstGeom>
          <a:solidFill>
            <a:srgbClr val="FFFF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356357" name="AutoShape 16">
            <a:extLst>
              <a:ext uri="{FF2B5EF4-FFF2-40B4-BE49-F238E27FC236}">
                <a16:creationId xmlns:a16="http://schemas.microsoft.com/office/drawing/2014/main" id="{6EB305D3-9012-B8B1-1183-70D3099AEDC2}"/>
              </a:ext>
            </a:extLst>
          </p:cNvPr>
          <p:cNvSpPr>
            <a:spLocks noChangeArrowheads="1"/>
          </p:cNvSpPr>
          <p:nvPr/>
        </p:nvSpPr>
        <p:spPr bwMode="auto">
          <a:xfrm>
            <a:off x="2411413" y="4240213"/>
            <a:ext cx="1511300" cy="887412"/>
          </a:xfrm>
          <a:prstGeom prst="roundRect">
            <a:avLst>
              <a:gd name="adj" fmla="val 16667"/>
            </a:avLst>
          </a:prstGeom>
          <a:solidFill>
            <a:srgbClr val="FFFF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356358" name="AutoShape 15">
            <a:extLst>
              <a:ext uri="{FF2B5EF4-FFF2-40B4-BE49-F238E27FC236}">
                <a16:creationId xmlns:a16="http://schemas.microsoft.com/office/drawing/2014/main" id="{A3F83387-4E16-1478-8AAE-3AA4DF3370C2}"/>
              </a:ext>
            </a:extLst>
          </p:cNvPr>
          <p:cNvSpPr>
            <a:spLocks noChangeArrowheads="1"/>
          </p:cNvSpPr>
          <p:nvPr/>
        </p:nvSpPr>
        <p:spPr bwMode="auto">
          <a:xfrm>
            <a:off x="955675" y="3700463"/>
            <a:ext cx="1966913" cy="896937"/>
          </a:xfrm>
          <a:prstGeom prst="roundRect">
            <a:avLst>
              <a:gd name="adj" fmla="val 16667"/>
            </a:avLst>
          </a:prstGeom>
          <a:solidFill>
            <a:srgbClr val="FFFF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356359" name="AutoShape 14">
            <a:extLst>
              <a:ext uri="{FF2B5EF4-FFF2-40B4-BE49-F238E27FC236}">
                <a16:creationId xmlns:a16="http://schemas.microsoft.com/office/drawing/2014/main" id="{7DE3DA54-2F96-A734-562B-C9B3EFDC23DC}"/>
              </a:ext>
            </a:extLst>
          </p:cNvPr>
          <p:cNvSpPr>
            <a:spLocks noChangeArrowheads="1"/>
          </p:cNvSpPr>
          <p:nvPr/>
        </p:nvSpPr>
        <p:spPr bwMode="auto">
          <a:xfrm>
            <a:off x="2409825" y="3232150"/>
            <a:ext cx="1976438" cy="931863"/>
          </a:xfrm>
          <a:prstGeom prst="roundRect">
            <a:avLst>
              <a:gd name="adj" fmla="val 16667"/>
            </a:avLst>
          </a:prstGeom>
          <a:solidFill>
            <a:srgbClr val="FFFF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356360" name="AutoShape 2">
            <a:extLst>
              <a:ext uri="{FF2B5EF4-FFF2-40B4-BE49-F238E27FC236}">
                <a16:creationId xmlns:a16="http://schemas.microsoft.com/office/drawing/2014/main" id="{BFE56949-8B5E-84C7-FB0B-3E3BFED7BA95}"/>
              </a:ext>
            </a:extLst>
          </p:cNvPr>
          <p:cNvSpPr>
            <a:spLocks noChangeArrowheads="1"/>
          </p:cNvSpPr>
          <p:nvPr/>
        </p:nvSpPr>
        <p:spPr bwMode="auto">
          <a:xfrm>
            <a:off x="655638" y="2474913"/>
            <a:ext cx="2265362" cy="1143000"/>
          </a:xfrm>
          <a:prstGeom prst="roundRect">
            <a:avLst>
              <a:gd name="adj" fmla="val 16667"/>
            </a:avLst>
          </a:prstGeom>
          <a:solidFill>
            <a:srgbClr val="FFFF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1982467" name="AutoShape 3">
            <a:extLst>
              <a:ext uri="{FF2B5EF4-FFF2-40B4-BE49-F238E27FC236}">
                <a16:creationId xmlns:a16="http://schemas.microsoft.com/office/drawing/2014/main" id="{98A30BC9-BE79-E4A0-A145-037EA0FBA49F}"/>
              </a:ext>
            </a:extLst>
          </p:cNvPr>
          <p:cNvSpPr>
            <a:spLocks noChangeArrowheads="1"/>
          </p:cNvSpPr>
          <p:nvPr/>
        </p:nvSpPr>
        <p:spPr bwMode="auto">
          <a:xfrm>
            <a:off x="685800" y="5791200"/>
            <a:ext cx="1295400" cy="685800"/>
          </a:xfrm>
          <a:prstGeom prst="roundRect">
            <a:avLst>
              <a:gd name="adj" fmla="val 16667"/>
            </a:avLst>
          </a:prstGeom>
          <a:solidFill>
            <a:srgbClr val="0000FF"/>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defRPr/>
            </a:pPr>
            <a:r>
              <a:rPr lang="en-US" altLang="en-US" sz="3000" b="1">
                <a:solidFill>
                  <a:srgbClr val="FF0000"/>
                </a:solidFill>
                <a:effectLst>
                  <a:outerShdw blurRad="38100" dist="38100" dir="2700000" algn="tl">
                    <a:srgbClr val="000000"/>
                  </a:outerShdw>
                </a:effectLst>
                <a:latin typeface="Arial" panose="020B0604020202020204" pitchFamily="34" charset="0"/>
              </a:rPr>
              <a:t>DNA</a:t>
            </a:r>
          </a:p>
        </p:txBody>
      </p:sp>
      <p:sp>
        <p:nvSpPr>
          <p:cNvPr id="356362" name="AutoShape 4">
            <a:extLst>
              <a:ext uri="{FF2B5EF4-FFF2-40B4-BE49-F238E27FC236}">
                <a16:creationId xmlns:a16="http://schemas.microsoft.com/office/drawing/2014/main" id="{36CB8BBB-7B0A-A905-FE2D-B040743ED426}"/>
              </a:ext>
            </a:extLst>
          </p:cNvPr>
          <p:cNvSpPr>
            <a:spLocks noChangeArrowheads="1"/>
          </p:cNvSpPr>
          <p:nvPr/>
        </p:nvSpPr>
        <p:spPr bwMode="auto">
          <a:xfrm>
            <a:off x="1676400" y="5334000"/>
            <a:ext cx="2667000" cy="685800"/>
          </a:xfrm>
          <a:prstGeom prst="roundRect">
            <a:avLst>
              <a:gd name="adj" fmla="val 16667"/>
            </a:avLst>
          </a:prstGeom>
          <a:solidFill>
            <a:srgbClr val="3366FF"/>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0"/>
              </a:spcBef>
              <a:buFontTx/>
              <a:buNone/>
            </a:pPr>
            <a:r>
              <a:rPr lang="en-US" altLang="en-US" sz="3000" b="1">
                <a:latin typeface="Arial" panose="020B0604020202020204" pitchFamily="34" charset="0"/>
              </a:rPr>
              <a:t>Proteins, etc.</a:t>
            </a:r>
          </a:p>
        </p:txBody>
      </p:sp>
      <p:sp>
        <p:nvSpPr>
          <p:cNvPr id="356363" name="AutoShape 5">
            <a:extLst>
              <a:ext uri="{FF2B5EF4-FFF2-40B4-BE49-F238E27FC236}">
                <a16:creationId xmlns:a16="http://schemas.microsoft.com/office/drawing/2014/main" id="{6B969EEA-107F-1439-93C4-F637306A8181}"/>
              </a:ext>
            </a:extLst>
          </p:cNvPr>
          <p:cNvSpPr>
            <a:spLocks noChangeArrowheads="1"/>
          </p:cNvSpPr>
          <p:nvPr/>
        </p:nvSpPr>
        <p:spPr bwMode="auto">
          <a:xfrm>
            <a:off x="533400" y="4800600"/>
            <a:ext cx="2209800" cy="685800"/>
          </a:xfrm>
          <a:prstGeom prst="roundRect">
            <a:avLst>
              <a:gd name="adj" fmla="val 16667"/>
            </a:avLst>
          </a:prstGeom>
          <a:solidFill>
            <a:srgbClr val="6666FF"/>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0"/>
              </a:spcBef>
              <a:buFontTx/>
              <a:buNone/>
            </a:pPr>
            <a:r>
              <a:rPr lang="en-US" altLang="en-US" sz="3000" b="1">
                <a:latin typeface="Arial" panose="020B0604020202020204" pitchFamily="34" charset="0"/>
              </a:rPr>
              <a:t>Organelles</a:t>
            </a:r>
          </a:p>
        </p:txBody>
      </p:sp>
      <p:sp>
        <p:nvSpPr>
          <p:cNvPr id="356364" name="AutoShape 6">
            <a:extLst>
              <a:ext uri="{FF2B5EF4-FFF2-40B4-BE49-F238E27FC236}">
                <a16:creationId xmlns:a16="http://schemas.microsoft.com/office/drawing/2014/main" id="{B2E0A843-AD5E-3C88-9F47-FC7BE00E2829}"/>
              </a:ext>
            </a:extLst>
          </p:cNvPr>
          <p:cNvSpPr>
            <a:spLocks noChangeArrowheads="1"/>
          </p:cNvSpPr>
          <p:nvPr/>
        </p:nvSpPr>
        <p:spPr bwMode="auto">
          <a:xfrm>
            <a:off x="2514600" y="4343400"/>
            <a:ext cx="1295400" cy="685800"/>
          </a:xfrm>
          <a:prstGeom prst="roundRect">
            <a:avLst>
              <a:gd name="adj" fmla="val 16667"/>
            </a:avLst>
          </a:prstGeom>
          <a:solidFill>
            <a:srgbClr val="9966FF"/>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0"/>
              </a:spcBef>
              <a:buFontTx/>
              <a:buNone/>
            </a:pPr>
            <a:r>
              <a:rPr lang="en-US" altLang="en-US" sz="3000" b="1">
                <a:latin typeface="Arial" panose="020B0604020202020204" pitchFamily="34" charset="0"/>
              </a:rPr>
              <a:t>Cells</a:t>
            </a:r>
          </a:p>
        </p:txBody>
      </p:sp>
      <p:sp>
        <p:nvSpPr>
          <p:cNvPr id="356365" name="AutoShape 7">
            <a:extLst>
              <a:ext uri="{FF2B5EF4-FFF2-40B4-BE49-F238E27FC236}">
                <a16:creationId xmlns:a16="http://schemas.microsoft.com/office/drawing/2014/main" id="{293D6E84-8440-5D4A-577D-488CFB6D5AB0}"/>
              </a:ext>
            </a:extLst>
          </p:cNvPr>
          <p:cNvSpPr>
            <a:spLocks noChangeArrowheads="1"/>
          </p:cNvSpPr>
          <p:nvPr/>
        </p:nvSpPr>
        <p:spPr bwMode="auto">
          <a:xfrm>
            <a:off x="1066800" y="3810000"/>
            <a:ext cx="1752600" cy="685800"/>
          </a:xfrm>
          <a:prstGeom prst="roundRect">
            <a:avLst>
              <a:gd name="adj" fmla="val 16667"/>
            </a:avLst>
          </a:prstGeom>
          <a:solidFill>
            <a:srgbClr val="CC66FF"/>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0"/>
              </a:spcBef>
              <a:buFontTx/>
              <a:buNone/>
            </a:pPr>
            <a:r>
              <a:rPr lang="en-US" altLang="en-US" sz="3000" b="1">
                <a:latin typeface="Arial" panose="020B0604020202020204" pitchFamily="34" charset="0"/>
              </a:rPr>
              <a:t>Tissues</a:t>
            </a:r>
          </a:p>
        </p:txBody>
      </p:sp>
      <p:sp>
        <p:nvSpPr>
          <p:cNvPr id="356366" name="AutoShape 8">
            <a:extLst>
              <a:ext uri="{FF2B5EF4-FFF2-40B4-BE49-F238E27FC236}">
                <a16:creationId xmlns:a16="http://schemas.microsoft.com/office/drawing/2014/main" id="{A2541143-7011-2C9D-FF8F-1C7AF26833B5}"/>
              </a:ext>
            </a:extLst>
          </p:cNvPr>
          <p:cNvSpPr>
            <a:spLocks noChangeArrowheads="1"/>
          </p:cNvSpPr>
          <p:nvPr/>
        </p:nvSpPr>
        <p:spPr bwMode="auto">
          <a:xfrm>
            <a:off x="2514600" y="3352800"/>
            <a:ext cx="1752600" cy="685800"/>
          </a:xfrm>
          <a:prstGeom prst="roundRect">
            <a:avLst>
              <a:gd name="adj" fmla="val 16667"/>
            </a:avLst>
          </a:prstGeom>
          <a:solidFill>
            <a:srgbClr val="FF00FF"/>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0"/>
              </a:spcBef>
              <a:buFontTx/>
              <a:buNone/>
            </a:pPr>
            <a:r>
              <a:rPr lang="en-US" altLang="en-US" sz="3000" b="1">
                <a:latin typeface="Arial" panose="020B0604020202020204" pitchFamily="34" charset="0"/>
              </a:rPr>
              <a:t>Organs</a:t>
            </a:r>
          </a:p>
        </p:txBody>
      </p:sp>
      <p:sp>
        <p:nvSpPr>
          <p:cNvPr id="356367" name="AutoShape 9">
            <a:extLst>
              <a:ext uri="{FF2B5EF4-FFF2-40B4-BE49-F238E27FC236}">
                <a16:creationId xmlns:a16="http://schemas.microsoft.com/office/drawing/2014/main" id="{D789A4EA-1405-B546-7447-3B048F3D3959}"/>
              </a:ext>
            </a:extLst>
          </p:cNvPr>
          <p:cNvSpPr>
            <a:spLocks noChangeArrowheads="1"/>
          </p:cNvSpPr>
          <p:nvPr/>
        </p:nvSpPr>
        <p:spPr bwMode="auto">
          <a:xfrm>
            <a:off x="762000" y="2590800"/>
            <a:ext cx="2057400" cy="914400"/>
          </a:xfrm>
          <a:prstGeom prst="roundRect">
            <a:avLst>
              <a:gd name="adj" fmla="val 16667"/>
            </a:avLst>
          </a:prstGeom>
          <a:solidFill>
            <a:srgbClr val="FF33CC"/>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lnSpc>
                <a:spcPct val="85000"/>
              </a:lnSpc>
              <a:spcBef>
                <a:spcPct val="0"/>
              </a:spcBef>
              <a:buFontTx/>
              <a:buNone/>
            </a:pPr>
            <a:r>
              <a:rPr lang="en-US" altLang="en-US" sz="3000" b="1">
                <a:latin typeface="Arial" panose="020B0604020202020204" pitchFamily="34" charset="0"/>
              </a:rPr>
              <a:t>Organ</a:t>
            </a:r>
            <a:br>
              <a:rPr lang="en-US" altLang="en-US" sz="3000" b="1">
                <a:latin typeface="Arial" panose="020B0604020202020204" pitchFamily="34" charset="0"/>
              </a:rPr>
            </a:br>
            <a:r>
              <a:rPr lang="en-US" altLang="en-US" sz="3000" b="1">
                <a:latin typeface="Arial" panose="020B0604020202020204" pitchFamily="34" charset="0"/>
              </a:rPr>
              <a:t>Systems</a:t>
            </a:r>
          </a:p>
        </p:txBody>
      </p:sp>
      <p:sp>
        <p:nvSpPr>
          <p:cNvPr id="356368" name="AutoShape 10">
            <a:extLst>
              <a:ext uri="{FF2B5EF4-FFF2-40B4-BE49-F238E27FC236}">
                <a16:creationId xmlns:a16="http://schemas.microsoft.com/office/drawing/2014/main" id="{9FFEDE08-C3B3-2F76-F2AA-90BD13B28261}"/>
              </a:ext>
            </a:extLst>
          </p:cNvPr>
          <p:cNvSpPr>
            <a:spLocks noChangeArrowheads="1"/>
          </p:cNvSpPr>
          <p:nvPr/>
        </p:nvSpPr>
        <p:spPr bwMode="auto">
          <a:xfrm>
            <a:off x="2514600" y="2133600"/>
            <a:ext cx="2605088" cy="914400"/>
          </a:xfrm>
          <a:prstGeom prst="roundRect">
            <a:avLst>
              <a:gd name="adj" fmla="val 16667"/>
            </a:avLst>
          </a:prstGeom>
          <a:solidFill>
            <a:srgbClr val="FF3399"/>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lnSpc>
                <a:spcPct val="85000"/>
              </a:lnSpc>
              <a:spcBef>
                <a:spcPct val="0"/>
              </a:spcBef>
              <a:buFontTx/>
              <a:buNone/>
            </a:pPr>
            <a:r>
              <a:rPr lang="en-US" altLang="en-US" sz="3000" b="1">
                <a:latin typeface="Arial" panose="020B0604020202020204" pitchFamily="34" charset="0"/>
              </a:rPr>
              <a:t>Organismal</a:t>
            </a:r>
            <a:br>
              <a:rPr lang="en-US" altLang="en-US" sz="3000" b="1">
                <a:latin typeface="Arial" panose="020B0604020202020204" pitchFamily="34" charset="0"/>
              </a:rPr>
            </a:br>
            <a:r>
              <a:rPr lang="en-US" altLang="en-US" sz="3000" b="1">
                <a:latin typeface="Arial" panose="020B0604020202020204" pitchFamily="34" charset="0"/>
              </a:rPr>
              <a:t>Per</a:t>
            </a:r>
            <a:r>
              <a:rPr lang="en-US" altLang="en-US" sz="600" b="1">
                <a:latin typeface="Arial" panose="020B0604020202020204" pitchFamily="34" charset="0"/>
              </a:rPr>
              <a:t> </a:t>
            </a:r>
            <a:r>
              <a:rPr lang="en-US" altLang="en-US" sz="3000" b="1">
                <a:latin typeface="Arial" panose="020B0604020202020204" pitchFamily="34" charset="0"/>
              </a:rPr>
              <a:t>formance</a:t>
            </a:r>
          </a:p>
        </p:txBody>
      </p:sp>
      <p:sp>
        <p:nvSpPr>
          <p:cNvPr id="356369" name="AutoShape 11">
            <a:extLst>
              <a:ext uri="{FF2B5EF4-FFF2-40B4-BE49-F238E27FC236}">
                <a16:creationId xmlns:a16="http://schemas.microsoft.com/office/drawing/2014/main" id="{6BBA0FEA-DA86-7745-C63F-28EABDAF02FB}"/>
              </a:ext>
            </a:extLst>
          </p:cNvPr>
          <p:cNvSpPr>
            <a:spLocks noChangeArrowheads="1"/>
          </p:cNvSpPr>
          <p:nvPr/>
        </p:nvSpPr>
        <p:spPr bwMode="auto">
          <a:xfrm>
            <a:off x="750888" y="1600200"/>
            <a:ext cx="1992312" cy="685800"/>
          </a:xfrm>
          <a:prstGeom prst="roundRect">
            <a:avLst>
              <a:gd name="adj" fmla="val 16667"/>
            </a:avLst>
          </a:prstGeom>
          <a:solidFill>
            <a:srgbClr val="FF0066"/>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0"/>
              </a:spcBef>
              <a:buFontTx/>
              <a:buNone/>
            </a:pPr>
            <a:r>
              <a:rPr lang="en-US" altLang="en-US" sz="3400" b="1">
                <a:latin typeface="Arial" panose="020B0604020202020204" pitchFamily="34" charset="0"/>
              </a:rPr>
              <a:t>Behavior</a:t>
            </a:r>
          </a:p>
        </p:txBody>
      </p:sp>
      <p:sp>
        <p:nvSpPr>
          <p:cNvPr id="1982476" name="Text Box 12">
            <a:extLst>
              <a:ext uri="{FF2B5EF4-FFF2-40B4-BE49-F238E27FC236}">
                <a16:creationId xmlns:a16="http://schemas.microsoft.com/office/drawing/2014/main" id="{78B9BE17-03A8-93B7-D39B-617F013504B7}"/>
              </a:ext>
            </a:extLst>
          </p:cNvPr>
          <p:cNvSpPr txBox="1">
            <a:spLocks noChangeArrowheads="1"/>
          </p:cNvSpPr>
          <p:nvPr/>
        </p:nvSpPr>
        <p:spPr bwMode="auto">
          <a:xfrm>
            <a:off x="5330825" y="2022475"/>
            <a:ext cx="3733800" cy="3835400"/>
          </a:xfrm>
          <a:prstGeom prst="rect">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50000"/>
              </a:spcBef>
              <a:defRPr/>
            </a:pPr>
            <a:r>
              <a:rPr lang="en-US" altLang="en-US" sz="3500" b="1">
                <a:latin typeface="Arial" panose="020B0604020202020204" pitchFamily="34" charset="0"/>
              </a:rPr>
              <a:t>and this will entail changes in numerous </a:t>
            </a:r>
            <a:r>
              <a:rPr lang="en-US" altLang="en-US" sz="3500" b="1">
                <a:solidFill>
                  <a:srgbClr val="FFFF00"/>
                </a:solidFill>
                <a:effectLst>
                  <a:outerShdw blurRad="38100" dist="38100" dir="2700000" algn="tl">
                    <a:srgbClr val="000000"/>
                  </a:outerShdw>
                </a:effectLst>
                <a:latin typeface="Arial" panose="020B0604020202020204" pitchFamily="34" charset="0"/>
              </a:rPr>
              <a:t>subordinate traits</a:t>
            </a:r>
            <a:r>
              <a:rPr lang="en-US" altLang="en-US" sz="3500" b="1">
                <a:latin typeface="Arial" panose="020B0604020202020204" pitchFamily="34" charset="0"/>
              </a:rPr>
              <a:t>, and the </a:t>
            </a:r>
            <a:r>
              <a:rPr lang="en-US" altLang="en-US" sz="3500" b="1">
                <a:solidFill>
                  <a:srgbClr val="FF0000"/>
                </a:solidFill>
                <a:effectLst>
                  <a:outerShdw blurRad="38100" dist="38100" dir="2700000" algn="tl">
                    <a:srgbClr val="000000"/>
                  </a:outerShdw>
                </a:effectLst>
                <a:latin typeface="Arial" panose="020B0604020202020204" pitchFamily="34" charset="0"/>
              </a:rPr>
              <a:t>genes</a:t>
            </a:r>
            <a:r>
              <a:rPr lang="en-US" altLang="en-US" sz="3500" b="1">
                <a:latin typeface="Arial" panose="020B0604020202020204" pitchFamily="34" charset="0"/>
              </a:rPr>
              <a:t> that affect them.</a:t>
            </a:r>
          </a:p>
        </p:txBody>
      </p:sp>
      <p:sp>
        <p:nvSpPr>
          <p:cNvPr id="1982477" name="AutoShape 13">
            <a:extLst>
              <a:ext uri="{FF2B5EF4-FFF2-40B4-BE49-F238E27FC236}">
                <a16:creationId xmlns:a16="http://schemas.microsoft.com/office/drawing/2014/main" id="{707DFF25-59F9-4F31-25B8-3BBA60EC9CA4}"/>
              </a:ext>
            </a:extLst>
          </p:cNvPr>
          <p:cNvSpPr>
            <a:spLocks noChangeArrowheads="1"/>
          </p:cNvSpPr>
          <p:nvPr/>
        </p:nvSpPr>
        <p:spPr bwMode="auto">
          <a:xfrm>
            <a:off x="533400" y="304800"/>
            <a:ext cx="8043863" cy="1096963"/>
          </a:xfrm>
          <a:prstGeom prst="roundRect">
            <a:avLst>
              <a:gd name="adj" fmla="val 16667"/>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lnSpc>
                <a:spcPct val="85000"/>
              </a:lnSpc>
              <a:defRPr/>
            </a:pPr>
            <a:r>
              <a:rPr lang="en-US" altLang="en-US" sz="3700" b="1">
                <a:effectLst>
                  <a:outerShdw blurRad="38100" dist="38100" dir="2700000" algn="tl">
                    <a:srgbClr val="FFFFFF"/>
                  </a:outerShdw>
                </a:effectLst>
                <a:latin typeface="Arial" panose="020B0604020202020204" pitchFamily="34" charset="0"/>
              </a:rPr>
              <a:t>Dar</a:t>
            </a:r>
            <a:r>
              <a:rPr lang="en-US" altLang="en-US" sz="1000" b="1">
                <a:effectLst>
                  <a:outerShdw blurRad="38100" dist="38100" dir="2700000" algn="tl">
                    <a:srgbClr val="FFFFFF"/>
                  </a:outerShdw>
                </a:effectLst>
                <a:latin typeface="Arial" panose="020B0604020202020204" pitchFamily="34" charset="0"/>
              </a:rPr>
              <a:t> </a:t>
            </a:r>
            <a:r>
              <a:rPr lang="en-US" altLang="en-US" sz="3700" b="1">
                <a:effectLst>
                  <a:outerShdw blurRad="38100" dist="38100" dir="2700000" algn="tl">
                    <a:srgbClr val="FFFFFF"/>
                  </a:outerShdw>
                </a:effectLst>
                <a:latin typeface="Arial" panose="020B0604020202020204" pitchFamily="34" charset="0"/>
              </a:rPr>
              <a:t>winian Fi</a:t>
            </a:r>
            <a:r>
              <a:rPr lang="en-US" altLang="en-US" sz="800" b="1">
                <a:effectLst>
                  <a:outerShdw blurRad="38100" dist="38100" dir="2700000" algn="tl">
                    <a:srgbClr val="FFFFFF"/>
                  </a:outerShdw>
                </a:effectLst>
                <a:latin typeface="Arial" panose="020B0604020202020204" pitchFamily="34" charset="0"/>
              </a:rPr>
              <a:t> </a:t>
            </a:r>
            <a:r>
              <a:rPr lang="en-US" altLang="en-US" sz="3700" b="1">
                <a:effectLst>
                  <a:outerShdw blurRad="38100" dist="38100" dir="2700000" algn="tl">
                    <a:srgbClr val="FFFFFF"/>
                  </a:outerShdw>
                </a:effectLst>
                <a:latin typeface="Arial" panose="020B0604020202020204" pitchFamily="34" charset="0"/>
              </a:rPr>
              <a:t>t</a:t>
            </a:r>
            <a:r>
              <a:rPr lang="en-US" altLang="en-US" sz="1100" b="1">
                <a:effectLst>
                  <a:outerShdw blurRad="38100" dist="38100" dir="2700000" algn="tl">
                    <a:srgbClr val="FFFFFF"/>
                  </a:outerShdw>
                </a:effectLst>
                <a:latin typeface="Arial" panose="020B0604020202020204" pitchFamily="34" charset="0"/>
              </a:rPr>
              <a:t> </a:t>
            </a:r>
            <a:r>
              <a:rPr lang="en-US" altLang="en-US" sz="3700" b="1">
                <a:effectLst>
                  <a:outerShdw blurRad="38100" dist="38100" dir="2700000" algn="tl">
                    <a:srgbClr val="FFFFFF"/>
                  </a:outerShdw>
                </a:effectLst>
                <a:latin typeface="Arial" panose="020B0604020202020204" pitchFamily="34" charset="0"/>
              </a:rPr>
              <a:t>ness:</a:t>
            </a:r>
            <a:br>
              <a:rPr lang="en-US" altLang="en-US" sz="3500" b="1">
                <a:solidFill>
                  <a:schemeClr val="bg1"/>
                </a:solidFill>
                <a:effectLst>
                  <a:outerShdw blurRad="38100" dist="38100" dir="2700000" algn="tl">
                    <a:srgbClr val="000000"/>
                  </a:outerShdw>
                </a:effectLst>
                <a:latin typeface="Arial" panose="020B0604020202020204" pitchFamily="34" charset="0"/>
              </a:rPr>
            </a:br>
            <a:r>
              <a:rPr lang="en-US" altLang="en-US" sz="3500" b="1">
                <a:solidFill>
                  <a:schemeClr val="bg1"/>
                </a:solidFill>
                <a:effectLst>
                  <a:outerShdw blurRad="38100" dist="38100" dir="2700000" algn="tl">
                    <a:srgbClr val="000000"/>
                  </a:outerShdw>
                </a:effectLst>
                <a:latin typeface="Arial" panose="020B0604020202020204" pitchFamily="34" charset="0"/>
              </a:rPr>
              <a:t>age at 1st reprod., fecundity, lifespan</a:t>
            </a:r>
            <a:endParaRPr lang="en-US" altLang="en-US" sz="3500" b="1">
              <a:latin typeface="Arial" panose="020B0604020202020204" pitchFamily="34" charset="0"/>
            </a:endParaRPr>
          </a:p>
        </p:txBody>
      </p:sp>
    </p:spTree>
  </p:cSld>
  <p:clrMapOvr>
    <a:masterClrMapping/>
  </p:clrMapOvr>
</p:sld>
</file>

<file path=ppt/slides/slide1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8402" name="Slide Number Placeholder 5">
            <a:extLst>
              <a:ext uri="{FF2B5EF4-FFF2-40B4-BE49-F238E27FC236}">
                <a16:creationId xmlns:a16="http://schemas.microsoft.com/office/drawing/2014/main" id="{2DED2BFB-FC77-60A6-A98D-8D7C42D869B9}"/>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92EC3C47-D800-4ABD-8DB0-5A614F890A03}" type="slidenum">
              <a:rPr lang="en-US" altLang="en-US" sz="1400"/>
              <a:pPr>
                <a:spcBef>
                  <a:spcPct val="0"/>
                </a:spcBef>
                <a:buFontTx/>
                <a:buNone/>
              </a:pPr>
              <a:t>186</a:t>
            </a:fld>
            <a:endParaRPr lang="en-US" altLang="en-US" sz="1400"/>
          </a:p>
        </p:txBody>
      </p:sp>
      <p:sp>
        <p:nvSpPr>
          <p:cNvPr id="358403" name="Rectangle 2">
            <a:extLst>
              <a:ext uri="{FF2B5EF4-FFF2-40B4-BE49-F238E27FC236}">
                <a16:creationId xmlns:a16="http://schemas.microsoft.com/office/drawing/2014/main" id="{BE03C604-3015-3FE8-ABDA-C8889FD1118B}"/>
              </a:ext>
            </a:extLst>
          </p:cNvPr>
          <p:cNvSpPr>
            <a:spLocks noGrp="1" noChangeArrowheads="1"/>
          </p:cNvSpPr>
          <p:nvPr>
            <p:ph type="body" idx="1"/>
          </p:nvPr>
        </p:nvSpPr>
        <p:spPr>
          <a:xfrm>
            <a:off x="273050" y="1133475"/>
            <a:ext cx="8870950" cy="4805363"/>
          </a:xfrm>
          <a:noFill/>
        </p:spPr>
        <p:txBody>
          <a:bodyPr>
            <a:spAutoFit/>
          </a:bodyPr>
          <a:lstStyle/>
          <a:p>
            <a:pPr>
              <a:spcBef>
                <a:spcPct val="0"/>
              </a:spcBef>
              <a:spcAft>
                <a:spcPct val="35000"/>
              </a:spcAft>
              <a:buSzPct val="130000"/>
              <a:buFont typeface="Arial" panose="020B0604020202020204" pitchFamily="34" charset="0"/>
              <a:buChar char="●"/>
            </a:pPr>
            <a:r>
              <a:rPr lang="en-US" altLang="en-US" sz="3800" b="1">
                <a:solidFill>
                  <a:srgbClr val="0000FF"/>
                </a:solidFill>
                <a:latin typeface="Arial" panose="020B0604020202020204" pitchFamily="34" charset="0"/>
              </a:rPr>
              <a:t>Inquiry-Based Lesson Plan</a:t>
            </a:r>
          </a:p>
          <a:p>
            <a:pPr>
              <a:spcBef>
                <a:spcPct val="0"/>
              </a:spcBef>
              <a:spcAft>
                <a:spcPct val="35000"/>
              </a:spcAft>
              <a:buSzPct val="130000"/>
              <a:buFontTx/>
              <a:buNone/>
            </a:pPr>
            <a:r>
              <a:rPr lang="en-US" altLang="en-US" sz="2800" b="1">
                <a:latin typeface="Arial" panose="020B0604020202020204" pitchFamily="34" charset="0"/>
              </a:rPr>
              <a:t>	"Born to Run: Artificial Selection Lab"</a:t>
            </a:r>
          </a:p>
          <a:p>
            <a:pPr>
              <a:spcBef>
                <a:spcPct val="0"/>
              </a:spcBef>
              <a:spcAft>
                <a:spcPct val="35000"/>
              </a:spcAft>
              <a:buSzPct val="130000"/>
              <a:buFontTx/>
              <a:buNone/>
            </a:pPr>
            <a:r>
              <a:rPr lang="en-US" altLang="en-US" sz="2800" b="1">
                <a:latin typeface="Arial" panose="020B0604020202020204" pitchFamily="34" charset="0"/>
              </a:rPr>
              <a:t>	</a:t>
            </a:r>
            <a:r>
              <a:rPr lang="en-US" altLang="en-US" sz="2400" b="1" u="sng">
                <a:solidFill>
                  <a:srgbClr val="0000FF"/>
                </a:solidFill>
              </a:rPr>
              <a:t>http://www.indiana.edu/~ensiweb/lessons/BornToRun.html</a:t>
            </a:r>
          </a:p>
          <a:p>
            <a:pPr>
              <a:spcBef>
                <a:spcPct val="0"/>
              </a:spcBef>
              <a:spcAft>
                <a:spcPct val="35000"/>
              </a:spcAft>
              <a:buSzPct val="130000"/>
              <a:buFontTx/>
              <a:buNone/>
            </a:pPr>
            <a:endParaRPr lang="en-US" altLang="en-US" sz="2400" b="1">
              <a:latin typeface="Arial Unicode MS" panose="020B0604020202020204" pitchFamily="34" charset="-128"/>
            </a:endParaRPr>
          </a:p>
          <a:p>
            <a:pPr>
              <a:spcBef>
                <a:spcPct val="0"/>
              </a:spcBef>
              <a:spcAft>
                <a:spcPct val="35000"/>
              </a:spcAft>
              <a:buSzPct val="130000"/>
              <a:buFontTx/>
              <a:buNone/>
            </a:pPr>
            <a:r>
              <a:rPr lang="en-US" altLang="en-US" sz="2800" b="1">
                <a:latin typeface="Arial" panose="020B0604020202020204" pitchFamily="34" charset="0"/>
              </a:rPr>
              <a:t>Students learn about the selection experiment and then are led to formulate hypotheses and make predictions about the hindlimb bones.</a:t>
            </a:r>
          </a:p>
          <a:p>
            <a:pPr>
              <a:spcBef>
                <a:spcPct val="0"/>
              </a:spcBef>
              <a:spcAft>
                <a:spcPct val="35000"/>
              </a:spcAft>
              <a:buSzPct val="130000"/>
              <a:buFontTx/>
              <a:buNone/>
            </a:pPr>
            <a:r>
              <a:rPr lang="en-US" altLang="en-US" sz="2800" b="1">
                <a:latin typeface="Arial" panose="020B0604020202020204" pitchFamily="34" charset="0"/>
              </a:rPr>
              <a:t>Designed originally for middle school, but easily scaled up to high school or college.</a:t>
            </a:r>
            <a:endParaRPr lang="en-US" altLang="en-US" sz="2400" b="1">
              <a:latin typeface="Arial Unicode MS" panose="020B0604020202020204" pitchFamily="34" charset="-128"/>
            </a:endParaRPr>
          </a:p>
        </p:txBody>
      </p:sp>
      <p:sp>
        <p:nvSpPr>
          <p:cNvPr id="358404" name="Text Box 3">
            <a:extLst>
              <a:ext uri="{FF2B5EF4-FFF2-40B4-BE49-F238E27FC236}">
                <a16:creationId xmlns:a16="http://schemas.microsoft.com/office/drawing/2014/main" id="{6C46E783-712E-E0E6-FAD6-4EFFDE1DEF69}"/>
              </a:ext>
            </a:extLst>
          </p:cNvPr>
          <p:cNvSpPr txBox="1">
            <a:spLocks noChangeArrowheads="1"/>
          </p:cNvSpPr>
          <p:nvPr/>
        </p:nvSpPr>
        <p:spPr bwMode="auto">
          <a:xfrm>
            <a:off x="88900" y="76200"/>
            <a:ext cx="8916988" cy="762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0"/>
              </a:spcBef>
              <a:buFontTx/>
              <a:buNone/>
            </a:pPr>
            <a:r>
              <a:rPr lang="en-US" altLang="en-US" sz="4400" b="1">
                <a:latin typeface="Arial" panose="020B0604020202020204" pitchFamily="34" charset="0"/>
              </a:rPr>
              <a:t>Broader Impacts</a:t>
            </a:r>
          </a:p>
        </p:txBody>
      </p:sp>
      <p:sp>
        <p:nvSpPr>
          <p:cNvPr id="358405" name="Line 4">
            <a:extLst>
              <a:ext uri="{FF2B5EF4-FFF2-40B4-BE49-F238E27FC236}">
                <a16:creationId xmlns:a16="http://schemas.microsoft.com/office/drawing/2014/main" id="{42EB4510-7C5A-0074-6CA8-B0CBC9598CE6}"/>
              </a:ext>
            </a:extLst>
          </p:cNvPr>
          <p:cNvSpPr>
            <a:spLocks noChangeShapeType="1"/>
          </p:cNvSpPr>
          <p:nvPr/>
        </p:nvSpPr>
        <p:spPr bwMode="auto">
          <a:xfrm>
            <a:off x="228600" y="939800"/>
            <a:ext cx="8683625" cy="0"/>
          </a:xfrm>
          <a:prstGeom prst="line">
            <a:avLst/>
          </a:prstGeom>
          <a:noFill/>
          <a:ln w="50800">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Tree>
  </p:cSld>
  <p:clrMapOvr>
    <a:masterClrMapping/>
  </p:clrMapOvr>
</p:sld>
</file>

<file path=ppt/slides/slide1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0450" name="Slide Number Placeholder 5">
            <a:extLst>
              <a:ext uri="{FF2B5EF4-FFF2-40B4-BE49-F238E27FC236}">
                <a16:creationId xmlns:a16="http://schemas.microsoft.com/office/drawing/2014/main" id="{87D3EE56-8DD3-FFEE-F417-55BADDFE353B}"/>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1DDB0B51-0602-4978-BD55-97E1EF38716B}" type="slidenum">
              <a:rPr lang="en-US" altLang="en-US" sz="1400"/>
              <a:pPr>
                <a:spcBef>
                  <a:spcPct val="0"/>
                </a:spcBef>
                <a:buFontTx/>
                <a:buNone/>
              </a:pPr>
              <a:t>187</a:t>
            </a:fld>
            <a:endParaRPr lang="en-US" altLang="en-US" sz="1400"/>
          </a:p>
        </p:txBody>
      </p:sp>
      <p:sp>
        <p:nvSpPr>
          <p:cNvPr id="360451" name="Text Box 3">
            <a:extLst>
              <a:ext uri="{FF2B5EF4-FFF2-40B4-BE49-F238E27FC236}">
                <a16:creationId xmlns:a16="http://schemas.microsoft.com/office/drawing/2014/main" id="{C3864555-7828-BBFF-09B7-B4637A401C5D}"/>
              </a:ext>
            </a:extLst>
          </p:cNvPr>
          <p:cNvSpPr txBox="1">
            <a:spLocks noChangeArrowheads="1"/>
          </p:cNvSpPr>
          <p:nvPr/>
        </p:nvSpPr>
        <p:spPr bwMode="auto">
          <a:xfrm>
            <a:off x="88900" y="76200"/>
            <a:ext cx="8916988" cy="762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0"/>
              </a:spcBef>
              <a:buFontTx/>
              <a:buNone/>
            </a:pPr>
            <a:r>
              <a:rPr lang="en-US" altLang="en-US" sz="4400" b="1">
                <a:latin typeface="Arial" panose="020B0604020202020204" pitchFamily="34" charset="0"/>
              </a:rPr>
              <a:t>Broader Impacts</a:t>
            </a:r>
          </a:p>
        </p:txBody>
      </p:sp>
      <p:sp>
        <p:nvSpPr>
          <p:cNvPr id="360452" name="Line 4">
            <a:extLst>
              <a:ext uri="{FF2B5EF4-FFF2-40B4-BE49-F238E27FC236}">
                <a16:creationId xmlns:a16="http://schemas.microsoft.com/office/drawing/2014/main" id="{913670FF-F010-D0BA-7679-B2038DCEB6CA}"/>
              </a:ext>
            </a:extLst>
          </p:cNvPr>
          <p:cNvSpPr>
            <a:spLocks noChangeShapeType="1"/>
          </p:cNvSpPr>
          <p:nvPr/>
        </p:nvSpPr>
        <p:spPr bwMode="auto">
          <a:xfrm>
            <a:off x="228600" y="939800"/>
            <a:ext cx="8683625" cy="0"/>
          </a:xfrm>
          <a:prstGeom prst="line">
            <a:avLst/>
          </a:prstGeom>
          <a:noFill/>
          <a:ln w="50800">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pic>
        <p:nvPicPr>
          <p:cNvPr id="360453" name="Picture 5" descr="Figure_3">
            <a:extLst>
              <a:ext uri="{FF2B5EF4-FFF2-40B4-BE49-F238E27FC236}">
                <a16:creationId xmlns:a16="http://schemas.microsoft.com/office/drawing/2014/main" id="{7B4551DC-6B77-DE9A-26E9-F07D232867A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920750" y="1042988"/>
            <a:ext cx="7604125" cy="5703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sld>
</file>

<file path=ppt/slides/slide1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2498" name="Slide Number Placeholder 5">
            <a:extLst>
              <a:ext uri="{FF2B5EF4-FFF2-40B4-BE49-F238E27FC236}">
                <a16:creationId xmlns:a16="http://schemas.microsoft.com/office/drawing/2014/main" id="{92D96A6F-90CC-EF23-026F-52A0171FBC9D}"/>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C7BB3251-6FE8-41AC-8353-31C7C4C4CAA9}" type="slidenum">
              <a:rPr lang="en-US" altLang="en-US" sz="1400"/>
              <a:pPr>
                <a:spcBef>
                  <a:spcPct val="0"/>
                </a:spcBef>
                <a:buFontTx/>
                <a:buNone/>
              </a:pPr>
              <a:t>188</a:t>
            </a:fld>
            <a:endParaRPr lang="en-US" altLang="en-US" sz="1400"/>
          </a:p>
        </p:txBody>
      </p:sp>
      <p:sp>
        <p:nvSpPr>
          <p:cNvPr id="362499" name="Rectangle 2">
            <a:extLst>
              <a:ext uri="{FF2B5EF4-FFF2-40B4-BE49-F238E27FC236}">
                <a16:creationId xmlns:a16="http://schemas.microsoft.com/office/drawing/2014/main" id="{FA727B97-F819-06F4-F665-2718D927F7F6}"/>
              </a:ext>
            </a:extLst>
          </p:cNvPr>
          <p:cNvSpPr>
            <a:spLocks noGrp="1" noChangeArrowheads="1"/>
          </p:cNvSpPr>
          <p:nvPr>
            <p:ph type="body" idx="1"/>
          </p:nvPr>
        </p:nvSpPr>
        <p:spPr>
          <a:xfrm>
            <a:off x="158750" y="1019175"/>
            <a:ext cx="8870950" cy="3933825"/>
          </a:xfrm>
          <a:noFill/>
        </p:spPr>
        <p:txBody>
          <a:bodyPr>
            <a:spAutoFit/>
          </a:bodyPr>
          <a:lstStyle/>
          <a:p>
            <a:pPr>
              <a:spcBef>
                <a:spcPct val="0"/>
              </a:spcBef>
              <a:spcAft>
                <a:spcPct val="10000"/>
              </a:spcAft>
              <a:buSzPct val="130000"/>
              <a:buFont typeface="Arial" panose="020B0604020202020204" pitchFamily="34" charset="0"/>
              <a:buChar char="●"/>
            </a:pPr>
            <a:r>
              <a:rPr lang="en-US" altLang="en-US" sz="3800" b="1">
                <a:solidFill>
                  <a:srgbClr val="0000FF"/>
                </a:solidFill>
                <a:latin typeface="Arial" panose="020B0604020202020204" pitchFamily="34" charset="0"/>
              </a:rPr>
              <a:t>Inquiry-Based Lesson Plan</a:t>
            </a:r>
          </a:p>
          <a:p>
            <a:pPr>
              <a:spcBef>
                <a:spcPct val="0"/>
              </a:spcBef>
              <a:spcAft>
                <a:spcPct val="10000"/>
              </a:spcAft>
              <a:buSzPct val="130000"/>
              <a:buFontTx/>
              <a:buNone/>
            </a:pPr>
            <a:r>
              <a:rPr lang="en-US" altLang="en-US" sz="2800" b="1">
                <a:latin typeface="Arial" panose="020B0604020202020204" pitchFamily="34" charset="0"/>
              </a:rPr>
              <a:t>	"Born to Run: Artificial Selection Lab"</a:t>
            </a:r>
          </a:p>
          <a:p>
            <a:pPr>
              <a:spcBef>
                <a:spcPct val="0"/>
              </a:spcBef>
              <a:spcAft>
                <a:spcPct val="10000"/>
              </a:spcAft>
              <a:buSzPct val="130000"/>
              <a:buFontTx/>
              <a:buNone/>
            </a:pPr>
            <a:r>
              <a:rPr lang="en-US" altLang="en-US" sz="2800" b="1">
                <a:latin typeface="Arial" panose="020B0604020202020204" pitchFamily="34" charset="0"/>
              </a:rPr>
              <a:t>	</a:t>
            </a:r>
            <a:r>
              <a:rPr lang="en-US" altLang="en-US" sz="2400" b="1" u="sng">
                <a:solidFill>
                  <a:srgbClr val="0000FF"/>
                </a:solidFill>
              </a:rPr>
              <a:t>http://www.indiana.edu/~ensiweb/lessons/BornToRun.html</a:t>
            </a:r>
          </a:p>
          <a:p>
            <a:pPr>
              <a:spcBef>
                <a:spcPct val="0"/>
              </a:spcBef>
              <a:spcAft>
                <a:spcPct val="10000"/>
              </a:spcAft>
              <a:buSzPct val="130000"/>
              <a:buFontTx/>
              <a:buNone/>
            </a:pPr>
            <a:endParaRPr lang="en-US" altLang="en-US" sz="2400" b="1"/>
          </a:p>
          <a:p>
            <a:pPr>
              <a:spcBef>
                <a:spcPct val="0"/>
              </a:spcBef>
              <a:spcAft>
                <a:spcPct val="10000"/>
              </a:spcAft>
              <a:buSzPct val="130000"/>
              <a:buFontTx/>
              <a:buNone/>
            </a:pPr>
            <a:endParaRPr lang="en-US" altLang="en-US" sz="2400">
              <a:latin typeface="Arial" panose="020B0604020202020204" pitchFamily="34" charset="0"/>
            </a:endParaRPr>
          </a:p>
          <a:p>
            <a:pPr>
              <a:spcBef>
                <a:spcPct val="0"/>
              </a:spcBef>
              <a:spcAft>
                <a:spcPct val="10000"/>
              </a:spcAft>
              <a:buSzPct val="130000"/>
              <a:buFontTx/>
              <a:buNone/>
            </a:pPr>
            <a:r>
              <a:rPr lang="en-US" altLang="en-US" sz="2400">
                <a:latin typeface="Arial" panose="020B0604020202020204" pitchFamily="34" charset="0"/>
              </a:rPr>
              <a:t>Radojcic, T., and T. Garland, Jr. 2014.</a:t>
            </a:r>
            <a:br>
              <a:rPr lang="en-US" altLang="en-US" sz="2400">
                <a:latin typeface="Arial" panose="020B0604020202020204" pitchFamily="34" charset="0"/>
              </a:rPr>
            </a:br>
            <a:r>
              <a:rPr lang="en-US" altLang="en-US" sz="2400">
                <a:latin typeface="Arial" panose="020B0604020202020204" pitchFamily="34" charset="0"/>
              </a:rPr>
              <a:t>Born to run: Experimental evolution</a:t>
            </a:r>
            <a:br>
              <a:rPr lang="en-US" altLang="en-US" sz="2400">
                <a:latin typeface="Arial" panose="020B0604020202020204" pitchFamily="34" charset="0"/>
              </a:rPr>
            </a:br>
            <a:r>
              <a:rPr lang="en-US" altLang="en-US" sz="2400">
                <a:latin typeface="Arial" panose="020B0604020202020204" pitchFamily="34" charset="0"/>
              </a:rPr>
              <a:t>of high voluntary exercise in mice.</a:t>
            </a:r>
            <a:br>
              <a:rPr lang="en-US" altLang="en-US" sz="2400">
                <a:latin typeface="Arial" panose="020B0604020202020204" pitchFamily="34" charset="0"/>
              </a:rPr>
            </a:br>
            <a:r>
              <a:rPr lang="en-US" altLang="en-US" sz="2400" i="1">
                <a:latin typeface="Arial" panose="020B0604020202020204" pitchFamily="34" charset="0"/>
              </a:rPr>
              <a:t>Science Scope</a:t>
            </a:r>
            <a:r>
              <a:rPr lang="en-US" altLang="en-US" sz="2400">
                <a:latin typeface="Arial" panose="020B0604020202020204" pitchFamily="34" charset="0"/>
              </a:rPr>
              <a:t> 37:51-60. </a:t>
            </a:r>
          </a:p>
        </p:txBody>
      </p:sp>
      <p:sp>
        <p:nvSpPr>
          <p:cNvPr id="362500" name="Text Box 3">
            <a:extLst>
              <a:ext uri="{FF2B5EF4-FFF2-40B4-BE49-F238E27FC236}">
                <a16:creationId xmlns:a16="http://schemas.microsoft.com/office/drawing/2014/main" id="{3C82387A-A0A4-B018-06FF-4C294646EFDD}"/>
              </a:ext>
            </a:extLst>
          </p:cNvPr>
          <p:cNvSpPr txBox="1">
            <a:spLocks noChangeArrowheads="1"/>
          </p:cNvSpPr>
          <p:nvPr/>
        </p:nvSpPr>
        <p:spPr bwMode="auto">
          <a:xfrm>
            <a:off x="88900" y="76200"/>
            <a:ext cx="8916988" cy="762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0"/>
              </a:spcBef>
              <a:buFontTx/>
              <a:buNone/>
            </a:pPr>
            <a:r>
              <a:rPr lang="en-US" altLang="en-US" sz="4400" b="1">
                <a:latin typeface="Arial" panose="020B0604020202020204" pitchFamily="34" charset="0"/>
              </a:rPr>
              <a:t>Broader Impacts</a:t>
            </a:r>
          </a:p>
        </p:txBody>
      </p:sp>
      <p:sp>
        <p:nvSpPr>
          <p:cNvPr id="362501" name="Line 4">
            <a:extLst>
              <a:ext uri="{FF2B5EF4-FFF2-40B4-BE49-F238E27FC236}">
                <a16:creationId xmlns:a16="http://schemas.microsoft.com/office/drawing/2014/main" id="{0747BC49-730C-04D2-CD86-5AD232EF7B54}"/>
              </a:ext>
            </a:extLst>
          </p:cNvPr>
          <p:cNvSpPr>
            <a:spLocks noChangeShapeType="1"/>
          </p:cNvSpPr>
          <p:nvPr/>
        </p:nvSpPr>
        <p:spPr bwMode="auto">
          <a:xfrm>
            <a:off x="228600" y="939800"/>
            <a:ext cx="8683625" cy="0"/>
          </a:xfrm>
          <a:prstGeom prst="line">
            <a:avLst/>
          </a:prstGeom>
          <a:noFill/>
          <a:ln w="50800">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pic>
        <p:nvPicPr>
          <p:cNvPr id="362502" name="Picture 6">
            <a:extLst>
              <a:ext uri="{FF2B5EF4-FFF2-40B4-BE49-F238E27FC236}">
                <a16:creationId xmlns:a16="http://schemas.microsoft.com/office/drawing/2014/main" id="{B8DE564A-E73D-3966-C006-D4CB4A3F325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805488" y="2774950"/>
            <a:ext cx="3214687" cy="39687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cSld>
  <p:clrMapOvr>
    <a:masterClrMapping/>
  </p:clrMapOvr>
</p:sld>
</file>

<file path=ppt/slides/slide1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4546" name="Slide Number Placeholder 5">
            <a:extLst>
              <a:ext uri="{FF2B5EF4-FFF2-40B4-BE49-F238E27FC236}">
                <a16:creationId xmlns:a16="http://schemas.microsoft.com/office/drawing/2014/main" id="{390A60AB-DB8C-9E20-5306-75D7CF137BA8}"/>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E5C18461-11E8-47E0-B240-0FA39FA0884E}" type="slidenum">
              <a:rPr lang="en-US" altLang="en-US" sz="1400"/>
              <a:pPr>
                <a:spcBef>
                  <a:spcPct val="0"/>
                </a:spcBef>
                <a:buFontTx/>
                <a:buNone/>
              </a:pPr>
              <a:t>189</a:t>
            </a:fld>
            <a:endParaRPr lang="en-US" altLang="en-US" sz="1400"/>
          </a:p>
        </p:txBody>
      </p:sp>
      <p:sp>
        <p:nvSpPr>
          <p:cNvPr id="364547" name="Rectangle 2">
            <a:extLst>
              <a:ext uri="{FF2B5EF4-FFF2-40B4-BE49-F238E27FC236}">
                <a16:creationId xmlns:a16="http://schemas.microsoft.com/office/drawing/2014/main" id="{B90C7A53-8128-49F7-00AD-6E4AA6F31A5A}"/>
              </a:ext>
            </a:extLst>
          </p:cNvPr>
          <p:cNvSpPr>
            <a:spLocks noGrp="1" noChangeArrowheads="1"/>
          </p:cNvSpPr>
          <p:nvPr>
            <p:ph type="body" idx="1"/>
          </p:nvPr>
        </p:nvSpPr>
        <p:spPr>
          <a:xfrm>
            <a:off x="120650" y="1133475"/>
            <a:ext cx="9023350" cy="5194300"/>
          </a:xfrm>
          <a:noFill/>
        </p:spPr>
        <p:txBody>
          <a:bodyPr>
            <a:spAutoFit/>
          </a:bodyPr>
          <a:lstStyle/>
          <a:p>
            <a:pPr>
              <a:spcBef>
                <a:spcPct val="0"/>
              </a:spcBef>
              <a:spcAft>
                <a:spcPct val="35000"/>
              </a:spcAft>
              <a:buSzPct val="130000"/>
              <a:buFont typeface="Arial" panose="020B0604020202020204" pitchFamily="34" charset="0"/>
              <a:buChar char="●"/>
            </a:pPr>
            <a:r>
              <a:rPr lang="en-US" altLang="en-US" sz="3800" b="1">
                <a:solidFill>
                  <a:srgbClr val="0000FF"/>
                </a:solidFill>
                <a:latin typeface="Arial" panose="020B0604020202020204" pitchFamily="34" charset="0"/>
              </a:rPr>
              <a:t>IDEA</a:t>
            </a:r>
          </a:p>
          <a:p>
            <a:pPr>
              <a:spcBef>
                <a:spcPct val="0"/>
              </a:spcBef>
              <a:spcAft>
                <a:spcPct val="35000"/>
              </a:spcAft>
              <a:buSzPct val="130000"/>
              <a:buFontTx/>
              <a:buNone/>
            </a:pPr>
            <a:r>
              <a:rPr lang="en-US" altLang="en-US" sz="2800" b="1">
                <a:solidFill>
                  <a:srgbClr val="0000FF"/>
                </a:solidFill>
                <a:latin typeface="Arial" panose="020B0604020202020204" pitchFamily="34" charset="0"/>
              </a:rPr>
              <a:t>	</a:t>
            </a:r>
            <a:r>
              <a:rPr lang="en-US" altLang="en-US" b="1" u="sng">
                <a:solidFill>
                  <a:srgbClr val="0000FF"/>
                </a:solidFill>
                <a:latin typeface="Arial" panose="020B0604020202020204" pitchFamily="34" charset="0"/>
              </a:rPr>
              <a:t>I</a:t>
            </a:r>
            <a:r>
              <a:rPr lang="en-US" altLang="en-US" sz="2800" b="1">
                <a:latin typeface="Arial" panose="020B0604020202020204" pitchFamily="34" charset="0"/>
              </a:rPr>
              <a:t>nstitute for the </a:t>
            </a:r>
            <a:r>
              <a:rPr lang="en-US" altLang="en-US" b="1" u="sng">
                <a:solidFill>
                  <a:srgbClr val="0000FF"/>
                </a:solidFill>
                <a:latin typeface="Arial" panose="020B0604020202020204" pitchFamily="34" charset="0"/>
              </a:rPr>
              <a:t>D</a:t>
            </a:r>
            <a:r>
              <a:rPr lang="en-US" altLang="en-US" sz="2800" b="1">
                <a:latin typeface="Arial" panose="020B0604020202020204" pitchFamily="34" charset="0"/>
              </a:rPr>
              <a:t>evelopment</a:t>
            </a:r>
            <a:br>
              <a:rPr lang="en-US" altLang="en-US" sz="2800" b="1">
                <a:latin typeface="Arial" panose="020B0604020202020204" pitchFamily="34" charset="0"/>
              </a:rPr>
            </a:br>
            <a:r>
              <a:rPr lang="en-US" altLang="en-US" sz="2800" b="1">
                <a:latin typeface="Arial" panose="020B0604020202020204" pitchFamily="34" charset="0"/>
              </a:rPr>
              <a:t>of </a:t>
            </a:r>
            <a:r>
              <a:rPr lang="en-US" altLang="en-US" b="1" u="sng">
                <a:solidFill>
                  <a:srgbClr val="0000FF"/>
                </a:solidFill>
                <a:latin typeface="Arial" panose="020B0604020202020204" pitchFamily="34" charset="0"/>
              </a:rPr>
              <a:t>E</a:t>
            </a:r>
            <a:r>
              <a:rPr lang="en-US" altLang="en-US" sz="2800" b="1">
                <a:latin typeface="Arial" panose="020B0604020202020204" pitchFamily="34" charset="0"/>
              </a:rPr>
              <a:t>ducational </a:t>
            </a:r>
            <a:r>
              <a:rPr lang="en-US" altLang="en-US" b="1" u="sng">
                <a:solidFill>
                  <a:srgbClr val="0000FF"/>
                </a:solidFill>
                <a:latin typeface="Arial" panose="020B0604020202020204" pitchFamily="34" charset="0"/>
              </a:rPr>
              <a:t>A</a:t>
            </a:r>
            <a:r>
              <a:rPr lang="en-US" altLang="en-US" sz="2800" b="1">
                <a:latin typeface="Arial" panose="020B0604020202020204" pitchFamily="34" charset="0"/>
              </a:rPr>
              <a:t>pplications</a:t>
            </a:r>
          </a:p>
          <a:p>
            <a:pPr>
              <a:spcBef>
                <a:spcPct val="0"/>
              </a:spcBef>
              <a:spcAft>
                <a:spcPct val="35000"/>
              </a:spcAft>
              <a:buSzPct val="130000"/>
              <a:buFontTx/>
              <a:buNone/>
            </a:pPr>
            <a:r>
              <a:rPr lang="en-US" altLang="en-US" sz="2800" b="1">
                <a:latin typeface="Arial" panose="020B0604020202020204" pitchFamily="34" charset="0"/>
              </a:rPr>
              <a:t>	</a:t>
            </a:r>
            <a:r>
              <a:rPr lang="en-US" altLang="en-US" sz="2800" b="1" u="sng">
                <a:solidFill>
                  <a:srgbClr val="0000FF"/>
                </a:solidFill>
              </a:rPr>
              <a:t>http://idea.ucr.edu/</a:t>
            </a:r>
          </a:p>
          <a:p>
            <a:pPr>
              <a:spcBef>
                <a:spcPct val="0"/>
              </a:spcBef>
              <a:spcAft>
                <a:spcPct val="35000"/>
              </a:spcAft>
              <a:buSzPct val="130000"/>
              <a:buFontTx/>
              <a:buNone/>
            </a:pPr>
            <a:r>
              <a:rPr lang="en-US" altLang="en-US" sz="2800" b="1" i="1">
                <a:solidFill>
                  <a:srgbClr val="CC0099"/>
                </a:solidFill>
                <a:latin typeface="Arial" panose="020B0604020202020204" pitchFamily="34" charset="0"/>
              </a:rPr>
              <a:t>	Feel free to contact me with ideas!</a:t>
            </a:r>
            <a:br>
              <a:rPr lang="en-US" altLang="en-US" sz="2800" b="1" i="1">
                <a:solidFill>
                  <a:srgbClr val="CC0099"/>
                </a:solidFill>
                <a:latin typeface="Arial" panose="020B0604020202020204" pitchFamily="34" charset="0"/>
              </a:rPr>
            </a:br>
            <a:endParaRPr lang="en-US" altLang="en-US" sz="2800" b="1" i="1">
              <a:solidFill>
                <a:srgbClr val="CC0099"/>
              </a:solidFill>
              <a:latin typeface="Arial" panose="020B0604020202020204" pitchFamily="34" charset="0"/>
            </a:endParaRPr>
          </a:p>
          <a:p>
            <a:pPr>
              <a:spcBef>
                <a:spcPct val="0"/>
              </a:spcBef>
              <a:spcAft>
                <a:spcPct val="35000"/>
              </a:spcAft>
              <a:buSzPct val="130000"/>
              <a:buFont typeface="Arial" panose="020B0604020202020204" pitchFamily="34" charset="0"/>
              <a:buChar char="●"/>
            </a:pPr>
            <a:r>
              <a:rPr lang="en-US" altLang="en-US" sz="3600" b="1" i="1">
                <a:solidFill>
                  <a:srgbClr val="0000FF"/>
                </a:solidFill>
                <a:latin typeface="Arial" panose="020B0604020202020204" pitchFamily="34" charset="0"/>
              </a:rPr>
              <a:t>Physiological &amp; Biochemical Zoology</a:t>
            </a:r>
          </a:p>
          <a:p>
            <a:pPr>
              <a:spcBef>
                <a:spcPct val="0"/>
              </a:spcBef>
              <a:spcAft>
                <a:spcPct val="35000"/>
              </a:spcAft>
              <a:buSzPct val="130000"/>
              <a:buFontTx/>
              <a:buNone/>
            </a:pPr>
            <a:r>
              <a:rPr lang="en-US" altLang="en-US" sz="2800" b="1">
                <a:solidFill>
                  <a:srgbClr val="0000FF"/>
                </a:solidFill>
                <a:latin typeface="Arial" panose="020B0604020202020204" pitchFamily="34" charset="0"/>
              </a:rPr>
              <a:t>	</a:t>
            </a:r>
            <a:r>
              <a:rPr lang="en-US" altLang="en-US" sz="2800" b="1">
                <a:latin typeface="Arial" panose="020B0604020202020204" pitchFamily="34" charset="0"/>
              </a:rPr>
              <a:t>Now considers papers in the areas of </a:t>
            </a:r>
            <a:br>
              <a:rPr lang="en-US" altLang="en-US" sz="2800" b="1">
                <a:latin typeface="Arial" panose="020B0604020202020204" pitchFamily="34" charset="0"/>
              </a:rPr>
            </a:br>
            <a:r>
              <a:rPr lang="en-US" altLang="en-US" sz="2800" b="1">
                <a:latin typeface="Arial" panose="020B0604020202020204" pitchFamily="34" charset="0"/>
              </a:rPr>
              <a:t>Education and Outreach</a:t>
            </a:r>
          </a:p>
        </p:txBody>
      </p:sp>
      <p:sp>
        <p:nvSpPr>
          <p:cNvPr id="364548" name="Text Box 3">
            <a:extLst>
              <a:ext uri="{FF2B5EF4-FFF2-40B4-BE49-F238E27FC236}">
                <a16:creationId xmlns:a16="http://schemas.microsoft.com/office/drawing/2014/main" id="{F0B191BD-2981-B8D4-FE06-E4AFD38C4800}"/>
              </a:ext>
            </a:extLst>
          </p:cNvPr>
          <p:cNvSpPr txBox="1">
            <a:spLocks noChangeArrowheads="1"/>
          </p:cNvSpPr>
          <p:nvPr/>
        </p:nvSpPr>
        <p:spPr bwMode="auto">
          <a:xfrm>
            <a:off x="88900" y="76200"/>
            <a:ext cx="8916988" cy="762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0"/>
              </a:spcBef>
              <a:buFontTx/>
              <a:buNone/>
            </a:pPr>
            <a:r>
              <a:rPr lang="en-US" altLang="en-US" sz="4400" b="1">
                <a:latin typeface="Arial" panose="020B0604020202020204" pitchFamily="34" charset="0"/>
              </a:rPr>
              <a:t>Broader Impacts</a:t>
            </a:r>
          </a:p>
        </p:txBody>
      </p:sp>
      <p:sp>
        <p:nvSpPr>
          <p:cNvPr id="364549" name="Line 4">
            <a:extLst>
              <a:ext uri="{FF2B5EF4-FFF2-40B4-BE49-F238E27FC236}">
                <a16:creationId xmlns:a16="http://schemas.microsoft.com/office/drawing/2014/main" id="{374FB58A-92DD-49E9-28A7-EBE3BB2BFA52}"/>
              </a:ext>
            </a:extLst>
          </p:cNvPr>
          <p:cNvSpPr>
            <a:spLocks noChangeShapeType="1"/>
          </p:cNvSpPr>
          <p:nvPr/>
        </p:nvSpPr>
        <p:spPr bwMode="auto">
          <a:xfrm>
            <a:off x="228600" y="939800"/>
            <a:ext cx="8683625" cy="0"/>
          </a:xfrm>
          <a:prstGeom prst="line">
            <a:avLst/>
          </a:prstGeom>
          <a:noFill/>
          <a:ln w="50800">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Tree>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6498" name="Slide Number Placeholder 3">
            <a:extLst>
              <a:ext uri="{FF2B5EF4-FFF2-40B4-BE49-F238E27FC236}">
                <a16:creationId xmlns:a16="http://schemas.microsoft.com/office/drawing/2014/main" id="{27FA9658-5D9B-E1DD-F2A4-6204CE099E8F}"/>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DFC42AEB-2C59-4E8D-909B-ADB6C23D7BF5}" type="slidenum">
              <a:rPr lang="en-US" altLang="en-US" sz="1400"/>
              <a:pPr>
                <a:spcBef>
                  <a:spcPct val="0"/>
                </a:spcBef>
                <a:buFontTx/>
                <a:buNone/>
              </a:pPr>
              <a:t>19</a:t>
            </a:fld>
            <a:endParaRPr lang="en-US" altLang="en-US" sz="1400" dirty="0"/>
          </a:p>
        </p:txBody>
      </p:sp>
      <p:pic>
        <p:nvPicPr>
          <p:cNvPr id="106499" name="Picture 2" descr="Endurance_G50_Meek_DSCF1599_TG">
            <a:extLst>
              <a:ext uri="{FF2B5EF4-FFF2-40B4-BE49-F238E27FC236}">
                <a16:creationId xmlns:a16="http://schemas.microsoft.com/office/drawing/2014/main" id="{6449B191-8DB4-14E1-736A-C58966A18BB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8900" y="752475"/>
            <a:ext cx="9244013" cy="5786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20291" name="Rectangle 3">
            <a:extLst>
              <a:ext uri="{FF2B5EF4-FFF2-40B4-BE49-F238E27FC236}">
                <a16:creationId xmlns:a16="http://schemas.microsoft.com/office/drawing/2014/main" id="{A875BF99-09F5-F2CE-B991-219DC5B9B1BA}"/>
              </a:ext>
            </a:extLst>
          </p:cNvPr>
          <p:cNvSpPr>
            <a:spLocks noChangeArrowheads="1"/>
          </p:cNvSpPr>
          <p:nvPr/>
        </p:nvSpPr>
        <p:spPr bwMode="auto">
          <a:xfrm>
            <a:off x="396875" y="55563"/>
            <a:ext cx="8648700" cy="641350"/>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lgn="ctr">
              <a:defRPr sz="4400">
                <a:solidFill>
                  <a:schemeClr val="tx2"/>
                </a:solidFill>
                <a:latin typeface="Times New Roman" panose="02020603050405020304" pitchFamily="18" charset="0"/>
              </a:defRPr>
            </a:lvl1pPr>
            <a:lvl2pPr algn="ctr">
              <a:defRPr sz="4400">
                <a:solidFill>
                  <a:schemeClr val="tx2"/>
                </a:solidFill>
                <a:latin typeface="Times New Roman" panose="02020603050405020304" pitchFamily="18" charset="0"/>
              </a:defRPr>
            </a:lvl2pPr>
            <a:lvl3pPr algn="ctr">
              <a:defRPr sz="4400">
                <a:solidFill>
                  <a:schemeClr val="tx2"/>
                </a:solidFill>
                <a:latin typeface="Times New Roman" panose="02020603050405020304" pitchFamily="18" charset="0"/>
              </a:defRPr>
            </a:lvl3pPr>
            <a:lvl4pPr algn="ctr">
              <a:defRPr sz="4400">
                <a:solidFill>
                  <a:schemeClr val="tx2"/>
                </a:solidFill>
                <a:latin typeface="Times New Roman" panose="02020603050405020304" pitchFamily="18" charset="0"/>
              </a:defRPr>
            </a:lvl4pPr>
            <a:lvl5pPr algn="ctr">
              <a:defRPr sz="4400">
                <a:solidFill>
                  <a:schemeClr val="tx2"/>
                </a:solidFill>
                <a:latin typeface="Times New Roman" panose="02020603050405020304" pitchFamily="18" charset="0"/>
              </a:defRPr>
            </a:lvl5pPr>
            <a:lvl6pPr marL="457200" algn="ctr" eaLnBrk="0" fontAlgn="base" hangingPunct="0">
              <a:spcBef>
                <a:spcPct val="0"/>
              </a:spcBef>
              <a:spcAft>
                <a:spcPct val="0"/>
              </a:spcAft>
              <a:defRPr sz="4400">
                <a:solidFill>
                  <a:schemeClr val="tx2"/>
                </a:solidFill>
                <a:latin typeface="Times New Roman" panose="02020603050405020304" pitchFamily="18" charset="0"/>
              </a:defRPr>
            </a:lvl6pPr>
            <a:lvl7pPr marL="914400" algn="ctr" eaLnBrk="0" fontAlgn="base" hangingPunct="0">
              <a:spcBef>
                <a:spcPct val="0"/>
              </a:spcBef>
              <a:spcAft>
                <a:spcPct val="0"/>
              </a:spcAft>
              <a:defRPr sz="4400">
                <a:solidFill>
                  <a:schemeClr val="tx2"/>
                </a:solidFill>
                <a:latin typeface="Times New Roman" panose="02020603050405020304" pitchFamily="18" charset="0"/>
              </a:defRPr>
            </a:lvl7pPr>
            <a:lvl8pPr marL="1371600" algn="ctr" eaLnBrk="0" fontAlgn="base" hangingPunct="0">
              <a:spcBef>
                <a:spcPct val="0"/>
              </a:spcBef>
              <a:spcAft>
                <a:spcPct val="0"/>
              </a:spcAft>
              <a:defRPr sz="4400">
                <a:solidFill>
                  <a:schemeClr val="tx2"/>
                </a:solidFill>
                <a:latin typeface="Times New Roman" panose="02020603050405020304" pitchFamily="18" charset="0"/>
              </a:defRPr>
            </a:lvl8pPr>
            <a:lvl9pPr marL="1828800" algn="ctr" eaLnBrk="0" fontAlgn="base" hangingPunct="0">
              <a:spcBef>
                <a:spcPct val="0"/>
              </a:spcBef>
              <a:spcAft>
                <a:spcPct val="0"/>
              </a:spcAft>
              <a:defRPr sz="4400">
                <a:solidFill>
                  <a:schemeClr val="tx2"/>
                </a:solidFill>
                <a:latin typeface="Times New Roman" panose="02020603050405020304" pitchFamily="18" charset="0"/>
              </a:defRPr>
            </a:lvl9pPr>
          </a:lstStyle>
          <a:p>
            <a:pPr algn="l">
              <a:defRPr/>
            </a:pPr>
            <a:r>
              <a:rPr lang="en-US" altLang="en-US" sz="3600" b="1" dirty="0">
                <a:solidFill>
                  <a:schemeClr val="tx1"/>
                </a:solidFill>
                <a:effectLst>
                  <a:outerShdw blurRad="38100" dist="38100" dir="2700000" algn="tl">
                    <a:srgbClr val="C0C0C0"/>
                  </a:outerShdw>
                </a:effectLst>
                <a:latin typeface="Arial" panose="020B0604020202020204" pitchFamily="34" charset="0"/>
              </a:rPr>
              <a:t>Higher Treadmill Endurance Capacity</a:t>
            </a:r>
          </a:p>
        </p:txBody>
      </p:sp>
    </p:spTree>
    <p:extLst>
      <p:ext uri="{BB962C8B-B14F-4D97-AF65-F5344CB8AC3E}">
        <p14:creationId xmlns:p14="http://schemas.microsoft.com/office/powerpoint/2010/main" val="350806929"/>
      </p:ext>
    </p:extLst>
  </p:cSld>
  <p:clrMapOvr>
    <a:masterClrMapping/>
  </p:clrMapOvr>
</p:sld>
</file>

<file path=ppt/slides/slide1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6594" name="Slide Number Placeholder 3">
            <a:extLst>
              <a:ext uri="{FF2B5EF4-FFF2-40B4-BE49-F238E27FC236}">
                <a16:creationId xmlns:a16="http://schemas.microsoft.com/office/drawing/2014/main" id="{8BF69C22-A625-D67C-14D2-9AA1993D08B4}"/>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1EAEC4C9-FEA4-4BDC-8E25-6BE1D8AED29A}" type="slidenum">
              <a:rPr lang="en-US" altLang="en-US" sz="1400"/>
              <a:pPr>
                <a:spcBef>
                  <a:spcPct val="0"/>
                </a:spcBef>
                <a:buFontTx/>
                <a:buNone/>
              </a:pPr>
              <a:t>190</a:t>
            </a:fld>
            <a:endParaRPr lang="en-US" altLang="en-US" sz="1400"/>
          </a:p>
        </p:txBody>
      </p:sp>
      <p:pic>
        <p:nvPicPr>
          <p:cNvPr id="366595" name="Picture 2" descr="Bones_Whole_Skeleton_1">
            <a:extLst>
              <a:ext uri="{FF2B5EF4-FFF2-40B4-BE49-F238E27FC236}">
                <a16:creationId xmlns:a16="http://schemas.microsoft.com/office/drawing/2014/main" id="{DDDA3FD6-E951-C325-4F7F-5782A89FD5A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p:sld>
</file>

<file path=ppt/slides/slide1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8642" name="Slide Number Placeholder 3">
            <a:extLst>
              <a:ext uri="{FF2B5EF4-FFF2-40B4-BE49-F238E27FC236}">
                <a16:creationId xmlns:a16="http://schemas.microsoft.com/office/drawing/2014/main" id="{FA09FAFE-F04C-6C78-C945-E08672C3D621}"/>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6C90FFF1-015C-41CD-B111-3E999F78A22C}" type="slidenum">
              <a:rPr lang="en-US" altLang="en-US" sz="1400"/>
              <a:pPr>
                <a:spcBef>
                  <a:spcPct val="0"/>
                </a:spcBef>
                <a:buFontTx/>
                <a:buNone/>
              </a:pPr>
              <a:t>191</a:t>
            </a:fld>
            <a:endParaRPr lang="en-US" altLang="en-US" sz="1400"/>
          </a:p>
        </p:txBody>
      </p:sp>
      <p:sp>
        <p:nvSpPr>
          <p:cNvPr id="368643" name="Text Box 2">
            <a:extLst>
              <a:ext uri="{FF2B5EF4-FFF2-40B4-BE49-F238E27FC236}">
                <a16:creationId xmlns:a16="http://schemas.microsoft.com/office/drawing/2014/main" id="{C318B90D-4D08-3270-874D-35AB398AD92B}"/>
              </a:ext>
            </a:extLst>
          </p:cNvPr>
          <p:cNvSpPr txBox="1">
            <a:spLocks noChangeArrowheads="1"/>
          </p:cNvSpPr>
          <p:nvPr/>
        </p:nvSpPr>
        <p:spPr bwMode="auto">
          <a:xfrm>
            <a:off x="457200" y="307975"/>
            <a:ext cx="8458200" cy="34258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nSpc>
                <a:spcPct val="95000"/>
              </a:lnSpc>
              <a:spcBef>
                <a:spcPct val="0"/>
              </a:spcBef>
              <a:buFontTx/>
              <a:buNone/>
            </a:pPr>
            <a:r>
              <a:rPr lang="en-US" altLang="en-US" sz="4600" b="1">
                <a:solidFill>
                  <a:srgbClr val="0000FF"/>
                </a:solidFill>
                <a:latin typeface="Arial" panose="020B0604020202020204" pitchFamily="34" charset="0"/>
              </a:rPr>
              <a:t>No difference in hindlimb length or</a:t>
            </a:r>
            <a:br>
              <a:rPr lang="en-US" altLang="en-US" sz="4600" b="1">
                <a:solidFill>
                  <a:srgbClr val="0000FF"/>
                </a:solidFill>
                <a:latin typeface="Arial" panose="020B0604020202020204" pitchFamily="34" charset="0"/>
              </a:rPr>
            </a:br>
            <a:r>
              <a:rPr lang="en-US" altLang="en-US" sz="4600" b="1">
                <a:solidFill>
                  <a:srgbClr val="0000FF"/>
                </a:solidFill>
                <a:latin typeface="Arial" panose="020B0604020202020204" pitchFamily="34" charset="0"/>
              </a:rPr>
              <a:t>metatrarsal/</a:t>
            </a:r>
            <a:br>
              <a:rPr lang="en-US" altLang="en-US" sz="4600" b="1">
                <a:solidFill>
                  <a:srgbClr val="0000FF"/>
                </a:solidFill>
                <a:latin typeface="Arial" panose="020B0604020202020204" pitchFamily="34" charset="0"/>
              </a:rPr>
            </a:br>
            <a:r>
              <a:rPr lang="en-US" altLang="en-US" sz="4600" b="1">
                <a:solidFill>
                  <a:srgbClr val="0000FF"/>
                </a:solidFill>
                <a:latin typeface="Arial" panose="020B0604020202020204" pitchFamily="34" charset="0"/>
              </a:rPr>
              <a:t>femur ratio,</a:t>
            </a:r>
            <a:br>
              <a:rPr lang="en-US" altLang="en-US" sz="4600" b="1">
                <a:solidFill>
                  <a:srgbClr val="0000FF"/>
                </a:solidFill>
                <a:latin typeface="Arial" panose="020B0604020202020204" pitchFamily="34" charset="0"/>
              </a:rPr>
            </a:br>
            <a:r>
              <a:rPr lang="en-US" altLang="en-US" sz="4600" b="1">
                <a:solidFill>
                  <a:srgbClr val="0000FF"/>
                </a:solidFill>
                <a:latin typeface="Arial" panose="020B0604020202020204" pitchFamily="34" charset="0"/>
              </a:rPr>
              <a:t>but ...</a:t>
            </a:r>
            <a:endParaRPr lang="en-US" altLang="en-US" sz="4600" b="1">
              <a:solidFill>
                <a:srgbClr val="FF0000"/>
              </a:solidFill>
              <a:latin typeface="Arial" panose="020B0604020202020204" pitchFamily="34" charset="0"/>
            </a:endParaRPr>
          </a:p>
        </p:txBody>
      </p:sp>
      <p:pic>
        <p:nvPicPr>
          <p:cNvPr id="368644" name="Picture 3" descr="MTF_Hildebrand1982_Q70">
            <a:extLst>
              <a:ext uri="{FF2B5EF4-FFF2-40B4-BE49-F238E27FC236}">
                <a16:creationId xmlns:a16="http://schemas.microsoft.com/office/drawing/2014/main" id="{F838FDE0-5DF5-58AA-A553-9536FC181DE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191000" y="990600"/>
            <a:ext cx="4321175" cy="5526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68645" name="Text Box 4">
            <a:extLst>
              <a:ext uri="{FF2B5EF4-FFF2-40B4-BE49-F238E27FC236}">
                <a16:creationId xmlns:a16="http://schemas.microsoft.com/office/drawing/2014/main" id="{F5472752-1C96-7AEC-204A-5B9CC17BC256}"/>
              </a:ext>
            </a:extLst>
          </p:cNvPr>
          <p:cNvSpPr txBox="1">
            <a:spLocks noChangeArrowheads="1"/>
          </p:cNvSpPr>
          <p:nvPr/>
        </p:nvSpPr>
        <p:spPr bwMode="auto">
          <a:xfrm>
            <a:off x="4572000" y="5853113"/>
            <a:ext cx="4114800" cy="1004887"/>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endParaRPr lang="en-US" altLang="en-US" sz="2400"/>
          </a:p>
          <a:p>
            <a:pPr>
              <a:spcBef>
                <a:spcPct val="50000"/>
              </a:spcBef>
              <a:buFontTx/>
              <a:buNone/>
            </a:pPr>
            <a:r>
              <a:rPr lang="en-US" altLang="en-US" sz="2400"/>
              <a:t>  </a:t>
            </a:r>
          </a:p>
        </p:txBody>
      </p:sp>
      <p:sp>
        <p:nvSpPr>
          <p:cNvPr id="368646" name="Text Box 5">
            <a:extLst>
              <a:ext uri="{FF2B5EF4-FFF2-40B4-BE49-F238E27FC236}">
                <a16:creationId xmlns:a16="http://schemas.microsoft.com/office/drawing/2014/main" id="{D8FB5A2E-2C4C-E34E-848E-0A11A0AAC9C5}"/>
              </a:ext>
            </a:extLst>
          </p:cNvPr>
          <p:cNvSpPr txBox="1">
            <a:spLocks noChangeArrowheads="1"/>
          </p:cNvSpPr>
          <p:nvPr/>
        </p:nvSpPr>
        <p:spPr bwMode="auto">
          <a:xfrm>
            <a:off x="457200" y="4460875"/>
            <a:ext cx="8534400" cy="2092325"/>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nSpc>
                <a:spcPct val="95000"/>
              </a:lnSpc>
              <a:spcBef>
                <a:spcPct val="0"/>
              </a:spcBef>
              <a:buFontTx/>
              <a:buNone/>
            </a:pPr>
            <a:r>
              <a:rPr lang="en-US" altLang="en-US" sz="4600" b="1">
                <a:solidFill>
                  <a:srgbClr val="FF0000"/>
                </a:solidFill>
                <a:latin typeface="Arial" panose="020B0604020202020204" pitchFamily="34" charset="0"/>
              </a:rPr>
              <a:t>mice from</a:t>
            </a:r>
            <a:br>
              <a:rPr lang="en-US" altLang="en-US" sz="4600" b="1">
                <a:solidFill>
                  <a:srgbClr val="FF0000"/>
                </a:solidFill>
                <a:latin typeface="Arial" panose="020B0604020202020204" pitchFamily="34" charset="0"/>
              </a:rPr>
            </a:br>
            <a:r>
              <a:rPr lang="en-US" altLang="en-US" sz="4600" b="1">
                <a:solidFill>
                  <a:srgbClr val="FF0000"/>
                </a:solidFill>
                <a:latin typeface="Arial" panose="020B0604020202020204" pitchFamily="34" charset="0"/>
              </a:rPr>
              <a:t>selected lines have</a:t>
            </a:r>
            <a:br>
              <a:rPr lang="en-US" altLang="en-US" sz="4600" b="1">
                <a:solidFill>
                  <a:srgbClr val="FF0000"/>
                </a:solidFill>
                <a:latin typeface="Arial" panose="020B0604020202020204" pitchFamily="34" charset="0"/>
              </a:rPr>
            </a:br>
            <a:r>
              <a:rPr lang="en-US" altLang="en-US" sz="4600" b="1">
                <a:solidFill>
                  <a:srgbClr val="FF0000"/>
                </a:solidFill>
                <a:latin typeface="Arial" panose="020B0604020202020204" pitchFamily="34" charset="0"/>
              </a:rPr>
              <a:t>more symmetrical hindlimbs</a:t>
            </a:r>
          </a:p>
        </p:txBody>
      </p:sp>
    </p:spTree>
  </p:cSld>
  <p:clrMapOvr>
    <a:masterClrMapping/>
  </p:clrMapOvr>
  <p:transition/>
</p:sld>
</file>

<file path=ppt/slides/slide1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0690" name="Slide Number Placeholder 3">
            <a:extLst>
              <a:ext uri="{FF2B5EF4-FFF2-40B4-BE49-F238E27FC236}">
                <a16:creationId xmlns:a16="http://schemas.microsoft.com/office/drawing/2014/main" id="{DF9FB801-DC9E-3D85-B357-2B21FDA69788}"/>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9AA75282-865C-438F-A9D4-434820466721}" type="slidenum">
              <a:rPr lang="en-US" altLang="en-US" sz="1400"/>
              <a:pPr>
                <a:spcBef>
                  <a:spcPct val="0"/>
                </a:spcBef>
                <a:buFontTx/>
                <a:buNone/>
              </a:pPr>
              <a:t>192</a:t>
            </a:fld>
            <a:endParaRPr lang="en-US" altLang="en-US" sz="1400"/>
          </a:p>
        </p:txBody>
      </p:sp>
      <p:pic>
        <p:nvPicPr>
          <p:cNvPr id="370691" name="Picture 2" descr="12LEGDIF">
            <a:extLst>
              <a:ext uri="{FF2B5EF4-FFF2-40B4-BE49-F238E27FC236}">
                <a16:creationId xmlns:a16="http://schemas.microsoft.com/office/drawing/2014/main" id="{BCF2EED3-D563-94E7-DDFC-420A785C226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73050" y="228600"/>
            <a:ext cx="8458200" cy="6343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70692" name="Text Box 3">
            <a:extLst>
              <a:ext uri="{FF2B5EF4-FFF2-40B4-BE49-F238E27FC236}">
                <a16:creationId xmlns:a16="http://schemas.microsoft.com/office/drawing/2014/main" id="{F5DFEA01-1E69-A876-3082-E8194ABA7510}"/>
              </a:ext>
            </a:extLst>
          </p:cNvPr>
          <p:cNvSpPr txBox="1">
            <a:spLocks noChangeArrowheads="1"/>
          </p:cNvSpPr>
          <p:nvPr/>
        </p:nvSpPr>
        <p:spPr bwMode="auto">
          <a:xfrm>
            <a:off x="0" y="6324600"/>
            <a:ext cx="2590800" cy="457200"/>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endParaRPr lang="en-US" altLang="en-US" sz="2400"/>
          </a:p>
        </p:txBody>
      </p:sp>
    </p:spTree>
  </p:cSld>
  <p:clrMapOvr>
    <a:masterClrMapping/>
  </p:clrMapOvr>
  <p:transition/>
</p:sld>
</file>

<file path=ppt/slides/slide1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2738" name="Slide Number Placeholder 3">
            <a:extLst>
              <a:ext uri="{FF2B5EF4-FFF2-40B4-BE49-F238E27FC236}">
                <a16:creationId xmlns:a16="http://schemas.microsoft.com/office/drawing/2014/main" id="{A863BB57-0453-F7C8-6157-5FC81964D2FF}"/>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ED28DB95-0A5C-4A32-B871-69A485154D77}" type="slidenum">
              <a:rPr lang="en-US" altLang="en-US" sz="1400"/>
              <a:pPr>
                <a:spcBef>
                  <a:spcPct val="0"/>
                </a:spcBef>
                <a:buFontTx/>
                <a:buNone/>
              </a:pPr>
              <a:t>193</a:t>
            </a:fld>
            <a:endParaRPr lang="en-US" altLang="en-US" sz="1400"/>
          </a:p>
        </p:txBody>
      </p:sp>
      <p:sp>
        <p:nvSpPr>
          <p:cNvPr id="2191362" name="Text Box 2">
            <a:extLst>
              <a:ext uri="{FF2B5EF4-FFF2-40B4-BE49-F238E27FC236}">
                <a16:creationId xmlns:a16="http://schemas.microsoft.com/office/drawing/2014/main" id="{A050D636-EA2E-7DA7-BF34-ECA014179774}"/>
              </a:ext>
            </a:extLst>
          </p:cNvPr>
          <p:cNvSpPr txBox="1">
            <a:spLocks noChangeArrowheads="1"/>
          </p:cNvSpPr>
          <p:nvPr/>
        </p:nvSpPr>
        <p:spPr bwMode="auto">
          <a:xfrm>
            <a:off x="381000" y="381000"/>
            <a:ext cx="8839200" cy="32607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nSpc>
                <a:spcPct val="95000"/>
              </a:lnSpc>
              <a:defRPr/>
            </a:pPr>
            <a:r>
              <a:rPr lang="en-US" altLang="en-US" sz="4200" b="1">
                <a:solidFill>
                  <a:srgbClr val="0000FF"/>
                </a:solidFill>
                <a:effectLst>
                  <a:outerShdw blurRad="38100" dist="38100" dir="2700000" algn="tl">
                    <a:srgbClr val="C0C0C0"/>
                  </a:outerShdw>
                </a:effectLst>
                <a:latin typeface="Arial" panose="020B0604020202020204" pitchFamily="34" charset="0"/>
              </a:rPr>
              <a:t>Insulin-</a:t>
            </a:r>
            <a:r>
              <a:rPr lang="en-US" altLang="en-US" sz="1000" b="1">
                <a:solidFill>
                  <a:srgbClr val="0000FF"/>
                </a:solidFill>
                <a:effectLst>
                  <a:outerShdw blurRad="38100" dist="38100" dir="2700000" algn="tl">
                    <a:srgbClr val="C0C0C0"/>
                  </a:outerShdw>
                </a:effectLst>
                <a:latin typeface="Arial" panose="020B0604020202020204" pitchFamily="34" charset="0"/>
              </a:rPr>
              <a:t> </a:t>
            </a:r>
            <a:r>
              <a:rPr lang="en-US" altLang="en-US" sz="4200" b="1">
                <a:solidFill>
                  <a:srgbClr val="0000FF"/>
                </a:solidFill>
                <a:effectLst>
                  <a:outerShdw blurRad="38100" dist="38100" dir="2700000" algn="tl">
                    <a:srgbClr val="C0C0C0"/>
                  </a:outerShdw>
                </a:effectLst>
                <a:latin typeface="Arial" panose="020B0604020202020204" pitchFamily="34" charset="0"/>
              </a:rPr>
              <a:t>stimulated Glucose Uptake of Isolated Muscles:</a:t>
            </a:r>
          </a:p>
          <a:p>
            <a:pPr>
              <a:lnSpc>
                <a:spcPct val="95000"/>
              </a:lnSpc>
              <a:spcBef>
                <a:spcPct val="20000"/>
              </a:spcBef>
              <a:defRPr/>
            </a:pPr>
            <a:r>
              <a:rPr lang="en-US" altLang="en-US" sz="4200" b="1">
                <a:solidFill>
                  <a:srgbClr val="FF0000"/>
                </a:solidFill>
                <a:effectLst>
                  <a:outerShdw blurRad="38100" dist="38100" dir="2700000" algn="tl">
                    <a:srgbClr val="C0C0C0"/>
                  </a:outerShdw>
                </a:effectLst>
                <a:latin typeface="Arial" panose="020B0604020202020204" pitchFamily="34" charset="0"/>
              </a:rPr>
              <a:t>  Higher in Selected Lines for</a:t>
            </a:r>
            <a:br>
              <a:rPr lang="en-US" altLang="en-US" sz="4200" b="1">
                <a:solidFill>
                  <a:srgbClr val="FF0000"/>
                </a:solidFill>
                <a:effectLst>
                  <a:outerShdw blurRad="38100" dist="38100" dir="2700000" algn="tl">
                    <a:srgbClr val="C0C0C0"/>
                  </a:outerShdw>
                </a:effectLst>
                <a:latin typeface="Arial" panose="020B0604020202020204" pitchFamily="34" charset="0"/>
              </a:rPr>
            </a:br>
            <a:r>
              <a:rPr lang="en-US" altLang="en-US" sz="4200" b="1">
                <a:solidFill>
                  <a:srgbClr val="FF0000"/>
                </a:solidFill>
                <a:effectLst>
                  <a:outerShdw blurRad="38100" dist="38100" dir="2700000" algn="tl">
                    <a:srgbClr val="C0C0C0"/>
                  </a:outerShdw>
                </a:effectLst>
                <a:latin typeface="Arial" panose="020B0604020202020204" pitchFamily="34" charset="0"/>
              </a:rPr>
              <a:t>  </a:t>
            </a:r>
            <a:r>
              <a:rPr lang="en-US" altLang="en-US" sz="4200" b="1">
                <a:solidFill>
                  <a:srgbClr val="FF0000"/>
                </a:solidFill>
                <a:latin typeface="Arial" panose="020B0604020202020204" pitchFamily="34" charset="0"/>
              </a:rPr>
              <a:t>extensor digitorum longus,</a:t>
            </a:r>
            <a:br>
              <a:rPr lang="en-US" altLang="en-US" sz="4200" b="1">
                <a:solidFill>
                  <a:srgbClr val="FF0000"/>
                </a:solidFill>
                <a:latin typeface="Arial" panose="020B0604020202020204" pitchFamily="34" charset="0"/>
              </a:rPr>
            </a:br>
            <a:r>
              <a:rPr lang="en-US" altLang="en-US" sz="4200" b="1">
                <a:solidFill>
                  <a:srgbClr val="FF0000"/>
                </a:solidFill>
                <a:latin typeface="Arial" panose="020B0604020202020204" pitchFamily="34" charset="0"/>
              </a:rPr>
              <a:t>  but not soleus or epitrochlearis</a:t>
            </a:r>
            <a:endParaRPr lang="en-US" altLang="en-US" sz="4200" b="1">
              <a:latin typeface="Arial" panose="020B0604020202020204" pitchFamily="34" charset="0"/>
            </a:endParaRPr>
          </a:p>
        </p:txBody>
      </p:sp>
      <p:pic>
        <p:nvPicPr>
          <p:cNvPr id="372740" name="Picture 3" descr="Muscle_spiralnotebook">
            <a:extLst>
              <a:ext uri="{FF2B5EF4-FFF2-40B4-BE49-F238E27FC236}">
                <a16:creationId xmlns:a16="http://schemas.microsoft.com/office/drawing/2014/main" id="{3EAE8ABC-5E30-4236-972C-DB93984AE9A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172200" y="4038600"/>
            <a:ext cx="1866900" cy="1905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72741" name="Text Box 4">
            <a:extLst>
              <a:ext uri="{FF2B5EF4-FFF2-40B4-BE49-F238E27FC236}">
                <a16:creationId xmlns:a16="http://schemas.microsoft.com/office/drawing/2014/main" id="{168F788E-AA6F-5C37-DC81-B03D6EC2C7EA}"/>
              </a:ext>
            </a:extLst>
          </p:cNvPr>
          <p:cNvSpPr txBox="1">
            <a:spLocks noChangeArrowheads="1"/>
          </p:cNvSpPr>
          <p:nvPr/>
        </p:nvSpPr>
        <p:spPr bwMode="auto">
          <a:xfrm>
            <a:off x="381000" y="4233863"/>
            <a:ext cx="5486400" cy="17399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1800" b="1">
                <a:solidFill>
                  <a:srgbClr val="0000FF"/>
                </a:solidFill>
                <a:latin typeface="Arial" panose="020B0604020202020204" pitchFamily="34" charset="0"/>
              </a:rPr>
              <a:t>Gen. 17 Males: </a:t>
            </a:r>
            <a:r>
              <a:rPr lang="en-US" altLang="en-US" sz="1800" b="1">
                <a:latin typeface="Arial" panose="020B0604020202020204" pitchFamily="34" charset="0"/>
              </a:rPr>
              <a:t> Dumke, C. L., J. S. Rhodes, T. Garland, Jr., E. Maslowski, J. G. Swallow, A. C. Wetter, and G. D. Cartee.  2001. Genetic selection of mice for high voluntary wheel-running: effect on skeletal muscle glucose uptake. </a:t>
            </a:r>
            <a:r>
              <a:rPr lang="en-US" altLang="en-US" sz="1800" b="1" i="1">
                <a:latin typeface="Arial" panose="020B0604020202020204" pitchFamily="34" charset="0"/>
              </a:rPr>
              <a:t>J. Applied Physiology</a:t>
            </a:r>
            <a:r>
              <a:rPr lang="en-US" altLang="en-US" sz="1800" b="1">
                <a:latin typeface="Arial" panose="020B0604020202020204" pitchFamily="34" charset="0"/>
              </a:rPr>
              <a:t> 91:1289-1297.</a:t>
            </a:r>
          </a:p>
        </p:txBody>
      </p:sp>
    </p:spTree>
  </p:cSld>
  <p:clrMapOvr>
    <a:masterClrMapping/>
  </p:clrMapOvr>
  <p:transition/>
</p:sld>
</file>

<file path=ppt/slides/slide1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4786" name="Slide Number Placeholder 3">
            <a:extLst>
              <a:ext uri="{FF2B5EF4-FFF2-40B4-BE49-F238E27FC236}">
                <a16:creationId xmlns:a16="http://schemas.microsoft.com/office/drawing/2014/main" id="{91EDB732-2A59-3874-8AE9-F9CDA23C9DC6}"/>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175458B6-08E2-4E8A-9C74-16C0259BCF79}" type="slidenum">
              <a:rPr lang="en-US" altLang="en-US" sz="1400"/>
              <a:pPr>
                <a:spcBef>
                  <a:spcPct val="0"/>
                </a:spcBef>
                <a:buFontTx/>
                <a:buNone/>
              </a:pPr>
              <a:t>194</a:t>
            </a:fld>
            <a:endParaRPr lang="en-US" altLang="en-US" sz="1400"/>
          </a:p>
        </p:txBody>
      </p:sp>
      <p:sp>
        <p:nvSpPr>
          <p:cNvPr id="374787" name="Text Box 2">
            <a:extLst>
              <a:ext uri="{FF2B5EF4-FFF2-40B4-BE49-F238E27FC236}">
                <a16:creationId xmlns:a16="http://schemas.microsoft.com/office/drawing/2014/main" id="{7BC68EE2-E3EF-9B0A-E18F-EBC3B306D11C}"/>
              </a:ext>
            </a:extLst>
          </p:cNvPr>
          <p:cNvSpPr txBox="1">
            <a:spLocks noChangeArrowheads="1"/>
          </p:cNvSpPr>
          <p:nvPr/>
        </p:nvSpPr>
        <p:spPr bwMode="auto">
          <a:xfrm>
            <a:off x="838200" y="457200"/>
            <a:ext cx="7696200" cy="55784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6000" b="1">
                <a:solidFill>
                  <a:srgbClr val="FF0000"/>
                </a:solidFill>
                <a:latin typeface="Arial" panose="020B0604020202020204" pitchFamily="34" charset="0"/>
              </a:rPr>
              <a:t>Hypothesis:</a:t>
            </a:r>
            <a:endParaRPr lang="en-US" altLang="en-US" sz="5000" b="1">
              <a:latin typeface="Arial" panose="020B0604020202020204" pitchFamily="34" charset="0"/>
            </a:endParaRPr>
          </a:p>
          <a:p>
            <a:pPr>
              <a:spcBef>
                <a:spcPct val="50000"/>
              </a:spcBef>
              <a:spcAft>
                <a:spcPct val="50000"/>
              </a:spcAft>
              <a:buFontTx/>
              <a:buNone/>
            </a:pPr>
            <a:r>
              <a:rPr lang="en-US" altLang="en-US" sz="5000" b="1">
                <a:latin typeface="Arial" panose="020B0604020202020204" pitchFamily="34" charset="0"/>
              </a:rPr>
              <a:t>All selected lines will adopt the same "solution" to the selective "problem."</a:t>
            </a:r>
          </a:p>
          <a:p>
            <a:pPr>
              <a:spcBef>
                <a:spcPct val="0"/>
              </a:spcBef>
              <a:buFontTx/>
              <a:buNone/>
            </a:pPr>
            <a:r>
              <a:rPr lang="en-US" altLang="en-US" sz="5000" b="1">
                <a:latin typeface="Arial" panose="020B0604020202020204" pitchFamily="34" charset="0"/>
              </a:rPr>
              <a:t>		    (optimality idea)</a:t>
            </a:r>
            <a:endParaRPr lang="en-US" altLang="en-US" sz="2400">
              <a:latin typeface="Arial" panose="020B0604020202020204" pitchFamily="34" charset="0"/>
            </a:endParaRPr>
          </a:p>
        </p:txBody>
      </p:sp>
    </p:spTree>
  </p:cSld>
  <p:clrMapOvr>
    <a:masterClrMapping/>
  </p:clrMapOvr>
  <p:transition/>
</p:sld>
</file>

<file path=ppt/slides/slide1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6834" name="Slide Number Placeholder 3">
            <a:extLst>
              <a:ext uri="{FF2B5EF4-FFF2-40B4-BE49-F238E27FC236}">
                <a16:creationId xmlns:a16="http://schemas.microsoft.com/office/drawing/2014/main" id="{0D67C2C6-AFFD-19D9-83F2-9754D865E2A6}"/>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CE5352C2-1886-4319-80AF-D8519E4FD04E}" type="slidenum">
              <a:rPr lang="en-US" altLang="en-US" sz="1400"/>
              <a:pPr>
                <a:spcBef>
                  <a:spcPct val="0"/>
                </a:spcBef>
                <a:buFontTx/>
                <a:buNone/>
              </a:pPr>
              <a:t>195</a:t>
            </a:fld>
            <a:endParaRPr lang="en-US" altLang="en-US" sz="1400"/>
          </a:p>
        </p:txBody>
      </p:sp>
      <p:sp>
        <p:nvSpPr>
          <p:cNvPr id="376835" name="Text Box 2">
            <a:extLst>
              <a:ext uri="{FF2B5EF4-FFF2-40B4-BE49-F238E27FC236}">
                <a16:creationId xmlns:a16="http://schemas.microsoft.com/office/drawing/2014/main" id="{CA592EA4-731F-44CA-405A-68C7B4000419}"/>
              </a:ext>
            </a:extLst>
          </p:cNvPr>
          <p:cNvSpPr txBox="1">
            <a:spLocks noChangeArrowheads="1"/>
          </p:cNvSpPr>
          <p:nvPr/>
        </p:nvSpPr>
        <p:spPr bwMode="auto">
          <a:xfrm>
            <a:off x="381000" y="381000"/>
            <a:ext cx="8763000" cy="25241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nSpc>
                <a:spcPct val="95000"/>
              </a:lnSpc>
              <a:spcBef>
                <a:spcPct val="0"/>
              </a:spcBef>
              <a:buFontTx/>
              <a:buNone/>
            </a:pPr>
            <a:r>
              <a:rPr lang="en-US" altLang="en-US" sz="4200" b="1">
                <a:solidFill>
                  <a:srgbClr val="FF0000"/>
                </a:solidFill>
                <a:latin typeface="Arial" panose="020B0604020202020204" pitchFamily="34" charset="0"/>
              </a:rPr>
              <a:t>Reject:</a:t>
            </a:r>
            <a:r>
              <a:rPr lang="en-US" altLang="en-US" sz="4200" b="1">
                <a:latin typeface="Arial" panose="020B0604020202020204" pitchFamily="34" charset="0"/>
              </a:rPr>
              <a:t>  replicate lines differ</a:t>
            </a:r>
            <a:br>
              <a:rPr lang="en-US" altLang="en-US" sz="4200" b="1">
                <a:latin typeface="Arial" panose="020B0604020202020204" pitchFamily="34" charset="0"/>
              </a:rPr>
            </a:br>
            <a:r>
              <a:rPr lang="en-US" altLang="en-US" sz="4200" b="1">
                <a:latin typeface="Arial" panose="020B0604020202020204" pitchFamily="34" charset="0"/>
              </a:rPr>
              <a:t>	significantly for many traits,</a:t>
            </a:r>
            <a:br>
              <a:rPr lang="en-US" altLang="en-US" sz="4200" b="1">
                <a:latin typeface="Arial" panose="020B0604020202020204" pitchFamily="34" charset="0"/>
              </a:rPr>
            </a:br>
            <a:r>
              <a:rPr lang="en-US" altLang="en-US" sz="4200" b="1">
                <a:latin typeface="Arial" panose="020B0604020202020204" pitchFamily="34" charset="0"/>
              </a:rPr>
              <a:t>	including wheel running</a:t>
            </a:r>
            <a:br>
              <a:rPr lang="en-US" altLang="en-US" sz="4200" b="1">
                <a:latin typeface="Arial" panose="020B0604020202020204" pitchFamily="34" charset="0"/>
              </a:rPr>
            </a:br>
            <a:r>
              <a:rPr lang="en-US" altLang="en-US" sz="4200" b="1">
                <a:latin typeface="Arial" panose="020B0604020202020204" pitchFamily="34" charset="0"/>
              </a:rPr>
              <a:t>	and its components.</a:t>
            </a:r>
          </a:p>
        </p:txBody>
      </p:sp>
      <p:sp>
        <p:nvSpPr>
          <p:cNvPr id="2195459" name="Text Box 3">
            <a:extLst>
              <a:ext uri="{FF2B5EF4-FFF2-40B4-BE49-F238E27FC236}">
                <a16:creationId xmlns:a16="http://schemas.microsoft.com/office/drawing/2014/main" id="{180254E8-D29C-6DFC-C90E-1C30AEB35343}"/>
              </a:ext>
            </a:extLst>
          </p:cNvPr>
          <p:cNvSpPr txBox="1">
            <a:spLocks noChangeArrowheads="1"/>
          </p:cNvSpPr>
          <p:nvPr/>
        </p:nvSpPr>
        <p:spPr bwMode="auto">
          <a:xfrm>
            <a:off x="381000" y="3040063"/>
            <a:ext cx="8763000" cy="3132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nSpc>
                <a:spcPct val="95000"/>
              </a:lnSpc>
              <a:spcBef>
                <a:spcPct val="40000"/>
              </a:spcBef>
              <a:buFontTx/>
              <a:buNone/>
            </a:pPr>
            <a:r>
              <a:rPr lang="en-US" altLang="en-US" sz="4200" b="1">
                <a:solidFill>
                  <a:srgbClr val="0000FF"/>
                </a:solidFill>
                <a:latin typeface="Arial" panose="020B0604020202020204" pitchFamily="34" charset="0"/>
              </a:rPr>
              <a:t>Line dif</a:t>
            </a:r>
            <a:r>
              <a:rPr lang="en-US" altLang="en-US" sz="600" b="1">
                <a:solidFill>
                  <a:srgbClr val="0000FF"/>
                </a:solidFill>
                <a:latin typeface="Arial" panose="020B0604020202020204" pitchFamily="34" charset="0"/>
              </a:rPr>
              <a:t> </a:t>
            </a:r>
            <a:r>
              <a:rPr lang="en-US" altLang="en-US" sz="4200" b="1">
                <a:solidFill>
                  <a:srgbClr val="0000FF"/>
                </a:solidFill>
                <a:latin typeface="Arial" panose="020B0604020202020204" pitchFamily="34" charset="0"/>
              </a:rPr>
              <a:t>ferences may be from:</a:t>
            </a:r>
            <a:br>
              <a:rPr lang="en-US" altLang="en-US" sz="4200" b="1">
                <a:solidFill>
                  <a:srgbClr val="0000FF"/>
                </a:solidFill>
                <a:latin typeface="Arial" panose="020B0604020202020204" pitchFamily="34" charset="0"/>
              </a:rPr>
            </a:br>
            <a:r>
              <a:rPr lang="en-US" altLang="en-US" sz="4200" b="1">
                <a:solidFill>
                  <a:srgbClr val="0000FF"/>
                </a:solidFill>
                <a:latin typeface="Arial" panose="020B0604020202020204" pitchFamily="34" charset="0"/>
              </a:rPr>
              <a:t>	founder effects,</a:t>
            </a:r>
            <a:br>
              <a:rPr lang="en-US" altLang="en-US" sz="4200" b="1">
                <a:solidFill>
                  <a:srgbClr val="0000FF"/>
                </a:solidFill>
                <a:latin typeface="Arial" panose="020B0604020202020204" pitchFamily="34" charset="0"/>
              </a:rPr>
            </a:br>
            <a:r>
              <a:rPr lang="en-US" altLang="en-US" sz="4200" b="1">
                <a:solidFill>
                  <a:srgbClr val="0000FF"/>
                </a:solidFill>
                <a:latin typeface="Arial" panose="020B0604020202020204" pitchFamily="34" charset="0"/>
              </a:rPr>
              <a:t>	subsequent genetic drift,</a:t>
            </a:r>
            <a:br>
              <a:rPr lang="en-US" altLang="en-US" sz="4200" b="1">
                <a:solidFill>
                  <a:srgbClr val="0000FF"/>
                </a:solidFill>
                <a:latin typeface="Arial" panose="020B0604020202020204" pitchFamily="34" charset="0"/>
              </a:rPr>
            </a:br>
            <a:r>
              <a:rPr lang="en-US" altLang="en-US" sz="4200" b="1">
                <a:solidFill>
                  <a:srgbClr val="0000FF"/>
                </a:solidFill>
                <a:latin typeface="Arial" panose="020B0604020202020204" pitchFamily="34" charset="0"/>
              </a:rPr>
              <a:t>	unique mutations,</a:t>
            </a:r>
            <a:br>
              <a:rPr lang="en-US" altLang="en-US" sz="4200" b="1">
                <a:solidFill>
                  <a:srgbClr val="0000FF"/>
                </a:solidFill>
                <a:latin typeface="Arial" panose="020B0604020202020204" pitchFamily="34" charset="0"/>
              </a:rPr>
            </a:br>
            <a:r>
              <a:rPr lang="en-US" altLang="en-US" sz="4200" b="1">
                <a:solidFill>
                  <a:srgbClr val="0000FF"/>
                </a:solidFill>
                <a:latin typeface="Arial" panose="020B0604020202020204" pitchFamily="34" charset="0"/>
              </a:rPr>
              <a:t>	dif</a:t>
            </a:r>
            <a:r>
              <a:rPr lang="en-US" altLang="en-US" sz="600" b="1">
                <a:solidFill>
                  <a:srgbClr val="0000FF"/>
                </a:solidFill>
                <a:latin typeface="Arial" panose="020B0604020202020204" pitchFamily="34" charset="0"/>
              </a:rPr>
              <a:t> </a:t>
            </a:r>
            <a:r>
              <a:rPr lang="en-US" altLang="en-US" sz="4200" b="1">
                <a:solidFill>
                  <a:srgbClr val="0000FF"/>
                </a:solidFill>
                <a:latin typeface="Arial" panose="020B0604020202020204" pitchFamily="34" charset="0"/>
              </a:rPr>
              <a:t>ferent adaptive responses.</a:t>
            </a: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2195459"/>
                                        </p:tgtEl>
                                        <p:attrNameLst>
                                          <p:attrName>style.visibility</p:attrName>
                                        </p:attrNameLst>
                                      </p:cBhvr>
                                      <p:to>
                                        <p:strVal val="visible"/>
                                      </p:to>
                                    </p:set>
                                    <p:animEffect transition="in" filter="dissolve">
                                      <p:cBhvr>
                                        <p:cTn id="7" dur="500"/>
                                        <p:tgtEl>
                                          <p:spTgt spid="219545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95459" grpId="0" autoUpdateAnimBg="0"/>
    </p:bldLst>
  </p:timing>
</p:sld>
</file>

<file path=ppt/slides/slide1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8882" name="Text Box 4">
            <a:extLst>
              <a:ext uri="{FF2B5EF4-FFF2-40B4-BE49-F238E27FC236}">
                <a16:creationId xmlns:a16="http://schemas.microsoft.com/office/drawing/2014/main" id="{2627D025-CEA8-2ADB-39EE-AD05EE99618A}"/>
              </a:ext>
            </a:extLst>
          </p:cNvPr>
          <p:cNvSpPr txBox="1">
            <a:spLocks noChangeArrowheads="1"/>
          </p:cNvSpPr>
          <p:nvPr/>
        </p:nvSpPr>
        <p:spPr bwMode="auto">
          <a:xfrm>
            <a:off x="381000" y="298450"/>
            <a:ext cx="480060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US" altLang="en-US" sz="2200"/>
              <a:t>Get Layla's SICB or oral's presentation …</a:t>
            </a:r>
          </a:p>
        </p:txBody>
      </p:sp>
      <p:sp>
        <p:nvSpPr>
          <p:cNvPr id="378883" name="Text Box 5">
            <a:extLst>
              <a:ext uri="{FF2B5EF4-FFF2-40B4-BE49-F238E27FC236}">
                <a16:creationId xmlns:a16="http://schemas.microsoft.com/office/drawing/2014/main" id="{ABF6C22B-FB71-1A99-EAE1-5EDF295E7A29}"/>
              </a:ext>
            </a:extLst>
          </p:cNvPr>
          <p:cNvSpPr txBox="1">
            <a:spLocks noChangeArrowheads="1"/>
          </p:cNvSpPr>
          <p:nvPr/>
        </p:nvSpPr>
        <p:spPr bwMode="auto">
          <a:xfrm>
            <a:off x="387350" y="1042988"/>
            <a:ext cx="7924800" cy="36655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US" altLang="en-US" sz="2200">
                <a:ea typeface="MS PGothic" panose="020B0600070205080204" pitchFamily="34" charset="-128"/>
              </a:rPr>
              <a:t>See also:</a:t>
            </a:r>
          </a:p>
          <a:p>
            <a:pPr>
              <a:spcBef>
                <a:spcPct val="50000"/>
              </a:spcBef>
              <a:buFontTx/>
              <a:buNone/>
            </a:pPr>
            <a:r>
              <a:rPr lang="en-US" altLang="en-US" sz="2200"/>
              <a:t>C:\NSF\NSF Mouse Grants\NSF16whl_Pre-Proposal_Sequencing\</a:t>
            </a:r>
            <a:r>
              <a:rPr lang="en-US" altLang="en-US" sz="2200" b="1">
                <a:solidFill>
                  <a:srgbClr val="FF0000"/>
                </a:solidFill>
              </a:rPr>
              <a:t>Genetic_Variation_in_Wheel_Running_1.ppt</a:t>
            </a:r>
            <a:endParaRPr lang="en-US" altLang="en-US" sz="2200" b="1">
              <a:solidFill>
                <a:srgbClr val="FF0000"/>
              </a:solidFill>
              <a:ea typeface="MS PGothic" panose="020B0600070205080204" pitchFamily="34" charset="-128"/>
            </a:endParaRPr>
          </a:p>
          <a:p>
            <a:pPr>
              <a:spcBef>
                <a:spcPct val="50000"/>
              </a:spcBef>
              <a:buFontTx/>
              <a:buNone/>
            </a:pPr>
            <a:r>
              <a:rPr lang="en-US" altLang="en-US" sz="2200"/>
              <a:t>C:\NSF\NSF Mouse Grants\NSF15whl_Pre-Proposal_Early-life\</a:t>
            </a:r>
            <a:r>
              <a:rPr lang="en-US" altLang="en-US" sz="2200" b="1">
                <a:solidFill>
                  <a:srgbClr val="FF0000"/>
                </a:solidFill>
                <a:ea typeface="MS PGothic" panose="020B0600070205080204" pitchFamily="34" charset="-128"/>
              </a:rPr>
              <a:t>NSF_Early_Life_Figures_version_3.ppt</a:t>
            </a:r>
          </a:p>
          <a:p>
            <a:pPr>
              <a:spcBef>
                <a:spcPct val="50000"/>
              </a:spcBef>
              <a:buFontTx/>
              <a:buNone/>
            </a:pPr>
            <a:r>
              <a:rPr lang="en-US" altLang="en-US" sz="2200">
                <a:ea typeface="MS PGothic" panose="020B0600070205080204" pitchFamily="34" charset="-128"/>
              </a:rPr>
              <a:t>This has a graph with epigenetics as of 17 Sept. 2015</a:t>
            </a:r>
          </a:p>
          <a:p>
            <a:pPr>
              <a:spcBef>
                <a:spcPct val="50000"/>
              </a:spcBef>
              <a:buFontTx/>
              <a:buNone/>
            </a:pPr>
            <a:endParaRPr lang="en-US" altLang="en-US" sz="2200">
              <a:ea typeface="MS PGothic" panose="020B0600070205080204" pitchFamily="34" charset="-128"/>
            </a:endParaRPr>
          </a:p>
          <a:p>
            <a:pPr>
              <a:spcBef>
                <a:spcPct val="0"/>
              </a:spcBef>
              <a:buFontTx/>
              <a:buNone/>
            </a:pPr>
            <a:endParaRPr lang="en-US" altLang="en-US" sz="2200">
              <a:ea typeface="MS PGothic" panose="020B0600070205080204" pitchFamily="34" charset="-128"/>
            </a:endParaRPr>
          </a:p>
          <a:p>
            <a:pPr>
              <a:spcBef>
                <a:spcPct val="0"/>
              </a:spcBef>
              <a:buFontTx/>
              <a:buNone/>
            </a:pPr>
            <a:r>
              <a:rPr lang="en-US" altLang="en-US" sz="2200">
                <a:ea typeface="MS PGothic" panose="020B0600070205080204" pitchFamily="34" charset="-128"/>
              </a:rPr>
              <a:t>Kelly, S. A., F. </a:t>
            </a:r>
            <a:r>
              <a:rPr lang="en-US" altLang="en-US" sz="2200"/>
              <a:t>Pardo-Manuel de Villena, and D. Pomp. 2015. </a:t>
            </a:r>
            <a:r>
              <a:rPr lang="en-US" altLang="en-US" sz="2200">
                <a:ea typeface="MS PGothic" panose="020B0600070205080204" pitchFamily="34" charset="-128"/>
              </a:rPr>
              <a:t>The ‘Omics’ of voluntary exercise: systems approaches to a complex phenotype. Trends in Endocrinology &amp; Metabolism 26:673-675.</a:t>
            </a:r>
          </a:p>
        </p:txBody>
      </p:sp>
    </p:spTree>
  </p:cSld>
  <p:clrMapOvr>
    <a:masterClrMapping/>
  </p:clrMapOvr>
</p:sld>
</file>

<file path=ppt/slides/slide1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9906" name="Freeform 52">
            <a:extLst>
              <a:ext uri="{FF2B5EF4-FFF2-40B4-BE49-F238E27FC236}">
                <a16:creationId xmlns:a16="http://schemas.microsoft.com/office/drawing/2014/main" id="{36ACE307-B717-4ED9-ADC6-83F2031C959A}"/>
              </a:ext>
            </a:extLst>
          </p:cNvPr>
          <p:cNvSpPr>
            <a:spLocks/>
          </p:cNvSpPr>
          <p:nvPr/>
        </p:nvSpPr>
        <p:spPr bwMode="auto">
          <a:xfrm rot="21172499" flipV="1">
            <a:off x="5922963" y="2760663"/>
            <a:ext cx="1435100" cy="414337"/>
          </a:xfrm>
          <a:custGeom>
            <a:avLst/>
            <a:gdLst>
              <a:gd name="T0" fmla="*/ 2147483646 w 816"/>
              <a:gd name="T1" fmla="*/ 2147483646 h 285"/>
              <a:gd name="T2" fmla="*/ 2147483646 w 816"/>
              <a:gd name="T3" fmla="*/ 2147483646 h 285"/>
              <a:gd name="T4" fmla="*/ 0 w 816"/>
              <a:gd name="T5" fmla="*/ 2147483646 h 285"/>
              <a:gd name="T6" fmla="*/ 0 60000 65536"/>
              <a:gd name="T7" fmla="*/ 0 60000 65536"/>
              <a:gd name="T8" fmla="*/ 0 60000 65536"/>
            </a:gdLst>
            <a:ahLst/>
            <a:cxnLst>
              <a:cxn ang="T6">
                <a:pos x="T0" y="T1"/>
              </a:cxn>
              <a:cxn ang="T7">
                <a:pos x="T2" y="T3"/>
              </a:cxn>
              <a:cxn ang="T8">
                <a:pos x="T4" y="T5"/>
              </a:cxn>
            </a:cxnLst>
            <a:rect l="0" t="0" r="r" b="b"/>
            <a:pathLst>
              <a:path w="816" h="285">
                <a:moveTo>
                  <a:pt x="816" y="285"/>
                </a:moveTo>
                <a:cubicBezTo>
                  <a:pt x="644" y="150"/>
                  <a:pt x="472" y="16"/>
                  <a:pt x="336" y="8"/>
                </a:cubicBezTo>
                <a:cubicBezTo>
                  <a:pt x="200" y="0"/>
                  <a:pt x="100" y="118"/>
                  <a:pt x="0" y="237"/>
                </a:cubicBezTo>
              </a:path>
            </a:pathLst>
          </a:custGeom>
          <a:noFill/>
          <a:ln w="38100" cmpd="sng">
            <a:solidFill>
              <a:srgbClr val="969696"/>
            </a:solidFill>
            <a:round/>
            <a:headEnd type="none" w="med" len="med"/>
            <a:tailEnd type="triangl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79907" name="Freeform 51">
            <a:extLst>
              <a:ext uri="{FF2B5EF4-FFF2-40B4-BE49-F238E27FC236}">
                <a16:creationId xmlns:a16="http://schemas.microsoft.com/office/drawing/2014/main" id="{6004033C-1ECA-9AA3-2615-D7D5EEF3E496}"/>
              </a:ext>
            </a:extLst>
          </p:cNvPr>
          <p:cNvSpPr>
            <a:spLocks/>
          </p:cNvSpPr>
          <p:nvPr/>
        </p:nvSpPr>
        <p:spPr bwMode="auto">
          <a:xfrm flipV="1">
            <a:off x="5930900" y="4784725"/>
            <a:ext cx="1346200" cy="344488"/>
          </a:xfrm>
          <a:custGeom>
            <a:avLst/>
            <a:gdLst>
              <a:gd name="T0" fmla="*/ 2147483646 w 816"/>
              <a:gd name="T1" fmla="*/ 2147483646 h 285"/>
              <a:gd name="T2" fmla="*/ 2147483646 w 816"/>
              <a:gd name="T3" fmla="*/ 2147483646 h 285"/>
              <a:gd name="T4" fmla="*/ 0 w 816"/>
              <a:gd name="T5" fmla="*/ 2147483646 h 285"/>
              <a:gd name="T6" fmla="*/ 0 60000 65536"/>
              <a:gd name="T7" fmla="*/ 0 60000 65536"/>
              <a:gd name="T8" fmla="*/ 0 60000 65536"/>
            </a:gdLst>
            <a:ahLst/>
            <a:cxnLst>
              <a:cxn ang="T6">
                <a:pos x="T0" y="T1"/>
              </a:cxn>
              <a:cxn ang="T7">
                <a:pos x="T2" y="T3"/>
              </a:cxn>
              <a:cxn ang="T8">
                <a:pos x="T4" y="T5"/>
              </a:cxn>
            </a:cxnLst>
            <a:rect l="0" t="0" r="r" b="b"/>
            <a:pathLst>
              <a:path w="816" h="285">
                <a:moveTo>
                  <a:pt x="816" y="285"/>
                </a:moveTo>
                <a:cubicBezTo>
                  <a:pt x="644" y="150"/>
                  <a:pt x="472" y="16"/>
                  <a:pt x="336" y="8"/>
                </a:cubicBezTo>
                <a:cubicBezTo>
                  <a:pt x="200" y="0"/>
                  <a:pt x="100" y="118"/>
                  <a:pt x="0" y="237"/>
                </a:cubicBezTo>
              </a:path>
            </a:pathLst>
          </a:custGeom>
          <a:noFill/>
          <a:ln w="38100" cmpd="sng">
            <a:solidFill>
              <a:srgbClr val="969696"/>
            </a:solidFill>
            <a:round/>
            <a:headEnd type="none" w="med" len="med"/>
            <a:tailEnd type="triangl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79908" name="Freeform 49">
            <a:extLst>
              <a:ext uri="{FF2B5EF4-FFF2-40B4-BE49-F238E27FC236}">
                <a16:creationId xmlns:a16="http://schemas.microsoft.com/office/drawing/2014/main" id="{7C18729F-D57C-782C-2C15-6FF1A16945C5}"/>
              </a:ext>
            </a:extLst>
          </p:cNvPr>
          <p:cNvSpPr>
            <a:spLocks/>
          </p:cNvSpPr>
          <p:nvPr/>
        </p:nvSpPr>
        <p:spPr bwMode="auto">
          <a:xfrm rot="502789">
            <a:off x="5921375" y="3749675"/>
            <a:ext cx="1677988" cy="457200"/>
          </a:xfrm>
          <a:custGeom>
            <a:avLst/>
            <a:gdLst>
              <a:gd name="T0" fmla="*/ 2147483646 w 816"/>
              <a:gd name="T1" fmla="*/ 2147483646 h 285"/>
              <a:gd name="T2" fmla="*/ 2147483646 w 816"/>
              <a:gd name="T3" fmla="*/ 2147483646 h 285"/>
              <a:gd name="T4" fmla="*/ 0 w 816"/>
              <a:gd name="T5" fmla="*/ 2147483646 h 285"/>
              <a:gd name="T6" fmla="*/ 0 60000 65536"/>
              <a:gd name="T7" fmla="*/ 0 60000 65536"/>
              <a:gd name="T8" fmla="*/ 0 60000 65536"/>
            </a:gdLst>
            <a:ahLst/>
            <a:cxnLst>
              <a:cxn ang="T6">
                <a:pos x="T0" y="T1"/>
              </a:cxn>
              <a:cxn ang="T7">
                <a:pos x="T2" y="T3"/>
              </a:cxn>
              <a:cxn ang="T8">
                <a:pos x="T4" y="T5"/>
              </a:cxn>
            </a:cxnLst>
            <a:rect l="0" t="0" r="r" b="b"/>
            <a:pathLst>
              <a:path w="816" h="285">
                <a:moveTo>
                  <a:pt x="816" y="285"/>
                </a:moveTo>
                <a:cubicBezTo>
                  <a:pt x="644" y="150"/>
                  <a:pt x="472" y="16"/>
                  <a:pt x="336" y="8"/>
                </a:cubicBezTo>
                <a:cubicBezTo>
                  <a:pt x="200" y="0"/>
                  <a:pt x="100" y="118"/>
                  <a:pt x="0" y="237"/>
                </a:cubicBezTo>
              </a:path>
            </a:pathLst>
          </a:custGeom>
          <a:noFill/>
          <a:ln w="38100" cmpd="sng">
            <a:solidFill>
              <a:srgbClr val="969696"/>
            </a:solidFill>
            <a:round/>
            <a:headEnd type="none" w="med" len="med"/>
            <a:tailEnd type="triangl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79909" name="Text Box 50">
            <a:extLst>
              <a:ext uri="{FF2B5EF4-FFF2-40B4-BE49-F238E27FC236}">
                <a16:creationId xmlns:a16="http://schemas.microsoft.com/office/drawing/2014/main" id="{115A4E80-1034-78C3-6AC2-7E84786C55DD}"/>
              </a:ext>
            </a:extLst>
          </p:cNvPr>
          <p:cNvSpPr txBox="1">
            <a:spLocks noChangeArrowheads="1"/>
          </p:cNvSpPr>
          <p:nvPr/>
        </p:nvSpPr>
        <p:spPr bwMode="auto">
          <a:xfrm>
            <a:off x="6189663" y="3506788"/>
            <a:ext cx="798512" cy="2444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US" altLang="en-US" sz="1000" b="1">
                <a:solidFill>
                  <a:srgbClr val="969696"/>
                </a:solidFill>
              </a:rPr>
              <a:t>Training</a:t>
            </a:r>
          </a:p>
        </p:txBody>
      </p:sp>
      <p:sp>
        <p:nvSpPr>
          <p:cNvPr id="379910" name="Freeform 46">
            <a:extLst>
              <a:ext uri="{FF2B5EF4-FFF2-40B4-BE49-F238E27FC236}">
                <a16:creationId xmlns:a16="http://schemas.microsoft.com/office/drawing/2014/main" id="{9B202089-F51A-732E-B71F-CD4B4F624E5C}"/>
              </a:ext>
            </a:extLst>
          </p:cNvPr>
          <p:cNvSpPr>
            <a:spLocks/>
          </p:cNvSpPr>
          <p:nvPr/>
        </p:nvSpPr>
        <p:spPr bwMode="auto">
          <a:xfrm rot="502789">
            <a:off x="5942013" y="1816100"/>
            <a:ext cx="1449387" cy="457200"/>
          </a:xfrm>
          <a:custGeom>
            <a:avLst/>
            <a:gdLst>
              <a:gd name="T0" fmla="*/ 2147483646 w 816"/>
              <a:gd name="T1" fmla="*/ 2147483646 h 285"/>
              <a:gd name="T2" fmla="*/ 2147483646 w 816"/>
              <a:gd name="T3" fmla="*/ 2147483646 h 285"/>
              <a:gd name="T4" fmla="*/ 0 w 816"/>
              <a:gd name="T5" fmla="*/ 2147483646 h 285"/>
              <a:gd name="T6" fmla="*/ 0 60000 65536"/>
              <a:gd name="T7" fmla="*/ 0 60000 65536"/>
              <a:gd name="T8" fmla="*/ 0 60000 65536"/>
            </a:gdLst>
            <a:ahLst/>
            <a:cxnLst>
              <a:cxn ang="T6">
                <a:pos x="T0" y="T1"/>
              </a:cxn>
              <a:cxn ang="T7">
                <a:pos x="T2" y="T3"/>
              </a:cxn>
              <a:cxn ang="T8">
                <a:pos x="T4" y="T5"/>
              </a:cxn>
            </a:cxnLst>
            <a:rect l="0" t="0" r="r" b="b"/>
            <a:pathLst>
              <a:path w="816" h="285">
                <a:moveTo>
                  <a:pt x="816" y="285"/>
                </a:moveTo>
                <a:cubicBezTo>
                  <a:pt x="644" y="150"/>
                  <a:pt x="472" y="16"/>
                  <a:pt x="336" y="8"/>
                </a:cubicBezTo>
                <a:cubicBezTo>
                  <a:pt x="200" y="0"/>
                  <a:pt x="100" y="118"/>
                  <a:pt x="0" y="237"/>
                </a:cubicBezTo>
              </a:path>
            </a:pathLst>
          </a:custGeom>
          <a:noFill/>
          <a:ln w="38100" cmpd="sng">
            <a:solidFill>
              <a:srgbClr val="969696"/>
            </a:solidFill>
            <a:round/>
            <a:headEnd type="none" w="med" len="med"/>
            <a:tailEnd type="triangl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79911" name="Line 6">
            <a:extLst>
              <a:ext uri="{FF2B5EF4-FFF2-40B4-BE49-F238E27FC236}">
                <a16:creationId xmlns:a16="http://schemas.microsoft.com/office/drawing/2014/main" id="{CBF551ED-5434-4F9F-5698-E853B8062E34}"/>
              </a:ext>
            </a:extLst>
          </p:cNvPr>
          <p:cNvSpPr>
            <a:spLocks noChangeShapeType="1"/>
          </p:cNvSpPr>
          <p:nvPr/>
        </p:nvSpPr>
        <p:spPr bwMode="auto">
          <a:xfrm>
            <a:off x="7231063" y="2346325"/>
            <a:ext cx="773112" cy="728663"/>
          </a:xfrm>
          <a:prstGeom prst="line">
            <a:avLst/>
          </a:prstGeom>
          <a:noFill/>
          <a:ln w="44450">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379912" name="Line 6">
            <a:extLst>
              <a:ext uri="{FF2B5EF4-FFF2-40B4-BE49-F238E27FC236}">
                <a16:creationId xmlns:a16="http://schemas.microsoft.com/office/drawing/2014/main" id="{30ECDE29-6A2C-90E6-2F72-76650896ABEA}"/>
              </a:ext>
            </a:extLst>
          </p:cNvPr>
          <p:cNvSpPr>
            <a:spLocks noChangeShapeType="1"/>
          </p:cNvSpPr>
          <p:nvPr/>
        </p:nvSpPr>
        <p:spPr bwMode="auto">
          <a:xfrm flipV="1">
            <a:off x="7215188" y="3721100"/>
            <a:ext cx="787400" cy="817563"/>
          </a:xfrm>
          <a:prstGeom prst="line">
            <a:avLst/>
          </a:prstGeom>
          <a:noFill/>
          <a:ln w="4445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alpha val="74997"/>
                    </a:schemeClr>
                  </a:outerShdw>
                </a:effectLst>
              </a14:hiddenEffects>
            </a:ext>
          </a:extLst>
        </p:spPr>
        <p:txBody>
          <a:bodyPr/>
          <a:lstStyle/>
          <a:p>
            <a:endParaRPr lang="en-US"/>
          </a:p>
        </p:txBody>
      </p:sp>
      <p:sp>
        <p:nvSpPr>
          <p:cNvPr id="379913" name="Text Box 4">
            <a:extLst>
              <a:ext uri="{FF2B5EF4-FFF2-40B4-BE49-F238E27FC236}">
                <a16:creationId xmlns:a16="http://schemas.microsoft.com/office/drawing/2014/main" id="{B30690A4-61EE-3164-D875-7FABAC4FA6C0}"/>
              </a:ext>
            </a:extLst>
          </p:cNvPr>
          <p:cNvSpPr txBox="1">
            <a:spLocks noChangeArrowheads="1"/>
          </p:cNvSpPr>
          <p:nvPr/>
        </p:nvSpPr>
        <p:spPr bwMode="auto">
          <a:xfrm>
            <a:off x="8034338" y="3109913"/>
            <a:ext cx="936625" cy="581025"/>
          </a:xfrm>
          <a:prstGeom prst="rect">
            <a:avLst/>
          </a:prstGeom>
          <a:solidFill>
            <a:schemeClr val="bg1"/>
          </a:solidFill>
          <a:ln w="19050">
            <a:solidFill>
              <a:schemeClr val="tx1"/>
            </a:solidFill>
            <a:miter lim="800000"/>
            <a:headEnd/>
            <a:tailEnd/>
          </a:ln>
        </p:spPr>
        <p:txBody>
          <a:bodyPr lIns="45720" tIns="27432" rIns="4572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50000"/>
              </a:spcBef>
              <a:buFontTx/>
              <a:buNone/>
            </a:pPr>
            <a:r>
              <a:rPr lang="en-US" altLang="en-US" sz="1600">
                <a:latin typeface="Arial" panose="020B0604020202020204" pitchFamily="34" charset="0"/>
                <a:ea typeface="MS PGothic" panose="020B0600070205080204" pitchFamily="34" charset="-128"/>
                <a:cs typeface="Arial" panose="020B0604020202020204" pitchFamily="34" charset="0"/>
              </a:rPr>
              <a:t>Distance Run</a:t>
            </a:r>
          </a:p>
        </p:txBody>
      </p:sp>
      <p:sp>
        <p:nvSpPr>
          <p:cNvPr id="379914" name="Text Box 5">
            <a:extLst>
              <a:ext uri="{FF2B5EF4-FFF2-40B4-BE49-F238E27FC236}">
                <a16:creationId xmlns:a16="http://schemas.microsoft.com/office/drawing/2014/main" id="{E3D3CA94-B768-2508-306B-EFFB3026372D}"/>
              </a:ext>
            </a:extLst>
          </p:cNvPr>
          <p:cNvSpPr txBox="1">
            <a:spLocks noChangeArrowheads="1"/>
          </p:cNvSpPr>
          <p:nvPr/>
        </p:nvSpPr>
        <p:spPr bwMode="auto">
          <a:xfrm>
            <a:off x="6813550" y="4067175"/>
            <a:ext cx="862013" cy="730250"/>
          </a:xfrm>
          <a:prstGeom prst="rect">
            <a:avLst/>
          </a:prstGeom>
          <a:solidFill>
            <a:schemeClr val="bg1"/>
          </a:solidFill>
          <a:ln w="19050">
            <a:solidFill>
              <a:schemeClr val="tx1"/>
            </a:solidFill>
            <a:miter lim="800000"/>
            <a:headEnd/>
            <a:tailEnd/>
          </a:ln>
        </p:spPr>
        <p:txBody>
          <a:bodyPr lIns="45720" tIns="27432" rIns="4572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50000"/>
              </a:spcBef>
              <a:buFontTx/>
              <a:buNone/>
            </a:pPr>
            <a:r>
              <a:rPr lang="en-US" altLang="en-US" sz="1400">
                <a:latin typeface="Arial" panose="020B0604020202020204" pitchFamily="34" charset="0"/>
                <a:ea typeface="MS PGothic" panose="020B0600070205080204" pitchFamily="34" charset="-128"/>
                <a:cs typeface="Arial" panose="020B0604020202020204" pitchFamily="34" charset="0"/>
              </a:rPr>
              <a:t>Mean Running Speed</a:t>
            </a:r>
          </a:p>
        </p:txBody>
      </p:sp>
      <p:sp>
        <p:nvSpPr>
          <p:cNvPr id="379915" name="Text Box 5">
            <a:extLst>
              <a:ext uri="{FF2B5EF4-FFF2-40B4-BE49-F238E27FC236}">
                <a16:creationId xmlns:a16="http://schemas.microsoft.com/office/drawing/2014/main" id="{2C88B80D-BE93-66AC-BAE5-2C31A4113039}"/>
              </a:ext>
            </a:extLst>
          </p:cNvPr>
          <p:cNvSpPr txBox="1">
            <a:spLocks noChangeArrowheads="1"/>
          </p:cNvSpPr>
          <p:nvPr/>
        </p:nvSpPr>
        <p:spPr bwMode="auto">
          <a:xfrm>
            <a:off x="6808788" y="2244725"/>
            <a:ext cx="862012" cy="517525"/>
          </a:xfrm>
          <a:prstGeom prst="rect">
            <a:avLst/>
          </a:prstGeom>
          <a:solidFill>
            <a:schemeClr val="bg1"/>
          </a:solidFill>
          <a:ln w="19050">
            <a:solidFill>
              <a:schemeClr val="tx1"/>
            </a:solidFill>
            <a:miter lim="800000"/>
            <a:headEnd/>
            <a:tailEnd/>
          </a:ln>
        </p:spPr>
        <p:txBody>
          <a:bodyPr lIns="45720" tIns="27432" rIns="4572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50000"/>
              </a:spcBef>
              <a:buFontTx/>
              <a:buNone/>
            </a:pPr>
            <a:r>
              <a:rPr lang="en-US" altLang="en-US" sz="1400">
                <a:latin typeface="Arial" panose="020B0604020202020204" pitchFamily="34" charset="0"/>
                <a:ea typeface="MS PGothic" panose="020B0600070205080204" pitchFamily="34" charset="-128"/>
                <a:cs typeface="Arial" panose="020B0604020202020204" pitchFamily="34" charset="0"/>
              </a:rPr>
              <a:t>Running Duration</a:t>
            </a:r>
          </a:p>
        </p:txBody>
      </p:sp>
      <p:grpSp>
        <p:nvGrpSpPr>
          <p:cNvPr id="379916" name="Group 7">
            <a:extLst>
              <a:ext uri="{FF2B5EF4-FFF2-40B4-BE49-F238E27FC236}">
                <a16:creationId xmlns:a16="http://schemas.microsoft.com/office/drawing/2014/main" id="{151CE7BB-AEE1-37C0-C88B-481AFD6DDD33}"/>
              </a:ext>
            </a:extLst>
          </p:cNvPr>
          <p:cNvGrpSpPr>
            <a:grpSpLocks/>
          </p:cNvGrpSpPr>
          <p:nvPr/>
        </p:nvGrpSpPr>
        <p:grpSpPr bwMode="auto">
          <a:xfrm>
            <a:off x="5448300" y="4070350"/>
            <a:ext cx="1317625" cy="723900"/>
            <a:chOff x="3432" y="2375"/>
            <a:chExt cx="830" cy="456"/>
          </a:xfrm>
        </p:grpSpPr>
        <p:sp>
          <p:nvSpPr>
            <p:cNvPr id="379954" name="Line 11">
              <a:extLst>
                <a:ext uri="{FF2B5EF4-FFF2-40B4-BE49-F238E27FC236}">
                  <a16:creationId xmlns:a16="http://schemas.microsoft.com/office/drawing/2014/main" id="{BF15B5A8-B886-FD62-BC11-6A8FF6570FC4}"/>
                </a:ext>
              </a:extLst>
            </p:cNvPr>
            <p:cNvSpPr>
              <a:spLocks noChangeShapeType="1"/>
            </p:cNvSpPr>
            <p:nvPr/>
          </p:nvSpPr>
          <p:spPr bwMode="auto">
            <a:xfrm>
              <a:off x="3646" y="2733"/>
              <a:ext cx="616" cy="0"/>
            </a:xfrm>
            <a:prstGeom prst="line">
              <a:avLst/>
            </a:prstGeom>
            <a:noFill/>
            <a:ln w="44450">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379955" name="Line 11">
              <a:extLst>
                <a:ext uri="{FF2B5EF4-FFF2-40B4-BE49-F238E27FC236}">
                  <a16:creationId xmlns:a16="http://schemas.microsoft.com/office/drawing/2014/main" id="{DE41F806-DD88-0E33-C3D4-94ACC0B83779}"/>
                </a:ext>
              </a:extLst>
            </p:cNvPr>
            <p:cNvSpPr>
              <a:spLocks noChangeShapeType="1"/>
            </p:cNvSpPr>
            <p:nvPr/>
          </p:nvSpPr>
          <p:spPr bwMode="auto">
            <a:xfrm>
              <a:off x="3646" y="2469"/>
              <a:ext cx="616" cy="0"/>
            </a:xfrm>
            <a:prstGeom prst="line">
              <a:avLst/>
            </a:prstGeom>
            <a:noFill/>
            <a:ln w="44450">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379956" name="Text Box 9">
              <a:extLst>
                <a:ext uri="{FF2B5EF4-FFF2-40B4-BE49-F238E27FC236}">
                  <a16:creationId xmlns:a16="http://schemas.microsoft.com/office/drawing/2014/main" id="{4718E5D4-FDB7-73CC-46A9-C330F2B2F7B6}"/>
                </a:ext>
              </a:extLst>
            </p:cNvPr>
            <p:cNvSpPr txBox="1">
              <a:spLocks noChangeArrowheads="1"/>
            </p:cNvSpPr>
            <p:nvPr/>
          </p:nvSpPr>
          <p:spPr bwMode="auto">
            <a:xfrm>
              <a:off x="3432" y="2375"/>
              <a:ext cx="579" cy="192"/>
            </a:xfrm>
            <a:prstGeom prst="rect">
              <a:avLst/>
            </a:prstGeom>
            <a:solidFill>
              <a:schemeClr val="bg1"/>
            </a:solidFill>
            <a:ln w="19050">
              <a:solidFill>
                <a:schemeClr val="tx1"/>
              </a:solidFill>
              <a:miter lim="800000"/>
              <a:headEnd/>
              <a:tailEnd/>
            </a:ln>
          </p:spPr>
          <p:txBody>
            <a:bodyPr lIns="45720" tIns="27432" rIns="4572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50000"/>
                </a:spcBef>
                <a:buFontTx/>
                <a:buNone/>
              </a:pPr>
              <a:r>
                <a:rPr lang="en-US" altLang="en-US" sz="1400">
                  <a:latin typeface="Arial" panose="020B0604020202020204" pitchFamily="34" charset="0"/>
                  <a:ea typeface="MS PGothic" panose="020B0600070205080204" pitchFamily="34" charset="-128"/>
                  <a:cs typeface="Arial" panose="020B0604020202020204" pitchFamily="34" charset="0"/>
                </a:rPr>
                <a:t>Motivation</a:t>
              </a:r>
            </a:p>
          </p:txBody>
        </p:sp>
        <p:sp>
          <p:nvSpPr>
            <p:cNvPr id="379957" name="Text Box 9">
              <a:extLst>
                <a:ext uri="{FF2B5EF4-FFF2-40B4-BE49-F238E27FC236}">
                  <a16:creationId xmlns:a16="http://schemas.microsoft.com/office/drawing/2014/main" id="{C71DE766-3F28-E7E9-84E7-5F56682EEE30}"/>
                </a:ext>
              </a:extLst>
            </p:cNvPr>
            <p:cNvSpPr txBox="1">
              <a:spLocks noChangeArrowheads="1"/>
            </p:cNvSpPr>
            <p:nvPr/>
          </p:nvSpPr>
          <p:spPr bwMode="auto">
            <a:xfrm>
              <a:off x="3540" y="2639"/>
              <a:ext cx="378" cy="192"/>
            </a:xfrm>
            <a:prstGeom prst="rect">
              <a:avLst/>
            </a:prstGeom>
            <a:solidFill>
              <a:schemeClr val="bg1"/>
            </a:solidFill>
            <a:ln w="19050">
              <a:solidFill>
                <a:schemeClr val="tx1"/>
              </a:solidFill>
              <a:miter lim="800000"/>
              <a:headEnd/>
              <a:tailEnd/>
            </a:ln>
          </p:spPr>
          <p:txBody>
            <a:bodyPr lIns="45720" tIns="27432" rIns="4572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50000"/>
                </a:spcBef>
                <a:buFontTx/>
                <a:buNone/>
              </a:pPr>
              <a:r>
                <a:rPr lang="en-US" altLang="en-US" sz="1400">
                  <a:latin typeface="Arial" panose="020B0604020202020204" pitchFamily="34" charset="0"/>
                  <a:ea typeface="MS PGothic" panose="020B0600070205080204" pitchFamily="34" charset="-128"/>
                  <a:cs typeface="Arial" panose="020B0604020202020204" pitchFamily="34" charset="0"/>
                </a:rPr>
                <a:t>Ability</a:t>
              </a:r>
            </a:p>
          </p:txBody>
        </p:sp>
      </p:grpSp>
      <p:grpSp>
        <p:nvGrpSpPr>
          <p:cNvPr id="379917" name="Group 12">
            <a:extLst>
              <a:ext uri="{FF2B5EF4-FFF2-40B4-BE49-F238E27FC236}">
                <a16:creationId xmlns:a16="http://schemas.microsoft.com/office/drawing/2014/main" id="{66EBF3F8-7C63-ABB6-EB4F-23756F80D971}"/>
              </a:ext>
            </a:extLst>
          </p:cNvPr>
          <p:cNvGrpSpPr>
            <a:grpSpLocks/>
          </p:cNvGrpSpPr>
          <p:nvPr/>
        </p:nvGrpSpPr>
        <p:grpSpPr bwMode="auto">
          <a:xfrm>
            <a:off x="5443538" y="2151063"/>
            <a:ext cx="1317625" cy="723900"/>
            <a:chOff x="3432" y="2375"/>
            <a:chExt cx="830" cy="456"/>
          </a:xfrm>
        </p:grpSpPr>
        <p:sp>
          <p:nvSpPr>
            <p:cNvPr id="379950" name="Line 11">
              <a:extLst>
                <a:ext uri="{FF2B5EF4-FFF2-40B4-BE49-F238E27FC236}">
                  <a16:creationId xmlns:a16="http://schemas.microsoft.com/office/drawing/2014/main" id="{5298A413-CB60-8140-805C-BAF70A765319}"/>
                </a:ext>
              </a:extLst>
            </p:cNvPr>
            <p:cNvSpPr>
              <a:spLocks noChangeShapeType="1"/>
            </p:cNvSpPr>
            <p:nvPr/>
          </p:nvSpPr>
          <p:spPr bwMode="auto">
            <a:xfrm>
              <a:off x="3646" y="2733"/>
              <a:ext cx="616" cy="0"/>
            </a:xfrm>
            <a:prstGeom prst="line">
              <a:avLst/>
            </a:prstGeom>
            <a:noFill/>
            <a:ln w="44450">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379951" name="Line 11">
              <a:extLst>
                <a:ext uri="{FF2B5EF4-FFF2-40B4-BE49-F238E27FC236}">
                  <a16:creationId xmlns:a16="http://schemas.microsoft.com/office/drawing/2014/main" id="{F167CCB8-0121-026F-94FF-16154283CAC8}"/>
                </a:ext>
              </a:extLst>
            </p:cNvPr>
            <p:cNvSpPr>
              <a:spLocks noChangeShapeType="1"/>
            </p:cNvSpPr>
            <p:nvPr/>
          </p:nvSpPr>
          <p:spPr bwMode="auto">
            <a:xfrm>
              <a:off x="3646" y="2469"/>
              <a:ext cx="616" cy="0"/>
            </a:xfrm>
            <a:prstGeom prst="line">
              <a:avLst/>
            </a:prstGeom>
            <a:noFill/>
            <a:ln w="44450">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379952" name="Text Box 9">
              <a:extLst>
                <a:ext uri="{FF2B5EF4-FFF2-40B4-BE49-F238E27FC236}">
                  <a16:creationId xmlns:a16="http://schemas.microsoft.com/office/drawing/2014/main" id="{3AFBBD01-E161-A1DC-1B73-A19AE02F74BF}"/>
                </a:ext>
              </a:extLst>
            </p:cNvPr>
            <p:cNvSpPr txBox="1">
              <a:spLocks noChangeArrowheads="1"/>
            </p:cNvSpPr>
            <p:nvPr/>
          </p:nvSpPr>
          <p:spPr bwMode="auto">
            <a:xfrm>
              <a:off x="3432" y="2375"/>
              <a:ext cx="579" cy="192"/>
            </a:xfrm>
            <a:prstGeom prst="rect">
              <a:avLst/>
            </a:prstGeom>
            <a:solidFill>
              <a:schemeClr val="bg1"/>
            </a:solidFill>
            <a:ln w="19050">
              <a:solidFill>
                <a:schemeClr val="tx1"/>
              </a:solidFill>
              <a:miter lim="800000"/>
              <a:headEnd/>
              <a:tailEnd/>
            </a:ln>
          </p:spPr>
          <p:txBody>
            <a:bodyPr lIns="45720" tIns="27432" rIns="4572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50000"/>
                </a:spcBef>
                <a:buFontTx/>
                <a:buNone/>
              </a:pPr>
              <a:r>
                <a:rPr lang="en-US" altLang="en-US" sz="1400">
                  <a:latin typeface="Arial" panose="020B0604020202020204" pitchFamily="34" charset="0"/>
                  <a:ea typeface="MS PGothic" panose="020B0600070205080204" pitchFamily="34" charset="-128"/>
                  <a:cs typeface="Arial" panose="020B0604020202020204" pitchFamily="34" charset="0"/>
                </a:rPr>
                <a:t>Motivation</a:t>
              </a:r>
            </a:p>
          </p:txBody>
        </p:sp>
        <p:sp>
          <p:nvSpPr>
            <p:cNvPr id="379953" name="Text Box 9">
              <a:extLst>
                <a:ext uri="{FF2B5EF4-FFF2-40B4-BE49-F238E27FC236}">
                  <a16:creationId xmlns:a16="http://schemas.microsoft.com/office/drawing/2014/main" id="{DBFA226E-1CA0-BAD4-42CA-4146B6006E46}"/>
                </a:ext>
              </a:extLst>
            </p:cNvPr>
            <p:cNvSpPr txBox="1">
              <a:spLocks noChangeArrowheads="1"/>
            </p:cNvSpPr>
            <p:nvPr/>
          </p:nvSpPr>
          <p:spPr bwMode="auto">
            <a:xfrm>
              <a:off x="3540" y="2639"/>
              <a:ext cx="378" cy="192"/>
            </a:xfrm>
            <a:prstGeom prst="rect">
              <a:avLst/>
            </a:prstGeom>
            <a:solidFill>
              <a:schemeClr val="bg1"/>
            </a:solidFill>
            <a:ln w="19050">
              <a:solidFill>
                <a:schemeClr val="tx1"/>
              </a:solidFill>
              <a:miter lim="800000"/>
              <a:headEnd/>
              <a:tailEnd/>
            </a:ln>
          </p:spPr>
          <p:txBody>
            <a:bodyPr lIns="45720" tIns="27432" rIns="4572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50000"/>
                </a:spcBef>
                <a:buFontTx/>
                <a:buNone/>
              </a:pPr>
              <a:r>
                <a:rPr lang="en-US" altLang="en-US" sz="1400">
                  <a:latin typeface="Arial" panose="020B0604020202020204" pitchFamily="34" charset="0"/>
                  <a:ea typeface="MS PGothic" panose="020B0600070205080204" pitchFamily="34" charset="-128"/>
                  <a:cs typeface="Arial" panose="020B0604020202020204" pitchFamily="34" charset="0"/>
                </a:rPr>
                <a:t>Ability</a:t>
              </a:r>
            </a:p>
          </p:txBody>
        </p:sp>
      </p:grpSp>
      <p:grpSp>
        <p:nvGrpSpPr>
          <p:cNvPr id="379918" name="Group 17">
            <a:extLst>
              <a:ext uri="{FF2B5EF4-FFF2-40B4-BE49-F238E27FC236}">
                <a16:creationId xmlns:a16="http://schemas.microsoft.com/office/drawing/2014/main" id="{4E8EC2F6-81CF-04CC-BE8A-776E97C94C06}"/>
              </a:ext>
            </a:extLst>
          </p:cNvPr>
          <p:cNvGrpSpPr>
            <a:grpSpLocks/>
          </p:cNvGrpSpPr>
          <p:nvPr/>
        </p:nvGrpSpPr>
        <p:grpSpPr bwMode="auto">
          <a:xfrm rot="1058601">
            <a:off x="3613150" y="1370013"/>
            <a:ext cx="1854200" cy="1071562"/>
            <a:chOff x="2230" y="997"/>
            <a:chExt cx="1168" cy="675"/>
          </a:xfrm>
        </p:grpSpPr>
        <p:sp>
          <p:nvSpPr>
            <p:cNvPr id="379944" name="Freeform 18">
              <a:extLst>
                <a:ext uri="{FF2B5EF4-FFF2-40B4-BE49-F238E27FC236}">
                  <a16:creationId xmlns:a16="http://schemas.microsoft.com/office/drawing/2014/main" id="{7A3DFF1F-7435-82E2-932A-D6C770BF67AD}"/>
                </a:ext>
              </a:extLst>
            </p:cNvPr>
            <p:cNvSpPr>
              <a:spLocks/>
            </p:cNvSpPr>
            <p:nvPr/>
          </p:nvSpPr>
          <p:spPr bwMode="auto">
            <a:xfrm rot="20961260" flipV="1">
              <a:off x="2394" y="1304"/>
              <a:ext cx="238" cy="229"/>
            </a:xfrm>
            <a:custGeom>
              <a:avLst/>
              <a:gdLst>
                <a:gd name="T0" fmla="*/ 2 w 287"/>
                <a:gd name="T1" fmla="*/ 1 h 315"/>
                <a:gd name="T2" fmla="*/ 2 w 287"/>
                <a:gd name="T3" fmla="*/ 1 h 315"/>
                <a:gd name="T4" fmla="*/ 2 w 287"/>
                <a:gd name="T5" fmla="*/ 1 h 315"/>
                <a:gd name="T6" fmla="*/ 2 w 287"/>
                <a:gd name="T7" fmla="*/ 0 h 31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87" h="315">
                  <a:moveTo>
                    <a:pt x="287" y="315"/>
                  </a:moveTo>
                  <a:cubicBezTo>
                    <a:pt x="192" y="302"/>
                    <a:pt x="97" y="289"/>
                    <a:pt x="51" y="252"/>
                  </a:cubicBezTo>
                  <a:cubicBezTo>
                    <a:pt x="5" y="215"/>
                    <a:pt x="0" y="134"/>
                    <a:pt x="8" y="92"/>
                  </a:cubicBezTo>
                  <a:cubicBezTo>
                    <a:pt x="16" y="50"/>
                    <a:pt x="39" y="15"/>
                    <a:pt x="100" y="0"/>
                  </a:cubicBezTo>
                </a:path>
              </a:pathLst>
            </a:custGeom>
            <a:noFill/>
            <a:ln w="38100" cmpd="sng">
              <a:solidFill>
                <a:srgbClr val="A50021"/>
              </a:solidFill>
              <a:round/>
              <a:headEnd type="triangl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79945" name="Line 14">
              <a:extLst>
                <a:ext uri="{FF2B5EF4-FFF2-40B4-BE49-F238E27FC236}">
                  <a16:creationId xmlns:a16="http://schemas.microsoft.com/office/drawing/2014/main" id="{1289082F-17D3-705B-20C4-378D928C1E5F}"/>
                </a:ext>
              </a:extLst>
            </p:cNvPr>
            <p:cNvSpPr>
              <a:spLocks noChangeShapeType="1"/>
            </p:cNvSpPr>
            <p:nvPr/>
          </p:nvSpPr>
          <p:spPr bwMode="auto">
            <a:xfrm flipV="1">
              <a:off x="2968" y="1442"/>
              <a:ext cx="430" cy="126"/>
            </a:xfrm>
            <a:prstGeom prst="line">
              <a:avLst/>
            </a:prstGeom>
            <a:noFill/>
            <a:ln w="38100">
              <a:solidFill>
                <a:srgbClr val="0099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alpha val="74997"/>
                      </a:schemeClr>
                    </a:outerShdw>
                  </a:effectLst>
                </a14:hiddenEffects>
              </a:ext>
            </a:extLst>
          </p:spPr>
          <p:txBody>
            <a:bodyPr/>
            <a:lstStyle/>
            <a:p>
              <a:endParaRPr lang="en-US"/>
            </a:p>
          </p:txBody>
        </p:sp>
        <p:sp>
          <p:nvSpPr>
            <p:cNvPr id="379946" name="Line 14">
              <a:extLst>
                <a:ext uri="{FF2B5EF4-FFF2-40B4-BE49-F238E27FC236}">
                  <a16:creationId xmlns:a16="http://schemas.microsoft.com/office/drawing/2014/main" id="{5C282CC1-50A7-4CC6-A013-253CBD6F2928}"/>
                </a:ext>
              </a:extLst>
            </p:cNvPr>
            <p:cNvSpPr>
              <a:spLocks noChangeShapeType="1"/>
            </p:cNvSpPr>
            <p:nvPr/>
          </p:nvSpPr>
          <p:spPr bwMode="auto">
            <a:xfrm>
              <a:off x="2936" y="1273"/>
              <a:ext cx="457" cy="104"/>
            </a:xfrm>
            <a:prstGeom prst="line">
              <a:avLst/>
            </a:prstGeom>
            <a:noFill/>
            <a:ln w="38100">
              <a:solidFill>
                <a:srgbClr val="0000FF"/>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alpha val="74997"/>
                      </a:schemeClr>
                    </a:outerShdw>
                  </a:effectLst>
                </a14:hiddenEffects>
              </a:ext>
            </a:extLst>
          </p:spPr>
          <p:txBody>
            <a:bodyPr/>
            <a:lstStyle/>
            <a:p>
              <a:endParaRPr lang="en-US"/>
            </a:p>
          </p:txBody>
        </p:sp>
        <p:sp>
          <p:nvSpPr>
            <p:cNvPr id="379947" name="Text Box 15">
              <a:extLst>
                <a:ext uri="{FF2B5EF4-FFF2-40B4-BE49-F238E27FC236}">
                  <a16:creationId xmlns:a16="http://schemas.microsoft.com/office/drawing/2014/main" id="{AB84C7CF-4376-61E3-7D40-BE9289922081}"/>
                </a:ext>
              </a:extLst>
            </p:cNvPr>
            <p:cNvSpPr txBox="1">
              <a:spLocks noChangeArrowheads="1"/>
            </p:cNvSpPr>
            <p:nvPr/>
          </p:nvSpPr>
          <p:spPr bwMode="auto">
            <a:xfrm>
              <a:off x="2628" y="1203"/>
              <a:ext cx="370" cy="173"/>
            </a:xfrm>
            <a:prstGeom prst="rect">
              <a:avLst/>
            </a:prstGeom>
            <a:solidFill>
              <a:schemeClr val="bg1"/>
            </a:solidFill>
            <a:ln w="19050">
              <a:solidFill>
                <a:srgbClr val="0000FF"/>
              </a:solidFill>
              <a:miter lim="800000"/>
              <a:headEnd/>
              <a:tailEnd/>
            </a:ln>
            <a:effectLst/>
            <a:extLst>
              <a:ext uri="{AF507438-7753-43E0-B8FC-AC1667EBCBE1}">
                <a14:hiddenEffects xmlns:a14="http://schemas.microsoft.com/office/drawing/2010/main">
                  <a:effectLst>
                    <a:outerShdw dist="35921" dir="2700000" algn="ctr" rotWithShape="0">
                      <a:schemeClr val="bg2">
                        <a:alpha val="74997"/>
                      </a:schemeClr>
                    </a:outerShdw>
                  </a:effectLst>
                </a14:hiddenEffects>
              </a:ext>
            </a:extLst>
          </p:spPr>
          <p:txBody>
            <a:bodyPr lIns="45720" tIns="27432" rIns="4572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0"/>
                </a:spcBef>
                <a:buFontTx/>
                <a:buNone/>
              </a:pPr>
              <a:r>
                <a:rPr lang="en-US" altLang="en-US" sz="1200">
                  <a:solidFill>
                    <a:srgbClr val="0000FF"/>
                  </a:solidFill>
                  <a:latin typeface="Arial" panose="020B0604020202020204" pitchFamily="34" charset="0"/>
                  <a:ea typeface="MS PGothic" panose="020B0600070205080204" pitchFamily="34" charset="-128"/>
                  <a:cs typeface="Arial" panose="020B0604020202020204" pitchFamily="34" charset="0"/>
                </a:rPr>
                <a:t>Genes</a:t>
              </a:r>
            </a:p>
          </p:txBody>
        </p:sp>
        <p:sp>
          <p:nvSpPr>
            <p:cNvPr id="379948" name="Text Box 15">
              <a:extLst>
                <a:ext uri="{FF2B5EF4-FFF2-40B4-BE49-F238E27FC236}">
                  <a16:creationId xmlns:a16="http://schemas.microsoft.com/office/drawing/2014/main" id="{D2D6E0E5-326C-091B-17AD-0EA32BAA77EE}"/>
                </a:ext>
              </a:extLst>
            </p:cNvPr>
            <p:cNvSpPr txBox="1">
              <a:spLocks noChangeArrowheads="1"/>
            </p:cNvSpPr>
            <p:nvPr/>
          </p:nvSpPr>
          <p:spPr bwMode="auto">
            <a:xfrm>
              <a:off x="2502" y="1448"/>
              <a:ext cx="625" cy="173"/>
            </a:xfrm>
            <a:prstGeom prst="rect">
              <a:avLst/>
            </a:prstGeom>
            <a:solidFill>
              <a:schemeClr val="bg1"/>
            </a:solidFill>
            <a:ln w="19050">
              <a:solidFill>
                <a:srgbClr val="009900"/>
              </a:solidFill>
              <a:miter lim="800000"/>
              <a:headEnd/>
              <a:tailEnd/>
            </a:ln>
            <a:effectLst/>
            <a:extLst>
              <a:ext uri="{AF507438-7753-43E0-B8FC-AC1667EBCBE1}">
                <a14:hiddenEffects xmlns:a14="http://schemas.microsoft.com/office/drawing/2010/main">
                  <a:effectLst>
                    <a:outerShdw dist="35921" dir="2700000" algn="ctr" rotWithShape="0">
                      <a:schemeClr val="bg2">
                        <a:alpha val="74997"/>
                      </a:schemeClr>
                    </a:outerShdw>
                  </a:effectLst>
                </a14:hiddenEffects>
              </a:ext>
            </a:extLst>
          </p:spPr>
          <p:txBody>
            <a:bodyPr lIns="45720" tIns="27432" rIns="4572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0"/>
                </a:spcBef>
                <a:buFontTx/>
                <a:buNone/>
              </a:pPr>
              <a:r>
                <a:rPr lang="en-US" altLang="en-US" sz="1200">
                  <a:solidFill>
                    <a:srgbClr val="009900"/>
                  </a:solidFill>
                  <a:latin typeface="Arial" panose="020B0604020202020204" pitchFamily="34" charset="0"/>
                  <a:ea typeface="MS PGothic" panose="020B0600070205080204" pitchFamily="34" charset="-128"/>
                  <a:cs typeface="Arial" panose="020B0604020202020204" pitchFamily="34" charset="0"/>
                </a:rPr>
                <a:t>Environment</a:t>
              </a:r>
            </a:p>
          </p:txBody>
        </p:sp>
        <p:sp>
          <p:nvSpPr>
            <p:cNvPr id="379949" name="Text Box 4">
              <a:extLst>
                <a:ext uri="{FF2B5EF4-FFF2-40B4-BE49-F238E27FC236}">
                  <a16:creationId xmlns:a16="http://schemas.microsoft.com/office/drawing/2014/main" id="{B3831D57-EB1F-9C8F-F88E-81FF60871DE2}"/>
                </a:ext>
              </a:extLst>
            </p:cNvPr>
            <p:cNvSpPr txBox="1">
              <a:spLocks noChangeArrowheads="1"/>
            </p:cNvSpPr>
            <p:nvPr/>
          </p:nvSpPr>
          <p:spPr bwMode="auto">
            <a:xfrm rot="-3649742">
              <a:off x="1999" y="1228"/>
              <a:ext cx="675" cy="2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alpha val="74997"/>
                      </a:schemeClr>
                    </a:outerShdw>
                  </a:effectLst>
                </a14:hiddenEffects>
              </a:ext>
            </a:extLst>
          </p:spPr>
          <p:txBody>
            <a:bodyPr lIns="45720" tIns="18288" rIns="4572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lnSpc>
                  <a:spcPct val="90000"/>
                </a:lnSpc>
                <a:spcBef>
                  <a:spcPct val="0"/>
                </a:spcBef>
                <a:buFontTx/>
                <a:buNone/>
              </a:pPr>
              <a:r>
                <a:rPr lang="en-US" altLang="en-US" sz="1000">
                  <a:solidFill>
                    <a:srgbClr val="A50021"/>
                  </a:solidFill>
                  <a:latin typeface="Arial" panose="020B0604020202020204" pitchFamily="34" charset="0"/>
                  <a:ea typeface="MS PGothic" panose="020B0600070205080204" pitchFamily="34" charset="-128"/>
                  <a:cs typeface="Arial" panose="020B0604020202020204" pitchFamily="34" charset="0"/>
                </a:rPr>
                <a:t>Epige-</a:t>
              </a:r>
              <a:br>
                <a:rPr lang="en-US" altLang="en-US" sz="1000">
                  <a:solidFill>
                    <a:srgbClr val="A50021"/>
                  </a:solidFill>
                  <a:latin typeface="Arial" panose="020B0604020202020204" pitchFamily="34" charset="0"/>
                  <a:ea typeface="MS PGothic" panose="020B0600070205080204" pitchFamily="34" charset="-128"/>
                  <a:cs typeface="Arial" panose="020B0604020202020204" pitchFamily="34" charset="0"/>
                </a:rPr>
              </a:br>
              <a:r>
                <a:rPr lang="en-US" altLang="en-US" sz="1000">
                  <a:solidFill>
                    <a:srgbClr val="A50021"/>
                  </a:solidFill>
                  <a:latin typeface="Arial" panose="020B0604020202020204" pitchFamily="34" charset="0"/>
                  <a:ea typeface="MS PGothic" panose="020B0600070205080204" pitchFamily="34" charset="-128"/>
                  <a:cs typeface="Arial" panose="020B0604020202020204" pitchFamily="34" charset="0"/>
                </a:rPr>
                <a:t>netics</a:t>
              </a:r>
            </a:p>
          </p:txBody>
        </p:sp>
      </p:grpSp>
      <p:grpSp>
        <p:nvGrpSpPr>
          <p:cNvPr id="379919" name="Group 24">
            <a:extLst>
              <a:ext uri="{FF2B5EF4-FFF2-40B4-BE49-F238E27FC236}">
                <a16:creationId xmlns:a16="http://schemas.microsoft.com/office/drawing/2014/main" id="{184D4A8B-EEEC-A964-B065-5BB997A4A448}"/>
              </a:ext>
            </a:extLst>
          </p:cNvPr>
          <p:cNvGrpSpPr>
            <a:grpSpLocks/>
          </p:cNvGrpSpPr>
          <p:nvPr/>
        </p:nvGrpSpPr>
        <p:grpSpPr bwMode="auto">
          <a:xfrm rot="-790576">
            <a:off x="3700463" y="2300288"/>
            <a:ext cx="1854200" cy="1071562"/>
            <a:chOff x="2230" y="997"/>
            <a:chExt cx="1168" cy="675"/>
          </a:xfrm>
        </p:grpSpPr>
        <p:sp>
          <p:nvSpPr>
            <p:cNvPr id="379938" name="Freeform 25">
              <a:extLst>
                <a:ext uri="{FF2B5EF4-FFF2-40B4-BE49-F238E27FC236}">
                  <a16:creationId xmlns:a16="http://schemas.microsoft.com/office/drawing/2014/main" id="{0B6D795B-84D8-9E9D-9AD8-A44D78CB4C12}"/>
                </a:ext>
              </a:extLst>
            </p:cNvPr>
            <p:cNvSpPr>
              <a:spLocks/>
            </p:cNvSpPr>
            <p:nvPr/>
          </p:nvSpPr>
          <p:spPr bwMode="auto">
            <a:xfrm rot="20961260" flipV="1">
              <a:off x="2394" y="1304"/>
              <a:ext cx="238" cy="229"/>
            </a:xfrm>
            <a:custGeom>
              <a:avLst/>
              <a:gdLst>
                <a:gd name="T0" fmla="*/ 2 w 287"/>
                <a:gd name="T1" fmla="*/ 1 h 315"/>
                <a:gd name="T2" fmla="*/ 2 w 287"/>
                <a:gd name="T3" fmla="*/ 1 h 315"/>
                <a:gd name="T4" fmla="*/ 2 w 287"/>
                <a:gd name="T5" fmla="*/ 1 h 315"/>
                <a:gd name="T6" fmla="*/ 2 w 287"/>
                <a:gd name="T7" fmla="*/ 0 h 31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87" h="315">
                  <a:moveTo>
                    <a:pt x="287" y="315"/>
                  </a:moveTo>
                  <a:cubicBezTo>
                    <a:pt x="192" y="302"/>
                    <a:pt x="97" y="289"/>
                    <a:pt x="51" y="252"/>
                  </a:cubicBezTo>
                  <a:cubicBezTo>
                    <a:pt x="5" y="215"/>
                    <a:pt x="0" y="134"/>
                    <a:pt x="8" y="92"/>
                  </a:cubicBezTo>
                  <a:cubicBezTo>
                    <a:pt x="16" y="50"/>
                    <a:pt x="39" y="15"/>
                    <a:pt x="100" y="0"/>
                  </a:cubicBezTo>
                </a:path>
              </a:pathLst>
            </a:custGeom>
            <a:noFill/>
            <a:ln w="38100" cmpd="sng">
              <a:solidFill>
                <a:srgbClr val="A50021"/>
              </a:solidFill>
              <a:round/>
              <a:headEnd type="triangl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79939" name="Line 14">
              <a:extLst>
                <a:ext uri="{FF2B5EF4-FFF2-40B4-BE49-F238E27FC236}">
                  <a16:creationId xmlns:a16="http://schemas.microsoft.com/office/drawing/2014/main" id="{D316B206-5C30-0BC3-DCAF-B6377FD2AF1D}"/>
                </a:ext>
              </a:extLst>
            </p:cNvPr>
            <p:cNvSpPr>
              <a:spLocks noChangeShapeType="1"/>
            </p:cNvSpPr>
            <p:nvPr/>
          </p:nvSpPr>
          <p:spPr bwMode="auto">
            <a:xfrm flipV="1">
              <a:off x="2968" y="1442"/>
              <a:ext cx="430" cy="126"/>
            </a:xfrm>
            <a:prstGeom prst="line">
              <a:avLst/>
            </a:prstGeom>
            <a:noFill/>
            <a:ln w="38100">
              <a:solidFill>
                <a:srgbClr val="0099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alpha val="74997"/>
                      </a:schemeClr>
                    </a:outerShdw>
                  </a:effectLst>
                </a14:hiddenEffects>
              </a:ext>
            </a:extLst>
          </p:spPr>
          <p:txBody>
            <a:bodyPr/>
            <a:lstStyle/>
            <a:p>
              <a:endParaRPr lang="en-US"/>
            </a:p>
          </p:txBody>
        </p:sp>
        <p:sp>
          <p:nvSpPr>
            <p:cNvPr id="379940" name="Line 14">
              <a:extLst>
                <a:ext uri="{FF2B5EF4-FFF2-40B4-BE49-F238E27FC236}">
                  <a16:creationId xmlns:a16="http://schemas.microsoft.com/office/drawing/2014/main" id="{8A09121E-3F70-FE49-F437-2318AFCFC5FE}"/>
                </a:ext>
              </a:extLst>
            </p:cNvPr>
            <p:cNvSpPr>
              <a:spLocks noChangeShapeType="1"/>
            </p:cNvSpPr>
            <p:nvPr/>
          </p:nvSpPr>
          <p:spPr bwMode="auto">
            <a:xfrm>
              <a:off x="2936" y="1273"/>
              <a:ext cx="457" cy="104"/>
            </a:xfrm>
            <a:prstGeom prst="line">
              <a:avLst/>
            </a:prstGeom>
            <a:noFill/>
            <a:ln w="38100">
              <a:solidFill>
                <a:srgbClr val="0000FF"/>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alpha val="74997"/>
                      </a:schemeClr>
                    </a:outerShdw>
                  </a:effectLst>
                </a14:hiddenEffects>
              </a:ext>
            </a:extLst>
          </p:spPr>
          <p:txBody>
            <a:bodyPr/>
            <a:lstStyle/>
            <a:p>
              <a:endParaRPr lang="en-US"/>
            </a:p>
          </p:txBody>
        </p:sp>
        <p:sp>
          <p:nvSpPr>
            <p:cNvPr id="379941" name="Text Box 15">
              <a:extLst>
                <a:ext uri="{FF2B5EF4-FFF2-40B4-BE49-F238E27FC236}">
                  <a16:creationId xmlns:a16="http://schemas.microsoft.com/office/drawing/2014/main" id="{DBE66ADB-7170-4C15-1311-AD969C945557}"/>
                </a:ext>
              </a:extLst>
            </p:cNvPr>
            <p:cNvSpPr txBox="1">
              <a:spLocks noChangeArrowheads="1"/>
            </p:cNvSpPr>
            <p:nvPr/>
          </p:nvSpPr>
          <p:spPr bwMode="auto">
            <a:xfrm>
              <a:off x="2628" y="1203"/>
              <a:ext cx="370" cy="173"/>
            </a:xfrm>
            <a:prstGeom prst="rect">
              <a:avLst/>
            </a:prstGeom>
            <a:solidFill>
              <a:schemeClr val="bg1"/>
            </a:solidFill>
            <a:ln w="19050">
              <a:solidFill>
                <a:srgbClr val="0000FF"/>
              </a:solidFill>
              <a:miter lim="800000"/>
              <a:headEnd/>
              <a:tailEnd/>
            </a:ln>
            <a:effectLst/>
            <a:extLst>
              <a:ext uri="{AF507438-7753-43E0-B8FC-AC1667EBCBE1}">
                <a14:hiddenEffects xmlns:a14="http://schemas.microsoft.com/office/drawing/2010/main">
                  <a:effectLst>
                    <a:outerShdw dist="35921" dir="2700000" algn="ctr" rotWithShape="0">
                      <a:schemeClr val="bg2">
                        <a:alpha val="74997"/>
                      </a:schemeClr>
                    </a:outerShdw>
                  </a:effectLst>
                </a14:hiddenEffects>
              </a:ext>
            </a:extLst>
          </p:spPr>
          <p:txBody>
            <a:bodyPr lIns="45720" tIns="27432" rIns="4572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0"/>
                </a:spcBef>
                <a:buFontTx/>
                <a:buNone/>
              </a:pPr>
              <a:r>
                <a:rPr lang="en-US" altLang="en-US" sz="1200">
                  <a:solidFill>
                    <a:srgbClr val="0000FF"/>
                  </a:solidFill>
                  <a:latin typeface="Arial" panose="020B0604020202020204" pitchFamily="34" charset="0"/>
                  <a:ea typeface="MS PGothic" panose="020B0600070205080204" pitchFamily="34" charset="-128"/>
                  <a:cs typeface="Arial" panose="020B0604020202020204" pitchFamily="34" charset="0"/>
                </a:rPr>
                <a:t>Genes</a:t>
              </a:r>
            </a:p>
          </p:txBody>
        </p:sp>
        <p:sp>
          <p:nvSpPr>
            <p:cNvPr id="379942" name="Text Box 15">
              <a:extLst>
                <a:ext uri="{FF2B5EF4-FFF2-40B4-BE49-F238E27FC236}">
                  <a16:creationId xmlns:a16="http://schemas.microsoft.com/office/drawing/2014/main" id="{CC30BF9C-E821-9C09-A176-18C1B79E0480}"/>
                </a:ext>
              </a:extLst>
            </p:cNvPr>
            <p:cNvSpPr txBox="1">
              <a:spLocks noChangeArrowheads="1"/>
            </p:cNvSpPr>
            <p:nvPr/>
          </p:nvSpPr>
          <p:spPr bwMode="auto">
            <a:xfrm>
              <a:off x="2502" y="1448"/>
              <a:ext cx="625" cy="173"/>
            </a:xfrm>
            <a:prstGeom prst="rect">
              <a:avLst/>
            </a:prstGeom>
            <a:solidFill>
              <a:schemeClr val="bg1"/>
            </a:solidFill>
            <a:ln w="19050">
              <a:solidFill>
                <a:srgbClr val="009900"/>
              </a:solidFill>
              <a:miter lim="800000"/>
              <a:headEnd/>
              <a:tailEnd/>
            </a:ln>
            <a:effectLst/>
            <a:extLst>
              <a:ext uri="{AF507438-7753-43E0-B8FC-AC1667EBCBE1}">
                <a14:hiddenEffects xmlns:a14="http://schemas.microsoft.com/office/drawing/2010/main">
                  <a:effectLst>
                    <a:outerShdw dist="35921" dir="2700000" algn="ctr" rotWithShape="0">
                      <a:schemeClr val="bg2">
                        <a:alpha val="74997"/>
                      </a:schemeClr>
                    </a:outerShdw>
                  </a:effectLst>
                </a14:hiddenEffects>
              </a:ext>
            </a:extLst>
          </p:spPr>
          <p:txBody>
            <a:bodyPr lIns="45720" tIns="27432" rIns="4572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0"/>
                </a:spcBef>
                <a:buFontTx/>
                <a:buNone/>
              </a:pPr>
              <a:r>
                <a:rPr lang="en-US" altLang="en-US" sz="1200">
                  <a:solidFill>
                    <a:srgbClr val="009900"/>
                  </a:solidFill>
                  <a:latin typeface="Arial" panose="020B0604020202020204" pitchFamily="34" charset="0"/>
                  <a:ea typeface="MS PGothic" panose="020B0600070205080204" pitchFamily="34" charset="-128"/>
                  <a:cs typeface="Arial" panose="020B0604020202020204" pitchFamily="34" charset="0"/>
                </a:rPr>
                <a:t>Environment</a:t>
              </a:r>
            </a:p>
          </p:txBody>
        </p:sp>
        <p:sp>
          <p:nvSpPr>
            <p:cNvPr id="379943" name="Text Box 4">
              <a:extLst>
                <a:ext uri="{FF2B5EF4-FFF2-40B4-BE49-F238E27FC236}">
                  <a16:creationId xmlns:a16="http://schemas.microsoft.com/office/drawing/2014/main" id="{15C60871-365A-243F-C535-DDEE6404D125}"/>
                </a:ext>
              </a:extLst>
            </p:cNvPr>
            <p:cNvSpPr txBox="1">
              <a:spLocks noChangeArrowheads="1"/>
            </p:cNvSpPr>
            <p:nvPr/>
          </p:nvSpPr>
          <p:spPr bwMode="auto">
            <a:xfrm rot="-3649742">
              <a:off x="1999" y="1228"/>
              <a:ext cx="675" cy="2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alpha val="74997"/>
                      </a:schemeClr>
                    </a:outerShdw>
                  </a:effectLst>
                </a14:hiddenEffects>
              </a:ext>
            </a:extLst>
          </p:spPr>
          <p:txBody>
            <a:bodyPr lIns="45720" tIns="18288" rIns="4572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lnSpc>
                  <a:spcPct val="90000"/>
                </a:lnSpc>
                <a:spcBef>
                  <a:spcPct val="0"/>
                </a:spcBef>
                <a:buFontTx/>
                <a:buNone/>
              </a:pPr>
              <a:r>
                <a:rPr lang="en-US" altLang="en-US" sz="1000">
                  <a:solidFill>
                    <a:srgbClr val="A50021"/>
                  </a:solidFill>
                  <a:latin typeface="Arial" panose="020B0604020202020204" pitchFamily="34" charset="0"/>
                  <a:ea typeface="MS PGothic" panose="020B0600070205080204" pitchFamily="34" charset="-128"/>
                  <a:cs typeface="Arial" panose="020B0604020202020204" pitchFamily="34" charset="0"/>
                </a:rPr>
                <a:t>Epige-</a:t>
              </a:r>
              <a:br>
                <a:rPr lang="en-US" altLang="en-US" sz="1000">
                  <a:solidFill>
                    <a:srgbClr val="A50021"/>
                  </a:solidFill>
                  <a:latin typeface="Arial" panose="020B0604020202020204" pitchFamily="34" charset="0"/>
                  <a:ea typeface="MS PGothic" panose="020B0600070205080204" pitchFamily="34" charset="-128"/>
                  <a:cs typeface="Arial" panose="020B0604020202020204" pitchFamily="34" charset="0"/>
                </a:rPr>
              </a:br>
              <a:r>
                <a:rPr lang="en-US" altLang="en-US" sz="1000">
                  <a:solidFill>
                    <a:srgbClr val="A50021"/>
                  </a:solidFill>
                  <a:latin typeface="Arial" panose="020B0604020202020204" pitchFamily="34" charset="0"/>
                  <a:ea typeface="MS PGothic" panose="020B0600070205080204" pitchFamily="34" charset="-128"/>
                  <a:cs typeface="Arial" panose="020B0604020202020204" pitchFamily="34" charset="0"/>
                </a:rPr>
                <a:t>netics</a:t>
              </a:r>
            </a:p>
          </p:txBody>
        </p:sp>
      </p:grpSp>
      <p:grpSp>
        <p:nvGrpSpPr>
          <p:cNvPr id="379920" name="Group 31">
            <a:extLst>
              <a:ext uri="{FF2B5EF4-FFF2-40B4-BE49-F238E27FC236}">
                <a16:creationId xmlns:a16="http://schemas.microsoft.com/office/drawing/2014/main" id="{8B64B841-DBE6-AF12-8AEB-4956DB4282B6}"/>
              </a:ext>
            </a:extLst>
          </p:cNvPr>
          <p:cNvGrpSpPr>
            <a:grpSpLocks/>
          </p:cNvGrpSpPr>
          <p:nvPr/>
        </p:nvGrpSpPr>
        <p:grpSpPr bwMode="auto">
          <a:xfrm rot="1058601">
            <a:off x="3603625" y="3294063"/>
            <a:ext cx="1854200" cy="1071562"/>
            <a:chOff x="2230" y="997"/>
            <a:chExt cx="1168" cy="675"/>
          </a:xfrm>
        </p:grpSpPr>
        <p:sp>
          <p:nvSpPr>
            <p:cNvPr id="379932" name="Freeform 32">
              <a:extLst>
                <a:ext uri="{FF2B5EF4-FFF2-40B4-BE49-F238E27FC236}">
                  <a16:creationId xmlns:a16="http://schemas.microsoft.com/office/drawing/2014/main" id="{D588E488-19CD-3D6F-C1CE-916AB47CBCE2}"/>
                </a:ext>
              </a:extLst>
            </p:cNvPr>
            <p:cNvSpPr>
              <a:spLocks/>
            </p:cNvSpPr>
            <p:nvPr/>
          </p:nvSpPr>
          <p:spPr bwMode="auto">
            <a:xfrm rot="20961260" flipV="1">
              <a:off x="2394" y="1304"/>
              <a:ext cx="238" cy="229"/>
            </a:xfrm>
            <a:custGeom>
              <a:avLst/>
              <a:gdLst>
                <a:gd name="T0" fmla="*/ 2 w 287"/>
                <a:gd name="T1" fmla="*/ 1 h 315"/>
                <a:gd name="T2" fmla="*/ 2 w 287"/>
                <a:gd name="T3" fmla="*/ 1 h 315"/>
                <a:gd name="T4" fmla="*/ 2 w 287"/>
                <a:gd name="T5" fmla="*/ 1 h 315"/>
                <a:gd name="T6" fmla="*/ 2 w 287"/>
                <a:gd name="T7" fmla="*/ 0 h 31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87" h="315">
                  <a:moveTo>
                    <a:pt x="287" y="315"/>
                  </a:moveTo>
                  <a:cubicBezTo>
                    <a:pt x="192" y="302"/>
                    <a:pt x="97" y="289"/>
                    <a:pt x="51" y="252"/>
                  </a:cubicBezTo>
                  <a:cubicBezTo>
                    <a:pt x="5" y="215"/>
                    <a:pt x="0" y="134"/>
                    <a:pt x="8" y="92"/>
                  </a:cubicBezTo>
                  <a:cubicBezTo>
                    <a:pt x="16" y="50"/>
                    <a:pt x="39" y="15"/>
                    <a:pt x="100" y="0"/>
                  </a:cubicBezTo>
                </a:path>
              </a:pathLst>
            </a:custGeom>
            <a:noFill/>
            <a:ln w="38100" cmpd="sng">
              <a:solidFill>
                <a:srgbClr val="A50021"/>
              </a:solidFill>
              <a:round/>
              <a:headEnd type="triangl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79933" name="Line 14">
              <a:extLst>
                <a:ext uri="{FF2B5EF4-FFF2-40B4-BE49-F238E27FC236}">
                  <a16:creationId xmlns:a16="http://schemas.microsoft.com/office/drawing/2014/main" id="{5F2EEAF7-681F-CA05-659D-6D584E99EB9C}"/>
                </a:ext>
              </a:extLst>
            </p:cNvPr>
            <p:cNvSpPr>
              <a:spLocks noChangeShapeType="1"/>
            </p:cNvSpPr>
            <p:nvPr/>
          </p:nvSpPr>
          <p:spPr bwMode="auto">
            <a:xfrm flipV="1">
              <a:off x="2968" y="1442"/>
              <a:ext cx="430" cy="126"/>
            </a:xfrm>
            <a:prstGeom prst="line">
              <a:avLst/>
            </a:prstGeom>
            <a:noFill/>
            <a:ln w="38100">
              <a:solidFill>
                <a:srgbClr val="0099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alpha val="74997"/>
                      </a:schemeClr>
                    </a:outerShdw>
                  </a:effectLst>
                </a14:hiddenEffects>
              </a:ext>
            </a:extLst>
          </p:spPr>
          <p:txBody>
            <a:bodyPr/>
            <a:lstStyle/>
            <a:p>
              <a:endParaRPr lang="en-US"/>
            </a:p>
          </p:txBody>
        </p:sp>
        <p:sp>
          <p:nvSpPr>
            <p:cNvPr id="379934" name="Line 14">
              <a:extLst>
                <a:ext uri="{FF2B5EF4-FFF2-40B4-BE49-F238E27FC236}">
                  <a16:creationId xmlns:a16="http://schemas.microsoft.com/office/drawing/2014/main" id="{70848262-541B-E527-08E1-7A9143DC2B88}"/>
                </a:ext>
              </a:extLst>
            </p:cNvPr>
            <p:cNvSpPr>
              <a:spLocks noChangeShapeType="1"/>
            </p:cNvSpPr>
            <p:nvPr/>
          </p:nvSpPr>
          <p:spPr bwMode="auto">
            <a:xfrm>
              <a:off x="2936" y="1273"/>
              <a:ext cx="457" cy="104"/>
            </a:xfrm>
            <a:prstGeom prst="line">
              <a:avLst/>
            </a:prstGeom>
            <a:noFill/>
            <a:ln w="38100">
              <a:solidFill>
                <a:srgbClr val="0000FF"/>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alpha val="74997"/>
                      </a:schemeClr>
                    </a:outerShdw>
                  </a:effectLst>
                </a14:hiddenEffects>
              </a:ext>
            </a:extLst>
          </p:spPr>
          <p:txBody>
            <a:bodyPr/>
            <a:lstStyle/>
            <a:p>
              <a:endParaRPr lang="en-US"/>
            </a:p>
          </p:txBody>
        </p:sp>
        <p:sp>
          <p:nvSpPr>
            <p:cNvPr id="379935" name="Text Box 15">
              <a:extLst>
                <a:ext uri="{FF2B5EF4-FFF2-40B4-BE49-F238E27FC236}">
                  <a16:creationId xmlns:a16="http://schemas.microsoft.com/office/drawing/2014/main" id="{7E8C0446-C4EA-62A6-9072-EEB134654B21}"/>
                </a:ext>
              </a:extLst>
            </p:cNvPr>
            <p:cNvSpPr txBox="1">
              <a:spLocks noChangeArrowheads="1"/>
            </p:cNvSpPr>
            <p:nvPr/>
          </p:nvSpPr>
          <p:spPr bwMode="auto">
            <a:xfrm>
              <a:off x="2628" y="1203"/>
              <a:ext cx="370" cy="173"/>
            </a:xfrm>
            <a:prstGeom prst="rect">
              <a:avLst/>
            </a:prstGeom>
            <a:solidFill>
              <a:schemeClr val="bg1"/>
            </a:solidFill>
            <a:ln w="19050">
              <a:solidFill>
                <a:srgbClr val="0000FF"/>
              </a:solidFill>
              <a:miter lim="800000"/>
              <a:headEnd/>
              <a:tailEnd/>
            </a:ln>
            <a:effectLst/>
            <a:extLst>
              <a:ext uri="{AF507438-7753-43E0-B8FC-AC1667EBCBE1}">
                <a14:hiddenEffects xmlns:a14="http://schemas.microsoft.com/office/drawing/2010/main">
                  <a:effectLst>
                    <a:outerShdw dist="35921" dir="2700000" algn="ctr" rotWithShape="0">
                      <a:schemeClr val="bg2">
                        <a:alpha val="74997"/>
                      </a:schemeClr>
                    </a:outerShdw>
                  </a:effectLst>
                </a14:hiddenEffects>
              </a:ext>
            </a:extLst>
          </p:spPr>
          <p:txBody>
            <a:bodyPr lIns="45720" tIns="27432" rIns="4572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0"/>
                </a:spcBef>
                <a:buFontTx/>
                <a:buNone/>
              </a:pPr>
              <a:r>
                <a:rPr lang="en-US" altLang="en-US" sz="1200">
                  <a:solidFill>
                    <a:srgbClr val="0000FF"/>
                  </a:solidFill>
                  <a:latin typeface="Arial" panose="020B0604020202020204" pitchFamily="34" charset="0"/>
                  <a:ea typeface="MS PGothic" panose="020B0600070205080204" pitchFamily="34" charset="-128"/>
                  <a:cs typeface="Arial" panose="020B0604020202020204" pitchFamily="34" charset="0"/>
                </a:rPr>
                <a:t>Genes</a:t>
              </a:r>
            </a:p>
          </p:txBody>
        </p:sp>
        <p:sp>
          <p:nvSpPr>
            <p:cNvPr id="379936" name="Text Box 15">
              <a:extLst>
                <a:ext uri="{FF2B5EF4-FFF2-40B4-BE49-F238E27FC236}">
                  <a16:creationId xmlns:a16="http://schemas.microsoft.com/office/drawing/2014/main" id="{F0CD5566-A7CF-80C9-07C0-83CB4FE06464}"/>
                </a:ext>
              </a:extLst>
            </p:cNvPr>
            <p:cNvSpPr txBox="1">
              <a:spLocks noChangeArrowheads="1"/>
            </p:cNvSpPr>
            <p:nvPr/>
          </p:nvSpPr>
          <p:spPr bwMode="auto">
            <a:xfrm>
              <a:off x="2502" y="1448"/>
              <a:ext cx="625" cy="173"/>
            </a:xfrm>
            <a:prstGeom prst="rect">
              <a:avLst/>
            </a:prstGeom>
            <a:solidFill>
              <a:schemeClr val="bg1"/>
            </a:solidFill>
            <a:ln w="19050">
              <a:solidFill>
                <a:srgbClr val="009900"/>
              </a:solidFill>
              <a:miter lim="800000"/>
              <a:headEnd/>
              <a:tailEnd/>
            </a:ln>
            <a:effectLst/>
            <a:extLst>
              <a:ext uri="{AF507438-7753-43E0-B8FC-AC1667EBCBE1}">
                <a14:hiddenEffects xmlns:a14="http://schemas.microsoft.com/office/drawing/2010/main">
                  <a:effectLst>
                    <a:outerShdw dist="35921" dir="2700000" algn="ctr" rotWithShape="0">
                      <a:schemeClr val="bg2">
                        <a:alpha val="74997"/>
                      </a:schemeClr>
                    </a:outerShdw>
                  </a:effectLst>
                </a14:hiddenEffects>
              </a:ext>
            </a:extLst>
          </p:spPr>
          <p:txBody>
            <a:bodyPr lIns="45720" tIns="27432" rIns="4572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0"/>
                </a:spcBef>
                <a:buFontTx/>
                <a:buNone/>
              </a:pPr>
              <a:r>
                <a:rPr lang="en-US" altLang="en-US" sz="1200">
                  <a:solidFill>
                    <a:srgbClr val="009900"/>
                  </a:solidFill>
                  <a:latin typeface="Arial" panose="020B0604020202020204" pitchFamily="34" charset="0"/>
                  <a:ea typeface="MS PGothic" panose="020B0600070205080204" pitchFamily="34" charset="-128"/>
                  <a:cs typeface="Arial" panose="020B0604020202020204" pitchFamily="34" charset="0"/>
                </a:rPr>
                <a:t>Environment</a:t>
              </a:r>
            </a:p>
          </p:txBody>
        </p:sp>
        <p:sp>
          <p:nvSpPr>
            <p:cNvPr id="379937" name="Text Box 4">
              <a:extLst>
                <a:ext uri="{FF2B5EF4-FFF2-40B4-BE49-F238E27FC236}">
                  <a16:creationId xmlns:a16="http://schemas.microsoft.com/office/drawing/2014/main" id="{07B52CA6-05B0-E3A3-2216-3E26D81816A8}"/>
                </a:ext>
              </a:extLst>
            </p:cNvPr>
            <p:cNvSpPr txBox="1">
              <a:spLocks noChangeArrowheads="1"/>
            </p:cNvSpPr>
            <p:nvPr/>
          </p:nvSpPr>
          <p:spPr bwMode="auto">
            <a:xfrm rot="-3649742">
              <a:off x="1999" y="1228"/>
              <a:ext cx="675" cy="2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alpha val="74997"/>
                      </a:schemeClr>
                    </a:outerShdw>
                  </a:effectLst>
                </a14:hiddenEffects>
              </a:ext>
            </a:extLst>
          </p:spPr>
          <p:txBody>
            <a:bodyPr lIns="45720" tIns="18288" rIns="4572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lnSpc>
                  <a:spcPct val="90000"/>
                </a:lnSpc>
                <a:spcBef>
                  <a:spcPct val="0"/>
                </a:spcBef>
                <a:buFontTx/>
                <a:buNone/>
              </a:pPr>
              <a:r>
                <a:rPr lang="en-US" altLang="en-US" sz="1000">
                  <a:solidFill>
                    <a:srgbClr val="A50021"/>
                  </a:solidFill>
                  <a:latin typeface="Arial" panose="020B0604020202020204" pitchFamily="34" charset="0"/>
                  <a:ea typeface="MS PGothic" panose="020B0600070205080204" pitchFamily="34" charset="-128"/>
                  <a:cs typeface="Arial" panose="020B0604020202020204" pitchFamily="34" charset="0"/>
                </a:rPr>
                <a:t>Epige-</a:t>
              </a:r>
              <a:br>
                <a:rPr lang="en-US" altLang="en-US" sz="1000">
                  <a:solidFill>
                    <a:srgbClr val="A50021"/>
                  </a:solidFill>
                  <a:latin typeface="Arial" panose="020B0604020202020204" pitchFamily="34" charset="0"/>
                  <a:ea typeface="MS PGothic" panose="020B0600070205080204" pitchFamily="34" charset="-128"/>
                  <a:cs typeface="Arial" panose="020B0604020202020204" pitchFamily="34" charset="0"/>
                </a:rPr>
              </a:br>
              <a:r>
                <a:rPr lang="en-US" altLang="en-US" sz="1000">
                  <a:solidFill>
                    <a:srgbClr val="A50021"/>
                  </a:solidFill>
                  <a:latin typeface="Arial" panose="020B0604020202020204" pitchFamily="34" charset="0"/>
                  <a:ea typeface="MS PGothic" panose="020B0600070205080204" pitchFamily="34" charset="-128"/>
                  <a:cs typeface="Arial" panose="020B0604020202020204" pitchFamily="34" charset="0"/>
                </a:rPr>
                <a:t>netics</a:t>
              </a:r>
            </a:p>
          </p:txBody>
        </p:sp>
      </p:grpSp>
      <p:grpSp>
        <p:nvGrpSpPr>
          <p:cNvPr id="379921" name="Group 38">
            <a:extLst>
              <a:ext uri="{FF2B5EF4-FFF2-40B4-BE49-F238E27FC236}">
                <a16:creationId xmlns:a16="http://schemas.microsoft.com/office/drawing/2014/main" id="{1B7FC289-49C1-9ACC-CC0A-38FC0FACD7F1}"/>
              </a:ext>
            </a:extLst>
          </p:cNvPr>
          <p:cNvGrpSpPr>
            <a:grpSpLocks/>
          </p:cNvGrpSpPr>
          <p:nvPr/>
        </p:nvGrpSpPr>
        <p:grpSpPr bwMode="auto">
          <a:xfrm rot="-790576">
            <a:off x="3690938" y="4224338"/>
            <a:ext cx="1854200" cy="1071562"/>
            <a:chOff x="2230" y="997"/>
            <a:chExt cx="1168" cy="675"/>
          </a:xfrm>
        </p:grpSpPr>
        <p:sp>
          <p:nvSpPr>
            <p:cNvPr id="379926" name="Freeform 39">
              <a:extLst>
                <a:ext uri="{FF2B5EF4-FFF2-40B4-BE49-F238E27FC236}">
                  <a16:creationId xmlns:a16="http://schemas.microsoft.com/office/drawing/2014/main" id="{5CB8604D-EE1D-A1E6-557E-259564BDB0CA}"/>
                </a:ext>
              </a:extLst>
            </p:cNvPr>
            <p:cNvSpPr>
              <a:spLocks/>
            </p:cNvSpPr>
            <p:nvPr/>
          </p:nvSpPr>
          <p:spPr bwMode="auto">
            <a:xfrm rot="20961260" flipV="1">
              <a:off x="2394" y="1304"/>
              <a:ext cx="238" cy="229"/>
            </a:xfrm>
            <a:custGeom>
              <a:avLst/>
              <a:gdLst>
                <a:gd name="T0" fmla="*/ 2 w 287"/>
                <a:gd name="T1" fmla="*/ 1 h 315"/>
                <a:gd name="T2" fmla="*/ 2 w 287"/>
                <a:gd name="T3" fmla="*/ 1 h 315"/>
                <a:gd name="T4" fmla="*/ 2 w 287"/>
                <a:gd name="T5" fmla="*/ 1 h 315"/>
                <a:gd name="T6" fmla="*/ 2 w 287"/>
                <a:gd name="T7" fmla="*/ 0 h 31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87" h="315">
                  <a:moveTo>
                    <a:pt x="287" y="315"/>
                  </a:moveTo>
                  <a:cubicBezTo>
                    <a:pt x="192" y="302"/>
                    <a:pt x="97" y="289"/>
                    <a:pt x="51" y="252"/>
                  </a:cubicBezTo>
                  <a:cubicBezTo>
                    <a:pt x="5" y="215"/>
                    <a:pt x="0" y="134"/>
                    <a:pt x="8" y="92"/>
                  </a:cubicBezTo>
                  <a:cubicBezTo>
                    <a:pt x="16" y="50"/>
                    <a:pt x="39" y="15"/>
                    <a:pt x="100" y="0"/>
                  </a:cubicBezTo>
                </a:path>
              </a:pathLst>
            </a:custGeom>
            <a:noFill/>
            <a:ln w="38100" cmpd="sng">
              <a:solidFill>
                <a:srgbClr val="A50021"/>
              </a:solidFill>
              <a:round/>
              <a:headEnd type="triangl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79927" name="Line 14">
              <a:extLst>
                <a:ext uri="{FF2B5EF4-FFF2-40B4-BE49-F238E27FC236}">
                  <a16:creationId xmlns:a16="http://schemas.microsoft.com/office/drawing/2014/main" id="{95206207-F75E-EB00-9AEB-D2D997947BCF}"/>
                </a:ext>
              </a:extLst>
            </p:cNvPr>
            <p:cNvSpPr>
              <a:spLocks noChangeShapeType="1"/>
            </p:cNvSpPr>
            <p:nvPr/>
          </p:nvSpPr>
          <p:spPr bwMode="auto">
            <a:xfrm flipV="1">
              <a:off x="2968" y="1442"/>
              <a:ext cx="430" cy="126"/>
            </a:xfrm>
            <a:prstGeom prst="line">
              <a:avLst/>
            </a:prstGeom>
            <a:noFill/>
            <a:ln w="38100">
              <a:solidFill>
                <a:srgbClr val="0099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alpha val="74997"/>
                      </a:schemeClr>
                    </a:outerShdw>
                  </a:effectLst>
                </a14:hiddenEffects>
              </a:ext>
            </a:extLst>
          </p:spPr>
          <p:txBody>
            <a:bodyPr/>
            <a:lstStyle/>
            <a:p>
              <a:endParaRPr lang="en-US"/>
            </a:p>
          </p:txBody>
        </p:sp>
        <p:sp>
          <p:nvSpPr>
            <p:cNvPr id="379928" name="Line 14">
              <a:extLst>
                <a:ext uri="{FF2B5EF4-FFF2-40B4-BE49-F238E27FC236}">
                  <a16:creationId xmlns:a16="http://schemas.microsoft.com/office/drawing/2014/main" id="{B3DBF7D6-7215-C015-C51E-F5F53702D4FC}"/>
                </a:ext>
              </a:extLst>
            </p:cNvPr>
            <p:cNvSpPr>
              <a:spLocks noChangeShapeType="1"/>
            </p:cNvSpPr>
            <p:nvPr/>
          </p:nvSpPr>
          <p:spPr bwMode="auto">
            <a:xfrm>
              <a:off x="2936" y="1273"/>
              <a:ext cx="457" cy="104"/>
            </a:xfrm>
            <a:prstGeom prst="line">
              <a:avLst/>
            </a:prstGeom>
            <a:noFill/>
            <a:ln w="38100">
              <a:solidFill>
                <a:srgbClr val="0000FF"/>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alpha val="74997"/>
                      </a:schemeClr>
                    </a:outerShdw>
                  </a:effectLst>
                </a14:hiddenEffects>
              </a:ext>
            </a:extLst>
          </p:spPr>
          <p:txBody>
            <a:bodyPr/>
            <a:lstStyle/>
            <a:p>
              <a:endParaRPr lang="en-US"/>
            </a:p>
          </p:txBody>
        </p:sp>
        <p:sp>
          <p:nvSpPr>
            <p:cNvPr id="379929" name="Text Box 15">
              <a:extLst>
                <a:ext uri="{FF2B5EF4-FFF2-40B4-BE49-F238E27FC236}">
                  <a16:creationId xmlns:a16="http://schemas.microsoft.com/office/drawing/2014/main" id="{18C05146-344D-1AA4-A780-B595A9AE7A40}"/>
                </a:ext>
              </a:extLst>
            </p:cNvPr>
            <p:cNvSpPr txBox="1">
              <a:spLocks noChangeArrowheads="1"/>
            </p:cNvSpPr>
            <p:nvPr/>
          </p:nvSpPr>
          <p:spPr bwMode="auto">
            <a:xfrm>
              <a:off x="2628" y="1203"/>
              <a:ext cx="370" cy="173"/>
            </a:xfrm>
            <a:prstGeom prst="rect">
              <a:avLst/>
            </a:prstGeom>
            <a:solidFill>
              <a:schemeClr val="bg1"/>
            </a:solidFill>
            <a:ln w="19050">
              <a:solidFill>
                <a:srgbClr val="0000FF"/>
              </a:solidFill>
              <a:miter lim="800000"/>
              <a:headEnd/>
              <a:tailEnd/>
            </a:ln>
            <a:effectLst/>
            <a:extLst>
              <a:ext uri="{AF507438-7753-43E0-B8FC-AC1667EBCBE1}">
                <a14:hiddenEffects xmlns:a14="http://schemas.microsoft.com/office/drawing/2010/main">
                  <a:effectLst>
                    <a:outerShdw dist="35921" dir="2700000" algn="ctr" rotWithShape="0">
                      <a:schemeClr val="bg2">
                        <a:alpha val="74997"/>
                      </a:schemeClr>
                    </a:outerShdw>
                  </a:effectLst>
                </a14:hiddenEffects>
              </a:ext>
            </a:extLst>
          </p:spPr>
          <p:txBody>
            <a:bodyPr lIns="45720" tIns="27432" rIns="4572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0"/>
                </a:spcBef>
                <a:buFontTx/>
                <a:buNone/>
              </a:pPr>
              <a:r>
                <a:rPr lang="en-US" altLang="en-US" sz="1200">
                  <a:solidFill>
                    <a:srgbClr val="0000FF"/>
                  </a:solidFill>
                  <a:latin typeface="Arial" panose="020B0604020202020204" pitchFamily="34" charset="0"/>
                  <a:ea typeface="MS PGothic" panose="020B0600070205080204" pitchFamily="34" charset="-128"/>
                  <a:cs typeface="Arial" panose="020B0604020202020204" pitchFamily="34" charset="0"/>
                </a:rPr>
                <a:t>Genes</a:t>
              </a:r>
            </a:p>
          </p:txBody>
        </p:sp>
        <p:sp>
          <p:nvSpPr>
            <p:cNvPr id="379930" name="Text Box 15">
              <a:extLst>
                <a:ext uri="{FF2B5EF4-FFF2-40B4-BE49-F238E27FC236}">
                  <a16:creationId xmlns:a16="http://schemas.microsoft.com/office/drawing/2014/main" id="{ED8F6AB3-1D28-4495-F2BA-62CB15E273F4}"/>
                </a:ext>
              </a:extLst>
            </p:cNvPr>
            <p:cNvSpPr txBox="1">
              <a:spLocks noChangeArrowheads="1"/>
            </p:cNvSpPr>
            <p:nvPr/>
          </p:nvSpPr>
          <p:spPr bwMode="auto">
            <a:xfrm>
              <a:off x="2502" y="1448"/>
              <a:ext cx="625" cy="173"/>
            </a:xfrm>
            <a:prstGeom prst="rect">
              <a:avLst/>
            </a:prstGeom>
            <a:solidFill>
              <a:schemeClr val="bg1"/>
            </a:solidFill>
            <a:ln w="19050">
              <a:solidFill>
                <a:srgbClr val="009900"/>
              </a:solidFill>
              <a:miter lim="800000"/>
              <a:headEnd/>
              <a:tailEnd/>
            </a:ln>
            <a:effectLst/>
            <a:extLst>
              <a:ext uri="{AF507438-7753-43E0-B8FC-AC1667EBCBE1}">
                <a14:hiddenEffects xmlns:a14="http://schemas.microsoft.com/office/drawing/2010/main">
                  <a:effectLst>
                    <a:outerShdw dist="35921" dir="2700000" algn="ctr" rotWithShape="0">
                      <a:schemeClr val="bg2">
                        <a:alpha val="74997"/>
                      </a:schemeClr>
                    </a:outerShdw>
                  </a:effectLst>
                </a14:hiddenEffects>
              </a:ext>
            </a:extLst>
          </p:spPr>
          <p:txBody>
            <a:bodyPr lIns="45720" tIns="27432" rIns="4572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0"/>
                </a:spcBef>
                <a:buFontTx/>
                <a:buNone/>
              </a:pPr>
              <a:r>
                <a:rPr lang="en-US" altLang="en-US" sz="1200">
                  <a:solidFill>
                    <a:srgbClr val="009900"/>
                  </a:solidFill>
                  <a:latin typeface="Arial" panose="020B0604020202020204" pitchFamily="34" charset="0"/>
                  <a:ea typeface="MS PGothic" panose="020B0600070205080204" pitchFamily="34" charset="-128"/>
                  <a:cs typeface="Arial" panose="020B0604020202020204" pitchFamily="34" charset="0"/>
                </a:rPr>
                <a:t>Environment</a:t>
              </a:r>
            </a:p>
          </p:txBody>
        </p:sp>
        <p:sp>
          <p:nvSpPr>
            <p:cNvPr id="379931" name="Text Box 4">
              <a:extLst>
                <a:ext uri="{FF2B5EF4-FFF2-40B4-BE49-F238E27FC236}">
                  <a16:creationId xmlns:a16="http://schemas.microsoft.com/office/drawing/2014/main" id="{800645B9-CA2E-E613-21CF-8468C98C0FA7}"/>
                </a:ext>
              </a:extLst>
            </p:cNvPr>
            <p:cNvSpPr txBox="1">
              <a:spLocks noChangeArrowheads="1"/>
            </p:cNvSpPr>
            <p:nvPr/>
          </p:nvSpPr>
          <p:spPr bwMode="auto">
            <a:xfrm rot="-3649742">
              <a:off x="1999" y="1228"/>
              <a:ext cx="675" cy="2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alpha val="74997"/>
                      </a:schemeClr>
                    </a:outerShdw>
                  </a:effectLst>
                </a14:hiddenEffects>
              </a:ext>
            </a:extLst>
          </p:spPr>
          <p:txBody>
            <a:bodyPr lIns="45720" tIns="18288" rIns="4572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lnSpc>
                  <a:spcPct val="90000"/>
                </a:lnSpc>
                <a:spcBef>
                  <a:spcPct val="0"/>
                </a:spcBef>
                <a:buFontTx/>
                <a:buNone/>
              </a:pPr>
              <a:r>
                <a:rPr lang="en-US" altLang="en-US" sz="1000">
                  <a:solidFill>
                    <a:srgbClr val="A50021"/>
                  </a:solidFill>
                  <a:latin typeface="Arial" panose="020B0604020202020204" pitchFamily="34" charset="0"/>
                  <a:ea typeface="MS PGothic" panose="020B0600070205080204" pitchFamily="34" charset="-128"/>
                  <a:cs typeface="Arial" panose="020B0604020202020204" pitchFamily="34" charset="0"/>
                </a:rPr>
                <a:t>Epige-</a:t>
              </a:r>
              <a:br>
                <a:rPr lang="en-US" altLang="en-US" sz="1000">
                  <a:solidFill>
                    <a:srgbClr val="A50021"/>
                  </a:solidFill>
                  <a:latin typeface="Arial" panose="020B0604020202020204" pitchFamily="34" charset="0"/>
                  <a:ea typeface="MS PGothic" panose="020B0600070205080204" pitchFamily="34" charset="-128"/>
                  <a:cs typeface="Arial" panose="020B0604020202020204" pitchFamily="34" charset="0"/>
                </a:rPr>
              </a:br>
              <a:r>
                <a:rPr lang="en-US" altLang="en-US" sz="1000">
                  <a:solidFill>
                    <a:srgbClr val="A50021"/>
                  </a:solidFill>
                  <a:latin typeface="Arial" panose="020B0604020202020204" pitchFamily="34" charset="0"/>
                  <a:ea typeface="MS PGothic" panose="020B0600070205080204" pitchFamily="34" charset="-128"/>
                  <a:cs typeface="Arial" panose="020B0604020202020204" pitchFamily="34" charset="0"/>
                </a:rPr>
                <a:t>netics</a:t>
              </a:r>
            </a:p>
          </p:txBody>
        </p:sp>
      </p:grpSp>
      <p:sp>
        <p:nvSpPr>
          <p:cNvPr id="379922" name="TextBox 1">
            <a:extLst>
              <a:ext uri="{FF2B5EF4-FFF2-40B4-BE49-F238E27FC236}">
                <a16:creationId xmlns:a16="http://schemas.microsoft.com/office/drawing/2014/main" id="{BF47A916-24C4-A2F9-FF86-B4583E86040C}"/>
              </a:ext>
            </a:extLst>
          </p:cNvPr>
          <p:cNvSpPr txBox="1">
            <a:spLocks noChangeArrowheads="1"/>
          </p:cNvSpPr>
          <p:nvPr/>
        </p:nvSpPr>
        <p:spPr bwMode="auto">
          <a:xfrm>
            <a:off x="3444875" y="5503863"/>
            <a:ext cx="5692775" cy="1270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1100" b="1">
                <a:latin typeface="Arial" panose="020B0604020202020204" pitchFamily="34" charset="0"/>
                <a:ea typeface="MS PGothic" panose="020B0600070205080204" pitchFamily="34" charset="-128"/>
                <a:cs typeface="Arial" panose="020B0604020202020204" pitchFamily="34" charset="0"/>
              </a:rPr>
              <a:t>Figure 2.</a:t>
            </a:r>
            <a:r>
              <a:rPr lang="en-US" altLang="en-US" sz="1100">
                <a:latin typeface="Arial" panose="020B0604020202020204" pitchFamily="34" charset="0"/>
                <a:ea typeface="MS PGothic" panose="020B0600070205080204" pitchFamily="34" charset="-128"/>
                <a:cs typeface="Arial" panose="020B0604020202020204" pitchFamily="34" charset="0"/>
              </a:rPr>
              <a:t> Total activity, such as daily movement distance in the wild (Garland 1983, Garland 1999) or revolutions run on a wheel in the lab or wild (Meijer and Robbers 2014), will be the product of the amount of time spent moving and the average speed.  Both duration and intensity of activity can be conceptualized as being limited by either motivation or ability.  In turn, each of these four lowest-level traits is affected by genes, environmental factors, gene-by-environment interactions (not depicted), and epigenetic modifications of genes by environmental factors.</a:t>
            </a:r>
          </a:p>
        </p:txBody>
      </p:sp>
      <p:sp>
        <p:nvSpPr>
          <p:cNvPr id="379923" name="Text Box 48">
            <a:extLst>
              <a:ext uri="{FF2B5EF4-FFF2-40B4-BE49-F238E27FC236}">
                <a16:creationId xmlns:a16="http://schemas.microsoft.com/office/drawing/2014/main" id="{2CC00AB9-CFF5-8711-A85F-39CE0269BBE7}"/>
              </a:ext>
            </a:extLst>
          </p:cNvPr>
          <p:cNvSpPr txBox="1">
            <a:spLocks noChangeArrowheads="1"/>
          </p:cNvSpPr>
          <p:nvPr/>
        </p:nvSpPr>
        <p:spPr bwMode="auto">
          <a:xfrm>
            <a:off x="6142038" y="1584325"/>
            <a:ext cx="798512" cy="2444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US" altLang="en-US" sz="1000" b="1">
                <a:solidFill>
                  <a:srgbClr val="969696"/>
                </a:solidFill>
              </a:rPr>
              <a:t>Training</a:t>
            </a:r>
          </a:p>
        </p:txBody>
      </p:sp>
      <p:sp>
        <p:nvSpPr>
          <p:cNvPr id="379924" name="Text Box 53">
            <a:extLst>
              <a:ext uri="{FF2B5EF4-FFF2-40B4-BE49-F238E27FC236}">
                <a16:creationId xmlns:a16="http://schemas.microsoft.com/office/drawing/2014/main" id="{D8F62962-38C3-AFE6-0109-A6835887C7DB}"/>
              </a:ext>
            </a:extLst>
          </p:cNvPr>
          <p:cNvSpPr txBox="1">
            <a:spLocks noChangeArrowheads="1"/>
          </p:cNvSpPr>
          <p:nvPr/>
        </p:nvSpPr>
        <p:spPr bwMode="auto">
          <a:xfrm>
            <a:off x="6116638" y="3165475"/>
            <a:ext cx="798512" cy="2444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US" altLang="en-US" sz="1000" b="1">
                <a:solidFill>
                  <a:srgbClr val="969696"/>
                </a:solidFill>
              </a:rPr>
              <a:t>Training</a:t>
            </a:r>
          </a:p>
        </p:txBody>
      </p:sp>
      <p:sp>
        <p:nvSpPr>
          <p:cNvPr id="379925" name="Text Box 54">
            <a:extLst>
              <a:ext uri="{FF2B5EF4-FFF2-40B4-BE49-F238E27FC236}">
                <a16:creationId xmlns:a16="http://schemas.microsoft.com/office/drawing/2014/main" id="{92BBFAC0-92A0-3122-1ADB-1DCD85BF3604}"/>
              </a:ext>
            </a:extLst>
          </p:cNvPr>
          <p:cNvSpPr txBox="1">
            <a:spLocks noChangeArrowheads="1"/>
          </p:cNvSpPr>
          <p:nvPr/>
        </p:nvSpPr>
        <p:spPr bwMode="auto">
          <a:xfrm>
            <a:off x="6116638" y="5095875"/>
            <a:ext cx="798512" cy="2444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US" altLang="en-US" sz="1000" b="1">
                <a:solidFill>
                  <a:srgbClr val="969696"/>
                </a:solidFill>
              </a:rPr>
              <a:t>Training</a:t>
            </a:r>
          </a:p>
        </p:txBody>
      </p:sp>
    </p:spTree>
  </p:cSld>
  <p:clrMapOvr>
    <a:masterClrMapping/>
  </p:clrMapOvr>
</p:sld>
</file>

<file path=ppt/slides/slide1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1954" name="Text Box 2">
            <a:extLst>
              <a:ext uri="{FF2B5EF4-FFF2-40B4-BE49-F238E27FC236}">
                <a16:creationId xmlns:a16="http://schemas.microsoft.com/office/drawing/2014/main" id="{4B9C20C6-B291-894A-EB32-472844DC2AEA}"/>
              </a:ext>
            </a:extLst>
          </p:cNvPr>
          <p:cNvSpPr txBox="1">
            <a:spLocks noChangeArrowheads="1"/>
          </p:cNvSpPr>
          <p:nvPr/>
        </p:nvSpPr>
        <p:spPr bwMode="auto">
          <a:xfrm>
            <a:off x="184150" y="176213"/>
            <a:ext cx="7924800" cy="6413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2200"/>
              <a:t>Kelly, S. A., and D. Pomp. 2013. Genetic determinants of voluntary exercise. Trends in Genetics 29:348–357.</a:t>
            </a:r>
          </a:p>
        </p:txBody>
      </p:sp>
      <p:pic>
        <p:nvPicPr>
          <p:cNvPr id="381955" name="Picture 3">
            <a:extLst>
              <a:ext uri="{FF2B5EF4-FFF2-40B4-BE49-F238E27FC236}">
                <a16:creationId xmlns:a16="http://schemas.microsoft.com/office/drawing/2014/main" id="{393B5681-2CEC-C6A2-02C1-C118073592C8}"/>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5875" y="1325563"/>
            <a:ext cx="9104313" cy="45704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cSld>
  <p:clrMapOvr>
    <a:masterClrMapping/>
  </p:clrMapOvr>
</p:sld>
</file>

<file path=ppt/slides/slide1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2978" name="Slide Number Placeholder 5">
            <a:extLst>
              <a:ext uri="{FF2B5EF4-FFF2-40B4-BE49-F238E27FC236}">
                <a16:creationId xmlns:a16="http://schemas.microsoft.com/office/drawing/2014/main" id="{DB74984A-A8F1-BDE6-E287-095F6124E70A}"/>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566774E9-5F0C-4A5D-AE00-5624A8AD9031}" type="slidenum">
              <a:rPr lang="en-US" altLang="en-US" sz="1400"/>
              <a:pPr>
                <a:spcBef>
                  <a:spcPct val="0"/>
                </a:spcBef>
                <a:buFontTx/>
                <a:buNone/>
              </a:pPr>
              <a:t>199</a:t>
            </a:fld>
            <a:endParaRPr lang="en-US" altLang="en-US" sz="1400"/>
          </a:p>
        </p:txBody>
      </p:sp>
      <p:pic>
        <p:nvPicPr>
          <p:cNvPr id="382979" name="Picture 2" descr="Drill_cartoon-handyman-goggles-16133112">
            <a:extLst>
              <a:ext uri="{FF2B5EF4-FFF2-40B4-BE49-F238E27FC236}">
                <a16:creationId xmlns:a16="http://schemas.microsoft.com/office/drawing/2014/main" id="{B40E107A-FB01-A724-34B3-DB8C6DC56F0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rot="-1743755">
            <a:off x="4037013" y="4862513"/>
            <a:ext cx="1878012" cy="1987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82980" name="Picture 3" descr="macadamia-nut-broken-shell-28715468">
            <a:extLst>
              <a:ext uri="{FF2B5EF4-FFF2-40B4-BE49-F238E27FC236}">
                <a16:creationId xmlns:a16="http://schemas.microsoft.com/office/drawing/2014/main" id="{6BED55F8-BBE6-A2A2-9595-F8A4404BC187}"/>
              </a:ext>
            </a:extLst>
          </p:cNvPr>
          <p:cNvPicPr>
            <a:picLocks noChangeAspect="1" noChangeArrowheads="1"/>
          </p:cNvPicPr>
          <p:nvPr/>
        </p:nvPicPr>
        <p:blipFill>
          <a:blip r:embed="rId4">
            <a:extLst>
              <a:ext uri="{28A0092B-C50C-407E-A947-70E740481C1C}">
                <a14:useLocalDpi xmlns:a14="http://schemas.microsoft.com/office/drawing/2010/main" val="0"/>
              </a:ext>
            </a:extLst>
          </a:blip>
          <a:srcRect t="12540" b="21944"/>
          <a:stretch>
            <a:fillRect/>
          </a:stretch>
        </p:blipFill>
        <p:spPr bwMode="auto">
          <a:xfrm>
            <a:off x="3451225" y="2708275"/>
            <a:ext cx="4524375" cy="2182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82981" name="Picture 4" descr="4782128-347527-worker-with-sledge-hammer-pointing-retro">
            <a:extLst>
              <a:ext uri="{FF2B5EF4-FFF2-40B4-BE49-F238E27FC236}">
                <a16:creationId xmlns:a16="http://schemas.microsoft.com/office/drawing/2014/main" id="{6DAE4330-CE26-61C4-6971-CB7A49E2BE44}"/>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0" y="3238500"/>
            <a:ext cx="3892550" cy="2689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82982" name="Picture 5" descr="mlss_luigi-hammer">
            <a:extLst>
              <a:ext uri="{FF2B5EF4-FFF2-40B4-BE49-F238E27FC236}">
                <a16:creationId xmlns:a16="http://schemas.microsoft.com/office/drawing/2014/main" id="{D4AAB121-69C9-7189-963C-061F7D5C6DA3}"/>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rot="730746">
            <a:off x="6157913" y="762000"/>
            <a:ext cx="2938462" cy="2174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82983" name="Picture 6" descr="jack-hammer-pneumatic-drill-done-cartoon-style-29866305">
            <a:extLst>
              <a:ext uri="{FF2B5EF4-FFF2-40B4-BE49-F238E27FC236}">
                <a16:creationId xmlns:a16="http://schemas.microsoft.com/office/drawing/2014/main" id="{F4F19B5D-A851-8740-8A2F-80576909A367}"/>
              </a:ext>
            </a:extLst>
          </p:cNvPr>
          <p:cNvPicPr>
            <a:picLocks noChangeAspect="1" noChangeArrowheads="1"/>
          </p:cNvPicPr>
          <p:nvPr/>
        </p:nvPicPr>
        <p:blipFill>
          <a:blip r:embed="rId7">
            <a:extLst>
              <a:ext uri="{28A0092B-C50C-407E-A947-70E740481C1C}">
                <a14:useLocalDpi xmlns:a14="http://schemas.microsoft.com/office/drawing/2010/main" val="0"/>
              </a:ext>
            </a:extLst>
          </a:blip>
          <a:srcRect r="8014"/>
          <a:stretch>
            <a:fillRect/>
          </a:stretch>
        </p:blipFill>
        <p:spPr bwMode="auto">
          <a:xfrm rot="-2032454">
            <a:off x="2838450" y="811213"/>
            <a:ext cx="1951038" cy="24526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72231" name="Text Box 7">
            <a:extLst>
              <a:ext uri="{FF2B5EF4-FFF2-40B4-BE49-F238E27FC236}">
                <a16:creationId xmlns:a16="http://schemas.microsoft.com/office/drawing/2014/main" id="{879D94E9-43CF-3059-4C03-FE3204C46329}"/>
              </a:ext>
            </a:extLst>
          </p:cNvPr>
          <p:cNvSpPr txBox="1">
            <a:spLocks noChangeArrowheads="1"/>
          </p:cNvSpPr>
          <p:nvPr/>
        </p:nvSpPr>
        <p:spPr bwMode="auto">
          <a:xfrm>
            <a:off x="860425" y="31750"/>
            <a:ext cx="8181975" cy="671513"/>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nSpc>
                <a:spcPct val="95000"/>
              </a:lnSpc>
              <a:spcAft>
                <a:spcPct val="10000"/>
              </a:spcAft>
              <a:defRPr/>
            </a:pPr>
            <a:r>
              <a:rPr lang="en-US" altLang="en-US" sz="4000" b="1">
                <a:effectLst>
                  <a:outerShdw blurRad="38100" dist="38100" dir="2700000" algn="tl">
                    <a:srgbClr val="C0C0C0"/>
                  </a:outerShdw>
                </a:effectLst>
                <a:latin typeface="Arial" panose="020B0604020202020204" pitchFamily="34" charset="0"/>
              </a:rPr>
              <a:t>Find &amp; Understand the Genes</a:t>
            </a:r>
          </a:p>
        </p:txBody>
      </p:sp>
      <p:sp>
        <p:nvSpPr>
          <p:cNvPr id="382985" name="Line 8">
            <a:extLst>
              <a:ext uri="{FF2B5EF4-FFF2-40B4-BE49-F238E27FC236}">
                <a16:creationId xmlns:a16="http://schemas.microsoft.com/office/drawing/2014/main" id="{DEE6927A-B77F-1656-AC23-3DFD7C521671}"/>
              </a:ext>
            </a:extLst>
          </p:cNvPr>
          <p:cNvSpPr>
            <a:spLocks noChangeShapeType="1"/>
          </p:cNvSpPr>
          <p:nvPr/>
        </p:nvSpPr>
        <p:spPr bwMode="auto">
          <a:xfrm>
            <a:off x="228600" y="741363"/>
            <a:ext cx="8683625" cy="0"/>
          </a:xfrm>
          <a:prstGeom prst="line">
            <a:avLst/>
          </a:prstGeom>
          <a:noFill/>
          <a:ln w="50800">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pic>
        <p:nvPicPr>
          <p:cNvPr id="382986" name="Picture 9" descr="missile">
            <a:extLst>
              <a:ext uri="{FF2B5EF4-FFF2-40B4-BE49-F238E27FC236}">
                <a16:creationId xmlns:a16="http://schemas.microsoft.com/office/drawing/2014/main" id="{A0CD964B-4A8B-41E3-BC88-93851E12F8B5}"/>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rot="-2842807">
            <a:off x="7909719" y="4241007"/>
            <a:ext cx="1012825" cy="38433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770" name="Text Box 4">
            <a:extLst>
              <a:ext uri="{FF2B5EF4-FFF2-40B4-BE49-F238E27FC236}">
                <a16:creationId xmlns:a16="http://schemas.microsoft.com/office/drawing/2014/main" id="{8D71C908-5F8A-09AA-8D5B-B4AE7887CAD0}"/>
              </a:ext>
            </a:extLst>
          </p:cNvPr>
          <p:cNvSpPr txBox="1">
            <a:spLocks noChangeArrowheads="1"/>
          </p:cNvSpPr>
          <p:nvPr/>
        </p:nvSpPr>
        <p:spPr bwMode="auto">
          <a:xfrm>
            <a:off x="228600" y="109538"/>
            <a:ext cx="8683625" cy="8223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lnSpc>
                <a:spcPct val="95000"/>
              </a:lnSpc>
              <a:spcBef>
                <a:spcPct val="0"/>
              </a:spcBef>
              <a:spcAft>
                <a:spcPct val="10000"/>
              </a:spcAft>
              <a:buFontTx/>
              <a:buNone/>
            </a:pPr>
            <a:r>
              <a:rPr lang="en-US" altLang="en-US" sz="4000" b="1" dirty="0">
                <a:latin typeface="Arial" panose="020B0604020202020204" pitchFamily="34" charset="0"/>
              </a:rPr>
              <a:t>Experimental Evolution</a:t>
            </a:r>
          </a:p>
        </p:txBody>
      </p:sp>
      <p:sp>
        <p:nvSpPr>
          <p:cNvPr id="32771" name="Slide Number Placeholder 3">
            <a:extLst>
              <a:ext uri="{FF2B5EF4-FFF2-40B4-BE49-F238E27FC236}">
                <a16:creationId xmlns:a16="http://schemas.microsoft.com/office/drawing/2014/main" id="{20154900-5316-3BAC-F21C-E97904A4261D}"/>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5CA24A06-3C40-4949-8F00-D9A15B149F5B}" type="slidenum">
              <a:rPr lang="en-US" altLang="en-US" sz="1400"/>
              <a:pPr>
                <a:spcBef>
                  <a:spcPct val="0"/>
                </a:spcBef>
                <a:buFontTx/>
                <a:buNone/>
              </a:pPr>
              <a:t>2</a:t>
            </a:fld>
            <a:endParaRPr lang="en-US" altLang="en-US" sz="1400" dirty="0"/>
          </a:p>
        </p:txBody>
      </p:sp>
      <p:sp>
        <p:nvSpPr>
          <p:cNvPr id="32772" name="Line 3">
            <a:extLst>
              <a:ext uri="{FF2B5EF4-FFF2-40B4-BE49-F238E27FC236}">
                <a16:creationId xmlns:a16="http://schemas.microsoft.com/office/drawing/2014/main" id="{9BBEDBA2-BB68-A925-186B-403DCF6D4F4F}"/>
              </a:ext>
            </a:extLst>
          </p:cNvPr>
          <p:cNvSpPr>
            <a:spLocks noChangeShapeType="1"/>
          </p:cNvSpPr>
          <p:nvPr/>
        </p:nvSpPr>
        <p:spPr bwMode="auto">
          <a:xfrm>
            <a:off x="228600" y="852488"/>
            <a:ext cx="8683625" cy="0"/>
          </a:xfrm>
          <a:prstGeom prst="line">
            <a:avLst/>
          </a:prstGeom>
          <a:noFill/>
          <a:ln w="50800">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dirty="0"/>
          </a:p>
        </p:txBody>
      </p:sp>
      <p:pic>
        <p:nvPicPr>
          <p:cNvPr id="32773" name="Picture 2" descr="Garland_and_Rose_2009_Cover_from_Web">
            <a:extLst>
              <a:ext uri="{FF2B5EF4-FFF2-40B4-BE49-F238E27FC236}">
                <a16:creationId xmlns:a16="http://schemas.microsoft.com/office/drawing/2014/main" id="{DE03DD96-32EA-F341-C482-46B11291F27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28600" y="976313"/>
            <a:ext cx="4070350" cy="5813425"/>
          </a:xfrm>
          <a:prstGeom prst="rect">
            <a:avLst/>
          </a:prstGeom>
          <a:noFill/>
          <a:ln w="12700">
            <a:solidFill>
              <a:srgbClr val="808000"/>
            </a:solidFill>
            <a:miter lim="800000"/>
            <a:headEnd/>
            <a:tailEnd/>
          </a:ln>
          <a:extLst>
            <a:ext uri="{909E8E84-426E-40DD-AFC4-6F175D3DCCD1}">
              <a14:hiddenFill xmlns:a14="http://schemas.microsoft.com/office/drawing/2010/main">
                <a:solidFill>
                  <a:srgbClr val="FFFFFF"/>
                </a:solidFill>
              </a14:hiddenFill>
            </a:ext>
          </a:extLst>
        </p:spPr>
      </p:pic>
      <p:sp>
        <p:nvSpPr>
          <p:cNvPr id="32774" name="Text Box 3">
            <a:extLst>
              <a:ext uri="{FF2B5EF4-FFF2-40B4-BE49-F238E27FC236}">
                <a16:creationId xmlns:a16="http://schemas.microsoft.com/office/drawing/2014/main" id="{9B15530C-182C-F4A7-E4C8-5C0A5538527F}"/>
              </a:ext>
            </a:extLst>
          </p:cNvPr>
          <p:cNvSpPr txBox="1">
            <a:spLocks noChangeArrowheads="1"/>
          </p:cNvSpPr>
          <p:nvPr/>
        </p:nvSpPr>
        <p:spPr bwMode="auto">
          <a:xfrm>
            <a:off x="4529138" y="898525"/>
            <a:ext cx="4367212" cy="3384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2300" dirty="0">
                <a:latin typeface="Arial" panose="020B0604020202020204" pitchFamily="34" charset="0"/>
              </a:rPr>
              <a:t>"… populations are studied across multiple generations under defined and reproducible conditions, whether in the laboratory or in nature."</a:t>
            </a:r>
          </a:p>
          <a:p>
            <a:pPr algn="r">
              <a:spcBef>
                <a:spcPct val="30000"/>
              </a:spcBef>
              <a:buFontTx/>
              <a:buNone/>
            </a:pPr>
            <a:r>
              <a:rPr lang="en-US" altLang="en-US" sz="2300" dirty="0">
                <a:solidFill>
                  <a:srgbClr val="0000FF"/>
                </a:solidFill>
                <a:latin typeface="Arial" panose="020B0604020202020204" pitchFamily="34" charset="0"/>
              </a:rPr>
              <a:t>Comparison of selected with control populations can elucidate phenotypic, genetic, and epigenetic mechanisms.</a:t>
            </a:r>
          </a:p>
        </p:txBody>
      </p:sp>
      <p:pic>
        <p:nvPicPr>
          <p:cNvPr id="32775" name="Picture 4" descr="LitterMom1480">
            <a:extLst>
              <a:ext uri="{FF2B5EF4-FFF2-40B4-BE49-F238E27FC236}">
                <a16:creationId xmlns:a16="http://schemas.microsoft.com/office/drawing/2014/main" id="{CE35C6F4-4C1B-F8EE-DF53-7AD4E20E7FA5}"/>
              </a:ext>
            </a:extLst>
          </p:cNvPr>
          <p:cNvPicPr>
            <a:picLocks noChangeAspect="1" noChangeArrowheads="1"/>
          </p:cNvPicPr>
          <p:nvPr/>
        </p:nvPicPr>
        <p:blipFill>
          <a:blip r:embed="rId4">
            <a:extLst>
              <a:ext uri="{28A0092B-C50C-407E-A947-70E740481C1C}">
                <a14:useLocalDpi xmlns:a14="http://schemas.microsoft.com/office/drawing/2010/main" val="0"/>
              </a:ext>
            </a:extLst>
          </a:blip>
          <a:srcRect t="4353"/>
          <a:stretch>
            <a:fillRect/>
          </a:stretch>
        </p:blipFill>
        <p:spPr bwMode="auto">
          <a:xfrm>
            <a:off x="4902200" y="4314825"/>
            <a:ext cx="3573463" cy="2386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2776" name="Text Box 5">
            <a:extLst>
              <a:ext uri="{FF2B5EF4-FFF2-40B4-BE49-F238E27FC236}">
                <a16:creationId xmlns:a16="http://schemas.microsoft.com/office/drawing/2014/main" id="{D4506202-FD90-0C26-203A-64B301BFD993}"/>
              </a:ext>
            </a:extLst>
          </p:cNvPr>
          <p:cNvSpPr txBox="1">
            <a:spLocks noChangeArrowheads="1"/>
          </p:cNvSpPr>
          <p:nvPr/>
        </p:nvSpPr>
        <p:spPr bwMode="auto">
          <a:xfrm>
            <a:off x="501650" y="5688013"/>
            <a:ext cx="898525" cy="4270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US" altLang="en-US" sz="2200" dirty="0">
                <a:solidFill>
                  <a:schemeClr val="bg1"/>
                </a:solidFill>
                <a:latin typeface="Arial" panose="020B0604020202020204" pitchFamily="34" charset="0"/>
              </a:rPr>
              <a:t>2009</a:t>
            </a:r>
          </a:p>
        </p:txBody>
      </p:sp>
    </p:spTree>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0594" name="Slide Number Placeholder 6">
            <a:extLst>
              <a:ext uri="{FF2B5EF4-FFF2-40B4-BE49-F238E27FC236}">
                <a16:creationId xmlns:a16="http://schemas.microsoft.com/office/drawing/2014/main" id="{7418014E-A76C-A39F-0DB0-18A6C8E47DEF}"/>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0C430285-320F-4BA1-94A7-BC3E596016DC}" type="slidenum">
              <a:rPr lang="en-US" altLang="en-US" sz="1400"/>
              <a:pPr>
                <a:spcBef>
                  <a:spcPct val="0"/>
                </a:spcBef>
                <a:buFontTx/>
                <a:buNone/>
              </a:pPr>
              <a:t>20</a:t>
            </a:fld>
            <a:endParaRPr lang="en-US" altLang="en-US" sz="1400" dirty="0"/>
          </a:p>
        </p:txBody>
      </p:sp>
      <p:pic>
        <p:nvPicPr>
          <p:cNvPr id="110595" name="Picture 2" descr="Sprint_Speed_Meek_DSCF1321">
            <a:extLst>
              <a:ext uri="{FF2B5EF4-FFF2-40B4-BE49-F238E27FC236}">
                <a16:creationId xmlns:a16="http://schemas.microsoft.com/office/drawing/2014/main" id="{6A7B2E6A-30A3-49F5-00BE-D67315492E8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000500" y="0"/>
            <a:ext cx="51435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0596" name="Rectangle 3">
            <a:extLst>
              <a:ext uri="{FF2B5EF4-FFF2-40B4-BE49-F238E27FC236}">
                <a16:creationId xmlns:a16="http://schemas.microsoft.com/office/drawing/2014/main" id="{C88D3E6F-8EA4-5517-1E92-1058F031D401}"/>
              </a:ext>
            </a:extLst>
          </p:cNvPr>
          <p:cNvSpPr>
            <a:spLocks noChangeArrowheads="1"/>
          </p:cNvSpPr>
          <p:nvPr/>
        </p:nvSpPr>
        <p:spPr bwMode="auto">
          <a:xfrm>
            <a:off x="3157538" y="0"/>
            <a:ext cx="1355725" cy="6921500"/>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dirty="0"/>
          </a:p>
        </p:txBody>
      </p:sp>
      <p:sp>
        <p:nvSpPr>
          <p:cNvPr id="1461252" name="Rectangle 4">
            <a:extLst>
              <a:ext uri="{FF2B5EF4-FFF2-40B4-BE49-F238E27FC236}">
                <a16:creationId xmlns:a16="http://schemas.microsoft.com/office/drawing/2014/main" id="{3EB5D751-0B64-EA5E-5D86-F149469E2393}"/>
              </a:ext>
            </a:extLst>
          </p:cNvPr>
          <p:cNvSpPr>
            <a:spLocks noGrp="1" noChangeArrowheads="1"/>
          </p:cNvSpPr>
          <p:nvPr>
            <p:ph type="title"/>
          </p:nvPr>
        </p:nvSpPr>
        <p:spPr>
          <a:xfrm>
            <a:off x="369888" y="1571625"/>
            <a:ext cx="3740150" cy="3503613"/>
          </a:xfrm>
          <a:solidFill>
            <a:schemeClr val="bg1"/>
          </a:solidFill>
        </p:spPr>
        <p:txBody>
          <a:bodyPr>
            <a:spAutoFit/>
          </a:bodyPr>
          <a:lstStyle/>
          <a:p>
            <a:pPr algn="l">
              <a:defRPr/>
            </a:pPr>
            <a:r>
              <a:rPr lang="en-US" altLang="en-US" sz="3200" b="1" dirty="0">
                <a:solidFill>
                  <a:schemeClr val="tx1"/>
                </a:solidFill>
                <a:effectLst>
                  <a:outerShdw blurRad="38100" dist="38100" dir="2700000" algn="tl">
                    <a:srgbClr val="C0C0C0"/>
                  </a:outerShdw>
                </a:effectLst>
                <a:latin typeface="Arial" panose="020B0604020202020204" pitchFamily="34" charset="0"/>
              </a:rPr>
              <a:t>No Difference in Maximal Sprint Speed on a</a:t>
            </a:r>
            <a:br>
              <a:rPr lang="en-US" altLang="en-US" sz="3200" b="1" dirty="0">
                <a:solidFill>
                  <a:schemeClr val="tx1"/>
                </a:solidFill>
                <a:effectLst>
                  <a:outerShdw blurRad="38100" dist="38100" dir="2700000" algn="tl">
                    <a:srgbClr val="C0C0C0"/>
                  </a:outerShdw>
                </a:effectLst>
                <a:latin typeface="Arial" panose="020B0604020202020204" pitchFamily="34" charset="0"/>
              </a:rPr>
            </a:br>
            <a:r>
              <a:rPr lang="en-US" altLang="en-US" sz="3200" b="1" dirty="0">
                <a:solidFill>
                  <a:schemeClr val="tx1"/>
                </a:solidFill>
                <a:effectLst>
                  <a:outerShdw blurRad="38100" dist="38100" dir="2700000" algn="tl">
                    <a:srgbClr val="C0C0C0"/>
                  </a:outerShdw>
                </a:effectLst>
                <a:latin typeface="Arial" panose="020B0604020202020204" pitchFamily="34" charset="0"/>
              </a:rPr>
              <a:t>6-meter Photocell-timed Racetrack:</a:t>
            </a:r>
            <a:br>
              <a:rPr lang="en-US" altLang="en-US" sz="3200" b="1" dirty="0">
                <a:solidFill>
                  <a:schemeClr val="tx1"/>
                </a:solidFill>
                <a:effectLst>
                  <a:outerShdw blurRad="38100" dist="38100" dir="2700000" algn="tl">
                    <a:srgbClr val="C0C0C0"/>
                  </a:outerShdw>
                </a:effectLst>
                <a:latin typeface="Arial" panose="020B0604020202020204" pitchFamily="34" charset="0"/>
              </a:rPr>
            </a:br>
            <a:br>
              <a:rPr lang="en-US" altLang="en-US" sz="3200" b="1" dirty="0">
                <a:solidFill>
                  <a:schemeClr val="tx1"/>
                </a:solidFill>
                <a:effectLst>
                  <a:outerShdw blurRad="38100" dist="38100" dir="2700000" algn="tl">
                    <a:srgbClr val="C0C0C0"/>
                  </a:outerShdw>
                </a:effectLst>
                <a:latin typeface="Arial" panose="020B0604020202020204" pitchFamily="34" charset="0"/>
              </a:rPr>
            </a:br>
            <a:r>
              <a:rPr lang="en-US" altLang="en-US" sz="3200" b="1" dirty="0">
                <a:solidFill>
                  <a:srgbClr val="FF0000"/>
                </a:solidFill>
                <a:effectLst>
                  <a:outerShdw blurRad="38100" dist="38100" dir="2700000" algn="tl">
                    <a:srgbClr val="C0C0C0"/>
                  </a:outerShdw>
                </a:effectLst>
                <a:latin typeface="Arial" panose="020B0604020202020204" pitchFamily="34" charset="0"/>
              </a:rPr>
              <a:t>No Trade-off</a:t>
            </a:r>
          </a:p>
        </p:txBody>
      </p:sp>
    </p:spTree>
    <p:extLst>
      <p:ext uri="{BB962C8B-B14F-4D97-AF65-F5344CB8AC3E}">
        <p14:creationId xmlns:p14="http://schemas.microsoft.com/office/powerpoint/2010/main" val="4033463592"/>
      </p:ext>
    </p:extLst>
  </p:cSld>
  <p:clrMapOvr>
    <a:masterClrMapping/>
  </p:clrMapOvr>
</p:sld>
</file>

<file path=ppt/slides/slide2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5026" name="Slide Number Placeholder 3">
            <a:extLst>
              <a:ext uri="{FF2B5EF4-FFF2-40B4-BE49-F238E27FC236}">
                <a16:creationId xmlns:a16="http://schemas.microsoft.com/office/drawing/2014/main" id="{5A89A68E-DCEA-B115-A770-53E706D1E0B0}"/>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695620CA-77CC-47C4-8986-1139C354B316}" type="slidenum">
              <a:rPr lang="en-US" altLang="en-US" sz="1400"/>
              <a:pPr>
                <a:spcBef>
                  <a:spcPct val="0"/>
                </a:spcBef>
                <a:buFontTx/>
                <a:buNone/>
              </a:pPr>
              <a:t>200</a:t>
            </a:fld>
            <a:endParaRPr lang="en-US" altLang="en-US" sz="1400"/>
          </a:p>
        </p:txBody>
      </p:sp>
      <p:pic>
        <p:nvPicPr>
          <p:cNvPr id="385027" name="Picture 2" descr="MuscleGastrocVerticalPowerCo">
            <a:extLst>
              <a:ext uri="{FF2B5EF4-FFF2-40B4-BE49-F238E27FC236}">
                <a16:creationId xmlns:a16="http://schemas.microsoft.com/office/drawing/2014/main" id="{1CCFC20D-2594-2CE8-AFC5-8A2F635FDCC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105400" y="2590800"/>
            <a:ext cx="3600450" cy="391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85028" name="Rectangle 3">
            <a:extLst>
              <a:ext uri="{FF2B5EF4-FFF2-40B4-BE49-F238E27FC236}">
                <a16:creationId xmlns:a16="http://schemas.microsoft.com/office/drawing/2014/main" id="{9796F0DD-5583-2429-149C-990EC7D1A8A1}"/>
              </a:ext>
            </a:extLst>
          </p:cNvPr>
          <p:cNvSpPr>
            <a:spLocks noChangeArrowheads="1"/>
          </p:cNvSpPr>
          <p:nvPr/>
        </p:nvSpPr>
        <p:spPr bwMode="auto">
          <a:xfrm>
            <a:off x="5118100" y="3984625"/>
            <a:ext cx="1371600" cy="209550"/>
          </a:xfrm>
          <a:prstGeom prst="rect">
            <a:avLst/>
          </a:prstGeom>
          <a:noFill/>
          <a:ln w="38100">
            <a:solidFill>
              <a:srgbClr val="FFFF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2168836" name="Text Box 4">
            <a:extLst>
              <a:ext uri="{FF2B5EF4-FFF2-40B4-BE49-F238E27FC236}">
                <a16:creationId xmlns:a16="http://schemas.microsoft.com/office/drawing/2014/main" id="{40F46D99-4342-592A-ECF6-0EF2F9BA6ECA}"/>
              </a:ext>
            </a:extLst>
          </p:cNvPr>
          <p:cNvSpPr txBox="1">
            <a:spLocks noChangeArrowheads="1"/>
          </p:cNvSpPr>
          <p:nvPr/>
        </p:nvSpPr>
        <p:spPr bwMode="auto">
          <a:xfrm>
            <a:off x="273050" y="1095375"/>
            <a:ext cx="8459788" cy="5362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defRPr/>
            </a:pPr>
            <a:r>
              <a:rPr lang="en-US" altLang="en-US" sz="3400" b="1">
                <a:solidFill>
                  <a:srgbClr val="FF0000"/>
                </a:solidFill>
                <a:effectLst>
                  <a:outerShdw blurRad="38100" dist="38100" dir="2700000" algn="tl">
                    <a:srgbClr val="C0C0C0"/>
                  </a:outerShdw>
                </a:effectLst>
                <a:latin typeface="Arial" panose="020B0604020202020204" pitchFamily="34" charset="0"/>
              </a:rPr>
              <a:t>Adaptive Plasticity</a:t>
            </a:r>
            <a:r>
              <a:rPr lang="en-US" altLang="en-US" sz="3400" b="1">
                <a:solidFill>
                  <a:srgbClr val="0000FF"/>
                </a:solidFill>
                <a:effectLst>
                  <a:outerShdw blurRad="38100" dist="38100" dir="2700000" algn="tl">
                    <a:srgbClr val="C0C0C0"/>
                  </a:outerShdw>
                </a:effectLst>
                <a:latin typeface="Arial" panose="020B0604020202020204" pitchFamily="34" charset="0"/>
              </a:rPr>
              <a:t>:</a:t>
            </a:r>
            <a:r>
              <a:rPr lang="en-US" altLang="en-US" sz="3400" b="1">
                <a:solidFill>
                  <a:srgbClr val="0000FF"/>
                </a:solidFill>
                <a:latin typeface="Arial" panose="020B0604020202020204" pitchFamily="34" charset="0"/>
              </a:rPr>
              <a:t>  Increased GLUT-</a:t>
            </a:r>
            <a:r>
              <a:rPr lang="en-US" altLang="en-US" sz="1000" b="1">
                <a:solidFill>
                  <a:srgbClr val="0000FF"/>
                </a:solidFill>
                <a:latin typeface="Arial" panose="020B0604020202020204" pitchFamily="34" charset="0"/>
              </a:rPr>
              <a:t> </a:t>
            </a:r>
            <a:r>
              <a:rPr lang="en-US" altLang="en-US" sz="3400" b="1">
                <a:solidFill>
                  <a:srgbClr val="0000FF"/>
                </a:solidFill>
                <a:latin typeface="Arial" panose="020B0604020202020204" pitchFamily="34" charset="0"/>
              </a:rPr>
              <a:t>4 Glucose Transporter Concentration in Gastrocnemius Muscles</a:t>
            </a:r>
            <a:br>
              <a:rPr lang="en-US" altLang="en-US" sz="3400" b="1">
                <a:solidFill>
                  <a:srgbClr val="0000FF"/>
                </a:solidFill>
                <a:latin typeface="Arial" panose="020B0604020202020204" pitchFamily="34" charset="0"/>
              </a:rPr>
            </a:br>
            <a:r>
              <a:rPr lang="en-US" altLang="en-US" sz="3400" b="1">
                <a:solidFill>
                  <a:srgbClr val="0000FF"/>
                </a:solidFill>
                <a:latin typeface="Arial" panose="020B0604020202020204" pitchFamily="34" charset="0"/>
              </a:rPr>
              <a:t>(af</a:t>
            </a:r>
            <a:r>
              <a:rPr lang="en-US" altLang="en-US" sz="400" b="1">
                <a:solidFill>
                  <a:srgbClr val="0000FF"/>
                </a:solidFill>
                <a:latin typeface="Arial" panose="020B0604020202020204" pitchFamily="34" charset="0"/>
              </a:rPr>
              <a:t> </a:t>
            </a:r>
            <a:r>
              <a:rPr lang="en-US" altLang="en-US" sz="3400" b="1">
                <a:solidFill>
                  <a:srgbClr val="0000FF"/>
                </a:solidFill>
                <a:latin typeface="Arial" panose="020B0604020202020204" pitchFamily="34" charset="0"/>
              </a:rPr>
              <a:t>ter wheel access)</a:t>
            </a:r>
          </a:p>
          <a:p>
            <a:pPr>
              <a:defRPr/>
            </a:pPr>
            <a:r>
              <a:rPr lang="en-US" altLang="en-US" sz="2000">
                <a:solidFill>
                  <a:srgbClr val="0000FF"/>
                </a:solidFill>
                <a:latin typeface="Arial" panose="020B0604020202020204" pitchFamily="34" charset="0"/>
              </a:rPr>
              <a:t>(extends ankle)</a:t>
            </a:r>
            <a:endParaRPr lang="en-US" altLang="en-US" sz="2000" b="1">
              <a:solidFill>
                <a:srgbClr val="0000FF"/>
              </a:solidFill>
              <a:latin typeface="Arial" panose="020B0604020202020204" pitchFamily="34" charset="0"/>
            </a:endParaRPr>
          </a:p>
          <a:p>
            <a:pPr>
              <a:defRPr/>
            </a:pPr>
            <a:endParaRPr lang="en-US" altLang="en-US" sz="1000">
              <a:latin typeface="Arial" panose="020B0604020202020204" pitchFamily="34" charset="0"/>
            </a:endParaRPr>
          </a:p>
          <a:p>
            <a:pPr>
              <a:defRPr/>
            </a:pPr>
            <a:endParaRPr lang="en-US" altLang="en-US" sz="1000">
              <a:latin typeface="Arial" panose="020B0604020202020204" pitchFamily="34" charset="0"/>
            </a:endParaRPr>
          </a:p>
          <a:p>
            <a:pPr>
              <a:defRPr/>
            </a:pPr>
            <a:endParaRPr lang="en-US" altLang="en-US" sz="1000">
              <a:latin typeface="Arial" panose="020B0604020202020204" pitchFamily="34" charset="0"/>
            </a:endParaRPr>
          </a:p>
          <a:p>
            <a:pPr>
              <a:defRPr/>
            </a:pPr>
            <a:endParaRPr lang="en-US" altLang="en-US" sz="1000">
              <a:latin typeface="Arial" panose="020B0604020202020204" pitchFamily="34" charset="0"/>
            </a:endParaRPr>
          </a:p>
          <a:p>
            <a:pPr>
              <a:defRPr/>
            </a:pPr>
            <a:endParaRPr lang="en-US" altLang="en-US" sz="1000">
              <a:latin typeface="Arial" panose="020B0604020202020204" pitchFamily="34" charset="0"/>
            </a:endParaRPr>
          </a:p>
          <a:p>
            <a:pPr>
              <a:defRPr/>
            </a:pPr>
            <a:endParaRPr lang="en-US" altLang="en-US" sz="1000">
              <a:latin typeface="Arial" panose="020B0604020202020204" pitchFamily="34" charset="0"/>
            </a:endParaRPr>
          </a:p>
          <a:p>
            <a:pPr>
              <a:defRPr/>
            </a:pPr>
            <a:endParaRPr lang="en-US" altLang="en-US" sz="1000">
              <a:latin typeface="Arial" panose="020B0604020202020204" pitchFamily="34" charset="0"/>
            </a:endParaRPr>
          </a:p>
          <a:p>
            <a:pPr>
              <a:defRPr/>
            </a:pPr>
            <a:endParaRPr lang="en-US" altLang="en-US" sz="1000">
              <a:latin typeface="Arial" panose="020B0604020202020204" pitchFamily="34" charset="0"/>
            </a:endParaRPr>
          </a:p>
          <a:p>
            <a:pPr>
              <a:defRPr/>
            </a:pPr>
            <a:endParaRPr lang="en-US" altLang="en-US" sz="1000">
              <a:latin typeface="Arial" panose="020B0604020202020204" pitchFamily="34" charset="0"/>
            </a:endParaRPr>
          </a:p>
          <a:p>
            <a:pPr>
              <a:defRPr/>
            </a:pPr>
            <a:endParaRPr lang="en-US" altLang="en-US" sz="1000">
              <a:latin typeface="Arial" panose="020B0604020202020204" pitchFamily="34" charset="0"/>
            </a:endParaRPr>
          </a:p>
          <a:p>
            <a:pPr>
              <a:defRPr/>
            </a:pPr>
            <a:endParaRPr lang="en-US" altLang="en-US" sz="1000">
              <a:latin typeface="Arial" panose="020B0604020202020204" pitchFamily="34" charset="0"/>
            </a:endParaRPr>
          </a:p>
          <a:p>
            <a:pPr>
              <a:defRPr/>
            </a:pPr>
            <a:endParaRPr lang="en-US" altLang="en-US" sz="1000">
              <a:latin typeface="Arial" panose="020B0604020202020204" pitchFamily="34" charset="0"/>
            </a:endParaRPr>
          </a:p>
          <a:p>
            <a:pPr>
              <a:defRPr/>
            </a:pPr>
            <a:endParaRPr lang="en-US" altLang="en-US" sz="1000">
              <a:latin typeface="Arial" panose="020B0604020202020204" pitchFamily="34" charset="0"/>
            </a:endParaRPr>
          </a:p>
          <a:p>
            <a:pPr>
              <a:defRPr/>
            </a:pPr>
            <a:endParaRPr lang="en-US" altLang="en-US" sz="1000">
              <a:latin typeface="Arial" panose="020B0604020202020204" pitchFamily="34" charset="0"/>
            </a:endParaRPr>
          </a:p>
          <a:p>
            <a:pPr>
              <a:defRPr/>
            </a:pPr>
            <a:r>
              <a:rPr lang="en-US" altLang="en-US" sz="1000">
                <a:latin typeface="Arial" panose="020B0604020202020204" pitchFamily="34" charset="0"/>
              </a:rPr>
              <a:t>Gen. 35 Females</a:t>
            </a:r>
          </a:p>
          <a:p>
            <a:pPr>
              <a:defRPr/>
            </a:pPr>
            <a:r>
              <a:rPr lang="en-US" altLang="en-US" sz="1000">
                <a:latin typeface="Arial" panose="020B0604020202020204" pitchFamily="34" charset="0"/>
              </a:rPr>
              <a:t>5 days of Wheel Access</a:t>
            </a:r>
          </a:p>
          <a:p>
            <a:pPr>
              <a:defRPr/>
            </a:pPr>
            <a:r>
              <a:rPr lang="en-US" altLang="en-US" sz="1000">
                <a:latin typeface="Arial" panose="020B0604020202020204" pitchFamily="34" charset="0"/>
              </a:rPr>
              <a:t>Sampled in Afternoon</a:t>
            </a:r>
          </a:p>
          <a:p>
            <a:pPr>
              <a:defRPr/>
            </a:pPr>
            <a:endParaRPr lang="en-US" altLang="en-US" sz="1000">
              <a:latin typeface="Arial" panose="020B0604020202020204" pitchFamily="34" charset="0"/>
            </a:endParaRPr>
          </a:p>
          <a:p>
            <a:pPr>
              <a:defRPr/>
            </a:pPr>
            <a:r>
              <a:rPr lang="en-US" altLang="en-US" sz="1000">
                <a:latin typeface="Arial" panose="020B0604020202020204" pitchFamily="34" charset="0"/>
              </a:rPr>
              <a:t>Gomes et al. 2009</a:t>
            </a:r>
            <a:endParaRPr lang="en-US" altLang="en-US" sz="1000" i="1">
              <a:latin typeface="Arial" panose="020B0604020202020204" pitchFamily="34" charset="0"/>
            </a:endParaRPr>
          </a:p>
        </p:txBody>
      </p:sp>
      <p:sp>
        <p:nvSpPr>
          <p:cNvPr id="385030" name="Line 5">
            <a:extLst>
              <a:ext uri="{FF2B5EF4-FFF2-40B4-BE49-F238E27FC236}">
                <a16:creationId xmlns:a16="http://schemas.microsoft.com/office/drawing/2014/main" id="{1A188FEB-4177-7759-BF03-E26F86ABE1CD}"/>
              </a:ext>
            </a:extLst>
          </p:cNvPr>
          <p:cNvSpPr>
            <a:spLocks noChangeShapeType="1"/>
          </p:cNvSpPr>
          <p:nvPr/>
        </p:nvSpPr>
        <p:spPr bwMode="auto">
          <a:xfrm>
            <a:off x="228600" y="941388"/>
            <a:ext cx="8683625" cy="0"/>
          </a:xfrm>
          <a:prstGeom prst="line">
            <a:avLst/>
          </a:prstGeom>
          <a:noFill/>
          <a:ln w="63500">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168838" name="Text Box 6">
            <a:extLst>
              <a:ext uri="{FF2B5EF4-FFF2-40B4-BE49-F238E27FC236}">
                <a16:creationId xmlns:a16="http://schemas.microsoft.com/office/drawing/2014/main" id="{9FF610A3-5BE7-54D0-122D-C8C8B406B8A0}"/>
              </a:ext>
            </a:extLst>
          </p:cNvPr>
          <p:cNvSpPr txBox="1">
            <a:spLocks noChangeArrowheads="1"/>
          </p:cNvSpPr>
          <p:nvPr/>
        </p:nvSpPr>
        <p:spPr bwMode="auto">
          <a:xfrm>
            <a:off x="1752600" y="106363"/>
            <a:ext cx="5638800" cy="7318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defRPr/>
            </a:pPr>
            <a:r>
              <a:rPr lang="en-US" altLang="en-US" sz="4200" b="1">
                <a:effectLst>
                  <a:outerShdw blurRad="38100" dist="38100" dir="2700000" algn="tl">
                    <a:srgbClr val="C0C0C0"/>
                  </a:outerShdw>
                </a:effectLst>
                <a:latin typeface="Arial" panose="020B0604020202020204" pitchFamily="34" charset="0"/>
              </a:rPr>
              <a:t>Exercise Adaptations</a:t>
            </a:r>
            <a:endParaRPr lang="en-US" altLang="en-US" sz="4200" b="1">
              <a:solidFill>
                <a:srgbClr val="FF0000"/>
              </a:solidFill>
              <a:effectLst>
                <a:outerShdw blurRad="38100" dist="38100" dir="2700000" algn="tl">
                  <a:srgbClr val="C0C0C0"/>
                </a:outerShdw>
              </a:effectLst>
              <a:latin typeface="Arial" panose="020B0604020202020204" pitchFamily="34" charset="0"/>
            </a:endParaRPr>
          </a:p>
        </p:txBody>
      </p:sp>
      <p:sp>
        <p:nvSpPr>
          <p:cNvPr id="385032" name="Rectangle 7">
            <a:extLst>
              <a:ext uri="{FF2B5EF4-FFF2-40B4-BE49-F238E27FC236}">
                <a16:creationId xmlns:a16="http://schemas.microsoft.com/office/drawing/2014/main" id="{2DC87809-7242-63D4-412E-0006E63F98E5}"/>
              </a:ext>
            </a:extLst>
          </p:cNvPr>
          <p:cNvSpPr>
            <a:spLocks noChangeArrowheads="1"/>
          </p:cNvSpPr>
          <p:nvPr/>
        </p:nvSpPr>
        <p:spPr bwMode="auto">
          <a:xfrm>
            <a:off x="6469063" y="4006850"/>
            <a:ext cx="304800" cy="190500"/>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385033" name="Line 8">
            <a:extLst>
              <a:ext uri="{FF2B5EF4-FFF2-40B4-BE49-F238E27FC236}">
                <a16:creationId xmlns:a16="http://schemas.microsoft.com/office/drawing/2014/main" id="{29B46CA4-A63A-4AB8-2387-B6751B8C8EDC}"/>
              </a:ext>
            </a:extLst>
          </p:cNvPr>
          <p:cNvSpPr>
            <a:spLocks noChangeShapeType="1"/>
          </p:cNvSpPr>
          <p:nvPr/>
        </p:nvSpPr>
        <p:spPr bwMode="auto">
          <a:xfrm>
            <a:off x="6515100" y="4191000"/>
            <a:ext cx="777875" cy="304800"/>
          </a:xfrm>
          <a:prstGeom prst="line">
            <a:avLst/>
          </a:prstGeom>
          <a:noFill/>
          <a:ln w="38100">
            <a:solidFill>
              <a:srgbClr val="0000FF"/>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85034" name="Line 9">
            <a:extLst>
              <a:ext uri="{FF2B5EF4-FFF2-40B4-BE49-F238E27FC236}">
                <a16:creationId xmlns:a16="http://schemas.microsoft.com/office/drawing/2014/main" id="{722D38C4-DBBE-A320-68AA-5206C1EFFE1F}"/>
              </a:ext>
            </a:extLst>
          </p:cNvPr>
          <p:cNvSpPr>
            <a:spLocks noChangeShapeType="1"/>
          </p:cNvSpPr>
          <p:nvPr/>
        </p:nvSpPr>
        <p:spPr bwMode="auto">
          <a:xfrm>
            <a:off x="6637338" y="4235450"/>
            <a:ext cx="296862" cy="290513"/>
          </a:xfrm>
          <a:prstGeom prst="line">
            <a:avLst/>
          </a:prstGeom>
          <a:noFill/>
          <a:ln w="38100">
            <a:solidFill>
              <a:srgbClr val="0000FF"/>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85035" name="Text Box 10">
            <a:extLst>
              <a:ext uri="{FF2B5EF4-FFF2-40B4-BE49-F238E27FC236}">
                <a16:creationId xmlns:a16="http://schemas.microsoft.com/office/drawing/2014/main" id="{F0AB36BB-03CC-3125-5AF7-40D84C546EB1}"/>
              </a:ext>
            </a:extLst>
          </p:cNvPr>
          <p:cNvSpPr txBox="1">
            <a:spLocks noChangeArrowheads="1"/>
          </p:cNvSpPr>
          <p:nvPr/>
        </p:nvSpPr>
        <p:spPr bwMode="auto">
          <a:xfrm>
            <a:off x="5119688" y="3695700"/>
            <a:ext cx="1379537" cy="800100"/>
          </a:xfrm>
          <a:prstGeom prst="rect">
            <a:avLst/>
          </a:prstGeom>
          <a:solidFill>
            <a:schemeClr val="bg1"/>
          </a:solidFill>
          <a:ln w="38100">
            <a:solidFill>
              <a:srgbClr val="0000FF"/>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US" altLang="en-US" sz="2200" b="1">
                <a:solidFill>
                  <a:srgbClr val="0000FF"/>
                </a:solidFill>
                <a:latin typeface="Arial" panose="020B0604020202020204" pitchFamily="34" charset="0"/>
              </a:rPr>
              <a:t>Gastroc-</a:t>
            </a:r>
            <a:br>
              <a:rPr lang="en-US" altLang="en-US" sz="2200" b="1">
                <a:solidFill>
                  <a:srgbClr val="0000FF"/>
                </a:solidFill>
                <a:latin typeface="Arial" panose="020B0604020202020204" pitchFamily="34" charset="0"/>
              </a:rPr>
            </a:br>
            <a:r>
              <a:rPr lang="en-US" altLang="en-US" sz="2200" b="1">
                <a:solidFill>
                  <a:srgbClr val="0000FF"/>
                </a:solidFill>
                <a:latin typeface="Arial" panose="020B0604020202020204" pitchFamily="34" charset="0"/>
              </a:rPr>
              <a:t>nemius</a:t>
            </a:r>
          </a:p>
        </p:txBody>
      </p:sp>
    </p:spTree>
  </p:cSld>
  <p:clrMapOvr>
    <a:masterClrMapping/>
  </p:clrMapOvr>
  <p:transition>
    <p:wipe dir="d"/>
  </p:transition>
</p:sld>
</file>

<file path=ppt/slides/slide2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7074" name="Slide Number Placeholder 3">
            <a:extLst>
              <a:ext uri="{FF2B5EF4-FFF2-40B4-BE49-F238E27FC236}">
                <a16:creationId xmlns:a16="http://schemas.microsoft.com/office/drawing/2014/main" id="{A9D4F66C-985D-2EBD-0F13-21CBB17520AA}"/>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21CB9BDB-D6CE-404D-ADBB-B2A866836CFD}" type="slidenum">
              <a:rPr lang="en-US" altLang="en-US" sz="1400"/>
              <a:pPr>
                <a:spcBef>
                  <a:spcPct val="0"/>
                </a:spcBef>
                <a:buFontTx/>
                <a:buNone/>
              </a:pPr>
              <a:t>201</a:t>
            </a:fld>
            <a:endParaRPr lang="en-US" altLang="en-US" sz="1400"/>
          </a:p>
        </p:txBody>
      </p:sp>
      <p:pic>
        <p:nvPicPr>
          <p:cNvPr id="387075" name="Picture 2" descr="G38JEB_1">
            <a:extLst>
              <a:ext uri="{FF2B5EF4-FFF2-40B4-BE49-F238E27FC236}">
                <a16:creationId xmlns:a16="http://schemas.microsoft.com/office/drawing/2014/main" id="{269EE474-DDB0-5860-A659-B7BD2896798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55613" y="273050"/>
            <a:ext cx="8291512" cy="6219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87076" name="Text Box 3">
            <a:extLst>
              <a:ext uri="{FF2B5EF4-FFF2-40B4-BE49-F238E27FC236}">
                <a16:creationId xmlns:a16="http://schemas.microsoft.com/office/drawing/2014/main" id="{B919E83E-96B6-3326-E72D-4867B93A26F4}"/>
              </a:ext>
            </a:extLst>
          </p:cNvPr>
          <p:cNvSpPr txBox="1">
            <a:spLocks noChangeArrowheads="1"/>
          </p:cNvSpPr>
          <p:nvPr/>
        </p:nvSpPr>
        <p:spPr bwMode="auto">
          <a:xfrm>
            <a:off x="1676400" y="1069975"/>
            <a:ext cx="3671888" cy="8858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US" altLang="en-US" sz="2600" b="1">
                <a:solidFill>
                  <a:srgbClr val="CC0099"/>
                </a:solidFill>
                <a:latin typeface="Arial" panose="020B0604020202020204" pitchFamily="34" charset="0"/>
              </a:rPr>
              <a:t>No difference between HR &amp; C lines</a:t>
            </a:r>
          </a:p>
        </p:txBody>
      </p:sp>
      <p:sp>
        <p:nvSpPr>
          <p:cNvPr id="387077" name="Text Box 4">
            <a:extLst>
              <a:ext uri="{FF2B5EF4-FFF2-40B4-BE49-F238E27FC236}">
                <a16:creationId xmlns:a16="http://schemas.microsoft.com/office/drawing/2014/main" id="{9ED0C1B2-C0CD-508F-ACBF-9859E6280AF5}"/>
              </a:ext>
            </a:extLst>
          </p:cNvPr>
          <p:cNvSpPr txBox="1">
            <a:spLocks noChangeArrowheads="1"/>
          </p:cNvSpPr>
          <p:nvPr/>
        </p:nvSpPr>
        <p:spPr bwMode="auto">
          <a:xfrm>
            <a:off x="762000" y="-668338"/>
            <a:ext cx="7848600" cy="1311276"/>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endParaRPr lang="en-US" altLang="en-US" b="1">
              <a:latin typeface="Arial" panose="020B0604020202020204" pitchFamily="34" charset="0"/>
            </a:endParaRPr>
          </a:p>
          <a:p>
            <a:pPr>
              <a:spcBef>
                <a:spcPct val="50000"/>
              </a:spcBef>
              <a:buFontTx/>
              <a:buNone/>
            </a:pPr>
            <a:r>
              <a:rPr lang="en-US" altLang="en-US" b="1">
                <a:latin typeface="Arial" panose="020B0604020202020204" pitchFamily="34" charset="0"/>
              </a:rPr>
              <a:t>         Females at 4 P.M. - </a:t>
            </a:r>
            <a:r>
              <a:rPr lang="en-US" altLang="en-US" b="1">
                <a:solidFill>
                  <a:srgbClr val="FF0000"/>
                </a:solidFill>
                <a:latin typeface="Arial" panose="020B0604020202020204" pitchFamily="34" charset="0"/>
              </a:rPr>
              <a:t>No Wheels</a:t>
            </a:r>
          </a:p>
        </p:txBody>
      </p:sp>
    </p:spTree>
  </p:cSld>
  <p:clrMapOvr>
    <a:masterClrMapping/>
  </p:clrMapOvr>
  <p:transition/>
</p:sld>
</file>

<file path=ppt/slides/slide2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9122" name="Slide Number Placeholder 3">
            <a:extLst>
              <a:ext uri="{FF2B5EF4-FFF2-40B4-BE49-F238E27FC236}">
                <a16:creationId xmlns:a16="http://schemas.microsoft.com/office/drawing/2014/main" id="{71143F00-DE47-40A7-3E08-0606D6B169B9}"/>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3E617463-584F-44FF-9B7B-1C59EA9BDD96}" type="slidenum">
              <a:rPr lang="en-US" altLang="en-US" sz="1400"/>
              <a:pPr>
                <a:spcBef>
                  <a:spcPct val="0"/>
                </a:spcBef>
                <a:buFontTx/>
                <a:buNone/>
              </a:pPr>
              <a:t>202</a:t>
            </a:fld>
            <a:endParaRPr lang="en-US" altLang="en-US" sz="1400"/>
          </a:p>
        </p:txBody>
      </p:sp>
      <p:pic>
        <p:nvPicPr>
          <p:cNvPr id="389123" name="Picture 2" descr="G36JEB_2">
            <a:extLst>
              <a:ext uri="{FF2B5EF4-FFF2-40B4-BE49-F238E27FC236}">
                <a16:creationId xmlns:a16="http://schemas.microsoft.com/office/drawing/2014/main" id="{6085A00A-4D67-5DE1-2E4B-5A36D345550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55613" y="273050"/>
            <a:ext cx="8291512" cy="6219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89124" name="Text Box 3">
            <a:extLst>
              <a:ext uri="{FF2B5EF4-FFF2-40B4-BE49-F238E27FC236}">
                <a16:creationId xmlns:a16="http://schemas.microsoft.com/office/drawing/2014/main" id="{7908FC50-4F58-DC4C-51E7-5CA1EC05CD89}"/>
              </a:ext>
            </a:extLst>
          </p:cNvPr>
          <p:cNvSpPr txBox="1">
            <a:spLocks noChangeArrowheads="1"/>
          </p:cNvSpPr>
          <p:nvPr/>
        </p:nvSpPr>
        <p:spPr bwMode="auto">
          <a:xfrm>
            <a:off x="5151438" y="581025"/>
            <a:ext cx="2794000" cy="336550"/>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nSpc>
                <a:spcPct val="80000"/>
              </a:lnSpc>
              <a:spcBef>
                <a:spcPct val="0"/>
              </a:spcBef>
              <a:buFontTx/>
              <a:buNone/>
            </a:pPr>
            <a:r>
              <a:rPr lang="en-US" altLang="en-US" sz="2000" b="1">
                <a:latin typeface="Arial" panose="020B0604020202020204" pitchFamily="34" charset="0"/>
              </a:rPr>
              <a:t>(blocked since noon) </a:t>
            </a:r>
          </a:p>
        </p:txBody>
      </p:sp>
      <p:sp>
        <p:nvSpPr>
          <p:cNvPr id="389125" name="Text Box 4">
            <a:extLst>
              <a:ext uri="{FF2B5EF4-FFF2-40B4-BE49-F238E27FC236}">
                <a16:creationId xmlns:a16="http://schemas.microsoft.com/office/drawing/2014/main" id="{5374D27D-03B0-285F-50B1-77338D882F78}"/>
              </a:ext>
            </a:extLst>
          </p:cNvPr>
          <p:cNvSpPr txBox="1">
            <a:spLocks noChangeArrowheads="1"/>
          </p:cNvSpPr>
          <p:nvPr/>
        </p:nvSpPr>
        <p:spPr bwMode="auto">
          <a:xfrm>
            <a:off x="990600" y="-668338"/>
            <a:ext cx="7848600" cy="1311276"/>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endParaRPr lang="en-US" altLang="en-US" b="1">
              <a:latin typeface="Arial" panose="020B0604020202020204" pitchFamily="34" charset="0"/>
            </a:endParaRPr>
          </a:p>
          <a:p>
            <a:pPr>
              <a:spcBef>
                <a:spcPct val="50000"/>
              </a:spcBef>
              <a:buFontTx/>
              <a:buNone/>
            </a:pPr>
            <a:r>
              <a:rPr lang="en-US" altLang="en-US" b="1">
                <a:latin typeface="Arial" panose="020B0604020202020204" pitchFamily="34" charset="0"/>
              </a:rPr>
              <a:t>Females at 4 P.M. - </a:t>
            </a:r>
            <a:r>
              <a:rPr lang="en-US" altLang="en-US" b="1">
                <a:solidFill>
                  <a:srgbClr val="FF0000"/>
                </a:solidFill>
                <a:latin typeface="Arial" panose="020B0604020202020204" pitchFamily="34" charset="0"/>
              </a:rPr>
              <a:t>5 Days of Wheels</a:t>
            </a:r>
          </a:p>
        </p:txBody>
      </p:sp>
      <p:grpSp>
        <p:nvGrpSpPr>
          <p:cNvPr id="2172933" name="Group 5">
            <a:extLst>
              <a:ext uri="{FF2B5EF4-FFF2-40B4-BE49-F238E27FC236}">
                <a16:creationId xmlns:a16="http://schemas.microsoft.com/office/drawing/2014/main" id="{E3A18D48-7C6B-3705-E728-F39A98EE95C3}"/>
              </a:ext>
            </a:extLst>
          </p:cNvPr>
          <p:cNvGrpSpPr>
            <a:grpSpLocks/>
          </p:cNvGrpSpPr>
          <p:nvPr/>
        </p:nvGrpSpPr>
        <p:grpSpPr bwMode="auto">
          <a:xfrm>
            <a:off x="1905000" y="1736725"/>
            <a:ext cx="4459288" cy="3505200"/>
            <a:chOff x="1200" y="1094"/>
            <a:chExt cx="2809" cy="2208"/>
          </a:xfrm>
        </p:grpSpPr>
        <p:sp>
          <p:nvSpPr>
            <p:cNvPr id="389127" name="Text Box 6">
              <a:extLst>
                <a:ext uri="{FF2B5EF4-FFF2-40B4-BE49-F238E27FC236}">
                  <a16:creationId xmlns:a16="http://schemas.microsoft.com/office/drawing/2014/main" id="{07CB932D-3BCC-0782-C146-06C914ADB008}"/>
                </a:ext>
              </a:extLst>
            </p:cNvPr>
            <p:cNvSpPr txBox="1">
              <a:spLocks noChangeArrowheads="1"/>
            </p:cNvSpPr>
            <p:nvPr/>
          </p:nvSpPr>
          <p:spPr bwMode="auto">
            <a:xfrm>
              <a:off x="1200" y="2746"/>
              <a:ext cx="2809" cy="556"/>
            </a:xfrm>
            <a:prstGeom prst="rect">
              <a:avLst/>
            </a:prstGeom>
            <a:noFill/>
            <a:ln w="28575">
              <a:solidFill>
                <a:srgbClr val="CC0099"/>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US" altLang="en-US" sz="2500" b="1">
                  <a:solidFill>
                    <a:srgbClr val="CC0099"/>
                  </a:solidFill>
                  <a:latin typeface="Arial" panose="020B0604020202020204" pitchFamily="34" charset="0"/>
                </a:rPr>
                <a:t>Both HR &amp; C lines increase,</a:t>
              </a:r>
              <a:br>
                <a:rPr lang="en-US" altLang="en-US" sz="2500" b="1">
                  <a:solidFill>
                    <a:srgbClr val="CC0099"/>
                  </a:solidFill>
                  <a:latin typeface="Arial" panose="020B0604020202020204" pitchFamily="34" charset="0"/>
                </a:rPr>
              </a:br>
              <a:r>
                <a:rPr lang="en-US" altLang="en-US" sz="2500" b="1">
                  <a:solidFill>
                    <a:srgbClr val="CC0099"/>
                  </a:solidFill>
                  <a:latin typeface="Arial" panose="020B0604020202020204" pitchFamily="34" charset="0"/>
                </a:rPr>
                <a:t>but HR increase much more</a:t>
              </a:r>
            </a:p>
          </p:txBody>
        </p:sp>
        <p:sp>
          <p:nvSpPr>
            <p:cNvPr id="389128" name="Line 7">
              <a:extLst>
                <a:ext uri="{FF2B5EF4-FFF2-40B4-BE49-F238E27FC236}">
                  <a16:creationId xmlns:a16="http://schemas.microsoft.com/office/drawing/2014/main" id="{C4A91A1E-A749-6C80-BBC9-E4767F5CA509}"/>
                </a:ext>
              </a:extLst>
            </p:cNvPr>
            <p:cNvSpPr>
              <a:spLocks noChangeShapeType="1"/>
            </p:cNvSpPr>
            <p:nvPr/>
          </p:nvSpPr>
          <p:spPr bwMode="auto">
            <a:xfrm flipV="1">
              <a:off x="2054" y="1094"/>
              <a:ext cx="0" cy="1652"/>
            </a:xfrm>
            <a:prstGeom prst="line">
              <a:avLst/>
            </a:prstGeom>
            <a:noFill/>
            <a:ln w="76200">
              <a:solidFill>
                <a:srgbClr val="FF0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89129" name="Line 8">
              <a:extLst>
                <a:ext uri="{FF2B5EF4-FFF2-40B4-BE49-F238E27FC236}">
                  <a16:creationId xmlns:a16="http://schemas.microsoft.com/office/drawing/2014/main" id="{EE5D905B-596B-1713-AEB3-3121E775B2F9}"/>
                </a:ext>
              </a:extLst>
            </p:cNvPr>
            <p:cNvSpPr>
              <a:spLocks noChangeShapeType="1"/>
            </p:cNvSpPr>
            <p:nvPr/>
          </p:nvSpPr>
          <p:spPr bwMode="auto">
            <a:xfrm flipV="1">
              <a:off x="2718" y="1926"/>
              <a:ext cx="0" cy="818"/>
            </a:xfrm>
            <a:prstGeom prst="line">
              <a:avLst/>
            </a:prstGeom>
            <a:noFill/>
            <a:ln w="76200">
              <a:solidFill>
                <a:srgbClr val="0000FF"/>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nodeType="clickEffect">
                                  <p:stCondLst>
                                    <p:cond delay="0"/>
                                  </p:stCondLst>
                                  <p:childTnLst>
                                    <p:set>
                                      <p:cBhvr>
                                        <p:cTn id="6" dur="1" fill="hold">
                                          <p:stCondLst>
                                            <p:cond delay="0"/>
                                          </p:stCondLst>
                                        </p:cTn>
                                        <p:tgtEl>
                                          <p:spTgt spid="2172933"/>
                                        </p:tgtEl>
                                        <p:attrNameLst>
                                          <p:attrName>style.visibility</p:attrName>
                                        </p:attrNameLst>
                                      </p:cBhvr>
                                      <p:to>
                                        <p:strVal val="visible"/>
                                      </p:to>
                                    </p:set>
                                    <p:anim calcmode="lin" valueType="num">
                                      <p:cBhvr additive="base">
                                        <p:cTn id="7" dur="500" fill="hold"/>
                                        <p:tgtEl>
                                          <p:spTgt spid="2172933"/>
                                        </p:tgtEl>
                                        <p:attrNameLst>
                                          <p:attrName>ppt_x</p:attrName>
                                        </p:attrNameLst>
                                      </p:cBhvr>
                                      <p:tavLst>
                                        <p:tav tm="0">
                                          <p:val>
                                            <p:strVal val="#ppt_x"/>
                                          </p:val>
                                        </p:tav>
                                        <p:tav tm="100000">
                                          <p:val>
                                            <p:strVal val="#ppt_x"/>
                                          </p:val>
                                        </p:tav>
                                      </p:tavLst>
                                    </p:anim>
                                    <p:anim calcmode="lin" valueType="num">
                                      <p:cBhvr additive="base">
                                        <p:cTn id="8" dur="500" fill="hold"/>
                                        <p:tgtEl>
                                          <p:spTgt spid="217293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1170" name="Slide Number Placeholder 3">
            <a:extLst>
              <a:ext uri="{FF2B5EF4-FFF2-40B4-BE49-F238E27FC236}">
                <a16:creationId xmlns:a16="http://schemas.microsoft.com/office/drawing/2014/main" id="{77DC023D-CEDD-5630-F782-32EAA5ADAE93}"/>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0CA275AF-956D-40EF-9CE8-11C40085FEBD}" type="slidenum">
              <a:rPr lang="en-US" altLang="en-US" sz="1400"/>
              <a:pPr>
                <a:spcBef>
                  <a:spcPct val="0"/>
                </a:spcBef>
                <a:buFontTx/>
                <a:buNone/>
              </a:pPr>
              <a:t>203</a:t>
            </a:fld>
            <a:endParaRPr lang="en-US" altLang="en-US" sz="1400"/>
          </a:p>
        </p:txBody>
      </p:sp>
      <p:sp>
        <p:nvSpPr>
          <p:cNvPr id="2174978" name="Text Box 2">
            <a:extLst>
              <a:ext uri="{FF2B5EF4-FFF2-40B4-BE49-F238E27FC236}">
                <a16:creationId xmlns:a16="http://schemas.microsoft.com/office/drawing/2014/main" id="{0686A7EE-527B-3873-92C6-6752CA5B1034}"/>
              </a:ext>
            </a:extLst>
          </p:cNvPr>
          <p:cNvSpPr txBox="1">
            <a:spLocks noChangeArrowheads="1"/>
          </p:cNvSpPr>
          <p:nvPr/>
        </p:nvSpPr>
        <p:spPr bwMode="auto">
          <a:xfrm>
            <a:off x="866775" y="1162050"/>
            <a:ext cx="7772400" cy="41116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defRPr/>
            </a:pPr>
            <a:r>
              <a:rPr lang="en-US" altLang="en-US" sz="4400" b="1">
                <a:solidFill>
                  <a:srgbClr val="FF0000"/>
                </a:solidFill>
                <a:effectLst>
                  <a:outerShdw blurRad="38100" dist="38100" dir="2700000" algn="tl">
                    <a:srgbClr val="C0C0C0"/>
                  </a:outerShdw>
                </a:effectLst>
                <a:latin typeface="Arial" panose="020B0604020202020204" pitchFamily="34" charset="0"/>
              </a:rPr>
              <a:t>Are mice from the HR lines </a:t>
            </a:r>
            <a:r>
              <a:rPr lang="en-US" altLang="en-US" sz="4400" b="1" i="1">
                <a:solidFill>
                  <a:srgbClr val="FF0000"/>
                </a:solidFill>
                <a:effectLst>
                  <a:outerShdw blurRad="38100" dist="38100" dir="2700000" algn="tl">
                    <a:srgbClr val="C0C0C0"/>
                  </a:outerShdw>
                </a:effectLst>
                <a:latin typeface="Arial" panose="020B0604020202020204" pitchFamily="34" charset="0"/>
              </a:rPr>
              <a:t>actually more plastic,</a:t>
            </a:r>
            <a:br>
              <a:rPr lang="en-US" altLang="en-US" sz="4400" b="1">
                <a:effectLst>
                  <a:outerShdw blurRad="38100" dist="38100" dir="2700000" algn="tl">
                    <a:srgbClr val="C0C0C0"/>
                  </a:outerShdw>
                </a:effectLst>
                <a:latin typeface="Arial" panose="020B0604020202020204" pitchFamily="34" charset="0"/>
              </a:rPr>
            </a:br>
            <a:r>
              <a:rPr lang="en-US" altLang="en-US" sz="4400" b="1">
                <a:effectLst>
                  <a:outerShdw blurRad="38100" dist="38100" dir="2700000" algn="tl">
                    <a:srgbClr val="C0C0C0"/>
                  </a:outerShdw>
                </a:effectLst>
                <a:latin typeface="Arial" panose="020B0604020202020204" pitchFamily="34" charset="0"/>
              </a:rPr>
              <a:t>or do they just show a greater training response because they run more (</a:t>
            </a:r>
            <a:r>
              <a:rPr lang="en-US" altLang="en-US" sz="4400" b="1" i="1">
                <a:effectLst>
                  <a:outerShdw blurRad="38100" dist="38100" dir="2700000" algn="tl">
                    <a:srgbClr val="C0C0C0"/>
                  </a:outerShdw>
                </a:effectLst>
                <a:latin typeface="Arial" panose="020B0604020202020204" pitchFamily="34" charset="0"/>
              </a:rPr>
              <a:t>more pain, more gain</a:t>
            </a:r>
            <a:r>
              <a:rPr lang="en-US" altLang="en-US" sz="4400" b="1">
                <a:effectLst>
                  <a:outerShdw blurRad="38100" dist="38100" dir="2700000" algn="tl">
                    <a:srgbClr val="C0C0C0"/>
                  </a:outerShdw>
                </a:effectLst>
                <a:latin typeface="Arial" panose="020B0604020202020204" pitchFamily="34" charset="0"/>
              </a:rPr>
              <a:t>)?</a:t>
            </a:r>
            <a:endParaRPr lang="en-US" altLang="en-US" sz="4400" b="1">
              <a:solidFill>
                <a:srgbClr val="0000FF"/>
              </a:solidFill>
              <a:effectLst>
                <a:outerShdw blurRad="38100" dist="38100" dir="2700000" algn="tl">
                  <a:srgbClr val="C0C0C0"/>
                </a:outerShdw>
              </a:effectLst>
              <a:latin typeface="Arial" panose="020B0604020202020204" pitchFamily="34" charset="0"/>
            </a:endParaRPr>
          </a:p>
        </p:txBody>
      </p:sp>
    </p:spTree>
  </p:cSld>
  <p:clrMapOvr>
    <a:masterClrMapping/>
  </p:clrMapOvr>
  <p:transition/>
</p:sld>
</file>

<file path=ppt/slides/slide2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3218" name="Slide Number Placeholder 3">
            <a:extLst>
              <a:ext uri="{FF2B5EF4-FFF2-40B4-BE49-F238E27FC236}">
                <a16:creationId xmlns:a16="http://schemas.microsoft.com/office/drawing/2014/main" id="{E4CFE95D-D9E7-7C0F-55BE-45F948E78BBE}"/>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0C4DDB0C-C98F-4C34-9825-EBA60FB2348A}" type="slidenum">
              <a:rPr lang="en-US" altLang="en-US" sz="1400"/>
              <a:pPr>
                <a:spcBef>
                  <a:spcPct val="0"/>
                </a:spcBef>
                <a:buFontTx/>
                <a:buNone/>
              </a:pPr>
              <a:t>204</a:t>
            </a:fld>
            <a:endParaRPr lang="en-US" altLang="en-US" sz="1400"/>
          </a:p>
        </p:txBody>
      </p:sp>
      <p:pic>
        <p:nvPicPr>
          <p:cNvPr id="393219" name="Picture 2" descr="G36G4JEB">
            <a:extLst>
              <a:ext uri="{FF2B5EF4-FFF2-40B4-BE49-F238E27FC236}">
                <a16:creationId xmlns:a16="http://schemas.microsoft.com/office/drawing/2014/main" id="{A61B73B1-BF41-977B-E314-AE8F0E16883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55613" y="273050"/>
            <a:ext cx="8291512" cy="6219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93220" name="Text Box 3">
            <a:extLst>
              <a:ext uri="{FF2B5EF4-FFF2-40B4-BE49-F238E27FC236}">
                <a16:creationId xmlns:a16="http://schemas.microsoft.com/office/drawing/2014/main" id="{0864C3A2-858F-AEF2-FBB3-35ACC50994E4}"/>
              </a:ext>
            </a:extLst>
          </p:cNvPr>
          <p:cNvSpPr txBox="1">
            <a:spLocks noChangeArrowheads="1"/>
          </p:cNvSpPr>
          <p:nvPr/>
        </p:nvSpPr>
        <p:spPr bwMode="auto">
          <a:xfrm>
            <a:off x="4046538" y="2578100"/>
            <a:ext cx="4395787" cy="19177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US" altLang="en-US" sz="2400">
                <a:solidFill>
                  <a:srgbClr val="FF0000"/>
                </a:solidFill>
                <a:latin typeface="Arial" panose="020B0604020202020204" pitchFamily="34" charset="0"/>
              </a:rPr>
              <a:t>Dif</a:t>
            </a:r>
            <a:r>
              <a:rPr lang="en-US" altLang="en-US" sz="400">
                <a:solidFill>
                  <a:srgbClr val="FF0000"/>
                </a:solidFill>
                <a:latin typeface="Arial" panose="020B0604020202020204" pitchFamily="34" charset="0"/>
              </a:rPr>
              <a:t> </a:t>
            </a:r>
            <a:r>
              <a:rPr lang="en-US" altLang="en-US" sz="2400">
                <a:solidFill>
                  <a:srgbClr val="FF0000"/>
                </a:solidFill>
                <a:latin typeface="Arial" panose="020B0604020202020204" pitchFamily="34" charset="0"/>
              </a:rPr>
              <a:t>ference is not a simple linear  function of the amount of wheel running: mice from the HR lines have </a:t>
            </a:r>
            <a:r>
              <a:rPr lang="en-US" altLang="en-US" sz="2400" b="1">
                <a:solidFill>
                  <a:srgbClr val="FF0000"/>
                </a:solidFill>
                <a:latin typeface="Arial" panose="020B0604020202020204" pitchFamily="34" charset="0"/>
              </a:rPr>
              <a:t>greater plasticity (adaptability)</a:t>
            </a:r>
            <a:r>
              <a:rPr lang="en-US" altLang="en-US" sz="2400">
                <a:solidFill>
                  <a:srgbClr val="FF0000"/>
                </a:solidFill>
                <a:latin typeface="Arial" panose="020B0604020202020204" pitchFamily="34" charset="0"/>
              </a:rPr>
              <a:t>.</a:t>
            </a:r>
          </a:p>
        </p:txBody>
      </p:sp>
      <p:sp>
        <p:nvSpPr>
          <p:cNvPr id="393221" name="Line 4">
            <a:extLst>
              <a:ext uri="{FF2B5EF4-FFF2-40B4-BE49-F238E27FC236}">
                <a16:creationId xmlns:a16="http://schemas.microsoft.com/office/drawing/2014/main" id="{5CEE324D-9B35-11F2-D0D7-D8242ED04B72}"/>
              </a:ext>
            </a:extLst>
          </p:cNvPr>
          <p:cNvSpPr>
            <a:spLocks noChangeShapeType="1"/>
          </p:cNvSpPr>
          <p:nvPr/>
        </p:nvSpPr>
        <p:spPr bwMode="auto">
          <a:xfrm>
            <a:off x="3124200" y="1676400"/>
            <a:ext cx="5257800" cy="0"/>
          </a:xfrm>
          <a:prstGeom prst="line">
            <a:avLst/>
          </a:prstGeom>
          <a:noFill/>
          <a:ln w="38100">
            <a:solidFill>
              <a:srgbClr val="FF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93222" name="Line 5">
            <a:extLst>
              <a:ext uri="{FF2B5EF4-FFF2-40B4-BE49-F238E27FC236}">
                <a16:creationId xmlns:a16="http://schemas.microsoft.com/office/drawing/2014/main" id="{07AFB52D-7458-EB05-3F79-C96AC2E64622}"/>
              </a:ext>
            </a:extLst>
          </p:cNvPr>
          <p:cNvSpPr>
            <a:spLocks noChangeShapeType="1"/>
          </p:cNvSpPr>
          <p:nvPr/>
        </p:nvSpPr>
        <p:spPr bwMode="auto">
          <a:xfrm>
            <a:off x="1371600" y="3048000"/>
            <a:ext cx="2362200" cy="0"/>
          </a:xfrm>
          <a:prstGeom prst="line">
            <a:avLst/>
          </a:prstGeom>
          <a:noFill/>
          <a:ln w="38100">
            <a:solidFill>
              <a:srgbClr val="FF0000"/>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93223" name="Text Box 6">
            <a:extLst>
              <a:ext uri="{FF2B5EF4-FFF2-40B4-BE49-F238E27FC236}">
                <a16:creationId xmlns:a16="http://schemas.microsoft.com/office/drawing/2014/main" id="{FC758708-9146-81EE-1151-7B20B8C04D33}"/>
              </a:ext>
            </a:extLst>
          </p:cNvPr>
          <p:cNvSpPr txBox="1">
            <a:spLocks noChangeArrowheads="1"/>
          </p:cNvSpPr>
          <p:nvPr/>
        </p:nvSpPr>
        <p:spPr bwMode="auto">
          <a:xfrm>
            <a:off x="990600" y="-660400"/>
            <a:ext cx="7848600" cy="1311275"/>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endParaRPr lang="en-US" altLang="en-US" b="1">
              <a:latin typeface="Arial" panose="020B0604020202020204" pitchFamily="34" charset="0"/>
            </a:endParaRPr>
          </a:p>
          <a:p>
            <a:pPr>
              <a:spcBef>
                <a:spcPct val="50000"/>
              </a:spcBef>
              <a:buFontTx/>
              <a:buNone/>
            </a:pPr>
            <a:r>
              <a:rPr lang="en-US" altLang="en-US" b="1">
                <a:latin typeface="Arial" panose="020B0604020202020204" pitchFamily="34" charset="0"/>
              </a:rPr>
              <a:t>Females at 4 P.M. - </a:t>
            </a:r>
            <a:r>
              <a:rPr lang="en-US" altLang="en-US" b="1">
                <a:solidFill>
                  <a:srgbClr val="FF0000"/>
                </a:solidFill>
                <a:latin typeface="Arial" panose="020B0604020202020204" pitchFamily="34" charset="0"/>
              </a:rPr>
              <a:t>5 Days of Wheels</a:t>
            </a:r>
          </a:p>
        </p:txBody>
      </p:sp>
      <p:sp>
        <p:nvSpPr>
          <p:cNvPr id="2177031" name="Rectangle 7">
            <a:extLst>
              <a:ext uri="{FF2B5EF4-FFF2-40B4-BE49-F238E27FC236}">
                <a16:creationId xmlns:a16="http://schemas.microsoft.com/office/drawing/2014/main" id="{D0669D7E-2C83-3AD2-471D-09FF2A1486F4}"/>
              </a:ext>
            </a:extLst>
          </p:cNvPr>
          <p:cNvSpPr>
            <a:spLocks noChangeArrowheads="1"/>
          </p:cNvSpPr>
          <p:nvPr/>
        </p:nvSpPr>
        <p:spPr bwMode="auto">
          <a:xfrm>
            <a:off x="3105150" y="982663"/>
            <a:ext cx="647700" cy="2657475"/>
          </a:xfrm>
          <a:prstGeom prst="rect">
            <a:avLst/>
          </a:prstGeom>
          <a:solidFill>
            <a:srgbClr val="0066FF">
              <a:alpha val="30196"/>
            </a:srgbClr>
          </a:solidFill>
          <a:ln w="9525">
            <a:solidFill>
              <a:srgbClr val="0066FF"/>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393225" name="Text Box 8">
            <a:extLst>
              <a:ext uri="{FF2B5EF4-FFF2-40B4-BE49-F238E27FC236}">
                <a16:creationId xmlns:a16="http://schemas.microsoft.com/office/drawing/2014/main" id="{9A6890D7-AEC8-A641-E589-1EB9F4585B4A}"/>
              </a:ext>
            </a:extLst>
          </p:cNvPr>
          <p:cNvSpPr txBox="1">
            <a:spLocks noChangeArrowheads="1"/>
          </p:cNvSpPr>
          <p:nvPr/>
        </p:nvSpPr>
        <p:spPr bwMode="auto">
          <a:xfrm>
            <a:off x="5151438" y="581025"/>
            <a:ext cx="2794000" cy="336550"/>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nSpc>
                <a:spcPct val="80000"/>
              </a:lnSpc>
              <a:spcBef>
                <a:spcPct val="0"/>
              </a:spcBef>
              <a:buFontTx/>
              <a:buNone/>
            </a:pPr>
            <a:r>
              <a:rPr lang="en-US" altLang="en-US" sz="2000" b="1">
                <a:latin typeface="Arial" panose="020B0604020202020204" pitchFamily="34" charset="0"/>
              </a:rPr>
              <a:t>(blocked since noon) </a:t>
            </a:r>
          </a:p>
        </p:txBody>
      </p:sp>
    </p:spTree>
  </p:cSld>
  <p:clrMapOvr>
    <a:masterClrMapping/>
  </p:clrMapOvr>
  <p:transition>
    <p:wipe dir="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nodeType="clickEffect">
                                  <p:stCondLst>
                                    <p:cond delay="0"/>
                                  </p:stCondLst>
                                  <p:childTnLst>
                                    <p:set>
                                      <p:cBhvr>
                                        <p:cTn id="6" dur="1" fill="hold">
                                          <p:stCondLst>
                                            <p:cond delay="0"/>
                                          </p:stCondLst>
                                        </p:cTn>
                                        <p:tgtEl>
                                          <p:spTgt spid="2177031"/>
                                        </p:tgtEl>
                                        <p:attrNameLst>
                                          <p:attrName>style.visibility</p:attrName>
                                        </p:attrNameLst>
                                      </p:cBhvr>
                                      <p:to>
                                        <p:strVal val="visible"/>
                                      </p:to>
                                    </p:set>
                                    <p:anim calcmode="lin" valueType="num">
                                      <p:cBhvr additive="base">
                                        <p:cTn id="7" dur="500" fill="hold"/>
                                        <p:tgtEl>
                                          <p:spTgt spid="2177031"/>
                                        </p:tgtEl>
                                        <p:attrNameLst>
                                          <p:attrName>ppt_x</p:attrName>
                                        </p:attrNameLst>
                                      </p:cBhvr>
                                      <p:tavLst>
                                        <p:tav tm="0">
                                          <p:val>
                                            <p:strVal val="#ppt_x"/>
                                          </p:val>
                                        </p:tav>
                                        <p:tav tm="100000">
                                          <p:val>
                                            <p:strVal val="#ppt_x"/>
                                          </p:val>
                                        </p:tav>
                                      </p:tavLst>
                                    </p:anim>
                                    <p:anim calcmode="lin" valueType="num">
                                      <p:cBhvr additive="base">
                                        <p:cTn id="8" dur="500" fill="hold"/>
                                        <p:tgtEl>
                                          <p:spTgt spid="217703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5266" name="Slide Number Placeholder 5">
            <a:extLst>
              <a:ext uri="{FF2B5EF4-FFF2-40B4-BE49-F238E27FC236}">
                <a16:creationId xmlns:a16="http://schemas.microsoft.com/office/drawing/2014/main" id="{754E0CA2-BF1F-9E66-0B25-3509FC409C4F}"/>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6A01F192-8349-46FF-8D45-AF64C0B0FE4A}" type="slidenum">
              <a:rPr lang="en-US" altLang="en-US" sz="1400"/>
              <a:pPr>
                <a:spcBef>
                  <a:spcPct val="0"/>
                </a:spcBef>
                <a:buFontTx/>
                <a:buNone/>
              </a:pPr>
              <a:t>205</a:t>
            </a:fld>
            <a:endParaRPr lang="en-US" altLang="en-US" sz="1400"/>
          </a:p>
        </p:txBody>
      </p:sp>
      <p:sp>
        <p:nvSpPr>
          <p:cNvPr id="2065410" name="Rectangle 2">
            <a:extLst>
              <a:ext uri="{FF2B5EF4-FFF2-40B4-BE49-F238E27FC236}">
                <a16:creationId xmlns:a16="http://schemas.microsoft.com/office/drawing/2014/main" id="{B7EFA3F9-CA7D-492B-6651-68860F061971}"/>
              </a:ext>
            </a:extLst>
          </p:cNvPr>
          <p:cNvSpPr>
            <a:spLocks noGrp="1" noChangeArrowheads="1"/>
          </p:cNvSpPr>
          <p:nvPr>
            <p:ph type="body" idx="1"/>
          </p:nvPr>
        </p:nvSpPr>
        <p:spPr>
          <a:xfrm>
            <a:off x="188913" y="819150"/>
            <a:ext cx="8864600" cy="5694363"/>
          </a:xfrm>
        </p:spPr>
        <p:txBody>
          <a:bodyPr>
            <a:spAutoFit/>
          </a:bodyPr>
          <a:lstStyle/>
          <a:p>
            <a:pPr>
              <a:lnSpc>
                <a:spcPct val="95000"/>
              </a:lnSpc>
              <a:spcBef>
                <a:spcPct val="0"/>
              </a:spcBef>
              <a:spcAft>
                <a:spcPct val="20000"/>
              </a:spcAft>
              <a:buSzPct val="130000"/>
              <a:buFont typeface="Arial" panose="020B0604020202020204" pitchFamily="34" charset="0"/>
              <a:buChar char="●"/>
              <a:defRPr/>
            </a:pPr>
            <a:r>
              <a:rPr lang="en-US" altLang="en-US" sz="2400" b="1">
                <a:effectLst>
                  <a:outerShdw blurRad="38100" dist="38100" dir="2700000" algn="tl">
                    <a:srgbClr val="C0C0C0"/>
                  </a:outerShdw>
                </a:effectLst>
                <a:latin typeface="Arial" panose="020B0604020202020204" pitchFamily="34" charset="0"/>
              </a:rPr>
              <a:t>Quantitative genetics &amp; "animal models"</a:t>
            </a:r>
          </a:p>
          <a:p>
            <a:pPr lvl="1">
              <a:lnSpc>
                <a:spcPct val="95000"/>
              </a:lnSpc>
              <a:spcBef>
                <a:spcPct val="0"/>
              </a:spcBef>
              <a:spcAft>
                <a:spcPct val="20000"/>
              </a:spcAft>
              <a:buSzPct val="130000"/>
              <a:buFont typeface="Arial" panose="020B0604020202020204" pitchFamily="34" charset="0"/>
              <a:buChar char="●"/>
              <a:defRPr/>
            </a:pPr>
            <a:r>
              <a:rPr lang="en-US" altLang="en-US" sz="2200" b="1">
                <a:effectLst>
                  <a:outerShdw blurRad="38100" dist="38100" dir="2700000" algn="tl">
                    <a:srgbClr val="C0C0C0"/>
                  </a:outerShdw>
                </a:effectLst>
                <a:latin typeface="Arial" panose="020B0604020202020204" pitchFamily="34" charset="0"/>
              </a:rPr>
              <a:t>base population, realized heritability,</a:t>
            </a:r>
            <a:br>
              <a:rPr lang="en-US" altLang="en-US" sz="2200" b="1">
                <a:effectLst>
                  <a:outerShdw blurRad="38100" dist="38100" dir="2700000" algn="tl">
                    <a:srgbClr val="C0C0C0"/>
                  </a:outerShdw>
                </a:effectLst>
                <a:latin typeface="Arial" panose="020B0604020202020204" pitchFamily="34" charset="0"/>
              </a:rPr>
            </a:br>
            <a:r>
              <a:rPr lang="en-US" altLang="en-US" sz="2200" b="1">
                <a:effectLst>
                  <a:outerShdw blurRad="38100" dist="38100" dir="2700000" algn="tl">
                    <a:srgbClr val="C0C0C0"/>
                  </a:outerShdw>
                </a:effectLst>
                <a:latin typeface="Arial" panose="020B0604020202020204" pitchFamily="34" charset="0"/>
              </a:rPr>
              <a:t>genetic correlations, selection limits</a:t>
            </a:r>
          </a:p>
          <a:p>
            <a:pPr>
              <a:lnSpc>
                <a:spcPct val="95000"/>
              </a:lnSpc>
              <a:spcBef>
                <a:spcPct val="0"/>
              </a:spcBef>
              <a:spcAft>
                <a:spcPct val="20000"/>
              </a:spcAft>
              <a:buSzPct val="130000"/>
              <a:buFont typeface="Arial" panose="020B0604020202020204" pitchFamily="34" charset="0"/>
              <a:buChar char="●"/>
              <a:defRPr/>
            </a:pPr>
            <a:r>
              <a:rPr lang="en-US" altLang="en-US" sz="2400" b="1">
                <a:effectLst>
                  <a:outerShdw blurRad="38100" dist="38100" dir="2700000" algn="tl">
                    <a:srgbClr val="C0C0C0"/>
                  </a:outerShdw>
                </a:effectLst>
                <a:latin typeface="Arial" panose="020B0604020202020204" pitchFamily="34" charset="0"/>
              </a:rPr>
              <a:t>Line crosses to examine heterosis, dominance, number of genes involved in selection response</a:t>
            </a:r>
          </a:p>
          <a:p>
            <a:pPr lvl="1">
              <a:lnSpc>
                <a:spcPct val="95000"/>
              </a:lnSpc>
              <a:spcBef>
                <a:spcPct val="0"/>
              </a:spcBef>
              <a:spcAft>
                <a:spcPct val="20000"/>
              </a:spcAft>
              <a:buSzPct val="130000"/>
              <a:buFont typeface="Arial" panose="020B0604020202020204" pitchFamily="34" charset="0"/>
              <a:buChar char="●"/>
              <a:defRPr/>
            </a:pPr>
            <a:r>
              <a:rPr lang="en-US" altLang="en-US" sz="2200" b="1">
                <a:effectLst>
                  <a:outerShdw blurRad="38100" dist="38100" dir="2700000" algn="tl">
                    <a:srgbClr val="C0C0C0"/>
                  </a:outerShdw>
                </a:effectLst>
                <a:latin typeface="Arial" panose="020B0604020202020204" pitchFamily="34" charset="0"/>
              </a:rPr>
              <a:t>Can a hybrid line break the selection limit?</a:t>
            </a:r>
          </a:p>
          <a:p>
            <a:pPr>
              <a:lnSpc>
                <a:spcPct val="95000"/>
              </a:lnSpc>
              <a:spcBef>
                <a:spcPct val="0"/>
              </a:spcBef>
              <a:spcAft>
                <a:spcPct val="35000"/>
              </a:spcAft>
              <a:buSzPct val="130000"/>
              <a:buFont typeface="Arial" panose="020B0604020202020204" pitchFamily="34" charset="0"/>
              <a:buChar char="●"/>
              <a:defRPr/>
            </a:pPr>
            <a:r>
              <a:rPr lang="en-US" altLang="en-US" sz="2400" b="1">
                <a:solidFill>
                  <a:srgbClr val="FF0000"/>
                </a:solidFill>
                <a:effectLst>
                  <a:outerShdw blurRad="38100" dist="38100" dir="2700000" algn="tl">
                    <a:srgbClr val="C0C0C0"/>
                  </a:outerShdw>
                </a:effectLst>
                <a:latin typeface="Arial" panose="020B0604020202020204" pitchFamily="34" charset="0"/>
              </a:rPr>
              <a:t>Gene of Major Effect: mighty mini-muscle</a:t>
            </a:r>
          </a:p>
          <a:p>
            <a:pPr>
              <a:lnSpc>
                <a:spcPct val="95000"/>
              </a:lnSpc>
              <a:spcBef>
                <a:spcPct val="0"/>
              </a:spcBef>
              <a:spcAft>
                <a:spcPct val="35000"/>
              </a:spcAft>
              <a:buSzPct val="130000"/>
              <a:buFont typeface="Arial" panose="020B0604020202020204" pitchFamily="34" charset="0"/>
              <a:buChar char="●"/>
              <a:defRPr/>
            </a:pPr>
            <a:r>
              <a:rPr lang="en-US" altLang="en-US" sz="2400" b="1">
                <a:effectLst>
                  <a:outerShdw blurRad="38100" dist="38100" dir="2700000" algn="tl">
                    <a:srgbClr val="C0C0C0"/>
                  </a:outerShdw>
                </a:effectLst>
                <a:latin typeface="Arial" panose="020B0604020202020204" pitchFamily="34" charset="0"/>
              </a:rPr>
              <a:t>Gene expression in the hippocampus</a:t>
            </a:r>
          </a:p>
          <a:p>
            <a:pPr>
              <a:lnSpc>
                <a:spcPct val="95000"/>
              </a:lnSpc>
              <a:spcBef>
                <a:spcPct val="0"/>
              </a:spcBef>
              <a:spcAft>
                <a:spcPct val="20000"/>
              </a:spcAft>
              <a:buSzPct val="130000"/>
              <a:buFont typeface="Arial" panose="020B0604020202020204" pitchFamily="34" charset="0"/>
              <a:buChar char="●"/>
              <a:defRPr/>
            </a:pPr>
            <a:r>
              <a:rPr lang="en-US" altLang="en-US" sz="2400" b="1">
                <a:effectLst>
                  <a:outerShdw blurRad="38100" dist="38100" dir="2700000" algn="tl">
                    <a:srgbClr val="C0C0C0"/>
                  </a:outerShdw>
                </a:effectLst>
                <a:latin typeface="Arial" panose="020B0604020202020204" pitchFamily="34" charset="0"/>
              </a:rPr>
              <a:t>Experimental cross with inbred C57BL/6J</a:t>
            </a:r>
          </a:p>
          <a:p>
            <a:pPr lvl="1">
              <a:lnSpc>
                <a:spcPct val="95000"/>
              </a:lnSpc>
              <a:spcBef>
                <a:spcPct val="0"/>
              </a:spcBef>
              <a:spcAft>
                <a:spcPct val="35000"/>
              </a:spcAft>
              <a:buSzPct val="130000"/>
              <a:buFont typeface="Arial" panose="020B0604020202020204" pitchFamily="34" charset="0"/>
              <a:buChar char="●"/>
              <a:defRPr/>
            </a:pPr>
            <a:r>
              <a:rPr lang="en-US" altLang="en-US" sz="2200" b="1">
                <a:effectLst>
                  <a:outerShdw blurRad="38100" dist="38100" dir="2700000" algn="tl">
                    <a:srgbClr val="C0C0C0"/>
                  </a:outerShdw>
                </a:effectLst>
                <a:latin typeface="Arial" panose="020B0604020202020204" pitchFamily="34" charset="0"/>
              </a:rPr>
              <a:t>QTL mapping, eQTL analysis of brain &amp; muscle</a:t>
            </a:r>
          </a:p>
          <a:p>
            <a:pPr>
              <a:lnSpc>
                <a:spcPct val="95000"/>
              </a:lnSpc>
              <a:spcBef>
                <a:spcPct val="0"/>
              </a:spcBef>
              <a:spcAft>
                <a:spcPct val="35000"/>
              </a:spcAft>
              <a:buSzPct val="130000"/>
              <a:buFont typeface="Arial" panose="020B0604020202020204" pitchFamily="34" charset="0"/>
              <a:buChar char="●"/>
              <a:defRPr/>
            </a:pPr>
            <a:r>
              <a:rPr lang="en-US" altLang="en-US" sz="2400" b="1">
                <a:effectLst>
                  <a:outerShdw blurRad="38100" dist="38100" dir="2700000" algn="tl">
                    <a:srgbClr val="C0C0C0"/>
                  </a:outerShdw>
                </a:effectLst>
                <a:latin typeface="Arial" panose="020B0604020202020204" pitchFamily="34" charset="0"/>
              </a:rPr>
              <a:t>RNA-seq (Whole Transcriptome Shotgun Sequencing)</a:t>
            </a:r>
          </a:p>
          <a:p>
            <a:pPr>
              <a:lnSpc>
                <a:spcPct val="95000"/>
              </a:lnSpc>
              <a:spcBef>
                <a:spcPct val="0"/>
              </a:spcBef>
              <a:spcAft>
                <a:spcPct val="35000"/>
              </a:spcAft>
              <a:buSzPct val="130000"/>
              <a:buFont typeface="Arial" panose="020B0604020202020204" pitchFamily="34" charset="0"/>
              <a:buChar char="●"/>
              <a:defRPr/>
            </a:pPr>
            <a:r>
              <a:rPr lang="en-US" altLang="en-US" sz="2400" b="1">
                <a:effectLst>
                  <a:outerShdw blurRad="38100" dist="38100" dir="2700000" algn="tl">
                    <a:srgbClr val="C0C0C0"/>
                  </a:outerShdw>
                </a:effectLst>
                <a:latin typeface="Arial" panose="020B0604020202020204" pitchFamily="34" charset="0"/>
              </a:rPr>
              <a:t>SNP chips and whole-genome sequencing, eventually combined with full pedigree information (evolve and resequence in general and for a hybrid line)</a:t>
            </a:r>
          </a:p>
        </p:txBody>
      </p:sp>
      <p:sp>
        <p:nvSpPr>
          <p:cNvPr id="2065411" name="Text Box 3">
            <a:extLst>
              <a:ext uri="{FF2B5EF4-FFF2-40B4-BE49-F238E27FC236}">
                <a16:creationId xmlns:a16="http://schemas.microsoft.com/office/drawing/2014/main" id="{718CE2CE-EA0A-B2CE-E71D-6F14D95E13A2}"/>
              </a:ext>
            </a:extLst>
          </p:cNvPr>
          <p:cNvSpPr txBox="1">
            <a:spLocks noChangeArrowheads="1"/>
          </p:cNvSpPr>
          <p:nvPr/>
        </p:nvSpPr>
        <p:spPr bwMode="auto">
          <a:xfrm>
            <a:off x="1944688" y="31750"/>
            <a:ext cx="5395912" cy="6715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nSpc>
                <a:spcPct val="95000"/>
              </a:lnSpc>
              <a:spcAft>
                <a:spcPct val="10000"/>
              </a:spcAft>
              <a:defRPr/>
            </a:pPr>
            <a:r>
              <a:rPr lang="en-US" altLang="en-US" sz="4000" b="1">
                <a:effectLst>
                  <a:outerShdw blurRad="38100" dist="38100" dir="2700000" algn="tl">
                    <a:srgbClr val="C0C0C0"/>
                  </a:outerShdw>
                </a:effectLst>
                <a:latin typeface="Arial" panose="020B0604020202020204" pitchFamily="34" charset="0"/>
              </a:rPr>
              <a:t>Genetic Approaches</a:t>
            </a:r>
          </a:p>
        </p:txBody>
      </p:sp>
      <p:sp>
        <p:nvSpPr>
          <p:cNvPr id="395269" name="Line 4">
            <a:extLst>
              <a:ext uri="{FF2B5EF4-FFF2-40B4-BE49-F238E27FC236}">
                <a16:creationId xmlns:a16="http://schemas.microsoft.com/office/drawing/2014/main" id="{CEE367DA-11D7-62F1-6FBF-136518A498BD}"/>
              </a:ext>
            </a:extLst>
          </p:cNvPr>
          <p:cNvSpPr>
            <a:spLocks noChangeShapeType="1"/>
          </p:cNvSpPr>
          <p:nvPr/>
        </p:nvSpPr>
        <p:spPr bwMode="auto">
          <a:xfrm>
            <a:off x="228600" y="741363"/>
            <a:ext cx="8683625" cy="0"/>
          </a:xfrm>
          <a:prstGeom prst="line">
            <a:avLst/>
          </a:prstGeom>
          <a:noFill/>
          <a:ln w="50800">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Tree>
  </p:cSld>
  <p:clrMapOvr>
    <a:masterClrMapping/>
  </p:clrMapOvr>
</p:sld>
</file>

<file path=ppt/slides/slide2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7314" name="Slide Number Placeholder 3">
            <a:extLst>
              <a:ext uri="{FF2B5EF4-FFF2-40B4-BE49-F238E27FC236}">
                <a16:creationId xmlns:a16="http://schemas.microsoft.com/office/drawing/2014/main" id="{79A6BD13-9260-F5A5-BB86-D30AC83DEBFC}"/>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952A32B1-4E83-49FA-A679-14BAF6367BC1}" type="slidenum">
              <a:rPr lang="en-US" altLang="en-US" sz="1400"/>
              <a:pPr>
                <a:spcBef>
                  <a:spcPct val="0"/>
                </a:spcBef>
                <a:buFontTx/>
                <a:buNone/>
              </a:pPr>
              <a:t>206</a:t>
            </a:fld>
            <a:endParaRPr lang="en-US" altLang="en-US" sz="1400"/>
          </a:p>
        </p:txBody>
      </p:sp>
      <p:sp>
        <p:nvSpPr>
          <p:cNvPr id="1913858" name="Text Box 2">
            <a:extLst>
              <a:ext uri="{FF2B5EF4-FFF2-40B4-BE49-F238E27FC236}">
                <a16:creationId xmlns:a16="http://schemas.microsoft.com/office/drawing/2014/main" id="{13CC7354-521D-6FD8-5339-22C6A7E6603E}"/>
              </a:ext>
            </a:extLst>
          </p:cNvPr>
          <p:cNvSpPr txBox="1">
            <a:spLocks noChangeArrowheads="1"/>
          </p:cNvSpPr>
          <p:nvPr/>
        </p:nvSpPr>
        <p:spPr bwMode="auto">
          <a:xfrm>
            <a:off x="201613" y="1052513"/>
            <a:ext cx="8459787" cy="54260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defRPr/>
            </a:pPr>
            <a:r>
              <a:rPr lang="en-US" altLang="en-US" sz="3400" b="1">
                <a:solidFill>
                  <a:srgbClr val="0000FF"/>
                </a:solidFill>
                <a:latin typeface="Arial" panose="020B0604020202020204" pitchFamily="34" charset="0"/>
              </a:rPr>
              <a:t>Greatly Reduced Hindlimb Muscle Mass</a:t>
            </a:r>
          </a:p>
          <a:p>
            <a:pPr>
              <a:defRPr/>
            </a:pPr>
            <a:r>
              <a:rPr lang="en-US" altLang="en-US" sz="3000" b="1">
                <a:solidFill>
                  <a:srgbClr val="0000FF"/>
                </a:solidFill>
                <a:latin typeface="Arial" panose="020B0604020202020204" pitchFamily="34" charset="0"/>
              </a:rPr>
              <a:t>in 2 of 4 Selected lines</a:t>
            </a:r>
          </a:p>
          <a:p>
            <a:pPr>
              <a:defRPr/>
            </a:pPr>
            <a:r>
              <a:rPr lang="en-US" altLang="en-US" sz="3000">
                <a:solidFill>
                  <a:srgbClr val="0000FF"/>
                </a:solidFill>
                <a:latin typeface="Arial" panose="020B0604020202020204" pitchFamily="34" charset="0"/>
              </a:rPr>
              <a:t>(adjusted for differences</a:t>
            </a:r>
            <a:br>
              <a:rPr lang="en-US" altLang="en-US" sz="3000">
                <a:solidFill>
                  <a:srgbClr val="0000FF"/>
                </a:solidFill>
                <a:latin typeface="Arial" panose="020B0604020202020204" pitchFamily="34" charset="0"/>
              </a:rPr>
            </a:br>
            <a:r>
              <a:rPr lang="en-US" altLang="en-US" sz="3000">
                <a:solidFill>
                  <a:srgbClr val="0000FF"/>
                </a:solidFill>
                <a:latin typeface="Arial" panose="020B0604020202020204" pitchFamily="34" charset="0"/>
              </a:rPr>
              <a:t>  in body mass)</a:t>
            </a:r>
          </a:p>
          <a:p>
            <a:pPr>
              <a:defRPr/>
            </a:pPr>
            <a:endParaRPr lang="en-US" altLang="en-US" sz="3000">
              <a:solidFill>
                <a:srgbClr val="0000FF"/>
              </a:solidFill>
              <a:latin typeface="Arial" panose="020B0604020202020204" pitchFamily="34" charset="0"/>
            </a:endParaRPr>
          </a:p>
          <a:p>
            <a:pPr>
              <a:defRPr/>
            </a:pPr>
            <a:r>
              <a:rPr lang="en-US" altLang="en-US" sz="3200" b="1">
                <a:effectLst>
                  <a:outerShdw blurRad="38100" dist="38100" dir="2700000" algn="tl">
                    <a:srgbClr val="C0C0C0"/>
                  </a:outerShdw>
                </a:effectLst>
                <a:latin typeface="Arial" panose="020B0604020202020204" pitchFamily="34" charset="0"/>
              </a:rPr>
              <a:t>A classic</a:t>
            </a:r>
          </a:p>
          <a:p>
            <a:pPr>
              <a:defRPr/>
            </a:pPr>
            <a:r>
              <a:rPr lang="en-US" altLang="en-US" sz="3200" b="1">
                <a:effectLst>
                  <a:outerShdw blurRad="38100" dist="38100" dir="2700000" algn="tl">
                    <a:srgbClr val="C0C0C0"/>
                  </a:outerShdw>
                </a:effectLst>
                <a:latin typeface="Arial" panose="020B0604020202020204" pitchFamily="34" charset="0"/>
              </a:rPr>
              <a:t>"Gene of Major Effect"</a:t>
            </a:r>
            <a:endParaRPr lang="en-US" altLang="en-US" sz="2800" i="1">
              <a:latin typeface="Arial" panose="020B0604020202020204" pitchFamily="34" charset="0"/>
            </a:endParaRPr>
          </a:p>
          <a:p>
            <a:pPr>
              <a:defRPr/>
            </a:pPr>
            <a:endParaRPr lang="en-US" altLang="en-US" sz="2800">
              <a:latin typeface="Arial" panose="020B0604020202020204" pitchFamily="34" charset="0"/>
            </a:endParaRPr>
          </a:p>
          <a:p>
            <a:pPr>
              <a:defRPr/>
            </a:pPr>
            <a:endParaRPr lang="en-US" altLang="en-US" sz="2800">
              <a:latin typeface="Arial" panose="020B0604020202020204" pitchFamily="34" charset="0"/>
            </a:endParaRPr>
          </a:p>
          <a:p>
            <a:pPr>
              <a:defRPr/>
            </a:pPr>
            <a:endParaRPr lang="en-US" altLang="en-US" sz="2800">
              <a:latin typeface="Arial" panose="020B0604020202020204" pitchFamily="34" charset="0"/>
            </a:endParaRPr>
          </a:p>
          <a:p>
            <a:pPr>
              <a:defRPr/>
            </a:pPr>
            <a:endParaRPr lang="en-US" altLang="en-US" sz="2800">
              <a:latin typeface="Arial" panose="020B0604020202020204" pitchFamily="34" charset="0"/>
            </a:endParaRPr>
          </a:p>
          <a:p>
            <a:pPr>
              <a:defRPr/>
            </a:pPr>
            <a:r>
              <a:rPr lang="en-US" altLang="en-US" sz="2000">
                <a:latin typeface="Arial" panose="020B0604020202020204" pitchFamily="34" charset="0"/>
              </a:rPr>
              <a:t>Garland et al. 2002. </a:t>
            </a:r>
            <a:r>
              <a:rPr lang="en-US" altLang="en-US" sz="2000" i="1">
                <a:latin typeface="Arial" panose="020B0604020202020204" pitchFamily="34" charset="0"/>
              </a:rPr>
              <a:t>Evolution</a:t>
            </a:r>
            <a:r>
              <a:rPr lang="en-US" altLang="en-US" sz="2000">
                <a:latin typeface="Arial" panose="020B0604020202020204" pitchFamily="34" charset="0"/>
              </a:rPr>
              <a:t> 56:1267-1275.</a:t>
            </a:r>
          </a:p>
        </p:txBody>
      </p:sp>
      <p:pic>
        <p:nvPicPr>
          <p:cNvPr id="397316" name="Picture 3" descr="Marathon_ingnycm203">
            <a:extLst>
              <a:ext uri="{FF2B5EF4-FFF2-40B4-BE49-F238E27FC236}">
                <a16:creationId xmlns:a16="http://schemas.microsoft.com/office/drawing/2014/main" id="{01020809-515A-CDA9-092F-6C99DA2897D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748338" y="1763713"/>
            <a:ext cx="3395662" cy="5094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97317" name="Line 4">
            <a:extLst>
              <a:ext uri="{FF2B5EF4-FFF2-40B4-BE49-F238E27FC236}">
                <a16:creationId xmlns:a16="http://schemas.microsoft.com/office/drawing/2014/main" id="{6C1200E5-3D92-5899-86AB-E8910965CFD0}"/>
              </a:ext>
            </a:extLst>
          </p:cNvPr>
          <p:cNvSpPr>
            <a:spLocks noChangeShapeType="1"/>
          </p:cNvSpPr>
          <p:nvPr/>
        </p:nvSpPr>
        <p:spPr bwMode="auto">
          <a:xfrm>
            <a:off x="228600" y="893763"/>
            <a:ext cx="8683625" cy="0"/>
          </a:xfrm>
          <a:prstGeom prst="line">
            <a:avLst/>
          </a:prstGeom>
          <a:noFill/>
          <a:ln w="50800">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397318" name="Text Box 5">
            <a:extLst>
              <a:ext uri="{FF2B5EF4-FFF2-40B4-BE49-F238E27FC236}">
                <a16:creationId xmlns:a16="http://schemas.microsoft.com/office/drawing/2014/main" id="{E2C7FFB9-6BDD-A051-4D23-286262079EF2}"/>
              </a:ext>
            </a:extLst>
          </p:cNvPr>
          <p:cNvSpPr txBox="1">
            <a:spLocks noChangeArrowheads="1"/>
          </p:cNvSpPr>
          <p:nvPr/>
        </p:nvSpPr>
        <p:spPr bwMode="auto">
          <a:xfrm>
            <a:off x="388938" y="117475"/>
            <a:ext cx="8694737" cy="6413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3600" b="1">
                <a:latin typeface="Arial" panose="020B0604020202020204" pitchFamily="34" charset="0"/>
              </a:rPr>
              <a:t>The "Mighty Mini-Muscle" Phenotype</a:t>
            </a:r>
            <a:endParaRPr lang="en-US" altLang="en-US" sz="3600" b="1">
              <a:solidFill>
                <a:srgbClr val="FF0000"/>
              </a:solidFill>
              <a:latin typeface="Arial" panose="020B0604020202020204" pitchFamily="34" charset="0"/>
            </a:endParaRPr>
          </a:p>
        </p:txBody>
      </p:sp>
    </p:spTree>
  </p:cSld>
  <p:clrMapOvr>
    <a:masterClrMapping/>
  </p:clrMapOvr>
  <p:transition>
    <p:wipe dir="d"/>
  </p:transition>
</p:sld>
</file>

<file path=ppt/slides/slide2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9362" name="Slide Number Placeholder 3">
            <a:extLst>
              <a:ext uri="{FF2B5EF4-FFF2-40B4-BE49-F238E27FC236}">
                <a16:creationId xmlns:a16="http://schemas.microsoft.com/office/drawing/2014/main" id="{672CD339-CB87-0A70-0C07-12116ED731C5}"/>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4338FD2F-7C75-4045-A682-FFE7D63EA942}" type="slidenum">
              <a:rPr lang="en-US" altLang="en-US" sz="1400"/>
              <a:pPr>
                <a:spcBef>
                  <a:spcPct val="0"/>
                </a:spcBef>
                <a:buFontTx/>
                <a:buNone/>
              </a:pPr>
              <a:t>207</a:t>
            </a:fld>
            <a:endParaRPr lang="en-US" altLang="en-US" sz="1400"/>
          </a:p>
        </p:txBody>
      </p:sp>
      <p:pic>
        <p:nvPicPr>
          <p:cNvPr id="399363" name="Picture 2" descr="23LGAST">
            <a:extLst>
              <a:ext uri="{FF2B5EF4-FFF2-40B4-BE49-F238E27FC236}">
                <a16:creationId xmlns:a16="http://schemas.microsoft.com/office/drawing/2014/main" id="{B048417B-2C2B-4BFF-03F0-9CD08FB7F20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46063" y="136525"/>
            <a:ext cx="8894762" cy="667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99364" name="Text Box 3">
            <a:extLst>
              <a:ext uri="{FF2B5EF4-FFF2-40B4-BE49-F238E27FC236}">
                <a16:creationId xmlns:a16="http://schemas.microsoft.com/office/drawing/2014/main" id="{90E7C354-7D5A-81BA-718A-5C4B04152C83}"/>
              </a:ext>
            </a:extLst>
          </p:cNvPr>
          <p:cNvSpPr txBox="1">
            <a:spLocks noChangeArrowheads="1"/>
          </p:cNvSpPr>
          <p:nvPr/>
        </p:nvSpPr>
        <p:spPr bwMode="auto">
          <a:xfrm>
            <a:off x="228600" y="6477000"/>
            <a:ext cx="2209800" cy="457200"/>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endParaRPr lang="en-US" altLang="en-US" sz="2400"/>
          </a:p>
        </p:txBody>
      </p:sp>
      <p:sp>
        <p:nvSpPr>
          <p:cNvPr id="399365" name="Text Box 4">
            <a:extLst>
              <a:ext uri="{FF2B5EF4-FFF2-40B4-BE49-F238E27FC236}">
                <a16:creationId xmlns:a16="http://schemas.microsoft.com/office/drawing/2014/main" id="{C2A3468A-D378-BDC9-B680-8B336BAD727E}"/>
              </a:ext>
            </a:extLst>
          </p:cNvPr>
          <p:cNvSpPr txBox="1">
            <a:spLocks noChangeArrowheads="1"/>
          </p:cNvSpPr>
          <p:nvPr/>
        </p:nvSpPr>
        <p:spPr bwMode="auto">
          <a:xfrm>
            <a:off x="1447800" y="914400"/>
            <a:ext cx="2514600" cy="11874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US" altLang="en-US" sz="2400" b="1">
                <a:solidFill>
                  <a:srgbClr val="FF0000"/>
                </a:solidFill>
                <a:latin typeface="Arial" panose="020B0604020202020204" pitchFamily="34" charset="0"/>
              </a:rPr>
              <a:t>A simple Mendelian recessive</a:t>
            </a:r>
          </a:p>
        </p:txBody>
      </p:sp>
      <p:sp>
        <p:nvSpPr>
          <p:cNvPr id="399366" name="Text Box 5">
            <a:extLst>
              <a:ext uri="{FF2B5EF4-FFF2-40B4-BE49-F238E27FC236}">
                <a16:creationId xmlns:a16="http://schemas.microsoft.com/office/drawing/2014/main" id="{9EACE42A-856E-2142-6E01-967852441103}"/>
              </a:ext>
            </a:extLst>
          </p:cNvPr>
          <p:cNvSpPr txBox="1">
            <a:spLocks noChangeArrowheads="1"/>
          </p:cNvSpPr>
          <p:nvPr/>
        </p:nvSpPr>
        <p:spPr bwMode="auto">
          <a:xfrm rot="-5400000">
            <a:off x="-2565400" y="3175001"/>
            <a:ext cx="5959475" cy="488950"/>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2600" b="1">
                <a:latin typeface="Arial" panose="020B0604020202020204" pitchFamily="34" charset="0"/>
              </a:rPr>
              <a:t>log</a:t>
            </a:r>
            <a:r>
              <a:rPr lang="en-US" altLang="en-US" sz="2600" b="1" baseline="-20000">
                <a:latin typeface="Arial" panose="020B0604020202020204" pitchFamily="34" charset="0"/>
              </a:rPr>
              <a:t>10</a:t>
            </a:r>
            <a:r>
              <a:rPr lang="en-US" altLang="en-US" sz="2600" b="1">
                <a:latin typeface="Arial" panose="020B0604020202020204" pitchFamily="34" charset="0"/>
              </a:rPr>
              <a:t> Mean Triceps Surae Mass (mg)</a:t>
            </a:r>
            <a:endParaRPr lang="en-US" altLang="en-US" sz="2600" b="1">
              <a:solidFill>
                <a:srgbClr val="FF0000"/>
              </a:solidFill>
              <a:latin typeface="Arial" panose="020B0604020202020204" pitchFamily="34" charset="0"/>
            </a:endParaRPr>
          </a:p>
        </p:txBody>
      </p:sp>
      <p:sp>
        <p:nvSpPr>
          <p:cNvPr id="399367" name="Text Box 6">
            <a:extLst>
              <a:ext uri="{FF2B5EF4-FFF2-40B4-BE49-F238E27FC236}">
                <a16:creationId xmlns:a16="http://schemas.microsoft.com/office/drawing/2014/main" id="{633B42AF-A2C4-E75C-1B9B-7A379B67ACF6}"/>
              </a:ext>
            </a:extLst>
          </p:cNvPr>
          <p:cNvSpPr txBox="1">
            <a:spLocks noChangeArrowheads="1"/>
          </p:cNvSpPr>
          <p:nvPr/>
        </p:nvSpPr>
        <p:spPr bwMode="auto">
          <a:xfrm>
            <a:off x="214313" y="6350"/>
            <a:ext cx="8945562" cy="641350"/>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3600" b="1">
                <a:latin typeface="Arial" panose="020B0604020202020204" pitchFamily="34" charset="0"/>
              </a:rPr>
              <a:t>  The "Mighty Mini-Muscle" Phenotype</a:t>
            </a:r>
            <a:endParaRPr lang="en-US" altLang="en-US" sz="3600" b="1">
              <a:solidFill>
                <a:srgbClr val="FF0000"/>
              </a:solidFill>
              <a:latin typeface="Arial" panose="020B0604020202020204" pitchFamily="34" charset="0"/>
            </a:endParaRPr>
          </a:p>
        </p:txBody>
      </p:sp>
      <p:sp>
        <p:nvSpPr>
          <p:cNvPr id="399368" name="Text Box 7">
            <a:extLst>
              <a:ext uri="{FF2B5EF4-FFF2-40B4-BE49-F238E27FC236}">
                <a16:creationId xmlns:a16="http://schemas.microsoft.com/office/drawing/2014/main" id="{EBD0EBA3-4A67-A362-6A2F-ACA529E2DDF6}"/>
              </a:ext>
            </a:extLst>
          </p:cNvPr>
          <p:cNvSpPr txBox="1">
            <a:spLocks noChangeArrowheads="1"/>
          </p:cNvSpPr>
          <p:nvPr/>
        </p:nvSpPr>
        <p:spPr bwMode="auto">
          <a:xfrm>
            <a:off x="6621463" y="2903538"/>
            <a:ext cx="2493962" cy="4889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US" altLang="en-US" sz="2600" b="1">
                <a:solidFill>
                  <a:srgbClr val="0000FF"/>
                </a:solidFill>
                <a:latin typeface="Arial" panose="020B0604020202020204" pitchFamily="34" charset="0"/>
              </a:rPr>
              <a:t>Generation 22</a:t>
            </a:r>
          </a:p>
        </p:txBody>
      </p:sp>
    </p:spTree>
  </p:cSld>
  <p:clrMapOvr>
    <a:masterClrMapping/>
  </p:clrMapOvr>
</p:sld>
</file>

<file path=ppt/slides/slide2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1410" name="Slide Number Placeholder 3">
            <a:extLst>
              <a:ext uri="{FF2B5EF4-FFF2-40B4-BE49-F238E27FC236}">
                <a16:creationId xmlns:a16="http://schemas.microsoft.com/office/drawing/2014/main" id="{1068417E-933A-F436-44FB-2C4A698D0549}"/>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9CC70176-8AE1-44E6-9FB2-54647F96C745}" type="slidenum">
              <a:rPr lang="en-US" altLang="en-US" sz="1400"/>
              <a:pPr>
                <a:spcBef>
                  <a:spcPct val="0"/>
                </a:spcBef>
                <a:buFontTx/>
                <a:buNone/>
              </a:pPr>
              <a:t>208</a:t>
            </a:fld>
            <a:endParaRPr lang="en-US" altLang="en-US" sz="1400"/>
          </a:p>
        </p:txBody>
      </p:sp>
      <p:sp>
        <p:nvSpPr>
          <p:cNvPr id="401411" name="Text Box 2">
            <a:extLst>
              <a:ext uri="{FF2B5EF4-FFF2-40B4-BE49-F238E27FC236}">
                <a16:creationId xmlns:a16="http://schemas.microsoft.com/office/drawing/2014/main" id="{1FFB90CE-4517-C761-5B0F-EEC4FBCDA909}"/>
              </a:ext>
            </a:extLst>
          </p:cNvPr>
          <p:cNvSpPr txBox="1">
            <a:spLocks noChangeArrowheads="1"/>
          </p:cNvSpPr>
          <p:nvPr/>
        </p:nvSpPr>
        <p:spPr bwMode="auto">
          <a:xfrm>
            <a:off x="214313" y="90488"/>
            <a:ext cx="8945562" cy="641350"/>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3600" b="1">
                <a:latin typeface="Arial" panose="020B0604020202020204" pitchFamily="34" charset="0"/>
              </a:rPr>
              <a:t>  The "Mighty Mini-Muscle" Phenotype</a:t>
            </a:r>
            <a:endParaRPr lang="en-US" altLang="en-US" sz="3600" b="1">
              <a:solidFill>
                <a:srgbClr val="FF0000"/>
              </a:solidFill>
              <a:latin typeface="Arial" panose="020B0604020202020204" pitchFamily="34" charset="0"/>
            </a:endParaRPr>
          </a:p>
        </p:txBody>
      </p:sp>
      <p:sp>
        <p:nvSpPr>
          <p:cNvPr id="401412" name="Text Box 3">
            <a:extLst>
              <a:ext uri="{FF2B5EF4-FFF2-40B4-BE49-F238E27FC236}">
                <a16:creationId xmlns:a16="http://schemas.microsoft.com/office/drawing/2014/main" id="{B641CF60-5B48-D764-1242-D91302CC35D0}"/>
              </a:ext>
            </a:extLst>
          </p:cNvPr>
          <p:cNvSpPr txBox="1">
            <a:spLocks noChangeArrowheads="1"/>
          </p:cNvSpPr>
          <p:nvPr/>
        </p:nvSpPr>
        <p:spPr bwMode="auto">
          <a:xfrm>
            <a:off x="280988" y="987425"/>
            <a:ext cx="8764587" cy="10366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b="1">
                <a:latin typeface="Arial" panose="020B0604020202020204" pitchFamily="34" charset="0"/>
              </a:rPr>
              <a:t>~50% Reduced Triceps Surae Muscle Mass</a:t>
            </a:r>
          </a:p>
          <a:p>
            <a:pPr>
              <a:spcBef>
                <a:spcPct val="0"/>
              </a:spcBef>
              <a:buFontTx/>
              <a:buNone/>
            </a:pPr>
            <a:r>
              <a:rPr lang="en-US" altLang="en-US" sz="3000">
                <a:latin typeface="Arial" panose="020B0604020202020204" pitchFamily="34" charset="0"/>
              </a:rPr>
              <a:t>  (gastrocnemius + soleus + plantaris)</a:t>
            </a:r>
          </a:p>
        </p:txBody>
      </p:sp>
      <p:sp>
        <p:nvSpPr>
          <p:cNvPr id="401413" name="Line 4">
            <a:extLst>
              <a:ext uri="{FF2B5EF4-FFF2-40B4-BE49-F238E27FC236}">
                <a16:creationId xmlns:a16="http://schemas.microsoft.com/office/drawing/2014/main" id="{03D64719-BDF6-9251-2461-BAD83228220E}"/>
              </a:ext>
            </a:extLst>
          </p:cNvPr>
          <p:cNvSpPr>
            <a:spLocks noChangeShapeType="1"/>
          </p:cNvSpPr>
          <p:nvPr/>
        </p:nvSpPr>
        <p:spPr bwMode="auto">
          <a:xfrm>
            <a:off x="228600" y="846138"/>
            <a:ext cx="8683625" cy="0"/>
          </a:xfrm>
          <a:prstGeom prst="line">
            <a:avLst/>
          </a:prstGeom>
          <a:noFill/>
          <a:ln w="50800">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pic>
        <p:nvPicPr>
          <p:cNvPr id="401414" name="Picture 5" descr="IMG_9376">
            <a:extLst>
              <a:ext uri="{FF2B5EF4-FFF2-40B4-BE49-F238E27FC236}">
                <a16:creationId xmlns:a16="http://schemas.microsoft.com/office/drawing/2014/main" id="{91DD2E07-F225-4A95-F652-A44A13A853E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l="28751"/>
          <a:stretch>
            <a:fillRect/>
          </a:stretch>
        </p:blipFill>
        <p:spPr bwMode="auto">
          <a:xfrm>
            <a:off x="2379663" y="2095500"/>
            <a:ext cx="4845050" cy="4367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01415" name="Text Box 6">
            <a:extLst>
              <a:ext uri="{FF2B5EF4-FFF2-40B4-BE49-F238E27FC236}">
                <a16:creationId xmlns:a16="http://schemas.microsoft.com/office/drawing/2014/main" id="{6B13F8DC-6416-461E-358A-CF5D8712C150}"/>
              </a:ext>
            </a:extLst>
          </p:cNvPr>
          <p:cNvSpPr txBox="1">
            <a:spLocks noChangeArrowheads="1"/>
          </p:cNvSpPr>
          <p:nvPr/>
        </p:nvSpPr>
        <p:spPr bwMode="auto">
          <a:xfrm>
            <a:off x="2119313" y="6005513"/>
            <a:ext cx="3214687" cy="660400"/>
          </a:xfrm>
          <a:prstGeom prst="rect">
            <a:avLst/>
          </a:prstGeom>
          <a:solidFill>
            <a:schemeClr val="bg1"/>
          </a:solidFill>
          <a:ln w="1905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50000"/>
              </a:spcBef>
              <a:buFontTx/>
              <a:buNone/>
            </a:pPr>
            <a:r>
              <a:rPr lang="en-US" altLang="en-US" sz="1800">
                <a:latin typeface="Arial" panose="020B0604020202020204" pitchFamily="34" charset="0"/>
              </a:rPr>
              <a:t>Body mass = 20.4 g,</a:t>
            </a:r>
            <a:br>
              <a:rPr lang="en-US" altLang="en-US" sz="1800">
                <a:latin typeface="Arial" panose="020B0604020202020204" pitchFamily="34" charset="0"/>
              </a:rPr>
            </a:br>
            <a:r>
              <a:rPr lang="en-US" altLang="en-US" sz="1800">
                <a:latin typeface="Arial" panose="020B0604020202020204" pitchFamily="34" charset="0"/>
              </a:rPr>
              <a:t>right triceps surae = 0.0545 g</a:t>
            </a:r>
          </a:p>
        </p:txBody>
      </p:sp>
      <p:sp>
        <p:nvSpPr>
          <p:cNvPr id="401416" name="Text Box 8">
            <a:extLst>
              <a:ext uri="{FF2B5EF4-FFF2-40B4-BE49-F238E27FC236}">
                <a16:creationId xmlns:a16="http://schemas.microsoft.com/office/drawing/2014/main" id="{AE07D8E0-E4C7-5F84-1EDE-4602BD963070}"/>
              </a:ext>
            </a:extLst>
          </p:cNvPr>
          <p:cNvSpPr txBox="1">
            <a:spLocks noChangeArrowheads="1"/>
          </p:cNvSpPr>
          <p:nvPr/>
        </p:nvSpPr>
        <p:spPr bwMode="auto">
          <a:xfrm>
            <a:off x="133350" y="2622550"/>
            <a:ext cx="2214563" cy="26543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US" altLang="en-US" sz="2800" b="1">
                <a:solidFill>
                  <a:srgbClr val="0000FF"/>
                </a:solidFill>
                <a:latin typeface="Arial" panose="020B0604020202020204" pitchFamily="34" charset="0"/>
              </a:rPr>
              <a:t>Greatly reduced Type IIb MHC and IIB muscle fibers</a:t>
            </a:r>
          </a:p>
        </p:txBody>
      </p:sp>
      <p:sp>
        <p:nvSpPr>
          <p:cNvPr id="401417" name="Line 9">
            <a:extLst>
              <a:ext uri="{FF2B5EF4-FFF2-40B4-BE49-F238E27FC236}">
                <a16:creationId xmlns:a16="http://schemas.microsoft.com/office/drawing/2014/main" id="{D47AC535-678D-555C-7AF1-7D0961FA32CB}"/>
              </a:ext>
            </a:extLst>
          </p:cNvPr>
          <p:cNvSpPr>
            <a:spLocks noChangeShapeType="1"/>
          </p:cNvSpPr>
          <p:nvPr/>
        </p:nvSpPr>
        <p:spPr bwMode="auto">
          <a:xfrm flipV="1">
            <a:off x="1784350" y="3403600"/>
            <a:ext cx="2424113" cy="385763"/>
          </a:xfrm>
          <a:prstGeom prst="line">
            <a:avLst/>
          </a:prstGeom>
          <a:noFill/>
          <a:ln w="57150">
            <a:solidFill>
              <a:srgbClr val="0000FF"/>
            </a:solidFill>
            <a:round/>
            <a:headEnd/>
            <a:tailEnd type="stealth"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01418" name="Rectangle 10">
            <a:extLst>
              <a:ext uri="{FF2B5EF4-FFF2-40B4-BE49-F238E27FC236}">
                <a16:creationId xmlns:a16="http://schemas.microsoft.com/office/drawing/2014/main" id="{ABBB2D3A-54AA-2487-371A-F4F6D30E5C99}"/>
              </a:ext>
            </a:extLst>
          </p:cNvPr>
          <p:cNvSpPr>
            <a:spLocks noChangeArrowheads="1"/>
          </p:cNvSpPr>
          <p:nvPr/>
        </p:nvSpPr>
        <p:spPr bwMode="auto">
          <a:xfrm>
            <a:off x="8686800" y="6508750"/>
            <a:ext cx="457200" cy="349250"/>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401419" name="Text Box 7">
            <a:extLst>
              <a:ext uri="{FF2B5EF4-FFF2-40B4-BE49-F238E27FC236}">
                <a16:creationId xmlns:a16="http://schemas.microsoft.com/office/drawing/2014/main" id="{CA101288-B223-57BC-BC9B-A6069F3B0C8B}"/>
              </a:ext>
            </a:extLst>
          </p:cNvPr>
          <p:cNvSpPr txBox="1">
            <a:spLocks noChangeArrowheads="1"/>
          </p:cNvSpPr>
          <p:nvPr/>
        </p:nvSpPr>
        <p:spPr bwMode="auto">
          <a:xfrm>
            <a:off x="5565775" y="6000750"/>
            <a:ext cx="3241675" cy="660400"/>
          </a:xfrm>
          <a:prstGeom prst="rect">
            <a:avLst/>
          </a:prstGeom>
          <a:solidFill>
            <a:schemeClr val="bg1"/>
          </a:solidFill>
          <a:ln w="1905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50000"/>
              </a:spcBef>
              <a:buFontTx/>
              <a:buNone/>
            </a:pPr>
            <a:r>
              <a:rPr lang="en-US" altLang="en-US" sz="1800">
                <a:latin typeface="Arial" panose="020B0604020202020204" pitchFamily="34" charset="0"/>
              </a:rPr>
              <a:t>Body mass = 26.1 g,</a:t>
            </a:r>
            <a:br>
              <a:rPr lang="en-US" altLang="en-US" sz="1800">
                <a:latin typeface="Arial" panose="020B0604020202020204" pitchFamily="34" charset="0"/>
              </a:rPr>
            </a:br>
            <a:r>
              <a:rPr lang="en-US" altLang="en-US" sz="1800">
                <a:latin typeface="Arial" panose="020B0604020202020204" pitchFamily="34" charset="0"/>
              </a:rPr>
              <a:t>right triceps surae = 0.1288 g</a:t>
            </a:r>
          </a:p>
        </p:txBody>
      </p:sp>
    </p:spTree>
  </p:cSld>
  <p:clrMapOvr>
    <a:masterClrMapping/>
  </p:clrMapOvr>
</p:sld>
</file>

<file path=ppt/slides/slide2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3458" name="Slide Number Placeholder 3">
            <a:extLst>
              <a:ext uri="{FF2B5EF4-FFF2-40B4-BE49-F238E27FC236}">
                <a16:creationId xmlns:a16="http://schemas.microsoft.com/office/drawing/2014/main" id="{CB6D4184-1BC0-4BA6-B164-02CAD52F4341}"/>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0B95E497-2E7E-40C0-A76A-716A10B46675}" type="slidenum">
              <a:rPr lang="en-US" altLang="en-US" sz="1400"/>
              <a:pPr>
                <a:spcBef>
                  <a:spcPct val="0"/>
                </a:spcBef>
                <a:buFontTx/>
                <a:buNone/>
              </a:pPr>
              <a:t>209</a:t>
            </a:fld>
            <a:endParaRPr lang="en-US" altLang="en-US" sz="1400"/>
          </a:p>
        </p:txBody>
      </p:sp>
      <p:pic>
        <p:nvPicPr>
          <p:cNvPr id="403459" name="Picture 2" descr="MUSCPAPR">
            <a:extLst>
              <a:ext uri="{FF2B5EF4-FFF2-40B4-BE49-F238E27FC236}">
                <a16:creationId xmlns:a16="http://schemas.microsoft.com/office/drawing/2014/main" id="{A3C2B9F1-AF3F-3E05-72D9-50EC10AD7EC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41300" y="0"/>
            <a:ext cx="8902700" cy="6677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03460" name="Text Box 3">
            <a:extLst>
              <a:ext uri="{FF2B5EF4-FFF2-40B4-BE49-F238E27FC236}">
                <a16:creationId xmlns:a16="http://schemas.microsoft.com/office/drawing/2014/main" id="{4A89C875-382F-AB08-E910-7440E86375E7}"/>
              </a:ext>
            </a:extLst>
          </p:cNvPr>
          <p:cNvSpPr txBox="1">
            <a:spLocks noChangeArrowheads="1"/>
          </p:cNvSpPr>
          <p:nvPr/>
        </p:nvSpPr>
        <p:spPr bwMode="auto">
          <a:xfrm>
            <a:off x="0" y="6477000"/>
            <a:ext cx="2590800" cy="457200"/>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endParaRPr lang="en-US" altLang="en-US" sz="2400"/>
          </a:p>
        </p:txBody>
      </p:sp>
      <p:sp>
        <p:nvSpPr>
          <p:cNvPr id="403461" name="Text Box 4">
            <a:extLst>
              <a:ext uri="{FF2B5EF4-FFF2-40B4-BE49-F238E27FC236}">
                <a16:creationId xmlns:a16="http://schemas.microsoft.com/office/drawing/2014/main" id="{74B50F10-370E-D74E-089B-54F2B5D44DE8}"/>
              </a:ext>
            </a:extLst>
          </p:cNvPr>
          <p:cNvSpPr txBox="1">
            <a:spLocks noChangeArrowheads="1"/>
          </p:cNvSpPr>
          <p:nvPr/>
        </p:nvSpPr>
        <p:spPr bwMode="auto">
          <a:xfrm>
            <a:off x="1397000" y="2165350"/>
            <a:ext cx="2514600" cy="22828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US" altLang="en-US" sz="2400" b="1">
                <a:solidFill>
                  <a:srgbClr val="FF0000"/>
                </a:solidFill>
                <a:latin typeface="Arial" panose="020B0604020202020204" pitchFamily="34" charset="0"/>
              </a:rPr>
              <a:t>5 lines have never shown the phenotype; allele frequency ~7% in starting population</a:t>
            </a:r>
          </a:p>
        </p:txBody>
      </p:sp>
      <p:sp>
        <p:nvSpPr>
          <p:cNvPr id="1922053" name="Text Box 5">
            <a:extLst>
              <a:ext uri="{FF2B5EF4-FFF2-40B4-BE49-F238E27FC236}">
                <a16:creationId xmlns:a16="http://schemas.microsoft.com/office/drawing/2014/main" id="{AB07C1FE-D7B9-F4BA-85EA-34277C3116BA}"/>
              </a:ext>
            </a:extLst>
          </p:cNvPr>
          <p:cNvSpPr txBox="1">
            <a:spLocks noChangeArrowheads="1"/>
          </p:cNvSpPr>
          <p:nvPr/>
        </p:nvSpPr>
        <p:spPr bwMode="auto">
          <a:xfrm>
            <a:off x="3822700" y="858838"/>
            <a:ext cx="4457700" cy="4086225"/>
          </a:xfrm>
          <a:prstGeom prst="rect">
            <a:avLst/>
          </a:prstGeom>
          <a:solidFill>
            <a:schemeClr val="bg1"/>
          </a:solidFill>
          <a:ln w="25400">
            <a:solidFill>
              <a:srgbClr val="0000FF"/>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rIns="4572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US" altLang="en-US" sz="2600" b="1">
                <a:solidFill>
                  <a:srgbClr val="0000FF"/>
                </a:solidFill>
                <a:latin typeface="Arial" panose="020B0604020202020204" pitchFamily="34" charset="0"/>
              </a:rPr>
              <a:t>Clearly favored by selection regime.</a:t>
            </a:r>
          </a:p>
          <a:p>
            <a:pPr>
              <a:spcBef>
                <a:spcPct val="50000"/>
              </a:spcBef>
              <a:buFontTx/>
              <a:buNone/>
            </a:pPr>
            <a:r>
              <a:rPr lang="en-US" altLang="en-US" sz="2600" b="1">
                <a:solidFill>
                  <a:srgbClr val="0000FF"/>
                </a:solidFill>
                <a:latin typeface="Arial" panose="020B0604020202020204" pitchFamily="34" charset="0"/>
              </a:rPr>
              <a:t>Fixed in Line 3</a:t>
            </a:r>
            <a:br>
              <a:rPr lang="en-US" altLang="en-US" sz="2600" b="1">
                <a:solidFill>
                  <a:srgbClr val="0000FF"/>
                </a:solidFill>
                <a:latin typeface="Arial" panose="020B0604020202020204" pitchFamily="34" charset="0"/>
              </a:rPr>
            </a:br>
            <a:r>
              <a:rPr lang="en-US" altLang="en-US" sz="2600" b="1">
                <a:solidFill>
                  <a:srgbClr val="0000FF"/>
                </a:solidFill>
                <a:latin typeface="Arial" panose="020B0604020202020204" pitchFamily="34" charset="0"/>
              </a:rPr>
              <a:t>by generation 36, still segregating in Line 6 at generation 75!</a:t>
            </a:r>
          </a:p>
          <a:p>
            <a:pPr>
              <a:spcBef>
                <a:spcPct val="50000"/>
              </a:spcBef>
              <a:buFontTx/>
              <a:buNone/>
            </a:pPr>
            <a:r>
              <a:rPr lang="en-US" altLang="en-US" sz="2600" b="1" i="1">
                <a:solidFill>
                  <a:srgbClr val="0000FF"/>
                </a:solidFill>
                <a:latin typeface="Arial" panose="020B0604020202020204" pitchFamily="34" charset="0"/>
              </a:rPr>
              <a:t>Strong effects of genetic background on phenotypic expression of this gene.</a:t>
            </a:r>
          </a:p>
        </p:txBody>
      </p:sp>
      <p:sp>
        <p:nvSpPr>
          <p:cNvPr id="403463" name="Text Box 6">
            <a:extLst>
              <a:ext uri="{FF2B5EF4-FFF2-40B4-BE49-F238E27FC236}">
                <a16:creationId xmlns:a16="http://schemas.microsoft.com/office/drawing/2014/main" id="{91A6ED84-4CD2-E9FE-AB90-0B32E3DA11CD}"/>
              </a:ext>
            </a:extLst>
          </p:cNvPr>
          <p:cNvSpPr txBox="1">
            <a:spLocks noChangeArrowheads="1"/>
          </p:cNvSpPr>
          <p:nvPr/>
        </p:nvSpPr>
        <p:spPr bwMode="auto">
          <a:xfrm>
            <a:off x="23813" y="6350"/>
            <a:ext cx="8945562" cy="641350"/>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3600" b="1">
                <a:latin typeface="Arial" panose="020B0604020202020204" pitchFamily="34" charset="0"/>
              </a:rPr>
              <a:t>   Frequency of Mini-Muscle Phenotype</a:t>
            </a:r>
            <a:endParaRPr lang="en-US" altLang="en-US" sz="3600" b="1">
              <a:solidFill>
                <a:srgbClr val="FF0000"/>
              </a:solidFill>
              <a:latin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92205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22053" grpId="0" animBg="1"/>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546" name="Slide Number Placeholder 3">
            <a:extLst>
              <a:ext uri="{FF2B5EF4-FFF2-40B4-BE49-F238E27FC236}">
                <a16:creationId xmlns:a16="http://schemas.microsoft.com/office/drawing/2014/main" id="{E1E2EE2B-F8F6-45FF-AA56-A7B327333FC7}"/>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2FD050D2-7C1A-4C0A-BFA9-E042095DFCD0}" type="slidenum">
              <a:rPr lang="en-US" altLang="en-US" sz="1400"/>
              <a:pPr>
                <a:spcBef>
                  <a:spcPct val="0"/>
                </a:spcBef>
                <a:buFontTx/>
                <a:buNone/>
              </a:pPr>
              <a:t>21</a:t>
            </a:fld>
            <a:endParaRPr lang="en-US" altLang="en-US" sz="1400" dirty="0"/>
          </a:p>
        </p:txBody>
      </p:sp>
      <p:pic>
        <p:nvPicPr>
          <p:cNvPr id="108547" name="Picture 2" descr="Treadmill_Chappell_2">
            <a:extLst>
              <a:ext uri="{FF2B5EF4-FFF2-40B4-BE49-F238E27FC236}">
                <a16:creationId xmlns:a16="http://schemas.microsoft.com/office/drawing/2014/main" id="{88508657-28C1-4891-E2F7-DD3ADBFD0DE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96838"/>
            <a:ext cx="9271000" cy="6954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31203" name="Text Box 3">
            <a:extLst>
              <a:ext uri="{FF2B5EF4-FFF2-40B4-BE49-F238E27FC236}">
                <a16:creationId xmlns:a16="http://schemas.microsoft.com/office/drawing/2014/main" id="{0690F231-2952-6A96-FF5D-AB7719D59616}"/>
              </a:ext>
            </a:extLst>
          </p:cNvPr>
          <p:cNvSpPr txBox="1">
            <a:spLocks noChangeArrowheads="1"/>
          </p:cNvSpPr>
          <p:nvPr/>
        </p:nvSpPr>
        <p:spPr bwMode="auto">
          <a:xfrm>
            <a:off x="55563" y="11113"/>
            <a:ext cx="9050337" cy="720725"/>
          </a:xfrm>
          <a:prstGeom prst="rect">
            <a:avLst/>
          </a:prstGeom>
          <a:solidFill>
            <a:srgbClr val="FF99CC"/>
          </a:solidFill>
          <a:ln w="25400">
            <a:solidFill>
              <a:srgbClr val="FF00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rIns="0"/>
          <a:lstStyle/>
          <a:p>
            <a:pPr>
              <a:lnSpc>
                <a:spcPct val="90000"/>
              </a:lnSpc>
              <a:defRPr/>
            </a:pPr>
            <a:r>
              <a:rPr lang="en-US" altLang="en-US" sz="4400" b="1" dirty="0">
                <a:solidFill>
                  <a:srgbClr val="FF0000"/>
                </a:solidFill>
                <a:effectLst>
                  <a:outerShdw blurRad="38100" dist="38100" dir="2700000" algn="tl">
                    <a:srgbClr val="000000"/>
                  </a:outerShdw>
                </a:effectLst>
                <a:latin typeface="Arial" panose="020B0604020202020204" pitchFamily="34" charset="0"/>
              </a:rPr>
              <a:t>Higher Maximal Aerobic Capacity</a:t>
            </a:r>
          </a:p>
        </p:txBody>
      </p:sp>
      <p:sp>
        <p:nvSpPr>
          <p:cNvPr id="1331204" name="Text Box 4">
            <a:extLst>
              <a:ext uri="{FF2B5EF4-FFF2-40B4-BE49-F238E27FC236}">
                <a16:creationId xmlns:a16="http://schemas.microsoft.com/office/drawing/2014/main" id="{782503BF-CB54-BF6A-5D20-6782C8E5A770}"/>
              </a:ext>
            </a:extLst>
          </p:cNvPr>
          <p:cNvSpPr txBox="1">
            <a:spLocks noChangeArrowheads="1"/>
          </p:cNvSpPr>
          <p:nvPr/>
        </p:nvSpPr>
        <p:spPr bwMode="auto">
          <a:xfrm>
            <a:off x="531813" y="5222875"/>
            <a:ext cx="8102600" cy="1501775"/>
          </a:xfrm>
          <a:prstGeom prst="rect">
            <a:avLst/>
          </a:prstGeom>
          <a:gradFill rotWithShape="1">
            <a:gsLst>
              <a:gs pos="0">
                <a:srgbClr val="FF99CC">
                  <a:gamma/>
                  <a:shade val="46275"/>
                  <a:invGamma/>
                </a:srgbClr>
              </a:gs>
              <a:gs pos="50000">
                <a:srgbClr val="FF99CC"/>
              </a:gs>
              <a:gs pos="100000">
                <a:srgbClr val="FF99CC">
                  <a:gamma/>
                  <a:shade val="46275"/>
                  <a:invGamma/>
                </a:srgbClr>
              </a:gs>
            </a:gsLst>
            <a:lin ang="5400000" scaled="1"/>
          </a:gradFill>
          <a:ln w="38100">
            <a:solidFill>
              <a:srgbClr val="FF00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rIns="0">
            <a:spAutoFit/>
          </a:bodyPr>
          <a:lstStyle/>
          <a:p>
            <a:pPr>
              <a:lnSpc>
                <a:spcPct val="90000"/>
              </a:lnSpc>
              <a:defRPr/>
            </a:pPr>
            <a:r>
              <a:rPr lang="en-US" altLang="en-US" sz="5000" b="1" dirty="0">
                <a:solidFill>
                  <a:srgbClr val="FF0000"/>
                </a:solidFill>
                <a:effectLst>
                  <a:outerShdw blurRad="38100" dist="38100" dir="2700000" algn="tl">
                    <a:srgbClr val="000000"/>
                  </a:outerShdw>
                </a:effectLst>
                <a:latin typeface="Arial" panose="020B0604020202020204" pitchFamily="34" charset="0"/>
              </a:rPr>
              <a:t>Single best indicator of cardiopulmonary function</a:t>
            </a:r>
          </a:p>
        </p:txBody>
      </p:sp>
    </p:spTree>
    <p:extLst>
      <p:ext uri="{BB962C8B-B14F-4D97-AF65-F5344CB8AC3E}">
        <p14:creationId xmlns:p14="http://schemas.microsoft.com/office/powerpoint/2010/main" val="3191382405"/>
      </p:ext>
    </p:extLst>
  </p:cSld>
  <p:clrMapOvr>
    <a:masterClrMapping/>
  </p:clrMapOvr>
</p:sld>
</file>

<file path=ppt/slides/slide2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5506" name="Slide Number Placeholder 3">
            <a:extLst>
              <a:ext uri="{FF2B5EF4-FFF2-40B4-BE49-F238E27FC236}">
                <a16:creationId xmlns:a16="http://schemas.microsoft.com/office/drawing/2014/main" id="{B375F54E-A6B1-3EA5-3871-8C600F799E9A}"/>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15F243CA-79E6-4E59-A580-A94F14E4CE00}" type="slidenum">
              <a:rPr lang="en-US" altLang="en-US" sz="1400"/>
              <a:pPr>
                <a:spcBef>
                  <a:spcPct val="0"/>
                </a:spcBef>
                <a:buFontTx/>
                <a:buNone/>
              </a:pPr>
              <a:t>210</a:t>
            </a:fld>
            <a:endParaRPr lang="en-US" altLang="en-US" sz="1400"/>
          </a:p>
        </p:txBody>
      </p:sp>
      <p:graphicFrame>
        <p:nvGraphicFramePr>
          <p:cNvPr id="405507" name="Object 2">
            <a:extLst>
              <a:ext uri="{FF2B5EF4-FFF2-40B4-BE49-F238E27FC236}">
                <a16:creationId xmlns:a16="http://schemas.microsoft.com/office/drawing/2014/main" id="{2E248343-E393-41C0-F711-93AFEA8F396D}"/>
              </a:ext>
            </a:extLst>
          </p:cNvPr>
          <p:cNvGraphicFramePr>
            <a:graphicFrameLocks/>
          </p:cNvGraphicFramePr>
          <p:nvPr/>
        </p:nvGraphicFramePr>
        <p:xfrm>
          <a:off x="0" y="381000"/>
          <a:ext cx="9140825" cy="6307138"/>
        </p:xfrm>
        <a:graphic>
          <a:graphicData uri="http://schemas.openxmlformats.org/presentationml/2006/ole">
            <mc:AlternateContent xmlns:mc="http://schemas.openxmlformats.org/markup-compatibility/2006">
              <mc:Choice xmlns:v="urn:schemas-microsoft-com:vml" Requires="v">
                <p:oleObj name="Chart" r:id="rId3" imgW="6562832" imgH="4791014" progId="MSGraph.Chart.8">
                  <p:embed followColorScheme="full"/>
                </p:oleObj>
              </mc:Choice>
              <mc:Fallback>
                <p:oleObj name="Chart" r:id="rId3" imgW="6562832" imgH="4791014" progId="MSGraph.Chart.8">
                  <p:embed followColorScheme="full"/>
                  <p:pic>
                    <p:nvPicPr>
                      <p:cNvPr id="0" name="Object 2"/>
                      <p:cNvPicPr>
                        <a:picLocks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0" y="381000"/>
                        <a:ext cx="9140825" cy="630713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405508" name="Text Box 3">
            <a:extLst>
              <a:ext uri="{FF2B5EF4-FFF2-40B4-BE49-F238E27FC236}">
                <a16:creationId xmlns:a16="http://schemas.microsoft.com/office/drawing/2014/main" id="{410976B6-C156-301D-AA89-AA33FBDC0FDA}"/>
              </a:ext>
            </a:extLst>
          </p:cNvPr>
          <p:cNvSpPr txBox="1">
            <a:spLocks noChangeArrowheads="1"/>
          </p:cNvSpPr>
          <p:nvPr/>
        </p:nvSpPr>
        <p:spPr bwMode="auto">
          <a:xfrm>
            <a:off x="558800" y="0"/>
            <a:ext cx="8229600" cy="5794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US" altLang="en-US" b="1">
                <a:latin typeface="Arial" panose="020B0604020202020204" pitchFamily="34" charset="0"/>
              </a:rPr>
              <a:t>Doubled Mass-Specific Aerobic Capacity</a:t>
            </a:r>
          </a:p>
        </p:txBody>
      </p:sp>
      <p:sp>
        <p:nvSpPr>
          <p:cNvPr id="405509" name="Text Box 4">
            <a:extLst>
              <a:ext uri="{FF2B5EF4-FFF2-40B4-BE49-F238E27FC236}">
                <a16:creationId xmlns:a16="http://schemas.microsoft.com/office/drawing/2014/main" id="{27C03A13-EDA0-60F7-D6EE-980969E25F0F}"/>
              </a:ext>
            </a:extLst>
          </p:cNvPr>
          <p:cNvSpPr txBox="1">
            <a:spLocks noChangeArrowheads="1"/>
          </p:cNvSpPr>
          <p:nvPr/>
        </p:nvSpPr>
        <p:spPr bwMode="auto">
          <a:xfrm>
            <a:off x="1214438" y="6005513"/>
            <a:ext cx="7910512" cy="396875"/>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nSpc>
                <a:spcPct val="80000"/>
              </a:lnSpc>
              <a:spcBef>
                <a:spcPct val="0"/>
              </a:spcBef>
              <a:buFontTx/>
              <a:buNone/>
            </a:pPr>
            <a:r>
              <a:rPr lang="en-US" altLang="en-US" sz="2000" b="1">
                <a:latin typeface="Arial" panose="020B0604020202020204" pitchFamily="34" charset="0"/>
              </a:rPr>
              <a:t>200        </a:t>
            </a:r>
            <a:r>
              <a:rPr lang="en-US" altLang="en-US" sz="1000" b="1">
                <a:latin typeface="Arial" panose="020B0604020202020204" pitchFamily="34" charset="0"/>
              </a:rPr>
              <a:t> </a:t>
            </a:r>
            <a:r>
              <a:rPr lang="en-US" altLang="en-US" sz="2000" b="1">
                <a:latin typeface="Arial" panose="020B0604020202020204" pitchFamily="34" charset="0"/>
              </a:rPr>
              <a:t>300        </a:t>
            </a:r>
            <a:r>
              <a:rPr lang="en-US" altLang="en-US" sz="1400" b="1">
                <a:latin typeface="Arial" panose="020B0604020202020204" pitchFamily="34" charset="0"/>
              </a:rPr>
              <a:t> </a:t>
            </a:r>
            <a:r>
              <a:rPr lang="en-US" altLang="en-US" sz="2000" b="1">
                <a:latin typeface="Arial" panose="020B0604020202020204" pitchFamily="34" charset="0"/>
              </a:rPr>
              <a:t>400        </a:t>
            </a:r>
            <a:r>
              <a:rPr lang="en-US" altLang="en-US" sz="800" b="1">
                <a:latin typeface="Arial" panose="020B0604020202020204" pitchFamily="34" charset="0"/>
              </a:rPr>
              <a:t> </a:t>
            </a:r>
            <a:r>
              <a:rPr lang="en-US" altLang="en-US" sz="2000" b="1">
                <a:latin typeface="Arial" panose="020B0604020202020204" pitchFamily="34" charset="0"/>
              </a:rPr>
              <a:t>500        </a:t>
            </a:r>
            <a:r>
              <a:rPr lang="en-US" altLang="en-US" sz="1200" b="1">
                <a:latin typeface="Arial" panose="020B0604020202020204" pitchFamily="34" charset="0"/>
              </a:rPr>
              <a:t> </a:t>
            </a:r>
            <a:r>
              <a:rPr lang="en-US" altLang="en-US" sz="2000" b="1">
                <a:latin typeface="Arial" panose="020B0604020202020204" pitchFamily="34" charset="0"/>
              </a:rPr>
              <a:t>600        </a:t>
            </a:r>
            <a:r>
              <a:rPr lang="en-US" altLang="en-US" sz="800" b="1">
                <a:latin typeface="Arial" panose="020B0604020202020204" pitchFamily="34" charset="0"/>
              </a:rPr>
              <a:t> </a:t>
            </a:r>
            <a:r>
              <a:rPr lang="en-US" altLang="en-US" sz="2000" b="1">
                <a:latin typeface="Arial" panose="020B0604020202020204" pitchFamily="34" charset="0"/>
              </a:rPr>
              <a:t>700        </a:t>
            </a:r>
            <a:r>
              <a:rPr lang="en-US" altLang="en-US" sz="1200" b="1">
                <a:latin typeface="Arial" panose="020B0604020202020204" pitchFamily="34" charset="0"/>
              </a:rPr>
              <a:t> </a:t>
            </a:r>
            <a:r>
              <a:rPr lang="en-US" altLang="en-US" sz="2000" b="1">
                <a:latin typeface="Arial" panose="020B0604020202020204" pitchFamily="34" charset="0"/>
              </a:rPr>
              <a:t>800        </a:t>
            </a:r>
            <a:r>
              <a:rPr lang="en-US" altLang="en-US" sz="1400" b="1">
                <a:latin typeface="Arial" panose="020B0604020202020204" pitchFamily="34" charset="0"/>
              </a:rPr>
              <a:t> </a:t>
            </a:r>
            <a:r>
              <a:rPr lang="en-US" altLang="en-US" sz="2000" b="1">
                <a:latin typeface="Arial" panose="020B0604020202020204" pitchFamily="34" charset="0"/>
              </a:rPr>
              <a:t>900</a:t>
            </a:r>
          </a:p>
          <a:p>
            <a:pPr>
              <a:lnSpc>
                <a:spcPct val="20000"/>
              </a:lnSpc>
              <a:spcBef>
                <a:spcPct val="0"/>
              </a:spcBef>
              <a:buFontTx/>
              <a:buNone/>
            </a:pPr>
            <a:endParaRPr lang="en-US" altLang="en-US" sz="2000" b="1">
              <a:latin typeface="Arial" panose="020B0604020202020204" pitchFamily="34" charset="0"/>
            </a:endParaRPr>
          </a:p>
        </p:txBody>
      </p:sp>
      <p:sp>
        <p:nvSpPr>
          <p:cNvPr id="405510" name="Text Box 5">
            <a:extLst>
              <a:ext uri="{FF2B5EF4-FFF2-40B4-BE49-F238E27FC236}">
                <a16:creationId xmlns:a16="http://schemas.microsoft.com/office/drawing/2014/main" id="{FA9FBDCA-9EDC-F406-DCED-5A64F17168F8}"/>
              </a:ext>
            </a:extLst>
          </p:cNvPr>
          <p:cNvSpPr txBox="1">
            <a:spLocks noChangeArrowheads="1"/>
          </p:cNvSpPr>
          <p:nvPr/>
        </p:nvSpPr>
        <p:spPr bwMode="auto">
          <a:xfrm>
            <a:off x="2895600" y="6343650"/>
            <a:ext cx="44958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US" altLang="en-US" sz="2400" b="1">
                <a:latin typeface="Arial" panose="020B0604020202020204" pitchFamily="34" charset="0"/>
              </a:rPr>
              <a:t>Hindlimb Muscle Mass (mg)</a:t>
            </a:r>
          </a:p>
        </p:txBody>
      </p:sp>
      <p:sp>
        <p:nvSpPr>
          <p:cNvPr id="405511" name="Text Box 6">
            <a:extLst>
              <a:ext uri="{FF2B5EF4-FFF2-40B4-BE49-F238E27FC236}">
                <a16:creationId xmlns:a16="http://schemas.microsoft.com/office/drawing/2014/main" id="{E6ACB8A5-7F39-88F8-2B45-B7CAD04A50F0}"/>
              </a:ext>
            </a:extLst>
          </p:cNvPr>
          <p:cNvSpPr txBox="1">
            <a:spLocks noChangeArrowheads="1"/>
          </p:cNvSpPr>
          <p:nvPr/>
        </p:nvSpPr>
        <p:spPr bwMode="auto">
          <a:xfrm rot="-5400000">
            <a:off x="-2375694" y="3107532"/>
            <a:ext cx="5567363" cy="565150"/>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US" altLang="en-US" sz="3100" b="1">
                <a:latin typeface="Arial" panose="020B0604020202020204" pitchFamily="34" charset="0"/>
              </a:rPr>
              <a:t>Cytochrome C Oxidase (U/g)</a:t>
            </a:r>
          </a:p>
        </p:txBody>
      </p:sp>
      <p:sp>
        <p:nvSpPr>
          <p:cNvPr id="405512" name="Text Box 7">
            <a:extLst>
              <a:ext uri="{FF2B5EF4-FFF2-40B4-BE49-F238E27FC236}">
                <a16:creationId xmlns:a16="http://schemas.microsoft.com/office/drawing/2014/main" id="{688651B3-2289-FA81-064E-39C8674E2689}"/>
              </a:ext>
            </a:extLst>
          </p:cNvPr>
          <p:cNvSpPr txBox="1">
            <a:spLocks noChangeArrowheads="1"/>
          </p:cNvSpPr>
          <p:nvPr/>
        </p:nvSpPr>
        <p:spPr bwMode="auto">
          <a:xfrm>
            <a:off x="6934200" y="914400"/>
            <a:ext cx="16002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US" altLang="en-US" sz="2400" b="1">
                <a:latin typeface="Arial" panose="020B0604020202020204" pitchFamily="34" charset="0"/>
              </a:rPr>
              <a:t>Gen. 14B</a:t>
            </a:r>
          </a:p>
        </p:txBody>
      </p:sp>
      <p:sp>
        <p:nvSpPr>
          <p:cNvPr id="405513" name="Text Box 8">
            <a:extLst>
              <a:ext uri="{FF2B5EF4-FFF2-40B4-BE49-F238E27FC236}">
                <a16:creationId xmlns:a16="http://schemas.microsoft.com/office/drawing/2014/main" id="{710A3BF6-13AD-6B33-0DDD-4EACDF42C280}"/>
              </a:ext>
            </a:extLst>
          </p:cNvPr>
          <p:cNvSpPr txBox="1">
            <a:spLocks noChangeArrowheads="1"/>
          </p:cNvSpPr>
          <p:nvPr/>
        </p:nvSpPr>
        <p:spPr bwMode="auto">
          <a:xfrm>
            <a:off x="0" y="6521450"/>
            <a:ext cx="2286000" cy="488950"/>
          </a:xfrm>
          <a:prstGeom prst="rect">
            <a:avLst/>
          </a:prstGeom>
          <a:noFill/>
          <a:ln w="1270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nSpc>
                <a:spcPct val="90000"/>
              </a:lnSpc>
              <a:spcBef>
                <a:spcPct val="0"/>
              </a:spcBef>
              <a:buFontTx/>
              <a:buNone/>
            </a:pPr>
            <a:r>
              <a:rPr lang="en-US" altLang="en-US" sz="1400">
                <a:latin typeface="Arial" panose="020B0604020202020204" pitchFamily="34" charset="0"/>
              </a:rPr>
              <a:t>Houle-Leroy et al. 2003</a:t>
            </a:r>
          </a:p>
        </p:txBody>
      </p:sp>
      <p:sp>
        <p:nvSpPr>
          <p:cNvPr id="405514" name="Text Box 9">
            <a:extLst>
              <a:ext uri="{FF2B5EF4-FFF2-40B4-BE49-F238E27FC236}">
                <a16:creationId xmlns:a16="http://schemas.microsoft.com/office/drawing/2014/main" id="{F7F40F0E-A6E8-A7C9-120C-FEA1E6E2D7AD}"/>
              </a:ext>
            </a:extLst>
          </p:cNvPr>
          <p:cNvSpPr txBox="1">
            <a:spLocks noChangeArrowheads="1"/>
          </p:cNvSpPr>
          <p:nvPr/>
        </p:nvSpPr>
        <p:spPr bwMode="auto">
          <a:xfrm>
            <a:off x="1676400" y="2286000"/>
            <a:ext cx="8382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US" altLang="en-US" sz="2400" b="1">
                <a:solidFill>
                  <a:srgbClr val="FF3300"/>
                </a:solidFill>
                <a:latin typeface="Arial" panose="020B0604020202020204" pitchFamily="34" charset="0"/>
              </a:rPr>
              <a:t>Mini</a:t>
            </a:r>
          </a:p>
        </p:txBody>
      </p:sp>
      <p:sp>
        <p:nvSpPr>
          <p:cNvPr id="405515" name="Text Box 10">
            <a:extLst>
              <a:ext uri="{FF2B5EF4-FFF2-40B4-BE49-F238E27FC236}">
                <a16:creationId xmlns:a16="http://schemas.microsoft.com/office/drawing/2014/main" id="{82B797CA-BEA0-9095-590D-86A72EDB2DA0}"/>
              </a:ext>
            </a:extLst>
          </p:cNvPr>
          <p:cNvSpPr txBox="1">
            <a:spLocks noChangeArrowheads="1"/>
          </p:cNvSpPr>
          <p:nvPr/>
        </p:nvSpPr>
        <p:spPr bwMode="auto">
          <a:xfrm>
            <a:off x="6248400" y="4800600"/>
            <a:ext cx="12954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US" altLang="en-US" sz="2400" b="1">
                <a:latin typeface="Arial" panose="020B0604020202020204" pitchFamily="34" charset="0"/>
              </a:rPr>
              <a:t>Normal</a:t>
            </a:r>
          </a:p>
        </p:txBody>
      </p:sp>
      <p:sp>
        <p:nvSpPr>
          <p:cNvPr id="405516" name="Text Box 11">
            <a:extLst>
              <a:ext uri="{FF2B5EF4-FFF2-40B4-BE49-F238E27FC236}">
                <a16:creationId xmlns:a16="http://schemas.microsoft.com/office/drawing/2014/main" id="{D1BB6C7C-89D3-53EC-9898-02CA44ED69E1}"/>
              </a:ext>
            </a:extLst>
          </p:cNvPr>
          <p:cNvSpPr txBox="1">
            <a:spLocks noChangeArrowheads="1"/>
          </p:cNvSpPr>
          <p:nvPr/>
        </p:nvSpPr>
        <p:spPr bwMode="auto">
          <a:xfrm>
            <a:off x="7239000" y="6264275"/>
            <a:ext cx="1676400" cy="5175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US" altLang="en-US" sz="1400">
                <a:latin typeface="Arial" panose="020B0604020202020204" pitchFamily="34" charset="0"/>
              </a:rPr>
              <a:t>(excluding the</a:t>
            </a:r>
            <a:br>
              <a:rPr lang="en-US" altLang="en-US" sz="1400">
                <a:latin typeface="Arial" panose="020B0604020202020204" pitchFamily="34" charset="0"/>
              </a:rPr>
            </a:br>
            <a:r>
              <a:rPr lang="en-US" altLang="en-US" sz="1400">
                <a:latin typeface="Arial" panose="020B0604020202020204" pitchFamily="34" charset="0"/>
              </a:rPr>
              <a:t>  triceps surae)</a:t>
            </a:r>
          </a:p>
        </p:txBody>
      </p:sp>
    </p:spTree>
  </p:cSld>
  <p:clrMapOvr>
    <a:masterClrMapping/>
  </p:clrMapOvr>
</p:sld>
</file>

<file path=ppt/slides/slide2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7554" name="Slide Number Placeholder 3">
            <a:extLst>
              <a:ext uri="{FF2B5EF4-FFF2-40B4-BE49-F238E27FC236}">
                <a16:creationId xmlns:a16="http://schemas.microsoft.com/office/drawing/2014/main" id="{C313FEC0-3606-C42E-1695-80C5179540D0}"/>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B885CEB7-75BB-4E75-BA80-EE103E4D8DE8}" type="slidenum">
              <a:rPr lang="en-US" altLang="en-US" sz="1400"/>
              <a:pPr>
                <a:spcBef>
                  <a:spcPct val="0"/>
                </a:spcBef>
                <a:buFontTx/>
                <a:buNone/>
              </a:pPr>
              <a:t>211</a:t>
            </a:fld>
            <a:endParaRPr lang="en-US" altLang="en-US" sz="1400"/>
          </a:p>
        </p:txBody>
      </p:sp>
      <p:sp>
        <p:nvSpPr>
          <p:cNvPr id="1932290" name="Text Box 2">
            <a:extLst>
              <a:ext uri="{FF2B5EF4-FFF2-40B4-BE49-F238E27FC236}">
                <a16:creationId xmlns:a16="http://schemas.microsoft.com/office/drawing/2014/main" id="{B8E303D3-5390-D2D9-B3E7-33D12B2ACC6E}"/>
              </a:ext>
            </a:extLst>
          </p:cNvPr>
          <p:cNvSpPr txBox="1">
            <a:spLocks noChangeArrowheads="1"/>
          </p:cNvSpPr>
          <p:nvPr/>
        </p:nvSpPr>
        <p:spPr bwMode="auto">
          <a:xfrm>
            <a:off x="444500" y="46038"/>
            <a:ext cx="8064500" cy="6143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nSpc>
                <a:spcPct val="95000"/>
              </a:lnSpc>
              <a:defRPr/>
            </a:pPr>
            <a:r>
              <a:rPr lang="en-US" altLang="en-US" sz="3600" b="1">
                <a:effectLst>
                  <a:outerShdw blurRad="38100" dist="38100" dir="2700000" algn="tl">
                    <a:srgbClr val="C0C0C0"/>
                  </a:outerShdw>
                </a:effectLst>
                <a:latin typeface="Arial" panose="020B0604020202020204" pitchFamily="34" charset="0"/>
              </a:rPr>
              <a:t>   "Mighty Mini-Muscle</a:t>
            </a:r>
            <a:r>
              <a:rPr lang="en-US" altLang="en-US" sz="3300" b="1">
                <a:effectLst>
                  <a:outerShdw blurRad="38100" dist="38100" dir="2700000" algn="tl">
                    <a:srgbClr val="C0C0C0"/>
                  </a:outerShdw>
                </a:effectLst>
                <a:latin typeface="Arial" panose="020B0604020202020204" pitchFamily="34" charset="0"/>
              </a:rPr>
              <a:t>" Phenotype:</a:t>
            </a:r>
            <a:endParaRPr lang="en-US" altLang="en-US" sz="3300">
              <a:effectLst>
                <a:outerShdw blurRad="38100" dist="38100" dir="2700000" algn="tl">
                  <a:srgbClr val="C0C0C0"/>
                </a:outerShdw>
              </a:effectLst>
              <a:latin typeface="Arial" panose="020B0604020202020204" pitchFamily="34" charset="0"/>
            </a:endParaRPr>
          </a:p>
        </p:txBody>
      </p:sp>
      <p:sp>
        <p:nvSpPr>
          <p:cNvPr id="1932291" name="Text Box 3">
            <a:extLst>
              <a:ext uri="{FF2B5EF4-FFF2-40B4-BE49-F238E27FC236}">
                <a16:creationId xmlns:a16="http://schemas.microsoft.com/office/drawing/2014/main" id="{1E4CC3CF-CB47-8832-72CD-A43C8D1DEDDD}"/>
              </a:ext>
            </a:extLst>
          </p:cNvPr>
          <p:cNvSpPr txBox="1">
            <a:spLocks noChangeArrowheads="1"/>
          </p:cNvSpPr>
          <p:nvPr/>
        </p:nvSpPr>
        <p:spPr bwMode="auto">
          <a:xfrm>
            <a:off x="228600" y="679450"/>
            <a:ext cx="8763000" cy="55260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nSpc>
                <a:spcPct val="95000"/>
              </a:lnSpc>
              <a:spcAft>
                <a:spcPct val="10000"/>
              </a:spcAft>
              <a:defRPr/>
            </a:pPr>
            <a:r>
              <a:rPr lang="en-US" altLang="en-US" sz="2800" b="1">
                <a:solidFill>
                  <a:srgbClr val="0000FF"/>
                </a:solidFill>
                <a:latin typeface="Arial" panose="020B0604020202020204" pitchFamily="34" charset="0"/>
              </a:rPr>
              <a:t>Reduced Type IIb MHC and IIB muscle fibers</a:t>
            </a:r>
            <a:endParaRPr lang="en-US" altLang="en-US" sz="2800">
              <a:solidFill>
                <a:srgbClr val="0000FF"/>
              </a:solidFill>
              <a:latin typeface="Arial" panose="020B0604020202020204" pitchFamily="34" charset="0"/>
            </a:endParaRPr>
          </a:p>
          <a:p>
            <a:pPr>
              <a:lnSpc>
                <a:spcPct val="95000"/>
              </a:lnSpc>
              <a:spcAft>
                <a:spcPct val="10000"/>
              </a:spcAft>
              <a:defRPr/>
            </a:pPr>
            <a:r>
              <a:rPr lang="en-US" altLang="en-US" sz="2800" b="1">
                <a:solidFill>
                  <a:srgbClr val="0000FF"/>
                </a:solidFill>
                <a:latin typeface="Arial" panose="020B0604020202020204" pitchFamily="34" charset="0"/>
              </a:rPr>
              <a:t>Increased capillarity</a:t>
            </a:r>
          </a:p>
          <a:p>
            <a:pPr>
              <a:lnSpc>
                <a:spcPct val="95000"/>
              </a:lnSpc>
              <a:spcAft>
                <a:spcPct val="10000"/>
              </a:spcAft>
              <a:defRPr/>
            </a:pPr>
            <a:r>
              <a:rPr lang="en-US" altLang="en-US" sz="2800" b="1">
                <a:solidFill>
                  <a:srgbClr val="0000FF"/>
                </a:solidFill>
                <a:latin typeface="Arial" panose="020B0604020202020204" pitchFamily="34" charset="0"/>
              </a:rPr>
              <a:t>Increased fatigue resistance</a:t>
            </a:r>
          </a:p>
          <a:p>
            <a:pPr>
              <a:lnSpc>
                <a:spcPct val="95000"/>
              </a:lnSpc>
              <a:spcAft>
                <a:spcPct val="10000"/>
              </a:spcAft>
              <a:defRPr/>
            </a:pPr>
            <a:r>
              <a:rPr lang="en-US" altLang="en-US" sz="2800" b="1">
                <a:solidFill>
                  <a:srgbClr val="0000FF"/>
                </a:solidFill>
                <a:latin typeface="Arial" panose="020B0604020202020204" pitchFamily="34" charset="0"/>
              </a:rPr>
              <a:t>Reduced force per C-S area, slower twitches</a:t>
            </a:r>
            <a:endParaRPr lang="en-US" altLang="en-US" sz="2800">
              <a:solidFill>
                <a:srgbClr val="0000FF"/>
              </a:solidFill>
              <a:latin typeface="Arial" panose="020B0604020202020204" pitchFamily="34" charset="0"/>
            </a:endParaRPr>
          </a:p>
          <a:p>
            <a:pPr>
              <a:lnSpc>
                <a:spcPct val="95000"/>
              </a:lnSpc>
              <a:spcAft>
                <a:spcPct val="10000"/>
              </a:spcAft>
              <a:defRPr/>
            </a:pPr>
            <a:r>
              <a:rPr lang="en-US" altLang="en-US" sz="2800" b="1">
                <a:solidFill>
                  <a:srgbClr val="0000FF"/>
                </a:solidFill>
                <a:latin typeface="Arial" panose="020B0604020202020204" pitchFamily="34" charset="0"/>
              </a:rPr>
              <a:t>Elevated [HSP 72] (inducible) expression</a:t>
            </a:r>
            <a:endParaRPr lang="en-US" altLang="en-US" sz="2800">
              <a:solidFill>
                <a:srgbClr val="0000FF"/>
              </a:solidFill>
              <a:latin typeface="Arial" panose="020B0604020202020204" pitchFamily="34" charset="0"/>
            </a:endParaRPr>
          </a:p>
          <a:p>
            <a:pPr>
              <a:lnSpc>
                <a:spcPct val="95000"/>
              </a:lnSpc>
              <a:spcAft>
                <a:spcPct val="10000"/>
              </a:spcAft>
              <a:defRPr/>
            </a:pPr>
            <a:r>
              <a:rPr lang="en-US" altLang="en-US" sz="2800" b="1">
                <a:solidFill>
                  <a:srgbClr val="0000FF"/>
                </a:solidFill>
                <a:latin typeface="Arial" panose="020B0604020202020204" pitchFamily="34" charset="0"/>
              </a:rPr>
              <a:t>Elevated [glycogen] and [myoglobin]</a:t>
            </a:r>
          </a:p>
          <a:p>
            <a:pPr>
              <a:lnSpc>
                <a:spcPct val="95000"/>
              </a:lnSpc>
              <a:spcBef>
                <a:spcPct val="20000"/>
              </a:spcBef>
              <a:spcAft>
                <a:spcPct val="10000"/>
              </a:spcAft>
              <a:defRPr/>
            </a:pPr>
            <a:r>
              <a:rPr lang="en-US" altLang="en-US" sz="2800" b="1">
                <a:solidFill>
                  <a:srgbClr val="FF0000"/>
                </a:solidFill>
                <a:effectLst>
                  <a:outerShdw blurRad="38100" dist="38100" dir="2700000" algn="tl">
                    <a:srgbClr val="C0C0C0"/>
                  </a:outerShdw>
                </a:effectLst>
                <a:latin typeface="Arial" panose="020B0604020202020204" pitchFamily="34" charset="0"/>
              </a:rPr>
              <a:t>Other Pleiotropic Effects:</a:t>
            </a:r>
            <a:r>
              <a:rPr lang="en-US" altLang="en-US" sz="2800" b="1">
                <a:solidFill>
                  <a:srgbClr val="FF0000"/>
                </a:solidFill>
                <a:latin typeface="Arial" panose="020B0604020202020204" pitchFamily="34" charset="0"/>
              </a:rPr>
              <a:t>  </a:t>
            </a:r>
          </a:p>
          <a:p>
            <a:pPr>
              <a:lnSpc>
                <a:spcPct val="95000"/>
              </a:lnSpc>
              <a:spcAft>
                <a:spcPct val="10000"/>
              </a:spcAft>
              <a:defRPr/>
            </a:pPr>
            <a:r>
              <a:rPr lang="en-US" altLang="en-US" sz="2800" b="1">
                <a:solidFill>
                  <a:srgbClr val="FF0000"/>
                </a:solidFill>
                <a:latin typeface="Arial" panose="020B0604020202020204" pitchFamily="34" charset="0"/>
              </a:rPr>
              <a:t>   Longer and thinner hindlimb bones</a:t>
            </a:r>
          </a:p>
          <a:p>
            <a:pPr>
              <a:lnSpc>
                <a:spcPct val="95000"/>
              </a:lnSpc>
              <a:spcAft>
                <a:spcPct val="10000"/>
              </a:spcAft>
              <a:defRPr/>
            </a:pPr>
            <a:r>
              <a:rPr lang="en-US" altLang="en-US" sz="2800" b="1">
                <a:solidFill>
                  <a:srgbClr val="FF0000"/>
                </a:solidFill>
                <a:latin typeface="Arial" panose="020B0604020202020204" pitchFamily="34" charset="0"/>
              </a:rPr>
              <a:t>   Larger soleus muscle, heart, liver, kidney</a:t>
            </a:r>
          </a:p>
          <a:p>
            <a:pPr>
              <a:lnSpc>
                <a:spcPct val="95000"/>
              </a:lnSpc>
              <a:spcAft>
                <a:spcPct val="10000"/>
              </a:spcAft>
              <a:defRPr/>
            </a:pPr>
            <a:r>
              <a:rPr lang="en-US" altLang="en-US" sz="2800" b="1">
                <a:solidFill>
                  <a:srgbClr val="FF0000"/>
                </a:solidFill>
                <a:latin typeface="Arial" panose="020B0604020202020204" pitchFamily="34" charset="0"/>
              </a:rPr>
              <a:t>   Higher BMR &amp; VO</a:t>
            </a:r>
            <a:r>
              <a:rPr lang="en-US" altLang="en-US" sz="3200" b="1" baseline="-20000">
                <a:solidFill>
                  <a:srgbClr val="FF0000"/>
                </a:solidFill>
                <a:latin typeface="Arial" panose="020B0604020202020204" pitchFamily="34" charset="0"/>
              </a:rPr>
              <a:t>2</a:t>
            </a:r>
            <a:r>
              <a:rPr lang="en-US" altLang="en-US" sz="2800" b="1">
                <a:solidFill>
                  <a:srgbClr val="FF0000"/>
                </a:solidFill>
                <a:latin typeface="Arial" panose="020B0604020202020204" pitchFamily="34" charset="0"/>
              </a:rPr>
              <a:t>max </a:t>
            </a:r>
            <a:r>
              <a:rPr lang="en-US" altLang="en-US" sz="2800" b="1" i="1">
                <a:solidFill>
                  <a:srgbClr val="FF0000"/>
                </a:solidFill>
                <a:latin typeface="Arial" panose="020B0604020202020204" pitchFamily="34" charset="0"/>
              </a:rPr>
              <a:t>(especially in hypoxia)</a:t>
            </a:r>
          </a:p>
          <a:p>
            <a:pPr>
              <a:lnSpc>
                <a:spcPct val="95000"/>
              </a:lnSpc>
              <a:spcAft>
                <a:spcPct val="10000"/>
              </a:spcAft>
              <a:defRPr/>
            </a:pPr>
            <a:r>
              <a:rPr lang="en-US" altLang="en-US" sz="2800" b="1">
                <a:solidFill>
                  <a:srgbClr val="FF0000"/>
                </a:solidFill>
                <a:latin typeface="Arial" panose="020B0604020202020204" pitchFamily="34" charset="0"/>
              </a:rPr>
              <a:t>   Higher wheel-running speeds</a:t>
            </a:r>
          </a:p>
          <a:p>
            <a:pPr>
              <a:lnSpc>
                <a:spcPct val="95000"/>
              </a:lnSpc>
              <a:spcAft>
                <a:spcPct val="10000"/>
              </a:spcAft>
              <a:defRPr/>
            </a:pPr>
            <a:r>
              <a:rPr lang="en-US" altLang="en-US" sz="2800" b="1">
                <a:solidFill>
                  <a:srgbClr val="FF0000"/>
                </a:solidFill>
                <a:latin typeface="Arial" panose="020B0604020202020204" pitchFamily="34" charset="0"/>
              </a:rPr>
              <a:t>   Reduced maximal sprint running speed</a:t>
            </a:r>
          </a:p>
        </p:txBody>
      </p:sp>
      <p:sp>
        <p:nvSpPr>
          <p:cNvPr id="1932292" name="Rectangle 4">
            <a:extLst>
              <a:ext uri="{FF2B5EF4-FFF2-40B4-BE49-F238E27FC236}">
                <a16:creationId xmlns:a16="http://schemas.microsoft.com/office/drawing/2014/main" id="{C75F28CB-775A-83BB-026B-594174EDD6FA}"/>
              </a:ext>
            </a:extLst>
          </p:cNvPr>
          <p:cNvSpPr>
            <a:spLocks noChangeArrowheads="1"/>
          </p:cNvSpPr>
          <p:nvPr/>
        </p:nvSpPr>
        <p:spPr bwMode="auto">
          <a:xfrm>
            <a:off x="533400" y="5751513"/>
            <a:ext cx="6858000" cy="457200"/>
          </a:xfrm>
          <a:prstGeom prst="rect">
            <a:avLst/>
          </a:prstGeom>
          <a:noFill/>
          <a:ln w="2857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1932293" name="Text Box 5">
            <a:extLst>
              <a:ext uri="{FF2B5EF4-FFF2-40B4-BE49-F238E27FC236}">
                <a16:creationId xmlns:a16="http://schemas.microsoft.com/office/drawing/2014/main" id="{EB0A5B4A-D47F-83F7-5532-D5EE30C8ACDA}"/>
              </a:ext>
            </a:extLst>
          </p:cNvPr>
          <p:cNvSpPr txBox="1">
            <a:spLocks noChangeArrowheads="1"/>
          </p:cNvSpPr>
          <p:nvPr/>
        </p:nvSpPr>
        <p:spPr bwMode="auto">
          <a:xfrm>
            <a:off x="7391400" y="5538788"/>
            <a:ext cx="1828800" cy="8223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US" altLang="en-US" sz="2400" b="1">
                <a:latin typeface="Arial" panose="020B0604020202020204" pitchFamily="34" charset="0"/>
              </a:rPr>
              <a:t>        a</a:t>
            </a:r>
            <a:br>
              <a:rPr lang="en-US" altLang="en-US" sz="2400" b="1">
                <a:latin typeface="Arial" panose="020B0604020202020204" pitchFamily="34" charset="0"/>
              </a:rPr>
            </a:br>
            <a:r>
              <a:rPr lang="en-US" altLang="en-US" sz="2400" b="1">
                <a:latin typeface="Arial" panose="020B0604020202020204" pitchFamily="34" charset="0"/>
              </a:rPr>
              <a:t>"trade-of</a:t>
            </a:r>
            <a:r>
              <a:rPr lang="en-US" altLang="en-US" sz="800" b="1">
                <a:latin typeface="Arial" panose="020B0604020202020204" pitchFamily="34" charset="0"/>
              </a:rPr>
              <a:t> </a:t>
            </a:r>
            <a:r>
              <a:rPr lang="en-US" altLang="en-US" sz="2400" b="1">
                <a:latin typeface="Arial" panose="020B0604020202020204" pitchFamily="34" charset="0"/>
              </a:rPr>
              <a:t>f"</a:t>
            </a:r>
          </a:p>
        </p:txBody>
      </p:sp>
      <p:sp>
        <p:nvSpPr>
          <p:cNvPr id="407559" name="Oval 6">
            <a:extLst>
              <a:ext uri="{FF2B5EF4-FFF2-40B4-BE49-F238E27FC236}">
                <a16:creationId xmlns:a16="http://schemas.microsoft.com/office/drawing/2014/main" id="{D04BC493-44A4-81C6-9F92-5D4281BC6C9A}"/>
              </a:ext>
            </a:extLst>
          </p:cNvPr>
          <p:cNvSpPr>
            <a:spLocks noChangeArrowheads="1"/>
          </p:cNvSpPr>
          <p:nvPr/>
        </p:nvSpPr>
        <p:spPr bwMode="auto">
          <a:xfrm>
            <a:off x="3198813" y="4852988"/>
            <a:ext cx="63500" cy="63500"/>
          </a:xfrm>
          <a:prstGeom prst="ellipse">
            <a:avLst/>
          </a:prstGeom>
          <a:solidFill>
            <a:srgbClr val="FF0000"/>
          </a:solidFill>
          <a:ln w="9525">
            <a:solidFill>
              <a:srgbClr val="FF00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Tree>
  </p:cSld>
  <p:clrMapOvr>
    <a:masterClrMapping/>
  </p:clrMapOvr>
  <p:transition>
    <p:wipe dir="d"/>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932293"/>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193229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32293" grpId="0"/>
    </p:bldLst>
  </p:timing>
</p:sld>
</file>

<file path=ppt/slides/slide2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602" name="Slide Number Placeholder 3">
            <a:extLst>
              <a:ext uri="{FF2B5EF4-FFF2-40B4-BE49-F238E27FC236}">
                <a16:creationId xmlns:a16="http://schemas.microsoft.com/office/drawing/2014/main" id="{4AE40E6B-BB70-192C-AA54-189D503162B1}"/>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32C3ACCE-C7AC-4622-AAFB-F5005C39DC23}" type="slidenum">
              <a:rPr lang="en-US" altLang="en-US" sz="1400"/>
              <a:pPr>
                <a:spcBef>
                  <a:spcPct val="0"/>
                </a:spcBef>
                <a:buFontTx/>
                <a:buNone/>
              </a:pPr>
              <a:t>212</a:t>
            </a:fld>
            <a:endParaRPr lang="en-US" altLang="en-US" sz="1400"/>
          </a:p>
        </p:txBody>
      </p:sp>
      <p:pic>
        <p:nvPicPr>
          <p:cNvPr id="409603" name="Picture 2" descr="peace">
            <a:extLst>
              <a:ext uri="{FF2B5EF4-FFF2-40B4-BE49-F238E27FC236}">
                <a16:creationId xmlns:a16="http://schemas.microsoft.com/office/drawing/2014/main" id="{74E797D1-C002-4178-C4EE-89B63FCE713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248400" y="4038600"/>
            <a:ext cx="2590800" cy="2590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09604" name="Text Box 3">
            <a:extLst>
              <a:ext uri="{FF2B5EF4-FFF2-40B4-BE49-F238E27FC236}">
                <a16:creationId xmlns:a16="http://schemas.microsoft.com/office/drawing/2014/main" id="{4F371056-E8DC-A81D-2407-B52EC07E236F}"/>
              </a:ext>
            </a:extLst>
          </p:cNvPr>
          <p:cNvSpPr txBox="1">
            <a:spLocks noChangeArrowheads="1"/>
          </p:cNvSpPr>
          <p:nvPr/>
        </p:nvSpPr>
        <p:spPr bwMode="auto">
          <a:xfrm>
            <a:off x="304800" y="228600"/>
            <a:ext cx="8763000" cy="28781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nSpc>
                <a:spcPct val="90000"/>
              </a:lnSpc>
              <a:spcBef>
                <a:spcPct val="0"/>
              </a:spcBef>
              <a:buFontTx/>
              <a:buNone/>
            </a:pPr>
            <a:r>
              <a:rPr lang="en-US" altLang="en-US" sz="3800" b="1">
                <a:solidFill>
                  <a:srgbClr val="FF0000"/>
                </a:solidFill>
                <a:latin typeface="Arial" panose="020B0604020202020204" pitchFamily="34" charset="0"/>
              </a:rPr>
              <a:t>The t</a:t>
            </a:r>
            <a:r>
              <a:rPr lang="en-US" altLang="en-US" sz="400" b="1">
                <a:solidFill>
                  <a:srgbClr val="FF0000"/>
                </a:solidFill>
                <a:latin typeface="Arial" panose="020B0604020202020204" pitchFamily="34" charset="0"/>
              </a:rPr>
              <a:t> </a:t>
            </a:r>
            <a:r>
              <a:rPr lang="en-US" altLang="en-US" sz="3800" b="1">
                <a:solidFill>
                  <a:srgbClr val="FF0000"/>
                </a:solidFill>
                <a:latin typeface="Arial" panose="020B0604020202020204" pitchFamily="34" charset="0"/>
              </a:rPr>
              <a:t>wo lines with mini-muscles do </a:t>
            </a:r>
            <a:r>
              <a:rPr lang="en-US" altLang="en-US" sz="3800" b="1" u="sng">
                <a:solidFill>
                  <a:srgbClr val="FF0000"/>
                </a:solidFill>
                <a:latin typeface="Arial" panose="020B0604020202020204" pitchFamily="34" charset="0"/>
              </a:rPr>
              <a:t>not</a:t>
            </a:r>
            <a:r>
              <a:rPr lang="en-US" altLang="en-US" sz="3800" b="1">
                <a:solidFill>
                  <a:srgbClr val="FF0000"/>
                </a:solidFill>
                <a:latin typeface="Arial" panose="020B0604020202020204" pitchFamily="34" charset="0"/>
              </a:rPr>
              <a:t> run more total revolutions as compared with the other t</a:t>
            </a:r>
            <a:r>
              <a:rPr lang="en-US" altLang="en-US" sz="400" b="1">
                <a:solidFill>
                  <a:srgbClr val="FF0000"/>
                </a:solidFill>
                <a:latin typeface="Arial" panose="020B0604020202020204" pitchFamily="34" charset="0"/>
              </a:rPr>
              <a:t> </a:t>
            </a:r>
            <a:r>
              <a:rPr lang="en-US" altLang="en-US" sz="3800" b="1">
                <a:solidFill>
                  <a:srgbClr val="FF0000"/>
                </a:solidFill>
                <a:latin typeface="Arial" panose="020B0604020202020204" pitchFamily="34" charset="0"/>
              </a:rPr>
              <a:t>wo lines.</a:t>
            </a:r>
          </a:p>
          <a:p>
            <a:pPr>
              <a:lnSpc>
                <a:spcPct val="90000"/>
              </a:lnSpc>
              <a:spcBef>
                <a:spcPct val="30000"/>
              </a:spcBef>
              <a:buFontTx/>
              <a:buNone/>
            </a:pPr>
            <a:r>
              <a:rPr lang="en-US" altLang="en-US" sz="3800" b="1">
                <a:solidFill>
                  <a:srgbClr val="0000FF"/>
                </a:solidFill>
                <a:latin typeface="Arial" panose="020B0604020202020204" pitchFamily="34" charset="0"/>
              </a:rPr>
              <a:t>So this is an alternate "solution,"</a:t>
            </a:r>
            <a:br>
              <a:rPr lang="en-US" altLang="en-US" sz="3800" b="1">
                <a:solidFill>
                  <a:srgbClr val="0000FF"/>
                </a:solidFill>
                <a:latin typeface="Arial" panose="020B0604020202020204" pitchFamily="34" charset="0"/>
              </a:rPr>
            </a:br>
            <a:r>
              <a:rPr lang="en-US" altLang="en-US" sz="3800" b="1">
                <a:solidFill>
                  <a:srgbClr val="0000FF"/>
                </a:solidFill>
                <a:latin typeface="Arial" panose="020B0604020202020204" pitchFamily="34" charset="0"/>
              </a:rPr>
              <a:t>but apparently not a better one.</a:t>
            </a:r>
          </a:p>
        </p:txBody>
      </p:sp>
      <p:pic>
        <p:nvPicPr>
          <p:cNvPr id="409605" name="Picture 4" descr="dollar_bill_face_side_30">
            <a:extLst>
              <a:ext uri="{FF2B5EF4-FFF2-40B4-BE49-F238E27FC236}">
                <a16:creationId xmlns:a16="http://schemas.microsoft.com/office/drawing/2014/main" id="{DBC7FDAC-790E-D04E-76CA-80370A6E1132}"/>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905000" y="3363913"/>
            <a:ext cx="5029200" cy="2133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09606" name="Picture 5" descr="DollarUSNew">
            <a:extLst>
              <a:ext uri="{FF2B5EF4-FFF2-40B4-BE49-F238E27FC236}">
                <a16:creationId xmlns:a16="http://schemas.microsoft.com/office/drawing/2014/main" id="{83D6C0A5-C3DC-3B55-C42B-E3B46F24F2CA}"/>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61950" y="4035425"/>
            <a:ext cx="2609850" cy="2593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09607" name="Text Box 6">
            <a:extLst>
              <a:ext uri="{FF2B5EF4-FFF2-40B4-BE49-F238E27FC236}">
                <a16:creationId xmlns:a16="http://schemas.microsoft.com/office/drawing/2014/main" id="{C9B4C46B-8A24-EF57-46DE-F0AC7A879941}"/>
              </a:ext>
            </a:extLst>
          </p:cNvPr>
          <p:cNvSpPr txBox="1">
            <a:spLocks noChangeArrowheads="1"/>
          </p:cNvSpPr>
          <p:nvPr/>
        </p:nvSpPr>
        <p:spPr bwMode="auto">
          <a:xfrm>
            <a:off x="2971800" y="5486400"/>
            <a:ext cx="3276600" cy="9683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lnSpc>
                <a:spcPct val="90000"/>
              </a:lnSpc>
              <a:spcBef>
                <a:spcPct val="0"/>
              </a:spcBef>
              <a:buFontTx/>
              <a:buNone/>
            </a:pPr>
            <a:r>
              <a:rPr lang="en-US" altLang="en-US" b="1">
                <a:solidFill>
                  <a:srgbClr val="008000"/>
                </a:solidFill>
              </a:rPr>
              <a:t>Three alternate U.S. dollars</a:t>
            </a:r>
          </a:p>
        </p:txBody>
      </p:sp>
    </p:spTree>
  </p:cSld>
  <p:clrMapOvr>
    <a:masterClrMapping/>
  </p:clrMapOvr>
  <p:transition>
    <p:wipe dir="d"/>
  </p:transition>
</p:sld>
</file>

<file path=ppt/slides/slide2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1650" name="Slide Number Placeholder 3">
            <a:extLst>
              <a:ext uri="{FF2B5EF4-FFF2-40B4-BE49-F238E27FC236}">
                <a16:creationId xmlns:a16="http://schemas.microsoft.com/office/drawing/2014/main" id="{6F142623-AF66-F7CF-1F84-140CCE104A7B}"/>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F6AB1F8A-77F1-4902-A7A8-9CFE1D6E6BF8}" type="slidenum">
              <a:rPr lang="en-US" altLang="en-US" sz="1400"/>
              <a:pPr>
                <a:spcBef>
                  <a:spcPct val="0"/>
                </a:spcBef>
                <a:buFontTx/>
                <a:buNone/>
              </a:pPr>
              <a:t>213</a:t>
            </a:fld>
            <a:endParaRPr lang="en-US" altLang="en-US" sz="1400"/>
          </a:p>
        </p:txBody>
      </p:sp>
      <p:sp>
        <p:nvSpPr>
          <p:cNvPr id="2112516" name="Text Box 4">
            <a:extLst>
              <a:ext uri="{FF2B5EF4-FFF2-40B4-BE49-F238E27FC236}">
                <a16:creationId xmlns:a16="http://schemas.microsoft.com/office/drawing/2014/main" id="{70103658-A013-FB89-FB03-EFC69768BE10}"/>
              </a:ext>
            </a:extLst>
          </p:cNvPr>
          <p:cNvSpPr txBox="1">
            <a:spLocks noChangeArrowheads="1"/>
          </p:cNvSpPr>
          <p:nvPr/>
        </p:nvSpPr>
        <p:spPr bwMode="auto">
          <a:xfrm>
            <a:off x="79375" y="55563"/>
            <a:ext cx="9144000" cy="5984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nSpc>
                <a:spcPct val="95000"/>
              </a:lnSpc>
              <a:defRPr/>
            </a:pPr>
            <a:r>
              <a:rPr lang="en-US" altLang="en-US" sz="3500" b="1">
                <a:effectLst>
                  <a:outerShdw blurRad="38100" dist="38100" dir="2700000" algn="tl">
                    <a:srgbClr val="C0C0C0"/>
                  </a:outerShdw>
                </a:effectLst>
                <a:latin typeface="Arial" panose="020B0604020202020204" pitchFamily="34" charset="0"/>
              </a:rPr>
              <a:t>Causal Mutation for "Mighty Mini-Muscle"</a:t>
            </a:r>
            <a:endParaRPr lang="en-US" altLang="en-US" sz="3500">
              <a:effectLst>
                <a:outerShdw blurRad="38100" dist="38100" dir="2700000" algn="tl">
                  <a:srgbClr val="C0C0C0"/>
                </a:outerShdw>
              </a:effectLst>
              <a:latin typeface="Arial" panose="020B0604020202020204" pitchFamily="34" charset="0"/>
            </a:endParaRPr>
          </a:p>
        </p:txBody>
      </p:sp>
      <p:pic>
        <p:nvPicPr>
          <p:cNvPr id="411652" name="Picture 5">
            <a:extLst>
              <a:ext uri="{FF2B5EF4-FFF2-40B4-BE49-F238E27FC236}">
                <a16:creationId xmlns:a16="http://schemas.microsoft.com/office/drawing/2014/main" id="{1C131C79-6945-F362-3620-F093B8EF5630}"/>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00013" y="719138"/>
            <a:ext cx="6007100" cy="57118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411653" name="Text Box 6">
            <a:extLst>
              <a:ext uri="{FF2B5EF4-FFF2-40B4-BE49-F238E27FC236}">
                <a16:creationId xmlns:a16="http://schemas.microsoft.com/office/drawing/2014/main" id="{94C64F7B-C56D-7075-EACB-487A1487B9BA}"/>
              </a:ext>
            </a:extLst>
          </p:cNvPr>
          <p:cNvSpPr txBox="1">
            <a:spLocks noChangeArrowheads="1"/>
          </p:cNvSpPr>
          <p:nvPr/>
        </p:nvSpPr>
        <p:spPr bwMode="auto">
          <a:xfrm>
            <a:off x="5538788" y="1425575"/>
            <a:ext cx="3440112" cy="32162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nSpc>
                <a:spcPct val="95000"/>
              </a:lnSpc>
              <a:spcBef>
                <a:spcPct val="0"/>
              </a:spcBef>
              <a:spcAft>
                <a:spcPct val="10000"/>
              </a:spcAft>
              <a:buFontTx/>
              <a:buNone/>
            </a:pPr>
            <a:r>
              <a:rPr lang="en-US" altLang="en-US" sz="1800">
                <a:latin typeface="Arial" panose="020B0604020202020204" pitchFamily="34" charset="0"/>
              </a:rPr>
              <a:t>Kelly, S. A., T. A. Bell, S. R. Selitsky, R. J. Buus, K. Hua, G. M. Weinstock, T. Garland, Jr., </a:t>
            </a:r>
            <a:r>
              <a:rPr lang="en-US" altLang="en-US" sz="1800" b="1">
                <a:latin typeface="Arial" panose="020B0604020202020204" pitchFamily="34" charset="0"/>
              </a:rPr>
              <a:t>F. Pardo-Manuel de Villena</a:t>
            </a:r>
            <a:r>
              <a:rPr lang="en-US" altLang="en-US" sz="1800">
                <a:latin typeface="Arial" panose="020B0604020202020204" pitchFamily="34" charset="0"/>
              </a:rPr>
              <a:t>, and </a:t>
            </a:r>
            <a:r>
              <a:rPr lang="en-US" altLang="en-US" sz="1800" b="1">
                <a:latin typeface="Arial" panose="020B0604020202020204" pitchFamily="34" charset="0"/>
              </a:rPr>
              <a:t>D. Pomp</a:t>
            </a:r>
            <a:r>
              <a:rPr lang="en-US" altLang="en-US" sz="1800">
                <a:latin typeface="Arial" panose="020B0604020202020204" pitchFamily="34" charset="0"/>
              </a:rPr>
              <a:t>. 2013. A novel intronic SNP in the </a:t>
            </a:r>
            <a:r>
              <a:rPr lang="en-US" altLang="en-US" sz="1800" i="1">
                <a:latin typeface="Arial" panose="020B0604020202020204" pitchFamily="34" charset="0"/>
              </a:rPr>
              <a:t>Myosin heavy polypeptide 4</a:t>
            </a:r>
            <a:r>
              <a:rPr lang="en-US" altLang="en-US" sz="1800">
                <a:latin typeface="Arial" panose="020B0604020202020204" pitchFamily="34" charset="0"/>
              </a:rPr>
              <a:t> gene is responsible for the Mini-Muscle phenotype characterized by major reduction in hindlimb muscle mass in mice. Genetics 195:1385-1395. </a:t>
            </a:r>
          </a:p>
        </p:txBody>
      </p:sp>
    </p:spTree>
  </p:cSld>
  <p:clrMapOvr>
    <a:masterClrMapping/>
  </p:clrMapOvr>
  <p:transition/>
</p:sld>
</file>

<file path=ppt/slides/slide2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2674" name="Slide Number Placeholder 3">
            <a:extLst>
              <a:ext uri="{FF2B5EF4-FFF2-40B4-BE49-F238E27FC236}">
                <a16:creationId xmlns:a16="http://schemas.microsoft.com/office/drawing/2014/main" id="{E2B1A89D-9C8A-2DBF-AABB-AFCC87C5619C}"/>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715365C8-D565-4F86-A655-B45F34EE015E}" type="slidenum">
              <a:rPr lang="en-US" altLang="en-US" sz="1400"/>
              <a:pPr>
                <a:spcBef>
                  <a:spcPct val="0"/>
                </a:spcBef>
                <a:buFontTx/>
                <a:buNone/>
              </a:pPr>
              <a:t>214</a:t>
            </a:fld>
            <a:endParaRPr lang="en-US" altLang="en-US" sz="1400"/>
          </a:p>
        </p:txBody>
      </p:sp>
      <p:sp>
        <p:nvSpPr>
          <p:cNvPr id="2114562" name="Text Box 2">
            <a:extLst>
              <a:ext uri="{FF2B5EF4-FFF2-40B4-BE49-F238E27FC236}">
                <a16:creationId xmlns:a16="http://schemas.microsoft.com/office/drawing/2014/main" id="{B71EB61F-7FD1-8DE4-3629-0490F29C7627}"/>
              </a:ext>
            </a:extLst>
          </p:cNvPr>
          <p:cNvSpPr txBox="1">
            <a:spLocks noChangeArrowheads="1"/>
          </p:cNvSpPr>
          <p:nvPr/>
        </p:nvSpPr>
        <p:spPr bwMode="auto">
          <a:xfrm>
            <a:off x="79375" y="55563"/>
            <a:ext cx="9144000" cy="5984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nSpc>
                <a:spcPct val="95000"/>
              </a:lnSpc>
              <a:defRPr/>
            </a:pPr>
            <a:r>
              <a:rPr lang="en-US" altLang="en-US" sz="3500" b="1">
                <a:effectLst>
                  <a:outerShdw blurRad="38100" dist="38100" dir="2700000" algn="tl">
                    <a:srgbClr val="C0C0C0"/>
                  </a:outerShdw>
                </a:effectLst>
                <a:latin typeface="Arial" panose="020B0604020202020204" pitchFamily="34" charset="0"/>
              </a:rPr>
              <a:t>Causal Mutation for "Mighty Mini-Muscle"</a:t>
            </a:r>
            <a:endParaRPr lang="en-US" altLang="en-US" sz="3500">
              <a:effectLst>
                <a:outerShdw blurRad="38100" dist="38100" dir="2700000" algn="tl">
                  <a:srgbClr val="C0C0C0"/>
                </a:outerShdw>
              </a:effectLst>
              <a:latin typeface="Arial" panose="020B0604020202020204" pitchFamily="34" charset="0"/>
            </a:endParaRPr>
          </a:p>
        </p:txBody>
      </p:sp>
      <p:sp>
        <p:nvSpPr>
          <p:cNvPr id="412676" name="Text Box 4">
            <a:extLst>
              <a:ext uri="{FF2B5EF4-FFF2-40B4-BE49-F238E27FC236}">
                <a16:creationId xmlns:a16="http://schemas.microsoft.com/office/drawing/2014/main" id="{718D5DC9-3195-3B35-B463-8599C34D8BFE}"/>
              </a:ext>
            </a:extLst>
          </p:cNvPr>
          <p:cNvSpPr txBox="1">
            <a:spLocks noChangeArrowheads="1"/>
          </p:cNvSpPr>
          <p:nvPr/>
        </p:nvSpPr>
        <p:spPr bwMode="auto">
          <a:xfrm>
            <a:off x="0" y="6213475"/>
            <a:ext cx="9275763" cy="6111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nSpc>
                <a:spcPct val="95000"/>
              </a:lnSpc>
              <a:spcBef>
                <a:spcPct val="0"/>
              </a:spcBef>
              <a:spcAft>
                <a:spcPct val="10000"/>
              </a:spcAft>
              <a:buFontTx/>
              <a:buNone/>
            </a:pPr>
            <a:r>
              <a:rPr lang="en-US" altLang="en-US" sz="1200">
                <a:latin typeface="Arial" panose="020B0604020202020204" pitchFamily="34" charset="0"/>
              </a:rPr>
              <a:t>Kelly, S. A., T. A. Bell, S. R. Selitsky, R. J. Buus, K. Hua, G. M. Weinstock, T. Garland, Jr., F. Pardo-Manuel de Villena, and D. Pomp. 2013. A novel intronic SNP in the </a:t>
            </a:r>
            <a:r>
              <a:rPr lang="en-US" altLang="en-US" sz="1200" i="1">
                <a:latin typeface="Arial" panose="020B0604020202020204" pitchFamily="34" charset="0"/>
              </a:rPr>
              <a:t>Myosin heavy polypeptide 4</a:t>
            </a:r>
            <a:r>
              <a:rPr lang="en-US" altLang="en-US" sz="1200">
                <a:latin typeface="Arial" panose="020B0604020202020204" pitchFamily="34" charset="0"/>
              </a:rPr>
              <a:t> gene is responsible for the Mini-Muscle phenotype characterized</a:t>
            </a:r>
            <a:br>
              <a:rPr lang="en-US" altLang="en-US" sz="1200">
                <a:latin typeface="Arial" panose="020B0604020202020204" pitchFamily="34" charset="0"/>
              </a:rPr>
            </a:br>
            <a:r>
              <a:rPr lang="en-US" altLang="en-US" sz="1200">
                <a:latin typeface="Arial" panose="020B0604020202020204" pitchFamily="34" charset="0"/>
              </a:rPr>
              <a:t>by major reduction in hindlimb muscle mass in mice. Genetics 195:1385-1395. </a:t>
            </a:r>
          </a:p>
        </p:txBody>
      </p:sp>
      <p:pic>
        <p:nvPicPr>
          <p:cNvPr id="412677" name="Picture 5">
            <a:extLst>
              <a:ext uri="{FF2B5EF4-FFF2-40B4-BE49-F238E27FC236}">
                <a16:creationId xmlns:a16="http://schemas.microsoft.com/office/drawing/2014/main" id="{E4F141B3-655E-B5E8-E140-0134380F306E}"/>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55563" y="884238"/>
            <a:ext cx="8874125" cy="47386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cSld>
  <p:clrMapOvr>
    <a:masterClrMapping/>
  </p:clrMapOvr>
  <p:transition/>
</p:sld>
</file>

<file path=ppt/slides/slide2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3698" name="Slide Number Placeholder 3">
            <a:extLst>
              <a:ext uri="{FF2B5EF4-FFF2-40B4-BE49-F238E27FC236}">
                <a16:creationId xmlns:a16="http://schemas.microsoft.com/office/drawing/2014/main" id="{208D9241-C3EE-8DAB-1DF3-4EEDBC148183}"/>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46478C9A-D601-4C60-998D-E93E0FF35B66}" type="slidenum">
              <a:rPr lang="en-US" altLang="en-US" sz="1400"/>
              <a:pPr>
                <a:spcBef>
                  <a:spcPct val="0"/>
                </a:spcBef>
                <a:buFontTx/>
                <a:buNone/>
              </a:pPr>
              <a:t>215</a:t>
            </a:fld>
            <a:endParaRPr lang="en-US" altLang="en-US" sz="1400"/>
          </a:p>
        </p:txBody>
      </p:sp>
      <p:sp>
        <p:nvSpPr>
          <p:cNvPr id="1934338" name="Text Box 2">
            <a:extLst>
              <a:ext uri="{FF2B5EF4-FFF2-40B4-BE49-F238E27FC236}">
                <a16:creationId xmlns:a16="http://schemas.microsoft.com/office/drawing/2014/main" id="{FC5181EC-AB45-A555-9702-C7E1367D8BAC}"/>
              </a:ext>
            </a:extLst>
          </p:cNvPr>
          <p:cNvSpPr txBox="1">
            <a:spLocks noChangeArrowheads="1"/>
          </p:cNvSpPr>
          <p:nvPr/>
        </p:nvSpPr>
        <p:spPr bwMode="auto">
          <a:xfrm>
            <a:off x="79375" y="188913"/>
            <a:ext cx="9144000" cy="5984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nSpc>
                <a:spcPct val="95000"/>
              </a:lnSpc>
              <a:defRPr/>
            </a:pPr>
            <a:r>
              <a:rPr lang="en-US" altLang="en-US" sz="3500" b="1">
                <a:effectLst>
                  <a:outerShdw blurRad="38100" dist="38100" dir="2700000" algn="tl">
                    <a:srgbClr val="C0C0C0"/>
                  </a:outerShdw>
                </a:effectLst>
                <a:latin typeface="Arial" panose="020B0604020202020204" pitchFamily="34" charset="0"/>
              </a:rPr>
              <a:t>Causal Mutation for "Mighty Mini-Muscle"</a:t>
            </a:r>
            <a:endParaRPr lang="en-US" altLang="en-US" sz="3500">
              <a:effectLst>
                <a:outerShdw blurRad="38100" dist="38100" dir="2700000" algn="tl">
                  <a:srgbClr val="C0C0C0"/>
                </a:outerShdw>
              </a:effectLst>
              <a:latin typeface="Arial" panose="020B0604020202020204" pitchFamily="34" charset="0"/>
            </a:endParaRPr>
          </a:p>
        </p:txBody>
      </p:sp>
      <p:sp>
        <p:nvSpPr>
          <p:cNvPr id="413700" name="Text Box 3">
            <a:extLst>
              <a:ext uri="{FF2B5EF4-FFF2-40B4-BE49-F238E27FC236}">
                <a16:creationId xmlns:a16="http://schemas.microsoft.com/office/drawing/2014/main" id="{397C9100-0F6A-1E87-9248-5B51953B2BBC}"/>
              </a:ext>
            </a:extLst>
          </p:cNvPr>
          <p:cNvSpPr txBox="1">
            <a:spLocks noChangeArrowheads="1"/>
          </p:cNvSpPr>
          <p:nvPr/>
        </p:nvSpPr>
        <p:spPr bwMode="auto">
          <a:xfrm>
            <a:off x="298450" y="981075"/>
            <a:ext cx="8763000" cy="43386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nSpc>
                <a:spcPct val="95000"/>
              </a:lnSpc>
              <a:spcBef>
                <a:spcPct val="0"/>
              </a:spcBef>
              <a:spcAft>
                <a:spcPct val="60000"/>
              </a:spcAft>
              <a:buFontTx/>
              <a:buNone/>
            </a:pPr>
            <a:r>
              <a:rPr lang="en-US" altLang="en-US" sz="2800">
                <a:solidFill>
                  <a:srgbClr val="0000FF"/>
                </a:solidFill>
                <a:latin typeface="Arial" panose="020B0604020202020204" pitchFamily="34" charset="0"/>
              </a:rPr>
              <a:t>Novel intronic single nucleotide polymorphism in the </a:t>
            </a:r>
            <a:r>
              <a:rPr lang="en-US" altLang="en-US" sz="2800" i="1">
                <a:solidFill>
                  <a:srgbClr val="0000FF"/>
                </a:solidFill>
                <a:latin typeface="Arial" panose="020B0604020202020204" pitchFamily="34" charset="0"/>
              </a:rPr>
              <a:t>Myosin heavy polypeptide 4</a:t>
            </a:r>
            <a:r>
              <a:rPr lang="en-US" altLang="en-US" sz="2800">
                <a:solidFill>
                  <a:srgbClr val="0000FF"/>
                </a:solidFill>
                <a:latin typeface="Arial" panose="020B0604020202020204" pitchFamily="34" charset="0"/>
              </a:rPr>
              <a:t> gene (</a:t>
            </a:r>
            <a:r>
              <a:rPr lang="en-US" altLang="en-US" sz="2800" i="1">
                <a:solidFill>
                  <a:srgbClr val="0000FF"/>
                </a:solidFill>
                <a:latin typeface="Arial" panose="020B0604020202020204" pitchFamily="34" charset="0"/>
              </a:rPr>
              <a:t>Myh4</a:t>
            </a:r>
            <a:r>
              <a:rPr lang="en-US" altLang="en-US" sz="2800" i="1" baseline="30000">
                <a:solidFill>
                  <a:srgbClr val="0000FF"/>
                </a:solidFill>
                <a:latin typeface="Arial" panose="020B0604020202020204" pitchFamily="34" charset="0"/>
              </a:rPr>
              <a:t>Minimsc</a:t>
            </a:r>
            <a:r>
              <a:rPr lang="en-US" altLang="en-US" sz="2800">
                <a:solidFill>
                  <a:srgbClr val="0000FF"/>
                </a:solidFill>
                <a:latin typeface="Arial" panose="020B0604020202020204" pitchFamily="34" charset="0"/>
              </a:rPr>
              <a:t>)</a:t>
            </a:r>
          </a:p>
          <a:p>
            <a:pPr>
              <a:lnSpc>
                <a:spcPct val="95000"/>
              </a:lnSpc>
              <a:spcBef>
                <a:spcPct val="0"/>
              </a:spcBef>
              <a:spcAft>
                <a:spcPct val="60000"/>
              </a:spcAft>
              <a:buFontTx/>
              <a:buNone/>
            </a:pPr>
            <a:r>
              <a:rPr lang="en-US" altLang="en-US" sz="2800">
                <a:solidFill>
                  <a:srgbClr val="0000FF"/>
                </a:solidFill>
                <a:latin typeface="Arial" panose="020B0604020202020204" pitchFamily="34" charset="0"/>
              </a:rPr>
              <a:t>C-to-T transition located in a 709-bp intron between exons 11 and 12</a:t>
            </a:r>
          </a:p>
          <a:p>
            <a:pPr>
              <a:lnSpc>
                <a:spcPct val="95000"/>
              </a:lnSpc>
              <a:spcBef>
                <a:spcPct val="0"/>
              </a:spcBef>
              <a:spcAft>
                <a:spcPct val="60000"/>
              </a:spcAft>
              <a:buFontTx/>
              <a:buNone/>
            </a:pPr>
            <a:r>
              <a:rPr lang="en-US" altLang="en-US" sz="2800">
                <a:solidFill>
                  <a:srgbClr val="0000FF"/>
                </a:solidFill>
                <a:latin typeface="Arial" panose="020B0604020202020204" pitchFamily="34" charset="0"/>
              </a:rPr>
              <a:t>Would not have been detected by exome sequencing</a:t>
            </a:r>
          </a:p>
          <a:p>
            <a:pPr>
              <a:lnSpc>
                <a:spcPct val="95000"/>
              </a:lnSpc>
              <a:spcBef>
                <a:spcPct val="0"/>
              </a:spcBef>
              <a:spcAft>
                <a:spcPct val="60000"/>
              </a:spcAft>
              <a:buFontTx/>
              <a:buNone/>
            </a:pPr>
            <a:r>
              <a:rPr lang="en-US" altLang="en-US" sz="2800" b="1" i="1">
                <a:solidFill>
                  <a:srgbClr val="0000FF"/>
                </a:solidFill>
                <a:latin typeface="Arial" panose="020B0604020202020204" pitchFamily="34" charset="0"/>
              </a:rPr>
              <a:t>What is it doing?</a:t>
            </a:r>
            <a:br>
              <a:rPr lang="en-US" altLang="en-US" sz="2800" b="1" i="1">
                <a:solidFill>
                  <a:srgbClr val="0000FF"/>
                </a:solidFill>
                <a:latin typeface="Arial" panose="020B0604020202020204" pitchFamily="34" charset="0"/>
              </a:rPr>
            </a:br>
            <a:r>
              <a:rPr lang="en-US" altLang="en-US" sz="1800" i="1">
                <a:solidFill>
                  <a:srgbClr val="0000FF"/>
                </a:solidFill>
                <a:latin typeface="Arial" panose="020B0604020202020204" pitchFamily="34" charset="0"/>
              </a:rPr>
              <a:t>No clear transcription factor binding sites within 1,000 base pairs of the mutation (http://motifmap.ics.uci.edu/), except maybe a thyroid hormone (T3) receptor (TransFac), and T3 is known to be involved in the developmental switch from</a:t>
            </a:r>
            <a:br>
              <a:rPr lang="en-US" altLang="en-US" sz="1800" i="1">
                <a:solidFill>
                  <a:srgbClr val="0000FF"/>
                </a:solidFill>
                <a:latin typeface="Arial" panose="020B0604020202020204" pitchFamily="34" charset="0"/>
              </a:rPr>
            </a:br>
            <a:r>
              <a:rPr lang="en-US" altLang="en-US" sz="1800" i="1">
                <a:solidFill>
                  <a:srgbClr val="0000FF"/>
                </a:solidFill>
                <a:latin typeface="Arial" panose="020B0604020202020204" pitchFamily="34" charset="0"/>
              </a:rPr>
              <a:t>Neo-MyHC to 2b-MyHC.</a:t>
            </a:r>
          </a:p>
        </p:txBody>
      </p:sp>
      <p:sp>
        <p:nvSpPr>
          <p:cNvPr id="413701" name="Text Box 4">
            <a:extLst>
              <a:ext uri="{FF2B5EF4-FFF2-40B4-BE49-F238E27FC236}">
                <a16:creationId xmlns:a16="http://schemas.microsoft.com/office/drawing/2014/main" id="{ACBE5772-38D3-3408-98C9-661048B39890}"/>
              </a:ext>
            </a:extLst>
          </p:cNvPr>
          <p:cNvSpPr txBox="1">
            <a:spLocks noChangeArrowheads="1"/>
          </p:cNvSpPr>
          <p:nvPr/>
        </p:nvSpPr>
        <p:spPr bwMode="auto">
          <a:xfrm>
            <a:off x="203200" y="5645150"/>
            <a:ext cx="8805863" cy="10763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nSpc>
                <a:spcPct val="95000"/>
              </a:lnSpc>
              <a:spcBef>
                <a:spcPct val="0"/>
              </a:spcBef>
              <a:spcAft>
                <a:spcPct val="10000"/>
              </a:spcAft>
              <a:buFontTx/>
              <a:buNone/>
            </a:pPr>
            <a:r>
              <a:rPr lang="en-US" altLang="en-US" sz="1700">
                <a:latin typeface="Arial" panose="020B0604020202020204" pitchFamily="34" charset="0"/>
              </a:rPr>
              <a:t>Kelly, S. A., T. A. Bell, S. R. Selitsky, R. J. Buus, K. Hua, G. M. Weinstock, T. Garland, Jr., F. Pardo-Manuel de Villena, and D. Pomp. 2013. A novel intronic SNP in the </a:t>
            </a:r>
            <a:r>
              <a:rPr lang="en-US" altLang="en-US" sz="1700" i="1">
                <a:latin typeface="Arial" panose="020B0604020202020204" pitchFamily="34" charset="0"/>
              </a:rPr>
              <a:t>Myosin heavy polypeptide 4</a:t>
            </a:r>
            <a:r>
              <a:rPr lang="en-US" altLang="en-US" sz="1700">
                <a:latin typeface="Arial" panose="020B0604020202020204" pitchFamily="34" charset="0"/>
              </a:rPr>
              <a:t> gene is responsible for the Mini-Muscle phenotype characterized by major reduction in hindlimb muscle mass in mice. Genetics 195:1385-1395. </a:t>
            </a:r>
          </a:p>
        </p:txBody>
      </p:sp>
    </p:spTree>
  </p:cSld>
  <p:clrMapOvr>
    <a:masterClrMapping/>
  </p:clrMapOvr>
  <p:transition>
    <p:wipe dir="d"/>
  </p:transition>
</p:sld>
</file>

<file path=ppt/slides/slide2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5746" name="Slide Number Placeholder 3">
            <a:extLst>
              <a:ext uri="{FF2B5EF4-FFF2-40B4-BE49-F238E27FC236}">
                <a16:creationId xmlns:a16="http://schemas.microsoft.com/office/drawing/2014/main" id="{4932A8C9-0626-1906-97BF-80496F58272F}"/>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64D40844-DAA1-4794-9883-C9474133F516}" type="slidenum">
              <a:rPr lang="en-US" altLang="en-US" sz="1400"/>
              <a:pPr>
                <a:spcBef>
                  <a:spcPct val="0"/>
                </a:spcBef>
                <a:buFontTx/>
                <a:buNone/>
              </a:pPr>
              <a:t>216</a:t>
            </a:fld>
            <a:endParaRPr lang="en-US" altLang="en-US" sz="1400"/>
          </a:p>
        </p:txBody>
      </p:sp>
      <p:pic>
        <p:nvPicPr>
          <p:cNvPr id="415747" name="Picture 2" descr="FIG1_wskull_flat">
            <a:extLst>
              <a:ext uri="{FF2B5EF4-FFF2-40B4-BE49-F238E27FC236}">
                <a16:creationId xmlns:a16="http://schemas.microsoft.com/office/drawing/2014/main" id="{92B26C66-BD1B-857E-5906-8E641466F39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779463"/>
            <a:ext cx="9144000" cy="5334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15748" name="Text Box 3">
            <a:extLst>
              <a:ext uri="{FF2B5EF4-FFF2-40B4-BE49-F238E27FC236}">
                <a16:creationId xmlns:a16="http://schemas.microsoft.com/office/drawing/2014/main" id="{FE60CFFF-9C2C-68EA-4B7C-159266BC6109}"/>
              </a:ext>
            </a:extLst>
          </p:cNvPr>
          <p:cNvSpPr txBox="1">
            <a:spLocks noChangeArrowheads="1"/>
          </p:cNvSpPr>
          <p:nvPr/>
        </p:nvSpPr>
        <p:spPr bwMode="auto">
          <a:xfrm>
            <a:off x="39688" y="6400800"/>
            <a:ext cx="9117012"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de-DE" altLang="en-US" sz="1200">
                <a:latin typeface="Arial" panose="020B0604020202020204" pitchFamily="34" charset="0"/>
              </a:rPr>
              <a:t>Schutz, H., H. A. Jamniczky, B. Hallgrímsson, and T. Garland, Jr. 2014. </a:t>
            </a:r>
            <a:r>
              <a:rPr lang="en-US" altLang="en-US" sz="1200">
                <a:latin typeface="Arial" panose="020B0604020202020204" pitchFamily="34" charset="0"/>
              </a:rPr>
              <a:t>Shape-shift: semicircular canal morphology</a:t>
            </a:r>
            <a:br>
              <a:rPr lang="en-US" altLang="en-US" sz="1200">
                <a:latin typeface="Arial" panose="020B0604020202020204" pitchFamily="34" charset="0"/>
              </a:rPr>
            </a:br>
            <a:r>
              <a:rPr lang="en-US" altLang="en-US" sz="1200">
                <a:latin typeface="Arial" panose="020B0604020202020204" pitchFamily="34" charset="0"/>
              </a:rPr>
              <a:t>        responds to selection for increased locomotor activity. Evolution 68:3184-3198.</a:t>
            </a:r>
          </a:p>
        </p:txBody>
      </p:sp>
      <p:sp>
        <p:nvSpPr>
          <p:cNvPr id="2201604" name="Text Box 4">
            <a:extLst>
              <a:ext uri="{FF2B5EF4-FFF2-40B4-BE49-F238E27FC236}">
                <a16:creationId xmlns:a16="http://schemas.microsoft.com/office/drawing/2014/main" id="{4FAD3EFD-1E08-3C38-37E8-AE1BFBD21710}"/>
              </a:ext>
            </a:extLst>
          </p:cNvPr>
          <p:cNvSpPr txBox="1">
            <a:spLocks noChangeArrowheads="1"/>
          </p:cNvSpPr>
          <p:nvPr/>
        </p:nvSpPr>
        <p:spPr bwMode="auto">
          <a:xfrm>
            <a:off x="0" y="-26988"/>
            <a:ext cx="9144000" cy="9763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defRPr/>
            </a:pPr>
            <a:r>
              <a:rPr lang="en-US" altLang="en-US" sz="3800" b="1">
                <a:effectLst>
                  <a:outerShdw blurRad="38100" dist="38100" dir="2700000" algn="tl">
                    <a:srgbClr val="C0C0C0"/>
                  </a:outerShdw>
                </a:effectLst>
                <a:latin typeface="Arial" panose="020B0604020202020204" pitchFamily="34" charset="0"/>
              </a:rPr>
              <a:t>3D Landmarks for Semicircular Canals </a:t>
            </a:r>
            <a:r>
              <a:rPr lang="en-US" altLang="en-US" sz="2000" b="1">
                <a:effectLst>
                  <a:outerShdw blurRad="38100" dist="38100" dir="2700000" algn="tl">
                    <a:srgbClr val="C0C0C0"/>
                  </a:outerShdw>
                </a:effectLst>
                <a:latin typeface="Arial" panose="020B0604020202020204" pitchFamily="34" charset="0"/>
              </a:rPr>
              <a:t>Adult Males, Generation 21</a:t>
            </a:r>
          </a:p>
        </p:txBody>
      </p:sp>
      <p:sp>
        <p:nvSpPr>
          <p:cNvPr id="415750" name="Text Box 5">
            <a:extLst>
              <a:ext uri="{FF2B5EF4-FFF2-40B4-BE49-F238E27FC236}">
                <a16:creationId xmlns:a16="http://schemas.microsoft.com/office/drawing/2014/main" id="{D9B2A70B-B515-1F0F-154F-6BE375E9972D}"/>
              </a:ext>
            </a:extLst>
          </p:cNvPr>
          <p:cNvSpPr txBox="1">
            <a:spLocks noChangeArrowheads="1"/>
          </p:cNvSpPr>
          <p:nvPr/>
        </p:nvSpPr>
        <p:spPr bwMode="auto">
          <a:xfrm>
            <a:off x="5953125" y="5362575"/>
            <a:ext cx="3113088" cy="9461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US" altLang="en-US" sz="2800" b="1">
                <a:solidFill>
                  <a:srgbClr val="0000FF"/>
                </a:solidFill>
                <a:latin typeface="Arial" panose="020B0604020202020204" pitchFamily="34" charset="0"/>
              </a:rPr>
              <a:t>Canal radii do not differ, but …</a:t>
            </a:r>
          </a:p>
        </p:txBody>
      </p:sp>
    </p:spTree>
  </p:cSld>
  <p:clrMapOvr>
    <a:masterClrMapping/>
  </p:clrMapOvr>
  <p:transition/>
</p:sld>
</file>

<file path=ppt/slides/slide2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7794" name="Slide Number Placeholder 3">
            <a:extLst>
              <a:ext uri="{FF2B5EF4-FFF2-40B4-BE49-F238E27FC236}">
                <a16:creationId xmlns:a16="http://schemas.microsoft.com/office/drawing/2014/main" id="{8CD98E45-5451-7020-B99A-FB9D8A76B974}"/>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0A79BF05-F3DC-4B56-AF8E-DEB14F13C9E9}" type="slidenum">
              <a:rPr lang="en-US" altLang="en-US" sz="1400"/>
              <a:pPr>
                <a:spcBef>
                  <a:spcPct val="0"/>
                </a:spcBef>
                <a:buFontTx/>
                <a:buNone/>
              </a:pPr>
              <a:t>217</a:t>
            </a:fld>
            <a:endParaRPr lang="en-US" altLang="en-US" sz="1400"/>
          </a:p>
        </p:txBody>
      </p:sp>
      <p:pic>
        <p:nvPicPr>
          <p:cNvPr id="417795" name="Picture 2">
            <a:extLst>
              <a:ext uri="{FF2B5EF4-FFF2-40B4-BE49-F238E27FC236}">
                <a16:creationId xmlns:a16="http://schemas.microsoft.com/office/drawing/2014/main" id="{8A1A04A2-A105-893C-FF4D-40B65A7711E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803400" y="587375"/>
            <a:ext cx="7143750" cy="57134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203651" name="Text Box 3">
            <a:extLst>
              <a:ext uri="{FF2B5EF4-FFF2-40B4-BE49-F238E27FC236}">
                <a16:creationId xmlns:a16="http://schemas.microsoft.com/office/drawing/2014/main" id="{FB4854A7-5B58-E8C4-EE8F-7EB10C04F14C}"/>
              </a:ext>
            </a:extLst>
          </p:cNvPr>
          <p:cNvSpPr txBox="1">
            <a:spLocks noChangeArrowheads="1"/>
          </p:cNvSpPr>
          <p:nvPr/>
        </p:nvSpPr>
        <p:spPr bwMode="auto">
          <a:xfrm>
            <a:off x="0" y="-26988"/>
            <a:ext cx="9144000" cy="5794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defRPr/>
            </a:pPr>
            <a:r>
              <a:rPr lang="en-US" altLang="en-US" sz="3200" b="1">
                <a:effectLst>
                  <a:outerShdw blurRad="38100" dist="38100" dir="2700000" algn="tl">
                    <a:srgbClr val="C0C0C0"/>
                  </a:outerShdw>
                </a:effectLst>
                <a:latin typeface="Arial" panose="020B0604020202020204" pitchFamily="34" charset="0"/>
              </a:rPr>
              <a:t>Principal Components &amp; Shape Extremes</a:t>
            </a:r>
          </a:p>
        </p:txBody>
      </p:sp>
      <p:sp>
        <p:nvSpPr>
          <p:cNvPr id="417797" name="Text Box 4">
            <a:extLst>
              <a:ext uri="{FF2B5EF4-FFF2-40B4-BE49-F238E27FC236}">
                <a16:creationId xmlns:a16="http://schemas.microsoft.com/office/drawing/2014/main" id="{B86ED100-8686-B95C-BE13-5B17597A6F5F}"/>
              </a:ext>
            </a:extLst>
          </p:cNvPr>
          <p:cNvSpPr txBox="1">
            <a:spLocks noChangeArrowheads="1"/>
          </p:cNvSpPr>
          <p:nvPr/>
        </p:nvSpPr>
        <p:spPr bwMode="auto">
          <a:xfrm>
            <a:off x="425450" y="4924425"/>
            <a:ext cx="238125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US" altLang="en-US" sz="2800" b="1">
                <a:solidFill>
                  <a:srgbClr val="FF0000"/>
                </a:solidFill>
                <a:latin typeface="Arial" panose="020B0604020202020204" pitchFamily="34" charset="0"/>
              </a:rPr>
              <a:t>High Runner</a:t>
            </a:r>
          </a:p>
        </p:txBody>
      </p:sp>
      <p:sp>
        <p:nvSpPr>
          <p:cNvPr id="417798" name="Text Box 5">
            <a:extLst>
              <a:ext uri="{FF2B5EF4-FFF2-40B4-BE49-F238E27FC236}">
                <a16:creationId xmlns:a16="http://schemas.microsoft.com/office/drawing/2014/main" id="{DA3BF85F-261C-AA71-9458-EB8A292A6A2F}"/>
              </a:ext>
            </a:extLst>
          </p:cNvPr>
          <p:cNvSpPr txBox="1">
            <a:spLocks noChangeArrowheads="1"/>
          </p:cNvSpPr>
          <p:nvPr/>
        </p:nvSpPr>
        <p:spPr bwMode="auto">
          <a:xfrm>
            <a:off x="425450" y="5422900"/>
            <a:ext cx="238125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US" altLang="en-US" sz="2800" b="1">
                <a:latin typeface="Arial" panose="020B0604020202020204" pitchFamily="34" charset="0"/>
              </a:rPr>
              <a:t>Control</a:t>
            </a:r>
          </a:p>
        </p:txBody>
      </p:sp>
      <p:sp>
        <p:nvSpPr>
          <p:cNvPr id="417799" name="Text Box 6">
            <a:extLst>
              <a:ext uri="{FF2B5EF4-FFF2-40B4-BE49-F238E27FC236}">
                <a16:creationId xmlns:a16="http://schemas.microsoft.com/office/drawing/2014/main" id="{23A9E7B5-FE76-E973-163D-EF45A41AB34B}"/>
              </a:ext>
            </a:extLst>
          </p:cNvPr>
          <p:cNvSpPr txBox="1">
            <a:spLocks noChangeArrowheads="1"/>
          </p:cNvSpPr>
          <p:nvPr/>
        </p:nvSpPr>
        <p:spPr bwMode="auto">
          <a:xfrm>
            <a:off x="0" y="2378075"/>
            <a:ext cx="1963738" cy="1920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US" altLang="en-US" sz="2000" b="1">
                <a:solidFill>
                  <a:srgbClr val="00C000"/>
                </a:solidFill>
                <a:latin typeface="Arial Unicode MS" panose="020B0604020202020204" pitchFamily="34" charset="-128"/>
              </a:rPr>
              <a:t>PCA of the variance-</a:t>
            </a:r>
            <a:br>
              <a:rPr lang="en-US" altLang="en-US" sz="2000" b="1">
                <a:solidFill>
                  <a:srgbClr val="00C000"/>
                </a:solidFill>
                <a:latin typeface="Arial Unicode MS" panose="020B0604020202020204" pitchFamily="34" charset="-128"/>
              </a:rPr>
            </a:br>
            <a:r>
              <a:rPr lang="en-US" altLang="en-US" sz="2000" b="1">
                <a:solidFill>
                  <a:srgbClr val="00C000"/>
                </a:solidFill>
                <a:latin typeface="Arial Unicode MS" panose="020B0604020202020204" pitchFamily="34" charset="-128"/>
              </a:rPr>
              <a:t>covariance matrix of the Procrustes coordinates</a:t>
            </a:r>
          </a:p>
        </p:txBody>
      </p:sp>
      <p:sp>
        <p:nvSpPr>
          <p:cNvPr id="417800" name="Text Box 8">
            <a:extLst>
              <a:ext uri="{FF2B5EF4-FFF2-40B4-BE49-F238E27FC236}">
                <a16:creationId xmlns:a16="http://schemas.microsoft.com/office/drawing/2014/main" id="{0E54DA9D-2AD9-EA87-6C16-34A3F36B6E75}"/>
              </a:ext>
            </a:extLst>
          </p:cNvPr>
          <p:cNvSpPr txBox="1">
            <a:spLocks noChangeArrowheads="1"/>
          </p:cNvSpPr>
          <p:nvPr/>
        </p:nvSpPr>
        <p:spPr bwMode="auto">
          <a:xfrm>
            <a:off x="39688" y="6400800"/>
            <a:ext cx="9117012"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de-DE" altLang="en-US" sz="1200">
                <a:latin typeface="Arial" panose="020B0604020202020204" pitchFamily="34" charset="0"/>
              </a:rPr>
              <a:t>Schutz, H., H. A. Jamniczky, B. Hallgrímsson, and T. Garland, Jr. 2014. </a:t>
            </a:r>
            <a:r>
              <a:rPr lang="en-US" altLang="en-US" sz="1200">
                <a:latin typeface="Arial" panose="020B0604020202020204" pitchFamily="34" charset="0"/>
              </a:rPr>
              <a:t>Shape-shift: semicircular canal morphology</a:t>
            </a:r>
            <a:br>
              <a:rPr lang="en-US" altLang="en-US" sz="1200">
                <a:latin typeface="Arial" panose="020B0604020202020204" pitchFamily="34" charset="0"/>
              </a:rPr>
            </a:br>
            <a:r>
              <a:rPr lang="en-US" altLang="en-US" sz="1200">
                <a:latin typeface="Arial" panose="020B0604020202020204" pitchFamily="34" charset="0"/>
              </a:rPr>
              <a:t>        responds to selection for increased locomotor activity. Evolution 68:3184-3198.</a:t>
            </a:r>
          </a:p>
        </p:txBody>
      </p:sp>
    </p:spTree>
  </p:cSld>
  <p:clrMapOvr>
    <a:masterClrMapping/>
  </p:clrMapOvr>
  <p:transition/>
</p:sld>
</file>

<file path=ppt/slides/slide2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42" name="Slide Number Placeholder 3">
            <a:extLst>
              <a:ext uri="{FF2B5EF4-FFF2-40B4-BE49-F238E27FC236}">
                <a16:creationId xmlns:a16="http://schemas.microsoft.com/office/drawing/2014/main" id="{702F453A-2C25-B063-416D-B9E7BC357E64}"/>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25776F58-2CA2-4B31-AFF5-B0C37228929A}" type="slidenum">
              <a:rPr lang="en-US" altLang="en-US" sz="1400"/>
              <a:pPr>
                <a:spcBef>
                  <a:spcPct val="0"/>
                </a:spcBef>
                <a:buFontTx/>
                <a:buNone/>
              </a:pPr>
              <a:t>218</a:t>
            </a:fld>
            <a:endParaRPr lang="en-US" altLang="en-US" sz="1400"/>
          </a:p>
        </p:txBody>
      </p:sp>
      <p:sp>
        <p:nvSpPr>
          <p:cNvPr id="2225154" name="Text Box 2">
            <a:extLst>
              <a:ext uri="{FF2B5EF4-FFF2-40B4-BE49-F238E27FC236}">
                <a16:creationId xmlns:a16="http://schemas.microsoft.com/office/drawing/2014/main" id="{7B07FAF6-EA3F-93AA-3A2D-E4393EFBF025}"/>
              </a:ext>
            </a:extLst>
          </p:cNvPr>
          <p:cNvSpPr txBox="1">
            <a:spLocks noChangeArrowheads="1"/>
          </p:cNvSpPr>
          <p:nvPr/>
        </p:nvSpPr>
        <p:spPr bwMode="auto">
          <a:xfrm>
            <a:off x="1565275" y="2565400"/>
            <a:ext cx="5856288" cy="1189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90000"/>
              </a:lnSpc>
              <a:defRPr/>
            </a:pPr>
            <a:r>
              <a:rPr lang="en-US" altLang="en-US" sz="8000" b="1">
                <a:solidFill>
                  <a:srgbClr val="66FF33"/>
                </a:solidFill>
                <a:effectLst>
                  <a:outerShdw blurRad="38100" dist="38100" dir="2700000" algn="tl">
                    <a:srgbClr val="000000"/>
                  </a:outerShdw>
                </a:effectLst>
                <a:latin typeface="Helvetica" panose="020B0604020202020204" pitchFamily="34" charset="0"/>
              </a:rPr>
              <a:t>Genetics</a:t>
            </a:r>
          </a:p>
        </p:txBody>
      </p:sp>
    </p:spTree>
  </p:cSld>
  <p:clrMapOvr>
    <a:masterClrMapping/>
  </p:clrMapOvr>
  <p:transition>
    <p:wipe dir="d"/>
  </p:transition>
</p:sld>
</file>

<file path=ppt/slides/slide2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1890" name="Slide Number Placeholder 5">
            <a:extLst>
              <a:ext uri="{FF2B5EF4-FFF2-40B4-BE49-F238E27FC236}">
                <a16:creationId xmlns:a16="http://schemas.microsoft.com/office/drawing/2014/main" id="{65C8233C-F305-D7C2-137F-619A1CD62B91}"/>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E54AA953-36E7-4F72-AAD3-5FEBEF0B7574}" type="slidenum">
              <a:rPr lang="en-US" altLang="en-US" sz="1400"/>
              <a:pPr>
                <a:spcBef>
                  <a:spcPct val="0"/>
                </a:spcBef>
                <a:buFontTx/>
                <a:buNone/>
              </a:pPr>
              <a:t>219</a:t>
            </a:fld>
            <a:endParaRPr lang="en-US" altLang="en-US" sz="1400"/>
          </a:p>
        </p:txBody>
      </p:sp>
      <p:sp>
        <p:nvSpPr>
          <p:cNvPr id="2061314" name="Rectangle 2">
            <a:extLst>
              <a:ext uri="{FF2B5EF4-FFF2-40B4-BE49-F238E27FC236}">
                <a16:creationId xmlns:a16="http://schemas.microsoft.com/office/drawing/2014/main" id="{CCA474DB-F98D-B55C-930D-6D3220818EA4}"/>
              </a:ext>
            </a:extLst>
          </p:cNvPr>
          <p:cNvSpPr>
            <a:spLocks noGrp="1" noChangeArrowheads="1"/>
          </p:cNvSpPr>
          <p:nvPr>
            <p:ph type="body" idx="1"/>
          </p:nvPr>
        </p:nvSpPr>
        <p:spPr>
          <a:xfrm>
            <a:off x="188913" y="819150"/>
            <a:ext cx="8864600" cy="5700713"/>
          </a:xfrm>
        </p:spPr>
        <p:txBody>
          <a:bodyPr>
            <a:spAutoFit/>
          </a:bodyPr>
          <a:lstStyle/>
          <a:p>
            <a:pPr>
              <a:lnSpc>
                <a:spcPct val="95000"/>
              </a:lnSpc>
              <a:spcBef>
                <a:spcPct val="0"/>
              </a:spcBef>
              <a:spcAft>
                <a:spcPct val="20000"/>
              </a:spcAft>
              <a:buSzPct val="130000"/>
              <a:buFont typeface="Arial" panose="020B0604020202020204" pitchFamily="34" charset="0"/>
              <a:buChar char="●"/>
              <a:defRPr/>
            </a:pPr>
            <a:r>
              <a:rPr lang="en-US" altLang="en-US" sz="2400" b="1">
                <a:solidFill>
                  <a:srgbClr val="FF0000"/>
                </a:solidFill>
                <a:effectLst>
                  <a:outerShdw blurRad="38100" dist="38100" dir="2700000" algn="tl">
                    <a:srgbClr val="C0C0C0"/>
                  </a:outerShdw>
                </a:effectLst>
                <a:latin typeface="Arial" panose="020B0604020202020204" pitchFamily="34" charset="0"/>
              </a:rPr>
              <a:t>Quantitative genetics &amp; "animal models"</a:t>
            </a:r>
          </a:p>
          <a:p>
            <a:pPr lvl="1">
              <a:lnSpc>
                <a:spcPct val="95000"/>
              </a:lnSpc>
              <a:spcBef>
                <a:spcPct val="0"/>
              </a:spcBef>
              <a:spcAft>
                <a:spcPct val="20000"/>
              </a:spcAft>
              <a:buSzPct val="130000"/>
              <a:buFont typeface="Arial" panose="020B0604020202020204" pitchFamily="34" charset="0"/>
              <a:buChar char="●"/>
              <a:defRPr/>
            </a:pPr>
            <a:r>
              <a:rPr lang="en-US" altLang="en-US" sz="2200" b="1">
                <a:solidFill>
                  <a:srgbClr val="FF0000"/>
                </a:solidFill>
                <a:effectLst>
                  <a:outerShdw blurRad="38100" dist="38100" dir="2700000" algn="tl">
                    <a:srgbClr val="C0C0C0"/>
                  </a:outerShdw>
                </a:effectLst>
                <a:latin typeface="Arial" panose="020B0604020202020204" pitchFamily="34" charset="0"/>
              </a:rPr>
              <a:t>base population, realized heritability,</a:t>
            </a:r>
            <a:br>
              <a:rPr lang="en-US" altLang="en-US" sz="2200" b="1">
                <a:solidFill>
                  <a:srgbClr val="FF0000"/>
                </a:solidFill>
                <a:effectLst>
                  <a:outerShdw blurRad="38100" dist="38100" dir="2700000" algn="tl">
                    <a:srgbClr val="C0C0C0"/>
                  </a:outerShdw>
                </a:effectLst>
                <a:latin typeface="Arial" panose="020B0604020202020204" pitchFamily="34" charset="0"/>
              </a:rPr>
            </a:br>
            <a:r>
              <a:rPr lang="en-US" altLang="en-US" sz="2200" b="1">
                <a:solidFill>
                  <a:srgbClr val="FF0000"/>
                </a:solidFill>
                <a:effectLst>
                  <a:outerShdw blurRad="38100" dist="38100" dir="2700000" algn="tl">
                    <a:srgbClr val="C0C0C0"/>
                  </a:outerShdw>
                </a:effectLst>
                <a:latin typeface="Arial" panose="020B0604020202020204" pitchFamily="34" charset="0"/>
              </a:rPr>
              <a:t>genetic correlations, selection limits</a:t>
            </a:r>
          </a:p>
          <a:p>
            <a:pPr>
              <a:lnSpc>
                <a:spcPct val="95000"/>
              </a:lnSpc>
              <a:spcBef>
                <a:spcPct val="0"/>
              </a:spcBef>
              <a:spcAft>
                <a:spcPct val="20000"/>
              </a:spcAft>
              <a:buSzPct val="130000"/>
              <a:buFont typeface="Arial" panose="020B0604020202020204" pitchFamily="34" charset="0"/>
              <a:buChar char="●"/>
              <a:defRPr/>
            </a:pPr>
            <a:r>
              <a:rPr lang="en-US" altLang="en-US" sz="2400" b="1">
                <a:effectLst>
                  <a:outerShdw blurRad="38100" dist="38100" dir="2700000" algn="tl">
                    <a:srgbClr val="C0C0C0"/>
                  </a:outerShdw>
                </a:effectLst>
                <a:latin typeface="Arial" panose="020B0604020202020204" pitchFamily="34" charset="0"/>
              </a:rPr>
              <a:t>Line crosses to examine heterosis, dominance, number of genes involved in selection response</a:t>
            </a:r>
          </a:p>
          <a:p>
            <a:pPr lvl="1">
              <a:lnSpc>
                <a:spcPct val="95000"/>
              </a:lnSpc>
              <a:spcBef>
                <a:spcPct val="0"/>
              </a:spcBef>
              <a:spcAft>
                <a:spcPct val="20000"/>
              </a:spcAft>
              <a:buSzPct val="130000"/>
              <a:buFont typeface="Arial" panose="020B0604020202020204" pitchFamily="34" charset="0"/>
              <a:buChar char="●"/>
              <a:defRPr/>
            </a:pPr>
            <a:r>
              <a:rPr lang="en-US" altLang="en-US" sz="2200" b="1">
                <a:effectLst>
                  <a:outerShdw blurRad="38100" dist="38100" dir="2700000" algn="tl">
                    <a:srgbClr val="C0C0C0"/>
                  </a:outerShdw>
                </a:effectLst>
                <a:latin typeface="Arial" panose="020B0604020202020204" pitchFamily="34" charset="0"/>
              </a:rPr>
              <a:t>Can a hybrid line break the selection limit?</a:t>
            </a:r>
          </a:p>
          <a:p>
            <a:pPr>
              <a:lnSpc>
                <a:spcPct val="95000"/>
              </a:lnSpc>
              <a:spcBef>
                <a:spcPct val="0"/>
              </a:spcBef>
              <a:spcAft>
                <a:spcPct val="35000"/>
              </a:spcAft>
              <a:buSzPct val="130000"/>
              <a:buFont typeface="Arial" panose="020B0604020202020204" pitchFamily="34" charset="0"/>
              <a:buChar char="●"/>
              <a:defRPr/>
            </a:pPr>
            <a:r>
              <a:rPr lang="en-US" altLang="en-US" sz="2400" b="1">
                <a:solidFill>
                  <a:srgbClr val="FF0000"/>
                </a:solidFill>
                <a:effectLst>
                  <a:outerShdw blurRad="38100" dist="38100" dir="2700000" algn="tl">
                    <a:srgbClr val="C0C0C0"/>
                  </a:outerShdw>
                </a:effectLst>
                <a:latin typeface="Arial" panose="020B0604020202020204" pitchFamily="34" charset="0"/>
              </a:rPr>
              <a:t>Gene of Major Effect: mighty mini-muscle</a:t>
            </a:r>
          </a:p>
          <a:p>
            <a:pPr>
              <a:lnSpc>
                <a:spcPct val="95000"/>
              </a:lnSpc>
              <a:spcBef>
                <a:spcPct val="0"/>
              </a:spcBef>
              <a:spcAft>
                <a:spcPct val="35000"/>
              </a:spcAft>
              <a:buSzPct val="130000"/>
              <a:buFont typeface="Arial" panose="020B0604020202020204" pitchFamily="34" charset="0"/>
              <a:buChar char="●"/>
              <a:defRPr/>
            </a:pPr>
            <a:r>
              <a:rPr lang="en-US" altLang="en-US" sz="2400" b="1">
                <a:effectLst>
                  <a:outerShdw blurRad="38100" dist="38100" dir="2700000" algn="tl">
                    <a:srgbClr val="C0C0C0"/>
                  </a:outerShdw>
                </a:effectLst>
                <a:latin typeface="Arial" panose="020B0604020202020204" pitchFamily="34" charset="0"/>
              </a:rPr>
              <a:t>Gene expression in the hippocampus</a:t>
            </a:r>
          </a:p>
          <a:p>
            <a:pPr>
              <a:lnSpc>
                <a:spcPct val="95000"/>
              </a:lnSpc>
              <a:spcBef>
                <a:spcPct val="0"/>
              </a:spcBef>
              <a:spcAft>
                <a:spcPct val="35000"/>
              </a:spcAft>
              <a:buSzPct val="130000"/>
              <a:buFont typeface="Arial" panose="020B0604020202020204" pitchFamily="34" charset="0"/>
              <a:buChar char="●"/>
              <a:defRPr/>
            </a:pPr>
            <a:r>
              <a:rPr lang="en-US" altLang="en-US" sz="2400" b="1">
                <a:effectLst>
                  <a:outerShdw blurRad="38100" dist="38100" dir="2700000" algn="tl">
                    <a:srgbClr val="C0C0C0"/>
                  </a:outerShdw>
                </a:effectLst>
                <a:latin typeface="Arial" panose="020B0604020202020204" pitchFamily="34" charset="0"/>
              </a:rPr>
              <a:t>Experimental cross with inbred C57BL/6J</a:t>
            </a:r>
          </a:p>
          <a:p>
            <a:pPr lvl="1">
              <a:lnSpc>
                <a:spcPct val="80000"/>
              </a:lnSpc>
              <a:spcBef>
                <a:spcPct val="0"/>
              </a:spcBef>
              <a:spcAft>
                <a:spcPct val="35000"/>
              </a:spcAft>
              <a:buSzPct val="130000"/>
              <a:buFont typeface="Arial" panose="020B0604020202020204" pitchFamily="34" charset="0"/>
              <a:buChar char="●"/>
              <a:defRPr/>
            </a:pPr>
            <a:r>
              <a:rPr lang="en-US" altLang="en-US" sz="2200" b="1">
                <a:effectLst>
                  <a:outerShdw blurRad="38100" dist="38100" dir="2700000" algn="tl">
                    <a:srgbClr val="C0C0C0"/>
                  </a:outerShdw>
                </a:effectLst>
                <a:latin typeface="Arial" panose="020B0604020202020204" pitchFamily="34" charset="0"/>
              </a:rPr>
              <a:t>QTL mapping, eQTL analysis of brain &amp; muscle</a:t>
            </a:r>
          </a:p>
          <a:p>
            <a:pPr>
              <a:lnSpc>
                <a:spcPct val="95000"/>
              </a:lnSpc>
              <a:spcBef>
                <a:spcPct val="0"/>
              </a:spcBef>
              <a:spcAft>
                <a:spcPct val="35000"/>
              </a:spcAft>
              <a:buSzPct val="130000"/>
              <a:buFont typeface="Arial" panose="020B0604020202020204" pitchFamily="34" charset="0"/>
              <a:buChar char="●"/>
              <a:defRPr/>
            </a:pPr>
            <a:r>
              <a:rPr lang="en-US" altLang="en-US" sz="2400" b="1">
                <a:effectLst>
                  <a:outerShdw blurRad="38100" dist="38100" dir="2700000" algn="tl">
                    <a:srgbClr val="C0C0C0"/>
                  </a:outerShdw>
                </a:effectLst>
                <a:latin typeface="Arial" panose="020B0604020202020204" pitchFamily="34" charset="0"/>
              </a:rPr>
              <a:t>RNA-seq of specific brain regions (Rhodes et al.)</a:t>
            </a:r>
          </a:p>
          <a:p>
            <a:pPr>
              <a:lnSpc>
                <a:spcPct val="95000"/>
              </a:lnSpc>
              <a:spcBef>
                <a:spcPct val="0"/>
              </a:spcBef>
              <a:spcAft>
                <a:spcPct val="35000"/>
              </a:spcAft>
              <a:buSzPct val="130000"/>
              <a:buFont typeface="Arial" panose="020B0604020202020204" pitchFamily="34" charset="0"/>
              <a:buChar char="●"/>
              <a:defRPr/>
            </a:pPr>
            <a:r>
              <a:rPr lang="en-US" altLang="en-US" sz="2400" b="1">
                <a:effectLst>
                  <a:outerShdw blurRad="38100" dist="38100" dir="2700000" algn="tl">
                    <a:srgbClr val="C0C0C0"/>
                  </a:outerShdw>
                </a:effectLst>
                <a:latin typeface="Arial" panose="020B0604020202020204" pitchFamily="34" charset="0"/>
              </a:rPr>
              <a:t>SNP chips and whole-genome sequencing, eventually combined with full pedigree information (evolve and resequence in general and for a hybrid line)</a:t>
            </a:r>
          </a:p>
        </p:txBody>
      </p:sp>
      <p:sp>
        <p:nvSpPr>
          <p:cNvPr id="2061315" name="Text Box 3">
            <a:extLst>
              <a:ext uri="{FF2B5EF4-FFF2-40B4-BE49-F238E27FC236}">
                <a16:creationId xmlns:a16="http://schemas.microsoft.com/office/drawing/2014/main" id="{670B262E-1ED0-D34C-5128-8C82B8273564}"/>
              </a:ext>
            </a:extLst>
          </p:cNvPr>
          <p:cNvSpPr txBox="1">
            <a:spLocks noChangeArrowheads="1"/>
          </p:cNvSpPr>
          <p:nvPr/>
        </p:nvSpPr>
        <p:spPr bwMode="auto">
          <a:xfrm>
            <a:off x="1944688" y="31750"/>
            <a:ext cx="5395912" cy="6715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nSpc>
                <a:spcPct val="95000"/>
              </a:lnSpc>
              <a:spcAft>
                <a:spcPct val="10000"/>
              </a:spcAft>
              <a:defRPr/>
            </a:pPr>
            <a:r>
              <a:rPr lang="en-US" altLang="en-US" sz="4000" b="1">
                <a:effectLst>
                  <a:outerShdw blurRad="38100" dist="38100" dir="2700000" algn="tl">
                    <a:srgbClr val="C0C0C0"/>
                  </a:outerShdw>
                </a:effectLst>
                <a:latin typeface="Arial" panose="020B0604020202020204" pitchFamily="34" charset="0"/>
              </a:rPr>
              <a:t>Genetic Approaches</a:t>
            </a:r>
          </a:p>
        </p:txBody>
      </p:sp>
      <p:sp>
        <p:nvSpPr>
          <p:cNvPr id="421893" name="Line 4">
            <a:extLst>
              <a:ext uri="{FF2B5EF4-FFF2-40B4-BE49-F238E27FC236}">
                <a16:creationId xmlns:a16="http://schemas.microsoft.com/office/drawing/2014/main" id="{C3ACCEFE-7136-152F-3B0F-94EC2908DCFD}"/>
              </a:ext>
            </a:extLst>
          </p:cNvPr>
          <p:cNvSpPr>
            <a:spLocks noChangeShapeType="1"/>
          </p:cNvSpPr>
          <p:nvPr/>
        </p:nvSpPr>
        <p:spPr bwMode="auto">
          <a:xfrm>
            <a:off x="228600" y="741363"/>
            <a:ext cx="8683625" cy="0"/>
          </a:xfrm>
          <a:prstGeom prst="line">
            <a:avLst/>
          </a:prstGeom>
          <a:noFill/>
          <a:ln w="50800">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Tree>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Slide Number Placeholder 3">
            <a:extLst>
              <a:ext uri="{FF2B5EF4-FFF2-40B4-BE49-F238E27FC236}">
                <a16:creationId xmlns:a16="http://schemas.microsoft.com/office/drawing/2014/main" id="{FCFC99E9-020E-D70C-DF55-E8867D05D9A3}"/>
              </a:ext>
            </a:extLst>
          </p:cNvPr>
          <p:cNvSpPr>
            <a:spLocks noGrp="1"/>
          </p:cNvSpPr>
          <p:nvPr>
            <p:ph type="sldNum" sz="quarter" idx="12"/>
          </p:nvPr>
        </p:nvSpPr>
        <p:spPr/>
        <p:txBody>
          <a:bodyPr/>
          <a:lstStyle/>
          <a:p>
            <a:fld id="{76B4D1AB-7C17-4655-B357-E675533CEC14}" type="slidenum">
              <a:rPr lang="en-US" altLang="en-US"/>
              <a:pPr/>
              <a:t>22</a:t>
            </a:fld>
            <a:endParaRPr lang="en-US" altLang="en-US" dirty="0"/>
          </a:p>
        </p:txBody>
      </p:sp>
      <p:sp>
        <p:nvSpPr>
          <p:cNvPr id="1912834" name="Text Box 2">
            <a:extLst>
              <a:ext uri="{FF2B5EF4-FFF2-40B4-BE49-F238E27FC236}">
                <a16:creationId xmlns:a16="http://schemas.microsoft.com/office/drawing/2014/main" id="{D7C82423-1F7F-7161-206A-6A66F861F7F7}"/>
              </a:ext>
            </a:extLst>
          </p:cNvPr>
          <p:cNvSpPr txBox="1">
            <a:spLocks noChangeArrowheads="1"/>
          </p:cNvSpPr>
          <p:nvPr/>
        </p:nvSpPr>
        <p:spPr bwMode="auto">
          <a:xfrm>
            <a:off x="0" y="61680"/>
            <a:ext cx="9144000" cy="124957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ctr">
              <a:spcAft>
                <a:spcPct val="20000"/>
              </a:spcAft>
            </a:pPr>
            <a:r>
              <a:rPr lang="en-US" altLang="en-US" sz="3600" b="1" dirty="0">
                <a:latin typeface="Arial" panose="020B0604020202020204" pitchFamily="34" charset="0"/>
              </a:rPr>
              <a:t>VO</a:t>
            </a:r>
            <a:r>
              <a:rPr lang="en-US" altLang="en-US" sz="4400" b="1" baseline="-16000" dirty="0">
                <a:latin typeface="Arial" panose="020B0604020202020204" pitchFamily="34" charset="0"/>
              </a:rPr>
              <a:t>2</a:t>
            </a:r>
            <a:r>
              <a:rPr lang="en-US" altLang="en-US" sz="3600" b="1" dirty="0">
                <a:latin typeface="Arial" panose="020B0604020202020204" pitchFamily="34" charset="0"/>
              </a:rPr>
              <a:t>max of Males at Generation 32</a:t>
            </a:r>
          </a:p>
          <a:p>
            <a:pPr algn="ctr">
              <a:spcAft>
                <a:spcPct val="20000"/>
              </a:spcAft>
            </a:pPr>
            <a:r>
              <a:rPr lang="en-US" altLang="en-US" sz="3000" b="1" dirty="0">
                <a:latin typeface="Arial" panose="020B0604020202020204" pitchFamily="34" charset="0"/>
              </a:rPr>
              <a:t>Mass-specific Means + Standard Errors</a:t>
            </a:r>
          </a:p>
        </p:txBody>
      </p:sp>
      <p:graphicFrame>
        <p:nvGraphicFramePr>
          <p:cNvPr id="1912835" name="Object 3">
            <a:extLst>
              <a:ext uri="{FF2B5EF4-FFF2-40B4-BE49-F238E27FC236}">
                <a16:creationId xmlns:a16="http://schemas.microsoft.com/office/drawing/2014/main" id="{0DDEE3F1-CB99-1DA1-1521-DA0DEAD24360}"/>
              </a:ext>
            </a:extLst>
          </p:cNvPr>
          <p:cNvGraphicFramePr>
            <a:graphicFrameLocks noChangeAspect="1"/>
          </p:cNvGraphicFramePr>
          <p:nvPr>
            <p:extLst>
              <p:ext uri="{D42A27DB-BD31-4B8C-83A1-F6EECF244321}">
                <p14:modId xmlns:p14="http://schemas.microsoft.com/office/powerpoint/2010/main" val="1767497903"/>
              </p:ext>
            </p:extLst>
          </p:nvPr>
        </p:nvGraphicFramePr>
        <p:xfrm>
          <a:off x="2111375" y="1250283"/>
          <a:ext cx="5856288" cy="5176838"/>
        </p:xfrm>
        <a:graphic>
          <a:graphicData uri="http://schemas.openxmlformats.org/presentationml/2006/ole">
            <mc:AlternateContent xmlns:mc="http://schemas.openxmlformats.org/markup-compatibility/2006">
              <mc:Choice xmlns:v="urn:schemas-microsoft-com:vml" Requires="v">
                <p:oleObj name="Chart" r:id="rId2" imgW="4019491" imgH="3552944" progId="Excel.Chart.8">
                  <p:embed/>
                </p:oleObj>
              </mc:Choice>
              <mc:Fallback>
                <p:oleObj name="Chart" r:id="rId2" imgW="4019491" imgH="3552944" progId="Excel.Chart.8">
                  <p:embed/>
                  <p:pic>
                    <p:nvPicPr>
                      <p:cNvPr id="1912835" name="Object 3">
                        <a:extLst>
                          <a:ext uri="{FF2B5EF4-FFF2-40B4-BE49-F238E27FC236}">
                            <a16:creationId xmlns:a16="http://schemas.microsoft.com/office/drawing/2014/main" id="{0DDEE3F1-CB99-1DA1-1521-DA0DEAD2436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111375" y="1250283"/>
                        <a:ext cx="5856288" cy="51768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1912836" name="Text Box 4">
            <a:extLst>
              <a:ext uri="{FF2B5EF4-FFF2-40B4-BE49-F238E27FC236}">
                <a16:creationId xmlns:a16="http://schemas.microsoft.com/office/drawing/2014/main" id="{D2C01BB1-2DD5-1CE2-FFD5-F08244ACC0FA}"/>
              </a:ext>
            </a:extLst>
          </p:cNvPr>
          <p:cNvSpPr txBox="1">
            <a:spLocks noChangeArrowheads="1"/>
          </p:cNvSpPr>
          <p:nvPr/>
        </p:nvSpPr>
        <p:spPr bwMode="auto">
          <a:xfrm>
            <a:off x="398213" y="2938911"/>
            <a:ext cx="1760537" cy="9302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50000"/>
              </a:spcBef>
            </a:pPr>
            <a:r>
              <a:rPr lang="en-US" altLang="en-US" b="1" dirty="0">
                <a:latin typeface="Arial" panose="020B0604020202020204" pitchFamily="34" charset="0"/>
              </a:rPr>
              <a:t>    ml O</a:t>
            </a:r>
            <a:r>
              <a:rPr lang="en-US" altLang="en-US" sz="2800" b="1" baseline="-20000" dirty="0">
                <a:latin typeface="Arial" panose="020B0604020202020204" pitchFamily="34" charset="0"/>
              </a:rPr>
              <a:t>2</a:t>
            </a:r>
          </a:p>
          <a:p>
            <a:pPr>
              <a:spcBef>
                <a:spcPct val="50000"/>
              </a:spcBef>
            </a:pPr>
            <a:r>
              <a:rPr lang="en-US" altLang="en-US" b="1" dirty="0">
                <a:latin typeface="Arial" panose="020B0604020202020204" pitchFamily="34" charset="0"/>
              </a:rPr>
              <a:t>min x gram</a:t>
            </a:r>
          </a:p>
        </p:txBody>
      </p:sp>
      <p:sp>
        <p:nvSpPr>
          <p:cNvPr id="1912837" name="Line 5">
            <a:extLst>
              <a:ext uri="{FF2B5EF4-FFF2-40B4-BE49-F238E27FC236}">
                <a16:creationId xmlns:a16="http://schemas.microsoft.com/office/drawing/2014/main" id="{B89283D9-2C79-D200-F49E-B29275E3C524}"/>
              </a:ext>
            </a:extLst>
          </p:cNvPr>
          <p:cNvSpPr>
            <a:spLocks noChangeShapeType="1"/>
          </p:cNvSpPr>
          <p:nvPr/>
        </p:nvSpPr>
        <p:spPr bwMode="auto">
          <a:xfrm>
            <a:off x="414255" y="3435851"/>
            <a:ext cx="1585912"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dirty="0"/>
          </a:p>
        </p:txBody>
      </p:sp>
      <p:sp>
        <p:nvSpPr>
          <p:cNvPr id="1912838" name="Text Box 6">
            <a:extLst>
              <a:ext uri="{FF2B5EF4-FFF2-40B4-BE49-F238E27FC236}">
                <a16:creationId xmlns:a16="http://schemas.microsoft.com/office/drawing/2014/main" id="{128E751D-E6A6-F853-AC4E-76E7BC758121}"/>
              </a:ext>
            </a:extLst>
          </p:cNvPr>
          <p:cNvSpPr txBox="1">
            <a:spLocks noChangeArrowheads="1"/>
          </p:cNvSpPr>
          <p:nvPr/>
        </p:nvSpPr>
        <p:spPr bwMode="auto">
          <a:xfrm>
            <a:off x="3519488" y="5592096"/>
            <a:ext cx="4518025" cy="579437"/>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50000"/>
              </a:spcBef>
            </a:pPr>
            <a:r>
              <a:rPr lang="en-US" altLang="en-US" sz="3200" b="1" dirty="0">
                <a:solidFill>
                  <a:srgbClr val="0000FF"/>
                </a:solidFill>
                <a:effectLst>
                  <a:outerShdw blurRad="38100" dist="38100" dir="2700000" algn="tl">
                    <a:srgbClr val="C0C0C0"/>
                  </a:outerShdw>
                </a:effectLst>
                <a:latin typeface="Arial" panose="020B0604020202020204" pitchFamily="34" charset="0"/>
              </a:rPr>
              <a:t>Control</a:t>
            </a:r>
            <a:r>
              <a:rPr lang="en-US" altLang="en-US" sz="3200" b="1" dirty="0">
                <a:effectLst>
                  <a:outerShdw blurRad="38100" dist="38100" dir="2700000" algn="tl">
                    <a:srgbClr val="C0C0C0"/>
                  </a:outerShdw>
                </a:effectLst>
                <a:latin typeface="Arial" panose="020B0604020202020204" pitchFamily="34" charset="0"/>
              </a:rPr>
              <a:t>      </a:t>
            </a:r>
            <a:r>
              <a:rPr lang="en-US" altLang="en-US" sz="1000" b="1" dirty="0">
                <a:effectLst>
                  <a:outerShdw blurRad="38100" dist="38100" dir="2700000" algn="tl">
                    <a:srgbClr val="C0C0C0"/>
                  </a:outerShdw>
                </a:effectLst>
                <a:latin typeface="Arial" panose="020B0604020202020204" pitchFamily="34" charset="0"/>
              </a:rPr>
              <a:t> </a:t>
            </a:r>
            <a:r>
              <a:rPr lang="en-US" altLang="en-US" sz="3200" b="1" dirty="0">
                <a:solidFill>
                  <a:srgbClr val="FF0000"/>
                </a:solidFill>
                <a:effectLst>
                  <a:outerShdw blurRad="38100" dist="38100" dir="2700000" algn="tl">
                    <a:srgbClr val="C0C0C0"/>
                  </a:outerShdw>
                </a:effectLst>
                <a:latin typeface="Arial" panose="020B0604020202020204" pitchFamily="34" charset="0"/>
              </a:rPr>
              <a:t>Selected</a:t>
            </a:r>
          </a:p>
        </p:txBody>
      </p:sp>
      <p:sp>
        <p:nvSpPr>
          <p:cNvPr id="1912839" name="Text Box 7">
            <a:extLst>
              <a:ext uri="{FF2B5EF4-FFF2-40B4-BE49-F238E27FC236}">
                <a16:creationId xmlns:a16="http://schemas.microsoft.com/office/drawing/2014/main" id="{9AAD2D61-929C-5973-CCFA-BD8AF5E97523}"/>
              </a:ext>
            </a:extLst>
          </p:cNvPr>
          <p:cNvSpPr txBox="1">
            <a:spLocks noChangeArrowheads="1"/>
          </p:cNvSpPr>
          <p:nvPr/>
        </p:nvSpPr>
        <p:spPr bwMode="auto">
          <a:xfrm>
            <a:off x="849773" y="-339957"/>
            <a:ext cx="312737" cy="701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50000"/>
              </a:spcBef>
            </a:pPr>
            <a:r>
              <a:rPr lang="en-US" altLang="en-US" sz="4000" b="1" dirty="0"/>
              <a:t>.</a:t>
            </a:r>
          </a:p>
        </p:txBody>
      </p:sp>
      <p:sp>
        <p:nvSpPr>
          <p:cNvPr id="9" name="Text Box 4">
            <a:extLst>
              <a:ext uri="{FF2B5EF4-FFF2-40B4-BE49-F238E27FC236}">
                <a16:creationId xmlns:a16="http://schemas.microsoft.com/office/drawing/2014/main" id="{A84FED95-1672-91FC-4876-CB0C1C7C22D1}"/>
              </a:ext>
            </a:extLst>
          </p:cNvPr>
          <p:cNvSpPr txBox="1">
            <a:spLocks noChangeArrowheads="1"/>
          </p:cNvSpPr>
          <p:nvPr/>
        </p:nvSpPr>
        <p:spPr bwMode="auto">
          <a:xfrm>
            <a:off x="136358" y="6350778"/>
            <a:ext cx="8956842"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30000"/>
              </a:spcBef>
              <a:buFontTx/>
              <a:buNone/>
            </a:pPr>
            <a:r>
              <a:rPr lang="en-US" altLang="en-US" sz="1000" dirty="0">
                <a:latin typeface="Arial" panose="020B0604020202020204" pitchFamily="34" charset="0"/>
              </a:rPr>
              <a:t>Rezende, E. L., S. A. Kelly, F. R. Gomes, M. A. Chappell, and T. Garland, Jr. 2006. Effects of size, sex, and voluntary running speeds on costs</a:t>
            </a:r>
            <a:br>
              <a:rPr lang="en-US" altLang="en-US" sz="1000" dirty="0">
                <a:latin typeface="Arial" panose="020B0604020202020204" pitchFamily="34" charset="0"/>
              </a:rPr>
            </a:br>
            <a:r>
              <a:rPr lang="en-US" altLang="en-US" sz="1000" dirty="0">
                <a:latin typeface="Arial" panose="020B0604020202020204" pitchFamily="34" charset="0"/>
              </a:rPr>
              <a:t>        of locomotion in lines of laboratory mice selectively bred for high wheel-running activity. Physiological and Biochemical Zoology 79:83-99.</a:t>
            </a:r>
            <a:r>
              <a:rPr lang="en-US" altLang="en-US" sz="1000" b="1" dirty="0">
                <a:latin typeface="Arial" panose="020B0604020202020204" pitchFamily="34" charset="0"/>
              </a:rPr>
              <a:t> </a:t>
            </a:r>
          </a:p>
        </p:txBody>
      </p:sp>
    </p:spTree>
  </p:cSld>
  <p:clrMapOvr>
    <a:masterClrMapping/>
  </p:clrMapOvr>
</p:sld>
</file>

<file path=ppt/slides/slide2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3938" name="Slide Number Placeholder 3">
            <a:extLst>
              <a:ext uri="{FF2B5EF4-FFF2-40B4-BE49-F238E27FC236}">
                <a16:creationId xmlns:a16="http://schemas.microsoft.com/office/drawing/2014/main" id="{34A9F154-A0AA-21FD-7471-9C475777E2D8}"/>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EC1EA9C1-BB38-4F12-9AA8-8A38A0D5C9E1}" type="slidenum">
              <a:rPr lang="en-US" altLang="en-US" sz="1400"/>
              <a:pPr>
                <a:spcBef>
                  <a:spcPct val="0"/>
                </a:spcBef>
                <a:buFontTx/>
                <a:buNone/>
              </a:pPr>
              <a:t>220</a:t>
            </a:fld>
            <a:endParaRPr lang="en-US" altLang="en-US" sz="1400"/>
          </a:p>
        </p:txBody>
      </p:sp>
      <p:sp>
        <p:nvSpPr>
          <p:cNvPr id="423939" name="Text Box 2">
            <a:extLst>
              <a:ext uri="{FF2B5EF4-FFF2-40B4-BE49-F238E27FC236}">
                <a16:creationId xmlns:a16="http://schemas.microsoft.com/office/drawing/2014/main" id="{DAD4AFC3-0C4E-9E8D-EFEF-F6D4BB3D61DB}"/>
              </a:ext>
            </a:extLst>
          </p:cNvPr>
          <p:cNvSpPr txBox="1">
            <a:spLocks noChangeArrowheads="1"/>
          </p:cNvSpPr>
          <p:nvPr/>
        </p:nvSpPr>
        <p:spPr bwMode="auto">
          <a:xfrm>
            <a:off x="55563" y="6338888"/>
            <a:ext cx="8937625"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US" altLang="en-US" sz="1200">
                <a:latin typeface="Arial" panose="020B0604020202020204" pitchFamily="34" charset="0"/>
              </a:rPr>
              <a:t>Swallow, J. G., P. A. Carter, and T. Garland, Jr. 1998. Artificial selection for increased wheel-running behavior in house mice. </a:t>
            </a:r>
            <a:br>
              <a:rPr lang="en-US" altLang="en-US" sz="1200">
                <a:latin typeface="Arial" panose="020B0604020202020204" pitchFamily="34" charset="0"/>
              </a:rPr>
            </a:br>
            <a:r>
              <a:rPr lang="en-US" altLang="en-US" sz="1200">
                <a:latin typeface="Arial" panose="020B0604020202020204" pitchFamily="34" charset="0"/>
              </a:rPr>
              <a:t>        Behavior Genetics 28:227-237.</a:t>
            </a:r>
          </a:p>
        </p:txBody>
      </p:sp>
      <p:pic>
        <p:nvPicPr>
          <p:cNvPr id="423940" name="Picture 4">
            <a:extLst>
              <a:ext uri="{FF2B5EF4-FFF2-40B4-BE49-F238E27FC236}">
                <a16:creationId xmlns:a16="http://schemas.microsoft.com/office/drawing/2014/main" id="{17430C53-F224-D530-5C7E-F6ABBA536342}"/>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79375" y="0"/>
            <a:ext cx="7297738" cy="62865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423941" name="Text Box 6">
            <a:extLst>
              <a:ext uri="{FF2B5EF4-FFF2-40B4-BE49-F238E27FC236}">
                <a16:creationId xmlns:a16="http://schemas.microsoft.com/office/drawing/2014/main" id="{0832821E-8AC2-8981-CAAD-7A6A182EF3DD}"/>
              </a:ext>
            </a:extLst>
          </p:cNvPr>
          <p:cNvSpPr txBox="1">
            <a:spLocks noChangeArrowheads="1"/>
          </p:cNvSpPr>
          <p:nvPr/>
        </p:nvSpPr>
        <p:spPr bwMode="auto">
          <a:xfrm>
            <a:off x="7054850" y="1544638"/>
            <a:ext cx="2138363" cy="22891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US" altLang="en-US" sz="1800" b="1">
                <a:solidFill>
                  <a:srgbClr val="009900"/>
                </a:solidFill>
                <a:latin typeface="Arial" panose="020B0604020202020204" pitchFamily="34" charset="0"/>
              </a:rPr>
              <a:t>Narrow-sense heritability = 0.18 </a:t>
            </a:r>
            <a:r>
              <a:rPr lang="en-US" altLang="en-US" sz="1800">
                <a:solidFill>
                  <a:srgbClr val="009900"/>
                </a:solidFill>
                <a:latin typeface="Arial" panose="020B0604020202020204" pitchFamily="34" charset="0"/>
              </a:rPr>
              <a:t>(assuming no maternal effects or common-family environmental effects, and no epistasis).</a:t>
            </a:r>
          </a:p>
        </p:txBody>
      </p:sp>
      <p:sp>
        <p:nvSpPr>
          <p:cNvPr id="423942" name="Text Box 7">
            <a:extLst>
              <a:ext uri="{FF2B5EF4-FFF2-40B4-BE49-F238E27FC236}">
                <a16:creationId xmlns:a16="http://schemas.microsoft.com/office/drawing/2014/main" id="{21507C08-EDAA-9C58-31C6-4CF218A005DB}"/>
              </a:ext>
            </a:extLst>
          </p:cNvPr>
          <p:cNvSpPr txBox="1">
            <a:spLocks noChangeArrowheads="1"/>
          </p:cNvSpPr>
          <p:nvPr/>
        </p:nvSpPr>
        <p:spPr bwMode="auto">
          <a:xfrm>
            <a:off x="6365875" y="166688"/>
            <a:ext cx="2574925"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US" altLang="en-US" sz="2400" b="1">
                <a:solidFill>
                  <a:srgbClr val="009900"/>
                </a:solidFill>
                <a:latin typeface="Arial" panose="020B0604020202020204" pitchFamily="34" charset="0"/>
              </a:rPr>
              <a:t>Base Population</a:t>
            </a:r>
            <a:endParaRPr lang="en-US" altLang="en-US" sz="2400">
              <a:solidFill>
                <a:srgbClr val="009900"/>
              </a:solidFill>
              <a:latin typeface="Arial" panose="020B0604020202020204" pitchFamily="34" charset="0"/>
            </a:endParaRPr>
          </a:p>
        </p:txBody>
      </p:sp>
    </p:spTree>
  </p:cSld>
  <p:clrMapOvr>
    <a:masterClrMapping/>
  </p:clrMapOvr>
  <p:transition/>
</p:sld>
</file>

<file path=ppt/slides/slide2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4962" name="Slide Number Placeholder 3">
            <a:extLst>
              <a:ext uri="{FF2B5EF4-FFF2-40B4-BE49-F238E27FC236}">
                <a16:creationId xmlns:a16="http://schemas.microsoft.com/office/drawing/2014/main" id="{7805F365-2363-6280-6EFF-8628911CFEF0}"/>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DD9DE4BC-AB97-4AB5-97E0-53B7F9B0F8B5}" type="slidenum">
              <a:rPr lang="en-US" altLang="en-US" sz="1400"/>
              <a:pPr>
                <a:spcBef>
                  <a:spcPct val="0"/>
                </a:spcBef>
                <a:buFontTx/>
                <a:buNone/>
              </a:pPr>
              <a:t>221</a:t>
            </a:fld>
            <a:endParaRPr lang="en-US" altLang="en-US" sz="1400"/>
          </a:p>
        </p:txBody>
      </p:sp>
      <p:pic>
        <p:nvPicPr>
          <p:cNvPr id="424963" name="Picture 2">
            <a:extLst>
              <a:ext uri="{FF2B5EF4-FFF2-40B4-BE49-F238E27FC236}">
                <a16:creationId xmlns:a16="http://schemas.microsoft.com/office/drawing/2014/main" id="{689B9F22-E72F-2B50-3605-DCF999923929}"/>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138363" y="103188"/>
            <a:ext cx="6810375" cy="63928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424964" name="Text Box 6">
            <a:extLst>
              <a:ext uri="{FF2B5EF4-FFF2-40B4-BE49-F238E27FC236}">
                <a16:creationId xmlns:a16="http://schemas.microsoft.com/office/drawing/2014/main" id="{1917B19A-9780-A7AC-BB8D-48978057B530}"/>
              </a:ext>
            </a:extLst>
          </p:cNvPr>
          <p:cNvSpPr txBox="1">
            <a:spLocks noChangeArrowheads="1"/>
          </p:cNvSpPr>
          <p:nvPr/>
        </p:nvSpPr>
        <p:spPr bwMode="auto">
          <a:xfrm>
            <a:off x="101600" y="149225"/>
            <a:ext cx="2138363" cy="35607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US" altLang="en-US" sz="2400" b="1">
                <a:solidFill>
                  <a:srgbClr val="009900"/>
                </a:solidFill>
                <a:latin typeface="Arial" panose="020B0604020202020204" pitchFamily="34" charset="0"/>
              </a:rPr>
              <a:t>Response</a:t>
            </a:r>
            <a:br>
              <a:rPr lang="en-US" altLang="en-US" sz="2400" b="1">
                <a:solidFill>
                  <a:srgbClr val="009900"/>
                </a:solidFill>
                <a:latin typeface="Arial" panose="020B0604020202020204" pitchFamily="34" charset="0"/>
              </a:rPr>
            </a:br>
            <a:r>
              <a:rPr lang="en-US" altLang="en-US" sz="2400" b="1">
                <a:solidFill>
                  <a:srgbClr val="009900"/>
                </a:solidFill>
                <a:latin typeface="Arial" panose="020B0604020202020204" pitchFamily="34" charset="0"/>
              </a:rPr>
              <a:t>to Selection </a:t>
            </a:r>
          </a:p>
          <a:p>
            <a:pPr>
              <a:spcBef>
                <a:spcPct val="50000"/>
              </a:spcBef>
              <a:buFontTx/>
              <a:buNone/>
            </a:pPr>
            <a:endParaRPr lang="en-US" altLang="en-US" sz="2400" b="1">
              <a:solidFill>
                <a:srgbClr val="009900"/>
              </a:solidFill>
              <a:latin typeface="Arial" panose="020B0604020202020204" pitchFamily="34" charset="0"/>
            </a:endParaRPr>
          </a:p>
          <a:p>
            <a:pPr>
              <a:spcBef>
                <a:spcPct val="50000"/>
              </a:spcBef>
              <a:buFontTx/>
              <a:buNone/>
            </a:pPr>
            <a:endParaRPr lang="en-US" altLang="en-US" sz="2400" b="1">
              <a:solidFill>
                <a:srgbClr val="009900"/>
              </a:solidFill>
              <a:latin typeface="Arial" panose="020B0604020202020204" pitchFamily="34" charset="0"/>
            </a:endParaRPr>
          </a:p>
          <a:p>
            <a:pPr>
              <a:spcBef>
                <a:spcPct val="50000"/>
              </a:spcBef>
              <a:buFontTx/>
              <a:buNone/>
            </a:pPr>
            <a:r>
              <a:rPr lang="en-US" altLang="en-US" sz="2400">
                <a:solidFill>
                  <a:srgbClr val="009900"/>
                </a:solidFill>
                <a:latin typeface="Arial" panose="020B0604020202020204" pitchFamily="34" charset="0"/>
              </a:rPr>
              <a:t>occurred as expected for first 10 generations</a:t>
            </a:r>
          </a:p>
        </p:txBody>
      </p:sp>
    </p:spTree>
  </p:cSld>
  <p:clrMapOvr>
    <a:masterClrMapping/>
  </p:clrMapOvr>
  <p:transition/>
</p:sld>
</file>

<file path=ppt/slides/slide2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5986" name="Slide Number Placeholder 3">
            <a:extLst>
              <a:ext uri="{FF2B5EF4-FFF2-40B4-BE49-F238E27FC236}">
                <a16:creationId xmlns:a16="http://schemas.microsoft.com/office/drawing/2014/main" id="{CB0F6149-9525-CA24-AB22-4BD1C801884E}"/>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3363AE8E-F430-4E57-BAE2-EF19070349F6}" type="slidenum">
              <a:rPr lang="en-US" altLang="en-US" sz="1400"/>
              <a:pPr>
                <a:spcBef>
                  <a:spcPct val="0"/>
                </a:spcBef>
                <a:buFontTx/>
                <a:buNone/>
              </a:pPr>
              <a:t>222</a:t>
            </a:fld>
            <a:endParaRPr lang="en-US" altLang="en-US" sz="1400"/>
          </a:p>
        </p:txBody>
      </p:sp>
      <p:sp>
        <p:nvSpPr>
          <p:cNvPr id="425987" name="Text Box 538">
            <a:extLst>
              <a:ext uri="{FF2B5EF4-FFF2-40B4-BE49-F238E27FC236}">
                <a16:creationId xmlns:a16="http://schemas.microsoft.com/office/drawing/2014/main" id="{67EF1147-B51B-BC2D-1123-4B580719CC78}"/>
              </a:ext>
            </a:extLst>
          </p:cNvPr>
          <p:cNvSpPr txBox="1">
            <a:spLocks noChangeArrowheads="1"/>
          </p:cNvSpPr>
          <p:nvPr/>
        </p:nvSpPr>
        <p:spPr bwMode="auto">
          <a:xfrm>
            <a:off x="5959475" y="2417763"/>
            <a:ext cx="2978150" cy="20701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fr-CA" altLang="en-US" sz="1800">
                <a:latin typeface="Arial" panose="020B0604020202020204" pitchFamily="34" charset="0"/>
                <a:cs typeface="Arial" panose="020B0604020202020204" pitchFamily="34" charset="0"/>
              </a:rPr>
              <a:t>Log-likelihood ratio tests for</a:t>
            </a:r>
            <a:br>
              <a:rPr lang="fr-CA" altLang="en-US" sz="1800">
                <a:latin typeface="Arial" panose="020B0604020202020204" pitchFamily="34" charset="0"/>
                <a:cs typeface="Arial" panose="020B0604020202020204" pitchFamily="34" charset="0"/>
              </a:rPr>
            </a:br>
            <a:r>
              <a:rPr lang="fr-CA" altLang="en-US" sz="1800">
                <a:latin typeface="Arial" panose="020B0604020202020204" pitchFamily="34" charset="0"/>
                <a:cs typeface="Arial" panose="020B0604020202020204" pitchFamily="34" charset="0"/>
              </a:rPr>
              <a:t>breakpoint regression </a:t>
            </a:r>
          </a:p>
          <a:p>
            <a:pPr>
              <a:spcBef>
                <a:spcPct val="0"/>
              </a:spcBef>
              <a:spcAft>
                <a:spcPct val="20000"/>
              </a:spcAft>
              <a:buFontTx/>
              <a:buNone/>
            </a:pPr>
            <a:r>
              <a:rPr lang="fr-CA" altLang="en-US" sz="1800">
                <a:latin typeface="Arial" panose="020B0604020202020204" pitchFamily="34" charset="0"/>
                <a:cs typeface="Arial" panose="020B0604020202020204" pitchFamily="34" charset="0"/>
              </a:rPr>
              <a:t>vs. single regression line:</a:t>
            </a:r>
          </a:p>
          <a:p>
            <a:pPr>
              <a:spcBef>
                <a:spcPct val="0"/>
              </a:spcBef>
              <a:buFontTx/>
              <a:buNone/>
            </a:pPr>
            <a:r>
              <a:rPr lang="fr-CA" altLang="en-US" sz="1800">
                <a:latin typeface="Arial" panose="020B0604020202020204" pitchFamily="34" charset="0"/>
                <a:cs typeface="Arial" panose="020B0604020202020204" pitchFamily="34" charset="0"/>
              </a:rPr>
              <a:t>     Line 3  </a:t>
            </a:r>
            <a:r>
              <a:rPr lang="fr-CA" altLang="en-US" sz="1800" i="1">
                <a:latin typeface="Arial" panose="020B0604020202020204" pitchFamily="34" charset="0"/>
                <a:cs typeface="Arial" panose="020B0604020202020204" pitchFamily="34" charset="0"/>
              </a:rPr>
              <a:t>P</a:t>
            </a:r>
            <a:r>
              <a:rPr lang="fr-CA" altLang="en-US" sz="1800">
                <a:latin typeface="Arial" panose="020B0604020202020204" pitchFamily="34" charset="0"/>
                <a:cs typeface="Arial" panose="020B0604020202020204" pitchFamily="34" charset="0"/>
              </a:rPr>
              <a:t> = 0.0004</a:t>
            </a:r>
          </a:p>
          <a:p>
            <a:pPr>
              <a:spcBef>
                <a:spcPct val="0"/>
              </a:spcBef>
              <a:buFontTx/>
              <a:buNone/>
            </a:pPr>
            <a:r>
              <a:rPr lang="fr-CA" altLang="en-US" sz="1800">
                <a:latin typeface="Arial" panose="020B0604020202020204" pitchFamily="34" charset="0"/>
                <a:cs typeface="Arial" panose="020B0604020202020204" pitchFamily="34" charset="0"/>
              </a:rPr>
              <a:t>     Line 6  </a:t>
            </a:r>
            <a:r>
              <a:rPr lang="fr-CA" altLang="en-US" sz="1800" i="1">
                <a:latin typeface="Arial" panose="020B0604020202020204" pitchFamily="34" charset="0"/>
                <a:cs typeface="Arial" panose="020B0604020202020204" pitchFamily="34" charset="0"/>
              </a:rPr>
              <a:t>P</a:t>
            </a:r>
            <a:r>
              <a:rPr lang="fr-CA" altLang="en-US" sz="1800">
                <a:latin typeface="Arial" panose="020B0604020202020204" pitchFamily="34" charset="0"/>
                <a:cs typeface="Arial" panose="020B0604020202020204" pitchFamily="34" charset="0"/>
              </a:rPr>
              <a:t> &lt; 0.0001</a:t>
            </a:r>
          </a:p>
          <a:p>
            <a:pPr>
              <a:spcBef>
                <a:spcPct val="0"/>
              </a:spcBef>
              <a:buFontTx/>
              <a:buNone/>
            </a:pPr>
            <a:r>
              <a:rPr lang="fr-CA" altLang="en-US" sz="1800">
                <a:latin typeface="Arial" panose="020B0604020202020204" pitchFamily="34" charset="0"/>
                <a:cs typeface="Arial" panose="020B0604020202020204" pitchFamily="34" charset="0"/>
              </a:rPr>
              <a:t>     Line 7  </a:t>
            </a:r>
            <a:r>
              <a:rPr lang="fr-CA" altLang="en-US" sz="1800" i="1">
                <a:latin typeface="Arial" panose="020B0604020202020204" pitchFamily="34" charset="0"/>
                <a:cs typeface="Arial" panose="020B0604020202020204" pitchFamily="34" charset="0"/>
              </a:rPr>
              <a:t>P</a:t>
            </a:r>
            <a:r>
              <a:rPr lang="fr-CA" altLang="en-US" sz="1800">
                <a:latin typeface="Arial" panose="020B0604020202020204" pitchFamily="34" charset="0"/>
                <a:cs typeface="Arial" panose="020B0604020202020204" pitchFamily="34" charset="0"/>
              </a:rPr>
              <a:t> = 0.0013</a:t>
            </a:r>
          </a:p>
          <a:p>
            <a:pPr>
              <a:spcBef>
                <a:spcPct val="0"/>
              </a:spcBef>
              <a:buFontTx/>
              <a:buNone/>
            </a:pPr>
            <a:r>
              <a:rPr lang="fr-CA" altLang="en-US" sz="1800">
                <a:latin typeface="Arial" panose="020B0604020202020204" pitchFamily="34" charset="0"/>
                <a:cs typeface="Arial" panose="020B0604020202020204" pitchFamily="34" charset="0"/>
              </a:rPr>
              <a:t>     Line 8  </a:t>
            </a:r>
            <a:r>
              <a:rPr lang="fr-CA" altLang="en-US" sz="1800" i="1">
                <a:latin typeface="Arial" panose="020B0604020202020204" pitchFamily="34" charset="0"/>
                <a:cs typeface="Arial" panose="020B0604020202020204" pitchFamily="34" charset="0"/>
              </a:rPr>
              <a:t>P</a:t>
            </a:r>
            <a:r>
              <a:rPr lang="fr-CA" altLang="en-US" sz="1800">
                <a:latin typeface="Arial" panose="020B0604020202020204" pitchFamily="34" charset="0"/>
                <a:cs typeface="Arial" panose="020B0604020202020204" pitchFamily="34" charset="0"/>
              </a:rPr>
              <a:t> = 0.0981</a:t>
            </a:r>
          </a:p>
        </p:txBody>
      </p:sp>
      <p:grpSp>
        <p:nvGrpSpPr>
          <p:cNvPr id="425988" name="Group 542">
            <a:extLst>
              <a:ext uri="{FF2B5EF4-FFF2-40B4-BE49-F238E27FC236}">
                <a16:creationId xmlns:a16="http://schemas.microsoft.com/office/drawing/2014/main" id="{E719E558-2625-D717-587E-991BA5FF1739}"/>
              </a:ext>
            </a:extLst>
          </p:cNvPr>
          <p:cNvGrpSpPr>
            <a:grpSpLocks/>
          </p:cNvGrpSpPr>
          <p:nvPr/>
        </p:nvGrpSpPr>
        <p:grpSpPr bwMode="auto">
          <a:xfrm>
            <a:off x="169863" y="931863"/>
            <a:ext cx="8167687" cy="5222875"/>
            <a:chOff x="107" y="827"/>
            <a:chExt cx="5145" cy="3290"/>
          </a:xfrm>
        </p:grpSpPr>
        <p:sp>
          <p:nvSpPr>
            <p:cNvPr id="425992" name="Oval 2">
              <a:extLst>
                <a:ext uri="{FF2B5EF4-FFF2-40B4-BE49-F238E27FC236}">
                  <a16:creationId xmlns:a16="http://schemas.microsoft.com/office/drawing/2014/main" id="{2EED2105-FC4B-0037-00EB-DDCE05678265}"/>
                </a:ext>
              </a:extLst>
            </p:cNvPr>
            <p:cNvSpPr>
              <a:spLocks noChangeArrowheads="1"/>
            </p:cNvSpPr>
            <p:nvPr/>
          </p:nvSpPr>
          <p:spPr bwMode="auto">
            <a:xfrm>
              <a:off x="650" y="2158"/>
              <a:ext cx="34" cy="35"/>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425993" name="Oval 3">
              <a:extLst>
                <a:ext uri="{FF2B5EF4-FFF2-40B4-BE49-F238E27FC236}">
                  <a16:creationId xmlns:a16="http://schemas.microsoft.com/office/drawing/2014/main" id="{5E7986C1-64AA-6676-ACA8-61EE9B120306}"/>
                </a:ext>
              </a:extLst>
            </p:cNvPr>
            <p:cNvSpPr>
              <a:spLocks noChangeArrowheads="1"/>
            </p:cNvSpPr>
            <p:nvPr/>
          </p:nvSpPr>
          <p:spPr bwMode="auto">
            <a:xfrm>
              <a:off x="679" y="2113"/>
              <a:ext cx="34" cy="34"/>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425994" name="Oval 4">
              <a:extLst>
                <a:ext uri="{FF2B5EF4-FFF2-40B4-BE49-F238E27FC236}">
                  <a16:creationId xmlns:a16="http://schemas.microsoft.com/office/drawing/2014/main" id="{36F9DBD4-8CDB-E4D7-FACF-D997DFE075E0}"/>
                </a:ext>
              </a:extLst>
            </p:cNvPr>
            <p:cNvSpPr>
              <a:spLocks noChangeArrowheads="1"/>
            </p:cNvSpPr>
            <p:nvPr/>
          </p:nvSpPr>
          <p:spPr bwMode="auto">
            <a:xfrm>
              <a:off x="730" y="2124"/>
              <a:ext cx="35" cy="34"/>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425995" name="Oval 5">
              <a:extLst>
                <a:ext uri="{FF2B5EF4-FFF2-40B4-BE49-F238E27FC236}">
                  <a16:creationId xmlns:a16="http://schemas.microsoft.com/office/drawing/2014/main" id="{BA09B0D8-A06D-6649-352C-55F5E0D71597}"/>
                </a:ext>
              </a:extLst>
            </p:cNvPr>
            <p:cNvSpPr>
              <a:spLocks noChangeArrowheads="1"/>
            </p:cNvSpPr>
            <p:nvPr/>
          </p:nvSpPr>
          <p:spPr bwMode="auto">
            <a:xfrm>
              <a:off x="783" y="2032"/>
              <a:ext cx="34" cy="35"/>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425996" name="Oval 6">
              <a:extLst>
                <a:ext uri="{FF2B5EF4-FFF2-40B4-BE49-F238E27FC236}">
                  <a16:creationId xmlns:a16="http://schemas.microsoft.com/office/drawing/2014/main" id="{97B1E221-0BC7-0C62-E06B-C6B230B41953}"/>
                </a:ext>
              </a:extLst>
            </p:cNvPr>
            <p:cNvSpPr>
              <a:spLocks noChangeArrowheads="1"/>
            </p:cNvSpPr>
            <p:nvPr/>
          </p:nvSpPr>
          <p:spPr bwMode="auto">
            <a:xfrm>
              <a:off x="823" y="2014"/>
              <a:ext cx="34" cy="35"/>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425997" name="Oval 7">
              <a:extLst>
                <a:ext uri="{FF2B5EF4-FFF2-40B4-BE49-F238E27FC236}">
                  <a16:creationId xmlns:a16="http://schemas.microsoft.com/office/drawing/2014/main" id="{89840973-F74D-64AA-27A9-FB9EF5366285}"/>
                </a:ext>
              </a:extLst>
            </p:cNvPr>
            <p:cNvSpPr>
              <a:spLocks noChangeArrowheads="1"/>
            </p:cNvSpPr>
            <p:nvPr/>
          </p:nvSpPr>
          <p:spPr bwMode="auto">
            <a:xfrm>
              <a:off x="879" y="1929"/>
              <a:ext cx="35" cy="34"/>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425998" name="Oval 8">
              <a:extLst>
                <a:ext uri="{FF2B5EF4-FFF2-40B4-BE49-F238E27FC236}">
                  <a16:creationId xmlns:a16="http://schemas.microsoft.com/office/drawing/2014/main" id="{FC1A8F6C-ACB8-3D51-364D-93A486A36B74}"/>
                </a:ext>
              </a:extLst>
            </p:cNvPr>
            <p:cNvSpPr>
              <a:spLocks noChangeArrowheads="1"/>
            </p:cNvSpPr>
            <p:nvPr/>
          </p:nvSpPr>
          <p:spPr bwMode="auto">
            <a:xfrm>
              <a:off x="932" y="2044"/>
              <a:ext cx="34" cy="34"/>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425999" name="Oval 9">
              <a:extLst>
                <a:ext uri="{FF2B5EF4-FFF2-40B4-BE49-F238E27FC236}">
                  <a16:creationId xmlns:a16="http://schemas.microsoft.com/office/drawing/2014/main" id="{C9653E44-3A18-EB74-9D6A-59E90FA73C35}"/>
                </a:ext>
              </a:extLst>
            </p:cNvPr>
            <p:cNvSpPr>
              <a:spLocks noChangeArrowheads="1"/>
            </p:cNvSpPr>
            <p:nvPr/>
          </p:nvSpPr>
          <p:spPr bwMode="auto">
            <a:xfrm>
              <a:off x="973" y="1774"/>
              <a:ext cx="33" cy="35"/>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426000" name="Oval 10">
              <a:extLst>
                <a:ext uri="{FF2B5EF4-FFF2-40B4-BE49-F238E27FC236}">
                  <a16:creationId xmlns:a16="http://schemas.microsoft.com/office/drawing/2014/main" id="{6E41701A-CF0D-F8F0-7AE6-86A4E511B1AA}"/>
                </a:ext>
              </a:extLst>
            </p:cNvPr>
            <p:cNvSpPr>
              <a:spLocks noChangeArrowheads="1"/>
            </p:cNvSpPr>
            <p:nvPr/>
          </p:nvSpPr>
          <p:spPr bwMode="auto">
            <a:xfrm>
              <a:off x="1018" y="1579"/>
              <a:ext cx="35" cy="34"/>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426001" name="Oval 11">
              <a:extLst>
                <a:ext uri="{FF2B5EF4-FFF2-40B4-BE49-F238E27FC236}">
                  <a16:creationId xmlns:a16="http://schemas.microsoft.com/office/drawing/2014/main" id="{8F7B9A73-DDBD-6781-C20D-A9C3B310F8B8}"/>
                </a:ext>
              </a:extLst>
            </p:cNvPr>
            <p:cNvSpPr>
              <a:spLocks noChangeArrowheads="1"/>
            </p:cNvSpPr>
            <p:nvPr/>
          </p:nvSpPr>
          <p:spPr bwMode="auto">
            <a:xfrm>
              <a:off x="1075" y="1671"/>
              <a:ext cx="34" cy="34"/>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426002" name="Oval 12">
              <a:extLst>
                <a:ext uri="{FF2B5EF4-FFF2-40B4-BE49-F238E27FC236}">
                  <a16:creationId xmlns:a16="http://schemas.microsoft.com/office/drawing/2014/main" id="{9A93FF6F-1D33-3A19-7E6F-C7021AA0D915}"/>
                </a:ext>
              </a:extLst>
            </p:cNvPr>
            <p:cNvSpPr>
              <a:spLocks noChangeArrowheads="1"/>
            </p:cNvSpPr>
            <p:nvPr/>
          </p:nvSpPr>
          <p:spPr bwMode="auto">
            <a:xfrm>
              <a:off x="1121" y="1946"/>
              <a:ext cx="34" cy="35"/>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426003" name="Oval 13">
              <a:extLst>
                <a:ext uri="{FF2B5EF4-FFF2-40B4-BE49-F238E27FC236}">
                  <a16:creationId xmlns:a16="http://schemas.microsoft.com/office/drawing/2014/main" id="{7271DC7F-A0BE-0B80-5E90-66877F76A06B}"/>
                </a:ext>
              </a:extLst>
            </p:cNvPr>
            <p:cNvSpPr>
              <a:spLocks noChangeArrowheads="1"/>
            </p:cNvSpPr>
            <p:nvPr/>
          </p:nvSpPr>
          <p:spPr bwMode="auto">
            <a:xfrm>
              <a:off x="1161" y="1602"/>
              <a:ext cx="35" cy="34"/>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426004" name="Oval 14">
              <a:extLst>
                <a:ext uri="{FF2B5EF4-FFF2-40B4-BE49-F238E27FC236}">
                  <a16:creationId xmlns:a16="http://schemas.microsoft.com/office/drawing/2014/main" id="{2A0EE76E-4CDC-5822-B8F8-0A1584AD0EEC}"/>
                </a:ext>
              </a:extLst>
            </p:cNvPr>
            <p:cNvSpPr>
              <a:spLocks noChangeArrowheads="1"/>
            </p:cNvSpPr>
            <p:nvPr/>
          </p:nvSpPr>
          <p:spPr bwMode="auto">
            <a:xfrm>
              <a:off x="1196" y="1423"/>
              <a:ext cx="35" cy="36"/>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426005" name="Oval 15">
              <a:extLst>
                <a:ext uri="{FF2B5EF4-FFF2-40B4-BE49-F238E27FC236}">
                  <a16:creationId xmlns:a16="http://schemas.microsoft.com/office/drawing/2014/main" id="{E75CB2C9-D9E5-121D-9852-13F03DD0F93A}"/>
                </a:ext>
              </a:extLst>
            </p:cNvPr>
            <p:cNvSpPr>
              <a:spLocks noChangeArrowheads="1"/>
            </p:cNvSpPr>
            <p:nvPr/>
          </p:nvSpPr>
          <p:spPr bwMode="auto">
            <a:xfrm>
              <a:off x="1242" y="1550"/>
              <a:ext cx="34" cy="35"/>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426006" name="Oval 16">
              <a:extLst>
                <a:ext uri="{FF2B5EF4-FFF2-40B4-BE49-F238E27FC236}">
                  <a16:creationId xmlns:a16="http://schemas.microsoft.com/office/drawing/2014/main" id="{85D082F6-4885-AF25-4FAE-7AAAF8E8CC50}"/>
                </a:ext>
              </a:extLst>
            </p:cNvPr>
            <p:cNvSpPr>
              <a:spLocks noChangeArrowheads="1"/>
            </p:cNvSpPr>
            <p:nvPr/>
          </p:nvSpPr>
          <p:spPr bwMode="auto">
            <a:xfrm>
              <a:off x="1289" y="1533"/>
              <a:ext cx="34" cy="34"/>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426007" name="Oval 17">
              <a:extLst>
                <a:ext uri="{FF2B5EF4-FFF2-40B4-BE49-F238E27FC236}">
                  <a16:creationId xmlns:a16="http://schemas.microsoft.com/office/drawing/2014/main" id="{1630D57E-F354-D580-D678-F5CDA3F22A44}"/>
                </a:ext>
              </a:extLst>
            </p:cNvPr>
            <p:cNvSpPr>
              <a:spLocks noChangeArrowheads="1"/>
            </p:cNvSpPr>
            <p:nvPr/>
          </p:nvSpPr>
          <p:spPr bwMode="auto">
            <a:xfrm>
              <a:off x="1340" y="1189"/>
              <a:ext cx="34" cy="35"/>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426008" name="Oval 18">
              <a:extLst>
                <a:ext uri="{FF2B5EF4-FFF2-40B4-BE49-F238E27FC236}">
                  <a16:creationId xmlns:a16="http://schemas.microsoft.com/office/drawing/2014/main" id="{DEAFCE9F-A4E8-F222-1687-E11648F343F9}"/>
                </a:ext>
              </a:extLst>
            </p:cNvPr>
            <p:cNvSpPr>
              <a:spLocks noChangeArrowheads="1"/>
            </p:cNvSpPr>
            <p:nvPr/>
          </p:nvSpPr>
          <p:spPr bwMode="auto">
            <a:xfrm>
              <a:off x="1385" y="1160"/>
              <a:ext cx="35" cy="35"/>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426009" name="Oval 19">
              <a:extLst>
                <a:ext uri="{FF2B5EF4-FFF2-40B4-BE49-F238E27FC236}">
                  <a16:creationId xmlns:a16="http://schemas.microsoft.com/office/drawing/2014/main" id="{2791EC8B-D45D-C06B-740F-D4FEA5099599}"/>
                </a:ext>
              </a:extLst>
            </p:cNvPr>
            <p:cNvSpPr>
              <a:spLocks noChangeArrowheads="1"/>
            </p:cNvSpPr>
            <p:nvPr/>
          </p:nvSpPr>
          <p:spPr bwMode="auto">
            <a:xfrm>
              <a:off x="1420" y="1361"/>
              <a:ext cx="35" cy="34"/>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426010" name="Oval 20">
              <a:extLst>
                <a:ext uri="{FF2B5EF4-FFF2-40B4-BE49-F238E27FC236}">
                  <a16:creationId xmlns:a16="http://schemas.microsoft.com/office/drawing/2014/main" id="{88FB0B0B-818D-7D12-5A54-5E900E3F908E}"/>
                </a:ext>
              </a:extLst>
            </p:cNvPr>
            <p:cNvSpPr>
              <a:spLocks noChangeArrowheads="1"/>
            </p:cNvSpPr>
            <p:nvPr/>
          </p:nvSpPr>
          <p:spPr bwMode="auto">
            <a:xfrm>
              <a:off x="1455" y="1200"/>
              <a:ext cx="34" cy="35"/>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426011" name="Oval 21">
              <a:extLst>
                <a:ext uri="{FF2B5EF4-FFF2-40B4-BE49-F238E27FC236}">
                  <a16:creationId xmlns:a16="http://schemas.microsoft.com/office/drawing/2014/main" id="{5F687200-1F62-7C22-201F-24CE1DC0E868}"/>
                </a:ext>
              </a:extLst>
            </p:cNvPr>
            <p:cNvSpPr>
              <a:spLocks noChangeArrowheads="1"/>
            </p:cNvSpPr>
            <p:nvPr/>
          </p:nvSpPr>
          <p:spPr bwMode="auto">
            <a:xfrm>
              <a:off x="1489" y="1281"/>
              <a:ext cx="35" cy="34"/>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426012" name="Oval 22">
              <a:extLst>
                <a:ext uri="{FF2B5EF4-FFF2-40B4-BE49-F238E27FC236}">
                  <a16:creationId xmlns:a16="http://schemas.microsoft.com/office/drawing/2014/main" id="{D15C26E2-93E1-FA75-A3A2-629E92E9E072}"/>
                </a:ext>
              </a:extLst>
            </p:cNvPr>
            <p:cNvSpPr>
              <a:spLocks noChangeArrowheads="1"/>
            </p:cNvSpPr>
            <p:nvPr/>
          </p:nvSpPr>
          <p:spPr bwMode="auto">
            <a:xfrm>
              <a:off x="1529" y="1010"/>
              <a:ext cx="35" cy="35"/>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426013" name="Oval 23">
              <a:extLst>
                <a:ext uri="{FF2B5EF4-FFF2-40B4-BE49-F238E27FC236}">
                  <a16:creationId xmlns:a16="http://schemas.microsoft.com/office/drawing/2014/main" id="{5072CBD9-5675-A780-7EB8-FE55CE118B0B}"/>
                </a:ext>
              </a:extLst>
            </p:cNvPr>
            <p:cNvSpPr>
              <a:spLocks noChangeArrowheads="1"/>
            </p:cNvSpPr>
            <p:nvPr/>
          </p:nvSpPr>
          <p:spPr bwMode="auto">
            <a:xfrm>
              <a:off x="1559" y="1590"/>
              <a:ext cx="33" cy="35"/>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426014" name="Oval 24">
              <a:extLst>
                <a:ext uri="{FF2B5EF4-FFF2-40B4-BE49-F238E27FC236}">
                  <a16:creationId xmlns:a16="http://schemas.microsoft.com/office/drawing/2014/main" id="{6A9004BF-BDF5-CC76-70DF-4D9A63460239}"/>
                </a:ext>
              </a:extLst>
            </p:cNvPr>
            <p:cNvSpPr>
              <a:spLocks noChangeArrowheads="1"/>
            </p:cNvSpPr>
            <p:nvPr/>
          </p:nvSpPr>
          <p:spPr bwMode="auto">
            <a:xfrm>
              <a:off x="1605" y="1469"/>
              <a:ext cx="34" cy="35"/>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426015" name="Oval 25">
              <a:extLst>
                <a:ext uri="{FF2B5EF4-FFF2-40B4-BE49-F238E27FC236}">
                  <a16:creationId xmlns:a16="http://schemas.microsoft.com/office/drawing/2014/main" id="{6B48662D-B20D-851C-3A8E-57F980F496CB}"/>
                </a:ext>
              </a:extLst>
            </p:cNvPr>
            <p:cNvSpPr>
              <a:spLocks noChangeArrowheads="1"/>
            </p:cNvSpPr>
            <p:nvPr/>
          </p:nvSpPr>
          <p:spPr bwMode="auto">
            <a:xfrm>
              <a:off x="1650" y="867"/>
              <a:ext cx="35" cy="35"/>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426016" name="Oval 26">
              <a:extLst>
                <a:ext uri="{FF2B5EF4-FFF2-40B4-BE49-F238E27FC236}">
                  <a16:creationId xmlns:a16="http://schemas.microsoft.com/office/drawing/2014/main" id="{9C475F99-D889-2A32-E008-9E8932682557}"/>
                </a:ext>
              </a:extLst>
            </p:cNvPr>
            <p:cNvSpPr>
              <a:spLocks noChangeArrowheads="1"/>
            </p:cNvSpPr>
            <p:nvPr/>
          </p:nvSpPr>
          <p:spPr bwMode="auto">
            <a:xfrm>
              <a:off x="1691" y="1251"/>
              <a:ext cx="34" cy="36"/>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426017" name="Oval 27">
              <a:extLst>
                <a:ext uri="{FF2B5EF4-FFF2-40B4-BE49-F238E27FC236}">
                  <a16:creationId xmlns:a16="http://schemas.microsoft.com/office/drawing/2014/main" id="{EA565D5E-EA87-905C-0218-7AF646EF09B6}"/>
                </a:ext>
              </a:extLst>
            </p:cNvPr>
            <p:cNvSpPr>
              <a:spLocks noChangeArrowheads="1"/>
            </p:cNvSpPr>
            <p:nvPr/>
          </p:nvSpPr>
          <p:spPr bwMode="auto">
            <a:xfrm>
              <a:off x="1713" y="1625"/>
              <a:ext cx="34" cy="34"/>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426018" name="Oval 28">
              <a:extLst>
                <a:ext uri="{FF2B5EF4-FFF2-40B4-BE49-F238E27FC236}">
                  <a16:creationId xmlns:a16="http://schemas.microsoft.com/office/drawing/2014/main" id="{4B899BAF-782D-5D8F-B6DB-8007A9F82E3B}"/>
                </a:ext>
              </a:extLst>
            </p:cNvPr>
            <p:cNvSpPr>
              <a:spLocks noChangeArrowheads="1"/>
            </p:cNvSpPr>
            <p:nvPr/>
          </p:nvSpPr>
          <p:spPr bwMode="auto">
            <a:xfrm>
              <a:off x="1731" y="1257"/>
              <a:ext cx="34" cy="35"/>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426019" name="Oval 29">
              <a:extLst>
                <a:ext uri="{FF2B5EF4-FFF2-40B4-BE49-F238E27FC236}">
                  <a16:creationId xmlns:a16="http://schemas.microsoft.com/office/drawing/2014/main" id="{25BE5B19-4A45-A959-5336-E0DDAE591A9C}"/>
                </a:ext>
              </a:extLst>
            </p:cNvPr>
            <p:cNvSpPr>
              <a:spLocks noChangeArrowheads="1"/>
            </p:cNvSpPr>
            <p:nvPr/>
          </p:nvSpPr>
          <p:spPr bwMode="auto">
            <a:xfrm>
              <a:off x="1771" y="1383"/>
              <a:ext cx="34" cy="35"/>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426020" name="Oval 30">
              <a:extLst>
                <a:ext uri="{FF2B5EF4-FFF2-40B4-BE49-F238E27FC236}">
                  <a16:creationId xmlns:a16="http://schemas.microsoft.com/office/drawing/2014/main" id="{C80DE506-8532-7549-5EAF-67FEDFEE433A}"/>
                </a:ext>
              </a:extLst>
            </p:cNvPr>
            <p:cNvSpPr>
              <a:spLocks noChangeArrowheads="1"/>
            </p:cNvSpPr>
            <p:nvPr/>
          </p:nvSpPr>
          <p:spPr bwMode="auto">
            <a:xfrm>
              <a:off x="1805" y="1630"/>
              <a:ext cx="35" cy="35"/>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426021" name="Oval 31">
              <a:extLst>
                <a:ext uri="{FF2B5EF4-FFF2-40B4-BE49-F238E27FC236}">
                  <a16:creationId xmlns:a16="http://schemas.microsoft.com/office/drawing/2014/main" id="{6D22BC77-5C1C-99B9-F1C3-456FAED9A50C}"/>
                </a:ext>
              </a:extLst>
            </p:cNvPr>
            <p:cNvSpPr>
              <a:spLocks noChangeArrowheads="1"/>
            </p:cNvSpPr>
            <p:nvPr/>
          </p:nvSpPr>
          <p:spPr bwMode="auto">
            <a:xfrm>
              <a:off x="1840" y="1143"/>
              <a:ext cx="35" cy="34"/>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426022" name="Oval 32">
              <a:extLst>
                <a:ext uri="{FF2B5EF4-FFF2-40B4-BE49-F238E27FC236}">
                  <a16:creationId xmlns:a16="http://schemas.microsoft.com/office/drawing/2014/main" id="{3BC686E9-98F6-0DCE-45B9-5BAE30851B95}"/>
                </a:ext>
              </a:extLst>
            </p:cNvPr>
            <p:cNvSpPr>
              <a:spLocks noChangeArrowheads="1"/>
            </p:cNvSpPr>
            <p:nvPr/>
          </p:nvSpPr>
          <p:spPr bwMode="auto">
            <a:xfrm>
              <a:off x="1891" y="1183"/>
              <a:ext cx="35" cy="34"/>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426023" name="Line 33">
              <a:extLst>
                <a:ext uri="{FF2B5EF4-FFF2-40B4-BE49-F238E27FC236}">
                  <a16:creationId xmlns:a16="http://schemas.microsoft.com/office/drawing/2014/main" id="{458A19B3-B192-9EA4-540E-ECD116F7F31F}"/>
                </a:ext>
              </a:extLst>
            </p:cNvPr>
            <p:cNvSpPr>
              <a:spLocks noChangeShapeType="1"/>
            </p:cNvSpPr>
            <p:nvPr/>
          </p:nvSpPr>
          <p:spPr bwMode="auto">
            <a:xfrm>
              <a:off x="863" y="2209"/>
              <a:ext cx="0" cy="4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26024" name="Line 34">
              <a:extLst>
                <a:ext uri="{FF2B5EF4-FFF2-40B4-BE49-F238E27FC236}">
                  <a16:creationId xmlns:a16="http://schemas.microsoft.com/office/drawing/2014/main" id="{A1D7EE08-B1D7-6E3E-E3B7-7271B6BC041D}"/>
                </a:ext>
              </a:extLst>
            </p:cNvPr>
            <p:cNvSpPr>
              <a:spLocks noChangeShapeType="1"/>
            </p:cNvSpPr>
            <p:nvPr/>
          </p:nvSpPr>
          <p:spPr bwMode="auto">
            <a:xfrm>
              <a:off x="1098" y="2209"/>
              <a:ext cx="0" cy="4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26025" name="Line 35">
              <a:extLst>
                <a:ext uri="{FF2B5EF4-FFF2-40B4-BE49-F238E27FC236}">
                  <a16:creationId xmlns:a16="http://schemas.microsoft.com/office/drawing/2014/main" id="{AB7F2728-7069-6957-4C61-D16156A80BF9}"/>
                </a:ext>
              </a:extLst>
            </p:cNvPr>
            <p:cNvSpPr>
              <a:spLocks noChangeShapeType="1"/>
            </p:cNvSpPr>
            <p:nvPr/>
          </p:nvSpPr>
          <p:spPr bwMode="auto">
            <a:xfrm>
              <a:off x="1340" y="2209"/>
              <a:ext cx="0" cy="4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26026" name="Line 36">
              <a:extLst>
                <a:ext uri="{FF2B5EF4-FFF2-40B4-BE49-F238E27FC236}">
                  <a16:creationId xmlns:a16="http://schemas.microsoft.com/office/drawing/2014/main" id="{365E13B6-454D-3645-E733-ECA6B582848E}"/>
                </a:ext>
              </a:extLst>
            </p:cNvPr>
            <p:cNvSpPr>
              <a:spLocks noChangeShapeType="1"/>
            </p:cNvSpPr>
            <p:nvPr/>
          </p:nvSpPr>
          <p:spPr bwMode="auto">
            <a:xfrm>
              <a:off x="1581" y="2209"/>
              <a:ext cx="0" cy="4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26027" name="Line 37">
              <a:extLst>
                <a:ext uri="{FF2B5EF4-FFF2-40B4-BE49-F238E27FC236}">
                  <a16:creationId xmlns:a16="http://schemas.microsoft.com/office/drawing/2014/main" id="{06432E63-76C6-47A5-1F77-077EF0F20C0C}"/>
                </a:ext>
              </a:extLst>
            </p:cNvPr>
            <p:cNvSpPr>
              <a:spLocks noChangeShapeType="1"/>
            </p:cNvSpPr>
            <p:nvPr/>
          </p:nvSpPr>
          <p:spPr bwMode="auto">
            <a:xfrm>
              <a:off x="1822" y="2209"/>
              <a:ext cx="0" cy="4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26028" name="Line 38">
              <a:extLst>
                <a:ext uri="{FF2B5EF4-FFF2-40B4-BE49-F238E27FC236}">
                  <a16:creationId xmlns:a16="http://schemas.microsoft.com/office/drawing/2014/main" id="{430CA7BC-A62E-5FD2-227E-762BAB62921F}"/>
                </a:ext>
              </a:extLst>
            </p:cNvPr>
            <p:cNvSpPr>
              <a:spLocks noChangeShapeType="1"/>
            </p:cNvSpPr>
            <p:nvPr/>
          </p:nvSpPr>
          <p:spPr bwMode="auto">
            <a:xfrm>
              <a:off x="2058" y="2209"/>
              <a:ext cx="0" cy="4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26029" name="Line 39">
              <a:extLst>
                <a:ext uri="{FF2B5EF4-FFF2-40B4-BE49-F238E27FC236}">
                  <a16:creationId xmlns:a16="http://schemas.microsoft.com/office/drawing/2014/main" id="{D29904D4-5F75-F884-4602-3003698FC3AD}"/>
                </a:ext>
              </a:extLst>
            </p:cNvPr>
            <p:cNvSpPr>
              <a:spLocks noChangeShapeType="1"/>
            </p:cNvSpPr>
            <p:nvPr/>
          </p:nvSpPr>
          <p:spPr bwMode="auto">
            <a:xfrm flipV="1">
              <a:off x="609" y="1097"/>
              <a:ext cx="0" cy="110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26030" name="Line 40">
              <a:extLst>
                <a:ext uri="{FF2B5EF4-FFF2-40B4-BE49-F238E27FC236}">
                  <a16:creationId xmlns:a16="http://schemas.microsoft.com/office/drawing/2014/main" id="{472314AE-AD29-6E13-AC3E-218E72CC90EE}"/>
                </a:ext>
              </a:extLst>
            </p:cNvPr>
            <p:cNvSpPr>
              <a:spLocks noChangeShapeType="1"/>
            </p:cNvSpPr>
            <p:nvPr/>
          </p:nvSpPr>
          <p:spPr bwMode="auto">
            <a:xfrm flipH="1">
              <a:off x="564" y="2205"/>
              <a:ext cx="45"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26031" name="Line 41">
              <a:extLst>
                <a:ext uri="{FF2B5EF4-FFF2-40B4-BE49-F238E27FC236}">
                  <a16:creationId xmlns:a16="http://schemas.microsoft.com/office/drawing/2014/main" id="{4F0FEC0E-47D6-54A7-E5DD-453DC475D93B}"/>
                </a:ext>
              </a:extLst>
            </p:cNvPr>
            <p:cNvSpPr>
              <a:spLocks noChangeShapeType="1"/>
            </p:cNvSpPr>
            <p:nvPr/>
          </p:nvSpPr>
          <p:spPr bwMode="auto">
            <a:xfrm flipH="1">
              <a:off x="564" y="1923"/>
              <a:ext cx="45"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26032" name="Line 42">
              <a:extLst>
                <a:ext uri="{FF2B5EF4-FFF2-40B4-BE49-F238E27FC236}">
                  <a16:creationId xmlns:a16="http://schemas.microsoft.com/office/drawing/2014/main" id="{EB7A6D8D-27A9-9F22-52FD-2960D024C447}"/>
                </a:ext>
              </a:extLst>
            </p:cNvPr>
            <p:cNvSpPr>
              <a:spLocks noChangeShapeType="1"/>
            </p:cNvSpPr>
            <p:nvPr/>
          </p:nvSpPr>
          <p:spPr bwMode="auto">
            <a:xfrm flipH="1">
              <a:off x="564" y="1648"/>
              <a:ext cx="45"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26033" name="Line 43">
              <a:extLst>
                <a:ext uri="{FF2B5EF4-FFF2-40B4-BE49-F238E27FC236}">
                  <a16:creationId xmlns:a16="http://schemas.microsoft.com/office/drawing/2014/main" id="{57D17ED9-A5E4-89FE-51B1-848EF899ADDD}"/>
                </a:ext>
              </a:extLst>
            </p:cNvPr>
            <p:cNvSpPr>
              <a:spLocks noChangeShapeType="1"/>
            </p:cNvSpPr>
            <p:nvPr/>
          </p:nvSpPr>
          <p:spPr bwMode="auto">
            <a:xfrm flipH="1">
              <a:off x="564" y="1373"/>
              <a:ext cx="45"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26034" name="Line 44">
              <a:extLst>
                <a:ext uri="{FF2B5EF4-FFF2-40B4-BE49-F238E27FC236}">
                  <a16:creationId xmlns:a16="http://schemas.microsoft.com/office/drawing/2014/main" id="{C89EA8DA-222C-C99A-7F0A-1E3662B8338C}"/>
                </a:ext>
              </a:extLst>
            </p:cNvPr>
            <p:cNvSpPr>
              <a:spLocks noChangeShapeType="1"/>
            </p:cNvSpPr>
            <p:nvPr/>
          </p:nvSpPr>
          <p:spPr bwMode="auto">
            <a:xfrm flipH="1">
              <a:off x="564" y="1097"/>
              <a:ext cx="45"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26035" name="Rectangle 45">
              <a:extLst>
                <a:ext uri="{FF2B5EF4-FFF2-40B4-BE49-F238E27FC236}">
                  <a16:creationId xmlns:a16="http://schemas.microsoft.com/office/drawing/2014/main" id="{A090379A-8D91-8C71-DE65-D10BDF1D476F}"/>
                </a:ext>
              </a:extLst>
            </p:cNvPr>
            <p:cNvSpPr>
              <a:spLocks noChangeArrowheads="1"/>
            </p:cNvSpPr>
            <p:nvPr/>
          </p:nvSpPr>
          <p:spPr bwMode="auto">
            <a:xfrm>
              <a:off x="345" y="1874"/>
              <a:ext cx="19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fr-CA" altLang="en-US" sz="1100">
                  <a:solidFill>
                    <a:srgbClr val="000000"/>
                  </a:solidFill>
                  <a:latin typeface="Arial" panose="020B0604020202020204" pitchFamily="34" charset="0"/>
                  <a:cs typeface="Arial" panose="020B0604020202020204" pitchFamily="34" charset="0"/>
                </a:rPr>
                <a:t>2000</a:t>
              </a:r>
              <a:endParaRPr lang="fr-CA" altLang="en-US" sz="1800">
                <a:latin typeface="Arial" panose="020B0604020202020204" pitchFamily="34" charset="0"/>
                <a:cs typeface="Arial" panose="020B0604020202020204" pitchFamily="34" charset="0"/>
              </a:endParaRPr>
            </a:p>
          </p:txBody>
        </p:sp>
        <p:sp>
          <p:nvSpPr>
            <p:cNvPr id="426036" name="Rectangle 46">
              <a:extLst>
                <a:ext uri="{FF2B5EF4-FFF2-40B4-BE49-F238E27FC236}">
                  <a16:creationId xmlns:a16="http://schemas.microsoft.com/office/drawing/2014/main" id="{4440E38D-F0F2-A713-88A6-EF50B1FDE244}"/>
                </a:ext>
              </a:extLst>
            </p:cNvPr>
            <p:cNvSpPr>
              <a:spLocks noChangeArrowheads="1"/>
            </p:cNvSpPr>
            <p:nvPr/>
          </p:nvSpPr>
          <p:spPr bwMode="auto">
            <a:xfrm>
              <a:off x="345" y="1598"/>
              <a:ext cx="19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fr-CA" altLang="en-US" sz="1100">
                  <a:solidFill>
                    <a:srgbClr val="000000"/>
                  </a:solidFill>
                  <a:latin typeface="Arial" panose="020B0604020202020204" pitchFamily="34" charset="0"/>
                  <a:cs typeface="Arial" panose="020B0604020202020204" pitchFamily="34" charset="0"/>
                </a:rPr>
                <a:t>4000</a:t>
              </a:r>
              <a:endParaRPr lang="fr-CA" altLang="en-US" sz="1800">
                <a:latin typeface="Arial" panose="020B0604020202020204" pitchFamily="34" charset="0"/>
                <a:cs typeface="Arial" panose="020B0604020202020204" pitchFamily="34" charset="0"/>
              </a:endParaRPr>
            </a:p>
          </p:txBody>
        </p:sp>
        <p:sp>
          <p:nvSpPr>
            <p:cNvPr id="426037" name="Rectangle 47">
              <a:extLst>
                <a:ext uri="{FF2B5EF4-FFF2-40B4-BE49-F238E27FC236}">
                  <a16:creationId xmlns:a16="http://schemas.microsoft.com/office/drawing/2014/main" id="{1A104D3E-A2A5-76B5-5B86-6F0D5F3590CC}"/>
                </a:ext>
              </a:extLst>
            </p:cNvPr>
            <p:cNvSpPr>
              <a:spLocks noChangeArrowheads="1"/>
            </p:cNvSpPr>
            <p:nvPr/>
          </p:nvSpPr>
          <p:spPr bwMode="auto">
            <a:xfrm>
              <a:off x="345" y="1322"/>
              <a:ext cx="19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fr-CA" altLang="en-US" sz="1100">
                  <a:solidFill>
                    <a:srgbClr val="000000"/>
                  </a:solidFill>
                  <a:latin typeface="Arial" panose="020B0604020202020204" pitchFamily="34" charset="0"/>
                  <a:cs typeface="Arial" panose="020B0604020202020204" pitchFamily="34" charset="0"/>
                </a:rPr>
                <a:t>6000</a:t>
              </a:r>
              <a:endParaRPr lang="fr-CA" altLang="en-US" sz="1800">
                <a:latin typeface="Arial" panose="020B0604020202020204" pitchFamily="34" charset="0"/>
                <a:cs typeface="Arial" panose="020B0604020202020204" pitchFamily="34" charset="0"/>
              </a:endParaRPr>
            </a:p>
          </p:txBody>
        </p:sp>
        <p:sp>
          <p:nvSpPr>
            <p:cNvPr id="426038" name="Rectangle 48">
              <a:extLst>
                <a:ext uri="{FF2B5EF4-FFF2-40B4-BE49-F238E27FC236}">
                  <a16:creationId xmlns:a16="http://schemas.microsoft.com/office/drawing/2014/main" id="{50C67097-9F4D-2DC3-E509-B7EC7FCF8838}"/>
                </a:ext>
              </a:extLst>
            </p:cNvPr>
            <p:cNvSpPr>
              <a:spLocks noChangeArrowheads="1"/>
            </p:cNvSpPr>
            <p:nvPr/>
          </p:nvSpPr>
          <p:spPr bwMode="auto">
            <a:xfrm>
              <a:off x="356" y="1045"/>
              <a:ext cx="19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fr-CA" altLang="en-US" sz="1100">
                  <a:solidFill>
                    <a:srgbClr val="000000"/>
                  </a:solidFill>
                  <a:latin typeface="Arial" panose="020B0604020202020204" pitchFamily="34" charset="0"/>
                  <a:cs typeface="Arial" panose="020B0604020202020204" pitchFamily="34" charset="0"/>
                </a:rPr>
                <a:t>8000</a:t>
              </a:r>
              <a:endParaRPr lang="fr-CA" altLang="en-US" sz="1800">
                <a:latin typeface="Arial" panose="020B0604020202020204" pitchFamily="34" charset="0"/>
                <a:cs typeface="Arial" panose="020B0604020202020204" pitchFamily="34" charset="0"/>
              </a:endParaRPr>
            </a:p>
          </p:txBody>
        </p:sp>
        <p:sp>
          <p:nvSpPr>
            <p:cNvPr id="426039" name="Rectangle 49">
              <a:extLst>
                <a:ext uri="{FF2B5EF4-FFF2-40B4-BE49-F238E27FC236}">
                  <a16:creationId xmlns:a16="http://schemas.microsoft.com/office/drawing/2014/main" id="{0C8DC608-27AE-69F6-9B58-F2F310A984E6}"/>
                </a:ext>
              </a:extLst>
            </p:cNvPr>
            <p:cNvSpPr>
              <a:spLocks noChangeArrowheads="1"/>
            </p:cNvSpPr>
            <p:nvPr/>
          </p:nvSpPr>
          <p:spPr bwMode="auto">
            <a:xfrm>
              <a:off x="609" y="827"/>
              <a:ext cx="1478" cy="1429"/>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426040" name="Freeform 50">
              <a:extLst>
                <a:ext uri="{FF2B5EF4-FFF2-40B4-BE49-F238E27FC236}">
                  <a16:creationId xmlns:a16="http://schemas.microsoft.com/office/drawing/2014/main" id="{58C9D86D-147A-4E08-FBD5-31662E930723}"/>
                </a:ext>
              </a:extLst>
            </p:cNvPr>
            <p:cNvSpPr>
              <a:spLocks/>
            </p:cNvSpPr>
            <p:nvPr/>
          </p:nvSpPr>
          <p:spPr bwMode="auto">
            <a:xfrm>
              <a:off x="1391" y="1321"/>
              <a:ext cx="518" cy="0"/>
            </a:xfrm>
            <a:custGeom>
              <a:avLst/>
              <a:gdLst>
                <a:gd name="T0" fmla="*/ 41 w 554"/>
                <a:gd name="T1" fmla="*/ 39 w 554"/>
                <a:gd name="T2" fmla="*/ 38 w 554"/>
                <a:gd name="T3" fmla="*/ 36 w 554"/>
                <a:gd name="T4" fmla="*/ 36 w 554"/>
                <a:gd name="T5" fmla="*/ 36 w 554"/>
                <a:gd name="T6" fmla="*/ 34 w 554"/>
                <a:gd name="T7" fmla="*/ 34 w 554"/>
                <a:gd name="T8" fmla="*/ 32 w 554"/>
                <a:gd name="T9" fmla="*/ 31 w 554"/>
                <a:gd name="T10" fmla="*/ 30 w 554"/>
                <a:gd name="T11" fmla="*/ 28 w 554"/>
                <a:gd name="T12" fmla="*/ 28 w 554"/>
                <a:gd name="T13" fmla="*/ 26 w 554"/>
                <a:gd name="T14" fmla="*/ 26 w 554"/>
                <a:gd name="T15" fmla="*/ 24 w 554"/>
                <a:gd name="T16" fmla="*/ 22 w 554"/>
                <a:gd name="T17" fmla="*/ 22 w 554"/>
                <a:gd name="T18" fmla="*/ 21 w 554"/>
                <a:gd name="T19" fmla="*/ 20 w 554"/>
                <a:gd name="T20" fmla="*/ 19 w 554"/>
                <a:gd name="T21" fmla="*/ 18 w 554"/>
                <a:gd name="T22" fmla="*/ 17 w 554"/>
                <a:gd name="T23" fmla="*/ 16 w 554"/>
                <a:gd name="T24" fmla="*/ 15 w 554"/>
                <a:gd name="T25" fmla="*/ 14 w 554"/>
                <a:gd name="T26" fmla="*/ 13 w 554"/>
                <a:gd name="T27" fmla="*/ 11 w 554"/>
                <a:gd name="T28" fmla="*/ 10 w 554"/>
                <a:gd name="T29" fmla="*/ 8 w 554"/>
                <a:gd name="T30" fmla="*/ 7 w 554"/>
                <a:gd name="T31" fmla="*/ 7 w 554"/>
                <a:gd name="T32" fmla="*/ 7 w 554"/>
                <a:gd name="T33" fmla="*/ 7 w 554"/>
                <a:gd name="T34" fmla="*/ 7 w 554"/>
                <a:gd name="T35" fmla="*/ 7 w 554"/>
                <a:gd name="T36" fmla="*/ 7 w 554"/>
                <a:gd name="T37" fmla="*/ 0 w 554"/>
                <a:gd name="T38" fmla="*/ 0 w 554"/>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39">
                  <a:pos x="T0" y="0"/>
                </a:cxn>
                <a:cxn ang="T40">
                  <a:pos x="T1" y="0"/>
                </a:cxn>
                <a:cxn ang="T41">
                  <a:pos x="T2" y="0"/>
                </a:cxn>
                <a:cxn ang="T42">
                  <a:pos x="T3" y="0"/>
                </a:cxn>
                <a:cxn ang="T43">
                  <a:pos x="T4" y="0"/>
                </a:cxn>
                <a:cxn ang="T44">
                  <a:pos x="T5" y="0"/>
                </a:cxn>
                <a:cxn ang="T45">
                  <a:pos x="T6" y="0"/>
                </a:cxn>
                <a:cxn ang="T46">
                  <a:pos x="T7" y="0"/>
                </a:cxn>
                <a:cxn ang="T47">
                  <a:pos x="T8" y="0"/>
                </a:cxn>
                <a:cxn ang="T48">
                  <a:pos x="T9" y="0"/>
                </a:cxn>
                <a:cxn ang="T49">
                  <a:pos x="T10" y="0"/>
                </a:cxn>
                <a:cxn ang="T50">
                  <a:pos x="T11" y="0"/>
                </a:cxn>
                <a:cxn ang="T51">
                  <a:pos x="T12" y="0"/>
                </a:cxn>
                <a:cxn ang="T52">
                  <a:pos x="T13" y="0"/>
                </a:cxn>
                <a:cxn ang="T53">
                  <a:pos x="T14" y="0"/>
                </a:cxn>
                <a:cxn ang="T54">
                  <a:pos x="T15" y="0"/>
                </a:cxn>
                <a:cxn ang="T55">
                  <a:pos x="T16" y="0"/>
                </a:cxn>
                <a:cxn ang="T56">
                  <a:pos x="T17" y="0"/>
                </a:cxn>
                <a:cxn ang="T57">
                  <a:pos x="T18" y="0"/>
                </a:cxn>
                <a:cxn ang="T58">
                  <a:pos x="T19" y="0"/>
                </a:cxn>
                <a:cxn ang="T59">
                  <a:pos x="T20" y="0"/>
                </a:cxn>
                <a:cxn ang="T60">
                  <a:pos x="T21" y="0"/>
                </a:cxn>
                <a:cxn ang="T61">
                  <a:pos x="T22" y="0"/>
                </a:cxn>
                <a:cxn ang="T62">
                  <a:pos x="T23" y="0"/>
                </a:cxn>
                <a:cxn ang="T63">
                  <a:pos x="T24" y="0"/>
                </a:cxn>
                <a:cxn ang="T64">
                  <a:pos x="T25" y="0"/>
                </a:cxn>
                <a:cxn ang="T65">
                  <a:pos x="T26" y="0"/>
                </a:cxn>
                <a:cxn ang="T66">
                  <a:pos x="T27" y="0"/>
                </a:cxn>
                <a:cxn ang="T67">
                  <a:pos x="T28" y="0"/>
                </a:cxn>
                <a:cxn ang="T68">
                  <a:pos x="T29" y="0"/>
                </a:cxn>
                <a:cxn ang="T69">
                  <a:pos x="T30" y="0"/>
                </a:cxn>
                <a:cxn ang="T70">
                  <a:pos x="T31" y="0"/>
                </a:cxn>
                <a:cxn ang="T71">
                  <a:pos x="T32" y="0"/>
                </a:cxn>
                <a:cxn ang="T72">
                  <a:pos x="T33" y="0"/>
                </a:cxn>
                <a:cxn ang="T73">
                  <a:pos x="T34" y="0"/>
                </a:cxn>
                <a:cxn ang="T74">
                  <a:pos x="T35" y="0"/>
                </a:cxn>
                <a:cxn ang="T75">
                  <a:pos x="T36" y="0"/>
                </a:cxn>
                <a:cxn ang="T76">
                  <a:pos x="T37" y="0"/>
                </a:cxn>
                <a:cxn ang="T77">
                  <a:pos x="T38" y="0"/>
                </a:cxn>
              </a:cxnLst>
              <a:rect l="0" t="0" r="r" b="b"/>
              <a:pathLst>
                <a:path w="554">
                  <a:moveTo>
                    <a:pt x="554" y="0"/>
                  </a:moveTo>
                  <a:lnTo>
                    <a:pt x="535" y="0"/>
                  </a:lnTo>
                  <a:lnTo>
                    <a:pt x="523" y="0"/>
                  </a:lnTo>
                  <a:lnTo>
                    <a:pt x="504" y="0"/>
                  </a:lnTo>
                  <a:lnTo>
                    <a:pt x="492" y="0"/>
                  </a:lnTo>
                  <a:lnTo>
                    <a:pt x="480" y="0"/>
                  </a:lnTo>
                  <a:lnTo>
                    <a:pt x="461" y="0"/>
                  </a:lnTo>
                  <a:lnTo>
                    <a:pt x="449" y="0"/>
                  </a:lnTo>
                  <a:lnTo>
                    <a:pt x="431" y="0"/>
                  </a:lnTo>
                  <a:lnTo>
                    <a:pt x="418" y="0"/>
                  </a:lnTo>
                  <a:lnTo>
                    <a:pt x="406" y="0"/>
                  </a:lnTo>
                  <a:lnTo>
                    <a:pt x="388" y="0"/>
                  </a:lnTo>
                  <a:lnTo>
                    <a:pt x="375" y="0"/>
                  </a:lnTo>
                  <a:lnTo>
                    <a:pt x="357" y="0"/>
                  </a:lnTo>
                  <a:lnTo>
                    <a:pt x="345" y="0"/>
                  </a:lnTo>
                  <a:lnTo>
                    <a:pt x="326" y="0"/>
                  </a:lnTo>
                  <a:lnTo>
                    <a:pt x="314" y="0"/>
                  </a:lnTo>
                  <a:lnTo>
                    <a:pt x="302" y="0"/>
                  </a:lnTo>
                  <a:lnTo>
                    <a:pt x="283" y="0"/>
                  </a:lnTo>
                  <a:lnTo>
                    <a:pt x="271" y="0"/>
                  </a:lnTo>
                  <a:lnTo>
                    <a:pt x="252" y="0"/>
                  </a:lnTo>
                  <a:lnTo>
                    <a:pt x="240" y="0"/>
                  </a:lnTo>
                  <a:lnTo>
                    <a:pt x="222" y="0"/>
                  </a:lnTo>
                  <a:lnTo>
                    <a:pt x="209" y="0"/>
                  </a:lnTo>
                  <a:lnTo>
                    <a:pt x="197" y="0"/>
                  </a:lnTo>
                  <a:lnTo>
                    <a:pt x="179" y="0"/>
                  </a:lnTo>
                  <a:lnTo>
                    <a:pt x="166" y="0"/>
                  </a:lnTo>
                  <a:lnTo>
                    <a:pt x="148" y="0"/>
                  </a:lnTo>
                  <a:lnTo>
                    <a:pt x="136" y="0"/>
                  </a:lnTo>
                  <a:lnTo>
                    <a:pt x="123" y="0"/>
                  </a:lnTo>
                  <a:lnTo>
                    <a:pt x="105" y="0"/>
                  </a:lnTo>
                  <a:lnTo>
                    <a:pt x="93" y="0"/>
                  </a:lnTo>
                  <a:lnTo>
                    <a:pt x="74" y="0"/>
                  </a:lnTo>
                  <a:lnTo>
                    <a:pt x="62" y="0"/>
                  </a:lnTo>
                  <a:lnTo>
                    <a:pt x="43" y="0"/>
                  </a:lnTo>
                  <a:lnTo>
                    <a:pt x="31" y="0"/>
                  </a:lnTo>
                  <a:lnTo>
                    <a:pt x="19" y="0"/>
                  </a:lnTo>
                  <a:lnTo>
                    <a:pt x="0" y="0"/>
                  </a:lnTo>
                </a:path>
              </a:pathLst>
            </a:custGeom>
            <a:solidFill>
              <a:srgbClr val="0000FF"/>
            </a:solidFill>
            <a:ln w="9525">
              <a:solidFill>
                <a:srgbClr val="000000"/>
              </a:solidFill>
              <a:prstDash val="solid"/>
              <a:round/>
              <a:headEnd/>
              <a:tailEnd/>
            </a:ln>
          </p:spPr>
          <p:txBody>
            <a:bodyPr/>
            <a:lstStyle/>
            <a:p>
              <a:endParaRPr lang="en-US"/>
            </a:p>
          </p:txBody>
        </p:sp>
        <p:sp>
          <p:nvSpPr>
            <p:cNvPr id="426041" name="Freeform 51">
              <a:extLst>
                <a:ext uri="{FF2B5EF4-FFF2-40B4-BE49-F238E27FC236}">
                  <a16:creationId xmlns:a16="http://schemas.microsoft.com/office/drawing/2014/main" id="{79C170A2-4571-3394-E172-19C326B81450}"/>
                </a:ext>
              </a:extLst>
            </p:cNvPr>
            <p:cNvSpPr>
              <a:spLocks/>
            </p:cNvSpPr>
            <p:nvPr/>
          </p:nvSpPr>
          <p:spPr bwMode="auto">
            <a:xfrm>
              <a:off x="1391" y="1321"/>
              <a:ext cx="518" cy="0"/>
            </a:xfrm>
            <a:custGeom>
              <a:avLst/>
              <a:gdLst>
                <a:gd name="T0" fmla="*/ 41 w 554"/>
                <a:gd name="T1" fmla="*/ 39 w 554"/>
                <a:gd name="T2" fmla="*/ 38 w 554"/>
                <a:gd name="T3" fmla="*/ 36 w 554"/>
                <a:gd name="T4" fmla="*/ 36 w 554"/>
                <a:gd name="T5" fmla="*/ 36 w 554"/>
                <a:gd name="T6" fmla="*/ 34 w 554"/>
                <a:gd name="T7" fmla="*/ 34 w 554"/>
                <a:gd name="T8" fmla="*/ 32 w 554"/>
                <a:gd name="T9" fmla="*/ 31 w 554"/>
                <a:gd name="T10" fmla="*/ 30 w 554"/>
                <a:gd name="T11" fmla="*/ 28 w 554"/>
                <a:gd name="T12" fmla="*/ 28 w 554"/>
                <a:gd name="T13" fmla="*/ 26 w 554"/>
                <a:gd name="T14" fmla="*/ 26 w 554"/>
                <a:gd name="T15" fmla="*/ 24 w 554"/>
                <a:gd name="T16" fmla="*/ 22 w 554"/>
                <a:gd name="T17" fmla="*/ 22 w 554"/>
                <a:gd name="T18" fmla="*/ 21 w 554"/>
                <a:gd name="T19" fmla="*/ 20 w 554"/>
                <a:gd name="T20" fmla="*/ 19 w 554"/>
                <a:gd name="T21" fmla="*/ 18 w 554"/>
                <a:gd name="T22" fmla="*/ 17 w 554"/>
                <a:gd name="T23" fmla="*/ 16 w 554"/>
                <a:gd name="T24" fmla="*/ 15 w 554"/>
                <a:gd name="T25" fmla="*/ 14 w 554"/>
                <a:gd name="T26" fmla="*/ 13 w 554"/>
                <a:gd name="T27" fmla="*/ 11 w 554"/>
                <a:gd name="T28" fmla="*/ 10 w 554"/>
                <a:gd name="T29" fmla="*/ 8 w 554"/>
                <a:gd name="T30" fmla="*/ 7 w 554"/>
                <a:gd name="T31" fmla="*/ 7 w 554"/>
                <a:gd name="T32" fmla="*/ 7 w 554"/>
                <a:gd name="T33" fmla="*/ 7 w 554"/>
                <a:gd name="T34" fmla="*/ 7 w 554"/>
                <a:gd name="T35" fmla="*/ 7 w 554"/>
                <a:gd name="T36" fmla="*/ 7 w 554"/>
                <a:gd name="T37" fmla="*/ 0 w 554"/>
                <a:gd name="T38" fmla="*/ 0 w 554"/>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39">
                  <a:pos x="T0" y="0"/>
                </a:cxn>
                <a:cxn ang="T40">
                  <a:pos x="T1" y="0"/>
                </a:cxn>
                <a:cxn ang="T41">
                  <a:pos x="T2" y="0"/>
                </a:cxn>
                <a:cxn ang="T42">
                  <a:pos x="T3" y="0"/>
                </a:cxn>
                <a:cxn ang="T43">
                  <a:pos x="T4" y="0"/>
                </a:cxn>
                <a:cxn ang="T44">
                  <a:pos x="T5" y="0"/>
                </a:cxn>
                <a:cxn ang="T45">
                  <a:pos x="T6" y="0"/>
                </a:cxn>
                <a:cxn ang="T46">
                  <a:pos x="T7" y="0"/>
                </a:cxn>
                <a:cxn ang="T47">
                  <a:pos x="T8" y="0"/>
                </a:cxn>
                <a:cxn ang="T48">
                  <a:pos x="T9" y="0"/>
                </a:cxn>
                <a:cxn ang="T49">
                  <a:pos x="T10" y="0"/>
                </a:cxn>
                <a:cxn ang="T50">
                  <a:pos x="T11" y="0"/>
                </a:cxn>
                <a:cxn ang="T51">
                  <a:pos x="T12" y="0"/>
                </a:cxn>
                <a:cxn ang="T52">
                  <a:pos x="T13" y="0"/>
                </a:cxn>
                <a:cxn ang="T53">
                  <a:pos x="T14" y="0"/>
                </a:cxn>
                <a:cxn ang="T54">
                  <a:pos x="T15" y="0"/>
                </a:cxn>
                <a:cxn ang="T55">
                  <a:pos x="T16" y="0"/>
                </a:cxn>
                <a:cxn ang="T56">
                  <a:pos x="T17" y="0"/>
                </a:cxn>
                <a:cxn ang="T57">
                  <a:pos x="T18" y="0"/>
                </a:cxn>
                <a:cxn ang="T58">
                  <a:pos x="T19" y="0"/>
                </a:cxn>
                <a:cxn ang="T59">
                  <a:pos x="T20" y="0"/>
                </a:cxn>
                <a:cxn ang="T60">
                  <a:pos x="T21" y="0"/>
                </a:cxn>
                <a:cxn ang="T61">
                  <a:pos x="T22" y="0"/>
                </a:cxn>
                <a:cxn ang="T62">
                  <a:pos x="T23" y="0"/>
                </a:cxn>
                <a:cxn ang="T63">
                  <a:pos x="T24" y="0"/>
                </a:cxn>
                <a:cxn ang="T64">
                  <a:pos x="T25" y="0"/>
                </a:cxn>
                <a:cxn ang="T65">
                  <a:pos x="T26" y="0"/>
                </a:cxn>
                <a:cxn ang="T66">
                  <a:pos x="T27" y="0"/>
                </a:cxn>
                <a:cxn ang="T67">
                  <a:pos x="T28" y="0"/>
                </a:cxn>
                <a:cxn ang="T68">
                  <a:pos x="T29" y="0"/>
                </a:cxn>
                <a:cxn ang="T69">
                  <a:pos x="T30" y="0"/>
                </a:cxn>
                <a:cxn ang="T70">
                  <a:pos x="T31" y="0"/>
                </a:cxn>
                <a:cxn ang="T71">
                  <a:pos x="T32" y="0"/>
                </a:cxn>
                <a:cxn ang="T72">
                  <a:pos x="T33" y="0"/>
                </a:cxn>
                <a:cxn ang="T73">
                  <a:pos x="T34" y="0"/>
                </a:cxn>
                <a:cxn ang="T74">
                  <a:pos x="T35" y="0"/>
                </a:cxn>
                <a:cxn ang="T75">
                  <a:pos x="T36" y="0"/>
                </a:cxn>
                <a:cxn ang="T76">
                  <a:pos x="T37" y="0"/>
                </a:cxn>
                <a:cxn ang="T77">
                  <a:pos x="T38" y="0"/>
                </a:cxn>
              </a:cxnLst>
              <a:rect l="0" t="0" r="r" b="b"/>
              <a:pathLst>
                <a:path w="554">
                  <a:moveTo>
                    <a:pt x="554" y="0"/>
                  </a:moveTo>
                  <a:lnTo>
                    <a:pt x="535" y="0"/>
                  </a:lnTo>
                  <a:lnTo>
                    <a:pt x="523" y="0"/>
                  </a:lnTo>
                  <a:lnTo>
                    <a:pt x="504" y="0"/>
                  </a:lnTo>
                  <a:lnTo>
                    <a:pt x="492" y="0"/>
                  </a:lnTo>
                  <a:lnTo>
                    <a:pt x="480" y="0"/>
                  </a:lnTo>
                  <a:lnTo>
                    <a:pt x="461" y="0"/>
                  </a:lnTo>
                  <a:lnTo>
                    <a:pt x="449" y="0"/>
                  </a:lnTo>
                  <a:lnTo>
                    <a:pt x="431" y="0"/>
                  </a:lnTo>
                  <a:lnTo>
                    <a:pt x="418" y="0"/>
                  </a:lnTo>
                  <a:lnTo>
                    <a:pt x="406" y="0"/>
                  </a:lnTo>
                  <a:lnTo>
                    <a:pt x="388" y="0"/>
                  </a:lnTo>
                  <a:lnTo>
                    <a:pt x="375" y="0"/>
                  </a:lnTo>
                  <a:lnTo>
                    <a:pt x="357" y="0"/>
                  </a:lnTo>
                  <a:lnTo>
                    <a:pt x="345" y="0"/>
                  </a:lnTo>
                  <a:lnTo>
                    <a:pt x="326" y="0"/>
                  </a:lnTo>
                  <a:lnTo>
                    <a:pt x="314" y="0"/>
                  </a:lnTo>
                  <a:lnTo>
                    <a:pt x="302" y="0"/>
                  </a:lnTo>
                  <a:lnTo>
                    <a:pt x="283" y="0"/>
                  </a:lnTo>
                  <a:lnTo>
                    <a:pt x="271" y="0"/>
                  </a:lnTo>
                  <a:lnTo>
                    <a:pt x="252" y="0"/>
                  </a:lnTo>
                  <a:lnTo>
                    <a:pt x="240" y="0"/>
                  </a:lnTo>
                  <a:lnTo>
                    <a:pt x="222" y="0"/>
                  </a:lnTo>
                  <a:lnTo>
                    <a:pt x="209" y="0"/>
                  </a:lnTo>
                  <a:lnTo>
                    <a:pt x="197" y="0"/>
                  </a:lnTo>
                  <a:lnTo>
                    <a:pt x="179" y="0"/>
                  </a:lnTo>
                  <a:lnTo>
                    <a:pt x="166" y="0"/>
                  </a:lnTo>
                  <a:lnTo>
                    <a:pt x="148" y="0"/>
                  </a:lnTo>
                  <a:lnTo>
                    <a:pt x="136" y="0"/>
                  </a:lnTo>
                  <a:lnTo>
                    <a:pt x="123" y="0"/>
                  </a:lnTo>
                  <a:lnTo>
                    <a:pt x="105" y="0"/>
                  </a:lnTo>
                  <a:lnTo>
                    <a:pt x="93" y="0"/>
                  </a:lnTo>
                  <a:lnTo>
                    <a:pt x="74" y="0"/>
                  </a:lnTo>
                  <a:lnTo>
                    <a:pt x="62" y="0"/>
                  </a:lnTo>
                  <a:lnTo>
                    <a:pt x="43" y="0"/>
                  </a:lnTo>
                  <a:lnTo>
                    <a:pt x="31" y="0"/>
                  </a:lnTo>
                  <a:lnTo>
                    <a:pt x="19" y="0"/>
                  </a:lnTo>
                  <a:lnTo>
                    <a:pt x="0" y="0"/>
                  </a:lnTo>
                </a:path>
              </a:pathLst>
            </a:custGeom>
            <a:solidFill>
              <a:srgbClr val="0000FF"/>
            </a:solidFill>
            <a:ln w="9525">
              <a:solidFill>
                <a:srgbClr val="000000"/>
              </a:solidFill>
              <a:prstDash val="solid"/>
              <a:round/>
              <a:headEnd/>
              <a:tailEnd/>
            </a:ln>
          </p:spPr>
          <p:txBody>
            <a:bodyPr/>
            <a:lstStyle/>
            <a:p>
              <a:endParaRPr lang="en-US"/>
            </a:p>
          </p:txBody>
        </p:sp>
        <p:sp>
          <p:nvSpPr>
            <p:cNvPr id="426042" name="Freeform 52">
              <a:extLst>
                <a:ext uri="{FF2B5EF4-FFF2-40B4-BE49-F238E27FC236}">
                  <a16:creationId xmlns:a16="http://schemas.microsoft.com/office/drawing/2014/main" id="{C312792B-CF0F-A793-2E8E-11F519093BC3}"/>
                </a:ext>
              </a:extLst>
            </p:cNvPr>
            <p:cNvSpPr>
              <a:spLocks/>
            </p:cNvSpPr>
            <p:nvPr/>
          </p:nvSpPr>
          <p:spPr bwMode="auto">
            <a:xfrm>
              <a:off x="1391" y="1321"/>
              <a:ext cx="518" cy="0"/>
            </a:xfrm>
            <a:custGeom>
              <a:avLst/>
              <a:gdLst>
                <a:gd name="T0" fmla="*/ 41 w 554"/>
                <a:gd name="T1" fmla="*/ 39 w 554"/>
                <a:gd name="T2" fmla="*/ 38 w 554"/>
                <a:gd name="T3" fmla="*/ 36 w 554"/>
                <a:gd name="T4" fmla="*/ 36 w 554"/>
                <a:gd name="T5" fmla="*/ 36 w 554"/>
                <a:gd name="T6" fmla="*/ 34 w 554"/>
                <a:gd name="T7" fmla="*/ 34 w 554"/>
                <a:gd name="T8" fmla="*/ 32 w 554"/>
                <a:gd name="T9" fmla="*/ 31 w 554"/>
                <a:gd name="T10" fmla="*/ 30 w 554"/>
                <a:gd name="T11" fmla="*/ 28 w 554"/>
                <a:gd name="T12" fmla="*/ 28 w 554"/>
                <a:gd name="T13" fmla="*/ 26 w 554"/>
                <a:gd name="T14" fmla="*/ 26 w 554"/>
                <a:gd name="T15" fmla="*/ 24 w 554"/>
                <a:gd name="T16" fmla="*/ 22 w 554"/>
                <a:gd name="T17" fmla="*/ 22 w 554"/>
                <a:gd name="T18" fmla="*/ 21 w 554"/>
                <a:gd name="T19" fmla="*/ 20 w 554"/>
                <a:gd name="T20" fmla="*/ 19 w 554"/>
                <a:gd name="T21" fmla="*/ 18 w 554"/>
                <a:gd name="T22" fmla="*/ 17 w 554"/>
                <a:gd name="T23" fmla="*/ 16 w 554"/>
                <a:gd name="T24" fmla="*/ 15 w 554"/>
                <a:gd name="T25" fmla="*/ 14 w 554"/>
                <a:gd name="T26" fmla="*/ 13 w 554"/>
                <a:gd name="T27" fmla="*/ 11 w 554"/>
                <a:gd name="T28" fmla="*/ 10 w 554"/>
                <a:gd name="T29" fmla="*/ 8 w 554"/>
                <a:gd name="T30" fmla="*/ 7 w 554"/>
                <a:gd name="T31" fmla="*/ 7 w 554"/>
                <a:gd name="T32" fmla="*/ 7 w 554"/>
                <a:gd name="T33" fmla="*/ 7 w 554"/>
                <a:gd name="T34" fmla="*/ 7 w 554"/>
                <a:gd name="T35" fmla="*/ 7 w 554"/>
                <a:gd name="T36" fmla="*/ 7 w 554"/>
                <a:gd name="T37" fmla="*/ 0 w 554"/>
                <a:gd name="T38" fmla="*/ 0 w 554"/>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39">
                  <a:pos x="T0" y="0"/>
                </a:cxn>
                <a:cxn ang="T40">
                  <a:pos x="T1" y="0"/>
                </a:cxn>
                <a:cxn ang="T41">
                  <a:pos x="T2" y="0"/>
                </a:cxn>
                <a:cxn ang="T42">
                  <a:pos x="T3" y="0"/>
                </a:cxn>
                <a:cxn ang="T43">
                  <a:pos x="T4" y="0"/>
                </a:cxn>
                <a:cxn ang="T44">
                  <a:pos x="T5" y="0"/>
                </a:cxn>
                <a:cxn ang="T45">
                  <a:pos x="T6" y="0"/>
                </a:cxn>
                <a:cxn ang="T46">
                  <a:pos x="T7" y="0"/>
                </a:cxn>
                <a:cxn ang="T47">
                  <a:pos x="T8" y="0"/>
                </a:cxn>
                <a:cxn ang="T48">
                  <a:pos x="T9" y="0"/>
                </a:cxn>
                <a:cxn ang="T49">
                  <a:pos x="T10" y="0"/>
                </a:cxn>
                <a:cxn ang="T50">
                  <a:pos x="T11" y="0"/>
                </a:cxn>
                <a:cxn ang="T51">
                  <a:pos x="T12" y="0"/>
                </a:cxn>
                <a:cxn ang="T52">
                  <a:pos x="T13" y="0"/>
                </a:cxn>
                <a:cxn ang="T53">
                  <a:pos x="T14" y="0"/>
                </a:cxn>
                <a:cxn ang="T54">
                  <a:pos x="T15" y="0"/>
                </a:cxn>
                <a:cxn ang="T55">
                  <a:pos x="T16" y="0"/>
                </a:cxn>
                <a:cxn ang="T56">
                  <a:pos x="T17" y="0"/>
                </a:cxn>
                <a:cxn ang="T57">
                  <a:pos x="T18" y="0"/>
                </a:cxn>
                <a:cxn ang="T58">
                  <a:pos x="T19" y="0"/>
                </a:cxn>
                <a:cxn ang="T59">
                  <a:pos x="T20" y="0"/>
                </a:cxn>
                <a:cxn ang="T60">
                  <a:pos x="T21" y="0"/>
                </a:cxn>
                <a:cxn ang="T61">
                  <a:pos x="T22" y="0"/>
                </a:cxn>
                <a:cxn ang="T62">
                  <a:pos x="T23" y="0"/>
                </a:cxn>
                <a:cxn ang="T63">
                  <a:pos x="T24" y="0"/>
                </a:cxn>
                <a:cxn ang="T64">
                  <a:pos x="T25" y="0"/>
                </a:cxn>
                <a:cxn ang="T65">
                  <a:pos x="T26" y="0"/>
                </a:cxn>
                <a:cxn ang="T66">
                  <a:pos x="T27" y="0"/>
                </a:cxn>
                <a:cxn ang="T67">
                  <a:pos x="T28" y="0"/>
                </a:cxn>
                <a:cxn ang="T68">
                  <a:pos x="T29" y="0"/>
                </a:cxn>
                <a:cxn ang="T69">
                  <a:pos x="T30" y="0"/>
                </a:cxn>
                <a:cxn ang="T70">
                  <a:pos x="T31" y="0"/>
                </a:cxn>
                <a:cxn ang="T71">
                  <a:pos x="T32" y="0"/>
                </a:cxn>
                <a:cxn ang="T72">
                  <a:pos x="T33" y="0"/>
                </a:cxn>
                <a:cxn ang="T73">
                  <a:pos x="T34" y="0"/>
                </a:cxn>
                <a:cxn ang="T74">
                  <a:pos x="T35" y="0"/>
                </a:cxn>
                <a:cxn ang="T75">
                  <a:pos x="T36" y="0"/>
                </a:cxn>
                <a:cxn ang="T76">
                  <a:pos x="T37" y="0"/>
                </a:cxn>
                <a:cxn ang="T77">
                  <a:pos x="T38" y="0"/>
                </a:cxn>
              </a:cxnLst>
              <a:rect l="0" t="0" r="r" b="b"/>
              <a:pathLst>
                <a:path w="554">
                  <a:moveTo>
                    <a:pt x="554" y="0"/>
                  </a:moveTo>
                  <a:lnTo>
                    <a:pt x="535" y="0"/>
                  </a:lnTo>
                  <a:lnTo>
                    <a:pt x="523" y="0"/>
                  </a:lnTo>
                  <a:lnTo>
                    <a:pt x="504" y="0"/>
                  </a:lnTo>
                  <a:lnTo>
                    <a:pt x="492" y="0"/>
                  </a:lnTo>
                  <a:lnTo>
                    <a:pt x="480" y="0"/>
                  </a:lnTo>
                  <a:lnTo>
                    <a:pt x="461" y="0"/>
                  </a:lnTo>
                  <a:lnTo>
                    <a:pt x="449" y="0"/>
                  </a:lnTo>
                  <a:lnTo>
                    <a:pt x="431" y="0"/>
                  </a:lnTo>
                  <a:lnTo>
                    <a:pt x="418" y="0"/>
                  </a:lnTo>
                  <a:lnTo>
                    <a:pt x="406" y="0"/>
                  </a:lnTo>
                  <a:lnTo>
                    <a:pt x="388" y="0"/>
                  </a:lnTo>
                  <a:lnTo>
                    <a:pt x="375" y="0"/>
                  </a:lnTo>
                  <a:lnTo>
                    <a:pt x="357" y="0"/>
                  </a:lnTo>
                  <a:lnTo>
                    <a:pt x="345" y="0"/>
                  </a:lnTo>
                  <a:lnTo>
                    <a:pt x="326" y="0"/>
                  </a:lnTo>
                  <a:lnTo>
                    <a:pt x="314" y="0"/>
                  </a:lnTo>
                  <a:lnTo>
                    <a:pt x="302" y="0"/>
                  </a:lnTo>
                  <a:lnTo>
                    <a:pt x="283" y="0"/>
                  </a:lnTo>
                  <a:lnTo>
                    <a:pt x="271" y="0"/>
                  </a:lnTo>
                  <a:lnTo>
                    <a:pt x="252" y="0"/>
                  </a:lnTo>
                  <a:lnTo>
                    <a:pt x="240" y="0"/>
                  </a:lnTo>
                  <a:lnTo>
                    <a:pt x="222" y="0"/>
                  </a:lnTo>
                  <a:lnTo>
                    <a:pt x="209" y="0"/>
                  </a:lnTo>
                  <a:lnTo>
                    <a:pt x="197" y="0"/>
                  </a:lnTo>
                  <a:lnTo>
                    <a:pt x="179" y="0"/>
                  </a:lnTo>
                  <a:lnTo>
                    <a:pt x="166" y="0"/>
                  </a:lnTo>
                  <a:lnTo>
                    <a:pt x="148" y="0"/>
                  </a:lnTo>
                  <a:lnTo>
                    <a:pt x="136" y="0"/>
                  </a:lnTo>
                  <a:lnTo>
                    <a:pt x="123" y="0"/>
                  </a:lnTo>
                  <a:lnTo>
                    <a:pt x="105" y="0"/>
                  </a:lnTo>
                  <a:lnTo>
                    <a:pt x="93" y="0"/>
                  </a:lnTo>
                  <a:lnTo>
                    <a:pt x="74" y="0"/>
                  </a:lnTo>
                  <a:lnTo>
                    <a:pt x="62" y="0"/>
                  </a:lnTo>
                  <a:lnTo>
                    <a:pt x="43" y="0"/>
                  </a:lnTo>
                  <a:lnTo>
                    <a:pt x="31" y="0"/>
                  </a:lnTo>
                  <a:lnTo>
                    <a:pt x="19" y="0"/>
                  </a:lnTo>
                  <a:lnTo>
                    <a:pt x="0" y="0"/>
                  </a:lnTo>
                </a:path>
              </a:pathLst>
            </a:custGeom>
            <a:solidFill>
              <a:srgbClr val="0000FF"/>
            </a:solidFill>
            <a:ln w="9525">
              <a:solidFill>
                <a:srgbClr val="000000"/>
              </a:solidFill>
              <a:prstDash val="solid"/>
              <a:round/>
              <a:headEnd/>
              <a:tailEnd/>
            </a:ln>
          </p:spPr>
          <p:txBody>
            <a:bodyPr/>
            <a:lstStyle/>
            <a:p>
              <a:endParaRPr lang="en-US"/>
            </a:p>
          </p:txBody>
        </p:sp>
        <p:sp>
          <p:nvSpPr>
            <p:cNvPr id="426043" name="Freeform 53">
              <a:extLst>
                <a:ext uri="{FF2B5EF4-FFF2-40B4-BE49-F238E27FC236}">
                  <a16:creationId xmlns:a16="http://schemas.microsoft.com/office/drawing/2014/main" id="{923A3C6A-4326-FBF4-DDFE-2D15379CD767}"/>
                </a:ext>
              </a:extLst>
            </p:cNvPr>
            <p:cNvSpPr>
              <a:spLocks/>
            </p:cNvSpPr>
            <p:nvPr/>
          </p:nvSpPr>
          <p:spPr bwMode="auto">
            <a:xfrm>
              <a:off x="1391" y="1321"/>
              <a:ext cx="518" cy="0"/>
            </a:xfrm>
            <a:custGeom>
              <a:avLst/>
              <a:gdLst>
                <a:gd name="T0" fmla="*/ 41 w 554"/>
                <a:gd name="T1" fmla="*/ 39 w 554"/>
                <a:gd name="T2" fmla="*/ 38 w 554"/>
                <a:gd name="T3" fmla="*/ 36 w 554"/>
                <a:gd name="T4" fmla="*/ 36 w 554"/>
                <a:gd name="T5" fmla="*/ 36 w 554"/>
                <a:gd name="T6" fmla="*/ 34 w 554"/>
                <a:gd name="T7" fmla="*/ 34 w 554"/>
                <a:gd name="T8" fmla="*/ 32 w 554"/>
                <a:gd name="T9" fmla="*/ 31 w 554"/>
                <a:gd name="T10" fmla="*/ 30 w 554"/>
                <a:gd name="T11" fmla="*/ 28 w 554"/>
                <a:gd name="T12" fmla="*/ 28 w 554"/>
                <a:gd name="T13" fmla="*/ 26 w 554"/>
                <a:gd name="T14" fmla="*/ 26 w 554"/>
                <a:gd name="T15" fmla="*/ 24 w 554"/>
                <a:gd name="T16" fmla="*/ 22 w 554"/>
                <a:gd name="T17" fmla="*/ 22 w 554"/>
                <a:gd name="T18" fmla="*/ 21 w 554"/>
                <a:gd name="T19" fmla="*/ 20 w 554"/>
                <a:gd name="T20" fmla="*/ 19 w 554"/>
                <a:gd name="T21" fmla="*/ 18 w 554"/>
                <a:gd name="T22" fmla="*/ 17 w 554"/>
                <a:gd name="T23" fmla="*/ 16 w 554"/>
                <a:gd name="T24" fmla="*/ 15 w 554"/>
                <a:gd name="T25" fmla="*/ 14 w 554"/>
                <a:gd name="T26" fmla="*/ 13 w 554"/>
                <a:gd name="T27" fmla="*/ 11 w 554"/>
                <a:gd name="T28" fmla="*/ 10 w 554"/>
                <a:gd name="T29" fmla="*/ 8 w 554"/>
                <a:gd name="T30" fmla="*/ 7 w 554"/>
                <a:gd name="T31" fmla="*/ 7 w 554"/>
                <a:gd name="T32" fmla="*/ 7 w 554"/>
                <a:gd name="T33" fmla="*/ 7 w 554"/>
                <a:gd name="T34" fmla="*/ 7 w 554"/>
                <a:gd name="T35" fmla="*/ 7 w 554"/>
                <a:gd name="T36" fmla="*/ 7 w 554"/>
                <a:gd name="T37" fmla="*/ 0 w 554"/>
                <a:gd name="T38" fmla="*/ 0 w 554"/>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39">
                  <a:pos x="T0" y="0"/>
                </a:cxn>
                <a:cxn ang="T40">
                  <a:pos x="T1" y="0"/>
                </a:cxn>
                <a:cxn ang="T41">
                  <a:pos x="T2" y="0"/>
                </a:cxn>
                <a:cxn ang="T42">
                  <a:pos x="T3" y="0"/>
                </a:cxn>
                <a:cxn ang="T43">
                  <a:pos x="T4" y="0"/>
                </a:cxn>
                <a:cxn ang="T44">
                  <a:pos x="T5" y="0"/>
                </a:cxn>
                <a:cxn ang="T45">
                  <a:pos x="T6" y="0"/>
                </a:cxn>
                <a:cxn ang="T46">
                  <a:pos x="T7" y="0"/>
                </a:cxn>
                <a:cxn ang="T47">
                  <a:pos x="T8" y="0"/>
                </a:cxn>
                <a:cxn ang="T48">
                  <a:pos x="T9" y="0"/>
                </a:cxn>
                <a:cxn ang="T49">
                  <a:pos x="T10" y="0"/>
                </a:cxn>
                <a:cxn ang="T50">
                  <a:pos x="T11" y="0"/>
                </a:cxn>
                <a:cxn ang="T51">
                  <a:pos x="T12" y="0"/>
                </a:cxn>
                <a:cxn ang="T52">
                  <a:pos x="T13" y="0"/>
                </a:cxn>
                <a:cxn ang="T53">
                  <a:pos x="T14" y="0"/>
                </a:cxn>
                <a:cxn ang="T54">
                  <a:pos x="T15" y="0"/>
                </a:cxn>
                <a:cxn ang="T55">
                  <a:pos x="T16" y="0"/>
                </a:cxn>
                <a:cxn ang="T56">
                  <a:pos x="T17" y="0"/>
                </a:cxn>
                <a:cxn ang="T57">
                  <a:pos x="T18" y="0"/>
                </a:cxn>
                <a:cxn ang="T58">
                  <a:pos x="T19" y="0"/>
                </a:cxn>
                <a:cxn ang="T59">
                  <a:pos x="T20" y="0"/>
                </a:cxn>
                <a:cxn ang="T60">
                  <a:pos x="T21" y="0"/>
                </a:cxn>
                <a:cxn ang="T61">
                  <a:pos x="T22" y="0"/>
                </a:cxn>
                <a:cxn ang="T62">
                  <a:pos x="T23" y="0"/>
                </a:cxn>
                <a:cxn ang="T63">
                  <a:pos x="T24" y="0"/>
                </a:cxn>
                <a:cxn ang="T64">
                  <a:pos x="T25" y="0"/>
                </a:cxn>
                <a:cxn ang="T65">
                  <a:pos x="T26" y="0"/>
                </a:cxn>
                <a:cxn ang="T66">
                  <a:pos x="T27" y="0"/>
                </a:cxn>
                <a:cxn ang="T67">
                  <a:pos x="T28" y="0"/>
                </a:cxn>
                <a:cxn ang="T68">
                  <a:pos x="T29" y="0"/>
                </a:cxn>
                <a:cxn ang="T69">
                  <a:pos x="T30" y="0"/>
                </a:cxn>
                <a:cxn ang="T70">
                  <a:pos x="T31" y="0"/>
                </a:cxn>
                <a:cxn ang="T71">
                  <a:pos x="T32" y="0"/>
                </a:cxn>
                <a:cxn ang="T72">
                  <a:pos x="T33" y="0"/>
                </a:cxn>
                <a:cxn ang="T73">
                  <a:pos x="T34" y="0"/>
                </a:cxn>
                <a:cxn ang="T74">
                  <a:pos x="T35" y="0"/>
                </a:cxn>
                <a:cxn ang="T75">
                  <a:pos x="T36" y="0"/>
                </a:cxn>
                <a:cxn ang="T76">
                  <a:pos x="T37" y="0"/>
                </a:cxn>
                <a:cxn ang="T77">
                  <a:pos x="T38" y="0"/>
                </a:cxn>
              </a:cxnLst>
              <a:rect l="0" t="0" r="r" b="b"/>
              <a:pathLst>
                <a:path w="554">
                  <a:moveTo>
                    <a:pt x="554" y="0"/>
                  </a:moveTo>
                  <a:lnTo>
                    <a:pt x="535" y="0"/>
                  </a:lnTo>
                  <a:lnTo>
                    <a:pt x="523" y="0"/>
                  </a:lnTo>
                  <a:lnTo>
                    <a:pt x="504" y="0"/>
                  </a:lnTo>
                  <a:lnTo>
                    <a:pt x="492" y="0"/>
                  </a:lnTo>
                  <a:lnTo>
                    <a:pt x="480" y="0"/>
                  </a:lnTo>
                  <a:lnTo>
                    <a:pt x="461" y="0"/>
                  </a:lnTo>
                  <a:lnTo>
                    <a:pt x="449" y="0"/>
                  </a:lnTo>
                  <a:lnTo>
                    <a:pt x="431" y="0"/>
                  </a:lnTo>
                  <a:lnTo>
                    <a:pt x="418" y="0"/>
                  </a:lnTo>
                  <a:lnTo>
                    <a:pt x="406" y="0"/>
                  </a:lnTo>
                  <a:lnTo>
                    <a:pt x="388" y="0"/>
                  </a:lnTo>
                  <a:lnTo>
                    <a:pt x="375" y="0"/>
                  </a:lnTo>
                  <a:lnTo>
                    <a:pt x="357" y="0"/>
                  </a:lnTo>
                  <a:lnTo>
                    <a:pt x="345" y="0"/>
                  </a:lnTo>
                  <a:lnTo>
                    <a:pt x="326" y="0"/>
                  </a:lnTo>
                  <a:lnTo>
                    <a:pt x="314" y="0"/>
                  </a:lnTo>
                  <a:lnTo>
                    <a:pt x="302" y="0"/>
                  </a:lnTo>
                  <a:lnTo>
                    <a:pt x="283" y="0"/>
                  </a:lnTo>
                  <a:lnTo>
                    <a:pt x="271" y="0"/>
                  </a:lnTo>
                  <a:lnTo>
                    <a:pt x="252" y="0"/>
                  </a:lnTo>
                  <a:lnTo>
                    <a:pt x="240" y="0"/>
                  </a:lnTo>
                  <a:lnTo>
                    <a:pt x="222" y="0"/>
                  </a:lnTo>
                  <a:lnTo>
                    <a:pt x="209" y="0"/>
                  </a:lnTo>
                  <a:lnTo>
                    <a:pt x="197" y="0"/>
                  </a:lnTo>
                  <a:lnTo>
                    <a:pt x="179" y="0"/>
                  </a:lnTo>
                  <a:lnTo>
                    <a:pt x="166" y="0"/>
                  </a:lnTo>
                  <a:lnTo>
                    <a:pt x="148" y="0"/>
                  </a:lnTo>
                  <a:lnTo>
                    <a:pt x="136" y="0"/>
                  </a:lnTo>
                  <a:lnTo>
                    <a:pt x="123" y="0"/>
                  </a:lnTo>
                  <a:lnTo>
                    <a:pt x="105" y="0"/>
                  </a:lnTo>
                  <a:lnTo>
                    <a:pt x="93" y="0"/>
                  </a:lnTo>
                  <a:lnTo>
                    <a:pt x="74" y="0"/>
                  </a:lnTo>
                  <a:lnTo>
                    <a:pt x="62" y="0"/>
                  </a:lnTo>
                  <a:lnTo>
                    <a:pt x="43" y="0"/>
                  </a:lnTo>
                  <a:lnTo>
                    <a:pt x="31" y="0"/>
                  </a:lnTo>
                  <a:lnTo>
                    <a:pt x="19" y="0"/>
                  </a:lnTo>
                  <a:lnTo>
                    <a:pt x="0" y="0"/>
                  </a:lnTo>
                </a:path>
              </a:pathLst>
            </a:custGeom>
            <a:solidFill>
              <a:srgbClr val="0000FF"/>
            </a:solidFill>
            <a:ln w="9525">
              <a:solidFill>
                <a:srgbClr val="000000"/>
              </a:solidFill>
              <a:prstDash val="solid"/>
              <a:round/>
              <a:headEnd/>
              <a:tailEnd/>
            </a:ln>
          </p:spPr>
          <p:txBody>
            <a:bodyPr/>
            <a:lstStyle/>
            <a:p>
              <a:endParaRPr lang="en-US"/>
            </a:p>
          </p:txBody>
        </p:sp>
        <p:sp>
          <p:nvSpPr>
            <p:cNvPr id="426044" name="Freeform 54">
              <a:extLst>
                <a:ext uri="{FF2B5EF4-FFF2-40B4-BE49-F238E27FC236}">
                  <a16:creationId xmlns:a16="http://schemas.microsoft.com/office/drawing/2014/main" id="{89D6060F-402F-BA57-7AA8-99981E1844A5}"/>
                </a:ext>
              </a:extLst>
            </p:cNvPr>
            <p:cNvSpPr>
              <a:spLocks/>
            </p:cNvSpPr>
            <p:nvPr/>
          </p:nvSpPr>
          <p:spPr bwMode="auto">
            <a:xfrm>
              <a:off x="1391" y="1321"/>
              <a:ext cx="518" cy="0"/>
            </a:xfrm>
            <a:custGeom>
              <a:avLst/>
              <a:gdLst>
                <a:gd name="T0" fmla="*/ 41 w 554"/>
                <a:gd name="T1" fmla="*/ 39 w 554"/>
                <a:gd name="T2" fmla="*/ 38 w 554"/>
                <a:gd name="T3" fmla="*/ 36 w 554"/>
                <a:gd name="T4" fmla="*/ 36 w 554"/>
                <a:gd name="T5" fmla="*/ 36 w 554"/>
                <a:gd name="T6" fmla="*/ 34 w 554"/>
                <a:gd name="T7" fmla="*/ 34 w 554"/>
                <a:gd name="T8" fmla="*/ 32 w 554"/>
                <a:gd name="T9" fmla="*/ 31 w 554"/>
                <a:gd name="T10" fmla="*/ 30 w 554"/>
                <a:gd name="T11" fmla="*/ 28 w 554"/>
                <a:gd name="T12" fmla="*/ 28 w 554"/>
                <a:gd name="T13" fmla="*/ 26 w 554"/>
                <a:gd name="T14" fmla="*/ 26 w 554"/>
                <a:gd name="T15" fmla="*/ 24 w 554"/>
                <a:gd name="T16" fmla="*/ 22 w 554"/>
                <a:gd name="T17" fmla="*/ 22 w 554"/>
                <a:gd name="T18" fmla="*/ 21 w 554"/>
                <a:gd name="T19" fmla="*/ 20 w 554"/>
                <a:gd name="T20" fmla="*/ 19 w 554"/>
                <a:gd name="T21" fmla="*/ 18 w 554"/>
                <a:gd name="T22" fmla="*/ 17 w 554"/>
                <a:gd name="T23" fmla="*/ 16 w 554"/>
                <a:gd name="T24" fmla="*/ 15 w 554"/>
                <a:gd name="T25" fmla="*/ 14 w 554"/>
                <a:gd name="T26" fmla="*/ 13 w 554"/>
                <a:gd name="T27" fmla="*/ 11 w 554"/>
                <a:gd name="T28" fmla="*/ 10 w 554"/>
                <a:gd name="T29" fmla="*/ 8 w 554"/>
                <a:gd name="T30" fmla="*/ 7 w 554"/>
                <a:gd name="T31" fmla="*/ 7 w 554"/>
                <a:gd name="T32" fmla="*/ 7 w 554"/>
                <a:gd name="T33" fmla="*/ 7 w 554"/>
                <a:gd name="T34" fmla="*/ 7 w 554"/>
                <a:gd name="T35" fmla="*/ 7 w 554"/>
                <a:gd name="T36" fmla="*/ 7 w 554"/>
                <a:gd name="T37" fmla="*/ 0 w 554"/>
                <a:gd name="T38" fmla="*/ 0 w 554"/>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39">
                  <a:pos x="T0" y="0"/>
                </a:cxn>
                <a:cxn ang="T40">
                  <a:pos x="T1" y="0"/>
                </a:cxn>
                <a:cxn ang="T41">
                  <a:pos x="T2" y="0"/>
                </a:cxn>
                <a:cxn ang="T42">
                  <a:pos x="T3" y="0"/>
                </a:cxn>
                <a:cxn ang="T43">
                  <a:pos x="T4" y="0"/>
                </a:cxn>
                <a:cxn ang="T44">
                  <a:pos x="T5" y="0"/>
                </a:cxn>
                <a:cxn ang="T45">
                  <a:pos x="T6" y="0"/>
                </a:cxn>
                <a:cxn ang="T46">
                  <a:pos x="T7" y="0"/>
                </a:cxn>
                <a:cxn ang="T47">
                  <a:pos x="T8" y="0"/>
                </a:cxn>
                <a:cxn ang="T48">
                  <a:pos x="T9" y="0"/>
                </a:cxn>
                <a:cxn ang="T49">
                  <a:pos x="T10" y="0"/>
                </a:cxn>
                <a:cxn ang="T50">
                  <a:pos x="T11" y="0"/>
                </a:cxn>
                <a:cxn ang="T51">
                  <a:pos x="T12" y="0"/>
                </a:cxn>
                <a:cxn ang="T52">
                  <a:pos x="T13" y="0"/>
                </a:cxn>
                <a:cxn ang="T53">
                  <a:pos x="T14" y="0"/>
                </a:cxn>
                <a:cxn ang="T54">
                  <a:pos x="T15" y="0"/>
                </a:cxn>
                <a:cxn ang="T55">
                  <a:pos x="T16" y="0"/>
                </a:cxn>
                <a:cxn ang="T56">
                  <a:pos x="T17" y="0"/>
                </a:cxn>
                <a:cxn ang="T57">
                  <a:pos x="T18" y="0"/>
                </a:cxn>
                <a:cxn ang="T58">
                  <a:pos x="T19" y="0"/>
                </a:cxn>
                <a:cxn ang="T59">
                  <a:pos x="T20" y="0"/>
                </a:cxn>
                <a:cxn ang="T60">
                  <a:pos x="T21" y="0"/>
                </a:cxn>
                <a:cxn ang="T61">
                  <a:pos x="T22" y="0"/>
                </a:cxn>
                <a:cxn ang="T62">
                  <a:pos x="T23" y="0"/>
                </a:cxn>
                <a:cxn ang="T63">
                  <a:pos x="T24" y="0"/>
                </a:cxn>
                <a:cxn ang="T64">
                  <a:pos x="T25" y="0"/>
                </a:cxn>
                <a:cxn ang="T65">
                  <a:pos x="T26" y="0"/>
                </a:cxn>
                <a:cxn ang="T66">
                  <a:pos x="T27" y="0"/>
                </a:cxn>
                <a:cxn ang="T67">
                  <a:pos x="T28" y="0"/>
                </a:cxn>
                <a:cxn ang="T68">
                  <a:pos x="T29" y="0"/>
                </a:cxn>
                <a:cxn ang="T69">
                  <a:pos x="T30" y="0"/>
                </a:cxn>
                <a:cxn ang="T70">
                  <a:pos x="T31" y="0"/>
                </a:cxn>
                <a:cxn ang="T71">
                  <a:pos x="T32" y="0"/>
                </a:cxn>
                <a:cxn ang="T72">
                  <a:pos x="T33" y="0"/>
                </a:cxn>
                <a:cxn ang="T73">
                  <a:pos x="T34" y="0"/>
                </a:cxn>
                <a:cxn ang="T74">
                  <a:pos x="T35" y="0"/>
                </a:cxn>
                <a:cxn ang="T75">
                  <a:pos x="T36" y="0"/>
                </a:cxn>
                <a:cxn ang="T76">
                  <a:pos x="T37" y="0"/>
                </a:cxn>
                <a:cxn ang="T77">
                  <a:pos x="T38" y="0"/>
                </a:cxn>
              </a:cxnLst>
              <a:rect l="0" t="0" r="r" b="b"/>
              <a:pathLst>
                <a:path w="554">
                  <a:moveTo>
                    <a:pt x="554" y="0"/>
                  </a:moveTo>
                  <a:lnTo>
                    <a:pt x="535" y="0"/>
                  </a:lnTo>
                  <a:lnTo>
                    <a:pt x="523" y="0"/>
                  </a:lnTo>
                  <a:lnTo>
                    <a:pt x="504" y="0"/>
                  </a:lnTo>
                  <a:lnTo>
                    <a:pt x="492" y="0"/>
                  </a:lnTo>
                  <a:lnTo>
                    <a:pt x="480" y="0"/>
                  </a:lnTo>
                  <a:lnTo>
                    <a:pt x="461" y="0"/>
                  </a:lnTo>
                  <a:lnTo>
                    <a:pt x="449" y="0"/>
                  </a:lnTo>
                  <a:lnTo>
                    <a:pt x="431" y="0"/>
                  </a:lnTo>
                  <a:lnTo>
                    <a:pt x="418" y="0"/>
                  </a:lnTo>
                  <a:lnTo>
                    <a:pt x="406" y="0"/>
                  </a:lnTo>
                  <a:lnTo>
                    <a:pt x="388" y="0"/>
                  </a:lnTo>
                  <a:lnTo>
                    <a:pt x="375" y="0"/>
                  </a:lnTo>
                  <a:lnTo>
                    <a:pt x="357" y="0"/>
                  </a:lnTo>
                  <a:lnTo>
                    <a:pt x="345" y="0"/>
                  </a:lnTo>
                  <a:lnTo>
                    <a:pt x="326" y="0"/>
                  </a:lnTo>
                  <a:lnTo>
                    <a:pt x="314" y="0"/>
                  </a:lnTo>
                  <a:lnTo>
                    <a:pt x="302" y="0"/>
                  </a:lnTo>
                  <a:lnTo>
                    <a:pt x="283" y="0"/>
                  </a:lnTo>
                  <a:lnTo>
                    <a:pt x="271" y="0"/>
                  </a:lnTo>
                  <a:lnTo>
                    <a:pt x="252" y="0"/>
                  </a:lnTo>
                  <a:lnTo>
                    <a:pt x="240" y="0"/>
                  </a:lnTo>
                  <a:lnTo>
                    <a:pt x="222" y="0"/>
                  </a:lnTo>
                  <a:lnTo>
                    <a:pt x="209" y="0"/>
                  </a:lnTo>
                  <a:lnTo>
                    <a:pt x="197" y="0"/>
                  </a:lnTo>
                  <a:lnTo>
                    <a:pt x="179" y="0"/>
                  </a:lnTo>
                  <a:lnTo>
                    <a:pt x="166" y="0"/>
                  </a:lnTo>
                  <a:lnTo>
                    <a:pt x="148" y="0"/>
                  </a:lnTo>
                  <a:lnTo>
                    <a:pt x="136" y="0"/>
                  </a:lnTo>
                  <a:lnTo>
                    <a:pt x="123" y="0"/>
                  </a:lnTo>
                  <a:lnTo>
                    <a:pt x="105" y="0"/>
                  </a:lnTo>
                  <a:lnTo>
                    <a:pt x="93" y="0"/>
                  </a:lnTo>
                  <a:lnTo>
                    <a:pt x="74" y="0"/>
                  </a:lnTo>
                  <a:lnTo>
                    <a:pt x="62" y="0"/>
                  </a:lnTo>
                  <a:lnTo>
                    <a:pt x="43" y="0"/>
                  </a:lnTo>
                  <a:lnTo>
                    <a:pt x="31" y="0"/>
                  </a:lnTo>
                  <a:lnTo>
                    <a:pt x="19" y="0"/>
                  </a:lnTo>
                  <a:lnTo>
                    <a:pt x="0" y="0"/>
                  </a:lnTo>
                </a:path>
              </a:pathLst>
            </a:custGeom>
            <a:solidFill>
              <a:srgbClr val="0000FF"/>
            </a:solidFill>
            <a:ln w="9525">
              <a:solidFill>
                <a:srgbClr val="000000"/>
              </a:solidFill>
              <a:prstDash val="solid"/>
              <a:round/>
              <a:headEnd/>
              <a:tailEnd/>
            </a:ln>
          </p:spPr>
          <p:txBody>
            <a:bodyPr/>
            <a:lstStyle/>
            <a:p>
              <a:endParaRPr lang="en-US"/>
            </a:p>
          </p:txBody>
        </p:sp>
        <p:sp>
          <p:nvSpPr>
            <p:cNvPr id="426045" name="Freeform 55">
              <a:extLst>
                <a:ext uri="{FF2B5EF4-FFF2-40B4-BE49-F238E27FC236}">
                  <a16:creationId xmlns:a16="http://schemas.microsoft.com/office/drawing/2014/main" id="{40A6E2C9-A8D6-CDBF-B66E-7062A6EAB249}"/>
                </a:ext>
              </a:extLst>
            </p:cNvPr>
            <p:cNvSpPr>
              <a:spLocks/>
            </p:cNvSpPr>
            <p:nvPr/>
          </p:nvSpPr>
          <p:spPr bwMode="auto">
            <a:xfrm>
              <a:off x="1391" y="1321"/>
              <a:ext cx="518" cy="0"/>
            </a:xfrm>
            <a:custGeom>
              <a:avLst/>
              <a:gdLst>
                <a:gd name="T0" fmla="*/ 41 w 554"/>
                <a:gd name="T1" fmla="*/ 39 w 554"/>
                <a:gd name="T2" fmla="*/ 38 w 554"/>
                <a:gd name="T3" fmla="*/ 36 w 554"/>
                <a:gd name="T4" fmla="*/ 36 w 554"/>
                <a:gd name="T5" fmla="*/ 36 w 554"/>
                <a:gd name="T6" fmla="*/ 34 w 554"/>
                <a:gd name="T7" fmla="*/ 34 w 554"/>
                <a:gd name="T8" fmla="*/ 32 w 554"/>
                <a:gd name="T9" fmla="*/ 31 w 554"/>
                <a:gd name="T10" fmla="*/ 30 w 554"/>
                <a:gd name="T11" fmla="*/ 28 w 554"/>
                <a:gd name="T12" fmla="*/ 28 w 554"/>
                <a:gd name="T13" fmla="*/ 26 w 554"/>
                <a:gd name="T14" fmla="*/ 26 w 554"/>
                <a:gd name="T15" fmla="*/ 24 w 554"/>
                <a:gd name="T16" fmla="*/ 22 w 554"/>
                <a:gd name="T17" fmla="*/ 22 w 554"/>
                <a:gd name="T18" fmla="*/ 21 w 554"/>
                <a:gd name="T19" fmla="*/ 20 w 554"/>
                <a:gd name="T20" fmla="*/ 19 w 554"/>
                <a:gd name="T21" fmla="*/ 18 w 554"/>
                <a:gd name="T22" fmla="*/ 17 w 554"/>
                <a:gd name="T23" fmla="*/ 16 w 554"/>
                <a:gd name="T24" fmla="*/ 15 w 554"/>
                <a:gd name="T25" fmla="*/ 14 w 554"/>
                <a:gd name="T26" fmla="*/ 13 w 554"/>
                <a:gd name="T27" fmla="*/ 11 w 554"/>
                <a:gd name="T28" fmla="*/ 10 w 554"/>
                <a:gd name="T29" fmla="*/ 8 w 554"/>
                <a:gd name="T30" fmla="*/ 7 w 554"/>
                <a:gd name="T31" fmla="*/ 7 w 554"/>
                <a:gd name="T32" fmla="*/ 7 w 554"/>
                <a:gd name="T33" fmla="*/ 7 w 554"/>
                <a:gd name="T34" fmla="*/ 7 w 554"/>
                <a:gd name="T35" fmla="*/ 7 w 554"/>
                <a:gd name="T36" fmla="*/ 7 w 554"/>
                <a:gd name="T37" fmla="*/ 0 w 554"/>
                <a:gd name="T38" fmla="*/ 0 w 554"/>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39">
                  <a:pos x="T0" y="0"/>
                </a:cxn>
                <a:cxn ang="T40">
                  <a:pos x="T1" y="0"/>
                </a:cxn>
                <a:cxn ang="T41">
                  <a:pos x="T2" y="0"/>
                </a:cxn>
                <a:cxn ang="T42">
                  <a:pos x="T3" y="0"/>
                </a:cxn>
                <a:cxn ang="T43">
                  <a:pos x="T4" y="0"/>
                </a:cxn>
                <a:cxn ang="T44">
                  <a:pos x="T5" y="0"/>
                </a:cxn>
                <a:cxn ang="T45">
                  <a:pos x="T6" y="0"/>
                </a:cxn>
                <a:cxn ang="T46">
                  <a:pos x="T7" y="0"/>
                </a:cxn>
                <a:cxn ang="T47">
                  <a:pos x="T8" y="0"/>
                </a:cxn>
                <a:cxn ang="T48">
                  <a:pos x="T9" y="0"/>
                </a:cxn>
                <a:cxn ang="T49">
                  <a:pos x="T10" y="0"/>
                </a:cxn>
                <a:cxn ang="T50">
                  <a:pos x="T11" y="0"/>
                </a:cxn>
                <a:cxn ang="T51">
                  <a:pos x="T12" y="0"/>
                </a:cxn>
                <a:cxn ang="T52">
                  <a:pos x="T13" y="0"/>
                </a:cxn>
                <a:cxn ang="T53">
                  <a:pos x="T14" y="0"/>
                </a:cxn>
                <a:cxn ang="T54">
                  <a:pos x="T15" y="0"/>
                </a:cxn>
                <a:cxn ang="T55">
                  <a:pos x="T16" y="0"/>
                </a:cxn>
                <a:cxn ang="T56">
                  <a:pos x="T17" y="0"/>
                </a:cxn>
                <a:cxn ang="T57">
                  <a:pos x="T18" y="0"/>
                </a:cxn>
                <a:cxn ang="T58">
                  <a:pos x="T19" y="0"/>
                </a:cxn>
                <a:cxn ang="T59">
                  <a:pos x="T20" y="0"/>
                </a:cxn>
                <a:cxn ang="T60">
                  <a:pos x="T21" y="0"/>
                </a:cxn>
                <a:cxn ang="T61">
                  <a:pos x="T22" y="0"/>
                </a:cxn>
                <a:cxn ang="T62">
                  <a:pos x="T23" y="0"/>
                </a:cxn>
                <a:cxn ang="T63">
                  <a:pos x="T24" y="0"/>
                </a:cxn>
                <a:cxn ang="T64">
                  <a:pos x="T25" y="0"/>
                </a:cxn>
                <a:cxn ang="T65">
                  <a:pos x="T26" y="0"/>
                </a:cxn>
                <a:cxn ang="T66">
                  <a:pos x="T27" y="0"/>
                </a:cxn>
                <a:cxn ang="T67">
                  <a:pos x="T28" y="0"/>
                </a:cxn>
                <a:cxn ang="T68">
                  <a:pos x="T29" y="0"/>
                </a:cxn>
                <a:cxn ang="T69">
                  <a:pos x="T30" y="0"/>
                </a:cxn>
                <a:cxn ang="T70">
                  <a:pos x="T31" y="0"/>
                </a:cxn>
                <a:cxn ang="T71">
                  <a:pos x="T32" y="0"/>
                </a:cxn>
                <a:cxn ang="T72">
                  <a:pos x="T33" y="0"/>
                </a:cxn>
                <a:cxn ang="T73">
                  <a:pos x="T34" y="0"/>
                </a:cxn>
                <a:cxn ang="T74">
                  <a:pos x="T35" y="0"/>
                </a:cxn>
                <a:cxn ang="T75">
                  <a:pos x="T36" y="0"/>
                </a:cxn>
                <a:cxn ang="T76">
                  <a:pos x="T37" y="0"/>
                </a:cxn>
                <a:cxn ang="T77">
                  <a:pos x="T38" y="0"/>
                </a:cxn>
              </a:cxnLst>
              <a:rect l="0" t="0" r="r" b="b"/>
              <a:pathLst>
                <a:path w="554">
                  <a:moveTo>
                    <a:pt x="554" y="0"/>
                  </a:moveTo>
                  <a:lnTo>
                    <a:pt x="535" y="0"/>
                  </a:lnTo>
                  <a:lnTo>
                    <a:pt x="523" y="0"/>
                  </a:lnTo>
                  <a:lnTo>
                    <a:pt x="504" y="0"/>
                  </a:lnTo>
                  <a:lnTo>
                    <a:pt x="492" y="0"/>
                  </a:lnTo>
                  <a:lnTo>
                    <a:pt x="480" y="0"/>
                  </a:lnTo>
                  <a:lnTo>
                    <a:pt x="461" y="0"/>
                  </a:lnTo>
                  <a:lnTo>
                    <a:pt x="449" y="0"/>
                  </a:lnTo>
                  <a:lnTo>
                    <a:pt x="431" y="0"/>
                  </a:lnTo>
                  <a:lnTo>
                    <a:pt x="418" y="0"/>
                  </a:lnTo>
                  <a:lnTo>
                    <a:pt x="406" y="0"/>
                  </a:lnTo>
                  <a:lnTo>
                    <a:pt x="388" y="0"/>
                  </a:lnTo>
                  <a:lnTo>
                    <a:pt x="375" y="0"/>
                  </a:lnTo>
                  <a:lnTo>
                    <a:pt x="357" y="0"/>
                  </a:lnTo>
                  <a:lnTo>
                    <a:pt x="345" y="0"/>
                  </a:lnTo>
                  <a:lnTo>
                    <a:pt x="326" y="0"/>
                  </a:lnTo>
                  <a:lnTo>
                    <a:pt x="314" y="0"/>
                  </a:lnTo>
                  <a:lnTo>
                    <a:pt x="302" y="0"/>
                  </a:lnTo>
                  <a:lnTo>
                    <a:pt x="283" y="0"/>
                  </a:lnTo>
                  <a:lnTo>
                    <a:pt x="271" y="0"/>
                  </a:lnTo>
                  <a:lnTo>
                    <a:pt x="252" y="0"/>
                  </a:lnTo>
                  <a:lnTo>
                    <a:pt x="240" y="0"/>
                  </a:lnTo>
                  <a:lnTo>
                    <a:pt x="222" y="0"/>
                  </a:lnTo>
                  <a:lnTo>
                    <a:pt x="209" y="0"/>
                  </a:lnTo>
                  <a:lnTo>
                    <a:pt x="197" y="0"/>
                  </a:lnTo>
                  <a:lnTo>
                    <a:pt x="179" y="0"/>
                  </a:lnTo>
                  <a:lnTo>
                    <a:pt x="166" y="0"/>
                  </a:lnTo>
                  <a:lnTo>
                    <a:pt x="148" y="0"/>
                  </a:lnTo>
                  <a:lnTo>
                    <a:pt x="136" y="0"/>
                  </a:lnTo>
                  <a:lnTo>
                    <a:pt x="123" y="0"/>
                  </a:lnTo>
                  <a:lnTo>
                    <a:pt x="105" y="0"/>
                  </a:lnTo>
                  <a:lnTo>
                    <a:pt x="93" y="0"/>
                  </a:lnTo>
                  <a:lnTo>
                    <a:pt x="74" y="0"/>
                  </a:lnTo>
                  <a:lnTo>
                    <a:pt x="62" y="0"/>
                  </a:lnTo>
                  <a:lnTo>
                    <a:pt x="43" y="0"/>
                  </a:lnTo>
                  <a:lnTo>
                    <a:pt x="31" y="0"/>
                  </a:lnTo>
                  <a:lnTo>
                    <a:pt x="19" y="0"/>
                  </a:lnTo>
                  <a:lnTo>
                    <a:pt x="0" y="0"/>
                  </a:lnTo>
                </a:path>
              </a:pathLst>
            </a:custGeom>
            <a:solidFill>
              <a:srgbClr val="0000FF"/>
            </a:solidFill>
            <a:ln w="9525">
              <a:solidFill>
                <a:srgbClr val="000000"/>
              </a:solidFill>
              <a:prstDash val="solid"/>
              <a:round/>
              <a:headEnd/>
              <a:tailEnd/>
            </a:ln>
          </p:spPr>
          <p:txBody>
            <a:bodyPr/>
            <a:lstStyle/>
            <a:p>
              <a:endParaRPr lang="en-US"/>
            </a:p>
          </p:txBody>
        </p:sp>
        <p:sp>
          <p:nvSpPr>
            <p:cNvPr id="426046" name="Freeform 56">
              <a:extLst>
                <a:ext uri="{FF2B5EF4-FFF2-40B4-BE49-F238E27FC236}">
                  <a16:creationId xmlns:a16="http://schemas.microsoft.com/office/drawing/2014/main" id="{ABA6411F-289A-46BD-42F8-7F8208555F5F}"/>
                </a:ext>
              </a:extLst>
            </p:cNvPr>
            <p:cNvSpPr>
              <a:spLocks/>
            </p:cNvSpPr>
            <p:nvPr/>
          </p:nvSpPr>
          <p:spPr bwMode="auto">
            <a:xfrm>
              <a:off x="1391" y="1321"/>
              <a:ext cx="518" cy="0"/>
            </a:xfrm>
            <a:custGeom>
              <a:avLst/>
              <a:gdLst>
                <a:gd name="T0" fmla="*/ 41 w 554"/>
                <a:gd name="T1" fmla="*/ 39 w 554"/>
                <a:gd name="T2" fmla="*/ 38 w 554"/>
                <a:gd name="T3" fmla="*/ 36 w 554"/>
                <a:gd name="T4" fmla="*/ 36 w 554"/>
                <a:gd name="T5" fmla="*/ 36 w 554"/>
                <a:gd name="T6" fmla="*/ 34 w 554"/>
                <a:gd name="T7" fmla="*/ 34 w 554"/>
                <a:gd name="T8" fmla="*/ 32 w 554"/>
                <a:gd name="T9" fmla="*/ 31 w 554"/>
                <a:gd name="T10" fmla="*/ 30 w 554"/>
                <a:gd name="T11" fmla="*/ 28 w 554"/>
                <a:gd name="T12" fmla="*/ 28 w 554"/>
                <a:gd name="T13" fmla="*/ 26 w 554"/>
                <a:gd name="T14" fmla="*/ 26 w 554"/>
                <a:gd name="T15" fmla="*/ 24 w 554"/>
                <a:gd name="T16" fmla="*/ 22 w 554"/>
                <a:gd name="T17" fmla="*/ 22 w 554"/>
                <a:gd name="T18" fmla="*/ 21 w 554"/>
                <a:gd name="T19" fmla="*/ 20 w 554"/>
                <a:gd name="T20" fmla="*/ 19 w 554"/>
                <a:gd name="T21" fmla="*/ 18 w 554"/>
                <a:gd name="T22" fmla="*/ 17 w 554"/>
                <a:gd name="T23" fmla="*/ 16 w 554"/>
                <a:gd name="T24" fmla="*/ 15 w 554"/>
                <a:gd name="T25" fmla="*/ 14 w 554"/>
                <a:gd name="T26" fmla="*/ 13 w 554"/>
                <a:gd name="T27" fmla="*/ 11 w 554"/>
                <a:gd name="T28" fmla="*/ 10 w 554"/>
                <a:gd name="T29" fmla="*/ 8 w 554"/>
                <a:gd name="T30" fmla="*/ 7 w 554"/>
                <a:gd name="T31" fmla="*/ 7 w 554"/>
                <a:gd name="T32" fmla="*/ 7 w 554"/>
                <a:gd name="T33" fmla="*/ 7 w 554"/>
                <a:gd name="T34" fmla="*/ 7 w 554"/>
                <a:gd name="T35" fmla="*/ 7 w 554"/>
                <a:gd name="T36" fmla="*/ 7 w 554"/>
                <a:gd name="T37" fmla="*/ 0 w 554"/>
                <a:gd name="T38" fmla="*/ 0 w 554"/>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39">
                  <a:pos x="T0" y="0"/>
                </a:cxn>
                <a:cxn ang="T40">
                  <a:pos x="T1" y="0"/>
                </a:cxn>
                <a:cxn ang="T41">
                  <a:pos x="T2" y="0"/>
                </a:cxn>
                <a:cxn ang="T42">
                  <a:pos x="T3" y="0"/>
                </a:cxn>
                <a:cxn ang="T43">
                  <a:pos x="T4" y="0"/>
                </a:cxn>
                <a:cxn ang="T44">
                  <a:pos x="T5" y="0"/>
                </a:cxn>
                <a:cxn ang="T45">
                  <a:pos x="T6" y="0"/>
                </a:cxn>
                <a:cxn ang="T46">
                  <a:pos x="T7" y="0"/>
                </a:cxn>
                <a:cxn ang="T47">
                  <a:pos x="T8" y="0"/>
                </a:cxn>
                <a:cxn ang="T48">
                  <a:pos x="T9" y="0"/>
                </a:cxn>
                <a:cxn ang="T49">
                  <a:pos x="T10" y="0"/>
                </a:cxn>
                <a:cxn ang="T50">
                  <a:pos x="T11" y="0"/>
                </a:cxn>
                <a:cxn ang="T51">
                  <a:pos x="T12" y="0"/>
                </a:cxn>
                <a:cxn ang="T52">
                  <a:pos x="T13" y="0"/>
                </a:cxn>
                <a:cxn ang="T53">
                  <a:pos x="T14" y="0"/>
                </a:cxn>
                <a:cxn ang="T54">
                  <a:pos x="T15" y="0"/>
                </a:cxn>
                <a:cxn ang="T55">
                  <a:pos x="T16" y="0"/>
                </a:cxn>
                <a:cxn ang="T56">
                  <a:pos x="T17" y="0"/>
                </a:cxn>
                <a:cxn ang="T57">
                  <a:pos x="T18" y="0"/>
                </a:cxn>
                <a:cxn ang="T58">
                  <a:pos x="T19" y="0"/>
                </a:cxn>
                <a:cxn ang="T59">
                  <a:pos x="T20" y="0"/>
                </a:cxn>
                <a:cxn ang="T60">
                  <a:pos x="T21" y="0"/>
                </a:cxn>
                <a:cxn ang="T61">
                  <a:pos x="T22" y="0"/>
                </a:cxn>
                <a:cxn ang="T62">
                  <a:pos x="T23" y="0"/>
                </a:cxn>
                <a:cxn ang="T63">
                  <a:pos x="T24" y="0"/>
                </a:cxn>
                <a:cxn ang="T64">
                  <a:pos x="T25" y="0"/>
                </a:cxn>
                <a:cxn ang="T65">
                  <a:pos x="T26" y="0"/>
                </a:cxn>
                <a:cxn ang="T66">
                  <a:pos x="T27" y="0"/>
                </a:cxn>
                <a:cxn ang="T67">
                  <a:pos x="T28" y="0"/>
                </a:cxn>
                <a:cxn ang="T68">
                  <a:pos x="T29" y="0"/>
                </a:cxn>
                <a:cxn ang="T69">
                  <a:pos x="T30" y="0"/>
                </a:cxn>
                <a:cxn ang="T70">
                  <a:pos x="T31" y="0"/>
                </a:cxn>
                <a:cxn ang="T71">
                  <a:pos x="T32" y="0"/>
                </a:cxn>
                <a:cxn ang="T72">
                  <a:pos x="T33" y="0"/>
                </a:cxn>
                <a:cxn ang="T73">
                  <a:pos x="T34" y="0"/>
                </a:cxn>
                <a:cxn ang="T74">
                  <a:pos x="T35" y="0"/>
                </a:cxn>
                <a:cxn ang="T75">
                  <a:pos x="T36" y="0"/>
                </a:cxn>
                <a:cxn ang="T76">
                  <a:pos x="T37" y="0"/>
                </a:cxn>
                <a:cxn ang="T77">
                  <a:pos x="T38" y="0"/>
                </a:cxn>
              </a:cxnLst>
              <a:rect l="0" t="0" r="r" b="b"/>
              <a:pathLst>
                <a:path w="554">
                  <a:moveTo>
                    <a:pt x="554" y="0"/>
                  </a:moveTo>
                  <a:lnTo>
                    <a:pt x="535" y="0"/>
                  </a:lnTo>
                  <a:lnTo>
                    <a:pt x="523" y="0"/>
                  </a:lnTo>
                  <a:lnTo>
                    <a:pt x="504" y="0"/>
                  </a:lnTo>
                  <a:lnTo>
                    <a:pt x="492" y="0"/>
                  </a:lnTo>
                  <a:lnTo>
                    <a:pt x="480" y="0"/>
                  </a:lnTo>
                  <a:lnTo>
                    <a:pt x="461" y="0"/>
                  </a:lnTo>
                  <a:lnTo>
                    <a:pt x="449" y="0"/>
                  </a:lnTo>
                  <a:lnTo>
                    <a:pt x="431" y="0"/>
                  </a:lnTo>
                  <a:lnTo>
                    <a:pt x="418" y="0"/>
                  </a:lnTo>
                  <a:lnTo>
                    <a:pt x="406" y="0"/>
                  </a:lnTo>
                  <a:lnTo>
                    <a:pt x="388" y="0"/>
                  </a:lnTo>
                  <a:lnTo>
                    <a:pt x="375" y="0"/>
                  </a:lnTo>
                  <a:lnTo>
                    <a:pt x="357" y="0"/>
                  </a:lnTo>
                  <a:lnTo>
                    <a:pt x="345" y="0"/>
                  </a:lnTo>
                  <a:lnTo>
                    <a:pt x="326" y="0"/>
                  </a:lnTo>
                  <a:lnTo>
                    <a:pt x="314" y="0"/>
                  </a:lnTo>
                  <a:lnTo>
                    <a:pt x="302" y="0"/>
                  </a:lnTo>
                  <a:lnTo>
                    <a:pt x="283" y="0"/>
                  </a:lnTo>
                  <a:lnTo>
                    <a:pt x="271" y="0"/>
                  </a:lnTo>
                  <a:lnTo>
                    <a:pt x="252" y="0"/>
                  </a:lnTo>
                  <a:lnTo>
                    <a:pt x="240" y="0"/>
                  </a:lnTo>
                  <a:lnTo>
                    <a:pt x="222" y="0"/>
                  </a:lnTo>
                  <a:lnTo>
                    <a:pt x="209" y="0"/>
                  </a:lnTo>
                  <a:lnTo>
                    <a:pt x="197" y="0"/>
                  </a:lnTo>
                  <a:lnTo>
                    <a:pt x="179" y="0"/>
                  </a:lnTo>
                  <a:lnTo>
                    <a:pt x="166" y="0"/>
                  </a:lnTo>
                  <a:lnTo>
                    <a:pt x="148" y="0"/>
                  </a:lnTo>
                  <a:lnTo>
                    <a:pt x="136" y="0"/>
                  </a:lnTo>
                  <a:lnTo>
                    <a:pt x="123" y="0"/>
                  </a:lnTo>
                  <a:lnTo>
                    <a:pt x="105" y="0"/>
                  </a:lnTo>
                  <a:lnTo>
                    <a:pt x="93" y="0"/>
                  </a:lnTo>
                  <a:lnTo>
                    <a:pt x="74" y="0"/>
                  </a:lnTo>
                  <a:lnTo>
                    <a:pt x="62" y="0"/>
                  </a:lnTo>
                  <a:lnTo>
                    <a:pt x="43" y="0"/>
                  </a:lnTo>
                  <a:lnTo>
                    <a:pt x="31" y="0"/>
                  </a:lnTo>
                  <a:lnTo>
                    <a:pt x="19" y="0"/>
                  </a:lnTo>
                  <a:lnTo>
                    <a:pt x="0" y="0"/>
                  </a:lnTo>
                </a:path>
              </a:pathLst>
            </a:custGeom>
            <a:solidFill>
              <a:srgbClr val="0000FF"/>
            </a:solidFill>
            <a:ln w="9525">
              <a:solidFill>
                <a:srgbClr val="000000"/>
              </a:solidFill>
              <a:prstDash val="solid"/>
              <a:round/>
              <a:headEnd/>
              <a:tailEnd/>
            </a:ln>
          </p:spPr>
          <p:txBody>
            <a:bodyPr/>
            <a:lstStyle/>
            <a:p>
              <a:endParaRPr lang="en-US"/>
            </a:p>
          </p:txBody>
        </p:sp>
        <p:sp>
          <p:nvSpPr>
            <p:cNvPr id="426047" name="Freeform 57">
              <a:extLst>
                <a:ext uri="{FF2B5EF4-FFF2-40B4-BE49-F238E27FC236}">
                  <a16:creationId xmlns:a16="http://schemas.microsoft.com/office/drawing/2014/main" id="{AAAEE6CB-6B2A-646C-66E5-28B2CCE245EC}"/>
                </a:ext>
              </a:extLst>
            </p:cNvPr>
            <p:cNvSpPr>
              <a:spLocks/>
            </p:cNvSpPr>
            <p:nvPr/>
          </p:nvSpPr>
          <p:spPr bwMode="auto">
            <a:xfrm>
              <a:off x="1391" y="1321"/>
              <a:ext cx="518" cy="0"/>
            </a:xfrm>
            <a:custGeom>
              <a:avLst/>
              <a:gdLst>
                <a:gd name="T0" fmla="*/ 41 w 554"/>
                <a:gd name="T1" fmla="*/ 39 w 554"/>
                <a:gd name="T2" fmla="*/ 38 w 554"/>
                <a:gd name="T3" fmla="*/ 36 w 554"/>
                <a:gd name="T4" fmla="*/ 36 w 554"/>
                <a:gd name="T5" fmla="*/ 36 w 554"/>
                <a:gd name="T6" fmla="*/ 34 w 554"/>
                <a:gd name="T7" fmla="*/ 34 w 554"/>
                <a:gd name="T8" fmla="*/ 32 w 554"/>
                <a:gd name="T9" fmla="*/ 31 w 554"/>
                <a:gd name="T10" fmla="*/ 30 w 554"/>
                <a:gd name="T11" fmla="*/ 28 w 554"/>
                <a:gd name="T12" fmla="*/ 28 w 554"/>
                <a:gd name="T13" fmla="*/ 26 w 554"/>
                <a:gd name="T14" fmla="*/ 26 w 554"/>
                <a:gd name="T15" fmla="*/ 24 w 554"/>
                <a:gd name="T16" fmla="*/ 22 w 554"/>
                <a:gd name="T17" fmla="*/ 22 w 554"/>
                <a:gd name="T18" fmla="*/ 21 w 554"/>
                <a:gd name="T19" fmla="*/ 20 w 554"/>
                <a:gd name="T20" fmla="*/ 19 w 554"/>
                <a:gd name="T21" fmla="*/ 18 w 554"/>
                <a:gd name="T22" fmla="*/ 17 w 554"/>
                <a:gd name="T23" fmla="*/ 16 w 554"/>
                <a:gd name="T24" fmla="*/ 15 w 554"/>
                <a:gd name="T25" fmla="*/ 14 w 554"/>
                <a:gd name="T26" fmla="*/ 13 w 554"/>
                <a:gd name="T27" fmla="*/ 11 w 554"/>
                <a:gd name="T28" fmla="*/ 10 w 554"/>
                <a:gd name="T29" fmla="*/ 8 w 554"/>
                <a:gd name="T30" fmla="*/ 7 w 554"/>
                <a:gd name="T31" fmla="*/ 7 w 554"/>
                <a:gd name="T32" fmla="*/ 7 w 554"/>
                <a:gd name="T33" fmla="*/ 7 w 554"/>
                <a:gd name="T34" fmla="*/ 7 w 554"/>
                <a:gd name="T35" fmla="*/ 7 w 554"/>
                <a:gd name="T36" fmla="*/ 7 w 554"/>
                <a:gd name="T37" fmla="*/ 0 w 554"/>
                <a:gd name="T38" fmla="*/ 0 w 554"/>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39">
                  <a:pos x="T0" y="0"/>
                </a:cxn>
                <a:cxn ang="T40">
                  <a:pos x="T1" y="0"/>
                </a:cxn>
                <a:cxn ang="T41">
                  <a:pos x="T2" y="0"/>
                </a:cxn>
                <a:cxn ang="T42">
                  <a:pos x="T3" y="0"/>
                </a:cxn>
                <a:cxn ang="T43">
                  <a:pos x="T4" y="0"/>
                </a:cxn>
                <a:cxn ang="T44">
                  <a:pos x="T5" y="0"/>
                </a:cxn>
                <a:cxn ang="T45">
                  <a:pos x="T6" y="0"/>
                </a:cxn>
                <a:cxn ang="T46">
                  <a:pos x="T7" y="0"/>
                </a:cxn>
                <a:cxn ang="T47">
                  <a:pos x="T8" y="0"/>
                </a:cxn>
                <a:cxn ang="T48">
                  <a:pos x="T9" y="0"/>
                </a:cxn>
                <a:cxn ang="T49">
                  <a:pos x="T10" y="0"/>
                </a:cxn>
                <a:cxn ang="T50">
                  <a:pos x="T11" y="0"/>
                </a:cxn>
                <a:cxn ang="T51">
                  <a:pos x="T12" y="0"/>
                </a:cxn>
                <a:cxn ang="T52">
                  <a:pos x="T13" y="0"/>
                </a:cxn>
                <a:cxn ang="T53">
                  <a:pos x="T14" y="0"/>
                </a:cxn>
                <a:cxn ang="T54">
                  <a:pos x="T15" y="0"/>
                </a:cxn>
                <a:cxn ang="T55">
                  <a:pos x="T16" y="0"/>
                </a:cxn>
                <a:cxn ang="T56">
                  <a:pos x="T17" y="0"/>
                </a:cxn>
                <a:cxn ang="T57">
                  <a:pos x="T18" y="0"/>
                </a:cxn>
                <a:cxn ang="T58">
                  <a:pos x="T19" y="0"/>
                </a:cxn>
                <a:cxn ang="T59">
                  <a:pos x="T20" y="0"/>
                </a:cxn>
                <a:cxn ang="T60">
                  <a:pos x="T21" y="0"/>
                </a:cxn>
                <a:cxn ang="T61">
                  <a:pos x="T22" y="0"/>
                </a:cxn>
                <a:cxn ang="T62">
                  <a:pos x="T23" y="0"/>
                </a:cxn>
                <a:cxn ang="T63">
                  <a:pos x="T24" y="0"/>
                </a:cxn>
                <a:cxn ang="T64">
                  <a:pos x="T25" y="0"/>
                </a:cxn>
                <a:cxn ang="T65">
                  <a:pos x="T26" y="0"/>
                </a:cxn>
                <a:cxn ang="T66">
                  <a:pos x="T27" y="0"/>
                </a:cxn>
                <a:cxn ang="T67">
                  <a:pos x="T28" y="0"/>
                </a:cxn>
                <a:cxn ang="T68">
                  <a:pos x="T29" y="0"/>
                </a:cxn>
                <a:cxn ang="T69">
                  <a:pos x="T30" y="0"/>
                </a:cxn>
                <a:cxn ang="T70">
                  <a:pos x="T31" y="0"/>
                </a:cxn>
                <a:cxn ang="T71">
                  <a:pos x="T32" y="0"/>
                </a:cxn>
                <a:cxn ang="T72">
                  <a:pos x="T33" y="0"/>
                </a:cxn>
                <a:cxn ang="T73">
                  <a:pos x="T34" y="0"/>
                </a:cxn>
                <a:cxn ang="T74">
                  <a:pos x="T35" y="0"/>
                </a:cxn>
                <a:cxn ang="T75">
                  <a:pos x="T36" y="0"/>
                </a:cxn>
                <a:cxn ang="T76">
                  <a:pos x="T37" y="0"/>
                </a:cxn>
                <a:cxn ang="T77">
                  <a:pos x="T38" y="0"/>
                </a:cxn>
              </a:cxnLst>
              <a:rect l="0" t="0" r="r" b="b"/>
              <a:pathLst>
                <a:path w="554">
                  <a:moveTo>
                    <a:pt x="554" y="0"/>
                  </a:moveTo>
                  <a:lnTo>
                    <a:pt x="535" y="0"/>
                  </a:lnTo>
                  <a:lnTo>
                    <a:pt x="523" y="0"/>
                  </a:lnTo>
                  <a:lnTo>
                    <a:pt x="504" y="0"/>
                  </a:lnTo>
                  <a:lnTo>
                    <a:pt x="492" y="0"/>
                  </a:lnTo>
                  <a:lnTo>
                    <a:pt x="480" y="0"/>
                  </a:lnTo>
                  <a:lnTo>
                    <a:pt x="461" y="0"/>
                  </a:lnTo>
                  <a:lnTo>
                    <a:pt x="449" y="0"/>
                  </a:lnTo>
                  <a:lnTo>
                    <a:pt x="431" y="0"/>
                  </a:lnTo>
                  <a:lnTo>
                    <a:pt x="418" y="0"/>
                  </a:lnTo>
                  <a:lnTo>
                    <a:pt x="406" y="0"/>
                  </a:lnTo>
                  <a:lnTo>
                    <a:pt x="388" y="0"/>
                  </a:lnTo>
                  <a:lnTo>
                    <a:pt x="375" y="0"/>
                  </a:lnTo>
                  <a:lnTo>
                    <a:pt x="357" y="0"/>
                  </a:lnTo>
                  <a:lnTo>
                    <a:pt x="345" y="0"/>
                  </a:lnTo>
                  <a:lnTo>
                    <a:pt x="326" y="0"/>
                  </a:lnTo>
                  <a:lnTo>
                    <a:pt x="314" y="0"/>
                  </a:lnTo>
                  <a:lnTo>
                    <a:pt x="302" y="0"/>
                  </a:lnTo>
                  <a:lnTo>
                    <a:pt x="283" y="0"/>
                  </a:lnTo>
                  <a:lnTo>
                    <a:pt x="271" y="0"/>
                  </a:lnTo>
                  <a:lnTo>
                    <a:pt x="252" y="0"/>
                  </a:lnTo>
                  <a:lnTo>
                    <a:pt x="240" y="0"/>
                  </a:lnTo>
                  <a:lnTo>
                    <a:pt x="222" y="0"/>
                  </a:lnTo>
                  <a:lnTo>
                    <a:pt x="209" y="0"/>
                  </a:lnTo>
                  <a:lnTo>
                    <a:pt x="197" y="0"/>
                  </a:lnTo>
                  <a:lnTo>
                    <a:pt x="179" y="0"/>
                  </a:lnTo>
                  <a:lnTo>
                    <a:pt x="166" y="0"/>
                  </a:lnTo>
                  <a:lnTo>
                    <a:pt x="148" y="0"/>
                  </a:lnTo>
                  <a:lnTo>
                    <a:pt x="136" y="0"/>
                  </a:lnTo>
                  <a:lnTo>
                    <a:pt x="123" y="0"/>
                  </a:lnTo>
                  <a:lnTo>
                    <a:pt x="105" y="0"/>
                  </a:lnTo>
                  <a:lnTo>
                    <a:pt x="93" y="0"/>
                  </a:lnTo>
                  <a:lnTo>
                    <a:pt x="74" y="0"/>
                  </a:lnTo>
                  <a:lnTo>
                    <a:pt x="62" y="0"/>
                  </a:lnTo>
                  <a:lnTo>
                    <a:pt x="43" y="0"/>
                  </a:lnTo>
                  <a:lnTo>
                    <a:pt x="31" y="0"/>
                  </a:lnTo>
                  <a:lnTo>
                    <a:pt x="19" y="0"/>
                  </a:lnTo>
                  <a:lnTo>
                    <a:pt x="0" y="0"/>
                  </a:lnTo>
                </a:path>
              </a:pathLst>
            </a:custGeom>
            <a:solidFill>
              <a:srgbClr val="0000FF"/>
            </a:solidFill>
            <a:ln w="9525">
              <a:solidFill>
                <a:srgbClr val="000000"/>
              </a:solidFill>
              <a:prstDash val="solid"/>
              <a:round/>
              <a:headEnd/>
              <a:tailEnd/>
            </a:ln>
          </p:spPr>
          <p:txBody>
            <a:bodyPr/>
            <a:lstStyle/>
            <a:p>
              <a:endParaRPr lang="en-US"/>
            </a:p>
          </p:txBody>
        </p:sp>
        <p:sp>
          <p:nvSpPr>
            <p:cNvPr id="426048" name="Freeform 58">
              <a:extLst>
                <a:ext uri="{FF2B5EF4-FFF2-40B4-BE49-F238E27FC236}">
                  <a16:creationId xmlns:a16="http://schemas.microsoft.com/office/drawing/2014/main" id="{D06CC669-71EE-4820-8DA7-1E833CE9890E}"/>
                </a:ext>
              </a:extLst>
            </p:cNvPr>
            <p:cNvSpPr>
              <a:spLocks/>
            </p:cNvSpPr>
            <p:nvPr/>
          </p:nvSpPr>
          <p:spPr bwMode="auto">
            <a:xfrm>
              <a:off x="1391" y="1321"/>
              <a:ext cx="518" cy="0"/>
            </a:xfrm>
            <a:custGeom>
              <a:avLst/>
              <a:gdLst>
                <a:gd name="T0" fmla="*/ 41 w 554"/>
                <a:gd name="T1" fmla="*/ 39 w 554"/>
                <a:gd name="T2" fmla="*/ 38 w 554"/>
                <a:gd name="T3" fmla="*/ 36 w 554"/>
                <a:gd name="T4" fmla="*/ 36 w 554"/>
                <a:gd name="T5" fmla="*/ 36 w 554"/>
                <a:gd name="T6" fmla="*/ 34 w 554"/>
                <a:gd name="T7" fmla="*/ 34 w 554"/>
                <a:gd name="T8" fmla="*/ 32 w 554"/>
                <a:gd name="T9" fmla="*/ 31 w 554"/>
                <a:gd name="T10" fmla="*/ 30 w 554"/>
                <a:gd name="T11" fmla="*/ 28 w 554"/>
                <a:gd name="T12" fmla="*/ 28 w 554"/>
                <a:gd name="T13" fmla="*/ 26 w 554"/>
                <a:gd name="T14" fmla="*/ 26 w 554"/>
                <a:gd name="T15" fmla="*/ 24 w 554"/>
                <a:gd name="T16" fmla="*/ 22 w 554"/>
                <a:gd name="T17" fmla="*/ 22 w 554"/>
                <a:gd name="T18" fmla="*/ 21 w 554"/>
                <a:gd name="T19" fmla="*/ 20 w 554"/>
                <a:gd name="T20" fmla="*/ 19 w 554"/>
                <a:gd name="T21" fmla="*/ 18 w 554"/>
                <a:gd name="T22" fmla="*/ 17 w 554"/>
                <a:gd name="T23" fmla="*/ 16 w 554"/>
                <a:gd name="T24" fmla="*/ 15 w 554"/>
                <a:gd name="T25" fmla="*/ 14 w 554"/>
                <a:gd name="T26" fmla="*/ 13 w 554"/>
                <a:gd name="T27" fmla="*/ 11 w 554"/>
                <a:gd name="T28" fmla="*/ 10 w 554"/>
                <a:gd name="T29" fmla="*/ 8 w 554"/>
                <a:gd name="T30" fmla="*/ 7 w 554"/>
                <a:gd name="T31" fmla="*/ 7 w 554"/>
                <a:gd name="T32" fmla="*/ 7 w 554"/>
                <a:gd name="T33" fmla="*/ 7 w 554"/>
                <a:gd name="T34" fmla="*/ 7 w 554"/>
                <a:gd name="T35" fmla="*/ 7 w 554"/>
                <a:gd name="T36" fmla="*/ 7 w 554"/>
                <a:gd name="T37" fmla="*/ 0 w 554"/>
                <a:gd name="T38" fmla="*/ 0 w 554"/>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39">
                  <a:pos x="T0" y="0"/>
                </a:cxn>
                <a:cxn ang="T40">
                  <a:pos x="T1" y="0"/>
                </a:cxn>
                <a:cxn ang="T41">
                  <a:pos x="T2" y="0"/>
                </a:cxn>
                <a:cxn ang="T42">
                  <a:pos x="T3" y="0"/>
                </a:cxn>
                <a:cxn ang="T43">
                  <a:pos x="T4" y="0"/>
                </a:cxn>
                <a:cxn ang="T44">
                  <a:pos x="T5" y="0"/>
                </a:cxn>
                <a:cxn ang="T45">
                  <a:pos x="T6" y="0"/>
                </a:cxn>
                <a:cxn ang="T46">
                  <a:pos x="T7" y="0"/>
                </a:cxn>
                <a:cxn ang="T47">
                  <a:pos x="T8" y="0"/>
                </a:cxn>
                <a:cxn ang="T48">
                  <a:pos x="T9" y="0"/>
                </a:cxn>
                <a:cxn ang="T49">
                  <a:pos x="T10" y="0"/>
                </a:cxn>
                <a:cxn ang="T50">
                  <a:pos x="T11" y="0"/>
                </a:cxn>
                <a:cxn ang="T51">
                  <a:pos x="T12" y="0"/>
                </a:cxn>
                <a:cxn ang="T52">
                  <a:pos x="T13" y="0"/>
                </a:cxn>
                <a:cxn ang="T53">
                  <a:pos x="T14" y="0"/>
                </a:cxn>
                <a:cxn ang="T54">
                  <a:pos x="T15" y="0"/>
                </a:cxn>
                <a:cxn ang="T55">
                  <a:pos x="T16" y="0"/>
                </a:cxn>
                <a:cxn ang="T56">
                  <a:pos x="T17" y="0"/>
                </a:cxn>
                <a:cxn ang="T57">
                  <a:pos x="T18" y="0"/>
                </a:cxn>
                <a:cxn ang="T58">
                  <a:pos x="T19" y="0"/>
                </a:cxn>
                <a:cxn ang="T59">
                  <a:pos x="T20" y="0"/>
                </a:cxn>
                <a:cxn ang="T60">
                  <a:pos x="T21" y="0"/>
                </a:cxn>
                <a:cxn ang="T61">
                  <a:pos x="T22" y="0"/>
                </a:cxn>
                <a:cxn ang="T62">
                  <a:pos x="T23" y="0"/>
                </a:cxn>
                <a:cxn ang="T63">
                  <a:pos x="T24" y="0"/>
                </a:cxn>
                <a:cxn ang="T64">
                  <a:pos x="T25" y="0"/>
                </a:cxn>
                <a:cxn ang="T65">
                  <a:pos x="T26" y="0"/>
                </a:cxn>
                <a:cxn ang="T66">
                  <a:pos x="T27" y="0"/>
                </a:cxn>
                <a:cxn ang="T67">
                  <a:pos x="T28" y="0"/>
                </a:cxn>
                <a:cxn ang="T68">
                  <a:pos x="T29" y="0"/>
                </a:cxn>
                <a:cxn ang="T69">
                  <a:pos x="T30" y="0"/>
                </a:cxn>
                <a:cxn ang="T70">
                  <a:pos x="T31" y="0"/>
                </a:cxn>
                <a:cxn ang="T71">
                  <a:pos x="T32" y="0"/>
                </a:cxn>
                <a:cxn ang="T72">
                  <a:pos x="T33" y="0"/>
                </a:cxn>
                <a:cxn ang="T73">
                  <a:pos x="T34" y="0"/>
                </a:cxn>
                <a:cxn ang="T74">
                  <a:pos x="T35" y="0"/>
                </a:cxn>
                <a:cxn ang="T75">
                  <a:pos x="T36" y="0"/>
                </a:cxn>
                <a:cxn ang="T76">
                  <a:pos x="T37" y="0"/>
                </a:cxn>
                <a:cxn ang="T77">
                  <a:pos x="T38" y="0"/>
                </a:cxn>
              </a:cxnLst>
              <a:rect l="0" t="0" r="r" b="b"/>
              <a:pathLst>
                <a:path w="554">
                  <a:moveTo>
                    <a:pt x="554" y="0"/>
                  </a:moveTo>
                  <a:lnTo>
                    <a:pt x="535" y="0"/>
                  </a:lnTo>
                  <a:lnTo>
                    <a:pt x="523" y="0"/>
                  </a:lnTo>
                  <a:lnTo>
                    <a:pt x="504" y="0"/>
                  </a:lnTo>
                  <a:lnTo>
                    <a:pt x="492" y="0"/>
                  </a:lnTo>
                  <a:lnTo>
                    <a:pt x="480" y="0"/>
                  </a:lnTo>
                  <a:lnTo>
                    <a:pt x="461" y="0"/>
                  </a:lnTo>
                  <a:lnTo>
                    <a:pt x="449" y="0"/>
                  </a:lnTo>
                  <a:lnTo>
                    <a:pt x="431" y="0"/>
                  </a:lnTo>
                  <a:lnTo>
                    <a:pt x="418" y="0"/>
                  </a:lnTo>
                  <a:lnTo>
                    <a:pt x="406" y="0"/>
                  </a:lnTo>
                  <a:lnTo>
                    <a:pt x="388" y="0"/>
                  </a:lnTo>
                  <a:lnTo>
                    <a:pt x="375" y="0"/>
                  </a:lnTo>
                  <a:lnTo>
                    <a:pt x="357" y="0"/>
                  </a:lnTo>
                  <a:lnTo>
                    <a:pt x="345" y="0"/>
                  </a:lnTo>
                  <a:lnTo>
                    <a:pt x="326" y="0"/>
                  </a:lnTo>
                  <a:lnTo>
                    <a:pt x="314" y="0"/>
                  </a:lnTo>
                  <a:lnTo>
                    <a:pt x="302" y="0"/>
                  </a:lnTo>
                  <a:lnTo>
                    <a:pt x="283" y="0"/>
                  </a:lnTo>
                  <a:lnTo>
                    <a:pt x="271" y="0"/>
                  </a:lnTo>
                  <a:lnTo>
                    <a:pt x="252" y="0"/>
                  </a:lnTo>
                  <a:lnTo>
                    <a:pt x="240" y="0"/>
                  </a:lnTo>
                  <a:lnTo>
                    <a:pt x="222" y="0"/>
                  </a:lnTo>
                  <a:lnTo>
                    <a:pt x="209" y="0"/>
                  </a:lnTo>
                  <a:lnTo>
                    <a:pt x="197" y="0"/>
                  </a:lnTo>
                  <a:lnTo>
                    <a:pt x="179" y="0"/>
                  </a:lnTo>
                  <a:lnTo>
                    <a:pt x="166" y="0"/>
                  </a:lnTo>
                  <a:lnTo>
                    <a:pt x="148" y="0"/>
                  </a:lnTo>
                  <a:lnTo>
                    <a:pt x="136" y="0"/>
                  </a:lnTo>
                  <a:lnTo>
                    <a:pt x="123" y="0"/>
                  </a:lnTo>
                  <a:lnTo>
                    <a:pt x="105" y="0"/>
                  </a:lnTo>
                  <a:lnTo>
                    <a:pt x="93" y="0"/>
                  </a:lnTo>
                  <a:lnTo>
                    <a:pt x="74" y="0"/>
                  </a:lnTo>
                  <a:lnTo>
                    <a:pt x="62" y="0"/>
                  </a:lnTo>
                  <a:lnTo>
                    <a:pt x="43" y="0"/>
                  </a:lnTo>
                  <a:lnTo>
                    <a:pt x="31" y="0"/>
                  </a:lnTo>
                  <a:lnTo>
                    <a:pt x="19" y="0"/>
                  </a:lnTo>
                  <a:lnTo>
                    <a:pt x="0" y="0"/>
                  </a:lnTo>
                </a:path>
              </a:pathLst>
            </a:custGeom>
            <a:solidFill>
              <a:srgbClr val="0000FF"/>
            </a:solidFill>
            <a:ln w="9525">
              <a:solidFill>
                <a:srgbClr val="000000"/>
              </a:solidFill>
              <a:prstDash val="solid"/>
              <a:round/>
              <a:headEnd/>
              <a:tailEnd/>
            </a:ln>
          </p:spPr>
          <p:txBody>
            <a:bodyPr/>
            <a:lstStyle/>
            <a:p>
              <a:endParaRPr lang="en-US"/>
            </a:p>
          </p:txBody>
        </p:sp>
        <p:sp>
          <p:nvSpPr>
            <p:cNvPr id="426049" name="Freeform 59">
              <a:extLst>
                <a:ext uri="{FF2B5EF4-FFF2-40B4-BE49-F238E27FC236}">
                  <a16:creationId xmlns:a16="http://schemas.microsoft.com/office/drawing/2014/main" id="{973BDED5-C172-E608-66A9-3CAD4AAB143C}"/>
                </a:ext>
              </a:extLst>
            </p:cNvPr>
            <p:cNvSpPr>
              <a:spLocks/>
            </p:cNvSpPr>
            <p:nvPr/>
          </p:nvSpPr>
          <p:spPr bwMode="auto">
            <a:xfrm>
              <a:off x="1391" y="1321"/>
              <a:ext cx="518" cy="0"/>
            </a:xfrm>
            <a:custGeom>
              <a:avLst/>
              <a:gdLst>
                <a:gd name="T0" fmla="*/ 41 w 554"/>
                <a:gd name="T1" fmla="*/ 39 w 554"/>
                <a:gd name="T2" fmla="*/ 38 w 554"/>
                <a:gd name="T3" fmla="*/ 36 w 554"/>
                <a:gd name="T4" fmla="*/ 36 w 554"/>
                <a:gd name="T5" fmla="*/ 36 w 554"/>
                <a:gd name="T6" fmla="*/ 34 w 554"/>
                <a:gd name="T7" fmla="*/ 34 w 554"/>
                <a:gd name="T8" fmla="*/ 32 w 554"/>
                <a:gd name="T9" fmla="*/ 31 w 554"/>
                <a:gd name="T10" fmla="*/ 30 w 554"/>
                <a:gd name="T11" fmla="*/ 28 w 554"/>
                <a:gd name="T12" fmla="*/ 28 w 554"/>
                <a:gd name="T13" fmla="*/ 26 w 554"/>
                <a:gd name="T14" fmla="*/ 26 w 554"/>
                <a:gd name="T15" fmla="*/ 24 w 554"/>
                <a:gd name="T16" fmla="*/ 22 w 554"/>
                <a:gd name="T17" fmla="*/ 22 w 554"/>
                <a:gd name="T18" fmla="*/ 21 w 554"/>
                <a:gd name="T19" fmla="*/ 20 w 554"/>
                <a:gd name="T20" fmla="*/ 19 w 554"/>
                <a:gd name="T21" fmla="*/ 18 w 554"/>
                <a:gd name="T22" fmla="*/ 17 w 554"/>
                <a:gd name="T23" fmla="*/ 16 w 554"/>
                <a:gd name="T24" fmla="*/ 15 w 554"/>
                <a:gd name="T25" fmla="*/ 14 w 554"/>
                <a:gd name="T26" fmla="*/ 13 w 554"/>
                <a:gd name="T27" fmla="*/ 11 w 554"/>
                <a:gd name="T28" fmla="*/ 10 w 554"/>
                <a:gd name="T29" fmla="*/ 8 w 554"/>
                <a:gd name="T30" fmla="*/ 7 w 554"/>
                <a:gd name="T31" fmla="*/ 7 w 554"/>
                <a:gd name="T32" fmla="*/ 7 w 554"/>
                <a:gd name="T33" fmla="*/ 7 w 554"/>
                <a:gd name="T34" fmla="*/ 7 w 554"/>
                <a:gd name="T35" fmla="*/ 7 w 554"/>
                <a:gd name="T36" fmla="*/ 7 w 554"/>
                <a:gd name="T37" fmla="*/ 0 w 554"/>
                <a:gd name="T38" fmla="*/ 0 w 554"/>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39">
                  <a:pos x="T0" y="0"/>
                </a:cxn>
                <a:cxn ang="T40">
                  <a:pos x="T1" y="0"/>
                </a:cxn>
                <a:cxn ang="T41">
                  <a:pos x="T2" y="0"/>
                </a:cxn>
                <a:cxn ang="T42">
                  <a:pos x="T3" y="0"/>
                </a:cxn>
                <a:cxn ang="T43">
                  <a:pos x="T4" y="0"/>
                </a:cxn>
                <a:cxn ang="T44">
                  <a:pos x="T5" y="0"/>
                </a:cxn>
                <a:cxn ang="T45">
                  <a:pos x="T6" y="0"/>
                </a:cxn>
                <a:cxn ang="T46">
                  <a:pos x="T7" y="0"/>
                </a:cxn>
                <a:cxn ang="T47">
                  <a:pos x="T8" y="0"/>
                </a:cxn>
                <a:cxn ang="T48">
                  <a:pos x="T9" y="0"/>
                </a:cxn>
                <a:cxn ang="T49">
                  <a:pos x="T10" y="0"/>
                </a:cxn>
                <a:cxn ang="T50">
                  <a:pos x="T11" y="0"/>
                </a:cxn>
                <a:cxn ang="T51">
                  <a:pos x="T12" y="0"/>
                </a:cxn>
                <a:cxn ang="T52">
                  <a:pos x="T13" y="0"/>
                </a:cxn>
                <a:cxn ang="T53">
                  <a:pos x="T14" y="0"/>
                </a:cxn>
                <a:cxn ang="T54">
                  <a:pos x="T15" y="0"/>
                </a:cxn>
                <a:cxn ang="T55">
                  <a:pos x="T16" y="0"/>
                </a:cxn>
                <a:cxn ang="T56">
                  <a:pos x="T17" y="0"/>
                </a:cxn>
                <a:cxn ang="T57">
                  <a:pos x="T18" y="0"/>
                </a:cxn>
                <a:cxn ang="T58">
                  <a:pos x="T19" y="0"/>
                </a:cxn>
                <a:cxn ang="T59">
                  <a:pos x="T20" y="0"/>
                </a:cxn>
                <a:cxn ang="T60">
                  <a:pos x="T21" y="0"/>
                </a:cxn>
                <a:cxn ang="T61">
                  <a:pos x="T22" y="0"/>
                </a:cxn>
                <a:cxn ang="T62">
                  <a:pos x="T23" y="0"/>
                </a:cxn>
                <a:cxn ang="T63">
                  <a:pos x="T24" y="0"/>
                </a:cxn>
                <a:cxn ang="T64">
                  <a:pos x="T25" y="0"/>
                </a:cxn>
                <a:cxn ang="T65">
                  <a:pos x="T26" y="0"/>
                </a:cxn>
                <a:cxn ang="T66">
                  <a:pos x="T27" y="0"/>
                </a:cxn>
                <a:cxn ang="T67">
                  <a:pos x="T28" y="0"/>
                </a:cxn>
                <a:cxn ang="T68">
                  <a:pos x="T29" y="0"/>
                </a:cxn>
                <a:cxn ang="T69">
                  <a:pos x="T30" y="0"/>
                </a:cxn>
                <a:cxn ang="T70">
                  <a:pos x="T31" y="0"/>
                </a:cxn>
                <a:cxn ang="T71">
                  <a:pos x="T32" y="0"/>
                </a:cxn>
                <a:cxn ang="T72">
                  <a:pos x="T33" y="0"/>
                </a:cxn>
                <a:cxn ang="T73">
                  <a:pos x="T34" y="0"/>
                </a:cxn>
                <a:cxn ang="T74">
                  <a:pos x="T35" y="0"/>
                </a:cxn>
                <a:cxn ang="T75">
                  <a:pos x="T36" y="0"/>
                </a:cxn>
                <a:cxn ang="T76">
                  <a:pos x="T37" y="0"/>
                </a:cxn>
                <a:cxn ang="T77">
                  <a:pos x="T38" y="0"/>
                </a:cxn>
              </a:cxnLst>
              <a:rect l="0" t="0" r="r" b="b"/>
              <a:pathLst>
                <a:path w="554">
                  <a:moveTo>
                    <a:pt x="554" y="0"/>
                  </a:moveTo>
                  <a:lnTo>
                    <a:pt x="535" y="0"/>
                  </a:lnTo>
                  <a:lnTo>
                    <a:pt x="523" y="0"/>
                  </a:lnTo>
                  <a:lnTo>
                    <a:pt x="504" y="0"/>
                  </a:lnTo>
                  <a:lnTo>
                    <a:pt x="492" y="0"/>
                  </a:lnTo>
                  <a:lnTo>
                    <a:pt x="480" y="0"/>
                  </a:lnTo>
                  <a:lnTo>
                    <a:pt x="461" y="0"/>
                  </a:lnTo>
                  <a:lnTo>
                    <a:pt x="449" y="0"/>
                  </a:lnTo>
                  <a:lnTo>
                    <a:pt x="431" y="0"/>
                  </a:lnTo>
                  <a:lnTo>
                    <a:pt x="418" y="0"/>
                  </a:lnTo>
                  <a:lnTo>
                    <a:pt x="406" y="0"/>
                  </a:lnTo>
                  <a:lnTo>
                    <a:pt x="388" y="0"/>
                  </a:lnTo>
                  <a:lnTo>
                    <a:pt x="375" y="0"/>
                  </a:lnTo>
                  <a:lnTo>
                    <a:pt x="357" y="0"/>
                  </a:lnTo>
                  <a:lnTo>
                    <a:pt x="345" y="0"/>
                  </a:lnTo>
                  <a:lnTo>
                    <a:pt x="326" y="0"/>
                  </a:lnTo>
                  <a:lnTo>
                    <a:pt x="314" y="0"/>
                  </a:lnTo>
                  <a:lnTo>
                    <a:pt x="302" y="0"/>
                  </a:lnTo>
                  <a:lnTo>
                    <a:pt x="283" y="0"/>
                  </a:lnTo>
                  <a:lnTo>
                    <a:pt x="271" y="0"/>
                  </a:lnTo>
                  <a:lnTo>
                    <a:pt x="252" y="0"/>
                  </a:lnTo>
                  <a:lnTo>
                    <a:pt x="240" y="0"/>
                  </a:lnTo>
                  <a:lnTo>
                    <a:pt x="222" y="0"/>
                  </a:lnTo>
                  <a:lnTo>
                    <a:pt x="209" y="0"/>
                  </a:lnTo>
                  <a:lnTo>
                    <a:pt x="197" y="0"/>
                  </a:lnTo>
                  <a:lnTo>
                    <a:pt x="179" y="0"/>
                  </a:lnTo>
                  <a:lnTo>
                    <a:pt x="166" y="0"/>
                  </a:lnTo>
                  <a:lnTo>
                    <a:pt x="148" y="0"/>
                  </a:lnTo>
                  <a:lnTo>
                    <a:pt x="136" y="0"/>
                  </a:lnTo>
                  <a:lnTo>
                    <a:pt x="123" y="0"/>
                  </a:lnTo>
                  <a:lnTo>
                    <a:pt x="105" y="0"/>
                  </a:lnTo>
                  <a:lnTo>
                    <a:pt x="93" y="0"/>
                  </a:lnTo>
                  <a:lnTo>
                    <a:pt x="74" y="0"/>
                  </a:lnTo>
                  <a:lnTo>
                    <a:pt x="62" y="0"/>
                  </a:lnTo>
                  <a:lnTo>
                    <a:pt x="43" y="0"/>
                  </a:lnTo>
                  <a:lnTo>
                    <a:pt x="31" y="0"/>
                  </a:lnTo>
                  <a:lnTo>
                    <a:pt x="19" y="0"/>
                  </a:lnTo>
                  <a:lnTo>
                    <a:pt x="0" y="0"/>
                  </a:lnTo>
                </a:path>
              </a:pathLst>
            </a:custGeom>
            <a:solidFill>
              <a:srgbClr val="0000FF"/>
            </a:solidFill>
            <a:ln w="9525">
              <a:solidFill>
                <a:srgbClr val="000000"/>
              </a:solidFill>
              <a:prstDash val="solid"/>
              <a:round/>
              <a:headEnd/>
              <a:tailEnd/>
            </a:ln>
          </p:spPr>
          <p:txBody>
            <a:bodyPr/>
            <a:lstStyle/>
            <a:p>
              <a:endParaRPr lang="en-US"/>
            </a:p>
          </p:txBody>
        </p:sp>
        <p:sp>
          <p:nvSpPr>
            <p:cNvPr id="426050" name="Freeform 60">
              <a:extLst>
                <a:ext uri="{FF2B5EF4-FFF2-40B4-BE49-F238E27FC236}">
                  <a16:creationId xmlns:a16="http://schemas.microsoft.com/office/drawing/2014/main" id="{E8C5F85E-E66A-853E-A33E-293E88892FF6}"/>
                </a:ext>
              </a:extLst>
            </p:cNvPr>
            <p:cNvSpPr>
              <a:spLocks/>
            </p:cNvSpPr>
            <p:nvPr/>
          </p:nvSpPr>
          <p:spPr bwMode="auto">
            <a:xfrm>
              <a:off x="1391" y="1321"/>
              <a:ext cx="518" cy="0"/>
            </a:xfrm>
            <a:custGeom>
              <a:avLst/>
              <a:gdLst>
                <a:gd name="T0" fmla="*/ 41 w 554"/>
                <a:gd name="T1" fmla="*/ 39 w 554"/>
                <a:gd name="T2" fmla="*/ 38 w 554"/>
                <a:gd name="T3" fmla="*/ 36 w 554"/>
                <a:gd name="T4" fmla="*/ 36 w 554"/>
                <a:gd name="T5" fmla="*/ 36 w 554"/>
                <a:gd name="T6" fmla="*/ 34 w 554"/>
                <a:gd name="T7" fmla="*/ 34 w 554"/>
                <a:gd name="T8" fmla="*/ 32 w 554"/>
                <a:gd name="T9" fmla="*/ 31 w 554"/>
                <a:gd name="T10" fmla="*/ 30 w 554"/>
                <a:gd name="T11" fmla="*/ 28 w 554"/>
                <a:gd name="T12" fmla="*/ 28 w 554"/>
                <a:gd name="T13" fmla="*/ 26 w 554"/>
                <a:gd name="T14" fmla="*/ 26 w 554"/>
                <a:gd name="T15" fmla="*/ 24 w 554"/>
                <a:gd name="T16" fmla="*/ 22 w 554"/>
                <a:gd name="T17" fmla="*/ 22 w 554"/>
                <a:gd name="T18" fmla="*/ 21 w 554"/>
                <a:gd name="T19" fmla="*/ 20 w 554"/>
                <a:gd name="T20" fmla="*/ 19 w 554"/>
                <a:gd name="T21" fmla="*/ 18 w 554"/>
                <a:gd name="T22" fmla="*/ 17 w 554"/>
                <a:gd name="T23" fmla="*/ 16 w 554"/>
                <a:gd name="T24" fmla="*/ 15 w 554"/>
                <a:gd name="T25" fmla="*/ 14 w 554"/>
                <a:gd name="T26" fmla="*/ 13 w 554"/>
                <a:gd name="T27" fmla="*/ 11 w 554"/>
                <a:gd name="T28" fmla="*/ 10 w 554"/>
                <a:gd name="T29" fmla="*/ 8 w 554"/>
                <a:gd name="T30" fmla="*/ 7 w 554"/>
                <a:gd name="T31" fmla="*/ 7 w 554"/>
                <a:gd name="T32" fmla="*/ 7 w 554"/>
                <a:gd name="T33" fmla="*/ 7 w 554"/>
                <a:gd name="T34" fmla="*/ 7 w 554"/>
                <a:gd name="T35" fmla="*/ 7 w 554"/>
                <a:gd name="T36" fmla="*/ 7 w 554"/>
                <a:gd name="T37" fmla="*/ 0 w 554"/>
                <a:gd name="T38" fmla="*/ 0 w 554"/>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39">
                  <a:pos x="T0" y="0"/>
                </a:cxn>
                <a:cxn ang="T40">
                  <a:pos x="T1" y="0"/>
                </a:cxn>
                <a:cxn ang="T41">
                  <a:pos x="T2" y="0"/>
                </a:cxn>
                <a:cxn ang="T42">
                  <a:pos x="T3" y="0"/>
                </a:cxn>
                <a:cxn ang="T43">
                  <a:pos x="T4" y="0"/>
                </a:cxn>
                <a:cxn ang="T44">
                  <a:pos x="T5" y="0"/>
                </a:cxn>
                <a:cxn ang="T45">
                  <a:pos x="T6" y="0"/>
                </a:cxn>
                <a:cxn ang="T46">
                  <a:pos x="T7" y="0"/>
                </a:cxn>
                <a:cxn ang="T47">
                  <a:pos x="T8" y="0"/>
                </a:cxn>
                <a:cxn ang="T48">
                  <a:pos x="T9" y="0"/>
                </a:cxn>
                <a:cxn ang="T49">
                  <a:pos x="T10" y="0"/>
                </a:cxn>
                <a:cxn ang="T50">
                  <a:pos x="T11" y="0"/>
                </a:cxn>
                <a:cxn ang="T51">
                  <a:pos x="T12" y="0"/>
                </a:cxn>
                <a:cxn ang="T52">
                  <a:pos x="T13" y="0"/>
                </a:cxn>
                <a:cxn ang="T53">
                  <a:pos x="T14" y="0"/>
                </a:cxn>
                <a:cxn ang="T54">
                  <a:pos x="T15" y="0"/>
                </a:cxn>
                <a:cxn ang="T55">
                  <a:pos x="T16" y="0"/>
                </a:cxn>
                <a:cxn ang="T56">
                  <a:pos x="T17" y="0"/>
                </a:cxn>
                <a:cxn ang="T57">
                  <a:pos x="T18" y="0"/>
                </a:cxn>
                <a:cxn ang="T58">
                  <a:pos x="T19" y="0"/>
                </a:cxn>
                <a:cxn ang="T59">
                  <a:pos x="T20" y="0"/>
                </a:cxn>
                <a:cxn ang="T60">
                  <a:pos x="T21" y="0"/>
                </a:cxn>
                <a:cxn ang="T61">
                  <a:pos x="T22" y="0"/>
                </a:cxn>
                <a:cxn ang="T62">
                  <a:pos x="T23" y="0"/>
                </a:cxn>
                <a:cxn ang="T63">
                  <a:pos x="T24" y="0"/>
                </a:cxn>
                <a:cxn ang="T64">
                  <a:pos x="T25" y="0"/>
                </a:cxn>
                <a:cxn ang="T65">
                  <a:pos x="T26" y="0"/>
                </a:cxn>
                <a:cxn ang="T66">
                  <a:pos x="T27" y="0"/>
                </a:cxn>
                <a:cxn ang="T67">
                  <a:pos x="T28" y="0"/>
                </a:cxn>
                <a:cxn ang="T68">
                  <a:pos x="T29" y="0"/>
                </a:cxn>
                <a:cxn ang="T69">
                  <a:pos x="T30" y="0"/>
                </a:cxn>
                <a:cxn ang="T70">
                  <a:pos x="T31" y="0"/>
                </a:cxn>
                <a:cxn ang="T71">
                  <a:pos x="T32" y="0"/>
                </a:cxn>
                <a:cxn ang="T72">
                  <a:pos x="T33" y="0"/>
                </a:cxn>
                <a:cxn ang="T73">
                  <a:pos x="T34" y="0"/>
                </a:cxn>
                <a:cxn ang="T74">
                  <a:pos x="T35" y="0"/>
                </a:cxn>
                <a:cxn ang="T75">
                  <a:pos x="T36" y="0"/>
                </a:cxn>
                <a:cxn ang="T76">
                  <a:pos x="T37" y="0"/>
                </a:cxn>
                <a:cxn ang="T77">
                  <a:pos x="T38" y="0"/>
                </a:cxn>
              </a:cxnLst>
              <a:rect l="0" t="0" r="r" b="b"/>
              <a:pathLst>
                <a:path w="554">
                  <a:moveTo>
                    <a:pt x="554" y="0"/>
                  </a:moveTo>
                  <a:lnTo>
                    <a:pt x="535" y="0"/>
                  </a:lnTo>
                  <a:lnTo>
                    <a:pt x="523" y="0"/>
                  </a:lnTo>
                  <a:lnTo>
                    <a:pt x="504" y="0"/>
                  </a:lnTo>
                  <a:lnTo>
                    <a:pt x="492" y="0"/>
                  </a:lnTo>
                  <a:lnTo>
                    <a:pt x="480" y="0"/>
                  </a:lnTo>
                  <a:lnTo>
                    <a:pt x="461" y="0"/>
                  </a:lnTo>
                  <a:lnTo>
                    <a:pt x="449" y="0"/>
                  </a:lnTo>
                  <a:lnTo>
                    <a:pt x="431" y="0"/>
                  </a:lnTo>
                  <a:lnTo>
                    <a:pt x="418" y="0"/>
                  </a:lnTo>
                  <a:lnTo>
                    <a:pt x="406" y="0"/>
                  </a:lnTo>
                  <a:lnTo>
                    <a:pt x="388" y="0"/>
                  </a:lnTo>
                  <a:lnTo>
                    <a:pt x="375" y="0"/>
                  </a:lnTo>
                  <a:lnTo>
                    <a:pt x="357" y="0"/>
                  </a:lnTo>
                  <a:lnTo>
                    <a:pt x="345" y="0"/>
                  </a:lnTo>
                  <a:lnTo>
                    <a:pt x="326" y="0"/>
                  </a:lnTo>
                  <a:lnTo>
                    <a:pt x="314" y="0"/>
                  </a:lnTo>
                  <a:lnTo>
                    <a:pt x="302" y="0"/>
                  </a:lnTo>
                  <a:lnTo>
                    <a:pt x="283" y="0"/>
                  </a:lnTo>
                  <a:lnTo>
                    <a:pt x="271" y="0"/>
                  </a:lnTo>
                  <a:lnTo>
                    <a:pt x="252" y="0"/>
                  </a:lnTo>
                  <a:lnTo>
                    <a:pt x="240" y="0"/>
                  </a:lnTo>
                  <a:lnTo>
                    <a:pt x="222" y="0"/>
                  </a:lnTo>
                  <a:lnTo>
                    <a:pt x="209" y="0"/>
                  </a:lnTo>
                  <a:lnTo>
                    <a:pt x="197" y="0"/>
                  </a:lnTo>
                  <a:lnTo>
                    <a:pt x="179" y="0"/>
                  </a:lnTo>
                  <a:lnTo>
                    <a:pt x="166" y="0"/>
                  </a:lnTo>
                  <a:lnTo>
                    <a:pt x="148" y="0"/>
                  </a:lnTo>
                  <a:lnTo>
                    <a:pt x="136" y="0"/>
                  </a:lnTo>
                  <a:lnTo>
                    <a:pt x="123" y="0"/>
                  </a:lnTo>
                  <a:lnTo>
                    <a:pt x="105" y="0"/>
                  </a:lnTo>
                  <a:lnTo>
                    <a:pt x="93" y="0"/>
                  </a:lnTo>
                  <a:lnTo>
                    <a:pt x="74" y="0"/>
                  </a:lnTo>
                  <a:lnTo>
                    <a:pt x="62" y="0"/>
                  </a:lnTo>
                  <a:lnTo>
                    <a:pt x="43" y="0"/>
                  </a:lnTo>
                  <a:lnTo>
                    <a:pt x="31" y="0"/>
                  </a:lnTo>
                  <a:lnTo>
                    <a:pt x="19" y="0"/>
                  </a:lnTo>
                  <a:lnTo>
                    <a:pt x="0" y="0"/>
                  </a:lnTo>
                </a:path>
              </a:pathLst>
            </a:custGeom>
            <a:solidFill>
              <a:srgbClr val="0000FF"/>
            </a:solidFill>
            <a:ln w="9525">
              <a:solidFill>
                <a:srgbClr val="000000"/>
              </a:solidFill>
              <a:prstDash val="solid"/>
              <a:round/>
              <a:headEnd/>
              <a:tailEnd/>
            </a:ln>
          </p:spPr>
          <p:txBody>
            <a:bodyPr/>
            <a:lstStyle/>
            <a:p>
              <a:endParaRPr lang="en-US"/>
            </a:p>
          </p:txBody>
        </p:sp>
        <p:sp>
          <p:nvSpPr>
            <p:cNvPr id="426051" name="Freeform 61">
              <a:extLst>
                <a:ext uri="{FF2B5EF4-FFF2-40B4-BE49-F238E27FC236}">
                  <a16:creationId xmlns:a16="http://schemas.microsoft.com/office/drawing/2014/main" id="{8D959EF7-40E6-FC8D-5402-6B3F198FDAC2}"/>
                </a:ext>
              </a:extLst>
            </p:cNvPr>
            <p:cNvSpPr>
              <a:spLocks/>
            </p:cNvSpPr>
            <p:nvPr/>
          </p:nvSpPr>
          <p:spPr bwMode="auto">
            <a:xfrm>
              <a:off x="1391" y="1321"/>
              <a:ext cx="518" cy="0"/>
            </a:xfrm>
            <a:custGeom>
              <a:avLst/>
              <a:gdLst>
                <a:gd name="T0" fmla="*/ 41 w 554"/>
                <a:gd name="T1" fmla="*/ 39 w 554"/>
                <a:gd name="T2" fmla="*/ 38 w 554"/>
                <a:gd name="T3" fmla="*/ 36 w 554"/>
                <a:gd name="T4" fmla="*/ 36 w 554"/>
                <a:gd name="T5" fmla="*/ 36 w 554"/>
                <a:gd name="T6" fmla="*/ 34 w 554"/>
                <a:gd name="T7" fmla="*/ 34 w 554"/>
                <a:gd name="T8" fmla="*/ 32 w 554"/>
                <a:gd name="T9" fmla="*/ 31 w 554"/>
                <a:gd name="T10" fmla="*/ 30 w 554"/>
                <a:gd name="T11" fmla="*/ 28 w 554"/>
                <a:gd name="T12" fmla="*/ 28 w 554"/>
                <a:gd name="T13" fmla="*/ 26 w 554"/>
                <a:gd name="T14" fmla="*/ 26 w 554"/>
                <a:gd name="T15" fmla="*/ 24 w 554"/>
                <a:gd name="T16" fmla="*/ 22 w 554"/>
                <a:gd name="T17" fmla="*/ 22 w 554"/>
                <a:gd name="T18" fmla="*/ 21 w 554"/>
                <a:gd name="T19" fmla="*/ 20 w 554"/>
                <a:gd name="T20" fmla="*/ 19 w 554"/>
                <a:gd name="T21" fmla="*/ 18 w 554"/>
                <a:gd name="T22" fmla="*/ 17 w 554"/>
                <a:gd name="T23" fmla="*/ 16 w 554"/>
                <a:gd name="T24" fmla="*/ 15 w 554"/>
                <a:gd name="T25" fmla="*/ 14 w 554"/>
                <a:gd name="T26" fmla="*/ 13 w 554"/>
                <a:gd name="T27" fmla="*/ 11 w 554"/>
                <a:gd name="T28" fmla="*/ 10 w 554"/>
                <a:gd name="T29" fmla="*/ 8 w 554"/>
                <a:gd name="T30" fmla="*/ 7 w 554"/>
                <a:gd name="T31" fmla="*/ 7 w 554"/>
                <a:gd name="T32" fmla="*/ 7 w 554"/>
                <a:gd name="T33" fmla="*/ 7 w 554"/>
                <a:gd name="T34" fmla="*/ 7 w 554"/>
                <a:gd name="T35" fmla="*/ 7 w 554"/>
                <a:gd name="T36" fmla="*/ 7 w 554"/>
                <a:gd name="T37" fmla="*/ 0 w 554"/>
                <a:gd name="T38" fmla="*/ 0 w 554"/>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39">
                  <a:pos x="T0" y="0"/>
                </a:cxn>
                <a:cxn ang="T40">
                  <a:pos x="T1" y="0"/>
                </a:cxn>
                <a:cxn ang="T41">
                  <a:pos x="T2" y="0"/>
                </a:cxn>
                <a:cxn ang="T42">
                  <a:pos x="T3" y="0"/>
                </a:cxn>
                <a:cxn ang="T43">
                  <a:pos x="T4" y="0"/>
                </a:cxn>
                <a:cxn ang="T44">
                  <a:pos x="T5" y="0"/>
                </a:cxn>
                <a:cxn ang="T45">
                  <a:pos x="T6" y="0"/>
                </a:cxn>
                <a:cxn ang="T46">
                  <a:pos x="T7" y="0"/>
                </a:cxn>
                <a:cxn ang="T47">
                  <a:pos x="T8" y="0"/>
                </a:cxn>
                <a:cxn ang="T48">
                  <a:pos x="T9" y="0"/>
                </a:cxn>
                <a:cxn ang="T49">
                  <a:pos x="T10" y="0"/>
                </a:cxn>
                <a:cxn ang="T50">
                  <a:pos x="T11" y="0"/>
                </a:cxn>
                <a:cxn ang="T51">
                  <a:pos x="T12" y="0"/>
                </a:cxn>
                <a:cxn ang="T52">
                  <a:pos x="T13" y="0"/>
                </a:cxn>
                <a:cxn ang="T53">
                  <a:pos x="T14" y="0"/>
                </a:cxn>
                <a:cxn ang="T54">
                  <a:pos x="T15" y="0"/>
                </a:cxn>
                <a:cxn ang="T55">
                  <a:pos x="T16" y="0"/>
                </a:cxn>
                <a:cxn ang="T56">
                  <a:pos x="T17" y="0"/>
                </a:cxn>
                <a:cxn ang="T57">
                  <a:pos x="T18" y="0"/>
                </a:cxn>
                <a:cxn ang="T58">
                  <a:pos x="T19" y="0"/>
                </a:cxn>
                <a:cxn ang="T59">
                  <a:pos x="T20" y="0"/>
                </a:cxn>
                <a:cxn ang="T60">
                  <a:pos x="T21" y="0"/>
                </a:cxn>
                <a:cxn ang="T61">
                  <a:pos x="T22" y="0"/>
                </a:cxn>
                <a:cxn ang="T62">
                  <a:pos x="T23" y="0"/>
                </a:cxn>
                <a:cxn ang="T63">
                  <a:pos x="T24" y="0"/>
                </a:cxn>
                <a:cxn ang="T64">
                  <a:pos x="T25" y="0"/>
                </a:cxn>
                <a:cxn ang="T65">
                  <a:pos x="T26" y="0"/>
                </a:cxn>
                <a:cxn ang="T66">
                  <a:pos x="T27" y="0"/>
                </a:cxn>
                <a:cxn ang="T67">
                  <a:pos x="T28" y="0"/>
                </a:cxn>
                <a:cxn ang="T68">
                  <a:pos x="T29" y="0"/>
                </a:cxn>
                <a:cxn ang="T69">
                  <a:pos x="T30" y="0"/>
                </a:cxn>
                <a:cxn ang="T70">
                  <a:pos x="T31" y="0"/>
                </a:cxn>
                <a:cxn ang="T71">
                  <a:pos x="T32" y="0"/>
                </a:cxn>
                <a:cxn ang="T72">
                  <a:pos x="T33" y="0"/>
                </a:cxn>
                <a:cxn ang="T73">
                  <a:pos x="T34" y="0"/>
                </a:cxn>
                <a:cxn ang="T74">
                  <a:pos x="T35" y="0"/>
                </a:cxn>
                <a:cxn ang="T75">
                  <a:pos x="T36" y="0"/>
                </a:cxn>
                <a:cxn ang="T76">
                  <a:pos x="T37" y="0"/>
                </a:cxn>
                <a:cxn ang="T77">
                  <a:pos x="T38" y="0"/>
                </a:cxn>
              </a:cxnLst>
              <a:rect l="0" t="0" r="r" b="b"/>
              <a:pathLst>
                <a:path w="554">
                  <a:moveTo>
                    <a:pt x="554" y="0"/>
                  </a:moveTo>
                  <a:lnTo>
                    <a:pt x="535" y="0"/>
                  </a:lnTo>
                  <a:lnTo>
                    <a:pt x="523" y="0"/>
                  </a:lnTo>
                  <a:lnTo>
                    <a:pt x="504" y="0"/>
                  </a:lnTo>
                  <a:lnTo>
                    <a:pt x="492" y="0"/>
                  </a:lnTo>
                  <a:lnTo>
                    <a:pt x="480" y="0"/>
                  </a:lnTo>
                  <a:lnTo>
                    <a:pt x="461" y="0"/>
                  </a:lnTo>
                  <a:lnTo>
                    <a:pt x="449" y="0"/>
                  </a:lnTo>
                  <a:lnTo>
                    <a:pt x="431" y="0"/>
                  </a:lnTo>
                  <a:lnTo>
                    <a:pt x="418" y="0"/>
                  </a:lnTo>
                  <a:lnTo>
                    <a:pt x="406" y="0"/>
                  </a:lnTo>
                  <a:lnTo>
                    <a:pt x="388" y="0"/>
                  </a:lnTo>
                  <a:lnTo>
                    <a:pt x="375" y="0"/>
                  </a:lnTo>
                  <a:lnTo>
                    <a:pt x="357" y="0"/>
                  </a:lnTo>
                  <a:lnTo>
                    <a:pt x="345" y="0"/>
                  </a:lnTo>
                  <a:lnTo>
                    <a:pt x="326" y="0"/>
                  </a:lnTo>
                  <a:lnTo>
                    <a:pt x="314" y="0"/>
                  </a:lnTo>
                  <a:lnTo>
                    <a:pt x="302" y="0"/>
                  </a:lnTo>
                  <a:lnTo>
                    <a:pt x="283" y="0"/>
                  </a:lnTo>
                  <a:lnTo>
                    <a:pt x="271" y="0"/>
                  </a:lnTo>
                  <a:lnTo>
                    <a:pt x="252" y="0"/>
                  </a:lnTo>
                  <a:lnTo>
                    <a:pt x="240" y="0"/>
                  </a:lnTo>
                  <a:lnTo>
                    <a:pt x="222" y="0"/>
                  </a:lnTo>
                  <a:lnTo>
                    <a:pt x="209" y="0"/>
                  </a:lnTo>
                  <a:lnTo>
                    <a:pt x="197" y="0"/>
                  </a:lnTo>
                  <a:lnTo>
                    <a:pt x="179" y="0"/>
                  </a:lnTo>
                  <a:lnTo>
                    <a:pt x="166" y="0"/>
                  </a:lnTo>
                  <a:lnTo>
                    <a:pt x="148" y="0"/>
                  </a:lnTo>
                  <a:lnTo>
                    <a:pt x="136" y="0"/>
                  </a:lnTo>
                  <a:lnTo>
                    <a:pt x="123" y="0"/>
                  </a:lnTo>
                  <a:lnTo>
                    <a:pt x="105" y="0"/>
                  </a:lnTo>
                  <a:lnTo>
                    <a:pt x="93" y="0"/>
                  </a:lnTo>
                  <a:lnTo>
                    <a:pt x="74" y="0"/>
                  </a:lnTo>
                  <a:lnTo>
                    <a:pt x="62" y="0"/>
                  </a:lnTo>
                  <a:lnTo>
                    <a:pt x="43" y="0"/>
                  </a:lnTo>
                  <a:lnTo>
                    <a:pt x="31" y="0"/>
                  </a:lnTo>
                  <a:lnTo>
                    <a:pt x="19" y="0"/>
                  </a:lnTo>
                  <a:lnTo>
                    <a:pt x="0" y="0"/>
                  </a:lnTo>
                </a:path>
              </a:pathLst>
            </a:custGeom>
            <a:solidFill>
              <a:srgbClr val="0000FF"/>
            </a:solidFill>
            <a:ln w="9525">
              <a:solidFill>
                <a:srgbClr val="000000"/>
              </a:solidFill>
              <a:prstDash val="solid"/>
              <a:round/>
              <a:headEnd/>
              <a:tailEnd/>
            </a:ln>
          </p:spPr>
          <p:txBody>
            <a:bodyPr/>
            <a:lstStyle/>
            <a:p>
              <a:endParaRPr lang="en-US"/>
            </a:p>
          </p:txBody>
        </p:sp>
        <p:sp>
          <p:nvSpPr>
            <p:cNvPr id="426052" name="Freeform 62">
              <a:extLst>
                <a:ext uri="{FF2B5EF4-FFF2-40B4-BE49-F238E27FC236}">
                  <a16:creationId xmlns:a16="http://schemas.microsoft.com/office/drawing/2014/main" id="{6F5485A3-52CF-01A5-DB1B-7D8CAB3281D9}"/>
                </a:ext>
              </a:extLst>
            </p:cNvPr>
            <p:cNvSpPr>
              <a:spLocks/>
            </p:cNvSpPr>
            <p:nvPr/>
          </p:nvSpPr>
          <p:spPr bwMode="auto">
            <a:xfrm>
              <a:off x="1391" y="1321"/>
              <a:ext cx="518" cy="0"/>
            </a:xfrm>
            <a:custGeom>
              <a:avLst/>
              <a:gdLst>
                <a:gd name="T0" fmla="*/ 41 w 554"/>
                <a:gd name="T1" fmla="*/ 39 w 554"/>
                <a:gd name="T2" fmla="*/ 38 w 554"/>
                <a:gd name="T3" fmla="*/ 36 w 554"/>
                <a:gd name="T4" fmla="*/ 36 w 554"/>
                <a:gd name="T5" fmla="*/ 36 w 554"/>
                <a:gd name="T6" fmla="*/ 34 w 554"/>
                <a:gd name="T7" fmla="*/ 34 w 554"/>
                <a:gd name="T8" fmla="*/ 32 w 554"/>
                <a:gd name="T9" fmla="*/ 31 w 554"/>
                <a:gd name="T10" fmla="*/ 30 w 554"/>
                <a:gd name="T11" fmla="*/ 28 w 554"/>
                <a:gd name="T12" fmla="*/ 28 w 554"/>
                <a:gd name="T13" fmla="*/ 26 w 554"/>
                <a:gd name="T14" fmla="*/ 26 w 554"/>
                <a:gd name="T15" fmla="*/ 24 w 554"/>
                <a:gd name="T16" fmla="*/ 22 w 554"/>
                <a:gd name="T17" fmla="*/ 22 w 554"/>
                <a:gd name="T18" fmla="*/ 21 w 554"/>
                <a:gd name="T19" fmla="*/ 20 w 554"/>
                <a:gd name="T20" fmla="*/ 19 w 554"/>
                <a:gd name="T21" fmla="*/ 18 w 554"/>
                <a:gd name="T22" fmla="*/ 17 w 554"/>
                <a:gd name="T23" fmla="*/ 16 w 554"/>
                <a:gd name="T24" fmla="*/ 15 w 554"/>
                <a:gd name="T25" fmla="*/ 14 w 554"/>
                <a:gd name="T26" fmla="*/ 13 w 554"/>
                <a:gd name="T27" fmla="*/ 11 w 554"/>
                <a:gd name="T28" fmla="*/ 10 w 554"/>
                <a:gd name="T29" fmla="*/ 8 w 554"/>
                <a:gd name="T30" fmla="*/ 7 w 554"/>
                <a:gd name="T31" fmla="*/ 7 w 554"/>
                <a:gd name="T32" fmla="*/ 7 w 554"/>
                <a:gd name="T33" fmla="*/ 7 w 554"/>
                <a:gd name="T34" fmla="*/ 7 w 554"/>
                <a:gd name="T35" fmla="*/ 7 w 554"/>
                <a:gd name="T36" fmla="*/ 7 w 554"/>
                <a:gd name="T37" fmla="*/ 0 w 554"/>
                <a:gd name="T38" fmla="*/ 0 w 554"/>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39">
                  <a:pos x="T0" y="0"/>
                </a:cxn>
                <a:cxn ang="T40">
                  <a:pos x="T1" y="0"/>
                </a:cxn>
                <a:cxn ang="T41">
                  <a:pos x="T2" y="0"/>
                </a:cxn>
                <a:cxn ang="T42">
                  <a:pos x="T3" y="0"/>
                </a:cxn>
                <a:cxn ang="T43">
                  <a:pos x="T4" y="0"/>
                </a:cxn>
                <a:cxn ang="T44">
                  <a:pos x="T5" y="0"/>
                </a:cxn>
                <a:cxn ang="T45">
                  <a:pos x="T6" y="0"/>
                </a:cxn>
                <a:cxn ang="T46">
                  <a:pos x="T7" y="0"/>
                </a:cxn>
                <a:cxn ang="T47">
                  <a:pos x="T8" y="0"/>
                </a:cxn>
                <a:cxn ang="T48">
                  <a:pos x="T9" y="0"/>
                </a:cxn>
                <a:cxn ang="T49">
                  <a:pos x="T10" y="0"/>
                </a:cxn>
                <a:cxn ang="T50">
                  <a:pos x="T11" y="0"/>
                </a:cxn>
                <a:cxn ang="T51">
                  <a:pos x="T12" y="0"/>
                </a:cxn>
                <a:cxn ang="T52">
                  <a:pos x="T13" y="0"/>
                </a:cxn>
                <a:cxn ang="T53">
                  <a:pos x="T14" y="0"/>
                </a:cxn>
                <a:cxn ang="T54">
                  <a:pos x="T15" y="0"/>
                </a:cxn>
                <a:cxn ang="T55">
                  <a:pos x="T16" y="0"/>
                </a:cxn>
                <a:cxn ang="T56">
                  <a:pos x="T17" y="0"/>
                </a:cxn>
                <a:cxn ang="T57">
                  <a:pos x="T18" y="0"/>
                </a:cxn>
                <a:cxn ang="T58">
                  <a:pos x="T19" y="0"/>
                </a:cxn>
                <a:cxn ang="T59">
                  <a:pos x="T20" y="0"/>
                </a:cxn>
                <a:cxn ang="T60">
                  <a:pos x="T21" y="0"/>
                </a:cxn>
                <a:cxn ang="T61">
                  <a:pos x="T22" y="0"/>
                </a:cxn>
                <a:cxn ang="T62">
                  <a:pos x="T23" y="0"/>
                </a:cxn>
                <a:cxn ang="T63">
                  <a:pos x="T24" y="0"/>
                </a:cxn>
                <a:cxn ang="T64">
                  <a:pos x="T25" y="0"/>
                </a:cxn>
                <a:cxn ang="T65">
                  <a:pos x="T26" y="0"/>
                </a:cxn>
                <a:cxn ang="T66">
                  <a:pos x="T27" y="0"/>
                </a:cxn>
                <a:cxn ang="T67">
                  <a:pos x="T28" y="0"/>
                </a:cxn>
                <a:cxn ang="T68">
                  <a:pos x="T29" y="0"/>
                </a:cxn>
                <a:cxn ang="T69">
                  <a:pos x="T30" y="0"/>
                </a:cxn>
                <a:cxn ang="T70">
                  <a:pos x="T31" y="0"/>
                </a:cxn>
                <a:cxn ang="T71">
                  <a:pos x="T32" y="0"/>
                </a:cxn>
                <a:cxn ang="T72">
                  <a:pos x="T33" y="0"/>
                </a:cxn>
                <a:cxn ang="T73">
                  <a:pos x="T34" y="0"/>
                </a:cxn>
                <a:cxn ang="T74">
                  <a:pos x="T35" y="0"/>
                </a:cxn>
                <a:cxn ang="T75">
                  <a:pos x="T36" y="0"/>
                </a:cxn>
                <a:cxn ang="T76">
                  <a:pos x="T37" y="0"/>
                </a:cxn>
                <a:cxn ang="T77">
                  <a:pos x="T38" y="0"/>
                </a:cxn>
              </a:cxnLst>
              <a:rect l="0" t="0" r="r" b="b"/>
              <a:pathLst>
                <a:path w="554">
                  <a:moveTo>
                    <a:pt x="554" y="0"/>
                  </a:moveTo>
                  <a:lnTo>
                    <a:pt x="535" y="0"/>
                  </a:lnTo>
                  <a:lnTo>
                    <a:pt x="523" y="0"/>
                  </a:lnTo>
                  <a:lnTo>
                    <a:pt x="504" y="0"/>
                  </a:lnTo>
                  <a:lnTo>
                    <a:pt x="492" y="0"/>
                  </a:lnTo>
                  <a:lnTo>
                    <a:pt x="480" y="0"/>
                  </a:lnTo>
                  <a:lnTo>
                    <a:pt x="461" y="0"/>
                  </a:lnTo>
                  <a:lnTo>
                    <a:pt x="449" y="0"/>
                  </a:lnTo>
                  <a:lnTo>
                    <a:pt x="431" y="0"/>
                  </a:lnTo>
                  <a:lnTo>
                    <a:pt x="418" y="0"/>
                  </a:lnTo>
                  <a:lnTo>
                    <a:pt x="406" y="0"/>
                  </a:lnTo>
                  <a:lnTo>
                    <a:pt x="388" y="0"/>
                  </a:lnTo>
                  <a:lnTo>
                    <a:pt x="375" y="0"/>
                  </a:lnTo>
                  <a:lnTo>
                    <a:pt x="357" y="0"/>
                  </a:lnTo>
                  <a:lnTo>
                    <a:pt x="345" y="0"/>
                  </a:lnTo>
                  <a:lnTo>
                    <a:pt x="326" y="0"/>
                  </a:lnTo>
                  <a:lnTo>
                    <a:pt x="314" y="0"/>
                  </a:lnTo>
                  <a:lnTo>
                    <a:pt x="302" y="0"/>
                  </a:lnTo>
                  <a:lnTo>
                    <a:pt x="283" y="0"/>
                  </a:lnTo>
                  <a:lnTo>
                    <a:pt x="271" y="0"/>
                  </a:lnTo>
                  <a:lnTo>
                    <a:pt x="252" y="0"/>
                  </a:lnTo>
                  <a:lnTo>
                    <a:pt x="240" y="0"/>
                  </a:lnTo>
                  <a:lnTo>
                    <a:pt x="222" y="0"/>
                  </a:lnTo>
                  <a:lnTo>
                    <a:pt x="209" y="0"/>
                  </a:lnTo>
                  <a:lnTo>
                    <a:pt x="197" y="0"/>
                  </a:lnTo>
                  <a:lnTo>
                    <a:pt x="179" y="0"/>
                  </a:lnTo>
                  <a:lnTo>
                    <a:pt x="166" y="0"/>
                  </a:lnTo>
                  <a:lnTo>
                    <a:pt x="148" y="0"/>
                  </a:lnTo>
                  <a:lnTo>
                    <a:pt x="136" y="0"/>
                  </a:lnTo>
                  <a:lnTo>
                    <a:pt x="123" y="0"/>
                  </a:lnTo>
                  <a:lnTo>
                    <a:pt x="105" y="0"/>
                  </a:lnTo>
                  <a:lnTo>
                    <a:pt x="93" y="0"/>
                  </a:lnTo>
                  <a:lnTo>
                    <a:pt x="74" y="0"/>
                  </a:lnTo>
                  <a:lnTo>
                    <a:pt x="62" y="0"/>
                  </a:lnTo>
                  <a:lnTo>
                    <a:pt x="43" y="0"/>
                  </a:lnTo>
                  <a:lnTo>
                    <a:pt x="31" y="0"/>
                  </a:lnTo>
                  <a:lnTo>
                    <a:pt x="19" y="0"/>
                  </a:lnTo>
                  <a:lnTo>
                    <a:pt x="0" y="0"/>
                  </a:lnTo>
                </a:path>
              </a:pathLst>
            </a:custGeom>
            <a:solidFill>
              <a:srgbClr val="0000FF"/>
            </a:solidFill>
            <a:ln w="9525">
              <a:solidFill>
                <a:srgbClr val="000000"/>
              </a:solidFill>
              <a:prstDash val="solid"/>
              <a:round/>
              <a:headEnd/>
              <a:tailEnd/>
            </a:ln>
          </p:spPr>
          <p:txBody>
            <a:bodyPr/>
            <a:lstStyle/>
            <a:p>
              <a:endParaRPr lang="en-US"/>
            </a:p>
          </p:txBody>
        </p:sp>
        <p:sp>
          <p:nvSpPr>
            <p:cNvPr id="426053" name="Freeform 63">
              <a:extLst>
                <a:ext uri="{FF2B5EF4-FFF2-40B4-BE49-F238E27FC236}">
                  <a16:creationId xmlns:a16="http://schemas.microsoft.com/office/drawing/2014/main" id="{D7E8441B-423C-29C6-636B-CFD3EDB59CA6}"/>
                </a:ext>
              </a:extLst>
            </p:cNvPr>
            <p:cNvSpPr>
              <a:spLocks/>
            </p:cNvSpPr>
            <p:nvPr/>
          </p:nvSpPr>
          <p:spPr bwMode="auto">
            <a:xfrm>
              <a:off x="1391" y="1321"/>
              <a:ext cx="518" cy="0"/>
            </a:xfrm>
            <a:custGeom>
              <a:avLst/>
              <a:gdLst>
                <a:gd name="T0" fmla="*/ 41 w 554"/>
                <a:gd name="T1" fmla="*/ 39 w 554"/>
                <a:gd name="T2" fmla="*/ 38 w 554"/>
                <a:gd name="T3" fmla="*/ 36 w 554"/>
                <a:gd name="T4" fmla="*/ 36 w 554"/>
                <a:gd name="T5" fmla="*/ 36 w 554"/>
                <a:gd name="T6" fmla="*/ 34 w 554"/>
                <a:gd name="T7" fmla="*/ 34 w 554"/>
                <a:gd name="T8" fmla="*/ 32 w 554"/>
                <a:gd name="T9" fmla="*/ 31 w 554"/>
                <a:gd name="T10" fmla="*/ 30 w 554"/>
                <a:gd name="T11" fmla="*/ 28 w 554"/>
                <a:gd name="T12" fmla="*/ 28 w 554"/>
                <a:gd name="T13" fmla="*/ 26 w 554"/>
                <a:gd name="T14" fmla="*/ 26 w 554"/>
                <a:gd name="T15" fmla="*/ 24 w 554"/>
                <a:gd name="T16" fmla="*/ 22 w 554"/>
                <a:gd name="T17" fmla="*/ 22 w 554"/>
                <a:gd name="T18" fmla="*/ 21 w 554"/>
                <a:gd name="T19" fmla="*/ 20 w 554"/>
                <a:gd name="T20" fmla="*/ 19 w 554"/>
                <a:gd name="T21" fmla="*/ 18 w 554"/>
                <a:gd name="T22" fmla="*/ 17 w 554"/>
                <a:gd name="T23" fmla="*/ 16 w 554"/>
                <a:gd name="T24" fmla="*/ 15 w 554"/>
                <a:gd name="T25" fmla="*/ 14 w 554"/>
                <a:gd name="T26" fmla="*/ 13 w 554"/>
                <a:gd name="T27" fmla="*/ 11 w 554"/>
                <a:gd name="T28" fmla="*/ 10 w 554"/>
                <a:gd name="T29" fmla="*/ 8 w 554"/>
                <a:gd name="T30" fmla="*/ 7 w 554"/>
                <a:gd name="T31" fmla="*/ 7 w 554"/>
                <a:gd name="T32" fmla="*/ 7 w 554"/>
                <a:gd name="T33" fmla="*/ 7 w 554"/>
                <a:gd name="T34" fmla="*/ 7 w 554"/>
                <a:gd name="T35" fmla="*/ 7 w 554"/>
                <a:gd name="T36" fmla="*/ 7 w 554"/>
                <a:gd name="T37" fmla="*/ 0 w 554"/>
                <a:gd name="T38" fmla="*/ 0 w 554"/>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39">
                  <a:pos x="T0" y="0"/>
                </a:cxn>
                <a:cxn ang="T40">
                  <a:pos x="T1" y="0"/>
                </a:cxn>
                <a:cxn ang="T41">
                  <a:pos x="T2" y="0"/>
                </a:cxn>
                <a:cxn ang="T42">
                  <a:pos x="T3" y="0"/>
                </a:cxn>
                <a:cxn ang="T43">
                  <a:pos x="T4" y="0"/>
                </a:cxn>
                <a:cxn ang="T44">
                  <a:pos x="T5" y="0"/>
                </a:cxn>
                <a:cxn ang="T45">
                  <a:pos x="T6" y="0"/>
                </a:cxn>
                <a:cxn ang="T46">
                  <a:pos x="T7" y="0"/>
                </a:cxn>
                <a:cxn ang="T47">
                  <a:pos x="T8" y="0"/>
                </a:cxn>
                <a:cxn ang="T48">
                  <a:pos x="T9" y="0"/>
                </a:cxn>
                <a:cxn ang="T49">
                  <a:pos x="T10" y="0"/>
                </a:cxn>
                <a:cxn ang="T50">
                  <a:pos x="T11" y="0"/>
                </a:cxn>
                <a:cxn ang="T51">
                  <a:pos x="T12" y="0"/>
                </a:cxn>
                <a:cxn ang="T52">
                  <a:pos x="T13" y="0"/>
                </a:cxn>
                <a:cxn ang="T53">
                  <a:pos x="T14" y="0"/>
                </a:cxn>
                <a:cxn ang="T54">
                  <a:pos x="T15" y="0"/>
                </a:cxn>
                <a:cxn ang="T55">
                  <a:pos x="T16" y="0"/>
                </a:cxn>
                <a:cxn ang="T56">
                  <a:pos x="T17" y="0"/>
                </a:cxn>
                <a:cxn ang="T57">
                  <a:pos x="T18" y="0"/>
                </a:cxn>
                <a:cxn ang="T58">
                  <a:pos x="T19" y="0"/>
                </a:cxn>
                <a:cxn ang="T59">
                  <a:pos x="T20" y="0"/>
                </a:cxn>
                <a:cxn ang="T60">
                  <a:pos x="T21" y="0"/>
                </a:cxn>
                <a:cxn ang="T61">
                  <a:pos x="T22" y="0"/>
                </a:cxn>
                <a:cxn ang="T62">
                  <a:pos x="T23" y="0"/>
                </a:cxn>
                <a:cxn ang="T63">
                  <a:pos x="T24" y="0"/>
                </a:cxn>
                <a:cxn ang="T64">
                  <a:pos x="T25" y="0"/>
                </a:cxn>
                <a:cxn ang="T65">
                  <a:pos x="T26" y="0"/>
                </a:cxn>
                <a:cxn ang="T66">
                  <a:pos x="T27" y="0"/>
                </a:cxn>
                <a:cxn ang="T67">
                  <a:pos x="T28" y="0"/>
                </a:cxn>
                <a:cxn ang="T68">
                  <a:pos x="T29" y="0"/>
                </a:cxn>
                <a:cxn ang="T69">
                  <a:pos x="T30" y="0"/>
                </a:cxn>
                <a:cxn ang="T70">
                  <a:pos x="T31" y="0"/>
                </a:cxn>
                <a:cxn ang="T71">
                  <a:pos x="T32" y="0"/>
                </a:cxn>
                <a:cxn ang="T72">
                  <a:pos x="T33" y="0"/>
                </a:cxn>
                <a:cxn ang="T73">
                  <a:pos x="T34" y="0"/>
                </a:cxn>
                <a:cxn ang="T74">
                  <a:pos x="T35" y="0"/>
                </a:cxn>
                <a:cxn ang="T75">
                  <a:pos x="T36" y="0"/>
                </a:cxn>
                <a:cxn ang="T76">
                  <a:pos x="T37" y="0"/>
                </a:cxn>
                <a:cxn ang="T77">
                  <a:pos x="T38" y="0"/>
                </a:cxn>
              </a:cxnLst>
              <a:rect l="0" t="0" r="r" b="b"/>
              <a:pathLst>
                <a:path w="554">
                  <a:moveTo>
                    <a:pt x="554" y="0"/>
                  </a:moveTo>
                  <a:lnTo>
                    <a:pt x="535" y="0"/>
                  </a:lnTo>
                  <a:lnTo>
                    <a:pt x="523" y="0"/>
                  </a:lnTo>
                  <a:lnTo>
                    <a:pt x="504" y="0"/>
                  </a:lnTo>
                  <a:lnTo>
                    <a:pt x="492" y="0"/>
                  </a:lnTo>
                  <a:lnTo>
                    <a:pt x="480" y="0"/>
                  </a:lnTo>
                  <a:lnTo>
                    <a:pt x="461" y="0"/>
                  </a:lnTo>
                  <a:lnTo>
                    <a:pt x="449" y="0"/>
                  </a:lnTo>
                  <a:lnTo>
                    <a:pt x="431" y="0"/>
                  </a:lnTo>
                  <a:lnTo>
                    <a:pt x="418" y="0"/>
                  </a:lnTo>
                  <a:lnTo>
                    <a:pt x="406" y="0"/>
                  </a:lnTo>
                  <a:lnTo>
                    <a:pt x="388" y="0"/>
                  </a:lnTo>
                  <a:lnTo>
                    <a:pt x="375" y="0"/>
                  </a:lnTo>
                  <a:lnTo>
                    <a:pt x="357" y="0"/>
                  </a:lnTo>
                  <a:lnTo>
                    <a:pt x="345" y="0"/>
                  </a:lnTo>
                  <a:lnTo>
                    <a:pt x="326" y="0"/>
                  </a:lnTo>
                  <a:lnTo>
                    <a:pt x="314" y="0"/>
                  </a:lnTo>
                  <a:lnTo>
                    <a:pt x="302" y="0"/>
                  </a:lnTo>
                  <a:lnTo>
                    <a:pt x="283" y="0"/>
                  </a:lnTo>
                  <a:lnTo>
                    <a:pt x="271" y="0"/>
                  </a:lnTo>
                  <a:lnTo>
                    <a:pt x="252" y="0"/>
                  </a:lnTo>
                  <a:lnTo>
                    <a:pt x="240" y="0"/>
                  </a:lnTo>
                  <a:lnTo>
                    <a:pt x="222" y="0"/>
                  </a:lnTo>
                  <a:lnTo>
                    <a:pt x="209" y="0"/>
                  </a:lnTo>
                  <a:lnTo>
                    <a:pt x="197" y="0"/>
                  </a:lnTo>
                  <a:lnTo>
                    <a:pt x="179" y="0"/>
                  </a:lnTo>
                  <a:lnTo>
                    <a:pt x="166" y="0"/>
                  </a:lnTo>
                  <a:lnTo>
                    <a:pt x="148" y="0"/>
                  </a:lnTo>
                  <a:lnTo>
                    <a:pt x="136" y="0"/>
                  </a:lnTo>
                  <a:lnTo>
                    <a:pt x="123" y="0"/>
                  </a:lnTo>
                  <a:lnTo>
                    <a:pt x="105" y="0"/>
                  </a:lnTo>
                  <a:lnTo>
                    <a:pt x="93" y="0"/>
                  </a:lnTo>
                  <a:lnTo>
                    <a:pt x="74" y="0"/>
                  </a:lnTo>
                  <a:lnTo>
                    <a:pt x="62" y="0"/>
                  </a:lnTo>
                  <a:lnTo>
                    <a:pt x="43" y="0"/>
                  </a:lnTo>
                  <a:lnTo>
                    <a:pt x="31" y="0"/>
                  </a:lnTo>
                  <a:lnTo>
                    <a:pt x="19" y="0"/>
                  </a:lnTo>
                  <a:lnTo>
                    <a:pt x="0" y="0"/>
                  </a:lnTo>
                </a:path>
              </a:pathLst>
            </a:custGeom>
            <a:solidFill>
              <a:srgbClr val="0000FF"/>
            </a:solidFill>
            <a:ln w="9525">
              <a:solidFill>
                <a:srgbClr val="000000"/>
              </a:solidFill>
              <a:prstDash val="solid"/>
              <a:round/>
              <a:headEnd/>
              <a:tailEnd/>
            </a:ln>
          </p:spPr>
          <p:txBody>
            <a:bodyPr/>
            <a:lstStyle/>
            <a:p>
              <a:endParaRPr lang="en-US"/>
            </a:p>
          </p:txBody>
        </p:sp>
        <p:sp>
          <p:nvSpPr>
            <p:cNvPr id="426054" name="Freeform 64">
              <a:extLst>
                <a:ext uri="{FF2B5EF4-FFF2-40B4-BE49-F238E27FC236}">
                  <a16:creationId xmlns:a16="http://schemas.microsoft.com/office/drawing/2014/main" id="{8F06662D-0C7A-4193-E387-905B0D1CF619}"/>
                </a:ext>
              </a:extLst>
            </p:cNvPr>
            <p:cNvSpPr>
              <a:spLocks/>
            </p:cNvSpPr>
            <p:nvPr/>
          </p:nvSpPr>
          <p:spPr bwMode="auto">
            <a:xfrm>
              <a:off x="1391" y="1321"/>
              <a:ext cx="518" cy="0"/>
            </a:xfrm>
            <a:custGeom>
              <a:avLst/>
              <a:gdLst>
                <a:gd name="T0" fmla="*/ 41 w 554"/>
                <a:gd name="T1" fmla="*/ 39 w 554"/>
                <a:gd name="T2" fmla="*/ 38 w 554"/>
                <a:gd name="T3" fmla="*/ 36 w 554"/>
                <a:gd name="T4" fmla="*/ 36 w 554"/>
                <a:gd name="T5" fmla="*/ 36 w 554"/>
                <a:gd name="T6" fmla="*/ 34 w 554"/>
                <a:gd name="T7" fmla="*/ 34 w 554"/>
                <a:gd name="T8" fmla="*/ 32 w 554"/>
                <a:gd name="T9" fmla="*/ 31 w 554"/>
                <a:gd name="T10" fmla="*/ 30 w 554"/>
                <a:gd name="T11" fmla="*/ 28 w 554"/>
                <a:gd name="T12" fmla="*/ 28 w 554"/>
                <a:gd name="T13" fmla="*/ 26 w 554"/>
                <a:gd name="T14" fmla="*/ 26 w 554"/>
                <a:gd name="T15" fmla="*/ 24 w 554"/>
                <a:gd name="T16" fmla="*/ 22 w 554"/>
                <a:gd name="T17" fmla="*/ 22 w 554"/>
                <a:gd name="T18" fmla="*/ 21 w 554"/>
                <a:gd name="T19" fmla="*/ 20 w 554"/>
                <a:gd name="T20" fmla="*/ 19 w 554"/>
                <a:gd name="T21" fmla="*/ 18 w 554"/>
                <a:gd name="T22" fmla="*/ 17 w 554"/>
                <a:gd name="T23" fmla="*/ 16 w 554"/>
                <a:gd name="T24" fmla="*/ 15 w 554"/>
                <a:gd name="T25" fmla="*/ 14 w 554"/>
                <a:gd name="T26" fmla="*/ 13 w 554"/>
                <a:gd name="T27" fmla="*/ 11 w 554"/>
                <a:gd name="T28" fmla="*/ 10 w 554"/>
                <a:gd name="T29" fmla="*/ 8 w 554"/>
                <a:gd name="T30" fmla="*/ 7 w 554"/>
                <a:gd name="T31" fmla="*/ 7 w 554"/>
                <a:gd name="T32" fmla="*/ 7 w 554"/>
                <a:gd name="T33" fmla="*/ 7 w 554"/>
                <a:gd name="T34" fmla="*/ 7 w 554"/>
                <a:gd name="T35" fmla="*/ 7 w 554"/>
                <a:gd name="T36" fmla="*/ 7 w 554"/>
                <a:gd name="T37" fmla="*/ 0 w 554"/>
                <a:gd name="T38" fmla="*/ 0 w 554"/>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39">
                  <a:pos x="T0" y="0"/>
                </a:cxn>
                <a:cxn ang="T40">
                  <a:pos x="T1" y="0"/>
                </a:cxn>
                <a:cxn ang="T41">
                  <a:pos x="T2" y="0"/>
                </a:cxn>
                <a:cxn ang="T42">
                  <a:pos x="T3" y="0"/>
                </a:cxn>
                <a:cxn ang="T43">
                  <a:pos x="T4" y="0"/>
                </a:cxn>
                <a:cxn ang="T44">
                  <a:pos x="T5" y="0"/>
                </a:cxn>
                <a:cxn ang="T45">
                  <a:pos x="T6" y="0"/>
                </a:cxn>
                <a:cxn ang="T46">
                  <a:pos x="T7" y="0"/>
                </a:cxn>
                <a:cxn ang="T47">
                  <a:pos x="T8" y="0"/>
                </a:cxn>
                <a:cxn ang="T48">
                  <a:pos x="T9" y="0"/>
                </a:cxn>
                <a:cxn ang="T49">
                  <a:pos x="T10" y="0"/>
                </a:cxn>
                <a:cxn ang="T50">
                  <a:pos x="T11" y="0"/>
                </a:cxn>
                <a:cxn ang="T51">
                  <a:pos x="T12" y="0"/>
                </a:cxn>
                <a:cxn ang="T52">
                  <a:pos x="T13" y="0"/>
                </a:cxn>
                <a:cxn ang="T53">
                  <a:pos x="T14" y="0"/>
                </a:cxn>
                <a:cxn ang="T54">
                  <a:pos x="T15" y="0"/>
                </a:cxn>
                <a:cxn ang="T55">
                  <a:pos x="T16" y="0"/>
                </a:cxn>
                <a:cxn ang="T56">
                  <a:pos x="T17" y="0"/>
                </a:cxn>
                <a:cxn ang="T57">
                  <a:pos x="T18" y="0"/>
                </a:cxn>
                <a:cxn ang="T58">
                  <a:pos x="T19" y="0"/>
                </a:cxn>
                <a:cxn ang="T59">
                  <a:pos x="T20" y="0"/>
                </a:cxn>
                <a:cxn ang="T60">
                  <a:pos x="T21" y="0"/>
                </a:cxn>
                <a:cxn ang="T61">
                  <a:pos x="T22" y="0"/>
                </a:cxn>
                <a:cxn ang="T62">
                  <a:pos x="T23" y="0"/>
                </a:cxn>
                <a:cxn ang="T63">
                  <a:pos x="T24" y="0"/>
                </a:cxn>
                <a:cxn ang="T64">
                  <a:pos x="T25" y="0"/>
                </a:cxn>
                <a:cxn ang="T65">
                  <a:pos x="T26" y="0"/>
                </a:cxn>
                <a:cxn ang="T66">
                  <a:pos x="T27" y="0"/>
                </a:cxn>
                <a:cxn ang="T67">
                  <a:pos x="T28" y="0"/>
                </a:cxn>
                <a:cxn ang="T68">
                  <a:pos x="T29" y="0"/>
                </a:cxn>
                <a:cxn ang="T69">
                  <a:pos x="T30" y="0"/>
                </a:cxn>
                <a:cxn ang="T70">
                  <a:pos x="T31" y="0"/>
                </a:cxn>
                <a:cxn ang="T71">
                  <a:pos x="T32" y="0"/>
                </a:cxn>
                <a:cxn ang="T72">
                  <a:pos x="T33" y="0"/>
                </a:cxn>
                <a:cxn ang="T73">
                  <a:pos x="T34" y="0"/>
                </a:cxn>
                <a:cxn ang="T74">
                  <a:pos x="T35" y="0"/>
                </a:cxn>
                <a:cxn ang="T75">
                  <a:pos x="T36" y="0"/>
                </a:cxn>
                <a:cxn ang="T76">
                  <a:pos x="T37" y="0"/>
                </a:cxn>
                <a:cxn ang="T77">
                  <a:pos x="T38" y="0"/>
                </a:cxn>
              </a:cxnLst>
              <a:rect l="0" t="0" r="r" b="b"/>
              <a:pathLst>
                <a:path w="554">
                  <a:moveTo>
                    <a:pt x="554" y="0"/>
                  </a:moveTo>
                  <a:lnTo>
                    <a:pt x="535" y="0"/>
                  </a:lnTo>
                  <a:lnTo>
                    <a:pt x="523" y="0"/>
                  </a:lnTo>
                  <a:lnTo>
                    <a:pt x="504" y="0"/>
                  </a:lnTo>
                  <a:lnTo>
                    <a:pt x="492" y="0"/>
                  </a:lnTo>
                  <a:lnTo>
                    <a:pt x="480" y="0"/>
                  </a:lnTo>
                  <a:lnTo>
                    <a:pt x="461" y="0"/>
                  </a:lnTo>
                  <a:lnTo>
                    <a:pt x="449" y="0"/>
                  </a:lnTo>
                  <a:lnTo>
                    <a:pt x="431" y="0"/>
                  </a:lnTo>
                  <a:lnTo>
                    <a:pt x="418" y="0"/>
                  </a:lnTo>
                  <a:lnTo>
                    <a:pt x="406" y="0"/>
                  </a:lnTo>
                  <a:lnTo>
                    <a:pt x="388" y="0"/>
                  </a:lnTo>
                  <a:lnTo>
                    <a:pt x="375" y="0"/>
                  </a:lnTo>
                  <a:lnTo>
                    <a:pt x="357" y="0"/>
                  </a:lnTo>
                  <a:lnTo>
                    <a:pt x="345" y="0"/>
                  </a:lnTo>
                  <a:lnTo>
                    <a:pt x="326" y="0"/>
                  </a:lnTo>
                  <a:lnTo>
                    <a:pt x="314" y="0"/>
                  </a:lnTo>
                  <a:lnTo>
                    <a:pt x="302" y="0"/>
                  </a:lnTo>
                  <a:lnTo>
                    <a:pt x="283" y="0"/>
                  </a:lnTo>
                  <a:lnTo>
                    <a:pt x="271" y="0"/>
                  </a:lnTo>
                  <a:lnTo>
                    <a:pt x="252" y="0"/>
                  </a:lnTo>
                  <a:lnTo>
                    <a:pt x="240" y="0"/>
                  </a:lnTo>
                  <a:lnTo>
                    <a:pt x="222" y="0"/>
                  </a:lnTo>
                  <a:lnTo>
                    <a:pt x="209" y="0"/>
                  </a:lnTo>
                  <a:lnTo>
                    <a:pt x="197" y="0"/>
                  </a:lnTo>
                  <a:lnTo>
                    <a:pt x="179" y="0"/>
                  </a:lnTo>
                  <a:lnTo>
                    <a:pt x="166" y="0"/>
                  </a:lnTo>
                  <a:lnTo>
                    <a:pt x="148" y="0"/>
                  </a:lnTo>
                  <a:lnTo>
                    <a:pt x="136" y="0"/>
                  </a:lnTo>
                  <a:lnTo>
                    <a:pt x="123" y="0"/>
                  </a:lnTo>
                  <a:lnTo>
                    <a:pt x="105" y="0"/>
                  </a:lnTo>
                  <a:lnTo>
                    <a:pt x="93" y="0"/>
                  </a:lnTo>
                  <a:lnTo>
                    <a:pt x="74" y="0"/>
                  </a:lnTo>
                  <a:lnTo>
                    <a:pt x="62" y="0"/>
                  </a:lnTo>
                  <a:lnTo>
                    <a:pt x="43" y="0"/>
                  </a:lnTo>
                  <a:lnTo>
                    <a:pt x="31" y="0"/>
                  </a:lnTo>
                  <a:lnTo>
                    <a:pt x="19" y="0"/>
                  </a:lnTo>
                  <a:lnTo>
                    <a:pt x="0" y="0"/>
                  </a:lnTo>
                </a:path>
              </a:pathLst>
            </a:custGeom>
            <a:solidFill>
              <a:srgbClr val="0000FF"/>
            </a:solidFill>
            <a:ln w="9525">
              <a:solidFill>
                <a:srgbClr val="000000"/>
              </a:solidFill>
              <a:prstDash val="solid"/>
              <a:round/>
              <a:headEnd/>
              <a:tailEnd/>
            </a:ln>
          </p:spPr>
          <p:txBody>
            <a:bodyPr/>
            <a:lstStyle/>
            <a:p>
              <a:endParaRPr lang="en-US"/>
            </a:p>
          </p:txBody>
        </p:sp>
        <p:sp>
          <p:nvSpPr>
            <p:cNvPr id="426055" name="Freeform 65">
              <a:extLst>
                <a:ext uri="{FF2B5EF4-FFF2-40B4-BE49-F238E27FC236}">
                  <a16:creationId xmlns:a16="http://schemas.microsoft.com/office/drawing/2014/main" id="{7DD5D3F0-5F6F-53AE-AC21-6110BCA445F9}"/>
                </a:ext>
              </a:extLst>
            </p:cNvPr>
            <p:cNvSpPr>
              <a:spLocks/>
            </p:cNvSpPr>
            <p:nvPr/>
          </p:nvSpPr>
          <p:spPr bwMode="auto">
            <a:xfrm>
              <a:off x="1391" y="1321"/>
              <a:ext cx="518" cy="0"/>
            </a:xfrm>
            <a:custGeom>
              <a:avLst/>
              <a:gdLst>
                <a:gd name="T0" fmla="*/ 41 w 554"/>
                <a:gd name="T1" fmla="*/ 39 w 554"/>
                <a:gd name="T2" fmla="*/ 38 w 554"/>
                <a:gd name="T3" fmla="*/ 36 w 554"/>
                <a:gd name="T4" fmla="*/ 36 w 554"/>
                <a:gd name="T5" fmla="*/ 36 w 554"/>
                <a:gd name="T6" fmla="*/ 34 w 554"/>
                <a:gd name="T7" fmla="*/ 34 w 554"/>
                <a:gd name="T8" fmla="*/ 32 w 554"/>
                <a:gd name="T9" fmla="*/ 31 w 554"/>
                <a:gd name="T10" fmla="*/ 30 w 554"/>
                <a:gd name="T11" fmla="*/ 28 w 554"/>
                <a:gd name="T12" fmla="*/ 28 w 554"/>
                <a:gd name="T13" fmla="*/ 26 w 554"/>
                <a:gd name="T14" fmla="*/ 26 w 554"/>
                <a:gd name="T15" fmla="*/ 24 w 554"/>
                <a:gd name="T16" fmla="*/ 22 w 554"/>
                <a:gd name="T17" fmla="*/ 22 w 554"/>
                <a:gd name="T18" fmla="*/ 21 w 554"/>
                <a:gd name="T19" fmla="*/ 20 w 554"/>
                <a:gd name="T20" fmla="*/ 19 w 554"/>
                <a:gd name="T21" fmla="*/ 18 w 554"/>
                <a:gd name="T22" fmla="*/ 17 w 554"/>
                <a:gd name="T23" fmla="*/ 16 w 554"/>
                <a:gd name="T24" fmla="*/ 15 w 554"/>
                <a:gd name="T25" fmla="*/ 14 w 554"/>
                <a:gd name="T26" fmla="*/ 13 w 554"/>
                <a:gd name="T27" fmla="*/ 11 w 554"/>
                <a:gd name="T28" fmla="*/ 10 w 554"/>
                <a:gd name="T29" fmla="*/ 8 w 554"/>
                <a:gd name="T30" fmla="*/ 7 w 554"/>
                <a:gd name="T31" fmla="*/ 7 w 554"/>
                <a:gd name="T32" fmla="*/ 7 w 554"/>
                <a:gd name="T33" fmla="*/ 7 w 554"/>
                <a:gd name="T34" fmla="*/ 7 w 554"/>
                <a:gd name="T35" fmla="*/ 7 w 554"/>
                <a:gd name="T36" fmla="*/ 7 w 554"/>
                <a:gd name="T37" fmla="*/ 0 w 554"/>
                <a:gd name="T38" fmla="*/ 0 w 554"/>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39">
                  <a:pos x="T0" y="0"/>
                </a:cxn>
                <a:cxn ang="T40">
                  <a:pos x="T1" y="0"/>
                </a:cxn>
                <a:cxn ang="T41">
                  <a:pos x="T2" y="0"/>
                </a:cxn>
                <a:cxn ang="T42">
                  <a:pos x="T3" y="0"/>
                </a:cxn>
                <a:cxn ang="T43">
                  <a:pos x="T4" y="0"/>
                </a:cxn>
                <a:cxn ang="T44">
                  <a:pos x="T5" y="0"/>
                </a:cxn>
                <a:cxn ang="T45">
                  <a:pos x="T6" y="0"/>
                </a:cxn>
                <a:cxn ang="T46">
                  <a:pos x="T7" y="0"/>
                </a:cxn>
                <a:cxn ang="T47">
                  <a:pos x="T8" y="0"/>
                </a:cxn>
                <a:cxn ang="T48">
                  <a:pos x="T9" y="0"/>
                </a:cxn>
                <a:cxn ang="T49">
                  <a:pos x="T10" y="0"/>
                </a:cxn>
                <a:cxn ang="T50">
                  <a:pos x="T11" y="0"/>
                </a:cxn>
                <a:cxn ang="T51">
                  <a:pos x="T12" y="0"/>
                </a:cxn>
                <a:cxn ang="T52">
                  <a:pos x="T13" y="0"/>
                </a:cxn>
                <a:cxn ang="T53">
                  <a:pos x="T14" y="0"/>
                </a:cxn>
                <a:cxn ang="T54">
                  <a:pos x="T15" y="0"/>
                </a:cxn>
                <a:cxn ang="T55">
                  <a:pos x="T16" y="0"/>
                </a:cxn>
                <a:cxn ang="T56">
                  <a:pos x="T17" y="0"/>
                </a:cxn>
                <a:cxn ang="T57">
                  <a:pos x="T18" y="0"/>
                </a:cxn>
                <a:cxn ang="T58">
                  <a:pos x="T19" y="0"/>
                </a:cxn>
                <a:cxn ang="T59">
                  <a:pos x="T20" y="0"/>
                </a:cxn>
                <a:cxn ang="T60">
                  <a:pos x="T21" y="0"/>
                </a:cxn>
                <a:cxn ang="T61">
                  <a:pos x="T22" y="0"/>
                </a:cxn>
                <a:cxn ang="T62">
                  <a:pos x="T23" y="0"/>
                </a:cxn>
                <a:cxn ang="T63">
                  <a:pos x="T24" y="0"/>
                </a:cxn>
                <a:cxn ang="T64">
                  <a:pos x="T25" y="0"/>
                </a:cxn>
                <a:cxn ang="T65">
                  <a:pos x="T26" y="0"/>
                </a:cxn>
                <a:cxn ang="T66">
                  <a:pos x="T27" y="0"/>
                </a:cxn>
                <a:cxn ang="T67">
                  <a:pos x="T28" y="0"/>
                </a:cxn>
                <a:cxn ang="T68">
                  <a:pos x="T29" y="0"/>
                </a:cxn>
                <a:cxn ang="T69">
                  <a:pos x="T30" y="0"/>
                </a:cxn>
                <a:cxn ang="T70">
                  <a:pos x="T31" y="0"/>
                </a:cxn>
                <a:cxn ang="T71">
                  <a:pos x="T32" y="0"/>
                </a:cxn>
                <a:cxn ang="T72">
                  <a:pos x="T33" y="0"/>
                </a:cxn>
                <a:cxn ang="T73">
                  <a:pos x="T34" y="0"/>
                </a:cxn>
                <a:cxn ang="T74">
                  <a:pos x="T35" y="0"/>
                </a:cxn>
                <a:cxn ang="T75">
                  <a:pos x="T36" y="0"/>
                </a:cxn>
                <a:cxn ang="T76">
                  <a:pos x="T37" y="0"/>
                </a:cxn>
                <a:cxn ang="T77">
                  <a:pos x="T38" y="0"/>
                </a:cxn>
              </a:cxnLst>
              <a:rect l="0" t="0" r="r" b="b"/>
              <a:pathLst>
                <a:path w="554">
                  <a:moveTo>
                    <a:pt x="554" y="0"/>
                  </a:moveTo>
                  <a:lnTo>
                    <a:pt x="535" y="0"/>
                  </a:lnTo>
                  <a:lnTo>
                    <a:pt x="523" y="0"/>
                  </a:lnTo>
                  <a:lnTo>
                    <a:pt x="504" y="0"/>
                  </a:lnTo>
                  <a:lnTo>
                    <a:pt x="492" y="0"/>
                  </a:lnTo>
                  <a:lnTo>
                    <a:pt x="480" y="0"/>
                  </a:lnTo>
                  <a:lnTo>
                    <a:pt x="461" y="0"/>
                  </a:lnTo>
                  <a:lnTo>
                    <a:pt x="449" y="0"/>
                  </a:lnTo>
                  <a:lnTo>
                    <a:pt x="431" y="0"/>
                  </a:lnTo>
                  <a:lnTo>
                    <a:pt x="418" y="0"/>
                  </a:lnTo>
                  <a:lnTo>
                    <a:pt x="406" y="0"/>
                  </a:lnTo>
                  <a:lnTo>
                    <a:pt x="388" y="0"/>
                  </a:lnTo>
                  <a:lnTo>
                    <a:pt x="375" y="0"/>
                  </a:lnTo>
                  <a:lnTo>
                    <a:pt x="357" y="0"/>
                  </a:lnTo>
                  <a:lnTo>
                    <a:pt x="345" y="0"/>
                  </a:lnTo>
                  <a:lnTo>
                    <a:pt x="326" y="0"/>
                  </a:lnTo>
                  <a:lnTo>
                    <a:pt x="314" y="0"/>
                  </a:lnTo>
                  <a:lnTo>
                    <a:pt x="302" y="0"/>
                  </a:lnTo>
                  <a:lnTo>
                    <a:pt x="283" y="0"/>
                  </a:lnTo>
                  <a:lnTo>
                    <a:pt x="271" y="0"/>
                  </a:lnTo>
                  <a:lnTo>
                    <a:pt x="252" y="0"/>
                  </a:lnTo>
                  <a:lnTo>
                    <a:pt x="240" y="0"/>
                  </a:lnTo>
                  <a:lnTo>
                    <a:pt x="222" y="0"/>
                  </a:lnTo>
                  <a:lnTo>
                    <a:pt x="209" y="0"/>
                  </a:lnTo>
                  <a:lnTo>
                    <a:pt x="197" y="0"/>
                  </a:lnTo>
                  <a:lnTo>
                    <a:pt x="179" y="0"/>
                  </a:lnTo>
                  <a:lnTo>
                    <a:pt x="166" y="0"/>
                  </a:lnTo>
                  <a:lnTo>
                    <a:pt x="148" y="0"/>
                  </a:lnTo>
                  <a:lnTo>
                    <a:pt x="136" y="0"/>
                  </a:lnTo>
                  <a:lnTo>
                    <a:pt x="123" y="0"/>
                  </a:lnTo>
                  <a:lnTo>
                    <a:pt x="105" y="0"/>
                  </a:lnTo>
                  <a:lnTo>
                    <a:pt x="93" y="0"/>
                  </a:lnTo>
                  <a:lnTo>
                    <a:pt x="74" y="0"/>
                  </a:lnTo>
                  <a:lnTo>
                    <a:pt x="62" y="0"/>
                  </a:lnTo>
                  <a:lnTo>
                    <a:pt x="43" y="0"/>
                  </a:lnTo>
                  <a:lnTo>
                    <a:pt x="31" y="0"/>
                  </a:lnTo>
                  <a:lnTo>
                    <a:pt x="19" y="0"/>
                  </a:lnTo>
                  <a:lnTo>
                    <a:pt x="0" y="0"/>
                  </a:lnTo>
                </a:path>
              </a:pathLst>
            </a:custGeom>
            <a:solidFill>
              <a:srgbClr val="0000FF"/>
            </a:solidFill>
            <a:ln w="9525">
              <a:solidFill>
                <a:srgbClr val="000000"/>
              </a:solidFill>
              <a:prstDash val="solid"/>
              <a:round/>
              <a:headEnd/>
              <a:tailEnd/>
            </a:ln>
          </p:spPr>
          <p:txBody>
            <a:bodyPr/>
            <a:lstStyle/>
            <a:p>
              <a:endParaRPr lang="en-US"/>
            </a:p>
          </p:txBody>
        </p:sp>
        <p:sp>
          <p:nvSpPr>
            <p:cNvPr id="426056" name="Freeform 66">
              <a:extLst>
                <a:ext uri="{FF2B5EF4-FFF2-40B4-BE49-F238E27FC236}">
                  <a16:creationId xmlns:a16="http://schemas.microsoft.com/office/drawing/2014/main" id="{E92D1AC6-EC41-6EBC-A50A-D31CA49152A5}"/>
                </a:ext>
              </a:extLst>
            </p:cNvPr>
            <p:cNvSpPr>
              <a:spLocks/>
            </p:cNvSpPr>
            <p:nvPr/>
          </p:nvSpPr>
          <p:spPr bwMode="auto">
            <a:xfrm>
              <a:off x="1391" y="1321"/>
              <a:ext cx="518" cy="0"/>
            </a:xfrm>
            <a:custGeom>
              <a:avLst/>
              <a:gdLst>
                <a:gd name="T0" fmla="*/ 41 w 554"/>
                <a:gd name="T1" fmla="*/ 39 w 554"/>
                <a:gd name="T2" fmla="*/ 38 w 554"/>
                <a:gd name="T3" fmla="*/ 36 w 554"/>
                <a:gd name="T4" fmla="*/ 36 w 554"/>
                <a:gd name="T5" fmla="*/ 36 w 554"/>
                <a:gd name="T6" fmla="*/ 34 w 554"/>
                <a:gd name="T7" fmla="*/ 34 w 554"/>
                <a:gd name="T8" fmla="*/ 32 w 554"/>
                <a:gd name="T9" fmla="*/ 31 w 554"/>
                <a:gd name="T10" fmla="*/ 30 w 554"/>
                <a:gd name="T11" fmla="*/ 28 w 554"/>
                <a:gd name="T12" fmla="*/ 28 w 554"/>
                <a:gd name="T13" fmla="*/ 26 w 554"/>
                <a:gd name="T14" fmla="*/ 26 w 554"/>
                <a:gd name="T15" fmla="*/ 24 w 554"/>
                <a:gd name="T16" fmla="*/ 22 w 554"/>
                <a:gd name="T17" fmla="*/ 22 w 554"/>
                <a:gd name="T18" fmla="*/ 21 w 554"/>
                <a:gd name="T19" fmla="*/ 20 w 554"/>
                <a:gd name="T20" fmla="*/ 19 w 554"/>
                <a:gd name="T21" fmla="*/ 18 w 554"/>
                <a:gd name="T22" fmla="*/ 17 w 554"/>
                <a:gd name="T23" fmla="*/ 16 w 554"/>
                <a:gd name="T24" fmla="*/ 15 w 554"/>
                <a:gd name="T25" fmla="*/ 14 w 554"/>
                <a:gd name="T26" fmla="*/ 13 w 554"/>
                <a:gd name="T27" fmla="*/ 11 w 554"/>
                <a:gd name="T28" fmla="*/ 10 w 554"/>
                <a:gd name="T29" fmla="*/ 8 w 554"/>
                <a:gd name="T30" fmla="*/ 7 w 554"/>
                <a:gd name="T31" fmla="*/ 7 w 554"/>
                <a:gd name="T32" fmla="*/ 7 w 554"/>
                <a:gd name="T33" fmla="*/ 7 w 554"/>
                <a:gd name="T34" fmla="*/ 7 w 554"/>
                <a:gd name="T35" fmla="*/ 7 w 554"/>
                <a:gd name="T36" fmla="*/ 7 w 554"/>
                <a:gd name="T37" fmla="*/ 0 w 554"/>
                <a:gd name="T38" fmla="*/ 0 w 554"/>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39">
                  <a:pos x="T0" y="0"/>
                </a:cxn>
                <a:cxn ang="T40">
                  <a:pos x="T1" y="0"/>
                </a:cxn>
                <a:cxn ang="T41">
                  <a:pos x="T2" y="0"/>
                </a:cxn>
                <a:cxn ang="T42">
                  <a:pos x="T3" y="0"/>
                </a:cxn>
                <a:cxn ang="T43">
                  <a:pos x="T4" y="0"/>
                </a:cxn>
                <a:cxn ang="T44">
                  <a:pos x="T5" y="0"/>
                </a:cxn>
                <a:cxn ang="T45">
                  <a:pos x="T6" y="0"/>
                </a:cxn>
                <a:cxn ang="T46">
                  <a:pos x="T7" y="0"/>
                </a:cxn>
                <a:cxn ang="T47">
                  <a:pos x="T8" y="0"/>
                </a:cxn>
                <a:cxn ang="T48">
                  <a:pos x="T9" y="0"/>
                </a:cxn>
                <a:cxn ang="T49">
                  <a:pos x="T10" y="0"/>
                </a:cxn>
                <a:cxn ang="T50">
                  <a:pos x="T11" y="0"/>
                </a:cxn>
                <a:cxn ang="T51">
                  <a:pos x="T12" y="0"/>
                </a:cxn>
                <a:cxn ang="T52">
                  <a:pos x="T13" y="0"/>
                </a:cxn>
                <a:cxn ang="T53">
                  <a:pos x="T14" y="0"/>
                </a:cxn>
                <a:cxn ang="T54">
                  <a:pos x="T15" y="0"/>
                </a:cxn>
                <a:cxn ang="T55">
                  <a:pos x="T16" y="0"/>
                </a:cxn>
                <a:cxn ang="T56">
                  <a:pos x="T17" y="0"/>
                </a:cxn>
                <a:cxn ang="T57">
                  <a:pos x="T18" y="0"/>
                </a:cxn>
                <a:cxn ang="T58">
                  <a:pos x="T19" y="0"/>
                </a:cxn>
                <a:cxn ang="T59">
                  <a:pos x="T20" y="0"/>
                </a:cxn>
                <a:cxn ang="T60">
                  <a:pos x="T21" y="0"/>
                </a:cxn>
                <a:cxn ang="T61">
                  <a:pos x="T22" y="0"/>
                </a:cxn>
                <a:cxn ang="T62">
                  <a:pos x="T23" y="0"/>
                </a:cxn>
                <a:cxn ang="T63">
                  <a:pos x="T24" y="0"/>
                </a:cxn>
                <a:cxn ang="T64">
                  <a:pos x="T25" y="0"/>
                </a:cxn>
                <a:cxn ang="T65">
                  <a:pos x="T26" y="0"/>
                </a:cxn>
                <a:cxn ang="T66">
                  <a:pos x="T27" y="0"/>
                </a:cxn>
                <a:cxn ang="T67">
                  <a:pos x="T28" y="0"/>
                </a:cxn>
                <a:cxn ang="T68">
                  <a:pos x="T29" y="0"/>
                </a:cxn>
                <a:cxn ang="T69">
                  <a:pos x="T30" y="0"/>
                </a:cxn>
                <a:cxn ang="T70">
                  <a:pos x="T31" y="0"/>
                </a:cxn>
                <a:cxn ang="T71">
                  <a:pos x="T32" y="0"/>
                </a:cxn>
                <a:cxn ang="T72">
                  <a:pos x="T33" y="0"/>
                </a:cxn>
                <a:cxn ang="T73">
                  <a:pos x="T34" y="0"/>
                </a:cxn>
                <a:cxn ang="T74">
                  <a:pos x="T35" y="0"/>
                </a:cxn>
                <a:cxn ang="T75">
                  <a:pos x="T36" y="0"/>
                </a:cxn>
                <a:cxn ang="T76">
                  <a:pos x="T37" y="0"/>
                </a:cxn>
                <a:cxn ang="T77">
                  <a:pos x="T38" y="0"/>
                </a:cxn>
              </a:cxnLst>
              <a:rect l="0" t="0" r="r" b="b"/>
              <a:pathLst>
                <a:path w="554">
                  <a:moveTo>
                    <a:pt x="554" y="0"/>
                  </a:moveTo>
                  <a:lnTo>
                    <a:pt x="535" y="0"/>
                  </a:lnTo>
                  <a:lnTo>
                    <a:pt x="523" y="0"/>
                  </a:lnTo>
                  <a:lnTo>
                    <a:pt x="504" y="0"/>
                  </a:lnTo>
                  <a:lnTo>
                    <a:pt x="492" y="0"/>
                  </a:lnTo>
                  <a:lnTo>
                    <a:pt x="480" y="0"/>
                  </a:lnTo>
                  <a:lnTo>
                    <a:pt x="461" y="0"/>
                  </a:lnTo>
                  <a:lnTo>
                    <a:pt x="449" y="0"/>
                  </a:lnTo>
                  <a:lnTo>
                    <a:pt x="431" y="0"/>
                  </a:lnTo>
                  <a:lnTo>
                    <a:pt x="418" y="0"/>
                  </a:lnTo>
                  <a:lnTo>
                    <a:pt x="406" y="0"/>
                  </a:lnTo>
                  <a:lnTo>
                    <a:pt x="388" y="0"/>
                  </a:lnTo>
                  <a:lnTo>
                    <a:pt x="375" y="0"/>
                  </a:lnTo>
                  <a:lnTo>
                    <a:pt x="357" y="0"/>
                  </a:lnTo>
                  <a:lnTo>
                    <a:pt x="345" y="0"/>
                  </a:lnTo>
                  <a:lnTo>
                    <a:pt x="326" y="0"/>
                  </a:lnTo>
                  <a:lnTo>
                    <a:pt x="314" y="0"/>
                  </a:lnTo>
                  <a:lnTo>
                    <a:pt x="302" y="0"/>
                  </a:lnTo>
                  <a:lnTo>
                    <a:pt x="283" y="0"/>
                  </a:lnTo>
                  <a:lnTo>
                    <a:pt x="271" y="0"/>
                  </a:lnTo>
                  <a:lnTo>
                    <a:pt x="252" y="0"/>
                  </a:lnTo>
                  <a:lnTo>
                    <a:pt x="240" y="0"/>
                  </a:lnTo>
                  <a:lnTo>
                    <a:pt x="222" y="0"/>
                  </a:lnTo>
                  <a:lnTo>
                    <a:pt x="209" y="0"/>
                  </a:lnTo>
                  <a:lnTo>
                    <a:pt x="197" y="0"/>
                  </a:lnTo>
                  <a:lnTo>
                    <a:pt x="179" y="0"/>
                  </a:lnTo>
                  <a:lnTo>
                    <a:pt x="166" y="0"/>
                  </a:lnTo>
                  <a:lnTo>
                    <a:pt x="148" y="0"/>
                  </a:lnTo>
                  <a:lnTo>
                    <a:pt x="136" y="0"/>
                  </a:lnTo>
                  <a:lnTo>
                    <a:pt x="123" y="0"/>
                  </a:lnTo>
                  <a:lnTo>
                    <a:pt x="105" y="0"/>
                  </a:lnTo>
                  <a:lnTo>
                    <a:pt x="93" y="0"/>
                  </a:lnTo>
                  <a:lnTo>
                    <a:pt x="74" y="0"/>
                  </a:lnTo>
                  <a:lnTo>
                    <a:pt x="62" y="0"/>
                  </a:lnTo>
                  <a:lnTo>
                    <a:pt x="43" y="0"/>
                  </a:lnTo>
                  <a:lnTo>
                    <a:pt x="31" y="0"/>
                  </a:lnTo>
                  <a:lnTo>
                    <a:pt x="19" y="0"/>
                  </a:lnTo>
                  <a:lnTo>
                    <a:pt x="0" y="0"/>
                  </a:lnTo>
                </a:path>
              </a:pathLst>
            </a:custGeom>
            <a:solidFill>
              <a:srgbClr val="0000FF"/>
            </a:solidFill>
            <a:ln w="9525">
              <a:solidFill>
                <a:srgbClr val="000000"/>
              </a:solidFill>
              <a:prstDash val="solid"/>
              <a:round/>
              <a:headEnd/>
              <a:tailEnd/>
            </a:ln>
          </p:spPr>
          <p:txBody>
            <a:bodyPr/>
            <a:lstStyle/>
            <a:p>
              <a:endParaRPr lang="en-US"/>
            </a:p>
          </p:txBody>
        </p:sp>
        <p:sp>
          <p:nvSpPr>
            <p:cNvPr id="426057" name="Freeform 67">
              <a:extLst>
                <a:ext uri="{FF2B5EF4-FFF2-40B4-BE49-F238E27FC236}">
                  <a16:creationId xmlns:a16="http://schemas.microsoft.com/office/drawing/2014/main" id="{C19594B3-D7DB-AA14-B5C0-958CF345FD0B}"/>
                </a:ext>
              </a:extLst>
            </p:cNvPr>
            <p:cNvSpPr>
              <a:spLocks/>
            </p:cNvSpPr>
            <p:nvPr/>
          </p:nvSpPr>
          <p:spPr bwMode="auto">
            <a:xfrm>
              <a:off x="1391" y="1321"/>
              <a:ext cx="518" cy="0"/>
            </a:xfrm>
            <a:custGeom>
              <a:avLst/>
              <a:gdLst>
                <a:gd name="T0" fmla="*/ 41 w 554"/>
                <a:gd name="T1" fmla="*/ 39 w 554"/>
                <a:gd name="T2" fmla="*/ 38 w 554"/>
                <a:gd name="T3" fmla="*/ 36 w 554"/>
                <a:gd name="T4" fmla="*/ 36 w 554"/>
                <a:gd name="T5" fmla="*/ 36 w 554"/>
                <a:gd name="T6" fmla="*/ 34 w 554"/>
                <a:gd name="T7" fmla="*/ 34 w 554"/>
                <a:gd name="T8" fmla="*/ 32 w 554"/>
                <a:gd name="T9" fmla="*/ 31 w 554"/>
                <a:gd name="T10" fmla="*/ 30 w 554"/>
                <a:gd name="T11" fmla="*/ 28 w 554"/>
                <a:gd name="T12" fmla="*/ 28 w 554"/>
                <a:gd name="T13" fmla="*/ 26 w 554"/>
                <a:gd name="T14" fmla="*/ 26 w 554"/>
                <a:gd name="T15" fmla="*/ 24 w 554"/>
                <a:gd name="T16" fmla="*/ 22 w 554"/>
                <a:gd name="T17" fmla="*/ 22 w 554"/>
                <a:gd name="T18" fmla="*/ 21 w 554"/>
                <a:gd name="T19" fmla="*/ 20 w 554"/>
                <a:gd name="T20" fmla="*/ 19 w 554"/>
                <a:gd name="T21" fmla="*/ 18 w 554"/>
                <a:gd name="T22" fmla="*/ 17 w 554"/>
                <a:gd name="T23" fmla="*/ 16 w 554"/>
                <a:gd name="T24" fmla="*/ 15 w 554"/>
                <a:gd name="T25" fmla="*/ 14 w 554"/>
                <a:gd name="T26" fmla="*/ 13 w 554"/>
                <a:gd name="T27" fmla="*/ 11 w 554"/>
                <a:gd name="T28" fmla="*/ 10 w 554"/>
                <a:gd name="T29" fmla="*/ 8 w 554"/>
                <a:gd name="T30" fmla="*/ 7 w 554"/>
                <a:gd name="T31" fmla="*/ 7 w 554"/>
                <a:gd name="T32" fmla="*/ 7 w 554"/>
                <a:gd name="T33" fmla="*/ 7 w 554"/>
                <a:gd name="T34" fmla="*/ 7 w 554"/>
                <a:gd name="T35" fmla="*/ 7 w 554"/>
                <a:gd name="T36" fmla="*/ 7 w 554"/>
                <a:gd name="T37" fmla="*/ 0 w 554"/>
                <a:gd name="T38" fmla="*/ 0 w 554"/>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39">
                  <a:pos x="T0" y="0"/>
                </a:cxn>
                <a:cxn ang="T40">
                  <a:pos x="T1" y="0"/>
                </a:cxn>
                <a:cxn ang="T41">
                  <a:pos x="T2" y="0"/>
                </a:cxn>
                <a:cxn ang="T42">
                  <a:pos x="T3" y="0"/>
                </a:cxn>
                <a:cxn ang="T43">
                  <a:pos x="T4" y="0"/>
                </a:cxn>
                <a:cxn ang="T44">
                  <a:pos x="T5" y="0"/>
                </a:cxn>
                <a:cxn ang="T45">
                  <a:pos x="T6" y="0"/>
                </a:cxn>
                <a:cxn ang="T46">
                  <a:pos x="T7" y="0"/>
                </a:cxn>
                <a:cxn ang="T47">
                  <a:pos x="T8" y="0"/>
                </a:cxn>
                <a:cxn ang="T48">
                  <a:pos x="T9" y="0"/>
                </a:cxn>
                <a:cxn ang="T49">
                  <a:pos x="T10" y="0"/>
                </a:cxn>
                <a:cxn ang="T50">
                  <a:pos x="T11" y="0"/>
                </a:cxn>
                <a:cxn ang="T51">
                  <a:pos x="T12" y="0"/>
                </a:cxn>
                <a:cxn ang="T52">
                  <a:pos x="T13" y="0"/>
                </a:cxn>
                <a:cxn ang="T53">
                  <a:pos x="T14" y="0"/>
                </a:cxn>
                <a:cxn ang="T54">
                  <a:pos x="T15" y="0"/>
                </a:cxn>
                <a:cxn ang="T55">
                  <a:pos x="T16" y="0"/>
                </a:cxn>
                <a:cxn ang="T56">
                  <a:pos x="T17" y="0"/>
                </a:cxn>
                <a:cxn ang="T57">
                  <a:pos x="T18" y="0"/>
                </a:cxn>
                <a:cxn ang="T58">
                  <a:pos x="T19" y="0"/>
                </a:cxn>
                <a:cxn ang="T59">
                  <a:pos x="T20" y="0"/>
                </a:cxn>
                <a:cxn ang="T60">
                  <a:pos x="T21" y="0"/>
                </a:cxn>
                <a:cxn ang="T61">
                  <a:pos x="T22" y="0"/>
                </a:cxn>
                <a:cxn ang="T62">
                  <a:pos x="T23" y="0"/>
                </a:cxn>
                <a:cxn ang="T63">
                  <a:pos x="T24" y="0"/>
                </a:cxn>
                <a:cxn ang="T64">
                  <a:pos x="T25" y="0"/>
                </a:cxn>
                <a:cxn ang="T65">
                  <a:pos x="T26" y="0"/>
                </a:cxn>
                <a:cxn ang="T66">
                  <a:pos x="T27" y="0"/>
                </a:cxn>
                <a:cxn ang="T67">
                  <a:pos x="T28" y="0"/>
                </a:cxn>
                <a:cxn ang="T68">
                  <a:pos x="T29" y="0"/>
                </a:cxn>
                <a:cxn ang="T69">
                  <a:pos x="T30" y="0"/>
                </a:cxn>
                <a:cxn ang="T70">
                  <a:pos x="T31" y="0"/>
                </a:cxn>
                <a:cxn ang="T71">
                  <a:pos x="T32" y="0"/>
                </a:cxn>
                <a:cxn ang="T72">
                  <a:pos x="T33" y="0"/>
                </a:cxn>
                <a:cxn ang="T73">
                  <a:pos x="T34" y="0"/>
                </a:cxn>
                <a:cxn ang="T74">
                  <a:pos x="T35" y="0"/>
                </a:cxn>
                <a:cxn ang="T75">
                  <a:pos x="T36" y="0"/>
                </a:cxn>
                <a:cxn ang="T76">
                  <a:pos x="T37" y="0"/>
                </a:cxn>
                <a:cxn ang="T77">
                  <a:pos x="T38" y="0"/>
                </a:cxn>
              </a:cxnLst>
              <a:rect l="0" t="0" r="r" b="b"/>
              <a:pathLst>
                <a:path w="554">
                  <a:moveTo>
                    <a:pt x="554" y="0"/>
                  </a:moveTo>
                  <a:lnTo>
                    <a:pt x="535" y="0"/>
                  </a:lnTo>
                  <a:lnTo>
                    <a:pt x="523" y="0"/>
                  </a:lnTo>
                  <a:lnTo>
                    <a:pt x="504" y="0"/>
                  </a:lnTo>
                  <a:lnTo>
                    <a:pt x="492" y="0"/>
                  </a:lnTo>
                  <a:lnTo>
                    <a:pt x="480" y="0"/>
                  </a:lnTo>
                  <a:lnTo>
                    <a:pt x="461" y="0"/>
                  </a:lnTo>
                  <a:lnTo>
                    <a:pt x="449" y="0"/>
                  </a:lnTo>
                  <a:lnTo>
                    <a:pt x="431" y="0"/>
                  </a:lnTo>
                  <a:lnTo>
                    <a:pt x="418" y="0"/>
                  </a:lnTo>
                  <a:lnTo>
                    <a:pt x="406" y="0"/>
                  </a:lnTo>
                  <a:lnTo>
                    <a:pt x="388" y="0"/>
                  </a:lnTo>
                  <a:lnTo>
                    <a:pt x="375" y="0"/>
                  </a:lnTo>
                  <a:lnTo>
                    <a:pt x="357" y="0"/>
                  </a:lnTo>
                  <a:lnTo>
                    <a:pt x="345" y="0"/>
                  </a:lnTo>
                  <a:lnTo>
                    <a:pt x="326" y="0"/>
                  </a:lnTo>
                  <a:lnTo>
                    <a:pt x="314" y="0"/>
                  </a:lnTo>
                  <a:lnTo>
                    <a:pt x="302" y="0"/>
                  </a:lnTo>
                  <a:lnTo>
                    <a:pt x="283" y="0"/>
                  </a:lnTo>
                  <a:lnTo>
                    <a:pt x="271" y="0"/>
                  </a:lnTo>
                  <a:lnTo>
                    <a:pt x="252" y="0"/>
                  </a:lnTo>
                  <a:lnTo>
                    <a:pt x="240" y="0"/>
                  </a:lnTo>
                  <a:lnTo>
                    <a:pt x="222" y="0"/>
                  </a:lnTo>
                  <a:lnTo>
                    <a:pt x="209" y="0"/>
                  </a:lnTo>
                  <a:lnTo>
                    <a:pt x="197" y="0"/>
                  </a:lnTo>
                  <a:lnTo>
                    <a:pt x="179" y="0"/>
                  </a:lnTo>
                  <a:lnTo>
                    <a:pt x="166" y="0"/>
                  </a:lnTo>
                  <a:lnTo>
                    <a:pt x="148" y="0"/>
                  </a:lnTo>
                  <a:lnTo>
                    <a:pt x="136" y="0"/>
                  </a:lnTo>
                  <a:lnTo>
                    <a:pt x="123" y="0"/>
                  </a:lnTo>
                  <a:lnTo>
                    <a:pt x="105" y="0"/>
                  </a:lnTo>
                  <a:lnTo>
                    <a:pt x="93" y="0"/>
                  </a:lnTo>
                  <a:lnTo>
                    <a:pt x="74" y="0"/>
                  </a:lnTo>
                  <a:lnTo>
                    <a:pt x="62" y="0"/>
                  </a:lnTo>
                  <a:lnTo>
                    <a:pt x="43" y="0"/>
                  </a:lnTo>
                  <a:lnTo>
                    <a:pt x="31" y="0"/>
                  </a:lnTo>
                  <a:lnTo>
                    <a:pt x="19" y="0"/>
                  </a:lnTo>
                  <a:lnTo>
                    <a:pt x="0" y="0"/>
                  </a:lnTo>
                </a:path>
              </a:pathLst>
            </a:custGeom>
            <a:solidFill>
              <a:srgbClr val="0000FF"/>
            </a:solidFill>
            <a:ln w="9525">
              <a:solidFill>
                <a:srgbClr val="000000"/>
              </a:solidFill>
              <a:prstDash val="solid"/>
              <a:round/>
              <a:headEnd/>
              <a:tailEnd/>
            </a:ln>
          </p:spPr>
          <p:txBody>
            <a:bodyPr/>
            <a:lstStyle/>
            <a:p>
              <a:endParaRPr lang="en-US"/>
            </a:p>
          </p:txBody>
        </p:sp>
        <p:sp>
          <p:nvSpPr>
            <p:cNvPr id="426058" name="Freeform 68">
              <a:extLst>
                <a:ext uri="{FF2B5EF4-FFF2-40B4-BE49-F238E27FC236}">
                  <a16:creationId xmlns:a16="http://schemas.microsoft.com/office/drawing/2014/main" id="{D94620DC-5083-198E-F462-2B0CAB75DFAE}"/>
                </a:ext>
              </a:extLst>
            </p:cNvPr>
            <p:cNvSpPr>
              <a:spLocks/>
            </p:cNvSpPr>
            <p:nvPr/>
          </p:nvSpPr>
          <p:spPr bwMode="auto">
            <a:xfrm>
              <a:off x="1391" y="1321"/>
              <a:ext cx="518" cy="0"/>
            </a:xfrm>
            <a:custGeom>
              <a:avLst/>
              <a:gdLst>
                <a:gd name="T0" fmla="*/ 41 w 554"/>
                <a:gd name="T1" fmla="*/ 39 w 554"/>
                <a:gd name="T2" fmla="*/ 38 w 554"/>
                <a:gd name="T3" fmla="*/ 36 w 554"/>
                <a:gd name="T4" fmla="*/ 36 w 554"/>
                <a:gd name="T5" fmla="*/ 36 w 554"/>
                <a:gd name="T6" fmla="*/ 34 w 554"/>
                <a:gd name="T7" fmla="*/ 34 w 554"/>
                <a:gd name="T8" fmla="*/ 32 w 554"/>
                <a:gd name="T9" fmla="*/ 31 w 554"/>
                <a:gd name="T10" fmla="*/ 30 w 554"/>
                <a:gd name="T11" fmla="*/ 28 w 554"/>
                <a:gd name="T12" fmla="*/ 28 w 554"/>
                <a:gd name="T13" fmla="*/ 26 w 554"/>
                <a:gd name="T14" fmla="*/ 26 w 554"/>
                <a:gd name="T15" fmla="*/ 24 w 554"/>
                <a:gd name="T16" fmla="*/ 22 w 554"/>
                <a:gd name="T17" fmla="*/ 22 w 554"/>
                <a:gd name="T18" fmla="*/ 21 w 554"/>
                <a:gd name="T19" fmla="*/ 20 w 554"/>
                <a:gd name="T20" fmla="*/ 19 w 554"/>
                <a:gd name="T21" fmla="*/ 18 w 554"/>
                <a:gd name="T22" fmla="*/ 17 w 554"/>
                <a:gd name="T23" fmla="*/ 16 w 554"/>
                <a:gd name="T24" fmla="*/ 15 w 554"/>
                <a:gd name="T25" fmla="*/ 14 w 554"/>
                <a:gd name="T26" fmla="*/ 13 w 554"/>
                <a:gd name="T27" fmla="*/ 11 w 554"/>
                <a:gd name="T28" fmla="*/ 10 w 554"/>
                <a:gd name="T29" fmla="*/ 8 w 554"/>
                <a:gd name="T30" fmla="*/ 7 w 554"/>
                <a:gd name="T31" fmla="*/ 7 w 554"/>
                <a:gd name="T32" fmla="*/ 7 w 554"/>
                <a:gd name="T33" fmla="*/ 7 w 554"/>
                <a:gd name="T34" fmla="*/ 7 w 554"/>
                <a:gd name="T35" fmla="*/ 7 w 554"/>
                <a:gd name="T36" fmla="*/ 7 w 554"/>
                <a:gd name="T37" fmla="*/ 0 w 554"/>
                <a:gd name="T38" fmla="*/ 0 w 554"/>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39">
                  <a:pos x="T0" y="0"/>
                </a:cxn>
                <a:cxn ang="T40">
                  <a:pos x="T1" y="0"/>
                </a:cxn>
                <a:cxn ang="T41">
                  <a:pos x="T2" y="0"/>
                </a:cxn>
                <a:cxn ang="T42">
                  <a:pos x="T3" y="0"/>
                </a:cxn>
                <a:cxn ang="T43">
                  <a:pos x="T4" y="0"/>
                </a:cxn>
                <a:cxn ang="T44">
                  <a:pos x="T5" y="0"/>
                </a:cxn>
                <a:cxn ang="T45">
                  <a:pos x="T6" y="0"/>
                </a:cxn>
                <a:cxn ang="T46">
                  <a:pos x="T7" y="0"/>
                </a:cxn>
                <a:cxn ang="T47">
                  <a:pos x="T8" y="0"/>
                </a:cxn>
                <a:cxn ang="T48">
                  <a:pos x="T9" y="0"/>
                </a:cxn>
                <a:cxn ang="T49">
                  <a:pos x="T10" y="0"/>
                </a:cxn>
                <a:cxn ang="T50">
                  <a:pos x="T11" y="0"/>
                </a:cxn>
                <a:cxn ang="T51">
                  <a:pos x="T12" y="0"/>
                </a:cxn>
                <a:cxn ang="T52">
                  <a:pos x="T13" y="0"/>
                </a:cxn>
                <a:cxn ang="T53">
                  <a:pos x="T14" y="0"/>
                </a:cxn>
                <a:cxn ang="T54">
                  <a:pos x="T15" y="0"/>
                </a:cxn>
                <a:cxn ang="T55">
                  <a:pos x="T16" y="0"/>
                </a:cxn>
                <a:cxn ang="T56">
                  <a:pos x="T17" y="0"/>
                </a:cxn>
                <a:cxn ang="T57">
                  <a:pos x="T18" y="0"/>
                </a:cxn>
                <a:cxn ang="T58">
                  <a:pos x="T19" y="0"/>
                </a:cxn>
                <a:cxn ang="T59">
                  <a:pos x="T20" y="0"/>
                </a:cxn>
                <a:cxn ang="T60">
                  <a:pos x="T21" y="0"/>
                </a:cxn>
                <a:cxn ang="T61">
                  <a:pos x="T22" y="0"/>
                </a:cxn>
                <a:cxn ang="T62">
                  <a:pos x="T23" y="0"/>
                </a:cxn>
                <a:cxn ang="T63">
                  <a:pos x="T24" y="0"/>
                </a:cxn>
                <a:cxn ang="T64">
                  <a:pos x="T25" y="0"/>
                </a:cxn>
                <a:cxn ang="T65">
                  <a:pos x="T26" y="0"/>
                </a:cxn>
                <a:cxn ang="T66">
                  <a:pos x="T27" y="0"/>
                </a:cxn>
                <a:cxn ang="T67">
                  <a:pos x="T28" y="0"/>
                </a:cxn>
                <a:cxn ang="T68">
                  <a:pos x="T29" y="0"/>
                </a:cxn>
                <a:cxn ang="T69">
                  <a:pos x="T30" y="0"/>
                </a:cxn>
                <a:cxn ang="T70">
                  <a:pos x="T31" y="0"/>
                </a:cxn>
                <a:cxn ang="T71">
                  <a:pos x="T32" y="0"/>
                </a:cxn>
                <a:cxn ang="T72">
                  <a:pos x="T33" y="0"/>
                </a:cxn>
                <a:cxn ang="T73">
                  <a:pos x="T34" y="0"/>
                </a:cxn>
                <a:cxn ang="T74">
                  <a:pos x="T35" y="0"/>
                </a:cxn>
                <a:cxn ang="T75">
                  <a:pos x="T36" y="0"/>
                </a:cxn>
                <a:cxn ang="T76">
                  <a:pos x="T37" y="0"/>
                </a:cxn>
                <a:cxn ang="T77">
                  <a:pos x="T38" y="0"/>
                </a:cxn>
              </a:cxnLst>
              <a:rect l="0" t="0" r="r" b="b"/>
              <a:pathLst>
                <a:path w="554">
                  <a:moveTo>
                    <a:pt x="554" y="0"/>
                  </a:moveTo>
                  <a:lnTo>
                    <a:pt x="535" y="0"/>
                  </a:lnTo>
                  <a:lnTo>
                    <a:pt x="523" y="0"/>
                  </a:lnTo>
                  <a:lnTo>
                    <a:pt x="504" y="0"/>
                  </a:lnTo>
                  <a:lnTo>
                    <a:pt x="492" y="0"/>
                  </a:lnTo>
                  <a:lnTo>
                    <a:pt x="480" y="0"/>
                  </a:lnTo>
                  <a:lnTo>
                    <a:pt x="461" y="0"/>
                  </a:lnTo>
                  <a:lnTo>
                    <a:pt x="449" y="0"/>
                  </a:lnTo>
                  <a:lnTo>
                    <a:pt x="431" y="0"/>
                  </a:lnTo>
                  <a:lnTo>
                    <a:pt x="418" y="0"/>
                  </a:lnTo>
                  <a:lnTo>
                    <a:pt x="406" y="0"/>
                  </a:lnTo>
                  <a:lnTo>
                    <a:pt x="388" y="0"/>
                  </a:lnTo>
                  <a:lnTo>
                    <a:pt x="375" y="0"/>
                  </a:lnTo>
                  <a:lnTo>
                    <a:pt x="357" y="0"/>
                  </a:lnTo>
                  <a:lnTo>
                    <a:pt x="345" y="0"/>
                  </a:lnTo>
                  <a:lnTo>
                    <a:pt x="326" y="0"/>
                  </a:lnTo>
                  <a:lnTo>
                    <a:pt x="314" y="0"/>
                  </a:lnTo>
                  <a:lnTo>
                    <a:pt x="302" y="0"/>
                  </a:lnTo>
                  <a:lnTo>
                    <a:pt x="283" y="0"/>
                  </a:lnTo>
                  <a:lnTo>
                    <a:pt x="271" y="0"/>
                  </a:lnTo>
                  <a:lnTo>
                    <a:pt x="252" y="0"/>
                  </a:lnTo>
                  <a:lnTo>
                    <a:pt x="240" y="0"/>
                  </a:lnTo>
                  <a:lnTo>
                    <a:pt x="222" y="0"/>
                  </a:lnTo>
                  <a:lnTo>
                    <a:pt x="209" y="0"/>
                  </a:lnTo>
                  <a:lnTo>
                    <a:pt x="197" y="0"/>
                  </a:lnTo>
                  <a:lnTo>
                    <a:pt x="179" y="0"/>
                  </a:lnTo>
                  <a:lnTo>
                    <a:pt x="166" y="0"/>
                  </a:lnTo>
                  <a:lnTo>
                    <a:pt x="148" y="0"/>
                  </a:lnTo>
                  <a:lnTo>
                    <a:pt x="136" y="0"/>
                  </a:lnTo>
                  <a:lnTo>
                    <a:pt x="123" y="0"/>
                  </a:lnTo>
                  <a:lnTo>
                    <a:pt x="105" y="0"/>
                  </a:lnTo>
                  <a:lnTo>
                    <a:pt x="93" y="0"/>
                  </a:lnTo>
                  <a:lnTo>
                    <a:pt x="74" y="0"/>
                  </a:lnTo>
                  <a:lnTo>
                    <a:pt x="62" y="0"/>
                  </a:lnTo>
                  <a:lnTo>
                    <a:pt x="43" y="0"/>
                  </a:lnTo>
                  <a:lnTo>
                    <a:pt x="31" y="0"/>
                  </a:lnTo>
                  <a:lnTo>
                    <a:pt x="19" y="0"/>
                  </a:lnTo>
                  <a:lnTo>
                    <a:pt x="0" y="0"/>
                  </a:lnTo>
                </a:path>
              </a:pathLst>
            </a:custGeom>
            <a:solidFill>
              <a:srgbClr val="0000FF"/>
            </a:solidFill>
            <a:ln w="9525">
              <a:solidFill>
                <a:srgbClr val="000000"/>
              </a:solidFill>
              <a:prstDash val="solid"/>
              <a:round/>
              <a:headEnd/>
              <a:tailEnd/>
            </a:ln>
          </p:spPr>
          <p:txBody>
            <a:bodyPr/>
            <a:lstStyle/>
            <a:p>
              <a:endParaRPr lang="en-US"/>
            </a:p>
          </p:txBody>
        </p:sp>
        <p:sp>
          <p:nvSpPr>
            <p:cNvPr id="426059" name="Freeform 69">
              <a:extLst>
                <a:ext uri="{FF2B5EF4-FFF2-40B4-BE49-F238E27FC236}">
                  <a16:creationId xmlns:a16="http://schemas.microsoft.com/office/drawing/2014/main" id="{4587E49E-6F0D-D2A7-0CAB-11E62BAAF7F8}"/>
                </a:ext>
              </a:extLst>
            </p:cNvPr>
            <p:cNvSpPr>
              <a:spLocks/>
            </p:cNvSpPr>
            <p:nvPr/>
          </p:nvSpPr>
          <p:spPr bwMode="auto">
            <a:xfrm>
              <a:off x="1391" y="1321"/>
              <a:ext cx="518" cy="0"/>
            </a:xfrm>
            <a:custGeom>
              <a:avLst/>
              <a:gdLst>
                <a:gd name="T0" fmla="*/ 41 w 554"/>
                <a:gd name="T1" fmla="*/ 39 w 554"/>
                <a:gd name="T2" fmla="*/ 38 w 554"/>
                <a:gd name="T3" fmla="*/ 36 w 554"/>
                <a:gd name="T4" fmla="*/ 36 w 554"/>
                <a:gd name="T5" fmla="*/ 36 w 554"/>
                <a:gd name="T6" fmla="*/ 34 w 554"/>
                <a:gd name="T7" fmla="*/ 34 w 554"/>
                <a:gd name="T8" fmla="*/ 32 w 554"/>
                <a:gd name="T9" fmla="*/ 31 w 554"/>
                <a:gd name="T10" fmla="*/ 30 w 554"/>
                <a:gd name="T11" fmla="*/ 28 w 554"/>
                <a:gd name="T12" fmla="*/ 28 w 554"/>
                <a:gd name="T13" fmla="*/ 26 w 554"/>
                <a:gd name="T14" fmla="*/ 26 w 554"/>
                <a:gd name="T15" fmla="*/ 24 w 554"/>
                <a:gd name="T16" fmla="*/ 22 w 554"/>
                <a:gd name="T17" fmla="*/ 22 w 554"/>
                <a:gd name="T18" fmla="*/ 21 w 554"/>
                <a:gd name="T19" fmla="*/ 20 w 554"/>
                <a:gd name="T20" fmla="*/ 19 w 554"/>
                <a:gd name="T21" fmla="*/ 18 w 554"/>
                <a:gd name="T22" fmla="*/ 17 w 554"/>
                <a:gd name="T23" fmla="*/ 16 w 554"/>
                <a:gd name="T24" fmla="*/ 15 w 554"/>
                <a:gd name="T25" fmla="*/ 14 w 554"/>
                <a:gd name="T26" fmla="*/ 13 w 554"/>
                <a:gd name="T27" fmla="*/ 11 w 554"/>
                <a:gd name="T28" fmla="*/ 10 w 554"/>
                <a:gd name="T29" fmla="*/ 8 w 554"/>
                <a:gd name="T30" fmla="*/ 7 w 554"/>
                <a:gd name="T31" fmla="*/ 7 w 554"/>
                <a:gd name="T32" fmla="*/ 7 w 554"/>
                <a:gd name="T33" fmla="*/ 7 w 554"/>
                <a:gd name="T34" fmla="*/ 7 w 554"/>
                <a:gd name="T35" fmla="*/ 7 w 554"/>
                <a:gd name="T36" fmla="*/ 7 w 554"/>
                <a:gd name="T37" fmla="*/ 0 w 554"/>
                <a:gd name="T38" fmla="*/ 0 w 554"/>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39">
                  <a:pos x="T0" y="0"/>
                </a:cxn>
                <a:cxn ang="T40">
                  <a:pos x="T1" y="0"/>
                </a:cxn>
                <a:cxn ang="T41">
                  <a:pos x="T2" y="0"/>
                </a:cxn>
                <a:cxn ang="T42">
                  <a:pos x="T3" y="0"/>
                </a:cxn>
                <a:cxn ang="T43">
                  <a:pos x="T4" y="0"/>
                </a:cxn>
                <a:cxn ang="T44">
                  <a:pos x="T5" y="0"/>
                </a:cxn>
                <a:cxn ang="T45">
                  <a:pos x="T6" y="0"/>
                </a:cxn>
                <a:cxn ang="T46">
                  <a:pos x="T7" y="0"/>
                </a:cxn>
                <a:cxn ang="T47">
                  <a:pos x="T8" y="0"/>
                </a:cxn>
                <a:cxn ang="T48">
                  <a:pos x="T9" y="0"/>
                </a:cxn>
                <a:cxn ang="T49">
                  <a:pos x="T10" y="0"/>
                </a:cxn>
                <a:cxn ang="T50">
                  <a:pos x="T11" y="0"/>
                </a:cxn>
                <a:cxn ang="T51">
                  <a:pos x="T12" y="0"/>
                </a:cxn>
                <a:cxn ang="T52">
                  <a:pos x="T13" y="0"/>
                </a:cxn>
                <a:cxn ang="T53">
                  <a:pos x="T14" y="0"/>
                </a:cxn>
                <a:cxn ang="T54">
                  <a:pos x="T15" y="0"/>
                </a:cxn>
                <a:cxn ang="T55">
                  <a:pos x="T16" y="0"/>
                </a:cxn>
                <a:cxn ang="T56">
                  <a:pos x="T17" y="0"/>
                </a:cxn>
                <a:cxn ang="T57">
                  <a:pos x="T18" y="0"/>
                </a:cxn>
                <a:cxn ang="T58">
                  <a:pos x="T19" y="0"/>
                </a:cxn>
                <a:cxn ang="T59">
                  <a:pos x="T20" y="0"/>
                </a:cxn>
                <a:cxn ang="T60">
                  <a:pos x="T21" y="0"/>
                </a:cxn>
                <a:cxn ang="T61">
                  <a:pos x="T22" y="0"/>
                </a:cxn>
                <a:cxn ang="T62">
                  <a:pos x="T23" y="0"/>
                </a:cxn>
                <a:cxn ang="T63">
                  <a:pos x="T24" y="0"/>
                </a:cxn>
                <a:cxn ang="T64">
                  <a:pos x="T25" y="0"/>
                </a:cxn>
                <a:cxn ang="T65">
                  <a:pos x="T26" y="0"/>
                </a:cxn>
                <a:cxn ang="T66">
                  <a:pos x="T27" y="0"/>
                </a:cxn>
                <a:cxn ang="T67">
                  <a:pos x="T28" y="0"/>
                </a:cxn>
                <a:cxn ang="T68">
                  <a:pos x="T29" y="0"/>
                </a:cxn>
                <a:cxn ang="T69">
                  <a:pos x="T30" y="0"/>
                </a:cxn>
                <a:cxn ang="T70">
                  <a:pos x="T31" y="0"/>
                </a:cxn>
                <a:cxn ang="T71">
                  <a:pos x="T32" y="0"/>
                </a:cxn>
                <a:cxn ang="T72">
                  <a:pos x="T33" y="0"/>
                </a:cxn>
                <a:cxn ang="T73">
                  <a:pos x="T34" y="0"/>
                </a:cxn>
                <a:cxn ang="T74">
                  <a:pos x="T35" y="0"/>
                </a:cxn>
                <a:cxn ang="T75">
                  <a:pos x="T36" y="0"/>
                </a:cxn>
                <a:cxn ang="T76">
                  <a:pos x="T37" y="0"/>
                </a:cxn>
                <a:cxn ang="T77">
                  <a:pos x="T38" y="0"/>
                </a:cxn>
              </a:cxnLst>
              <a:rect l="0" t="0" r="r" b="b"/>
              <a:pathLst>
                <a:path w="554">
                  <a:moveTo>
                    <a:pt x="554" y="0"/>
                  </a:moveTo>
                  <a:lnTo>
                    <a:pt x="535" y="0"/>
                  </a:lnTo>
                  <a:lnTo>
                    <a:pt x="523" y="0"/>
                  </a:lnTo>
                  <a:lnTo>
                    <a:pt x="504" y="0"/>
                  </a:lnTo>
                  <a:lnTo>
                    <a:pt x="492" y="0"/>
                  </a:lnTo>
                  <a:lnTo>
                    <a:pt x="480" y="0"/>
                  </a:lnTo>
                  <a:lnTo>
                    <a:pt x="461" y="0"/>
                  </a:lnTo>
                  <a:lnTo>
                    <a:pt x="449" y="0"/>
                  </a:lnTo>
                  <a:lnTo>
                    <a:pt x="431" y="0"/>
                  </a:lnTo>
                  <a:lnTo>
                    <a:pt x="418" y="0"/>
                  </a:lnTo>
                  <a:lnTo>
                    <a:pt x="406" y="0"/>
                  </a:lnTo>
                  <a:lnTo>
                    <a:pt x="388" y="0"/>
                  </a:lnTo>
                  <a:lnTo>
                    <a:pt x="375" y="0"/>
                  </a:lnTo>
                  <a:lnTo>
                    <a:pt x="357" y="0"/>
                  </a:lnTo>
                  <a:lnTo>
                    <a:pt x="345" y="0"/>
                  </a:lnTo>
                  <a:lnTo>
                    <a:pt x="326" y="0"/>
                  </a:lnTo>
                  <a:lnTo>
                    <a:pt x="314" y="0"/>
                  </a:lnTo>
                  <a:lnTo>
                    <a:pt x="302" y="0"/>
                  </a:lnTo>
                  <a:lnTo>
                    <a:pt x="283" y="0"/>
                  </a:lnTo>
                  <a:lnTo>
                    <a:pt x="271" y="0"/>
                  </a:lnTo>
                  <a:lnTo>
                    <a:pt x="252" y="0"/>
                  </a:lnTo>
                  <a:lnTo>
                    <a:pt x="240" y="0"/>
                  </a:lnTo>
                  <a:lnTo>
                    <a:pt x="222" y="0"/>
                  </a:lnTo>
                  <a:lnTo>
                    <a:pt x="209" y="0"/>
                  </a:lnTo>
                  <a:lnTo>
                    <a:pt x="197" y="0"/>
                  </a:lnTo>
                  <a:lnTo>
                    <a:pt x="179" y="0"/>
                  </a:lnTo>
                  <a:lnTo>
                    <a:pt x="166" y="0"/>
                  </a:lnTo>
                  <a:lnTo>
                    <a:pt x="148" y="0"/>
                  </a:lnTo>
                  <a:lnTo>
                    <a:pt x="136" y="0"/>
                  </a:lnTo>
                  <a:lnTo>
                    <a:pt x="123" y="0"/>
                  </a:lnTo>
                  <a:lnTo>
                    <a:pt x="105" y="0"/>
                  </a:lnTo>
                  <a:lnTo>
                    <a:pt x="93" y="0"/>
                  </a:lnTo>
                  <a:lnTo>
                    <a:pt x="74" y="0"/>
                  </a:lnTo>
                  <a:lnTo>
                    <a:pt x="62" y="0"/>
                  </a:lnTo>
                  <a:lnTo>
                    <a:pt x="43" y="0"/>
                  </a:lnTo>
                  <a:lnTo>
                    <a:pt x="31" y="0"/>
                  </a:lnTo>
                  <a:lnTo>
                    <a:pt x="19" y="0"/>
                  </a:lnTo>
                  <a:lnTo>
                    <a:pt x="0" y="0"/>
                  </a:lnTo>
                </a:path>
              </a:pathLst>
            </a:custGeom>
            <a:solidFill>
              <a:srgbClr val="0000FF"/>
            </a:solidFill>
            <a:ln w="9525">
              <a:solidFill>
                <a:srgbClr val="000000"/>
              </a:solidFill>
              <a:prstDash val="solid"/>
              <a:round/>
              <a:headEnd/>
              <a:tailEnd/>
            </a:ln>
          </p:spPr>
          <p:txBody>
            <a:bodyPr/>
            <a:lstStyle/>
            <a:p>
              <a:endParaRPr lang="en-US"/>
            </a:p>
          </p:txBody>
        </p:sp>
        <p:sp>
          <p:nvSpPr>
            <p:cNvPr id="426060" name="Freeform 70">
              <a:extLst>
                <a:ext uri="{FF2B5EF4-FFF2-40B4-BE49-F238E27FC236}">
                  <a16:creationId xmlns:a16="http://schemas.microsoft.com/office/drawing/2014/main" id="{A455B298-9C22-FE0B-F874-E65CAAE184A0}"/>
                </a:ext>
              </a:extLst>
            </p:cNvPr>
            <p:cNvSpPr>
              <a:spLocks/>
            </p:cNvSpPr>
            <p:nvPr/>
          </p:nvSpPr>
          <p:spPr bwMode="auto">
            <a:xfrm>
              <a:off x="1391" y="1321"/>
              <a:ext cx="518" cy="0"/>
            </a:xfrm>
            <a:custGeom>
              <a:avLst/>
              <a:gdLst>
                <a:gd name="T0" fmla="*/ 41 w 554"/>
                <a:gd name="T1" fmla="*/ 39 w 554"/>
                <a:gd name="T2" fmla="*/ 38 w 554"/>
                <a:gd name="T3" fmla="*/ 36 w 554"/>
                <a:gd name="T4" fmla="*/ 36 w 554"/>
                <a:gd name="T5" fmla="*/ 36 w 554"/>
                <a:gd name="T6" fmla="*/ 34 w 554"/>
                <a:gd name="T7" fmla="*/ 34 w 554"/>
                <a:gd name="T8" fmla="*/ 32 w 554"/>
                <a:gd name="T9" fmla="*/ 31 w 554"/>
                <a:gd name="T10" fmla="*/ 30 w 554"/>
                <a:gd name="T11" fmla="*/ 28 w 554"/>
                <a:gd name="T12" fmla="*/ 28 w 554"/>
                <a:gd name="T13" fmla="*/ 26 w 554"/>
                <a:gd name="T14" fmla="*/ 26 w 554"/>
                <a:gd name="T15" fmla="*/ 24 w 554"/>
                <a:gd name="T16" fmla="*/ 22 w 554"/>
                <a:gd name="T17" fmla="*/ 22 w 554"/>
                <a:gd name="T18" fmla="*/ 21 w 554"/>
                <a:gd name="T19" fmla="*/ 20 w 554"/>
                <a:gd name="T20" fmla="*/ 19 w 554"/>
                <a:gd name="T21" fmla="*/ 18 w 554"/>
                <a:gd name="T22" fmla="*/ 17 w 554"/>
                <a:gd name="T23" fmla="*/ 16 w 554"/>
                <a:gd name="T24" fmla="*/ 15 w 554"/>
                <a:gd name="T25" fmla="*/ 14 w 554"/>
                <a:gd name="T26" fmla="*/ 13 w 554"/>
                <a:gd name="T27" fmla="*/ 11 w 554"/>
                <a:gd name="T28" fmla="*/ 10 w 554"/>
                <a:gd name="T29" fmla="*/ 8 w 554"/>
                <a:gd name="T30" fmla="*/ 7 w 554"/>
                <a:gd name="T31" fmla="*/ 7 w 554"/>
                <a:gd name="T32" fmla="*/ 7 w 554"/>
                <a:gd name="T33" fmla="*/ 7 w 554"/>
                <a:gd name="T34" fmla="*/ 7 w 554"/>
                <a:gd name="T35" fmla="*/ 7 w 554"/>
                <a:gd name="T36" fmla="*/ 7 w 554"/>
                <a:gd name="T37" fmla="*/ 0 w 554"/>
                <a:gd name="T38" fmla="*/ 0 w 554"/>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39">
                  <a:pos x="T0" y="0"/>
                </a:cxn>
                <a:cxn ang="T40">
                  <a:pos x="T1" y="0"/>
                </a:cxn>
                <a:cxn ang="T41">
                  <a:pos x="T2" y="0"/>
                </a:cxn>
                <a:cxn ang="T42">
                  <a:pos x="T3" y="0"/>
                </a:cxn>
                <a:cxn ang="T43">
                  <a:pos x="T4" y="0"/>
                </a:cxn>
                <a:cxn ang="T44">
                  <a:pos x="T5" y="0"/>
                </a:cxn>
                <a:cxn ang="T45">
                  <a:pos x="T6" y="0"/>
                </a:cxn>
                <a:cxn ang="T46">
                  <a:pos x="T7" y="0"/>
                </a:cxn>
                <a:cxn ang="T47">
                  <a:pos x="T8" y="0"/>
                </a:cxn>
                <a:cxn ang="T48">
                  <a:pos x="T9" y="0"/>
                </a:cxn>
                <a:cxn ang="T49">
                  <a:pos x="T10" y="0"/>
                </a:cxn>
                <a:cxn ang="T50">
                  <a:pos x="T11" y="0"/>
                </a:cxn>
                <a:cxn ang="T51">
                  <a:pos x="T12" y="0"/>
                </a:cxn>
                <a:cxn ang="T52">
                  <a:pos x="T13" y="0"/>
                </a:cxn>
                <a:cxn ang="T53">
                  <a:pos x="T14" y="0"/>
                </a:cxn>
                <a:cxn ang="T54">
                  <a:pos x="T15" y="0"/>
                </a:cxn>
                <a:cxn ang="T55">
                  <a:pos x="T16" y="0"/>
                </a:cxn>
                <a:cxn ang="T56">
                  <a:pos x="T17" y="0"/>
                </a:cxn>
                <a:cxn ang="T57">
                  <a:pos x="T18" y="0"/>
                </a:cxn>
                <a:cxn ang="T58">
                  <a:pos x="T19" y="0"/>
                </a:cxn>
                <a:cxn ang="T59">
                  <a:pos x="T20" y="0"/>
                </a:cxn>
                <a:cxn ang="T60">
                  <a:pos x="T21" y="0"/>
                </a:cxn>
                <a:cxn ang="T61">
                  <a:pos x="T22" y="0"/>
                </a:cxn>
                <a:cxn ang="T62">
                  <a:pos x="T23" y="0"/>
                </a:cxn>
                <a:cxn ang="T63">
                  <a:pos x="T24" y="0"/>
                </a:cxn>
                <a:cxn ang="T64">
                  <a:pos x="T25" y="0"/>
                </a:cxn>
                <a:cxn ang="T65">
                  <a:pos x="T26" y="0"/>
                </a:cxn>
                <a:cxn ang="T66">
                  <a:pos x="T27" y="0"/>
                </a:cxn>
                <a:cxn ang="T67">
                  <a:pos x="T28" y="0"/>
                </a:cxn>
                <a:cxn ang="T68">
                  <a:pos x="T29" y="0"/>
                </a:cxn>
                <a:cxn ang="T69">
                  <a:pos x="T30" y="0"/>
                </a:cxn>
                <a:cxn ang="T70">
                  <a:pos x="T31" y="0"/>
                </a:cxn>
                <a:cxn ang="T71">
                  <a:pos x="T32" y="0"/>
                </a:cxn>
                <a:cxn ang="T72">
                  <a:pos x="T33" y="0"/>
                </a:cxn>
                <a:cxn ang="T73">
                  <a:pos x="T34" y="0"/>
                </a:cxn>
                <a:cxn ang="T74">
                  <a:pos x="T35" y="0"/>
                </a:cxn>
                <a:cxn ang="T75">
                  <a:pos x="T36" y="0"/>
                </a:cxn>
                <a:cxn ang="T76">
                  <a:pos x="T37" y="0"/>
                </a:cxn>
                <a:cxn ang="T77">
                  <a:pos x="T38" y="0"/>
                </a:cxn>
              </a:cxnLst>
              <a:rect l="0" t="0" r="r" b="b"/>
              <a:pathLst>
                <a:path w="554">
                  <a:moveTo>
                    <a:pt x="554" y="0"/>
                  </a:moveTo>
                  <a:lnTo>
                    <a:pt x="535" y="0"/>
                  </a:lnTo>
                  <a:lnTo>
                    <a:pt x="523" y="0"/>
                  </a:lnTo>
                  <a:lnTo>
                    <a:pt x="504" y="0"/>
                  </a:lnTo>
                  <a:lnTo>
                    <a:pt x="492" y="0"/>
                  </a:lnTo>
                  <a:lnTo>
                    <a:pt x="480" y="0"/>
                  </a:lnTo>
                  <a:lnTo>
                    <a:pt x="461" y="0"/>
                  </a:lnTo>
                  <a:lnTo>
                    <a:pt x="449" y="0"/>
                  </a:lnTo>
                  <a:lnTo>
                    <a:pt x="431" y="0"/>
                  </a:lnTo>
                  <a:lnTo>
                    <a:pt x="418" y="0"/>
                  </a:lnTo>
                  <a:lnTo>
                    <a:pt x="406" y="0"/>
                  </a:lnTo>
                  <a:lnTo>
                    <a:pt x="388" y="0"/>
                  </a:lnTo>
                  <a:lnTo>
                    <a:pt x="375" y="0"/>
                  </a:lnTo>
                  <a:lnTo>
                    <a:pt x="357" y="0"/>
                  </a:lnTo>
                  <a:lnTo>
                    <a:pt x="345" y="0"/>
                  </a:lnTo>
                  <a:lnTo>
                    <a:pt x="326" y="0"/>
                  </a:lnTo>
                  <a:lnTo>
                    <a:pt x="314" y="0"/>
                  </a:lnTo>
                  <a:lnTo>
                    <a:pt x="302" y="0"/>
                  </a:lnTo>
                  <a:lnTo>
                    <a:pt x="283" y="0"/>
                  </a:lnTo>
                  <a:lnTo>
                    <a:pt x="271" y="0"/>
                  </a:lnTo>
                  <a:lnTo>
                    <a:pt x="252" y="0"/>
                  </a:lnTo>
                  <a:lnTo>
                    <a:pt x="240" y="0"/>
                  </a:lnTo>
                  <a:lnTo>
                    <a:pt x="222" y="0"/>
                  </a:lnTo>
                  <a:lnTo>
                    <a:pt x="209" y="0"/>
                  </a:lnTo>
                  <a:lnTo>
                    <a:pt x="197" y="0"/>
                  </a:lnTo>
                  <a:lnTo>
                    <a:pt x="179" y="0"/>
                  </a:lnTo>
                  <a:lnTo>
                    <a:pt x="166" y="0"/>
                  </a:lnTo>
                  <a:lnTo>
                    <a:pt x="148" y="0"/>
                  </a:lnTo>
                  <a:lnTo>
                    <a:pt x="136" y="0"/>
                  </a:lnTo>
                  <a:lnTo>
                    <a:pt x="123" y="0"/>
                  </a:lnTo>
                  <a:lnTo>
                    <a:pt x="105" y="0"/>
                  </a:lnTo>
                  <a:lnTo>
                    <a:pt x="93" y="0"/>
                  </a:lnTo>
                  <a:lnTo>
                    <a:pt x="74" y="0"/>
                  </a:lnTo>
                  <a:lnTo>
                    <a:pt x="62" y="0"/>
                  </a:lnTo>
                  <a:lnTo>
                    <a:pt x="43" y="0"/>
                  </a:lnTo>
                  <a:lnTo>
                    <a:pt x="31" y="0"/>
                  </a:lnTo>
                  <a:lnTo>
                    <a:pt x="19" y="0"/>
                  </a:lnTo>
                  <a:lnTo>
                    <a:pt x="0" y="0"/>
                  </a:lnTo>
                </a:path>
              </a:pathLst>
            </a:custGeom>
            <a:solidFill>
              <a:srgbClr val="0000FF"/>
            </a:solidFill>
            <a:ln w="9525">
              <a:solidFill>
                <a:srgbClr val="000000"/>
              </a:solidFill>
              <a:prstDash val="solid"/>
              <a:round/>
              <a:headEnd/>
              <a:tailEnd/>
            </a:ln>
          </p:spPr>
          <p:txBody>
            <a:bodyPr/>
            <a:lstStyle/>
            <a:p>
              <a:endParaRPr lang="en-US"/>
            </a:p>
          </p:txBody>
        </p:sp>
        <p:sp>
          <p:nvSpPr>
            <p:cNvPr id="426061" name="Freeform 71">
              <a:extLst>
                <a:ext uri="{FF2B5EF4-FFF2-40B4-BE49-F238E27FC236}">
                  <a16:creationId xmlns:a16="http://schemas.microsoft.com/office/drawing/2014/main" id="{1254A606-BA00-3AD4-E878-3F395E61C1E4}"/>
                </a:ext>
              </a:extLst>
            </p:cNvPr>
            <p:cNvSpPr>
              <a:spLocks/>
            </p:cNvSpPr>
            <p:nvPr/>
          </p:nvSpPr>
          <p:spPr bwMode="auto">
            <a:xfrm>
              <a:off x="1391" y="1321"/>
              <a:ext cx="518" cy="0"/>
            </a:xfrm>
            <a:custGeom>
              <a:avLst/>
              <a:gdLst>
                <a:gd name="T0" fmla="*/ 41 w 554"/>
                <a:gd name="T1" fmla="*/ 39 w 554"/>
                <a:gd name="T2" fmla="*/ 38 w 554"/>
                <a:gd name="T3" fmla="*/ 36 w 554"/>
                <a:gd name="T4" fmla="*/ 36 w 554"/>
                <a:gd name="T5" fmla="*/ 36 w 554"/>
                <a:gd name="T6" fmla="*/ 34 w 554"/>
                <a:gd name="T7" fmla="*/ 34 w 554"/>
                <a:gd name="T8" fmla="*/ 32 w 554"/>
                <a:gd name="T9" fmla="*/ 31 w 554"/>
                <a:gd name="T10" fmla="*/ 30 w 554"/>
                <a:gd name="T11" fmla="*/ 28 w 554"/>
                <a:gd name="T12" fmla="*/ 28 w 554"/>
                <a:gd name="T13" fmla="*/ 26 w 554"/>
                <a:gd name="T14" fmla="*/ 26 w 554"/>
                <a:gd name="T15" fmla="*/ 24 w 554"/>
                <a:gd name="T16" fmla="*/ 22 w 554"/>
                <a:gd name="T17" fmla="*/ 22 w 554"/>
                <a:gd name="T18" fmla="*/ 21 w 554"/>
                <a:gd name="T19" fmla="*/ 20 w 554"/>
                <a:gd name="T20" fmla="*/ 19 w 554"/>
                <a:gd name="T21" fmla="*/ 18 w 554"/>
                <a:gd name="T22" fmla="*/ 17 w 554"/>
                <a:gd name="T23" fmla="*/ 16 w 554"/>
                <a:gd name="T24" fmla="*/ 15 w 554"/>
                <a:gd name="T25" fmla="*/ 14 w 554"/>
                <a:gd name="T26" fmla="*/ 13 w 554"/>
                <a:gd name="T27" fmla="*/ 11 w 554"/>
                <a:gd name="T28" fmla="*/ 10 w 554"/>
                <a:gd name="T29" fmla="*/ 8 w 554"/>
                <a:gd name="T30" fmla="*/ 7 w 554"/>
                <a:gd name="T31" fmla="*/ 7 w 554"/>
                <a:gd name="T32" fmla="*/ 7 w 554"/>
                <a:gd name="T33" fmla="*/ 7 w 554"/>
                <a:gd name="T34" fmla="*/ 7 w 554"/>
                <a:gd name="T35" fmla="*/ 7 w 554"/>
                <a:gd name="T36" fmla="*/ 7 w 554"/>
                <a:gd name="T37" fmla="*/ 0 w 554"/>
                <a:gd name="T38" fmla="*/ 0 w 554"/>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39">
                  <a:pos x="T0" y="0"/>
                </a:cxn>
                <a:cxn ang="T40">
                  <a:pos x="T1" y="0"/>
                </a:cxn>
                <a:cxn ang="T41">
                  <a:pos x="T2" y="0"/>
                </a:cxn>
                <a:cxn ang="T42">
                  <a:pos x="T3" y="0"/>
                </a:cxn>
                <a:cxn ang="T43">
                  <a:pos x="T4" y="0"/>
                </a:cxn>
                <a:cxn ang="T44">
                  <a:pos x="T5" y="0"/>
                </a:cxn>
                <a:cxn ang="T45">
                  <a:pos x="T6" y="0"/>
                </a:cxn>
                <a:cxn ang="T46">
                  <a:pos x="T7" y="0"/>
                </a:cxn>
                <a:cxn ang="T47">
                  <a:pos x="T8" y="0"/>
                </a:cxn>
                <a:cxn ang="T48">
                  <a:pos x="T9" y="0"/>
                </a:cxn>
                <a:cxn ang="T49">
                  <a:pos x="T10" y="0"/>
                </a:cxn>
                <a:cxn ang="T50">
                  <a:pos x="T11" y="0"/>
                </a:cxn>
                <a:cxn ang="T51">
                  <a:pos x="T12" y="0"/>
                </a:cxn>
                <a:cxn ang="T52">
                  <a:pos x="T13" y="0"/>
                </a:cxn>
                <a:cxn ang="T53">
                  <a:pos x="T14" y="0"/>
                </a:cxn>
                <a:cxn ang="T54">
                  <a:pos x="T15" y="0"/>
                </a:cxn>
                <a:cxn ang="T55">
                  <a:pos x="T16" y="0"/>
                </a:cxn>
                <a:cxn ang="T56">
                  <a:pos x="T17" y="0"/>
                </a:cxn>
                <a:cxn ang="T57">
                  <a:pos x="T18" y="0"/>
                </a:cxn>
                <a:cxn ang="T58">
                  <a:pos x="T19" y="0"/>
                </a:cxn>
                <a:cxn ang="T59">
                  <a:pos x="T20" y="0"/>
                </a:cxn>
                <a:cxn ang="T60">
                  <a:pos x="T21" y="0"/>
                </a:cxn>
                <a:cxn ang="T61">
                  <a:pos x="T22" y="0"/>
                </a:cxn>
                <a:cxn ang="T62">
                  <a:pos x="T23" y="0"/>
                </a:cxn>
                <a:cxn ang="T63">
                  <a:pos x="T24" y="0"/>
                </a:cxn>
                <a:cxn ang="T64">
                  <a:pos x="T25" y="0"/>
                </a:cxn>
                <a:cxn ang="T65">
                  <a:pos x="T26" y="0"/>
                </a:cxn>
                <a:cxn ang="T66">
                  <a:pos x="T27" y="0"/>
                </a:cxn>
                <a:cxn ang="T67">
                  <a:pos x="T28" y="0"/>
                </a:cxn>
                <a:cxn ang="T68">
                  <a:pos x="T29" y="0"/>
                </a:cxn>
                <a:cxn ang="T69">
                  <a:pos x="T30" y="0"/>
                </a:cxn>
                <a:cxn ang="T70">
                  <a:pos x="T31" y="0"/>
                </a:cxn>
                <a:cxn ang="T71">
                  <a:pos x="T32" y="0"/>
                </a:cxn>
                <a:cxn ang="T72">
                  <a:pos x="T33" y="0"/>
                </a:cxn>
                <a:cxn ang="T73">
                  <a:pos x="T34" y="0"/>
                </a:cxn>
                <a:cxn ang="T74">
                  <a:pos x="T35" y="0"/>
                </a:cxn>
                <a:cxn ang="T75">
                  <a:pos x="T36" y="0"/>
                </a:cxn>
                <a:cxn ang="T76">
                  <a:pos x="T37" y="0"/>
                </a:cxn>
                <a:cxn ang="T77">
                  <a:pos x="T38" y="0"/>
                </a:cxn>
              </a:cxnLst>
              <a:rect l="0" t="0" r="r" b="b"/>
              <a:pathLst>
                <a:path w="554">
                  <a:moveTo>
                    <a:pt x="554" y="0"/>
                  </a:moveTo>
                  <a:lnTo>
                    <a:pt x="535" y="0"/>
                  </a:lnTo>
                  <a:lnTo>
                    <a:pt x="523" y="0"/>
                  </a:lnTo>
                  <a:lnTo>
                    <a:pt x="504" y="0"/>
                  </a:lnTo>
                  <a:lnTo>
                    <a:pt x="492" y="0"/>
                  </a:lnTo>
                  <a:lnTo>
                    <a:pt x="480" y="0"/>
                  </a:lnTo>
                  <a:lnTo>
                    <a:pt x="461" y="0"/>
                  </a:lnTo>
                  <a:lnTo>
                    <a:pt x="449" y="0"/>
                  </a:lnTo>
                  <a:lnTo>
                    <a:pt x="431" y="0"/>
                  </a:lnTo>
                  <a:lnTo>
                    <a:pt x="418" y="0"/>
                  </a:lnTo>
                  <a:lnTo>
                    <a:pt x="406" y="0"/>
                  </a:lnTo>
                  <a:lnTo>
                    <a:pt x="388" y="0"/>
                  </a:lnTo>
                  <a:lnTo>
                    <a:pt x="375" y="0"/>
                  </a:lnTo>
                  <a:lnTo>
                    <a:pt x="357" y="0"/>
                  </a:lnTo>
                  <a:lnTo>
                    <a:pt x="345" y="0"/>
                  </a:lnTo>
                  <a:lnTo>
                    <a:pt x="326" y="0"/>
                  </a:lnTo>
                  <a:lnTo>
                    <a:pt x="314" y="0"/>
                  </a:lnTo>
                  <a:lnTo>
                    <a:pt x="302" y="0"/>
                  </a:lnTo>
                  <a:lnTo>
                    <a:pt x="283" y="0"/>
                  </a:lnTo>
                  <a:lnTo>
                    <a:pt x="271" y="0"/>
                  </a:lnTo>
                  <a:lnTo>
                    <a:pt x="252" y="0"/>
                  </a:lnTo>
                  <a:lnTo>
                    <a:pt x="240" y="0"/>
                  </a:lnTo>
                  <a:lnTo>
                    <a:pt x="222" y="0"/>
                  </a:lnTo>
                  <a:lnTo>
                    <a:pt x="209" y="0"/>
                  </a:lnTo>
                  <a:lnTo>
                    <a:pt x="197" y="0"/>
                  </a:lnTo>
                  <a:lnTo>
                    <a:pt x="179" y="0"/>
                  </a:lnTo>
                  <a:lnTo>
                    <a:pt x="166" y="0"/>
                  </a:lnTo>
                  <a:lnTo>
                    <a:pt x="148" y="0"/>
                  </a:lnTo>
                  <a:lnTo>
                    <a:pt x="136" y="0"/>
                  </a:lnTo>
                  <a:lnTo>
                    <a:pt x="123" y="0"/>
                  </a:lnTo>
                  <a:lnTo>
                    <a:pt x="105" y="0"/>
                  </a:lnTo>
                  <a:lnTo>
                    <a:pt x="93" y="0"/>
                  </a:lnTo>
                  <a:lnTo>
                    <a:pt x="74" y="0"/>
                  </a:lnTo>
                  <a:lnTo>
                    <a:pt x="62" y="0"/>
                  </a:lnTo>
                  <a:lnTo>
                    <a:pt x="43" y="0"/>
                  </a:lnTo>
                  <a:lnTo>
                    <a:pt x="31" y="0"/>
                  </a:lnTo>
                  <a:lnTo>
                    <a:pt x="19" y="0"/>
                  </a:lnTo>
                  <a:lnTo>
                    <a:pt x="0" y="0"/>
                  </a:lnTo>
                </a:path>
              </a:pathLst>
            </a:custGeom>
            <a:solidFill>
              <a:srgbClr val="0000FF"/>
            </a:solidFill>
            <a:ln w="9525">
              <a:solidFill>
                <a:srgbClr val="000000"/>
              </a:solidFill>
              <a:prstDash val="solid"/>
              <a:round/>
              <a:headEnd/>
              <a:tailEnd/>
            </a:ln>
          </p:spPr>
          <p:txBody>
            <a:bodyPr/>
            <a:lstStyle/>
            <a:p>
              <a:endParaRPr lang="en-US"/>
            </a:p>
          </p:txBody>
        </p:sp>
        <p:sp>
          <p:nvSpPr>
            <p:cNvPr id="426062" name="Freeform 72">
              <a:extLst>
                <a:ext uri="{FF2B5EF4-FFF2-40B4-BE49-F238E27FC236}">
                  <a16:creationId xmlns:a16="http://schemas.microsoft.com/office/drawing/2014/main" id="{73CD7AAE-A286-41D9-878D-709BB7F71667}"/>
                </a:ext>
              </a:extLst>
            </p:cNvPr>
            <p:cNvSpPr>
              <a:spLocks/>
            </p:cNvSpPr>
            <p:nvPr/>
          </p:nvSpPr>
          <p:spPr bwMode="auto">
            <a:xfrm>
              <a:off x="1391" y="1321"/>
              <a:ext cx="518" cy="0"/>
            </a:xfrm>
            <a:custGeom>
              <a:avLst/>
              <a:gdLst>
                <a:gd name="T0" fmla="*/ 41 w 554"/>
                <a:gd name="T1" fmla="*/ 39 w 554"/>
                <a:gd name="T2" fmla="*/ 38 w 554"/>
                <a:gd name="T3" fmla="*/ 36 w 554"/>
                <a:gd name="T4" fmla="*/ 36 w 554"/>
                <a:gd name="T5" fmla="*/ 36 w 554"/>
                <a:gd name="T6" fmla="*/ 34 w 554"/>
                <a:gd name="T7" fmla="*/ 34 w 554"/>
                <a:gd name="T8" fmla="*/ 32 w 554"/>
                <a:gd name="T9" fmla="*/ 31 w 554"/>
                <a:gd name="T10" fmla="*/ 30 w 554"/>
                <a:gd name="T11" fmla="*/ 28 w 554"/>
                <a:gd name="T12" fmla="*/ 28 w 554"/>
                <a:gd name="T13" fmla="*/ 26 w 554"/>
                <a:gd name="T14" fmla="*/ 26 w 554"/>
                <a:gd name="T15" fmla="*/ 24 w 554"/>
                <a:gd name="T16" fmla="*/ 22 w 554"/>
                <a:gd name="T17" fmla="*/ 22 w 554"/>
                <a:gd name="T18" fmla="*/ 21 w 554"/>
                <a:gd name="T19" fmla="*/ 20 w 554"/>
                <a:gd name="T20" fmla="*/ 19 w 554"/>
                <a:gd name="T21" fmla="*/ 18 w 554"/>
                <a:gd name="T22" fmla="*/ 17 w 554"/>
                <a:gd name="T23" fmla="*/ 16 w 554"/>
                <a:gd name="T24" fmla="*/ 15 w 554"/>
                <a:gd name="T25" fmla="*/ 14 w 554"/>
                <a:gd name="T26" fmla="*/ 13 w 554"/>
                <a:gd name="T27" fmla="*/ 11 w 554"/>
                <a:gd name="T28" fmla="*/ 10 w 554"/>
                <a:gd name="T29" fmla="*/ 8 w 554"/>
                <a:gd name="T30" fmla="*/ 7 w 554"/>
                <a:gd name="T31" fmla="*/ 7 w 554"/>
                <a:gd name="T32" fmla="*/ 7 w 554"/>
                <a:gd name="T33" fmla="*/ 7 w 554"/>
                <a:gd name="T34" fmla="*/ 7 w 554"/>
                <a:gd name="T35" fmla="*/ 7 w 554"/>
                <a:gd name="T36" fmla="*/ 7 w 554"/>
                <a:gd name="T37" fmla="*/ 0 w 554"/>
                <a:gd name="T38" fmla="*/ 0 w 554"/>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39">
                  <a:pos x="T0" y="0"/>
                </a:cxn>
                <a:cxn ang="T40">
                  <a:pos x="T1" y="0"/>
                </a:cxn>
                <a:cxn ang="T41">
                  <a:pos x="T2" y="0"/>
                </a:cxn>
                <a:cxn ang="T42">
                  <a:pos x="T3" y="0"/>
                </a:cxn>
                <a:cxn ang="T43">
                  <a:pos x="T4" y="0"/>
                </a:cxn>
                <a:cxn ang="T44">
                  <a:pos x="T5" y="0"/>
                </a:cxn>
                <a:cxn ang="T45">
                  <a:pos x="T6" y="0"/>
                </a:cxn>
                <a:cxn ang="T46">
                  <a:pos x="T7" y="0"/>
                </a:cxn>
                <a:cxn ang="T47">
                  <a:pos x="T8" y="0"/>
                </a:cxn>
                <a:cxn ang="T48">
                  <a:pos x="T9" y="0"/>
                </a:cxn>
                <a:cxn ang="T49">
                  <a:pos x="T10" y="0"/>
                </a:cxn>
                <a:cxn ang="T50">
                  <a:pos x="T11" y="0"/>
                </a:cxn>
                <a:cxn ang="T51">
                  <a:pos x="T12" y="0"/>
                </a:cxn>
                <a:cxn ang="T52">
                  <a:pos x="T13" y="0"/>
                </a:cxn>
                <a:cxn ang="T53">
                  <a:pos x="T14" y="0"/>
                </a:cxn>
                <a:cxn ang="T54">
                  <a:pos x="T15" y="0"/>
                </a:cxn>
                <a:cxn ang="T55">
                  <a:pos x="T16" y="0"/>
                </a:cxn>
                <a:cxn ang="T56">
                  <a:pos x="T17" y="0"/>
                </a:cxn>
                <a:cxn ang="T57">
                  <a:pos x="T18" y="0"/>
                </a:cxn>
                <a:cxn ang="T58">
                  <a:pos x="T19" y="0"/>
                </a:cxn>
                <a:cxn ang="T59">
                  <a:pos x="T20" y="0"/>
                </a:cxn>
                <a:cxn ang="T60">
                  <a:pos x="T21" y="0"/>
                </a:cxn>
                <a:cxn ang="T61">
                  <a:pos x="T22" y="0"/>
                </a:cxn>
                <a:cxn ang="T62">
                  <a:pos x="T23" y="0"/>
                </a:cxn>
                <a:cxn ang="T63">
                  <a:pos x="T24" y="0"/>
                </a:cxn>
                <a:cxn ang="T64">
                  <a:pos x="T25" y="0"/>
                </a:cxn>
                <a:cxn ang="T65">
                  <a:pos x="T26" y="0"/>
                </a:cxn>
                <a:cxn ang="T66">
                  <a:pos x="T27" y="0"/>
                </a:cxn>
                <a:cxn ang="T67">
                  <a:pos x="T28" y="0"/>
                </a:cxn>
                <a:cxn ang="T68">
                  <a:pos x="T29" y="0"/>
                </a:cxn>
                <a:cxn ang="T69">
                  <a:pos x="T30" y="0"/>
                </a:cxn>
                <a:cxn ang="T70">
                  <a:pos x="T31" y="0"/>
                </a:cxn>
                <a:cxn ang="T71">
                  <a:pos x="T32" y="0"/>
                </a:cxn>
                <a:cxn ang="T72">
                  <a:pos x="T33" y="0"/>
                </a:cxn>
                <a:cxn ang="T73">
                  <a:pos x="T34" y="0"/>
                </a:cxn>
                <a:cxn ang="T74">
                  <a:pos x="T35" y="0"/>
                </a:cxn>
                <a:cxn ang="T75">
                  <a:pos x="T36" y="0"/>
                </a:cxn>
                <a:cxn ang="T76">
                  <a:pos x="T37" y="0"/>
                </a:cxn>
                <a:cxn ang="T77">
                  <a:pos x="T38" y="0"/>
                </a:cxn>
              </a:cxnLst>
              <a:rect l="0" t="0" r="r" b="b"/>
              <a:pathLst>
                <a:path w="554">
                  <a:moveTo>
                    <a:pt x="554" y="0"/>
                  </a:moveTo>
                  <a:lnTo>
                    <a:pt x="535" y="0"/>
                  </a:lnTo>
                  <a:lnTo>
                    <a:pt x="523" y="0"/>
                  </a:lnTo>
                  <a:lnTo>
                    <a:pt x="504" y="0"/>
                  </a:lnTo>
                  <a:lnTo>
                    <a:pt x="492" y="0"/>
                  </a:lnTo>
                  <a:lnTo>
                    <a:pt x="480" y="0"/>
                  </a:lnTo>
                  <a:lnTo>
                    <a:pt x="461" y="0"/>
                  </a:lnTo>
                  <a:lnTo>
                    <a:pt x="449" y="0"/>
                  </a:lnTo>
                  <a:lnTo>
                    <a:pt x="431" y="0"/>
                  </a:lnTo>
                  <a:lnTo>
                    <a:pt x="418" y="0"/>
                  </a:lnTo>
                  <a:lnTo>
                    <a:pt x="406" y="0"/>
                  </a:lnTo>
                  <a:lnTo>
                    <a:pt x="388" y="0"/>
                  </a:lnTo>
                  <a:lnTo>
                    <a:pt x="375" y="0"/>
                  </a:lnTo>
                  <a:lnTo>
                    <a:pt x="357" y="0"/>
                  </a:lnTo>
                  <a:lnTo>
                    <a:pt x="345" y="0"/>
                  </a:lnTo>
                  <a:lnTo>
                    <a:pt x="326" y="0"/>
                  </a:lnTo>
                  <a:lnTo>
                    <a:pt x="314" y="0"/>
                  </a:lnTo>
                  <a:lnTo>
                    <a:pt x="302" y="0"/>
                  </a:lnTo>
                  <a:lnTo>
                    <a:pt x="283" y="0"/>
                  </a:lnTo>
                  <a:lnTo>
                    <a:pt x="271" y="0"/>
                  </a:lnTo>
                  <a:lnTo>
                    <a:pt x="252" y="0"/>
                  </a:lnTo>
                  <a:lnTo>
                    <a:pt x="240" y="0"/>
                  </a:lnTo>
                  <a:lnTo>
                    <a:pt x="222" y="0"/>
                  </a:lnTo>
                  <a:lnTo>
                    <a:pt x="209" y="0"/>
                  </a:lnTo>
                  <a:lnTo>
                    <a:pt x="197" y="0"/>
                  </a:lnTo>
                  <a:lnTo>
                    <a:pt x="179" y="0"/>
                  </a:lnTo>
                  <a:lnTo>
                    <a:pt x="166" y="0"/>
                  </a:lnTo>
                  <a:lnTo>
                    <a:pt x="148" y="0"/>
                  </a:lnTo>
                  <a:lnTo>
                    <a:pt x="136" y="0"/>
                  </a:lnTo>
                  <a:lnTo>
                    <a:pt x="123" y="0"/>
                  </a:lnTo>
                  <a:lnTo>
                    <a:pt x="105" y="0"/>
                  </a:lnTo>
                  <a:lnTo>
                    <a:pt x="93" y="0"/>
                  </a:lnTo>
                  <a:lnTo>
                    <a:pt x="74" y="0"/>
                  </a:lnTo>
                  <a:lnTo>
                    <a:pt x="62" y="0"/>
                  </a:lnTo>
                  <a:lnTo>
                    <a:pt x="43" y="0"/>
                  </a:lnTo>
                  <a:lnTo>
                    <a:pt x="31" y="0"/>
                  </a:lnTo>
                  <a:lnTo>
                    <a:pt x="19" y="0"/>
                  </a:lnTo>
                  <a:lnTo>
                    <a:pt x="0" y="0"/>
                  </a:lnTo>
                </a:path>
              </a:pathLst>
            </a:custGeom>
            <a:solidFill>
              <a:srgbClr val="0000FF"/>
            </a:solidFill>
            <a:ln w="9525">
              <a:solidFill>
                <a:srgbClr val="000000"/>
              </a:solidFill>
              <a:prstDash val="solid"/>
              <a:round/>
              <a:headEnd/>
              <a:tailEnd/>
            </a:ln>
          </p:spPr>
          <p:txBody>
            <a:bodyPr/>
            <a:lstStyle/>
            <a:p>
              <a:endParaRPr lang="en-US"/>
            </a:p>
          </p:txBody>
        </p:sp>
        <p:sp>
          <p:nvSpPr>
            <p:cNvPr id="426063" name="Freeform 73">
              <a:extLst>
                <a:ext uri="{FF2B5EF4-FFF2-40B4-BE49-F238E27FC236}">
                  <a16:creationId xmlns:a16="http://schemas.microsoft.com/office/drawing/2014/main" id="{B01A05FB-DBC2-620D-B159-F030D95CC402}"/>
                </a:ext>
              </a:extLst>
            </p:cNvPr>
            <p:cNvSpPr>
              <a:spLocks/>
            </p:cNvSpPr>
            <p:nvPr/>
          </p:nvSpPr>
          <p:spPr bwMode="auto">
            <a:xfrm>
              <a:off x="1391" y="1321"/>
              <a:ext cx="518" cy="0"/>
            </a:xfrm>
            <a:custGeom>
              <a:avLst/>
              <a:gdLst>
                <a:gd name="T0" fmla="*/ 41 w 554"/>
                <a:gd name="T1" fmla="*/ 39 w 554"/>
                <a:gd name="T2" fmla="*/ 38 w 554"/>
                <a:gd name="T3" fmla="*/ 36 w 554"/>
                <a:gd name="T4" fmla="*/ 36 w 554"/>
                <a:gd name="T5" fmla="*/ 36 w 554"/>
                <a:gd name="T6" fmla="*/ 34 w 554"/>
                <a:gd name="T7" fmla="*/ 34 w 554"/>
                <a:gd name="T8" fmla="*/ 32 w 554"/>
                <a:gd name="T9" fmla="*/ 31 w 554"/>
                <a:gd name="T10" fmla="*/ 30 w 554"/>
                <a:gd name="T11" fmla="*/ 28 w 554"/>
                <a:gd name="T12" fmla="*/ 28 w 554"/>
                <a:gd name="T13" fmla="*/ 26 w 554"/>
                <a:gd name="T14" fmla="*/ 26 w 554"/>
                <a:gd name="T15" fmla="*/ 24 w 554"/>
                <a:gd name="T16" fmla="*/ 22 w 554"/>
                <a:gd name="T17" fmla="*/ 22 w 554"/>
                <a:gd name="T18" fmla="*/ 21 w 554"/>
                <a:gd name="T19" fmla="*/ 20 w 554"/>
                <a:gd name="T20" fmla="*/ 19 w 554"/>
                <a:gd name="T21" fmla="*/ 18 w 554"/>
                <a:gd name="T22" fmla="*/ 17 w 554"/>
                <a:gd name="T23" fmla="*/ 16 w 554"/>
                <a:gd name="T24" fmla="*/ 15 w 554"/>
                <a:gd name="T25" fmla="*/ 14 w 554"/>
                <a:gd name="T26" fmla="*/ 13 w 554"/>
                <a:gd name="T27" fmla="*/ 11 w 554"/>
                <a:gd name="T28" fmla="*/ 10 w 554"/>
                <a:gd name="T29" fmla="*/ 8 w 554"/>
                <a:gd name="T30" fmla="*/ 7 w 554"/>
                <a:gd name="T31" fmla="*/ 7 w 554"/>
                <a:gd name="T32" fmla="*/ 7 w 554"/>
                <a:gd name="T33" fmla="*/ 7 w 554"/>
                <a:gd name="T34" fmla="*/ 7 w 554"/>
                <a:gd name="T35" fmla="*/ 7 w 554"/>
                <a:gd name="T36" fmla="*/ 7 w 554"/>
                <a:gd name="T37" fmla="*/ 0 w 554"/>
                <a:gd name="T38" fmla="*/ 0 w 554"/>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39">
                  <a:pos x="T0" y="0"/>
                </a:cxn>
                <a:cxn ang="T40">
                  <a:pos x="T1" y="0"/>
                </a:cxn>
                <a:cxn ang="T41">
                  <a:pos x="T2" y="0"/>
                </a:cxn>
                <a:cxn ang="T42">
                  <a:pos x="T3" y="0"/>
                </a:cxn>
                <a:cxn ang="T43">
                  <a:pos x="T4" y="0"/>
                </a:cxn>
                <a:cxn ang="T44">
                  <a:pos x="T5" y="0"/>
                </a:cxn>
                <a:cxn ang="T45">
                  <a:pos x="T6" y="0"/>
                </a:cxn>
                <a:cxn ang="T46">
                  <a:pos x="T7" y="0"/>
                </a:cxn>
                <a:cxn ang="T47">
                  <a:pos x="T8" y="0"/>
                </a:cxn>
                <a:cxn ang="T48">
                  <a:pos x="T9" y="0"/>
                </a:cxn>
                <a:cxn ang="T49">
                  <a:pos x="T10" y="0"/>
                </a:cxn>
                <a:cxn ang="T50">
                  <a:pos x="T11" y="0"/>
                </a:cxn>
                <a:cxn ang="T51">
                  <a:pos x="T12" y="0"/>
                </a:cxn>
                <a:cxn ang="T52">
                  <a:pos x="T13" y="0"/>
                </a:cxn>
                <a:cxn ang="T53">
                  <a:pos x="T14" y="0"/>
                </a:cxn>
                <a:cxn ang="T54">
                  <a:pos x="T15" y="0"/>
                </a:cxn>
                <a:cxn ang="T55">
                  <a:pos x="T16" y="0"/>
                </a:cxn>
                <a:cxn ang="T56">
                  <a:pos x="T17" y="0"/>
                </a:cxn>
                <a:cxn ang="T57">
                  <a:pos x="T18" y="0"/>
                </a:cxn>
                <a:cxn ang="T58">
                  <a:pos x="T19" y="0"/>
                </a:cxn>
                <a:cxn ang="T59">
                  <a:pos x="T20" y="0"/>
                </a:cxn>
                <a:cxn ang="T60">
                  <a:pos x="T21" y="0"/>
                </a:cxn>
                <a:cxn ang="T61">
                  <a:pos x="T22" y="0"/>
                </a:cxn>
                <a:cxn ang="T62">
                  <a:pos x="T23" y="0"/>
                </a:cxn>
                <a:cxn ang="T63">
                  <a:pos x="T24" y="0"/>
                </a:cxn>
                <a:cxn ang="T64">
                  <a:pos x="T25" y="0"/>
                </a:cxn>
                <a:cxn ang="T65">
                  <a:pos x="T26" y="0"/>
                </a:cxn>
                <a:cxn ang="T66">
                  <a:pos x="T27" y="0"/>
                </a:cxn>
                <a:cxn ang="T67">
                  <a:pos x="T28" y="0"/>
                </a:cxn>
                <a:cxn ang="T68">
                  <a:pos x="T29" y="0"/>
                </a:cxn>
                <a:cxn ang="T69">
                  <a:pos x="T30" y="0"/>
                </a:cxn>
                <a:cxn ang="T70">
                  <a:pos x="T31" y="0"/>
                </a:cxn>
                <a:cxn ang="T71">
                  <a:pos x="T32" y="0"/>
                </a:cxn>
                <a:cxn ang="T72">
                  <a:pos x="T33" y="0"/>
                </a:cxn>
                <a:cxn ang="T73">
                  <a:pos x="T34" y="0"/>
                </a:cxn>
                <a:cxn ang="T74">
                  <a:pos x="T35" y="0"/>
                </a:cxn>
                <a:cxn ang="T75">
                  <a:pos x="T36" y="0"/>
                </a:cxn>
                <a:cxn ang="T76">
                  <a:pos x="T37" y="0"/>
                </a:cxn>
                <a:cxn ang="T77">
                  <a:pos x="T38" y="0"/>
                </a:cxn>
              </a:cxnLst>
              <a:rect l="0" t="0" r="r" b="b"/>
              <a:pathLst>
                <a:path w="554">
                  <a:moveTo>
                    <a:pt x="554" y="0"/>
                  </a:moveTo>
                  <a:lnTo>
                    <a:pt x="535" y="0"/>
                  </a:lnTo>
                  <a:lnTo>
                    <a:pt x="523" y="0"/>
                  </a:lnTo>
                  <a:lnTo>
                    <a:pt x="504" y="0"/>
                  </a:lnTo>
                  <a:lnTo>
                    <a:pt x="492" y="0"/>
                  </a:lnTo>
                  <a:lnTo>
                    <a:pt x="480" y="0"/>
                  </a:lnTo>
                  <a:lnTo>
                    <a:pt x="461" y="0"/>
                  </a:lnTo>
                  <a:lnTo>
                    <a:pt x="449" y="0"/>
                  </a:lnTo>
                  <a:lnTo>
                    <a:pt x="431" y="0"/>
                  </a:lnTo>
                  <a:lnTo>
                    <a:pt x="418" y="0"/>
                  </a:lnTo>
                  <a:lnTo>
                    <a:pt x="406" y="0"/>
                  </a:lnTo>
                  <a:lnTo>
                    <a:pt x="388" y="0"/>
                  </a:lnTo>
                  <a:lnTo>
                    <a:pt x="375" y="0"/>
                  </a:lnTo>
                  <a:lnTo>
                    <a:pt x="357" y="0"/>
                  </a:lnTo>
                  <a:lnTo>
                    <a:pt x="345" y="0"/>
                  </a:lnTo>
                  <a:lnTo>
                    <a:pt x="326" y="0"/>
                  </a:lnTo>
                  <a:lnTo>
                    <a:pt x="314" y="0"/>
                  </a:lnTo>
                  <a:lnTo>
                    <a:pt x="302" y="0"/>
                  </a:lnTo>
                  <a:lnTo>
                    <a:pt x="283" y="0"/>
                  </a:lnTo>
                  <a:lnTo>
                    <a:pt x="271" y="0"/>
                  </a:lnTo>
                  <a:lnTo>
                    <a:pt x="252" y="0"/>
                  </a:lnTo>
                  <a:lnTo>
                    <a:pt x="240" y="0"/>
                  </a:lnTo>
                  <a:lnTo>
                    <a:pt x="222" y="0"/>
                  </a:lnTo>
                  <a:lnTo>
                    <a:pt x="209" y="0"/>
                  </a:lnTo>
                  <a:lnTo>
                    <a:pt x="197" y="0"/>
                  </a:lnTo>
                  <a:lnTo>
                    <a:pt x="179" y="0"/>
                  </a:lnTo>
                  <a:lnTo>
                    <a:pt x="166" y="0"/>
                  </a:lnTo>
                  <a:lnTo>
                    <a:pt x="148" y="0"/>
                  </a:lnTo>
                  <a:lnTo>
                    <a:pt x="136" y="0"/>
                  </a:lnTo>
                  <a:lnTo>
                    <a:pt x="123" y="0"/>
                  </a:lnTo>
                  <a:lnTo>
                    <a:pt x="105" y="0"/>
                  </a:lnTo>
                  <a:lnTo>
                    <a:pt x="93" y="0"/>
                  </a:lnTo>
                  <a:lnTo>
                    <a:pt x="74" y="0"/>
                  </a:lnTo>
                  <a:lnTo>
                    <a:pt x="62" y="0"/>
                  </a:lnTo>
                  <a:lnTo>
                    <a:pt x="43" y="0"/>
                  </a:lnTo>
                  <a:lnTo>
                    <a:pt x="31" y="0"/>
                  </a:lnTo>
                  <a:lnTo>
                    <a:pt x="19" y="0"/>
                  </a:lnTo>
                  <a:lnTo>
                    <a:pt x="0" y="0"/>
                  </a:lnTo>
                </a:path>
              </a:pathLst>
            </a:custGeom>
            <a:solidFill>
              <a:srgbClr val="0000FF"/>
            </a:solidFill>
            <a:ln w="9525">
              <a:solidFill>
                <a:srgbClr val="000000"/>
              </a:solidFill>
              <a:prstDash val="solid"/>
              <a:round/>
              <a:headEnd/>
              <a:tailEnd/>
            </a:ln>
          </p:spPr>
          <p:txBody>
            <a:bodyPr/>
            <a:lstStyle/>
            <a:p>
              <a:endParaRPr lang="en-US"/>
            </a:p>
          </p:txBody>
        </p:sp>
        <p:sp>
          <p:nvSpPr>
            <p:cNvPr id="426064" name="Freeform 74">
              <a:extLst>
                <a:ext uri="{FF2B5EF4-FFF2-40B4-BE49-F238E27FC236}">
                  <a16:creationId xmlns:a16="http://schemas.microsoft.com/office/drawing/2014/main" id="{BBFC182B-ECF8-2232-E7AE-5B48D58363CE}"/>
                </a:ext>
              </a:extLst>
            </p:cNvPr>
            <p:cNvSpPr>
              <a:spLocks/>
            </p:cNvSpPr>
            <p:nvPr/>
          </p:nvSpPr>
          <p:spPr bwMode="auto">
            <a:xfrm>
              <a:off x="1391" y="1321"/>
              <a:ext cx="518" cy="0"/>
            </a:xfrm>
            <a:custGeom>
              <a:avLst/>
              <a:gdLst>
                <a:gd name="T0" fmla="*/ 41 w 554"/>
                <a:gd name="T1" fmla="*/ 39 w 554"/>
                <a:gd name="T2" fmla="*/ 38 w 554"/>
                <a:gd name="T3" fmla="*/ 36 w 554"/>
                <a:gd name="T4" fmla="*/ 36 w 554"/>
                <a:gd name="T5" fmla="*/ 36 w 554"/>
                <a:gd name="T6" fmla="*/ 34 w 554"/>
                <a:gd name="T7" fmla="*/ 34 w 554"/>
                <a:gd name="T8" fmla="*/ 32 w 554"/>
                <a:gd name="T9" fmla="*/ 31 w 554"/>
                <a:gd name="T10" fmla="*/ 30 w 554"/>
                <a:gd name="T11" fmla="*/ 28 w 554"/>
                <a:gd name="T12" fmla="*/ 28 w 554"/>
                <a:gd name="T13" fmla="*/ 26 w 554"/>
                <a:gd name="T14" fmla="*/ 26 w 554"/>
                <a:gd name="T15" fmla="*/ 24 w 554"/>
                <a:gd name="T16" fmla="*/ 22 w 554"/>
                <a:gd name="T17" fmla="*/ 22 w 554"/>
                <a:gd name="T18" fmla="*/ 21 w 554"/>
                <a:gd name="T19" fmla="*/ 20 w 554"/>
                <a:gd name="T20" fmla="*/ 19 w 554"/>
                <a:gd name="T21" fmla="*/ 18 w 554"/>
                <a:gd name="T22" fmla="*/ 17 w 554"/>
                <a:gd name="T23" fmla="*/ 16 w 554"/>
                <a:gd name="T24" fmla="*/ 15 w 554"/>
                <a:gd name="T25" fmla="*/ 14 w 554"/>
                <a:gd name="T26" fmla="*/ 13 w 554"/>
                <a:gd name="T27" fmla="*/ 11 w 554"/>
                <a:gd name="T28" fmla="*/ 10 w 554"/>
                <a:gd name="T29" fmla="*/ 8 w 554"/>
                <a:gd name="T30" fmla="*/ 7 w 554"/>
                <a:gd name="T31" fmla="*/ 7 w 554"/>
                <a:gd name="T32" fmla="*/ 7 w 554"/>
                <a:gd name="T33" fmla="*/ 7 w 554"/>
                <a:gd name="T34" fmla="*/ 7 w 554"/>
                <a:gd name="T35" fmla="*/ 7 w 554"/>
                <a:gd name="T36" fmla="*/ 7 w 554"/>
                <a:gd name="T37" fmla="*/ 0 w 554"/>
                <a:gd name="T38" fmla="*/ 0 w 554"/>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39">
                  <a:pos x="T0" y="0"/>
                </a:cxn>
                <a:cxn ang="T40">
                  <a:pos x="T1" y="0"/>
                </a:cxn>
                <a:cxn ang="T41">
                  <a:pos x="T2" y="0"/>
                </a:cxn>
                <a:cxn ang="T42">
                  <a:pos x="T3" y="0"/>
                </a:cxn>
                <a:cxn ang="T43">
                  <a:pos x="T4" y="0"/>
                </a:cxn>
                <a:cxn ang="T44">
                  <a:pos x="T5" y="0"/>
                </a:cxn>
                <a:cxn ang="T45">
                  <a:pos x="T6" y="0"/>
                </a:cxn>
                <a:cxn ang="T46">
                  <a:pos x="T7" y="0"/>
                </a:cxn>
                <a:cxn ang="T47">
                  <a:pos x="T8" y="0"/>
                </a:cxn>
                <a:cxn ang="T48">
                  <a:pos x="T9" y="0"/>
                </a:cxn>
                <a:cxn ang="T49">
                  <a:pos x="T10" y="0"/>
                </a:cxn>
                <a:cxn ang="T50">
                  <a:pos x="T11" y="0"/>
                </a:cxn>
                <a:cxn ang="T51">
                  <a:pos x="T12" y="0"/>
                </a:cxn>
                <a:cxn ang="T52">
                  <a:pos x="T13" y="0"/>
                </a:cxn>
                <a:cxn ang="T53">
                  <a:pos x="T14" y="0"/>
                </a:cxn>
                <a:cxn ang="T54">
                  <a:pos x="T15" y="0"/>
                </a:cxn>
                <a:cxn ang="T55">
                  <a:pos x="T16" y="0"/>
                </a:cxn>
                <a:cxn ang="T56">
                  <a:pos x="T17" y="0"/>
                </a:cxn>
                <a:cxn ang="T57">
                  <a:pos x="T18" y="0"/>
                </a:cxn>
                <a:cxn ang="T58">
                  <a:pos x="T19" y="0"/>
                </a:cxn>
                <a:cxn ang="T59">
                  <a:pos x="T20" y="0"/>
                </a:cxn>
                <a:cxn ang="T60">
                  <a:pos x="T21" y="0"/>
                </a:cxn>
                <a:cxn ang="T61">
                  <a:pos x="T22" y="0"/>
                </a:cxn>
                <a:cxn ang="T62">
                  <a:pos x="T23" y="0"/>
                </a:cxn>
                <a:cxn ang="T63">
                  <a:pos x="T24" y="0"/>
                </a:cxn>
                <a:cxn ang="T64">
                  <a:pos x="T25" y="0"/>
                </a:cxn>
                <a:cxn ang="T65">
                  <a:pos x="T26" y="0"/>
                </a:cxn>
                <a:cxn ang="T66">
                  <a:pos x="T27" y="0"/>
                </a:cxn>
                <a:cxn ang="T67">
                  <a:pos x="T28" y="0"/>
                </a:cxn>
                <a:cxn ang="T68">
                  <a:pos x="T29" y="0"/>
                </a:cxn>
                <a:cxn ang="T69">
                  <a:pos x="T30" y="0"/>
                </a:cxn>
                <a:cxn ang="T70">
                  <a:pos x="T31" y="0"/>
                </a:cxn>
                <a:cxn ang="T71">
                  <a:pos x="T32" y="0"/>
                </a:cxn>
                <a:cxn ang="T72">
                  <a:pos x="T33" y="0"/>
                </a:cxn>
                <a:cxn ang="T73">
                  <a:pos x="T34" y="0"/>
                </a:cxn>
                <a:cxn ang="T74">
                  <a:pos x="T35" y="0"/>
                </a:cxn>
                <a:cxn ang="T75">
                  <a:pos x="T36" y="0"/>
                </a:cxn>
                <a:cxn ang="T76">
                  <a:pos x="T37" y="0"/>
                </a:cxn>
                <a:cxn ang="T77">
                  <a:pos x="T38" y="0"/>
                </a:cxn>
              </a:cxnLst>
              <a:rect l="0" t="0" r="r" b="b"/>
              <a:pathLst>
                <a:path w="554">
                  <a:moveTo>
                    <a:pt x="554" y="0"/>
                  </a:moveTo>
                  <a:lnTo>
                    <a:pt x="535" y="0"/>
                  </a:lnTo>
                  <a:lnTo>
                    <a:pt x="523" y="0"/>
                  </a:lnTo>
                  <a:lnTo>
                    <a:pt x="504" y="0"/>
                  </a:lnTo>
                  <a:lnTo>
                    <a:pt x="492" y="0"/>
                  </a:lnTo>
                  <a:lnTo>
                    <a:pt x="480" y="0"/>
                  </a:lnTo>
                  <a:lnTo>
                    <a:pt x="461" y="0"/>
                  </a:lnTo>
                  <a:lnTo>
                    <a:pt x="449" y="0"/>
                  </a:lnTo>
                  <a:lnTo>
                    <a:pt x="431" y="0"/>
                  </a:lnTo>
                  <a:lnTo>
                    <a:pt x="418" y="0"/>
                  </a:lnTo>
                  <a:lnTo>
                    <a:pt x="406" y="0"/>
                  </a:lnTo>
                  <a:lnTo>
                    <a:pt x="388" y="0"/>
                  </a:lnTo>
                  <a:lnTo>
                    <a:pt x="375" y="0"/>
                  </a:lnTo>
                  <a:lnTo>
                    <a:pt x="357" y="0"/>
                  </a:lnTo>
                  <a:lnTo>
                    <a:pt x="345" y="0"/>
                  </a:lnTo>
                  <a:lnTo>
                    <a:pt x="326" y="0"/>
                  </a:lnTo>
                  <a:lnTo>
                    <a:pt x="314" y="0"/>
                  </a:lnTo>
                  <a:lnTo>
                    <a:pt x="302" y="0"/>
                  </a:lnTo>
                  <a:lnTo>
                    <a:pt x="283" y="0"/>
                  </a:lnTo>
                  <a:lnTo>
                    <a:pt x="271" y="0"/>
                  </a:lnTo>
                  <a:lnTo>
                    <a:pt x="252" y="0"/>
                  </a:lnTo>
                  <a:lnTo>
                    <a:pt x="240" y="0"/>
                  </a:lnTo>
                  <a:lnTo>
                    <a:pt x="222" y="0"/>
                  </a:lnTo>
                  <a:lnTo>
                    <a:pt x="209" y="0"/>
                  </a:lnTo>
                  <a:lnTo>
                    <a:pt x="197" y="0"/>
                  </a:lnTo>
                  <a:lnTo>
                    <a:pt x="179" y="0"/>
                  </a:lnTo>
                  <a:lnTo>
                    <a:pt x="166" y="0"/>
                  </a:lnTo>
                  <a:lnTo>
                    <a:pt x="148" y="0"/>
                  </a:lnTo>
                  <a:lnTo>
                    <a:pt x="136" y="0"/>
                  </a:lnTo>
                  <a:lnTo>
                    <a:pt x="123" y="0"/>
                  </a:lnTo>
                  <a:lnTo>
                    <a:pt x="105" y="0"/>
                  </a:lnTo>
                  <a:lnTo>
                    <a:pt x="93" y="0"/>
                  </a:lnTo>
                  <a:lnTo>
                    <a:pt x="74" y="0"/>
                  </a:lnTo>
                  <a:lnTo>
                    <a:pt x="62" y="0"/>
                  </a:lnTo>
                  <a:lnTo>
                    <a:pt x="43" y="0"/>
                  </a:lnTo>
                  <a:lnTo>
                    <a:pt x="31" y="0"/>
                  </a:lnTo>
                  <a:lnTo>
                    <a:pt x="19" y="0"/>
                  </a:lnTo>
                  <a:lnTo>
                    <a:pt x="0" y="0"/>
                  </a:lnTo>
                </a:path>
              </a:pathLst>
            </a:custGeom>
            <a:solidFill>
              <a:srgbClr val="0000FF"/>
            </a:solidFill>
            <a:ln w="9525">
              <a:solidFill>
                <a:srgbClr val="000000"/>
              </a:solidFill>
              <a:prstDash val="solid"/>
              <a:round/>
              <a:headEnd/>
              <a:tailEnd/>
            </a:ln>
          </p:spPr>
          <p:txBody>
            <a:bodyPr/>
            <a:lstStyle/>
            <a:p>
              <a:endParaRPr lang="en-US"/>
            </a:p>
          </p:txBody>
        </p:sp>
        <p:sp>
          <p:nvSpPr>
            <p:cNvPr id="426065" name="Freeform 75">
              <a:extLst>
                <a:ext uri="{FF2B5EF4-FFF2-40B4-BE49-F238E27FC236}">
                  <a16:creationId xmlns:a16="http://schemas.microsoft.com/office/drawing/2014/main" id="{813091D9-011E-5062-5CFA-53EFE0AF1895}"/>
                </a:ext>
              </a:extLst>
            </p:cNvPr>
            <p:cNvSpPr>
              <a:spLocks/>
            </p:cNvSpPr>
            <p:nvPr/>
          </p:nvSpPr>
          <p:spPr bwMode="auto">
            <a:xfrm>
              <a:off x="1391" y="1321"/>
              <a:ext cx="518" cy="0"/>
            </a:xfrm>
            <a:custGeom>
              <a:avLst/>
              <a:gdLst>
                <a:gd name="T0" fmla="*/ 41 w 554"/>
                <a:gd name="T1" fmla="*/ 39 w 554"/>
                <a:gd name="T2" fmla="*/ 38 w 554"/>
                <a:gd name="T3" fmla="*/ 36 w 554"/>
                <a:gd name="T4" fmla="*/ 36 w 554"/>
                <a:gd name="T5" fmla="*/ 36 w 554"/>
                <a:gd name="T6" fmla="*/ 34 w 554"/>
                <a:gd name="T7" fmla="*/ 34 w 554"/>
                <a:gd name="T8" fmla="*/ 32 w 554"/>
                <a:gd name="T9" fmla="*/ 31 w 554"/>
                <a:gd name="T10" fmla="*/ 30 w 554"/>
                <a:gd name="T11" fmla="*/ 28 w 554"/>
                <a:gd name="T12" fmla="*/ 28 w 554"/>
                <a:gd name="T13" fmla="*/ 26 w 554"/>
                <a:gd name="T14" fmla="*/ 26 w 554"/>
                <a:gd name="T15" fmla="*/ 24 w 554"/>
                <a:gd name="T16" fmla="*/ 22 w 554"/>
                <a:gd name="T17" fmla="*/ 22 w 554"/>
                <a:gd name="T18" fmla="*/ 21 w 554"/>
                <a:gd name="T19" fmla="*/ 20 w 554"/>
                <a:gd name="T20" fmla="*/ 19 w 554"/>
                <a:gd name="T21" fmla="*/ 18 w 554"/>
                <a:gd name="T22" fmla="*/ 17 w 554"/>
                <a:gd name="T23" fmla="*/ 16 w 554"/>
                <a:gd name="T24" fmla="*/ 15 w 554"/>
                <a:gd name="T25" fmla="*/ 14 w 554"/>
                <a:gd name="T26" fmla="*/ 13 w 554"/>
                <a:gd name="T27" fmla="*/ 11 w 554"/>
                <a:gd name="T28" fmla="*/ 10 w 554"/>
                <a:gd name="T29" fmla="*/ 8 w 554"/>
                <a:gd name="T30" fmla="*/ 7 w 554"/>
                <a:gd name="T31" fmla="*/ 7 w 554"/>
                <a:gd name="T32" fmla="*/ 7 w 554"/>
                <a:gd name="T33" fmla="*/ 7 w 554"/>
                <a:gd name="T34" fmla="*/ 7 w 554"/>
                <a:gd name="T35" fmla="*/ 7 w 554"/>
                <a:gd name="T36" fmla="*/ 7 w 554"/>
                <a:gd name="T37" fmla="*/ 0 w 554"/>
                <a:gd name="T38" fmla="*/ 0 w 554"/>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39">
                  <a:pos x="T0" y="0"/>
                </a:cxn>
                <a:cxn ang="T40">
                  <a:pos x="T1" y="0"/>
                </a:cxn>
                <a:cxn ang="T41">
                  <a:pos x="T2" y="0"/>
                </a:cxn>
                <a:cxn ang="T42">
                  <a:pos x="T3" y="0"/>
                </a:cxn>
                <a:cxn ang="T43">
                  <a:pos x="T4" y="0"/>
                </a:cxn>
                <a:cxn ang="T44">
                  <a:pos x="T5" y="0"/>
                </a:cxn>
                <a:cxn ang="T45">
                  <a:pos x="T6" y="0"/>
                </a:cxn>
                <a:cxn ang="T46">
                  <a:pos x="T7" y="0"/>
                </a:cxn>
                <a:cxn ang="T47">
                  <a:pos x="T8" y="0"/>
                </a:cxn>
                <a:cxn ang="T48">
                  <a:pos x="T9" y="0"/>
                </a:cxn>
                <a:cxn ang="T49">
                  <a:pos x="T10" y="0"/>
                </a:cxn>
                <a:cxn ang="T50">
                  <a:pos x="T11" y="0"/>
                </a:cxn>
                <a:cxn ang="T51">
                  <a:pos x="T12" y="0"/>
                </a:cxn>
                <a:cxn ang="T52">
                  <a:pos x="T13" y="0"/>
                </a:cxn>
                <a:cxn ang="T53">
                  <a:pos x="T14" y="0"/>
                </a:cxn>
                <a:cxn ang="T54">
                  <a:pos x="T15" y="0"/>
                </a:cxn>
                <a:cxn ang="T55">
                  <a:pos x="T16" y="0"/>
                </a:cxn>
                <a:cxn ang="T56">
                  <a:pos x="T17" y="0"/>
                </a:cxn>
                <a:cxn ang="T57">
                  <a:pos x="T18" y="0"/>
                </a:cxn>
                <a:cxn ang="T58">
                  <a:pos x="T19" y="0"/>
                </a:cxn>
                <a:cxn ang="T59">
                  <a:pos x="T20" y="0"/>
                </a:cxn>
                <a:cxn ang="T60">
                  <a:pos x="T21" y="0"/>
                </a:cxn>
                <a:cxn ang="T61">
                  <a:pos x="T22" y="0"/>
                </a:cxn>
                <a:cxn ang="T62">
                  <a:pos x="T23" y="0"/>
                </a:cxn>
                <a:cxn ang="T63">
                  <a:pos x="T24" y="0"/>
                </a:cxn>
                <a:cxn ang="T64">
                  <a:pos x="T25" y="0"/>
                </a:cxn>
                <a:cxn ang="T65">
                  <a:pos x="T26" y="0"/>
                </a:cxn>
                <a:cxn ang="T66">
                  <a:pos x="T27" y="0"/>
                </a:cxn>
                <a:cxn ang="T67">
                  <a:pos x="T28" y="0"/>
                </a:cxn>
                <a:cxn ang="T68">
                  <a:pos x="T29" y="0"/>
                </a:cxn>
                <a:cxn ang="T69">
                  <a:pos x="T30" y="0"/>
                </a:cxn>
                <a:cxn ang="T70">
                  <a:pos x="T31" y="0"/>
                </a:cxn>
                <a:cxn ang="T71">
                  <a:pos x="T32" y="0"/>
                </a:cxn>
                <a:cxn ang="T72">
                  <a:pos x="T33" y="0"/>
                </a:cxn>
                <a:cxn ang="T73">
                  <a:pos x="T34" y="0"/>
                </a:cxn>
                <a:cxn ang="T74">
                  <a:pos x="T35" y="0"/>
                </a:cxn>
                <a:cxn ang="T75">
                  <a:pos x="T36" y="0"/>
                </a:cxn>
                <a:cxn ang="T76">
                  <a:pos x="T37" y="0"/>
                </a:cxn>
                <a:cxn ang="T77">
                  <a:pos x="T38" y="0"/>
                </a:cxn>
              </a:cxnLst>
              <a:rect l="0" t="0" r="r" b="b"/>
              <a:pathLst>
                <a:path w="554">
                  <a:moveTo>
                    <a:pt x="554" y="0"/>
                  </a:moveTo>
                  <a:lnTo>
                    <a:pt x="535" y="0"/>
                  </a:lnTo>
                  <a:lnTo>
                    <a:pt x="523" y="0"/>
                  </a:lnTo>
                  <a:lnTo>
                    <a:pt x="504" y="0"/>
                  </a:lnTo>
                  <a:lnTo>
                    <a:pt x="492" y="0"/>
                  </a:lnTo>
                  <a:lnTo>
                    <a:pt x="480" y="0"/>
                  </a:lnTo>
                  <a:lnTo>
                    <a:pt x="461" y="0"/>
                  </a:lnTo>
                  <a:lnTo>
                    <a:pt x="449" y="0"/>
                  </a:lnTo>
                  <a:lnTo>
                    <a:pt x="431" y="0"/>
                  </a:lnTo>
                  <a:lnTo>
                    <a:pt x="418" y="0"/>
                  </a:lnTo>
                  <a:lnTo>
                    <a:pt x="406" y="0"/>
                  </a:lnTo>
                  <a:lnTo>
                    <a:pt x="388" y="0"/>
                  </a:lnTo>
                  <a:lnTo>
                    <a:pt x="375" y="0"/>
                  </a:lnTo>
                  <a:lnTo>
                    <a:pt x="357" y="0"/>
                  </a:lnTo>
                  <a:lnTo>
                    <a:pt x="345" y="0"/>
                  </a:lnTo>
                  <a:lnTo>
                    <a:pt x="326" y="0"/>
                  </a:lnTo>
                  <a:lnTo>
                    <a:pt x="314" y="0"/>
                  </a:lnTo>
                  <a:lnTo>
                    <a:pt x="302" y="0"/>
                  </a:lnTo>
                  <a:lnTo>
                    <a:pt x="283" y="0"/>
                  </a:lnTo>
                  <a:lnTo>
                    <a:pt x="271" y="0"/>
                  </a:lnTo>
                  <a:lnTo>
                    <a:pt x="252" y="0"/>
                  </a:lnTo>
                  <a:lnTo>
                    <a:pt x="240" y="0"/>
                  </a:lnTo>
                  <a:lnTo>
                    <a:pt x="222" y="0"/>
                  </a:lnTo>
                  <a:lnTo>
                    <a:pt x="209" y="0"/>
                  </a:lnTo>
                  <a:lnTo>
                    <a:pt x="197" y="0"/>
                  </a:lnTo>
                  <a:lnTo>
                    <a:pt x="179" y="0"/>
                  </a:lnTo>
                  <a:lnTo>
                    <a:pt x="166" y="0"/>
                  </a:lnTo>
                  <a:lnTo>
                    <a:pt x="148" y="0"/>
                  </a:lnTo>
                  <a:lnTo>
                    <a:pt x="136" y="0"/>
                  </a:lnTo>
                  <a:lnTo>
                    <a:pt x="123" y="0"/>
                  </a:lnTo>
                  <a:lnTo>
                    <a:pt x="105" y="0"/>
                  </a:lnTo>
                  <a:lnTo>
                    <a:pt x="93" y="0"/>
                  </a:lnTo>
                  <a:lnTo>
                    <a:pt x="74" y="0"/>
                  </a:lnTo>
                  <a:lnTo>
                    <a:pt x="62" y="0"/>
                  </a:lnTo>
                  <a:lnTo>
                    <a:pt x="43" y="0"/>
                  </a:lnTo>
                  <a:lnTo>
                    <a:pt x="31" y="0"/>
                  </a:lnTo>
                  <a:lnTo>
                    <a:pt x="19" y="0"/>
                  </a:lnTo>
                  <a:lnTo>
                    <a:pt x="0" y="0"/>
                  </a:lnTo>
                </a:path>
              </a:pathLst>
            </a:custGeom>
            <a:solidFill>
              <a:srgbClr val="0000FF"/>
            </a:solidFill>
            <a:ln w="9525">
              <a:solidFill>
                <a:srgbClr val="000000"/>
              </a:solidFill>
              <a:prstDash val="solid"/>
              <a:round/>
              <a:headEnd/>
              <a:tailEnd/>
            </a:ln>
          </p:spPr>
          <p:txBody>
            <a:bodyPr/>
            <a:lstStyle/>
            <a:p>
              <a:endParaRPr lang="en-US"/>
            </a:p>
          </p:txBody>
        </p:sp>
        <p:sp>
          <p:nvSpPr>
            <p:cNvPr id="426066" name="Freeform 76">
              <a:extLst>
                <a:ext uri="{FF2B5EF4-FFF2-40B4-BE49-F238E27FC236}">
                  <a16:creationId xmlns:a16="http://schemas.microsoft.com/office/drawing/2014/main" id="{9E03BCF6-32B8-BB45-BA89-66F6BDC1CEF1}"/>
                </a:ext>
              </a:extLst>
            </p:cNvPr>
            <p:cNvSpPr>
              <a:spLocks/>
            </p:cNvSpPr>
            <p:nvPr/>
          </p:nvSpPr>
          <p:spPr bwMode="auto">
            <a:xfrm>
              <a:off x="1391" y="1321"/>
              <a:ext cx="518" cy="0"/>
            </a:xfrm>
            <a:custGeom>
              <a:avLst/>
              <a:gdLst>
                <a:gd name="T0" fmla="*/ 41 w 554"/>
                <a:gd name="T1" fmla="*/ 39 w 554"/>
                <a:gd name="T2" fmla="*/ 38 w 554"/>
                <a:gd name="T3" fmla="*/ 36 w 554"/>
                <a:gd name="T4" fmla="*/ 36 w 554"/>
                <a:gd name="T5" fmla="*/ 36 w 554"/>
                <a:gd name="T6" fmla="*/ 34 w 554"/>
                <a:gd name="T7" fmla="*/ 34 w 554"/>
                <a:gd name="T8" fmla="*/ 32 w 554"/>
                <a:gd name="T9" fmla="*/ 31 w 554"/>
                <a:gd name="T10" fmla="*/ 30 w 554"/>
                <a:gd name="T11" fmla="*/ 28 w 554"/>
                <a:gd name="T12" fmla="*/ 28 w 554"/>
                <a:gd name="T13" fmla="*/ 26 w 554"/>
                <a:gd name="T14" fmla="*/ 26 w 554"/>
                <a:gd name="T15" fmla="*/ 24 w 554"/>
                <a:gd name="T16" fmla="*/ 22 w 554"/>
                <a:gd name="T17" fmla="*/ 22 w 554"/>
                <a:gd name="T18" fmla="*/ 21 w 554"/>
                <a:gd name="T19" fmla="*/ 20 w 554"/>
                <a:gd name="T20" fmla="*/ 19 w 554"/>
                <a:gd name="T21" fmla="*/ 18 w 554"/>
                <a:gd name="T22" fmla="*/ 17 w 554"/>
                <a:gd name="T23" fmla="*/ 16 w 554"/>
                <a:gd name="T24" fmla="*/ 15 w 554"/>
                <a:gd name="T25" fmla="*/ 14 w 554"/>
                <a:gd name="T26" fmla="*/ 13 w 554"/>
                <a:gd name="T27" fmla="*/ 11 w 554"/>
                <a:gd name="T28" fmla="*/ 10 w 554"/>
                <a:gd name="T29" fmla="*/ 8 w 554"/>
                <a:gd name="T30" fmla="*/ 7 w 554"/>
                <a:gd name="T31" fmla="*/ 7 w 554"/>
                <a:gd name="T32" fmla="*/ 7 w 554"/>
                <a:gd name="T33" fmla="*/ 7 w 554"/>
                <a:gd name="T34" fmla="*/ 7 w 554"/>
                <a:gd name="T35" fmla="*/ 7 w 554"/>
                <a:gd name="T36" fmla="*/ 7 w 554"/>
                <a:gd name="T37" fmla="*/ 0 w 554"/>
                <a:gd name="T38" fmla="*/ 0 w 554"/>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39">
                  <a:pos x="T0" y="0"/>
                </a:cxn>
                <a:cxn ang="T40">
                  <a:pos x="T1" y="0"/>
                </a:cxn>
                <a:cxn ang="T41">
                  <a:pos x="T2" y="0"/>
                </a:cxn>
                <a:cxn ang="T42">
                  <a:pos x="T3" y="0"/>
                </a:cxn>
                <a:cxn ang="T43">
                  <a:pos x="T4" y="0"/>
                </a:cxn>
                <a:cxn ang="T44">
                  <a:pos x="T5" y="0"/>
                </a:cxn>
                <a:cxn ang="T45">
                  <a:pos x="T6" y="0"/>
                </a:cxn>
                <a:cxn ang="T46">
                  <a:pos x="T7" y="0"/>
                </a:cxn>
                <a:cxn ang="T47">
                  <a:pos x="T8" y="0"/>
                </a:cxn>
                <a:cxn ang="T48">
                  <a:pos x="T9" y="0"/>
                </a:cxn>
                <a:cxn ang="T49">
                  <a:pos x="T10" y="0"/>
                </a:cxn>
                <a:cxn ang="T50">
                  <a:pos x="T11" y="0"/>
                </a:cxn>
                <a:cxn ang="T51">
                  <a:pos x="T12" y="0"/>
                </a:cxn>
                <a:cxn ang="T52">
                  <a:pos x="T13" y="0"/>
                </a:cxn>
                <a:cxn ang="T53">
                  <a:pos x="T14" y="0"/>
                </a:cxn>
                <a:cxn ang="T54">
                  <a:pos x="T15" y="0"/>
                </a:cxn>
                <a:cxn ang="T55">
                  <a:pos x="T16" y="0"/>
                </a:cxn>
                <a:cxn ang="T56">
                  <a:pos x="T17" y="0"/>
                </a:cxn>
                <a:cxn ang="T57">
                  <a:pos x="T18" y="0"/>
                </a:cxn>
                <a:cxn ang="T58">
                  <a:pos x="T19" y="0"/>
                </a:cxn>
                <a:cxn ang="T59">
                  <a:pos x="T20" y="0"/>
                </a:cxn>
                <a:cxn ang="T60">
                  <a:pos x="T21" y="0"/>
                </a:cxn>
                <a:cxn ang="T61">
                  <a:pos x="T22" y="0"/>
                </a:cxn>
                <a:cxn ang="T62">
                  <a:pos x="T23" y="0"/>
                </a:cxn>
                <a:cxn ang="T63">
                  <a:pos x="T24" y="0"/>
                </a:cxn>
                <a:cxn ang="T64">
                  <a:pos x="T25" y="0"/>
                </a:cxn>
                <a:cxn ang="T65">
                  <a:pos x="T26" y="0"/>
                </a:cxn>
                <a:cxn ang="T66">
                  <a:pos x="T27" y="0"/>
                </a:cxn>
                <a:cxn ang="T67">
                  <a:pos x="T28" y="0"/>
                </a:cxn>
                <a:cxn ang="T68">
                  <a:pos x="T29" y="0"/>
                </a:cxn>
                <a:cxn ang="T69">
                  <a:pos x="T30" y="0"/>
                </a:cxn>
                <a:cxn ang="T70">
                  <a:pos x="T31" y="0"/>
                </a:cxn>
                <a:cxn ang="T71">
                  <a:pos x="T32" y="0"/>
                </a:cxn>
                <a:cxn ang="T72">
                  <a:pos x="T33" y="0"/>
                </a:cxn>
                <a:cxn ang="T73">
                  <a:pos x="T34" y="0"/>
                </a:cxn>
                <a:cxn ang="T74">
                  <a:pos x="T35" y="0"/>
                </a:cxn>
                <a:cxn ang="T75">
                  <a:pos x="T36" y="0"/>
                </a:cxn>
                <a:cxn ang="T76">
                  <a:pos x="T37" y="0"/>
                </a:cxn>
                <a:cxn ang="T77">
                  <a:pos x="T38" y="0"/>
                </a:cxn>
              </a:cxnLst>
              <a:rect l="0" t="0" r="r" b="b"/>
              <a:pathLst>
                <a:path w="554">
                  <a:moveTo>
                    <a:pt x="554" y="0"/>
                  </a:moveTo>
                  <a:lnTo>
                    <a:pt x="535" y="0"/>
                  </a:lnTo>
                  <a:lnTo>
                    <a:pt x="523" y="0"/>
                  </a:lnTo>
                  <a:lnTo>
                    <a:pt x="504" y="0"/>
                  </a:lnTo>
                  <a:lnTo>
                    <a:pt x="492" y="0"/>
                  </a:lnTo>
                  <a:lnTo>
                    <a:pt x="480" y="0"/>
                  </a:lnTo>
                  <a:lnTo>
                    <a:pt x="461" y="0"/>
                  </a:lnTo>
                  <a:lnTo>
                    <a:pt x="449" y="0"/>
                  </a:lnTo>
                  <a:lnTo>
                    <a:pt x="431" y="0"/>
                  </a:lnTo>
                  <a:lnTo>
                    <a:pt x="418" y="0"/>
                  </a:lnTo>
                  <a:lnTo>
                    <a:pt x="406" y="0"/>
                  </a:lnTo>
                  <a:lnTo>
                    <a:pt x="388" y="0"/>
                  </a:lnTo>
                  <a:lnTo>
                    <a:pt x="375" y="0"/>
                  </a:lnTo>
                  <a:lnTo>
                    <a:pt x="357" y="0"/>
                  </a:lnTo>
                  <a:lnTo>
                    <a:pt x="345" y="0"/>
                  </a:lnTo>
                  <a:lnTo>
                    <a:pt x="326" y="0"/>
                  </a:lnTo>
                  <a:lnTo>
                    <a:pt x="314" y="0"/>
                  </a:lnTo>
                  <a:lnTo>
                    <a:pt x="302" y="0"/>
                  </a:lnTo>
                  <a:lnTo>
                    <a:pt x="283" y="0"/>
                  </a:lnTo>
                  <a:lnTo>
                    <a:pt x="271" y="0"/>
                  </a:lnTo>
                  <a:lnTo>
                    <a:pt x="252" y="0"/>
                  </a:lnTo>
                  <a:lnTo>
                    <a:pt x="240" y="0"/>
                  </a:lnTo>
                  <a:lnTo>
                    <a:pt x="222" y="0"/>
                  </a:lnTo>
                  <a:lnTo>
                    <a:pt x="209" y="0"/>
                  </a:lnTo>
                  <a:lnTo>
                    <a:pt x="197" y="0"/>
                  </a:lnTo>
                  <a:lnTo>
                    <a:pt x="179" y="0"/>
                  </a:lnTo>
                  <a:lnTo>
                    <a:pt x="166" y="0"/>
                  </a:lnTo>
                  <a:lnTo>
                    <a:pt x="148" y="0"/>
                  </a:lnTo>
                  <a:lnTo>
                    <a:pt x="136" y="0"/>
                  </a:lnTo>
                  <a:lnTo>
                    <a:pt x="123" y="0"/>
                  </a:lnTo>
                  <a:lnTo>
                    <a:pt x="105" y="0"/>
                  </a:lnTo>
                  <a:lnTo>
                    <a:pt x="93" y="0"/>
                  </a:lnTo>
                  <a:lnTo>
                    <a:pt x="74" y="0"/>
                  </a:lnTo>
                  <a:lnTo>
                    <a:pt x="62" y="0"/>
                  </a:lnTo>
                  <a:lnTo>
                    <a:pt x="43" y="0"/>
                  </a:lnTo>
                  <a:lnTo>
                    <a:pt x="31" y="0"/>
                  </a:lnTo>
                  <a:lnTo>
                    <a:pt x="19" y="0"/>
                  </a:lnTo>
                  <a:lnTo>
                    <a:pt x="0" y="0"/>
                  </a:lnTo>
                </a:path>
              </a:pathLst>
            </a:custGeom>
            <a:solidFill>
              <a:srgbClr val="0000FF"/>
            </a:solidFill>
            <a:ln w="9525">
              <a:solidFill>
                <a:srgbClr val="000000"/>
              </a:solidFill>
              <a:prstDash val="solid"/>
              <a:round/>
              <a:headEnd/>
              <a:tailEnd/>
            </a:ln>
          </p:spPr>
          <p:txBody>
            <a:bodyPr/>
            <a:lstStyle/>
            <a:p>
              <a:endParaRPr lang="en-US"/>
            </a:p>
          </p:txBody>
        </p:sp>
        <p:sp>
          <p:nvSpPr>
            <p:cNvPr id="426067" name="Freeform 77">
              <a:extLst>
                <a:ext uri="{FF2B5EF4-FFF2-40B4-BE49-F238E27FC236}">
                  <a16:creationId xmlns:a16="http://schemas.microsoft.com/office/drawing/2014/main" id="{B32FA218-441D-5947-5DEE-43EB5A8A85C5}"/>
                </a:ext>
              </a:extLst>
            </p:cNvPr>
            <p:cNvSpPr>
              <a:spLocks/>
            </p:cNvSpPr>
            <p:nvPr/>
          </p:nvSpPr>
          <p:spPr bwMode="auto">
            <a:xfrm>
              <a:off x="1391" y="1321"/>
              <a:ext cx="518" cy="0"/>
            </a:xfrm>
            <a:custGeom>
              <a:avLst/>
              <a:gdLst>
                <a:gd name="T0" fmla="*/ 41 w 554"/>
                <a:gd name="T1" fmla="*/ 39 w 554"/>
                <a:gd name="T2" fmla="*/ 38 w 554"/>
                <a:gd name="T3" fmla="*/ 36 w 554"/>
                <a:gd name="T4" fmla="*/ 36 w 554"/>
                <a:gd name="T5" fmla="*/ 36 w 554"/>
                <a:gd name="T6" fmla="*/ 34 w 554"/>
                <a:gd name="T7" fmla="*/ 34 w 554"/>
                <a:gd name="T8" fmla="*/ 32 w 554"/>
                <a:gd name="T9" fmla="*/ 31 w 554"/>
                <a:gd name="T10" fmla="*/ 30 w 554"/>
                <a:gd name="T11" fmla="*/ 28 w 554"/>
                <a:gd name="T12" fmla="*/ 28 w 554"/>
                <a:gd name="T13" fmla="*/ 26 w 554"/>
                <a:gd name="T14" fmla="*/ 26 w 554"/>
                <a:gd name="T15" fmla="*/ 24 w 554"/>
                <a:gd name="T16" fmla="*/ 22 w 554"/>
                <a:gd name="T17" fmla="*/ 22 w 554"/>
                <a:gd name="T18" fmla="*/ 21 w 554"/>
                <a:gd name="T19" fmla="*/ 20 w 554"/>
                <a:gd name="T20" fmla="*/ 19 w 554"/>
                <a:gd name="T21" fmla="*/ 18 w 554"/>
                <a:gd name="T22" fmla="*/ 17 w 554"/>
                <a:gd name="T23" fmla="*/ 16 w 554"/>
                <a:gd name="T24" fmla="*/ 15 w 554"/>
                <a:gd name="T25" fmla="*/ 14 w 554"/>
                <a:gd name="T26" fmla="*/ 13 w 554"/>
                <a:gd name="T27" fmla="*/ 11 w 554"/>
                <a:gd name="T28" fmla="*/ 10 w 554"/>
                <a:gd name="T29" fmla="*/ 8 w 554"/>
                <a:gd name="T30" fmla="*/ 7 w 554"/>
                <a:gd name="T31" fmla="*/ 7 w 554"/>
                <a:gd name="T32" fmla="*/ 7 w 554"/>
                <a:gd name="T33" fmla="*/ 7 w 554"/>
                <a:gd name="T34" fmla="*/ 7 w 554"/>
                <a:gd name="T35" fmla="*/ 7 w 554"/>
                <a:gd name="T36" fmla="*/ 7 w 554"/>
                <a:gd name="T37" fmla="*/ 0 w 554"/>
                <a:gd name="T38" fmla="*/ 0 w 554"/>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39">
                  <a:pos x="T0" y="0"/>
                </a:cxn>
                <a:cxn ang="T40">
                  <a:pos x="T1" y="0"/>
                </a:cxn>
                <a:cxn ang="T41">
                  <a:pos x="T2" y="0"/>
                </a:cxn>
                <a:cxn ang="T42">
                  <a:pos x="T3" y="0"/>
                </a:cxn>
                <a:cxn ang="T43">
                  <a:pos x="T4" y="0"/>
                </a:cxn>
                <a:cxn ang="T44">
                  <a:pos x="T5" y="0"/>
                </a:cxn>
                <a:cxn ang="T45">
                  <a:pos x="T6" y="0"/>
                </a:cxn>
                <a:cxn ang="T46">
                  <a:pos x="T7" y="0"/>
                </a:cxn>
                <a:cxn ang="T47">
                  <a:pos x="T8" y="0"/>
                </a:cxn>
                <a:cxn ang="T48">
                  <a:pos x="T9" y="0"/>
                </a:cxn>
                <a:cxn ang="T49">
                  <a:pos x="T10" y="0"/>
                </a:cxn>
                <a:cxn ang="T50">
                  <a:pos x="T11" y="0"/>
                </a:cxn>
                <a:cxn ang="T51">
                  <a:pos x="T12" y="0"/>
                </a:cxn>
                <a:cxn ang="T52">
                  <a:pos x="T13" y="0"/>
                </a:cxn>
                <a:cxn ang="T53">
                  <a:pos x="T14" y="0"/>
                </a:cxn>
                <a:cxn ang="T54">
                  <a:pos x="T15" y="0"/>
                </a:cxn>
                <a:cxn ang="T55">
                  <a:pos x="T16" y="0"/>
                </a:cxn>
                <a:cxn ang="T56">
                  <a:pos x="T17" y="0"/>
                </a:cxn>
                <a:cxn ang="T57">
                  <a:pos x="T18" y="0"/>
                </a:cxn>
                <a:cxn ang="T58">
                  <a:pos x="T19" y="0"/>
                </a:cxn>
                <a:cxn ang="T59">
                  <a:pos x="T20" y="0"/>
                </a:cxn>
                <a:cxn ang="T60">
                  <a:pos x="T21" y="0"/>
                </a:cxn>
                <a:cxn ang="T61">
                  <a:pos x="T22" y="0"/>
                </a:cxn>
                <a:cxn ang="T62">
                  <a:pos x="T23" y="0"/>
                </a:cxn>
                <a:cxn ang="T63">
                  <a:pos x="T24" y="0"/>
                </a:cxn>
                <a:cxn ang="T64">
                  <a:pos x="T25" y="0"/>
                </a:cxn>
                <a:cxn ang="T65">
                  <a:pos x="T26" y="0"/>
                </a:cxn>
                <a:cxn ang="T66">
                  <a:pos x="T27" y="0"/>
                </a:cxn>
                <a:cxn ang="T67">
                  <a:pos x="T28" y="0"/>
                </a:cxn>
                <a:cxn ang="T68">
                  <a:pos x="T29" y="0"/>
                </a:cxn>
                <a:cxn ang="T69">
                  <a:pos x="T30" y="0"/>
                </a:cxn>
                <a:cxn ang="T70">
                  <a:pos x="T31" y="0"/>
                </a:cxn>
                <a:cxn ang="T71">
                  <a:pos x="T32" y="0"/>
                </a:cxn>
                <a:cxn ang="T72">
                  <a:pos x="T33" y="0"/>
                </a:cxn>
                <a:cxn ang="T73">
                  <a:pos x="T34" y="0"/>
                </a:cxn>
                <a:cxn ang="T74">
                  <a:pos x="T35" y="0"/>
                </a:cxn>
                <a:cxn ang="T75">
                  <a:pos x="T36" y="0"/>
                </a:cxn>
                <a:cxn ang="T76">
                  <a:pos x="T37" y="0"/>
                </a:cxn>
                <a:cxn ang="T77">
                  <a:pos x="T38" y="0"/>
                </a:cxn>
              </a:cxnLst>
              <a:rect l="0" t="0" r="r" b="b"/>
              <a:pathLst>
                <a:path w="554">
                  <a:moveTo>
                    <a:pt x="554" y="0"/>
                  </a:moveTo>
                  <a:lnTo>
                    <a:pt x="535" y="0"/>
                  </a:lnTo>
                  <a:lnTo>
                    <a:pt x="523" y="0"/>
                  </a:lnTo>
                  <a:lnTo>
                    <a:pt x="504" y="0"/>
                  </a:lnTo>
                  <a:lnTo>
                    <a:pt x="492" y="0"/>
                  </a:lnTo>
                  <a:lnTo>
                    <a:pt x="480" y="0"/>
                  </a:lnTo>
                  <a:lnTo>
                    <a:pt x="461" y="0"/>
                  </a:lnTo>
                  <a:lnTo>
                    <a:pt x="449" y="0"/>
                  </a:lnTo>
                  <a:lnTo>
                    <a:pt x="431" y="0"/>
                  </a:lnTo>
                  <a:lnTo>
                    <a:pt x="418" y="0"/>
                  </a:lnTo>
                  <a:lnTo>
                    <a:pt x="406" y="0"/>
                  </a:lnTo>
                  <a:lnTo>
                    <a:pt x="388" y="0"/>
                  </a:lnTo>
                  <a:lnTo>
                    <a:pt x="375" y="0"/>
                  </a:lnTo>
                  <a:lnTo>
                    <a:pt x="357" y="0"/>
                  </a:lnTo>
                  <a:lnTo>
                    <a:pt x="345" y="0"/>
                  </a:lnTo>
                  <a:lnTo>
                    <a:pt x="326" y="0"/>
                  </a:lnTo>
                  <a:lnTo>
                    <a:pt x="314" y="0"/>
                  </a:lnTo>
                  <a:lnTo>
                    <a:pt x="302" y="0"/>
                  </a:lnTo>
                  <a:lnTo>
                    <a:pt x="283" y="0"/>
                  </a:lnTo>
                  <a:lnTo>
                    <a:pt x="271" y="0"/>
                  </a:lnTo>
                  <a:lnTo>
                    <a:pt x="252" y="0"/>
                  </a:lnTo>
                  <a:lnTo>
                    <a:pt x="240" y="0"/>
                  </a:lnTo>
                  <a:lnTo>
                    <a:pt x="222" y="0"/>
                  </a:lnTo>
                  <a:lnTo>
                    <a:pt x="209" y="0"/>
                  </a:lnTo>
                  <a:lnTo>
                    <a:pt x="197" y="0"/>
                  </a:lnTo>
                  <a:lnTo>
                    <a:pt x="179" y="0"/>
                  </a:lnTo>
                  <a:lnTo>
                    <a:pt x="166" y="0"/>
                  </a:lnTo>
                  <a:lnTo>
                    <a:pt x="148" y="0"/>
                  </a:lnTo>
                  <a:lnTo>
                    <a:pt x="136" y="0"/>
                  </a:lnTo>
                  <a:lnTo>
                    <a:pt x="123" y="0"/>
                  </a:lnTo>
                  <a:lnTo>
                    <a:pt x="105" y="0"/>
                  </a:lnTo>
                  <a:lnTo>
                    <a:pt x="93" y="0"/>
                  </a:lnTo>
                  <a:lnTo>
                    <a:pt x="74" y="0"/>
                  </a:lnTo>
                  <a:lnTo>
                    <a:pt x="62" y="0"/>
                  </a:lnTo>
                  <a:lnTo>
                    <a:pt x="43" y="0"/>
                  </a:lnTo>
                  <a:lnTo>
                    <a:pt x="31" y="0"/>
                  </a:lnTo>
                  <a:lnTo>
                    <a:pt x="19" y="0"/>
                  </a:lnTo>
                  <a:lnTo>
                    <a:pt x="0" y="0"/>
                  </a:lnTo>
                </a:path>
              </a:pathLst>
            </a:custGeom>
            <a:solidFill>
              <a:srgbClr val="0000FF"/>
            </a:solidFill>
            <a:ln w="9525">
              <a:solidFill>
                <a:srgbClr val="000000"/>
              </a:solidFill>
              <a:prstDash val="solid"/>
              <a:round/>
              <a:headEnd/>
              <a:tailEnd/>
            </a:ln>
          </p:spPr>
          <p:txBody>
            <a:bodyPr/>
            <a:lstStyle/>
            <a:p>
              <a:endParaRPr lang="en-US"/>
            </a:p>
          </p:txBody>
        </p:sp>
        <p:sp>
          <p:nvSpPr>
            <p:cNvPr id="426068" name="Freeform 78">
              <a:extLst>
                <a:ext uri="{FF2B5EF4-FFF2-40B4-BE49-F238E27FC236}">
                  <a16:creationId xmlns:a16="http://schemas.microsoft.com/office/drawing/2014/main" id="{01795CE5-E7E5-405C-D8AE-2C4F9C77D143}"/>
                </a:ext>
              </a:extLst>
            </p:cNvPr>
            <p:cNvSpPr>
              <a:spLocks/>
            </p:cNvSpPr>
            <p:nvPr/>
          </p:nvSpPr>
          <p:spPr bwMode="auto">
            <a:xfrm>
              <a:off x="1391" y="1321"/>
              <a:ext cx="518" cy="0"/>
            </a:xfrm>
            <a:custGeom>
              <a:avLst/>
              <a:gdLst>
                <a:gd name="T0" fmla="*/ 41 w 554"/>
                <a:gd name="T1" fmla="*/ 39 w 554"/>
                <a:gd name="T2" fmla="*/ 38 w 554"/>
                <a:gd name="T3" fmla="*/ 36 w 554"/>
                <a:gd name="T4" fmla="*/ 36 w 554"/>
                <a:gd name="T5" fmla="*/ 36 w 554"/>
                <a:gd name="T6" fmla="*/ 34 w 554"/>
                <a:gd name="T7" fmla="*/ 34 w 554"/>
                <a:gd name="T8" fmla="*/ 32 w 554"/>
                <a:gd name="T9" fmla="*/ 31 w 554"/>
                <a:gd name="T10" fmla="*/ 30 w 554"/>
                <a:gd name="T11" fmla="*/ 28 w 554"/>
                <a:gd name="T12" fmla="*/ 28 w 554"/>
                <a:gd name="T13" fmla="*/ 26 w 554"/>
                <a:gd name="T14" fmla="*/ 26 w 554"/>
                <a:gd name="T15" fmla="*/ 24 w 554"/>
                <a:gd name="T16" fmla="*/ 22 w 554"/>
                <a:gd name="T17" fmla="*/ 22 w 554"/>
                <a:gd name="T18" fmla="*/ 21 w 554"/>
                <a:gd name="T19" fmla="*/ 20 w 554"/>
                <a:gd name="T20" fmla="*/ 19 w 554"/>
                <a:gd name="T21" fmla="*/ 18 w 554"/>
                <a:gd name="T22" fmla="*/ 17 w 554"/>
                <a:gd name="T23" fmla="*/ 16 w 554"/>
                <a:gd name="T24" fmla="*/ 15 w 554"/>
                <a:gd name="T25" fmla="*/ 14 w 554"/>
                <a:gd name="T26" fmla="*/ 13 w 554"/>
                <a:gd name="T27" fmla="*/ 11 w 554"/>
                <a:gd name="T28" fmla="*/ 10 w 554"/>
                <a:gd name="T29" fmla="*/ 8 w 554"/>
                <a:gd name="T30" fmla="*/ 7 w 554"/>
                <a:gd name="T31" fmla="*/ 7 w 554"/>
                <a:gd name="T32" fmla="*/ 7 w 554"/>
                <a:gd name="T33" fmla="*/ 7 w 554"/>
                <a:gd name="T34" fmla="*/ 7 w 554"/>
                <a:gd name="T35" fmla="*/ 7 w 554"/>
                <a:gd name="T36" fmla="*/ 7 w 554"/>
                <a:gd name="T37" fmla="*/ 0 w 554"/>
                <a:gd name="T38" fmla="*/ 0 w 554"/>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39">
                  <a:pos x="T0" y="0"/>
                </a:cxn>
                <a:cxn ang="T40">
                  <a:pos x="T1" y="0"/>
                </a:cxn>
                <a:cxn ang="T41">
                  <a:pos x="T2" y="0"/>
                </a:cxn>
                <a:cxn ang="T42">
                  <a:pos x="T3" y="0"/>
                </a:cxn>
                <a:cxn ang="T43">
                  <a:pos x="T4" y="0"/>
                </a:cxn>
                <a:cxn ang="T44">
                  <a:pos x="T5" y="0"/>
                </a:cxn>
                <a:cxn ang="T45">
                  <a:pos x="T6" y="0"/>
                </a:cxn>
                <a:cxn ang="T46">
                  <a:pos x="T7" y="0"/>
                </a:cxn>
                <a:cxn ang="T47">
                  <a:pos x="T8" y="0"/>
                </a:cxn>
                <a:cxn ang="T48">
                  <a:pos x="T9" y="0"/>
                </a:cxn>
                <a:cxn ang="T49">
                  <a:pos x="T10" y="0"/>
                </a:cxn>
                <a:cxn ang="T50">
                  <a:pos x="T11" y="0"/>
                </a:cxn>
                <a:cxn ang="T51">
                  <a:pos x="T12" y="0"/>
                </a:cxn>
                <a:cxn ang="T52">
                  <a:pos x="T13" y="0"/>
                </a:cxn>
                <a:cxn ang="T53">
                  <a:pos x="T14" y="0"/>
                </a:cxn>
                <a:cxn ang="T54">
                  <a:pos x="T15" y="0"/>
                </a:cxn>
                <a:cxn ang="T55">
                  <a:pos x="T16" y="0"/>
                </a:cxn>
                <a:cxn ang="T56">
                  <a:pos x="T17" y="0"/>
                </a:cxn>
                <a:cxn ang="T57">
                  <a:pos x="T18" y="0"/>
                </a:cxn>
                <a:cxn ang="T58">
                  <a:pos x="T19" y="0"/>
                </a:cxn>
                <a:cxn ang="T59">
                  <a:pos x="T20" y="0"/>
                </a:cxn>
                <a:cxn ang="T60">
                  <a:pos x="T21" y="0"/>
                </a:cxn>
                <a:cxn ang="T61">
                  <a:pos x="T22" y="0"/>
                </a:cxn>
                <a:cxn ang="T62">
                  <a:pos x="T23" y="0"/>
                </a:cxn>
                <a:cxn ang="T63">
                  <a:pos x="T24" y="0"/>
                </a:cxn>
                <a:cxn ang="T64">
                  <a:pos x="T25" y="0"/>
                </a:cxn>
                <a:cxn ang="T65">
                  <a:pos x="T26" y="0"/>
                </a:cxn>
                <a:cxn ang="T66">
                  <a:pos x="T27" y="0"/>
                </a:cxn>
                <a:cxn ang="T67">
                  <a:pos x="T28" y="0"/>
                </a:cxn>
                <a:cxn ang="T68">
                  <a:pos x="T29" y="0"/>
                </a:cxn>
                <a:cxn ang="T69">
                  <a:pos x="T30" y="0"/>
                </a:cxn>
                <a:cxn ang="T70">
                  <a:pos x="T31" y="0"/>
                </a:cxn>
                <a:cxn ang="T71">
                  <a:pos x="T32" y="0"/>
                </a:cxn>
                <a:cxn ang="T72">
                  <a:pos x="T33" y="0"/>
                </a:cxn>
                <a:cxn ang="T73">
                  <a:pos x="T34" y="0"/>
                </a:cxn>
                <a:cxn ang="T74">
                  <a:pos x="T35" y="0"/>
                </a:cxn>
                <a:cxn ang="T75">
                  <a:pos x="T36" y="0"/>
                </a:cxn>
                <a:cxn ang="T76">
                  <a:pos x="T37" y="0"/>
                </a:cxn>
                <a:cxn ang="T77">
                  <a:pos x="T38" y="0"/>
                </a:cxn>
              </a:cxnLst>
              <a:rect l="0" t="0" r="r" b="b"/>
              <a:pathLst>
                <a:path w="554">
                  <a:moveTo>
                    <a:pt x="554" y="0"/>
                  </a:moveTo>
                  <a:lnTo>
                    <a:pt x="535" y="0"/>
                  </a:lnTo>
                  <a:lnTo>
                    <a:pt x="523" y="0"/>
                  </a:lnTo>
                  <a:lnTo>
                    <a:pt x="504" y="0"/>
                  </a:lnTo>
                  <a:lnTo>
                    <a:pt x="492" y="0"/>
                  </a:lnTo>
                  <a:lnTo>
                    <a:pt x="480" y="0"/>
                  </a:lnTo>
                  <a:lnTo>
                    <a:pt x="461" y="0"/>
                  </a:lnTo>
                  <a:lnTo>
                    <a:pt x="449" y="0"/>
                  </a:lnTo>
                  <a:lnTo>
                    <a:pt x="431" y="0"/>
                  </a:lnTo>
                  <a:lnTo>
                    <a:pt x="418" y="0"/>
                  </a:lnTo>
                  <a:lnTo>
                    <a:pt x="406" y="0"/>
                  </a:lnTo>
                  <a:lnTo>
                    <a:pt x="388" y="0"/>
                  </a:lnTo>
                  <a:lnTo>
                    <a:pt x="375" y="0"/>
                  </a:lnTo>
                  <a:lnTo>
                    <a:pt x="357" y="0"/>
                  </a:lnTo>
                  <a:lnTo>
                    <a:pt x="345" y="0"/>
                  </a:lnTo>
                  <a:lnTo>
                    <a:pt x="326" y="0"/>
                  </a:lnTo>
                  <a:lnTo>
                    <a:pt x="314" y="0"/>
                  </a:lnTo>
                  <a:lnTo>
                    <a:pt x="302" y="0"/>
                  </a:lnTo>
                  <a:lnTo>
                    <a:pt x="283" y="0"/>
                  </a:lnTo>
                  <a:lnTo>
                    <a:pt x="271" y="0"/>
                  </a:lnTo>
                  <a:lnTo>
                    <a:pt x="252" y="0"/>
                  </a:lnTo>
                  <a:lnTo>
                    <a:pt x="240" y="0"/>
                  </a:lnTo>
                  <a:lnTo>
                    <a:pt x="222" y="0"/>
                  </a:lnTo>
                  <a:lnTo>
                    <a:pt x="209" y="0"/>
                  </a:lnTo>
                  <a:lnTo>
                    <a:pt x="197" y="0"/>
                  </a:lnTo>
                  <a:lnTo>
                    <a:pt x="179" y="0"/>
                  </a:lnTo>
                  <a:lnTo>
                    <a:pt x="166" y="0"/>
                  </a:lnTo>
                  <a:lnTo>
                    <a:pt x="148" y="0"/>
                  </a:lnTo>
                  <a:lnTo>
                    <a:pt x="136" y="0"/>
                  </a:lnTo>
                  <a:lnTo>
                    <a:pt x="123" y="0"/>
                  </a:lnTo>
                  <a:lnTo>
                    <a:pt x="105" y="0"/>
                  </a:lnTo>
                  <a:lnTo>
                    <a:pt x="93" y="0"/>
                  </a:lnTo>
                  <a:lnTo>
                    <a:pt x="74" y="0"/>
                  </a:lnTo>
                  <a:lnTo>
                    <a:pt x="62" y="0"/>
                  </a:lnTo>
                  <a:lnTo>
                    <a:pt x="43" y="0"/>
                  </a:lnTo>
                  <a:lnTo>
                    <a:pt x="31" y="0"/>
                  </a:lnTo>
                  <a:lnTo>
                    <a:pt x="19" y="0"/>
                  </a:lnTo>
                  <a:lnTo>
                    <a:pt x="0" y="0"/>
                  </a:lnTo>
                </a:path>
              </a:pathLst>
            </a:custGeom>
            <a:solidFill>
              <a:srgbClr val="0000FF"/>
            </a:solidFill>
            <a:ln w="9525">
              <a:solidFill>
                <a:srgbClr val="000000"/>
              </a:solidFill>
              <a:prstDash val="solid"/>
              <a:round/>
              <a:headEnd/>
              <a:tailEnd/>
            </a:ln>
          </p:spPr>
          <p:txBody>
            <a:bodyPr/>
            <a:lstStyle/>
            <a:p>
              <a:endParaRPr lang="en-US"/>
            </a:p>
          </p:txBody>
        </p:sp>
        <p:sp>
          <p:nvSpPr>
            <p:cNvPr id="426069" name="Freeform 79">
              <a:extLst>
                <a:ext uri="{FF2B5EF4-FFF2-40B4-BE49-F238E27FC236}">
                  <a16:creationId xmlns:a16="http://schemas.microsoft.com/office/drawing/2014/main" id="{96C91E36-2116-8C78-1836-1C3447AD5024}"/>
                </a:ext>
              </a:extLst>
            </p:cNvPr>
            <p:cNvSpPr>
              <a:spLocks/>
            </p:cNvSpPr>
            <p:nvPr/>
          </p:nvSpPr>
          <p:spPr bwMode="auto">
            <a:xfrm>
              <a:off x="1391" y="1321"/>
              <a:ext cx="518" cy="0"/>
            </a:xfrm>
            <a:custGeom>
              <a:avLst/>
              <a:gdLst>
                <a:gd name="T0" fmla="*/ 41 w 554"/>
                <a:gd name="T1" fmla="*/ 39 w 554"/>
                <a:gd name="T2" fmla="*/ 38 w 554"/>
                <a:gd name="T3" fmla="*/ 36 w 554"/>
                <a:gd name="T4" fmla="*/ 36 w 554"/>
                <a:gd name="T5" fmla="*/ 36 w 554"/>
                <a:gd name="T6" fmla="*/ 34 w 554"/>
                <a:gd name="T7" fmla="*/ 34 w 554"/>
                <a:gd name="T8" fmla="*/ 32 w 554"/>
                <a:gd name="T9" fmla="*/ 31 w 554"/>
                <a:gd name="T10" fmla="*/ 30 w 554"/>
                <a:gd name="T11" fmla="*/ 28 w 554"/>
                <a:gd name="T12" fmla="*/ 28 w 554"/>
                <a:gd name="T13" fmla="*/ 26 w 554"/>
                <a:gd name="T14" fmla="*/ 26 w 554"/>
                <a:gd name="T15" fmla="*/ 24 w 554"/>
                <a:gd name="T16" fmla="*/ 22 w 554"/>
                <a:gd name="T17" fmla="*/ 22 w 554"/>
                <a:gd name="T18" fmla="*/ 21 w 554"/>
                <a:gd name="T19" fmla="*/ 20 w 554"/>
                <a:gd name="T20" fmla="*/ 19 w 554"/>
                <a:gd name="T21" fmla="*/ 18 w 554"/>
                <a:gd name="T22" fmla="*/ 17 w 554"/>
                <a:gd name="T23" fmla="*/ 16 w 554"/>
                <a:gd name="T24" fmla="*/ 15 w 554"/>
                <a:gd name="T25" fmla="*/ 14 w 554"/>
                <a:gd name="T26" fmla="*/ 13 w 554"/>
                <a:gd name="T27" fmla="*/ 11 w 554"/>
                <a:gd name="T28" fmla="*/ 10 w 554"/>
                <a:gd name="T29" fmla="*/ 8 w 554"/>
                <a:gd name="T30" fmla="*/ 7 w 554"/>
                <a:gd name="T31" fmla="*/ 7 w 554"/>
                <a:gd name="T32" fmla="*/ 7 w 554"/>
                <a:gd name="T33" fmla="*/ 7 w 554"/>
                <a:gd name="T34" fmla="*/ 7 w 554"/>
                <a:gd name="T35" fmla="*/ 7 w 554"/>
                <a:gd name="T36" fmla="*/ 7 w 554"/>
                <a:gd name="T37" fmla="*/ 0 w 554"/>
                <a:gd name="T38" fmla="*/ 0 w 554"/>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39">
                  <a:pos x="T0" y="0"/>
                </a:cxn>
                <a:cxn ang="T40">
                  <a:pos x="T1" y="0"/>
                </a:cxn>
                <a:cxn ang="T41">
                  <a:pos x="T2" y="0"/>
                </a:cxn>
                <a:cxn ang="T42">
                  <a:pos x="T3" y="0"/>
                </a:cxn>
                <a:cxn ang="T43">
                  <a:pos x="T4" y="0"/>
                </a:cxn>
                <a:cxn ang="T44">
                  <a:pos x="T5" y="0"/>
                </a:cxn>
                <a:cxn ang="T45">
                  <a:pos x="T6" y="0"/>
                </a:cxn>
                <a:cxn ang="T46">
                  <a:pos x="T7" y="0"/>
                </a:cxn>
                <a:cxn ang="T47">
                  <a:pos x="T8" y="0"/>
                </a:cxn>
                <a:cxn ang="T48">
                  <a:pos x="T9" y="0"/>
                </a:cxn>
                <a:cxn ang="T49">
                  <a:pos x="T10" y="0"/>
                </a:cxn>
                <a:cxn ang="T50">
                  <a:pos x="T11" y="0"/>
                </a:cxn>
                <a:cxn ang="T51">
                  <a:pos x="T12" y="0"/>
                </a:cxn>
                <a:cxn ang="T52">
                  <a:pos x="T13" y="0"/>
                </a:cxn>
                <a:cxn ang="T53">
                  <a:pos x="T14" y="0"/>
                </a:cxn>
                <a:cxn ang="T54">
                  <a:pos x="T15" y="0"/>
                </a:cxn>
                <a:cxn ang="T55">
                  <a:pos x="T16" y="0"/>
                </a:cxn>
                <a:cxn ang="T56">
                  <a:pos x="T17" y="0"/>
                </a:cxn>
                <a:cxn ang="T57">
                  <a:pos x="T18" y="0"/>
                </a:cxn>
                <a:cxn ang="T58">
                  <a:pos x="T19" y="0"/>
                </a:cxn>
                <a:cxn ang="T59">
                  <a:pos x="T20" y="0"/>
                </a:cxn>
                <a:cxn ang="T60">
                  <a:pos x="T21" y="0"/>
                </a:cxn>
                <a:cxn ang="T61">
                  <a:pos x="T22" y="0"/>
                </a:cxn>
                <a:cxn ang="T62">
                  <a:pos x="T23" y="0"/>
                </a:cxn>
                <a:cxn ang="T63">
                  <a:pos x="T24" y="0"/>
                </a:cxn>
                <a:cxn ang="T64">
                  <a:pos x="T25" y="0"/>
                </a:cxn>
                <a:cxn ang="T65">
                  <a:pos x="T26" y="0"/>
                </a:cxn>
                <a:cxn ang="T66">
                  <a:pos x="T27" y="0"/>
                </a:cxn>
                <a:cxn ang="T67">
                  <a:pos x="T28" y="0"/>
                </a:cxn>
                <a:cxn ang="T68">
                  <a:pos x="T29" y="0"/>
                </a:cxn>
                <a:cxn ang="T69">
                  <a:pos x="T30" y="0"/>
                </a:cxn>
                <a:cxn ang="T70">
                  <a:pos x="T31" y="0"/>
                </a:cxn>
                <a:cxn ang="T71">
                  <a:pos x="T32" y="0"/>
                </a:cxn>
                <a:cxn ang="T72">
                  <a:pos x="T33" y="0"/>
                </a:cxn>
                <a:cxn ang="T73">
                  <a:pos x="T34" y="0"/>
                </a:cxn>
                <a:cxn ang="T74">
                  <a:pos x="T35" y="0"/>
                </a:cxn>
                <a:cxn ang="T75">
                  <a:pos x="T36" y="0"/>
                </a:cxn>
                <a:cxn ang="T76">
                  <a:pos x="T37" y="0"/>
                </a:cxn>
                <a:cxn ang="T77">
                  <a:pos x="T38" y="0"/>
                </a:cxn>
              </a:cxnLst>
              <a:rect l="0" t="0" r="r" b="b"/>
              <a:pathLst>
                <a:path w="554">
                  <a:moveTo>
                    <a:pt x="554" y="0"/>
                  </a:moveTo>
                  <a:lnTo>
                    <a:pt x="535" y="0"/>
                  </a:lnTo>
                  <a:lnTo>
                    <a:pt x="523" y="0"/>
                  </a:lnTo>
                  <a:lnTo>
                    <a:pt x="504" y="0"/>
                  </a:lnTo>
                  <a:lnTo>
                    <a:pt x="492" y="0"/>
                  </a:lnTo>
                  <a:lnTo>
                    <a:pt x="480" y="0"/>
                  </a:lnTo>
                  <a:lnTo>
                    <a:pt x="461" y="0"/>
                  </a:lnTo>
                  <a:lnTo>
                    <a:pt x="449" y="0"/>
                  </a:lnTo>
                  <a:lnTo>
                    <a:pt x="431" y="0"/>
                  </a:lnTo>
                  <a:lnTo>
                    <a:pt x="418" y="0"/>
                  </a:lnTo>
                  <a:lnTo>
                    <a:pt x="406" y="0"/>
                  </a:lnTo>
                  <a:lnTo>
                    <a:pt x="388" y="0"/>
                  </a:lnTo>
                  <a:lnTo>
                    <a:pt x="375" y="0"/>
                  </a:lnTo>
                  <a:lnTo>
                    <a:pt x="357" y="0"/>
                  </a:lnTo>
                  <a:lnTo>
                    <a:pt x="345" y="0"/>
                  </a:lnTo>
                  <a:lnTo>
                    <a:pt x="326" y="0"/>
                  </a:lnTo>
                  <a:lnTo>
                    <a:pt x="314" y="0"/>
                  </a:lnTo>
                  <a:lnTo>
                    <a:pt x="302" y="0"/>
                  </a:lnTo>
                  <a:lnTo>
                    <a:pt x="283" y="0"/>
                  </a:lnTo>
                  <a:lnTo>
                    <a:pt x="271" y="0"/>
                  </a:lnTo>
                  <a:lnTo>
                    <a:pt x="252" y="0"/>
                  </a:lnTo>
                  <a:lnTo>
                    <a:pt x="240" y="0"/>
                  </a:lnTo>
                  <a:lnTo>
                    <a:pt x="222" y="0"/>
                  </a:lnTo>
                  <a:lnTo>
                    <a:pt x="209" y="0"/>
                  </a:lnTo>
                  <a:lnTo>
                    <a:pt x="197" y="0"/>
                  </a:lnTo>
                  <a:lnTo>
                    <a:pt x="179" y="0"/>
                  </a:lnTo>
                  <a:lnTo>
                    <a:pt x="166" y="0"/>
                  </a:lnTo>
                  <a:lnTo>
                    <a:pt x="148" y="0"/>
                  </a:lnTo>
                  <a:lnTo>
                    <a:pt x="136" y="0"/>
                  </a:lnTo>
                  <a:lnTo>
                    <a:pt x="123" y="0"/>
                  </a:lnTo>
                  <a:lnTo>
                    <a:pt x="105" y="0"/>
                  </a:lnTo>
                  <a:lnTo>
                    <a:pt x="93" y="0"/>
                  </a:lnTo>
                  <a:lnTo>
                    <a:pt x="74" y="0"/>
                  </a:lnTo>
                  <a:lnTo>
                    <a:pt x="62" y="0"/>
                  </a:lnTo>
                  <a:lnTo>
                    <a:pt x="43" y="0"/>
                  </a:lnTo>
                  <a:lnTo>
                    <a:pt x="31" y="0"/>
                  </a:lnTo>
                  <a:lnTo>
                    <a:pt x="19" y="0"/>
                  </a:lnTo>
                  <a:lnTo>
                    <a:pt x="0" y="0"/>
                  </a:lnTo>
                </a:path>
              </a:pathLst>
            </a:custGeom>
            <a:solidFill>
              <a:srgbClr val="0000FF"/>
            </a:solidFill>
            <a:ln w="9525">
              <a:solidFill>
                <a:srgbClr val="000000"/>
              </a:solidFill>
              <a:prstDash val="solid"/>
              <a:round/>
              <a:headEnd/>
              <a:tailEnd/>
            </a:ln>
          </p:spPr>
          <p:txBody>
            <a:bodyPr/>
            <a:lstStyle/>
            <a:p>
              <a:endParaRPr lang="en-US"/>
            </a:p>
          </p:txBody>
        </p:sp>
        <p:sp>
          <p:nvSpPr>
            <p:cNvPr id="426070" name="Freeform 80">
              <a:extLst>
                <a:ext uri="{FF2B5EF4-FFF2-40B4-BE49-F238E27FC236}">
                  <a16:creationId xmlns:a16="http://schemas.microsoft.com/office/drawing/2014/main" id="{AB89A7EA-056B-8603-4BC9-EB52BAEB647B}"/>
                </a:ext>
              </a:extLst>
            </p:cNvPr>
            <p:cNvSpPr>
              <a:spLocks/>
            </p:cNvSpPr>
            <p:nvPr/>
          </p:nvSpPr>
          <p:spPr bwMode="auto">
            <a:xfrm>
              <a:off x="1391" y="1321"/>
              <a:ext cx="518" cy="0"/>
            </a:xfrm>
            <a:custGeom>
              <a:avLst/>
              <a:gdLst>
                <a:gd name="T0" fmla="*/ 41 w 554"/>
                <a:gd name="T1" fmla="*/ 39 w 554"/>
                <a:gd name="T2" fmla="*/ 38 w 554"/>
                <a:gd name="T3" fmla="*/ 36 w 554"/>
                <a:gd name="T4" fmla="*/ 36 w 554"/>
                <a:gd name="T5" fmla="*/ 36 w 554"/>
                <a:gd name="T6" fmla="*/ 34 w 554"/>
                <a:gd name="T7" fmla="*/ 34 w 554"/>
                <a:gd name="T8" fmla="*/ 32 w 554"/>
                <a:gd name="T9" fmla="*/ 31 w 554"/>
                <a:gd name="T10" fmla="*/ 30 w 554"/>
                <a:gd name="T11" fmla="*/ 28 w 554"/>
                <a:gd name="T12" fmla="*/ 28 w 554"/>
                <a:gd name="T13" fmla="*/ 26 w 554"/>
                <a:gd name="T14" fmla="*/ 26 w 554"/>
                <a:gd name="T15" fmla="*/ 24 w 554"/>
                <a:gd name="T16" fmla="*/ 22 w 554"/>
                <a:gd name="T17" fmla="*/ 22 w 554"/>
                <a:gd name="T18" fmla="*/ 21 w 554"/>
                <a:gd name="T19" fmla="*/ 20 w 554"/>
                <a:gd name="T20" fmla="*/ 19 w 554"/>
                <a:gd name="T21" fmla="*/ 18 w 554"/>
                <a:gd name="T22" fmla="*/ 17 w 554"/>
                <a:gd name="T23" fmla="*/ 16 w 554"/>
                <a:gd name="T24" fmla="*/ 15 w 554"/>
                <a:gd name="T25" fmla="*/ 14 w 554"/>
                <a:gd name="T26" fmla="*/ 13 w 554"/>
                <a:gd name="T27" fmla="*/ 11 w 554"/>
                <a:gd name="T28" fmla="*/ 10 w 554"/>
                <a:gd name="T29" fmla="*/ 8 w 554"/>
                <a:gd name="T30" fmla="*/ 7 w 554"/>
                <a:gd name="T31" fmla="*/ 7 w 554"/>
                <a:gd name="T32" fmla="*/ 7 w 554"/>
                <a:gd name="T33" fmla="*/ 7 w 554"/>
                <a:gd name="T34" fmla="*/ 7 w 554"/>
                <a:gd name="T35" fmla="*/ 7 w 554"/>
                <a:gd name="T36" fmla="*/ 7 w 554"/>
                <a:gd name="T37" fmla="*/ 0 w 554"/>
                <a:gd name="T38" fmla="*/ 0 w 554"/>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39">
                  <a:pos x="T0" y="0"/>
                </a:cxn>
                <a:cxn ang="T40">
                  <a:pos x="T1" y="0"/>
                </a:cxn>
                <a:cxn ang="T41">
                  <a:pos x="T2" y="0"/>
                </a:cxn>
                <a:cxn ang="T42">
                  <a:pos x="T3" y="0"/>
                </a:cxn>
                <a:cxn ang="T43">
                  <a:pos x="T4" y="0"/>
                </a:cxn>
                <a:cxn ang="T44">
                  <a:pos x="T5" y="0"/>
                </a:cxn>
                <a:cxn ang="T45">
                  <a:pos x="T6" y="0"/>
                </a:cxn>
                <a:cxn ang="T46">
                  <a:pos x="T7" y="0"/>
                </a:cxn>
                <a:cxn ang="T47">
                  <a:pos x="T8" y="0"/>
                </a:cxn>
                <a:cxn ang="T48">
                  <a:pos x="T9" y="0"/>
                </a:cxn>
                <a:cxn ang="T49">
                  <a:pos x="T10" y="0"/>
                </a:cxn>
                <a:cxn ang="T50">
                  <a:pos x="T11" y="0"/>
                </a:cxn>
                <a:cxn ang="T51">
                  <a:pos x="T12" y="0"/>
                </a:cxn>
                <a:cxn ang="T52">
                  <a:pos x="T13" y="0"/>
                </a:cxn>
                <a:cxn ang="T53">
                  <a:pos x="T14" y="0"/>
                </a:cxn>
                <a:cxn ang="T54">
                  <a:pos x="T15" y="0"/>
                </a:cxn>
                <a:cxn ang="T55">
                  <a:pos x="T16" y="0"/>
                </a:cxn>
                <a:cxn ang="T56">
                  <a:pos x="T17" y="0"/>
                </a:cxn>
                <a:cxn ang="T57">
                  <a:pos x="T18" y="0"/>
                </a:cxn>
                <a:cxn ang="T58">
                  <a:pos x="T19" y="0"/>
                </a:cxn>
                <a:cxn ang="T59">
                  <a:pos x="T20" y="0"/>
                </a:cxn>
                <a:cxn ang="T60">
                  <a:pos x="T21" y="0"/>
                </a:cxn>
                <a:cxn ang="T61">
                  <a:pos x="T22" y="0"/>
                </a:cxn>
                <a:cxn ang="T62">
                  <a:pos x="T23" y="0"/>
                </a:cxn>
                <a:cxn ang="T63">
                  <a:pos x="T24" y="0"/>
                </a:cxn>
                <a:cxn ang="T64">
                  <a:pos x="T25" y="0"/>
                </a:cxn>
                <a:cxn ang="T65">
                  <a:pos x="T26" y="0"/>
                </a:cxn>
                <a:cxn ang="T66">
                  <a:pos x="T27" y="0"/>
                </a:cxn>
                <a:cxn ang="T67">
                  <a:pos x="T28" y="0"/>
                </a:cxn>
                <a:cxn ang="T68">
                  <a:pos x="T29" y="0"/>
                </a:cxn>
                <a:cxn ang="T69">
                  <a:pos x="T30" y="0"/>
                </a:cxn>
                <a:cxn ang="T70">
                  <a:pos x="T31" y="0"/>
                </a:cxn>
                <a:cxn ang="T71">
                  <a:pos x="T32" y="0"/>
                </a:cxn>
                <a:cxn ang="T72">
                  <a:pos x="T33" y="0"/>
                </a:cxn>
                <a:cxn ang="T73">
                  <a:pos x="T34" y="0"/>
                </a:cxn>
                <a:cxn ang="T74">
                  <a:pos x="T35" y="0"/>
                </a:cxn>
                <a:cxn ang="T75">
                  <a:pos x="T36" y="0"/>
                </a:cxn>
                <a:cxn ang="T76">
                  <a:pos x="T37" y="0"/>
                </a:cxn>
                <a:cxn ang="T77">
                  <a:pos x="T38" y="0"/>
                </a:cxn>
              </a:cxnLst>
              <a:rect l="0" t="0" r="r" b="b"/>
              <a:pathLst>
                <a:path w="554">
                  <a:moveTo>
                    <a:pt x="554" y="0"/>
                  </a:moveTo>
                  <a:lnTo>
                    <a:pt x="535" y="0"/>
                  </a:lnTo>
                  <a:lnTo>
                    <a:pt x="523" y="0"/>
                  </a:lnTo>
                  <a:lnTo>
                    <a:pt x="504" y="0"/>
                  </a:lnTo>
                  <a:lnTo>
                    <a:pt x="492" y="0"/>
                  </a:lnTo>
                  <a:lnTo>
                    <a:pt x="480" y="0"/>
                  </a:lnTo>
                  <a:lnTo>
                    <a:pt x="461" y="0"/>
                  </a:lnTo>
                  <a:lnTo>
                    <a:pt x="449" y="0"/>
                  </a:lnTo>
                  <a:lnTo>
                    <a:pt x="431" y="0"/>
                  </a:lnTo>
                  <a:lnTo>
                    <a:pt x="418" y="0"/>
                  </a:lnTo>
                  <a:lnTo>
                    <a:pt x="406" y="0"/>
                  </a:lnTo>
                  <a:lnTo>
                    <a:pt x="388" y="0"/>
                  </a:lnTo>
                  <a:lnTo>
                    <a:pt x="375" y="0"/>
                  </a:lnTo>
                  <a:lnTo>
                    <a:pt x="357" y="0"/>
                  </a:lnTo>
                  <a:lnTo>
                    <a:pt x="345" y="0"/>
                  </a:lnTo>
                  <a:lnTo>
                    <a:pt x="326" y="0"/>
                  </a:lnTo>
                  <a:lnTo>
                    <a:pt x="314" y="0"/>
                  </a:lnTo>
                  <a:lnTo>
                    <a:pt x="302" y="0"/>
                  </a:lnTo>
                  <a:lnTo>
                    <a:pt x="283" y="0"/>
                  </a:lnTo>
                  <a:lnTo>
                    <a:pt x="271" y="0"/>
                  </a:lnTo>
                  <a:lnTo>
                    <a:pt x="252" y="0"/>
                  </a:lnTo>
                  <a:lnTo>
                    <a:pt x="240" y="0"/>
                  </a:lnTo>
                  <a:lnTo>
                    <a:pt x="222" y="0"/>
                  </a:lnTo>
                  <a:lnTo>
                    <a:pt x="209" y="0"/>
                  </a:lnTo>
                  <a:lnTo>
                    <a:pt x="197" y="0"/>
                  </a:lnTo>
                  <a:lnTo>
                    <a:pt x="179" y="0"/>
                  </a:lnTo>
                  <a:lnTo>
                    <a:pt x="166" y="0"/>
                  </a:lnTo>
                  <a:lnTo>
                    <a:pt x="148" y="0"/>
                  </a:lnTo>
                  <a:lnTo>
                    <a:pt x="136" y="0"/>
                  </a:lnTo>
                  <a:lnTo>
                    <a:pt x="123" y="0"/>
                  </a:lnTo>
                  <a:lnTo>
                    <a:pt x="105" y="0"/>
                  </a:lnTo>
                  <a:lnTo>
                    <a:pt x="93" y="0"/>
                  </a:lnTo>
                  <a:lnTo>
                    <a:pt x="74" y="0"/>
                  </a:lnTo>
                  <a:lnTo>
                    <a:pt x="62" y="0"/>
                  </a:lnTo>
                  <a:lnTo>
                    <a:pt x="43" y="0"/>
                  </a:lnTo>
                  <a:lnTo>
                    <a:pt x="31" y="0"/>
                  </a:lnTo>
                  <a:lnTo>
                    <a:pt x="19" y="0"/>
                  </a:lnTo>
                  <a:lnTo>
                    <a:pt x="0" y="0"/>
                  </a:lnTo>
                </a:path>
              </a:pathLst>
            </a:custGeom>
            <a:solidFill>
              <a:srgbClr val="0000FF"/>
            </a:solidFill>
            <a:ln w="9525">
              <a:solidFill>
                <a:srgbClr val="000000"/>
              </a:solidFill>
              <a:prstDash val="solid"/>
              <a:round/>
              <a:headEnd/>
              <a:tailEnd/>
            </a:ln>
          </p:spPr>
          <p:txBody>
            <a:bodyPr/>
            <a:lstStyle/>
            <a:p>
              <a:endParaRPr lang="en-US"/>
            </a:p>
          </p:txBody>
        </p:sp>
        <p:sp>
          <p:nvSpPr>
            <p:cNvPr id="426071" name="Freeform 81">
              <a:extLst>
                <a:ext uri="{FF2B5EF4-FFF2-40B4-BE49-F238E27FC236}">
                  <a16:creationId xmlns:a16="http://schemas.microsoft.com/office/drawing/2014/main" id="{C9CF12CA-47A9-592A-9954-B81F00E1809F}"/>
                </a:ext>
              </a:extLst>
            </p:cNvPr>
            <p:cNvSpPr>
              <a:spLocks/>
            </p:cNvSpPr>
            <p:nvPr/>
          </p:nvSpPr>
          <p:spPr bwMode="auto">
            <a:xfrm>
              <a:off x="1391" y="1321"/>
              <a:ext cx="518" cy="0"/>
            </a:xfrm>
            <a:custGeom>
              <a:avLst/>
              <a:gdLst>
                <a:gd name="T0" fmla="*/ 41 w 554"/>
                <a:gd name="T1" fmla="*/ 39 w 554"/>
                <a:gd name="T2" fmla="*/ 38 w 554"/>
                <a:gd name="T3" fmla="*/ 36 w 554"/>
                <a:gd name="T4" fmla="*/ 36 w 554"/>
                <a:gd name="T5" fmla="*/ 36 w 554"/>
                <a:gd name="T6" fmla="*/ 34 w 554"/>
                <a:gd name="T7" fmla="*/ 34 w 554"/>
                <a:gd name="T8" fmla="*/ 32 w 554"/>
                <a:gd name="T9" fmla="*/ 31 w 554"/>
                <a:gd name="T10" fmla="*/ 30 w 554"/>
                <a:gd name="T11" fmla="*/ 28 w 554"/>
                <a:gd name="T12" fmla="*/ 28 w 554"/>
                <a:gd name="T13" fmla="*/ 26 w 554"/>
                <a:gd name="T14" fmla="*/ 26 w 554"/>
                <a:gd name="T15" fmla="*/ 24 w 554"/>
                <a:gd name="T16" fmla="*/ 22 w 554"/>
                <a:gd name="T17" fmla="*/ 22 w 554"/>
                <a:gd name="T18" fmla="*/ 21 w 554"/>
                <a:gd name="T19" fmla="*/ 20 w 554"/>
                <a:gd name="T20" fmla="*/ 19 w 554"/>
                <a:gd name="T21" fmla="*/ 18 w 554"/>
                <a:gd name="T22" fmla="*/ 17 w 554"/>
                <a:gd name="T23" fmla="*/ 16 w 554"/>
                <a:gd name="T24" fmla="*/ 15 w 554"/>
                <a:gd name="T25" fmla="*/ 14 w 554"/>
                <a:gd name="T26" fmla="*/ 13 w 554"/>
                <a:gd name="T27" fmla="*/ 11 w 554"/>
                <a:gd name="T28" fmla="*/ 10 w 554"/>
                <a:gd name="T29" fmla="*/ 8 w 554"/>
                <a:gd name="T30" fmla="*/ 7 w 554"/>
                <a:gd name="T31" fmla="*/ 7 w 554"/>
                <a:gd name="T32" fmla="*/ 7 w 554"/>
                <a:gd name="T33" fmla="*/ 7 w 554"/>
                <a:gd name="T34" fmla="*/ 7 w 554"/>
                <a:gd name="T35" fmla="*/ 7 w 554"/>
                <a:gd name="T36" fmla="*/ 7 w 554"/>
                <a:gd name="T37" fmla="*/ 0 w 554"/>
                <a:gd name="T38" fmla="*/ 0 w 554"/>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39">
                  <a:pos x="T0" y="0"/>
                </a:cxn>
                <a:cxn ang="T40">
                  <a:pos x="T1" y="0"/>
                </a:cxn>
                <a:cxn ang="T41">
                  <a:pos x="T2" y="0"/>
                </a:cxn>
                <a:cxn ang="T42">
                  <a:pos x="T3" y="0"/>
                </a:cxn>
                <a:cxn ang="T43">
                  <a:pos x="T4" y="0"/>
                </a:cxn>
                <a:cxn ang="T44">
                  <a:pos x="T5" y="0"/>
                </a:cxn>
                <a:cxn ang="T45">
                  <a:pos x="T6" y="0"/>
                </a:cxn>
                <a:cxn ang="T46">
                  <a:pos x="T7" y="0"/>
                </a:cxn>
                <a:cxn ang="T47">
                  <a:pos x="T8" y="0"/>
                </a:cxn>
                <a:cxn ang="T48">
                  <a:pos x="T9" y="0"/>
                </a:cxn>
                <a:cxn ang="T49">
                  <a:pos x="T10" y="0"/>
                </a:cxn>
                <a:cxn ang="T50">
                  <a:pos x="T11" y="0"/>
                </a:cxn>
                <a:cxn ang="T51">
                  <a:pos x="T12" y="0"/>
                </a:cxn>
                <a:cxn ang="T52">
                  <a:pos x="T13" y="0"/>
                </a:cxn>
                <a:cxn ang="T53">
                  <a:pos x="T14" y="0"/>
                </a:cxn>
                <a:cxn ang="T54">
                  <a:pos x="T15" y="0"/>
                </a:cxn>
                <a:cxn ang="T55">
                  <a:pos x="T16" y="0"/>
                </a:cxn>
                <a:cxn ang="T56">
                  <a:pos x="T17" y="0"/>
                </a:cxn>
                <a:cxn ang="T57">
                  <a:pos x="T18" y="0"/>
                </a:cxn>
                <a:cxn ang="T58">
                  <a:pos x="T19" y="0"/>
                </a:cxn>
                <a:cxn ang="T59">
                  <a:pos x="T20" y="0"/>
                </a:cxn>
                <a:cxn ang="T60">
                  <a:pos x="T21" y="0"/>
                </a:cxn>
                <a:cxn ang="T61">
                  <a:pos x="T22" y="0"/>
                </a:cxn>
                <a:cxn ang="T62">
                  <a:pos x="T23" y="0"/>
                </a:cxn>
                <a:cxn ang="T63">
                  <a:pos x="T24" y="0"/>
                </a:cxn>
                <a:cxn ang="T64">
                  <a:pos x="T25" y="0"/>
                </a:cxn>
                <a:cxn ang="T65">
                  <a:pos x="T26" y="0"/>
                </a:cxn>
                <a:cxn ang="T66">
                  <a:pos x="T27" y="0"/>
                </a:cxn>
                <a:cxn ang="T67">
                  <a:pos x="T28" y="0"/>
                </a:cxn>
                <a:cxn ang="T68">
                  <a:pos x="T29" y="0"/>
                </a:cxn>
                <a:cxn ang="T69">
                  <a:pos x="T30" y="0"/>
                </a:cxn>
                <a:cxn ang="T70">
                  <a:pos x="T31" y="0"/>
                </a:cxn>
                <a:cxn ang="T71">
                  <a:pos x="T32" y="0"/>
                </a:cxn>
                <a:cxn ang="T72">
                  <a:pos x="T33" y="0"/>
                </a:cxn>
                <a:cxn ang="T73">
                  <a:pos x="T34" y="0"/>
                </a:cxn>
                <a:cxn ang="T74">
                  <a:pos x="T35" y="0"/>
                </a:cxn>
                <a:cxn ang="T75">
                  <a:pos x="T36" y="0"/>
                </a:cxn>
                <a:cxn ang="T76">
                  <a:pos x="T37" y="0"/>
                </a:cxn>
                <a:cxn ang="T77">
                  <a:pos x="T38" y="0"/>
                </a:cxn>
              </a:cxnLst>
              <a:rect l="0" t="0" r="r" b="b"/>
              <a:pathLst>
                <a:path w="554">
                  <a:moveTo>
                    <a:pt x="554" y="0"/>
                  </a:moveTo>
                  <a:lnTo>
                    <a:pt x="535" y="0"/>
                  </a:lnTo>
                  <a:lnTo>
                    <a:pt x="523" y="0"/>
                  </a:lnTo>
                  <a:lnTo>
                    <a:pt x="504" y="0"/>
                  </a:lnTo>
                  <a:lnTo>
                    <a:pt x="492" y="0"/>
                  </a:lnTo>
                  <a:lnTo>
                    <a:pt x="480" y="0"/>
                  </a:lnTo>
                  <a:lnTo>
                    <a:pt x="461" y="0"/>
                  </a:lnTo>
                  <a:lnTo>
                    <a:pt x="449" y="0"/>
                  </a:lnTo>
                  <a:lnTo>
                    <a:pt x="431" y="0"/>
                  </a:lnTo>
                  <a:lnTo>
                    <a:pt x="418" y="0"/>
                  </a:lnTo>
                  <a:lnTo>
                    <a:pt x="406" y="0"/>
                  </a:lnTo>
                  <a:lnTo>
                    <a:pt x="388" y="0"/>
                  </a:lnTo>
                  <a:lnTo>
                    <a:pt x="375" y="0"/>
                  </a:lnTo>
                  <a:lnTo>
                    <a:pt x="357" y="0"/>
                  </a:lnTo>
                  <a:lnTo>
                    <a:pt x="345" y="0"/>
                  </a:lnTo>
                  <a:lnTo>
                    <a:pt x="326" y="0"/>
                  </a:lnTo>
                  <a:lnTo>
                    <a:pt x="314" y="0"/>
                  </a:lnTo>
                  <a:lnTo>
                    <a:pt x="302" y="0"/>
                  </a:lnTo>
                  <a:lnTo>
                    <a:pt x="283" y="0"/>
                  </a:lnTo>
                  <a:lnTo>
                    <a:pt x="271" y="0"/>
                  </a:lnTo>
                  <a:lnTo>
                    <a:pt x="252" y="0"/>
                  </a:lnTo>
                  <a:lnTo>
                    <a:pt x="240" y="0"/>
                  </a:lnTo>
                  <a:lnTo>
                    <a:pt x="222" y="0"/>
                  </a:lnTo>
                  <a:lnTo>
                    <a:pt x="209" y="0"/>
                  </a:lnTo>
                  <a:lnTo>
                    <a:pt x="197" y="0"/>
                  </a:lnTo>
                  <a:lnTo>
                    <a:pt x="179" y="0"/>
                  </a:lnTo>
                  <a:lnTo>
                    <a:pt x="166" y="0"/>
                  </a:lnTo>
                  <a:lnTo>
                    <a:pt x="148" y="0"/>
                  </a:lnTo>
                  <a:lnTo>
                    <a:pt x="136" y="0"/>
                  </a:lnTo>
                  <a:lnTo>
                    <a:pt x="123" y="0"/>
                  </a:lnTo>
                  <a:lnTo>
                    <a:pt x="105" y="0"/>
                  </a:lnTo>
                  <a:lnTo>
                    <a:pt x="93" y="0"/>
                  </a:lnTo>
                  <a:lnTo>
                    <a:pt x="74" y="0"/>
                  </a:lnTo>
                  <a:lnTo>
                    <a:pt x="62" y="0"/>
                  </a:lnTo>
                  <a:lnTo>
                    <a:pt x="43" y="0"/>
                  </a:lnTo>
                  <a:lnTo>
                    <a:pt x="31" y="0"/>
                  </a:lnTo>
                  <a:lnTo>
                    <a:pt x="19" y="0"/>
                  </a:lnTo>
                  <a:lnTo>
                    <a:pt x="0" y="0"/>
                  </a:lnTo>
                </a:path>
              </a:pathLst>
            </a:custGeom>
            <a:solidFill>
              <a:srgbClr val="0000FF"/>
            </a:solidFill>
            <a:ln w="9525">
              <a:solidFill>
                <a:srgbClr val="000000"/>
              </a:solidFill>
              <a:prstDash val="solid"/>
              <a:round/>
              <a:headEnd/>
              <a:tailEnd/>
            </a:ln>
          </p:spPr>
          <p:txBody>
            <a:bodyPr/>
            <a:lstStyle/>
            <a:p>
              <a:endParaRPr lang="en-US"/>
            </a:p>
          </p:txBody>
        </p:sp>
        <p:sp>
          <p:nvSpPr>
            <p:cNvPr id="426072" name="Freeform 82">
              <a:extLst>
                <a:ext uri="{FF2B5EF4-FFF2-40B4-BE49-F238E27FC236}">
                  <a16:creationId xmlns:a16="http://schemas.microsoft.com/office/drawing/2014/main" id="{BA3D00C9-804D-CABB-D2BA-55C8E0E44A9C}"/>
                </a:ext>
              </a:extLst>
            </p:cNvPr>
            <p:cNvSpPr>
              <a:spLocks/>
            </p:cNvSpPr>
            <p:nvPr/>
          </p:nvSpPr>
          <p:spPr bwMode="auto">
            <a:xfrm>
              <a:off x="1391" y="1321"/>
              <a:ext cx="518" cy="0"/>
            </a:xfrm>
            <a:custGeom>
              <a:avLst/>
              <a:gdLst>
                <a:gd name="T0" fmla="*/ 41 w 554"/>
                <a:gd name="T1" fmla="*/ 39 w 554"/>
                <a:gd name="T2" fmla="*/ 38 w 554"/>
                <a:gd name="T3" fmla="*/ 36 w 554"/>
                <a:gd name="T4" fmla="*/ 36 w 554"/>
                <a:gd name="T5" fmla="*/ 36 w 554"/>
                <a:gd name="T6" fmla="*/ 34 w 554"/>
                <a:gd name="T7" fmla="*/ 34 w 554"/>
                <a:gd name="T8" fmla="*/ 32 w 554"/>
                <a:gd name="T9" fmla="*/ 31 w 554"/>
                <a:gd name="T10" fmla="*/ 30 w 554"/>
                <a:gd name="T11" fmla="*/ 28 w 554"/>
                <a:gd name="T12" fmla="*/ 28 w 554"/>
                <a:gd name="T13" fmla="*/ 26 w 554"/>
                <a:gd name="T14" fmla="*/ 26 w 554"/>
                <a:gd name="T15" fmla="*/ 24 w 554"/>
                <a:gd name="T16" fmla="*/ 22 w 554"/>
                <a:gd name="T17" fmla="*/ 22 w 554"/>
                <a:gd name="T18" fmla="*/ 21 w 554"/>
                <a:gd name="T19" fmla="*/ 20 w 554"/>
                <a:gd name="T20" fmla="*/ 19 w 554"/>
                <a:gd name="T21" fmla="*/ 18 w 554"/>
                <a:gd name="T22" fmla="*/ 17 w 554"/>
                <a:gd name="T23" fmla="*/ 16 w 554"/>
                <a:gd name="T24" fmla="*/ 15 w 554"/>
                <a:gd name="T25" fmla="*/ 14 w 554"/>
                <a:gd name="T26" fmla="*/ 13 w 554"/>
                <a:gd name="T27" fmla="*/ 11 w 554"/>
                <a:gd name="T28" fmla="*/ 10 w 554"/>
                <a:gd name="T29" fmla="*/ 8 w 554"/>
                <a:gd name="T30" fmla="*/ 7 w 554"/>
                <a:gd name="T31" fmla="*/ 7 w 554"/>
                <a:gd name="T32" fmla="*/ 7 w 554"/>
                <a:gd name="T33" fmla="*/ 7 w 554"/>
                <a:gd name="T34" fmla="*/ 7 w 554"/>
                <a:gd name="T35" fmla="*/ 7 w 554"/>
                <a:gd name="T36" fmla="*/ 7 w 554"/>
                <a:gd name="T37" fmla="*/ 0 w 554"/>
                <a:gd name="T38" fmla="*/ 0 w 554"/>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39">
                  <a:pos x="T0" y="0"/>
                </a:cxn>
                <a:cxn ang="T40">
                  <a:pos x="T1" y="0"/>
                </a:cxn>
                <a:cxn ang="T41">
                  <a:pos x="T2" y="0"/>
                </a:cxn>
                <a:cxn ang="T42">
                  <a:pos x="T3" y="0"/>
                </a:cxn>
                <a:cxn ang="T43">
                  <a:pos x="T4" y="0"/>
                </a:cxn>
                <a:cxn ang="T44">
                  <a:pos x="T5" y="0"/>
                </a:cxn>
                <a:cxn ang="T45">
                  <a:pos x="T6" y="0"/>
                </a:cxn>
                <a:cxn ang="T46">
                  <a:pos x="T7" y="0"/>
                </a:cxn>
                <a:cxn ang="T47">
                  <a:pos x="T8" y="0"/>
                </a:cxn>
                <a:cxn ang="T48">
                  <a:pos x="T9" y="0"/>
                </a:cxn>
                <a:cxn ang="T49">
                  <a:pos x="T10" y="0"/>
                </a:cxn>
                <a:cxn ang="T50">
                  <a:pos x="T11" y="0"/>
                </a:cxn>
                <a:cxn ang="T51">
                  <a:pos x="T12" y="0"/>
                </a:cxn>
                <a:cxn ang="T52">
                  <a:pos x="T13" y="0"/>
                </a:cxn>
                <a:cxn ang="T53">
                  <a:pos x="T14" y="0"/>
                </a:cxn>
                <a:cxn ang="T54">
                  <a:pos x="T15" y="0"/>
                </a:cxn>
                <a:cxn ang="T55">
                  <a:pos x="T16" y="0"/>
                </a:cxn>
                <a:cxn ang="T56">
                  <a:pos x="T17" y="0"/>
                </a:cxn>
                <a:cxn ang="T57">
                  <a:pos x="T18" y="0"/>
                </a:cxn>
                <a:cxn ang="T58">
                  <a:pos x="T19" y="0"/>
                </a:cxn>
                <a:cxn ang="T59">
                  <a:pos x="T20" y="0"/>
                </a:cxn>
                <a:cxn ang="T60">
                  <a:pos x="T21" y="0"/>
                </a:cxn>
                <a:cxn ang="T61">
                  <a:pos x="T22" y="0"/>
                </a:cxn>
                <a:cxn ang="T62">
                  <a:pos x="T23" y="0"/>
                </a:cxn>
                <a:cxn ang="T63">
                  <a:pos x="T24" y="0"/>
                </a:cxn>
                <a:cxn ang="T64">
                  <a:pos x="T25" y="0"/>
                </a:cxn>
                <a:cxn ang="T65">
                  <a:pos x="T26" y="0"/>
                </a:cxn>
                <a:cxn ang="T66">
                  <a:pos x="T27" y="0"/>
                </a:cxn>
                <a:cxn ang="T67">
                  <a:pos x="T28" y="0"/>
                </a:cxn>
                <a:cxn ang="T68">
                  <a:pos x="T29" y="0"/>
                </a:cxn>
                <a:cxn ang="T69">
                  <a:pos x="T30" y="0"/>
                </a:cxn>
                <a:cxn ang="T70">
                  <a:pos x="T31" y="0"/>
                </a:cxn>
                <a:cxn ang="T71">
                  <a:pos x="T32" y="0"/>
                </a:cxn>
                <a:cxn ang="T72">
                  <a:pos x="T33" y="0"/>
                </a:cxn>
                <a:cxn ang="T73">
                  <a:pos x="T34" y="0"/>
                </a:cxn>
                <a:cxn ang="T74">
                  <a:pos x="T35" y="0"/>
                </a:cxn>
                <a:cxn ang="T75">
                  <a:pos x="T36" y="0"/>
                </a:cxn>
                <a:cxn ang="T76">
                  <a:pos x="T37" y="0"/>
                </a:cxn>
                <a:cxn ang="T77">
                  <a:pos x="T38" y="0"/>
                </a:cxn>
              </a:cxnLst>
              <a:rect l="0" t="0" r="r" b="b"/>
              <a:pathLst>
                <a:path w="554">
                  <a:moveTo>
                    <a:pt x="554" y="0"/>
                  </a:moveTo>
                  <a:lnTo>
                    <a:pt x="535" y="0"/>
                  </a:lnTo>
                  <a:lnTo>
                    <a:pt x="523" y="0"/>
                  </a:lnTo>
                  <a:lnTo>
                    <a:pt x="504" y="0"/>
                  </a:lnTo>
                  <a:lnTo>
                    <a:pt x="492" y="0"/>
                  </a:lnTo>
                  <a:lnTo>
                    <a:pt x="480" y="0"/>
                  </a:lnTo>
                  <a:lnTo>
                    <a:pt x="461" y="0"/>
                  </a:lnTo>
                  <a:lnTo>
                    <a:pt x="449" y="0"/>
                  </a:lnTo>
                  <a:lnTo>
                    <a:pt x="431" y="0"/>
                  </a:lnTo>
                  <a:lnTo>
                    <a:pt x="418" y="0"/>
                  </a:lnTo>
                  <a:lnTo>
                    <a:pt x="406" y="0"/>
                  </a:lnTo>
                  <a:lnTo>
                    <a:pt x="388" y="0"/>
                  </a:lnTo>
                  <a:lnTo>
                    <a:pt x="375" y="0"/>
                  </a:lnTo>
                  <a:lnTo>
                    <a:pt x="357" y="0"/>
                  </a:lnTo>
                  <a:lnTo>
                    <a:pt x="345" y="0"/>
                  </a:lnTo>
                  <a:lnTo>
                    <a:pt x="326" y="0"/>
                  </a:lnTo>
                  <a:lnTo>
                    <a:pt x="314" y="0"/>
                  </a:lnTo>
                  <a:lnTo>
                    <a:pt x="302" y="0"/>
                  </a:lnTo>
                  <a:lnTo>
                    <a:pt x="283" y="0"/>
                  </a:lnTo>
                  <a:lnTo>
                    <a:pt x="271" y="0"/>
                  </a:lnTo>
                  <a:lnTo>
                    <a:pt x="252" y="0"/>
                  </a:lnTo>
                  <a:lnTo>
                    <a:pt x="240" y="0"/>
                  </a:lnTo>
                  <a:lnTo>
                    <a:pt x="222" y="0"/>
                  </a:lnTo>
                  <a:lnTo>
                    <a:pt x="209" y="0"/>
                  </a:lnTo>
                  <a:lnTo>
                    <a:pt x="197" y="0"/>
                  </a:lnTo>
                  <a:lnTo>
                    <a:pt x="179" y="0"/>
                  </a:lnTo>
                  <a:lnTo>
                    <a:pt x="166" y="0"/>
                  </a:lnTo>
                  <a:lnTo>
                    <a:pt x="148" y="0"/>
                  </a:lnTo>
                  <a:lnTo>
                    <a:pt x="136" y="0"/>
                  </a:lnTo>
                  <a:lnTo>
                    <a:pt x="123" y="0"/>
                  </a:lnTo>
                  <a:lnTo>
                    <a:pt x="105" y="0"/>
                  </a:lnTo>
                  <a:lnTo>
                    <a:pt x="93" y="0"/>
                  </a:lnTo>
                  <a:lnTo>
                    <a:pt x="74" y="0"/>
                  </a:lnTo>
                  <a:lnTo>
                    <a:pt x="62" y="0"/>
                  </a:lnTo>
                  <a:lnTo>
                    <a:pt x="43" y="0"/>
                  </a:lnTo>
                  <a:lnTo>
                    <a:pt x="31" y="0"/>
                  </a:lnTo>
                  <a:lnTo>
                    <a:pt x="19" y="0"/>
                  </a:lnTo>
                  <a:lnTo>
                    <a:pt x="0" y="0"/>
                  </a:lnTo>
                </a:path>
              </a:pathLst>
            </a:custGeom>
            <a:solidFill>
              <a:srgbClr val="0000FF"/>
            </a:solidFill>
            <a:ln w="9525">
              <a:solidFill>
                <a:srgbClr val="000000"/>
              </a:solidFill>
              <a:prstDash val="solid"/>
              <a:round/>
              <a:headEnd/>
              <a:tailEnd/>
            </a:ln>
          </p:spPr>
          <p:txBody>
            <a:bodyPr/>
            <a:lstStyle/>
            <a:p>
              <a:endParaRPr lang="en-US"/>
            </a:p>
          </p:txBody>
        </p:sp>
        <p:sp>
          <p:nvSpPr>
            <p:cNvPr id="426073" name="Freeform 83">
              <a:extLst>
                <a:ext uri="{FF2B5EF4-FFF2-40B4-BE49-F238E27FC236}">
                  <a16:creationId xmlns:a16="http://schemas.microsoft.com/office/drawing/2014/main" id="{A17CBD42-A9BB-B205-A1D7-B750CF5075D0}"/>
                </a:ext>
              </a:extLst>
            </p:cNvPr>
            <p:cNvSpPr>
              <a:spLocks/>
            </p:cNvSpPr>
            <p:nvPr/>
          </p:nvSpPr>
          <p:spPr bwMode="auto">
            <a:xfrm>
              <a:off x="1391" y="1321"/>
              <a:ext cx="518" cy="0"/>
            </a:xfrm>
            <a:custGeom>
              <a:avLst/>
              <a:gdLst>
                <a:gd name="T0" fmla="*/ 41 w 554"/>
                <a:gd name="T1" fmla="*/ 39 w 554"/>
                <a:gd name="T2" fmla="*/ 38 w 554"/>
                <a:gd name="T3" fmla="*/ 36 w 554"/>
                <a:gd name="T4" fmla="*/ 36 w 554"/>
                <a:gd name="T5" fmla="*/ 36 w 554"/>
                <a:gd name="T6" fmla="*/ 34 w 554"/>
                <a:gd name="T7" fmla="*/ 34 w 554"/>
                <a:gd name="T8" fmla="*/ 32 w 554"/>
                <a:gd name="T9" fmla="*/ 31 w 554"/>
                <a:gd name="T10" fmla="*/ 30 w 554"/>
                <a:gd name="T11" fmla="*/ 28 w 554"/>
                <a:gd name="T12" fmla="*/ 28 w 554"/>
                <a:gd name="T13" fmla="*/ 26 w 554"/>
                <a:gd name="T14" fmla="*/ 26 w 554"/>
                <a:gd name="T15" fmla="*/ 24 w 554"/>
                <a:gd name="T16" fmla="*/ 22 w 554"/>
                <a:gd name="T17" fmla="*/ 22 w 554"/>
                <a:gd name="T18" fmla="*/ 21 w 554"/>
                <a:gd name="T19" fmla="*/ 20 w 554"/>
                <a:gd name="T20" fmla="*/ 19 w 554"/>
                <a:gd name="T21" fmla="*/ 18 w 554"/>
                <a:gd name="T22" fmla="*/ 17 w 554"/>
                <a:gd name="T23" fmla="*/ 16 w 554"/>
                <a:gd name="T24" fmla="*/ 15 w 554"/>
                <a:gd name="T25" fmla="*/ 14 w 554"/>
                <a:gd name="T26" fmla="*/ 13 w 554"/>
                <a:gd name="T27" fmla="*/ 11 w 554"/>
                <a:gd name="T28" fmla="*/ 10 w 554"/>
                <a:gd name="T29" fmla="*/ 8 w 554"/>
                <a:gd name="T30" fmla="*/ 7 w 554"/>
                <a:gd name="T31" fmla="*/ 7 w 554"/>
                <a:gd name="T32" fmla="*/ 7 w 554"/>
                <a:gd name="T33" fmla="*/ 7 w 554"/>
                <a:gd name="T34" fmla="*/ 7 w 554"/>
                <a:gd name="T35" fmla="*/ 7 w 554"/>
                <a:gd name="T36" fmla="*/ 7 w 554"/>
                <a:gd name="T37" fmla="*/ 0 w 554"/>
                <a:gd name="T38" fmla="*/ 0 w 554"/>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39">
                  <a:pos x="T0" y="0"/>
                </a:cxn>
                <a:cxn ang="T40">
                  <a:pos x="T1" y="0"/>
                </a:cxn>
                <a:cxn ang="T41">
                  <a:pos x="T2" y="0"/>
                </a:cxn>
                <a:cxn ang="T42">
                  <a:pos x="T3" y="0"/>
                </a:cxn>
                <a:cxn ang="T43">
                  <a:pos x="T4" y="0"/>
                </a:cxn>
                <a:cxn ang="T44">
                  <a:pos x="T5" y="0"/>
                </a:cxn>
                <a:cxn ang="T45">
                  <a:pos x="T6" y="0"/>
                </a:cxn>
                <a:cxn ang="T46">
                  <a:pos x="T7" y="0"/>
                </a:cxn>
                <a:cxn ang="T47">
                  <a:pos x="T8" y="0"/>
                </a:cxn>
                <a:cxn ang="T48">
                  <a:pos x="T9" y="0"/>
                </a:cxn>
                <a:cxn ang="T49">
                  <a:pos x="T10" y="0"/>
                </a:cxn>
                <a:cxn ang="T50">
                  <a:pos x="T11" y="0"/>
                </a:cxn>
                <a:cxn ang="T51">
                  <a:pos x="T12" y="0"/>
                </a:cxn>
                <a:cxn ang="T52">
                  <a:pos x="T13" y="0"/>
                </a:cxn>
                <a:cxn ang="T53">
                  <a:pos x="T14" y="0"/>
                </a:cxn>
                <a:cxn ang="T54">
                  <a:pos x="T15" y="0"/>
                </a:cxn>
                <a:cxn ang="T55">
                  <a:pos x="T16" y="0"/>
                </a:cxn>
                <a:cxn ang="T56">
                  <a:pos x="T17" y="0"/>
                </a:cxn>
                <a:cxn ang="T57">
                  <a:pos x="T18" y="0"/>
                </a:cxn>
                <a:cxn ang="T58">
                  <a:pos x="T19" y="0"/>
                </a:cxn>
                <a:cxn ang="T59">
                  <a:pos x="T20" y="0"/>
                </a:cxn>
                <a:cxn ang="T60">
                  <a:pos x="T21" y="0"/>
                </a:cxn>
                <a:cxn ang="T61">
                  <a:pos x="T22" y="0"/>
                </a:cxn>
                <a:cxn ang="T62">
                  <a:pos x="T23" y="0"/>
                </a:cxn>
                <a:cxn ang="T63">
                  <a:pos x="T24" y="0"/>
                </a:cxn>
                <a:cxn ang="T64">
                  <a:pos x="T25" y="0"/>
                </a:cxn>
                <a:cxn ang="T65">
                  <a:pos x="T26" y="0"/>
                </a:cxn>
                <a:cxn ang="T66">
                  <a:pos x="T27" y="0"/>
                </a:cxn>
                <a:cxn ang="T67">
                  <a:pos x="T28" y="0"/>
                </a:cxn>
                <a:cxn ang="T68">
                  <a:pos x="T29" y="0"/>
                </a:cxn>
                <a:cxn ang="T69">
                  <a:pos x="T30" y="0"/>
                </a:cxn>
                <a:cxn ang="T70">
                  <a:pos x="T31" y="0"/>
                </a:cxn>
                <a:cxn ang="T71">
                  <a:pos x="T32" y="0"/>
                </a:cxn>
                <a:cxn ang="T72">
                  <a:pos x="T33" y="0"/>
                </a:cxn>
                <a:cxn ang="T73">
                  <a:pos x="T34" y="0"/>
                </a:cxn>
                <a:cxn ang="T74">
                  <a:pos x="T35" y="0"/>
                </a:cxn>
                <a:cxn ang="T75">
                  <a:pos x="T36" y="0"/>
                </a:cxn>
                <a:cxn ang="T76">
                  <a:pos x="T37" y="0"/>
                </a:cxn>
                <a:cxn ang="T77">
                  <a:pos x="T38" y="0"/>
                </a:cxn>
              </a:cxnLst>
              <a:rect l="0" t="0" r="r" b="b"/>
              <a:pathLst>
                <a:path w="554">
                  <a:moveTo>
                    <a:pt x="554" y="0"/>
                  </a:moveTo>
                  <a:lnTo>
                    <a:pt x="535" y="0"/>
                  </a:lnTo>
                  <a:lnTo>
                    <a:pt x="523" y="0"/>
                  </a:lnTo>
                  <a:lnTo>
                    <a:pt x="504" y="0"/>
                  </a:lnTo>
                  <a:lnTo>
                    <a:pt x="492" y="0"/>
                  </a:lnTo>
                  <a:lnTo>
                    <a:pt x="480" y="0"/>
                  </a:lnTo>
                  <a:lnTo>
                    <a:pt x="461" y="0"/>
                  </a:lnTo>
                  <a:lnTo>
                    <a:pt x="449" y="0"/>
                  </a:lnTo>
                  <a:lnTo>
                    <a:pt x="431" y="0"/>
                  </a:lnTo>
                  <a:lnTo>
                    <a:pt x="418" y="0"/>
                  </a:lnTo>
                  <a:lnTo>
                    <a:pt x="406" y="0"/>
                  </a:lnTo>
                  <a:lnTo>
                    <a:pt x="388" y="0"/>
                  </a:lnTo>
                  <a:lnTo>
                    <a:pt x="375" y="0"/>
                  </a:lnTo>
                  <a:lnTo>
                    <a:pt x="357" y="0"/>
                  </a:lnTo>
                  <a:lnTo>
                    <a:pt x="345" y="0"/>
                  </a:lnTo>
                  <a:lnTo>
                    <a:pt x="326" y="0"/>
                  </a:lnTo>
                  <a:lnTo>
                    <a:pt x="314" y="0"/>
                  </a:lnTo>
                  <a:lnTo>
                    <a:pt x="302" y="0"/>
                  </a:lnTo>
                  <a:lnTo>
                    <a:pt x="283" y="0"/>
                  </a:lnTo>
                  <a:lnTo>
                    <a:pt x="271" y="0"/>
                  </a:lnTo>
                  <a:lnTo>
                    <a:pt x="252" y="0"/>
                  </a:lnTo>
                  <a:lnTo>
                    <a:pt x="240" y="0"/>
                  </a:lnTo>
                  <a:lnTo>
                    <a:pt x="222" y="0"/>
                  </a:lnTo>
                  <a:lnTo>
                    <a:pt x="209" y="0"/>
                  </a:lnTo>
                  <a:lnTo>
                    <a:pt x="197" y="0"/>
                  </a:lnTo>
                  <a:lnTo>
                    <a:pt x="179" y="0"/>
                  </a:lnTo>
                  <a:lnTo>
                    <a:pt x="166" y="0"/>
                  </a:lnTo>
                  <a:lnTo>
                    <a:pt x="148" y="0"/>
                  </a:lnTo>
                  <a:lnTo>
                    <a:pt x="136" y="0"/>
                  </a:lnTo>
                  <a:lnTo>
                    <a:pt x="123" y="0"/>
                  </a:lnTo>
                  <a:lnTo>
                    <a:pt x="105" y="0"/>
                  </a:lnTo>
                  <a:lnTo>
                    <a:pt x="93" y="0"/>
                  </a:lnTo>
                  <a:lnTo>
                    <a:pt x="74" y="0"/>
                  </a:lnTo>
                  <a:lnTo>
                    <a:pt x="62" y="0"/>
                  </a:lnTo>
                  <a:lnTo>
                    <a:pt x="43" y="0"/>
                  </a:lnTo>
                  <a:lnTo>
                    <a:pt x="31" y="0"/>
                  </a:lnTo>
                  <a:lnTo>
                    <a:pt x="19" y="0"/>
                  </a:lnTo>
                  <a:lnTo>
                    <a:pt x="0" y="0"/>
                  </a:lnTo>
                </a:path>
              </a:pathLst>
            </a:custGeom>
            <a:solidFill>
              <a:srgbClr val="0000FF"/>
            </a:solidFill>
            <a:ln w="9525">
              <a:solidFill>
                <a:srgbClr val="000000"/>
              </a:solidFill>
              <a:prstDash val="solid"/>
              <a:round/>
              <a:headEnd/>
              <a:tailEnd/>
            </a:ln>
          </p:spPr>
          <p:txBody>
            <a:bodyPr/>
            <a:lstStyle/>
            <a:p>
              <a:endParaRPr lang="en-US"/>
            </a:p>
          </p:txBody>
        </p:sp>
        <p:sp>
          <p:nvSpPr>
            <p:cNvPr id="426074" name="Freeform 84">
              <a:extLst>
                <a:ext uri="{FF2B5EF4-FFF2-40B4-BE49-F238E27FC236}">
                  <a16:creationId xmlns:a16="http://schemas.microsoft.com/office/drawing/2014/main" id="{4D139087-DAE2-B8EE-EFCA-1A98D6F31EE3}"/>
                </a:ext>
              </a:extLst>
            </p:cNvPr>
            <p:cNvSpPr>
              <a:spLocks/>
            </p:cNvSpPr>
            <p:nvPr/>
          </p:nvSpPr>
          <p:spPr bwMode="auto">
            <a:xfrm>
              <a:off x="1391" y="1321"/>
              <a:ext cx="518" cy="0"/>
            </a:xfrm>
            <a:custGeom>
              <a:avLst/>
              <a:gdLst>
                <a:gd name="T0" fmla="*/ 41 w 554"/>
                <a:gd name="T1" fmla="*/ 39 w 554"/>
                <a:gd name="T2" fmla="*/ 38 w 554"/>
                <a:gd name="T3" fmla="*/ 36 w 554"/>
                <a:gd name="T4" fmla="*/ 36 w 554"/>
                <a:gd name="T5" fmla="*/ 36 w 554"/>
                <a:gd name="T6" fmla="*/ 34 w 554"/>
                <a:gd name="T7" fmla="*/ 34 w 554"/>
                <a:gd name="T8" fmla="*/ 32 w 554"/>
                <a:gd name="T9" fmla="*/ 31 w 554"/>
                <a:gd name="T10" fmla="*/ 30 w 554"/>
                <a:gd name="T11" fmla="*/ 28 w 554"/>
                <a:gd name="T12" fmla="*/ 28 w 554"/>
                <a:gd name="T13" fmla="*/ 26 w 554"/>
                <a:gd name="T14" fmla="*/ 26 w 554"/>
                <a:gd name="T15" fmla="*/ 24 w 554"/>
                <a:gd name="T16" fmla="*/ 22 w 554"/>
                <a:gd name="T17" fmla="*/ 22 w 554"/>
                <a:gd name="T18" fmla="*/ 21 w 554"/>
                <a:gd name="T19" fmla="*/ 20 w 554"/>
                <a:gd name="T20" fmla="*/ 19 w 554"/>
                <a:gd name="T21" fmla="*/ 18 w 554"/>
                <a:gd name="T22" fmla="*/ 17 w 554"/>
                <a:gd name="T23" fmla="*/ 16 w 554"/>
                <a:gd name="T24" fmla="*/ 15 w 554"/>
                <a:gd name="T25" fmla="*/ 14 w 554"/>
                <a:gd name="T26" fmla="*/ 13 w 554"/>
                <a:gd name="T27" fmla="*/ 11 w 554"/>
                <a:gd name="T28" fmla="*/ 10 w 554"/>
                <a:gd name="T29" fmla="*/ 8 w 554"/>
                <a:gd name="T30" fmla="*/ 7 w 554"/>
                <a:gd name="T31" fmla="*/ 7 w 554"/>
                <a:gd name="T32" fmla="*/ 7 w 554"/>
                <a:gd name="T33" fmla="*/ 7 w 554"/>
                <a:gd name="T34" fmla="*/ 7 w 554"/>
                <a:gd name="T35" fmla="*/ 7 w 554"/>
                <a:gd name="T36" fmla="*/ 7 w 554"/>
                <a:gd name="T37" fmla="*/ 0 w 554"/>
                <a:gd name="T38" fmla="*/ 0 w 554"/>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39">
                  <a:pos x="T0" y="0"/>
                </a:cxn>
                <a:cxn ang="T40">
                  <a:pos x="T1" y="0"/>
                </a:cxn>
                <a:cxn ang="T41">
                  <a:pos x="T2" y="0"/>
                </a:cxn>
                <a:cxn ang="T42">
                  <a:pos x="T3" y="0"/>
                </a:cxn>
                <a:cxn ang="T43">
                  <a:pos x="T4" y="0"/>
                </a:cxn>
                <a:cxn ang="T44">
                  <a:pos x="T5" y="0"/>
                </a:cxn>
                <a:cxn ang="T45">
                  <a:pos x="T6" y="0"/>
                </a:cxn>
                <a:cxn ang="T46">
                  <a:pos x="T7" y="0"/>
                </a:cxn>
                <a:cxn ang="T47">
                  <a:pos x="T8" y="0"/>
                </a:cxn>
                <a:cxn ang="T48">
                  <a:pos x="T9" y="0"/>
                </a:cxn>
                <a:cxn ang="T49">
                  <a:pos x="T10" y="0"/>
                </a:cxn>
                <a:cxn ang="T50">
                  <a:pos x="T11" y="0"/>
                </a:cxn>
                <a:cxn ang="T51">
                  <a:pos x="T12" y="0"/>
                </a:cxn>
                <a:cxn ang="T52">
                  <a:pos x="T13" y="0"/>
                </a:cxn>
                <a:cxn ang="T53">
                  <a:pos x="T14" y="0"/>
                </a:cxn>
                <a:cxn ang="T54">
                  <a:pos x="T15" y="0"/>
                </a:cxn>
                <a:cxn ang="T55">
                  <a:pos x="T16" y="0"/>
                </a:cxn>
                <a:cxn ang="T56">
                  <a:pos x="T17" y="0"/>
                </a:cxn>
                <a:cxn ang="T57">
                  <a:pos x="T18" y="0"/>
                </a:cxn>
                <a:cxn ang="T58">
                  <a:pos x="T19" y="0"/>
                </a:cxn>
                <a:cxn ang="T59">
                  <a:pos x="T20" y="0"/>
                </a:cxn>
                <a:cxn ang="T60">
                  <a:pos x="T21" y="0"/>
                </a:cxn>
                <a:cxn ang="T61">
                  <a:pos x="T22" y="0"/>
                </a:cxn>
                <a:cxn ang="T62">
                  <a:pos x="T23" y="0"/>
                </a:cxn>
                <a:cxn ang="T63">
                  <a:pos x="T24" y="0"/>
                </a:cxn>
                <a:cxn ang="T64">
                  <a:pos x="T25" y="0"/>
                </a:cxn>
                <a:cxn ang="T65">
                  <a:pos x="T26" y="0"/>
                </a:cxn>
                <a:cxn ang="T66">
                  <a:pos x="T27" y="0"/>
                </a:cxn>
                <a:cxn ang="T67">
                  <a:pos x="T28" y="0"/>
                </a:cxn>
                <a:cxn ang="T68">
                  <a:pos x="T29" y="0"/>
                </a:cxn>
                <a:cxn ang="T69">
                  <a:pos x="T30" y="0"/>
                </a:cxn>
                <a:cxn ang="T70">
                  <a:pos x="T31" y="0"/>
                </a:cxn>
                <a:cxn ang="T71">
                  <a:pos x="T32" y="0"/>
                </a:cxn>
                <a:cxn ang="T72">
                  <a:pos x="T33" y="0"/>
                </a:cxn>
                <a:cxn ang="T73">
                  <a:pos x="T34" y="0"/>
                </a:cxn>
                <a:cxn ang="T74">
                  <a:pos x="T35" y="0"/>
                </a:cxn>
                <a:cxn ang="T75">
                  <a:pos x="T36" y="0"/>
                </a:cxn>
                <a:cxn ang="T76">
                  <a:pos x="T37" y="0"/>
                </a:cxn>
                <a:cxn ang="T77">
                  <a:pos x="T38" y="0"/>
                </a:cxn>
              </a:cxnLst>
              <a:rect l="0" t="0" r="r" b="b"/>
              <a:pathLst>
                <a:path w="554">
                  <a:moveTo>
                    <a:pt x="554" y="0"/>
                  </a:moveTo>
                  <a:lnTo>
                    <a:pt x="535" y="0"/>
                  </a:lnTo>
                  <a:lnTo>
                    <a:pt x="523" y="0"/>
                  </a:lnTo>
                  <a:lnTo>
                    <a:pt x="504" y="0"/>
                  </a:lnTo>
                  <a:lnTo>
                    <a:pt x="492" y="0"/>
                  </a:lnTo>
                  <a:lnTo>
                    <a:pt x="480" y="0"/>
                  </a:lnTo>
                  <a:lnTo>
                    <a:pt x="461" y="0"/>
                  </a:lnTo>
                  <a:lnTo>
                    <a:pt x="449" y="0"/>
                  </a:lnTo>
                  <a:lnTo>
                    <a:pt x="431" y="0"/>
                  </a:lnTo>
                  <a:lnTo>
                    <a:pt x="418" y="0"/>
                  </a:lnTo>
                  <a:lnTo>
                    <a:pt x="406" y="0"/>
                  </a:lnTo>
                  <a:lnTo>
                    <a:pt x="388" y="0"/>
                  </a:lnTo>
                  <a:lnTo>
                    <a:pt x="375" y="0"/>
                  </a:lnTo>
                  <a:lnTo>
                    <a:pt x="357" y="0"/>
                  </a:lnTo>
                  <a:lnTo>
                    <a:pt x="345" y="0"/>
                  </a:lnTo>
                  <a:lnTo>
                    <a:pt x="326" y="0"/>
                  </a:lnTo>
                  <a:lnTo>
                    <a:pt x="314" y="0"/>
                  </a:lnTo>
                  <a:lnTo>
                    <a:pt x="302" y="0"/>
                  </a:lnTo>
                  <a:lnTo>
                    <a:pt x="283" y="0"/>
                  </a:lnTo>
                  <a:lnTo>
                    <a:pt x="271" y="0"/>
                  </a:lnTo>
                  <a:lnTo>
                    <a:pt x="252" y="0"/>
                  </a:lnTo>
                  <a:lnTo>
                    <a:pt x="240" y="0"/>
                  </a:lnTo>
                  <a:lnTo>
                    <a:pt x="222" y="0"/>
                  </a:lnTo>
                  <a:lnTo>
                    <a:pt x="209" y="0"/>
                  </a:lnTo>
                  <a:lnTo>
                    <a:pt x="197" y="0"/>
                  </a:lnTo>
                  <a:lnTo>
                    <a:pt x="179" y="0"/>
                  </a:lnTo>
                  <a:lnTo>
                    <a:pt x="166" y="0"/>
                  </a:lnTo>
                  <a:lnTo>
                    <a:pt x="148" y="0"/>
                  </a:lnTo>
                  <a:lnTo>
                    <a:pt x="136" y="0"/>
                  </a:lnTo>
                  <a:lnTo>
                    <a:pt x="123" y="0"/>
                  </a:lnTo>
                  <a:lnTo>
                    <a:pt x="105" y="0"/>
                  </a:lnTo>
                  <a:lnTo>
                    <a:pt x="93" y="0"/>
                  </a:lnTo>
                  <a:lnTo>
                    <a:pt x="74" y="0"/>
                  </a:lnTo>
                  <a:lnTo>
                    <a:pt x="62" y="0"/>
                  </a:lnTo>
                  <a:lnTo>
                    <a:pt x="43" y="0"/>
                  </a:lnTo>
                  <a:lnTo>
                    <a:pt x="31" y="0"/>
                  </a:lnTo>
                  <a:lnTo>
                    <a:pt x="19" y="0"/>
                  </a:lnTo>
                  <a:lnTo>
                    <a:pt x="0" y="0"/>
                  </a:lnTo>
                </a:path>
              </a:pathLst>
            </a:custGeom>
            <a:solidFill>
              <a:srgbClr val="0000FF"/>
            </a:solidFill>
            <a:ln w="9525">
              <a:solidFill>
                <a:srgbClr val="000000"/>
              </a:solidFill>
              <a:prstDash val="solid"/>
              <a:round/>
              <a:headEnd/>
              <a:tailEnd/>
            </a:ln>
          </p:spPr>
          <p:txBody>
            <a:bodyPr/>
            <a:lstStyle/>
            <a:p>
              <a:endParaRPr lang="en-US"/>
            </a:p>
          </p:txBody>
        </p:sp>
        <p:sp>
          <p:nvSpPr>
            <p:cNvPr id="426075" name="Freeform 85">
              <a:extLst>
                <a:ext uri="{FF2B5EF4-FFF2-40B4-BE49-F238E27FC236}">
                  <a16:creationId xmlns:a16="http://schemas.microsoft.com/office/drawing/2014/main" id="{9E523B0B-6E0B-B64E-5ED9-4DC6476F2226}"/>
                </a:ext>
              </a:extLst>
            </p:cNvPr>
            <p:cNvSpPr>
              <a:spLocks/>
            </p:cNvSpPr>
            <p:nvPr/>
          </p:nvSpPr>
          <p:spPr bwMode="auto">
            <a:xfrm>
              <a:off x="1391" y="1321"/>
              <a:ext cx="518" cy="0"/>
            </a:xfrm>
            <a:custGeom>
              <a:avLst/>
              <a:gdLst>
                <a:gd name="T0" fmla="*/ 41 w 554"/>
                <a:gd name="T1" fmla="*/ 39 w 554"/>
                <a:gd name="T2" fmla="*/ 38 w 554"/>
                <a:gd name="T3" fmla="*/ 36 w 554"/>
                <a:gd name="T4" fmla="*/ 36 w 554"/>
                <a:gd name="T5" fmla="*/ 36 w 554"/>
                <a:gd name="T6" fmla="*/ 34 w 554"/>
                <a:gd name="T7" fmla="*/ 34 w 554"/>
                <a:gd name="T8" fmla="*/ 32 w 554"/>
                <a:gd name="T9" fmla="*/ 31 w 554"/>
                <a:gd name="T10" fmla="*/ 30 w 554"/>
                <a:gd name="T11" fmla="*/ 28 w 554"/>
                <a:gd name="T12" fmla="*/ 28 w 554"/>
                <a:gd name="T13" fmla="*/ 26 w 554"/>
                <a:gd name="T14" fmla="*/ 26 w 554"/>
                <a:gd name="T15" fmla="*/ 24 w 554"/>
                <a:gd name="T16" fmla="*/ 22 w 554"/>
                <a:gd name="T17" fmla="*/ 22 w 554"/>
                <a:gd name="T18" fmla="*/ 21 w 554"/>
                <a:gd name="T19" fmla="*/ 20 w 554"/>
                <a:gd name="T20" fmla="*/ 19 w 554"/>
                <a:gd name="T21" fmla="*/ 18 w 554"/>
                <a:gd name="T22" fmla="*/ 17 w 554"/>
                <a:gd name="T23" fmla="*/ 16 w 554"/>
                <a:gd name="T24" fmla="*/ 15 w 554"/>
                <a:gd name="T25" fmla="*/ 14 w 554"/>
                <a:gd name="T26" fmla="*/ 13 w 554"/>
                <a:gd name="T27" fmla="*/ 11 w 554"/>
                <a:gd name="T28" fmla="*/ 10 w 554"/>
                <a:gd name="T29" fmla="*/ 8 w 554"/>
                <a:gd name="T30" fmla="*/ 7 w 554"/>
                <a:gd name="T31" fmla="*/ 7 w 554"/>
                <a:gd name="T32" fmla="*/ 7 w 554"/>
                <a:gd name="T33" fmla="*/ 7 w 554"/>
                <a:gd name="T34" fmla="*/ 7 w 554"/>
                <a:gd name="T35" fmla="*/ 7 w 554"/>
                <a:gd name="T36" fmla="*/ 7 w 554"/>
                <a:gd name="T37" fmla="*/ 0 w 554"/>
                <a:gd name="T38" fmla="*/ 0 w 554"/>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39">
                  <a:pos x="T0" y="0"/>
                </a:cxn>
                <a:cxn ang="T40">
                  <a:pos x="T1" y="0"/>
                </a:cxn>
                <a:cxn ang="T41">
                  <a:pos x="T2" y="0"/>
                </a:cxn>
                <a:cxn ang="T42">
                  <a:pos x="T3" y="0"/>
                </a:cxn>
                <a:cxn ang="T43">
                  <a:pos x="T4" y="0"/>
                </a:cxn>
                <a:cxn ang="T44">
                  <a:pos x="T5" y="0"/>
                </a:cxn>
                <a:cxn ang="T45">
                  <a:pos x="T6" y="0"/>
                </a:cxn>
                <a:cxn ang="T46">
                  <a:pos x="T7" y="0"/>
                </a:cxn>
                <a:cxn ang="T47">
                  <a:pos x="T8" y="0"/>
                </a:cxn>
                <a:cxn ang="T48">
                  <a:pos x="T9" y="0"/>
                </a:cxn>
                <a:cxn ang="T49">
                  <a:pos x="T10" y="0"/>
                </a:cxn>
                <a:cxn ang="T50">
                  <a:pos x="T11" y="0"/>
                </a:cxn>
                <a:cxn ang="T51">
                  <a:pos x="T12" y="0"/>
                </a:cxn>
                <a:cxn ang="T52">
                  <a:pos x="T13" y="0"/>
                </a:cxn>
                <a:cxn ang="T53">
                  <a:pos x="T14" y="0"/>
                </a:cxn>
                <a:cxn ang="T54">
                  <a:pos x="T15" y="0"/>
                </a:cxn>
                <a:cxn ang="T55">
                  <a:pos x="T16" y="0"/>
                </a:cxn>
                <a:cxn ang="T56">
                  <a:pos x="T17" y="0"/>
                </a:cxn>
                <a:cxn ang="T57">
                  <a:pos x="T18" y="0"/>
                </a:cxn>
                <a:cxn ang="T58">
                  <a:pos x="T19" y="0"/>
                </a:cxn>
                <a:cxn ang="T59">
                  <a:pos x="T20" y="0"/>
                </a:cxn>
                <a:cxn ang="T60">
                  <a:pos x="T21" y="0"/>
                </a:cxn>
                <a:cxn ang="T61">
                  <a:pos x="T22" y="0"/>
                </a:cxn>
                <a:cxn ang="T62">
                  <a:pos x="T23" y="0"/>
                </a:cxn>
                <a:cxn ang="T63">
                  <a:pos x="T24" y="0"/>
                </a:cxn>
                <a:cxn ang="T64">
                  <a:pos x="T25" y="0"/>
                </a:cxn>
                <a:cxn ang="T65">
                  <a:pos x="T26" y="0"/>
                </a:cxn>
                <a:cxn ang="T66">
                  <a:pos x="T27" y="0"/>
                </a:cxn>
                <a:cxn ang="T67">
                  <a:pos x="T28" y="0"/>
                </a:cxn>
                <a:cxn ang="T68">
                  <a:pos x="T29" y="0"/>
                </a:cxn>
                <a:cxn ang="T69">
                  <a:pos x="T30" y="0"/>
                </a:cxn>
                <a:cxn ang="T70">
                  <a:pos x="T31" y="0"/>
                </a:cxn>
                <a:cxn ang="T71">
                  <a:pos x="T32" y="0"/>
                </a:cxn>
                <a:cxn ang="T72">
                  <a:pos x="T33" y="0"/>
                </a:cxn>
                <a:cxn ang="T73">
                  <a:pos x="T34" y="0"/>
                </a:cxn>
                <a:cxn ang="T74">
                  <a:pos x="T35" y="0"/>
                </a:cxn>
                <a:cxn ang="T75">
                  <a:pos x="T36" y="0"/>
                </a:cxn>
                <a:cxn ang="T76">
                  <a:pos x="T37" y="0"/>
                </a:cxn>
                <a:cxn ang="T77">
                  <a:pos x="T38" y="0"/>
                </a:cxn>
              </a:cxnLst>
              <a:rect l="0" t="0" r="r" b="b"/>
              <a:pathLst>
                <a:path w="554">
                  <a:moveTo>
                    <a:pt x="554" y="0"/>
                  </a:moveTo>
                  <a:lnTo>
                    <a:pt x="535" y="0"/>
                  </a:lnTo>
                  <a:lnTo>
                    <a:pt x="523" y="0"/>
                  </a:lnTo>
                  <a:lnTo>
                    <a:pt x="504" y="0"/>
                  </a:lnTo>
                  <a:lnTo>
                    <a:pt x="492" y="0"/>
                  </a:lnTo>
                  <a:lnTo>
                    <a:pt x="480" y="0"/>
                  </a:lnTo>
                  <a:lnTo>
                    <a:pt x="461" y="0"/>
                  </a:lnTo>
                  <a:lnTo>
                    <a:pt x="449" y="0"/>
                  </a:lnTo>
                  <a:lnTo>
                    <a:pt x="431" y="0"/>
                  </a:lnTo>
                  <a:lnTo>
                    <a:pt x="418" y="0"/>
                  </a:lnTo>
                  <a:lnTo>
                    <a:pt x="406" y="0"/>
                  </a:lnTo>
                  <a:lnTo>
                    <a:pt x="388" y="0"/>
                  </a:lnTo>
                  <a:lnTo>
                    <a:pt x="375" y="0"/>
                  </a:lnTo>
                  <a:lnTo>
                    <a:pt x="357" y="0"/>
                  </a:lnTo>
                  <a:lnTo>
                    <a:pt x="345" y="0"/>
                  </a:lnTo>
                  <a:lnTo>
                    <a:pt x="326" y="0"/>
                  </a:lnTo>
                  <a:lnTo>
                    <a:pt x="314" y="0"/>
                  </a:lnTo>
                  <a:lnTo>
                    <a:pt x="302" y="0"/>
                  </a:lnTo>
                  <a:lnTo>
                    <a:pt x="283" y="0"/>
                  </a:lnTo>
                  <a:lnTo>
                    <a:pt x="271" y="0"/>
                  </a:lnTo>
                  <a:lnTo>
                    <a:pt x="252" y="0"/>
                  </a:lnTo>
                  <a:lnTo>
                    <a:pt x="240" y="0"/>
                  </a:lnTo>
                  <a:lnTo>
                    <a:pt x="222" y="0"/>
                  </a:lnTo>
                  <a:lnTo>
                    <a:pt x="209" y="0"/>
                  </a:lnTo>
                  <a:lnTo>
                    <a:pt x="197" y="0"/>
                  </a:lnTo>
                  <a:lnTo>
                    <a:pt x="179" y="0"/>
                  </a:lnTo>
                  <a:lnTo>
                    <a:pt x="166" y="0"/>
                  </a:lnTo>
                  <a:lnTo>
                    <a:pt x="148" y="0"/>
                  </a:lnTo>
                  <a:lnTo>
                    <a:pt x="136" y="0"/>
                  </a:lnTo>
                  <a:lnTo>
                    <a:pt x="123" y="0"/>
                  </a:lnTo>
                  <a:lnTo>
                    <a:pt x="105" y="0"/>
                  </a:lnTo>
                  <a:lnTo>
                    <a:pt x="93" y="0"/>
                  </a:lnTo>
                  <a:lnTo>
                    <a:pt x="74" y="0"/>
                  </a:lnTo>
                  <a:lnTo>
                    <a:pt x="62" y="0"/>
                  </a:lnTo>
                  <a:lnTo>
                    <a:pt x="43" y="0"/>
                  </a:lnTo>
                  <a:lnTo>
                    <a:pt x="31" y="0"/>
                  </a:lnTo>
                  <a:lnTo>
                    <a:pt x="19" y="0"/>
                  </a:lnTo>
                  <a:lnTo>
                    <a:pt x="0" y="0"/>
                  </a:lnTo>
                </a:path>
              </a:pathLst>
            </a:custGeom>
            <a:solidFill>
              <a:srgbClr val="0000FF"/>
            </a:solidFill>
            <a:ln w="9525">
              <a:solidFill>
                <a:srgbClr val="000000"/>
              </a:solidFill>
              <a:prstDash val="solid"/>
              <a:round/>
              <a:headEnd/>
              <a:tailEnd/>
            </a:ln>
          </p:spPr>
          <p:txBody>
            <a:bodyPr/>
            <a:lstStyle/>
            <a:p>
              <a:endParaRPr lang="en-US"/>
            </a:p>
          </p:txBody>
        </p:sp>
        <p:sp>
          <p:nvSpPr>
            <p:cNvPr id="426076" name="Freeform 86">
              <a:extLst>
                <a:ext uri="{FF2B5EF4-FFF2-40B4-BE49-F238E27FC236}">
                  <a16:creationId xmlns:a16="http://schemas.microsoft.com/office/drawing/2014/main" id="{11E2B280-3E73-BA46-6776-8CABE8A8B8BB}"/>
                </a:ext>
              </a:extLst>
            </p:cNvPr>
            <p:cNvSpPr>
              <a:spLocks/>
            </p:cNvSpPr>
            <p:nvPr/>
          </p:nvSpPr>
          <p:spPr bwMode="auto">
            <a:xfrm>
              <a:off x="1391" y="1321"/>
              <a:ext cx="518" cy="0"/>
            </a:xfrm>
            <a:custGeom>
              <a:avLst/>
              <a:gdLst>
                <a:gd name="T0" fmla="*/ 41 w 554"/>
                <a:gd name="T1" fmla="*/ 39 w 554"/>
                <a:gd name="T2" fmla="*/ 38 w 554"/>
                <a:gd name="T3" fmla="*/ 36 w 554"/>
                <a:gd name="T4" fmla="*/ 36 w 554"/>
                <a:gd name="T5" fmla="*/ 36 w 554"/>
                <a:gd name="T6" fmla="*/ 34 w 554"/>
                <a:gd name="T7" fmla="*/ 34 w 554"/>
                <a:gd name="T8" fmla="*/ 32 w 554"/>
                <a:gd name="T9" fmla="*/ 31 w 554"/>
                <a:gd name="T10" fmla="*/ 30 w 554"/>
                <a:gd name="T11" fmla="*/ 28 w 554"/>
                <a:gd name="T12" fmla="*/ 28 w 554"/>
                <a:gd name="T13" fmla="*/ 26 w 554"/>
                <a:gd name="T14" fmla="*/ 26 w 554"/>
                <a:gd name="T15" fmla="*/ 24 w 554"/>
                <a:gd name="T16" fmla="*/ 22 w 554"/>
                <a:gd name="T17" fmla="*/ 22 w 554"/>
                <a:gd name="T18" fmla="*/ 21 w 554"/>
                <a:gd name="T19" fmla="*/ 20 w 554"/>
                <a:gd name="T20" fmla="*/ 19 w 554"/>
                <a:gd name="T21" fmla="*/ 18 w 554"/>
                <a:gd name="T22" fmla="*/ 17 w 554"/>
                <a:gd name="T23" fmla="*/ 16 w 554"/>
                <a:gd name="T24" fmla="*/ 15 w 554"/>
                <a:gd name="T25" fmla="*/ 14 w 554"/>
                <a:gd name="T26" fmla="*/ 13 w 554"/>
                <a:gd name="T27" fmla="*/ 11 w 554"/>
                <a:gd name="T28" fmla="*/ 10 w 554"/>
                <a:gd name="T29" fmla="*/ 8 w 554"/>
                <a:gd name="T30" fmla="*/ 7 w 554"/>
                <a:gd name="T31" fmla="*/ 7 w 554"/>
                <a:gd name="T32" fmla="*/ 7 w 554"/>
                <a:gd name="T33" fmla="*/ 7 w 554"/>
                <a:gd name="T34" fmla="*/ 7 w 554"/>
                <a:gd name="T35" fmla="*/ 7 w 554"/>
                <a:gd name="T36" fmla="*/ 7 w 554"/>
                <a:gd name="T37" fmla="*/ 0 w 554"/>
                <a:gd name="T38" fmla="*/ 0 w 554"/>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39">
                  <a:pos x="T0" y="0"/>
                </a:cxn>
                <a:cxn ang="T40">
                  <a:pos x="T1" y="0"/>
                </a:cxn>
                <a:cxn ang="T41">
                  <a:pos x="T2" y="0"/>
                </a:cxn>
                <a:cxn ang="T42">
                  <a:pos x="T3" y="0"/>
                </a:cxn>
                <a:cxn ang="T43">
                  <a:pos x="T4" y="0"/>
                </a:cxn>
                <a:cxn ang="T44">
                  <a:pos x="T5" y="0"/>
                </a:cxn>
                <a:cxn ang="T45">
                  <a:pos x="T6" y="0"/>
                </a:cxn>
                <a:cxn ang="T46">
                  <a:pos x="T7" y="0"/>
                </a:cxn>
                <a:cxn ang="T47">
                  <a:pos x="T8" y="0"/>
                </a:cxn>
                <a:cxn ang="T48">
                  <a:pos x="T9" y="0"/>
                </a:cxn>
                <a:cxn ang="T49">
                  <a:pos x="T10" y="0"/>
                </a:cxn>
                <a:cxn ang="T50">
                  <a:pos x="T11" y="0"/>
                </a:cxn>
                <a:cxn ang="T51">
                  <a:pos x="T12" y="0"/>
                </a:cxn>
                <a:cxn ang="T52">
                  <a:pos x="T13" y="0"/>
                </a:cxn>
                <a:cxn ang="T53">
                  <a:pos x="T14" y="0"/>
                </a:cxn>
                <a:cxn ang="T54">
                  <a:pos x="T15" y="0"/>
                </a:cxn>
                <a:cxn ang="T55">
                  <a:pos x="T16" y="0"/>
                </a:cxn>
                <a:cxn ang="T56">
                  <a:pos x="T17" y="0"/>
                </a:cxn>
                <a:cxn ang="T57">
                  <a:pos x="T18" y="0"/>
                </a:cxn>
                <a:cxn ang="T58">
                  <a:pos x="T19" y="0"/>
                </a:cxn>
                <a:cxn ang="T59">
                  <a:pos x="T20" y="0"/>
                </a:cxn>
                <a:cxn ang="T60">
                  <a:pos x="T21" y="0"/>
                </a:cxn>
                <a:cxn ang="T61">
                  <a:pos x="T22" y="0"/>
                </a:cxn>
                <a:cxn ang="T62">
                  <a:pos x="T23" y="0"/>
                </a:cxn>
                <a:cxn ang="T63">
                  <a:pos x="T24" y="0"/>
                </a:cxn>
                <a:cxn ang="T64">
                  <a:pos x="T25" y="0"/>
                </a:cxn>
                <a:cxn ang="T65">
                  <a:pos x="T26" y="0"/>
                </a:cxn>
                <a:cxn ang="T66">
                  <a:pos x="T27" y="0"/>
                </a:cxn>
                <a:cxn ang="T67">
                  <a:pos x="T28" y="0"/>
                </a:cxn>
                <a:cxn ang="T68">
                  <a:pos x="T29" y="0"/>
                </a:cxn>
                <a:cxn ang="T69">
                  <a:pos x="T30" y="0"/>
                </a:cxn>
                <a:cxn ang="T70">
                  <a:pos x="T31" y="0"/>
                </a:cxn>
                <a:cxn ang="T71">
                  <a:pos x="T32" y="0"/>
                </a:cxn>
                <a:cxn ang="T72">
                  <a:pos x="T33" y="0"/>
                </a:cxn>
                <a:cxn ang="T73">
                  <a:pos x="T34" y="0"/>
                </a:cxn>
                <a:cxn ang="T74">
                  <a:pos x="T35" y="0"/>
                </a:cxn>
                <a:cxn ang="T75">
                  <a:pos x="T36" y="0"/>
                </a:cxn>
                <a:cxn ang="T76">
                  <a:pos x="T37" y="0"/>
                </a:cxn>
                <a:cxn ang="T77">
                  <a:pos x="T38" y="0"/>
                </a:cxn>
              </a:cxnLst>
              <a:rect l="0" t="0" r="r" b="b"/>
              <a:pathLst>
                <a:path w="554">
                  <a:moveTo>
                    <a:pt x="554" y="0"/>
                  </a:moveTo>
                  <a:lnTo>
                    <a:pt x="535" y="0"/>
                  </a:lnTo>
                  <a:lnTo>
                    <a:pt x="523" y="0"/>
                  </a:lnTo>
                  <a:lnTo>
                    <a:pt x="504" y="0"/>
                  </a:lnTo>
                  <a:lnTo>
                    <a:pt x="492" y="0"/>
                  </a:lnTo>
                  <a:lnTo>
                    <a:pt x="480" y="0"/>
                  </a:lnTo>
                  <a:lnTo>
                    <a:pt x="461" y="0"/>
                  </a:lnTo>
                  <a:lnTo>
                    <a:pt x="449" y="0"/>
                  </a:lnTo>
                  <a:lnTo>
                    <a:pt x="431" y="0"/>
                  </a:lnTo>
                  <a:lnTo>
                    <a:pt x="418" y="0"/>
                  </a:lnTo>
                  <a:lnTo>
                    <a:pt x="406" y="0"/>
                  </a:lnTo>
                  <a:lnTo>
                    <a:pt x="388" y="0"/>
                  </a:lnTo>
                  <a:lnTo>
                    <a:pt x="375" y="0"/>
                  </a:lnTo>
                  <a:lnTo>
                    <a:pt x="357" y="0"/>
                  </a:lnTo>
                  <a:lnTo>
                    <a:pt x="345" y="0"/>
                  </a:lnTo>
                  <a:lnTo>
                    <a:pt x="326" y="0"/>
                  </a:lnTo>
                  <a:lnTo>
                    <a:pt x="314" y="0"/>
                  </a:lnTo>
                  <a:lnTo>
                    <a:pt x="302" y="0"/>
                  </a:lnTo>
                  <a:lnTo>
                    <a:pt x="283" y="0"/>
                  </a:lnTo>
                  <a:lnTo>
                    <a:pt x="271" y="0"/>
                  </a:lnTo>
                  <a:lnTo>
                    <a:pt x="252" y="0"/>
                  </a:lnTo>
                  <a:lnTo>
                    <a:pt x="240" y="0"/>
                  </a:lnTo>
                  <a:lnTo>
                    <a:pt x="222" y="0"/>
                  </a:lnTo>
                  <a:lnTo>
                    <a:pt x="209" y="0"/>
                  </a:lnTo>
                  <a:lnTo>
                    <a:pt x="197" y="0"/>
                  </a:lnTo>
                  <a:lnTo>
                    <a:pt x="179" y="0"/>
                  </a:lnTo>
                  <a:lnTo>
                    <a:pt x="166" y="0"/>
                  </a:lnTo>
                  <a:lnTo>
                    <a:pt x="148" y="0"/>
                  </a:lnTo>
                  <a:lnTo>
                    <a:pt x="136" y="0"/>
                  </a:lnTo>
                  <a:lnTo>
                    <a:pt x="123" y="0"/>
                  </a:lnTo>
                  <a:lnTo>
                    <a:pt x="105" y="0"/>
                  </a:lnTo>
                  <a:lnTo>
                    <a:pt x="93" y="0"/>
                  </a:lnTo>
                  <a:lnTo>
                    <a:pt x="74" y="0"/>
                  </a:lnTo>
                  <a:lnTo>
                    <a:pt x="62" y="0"/>
                  </a:lnTo>
                  <a:lnTo>
                    <a:pt x="43" y="0"/>
                  </a:lnTo>
                  <a:lnTo>
                    <a:pt x="31" y="0"/>
                  </a:lnTo>
                  <a:lnTo>
                    <a:pt x="19" y="0"/>
                  </a:lnTo>
                  <a:lnTo>
                    <a:pt x="0" y="0"/>
                  </a:lnTo>
                </a:path>
              </a:pathLst>
            </a:custGeom>
            <a:solidFill>
              <a:srgbClr val="0000FF"/>
            </a:solidFill>
            <a:ln w="9525">
              <a:solidFill>
                <a:srgbClr val="000000"/>
              </a:solidFill>
              <a:prstDash val="solid"/>
              <a:round/>
              <a:headEnd/>
              <a:tailEnd/>
            </a:ln>
          </p:spPr>
          <p:txBody>
            <a:bodyPr/>
            <a:lstStyle/>
            <a:p>
              <a:endParaRPr lang="en-US"/>
            </a:p>
          </p:txBody>
        </p:sp>
        <p:sp>
          <p:nvSpPr>
            <p:cNvPr id="426077" name="Freeform 87">
              <a:extLst>
                <a:ext uri="{FF2B5EF4-FFF2-40B4-BE49-F238E27FC236}">
                  <a16:creationId xmlns:a16="http://schemas.microsoft.com/office/drawing/2014/main" id="{205A1D9D-6396-D3C9-4B33-054C8CD96169}"/>
                </a:ext>
              </a:extLst>
            </p:cNvPr>
            <p:cNvSpPr>
              <a:spLocks/>
            </p:cNvSpPr>
            <p:nvPr/>
          </p:nvSpPr>
          <p:spPr bwMode="auto">
            <a:xfrm>
              <a:off x="1391" y="1321"/>
              <a:ext cx="518" cy="0"/>
            </a:xfrm>
            <a:custGeom>
              <a:avLst/>
              <a:gdLst>
                <a:gd name="T0" fmla="*/ 41 w 554"/>
                <a:gd name="T1" fmla="*/ 39 w 554"/>
                <a:gd name="T2" fmla="*/ 38 w 554"/>
                <a:gd name="T3" fmla="*/ 36 w 554"/>
                <a:gd name="T4" fmla="*/ 36 w 554"/>
                <a:gd name="T5" fmla="*/ 36 w 554"/>
                <a:gd name="T6" fmla="*/ 34 w 554"/>
                <a:gd name="T7" fmla="*/ 34 w 554"/>
                <a:gd name="T8" fmla="*/ 32 w 554"/>
                <a:gd name="T9" fmla="*/ 31 w 554"/>
                <a:gd name="T10" fmla="*/ 30 w 554"/>
                <a:gd name="T11" fmla="*/ 28 w 554"/>
                <a:gd name="T12" fmla="*/ 28 w 554"/>
                <a:gd name="T13" fmla="*/ 26 w 554"/>
                <a:gd name="T14" fmla="*/ 26 w 554"/>
                <a:gd name="T15" fmla="*/ 24 w 554"/>
                <a:gd name="T16" fmla="*/ 22 w 554"/>
                <a:gd name="T17" fmla="*/ 22 w 554"/>
                <a:gd name="T18" fmla="*/ 21 w 554"/>
                <a:gd name="T19" fmla="*/ 20 w 554"/>
                <a:gd name="T20" fmla="*/ 19 w 554"/>
                <a:gd name="T21" fmla="*/ 18 w 554"/>
                <a:gd name="T22" fmla="*/ 17 w 554"/>
                <a:gd name="T23" fmla="*/ 16 w 554"/>
                <a:gd name="T24" fmla="*/ 15 w 554"/>
                <a:gd name="T25" fmla="*/ 14 w 554"/>
                <a:gd name="T26" fmla="*/ 13 w 554"/>
                <a:gd name="T27" fmla="*/ 11 w 554"/>
                <a:gd name="T28" fmla="*/ 10 w 554"/>
                <a:gd name="T29" fmla="*/ 8 w 554"/>
                <a:gd name="T30" fmla="*/ 7 w 554"/>
                <a:gd name="T31" fmla="*/ 7 w 554"/>
                <a:gd name="T32" fmla="*/ 7 w 554"/>
                <a:gd name="T33" fmla="*/ 7 w 554"/>
                <a:gd name="T34" fmla="*/ 7 w 554"/>
                <a:gd name="T35" fmla="*/ 7 w 554"/>
                <a:gd name="T36" fmla="*/ 7 w 554"/>
                <a:gd name="T37" fmla="*/ 0 w 554"/>
                <a:gd name="T38" fmla="*/ 0 w 554"/>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39">
                  <a:pos x="T0" y="0"/>
                </a:cxn>
                <a:cxn ang="T40">
                  <a:pos x="T1" y="0"/>
                </a:cxn>
                <a:cxn ang="T41">
                  <a:pos x="T2" y="0"/>
                </a:cxn>
                <a:cxn ang="T42">
                  <a:pos x="T3" y="0"/>
                </a:cxn>
                <a:cxn ang="T43">
                  <a:pos x="T4" y="0"/>
                </a:cxn>
                <a:cxn ang="T44">
                  <a:pos x="T5" y="0"/>
                </a:cxn>
                <a:cxn ang="T45">
                  <a:pos x="T6" y="0"/>
                </a:cxn>
                <a:cxn ang="T46">
                  <a:pos x="T7" y="0"/>
                </a:cxn>
                <a:cxn ang="T47">
                  <a:pos x="T8" y="0"/>
                </a:cxn>
                <a:cxn ang="T48">
                  <a:pos x="T9" y="0"/>
                </a:cxn>
                <a:cxn ang="T49">
                  <a:pos x="T10" y="0"/>
                </a:cxn>
                <a:cxn ang="T50">
                  <a:pos x="T11" y="0"/>
                </a:cxn>
                <a:cxn ang="T51">
                  <a:pos x="T12" y="0"/>
                </a:cxn>
                <a:cxn ang="T52">
                  <a:pos x="T13" y="0"/>
                </a:cxn>
                <a:cxn ang="T53">
                  <a:pos x="T14" y="0"/>
                </a:cxn>
                <a:cxn ang="T54">
                  <a:pos x="T15" y="0"/>
                </a:cxn>
                <a:cxn ang="T55">
                  <a:pos x="T16" y="0"/>
                </a:cxn>
                <a:cxn ang="T56">
                  <a:pos x="T17" y="0"/>
                </a:cxn>
                <a:cxn ang="T57">
                  <a:pos x="T18" y="0"/>
                </a:cxn>
                <a:cxn ang="T58">
                  <a:pos x="T19" y="0"/>
                </a:cxn>
                <a:cxn ang="T59">
                  <a:pos x="T20" y="0"/>
                </a:cxn>
                <a:cxn ang="T60">
                  <a:pos x="T21" y="0"/>
                </a:cxn>
                <a:cxn ang="T61">
                  <a:pos x="T22" y="0"/>
                </a:cxn>
                <a:cxn ang="T62">
                  <a:pos x="T23" y="0"/>
                </a:cxn>
                <a:cxn ang="T63">
                  <a:pos x="T24" y="0"/>
                </a:cxn>
                <a:cxn ang="T64">
                  <a:pos x="T25" y="0"/>
                </a:cxn>
                <a:cxn ang="T65">
                  <a:pos x="T26" y="0"/>
                </a:cxn>
                <a:cxn ang="T66">
                  <a:pos x="T27" y="0"/>
                </a:cxn>
                <a:cxn ang="T67">
                  <a:pos x="T28" y="0"/>
                </a:cxn>
                <a:cxn ang="T68">
                  <a:pos x="T29" y="0"/>
                </a:cxn>
                <a:cxn ang="T69">
                  <a:pos x="T30" y="0"/>
                </a:cxn>
                <a:cxn ang="T70">
                  <a:pos x="T31" y="0"/>
                </a:cxn>
                <a:cxn ang="T71">
                  <a:pos x="T32" y="0"/>
                </a:cxn>
                <a:cxn ang="T72">
                  <a:pos x="T33" y="0"/>
                </a:cxn>
                <a:cxn ang="T73">
                  <a:pos x="T34" y="0"/>
                </a:cxn>
                <a:cxn ang="T74">
                  <a:pos x="T35" y="0"/>
                </a:cxn>
                <a:cxn ang="T75">
                  <a:pos x="T36" y="0"/>
                </a:cxn>
                <a:cxn ang="T76">
                  <a:pos x="T37" y="0"/>
                </a:cxn>
                <a:cxn ang="T77">
                  <a:pos x="T38" y="0"/>
                </a:cxn>
              </a:cxnLst>
              <a:rect l="0" t="0" r="r" b="b"/>
              <a:pathLst>
                <a:path w="554">
                  <a:moveTo>
                    <a:pt x="554" y="0"/>
                  </a:moveTo>
                  <a:lnTo>
                    <a:pt x="535" y="0"/>
                  </a:lnTo>
                  <a:lnTo>
                    <a:pt x="523" y="0"/>
                  </a:lnTo>
                  <a:lnTo>
                    <a:pt x="504" y="0"/>
                  </a:lnTo>
                  <a:lnTo>
                    <a:pt x="492" y="0"/>
                  </a:lnTo>
                  <a:lnTo>
                    <a:pt x="480" y="0"/>
                  </a:lnTo>
                  <a:lnTo>
                    <a:pt x="461" y="0"/>
                  </a:lnTo>
                  <a:lnTo>
                    <a:pt x="449" y="0"/>
                  </a:lnTo>
                  <a:lnTo>
                    <a:pt x="431" y="0"/>
                  </a:lnTo>
                  <a:lnTo>
                    <a:pt x="418" y="0"/>
                  </a:lnTo>
                  <a:lnTo>
                    <a:pt x="406" y="0"/>
                  </a:lnTo>
                  <a:lnTo>
                    <a:pt x="388" y="0"/>
                  </a:lnTo>
                  <a:lnTo>
                    <a:pt x="375" y="0"/>
                  </a:lnTo>
                  <a:lnTo>
                    <a:pt x="357" y="0"/>
                  </a:lnTo>
                  <a:lnTo>
                    <a:pt x="345" y="0"/>
                  </a:lnTo>
                  <a:lnTo>
                    <a:pt x="326" y="0"/>
                  </a:lnTo>
                  <a:lnTo>
                    <a:pt x="314" y="0"/>
                  </a:lnTo>
                  <a:lnTo>
                    <a:pt x="302" y="0"/>
                  </a:lnTo>
                  <a:lnTo>
                    <a:pt x="283" y="0"/>
                  </a:lnTo>
                  <a:lnTo>
                    <a:pt x="271" y="0"/>
                  </a:lnTo>
                  <a:lnTo>
                    <a:pt x="252" y="0"/>
                  </a:lnTo>
                  <a:lnTo>
                    <a:pt x="240" y="0"/>
                  </a:lnTo>
                  <a:lnTo>
                    <a:pt x="222" y="0"/>
                  </a:lnTo>
                  <a:lnTo>
                    <a:pt x="209" y="0"/>
                  </a:lnTo>
                  <a:lnTo>
                    <a:pt x="197" y="0"/>
                  </a:lnTo>
                  <a:lnTo>
                    <a:pt x="179" y="0"/>
                  </a:lnTo>
                  <a:lnTo>
                    <a:pt x="166" y="0"/>
                  </a:lnTo>
                  <a:lnTo>
                    <a:pt x="148" y="0"/>
                  </a:lnTo>
                  <a:lnTo>
                    <a:pt x="136" y="0"/>
                  </a:lnTo>
                  <a:lnTo>
                    <a:pt x="123" y="0"/>
                  </a:lnTo>
                  <a:lnTo>
                    <a:pt x="105" y="0"/>
                  </a:lnTo>
                  <a:lnTo>
                    <a:pt x="93" y="0"/>
                  </a:lnTo>
                  <a:lnTo>
                    <a:pt x="74" y="0"/>
                  </a:lnTo>
                  <a:lnTo>
                    <a:pt x="62" y="0"/>
                  </a:lnTo>
                  <a:lnTo>
                    <a:pt x="43" y="0"/>
                  </a:lnTo>
                  <a:lnTo>
                    <a:pt x="31" y="0"/>
                  </a:lnTo>
                  <a:lnTo>
                    <a:pt x="19" y="0"/>
                  </a:lnTo>
                  <a:lnTo>
                    <a:pt x="0" y="0"/>
                  </a:lnTo>
                </a:path>
              </a:pathLst>
            </a:custGeom>
            <a:solidFill>
              <a:srgbClr val="0000FF"/>
            </a:solidFill>
            <a:ln w="9525">
              <a:solidFill>
                <a:srgbClr val="000000"/>
              </a:solidFill>
              <a:prstDash val="solid"/>
              <a:round/>
              <a:headEnd/>
              <a:tailEnd/>
            </a:ln>
          </p:spPr>
          <p:txBody>
            <a:bodyPr/>
            <a:lstStyle/>
            <a:p>
              <a:endParaRPr lang="en-US"/>
            </a:p>
          </p:txBody>
        </p:sp>
        <p:sp>
          <p:nvSpPr>
            <p:cNvPr id="426078" name="Freeform 88">
              <a:extLst>
                <a:ext uri="{FF2B5EF4-FFF2-40B4-BE49-F238E27FC236}">
                  <a16:creationId xmlns:a16="http://schemas.microsoft.com/office/drawing/2014/main" id="{119B9E16-F20D-A4A2-6F06-0FBFB09B9E62}"/>
                </a:ext>
              </a:extLst>
            </p:cNvPr>
            <p:cNvSpPr>
              <a:spLocks/>
            </p:cNvSpPr>
            <p:nvPr/>
          </p:nvSpPr>
          <p:spPr bwMode="auto">
            <a:xfrm>
              <a:off x="1391" y="1321"/>
              <a:ext cx="518" cy="0"/>
            </a:xfrm>
            <a:custGeom>
              <a:avLst/>
              <a:gdLst>
                <a:gd name="T0" fmla="*/ 41 w 554"/>
                <a:gd name="T1" fmla="*/ 39 w 554"/>
                <a:gd name="T2" fmla="*/ 38 w 554"/>
                <a:gd name="T3" fmla="*/ 36 w 554"/>
                <a:gd name="T4" fmla="*/ 36 w 554"/>
                <a:gd name="T5" fmla="*/ 36 w 554"/>
                <a:gd name="T6" fmla="*/ 34 w 554"/>
                <a:gd name="T7" fmla="*/ 34 w 554"/>
                <a:gd name="T8" fmla="*/ 32 w 554"/>
                <a:gd name="T9" fmla="*/ 31 w 554"/>
                <a:gd name="T10" fmla="*/ 30 w 554"/>
                <a:gd name="T11" fmla="*/ 28 w 554"/>
                <a:gd name="T12" fmla="*/ 28 w 554"/>
                <a:gd name="T13" fmla="*/ 26 w 554"/>
                <a:gd name="T14" fmla="*/ 26 w 554"/>
                <a:gd name="T15" fmla="*/ 24 w 554"/>
                <a:gd name="T16" fmla="*/ 22 w 554"/>
                <a:gd name="T17" fmla="*/ 22 w 554"/>
                <a:gd name="T18" fmla="*/ 21 w 554"/>
                <a:gd name="T19" fmla="*/ 20 w 554"/>
                <a:gd name="T20" fmla="*/ 19 w 554"/>
                <a:gd name="T21" fmla="*/ 18 w 554"/>
                <a:gd name="T22" fmla="*/ 17 w 554"/>
                <a:gd name="T23" fmla="*/ 16 w 554"/>
                <a:gd name="T24" fmla="*/ 15 w 554"/>
                <a:gd name="T25" fmla="*/ 14 w 554"/>
                <a:gd name="T26" fmla="*/ 13 w 554"/>
                <a:gd name="T27" fmla="*/ 11 w 554"/>
                <a:gd name="T28" fmla="*/ 10 w 554"/>
                <a:gd name="T29" fmla="*/ 8 w 554"/>
                <a:gd name="T30" fmla="*/ 7 w 554"/>
                <a:gd name="T31" fmla="*/ 7 w 554"/>
                <a:gd name="T32" fmla="*/ 7 w 554"/>
                <a:gd name="T33" fmla="*/ 7 w 554"/>
                <a:gd name="T34" fmla="*/ 7 w 554"/>
                <a:gd name="T35" fmla="*/ 7 w 554"/>
                <a:gd name="T36" fmla="*/ 7 w 554"/>
                <a:gd name="T37" fmla="*/ 0 w 554"/>
                <a:gd name="T38" fmla="*/ 0 w 554"/>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39">
                  <a:pos x="T0" y="0"/>
                </a:cxn>
                <a:cxn ang="T40">
                  <a:pos x="T1" y="0"/>
                </a:cxn>
                <a:cxn ang="T41">
                  <a:pos x="T2" y="0"/>
                </a:cxn>
                <a:cxn ang="T42">
                  <a:pos x="T3" y="0"/>
                </a:cxn>
                <a:cxn ang="T43">
                  <a:pos x="T4" y="0"/>
                </a:cxn>
                <a:cxn ang="T44">
                  <a:pos x="T5" y="0"/>
                </a:cxn>
                <a:cxn ang="T45">
                  <a:pos x="T6" y="0"/>
                </a:cxn>
                <a:cxn ang="T46">
                  <a:pos x="T7" y="0"/>
                </a:cxn>
                <a:cxn ang="T47">
                  <a:pos x="T8" y="0"/>
                </a:cxn>
                <a:cxn ang="T48">
                  <a:pos x="T9" y="0"/>
                </a:cxn>
                <a:cxn ang="T49">
                  <a:pos x="T10" y="0"/>
                </a:cxn>
                <a:cxn ang="T50">
                  <a:pos x="T11" y="0"/>
                </a:cxn>
                <a:cxn ang="T51">
                  <a:pos x="T12" y="0"/>
                </a:cxn>
                <a:cxn ang="T52">
                  <a:pos x="T13" y="0"/>
                </a:cxn>
                <a:cxn ang="T53">
                  <a:pos x="T14" y="0"/>
                </a:cxn>
                <a:cxn ang="T54">
                  <a:pos x="T15" y="0"/>
                </a:cxn>
                <a:cxn ang="T55">
                  <a:pos x="T16" y="0"/>
                </a:cxn>
                <a:cxn ang="T56">
                  <a:pos x="T17" y="0"/>
                </a:cxn>
                <a:cxn ang="T57">
                  <a:pos x="T18" y="0"/>
                </a:cxn>
                <a:cxn ang="T58">
                  <a:pos x="T19" y="0"/>
                </a:cxn>
                <a:cxn ang="T59">
                  <a:pos x="T20" y="0"/>
                </a:cxn>
                <a:cxn ang="T60">
                  <a:pos x="T21" y="0"/>
                </a:cxn>
                <a:cxn ang="T61">
                  <a:pos x="T22" y="0"/>
                </a:cxn>
                <a:cxn ang="T62">
                  <a:pos x="T23" y="0"/>
                </a:cxn>
                <a:cxn ang="T63">
                  <a:pos x="T24" y="0"/>
                </a:cxn>
                <a:cxn ang="T64">
                  <a:pos x="T25" y="0"/>
                </a:cxn>
                <a:cxn ang="T65">
                  <a:pos x="T26" y="0"/>
                </a:cxn>
                <a:cxn ang="T66">
                  <a:pos x="T27" y="0"/>
                </a:cxn>
                <a:cxn ang="T67">
                  <a:pos x="T28" y="0"/>
                </a:cxn>
                <a:cxn ang="T68">
                  <a:pos x="T29" y="0"/>
                </a:cxn>
                <a:cxn ang="T69">
                  <a:pos x="T30" y="0"/>
                </a:cxn>
                <a:cxn ang="T70">
                  <a:pos x="T31" y="0"/>
                </a:cxn>
                <a:cxn ang="T71">
                  <a:pos x="T32" y="0"/>
                </a:cxn>
                <a:cxn ang="T72">
                  <a:pos x="T33" y="0"/>
                </a:cxn>
                <a:cxn ang="T73">
                  <a:pos x="T34" y="0"/>
                </a:cxn>
                <a:cxn ang="T74">
                  <a:pos x="T35" y="0"/>
                </a:cxn>
                <a:cxn ang="T75">
                  <a:pos x="T36" y="0"/>
                </a:cxn>
                <a:cxn ang="T76">
                  <a:pos x="T37" y="0"/>
                </a:cxn>
                <a:cxn ang="T77">
                  <a:pos x="T38" y="0"/>
                </a:cxn>
              </a:cxnLst>
              <a:rect l="0" t="0" r="r" b="b"/>
              <a:pathLst>
                <a:path w="554">
                  <a:moveTo>
                    <a:pt x="554" y="0"/>
                  </a:moveTo>
                  <a:lnTo>
                    <a:pt x="535" y="0"/>
                  </a:lnTo>
                  <a:lnTo>
                    <a:pt x="523" y="0"/>
                  </a:lnTo>
                  <a:lnTo>
                    <a:pt x="504" y="0"/>
                  </a:lnTo>
                  <a:lnTo>
                    <a:pt x="492" y="0"/>
                  </a:lnTo>
                  <a:lnTo>
                    <a:pt x="480" y="0"/>
                  </a:lnTo>
                  <a:lnTo>
                    <a:pt x="461" y="0"/>
                  </a:lnTo>
                  <a:lnTo>
                    <a:pt x="449" y="0"/>
                  </a:lnTo>
                  <a:lnTo>
                    <a:pt x="431" y="0"/>
                  </a:lnTo>
                  <a:lnTo>
                    <a:pt x="418" y="0"/>
                  </a:lnTo>
                  <a:lnTo>
                    <a:pt x="406" y="0"/>
                  </a:lnTo>
                  <a:lnTo>
                    <a:pt x="388" y="0"/>
                  </a:lnTo>
                  <a:lnTo>
                    <a:pt x="375" y="0"/>
                  </a:lnTo>
                  <a:lnTo>
                    <a:pt x="357" y="0"/>
                  </a:lnTo>
                  <a:lnTo>
                    <a:pt x="345" y="0"/>
                  </a:lnTo>
                  <a:lnTo>
                    <a:pt x="326" y="0"/>
                  </a:lnTo>
                  <a:lnTo>
                    <a:pt x="314" y="0"/>
                  </a:lnTo>
                  <a:lnTo>
                    <a:pt x="302" y="0"/>
                  </a:lnTo>
                  <a:lnTo>
                    <a:pt x="283" y="0"/>
                  </a:lnTo>
                  <a:lnTo>
                    <a:pt x="271" y="0"/>
                  </a:lnTo>
                  <a:lnTo>
                    <a:pt x="252" y="0"/>
                  </a:lnTo>
                  <a:lnTo>
                    <a:pt x="240" y="0"/>
                  </a:lnTo>
                  <a:lnTo>
                    <a:pt x="222" y="0"/>
                  </a:lnTo>
                  <a:lnTo>
                    <a:pt x="209" y="0"/>
                  </a:lnTo>
                  <a:lnTo>
                    <a:pt x="197" y="0"/>
                  </a:lnTo>
                  <a:lnTo>
                    <a:pt x="179" y="0"/>
                  </a:lnTo>
                  <a:lnTo>
                    <a:pt x="166" y="0"/>
                  </a:lnTo>
                  <a:lnTo>
                    <a:pt x="148" y="0"/>
                  </a:lnTo>
                  <a:lnTo>
                    <a:pt x="136" y="0"/>
                  </a:lnTo>
                  <a:lnTo>
                    <a:pt x="123" y="0"/>
                  </a:lnTo>
                  <a:lnTo>
                    <a:pt x="105" y="0"/>
                  </a:lnTo>
                  <a:lnTo>
                    <a:pt x="93" y="0"/>
                  </a:lnTo>
                  <a:lnTo>
                    <a:pt x="74" y="0"/>
                  </a:lnTo>
                  <a:lnTo>
                    <a:pt x="62" y="0"/>
                  </a:lnTo>
                  <a:lnTo>
                    <a:pt x="43" y="0"/>
                  </a:lnTo>
                  <a:lnTo>
                    <a:pt x="31" y="0"/>
                  </a:lnTo>
                  <a:lnTo>
                    <a:pt x="19" y="0"/>
                  </a:lnTo>
                  <a:lnTo>
                    <a:pt x="0" y="0"/>
                  </a:lnTo>
                </a:path>
              </a:pathLst>
            </a:custGeom>
            <a:solidFill>
              <a:srgbClr val="0000FF"/>
            </a:solidFill>
            <a:ln w="9525">
              <a:solidFill>
                <a:srgbClr val="000000"/>
              </a:solidFill>
              <a:prstDash val="solid"/>
              <a:round/>
              <a:headEnd/>
              <a:tailEnd/>
            </a:ln>
          </p:spPr>
          <p:txBody>
            <a:bodyPr/>
            <a:lstStyle/>
            <a:p>
              <a:endParaRPr lang="en-US"/>
            </a:p>
          </p:txBody>
        </p:sp>
        <p:sp>
          <p:nvSpPr>
            <p:cNvPr id="426079" name="Freeform 89">
              <a:extLst>
                <a:ext uri="{FF2B5EF4-FFF2-40B4-BE49-F238E27FC236}">
                  <a16:creationId xmlns:a16="http://schemas.microsoft.com/office/drawing/2014/main" id="{05E200B6-0C31-0FED-C1C4-754118E6758E}"/>
                </a:ext>
              </a:extLst>
            </p:cNvPr>
            <p:cNvSpPr>
              <a:spLocks/>
            </p:cNvSpPr>
            <p:nvPr/>
          </p:nvSpPr>
          <p:spPr bwMode="auto">
            <a:xfrm>
              <a:off x="667" y="1321"/>
              <a:ext cx="724" cy="912"/>
            </a:xfrm>
            <a:custGeom>
              <a:avLst/>
              <a:gdLst>
                <a:gd name="T0" fmla="*/ 58 w 774"/>
                <a:gd name="T1" fmla="*/ 0 h 976"/>
                <a:gd name="T2" fmla="*/ 56 w 774"/>
                <a:gd name="T3" fmla="*/ 7 h 976"/>
                <a:gd name="T4" fmla="*/ 55 w 774"/>
                <a:gd name="T5" fmla="*/ 7 h 976"/>
                <a:gd name="T6" fmla="*/ 54 w 774"/>
                <a:gd name="T7" fmla="*/ 7 h 976"/>
                <a:gd name="T8" fmla="*/ 53 w 774"/>
                <a:gd name="T9" fmla="*/ 7 h 976"/>
                <a:gd name="T10" fmla="*/ 51 w 774"/>
                <a:gd name="T11" fmla="*/ 7 h 976"/>
                <a:gd name="T12" fmla="*/ 51 w 774"/>
                <a:gd name="T13" fmla="*/ 7 h 976"/>
                <a:gd name="T14" fmla="*/ 50 w 774"/>
                <a:gd name="T15" fmla="*/ 9 h 976"/>
                <a:gd name="T16" fmla="*/ 48 w 774"/>
                <a:gd name="T17" fmla="*/ 11 h 976"/>
                <a:gd name="T18" fmla="*/ 48 w 774"/>
                <a:gd name="T19" fmla="*/ 12 h 976"/>
                <a:gd name="T20" fmla="*/ 47 w 774"/>
                <a:gd name="T21" fmla="*/ 14 h 976"/>
                <a:gd name="T22" fmla="*/ 45 w 774"/>
                <a:gd name="T23" fmla="*/ 15 h 976"/>
                <a:gd name="T24" fmla="*/ 45 w 774"/>
                <a:gd name="T25" fmla="*/ 17 h 976"/>
                <a:gd name="T26" fmla="*/ 43 w 774"/>
                <a:gd name="T27" fmla="*/ 18 h 976"/>
                <a:gd name="T28" fmla="*/ 42 w 774"/>
                <a:gd name="T29" fmla="*/ 19 h 976"/>
                <a:gd name="T30" fmla="*/ 41 w 774"/>
                <a:gd name="T31" fmla="*/ 20 h 976"/>
                <a:gd name="T32" fmla="*/ 39 w 774"/>
                <a:gd name="T33" fmla="*/ 21 h 976"/>
                <a:gd name="T34" fmla="*/ 39 w 774"/>
                <a:gd name="T35" fmla="*/ 22 h 976"/>
                <a:gd name="T36" fmla="*/ 37 w 774"/>
                <a:gd name="T37" fmla="*/ 24 h 976"/>
                <a:gd name="T38" fmla="*/ 36 w 774"/>
                <a:gd name="T39" fmla="*/ 26 h 976"/>
                <a:gd name="T40" fmla="*/ 36 w 774"/>
                <a:gd name="T41" fmla="*/ 27 h 976"/>
                <a:gd name="T42" fmla="*/ 34 w 774"/>
                <a:gd name="T43" fmla="*/ 29 h 976"/>
                <a:gd name="T44" fmla="*/ 34 w 774"/>
                <a:gd name="T45" fmla="*/ 30 h 976"/>
                <a:gd name="T46" fmla="*/ 32 w 774"/>
                <a:gd name="T47" fmla="*/ 31 h 976"/>
                <a:gd name="T48" fmla="*/ 31 w 774"/>
                <a:gd name="T49" fmla="*/ 32 h 976"/>
                <a:gd name="T50" fmla="*/ 30 w 774"/>
                <a:gd name="T51" fmla="*/ 33 h 976"/>
                <a:gd name="T52" fmla="*/ 29 w 774"/>
                <a:gd name="T53" fmla="*/ 35 h 976"/>
                <a:gd name="T54" fmla="*/ 28 w 774"/>
                <a:gd name="T55" fmla="*/ 36 h 976"/>
                <a:gd name="T56" fmla="*/ 27 w 774"/>
                <a:gd name="T57" fmla="*/ 37 h 976"/>
                <a:gd name="T58" fmla="*/ 26 w 774"/>
                <a:gd name="T59" fmla="*/ 38 h 976"/>
                <a:gd name="T60" fmla="*/ 24 w 774"/>
                <a:gd name="T61" fmla="*/ 40 h 976"/>
                <a:gd name="T62" fmla="*/ 22 w 774"/>
                <a:gd name="T63" fmla="*/ 41 h 976"/>
                <a:gd name="T64" fmla="*/ 22 w 774"/>
                <a:gd name="T65" fmla="*/ 43 h 976"/>
                <a:gd name="T66" fmla="*/ 21 w 774"/>
                <a:gd name="T67" fmla="*/ 44 h 976"/>
                <a:gd name="T68" fmla="*/ 20 w 774"/>
                <a:gd name="T69" fmla="*/ 46 h 976"/>
                <a:gd name="T70" fmla="*/ 19 w 774"/>
                <a:gd name="T71" fmla="*/ 47 h 976"/>
                <a:gd name="T72" fmla="*/ 18 w 774"/>
                <a:gd name="T73" fmla="*/ 48 h 976"/>
                <a:gd name="T74" fmla="*/ 18 w 774"/>
                <a:gd name="T75" fmla="*/ 49 h 976"/>
                <a:gd name="T76" fmla="*/ 16 w 774"/>
                <a:gd name="T77" fmla="*/ 50 h 976"/>
                <a:gd name="T78" fmla="*/ 15 w 774"/>
                <a:gd name="T79" fmla="*/ 52 h 976"/>
                <a:gd name="T80" fmla="*/ 14 w 774"/>
                <a:gd name="T81" fmla="*/ 52 h 976"/>
                <a:gd name="T82" fmla="*/ 13 w 774"/>
                <a:gd name="T83" fmla="*/ 54 h 976"/>
                <a:gd name="T84" fmla="*/ 12 w 774"/>
                <a:gd name="T85" fmla="*/ 56 h 976"/>
                <a:gd name="T86" fmla="*/ 10 w 774"/>
                <a:gd name="T87" fmla="*/ 57 h 976"/>
                <a:gd name="T88" fmla="*/ 8 w 774"/>
                <a:gd name="T89" fmla="*/ 58 h 976"/>
                <a:gd name="T90" fmla="*/ 7 w 774"/>
                <a:gd name="T91" fmla="*/ 60 h 976"/>
                <a:gd name="T92" fmla="*/ 7 w 774"/>
                <a:gd name="T93" fmla="*/ 61 h 976"/>
                <a:gd name="T94" fmla="*/ 7 w 774"/>
                <a:gd name="T95" fmla="*/ 63 h 976"/>
                <a:gd name="T96" fmla="*/ 7 w 774"/>
                <a:gd name="T97" fmla="*/ 64 h 976"/>
                <a:gd name="T98" fmla="*/ 7 w 774"/>
                <a:gd name="T99" fmla="*/ 65 h 976"/>
                <a:gd name="T100" fmla="*/ 7 w 774"/>
                <a:gd name="T101" fmla="*/ 66 h 976"/>
                <a:gd name="T102" fmla="*/ 7 w 774"/>
                <a:gd name="T103" fmla="*/ 68 h 976"/>
                <a:gd name="T104" fmla="*/ 0 w 774"/>
                <a:gd name="T105" fmla="*/ 69 h 97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774" h="976">
                  <a:moveTo>
                    <a:pt x="774" y="0"/>
                  </a:moveTo>
                  <a:lnTo>
                    <a:pt x="762" y="18"/>
                  </a:lnTo>
                  <a:lnTo>
                    <a:pt x="744" y="37"/>
                  </a:lnTo>
                  <a:lnTo>
                    <a:pt x="731" y="55"/>
                  </a:lnTo>
                  <a:lnTo>
                    <a:pt x="719" y="73"/>
                  </a:lnTo>
                  <a:lnTo>
                    <a:pt x="701" y="92"/>
                  </a:lnTo>
                  <a:lnTo>
                    <a:pt x="688" y="110"/>
                  </a:lnTo>
                  <a:lnTo>
                    <a:pt x="670" y="129"/>
                  </a:lnTo>
                  <a:lnTo>
                    <a:pt x="658" y="147"/>
                  </a:lnTo>
                  <a:lnTo>
                    <a:pt x="639" y="166"/>
                  </a:lnTo>
                  <a:lnTo>
                    <a:pt x="627" y="184"/>
                  </a:lnTo>
                  <a:lnTo>
                    <a:pt x="614" y="202"/>
                  </a:lnTo>
                  <a:lnTo>
                    <a:pt x="596" y="221"/>
                  </a:lnTo>
                  <a:lnTo>
                    <a:pt x="584" y="245"/>
                  </a:lnTo>
                  <a:lnTo>
                    <a:pt x="565" y="264"/>
                  </a:lnTo>
                  <a:lnTo>
                    <a:pt x="553" y="282"/>
                  </a:lnTo>
                  <a:lnTo>
                    <a:pt x="541" y="301"/>
                  </a:lnTo>
                  <a:lnTo>
                    <a:pt x="522" y="319"/>
                  </a:lnTo>
                  <a:lnTo>
                    <a:pt x="510" y="337"/>
                  </a:lnTo>
                  <a:lnTo>
                    <a:pt x="492" y="356"/>
                  </a:lnTo>
                  <a:lnTo>
                    <a:pt x="479" y="374"/>
                  </a:lnTo>
                  <a:lnTo>
                    <a:pt x="461" y="393"/>
                  </a:lnTo>
                  <a:lnTo>
                    <a:pt x="449" y="411"/>
                  </a:lnTo>
                  <a:lnTo>
                    <a:pt x="436" y="429"/>
                  </a:lnTo>
                  <a:lnTo>
                    <a:pt x="418" y="448"/>
                  </a:lnTo>
                  <a:lnTo>
                    <a:pt x="405" y="466"/>
                  </a:lnTo>
                  <a:lnTo>
                    <a:pt x="387" y="485"/>
                  </a:lnTo>
                  <a:lnTo>
                    <a:pt x="375" y="503"/>
                  </a:lnTo>
                  <a:lnTo>
                    <a:pt x="362" y="522"/>
                  </a:lnTo>
                  <a:lnTo>
                    <a:pt x="344" y="546"/>
                  </a:lnTo>
                  <a:lnTo>
                    <a:pt x="332" y="564"/>
                  </a:lnTo>
                  <a:lnTo>
                    <a:pt x="313" y="583"/>
                  </a:lnTo>
                  <a:lnTo>
                    <a:pt x="301" y="601"/>
                  </a:lnTo>
                  <a:lnTo>
                    <a:pt x="283" y="620"/>
                  </a:lnTo>
                  <a:lnTo>
                    <a:pt x="270" y="638"/>
                  </a:lnTo>
                  <a:lnTo>
                    <a:pt x="258" y="657"/>
                  </a:lnTo>
                  <a:lnTo>
                    <a:pt x="240" y="675"/>
                  </a:lnTo>
                  <a:lnTo>
                    <a:pt x="227" y="693"/>
                  </a:lnTo>
                  <a:lnTo>
                    <a:pt x="209" y="712"/>
                  </a:lnTo>
                  <a:lnTo>
                    <a:pt x="196" y="730"/>
                  </a:lnTo>
                  <a:lnTo>
                    <a:pt x="178" y="749"/>
                  </a:lnTo>
                  <a:lnTo>
                    <a:pt x="166" y="767"/>
                  </a:lnTo>
                  <a:lnTo>
                    <a:pt x="153" y="785"/>
                  </a:lnTo>
                  <a:lnTo>
                    <a:pt x="135" y="804"/>
                  </a:lnTo>
                  <a:lnTo>
                    <a:pt x="123" y="822"/>
                  </a:lnTo>
                  <a:lnTo>
                    <a:pt x="104" y="847"/>
                  </a:lnTo>
                  <a:lnTo>
                    <a:pt x="92" y="865"/>
                  </a:lnTo>
                  <a:lnTo>
                    <a:pt x="80" y="884"/>
                  </a:lnTo>
                  <a:lnTo>
                    <a:pt x="61" y="902"/>
                  </a:lnTo>
                  <a:lnTo>
                    <a:pt x="49" y="920"/>
                  </a:lnTo>
                  <a:lnTo>
                    <a:pt x="30" y="939"/>
                  </a:lnTo>
                  <a:lnTo>
                    <a:pt x="18" y="957"/>
                  </a:lnTo>
                  <a:lnTo>
                    <a:pt x="0" y="97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26080" name="Freeform 90">
              <a:extLst>
                <a:ext uri="{FF2B5EF4-FFF2-40B4-BE49-F238E27FC236}">
                  <a16:creationId xmlns:a16="http://schemas.microsoft.com/office/drawing/2014/main" id="{FCAC25B6-8794-B9E5-7013-0BF775598F23}"/>
                </a:ext>
              </a:extLst>
            </p:cNvPr>
            <p:cNvSpPr>
              <a:spLocks/>
            </p:cNvSpPr>
            <p:nvPr/>
          </p:nvSpPr>
          <p:spPr bwMode="auto">
            <a:xfrm>
              <a:off x="667" y="1321"/>
              <a:ext cx="724" cy="912"/>
            </a:xfrm>
            <a:custGeom>
              <a:avLst/>
              <a:gdLst>
                <a:gd name="T0" fmla="*/ 58 w 774"/>
                <a:gd name="T1" fmla="*/ 0 h 976"/>
                <a:gd name="T2" fmla="*/ 56 w 774"/>
                <a:gd name="T3" fmla="*/ 7 h 976"/>
                <a:gd name="T4" fmla="*/ 55 w 774"/>
                <a:gd name="T5" fmla="*/ 7 h 976"/>
                <a:gd name="T6" fmla="*/ 54 w 774"/>
                <a:gd name="T7" fmla="*/ 7 h 976"/>
                <a:gd name="T8" fmla="*/ 53 w 774"/>
                <a:gd name="T9" fmla="*/ 7 h 976"/>
                <a:gd name="T10" fmla="*/ 51 w 774"/>
                <a:gd name="T11" fmla="*/ 7 h 976"/>
                <a:gd name="T12" fmla="*/ 51 w 774"/>
                <a:gd name="T13" fmla="*/ 7 h 976"/>
                <a:gd name="T14" fmla="*/ 50 w 774"/>
                <a:gd name="T15" fmla="*/ 9 h 976"/>
                <a:gd name="T16" fmla="*/ 48 w 774"/>
                <a:gd name="T17" fmla="*/ 11 h 976"/>
                <a:gd name="T18" fmla="*/ 48 w 774"/>
                <a:gd name="T19" fmla="*/ 12 h 976"/>
                <a:gd name="T20" fmla="*/ 47 w 774"/>
                <a:gd name="T21" fmla="*/ 14 h 976"/>
                <a:gd name="T22" fmla="*/ 45 w 774"/>
                <a:gd name="T23" fmla="*/ 15 h 976"/>
                <a:gd name="T24" fmla="*/ 45 w 774"/>
                <a:gd name="T25" fmla="*/ 17 h 976"/>
                <a:gd name="T26" fmla="*/ 43 w 774"/>
                <a:gd name="T27" fmla="*/ 18 h 976"/>
                <a:gd name="T28" fmla="*/ 42 w 774"/>
                <a:gd name="T29" fmla="*/ 19 h 976"/>
                <a:gd name="T30" fmla="*/ 41 w 774"/>
                <a:gd name="T31" fmla="*/ 20 h 976"/>
                <a:gd name="T32" fmla="*/ 39 w 774"/>
                <a:gd name="T33" fmla="*/ 21 h 976"/>
                <a:gd name="T34" fmla="*/ 39 w 774"/>
                <a:gd name="T35" fmla="*/ 22 h 976"/>
                <a:gd name="T36" fmla="*/ 37 w 774"/>
                <a:gd name="T37" fmla="*/ 24 h 976"/>
                <a:gd name="T38" fmla="*/ 36 w 774"/>
                <a:gd name="T39" fmla="*/ 26 h 976"/>
                <a:gd name="T40" fmla="*/ 36 w 774"/>
                <a:gd name="T41" fmla="*/ 27 h 976"/>
                <a:gd name="T42" fmla="*/ 34 w 774"/>
                <a:gd name="T43" fmla="*/ 29 h 976"/>
                <a:gd name="T44" fmla="*/ 34 w 774"/>
                <a:gd name="T45" fmla="*/ 30 h 976"/>
                <a:gd name="T46" fmla="*/ 32 w 774"/>
                <a:gd name="T47" fmla="*/ 31 h 976"/>
                <a:gd name="T48" fmla="*/ 31 w 774"/>
                <a:gd name="T49" fmla="*/ 32 h 976"/>
                <a:gd name="T50" fmla="*/ 30 w 774"/>
                <a:gd name="T51" fmla="*/ 33 h 976"/>
                <a:gd name="T52" fmla="*/ 29 w 774"/>
                <a:gd name="T53" fmla="*/ 35 h 976"/>
                <a:gd name="T54" fmla="*/ 28 w 774"/>
                <a:gd name="T55" fmla="*/ 36 h 976"/>
                <a:gd name="T56" fmla="*/ 27 w 774"/>
                <a:gd name="T57" fmla="*/ 37 h 976"/>
                <a:gd name="T58" fmla="*/ 26 w 774"/>
                <a:gd name="T59" fmla="*/ 38 h 976"/>
                <a:gd name="T60" fmla="*/ 24 w 774"/>
                <a:gd name="T61" fmla="*/ 40 h 976"/>
                <a:gd name="T62" fmla="*/ 22 w 774"/>
                <a:gd name="T63" fmla="*/ 41 h 976"/>
                <a:gd name="T64" fmla="*/ 22 w 774"/>
                <a:gd name="T65" fmla="*/ 43 h 976"/>
                <a:gd name="T66" fmla="*/ 21 w 774"/>
                <a:gd name="T67" fmla="*/ 44 h 976"/>
                <a:gd name="T68" fmla="*/ 20 w 774"/>
                <a:gd name="T69" fmla="*/ 46 h 976"/>
                <a:gd name="T70" fmla="*/ 19 w 774"/>
                <a:gd name="T71" fmla="*/ 47 h 976"/>
                <a:gd name="T72" fmla="*/ 18 w 774"/>
                <a:gd name="T73" fmla="*/ 48 h 976"/>
                <a:gd name="T74" fmla="*/ 18 w 774"/>
                <a:gd name="T75" fmla="*/ 49 h 976"/>
                <a:gd name="T76" fmla="*/ 16 w 774"/>
                <a:gd name="T77" fmla="*/ 50 h 976"/>
                <a:gd name="T78" fmla="*/ 15 w 774"/>
                <a:gd name="T79" fmla="*/ 52 h 976"/>
                <a:gd name="T80" fmla="*/ 14 w 774"/>
                <a:gd name="T81" fmla="*/ 52 h 976"/>
                <a:gd name="T82" fmla="*/ 13 w 774"/>
                <a:gd name="T83" fmla="*/ 54 h 976"/>
                <a:gd name="T84" fmla="*/ 12 w 774"/>
                <a:gd name="T85" fmla="*/ 56 h 976"/>
                <a:gd name="T86" fmla="*/ 10 w 774"/>
                <a:gd name="T87" fmla="*/ 57 h 976"/>
                <a:gd name="T88" fmla="*/ 8 w 774"/>
                <a:gd name="T89" fmla="*/ 58 h 976"/>
                <a:gd name="T90" fmla="*/ 7 w 774"/>
                <a:gd name="T91" fmla="*/ 60 h 976"/>
                <a:gd name="T92" fmla="*/ 7 w 774"/>
                <a:gd name="T93" fmla="*/ 61 h 976"/>
                <a:gd name="T94" fmla="*/ 7 w 774"/>
                <a:gd name="T95" fmla="*/ 63 h 976"/>
                <a:gd name="T96" fmla="*/ 7 w 774"/>
                <a:gd name="T97" fmla="*/ 64 h 976"/>
                <a:gd name="T98" fmla="*/ 7 w 774"/>
                <a:gd name="T99" fmla="*/ 65 h 976"/>
                <a:gd name="T100" fmla="*/ 7 w 774"/>
                <a:gd name="T101" fmla="*/ 66 h 976"/>
                <a:gd name="T102" fmla="*/ 7 w 774"/>
                <a:gd name="T103" fmla="*/ 68 h 976"/>
                <a:gd name="T104" fmla="*/ 0 w 774"/>
                <a:gd name="T105" fmla="*/ 69 h 97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774" h="976">
                  <a:moveTo>
                    <a:pt x="774" y="0"/>
                  </a:moveTo>
                  <a:lnTo>
                    <a:pt x="762" y="18"/>
                  </a:lnTo>
                  <a:lnTo>
                    <a:pt x="744" y="37"/>
                  </a:lnTo>
                  <a:lnTo>
                    <a:pt x="731" y="55"/>
                  </a:lnTo>
                  <a:lnTo>
                    <a:pt x="719" y="73"/>
                  </a:lnTo>
                  <a:lnTo>
                    <a:pt x="701" y="92"/>
                  </a:lnTo>
                  <a:lnTo>
                    <a:pt x="688" y="110"/>
                  </a:lnTo>
                  <a:lnTo>
                    <a:pt x="670" y="129"/>
                  </a:lnTo>
                  <a:lnTo>
                    <a:pt x="658" y="147"/>
                  </a:lnTo>
                  <a:lnTo>
                    <a:pt x="639" y="166"/>
                  </a:lnTo>
                  <a:lnTo>
                    <a:pt x="627" y="184"/>
                  </a:lnTo>
                  <a:lnTo>
                    <a:pt x="614" y="202"/>
                  </a:lnTo>
                  <a:lnTo>
                    <a:pt x="596" y="221"/>
                  </a:lnTo>
                  <a:lnTo>
                    <a:pt x="584" y="245"/>
                  </a:lnTo>
                  <a:lnTo>
                    <a:pt x="565" y="264"/>
                  </a:lnTo>
                  <a:lnTo>
                    <a:pt x="553" y="282"/>
                  </a:lnTo>
                  <a:lnTo>
                    <a:pt x="541" y="301"/>
                  </a:lnTo>
                  <a:lnTo>
                    <a:pt x="522" y="319"/>
                  </a:lnTo>
                  <a:lnTo>
                    <a:pt x="510" y="337"/>
                  </a:lnTo>
                  <a:lnTo>
                    <a:pt x="492" y="356"/>
                  </a:lnTo>
                  <a:lnTo>
                    <a:pt x="479" y="374"/>
                  </a:lnTo>
                  <a:lnTo>
                    <a:pt x="461" y="393"/>
                  </a:lnTo>
                  <a:lnTo>
                    <a:pt x="449" y="411"/>
                  </a:lnTo>
                  <a:lnTo>
                    <a:pt x="436" y="429"/>
                  </a:lnTo>
                  <a:lnTo>
                    <a:pt x="418" y="448"/>
                  </a:lnTo>
                  <a:lnTo>
                    <a:pt x="405" y="466"/>
                  </a:lnTo>
                  <a:lnTo>
                    <a:pt x="387" y="485"/>
                  </a:lnTo>
                  <a:lnTo>
                    <a:pt x="375" y="503"/>
                  </a:lnTo>
                  <a:lnTo>
                    <a:pt x="362" y="522"/>
                  </a:lnTo>
                  <a:lnTo>
                    <a:pt x="344" y="546"/>
                  </a:lnTo>
                  <a:lnTo>
                    <a:pt x="332" y="564"/>
                  </a:lnTo>
                  <a:lnTo>
                    <a:pt x="313" y="583"/>
                  </a:lnTo>
                  <a:lnTo>
                    <a:pt x="301" y="601"/>
                  </a:lnTo>
                  <a:lnTo>
                    <a:pt x="283" y="620"/>
                  </a:lnTo>
                  <a:lnTo>
                    <a:pt x="270" y="638"/>
                  </a:lnTo>
                  <a:lnTo>
                    <a:pt x="258" y="657"/>
                  </a:lnTo>
                  <a:lnTo>
                    <a:pt x="240" y="675"/>
                  </a:lnTo>
                  <a:lnTo>
                    <a:pt x="227" y="693"/>
                  </a:lnTo>
                  <a:lnTo>
                    <a:pt x="209" y="712"/>
                  </a:lnTo>
                  <a:lnTo>
                    <a:pt x="196" y="730"/>
                  </a:lnTo>
                  <a:lnTo>
                    <a:pt x="178" y="749"/>
                  </a:lnTo>
                  <a:lnTo>
                    <a:pt x="166" y="767"/>
                  </a:lnTo>
                  <a:lnTo>
                    <a:pt x="153" y="785"/>
                  </a:lnTo>
                  <a:lnTo>
                    <a:pt x="135" y="804"/>
                  </a:lnTo>
                  <a:lnTo>
                    <a:pt x="123" y="822"/>
                  </a:lnTo>
                  <a:lnTo>
                    <a:pt x="104" y="847"/>
                  </a:lnTo>
                  <a:lnTo>
                    <a:pt x="92" y="865"/>
                  </a:lnTo>
                  <a:lnTo>
                    <a:pt x="80" y="884"/>
                  </a:lnTo>
                  <a:lnTo>
                    <a:pt x="61" y="902"/>
                  </a:lnTo>
                  <a:lnTo>
                    <a:pt x="49" y="920"/>
                  </a:lnTo>
                  <a:lnTo>
                    <a:pt x="30" y="939"/>
                  </a:lnTo>
                  <a:lnTo>
                    <a:pt x="18" y="957"/>
                  </a:lnTo>
                  <a:lnTo>
                    <a:pt x="0" y="97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26081" name="Freeform 91">
              <a:extLst>
                <a:ext uri="{FF2B5EF4-FFF2-40B4-BE49-F238E27FC236}">
                  <a16:creationId xmlns:a16="http://schemas.microsoft.com/office/drawing/2014/main" id="{AD74C60B-5AA0-03C0-7215-7880409DB83B}"/>
                </a:ext>
              </a:extLst>
            </p:cNvPr>
            <p:cNvSpPr>
              <a:spLocks/>
            </p:cNvSpPr>
            <p:nvPr/>
          </p:nvSpPr>
          <p:spPr bwMode="auto">
            <a:xfrm>
              <a:off x="667" y="1321"/>
              <a:ext cx="724" cy="912"/>
            </a:xfrm>
            <a:custGeom>
              <a:avLst/>
              <a:gdLst>
                <a:gd name="T0" fmla="*/ 58 w 774"/>
                <a:gd name="T1" fmla="*/ 0 h 976"/>
                <a:gd name="T2" fmla="*/ 56 w 774"/>
                <a:gd name="T3" fmla="*/ 7 h 976"/>
                <a:gd name="T4" fmla="*/ 55 w 774"/>
                <a:gd name="T5" fmla="*/ 7 h 976"/>
                <a:gd name="T6" fmla="*/ 54 w 774"/>
                <a:gd name="T7" fmla="*/ 7 h 976"/>
                <a:gd name="T8" fmla="*/ 53 w 774"/>
                <a:gd name="T9" fmla="*/ 7 h 976"/>
                <a:gd name="T10" fmla="*/ 51 w 774"/>
                <a:gd name="T11" fmla="*/ 7 h 976"/>
                <a:gd name="T12" fmla="*/ 51 w 774"/>
                <a:gd name="T13" fmla="*/ 7 h 976"/>
                <a:gd name="T14" fmla="*/ 50 w 774"/>
                <a:gd name="T15" fmla="*/ 9 h 976"/>
                <a:gd name="T16" fmla="*/ 48 w 774"/>
                <a:gd name="T17" fmla="*/ 11 h 976"/>
                <a:gd name="T18" fmla="*/ 48 w 774"/>
                <a:gd name="T19" fmla="*/ 12 h 976"/>
                <a:gd name="T20" fmla="*/ 47 w 774"/>
                <a:gd name="T21" fmla="*/ 14 h 976"/>
                <a:gd name="T22" fmla="*/ 45 w 774"/>
                <a:gd name="T23" fmla="*/ 15 h 976"/>
                <a:gd name="T24" fmla="*/ 45 w 774"/>
                <a:gd name="T25" fmla="*/ 17 h 976"/>
                <a:gd name="T26" fmla="*/ 43 w 774"/>
                <a:gd name="T27" fmla="*/ 18 h 976"/>
                <a:gd name="T28" fmla="*/ 42 w 774"/>
                <a:gd name="T29" fmla="*/ 19 h 976"/>
                <a:gd name="T30" fmla="*/ 41 w 774"/>
                <a:gd name="T31" fmla="*/ 20 h 976"/>
                <a:gd name="T32" fmla="*/ 39 w 774"/>
                <a:gd name="T33" fmla="*/ 21 h 976"/>
                <a:gd name="T34" fmla="*/ 39 w 774"/>
                <a:gd name="T35" fmla="*/ 22 h 976"/>
                <a:gd name="T36" fmla="*/ 37 w 774"/>
                <a:gd name="T37" fmla="*/ 24 h 976"/>
                <a:gd name="T38" fmla="*/ 36 w 774"/>
                <a:gd name="T39" fmla="*/ 26 h 976"/>
                <a:gd name="T40" fmla="*/ 36 w 774"/>
                <a:gd name="T41" fmla="*/ 27 h 976"/>
                <a:gd name="T42" fmla="*/ 34 w 774"/>
                <a:gd name="T43" fmla="*/ 29 h 976"/>
                <a:gd name="T44" fmla="*/ 34 w 774"/>
                <a:gd name="T45" fmla="*/ 30 h 976"/>
                <a:gd name="T46" fmla="*/ 32 w 774"/>
                <a:gd name="T47" fmla="*/ 31 h 976"/>
                <a:gd name="T48" fmla="*/ 31 w 774"/>
                <a:gd name="T49" fmla="*/ 32 h 976"/>
                <a:gd name="T50" fmla="*/ 30 w 774"/>
                <a:gd name="T51" fmla="*/ 33 h 976"/>
                <a:gd name="T52" fmla="*/ 29 w 774"/>
                <a:gd name="T53" fmla="*/ 35 h 976"/>
                <a:gd name="T54" fmla="*/ 28 w 774"/>
                <a:gd name="T55" fmla="*/ 36 h 976"/>
                <a:gd name="T56" fmla="*/ 27 w 774"/>
                <a:gd name="T57" fmla="*/ 37 h 976"/>
                <a:gd name="T58" fmla="*/ 26 w 774"/>
                <a:gd name="T59" fmla="*/ 38 h 976"/>
                <a:gd name="T60" fmla="*/ 24 w 774"/>
                <a:gd name="T61" fmla="*/ 40 h 976"/>
                <a:gd name="T62" fmla="*/ 22 w 774"/>
                <a:gd name="T63" fmla="*/ 41 h 976"/>
                <a:gd name="T64" fmla="*/ 22 w 774"/>
                <a:gd name="T65" fmla="*/ 43 h 976"/>
                <a:gd name="T66" fmla="*/ 21 w 774"/>
                <a:gd name="T67" fmla="*/ 44 h 976"/>
                <a:gd name="T68" fmla="*/ 20 w 774"/>
                <a:gd name="T69" fmla="*/ 46 h 976"/>
                <a:gd name="T70" fmla="*/ 19 w 774"/>
                <a:gd name="T71" fmla="*/ 47 h 976"/>
                <a:gd name="T72" fmla="*/ 18 w 774"/>
                <a:gd name="T73" fmla="*/ 48 h 976"/>
                <a:gd name="T74" fmla="*/ 18 w 774"/>
                <a:gd name="T75" fmla="*/ 49 h 976"/>
                <a:gd name="T76" fmla="*/ 16 w 774"/>
                <a:gd name="T77" fmla="*/ 50 h 976"/>
                <a:gd name="T78" fmla="*/ 15 w 774"/>
                <a:gd name="T79" fmla="*/ 52 h 976"/>
                <a:gd name="T80" fmla="*/ 14 w 774"/>
                <a:gd name="T81" fmla="*/ 52 h 976"/>
                <a:gd name="T82" fmla="*/ 13 w 774"/>
                <a:gd name="T83" fmla="*/ 54 h 976"/>
                <a:gd name="T84" fmla="*/ 12 w 774"/>
                <a:gd name="T85" fmla="*/ 56 h 976"/>
                <a:gd name="T86" fmla="*/ 10 w 774"/>
                <a:gd name="T87" fmla="*/ 57 h 976"/>
                <a:gd name="T88" fmla="*/ 8 w 774"/>
                <a:gd name="T89" fmla="*/ 58 h 976"/>
                <a:gd name="T90" fmla="*/ 7 w 774"/>
                <a:gd name="T91" fmla="*/ 60 h 976"/>
                <a:gd name="T92" fmla="*/ 7 w 774"/>
                <a:gd name="T93" fmla="*/ 61 h 976"/>
                <a:gd name="T94" fmla="*/ 7 w 774"/>
                <a:gd name="T95" fmla="*/ 63 h 976"/>
                <a:gd name="T96" fmla="*/ 7 w 774"/>
                <a:gd name="T97" fmla="*/ 64 h 976"/>
                <a:gd name="T98" fmla="*/ 7 w 774"/>
                <a:gd name="T99" fmla="*/ 65 h 976"/>
                <a:gd name="T100" fmla="*/ 7 w 774"/>
                <a:gd name="T101" fmla="*/ 66 h 976"/>
                <a:gd name="T102" fmla="*/ 7 w 774"/>
                <a:gd name="T103" fmla="*/ 68 h 976"/>
                <a:gd name="T104" fmla="*/ 0 w 774"/>
                <a:gd name="T105" fmla="*/ 69 h 97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774" h="976">
                  <a:moveTo>
                    <a:pt x="774" y="0"/>
                  </a:moveTo>
                  <a:lnTo>
                    <a:pt x="762" y="18"/>
                  </a:lnTo>
                  <a:lnTo>
                    <a:pt x="744" y="37"/>
                  </a:lnTo>
                  <a:lnTo>
                    <a:pt x="731" y="55"/>
                  </a:lnTo>
                  <a:lnTo>
                    <a:pt x="719" y="73"/>
                  </a:lnTo>
                  <a:lnTo>
                    <a:pt x="701" y="92"/>
                  </a:lnTo>
                  <a:lnTo>
                    <a:pt x="688" y="110"/>
                  </a:lnTo>
                  <a:lnTo>
                    <a:pt x="670" y="129"/>
                  </a:lnTo>
                  <a:lnTo>
                    <a:pt x="658" y="147"/>
                  </a:lnTo>
                  <a:lnTo>
                    <a:pt x="639" y="166"/>
                  </a:lnTo>
                  <a:lnTo>
                    <a:pt x="627" y="184"/>
                  </a:lnTo>
                  <a:lnTo>
                    <a:pt x="614" y="202"/>
                  </a:lnTo>
                  <a:lnTo>
                    <a:pt x="596" y="221"/>
                  </a:lnTo>
                  <a:lnTo>
                    <a:pt x="584" y="245"/>
                  </a:lnTo>
                  <a:lnTo>
                    <a:pt x="565" y="264"/>
                  </a:lnTo>
                  <a:lnTo>
                    <a:pt x="553" y="282"/>
                  </a:lnTo>
                  <a:lnTo>
                    <a:pt x="541" y="301"/>
                  </a:lnTo>
                  <a:lnTo>
                    <a:pt x="522" y="319"/>
                  </a:lnTo>
                  <a:lnTo>
                    <a:pt x="510" y="337"/>
                  </a:lnTo>
                  <a:lnTo>
                    <a:pt x="492" y="356"/>
                  </a:lnTo>
                  <a:lnTo>
                    <a:pt x="479" y="374"/>
                  </a:lnTo>
                  <a:lnTo>
                    <a:pt x="461" y="393"/>
                  </a:lnTo>
                  <a:lnTo>
                    <a:pt x="449" y="411"/>
                  </a:lnTo>
                  <a:lnTo>
                    <a:pt x="436" y="429"/>
                  </a:lnTo>
                  <a:lnTo>
                    <a:pt x="418" y="448"/>
                  </a:lnTo>
                  <a:lnTo>
                    <a:pt x="405" y="466"/>
                  </a:lnTo>
                  <a:lnTo>
                    <a:pt x="387" y="485"/>
                  </a:lnTo>
                  <a:lnTo>
                    <a:pt x="375" y="503"/>
                  </a:lnTo>
                  <a:lnTo>
                    <a:pt x="362" y="522"/>
                  </a:lnTo>
                  <a:lnTo>
                    <a:pt x="344" y="546"/>
                  </a:lnTo>
                  <a:lnTo>
                    <a:pt x="332" y="564"/>
                  </a:lnTo>
                  <a:lnTo>
                    <a:pt x="313" y="583"/>
                  </a:lnTo>
                  <a:lnTo>
                    <a:pt x="301" y="601"/>
                  </a:lnTo>
                  <a:lnTo>
                    <a:pt x="283" y="620"/>
                  </a:lnTo>
                  <a:lnTo>
                    <a:pt x="270" y="638"/>
                  </a:lnTo>
                  <a:lnTo>
                    <a:pt x="258" y="657"/>
                  </a:lnTo>
                  <a:lnTo>
                    <a:pt x="240" y="675"/>
                  </a:lnTo>
                  <a:lnTo>
                    <a:pt x="227" y="693"/>
                  </a:lnTo>
                  <a:lnTo>
                    <a:pt x="209" y="712"/>
                  </a:lnTo>
                  <a:lnTo>
                    <a:pt x="196" y="730"/>
                  </a:lnTo>
                  <a:lnTo>
                    <a:pt x="178" y="749"/>
                  </a:lnTo>
                  <a:lnTo>
                    <a:pt x="166" y="767"/>
                  </a:lnTo>
                  <a:lnTo>
                    <a:pt x="153" y="785"/>
                  </a:lnTo>
                  <a:lnTo>
                    <a:pt x="135" y="804"/>
                  </a:lnTo>
                  <a:lnTo>
                    <a:pt x="123" y="822"/>
                  </a:lnTo>
                  <a:lnTo>
                    <a:pt x="104" y="847"/>
                  </a:lnTo>
                  <a:lnTo>
                    <a:pt x="92" y="865"/>
                  </a:lnTo>
                  <a:lnTo>
                    <a:pt x="80" y="884"/>
                  </a:lnTo>
                  <a:lnTo>
                    <a:pt x="61" y="902"/>
                  </a:lnTo>
                  <a:lnTo>
                    <a:pt x="49" y="920"/>
                  </a:lnTo>
                  <a:lnTo>
                    <a:pt x="30" y="939"/>
                  </a:lnTo>
                  <a:lnTo>
                    <a:pt x="18" y="957"/>
                  </a:lnTo>
                  <a:lnTo>
                    <a:pt x="0" y="97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26082" name="Freeform 92">
              <a:extLst>
                <a:ext uri="{FF2B5EF4-FFF2-40B4-BE49-F238E27FC236}">
                  <a16:creationId xmlns:a16="http://schemas.microsoft.com/office/drawing/2014/main" id="{4853AE12-9BFA-C4A1-408C-259AFA7CBA13}"/>
                </a:ext>
              </a:extLst>
            </p:cNvPr>
            <p:cNvSpPr>
              <a:spLocks/>
            </p:cNvSpPr>
            <p:nvPr/>
          </p:nvSpPr>
          <p:spPr bwMode="auto">
            <a:xfrm>
              <a:off x="667" y="1321"/>
              <a:ext cx="724" cy="912"/>
            </a:xfrm>
            <a:custGeom>
              <a:avLst/>
              <a:gdLst>
                <a:gd name="T0" fmla="*/ 58 w 774"/>
                <a:gd name="T1" fmla="*/ 0 h 976"/>
                <a:gd name="T2" fmla="*/ 56 w 774"/>
                <a:gd name="T3" fmla="*/ 7 h 976"/>
                <a:gd name="T4" fmla="*/ 55 w 774"/>
                <a:gd name="T5" fmla="*/ 7 h 976"/>
                <a:gd name="T6" fmla="*/ 54 w 774"/>
                <a:gd name="T7" fmla="*/ 7 h 976"/>
                <a:gd name="T8" fmla="*/ 53 w 774"/>
                <a:gd name="T9" fmla="*/ 7 h 976"/>
                <a:gd name="T10" fmla="*/ 51 w 774"/>
                <a:gd name="T11" fmla="*/ 7 h 976"/>
                <a:gd name="T12" fmla="*/ 51 w 774"/>
                <a:gd name="T13" fmla="*/ 7 h 976"/>
                <a:gd name="T14" fmla="*/ 50 w 774"/>
                <a:gd name="T15" fmla="*/ 9 h 976"/>
                <a:gd name="T16" fmla="*/ 48 w 774"/>
                <a:gd name="T17" fmla="*/ 11 h 976"/>
                <a:gd name="T18" fmla="*/ 48 w 774"/>
                <a:gd name="T19" fmla="*/ 12 h 976"/>
                <a:gd name="T20" fmla="*/ 47 w 774"/>
                <a:gd name="T21" fmla="*/ 14 h 976"/>
                <a:gd name="T22" fmla="*/ 45 w 774"/>
                <a:gd name="T23" fmla="*/ 15 h 976"/>
                <a:gd name="T24" fmla="*/ 45 w 774"/>
                <a:gd name="T25" fmla="*/ 17 h 976"/>
                <a:gd name="T26" fmla="*/ 43 w 774"/>
                <a:gd name="T27" fmla="*/ 18 h 976"/>
                <a:gd name="T28" fmla="*/ 42 w 774"/>
                <a:gd name="T29" fmla="*/ 19 h 976"/>
                <a:gd name="T30" fmla="*/ 41 w 774"/>
                <a:gd name="T31" fmla="*/ 20 h 976"/>
                <a:gd name="T32" fmla="*/ 39 w 774"/>
                <a:gd name="T33" fmla="*/ 21 h 976"/>
                <a:gd name="T34" fmla="*/ 39 w 774"/>
                <a:gd name="T35" fmla="*/ 22 h 976"/>
                <a:gd name="T36" fmla="*/ 37 w 774"/>
                <a:gd name="T37" fmla="*/ 24 h 976"/>
                <a:gd name="T38" fmla="*/ 36 w 774"/>
                <a:gd name="T39" fmla="*/ 26 h 976"/>
                <a:gd name="T40" fmla="*/ 36 w 774"/>
                <a:gd name="T41" fmla="*/ 27 h 976"/>
                <a:gd name="T42" fmla="*/ 34 w 774"/>
                <a:gd name="T43" fmla="*/ 29 h 976"/>
                <a:gd name="T44" fmla="*/ 34 w 774"/>
                <a:gd name="T45" fmla="*/ 30 h 976"/>
                <a:gd name="T46" fmla="*/ 32 w 774"/>
                <a:gd name="T47" fmla="*/ 31 h 976"/>
                <a:gd name="T48" fmla="*/ 31 w 774"/>
                <a:gd name="T49" fmla="*/ 32 h 976"/>
                <a:gd name="T50" fmla="*/ 30 w 774"/>
                <a:gd name="T51" fmla="*/ 33 h 976"/>
                <a:gd name="T52" fmla="*/ 29 w 774"/>
                <a:gd name="T53" fmla="*/ 35 h 976"/>
                <a:gd name="T54" fmla="*/ 28 w 774"/>
                <a:gd name="T55" fmla="*/ 36 h 976"/>
                <a:gd name="T56" fmla="*/ 27 w 774"/>
                <a:gd name="T57" fmla="*/ 37 h 976"/>
                <a:gd name="T58" fmla="*/ 26 w 774"/>
                <a:gd name="T59" fmla="*/ 38 h 976"/>
                <a:gd name="T60" fmla="*/ 24 w 774"/>
                <a:gd name="T61" fmla="*/ 40 h 976"/>
                <a:gd name="T62" fmla="*/ 22 w 774"/>
                <a:gd name="T63" fmla="*/ 41 h 976"/>
                <a:gd name="T64" fmla="*/ 22 w 774"/>
                <a:gd name="T65" fmla="*/ 43 h 976"/>
                <a:gd name="T66" fmla="*/ 21 w 774"/>
                <a:gd name="T67" fmla="*/ 44 h 976"/>
                <a:gd name="T68" fmla="*/ 20 w 774"/>
                <a:gd name="T69" fmla="*/ 46 h 976"/>
                <a:gd name="T70" fmla="*/ 19 w 774"/>
                <a:gd name="T71" fmla="*/ 47 h 976"/>
                <a:gd name="T72" fmla="*/ 18 w 774"/>
                <a:gd name="T73" fmla="*/ 48 h 976"/>
                <a:gd name="T74" fmla="*/ 18 w 774"/>
                <a:gd name="T75" fmla="*/ 49 h 976"/>
                <a:gd name="T76" fmla="*/ 16 w 774"/>
                <a:gd name="T77" fmla="*/ 50 h 976"/>
                <a:gd name="T78" fmla="*/ 15 w 774"/>
                <a:gd name="T79" fmla="*/ 52 h 976"/>
                <a:gd name="T80" fmla="*/ 14 w 774"/>
                <a:gd name="T81" fmla="*/ 52 h 976"/>
                <a:gd name="T82" fmla="*/ 13 w 774"/>
                <a:gd name="T83" fmla="*/ 54 h 976"/>
                <a:gd name="T84" fmla="*/ 12 w 774"/>
                <a:gd name="T85" fmla="*/ 56 h 976"/>
                <a:gd name="T86" fmla="*/ 10 w 774"/>
                <a:gd name="T87" fmla="*/ 57 h 976"/>
                <a:gd name="T88" fmla="*/ 8 w 774"/>
                <a:gd name="T89" fmla="*/ 58 h 976"/>
                <a:gd name="T90" fmla="*/ 7 w 774"/>
                <a:gd name="T91" fmla="*/ 60 h 976"/>
                <a:gd name="T92" fmla="*/ 7 w 774"/>
                <a:gd name="T93" fmla="*/ 61 h 976"/>
                <a:gd name="T94" fmla="*/ 7 w 774"/>
                <a:gd name="T95" fmla="*/ 63 h 976"/>
                <a:gd name="T96" fmla="*/ 7 w 774"/>
                <a:gd name="T97" fmla="*/ 64 h 976"/>
                <a:gd name="T98" fmla="*/ 7 w 774"/>
                <a:gd name="T99" fmla="*/ 65 h 976"/>
                <a:gd name="T100" fmla="*/ 7 w 774"/>
                <a:gd name="T101" fmla="*/ 66 h 976"/>
                <a:gd name="T102" fmla="*/ 7 w 774"/>
                <a:gd name="T103" fmla="*/ 68 h 976"/>
                <a:gd name="T104" fmla="*/ 0 w 774"/>
                <a:gd name="T105" fmla="*/ 69 h 97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774" h="976">
                  <a:moveTo>
                    <a:pt x="774" y="0"/>
                  </a:moveTo>
                  <a:lnTo>
                    <a:pt x="762" y="18"/>
                  </a:lnTo>
                  <a:lnTo>
                    <a:pt x="744" y="37"/>
                  </a:lnTo>
                  <a:lnTo>
                    <a:pt x="731" y="55"/>
                  </a:lnTo>
                  <a:lnTo>
                    <a:pt x="719" y="73"/>
                  </a:lnTo>
                  <a:lnTo>
                    <a:pt x="701" y="92"/>
                  </a:lnTo>
                  <a:lnTo>
                    <a:pt x="688" y="110"/>
                  </a:lnTo>
                  <a:lnTo>
                    <a:pt x="670" y="129"/>
                  </a:lnTo>
                  <a:lnTo>
                    <a:pt x="658" y="147"/>
                  </a:lnTo>
                  <a:lnTo>
                    <a:pt x="639" y="166"/>
                  </a:lnTo>
                  <a:lnTo>
                    <a:pt x="627" y="184"/>
                  </a:lnTo>
                  <a:lnTo>
                    <a:pt x="614" y="202"/>
                  </a:lnTo>
                  <a:lnTo>
                    <a:pt x="596" y="221"/>
                  </a:lnTo>
                  <a:lnTo>
                    <a:pt x="584" y="245"/>
                  </a:lnTo>
                  <a:lnTo>
                    <a:pt x="565" y="264"/>
                  </a:lnTo>
                  <a:lnTo>
                    <a:pt x="553" y="282"/>
                  </a:lnTo>
                  <a:lnTo>
                    <a:pt x="541" y="301"/>
                  </a:lnTo>
                  <a:lnTo>
                    <a:pt x="522" y="319"/>
                  </a:lnTo>
                  <a:lnTo>
                    <a:pt x="510" y="337"/>
                  </a:lnTo>
                  <a:lnTo>
                    <a:pt x="492" y="356"/>
                  </a:lnTo>
                  <a:lnTo>
                    <a:pt x="479" y="374"/>
                  </a:lnTo>
                  <a:lnTo>
                    <a:pt x="461" y="393"/>
                  </a:lnTo>
                  <a:lnTo>
                    <a:pt x="449" y="411"/>
                  </a:lnTo>
                  <a:lnTo>
                    <a:pt x="436" y="429"/>
                  </a:lnTo>
                  <a:lnTo>
                    <a:pt x="418" y="448"/>
                  </a:lnTo>
                  <a:lnTo>
                    <a:pt x="405" y="466"/>
                  </a:lnTo>
                  <a:lnTo>
                    <a:pt x="387" y="485"/>
                  </a:lnTo>
                  <a:lnTo>
                    <a:pt x="375" y="503"/>
                  </a:lnTo>
                  <a:lnTo>
                    <a:pt x="362" y="522"/>
                  </a:lnTo>
                  <a:lnTo>
                    <a:pt x="344" y="546"/>
                  </a:lnTo>
                  <a:lnTo>
                    <a:pt x="332" y="564"/>
                  </a:lnTo>
                  <a:lnTo>
                    <a:pt x="313" y="583"/>
                  </a:lnTo>
                  <a:lnTo>
                    <a:pt x="301" y="601"/>
                  </a:lnTo>
                  <a:lnTo>
                    <a:pt x="283" y="620"/>
                  </a:lnTo>
                  <a:lnTo>
                    <a:pt x="270" y="638"/>
                  </a:lnTo>
                  <a:lnTo>
                    <a:pt x="258" y="657"/>
                  </a:lnTo>
                  <a:lnTo>
                    <a:pt x="240" y="675"/>
                  </a:lnTo>
                  <a:lnTo>
                    <a:pt x="227" y="693"/>
                  </a:lnTo>
                  <a:lnTo>
                    <a:pt x="209" y="712"/>
                  </a:lnTo>
                  <a:lnTo>
                    <a:pt x="196" y="730"/>
                  </a:lnTo>
                  <a:lnTo>
                    <a:pt x="178" y="749"/>
                  </a:lnTo>
                  <a:lnTo>
                    <a:pt x="166" y="767"/>
                  </a:lnTo>
                  <a:lnTo>
                    <a:pt x="153" y="785"/>
                  </a:lnTo>
                  <a:lnTo>
                    <a:pt x="135" y="804"/>
                  </a:lnTo>
                  <a:lnTo>
                    <a:pt x="123" y="822"/>
                  </a:lnTo>
                  <a:lnTo>
                    <a:pt x="104" y="847"/>
                  </a:lnTo>
                  <a:lnTo>
                    <a:pt x="92" y="865"/>
                  </a:lnTo>
                  <a:lnTo>
                    <a:pt x="80" y="884"/>
                  </a:lnTo>
                  <a:lnTo>
                    <a:pt x="61" y="902"/>
                  </a:lnTo>
                  <a:lnTo>
                    <a:pt x="49" y="920"/>
                  </a:lnTo>
                  <a:lnTo>
                    <a:pt x="30" y="939"/>
                  </a:lnTo>
                  <a:lnTo>
                    <a:pt x="18" y="957"/>
                  </a:lnTo>
                  <a:lnTo>
                    <a:pt x="0" y="97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26083" name="Freeform 93">
              <a:extLst>
                <a:ext uri="{FF2B5EF4-FFF2-40B4-BE49-F238E27FC236}">
                  <a16:creationId xmlns:a16="http://schemas.microsoft.com/office/drawing/2014/main" id="{551EED35-3B17-1715-74A8-EB19BE1AED4C}"/>
                </a:ext>
              </a:extLst>
            </p:cNvPr>
            <p:cNvSpPr>
              <a:spLocks/>
            </p:cNvSpPr>
            <p:nvPr/>
          </p:nvSpPr>
          <p:spPr bwMode="auto">
            <a:xfrm>
              <a:off x="667" y="1321"/>
              <a:ext cx="724" cy="912"/>
            </a:xfrm>
            <a:custGeom>
              <a:avLst/>
              <a:gdLst>
                <a:gd name="T0" fmla="*/ 58 w 774"/>
                <a:gd name="T1" fmla="*/ 0 h 976"/>
                <a:gd name="T2" fmla="*/ 56 w 774"/>
                <a:gd name="T3" fmla="*/ 7 h 976"/>
                <a:gd name="T4" fmla="*/ 55 w 774"/>
                <a:gd name="T5" fmla="*/ 7 h 976"/>
                <a:gd name="T6" fmla="*/ 54 w 774"/>
                <a:gd name="T7" fmla="*/ 7 h 976"/>
                <a:gd name="T8" fmla="*/ 53 w 774"/>
                <a:gd name="T9" fmla="*/ 7 h 976"/>
                <a:gd name="T10" fmla="*/ 51 w 774"/>
                <a:gd name="T11" fmla="*/ 7 h 976"/>
                <a:gd name="T12" fmla="*/ 51 w 774"/>
                <a:gd name="T13" fmla="*/ 7 h 976"/>
                <a:gd name="T14" fmla="*/ 50 w 774"/>
                <a:gd name="T15" fmla="*/ 9 h 976"/>
                <a:gd name="T16" fmla="*/ 48 w 774"/>
                <a:gd name="T17" fmla="*/ 11 h 976"/>
                <a:gd name="T18" fmla="*/ 48 w 774"/>
                <a:gd name="T19" fmla="*/ 12 h 976"/>
                <a:gd name="T20" fmla="*/ 47 w 774"/>
                <a:gd name="T21" fmla="*/ 14 h 976"/>
                <a:gd name="T22" fmla="*/ 45 w 774"/>
                <a:gd name="T23" fmla="*/ 15 h 976"/>
                <a:gd name="T24" fmla="*/ 45 w 774"/>
                <a:gd name="T25" fmla="*/ 17 h 976"/>
                <a:gd name="T26" fmla="*/ 43 w 774"/>
                <a:gd name="T27" fmla="*/ 18 h 976"/>
                <a:gd name="T28" fmla="*/ 42 w 774"/>
                <a:gd name="T29" fmla="*/ 19 h 976"/>
                <a:gd name="T30" fmla="*/ 41 w 774"/>
                <a:gd name="T31" fmla="*/ 20 h 976"/>
                <a:gd name="T32" fmla="*/ 39 w 774"/>
                <a:gd name="T33" fmla="*/ 21 h 976"/>
                <a:gd name="T34" fmla="*/ 39 w 774"/>
                <a:gd name="T35" fmla="*/ 22 h 976"/>
                <a:gd name="T36" fmla="*/ 37 w 774"/>
                <a:gd name="T37" fmla="*/ 24 h 976"/>
                <a:gd name="T38" fmla="*/ 36 w 774"/>
                <a:gd name="T39" fmla="*/ 26 h 976"/>
                <a:gd name="T40" fmla="*/ 36 w 774"/>
                <a:gd name="T41" fmla="*/ 27 h 976"/>
                <a:gd name="T42" fmla="*/ 34 w 774"/>
                <a:gd name="T43" fmla="*/ 29 h 976"/>
                <a:gd name="T44" fmla="*/ 34 w 774"/>
                <a:gd name="T45" fmla="*/ 30 h 976"/>
                <a:gd name="T46" fmla="*/ 32 w 774"/>
                <a:gd name="T47" fmla="*/ 31 h 976"/>
                <a:gd name="T48" fmla="*/ 31 w 774"/>
                <a:gd name="T49" fmla="*/ 32 h 976"/>
                <a:gd name="T50" fmla="*/ 30 w 774"/>
                <a:gd name="T51" fmla="*/ 33 h 976"/>
                <a:gd name="T52" fmla="*/ 29 w 774"/>
                <a:gd name="T53" fmla="*/ 35 h 976"/>
                <a:gd name="T54" fmla="*/ 28 w 774"/>
                <a:gd name="T55" fmla="*/ 36 h 976"/>
                <a:gd name="T56" fmla="*/ 27 w 774"/>
                <a:gd name="T57" fmla="*/ 37 h 976"/>
                <a:gd name="T58" fmla="*/ 26 w 774"/>
                <a:gd name="T59" fmla="*/ 38 h 976"/>
                <a:gd name="T60" fmla="*/ 24 w 774"/>
                <a:gd name="T61" fmla="*/ 40 h 976"/>
                <a:gd name="T62" fmla="*/ 22 w 774"/>
                <a:gd name="T63" fmla="*/ 41 h 976"/>
                <a:gd name="T64" fmla="*/ 22 w 774"/>
                <a:gd name="T65" fmla="*/ 43 h 976"/>
                <a:gd name="T66" fmla="*/ 21 w 774"/>
                <a:gd name="T67" fmla="*/ 44 h 976"/>
                <a:gd name="T68" fmla="*/ 20 w 774"/>
                <a:gd name="T69" fmla="*/ 46 h 976"/>
                <a:gd name="T70" fmla="*/ 19 w 774"/>
                <a:gd name="T71" fmla="*/ 47 h 976"/>
                <a:gd name="T72" fmla="*/ 18 w 774"/>
                <a:gd name="T73" fmla="*/ 48 h 976"/>
                <a:gd name="T74" fmla="*/ 18 w 774"/>
                <a:gd name="T75" fmla="*/ 49 h 976"/>
                <a:gd name="T76" fmla="*/ 16 w 774"/>
                <a:gd name="T77" fmla="*/ 50 h 976"/>
                <a:gd name="T78" fmla="*/ 15 w 774"/>
                <a:gd name="T79" fmla="*/ 52 h 976"/>
                <a:gd name="T80" fmla="*/ 14 w 774"/>
                <a:gd name="T81" fmla="*/ 52 h 976"/>
                <a:gd name="T82" fmla="*/ 13 w 774"/>
                <a:gd name="T83" fmla="*/ 54 h 976"/>
                <a:gd name="T84" fmla="*/ 12 w 774"/>
                <a:gd name="T85" fmla="*/ 56 h 976"/>
                <a:gd name="T86" fmla="*/ 10 w 774"/>
                <a:gd name="T87" fmla="*/ 57 h 976"/>
                <a:gd name="T88" fmla="*/ 8 w 774"/>
                <a:gd name="T89" fmla="*/ 58 h 976"/>
                <a:gd name="T90" fmla="*/ 7 w 774"/>
                <a:gd name="T91" fmla="*/ 60 h 976"/>
                <a:gd name="T92" fmla="*/ 7 w 774"/>
                <a:gd name="T93" fmla="*/ 61 h 976"/>
                <a:gd name="T94" fmla="*/ 7 w 774"/>
                <a:gd name="T95" fmla="*/ 63 h 976"/>
                <a:gd name="T96" fmla="*/ 7 w 774"/>
                <a:gd name="T97" fmla="*/ 64 h 976"/>
                <a:gd name="T98" fmla="*/ 7 w 774"/>
                <a:gd name="T99" fmla="*/ 65 h 976"/>
                <a:gd name="T100" fmla="*/ 7 w 774"/>
                <a:gd name="T101" fmla="*/ 66 h 976"/>
                <a:gd name="T102" fmla="*/ 7 w 774"/>
                <a:gd name="T103" fmla="*/ 68 h 976"/>
                <a:gd name="T104" fmla="*/ 0 w 774"/>
                <a:gd name="T105" fmla="*/ 69 h 97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774" h="976">
                  <a:moveTo>
                    <a:pt x="774" y="0"/>
                  </a:moveTo>
                  <a:lnTo>
                    <a:pt x="762" y="18"/>
                  </a:lnTo>
                  <a:lnTo>
                    <a:pt x="744" y="37"/>
                  </a:lnTo>
                  <a:lnTo>
                    <a:pt x="731" y="55"/>
                  </a:lnTo>
                  <a:lnTo>
                    <a:pt x="719" y="73"/>
                  </a:lnTo>
                  <a:lnTo>
                    <a:pt x="701" y="92"/>
                  </a:lnTo>
                  <a:lnTo>
                    <a:pt x="688" y="110"/>
                  </a:lnTo>
                  <a:lnTo>
                    <a:pt x="670" y="129"/>
                  </a:lnTo>
                  <a:lnTo>
                    <a:pt x="658" y="147"/>
                  </a:lnTo>
                  <a:lnTo>
                    <a:pt x="639" y="166"/>
                  </a:lnTo>
                  <a:lnTo>
                    <a:pt x="627" y="184"/>
                  </a:lnTo>
                  <a:lnTo>
                    <a:pt x="614" y="202"/>
                  </a:lnTo>
                  <a:lnTo>
                    <a:pt x="596" y="221"/>
                  </a:lnTo>
                  <a:lnTo>
                    <a:pt x="584" y="245"/>
                  </a:lnTo>
                  <a:lnTo>
                    <a:pt x="565" y="264"/>
                  </a:lnTo>
                  <a:lnTo>
                    <a:pt x="553" y="282"/>
                  </a:lnTo>
                  <a:lnTo>
                    <a:pt x="541" y="301"/>
                  </a:lnTo>
                  <a:lnTo>
                    <a:pt x="522" y="319"/>
                  </a:lnTo>
                  <a:lnTo>
                    <a:pt x="510" y="337"/>
                  </a:lnTo>
                  <a:lnTo>
                    <a:pt x="492" y="356"/>
                  </a:lnTo>
                  <a:lnTo>
                    <a:pt x="479" y="374"/>
                  </a:lnTo>
                  <a:lnTo>
                    <a:pt x="461" y="393"/>
                  </a:lnTo>
                  <a:lnTo>
                    <a:pt x="449" y="411"/>
                  </a:lnTo>
                  <a:lnTo>
                    <a:pt x="436" y="429"/>
                  </a:lnTo>
                  <a:lnTo>
                    <a:pt x="418" y="448"/>
                  </a:lnTo>
                  <a:lnTo>
                    <a:pt x="405" y="466"/>
                  </a:lnTo>
                  <a:lnTo>
                    <a:pt x="387" y="485"/>
                  </a:lnTo>
                  <a:lnTo>
                    <a:pt x="375" y="503"/>
                  </a:lnTo>
                  <a:lnTo>
                    <a:pt x="362" y="522"/>
                  </a:lnTo>
                  <a:lnTo>
                    <a:pt x="344" y="546"/>
                  </a:lnTo>
                  <a:lnTo>
                    <a:pt x="332" y="564"/>
                  </a:lnTo>
                  <a:lnTo>
                    <a:pt x="313" y="583"/>
                  </a:lnTo>
                  <a:lnTo>
                    <a:pt x="301" y="601"/>
                  </a:lnTo>
                  <a:lnTo>
                    <a:pt x="283" y="620"/>
                  </a:lnTo>
                  <a:lnTo>
                    <a:pt x="270" y="638"/>
                  </a:lnTo>
                  <a:lnTo>
                    <a:pt x="258" y="657"/>
                  </a:lnTo>
                  <a:lnTo>
                    <a:pt x="240" y="675"/>
                  </a:lnTo>
                  <a:lnTo>
                    <a:pt x="227" y="693"/>
                  </a:lnTo>
                  <a:lnTo>
                    <a:pt x="209" y="712"/>
                  </a:lnTo>
                  <a:lnTo>
                    <a:pt x="196" y="730"/>
                  </a:lnTo>
                  <a:lnTo>
                    <a:pt x="178" y="749"/>
                  </a:lnTo>
                  <a:lnTo>
                    <a:pt x="166" y="767"/>
                  </a:lnTo>
                  <a:lnTo>
                    <a:pt x="153" y="785"/>
                  </a:lnTo>
                  <a:lnTo>
                    <a:pt x="135" y="804"/>
                  </a:lnTo>
                  <a:lnTo>
                    <a:pt x="123" y="822"/>
                  </a:lnTo>
                  <a:lnTo>
                    <a:pt x="104" y="847"/>
                  </a:lnTo>
                  <a:lnTo>
                    <a:pt x="92" y="865"/>
                  </a:lnTo>
                  <a:lnTo>
                    <a:pt x="80" y="884"/>
                  </a:lnTo>
                  <a:lnTo>
                    <a:pt x="61" y="902"/>
                  </a:lnTo>
                  <a:lnTo>
                    <a:pt x="49" y="920"/>
                  </a:lnTo>
                  <a:lnTo>
                    <a:pt x="30" y="939"/>
                  </a:lnTo>
                  <a:lnTo>
                    <a:pt x="18" y="957"/>
                  </a:lnTo>
                  <a:lnTo>
                    <a:pt x="0" y="97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26084" name="Freeform 94">
              <a:extLst>
                <a:ext uri="{FF2B5EF4-FFF2-40B4-BE49-F238E27FC236}">
                  <a16:creationId xmlns:a16="http://schemas.microsoft.com/office/drawing/2014/main" id="{D3F8DF99-4A33-959E-0368-E990B892CC95}"/>
                </a:ext>
              </a:extLst>
            </p:cNvPr>
            <p:cNvSpPr>
              <a:spLocks/>
            </p:cNvSpPr>
            <p:nvPr/>
          </p:nvSpPr>
          <p:spPr bwMode="auto">
            <a:xfrm>
              <a:off x="667" y="1321"/>
              <a:ext cx="724" cy="912"/>
            </a:xfrm>
            <a:custGeom>
              <a:avLst/>
              <a:gdLst>
                <a:gd name="T0" fmla="*/ 58 w 774"/>
                <a:gd name="T1" fmla="*/ 0 h 976"/>
                <a:gd name="T2" fmla="*/ 56 w 774"/>
                <a:gd name="T3" fmla="*/ 7 h 976"/>
                <a:gd name="T4" fmla="*/ 55 w 774"/>
                <a:gd name="T5" fmla="*/ 7 h 976"/>
                <a:gd name="T6" fmla="*/ 54 w 774"/>
                <a:gd name="T7" fmla="*/ 7 h 976"/>
                <a:gd name="T8" fmla="*/ 53 w 774"/>
                <a:gd name="T9" fmla="*/ 7 h 976"/>
                <a:gd name="T10" fmla="*/ 51 w 774"/>
                <a:gd name="T11" fmla="*/ 7 h 976"/>
                <a:gd name="T12" fmla="*/ 51 w 774"/>
                <a:gd name="T13" fmla="*/ 7 h 976"/>
                <a:gd name="T14" fmla="*/ 50 w 774"/>
                <a:gd name="T15" fmla="*/ 9 h 976"/>
                <a:gd name="T16" fmla="*/ 48 w 774"/>
                <a:gd name="T17" fmla="*/ 11 h 976"/>
                <a:gd name="T18" fmla="*/ 48 w 774"/>
                <a:gd name="T19" fmla="*/ 12 h 976"/>
                <a:gd name="T20" fmla="*/ 47 w 774"/>
                <a:gd name="T21" fmla="*/ 14 h 976"/>
                <a:gd name="T22" fmla="*/ 45 w 774"/>
                <a:gd name="T23" fmla="*/ 15 h 976"/>
                <a:gd name="T24" fmla="*/ 45 w 774"/>
                <a:gd name="T25" fmla="*/ 17 h 976"/>
                <a:gd name="T26" fmla="*/ 43 w 774"/>
                <a:gd name="T27" fmla="*/ 18 h 976"/>
                <a:gd name="T28" fmla="*/ 42 w 774"/>
                <a:gd name="T29" fmla="*/ 19 h 976"/>
                <a:gd name="T30" fmla="*/ 41 w 774"/>
                <a:gd name="T31" fmla="*/ 20 h 976"/>
                <a:gd name="T32" fmla="*/ 39 w 774"/>
                <a:gd name="T33" fmla="*/ 21 h 976"/>
                <a:gd name="T34" fmla="*/ 39 w 774"/>
                <a:gd name="T35" fmla="*/ 22 h 976"/>
                <a:gd name="T36" fmla="*/ 37 w 774"/>
                <a:gd name="T37" fmla="*/ 24 h 976"/>
                <a:gd name="T38" fmla="*/ 36 w 774"/>
                <a:gd name="T39" fmla="*/ 26 h 976"/>
                <a:gd name="T40" fmla="*/ 36 w 774"/>
                <a:gd name="T41" fmla="*/ 27 h 976"/>
                <a:gd name="T42" fmla="*/ 34 w 774"/>
                <a:gd name="T43" fmla="*/ 29 h 976"/>
                <a:gd name="T44" fmla="*/ 34 w 774"/>
                <a:gd name="T45" fmla="*/ 30 h 976"/>
                <a:gd name="T46" fmla="*/ 32 w 774"/>
                <a:gd name="T47" fmla="*/ 31 h 976"/>
                <a:gd name="T48" fmla="*/ 31 w 774"/>
                <a:gd name="T49" fmla="*/ 32 h 976"/>
                <a:gd name="T50" fmla="*/ 30 w 774"/>
                <a:gd name="T51" fmla="*/ 33 h 976"/>
                <a:gd name="T52" fmla="*/ 29 w 774"/>
                <a:gd name="T53" fmla="*/ 35 h 976"/>
                <a:gd name="T54" fmla="*/ 28 w 774"/>
                <a:gd name="T55" fmla="*/ 36 h 976"/>
                <a:gd name="T56" fmla="*/ 27 w 774"/>
                <a:gd name="T57" fmla="*/ 37 h 976"/>
                <a:gd name="T58" fmla="*/ 26 w 774"/>
                <a:gd name="T59" fmla="*/ 38 h 976"/>
                <a:gd name="T60" fmla="*/ 24 w 774"/>
                <a:gd name="T61" fmla="*/ 40 h 976"/>
                <a:gd name="T62" fmla="*/ 22 w 774"/>
                <a:gd name="T63" fmla="*/ 41 h 976"/>
                <a:gd name="T64" fmla="*/ 22 w 774"/>
                <a:gd name="T65" fmla="*/ 43 h 976"/>
                <a:gd name="T66" fmla="*/ 21 w 774"/>
                <a:gd name="T67" fmla="*/ 44 h 976"/>
                <a:gd name="T68" fmla="*/ 20 w 774"/>
                <a:gd name="T69" fmla="*/ 46 h 976"/>
                <a:gd name="T70" fmla="*/ 19 w 774"/>
                <a:gd name="T71" fmla="*/ 47 h 976"/>
                <a:gd name="T72" fmla="*/ 18 w 774"/>
                <a:gd name="T73" fmla="*/ 48 h 976"/>
                <a:gd name="T74" fmla="*/ 18 w 774"/>
                <a:gd name="T75" fmla="*/ 49 h 976"/>
                <a:gd name="T76" fmla="*/ 16 w 774"/>
                <a:gd name="T77" fmla="*/ 50 h 976"/>
                <a:gd name="T78" fmla="*/ 15 w 774"/>
                <a:gd name="T79" fmla="*/ 52 h 976"/>
                <a:gd name="T80" fmla="*/ 14 w 774"/>
                <a:gd name="T81" fmla="*/ 52 h 976"/>
                <a:gd name="T82" fmla="*/ 13 w 774"/>
                <a:gd name="T83" fmla="*/ 54 h 976"/>
                <a:gd name="T84" fmla="*/ 12 w 774"/>
                <a:gd name="T85" fmla="*/ 56 h 976"/>
                <a:gd name="T86" fmla="*/ 10 w 774"/>
                <a:gd name="T87" fmla="*/ 57 h 976"/>
                <a:gd name="T88" fmla="*/ 8 w 774"/>
                <a:gd name="T89" fmla="*/ 58 h 976"/>
                <a:gd name="T90" fmla="*/ 7 w 774"/>
                <a:gd name="T91" fmla="*/ 60 h 976"/>
                <a:gd name="T92" fmla="*/ 7 w 774"/>
                <a:gd name="T93" fmla="*/ 61 h 976"/>
                <a:gd name="T94" fmla="*/ 7 w 774"/>
                <a:gd name="T95" fmla="*/ 63 h 976"/>
                <a:gd name="T96" fmla="*/ 7 w 774"/>
                <a:gd name="T97" fmla="*/ 64 h 976"/>
                <a:gd name="T98" fmla="*/ 7 w 774"/>
                <a:gd name="T99" fmla="*/ 65 h 976"/>
                <a:gd name="T100" fmla="*/ 7 w 774"/>
                <a:gd name="T101" fmla="*/ 66 h 976"/>
                <a:gd name="T102" fmla="*/ 7 w 774"/>
                <a:gd name="T103" fmla="*/ 68 h 976"/>
                <a:gd name="T104" fmla="*/ 0 w 774"/>
                <a:gd name="T105" fmla="*/ 69 h 97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774" h="976">
                  <a:moveTo>
                    <a:pt x="774" y="0"/>
                  </a:moveTo>
                  <a:lnTo>
                    <a:pt x="762" y="18"/>
                  </a:lnTo>
                  <a:lnTo>
                    <a:pt x="744" y="37"/>
                  </a:lnTo>
                  <a:lnTo>
                    <a:pt x="731" y="55"/>
                  </a:lnTo>
                  <a:lnTo>
                    <a:pt x="719" y="73"/>
                  </a:lnTo>
                  <a:lnTo>
                    <a:pt x="701" y="92"/>
                  </a:lnTo>
                  <a:lnTo>
                    <a:pt x="688" y="110"/>
                  </a:lnTo>
                  <a:lnTo>
                    <a:pt x="670" y="129"/>
                  </a:lnTo>
                  <a:lnTo>
                    <a:pt x="658" y="147"/>
                  </a:lnTo>
                  <a:lnTo>
                    <a:pt x="639" y="166"/>
                  </a:lnTo>
                  <a:lnTo>
                    <a:pt x="627" y="184"/>
                  </a:lnTo>
                  <a:lnTo>
                    <a:pt x="614" y="202"/>
                  </a:lnTo>
                  <a:lnTo>
                    <a:pt x="596" y="221"/>
                  </a:lnTo>
                  <a:lnTo>
                    <a:pt x="584" y="245"/>
                  </a:lnTo>
                  <a:lnTo>
                    <a:pt x="565" y="264"/>
                  </a:lnTo>
                  <a:lnTo>
                    <a:pt x="553" y="282"/>
                  </a:lnTo>
                  <a:lnTo>
                    <a:pt x="541" y="301"/>
                  </a:lnTo>
                  <a:lnTo>
                    <a:pt x="522" y="319"/>
                  </a:lnTo>
                  <a:lnTo>
                    <a:pt x="510" y="337"/>
                  </a:lnTo>
                  <a:lnTo>
                    <a:pt x="492" y="356"/>
                  </a:lnTo>
                  <a:lnTo>
                    <a:pt x="479" y="374"/>
                  </a:lnTo>
                  <a:lnTo>
                    <a:pt x="461" y="393"/>
                  </a:lnTo>
                  <a:lnTo>
                    <a:pt x="449" y="411"/>
                  </a:lnTo>
                  <a:lnTo>
                    <a:pt x="436" y="429"/>
                  </a:lnTo>
                  <a:lnTo>
                    <a:pt x="418" y="448"/>
                  </a:lnTo>
                  <a:lnTo>
                    <a:pt x="405" y="466"/>
                  </a:lnTo>
                  <a:lnTo>
                    <a:pt x="387" y="485"/>
                  </a:lnTo>
                  <a:lnTo>
                    <a:pt x="375" y="503"/>
                  </a:lnTo>
                  <a:lnTo>
                    <a:pt x="362" y="522"/>
                  </a:lnTo>
                  <a:lnTo>
                    <a:pt x="344" y="546"/>
                  </a:lnTo>
                  <a:lnTo>
                    <a:pt x="332" y="564"/>
                  </a:lnTo>
                  <a:lnTo>
                    <a:pt x="313" y="583"/>
                  </a:lnTo>
                  <a:lnTo>
                    <a:pt x="301" y="601"/>
                  </a:lnTo>
                  <a:lnTo>
                    <a:pt x="283" y="620"/>
                  </a:lnTo>
                  <a:lnTo>
                    <a:pt x="270" y="638"/>
                  </a:lnTo>
                  <a:lnTo>
                    <a:pt x="258" y="657"/>
                  </a:lnTo>
                  <a:lnTo>
                    <a:pt x="240" y="675"/>
                  </a:lnTo>
                  <a:lnTo>
                    <a:pt x="227" y="693"/>
                  </a:lnTo>
                  <a:lnTo>
                    <a:pt x="209" y="712"/>
                  </a:lnTo>
                  <a:lnTo>
                    <a:pt x="196" y="730"/>
                  </a:lnTo>
                  <a:lnTo>
                    <a:pt x="178" y="749"/>
                  </a:lnTo>
                  <a:lnTo>
                    <a:pt x="166" y="767"/>
                  </a:lnTo>
                  <a:lnTo>
                    <a:pt x="153" y="785"/>
                  </a:lnTo>
                  <a:lnTo>
                    <a:pt x="135" y="804"/>
                  </a:lnTo>
                  <a:lnTo>
                    <a:pt x="123" y="822"/>
                  </a:lnTo>
                  <a:lnTo>
                    <a:pt x="104" y="847"/>
                  </a:lnTo>
                  <a:lnTo>
                    <a:pt x="92" y="865"/>
                  </a:lnTo>
                  <a:lnTo>
                    <a:pt x="80" y="884"/>
                  </a:lnTo>
                  <a:lnTo>
                    <a:pt x="61" y="902"/>
                  </a:lnTo>
                  <a:lnTo>
                    <a:pt x="49" y="920"/>
                  </a:lnTo>
                  <a:lnTo>
                    <a:pt x="30" y="939"/>
                  </a:lnTo>
                  <a:lnTo>
                    <a:pt x="18" y="957"/>
                  </a:lnTo>
                  <a:lnTo>
                    <a:pt x="0" y="97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26085" name="Freeform 95">
              <a:extLst>
                <a:ext uri="{FF2B5EF4-FFF2-40B4-BE49-F238E27FC236}">
                  <a16:creationId xmlns:a16="http://schemas.microsoft.com/office/drawing/2014/main" id="{16B0C762-326C-08B5-849C-5D22C450D293}"/>
                </a:ext>
              </a:extLst>
            </p:cNvPr>
            <p:cNvSpPr>
              <a:spLocks/>
            </p:cNvSpPr>
            <p:nvPr/>
          </p:nvSpPr>
          <p:spPr bwMode="auto">
            <a:xfrm>
              <a:off x="667" y="1321"/>
              <a:ext cx="724" cy="912"/>
            </a:xfrm>
            <a:custGeom>
              <a:avLst/>
              <a:gdLst>
                <a:gd name="T0" fmla="*/ 58 w 774"/>
                <a:gd name="T1" fmla="*/ 0 h 976"/>
                <a:gd name="T2" fmla="*/ 56 w 774"/>
                <a:gd name="T3" fmla="*/ 7 h 976"/>
                <a:gd name="T4" fmla="*/ 55 w 774"/>
                <a:gd name="T5" fmla="*/ 7 h 976"/>
                <a:gd name="T6" fmla="*/ 54 w 774"/>
                <a:gd name="T7" fmla="*/ 7 h 976"/>
                <a:gd name="T8" fmla="*/ 53 w 774"/>
                <a:gd name="T9" fmla="*/ 7 h 976"/>
                <a:gd name="T10" fmla="*/ 51 w 774"/>
                <a:gd name="T11" fmla="*/ 7 h 976"/>
                <a:gd name="T12" fmla="*/ 51 w 774"/>
                <a:gd name="T13" fmla="*/ 7 h 976"/>
                <a:gd name="T14" fmla="*/ 50 w 774"/>
                <a:gd name="T15" fmla="*/ 9 h 976"/>
                <a:gd name="T16" fmla="*/ 48 w 774"/>
                <a:gd name="T17" fmla="*/ 11 h 976"/>
                <a:gd name="T18" fmla="*/ 48 w 774"/>
                <a:gd name="T19" fmla="*/ 12 h 976"/>
                <a:gd name="T20" fmla="*/ 47 w 774"/>
                <a:gd name="T21" fmla="*/ 14 h 976"/>
                <a:gd name="T22" fmla="*/ 45 w 774"/>
                <a:gd name="T23" fmla="*/ 15 h 976"/>
                <a:gd name="T24" fmla="*/ 45 w 774"/>
                <a:gd name="T25" fmla="*/ 17 h 976"/>
                <a:gd name="T26" fmla="*/ 43 w 774"/>
                <a:gd name="T27" fmla="*/ 18 h 976"/>
                <a:gd name="T28" fmla="*/ 42 w 774"/>
                <a:gd name="T29" fmla="*/ 19 h 976"/>
                <a:gd name="T30" fmla="*/ 41 w 774"/>
                <a:gd name="T31" fmla="*/ 20 h 976"/>
                <a:gd name="T32" fmla="*/ 39 w 774"/>
                <a:gd name="T33" fmla="*/ 21 h 976"/>
                <a:gd name="T34" fmla="*/ 39 w 774"/>
                <a:gd name="T35" fmla="*/ 22 h 976"/>
                <a:gd name="T36" fmla="*/ 37 w 774"/>
                <a:gd name="T37" fmla="*/ 24 h 976"/>
                <a:gd name="T38" fmla="*/ 36 w 774"/>
                <a:gd name="T39" fmla="*/ 26 h 976"/>
                <a:gd name="T40" fmla="*/ 36 w 774"/>
                <a:gd name="T41" fmla="*/ 27 h 976"/>
                <a:gd name="T42" fmla="*/ 34 w 774"/>
                <a:gd name="T43" fmla="*/ 29 h 976"/>
                <a:gd name="T44" fmla="*/ 34 w 774"/>
                <a:gd name="T45" fmla="*/ 30 h 976"/>
                <a:gd name="T46" fmla="*/ 32 w 774"/>
                <a:gd name="T47" fmla="*/ 31 h 976"/>
                <a:gd name="T48" fmla="*/ 31 w 774"/>
                <a:gd name="T49" fmla="*/ 32 h 976"/>
                <a:gd name="T50" fmla="*/ 30 w 774"/>
                <a:gd name="T51" fmla="*/ 33 h 976"/>
                <a:gd name="T52" fmla="*/ 29 w 774"/>
                <a:gd name="T53" fmla="*/ 35 h 976"/>
                <a:gd name="T54" fmla="*/ 28 w 774"/>
                <a:gd name="T55" fmla="*/ 36 h 976"/>
                <a:gd name="T56" fmla="*/ 27 w 774"/>
                <a:gd name="T57" fmla="*/ 37 h 976"/>
                <a:gd name="T58" fmla="*/ 26 w 774"/>
                <a:gd name="T59" fmla="*/ 38 h 976"/>
                <a:gd name="T60" fmla="*/ 24 w 774"/>
                <a:gd name="T61" fmla="*/ 40 h 976"/>
                <a:gd name="T62" fmla="*/ 22 w 774"/>
                <a:gd name="T63" fmla="*/ 41 h 976"/>
                <a:gd name="T64" fmla="*/ 22 w 774"/>
                <a:gd name="T65" fmla="*/ 43 h 976"/>
                <a:gd name="T66" fmla="*/ 21 w 774"/>
                <a:gd name="T67" fmla="*/ 44 h 976"/>
                <a:gd name="T68" fmla="*/ 20 w 774"/>
                <a:gd name="T69" fmla="*/ 46 h 976"/>
                <a:gd name="T70" fmla="*/ 19 w 774"/>
                <a:gd name="T71" fmla="*/ 47 h 976"/>
                <a:gd name="T72" fmla="*/ 18 w 774"/>
                <a:gd name="T73" fmla="*/ 48 h 976"/>
                <a:gd name="T74" fmla="*/ 18 w 774"/>
                <a:gd name="T75" fmla="*/ 49 h 976"/>
                <a:gd name="T76" fmla="*/ 16 w 774"/>
                <a:gd name="T77" fmla="*/ 50 h 976"/>
                <a:gd name="T78" fmla="*/ 15 w 774"/>
                <a:gd name="T79" fmla="*/ 52 h 976"/>
                <a:gd name="T80" fmla="*/ 14 w 774"/>
                <a:gd name="T81" fmla="*/ 52 h 976"/>
                <a:gd name="T82" fmla="*/ 13 w 774"/>
                <a:gd name="T83" fmla="*/ 54 h 976"/>
                <a:gd name="T84" fmla="*/ 12 w 774"/>
                <a:gd name="T85" fmla="*/ 56 h 976"/>
                <a:gd name="T86" fmla="*/ 10 w 774"/>
                <a:gd name="T87" fmla="*/ 57 h 976"/>
                <a:gd name="T88" fmla="*/ 8 w 774"/>
                <a:gd name="T89" fmla="*/ 58 h 976"/>
                <a:gd name="T90" fmla="*/ 7 w 774"/>
                <a:gd name="T91" fmla="*/ 60 h 976"/>
                <a:gd name="T92" fmla="*/ 7 w 774"/>
                <a:gd name="T93" fmla="*/ 61 h 976"/>
                <a:gd name="T94" fmla="*/ 7 w 774"/>
                <a:gd name="T95" fmla="*/ 63 h 976"/>
                <a:gd name="T96" fmla="*/ 7 w 774"/>
                <a:gd name="T97" fmla="*/ 64 h 976"/>
                <a:gd name="T98" fmla="*/ 7 w 774"/>
                <a:gd name="T99" fmla="*/ 65 h 976"/>
                <a:gd name="T100" fmla="*/ 7 w 774"/>
                <a:gd name="T101" fmla="*/ 66 h 976"/>
                <a:gd name="T102" fmla="*/ 7 w 774"/>
                <a:gd name="T103" fmla="*/ 68 h 976"/>
                <a:gd name="T104" fmla="*/ 0 w 774"/>
                <a:gd name="T105" fmla="*/ 69 h 97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774" h="976">
                  <a:moveTo>
                    <a:pt x="774" y="0"/>
                  </a:moveTo>
                  <a:lnTo>
                    <a:pt x="762" y="18"/>
                  </a:lnTo>
                  <a:lnTo>
                    <a:pt x="744" y="37"/>
                  </a:lnTo>
                  <a:lnTo>
                    <a:pt x="731" y="55"/>
                  </a:lnTo>
                  <a:lnTo>
                    <a:pt x="719" y="73"/>
                  </a:lnTo>
                  <a:lnTo>
                    <a:pt x="701" y="92"/>
                  </a:lnTo>
                  <a:lnTo>
                    <a:pt x="688" y="110"/>
                  </a:lnTo>
                  <a:lnTo>
                    <a:pt x="670" y="129"/>
                  </a:lnTo>
                  <a:lnTo>
                    <a:pt x="658" y="147"/>
                  </a:lnTo>
                  <a:lnTo>
                    <a:pt x="639" y="166"/>
                  </a:lnTo>
                  <a:lnTo>
                    <a:pt x="627" y="184"/>
                  </a:lnTo>
                  <a:lnTo>
                    <a:pt x="614" y="202"/>
                  </a:lnTo>
                  <a:lnTo>
                    <a:pt x="596" y="221"/>
                  </a:lnTo>
                  <a:lnTo>
                    <a:pt x="584" y="245"/>
                  </a:lnTo>
                  <a:lnTo>
                    <a:pt x="565" y="264"/>
                  </a:lnTo>
                  <a:lnTo>
                    <a:pt x="553" y="282"/>
                  </a:lnTo>
                  <a:lnTo>
                    <a:pt x="541" y="301"/>
                  </a:lnTo>
                  <a:lnTo>
                    <a:pt x="522" y="319"/>
                  </a:lnTo>
                  <a:lnTo>
                    <a:pt x="510" y="337"/>
                  </a:lnTo>
                  <a:lnTo>
                    <a:pt x="492" y="356"/>
                  </a:lnTo>
                  <a:lnTo>
                    <a:pt x="479" y="374"/>
                  </a:lnTo>
                  <a:lnTo>
                    <a:pt x="461" y="393"/>
                  </a:lnTo>
                  <a:lnTo>
                    <a:pt x="449" y="411"/>
                  </a:lnTo>
                  <a:lnTo>
                    <a:pt x="436" y="429"/>
                  </a:lnTo>
                  <a:lnTo>
                    <a:pt x="418" y="448"/>
                  </a:lnTo>
                  <a:lnTo>
                    <a:pt x="405" y="466"/>
                  </a:lnTo>
                  <a:lnTo>
                    <a:pt x="387" y="485"/>
                  </a:lnTo>
                  <a:lnTo>
                    <a:pt x="375" y="503"/>
                  </a:lnTo>
                  <a:lnTo>
                    <a:pt x="362" y="522"/>
                  </a:lnTo>
                  <a:lnTo>
                    <a:pt x="344" y="546"/>
                  </a:lnTo>
                  <a:lnTo>
                    <a:pt x="332" y="564"/>
                  </a:lnTo>
                  <a:lnTo>
                    <a:pt x="313" y="583"/>
                  </a:lnTo>
                  <a:lnTo>
                    <a:pt x="301" y="601"/>
                  </a:lnTo>
                  <a:lnTo>
                    <a:pt x="283" y="620"/>
                  </a:lnTo>
                  <a:lnTo>
                    <a:pt x="270" y="638"/>
                  </a:lnTo>
                  <a:lnTo>
                    <a:pt x="258" y="657"/>
                  </a:lnTo>
                  <a:lnTo>
                    <a:pt x="240" y="675"/>
                  </a:lnTo>
                  <a:lnTo>
                    <a:pt x="227" y="693"/>
                  </a:lnTo>
                  <a:lnTo>
                    <a:pt x="209" y="712"/>
                  </a:lnTo>
                  <a:lnTo>
                    <a:pt x="196" y="730"/>
                  </a:lnTo>
                  <a:lnTo>
                    <a:pt x="178" y="749"/>
                  </a:lnTo>
                  <a:lnTo>
                    <a:pt x="166" y="767"/>
                  </a:lnTo>
                  <a:lnTo>
                    <a:pt x="153" y="785"/>
                  </a:lnTo>
                  <a:lnTo>
                    <a:pt x="135" y="804"/>
                  </a:lnTo>
                  <a:lnTo>
                    <a:pt x="123" y="822"/>
                  </a:lnTo>
                  <a:lnTo>
                    <a:pt x="104" y="847"/>
                  </a:lnTo>
                  <a:lnTo>
                    <a:pt x="92" y="865"/>
                  </a:lnTo>
                  <a:lnTo>
                    <a:pt x="80" y="884"/>
                  </a:lnTo>
                  <a:lnTo>
                    <a:pt x="61" y="902"/>
                  </a:lnTo>
                  <a:lnTo>
                    <a:pt x="49" y="920"/>
                  </a:lnTo>
                  <a:lnTo>
                    <a:pt x="30" y="939"/>
                  </a:lnTo>
                  <a:lnTo>
                    <a:pt x="18" y="957"/>
                  </a:lnTo>
                  <a:lnTo>
                    <a:pt x="0" y="97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26086" name="Freeform 96">
              <a:extLst>
                <a:ext uri="{FF2B5EF4-FFF2-40B4-BE49-F238E27FC236}">
                  <a16:creationId xmlns:a16="http://schemas.microsoft.com/office/drawing/2014/main" id="{56DC1E49-6159-E926-FBE6-08DE2C424352}"/>
                </a:ext>
              </a:extLst>
            </p:cNvPr>
            <p:cNvSpPr>
              <a:spLocks/>
            </p:cNvSpPr>
            <p:nvPr/>
          </p:nvSpPr>
          <p:spPr bwMode="auto">
            <a:xfrm>
              <a:off x="667" y="1321"/>
              <a:ext cx="724" cy="912"/>
            </a:xfrm>
            <a:custGeom>
              <a:avLst/>
              <a:gdLst>
                <a:gd name="T0" fmla="*/ 58 w 774"/>
                <a:gd name="T1" fmla="*/ 0 h 976"/>
                <a:gd name="T2" fmla="*/ 56 w 774"/>
                <a:gd name="T3" fmla="*/ 7 h 976"/>
                <a:gd name="T4" fmla="*/ 55 w 774"/>
                <a:gd name="T5" fmla="*/ 7 h 976"/>
                <a:gd name="T6" fmla="*/ 54 w 774"/>
                <a:gd name="T7" fmla="*/ 7 h 976"/>
                <a:gd name="T8" fmla="*/ 53 w 774"/>
                <a:gd name="T9" fmla="*/ 7 h 976"/>
                <a:gd name="T10" fmla="*/ 51 w 774"/>
                <a:gd name="T11" fmla="*/ 7 h 976"/>
                <a:gd name="T12" fmla="*/ 51 w 774"/>
                <a:gd name="T13" fmla="*/ 7 h 976"/>
                <a:gd name="T14" fmla="*/ 50 w 774"/>
                <a:gd name="T15" fmla="*/ 9 h 976"/>
                <a:gd name="T16" fmla="*/ 48 w 774"/>
                <a:gd name="T17" fmla="*/ 11 h 976"/>
                <a:gd name="T18" fmla="*/ 48 w 774"/>
                <a:gd name="T19" fmla="*/ 12 h 976"/>
                <a:gd name="T20" fmla="*/ 47 w 774"/>
                <a:gd name="T21" fmla="*/ 14 h 976"/>
                <a:gd name="T22" fmla="*/ 45 w 774"/>
                <a:gd name="T23" fmla="*/ 15 h 976"/>
                <a:gd name="T24" fmla="*/ 45 w 774"/>
                <a:gd name="T25" fmla="*/ 17 h 976"/>
                <a:gd name="T26" fmla="*/ 43 w 774"/>
                <a:gd name="T27" fmla="*/ 18 h 976"/>
                <a:gd name="T28" fmla="*/ 42 w 774"/>
                <a:gd name="T29" fmla="*/ 19 h 976"/>
                <a:gd name="T30" fmla="*/ 41 w 774"/>
                <a:gd name="T31" fmla="*/ 20 h 976"/>
                <a:gd name="T32" fmla="*/ 39 w 774"/>
                <a:gd name="T33" fmla="*/ 21 h 976"/>
                <a:gd name="T34" fmla="*/ 39 w 774"/>
                <a:gd name="T35" fmla="*/ 22 h 976"/>
                <a:gd name="T36" fmla="*/ 37 w 774"/>
                <a:gd name="T37" fmla="*/ 24 h 976"/>
                <a:gd name="T38" fmla="*/ 36 w 774"/>
                <a:gd name="T39" fmla="*/ 26 h 976"/>
                <a:gd name="T40" fmla="*/ 36 w 774"/>
                <a:gd name="T41" fmla="*/ 27 h 976"/>
                <a:gd name="T42" fmla="*/ 34 w 774"/>
                <a:gd name="T43" fmla="*/ 29 h 976"/>
                <a:gd name="T44" fmla="*/ 34 w 774"/>
                <a:gd name="T45" fmla="*/ 30 h 976"/>
                <a:gd name="T46" fmla="*/ 32 w 774"/>
                <a:gd name="T47" fmla="*/ 31 h 976"/>
                <a:gd name="T48" fmla="*/ 31 w 774"/>
                <a:gd name="T49" fmla="*/ 32 h 976"/>
                <a:gd name="T50" fmla="*/ 30 w 774"/>
                <a:gd name="T51" fmla="*/ 33 h 976"/>
                <a:gd name="T52" fmla="*/ 29 w 774"/>
                <a:gd name="T53" fmla="*/ 35 h 976"/>
                <a:gd name="T54" fmla="*/ 28 w 774"/>
                <a:gd name="T55" fmla="*/ 36 h 976"/>
                <a:gd name="T56" fmla="*/ 27 w 774"/>
                <a:gd name="T57" fmla="*/ 37 h 976"/>
                <a:gd name="T58" fmla="*/ 26 w 774"/>
                <a:gd name="T59" fmla="*/ 38 h 976"/>
                <a:gd name="T60" fmla="*/ 24 w 774"/>
                <a:gd name="T61" fmla="*/ 40 h 976"/>
                <a:gd name="T62" fmla="*/ 22 w 774"/>
                <a:gd name="T63" fmla="*/ 41 h 976"/>
                <a:gd name="T64" fmla="*/ 22 w 774"/>
                <a:gd name="T65" fmla="*/ 43 h 976"/>
                <a:gd name="T66" fmla="*/ 21 w 774"/>
                <a:gd name="T67" fmla="*/ 44 h 976"/>
                <a:gd name="T68" fmla="*/ 20 w 774"/>
                <a:gd name="T69" fmla="*/ 46 h 976"/>
                <a:gd name="T70" fmla="*/ 19 w 774"/>
                <a:gd name="T71" fmla="*/ 47 h 976"/>
                <a:gd name="T72" fmla="*/ 18 w 774"/>
                <a:gd name="T73" fmla="*/ 48 h 976"/>
                <a:gd name="T74" fmla="*/ 18 w 774"/>
                <a:gd name="T75" fmla="*/ 49 h 976"/>
                <a:gd name="T76" fmla="*/ 16 w 774"/>
                <a:gd name="T77" fmla="*/ 50 h 976"/>
                <a:gd name="T78" fmla="*/ 15 w 774"/>
                <a:gd name="T79" fmla="*/ 52 h 976"/>
                <a:gd name="T80" fmla="*/ 14 w 774"/>
                <a:gd name="T81" fmla="*/ 52 h 976"/>
                <a:gd name="T82" fmla="*/ 13 w 774"/>
                <a:gd name="T83" fmla="*/ 54 h 976"/>
                <a:gd name="T84" fmla="*/ 12 w 774"/>
                <a:gd name="T85" fmla="*/ 56 h 976"/>
                <a:gd name="T86" fmla="*/ 10 w 774"/>
                <a:gd name="T87" fmla="*/ 57 h 976"/>
                <a:gd name="T88" fmla="*/ 8 w 774"/>
                <a:gd name="T89" fmla="*/ 58 h 976"/>
                <a:gd name="T90" fmla="*/ 7 w 774"/>
                <a:gd name="T91" fmla="*/ 60 h 976"/>
                <a:gd name="T92" fmla="*/ 7 w 774"/>
                <a:gd name="T93" fmla="*/ 61 h 976"/>
                <a:gd name="T94" fmla="*/ 7 w 774"/>
                <a:gd name="T95" fmla="*/ 63 h 976"/>
                <a:gd name="T96" fmla="*/ 7 w 774"/>
                <a:gd name="T97" fmla="*/ 64 h 976"/>
                <a:gd name="T98" fmla="*/ 7 w 774"/>
                <a:gd name="T99" fmla="*/ 65 h 976"/>
                <a:gd name="T100" fmla="*/ 7 w 774"/>
                <a:gd name="T101" fmla="*/ 66 h 976"/>
                <a:gd name="T102" fmla="*/ 7 w 774"/>
                <a:gd name="T103" fmla="*/ 68 h 976"/>
                <a:gd name="T104" fmla="*/ 0 w 774"/>
                <a:gd name="T105" fmla="*/ 69 h 97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774" h="976">
                  <a:moveTo>
                    <a:pt x="774" y="0"/>
                  </a:moveTo>
                  <a:lnTo>
                    <a:pt x="762" y="18"/>
                  </a:lnTo>
                  <a:lnTo>
                    <a:pt x="744" y="37"/>
                  </a:lnTo>
                  <a:lnTo>
                    <a:pt x="731" y="55"/>
                  </a:lnTo>
                  <a:lnTo>
                    <a:pt x="719" y="73"/>
                  </a:lnTo>
                  <a:lnTo>
                    <a:pt x="701" y="92"/>
                  </a:lnTo>
                  <a:lnTo>
                    <a:pt x="688" y="110"/>
                  </a:lnTo>
                  <a:lnTo>
                    <a:pt x="670" y="129"/>
                  </a:lnTo>
                  <a:lnTo>
                    <a:pt x="658" y="147"/>
                  </a:lnTo>
                  <a:lnTo>
                    <a:pt x="639" y="166"/>
                  </a:lnTo>
                  <a:lnTo>
                    <a:pt x="627" y="184"/>
                  </a:lnTo>
                  <a:lnTo>
                    <a:pt x="614" y="202"/>
                  </a:lnTo>
                  <a:lnTo>
                    <a:pt x="596" y="221"/>
                  </a:lnTo>
                  <a:lnTo>
                    <a:pt x="584" y="245"/>
                  </a:lnTo>
                  <a:lnTo>
                    <a:pt x="565" y="264"/>
                  </a:lnTo>
                  <a:lnTo>
                    <a:pt x="553" y="282"/>
                  </a:lnTo>
                  <a:lnTo>
                    <a:pt x="541" y="301"/>
                  </a:lnTo>
                  <a:lnTo>
                    <a:pt x="522" y="319"/>
                  </a:lnTo>
                  <a:lnTo>
                    <a:pt x="510" y="337"/>
                  </a:lnTo>
                  <a:lnTo>
                    <a:pt x="492" y="356"/>
                  </a:lnTo>
                  <a:lnTo>
                    <a:pt x="479" y="374"/>
                  </a:lnTo>
                  <a:lnTo>
                    <a:pt x="461" y="393"/>
                  </a:lnTo>
                  <a:lnTo>
                    <a:pt x="449" y="411"/>
                  </a:lnTo>
                  <a:lnTo>
                    <a:pt x="436" y="429"/>
                  </a:lnTo>
                  <a:lnTo>
                    <a:pt x="418" y="448"/>
                  </a:lnTo>
                  <a:lnTo>
                    <a:pt x="405" y="466"/>
                  </a:lnTo>
                  <a:lnTo>
                    <a:pt x="387" y="485"/>
                  </a:lnTo>
                  <a:lnTo>
                    <a:pt x="375" y="503"/>
                  </a:lnTo>
                  <a:lnTo>
                    <a:pt x="362" y="522"/>
                  </a:lnTo>
                  <a:lnTo>
                    <a:pt x="344" y="546"/>
                  </a:lnTo>
                  <a:lnTo>
                    <a:pt x="332" y="564"/>
                  </a:lnTo>
                  <a:lnTo>
                    <a:pt x="313" y="583"/>
                  </a:lnTo>
                  <a:lnTo>
                    <a:pt x="301" y="601"/>
                  </a:lnTo>
                  <a:lnTo>
                    <a:pt x="283" y="620"/>
                  </a:lnTo>
                  <a:lnTo>
                    <a:pt x="270" y="638"/>
                  </a:lnTo>
                  <a:lnTo>
                    <a:pt x="258" y="657"/>
                  </a:lnTo>
                  <a:lnTo>
                    <a:pt x="240" y="675"/>
                  </a:lnTo>
                  <a:lnTo>
                    <a:pt x="227" y="693"/>
                  </a:lnTo>
                  <a:lnTo>
                    <a:pt x="209" y="712"/>
                  </a:lnTo>
                  <a:lnTo>
                    <a:pt x="196" y="730"/>
                  </a:lnTo>
                  <a:lnTo>
                    <a:pt x="178" y="749"/>
                  </a:lnTo>
                  <a:lnTo>
                    <a:pt x="166" y="767"/>
                  </a:lnTo>
                  <a:lnTo>
                    <a:pt x="153" y="785"/>
                  </a:lnTo>
                  <a:lnTo>
                    <a:pt x="135" y="804"/>
                  </a:lnTo>
                  <a:lnTo>
                    <a:pt x="123" y="822"/>
                  </a:lnTo>
                  <a:lnTo>
                    <a:pt x="104" y="847"/>
                  </a:lnTo>
                  <a:lnTo>
                    <a:pt x="92" y="865"/>
                  </a:lnTo>
                  <a:lnTo>
                    <a:pt x="80" y="884"/>
                  </a:lnTo>
                  <a:lnTo>
                    <a:pt x="61" y="902"/>
                  </a:lnTo>
                  <a:lnTo>
                    <a:pt x="49" y="920"/>
                  </a:lnTo>
                  <a:lnTo>
                    <a:pt x="30" y="939"/>
                  </a:lnTo>
                  <a:lnTo>
                    <a:pt x="18" y="957"/>
                  </a:lnTo>
                  <a:lnTo>
                    <a:pt x="0" y="97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26087" name="Freeform 97">
              <a:extLst>
                <a:ext uri="{FF2B5EF4-FFF2-40B4-BE49-F238E27FC236}">
                  <a16:creationId xmlns:a16="http://schemas.microsoft.com/office/drawing/2014/main" id="{773B42C0-C3BA-8A76-484A-DE99558AF0EB}"/>
                </a:ext>
              </a:extLst>
            </p:cNvPr>
            <p:cNvSpPr>
              <a:spLocks/>
            </p:cNvSpPr>
            <p:nvPr/>
          </p:nvSpPr>
          <p:spPr bwMode="auto">
            <a:xfrm>
              <a:off x="667" y="1321"/>
              <a:ext cx="724" cy="912"/>
            </a:xfrm>
            <a:custGeom>
              <a:avLst/>
              <a:gdLst>
                <a:gd name="T0" fmla="*/ 58 w 774"/>
                <a:gd name="T1" fmla="*/ 0 h 976"/>
                <a:gd name="T2" fmla="*/ 56 w 774"/>
                <a:gd name="T3" fmla="*/ 7 h 976"/>
                <a:gd name="T4" fmla="*/ 55 w 774"/>
                <a:gd name="T5" fmla="*/ 7 h 976"/>
                <a:gd name="T6" fmla="*/ 54 w 774"/>
                <a:gd name="T7" fmla="*/ 7 h 976"/>
                <a:gd name="T8" fmla="*/ 53 w 774"/>
                <a:gd name="T9" fmla="*/ 7 h 976"/>
                <a:gd name="T10" fmla="*/ 51 w 774"/>
                <a:gd name="T11" fmla="*/ 7 h 976"/>
                <a:gd name="T12" fmla="*/ 51 w 774"/>
                <a:gd name="T13" fmla="*/ 7 h 976"/>
                <a:gd name="T14" fmla="*/ 50 w 774"/>
                <a:gd name="T15" fmla="*/ 9 h 976"/>
                <a:gd name="T16" fmla="*/ 48 w 774"/>
                <a:gd name="T17" fmla="*/ 11 h 976"/>
                <a:gd name="T18" fmla="*/ 48 w 774"/>
                <a:gd name="T19" fmla="*/ 12 h 976"/>
                <a:gd name="T20" fmla="*/ 47 w 774"/>
                <a:gd name="T21" fmla="*/ 14 h 976"/>
                <a:gd name="T22" fmla="*/ 45 w 774"/>
                <a:gd name="T23" fmla="*/ 15 h 976"/>
                <a:gd name="T24" fmla="*/ 45 w 774"/>
                <a:gd name="T25" fmla="*/ 17 h 976"/>
                <a:gd name="T26" fmla="*/ 43 w 774"/>
                <a:gd name="T27" fmla="*/ 18 h 976"/>
                <a:gd name="T28" fmla="*/ 42 w 774"/>
                <a:gd name="T29" fmla="*/ 19 h 976"/>
                <a:gd name="T30" fmla="*/ 41 w 774"/>
                <a:gd name="T31" fmla="*/ 20 h 976"/>
                <a:gd name="T32" fmla="*/ 39 w 774"/>
                <a:gd name="T33" fmla="*/ 21 h 976"/>
                <a:gd name="T34" fmla="*/ 39 w 774"/>
                <a:gd name="T35" fmla="*/ 22 h 976"/>
                <a:gd name="T36" fmla="*/ 37 w 774"/>
                <a:gd name="T37" fmla="*/ 24 h 976"/>
                <a:gd name="T38" fmla="*/ 36 w 774"/>
                <a:gd name="T39" fmla="*/ 26 h 976"/>
                <a:gd name="T40" fmla="*/ 36 w 774"/>
                <a:gd name="T41" fmla="*/ 27 h 976"/>
                <a:gd name="T42" fmla="*/ 34 w 774"/>
                <a:gd name="T43" fmla="*/ 29 h 976"/>
                <a:gd name="T44" fmla="*/ 34 w 774"/>
                <a:gd name="T45" fmla="*/ 30 h 976"/>
                <a:gd name="T46" fmla="*/ 32 w 774"/>
                <a:gd name="T47" fmla="*/ 31 h 976"/>
                <a:gd name="T48" fmla="*/ 31 w 774"/>
                <a:gd name="T49" fmla="*/ 32 h 976"/>
                <a:gd name="T50" fmla="*/ 30 w 774"/>
                <a:gd name="T51" fmla="*/ 33 h 976"/>
                <a:gd name="T52" fmla="*/ 29 w 774"/>
                <a:gd name="T53" fmla="*/ 35 h 976"/>
                <a:gd name="T54" fmla="*/ 28 w 774"/>
                <a:gd name="T55" fmla="*/ 36 h 976"/>
                <a:gd name="T56" fmla="*/ 27 w 774"/>
                <a:gd name="T57" fmla="*/ 37 h 976"/>
                <a:gd name="T58" fmla="*/ 26 w 774"/>
                <a:gd name="T59" fmla="*/ 38 h 976"/>
                <a:gd name="T60" fmla="*/ 24 w 774"/>
                <a:gd name="T61" fmla="*/ 40 h 976"/>
                <a:gd name="T62" fmla="*/ 22 w 774"/>
                <a:gd name="T63" fmla="*/ 41 h 976"/>
                <a:gd name="T64" fmla="*/ 22 w 774"/>
                <a:gd name="T65" fmla="*/ 43 h 976"/>
                <a:gd name="T66" fmla="*/ 21 w 774"/>
                <a:gd name="T67" fmla="*/ 44 h 976"/>
                <a:gd name="T68" fmla="*/ 20 w 774"/>
                <a:gd name="T69" fmla="*/ 46 h 976"/>
                <a:gd name="T70" fmla="*/ 19 w 774"/>
                <a:gd name="T71" fmla="*/ 47 h 976"/>
                <a:gd name="T72" fmla="*/ 18 w 774"/>
                <a:gd name="T73" fmla="*/ 48 h 976"/>
                <a:gd name="T74" fmla="*/ 18 w 774"/>
                <a:gd name="T75" fmla="*/ 49 h 976"/>
                <a:gd name="T76" fmla="*/ 16 w 774"/>
                <a:gd name="T77" fmla="*/ 50 h 976"/>
                <a:gd name="T78" fmla="*/ 15 w 774"/>
                <a:gd name="T79" fmla="*/ 52 h 976"/>
                <a:gd name="T80" fmla="*/ 14 w 774"/>
                <a:gd name="T81" fmla="*/ 52 h 976"/>
                <a:gd name="T82" fmla="*/ 13 w 774"/>
                <a:gd name="T83" fmla="*/ 54 h 976"/>
                <a:gd name="T84" fmla="*/ 12 w 774"/>
                <a:gd name="T85" fmla="*/ 56 h 976"/>
                <a:gd name="T86" fmla="*/ 10 w 774"/>
                <a:gd name="T87" fmla="*/ 57 h 976"/>
                <a:gd name="T88" fmla="*/ 8 w 774"/>
                <a:gd name="T89" fmla="*/ 58 h 976"/>
                <a:gd name="T90" fmla="*/ 7 w 774"/>
                <a:gd name="T91" fmla="*/ 60 h 976"/>
                <a:gd name="T92" fmla="*/ 7 w 774"/>
                <a:gd name="T93" fmla="*/ 61 h 976"/>
                <a:gd name="T94" fmla="*/ 7 w 774"/>
                <a:gd name="T95" fmla="*/ 63 h 976"/>
                <a:gd name="T96" fmla="*/ 7 w 774"/>
                <a:gd name="T97" fmla="*/ 64 h 976"/>
                <a:gd name="T98" fmla="*/ 7 w 774"/>
                <a:gd name="T99" fmla="*/ 65 h 976"/>
                <a:gd name="T100" fmla="*/ 7 w 774"/>
                <a:gd name="T101" fmla="*/ 66 h 976"/>
                <a:gd name="T102" fmla="*/ 7 w 774"/>
                <a:gd name="T103" fmla="*/ 68 h 976"/>
                <a:gd name="T104" fmla="*/ 0 w 774"/>
                <a:gd name="T105" fmla="*/ 69 h 97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774" h="976">
                  <a:moveTo>
                    <a:pt x="774" y="0"/>
                  </a:moveTo>
                  <a:lnTo>
                    <a:pt x="762" y="18"/>
                  </a:lnTo>
                  <a:lnTo>
                    <a:pt x="744" y="37"/>
                  </a:lnTo>
                  <a:lnTo>
                    <a:pt x="731" y="55"/>
                  </a:lnTo>
                  <a:lnTo>
                    <a:pt x="719" y="73"/>
                  </a:lnTo>
                  <a:lnTo>
                    <a:pt x="701" y="92"/>
                  </a:lnTo>
                  <a:lnTo>
                    <a:pt x="688" y="110"/>
                  </a:lnTo>
                  <a:lnTo>
                    <a:pt x="670" y="129"/>
                  </a:lnTo>
                  <a:lnTo>
                    <a:pt x="658" y="147"/>
                  </a:lnTo>
                  <a:lnTo>
                    <a:pt x="639" y="166"/>
                  </a:lnTo>
                  <a:lnTo>
                    <a:pt x="627" y="184"/>
                  </a:lnTo>
                  <a:lnTo>
                    <a:pt x="614" y="202"/>
                  </a:lnTo>
                  <a:lnTo>
                    <a:pt x="596" y="221"/>
                  </a:lnTo>
                  <a:lnTo>
                    <a:pt x="584" y="245"/>
                  </a:lnTo>
                  <a:lnTo>
                    <a:pt x="565" y="264"/>
                  </a:lnTo>
                  <a:lnTo>
                    <a:pt x="553" y="282"/>
                  </a:lnTo>
                  <a:lnTo>
                    <a:pt x="541" y="301"/>
                  </a:lnTo>
                  <a:lnTo>
                    <a:pt x="522" y="319"/>
                  </a:lnTo>
                  <a:lnTo>
                    <a:pt x="510" y="337"/>
                  </a:lnTo>
                  <a:lnTo>
                    <a:pt x="492" y="356"/>
                  </a:lnTo>
                  <a:lnTo>
                    <a:pt x="479" y="374"/>
                  </a:lnTo>
                  <a:lnTo>
                    <a:pt x="461" y="393"/>
                  </a:lnTo>
                  <a:lnTo>
                    <a:pt x="449" y="411"/>
                  </a:lnTo>
                  <a:lnTo>
                    <a:pt x="436" y="429"/>
                  </a:lnTo>
                  <a:lnTo>
                    <a:pt x="418" y="448"/>
                  </a:lnTo>
                  <a:lnTo>
                    <a:pt x="405" y="466"/>
                  </a:lnTo>
                  <a:lnTo>
                    <a:pt x="387" y="485"/>
                  </a:lnTo>
                  <a:lnTo>
                    <a:pt x="375" y="503"/>
                  </a:lnTo>
                  <a:lnTo>
                    <a:pt x="362" y="522"/>
                  </a:lnTo>
                  <a:lnTo>
                    <a:pt x="344" y="546"/>
                  </a:lnTo>
                  <a:lnTo>
                    <a:pt x="332" y="564"/>
                  </a:lnTo>
                  <a:lnTo>
                    <a:pt x="313" y="583"/>
                  </a:lnTo>
                  <a:lnTo>
                    <a:pt x="301" y="601"/>
                  </a:lnTo>
                  <a:lnTo>
                    <a:pt x="283" y="620"/>
                  </a:lnTo>
                  <a:lnTo>
                    <a:pt x="270" y="638"/>
                  </a:lnTo>
                  <a:lnTo>
                    <a:pt x="258" y="657"/>
                  </a:lnTo>
                  <a:lnTo>
                    <a:pt x="240" y="675"/>
                  </a:lnTo>
                  <a:lnTo>
                    <a:pt x="227" y="693"/>
                  </a:lnTo>
                  <a:lnTo>
                    <a:pt x="209" y="712"/>
                  </a:lnTo>
                  <a:lnTo>
                    <a:pt x="196" y="730"/>
                  </a:lnTo>
                  <a:lnTo>
                    <a:pt x="178" y="749"/>
                  </a:lnTo>
                  <a:lnTo>
                    <a:pt x="166" y="767"/>
                  </a:lnTo>
                  <a:lnTo>
                    <a:pt x="153" y="785"/>
                  </a:lnTo>
                  <a:lnTo>
                    <a:pt x="135" y="804"/>
                  </a:lnTo>
                  <a:lnTo>
                    <a:pt x="123" y="822"/>
                  </a:lnTo>
                  <a:lnTo>
                    <a:pt x="104" y="847"/>
                  </a:lnTo>
                  <a:lnTo>
                    <a:pt x="92" y="865"/>
                  </a:lnTo>
                  <a:lnTo>
                    <a:pt x="80" y="884"/>
                  </a:lnTo>
                  <a:lnTo>
                    <a:pt x="61" y="902"/>
                  </a:lnTo>
                  <a:lnTo>
                    <a:pt x="49" y="920"/>
                  </a:lnTo>
                  <a:lnTo>
                    <a:pt x="30" y="939"/>
                  </a:lnTo>
                  <a:lnTo>
                    <a:pt x="18" y="957"/>
                  </a:lnTo>
                  <a:lnTo>
                    <a:pt x="0" y="97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26088" name="Freeform 98">
              <a:extLst>
                <a:ext uri="{FF2B5EF4-FFF2-40B4-BE49-F238E27FC236}">
                  <a16:creationId xmlns:a16="http://schemas.microsoft.com/office/drawing/2014/main" id="{DEA25A41-7525-19C6-E072-78788C7F1369}"/>
                </a:ext>
              </a:extLst>
            </p:cNvPr>
            <p:cNvSpPr>
              <a:spLocks/>
            </p:cNvSpPr>
            <p:nvPr/>
          </p:nvSpPr>
          <p:spPr bwMode="auto">
            <a:xfrm>
              <a:off x="667" y="1321"/>
              <a:ext cx="724" cy="912"/>
            </a:xfrm>
            <a:custGeom>
              <a:avLst/>
              <a:gdLst>
                <a:gd name="T0" fmla="*/ 58 w 774"/>
                <a:gd name="T1" fmla="*/ 0 h 976"/>
                <a:gd name="T2" fmla="*/ 56 w 774"/>
                <a:gd name="T3" fmla="*/ 7 h 976"/>
                <a:gd name="T4" fmla="*/ 55 w 774"/>
                <a:gd name="T5" fmla="*/ 7 h 976"/>
                <a:gd name="T6" fmla="*/ 54 w 774"/>
                <a:gd name="T7" fmla="*/ 7 h 976"/>
                <a:gd name="T8" fmla="*/ 53 w 774"/>
                <a:gd name="T9" fmla="*/ 7 h 976"/>
                <a:gd name="T10" fmla="*/ 51 w 774"/>
                <a:gd name="T11" fmla="*/ 7 h 976"/>
                <a:gd name="T12" fmla="*/ 51 w 774"/>
                <a:gd name="T13" fmla="*/ 7 h 976"/>
                <a:gd name="T14" fmla="*/ 50 w 774"/>
                <a:gd name="T15" fmla="*/ 9 h 976"/>
                <a:gd name="T16" fmla="*/ 48 w 774"/>
                <a:gd name="T17" fmla="*/ 11 h 976"/>
                <a:gd name="T18" fmla="*/ 48 w 774"/>
                <a:gd name="T19" fmla="*/ 12 h 976"/>
                <a:gd name="T20" fmla="*/ 47 w 774"/>
                <a:gd name="T21" fmla="*/ 14 h 976"/>
                <a:gd name="T22" fmla="*/ 45 w 774"/>
                <a:gd name="T23" fmla="*/ 15 h 976"/>
                <a:gd name="T24" fmla="*/ 45 w 774"/>
                <a:gd name="T25" fmla="*/ 17 h 976"/>
                <a:gd name="T26" fmla="*/ 43 w 774"/>
                <a:gd name="T27" fmla="*/ 18 h 976"/>
                <a:gd name="T28" fmla="*/ 42 w 774"/>
                <a:gd name="T29" fmla="*/ 19 h 976"/>
                <a:gd name="T30" fmla="*/ 41 w 774"/>
                <a:gd name="T31" fmla="*/ 20 h 976"/>
                <a:gd name="T32" fmla="*/ 39 w 774"/>
                <a:gd name="T33" fmla="*/ 21 h 976"/>
                <a:gd name="T34" fmla="*/ 39 w 774"/>
                <a:gd name="T35" fmla="*/ 22 h 976"/>
                <a:gd name="T36" fmla="*/ 37 w 774"/>
                <a:gd name="T37" fmla="*/ 24 h 976"/>
                <a:gd name="T38" fmla="*/ 36 w 774"/>
                <a:gd name="T39" fmla="*/ 26 h 976"/>
                <a:gd name="T40" fmla="*/ 36 w 774"/>
                <a:gd name="T41" fmla="*/ 27 h 976"/>
                <a:gd name="T42" fmla="*/ 34 w 774"/>
                <a:gd name="T43" fmla="*/ 29 h 976"/>
                <a:gd name="T44" fmla="*/ 34 w 774"/>
                <a:gd name="T45" fmla="*/ 30 h 976"/>
                <a:gd name="T46" fmla="*/ 32 w 774"/>
                <a:gd name="T47" fmla="*/ 31 h 976"/>
                <a:gd name="T48" fmla="*/ 31 w 774"/>
                <a:gd name="T49" fmla="*/ 32 h 976"/>
                <a:gd name="T50" fmla="*/ 30 w 774"/>
                <a:gd name="T51" fmla="*/ 33 h 976"/>
                <a:gd name="T52" fmla="*/ 29 w 774"/>
                <a:gd name="T53" fmla="*/ 35 h 976"/>
                <a:gd name="T54" fmla="*/ 28 w 774"/>
                <a:gd name="T55" fmla="*/ 36 h 976"/>
                <a:gd name="T56" fmla="*/ 27 w 774"/>
                <a:gd name="T57" fmla="*/ 37 h 976"/>
                <a:gd name="T58" fmla="*/ 26 w 774"/>
                <a:gd name="T59" fmla="*/ 38 h 976"/>
                <a:gd name="T60" fmla="*/ 24 w 774"/>
                <a:gd name="T61" fmla="*/ 40 h 976"/>
                <a:gd name="T62" fmla="*/ 22 w 774"/>
                <a:gd name="T63" fmla="*/ 41 h 976"/>
                <a:gd name="T64" fmla="*/ 22 w 774"/>
                <a:gd name="T65" fmla="*/ 43 h 976"/>
                <a:gd name="T66" fmla="*/ 21 w 774"/>
                <a:gd name="T67" fmla="*/ 44 h 976"/>
                <a:gd name="T68" fmla="*/ 20 w 774"/>
                <a:gd name="T69" fmla="*/ 46 h 976"/>
                <a:gd name="T70" fmla="*/ 19 w 774"/>
                <a:gd name="T71" fmla="*/ 47 h 976"/>
                <a:gd name="T72" fmla="*/ 18 w 774"/>
                <a:gd name="T73" fmla="*/ 48 h 976"/>
                <a:gd name="T74" fmla="*/ 18 w 774"/>
                <a:gd name="T75" fmla="*/ 49 h 976"/>
                <a:gd name="T76" fmla="*/ 16 w 774"/>
                <a:gd name="T77" fmla="*/ 50 h 976"/>
                <a:gd name="T78" fmla="*/ 15 w 774"/>
                <a:gd name="T79" fmla="*/ 52 h 976"/>
                <a:gd name="T80" fmla="*/ 14 w 774"/>
                <a:gd name="T81" fmla="*/ 52 h 976"/>
                <a:gd name="T82" fmla="*/ 13 w 774"/>
                <a:gd name="T83" fmla="*/ 54 h 976"/>
                <a:gd name="T84" fmla="*/ 12 w 774"/>
                <a:gd name="T85" fmla="*/ 56 h 976"/>
                <a:gd name="T86" fmla="*/ 10 w 774"/>
                <a:gd name="T87" fmla="*/ 57 h 976"/>
                <a:gd name="T88" fmla="*/ 8 w 774"/>
                <a:gd name="T89" fmla="*/ 58 h 976"/>
                <a:gd name="T90" fmla="*/ 7 w 774"/>
                <a:gd name="T91" fmla="*/ 60 h 976"/>
                <a:gd name="T92" fmla="*/ 7 w 774"/>
                <a:gd name="T93" fmla="*/ 61 h 976"/>
                <a:gd name="T94" fmla="*/ 7 w 774"/>
                <a:gd name="T95" fmla="*/ 63 h 976"/>
                <a:gd name="T96" fmla="*/ 7 w 774"/>
                <a:gd name="T97" fmla="*/ 64 h 976"/>
                <a:gd name="T98" fmla="*/ 7 w 774"/>
                <a:gd name="T99" fmla="*/ 65 h 976"/>
                <a:gd name="T100" fmla="*/ 7 w 774"/>
                <a:gd name="T101" fmla="*/ 66 h 976"/>
                <a:gd name="T102" fmla="*/ 7 w 774"/>
                <a:gd name="T103" fmla="*/ 68 h 976"/>
                <a:gd name="T104" fmla="*/ 0 w 774"/>
                <a:gd name="T105" fmla="*/ 69 h 97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774" h="976">
                  <a:moveTo>
                    <a:pt x="774" y="0"/>
                  </a:moveTo>
                  <a:lnTo>
                    <a:pt x="762" y="18"/>
                  </a:lnTo>
                  <a:lnTo>
                    <a:pt x="744" y="37"/>
                  </a:lnTo>
                  <a:lnTo>
                    <a:pt x="731" y="55"/>
                  </a:lnTo>
                  <a:lnTo>
                    <a:pt x="719" y="73"/>
                  </a:lnTo>
                  <a:lnTo>
                    <a:pt x="701" y="92"/>
                  </a:lnTo>
                  <a:lnTo>
                    <a:pt x="688" y="110"/>
                  </a:lnTo>
                  <a:lnTo>
                    <a:pt x="670" y="129"/>
                  </a:lnTo>
                  <a:lnTo>
                    <a:pt x="658" y="147"/>
                  </a:lnTo>
                  <a:lnTo>
                    <a:pt x="639" y="166"/>
                  </a:lnTo>
                  <a:lnTo>
                    <a:pt x="627" y="184"/>
                  </a:lnTo>
                  <a:lnTo>
                    <a:pt x="614" y="202"/>
                  </a:lnTo>
                  <a:lnTo>
                    <a:pt x="596" y="221"/>
                  </a:lnTo>
                  <a:lnTo>
                    <a:pt x="584" y="245"/>
                  </a:lnTo>
                  <a:lnTo>
                    <a:pt x="565" y="264"/>
                  </a:lnTo>
                  <a:lnTo>
                    <a:pt x="553" y="282"/>
                  </a:lnTo>
                  <a:lnTo>
                    <a:pt x="541" y="301"/>
                  </a:lnTo>
                  <a:lnTo>
                    <a:pt x="522" y="319"/>
                  </a:lnTo>
                  <a:lnTo>
                    <a:pt x="510" y="337"/>
                  </a:lnTo>
                  <a:lnTo>
                    <a:pt x="492" y="356"/>
                  </a:lnTo>
                  <a:lnTo>
                    <a:pt x="479" y="374"/>
                  </a:lnTo>
                  <a:lnTo>
                    <a:pt x="461" y="393"/>
                  </a:lnTo>
                  <a:lnTo>
                    <a:pt x="449" y="411"/>
                  </a:lnTo>
                  <a:lnTo>
                    <a:pt x="436" y="429"/>
                  </a:lnTo>
                  <a:lnTo>
                    <a:pt x="418" y="448"/>
                  </a:lnTo>
                  <a:lnTo>
                    <a:pt x="405" y="466"/>
                  </a:lnTo>
                  <a:lnTo>
                    <a:pt x="387" y="485"/>
                  </a:lnTo>
                  <a:lnTo>
                    <a:pt x="375" y="503"/>
                  </a:lnTo>
                  <a:lnTo>
                    <a:pt x="362" y="522"/>
                  </a:lnTo>
                  <a:lnTo>
                    <a:pt x="344" y="546"/>
                  </a:lnTo>
                  <a:lnTo>
                    <a:pt x="332" y="564"/>
                  </a:lnTo>
                  <a:lnTo>
                    <a:pt x="313" y="583"/>
                  </a:lnTo>
                  <a:lnTo>
                    <a:pt x="301" y="601"/>
                  </a:lnTo>
                  <a:lnTo>
                    <a:pt x="283" y="620"/>
                  </a:lnTo>
                  <a:lnTo>
                    <a:pt x="270" y="638"/>
                  </a:lnTo>
                  <a:lnTo>
                    <a:pt x="258" y="657"/>
                  </a:lnTo>
                  <a:lnTo>
                    <a:pt x="240" y="675"/>
                  </a:lnTo>
                  <a:lnTo>
                    <a:pt x="227" y="693"/>
                  </a:lnTo>
                  <a:lnTo>
                    <a:pt x="209" y="712"/>
                  </a:lnTo>
                  <a:lnTo>
                    <a:pt x="196" y="730"/>
                  </a:lnTo>
                  <a:lnTo>
                    <a:pt x="178" y="749"/>
                  </a:lnTo>
                  <a:lnTo>
                    <a:pt x="166" y="767"/>
                  </a:lnTo>
                  <a:lnTo>
                    <a:pt x="153" y="785"/>
                  </a:lnTo>
                  <a:lnTo>
                    <a:pt x="135" y="804"/>
                  </a:lnTo>
                  <a:lnTo>
                    <a:pt x="123" y="822"/>
                  </a:lnTo>
                  <a:lnTo>
                    <a:pt x="104" y="847"/>
                  </a:lnTo>
                  <a:lnTo>
                    <a:pt x="92" y="865"/>
                  </a:lnTo>
                  <a:lnTo>
                    <a:pt x="80" y="884"/>
                  </a:lnTo>
                  <a:lnTo>
                    <a:pt x="61" y="902"/>
                  </a:lnTo>
                  <a:lnTo>
                    <a:pt x="49" y="920"/>
                  </a:lnTo>
                  <a:lnTo>
                    <a:pt x="30" y="939"/>
                  </a:lnTo>
                  <a:lnTo>
                    <a:pt x="18" y="957"/>
                  </a:lnTo>
                  <a:lnTo>
                    <a:pt x="0" y="97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26089" name="Freeform 99">
              <a:extLst>
                <a:ext uri="{FF2B5EF4-FFF2-40B4-BE49-F238E27FC236}">
                  <a16:creationId xmlns:a16="http://schemas.microsoft.com/office/drawing/2014/main" id="{68FD3BA9-866B-C7AB-0709-61B5401AEA7D}"/>
                </a:ext>
              </a:extLst>
            </p:cNvPr>
            <p:cNvSpPr>
              <a:spLocks/>
            </p:cNvSpPr>
            <p:nvPr/>
          </p:nvSpPr>
          <p:spPr bwMode="auto">
            <a:xfrm>
              <a:off x="667" y="1321"/>
              <a:ext cx="724" cy="912"/>
            </a:xfrm>
            <a:custGeom>
              <a:avLst/>
              <a:gdLst>
                <a:gd name="T0" fmla="*/ 58 w 774"/>
                <a:gd name="T1" fmla="*/ 0 h 976"/>
                <a:gd name="T2" fmla="*/ 56 w 774"/>
                <a:gd name="T3" fmla="*/ 7 h 976"/>
                <a:gd name="T4" fmla="*/ 55 w 774"/>
                <a:gd name="T5" fmla="*/ 7 h 976"/>
                <a:gd name="T6" fmla="*/ 54 w 774"/>
                <a:gd name="T7" fmla="*/ 7 h 976"/>
                <a:gd name="T8" fmla="*/ 53 w 774"/>
                <a:gd name="T9" fmla="*/ 7 h 976"/>
                <a:gd name="T10" fmla="*/ 51 w 774"/>
                <a:gd name="T11" fmla="*/ 7 h 976"/>
                <a:gd name="T12" fmla="*/ 51 w 774"/>
                <a:gd name="T13" fmla="*/ 7 h 976"/>
                <a:gd name="T14" fmla="*/ 50 w 774"/>
                <a:gd name="T15" fmla="*/ 9 h 976"/>
                <a:gd name="T16" fmla="*/ 48 w 774"/>
                <a:gd name="T17" fmla="*/ 11 h 976"/>
                <a:gd name="T18" fmla="*/ 48 w 774"/>
                <a:gd name="T19" fmla="*/ 12 h 976"/>
                <a:gd name="T20" fmla="*/ 47 w 774"/>
                <a:gd name="T21" fmla="*/ 14 h 976"/>
                <a:gd name="T22" fmla="*/ 45 w 774"/>
                <a:gd name="T23" fmla="*/ 15 h 976"/>
                <a:gd name="T24" fmla="*/ 45 w 774"/>
                <a:gd name="T25" fmla="*/ 17 h 976"/>
                <a:gd name="T26" fmla="*/ 43 w 774"/>
                <a:gd name="T27" fmla="*/ 18 h 976"/>
                <a:gd name="T28" fmla="*/ 42 w 774"/>
                <a:gd name="T29" fmla="*/ 19 h 976"/>
                <a:gd name="T30" fmla="*/ 41 w 774"/>
                <a:gd name="T31" fmla="*/ 20 h 976"/>
                <a:gd name="T32" fmla="*/ 39 w 774"/>
                <a:gd name="T33" fmla="*/ 21 h 976"/>
                <a:gd name="T34" fmla="*/ 39 w 774"/>
                <a:gd name="T35" fmla="*/ 22 h 976"/>
                <a:gd name="T36" fmla="*/ 37 w 774"/>
                <a:gd name="T37" fmla="*/ 24 h 976"/>
                <a:gd name="T38" fmla="*/ 36 w 774"/>
                <a:gd name="T39" fmla="*/ 26 h 976"/>
                <a:gd name="T40" fmla="*/ 36 w 774"/>
                <a:gd name="T41" fmla="*/ 27 h 976"/>
                <a:gd name="T42" fmla="*/ 34 w 774"/>
                <a:gd name="T43" fmla="*/ 29 h 976"/>
                <a:gd name="T44" fmla="*/ 34 w 774"/>
                <a:gd name="T45" fmla="*/ 30 h 976"/>
                <a:gd name="T46" fmla="*/ 32 w 774"/>
                <a:gd name="T47" fmla="*/ 31 h 976"/>
                <a:gd name="T48" fmla="*/ 31 w 774"/>
                <a:gd name="T49" fmla="*/ 32 h 976"/>
                <a:gd name="T50" fmla="*/ 30 w 774"/>
                <a:gd name="T51" fmla="*/ 33 h 976"/>
                <a:gd name="T52" fmla="*/ 29 w 774"/>
                <a:gd name="T53" fmla="*/ 35 h 976"/>
                <a:gd name="T54" fmla="*/ 28 w 774"/>
                <a:gd name="T55" fmla="*/ 36 h 976"/>
                <a:gd name="T56" fmla="*/ 27 w 774"/>
                <a:gd name="T57" fmla="*/ 37 h 976"/>
                <a:gd name="T58" fmla="*/ 26 w 774"/>
                <a:gd name="T59" fmla="*/ 38 h 976"/>
                <a:gd name="T60" fmla="*/ 24 w 774"/>
                <a:gd name="T61" fmla="*/ 40 h 976"/>
                <a:gd name="T62" fmla="*/ 22 w 774"/>
                <a:gd name="T63" fmla="*/ 41 h 976"/>
                <a:gd name="T64" fmla="*/ 22 w 774"/>
                <a:gd name="T65" fmla="*/ 43 h 976"/>
                <a:gd name="T66" fmla="*/ 21 w 774"/>
                <a:gd name="T67" fmla="*/ 44 h 976"/>
                <a:gd name="T68" fmla="*/ 20 w 774"/>
                <a:gd name="T69" fmla="*/ 46 h 976"/>
                <a:gd name="T70" fmla="*/ 19 w 774"/>
                <a:gd name="T71" fmla="*/ 47 h 976"/>
                <a:gd name="T72" fmla="*/ 18 w 774"/>
                <a:gd name="T73" fmla="*/ 48 h 976"/>
                <a:gd name="T74" fmla="*/ 18 w 774"/>
                <a:gd name="T75" fmla="*/ 49 h 976"/>
                <a:gd name="T76" fmla="*/ 16 w 774"/>
                <a:gd name="T77" fmla="*/ 50 h 976"/>
                <a:gd name="T78" fmla="*/ 15 w 774"/>
                <a:gd name="T79" fmla="*/ 52 h 976"/>
                <a:gd name="T80" fmla="*/ 14 w 774"/>
                <a:gd name="T81" fmla="*/ 52 h 976"/>
                <a:gd name="T82" fmla="*/ 13 w 774"/>
                <a:gd name="T83" fmla="*/ 54 h 976"/>
                <a:gd name="T84" fmla="*/ 12 w 774"/>
                <a:gd name="T85" fmla="*/ 56 h 976"/>
                <a:gd name="T86" fmla="*/ 10 w 774"/>
                <a:gd name="T87" fmla="*/ 57 h 976"/>
                <a:gd name="T88" fmla="*/ 8 w 774"/>
                <a:gd name="T89" fmla="*/ 58 h 976"/>
                <a:gd name="T90" fmla="*/ 7 w 774"/>
                <a:gd name="T91" fmla="*/ 60 h 976"/>
                <a:gd name="T92" fmla="*/ 7 w 774"/>
                <a:gd name="T93" fmla="*/ 61 h 976"/>
                <a:gd name="T94" fmla="*/ 7 w 774"/>
                <a:gd name="T95" fmla="*/ 63 h 976"/>
                <a:gd name="T96" fmla="*/ 7 w 774"/>
                <a:gd name="T97" fmla="*/ 64 h 976"/>
                <a:gd name="T98" fmla="*/ 7 w 774"/>
                <a:gd name="T99" fmla="*/ 65 h 976"/>
                <a:gd name="T100" fmla="*/ 7 w 774"/>
                <a:gd name="T101" fmla="*/ 66 h 976"/>
                <a:gd name="T102" fmla="*/ 7 w 774"/>
                <a:gd name="T103" fmla="*/ 68 h 976"/>
                <a:gd name="T104" fmla="*/ 0 w 774"/>
                <a:gd name="T105" fmla="*/ 69 h 97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774" h="976">
                  <a:moveTo>
                    <a:pt x="774" y="0"/>
                  </a:moveTo>
                  <a:lnTo>
                    <a:pt x="762" y="18"/>
                  </a:lnTo>
                  <a:lnTo>
                    <a:pt x="744" y="37"/>
                  </a:lnTo>
                  <a:lnTo>
                    <a:pt x="731" y="55"/>
                  </a:lnTo>
                  <a:lnTo>
                    <a:pt x="719" y="73"/>
                  </a:lnTo>
                  <a:lnTo>
                    <a:pt x="701" y="92"/>
                  </a:lnTo>
                  <a:lnTo>
                    <a:pt x="688" y="110"/>
                  </a:lnTo>
                  <a:lnTo>
                    <a:pt x="670" y="129"/>
                  </a:lnTo>
                  <a:lnTo>
                    <a:pt x="658" y="147"/>
                  </a:lnTo>
                  <a:lnTo>
                    <a:pt x="639" y="166"/>
                  </a:lnTo>
                  <a:lnTo>
                    <a:pt x="627" y="184"/>
                  </a:lnTo>
                  <a:lnTo>
                    <a:pt x="614" y="202"/>
                  </a:lnTo>
                  <a:lnTo>
                    <a:pt x="596" y="221"/>
                  </a:lnTo>
                  <a:lnTo>
                    <a:pt x="584" y="245"/>
                  </a:lnTo>
                  <a:lnTo>
                    <a:pt x="565" y="264"/>
                  </a:lnTo>
                  <a:lnTo>
                    <a:pt x="553" y="282"/>
                  </a:lnTo>
                  <a:lnTo>
                    <a:pt x="541" y="301"/>
                  </a:lnTo>
                  <a:lnTo>
                    <a:pt x="522" y="319"/>
                  </a:lnTo>
                  <a:lnTo>
                    <a:pt x="510" y="337"/>
                  </a:lnTo>
                  <a:lnTo>
                    <a:pt x="492" y="356"/>
                  </a:lnTo>
                  <a:lnTo>
                    <a:pt x="479" y="374"/>
                  </a:lnTo>
                  <a:lnTo>
                    <a:pt x="461" y="393"/>
                  </a:lnTo>
                  <a:lnTo>
                    <a:pt x="449" y="411"/>
                  </a:lnTo>
                  <a:lnTo>
                    <a:pt x="436" y="429"/>
                  </a:lnTo>
                  <a:lnTo>
                    <a:pt x="418" y="448"/>
                  </a:lnTo>
                  <a:lnTo>
                    <a:pt x="405" y="466"/>
                  </a:lnTo>
                  <a:lnTo>
                    <a:pt x="387" y="485"/>
                  </a:lnTo>
                  <a:lnTo>
                    <a:pt x="375" y="503"/>
                  </a:lnTo>
                  <a:lnTo>
                    <a:pt x="362" y="522"/>
                  </a:lnTo>
                  <a:lnTo>
                    <a:pt x="344" y="546"/>
                  </a:lnTo>
                  <a:lnTo>
                    <a:pt x="332" y="564"/>
                  </a:lnTo>
                  <a:lnTo>
                    <a:pt x="313" y="583"/>
                  </a:lnTo>
                  <a:lnTo>
                    <a:pt x="301" y="601"/>
                  </a:lnTo>
                  <a:lnTo>
                    <a:pt x="283" y="620"/>
                  </a:lnTo>
                  <a:lnTo>
                    <a:pt x="270" y="638"/>
                  </a:lnTo>
                  <a:lnTo>
                    <a:pt x="258" y="657"/>
                  </a:lnTo>
                  <a:lnTo>
                    <a:pt x="240" y="675"/>
                  </a:lnTo>
                  <a:lnTo>
                    <a:pt x="227" y="693"/>
                  </a:lnTo>
                  <a:lnTo>
                    <a:pt x="209" y="712"/>
                  </a:lnTo>
                  <a:lnTo>
                    <a:pt x="196" y="730"/>
                  </a:lnTo>
                  <a:lnTo>
                    <a:pt x="178" y="749"/>
                  </a:lnTo>
                  <a:lnTo>
                    <a:pt x="166" y="767"/>
                  </a:lnTo>
                  <a:lnTo>
                    <a:pt x="153" y="785"/>
                  </a:lnTo>
                  <a:lnTo>
                    <a:pt x="135" y="804"/>
                  </a:lnTo>
                  <a:lnTo>
                    <a:pt x="123" y="822"/>
                  </a:lnTo>
                  <a:lnTo>
                    <a:pt x="104" y="847"/>
                  </a:lnTo>
                  <a:lnTo>
                    <a:pt x="92" y="865"/>
                  </a:lnTo>
                  <a:lnTo>
                    <a:pt x="80" y="884"/>
                  </a:lnTo>
                  <a:lnTo>
                    <a:pt x="61" y="902"/>
                  </a:lnTo>
                  <a:lnTo>
                    <a:pt x="49" y="920"/>
                  </a:lnTo>
                  <a:lnTo>
                    <a:pt x="30" y="939"/>
                  </a:lnTo>
                  <a:lnTo>
                    <a:pt x="18" y="957"/>
                  </a:lnTo>
                  <a:lnTo>
                    <a:pt x="0" y="97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26090" name="Freeform 100">
              <a:extLst>
                <a:ext uri="{FF2B5EF4-FFF2-40B4-BE49-F238E27FC236}">
                  <a16:creationId xmlns:a16="http://schemas.microsoft.com/office/drawing/2014/main" id="{A317BA86-CCA2-7353-0C66-5B235FC5F1EA}"/>
                </a:ext>
              </a:extLst>
            </p:cNvPr>
            <p:cNvSpPr>
              <a:spLocks/>
            </p:cNvSpPr>
            <p:nvPr/>
          </p:nvSpPr>
          <p:spPr bwMode="auto">
            <a:xfrm>
              <a:off x="667" y="1321"/>
              <a:ext cx="724" cy="912"/>
            </a:xfrm>
            <a:custGeom>
              <a:avLst/>
              <a:gdLst>
                <a:gd name="T0" fmla="*/ 58 w 774"/>
                <a:gd name="T1" fmla="*/ 0 h 976"/>
                <a:gd name="T2" fmla="*/ 56 w 774"/>
                <a:gd name="T3" fmla="*/ 7 h 976"/>
                <a:gd name="T4" fmla="*/ 55 w 774"/>
                <a:gd name="T5" fmla="*/ 7 h 976"/>
                <a:gd name="T6" fmla="*/ 54 w 774"/>
                <a:gd name="T7" fmla="*/ 7 h 976"/>
                <a:gd name="T8" fmla="*/ 53 w 774"/>
                <a:gd name="T9" fmla="*/ 7 h 976"/>
                <a:gd name="T10" fmla="*/ 51 w 774"/>
                <a:gd name="T11" fmla="*/ 7 h 976"/>
                <a:gd name="T12" fmla="*/ 51 w 774"/>
                <a:gd name="T13" fmla="*/ 7 h 976"/>
                <a:gd name="T14" fmla="*/ 50 w 774"/>
                <a:gd name="T15" fmla="*/ 9 h 976"/>
                <a:gd name="T16" fmla="*/ 48 w 774"/>
                <a:gd name="T17" fmla="*/ 11 h 976"/>
                <a:gd name="T18" fmla="*/ 48 w 774"/>
                <a:gd name="T19" fmla="*/ 12 h 976"/>
                <a:gd name="T20" fmla="*/ 47 w 774"/>
                <a:gd name="T21" fmla="*/ 14 h 976"/>
                <a:gd name="T22" fmla="*/ 45 w 774"/>
                <a:gd name="T23" fmla="*/ 15 h 976"/>
                <a:gd name="T24" fmla="*/ 45 w 774"/>
                <a:gd name="T25" fmla="*/ 17 h 976"/>
                <a:gd name="T26" fmla="*/ 43 w 774"/>
                <a:gd name="T27" fmla="*/ 18 h 976"/>
                <a:gd name="T28" fmla="*/ 42 w 774"/>
                <a:gd name="T29" fmla="*/ 19 h 976"/>
                <a:gd name="T30" fmla="*/ 41 w 774"/>
                <a:gd name="T31" fmla="*/ 20 h 976"/>
                <a:gd name="T32" fmla="*/ 39 w 774"/>
                <a:gd name="T33" fmla="*/ 21 h 976"/>
                <a:gd name="T34" fmla="*/ 39 w 774"/>
                <a:gd name="T35" fmla="*/ 22 h 976"/>
                <a:gd name="T36" fmla="*/ 37 w 774"/>
                <a:gd name="T37" fmla="*/ 24 h 976"/>
                <a:gd name="T38" fmla="*/ 36 w 774"/>
                <a:gd name="T39" fmla="*/ 26 h 976"/>
                <a:gd name="T40" fmla="*/ 36 w 774"/>
                <a:gd name="T41" fmla="*/ 27 h 976"/>
                <a:gd name="T42" fmla="*/ 34 w 774"/>
                <a:gd name="T43" fmla="*/ 29 h 976"/>
                <a:gd name="T44" fmla="*/ 34 w 774"/>
                <a:gd name="T45" fmla="*/ 30 h 976"/>
                <a:gd name="T46" fmla="*/ 32 w 774"/>
                <a:gd name="T47" fmla="*/ 31 h 976"/>
                <a:gd name="T48" fmla="*/ 31 w 774"/>
                <a:gd name="T49" fmla="*/ 32 h 976"/>
                <a:gd name="T50" fmla="*/ 30 w 774"/>
                <a:gd name="T51" fmla="*/ 33 h 976"/>
                <a:gd name="T52" fmla="*/ 29 w 774"/>
                <a:gd name="T53" fmla="*/ 35 h 976"/>
                <a:gd name="T54" fmla="*/ 28 w 774"/>
                <a:gd name="T55" fmla="*/ 36 h 976"/>
                <a:gd name="T56" fmla="*/ 27 w 774"/>
                <a:gd name="T57" fmla="*/ 37 h 976"/>
                <a:gd name="T58" fmla="*/ 26 w 774"/>
                <a:gd name="T59" fmla="*/ 38 h 976"/>
                <a:gd name="T60" fmla="*/ 24 w 774"/>
                <a:gd name="T61" fmla="*/ 40 h 976"/>
                <a:gd name="T62" fmla="*/ 22 w 774"/>
                <a:gd name="T63" fmla="*/ 41 h 976"/>
                <a:gd name="T64" fmla="*/ 22 w 774"/>
                <a:gd name="T65" fmla="*/ 43 h 976"/>
                <a:gd name="T66" fmla="*/ 21 w 774"/>
                <a:gd name="T67" fmla="*/ 44 h 976"/>
                <a:gd name="T68" fmla="*/ 20 w 774"/>
                <a:gd name="T69" fmla="*/ 46 h 976"/>
                <a:gd name="T70" fmla="*/ 19 w 774"/>
                <a:gd name="T71" fmla="*/ 47 h 976"/>
                <a:gd name="T72" fmla="*/ 18 w 774"/>
                <a:gd name="T73" fmla="*/ 48 h 976"/>
                <a:gd name="T74" fmla="*/ 18 w 774"/>
                <a:gd name="T75" fmla="*/ 49 h 976"/>
                <a:gd name="T76" fmla="*/ 16 w 774"/>
                <a:gd name="T77" fmla="*/ 50 h 976"/>
                <a:gd name="T78" fmla="*/ 15 w 774"/>
                <a:gd name="T79" fmla="*/ 52 h 976"/>
                <a:gd name="T80" fmla="*/ 14 w 774"/>
                <a:gd name="T81" fmla="*/ 52 h 976"/>
                <a:gd name="T82" fmla="*/ 13 w 774"/>
                <a:gd name="T83" fmla="*/ 54 h 976"/>
                <a:gd name="T84" fmla="*/ 12 w 774"/>
                <a:gd name="T85" fmla="*/ 56 h 976"/>
                <a:gd name="T86" fmla="*/ 10 w 774"/>
                <a:gd name="T87" fmla="*/ 57 h 976"/>
                <a:gd name="T88" fmla="*/ 8 w 774"/>
                <a:gd name="T89" fmla="*/ 58 h 976"/>
                <a:gd name="T90" fmla="*/ 7 w 774"/>
                <a:gd name="T91" fmla="*/ 60 h 976"/>
                <a:gd name="T92" fmla="*/ 7 w 774"/>
                <a:gd name="T93" fmla="*/ 61 h 976"/>
                <a:gd name="T94" fmla="*/ 7 w 774"/>
                <a:gd name="T95" fmla="*/ 63 h 976"/>
                <a:gd name="T96" fmla="*/ 7 w 774"/>
                <a:gd name="T97" fmla="*/ 64 h 976"/>
                <a:gd name="T98" fmla="*/ 7 w 774"/>
                <a:gd name="T99" fmla="*/ 65 h 976"/>
                <a:gd name="T100" fmla="*/ 7 w 774"/>
                <a:gd name="T101" fmla="*/ 66 h 976"/>
                <a:gd name="T102" fmla="*/ 7 w 774"/>
                <a:gd name="T103" fmla="*/ 68 h 976"/>
                <a:gd name="T104" fmla="*/ 0 w 774"/>
                <a:gd name="T105" fmla="*/ 69 h 97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774" h="976">
                  <a:moveTo>
                    <a:pt x="774" y="0"/>
                  </a:moveTo>
                  <a:lnTo>
                    <a:pt x="762" y="18"/>
                  </a:lnTo>
                  <a:lnTo>
                    <a:pt x="744" y="37"/>
                  </a:lnTo>
                  <a:lnTo>
                    <a:pt x="731" y="55"/>
                  </a:lnTo>
                  <a:lnTo>
                    <a:pt x="719" y="73"/>
                  </a:lnTo>
                  <a:lnTo>
                    <a:pt x="701" y="92"/>
                  </a:lnTo>
                  <a:lnTo>
                    <a:pt x="688" y="110"/>
                  </a:lnTo>
                  <a:lnTo>
                    <a:pt x="670" y="129"/>
                  </a:lnTo>
                  <a:lnTo>
                    <a:pt x="658" y="147"/>
                  </a:lnTo>
                  <a:lnTo>
                    <a:pt x="639" y="166"/>
                  </a:lnTo>
                  <a:lnTo>
                    <a:pt x="627" y="184"/>
                  </a:lnTo>
                  <a:lnTo>
                    <a:pt x="614" y="202"/>
                  </a:lnTo>
                  <a:lnTo>
                    <a:pt x="596" y="221"/>
                  </a:lnTo>
                  <a:lnTo>
                    <a:pt x="584" y="245"/>
                  </a:lnTo>
                  <a:lnTo>
                    <a:pt x="565" y="264"/>
                  </a:lnTo>
                  <a:lnTo>
                    <a:pt x="553" y="282"/>
                  </a:lnTo>
                  <a:lnTo>
                    <a:pt x="541" y="301"/>
                  </a:lnTo>
                  <a:lnTo>
                    <a:pt x="522" y="319"/>
                  </a:lnTo>
                  <a:lnTo>
                    <a:pt x="510" y="337"/>
                  </a:lnTo>
                  <a:lnTo>
                    <a:pt x="492" y="356"/>
                  </a:lnTo>
                  <a:lnTo>
                    <a:pt x="479" y="374"/>
                  </a:lnTo>
                  <a:lnTo>
                    <a:pt x="461" y="393"/>
                  </a:lnTo>
                  <a:lnTo>
                    <a:pt x="449" y="411"/>
                  </a:lnTo>
                  <a:lnTo>
                    <a:pt x="436" y="429"/>
                  </a:lnTo>
                  <a:lnTo>
                    <a:pt x="418" y="448"/>
                  </a:lnTo>
                  <a:lnTo>
                    <a:pt x="405" y="466"/>
                  </a:lnTo>
                  <a:lnTo>
                    <a:pt x="387" y="485"/>
                  </a:lnTo>
                  <a:lnTo>
                    <a:pt x="375" y="503"/>
                  </a:lnTo>
                  <a:lnTo>
                    <a:pt x="362" y="522"/>
                  </a:lnTo>
                  <a:lnTo>
                    <a:pt x="344" y="546"/>
                  </a:lnTo>
                  <a:lnTo>
                    <a:pt x="332" y="564"/>
                  </a:lnTo>
                  <a:lnTo>
                    <a:pt x="313" y="583"/>
                  </a:lnTo>
                  <a:lnTo>
                    <a:pt x="301" y="601"/>
                  </a:lnTo>
                  <a:lnTo>
                    <a:pt x="283" y="620"/>
                  </a:lnTo>
                  <a:lnTo>
                    <a:pt x="270" y="638"/>
                  </a:lnTo>
                  <a:lnTo>
                    <a:pt x="258" y="657"/>
                  </a:lnTo>
                  <a:lnTo>
                    <a:pt x="240" y="675"/>
                  </a:lnTo>
                  <a:lnTo>
                    <a:pt x="227" y="693"/>
                  </a:lnTo>
                  <a:lnTo>
                    <a:pt x="209" y="712"/>
                  </a:lnTo>
                  <a:lnTo>
                    <a:pt x="196" y="730"/>
                  </a:lnTo>
                  <a:lnTo>
                    <a:pt x="178" y="749"/>
                  </a:lnTo>
                  <a:lnTo>
                    <a:pt x="166" y="767"/>
                  </a:lnTo>
                  <a:lnTo>
                    <a:pt x="153" y="785"/>
                  </a:lnTo>
                  <a:lnTo>
                    <a:pt x="135" y="804"/>
                  </a:lnTo>
                  <a:lnTo>
                    <a:pt x="123" y="822"/>
                  </a:lnTo>
                  <a:lnTo>
                    <a:pt x="104" y="847"/>
                  </a:lnTo>
                  <a:lnTo>
                    <a:pt x="92" y="865"/>
                  </a:lnTo>
                  <a:lnTo>
                    <a:pt x="80" y="884"/>
                  </a:lnTo>
                  <a:lnTo>
                    <a:pt x="61" y="902"/>
                  </a:lnTo>
                  <a:lnTo>
                    <a:pt x="49" y="920"/>
                  </a:lnTo>
                  <a:lnTo>
                    <a:pt x="30" y="939"/>
                  </a:lnTo>
                  <a:lnTo>
                    <a:pt x="18" y="957"/>
                  </a:lnTo>
                  <a:lnTo>
                    <a:pt x="0" y="97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26091" name="Freeform 101">
              <a:extLst>
                <a:ext uri="{FF2B5EF4-FFF2-40B4-BE49-F238E27FC236}">
                  <a16:creationId xmlns:a16="http://schemas.microsoft.com/office/drawing/2014/main" id="{E441019D-9C96-CFD6-B9E6-F711836CB288}"/>
                </a:ext>
              </a:extLst>
            </p:cNvPr>
            <p:cNvSpPr>
              <a:spLocks/>
            </p:cNvSpPr>
            <p:nvPr/>
          </p:nvSpPr>
          <p:spPr bwMode="auto">
            <a:xfrm>
              <a:off x="667" y="1321"/>
              <a:ext cx="724" cy="912"/>
            </a:xfrm>
            <a:custGeom>
              <a:avLst/>
              <a:gdLst>
                <a:gd name="T0" fmla="*/ 58 w 774"/>
                <a:gd name="T1" fmla="*/ 0 h 976"/>
                <a:gd name="T2" fmla="*/ 56 w 774"/>
                <a:gd name="T3" fmla="*/ 7 h 976"/>
                <a:gd name="T4" fmla="*/ 55 w 774"/>
                <a:gd name="T5" fmla="*/ 7 h 976"/>
                <a:gd name="T6" fmla="*/ 54 w 774"/>
                <a:gd name="T7" fmla="*/ 7 h 976"/>
                <a:gd name="T8" fmla="*/ 53 w 774"/>
                <a:gd name="T9" fmla="*/ 7 h 976"/>
                <a:gd name="T10" fmla="*/ 51 w 774"/>
                <a:gd name="T11" fmla="*/ 7 h 976"/>
                <a:gd name="T12" fmla="*/ 51 w 774"/>
                <a:gd name="T13" fmla="*/ 7 h 976"/>
                <a:gd name="T14" fmla="*/ 50 w 774"/>
                <a:gd name="T15" fmla="*/ 9 h 976"/>
                <a:gd name="T16" fmla="*/ 48 w 774"/>
                <a:gd name="T17" fmla="*/ 11 h 976"/>
                <a:gd name="T18" fmla="*/ 48 w 774"/>
                <a:gd name="T19" fmla="*/ 12 h 976"/>
                <a:gd name="T20" fmla="*/ 47 w 774"/>
                <a:gd name="T21" fmla="*/ 14 h 976"/>
                <a:gd name="T22" fmla="*/ 45 w 774"/>
                <a:gd name="T23" fmla="*/ 15 h 976"/>
                <a:gd name="T24" fmla="*/ 45 w 774"/>
                <a:gd name="T25" fmla="*/ 17 h 976"/>
                <a:gd name="T26" fmla="*/ 43 w 774"/>
                <a:gd name="T27" fmla="*/ 18 h 976"/>
                <a:gd name="T28" fmla="*/ 42 w 774"/>
                <a:gd name="T29" fmla="*/ 19 h 976"/>
                <a:gd name="T30" fmla="*/ 41 w 774"/>
                <a:gd name="T31" fmla="*/ 20 h 976"/>
                <a:gd name="T32" fmla="*/ 39 w 774"/>
                <a:gd name="T33" fmla="*/ 21 h 976"/>
                <a:gd name="T34" fmla="*/ 39 w 774"/>
                <a:gd name="T35" fmla="*/ 22 h 976"/>
                <a:gd name="T36" fmla="*/ 37 w 774"/>
                <a:gd name="T37" fmla="*/ 24 h 976"/>
                <a:gd name="T38" fmla="*/ 36 w 774"/>
                <a:gd name="T39" fmla="*/ 26 h 976"/>
                <a:gd name="T40" fmla="*/ 36 w 774"/>
                <a:gd name="T41" fmla="*/ 27 h 976"/>
                <a:gd name="T42" fmla="*/ 34 w 774"/>
                <a:gd name="T43" fmla="*/ 29 h 976"/>
                <a:gd name="T44" fmla="*/ 34 w 774"/>
                <a:gd name="T45" fmla="*/ 30 h 976"/>
                <a:gd name="T46" fmla="*/ 32 w 774"/>
                <a:gd name="T47" fmla="*/ 31 h 976"/>
                <a:gd name="T48" fmla="*/ 31 w 774"/>
                <a:gd name="T49" fmla="*/ 32 h 976"/>
                <a:gd name="T50" fmla="*/ 30 w 774"/>
                <a:gd name="T51" fmla="*/ 33 h 976"/>
                <a:gd name="T52" fmla="*/ 29 w 774"/>
                <a:gd name="T53" fmla="*/ 35 h 976"/>
                <a:gd name="T54" fmla="*/ 28 w 774"/>
                <a:gd name="T55" fmla="*/ 36 h 976"/>
                <a:gd name="T56" fmla="*/ 27 w 774"/>
                <a:gd name="T57" fmla="*/ 37 h 976"/>
                <a:gd name="T58" fmla="*/ 26 w 774"/>
                <a:gd name="T59" fmla="*/ 38 h 976"/>
                <a:gd name="T60" fmla="*/ 24 w 774"/>
                <a:gd name="T61" fmla="*/ 40 h 976"/>
                <a:gd name="T62" fmla="*/ 22 w 774"/>
                <a:gd name="T63" fmla="*/ 41 h 976"/>
                <a:gd name="T64" fmla="*/ 22 w 774"/>
                <a:gd name="T65" fmla="*/ 43 h 976"/>
                <a:gd name="T66" fmla="*/ 21 w 774"/>
                <a:gd name="T67" fmla="*/ 44 h 976"/>
                <a:gd name="T68" fmla="*/ 20 w 774"/>
                <a:gd name="T69" fmla="*/ 46 h 976"/>
                <a:gd name="T70" fmla="*/ 19 w 774"/>
                <a:gd name="T71" fmla="*/ 47 h 976"/>
                <a:gd name="T72" fmla="*/ 18 w 774"/>
                <a:gd name="T73" fmla="*/ 48 h 976"/>
                <a:gd name="T74" fmla="*/ 18 w 774"/>
                <a:gd name="T75" fmla="*/ 49 h 976"/>
                <a:gd name="T76" fmla="*/ 16 w 774"/>
                <a:gd name="T77" fmla="*/ 50 h 976"/>
                <a:gd name="T78" fmla="*/ 15 w 774"/>
                <a:gd name="T79" fmla="*/ 52 h 976"/>
                <a:gd name="T80" fmla="*/ 14 w 774"/>
                <a:gd name="T81" fmla="*/ 52 h 976"/>
                <a:gd name="T82" fmla="*/ 13 w 774"/>
                <a:gd name="T83" fmla="*/ 54 h 976"/>
                <a:gd name="T84" fmla="*/ 12 w 774"/>
                <a:gd name="T85" fmla="*/ 56 h 976"/>
                <a:gd name="T86" fmla="*/ 10 w 774"/>
                <a:gd name="T87" fmla="*/ 57 h 976"/>
                <a:gd name="T88" fmla="*/ 8 w 774"/>
                <a:gd name="T89" fmla="*/ 58 h 976"/>
                <a:gd name="T90" fmla="*/ 7 w 774"/>
                <a:gd name="T91" fmla="*/ 60 h 976"/>
                <a:gd name="T92" fmla="*/ 7 w 774"/>
                <a:gd name="T93" fmla="*/ 61 h 976"/>
                <a:gd name="T94" fmla="*/ 7 w 774"/>
                <a:gd name="T95" fmla="*/ 63 h 976"/>
                <a:gd name="T96" fmla="*/ 7 w 774"/>
                <a:gd name="T97" fmla="*/ 64 h 976"/>
                <a:gd name="T98" fmla="*/ 7 w 774"/>
                <a:gd name="T99" fmla="*/ 65 h 976"/>
                <a:gd name="T100" fmla="*/ 7 w 774"/>
                <a:gd name="T101" fmla="*/ 66 h 976"/>
                <a:gd name="T102" fmla="*/ 7 w 774"/>
                <a:gd name="T103" fmla="*/ 68 h 976"/>
                <a:gd name="T104" fmla="*/ 0 w 774"/>
                <a:gd name="T105" fmla="*/ 69 h 97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774" h="976">
                  <a:moveTo>
                    <a:pt x="774" y="0"/>
                  </a:moveTo>
                  <a:lnTo>
                    <a:pt x="762" y="18"/>
                  </a:lnTo>
                  <a:lnTo>
                    <a:pt x="744" y="37"/>
                  </a:lnTo>
                  <a:lnTo>
                    <a:pt x="731" y="55"/>
                  </a:lnTo>
                  <a:lnTo>
                    <a:pt x="719" y="73"/>
                  </a:lnTo>
                  <a:lnTo>
                    <a:pt x="701" y="92"/>
                  </a:lnTo>
                  <a:lnTo>
                    <a:pt x="688" y="110"/>
                  </a:lnTo>
                  <a:lnTo>
                    <a:pt x="670" y="129"/>
                  </a:lnTo>
                  <a:lnTo>
                    <a:pt x="658" y="147"/>
                  </a:lnTo>
                  <a:lnTo>
                    <a:pt x="639" y="166"/>
                  </a:lnTo>
                  <a:lnTo>
                    <a:pt x="627" y="184"/>
                  </a:lnTo>
                  <a:lnTo>
                    <a:pt x="614" y="202"/>
                  </a:lnTo>
                  <a:lnTo>
                    <a:pt x="596" y="221"/>
                  </a:lnTo>
                  <a:lnTo>
                    <a:pt x="584" y="245"/>
                  </a:lnTo>
                  <a:lnTo>
                    <a:pt x="565" y="264"/>
                  </a:lnTo>
                  <a:lnTo>
                    <a:pt x="553" y="282"/>
                  </a:lnTo>
                  <a:lnTo>
                    <a:pt x="541" y="301"/>
                  </a:lnTo>
                  <a:lnTo>
                    <a:pt x="522" y="319"/>
                  </a:lnTo>
                  <a:lnTo>
                    <a:pt x="510" y="337"/>
                  </a:lnTo>
                  <a:lnTo>
                    <a:pt x="492" y="356"/>
                  </a:lnTo>
                  <a:lnTo>
                    <a:pt x="479" y="374"/>
                  </a:lnTo>
                  <a:lnTo>
                    <a:pt x="461" y="393"/>
                  </a:lnTo>
                  <a:lnTo>
                    <a:pt x="449" y="411"/>
                  </a:lnTo>
                  <a:lnTo>
                    <a:pt x="436" y="429"/>
                  </a:lnTo>
                  <a:lnTo>
                    <a:pt x="418" y="448"/>
                  </a:lnTo>
                  <a:lnTo>
                    <a:pt x="405" y="466"/>
                  </a:lnTo>
                  <a:lnTo>
                    <a:pt x="387" y="485"/>
                  </a:lnTo>
                  <a:lnTo>
                    <a:pt x="375" y="503"/>
                  </a:lnTo>
                  <a:lnTo>
                    <a:pt x="362" y="522"/>
                  </a:lnTo>
                  <a:lnTo>
                    <a:pt x="344" y="546"/>
                  </a:lnTo>
                  <a:lnTo>
                    <a:pt x="332" y="564"/>
                  </a:lnTo>
                  <a:lnTo>
                    <a:pt x="313" y="583"/>
                  </a:lnTo>
                  <a:lnTo>
                    <a:pt x="301" y="601"/>
                  </a:lnTo>
                  <a:lnTo>
                    <a:pt x="283" y="620"/>
                  </a:lnTo>
                  <a:lnTo>
                    <a:pt x="270" y="638"/>
                  </a:lnTo>
                  <a:lnTo>
                    <a:pt x="258" y="657"/>
                  </a:lnTo>
                  <a:lnTo>
                    <a:pt x="240" y="675"/>
                  </a:lnTo>
                  <a:lnTo>
                    <a:pt x="227" y="693"/>
                  </a:lnTo>
                  <a:lnTo>
                    <a:pt x="209" y="712"/>
                  </a:lnTo>
                  <a:lnTo>
                    <a:pt x="196" y="730"/>
                  </a:lnTo>
                  <a:lnTo>
                    <a:pt x="178" y="749"/>
                  </a:lnTo>
                  <a:lnTo>
                    <a:pt x="166" y="767"/>
                  </a:lnTo>
                  <a:lnTo>
                    <a:pt x="153" y="785"/>
                  </a:lnTo>
                  <a:lnTo>
                    <a:pt x="135" y="804"/>
                  </a:lnTo>
                  <a:lnTo>
                    <a:pt x="123" y="822"/>
                  </a:lnTo>
                  <a:lnTo>
                    <a:pt x="104" y="847"/>
                  </a:lnTo>
                  <a:lnTo>
                    <a:pt x="92" y="865"/>
                  </a:lnTo>
                  <a:lnTo>
                    <a:pt x="80" y="884"/>
                  </a:lnTo>
                  <a:lnTo>
                    <a:pt x="61" y="902"/>
                  </a:lnTo>
                  <a:lnTo>
                    <a:pt x="49" y="920"/>
                  </a:lnTo>
                  <a:lnTo>
                    <a:pt x="30" y="939"/>
                  </a:lnTo>
                  <a:lnTo>
                    <a:pt x="18" y="957"/>
                  </a:lnTo>
                  <a:lnTo>
                    <a:pt x="0" y="97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26092" name="Freeform 102">
              <a:extLst>
                <a:ext uri="{FF2B5EF4-FFF2-40B4-BE49-F238E27FC236}">
                  <a16:creationId xmlns:a16="http://schemas.microsoft.com/office/drawing/2014/main" id="{5F08632A-14CC-2313-88AA-DC1C62B94E7F}"/>
                </a:ext>
              </a:extLst>
            </p:cNvPr>
            <p:cNvSpPr>
              <a:spLocks/>
            </p:cNvSpPr>
            <p:nvPr/>
          </p:nvSpPr>
          <p:spPr bwMode="auto">
            <a:xfrm>
              <a:off x="667" y="1321"/>
              <a:ext cx="724" cy="912"/>
            </a:xfrm>
            <a:custGeom>
              <a:avLst/>
              <a:gdLst>
                <a:gd name="T0" fmla="*/ 58 w 774"/>
                <a:gd name="T1" fmla="*/ 0 h 976"/>
                <a:gd name="T2" fmla="*/ 56 w 774"/>
                <a:gd name="T3" fmla="*/ 7 h 976"/>
                <a:gd name="T4" fmla="*/ 55 w 774"/>
                <a:gd name="T5" fmla="*/ 7 h 976"/>
                <a:gd name="T6" fmla="*/ 54 w 774"/>
                <a:gd name="T7" fmla="*/ 7 h 976"/>
                <a:gd name="T8" fmla="*/ 53 w 774"/>
                <a:gd name="T9" fmla="*/ 7 h 976"/>
                <a:gd name="T10" fmla="*/ 51 w 774"/>
                <a:gd name="T11" fmla="*/ 7 h 976"/>
                <a:gd name="T12" fmla="*/ 51 w 774"/>
                <a:gd name="T13" fmla="*/ 7 h 976"/>
                <a:gd name="T14" fmla="*/ 50 w 774"/>
                <a:gd name="T15" fmla="*/ 9 h 976"/>
                <a:gd name="T16" fmla="*/ 48 w 774"/>
                <a:gd name="T17" fmla="*/ 11 h 976"/>
                <a:gd name="T18" fmla="*/ 48 w 774"/>
                <a:gd name="T19" fmla="*/ 12 h 976"/>
                <a:gd name="T20" fmla="*/ 47 w 774"/>
                <a:gd name="T21" fmla="*/ 14 h 976"/>
                <a:gd name="T22" fmla="*/ 45 w 774"/>
                <a:gd name="T23" fmla="*/ 15 h 976"/>
                <a:gd name="T24" fmla="*/ 45 w 774"/>
                <a:gd name="T25" fmla="*/ 17 h 976"/>
                <a:gd name="T26" fmla="*/ 43 w 774"/>
                <a:gd name="T27" fmla="*/ 18 h 976"/>
                <a:gd name="T28" fmla="*/ 42 w 774"/>
                <a:gd name="T29" fmla="*/ 19 h 976"/>
                <a:gd name="T30" fmla="*/ 41 w 774"/>
                <a:gd name="T31" fmla="*/ 20 h 976"/>
                <a:gd name="T32" fmla="*/ 39 w 774"/>
                <a:gd name="T33" fmla="*/ 21 h 976"/>
                <a:gd name="T34" fmla="*/ 39 w 774"/>
                <a:gd name="T35" fmla="*/ 22 h 976"/>
                <a:gd name="T36" fmla="*/ 37 w 774"/>
                <a:gd name="T37" fmla="*/ 24 h 976"/>
                <a:gd name="T38" fmla="*/ 36 w 774"/>
                <a:gd name="T39" fmla="*/ 26 h 976"/>
                <a:gd name="T40" fmla="*/ 36 w 774"/>
                <a:gd name="T41" fmla="*/ 27 h 976"/>
                <a:gd name="T42" fmla="*/ 34 w 774"/>
                <a:gd name="T43" fmla="*/ 29 h 976"/>
                <a:gd name="T44" fmla="*/ 34 w 774"/>
                <a:gd name="T45" fmla="*/ 30 h 976"/>
                <a:gd name="T46" fmla="*/ 32 w 774"/>
                <a:gd name="T47" fmla="*/ 31 h 976"/>
                <a:gd name="T48" fmla="*/ 31 w 774"/>
                <a:gd name="T49" fmla="*/ 32 h 976"/>
                <a:gd name="T50" fmla="*/ 30 w 774"/>
                <a:gd name="T51" fmla="*/ 33 h 976"/>
                <a:gd name="T52" fmla="*/ 29 w 774"/>
                <a:gd name="T53" fmla="*/ 35 h 976"/>
                <a:gd name="T54" fmla="*/ 28 w 774"/>
                <a:gd name="T55" fmla="*/ 36 h 976"/>
                <a:gd name="T56" fmla="*/ 27 w 774"/>
                <a:gd name="T57" fmla="*/ 37 h 976"/>
                <a:gd name="T58" fmla="*/ 26 w 774"/>
                <a:gd name="T59" fmla="*/ 38 h 976"/>
                <a:gd name="T60" fmla="*/ 24 w 774"/>
                <a:gd name="T61" fmla="*/ 40 h 976"/>
                <a:gd name="T62" fmla="*/ 22 w 774"/>
                <a:gd name="T63" fmla="*/ 41 h 976"/>
                <a:gd name="T64" fmla="*/ 22 w 774"/>
                <a:gd name="T65" fmla="*/ 43 h 976"/>
                <a:gd name="T66" fmla="*/ 21 w 774"/>
                <a:gd name="T67" fmla="*/ 44 h 976"/>
                <a:gd name="T68" fmla="*/ 20 w 774"/>
                <a:gd name="T69" fmla="*/ 46 h 976"/>
                <a:gd name="T70" fmla="*/ 19 w 774"/>
                <a:gd name="T71" fmla="*/ 47 h 976"/>
                <a:gd name="T72" fmla="*/ 18 w 774"/>
                <a:gd name="T73" fmla="*/ 48 h 976"/>
                <a:gd name="T74" fmla="*/ 18 w 774"/>
                <a:gd name="T75" fmla="*/ 49 h 976"/>
                <a:gd name="T76" fmla="*/ 16 w 774"/>
                <a:gd name="T77" fmla="*/ 50 h 976"/>
                <a:gd name="T78" fmla="*/ 15 w 774"/>
                <a:gd name="T79" fmla="*/ 52 h 976"/>
                <a:gd name="T80" fmla="*/ 14 w 774"/>
                <a:gd name="T81" fmla="*/ 52 h 976"/>
                <a:gd name="T82" fmla="*/ 13 w 774"/>
                <a:gd name="T83" fmla="*/ 54 h 976"/>
                <a:gd name="T84" fmla="*/ 12 w 774"/>
                <a:gd name="T85" fmla="*/ 56 h 976"/>
                <a:gd name="T86" fmla="*/ 10 w 774"/>
                <a:gd name="T87" fmla="*/ 57 h 976"/>
                <a:gd name="T88" fmla="*/ 8 w 774"/>
                <a:gd name="T89" fmla="*/ 58 h 976"/>
                <a:gd name="T90" fmla="*/ 7 w 774"/>
                <a:gd name="T91" fmla="*/ 60 h 976"/>
                <a:gd name="T92" fmla="*/ 7 w 774"/>
                <a:gd name="T93" fmla="*/ 61 h 976"/>
                <a:gd name="T94" fmla="*/ 7 w 774"/>
                <a:gd name="T95" fmla="*/ 63 h 976"/>
                <a:gd name="T96" fmla="*/ 7 w 774"/>
                <a:gd name="T97" fmla="*/ 64 h 976"/>
                <a:gd name="T98" fmla="*/ 7 w 774"/>
                <a:gd name="T99" fmla="*/ 65 h 976"/>
                <a:gd name="T100" fmla="*/ 7 w 774"/>
                <a:gd name="T101" fmla="*/ 66 h 976"/>
                <a:gd name="T102" fmla="*/ 7 w 774"/>
                <a:gd name="T103" fmla="*/ 68 h 976"/>
                <a:gd name="T104" fmla="*/ 0 w 774"/>
                <a:gd name="T105" fmla="*/ 69 h 97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774" h="976">
                  <a:moveTo>
                    <a:pt x="774" y="0"/>
                  </a:moveTo>
                  <a:lnTo>
                    <a:pt x="762" y="18"/>
                  </a:lnTo>
                  <a:lnTo>
                    <a:pt x="744" y="37"/>
                  </a:lnTo>
                  <a:lnTo>
                    <a:pt x="731" y="55"/>
                  </a:lnTo>
                  <a:lnTo>
                    <a:pt x="719" y="73"/>
                  </a:lnTo>
                  <a:lnTo>
                    <a:pt x="701" y="92"/>
                  </a:lnTo>
                  <a:lnTo>
                    <a:pt x="688" y="110"/>
                  </a:lnTo>
                  <a:lnTo>
                    <a:pt x="670" y="129"/>
                  </a:lnTo>
                  <a:lnTo>
                    <a:pt x="658" y="147"/>
                  </a:lnTo>
                  <a:lnTo>
                    <a:pt x="639" y="166"/>
                  </a:lnTo>
                  <a:lnTo>
                    <a:pt x="627" y="184"/>
                  </a:lnTo>
                  <a:lnTo>
                    <a:pt x="614" y="202"/>
                  </a:lnTo>
                  <a:lnTo>
                    <a:pt x="596" y="221"/>
                  </a:lnTo>
                  <a:lnTo>
                    <a:pt x="584" y="245"/>
                  </a:lnTo>
                  <a:lnTo>
                    <a:pt x="565" y="264"/>
                  </a:lnTo>
                  <a:lnTo>
                    <a:pt x="553" y="282"/>
                  </a:lnTo>
                  <a:lnTo>
                    <a:pt x="541" y="301"/>
                  </a:lnTo>
                  <a:lnTo>
                    <a:pt x="522" y="319"/>
                  </a:lnTo>
                  <a:lnTo>
                    <a:pt x="510" y="337"/>
                  </a:lnTo>
                  <a:lnTo>
                    <a:pt x="492" y="356"/>
                  </a:lnTo>
                  <a:lnTo>
                    <a:pt x="479" y="374"/>
                  </a:lnTo>
                  <a:lnTo>
                    <a:pt x="461" y="393"/>
                  </a:lnTo>
                  <a:lnTo>
                    <a:pt x="449" y="411"/>
                  </a:lnTo>
                  <a:lnTo>
                    <a:pt x="436" y="429"/>
                  </a:lnTo>
                  <a:lnTo>
                    <a:pt x="418" y="448"/>
                  </a:lnTo>
                  <a:lnTo>
                    <a:pt x="405" y="466"/>
                  </a:lnTo>
                  <a:lnTo>
                    <a:pt x="387" y="485"/>
                  </a:lnTo>
                  <a:lnTo>
                    <a:pt x="375" y="503"/>
                  </a:lnTo>
                  <a:lnTo>
                    <a:pt x="362" y="522"/>
                  </a:lnTo>
                  <a:lnTo>
                    <a:pt x="344" y="546"/>
                  </a:lnTo>
                  <a:lnTo>
                    <a:pt x="332" y="564"/>
                  </a:lnTo>
                  <a:lnTo>
                    <a:pt x="313" y="583"/>
                  </a:lnTo>
                  <a:lnTo>
                    <a:pt x="301" y="601"/>
                  </a:lnTo>
                  <a:lnTo>
                    <a:pt x="283" y="620"/>
                  </a:lnTo>
                  <a:lnTo>
                    <a:pt x="270" y="638"/>
                  </a:lnTo>
                  <a:lnTo>
                    <a:pt x="258" y="657"/>
                  </a:lnTo>
                  <a:lnTo>
                    <a:pt x="240" y="675"/>
                  </a:lnTo>
                  <a:lnTo>
                    <a:pt x="227" y="693"/>
                  </a:lnTo>
                  <a:lnTo>
                    <a:pt x="209" y="712"/>
                  </a:lnTo>
                  <a:lnTo>
                    <a:pt x="196" y="730"/>
                  </a:lnTo>
                  <a:lnTo>
                    <a:pt x="178" y="749"/>
                  </a:lnTo>
                  <a:lnTo>
                    <a:pt x="166" y="767"/>
                  </a:lnTo>
                  <a:lnTo>
                    <a:pt x="153" y="785"/>
                  </a:lnTo>
                  <a:lnTo>
                    <a:pt x="135" y="804"/>
                  </a:lnTo>
                  <a:lnTo>
                    <a:pt x="123" y="822"/>
                  </a:lnTo>
                  <a:lnTo>
                    <a:pt x="104" y="847"/>
                  </a:lnTo>
                  <a:lnTo>
                    <a:pt x="92" y="865"/>
                  </a:lnTo>
                  <a:lnTo>
                    <a:pt x="80" y="884"/>
                  </a:lnTo>
                  <a:lnTo>
                    <a:pt x="61" y="902"/>
                  </a:lnTo>
                  <a:lnTo>
                    <a:pt x="49" y="920"/>
                  </a:lnTo>
                  <a:lnTo>
                    <a:pt x="30" y="939"/>
                  </a:lnTo>
                  <a:lnTo>
                    <a:pt x="18" y="957"/>
                  </a:lnTo>
                  <a:lnTo>
                    <a:pt x="0" y="97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26093" name="Freeform 103">
              <a:extLst>
                <a:ext uri="{FF2B5EF4-FFF2-40B4-BE49-F238E27FC236}">
                  <a16:creationId xmlns:a16="http://schemas.microsoft.com/office/drawing/2014/main" id="{C8E9A1C6-24E3-7B50-866B-2BD8F5F84FD9}"/>
                </a:ext>
              </a:extLst>
            </p:cNvPr>
            <p:cNvSpPr>
              <a:spLocks/>
            </p:cNvSpPr>
            <p:nvPr/>
          </p:nvSpPr>
          <p:spPr bwMode="auto">
            <a:xfrm>
              <a:off x="667" y="1321"/>
              <a:ext cx="724" cy="912"/>
            </a:xfrm>
            <a:custGeom>
              <a:avLst/>
              <a:gdLst>
                <a:gd name="T0" fmla="*/ 58 w 774"/>
                <a:gd name="T1" fmla="*/ 0 h 976"/>
                <a:gd name="T2" fmla="*/ 56 w 774"/>
                <a:gd name="T3" fmla="*/ 7 h 976"/>
                <a:gd name="T4" fmla="*/ 55 w 774"/>
                <a:gd name="T5" fmla="*/ 7 h 976"/>
                <a:gd name="T6" fmla="*/ 54 w 774"/>
                <a:gd name="T7" fmla="*/ 7 h 976"/>
                <a:gd name="T8" fmla="*/ 53 w 774"/>
                <a:gd name="T9" fmla="*/ 7 h 976"/>
                <a:gd name="T10" fmla="*/ 51 w 774"/>
                <a:gd name="T11" fmla="*/ 7 h 976"/>
                <a:gd name="T12" fmla="*/ 51 w 774"/>
                <a:gd name="T13" fmla="*/ 7 h 976"/>
                <a:gd name="T14" fmla="*/ 50 w 774"/>
                <a:gd name="T15" fmla="*/ 9 h 976"/>
                <a:gd name="T16" fmla="*/ 48 w 774"/>
                <a:gd name="T17" fmla="*/ 11 h 976"/>
                <a:gd name="T18" fmla="*/ 48 w 774"/>
                <a:gd name="T19" fmla="*/ 12 h 976"/>
                <a:gd name="T20" fmla="*/ 47 w 774"/>
                <a:gd name="T21" fmla="*/ 14 h 976"/>
                <a:gd name="T22" fmla="*/ 45 w 774"/>
                <a:gd name="T23" fmla="*/ 15 h 976"/>
                <a:gd name="T24" fmla="*/ 45 w 774"/>
                <a:gd name="T25" fmla="*/ 17 h 976"/>
                <a:gd name="T26" fmla="*/ 43 w 774"/>
                <a:gd name="T27" fmla="*/ 18 h 976"/>
                <a:gd name="T28" fmla="*/ 42 w 774"/>
                <a:gd name="T29" fmla="*/ 19 h 976"/>
                <a:gd name="T30" fmla="*/ 41 w 774"/>
                <a:gd name="T31" fmla="*/ 20 h 976"/>
                <a:gd name="T32" fmla="*/ 39 w 774"/>
                <a:gd name="T33" fmla="*/ 21 h 976"/>
                <a:gd name="T34" fmla="*/ 39 w 774"/>
                <a:gd name="T35" fmla="*/ 22 h 976"/>
                <a:gd name="T36" fmla="*/ 37 w 774"/>
                <a:gd name="T37" fmla="*/ 24 h 976"/>
                <a:gd name="T38" fmla="*/ 36 w 774"/>
                <a:gd name="T39" fmla="*/ 26 h 976"/>
                <a:gd name="T40" fmla="*/ 36 w 774"/>
                <a:gd name="T41" fmla="*/ 27 h 976"/>
                <a:gd name="T42" fmla="*/ 34 w 774"/>
                <a:gd name="T43" fmla="*/ 29 h 976"/>
                <a:gd name="T44" fmla="*/ 34 w 774"/>
                <a:gd name="T45" fmla="*/ 30 h 976"/>
                <a:gd name="T46" fmla="*/ 32 w 774"/>
                <a:gd name="T47" fmla="*/ 31 h 976"/>
                <a:gd name="T48" fmla="*/ 31 w 774"/>
                <a:gd name="T49" fmla="*/ 32 h 976"/>
                <a:gd name="T50" fmla="*/ 30 w 774"/>
                <a:gd name="T51" fmla="*/ 33 h 976"/>
                <a:gd name="T52" fmla="*/ 29 w 774"/>
                <a:gd name="T53" fmla="*/ 35 h 976"/>
                <a:gd name="T54" fmla="*/ 28 w 774"/>
                <a:gd name="T55" fmla="*/ 36 h 976"/>
                <a:gd name="T56" fmla="*/ 27 w 774"/>
                <a:gd name="T57" fmla="*/ 37 h 976"/>
                <a:gd name="T58" fmla="*/ 26 w 774"/>
                <a:gd name="T59" fmla="*/ 38 h 976"/>
                <a:gd name="T60" fmla="*/ 24 w 774"/>
                <a:gd name="T61" fmla="*/ 40 h 976"/>
                <a:gd name="T62" fmla="*/ 22 w 774"/>
                <a:gd name="T63" fmla="*/ 41 h 976"/>
                <a:gd name="T64" fmla="*/ 22 w 774"/>
                <a:gd name="T65" fmla="*/ 43 h 976"/>
                <a:gd name="T66" fmla="*/ 21 w 774"/>
                <a:gd name="T67" fmla="*/ 44 h 976"/>
                <a:gd name="T68" fmla="*/ 20 w 774"/>
                <a:gd name="T69" fmla="*/ 46 h 976"/>
                <a:gd name="T70" fmla="*/ 19 w 774"/>
                <a:gd name="T71" fmla="*/ 47 h 976"/>
                <a:gd name="T72" fmla="*/ 18 w 774"/>
                <a:gd name="T73" fmla="*/ 48 h 976"/>
                <a:gd name="T74" fmla="*/ 18 w 774"/>
                <a:gd name="T75" fmla="*/ 49 h 976"/>
                <a:gd name="T76" fmla="*/ 16 w 774"/>
                <a:gd name="T77" fmla="*/ 50 h 976"/>
                <a:gd name="T78" fmla="*/ 15 w 774"/>
                <a:gd name="T79" fmla="*/ 52 h 976"/>
                <a:gd name="T80" fmla="*/ 14 w 774"/>
                <a:gd name="T81" fmla="*/ 52 h 976"/>
                <a:gd name="T82" fmla="*/ 13 w 774"/>
                <a:gd name="T83" fmla="*/ 54 h 976"/>
                <a:gd name="T84" fmla="*/ 12 w 774"/>
                <a:gd name="T85" fmla="*/ 56 h 976"/>
                <a:gd name="T86" fmla="*/ 10 w 774"/>
                <a:gd name="T87" fmla="*/ 57 h 976"/>
                <a:gd name="T88" fmla="*/ 8 w 774"/>
                <a:gd name="T89" fmla="*/ 58 h 976"/>
                <a:gd name="T90" fmla="*/ 7 w 774"/>
                <a:gd name="T91" fmla="*/ 60 h 976"/>
                <a:gd name="T92" fmla="*/ 7 w 774"/>
                <a:gd name="T93" fmla="*/ 61 h 976"/>
                <a:gd name="T94" fmla="*/ 7 w 774"/>
                <a:gd name="T95" fmla="*/ 63 h 976"/>
                <a:gd name="T96" fmla="*/ 7 w 774"/>
                <a:gd name="T97" fmla="*/ 64 h 976"/>
                <a:gd name="T98" fmla="*/ 7 w 774"/>
                <a:gd name="T99" fmla="*/ 65 h 976"/>
                <a:gd name="T100" fmla="*/ 7 w 774"/>
                <a:gd name="T101" fmla="*/ 66 h 976"/>
                <a:gd name="T102" fmla="*/ 7 w 774"/>
                <a:gd name="T103" fmla="*/ 68 h 976"/>
                <a:gd name="T104" fmla="*/ 0 w 774"/>
                <a:gd name="T105" fmla="*/ 69 h 97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774" h="976">
                  <a:moveTo>
                    <a:pt x="774" y="0"/>
                  </a:moveTo>
                  <a:lnTo>
                    <a:pt x="762" y="18"/>
                  </a:lnTo>
                  <a:lnTo>
                    <a:pt x="744" y="37"/>
                  </a:lnTo>
                  <a:lnTo>
                    <a:pt x="731" y="55"/>
                  </a:lnTo>
                  <a:lnTo>
                    <a:pt x="719" y="73"/>
                  </a:lnTo>
                  <a:lnTo>
                    <a:pt x="701" y="92"/>
                  </a:lnTo>
                  <a:lnTo>
                    <a:pt x="688" y="110"/>
                  </a:lnTo>
                  <a:lnTo>
                    <a:pt x="670" y="129"/>
                  </a:lnTo>
                  <a:lnTo>
                    <a:pt x="658" y="147"/>
                  </a:lnTo>
                  <a:lnTo>
                    <a:pt x="639" y="166"/>
                  </a:lnTo>
                  <a:lnTo>
                    <a:pt x="627" y="184"/>
                  </a:lnTo>
                  <a:lnTo>
                    <a:pt x="614" y="202"/>
                  </a:lnTo>
                  <a:lnTo>
                    <a:pt x="596" y="221"/>
                  </a:lnTo>
                  <a:lnTo>
                    <a:pt x="584" y="245"/>
                  </a:lnTo>
                  <a:lnTo>
                    <a:pt x="565" y="264"/>
                  </a:lnTo>
                  <a:lnTo>
                    <a:pt x="553" y="282"/>
                  </a:lnTo>
                  <a:lnTo>
                    <a:pt x="541" y="301"/>
                  </a:lnTo>
                  <a:lnTo>
                    <a:pt x="522" y="319"/>
                  </a:lnTo>
                  <a:lnTo>
                    <a:pt x="510" y="337"/>
                  </a:lnTo>
                  <a:lnTo>
                    <a:pt x="492" y="356"/>
                  </a:lnTo>
                  <a:lnTo>
                    <a:pt x="479" y="374"/>
                  </a:lnTo>
                  <a:lnTo>
                    <a:pt x="461" y="393"/>
                  </a:lnTo>
                  <a:lnTo>
                    <a:pt x="449" y="411"/>
                  </a:lnTo>
                  <a:lnTo>
                    <a:pt x="436" y="429"/>
                  </a:lnTo>
                  <a:lnTo>
                    <a:pt x="418" y="448"/>
                  </a:lnTo>
                  <a:lnTo>
                    <a:pt x="405" y="466"/>
                  </a:lnTo>
                  <a:lnTo>
                    <a:pt x="387" y="485"/>
                  </a:lnTo>
                  <a:lnTo>
                    <a:pt x="375" y="503"/>
                  </a:lnTo>
                  <a:lnTo>
                    <a:pt x="362" y="522"/>
                  </a:lnTo>
                  <a:lnTo>
                    <a:pt x="344" y="546"/>
                  </a:lnTo>
                  <a:lnTo>
                    <a:pt x="332" y="564"/>
                  </a:lnTo>
                  <a:lnTo>
                    <a:pt x="313" y="583"/>
                  </a:lnTo>
                  <a:lnTo>
                    <a:pt x="301" y="601"/>
                  </a:lnTo>
                  <a:lnTo>
                    <a:pt x="283" y="620"/>
                  </a:lnTo>
                  <a:lnTo>
                    <a:pt x="270" y="638"/>
                  </a:lnTo>
                  <a:lnTo>
                    <a:pt x="258" y="657"/>
                  </a:lnTo>
                  <a:lnTo>
                    <a:pt x="240" y="675"/>
                  </a:lnTo>
                  <a:lnTo>
                    <a:pt x="227" y="693"/>
                  </a:lnTo>
                  <a:lnTo>
                    <a:pt x="209" y="712"/>
                  </a:lnTo>
                  <a:lnTo>
                    <a:pt x="196" y="730"/>
                  </a:lnTo>
                  <a:lnTo>
                    <a:pt x="178" y="749"/>
                  </a:lnTo>
                  <a:lnTo>
                    <a:pt x="166" y="767"/>
                  </a:lnTo>
                  <a:lnTo>
                    <a:pt x="153" y="785"/>
                  </a:lnTo>
                  <a:lnTo>
                    <a:pt x="135" y="804"/>
                  </a:lnTo>
                  <a:lnTo>
                    <a:pt x="123" y="822"/>
                  </a:lnTo>
                  <a:lnTo>
                    <a:pt x="104" y="847"/>
                  </a:lnTo>
                  <a:lnTo>
                    <a:pt x="92" y="865"/>
                  </a:lnTo>
                  <a:lnTo>
                    <a:pt x="80" y="884"/>
                  </a:lnTo>
                  <a:lnTo>
                    <a:pt x="61" y="902"/>
                  </a:lnTo>
                  <a:lnTo>
                    <a:pt x="49" y="920"/>
                  </a:lnTo>
                  <a:lnTo>
                    <a:pt x="30" y="939"/>
                  </a:lnTo>
                  <a:lnTo>
                    <a:pt x="18" y="957"/>
                  </a:lnTo>
                  <a:lnTo>
                    <a:pt x="0" y="97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26094" name="Freeform 104">
              <a:extLst>
                <a:ext uri="{FF2B5EF4-FFF2-40B4-BE49-F238E27FC236}">
                  <a16:creationId xmlns:a16="http://schemas.microsoft.com/office/drawing/2014/main" id="{FF2DB653-7F52-FD6A-3C06-DA0FA6076115}"/>
                </a:ext>
              </a:extLst>
            </p:cNvPr>
            <p:cNvSpPr>
              <a:spLocks/>
            </p:cNvSpPr>
            <p:nvPr/>
          </p:nvSpPr>
          <p:spPr bwMode="auto">
            <a:xfrm>
              <a:off x="667" y="1321"/>
              <a:ext cx="724" cy="912"/>
            </a:xfrm>
            <a:custGeom>
              <a:avLst/>
              <a:gdLst>
                <a:gd name="T0" fmla="*/ 58 w 774"/>
                <a:gd name="T1" fmla="*/ 0 h 976"/>
                <a:gd name="T2" fmla="*/ 56 w 774"/>
                <a:gd name="T3" fmla="*/ 7 h 976"/>
                <a:gd name="T4" fmla="*/ 55 w 774"/>
                <a:gd name="T5" fmla="*/ 7 h 976"/>
                <a:gd name="T6" fmla="*/ 54 w 774"/>
                <a:gd name="T7" fmla="*/ 7 h 976"/>
                <a:gd name="T8" fmla="*/ 53 w 774"/>
                <a:gd name="T9" fmla="*/ 7 h 976"/>
                <a:gd name="T10" fmla="*/ 51 w 774"/>
                <a:gd name="T11" fmla="*/ 7 h 976"/>
                <a:gd name="T12" fmla="*/ 51 w 774"/>
                <a:gd name="T13" fmla="*/ 7 h 976"/>
                <a:gd name="T14" fmla="*/ 50 w 774"/>
                <a:gd name="T15" fmla="*/ 9 h 976"/>
                <a:gd name="T16" fmla="*/ 48 w 774"/>
                <a:gd name="T17" fmla="*/ 11 h 976"/>
                <a:gd name="T18" fmla="*/ 48 w 774"/>
                <a:gd name="T19" fmla="*/ 12 h 976"/>
                <a:gd name="T20" fmla="*/ 47 w 774"/>
                <a:gd name="T21" fmla="*/ 14 h 976"/>
                <a:gd name="T22" fmla="*/ 45 w 774"/>
                <a:gd name="T23" fmla="*/ 15 h 976"/>
                <a:gd name="T24" fmla="*/ 45 w 774"/>
                <a:gd name="T25" fmla="*/ 17 h 976"/>
                <a:gd name="T26" fmla="*/ 43 w 774"/>
                <a:gd name="T27" fmla="*/ 18 h 976"/>
                <a:gd name="T28" fmla="*/ 42 w 774"/>
                <a:gd name="T29" fmla="*/ 19 h 976"/>
                <a:gd name="T30" fmla="*/ 41 w 774"/>
                <a:gd name="T31" fmla="*/ 20 h 976"/>
                <a:gd name="T32" fmla="*/ 39 w 774"/>
                <a:gd name="T33" fmla="*/ 21 h 976"/>
                <a:gd name="T34" fmla="*/ 39 w 774"/>
                <a:gd name="T35" fmla="*/ 22 h 976"/>
                <a:gd name="T36" fmla="*/ 37 w 774"/>
                <a:gd name="T37" fmla="*/ 24 h 976"/>
                <a:gd name="T38" fmla="*/ 36 w 774"/>
                <a:gd name="T39" fmla="*/ 26 h 976"/>
                <a:gd name="T40" fmla="*/ 36 w 774"/>
                <a:gd name="T41" fmla="*/ 27 h 976"/>
                <a:gd name="T42" fmla="*/ 34 w 774"/>
                <a:gd name="T43" fmla="*/ 29 h 976"/>
                <a:gd name="T44" fmla="*/ 34 w 774"/>
                <a:gd name="T45" fmla="*/ 30 h 976"/>
                <a:gd name="T46" fmla="*/ 32 w 774"/>
                <a:gd name="T47" fmla="*/ 31 h 976"/>
                <a:gd name="T48" fmla="*/ 31 w 774"/>
                <a:gd name="T49" fmla="*/ 32 h 976"/>
                <a:gd name="T50" fmla="*/ 30 w 774"/>
                <a:gd name="T51" fmla="*/ 33 h 976"/>
                <a:gd name="T52" fmla="*/ 29 w 774"/>
                <a:gd name="T53" fmla="*/ 35 h 976"/>
                <a:gd name="T54" fmla="*/ 28 w 774"/>
                <a:gd name="T55" fmla="*/ 36 h 976"/>
                <a:gd name="T56" fmla="*/ 27 w 774"/>
                <a:gd name="T57" fmla="*/ 37 h 976"/>
                <a:gd name="T58" fmla="*/ 26 w 774"/>
                <a:gd name="T59" fmla="*/ 38 h 976"/>
                <a:gd name="T60" fmla="*/ 24 w 774"/>
                <a:gd name="T61" fmla="*/ 40 h 976"/>
                <a:gd name="T62" fmla="*/ 22 w 774"/>
                <a:gd name="T63" fmla="*/ 41 h 976"/>
                <a:gd name="T64" fmla="*/ 22 w 774"/>
                <a:gd name="T65" fmla="*/ 43 h 976"/>
                <a:gd name="T66" fmla="*/ 21 w 774"/>
                <a:gd name="T67" fmla="*/ 44 h 976"/>
                <a:gd name="T68" fmla="*/ 20 w 774"/>
                <a:gd name="T69" fmla="*/ 46 h 976"/>
                <a:gd name="T70" fmla="*/ 19 w 774"/>
                <a:gd name="T71" fmla="*/ 47 h 976"/>
                <a:gd name="T72" fmla="*/ 18 w 774"/>
                <a:gd name="T73" fmla="*/ 48 h 976"/>
                <a:gd name="T74" fmla="*/ 18 w 774"/>
                <a:gd name="T75" fmla="*/ 49 h 976"/>
                <a:gd name="T76" fmla="*/ 16 w 774"/>
                <a:gd name="T77" fmla="*/ 50 h 976"/>
                <a:gd name="T78" fmla="*/ 15 w 774"/>
                <a:gd name="T79" fmla="*/ 52 h 976"/>
                <a:gd name="T80" fmla="*/ 14 w 774"/>
                <a:gd name="T81" fmla="*/ 52 h 976"/>
                <a:gd name="T82" fmla="*/ 13 w 774"/>
                <a:gd name="T83" fmla="*/ 54 h 976"/>
                <a:gd name="T84" fmla="*/ 12 w 774"/>
                <a:gd name="T85" fmla="*/ 56 h 976"/>
                <a:gd name="T86" fmla="*/ 10 w 774"/>
                <a:gd name="T87" fmla="*/ 57 h 976"/>
                <a:gd name="T88" fmla="*/ 8 w 774"/>
                <a:gd name="T89" fmla="*/ 58 h 976"/>
                <a:gd name="T90" fmla="*/ 7 w 774"/>
                <a:gd name="T91" fmla="*/ 60 h 976"/>
                <a:gd name="T92" fmla="*/ 7 w 774"/>
                <a:gd name="T93" fmla="*/ 61 h 976"/>
                <a:gd name="T94" fmla="*/ 7 w 774"/>
                <a:gd name="T95" fmla="*/ 63 h 976"/>
                <a:gd name="T96" fmla="*/ 7 w 774"/>
                <a:gd name="T97" fmla="*/ 64 h 976"/>
                <a:gd name="T98" fmla="*/ 7 w 774"/>
                <a:gd name="T99" fmla="*/ 65 h 976"/>
                <a:gd name="T100" fmla="*/ 7 w 774"/>
                <a:gd name="T101" fmla="*/ 66 h 976"/>
                <a:gd name="T102" fmla="*/ 7 w 774"/>
                <a:gd name="T103" fmla="*/ 68 h 976"/>
                <a:gd name="T104" fmla="*/ 0 w 774"/>
                <a:gd name="T105" fmla="*/ 69 h 97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774" h="976">
                  <a:moveTo>
                    <a:pt x="774" y="0"/>
                  </a:moveTo>
                  <a:lnTo>
                    <a:pt x="762" y="18"/>
                  </a:lnTo>
                  <a:lnTo>
                    <a:pt x="744" y="37"/>
                  </a:lnTo>
                  <a:lnTo>
                    <a:pt x="731" y="55"/>
                  </a:lnTo>
                  <a:lnTo>
                    <a:pt x="719" y="73"/>
                  </a:lnTo>
                  <a:lnTo>
                    <a:pt x="701" y="92"/>
                  </a:lnTo>
                  <a:lnTo>
                    <a:pt x="688" y="110"/>
                  </a:lnTo>
                  <a:lnTo>
                    <a:pt x="670" y="129"/>
                  </a:lnTo>
                  <a:lnTo>
                    <a:pt x="658" y="147"/>
                  </a:lnTo>
                  <a:lnTo>
                    <a:pt x="639" y="166"/>
                  </a:lnTo>
                  <a:lnTo>
                    <a:pt x="627" y="184"/>
                  </a:lnTo>
                  <a:lnTo>
                    <a:pt x="614" y="202"/>
                  </a:lnTo>
                  <a:lnTo>
                    <a:pt x="596" y="221"/>
                  </a:lnTo>
                  <a:lnTo>
                    <a:pt x="584" y="245"/>
                  </a:lnTo>
                  <a:lnTo>
                    <a:pt x="565" y="264"/>
                  </a:lnTo>
                  <a:lnTo>
                    <a:pt x="553" y="282"/>
                  </a:lnTo>
                  <a:lnTo>
                    <a:pt x="541" y="301"/>
                  </a:lnTo>
                  <a:lnTo>
                    <a:pt x="522" y="319"/>
                  </a:lnTo>
                  <a:lnTo>
                    <a:pt x="510" y="337"/>
                  </a:lnTo>
                  <a:lnTo>
                    <a:pt x="492" y="356"/>
                  </a:lnTo>
                  <a:lnTo>
                    <a:pt x="479" y="374"/>
                  </a:lnTo>
                  <a:lnTo>
                    <a:pt x="461" y="393"/>
                  </a:lnTo>
                  <a:lnTo>
                    <a:pt x="449" y="411"/>
                  </a:lnTo>
                  <a:lnTo>
                    <a:pt x="436" y="429"/>
                  </a:lnTo>
                  <a:lnTo>
                    <a:pt x="418" y="448"/>
                  </a:lnTo>
                  <a:lnTo>
                    <a:pt x="405" y="466"/>
                  </a:lnTo>
                  <a:lnTo>
                    <a:pt x="387" y="485"/>
                  </a:lnTo>
                  <a:lnTo>
                    <a:pt x="375" y="503"/>
                  </a:lnTo>
                  <a:lnTo>
                    <a:pt x="362" y="522"/>
                  </a:lnTo>
                  <a:lnTo>
                    <a:pt x="344" y="546"/>
                  </a:lnTo>
                  <a:lnTo>
                    <a:pt x="332" y="564"/>
                  </a:lnTo>
                  <a:lnTo>
                    <a:pt x="313" y="583"/>
                  </a:lnTo>
                  <a:lnTo>
                    <a:pt x="301" y="601"/>
                  </a:lnTo>
                  <a:lnTo>
                    <a:pt x="283" y="620"/>
                  </a:lnTo>
                  <a:lnTo>
                    <a:pt x="270" y="638"/>
                  </a:lnTo>
                  <a:lnTo>
                    <a:pt x="258" y="657"/>
                  </a:lnTo>
                  <a:lnTo>
                    <a:pt x="240" y="675"/>
                  </a:lnTo>
                  <a:lnTo>
                    <a:pt x="227" y="693"/>
                  </a:lnTo>
                  <a:lnTo>
                    <a:pt x="209" y="712"/>
                  </a:lnTo>
                  <a:lnTo>
                    <a:pt x="196" y="730"/>
                  </a:lnTo>
                  <a:lnTo>
                    <a:pt x="178" y="749"/>
                  </a:lnTo>
                  <a:lnTo>
                    <a:pt x="166" y="767"/>
                  </a:lnTo>
                  <a:lnTo>
                    <a:pt x="153" y="785"/>
                  </a:lnTo>
                  <a:lnTo>
                    <a:pt x="135" y="804"/>
                  </a:lnTo>
                  <a:lnTo>
                    <a:pt x="123" y="822"/>
                  </a:lnTo>
                  <a:lnTo>
                    <a:pt x="104" y="847"/>
                  </a:lnTo>
                  <a:lnTo>
                    <a:pt x="92" y="865"/>
                  </a:lnTo>
                  <a:lnTo>
                    <a:pt x="80" y="884"/>
                  </a:lnTo>
                  <a:lnTo>
                    <a:pt x="61" y="902"/>
                  </a:lnTo>
                  <a:lnTo>
                    <a:pt x="49" y="920"/>
                  </a:lnTo>
                  <a:lnTo>
                    <a:pt x="30" y="939"/>
                  </a:lnTo>
                  <a:lnTo>
                    <a:pt x="18" y="957"/>
                  </a:lnTo>
                  <a:lnTo>
                    <a:pt x="0" y="97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26095" name="Freeform 105">
              <a:extLst>
                <a:ext uri="{FF2B5EF4-FFF2-40B4-BE49-F238E27FC236}">
                  <a16:creationId xmlns:a16="http://schemas.microsoft.com/office/drawing/2014/main" id="{41574CC4-54EC-EEC7-F1CC-679C1CFEE06B}"/>
                </a:ext>
              </a:extLst>
            </p:cNvPr>
            <p:cNvSpPr>
              <a:spLocks/>
            </p:cNvSpPr>
            <p:nvPr/>
          </p:nvSpPr>
          <p:spPr bwMode="auto">
            <a:xfrm>
              <a:off x="667" y="1321"/>
              <a:ext cx="724" cy="912"/>
            </a:xfrm>
            <a:custGeom>
              <a:avLst/>
              <a:gdLst>
                <a:gd name="T0" fmla="*/ 58 w 774"/>
                <a:gd name="T1" fmla="*/ 0 h 976"/>
                <a:gd name="T2" fmla="*/ 56 w 774"/>
                <a:gd name="T3" fmla="*/ 7 h 976"/>
                <a:gd name="T4" fmla="*/ 55 w 774"/>
                <a:gd name="T5" fmla="*/ 7 h 976"/>
                <a:gd name="T6" fmla="*/ 54 w 774"/>
                <a:gd name="T7" fmla="*/ 7 h 976"/>
                <a:gd name="T8" fmla="*/ 53 w 774"/>
                <a:gd name="T9" fmla="*/ 7 h 976"/>
                <a:gd name="T10" fmla="*/ 51 w 774"/>
                <a:gd name="T11" fmla="*/ 7 h 976"/>
                <a:gd name="T12" fmla="*/ 51 w 774"/>
                <a:gd name="T13" fmla="*/ 7 h 976"/>
                <a:gd name="T14" fmla="*/ 50 w 774"/>
                <a:gd name="T15" fmla="*/ 9 h 976"/>
                <a:gd name="T16" fmla="*/ 48 w 774"/>
                <a:gd name="T17" fmla="*/ 11 h 976"/>
                <a:gd name="T18" fmla="*/ 48 w 774"/>
                <a:gd name="T19" fmla="*/ 12 h 976"/>
                <a:gd name="T20" fmla="*/ 47 w 774"/>
                <a:gd name="T21" fmla="*/ 14 h 976"/>
                <a:gd name="T22" fmla="*/ 45 w 774"/>
                <a:gd name="T23" fmla="*/ 15 h 976"/>
                <a:gd name="T24" fmla="*/ 45 w 774"/>
                <a:gd name="T25" fmla="*/ 17 h 976"/>
                <a:gd name="T26" fmla="*/ 43 w 774"/>
                <a:gd name="T27" fmla="*/ 18 h 976"/>
                <a:gd name="T28" fmla="*/ 42 w 774"/>
                <a:gd name="T29" fmla="*/ 19 h 976"/>
                <a:gd name="T30" fmla="*/ 41 w 774"/>
                <a:gd name="T31" fmla="*/ 20 h 976"/>
                <a:gd name="T32" fmla="*/ 39 w 774"/>
                <a:gd name="T33" fmla="*/ 21 h 976"/>
                <a:gd name="T34" fmla="*/ 39 w 774"/>
                <a:gd name="T35" fmla="*/ 22 h 976"/>
                <a:gd name="T36" fmla="*/ 37 w 774"/>
                <a:gd name="T37" fmla="*/ 24 h 976"/>
                <a:gd name="T38" fmla="*/ 36 w 774"/>
                <a:gd name="T39" fmla="*/ 26 h 976"/>
                <a:gd name="T40" fmla="*/ 36 w 774"/>
                <a:gd name="T41" fmla="*/ 27 h 976"/>
                <a:gd name="T42" fmla="*/ 34 w 774"/>
                <a:gd name="T43" fmla="*/ 29 h 976"/>
                <a:gd name="T44" fmla="*/ 34 w 774"/>
                <a:gd name="T45" fmla="*/ 30 h 976"/>
                <a:gd name="T46" fmla="*/ 32 w 774"/>
                <a:gd name="T47" fmla="*/ 31 h 976"/>
                <a:gd name="T48" fmla="*/ 31 w 774"/>
                <a:gd name="T49" fmla="*/ 32 h 976"/>
                <a:gd name="T50" fmla="*/ 30 w 774"/>
                <a:gd name="T51" fmla="*/ 33 h 976"/>
                <a:gd name="T52" fmla="*/ 29 w 774"/>
                <a:gd name="T53" fmla="*/ 35 h 976"/>
                <a:gd name="T54" fmla="*/ 28 w 774"/>
                <a:gd name="T55" fmla="*/ 36 h 976"/>
                <a:gd name="T56" fmla="*/ 27 w 774"/>
                <a:gd name="T57" fmla="*/ 37 h 976"/>
                <a:gd name="T58" fmla="*/ 26 w 774"/>
                <a:gd name="T59" fmla="*/ 38 h 976"/>
                <a:gd name="T60" fmla="*/ 24 w 774"/>
                <a:gd name="T61" fmla="*/ 40 h 976"/>
                <a:gd name="T62" fmla="*/ 22 w 774"/>
                <a:gd name="T63" fmla="*/ 41 h 976"/>
                <a:gd name="T64" fmla="*/ 22 w 774"/>
                <a:gd name="T65" fmla="*/ 43 h 976"/>
                <a:gd name="T66" fmla="*/ 21 w 774"/>
                <a:gd name="T67" fmla="*/ 44 h 976"/>
                <a:gd name="T68" fmla="*/ 20 w 774"/>
                <a:gd name="T69" fmla="*/ 46 h 976"/>
                <a:gd name="T70" fmla="*/ 19 w 774"/>
                <a:gd name="T71" fmla="*/ 47 h 976"/>
                <a:gd name="T72" fmla="*/ 18 w 774"/>
                <a:gd name="T73" fmla="*/ 48 h 976"/>
                <a:gd name="T74" fmla="*/ 18 w 774"/>
                <a:gd name="T75" fmla="*/ 49 h 976"/>
                <a:gd name="T76" fmla="*/ 16 w 774"/>
                <a:gd name="T77" fmla="*/ 50 h 976"/>
                <a:gd name="T78" fmla="*/ 15 w 774"/>
                <a:gd name="T79" fmla="*/ 52 h 976"/>
                <a:gd name="T80" fmla="*/ 14 w 774"/>
                <a:gd name="T81" fmla="*/ 52 h 976"/>
                <a:gd name="T82" fmla="*/ 13 w 774"/>
                <a:gd name="T83" fmla="*/ 54 h 976"/>
                <a:gd name="T84" fmla="*/ 12 w 774"/>
                <a:gd name="T85" fmla="*/ 56 h 976"/>
                <a:gd name="T86" fmla="*/ 10 w 774"/>
                <a:gd name="T87" fmla="*/ 57 h 976"/>
                <a:gd name="T88" fmla="*/ 8 w 774"/>
                <a:gd name="T89" fmla="*/ 58 h 976"/>
                <a:gd name="T90" fmla="*/ 7 w 774"/>
                <a:gd name="T91" fmla="*/ 60 h 976"/>
                <a:gd name="T92" fmla="*/ 7 w 774"/>
                <a:gd name="T93" fmla="*/ 61 h 976"/>
                <a:gd name="T94" fmla="*/ 7 w 774"/>
                <a:gd name="T95" fmla="*/ 63 h 976"/>
                <a:gd name="T96" fmla="*/ 7 w 774"/>
                <a:gd name="T97" fmla="*/ 64 h 976"/>
                <a:gd name="T98" fmla="*/ 7 w 774"/>
                <a:gd name="T99" fmla="*/ 65 h 976"/>
                <a:gd name="T100" fmla="*/ 7 w 774"/>
                <a:gd name="T101" fmla="*/ 66 h 976"/>
                <a:gd name="T102" fmla="*/ 7 w 774"/>
                <a:gd name="T103" fmla="*/ 68 h 976"/>
                <a:gd name="T104" fmla="*/ 0 w 774"/>
                <a:gd name="T105" fmla="*/ 69 h 97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774" h="976">
                  <a:moveTo>
                    <a:pt x="774" y="0"/>
                  </a:moveTo>
                  <a:lnTo>
                    <a:pt x="762" y="18"/>
                  </a:lnTo>
                  <a:lnTo>
                    <a:pt x="744" y="37"/>
                  </a:lnTo>
                  <a:lnTo>
                    <a:pt x="731" y="55"/>
                  </a:lnTo>
                  <a:lnTo>
                    <a:pt x="719" y="73"/>
                  </a:lnTo>
                  <a:lnTo>
                    <a:pt x="701" y="92"/>
                  </a:lnTo>
                  <a:lnTo>
                    <a:pt x="688" y="110"/>
                  </a:lnTo>
                  <a:lnTo>
                    <a:pt x="670" y="129"/>
                  </a:lnTo>
                  <a:lnTo>
                    <a:pt x="658" y="147"/>
                  </a:lnTo>
                  <a:lnTo>
                    <a:pt x="639" y="166"/>
                  </a:lnTo>
                  <a:lnTo>
                    <a:pt x="627" y="184"/>
                  </a:lnTo>
                  <a:lnTo>
                    <a:pt x="614" y="202"/>
                  </a:lnTo>
                  <a:lnTo>
                    <a:pt x="596" y="221"/>
                  </a:lnTo>
                  <a:lnTo>
                    <a:pt x="584" y="245"/>
                  </a:lnTo>
                  <a:lnTo>
                    <a:pt x="565" y="264"/>
                  </a:lnTo>
                  <a:lnTo>
                    <a:pt x="553" y="282"/>
                  </a:lnTo>
                  <a:lnTo>
                    <a:pt x="541" y="301"/>
                  </a:lnTo>
                  <a:lnTo>
                    <a:pt x="522" y="319"/>
                  </a:lnTo>
                  <a:lnTo>
                    <a:pt x="510" y="337"/>
                  </a:lnTo>
                  <a:lnTo>
                    <a:pt x="492" y="356"/>
                  </a:lnTo>
                  <a:lnTo>
                    <a:pt x="479" y="374"/>
                  </a:lnTo>
                  <a:lnTo>
                    <a:pt x="461" y="393"/>
                  </a:lnTo>
                  <a:lnTo>
                    <a:pt x="449" y="411"/>
                  </a:lnTo>
                  <a:lnTo>
                    <a:pt x="436" y="429"/>
                  </a:lnTo>
                  <a:lnTo>
                    <a:pt x="418" y="448"/>
                  </a:lnTo>
                  <a:lnTo>
                    <a:pt x="405" y="466"/>
                  </a:lnTo>
                  <a:lnTo>
                    <a:pt x="387" y="485"/>
                  </a:lnTo>
                  <a:lnTo>
                    <a:pt x="375" y="503"/>
                  </a:lnTo>
                  <a:lnTo>
                    <a:pt x="362" y="522"/>
                  </a:lnTo>
                  <a:lnTo>
                    <a:pt x="344" y="546"/>
                  </a:lnTo>
                  <a:lnTo>
                    <a:pt x="332" y="564"/>
                  </a:lnTo>
                  <a:lnTo>
                    <a:pt x="313" y="583"/>
                  </a:lnTo>
                  <a:lnTo>
                    <a:pt x="301" y="601"/>
                  </a:lnTo>
                  <a:lnTo>
                    <a:pt x="283" y="620"/>
                  </a:lnTo>
                  <a:lnTo>
                    <a:pt x="270" y="638"/>
                  </a:lnTo>
                  <a:lnTo>
                    <a:pt x="258" y="657"/>
                  </a:lnTo>
                  <a:lnTo>
                    <a:pt x="240" y="675"/>
                  </a:lnTo>
                  <a:lnTo>
                    <a:pt x="227" y="693"/>
                  </a:lnTo>
                  <a:lnTo>
                    <a:pt x="209" y="712"/>
                  </a:lnTo>
                  <a:lnTo>
                    <a:pt x="196" y="730"/>
                  </a:lnTo>
                  <a:lnTo>
                    <a:pt x="178" y="749"/>
                  </a:lnTo>
                  <a:lnTo>
                    <a:pt x="166" y="767"/>
                  </a:lnTo>
                  <a:lnTo>
                    <a:pt x="153" y="785"/>
                  </a:lnTo>
                  <a:lnTo>
                    <a:pt x="135" y="804"/>
                  </a:lnTo>
                  <a:lnTo>
                    <a:pt x="123" y="822"/>
                  </a:lnTo>
                  <a:lnTo>
                    <a:pt x="104" y="847"/>
                  </a:lnTo>
                  <a:lnTo>
                    <a:pt x="92" y="865"/>
                  </a:lnTo>
                  <a:lnTo>
                    <a:pt x="80" y="884"/>
                  </a:lnTo>
                  <a:lnTo>
                    <a:pt x="61" y="902"/>
                  </a:lnTo>
                  <a:lnTo>
                    <a:pt x="49" y="920"/>
                  </a:lnTo>
                  <a:lnTo>
                    <a:pt x="30" y="939"/>
                  </a:lnTo>
                  <a:lnTo>
                    <a:pt x="18" y="957"/>
                  </a:lnTo>
                  <a:lnTo>
                    <a:pt x="0" y="97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26096" name="Freeform 106">
              <a:extLst>
                <a:ext uri="{FF2B5EF4-FFF2-40B4-BE49-F238E27FC236}">
                  <a16:creationId xmlns:a16="http://schemas.microsoft.com/office/drawing/2014/main" id="{D7839BA0-620B-C634-0C5A-75F2EE2BE004}"/>
                </a:ext>
              </a:extLst>
            </p:cNvPr>
            <p:cNvSpPr>
              <a:spLocks/>
            </p:cNvSpPr>
            <p:nvPr/>
          </p:nvSpPr>
          <p:spPr bwMode="auto">
            <a:xfrm>
              <a:off x="667" y="1321"/>
              <a:ext cx="724" cy="912"/>
            </a:xfrm>
            <a:custGeom>
              <a:avLst/>
              <a:gdLst>
                <a:gd name="T0" fmla="*/ 58 w 774"/>
                <a:gd name="T1" fmla="*/ 0 h 976"/>
                <a:gd name="T2" fmla="*/ 56 w 774"/>
                <a:gd name="T3" fmla="*/ 7 h 976"/>
                <a:gd name="T4" fmla="*/ 55 w 774"/>
                <a:gd name="T5" fmla="*/ 7 h 976"/>
                <a:gd name="T6" fmla="*/ 54 w 774"/>
                <a:gd name="T7" fmla="*/ 7 h 976"/>
                <a:gd name="T8" fmla="*/ 53 w 774"/>
                <a:gd name="T9" fmla="*/ 7 h 976"/>
                <a:gd name="T10" fmla="*/ 51 w 774"/>
                <a:gd name="T11" fmla="*/ 7 h 976"/>
                <a:gd name="T12" fmla="*/ 51 w 774"/>
                <a:gd name="T13" fmla="*/ 7 h 976"/>
                <a:gd name="T14" fmla="*/ 50 w 774"/>
                <a:gd name="T15" fmla="*/ 9 h 976"/>
                <a:gd name="T16" fmla="*/ 48 w 774"/>
                <a:gd name="T17" fmla="*/ 11 h 976"/>
                <a:gd name="T18" fmla="*/ 48 w 774"/>
                <a:gd name="T19" fmla="*/ 12 h 976"/>
                <a:gd name="T20" fmla="*/ 47 w 774"/>
                <a:gd name="T21" fmla="*/ 14 h 976"/>
                <a:gd name="T22" fmla="*/ 45 w 774"/>
                <a:gd name="T23" fmla="*/ 15 h 976"/>
                <a:gd name="T24" fmla="*/ 45 w 774"/>
                <a:gd name="T25" fmla="*/ 17 h 976"/>
                <a:gd name="T26" fmla="*/ 43 w 774"/>
                <a:gd name="T27" fmla="*/ 18 h 976"/>
                <a:gd name="T28" fmla="*/ 42 w 774"/>
                <a:gd name="T29" fmla="*/ 19 h 976"/>
                <a:gd name="T30" fmla="*/ 41 w 774"/>
                <a:gd name="T31" fmla="*/ 20 h 976"/>
                <a:gd name="T32" fmla="*/ 39 w 774"/>
                <a:gd name="T33" fmla="*/ 21 h 976"/>
                <a:gd name="T34" fmla="*/ 39 w 774"/>
                <a:gd name="T35" fmla="*/ 22 h 976"/>
                <a:gd name="T36" fmla="*/ 37 w 774"/>
                <a:gd name="T37" fmla="*/ 24 h 976"/>
                <a:gd name="T38" fmla="*/ 36 w 774"/>
                <a:gd name="T39" fmla="*/ 26 h 976"/>
                <a:gd name="T40" fmla="*/ 36 w 774"/>
                <a:gd name="T41" fmla="*/ 27 h 976"/>
                <a:gd name="T42" fmla="*/ 34 w 774"/>
                <a:gd name="T43" fmla="*/ 29 h 976"/>
                <a:gd name="T44" fmla="*/ 34 w 774"/>
                <a:gd name="T45" fmla="*/ 30 h 976"/>
                <a:gd name="T46" fmla="*/ 32 w 774"/>
                <a:gd name="T47" fmla="*/ 31 h 976"/>
                <a:gd name="T48" fmla="*/ 31 w 774"/>
                <a:gd name="T49" fmla="*/ 32 h 976"/>
                <a:gd name="T50" fmla="*/ 30 w 774"/>
                <a:gd name="T51" fmla="*/ 33 h 976"/>
                <a:gd name="T52" fmla="*/ 29 w 774"/>
                <a:gd name="T53" fmla="*/ 35 h 976"/>
                <a:gd name="T54" fmla="*/ 28 w 774"/>
                <a:gd name="T55" fmla="*/ 36 h 976"/>
                <a:gd name="T56" fmla="*/ 27 w 774"/>
                <a:gd name="T57" fmla="*/ 37 h 976"/>
                <a:gd name="T58" fmla="*/ 26 w 774"/>
                <a:gd name="T59" fmla="*/ 38 h 976"/>
                <a:gd name="T60" fmla="*/ 24 w 774"/>
                <a:gd name="T61" fmla="*/ 40 h 976"/>
                <a:gd name="T62" fmla="*/ 22 w 774"/>
                <a:gd name="T63" fmla="*/ 41 h 976"/>
                <a:gd name="T64" fmla="*/ 22 w 774"/>
                <a:gd name="T65" fmla="*/ 43 h 976"/>
                <a:gd name="T66" fmla="*/ 21 w 774"/>
                <a:gd name="T67" fmla="*/ 44 h 976"/>
                <a:gd name="T68" fmla="*/ 20 w 774"/>
                <a:gd name="T69" fmla="*/ 46 h 976"/>
                <a:gd name="T70" fmla="*/ 19 w 774"/>
                <a:gd name="T71" fmla="*/ 47 h 976"/>
                <a:gd name="T72" fmla="*/ 18 w 774"/>
                <a:gd name="T73" fmla="*/ 48 h 976"/>
                <a:gd name="T74" fmla="*/ 18 w 774"/>
                <a:gd name="T75" fmla="*/ 49 h 976"/>
                <a:gd name="T76" fmla="*/ 16 w 774"/>
                <a:gd name="T77" fmla="*/ 50 h 976"/>
                <a:gd name="T78" fmla="*/ 15 w 774"/>
                <a:gd name="T79" fmla="*/ 52 h 976"/>
                <a:gd name="T80" fmla="*/ 14 w 774"/>
                <a:gd name="T81" fmla="*/ 52 h 976"/>
                <a:gd name="T82" fmla="*/ 13 w 774"/>
                <a:gd name="T83" fmla="*/ 54 h 976"/>
                <a:gd name="T84" fmla="*/ 12 w 774"/>
                <a:gd name="T85" fmla="*/ 56 h 976"/>
                <a:gd name="T86" fmla="*/ 10 w 774"/>
                <a:gd name="T87" fmla="*/ 57 h 976"/>
                <a:gd name="T88" fmla="*/ 8 w 774"/>
                <a:gd name="T89" fmla="*/ 58 h 976"/>
                <a:gd name="T90" fmla="*/ 7 w 774"/>
                <a:gd name="T91" fmla="*/ 60 h 976"/>
                <a:gd name="T92" fmla="*/ 7 w 774"/>
                <a:gd name="T93" fmla="*/ 61 h 976"/>
                <a:gd name="T94" fmla="*/ 7 w 774"/>
                <a:gd name="T95" fmla="*/ 63 h 976"/>
                <a:gd name="T96" fmla="*/ 7 w 774"/>
                <a:gd name="T97" fmla="*/ 64 h 976"/>
                <a:gd name="T98" fmla="*/ 7 w 774"/>
                <a:gd name="T99" fmla="*/ 65 h 976"/>
                <a:gd name="T100" fmla="*/ 7 w 774"/>
                <a:gd name="T101" fmla="*/ 66 h 976"/>
                <a:gd name="T102" fmla="*/ 7 w 774"/>
                <a:gd name="T103" fmla="*/ 68 h 976"/>
                <a:gd name="T104" fmla="*/ 0 w 774"/>
                <a:gd name="T105" fmla="*/ 69 h 97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774" h="976">
                  <a:moveTo>
                    <a:pt x="774" y="0"/>
                  </a:moveTo>
                  <a:lnTo>
                    <a:pt x="762" y="18"/>
                  </a:lnTo>
                  <a:lnTo>
                    <a:pt x="744" y="37"/>
                  </a:lnTo>
                  <a:lnTo>
                    <a:pt x="731" y="55"/>
                  </a:lnTo>
                  <a:lnTo>
                    <a:pt x="719" y="73"/>
                  </a:lnTo>
                  <a:lnTo>
                    <a:pt x="701" y="92"/>
                  </a:lnTo>
                  <a:lnTo>
                    <a:pt x="688" y="110"/>
                  </a:lnTo>
                  <a:lnTo>
                    <a:pt x="670" y="129"/>
                  </a:lnTo>
                  <a:lnTo>
                    <a:pt x="658" y="147"/>
                  </a:lnTo>
                  <a:lnTo>
                    <a:pt x="639" y="166"/>
                  </a:lnTo>
                  <a:lnTo>
                    <a:pt x="627" y="184"/>
                  </a:lnTo>
                  <a:lnTo>
                    <a:pt x="614" y="202"/>
                  </a:lnTo>
                  <a:lnTo>
                    <a:pt x="596" y="221"/>
                  </a:lnTo>
                  <a:lnTo>
                    <a:pt x="584" y="245"/>
                  </a:lnTo>
                  <a:lnTo>
                    <a:pt x="565" y="264"/>
                  </a:lnTo>
                  <a:lnTo>
                    <a:pt x="553" y="282"/>
                  </a:lnTo>
                  <a:lnTo>
                    <a:pt x="541" y="301"/>
                  </a:lnTo>
                  <a:lnTo>
                    <a:pt x="522" y="319"/>
                  </a:lnTo>
                  <a:lnTo>
                    <a:pt x="510" y="337"/>
                  </a:lnTo>
                  <a:lnTo>
                    <a:pt x="492" y="356"/>
                  </a:lnTo>
                  <a:lnTo>
                    <a:pt x="479" y="374"/>
                  </a:lnTo>
                  <a:lnTo>
                    <a:pt x="461" y="393"/>
                  </a:lnTo>
                  <a:lnTo>
                    <a:pt x="449" y="411"/>
                  </a:lnTo>
                  <a:lnTo>
                    <a:pt x="436" y="429"/>
                  </a:lnTo>
                  <a:lnTo>
                    <a:pt x="418" y="448"/>
                  </a:lnTo>
                  <a:lnTo>
                    <a:pt x="405" y="466"/>
                  </a:lnTo>
                  <a:lnTo>
                    <a:pt x="387" y="485"/>
                  </a:lnTo>
                  <a:lnTo>
                    <a:pt x="375" y="503"/>
                  </a:lnTo>
                  <a:lnTo>
                    <a:pt x="362" y="522"/>
                  </a:lnTo>
                  <a:lnTo>
                    <a:pt x="344" y="546"/>
                  </a:lnTo>
                  <a:lnTo>
                    <a:pt x="332" y="564"/>
                  </a:lnTo>
                  <a:lnTo>
                    <a:pt x="313" y="583"/>
                  </a:lnTo>
                  <a:lnTo>
                    <a:pt x="301" y="601"/>
                  </a:lnTo>
                  <a:lnTo>
                    <a:pt x="283" y="620"/>
                  </a:lnTo>
                  <a:lnTo>
                    <a:pt x="270" y="638"/>
                  </a:lnTo>
                  <a:lnTo>
                    <a:pt x="258" y="657"/>
                  </a:lnTo>
                  <a:lnTo>
                    <a:pt x="240" y="675"/>
                  </a:lnTo>
                  <a:lnTo>
                    <a:pt x="227" y="693"/>
                  </a:lnTo>
                  <a:lnTo>
                    <a:pt x="209" y="712"/>
                  </a:lnTo>
                  <a:lnTo>
                    <a:pt x="196" y="730"/>
                  </a:lnTo>
                  <a:lnTo>
                    <a:pt x="178" y="749"/>
                  </a:lnTo>
                  <a:lnTo>
                    <a:pt x="166" y="767"/>
                  </a:lnTo>
                  <a:lnTo>
                    <a:pt x="153" y="785"/>
                  </a:lnTo>
                  <a:lnTo>
                    <a:pt x="135" y="804"/>
                  </a:lnTo>
                  <a:lnTo>
                    <a:pt x="123" y="822"/>
                  </a:lnTo>
                  <a:lnTo>
                    <a:pt x="104" y="847"/>
                  </a:lnTo>
                  <a:lnTo>
                    <a:pt x="92" y="865"/>
                  </a:lnTo>
                  <a:lnTo>
                    <a:pt x="80" y="884"/>
                  </a:lnTo>
                  <a:lnTo>
                    <a:pt x="61" y="902"/>
                  </a:lnTo>
                  <a:lnTo>
                    <a:pt x="49" y="920"/>
                  </a:lnTo>
                  <a:lnTo>
                    <a:pt x="30" y="939"/>
                  </a:lnTo>
                  <a:lnTo>
                    <a:pt x="18" y="957"/>
                  </a:lnTo>
                  <a:lnTo>
                    <a:pt x="0" y="97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26097" name="Freeform 107">
              <a:extLst>
                <a:ext uri="{FF2B5EF4-FFF2-40B4-BE49-F238E27FC236}">
                  <a16:creationId xmlns:a16="http://schemas.microsoft.com/office/drawing/2014/main" id="{A88AC8B5-BB6D-54D2-789B-6DED47868D9A}"/>
                </a:ext>
              </a:extLst>
            </p:cNvPr>
            <p:cNvSpPr>
              <a:spLocks/>
            </p:cNvSpPr>
            <p:nvPr/>
          </p:nvSpPr>
          <p:spPr bwMode="auto">
            <a:xfrm>
              <a:off x="667" y="1321"/>
              <a:ext cx="724" cy="912"/>
            </a:xfrm>
            <a:custGeom>
              <a:avLst/>
              <a:gdLst>
                <a:gd name="T0" fmla="*/ 58 w 774"/>
                <a:gd name="T1" fmla="*/ 0 h 976"/>
                <a:gd name="T2" fmla="*/ 56 w 774"/>
                <a:gd name="T3" fmla="*/ 7 h 976"/>
                <a:gd name="T4" fmla="*/ 55 w 774"/>
                <a:gd name="T5" fmla="*/ 7 h 976"/>
                <a:gd name="T6" fmla="*/ 54 w 774"/>
                <a:gd name="T7" fmla="*/ 7 h 976"/>
                <a:gd name="T8" fmla="*/ 53 w 774"/>
                <a:gd name="T9" fmla="*/ 7 h 976"/>
                <a:gd name="T10" fmla="*/ 51 w 774"/>
                <a:gd name="T11" fmla="*/ 7 h 976"/>
                <a:gd name="T12" fmla="*/ 51 w 774"/>
                <a:gd name="T13" fmla="*/ 7 h 976"/>
                <a:gd name="T14" fmla="*/ 50 w 774"/>
                <a:gd name="T15" fmla="*/ 9 h 976"/>
                <a:gd name="T16" fmla="*/ 48 w 774"/>
                <a:gd name="T17" fmla="*/ 11 h 976"/>
                <a:gd name="T18" fmla="*/ 48 w 774"/>
                <a:gd name="T19" fmla="*/ 12 h 976"/>
                <a:gd name="T20" fmla="*/ 47 w 774"/>
                <a:gd name="T21" fmla="*/ 14 h 976"/>
                <a:gd name="T22" fmla="*/ 45 w 774"/>
                <a:gd name="T23" fmla="*/ 15 h 976"/>
                <a:gd name="T24" fmla="*/ 45 w 774"/>
                <a:gd name="T25" fmla="*/ 17 h 976"/>
                <a:gd name="T26" fmla="*/ 43 w 774"/>
                <a:gd name="T27" fmla="*/ 18 h 976"/>
                <a:gd name="T28" fmla="*/ 42 w 774"/>
                <a:gd name="T29" fmla="*/ 19 h 976"/>
                <a:gd name="T30" fmla="*/ 41 w 774"/>
                <a:gd name="T31" fmla="*/ 20 h 976"/>
                <a:gd name="T32" fmla="*/ 39 w 774"/>
                <a:gd name="T33" fmla="*/ 21 h 976"/>
                <a:gd name="T34" fmla="*/ 39 w 774"/>
                <a:gd name="T35" fmla="*/ 22 h 976"/>
                <a:gd name="T36" fmla="*/ 37 w 774"/>
                <a:gd name="T37" fmla="*/ 24 h 976"/>
                <a:gd name="T38" fmla="*/ 36 w 774"/>
                <a:gd name="T39" fmla="*/ 26 h 976"/>
                <a:gd name="T40" fmla="*/ 36 w 774"/>
                <a:gd name="T41" fmla="*/ 27 h 976"/>
                <a:gd name="T42" fmla="*/ 34 w 774"/>
                <a:gd name="T43" fmla="*/ 29 h 976"/>
                <a:gd name="T44" fmla="*/ 34 w 774"/>
                <a:gd name="T45" fmla="*/ 30 h 976"/>
                <a:gd name="T46" fmla="*/ 32 w 774"/>
                <a:gd name="T47" fmla="*/ 31 h 976"/>
                <a:gd name="T48" fmla="*/ 31 w 774"/>
                <a:gd name="T49" fmla="*/ 32 h 976"/>
                <a:gd name="T50" fmla="*/ 30 w 774"/>
                <a:gd name="T51" fmla="*/ 33 h 976"/>
                <a:gd name="T52" fmla="*/ 29 w 774"/>
                <a:gd name="T53" fmla="*/ 35 h 976"/>
                <a:gd name="T54" fmla="*/ 28 w 774"/>
                <a:gd name="T55" fmla="*/ 36 h 976"/>
                <a:gd name="T56" fmla="*/ 27 w 774"/>
                <a:gd name="T57" fmla="*/ 37 h 976"/>
                <a:gd name="T58" fmla="*/ 26 w 774"/>
                <a:gd name="T59" fmla="*/ 38 h 976"/>
                <a:gd name="T60" fmla="*/ 24 w 774"/>
                <a:gd name="T61" fmla="*/ 40 h 976"/>
                <a:gd name="T62" fmla="*/ 22 w 774"/>
                <a:gd name="T63" fmla="*/ 41 h 976"/>
                <a:gd name="T64" fmla="*/ 22 w 774"/>
                <a:gd name="T65" fmla="*/ 43 h 976"/>
                <a:gd name="T66" fmla="*/ 21 w 774"/>
                <a:gd name="T67" fmla="*/ 44 h 976"/>
                <a:gd name="T68" fmla="*/ 20 w 774"/>
                <a:gd name="T69" fmla="*/ 46 h 976"/>
                <a:gd name="T70" fmla="*/ 19 w 774"/>
                <a:gd name="T71" fmla="*/ 47 h 976"/>
                <a:gd name="T72" fmla="*/ 18 w 774"/>
                <a:gd name="T73" fmla="*/ 48 h 976"/>
                <a:gd name="T74" fmla="*/ 18 w 774"/>
                <a:gd name="T75" fmla="*/ 49 h 976"/>
                <a:gd name="T76" fmla="*/ 16 w 774"/>
                <a:gd name="T77" fmla="*/ 50 h 976"/>
                <a:gd name="T78" fmla="*/ 15 w 774"/>
                <a:gd name="T79" fmla="*/ 52 h 976"/>
                <a:gd name="T80" fmla="*/ 14 w 774"/>
                <a:gd name="T81" fmla="*/ 52 h 976"/>
                <a:gd name="T82" fmla="*/ 13 w 774"/>
                <a:gd name="T83" fmla="*/ 54 h 976"/>
                <a:gd name="T84" fmla="*/ 12 w 774"/>
                <a:gd name="T85" fmla="*/ 56 h 976"/>
                <a:gd name="T86" fmla="*/ 10 w 774"/>
                <a:gd name="T87" fmla="*/ 57 h 976"/>
                <a:gd name="T88" fmla="*/ 8 w 774"/>
                <a:gd name="T89" fmla="*/ 58 h 976"/>
                <a:gd name="T90" fmla="*/ 7 w 774"/>
                <a:gd name="T91" fmla="*/ 60 h 976"/>
                <a:gd name="T92" fmla="*/ 7 w 774"/>
                <a:gd name="T93" fmla="*/ 61 h 976"/>
                <a:gd name="T94" fmla="*/ 7 w 774"/>
                <a:gd name="T95" fmla="*/ 63 h 976"/>
                <a:gd name="T96" fmla="*/ 7 w 774"/>
                <a:gd name="T97" fmla="*/ 64 h 976"/>
                <a:gd name="T98" fmla="*/ 7 w 774"/>
                <a:gd name="T99" fmla="*/ 65 h 976"/>
                <a:gd name="T100" fmla="*/ 7 w 774"/>
                <a:gd name="T101" fmla="*/ 66 h 976"/>
                <a:gd name="T102" fmla="*/ 7 w 774"/>
                <a:gd name="T103" fmla="*/ 68 h 976"/>
                <a:gd name="T104" fmla="*/ 0 w 774"/>
                <a:gd name="T105" fmla="*/ 69 h 97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774" h="976">
                  <a:moveTo>
                    <a:pt x="774" y="0"/>
                  </a:moveTo>
                  <a:lnTo>
                    <a:pt x="762" y="18"/>
                  </a:lnTo>
                  <a:lnTo>
                    <a:pt x="744" y="37"/>
                  </a:lnTo>
                  <a:lnTo>
                    <a:pt x="731" y="55"/>
                  </a:lnTo>
                  <a:lnTo>
                    <a:pt x="719" y="73"/>
                  </a:lnTo>
                  <a:lnTo>
                    <a:pt x="701" y="92"/>
                  </a:lnTo>
                  <a:lnTo>
                    <a:pt x="688" y="110"/>
                  </a:lnTo>
                  <a:lnTo>
                    <a:pt x="670" y="129"/>
                  </a:lnTo>
                  <a:lnTo>
                    <a:pt x="658" y="147"/>
                  </a:lnTo>
                  <a:lnTo>
                    <a:pt x="639" y="166"/>
                  </a:lnTo>
                  <a:lnTo>
                    <a:pt x="627" y="184"/>
                  </a:lnTo>
                  <a:lnTo>
                    <a:pt x="614" y="202"/>
                  </a:lnTo>
                  <a:lnTo>
                    <a:pt x="596" y="221"/>
                  </a:lnTo>
                  <a:lnTo>
                    <a:pt x="584" y="245"/>
                  </a:lnTo>
                  <a:lnTo>
                    <a:pt x="565" y="264"/>
                  </a:lnTo>
                  <a:lnTo>
                    <a:pt x="553" y="282"/>
                  </a:lnTo>
                  <a:lnTo>
                    <a:pt x="541" y="301"/>
                  </a:lnTo>
                  <a:lnTo>
                    <a:pt x="522" y="319"/>
                  </a:lnTo>
                  <a:lnTo>
                    <a:pt x="510" y="337"/>
                  </a:lnTo>
                  <a:lnTo>
                    <a:pt x="492" y="356"/>
                  </a:lnTo>
                  <a:lnTo>
                    <a:pt x="479" y="374"/>
                  </a:lnTo>
                  <a:lnTo>
                    <a:pt x="461" y="393"/>
                  </a:lnTo>
                  <a:lnTo>
                    <a:pt x="449" y="411"/>
                  </a:lnTo>
                  <a:lnTo>
                    <a:pt x="436" y="429"/>
                  </a:lnTo>
                  <a:lnTo>
                    <a:pt x="418" y="448"/>
                  </a:lnTo>
                  <a:lnTo>
                    <a:pt x="405" y="466"/>
                  </a:lnTo>
                  <a:lnTo>
                    <a:pt x="387" y="485"/>
                  </a:lnTo>
                  <a:lnTo>
                    <a:pt x="375" y="503"/>
                  </a:lnTo>
                  <a:lnTo>
                    <a:pt x="362" y="522"/>
                  </a:lnTo>
                  <a:lnTo>
                    <a:pt x="344" y="546"/>
                  </a:lnTo>
                  <a:lnTo>
                    <a:pt x="332" y="564"/>
                  </a:lnTo>
                  <a:lnTo>
                    <a:pt x="313" y="583"/>
                  </a:lnTo>
                  <a:lnTo>
                    <a:pt x="301" y="601"/>
                  </a:lnTo>
                  <a:lnTo>
                    <a:pt x="283" y="620"/>
                  </a:lnTo>
                  <a:lnTo>
                    <a:pt x="270" y="638"/>
                  </a:lnTo>
                  <a:lnTo>
                    <a:pt x="258" y="657"/>
                  </a:lnTo>
                  <a:lnTo>
                    <a:pt x="240" y="675"/>
                  </a:lnTo>
                  <a:lnTo>
                    <a:pt x="227" y="693"/>
                  </a:lnTo>
                  <a:lnTo>
                    <a:pt x="209" y="712"/>
                  </a:lnTo>
                  <a:lnTo>
                    <a:pt x="196" y="730"/>
                  </a:lnTo>
                  <a:lnTo>
                    <a:pt x="178" y="749"/>
                  </a:lnTo>
                  <a:lnTo>
                    <a:pt x="166" y="767"/>
                  </a:lnTo>
                  <a:lnTo>
                    <a:pt x="153" y="785"/>
                  </a:lnTo>
                  <a:lnTo>
                    <a:pt x="135" y="804"/>
                  </a:lnTo>
                  <a:lnTo>
                    <a:pt x="123" y="822"/>
                  </a:lnTo>
                  <a:lnTo>
                    <a:pt x="104" y="847"/>
                  </a:lnTo>
                  <a:lnTo>
                    <a:pt x="92" y="865"/>
                  </a:lnTo>
                  <a:lnTo>
                    <a:pt x="80" y="884"/>
                  </a:lnTo>
                  <a:lnTo>
                    <a:pt x="61" y="902"/>
                  </a:lnTo>
                  <a:lnTo>
                    <a:pt x="49" y="920"/>
                  </a:lnTo>
                  <a:lnTo>
                    <a:pt x="30" y="939"/>
                  </a:lnTo>
                  <a:lnTo>
                    <a:pt x="18" y="957"/>
                  </a:lnTo>
                  <a:lnTo>
                    <a:pt x="0" y="97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26098" name="Freeform 108">
              <a:extLst>
                <a:ext uri="{FF2B5EF4-FFF2-40B4-BE49-F238E27FC236}">
                  <a16:creationId xmlns:a16="http://schemas.microsoft.com/office/drawing/2014/main" id="{597BC944-4491-897F-7BD6-B9B0FC4C1D18}"/>
                </a:ext>
              </a:extLst>
            </p:cNvPr>
            <p:cNvSpPr>
              <a:spLocks/>
            </p:cNvSpPr>
            <p:nvPr/>
          </p:nvSpPr>
          <p:spPr bwMode="auto">
            <a:xfrm>
              <a:off x="667" y="1321"/>
              <a:ext cx="724" cy="912"/>
            </a:xfrm>
            <a:custGeom>
              <a:avLst/>
              <a:gdLst>
                <a:gd name="T0" fmla="*/ 58 w 774"/>
                <a:gd name="T1" fmla="*/ 0 h 976"/>
                <a:gd name="T2" fmla="*/ 56 w 774"/>
                <a:gd name="T3" fmla="*/ 7 h 976"/>
                <a:gd name="T4" fmla="*/ 55 w 774"/>
                <a:gd name="T5" fmla="*/ 7 h 976"/>
                <a:gd name="T6" fmla="*/ 54 w 774"/>
                <a:gd name="T7" fmla="*/ 7 h 976"/>
                <a:gd name="T8" fmla="*/ 53 w 774"/>
                <a:gd name="T9" fmla="*/ 7 h 976"/>
                <a:gd name="T10" fmla="*/ 51 w 774"/>
                <a:gd name="T11" fmla="*/ 7 h 976"/>
                <a:gd name="T12" fmla="*/ 51 w 774"/>
                <a:gd name="T13" fmla="*/ 7 h 976"/>
                <a:gd name="T14" fmla="*/ 50 w 774"/>
                <a:gd name="T15" fmla="*/ 9 h 976"/>
                <a:gd name="T16" fmla="*/ 48 w 774"/>
                <a:gd name="T17" fmla="*/ 11 h 976"/>
                <a:gd name="T18" fmla="*/ 48 w 774"/>
                <a:gd name="T19" fmla="*/ 12 h 976"/>
                <a:gd name="T20" fmla="*/ 47 w 774"/>
                <a:gd name="T21" fmla="*/ 14 h 976"/>
                <a:gd name="T22" fmla="*/ 45 w 774"/>
                <a:gd name="T23" fmla="*/ 15 h 976"/>
                <a:gd name="T24" fmla="*/ 45 w 774"/>
                <a:gd name="T25" fmla="*/ 17 h 976"/>
                <a:gd name="T26" fmla="*/ 43 w 774"/>
                <a:gd name="T27" fmla="*/ 18 h 976"/>
                <a:gd name="T28" fmla="*/ 42 w 774"/>
                <a:gd name="T29" fmla="*/ 19 h 976"/>
                <a:gd name="T30" fmla="*/ 41 w 774"/>
                <a:gd name="T31" fmla="*/ 20 h 976"/>
                <a:gd name="T32" fmla="*/ 39 w 774"/>
                <a:gd name="T33" fmla="*/ 21 h 976"/>
                <a:gd name="T34" fmla="*/ 39 w 774"/>
                <a:gd name="T35" fmla="*/ 22 h 976"/>
                <a:gd name="T36" fmla="*/ 37 w 774"/>
                <a:gd name="T37" fmla="*/ 24 h 976"/>
                <a:gd name="T38" fmla="*/ 36 w 774"/>
                <a:gd name="T39" fmla="*/ 26 h 976"/>
                <a:gd name="T40" fmla="*/ 36 w 774"/>
                <a:gd name="T41" fmla="*/ 27 h 976"/>
                <a:gd name="T42" fmla="*/ 34 w 774"/>
                <a:gd name="T43" fmla="*/ 29 h 976"/>
                <a:gd name="T44" fmla="*/ 34 w 774"/>
                <a:gd name="T45" fmla="*/ 30 h 976"/>
                <a:gd name="T46" fmla="*/ 32 w 774"/>
                <a:gd name="T47" fmla="*/ 31 h 976"/>
                <a:gd name="T48" fmla="*/ 31 w 774"/>
                <a:gd name="T49" fmla="*/ 32 h 976"/>
                <a:gd name="T50" fmla="*/ 30 w 774"/>
                <a:gd name="T51" fmla="*/ 33 h 976"/>
                <a:gd name="T52" fmla="*/ 29 w 774"/>
                <a:gd name="T53" fmla="*/ 35 h 976"/>
                <a:gd name="T54" fmla="*/ 28 w 774"/>
                <a:gd name="T55" fmla="*/ 36 h 976"/>
                <a:gd name="T56" fmla="*/ 27 w 774"/>
                <a:gd name="T57" fmla="*/ 37 h 976"/>
                <a:gd name="T58" fmla="*/ 26 w 774"/>
                <a:gd name="T59" fmla="*/ 38 h 976"/>
                <a:gd name="T60" fmla="*/ 24 w 774"/>
                <a:gd name="T61" fmla="*/ 40 h 976"/>
                <a:gd name="T62" fmla="*/ 22 w 774"/>
                <a:gd name="T63" fmla="*/ 41 h 976"/>
                <a:gd name="T64" fmla="*/ 22 w 774"/>
                <a:gd name="T65" fmla="*/ 43 h 976"/>
                <a:gd name="T66" fmla="*/ 21 w 774"/>
                <a:gd name="T67" fmla="*/ 44 h 976"/>
                <a:gd name="T68" fmla="*/ 20 w 774"/>
                <a:gd name="T69" fmla="*/ 46 h 976"/>
                <a:gd name="T70" fmla="*/ 19 w 774"/>
                <a:gd name="T71" fmla="*/ 47 h 976"/>
                <a:gd name="T72" fmla="*/ 18 w 774"/>
                <a:gd name="T73" fmla="*/ 48 h 976"/>
                <a:gd name="T74" fmla="*/ 18 w 774"/>
                <a:gd name="T75" fmla="*/ 49 h 976"/>
                <a:gd name="T76" fmla="*/ 16 w 774"/>
                <a:gd name="T77" fmla="*/ 50 h 976"/>
                <a:gd name="T78" fmla="*/ 15 w 774"/>
                <a:gd name="T79" fmla="*/ 52 h 976"/>
                <a:gd name="T80" fmla="*/ 14 w 774"/>
                <a:gd name="T81" fmla="*/ 52 h 976"/>
                <a:gd name="T82" fmla="*/ 13 w 774"/>
                <a:gd name="T83" fmla="*/ 54 h 976"/>
                <a:gd name="T84" fmla="*/ 12 w 774"/>
                <a:gd name="T85" fmla="*/ 56 h 976"/>
                <a:gd name="T86" fmla="*/ 10 w 774"/>
                <a:gd name="T87" fmla="*/ 57 h 976"/>
                <a:gd name="T88" fmla="*/ 8 w 774"/>
                <a:gd name="T89" fmla="*/ 58 h 976"/>
                <a:gd name="T90" fmla="*/ 7 w 774"/>
                <a:gd name="T91" fmla="*/ 60 h 976"/>
                <a:gd name="T92" fmla="*/ 7 w 774"/>
                <a:gd name="T93" fmla="*/ 61 h 976"/>
                <a:gd name="T94" fmla="*/ 7 w 774"/>
                <a:gd name="T95" fmla="*/ 63 h 976"/>
                <a:gd name="T96" fmla="*/ 7 w 774"/>
                <a:gd name="T97" fmla="*/ 64 h 976"/>
                <a:gd name="T98" fmla="*/ 7 w 774"/>
                <a:gd name="T99" fmla="*/ 65 h 976"/>
                <a:gd name="T100" fmla="*/ 7 w 774"/>
                <a:gd name="T101" fmla="*/ 66 h 976"/>
                <a:gd name="T102" fmla="*/ 7 w 774"/>
                <a:gd name="T103" fmla="*/ 68 h 976"/>
                <a:gd name="T104" fmla="*/ 0 w 774"/>
                <a:gd name="T105" fmla="*/ 69 h 97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774" h="976">
                  <a:moveTo>
                    <a:pt x="774" y="0"/>
                  </a:moveTo>
                  <a:lnTo>
                    <a:pt x="762" y="18"/>
                  </a:lnTo>
                  <a:lnTo>
                    <a:pt x="744" y="37"/>
                  </a:lnTo>
                  <a:lnTo>
                    <a:pt x="731" y="55"/>
                  </a:lnTo>
                  <a:lnTo>
                    <a:pt x="719" y="73"/>
                  </a:lnTo>
                  <a:lnTo>
                    <a:pt x="701" y="92"/>
                  </a:lnTo>
                  <a:lnTo>
                    <a:pt x="688" y="110"/>
                  </a:lnTo>
                  <a:lnTo>
                    <a:pt x="670" y="129"/>
                  </a:lnTo>
                  <a:lnTo>
                    <a:pt x="658" y="147"/>
                  </a:lnTo>
                  <a:lnTo>
                    <a:pt x="639" y="166"/>
                  </a:lnTo>
                  <a:lnTo>
                    <a:pt x="627" y="184"/>
                  </a:lnTo>
                  <a:lnTo>
                    <a:pt x="614" y="202"/>
                  </a:lnTo>
                  <a:lnTo>
                    <a:pt x="596" y="221"/>
                  </a:lnTo>
                  <a:lnTo>
                    <a:pt x="584" y="245"/>
                  </a:lnTo>
                  <a:lnTo>
                    <a:pt x="565" y="264"/>
                  </a:lnTo>
                  <a:lnTo>
                    <a:pt x="553" y="282"/>
                  </a:lnTo>
                  <a:lnTo>
                    <a:pt x="541" y="301"/>
                  </a:lnTo>
                  <a:lnTo>
                    <a:pt x="522" y="319"/>
                  </a:lnTo>
                  <a:lnTo>
                    <a:pt x="510" y="337"/>
                  </a:lnTo>
                  <a:lnTo>
                    <a:pt x="492" y="356"/>
                  </a:lnTo>
                  <a:lnTo>
                    <a:pt x="479" y="374"/>
                  </a:lnTo>
                  <a:lnTo>
                    <a:pt x="461" y="393"/>
                  </a:lnTo>
                  <a:lnTo>
                    <a:pt x="449" y="411"/>
                  </a:lnTo>
                  <a:lnTo>
                    <a:pt x="436" y="429"/>
                  </a:lnTo>
                  <a:lnTo>
                    <a:pt x="418" y="448"/>
                  </a:lnTo>
                  <a:lnTo>
                    <a:pt x="405" y="466"/>
                  </a:lnTo>
                  <a:lnTo>
                    <a:pt x="387" y="485"/>
                  </a:lnTo>
                  <a:lnTo>
                    <a:pt x="375" y="503"/>
                  </a:lnTo>
                  <a:lnTo>
                    <a:pt x="362" y="522"/>
                  </a:lnTo>
                  <a:lnTo>
                    <a:pt x="344" y="546"/>
                  </a:lnTo>
                  <a:lnTo>
                    <a:pt x="332" y="564"/>
                  </a:lnTo>
                  <a:lnTo>
                    <a:pt x="313" y="583"/>
                  </a:lnTo>
                  <a:lnTo>
                    <a:pt x="301" y="601"/>
                  </a:lnTo>
                  <a:lnTo>
                    <a:pt x="283" y="620"/>
                  </a:lnTo>
                  <a:lnTo>
                    <a:pt x="270" y="638"/>
                  </a:lnTo>
                  <a:lnTo>
                    <a:pt x="258" y="657"/>
                  </a:lnTo>
                  <a:lnTo>
                    <a:pt x="240" y="675"/>
                  </a:lnTo>
                  <a:lnTo>
                    <a:pt x="227" y="693"/>
                  </a:lnTo>
                  <a:lnTo>
                    <a:pt x="209" y="712"/>
                  </a:lnTo>
                  <a:lnTo>
                    <a:pt x="196" y="730"/>
                  </a:lnTo>
                  <a:lnTo>
                    <a:pt x="178" y="749"/>
                  </a:lnTo>
                  <a:lnTo>
                    <a:pt x="166" y="767"/>
                  </a:lnTo>
                  <a:lnTo>
                    <a:pt x="153" y="785"/>
                  </a:lnTo>
                  <a:lnTo>
                    <a:pt x="135" y="804"/>
                  </a:lnTo>
                  <a:lnTo>
                    <a:pt x="123" y="822"/>
                  </a:lnTo>
                  <a:lnTo>
                    <a:pt x="104" y="847"/>
                  </a:lnTo>
                  <a:lnTo>
                    <a:pt x="92" y="865"/>
                  </a:lnTo>
                  <a:lnTo>
                    <a:pt x="80" y="884"/>
                  </a:lnTo>
                  <a:lnTo>
                    <a:pt x="61" y="902"/>
                  </a:lnTo>
                  <a:lnTo>
                    <a:pt x="49" y="920"/>
                  </a:lnTo>
                  <a:lnTo>
                    <a:pt x="30" y="939"/>
                  </a:lnTo>
                  <a:lnTo>
                    <a:pt x="18" y="957"/>
                  </a:lnTo>
                  <a:lnTo>
                    <a:pt x="0" y="97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26099" name="Freeform 109">
              <a:extLst>
                <a:ext uri="{FF2B5EF4-FFF2-40B4-BE49-F238E27FC236}">
                  <a16:creationId xmlns:a16="http://schemas.microsoft.com/office/drawing/2014/main" id="{722E8871-6F5F-84DD-4A57-0B7B42F7F679}"/>
                </a:ext>
              </a:extLst>
            </p:cNvPr>
            <p:cNvSpPr>
              <a:spLocks/>
            </p:cNvSpPr>
            <p:nvPr/>
          </p:nvSpPr>
          <p:spPr bwMode="auto">
            <a:xfrm>
              <a:off x="667" y="1321"/>
              <a:ext cx="724" cy="912"/>
            </a:xfrm>
            <a:custGeom>
              <a:avLst/>
              <a:gdLst>
                <a:gd name="T0" fmla="*/ 58 w 774"/>
                <a:gd name="T1" fmla="*/ 0 h 976"/>
                <a:gd name="T2" fmla="*/ 56 w 774"/>
                <a:gd name="T3" fmla="*/ 7 h 976"/>
                <a:gd name="T4" fmla="*/ 55 w 774"/>
                <a:gd name="T5" fmla="*/ 7 h 976"/>
                <a:gd name="T6" fmla="*/ 54 w 774"/>
                <a:gd name="T7" fmla="*/ 7 h 976"/>
                <a:gd name="T8" fmla="*/ 53 w 774"/>
                <a:gd name="T9" fmla="*/ 7 h 976"/>
                <a:gd name="T10" fmla="*/ 51 w 774"/>
                <a:gd name="T11" fmla="*/ 7 h 976"/>
                <a:gd name="T12" fmla="*/ 51 w 774"/>
                <a:gd name="T13" fmla="*/ 7 h 976"/>
                <a:gd name="T14" fmla="*/ 50 w 774"/>
                <a:gd name="T15" fmla="*/ 9 h 976"/>
                <a:gd name="T16" fmla="*/ 48 w 774"/>
                <a:gd name="T17" fmla="*/ 11 h 976"/>
                <a:gd name="T18" fmla="*/ 48 w 774"/>
                <a:gd name="T19" fmla="*/ 12 h 976"/>
                <a:gd name="T20" fmla="*/ 47 w 774"/>
                <a:gd name="T21" fmla="*/ 14 h 976"/>
                <a:gd name="T22" fmla="*/ 45 w 774"/>
                <a:gd name="T23" fmla="*/ 15 h 976"/>
                <a:gd name="T24" fmla="*/ 45 w 774"/>
                <a:gd name="T25" fmla="*/ 17 h 976"/>
                <a:gd name="T26" fmla="*/ 43 w 774"/>
                <a:gd name="T27" fmla="*/ 18 h 976"/>
                <a:gd name="T28" fmla="*/ 42 w 774"/>
                <a:gd name="T29" fmla="*/ 19 h 976"/>
                <a:gd name="T30" fmla="*/ 41 w 774"/>
                <a:gd name="T31" fmla="*/ 20 h 976"/>
                <a:gd name="T32" fmla="*/ 39 w 774"/>
                <a:gd name="T33" fmla="*/ 21 h 976"/>
                <a:gd name="T34" fmla="*/ 39 w 774"/>
                <a:gd name="T35" fmla="*/ 22 h 976"/>
                <a:gd name="T36" fmla="*/ 37 w 774"/>
                <a:gd name="T37" fmla="*/ 24 h 976"/>
                <a:gd name="T38" fmla="*/ 36 w 774"/>
                <a:gd name="T39" fmla="*/ 26 h 976"/>
                <a:gd name="T40" fmla="*/ 36 w 774"/>
                <a:gd name="T41" fmla="*/ 27 h 976"/>
                <a:gd name="T42" fmla="*/ 34 w 774"/>
                <a:gd name="T43" fmla="*/ 29 h 976"/>
                <a:gd name="T44" fmla="*/ 34 w 774"/>
                <a:gd name="T45" fmla="*/ 30 h 976"/>
                <a:gd name="T46" fmla="*/ 32 w 774"/>
                <a:gd name="T47" fmla="*/ 31 h 976"/>
                <a:gd name="T48" fmla="*/ 31 w 774"/>
                <a:gd name="T49" fmla="*/ 32 h 976"/>
                <a:gd name="T50" fmla="*/ 30 w 774"/>
                <a:gd name="T51" fmla="*/ 33 h 976"/>
                <a:gd name="T52" fmla="*/ 29 w 774"/>
                <a:gd name="T53" fmla="*/ 35 h 976"/>
                <a:gd name="T54" fmla="*/ 28 w 774"/>
                <a:gd name="T55" fmla="*/ 36 h 976"/>
                <a:gd name="T56" fmla="*/ 27 w 774"/>
                <a:gd name="T57" fmla="*/ 37 h 976"/>
                <a:gd name="T58" fmla="*/ 26 w 774"/>
                <a:gd name="T59" fmla="*/ 38 h 976"/>
                <a:gd name="T60" fmla="*/ 24 w 774"/>
                <a:gd name="T61" fmla="*/ 40 h 976"/>
                <a:gd name="T62" fmla="*/ 22 w 774"/>
                <a:gd name="T63" fmla="*/ 41 h 976"/>
                <a:gd name="T64" fmla="*/ 22 w 774"/>
                <a:gd name="T65" fmla="*/ 43 h 976"/>
                <a:gd name="T66" fmla="*/ 21 w 774"/>
                <a:gd name="T67" fmla="*/ 44 h 976"/>
                <a:gd name="T68" fmla="*/ 20 w 774"/>
                <a:gd name="T69" fmla="*/ 46 h 976"/>
                <a:gd name="T70" fmla="*/ 19 w 774"/>
                <a:gd name="T71" fmla="*/ 47 h 976"/>
                <a:gd name="T72" fmla="*/ 18 w 774"/>
                <a:gd name="T73" fmla="*/ 48 h 976"/>
                <a:gd name="T74" fmla="*/ 18 w 774"/>
                <a:gd name="T75" fmla="*/ 49 h 976"/>
                <a:gd name="T76" fmla="*/ 16 w 774"/>
                <a:gd name="T77" fmla="*/ 50 h 976"/>
                <a:gd name="T78" fmla="*/ 15 w 774"/>
                <a:gd name="T79" fmla="*/ 52 h 976"/>
                <a:gd name="T80" fmla="*/ 14 w 774"/>
                <a:gd name="T81" fmla="*/ 52 h 976"/>
                <a:gd name="T82" fmla="*/ 13 w 774"/>
                <a:gd name="T83" fmla="*/ 54 h 976"/>
                <a:gd name="T84" fmla="*/ 12 w 774"/>
                <a:gd name="T85" fmla="*/ 56 h 976"/>
                <a:gd name="T86" fmla="*/ 10 w 774"/>
                <a:gd name="T87" fmla="*/ 57 h 976"/>
                <a:gd name="T88" fmla="*/ 8 w 774"/>
                <a:gd name="T89" fmla="*/ 58 h 976"/>
                <a:gd name="T90" fmla="*/ 7 w 774"/>
                <a:gd name="T91" fmla="*/ 60 h 976"/>
                <a:gd name="T92" fmla="*/ 7 w 774"/>
                <a:gd name="T93" fmla="*/ 61 h 976"/>
                <a:gd name="T94" fmla="*/ 7 w 774"/>
                <a:gd name="T95" fmla="*/ 63 h 976"/>
                <a:gd name="T96" fmla="*/ 7 w 774"/>
                <a:gd name="T97" fmla="*/ 64 h 976"/>
                <a:gd name="T98" fmla="*/ 7 w 774"/>
                <a:gd name="T99" fmla="*/ 65 h 976"/>
                <a:gd name="T100" fmla="*/ 7 w 774"/>
                <a:gd name="T101" fmla="*/ 66 h 976"/>
                <a:gd name="T102" fmla="*/ 7 w 774"/>
                <a:gd name="T103" fmla="*/ 68 h 976"/>
                <a:gd name="T104" fmla="*/ 0 w 774"/>
                <a:gd name="T105" fmla="*/ 69 h 97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774" h="976">
                  <a:moveTo>
                    <a:pt x="774" y="0"/>
                  </a:moveTo>
                  <a:lnTo>
                    <a:pt x="762" y="18"/>
                  </a:lnTo>
                  <a:lnTo>
                    <a:pt x="744" y="37"/>
                  </a:lnTo>
                  <a:lnTo>
                    <a:pt x="731" y="55"/>
                  </a:lnTo>
                  <a:lnTo>
                    <a:pt x="719" y="73"/>
                  </a:lnTo>
                  <a:lnTo>
                    <a:pt x="701" y="92"/>
                  </a:lnTo>
                  <a:lnTo>
                    <a:pt x="688" y="110"/>
                  </a:lnTo>
                  <a:lnTo>
                    <a:pt x="670" y="129"/>
                  </a:lnTo>
                  <a:lnTo>
                    <a:pt x="658" y="147"/>
                  </a:lnTo>
                  <a:lnTo>
                    <a:pt x="639" y="166"/>
                  </a:lnTo>
                  <a:lnTo>
                    <a:pt x="627" y="184"/>
                  </a:lnTo>
                  <a:lnTo>
                    <a:pt x="614" y="202"/>
                  </a:lnTo>
                  <a:lnTo>
                    <a:pt x="596" y="221"/>
                  </a:lnTo>
                  <a:lnTo>
                    <a:pt x="584" y="245"/>
                  </a:lnTo>
                  <a:lnTo>
                    <a:pt x="565" y="264"/>
                  </a:lnTo>
                  <a:lnTo>
                    <a:pt x="553" y="282"/>
                  </a:lnTo>
                  <a:lnTo>
                    <a:pt x="541" y="301"/>
                  </a:lnTo>
                  <a:lnTo>
                    <a:pt x="522" y="319"/>
                  </a:lnTo>
                  <a:lnTo>
                    <a:pt x="510" y="337"/>
                  </a:lnTo>
                  <a:lnTo>
                    <a:pt x="492" y="356"/>
                  </a:lnTo>
                  <a:lnTo>
                    <a:pt x="479" y="374"/>
                  </a:lnTo>
                  <a:lnTo>
                    <a:pt x="461" y="393"/>
                  </a:lnTo>
                  <a:lnTo>
                    <a:pt x="449" y="411"/>
                  </a:lnTo>
                  <a:lnTo>
                    <a:pt x="436" y="429"/>
                  </a:lnTo>
                  <a:lnTo>
                    <a:pt x="418" y="448"/>
                  </a:lnTo>
                  <a:lnTo>
                    <a:pt x="405" y="466"/>
                  </a:lnTo>
                  <a:lnTo>
                    <a:pt x="387" y="485"/>
                  </a:lnTo>
                  <a:lnTo>
                    <a:pt x="375" y="503"/>
                  </a:lnTo>
                  <a:lnTo>
                    <a:pt x="362" y="522"/>
                  </a:lnTo>
                  <a:lnTo>
                    <a:pt x="344" y="546"/>
                  </a:lnTo>
                  <a:lnTo>
                    <a:pt x="332" y="564"/>
                  </a:lnTo>
                  <a:lnTo>
                    <a:pt x="313" y="583"/>
                  </a:lnTo>
                  <a:lnTo>
                    <a:pt x="301" y="601"/>
                  </a:lnTo>
                  <a:lnTo>
                    <a:pt x="283" y="620"/>
                  </a:lnTo>
                  <a:lnTo>
                    <a:pt x="270" y="638"/>
                  </a:lnTo>
                  <a:lnTo>
                    <a:pt x="258" y="657"/>
                  </a:lnTo>
                  <a:lnTo>
                    <a:pt x="240" y="675"/>
                  </a:lnTo>
                  <a:lnTo>
                    <a:pt x="227" y="693"/>
                  </a:lnTo>
                  <a:lnTo>
                    <a:pt x="209" y="712"/>
                  </a:lnTo>
                  <a:lnTo>
                    <a:pt x="196" y="730"/>
                  </a:lnTo>
                  <a:lnTo>
                    <a:pt x="178" y="749"/>
                  </a:lnTo>
                  <a:lnTo>
                    <a:pt x="166" y="767"/>
                  </a:lnTo>
                  <a:lnTo>
                    <a:pt x="153" y="785"/>
                  </a:lnTo>
                  <a:lnTo>
                    <a:pt x="135" y="804"/>
                  </a:lnTo>
                  <a:lnTo>
                    <a:pt x="123" y="822"/>
                  </a:lnTo>
                  <a:lnTo>
                    <a:pt x="104" y="847"/>
                  </a:lnTo>
                  <a:lnTo>
                    <a:pt x="92" y="865"/>
                  </a:lnTo>
                  <a:lnTo>
                    <a:pt x="80" y="884"/>
                  </a:lnTo>
                  <a:lnTo>
                    <a:pt x="61" y="902"/>
                  </a:lnTo>
                  <a:lnTo>
                    <a:pt x="49" y="920"/>
                  </a:lnTo>
                  <a:lnTo>
                    <a:pt x="30" y="939"/>
                  </a:lnTo>
                  <a:lnTo>
                    <a:pt x="18" y="957"/>
                  </a:lnTo>
                  <a:lnTo>
                    <a:pt x="0" y="97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26100" name="Freeform 110">
              <a:extLst>
                <a:ext uri="{FF2B5EF4-FFF2-40B4-BE49-F238E27FC236}">
                  <a16:creationId xmlns:a16="http://schemas.microsoft.com/office/drawing/2014/main" id="{25F67F5F-962E-C02D-DBBD-7C30D1A5F86A}"/>
                </a:ext>
              </a:extLst>
            </p:cNvPr>
            <p:cNvSpPr>
              <a:spLocks/>
            </p:cNvSpPr>
            <p:nvPr/>
          </p:nvSpPr>
          <p:spPr bwMode="auto">
            <a:xfrm>
              <a:off x="667" y="1321"/>
              <a:ext cx="724" cy="912"/>
            </a:xfrm>
            <a:custGeom>
              <a:avLst/>
              <a:gdLst>
                <a:gd name="T0" fmla="*/ 58 w 774"/>
                <a:gd name="T1" fmla="*/ 0 h 976"/>
                <a:gd name="T2" fmla="*/ 56 w 774"/>
                <a:gd name="T3" fmla="*/ 7 h 976"/>
                <a:gd name="T4" fmla="*/ 55 w 774"/>
                <a:gd name="T5" fmla="*/ 7 h 976"/>
                <a:gd name="T6" fmla="*/ 54 w 774"/>
                <a:gd name="T7" fmla="*/ 7 h 976"/>
                <a:gd name="T8" fmla="*/ 53 w 774"/>
                <a:gd name="T9" fmla="*/ 7 h 976"/>
                <a:gd name="T10" fmla="*/ 51 w 774"/>
                <a:gd name="T11" fmla="*/ 7 h 976"/>
                <a:gd name="T12" fmla="*/ 51 w 774"/>
                <a:gd name="T13" fmla="*/ 7 h 976"/>
                <a:gd name="T14" fmla="*/ 50 w 774"/>
                <a:gd name="T15" fmla="*/ 9 h 976"/>
                <a:gd name="T16" fmla="*/ 48 w 774"/>
                <a:gd name="T17" fmla="*/ 11 h 976"/>
                <a:gd name="T18" fmla="*/ 48 w 774"/>
                <a:gd name="T19" fmla="*/ 12 h 976"/>
                <a:gd name="T20" fmla="*/ 47 w 774"/>
                <a:gd name="T21" fmla="*/ 14 h 976"/>
                <a:gd name="T22" fmla="*/ 45 w 774"/>
                <a:gd name="T23" fmla="*/ 15 h 976"/>
                <a:gd name="T24" fmla="*/ 45 w 774"/>
                <a:gd name="T25" fmla="*/ 17 h 976"/>
                <a:gd name="T26" fmla="*/ 43 w 774"/>
                <a:gd name="T27" fmla="*/ 18 h 976"/>
                <a:gd name="T28" fmla="*/ 42 w 774"/>
                <a:gd name="T29" fmla="*/ 19 h 976"/>
                <a:gd name="T30" fmla="*/ 41 w 774"/>
                <a:gd name="T31" fmla="*/ 20 h 976"/>
                <a:gd name="T32" fmla="*/ 39 w 774"/>
                <a:gd name="T33" fmla="*/ 21 h 976"/>
                <a:gd name="T34" fmla="*/ 39 w 774"/>
                <a:gd name="T35" fmla="*/ 22 h 976"/>
                <a:gd name="T36" fmla="*/ 37 w 774"/>
                <a:gd name="T37" fmla="*/ 24 h 976"/>
                <a:gd name="T38" fmla="*/ 36 w 774"/>
                <a:gd name="T39" fmla="*/ 26 h 976"/>
                <a:gd name="T40" fmla="*/ 36 w 774"/>
                <a:gd name="T41" fmla="*/ 27 h 976"/>
                <a:gd name="T42" fmla="*/ 34 w 774"/>
                <a:gd name="T43" fmla="*/ 29 h 976"/>
                <a:gd name="T44" fmla="*/ 34 w 774"/>
                <a:gd name="T45" fmla="*/ 30 h 976"/>
                <a:gd name="T46" fmla="*/ 32 w 774"/>
                <a:gd name="T47" fmla="*/ 31 h 976"/>
                <a:gd name="T48" fmla="*/ 31 w 774"/>
                <a:gd name="T49" fmla="*/ 32 h 976"/>
                <a:gd name="T50" fmla="*/ 30 w 774"/>
                <a:gd name="T51" fmla="*/ 33 h 976"/>
                <a:gd name="T52" fmla="*/ 29 w 774"/>
                <a:gd name="T53" fmla="*/ 35 h 976"/>
                <a:gd name="T54" fmla="*/ 28 w 774"/>
                <a:gd name="T55" fmla="*/ 36 h 976"/>
                <a:gd name="T56" fmla="*/ 27 w 774"/>
                <a:gd name="T57" fmla="*/ 37 h 976"/>
                <a:gd name="T58" fmla="*/ 26 w 774"/>
                <a:gd name="T59" fmla="*/ 38 h 976"/>
                <a:gd name="T60" fmla="*/ 24 w 774"/>
                <a:gd name="T61" fmla="*/ 40 h 976"/>
                <a:gd name="T62" fmla="*/ 22 w 774"/>
                <a:gd name="T63" fmla="*/ 41 h 976"/>
                <a:gd name="T64" fmla="*/ 22 w 774"/>
                <a:gd name="T65" fmla="*/ 43 h 976"/>
                <a:gd name="T66" fmla="*/ 21 w 774"/>
                <a:gd name="T67" fmla="*/ 44 h 976"/>
                <a:gd name="T68" fmla="*/ 20 w 774"/>
                <a:gd name="T69" fmla="*/ 46 h 976"/>
                <a:gd name="T70" fmla="*/ 19 w 774"/>
                <a:gd name="T71" fmla="*/ 47 h 976"/>
                <a:gd name="T72" fmla="*/ 18 w 774"/>
                <a:gd name="T73" fmla="*/ 48 h 976"/>
                <a:gd name="T74" fmla="*/ 18 w 774"/>
                <a:gd name="T75" fmla="*/ 49 h 976"/>
                <a:gd name="T76" fmla="*/ 16 w 774"/>
                <a:gd name="T77" fmla="*/ 50 h 976"/>
                <a:gd name="T78" fmla="*/ 15 w 774"/>
                <a:gd name="T79" fmla="*/ 52 h 976"/>
                <a:gd name="T80" fmla="*/ 14 w 774"/>
                <a:gd name="T81" fmla="*/ 52 h 976"/>
                <a:gd name="T82" fmla="*/ 13 w 774"/>
                <a:gd name="T83" fmla="*/ 54 h 976"/>
                <a:gd name="T84" fmla="*/ 12 w 774"/>
                <a:gd name="T85" fmla="*/ 56 h 976"/>
                <a:gd name="T86" fmla="*/ 10 w 774"/>
                <a:gd name="T87" fmla="*/ 57 h 976"/>
                <a:gd name="T88" fmla="*/ 8 w 774"/>
                <a:gd name="T89" fmla="*/ 58 h 976"/>
                <a:gd name="T90" fmla="*/ 7 w 774"/>
                <a:gd name="T91" fmla="*/ 60 h 976"/>
                <a:gd name="T92" fmla="*/ 7 w 774"/>
                <a:gd name="T93" fmla="*/ 61 h 976"/>
                <a:gd name="T94" fmla="*/ 7 w 774"/>
                <a:gd name="T95" fmla="*/ 63 h 976"/>
                <a:gd name="T96" fmla="*/ 7 w 774"/>
                <a:gd name="T97" fmla="*/ 64 h 976"/>
                <a:gd name="T98" fmla="*/ 7 w 774"/>
                <a:gd name="T99" fmla="*/ 65 h 976"/>
                <a:gd name="T100" fmla="*/ 7 w 774"/>
                <a:gd name="T101" fmla="*/ 66 h 976"/>
                <a:gd name="T102" fmla="*/ 7 w 774"/>
                <a:gd name="T103" fmla="*/ 68 h 976"/>
                <a:gd name="T104" fmla="*/ 0 w 774"/>
                <a:gd name="T105" fmla="*/ 69 h 97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774" h="976">
                  <a:moveTo>
                    <a:pt x="774" y="0"/>
                  </a:moveTo>
                  <a:lnTo>
                    <a:pt x="762" y="18"/>
                  </a:lnTo>
                  <a:lnTo>
                    <a:pt x="744" y="37"/>
                  </a:lnTo>
                  <a:lnTo>
                    <a:pt x="731" y="55"/>
                  </a:lnTo>
                  <a:lnTo>
                    <a:pt x="719" y="73"/>
                  </a:lnTo>
                  <a:lnTo>
                    <a:pt x="701" y="92"/>
                  </a:lnTo>
                  <a:lnTo>
                    <a:pt x="688" y="110"/>
                  </a:lnTo>
                  <a:lnTo>
                    <a:pt x="670" y="129"/>
                  </a:lnTo>
                  <a:lnTo>
                    <a:pt x="658" y="147"/>
                  </a:lnTo>
                  <a:lnTo>
                    <a:pt x="639" y="166"/>
                  </a:lnTo>
                  <a:lnTo>
                    <a:pt x="627" y="184"/>
                  </a:lnTo>
                  <a:lnTo>
                    <a:pt x="614" y="202"/>
                  </a:lnTo>
                  <a:lnTo>
                    <a:pt x="596" y="221"/>
                  </a:lnTo>
                  <a:lnTo>
                    <a:pt x="584" y="245"/>
                  </a:lnTo>
                  <a:lnTo>
                    <a:pt x="565" y="264"/>
                  </a:lnTo>
                  <a:lnTo>
                    <a:pt x="553" y="282"/>
                  </a:lnTo>
                  <a:lnTo>
                    <a:pt x="541" y="301"/>
                  </a:lnTo>
                  <a:lnTo>
                    <a:pt x="522" y="319"/>
                  </a:lnTo>
                  <a:lnTo>
                    <a:pt x="510" y="337"/>
                  </a:lnTo>
                  <a:lnTo>
                    <a:pt x="492" y="356"/>
                  </a:lnTo>
                  <a:lnTo>
                    <a:pt x="479" y="374"/>
                  </a:lnTo>
                  <a:lnTo>
                    <a:pt x="461" y="393"/>
                  </a:lnTo>
                  <a:lnTo>
                    <a:pt x="449" y="411"/>
                  </a:lnTo>
                  <a:lnTo>
                    <a:pt x="436" y="429"/>
                  </a:lnTo>
                  <a:lnTo>
                    <a:pt x="418" y="448"/>
                  </a:lnTo>
                  <a:lnTo>
                    <a:pt x="405" y="466"/>
                  </a:lnTo>
                  <a:lnTo>
                    <a:pt x="387" y="485"/>
                  </a:lnTo>
                  <a:lnTo>
                    <a:pt x="375" y="503"/>
                  </a:lnTo>
                  <a:lnTo>
                    <a:pt x="362" y="522"/>
                  </a:lnTo>
                  <a:lnTo>
                    <a:pt x="344" y="546"/>
                  </a:lnTo>
                  <a:lnTo>
                    <a:pt x="332" y="564"/>
                  </a:lnTo>
                  <a:lnTo>
                    <a:pt x="313" y="583"/>
                  </a:lnTo>
                  <a:lnTo>
                    <a:pt x="301" y="601"/>
                  </a:lnTo>
                  <a:lnTo>
                    <a:pt x="283" y="620"/>
                  </a:lnTo>
                  <a:lnTo>
                    <a:pt x="270" y="638"/>
                  </a:lnTo>
                  <a:lnTo>
                    <a:pt x="258" y="657"/>
                  </a:lnTo>
                  <a:lnTo>
                    <a:pt x="240" y="675"/>
                  </a:lnTo>
                  <a:lnTo>
                    <a:pt x="227" y="693"/>
                  </a:lnTo>
                  <a:lnTo>
                    <a:pt x="209" y="712"/>
                  </a:lnTo>
                  <a:lnTo>
                    <a:pt x="196" y="730"/>
                  </a:lnTo>
                  <a:lnTo>
                    <a:pt x="178" y="749"/>
                  </a:lnTo>
                  <a:lnTo>
                    <a:pt x="166" y="767"/>
                  </a:lnTo>
                  <a:lnTo>
                    <a:pt x="153" y="785"/>
                  </a:lnTo>
                  <a:lnTo>
                    <a:pt x="135" y="804"/>
                  </a:lnTo>
                  <a:lnTo>
                    <a:pt x="123" y="822"/>
                  </a:lnTo>
                  <a:lnTo>
                    <a:pt x="104" y="847"/>
                  </a:lnTo>
                  <a:lnTo>
                    <a:pt x="92" y="865"/>
                  </a:lnTo>
                  <a:lnTo>
                    <a:pt x="80" y="884"/>
                  </a:lnTo>
                  <a:lnTo>
                    <a:pt x="61" y="902"/>
                  </a:lnTo>
                  <a:lnTo>
                    <a:pt x="49" y="920"/>
                  </a:lnTo>
                  <a:lnTo>
                    <a:pt x="30" y="939"/>
                  </a:lnTo>
                  <a:lnTo>
                    <a:pt x="18" y="957"/>
                  </a:lnTo>
                  <a:lnTo>
                    <a:pt x="0" y="97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26101" name="Freeform 111">
              <a:extLst>
                <a:ext uri="{FF2B5EF4-FFF2-40B4-BE49-F238E27FC236}">
                  <a16:creationId xmlns:a16="http://schemas.microsoft.com/office/drawing/2014/main" id="{41B36FE1-2E4E-6106-32CF-060C24BE1000}"/>
                </a:ext>
              </a:extLst>
            </p:cNvPr>
            <p:cNvSpPr>
              <a:spLocks/>
            </p:cNvSpPr>
            <p:nvPr/>
          </p:nvSpPr>
          <p:spPr bwMode="auto">
            <a:xfrm>
              <a:off x="667" y="1321"/>
              <a:ext cx="724" cy="912"/>
            </a:xfrm>
            <a:custGeom>
              <a:avLst/>
              <a:gdLst>
                <a:gd name="T0" fmla="*/ 58 w 774"/>
                <a:gd name="T1" fmla="*/ 0 h 976"/>
                <a:gd name="T2" fmla="*/ 56 w 774"/>
                <a:gd name="T3" fmla="*/ 7 h 976"/>
                <a:gd name="T4" fmla="*/ 55 w 774"/>
                <a:gd name="T5" fmla="*/ 7 h 976"/>
                <a:gd name="T6" fmla="*/ 54 w 774"/>
                <a:gd name="T7" fmla="*/ 7 h 976"/>
                <a:gd name="T8" fmla="*/ 53 w 774"/>
                <a:gd name="T9" fmla="*/ 7 h 976"/>
                <a:gd name="T10" fmla="*/ 51 w 774"/>
                <a:gd name="T11" fmla="*/ 7 h 976"/>
                <a:gd name="T12" fmla="*/ 51 w 774"/>
                <a:gd name="T13" fmla="*/ 7 h 976"/>
                <a:gd name="T14" fmla="*/ 50 w 774"/>
                <a:gd name="T15" fmla="*/ 9 h 976"/>
                <a:gd name="T16" fmla="*/ 48 w 774"/>
                <a:gd name="T17" fmla="*/ 11 h 976"/>
                <a:gd name="T18" fmla="*/ 48 w 774"/>
                <a:gd name="T19" fmla="*/ 12 h 976"/>
                <a:gd name="T20" fmla="*/ 47 w 774"/>
                <a:gd name="T21" fmla="*/ 14 h 976"/>
                <a:gd name="T22" fmla="*/ 45 w 774"/>
                <a:gd name="T23" fmla="*/ 15 h 976"/>
                <a:gd name="T24" fmla="*/ 45 w 774"/>
                <a:gd name="T25" fmla="*/ 17 h 976"/>
                <a:gd name="T26" fmla="*/ 43 w 774"/>
                <a:gd name="T27" fmla="*/ 18 h 976"/>
                <a:gd name="T28" fmla="*/ 42 w 774"/>
                <a:gd name="T29" fmla="*/ 19 h 976"/>
                <a:gd name="T30" fmla="*/ 41 w 774"/>
                <a:gd name="T31" fmla="*/ 20 h 976"/>
                <a:gd name="T32" fmla="*/ 39 w 774"/>
                <a:gd name="T33" fmla="*/ 21 h 976"/>
                <a:gd name="T34" fmla="*/ 39 w 774"/>
                <a:gd name="T35" fmla="*/ 22 h 976"/>
                <a:gd name="T36" fmla="*/ 37 w 774"/>
                <a:gd name="T37" fmla="*/ 24 h 976"/>
                <a:gd name="T38" fmla="*/ 36 w 774"/>
                <a:gd name="T39" fmla="*/ 26 h 976"/>
                <a:gd name="T40" fmla="*/ 36 w 774"/>
                <a:gd name="T41" fmla="*/ 27 h 976"/>
                <a:gd name="T42" fmla="*/ 34 w 774"/>
                <a:gd name="T43" fmla="*/ 29 h 976"/>
                <a:gd name="T44" fmla="*/ 34 w 774"/>
                <a:gd name="T45" fmla="*/ 30 h 976"/>
                <a:gd name="T46" fmla="*/ 32 w 774"/>
                <a:gd name="T47" fmla="*/ 31 h 976"/>
                <a:gd name="T48" fmla="*/ 31 w 774"/>
                <a:gd name="T49" fmla="*/ 32 h 976"/>
                <a:gd name="T50" fmla="*/ 30 w 774"/>
                <a:gd name="T51" fmla="*/ 33 h 976"/>
                <a:gd name="T52" fmla="*/ 29 w 774"/>
                <a:gd name="T53" fmla="*/ 35 h 976"/>
                <a:gd name="T54" fmla="*/ 28 w 774"/>
                <a:gd name="T55" fmla="*/ 36 h 976"/>
                <a:gd name="T56" fmla="*/ 27 w 774"/>
                <a:gd name="T57" fmla="*/ 37 h 976"/>
                <a:gd name="T58" fmla="*/ 26 w 774"/>
                <a:gd name="T59" fmla="*/ 38 h 976"/>
                <a:gd name="T60" fmla="*/ 24 w 774"/>
                <a:gd name="T61" fmla="*/ 40 h 976"/>
                <a:gd name="T62" fmla="*/ 22 w 774"/>
                <a:gd name="T63" fmla="*/ 41 h 976"/>
                <a:gd name="T64" fmla="*/ 22 w 774"/>
                <a:gd name="T65" fmla="*/ 43 h 976"/>
                <a:gd name="T66" fmla="*/ 21 w 774"/>
                <a:gd name="T67" fmla="*/ 44 h 976"/>
                <a:gd name="T68" fmla="*/ 20 w 774"/>
                <a:gd name="T69" fmla="*/ 46 h 976"/>
                <a:gd name="T70" fmla="*/ 19 w 774"/>
                <a:gd name="T71" fmla="*/ 47 h 976"/>
                <a:gd name="T72" fmla="*/ 18 w 774"/>
                <a:gd name="T73" fmla="*/ 48 h 976"/>
                <a:gd name="T74" fmla="*/ 18 w 774"/>
                <a:gd name="T75" fmla="*/ 49 h 976"/>
                <a:gd name="T76" fmla="*/ 16 w 774"/>
                <a:gd name="T77" fmla="*/ 50 h 976"/>
                <a:gd name="T78" fmla="*/ 15 w 774"/>
                <a:gd name="T79" fmla="*/ 52 h 976"/>
                <a:gd name="T80" fmla="*/ 14 w 774"/>
                <a:gd name="T81" fmla="*/ 52 h 976"/>
                <a:gd name="T82" fmla="*/ 13 w 774"/>
                <a:gd name="T83" fmla="*/ 54 h 976"/>
                <a:gd name="T84" fmla="*/ 12 w 774"/>
                <a:gd name="T85" fmla="*/ 56 h 976"/>
                <a:gd name="T86" fmla="*/ 10 w 774"/>
                <a:gd name="T87" fmla="*/ 57 h 976"/>
                <a:gd name="T88" fmla="*/ 8 w 774"/>
                <a:gd name="T89" fmla="*/ 58 h 976"/>
                <a:gd name="T90" fmla="*/ 7 w 774"/>
                <a:gd name="T91" fmla="*/ 60 h 976"/>
                <a:gd name="T92" fmla="*/ 7 w 774"/>
                <a:gd name="T93" fmla="*/ 61 h 976"/>
                <a:gd name="T94" fmla="*/ 7 w 774"/>
                <a:gd name="T95" fmla="*/ 63 h 976"/>
                <a:gd name="T96" fmla="*/ 7 w 774"/>
                <a:gd name="T97" fmla="*/ 64 h 976"/>
                <a:gd name="T98" fmla="*/ 7 w 774"/>
                <a:gd name="T99" fmla="*/ 65 h 976"/>
                <a:gd name="T100" fmla="*/ 7 w 774"/>
                <a:gd name="T101" fmla="*/ 66 h 976"/>
                <a:gd name="T102" fmla="*/ 7 w 774"/>
                <a:gd name="T103" fmla="*/ 68 h 976"/>
                <a:gd name="T104" fmla="*/ 0 w 774"/>
                <a:gd name="T105" fmla="*/ 69 h 97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774" h="976">
                  <a:moveTo>
                    <a:pt x="774" y="0"/>
                  </a:moveTo>
                  <a:lnTo>
                    <a:pt x="762" y="18"/>
                  </a:lnTo>
                  <a:lnTo>
                    <a:pt x="744" y="37"/>
                  </a:lnTo>
                  <a:lnTo>
                    <a:pt x="731" y="55"/>
                  </a:lnTo>
                  <a:lnTo>
                    <a:pt x="719" y="73"/>
                  </a:lnTo>
                  <a:lnTo>
                    <a:pt x="701" y="92"/>
                  </a:lnTo>
                  <a:lnTo>
                    <a:pt x="688" y="110"/>
                  </a:lnTo>
                  <a:lnTo>
                    <a:pt x="670" y="129"/>
                  </a:lnTo>
                  <a:lnTo>
                    <a:pt x="658" y="147"/>
                  </a:lnTo>
                  <a:lnTo>
                    <a:pt x="639" y="166"/>
                  </a:lnTo>
                  <a:lnTo>
                    <a:pt x="627" y="184"/>
                  </a:lnTo>
                  <a:lnTo>
                    <a:pt x="614" y="202"/>
                  </a:lnTo>
                  <a:lnTo>
                    <a:pt x="596" y="221"/>
                  </a:lnTo>
                  <a:lnTo>
                    <a:pt x="584" y="245"/>
                  </a:lnTo>
                  <a:lnTo>
                    <a:pt x="565" y="264"/>
                  </a:lnTo>
                  <a:lnTo>
                    <a:pt x="553" y="282"/>
                  </a:lnTo>
                  <a:lnTo>
                    <a:pt x="541" y="301"/>
                  </a:lnTo>
                  <a:lnTo>
                    <a:pt x="522" y="319"/>
                  </a:lnTo>
                  <a:lnTo>
                    <a:pt x="510" y="337"/>
                  </a:lnTo>
                  <a:lnTo>
                    <a:pt x="492" y="356"/>
                  </a:lnTo>
                  <a:lnTo>
                    <a:pt x="479" y="374"/>
                  </a:lnTo>
                  <a:lnTo>
                    <a:pt x="461" y="393"/>
                  </a:lnTo>
                  <a:lnTo>
                    <a:pt x="449" y="411"/>
                  </a:lnTo>
                  <a:lnTo>
                    <a:pt x="436" y="429"/>
                  </a:lnTo>
                  <a:lnTo>
                    <a:pt x="418" y="448"/>
                  </a:lnTo>
                  <a:lnTo>
                    <a:pt x="405" y="466"/>
                  </a:lnTo>
                  <a:lnTo>
                    <a:pt x="387" y="485"/>
                  </a:lnTo>
                  <a:lnTo>
                    <a:pt x="375" y="503"/>
                  </a:lnTo>
                  <a:lnTo>
                    <a:pt x="362" y="522"/>
                  </a:lnTo>
                  <a:lnTo>
                    <a:pt x="344" y="546"/>
                  </a:lnTo>
                  <a:lnTo>
                    <a:pt x="332" y="564"/>
                  </a:lnTo>
                  <a:lnTo>
                    <a:pt x="313" y="583"/>
                  </a:lnTo>
                  <a:lnTo>
                    <a:pt x="301" y="601"/>
                  </a:lnTo>
                  <a:lnTo>
                    <a:pt x="283" y="620"/>
                  </a:lnTo>
                  <a:lnTo>
                    <a:pt x="270" y="638"/>
                  </a:lnTo>
                  <a:lnTo>
                    <a:pt x="258" y="657"/>
                  </a:lnTo>
                  <a:lnTo>
                    <a:pt x="240" y="675"/>
                  </a:lnTo>
                  <a:lnTo>
                    <a:pt x="227" y="693"/>
                  </a:lnTo>
                  <a:lnTo>
                    <a:pt x="209" y="712"/>
                  </a:lnTo>
                  <a:lnTo>
                    <a:pt x="196" y="730"/>
                  </a:lnTo>
                  <a:lnTo>
                    <a:pt x="178" y="749"/>
                  </a:lnTo>
                  <a:lnTo>
                    <a:pt x="166" y="767"/>
                  </a:lnTo>
                  <a:lnTo>
                    <a:pt x="153" y="785"/>
                  </a:lnTo>
                  <a:lnTo>
                    <a:pt x="135" y="804"/>
                  </a:lnTo>
                  <a:lnTo>
                    <a:pt x="123" y="822"/>
                  </a:lnTo>
                  <a:lnTo>
                    <a:pt x="104" y="847"/>
                  </a:lnTo>
                  <a:lnTo>
                    <a:pt x="92" y="865"/>
                  </a:lnTo>
                  <a:lnTo>
                    <a:pt x="80" y="884"/>
                  </a:lnTo>
                  <a:lnTo>
                    <a:pt x="61" y="902"/>
                  </a:lnTo>
                  <a:lnTo>
                    <a:pt x="49" y="920"/>
                  </a:lnTo>
                  <a:lnTo>
                    <a:pt x="30" y="939"/>
                  </a:lnTo>
                  <a:lnTo>
                    <a:pt x="18" y="957"/>
                  </a:lnTo>
                  <a:lnTo>
                    <a:pt x="0" y="97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26102" name="Freeform 112">
              <a:extLst>
                <a:ext uri="{FF2B5EF4-FFF2-40B4-BE49-F238E27FC236}">
                  <a16:creationId xmlns:a16="http://schemas.microsoft.com/office/drawing/2014/main" id="{E9C7586C-2F6E-03B0-3F97-41FEB033D57A}"/>
                </a:ext>
              </a:extLst>
            </p:cNvPr>
            <p:cNvSpPr>
              <a:spLocks/>
            </p:cNvSpPr>
            <p:nvPr/>
          </p:nvSpPr>
          <p:spPr bwMode="auto">
            <a:xfrm>
              <a:off x="667" y="1321"/>
              <a:ext cx="724" cy="912"/>
            </a:xfrm>
            <a:custGeom>
              <a:avLst/>
              <a:gdLst>
                <a:gd name="T0" fmla="*/ 58 w 774"/>
                <a:gd name="T1" fmla="*/ 0 h 976"/>
                <a:gd name="T2" fmla="*/ 56 w 774"/>
                <a:gd name="T3" fmla="*/ 7 h 976"/>
                <a:gd name="T4" fmla="*/ 55 w 774"/>
                <a:gd name="T5" fmla="*/ 7 h 976"/>
                <a:gd name="T6" fmla="*/ 54 w 774"/>
                <a:gd name="T7" fmla="*/ 7 h 976"/>
                <a:gd name="T8" fmla="*/ 53 w 774"/>
                <a:gd name="T9" fmla="*/ 7 h 976"/>
                <a:gd name="T10" fmla="*/ 51 w 774"/>
                <a:gd name="T11" fmla="*/ 7 h 976"/>
                <a:gd name="T12" fmla="*/ 51 w 774"/>
                <a:gd name="T13" fmla="*/ 7 h 976"/>
                <a:gd name="T14" fmla="*/ 50 w 774"/>
                <a:gd name="T15" fmla="*/ 9 h 976"/>
                <a:gd name="T16" fmla="*/ 48 w 774"/>
                <a:gd name="T17" fmla="*/ 11 h 976"/>
                <a:gd name="T18" fmla="*/ 48 w 774"/>
                <a:gd name="T19" fmla="*/ 12 h 976"/>
                <a:gd name="T20" fmla="*/ 47 w 774"/>
                <a:gd name="T21" fmla="*/ 14 h 976"/>
                <a:gd name="T22" fmla="*/ 45 w 774"/>
                <a:gd name="T23" fmla="*/ 15 h 976"/>
                <a:gd name="T24" fmla="*/ 45 w 774"/>
                <a:gd name="T25" fmla="*/ 17 h 976"/>
                <a:gd name="T26" fmla="*/ 43 w 774"/>
                <a:gd name="T27" fmla="*/ 18 h 976"/>
                <a:gd name="T28" fmla="*/ 42 w 774"/>
                <a:gd name="T29" fmla="*/ 19 h 976"/>
                <a:gd name="T30" fmla="*/ 41 w 774"/>
                <a:gd name="T31" fmla="*/ 20 h 976"/>
                <a:gd name="T32" fmla="*/ 39 w 774"/>
                <a:gd name="T33" fmla="*/ 21 h 976"/>
                <a:gd name="T34" fmla="*/ 39 w 774"/>
                <a:gd name="T35" fmla="*/ 22 h 976"/>
                <a:gd name="T36" fmla="*/ 37 w 774"/>
                <a:gd name="T37" fmla="*/ 24 h 976"/>
                <a:gd name="T38" fmla="*/ 36 w 774"/>
                <a:gd name="T39" fmla="*/ 26 h 976"/>
                <a:gd name="T40" fmla="*/ 36 w 774"/>
                <a:gd name="T41" fmla="*/ 27 h 976"/>
                <a:gd name="T42" fmla="*/ 34 w 774"/>
                <a:gd name="T43" fmla="*/ 29 h 976"/>
                <a:gd name="T44" fmla="*/ 34 w 774"/>
                <a:gd name="T45" fmla="*/ 30 h 976"/>
                <a:gd name="T46" fmla="*/ 32 w 774"/>
                <a:gd name="T47" fmla="*/ 31 h 976"/>
                <a:gd name="T48" fmla="*/ 31 w 774"/>
                <a:gd name="T49" fmla="*/ 32 h 976"/>
                <a:gd name="T50" fmla="*/ 30 w 774"/>
                <a:gd name="T51" fmla="*/ 33 h 976"/>
                <a:gd name="T52" fmla="*/ 29 w 774"/>
                <a:gd name="T53" fmla="*/ 35 h 976"/>
                <a:gd name="T54" fmla="*/ 28 w 774"/>
                <a:gd name="T55" fmla="*/ 36 h 976"/>
                <a:gd name="T56" fmla="*/ 27 w 774"/>
                <a:gd name="T57" fmla="*/ 37 h 976"/>
                <a:gd name="T58" fmla="*/ 26 w 774"/>
                <a:gd name="T59" fmla="*/ 38 h 976"/>
                <a:gd name="T60" fmla="*/ 24 w 774"/>
                <a:gd name="T61" fmla="*/ 40 h 976"/>
                <a:gd name="T62" fmla="*/ 22 w 774"/>
                <a:gd name="T63" fmla="*/ 41 h 976"/>
                <a:gd name="T64" fmla="*/ 22 w 774"/>
                <a:gd name="T65" fmla="*/ 43 h 976"/>
                <a:gd name="T66" fmla="*/ 21 w 774"/>
                <a:gd name="T67" fmla="*/ 44 h 976"/>
                <a:gd name="T68" fmla="*/ 20 w 774"/>
                <a:gd name="T69" fmla="*/ 46 h 976"/>
                <a:gd name="T70" fmla="*/ 19 w 774"/>
                <a:gd name="T71" fmla="*/ 47 h 976"/>
                <a:gd name="T72" fmla="*/ 18 w 774"/>
                <a:gd name="T73" fmla="*/ 48 h 976"/>
                <a:gd name="T74" fmla="*/ 18 w 774"/>
                <a:gd name="T75" fmla="*/ 49 h 976"/>
                <a:gd name="T76" fmla="*/ 16 w 774"/>
                <a:gd name="T77" fmla="*/ 50 h 976"/>
                <a:gd name="T78" fmla="*/ 15 w 774"/>
                <a:gd name="T79" fmla="*/ 52 h 976"/>
                <a:gd name="T80" fmla="*/ 14 w 774"/>
                <a:gd name="T81" fmla="*/ 52 h 976"/>
                <a:gd name="T82" fmla="*/ 13 w 774"/>
                <a:gd name="T83" fmla="*/ 54 h 976"/>
                <a:gd name="T84" fmla="*/ 12 w 774"/>
                <a:gd name="T85" fmla="*/ 56 h 976"/>
                <a:gd name="T86" fmla="*/ 10 w 774"/>
                <a:gd name="T87" fmla="*/ 57 h 976"/>
                <a:gd name="T88" fmla="*/ 8 w 774"/>
                <a:gd name="T89" fmla="*/ 58 h 976"/>
                <a:gd name="T90" fmla="*/ 7 w 774"/>
                <a:gd name="T91" fmla="*/ 60 h 976"/>
                <a:gd name="T92" fmla="*/ 7 w 774"/>
                <a:gd name="T93" fmla="*/ 61 h 976"/>
                <a:gd name="T94" fmla="*/ 7 w 774"/>
                <a:gd name="T95" fmla="*/ 63 h 976"/>
                <a:gd name="T96" fmla="*/ 7 w 774"/>
                <a:gd name="T97" fmla="*/ 64 h 976"/>
                <a:gd name="T98" fmla="*/ 7 w 774"/>
                <a:gd name="T99" fmla="*/ 65 h 976"/>
                <a:gd name="T100" fmla="*/ 7 w 774"/>
                <a:gd name="T101" fmla="*/ 66 h 976"/>
                <a:gd name="T102" fmla="*/ 7 w 774"/>
                <a:gd name="T103" fmla="*/ 68 h 976"/>
                <a:gd name="T104" fmla="*/ 0 w 774"/>
                <a:gd name="T105" fmla="*/ 69 h 97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774" h="976">
                  <a:moveTo>
                    <a:pt x="774" y="0"/>
                  </a:moveTo>
                  <a:lnTo>
                    <a:pt x="762" y="18"/>
                  </a:lnTo>
                  <a:lnTo>
                    <a:pt x="744" y="37"/>
                  </a:lnTo>
                  <a:lnTo>
                    <a:pt x="731" y="55"/>
                  </a:lnTo>
                  <a:lnTo>
                    <a:pt x="719" y="73"/>
                  </a:lnTo>
                  <a:lnTo>
                    <a:pt x="701" y="92"/>
                  </a:lnTo>
                  <a:lnTo>
                    <a:pt x="688" y="110"/>
                  </a:lnTo>
                  <a:lnTo>
                    <a:pt x="670" y="129"/>
                  </a:lnTo>
                  <a:lnTo>
                    <a:pt x="658" y="147"/>
                  </a:lnTo>
                  <a:lnTo>
                    <a:pt x="639" y="166"/>
                  </a:lnTo>
                  <a:lnTo>
                    <a:pt x="627" y="184"/>
                  </a:lnTo>
                  <a:lnTo>
                    <a:pt x="614" y="202"/>
                  </a:lnTo>
                  <a:lnTo>
                    <a:pt x="596" y="221"/>
                  </a:lnTo>
                  <a:lnTo>
                    <a:pt x="584" y="245"/>
                  </a:lnTo>
                  <a:lnTo>
                    <a:pt x="565" y="264"/>
                  </a:lnTo>
                  <a:lnTo>
                    <a:pt x="553" y="282"/>
                  </a:lnTo>
                  <a:lnTo>
                    <a:pt x="541" y="301"/>
                  </a:lnTo>
                  <a:lnTo>
                    <a:pt x="522" y="319"/>
                  </a:lnTo>
                  <a:lnTo>
                    <a:pt x="510" y="337"/>
                  </a:lnTo>
                  <a:lnTo>
                    <a:pt x="492" y="356"/>
                  </a:lnTo>
                  <a:lnTo>
                    <a:pt x="479" y="374"/>
                  </a:lnTo>
                  <a:lnTo>
                    <a:pt x="461" y="393"/>
                  </a:lnTo>
                  <a:lnTo>
                    <a:pt x="449" y="411"/>
                  </a:lnTo>
                  <a:lnTo>
                    <a:pt x="436" y="429"/>
                  </a:lnTo>
                  <a:lnTo>
                    <a:pt x="418" y="448"/>
                  </a:lnTo>
                  <a:lnTo>
                    <a:pt x="405" y="466"/>
                  </a:lnTo>
                  <a:lnTo>
                    <a:pt x="387" y="485"/>
                  </a:lnTo>
                  <a:lnTo>
                    <a:pt x="375" y="503"/>
                  </a:lnTo>
                  <a:lnTo>
                    <a:pt x="362" y="522"/>
                  </a:lnTo>
                  <a:lnTo>
                    <a:pt x="344" y="546"/>
                  </a:lnTo>
                  <a:lnTo>
                    <a:pt x="332" y="564"/>
                  </a:lnTo>
                  <a:lnTo>
                    <a:pt x="313" y="583"/>
                  </a:lnTo>
                  <a:lnTo>
                    <a:pt x="301" y="601"/>
                  </a:lnTo>
                  <a:lnTo>
                    <a:pt x="283" y="620"/>
                  </a:lnTo>
                  <a:lnTo>
                    <a:pt x="270" y="638"/>
                  </a:lnTo>
                  <a:lnTo>
                    <a:pt x="258" y="657"/>
                  </a:lnTo>
                  <a:lnTo>
                    <a:pt x="240" y="675"/>
                  </a:lnTo>
                  <a:lnTo>
                    <a:pt x="227" y="693"/>
                  </a:lnTo>
                  <a:lnTo>
                    <a:pt x="209" y="712"/>
                  </a:lnTo>
                  <a:lnTo>
                    <a:pt x="196" y="730"/>
                  </a:lnTo>
                  <a:lnTo>
                    <a:pt x="178" y="749"/>
                  </a:lnTo>
                  <a:lnTo>
                    <a:pt x="166" y="767"/>
                  </a:lnTo>
                  <a:lnTo>
                    <a:pt x="153" y="785"/>
                  </a:lnTo>
                  <a:lnTo>
                    <a:pt x="135" y="804"/>
                  </a:lnTo>
                  <a:lnTo>
                    <a:pt x="123" y="822"/>
                  </a:lnTo>
                  <a:lnTo>
                    <a:pt x="104" y="847"/>
                  </a:lnTo>
                  <a:lnTo>
                    <a:pt x="92" y="865"/>
                  </a:lnTo>
                  <a:lnTo>
                    <a:pt x="80" y="884"/>
                  </a:lnTo>
                  <a:lnTo>
                    <a:pt x="61" y="902"/>
                  </a:lnTo>
                  <a:lnTo>
                    <a:pt x="49" y="920"/>
                  </a:lnTo>
                  <a:lnTo>
                    <a:pt x="30" y="939"/>
                  </a:lnTo>
                  <a:lnTo>
                    <a:pt x="18" y="957"/>
                  </a:lnTo>
                  <a:lnTo>
                    <a:pt x="0" y="97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26103" name="Freeform 113">
              <a:extLst>
                <a:ext uri="{FF2B5EF4-FFF2-40B4-BE49-F238E27FC236}">
                  <a16:creationId xmlns:a16="http://schemas.microsoft.com/office/drawing/2014/main" id="{D96FF81E-6C02-C73E-439C-E808E2D68BA5}"/>
                </a:ext>
              </a:extLst>
            </p:cNvPr>
            <p:cNvSpPr>
              <a:spLocks/>
            </p:cNvSpPr>
            <p:nvPr/>
          </p:nvSpPr>
          <p:spPr bwMode="auto">
            <a:xfrm>
              <a:off x="667" y="1321"/>
              <a:ext cx="724" cy="912"/>
            </a:xfrm>
            <a:custGeom>
              <a:avLst/>
              <a:gdLst>
                <a:gd name="T0" fmla="*/ 58 w 774"/>
                <a:gd name="T1" fmla="*/ 0 h 976"/>
                <a:gd name="T2" fmla="*/ 56 w 774"/>
                <a:gd name="T3" fmla="*/ 7 h 976"/>
                <a:gd name="T4" fmla="*/ 55 w 774"/>
                <a:gd name="T5" fmla="*/ 7 h 976"/>
                <a:gd name="T6" fmla="*/ 54 w 774"/>
                <a:gd name="T7" fmla="*/ 7 h 976"/>
                <a:gd name="T8" fmla="*/ 53 w 774"/>
                <a:gd name="T9" fmla="*/ 7 h 976"/>
                <a:gd name="T10" fmla="*/ 51 w 774"/>
                <a:gd name="T11" fmla="*/ 7 h 976"/>
                <a:gd name="T12" fmla="*/ 51 w 774"/>
                <a:gd name="T13" fmla="*/ 7 h 976"/>
                <a:gd name="T14" fmla="*/ 50 w 774"/>
                <a:gd name="T15" fmla="*/ 9 h 976"/>
                <a:gd name="T16" fmla="*/ 48 w 774"/>
                <a:gd name="T17" fmla="*/ 11 h 976"/>
                <a:gd name="T18" fmla="*/ 48 w 774"/>
                <a:gd name="T19" fmla="*/ 12 h 976"/>
                <a:gd name="T20" fmla="*/ 47 w 774"/>
                <a:gd name="T21" fmla="*/ 14 h 976"/>
                <a:gd name="T22" fmla="*/ 45 w 774"/>
                <a:gd name="T23" fmla="*/ 15 h 976"/>
                <a:gd name="T24" fmla="*/ 45 w 774"/>
                <a:gd name="T25" fmla="*/ 17 h 976"/>
                <a:gd name="T26" fmla="*/ 43 w 774"/>
                <a:gd name="T27" fmla="*/ 18 h 976"/>
                <a:gd name="T28" fmla="*/ 42 w 774"/>
                <a:gd name="T29" fmla="*/ 19 h 976"/>
                <a:gd name="T30" fmla="*/ 41 w 774"/>
                <a:gd name="T31" fmla="*/ 20 h 976"/>
                <a:gd name="T32" fmla="*/ 39 w 774"/>
                <a:gd name="T33" fmla="*/ 21 h 976"/>
                <a:gd name="T34" fmla="*/ 39 w 774"/>
                <a:gd name="T35" fmla="*/ 22 h 976"/>
                <a:gd name="T36" fmla="*/ 37 w 774"/>
                <a:gd name="T37" fmla="*/ 24 h 976"/>
                <a:gd name="T38" fmla="*/ 36 w 774"/>
                <a:gd name="T39" fmla="*/ 26 h 976"/>
                <a:gd name="T40" fmla="*/ 36 w 774"/>
                <a:gd name="T41" fmla="*/ 27 h 976"/>
                <a:gd name="T42" fmla="*/ 34 w 774"/>
                <a:gd name="T43" fmla="*/ 29 h 976"/>
                <a:gd name="T44" fmla="*/ 34 w 774"/>
                <a:gd name="T45" fmla="*/ 30 h 976"/>
                <a:gd name="T46" fmla="*/ 32 w 774"/>
                <a:gd name="T47" fmla="*/ 31 h 976"/>
                <a:gd name="T48" fmla="*/ 31 w 774"/>
                <a:gd name="T49" fmla="*/ 32 h 976"/>
                <a:gd name="T50" fmla="*/ 30 w 774"/>
                <a:gd name="T51" fmla="*/ 33 h 976"/>
                <a:gd name="T52" fmla="*/ 29 w 774"/>
                <a:gd name="T53" fmla="*/ 35 h 976"/>
                <a:gd name="T54" fmla="*/ 28 w 774"/>
                <a:gd name="T55" fmla="*/ 36 h 976"/>
                <a:gd name="T56" fmla="*/ 27 w 774"/>
                <a:gd name="T57" fmla="*/ 37 h 976"/>
                <a:gd name="T58" fmla="*/ 26 w 774"/>
                <a:gd name="T59" fmla="*/ 38 h 976"/>
                <a:gd name="T60" fmla="*/ 24 w 774"/>
                <a:gd name="T61" fmla="*/ 40 h 976"/>
                <a:gd name="T62" fmla="*/ 22 w 774"/>
                <a:gd name="T63" fmla="*/ 41 h 976"/>
                <a:gd name="T64" fmla="*/ 22 w 774"/>
                <a:gd name="T65" fmla="*/ 43 h 976"/>
                <a:gd name="T66" fmla="*/ 21 w 774"/>
                <a:gd name="T67" fmla="*/ 44 h 976"/>
                <a:gd name="T68" fmla="*/ 20 w 774"/>
                <a:gd name="T69" fmla="*/ 46 h 976"/>
                <a:gd name="T70" fmla="*/ 19 w 774"/>
                <a:gd name="T71" fmla="*/ 47 h 976"/>
                <a:gd name="T72" fmla="*/ 18 w 774"/>
                <a:gd name="T73" fmla="*/ 48 h 976"/>
                <a:gd name="T74" fmla="*/ 18 w 774"/>
                <a:gd name="T75" fmla="*/ 49 h 976"/>
                <a:gd name="T76" fmla="*/ 16 w 774"/>
                <a:gd name="T77" fmla="*/ 50 h 976"/>
                <a:gd name="T78" fmla="*/ 15 w 774"/>
                <a:gd name="T79" fmla="*/ 52 h 976"/>
                <a:gd name="T80" fmla="*/ 14 w 774"/>
                <a:gd name="T81" fmla="*/ 52 h 976"/>
                <a:gd name="T82" fmla="*/ 13 w 774"/>
                <a:gd name="T83" fmla="*/ 54 h 976"/>
                <a:gd name="T84" fmla="*/ 12 w 774"/>
                <a:gd name="T85" fmla="*/ 56 h 976"/>
                <a:gd name="T86" fmla="*/ 10 w 774"/>
                <a:gd name="T87" fmla="*/ 57 h 976"/>
                <a:gd name="T88" fmla="*/ 8 w 774"/>
                <a:gd name="T89" fmla="*/ 58 h 976"/>
                <a:gd name="T90" fmla="*/ 7 w 774"/>
                <a:gd name="T91" fmla="*/ 60 h 976"/>
                <a:gd name="T92" fmla="*/ 7 w 774"/>
                <a:gd name="T93" fmla="*/ 61 h 976"/>
                <a:gd name="T94" fmla="*/ 7 w 774"/>
                <a:gd name="T95" fmla="*/ 63 h 976"/>
                <a:gd name="T96" fmla="*/ 7 w 774"/>
                <a:gd name="T97" fmla="*/ 64 h 976"/>
                <a:gd name="T98" fmla="*/ 7 w 774"/>
                <a:gd name="T99" fmla="*/ 65 h 976"/>
                <a:gd name="T100" fmla="*/ 7 w 774"/>
                <a:gd name="T101" fmla="*/ 66 h 976"/>
                <a:gd name="T102" fmla="*/ 7 w 774"/>
                <a:gd name="T103" fmla="*/ 68 h 976"/>
                <a:gd name="T104" fmla="*/ 0 w 774"/>
                <a:gd name="T105" fmla="*/ 69 h 97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774" h="976">
                  <a:moveTo>
                    <a:pt x="774" y="0"/>
                  </a:moveTo>
                  <a:lnTo>
                    <a:pt x="762" y="18"/>
                  </a:lnTo>
                  <a:lnTo>
                    <a:pt x="744" y="37"/>
                  </a:lnTo>
                  <a:lnTo>
                    <a:pt x="731" y="55"/>
                  </a:lnTo>
                  <a:lnTo>
                    <a:pt x="719" y="73"/>
                  </a:lnTo>
                  <a:lnTo>
                    <a:pt x="701" y="92"/>
                  </a:lnTo>
                  <a:lnTo>
                    <a:pt x="688" y="110"/>
                  </a:lnTo>
                  <a:lnTo>
                    <a:pt x="670" y="129"/>
                  </a:lnTo>
                  <a:lnTo>
                    <a:pt x="658" y="147"/>
                  </a:lnTo>
                  <a:lnTo>
                    <a:pt x="639" y="166"/>
                  </a:lnTo>
                  <a:lnTo>
                    <a:pt x="627" y="184"/>
                  </a:lnTo>
                  <a:lnTo>
                    <a:pt x="614" y="202"/>
                  </a:lnTo>
                  <a:lnTo>
                    <a:pt x="596" y="221"/>
                  </a:lnTo>
                  <a:lnTo>
                    <a:pt x="584" y="245"/>
                  </a:lnTo>
                  <a:lnTo>
                    <a:pt x="565" y="264"/>
                  </a:lnTo>
                  <a:lnTo>
                    <a:pt x="553" y="282"/>
                  </a:lnTo>
                  <a:lnTo>
                    <a:pt x="541" y="301"/>
                  </a:lnTo>
                  <a:lnTo>
                    <a:pt x="522" y="319"/>
                  </a:lnTo>
                  <a:lnTo>
                    <a:pt x="510" y="337"/>
                  </a:lnTo>
                  <a:lnTo>
                    <a:pt x="492" y="356"/>
                  </a:lnTo>
                  <a:lnTo>
                    <a:pt x="479" y="374"/>
                  </a:lnTo>
                  <a:lnTo>
                    <a:pt x="461" y="393"/>
                  </a:lnTo>
                  <a:lnTo>
                    <a:pt x="449" y="411"/>
                  </a:lnTo>
                  <a:lnTo>
                    <a:pt x="436" y="429"/>
                  </a:lnTo>
                  <a:lnTo>
                    <a:pt x="418" y="448"/>
                  </a:lnTo>
                  <a:lnTo>
                    <a:pt x="405" y="466"/>
                  </a:lnTo>
                  <a:lnTo>
                    <a:pt x="387" y="485"/>
                  </a:lnTo>
                  <a:lnTo>
                    <a:pt x="375" y="503"/>
                  </a:lnTo>
                  <a:lnTo>
                    <a:pt x="362" y="522"/>
                  </a:lnTo>
                  <a:lnTo>
                    <a:pt x="344" y="546"/>
                  </a:lnTo>
                  <a:lnTo>
                    <a:pt x="332" y="564"/>
                  </a:lnTo>
                  <a:lnTo>
                    <a:pt x="313" y="583"/>
                  </a:lnTo>
                  <a:lnTo>
                    <a:pt x="301" y="601"/>
                  </a:lnTo>
                  <a:lnTo>
                    <a:pt x="283" y="620"/>
                  </a:lnTo>
                  <a:lnTo>
                    <a:pt x="270" y="638"/>
                  </a:lnTo>
                  <a:lnTo>
                    <a:pt x="258" y="657"/>
                  </a:lnTo>
                  <a:lnTo>
                    <a:pt x="240" y="675"/>
                  </a:lnTo>
                  <a:lnTo>
                    <a:pt x="227" y="693"/>
                  </a:lnTo>
                  <a:lnTo>
                    <a:pt x="209" y="712"/>
                  </a:lnTo>
                  <a:lnTo>
                    <a:pt x="196" y="730"/>
                  </a:lnTo>
                  <a:lnTo>
                    <a:pt x="178" y="749"/>
                  </a:lnTo>
                  <a:lnTo>
                    <a:pt x="166" y="767"/>
                  </a:lnTo>
                  <a:lnTo>
                    <a:pt x="153" y="785"/>
                  </a:lnTo>
                  <a:lnTo>
                    <a:pt x="135" y="804"/>
                  </a:lnTo>
                  <a:lnTo>
                    <a:pt x="123" y="822"/>
                  </a:lnTo>
                  <a:lnTo>
                    <a:pt x="104" y="847"/>
                  </a:lnTo>
                  <a:lnTo>
                    <a:pt x="92" y="865"/>
                  </a:lnTo>
                  <a:lnTo>
                    <a:pt x="80" y="884"/>
                  </a:lnTo>
                  <a:lnTo>
                    <a:pt x="61" y="902"/>
                  </a:lnTo>
                  <a:lnTo>
                    <a:pt x="49" y="920"/>
                  </a:lnTo>
                  <a:lnTo>
                    <a:pt x="30" y="939"/>
                  </a:lnTo>
                  <a:lnTo>
                    <a:pt x="18" y="957"/>
                  </a:lnTo>
                  <a:lnTo>
                    <a:pt x="0" y="97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26104" name="Freeform 114">
              <a:extLst>
                <a:ext uri="{FF2B5EF4-FFF2-40B4-BE49-F238E27FC236}">
                  <a16:creationId xmlns:a16="http://schemas.microsoft.com/office/drawing/2014/main" id="{6C2ABD61-4E3E-A0C5-9389-F610A047B1DD}"/>
                </a:ext>
              </a:extLst>
            </p:cNvPr>
            <p:cNvSpPr>
              <a:spLocks/>
            </p:cNvSpPr>
            <p:nvPr/>
          </p:nvSpPr>
          <p:spPr bwMode="auto">
            <a:xfrm>
              <a:off x="667" y="1321"/>
              <a:ext cx="724" cy="912"/>
            </a:xfrm>
            <a:custGeom>
              <a:avLst/>
              <a:gdLst>
                <a:gd name="T0" fmla="*/ 58 w 774"/>
                <a:gd name="T1" fmla="*/ 0 h 976"/>
                <a:gd name="T2" fmla="*/ 56 w 774"/>
                <a:gd name="T3" fmla="*/ 7 h 976"/>
                <a:gd name="T4" fmla="*/ 55 w 774"/>
                <a:gd name="T5" fmla="*/ 7 h 976"/>
                <a:gd name="T6" fmla="*/ 54 w 774"/>
                <a:gd name="T7" fmla="*/ 7 h 976"/>
                <a:gd name="T8" fmla="*/ 53 w 774"/>
                <a:gd name="T9" fmla="*/ 7 h 976"/>
                <a:gd name="T10" fmla="*/ 51 w 774"/>
                <a:gd name="T11" fmla="*/ 7 h 976"/>
                <a:gd name="T12" fmla="*/ 51 w 774"/>
                <a:gd name="T13" fmla="*/ 7 h 976"/>
                <a:gd name="T14" fmla="*/ 50 w 774"/>
                <a:gd name="T15" fmla="*/ 9 h 976"/>
                <a:gd name="T16" fmla="*/ 48 w 774"/>
                <a:gd name="T17" fmla="*/ 11 h 976"/>
                <a:gd name="T18" fmla="*/ 48 w 774"/>
                <a:gd name="T19" fmla="*/ 12 h 976"/>
                <a:gd name="T20" fmla="*/ 47 w 774"/>
                <a:gd name="T21" fmla="*/ 14 h 976"/>
                <a:gd name="T22" fmla="*/ 45 w 774"/>
                <a:gd name="T23" fmla="*/ 15 h 976"/>
                <a:gd name="T24" fmla="*/ 45 w 774"/>
                <a:gd name="T25" fmla="*/ 17 h 976"/>
                <a:gd name="T26" fmla="*/ 43 w 774"/>
                <a:gd name="T27" fmla="*/ 18 h 976"/>
                <a:gd name="T28" fmla="*/ 42 w 774"/>
                <a:gd name="T29" fmla="*/ 19 h 976"/>
                <a:gd name="T30" fmla="*/ 41 w 774"/>
                <a:gd name="T31" fmla="*/ 20 h 976"/>
                <a:gd name="T32" fmla="*/ 39 w 774"/>
                <a:gd name="T33" fmla="*/ 21 h 976"/>
                <a:gd name="T34" fmla="*/ 39 w 774"/>
                <a:gd name="T35" fmla="*/ 22 h 976"/>
                <a:gd name="T36" fmla="*/ 37 w 774"/>
                <a:gd name="T37" fmla="*/ 24 h 976"/>
                <a:gd name="T38" fmla="*/ 36 w 774"/>
                <a:gd name="T39" fmla="*/ 26 h 976"/>
                <a:gd name="T40" fmla="*/ 36 w 774"/>
                <a:gd name="T41" fmla="*/ 27 h 976"/>
                <a:gd name="T42" fmla="*/ 34 w 774"/>
                <a:gd name="T43" fmla="*/ 29 h 976"/>
                <a:gd name="T44" fmla="*/ 34 w 774"/>
                <a:gd name="T45" fmla="*/ 30 h 976"/>
                <a:gd name="T46" fmla="*/ 32 w 774"/>
                <a:gd name="T47" fmla="*/ 31 h 976"/>
                <a:gd name="T48" fmla="*/ 31 w 774"/>
                <a:gd name="T49" fmla="*/ 32 h 976"/>
                <a:gd name="T50" fmla="*/ 30 w 774"/>
                <a:gd name="T51" fmla="*/ 33 h 976"/>
                <a:gd name="T52" fmla="*/ 29 w 774"/>
                <a:gd name="T53" fmla="*/ 35 h 976"/>
                <a:gd name="T54" fmla="*/ 28 w 774"/>
                <a:gd name="T55" fmla="*/ 36 h 976"/>
                <a:gd name="T56" fmla="*/ 27 w 774"/>
                <a:gd name="T57" fmla="*/ 37 h 976"/>
                <a:gd name="T58" fmla="*/ 26 w 774"/>
                <a:gd name="T59" fmla="*/ 38 h 976"/>
                <a:gd name="T60" fmla="*/ 24 w 774"/>
                <a:gd name="T61" fmla="*/ 40 h 976"/>
                <a:gd name="T62" fmla="*/ 22 w 774"/>
                <a:gd name="T63" fmla="*/ 41 h 976"/>
                <a:gd name="T64" fmla="*/ 22 w 774"/>
                <a:gd name="T65" fmla="*/ 43 h 976"/>
                <a:gd name="T66" fmla="*/ 21 w 774"/>
                <a:gd name="T67" fmla="*/ 44 h 976"/>
                <a:gd name="T68" fmla="*/ 20 w 774"/>
                <a:gd name="T69" fmla="*/ 46 h 976"/>
                <a:gd name="T70" fmla="*/ 19 w 774"/>
                <a:gd name="T71" fmla="*/ 47 h 976"/>
                <a:gd name="T72" fmla="*/ 18 w 774"/>
                <a:gd name="T73" fmla="*/ 48 h 976"/>
                <a:gd name="T74" fmla="*/ 18 w 774"/>
                <a:gd name="T75" fmla="*/ 49 h 976"/>
                <a:gd name="T76" fmla="*/ 16 w 774"/>
                <a:gd name="T77" fmla="*/ 50 h 976"/>
                <a:gd name="T78" fmla="*/ 15 w 774"/>
                <a:gd name="T79" fmla="*/ 52 h 976"/>
                <a:gd name="T80" fmla="*/ 14 w 774"/>
                <a:gd name="T81" fmla="*/ 52 h 976"/>
                <a:gd name="T82" fmla="*/ 13 w 774"/>
                <a:gd name="T83" fmla="*/ 54 h 976"/>
                <a:gd name="T84" fmla="*/ 12 w 774"/>
                <a:gd name="T85" fmla="*/ 56 h 976"/>
                <a:gd name="T86" fmla="*/ 10 w 774"/>
                <a:gd name="T87" fmla="*/ 57 h 976"/>
                <a:gd name="T88" fmla="*/ 8 w 774"/>
                <a:gd name="T89" fmla="*/ 58 h 976"/>
                <a:gd name="T90" fmla="*/ 7 w 774"/>
                <a:gd name="T91" fmla="*/ 60 h 976"/>
                <a:gd name="T92" fmla="*/ 7 w 774"/>
                <a:gd name="T93" fmla="*/ 61 h 976"/>
                <a:gd name="T94" fmla="*/ 7 w 774"/>
                <a:gd name="T95" fmla="*/ 63 h 976"/>
                <a:gd name="T96" fmla="*/ 7 w 774"/>
                <a:gd name="T97" fmla="*/ 64 h 976"/>
                <a:gd name="T98" fmla="*/ 7 w 774"/>
                <a:gd name="T99" fmla="*/ 65 h 976"/>
                <a:gd name="T100" fmla="*/ 7 w 774"/>
                <a:gd name="T101" fmla="*/ 66 h 976"/>
                <a:gd name="T102" fmla="*/ 7 w 774"/>
                <a:gd name="T103" fmla="*/ 68 h 976"/>
                <a:gd name="T104" fmla="*/ 0 w 774"/>
                <a:gd name="T105" fmla="*/ 69 h 97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774" h="976">
                  <a:moveTo>
                    <a:pt x="774" y="0"/>
                  </a:moveTo>
                  <a:lnTo>
                    <a:pt x="762" y="18"/>
                  </a:lnTo>
                  <a:lnTo>
                    <a:pt x="744" y="37"/>
                  </a:lnTo>
                  <a:lnTo>
                    <a:pt x="731" y="55"/>
                  </a:lnTo>
                  <a:lnTo>
                    <a:pt x="719" y="73"/>
                  </a:lnTo>
                  <a:lnTo>
                    <a:pt x="701" y="92"/>
                  </a:lnTo>
                  <a:lnTo>
                    <a:pt x="688" y="110"/>
                  </a:lnTo>
                  <a:lnTo>
                    <a:pt x="670" y="129"/>
                  </a:lnTo>
                  <a:lnTo>
                    <a:pt x="658" y="147"/>
                  </a:lnTo>
                  <a:lnTo>
                    <a:pt x="639" y="166"/>
                  </a:lnTo>
                  <a:lnTo>
                    <a:pt x="627" y="184"/>
                  </a:lnTo>
                  <a:lnTo>
                    <a:pt x="614" y="202"/>
                  </a:lnTo>
                  <a:lnTo>
                    <a:pt x="596" y="221"/>
                  </a:lnTo>
                  <a:lnTo>
                    <a:pt x="584" y="245"/>
                  </a:lnTo>
                  <a:lnTo>
                    <a:pt x="565" y="264"/>
                  </a:lnTo>
                  <a:lnTo>
                    <a:pt x="553" y="282"/>
                  </a:lnTo>
                  <a:lnTo>
                    <a:pt x="541" y="301"/>
                  </a:lnTo>
                  <a:lnTo>
                    <a:pt x="522" y="319"/>
                  </a:lnTo>
                  <a:lnTo>
                    <a:pt x="510" y="337"/>
                  </a:lnTo>
                  <a:lnTo>
                    <a:pt x="492" y="356"/>
                  </a:lnTo>
                  <a:lnTo>
                    <a:pt x="479" y="374"/>
                  </a:lnTo>
                  <a:lnTo>
                    <a:pt x="461" y="393"/>
                  </a:lnTo>
                  <a:lnTo>
                    <a:pt x="449" y="411"/>
                  </a:lnTo>
                  <a:lnTo>
                    <a:pt x="436" y="429"/>
                  </a:lnTo>
                  <a:lnTo>
                    <a:pt x="418" y="448"/>
                  </a:lnTo>
                  <a:lnTo>
                    <a:pt x="405" y="466"/>
                  </a:lnTo>
                  <a:lnTo>
                    <a:pt x="387" y="485"/>
                  </a:lnTo>
                  <a:lnTo>
                    <a:pt x="375" y="503"/>
                  </a:lnTo>
                  <a:lnTo>
                    <a:pt x="362" y="522"/>
                  </a:lnTo>
                  <a:lnTo>
                    <a:pt x="344" y="546"/>
                  </a:lnTo>
                  <a:lnTo>
                    <a:pt x="332" y="564"/>
                  </a:lnTo>
                  <a:lnTo>
                    <a:pt x="313" y="583"/>
                  </a:lnTo>
                  <a:lnTo>
                    <a:pt x="301" y="601"/>
                  </a:lnTo>
                  <a:lnTo>
                    <a:pt x="283" y="620"/>
                  </a:lnTo>
                  <a:lnTo>
                    <a:pt x="270" y="638"/>
                  </a:lnTo>
                  <a:lnTo>
                    <a:pt x="258" y="657"/>
                  </a:lnTo>
                  <a:lnTo>
                    <a:pt x="240" y="675"/>
                  </a:lnTo>
                  <a:lnTo>
                    <a:pt x="227" y="693"/>
                  </a:lnTo>
                  <a:lnTo>
                    <a:pt x="209" y="712"/>
                  </a:lnTo>
                  <a:lnTo>
                    <a:pt x="196" y="730"/>
                  </a:lnTo>
                  <a:lnTo>
                    <a:pt x="178" y="749"/>
                  </a:lnTo>
                  <a:lnTo>
                    <a:pt x="166" y="767"/>
                  </a:lnTo>
                  <a:lnTo>
                    <a:pt x="153" y="785"/>
                  </a:lnTo>
                  <a:lnTo>
                    <a:pt x="135" y="804"/>
                  </a:lnTo>
                  <a:lnTo>
                    <a:pt x="123" y="822"/>
                  </a:lnTo>
                  <a:lnTo>
                    <a:pt x="104" y="847"/>
                  </a:lnTo>
                  <a:lnTo>
                    <a:pt x="92" y="865"/>
                  </a:lnTo>
                  <a:lnTo>
                    <a:pt x="80" y="884"/>
                  </a:lnTo>
                  <a:lnTo>
                    <a:pt x="61" y="902"/>
                  </a:lnTo>
                  <a:lnTo>
                    <a:pt x="49" y="920"/>
                  </a:lnTo>
                  <a:lnTo>
                    <a:pt x="30" y="939"/>
                  </a:lnTo>
                  <a:lnTo>
                    <a:pt x="18" y="957"/>
                  </a:lnTo>
                  <a:lnTo>
                    <a:pt x="0" y="97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26105" name="Freeform 115">
              <a:extLst>
                <a:ext uri="{FF2B5EF4-FFF2-40B4-BE49-F238E27FC236}">
                  <a16:creationId xmlns:a16="http://schemas.microsoft.com/office/drawing/2014/main" id="{9117DCC1-E5F8-31E2-D629-78B052F8E7A9}"/>
                </a:ext>
              </a:extLst>
            </p:cNvPr>
            <p:cNvSpPr>
              <a:spLocks/>
            </p:cNvSpPr>
            <p:nvPr/>
          </p:nvSpPr>
          <p:spPr bwMode="auto">
            <a:xfrm>
              <a:off x="667" y="1321"/>
              <a:ext cx="724" cy="912"/>
            </a:xfrm>
            <a:custGeom>
              <a:avLst/>
              <a:gdLst>
                <a:gd name="T0" fmla="*/ 58 w 774"/>
                <a:gd name="T1" fmla="*/ 0 h 976"/>
                <a:gd name="T2" fmla="*/ 56 w 774"/>
                <a:gd name="T3" fmla="*/ 7 h 976"/>
                <a:gd name="T4" fmla="*/ 55 w 774"/>
                <a:gd name="T5" fmla="*/ 7 h 976"/>
                <a:gd name="T6" fmla="*/ 54 w 774"/>
                <a:gd name="T7" fmla="*/ 7 h 976"/>
                <a:gd name="T8" fmla="*/ 53 w 774"/>
                <a:gd name="T9" fmla="*/ 7 h 976"/>
                <a:gd name="T10" fmla="*/ 51 w 774"/>
                <a:gd name="T11" fmla="*/ 7 h 976"/>
                <a:gd name="T12" fmla="*/ 51 w 774"/>
                <a:gd name="T13" fmla="*/ 7 h 976"/>
                <a:gd name="T14" fmla="*/ 50 w 774"/>
                <a:gd name="T15" fmla="*/ 9 h 976"/>
                <a:gd name="T16" fmla="*/ 48 w 774"/>
                <a:gd name="T17" fmla="*/ 11 h 976"/>
                <a:gd name="T18" fmla="*/ 48 w 774"/>
                <a:gd name="T19" fmla="*/ 12 h 976"/>
                <a:gd name="T20" fmla="*/ 47 w 774"/>
                <a:gd name="T21" fmla="*/ 14 h 976"/>
                <a:gd name="T22" fmla="*/ 45 w 774"/>
                <a:gd name="T23" fmla="*/ 15 h 976"/>
                <a:gd name="T24" fmla="*/ 45 w 774"/>
                <a:gd name="T25" fmla="*/ 17 h 976"/>
                <a:gd name="T26" fmla="*/ 43 w 774"/>
                <a:gd name="T27" fmla="*/ 18 h 976"/>
                <a:gd name="T28" fmla="*/ 42 w 774"/>
                <a:gd name="T29" fmla="*/ 19 h 976"/>
                <a:gd name="T30" fmla="*/ 41 w 774"/>
                <a:gd name="T31" fmla="*/ 20 h 976"/>
                <a:gd name="T32" fmla="*/ 39 w 774"/>
                <a:gd name="T33" fmla="*/ 21 h 976"/>
                <a:gd name="T34" fmla="*/ 39 w 774"/>
                <a:gd name="T35" fmla="*/ 22 h 976"/>
                <a:gd name="T36" fmla="*/ 37 w 774"/>
                <a:gd name="T37" fmla="*/ 24 h 976"/>
                <a:gd name="T38" fmla="*/ 36 w 774"/>
                <a:gd name="T39" fmla="*/ 26 h 976"/>
                <a:gd name="T40" fmla="*/ 36 w 774"/>
                <a:gd name="T41" fmla="*/ 27 h 976"/>
                <a:gd name="T42" fmla="*/ 34 w 774"/>
                <a:gd name="T43" fmla="*/ 29 h 976"/>
                <a:gd name="T44" fmla="*/ 34 w 774"/>
                <a:gd name="T45" fmla="*/ 30 h 976"/>
                <a:gd name="T46" fmla="*/ 32 w 774"/>
                <a:gd name="T47" fmla="*/ 31 h 976"/>
                <a:gd name="T48" fmla="*/ 31 w 774"/>
                <a:gd name="T49" fmla="*/ 32 h 976"/>
                <a:gd name="T50" fmla="*/ 30 w 774"/>
                <a:gd name="T51" fmla="*/ 33 h 976"/>
                <a:gd name="T52" fmla="*/ 29 w 774"/>
                <a:gd name="T53" fmla="*/ 35 h 976"/>
                <a:gd name="T54" fmla="*/ 28 w 774"/>
                <a:gd name="T55" fmla="*/ 36 h 976"/>
                <a:gd name="T56" fmla="*/ 27 w 774"/>
                <a:gd name="T57" fmla="*/ 37 h 976"/>
                <a:gd name="T58" fmla="*/ 26 w 774"/>
                <a:gd name="T59" fmla="*/ 38 h 976"/>
                <a:gd name="T60" fmla="*/ 24 w 774"/>
                <a:gd name="T61" fmla="*/ 40 h 976"/>
                <a:gd name="T62" fmla="*/ 22 w 774"/>
                <a:gd name="T63" fmla="*/ 41 h 976"/>
                <a:gd name="T64" fmla="*/ 22 w 774"/>
                <a:gd name="T65" fmla="*/ 43 h 976"/>
                <a:gd name="T66" fmla="*/ 21 w 774"/>
                <a:gd name="T67" fmla="*/ 44 h 976"/>
                <a:gd name="T68" fmla="*/ 20 w 774"/>
                <a:gd name="T69" fmla="*/ 46 h 976"/>
                <a:gd name="T70" fmla="*/ 19 w 774"/>
                <a:gd name="T71" fmla="*/ 47 h 976"/>
                <a:gd name="T72" fmla="*/ 18 w 774"/>
                <a:gd name="T73" fmla="*/ 48 h 976"/>
                <a:gd name="T74" fmla="*/ 18 w 774"/>
                <a:gd name="T75" fmla="*/ 49 h 976"/>
                <a:gd name="T76" fmla="*/ 16 w 774"/>
                <a:gd name="T77" fmla="*/ 50 h 976"/>
                <a:gd name="T78" fmla="*/ 15 w 774"/>
                <a:gd name="T79" fmla="*/ 52 h 976"/>
                <a:gd name="T80" fmla="*/ 14 w 774"/>
                <a:gd name="T81" fmla="*/ 52 h 976"/>
                <a:gd name="T82" fmla="*/ 13 w 774"/>
                <a:gd name="T83" fmla="*/ 54 h 976"/>
                <a:gd name="T84" fmla="*/ 12 w 774"/>
                <a:gd name="T85" fmla="*/ 56 h 976"/>
                <a:gd name="T86" fmla="*/ 10 w 774"/>
                <a:gd name="T87" fmla="*/ 57 h 976"/>
                <a:gd name="T88" fmla="*/ 8 w 774"/>
                <a:gd name="T89" fmla="*/ 58 h 976"/>
                <a:gd name="T90" fmla="*/ 7 w 774"/>
                <a:gd name="T91" fmla="*/ 60 h 976"/>
                <a:gd name="T92" fmla="*/ 7 w 774"/>
                <a:gd name="T93" fmla="*/ 61 h 976"/>
                <a:gd name="T94" fmla="*/ 7 w 774"/>
                <a:gd name="T95" fmla="*/ 63 h 976"/>
                <a:gd name="T96" fmla="*/ 7 w 774"/>
                <a:gd name="T97" fmla="*/ 64 h 976"/>
                <a:gd name="T98" fmla="*/ 7 w 774"/>
                <a:gd name="T99" fmla="*/ 65 h 976"/>
                <a:gd name="T100" fmla="*/ 7 w 774"/>
                <a:gd name="T101" fmla="*/ 66 h 976"/>
                <a:gd name="T102" fmla="*/ 7 w 774"/>
                <a:gd name="T103" fmla="*/ 68 h 976"/>
                <a:gd name="T104" fmla="*/ 0 w 774"/>
                <a:gd name="T105" fmla="*/ 69 h 97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774" h="976">
                  <a:moveTo>
                    <a:pt x="774" y="0"/>
                  </a:moveTo>
                  <a:lnTo>
                    <a:pt x="762" y="18"/>
                  </a:lnTo>
                  <a:lnTo>
                    <a:pt x="744" y="37"/>
                  </a:lnTo>
                  <a:lnTo>
                    <a:pt x="731" y="55"/>
                  </a:lnTo>
                  <a:lnTo>
                    <a:pt x="719" y="73"/>
                  </a:lnTo>
                  <a:lnTo>
                    <a:pt x="701" y="92"/>
                  </a:lnTo>
                  <a:lnTo>
                    <a:pt x="688" y="110"/>
                  </a:lnTo>
                  <a:lnTo>
                    <a:pt x="670" y="129"/>
                  </a:lnTo>
                  <a:lnTo>
                    <a:pt x="658" y="147"/>
                  </a:lnTo>
                  <a:lnTo>
                    <a:pt x="639" y="166"/>
                  </a:lnTo>
                  <a:lnTo>
                    <a:pt x="627" y="184"/>
                  </a:lnTo>
                  <a:lnTo>
                    <a:pt x="614" y="202"/>
                  </a:lnTo>
                  <a:lnTo>
                    <a:pt x="596" y="221"/>
                  </a:lnTo>
                  <a:lnTo>
                    <a:pt x="584" y="245"/>
                  </a:lnTo>
                  <a:lnTo>
                    <a:pt x="565" y="264"/>
                  </a:lnTo>
                  <a:lnTo>
                    <a:pt x="553" y="282"/>
                  </a:lnTo>
                  <a:lnTo>
                    <a:pt x="541" y="301"/>
                  </a:lnTo>
                  <a:lnTo>
                    <a:pt x="522" y="319"/>
                  </a:lnTo>
                  <a:lnTo>
                    <a:pt x="510" y="337"/>
                  </a:lnTo>
                  <a:lnTo>
                    <a:pt x="492" y="356"/>
                  </a:lnTo>
                  <a:lnTo>
                    <a:pt x="479" y="374"/>
                  </a:lnTo>
                  <a:lnTo>
                    <a:pt x="461" y="393"/>
                  </a:lnTo>
                  <a:lnTo>
                    <a:pt x="449" y="411"/>
                  </a:lnTo>
                  <a:lnTo>
                    <a:pt x="436" y="429"/>
                  </a:lnTo>
                  <a:lnTo>
                    <a:pt x="418" y="448"/>
                  </a:lnTo>
                  <a:lnTo>
                    <a:pt x="405" y="466"/>
                  </a:lnTo>
                  <a:lnTo>
                    <a:pt x="387" y="485"/>
                  </a:lnTo>
                  <a:lnTo>
                    <a:pt x="375" y="503"/>
                  </a:lnTo>
                  <a:lnTo>
                    <a:pt x="362" y="522"/>
                  </a:lnTo>
                  <a:lnTo>
                    <a:pt x="344" y="546"/>
                  </a:lnTo>
                  <a:lnTo>
                    <a:pt x="332" y="564"/>
                  </a:lnTo>
                  <a:lnTo>
                    <a:pt x="313" y="583"/>
                  </a:lnTo>
                  <a:lnTo>
                    <a:pt x="301" y="601"/>
                  </a:lnTo>
                  <a:lnTo>
                    <a:pt x="283" y="620"/>
                  </a:lnTo>
                  <a:lnTo>
                    <a:pt x="270" y="638"/>
                  </a:lnTo>
                  <a:lnTo>
                    <a:pt x="258" y="657"/>
                  </a:lnTo>
                  <a:lnTo>
                    <a:pt x="240" y="675"/>
                  </a:lnTo>
                  <a:lnTo>
                    <a:pt x="227" y="693"/>
                  </a:lnTo>
                  <a:lnTo>
                    <a:pt x="209" y="712"/>
                  </a:lnTo>
                  <a:lnTo>
                    <a:pt x="196" y="730"/>
                  </a:lnTo>
                  <a:lnTo>
                    <a:pt x="178" y="749"/>
                  </a:lnTo>
                  <a:lnTo>
                    <a:pt x="166" y="767"/>
                  </a:lnTo>
                  <a:lnTo>
                    <a:pt x="153" y="785"/>
                  </a:lnTo>
                  <a:lnTo>
                    <a:pt x="135" y="804"/>
                  </a:lnTo>
                  <a:lnTo>
                    <a:pt x="123" y="822"/>
                  </a:lnTo>
                  <a:lnTo>
                    <a:pt x="104" y="847"/>
                  </a:lnTo>
                  <a:lnTo>
                    <a:pt x="92" y="865"/>
                  </a:lnTo>
                  <a:lnTo>
                    <a:pt x="80" y="884"/>
                  </a:lnTo>
                  <a:lnTo>
                    <a:pt x="61" y="902"/>
                  </a:lnTo>
                  <a:lnTo>
                    <a:pt x="49" y="920"/>
                  </a:lnTo>
                  <a:lnTo>
                    <a:pt x="30" y="939"/>
                  </a:lnTo>
                  <a:lnTo>
                    <a:pt x="18" y="957"/>
                  </a:lnTo>
                  <a:lnTo>
                    <a:pt x="0" y="97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26106" name="Freeform 116">
              <a:extLst>
                <a:ext uri="{FF2B5EF4-FFF2-40B4-BE49-F238E27FC236}">
                  <a16:creationId xmlns:a16="http://schemas.microsoft.com/office/drawing/2014/main" id="{96A4A52D-8E74-EE83-BE04-9CBAC23236C1}"/>
                </a:ext>
              </a:extLst>
            </p:cNvPr>
            <p:cNvSpPr>
              <a:spLocks/>
            </p:cNvSpPr>
            <p:nvPr/>
          </p:nvSpPr>
          <p:spPr bwMode="auto">
            <a:xfrm>
              <a:off x="667" y="1321"/>
              <a:ext cx="724" cy="912"/>
            </a:xfrm>
            <a:custGeom>
              <a:avLst/>
              <a:gdLst>
                <a:gd name="T0" fmla="*/ 58 w 774"/>
                <a:gd name="T1" fmla="*/ 0 h 976"/>
                <a:gd name="T2" fmla="*/ 56 w 774"/>
                <a:gd name="T3" fmla="*/ 7 h 976"/>
                <a:gd name="T4" fmla="*/ 55 w 774"/>
                <a:gd name="T5" fmla="*/ 7 h 976"/>
                <a:gd name="T6" fmla="*/ 54 w 774"/>
                <a:gd name="T7" fmla="*/ 7 h 976"/>
                <a:gd name="T8" fmla="*/ 53 w 774"/>
                <a:gd name="T9" fmla="*/ 7 h 976"/>
                <a:gd name="T10" fmla="*/ 51 w 774"/>
                <a:gd name="T11" fmla="*/ 7 h 976"/>
                <a:gd name="T12" fmla="*/ 51 w 774"/>
                <a:gd name="T13" fmla="*/ 7 h 976"/>
                <a:gd name="T14" fmla="*/ 50 w 774"/>
                <a:gd name="T15" fmla="*/ 9 h 976"/>
                <a:gd name="T16" fmla="*/ 48 w 774"/>
                <a:gd name="T17" fmla="*/ 11 h 976"/>
                <a:gd name="T18" fmla="*/ 48 w 774"/>
                <a:gd name="T19" fmla="*/ 12 h 976"/>
                <a:gd name="T20" fmla="*/ 47 w 774"/>
                <a:gd name="T21" fmla="*/ 14 h 976"/>
                <a:gd name="T22" fmla="*/ 45 w 774"/>
                <a:gd name="T23" fmla="*/ 15 h 976"/>
                <a:gd name="T24" fmla="*/ 45 w 774"/>
                <a:gd name="T25" fmla="*/ 17 h 976"/>
                <a:gd name="T26" fmla="*/ 43 w 774"/>
                <a:gd name="T27" fmla="*/ 18 h 976"/>
                <a:gd name="T28" fmla="*/ 42 w 774"/>
                <a:gd name="T29" fmla="*/ 19 h 976"/>
                <a:gd name="T30" fmla="*/ 41 w 774"/>
                <a:gd name="T31" fmla="*/ 20 h 976"/>
                <a:gd name="T32" fmla="*/ 39 w 774"/>
                <a:gd name="T33" fmla="*/ 21 h 976"/>
                <a:gd name="T34" fmla="*/ 39 w 774"/>
                <a:gd name="T35" fmla="*/ 22 h 976"/>
                <a:gd name="T36" fmla="*/ 37 w 774"/>
                <a:gd name="T37" fmla="*/ 24 h 976"/>
                <a:gd name="T38" fmla="*/ 36 w 774"/>
                <a:gd name="T39" fmla="*/ 26 h 976"/>
                <a:gd name="T40" fmla="*/ 36 w 774"/>
                <a:gd name="T41" fmla="*/ 27 h 976"/>
                <a:gd name="T42" fmla="*/ 34 w 774"/>
                <a:gd name="T43" fmla="*/ 29 h 976"/>
                <a:gd name="T44" fmla="*/ 34 w 774"/>
                <a:gd name="T45" fmla="*/ 30 h 976"/>
                <a:gd name="T46" fmla="*/ 32 w 774"/>
                <a:gd name="T47" fmla="*/ 31 h 976"/>
                <a:gd name="T48" fmla="*/ 31 w 774"/>
                <a:gd name="T49" fmla="*/ 32 h 976"/>
                <a:gd name="T50" fmla="*/ 30 w 774"/>
                <a:gd name="T51" fmla="*/ 33 h 976"/>
                <a:gd name="T52" fmla="*/ 29 w 774"/>
                <a:gd name="T53" fmla="*/ 35 h 976"/>
                <a:gd name="T54" fmla="*/ 28 w 774"/>
                <a:gd name="T55" fmla="*/ 36 h 976"/>
                <a:gd name="T56" fmla="*/ 27 w 774"/>
                <a:gd name="T57" fmla="*/ 37 h 976"/>
                <a:gd name="T58" fmla="*/ 26 w 774"/>
                <a:gd name="T59" fmla="*/ 38 h 976"/>
                <a:gd name="T60" fmla="*/ 24 w 774"/>
                <a:gd name="T61" fmla="*/ 40 h 976"/>
                <a:gd name="T62" fmla="*/ 22 w 774"/>
                <a:gd name="T63" fmla="*/ 41 h 976"/>
                <a:gd name="T64" fmla="*/ 22 w 774"/>
                <a:gd name="T65" fmla="*/ 43 h 976"/>
                <a:gd name="T66" fmla="*/ 21 w 774"/>
                <a:gd name="T67" fmla="*/ 44 h 976"/>
                <a:gd name="T68" fmla="*/ 20 w 774"/>
                <a:gd name="T69" fmla="*/ 46 h 976"/>
                <a:gd name="T70" fmla="*/ 19 w 774"/>
                <a:gd name="T71" fmla="*/ 47 h 976"/>
                <a:gd name="T72" fmla="*/ 18 w 774"/>
                <a:gd name="T73" fmla="*/ 48 h 976"/>
                <a:gd name="T74" fmla="*/ 18 w 774"/>
                <a:gd name="T75" fmla="*/ 49 h 976"/>
                <a:gd name="T76" fmla="*/ 16 w 774"/>
                <a:gd name="T77" fmla="*/ 50 h 976"/>
                <a:gd name="T78" fmla="*/ 15 w 774"/>
                <a:gd name="T79" fmla="*/ 52 h 976"/>
                <a:gd name="T80" fmla="*/ 14 w 774"/>
                <a:gd name="T81" fmla="*/ 52 h 976"/>
                <a:gd name="T82" fmla="*/ 13 w 774"/>
                <a:gd name="T83" fmla="*/ 54 h 976"/>
                <a:gd name="T84" fmla="*/ 12 w 774"/>
                <a:gd name="T85" fmla="*/ 56 h 976"/>
                <a:gd name="T86" fmla="*/ 10 w 774"/>
                <a:gd name="T87" fmla="*/ 57 h 976"/>
                <a:gd name="T88" fmla="*/ 8 w 774"/>
                <a:gd name="T89" fmla="*/ 58 h 976"/>
                <a:gd name="T90" fmla="*/ 7 w 774"/>
                <a:gd name="T91" fmla="*/ 60 h 976"/>
                <a:gd name="T92" fmla="*/ 7 w 774"/>
                <a:gd name="T93" fmla="*/ 61 h 976"/>
                <a:gd name="T94" fmla="*/ 7 w 774"/>
                <a:gd name="T95" fmla="*/ 63 h 976"/>
                <a:gd name="T96" fmla="*/ 7 w 774"/>
                <a:gd name="T97" fmla="*/ 64 h 976"/>
                <a:gd name="T98" fmla="*/ 7 w 774"/>
                <a:gd name="T99" fmla="*/ 65 h 976"/>
                <a:gd name="T100" fmla="*/ 7 w 774"/>
                <a:gd name="T101" fmla="*/ 66 h 976"/>
                <a:gd name="T102" fmla="*/ 7 w 774"/>
                <a:gd name="T103" fmla="*/ 68 h 976"/>
                <a:gd name="T104" fmla="*/ 0 w 774"/>
                <a:gd name="T105" fmla="*/ 69 h 97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774" h="976">
                  <a:moveTo>
                    <a:pt x="774" y="0"/>
                  </a:moveTo>
                  <a:lnTo>
                    <a:pt x="762" y="18"/>
                  </a:lnTo>
                  <a:lnTo>
                    <a:pt x="744" y="37"/>
                  </a:lnTo>
                  <a:lnTo>
                    <a:pt x="731" y="55"/>
                  </a:lnTo>
                  <a:lnTo>
                    <a:pt x="719" y="73"/>
                  </a:lnTo>
                  <a:lnTo>
                    <a:pt x="701" y="92"/>
                  </a:lnTo>
                  <a:lnTo>
                    <a:pt x="688" y="110"/>
                  </a:lnTo>
                  <a:lnTo>
                    <a:pt x="670" y="129"/>
                  </a:lnTo>
                  <a:lnTo>
                    <a:pt x="658" y="147"/>
                  </a:lnTo>
                  <a:lnTo>
                    <a:pt x="639" y="166"/>
                  </a:lnTo>
                  <a:lnTo>
                    <a:pt x="627" y="184"/>
                  </a:lnTo>
                  <a:lnTo>
                    <a:pt x="614" y="202"/>
                  </a:lnTo>
                  <a:lnTo>
                    <a:pt x="596" y="221"/>
                  </a:lnTo>
                  <a:lnTo>
                    <a:pt x="584" y="245"/>
                  </a:lnTo>
                  <a:lnTo>
                    <a:pt x="565" y="264"/>
                  </a:lnTo>
                  <a:lnTo>
                    <a:pt x="553" y="282"/>
                  </a:lnTo>
                  <a:lnTo>
                    <a:pt x="541" y="301"/>
                  </a:lnTo>
                  <a:lnTo>
                    <a:pt x="522" y="319"/>
                  </a:lnTo>
                  <a:lnTo>
                    <a:pt x="510" y="337"/>
                  </a:lnTo>
                  <a:lnTo>
                    <a:pt x="492" y="356"/>
                  </a:lnTo>
                  <a:lnTo>
                    <a:pt x="479" y="374"/>
                  </a:lnTo>
                  <a:lnTo>
                    <a:pt x="461" y="393"/>
                  </a:lnTo>
                  <a:lnTo>
                    <a:pt x="449" y="411"/>
                  </a:lnTo>
                  <a:lnTo>
                    <a:pt x="436" y="429"/>
                  </a:lnTo>
                  <a:lnTo>
                    <a:pt x="418" y="448"/>
                  </a:lnTo>
                  <a:lnTo>
                    <a:pt x="405" y="466"/>
                  </a:lnTo>
                  <a:lnTo>
                    <a:pt x="387" y="485"/>
                  </a:lnTo>
                  <a:lnTo>
                    <a:pt x="375" y="503"/>
                  </a:lnTo>
                  <a:lnTo>
                    <a:pt x="362" y="522"/>
                  </a:lnTo>
                  <a:lnTo>
                    <a:pt x="344" y="546"/>
                  </a:lnTo>
                  <a:lnTo>
                    <a:pt x="332" y="564"/>
                  </a:lnTo>
                  <a:lnTo>
                    <a:pt x="313" y="583"/>
                  </a:lnTo>
                  <a:lnTo>
                    <a:pt x="301" y="601"/>
                  </a:lnTo>
                  <a:lnTo>
                    <a:pt x="283" y="620"/>
                  </a:lnTo>
                  <a:lnTo>
                    <a:pt x="270" y="638"/>
                  </a:lnTo>
                  <a:lnTo>
                    <a:pt x="258" y="657"/>
                  </a:lnTo>
                  <a:lnTo>
                    <a:pt x="240" y="675"/>
                  </a:lnTo>
                  <a:lnTo>
                    <a:pt x="227" y="693"/>
                  </a:lnTo>
                  <a:lnTo>
                    <a:pt x="209" y="712"/>
                  </a:lnTo>
                  <a:lnTo>
                    <a:pt x="196" y="730"/>
                  </a:lnTo>
                  <a:lnTo>
                    <a:pt x="178" y="749"/>
                  </a:lnTo>
                  <a:lnTo>
                    <a:pt x="166" y="767"/>
                  </a:lnTo>
                  <a:lnTo>
                    <a:pt x="153" y="785"/>
                  </a:lnTo>
                  <a:lnTo>
                    <a:pt x="135" y="804"/>
                  </a:lnTo>
                  <a:lnTo>
                    <a:pt x="123" y="822"/>
                  </a:lnTo>
                  <a:lnTo>
                    <a:pt x="104" y="847"/>
                  </a:lnTo>
                  <a:lnTo>
                    <a:pt x="92" y="865"/>
                  </a:lnTo>
                  <a:lnTo>
                    <a:pt x="80" y="884"/>
                  </a:lnTo>
                  <a:lnTo>
                    <a:pt x="61" y="902"/>
                  </a:lnTo>
                  <a:lnTo>
                    <a:pt x="49" y="920"/>
                  </a:lnTo>
                  <a:lnTo>
                    <a:pt x="30" y="939"/>
                  </a:lnTo>
                  <a:lnTo>
                    <a:pt x="18" y="957"/>
                  </a:lnTo>
                  <a:lnTo>
                    <a:pt x="0" y="97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26107" name="Freeform 117">
              <a:extLst>
                <a:ext uri="{FF2B5EF4-FFF2-40B4-BE49-F238E27FC236}">
                  <a16:creationId xmlns:a16="http://schemas.microsoft.com/office/drawing/2014/main" id="{65068D49-6168-BD7A-4B7B-FEE572D74D9A}"/>
                </a:ext>
              </a:extLst>
            </p:cNvPr>
            <p:cNvSpPr>
              <a:spLocks/>
            </p:cNvSpPr>
            <p:nvPr/>
          </p:nvSpPr>
          <p:spPr bwMode="auto">
            <a:xfrm>
              <a:off x="667" y="1321"/>
              <a:ext cx="724" cy="912"/>
            </a:xfrm>
            <a:custGeom>
              <a:avLst/>
              <a:gdLst>
                <a:gd name="T0" fmla="*/ 58 w 774"/>
                <a:gd name="T1" fmla="*/ 0 h 976"/>
                <a:gd name="T2" fmla="*/ 56 w 774"/>
                <a:gd name="T3" fmla="*/ 7 h 976"/>
                <a:gd name="T4" fmla="*/ 55 w 774"/>
                <a:gd name="T5" fmla="*/ 7 h 976"/>
                <a:gd name="T6" fmla="*/ 54 w 774"/>
                <a:gd name="T7" fmla="*/ 7 h 976"/>
                <a:gd name="T8" fmla="*/ 53 w 774"/>
                <a:gd name="T9" fmla="*/ 7 h 976"/>
                <a:gd name="T10" fmla="*/ 51 w 774"/>
                <a:gd name="T11" fmla="*/ 7 h 976"/>
                <a:gd name="T12" fmla="*/ 51 w 774"/>
                <a:gd name="T13" fmla="*/ 7 h 976"/>
                <a:gd name="T14" fmla="*/ 50 w 774"/>
                <a:gd name="T15" fmla="*/ 9 h 976"/>
                <a:gd name="T16" fmla="*/ 48 w 774"/>
                <a:gd name="T17" fmla="*/ 11 h 976"/>
                <a:gd name="T18" fmla="*/ 48 w 774"/>
                <a:gd name="T19" fmla="*/ 12 h 976"/>
                <a:gd name="T20" fmla="*/ 47 w 774"/>
                <a:gd name="T21" fmla="*/ 14 h 976"/>
                <a:gd name="T22" fmla="*/ 45 w 774"/>
                <a:gd name="T23" fmla="*/ 15 h 976"/>
                <a:gd name="T24" fmla="*/ 45 w 774"/>
                <a:gd name="T25" fmla="*/ 17 h 976"/>
                <a:gd name="T26" fmla="*/ 43 w 774"/>
                <a:gd name="T27" fmla="*/ 18 h 976"/>
                <a:gd name="T28" fmla="*/ 42 w 774"/>
                <a:gd name="T29" fmla="*/ 19 h 976"/>
                <a:gd name="T30" fmla="*/ 41 w 774"/>
                <a:gd name="T31" fmla="*/ 20 h 976"/>
                <a:gd name="T32" fmla="*/ 39 w 774"/>
                <a:gd name="T33" fmla="*/ 21 h 976"/>
                <a:gd name="T34" fmla="*/ 39 w 774"/>
                <a:gd name="T35" fmla="*/ 22 h 976"/>
                <a:gd name="T36" fmla="*/ 37 w 774"/>
                <a:gd name="T37" fmla="*/ 24 h 976"/>
                <a:gd name="T38" fmla="*/ 36 w 774"/>
                <a:gd name="T39" fmla="*/ 26 h 976"/>
                <a:gd name="T40" fmla="*/ 36 w 774"/>
                <a:gd name="T41" fmla="*/ 27 h 976"/>
                <a:gd name="T42" fmla="*/ 34 w 774"/>
                <a:gd name="T43" fmla="*/ 29 h 976"/>
                <a:gd name="T44" fmla="*/ 34 w 774"/>
                <a:gd name="T45" fmla="*/ 30 h 976"/>
                <a:gd name="T46" fmla="*/ 32 w 774"/>
                <a:gd name="T47" fmla="*/ 31 h 976"/>
                <a:gd name="T48" fmla="*/ 31 w 774"/>
                <a:gd name="T49" fmla="*/ 32 h 976"/>
                <a:gd name="T50" fmla="*/ 30 w 774"/>
                <a:gd name="T51" fmla="*/ 33 h 976"/>
                <a:gd name="T52" fmla="*/ 29 w 774"/>
                <a:gd name="T53" fmla="*/ 35 h 976"/>
                <a:gd name="T54" fmla="*/ 28 w 774"/>
                <a:gd name="T55" fmla="*/ 36 h 976"/>
                <a:gd name="T56" fmla="*/ 27 w 774"/>
                <a:gd name="T57" fmla="*/ 37 h 976"/>
                <a:gd name="T58" fmla="*/ 26 w 774"/>
                <a:gd name="T59" fmla="*/ 38 h 976"/>
                <a:gd name="T60" fmla="*/ 24 w 774"/>
                <a:gd name="T61" fmla="*/ 40 h 976"/>
                <a:gd name="T62" fmla="*/ 22 w 774"/>
                <a:gd name="T63" fmla="*/ 41 h 976"/>
                <a:gd name="T64" fmla="*/ 22 w 774"/>
                <a:gd name="T65" fmla="*/ 43 h 976"/>
                <a:gd name="T66" fmla="*/ 21 w 774"/>
                <a:gd name="T67" fmla="*/ 44 h 976"/>
                <a:gd name="T68" fmla="*/ 20 w 774"/>
                <a:gd name="T69" fmla="*/ 46 h 976"/>
                <a:gd name="T70" fmla="*/ 19 w 774"/>
                <a:gd name="T71" fmla="*/ 47 h 976"/>
                <a:gd name="T72" fmla="*/ 18 w 774"/>
                <a:gd name="T73" fmla="*/ 48 h 976"/>
                <a:gd name="T74" fmla="*/ 18 w 774"/>
                <a:gd name="T75" fmla="*/ 49 h 976"/>
                <a:gd name="T76" fmla="*/ 16 w 774"/>
                <a:gd name="T77" fmla="*/ 50 h 976"/>
                <a:gd name="T78" fmla="*/ 15 w 774"/>
                <a:gd name="T79" fmla="*/ 52 h 976"/>
                <a:gd name="T80" fmla="*/ 14 w 774"/>
                <a:gd name="T81" fmla="*/ 52 h 976"/>
                <a:gd name="T82" fmla="*/ 13 w 774"/>
                <a:gd name="T83" fmla="*/ 54 h 976"/>
                <a:gd name="T84" fmla="*/ 12 w 774"/>
                <a:gd name="T85" fmla="*/ 56 h 976"/>
                <a:gd name="T86" fmla="*/ 10 w 774"/>
                <a:gd name="T87" fmla="*/ 57 h 976"/>
                <a:gd name="T88" fmla="*/ 8 w 774"/>
                <a:gd name="T89" fmla="*/ 58 h 976"/>
                <a:gd name="T90" fmla="*/ 7 w 774"/>
                <a:gd name="T91" fmla="*/ 60 h 976"/>
                <a:gd name="T92" fmla="*/ 7 w 774"/>
                <a:gd name="T93" fmla="*/ 61 h 976"/>
                <a:gd name="T94" fmla="*/ 7 w 774"/>
                <a:gd name="T95" fmla="*/ 63 h 976"/>
                <a:gd name="T96" fmla="*/ 7 w 774"/>
                <a:gd name="T97" fmla="*/ 64 h 976"/>
                <a:gd name="T98" fmla="*/ 7 w 774"/>
                <a:gd name="T99" fmla="*/ 65 h 976"/>
                <a:gd name="T100" fmla="*/ 7 w 774"/>
                <a:gd name="T101" fmla="*/ 66 h 976"/>
                <a:gd name="T102" fmla="*/ 7 w 774"/>
                <a:gd name="T103" fmla="*/ 68 h 976"/>
                <a:gd name="T104" fmla="*/ 0 w 774"/>
                <a:gd name="T105" fmla="*/ 69 h 97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774" h="976">
                  <a:moveTo>
                    <a:pt x="774" y="0"/>
                  </a:moveTo>
                  <a:lnTo>
                    <a:pt x="762" y="18"/>
                  </a:lnTo>
                  <a:lnTo>
                    <a:pt x="744" y="37"/>
                  </a:lnTo>
                  <a:lnTo>
                    <a:pt x="731" y="55"/>
                  </a:lnTo>
                  <a:lnTo>
                    <a:pt x="719" y="73"/>
                  </a:lnTo>
                  <a:lnTo>
                    <a:pt x="701" y="92"/>
                  </a:lnTo>
                  <a:lnTo>
                    <a:pt x="688" y="110"/>
                  </a:lnTo>
                  <a:lnTo>
                    <a:pt x="670" y="129"/>
                  </a:lnTo>
                  <a:lnTo>
                    <a:pt x="658" y="147"/>
                  </a:lnTo>
                  <a:lnTo>
                    <a:pt x="639" y="166"/>
                  </a:lnTo>
                  <a:lnTo>
                    <a:pt x="627" y="184"/>
                  </a:lnTo>
                  <a:lnTo>
                    <a:pt x="614" y="202"/>
                  </a:lnTo>
                  <a:lnTo>
                    <a:pt x="596" y="221"/>
                  </a:lnTo>
                  <a:lnTo>
                    <a:pt x="584" y="245"/>
                  </a:lnTo>
                  <a:lnTo>
                    <a:pt x="565" y="264"/>
                  </a:lnTo>
                  <a:lnTo>
                    <a:pt x="553" y="282"/>
                  </a:lnTo>
                  <a:lnTo>
                    <a:pt x="541" y="301"/>
                  </a:lnTo>
                  <a:lnTo>
                    <a:pt x="522" y="319"/>
                  </a:lnTo>
                  <a:lnTo>
                    <a:pt x="510" y="337"/>
                  </a:lnTo>
                  <a:lnTo>
                    <a:pt x="492" y="356"/>
                  </a:lnTo>
                  <a:lnTo>
                    <a:pt x="479" y="374"/>
                  </a:lnTo>
                  <a:lnTo>
                    <a:pt x="461" y="393"/>
                  </a:lnTo>
                  <a:lnTo>
                    <a:pt x="449" y="411"/>
                  </a:lnTo>
                  <a:lnTo>
                    <a:pt x="436" y="429"/>
                  </a:lnTo>
                  <a:lnTo>
                    <a:pt x="418" y="448"/>
                  </a:lnTo>
                  <a:lnTo>
                    <a:pt x="405" y="466"/>
                  </a:lnTo>
                  <a:lnTo>
                    <a:pt x="387" y="485"/>
                  </a:lnTo>
                  <a:lnTo>
                    <a:pt x="375" y="503"/>
                  </a:lnTo>
                  <a:lnTo>
                    <a:pt x="362" y="522"/>
                  </a:lnTo>
                  <a:lnTo>
                    <a:pt x="344" y="546"/>
                  </a:lnTo>
                  <a:lnTo>
                    <a:pt x="332" y="564"/>
                  </a:lnTo>
                  <a:lnTo>
                    <a:pt x="313" y="583"/>
                  </a:lnTo>
                  <a:lnTo>
                    <a:pt x="301" y="601"/>
                  </a:lnTo>
                  <a:lnTo>
                    <a:pt x="283" y="620"/>
                  </a:lnTo>
                  <a:lnTo>
                    <a:pt x="270" y="638"/>
                  </a:lnTo>
                  <a:lnTo>
                    <a:pt x="258" y="657"/>
                  </a:lnTo>
                  <a:lnTo>
                    <a:pt x="240" y="675"/>
                  </a:lnTo>
                  <a:lnTo>
                    <a:pt x="227" y="693"/>
                  </a:lnTo>
                  <a:lnTo>
                    <a:pt x="209" y="712"/>
                  </a:lnTo>
                  <a:lnTo>
                    <a:pt x="196" y="730"/>
                  </a:lnTo>
                  <a:lnTo>
                    <a:pt x="178" y="749"/>
                  </a:lnTo>
                  <a:lnTo>
                    <a:pt x="166" y="767"/>
                  </a:lnTo>
                  <a:lnTo>
                    <a:pt x="153" y="785"/>
                  </a:lnTo>
                  <a:lnTo>
                    <a:pt x="135" y="804"/>
                  </a:lnTo>
                  <a:lnTo>
                    <a:pt x="123" y="822"/>
                  </a:lnTo>
                  <a:lnTo>
                    <a:pt x="104" y="847"/>
                  </a:lnTo>
                  <a:lnTo>
                    <a:pt x="92" y="865"/>
                  </a:lnTo>
                  <a:lnTo>
                    <a:pt x="80" y="884"/>
                  </a:lnTo>
                  <a:lnTo>
                    <a:pt x="61" y="902"/>
                  </a:lnTo>
                  <a:lnTo>
                    <a:pt x="49" y="920"/>
                  </a:lnTo>
                  <a:lnTo>
                    <a:pt x="30" y="939"/>
                  </a:lnTo>
                  <a:lnTo>
                    <a:pt x="18" y="957"/>
                  </a:lnTo>
                  <a:lnTo>
                    <a:pt x="0" y="97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26108" name="Freeform 118">
              <a:extLst>
                <a:ext uri="{FF2B5EF4-FFF2-40B4-BE49-F238E27FC236}">
                  <a16:creationId xmlns:a16="http://schemas.microsoft.com/office/drawing/2014/main" id="{123B195A-923E-20E6-3BDE-8B585E31A273}"/>
                </a:ext>
              </a:extLst>
            </p:cNvPr>
            <p:cNvSpPr>
              <a:spLocks/>
            </p:cNvSpPr>
            <p:nvPr/>
          </p:nvSpPr>
          <p:spPr bwMode="auto">
            <a:xfrm>
              <a:off x="667" y="1321"/>
              <a:ext cx="724" cy="912"/>
            </a:xfrm>
            <a:custGeom>
              <a:avLst/>
              <a:gdLst>
                <a:gd name="T0" fmla="*/ 58 w 774"/>
                <a:gd name="T1" fmla="*/ 0 h 976"/>
                <a:gd name="T2" fmla="*/ 56 w 774"/>
                <a:gd name="T3" fmla="*/ 7 h 976"/>
                <a:gd name="T4" fmla="*/ 55 w 774"/>
                <a:gd name="T5" fmla="*/ 7 h 976"/>
                <a:gd name="T6" fmla="*/ 54 w 774"/>
                <a:gd name="T7" fmla="*/ 7 h 976"/>
                <a:gd name="T8" fmla="*/ 53 w 774"/>
                <a:gd name="T9" fmla="*/ 7 h 976"/>
                <a:gd name="T10" fmla="*/ 51 w 774"/>
                <a:gd name="T11" fmla="*/ 7 h 976"/>
                <a:gd name="T12" fmla="*/ 51 w 774"/>
                <a:gd name="T13" fmla="*/ 7 h 976"/>
                <a:gd name="T14" fmla="*/ 50 w 774"/>
                <a:gd name="T15" fmla="*/ 9 h 976"/>
                <a:gd name="T16" fmla="*/ 48 w 774"/>
                <a:gd name="T17" fmla="*/ 11 h 976"/>
                <a:gd name="T18" fmla="*/ 48 w 774"/>
                <a:gd name="T19" fmla="*/ 12 h 976"/>
                <a:gd name="T20" fmla="*/ 47 w 774"/>
                <a:gd name="T21" fmla="*/ 14 h 976"/>
                <a:gd name="T22" fmla="*/ 45 w 774"/>
                <a:gd name="T23" fmla="*/ 15 h 976"/>
                <a:gd name="T24" fmla="*/ 45 w 774"/>
                <a:gd name="T25" fmla="*/ 17 h 976"/>
                <a:gd name="T26" fmla="*/ 43 w 774"/>
                <a:gd name="T27" fmla="*/ 18 h 976"/>
                <a:gd name="T28" fmla="*/ 42 w 774"/>
                <a:gd name="T29" fmla="*/ 19 h 976"/>
                <a:gd name="T30" fmla="*/ 41 w 774"/>
                <a:gd name="T31" fmla="*/ 20 h 976"/>
                <a:gd name="T32" fmla="*/ 39 w 774"/>
                <a:gd name="T33" fmla="*/ 21 h 976"/>
                <a:gd name="T34" fmla="*/ 39 w 774"/>
                <a:gd name="T35" fmla="*/ 22 h 976"/>
                <a:gd name="T36" fmla="*/ 37 w 774"/>
                <a:gd name="T37" fmla="*/ 24 h 976"/>
                <a:gd name="T38" fmla="*/ 36 w 774"/>
                <a:gd name="T39" fmla="*/ 26 h 976"/>
                <a:gd name="T40" fmla="*/ 36 w 774"/>
                <a:gd name="T41" fmla="*/ 27 h 976"/>
                <a:gd name="T42" fmla="*/ 34 w 774"/>
                <a:gd name="T43" fmla="*/ 29 h 976"/>
                <a:gd name="T44" fmla="*/ 34 w 774"/>
                <a:gd name="T45" fmla="*/ 30 h 976"/>
                <a:gd name="T46" fmla="*/ 32 w 774"/>
                <a:gd name="T47" fmla="*/ 31 h 976"/>
                <a:gd name="T48" fmla="*/ 31 w 774"/>
                <a:gd name="T49" fmla="*/ 32 h 976"/>
                <a:gd name="T50" fmla="*/ 30 w 774"/>
                <a:gd name="T51" fmla="*/ 33 h 976"/>
                <a:gd name="T52" fmla="*/ 29 w 774"/>
                <a:gd name="T53" fmla="*/ 35 h 976"/>
                <a:gd name="T54" fmla="*/ 28 w 774"/>
                <a:gd name="T55" fmla="*/ 36 h 976"/>
                <a:gd name="T56" fmla="*/ 27 w 774"/>
                <a:gd name="T57" fmla="*/ 37 h 976"/>
                <a:gd name="T58" fmla="*/ 26 w 774"/>
                <a:gd name="T59" fmla="*/ 38 h 976"/>
                <a:gd name="T60" fmla="*/ 24 w 774"/>
                <a:gd name="T61" fmla="*/ 40 h 976"/>
                <a:gd name="T62" fmla="*/ 22 w 774"/>
                <a:gd name="T63" fmla="*/ 41 h 976"/>
                <a:gd name="T64" fmla="*/ 22 w 774"/>
                <a:gd name="T65" fmla="*/ 43 h 976"/>
                <a:gd name="T66" fmla="*/ 21 w 774"/>
                <a:gd name="T67" fmla="*/ 44 h 976"/>
                <a:gd name="T68" fmla="*/ 20 w 774"/>
                <a:gd name="T69" fmla="*/ 46 h 976"/>
                <a:gd name="T70" fmla="*/ 19 w 774"/>
                <a:gd name="T71" fmla="*/ 47 h 976"/>
                <a:gd name="T72" fmla="*/ 18 w 774"/>
                <a:gd name="T73" fmla="*/ 48 h 976"/>
                <a:gd name="T74" fmla="*/ 18 w 774"/>
                <a:gd name="T75" fmla="*/ 49 h 976"/>
                <a:gd name="T76" fmla="*/ 16 w 774"/>
                <a:gd name="T77" fmla="*/ 50 h 976"/>
                <a:gd name="T78" fmla="*/ 15 w 774"/>
                <a:gd name="T79" fmla="*/ 52 h 976"/>
                <a:gd name="T80" fmla="*/ 14 w 774"/>
                <a:gd name="T81" fmla="*/ 52 h 976"/>
                <a:gd name="T82" fmla="*/ 13 w 774"/>
                <a:gd name="T83" fmla="*/ 54 h 976"/>
                <a:gd name="T84" fmla="*/ 12 w 774"/>
                <a:gd name="T85" fmla="*/ 56 h 976"/>
                <a:gd name="T86" fmla="*/ 10 w 774"/>
                <a:gd name="T87" fmla="*/ 57 h 976"/>
                <a:gd name="T88" fmla="*/ 8 w 774"/>
                <a:gd name="T89" fmla="*/ 58 h 976"/>
                <a:gd name="T90" fmla="*/ 7 w 774"/>
                <a:gd name="T91" fmla="*/ 60 h 976"/>
                <a:gd name="T92" fmla="*/ 7 w 774"/>
                <a:gd name="T93" fmla="*/ 61 h 976"/>
                <a:gd name="T94" fmla="*/ 7 w 774"/>
                <a:gd name="T95" fmla="*/ 63 h 976"/>
                <a:gd name="T96" fmla="*/ 7 w 774"/>
                <a:gd name="T97" fmla="*/ 64 h 976"/>
                <a:gd name="T98" fmla="*/ 7 w 774"/>
                <a:gd name="T99" fmla="*/ 65 h 976"/>
                <a:gd name="T100" fmla="*/ 7 w 774"/>
                <a:gd name="T101" fmla="*/ 66 h 976"/>
                <a:gd name="T102" fmla="*/ 7 w 774"/>
                <a:gd name="T103" fmla="*/ 68 h 976"/>
                <a:gd name="T104" fmla="*/ 0 w 774"/>
                <a:gd name="T105" fmla="*/ 69 h 97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774" h="976">
                  <a:moveTo>
                    <a:pt x="774" y="0"/>
                  </a:moveTo>
                  <a:lnTo>
                    <a:pt x="762" y="18"/>
                  </a:lnTo>
                  <a:lnTo>
                    <a:pt x="744" y="37"/>
                  </a:lnTo>
                  <a:lnTo>
                    <a:pt x="731" y="55"/>
                  </a:lnTo>
                  <a:lnTo>
                    <a:pt x="719" y="73"/>
                  </a:lnTo>
                  <a:lnTo>
                    <a:pt x="701" y="92"/>
                  </a:lnTo>
                  <a:lnTo>
                    <a:pt x="688" y="110"/>
                  </a:lnTo>
                  <a:lnTo>
                    <a:pt x="670" y="129"/>
                  </a:lnTo>
                  <a:lnTo>
                    <a:pt x="658" y="147"/>
                  </a:lnTo>
                  <a:lnTo>
                    <a:pt x="639" y="166"/>
                  </a:lnTo>
                  <a:lnTo>
                    <a:pt x="627" y="184"/>
                  </a:lnTo>
                  <a:lnTo>
                    <a:pt x="614" y="202"/>
                  </a:lnTo>
                  <a:lnTo>
                    <a:pt x="596" y="221"/>
                  </a:lnTo>
                  <a:lnTo>
                    <a:pt x="584" y="245"/>
                  </a:lnTo>
                  <a:lnTo>
                    <a:pt x="565" y="264"/>
                  </a:lnTo>
                  <a:lnTo>
                    <a:pt x="553" y="282"/>
                  </a:lnTo>
                  <a:lnTo>
                    <a:pt x="541" y="301"/>
                  </a:lnTo>
                  <a:lnTo>
                    <a:pt x="522" y="319"/>
                  </a:lnTo>
                  <a:lnTo>
                    <a:pt x="510" y="337"/>
                  </a:lnTo>
                  <a:lnTo>
                    <a:pt x="492" y="356"/>
                  </a:lnTo>
                  <a:lnTo>
                    <a:pt x="479" y="374"/>
                  </a:lnTo>
                  <a:lnTo>
                    <a:pt x="461" y="393"/>
                  </a:lnTo>
                  <a:lnTo>
                    <a:pt x="449" y="411"/>
                  </a:lnTo>
                  <a:lnTo>
                    <a:pt x="436" y="429"/>
                  </a:lnTo>
                  <a:lnTo>
                    <a:pt x="418" y="448"/>
                  </a:lnTo>
                  <a:lnTo>
                    <a:pt x="405" y="466"/>
                  </a:lnTo>
                  <a:lnTo>
                    <a:pt x="387" y="485"/>
                  </a:lnTo>
                  <a:lnTo>
                    <a:pt x="375" y="503"/>
                  </a:lnTo>
                  <a:lnTo>
                    <a:pt x="362" y="522"/>
                  </a:lnTo>
                  <a:lnTo>
                    <a:pt x="344" y="546"/>
                  </a:lnTo>
                  <a:lnTo>
                    <a:pt x="332" y="564"/>
                  </a:lnTo>
                  <a:lnTo>
                    <a:pt x="313" y="583"/>
                  </a:lnTo>
                  <a:lnTo>
                    <a:pt x="301" y="601"/>
                  </a:lnTo>
                  <a:lnTo>
                    <a:pt x="283" y="620"/>
                  </a:lnTo>
                  <a:lnTo>
                    <a:pt x="270" y="638"/>
                  </a:lnTo>
                  <a:lnTo>
                    <a:pt x="258" y="657"/>
                  </a:lnTo>
                  <a:lnTo>
                    <a:pt x="240" y="675"/>
                  </a:lnTo>
                  <a:lnTo>
                    <a:pt x="227" y="693"/>
                  </a:lnTo>
                  <a:lnTo>
                    <a:pt x="209" y="712"/>
                  </a:lnTo>
                  <a:lnTo>
                    <a:pt x="196" y="730"/>
                  </a:lnTo>
                  <a:lnTo>
                    <a:pt x="178" y="749"/>
                  </a:lnTo>
                  <a:lnTo>
                    <a:pt x="166" y="767"/>
                  </a:lnTo>
                  <a:lnTo>
                    <a:pt x="153" y="785"/>
                  </a:lnTo>
                  <a:lnTo>
                    <a:pt x="135" y="804"/>
                  </a:lnTo>
                  <a:lnTo>
                    <a:pt x="123" y="822"/>
                  </a:lnTo>
                  <a:lnTo>
                    <a:pt x="104" y="847"/>
                  </a:lnTo>
                  <a:lnTo>
                    <a:pt x="92" y="865"/>
                  </a:lnTo>
                  <a:lnTo>
                    <a:pt x="80" y="884"/>
                  </a:lnTo>
                  <a:lnTo>
                    <a:pt x="61" y="902"/>
                  </a:lnTo>
                  <a:lnTo>
                    <a:pt x="49" y="920"/>
                  </a:lnTo>
                  <a:lnTo>
                    <a:pt x="30" y="939"/>
                  </a:lnTo>
                  <a:lnTo>
                    <a:pt x="18" y="957"/>
                  </a:lnTo>
                  <a:lnTo>
                    <a:pt x="0" y="97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26109" name="Freeform 119">
              <a:extLst>
                <a:ext uri="{FF2B5EF4-FFF2-40B4-BE49-F238E27FC236}">
                  <a16:creationId xmlns:a16="http://schemas.microsoft.com/office/drawing/2014/main" id="{A18A55BF-BB12-686F-F24E-0335667091FE}"/>
                </a:ext>
              </a:extLst>
            </p:cNvPr>
            <p:cNvSpPr>
              <a:spLocks/>
            </p:cNvSpPr>
            <p:nvPr/>
          </p:nvSpPr>
          <p:spPr bwMode="auto">
            <a:xfrm>
              <a:off x="667" y="1321"/>
              <a:ext cx="724" cy="912"/>
            </a:xfrm>
            <a:custGeom>
              <a:avLst/>
              <a:gdLst>
                <a:gd name="T0" fmla="*/ 58 w 774"/>
                <a:gd name="T1" fmla="*/ 0 h 976"/>
                <a:gd name="T2" fmla="*/ 56 w 774"/>
                <a:gd name="T3" fmla="*/ 7 h 976"/>
                <a:gd name="T4" fmla="*/ 55 w 774"/>
                <a:gd name="T5" fmla="*/ 7 h 976"/>
                <a:gd name="T6" fmla="*/ 54 w 774"/>
                <a:gd name="T7" fmla="*/ 7 h 976"/>
                <a:gd name="T8" fmla="*/ 53 w 774"/>
                <a:gd name="T9" fmla="*/ 7 h 976"/>
                <a:gd name="T10" fmla="*/ 51 w 774"/>
                <a:gd name="T11" fmla="*/ 7 h 976"/>
                <a:gd name="T12" fmla="*/ 51 w 774"/>
                <a:gd name="T13" fmla="*/ 7 h 976"/>
                <a:gd name="T14" fmla="*/ 50 w 774"/>
                <a:gd name="T15" fmla="*/ 9 h 976"/>
                <a:gd name="T16" fmla="*/ 48 w 774"/>
                <a:gd name="T17" fmla="*/ 11 h 976"/>
                <a:gd name="T18" fmla="*/ 48 w 774"/>
                <a:gd name="T19" fmla="*/ 12 h 976"/>
                <a:gd name="T20" fmla="*/ 47 w 774"/>
                <a:gd name="T21" fmla="*/ 14 h 976"/>
                <a:gd name="T22" fmla="*/ 45 w 774"/>
                <a:gd name="T23" fmla="*/ 15 h 976"/>
                <a:gd name="T24" fmla="*/ 45 w 774"/>
                <a:gd name="T25" fmla="*/ 17 h 976"/>
                <a:gd name="T26" fmla="*/ 43 w 774"/>
                <a:gd name="T27" fmla="*/ 18 h 976"/>
                <a:gd name="T28" fmla="*/ 42 w 774"/>
                <a:gd name="T29" fmla="*/ 19 h 976"/>
                <a:gd name="T30" fmla="*/ 41 w 774"/>
                <a:gd name="T31" fmla="*/ 20 h 976"/>
                <a:gd name="T32" fmla="*/ 39 w 774"/>
                <a:gd name="T33" fmla="*/ 21 h 976"/>
                <a:gd name="T34" fmla="*/ 39 w 774"/>
                <a:gd name="T35" fmla="*/ 22 h 976"/>
                <a:gd name="T36" fmla="*/ 37 w 774"/>
                <a:gd name="T37" fmla="*/ 24 h 976"/>
                <a:gd name="T38" fmla="*/ 36 w 774"/>
                <a:gd name="T39" fmla="*/ 26 h 976"/>
                <a:gd name="T40" fmla="*/ 36 w 774"/>
                <a:gd name="T41" fmla="*/ 27 h 976"/>
                <a:gd name="T42" fmla="*/ 34 w 774"/>
                <a:gd name="T43" fmla="*/ 29 h 976"/>
                <a:gd name="T44" fmla="*/ 34 w 774"/>
                <a:gd name="T45" fmla="*/ 30 h 976"/>
                <a:gd name="T46" fmla="*/ 32 w 774"/>
                <a:gd name="T47" fmla="*/ 31 h 976"/>
                <a:gd name="T48" fmla="*/ 31 w 774"/>
                <a:gd name="T49" fmla="*/ 32 h 976"/>
                <a:gd name="T50" fmla="*/ 30 w 774"/>
                <a:gd name="T51" fmla="*/ 33 h 976"/>
                <a:gd name="T52" fmla="*/ 29 w 774"/>
                <a:gd name="T53" fmla="*/ 35 h 976"/>
                <a:gd name="T54" fmla="*/ 28 w 774"/>
                <a:gd name="T55" fmla="*/ 36 h 976"/>
                <a:gd name="T56" fmla="*/ 27 w 774"/>
                <a:gd name="T57" fmla="*/ 37 h 976"/>
                <a:gd name="T58" fmla="*/ 26 w 774"/>
                <a:gd name="T59" fmla="*/ 38 h 976"/>
                <a:gd name="T60" fmla="*/ 24 w 774"/>
                <a:gd name="T61" fmla="*/ 40 h 976"/>
                <a:gd name="T62" fmla="*/ 22 w 774"/>
                <a:gd name="T63" fmla="*/ 41 h 976"/>
                <a:gd name="T64" fmla="*/ 22 w 774"/>
                <a:gd name="T65" fmla="*/ 43 h 976"/>
                <a:gd name="T66" fmla="*/ 21 w 774"/>
                <a:gd name="T67" fmla="*/ 44 h 976"/>
                <a:gd name="T68" fmla="*/ 20 w 774"/>
                <a:gd name="T69" fmla="*/ 46 h 976"/>
                <a:gd name="T70" fmla="*/ 19 w 774"/>
                <a:gd name="T71" fmla="*/ 47 h 976"/>
                <a:gd name="T72" fmla="*/ 18 w 774"/>
                <a:gd name="T73" fmla="*/ 48 h 976"/>
                <a:gd name="T74" fmla="*/ 18 w 774"/>
                <a:gd name="T75" fmla="*/ 49 h 976"/>
                <a:gd name="T76" fmla="*/ 16 w 774"/>
                <a:gd name="T77" fmla="*/ 50 h 976"/>
                <a:gd name="T78" fmla="*/ 15 w 774"/>
                <a:gd name="T79" fmla="*/ 52 h 976"/>
                <a:gd name="T80" fmla="*/ 14 w 774"/>
                <a:gd name="T81" fmla="*/ 52 h 976"/>
                <a:gd name="T82" fmla="*/ 13 w 774"/>
                <a:gd name="T83" fmla="*/ 54 h 976"/>
                <a:gd name="T84" fmla="*/ 12 w 774"/>
                <a:gd name="T85" fmla="*/ 56 h 976"/>
                <a:gd name="T86" fmla="*/ 10 w 774"/>
                <a:gd name="T87" fmla="*/ 57 h 976"/>
                <a:gd name="T88" fmla="*/ 8 w 774"/>
                <a:gd name="T89" fmla="*/ 58 h 976"/>
                <a:gd name="T90" fmla="*/ 7 w 774"/>
                <a:gd name="T91" fmla="*/ 60 h 976"/>
                <a:gd name="T92" fmla="*/ 7 w 774"/>
                <a:gd name="T93" fmla="*/ 61 h 976"/>
                <a:gd name="T94" fmla="*/ 7 w 774"/>
                <a:gd name="T95" fmla="*/ 63 h 976"/>
                <a:gd name="T96" fmla="*/ 7 w 774"/>
                <a:gd name="T97" fmla="*/ 64 h 976"/>
                <a:gd name="T98" fmla="*/ 7 w 774"/>
                <a:gd name="T99" fmla="*/ 65 h 976"/>
                <a:gd name="T100" fmla="*/ 7 w 774"/>
                <a:gd name="T101" fmla="*/ 66 h 976"/>
                <a:gd name="T102" fmla="*/ 7 w 774"/>
                <a:gd name="T103" fmla="*/ 68 h 976"/>
                <a:gd name="T104" fmla="*/ 0 w 774"/>
                <a:gd name="T105" fmla="*/ 69 h 97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774" h="976">
                  <a:moveTo>
                    <a:pt x="774" y="0"/>
                  </a:moveTo>
                  <a:lnTo>
                    <a:pt x="762" y="18"/>
                  </a:lnTo>
                  <a:lnTo>
                    <a:pt x="744" y="37"/>
                  </a:lnTo>
                  <a:lnTo>
                    <a:pt x="731" y="55"/>
                  </a:lnTo>
                  <a:lnTo>
                    <a:pt x="719" y="73"/>
                  </a:lnTo>
                  <a:lnTo>
                    <a:pt x="701" y="92"/>
                  </a:lnTo>
                  <a:lnTo>
                    <a:pt x="688" y="110"/>
                  </a:lnTo>
                  <a:lnTo>
                    <a:pt x="670" y="129"/>
                  </a:lnTo>
                  <a:lnTo>
                    <a:pt x="658" y="147"/>
                  </a:lnTo>
                  <a:lnTo>
                    <a:pt x="639" y="166"/>
                  </a:lnTo>
                  <a:lnTo>
                    <a:pt x="627" y="184"/>
                  </a:lnTo>
                  <a:lnTo>
                    <a:pt x="614" y="202"/>
                  </a:lnTo>
                  <a:lnTo>
                    <a:pt x="596" y="221"/>
                  </a:lnTo>
                  <a:lnTo>
                    <a:pt x="584" y="245"/>
                  </a:lnTo>
                  <a:lnTo>
                    <a:pt x="565" y="264"/>
                  </a:lnTo>
                  <a:lnTo>
                    <a:pt x="553" y="282"/>
                  </a:lnTo>
                  <a:lnTo>
                    <a:pt x="541" y="301"/>
                  </a:lnTo>
                  <a:lnTo>
                    <a:pt x="522" y="319"/>
                  </a:lnTo>
                  <a:lnTo>
                    <a:pt x="510" y="337"/>
                  </a:lnTo>
                  <a:lnTo>
                    <a:pt x="492" y="356"/>
                  </a:lnTo>
                  <a:lnTo>
                    <a:pt x="479" y="374"/>
                  </a:lnTo>
                  <a:lnTo>
                    <a:pt x="461" y="393"/>
                  </a:lnTo>
                  <a:lnTo>
                    <a:pt x="449" y="411"/>
                  </a:lnTo>
                  <a:lnTo>
                    <a:pt x="436" y="429"/>
                  </a:lnTo>
                  <a:lnTo>
                    <a:pt x="418" y="448"/>
                  </a:lnTo>
                  <a:lnTo>
                    <a:pt x="405" y="466"/>
                  </a:lnTo>
                  <a:lnTo>
                    <a:pt x="387" y="485"/>
                  </a:lnTo>
                  <a:lnTo>
                    <a:pt x="375" y="503"/>
                  </a:lnTo>
                  <a:lnTo>
                    <a:pt x="362" y="522"/>
                  </a:lnTo>
                  <a:lnTo>
                    <a:pt x="344" y="546"/>
                  </a:lnTo>
                  <a:lnTo>
                    <a:pt x="332" y="564"/>
                  </a:lnTo>
                  <a:lnTo>
                    <a:pt x="313" y="583"/>
                  </a:lnTo>
                  <a:lnTo>
                    <a:pt x="301" y="601"/>
                  </a:lnTo>
                  <a:lnTo>
                    <a:pt x="283" y="620"/>
                  </a:lnTo>
                  <a:lnTo>
                    <a:pt x="270" y="638"/>
                  </a:lnTo>
                  <a:lnTo>
                    <a:pt x="258" y="657"/>
                  </a:lnTo>
                  <a:lnTo>
                    <a:pt x="240" y="675"/>
                  </a:lnTo>
                  <a:lnTo>
                    <a:pt x="227" y="693"/>
                  </a:lnTo>
                  <a:lnTo>
                    <a:pt x="209" y="712"/>
                  </a:lnTo>
                  <a:lnTo>
                    <a:pt x="196" y="730"/>
                  </a:lnTo>
                  <a:lnTo>
                    <a:pt x="178" y="749"/>
                  </a:lnTo>
                  <a:lnTo>
                    <a:pt x="166" y="767"/>
                  </a:lnTo>
                  <a:lnTo>
                    <a:pt x="153" y="785"/>
                  </a:lnTo>
                  <a:lnTo>
                    <a:pt x="135" y="804"/>
                  </a:lnTo>
                  <a:lnTo>
                    <a:pt x="123" y="822"/>
                  </a:lnTo>
                  <a:lnTo>
                    <a:pt x="104" y="847"/>
                  </a:lnTo>
                  <a:lnTo>
                    <a:pt x="92" y="865"/>
                  </a:lnTo>
                  <a:lnTo>
                    <a:pt x="80" y="884"/>
                  </a:lnTo>
                  <a:lnTo>
                    <a:pt x="61" y="902"/>
                  </a:lnTo>
                  <a:lnTo>
                    <a:pt x="49" y="920"/>
                  </a:lnTo>
                  <a:lnTo>
                    <a:pt x="30" y="939"/>
                  </a:lnTo>
                  <a:lnTo>
                    <a:pt x="18" y="957"/>
                  </a:lnTo>
                  <a:lnTo>
                    <a:pt x="0" y="97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26110" name="Freeform 120">
              <a:extLst>
                <a:ext uri="{FF2B5EF4-FFF2-40B4-BE49-F238E27FC236}">
                  <a16:creationId xmlns:a16="http://schemas.microsoft.com/office/drawing/2014/main" id="{2BFBFAC3-3502-A1B9-45AC-18BF2DF7D3C5}"/>
                </a:ext>
              </a:extLst>
            </p:cNvPr>
            <p:cNvSpPr>
              <a:spLocks/>
            </p:cNvSpPr>
            <p:nvPr/>
          </p:nvSpPr>
          <p:spPr bwMode="auto">
            <a:xfrm>
              <a:off x="667" y="1321"/>
              <a:ext cx="724" cy="912"/>
            </a:xfrm>
            <a:custGeom>
              <a:avLst/>
              <a:gdLst>
                <a:gd name="T0" fmla="*/ 58 w 774"/>
                <a:gd name="T1" fmla="*/ 0 h 976"/>
                <a:gd name="T2" fmla="*/ 56 w 774"/>
                <a:gd name="T3" fmla="*/ 7 h 976"/>
                <a:gd name="T4" fmla="*/ 55 w 774"/>
                <a:gd name="T5" fmla="*/ 7 h 976"/>
                <a:gd name="T6" fmla="*/ 54 w 774"/>
                <a:gd name="T7" fmla="*/ 7 h 976"/>
                <a:gd name="T8" fmla="*/ 53 w 774"/>
                <a:gd name="T9" fmla="*/ 7 h 976"/>
                <a:gd name="T10" fmla="*/ 51 w 774"/>
                <a:gd name="T11" fmla="*/ 7 h 976"/>
                <a:gd name="T12" fmla="*/ 51 w 774"/>
                <a:gd name="T13" fmla="*/ 7 h 976"/>
                <a:gd name="T14" fmla="*/ 50 w 774"/>
                <a:gd name="T15" fmla="*/ 9 h 976"/>
                <a:gd name="T16" fmla="*/ 48 w 774"/>
                <a:gd name="T17" fmla="*/ 11 h 976"/>
                <a:gd name="T18" fmla="*/ 48 w 774"/>
                <a:gd name="T19" fmla="*/ 12 h 976"/>
                <a:gd name="T20" fmla="*/ 47 w 774"/>
                <a:gd name="T21" fmla="*/ 14 h 976"/>
                <a:gd name="T22" fmla="*/ 45 w 774"/>
                <a:gd name="T23" fmla="*/ 15 h 976"/>
                <a:gd name="T24" fmla="*/ 45 w 774"/>
                <a:gd name="T25" fmla="*/ 17 h 976"/>
                <a:gd name="T26" fmla="*/ 43 w 774"/>
                <a:gd name="T27" fmla="*/ 18 h 976"/>
                <a:gd name="T28" fmla="*/ 42 w 774"/>
                <a:gd name="T29" fmla="*/ 19 h 976"/>
                <a:gd name="T30" fmla="*/ 41 w 774"/>
                <a:gd name="T31" fmla="*/ 20 h 976"/>
                <a:gd name="T32" fmla="*/ 39 w 774"/>
                <a:gd name="T33" fmla="*/ 21 h 976"/>
                <a:gd name="T34" fmla="*/ 39 w 774"/>
                <a:gd name="T35" fmla="*/ 22 h 976"/>
                <a:gd name="T36" fmla="*/ 37 w 774"/>
                <a:gd name="T37" fmla="*/ 24 h 976"/>
                <a:gd name="T38" fmla="*/ 36 w 774"/>
                <a:gd name="T39" fmla="*/ 26 h 976"/>
                <a:gd name="T40" fmla="*/ 36 w 774"/>
                <a:gd name="T41" fmla="*/ 27 h 976"/>
                <a:gd name="T42" fmla="*/ 34 w 774"/>
                <a:gd name="T43" fmla="*/ 29 h 976"/>
                <a:gd name="T44" fmla="*/ 34 w 774"/>
                <a:gd name="T45" fmla="*/ 30 h 976"/>
                <a:gd name="T46" fmla="*/ 32 w 774"/>
                <a:gd name="T47" fmla="*/ 31 h 976"/>
                <a:gd name="T48" fmla="*/ 31 w 774"/>
                <a:gd name="T49" fmla="*/ 32 h 976"/>
                <a:gd name="T50" fmla="*/ 30 w 774"/>
                <a:gd name="T51" fmla="*/ 33 h 976"/>
                <a:gd name="T52" fmla="*/ 29 w 774"/>
                <a:gd name="T53" fmla="*/ 35 h 976"/>
                <a:gd name="T54" fmla="*/ 28 w 774"/>
                <a:gd name="T55" fmla="*/ 36 h 976"/>
                <a:gd name="T56" fmla="*/ 27 w 774"/>
                <a:gd name="T57" fmla="*/ 37 h 976"/>
                <a:gd name="T58" fmla="*/ 26 w 774"/>
                <a:gd name="T59" fmla="*/ 38 h 976"/>
                <a:gd name="T60" fmla="*/ 24 w 774"/>
                <a:gd name="T61" fmla="*/ 40 h 976"/>
                <a:gd name="T62" fmla="*/ 22 w 774"/>
                <a:gd name="T63" fmla="*/ 41 h 976"/>
                <a:gd name="T64" fmla="*/ 22 w 774"/>
                <a:gd name="T65" fmla="*/ 43 h 976"/>
                <a:gd name="T66" fmla="*/ 21 w 774"/>
                <a:gd name="T67" fmla="*/ 44 h 976"/>
                <a:gd name="T68" fmla="*/ 20 w 774"/>
                <a:gd name="T69" fmla="*/ 46 h 976"/>
                <a:gd name="T70" fmla="*/ 19 w 774"/>
                <a:gd name="T71" fmla="*/ 47 h 976"/>
                <a:gd name="T72" fmla="*/ 18 w 774"/>
                <a:gd name="T73" fmla="*/ 48 h 976"/>
                <a:gd name="T74" fmla="*/ 18 w 774"/>
                <a:gd name="T75" fmla="*/ 49 h 976"/>
                <a:gd name="T76" fmla="*/ 16 w 774"/>
                <a:gd name="T77" fmla="*/ 50 h 976"/>
                <a:gd name="T78" fmla="*/ 15 w 774"/>
                <a:gd name="T79" fmla="*/ 52 h 976"/>
                <a:gd name="T80" fmla="*/ 14 w 774"/>
                <a:gd name="T81" fmla="*/ 52 h 976"/>
                <a:gd name="T82" fmla="*/ 13 w 774"/>
                <a:gd name="T83" fmla="*/ 54 h 976"/>
                <a:gd name="T84" fmla="*/ 12 w 774"/>
                <a:gd name="T85" fmla="*/ 56 h 976"/>
                <a:gd name="T86" fmla="*/ 10 w 774"/>
                <a:gd name="T87" fmla="*/ 57 h 976"/>
                <a:gd name="T88" fmla="*/ 8 w 774"/>
                <a:gd name="T89" fmla="*/ 58 h 976"/>
                <a:gd name="T90" fmla="*/ 7 w 774"/>
                <a:gd name="T91" fmla="*/ 60 h 976"/>
                <a:gd name="T92" fmla="*/ 7 w 774"/>
                <a:gd name="T93" fmla="*/ 61 h 976"/>
                <a:gd name="T94" fmla="*/ 7 w 774"/>
                <a:gd name="T95" fmla="*/ 63 h 976"/>
                <a:gd name="T96" fmla="*/ 7 w 774"/>
                <a:gd name="T97" fmla="*/ 64 h 976"/>
                <a:gd name="T98" fmla="*/ 7 w 774"/>
                <a:gd name="T99" fmla="*/ 65 h 976"/>
                <a:gd name="T100" fmla="*/ 7 w 774"/>
                <a:gd name="T101" fmla="*/ 66 h 976"/>
                <a:gd name="T102" fmla="*/ 7 w 774"/>
                <a:gd name="T103" fmla="*/ 68 h 976"/>
                <a:gd name="T104" fmla="*/ 0 w 774"/>
                <a:gd name="T105" fmla="*/ 69 h 97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774" h="976">
                  <a:moveTo>
                    <a:pt x="774" y="0"/>
                  </a:moveTo>
                  <a:lnTo>
                    <a:pt x="762" y="18"/>
                  </a:lnTo>
                  <a:lnTo>
                    <a:pt x="744" y="37"/>
                  </a:lnTo>
                  <a:lnTo>
                    <a:pt x="731" y="55"/>
                  </a:lnTo>
                  <a:lnTo>
                    <a:pt x="719" y="73"/>
                  </a:lnTo>
                  <a:lnTo>
                    <a:pt x="701" y="92"/>
                  </a:lnTo>
                  <a:lnTo>
                    <a:pt x="688" y="110"/>
                  </a:lnTo>
                  <a:lnTo>
                    <a:pt x="670" y="129"/>
                  </a:lnTo>
                  <a:lnTo>
                    <a:pt x="658" y="147"/>
                  </a:lnTo>
                  <a:lnTo>
                    <a:pt x="639" y="166"/>
                  </a:lnTo>
                  <a:lnTo>
                    <a:pt x="627" y="184"/>
                  </a:lnTo>
                  <a:lnTo>
                    <a:pt x="614" y="202"/>
                  </a:lnTo>
                  <a:lnTo>
                    <a:pt x="596" y="221"/>
                  </a:lnTo>
                  <a:lnTo>
                    <a:pt x="584" y="245"/>
                  </a:lnTo>
                  <a:lnTo>
                    <a:pt x="565" y="264"/>
                  </a:lnTo>
                  <a:lnTo>
                    <a:pt x="553" y="282"/>
                  </a:lnTo>
                  <a:lnTo>
                    <a:pt x="541" y="301"/>
                  </a:lnTo>
                  <a:lnTo>
                    <a:pt x="522" y="319"/>
                  </a:lnTo>
                  <a:lnTo>
                    <a:pt x="510" y="337"/>
                  </a:lnTo>
                  <a:lnTo>
                    <a:pt x="492" y="356"/>
                  </a:lnTo>
                  <a:lnTo>
                    <a:pt x="479" y="374"/>
                  </a:lnTo>
                  <a:lnTo>
                    <a:pt x="461" y="393"/>
                  </a:lnTo>
                  <a:lnTo>
                    <a:pt x="449" y="411"/>
                  </a:lnTo>
                  <a:lnTo>
                    <a:pt x="436" y="429"/>
                  </a:lnTo>
                  <a:lnTo>
                    <a:pt x="418" y="448"/>
                  </a:lnTo>
                  <a:lnTo>
                    <a:pt x="405" y="466"/>
                  </a:lnTo>
                  <a:lnTo>
                    <a:pt x="387" y="485"/>
                  </a:lnTo>
                  <a:lnTo>
                    <a:pt x="375" y="503"/>
                  </a:lnTo>
                  <a:lnTo>
                    <a:pt x="362" y="522"/>
                  </a:lnTo>
                  <a:lnTo>
                    <a:pt x="344" y="546"/>
                  </a:lnTo>
                  <a:lnTo>
                    <a:pt x="332" y="564"/>
                  </a:lnTo>
                  <a:lnTo>
                    <a:pt x="313" y="583"/>
                  </a:lnTo>
                  <a:lnTo>
                    <a:pt x="301" y="601"/>
                  </a:lnTo>
                  <a:lnTo>
                    <a:pt x="283" y="620"/>
                  </a:lnTo>
                  <a:lnTo>
                    <a:pt x="270" y="638"/>
                  </a:lnTo>
                  <a:lnTo>
                    <a:pt x="258" y="657"/>
                  </a:lnTo>
                  <a:lnTo>
                    <a:pt x="240" y="675"/>
                  </a:lnTo>
                  <a:lnTo>
                    <a:pt x="227" y="693"/>
                  </a:lnTo>
                  <a:lnTo>
                    <a:pt x="209" y="712"/>
                  </a:lnTo>
                  <a:lnTo>
                    <a:pt x="196" y="730"/>
                  </a:lnTo>
                  <a:lnTo>
                    <a:pt x="178" y="749"/>
                  </a:lnTo>
                  <a:lnTo>
                    <a:pt x="166" y="767"/>
                  </a:lnTo>
                  <a:lnTo>
                    <a:pt x="153" y="785"/>
                  </a:lnTo>
                  <a:lnTo>
                    <a:pt x="135" y="804"/>
                  </a:lnTo>
                  <a:lnTo>
                    <a:pt x="123" y="822"/>
                  </a:lnTo>
                  <a:lnTo>
                    <a:pt x="104" y="847"/>
                  </a:lnTo>
                  <a:lnTo>
                    <a:pt x="92" y="865"/>
                  </a:lnTo>
                  <a:lnTo>
                    <a:pt x="80" y="884"/>
                  </a:lnTo>
                  <a:lnTo>
                    <a:pt x="61" y="902"/>
                  </a:lnTo>
                  <a:lnTo>
                    <a:pt x="49" y="920"/>
                  </a:lnTo>
                  <a:lnTo>
                    <a:pt x="30" y="939"/>
                  </a:lnTo>
                  <a:lnTo>
                    <a:pt x="18" y="957"/>
                  </a:lnTo>
                  <a:lnTo>
                    <a:pt x="0" y="97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26111" name="Freeform 121">
              <a:extLst>
                <a:ext uri="{FF2B5EF4-FFF2-40B4-BE49-F238E27FC236}">
                  <a16:creationId xmlns:a16="http://schemas.microsoft.com/office/drawing/2014/main" id="{28F653E9-B360-5DE3-AAAE-83613EE7DF7A}"/>
                </a:ext>
              </a:extLst>
            </p:cNvPr>
            <p:cNvSpPr>
              <a:spLocks/>
            </p:cNvSpPr>
            <p:nvPr/>
          </p:nvSpPr>
          <p:spPr bwMode="auto">
            <a:xfrm>
              <a:off x="667" y="1321"/>
              <a:ext cx="724" cy="912"/>
            </a:xfrm>
            <a:custGeom>
              <a:avLst/>
              <a:gdLst>
                <a:gd name="T0" fmla="*/ 58 w 774"/>
                <a:gd name="T1" fmla="*/ 0 h 976"/>
                <a:gd name="T2" fmla="*/ 56 w 774"/>
                <a:gd name="T3" fmla="*/ 7 h 976"/>
                <a:gd name="T4" fmla="*/ 55 w 774"/>
                <a:gd name="T5" fmla="*/ 7 h 976"/>
                <a:gd name="T6" fmla="*/ 54 w 774"/>
                <a:gd name="T7" fmla="*/ 7 h 976"/>
                <a:gd name="T8" fmla="*/ 53 w 774"/>
                <a:gd name="T9" fmla="*/ 7 h 976"/>
                <a:gd name="T10" fmla="*/ 51 w 774"/>
                <a:gd name="T11" fmla="*/ 7 h 976"/>
                <a:gd name="T12" fmla="*/ 51 w 774"/>
                <a:gd name="T13" fmla="*/ 7 h 976"/>
                <a:gd name="T14" fmla="*/ 50 w 774"/>
                <a:gd name="T15" fmla="*/ 9 h 976"/>
                <a:gd name="T16" fmla="*/ 48 w 774"/>
                <a:gd name="T17" fmla="*/ 11 h 976"/>
                <a:gd name="T18" fmla="*/ 48 w 774"/>
                <a:gd name="T19" fmla="*/ 12 h 976"/>
                <a:gd name="T20" fmla="*/ 47 w 774"/>
                <a:gd name="T21" fmla="*/ 14 h 976"/>
                <a:gd name="T22" fmla="*/ 45 w 774"/>
                <a:gd name="T23" fmla="*/ 15 h 976"/>
                <a:gd name="T24" fmla="*/ 45 w 774"/>
                <a:gd name="T25" fmla="*/ 17 h 976"/>
                <a:gd name="T26" fmla="*/ 43 w 774"/>
                <a:gd name="T27" fmla="*/ 18 h 976"/>
                <a:gd name="T28" fmla="*/ 42 w 774"/>
                <a:gd name="T29" fmla="*/ 19 h 976"/>
                <a:gd name="T30" fmla="*/ 41 w 774"/>
                <a:gd name="T31" fmla="*/ 20 h 976"/>
                <a:gd name="T32" fmla="*/ 39 w 774"/>
                <a:gd name="T33" fmla="*/ 21 h 976"/>
                <a:gd name="T34" fmla="*/ 39 w 774"/>
                <a:gd name="T35" fmla="*/ 22 h 976"/>
                <a:gd name="T36" fmla="*/ 37 w 774"/>
                <a:gd name="T37" fmla="*/ 24 h 976"/>
                <a:gd name="T38" fmla="*/ 36 w 774"/>
                <a:gd name="T39" fmla="*/ 26 h 976"/>
                <a:gd name="T40" fmla="*/ 36 w 774"/>
                <a:gd name="T41" fmla="*/ 27 h 976"/>
                <a:gd name="T42" fmla="*/ 34 w 774"/>
                <a:gd name="T43" fmla="*/ 29 h 976"/>
                <a:gd name="T44" fmla="*/ 34 w 774"/>
                <a:gd name="T45" fmla="*/ 30 h 976"/>
                <a:gd name="T46" fmla="*/ 32 w 774"/>
                <a:gd name="T47" fmla="*/ 31 h 976"/>
                <a:gd name="T48" fmla="*/ 31 w 774"/>
                <a:gd name="T49" fmla="*/ 32 h 976"/>
                <a:gd name="T50" fmla="*/ 30 w 774"/>
                <a:gd name="T51" fmla="*/ 33 h 976"/>
                <a:gd name="T52" fmla="*/ 29 w 774"/>
                <a:gd name="T53" fmla="*/ 35 h 976"/>
                <a:gd name="T54" fmla="*/ 28 w 774"/>
                <a:gd name="T55" fmla="*/ 36 h 976"/>
                <a:gd name="T56" fmla="*/ 27 w 774"/>
                <a:gd name="T57" fmla="*/ 37 h 976"/>
                <a:gd name="T58" fmla="*/ 26 w 774"/>
                <a:gd name="T59" fmla="*/ 38 h 976"/>
                <a:gd name="T60" fmla="*/ 24 w 774"/>
                <a:gd name="T61" fmla="*/ 40 h 976"/>
                <a:gd name="T62" fmla="*/ 22 w 774"/>
                <a:gd name="T63" fmla="*/ 41 h 976"/>
                <a:gd name="T64" fmla="*/ 22 w 774"/>
                <a:gd name="T65" fmla="*/ 43 h 976"/>
                <a:gd name="T66" fmla="*/ 21 w 774"/>
                <a:gd name="T67" fmla="*/ 44 h 976"/>
                <a:gd name="T68" fmla="*/ 20 w 774"/>
                <a:gd name="T69" fmla="*/ 46 h 976"/>
                <a:gd name="T70" fmla="*/ 19 w 774"/>
                <a:gd name="T71" fmla="*/ 47 h 976"/>
                <a:gd name="T72" fmla="*/ 18 w 774"/>
                <a:gd name="T73" fmla="*/ 48 h 976"/>
                <a:gd name="T74" fmla="*/ 18 w 774"/>
                <a:gd name="T75" fmla="*/ 49 h 976"/>
                <a:gd name="T76" fmla="*/ 16 w 774"/>
                <a:gd name="T77" fmla="*/ 50 h 976"/>
                <a:gd name="T78" fmla="*/ 15 w 774"/>
                <a:gd name="T79" fmla="*/ 52 h 976"/>
                <a:gd name="T80" fmla="*/ 14 w 774"/>
                <a:gd name="T81" fmla="*/ 52 h 976"/>
                <a:gd name="T82" fmla="*/ 13 w 774"/>
                <a:gd name="T83" fmla="*/ 54 h 976"/>
                <a:gd name="T84" fmla="*/ 12 w 774"/>
                <a:gd name="T85" fmla="*/ 56 h 976"/>
                <a:gd name="T86" fmla="*/ 10 w 774"/>
                <a:gd name="T87" fmla="*/ 57 h 976"/>
                <a:gd name="T88" fmla="*/ 8 w 774"/>
                <a:gd name="T89" fmla="*/ 58 h 976"/>
                <a:gd name="T90" fmla="*/ 7 w 774"/>
                <a:gd name="T91" fmla="*/ 60 h 976"/>
                <a:gd name="T92" fmla="*/ 7 w 774"/>
                <a:gd name="T93" fmla="*/ 61 h 976"/>
                <a:gd name="T94" fmla="*/ 7 w 774"/>
                <a:gd name="T95" fmla="*/ 63 h 976"/>
                <a:gd name="T96" fmla="*/ 7 w 774"/>
                <a:gd name="T97" fmla="*/ 64 h 976"/>
                <a:gd name="T98" fmla="*/ 7 w 774"/>
                <a:gd name="T99" fmla="*/ 65 h 976"/>
                <a:gd name="T100" fmla="*/ 7 w 774"/>
                <a:gd name="T101" fmla="*/ 66 h 976"/>
                <a:gd name="T102" fmla="*/ 7 w 774"/>
                <a:gd name="T103" fmla="*/ 68 h 976"/>
                <a:gd name="T104" fmla="*/ 0 w 774"/>
                <a:gd name="T105" fmla="*/ 69 h 97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774" h="976">
                  <a:moveTo>
                    <a:pt x="774" y="0"/>
                  </a:moveTo>
                  <a:lnTo>
                    <a:pt x="762" y="18"/>
                  </a:lnTo>
                  <a:lnTo>
                    <a:pt x="744" y="37"/>
                  </a:lnTo>
                  <a:lnTo>
                    <a:pt x="731" y="55"/>
                  </a:lnTo>
                  <a:lnTo>
                    <a:pt x="719" y="73"/>
                  </a:lnTo>
                  <a:lnTo>
                    <a:pt x="701" y="92"/>
                  </a:lnTo>
                  <a:lnTo>
                    <a:pt x="688" y="110"/>
                  </a:lnTo>
                  <a:lnTo>
                    <a:pt x="670" y="129"/>
                  </a:lnTo>
                  <a:lnTo>
                    <a:pt x="658" y="147"/>
                  </a:lnTo>
                  <a:lnTo>
                    <a:pt x="639" y="166"/>
                  </a:lnTo>
                  <a:lnTo>
                    <a:pt x="627" y="184"/>
                  </a:lnTo>
                  <a:lnTo>
                    <a:pt x="614" y="202"/>
                  </a:lnTo>
                  <a:lnTo>
                    <a:pt x="596" y="221"/>
                  </a:lnTo>
                  <a:lnTo>
                    <a:pt x="584" y="245"/>
                  </a:lnTo>
                  <a:lnTo>
                    <a:pt x="565" y="264"/>
                  </a:lnTo>
                  <a:lnTo>
                    <a:pt x="553" y="282"/>
                  </a:lnTo>
                  <a:lnTo>
                    <a:pt x="541" y="301"/>
                  </a:lnTo>
                  <a:lnTo>
                    <a:pt x="522" y="319"/>
                  </a:lnTo>
                  <a:lnTo>
                    <a:pt x="510" y="337"/>
                  </a:lnTo>
                  <a:lnTo>
                    <a:pt x="492" y="356"/>
                  </a:lnTo>
                  <a:lnTo>
                    <a:pt x="479" y="374"/>
                  </a:lnTo>
                  <a:lnTo>
                    <a:pt x="461" y="393"/>
                  </a:lnTo>
                  <a:lnTo>
                    <a:pt x="449" y="411"/>
                  </a:lnTo>
                  <a:lnTo>
                    <a:pt x="436" y="429"/>
                  </a:lnTo>
                  <a:lnTo>
                    <a:pt x="418" y="448"/>
                  </a:lnTo>
                  <a:lnTo>
                    <a:pt x="405" y="466"/>
                  </a:lnTo>
                  <a:lnTo>
                    <a:pt x="387" y="485"/>
                  </a:lnTo>
                  <a:lnTo>
                    <a:pt x="375" y="503"/>
                  </a:lnTo>
                  <a:lnTo>
                    <a:pt x="362" y="522"/>
                  </a:lnTo>
                  <a:lnTo>
                    <a:pt x="344" y="546"/>
                  </a:lnTo>
                  <a:lnTo>
                    <a:pt x="332" y="564"/>
                  </a:lnTo>
                  <a:lnTo>
                    <a:pt x="313" y="583"/>
                  </a:lnTo>
                  <a:lnTo>
                    <a:pt x="301" y="601"/>
                  </a:lnTo>
                  <a:lnTo>
                    <a:pt x="283" y="620"/>
                  </a:lnTo>
                  <a:lnTo>
                    <a:pt x="270" y="638"/>
                  </a:lnTo>
                  <a:lnTo>
                    <a:pt x="258" y="657"/>
                  </a:lnTo>
                  <a:lnTo>
                    <a:pt x="240" y="675"/>
                  </a:lnTo>
                  <a:lnTo>
                    <a:pt x="227" y="693"/>
                  </a:lnTo>
                  <a:lnTo>
                    <a:pt x="209" y="712"/>
                  </a:lnTo>
                  <a:lnTo>
                    <a:pt x="196" y="730"/>
                  </a:lnTo>
                  <a:lnTo>
                    <a:pt x="178" y="749"/>
                  </a:lnTo>
                  <a:lnTo>
                    <a:pt x="166" y="767"/>
                  </a:lnTo>
                  <a:lnTo>
                    <a:pt x="153" y="785"/>
                  </a:lnTo>
                  <a:lnTo>
                    <a:pt x="135" y="804"/>
                  </a:lnTo>
                  <a:lnTo>
                    <a:pt x="123" y="822"/>
                  </a:lnTo>
                  <a:lnTo>
                    <a:pt x="104" y="847"/>
                  </a:lnTo>
                  <a:lnTo>
                    <a:pt x="92" y="865"/>
                  </a:lnTo>
                  <a:lnTo>
                    <a:pt x="80" y="884"/>
                  </a:lnTo>
                  <a:lnTo>
                    <a:pt x="61" y="902"/>
                  </a:lnTo>
                  <a:lnTo>
                    <a:pt x="49" y="920"/>
                  </a:lnTo>
                  <a:lnTo>
                    <a:pt x="30" y="939"/>
                  </a:lnTo>
                  <a:lnTo>
                    <a:pt x="18" y="957"/>
                  </a:lnTo>
                  <a:lnTo>
                    <a:pt x="0" y="97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26112" name="Freeform 122">
              <a:extLst>
                <a:ext uri="{FF2B5EF4-FFF2-40B4-BE49-F238E27FC236}">
                  <a16:creationId xmlns:a16="http://schemas.microsoft.com/office/drawing/2014/main" id="{58635B8D-F8B9-0E7F-EB1D-FD8C894B2585}"/>
                </a:ext>
              </a:extLst>
            </p:cNvPr>
            <p:cNvSpPr>
              <a:spLocks/>
            </p:cNvSpPr>
            <p:nvPr/>
          </p:nvSpPr>
          <p:spPr bwMode="auto">
            <a:xfrm>
              <a:off x="667" y="1321"/>
              <a:ext cx="724" cy="912"/>
            </a:xfrm>
            <a:custGeom>
              <a:avLst/>
              <a:gdLst>
                <a:gd name="T0" fmla="*/ 58 w 774"/>
                <a:gd name="T1" fmla="*/ 0 h 976"/>
                <a:gd name="T2" fmla="*/ 56 w 774"/>
                <a:gd name="T3" fmla="*/ 7 h 976"/>
                <a:gd name="T4" fmla="*/ 55 w 774"/>
                <a:gd name="T5" fmla="*/ 7 h 976"/>
                <a:gd name="T6" fmla="*/ 54 w 774"/>
                <a:gd name="T7" fmla="*/ 7 h 976"/>
                <a:gd name="T8" fmla="*/ 53 w 774"/>
                <a:gd name="T9" fmla="*/ 7 h 976"/>
                <a:gd name="T10" fmla="*/ 51 w 774"/>
                <a:gd name="T11" fmla="*/ 7 h 976"/>
                <a:gd name="T12" fmla="*/ 51 w 774"/>
                <a:gd name="T13" fmla="*/ 7 h 976"/>
                <a:gd name="T14" fmla="*/ 50 w 774"/>
                <a:gd name="T15" fmla="*/ 9 h 976"/>
                <a:gd name="T16" fmla="*/ 48 w 774"/>
                <a:gd name="T17" fmla="*/ 11 h 976"/>
                <a:gd name="T18" fmla="*/ 48 w 774"/>
                <a:gd name="T19" fmla="*/ 12 h 976"/>
                <a:gd name="T20" fmla="*/ 47 w 774"/>
                <a:gd name="T21" fmla="*/ 14 h 976"/>
                <a:gd name="T22" fmla="*/ 45 w 774"/>
                <a:gd name="T23" fmla="*/ 15 h 976"/>
                <a:gd name="T24" fmla="*/ 45 w 774"/>
                <a:gd name="T25" fmla="*/ 17 h 976"/>
                <a:gd name="T26" fmla="*/ 43 w 774"/>
                <a:gd name="T27" fmla="*/ 18 h 976"/>
                <a:gd name="T28" fmla="*/ 42 w 774"/>
                <a:gd name="T29" fmla="*/ 19 h 976"/>
                <a:gd name="T30" fmla="*/ 41 w 774"/>
                <a:gd name="T31" fmla="*/ 20 h 976"/>
                <a:gd name="T32" fmla="*/ 39 w 774"/>
                <a:gd name="T33" fmla="*/ 21 h 976"/>
                <a:gd name="T34" fmla="*/ 39 w 774"/>
                <a:gd name="T35" fmla="*/ 22 h 976"/>
                <a:gd name="T36" fmla="*/ 37 w 774"/>
                <a:gd name="T37" fmla="*/ 24 h 976"/>
                <a:gd name="T38" fmla="*/ 36 w 774"/>
                <a:gd name="T39" fmla="*/ 26 h 976"/>
                <a:gd name="T40" fmla="*/ 36 w 774"/>
                <a:gd name="T41" fmla="*/ 27 h 976"/>
                <a:gd name="T42" fmla="*/ 34 w 774"/>
                <a:gd name="T43" fmla="*/ 29 h 976"/>
                <a:gd name="T44" fmla="*/ 34 w 774"/>
                <a:gd name="T45" fmla="*/ 30 h 976"/>
                <a:gd name="T46" fmla="*/ 32 w 774"/>
                <a:gd name="T47" fmla="*/ 31 h 976"/>
                <a:gd name="T48" fmla="*/ 31 w 774"/>
                <a:gd name="T49" fmla="*/ 32 h 976"/>
                <a:gd name="T50" fmla="*/ 30 w 774"/>
                <a:gd name="T51" fmla="*/ 33 h 976"/>
                <a:gd name="T52" fmla="*/ 29 w 774"/>
                <a:gd name="T53" fmla="*/ 35 h 976"/>
                <a:gd name="T54" fmla="*/ 28 w 774"/>
                <a:gd name="T55" fmla="*/ 36 h 976"/>
                <a:gd name="T56" fmla="*/ 27 w 774"/>
                <a:gd name="T57" fmla="*/ 37 h 976"/>
                <a:gd name="T58" fmla="*/ 26 w 774"/>
                <a:gd name="T59" fmla="*/ 38 h 976"/>
                <a:gd name="T60" fmla="*/ 24 w 774"/>
                <a:gd name="T61" fmla="*/ 40 h 976"/>
                <a:gd name="T62" fmla="*/ 22 w 774"/>
                <a:gd name="T63" fmla="*/ 41 h 976"/>
                <a:gd name="T64" fmla="*/ 22 w 774"/>
                <a:gd name="T65" fmla="*/ 43 h 976"/>
                <a:gd name="T66" fmla="*/ 21 w 774"/>
                <a:gd name="T67" fmla="*/ 44 h 976"/>
                <a:gd name="T68" fmla="*/ 20 w 774"/>
                <a:gd name="T69" fmla="*/ 46 h 976"/>
                <a:gd name="T70" fmla="*/ 19 w 774"/>
                <a:gd name="T71" fmla="*/ 47 h 976"/>
                <a:gd name="T72" fmla="*/ 18 w 774"/>
                <a:gd name="T73" fmla="*/ 48 h 976"/>
                <a:gd name="T74" fmla="*/ 18 w 774"/>
                <a:gd name="T75" fmla="*/ 49 h 976"/>
                <a:gd name="T76" fmla="*/ 16 w 774"/>
                <a:gd name="T77" fmla="*/ 50 h 976"/>
                <a:gd name="T78" fmla="*/ 15 w 774"/>
                <a:gd name="T79" fmla="*/ 52 h 976"/>
                <a:gd name="T80" fmla="*/ 14 w 774"/>
                <a:gd name="T81" fmla="*/ 52 h 976"/>
                <a:gd name="T82" fmla="*/ 13 w 774"/>
                <a:gd name="T83" fmla="*/ 54 h 976"/>
                <a:gd name="T84" fmla="*/ 12 w 774"/>
                <a:gd name="T85" fmla="*/ 56 h 976"/>
                <a:gd name="T86" fmla="*/ 10 w 774"/>
                <a:gd name="T87" fmla="*/ 57 h 976"/>
                <a:gd name="T88" fmla="*/ 8 w 774"/>
                <a:gd name="T89" fmla="*/ 58 h 976"/>
                <a:gd name="T90" fmla="*/ 7 w 774"/>
                <a:gd name="T91" fmla="*/ 60 h 976"/>
                <a:gd name="T92" fmla="*/ 7 w 774"/>
                <a:gd name="T93" fmla="*/ 61 h 976"/>
                <a:gd name="T94" fmla="*/ 7 w 774"/>
                <a:gd name="T95" fmla="*/ 63 h 976"/>
                <a:gd name="T96" fmla="*/ 7 w 774"/>
                <a:gd name="T97" fmla="*/ 64 h 976"/>
                <a:gd name="T98" fmla="*/ 7 w 774"/>
                <a:gd name="T99" fmla="*/ 65 h 976"/>
                <a:gd name="T100" fmla="*/ 7 w 774"/>
                <a:gd name="T101" fmla="*/ 66 h 976"/>
                <a:gd name="T102" fmla="*/ 7 w 774"/>
                <a:gd name="T103" fmla="*/ 68 h 976"/>
                <a:gd name="T104" fmla="*/ 0 w 774"/>
                <a:gd name="T105" fmla="*/ 69 h 97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774" h="976">
                  <a:moveTo>
                    <a:pt x="774" y="0"/>
                  </a:moveTo>
                  <a:lnTo>
                    <a:pt x="762" y="18"/>
                  </a:lnTo>
                  <a:lnTo>
                    <a:pt x="744" y="37"/>
                  </a:lnTo>
                  <a:lnTo>
                    <a:pt x="731" y="55"/>
                  </a:lnTo>
                  <a:lnTo>
                    <a:pt x="719" y="73"/>
                  </a:lnTo>
                  <a:lnTo>
                    <a:pt x="701" y="92"/>
                  </a:lnTo>
                  <a:lnTo>
                    <a:pt x="688" y="110"/>
                  </a:lnTo>
                  <a:lnTo>
                    <a:pt x="670" y="129"/>
                  </a:lnTo>
                  <a:lnTo>
                    <a:pt x="658" y="147"/>
                  </a:lnTo>
                  <a:lnTo>
                    <a:pt x="639" y="166"/>
                  </a:lnTo>
                  <a:lnTo>
                    <a:pt x="627" y="184"/>
                  </a:lnTo>
                  <a:lnTo>
                    <a:pt x="614" y="202"/>
                  </a:lnTo>
                  <a:lnTo>
                    <a:pt x="596" y="221"/>
                  </a:lnTo>
                  <a:lnTo>
                    <a:pt x="584" y="245"/>
                  </a:lnTo>
                  <a:lnTo>
                    <a:pt x="565" y="264"/>
                  </a:lnTo>
                  <a:lnTo>
                    <a:pt x="553" y="282"/>
                  </a:lnTo>
                  <a:lnTo>
                    <a:pt x="541" y="301"/>
                  </a:lnTo>
                  <a:lnTo>
                    <a:pt x="522" y="319"/>
                  </a:lnTo>
                  <a:lnTo>
                    <a:pt x="510" y="337"/>
                  </a:lnTo>
                  <a:lnTo>
                    <a:pt x="492" y="356"/>
                  </a:lnTo>
                  <a:lnTo>
                    <a:pt x="479" y="374"/>
                  </a:lnTo>
                  <a:lnTo>
                    <a:pt x="461" y="393"/>
                  </a:lnTo>
                  <a:lnTo>
                    <a:pt x="449" y="411"/>
                  </a:lnTo>
                  <a:lnTo>
                    <a:pt x="436" y="429"/>
                  </a:lnTo>
                  <a:lnTo>
                    <a:pt x="418" y="448"/>
                  </a:lnTo>
                  <a:lnTo>
                    <a:pt x="405" y="466"/>
                  </a:lnTo>
                  <a:lnTo>
                    <a:pt x="387" y="485"/>
                  </a:lnTo>
                  <a:lnTo>
                    <a:pt x="375" y="503"/>
                  </a:lnTo>
                  <a:lnTo>
                    <a:pt x="362" y="522"/>
                  </a:lnTo>
                  <a:lnTo>
                    <a:pt x="344" y="546"/>
                  </a:lnTo>
                  <a:lnTo>
                    <a:pt x="332" y="564"/>
                  </a:lnTo>
                  <a:lnTo>
                    <a:pt x="313" y="583"/>
                  </a:lnTo>
                  <a:lnTo>
                    <a:pt x="301" y="601"/>
                  </a:lnTo>
                  <a:lnTo>
                    <a:pt x="283" y="620"/>
                  </a:lnTo>
                  <a:lnTo>
                    <a:pt x="270" y="638"/>
                  </a:lnTo>
                  <a:lnTo>
                    <a:pt x="258" y="657"/>
                  </a:lnTo>
                  <a:lnTo>
                    <a:pt x="240" y="675"/>
                  </a:lnTo>
                  <a:lnTo>
                    <a:pt x="227" y="693"/>
                  </a:lnTo>
                  <a:lnTo>
                    <a:pt x="209" y="712"/>
                  </a:lnTo>
                  <a:lnTo>
                    <a:pt x="196" y="730"/>
                  </a:lnTo>
                  <a:lnTo>
                    <a:pt x="178" y="749"/>
                  </a:lnTo>
                  <a:lnTo>
                    <a:pt x="166" y="767"/>
                  </a:lnTo>
                  <a:lnTo>
                    <a:pt x="153" y="785"/>
                  </a:lnTo>
                  <a:lnTo>
                    <a:pt x="135" y="804"/>
                  </a:lnTo>
                  <a:lnTo>
                    <a:pt x="123" y="822"/>
                  </a:lnTo>
                  <a:lnTo>
                    <a:pt x="104" y="847"/>
                  </a:lnTo>
                  <a:lnTo>
                    <a:pt x="92" y="865"/>
                  </a:lnTo>
                  <a:lnTo>
                    <a:pt x="80" y="884"/>
                  </a:lnTo>
                  <a:lnTo>
                    <a:pt x="61" y="902"/>
                  </a:lnTo>
                  <a:lnTo>
                    <a:pt x="49" y="920"/>
                  </a:lnTo>
                  <a:lnTo>
                    <a:pt x="30" y="939"/>
                  </a:lnTo>
                  <a:lnTo>
                    <a:pt x="18" y="957"/>
                  </a:lnTo>
                  <a:lnTo>
                    <a:pt x="0" y="97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26113" name="Freeform 123">
              <a:extLst>
                <a:ext uri="{FF2B5EF4-FFF2-40B4-BE49-F238E27FC236}">
                  <a16:creationId xmlns:a16="http://schemas.microsoft.com/office/drawing/2014/main" id="{6917DD0A-F9F9-CE55-033F-92B4428C7DBC}"/>
                </a:ext>
              </a:extLst>
            </p:cNvPr>
            <p:cNvSpPr>
              <a:spLocks/>
            </p:cNvSpPr>
            <p:nvPr/>
          </p:nvSpPr>
          <p:spPr bwMode="auto">
            <a:xfrm>
              <a:off x="667" y="1321"/>
              <a:ext cx="724" cy="912"/>
            </a:xfrm>
            <a:custGeom>
              <a:avLst/>
              <a:gdLst>
                <a:gd name="T0" fmla="*/ 58 w 774"/>
                <a:gd name="T1" fmla="*/ 0 h 976"/>
                <a:gd name="T2" fmla="*/ 56 w 774"/>
                <a:gd name="T3" fmla="*/ 7 h 976"/>
                <a:gd name="T4" fmla="*/ 55 w 774"/>
                <a:gd name="T5" fmla="*/ 7 h 976"/>
                <a:gd name="T6" fmla="*/ 54 w 774"/>
                <a:gd name="T7" fmla="*/ 7 h 976"/>
                <a:gd name="T8" fmla="*/ 53 w 774"/>
                <a:gd name="T9" fmla="*/ 7 h 976"/>
                <a:gd name="T10" fmla="*/ 51 w 774"/>
                <a:gd name="T11" fmla="*/ 7 h 976"/>
                <a:gd name="T12" fmla="*/ 51 w 774"/>
                <a:gd name="T13" fmla="*/ 7 h 976"/>
                <a:gd name="T14" fmla="*/ 50 w 774"/>
                <a:gd name="T15" fmla="*/ 9 h 976"/>
                <a:gd name="T16" fmla="*/ 48 w 774"/>
                <a:gd name="T17" fmla="*/ 11 h 976"/>
                <a:gd name="T18" fmla="*/ 48 w 774"/>
                <a:gd name="T19" fmla="*/ 12 h 976"/>
                <a:gd name="T20" fmla="*/ 47 w 774"/>
                <a:gd name="T21" fmla="*/ 14 h 976"/>
                <a:gd name="T22" fmla="*/ 45 w 774"/>
                <a:gd name="T23" fmla="*/ 15 h 976"/>
                <a:gd name="T24" fmla="*/ 45 w 774"/>
                <a:gd name="T25" fmla="*/ 17 h 976"/>
                <a:gd name="T26" fmla="*/ 43 w 774"/>
                <a:gd name="T27" fmla="*/ 18 h 976"/>
                <a:gd name="T28" fmla="*/ 42 w 774"/>
                <a:gd name="T29" fmla="*/ 19 h 976"/>
                <a:gd name="T30" fmla="*/ 41 w 774"/>
                <a:gd name="T31" fmla="*/ 20 h 976"/>
                <a:gd name="T32" fmla="*/ 39 w 774"/>
                <a:gd name="T33" fmla="*/ 21 h 976"/>
                <a:gd name="T34" fmla="*/ 39 w 774"/>
                <a:gd name="T35" fmla="*/ 22 h 976"/>
                <a:gd name="T36" fmla="*/ 37 w 774"/>
                <a:gd name="T37" fmla="*/ 24 h 976"/>
                <a:gd name="T38" fmla="*/ 36 w 774"/>
                <a:gd name="T39" fmla="*/ 26 h 976"/>
                <a:gd name="T40" fmla="*/ 36 w 774"/>
                <a:gd name="T41" fmla="*/ 27 h 976"/>
                <a:gd name="T42" fmla="*/ 34 w 774"/>
                <a:gd name="T43" fmla="*/ 29 h 976"/>
                <a:gd name="T44" fmla="*/ 34 w 774"/>
                <a:gd name="T45" fmla="*/ 30 h 976"/>
                <a:gd name="T46" fmla="*/ 32 w 774"/>
                <a:gd name="T47" fmla="*/ 31 h 976"/>
                <a:gd name="T48" fmla="*/ 31 w 774"/>
                <a:gd name="T49" fmla="*/ 32 h 976"/>
                <a:gd name="T50" fmla="*/ 30 w 774"/>
                <a:gd name="T51" fmla="*/ 33 h 976"/>
                <a:gd name="T52" fmla="*/ 29 w 774"/>
                <a:gd name="T53" fmla="*/ 35 h 976"/>
                <a:gd name="T54" fmla="*/ 28 w 774"/>
                <a:gd name="T55" fmla="*/ 36 h 976"/>
                <a:gd name="T56" fmla="*/ 27 w 774"/>
                <a:gd name="T57" fmla="*/ 37 h 976"/>
                <a:gd name="T58" fmla="*/ 26 w 774"/>
                <a:gd name="T59" fmla="*/ 38 h 976"/>
                <a:gd name="T60" fmla="*/ 24 w 774"/>
                <a:gd name="T61" fmla="*/ 40 h 976"/>
                <a:gd name="T62" fmla="*/ 22 w 774"/>
                <a:gd name="T63" fmla="*/ 41 h 976"/>
                <a:gd name="T64" fmla="*/ 22 w 774"/>
                <a:gd name="T65" fmla="*/ 43 h 976"/>
                <a:gd name="T66" fmla="*/ 21 w 774"/>
                <a:gd name="T67" fmla="*/ 44 h 976"/>
                <a:gd name="T68" fmla="*/ 20 w 774"/>
                <a:gd name="T69" fmla="*/ 46 h 976"/>
                <a:gd name="T70" fmla="*/ 19 w 774"/>
                <a:gd name="T71" fmla="*/ 47 h 976"/>
                <a:gd name="T72" fmla="*/ 18 w 774"/>
                <a:gd name="T73" fmla="*/ 48 h 976"/>
                <a:gd name="T74" fmla="*/ 18 w 774"/>
                <a:gd name="T75" fmla="*/ 49 h 976"/>
                <a:gd name="T76" fmla="*/ 16 w 774"/>
                <a:gd name="T77" fmla="*/ 50 h 976"/>
                <a:gd name="T78" fmla="*/ 15 w 774"/>
                <a:gd name="T79" fmla="*/ 52 h 976"/>
                <a:gd name="T80" fmla="*/ 14 w 774"/>
                <a:gd name="T81" fmla="*/ 52 h 976"/>
                <a:gd name="T82" fmla="*/ 13 w 774"/>
                <a:gd name="T83" fmla="*/ 54 h 976"/>
                <a:gd name="T84" fmla="*/ 12 w 774"/>
                <a:gd name="T85" fmla="*/ 56 h 976"/>
                <a:gd name="T86" fmla="*/ 10 w 774"/>
                <a:gd name="T87" fmla="*/ 57 h 976"/>
                <a:gd name="T88" fmla="*/ 8 w 774"/>
                <a:gd name="T89" fmla="*/ 58 h 976"/>
                <a:gd name="T90" fmla="*/ 7 w 774"/>
                <a:gd name="T91" fmla="*/ 60 h 976"/>
                <a:gd name="T92" fmla="*/ 7 w 774"/>
                <a:gd name="T93" fmla="*/ 61 h 976"/>
                <a:gd name="T94" fmla="*/ 7 w 774"/>
                <a:gd name="T95" fmla="*/ 63 h 976"/>
                <a:gd name="T96" fmla="*/ 7 w 774"/>
                <a:gd name="T97" fmla="*/ 64 h 976"/>
                <a:gd name="T98" fmla="*/ 7 w 774"/>
                <a:gd name="T99" fmla="*/ 65 h 976"/>
                <a:gd name="T100" fmla="*/ 7 w 774"/>
                <a:gd name="T101" fmla="*/ 66 h 976"/>
                <a:gd name="T102" fmla="*/ 7 w 774"/>
                <a:gd name="T103" fmla="*/ 68 h 976"/>
                <a:gd name="T104" fmla="*/ 0 w 774"/>
                <a:gd name="T105" fmla="*/ 69 h 97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774" h="976">
                  <a:moveTo>
                    <a:pt x="774" y="0"/>
                  </a:moveTo>
                  <a:lnTo>
                    <a:pt x="762" y="18"/>
                  </a:lnTo>
                  <a:lnTo>
                    <a:pt x="744" y="37"/>
                  </a:lnTo>
                  <a:lnTo>
                    <a:pt x="731" y="55"/>
                  </a:lnTo>
                  <a:lnTo>
                    <a:pt x="719" y="73"/>
                  </a:lnTo>
                  <a:lnTo>
                    <a:pt x="701" y="92"/>
                  </a:lnTo>
                  <a:lnTo>
                    <a:pt x="688" y="110"/>
                  </a:lnTo>
                  <a:lnTo>
                    <a:pt x="670" y="129"/>
                  </a:lnTo>
                  <a:lnTo>
                    <a:pt x="658" y="147"/>
                  </a:lnTo>
                  <a:lnTo>
                    <a:pt x="639" y="166"/>
                  </a:lnTo>
                  <a:lnTo>
                    <a:pt x="627" y="184"/>
                  </a:lnTo>
                  <a:lnTo>
                    <a:pt x="614" y="202"/>
                  </a:lnTo>
                  <a:lnTo>
                    <a:pt x="596" y="221"/>
                  </a:lnTo>
                  <a:lnTo>
                    <a:pt x="584" y="245"/>
                  </a:lnTo>
                  <a:lnTo>
                    <a:pt x="565" y="264"/>
                  </a:lnTo>
                  <a:lnTo>
                    <a:pt x="553" y="282"/>
                  </a:lnTo>
                  <a:lnTo>
                    <a:pt x="541" y="301"/>
                  </a:lnTo>
                  <a:lnTo>
                    <a:pt x="522" y="319"/>
                  </a:lnTo>
                  <a:lnTo>
                    <a:pt x="510" y="337"/>
                  </a:lnTo>
                  <a:lnTo>
                    <a:pt x="492" y="356"/>
                  </a:lnTo>
                  <a:lnTo>
                    <a:pt x="479" y="374"/>
                  </a:lnTo>
                  <a:lnTo>
                    <a:pt x="461" y="393"/>
                  </a:lnTo>
                  <a:lnTo>
                    <a:pt x="449" y="411"/>
                  </a:lnTo>
                  <a:lnTo>
                    <a:pt x="436" y="429"/>
                  </a:lnTo>
                  <a:lnTo>
                    <a:pt x="418" y="448"/>
                  </a:lnTo>
                  <a:lnTo>
                    <a:pt x="405" y="466"/>
                  </a:lnTo>
                  <a:lnTo>
                    <a:pt x="387" y="485"/>
                  </a:lnTo>
                  <a:lnTo>
                    <a:pt x="375" y="503"/>
                  </a:lnTo>
                  <a:lnTo>
                    <a:pt x="362" y="522"/>
                  </a:lnTo>
                  <a:lnTo>
                    <a:pt x="344" y="546"/>
                  </a:lnTo>
                  <a:lnTo>
                    <a:pt x="332" y="564"/>
                  </a:lnTo>
                  <a:lnTo>
                    <a:pt x="313" y="583"/>
                  </a:lnTo>
                  <a:lnTo>
                    <a:pt x="301" y="601"/>
                  </a:lnTo>
                  <a:lnTo>
                    <a:pt x="283" y="620"/>
                  </a:lnTo>
                  <a:lnTo>
                    <a:pt x="270" y="638"/>
                  </a:lnTo>
                  <a:lnTo>
                    <a:pt x="258" y="657"/>
                  </a:lnTo>
                  <a:lnTo>
                    <a:pt x="240" y="675"/>
                  </a:lnTo>
                  <a:lnTo>
                    <a:pt x="227" y="693"/>
                  </a:lnTo>
                  <a:lnTo>
                    <a:pt x="209" y="712"/>
                  </a:lnTo>
                  <a:lnTo>
                    <a:pt x="196" y="730"/>
                  </a:lnTo>
                  <a:lnTo>
                    <a:pt x="178" y="749"/>
                  </a:lnTo>
                  <a:lnTo>
                    <a:pt x="166" y="767"/>
                  </a:lnTo>
                  <a:lnTo>
                    <a:pt x="153" y="785"/>
                  </a:lnTo>
                  <a:lnTo>
                    <a:pt x="135" y="804"/>
                  </a:lnTo>
                  <a:lnTo>
                    <a:pt x="123" y="822"/>
                  </a:lnTo>
                  <a:lnTo>
                    <a:pt x="104" y="847"/>
                  </a:lnTo>
                  <a:lnTo>
                    <a:pt x="92" y="865"/>
                  </a:lnTo>
                  <a:lnTo>
                    <a:pt x="80" y="884"/>
                  </a:lnTo>
                  <a:lnTo>
                    <a:pt x="61" y="902"/>
                  </a:lnTo>
                  <a:lnTo>
                    <a:pt x="49" y="920"/>
                  </a:lnTo>
                  <a:lnTo>
                    <a:pt x="30" y="939"/>
                  </a:lnTo>
                  <a:lnTo>
                    <a:pt x="18" y="957"/>
                  </a:lnTo>
                  <a:lnTo>
                    <a:pt x="0" y="97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26114" name="Freeform 124">
              <a:extLst>
                <a:ext uri="{FF2B5EF4-FFF2-40B4-BE49-F238E27FC236}">
                  <a16:creationId xmlns:a16="http://schemas.microsoft.com/office/drawing/2014/main" id="{F1C944D4-20A3-DF07-2C08-4D572C997428}"/>
                </a:ext>
              </a:extLst>
            </p:cNvPr>
            <p:cNvSpPr>
              <a:spLocks/>
            </p:cNvSpPr>
            <p:nvPr/>
          </p:nvSpPr>
          <p:spPr bwMode="auto">
            <a:xfrm>
              <a:off x="667" y="1321"/>
              <a:ext cx="724" cy="912"/>
            </a:xfrm>
            <a:custGeom>
              <a:avLst/>
              <a:gdLst>
                <a:gd name="T0" fmla="*/ 58 w 774"/>
                <a:gd name="T1" fmla="*/ 0 h 976"/>
                <a:gd name="T2" fmla="*/ 56 w 774"/>
                <a:gd name="T3" fmla="*/ 7 h 976"/>
                <a:gd name="T4" fmla="*/ 55 w 774"/>
                <a:gd name="T5" fmla="*/ 7 h 976"/>
                <a:gd name="T6" fmla="*/ 54 w 774"/>
                <a:gd name="T7" fmla="*/ 7 h 976"/>
                <a:gd name="T8" fmla="*/ 53 w 774"/>
                <a:gd name="T9" fmla="*/ 7 h 976"/>
                <a:gd name="T10" fmla="*/ 51 w 774"/>
                <a:gd name="T11" fmla="*/ 7 h 976"/>
                <a:gd name="T12" fmla="*/ 51 w 774"/>
                <a:gd name="T13" fmla="*/ 7 h 976"/>
                <a:gd name="T14" fmla="*/ 50 w 774"/>
                <a:gd name="T15" fmla="*/ 9 h 976"/>
                <a:gd name="T16" fmla="*/ 48 w 774"/>
                <a:gd name="T17" fmla="*/ 11 h 976"/>
                <a:gd name="T18" fmla="*/ 48 w 774"/>
                <a:gd name="T19" fmla="*/ 12 h 976"/>
                <a:gd name="T20" fmla="*/ 47 w 774"/>
                <a:gd name="T21" fmla="*/ 14 h 976"/>
                <a:gd name="T22" fmla="*/ 45 w 774"/>
                <a:gd name="T23" fmla="*/ 15 h 976"/>
                <a:gd name="T24" fmla="*/ 45 w 774"/>
                <a:gd name="T25" fmla="*/ 17 h 976"/>
                <a:gd name="T26" fmla="*/ 43 w 774"/>
                <a:gd name="T27" fmla="*/ 18 h 976"/>
                <a:gd name="T28" fmla="*/ 42 w 774"/>
                <a:gd name="T29" fmla="*/ 19 h 976"/>
                <a:gd name="T30" fmla="*/ 41 w 774"/>
                <a:gd name="T31" fmla="*/ 20 h 976"/>
                <a:gd name="T32" fmla="*/ 39 w 774"/>
                <a:gd name="T33" fmla="*/ 21 h 976"/>
                <a:gd name="T34" fmla="*/ 39 w 774"/>
                <a:gd name="T35" fmla="*/ 22 h 976"/>
                <a:gd name="T36" fmla="*/ 37 w 774"/>
                <a:gd name="T37" fmla="*/ 24 h 976"/>
                <a:gd name="T38" fmla="*/ 36 w 774"/>
                <a:gd name="T39" fmla="*/ 26 h 976"/>
                <a:gd name="T40" fmla="*/ 36 w 774"/>
                <a:gd name="T41" fmla="*/ 27 h 976"/>
                <a:gd name="T42" fmla="*/ 34 w 774"/>
                <a:gd name="T43" fmla="*/ 29 h 976"/>
                <a:gd name="T44" fmla="*/ 34 w 774"/>
                <a:gd name="T45" fmla="*/ 30 h 976"/>
                <a:gd name="T46" fmla="*/ 32 w 774"/>
                <a:gd name="T47" fmla="*/ 31 h 976"/>
                <a:gd name="T48" fmla="*/ 31 w 774"/>
                <a:gd name="T49" fmla="*/ 32 h 976"/>
                <a:gd name="T50" fmla="*/ 30 w 774"/>
                <a:gd name="T51" fmla="*/ 33 h 976"/>
                <a:gd name="T52" fmla="*/ 29 w 774"/>
                <a:gd name="T53" fmla="*/ 35 h 976"/>
                <a:gd name="T54" fmla="*/ 28 w 774"/>
                <a:gd name="T55" fmla="*/ 36 h 976"/>
                <a:gd name="T56" fmla="*/ 27 w 774"/>
                <a:gd name="T57" fmla="*/ 37 h 976"/>
                <a:gd name="T58" fmla="*/ 26 w 774"/>
                <a:gd name="T59" fmla="*/ 38 h 976"/>
                <a:gd name="T60" fmla="*/ 24 w 774"/>
                <a:gd name="T61" fmla="*/ 40 h 976"/>
                <a:gd name="T62" fmla="*/ 22 w 774"/>
                <a:gd name="T63" fmla="*/ 41 h 976"/>
                <a:gd name="T64" fmla="*/ 22 w 774"/>
                <a:gd name="T65" fmla="*/ 43 h 976"/>
                <a:gd name="T66" fmla="*/ 21 w 774"/>
                <a:gd name="T67" fmla="*/ 44 h 976"/>
                <a:gd name="T68" fmla="*/ 20 w 774"/>
                <a:gd name="T69" fmla="*/ 46 h 976"/>
                <a:gd name="T70" fmla="*/ 19 w 774"/>
                <a:gd name="T71" fmla="*/ 47 h 976"/>
                <a:gd name="T72" fmla="*/ 18 w 774"/>
                <a:gd name="T73" fmla="*/ 48 h 976"/>
                <a:gd name="T74" fmla="*/ 18 w 774"/>
                <a:gd name="T75" fmla="*/ 49 h 976"/>
                <a:gd name="T76" fmla="*/ 16 w 774"/>
                <a:gd name="T77" fmla="*/ 50 h 976"/>
                <a:gd name="T78" fmla="*/ 15 w 774"/>
                <a:gd name="T79" fmla="*/ 52 h 976"/>
                <a:gd name="T80" fmla="*/ 14 w 774"/>
                <a:gd name="T81" fmla="*/ 52 h 976"/>
                <a:gd name="T82" fmla="*/ 13 w 774"/>
                <a:gd name="T83" fmla="*/ 54 h 976"/>
                <a:gd name="T84" fmla="*/ 12 w 774"/>
                <a:gd name="T85" fmla="*/ 56 h 976"/>
                <a:gd name="T86" fmla="*/ 10 w 774"/>
                <a:gd name="T87" fmla="*/ 57 h 976"/>
                <a:gd name="T88" fmla="*/ 8 w 774"/>
                <a:gd name="T89" fmla="*/ 58 h 976"/>
                <a:gd name="T90" fmla="*/ 7 w 774"/>
                <a:gd name="T91" fmla="*/ 60 h 976"/>
                <a:gd name="T92" fmla="*/ 7 w 774"/>
                <a:gd name="T93" fmla="*/ 61 h 976"/>
                <a:gd name="T94" fmla="*/ 7 w 774"/>
                <a:gd name="T95" fmla="*/ 63 h 976"/>
                <a:gd name="T96" fmla="*/ 7 w 774"/>
                <a:gd name="T97" fmla="*/ 64 h 976"/>
                <a:gd name="T98" fmla="*/ 7 w 774"/>
                <a:gd name="T99" fmla="*/ 65 h 976"/>
                <a:gd name="T100" fmla="*/ 7 w 774"/>
                <a:gd name="T101" fmla="*/ 66 h 976"/>
                <a:gd name="T102" fmla="*/ 7 w 774"/>
                <a:gd name="T103" fmla="*/ 68 h 976"/>
                <a:gd name="T104" fmla="*/ 0 w 774"/>
                <a:gd name="T105" fmla="*/ 69 h 97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774" h="976">
                  <a:moveTo>
                    <a:pt x="774" y="0"/>
                  </a:moveTo>
                  <a:lnTo>
                    <a:pt x="762" y="18"/>
                  </a:lnTo>
                  <a:lnTo>
                    <a:pt x="744" y="37"/>
                  </a:lnTo>
                  <a:lnTo>
                    <a:pt x="731" y="55"/>
                  </a:lnTo>
                  <a:lnTo>
                    <a:pt x="719" y="73"/>
                  </a:lnTo>
                  <a:lnTo>
                    <a:pt x="701" y="92"/>
                  </a:lnTo>
                  <a:lnTo>
                    <a:pt x="688" y="110"/>
                  </a:lnTo>
                  <a:lnTo>
                    <a:pt x="670" y="129"/>
                  </a:lnTo>
                  <a:lnTo>
                    <a:pt x="658" y="147"/>
                  </a:lnTo>
                  <a:lnTo>
                    <a:pt x="639" y="166"/>
                  </a:lnTo>
                  <a:lnTo>
                    <a:pt x="627" y="184"/>
                  </a:lnTo>
                  <a:lnTo>
                    <a:pt x="614" y="202"/>
                  </a:lnTo>
                  <a:lnTo>
                    <a:pt x="596" y="221"/>
                  </a:lnTo>
                  <a:lnTo>
                    <a:pt x="584" y="245"/>
                  </a:lnTo>
                  <a:lnTo>
                    <a:pt x="565" y="264"/>
                  </a:lnTo>
                  <a:lnTo>
                    <a:pt x="553" y="282"/>
                  </a:lnTo>
                  <a:lnTo>
                    <a:pt x="541" y="301"/>
                  </a:lnTo>
                  <a:lnTo>
                    <a:pt x="522" y="319"/>
                  </a:lnTo>
                  <a:lnTo>
                    <a:pt x="510" y="337"/>
                  </a:lnTo>
                  <a:lnTo>
                    <a:pt x="492" y="356"/>
                  </a:lnTo>
                  <a:lnTo>
                    <a:pt x="479" y="374"/>
                  </a:lnTo>
                  <a:lnTo>
                    <a:pt x="461" y="393"/>
                  </a:lnTo>
                  <a:lnTo>
                    <a:pt x="449" y="411"/>
                  </a:lnTo>
                  <a:lnTo>
                    <a:pt x="436" y="429"/>
                  </a:lnTo>
                  <a:lnTo>
                    <a:pt x="418" y="448"/>
                  </a:lnTo>
                  <a:lnTo>
                    <a:pt x="405" y="466"/>
                  </a:lnTo>
                  <a:lnTo>
                    <a:pt x="387" y="485"/>
                  </a:lnTo>
                  <a:lnTo>
                    <a:pt x="375" y="503"/>
                  </a:lnTo>
                  <a:lnTo>
                    <a:pt x="362" y="522"/>
                  </a:lnTo>
                  <a:lnTo>
                    <a:pt x="344" y="546"/>
                  </a:lnTo>
                  <a:lnTo>
                    <a:pt x="332" y="564"/>
                  </a:lnTo>
                  <a:lnTo>
                    <a:pt x="313" y="583"/>
                  </a:lnTo>
                  <a:lnTo>
                    <a:pt x="301" y="601"/>
                  </a:lnTo>
                  <a:lnTo>
                    <a:pt x="283" y="620"/>
                  </a:lnTo>
                  <a:lnTo>
                    <a:pt x="270" y="638"/>
                  </a:lnTo>
                  <a:lnTo>
                    <a:pt x="258" y="657"/>
                  </a:lnTo>
                  <a:lnTo>
                    <a:pt x="240" y="675"/>
                  </a:lnTo>
                  <a:lnTo>
                    <a:pt x="227" y="693"/>
                  </a:lnTo>
                  <a:lnTo>
                    <a:pt x="209" y="712"/>
                  </a:lnTo>
                  <a:lnTo>
                    <a:pt x="196" y="730"/>
                  </a:lnTo>
                  <a:lnTo>
                    <a:pt x="178" y="749"/>
                  </a:lnTo>
                  <a:lnTo>
                    <a:pt x="166" y="767"/>
                  </a:lnTo>
                  <a:lnTo>
                    <a:pt x="153" y="785"/>
                  </a:lnTo>
                  <a:lnTo>
                    <a:pt x="135" y="804"/>
                  </a:lnTo>
                  <a:lnTo>
                    <a:pt x="123" y="822"/>
                  </a:lnTo>
                  <a:lnTo>
                    <a:pt x="104" y="847"/>
                  </a:lnTo>
                  <a:lnTo>
                    <a:pt x="92" y="865"/>
                  </a:lnTo>
                  <a:lnTo>
                    <a:pt x="80" y="884"/>
                  </a:lnTo>
                  <a:lnTo>
                    <a:pt x="61" y="902"/>
                  </a:lnTo>
                  <a:lnTo>
                    <a:pt x="49" y="920"/>
                  </a:lnTo>
                  <a:lnTo>
                    <a:pt x="30" y="939"/>
                  </a:lnTo>
                  <a:lnTo>
                    <a:pt x="18" y="957"/>
                  </a:lnTo>
                  <a:lnTo>
                    <a:pt x="0" y="97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26115" name="Freeform 125">
              <a:extLst>
                <a:ext uri="{FF2B5EF4-FFF2-40B4-BE49-F238E27FC236}">
                  <a16:creationId xmlns:a16="http://schemas.microsoft.com/office/drawing/2014/main" id="{2B09B794-6D19-CA00-ACFC-06ED4CE3BF31}"/>
                </a:ext>
              </a:extLst>
            </p:cNvPr>
            <p:cNvSpPr>
              <a:spLocks/>
            </p:cNvSpPr>
            <p:nvPr/>
          </p:nvSpPr>
          <p:spPr bwMode="auto">
            <a:xfrm>
              <a:off x="667" y="1321"/>
              <a:ext cx="724" cy="912"/>
            </a:xfrm>
            <a:custGeom>
              <a:avLst/>
              <a:gdLst>
                <a:gd name="T0" fmla="*/ 58 w 774"/>
                <a:gd name="T1" fmla="*/ 0 h 976"/>
                <a:gd name="T2" fmla="*/ 56 w 774"/>
                <a:gd name="T3" fmla="*/ 7 h 976"/>
                <a:gd name="T4" fmla="*/ 55 w 774"/>
                <a:gd name="T5" fmla="*/ 7 h 976"/>
                <a:gd name="T6" fmla="*/ 54 w 774"/>
                <a:gd name="T7" fmla="*/ 7 h 976"/>
                <a:gd name="T8" fmla="*/ 53 w 774"/>
                <a:gd name="T9" fmla="*/ 7 h 976"/>
                <a:gd name="T10" fmla="*/ 51 w 774"/>
                <a:gd name="T11" fmla="*/ 7 h 976"/>
                <a:gd name="T12" fmla="*/ 51 w 774"/>
                <a:gd name="T13" fmla="*/ 7 h 976"/>
                <a:gd name="T14" fmla="*/ 50 w 774"/>
                <a:gd name="T15" fmla="*/ 9 h 976"/>
                <a:gd name="T16" fmla="*/ 48 w 774"/>
                <a:gd name="T17" fmla="*/ 11 h 976"/>
                <a:gd name="T18" fmla="*/ 48 w 774"/>
                <a:gd name="T19" fmla="*/ 12 h 976"/>
                <a:gd name="T20" fmla="*/ 47 w 774"/>
                <a:gd name="T21" fmla="*/ 14 h 976"/>
                <a:gd name="T22" fmla="*/ 45 w 774"/>
                <a:gd name="T23" fmla="*/ 15 h 976"/>
                <a:gd name="T24" fmla="*/ 45 w 774"/>
                <a:gd name="T25" fmla="*/ 17 h 976"/>
                <a:gd name="T26" fmla="*/ 43 w 774"/>
                <a:gd name="T27" fmla="*/ 18 h 976"/>
                <a:gd name="T28" fmla="*/ 42 w 774"/>
                <a:gd name="T29" fmla="*/ 19 h 976"/>
                <a:gd name="T30" fmla="*/ 41 w 774"/>
                <a:gd name="T31" fmla="*/ 20 h 976"/>
                <a:gd name="T32" fmla="*/ 39 w 774"/>
                <a:gd name="T33" fmla="*/ 21 h 976"/>
                <a:gd name="T34" fmla="*/ 39 w 774"/>
                <a:gd name="T35" fmla="*/ 22 h 976"/>
                <a:gd name="T36" fmla="*/ 37 w 774"/>
                <a:gd name="T37" fmla="*/ 24 h 976"/>
                <a:gd name="T38" fmla="*/ 36 w 774"/>
                <a:gd name="T39" fmla="*/ 26 h 976"/>
                <a:gd name="T40" fmla="*/ 36 w 774"/>
                <a:gd name="T41" fmla="*/ 27 h 976"/>
                <a:gd name="T42" fmla="*/ 34 w 774"/>
                <a:gd name="T43" fmla="*/ 29 h 976"/>
                <a:gd name="T44" fmla="*/ 34 w 774"/>
                <a:gd name="T45" fmla="*/ 30 h 976"/>
                <a:gd name="T46" fmla="*/ 32 w 774"/>
                <a:gd name="T47" fmla="*/ 31 h 976"/>
                <a:gd name="T48" fmla="*/ 31 w 774"/>
                <a:gd name="T49" fmla="*/ 32 h 976"/>
                <a:gd name="T50" fmla="*/ 30 w 774"/>
                <a:gd name="T51" fmla="*/ 33 h 976"/>
                <a:gd name="T52" fmla="*/ 29 w 774"/>
                <a:gd name="T53" fmla="*/ 35 h 976"/>
                <a:gd name="T54" fmla="*/ 28 w 774"/>
                <a:gd name="T55" fmla="*/ 36 h 976"/>
                <a:gd name="T56" fmla="*/ 27 w 774"/>
                <a:gd name="T57" fmla="*/ 37 h 976"/>
                <a:gd name="T58" fmla="*/ 26 w 774"/>
                <a:gd name="T59" fmla="*/ 38 h 976"/>
                <a:gd name="T60" fmla="*/ 24 w 774"/>
                <a:gd name="T61" fmla="*/ 40 h 976"/>
                <a:gd name="T62" fmla="*/ 22 w 774"/>
                <a:gd name="T63" fmla="*/ 41 h 976"/>
                <a:gd name="T64" fmla="*/ 22 w 774"/>
                <a:gd name="T65" fmla="*/ 43 h 976"/>
                <a:gd name="T66" fmla="*/ 21 w 774"/>
                <a:gd name="T67" fmla="*/ 44 h 976"/>
                <a:gd name="T68" fmla="*/ 20 w 774"/>
                <a:gd name="T69" fmla="*/ 46 h 976"/>
                <a:gd name="T70" fmla="*/ 19 w 774"/>
                <a:gd name="T71" fmla="*/ 47 h 976"/>
                <a:gd name="T72" fmla="*/ 18 w 774"/>
                <a:gd name="T73" fmla="*/ 48 h 976"/>
                <a:gd name="T74" fmla="*/ 18 w 774"/>
                <a:gd name="T75" fmla="*/ 49 h 976"/>
                <a:gd name="T76" fmla="*/ 16 w 774"/>
                <a:gd name="T77" fmla="*/ 50 h 976"/>
                <a:gd name="T78" fmla="*/ 15 w 774"/>
                <a:gd name="T79" fmla="*/ 52 h 976"/>
                <a:gd name="T80" fmla="*/ 14 w 774"/>
                <a:gd name="T81" fmla="*/ 52 h 976"/>
                <a:gd name="T82" fmla="*/ 13 w 774"/>
                <a:gd name="T83" fmla="*/ 54 h 976"/>
                <a:gd name="T84" fmla="*/ 12 w 774"/>
                <a:gd name="T85" fmla="*/ 56 h 976"/>
                <a:gd name="T86" fmla="*/ 10 w 774"/>
                <a:gd name="T87" fmla="*/ 57 h 976"/>
                <a:gd name="T88" fmla="*/ 8 w 774"/>
                <a:gd name="T89" fmla="*/ 58 h 976"/>
                <a:gd name="T90" fmla="*/ 7 w 774"/>
                <a:gd name="T91" fmla="*/ 60 h 976"/>
                <a:gd name="T92" fmla="*/ 7 w 774"/>
                <a:gd name="T93" fmla="*/ 61 h 976"/>
                <a:gd name="T94" fmla="*/ 7 w 774"/>
                <a:gd name="T95" fmla="*/ 63 h 976"/>
                <a:gd name="T96" fmla="*/ 7 w 774"/>
                <a:gd name="T97" fmla="*/ 64 h 976"/>
                <a:gd name="T98" fmla="*/ 7 w 774"/>
                <a:gd name="T99" fmla="*/ 65 h 976"/>
                <a:gd name="T100" fmla="*/ 7 w 774"/>
                <a:gd name="T101" fmla="*/ 66 h 976"/>
                <a:gd name="T102" fmla="*/ 7 w 774"/>
                <a:gd name="T103" fmla="*/ 68 h 976"/>
                <a:gd name="T104" fmla="*/ 0 w 774"/>
                <a:gd name="T105" fmla="*/ 69 h 97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774" h="976">
                  <a:moveTo>
                    <a:pt x="774" y="0"/>
                  </a:moveTo>
                  <a:lnTo>
                    <a:pt x="762" y="18"/>
                  </a:lnTo>
                  <a:lnTo>
                    <a:pt x="744" y="37"/>
                  </a:lnTo>
                  <a:lnTo>
                    <a:pt x="731" y="55"/>
                  </a:lnTo>
                  <a:lnTo>
                    <a:pt x="719" y="73"/>
                  </a:lnTo>
                  <a:lnTo>
                    <a:pt x="701" y="92"/>
                  </a:lnTo>
                  <a:lnTo>
                    <a:pt x="688" y="110"/>
                  </a:lnTo>
                  <a:lnTo>
                    <a:pt x="670" y="129"/>
                  </a:lnTo>
                  <a:lnTo>
                    <a:pt x="658" y="147"/>
                  </a:lnTo>
                  <a:lnTo>
                    <a:pt x="639" y="166"/>
                  </a:lnTo>
                  <a:lnTo>
                    <a:pt x="627" y="184"/>
                  </a:lnTo>
                  <a:lnTo>
                    <a:pt x="614" y="202"/>
                  </a:lnTo>
                  <a:lnTo>
                    <a:pt x="596" y="221"/>
                  </a:lnTo>
                  <a:lnTo>
                    <a:pt x="584" y="245"/>
                  </a:lnTo>
                  <a:lnTo>
                    <a:pt x="565" y="264"/>
                  </a:lnTo>
                  <a:lnTo>
                    <a:pt x="553" y="282"/>
                  </a:lnTo>
                  <a:lnTo>
                    <a:pt x="541" y="301"/>
                  </a:lnTo>
                  <a:lnTo>
                    <a:pt x="522" y="319"/>
                  </a:lnTo>
                  <a:lnTo>
                    <a:pt x="510" y="337"/>
                  </a:lnTo>
                  <a:lnTo>
                    <a:pt x="492" y="356"/>
                  </a:lnTo>
                  <a:lnTo>
                    <a:pt x="479" y="374"/>
                  </a:lnTo>
                  <a:lnTo>
                    <a:pt x="461" y="393"/>
                  </a:lnTo>
                  <a:lnTo>
                    <a:pt x="449" y="411"/>
                  </a:lnTo>
                  <a:lnTo>
                    <a:pt x="436" y="429"/>
                  </a:lnTo>
                  <a:lnTo>
                    <a:pt x="418" y="448"/>
                  </a:lnTo>
                  <a:lnTo>
                    <a:pt x="405" y="466"/>
                  </a:lnTo>
                  <a:lnTo>
                    <a:pt x="387" y="485"/>
                  </a:lnTo>
                  <a:lnTo>
                    <a:pt x="375" y="503"/>
                  </a:lnTo>
                  <a:lnTo>
                    <a:pt x="362" y="522"/>
                  </a:lnTo>
                  <a:lnTo>
                    <a:pt x="344" y="546"/>
                  </a:lnTo>
                  <a:lnTo>
                    <a:pt x="332" y="564"/>
                  </a:lnTo>
                  <a:lnTo>
                    <a:pt x="313" y="583"/>
                  </a:lnTo>
                  <a:lnTo>
                    <a:pt x="301" y="601"/>
                  </a:lnTo>
                  <a:lnTo>
                    <a:pt x="283" y="620"/>
                  </a:lnTo>
                  <a:lnTo>
                    <a:pt x="270" y="638"/>
                  </a:lnTo>
                  <a:lnTo>
                    <a:pt x="258" y="657"/>
                  </a:lnTo>
                  <a:lnTo>
                    <a:pt x="240" y="675"/>
                  </a:lnTo>
                  <a:lnTo>
                    <a:pt x="227" y="693"/>
                  </a:lnTo>
                  <a:lnTo>
                    <a:pt x="209" y="712"/>
                  </a:lnTo>
                  <a:lnTo>
                    <a:pt x="196" y="730"/>
                  </a:lnTo>
                  <a:lnTo>
                    <a:pt x="178" y="749"/>
                  </a:lnTo>
                  <a:lnTo>
                    <a:pt x="166" y="767"/>
                  </a:lnTo>
                  <a:lnTo>
                    <a:pt x="153" y="785"/>
                  </a:lnTo>
                  <a:lnTo>
                    <a:pt x="135" y="804"/>
                  </a:lnTo>
                  <a:lnTo>
                    <a:pt x="123" y="822"/>
                  </a:lnTo>
                  <a:lnTo>
                    <a:pt x="104" y="847"/>
                  </a:lnTo>
                  <a:lnTo>
                    <a:pt x="92" y="865"/>
                  </a:lnTo>
                  <a:lnTo>
                    <a:pt x="80" y="884"/>
                  </a:lnTo>
                  <a:lnTo>
                    <a:pt x="61" y="902"/>
                  </a:lnTo>
                  <a:lnTo>
                    <a:pt x="49" y="920"/>
                  </a:lnTo>
                  <a:lnTo>
                    <a:pt x="30" y="939"/>
                  </a:lnTo>
                  <a:lnTo>
                    <a:pt x="18" y="957"/>
                  </a:lnTo>
                  <a:lnTo>
                    <a:pt x="0" y="97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26116" name="Freeform 126">
              <a:extLst>
                <a:ext uri="{FF2B5EF4-FFF2-40B4-BE49-F238E27FC236}">
                  <a16:creationId xmlns:a16="http://schemas.microsoft.com/office/drawing/2014/main" id="{01ABCCCD-43BF-C4CC-4937-B5AF61FE3830}"/>
                </a:ext>
              </a:extLst>
            </p:cNvPr>
            <p:cNvSpPr>
              <a:spLocks/>
            </p:cNvSpPr>
            <p:nvPr/>
          </p:nvSpPr>
          <p:spPr bwMode="auto">
            <a:xfrm>
              <a:off x="667" y="1321"/>
              <a:ext cx="724" cy="912"/>
            </a:xfrm>
            <a:custGeom>
              <a:avLst/>
              <a:gdLst>
                <a:gd name="T0" fmla="*/ 58 w 774"/>
                <a:gd name="T1" fmla="*/ 0 h 976"/>
                <a:gd name="T2" fmla="*/ 56 w 774"/>
                <a:gd name="T3" fmla="*/ 7 h 976"/>
                <a:gd name="T4" fmla="*/ 55 w 774"/>
                <a:gd name="T5" fmla="*/ 7 h 976"/>
                <a:gd name="T6" fmla="*/ 54 w 774"/>
                <a:gd name="T7" fmla="*/ 7 h 976"/>
                <a:gd name="T8" fmla="*/ 53 w 774"/>
                <a:gd name="T9" fmla="*/ 7 h 976"/>
                <a:gd name="T10" fmla="*/ 51 w 774"/>
                <a:gd name="T11" fmla="*/ 7 h 976"/>
                <a:gd name="T12" fmla="*/ 51 w 774"/>
                <a:gd name="T13" fmla="*/ 7 h 976"/>
                <a:gd name="T14" fmla="*/ 50 w 774"/>
                <a:gd name="T15" fmla="*/ 9 h 976"/>
                <a:gd name="T16" fmla="*/ 48 w 774"/>
                <a:gd name="T17" fmla="*/ 11 h 976"/>
                <a:gd name="T18" fmla="*/ 48 w 774"/>
                <a:gd name="T19" fmla="*/ 12 h 976"/>
                <a:gd name="T20" fmla="*/ 47 w 774"/>
                <a:gd name="T21" fmla="*/ 14 h 976"/>
                <a:gd name="T22" fmla="*/ 45 w 774"/>
                <a:gd name="T23" fmla="*/ 15 h 976"/>
                <a:gd name="T24" fmla="*/ 45 w 774"/>
                <a:gd name="T25" fmla="*/ 17 h 976"/>
                <a:gd name="T26" fmla="*/ 43 w 774"/>
                <a:gd name="T27" fmla="*/ 18 h 976"/>
                <a:gd name="T28" fmla="*/ 42 w 774"/>
                <a:gd name="T29" fmla="*/ 19 h 976"/>
                <a:gd name="T30" fmla="*/ 41 w 774"/>
                <a:gd name="T31" fmla="*/ 20 h 976"/>
                <a:gd name="T32" fmla="*/ 39 w 774"/>
                <a:gd name="T33" fmla="*/ 21 h 976"/>
                <a:gd name="T34" fmla="*/ 39 w 774"/>
                <a:gd name="T35" fmla="*/ 22 h 976"/>
                <a:gd name="T36" fmla="*/ 37 w 774"/>
                <a:gd name="T37" fmla="*/ 24 h 976"/>
                <a:gd name="T38" fmla="*/ 36 w 774"/>
                <a:gd name="T39" fmla="*/ 26 h 976"/>
                <a:gd name="T40" fmla="*/ 36 w 774"/>
                <a:gd name="T41" fmla="*/ 27 h 976"/>
                <a:gd name="T42" fmla="*/ 34 w 774"/>
                <a:gd name="T43" fmla="*/ 29 h 976"/>
                <a:gd name="T44" fmla="*/ 34 w 774"/>
                <a:gd name="T45" fmla="*/ 30 h 976"/>
                <a:gd name="T46" fmla="*/ 32 w 774"/>
                <a:gd name="T47" fmla="*/ 31 h 976"/>
                <a:gd name="T48" fmla="*/ 31 w 774"/>
                <a:gd name="T49" fmla="*/ 32 h 976"/>
                <a:gd name="T50" fmla="*/ 30 w 774"/>
                <a:gd name="T51" fmla="*/ 33 h 976"/>
                <a:gd name="T52" fmla="*/ 29 w 774"/>
                <a:gd name="T53" fmla="*/ 35 h 976"/>
                <a:gd name="T54" fmla="*/ 28 w 774"/>
                <a:gd name="T55" fmla="*/ 36 h 976"/>
                <a:gd name="T56" fmla="*/ 27 w 774"/>
                <a:gd name="T57" fmla="*/ 37 h 976"/>
                <a:gd name="T58" fmla="*/ 26 w 774"/>
                <a:gd name="T59" fmla="*/ 38 h 976"/>
                <a:gd name="T60" fmla="*/ 24 w 774"/>
                <a:gd name="T61" fmla="*/ 40 h 976"/>
                <a:gd name="T62" fmla="*/ 22 w 774"/>
                <a:gd name="T63" fmla="*/ 41 h 976"/>
                <a:gd name="T64" fmla="*/ 22 w 774"/>
                <a:gd name="T65" fmla="*/ 43 h 976"/>
                <a:gd name="T66" fmla="*/ 21 w 774"/>
                <a:gd name="T67" fmla="*/ 44 h 976"/>
                <a:gd name="T68" fmla="*/ 20 w 774"/>
                <a:gd name="T69" fmla="*/ 46 h 976"/>
                <a:gd name="T70" fmla="*/ 19 w 774"/>
                <a:gd name="T71" fmla="*/ 47 h 976"/>
                <a:gd name="T72" fmla="*/ 18 w 774"/>
                <a:gd name="T73" fmla="*/ 48 h 976"/>
                <a:gd name="T74" fmla="*/ 18 w 774"/>
                <a:gd name="T75" fmla="*/ 49 h 976"/>
                <a:gd name="T76" fmla="*/ 16 w 774"/>
                <a:gd name="T77" fmla="*/ 50 h 976"/>
                <a:gd name="T78" fmla="*/ 15 w 774"/>
                <a:gd name="T79" fmla="*/ 52 h 976"/>
                <a:gd name="T80" fmla="*/ 14 w 774"/>
                <a:gd name="T81" fmla="*/ 52 h 976"/>
                <a:gd name="T82" fmla="*/ 13 w 774"/>
                <a:gd name="T83" fmla="*/ 54 h 976"/>
                <a:gd name="T84" fmla="*/ 12 w 774"/>
                <a:gd name="T85" fmla="*/ 56 h 976"/>
                <a:gd name="T86" fmla="*/ 10 w 774"/>
                <a:gd name="T87" fmla="*/ 57 h 976"/>
                <a:gd name="T88" fmla="*/ 8 w 774"/>
                <a:gd name="T89" fmla="*/ 58 h 976"/>
                <a:gd name="T90" fmla="*/ 7 w 774"/>
                <a:gd name="T91" fmla="*/ 60 h 976"/>
                <a:gd name="T92" fmla="*/ 7 w 774"/>
                <a:gd name="T93" fmla="*/ 61 h 976"/>
                <a:gd name="T94" fmla="*/ 7 w 774"/>
                <a:gd name="T95" fmla="*/ 63 h 976"/>
                <a:gd name="T96" fmla="*/ 7 w 774"/>
                <a:gd name="T97" fmla="*/ 64 h 976"/>
                <a:gd name="T98" fmla="*/ 7 w 774"/>
                <a:gd name="T99" fmla="*/ 65 h 976"/>
                <a:gd name="T100" fmla="*/ 7 w 774"/>
                <a:gd name="T101" fmla="*/ 66 h 976"/>
                <a:gd name="T102" fmla="*/ 7 w 774"/>
                <a:gd name="T103" fmla="*/ 68 h 976"/>
                <a:gd name="T104" fmla="*/ 0 w 774"/>
                <a:gd name="T105" fmla="*/ 69 h 97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774" h="976">
                  <a:moveTo>
                    <a:pt x="774" y="0"/>
                  </a:moveTo>
                  <a:lnTo>
                    <a:pt x="762" y="18"/>
                  </a:lnTo>
                  <a:lnTo>
                    <a:pt x="744" y="37"/>
                  </a:lnTo>
                  <a:lnTo>
                    <a:pt x="731" y="55"/>
                  </a:lnTo>
                  <a:lnTo>
                    <a:pt x="719" y="73"/>
                  </a:lnTo>
                  <a:lnTo>
                    <a:pt x="701" y="92"/>
                  </a:lnTo>
                  <a:lnTo>
                    <a:pt x="688" y="110"/>
                  </a:lnTo>
                  <a:lnTo>
                    <a:pt x="670" y="129"/>
                  </a:lnTo>
                  <a:lnTo>
                    <a:pt x="658" y="147"/>
                  </a:lnTo>
                  <a:lnTo>
                    <a:pt x="639" y="166"/>
                  </a:lnTo>
                  <a:lnTo>
                    <a:pt x="627" y="184"/>
                  </a:lnTo>
                  <a:lnTo>
                    <a:pt x="614" y="202"/>
                  </a:lnTo>
                  <a:lnTo>
                    <a:pt x="596" y="221"/>
                  </a:lnTo>
                  <a:lnTo>
                    <a:pt x="584" y="245"/>
                  </a:lnTo>
                  <a:lnTo>
                    <a:pt x="565" y="264"/>
                  </a:lnTo>
                  <a:lnTo>
                    <a:pt x="553" y="282"/>
                  </a:lnTo>
                  <a:lnTo>
                    <a:pt x="541" y="301"/>
                  </a:lnTo>
                  <a:lnTo>
                    <a:pt x="522" y="319"/>
                  </a:lnTo>
                  <a:lnTo>
                    <a:pt x="510" y="337"/>
                  </a:lnTo>
                  <a:lnTo>
                    <a:pt x="492" y="356"/>
                  </a:lnTo>
                  <a:lnTo>
                    <a:pt x="479" y="374"/>
                  </a:lnTo>
                  <a:lnTo>
                    <a:pt x="461" y="393"/>
                  </a:lnTo>
                  <a:lnTo>
                    <a:pt x="449" y="411"/>
                  </a:lnTo>
                  <a:lnTo>
                    <a:pt x="436" y="429"/>
                  </a:lnTo>
                  <a:lnTo>
                    <a:pt x="418" y="448"/>
                  </a:lnTo>
                  <a:lnTo>
                    <a:pt x="405" y="466"/>
                  </a:lnTo>
                  <a:lnTo>
                    <a:pt x="387" y="485"/>
                  </a:lnTo>
                  <a:lnTo>
                    <a:pt x="375" y="503"/>
                  </a:lnTo>
                  <a:lnTo>
                    <a:pt x="362" y="522"/>
                  </a:lnTo>
                  <a:lnTo>
                    <a:pt x="344" y="546"/>
                  </a:lnTo>
                  <a:lnTo>
                    <a:pt x="332" y="564"/>
                  </a:lnTo>
                  <a:lnTo>
                    <a:pt x="313" y="583"/>
                  </a:lnTo>
                  <a:lnTo>
                    <a:pt x="301" y="601"/>
                  </a:lnTo>
                  <a:lnTo>
                    <a:pt x="283" y="620"/>
                  </a:lnTo>
                  <a:lnTo>
                    <a:pt x="270" y="638"/>
                  </a:lnTo>
                  <a:lnTo>
                    <a:pt x="258" y="657"/>
                  </a:lnTo>
                  <a:lnTo>
                    <a:pt x="240" y="675"/>
                  </a:lnTo>
                  <a:lnTo>
                    <a:pt x="227" y="693"/>
                  </a:lnTo>
                  <a:lnTo>
                    <a:pt x="209" y="712"/>
                  </a:lnTo>
                  <a:lnTo>
                    <a:pt x="196" y="730"/>
                  </a:lnTo>
                  <a:lnTo>
                    <a:pt x="178" y="749"/>
                  </a:lnTo>
                  <a:lnTo>
                    <a:pt x="166" y="767"/>
                  </a:lnTo>
                  <a:lnTo>
                    <a:pt x="153" y="785"/>
                  </a:lnTo>
                  <a:lnTo>
                    <a:pt x="135" y="804"/>
                  </a:lnTo>
                  <a:lnTo>
                    <a:pt x="123" y="822"/>
                  </a:lnTo>
                  <a:lnTo>
                    <a:pt x="104" y="847"/>
                  </a:lnTo>
                  <a:lnTo>
                    <a:pt x="92" y="865"/>
                  </a:lnTo>
                  <a:lnTo>
                    <a:pt x="80" y="884"/>
                  </a:lnTo>
                  <a:lnTo>
                    <a:pt x="61" y="902"/>
                  </a:lnTo>
                  <a:lnTo>
                    <a:pt x="49" y="920"/>
                  </a:lnTo>
                  <a:lnTo>
                    <a:pt x="30" y="939"/>
                  </a:lnTo>
                  <a:lnTo>
                    <a:pt x="18" y="957"/>
                  </a:lnTo>
                  <a:lnTo>
                    <a:pt x="0" y="97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26117" name="Freeform 127">
              <a:extLst>
                <a:ext uri="{FF2B5EF4-FFF2-40B4-BE49-F238E27FC236}">
                  <a16:creationId xmlns:a16="http://schemas.microsoft.com/office/drawing/2014/main" id="{C79D4044-425B-C633-0F3B-152C101035C2}"/>
                </a:ext>
              </a:extLst>
            </p:cNvPr>
            <p:cNvSpPr>
              <a:spLocks/>
            </p:cNvSpPr>
            <p:nvPr/>
          </p:nvSpPr>
          <p:spPr bwMode="auto">
            <a:xfrm>
              <a:off x="667" y="1321"/>
              <a:ext cx="724" cy="912"/>
            </a:xfrm>
            <a:custGeom>
              <a:avLst/>
              <a:gdLst>
                <a:gd name="T0" fmla="*/ 58 w 774"/>
                <a:gd name="T1" fmla="*/ 0 h 976"/>
                <a:gd name="T2" fmla="*/ 56 w 774"/>
                <a:gd name="T3" fmla="*/ 7 h 976"/>
                <a:gd name="T4" fmla="*/ 55 w 774"/>
                <a:gd name="T5" fmla="*/ 7 h 976"/>
                <a:gd name="T6" fmla="*/ 54 w 774"/>
                <a:gd name="T7" fmla="*/ 7 h 976"/>
                <a:gd name="T8" fmla="*/ 53 w 774"/>
                <a:gd name="T9" fmla="*/ 7 h 976"/>
                <a:gd name="T10" fmla="*/ 51 w 774"/>
                <a:gd name="T11" fmla="*/ 7 h 976"/>
                <a:gd name="T12" fmla="*/ 51 w 774"/>
                <a:gd name="T13" fmla="*/ 7 h 976"/>
                <a:gd name="T14" fmla="*/ 50 w 774"/>
                <a:gd name="T15" fmla="*/ 9 h 976"/>
                <a:gd name="T16" fmla="*/ 48 w 774"/>
                <a:gd name="T17" fmla="*/ 11 h 976"/>
                <a:gd name="T18" fmla="*/ 48 w 774"/>
                <a:gd name="T19" fmla="*/ 12 h 976"/>
                <a:gd name="T20" fmla="*/ 47 w 774"/>
                <a:gd name="T21" fmla="*/ 14 h 976"/>
                <a:gd name="T22" fmla="*/ 45 w 774"/>
                <a:gd name="T23" fmla="*/ 15 h 976"/>
                <a:gd name="T24" fmla="*/ 45 w 774"/>
                <a:gd name="T25" fmla="*/ 17 h 976"/>
                <a:gd name="T26" fmla="*/ 43 w 774"/>
                <a:gd name="T27" fmla="*/ 18 h 976"/>
                <a:gd name="T28" fmla="*/ 42 w 774"/>
                <a:gd name="T29" fmla="*/ 19 h 976"/>
                <a:gd name="T30" fmla="*/ 41 w 774"/>
                <a:gd name="T31" fmla="*/ 20 h 976"/>
                <a:gd name="T32" fmla="*/ 39 w 774"/>
                <a:gd name="T33" fmla="*/ 21 h 976"/>
                <a:gd name="T34" fmla="*/ 39 w 774"/>
                <a:gd name="T35" fmla="*/ 22 h 976"/>
                <a:gd name="T36" fmla="*/ 37 w 774"/>
                <a:gd name="T37" fmla="*/ 24 h 976"/>
                <a:gd name="T38" fmla="*/ 36 w 774"/>
                <a:gd name="T39" fmla="*/ 26 h 976"/>
                <a:gd name="T40" fmla="*/ 36 w 774"/>
                <a:gd name="T41" fmla="*/ 27 h 976"/>
                <a:gd name="T42" fmla="*/ 34 w 774"/>
                <a:gd name="T43" fmla="*/ 29 h 976"/>
                <a:gd name="T44" fmla="*/ 34 w 774"/>
                <a:gd name="T45" fmla="*/ 30 h 976"/>
                <a:gd name="T46" fmla="*/ 32 w 774"/>
                <a:gd name="T47" fmla="*/ 31 h 976"/>
                <a:gd name="T48" fmla="*/ 31 w 774"/>
                <a:gd name="T49" fmla="*/ 32 h 976"/>
                <a:gd name="T50" fmla="*/ 30 w 774"/>
                <a:gd name="T51" fmla="*/ 33 h 976"/>
                <a:gd name="T52" fmla="*/ 29 w 774"/>
                <a:gd name="T53" fmla="*/ 35 h 976"/>
                <a:gd name="T54" fmla="*/ 28 w 774"/>
                <a:gd name="T55" fmla="*/ 36 h 976"/>
                <a:gd name="T56" fmla="*/ 27 w 774"/>
                <a:gd name="T57" fmla="*/ 37 h 976"/>
                <a:gd name="T58" fmla="*/ 26 w 774"/>
                <a:gd name="T59" fmla="*/ 38 h 976"/>
                <a:gd name="T60" fmla="*/ 24 w 774"/>
                <a:gd name="T61" fmla="*/ 40 h 976"/>
                <a:gd name="T62" fmla="*/ 22 w 774"/>
                <a:gd name="T63" fmla="*/ 41 h 976"/>
                <a:gd name="T64" fmla="*/ 22 w 774"/>
                <a:gd name="T65" fmla="*/ 43 h 976"/>
                <a:gd name="T66" fmla="*/ 21 w 774"/>
                <a:gd name="T67" fmla="*/ 44 h 976"/>
                <a:gd name="T68" fmla="*/ 20 w 774"/>
                <a:gd name="T69" fmla="*/ 46 h 976"/>
                <a:gd name="T70" fmla="*/ 19 w 774"/>
                <a:gd name="T71" fmla="*/ 47 h 976"/>
                <a:gd name="T72" fmla="*/ 18 w 774"/>
                <a:gd name="T73" fmla="*/ 48 h 976"/>
                <a:gd name="T74" fmla="*/ 18 w 774"/>
                <a:gd name="T75" fmla="*/ 49 h 976"/>
                <a:gd name="T76" fmla="*/ 16 w 774"/>
                <a:gd name="T77" fmla="*/ 50 h 976"/>
                <a:gd name="T78" fmla="*/ 15 w 774"/>
                <a:gd name="T79" fmla="*/ 52 h 976"/>
                <a:gd name="T80" fmla="*/ 14 w 774"/>
                <a:gd name="T81" fmla="*/ 52 h 976"/>
                <a:gd name="T82" fmla="*/ 13 w 774"/>
                <a:gd name="T83" fmla="*/ 54 h 976"/>
                <a:gd name="T84" fmla="*/ 12 w 774"/>
                <a:gd name="T85" fmla="*/ 56 h 976"/>
                <a:gd name="T86" fmla="*/ 10 w 774"/>
                <a:gd name="T87" fmla="*/ 57 h 976"/>
                <a:gd name="T88" fmla="*/ 8 w 774"/>
                <a:gd name="T89" fmla="*/ 58 h 976"/>
                <a:gd name="T90" fmla="*/ 7 w 774"/>
                <a:gd name="T91" fmla="*/ 60 h 976"/>
                <a:gd name="T92" fmla="*/ 7 w 774"/>
                <a:gd name="T93" fmla="*/ 61 h 976"/>
                <a:gd name="T94" fmla="*/ 7 w 774"/>
                <a:gd name="T95" fmla="*/ 63 h 976"/>
                <a:gd name="T96" fmla="*/ 7 w 774"/>
                <a:gd name="T97" fmla="*/ 64 h 976"/>
                <a:gd name="T98" fmla="*/ 7 w 774"/>
                <a:gd name="T99" fmla="*/ 65 h 976"/>
                <a:gd name="T100" fmla="*/ 7 w 774"/>
                <a:gd name="T101" fmla="*/ 66 h 976"/>
                <a:gd name="T102" fmla="*/ 7 w 774"/>
                <a:gd name="T103" fmla="*/ 68 h 976"/>
                <a:gd name="T104" fmla="*/ 0 w 774"/>
                <a:gd name="T105" fmla="*/ 69 h 97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774" h="976">
                  <a:moveTo>
                    <a:pt x="774" y="0"/>
                  </a:moveTo>
                  <a:lnTo>
                    <a:pt x="762" y="18"/>
                  </a:lnTo>
                  <a:lnTo>
                    <a:pt x="744" y="37"/>
                  </a:lnTo>
                  <a:lnTo>
                    <a:pt x="731" y="55"/>
                  </a:lnTo>
                  <a:lnTo>
                    <a:pt x="719" y="73"/>
                  </a:lnTo>
                  <a:lnTo>
                    <a:pt x="701" y="92"/>
                  </a:lnTo>
                  <a:lnTo>
                    <a:pt x="688" y="110"/>
                  </a:lnTo>
                  <a:lnTo>
                    <a:pt x="670" y="129"/>
                  </a:lnTo>
                  <a:lnTo>
                    <a:pt x="658" y="147"/>
                  </a:lnTo>
                  <a:lnTo>
                    <a:pt x="639" y="166"/>
                  </a:lnTo>
                  <a:lnTo>
                    <a:pt x="627" y="184"/>
                  </a:lnTo>
                  <a:lnTo>
                    <a:pt x="614" y="202"/>
                  </a:lnTo>
                  <a:lnTo>
                    <a:pt x="596" y="221"/>
                  </a:lnTo>
                  <a:lnTo>
                    <a:pt x="584" y="245"/>
                  </a:lnTo>
                  <a:lnTo>
                    <a:pt x="565" y="264"/>
                  </a:lnTo>
                  <a:lnTo>
                    <a:pt x="553" y="282"/>
                  </a:lnTo>
                  <a:lnTo>
                    <a:pt x="541" y="301"/>
                  </a:lnTo>
                  <a:lnTo>
                    <a:pt x="522" y="319"/>
                  </a:lnTo>
                  <a:lnTo>
                    <a:pt x="510" y="337"/>
                  </a:lnTo>
                  <a:lnTo>
                    <a:pt x="492" y="356"/>
                  </a:lnTo>
                  <a:lnTo>
                    <a:pt x="479" y="374"/>
                  </a:lnTo>
                  <a:lnTo>
                    <a:pt x="461" y="393"/>
                  </a:lnTo>
                  <a:lnTo>
                    <a:pt x="449" y="411"/>
                  </a:lnTo>
                  <a:lnTo>
                    <a:pt x="436" y="429"/>
                  </a:lnTo>
                  <a:lnTo>
                    <a:pt x="418" y="448"/>
                  </a:lnTo>
                  <a:lnTo>
                    <a:pt x="405" y="466"/>
                  </a:lnTo>
                  <a:lnTo>
                    <a:pt x="387" y="485"/>
                  </a:lnTo>
                  <a:lnTo>
                    <a:pt x="375" y="503"/>
                  </a:lnTo>
                  <a:lnTo>
                    <a:pt x="362" y="522"/>
                  </a:lnTo>
                  <a:lnTo>
                    <a:pt x="344" y="546"/>
                  </a:lnTo>
                  <a:lnTo>
                    <a:pt x="332" y="564"/>
                  </a:lnTo>
                  <a:lnTo>
                    <a:pt x="313" y="583"/>
                  </a:lnTo>
                  <a:lnTo>
                    <a:pt x="301" y="601"/>
                  </a:lnTo>
                  <a:lnTo>
                    <a:pt x="283" y="620"/>
                  </a:lnTo>
                  <a:lnTo>
                    <a:pt x="270" y="638"/>
                  </a:lnTo>
                  <a:lnTo>
                    <a:pt x="258" y="657"/>
                  </a:lnTo>
                  <a:lnTo>
                    <a:pt x="240" y="675"/>
                  </a:lnTo>
                  <a:lnTo>
                    <a:pt x="227" y="693"/>
                  </a:lnTo>
                  <a:lnTo>
                    <a:pt x="209" y="712"/>
                  </a:lnTo>
                  <a:lnTo>
                    <a:pt x="196" y="730"/>
                  </a:lnTo>
                  <a:lnTo>
                    <a:pt x="178" y="749"/>
                  </a:lnTo>
                  <a:lnTo>
                    <a:pt x="166" y="767"/>
                  </a:lnTo>
                  <a:lnTo>
                    <a:pt x="153" y="785"/>
                  </a:lnTo>
                  <a:lnTo>
                    <a:pt x="135" y="804"/>
                  </a:lnTo>
                  <a:lnTo>
                    <a:pt x="123" y="822"/>
                  </a:lnTo>
                  <a:lnTo>
                    <a:pt x="104" y="847"/>
                  </a:lnTo>
                  <a:lnTo>
                    <a:pt x="92" y="865"/>
                  </a:lnTo>
                  <a:lnTo>
                    <a:pt x="80" y="884"/>
                  </a:lnTo>
                  <a:lnTo>
                    <a:pt x="61" y="902"/>
                  </a:lnTo>
                  <a:lnTo>
                    <a:pt x="49" y="920"/>
                  </a:lnTo>
                  <a:lnTo>
                    <a:pt x="30" y="939"/>
                  </a:lnTo>
                  <a:lnTo>
                    <a:pt x="18" y="957"/>
                  </a:lnTo>
                  <a:lnTo>
                    <a:pt x="0" y="97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26118" name="Freeform 128">
              <a:extLst>
                <a:ext uri="{FF2B5EF4-FFF2-40B4-BE49-F238E27FC236}">
                  <a16:creationId xmlns:a16="http://schemas.microsoft.com/office/drawing/2014/main" id="{F760044F-DFE8-6569-B97D-DEC3437FFFB5}"/>
                </a:ext>
              </a:extLst>
            </p:cNvPr>
            <p:cNvSpPr>
              <a:spLocks/>
            </p:cNvSpPr>
            <p:nvPr/>
          </p:nvSpPr>
          <p:spPr bwMode="auto">
            <a:xfrm>
              <a:off x="667" y="1321"/>
              <a:ext cx="724" cy="912"/>
            </a:xfrm>
            <a:custGeom>
              <a:avLst/>
              <a:gdLst>
                <a:gd name="T0" fmla="*/ 58 w 774"/>
                <a:gd name="T1" fmla="*/ 0 h 976"/>
                <a:gd name="T2" fmla="*/ 56 w 774"/>
                <a:gd name="T3" fmla="*/ 7 h 976"/>
                <a:gd name="T4" fmla="*/ 55 w 774"/>
                <a:gd name="T5" fmla="*/ 7 h 976"/>
                <a:gd name="T6" fmla="*/ 54 w 774"/>
                <a:gd name="T7" fmla="*/ 7 h 976"/>
                <a:gd name="T8" fmla="*/ 53 w 774"/>
                <a:gd name="T9" fmla="*/ 7 h 976"/>
                <a:gd name="T10" fmla="*/ 51 w 774"/>
                <a:gd name="T11" fmla="*/ 7 h 976"/>
                <a:gd name="T12" fmla="*/ 51 w 774"/>
                <a:gd name="T13" fmla="*/ 7 h 976"/>
                <a:gd name="T14" fmla="*/ 50 w 774"/>
                <a:gd name="T15" fmla="*/ 9 h 976"/>
                <a:gd name="T16" fmla="*/ 48 w 774"/>
                <a:gd name="T17" fmla="*/ 11 h 976"/>
                <a:gd name="T18" fmla="*/ 48 w 774"/>
                <a:gd name="T19" fmla="*/ 12 h 976"/>
                <a:gd name="T20" fmla="*/ 47 w 774"/>
                <a:gd name="T21" fmla="*/ 14 h 976"/>
                <a:gd name="T22" fmla="*/ 45 w 774"/>
                <a:gd name="T23" fmla="*/ 15 h 976"/>
                <a:gd name="T24" fmla="*/ 45 w 774"/>
                <a:gd name="T25" fmla="*/ 17 h 976"/>
                <a:gd name="T26" fmla="*/ 43 w 774"/>
                <a:gd name="T27" fmla="*/ 18 h 976"/>
                <a:gd name="T28" fmla="*/ 42 w 774"/>
                <a:gd name="T29" fmla="*/ 19 h 976"/>
                <a:gd name="T30" fmla="*/ 41 w 774"/>
                <a:gd name="T31" fmla="*/ 20 h 976"/>
                <a:gd name="T32" fmla="*/ 39 w 774"/>
                <a:gd name="T33" fmla="*/ 21 h 976"/>
                <a:gd name="T34" fmla="*/ 39 w 774"/>
                <a:gd name="T35" fmla="*/ 22 h 976"/>
                <a:gd name="T36" fmla="*/ 37 w 774"/>
                <a:gd name="T37" fmla="*/ 24 h 976"/>
                <a:gd name="T38" fmla="*/ 36 w 774"/>
                <a:gd name="T39" fmla="*/ 26 h 976"/>
                <a:gd name="T40" fmla="*/ 36 w 774"/>
                <a:gd name="T41" fmla="*/ 27 h 976"/>
                <a:gd name="T42" fmla="*/ 34 w 774"/>
                <a:gd name="T43" fmla="*/ 29 h 976"/>
                <a:gd name="T44" fmla="*/ 34 w 774"/>
                <a:gd name="T45" fmla="*/ 30 h 976"/>
                <a:gd name="T46" fmla="*/ 32 w 774"/>
                <a:gd name="T47" fmla="*/ 31 h 976"/>
                <a:gd name="T48" fmla="*/ 31 w 774"/>
                <a:gd name="T49" fmla="*/ 32 h 976"/>
                <a:gd name="T50" fmla="*/ 30 w 774"/>
                <a:gd name="T51" fmla="*/ 33 h 976"/>
                <a:gd name="T52" fmla="*/ 29 w 774"/>
                <a:gd name="T53" fmla="*/ 35 h 976"/>
                <a:gd name="T54" fmla="*/ 28 w 774"/>
                <a:gd name="T55" fmla="*/ 36 h 976"/>
                <a:gd name="T56" fmla="*/ 27 w 774"/>
                <a:gd name="T57" fmla="*/ 37 h 976"/>
                <a:gd name="T58" fmla="*/ 26 w 774"/>
                <a:gd name="T59" fmla="*/ 38 h 976"/>
                <a:gd name="T60" fmla="*/ 24 w 774"/>
                <a:gd name="T61" fmla="*/ 40 h 976"/>
                <a:gd name="T62" fmla="*/ 22 w 774"/>
                <a:gd name="T63" fmla="*/ 41 h 976"/>
                <a:gd name="T64" fmla="*/ 22 w 774"/>
                <a:gd name="T65" fmla="*/ 43 h 976"/>
                <a:gd name="T66" fmla="*/ 21 w 774"/>
                <a:gd name="T67" fmla="*/ 44 h 976"/>
                <a:gd name="T68" fmla="*/ 20 w 774"/>
                <a:gd name="T69" fmla="*/ 46 h 976"/>
                <a:gd name="T70" fmla="*/ 19 w 774"/>
                <a:gd name="T71" fmla="*/ 47 h 976"/>
                <a:gd name="T72" fmla="*/ 18 w 774"/>
                <a:gd name="T73" fmla="*/ 48 h 976"/>
                <a:gd name="T74" fmla="*/ 18 w 774"/>
                <a:gd name="T75" fmla="*/ 49 h 976"/>
                <a:gd name="T76" fmla="*/ 16 w 774"/>
                <a:gd name="T77" fmla="*/ 50 h 976"/>
                <a:gd name="T78" fmla="*/ 15 w 774"/>
                <a:gd name="T79" fmla="*/ 52 h 976"/>
                <a:gd name="T80" fmla="*/ 14 w 774"/>
                <a:gd name="T81" fmla="*/ 52 h 976"/>
                <a:gd name="T82" fmla="*/ 13 w 774"/>
                <a:gd name="T83" fmla="*/ 54 h 976"/>
                <a:gd name="T84" fmla="*/ 12 w 774"/>
                <a:gd name="T85" fmla="*/ 56 h 976"/>
                <a:gd name="T86" fmla="*/ 10 w 774"/>
                <a:gd name="T87" fmla="*/ 57 h 976"/>
                <a:gd name="T88" fmla="*/ 8 w 774"/>
                <a:gd name="T89" fmla="*/ 58 h 976"/>
                <a:gd name="T90" fmla="*/ 7 w 774"/>
                <a:gd name="T91" fmla="*/ 60 h 976"/>
                <a:gd name="T92" fmla="*/ 7 w 774"/>
                <a:gd name="T93" fmla="*/ 61 h 976"/>
                <a:gd name="T94" fmla="*/ 7 w 774"/>
                <a:gd name="T95" fmla="*/ 63 h 976"/>
                <a:gd name="T96" fmla="*/ 7 w 774"/>
                <a:gd name="T97" fmla="*/ 64 h 976"/>
                <a:gd name="T98" fmla="*/ 7 w 774"/>
                <a:gd name="T99" fmla="*/ 65 h 976"/>
                <a:gd name="T100" fmla="*/ 7 w 774"/>
                <a:gd name="T101" fmla="*/ 66 h 976"/>
                <a:gd name="T102" fmla="*/ 7 w 774"/>
                <a:gd name="T103" fmla="*/ 68 h 976"/>
                <a:gd name="T104" fmla="*/ 0 w 774"/>
                <a:gd name="T105" fmla="*/ 69 h 97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774" h="976">
                  <a:moveTo>
                    <a:pt x="774" y="0"/>
                  </a:moveTo>
                  <a:lnTo>
                    <a:pt x="762" y="18"/>
                  </a:lnTo>
                  <a:lnTo>
                    <a:pt x="744" y="37"/>
                  </a:lnTo>
                  <a:lnTo>
                    <a:pt x="731" y="55"/>
                  </a:lnTo>
                  <a:lnTo>
                    <a:pt x="719" y="73"/>
                  </a:lnTo>
                  <a:lnTo>
                    <a:pt x="701" y="92"/>
                  </a:lnTo>
                  <a:lnTo>
                    <a:pt x="688" y="110"/>
                  </a:lnTo>
                  <a:lnTo>
                    <a:pt x="670" y="129"/>
                  </a:lnTo>
                  <a:lnTo>
                    <a:pt x="658" y="147"/>
                  </a:lnTo>
                  <a:lnTo>
                    <a:pt x="639" y="166"/>
                  </a:lnTo>
                  <a:lnTo>
                    <a:pt x="627" y="184"/>
                  </a:lnTo>
                  <a:lnTo>
                    <a:pt x="614" y="202"/>
                  </a:lnTo>
                  <a:lnTo>
                    <a:pt x="596" y="221"/>
                  </a:lnTo>
                  <a:lnTo>
                    <a:pt x="584" y="245"/>
                  </a:lnTo>
                  <a:lnTo>
                    <a:pt x="565" y="264"/>
                  </a:lnTo>
                  <a:lnTo>
                    <a:pt x="553" y="282"/>
                  </a:lnTo>
                  <a:lnTo>
                    <a:pt x="541" y="301"/>
                  </a:lnTo>
                  <a:lnTo>
                    <a:pt x="522" y="319"/>
                  </a:lnTo>
                  <a:lnTo>
                    <a:pt x="510" y="337"/>
                  </a:lnTo>
                  <a:lnTo>
                    <a:pt x="492" y="356"/>
                  </a:lnTo>
                  <a:lnTo>
                    <a:pt x="479" y="374"/>
                  </a:lnTo>
                  <a:lnTo>
                    <a:pt x="461" y="393"/>
                  </a:lnTo>
                  <a:lnTo>
                    <a:pt x="449" y="411"/>
                  </a:lnTo>
                  <a:lnTo>
                    <a:pt x="436" y="429"/>
                  </a:lnTo>
                  <a:lnTo>
                    <a:pt x="418" y="448"/>
                  </a:lnTo>
                  <a:lnTo>
                    <a:pt x="405" y="466"/>
                  </a:lnTo>
                  <a:lnTo>
                    <a:pt x="387" y="485"/>
                  </a:lnTo>
                  <a:lnTo>
                    <a:pt x="375" y="503"/>
                  </a:lnTo>
                  <a:lnTo>
                    <a:pt x="362" y="522"/>
                  </a:lnTo>
                  <a:lnTo>
                    <a:pt x="344" y="546"/>
                  </a:lnTo>
                  <a:lnTo>
                    <a:pt x="332" y="564"/>
                  </a:lnTo>
                  <a:lnTo>
                    <a:pt x="313" y="583"/>
                  </a:lnTo>
                  <a:lnTo>
                    <a:pt x="301" y="601"/>
                  </a:lnTo>
                  <a:lnTo>
                    <a:pt x="283" y="620"/>
                  </a:lnTo>
                  <a:lnTo>
                    <a:pt x="270" y="638"/>
                  </a:lnTo>
                  <a:lnTo>
                    <a:pt x="258" y="657"/>
                  </a:lnTo>
                  <a:lnTo>
                    <a:pt x="240" y="675"/>
                  </a:lnTo>
                  <a:lnTo>
                    <a:pt x="227" y="693"/>
                  </a:lnTo>
                  <a:lnTo>
                    <a:pt x="209" y="712"/>
                  </a:lnTo>
                  <a:lnTo>
                    <a:pt x="196" y="730"/>
                  </a:lnTo>
                  <a:lnTo>
                    <a:pt x="178" y="749"/>
                  </a:lnTo>
                  <a:lnTo>
                    <a:pt x="166" y="767"/>
                  </a:lnTo>
                  <a:lnTo>
                    <a:pt x="153" y="785"/>
                  </a:lnTo>
                  <a:lnTo>
                    <a:pt x="135" y="804"/>
                  </a:lnTo>
                  <a:lnTo>
                    <a:pt x="123" y="822"/>
                  </a:lnTo>
                  <a:lnTo>
                    <a:pt x="104" y="847"/>
                  </a:lnTo>
                  <a:lnTo>
                    <a:pt x="92" y="865"/>
                  </a:lnTo>
                  <a:lnTo>
                    <a:pt x="80" y="884"/>
                  </a:lnTo>
                  <a:lnTo>
                    <a:pt x="61" y="902"/>
                  </a:lnTo>
                  <a:lnTo>
                    <a:pt x="49" y="920"/>
                  </a:lnTo>
                  <a:lnTo>
                    <a:pt x="30" y="939"/>
                  </a:lnTo>
                  <a:lnTo>
                    <a:pt x="18" y="957"/>
                  </a:lnTo>
                  <a:lnTo>
                    <a:pt x="0" y="97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26119" name="Freeform 129">
              <a:extLst>
                <a:ext uri="{FF2B5EF4-FFF2-40B4-BE49-F238E27FC236}">
                  <a16:creationId xmlns:a16="http://schemas.microsoft.com/office/drawing/2014/main" id="{CC87AE6D-B2EB-3684-839F-FC7338B7DF81}"/>
                </a:ext>
              </a:extLst>
            </p:cNvPr>
            <p:cNvSpPr>
              <a:spLocks/>
            </p:cNvSpPr>
            <p:nvPr/>
          </p:nvSpPr>
          <p:spPr bwMode="auto">
            <a:xfrm>
              <a:off x="667" y="1321"/>
              <a:ext cx="724" cy="912"/>
            </a:xfrm>
            <a:custGeom>
              <a:avLst/>
              <a:gdLst>
                <a:gd name="T0" fmla="*/ 58 w 774"/>
                <a:gd name="T1" fmla="*/ 0 h 976"/>
                <a:gd name="T2" fmla="*/ 56 w 774"/>
                <a:gd name="T3" fmla="*/ 7 h 976"/>
                <a:gd name="T4" fmla="*/ 55 w 774"/>
                <a:gd name="T5" fmla="*/ 7 h 976"/>
                <a:gd name="T6" fmla="*/ 54 w 774"/>
                <a:gd name="T7" fmla="*/ 7 h 976"/>
                <a:gd name="T8" fmla="*/ 53 w 774"/>
                <a:gd name="T9" fmla="*/ 7 h 976"/>
                <a:gd name="T10" fmla="*/ 51 w 774"/>
                <a:gd name="T11" fmla="*/ 7 h 976"/>
                <a:gd name="T12" fmla="*/ 51 w 774"/>
                <a:gd name="T13" fmla="*/ 7 h 976"/>
                <a:gd name="T14" fmla="*/ 50 w 774"/>
                <a:gd name="T15" fmla="*/ 9 h 976"/>
                <a:gd name="T16" fmla="*/ 48 w 774"/>
                <a:gd name="T17" fmla="*/ 11 h 976"/>
                <a:gd name="T18" fmla="*/ 48 w 774"/>
                <a:gd name="T19" fmla="*/ 12 h 976"/>
                <a:gd name="T20" fmla="*/ 47 w 774"/>
                <a:gd name="T21" fmla="*/ 14 h 976"/>
                <a:gd name="T22" fmla="*/ 45 w 774"/>
                <a:gd name="T23" fmla="*/ 15 h 976"/>
                <a:gd name="T24" fmla="*/ 45 w 774"/>
                <a:gd name="T25" fmla="*/ 17 h 976"/>
                <a:gd name="T26" fmla="*/ 43 w 774"/>
                <a:gd name="T27" fmla="*/ 18 h 976"/>
                <a:gd name="T28" fmla="*/ 42 w 774"/>
                <a:gd name="T29" fmla="*/ 19 h 976"/>
                <a:gd name="T30" fmla="*/ 41 w 774"/>
                <a:gd name="T31" fmla="*/ 20 h 976"/>
                <a:gd name="T32" fmla="*/ 39 w 774"/>
                <a:gd name="T33" fmla="*/ 21 h 976"/>
                <a:gd name="T34" fmla="*/ 39 w 774"/>
                <a:gd name="T35" fmla="*/ 22 h 976"/>
                <a:gd name="T36" fmla="*/ 37 w 774"/>
                <a:gd name="T37" fmla="*/ 24 h 976"/>
                <a:gd name="T38" fmla="*/ 36 w 774"/>
                <a:gd name="T39" fmla="*/ 26 h 976"/>
                <a:gd name="T40" fmla="*/ 36 w 774"/>
                <a:gd name="T41" fmla="*/ 27 h 976"/>
                <a:gd name="T42" fmla="*/ 34 w 774"/>
                <a:gd name="T43" fmla="*/ 29 h 976"/>
                <a:gd name="T44" fmla="*/ 34 w 774"/>
                <a:gd name="T45" fmla="*/ 30 h 976"/>
                <a:gd name="T46" fmla="*/ 32 w 774"/>
                <a:gd name="T47" fmla="*/ 31 h 976"/>
                <a:gd name="T48" fmla="*/ 31 w 774"/>
                <a:gd name="T49" fmla="*/ 32 h 976"/>
                <a:gd name="T50" fmla="*/ 30 w 774"/>
                <a:gd name="T51" fmla="*/ 33 h 976"/>
                <a:gd name="T52" fmla="*/ 29 w 774"/>
                <a:gd name="T53" fmla="*/ 35 h 976"/>
                <a:gd name="T54" fmla="*/ 28 w 774"/>
                <a:gd name="T55" fmla="*/ 36 h 976"/>
                <a:gd name="T56" fmla="*/ 27 w 774"/>
                <a:gd name="T57" fmla="*/ 37 h 976"/>
                <a:gd name="T58" fmla="*/ 26 w 774"/>
                <a:gd name="T59" fmla="*/ 38 h 976"/>
                <a:gd name="T60" fmla="*/ 24 w 774"/>
                <a:gd name="T61" fmla="*/ 40 h 976"/>
                <a:gd name="T62" fmla="*/ 22 w 774"/>
                <a:gd name="T63" fmla="*/ 41 h 976"/>
                <a:gd name="T64" fmla="*/ 22 w 774"/>
                <a:gd name="T65" fmla="*/ 43 h 976"/>
                <a:gd name="T66" fmla="*/ 21 w 774"/>
                <a:gd name="T67" fmla="*/ 44 h 976"/>
                <a:gd name="T68" fmla="*/ 20 w 774"/>
                <a:gd name="T69" fmla="*/ 46 h 976"/>
                <a:gd name="T70" fmla="*/ 19 w 774"/>
                <a:gd name="T71" fmla="*/ 47 h 976"/>
                <a:gd name="T72" fmla="*/ 18 w 774"/>
                <a:gd name="T73" fmla="*/ 48 h 976"/>
                <a:gd name="T74" fmla="*/ 18 w 774"/>
                <a:gd name="T75" fmla="*/ 49 h 976"/>
                <a:gd name="T76" fmla="*/ 16 w 774"/>
                <a:gd name="T77" fmla="*/ 50 h 976"/>
                <a:gd name="T78" fmla="*/ 15 w 774"/>
                <a:gd name="T79" fmla="*/ 52 h 976"/>
                <a:gd name="T80" fmla="*/ 14 w 774"/>
                <a:gd name="T81" fmla="*/ 52 h 976"/>
                <a:gd name="T82" fmla="*/ 13 w 774"/>
                <a:gd name="T83" fmla="*/ 54 h 976"/>
                <a:gd name="T84" fmla="*/ 12 w 774"/>
                <a:gd name="T85" fmla="*/ 56 h 976"/>
                <a:gd name="T86" fmla="*/ 10 w 774"/>
                <a:gd name="T87" fmla="*/ 57 h 976"/>
                <a:gd name="T88" fmla="*/ 8 w 774"/>
                <a:gd name="T89" fmla="*/ 58 h 976"/>
                <a:gd name="T90" fmla="*/ 7 w 774"/>
                <a:gd name="T91" fmla="*/ 60 h 976"/>
                <a:gd name="T92" fmla="*/ 7 w 774"/>
                <a:gd name="T93" fmla="*/ 61 h 976"/>
                <a:gd name="T94" fmla="*/ 7 w 774"/>
                <a:gd name="T95" fmla="*/ 63 h 976"/>
                <a:gd name="T96" fmla="*/ 7 w 774"/>
                <a:gd name="T97" fmla="*/ 64 h 976"/>
                <a:gd name="T98" fmla="*/ 7 w 774"/>
                <a:gd name="T99" fmla="*/ 65 h 976"/>
                <a:gd name="T100" fmla="*/ 7 w 774"/>
                <a:gd name="T101" fmla="*/ 66 h 976"/>
                <a:gd name="T102" fmla="*/ 7 w 774"/>
                <a:gd name="T103" fmla="*/ 68 h 976"/>
                <a:gd name="T104" fmla="*/ 0 w 774"/>
                <a:gd name="T105" fmla="*/ 69 h 97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774" h="976">
                  <a:moveTo>
                    <a:pt x="774" y="0"/>
                  </a:moveTo>
                  <a:lnTo>
                    <a:pt x="762" y="18"/>
                  </a:lnTo>
                  <a:lnTo>
                    <a:pt x="744" y="37"/>
                  </a:lnTo>
                  <a:lnTo>
                    <a:pt x="731" y="55"/>
                  </a:lnTo>
                  <a:lnTo>
                    <a:pt x="719" y="73"/>
                  </a:lnTo>
                  <a:lnTo>
                    <a:pt x="701" y="92"/>
                  </a:lnTo>
                  <a:lnTo>
                    <a:pt x="688" y="110"/>
                  </a:lnTo>
                  <a:lnTo>
                    <a:pt x="670" y="129"/>
                  </a:lnTo>
                  <a:lnTo>
                    <a:pt x="658" y="147"/>
                  </a:lnTo>
                  <a:lnTo>
                    <a:pt x="639" y="166"/>
                  </a:lnTo>
                  <a:lnTo>
                    <a:pt x="627" y="184"/>
                  </a:lnTo>
                  <a:lnTo>
                    <a:pt x="614" y="202"/>
                  </a:lnTo>
                  <a:lnTo>
                    <a:pt x="596" y="221"/>
                  </a:lnTo>
                  <a:lnTo>
                    <a:pt x="584" y="245"/>
                  </a:lnTo>
                  <a:lnTo>
                    <a:pt x="565" y="264"/>
                  </a:lnTo>
                  <a:lnTo>
                    <a:pt x="553" y="282"/>
                  </a:lnTo>
                  <a:lnTo>
                    <a:pt x="541" y="301"/>
                  </a:lnTo>
                  <a:lnTo>
                    <a:pt x="522" y="319"/>
                  </a:lnTo>
                  <a:lnTo>
                    <a:pt x="510" y="337"/>
                  </a:lnTo>
                  <a:lnTo>
                    <a:pt x="492" y="356"/>
                  </a:lnTo>
                  <a:lnTo>
                    <a:pt x="479" y="374"/>
                  </a:lnTo>
                  <a:lnTo>
                    <a:pt x="461" y="393"/>
                  </a:lnTo>
                  <a:lnTo>
                    <a:pt x="449" y="411"/>
                  </a:lnTo>
                  <a:lnTo>
                    <a:pt x="436" y="429"/>
                  </a:lnTo>
                  <a:lnTo>
                    <a:pt x="418" y="448"/>
                  </a:lnTo>
                  <a:lnTo>
                    <a:pt x="405" y="466"/>
                  </a:lnTo>
                  <a:lnTo>
                    <a:pt x="387" y="485"/>
                  </a:lnTo>
                  <a:lnTo>
                    <a:pt x="375" y="503"/>
                  </a:lnTo>
                  <a:lnTo>
                    <a:pt x="362" y="522"/>
                  </a:lnTo>
                  <a:lnTo>
                    <a:pt x="344" y="546"/>
                  </a:lnTo>
                  <a:lnTo>
                    <a:pt x="332" y="564"/>
                  </a:lnTo>
                  <a:lnTo>
                    <a:pt x="313" y="583"/>
                  </a:lnTo>
                  <a:lnTo>
                    <a:pt x="301" y="601"/>
                  </a:lnTo>
                  <a:lnTo>
                    <a:pt x="283" y="620"/>
                  </a:lnTo>
                  <a:lnTo>
                    <a:pt x="270" y="638"/>
                  </a:lnTo>
                  <a:lnTo>
                    <a:pt x="258" y="657"/>
                  </a:lnTo>
                  <a:lnTo>
                    <a:pt x="240" y="675"/>
                  </a:lnTo>
                  <a:lnTo>
                    <a:pt x="227" y="693"/>
                  </a:lnTo>
                  <a:lnTo>
                    <a:pt x="209" y="712"/>
                  </a:lnTo>
                  <a:lnTo>
                    <a:pt x="196" y="730"/>
                  </a:lnTo>
                  <a:lnTo>
                    <a:pt x="178" y="749"/>
                  </a:lnTo>
                  <a:lnTo>
                    <a:pt x="166" y="767"/>
                  </a:lnTo>
                  <a:lnTo>
                    <a:pt x="153" y="785"/>
                  </a:lnTo>
                  <a:lnTo>
                    <a:pt x="135" y="804"/>
                  </a:lnTo>
                  <a:lnTo>
                    <a:pt x="123" y="822"/>
                  </a:lnTo>
                  <a:lnTo>
                    <a:pt x="104" y="847"/>
                  </a:lnTo>
                  <a:lnTo>
                    <a:pt x="92" y="865"/>
                  </a:lnTo>
                  <a:lnTo>
                    <a:pt x="80" y="884"/>
                  </a:lnTo>
                  <a:lnTo>
                    <a:pt x="61" y="902"/>
                  </a:lnTo>
                  <a:lnTo>
                    <a:pt x="49" y="920"/>
                  </a:lnTo>
                  <a:lnTo>
                    <a:pt x="30" y="939"/>
                  </a:lnTo>
                  <a:lnTo>
                    <a:pt x="18" y="957"/>
                  </a:lnTo>
                  <a:lnTo>
                    <a:pt x="0" y="97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26120" name="Freeform 130">
              <a:extLst>
                <a:ext uri="{FF2B5EF4-FFF2-40B4-BE49-F238E27FC236}">
                  <a16:creationId xmlns:a16="http://schemas.microsoft.com/office/drawing/2014/main" id="{BA782633-ABEA-7A36-7B85-5B416D6A7D06}"/>
                </a:ext>
              </a:extLst>
            </p:cNvPr>
            <p:cNvSpPr>
              <a:spLocks/>
            </p:cNvSpPr>
            <p:nvPr/>
          </p:nvSpPr>
          <p:spPr bwMode="auto">
            <a:xfrm>
              <a:off x="667" y="1321"/>
              <a:ext cx="724" cy="912"/>
            </a:xfrm>
            <a:custGeom>
              <a:avLst/>
              <a:gdLst>
                <a:gd name="T0" fmla="*/ 58 w 774"/>
                <a:gd name="T1" fmla="*/ 0 h 976"/>
                <a:gd name="T2" fmla="*/ 56 w 774"/>
                <a:gd name="T3" fmla="*/ 7 h 976"/>
                <a:gd name="T4" fmla="*/ 55 w 774"/>
                <a:gd name="T5" fmla="*/ 7 h 976"/>
                <a:gd name="T6" fmla="*/ 54 w 774"/>
                <a:gd name="T7" fmla="*/ 7 h 976"/>
                <a:gd name="T8" fmla="*/ 53 w 774"/>
                <a:gd name="T9" fmla="*/ 7 h 976"/>
                <a:gd name="T10" fmla="*/ 51 w 774"/>
                <a:gd name="T11" fmla="*/ 7 h 976"/>
                <a:gd name="T12" fmla="*/ 51 w 774"/>
                <a:gd name="T13" fmla="*/ 7 h 976"/>
                <a:gd name="T14" fmla="*/ 50 w 774"/>
                <a:gd name="T15" fmla="*/ 9 h 976"/>
                <a:gd name="T16" fmla="*/ 48 w 774"/>
                <a:gd name="T17" fmla="*/ 11 h 976"/>
                <a:gd name="T18" fmla="*/ 48 w 774"/>
                <a:gd name="T19" fmla="*/ 12 h 976"/>
                <a:gd name="T20" fmla="*/ 47 w 774"/>
                <a:gd name="T21" fmla="*/ 14 h 976"/>
                <a:gd name="T22" fmla="*/ 45 w 774"/>
                <a:gd name="T23" fmla="*/ 15 h 976"/>
                <a:gd name="T24" fmla="*/ 45 w 774"/>
                <a:gd name="T25" fmla="*/ 17 h 976"/>
                <a:gd name="T26" fmla="*/ 43 w 774"/>
                <a:gd name="T27" fmla="*/ 18 h 976"/>
                <a:gd name="T28" fmla="*/ 42 w 774"/>
                <a:gd name="T29" fmla="*/ 19 h 976"/>
                <a:gd name="T30" fmla="*/ 41 w 774"/>
                <a:gd name="T31" fmla="*/ 20 h 976"/>
                <a:gd name="T32" fmla="*/ 39 w 774"/>
                <a:gd name="T33" fmla="*/ 21 h 976"/>
                <a:gd name="T34" fmla="*/ 39 w 774"/>
                <a:gd name="T35" fmla="*/ 22 h 976"/>
                <a:gd name="T36" fmla="*/ 37 w 774"/>
                <a:gd name="T37" fmla="*/ 24 h 976"/>
                <a:gd name="T38" fmla="*/ 36 w 774"/>
                <a:gd name="T39" fmla="*/ 26 h 976"/>
                <a:gd name="T40" fmla="*/ 36 w 774"/>
                <a:gd name="T41" fmla="*/ 27 h 976"/>
                <a:gd name="T42" fmla="*/ 34 w 774"/>
                <a:gd name="T43" fmla="*/ 29 h 976"/>
                <a:gd name="T44" fmla="*/ 34 w 774"/>
                <a:gd name="T45" fmla="*/ 30 h 976"/>
                <a:gd name="T46" fmla="*/ 32 w 774"/>
                <a:gd name="T47" fmla="*/ 31 h 976"/>
                <a:gd name="T48" fmla="*/ 31 w 774"/>
                <a:gd name="T49" fmla="*/ 32 h 976"/>
                <a:gd name="T50" fmla="*/ 30 w 774"/>
                <a:gd name="T51" fmla="*/ 33 h 976"/>
                <a:gd name="T52" fmla="*/ 29 w 774"/>
                <a:gd name="T53" fmla="*/ 35 h 976"/>
                <a:gd name="T54" fmla="*/ 28 w 774"/>
                <a:gd name="T55" fmla="*/ 36 h 976"/>
                <a:gd name="T56" fmla="*/ 27 w 774"/>
                <a:gd name="T57" fmla="*/ 37 h 976"/>
                <a:gd name="T58" fmla="*/ 26 w 774"/>
                <a:gd name="T59" fmla="*/ 38 h 976"/>
                <a:gd name="T60" fmla="*/ 24 w 774"/>
                <a:gd name="T61" fmla="*/ 40 h 976"/>
                <a:gd name="T62" fmla="*/ 22 w 774"/>
                <a:gd name="T63" fmla="*/ 41 h 976"/>
                <a:gd name="T64" fmla="*/ 22 w 774"/>
                <a:gd name="T65" fmla="*/ 43 h 976"/>
                <a:gd name="T66" fmla="*/ 21 w 774"/>
                <a:gd name="T67" fmla="*/ 44 h 976"/>
                <a:gd name="T68" fmla="*/ 20 w 774"/>
                <a:gd name="T69" fmla="*/ 46 h 976"/>
                <a:gd name="T70" fmla="*/ 19 w 774"/>
                <a:gd name="T71" fmla="*/ 47 h 976"/>
                <a:gd name="T72" fmla="*/ 18 w 774"/>
                <a:gd name="T73" fmla="*/ 48 h 976"/>
                <a:gd name="T74" fmla="*/ 18 w 774"/>
                <a:gd name="T75" fmla="*/ 49 h 976"/>
                <a:gd name="T76" fmla="*/ 16 w 774"/>
                <a:gd name="T77" fmla="*/ 50 h 976"/>
                <a:gd name="T78" fmla="*/ 15 w 774"/>
                <a:gd name="T79" fmla="*/ 52 h 976"/>
                <a:gd name="T80" fmla="*/ 14 w 774"/>
                <a:gd name="T81" fmla="*/ 52 h 976"/>
                <a:gd name="T82" fmla="*/ 13 w 774"/>
                <a:gd name="T83" fmla="*/ 54 h 976"/>
                <a:gd name="T84" fmla="*/ 12 w 774"/>
                <a:gd name="T85" fmla="*/ 56 h 976"/>
                <a:gd name="T86" fmla="*/ 10 w 774"/>
                <a:gd name="T87" fmla="*/ 57 h 976"/>
                <a:gd name="T88" fmla="*/ 8 w 774"/>
                <a:gd name="T89" fmla="*/ 58 h 976"/>
                <a:gd name="T90" fmla="*/ 7 w 774"/>
                <a:gd name="T91" fmla="*/ 60 h 976"/>
                <a:gd name="T92" fmla="*/ 7 w 774"/>
                <a:gd name="T93" fmla="*/ 61 h 976"/>
                <a:gd name="T94" fmla="*/ 7 w 774"/>
                <a:gd name="T95" fmla="*/ 63 h 976"/>
                <a:gd name="T96" fmla="*/ 7 w 774"/>
                <a:gd name="T97" fmla="*/ 64 h 976"/>
                <a:gd name="T98" fmla="*/ 7 w 774"/>
                <a:gd name="T99" fmla="*/ 65 h 976"/>
                <a:gd name="T100" fmla="*/ 7 w 774"/>
                <a:gd name="T101" fmla="*/ 66 h 976"/>
                <a:gd name="T102" fmla="*/ 7 w 774"/>
                <a:gd name="T103" fmla="*/ 68 h 976"/>
                <a:gd name="T104" fmla="*/ 0 w 774"/>
                <a:gd name="T105" fmla="*/ 69 h 97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774" h="976">
                  <a:moveTo>
                    <a:pt x="774" y="0"/>
                  </a:moveTo>
                  <a:lnTo>
                    <a:pt x="762" y="18"/>
                  </a:lnTo>
                  <a:lnTo>
                    <a:pt x="744" y="37"/>
                  </a:lnTo>
                  <a:lnTo>
                    <a:pt x="731" y="55"/>
                  </a:lnTo>
                  <a:lnTo>
                    <a:pt x="719" y="73"/>
                  </a:lnTo>
                  <a:lnTo>
                    <a:pt x="701" y="92"/>
                  </a:lnTo>
                  <a:lnTo>
                    <a:pt x="688" y="110"/>
                  </a:lnTo>
                  <a:lnTo>
                    <a:pt x="670" y="129"/>
                  </a:lnTo>
                  <a:lnTo>
                    <a:pt x="658" y="147"/>
                  </a:lnTo>
                  <a:lnTo>
                    <a:pt x="639" y="166"/>
                  </a:lnTo>
                  <a:lnTo>
                    <a:pt x="627" y="184"/>
                  </a:lnTo>
                  <a:lnTo>
                    <a:pt x="614" y="202"/>
                  </a:lnTo>
                  <a:lnTo>
                    <a:pt x="596" y="221"/>
                  </a:lnTo>
                  <a:lnTo>
                    <a:pt x="584" y="245"/>
                  </a:lnTo>
                  <a:lnTo>
                    <a:pt x="565" y="264"/>
                  </a:lnTo>
                  <a:lnTo>
                    <a:pt x="553" y="282"/>
                  </a:lnTo>
                  <a:lnTo>
                    <a:pt x="541" y="301"/>
                  </a:lnTo>
                  <a:lnTo>
                    <a:pt x="522" y="319"/>
                  </a:lnTo>
                  <a:lnTo>
                    <a:pt x="510" y="337"/>
                  </a:lnTo>
                  <a:lnTo>
                    <a:pt x="492" y="356"/>
                  </a:lnTo>
                  <a:lnTo>
                    <a:pt x="479" y="374"/>
                  </a:lnTo>
                  <a:lnTo>
                    <a:pt x="461" y="393"/>
                  </a:lnTo>
                  <a:lnTo>
                    <a:pt x="449" y="411"/>
                  </a:lnTo>
                  <a:lnTo>
                    <a:pt x="436" y="429"/>
                  </a:lnTo>
                  <a:lnTo>
                    <a:pt x="418" y="448"/>
                  </a:lnTo>
                  <a:lnTo>
                    <a:pt x="405" y="466"/>
                  </a:lnTo>
                  <a:lnTo>
                    <a:pt x="387" y="485"/>
                  </a:lnTo>
                  <a:lnTo>
                    <a:pt x="375" y="503"/>
                  </a:lnTo>
                  <a:lnTo>
                    <a:pt x="362" y="522"/>
                  </a:lnTo>
                  <a:lnTo>
                    <a:pt x="344" y="546"/>
                  </a:lnTo>
                  <a:lnTo>
                    <a:pt x="332" y="564"/>
                  </a:lnTo>
                  <a:lnTo>
                    <a:pt x="313" y="583"/>
                  </a:lnTo>
                  <a:lnTo>
                    <a:pt x="301" y="601"/>
                  </a:lnTo>
                  <a:lnTo>
                    <a:pt x="283" y="620"/>
                  </a:lnTo>
                  <a:lnTo>
                    <a:pt x="270" y="638"/>
                  </a:lnTo>
                  <a:lnTo>
                    <a:pt x="258" y="657"/>
                  </a:lnTo>
                  <a:lnTo>
                    <a:pt x="240" y="675"/>
                  </a:lnTo>
                  <a:lnTo>
                    <a:pt x="227" y="693"/>
                  </a:lnTo>
                  <a:lnTo>
                    <a:pt x="209" y="712"/>
                  </a:lnTo>
                  <a:lnTo>
                    <a:pt x="196" y="730"/>
                  </a:lnTo>
                  <a:lnTo>
                    <a:pt x="178" y="749"/>
                  </a:lnTo>
                  <a:lnTo>
                    <a:pt x="166" y="767"/>
                  </a:lnTo>
                  <a:lnTo>
                    <a:pt x="153" y="785"/>
                  </a:lnTo>
                  <a:lnTo>
                    <a:pt x="135" y="804"/>
                  </a:lnTo>
                  <a:lnTo>
                    <a:pt x="123" y="822"/>
                  </a:lnTo>
                  <a:lnTo>
                    <a:pt x="104" y="847"/>
                  </a:lnTo>
                  <a:lnTo>
                    <a:pt x="92" y="865"/>
                  </a:lnTo>
                  <a:lnTo>
                    <a:pt x="80" y="884"/>
                  </a:lnTo>
                  <a:lnTo>
                    <a:pt x="61" y="902"/>
                  </a:lnTo>
                  <a:lnTo>
                    <a:pt x="49" y="920"/>
                  </a:lnTo>
                  <a:lnTo>
                    <a:pt x="30" y="939"/>
                  </a:lnTo>
                  <a:lnTo>
                    <a:pt x="18" y="957"/>
                  </a:lnTo>
                  <a:lnTo>
                    <a:pt x="0" y="97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26121" name="Freeform 131">
              <a:extLst>
                <a:ext uri="{FF2B5EF4-FFF2-40B4-BE49-F238E27FC236}">
                  <a16:creationId xmlns:a16="http://schemas.microsoft.com/office/drawing/2014/main" id="{E047714E-346A-AB17-955B-609FD641930E}"/>
                </a:ext>
              </a:extLst>
            </p:cNvPr>
            <p:cNvSpPr>
              <a:spLocks/>
            </p:cNvSpPr>
            <p:nvPr/>
          </p:nvSpPr>
          <p:spPr bwMode="auto">
            <a:xfrm>
              <a:off x="667" y="1321"/>
              <a:ext cx="724" cy="912"/>
            </a:xfrm>
            <a:custGeom>
              <a:avLst/>
              <a:gdLst>
                <a:gd name="T0" fmla="*/ 58 w 774"/>
                <a:gd name="T1" fmla="*/ 0 h 976"/>
                <a:gd name="T2" fmla="*/ 56 w 774"/>
                <a:gd name="T3" fmla="*/ 7 h 976"/>
                <a:gd name="T4" fmla="*/ 55 w 774"/>
                <a:gd name="T5" fmla="*/ 7 h 976"/>
                <a:gd name="T6" fmla="*/ 54 w 774"/>
                <a:gd name="T7" fmla="*/ 7 h 976"/>
                <a:gd name="T8" fmla="*/ 53 w 774"/>
                <a:gd name="T9" fmla="*/ 7 h 976"/>
                <a:gd name="T10" fmla="*/ 51 w 774"/>
                <a:gd name="T11" fmla="*/ 7 h 976"/>
                <a:gd name="T12" fmla="*/ 51 w 774"/>
                <a:gd name="T13" fmla="*/ 7 h 976"/>
                <a:gd name="T14" fmla="*/ 50 w 774"/>
                <a:gd name="T15" fmla="*/ 9 h 976"/>
                <a:gd name="T16" fmla="*/ 48 w 774"/>
                <a:gd name="T17" fmla="*/ 11 h 976"/>
                <a:gd name="T18" fmla="*/ 48 w 774"/>
                <a:gd name="T19" fmla="*/ 12 h 976"/>
                <a:gd name="T20" fmla="*/ 47 w 774"/>
                <a:gd name="T21" fmla="*/ 14 h 976"/>
                <a:gd name="T22" fmla="*/ 45 w 774"/>
                <a:gd name="T23" fmla="*/ 15 h 976"/>
                <a:gd name="T24" fmla="*/ 45 w 774"/>
                <a:gd name="T25" fmla="*/ 17 h 976"/>
                <a:gd name="T26" fmla="*/ 43 w 774"/>
                <a:gd name="T27" fmla="*/ 18 h 976"/>
                <a:gd name="T28" fmla="*/ 42 w 774"/>
                <a:gd name="T29" fmla="*/ 19 h 976"/>
                <a:gd name="T30" fmla="*/ 41 w 774"/>
                <a:gd name="T31" fmla="*/ 20 h 976"/>
                <a:gd name="T32" fmla="*/ 39 w 774"/>
                <a:gd name="T33" fmla="*/ 21 h 976"/>
                <a:gd name="T34" fmla="*/ 39 w 774"/>
                <a:gd name="T35" fmla="*/ 22 h 976"/>
                <a:gd name="T36" fmla="*/ 37 w 774"/>
                <a:gd name="T37" fmla="*/ 24 h 976"/>
                <a:gd name="T38" fmla="*/ 36 w 774"/>
                <a:gd name="T39" fmla="*/ 26 h 976"/>
                <a:gd name="T40" fmla="*/ 36 w 774"/>
                <a:gd name="T41" fmla="*/ 27 h 976"/>
                <a:gd name="T42" fmla="*/ 34 w 774"/>
                <a:gd name="T43" fmla="*/ 29 h 976"/>
                <a:gd name="T44" fmla="*/ 34 w 774"/>
                <a:gd name="T45" fmla="*/ 30 h 976"/>
                <a:gd name="T46" fmla="*/ 32 w 774"/>
                <a:gd name="T47" fmla="*/ 31 h 976"/>
                <a:gd name="T48" fmla="*/ 31 w 774"/>
                <a:gd name="T49" fmla="*/ 32 h 976"/>
                <a:gd name="T50" fmla="*/ 30 w 774"/>
                <a:gd name="T51" fmla="*/ 33 h 976"/>
                <a:gd name="T52" fmla="*/ 29 w 774"/>
                <a:gd name="T53" fmla="*/ 35 h 976"/>
                <a:gd name="T54" fmla="*/ 28 w 774"/>
                <a:gd name="T55" fmla="*/ 36 h 976"/>
                <a:gd name="T56" fmla="*/ 27 w 774"/>
                <a:gd name="T57" fmla="*/ 37 h 976"/>
                <a:gd name="T58" fmla="*/ 26 w 774"/>
                <a:gd name="T59" fmla="*/ 38 h 976"/>
                <a:gd name="T60" fmla="*/ 24 w 774"/>
                <a:gd name="T61" fmla="*/ 40 h 976"/>
                <a:gd name="T62" fmla="*/ 22 w 774"/>
                <a:gd name="T63" fmla="*/ 41 h 976"/>
                <a:gd name="T64" fmla="*/ 22 w 774"/>
                <a:gd name="T65" fmla="*/ 43 h 976"/>
                <a:gd name="T66" fmla="*/ 21 w 774"/>
                <a:gd name="T67" fmla="*/ 44 h 976"/>
                <a:gd name="T68" fmla="*/ 20 w 774"/>
                <a:gd name="T69" fmla="*/ 46 h 976"/>
                <a:gd name="T70" fmla="*/ 19 w 774"/>
                <a:gd name="T71" fmla="*/ 47 h 976"/>
                <a:gd name="T72" fmla="*/ 18 w 774"/>
                <a:gd name="T73" fmla="*/ 48 h 976"/>
                <a:gd name="T74" fmla="*/ 18 w 774"/>
                <a:gd name="T75" fmla="*/ 49 h 976"/>
                <a:gd name="T76" fmla="*/ 16 w 774"/>
                <a:gd name="T77" fmla="*/ 50 h 976"/>
                <a:gd name="T78" fmla="*/ 15 w 774"/>
                <a:gd name="T79" fmla="*/ 52 h 976"/>
                <a:gd name="T80" fmla="*/ 14 w 774"/>
                <a:gd name="T81" fmla="*/ 52 h 976"/>
                <a:gd name="T82" fmla="*/ 13 w 774"/>
                <a:gd name="T83" fmla="*/ 54 h 976"/>
                <a:gd name="T84" fmla="*/ 12 w 774"/>
                <a:gd name="T85" fmla="*/ 56 h 976"/>
                <a:gd name="T86" fmla="*/ 10 w 774"/>
                <a:gd name="T87" fmla="*/ 57 h 976"/>
                <a:gd name="T88" fmla="*/ 8 w 774"/>
                <a:gd name="T89" fmla="*/ 58 h 976"/>
                <a:gd name="T90" fmla="*/ 7 w 774"/>
                <a:gd name="T91" fmla="*/ 60 h 976"/>
                <a:gd name="T92" fmla="*/ 7 w 774"/>
                <a:gd name="T93" fmla="*/ 61 h 976"/>
                <a:gd name="T94" fmla="*/ 7 w 774"/>
                <a:gd name="T95" fmla="*/ 63 h 976"/>
                <a:gd name="T96" fmla="*/ 7 w 774"/>
                <a:gd name="T97" fmla="*/ 64 h 976"/>
                <a:gd name="T98" fmla="*/ 7 w 774"/>
                <a:gd name="T99" fmla="*/ 65 h 976"/>
                <a:gd name="T100" fmla="*/ 7 w 774"/>
                <a:gd name="T101" fmla="*/ 66 h 976"/>
                <a:gd name="T102" fmla="*/ 7 w 774"/>
                <a:gd name="T103" fmla="*/ 68 h 976"/>
                <a:gd name="T104" fmla="*/ 0 w 774"/>
                <a:gd name="T105" fmla="*/ 69 h 97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774" h="976">
                  <a:moveTo>
                    <a:pt x="774" y="0"/>
                  </a:moveTo>
                  <a:lnTo>
                    <a:pt x="762" y="18"/>
                  </a:lnTo>
                  <a:lnTo>
                    <a:pt x="744" y="37"/>
                  </a:lnTo>
                  <a:lnTo>
                    <a:pt x="731" y="55"/>
                  </a:lnTo>
                  <a:lnTo>
                    <a:pt x="719" y="73"/>
                  </a:lnTo>
                  <a:lnTo>
                    <a:pt x="701" y="92"/>
                  </a:lnTo>
                  <a:lnTo>
                    <a:pt x="688" y="110"/>
                  </a:lnTo>
                  <a:lnTo>
                    <a:pt x="670" y="129"/>
                  </a:lnTo>
                  <a:lnTo>
                    <a:pt x="658" y="147"/>
                  </a:lnTo>
                  <a:lnTo>
                    <a:pt x="639" y="166"/>
                  </a:lnTo>
                  <a:lnTo>
                    <a:pt x="627" y="184"/>
                  </a:lnTo>
                  <a:lnTo>
                    <a:pt x="614" y="202"/>
                  </a:lnTo>
                  <a:lnTo>
                    <a:pt x="596" y="221"/>
                  </a:lnTo>
                  <a:lnTo>
                    <a:pt x="584" y="245"/>
                  </a:lnTo>
                  <a:lnTo>
                    <a:pt x="565" y="264"/>
                  </a:lnTo>
                  <a:lnTo>
                    <a:pt x="553" y="282"/>
                  </a:lnTo>
                  <a:lnTo>
                    <a:pt x="541" y="301"/>
                  </a:lnTo>
                  <a:lnTo>
                    <a:pt x="522" y="319"/>
                  </a:lnTo>
                  <a:lnTo>
                    <a:pt x="510" y="337"/>
                  </a:lnTo>
                  <a:lnTo>
                    <a:pt x="492" y="356"/>
                  </a:lnTo>
                  <a:lnTo>
                    <a:pt x="479" y="374"/>
                  </a:lnTo>
                  <a:lnTo>
                    <a:pt x="461" y="393"/>
                  </a:lnTo>
                  <a:lnTo>
                    <a:pt x="449" y="411"/>
                  </a:lnTo>
                  <a:lnTo>
                    <a:pt x="436" y="429"/>
                  </a:lnTo>
                  <a:lnTo>
                    <a:pt x="418" y="448"/>
                  </a:lnTo>
                  <a:lnTo>
                    <a:pt x="405" y="466"/>
                  </a:lnTo>
                  <a:lnTo>
                    <a:pt x="387" y="485"/>
                  </a:lnTo>
                  <a:lnTo>
                    <a:pt x="375" y="503"/>
                  </a:lnTo>
                  <a:lnTo>
                    <a:pt x="362" y="522"/>
                  </a:lnTo>
                  <a:lnTo>
                    <a:pt x="344" y="546"/>
                  </a:lnTo>
                  <a:lnTo>
                    <a:pt x="332" y="564"/>
                  </a:lnTo>
                  <a:lnTo>
                    <a:pt x="313" y="583"/>
                  </a:lnTo>
                  <a:lnTo>
                    <a:pt x="301" y="601"/>
                  </a:lnTo>
                  <a:lnTo>
                    <a:pt x="283" y="620"/>
                  </a:lnTo>
                  <a:lnTo>
                    <a:pt x="270" y="638"/>
                  </a:lnTo>
                  <a:lnTo>
                    <a:pt x="258" y="657"/>
                  </a:lnTo>
                  <a:lnTo>
                    <a:pt x="240" y="675"/>
                  </a:lnTo>
                  <a:lnTo>
                    <a:pt x="227" y="693"/>
                  </a:lnTo>
                  <a:lnTo>
                    <a:pt x="209" y="712"/>
                  </a:lnTo>
                  <a:lnTo>
                    <a:pt x="196" y="730"/>
                  </a:lnTo>
                  <a:lnTo>
                    <a:pt x="178" y="749"/>
                  </a:lnTo>
                  <a:lnTo>
                    <a:pt x="166" y="767"/>
                  </a:lnTo>
                  <a:lnTo>
                    <a:pt x="153" y="785"/>
                  </a:lnTo>
                  <a:lnTo>
                    <a:pt x="135" y="804"/>
                  </a:lnTo>
                  <a:lnTo>
                    <a:pt x="123" y="822"/>
                  </a:lnTo>
                  <a:lnTo>
                    <a:pt x="104" y="847"/>
                  </a:lnTo>
                  <a:lnTo>
                    <a:pt x="92" y="865"/>
                  </a:lnTo>
                  <a:lnTo>
                    <a:pt x="80" y="884"/>
                  </a:lnTo>
                  <a:lnTo>
                    <a:pt x="61" y="902"/>
                  </a:lnTo>
                  <a:lnTo>
                    <a:pt x="49" y="920"/>
                  </a:lnTo>
                  <a:lnTo>
                    <a:pt x="30" y="939"/>
                  </a:lnTo>
                  <a:lnTo>
                    <a:pt x="18" y="957"/>
                  </a:lnTo>
                  <a:lnTo>
                    <a:pt x="0" y="97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26122" name="Freeform 132">
              <a:extLst>
                <a:ext uri="{FF2B5EF4-FFF2-40B4-BE49-F238E27FC236}">
                  <a16:creationId xmlns:a16="http://schemas.microsoft.com/office/drawing/2014/main" id="{72119AD4-7EC4-DD01-C628-6AD3A5F183A8}"/>
                </a:ext>
              </a:extLst>
            </p:cNvPr>
            <p:cNvSpPr>
              <a:spLocks/>
            </p:cNvSpPr>
            <p:nvPr/>
          </p:nvSpPr>
          <p:spPr bwMode="auto">
            <a:xfrm>
              <a:off x="667" y="1321"/>
              <a:ext cx="724" cy="912"/>
            </a:xfrm>
            <a:custGeom>
              <a:avLst/>
              <a:gdLst>
                <a:gd name="T0" fmla="*/ 58 w 774"/>
                <a:gd name="T1" fmla="*/ 0 h 976"/>
                <a:gd name="T2" fmla="*/ 56 w 774"/>
                <a:gd name="T3" fmla="*/ 7 h 976"/>
                <a:gd name="T4" fmla="*/ 55 w 774"/>
                <a:gd name="T5" fmla="*/ 7 h 976"/>
                <a:gd name="T6" fmla="*/ 54 w 774"/>
                <a:gd name="T7" fmla="*/ 7 h 976"/>
                <a:gd name="T8" fmla="*/ 53 w 774"/>
                <a:gd name="T9" fmla="*/ 7 h 976"/>
                <a:gd name="T10" fmla="*/ 51 w 774"/>
                <a:gd name="T11" fmla="*/ 7 h 976"/>
                <a:gd name="T12" fmla="*/ 51 w 774"/>
                <a:gd name="T13" fmla="*/ 7 h 976"/>
                <a:gd name="T14" fmla="*/ 50 w 774"/>
                <a:gd name="T15" fmla="*/ 9 h 976"/>
                <a:gd name="T16" fmla="*/ 48 w 774"/>
                <a:gd name="T17" fmla="*/ 11 h 976"/>
                <a:gd name="T18" fmla="*/ 48 w 774"/>
                <a:gd name="T19" fmla="*/ 12 h 976"/>
                <a:gd name="T20" fmla="*/ 47 w 774"/>
                <a:gd name="T21" fmla="*/ 14 h 976"/>
                <a:gd name="T22" fmla="*/ 45 w 774"/>
                <a:gd name="T23" fmla="*/ 15 h 976"/>
                <a:gd name="T24" fmla="*/ 45 w 774"/>
                <a:gd name="T25" fmla="*/ 17 h 976"/>
                <a:gd name="T26" fmla="*/ 43 w 774"/>
                <a:gd name="T27" fmla="*/ 18 h 976"/>
                <a:gd name="T28" fmla="*/ 42 w 774"/>
                <a:gd name="T29" fmla="*/ 19 h 976"/>
                <a:gd name="T30" fmla="*/ 41 w 774"/>
                <a:gd name="T31" fmla="*/ 20 h 976"/>
                <a:gd name="T32" fmla="*/ 39 w 774"/>
                <a:gd name="T33" fmla="*/ 21 h 976"/>
                <a:gd name="T34" fmla="*/ 39 w 774"/>
                <a:gd name="T35" fmla="*/ 22 h 976"/>
                <a:gd name="T36" fmla="*/ 37 w 774"/>
                <a:gd name="T37" fmla="*/ 24 h 976"/>
                <a:gd name="T38" fmla="*/ 36 w 774"/>
                <a:gd name="T39" fmla="*/ 26 h 976"/>
                <a:gd name="T40" fmla="*/ 36 w 774"/>
                <a:gd name="T41" fmla="*/ 27 h 976"/>
                <a:gd name="T42" fmla="*/ 34 w 774"/>
                <a:gd name="T43" fmla="*/ 29 h 976"/>
                <a:gd name="T44" fmla="*/ 34 w 774"/>
                <a:gd name="T45" fmla="*/ 30 h 976"/>
                <a:gd name="T46" fmla="*/ 32 w 774"/>
                <a:gd name="T47" fmla="*/ 31 h 976"/>
                <a:gd name="T48" fmla="*/ 31 w 774"/>
                <a:gd name="T49" fmla="*/ 32 h 976"/>
                <a:gd name="T50" fmla="*/ 30 w 774"/>
                <a:gd name="T51" fmla="*/ 33 h 976"/>
                <a:gd name="T52" fmla="*/ 29 w 774"/>
                <a:gd name="T53" fmla="*/ 35 h 976"/>
                <a:gd name="T54" fmla="*/ 28 w 774"/>
                <a:gd name="T55" fmla="*/ 36 h 976"/>
                <a:gd name="T56" fmla="*/ 27 w 774"/>
                <a:gd name="T57" fmla="*/ 37 h 976"/>
                <a:gd name="T58" fmla="*/ 26 w 774"/>
                <a:gd name="T59" fmla="*/ 38 h 976"/>
                <a:gd name="T60" fmla="*/ 24 w 774"/>
                <a:gd name="T61" fmla="*/ 40 h 976"/>
                <a:gd name="T62" fmla="*/ 22 w 774"/>
                <a:gd name="T63" fmla="*/ 41 h 976"/>
                <a:gd name="T64" fmla="*/ 22 w 774"/>
                <a:gd name="T65" fmla="*/ 43 h 976"/>
                <a:gd name="T66" fmla="*/ 21 w 774"/>
                <a:gd name="T67" fmla="*/ 44 h 976"/>
                <a:gd name="T68" fmla="*/ 20 w 774"/>
                <a:gd name="T69" fmla="*/ 46 h 976"/>
                <a:gd name="T70" fmla="*/ 19 w 774"/>
                <a:gd name="T71" fmla="*/ 47 h 976"/>
                <a:gd name="T72" fmla="*/ 18 w 774"/>
                <a:gd name="T73" fmla="*/ 48 h 976"/>
                <a:gd name="T74" fmla="*/ 18 w 774"/>
                <a:gd name="T75" fmla="*/ 49 h 976"/>
                <a:gd name="T76" fmla="*/ 16 w 774"/>
                <a:gd name="T77" fmla="*/ 50 h 976"/>
                <a:gd name="T78" fmla="*/ 15 w 774"/>
                <a:gd name="T79" fmla="*/ 52 h 976"/>
                <a:gd name="T80" fmla="*/ 14 w 774"/>
                <a:gd name="T81" fmla="*/ 52 h 976"/>
                <a:gd name="T82" fmla="*/ 13 w 774"/>
                <a:gd name="T83" fmla="*/ 54 h 976"/>
                <a:gd name="T84" fmla="*/ 12 w 774"/>
                <a:gd name="T85" fmla="*/ 56 h 976"/>
                <a:gd name="T86" fmla="*/ 10 w 774"/>
                <a:gd name="T87" fmla="*/ 57 h 976"/>
                <a:gd name="T88" fmla="*/ 8 w 774"/>
                <a:gd name="T89" fmla="*/ 58 h 976"/>
                <a:gd name="T90" fmla="*/ 7 w 774"/>
                <a:gd name="T91" fmla="*/ 60 h 976"/>
                <a:gd name="T92" fmla="*/ 7 w 774"/>
                <a:gd name="T93" fmla="*/ 61 h 976"/>
                <a:gd name="T94" fmla="*/ 7 w 774"/>
                <a:gd name="T95" fmla="*/ 63 h 976"/>
                <a:gd name="T96" fmla="*/ 7 w 774"/>
                <a:gd name="T97" fmla="*/ 64 h 976"/>
                <a:gd name="T98" fmla="*/ 7 w 774"/>
                <a:gd name="T99" fmla="*/ 65 h 976"/>
                <a:gd name="T100" fmla="*/ 7 w 774"/>
                <a:gd name="T101" fmla="*/ 66 h 976"/>
                <a:gd name="T102" fmla="*/ 7 w 774"/>
                <a:gd name="T103" fmla="*/ 68 h 976"/>
                <a:gd name="T104" fmla="*/ 0 w 774"/>
                <a:gd name="T105" fmla="*/ 69 h 97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774" h="976">
                  <a:moveTo>
                    <a:pt x="774" y="0"/>
                  </a:moveTo>
                  <a:lnTo>
                    <a:pt x="762" y="18"/>
                  </a:lnTo>
                  <a:lnTo>
                    <a:pt x="744" y="37"/>
                  </a:lnTo>
                  <a:lnTo>
                    <a:pt x="731" y="55"/>
                  </a:lnTo>
                  <a:lnTo>
                    <a:pt x="719" y="73"/>
                  </a:lnTo>
                  <a:lnTo>
                    <a:pt x="701" y="92"/>
                  </a:lnTo>
                  <a:lnTo>
                    <a:pt x="688" y="110"/>
                  </a:lnTo>
                  <a:lnTo>
                    <a:pt x="670" y="129"/>
                  </a:lnTo>
                  <a:lnTo>
                    <a:pt x="658" y="147"/>
                  </a:lnTo>
                  <a:lnTo>
                    <a:pt x="639" y="166"/>
                  </a:lnTo>
                  <a:lnTo>
                    <a:pt x="627" y="184"/>
                  </a:lnTo>
                  <a:lnTo>
                    <a:pt x="614" y="202"/>
                  </a:lnTo>
                  <a:lnTo>
                    <a:pt x="596" y="221"/>
                  </a:lnTo>
                  <a:lnTo>
                    <a:pt x="584" y="245"/>
                  </a:lnTo>
                  <a:lnTo>
                    <a:pt x="565" y="264"/>
                  </a:lnTo>
                  <a:lnTo>
                    <a:pt x="553" y="282"/>
                  </a:lnTo>
                  <a:lnTo>
                    <a:pt x="541" y="301"/>
                  </a:lnTo>
                  <a:lnTo>
                    <a:pt x="522" y="319"/>
                  </a:lnTo>
                  <a:lnTo>
                    <a:pt x="510" y="337"/>
                  </a:lnTo>
                  <a:lnTo>
                    <a:pt x="492" y="356"/>
                  </a:lnTo>
                  <a:lnTo>
                    <a:pt x="479" y="374"/>
                  </a:lnTo>
                  <a:lnTo>
                    <a:pt x="461" y="393"/>
                  </a:lnTo>
                  <a:lnTo>
                    <a:pt x="449" y="411"/>
                  </a:lnTo>
                  <a:lnTo>
                    <a:pt x="436" y="429"/>
                  </a:lnTo>
                  <a:lnTo>
                    <a:pt x="418" y="448"/>
                  </a:lnTo>
                  <a:lnTo>
                    <a:pt x="405" y="466"/>
                  </a:lnTo>
                  <a:lnTo>
                    <a:pt x="387" y="485"/>
                  </a:lnTo>
                  <a:lnTo>
                    <a:pt x="375" y="503"/>
                  </a:lnTo>
                  <a:lnTo>
                    <a:pt x="362" y="522"/>
                  </a:lnTo>
                  <a:lnTo>
                    <a:pt x="344" y="546"/>
                  </a:lnTo>
                  <a:lnTo>
                    <a:pt x="332" y="564"/>
                  </a:lnTo>
                  <a:lnTo>
                    <a:pt x="313" y="583"/>
                  </a:lnTo>
                  <a:lnTo>
                    <a:pt x="301" y="601"/>
                  </a:lnTo>
                  <a:lnTo>
                    <a:pt x="283" y="620"/>
                  </a:lnTo>
                  <a:lnTo>
                    <a:pt x="270" y="638"/>
                  </a:lnTo>
                  <a:lnTo>
                    <a:pt x="258" y="657"/>
                  </a:lnTo>
                  <a:lnTo>
                    <a:pt x="240" y="675"/>
                  </a:lnTo>
                  <a:lnTo>
                    <a:pt x="227" y="693"/>
                  </a:lnTo>
                  <a:lnTo>
                    <a:pt x="209" y="712"/>
                  </a:lnTo>
                  <a:lnTo>
                    <a:pt x="196" y="730"/>
                  </a:lnTo>
                  <a:lnTo>
                    <a:pt x="178" y="749"/>
                  </a:lnTo>
                  <a:lnTo>
                    <a:pt x="166" y="767"/>
                  </a:lnTo>
                  <a:lnTo>
                    <a:pt x="153" y="785"/>
                  </a:lnTo>
                  <a:lnTo>
                    <a:pt x="135" y="804"/>
                  </a:lnTo>
                  <a:lnTo>
                    <a:pt x="123" y="822"/>
                  </a:lnTo>
                  <a:lnTo>
                    <a:pt x="104" y="847"/>
                  </a:lnTo>
                  <a:lnTo>
                    <a:pt x="92" y="865"/>
                  </a:lnTo>
                  <a:lnTo>
                    <a:pt x="80" y="884"/>
                  </a:lnTo>
                  <a:lnTo>
                    <a:pt x="61" y="902"/>
                  </a:lnTo>
                  <a:lnTo>
                    <a:pt x="49" y="920"/>
                  </a:lnTo>
                  <a:lnTo>
                    <a:pt x="30" y="939"/>
                  </a:lnTo>
                  <a:lnTo>
                    <a:pt x="18" y="957"/>
                  </a:lnTo>
                  <a:lnTo>
                    <a:pt x="0" y="97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26123" name="Freeform 133">
              <a:extLst>
                <a:ext uri="{FF2B5EF4-FFF2-40B4-BE49-F238E27FC236}">
                  <a16:creationId xmlns:a16="http://schemas.microsoft.com/office/drawing/2014/main" id="{3DCCFD53-EBE6-A830-D754-5E7E4431CDBB}"/>
                </a:ext>
              </a:extLst>
            </p:cNvPr>
            <p:cNvSpPr>
              <a:spLocks/>
            </p:cNvSpPr>
            <p:nvPr/>
          </p:nvSpPr>
          <p:spPr bwMode="auto">
            <a:xfrm>
              <a:off x="667" y="1321"/>
              <a:ext cx="724" cy="912"/>
            </a:xfrm>
            <a:custGeom>
              <a:avLst/>
              <a:gdLst>
                <a:gd name="T0" fmla="*/ 58 w 774"/>
                <a:gd name="T1" fmla="*/ 0 h 976"/>
                <a:gd name="T2" fmla="*/ 56 w 774"/>
                <a:gd name="T3" fmla="*/ 7 h 976"/>
                <a:gd name="T4" fmla="*/ 55 w 774"/>
                <a:gd name="T5" fmla="*/ 7 h 976"/>
                <a:gd name="T6" fmla="*/ 54 w 774"/>
                <a:gd name="T7" fmla="*/ 7 h 976"/>
                <a:gd name="T8" fmla="*/ 53 w 774"/>
                <a:gd name="T9" fmla="*/ 7 h 976"/>
                <a:gd name="T10" fmla="*/ 51 w 774"/>
                <a:gd name="T11" fmla="*/ 7 h 976"/>
                <a:gd name="T12" fmla="*/ 51 w 774"/>
                <a:gd name="T13" fmla="*/ 7 h 976"/>
                <a:gd name="T14" fmla="*/ 50 w 774"/>
                <a:gd name="T15" fmla="*/ 9 h 976"/>
                <a:gd name="T16" fmla="*/ 48 w 774"/>
                <a:gd name="T17" fmla="*/ 11 h 976"/>
                <a:gd name="T18" fmla="*/ 48 w 774"/>
                <a:gd name="T19" fmla="*/ 12 h 976"/>
                <a:gd name="T20" fmla="*/ 47 w 774"/>
                <a:gd name="T21" fmla="*/ 14 h 976"/>
                <a:gd name="T22" fmla="*/ 45 w 774"/>
                <a:gd name="T23" fmla="*/ 15 h 976"/>
                <a:gd name="T24" fmla="*/ 45 w 774"/>
                <a:gd name="T25" fmla="*/ 17 h 976"/>
                <a:gd name="T26" fmla="*/ 43 w 774"/>
                <a:gd name="T27" fmla="*/ 18 h 976"/>
                <a:gd name="T28" fmla="*/ 42 w 774"/>
                <a:gd name="T29" fmla="*/ 19 h 976"/>
                <a:gd name="T30" fmla="*/ 41 w 774"/>
                <a:gd name="T31" fmla="*/ 20 h 976"/>
                <a:gd name="T32" fmla="*/ 39 w 774"/>
                <a:gd name="T33" fmla="*/ 21 h 976"/>
                <a:gd name="T34" fmla="*/ 39 w 774"/>
                <a:gd name="T35" fmla="*/ 22 h 976"/>
                <a:gd name="T36" fmla="*/ 37 w 774"/>
                <a:gd name="T37" fmla="*/ 24 h 976"/>
                <a:gd name="T38" fmla="*/ 36 w 774"/>
                <a:gd name="T39" fmla="*/ 26 h 976"/>
                <a:gd name="T40" fmla="*/ 36 w 774"/>
                <a:gd name="T41" fmla="*/ 27 h 976"/>
                <a:gd name="T42" fmla="*/ 34 w 774"/>
                <a:gd name="T43" fmla="*/ 29 h 976"/>
                <a:gd name="T44" fmla="*/ 34 w 774"/>
                <a:gd name="T45" fmla="*/ 30 h 976"/>
                <a:gd name="T46" fmla="*/ 32 w 774"/>
                <a:gd name="T47" fmla="*/ 31 h 976"/>
                <a:gd name="T48" fmla="*/ 31 w 774"/>
                <a:gd name="T49" fmla="*/ 32 h 976"/>
                <a:gd name="T50" fmla="*/ 30 w 774"/>
                <a:gd name="T51" fmla="*/ 33 h 976"/>
                <a:gd name="T52" fmla="*/ 29 w 774"/>
                <a:gd name="T53" fmla="*/ 35 h 976"/>
                <a:gd name="T54" fmla="*/ 28 w 774"/>
                <a:gd name="T55" fmla="*/ 36 h 976"/>
                <a:gd name="T56" fmla="*/ 27 w 774"/>
                <a:gd name="T57" fmla="*/ 37 h 976"/>
                <a:gd name="T58" fmla="*/ 26 w 774"/>
                <a:gd name="T59" fmla="*/ 38 h 976"/>
                <a:gd name="T60" fmla="*/ 24 w 774"/>
                <a:gd name="T61" fmla="*/ 40 h 976"/>
                <a:gd name="T62" fmla="*/ 22 w 774"/>
                <a:gd name="T63" fmla="*/ 41 h 976"/>
                <a:gd name="T64" fmla="*/ 22 w 774"/>
                <a:gd name="T65" fmla="*/ 43 h 976"/>
                <a:gd name="T66" fmla="*/ 21 w 774"/>
                <a:gd name="T67" fmla="*/ 44 h 976"/>
                <a:gd name="T68" fmla="*/ 20 w 774"/>
                <a:gd name="T69" fmla="*/ 46 h 976"/>
                <a:gd name="T70" fmla="*/ 19 w 774"/>
                <a:gd name="T71" fmla="*/ 47 h 976"/>
                <a:gd name="T72" fmla="*/ 18 w 774"/>
                <a:gd name="T73" fmla="*/ 48 h 976"/>
                <a:gd name="T74" fmla="*/ 18 w 774"/>
                <a:gd name="T75" fmla="*/ 49 h 976"/>
                <a:gd name="T76" fmla="*/ 16 w 774"/>
                <a:gd name="T77" fmla="*/ 50 h 976"/>
                <a:gd name="T78" fmla="*/ 15 w 774"/>
                <a:gd name="T79" fmla="*/ 52 h 976"/>
                <a:gd name="T80" fmla="*/ 14 w 774"/>
                <a:gd name="T81" fmla="*/ 52 h 976"/>
                <a:gd name="T82" fmla="*/ 13 w 774"/>
                <a:gd name="T83" fmla="*/ 54 h 976"/>
                <a:gd name="T84" fmla="*/ 12 w 774"/>
                <a:gd name="T85" fmla="*/ 56 h 976"/>
                <a:gd name="T86" fmla="*/ 10 w 774"/>
                <a:gd name="T87" fmla="*/ 57 h 976"/>
                <a:gd name="T88" fmla="*/ 8 w 774"/>
                <a:gd name="T89" fmla="*/ 58 h 976"/>
                <a:gd name="T90" fmla="*/ 7 w 774"/>
                <a:gd name="T91" fmla="*/ 60 h 976"/>
                <a:gd name="T92" fmla="*/ 7 w 774"/>
                <a:gd name="T93" fmla="*/ 61 h 976"/>
                <a:gd name="T94" fmla="*/ 7 w 774"/>
                <a:gd name="T95" fmla="*/ 63 h 976"/>
                <a:gd name="T96" fmla="*/ 7 w 774"/>
                <a:gd name="T97" fmla="*/ 64 h 976"/>
                <a:gd name="T98" fmla="*/ 7 w 774"/>
                <a:gd name="T99" fmla="*/ 65 h 976"/>
                <a:gd name="T100" fmla="*/ 7 w 774"/>
                <a:gd name="T101" fmla="*/ 66 h 976"/>
                <a:gd name="T102" fmla="*/ 7 w 774"/>
                <a:gd name="T103" fmla="*/ 68 h 976"/>
                <a:gd name="T104" fmla="*/ 0 w 774"/>
                <a:gd name="T105" fmla="*/ 69 h 97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774" h="976">
                  <a:moveTo>
                    <a:pt x="774" y="0"/>
                  </a:moveTo>
                  <a:lnTo>
                    <a:pt x="762" y="18"/>
                  </a:lnTo>
                  <a:lnTo>
                    <a:pt x="744" y="37"/>
                  </a:lnTo>
                  <a:lnTo>
                    <a:pt x="731" y="55"/>
                  </a:lnTo>
                  <a:lnTo>
                    <a:pt x="719" y="73"/>
                  </a:lnTo>
                  <a:lnTo>
                    <a:pt x="701" y="92"/>
                  </a:lnTo>
                  <a:lnTo>
                    <a:pt x="688" y="110"/>
                  </a:lnTo>
                  <a:lnTo>
                    <a:pt x="670" y="129"/>
                  </a:lnTo>
                  <a:lnTo>
                    <a:pt x="658" y="147"/>
                  </a:lnTo>
                  <a:lnTo>
                    <a:pt x="639" y="166"/>
                  </a:lnTo>
                  <a:lnTo>
                    <a:pt x="627" y="184"/>
                  </a:lnTo>
                  <a:lnTo>
                    <a:pt x="614" y="202"/>
                  </a:lnTo>
                  <a:lnTo>
                    <a:pt x="596" y="221"/>
                  </a:lnTo>
                  <a:lnTo>
                    <a:pt x="584" y="245"/>
                  </a:lnTo>
                  <a:lnTo>
                    <a:pt x="565" y="264"/>
                  </a:lnTo>
                  <a:lnTo>
                    <a:pt x="553" y="282"/>
                  </a:lnTo>
                  <a:lnTo>
                    <a:pt x="541" y="301"/>
                  </a:lnTo>
                  <a:lnTo>
                    <a:pt x="522" y="319"/>
                  </a:lnTo>
                  <a:lnTo>
                    <a:pt x="510" y="337"/>
                  </a:lnTo>
                  <a:lnTo>
                    <a:pt x="492" y="356"/>
                  </a:lnTo>
                  <a:lnTo>
                    <a:pt x="479" y="374"/>
                  </a:lnTo>
                  <a:lnTo>
                    <a:pt x="461" y="393"/>
                  </a:lnTo>
                  <a:lnTo>
                    <a:pt x="449" y="411"/>
                  </a:lnTo>
                  <a:lnTo>
                    <a:pt x="436" y="429"/>
                  </a:lnTo>
                  <a:lnTo>
                    <a:pt x="418" y="448"/>
                  </a:lnTo>
                  <a:lnTo>
                    <a:pt x="405" y="466"/>
                  </a:lnTo>
                  <a:lnTo>
                    <a:pt x="387" y="485"/>
                  </a:lnTo>
                  <a:lnTo>
                    <a:pt x="375" y="503"/>
                  </a:lnTo>
                  <a:lnTo>
                    <a:pt x="362" y="522"/>
                  </a:lnTo>
                  <a:lnTo>
                    <a:pt x="344" y="546"/>
                  </a:lnTo>
                  <a:lnTo>
                    <a:pt x="332" y="564"/>
                  </a:lnTo>
                  <a:lnTo>
                    <a:pt x="313" y="583"/>
                  </a:lnTo>
                  <a:lnTo>
                    <a:pt x="301" y="601"/>
                  </a:lnTo>
                  <a:lnTo>
                    <a:pt x="283" y="620"/>
                  </a:lnTo>
                  <a:lnTo>
                    <a:pt x="270" y="638"/>
                  </a:lnTo>
                  <a:lnTo>
                    <a:pt x="258" y="657"/>
                  </a:lnTo>
                  <a:lnTo>
                    <a:pt x="240" y="675"/>
                  </a:lnTo>
                  <a:lnTo>
                    <a:pt x="227" y="693"/>
                  </a:lnTo>
                  <a:lnTo>
                    <a:pt x="209" y="712"/>
                  </a:lnTo>
                  <a:lnTo>
                    <a:pt x="196" y="730"/>
                  </a:lnTo>
                  <a:lnTo>
                    <a:pt x="178" y="749"/>
                  </a:lnTo>
                  <a:lnTo>
                    <a:pt x="166" y="767"/>
                  </a:lnTo>
                  <a:lnTo>
                    <a:pt x="153" y="785"/>
                  </a:lnTo>
                  <a:lnTo>
                    <a:pt x="135" y="804"/>
                  </a:lnTo>
                  <a:lnTo>
                    <a:pt x="123" y="822"/>
                  </a:lnTo>
                  <a:lnTo>
                    <a:pt x="104" y="847"/>
                  </a:lnTo>
                  <a:lnTo>
                    <a:pt x="92" y="865"/>
                  </a:lnTo>
                  <a:lnTo>
                    <a:pt x="80" y="884"/>
                  </a:lnTo>
                  <a:lnTo>
                    <a:pt x="61" y="902"/>
                  </a:lnTo>
                  <a:lnTo>
                    <a:pt x="49" y="920"/>
                  </a:lnTo>
                  <a:lnTo>
                    <a:pt x="30" y="939"/>
                  </a:lnTo>
                  <a:lnTo>
                    <a:pt x="18" y="957"/>
                  </a:lnTo>
                  <a:lnTo>
                    <a:pt x="0" y="97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26124" name="Freeform 134">
              <a:extLst>
                <a:ext uri="{FF2B5EF4-FFF2-40B4-BE49-F238E27FC236}">
                  <a16:creationId xmlns:a16="http://schemas.microsoft.com/office/drawing/2014/main" id="{0922FC6F-3EE3-F81F-2A31-DB9A8075B8E4}"/>
                </a:ext>
              </a:extLst>
            </p:cNvPr>
            <p:cNvSpPr>
              <a:spLocks/>
            </p:cNvSpPr>
            <p:nvPr/>
          </p:nvSpPr>
          <p:spPr bwMode="auto">
            <a:xfrm>
              <a:off x="667" y="1321"/>
              <a:ext cx="724" cy="912"/>
            </a:xfrm>
            <a:custGeom>
              <a:avLst/>
              <a:gdLst>
                <a:gd name="T0" fmla="*/ 58 w 774"/>
                <a:gd name="T1" fmla="*/ 0 h 976"/>
                <a:gd name="T2" fmla="*/ 56 w 774"/>
                <a:gd name="T3" fmla="*/ 7 h 976"/>
                <a:gd name="T4" fmla="*/ 55 w 774"/>
                <a:gd name="T5" fmla="*/ 7 h 976"/>
                <a:gd name="T6" fmla="*/ 54 w 774"/>
                <a:gd name="T7" fmla="*/ 7 h 976"/>
                <a:gd name="T8" fmla="*/ 53 w 774"/>
                <a:gd name="T9" fmla="*/ 7 h 976"/>
                <a:gd name="T10" fmla="*/ 51 w 774"/>
                <a:gd name="T11" fmla="*/ 7 h 976"/>
                <a:gd name="T12" fmla="*/ 51 w 774"/>
                <a:gd name="T13" fmla="*/ 7 h 976"/>
                <a:gd name="T14" fmla="*/ 50 w 774"/>
                <a:gd name="T15" fmla="*/ 9 h 976"/>
                <a:gd name="T16" fmla="*/ 48 w 774"/>
                <a:gd name="T17" fmla="*/ 11 h 976"/>
                <a:gd name="T18" fmla="*/ 48 w 774"/>
                <a:gd name="T19" fmla="*/ 12 h 976"/>
                <a:gd name="T20" fmla="*/ 47 w 774"/>
                <a:gd name="T21" fmla="*/ 14 h 976"/>
                <a:gd name="T22" fmla="*/ 45 w 774"/>
                <a:gd name="T23" fmla="*/ 15 h 976"/>
                <a:gd name="T24" fmla="*/ 45 w 774"/>
                <a:gd name="T25" fmla="*/ 17 h 976"/>
                <a:gd name="T26" fmla="*/ 43 w 774"/>
                <a:gd name="T27" fmla="*/ 18 h 976"/>
                <a:gd name="T28" fmla="*/ 42 w 774"/>
                <a:gd name="T29" fmla="*/ 19 h 976"/>
                <a:gd name="T30" fmla="*/ 41 w 774"/>
                <a:gd name="T31" fmla="*/ 20 h 976"/>
                <a:gd name="T32" fmla="*/ 39 w 774"/>
                <a:gd name="T33" fmla="*/ 21 h 976"/>
                <a:gd name="T34" fmla="*/ 39 w 774"/>
                <a:gd name="T35" fmla="*/ 22 h 976"/>
                <a:gd name="T36" fmla="*/ 37 w 774"/>
                <a:gd name="T37" fmla="*/ 24 h 976"/>
                <a:gd name="T38" fmla="*/ 36 w 774"/>
                <a:gd name="T39" fmla="*/ 26 h 976"/>
                <a:gd name="T40" fmla="*/ 36 w 774"/>
                <a:gd name="T41" fmla="*/ 27 h 976"/>
                <a:gd name="T42" fmla="*/ 34 w 774"/>
                <a:gd name="T43" fmla="*/ 29 h 976"/>
                <a:gd name="T44" fmla="*/ 34 w 774"/>
                <a:gd name="T45" fmla="*/ 30 h 976"/>
                <a:gd name="T46" fmla="*/ 32 w 774"/>
                <a:gd name="T47" fmla="*/ 31 h 976"/>
                <a:gd name="T48" fmla="*/ 31 w 774"/>
                <a:gd name="T49" fmla="*/ 32 h 976"/>
                <a:gd name="T50" fmla="*/ 30 w 774"/>
                <a:gd name="T51" fmla="*/ 33 h 976"/>
                <a:gd name="T52" fmla="*/ 29 w 774"/>
                <a:gd name="T53" fmla="*/ 35 h 976"/>
                <a:gd name="T54" fmla="*/ 28 w 774"/>
                <a:gd name="T55" fmla="*/ 36 h 976"/>
                <a:gd name="T56" fmla="*/ 27 w 774"/>
                <a:gd name="T57" fmla="*/ 37 h 976"/>
                <a:gd name="T58" fmla="*/ 26 w 774"/>
                <a:gd name="T59" fmla="*/ 38 h 976"/>
                <a:gd name="T60" fmla="*/ 24 w 774"/>
                <a:gd name="T61" fmla="*/ 40 h 976"/>
                <a:gd name="T62" fmla="*/ 22 w 774"/>
                <a:gd name="T63" fmla="*/ 41 h 976"/>
                <a:gd name="T64" fmla="*/ 22 w 774"/>
                <a:gd name="T65" fmla="*/ 43 h 976"/>
                <a:gd name="T66" fmla="*/ 21 w 774"/>
                <a:gd name="T67" fmla="*/ 44 h 976"/>
                <a:gd name="T68" fmla="*/ 20 w 774"/>
                <a:gd name="T69" fmla="*/ 46 h 976"/>
                <a:gd name="T70" fmla="*/ 19 w 774"/>
                <a:gd name="T71" fmla="*/ 47 h 976"/>
                <a:gd name="T72" fmla="*/ 18 w 774"/>
                <a:gd name="T73" fmla="*/ 48 h 976"/>
                <a:gd name="T74" fmla="*/ 18 w 774"/>
                <a:gd name="T75" fmla="*/ 49 h 976"/>
                <a:gd name="T76" fmla="*/ 16 w 774"/>
                <a:gd name="T77" fmla="*/ 50 h 976"/>
                <a:gd name="T78" fmla="*/ 15 w 774"/>
                <a:gd name="T79" fmla="*/ 52 h 976"/>
                <a:gd name="T80" fmla="*/ 14 w 774"/>
                <a:gd name="T81" fmla="*/ 52 h 976"/>
                <a:gd name="T82" fmla="*/ 13 w 774"/>
                <a:gd name="T83" fmla="*/ 54 h 976"/>
                <a:gd name="T84" fmla="*/ 12 w 774"/>
                <a:gd name="T85" fmla="*/ 56 h 976"/>
                <a:gd name="T86" fmla="*/ 10 w 774"/>
                <a:gd name="T87" fmla="*/ 57 h 976"/>
                <a:gd name="T88" fmla="*/ 8 w 774"/>
                <a:gd name="T89" fmla="*/ 58 h 976"/>
                <a:gd name="T90" fmla="*/ 7 w 774"/>
                <a:gd name="T91" fmla="*/ 60 h 976"/>
                <a:gd name="T92" fmla="*/ 7 w 774"/>
                <a:gd name="T93" fmla="*/ 61 h 976"/>
                <a:gd name="T94" fmla="*/ 7 w 774"/>
                <a:gd name="T95" fmla="*/ 63 h 976"/>
                <a:gd name="T96" fmla="*/ 7 w 774"/>
                <a:gd name="T97" fmla="*/ 64 h 976"/>
                <a:gd name="T98" fmla="*/ 7 w 774"/>
                <a:gd name="T99" fmla="*/ 65 h 976"/>
                <a:gd name="T100" fmla="*/ 7 w 774"/>
                <a:gd name="T101" fmla="*/ 66 h 976"/>
                <a:gd name="T102" fmla="*/ 7 w 774"/>
                <a:gd name="T103" fmla="*/ 68 h 976"/>
                <a:gd name="T104" fmla="*/ 0 w 774"/>
                <a:gd name="T105" fmla="*/ 69 h 97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774" h="976">
                  <a:moveTo>
                    <a:pt x="774" y="0"/>
                  </a:moveTo>
                  <a:lnTo>
                    <a:pt x="762" y="18"/>
                  </a:lnTo>
                  <a:lnTo>
                    <a:pt x="744" y="37"/>
                  </a:lnTo>
                  <a:lnTo>
                    <a:pt x="731" y="55"/>
                  </a:lnTo>
                  <a:lnTo>
                    <a:pt x="719" y="73"/>
                  </a:lnTo>
                  <a:lnTo>
                    <a:pt x="701" y="92"/>
                  </a:lnTo>
                  <a:lnTo>
                    <a:pt x="688" y="110"/>
                  </a:lnTo>
                  <a:lnTo>
                    <a:pt x="670" y="129"/>
                  </a:lnTo>
                  <a:lnTo>
                    <a:pt x="658" y="147"/>
                  </a:lnTo>
                  <a:lnTo>
                    <a:pt x="639" y="166"/>
                  </a:lnTo>
                  <a:lnTo>
                    <a:pt x="627" y="184"/>
                  </a:lnTo>
                  <a:lnTo>
                    <a:pt x="614" y="202"/>
                  </a:lnTo>
                  <a:lnTo>
                    <a:pt x="596" y="221"/>
                  </a:lnTo>
                  <a:lnTo>
                    <a:pt x="584" y="245"/>
                  </a:lnTo>
                  <a:lnTo>
                    <a:pt x="565" y="264"/>
                  </a:lnTo>
                  <a:lnTo>
                    <a:pt x="553" y="282"/>
                  </a:lnTo>
                  <a:lnTo>
                    <a:pt x="541" y="301"/>
                  </a:lnTo>
                  <a:lnTo>
                    <a:pt x="522" y="319"/>
                  </a:lnTo>
                  <a:lnTo>
                    <a:pt x="510" y="337"/>
                  </a:lnTo>
                  <a:lnTo>
                    <a:pt x="492" y="356"/>
                  </a:lnTo>
                  <a:lnTo>
                    <a:pt x="479" y="374"/>
                  </a:lnTo>
                  <a:lnTo>
                    <a:pt x="461" y="393"/>
                  </a:lnTo>
                  <a:lnTo>
                    <a:pt x="449" y="411"/>
                  </a:lnTo>
                  <a:lnTo>
                    <a:pt x="436" y="429"/>
                  </a:lnTo>
                  <a:lnTo>
                    <a:pt x="418" y="448"/>
                  </a:lnTo>
                  <a:lnTo>
                    <a:pt x="405" y="466"/>
                  </a:lnTo>
                  <a:lnTo>
                    <a:pt x="387" y="485"/>
                  </a:lnTo>
                  <a:lnTo>
                    <a:pt x="375" y="503"/>
                  </a:lnTo>
                  <a:lnTo>
                    <a:pt x="362" y="522"/>
                  </a:lnTo>
                  <a:lnTo>
                    <a:pt x="344" y="546"/>
                  </a:lnTo>
                  <a:lnTo>
                    <a:pt x="332" y="564"/>
                  </a:lnTo>
                  <a:lnTo>
                    <a:pt x="313" y="583"/>
                  </a:lnTo>
                  <a:lnTo>
                    <a:pt x="301" y="601"/>
                  </a:lnTo>
                  <a:lnTo>
                    <a:pt x="283" y="620"/>
                  </a:lnTo>
                  <a:lnTo>
                    <a:pt x="270" y="638"/>
                  </a:lnTo>
                  <a:lnTo>
                    <a:pt x="258" y="657"/>
                  </a:lnTo>
                  <a:lnTo>
                    <a:pt x="240" y="675"/>
                  </a:lnTo>
                  <a:lnTo>
                    <a:pt x="227" y="693"/>
                  </a:lnTo>
                  <a:lnTo>
                    <a:pt x="209" y="712"/>
                  </a:lnTo>
                  <a:lnTo>
                    <a:pt x="196" y="730"/>
                  </a:lnTo>
                  <a:lnTo>
                    <a:pt x="178" y="749"/>
                  </a:lnTo>
                  <a:lnTo>
                    <a:pt x="166" y="767"/>
                  </a:lnTo>
                  <a:lnTo>
                    <a:pt x="153" y="785"/>
                  </a:lnTo>
                  <a:lnTo>
                    <a:pt x="135" y="804"/>
                  </a:lnTo>
                  <a:lnTo>
                    <a:pt x="123" y="822"/>
                  </a:lnTo>
                  <a:lnTo>
                    <a:pt x="104" y="847"/>
                  </a:lnTo>
                  <a:lnTo>
                    <a:pt x="92" y="865"/>
                  </a:lnTo>
                  <a:lnTo>
                    <a:pt x="80" y="884"/>
                  </a:lnTo>
                  <a:lnTo>
                    <a:pt x="61" y="902"/>
                  </a:lnTo>
                  <a:lnTo>
                    <a:pt x="49" y="920"/>
                  </a:lnTo>
                  <a:lnTo>
                    <a:pt x="30" y="939"/>
                  </a:lnTo>
                  <a:lnTo>
                    <a:pt x="18" y="957"/>
                  </a:lnTo>
                  <a:lnTo>
                    <a:pt x="0" y="97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26125" name="Freeform 135">
              <a:extLst>
                <a:ext uri="{FF2B5EF4-FFF2-40B4-BE49-F238E27FC236}">
                  <a16:creationId xmlns:a16="http://schemas.microsoft.com/office/drawing/2014/main" id="{6AA8A974-CD24-EA29-43CA-A25DEF50708E}"/>
                </a:ext>
              </a:extLst>
            </p:cNvPr>
            <p:cNvSpPr>
              <a:spLocks/>
            </p:cNvSpPr>
            <p:nvPr/>
          </p:nvSpPr>
          <p:spPr bwMode="auto">
            <a:xfrm>
              <a:off x="667" y="1321"/>
              <a:ext cx="724" cy="912"/>
            </a:xfrm>
            <a:custGeom>
              <a:avLst/>
              <a:gdLst>
                <a:gd name="T0" fmla="*/ 58 w 774"/>
                <a:gd name="T1" fmla="*/ 0 h 976"/>
                <a:gd name="T2" fmla="*/ 56 w 774"/>
                <a:gd name="T3" fmla="*/ 7 h 976"/>
                <a:gd name="T4" fmla="*/ 55 w 774"/>
                <a:gd name="T5" fmla="*/ 7 h 976"/>
                <a:gd name="T6" fmla="*/ 54 w 774"/>
                <a:gd name="T7" fmla="*/ 7 h 976"/>
                <a:gd name="T8" fmla="*/ 53 w 774"/>
                <a:gd name="T9" fmla="*/ 7 h 976"/>
                <a:gd name="T10" fmla="*/ 51 w 774"/>
                <a:gd name="T11" fmla="*/ 7 h 976"/>
                <a:gd name="T12" fmla="*/ 51 w 774"/>
                <a:gd name="T13" fmla="*/ 7 h 976"/>
                <a:gd name="T14" fmla="*/ 50 w 774"/>
                <a:gd name="T15" fmla="*/ 9 h 976"/>
                <a:gd name="T16" fmla="*/ 48 w 774"/>
                <a:gd name="T17" fmla="*/ 11 h 976"/>
                <a:gd name="T18" fmla="*/ 48 w 774"/>
                <a:gd name="T19" fmla="*/ 12 h 976"/>
                <a:gd name="T20" fmla="*/ 47 w 774"/>
                <a:gd name="T21" fmla="*/ 14 h 976"/>
                <a:gd name="T22" fmla="*/ 45 w 774"/>
                <a:gd name="T23" fmla="*/ 15 h 976"/>
                <a:gd name="T24" fmla="*/ 45 w 774"/>
                <a:gd name="T25" fmla="*/ 17 h 976"/>
                <a:gd name="T26" fmla="*/ 43 w 774"/>
                <a:gd name="T27" fmla="*/ 18 h 976"/>
                <a:gd name="T28" fmla="*/ 42 w 774"/>
                <a:gd name="T29" fmla="*/ 19 h 976"/>
                <a:gd name="T30" fmla="*/ 41 w 774"/>
                <a:gd name="T31" fmla="*/ 20 h 976"/>
                <a:gd name="T32" fmla="*/ 39 w 774"/>
                <a:gd name="T33" fmla="*/ 21 h 976"/>
                <a:gd name="T34" fmla="*/ 39 w 774"/>
                <a:gd name="T35" fmla="*/ 22 h 976"/>
                <a:gd name="T36" fmla="*/ 37 w 774"/>
                <a:gd name="T37" fmla="*/ 24 h 976"/>
                <a:gd name="T38" fmla="*/ 36 w 774"/>
                <a:gd name="T39" fmla="*/ 26 h 976"/>
                <a:gd name="T40" fmla="*/ 36 w 774"/>
                <a:gd name="T41" fmla="*/ 27 h 976"/>
                <a:gd name="T42" fmla="*/ 34 w 774"/>
                <a:gd name="T43" fmla="*/ 29 h 976"/>
                <a:gd name="T44" fmla="*/ 34 w 774"/>
                <a:gd name="T45" fmla="*/ 30 h 976"/>
                <a:gd name="T46" fmla="*/ 32 w 774"/>
                <a:gd name="T47" fmla="*/ 31 h 976"/>
                <a:gd name="T48" fmla="*/ 31 w 774"/>
                <a:gd name="T49" fmla="*/ 32 h 976"/>
                <a:gd name="T50" fmla="*/ 30 w 774"/>
                <a:gd name="T51" fmla="*/ 33 h 976"/>
                <a:gd name="T52" fmla="*/ 29 w 774"/>
                <a:gd name="T53" fmla="*/ 35 h 976"/>
                <a:gd name="T54" fmla="*/ 28 w 774"/>
                <a:gd name="T55" fmla="*/ 36 h 976"/>
                <a:gd name="T56" fmla="*/ 27 w 774"/>
                <a:gd name="T57" fmla="*/ 37 h 976"/>
                <a:gd name="T58" fmla="*/ 26 w 774"/>
                <a:gd name="T59" fmla="*/ 38 h 976"/>
                <a:gd name="T60" fmla="*/ 24 w 774"/>
                <a:gd name="T61" fmla="*/ 40 h 976"/>
                <a:gd name="T62" fmla="*/ 22 w 774"/>
                <a:gd name="T63" fmla="*/ 41 h 976"/>
                <a:gd name="T64" fmla="*/ 22 w 774"/>
                <a:gd name="T65" fmla="*/ 43 h 976"/>
                <a:gd name="T66" fmla="*/ 21 w 774"/>
                <a:gd name="T67" fmla="*/ 44 h 976"/>
                <a:gd name="T68" fmla="*/ 20 w 774"/>
                <a:gd name="T69" fmla="*/ 46 h 976"/>
                <a:gd name="T70" fmla="*/ 19 w 774"/>
                <a:gd name="T71" fmla="*/ 47 h 976"/>
                <a:gd name="T72" fmla="*/ 18 w 774"/>
                <a:gd name="T73" fmla="*/ 48 h 976"/>
                <a:gd name="T74" fmla="*/ 18 w 774"/>
                <a:gd name="T75" fmla="*/ 49 h 976"/>
                <a:gd name="T76" fmla="*/ 16 w 774"/>
                <a:gd name="T77" fmla="*/ 50 h 976"/>
                <a:gd name="T78" fmla="*/ 15 w 774"/>
                <a:gd name="T79" fmla="*/ 52 h 976"/>
                <a:gd name="T80" fmla="*/ 14 w 774"/>
                <a:gd name="T81" fmla="*/ 52 h 976"/>
                <a:gd name="T82" fmla="*/ 13 w 774"/>
                <a:gd name="T83" fmla="*/ 54 h 976"/>
                <a:gd name="T84" fmla="*/ 12 w 774"/>
                <a:gd name="T85" fmla="*/ 56 h 976"/>
                <a:gd name="T86" fmla="*/ 10 w 774"/>
                <a:gd name="T87" fmla="*/ 57 h 976"/>
                <a:gd name="T88" fmla="*/ 8 w 774"/>
                <a:gd name="T89" fmla="*/ 58 h 976"/>
                <a:gd name="T90" fmla="*/ 7 w 774"/>
                <a:gd name="T91" fmla="*/ 60 h 976"/>
                <a:gd name="T92" fmla="*/ 7 w 774"/>
                <a:gd name="T93" fmla="*/ 61 h 976"/>
                <a:gd name="T94" fmla="*/ 7 w 774"/>
                <a:gd name="T95" fmla="*/ 63 h 976"/>
                <a:gd name="T96" fmla="*/ 7 w 774"/>
                <a:gd name="T97" fmla="*/ 64 h 976"/>
                <a:gd name="T98" fmla="*/ 7 w 774"/>
                <a:gd name="T99" fmla="*/ 65 h 976"/>
                <a:gd name="T100" fmla="*/ 7 w 774"/>
                <a:gd name="T101" fmla="*/ 66 h 976"/>
                <a:gd name="T102" fmla="*/ 7 w 774"/>
                <a:gd name="T103" fmla="*/ 68 h 976"/>
                <a:gd name="T104" fmla="*/ 0 w 774"/>
                <a:gd name="T105" fmla="*/ 69 h 97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774" h="976">
                  <a:moveTo>
                    <a:pt x="774" y="0"/>
                  </a:moveTo>
                  <a:lnTo>
                    <a:pt x="762" y="18"/>
                  </a:lnTo>
                  <a:lnTo>
                    <a:pt x="744" y="37"/>
                  </a:lnTo>
                  <a:lnTo>
                    <a:pt x="731" y="55"/>
                  </a:lnTo>
                  <a:lnTo>
                    <a:pt x="719" y="73"/>
                  </a:lnTo>
                  <a:lnTo>
                    <a:pt x="701" y="92"/>
                  </a:lnTo>
                  <a:lnTo>
                    <a:pt x="688" y="110"/>
                  </a:lnTo>
                  <a:lnTo>
                    <a:pt x="670" y="129"/>
                  </a:lnTo>
                  <a:lnTo>
                    <a:pt x="658" y="147"/>
                  </a:lnTo>
                  <a:lnTo>
                    <a:pt x="639" y="166"/>
                  </a:lnTo>
                  <a:lnTo>
                    <a:pt x="627" y="184"/>
                  </a:lnTo>
                  <a:lnTo>
                    <a:pt x="614" y="202"/>
                  </a:lnTo>
                  <a:lnTo>
                    <a:pt x="596" y="221"/>
                  </a:lnTo>
                  <a:lnTo>
                    <a:pt x="584" y="245"/>
                  </a:lnTo>
                  <a:lnTo>
                    <a:pt x="565" y="264"/>
                  </a:lnTo>
                  <a:lnTo>
                    <a:pt x="553" y="282"/>
                  </a:lnTo>
                  <a:lnTo>
                    <a:pt x="541" y="301"/>
                  </a:lnTo>
                  <a:lnTo>
                    <a:pt x="522" y="319"/>
                  </a:lnTo>
                  <a:lnTo>
                    <a:pt x="510" y="337"/>
                  </a:lnTo>
                  <a:lnTo>
                    <a:pt x="492" y="356"/>
                  </a:lnTo>
                  <a:lnTo>
                    <a:pt x="479" y="374"/>
                  </a:lnTo>
                  <a:lnTo>
                    <a:pt x="461" y="393"/>
                  </a:lnTo>
                  <a:lnTo>
                    <a:pt x="449" y="411"/>
                  </a:lnTo>
                  <a:lnTo>
                    <a:pt x="436" y="429"/>
                  </a:lnTo>
                  <a:lnTo>
                    <a:pt x="418" y="448"/>
                  </a:lnTo>
                  <a:lnTo>
                    <a:pt x="405" y="466"/>
                  </a:lnTo>
                  <a:lnTo>
                    <a:pt x="387" y="485"/>
                  </a:lnTo>
                  <a:lnTo>
                    <a:pt x="375" y="503"/>
                  </a:lnTo>
                  <a:lnTo>
                    <a:pt x="362" y="522"/>
                  </a:lnTo>
                  <a:lnTo>
                    <a:pt x="344" y="546"/>
                  </a:lnTo>
                  <a:lnTo>
                    <a:pt x="332" y="564"/>
                  </a:lnTo>
                  <a:lnTo>
                    <a:pt x="313" y="583"/>
                  </a:lnTo>
                  <a:lnTo>
                    <a:pt x="301" y="601"/>
                  </a:lnTo>
                  <a:lnTo>
                    <a:pt x="283" y="620"/>
                  </a:lnTo>
                  <a:lnTo>
                    <a:pt x="270" y="638"/>
                  </a:lnTo>
                  <a:lnTo>
                    <a:pt x="258" y="657"/>
                  </a:lnTo>
                  <a:lnTo>
                    <a:pt x="240" y="675"/>
                  </a:lnTo>
                  <a:lnTo>
                    <a:pt x="227" y="693"/>
                  </a:lnTo>
                  <a:lnTo>
                    <a:pt x="209" y="712"/>
                  </a:lnTo>
                  <a:lnTo>
                    <a:pt x="196" y="730"/>
                  </a:lnTo>
                  <a:lnTo>
                    <a:pt x="178" y="749"/>
                  </a:lnTo>
                  <a:lnTo>
                    <a:pt x="166" y="767"/>
                  </a:lnTo>
                  <a:lnTo>
                    <a:pt x="153" y="785"/>
                  </a:lnTo>
                  <a:lnTo>
                    <a:pt x="135" y="804"/>
                  </a:lnTo>
                  <a:lnTo>
                    <a:pt x="123" y="822"/>
                  </a:lnTo>
                  <a:lnTo>
                    <a:pt x="104" y="847"/>
                  </a:lnTo>
                  <a:lnTo>
                    <a:pt x="92" y="865"/>
                  </a:lnTo>
                  <a:lnTo>
                    <a:pt x="80" y="884"/>
                  </a:lnTo>
                  <a:lnTo>
                    <a:pt x="61" y="902"/>
                  </a:lnTo>
                  <a:lnTo>
                    <a:pt x="49" y="920"/>
                  </a:lnTo>
                  <a:lnTo>
                    <a:pt x="30" y="939"/>
                  </a:lnTo>
                  <a:lnTo>
                    <a:pt x="18" y="957"/>
                  </a:lnTo>
                  <a:lnTo>
                    <a:pt x="0" y="97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26126" name="Freeform 136">
              <a:extLst>
                <a:ext uri="{FF2B5EF4-FFF2-40B4-BE49-F238E27FC236}">
                  <a16:creationId xmlns:a16="http://schemas.microsoft.com/office/drawing/2014/main" id="{C2FDD1AA-6E03-08F0-B95E-A5C2666E3C91}"/>
                </a:ext>
              </a:extLst>
            </p:cNvPr>
            <p:cNvSpPr>
              <a:spLocks/>
            </p:cNvSpPr>
            <p:nvPr/>
          </p:nvSpPr>
          <p:spPr bwMode="auto">
            <a:xfrm>
              <a:off x="667" y="1321"/>
              <a:ext cx="724" cy="912"/>
            </a:xfrm>
            <a:custGeom>
              <a:avLst/>
              <a:gdLst>
                <a:gd name="T0" fmla="*/ 58 w 774"/>
                <a:gd name="T1" fmla="*/ 0 h 976"/>
                <a:gd name="T2" fmla="*/ 56 w 774"/>
                <a:gd name="T3" fmla="*/ 7 h 976"/>
                <a:gd name="T4" fmla="*/ 55 w 774"/>
                <a:gd name="T5" fmla="*/ 7 h 976"/>
                <a:gd name="T6" fmla="*/ 54 w 774"/>
                <a:gd name="T7" fmla="*/ 7 h 976"/>
                <a:gd name="T8" fmla="*/ 53 w 774"/>
                <a:gd name="T9" fmla="*/ 7 h 976"/>
                <a:gd name="T10" fmla="*/ 51 w 774"/>
                <a:gd name="T11" fmla="*/ 7 h 976"/>
                <a:gd name="T12" fmla="*/ 51 w 774"/>
                <a:gd name="T13" fmla="*/ 7 h 976"/>
                <a:gd name="T14" fmla="*/ 50 w 774"/>
                <a:gd name="T15" fmla="*/ 9 h 976"/>
                <a:gd name="T16" fmla="*/ 48 w 774"/>
                <a:gd name="T17" fmla="*/ 11 h 976"/>
                <a:gd name="T18" fmla="*/ 48 w 774"/>
                <a:gd name="T19" fmla="*/ 12 h 976"/>
                <a:gd name="T20" fmla="*/ 47 w 774"/>
                <a:gd name="T21" fmla="*/ 14 h 976"/>
                <a:gd name="T22" fmla="*/ 45 w 774"/>
                <a:gd name="T23" fmla="*/ 15 h 976"/>
                <a:gd name="T24" fmla="*/ 45 w 774"/>
                <a:gd name="T25" fmla="*/ 17 h 976"/>
                <a:gd name="T26" fmla="*/ 43 w 774"/>
                <a:gd name="T27" fmla="*/ 18 h 976"/>
                <a:gd name="T28" fmla="*/ 42 w 774"/>
                <a:gd name="T29" fmla="*/ 19 h 976"/>
                <a:gd name="T30" fmla="*/ 41 w 774"/>
                <a:gd name="T31" fmla="*/ 20 h 976"/>
                <a:gd name="T32" fmla="*/ 39 w 774"/>
                <a:gd name="T33" fmla="*/ 21 h 976"/>
                <a:gd name="T34" fmla="*/ 39 w 774"/>
                <a:gd name="T35" fmla="*/ 22 h 976"/>
                <a:gd name="T36" fmla="*/ 37 w 774"/>
                <a:gd name="T37" fmla="*/ 24 h 976"/>
                <a:gd name="T38" fmla="*/ 36 w 774"/>
                <a:gd name="T39" fmla="*/ 26 h 976"/>
                <a:gd name="T40" fmla="*/ 36 w 774"/>
                <a:gd name="T41" fmla="*/ 27 h 976"/>
                <a:gd name="T42" fmla="*/ 34 w 774"/>
                <a:gd name="T43" fmla="*/ 29 h 976"/>
                <a:gd name="T44" fmla="*/ 34 w 774"/>
                <a:gd name="T45" fmla="*/ 30 h 976"/>
                <a:gd name="T46" fmla="*/ 32 w 774"/>
                <a:gd name="T47" fmla="*/ 31 h 976"/>
                <a:gd name="T48" fmla="*/ 31 w 774"/>
                <a:gd name="T49" fmla="*/ 32 h 976"/>
                <a:gd name="T50" fmla="*/ 30 w 774"/>
                <a:gd name="T51" fmla="*/ 33 h 976"/>
                <a:gd name="T52" fmla="*/ 29 w 774"/>
                <a:gd name="T53" fmla="*/ 35 h 976"/>
                <a:gd name="T54" fmla="*/ 28 w 774"/>
                <a:gd name="T55" fmla="*/ 36 h 976"/>
                <a:gd name="T56" fmla="*/ 27 w 774"/>
                <a:gd name="T57" fmla="*/ 37 h 976"/>
                <a:gd name="T58" fmla="*/ 26 w 774"/>
                <a:gd name="T59" fmla="*/ 38 h 976"/>
                <a:gd name="T60" fmla="*/ 24 w 774"/>
                <a:gd name="T61" fmla="*/ 40 h 976"/>
                <a:gd name="T62" fmla="*/ 22 w 774"/>
                <a:gd name="T63" fmla="*/ 41 h 976"/>
                <a:gd name="T64" fmla="*/ 22 w 774"/>
                <a:gd name="T65" fmla="*/ 43 h 976"/>
                <a:gd name="T66" fmla="*/ 21 w 774"/>
                <a:gd name="T67" fmla="*/ 44 h 976"/>
                <a:gd name="T68" fmla="*/ 20 w 774"/>
                <a:gd name="T69" fmla="*/ 46 h 976"/>
                <a:gd name="T70" fmla="*/ 19 w 774"/>
                <a:gd name="T71" fmla="*/ 47 h 976"/>
                <a:gd name="T72" fmla="*/ 18 w 774"/>
                <a:gd name="T73" fmla="*/ 48 h 976"/>
                <a:gd name="T74" fmla="*/ 18 w 774"/>
                <a:gd name="T75" fmla="*/ 49 h 976"/>
                <a:gd name="T76" fmla="*/ 16 w 774"/>
                <a:gd name="T77" fmla="*/ 50 h 976"/>
                <a:gd name="T78" fmla="*/ 15 w 774"/>
                <a:gd name="T79" fmla="*/ 52 h 976"/>
                <a:gd name="T80" fmla="*/ 14 w 774"/>
                <a:gd name="T81" fmla="*/ 52 h 976"/>
                <a:gd name="T82" fmla="*/ 13 w 774"/>
                <a:gd name="T83" fmla="*/ 54 h 976"/>
                <a:gd name="T84" fmla="*/ 12 w 774"/>
                <a:gd name="T85" fmla="*/ 56 h 976"/>
                <a:gd name="T86" fmla="*/ 10 w 774"/>
                <a:gd name="T87" fmla="*/ 57 h 976"/>
                <a:gd name="T88" fmla="*/ 8 w 774"/>
                <a:gd name="T89" fmla="*/ 58 h 976"/>
                <a:gd name="T90" fmla="*/ 7 w 774"/>
                <a:gd name="T91" fmla="*/ 60 h 976"/>
                <a:gd name="T92" fmla="*/ 7 w 774"/>
                <a:gd name="T93" fmla="*/ 61 h 976"/>
                <a:gd name="T94" fmla="*/ 7 w 774"/>
                <a:gd name="T95" fmla="*/ 63 h 976"/>
                <a:gd name="T96" fmla="*/ 7 w 774"/>
                <a:gd name="T97" fmla="*/ 64 h 976"/>
                <a:gd name="T98" fmla="*/ 7 w 774"/>
                <a:gd name="T99" fmla="*/ 65 h 976"/>
                <a:gd name="T100" fmla="*/ 7 w 774"/>
                <a:gd name="T101" fmla="*/ 66 h 976"/>
                <a:gd name="T102" fmla="*/ 7 w 774"/>
                <a:gd name="T103" fmla="*/ 68 h 976"/>
                <a:gd name="T104" fmla="*/ 0 w 774"/>
                <a:gd name="T105" fmla="*/ 69 h 97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774" h="976">
                  <a:moveTo>
                    <a:pt x="774" y="0"/>
                  </a:moveTo>
                  <a:lnTo>
                    <a:pt x="762" y="18"/>
                  </a:lnTo>
                  <a:lnTo>
                    <a:pt x="744" y="37"/>
                  </a:lnTo>
                  <a:lnTo>
                    <a:pt x="731" y="55"/>
                  </a:lnTo>
                  <a:lnTo>
                    <a:pt x="719" y="73"/>
                  </a:lnTo>
                  <a:lnTo>
                    <a:pt x="701" y="92"/>
                  </a:lnTo>
                  <a:lnTo>
                    <a:pt x="688" y="110"/>
                  </a:lnTo>
                  <a:lnTo>
                    <a:pt x="670" y="129"/>
                  </a:lnTo>
                  <a:lnTo>
                    <a:pt x="658" y="147"/>
                  </a:lnTo>
                  <a:lnTo>
                    <a:pt x="639" y="166"/>
                  </a:lnTo>
                  <a:lnTo>
                    <a:pt x="627" y="184"/>
                  </a:lnTo>
                  <a:lnTo>
                    <a:pt x="614" y="202"/>
                  </a:lnTo>
                  <a:lnTo>
                    <a:pt x="596" y="221"/>
                  </a:lnTo>
                  <a:lnTo>
                    <a:pt x="584" y="245"/>
                  </a:lnTo>
                  <a:lnTo>
                    <a:pt x="565" y="264"/>
                  </a:lnTo>
                  <a:lnTo>
                    <a:pt x="553" y="282"/>
                  </a:lnTo>
                  <a:lnTo>
                    <a:pt x="541" y="301"/>
                  </a:lnTo>
                  <a:lnTo>
                    <a:pt x="522" y="319"/>
                  </a:lnTo>
                  <a:lnTo>
                    <a:pt x="510" y="337"/>
                  </a:lnTo>
                  <a:lnTo>
                    <a:pt x="492" y="356"/>
                  </a:lnTo>
                  <a:lnTo>
                    <a:pt x="479" y="374"/>
                  </a:lnTo>
                  <a:lnTo>
                    <a:pt x="461" y="393"/>
                  </a:lnTo>
                  <a:lnTo>
                    <a:pt x="449" y="411"/>
                  </a:lnTo>
                  <a:lnTo>
                    <a:pt x="436" y="429"/>
                  </a:lnTo>
                  <a:lnTo>
                    <a:pt x="418" y="448"/>
                  </a:lnTo>
                  <a:lnTo>
                    <a:pt x="405" y="466"/>
                  </a:lnTo>
                  <a:lnTo>
                    <a:pt x="387" y="485"/>
                  </a:lnTo>
                  <a:lnTo>
                    <a:pt x="375" y="503"/>
                  </a:lnTo>
                  <a:lnTo>
                    <a:pt x="362" y="522"/>
                  </a:lnTo>
                  <a:lnTo>
                    <a:pt x="344" y="546"/>
                  </a:lnTo>
                  <a:lnTo>
                    <a:pt x="332" y="564"/>
                  </a:lnTo>
                  <a:lnTo>
                    <a:pt x="313" y="583"/>
                  </a:lnTo>
                  <a:lnTo>
                    <a:pt x="301" y="601"/>
                  </a:lnTo>
                  <a:lnTo>
                    <a:pt x="283" y="620"/>
                  </a:lnTo>
                  <a:lnTo>
                    <a:pt x="270" y="638"/>
                  </a:lnTo>
                  <a:lnTo>
                    <a:pt x="258" y="657"/>
                  </a:lnTo>
                  <a:lnTo>
                    <a:pt x="240" y="675"/>
                  </a:lnTo>
                  <a:lnTo>
                    <a:pt x="227" y="693"/>
                  </a:lnTo>
                  <a:lnTo>
                    <a:pt x="209" y="712"/>
                  </a:lnTo>
                  <a:lnTo>
                    <a:pt x="196" y="730"/>
                  </a:lnTo>
                  <a:lnTo>
                    <a:pt x="178" y="749"/>
                  </a:lnTo>
                  <a:lnTo>
                    <a:pt x="166" y="767"/>
                  </a:lnTo>
                  <a:lnTo>
                    <a:pt x="153" y="785"/>
                  </a:lnTo>
                  <a:lnTo>
                    <a:pt x="135" y="804"/>
                  </a:lnTo>
                  <a:lnTo>
                    <a:pt x="123" y="822"/>
                  </a:lnTo>
                  <a:lnTo>
                    <a:pt x="104" y="847"/>
                  </a:lnTo>
                  <a:lnTo>
                    <a:pt x="92" y="865"/>
                  </a:lnTo>
                  <a:lnTo>
                    <a:pt x="80" y="884"/>
                  </a:lnTo>
                  <a:lnTo>
                    <a:pt x="61" y="902"/>
                  </a:lnTo>
                  <a:lnTo>
                    <a:pt x="49" y="920"/>
                  </a:lnTo>
                  <a:lnTo>
                    <a:pt x="30" y="939"/>
                  </a:lnTo>
                  <a:lnTo>
                    <a:pt x="18" y="957"/>
                  </a:lnTo>
                  <a:lnTo>
                    <a:pt x="0" y="97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26127" name="Freeform 137">
              <a:extLst>
                <a:ext uri="{FF2B5EF4-FFF2-40B4-BE49-F238E27FC236}">
                  <a16:creationId xmlns:a16="http://schemas.microsoft.com/office/drawing/2014/main" id="{47185881-AA0C-C840-CCB1-DF3881B5B702}"/>
                </a:ext>
              </a:extLst>
            </p:cNvPr>
            <p:cNvSpPr>
              <a:spLocks/>
            </p:cNvSpPr>
            <p:nvPr/>
          </p:nvSpPr>
          <p:spPr bwMode="auto">
            <a:xfrm>
              <a:off x="667" y="1321"/>
              <a:ext cx="724" cy="912"/>
            </a:xfrm>
            <a:custGeom>
              <a:avLst/>
              <a:gdLst>
                <a:gd name="T0" fmla="*/ 58 w 774"/>
                <a:gd name="T1" fmla="*/ 0 h 976"/>
                <a:gd name="T2" fmla="*/ 56 w 774"/>
                <a:gd name="T3" fmla="*/ 7 h 976"/>
                <a:gd name="T4" fmla="*/ 55 w 774"/>
                <a:gd name="T5" fmla="*/ 7 h 976"/>
                <a:gd name="T6" fmla="*/ 54 w 774"/>
                <a:gd name="T7" fmla="*/ 7 h 976"/>
                <a:gd name="T8" fmla="*/ 53 w 774"/>
                <a:gd name="T9" fmla="*/ 7 h 976"/>
                <a:gd name="T10" fmla="*/ 51 w 774"/>
                <a:gd name="T11" fmla="*/ 7 h 976"/>
                <a:gd name="T12" fmla="*/ 51 w 774"/>
                <a:gd name="T13" fmla="*/ 7 h 976"/>
                <a:gd name="T14" fmla="*/ 50 w 774"/>
                <a:gd name="T15" fmla="*/ 9 h 976"/>
                <a:gd name="T16" fmla="*/ 48 w 774"/>
                <a:gd name="T17" fmla="*/ 11 h 976"/>
                <a:gd name="T18" fmla="*/ 48 w 774"/>
                <a:gd name="T19" fmla="*/ 12 h 976"/>
                <a:gd name="T20" fmla="*/ 47 w 774"/>
                <a:gd name="T21" fmla="*/ 14 h 976"/>
                <a:gd name="T22" fmla="*/ 45 w 774"/>
                <a:gd name="T23" fmla="*/ 15 h 976"/>
                <a:gd name="T24" fmla="*/ 45 w 774"/>
                <a:gd name="T25" fmla="*/ 17 h 976"/>
                <a:gd name="T26" fmla="*/ 43 w 774"/>
                <a:gd name="T27" fmla="*/ 18 h 976"/>
                <a:gd name="T28" fmla="*/ 42 w 774"/>
                <a:gd name="T29" fmla="*/ 19 h 976"/>
                <a:gd name="T30" fmla="*/ 41 w 774"/>
                <a:gd name="T31" fmla="*/ 20 h 976"/>
                <a:gd name="T32" fmla="*/ 39 w 774"/>
                <a:gd name="T33" fmla="*/ 21 h 976"/>
                <a:gd name="T34" fmla="*/ 39 w 774"/>
                <a:gd name="T35" fmla="*/ 22 h 976"/>
                <a:gd name="T36" fmla="*/ 37 w 774"/>
                <a:gd name="T37" fmla="*/ 24 h 976"/>
                <a:gd name="T38" fmla="*/ 36 w 774"/>
                <a:gd name="T39" fmla="*/ 26 h 976"/>
                <a:gd name="T40" fmla="*/ 36 w 774"/>
                <a:gd name="T41" fmla="*/ 27 h 976"/>
                <a:gd name="T42" fmla="*/ 34 w 774"/>
                <a:gd name="T43" fmla="*/ 29 h 976"/>
                <a:gd name="T44" fmla="*/ 34 w 774"/>
                <a:gd name="T45" fmla="*/ 30 h 976"/>
                <a:gd name="T46" fmla="*/ 32 w 774"/>
                <a:gd name="T47" fmla="*/ 31 h 976"/>
                <a:gd name="T48" fmla="*/ 31 w 774"/>
                <a:gd name="T49" fmla="*/ 32 h 976"/>
                <a:gd name="T50" fmla="*/ 30 w 774"/>
                <a:gd name="T51" fmla="*/ 33 h 976"/>
                <a:gd name="T52" fmla="*/ 29 w 774"/>
                <a:gd name="T53" fmla="*/ 35 h 976"/>
                <a:gd name="T54" fmla="*/ 28 w 774"/>
                <a:gd name="T55" fmla="*/ 36 h 976"/>
                <a:gd name="T56" fmla="*/ 27 w 774"/>
                <a:gd name="T57" fmla="*/ 37 h 976"/>
                <a:gd name="T58" fmla="*/ 26 w 774"/>
                <a:gd name="T59" fmla="*/ 38 h 976"/>
                <a:gd name="T60" fmla="*/ 24 w 774"/>
                <a:gd name="T61" fmla="*/ 40 h 976"/>
                <a:gd name="T62" fmla="*/ 22 w 774"/>
                <a:gd name="T63" fmla="*/ 41 h 976"/>
                <a:gd name="T64" fmla="*/ 22 w 774"/>
                <a:gd name="T65" fmla="*/ 43 h 976"/>
                <a:gd name="T66" fmla="*/ 21 w 774"/>
                <a:gd name="T67" fmla="*/ 44 h 976"/>
                <a:gd name="T68" fmla="*/ 20 w 774"/>
                <a:gd name="T69" fmla="*/ 46 h 976"/>
                <a:gd name="T70" fmla="*/ 19 w 774"/>
                <a:gd name="T71" fmla="*/ 47 h 976"/>
                <a:gd name="T72" fmla="*/ 18 w 774"/>
                <a:gd name="T73" fmla="*/ 48 h 976"/>
                <a:gd name="T74" fmla="*/ 18 w 774"/>
                <a:gd name="T75" fmla="*/ 49 h 976"/>
                <a:gd name="T76" fmla="*/ 16 w 774"/>
                <a:gd name="T77" fmla="*/ 50 h 976"/>
                <a:gd name="T78" fmla="*/ 15 w 774"/>
                <a:gd name="T79" fmla="*/ 52 h 976"/>
                <a:gd name="T80" fmla="*/ 14 w 774"/>
                <a:gd name="T81" fmla="*/ 52 h 976"/>
                <a:gd name="T82" fmla="*/ 13 w 774"/>
                <a:gd name="T83" fmla="*/ 54 h 976"/>
                <a:gd name="T84" fmla="*/ 12 w 774"/>
                <a:gd name="T85" fmla="*/ 56 h 976"/>
                <a:gd name="T86" fmla="*/ 10 w 774"/>
                <a:gd name="T87" fmla="*/ 57 h 976"/>
                <a:gd name="T88" fmla="*/ 8 w 774"/>
                <a:gd name="T89" fmla="*/ 58 h 976"/>
                <a:gd name="T90" fmla="*/ 7 w 774"/>
                <a:gd name="T91" fmla="*/ 60 h 976"/>
                <a:gd name="T92" fmla="*/ 7 w 774"/>
                <a:gd name="T93" fmla="*/ 61 h 976"/>
                <a:gd name="T94" fmla="*/ 7 w 774"/>
                <a:gd name="T95" fmla="*/ 63 h 976"/>
                <a:gd name="T96" fmla="*/ 7 w 774"/>
                <a:gd name="T97" fmla="*/ 64 h 976"/>
                <a:gd name="T98" fmla="*/ 7 w 774"/>
                <a:gd name="T99" fmla="*/ 65 h 976"/>
                <a:gd name="T100" fmla="*/ 7 w 774"/>
                <a:gd name="T101" fmla="*/ 66 h 976"/>
                <a:gd name="T102" fmla="*/ 7 w 774"/>
                <a:gd name="T103" fmla="*/ 68 h 976"/>
                <a:gd name="T104" fmla="*/ 0 w 774"/>
                <a:gd name="T105" fmla="*/ 69 h 97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774" h="976">
                  <a:moveTo>
                    <a:pt x="774" y="0"/>
                  </a:moveTo>
                  <a:lnTo>
                    <a:pt x="762" y="18"/>
                  </a:lnTo>
                  <a:lnTo>
                    <a:pt x="744" y="37"/>
                  </a:lnTo>
                  <a:lnTo>
                    <a:pt x="731" y="55"/>
                  </a:lnTo>
                  <a:lnTo>
                    <a:pt x="719" y="73"/>
                  </a:lnTo>
                  <a:lnTo>
                    <a:pt x="701" y="92"/>
                  </a:lnTo>
                  <a:lnTo>
                    <a:pt x="688" y="110"/>
                  </a:lnTo>
                  <a:lnTo>
                    <a:pt x="670" y="129"/>
                  </a:lnTo>
                  <a:lnTo>
                    <a:pt x="658" y="147"/>
                  </a:lnTo>
                  <a:lnTo>
                    <a:pt x="639" y="166"/>
                  </a:lnTo>
                  <a:lnTo>
                    <a:pt x="627" y="184"/>
                  </a:lnTo>
                  <a:lnTo>
                    <a:pt x="614" y="202"/>
                  </a:lnTo>
                  <a:lnTo>
                    <a:pt x="596" y="221"/>
                  </a:lnTo>
                  <a:lnTo>
                    <a:pt x="584" y="245"/>
                  </a:lnTo>
                  <a:lnTo>
                    <a:pt x="565" y="264"/>
                  </a:lnTo>
                  <a:lnTo>
                    <a:pt x="553" y="282"/>
                  </a:lnTo>
                  <a:lnTo>
                    <a:pt x="541" y="301"/>
                  </a:lnTo>
                  <a:lnTo>
                    <a:pt x="522" y="319"/>
                  </a:lnTo>
                  <a:lnTo>
                    <a:pt x="510" y="337"/>
                  </a:lnTo>
                  <a:lnTo>
                    <a:pt x="492" y="356"/>
                  </a:lnTo>
                  <a:lnTo>
                    <a:pt x="479" y="374"/>
                  </a:lnTo>
                  <a:lnTo>
                    <a:pt x="461" y="393"/>
                  </a:lnTo>
                  <a:lnTo>
                    <a:pt x="449" y="411"/>
                  </a:lnTo>
                  <a:lnTo>
                    <a:pt x="436" y="429"/>
                  </a:lnTo>
                  <a:lnTo>
                    <a:pt x="418" y="448"/>
                  </a:lnTo>
                  <a:lnTo>
                    <a:pt x="405" y="466"/>
                  </a:lnTo>
                  <a:lnTo>
                    <a:pt x="387" y="485"/>
                  </a:lnTo>
                  <a:lnTo>
                    <a:pt x="375" y="503"/>
                  </a:lnTo>
                  <a:lnTo>
                    <a:pt x="362" y="522"/>
                  </a:lnTo>
                  <a:lnTo>
                    <a:pt x="344" y="546"/>
                  </a:lnTo>
                  <a:lnTo>
                    <a:pt x="332" y="564"/>
                  </a:lnTo>
                  <a:lnTo>
                    <a:pt x="313" y="583"/>
                  </a:lnTo>
                  <a:lnTo>
                    <a:pt x="301" y="601"/>
                  </a:lnTo>
                  <a:lnTo>
                    <a:pt x="283" y="620"/>
                  </a:lnTo>
                  <a:lnTo>
                    <a:pt x="270" y="638"/>
                  </a:lnTo>
                  <a:lnTo>
                    <a:pt x="258" y="657"/>
                  </a:lnTo>
                  <a:lnTo>
                    <a:pt x="240" y="675"/>
                  </a:lnTo>
                  <a:lnTo>
                    <a:pt x="227" y="693"/>
                  </a:lnTo>
                  <a:lnTo>
                    <a:pt x="209" y="712"/>
                  </a:lnTo>
                  <a:lnTo>
                    <a:pt x="196" y="730"/>
                  </a:lnTo>
                  <a:lnTo>
                    <a:pt x="178" y="749"/>
                  </a:lnTo>
                  <a:lnTo>
                    <a:pt x="166" y="767"/>
                  </a:lnTo>
                  <a:lnTo>
                    <a:pt x="153" y="785"/>
                  </a:lnTo>
                  <a:lnTo>
                    <a:pt x="135" y="804"/>
                  </a:lnTo>
                  <a:lnTo>
                    <a:pt x="123" y="822"/>
                  </a:lnTo>
                  <a:lnTo>
                    <a:pt x="104" y="847"/>
                  </a:lnTo>
                  <a:lnTo>
                    <a:pt x="92" y="865"/>
                  </a:lnTo>
                  <a:lnTo>
                    <a:pt x="80" y="884"/>
                  </a:lnTo>
                  <a:lnTo>
                    <a:pt x="61" y="902"/>
                  </a:lnTo>
                  <a:lnTo>
                    <a:pt x="49" y="920"/>
                  </a:lnTo>
                  <a:lnTo>
                    <a:pt x="30" y="939"/>
                  </a:lnTo>
                  <a:lnTo>
                    <a:pt x="18" y="957"/>
                  </a:lnTo>
                  <a:lnTo>
                    <a:pt x="0" y="97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26128" name="Freeform 138">
              <a:extLst>
                <a:ext uri="{FF2B5EF4-FFF2-40B4-BE49-F238E27FC236}">
                  <a16:creationId xmlns:a16="http://schemas.microsoft.com/office/drawing/2014/main" id="{C97D6DDD-7C52-94BE-BE9F-6096A58FC9DE}"/>
                </a:ext>
              </a:extLst>
            </p:cNvPr>
            <p:cNvSpPr>
              <a:spLocks/>
            </p:cNvSpPr>
            <p:nvPr/>
          </p:nvSpPr>
          <p:spPr bwMode="auto">
            <a:xfrm>
              <a:off x="667" y="1321"/>
              <a:ext cx="724" cy="912"/>
            </a:xfrm>
            <a:custGeom>
              <a:avLst/>
              <a:gdLst>
                <a:gd name="T0" fmla="*/ 58 w 774"/>
                <a:gd name="T1" fmla="*/ 0 h 976"/>
                <a:gd name="T2" fmla="*/ 56 w 774"/>
                <a:gd name="T3" fmla="*/ 7 h 976"/>
                <a:gd name="T4" fmla="*/ 55 w 774"/>
                <a:gd name="T5" fmla="*/ 7 h 976"/>
                <a:gd name="T6" fmla="*/ 54 w 774"/>
                <a:gd name="T7" fmla="*/ 7 h 976"/>
                <a:gd name="T8" fmla="*/ 53 w 774"/>
                <a:gd name="T9" fmla="*/ 7 h 976"/>
                <a:gd name="T10" fmla="*/ 51 w 774"/>
                <a:gd name="T11" fmla="*/ 7 h 976"/>
                <a:gd name="T12" fmla="*/ 51 w 774"/>
                <a:gd name="T13" fmla="*/ 7 h 976"/>
                <a:gd name="T14" fmla="*/ 50 w 774"/>
                <a:gd name="T15" fmla="*/ 9 h 976"/>
                <a:gd name="T16" fmla="*/ 48 w 774"/>
                <a:gd name="T17" fmla="*/ 11 h 976"/>
                <a:gd name="T18" fmla="*/ 48 w 774"/>
                <a:gd name="T19" fmla="*/ 12 h 976"/>
                <a:gd name="T20" fmla="*/ 47 w 774"/>
                <a:gd name="T21" fmla="*/ 14 h 976"/>
                <a:gd name="T22" fmla="*/ 45 w 774"/>
                <a:gd name="T23" fmla="*/ 15 h 976"/>
                <a:gd name="T24" fmla="*/ 45 w 774"/>
                <a:gd name="T25" fmla="*/ 17 h 976"/>
                <a:gd name="T26" fmla="*/ 43 w 774"/>
                <a:gd name="T27" fmla="*/ 18 h 976"/>
                <a:gd name="T28" fmla="*/ 42 w 774"/>
                <a:gd name="T29" fmla="*/ 19 h 976"/>
                <a:gd name="T30" fmla="*/ 41 w 774"/>
                <a:gd name="T31" fmla="*/ 20 h 976"/>
                <a:gd name="T32" fmla="*/ 39 w 774"/>
                <a:gd name="T33" fmla="*/ 21 h 976"/>
                <a:gd name="T34" fmla="*/ 39 w 774"/>
                <a:gd name="T35" fmla="*/ 22 h 976"/>
                <a:gd name="T36" fmla="*/ 37 w 774"/>
                <a:gd name="T37" fmla="*/ 24 h 976"/>
                <a:gd name="T38" fmla="*/ 36 w 774"/>
                <a:gd name="T39" fmla="*/ 26 h 976"/>
                <a:gd name="T40" fmla="*/ 36 w 774"/>
                <a:gd name="T41" fmla="*/ 27 h 976"/>
                <a:gd name="T42" fmla="*/ 34 w 774"/>
                <a:gd name="T43" fmla="*/ 29 h 976"/>
                <a:gd name="T44" fmla="*/ 34 w 774"/>
                <a:gd name="T45" fmla="*/ 30 h 976"/>
                <a:gd name="T46" fmla="*/ 32 w 774"/>
                <a:gd name="T47" fmla="*/ 31 h 976"/>
                <a:gd name="T48" fmla="*/ 31 w 774"/>
                <a:gd name="T49" fmla="*/ 32 h 976"/>
                <a:gd name="T50" fmla="*/ 30 w 774"/>
                <a:gd name="T51" fmla="*/ 33 h 976"/>
                <a:gd name="T52" fmla="*/ 29 w 774"/>
                <a:gd name="T53" fmla="*/ 35 h 976"/>
                <a:gd name="T54" fmla="*/ 28 w 774"/>
                <a:gd name="T55" fmla="*/ 36 h 976"/>
                <a:gd name="T56" fmla="*/ 27 w 774"/>
                <a:gd name="T57" fmla="*/ 37 h 976"/>
                <a:gd name="T58" fmla="*/ 26 w 774"/>
                <a:gd name="T59" fmla="*/ 38 h 976"/>
                <a:gd name="T60" fmla="*/ 24 w 774"/>
                <a:gd name="T61" fmla="*/ 40 h 976"/>
                <a:gd name="T62" fmla="*/ 22 w 774"/>
                <a:gd name="T63" fmla="*/ 41 h 976"/>
                <a:gd name="T64" fmla="*/ 22 w 774"/>
                <a:gd name="T65" fmla="*/ 43 h 976"/>
                <a:gd name="T66" fmla="*/ 21 w 774"/>
                <a:gd name="T67" fmla="*/ 44 h 976"/>
                <a:gd name="T68" fmla="*/ 20 w 774"/>
                <a:gd name="T69" fmla="*/ 46 h 976"/>
                <a:gd name="T70" fmla="*/ 19 w 774"/>
                <a:gd name="T71" fmla="*/ 47 h 976"/>
                <a:gd name="T72" fmla="*/ 18 w 774"/>
                <a:gd name="T73" fmla="*/ 48 h 976"/>
                <a:gd name="T74" fmla="*/ 18 w 774"/>
                <a:gd name="T75" fmla="*/ 49 h 976"/>
                <a:gd name="T76" fmla="*/ 16 w 774"/>
                <a:gd name="T77" fmla="*/ 50 h 976"/>
                <a:gd name="T78" fmla="*/ 15 w 774"/>
                <a:gd name="T79" fmla="*/ 52 h 976"/>
                <a:gd name="T80" fmla="*/ 14 w 774"/>
                <a:gd name="T81" fmla="*/ 52 h 976"/>
                <a:gd name="T82" fmla="*/ 13 w 774"/>
                <a:gd name="T83" fmla="*/ 54 h 976"/>
                <a:gd name="T84" fmla="*/ 12 w 774"/>
                <a:gd name="T85" fmla="*/ 56 h 976"/>
                <a:gd name="T86" fmla="*/ 10 w 774"/>
                <a:gd name="T87" fmla="*/ 57 h 976"/>
                <a:gd name="T88" fmla="*/ 8 w 774"/>
                <a:gd name="T89" fmla="*/ 58 h 976"/>
                <a:gd name="T90" fmla="*/ 7 w 774"/>
                <a:gd name="T91" fmla="*/ 60 h 976"/>
                <a:gd name="T92" fmla="*/ 7 w 774"/>
                <a:gd name="T93" fmla="*/ 61 h 976"/>
                <a:gd name="T94" fmla="*/ 7 w 774"/>
                <a:gd name="T95" fmla="*/ 63 h 976"/>
                <a:gd name="T96" fmla="*/ 7 w 774"/>
                <a:gd name="T97" fmla="*/ 64 h 976"/>
                <a:gd name="T98" fmla="*/ 7 w 774"/>
                <a:gd name="T99" fmla="*/ 65 h 976"/>
                <a:gd name="T100" fmla="*/ 7 w 774"/>
                <a:gd name="T101" fmla="*/ 66 h 976"/>
                <a:gd name="T102" fmla="*/ 7 w 774"/>
                <a:gd name="T103" fmla="*/ 68 h 976"/>
                <a:gd name="T104" fmla="*/ 0 w 774"/>
                <a:gd name="T105" fmla="*/ 69 h 97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774" h="976">
                  <a:moveTo>
                    <a:pt x="774" y="0"/>
                  </a:moveTo>
                  <a:lnTo>
                    <a:pt x="762" y="18"/>
                  </a:lnTo>
                  <a:lnTo>
                    <a:pt x="744" y="37"/>
                  </a:lnTo>
                  <a:lnTo>
                    <a:pt x="731" y="55"/>
                  </a:lnTo>
                  <a:lnTo>
                    <a:pt x="719" y="73"/>
                  </a:lnTo>
                  <a:lnTo>
                    <a:pt x="701" y="92"/>
                  </a:lnTo>
                  <a:lnTo>
                    <a:pt x="688" y="110"/>
                  </a:lnTo>
                  <a:lnTo>
                    <a:pt x="670" y="129"/>
                  </a:lnTo>
                  <a:lnTo>
                    <a:pt x="658" y="147"/>
                  </a:lnTo>
                  <a:lnTo>
                    <a:pt x="639" y="166"/>
                  </a:lnTo>
                  <a:lnTo>
                    <a:pt x="627" y="184"/>
                  </a:lnTo>
                  <a:lnTo>
                    <a:pt x="614" y="202"/>
                  </a:lnTo>
                  <a:lnTo>
                    <a:pt x="596" y="221"/>
                  </a:lnTo>
                  <a:lnTo>
                    <a:pt x="584" y="245"/>
                  </a:lnTo>
                  <a:lnTo>
                    <a:pt x="565" y="264"/>
                  </a:lnTo>
                  <a:lnTo>
                    <a:pt x="553" y="282"/>
                  </a:lnTo>
                  <a:lnTo>
                    <a:pt x="541" y="301"/>
                  </a:lnTo>
                  <a:lnTo>
                    <a:pt x="522" y="319"/>
                  </a:lnTo>
                  <a:lnTo>
                    <a:pt x="510" y="337"/>
                  </a:lnTo>
                  <a:lnTo>
                    <a:pt x="492" y="356"/>
                  </a:lnTo>
                  <a:lnTo>
                    <a:pt x="479" y="374"/>
                  </a:lnTo>
                  <a:lnTo>
                    <a:pt x="461" y="393"/>
                  </a:lnTo>
                  <a:lnTo>
                    <a:pt x="449" y="411"/>
                  </a:lnTo>
                  <a:lnTo>
                    <a:pt x="436" y="429"/>
                  </a:lnTo>
                  <a:lnTo>
                    <a:pt x="418" y="448"/>
                  </a:lnTo>
                  <a:lnTo>
                    <a:pt x="405" y="466"/>
                  </a:lnTo>
                  <a:lnTo>
                    <a:pt x="387" y="485"/>
                  </a:lnTo>
                  <a:lnTo>
                    <a:pt x="375" y="503"/>
                  </a:lnTo>
                  <a:lnTo>
                    <a:pt x="362" y="522"/>
                  </a:lnTo>
                  <a:lnTo>
                    <a:pt x="344" y="546"/>
                  </a:lnTo>
                  <a:lnTo>
                    <a:pt x="332" y="564"/>
                  </a:lnTo>
                  <a:lnTo>
                    <a:pt x="313" y="583"/>
                  </a:lnTo>
                  <a:lnTo>
                    <a:pt x="301" y="601"/>
                  </a:lnTo>
                  <a:lnTo>
                    <a:pt x="283" y="620"/>
                  </a:lnTo>
                  <a:lnTo>
                    <a:pt x="270" y="638"/>
                  </a:lnTo>
                  <a:lnTo>
                    <a:pt x="258" y="657"/>
                  </a:lnTo>
                  <a:lnTo>
                    <a:pt x="240" y="675"/>
                  </a:lnTo>
                  <a:lnTo>
                    <a:pt x="227" y="693"/>
                  </a:lnTo>
                  <a:lnTo>
                    <a:pt x="209" y="712"/>
                  </a:lnTo>
                  <a:lnTo>
                    <a:pt x="196" y="730"/>
                  </a:lnTo>
                  <a:lnTo>
                    <a:pt x="178" y="749"/>
                  </a:lnTo>
                  <a:lnTo>
                    <a:pt x="166" y="767"/>
                  </a:lnTo>
                  <a:lnTo>
                    <a:pt x="153" y="785"/>
                  </a:lnTo>
                  <a:lnTo>
                    <a:pt x="135" y="804"/>
                  </a:lnTo>
                  <a:lnTo>
                    <a:pt x="123" y="822"/>
                  </a:lnTo>
                  <a:lnTo>
                    <a:pt x="104" y="847"/>
                  </a:lnTo>
                  <a:lnTo>
                    <a:pt x="92" y="865"/>
                  </a:lnTo>
                  <a:lnTo>
                    <a:pt x="80" y="884"/>
                  </a:lnTo>
                  <a:lnTo>
                    <a:pt x="61" y="902"/>
                  </a:lnTo>
                  <a:lnTo>
                    <a:pt x="49" y="920"/>
                  </a:lnTo>
                  <a:lnTo>
                    <a:pt x="30" y="939"/>
                  </a:lnTo>
                  <a:lnTo>
                    <a:pt x="18" y="957"/>
                  </a:lnTo>
                  <a:lnTo>
                    <a:pt x="0" y="97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26129" name="Freeform 139">
              <a:extLst>
                <a:ext uri="{FF2B5EF4-FFF2-40B4-BE49-F238E27FC236}">
                  <a16:creationId xmlns:a16="http://schemas.microsoft.com/office/drawing/2014/main" id="{EFD3C898-E591-FBEF-4B83-EA904F10943D}"/>
                </a:ext>
              </a:extLst>
            </p:cNvPr>
            <p:cNvSpPr>
              <a:spLocks/>
            </p:cNvSpPr>
            <p:nvPr/>
          </p:nvSpPr>
          <p:spPr bwMode="auto">
            <a:xfrm>
              <a:off x="667" y="1321"/>
              <a:ext cx="724" cy="912"/>
            </a:xfrm>
            <a:custGeom>
              <a:avLst/>
              <a:gdLst>
                <a:gd name="T0" fmla="*/ 58 w 774"/>
                <a:gd name="T1" fmla="*/ 0 h 976"/>
                <a:gd name="T2" fmla="*/ 56 w 774"/>
                <a:gd name="T3" fmla="*/ 7 h 976"/>
                <a:gd name="T4" fmla="*/ 55 w 774"/>
                <a:gd name="T5" fmla="*/ 7 h 976"/>
                <a:gd name="T6" fmla="*/ 54 w 774"/>
                <a:gd name="T7" fmla="*/ 7 h 976"/>
                <a:gd name="T8" fmla="*/ 53 w 774"/>
                <a:gd name="T9" fmla="*/ 7 h 976"/>
                <a:gd name="T10" fmla="*/ 51 w 774"/>
                <a:gd name="T11" fmla="*/ 7 h 976"/>
                <a:gd name="T12" fmla="*/ 51 w 774"/>
                <a:gd name="T13" fmla="*/ 7 h 976"/>
                <a:gd name="T14" fmla="*/ 50 w 774"/>
                <a:gd name="T15" fmla="*/ 9 h 976"/>
                <a:gd name="T16" fmla="*/ 48 w 774"/>
                <a:gd name="T17" fmla="*/ 11 h 976"/>
                <a:gd name="T18" fmla="*/ 48 w 774"/>
                <a:gd name="T19" fmla="*/ 12 h 976"/>
                <a:gd name="T20" fmla="*/ 47 w 774"/>
                <a:gd name="T21" fmla="*/ 14 h 976"/>
                <a:gd name="T22" fmla="*/ 45 w 774"/>
                <a:gd name="T23" fmla="*/ 15 h 976"/>
                <a:gd name="T24" fmla="*/ 45 w 774"/>
                <a:gd name="T25" fmla="*/ 17 h 976"/>
                <a:gd name="T26" fmla="*/ 43 w 774"/>
                <a:gd name="T27" fmla="*/ 18 h 976"/>
                <a:gd name="T28" fmla="*/ 42 w 774"/>
                <a:gd name="T29" fmla="*/ 19 h 976"/>
                <a:gd name="T30" fmla="*/ 41 w 774"/>
                <a:gd name="T31" fmla="*/ 20 h 976"/>
                <a:gd name="T32" fmla="*/ 39 w 774"/>
                <a:gd name="T33" fmla="*/ 21 h 976"/>
                <a:gd name="T34" fmla="*/ 39 w 774"/>
                <a:gd name="T35" fmla="*/ 22 h 976"/>
                <a:gd name="T36" fmla="*/ 37 w 774"/>
                <a:gd name="T37" fmla="*/ 24 h 976"/>
                <a:gd name="T38" fmla="*/ 36 w 774"/>
                <a:gd name="T39" fmla="*/ 26 h 976"/>
                <a:gd name="T40" fmla="*/ 36 w 774"/>
                <a:gd name="T41" fmla="*/ 27 h 976"/>
                <a:gd name="T42" fmla="*/ 34 w 774"/>
                <a:gd name="T43" fmla="*/ 29 h 976"/>
                <a:gd name="T44" fmla="*/ 34 w 774"/>
                <a:gd name="T45" fmla="*/ 30 h 976"/>
                <a:gd name="T46" fmla="*/ 32 w 774"/>
                <a:gd name="T47" fmla="*/ 31 h 976"/>
                <a:gd name="T48" fmla="*/ 31 w 774"/>
                <a:gd name="T49" fmla="*/ 32 h 976"/>
                <a:gd name="T50" fmla="*/ 30 w 774"/>
                <a:gd name="T51" fmla="*/ 33 h 976"/>
                <a:gd name="T52" fmla="*/ 29 w 774"/>
                <a:gd name="T53" fmla="*/ 35 h 976"/>
                <a:gd name="T54" fmla="*/ 28 w 774"/>
                <a:gd name="T55" fmla="*/ 36 h 976"/>
                <a:gd name="T56" fmla="*/ 27 w 774"/>
                <a:gd name="T57" fmla="*/ 37 h 976"/>
                <a:gd name="T58" fmla="*/ 26 w 774"/>
                <a:gd name="T59" fmla="*/ 38 h 976"/>
                <a:gd name="T60" fmla="*/ 24 w 774"/>
                <a:gd name="T61" fmla="*/ 40 h 976"/>
                <a:gd name="T62" fmla="*/ 22 w 774"/>
                <a:gd name="T63" fmla="*/ 41 h 976"/>
                <a:gd name="T64" fmla="*/ 22 w 774"/>
                <a:gd name="T65" fmla="*/ 43 h 976"/>
                <a:gd name="T66" fmla="*/ 21 w 774"/>
                <a:gd name="T67" fmla="*/ 44 h 976"/>
                <a:gd name="T68" fmla="*/ 20 w 774"/>
                <a:gd name="T69" fmla="*/ 46 h 976"/>
                <a:gd name="T70" fmla="*/ 19 w 774"/>
                <a:gd name="T71" fmla="*/ 47 h 976"/>
                <a:gd name="T72" fmla="*/ 18 w 774"/>
                <a:gd name="T73" fmla="*/ 48 h 976"/>
                <a:gd name="T74" fmla="*/ 18 w 774"/>
                <a:gd name="T75" fmla="*/ 49 h 976"/>
                <a:gd name="T76" fmla="*/ 16 w 774"/>
                <a:gd name="T77" fmla="*/ 50 h 976"/>
                <a:gd name="T78" fmla="*/ 15 w 774"/>
                <a:gd name="T79" fmla="*/ 52 h 976"/>
                <a:gd name="T80" fmla="*/ 14 w 774"/>
                <a:gd name="T81" fmla="*/ 52 h 976"/>
                <a:gd name="T82" fmla="*/ 13 w 774"/>
                <a:gd name="T83" fmla="*/ 54 h 976"/>
                <a:gd name="T84" fmla="*/ 12 w 774"/>
                <a:gd name="T85" fmla="*/ 56 h 976"/>
                <a:gd name="T86" fmla="*/ 10 w 774"/>
                <a:gd name="T87" fmla="*/ 57 h 976"/>
                <a:gd name="T88" fmla="*/ 8 w 774"/>
                <a:gd name="T89" fmla="*/ 58 h 976"/>
                <a:gd name="T90" fmla="*/ 7 w 774"/>
                <a:gd name="T91" fmla="*/ 60 h 976"/>
                <a:gd name="T92" fmla="*/ 7 w 774"/>
                <a:gd name="T93" fmla="*/ 61 h 976"/>
                <a:gd name="T94" fmla="*/ 7 w 774"/>
                <a:gd name="T95" fmla="*/ 63 h 976"/>
                <a:gd name="T96" fmla="*/ 7 w 774"/>
                <a:gd name="T97" fmla="*/ 64 h 976"/>
                <a:gd name="T98" fmla="*/ 7 w 774"/>
                <a:gd name="T99" fmla="*/ 65 h 976"/>
                <a:gd name="T100" fmla="*/ 7 w 774"/>
                <a:gd name="T101" fmla="*/ 66 h 976"/>
                <a:gd name="T102" fmla="*/ 7 w 774"/>
                <a:gd name="T103" fmla="*/ 68 h 976"/>
                <a:gd name="T104" fmla="*/ 0 w 774"/>
                <a:gd name="T105" fmla="*/ 69 h 97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774" h="976">
                  <a:moveTo>
                    <a:pt x="774" y="0"/>
                  </a:moveTo>
                  <a:lnTo>
                    <a:pt x="762" y="18"/>
                  </a:lnTo>
                  <a:lnTo>
                    <a:pt x="744" y="37"/>
                  </a:lnTo>
                  <a:lnTo>
                    <a:pt x="731" y="55"/>
                  </a:lnTo>
                  <a:lnTo>
                    <a:pt x="719" y="73"/>
                  </a:lnTo>
                  <a:lnTo>
                    <a:pt x="701" y="92"/>
                  </a:lnTo>
                  <a:lnTo>
                    <a:pt x="688" y="110"/>
                  </a:lnTo>
                  <a:lnTo>
                    <a:pt x="670" y="129"/>
                  </a:lnTo>
                  <a:lnTo>
                    <a:pt x="658" y="147"/>
                  </a:lnTo>
                  <a:lnTo>
                    <a:pt x="639" y="166"/>
                  </a:lnTo>
                  <a:lnTo>
                    <a:pt x="627" y="184"/>
                  </a:lnTo>
                  <a:lnTo>
                    <a:pt x="614" y="202"/>
                  </a:lnTo>
                  <a:lnTo>
                    <a:pt x="596" y="221"/>
                  </a:lnTo>
                  <a:lnTo>
                    <a:pt x="584" y="245"/>
                  </a:lnTo>
                  <a:lnTo>
                    <a:pt x="565" y="264"/>
                  </a:lnTo>
                  <a:lnTo>
                    <a:pt x="553" y="282"/>
                  </a:lnTo>
                  <a:lnTo>
                    <a:pt x="541" y="301"/>
                  </a:lnTo>
                  <a:lnTo>
                    <a:pt x="522" y="319"/>
                  </a:lnTo>
                  <a:lnTo>
                    <a:pt x="510" y="337"/>
                  </a:lnTo>
                  <a:lnTo>
                    <a:pt x="492" y="356"/>
                  </a:lnTo>
                  <a:lnTo>
                    <a:pt x="479" y="374"/>
                  </a:lnTo>
                  <a:lnTo>
                    <a:pt x="461" y="393"/>
                  </a:lnTo>
                  <a:lnTo>
                    <a:pt x="449" y="411"/>
                  </a:lnTo>
                  <a:lnTo>
                    <a:pt x="436" y="429"/>
                  </a:lnTo>
                  <a:lnTo>
                    <a:pt x="418" y="448"/>
                  </a:lnTo>
                  <a:lnTo>
                    <a:pt x="405" y="466"/>
                  </a:lnTo>
                  <a:lnTo>
                    <a:pt x="387" y="485"/>
                  </a:lnTo>
                  <a:lnTo>
                    <a:pt x="375" y="503"/>
                  </a:lnTo>
                  <a:lnTo>
                    <a:pt x="362" y="522"/>
                  </a:lnTo>
                  <a:lnTo>
                    <a:pt x="344" y="546"/>
                  </a:lnTo>
                  <a:lnTo>
                    <a:pt x="332" y="564"/>
                  </a:lnTo>
                  <a:lnTo>
                    <a:pt x="313" y="583"/>
                  </a:lnTo>
                  <a:lnTo>
                    <a:pt x="301" y="601"/>
                  </a:lnTo>
                  <a:lnTo>
                    <a:pt x="283" y="620"/>
                  </a:lnTo>
                  <a:lnTo>
                    <a:pt x="270" y="638"/>
                  </a:lnTo>
                  <a:lnTo>
                    <a:pt x="258" y="657"/>
                  </a:lnTo>
                  <a:lnTo>
                    <a:pt x="240" y="675"/>
                  </a:lnTo>
                  <a:lnTo>
                    <a:pt x="227" y="693"/>
                  </a:lnTo>
                  <a:lnTo>
                    <a:pt x="209" y="712"/>
                  </a:lnTo>
                  <a:lnTo>
                    <a:pt x="196" y="730"/>
                  </a:lnTo>
                  <a:lnTo>
                    <a:pt x="178" y="749"/>
                  </a:lnTo>
                  <a:lnTo>
                    <a:pt x="166" y="767"/>
                  </a:lnTo>
                  <a:lnTo>
                    <a:pt x="153" y="785"/>
                  </a:lnTo>
                  <a:lnTo>
                    <a:pt x="135" y="804"/>
                  </a:lnTo>
                  <a:lnTo>
                    <a:pt x="123" y="822"/>
                  </a:lnTo>
                  <a:lnTo>
                    <a:pt x="104" y="847"/>
                  </a:lnTo>
                  <a:lnTo>
                    <a:pt x="92" y="865"/>
                  </a:lnTo>
                  <a:lnTo>
                    <a:pt x="80" y="884"/>
                  </a:lnTo>
                  <a:lnTo>
                    <a:pt x="61" y="902"/>
                  </a:lnTo>
                  <a:lnTo>
                    <a:pt x="49" y="920"/>
                  </a:lnTo>
                  <a:lnTo>
                    <a:pt x="30" y="939"/>
                  </a:lnTo>
                  <a:lnTo>
                    <a:pt x="18" y="957"/>
                  </a:lnTo>
                  <a:lnTo>
                    <a:pt x="0" y="97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26130" name="Freeform 140">
              <a:extLst>
                <a:ext uri="{FF2B5EF4-FFF2-40B4-BE49-F238E27FC236}">
                  <a16:creationId xmlns:a16="http://schemas.microsoft.com/office/drawing/2014/main" id="{BD8B55F6-560C-095B-E01C-088FC2E3BC30}"/>
                </a:ext>
              </a:extLst>
            </p:cNvPr>
            <p:cNvSpPr>
              <a:spLocks/>
            </p:cNvSpPr>
            <p:nvPr/>
          </p:nvSpPr>
          <p:spPr bwMode="auto">
            <a:xfrm>
              <a:off x="667" y="1321"/>
              <a:ext cx="724" cy="912"/>
            </a:xfrm>
            <a:custGeom>
              <a:avLst/>
              <a:gdLst>
                <a:gd name="T0" fmla="*/ 58 w 774"/>
                <a:gd name="T1" fmla="*/ 0 h 976"/>
                <a:gd name="T2" fmla="*/ 56 w 774"/>
                <a:gd name="T3" fmla="*/ 7 h 976"/>
                <a:gd name="T4" fmla="*/ 55 w 774"/>
                <a:gd name="T5" fmla="*/ 7 h 976"/>
                <a:gd name="T6" fmla="*/ 54 w 774"/>
                <a:gd name="T7" fmla="*/ 7 h 976"/>
                <a:gd name="T8" fmla="*/ 53 w 774"/>
                <a:gd name="T9" fmla="*/ 7 h 976"/>
                <a:gd name="T10" fmla="*/ 51 w 774"/>
                <a:gd name="T11" fmla="*/ 7 h 976"/>
                <a:gd name="T12" fmla="*/ 51 w 774"/>
                <a:gd name="T13" fmla="*/ 7 h 976"/>
                <a:gd name="T14" fmla="*/ 50 w 774"/>
                <a:gd name="T15" fmla="*/ 9 h 976"/>
                <a:gd name="T16" fmla="*/ 48 w 774"/>
                <a:gd name="T17" fmla="*/ 11 h 976"/>
                <a:gd name="T18" fmla="*/ 48 w 774"/>
                <a:gd name="T19" fmla="*/ 12 h 976"/>
                <a:gd name="T20" fmla="*/ 47 w 774"/>
                <a:gd name="T21" fmla="*/ 14 h 976"/>
                <a:gd name="T22" fmla="*/ 45 w 774"/>
                <a:gd name="T23" fmla="*/ 15 h 976"/>
                <a:gd name="T24" fmla="*/ 45 w 774"/>
                <a:gd name="T25" fmla="*/ 17 h 976"/>
                <a:gd name="T26" fmla="*/ 43 w 774"/>
                <a:gd name="T27" fmla="*/ 18 h 976"/>
                <a:gd name="T28" fmla="*/ 42 w 774"/>
                <a:gd name="T29" fmla="*/ 19 h 976"/>
                <a:gd name="T30" fmla="*/ 41 w 774"/>
                <a:gd name="T31" fmla="*/ 20 h 976"/>
                <a:gd name="T32" fmla="*/ 39 w 774"/>
                <a:gd name="T33" fmla="*/ 21 h 976"/>
                <a:gd name="T34" fmla="*/ 39 w 774"/>
                <a:gd name="T35" fmla="*/ 22 h 976"/>
                <a:gd name="T36" fmla="*/ 37 w 774"/>
                <a:gd name="T37" fmla="*/ 24 h 976"/>
                <a:gd name="T38" fmla="*/ 36 w 774"/>
                <a:gd name="T39" fmla="*/ 26 h 976"/>
                <a:gd name="T40" fmla="*/ 36 w 774"/>
                <a:gd name="T41" fmla="*/ 27 h 976"/>
                <a:gd name="T42" fmla="*/ 34 w 774"/>
                <a:gd name="T43" fmla="*/ 29 h 976"/>
                <a:gd name="T44" fmla="*/ 34 w 774"/>
                <a:gd name="T45" fmla="*/ 30 h 976"/>
                <a:gd name="T46" fmla="*/ 32 w 774"/>
                <a:gd name="T47" fmla="*/ 31 h 976"/>
                <a:gd name="T48" fmla="*/ 31 w 774"/>
                <a:gd name="T49" fmla="*/ 32 h 976"/>
                <a:gd name="T50" fmla="*/ 30 w 774"/>
                <a:gd name="T51" fmla="*/ 33 h 976"/>
                <a:gd name="T52" fmla="*/ 29 w 774"/>
                <a:gd name="T53" fmla="*/ 35 h 976"/>
                <a:gd name="T54" fmla="*/ 28 w 774"/>
                <a:gd name="T55" fmla="*/ 36 h 976"/>
                <a:gd name="T56" fmla="*/ 27 w 774"/>
                <a:gd name="T57" fmla="*/ 37 h 976"/>
                <a:gd name="T58" fmla="*/ 26 w 774"/>
                <a:gd name="T59" fmla="*/ 38 h 976"/>
                <a:gd name="T60" fmla="*/ 24 w 774"/>
                <a:gd name="T61" fmla="*/ 40 h 976"/>
                <a:gd name="T62" fmla="*/ 22 w 774"/>
                <a:gd name="T63" fmla="*/ 41 h 976"/>
                <a:gd name="T64" fmla="*/ 22 w 774"/>
                <a:gd name="T65" fmla="*/ 43 h 976"/>
                <a:gd name="T66" fmla="*/ 21 w 774"/>
                <a:gd name="T67" fmla="*/ 44 h 976"/>
                <a:gd name="T68" fmla="*/ 20 w 774"/>
                <a:gd name="T69" fmla="*/ 46 h 976"/>
                <a:gd name="T70" fmla="*/ 19 w 774"/>
                <a:gd name="T71" fmla="*/ 47 h 976"/>
                <a:gd name="T72" fmla="*/ 18 w 774"/>
                <a:gd name="T73" fmla="*/ 48 h 976"/>
                <a:gd name="T74" fmla="*/ 18 w 774"/>
                <a:gd name="T75" fmla="*/ 49 h 976"/>
                <a:gd name="T76" fmla="*/ 16 w 774"/>
                <a:gd name="T77" fmla="*/ 50 h 976"/>
                <a:gd name="T78" fmla="*/ 15 w 774"/>
                <a:gd name="T79" fmla="*/ 52 h 976"/>
                <a:gd name="T80" fmla="*/ 14 w 774"/>
                <a:gd name="T81" fmla="*/ 52 h 976"/>
                <a:gd name="T82" fmla="*/ 13 w 774"/>
                <a:gd name="T83" fmla="*/ 54 h 976"/>
                <a:gd name="T84" fmla="*/ 12 w 774"/>
                <a:gd name="T85" fmla="*/ 56 h 976"/>
                <a:gd name="T86" fmla="*/ 10 w 774"/>
                <a:gd name="T87" fmla="*/ 57 h 976"/>
                <a:gd name="T88" fmla="*/ 8 w 774"/>
                <a:gd name="T89" fmla="*/ 58 h 976"/>
                <a:gd name="T90" fmla="*/ 7 w 774"/>
                <a:gd name="T91" fmla="*/ 60 h 976"/>
                <a:gd name="T92" fmla="*/ 7 w 774"/>
                <a:gd name="T93" fmla="*/ 61 h 976"/>
                <a:gd name="T94" fmla="*/ 7 w 774"/>
                <a:gd name="T95" fmla="*/ 63 h 976"/>
                <a:gd name="T96" fmla="*/ 7 w 774"/>
                <a:gd name="T97" fmla="*/ 64 h 976"/>
                <a:gd name="T98" fmla="*/ 7 w 774"/>
                <a:gd name="T99" fmla="*/ 65 h 976"/>
                <a:gd name="T100" fmla="*/ 7 w 774"/>
                <a:gd name="T101" fmla="*/ 66 h 976"/>
                <a:gd name="T102" fmla="*/ 7 w 774"/>
                <a:gd name="T103" fmla="*/ 68 h 976"/>
                <a:gd name="T104" fmla="*/ 0 w 774"/>
                <a:gd name="T105" fmla="*/ 69 h 97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774" h="976">
                  <a:moveTo>
                    <a:pt x="774" y="0"/>
                  </a:moveTo>
                  <a:lnTo>
                    <a:pt x="762" y="18"/>
                  </a:lnTo>
                  <a:lnTo>
                    <a:pt x="744" y="37"/>
                  </a:lnTo>
                  <a:lnTo>
                    <a:pt x="731" y="55"/>
                  </a:lnTo>
                  <a:lnTo>
                    <a:pt x="719" y="73"/>
                  </a:lnTo>
                  <a:lnTo>
                    <a:pt x="701" y="92"/>
                  </a:lnTo>
                  <a:lnTo>
                    <a:pt x="688" y="110"/>
                  </a:lnTo>
                  <a:lnTo>
                    <a:pt x="670" y="129"/>
                  </a:lnTo>
                  <a:lnTo>
                    <a:pt x="658" y="147"/>
                  </a:lnTo>
                  <a:lnTo>
                    <a:pt x="639" y="166"/>
                  </a:lnTo>
                  <a:lnTo>
                    <a:pt x="627" y="184"/>
                  </a:lnTo>
                  <a:lnTo>
                    <a:pt x="614" y="202"/>
                  </a:lnTo>
                  <a:lnTo>
                    <a:pt x="596" y="221"/>
                  </a:lnTo>
                  <a:lnTo>
                    <a:pt x="584" y="245"/>
                  </a:lnTo>
                  <a:lnTo>
                    <a:pt x="565" y="264"/>
                  </a:lnTo>
                  <a:lnTo>
                    <a:pt x="553" y="282"/>
                  </a:lnTo>
                  <a:lnTo>
                    <a:pt x="541" y="301"/>
                  </a:lnTo>
                  <a:lnTo>
                    <a:pt x="522" y="319"/>
                  </a:lnTo>
                  <a:lnTo>
                    <a:pt x="510" y="337"/>
                  </a:lnTo>
                  <a:lnTo>
                    <a:pt x="492" y="356"/>
                  </a:lnTo>
                  <a:lnTo>
                    <a:pt x="479" y="374"/>
                  </a:lnTo>
                  <a:lnTo>
                    <a:pt x="461" y="393"/>
                  </a:lnTo>
                  <a:lnTo>
                    <a:pt x="449" y="411"/>
                  </a:lnTo>
                  <a:lnTo>
                    <a:pt x="436" y="429"/>
                  </a:lnTo>
                  <a:lnTo>
                    <a:pt x="418" y="448"/>
                  </a:lnTo>
                  <a:lnTo>
                    <a:pt x="405" y="466"/>
                  </a:lnTo>
                  <a:lnTo>
                    <a:pt x="387" y="485"/>
                  </a:lnTo>
                  <a:lnTo>
                    <a:pt x="375" y="503"/>
                  </a:lnTo>
                  <a:lnTo>
                    <a:pt x="362" y="522"/>
                  </a:lnTo>
                  <a:lnTo>
                    <a:pt x="344" y="546"/>
                  </a:lnTo>
                  <a:lnTo>
                    <a:pt x="332" y="564"/>
                  </a:lnTo>
                  <a:lnTo>
                    <a:pt x="313" y="583"/>
                  </a:lnTo>
                  <a:lnTo>
                    <a:pt x="301" y="601"/>
                  </a:lnTo>
                  <a:lnTo>
                    <a:pt x="283" y="620"/>
                  </a:lnTo>
                  <a:lnTo>
                    <a:pt x="270" y="638"/>
                  </a:lnTo>
                  <a:lnTo>
                    <a:pt x="258" y="657"/>
                  </a:lnTo>
                  <a:lnTo>
                    <a:pt x="240" y="675"/>
                  </a:lnTo>
                  <a:lnTo>
                    <a:pt x="227" y="693"/>
                  </a:lnTo>
                  <a:lnTo>
                    <a:pt x="209" y="712"/>
                  </a:lnTo>
                  <a:lnTo>
                    <a:pt x="196" y="730"/>
                  </a:lnTo>
                  <a:lnTo>
                    <a:pt x="178" y="749"/>
                  </a:lnTo>
                  <a:lnTo>
                    <a:pt x="166" y="767"/>
                  </a:lnTo>
                  <a:lnTo>
                    <a:pt x="153" y="785"/>
                  </a:lnTo>
                  <a:lnTo>
                    <a:pt x="135" y="804"/>
                  </a:lnTo>
                  <a:lnTo>
                    <a:pt x="123" y="822"/>
                  </a:lnTo>
                  <a:lnTo>
                    <a:pt x="104" y="847"/>
                  </a:lnTo>
                  <a:lnTo>
                    <a:pt x="92" y="865"/>
                  </a:lnTo>
                  <a:lnTo>
                    <a:pt x="80" y="884"/>
                  </a:lnTo>
                  <a:lnTo>
                    <a:pt x="61" y="902"/>
                  </a:lnTo>
                  <a:lnTo>
                    <a:pt x="49" y="920"/>
                  </a:lnTo>
                  <a:lnTo>
                    <a:pt x="30" y="939"/>
                  </a:lnTo>
                  <a:lnTo>
                    <a:pt x="18" y="957"/>
                  </a:lnTo>
                  <a:lnTo>
                    <a:pt x="0" y="97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26131" name="Freeform 141">
              <a:extLst>
                <a:ext uri="{FF2B5EF4-FFF2-40B4-BE49-F238E27FC236}">
                  <a16:creationId xmlns:a16="http://schemas.microsoft.com/office/drawing/2014/main" id="{BAE77799-30D1-8A15-DA30-460799C27E8A}"/>
                </a:ext>
              </a:extLst>
            </p:cNvPr>
            <p:cNvSpPr>
              <a:spLocks/>
            </p:cNvSpPr>
            <p:nvPr/>
          </p:nvSpPr>
          <p:spPr bwMode="auto">
            <a:xfrm>
              <a:off x="667" y="1321"/>
              <a:ext cx="724" cy="912"/>
            </a:xfrm>
            <a:custGeom>
              <a:avLst/>
              <a:gdLst>
                <a:gd name="T0" fmla="*/ 58 w 774"/>
                <a:gd name="T1" fmla="*/ 0 h 976"/>
                <a:gd name="T2" fmla="*/ 56 w 774"/>
                <a:gd name="T3" fmla="*/ 7 h 976"/>
                <a:gd name="T4" fmla="*/ 55 w 774"/>
                <a:gd name="T5" fmla="*/ 7 h 976"/>
                <a:gd name="T6" fmla="*/ 54 w 774"/>
                <a:gd name="T7" fmla="*/ 7 h 976"/>
                <a:gd name="T8" fmla="*/ 53 w 774"/>
                <a:gd name="T9" fmla="*/ 7 h 976"/>
                <a:gd name="T10" fmla="*/ 51 w 774"/>
                <a:gd name="T11" fmla="*/ 7 h 976"/>
                <a:gd name="T12" fmla="*/ 51 w 774"/>
                <a:gd name="T13" fmla="*/ 7 h 976"/>
                <a:gd name="T14" fmla="*/ 50 w 774"/>
                <a:gd name="T15" fmla="*/ 9 h 976"/>
                <a:gd name="T16" fmla="*/ 48 w 774"/>
                <a:gd name="T17" fmla="*/ 11 h 976"/>
                <a:gd name="T18" fmla="*/ 48 w 774"/>
                <a:gd name="T19" fmla="*/ 12 h 976"/>
                <a:gd name="T20" fmla="*/ 47 w 774"/>
                <a:gd name="T21" fmla="*/ 14 h 976"/>
                <a:gd name="T22" fmla="*/ 45 w 774"/>
                <a:gd name="T23" fmla="*/ 15 h 976"/>
                <a:gd name="T24" fmla="*/ 45 w 774"/>
                <a:gd name="T25" fmla="*/ 17 h 976"/>
                <a:gd name="T26" fmla="*/ 43 w 774"/>
                <a:gd name="T27" fmla="*/ 18 h 976"/>
                <a:gd name="T28" fmla="*/ 42 w 774"/>
                <a:gd name="T29" fmla="*/ 19 h 976"/>
                <a:gd name="T30" fmla="*/ 41 w 774"/>
                <a:gd name="T31" fmla="*/ 20 h 976"/>
                <a:gd name="T32" fmla="*/ 39 w 774"/>
                <a:gd name="T33" fmla="*/ 21 h 976"/>
                <a:gd name="T34" fmla="*/ 39 w 774"/>
                <a:gd name="T35" fmla="*/ 22 h 976"/>
                <a:gd name="T36" fmla="*/ 37 w 774"/>
                <a:gd name="T37" fmla="*/ 24 h 976"/>
                <a:gd name="T38" fmla="*/ 36 w 774"/>
                <a:gd name="T39" fmla="*/ 26 h 976"/>
                <a:gd name="T40" fmla="*/ 36 w 774"/>
                <a:gd name="T41" fmla="*/ 27 h 976"/>
                <a:gd name="T42" fmla="*/ 34 w 774"/>
                <a:gd name="T43" fmla="*/ 29 h 976"/>
                <a:gd name="T44" fmla="*/ 34 w 774"/>
                <a:gd name="T45" fmla="*/ 30 h 976"/>
                <a:gd name="T46" fmla="*/ 32 w 774"/>
                <a:gd name="T47" fmla="*/ 31 h 976"/>
                <a:gd name="T48" fmla="*/ 31 w 774"/>
                <a:gd name="T49" fmla="*/ 32 h 976"/>
                <a:gd name="T50" fmla="*/ 30 w 774"/>
                <a:gd name="T51" fmla="*/ 33 h 976"/>
                <a:gd name="T52" fmla="*/ 29 w 774"/>
                <a:gd name="T53" fmla="*/ 35 h 976"/>
                <a:gd name="T54" fmla="*/ 28 w 774"/>
                <a:gd name="T55" fmla="*/ 36 h 976"/>
                <a:gd name="T56" fmla="*/ 27 w 774"/>
                <a:gd name="T57" fmla="*/ 37 h 976"/>
                <a:gd name="T58" fmla="*/ 26 w 774"/>
                <a:gd name="T59" fmla="*/ 38 h 976"/>
                <a:gd name="T60" fmla="*/ 24 w 774"/>
                <a:gd name="T61" fmla="*/ 40 h 976"/>
                <a:gd name="T62" fmla="*/ 22 w 774"/>
                <a:gd name="T63" fmla="*/ 41 h 976"/>
                <a:gd name="T64" fmla="*/ 22 w 774"/>
                <a:gd name="T65" fmla="*/ 43 h 976"/>
                <a:gd name="T66" fmla="*/ 21 w 774"/>
                <a:gd name="T67" fmla="*/ 44 h 976"/>
                <a:gd name="T68" fmla="*/ 20 w 774"/>
                <a:gd name="T69" fmla="*/ 46 h 976"/>
                <a:gd name="T70" fmla="*/ 19 w 774"/>
                <a:gd name="T71" fmla="*/ 47 h 976"/>
                <a:gd name="T72" fmla="*/ 18 w 774"/>
                <a:gd name="T73" fmla="*/ 48 h 976"/>
                <a:gd name="T74" fmla="*/ 18 w 774"/>
                <a:gd name="T75" fmla="*/ 49 h 976"/>
                <a:gd name="T76" fmla="*/ 16 w 774"/>
                <a:gd name="T77" fmla="*/ 50 h 976"/>
                <a:gd name="T78" fmla="*/ 15 w 774"/>
                <a:gd name="T79" fmla="*/ 52 h 976"/>
                <a:gd name="T80" fmla="*/ 14 w 774"/>
                <a:gd name="T81" fmla="*/ 52 h 976"/>
                <a:gd name="T82" fmla="*/ 13 w 774"/>
                <a:gd name="T83" fmla="*/ 54 h 976"/>
                <a:gd name="T84" fmla="*/ 12 w 774"/>
                <a:gd name="T85" fmla="*/ 56 h 976"/>
                <a:gd name="T86" fmla="*/ 10 w 774"/>
                <a:gd name="T87" fmla="*/ 57 h 976"/>
                <a:gd name="T88" fmla="*/ 8 w 774"/>
                <a:gd name="T89" fmla="*/ 58 h 976"/>
                <a:gd name="T90" fmla="*/ 7 w 774"/>
                <a:gd name="T91" fmla="*/ 60 h 976"/>
                <a:gd name="T92" fmla="*/ 7 w 774"/>
                <a:gd name="T93" fmla="*/ 61 h 976"/>
                <a:gd name="T94" fmla="*/ 7 w 774"/>
                <a:gd name="T95" fmla="*/ 63 h 976"/>
                <a:gd name="T96" fmla="*/ 7 w 774"/>
                <a:gd name="T97" fmla="*/ 64 h 976"/>
                <a:gd name="T98" fmla="*/ 7 w 774"/>
                <a:gd name="T99" fmla="*/ 65 h 976"/>
                <a:gd name="T100" fmla="*/ 7 w 774"/>
                <a:gd name="T101" fmla="*/ 66 h 976"/>
                <a:gd name="T102" fmla="*/ 7 w 774"/>
                <a:gd name="T103" fmla="*/ 68 h 976"/>
                <a:gd name="T104" fmla="*/ 0 w 774"/>
                <a:gd name="T105" fmla="*/ 69 h 97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774" h="976">
                  <a:moveTo>
                    <a:pt x="774" y="0"/>
                  </a:moveTo>
                  <a:lnTo>
                    <a:pt x="762" y="18"/>
                  </a:lnTo>
                  <a:lnTo>
                    <a:pt x="744" y="37"/>
                  </a:lnTo>
                  <a:lnTo>
                    <a:pt x="731" y="55"/>
                  </a:lnTo>
                  <a:lnTo>
                    <a:pt x="719" y="73"/>
                  </a:lnTo>
                  <a:lnTo>
                    <a:pt x="701" y="92"/>
                  </a:lnTo>
                  <a:lnTo>
                    <a:pt x="688" y="110"/>
                  </a:lnTo>
                  <a:lnTo>
                    <a:pt x="670" y="129"/>
                  </a:lnTo>
                  <a:lnTo>
                    <a:pt x="658" y="147"/>
                  </a:lnTo>
                  <a:lnTo>
                    <a:pt x="639" y="166"/>
                  </a:lnTo>
                  <a:lnTo>
                    <a:pt x="627" y="184"/>
                  </a:lnTo>
                  <a:lnTo>
                    <a:pt x="614" y="202"/>
                  </a:lnTo>
                  <a:lnTo>
                    <a:pt x="596" y="221"/>
                  </a:lnTo>
                  <a:lnTo>
                    <a:pt x="584" y="245"/>
                  </a:lnTo>
                  <a:lnTo>
                    <a:pt x="565" y="264"/>
                  </a:lnTo>
                  <a:lnTo>
                    <a:pt x="553" y="282"/>
                  </a:lnTo>
                  <a:lnTo>
                    <a:pt x="541" y="301"/>
                  </a:lnTo>
                  <a:lnTo>
                    <a:pt x="522" y="319"/>
                  </a:lnTo>
                  <a:lnTo>
                    <a:pt x="510" y="337"/>
                  </a:lnTo>
                  <a:lnTo>
                    <a:pt x="492" y="356"/>
                  </a:lnTo>
                  <a:lnTo>
                    <a:pt x="479" y="374"/>
                  </a:lnTo>
                  <a:lnTo>
                    <a:pt x="461" y="393"/>
                  </a:lnTo>
                  <a:lnTo>
                    <a:pt x="449" y="411"/>
                  </a:lnTo>
                  <a:lnTo>
                    <a:pt x="436" y="429"/>
                  </a:lnTo>
                  <a:lnTo>
                    <a:pt x="418" y="448"/>
                  </a:lnTo>
                  <a:lnTo>
                    <a:pt x="405" y="466"/>
                  </a:lnTo>
                  <a:lnTo>
                    <a:pt x="387" y="485"/>
                  </a:lnTo>
                  <a:lnTo>
                    <a:pt x="375" y="503"/>
                  </a:lnTo>
                  <a:lnTo>
                    <a:pt x="362" y="522"/>
                  </a:lnTo>
                  <a:lnTo>
                    <a:pt x="344" y="546"/>
                  </a:lnTo>
                  <a:lnTo>
                    <a:pt x="332" y="564"/>
                  </a:lnTo>
                  <a:lnTo>
                    <a:pt x="313" y="583"/>
                  </a:lnTo>
                  <a:lnTo>
                    <a:pt x="301" y="601"/>
                  </a:lnTo>
                  <a:lnTo>
                    <a:pt x="283" y="620"/>
                  </a:lnTo>
                  <a:lnTo>
                    <a:pt x="270" y="638"/>
                  </a:lnTo>
                  <a:lnTo>
                    <a:pt x="258" y="657"/>
                  </a:lnTo>
                  <a:lnTo>
                    <a:pt x="240" y="675"/>
                  </a:lnTo>
                  <a:lnTo>
                    <a:pt x="227" y="693"/>
                  </a:lnTo>
                  <a:lnTo>
                    <a:pt x="209" y="712"/>
                  </a:lnTo>
                  <a:lnTo>
                    <a:pt x="196" y="730"/>
                  </a:lnTo>
                  <a:lnTo>
                    <a:pt x="178" y="749"/>
                  </a:lnTo>
                  <a:lnTo>
                    <a:pt x="166" y="767"/>
                  </a:lnTo>
                  <a:lnTo>
                    <a:pt x="153" y="785"/>
                  </a:lnTo>
                  <a:lnTo>
                    <a:pt x="135" y="804"/>
                  </a:lnTo>
                  <a:lnTo>
                    <a:pt x="123" y="822"/>
                  </a:lnTo>
                  <a:lnTo>
                    <a:pt x="104" y="847"/>
                  </a:lnTo>
                  <a:lnTo>
                    <a:pt x="92" y="865"/>
                  </a:lnTo>
                  <a:lnTo>
                    <a:pt x="80" y="884"/>
                  </a:lnTo>
                  <a:lnTo>
                    <a:pt x="61" y="902"/>
                  </a:lnTo>
                  <a:lnTo>
                    <a:pt x="49" y="920"/>
                  </a:lnTo>
                  <a:lnTo>
                    <a:pt x="30" y="939"/>
                  </a:lnTo>
                  <a:lnTo>
                    <a:pt x="18" y="957"/>
                  </a:lnTo>
                  <a:lnTo>
                    <a:pt x="0" y="97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26132" name="Line 142">
              <a:extLst>
                <a:ext uri="{FF2B5EF4-FFF2-40B4-BE49-F238E27FC236}">
                  <a16:creationId xmlns:a16="http://schemas.microsoft.com/office/drawing/2014/main" id="{3D7B467E-2A8E-7763-D7A0-87D4AF776F8F}"/>
                </a:ext>
              </a:extLst>
            </p:cNvPr>
            <p:cNvSpPr>
              <a:spLocks noChangeShapeType="1"/>
            </p:cNvSpPr>
            <p:nvPr/>
          </p:nvSpPr>
          <p:spPr bwMode="auto">
            <a:xfrm>
              <a:off x="1208" y="2228"/>
              <a:ext cx="373" cy="0"/>
            </a:xfrm>
            <a:prstGeom prst="line">
              <a:avLst/>
            </a:prstGeom>
            <a:noFill/>
            <a:ln w="952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26133" name="Freeform 143">
              <a:extLst>
                <a:ext uri="{FF2B5EF4-FFF2-40B4-BE49-F238E27FC236}">
                  <a16:creationId xmlns:a16="http://schemas.microsoft.com/office/drawing/2014/main" id="{BD455097-CADF-AEF8-1048-6AFB5538A018}"/>
                </a:ext>
              </a:extLst>
            </p:cNvPr>
            <p:cNvSpPr>
              <a:spLocks/>
            </p:cNvSpPr>
            <p:nvPr/>
          </p:nvSpPr>
          <p:spPr bwMode="auto">
            <a:xfrm>
              <a:off x="1374" y="2210"/>
              <a:ext cx="35" cy="35"/>
            </a:xfrm>
            <a:custGeom>
              <a:avLst/>
              <a:gdLst>
                <a:gd name="T0" fmla="*/ 0 w 37"/>
                <a:gd name="T1" fmla="*/ 9 h 37"/>
                <a:gd name="T2" fmla="*/ 9 w 37"/>
                <a:gd name="T3" fmla="*/ 0 h 37"/>
                <a:gd name="T4" fmla="*/ 9 w 37"/>
                <a:gd name="T5" fmla="*/ 9 h 37"/>
                <a:gd name="T6" fmla="*/ 9 w 37"/>
                <a:gd name="T7" fmla="*/ 9 h 37"/>
                <a:gd name="T8" fmla="*/ 0 w 37"/>
                <a:gd name="T9" fmla="*/ 9 h 3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7" h="37">
                  <a:moveTo>
                    <a:pt x="0" y="19"/>
                  </a:moveTo>
                  <a:lnTo>
                    <a:pt x="18" y="0"/>
                  </a:lnTo>
                  <a:lnTo>
                    <a:pt x="37" y="19"/>
                  </a:lnTo>
                  <a:lnTo>
                    <a:pt x="18" y="37"/>
                  </a:lnTo>
                  <a:lnTo>
                    <a:pt x="0" y="19"/>
                  </a:lnTo>
                  <a:close/>
                </a:path>
              </a:pathLst>
            </a:custGeom>
            <a:solidFill>
              <a:srgbClr val="FF0000"/>
            </a:solidFill>
            <a:ln w="9525">
              <a:solidFill>
                <a:srgbClr val="FF0000"/>
              </a:solidFill>
              <a:round/>
              <a:headEnd/>
              <a:tailEnd/>
            </a:ln>
          </p:spPr>
          <p:txBody>
            <a:bodyPr/>
            <a:lstStyle/>
            <a:p>
              <a:endParaRPr lang="en-US"/>
            </a:p>
          </p:txBody>
        </p:sp>
        <p:sp>
          <p:nvSpPr>
            <p:cNvPr id="426134" name="Rectangle 144">
              <a:extLst>
                <a:ext uri="{FF2B5EF4-FFF2-40B4-BE49-F238E27FC236}">
                  <a16:creationId xmlns:a16="http://schemas.microsoft.com/office/drawing/2014/main" id="{7FDA756D-19AB-D9B6-4FD5-0A52C4A01163}"/>
                </a:ext>
              </a:extLst>
            </p:cNvPr>
            <p:cNvSpPr>
              <a:spLocks noChangeArrowheads="1"/>
            </p:cNvSpPr>
            <p:nvPr/>
          </p:nvSpPr>
          <p:spPr bwMode="auto">
            <a:xfrm>
              <a:off x="673" y="878"/>
              <a:ext cx="383"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fr-CA" altLang="en-US" sz="2000">
                  <a:solidFill>
                    <a:srgbClr val="000000"/>
                  </a:solidFill>
                  <a:latin typeface="Arial" panose="020B0604020202020204" pitchFamily="34" charset="0"/>
                  <a:cs typeface="Arial" panose="020B0604020202020204" pitchFamily="34" charset="0"/>
                </a:rPr>
                <a:t>line 3</a:t>
              </a:r>
              <a:endParaRPr lang="fr-CA" altLang="en-US" sz="2000">
                <a:latin typeface="Arial" panose="020B0604020202020204" pitchFamily="34" charset="0"/>
                <a:cs typeface="Arial" panose="020B0604020202020204" pitchFamily="34" charset="0"/>
              </a:endParaRPr>
            </a:p>
          </p:txBody>
        </p:sp>
        <p:sp>
          <p:nvSpPr>
            <p:cNvPr id="426135" name="Oval 145">
              <a:extLst>
                <a:ext uri="{FF2B5EF4-FFF2-40B4-BE49-F238E27FC236}">
                  <a16:creationId xmlns:a16="http://schemas.microsoft.com/office/drawing/2014/main" id="{43E3CAAE-8809-6352-1BB9-9759AC8A0FFA}"/>
                </a:ext>
              </a:extLst>
            </p:cNvPr>
            <p:cNvSpPr>
              <a:spLocks noChangeArrowheads="1"/>
            </p:cNvSpPr>
            <p:nvPr/>
          </p:nvSpPr>
          <p:spPr bwMode="auto">
            <a:xfrm>
              <a:off x="2124" y="2135"/>
              <a:ext cx="34" cy="35"/>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426136" name="Oval 146">
              <a:extLst>
                <a:ext uri="{FF2B5EF4-FFF2-40B4-BE49-F238E27FC236}">
                  <a16:creationId xmlns:a16="http://schemas.microsoft.com/office/drawing/2014/main" id="{F754FFE1-29F3-B3A8-5012-57D4E7BFD6DE}"/>
                </a:ext>
              </a:extLst>
            </p:cNvPr>
            <p:cNvSpPr>
              <a:spLocks noChangeArrowheads="1"/>
            </p:cNvSpPr>
            <p:nvPr/>
          </p:nvSpPr>
          <p:spPr bwMode="auto">
            <a:xfrm>
              <a:off x="2169" y="2089"/>
              <a:ext cx="35" cy="35"/>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426137" name="Oval 147">
              <a:extLst>
                <a:ext uri="{FF2B5EF4-FFF2-40B4-BE49-F238E27FC236}">
                  <a16:creationId xmlns:a16="http://schemas.microsoft.com/office/drawing/2014/main" id="{F9B5403B-87E9-47AB-011B-074AEDD8FAF4}"/>
                </a:ext>
              </a:extLst>
            </p:cNvPr>
            <p:cNvSpPr>
              <a:spLocks noChangeArrowheads="1"/>
            </p:cNvSpPr>
            <p:nvPr/>
          </p:nvSpPr>
          <p:spPr bwMode="auto">
            <a:xfrm>
              <a:off x="2215" y="2061"/>
              <a:ext cx="35" cy="34"/>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426138" name="Oval 148">
              <a:extLst>
                <a:ext uri="{FF2B5EF4-FFF2-40B4-BE49-F238E27FC236}">
                  <a16:creationId xmlns:a16="http://schemas.microsoft.com/office/drawing/2014/main" id="{BC132B36-AB05-60A3-24E8-E1D4F5E2B5C9}"/>
                </a:ext>
              </a:extLst>
            </p:cNvPr>
            <p:cNvSpPr>
              <a:spLocks noChangeArrowheads="1"/>
            </p:cNvSpPr>
            <p:nvPr/>
          </p:nvSpPr>
          <p:spPr bwMode="auto">
            <a:xfrm>
              <a:off x="2267" y="2014"/>
              <a:ext cx="34" cy="35"/>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426139" name="Oval 149">
              <a:extLst>
                <a:ext uri="{FF2B5EF4-FFF2-40B4-BE49-F238E27FC236}">
                  <a16:creationId xmlns:a16="http://schemas.microsoft.com/office/drawing/2014/main" id="{A202367F-0E4E-F234-C605-42493430A91B}"/>
                </a:ext>
              </a:extLst>
            </p:cNvPr>
            <p:cNvSpPr>
              <a:spLocks noChangeArrowheads="1"/>
            </p:cNvSpPr>
            <p:nvPr/>
          </p:nvSpPr>
          <p:spPr bwMode="auto">
            <a:xfrm>
              <a:off x="2313" y="1865"/>
              <a:ext cx="35" cy="36"/>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426140" name="Oval 150">
              <a:extLst>
                <a:ext uri="{FF2B5EF4-FFF2-40B4-BE49-F238E27FC236}">
                  <a16:creationId xmlns:a16="http://schemas.microsoft.com/office/drawing/2014/main" id="{CA564113-CF53-79A4-0A65-29930F0E6DFA}"/>
                </a:ext>
              </a:extLst>
            </p:cNvPr>
            <p:cNvSpPr>
              <a:spLocks noChangeArrowheads="1"/>
            </p:cNvSpPr>
            <p:nvPr/>
          </p:nvSpPr>
          <p:spPr bwMode="auto">
            <a:xfrm>
              <a:off x="2359" y="1820"/>
              <a:ext cx="34" cy="35"/>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426141" name="Oval 151">
              <a:extLst>
                <a:ext uri="{FF2B5EF4-FFF2-40B4-BE49-F238E27FC236}">
                  <a16:creationId xmlns:a16="http://schemas.microsoft.com/office/drawing/2014/main" id="{548C3348-A378-692B-5C19-3CFD778594AE}"/>
                </a:ext>
              </a:extLst>
            </p:cNvPr>
            <p:cNvSpPr>
              <a:spLocks noChangeArrowheads="1"/>
            </p:cNvSpPr>
            <p:nvPr/>
          </p:nvSpPr>
          <p:spPr bwMode="auto">
            <a:xfrm>
              <a:off x="2405" y="1883"/>
              <a:ext cx="34" cy="34"/>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426142" name="Oval 152">
              <a:extLst>
                <a:ext uri="{FF2B5EF4-FFF2-40B4-BE49-F238E27FC236}">
                  <a16:creationId xmlns:a16="http://schemas.microsoft.com/office/drawing/2014/main" id="{E12082F4-0AAB-83CC-F7A3-62BACFDEE7E7}"/>
                </a:ext>
              </a:extLst>
            </p:cNvPr>
            <p:cNvSpPr>
              <a:spLocks noChangeArrowheads="1"/>
            </p:cNvSpPr>
            <p:nvPr/>
          </p:nvSpPr>
          <p:spPr bwMode="auto">
            <a:xfrm>
              <a:off x="2451" y="1562"/>
              <a:ext cx="34" cy="33"/>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426143" name="Oval 153">
              <a:extLst>
                <a:ext uri="{FF2B5EF4-FFF2-40B4-BE49-F238E27FC236}">
                  <a16:creationId xmlns:a16="http://schemas.microsoft.com/office/drawing/2014/main" id="{657A4469-F4F5-B166-5EA1-CEF54A5F8D6D}"/>
                </a:ext>
              </a:extLst>
            </p:cNvPr>
            <p:cNvSpPr>
              <a:spLocks noChangeArrowheads="1"/>
            </p:cNvSpPr>
            <p:nvPr/>
          </p:nvSpPr>
          <p:spPr bwMode="auto">
            <a:xfrm>
              <a:off x="2503" y="1595"/>
              <a:ext cx="34" cy="35"/>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426144" name="Oval 154">
              <a:extLst>
                <a:ext uri="{FF2B5EF4-FFF2-40B4-BE49-F238E27FC236}">
                  <a16:creationId xmlns:a16="http://schemas.microsoft.com/office/drawing/2014/main" id="{2E84924A-9D81-17C0-2049-A4494CE11C32}"/>
                </a:ext>
              </a:extLst>
            </p:cNvPr>
            <p:cNvSpPr>
              <a:spLocks noChangeArrowheads="1"/>
            </p:cNvSpPr>
            <p:nvPr/>
          </p:nvSpPr>
          <p:spPr bwMode="auto">
            <a:xfrm>
              <a:off x="2549" y="1499"/>
              <a:ext cx="35" cy="34"/>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426145" name="Oval 155">
              <a:extLst>
                <a:ext uri="{FF2B5EF4-FFF2-40B4-BE49-F238E27FC236}">
                  <a16:creationId xmlns:a16="http://schemas.microsoft.com/office/drawing/2014/main" id="{01F888D9-A0FC-A6A2-792C-4CD6B78DB1B3}"/>
                </a:ext>
              </a:extLst>
            </p:cNvPr>
            <p:cNvSpPr>
              <a:spLocks noChangeArrowheads="1"/>
            </p:cNvSpPr>
            <p:nvPr/>
          </p:nvSpPr>
          <p:spPr bwMode="auto">
            <a:xfrm>
              <a:off x="2606" y="1848"/>
              <a:ext cx="34" cy="35"/>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426146" name="Oval 156">
              <a:extLst>
                <a:ext uri="{FF2B5EF4-FFF2-40B4-BE49-F238E27FC236}">
                  <a16:creationId xmlns:a16="http://schemas.microsoft.com/office/drawing/2014/main" id="{0D391AF5-42E3-B7AC-116A-2D17DEEF1D52}"/>
                </a:ext>
              </a:extLst>
            </p:cNvPr>
            <p:cNvSpPr>
              <a:spLocks noChangeArrowheads="1"/>
            </p:cNvSpPr>
            <p:nvPr/>
          </p:nvSpPr>
          <p:spPr bwMode="auto">
            <a:xfrm>
              <a:off x="2646" y="1401"/>
              <a:ext cx="35" cy="35"/>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426147" name="Oval 157">
              <a:extLst>
                <a:ext uri="{FF2B5EF4-FFF2-40B4-BE49-F238E27FC236}">
                  <a16:creationId xmlns:a16="http://schemas.microsoft.com/office/drawing/2014/main" id="{E8E9FC3E-4262-AD03-CBF7-458EC6805709}"/>
                </a:ext>
              </a:extLst>
            </p:cNvPr>
            <p:cNvSpPr>
              <a:spLocks noChangeArrowheads="1"/>
            </p:cNvSpPr>
            <p:nvPr/>
          </p:nvSpPr>
          <p:spPr bwMode="auto">
            <a:xfrm>
              <a:off x="2687" y="1269"/>
              <a:ext cx="34" cy="34"/>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426148" name="Oval 158">
              <a:extLst>
                <a:ext uri="{FF2B5EF4-FFF2-40B4-BE49-F238E27FC236}">
                  <a16:creationId xmlns:a16="http://schemas.microsoft.com/office/drawing/2014/main" id="{6AB80064-1A46-27DD-7155-193DED820791}"/>
                </a:ext>
              </a:extLst>
            </p:cNvPr>
            <p:cNvSpPr>
              <a:spLocks noChangeArrowheads="1"/>
            </p:cNvSpPr>
            <p:nvPr/>
          </p:nvSpPr>
          <p:spPr bwMode="auto">
            <a:xfrm>
              <a:off x="2727" y="1114"/>
              <a:ext cx="34" cy="35"/>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426149" name="Oval 159">
              <a:extLst>
                <a:ext uri="{FF2B5EF4-FFF2-40B4-BE49-F238E27FC236}">
                  <a16:creationId xmlns:a16="http://schemas.microsoft.com/office/drawing/2014/main" id="{AAA8B861-A5D4-893A-1677-A535C5984E30}"/>
                </a:ext>
              </a:extLst>
            </p:cNvPr>
            <p:cNvSpPr>
              <a:spLocks noChangeArrowheads="1"/>
            </p:cNvSpPr>
            <p:nvPr/>
          </p:nvSpPr>
          <p:spPr bwMode="auto">
            <a:xfrm>
              <a:off x="2745" y="1005"/>
              <a:ext cx="34" cy="34"/>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426150" name="Oval 160">
              <a:extLst>
                <a:ext uri="{FF2B5EF4-FFF2-40B4-BE49-F238E27FC236}">
                  <a16:creationId xmlns:a16="http://schemas.microsoft.com/office/drawing/2014/main" id="{539A098D-EF95-2ABA-B08B-ABD2211B0EAE}"/>
                </a:ext>
              </a:extLst>
            </p:cNvPr>
            <p:cNvSpPr>
              <a:spLocks noChangeArrowheads="1"/>
            </p:cNvSpPr>
            <p:nvPr/>
          </p:nvSpPr>
          <p:spPr bwMode="auto">
            <a:xfrm>
              <a:off x="2779" y="982"/>
              <a:ext cx="34" cy="35"/>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426151" name="Oval 161">
              <a:extLst>
                <a:ext uri="{FF2B5EF4-FFF2-40B4-BE49-F238E27FC236}">
                  <a16:creationId xmlns:a16="http://schemas.microsoft.com/office/drawing/2014/main" id="{0BA25C87-ABE0-BCF3-F5EE-165AC52957F4}"/>
                </a:ext>
              </a:extLst>
            </p:cNvPr>
            <p:cNvSpPr>
              <a:spLocks noChangeArrowheads="1"/>
            </p:cNvSpPr>
            <p:nvPr/>
          </p:nvSpPr>
          <p:spPr bwMode="auto">
            <a:xfrm>
              <a:off x="2801" y="1034"/>
              <a:ext cx="35" cy="34"/>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426152" name="Oval 162">
              <a:extLst>
                <a:ext uri="{FF2B5EF4-FFF2-40B4-BE49-F238E27FC236}">
                  <a16:creationId xmlns:a16="http://schemas.microsoft.com/office/drawing/2014/main" id="{A5B57459-4A4F-3D06-9DB1-13C4BBE96EB8}"/>
                </a:ext>
              </a:extLst>
            </p:cNvPr>
            <p:cNvSpPr>
              <a:spLocks noChangeArrowheads="1"/>
            </p:cNvSpPr>
            <p:nvPr/>
          </p:nvSpPr>
          <p:spPr bwMode="auto">
            <a:xfrm>
              <a:off x="2841" y="1068"/>
              <a:ext cx="35" cy="35"/>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426153" name="Oval 163">
              <a:extLst>
                <a:ext uri="{FF2B5EF4-FFF2-40B4-BE49-F238E27FC236}">
                  <a16:creationId xmlns:a16="http://schemas.microsoft.com/office/drawing/2014/main" id="{B328BB00-EE74-3A5F-AFAF-BEFF158D3C5E}"/>
                </a:ext>
              </a:extLst>
            </p:cNvPr>
            <p:cNvSpPr>
              <a:spLocks noChangeArrowheads="1"/>
            </p:cNvSpPr>
            <p:nvPr/>
          </p:nvSpPr>
          <p:spPr bwMode="auto">
            <a:xfrm>
              <a:off x="2871" y="1017"/>
              <a:ext cx="34" cy="34"/>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426154" name="Oval 164">
              <a:extLst>
                <a:ext uri="{FF2B5EF4-FFF2-40B4-BE49-F238E27FC236}">
                  <a16:creationId xmlns:a16="http://schemas.microsoft.com/office/drawing/2014/main" id="{EA2185E4-D415-89E8-84A2-9387A0914A11}"/>
                </a:ext>
              </a:extLst>
            </p:cNvPr>
            <p:cNvSpPr>
              <a:spLocks noChangeArrowheads="1"/>
            </p:cNvSpPr>
            <p:nvPr/>
          </p:nvSpPr>
          <p:spPr bwMode="auto">
            <a:xfrm>
              <a:off x="2905" y="878"/>
              <a:ext cx="35" cy="35"/>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426155" name="Oval 165">
              <a:extLst>
                <a:ext uri="{FF2B5EF4-FFF2-40B4-BE49-F238E27FC236}">
                  <a16:creationId xmlns:a16="http://schemas.microsoft.com/office/drawing/2014/main" id="{096C0FD4-3FFF-026B-8F0B-16D2D867B467}"/>
                </a:ext>
              </a:extLst>
            </p:cNvPr>
            <p:cNvSpPr>
              <a:spLocks noChangeArrowheads="1"/>
            </p:cNvSpPr>
            <p:nvPr/>
          </p:nvSpPr>
          <p:spPr bwMode="auto">
            <a:xfrm>
              <a:off x="2946" y="867"/>
              <a:ext cx="34" cy="35"/>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426156" name="Oval 166">
              <a:extLst>
                <a:ext uri="{FF2B5EF4-FFF2-40B4-BE49-F238E27FC236}">
                  <a16:creationId xmlns:a16="http://schemas.microsoft.com/office/drawing/2014/main" id="{DBA6107F-7B24-B3DA-F168-7DA8AA32A7E9}"/>
                </a:ext>
              </a:extLst>
            </p:cNvPr>
            <p:cNvSpPr>
              <a:spLocks noChangeArrowheads="1"/>
            </p:cNvSpPr>
            <p:nvPr/>
          </p:nvSpPr>
          <p:spPr bwMode="auto">
            <a:xfrm>
              <a:off x="2980" y="1366"/>
              <a:ext cx="35" cy="35"/>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426157" name="Oval 167">
              <a:extLst>
                <a:ext uri="{FF2B5EF4-FFF2-40B4-BE49-F238E27FC236}">
                  <a16:creationId xmlns:a16="http://schemas.microsoft.com/office/drawing/2014/main" id="{0227BB22-E46A-8890-4F0C-29BBB6D77193}"/>
                </a:ext>
              </a:extLst>
            </p:cNvPr>
            <p:cNvSpPr>
              <a:spLocks noChangeArrowheads="1"/>
            </p:cNvSpPr>
            <p:nvPr/>
          </p:nvSpPr>
          <p:spPr bwMode="auto">
            <a:xfrm>
              <a:off x="3009" y="942"/>
              <a:ext cx="34" cy="35"/>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426158" name="Oval 168">
              <a:extLst>
                <a:ext uri="{FF2B5EF4-FFF2-40B4-BE49-F238E27FC236}">
                  <a16:creationId xmlns:a16="http://schemas.microsoft.com/office/drawing/2014/main" id="{87E7DD5C-7160-06BF-A30D-BCD7F34E760F}"/>
                </a:ext>
              </a:extLst>
            </p:cNvPr>
            <p:cNvSpPr>
              <a:spLocks noChangeArrowheads="1"/>
            </p:cNvSpPr>
            <p:nvPr/>
          </p:nvSpPr>
          <p:spPr bwMode="auto">
            <a:xfrm>
              <a:off x="3037" y="965"/>
              <a:ext cx="35" cy="34"/>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426159" name="Oval 169">
              <a:extLst>
                <a:ext uri="{FF2B5EF4-FFF2-40B4-BE49-F238E27FC236}">
                  <a16:creationId xmlns:a16="http://schemas.microsoft.com/office/drawing/2014/main" id="{02D20D66-A1E8-E441-7DD3-C519D78C941F}"/>
                </a:ext>
              </a:extLst>
            </p:cNvPr>
            <p:cNvSpPr>
              <a:spLocks noChangeArrowheads="1"/>
            </p:cNvSpPr>
            <p:nvPr/>
          </p:nvSpPr>
          <p:spPr bwMode="auto">
            <a:xfrm>
              <a:off x="3077" y="931"/>
              <a:ext cx="35" cy="34"/>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426160" name="Oval 170">
              <a:extLst>
                <a:ext uri="{FF2B5EF4-FFF2-40B4-BE49-F238E27FC236}">
                  <a16:creationId xmlns:a16="http://schemas.microsoft.com/office/drawing/2014/main" id="{496A82D8-5C5F-F6DB-EAF4-A83720D20F12}"/>
                </a:ext>
              </a:extLst>
            </p:cNvPr>
            <p:cNvSpPr>
              <a:spLocks noChangeArrowheads="1"/>
            </p:cNvSpPr>
            <p:nvPr/>
          </p:nvSpPr>
          <p:spPr bwMode="auto">
            <a:xfrm>
              <a:off x="3101" y="1125"/>
              <a:ext cx="34" cy="35"/>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426161" name="Oval 171">
              <a:extLst>
                <a:ext uri="{FF2B5EF4-FFF2-40B4-BE49-F238E27FC236}">
                  <a16:creationId xmlns:a16="http://schemas.microsoft.com/office/drawing/2014/main" id="{9364B6CD-224C-8508-BB95-568561CC2A6F}"/>
                </a:ext>
              </a:extLst>
            </p:cNvPr>
            <p:cNvSpPr>
              <a:spLocks noChangeArrowheads="1"/>
            </p:cNvSpPr>
            <p:nvPr/>
          </p:nvSpPr>
          <p:spPr bwMode="auto">
            <a:xfrm>
              <a:off x="3123" y="965"/>
              <a:ext cx="35" cy="34"/>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426162" name="Oval 172">
              <a:extLst>
                <a:ext uri="{FF2B5EF4-FFF2-40B4-BE49-F238E27FC236}">
                  <a16:creationId xmlns:a16="http://schemas.microsoft.com/office/drawing/2014/main" id="{E4E89FBE-37B1-F773-6395-B250AAB0C801}"/>
                </a:ext>
              </a:extLst>
            </p:cNvPr>
            <p:cNvSpPr>
              <a:spLocks noChangeArrowheads="1"/>
            </p:cNvSpPr>
            <p:nvPr/>
          </p:nvSpPr>
          <p:spPr bwMode="auto">
            <a:xfrm>
              <a:off x="3152" y="999"/>
              <a:ext cx="35" cy="35"/>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426163" name="Oval 173">
              <a:extLst>
                <a:ext uri="{FF2B5EF4-FFF2-40B4-BE49-F238E27FC236}">
                  <a16:creationId xmlns:a16="http://schemas.microsoft.com/office/drawing/2014/main" id="{236A4A44-453D-E894-2D2D-3C1A7B7AC101}"/>
                </a:ext>
              </a:extLst>
            </p:cNvPr>
            <p:cNvSpPr>
              <a:spLocks noChangeArrowheads="1"/>
            </p:cNvSpPr>
            <p:nvPr/>
          </p:nvSpPr>
          <p:spPr bwMode="auto">
            <a:xfrm>
              <a:off x="3187" y="1235"/>
              <a:ext cx="34" cy="34"/>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426164" name="Oval 174">
              <a:extLst>
                <a:ext uri="{FF2B5EF4-FFF2-40B4-BE49-F238E27FC236}">
                  <a16:creationId xmlns:a16="http://schemas.microsoft.com/office/drawing/2014/main" id="{318ABB73-D24D-AFDF-FAF1-14A0550CC788}"/>
                </a:ext>
              </a:extLst>
            </p:cNvPr>
            <p:cNvSpPr>
              <a:spLocks noChangeArrowheads="1"/>
            </p:cNvSpPr>
            <p:nvPr/>
          </p:nvSpPr>
          <p:spPr bwMode="auto">
            <a:xfrm>
              <a:off x="3204" y="970"/>
              <a:ext cx="34" cy="35"/>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426165" name="Oval 175">
              <a:extLst>
                <a:ext uri="{FF2B5EF4-FFF2-40B4-BE49-F238E27FC236}">
                  <a16:creationId xmlns:a16="http://schemas.microsoft.com/office/drawing/2014/main" id="{C88F7164-EFDB-18AF-A8FC-CE1176A2AFFB}"/>
                </a:ext>
              </a:extLst>
            </p:cNvPr>
            <p:cNvSpPr>
              <a:spLocks noChangeArrowheads="1"/>
            </p:cNvSpPr>
            <p:nvPr/>
          </p:nvSpPr>
          <p:spPr bwMode="auto">
            <a:xfrm>
              <a:off x="3238" y="924"/>
              <a:ext cx="35" cy="35"/>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426166" name="Line 176">
              <a:extLst>
                <a:ext uri="{FF2B5EF4-FFF2-40B4-BE49-F238E27FC236}">
                  <a16:creationId xmlns:a16="http://schemas.microsoft.com/office/drawing/2014/main" id="{3ABE38BD-D8FB-70FA-4B96-E1AFD192AC24}"/>
                </a:ext>
              </a:extLst>
            </p:cNvPr>
            <p:cNvSpPr>
              <a:spLocks noChangeShapeType="1"/>
            </p:cNvSpPr>
            <p:nvPr/>
          </p:nvSpPr>
          <p:spPr bwMode="auto">
            <a:xfrm>
              <a:off x="2336" y="2209"/>
              <a:ext cx="0" cy="4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26167" name="Line 177">
              <a:extLst>
                <a:ext uri="{FF2B5EF4-FFF2-40B4-BE49-F238E27FC236}">
                  <a16:creationId xmlns:a16="http://schemas.microsoft.com/office/drawing/2014/main" id="{88C6A907-3667-EE80-7F9A-30F1739ED8CF}"/>
                </a:ext>
              </a:extLst>
            </p:cNvPr>
            <p:cNvSpPr>
              <a:spLocks noChangeShapeType="1"/>
            </p:cNvSpPr>
            <p:nvPr/>
          </p:nvSpPr>
          <p:spPr bwMode="auto">
            <a:xfrm>
              <a:off x="2577" y="2209"/>
              <a:ext cx="0" cy="4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26168" name="Line 178">
              <a:extLst>
                <a:ext uri="{FF2B5EF4-FFF2-40B4-BE49-F238E27FC236}">
                  <a16:creationId xmlns:a16="http://schemas.microsoft.com/office/drawing/2014/main" id="{A045EC81-6166-3B7C-FFD5-6F2E676EFFEE}"/>
                </a:ext>
              </a:extLst>
            </p:cNvPr>
            <p:cNvSpPr>
              <a:spLocks noChangeShapeType="1"/>
            </p:cNvSpPr>
            <p:nvPr/>
          </p:nvSpPr>
          <p:spPr bwMode="auto">
            <a:xfrm>
              <a:off x="2819" y="2209"/>
              <a:ext cx="0" cy="4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26169" name="Line 179">
              <a:extLst>
                <a:ext uri="{FF2B5EF4-FFF2-40B4-BE49-F238E27FC236}">
                  <a16:creationId xmlns:a16="http://schemas.microsoft.com/office/drawing/2014/main" id="{9FABB580-32EE-D2D5-7ACB-B703247A1763}"/>
                </a:ext>
              </a:extLst>
            </p:cNvPr>
            <p:cNvSpPr>
              <a:spLocks noChangeShapeType="1"/>
            </p:cNvSpPr>
            <p:nvPr/>
          </p:nvSpPr>
          <p:spPr bwMode="auto">
            <a:xfrm>
              <a:off x="3055" y="2209"/>
              <a:ext cx="0" cy="4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26170" name="Line 180">
              <a:extLst>
                <a:ext uri="{FF2B5EF4-FFF2-40B4-BE49-F238E27FC236}">
                  <a16:creationId xmlns:a16="http://schemas.microsoft.com/office/drawing/2014/main" id="{1DEDF0F8-8A28-3A3C-010D-E8337F667FA4}"/>
                </a:ext>
              </a:extLst>
            </p:cNvPr>
            <p:cNvSpPr>
              <a:spLocks noChangeShapeType="1"/>
            </p:cNvSpPr>
            <p:nvPr/>
          </p:nvSpPr>
          <p:spPr bwMode="auto">
            <a:xfrm>
              <a:off x="3296" y="2209"/>
              <a:ext cx="0" cy="4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26171" name="Line 181">
              <a:extLst>
                <a:ext uri="{FF2B5EF4-FFF2-40B4-BE49-F238E27FC236}">
                  <a16:creationId xmlns:a16="http://schemas.microsoft.com/office/drawing/2014/main" id="{E47CC50C-E9AA-72EF-B0A7-BF31FD8210DA}"/>
                </a:ext>
              </a:extLst>
            </p:cNvPr>
            <p:cNvSpPr>
              <a:spLocks noChangeShapeType="1"/>
            </p:cNvSpPr>
            <p:nvPr/>
          </p:nvSpPr>
          <p:spPr bwMode="auto">
            <a:xfrm>
              <a:off x="3538" y="2209"/>
              <a:ext cx="0" cy="4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26172" name="Line 182">
              <a:extLst>
                <a:ext uri="{FF2B5EF4-FFF2-40B4-BE49-F238E27FC236}">
                  <a16:creationId xmlns:a16="http://schemas.microsoft.com/office/drawing/2014/main" id="{4CBAF534-4790-265B-012F-B1FAA5BEF5E1}"/>
                </a:ext>
              </a:extLst>
            </p:cNvPr>
            <p:cNvSpPr>
              <a:spLocks noChangeShapeType="1"/>
            </p:cNvSpPr>
            <p:nvPr/>
          </p:nvSpPr>
          <p:spPr bwMode="auto">
            <a:xfrm flipH="1">
              <a:off x="2090" y="2205"/>
              <a:ext cx="45"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26173" name="Line 183">
              <a:extLst>
                <a:ext uri="{FF2B5EF4-FFF2-40B4-BE49-F238E27FC236}">
                  <a16:creationId xmlns:a16="http://schemas.microsoft.com/office/drawing/2014/main" id="{72F74E9C-A7EF-6B12-FA24-6C5908A36B3C}"/>
                </a:ext>
              </a:extLst>
            </p:cNvPr>
            <p:cNvSpPr>
              <a:spLocks noChangeShapeType="1"/>
            </p:cNvSpPr>
            <p:nvPr/>
          </p:nvSpPr>
          <p:spPr bwMode="auto">
            <a:xfrm flipH="1">
              <a:off x="2090" y="1923"/>
              <a:ext cx="45"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26174" name="Line 184">
              <a:extLst>
                <a:ext uri="{FF2B5EF4-FFF2-40B4-BE49-F238E27FC236}">
                  <a16:creationId xmlns:a16="http://schemas.microsoft.com/office/drawing/2014/main" id="{A281EC57-6338-83DB-5A33-CCD3A7ABCD9E}"/>
                </a:ext>
              </a:extLst>
            </p:cNvPr>
            <p:cNvSpPr>
              <a:spLocks noChangeShapeType="1"/>
            </p:cNvSpPr>
            <p:nvPr/>
          </p:nvSpPr>
          <p:spPr bwMode="auto">
            <a:xfrm flipH="1">
              <a:off x="2090" y="1648"/>
              <a:ext cx="45"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26175" name="Line 185">
              <a:extLst>
                <a:ext uri="{FF2B5EF4-FFF2-40B4-BE49-F238E27FC236}">
                  <a16:creationId xmlns:a16="http://schemas.microsoft.com/office/drawing/2014/main" id="{4169B1D0-234E-E667-AF2B-5032C622E5D9}"/>
                </a:ext>
              </a:extLst>
            </p:cNvPr>
            <p:cNvSpPr>
              <a:spLocks noChangeShapeType="1"/>
            </p:cNvSpPr>
            <p:nvPr/>
          </p:nvSpPr>
          <p:spPr bwMode="auto">
            <a:xfrm flipH="1">
              <a:off x="2090" y="1373"/>
              <a:ext cx="45"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26176" name="Line 186">
              <a:extLst>
                <a:ext uri="{FF2B5EF4-FFF2-40B4-BE49-F238E27FC236}">
                  <a16:creationId xmlns:a16="http://schemas.microsoft.com/office/drawing/2014/main" id="{4AE16FA7-8077-C17D-0C02-24FF9C69985C}"/>
                </a:ext>
              </a:extLst>
            </p:cNvPr>
            <p:cNvSpPr>
              <a:spLocks noChangeShapeType="1"/>
            </p:cNvSpPr>
            <p:nvPr/>
          </p:nvSpPr>
          <p:spPr bwMode="auto">
            <a:xfrm flipH="1">
              <a:off x="2090" y="1097"/>
              <a:ext cx="45"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26177" name="Rectangle 187">
              <a:extLst>
                <a:ext uri="{FF2B5EF4-FFF2-40B4-BE49-F238E27FC236}">
                  <a16:creationId xmlns:a16="http://schemas.microsoft.com/office/drawing/2014/main" id="{AD88E981-47B2-DD12-0891-707C3BDAA1C5}"/>
                </a:ext>
              </a:extLst>
            </p:cNvPr>
            <p:cNvSpPr>
              <a:spLocks noChangeArrowheads="1"/>
            </p:cNvSpPr>
            <p:nvPr/>
          </p:nvSpPr>
          <p:spPr bwMode="auto">
            <a:xfrm>
              <a:off x="2089" y="827"/>
              <a:ext cx="1477" cy="1429"/>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426178" name="Freeform 188">
              <a:extLst>
                <a:ext uri="{FF2B5EF4-FFF2-40B4-BE49-F238E27FC236}">
                  <a16:creationId xmlns:a16="http://schemas.microsoft.com/office/drawing/2014/main" id="{4297EFE3-02DB-2D15-CAAC-4B05C8DC576F}"/>
                </a:ext>
              </a:extLst>
            </p:cNvPr>
            <p:cNvSpPr>
              <a:spLocks/>
            </p:cNvSpPr>
            <p:nvPr/>
          </p:nvSpPr>
          <p:spPr bwMode="auto">
            <a:xfrm>
              <a:off x="2859" y="1028"/>
              <a:ext cx="397" cy="0"/>
            </a:xfrm>
            <a:custGeom>
              <a:avLst/>
              <a:gdLst>
                <a:gd name="T0" fmla="*/ 33 w 424"/>
                <a:gd name="T1" fmla="*/ 32 w 424"/>
                <a:gd name="T2" fmla="*/ 31 w 424"/>
                <a:gd name="T3" fmla="*/ 30 w 424"/>
                <a:gd name="T4" fmla="*/ 29 w 424"/>
                <a:gd name="T5" fmla="*/ 28 w 424"/>
                <a:gd name="T6" fmla="*/ 27 w 424"/>
                <a:gd name="T7" fmla="*/ 26 w 424"/>
                <a:gd name="T8" fmla="*/ 24 w 424"/>
                <a:gd name="T9" fmla="*/ 23 w 424"/>
                <a:gd name="T10" fmla="*/ 22 w 424"/>
                <a:gd name="T11" fmla="*/ 21 w 424"/>
                <a:gd name="T12" fmla="*/ 21 w 424"/>
                <a:gd name="T13" fmla="*/ 20 w 424"/>
                <a:gd name="T14" fmla="*/ 19 w 424"/>
                <a:gd name="T15" fmla="*/ 18 w 424"/>
                <a:gd name="T16" fmla="*/ 17 w 424"/>
                <a:gd name="T17" fmla="*/ 16 w 424"/>
                <a:gd name="T18" fmla="*/ 15 w 424"/>
                <a:gd name="T19" fmla="*/ 14 w 424"/>
                <a:gd name="T20" fmla="*/ 13 w 424"/>
                <a:gd name="T21" fmla="*/ 11 w 424"/>
                <a:gd name="T22" fmla="*/ 10 w 424"/>
                <a:gd name="T23" fmla="*/ 8 w 424"/>
                <a:gd name="T24" fmla="*/ 7 w 424"/>
                <a:gd name="T25" fmla="*/ 7 w 424"/>
                <a:gd name="T26" fmla="*/ 7 w 424"/>
                <a:gd name="T27" fmla="*/ 7 w 424"/>
                <a:gd name="T28" fmla="*/ 7 w 424"/>
                <a:gd name="T29" fmla="*/ 7 w 424"/>
                <a:gd name="T30" fmla="*/ 7 w 424"/>
                <a:gd name="T31" fmla="*/ 7 w 424"/>
                <a:gd name="T32" fmla="*/ 0 w 424"/>
                <a:gd name="T33" fmla="*/ 0 w 4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Lst>
              <a:ahLst/>
              <a:cxnLst>
                <a:cxn ang="T34">
                  <a:pos x="T0" y="0"/>
                </a:cxn>
                <a:cxn ang="T35">
                  <a:pos x="T1" y="0"/>
                </a:cxn>
                <a:cxn ang="T36">
                  <a:pos x="T2" y="0"/>
                </a:cxn>
                <a:cxn ang="T37">
                  <a:pos x="T3" y="0"/>
                </a:cxn>
                <a:cxn ang="T38">
                  <a:pos x="T4" y="0"/>
                </a:cxn>
                <a:cxn ang="T39">
                  <a:pos x="T5" y="0"/>
                </a:cxn>
                <a:cxn ang="T40">
                  <a:pos x="T6" y="0"/>
                </a:cxn>
                <a:cxn ang="T41">
                  <a:pos x="T7" y="0"/>
                </a:cxn>
                <a:cxn ang="T42">
                  <a:pos x="T8" y="0"/>
                </a:cxn>
                <a:cxn ang="T43">
                  <a:pos x="T9" y="0"/>
                </a:cxn>
                <a:cxn ang="T44">
                  <a:pos x="T10" y="0"/>
                </a:cxn>
                <a:cxn ang="T45">
                  <a:pos x="T11" y="0"/>
                </a:cxn>
                <a:cxn ang="T46">
                  <a:pos x="T12" y="0"/>
                </a:cxn>
                <a:cxn ang="T47">
                  <a:pos x="T13" y="0"/>
                </a:cxn>
                <a:cxn ang="T48">
                  <a:pos x="T14" y="0"/>
                </a:cxn>
                <a:cxn ang="T49">
                  <a:pos x="T15" y="0"/>
                </a:cxn>
                <a:cxn ang="T50">
                  <a:pos x="T16" y="0"/>
                </a:cxn>
                <a:cxn ang="T51">
                  <a:pos x="T17" y="0"/>
                </a:cxn>
                <a:cxn ang="T52">
                  <a:pos x="T18" y="0"/>
                </a:cxn>
                <a:cxn ang="T53">
                  <a:pos x="T19" y="0"/>
                </a:cxn>
                <a:cxn ang="T54">
                  <a:pos x="T20" y="0"/>
                </a:cxn>
                <a:cxn ang="T55">
                  <a:pos x="T21" y="0"/>
                </a:cxn>
                <a:cxn ang="T56">
                  <a:pos x="T22" y="0"/>
                </a:cxn>
                <a:cxn ang="T57">
                  <a:pos x="T23" y="0"/>
                </a:cxn>
                <a:cxn ang="T58">
                  <a:pos x="T24" y="0"/>
                </a:cxn>
                <a:cxn ang="T59">
                  <a:pos x="T25" y="0"/>
                </a:cxn>
                <a:cxn ang="T60">
                  <a:pos x="T26" y="0"/>
                </a:cxn>
                <a:cxn ang="T61">
                  <a:pos x="T27" y="0"/>
                </a:cxn>
                <a:cxn ang="T62">
                  <a:pos x="T28" y="0"/>
                </a:cxn>
                <a:cxn ang="T63">
                  <a:pos x="T29" y="0"/>
                </a:cxn>
                <a:cxn ang="T64">
                  <a:pos x="T30" y="0"/>
                </a:cxn>
                <a:cxn ang="T65">
                  <a:pos x="T31" y="0"/>
                </a:cxn>
                <a:cxn ang="T66">
                  <a:pos x="T32" y="0"/>
                </a:cxn>
                <a:cxn ang="T67">
                  <a:pos x="T33" y="0"/>
                </a:cxn>
              </a:cxnLst>
              <a:rect l="0" t="0" r="r" b="b"/>
              <a:pathLst>
                <a:path w="424">
                  <a:moveTo>
                    <a:pt x="424" y="0"/>
                  </a:moveTo>
                  <a:lnTo>
                    <a:pt x="412" y="0"/>
                  </a:lnTo>
                  <a:lnTo>
                    <a:pt x="399" y="0"/>
                  </a:lnTo>
                  <a:lnTo>
                    <a:pt x="387" y="0"/>
                  </a:lnTo>
                  <a:lnTo>
                    <a:pt x="369" y="0"/>
                  </a:lnTo>
                  <a:lnTo>
                    <a:pt x="356" y="0"/>
                  </a:lnTo>
                  <a:lnTo>
                    <a:pt x="344" y="0"/>
                  </a:lnTo>
                  <a:lnTo>
                    <a:pt x="332" y="0"/>
                  </a:lnTo>
                  <a:lnTo>
                    <a:pt x="319" y="0"/>
                  </a:lnTo>
                  <a:lnTo>
                    <a:pt x="307" y="0"/>
                  </a:lnTo>
                  <a:lnTo>
                    <a:pt x="289" y="0"/>
                  </a:lnTo>
                  <a:lnTo>
                    <a:pt x="276" y="0"/>
                  </a:lnTo>
                  <a:lnTo>
                    <a:pt x="264" y="0"/>
                  </a:lnTo>
                  <a:lnTo>
                    <a:pt x="252" y="0"/>
                  </a:lnTo>
                  <a:lnTo>
                    <a:pt x="239" y="0"/>
                  </a:lnTo>
                  <a:lnTo>
                    <a:pt x="221" y="0"/>
                  </a:lnTo>
                  <a:lnTo>
                    <a:pt x="209" y="0"/>
                  </a:lnTo>
                  <a:lnTo>
                    <a:pt x="196" y="0"/>
                  </a:lnTo>
                  <a:lnTo>
                    <a:pt x="184" y="0"/>
                  </a:lnTo>
                  <a:lnTo>
                    <a:pt x="172" y="0"/>
                  </a:lnTo>
                  <a:lnTo>
                    <a:pt x="160" y="0"/>
                  </a:lnTo>
                  <a:lnTo>
                    <a:pt x="141" y="0"/>
                  </a:lnTo>
                  <a:lnTo>
                    <a:pt x="129" y="0"/>
                  </a:lnTo>
                  <a:lnTo>
                    <a:pt x="116" y="0"/>
                  </a:lnTo>
                  <a:lnTo>
                    <a:pt x="104" y="0"/>
                  </a:lnTo>
                  <a:lnTo>
                    <a:pt x="92" y="0"/>
                  </a:lnTo>
                  <a:lnTo>
                    <a:pt x="80" y="0"/>
                  </a:lnTo>
                  <a:lnTo>
                    <a:pt x="61" y="0"/>
                  </a:lnTo>
                  <a:lnTo>
                    <a:pt x="49" y="0"/>
                  </a:lnTo>
                  <a:lnTo>
                    <a:pt x="37" y="0"/>
                  </a:lnTo>
                  <a:lnTo>
                    <a:pt x="24" y="0"/>
                  </a:lnTo>
                  <a:lnTo>
                    <a:pt x="12" y="0"/>
                  </a:lnTo>
                  <a:lnTo>
                    <a:pt x="0" y="0"/>
                  </a:lnTo>
                </a:path>
              </a:pathLst>
            </a:custGeom>
            <a:solidFill>
              <a:srgbClr val="0000FF"/>
            </a:solidFill>
            <a:ln w="9525">
              <a:solidFill>
                <a:srgbClr val="000000"/>
              </a:solidFill>
              <a:prstDash val="solid"/>
              <a:round/>
              <a:headEnd/>
              <a:tailEnd/>
            </a:ln>
          </p:spPr>
          <p:txBody>
            <a:bodyPr/>
            <a:lstStyle/>
            <a:p>
              <a:endParaRPr lang="en-US"/>
            </a:p>
          </p:txBody>
        </p:sp>
        <p:sp>
          <p:nvSpPr>
            <p:cNvPr id="426179" name="Freeform 189">
              <a:extLst>
                <a:ext uri="{FF2B5EF4-FFF2-40B4-BE49-F238E27FC236}">
                  <a16:creationId xmlns:a16="http://schemas.microsoft.com/office/drawing/2014/main" id="{B315C7C3-9929-1E2F-CBAE-19EB3B80A0D7}"/>
                </a:ext>
              </a:extLst>
            </p:cNvPr>
            <p:cNvSpPr>
              <a:spLocks/>
            </p:cNvSpPr>
            <p:nvPr/>
          </p:nvSpPr>
          <p:spPr bwMode="auto">
            <a:xfrm>
              <a:off x="2859" y="1028"/>
              <a:ext cx="397" cy="0"/>
            </a:xfrm>
            <a:custGeom>
              <a:avLst/>
              <a:gdLst>
                <a:gd name="T0" fmla="*/ 33 w 424"/>
                <a:gd name="T1" fmla="*/ 32 w 424"/>
                <a:gd name="T2" fmla="*/ 31 w 424"/>
                <a:gd name="T3" fmla="*/ 30 w 424"/>
                <a:gd name="T4" fmla="*/ 29 w 424"/>
                <a:gd name="T5" fmla="*/ 28 w 424"/>
                <a:gd name="T6" fmla="*/ 27 w 424"/>
                <a:gd name="T7" fmla="*/ 26 w 424"/>
                <a:gd name="T8" fmla="*/ 24 w 424"/>
                <a:gd name="T9" fmla="*/ 23 w 424"/>
                <a:gd name="T10" fmla="*/ 22 w 424"/>
                <a:gd name="T11" fmla="*/ 21 w 424"/>
                <a:gd name="T12" fmla="*/ 21 w 424"/>
                <a:gd name="T13" fmla="*/ 20 w 424"/>
                <a:gd name="T14" fmla="*/ 19 w 424"/>
                <a:gd name="T15" fmla="*/ 18 w 424"/>
                <a:gd name="T16" fmla="*/ 17 w 424"/>
                <a:gd name="T17" fmla="*/ 16 w 424"/>
                <a:gd name="T18" fmla="*/ 15 w 424"/>
                <a:gd name="T19" fmla="*/ 14 w 424"/>
                <a:gd name="T20" fmla="*/ 13 w 424"/>
                <a:gd name="T21" fmla="*/ 11 w 424"/>
                <a:gd name="T22" fmla="*/ 10 w 424"/>
                <a:gd name="T23" fmla="*/ 8 w 424"/>
                <a:gd name="T24" fmla="*/ 7 w 424"/>
                <a:gd name="T25" fmla="*/ 7 w 424"/>
                <a:gd name="T26" fmla="*/ 7 w 424"/>
                <a:gd name="T27" fmla="*/ 7 w 424"/>
                <a:gd name="T28" fmla="*/ 7 w 424"/>
                <a:gd name="T29" fmla="*/ 7 w 424"/>
                <a:gd name="T30" fmla="*/ 7 w 424"/>
                <a:gd name="T31" fmla="*/ 7 w 424"/>
                <a:gd name="T32" fmla="*/ 0 w 424"/>
                <a:gd name="T33" fmla="*/ 0 w 4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Lst>
              <a:ahLst/>
              <a:cxnLst>
                <a:cxn ang="T34">
                  <a:pos x="T0" y="0"/>
                </a:cxn>
                <a:cxn ang="T35">
                  <a:pos x="T1" y="0"/>
                </a:cxn>
                <a:cxn ang="T36">
                  <a:pos x="T2" y="0"/>
                </a:cxn>
                <a:cxn ang="T37">
                  <a:pos x="T3" y="0"/>
                </a:cxn>
                <a:cxn ang="T38">
                  <a:pos x="T4" y="0"/>
                </a:cxn>
                <a:cxn ang="T39">
                  <a:pos x="T5" y="0"/>
                </a:cxn>
                <a:cxn ang="T40">
                  <a:pos x="T6" y="0"/>
                </a:cxn>
                <a:cxn ang="T41">
                  <a:pos x="T7" y="0"/>
                </a:cxn>
                <a:cxn ang="T42">
                  <a:pos x="T8" y="0"/>
                </a:cxn>
                <a:cxn ang="T43">
                  <a:pos x="T9" y="0"/>
                </a:cxn>
                <a:cxn ang="T44">
                  <a:pos x="T10" y="0"/>
                </a:cxn>
                <a:cxn ang="T45">
                  <a:pos x="T11" y="0"/>
                </a:cxn>
                <a:cxn ang="T46">
                  <a:pos x="T12" y="0"/>
                </a:cxn>
                <a:cxn ang="T47">
                  <a:pos x="T13" y="0"/>
                </a:cxn>
                <a:cxn ang="T48">
                  <a:pos x="T14" y="0"/>
                </a:cxn>
                <a:cxn ang="T49">
                  <a:pos x="T15" y="0"/>
                </a:cxn>
                <a:cxn ang="T50">
                  <a:pos x="T16" y="0"/>
                </a:cxn>
                <a:cxn ang="T51">
                  <a:pos x="T17" y="0"/>
                </a:cxn>
                <a:cxn ang="T52">
                  <a:pos x="T18" y="0"/>
                </a:cxn>
                <a:cxn ang="T53">
                  <a:pos x="T19" y="0"/>
                </a:cxn>
                <a:cxn ang="T54">
                  <a:pos x="T20" y="0"/>
                </a:cxn>
                <a:cxn ang="T55">
                  <a:pos x="T21" y="0"/>
                </a:cxn>
                <a:cxn ang="T56">
                  <a:pos x="T22" y="0"/>
                </a:cxn>
                <a:cxn ang="T57">
                  <a:pos x="T23" y="0"/>
                </a:cxn>
                <a:cxn ang="T58">
                  <a:pos x="T24" y="0"/>
                </a:cxn>
                <a:cxn ang="T59">
                  <a:pos x="T25" y="0"/>
                </a:cxn>
                <a:cxn ang="T60">
                  <a:pos x="T26" y="0"/>
                </a:cxn>
                <a:cxn ang="T61">
                  <a:pos x="T27" y="0"/>
                </a:cxn>
                <a:cxn ang="T62">
                  <a:pos x="T28" y="0"/>
                </a:cxn>
                <a:cxn ang="T63">
                  <a:pos x="T29" y="0"/>
                </a:cxn>
                <a:cxn ang="T64">
                  <a:pos x="T30" y="0"/>
                </a:cxn>
                <a:cxn ang="T65">
                  <a:pos x="T31" y="0"/>
                </a:cxn>
                <a:cxn ang="T66">
                  <a:pos x="T32" y="0"/>
                </a:cxn>
                <a:cxn ang="T67">
                  <a:pos x="T33" y="0"/>
                </a:cxn>
              </a:cxnLst>
              <a:rect l="0" t="0" r="r" b="b"/>
              <a:pathLst>
                <a:path w="424">
                  <a:moveTo>
                    <a:pt x="424" y="0"/>
                  </a:moveTo>
                  <a:lnTo>
                    <a:pt x="412" y="0"/>
                  </a:lnTo>
                  <a:lnTo>
                    <a:pt x="399" y="0"/>
                  </a:lnTo>
                  <a:lnTo>
                    <a:pt x="387" y="0"/>
                  </a:lnTo>
                  <a:lnTo>
                    <a:pt x="369" y="0"/>
                  </a:lnTo>
                  <a:lnTo>
                    <a:pt x="356" y="0"/>
                  </a:lnTo>
                  <a:lnTo>
                    <a:pt x="344" y="0"/>
                  </a:lnTo>
                  <a:lnTo>
                    <a:pt x="332" y="0"/>
                  </a:lnTo>
                  <a:lnTo>
                    <a:pt x="319" y="0"/>
                  </a:lnTo>
                  <a:lnTo>
                    <a:pt x="307" y="0"/>
                  </a:lnTo>
                  <a:lnTo>
                    <a:pt x="289" y="0"/>
                  </a:lnTo>
                  <a:lnTo>
                    <a:pt x="276" y="0"/>
                  </a:lnTo>
                  <a:lnTo>
                    <a:pt x="264" y="0"/>
                  </a:lnTo>
                  <a:lnTo>
                    <a:pt x="252" y="0"/>
                  </a:lnTo>
                  <a:lnTo>
                    <a:pt x="239" y="0"/>
                  </a:lnTo>
                  <a:lnTo>
                    <a:pt x="221" y="0"/>
                  </a:lnTo>
                  <a:lnTo>
                    <a:pt x="209" y="0"/>
                  </a:lnTo>
                  <a:lnTo>
                    <a:pt x="196" y="0"/>
                  </a:lnTo>
                  <a:lnTo>
                    <a:pt x="184" y="0"/>
                  </a:lnTo>
                  <a:lnTo>
                    <a:pt x="172" y="0"/>
                  </a:lnTo>
                  <a:lnTo>
                    <a:pt x="160" y="0"/>
                  </a:lnTo>
                  <a:lnTo>
                    <a:pt x="141" y="0"/>
                  </a:lnTo>
                  <a:lnTo>
                    <a:pt x="129" y="0"/>
                  </a:lnTo>
                  <a:lnTo>
                    <a:pt x="116" y="0"/>
                  </a:lnTo>
                  <a:lnTo>
                    <a:pt x="104" y="0"/>
                  </a:lnTo>
                  <a:lnTo>
                    <a:pt x="92" y="0"/>
                  </a:lnTo>
                  <a:lnTo>
                    <a:pt x="80" y="0"/>
                  </a:lnTo>
                  <a:lnTo>
                    <a:pt x="61" y="0"/>
                  </a:lnTo>
                  <a:lnTo>
                    <a:pt x="49" y="0"/>
                  </a:lnTo>
                  <a:lnTo>
                    <a:pt x="37" y="0"/>
                  </a:lnTo>
                  <a:lnTo>
                    <a:pt x="24" y="0"/>
                  </a:lnTo>
                  <a:lnTo>
                    <a:pt x="12" y="0"/>
                  </a:lnTo>
                  <a:lnTo>
                    <a:pt x="0" y="0"/>
                  </a:lnTo>
                </a:path>
              </a:pathLst>
            </a:custGeom>
            <a:solidFill>
              <a:srgbClr val="0000FF"/>
            </a:solidFill>
            <a:ln w="9525">
              <a:solidFill>
                <a:srgbClr val="000000"/>
              </a:solidFill>
              <a:prstDash val="solid"/>
              <a:round/>
              <a:headEnd/>
              <a:tailEnd/>
            </a:ln>
          </p:spPr>
          <p:txBody>
            <a:bodyPr/>
            <a:lstStyle/>
            <a:p>
              <a:endParaRPr lang="en-US"/>
            </a:p>
          </p:txBody>
        </p:sp>
        <p:sp>
          <p:nvSpPr>
            <p:cNvPr id="426180" name="Freeform 190">
              <a:extLst>
                <a:ext uri="{FF2B5EF4-FFF2-40B4-BE49-F238E27FC236}">
                  <a16:creationId xmlns:a16="http://schemas.microsoft.com/office/drawing/2014/main" id="{6BECB808-92CB-7ACC-7EE7-980CDAC86D38}"/>
                </a:ext>
              </a:extLst>
            </p:cNvPr>
            <p:cNvSpPr>
              <a:spLocks/>
            </p:cNvSpPr>
            <p:nvPr/>
          </p:nvSpPr>
          <p:spPr bwMode="auto">
            <a:xfrm>
              <a:off x="2859" y="1028"/>
              <a:ext cx="397" cy="0"/>
            </a:xfrm>
            <a:custGeom>
              <a:avLst/>
              <a:gdLst>
                <a:gd name="T0" fmla="*/ 33 w 424"/>
                <a:gd name="T1" fmla="*/ 32 w 424"/>
                <a:gd name="T2" fmla="*/ 31 w 424"/>
                <a:gd name="T3" fmla="*/ 30 w 424"/>
                <a:gd name="T4" fmla="*/ 29 w 424"/>
                <a:gd name="T5" fmla="*/ 28 w 424"/>
                <a:gd name="T6" fmla="*/ 27 w 424"/>
                <a:gd name="T7" fmla="*/ 26 w 424"/>
                <a:gd name="T8" fmla="*/ 24 w 424"/>
                <a:gd name="T9" fmla="*/ 23 w 424"/>
                <a:gd name="T10" fmla="*/ 22 w 424"/>
                <a:gd name="T11" fmla="*/ 21 w 424"/>
                <a:gd name="T12" fmla="*/ 21 w 424"/>
                <a:gd name="T13" fmla="*/ 20 w 424"/>
                <a:gd name="T14" fmla="*/ 19 w 424"/>
                <a:gd name="T15" fmla="*/ 18 w 424"/>
                <a:gd name="T16" fmla="*/ 17 w 424"/>
                <a:gd name="T17" fmla="*/ 16 w 424"/>
                <a:gd name="T18" fmla="*/ 15 w 424"/>
                <a:gd name="T19" fmla="*/ 14 w 424"/>
                <a:gd name="T20" fmla="*/ 13 w 424"/>
                <a:gd name="T21" fmla="*/ 11 w 424"/>
                <a:gd name="T22" fmla="*/ 10 w 424"/>
                <a:gd name="T23" fmla="*/ 8 w 424"/>
                <a:gd name="T24" fmla="*/ 7 w 424"/>
                <a:gd name="T25" fmla="*/ 7 w 424"/>
                <a:gd name="T26" fmla="*/ 7 w 424"/>
                <a:gd name="T27" fmla="*/ 7 w 424"/>
                <a:gd name="T28" fmla="*/ 7 w 424"/>
                <a:gd name="T29" fmla="*/ 7 w 424"/>
                <a:gd name="T30" fmla="*/ 7 w 424"/>
                <a:gd name="T31" fmla="*/ 7 w 424"/>
                <a:gd name="T32" fmla="*/ 0 w 424"/>
                <a:gd name="T33" fmla="*/ 0 w 4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Lst>
              <a:ahLst/>
              <a:cxnLst>
                <a:cxn ang="T34">
                  <a:pos x="T0" y="0"/>
                </a:cxn>
                <a:cxn ang="T35">
                  <a:pos x="T1" y="0"/>
                </a:cxn>
                <a:cxn ang="T36">
                  <a:pos x="T2" y="0"/>
                </a:cxn>
                <a:cxn ang="T37">
                  <a:pos x="T3" y="0"/>
                </a:cxn>
                <a:cxn ang="T38">
                  <a:pos x="T4" y="0"/>
                </a:cxn>
                <a:cxn ang="T39">
                  <a:pos x="T5" y="0"/>
                </a:cxn>
                <a:cxn ang="T40">
                  <a:pos x="T6" y="0"/>
                </a:cxn>
                <a:cxn ang="T41">
                  <a:pos x="T7" y="0"/>
                </a:cxn>
                <a:cxn ang="T42">
                  <a:pos x="T8" y="0"/>
                </a:cxn>
                <a:cxn ang="T43">
                  <a:pos x="T9" y="0"/>
                </a:cxn>
                <a:cxn ang="T44">
                  <a:pos x="T10" y="0"/>
                </a:cxn>
                <a:cxn ang="T45">
                  <a:pos x="T11" y="0"/>
                </a:cxn>
                <a:cxn ang="T46">
                  <a:pos x="T12" y="0"/>
                </a:cxn>
                <a:cxn ang="T47">
                  <a:pos x="T13" y="0"/>
                </a:cxn>
                <a:cxn ang="T48">
                  <a:pos x="T14" y="0"/>
                </a:cxn>
                <a:cxn ang="T49">
                  <a:pos x="T15" y="0"/>
                </a:cxn>
                <a:cxn ang="T50">
                  <a:pos x="T16" y="0"/>
                </a:cxn>
                <a:cxn ang="T51">
                  <a:pos x="T17" y="0"/>
                </a:cxn>
                <a:cxn ang="T52">
                  <a:pos x="T18" y="0"/>
                </a:cxn>
                <a:cxn ang="T53">
                  <a:pos x="T19" y="0"/>
                </a:cxn>
                <a:cxn ang="T54">
                  <a:pos x="T20" y="0"/>
                </a:cxn>
                <a:cxn ang="T55">
                  <a:pos x="T21" y="0"/>
                </a:cxn>
                <a:cxn ang="T56">
                  <a:pos x="T22" y="0"/>
                </a:cxn>
                <a:cxn ang="T57">
                  <a:pos x="T23" y="0"/>
                </a:cxn>
                <a:cxn ang="T58">
                  <a:pos x="T24" y="0"/>
                </a:cxn>
                <a:cxn ang="T59">
                  <a:pos x="T25" y="0"/>
                </a:cxn>
                <a:cxn ang="T60">
                  <a:pos x="T26" y="0"/>
                </a:cxn>
                <a:cxn ang="T61">
                  <a:pos x="T27" y="0"/>
                </a:cxn>
                <a:cxn ang="T62">
                  <a:pos x="T28" y="0"/>
                </a:cxn>
                <a:cxn ang="T63">
                  <a:pos x="T29" y="0"/>
                </a:cxn>
                <a:cxn ang="T64">
                  <a:pos x="T30" y="0"/>
                </a:cxn>
                <a:cxn ang="T65">
                  <a:pos x="T31" y="0"/>
                </a:cxn>
                <a:cxn ang="T66">
                  <a:pos x="T32" y="0"/>
                </a:cxn>
                <a:cxn ang="T67">
                  <a:pos x="T33" y="0"/>
                </a:cxn>
              </a:cxnLst>
              <a:rect l="0" t="0" r="r" b="b"/>
              <a:pathLst>
                <a:path w="424">
                  <a:moveTo>
                    <a:pt x="424" y="0"/>
                  </a:moveTo>
                  <a:lnTo>
                    <a:pt x="412" y="0"/>
                  </a:lnTo>
                  <a:lnTo>
                    <a:pt x="399" y="0"/>
                  </a:lnTo>
                  <a:lnTo>
                    <a:pt x="387" y="0"/>
                  </a:lnTo>
                  <a:lnTo>
                    <a:pt x="369" y="0"/>
                  </a:lnTo>
                  <a:lnTo>
                    <a:pt x="356" y="0"/>
                  </a:lnTo>
                  <a:lnTo>
                    <a:pt x="344" y="0"/>
                  </a:lnTo>
                  <a:lnTo>
                    <a:pt x="332" y="0"/>
                  </a:lnTo>
                  <a:lnTo>
                    <a:pt x="319" y="0"/>
                  </a:lnTo>
                  <a:lnTo>
                    <a:pt x="307" y="0"/>
                  </a:lnTo>
                  <a:lnTo>
                    <a:pt x="289" y="0"/>
                  </a:lnTo>
                  <a:lnTo>
                    <a:pt x="276" y="0"/>
                  </a:lnTo>
                  <a:lnTo>
                    <a:pt x="264" y="0"/>
                  </a:lnTo>
                  <a:lnTo>
                    <a:pt x="252" y="0"/>
                  </a:lnTo>
                  <a:lnTo>
                    <a:pt x="239" y="0"/>
                  </a:lnTo>
                  <a:lnTo>
                    <a:pt x="221" y="0"/>
                  </a:lnTo>
                  <a:lnTo>
                    <a:pt x="209" y="0"/>
                  </a:lnTo>
                  <a:lnTo>
                    <a:pt x="196" y="0"/>
                  </a:lnTo>
                  <a:lnTo>
                    <a:pt x="184" y="0"/>
                  </a:lnTo>
                  <a:lnTo>
                    <a:pt x="172" y="0"/>
                  </a:lnTo>
                  <a:lnTo>
                    <a:pt x="160" y="0"/>
                  </a:lnTo>
                  <a:lnTo>
                    <a:pt x="141" y="0"/>
                  </a:lnTo>
                  <a:lnTo>
                    <a:pt x="129" y="0"/>
                  </a:lnTo>
                  <a:lnTo>
                    <a:pt x="116" y="0"/>
                  </a:lnTo>
                  <a:lnTo>
                    <a:pt x="104" y="0"/>
                  </a:lnTo>
                  <a:lnTo>
                    <a:pt x="92" y="0"/>
                  </a:lnTo>
                  <a:lnTo>
                    <a:pt x="80" y="0"/>
                  </a:lnTo>
                  <a:lnTo>
                    <a:pt x="61" y="0"/>
                  </a:lnTo>
                  <a:lnTo>
                    <a:pt x="49" y="0"/>
                  </a:lnTo>
                  <a:lnTo>
                    <a:pt x="37" y="0"/>
                  </a:lnTo>
                  <a:lnTo>
                    <a:pt x="24" y="0"/>
                  </a:lnTo>
                  <a:lnTo>
                    <a:pt x="12" y="0"/>
                  </a:lnTo>
                  <a:lnTo>
                    <a:pt x="0" y="0"/>
                  </a:lnTo>
                </a:path>
              </a:pathLst>
            </a:custGeom>
            <a:solidFill>
              <a:srgbClr val="0000FF"/>
            </a:solidFill>
            <a:ln w="9525">
              <a:solidFill>
                <a:srgbClr val="000000"/>
              </a:solidFill>
              <a:prstDash val="solid"/>
              <a:round/>
              <a:headEnd/>
              <a:tailEnd/>
            </a:ln>
          </p:spPr>
          <p:txBody>
            <a:bodyPr/>
            <a:lstStyle/>
            <a:p>
              <a:endParaRPr lang="en-US"/>
            </a:p>
          </p:txBody>
        </p:sp>
        <p:sp>
          <p:nvSpPr>
            <p:cNvPr id="426181" name="Freeform 191">
              <a:extLst>
                <a:ext uri="{FF2B5EF4-FFF2-40B4-BE49-F238E27FC236}">
                  <a16:creationId xmlns:a16="http://schemas.microsoft.com/office/drawing/2014/main" id="{A299E5F2-6A35-D7F8-A806-E949F50BD703}"/>
                </a:ext>
              </a:extLst>
            </p:cNvPr>
            <p:cNvSpPr>
              <a:spLocks/>
            </p:cNvSpPr>
            <p:nvPr/>
          </p:nvSpPr>
          <p:spPr bwMode="auto">
            <a:xfrm>
              <a:off x="2859" y="1028"/>
              <a:ext cx="397" cy="0"/>
            </a:xfrm>
            <a:custGeom>
              <a:avLst/>
              <a:gdLst>
                <a:gd name="T0" fmla="*/ 33 w 424"/>
                <a:gd name="T1" fmla="*/ 32 w 424"/>
                <a:gd name="T2" fmla="*/ 31 w 424"/>
                <a:gd name="T3" fmla="*/ 30 w 424"/>
                <a:gd name="T4" fmla="*/ 29 w 424"/>
                <a:gd name="T5" fmla="*/ 28 w 424"/>
                <a:gd name="T6" fmla="*/ 27 w 424"/>
                <a:gd name="T7" fmla="*/ 26 w 424"/>
                <a:gd name="T8" fmla="*/ 24 w 424"/>
                <a:gd name="T9" fmla="*/ 23 w 424"/>
                <a:gd name="T10" fmla="*/ 22 w 424"/>
                <a:gd name="T11" fmla="*/ 21 w 424"/>
                <a:gd name="T12" fmla="*/ 21 w 424"/>
                <a:gd name="T13" fmla="*/ 20 w 424"/>
                <a:gd name="T14" fmla="*/ 19 w 424"/>
                <a:gd name="T15" fmla="*/ 18 w 424"/>
                <a:gd name="T16" fmla="*/ 17 w 424"/>
                <a:gd name="T17" fmla="*/ 16 w 424"/>
                <a:gd name="T18" fmla="*/ 15 w 424"/>
                <a:gd name="T19" fmla="*/ 14 w 424"/>
                <a:gd name="T20" fmla="*/ 13 w 424"/>
                <a:gd name="T21" fmla="*/ 11 w 424"/>
                <a:gd name="T22" fmla="*/ 10 w 424"/>
                <a:gd name="T23" fmla="*/ 8 w 424"/>
                <a:gd name="T24" fmla="*/ 7 w 424"/>
                <a:gd name="T25" fmla="*/ 7 w 424"/>
                <a:gd name="T26" fmla="*/ 7 w 424"/>
                <a:gd name="T27" fmla="*/ 7 w 424"/>
                <a:gd name="T28" fmla="*/ 7 w 424"/>
                <a:gd name="T29" fmla="*/ 7 w 424"/>
                <a:gd name="T30" fmla="*/ 7 w 424"/>
                <a:gd name="T31" fmla="*/ 7 w 424"/>
                <a:gd name="T32" fmla="*/ 0 w 424"/>
                <a:gd name="T33" fmla="*/ 0 w 4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Lst>
              <a:ahLst/>
              <a:cxnLst>
                <a:cxn ang="T34">
                  <a:pos x="T0" y="0"/>
                </a:cxn>
                <a:cxn ang="T35">
                  <a:pos x="T1" y="0"/>
                </a:cxn>
                <a:cxn ang="T36">
                  <a:pos x="T2" y="0"/>
                </a:cxn>
                <a:cxn ang="T37">
                  <a:pos x="T3" y="0"/>
                </a:cxn>
                <a:cxn ang="T38">
                  <a:pos x="T4" y="0"/>
                </a:cxn>
                <a:cxn ang="T39">
                  <a:pos x="T5" y="0"/>
                </a:cxn>
                <a:cxn ang="T40">
                  <a:pos x="T6" y="0"/>
                </a:cxn>
                <a:cxn ang="T41">
                  <a:pos x="T7" y="0"/>
                </a:cxn>
                <a:cxn ang="T42">
                  <a:pos x="T8" y="0"/>
                </a:cxn>
                <a:cxn ang="T43">
                  <a:pos x="T9" y="0"/>
                </a:cxn>
                <a:cxn ang="T44">
                  <a:pos x="T10" y="0"/>
                </a:cxn>
                <a:cxn ang="T45">
                  <a:pos x="T11" y="0"/>
                </a:cxn>
                <a:cxn ang="T46">
                  <a:pos x="T12" y="0"/>
                </a:cxn>
                <a:cxn ang="T47">
                  <a:pos x="T13" y="0"/>
                </a:cxn>
                <a:cxn ang="T48">
                  <a:pos x="T14" y="0"/>
                </a:cxn>
                <a:cxn ang="T49">
                  <a:pos x="T15" y="0"/>
                </a:cxn>
                <a:cxn ang="T50">
                  <a:pos x="T16" y="0"/>
                </a:cxn>
                <a:cxn ang="T51">
                  <a:pos x="T17" y="0"/>
                </a:cxn>
                <a:cxn ang="T52">
                  <a:pos x="T18" y="0"/>
                </a:cxn>
                <a:cxn ang="T53">
                  <a:pos x="T19" y="0"/>
                </a:cxn>
                <a:cxn ang="T54">
                  <a:pos x="T20" y="0"/>
                </a:cxn>
                <a:cxn ang="T55">
                  <a:pos x="T21" y="0"/>
                </a:cxn>
                <a:cxn ang="T56">
                  <a:pos x="T22" y="0"/>
                </a:cxn>
                <a:cxn ang="T57">
                  <a:pos x="T23" y="0"/>
                </a:cxn>
                <a:cxn ang="T58">
                  <a:pos x="T24" y="0"/>
                </a:cxn>
                <a:cxn ang="T59">
                  <a:pos x="T25" y="0"/>
                </a:cxn>
                <a:cxn ang="T60">
                  <a:pos x="T26" y="0"/>
                </a:cxn>
                <a:cxn ang="T61">
                  <a:pos x="T27" y="0"/>
                </a:cxn>
                <a:cxn ang="T62">
                  <a:pos x="T28" y="0"/>
                </a:cxn>
                <a:cxn ang="T63">
                  <a:pos x="T29" y="0"/>
                </a:cxn>
                <a:cxn ang="T64">
                  <a:pos x="T30" y="0"/>
                </a:cxn>
                <a:cxn ang="T65">
                  <a:pos x="T31" y="0"/>
                </a:cxn>
                <a:cxn ang="T66">
                  <a:pos x="T32" y="0"/>
                </a:cxn>
                <a:cxn ang="T67">
                  <a:pos x="T33" y="0"/>
                </a:cxn>
              </a:cxnLst>
              <a:rect l="0" t="0" r="r" b="b"/>
              <a:pathLst>
                <a:path w="424">
                  <a:moveTo>
                    <a:pt x="424" y="0"/>
                  </a:moveTo>
                  <a:lnTo>
                    <a:pt x="412" y="0"/>
                  </a:lnTo>
                  <a:lnTo>
                    <a:pt x="399" y="0"/>
                  </a:lnTo>
                  <a:lnTo>
                    <a:pt x="387" y="0"/>
                  </a:lnTo>
                  <a:lnTo>
                    <a:pt x="369" y="0"/>
                  </a:lnTo>
                  <a:lnTo>
                    <a:pt x="356" y="0"/>
                  </a:lnTo>
                  <a:lnTo>
                    <a:pt x="344" y="0"/>
                  </a:lnTo>
                  <a:lnTo>
                    <a:pt x="332" y="0"/>
                  </a:lnTo>
                  <a:lnTo>
                    <a:pt x="319" y="0"/>
                  </a:lnTo>
                  <a:lnTo>
                    <a:pt x="307" y="0"/>
                  </a:lnTo>
                  <a:lnTo>
                    <a:pt x="289" y="0"/>
                  </a:lnTo>
                  <a:lnTo>
                    <a:pt x="276" y="0"/>
                  </a:lnTo>
                  <a:lnTo>
                    <a:pt x="264" y="0"/>
                  </a:lnTo>
                  <a:lnTo>
                    <a:pt x="252" y="0"/>
                  </a:lnTo>
                  <a:lnTo>
                    <a:pt x="239" y="0"/>
                  </a:lnTo>
                  <a:lnTo>
                    <a:pt x="221" y="0"/>
                  </a:lnTo>
                  <a:lnTo>
                    <a:pt x="209" y="0"/>
                  </a:lnTo>
                  <a:lnTo>
                    <a:pt x="196" y="0"/>
                  </a:lnTo>
                  <a:lnTo>
                    <a:pt x="184" y="0"/>
                  </a:lnTo>
                  <a:lnTo>
                    <a:pt x="172" y="0"/>
                  </a:lnTo>
                  <a:lnTo>
                    <a:pt x="160" y="0"/>
                  </a:lnTo>
                  <a:lnTo>
                    <a:pt x="141" y="0"/>
                  </a:lnTo>
                  <a:lnTo>
                    <a:pt x="129" y="0"/>
                  </a:lnTo>
                  <a:lnTo>
                    <a:pt x="116" y="0"/>
                  </a:lnTo>
                  <a:lnTo>
                    <a:pt x="104" y="0"/>
                  </a:lnTo>
                  <a:lnTo>
                    <a:pt x="92" y="0"/>
                  </a:lnTo>
                  <a:lnTo>
                    <a:pt x="80" y="0"/>
                  </a:lnTo>
                  <a:lnTo>
                    <a:pt x="61" y="0"/>
                  </a:lnTo>
                  <a:lnTo>
                    <a:pt x="49" y="0"/>
                  </a:lnTo>
                  <a:lnTo>
                    <a:pt x="37" y="0"/>
                  </a:lnTo>
                  <a:lnTo>
                    <a:pt x="24" y="0"/>
                  </a:lnTo>
                  <a:lnTo>
                    <a:pt x="12" y="0"/>
                  </a:lnTo>
                  <a:lnTo>
                    <a:pt x="0" y="0"/>
                  </a:lnTo>
                </a:path>
              </a:pathLst>
            </a:custGeom>
            <a:solidFill>
              <a:srgbClr val="0000FF"/>
            </a:solidFill>
            <a:ln w="9525">
              <a:solidFill>
                <a:srgbClr val="000000"/>
              </a:solidFill>
              <a:prstDash val="solid"/>
              <a:round/>
              <a:headEnd/>
              <a:tailEnd/>
            </a:ln>
          </p:spPr>
          <p:txBody>
            <a:bodyPr/>
            <a:lstStyle/>
            <a:p>
              <a:endParaRPr lang="en-US"/>
            </a:p>
          </p:txBody>
        </p:sp>
        <p:sp>
          <p:nvSpPr>
            <p:cNvPr id="426182" name="Freeform 192">
              <a:extLst>
                <a:ext uri="{FF2B5EF4-FFF2-40B4-BE49-F238E27FC236}">
                  <a16:creationId xmlns:a16="http://schemas.microsoft.com/office/drawing/2014/main" id="{CBE2C503-B9D4-72C0-8303-C2352B6DB129}"/>
                </a:ext>
              </a:extLst>
            </p:cNvPr>
            <p:cNvSpPr>
              <a:spLocks/>
            </p:cNvSpPr>
            <p:nvPr/>
          </p:nvSpPr>
          <p:spPr bwMode="auto">
            <a:xfrm>
              <a:off x="2859" y="1028"/>
              <a:ext cx="397" cy="0"/>
            </a:xfrm>
            <a:custGeom>
              <a:avLst/>
              <a:gdLst>
                <a:gd name="T0" fmla="*/ 33 w 424"/>
                <a:gd name="T1" fmla="*/ 32 w 424"/>
                <a:gd name="T2" fmla="*/ 31 w 424"/>
                <a:gd name="T3" fmla="*/ 30 w 424"/>
                <a:gd name="T4" fmla="*/ 29 w 424"/>
                <a:gd name="T5" fmla="*/ 28 w 424"/>
                <a:gd name="T6" fmla="*/ 27 w 424"/>
                <a:gd name="T7" fmla="*/ 26 w 424"/>
                <a:gd name="T8" fmla="*/ 24 w 424"/>
                <a:gd name="T9" fmla="*/ 23 w 424"/>
                <a:gd name="T10" fmla="*/ 22 w 424"/>
                <a:gd name="T11" fmla="*/ 21 w 424"/>
                <a:gd name="T12" fmla="*/ 21 w 424"/>
                <a:gd name="T13" fmla="*/ 20 w 424"/>
                <a:gd name="T14" fmla="*/ 19 w 424"/>
                <a:gd name="T15" fmla="*/ 18 w 424"/>
                <a:gd name="T16" fmla="*/ 17 w 424"/>
                <a:gd name="T17" fmla="*/ 16 w 424"/>
                <a:gd name="T18" fmla="*/ 15 w 424"/>
                <a:gd name="T19" fmla="*/ 14 w 424"/>
                <a:gd name="T20" fmla="*/ 13 w 424"/>
                <a:gd name="T21" fmla="*/ 11 w 424"/>
                <a:gd name="T22" fmla="*/ 10 w 424"/>
                <a:gd name="T23" fmla="*/ 8 w 424"/>
                <a:gd name="T24" fmla="*/ 7 w 424"/>
                <a:gd name="T25" fmla="*/ 7 w 424"/>
                <a:gd name="T26" fmla="*/ 7 w 424"/>
                <a:gd name="T27" fmla="*/ 7 w 424"/>
                <a:gd name="T28" fmla="*/ 7 w 424"/>
                <a:gd name="T29" fmla="*/ 7 w 424"/>
                <a:gd name="T30" fmla="*/ 7 w 424"/>
                <a:gd name="T31" fmla="*/ 7 w 424"/>
                <a:gd name="T32" fmla="*/ 0 w 424"/>
                <a:gd name="T33" fmla="*/ 0 w 4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Lst>
              <a:ahLst/>
              <a:cxnLst>
                <a:cxn ang="T34">
                  <a:pos x="T0" y="0"/>
                </a:cxn>
                <a:cxn ang="T35">
                  <a:pos x="T1" y="0"/>
                </a:cxn>
                <a:cxn ang="T36">
                  <a:pos x="T2" y="0"/>
                </a:cxn>
                <a:cxn ang="T37">
                  <a:pos x="T3" y="0"/>
                </a:cxn>
                <a:cxn ang="T38">
                  <a:pos x="T4" y="0"/>
                </a:cxn>
                <a:cxn ang="T39">
                  <a:pos x="T5" y="0"/>
                </a:cxn>
                <a:cxn ang="T40">
                  <a:pos x="T6" y="0"/>
                </a:cxn>
                <a:cxn ang="T41">
                  <a:pos x="T7" y="0"/>
                </a:cxn>
                <a:cxn ang="T42">
                  <a:pos x="T8" y="0"/>
                </a:cxn>
                <a:cxn ang="T43">
                  <a:pos x="T9" y="0"/>
                </a:cxn>
                <a:cxn ang="T44">
                  <a:pos x="T10" y="0"/>
                </a:cxn>
                <a:cxn ang="T45">
                  <a:pos x="T11" y="0"/>
                </a:cxn>
                <a:cxn ang="T46">
                  <a:pos x="T12" y="0"/>
                </a:cxn>
                <a:cxn ang="T47">
                  <a:pos x="T13" y="0"/>
                </a:cxn>
                <a:cxn ang="T48">
                  <a:pos x="T14" y="0"/>
                </a:cxn>
                <a:cxn ang="T49">
                  <a:pos x="T15" y="0"/>
                </a:cxn>
                <a:cxn ang="T50">
                  <a:pos x="T16" y="0"/>
                </a:cxn>
                <a:cxn ang="T51">
                  <a:pos x="T17" y="0"/>
                </a:cxn>
                <a:cxn ang="T52">
                  <a:pos x="T18" y="0"/>
                </a:cxn>
                <a:cxn ang="T53">
                  <a:pos x="T19" y="0"/>
                </a:cxn>
                <a:cxn ang="T54">
                  <a:pos x="T20" y="0"/>
                </a:cxn>
                <a:cxn ang="T55">
                  <a:pos x="T21" y="0"/>
                </a:cxn>
                <a:cxn ang="T56">
                  <a:pos x="T22" y="0"/>
                </a:cxn>
                <a:cxn ang="T57">
                  <a:pos x="T23" y="0"/>
                </a:cxn>
                <a:cxn ang="T58">
                  <a:pos x="T24" y="0"/>
                </a:cxn>
                <a:cxn ang="T59">
                  <a:pos x="T25" y="0"/>
                </a:cxn>
                <a:cxn ang="T60">
                  <a:pos x="T26" y="0"/>
                </a:cxn>
                <a:cxn ang="T61">
                  <a:pos x="T27" y="0"/>
                </a:cxn>
                <a:cxn ang="T62">
                  <a:pos x="T28" y="0"/>
                </a:cxn>
                <a:cxn ang="T63">
                  <a:pos x="T29" y="0"/>
                </a:cxn>
                <a:cxn ang="T64">
                  <a:pos x="T30" y="0"/>
                </a:cxn>
                <a:cxn ang="T65">
                  <a:pos x="T31" y="0"/>
                </a:cxn>
                <a:cxn ang="T66">
                  <a:pos x="T32" y="0"/>
                </a:cxn>
                <a:cxn ang="T67">
                  <a:pos x="T33" y="0"/>
                </a:cxn>
              </a:cxnLst>
              <a:rect l="0" t="0" r="r" b="b"/>
              <a:pathLst>
                <a:path w="424">
                  <a:moveTo>
                    <a:pt x="424" y="0"/>
                  </a:moveTo>
                  <a:lnTo>
                    <a:pt x="412" y="0"/>
                  </a:lnTo>
                  <a:lnTo>
                    <a:pt x="399" y="0"/>
                  </a:lnTo>
                  <a:lnTo>
                    <a:pt x="387" y="0"/>
                  </a:lnTo>
                  <a:lnTo>
                    <a:pt x="369" y="0"/>
                  </a:lnTo>
                  <a:lnTo>
                    <a:pt x="356" y="0"/>
                  </a:lnTo>
                  <a:lnTo>
                    <a:pt x="344" y="0"/>
                  </a:lnTo>
                  <a:lnTo>
                    <a:pt x="332" y="0"/>
                  </a:lnTo>
                  <a:lnTo>
                    <a:pt x="319" y="0"/>
                  </a:lnTo>
                  <a:lnTo>
                    <a:pt x="307" y="0"/>
                  </a:lnTo>
                  <a:lnTo>
                    <a:pt x="289" y="0"/>
                  </a:lnTo>
                  <a:lnTo>
                    <a:pt x="276" y="0"/>
                  </a:lnTo>
                  <a:lnTo>
                    <a:pt x="264" y="0"/>
                  </a:lnTo>
                  <a:lnTo>
                    <a:pt x="252" y="0"/>
                  </a:lnTo>
                  <a:lnTo>
                    <a:pt x="239" y="0"/>
                  </a:lnTo>
                  <a:lnTo>
                    <a:pt x="221" y="0"/>
                  </a:lnTo>
                  <a:lnTo>
                    <a:pt x="209" y="0"/>
                  </a:lnTo>
                  <a:lnTo>
                    <a:pt x="196" y="0"/>
                  </a:lnTo>
                  <a:lnTo>
                    <a:pt x="184" y="0"/>
                  </a:lnTo>
                  <a:lnTo>
                    <a:pt x="172" y="0"/>
                  </a:lnTo>
                  <a:lnTo>
                    <a:pt x="160" y="0"/>
                  </a:lnTo>
                  <a:lnTo>
                    <a:pt x="141" y="0"/>
                  </a:lnTo>
                  <a:lnTo>
                    <a:pt x="129" y="0"/>
                  </a:lnTo>
                  <a:lnTo>
                    <a:pt x="116" y="0"/>
                  </a:lnTo>
                  <a:lnTo>
                    <a:pt x="104" y="0"/>
                  </a:lnTo>
                  <a:lnTo>
                    <a:pt x="92" y="0"/>
                  </a:lnTo>
                  <a:lnTo>
                    <a:pt x="80" y="0"/>
                  </a:lnTo>
                  <a:lnTo>
                    <a:pt x="61" y="0"/>
                  </a:lnTo>
                  <a:lnTo>
                    <a:pt x="49" y="0"/>
                  </a:lnTo>
                  <a:lnTo>
                    <a:pt x="37" y="0"/>
                  </a:lnTo>
                  <a:lnTo>
                    <a:pt x="24" y="0"/>
                  </a:lnTo>
                  <a:lnTo>
                    <a:pt x="12" y="0"/>
                  </a:lnTo>
                  <a:lnTo>
                    <a:pt x="0" y="0"/>
                  </a:lnTo>
                </a:path>
              </a:pathLst>
            </a:custGeom>
            <a:solidFill>
              <a:srgbClr val="0000FF"/>
            </a:solidFill>
            <a:ln w="9525">
              <a:solidFill>
                <a:srgbClr val="000000"/>
              </a:solidFill>
              <a:prstDash val="solid"/>
              <a:round/>
              <a:headEnd/>
              <a:tailEnd/>
            </a:ln>
          </p:spPr>
          <p:txBody>
            <a:bodyPr/>
            <a:lstStyle/>
            <a:p>
              <a:endParaRPr lang="en-US"/>
            </a:p>
          </p:txBody>
        </p:sp>
        <p:sp>
          <p:nvSpPr>
            <p:cNvPr id="426183" name="Freeform 193">
              <a:extLst>
                <a:ext uri="{FF2B5EF4-FFF2-40B4-BE49-F238E27FC236}">
                  <a16:creationId xmlns:a16="http://schemas.microsoft.com/office/drawing/2014/main" id="{748E9CFC-46D5-66C4-72D1-4B14D931249B}"/>
                </a:ext>
              </a:extLst>
            </p:cNvPr>
            <p:cNvSpPr>
              <a:spLocks/>
            </p:cNvSpPr>
            <p:nvPr/>
          </p:nvSpPr>
          <p:spPr bwMode="auto">
            <a:xfrm>
              <a:off x="2859" y="1028"/>
              <a:ext cx="397" cy="0"/>
            </a:xfrm>
            <a:custGeom>
              <a:avLst/>
              <a:gdLst>
                <a:gd name="T0" fmla="*/ 33 w 424"/>
                <a:gd name="T1" fmla="*/ 32 w 424"/>
                <a:gd name="T2" fmla="*/ 31 w 424"/>
                <a:gd name="T3" fmla="*/ 30 w 424"/>
                <a:gd name="T4" fmla="*/ 29 w 424"/>
                <a:gd name="T5" fmla="*/ 28 w 424"/>
                <a:gd name="T6" fmla="*/ 27 w 424"/>
                <a:gd name="T7" fmla="*/ 26 w 424"/>
                <a:gd name="T8" fmla="*/ 24 w 424"/>
                <a:gd name="T9" fmla="*/ 23 w 424"/>
                <a:gd name="T10" fmla="*/ 22 w 424"/>
                <a:gd name="T11" fmla="*/ 21 w 424"/>
                <a:gd name="T12" fmla="*/ 21 w 424"/>
                <a:gd name="T13" fmla="*/ 20 w 424"/>
                <a:gd name="T14" fmla="*/ 19 w 424"/>
                <a:gd name="T15" fmla="*/ 18 w 424"/>
                <a:gd name="T16" fmla="*/ 17 w 424"/>
                <a:gd name="T17" fmla="*/ 16 w 424"/>
                <a:gd name="T18" fmla="*/ 15 w 424"/>
                <a:gd name="T19" fmla="*/ 14 w 424"/>
                <a:gd name="T20" fmla="*/ 13 w 424"/>
                <a:gd name="T21" fmla="*/ 11 w 424"/>
                <a:gd name="T22" fmla="*/ 10 w 424"/>
                <a:gd name="T23" fmla="*/ 8 w 424"/>
                <a:gd name="T24" fmla="*/ 7 w 424"/>
                <a:gd name="T25" fmla="*/ 7 w 424"/>
                <a:gd name="T26" fmla="*/ 7 w 424"/>
                <a:gd name="T27" fmla="*/ 7 w 424"/>
                <a:gd name="T28" fmla="*/ 7 w 424"/>
                <a:gd name="T29" fmla="*/ 7 w 424"/>
                <a:gd name="T30" fmla="*/ 7 w 424"/>
                <a:gd name="T31" fmla="*/ 7 w 424"/>
                <a:gd name="T32" fmla="*/ 0 w 424"/>
                <a:gd name="T33" fmla="*/ 0 w 4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Lst>
              <a:ahLst/>
              <a:cxnLst>
                <a:cxn ang="T34">
                  <a:pos x="T0" y="0"/>
                </a:cxn>
                <a:cxn ang="T35">
                  <a:pos x="T1" y="0"/>
                </a:cxn>
                <a:cxn ang="T36">
                  <a:pos x="T2" y="0"/>
                </a:cxn>
                <a:cxn ang="T37">
                  <a:pos x="T3" y="0"/>
                </a:cxn>
                <a:cxn ang="T38">
                  <a:pos x="T4" y="0"/>
                </a:cxn>
                <a:cxn ang="T39">
                  <a:pos x="T5" y="0"/>
                </a:cxn>
                <a:cxn ang="T40">
                  <a:pos x="T6" y="0"/>
                </a:cxn>
                <a:cxn ang="T41">
                  <a:pos x="T7" y="0"/>
                </a:cxn>
                <a:cxn ang="T42">
                  <a:pos x="T8" y="0"/>
                </a:cxn>
                <a:cxn ang="T43">
                  <a:pos x="T9" y="0"/>
                </a:cxn>
                <a:cxn ang="T44">
                  <a:pos x="T10" y="0"/>
                </a:cxn>
                <a:cxn ang="T45">
                  <a:pos x="T11" y="0"/>
                </a:cxn>
                <a:cxn ang="T46">
                  <a:pos x="T12" y="0"/>
                </a:cxn>
                <a:cxn ang="T47">
                  <a:pos x="T13" y="0"/>
                </a:cxn>
                <a:cxn ang="T48">
                  <a:pos x="T14" y="0"/>
                </a:cxn>
                <a:cxn ang="T49">
                  <a:pos x="T15" y="0"/>
                </a:cxn>
                <a:cxn ang="T50">
                  <a:pos x="T16" y="0"/>
                </a:cxn>
                <a:cxn ang="T51">
                  <a:pos x="T17" y="0"/>
                </a:cxn>
                <a:cxn ang="T52">
                  <a:pos x="T18" y="0"/>
                </a:cxn>
                <a:cxn ang="T53">
                  <a:pos x="T19" y="0"/>
                </a:cxn>
                <a:cxn ang="T54">
                  <a:pos x="T20" y="0"/>
                </a:cxn>
                <a:cxn ang="T55">
                  <a:pos x="T21" y="0"/>
                </a:cxn>
                <a:cxn ang="T56">
                  <a:pos x="T22" y="0"/>
                </a:cxn>
                <a:cxn ang="T57">
                  <a:pos x="T23" y="0"/>
                </a:cxn>
                <a:cxn ang="T58">
                  <a:pos x="T24" y="0"/>
                </a:cxn>
                <a:cxn ang="T59">
                  <a:pos x="T25" y="0"/>
                </a:cxn>
                <a:cxn ang="T60">
                  <a:pos x="T26" y="0"/>
                </a:cxn>
                <a:cxn ang="T61">
                  <a:pos x="T27" y="0"/>
                </a:cxn>
                <a:cxn ang="T62">
                  <a:pos x="T28" y="0"/>
                </a:cxn>
                <a:cxn ang="T63">
                  <a:pos x="T29" y="0"/>
                </a:cxn>
                <a:cxn ang="T64">
                  <a:pos x="T30" y="0"/>
                </a:cxn>
                <a:cxn ang="T65">
                  <a:pos x="T31" y="0"/>
                </a:cxn>
                <a:cxn ang="T66">
                  <a:pos x="T32" y="0"/>
                </a:cxn>
                <a:cxn ang="T67">
                  <a:pos x="T33" y="0"/>
                </a:cxn>
              </a:cxnLst>
              <a:rect l="0" t="0" r="r" b="b"/>
              <a:pathLst>
                <a:path w="424">
                  <a:moveTo>
                    <a:pt x="424" y="0"/>
                  </a:moveTo>
                  <a:lnTo>
                    <a:pt x="412" y="0"/>
                  </a:lnTo>
                  <a:lnTo>
                    <a:pt x="399" y="0"/>
                  </a:lnTo>
                  <a:lnTo>
                    <a:pt x="387" y="0"/>
                  </a:lnTo>
                  <a:lnTo>
                    <a:pt x="369" y="0"/>
                  </a:lnTo>
                  <a:lnTo>
                    <a:pt x="356" y="0"/>
                  </a:lnTo>
                  <a:lnTo>
                    <a:pt x="344" y="0"/>
                  </a:lnTo>
                  <a:lnTo>
                    <a:pt x="332" y="0"/>
                  </a:lnTo>
                  <a:lnTo>
                    <a:pt x="319" y="0"/>
                  </a:lnTo>
                  <a:lnTo>
                    <a:pt x="307" y="0"/>
                  </a:lnTo>
                  <a:lnTo>
                    <a:pt x="289" y="0"/>
                  </a:lnTo>
                  <a:lnTo>
                    <a:pt x="276" y="0"/>
                  </a:lnTo>
                  <a:lnTo>
                    <a:pt x="264" y="0"/>
                  </a:lnTo>
                  <a:lnTo>
                    <a:pt x="252" y="0"/>
                  </a:lnTo>
                  <a:lnTo>
                    <a:pt x="239" y="0"/>
                  </a:lnTo>
                  <a:lnTo>
                    <a:pt x="221" y="0"/>
                  </a:lnTo>
                  <a:lnTo>
                    <a:pt x="209" y="0"/>
                  </a:lnTo>
                  <a:lnTo>
                    <a:pt x="196" y="0"/>
                  </a:lnTo>
                  <a:lnTo>
                    <a:pt x="184" y="0"/>
                  </a:lnTo>
                  <a:lnTo>
                    <a:pt x="172" y="0"/>
                  </a:lnTo>
                  <a:lnTo>
                    <a:pt x="160" y="0"/>
                  </a:lnTo>
                  <a:lnTo>
                    <a:pt x="141" y="0"/>
                  </a:lnTo>
                  <a:lnTo>
                    <a:pt x="129" y="0"/>
                  </a:lnTo>
                  <a:lnTo>
                    <a:pt x="116" y="0"/>
                  </a:lnTo>
                  <a:lnTo>
                    <a:pt x="104" y="0"/>
                  </a:lnTo>
                  <a:lnTo>
                    <a:pt x="92" y="0"/>
                  </a:lnTo>
                  <a:lnTo>
                    <a:pt x="80" y="0"/>
                  </a:lnTo>
                  <a:lnTo>
                    <a:pt x="61" y="0"/>
                  </a:lnTo>
                  <a:lnTo>
                    <a:pt x="49" y="0"/>
                  </a:lnTo>
                  <a:lnTo>
                    <a:pt x="37" y="0"/>
                  </a:lnTo>
                  <a:lnTo>
                    <a:pt x="24" y="0"/>
                  </a:lnTo>
                  <a:lnTo>
                    <a:pt x="12" y="0"/>
                  </a:lnTo>
                  <a:lnTo>
                    <a:pt x="0" y="0"/>
                  </a:lnTo>
                </a:path>
              </a:pathLst>
            </a:custGeom>
            <a:solidFill>
              <a:srgbClr val="0000FF"/>
            </a:solidFill>
            <a:ln w="9525">
              <a:solidFill>
                <a:srgbClr val="000000"/>
              </a:solidFill>
              <a:prstDash val="solid"/>
              <a:round/>
              <a:headEnd/>
              <a:tailEnd/>
            </a:ln>
          </p:spPr>
          <p:txBody>
            <a:bodyPr/>
            <a:lstStyle/>
            <a:p>
              <a:endParaRPr lang="en-US"/>
            </a:p>
          </p:txBody>
        </p:sp>
        <p:sp>
          <p:nvSpPr>
            <p:cNvPr id="426184" name="Freeform 194">
              <a:extLst>
                <a:ext uri="{FF2B5EF4-FFF2-40B4-BE49-F238E27FC236}">
                  <a16:creationId xmlns:a16="http://schemas.microsoft.com/office/drawing/2014/main" id="{3B371444-6FA2-868C-8EDE-DB0003D976A1}"/>
                </a:ext>
              </a:extLst>
            </p:cNvPr>
            <p:cNvSpPr>
              <a:spLocks/>
            </p:cNvSpPr>
            <p:nvPr/>
          </p:nvSpPr>
          <p:spPr bwMode="auto">
            <a:xfrm>
              <a:off x="2859" y="1028"/>
              <a:ext cx="397" cy="0"/>
            </a:xfrm>
            <a:custGeom>
              <a:avLst/>
              <a:gdLst>
                <a:gd name="T0" fmla="*/ 33 w 424"/>
                <a:gd name="T1" fmla="*/ 32 w 424"/>
                <a:gd name="T2" fmla="*/ 31 w 424"/>
                <a:gd name="T3" fmla="*/ 30 w 424"/>
                <a:gd name="T4" fmla="*/ 29 w 424"/>
                <a:gd name="T5" fmla="*/ 28 w 424"/>
                <a:gd name="T6" fmla="*/ 27 w 424"/>
                <a:gd name="T7" fmla="*/ 26 w 424"/>
                <a:gd name="T8" fmla="*/ 24 w 424"/>
                <a:gd name="T9" fmla="*/ 23 w 424"/>
                <a:gd name="T10" fmla="*/ 22 w 424"/>
                <a:gd name="T11" fmla="*/ 21 w 424"/>
                <a:gd name="T12" fmla="*/ 21 w 424"/>
                <a:gd name="T13" fmla="*/ 20 w 424"/>
                <a:gd name="T14" fmla="*/ 19 w 424"/>
                <a:gd name="T15" fmla="*/ 18 w 424"/>
                <a:gd name="T16" fmla="*/ 17 w 424"/>
                <a:gd name="T17" fmla="*/ 16 w 424"/>
                <a:gd name="T18" fmla="*/ 15 w 424"/>
                <a:gd name="T19" fmla="*/ 14 w 424"/>
                <a:gd name="T20" fmla="*/ 13 w 424"/>
                <a:gd name="T21" fmla="*/ 11 w 424"/>
                <a:gd name="T22" fmla="*/ 10 w 424"/>
                <a:gd name="T23" fmla="*/ 8 w 424"/>
                <a:gd name="T24" fmla="*/ 7 w 424"/>
                <a:gd name="T25" fmla="*/ 7 w 424"/>
                <a:gd name="T26" fmla="*/ 7 w 424"/>
                <a:gd name="T27" fmla="*/ 7 w 424"/>
                <a:gd name="T28" fmla="*/ 7 w 424"/>
                <a:gd name="T29" fmla="*/ 7 w 424"/>
                <a:gd name="T30" fmla="*/ 7 w 424"/>
                <a:gd name="T31" fmla="*/ 7 w 424"/>
                <a:gd name="T32" fmla="*/ 0 w 424"/>
                <a:gd name="T33" fmla="*/ 0 w 4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Lst>
              <a:ahLst/>
              <a:cxnLst>
                <a:cxn ang="T34">
                  <a:pos x="T0" y="0"/>
                </a:cxn>
                <a:cxn ang="T35">
                  <a:pos x="T1" y="0"/>
                </a:cxn>
                <a:cxn ang="T36">
                  <a:pos x="T2" y="0"/>
                </a:cxn>
                <a:cxn ang="T37">
                  <a:pos x="T3" y="0"/>
                </a:cxn>
                <a:cxn ang="T38">
                  <a:pos x="T4" y="0"/>
                </a:cxn>
                <a:cxn ang="T39">
                  <a:pos x="T5" y="0"/>
                </a:cxn>
                <a:cxn ang="T40">
                  <a:pos x="T6" y="0"/>
                </a:cxn>
                <a:cxn ang="T41">
                  <a:pos x="T7" y="0"/>
                </a:cxn>
                <a:cxn ang="T42">
                  <a:pos x="T8" y="0"/>
                </a:cxn>
                <a:cxn ang="T43">
                  <a:pos x="T9" y="0"/>
                </a:cxn>
                <a:cxn ang="T44">
                  <a:pos x="T10" y="0"/>
                </a:cxn>
                <a:cxn ang="T45">
                  <a:pos x="T11" y="0"/>
                </a:cxn>
                <a:cxn ang="T46">
                  <a:pos x="T12" y="0"/>
                </a:cxn>
                <a:cxn ang="T47">
                  <a:pos x="T13" y="0"/>
                </a:cxn>
                <a:cxn ang="T48">
                  <a:pos x="T14" y="0"/>
                </a:cxn>
                <a:cxn ang="T49">
                  <a:pos x="T15" y="0"/>
                </a:cxn>
                <a:cxn ang="T50">
                  <a:pos x="T16" y="0"/>
                </a:cxn>
                <a:cxn ang="T51">
                  <a:pos x="T17" y="0"/>
                </a:cxn>
                <a:cxn ang="T52">
                  <a:pos x="T18" y="0"/>
                </a:cxn>
                <a:cxn ang="T53">
                  <a:pos x="T19" y="0"/>
                </a:cxn>
                <a:cxn ang="T54">
                  <a:pos x="T20" y="0"/>
                </a:cxn>
                <a:cxn ang="T55">
                  <a:pos x="T21" y="0"/>
                </a:cxn>
                <a:cxn ang="T56">
                  <a:pos x="T22" y="0"/>
                </a:cxn>
                <a:cxn ang="T57">
                  <a:pos x="T23" y="0"/>
                </a:cxn>
                <a:cxn ang="T58">
                  <a:pos x="T24" y="0"/>
                </a:cxn>
                <a:cxn ang="T59">
                  <a:pos x="T25" y="0"/>
                </a:cxn>
                <a:cxn ang="T60">
                  <a:pos x="T26" y="0"/>
                </a:cxn>
                <a:cxn ang="T61">
                  <a:pos x="T27" y="0"/>
                </a:cxn>
                <a:cxn ang="T62">
                  <a:pos x="T28" y="0"/>
                </a:cxn>
                <a:cxn ang="T63">
                  <a:pos x="T29" y="0"/>
                </a:cxn>
                <a:cxn ang="T64">
                  <a:pos x="T30" y="0"/>
                </a:cxn>
                <a:cxn ang="T65">
                  <a:pos x="T31" y="0"/>
                </a:cxn>
                <a:cxn ang="T66">
                  <a:pos x="T32" y="0"/>
                </a:cxn>
                <a:cxn ang="T67">
                  <a:pos x="T33" y="0"/>
                </a:cxn>
              </a:cxnLst>
              <a:rect l="0" t="0" r="r" b="b"/>
              <a:pathLst>
                <a:path w="424">
                  <a:moveTo>
                    <a:pt x="424" y="0"/>
                  </a:moveTo>
                  <a:lnTo>
                    <a:pt x="412" y="0"/>
                  </a:lnTo>
                  <a:lnTo>
                    <a:pt x="399" y="0"/>
                  </a:lnTo>
                  <a:lnTo>
                    <a:pt x="387" y="0"/>
                  </a:lnTo>
                  <a:lnTo>
                    <a:pt x="369" y="0"/>
                  </a:lnTo>
                  <a:lnTo>
                    <a:pt x="356" y="0"/>
                  </a:lnTo>
                  <a:lnTo>
                    <a:pt x="344" y="0"/>
                  </a:lnTo>
                  <a:lnTo>
                    <a:pt x="332" y="0"/>
                  </a:lnTo>
                  <a:lnTo>
                    <a:pt x="319" y="0"/>
                  </a:lnTo>
                  <a:lnTo>
                    <a:pt x="307" y="0"/>
                  </a:lnTo>
                  <a:lnTo>
                    <a:pt x="289" y="0"/>
                  </a:lnTo>
                  <a:lnTo>
                    <a:pt x="276" y="0"/>
                  </a:lnTo>
                  <a:lnTo>
                    <a:pt x="264" y="0"/>
                  </a:lnTo>
                  <a:lnTo>
                    <a:pt x="252" y="0"/>
                  </a:lnTo>
                  <a:lnTo>
                    <a:pt x="239" y="0"/>
                  </a:lnTo>
                  <a:lnTo>
                    <a:pt x="221" y="0"/>
                  </a:lnTo>
                  <a:lnTo>
                    <a:pt x="209" y="0"/>
                  </a:lnTo>
                  <a:lnTo>
                    <a:pt x="196" y="0"/>
                  </a:lnTo>
                  <a:lnTo>
                    <a:pt x="184" y="0"/>
                  </a:lnTo>
                  <a:lnTo>
                    <a:pt x="172" y="0"/>
                  </a:lnTo>
                  <a:lnTo>
                    <a:pt x="160" y="0"/>
                  </a:lnTo>
                  <a:lnTo>
                    <a:pt x="141" y="0"/>
                  </a:lnTo>
                  <a:lnTo>
                    <a:pt x="129" y="0"/>
                  </a:lnTo>
                  <a:lnTo>
                    <a:pt x="116" y="0"/>
                  </a:lnTo>
                  <a:lnTo>
                    <a:pt x="104" y="0"/>
                  </a:lnTo>
                  <a:lnTo>
                    <a:pt x="92" y="0"/>
                  </a:lnTo>
                  <a:lnTo>
                    <a:pt x="80" y="0"/>
                  </a:lnTo>
                  <a:lnTo>
                    <a:pt x="61" y="0"/>
                  </a:lnTo>
                  <a:lnTo>
                    <a:pt x="49" y="0"/>
                  </a:lnTo>
                  <a:lnTo>
                    <a:pt x="37" y="0"/>
                  </a:lnTo>
                  <a:lnTo>
                    <a:pt x="24" y="0"/>
                  </a:lnTo>
                  <a:lnTo>
                    <a:pt x="12" y="0"/>
                  </a:lnTo>
                  <a:lnTo>
                    <a:pt x="0" y="0"/>
                  </a:lnTo>
                </a:path>
              </a:pathLst>
            </a:custGeom>
            <a:solidFill>
              <a:srgbClr val="0000FF"/>
            </a:solidFill>
            <a:ln w="9525">
              <a:solidFill>
                <a:srgbClr val="000000"/>
              </a:solidFill>
              <a:prstDash val="solid"/>
              <a:round/>
              <a:headEnd/>
              <a:tailEnd/>
            </a:ln>
          </p:spPr>
          <p:txBody>
            <a:bodyPr/>
            <a:lstStyle/>
            <a:p>
              <a:endParaRPr lang="en-US"/>
            </a:p>
          </p:txBody>
        </p:sp>
        <p:sp>
          <p:nvSpPr>
            <p:cNvPr id="426185" name="Freeform 195">
              <a:extLst>
                <a:ext uri="{FF2B5EF4-FFF2-40B4-BE49-F238E27FC236}">
                  <a16:creationId xmlns:a16="http://schemas.microsoft.com/office/drawing/2014/main" id="{20BBE44C-E1E8-DE55-CB05-980CA1CC1B7F}"/>
                </a:ext>
              </a:extLst>
            </p:cNvPr>
            <p:cNvSpPr>
              <a:spLocks/>
            </p:cNvSpPr>
            <p:nvPr/>
          </p:nvSpPr>
          <p:spPr bwMode="auto">
            <a:xfrm>
              <a:off x="2859" y="1028"/>
              <a:ext cx="397" cy="0"/>
            </a:xfrm>
            <a:custGeom>
              <a:avLst/>
              <a:gdLst>
                <a:gd name="T0" fmla="*/ 33 w 424"/>
                <a:gd name="T1" fmla="*/ 32 w 424"/>
                <a:gd name="T2" fmla="*/ 31 w 424"/>
                <a:gd name="T3" fmla="*/ 30 w 424"/>
                <a:gd name="T4" fmla="*/ 29 w 424"/>
                <a:gd name="T5" fmla="*/ 28 w 424"/>
                <a:gd name="T6" fmla="*/ 27 w 424"/>
                <a:gd name="T7" fmla="*/ 26 w 424"/>
                <a:gd name="T8" fmla="*/ 24 w 424"/>
                <a:gd name="T9" fmla="*/ 23 w 424"/>
                <a:gd name="T10" fmla="*/ 22 w 424"/>
                <a:gd name="T11" fmla="*/ 21 w 424"/>
                <a:gd name="T12" fmla="*/ 21 w 424"/>
                <a:gd name="T13" fmla="*/ 20 w 424"/>
                <a:gd name="T14" fmla="*/ 19 w 424"/>
                <a:gd name="T15" fmla="*/ 18 w 424"/>
                <a:gd name="T16" fmla="*/ 17 w 424"/>
                <a:gd name="T17" fmla="*/ 16 w 424"/>
                <a:gd name="T18" fmla="*/ 15 w 424"/>
                <a:gd name="T19" fmla="*/ 14 w 424"/>
                <a:gd name="T20" fmla="*/ 13 w 424"/>
                <a:gd name="T21" fmla="*/ 11 w 424"/>
                <a:gd name="T22" fmla="*/ 10 w 424"/>
                <a:gd name="T23" fmla="*/ 8 w 424"/>
                <a:gd name="T24" fmla="*/ 7 w 424"/>
                <a:gd name="T25" fmla="*/ 7 w 424"/>
                <a:gd name="T26" fmla="*/ 7 w 424"/>
                <a:gd name="T27" fmla="*/ 7 w 424"/>
                <a:gd name="T28" fmla="*/ 7 w 424"/>
                <a:gd name="T29" fmla="*/ 7 w 424"/>
                <a:gd name="T30" fmla="*/ 7 w 424"/>
                <a:gd name="T31" fmla="*/ 7 w 424"/>
                <a:gd name="T32" fmla="*/ 0 w 424"/>
                <a:gd name="T33" fmla="*/ 0 w 4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Lst>
              <a:ahLst/>
              <a:cxnLst>
                <a:cxn ang="T34">
                  <a:pos x="T0" y="0"/>
                </a:cxn>
                <a:cxn ang="T35">
                  <a:pos x="T1" y="0"/>
                </a:cxn>
                <a:cxn ang="T36">
                  <a:pos x="T2" y="0"/>
                </a:cxn>
                <a:cxn ang="T37">
                  <a:pos x="T3" y="0"/>
                </a:cxn>
                <a:cxn ang="T38">
                  <a:pos x="T4" y="0"/>
                </a:cxn>
                <a:cxn ang="T39">
                  <a:pos x="T5" y="0"/>
                </a:cxn>
                <a:cxn ang="T40">
                  <a:pos x="T6" y="0"/>
                </a:cxn>
                <a:cxn ang="T41">
                  <a:pos x="T7" y="0"/>
                </a:cxn>
                <a:cxn ang="T42">
                  <a:pos x="T8" y="0"/>
                </a:cxn>
                <a:cxn ang="T43">
                  <a:pos x="T9" y="0"/>
                </a:cxn>
                <a:cxn ang="T44">
                  <a:pos x="T10" y="0"/>
                </a:cxn>
                <a:cxn ang="T45">
                  <a:pos x="T11" y="0"/>
                </a:cxn>
                <a:cxn ang="T46">
                  <a:pos x="T12" y="0"/>
                </a:cxn>
                <a:cxn ang="T47">
                  <a:pos x="T13" y="0"/>
                </a:cxn>
                <a:cxn ang="T48">
                  <a:pos x="T14" y="0"/>
                </a:cxn>
                <a:cxn ang="T49">
                  <a:pos x="T15" y="0"/>
                </a:cxn>
                <a:cxn ang="T50">
                  <a:pos x="T16" y="0"/>
                </a:cxn>
                <a:cxn ang="T51">
                  <a:pos x="T17" y="0"/>
                </a:cxn>
                <a:cxn ang="T52">
                  <a:pos x="T18" y="0"/>
                </a:cxn>
                <a:cxn ang="T53">
                  <a:pos x="T19" y="0"/>
                </a:cxn>
                <a:cxn ang="T54">
                  <a:pos x="T20" y="0"/>
                </a:cxn>
                <a:cxn ang="T55">
                  <a:pos x="T21" y="0"/>
                </a:cxn>
                <a:cxn ang="T56">
                  <a:pos x="T22" y="0"/>
                </a:cxn>
                <a:cxn ang="T57">
                  <a:pos x="T23" y="0"/>
                </a:cxn>
                <a:cxn ang="T58">
                  <a:pos x="T24" y="0"/>
                </a:cxn>
                <a:cxn ang="T59">
                  <a:pos x="T25" y="0"/>
                </a:cxn>
                <a:cxn ang="T60">
                  <a:pos x="T26" y="0"/>
                </a:cxn>
                <a:cxn ang="T61">
                  <a:pos x="T27" y="0"/>
                </a:cxn>
                <a:cxn ang="T62">
                  <a:pos x="T28" y="0"/>
                </a:cxn>
                <a:cxn ang="T63">
                  <a:pos x="T29" y="0"/>
                </a:cxn>
                <a:cxn ang="T64">
                  <a:pos x="T30" y="0"/>
                </a:cxn>
                <a:cxn ang="T65">
                  <a:pos x="T31" y="0"/>
                </a:cxn>
                <a:cxn ang="T66">
                  <a:pos x="T32" y="0"/>
                </a:cxn>
                <a:cxn ang="T67">
                  <a:pos x="T33" y="0"/>
                </a:cxn>
              </a:cxnLst>
              <a:rect l="0" t="0" r="r" b="b"/>
              <a:pathLst>
                <a:path w="424">
                  <a:moveTo>
                    <a:pt x="424" y="0"/>
                  </a:moveTo>
                  <a:lnTo>
                    <a:pt x="412" y="0"/>
                  </a:lnTo>
                  <a:lnTo>
                    <a:pt x="399" y="0"/>
                  </a:lnTo>
                  <a:lnTo>
                    <a:pt x="387" y="0"/>
                  </a:lnTo>
                  <a:lnTo>
                    <a:pt x="369" y="0"/>
                  </a:lnTo>
                  <a:lnTo>
                    <a:pt x="356" y="0"/>
                  </a:lnTo>
                  <a:lnTo>
                    <a:pt x="344" y="0"/>
                  </a:lnTo>
                  <a:lnTo>
                    <a:pt x="332" y="0"/>
                  </a:lnTo>
                  <a:lnTo>
                    <a:pt x="319" y="0"/>
                  </a:lnTo>
                  <a:lnTo>
                    <a:pt x="307" y="0"/>
                  </a:lnTo>
                  <a:lnTo>
                    <a:pt x="289" y="0"/>
                  </a:lnTo>
                  <a:lnTo>
                    <a:pt x="276" y="0"/>
                  </a:lnTo>
                  <a:lnTo>
                    <a:pt x="264" y="0"/>
                  </a:lnTo>
                  <a:lnTo>
                    <a:pt x="252" y="0"/>
                  </a:lnTo>
                  <a:lnTo>
                    <a:pt x="239" y="0"/>
                  </a:lnTo>
                  <a:lnTo>
                    <a:pt x="221" y="0"/>
                  </a:lnTo>
                  <a:lnTo>
                    <a:pt x="209" y="0"/>
                  </a:lnTo>
                  <a:lnTo>
                    <a:pt x="196" y="0"/>
                  </a:lnTo>
                  <a:lnTo>
                    <a:pt x="184" y="0"/>
                  </a:lnTo>
                  <a:lnTo>
                    <a:pt x="172" y="0"/>
                  </a:lnTo>
                  <a:lnTo>
                    <a:pt x="160" y="0"/>
                  </a:lnTo>
                  <a:lnTo>
                    <a:pt x="141" y="0"/>
                  </a:lnTo>
                  <a:lnTo>
                    <a:pt x="129" y="0"/>
                  </a:lnTo>
                  <a:lnTo>
                    <a:pt x="116" y="0"/>
                  </a:lnTo>
                  <a:lnTo>
                    <a:pt x="104" y="0"/>
                  </a:lnTo>
                  <a:lnTo>
                    <a:pt x="92" y="0"/>
                  </a:lnTo>
                  <a:lnTo>
                    <a:pt x="80" y="0"/>
                  </a:lnTo>
                  <a:lnTo>
                    <a:pt x="61" y="0"/>
                  </a:lnTo>
                  <a:lnTo>
                    <a:pt x="49" y="0"/>
                  </a:lnTo>
                  <a:lnTo>
                    <a:pt x="37" y="0"/>
                  </a:lnTo>
                  <a:lnTo>
                    <a:pt x="24" y="0"/>
                  </a:lnTo>
                  <a:lnTo>
                    <a:pt x="12" y="0"/>
                  </a:lnTo>
                  <a:lnTo>
                    <a:pt x="0" y="0"/>
                  </a:lnTo>
                </a:path>
              </a:pathLst>
            </a:custGeom>
            <a:solidFill>
              <a:srgbClr val="0000FF"/>
            </a:solidFill>
            <a:ln w="9525">
              <a:solidFill>
                <a:srgbClr val="000000"/>
              </a:solidFill>
              <a:prstDash val="solid"/>
              <a:round/>
              <a:headEnd/>
              <a:tailEnd/>
            </a:ln>
          </p:spPr>
          <p:txBody>
            <a:bodyPr/>
            <a:lstStyle/>
            <a:p>
              <a:endParaRPr lang="en-US"/>
            </a:p>
          </p:txBody>
        </p:sp>
        <p:sp>
          <p:nvSpPr>
            <p:cNvPr id="426186" name="Freeform 196">
              <a:extLst>
                <a:ext uri="{FF2B5EF4-FFF2-40B4-BE49-F238E27FC236}">
                  <a16:creationId xmlns:a16="http://schemas.microsoft.com/office/drawing/2014/main" id="{403A1A53-3497-D922-40E8-34D3202EA789}"/>
                </a:ext>
              </a:extLst>
            </p:cNvPr>
            <p:cNvSpPr>
              <a:spLocks/>
            </p:cNvSpPr>
            <p:nvPr/>
          </p:nvSpPr>
          <p:spPr bwMode="auto">
            <a:xfrm>
              <a:off x="2859" y="1028"/>
              <a:ext cx="397" cy="0"/>
            </a:xfrm>
            <a:custGeom>
              <a:avLst/>
              <a:gdLst>
                <a:gd name="T0" fmla="*/ 33 w 424"/>
                <a:gd name="T1" fmla="*/ 32 w 424"/>
                <a:gd name="T2" fmla="*/ 31 w 424"/>
                <a:gd name="T3" fmla="*/ 30 w 424"/>
                <a:gd name="T4" fmla="*/ 29 w 424"/>
                <a:gd name="T5" fmla="*/ 28 w 424"/>
                <a:gd name="T6" fmla="*/ 27 w 424"/>
                <a:gd name="T7" fmla="*/ 26 w 424"/>
                <a:gd name="T8" fmla="*/ 24 w 424"/>
                <a:gd name="T9" fmla="*/ 23 w 424"/>
                <a:gd name="T10" fmla="*/ 22 w 424"/>
                <a:gd name="T11" fmla="*/ 21 w 424"/>
                <a:gd name="T12" fmla="*/ 21 w 424"/>
                <a:gd name="T13" fmla="*/ 20 w 424"/>
                <a:gd name="T14" fmla="*/ 19 w 424"/>
                <a:gd name="T15" fmla="*/ 18 w 424"/>
                <a:gd name="T16" fmla="*/ 17 w 424"/>
                <a:gd name="T17" fmla="*/ 16 w 424"/>
                <a:gd name="T18" fmla="*/ 15 w 424"/>
                <a:gd name="T19" fmla="*/ 14 w 424"/>
                <a:gd name="T20" fmla="*/ 13 w 424"/>
                <a:gd name="T21" fmla="*/ 11 w 424"/>
                <a:gd name="T22" fmla="*/ 10 w 424"/>
                <a:gd name="T23" fmla="*/ 8 w 424"/>
                <a:gd name="T24" fmla="*/ 7 w 424"/>
                <a:gd name="T25" fmla="*/ 7 w 424"/>
                <a:gd name="T26" fmla="*/ 7 w 424"/>
                <a:gd name="T27" fmla="*/ 7 w 424"/>
                <a:gd name="T28" fmla="*/ 7 w 424"/>
                <a:gd name="T29" fmla="*/ 7 w 424"/>
                <a:gd name="T30" fmla="*/ 7 w 424"/>
                <a:gd name="T31" fmla="*/ 7 w 424"/>
                <a:gd name="T32" fmla="*/ 0 w 424"/>
                <a:gd name="T33" fmla="*/ 0 w 4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Lst>
              <a:ahLst/>
              <a:cxnLst>
                <a:cxn ang="T34">
                  <a:pos x="T0" y="0"/>
                </a:cxn>
                <a:cxn ang="T35">
                  <a:pos x="T1" y="0"/>
                </a:cxn>
                <a:cxn ang="T36">
                  <a:pos x="T2" y="0"/>
                </a:cxn>
                <a:cxn ang="T37">
                  <a:pos x="T3" y="0"/>
                </a:cxn>
                <a:cxn ang="T38">
                  <a:pos x="T4" y="0"/>
                </a:cxn>
                <a:cxn ang="T39">
                  <a:pos x="T5" y="0"/>
                </a:cxn>
                <a:cxn ang="T40">
                  <a:pos x="T6" y="0"/>
                </a:cxn>
                <a:cxn ang="T41">
                  <a:pos x="T7" y="0"/>
                </a:cxn>
                <a:cxn ang="T42">
                  <a:pos x="T8" y="0"/>
                </a:cxn>
                <a:cxn ang="T43">
                  <a:pos x="T9" y="0"/>
                </a:cxn>
                <a:cxn ang="T44">
                  <a:pos x="T10" y="0"/>
                </a:cxn>
                <a:cxn ang="T45">
                  <a:pos x="T11" y="0"/>
                </a:cxn>
                <a:cxn ang="T46">
                  <a:pos x="T12" y="0"/>
                </a:cxn>
                <a:cxn ang="T47">
                  <a:pos x="T13" y="0"/>
                </a:cxn>
                <a:cxn ang="T48">
                  <a:pos x="T14" y="0"/>
                </a:cxn>
                <a:cxn ang="T49">
                  <a:pos x="T15" y="0"/>
                </a:cxn>
                <a:cxn ang="T50">
                  <a:pos x="T16" y="0"/>
                </a:cxn>
                <a:cxn ang="T51">
                  <a:pos x="T17" y="0"/>
                </a:cxn>
                <a:cxn ang="T52">
                  <a:pos x="T18" y="0"/>
                </a:cxn>
                <a:cxn ang="T53">
                  <a:pos x="T19" y="0"/>
                </a:cxn>
                <a:cxn ang="T54">
                  <a:pos x="T20" y="0"/>
                </a:cxn>
                <a:cxn ang="T55">
                  <a:pos x="T21" y="0"/>
                </a:cxn>
                <a:cxn ang="T56">
                  <a:pos x="T22" y="0"/>
                </a:cxn>
                <a:cxn ang="T57">
                  <a:pos x="T23" y="0"/>
                </a:cxn>
                <a:cxn ang="T58">
                  <a:pos x="T24" y="0"/>
                </a:cxn>
                <a:cxn ang="T59">
                  <a:pos x="T25" y="0"/>
                </a:cxn>
                <a:cxn ang="T60">
                  <a:pos x="T26" y="0"/>
                </a:cxn>
                <a:cxn ang="T61">
                  <a:pos x="T27" y="0"/>
                </a:cxn>
                <a:cxn ang="T62">
                  <a:pos x="T28" y="0"/>
                </a:cxn>
                <a:cxn ang="T63">
                  <a:pos x="T29" y="0"/>
                </a:cxn>
                <a:cxn ang="T64">
                  <a:pos x="T30" y="0"/>
                </a:cxn>
                <a:cxn ang="T65">
                  <a:pos x="T31" y="0"/>
                </a:cxn>
                <a:cxn ang="T66">
                  <a:pos x="T32" y="0"/>
                </a:cxn>
                <a:cxn ang="T67">
                  <a:pos x="T33" y="0"/>
                </a:cxn>
              </a:cxnLst>
              <a:rect l="0" t="0" r="r" b="b"/>
              <a:pathLst>
                <a:path w="424">
                  <a:moveTo>
                    <a:pt x="424" y="0"/>
                  </a:moveTo>
                  <a:lnTo>
                    <a:pt x="412" y="0"/>
                  </a:lnTo>
                  <a:lnTo>
                    <a:pt x="399" y="0"/>
                  </a:lnTo>
                  <a:lnTo>
                    <a:pt x="387" y="0"/>
                  </a:lnTo>
                  <a:lnTo>
                    <a:pt x="369" y="0"/>
                  </a:lnTo>
                  <a:lnTo>
                    <a:pt x="356" y="0"/>
                  </a:lnTo>
                  <a:lnTo>
                    <a:pt x="344" y="0"/>
                  </a:lnTo>
                  <a:lnTo>
                    <a:pt x="332" y="0"/>
                  </a:lnTo>
                  <a:lnTo>
                    <a:pt x="319" y="0"/>
                  </a:lnTo>
                  <a:lnTo>
                    <a:pt x="307" y="0"/>
                  </a:lnTo>
                  <a:lnTo>
                    <a:pt x="289" y="0"/>
                  </a:lnTo>
                  <a:lnTo>
                    <a:pt x="276" y="0"/>
                  </a:lnTo>
                  <a:lnTo>
                    <a:pt x="264" y="0"/>
                  </a:lnTo>
                  <a:lnTo>
                    <a:pt x="252" y="0"/>
                  </a:lnTo>
                  <a:lnTo>
                    <a:pt x="239" y="0"/>
                  </a:lnTo>
                  <a:lnTo>
                    <a:pt x="221" y="0"/>
                  </a:lnTo>
                  <a:lnTo>
                    <a:pt x="209" y="0"/>
                  </a:lnTo>
                  <a:lnTo>
                    <a:pt x="196" y="0"/>
                  </a:lnTo>
                  <a:lnTo>
                    <a:pt x="184" y="0"/>
                  </a:lnTo>
                  <a:lnTo>
                    <a:pt x="172" y="0"/>
                  </a:lnTo>
                  <a:lnTo>
                    <a:pt x="160" y="0"/>
                  </a:lnTo>
                  <a:lnTo>
                    <a:pt x="141" y="0"/>
                  </a:lnTo>
                  <a:lnTo>
                    <a:pt x="129" y="0"/>
                  </a:lnTo>
                  <a:lnTo>
                    <a:pt x="116" y="0"/>
                  </a:lnTo>
                  <a:lnTo>
                    <a:pt x="104" y="0"/>
                  </a:lnTo>
                  <a:lnTo>
                    <a:pt x="92" y="0"/>
                  </a:lnTo>
                  <a:lnTo>
                    <a:pt x="80" y="0"/>
                  </a:lnTo>
                  <a:lnTo>
                    <a:pt x="61" y="0"/>
                  </a:lnTo>
                  <a:lnTo>
                    <a:pt x="49" y="0"/>
                  </a:lnTo>
                  <a:lnTo>
                    <a:pt x="37" y="0"/>
                  </a:lnTo>
                  <a:lnTo>
                    <a:pt x="24" y="0"/>
                  </a:lnTo>
                  <a:lnTo>
                    <a:pt x="12" y="0"/>
                  </a:lnTo>
                  <a:lnTo>
                    <a:pt x="0" y="0"/>
                  </a:lnTo>
                </a:path>
              </a:pathLst>
            </a:custGeom>
            <a:solidFill>
              <a:srgbClr val="0000FF"/>
            </a:solidFill>
            <a:ln w="9525">
              <a:solidFill>
                <a:srgbClr val="000000"/>
              </a:solidFill>
              <a:prstDash val="solid"/>
              <a:round/>
              <a:headEnd/>
              <a:tailEnd/>
            </a:ln>
          </p:spPr>
          <p:txBody>
            <a:bodyPr/>
            <a:lstStyle/>
            <a:p>
              <a:endParaRPr lang="en-US"/>
            </a:p>
          </p:txBody>
        </p:sp>
        <p:sp>
          <p:nvSpPr>
            <p:cNvPr id="426187" name="Freeform 197">
              <a:extLst>
                <a:ext uri="{FF2B5EF4-FFF2-40B4-BE49-F238E27FC236}">
                  <a16:creationId xmlns:a16="http://schemas.microsoft.com/office/drawing/2014/main" id="{CBCE9C90-212C-6210-AC74-AD957CD72C6D}"/>
                </a:ext>
              </a:extLst>
            </p:cNvPr>
            <p:cNvSpPr>
              <a:spLocks/>
            </p:cNvSpPr>
            <p:nvPr/>
          </p:nvSpPr>
          <p:spPr bwMode="auto">
            <a:xfrm>
              <a:off x="2859" y="1028"/>
              <a:ext cx="397" cy="0"/>
            </a:xfrm>
            <a:custGeom>
              <a:avLst/>
              <a:gdLst>
                <a:gd name="T0" fmla="*/ 33 w 424"/>
                <a:gd name="T1" fmla="*/ 32 w 424"/>
                <a:gd name="T2" fmla="*/ 31 w 424"/>
                <a:gd name="T3" fmla="*/ 30 w 424"/>
                <a:gd name="T4" fmla="*/ 29 w 424"/>
                <a:gd name="T5" fmla="*/ 28 w 424"/>
                <a:gd name="T6" fmla="*/ 27 w 424"/>
                <a:gd name="T7" fmla="*/ 26 w 424"/>
                <a:gd name="T8" fmla="*/ 24 w 424"/>
                <a:gd name="T9" fmla="*/ 23 w 424"/>
                <a:gd name="T10" fmla="*/ 22 w 424"/>
                <a:gd name="T11" fmla="*/ 21 w 424"/>
                <a:gd name="T12" fmla="*/ 21 w 424"/>
                <a:gd name="T13" fmla="*/ 20 w 424"/>
                <a:gd name="T14" fmla="*/ 19 w 424"/>
                <a:gd name="T15" fmla="*/ 18 w 424"/>
                <a:gd name="T16" fmla="*/ 17 w 424"/>
                <a:gd name="T17" fmla="*/ 16 w 424"/>
                <a:gd name="T18" fmla="*/ 15 w 424"/>
                <a:gd name="T19" fmla="*/ 14 w 424"/>
                <a:gd name="T20" fmla="*/ 13 w 424"/>
                <a:gd name="T21" fmla="*/ 11 w 424"/>
                <a:gd name="T22" fmla="*/ 10 w 424"/>
                <a:gd name="T23" fmla="*/ 8 w 424"/>
                <a:gd name="T24" fmla="*/ 7 w 424"/>
                <a:gd name="T25" fmla="*/ 7 w 424"/>
                <a:gd name="T26" fmla="*/ 7 w 424"/>
                <a:gd name="T27" fmla="*/ 7 w 424"/>
                <a:gd name="T28" fmla="*/ 7 w 424"/>
                <a:gd name="T29" fmla="*/ 7 w 424"/>
                <a:gd name="T30" fmla="*/ 7 w 424"/>
                <a:gd name="T31" fmla="*/ 7 w 424"/>
                <a:gd name="T32" fmla="*/ 0 w 424"/>
                <a:gd name="T33" fmla="*/ 0 w 4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Lst>
              <a:ahLst/>
              <a:cxnLst>
                <a:cxn ang="T34">
                  <a:pos x="T0" y="0"/>
                </a:cxn>
                <a:cxn ang="T35">
                  <a:pos x="T1" y="0"/>
                </a:cxn>
                <a:cxn ang="T36">
                  <a:pos x="T2" y="0"/>
                </a:cxn>
                <a:cxn ang="T37">
                  <a:pos x="T3" y="0"/>
                </a:cxn>
                <a:cxn ang="T38">
                  <a:pos x="T4" y="0"/>
                </a:cxn>
                <a:cxn ang="T39">
                  <a:pos x="T5" y="0"/>
                </a:cxn>
                <a:cxn ang="T40">
                  <a:pos x="T6" y="0"/>
                </a:cxn>
                <a:cxn ang="T41">
                  <a:pos x="T7" y="0"/>
                </a:cxn>
                <a:cxn ang="T42">
                  <a:pos x="T8" y="0"/>
                </a:cxn>
                <a:cxn ang="T43">
                  <a:pos x="T9" y="0"/>
                </a:cxn>
                <a:cxn ang="T44">
                  <a:pos x="T10" y="0"/>
                </a:cxn>
                <a:cxn ang="T45">
                  <a:pos x="T11" y="0"/>
                </a:cxn>
                <a:cxn ang="T46">
                  <a:pos x="T12" y="0"/>
                </a:cxn>
                <a:cxn ang="T47">
                  <a:pos x="T13" y="0"/>
                </a:cxn>
                <a:cxn ang="T48">
                  <a:pos x="T14" y="0"/>
                </a:cxn>
                <a:cxn ang="T49">
                  <a:pos x="T15" y="0"/>
                </a:cxn>
                <a:cxn ang="T50">
                  <a:pos x="T16" y="0"/>
                </a:cxn>
                <a:cxn ang="T51">
                  <a:pos x="T17" y="0"/>
                </a:cxn>
                <a:cxn ang="T52">
                  <a:pos x="T18" y="0"/>
                </a:cxn>
                <a:cxn ang="T53">
                  <a:pos x="T19" y="0"/>
                </a:cxn>
                <a:cxn ang="T54">
                  <a:pos x="T20" y="0"/>
                </a:cxn>
                <a:cxn ang="T55">
                  <a:pos x="T21" y="0"/>
                </a:cxn>
                <a:cxn ang="T56">
                  <a:pos x="T22" y="0"/>
                </a:cxn>
                <a:cxn ang="T57">
                  <a:pos x="T23" y="0"/>
                </a:cxn>
                <a:cxn ang="T58">
                  <a:pos x="T24" y="0"/>
                </a:cxn>
                <a:cxn ang="T59">
                  <a:pos x="T25" y="0"/>
                </a:cxn>
                <a:cxn ang="T60">
                  <a:pos x="T26" y="0"/>
                </a:cxn>
                <a:cxn ang="T61">
                  <a:pos x="T27" y="0"/>
                </a:cxn>
                <a:cxn ang="T62">
                  <a:pos x="T28" y="0"/>
                </a:cxn>
                <a:cxn ang="T63">
                  <a:pos x="T29" y="0"/>
                </a:cxn>
                <a:cxn ang="T64">
                  <a:pos x="T30" y="0"/>
                </a:cxn>
                <a:cxn ang="T65">
                  <a:pos x="T31" y="0"/>
                </a:cxn>
                <a:cxn ang="T66">
                  <a:pos x="T32" y="0"/>
                </a:cxn>
                <a:cxn ang="T67">
                  <a:pos x="T33" y="0"/>
                </a:cxn>
              </a:cxnLst>
              <a:rect l="0" t="0" r="r" b="b"/>
              <a:pathLst>
                <a:path w="424">
                  <a:moveTo>
                    <a:pt x="424" y="0"/>
                  </a:moveTo>
                  <a:lnTo>
                    <a:pt x="412" y="0"/>
                  </a:lnTo>
                  <a:lnTo>
                    <a:pt x="399" y="0"/>
                  </a:lnTo>
                  <a:lnTo>
                    <a:pt x="387" y="0"/>
                  </a:lnTo>
                  <a:lnTo>
                    <a:pt x="369" y="0"/>
                  </a:lnTo>
                  <a:lnTo>
                    <a:pt x="356" y="0"/>
                  </a:lnTo>
                  <a:lnTo>
                    <a:pt x="344" y="0"/>
                  </a:lnTo>
                  <a:lnTo>
                    <a:pt x="332" y="0"/>
                  </a:lnTo>
                  <a:lnTo>
                    <a:pt x="319" y="0"/>
                  </a:lnTo>
                  <a:lnTo>
                    <a:pt x="307" y="0"/>
                  </a:lnTo>
                  <a:lnTo>
                    <a:pt x="289" y="0"/>
                  </a:lnTo>
                  <a:lnTo>
                    <a:pt x="276" y="0"/>
                  </a:lnTo>
                  <a:lnTo>
                    <a:pt x="264" y="0"/>
                  </a:lnTo>
                  <a:lnTo>
                    <a:pt x="252" y="0"/>
                  </a:lnTo>
                  <a:lnTo>
                    <a:pt x="239" y="0"/>
                  </a:lnTo>
                  <a:lnTo>
                    <a:pt x="221" y="0"/>
                  </a:lnTo>
                  <a:lnTo>
                    <a:pt x="209" y="0"/>
                  </a:lnTo>
                  <a:lnTo>
                    <a:pt x="196" y="0"/>
                  </a:lnTo>
                  <a:lnTo>
                    <a:pt x="184" y="0"/>
                  </a:lnTo>
                  <a:lnTo>
                    <a:pt x="172" y="0"/>
                  </a:lnTo>
                  <a:lnTo>
                    <a:pt x="160" y="0"/>
                  </a:lnTo>
                  <a:lnTo>
                    <a:pt x="141" y="0"/>
                  </a:lnTo>
                  <a:lnTo>
                    <a:pt x="129" y="0"/>
                  </a:lnTo>
                  <a:lnTo>
                    <a:pt x="116" y="0"/>
                  </a:lnTo>
                  <a:lnTo>
                    <a:pt x="104" y="0"/>
                  </a:lnTo>
                  <a:lnTo>
                    <a:pt x="92" y="0"/>
                  </a:lnTo>
                  <a:lnTo>
                    <a:pt x="80" y="0"/>
                  </a:lnTo>
                  <a:lnTo>
                    <a:pt x="61" y="0"/>
                  </a:lnTo>
                  <a:lnTo>
                    <a:pt x="49" y="0"/>
                  </a:lnTo>
                  <a:lnTo>
                    <a:pt x="37" y="0"/>
                  </a:lnTo>
                  <a:lnTo>
                    <a:pt x="24" y="0"/>
                  </a:lnTo>
                  <a:lnTo>
                    <a:pt x="12" y="0"/>
                  </a:lnTo>
                  <a:lnTo>
                    <a:pt x="0" y="0"/>
                  </a:lnTo>
                </a:path>
              </a:pathLst>
            </a:custGeom>
            <a:solidFill>
              <a:srgbClr val="0000FF"/>
            </a:solidFill>
            <a:ln w="9525">
              <a:solidFill>
                <a:srgbClr val="000000"/>
              </a:solidFill>
              <a:prstDash val="solid"/>
              <a:round/>
              <a:headEnd/>
              <a:tailEnd/>
            </a:ln>
          </p:spPr>
          <p:txBody>
            <a:bodyPr/>
            <a:lstStyle/>
            <a:p>
              <a:endParaRPr lang="en-US"/>
            </a:p>
          </p:txBody>
        </p:sp>
        <p:sp>
          <p:nvSpPr>
            <p:cNvPr id="426188" name="Freeform 198">
              <a:extLst>
                <a:ext uri="{FF2B5EF4-FFF2-40B4-BE49-F238E27FC236}">
                  <a16:creationId xmlns:a16="http://schemas.microsoft.com/office/drawing/2014/main" id="{D96162EF-5ED5-54AF-6ABD-2A0BB8AFA032}"/>
                </a:ext>
              </a:extLst>
            </p:cNvPr>
            <p:cNvSpPr>
              <a:spLocks/>
            </p:cNvSpPr>
            <p:nvPr/>
          </p:nvSpPr>
          <p:spPr bwMode="auto">
            <a:xfrm>
              <a:off x="2859" y="1028"/>
              <a:ext cx="397" cy="0"/>
            </a:xfrm>
            <a:custGeom>
              <a:avLst/>
              <a:gdLst>
                <a:gd name="T0" fmla="*/ 33 w 424"/>
                <a:gd name="T1" fmla="*/ 32 w 424"/>
                <a:gd name="T2" fmla="*/ 31 w 424"/>
                <a:gd name="T3" fmla="*/ 30 w 424"/>
                <a:gd name="T4" fmla="*/ 29 w 424"/>
                <a:gd name="T5" fmla="*/ 28 w 424"/>
                <a:gd name="T6" fmla="*/ 27 w 424"/>
                <a:gd name="T7" fmla="*/ 26 w 424"/>
                <a:gd name="T8" fmla="*/ 24 w 424"/>
                <a:gd name="T9" fmla="*/ 23 w 424"/>
                <a:gd name="T10" fmla="*/ 22 w 424"/>
                <a:gd name="T11" fmla="*/ 21 w 424"/>
                <a:gd name="T12" fmla="*/ 21 w 424"/>
                <a:gd name="T13" fmla="*/ 20 w 424"/>
                <a:gd name="T14" fmla="*/ 19 w 424"/>
                <a:gd name="T15" fmla="*/ 18 w 424"/>
                <a:gd name="T16" fmla="*/ 17 w 424"/>
                <a:gd name="T17" fmla="*/ 16 w 424"/>
                <a:gd name="T18" fmla="*/ 15 w 424"/>
                <a:gd name="T19" fmla="*/ 14 w 424"/>
                <a:gd name="T20" fmla="*/ 13 w 424"/>
                <a:gd name="T21" fmla="*/ 11 w 424"/>
                <a:gd name="T22" fmla="*/ 10 w 424"/>
                <a:gd name="T23" fmla="*/ 8 w 424"/>
                <a:gd name="T24" fmla="*/ 7 w 424"/>
                <a:gd name="T25" fmla="*/ 7 w 424"/>
                <a:gd name="T26" fmla="*/ 7 w 424"/>
                <a:gd name="T27" fmla="*/ 7 w 424"/>
                <a:gd name="T28" fmla="*/ 7 w 424"/>
                <a:gd name="T29" fmla="*/ 7 w 424"/>
                <a:gd name="T30" fmla="*/ 7 w 424"/>
                <a:gd name="T31" fmla="*/ 7 w 424"/>
                <a:gd name="T32" fmla="*/ 0 w 424"/>
                <a:gd name="T33" fmla="*/ 0 w 4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Lst>
              <a:ahLst/>
              <a:cxnLst>
                <a:cxn ang="T34">
                  <a:pos x="T0" y="0"/>
                </a:cxn>
                <a:cxn ang="T35">
                  <a:pos x="T1" y="0"/>
                </a:cxn>
                <a:cxn ang="T36">
                  <a:pos x="T2" y="0"/>
                </a:cxn>
                <a:cxn ang="T37">
                  <a:pos x="T3" y="0"/>
                </a:cxn>
                <a:cxn ang="T38">
                  <a:pos x="T4" y="0"/>
                </a:cxn>
                <a:cxn ang="T39">
                  <a:pos x="T5" y="0"/>
                </a:cxn>
                <a:cxn ang="T40">
                  <a:pos x="T6" y="0"/>
                </a:cxn>
                <a:cxn ang="T41">
                  <a:pos x="T7" y="0"/>
                </a:cxn>
                <a:cxn ang="T42">
                  <a:pos x="T8" y="0"/>
                </a:cxn>
                <a:cxn ang="T43">
                  <a:pos x="T9" y="0"/>
                </a:cxn>
                <a:cxn ang="T44">
                  <a:pos x="T10" y="0"/>
                </a:cxn>
                <a:cxn ang="T45">
                  <a:pos x="T11" y="0"/>
                </a:cxn>
                <a:cxn ang="T46">
                  <a:pos x="T12" y="0"/>
                </a:cxn>
                <a:cxn ang="T47">
                  <a:pos x="T13" y="0"/>
                </a:cxn>
                <a:cxn ang="T48">
                  <a:pos x="T14" y="0"/>
                </a:cxn>
                <a:cxn ang="T49">
                  <a:pos x="T15" y="0"/>
                </a:cxn>
                <a:cxn ang="T50">
                  <a:pos x="T16" y="0"/>
                </a:cxn>
                <a:cxn ang="T51">
                  <a:pos x="T17" y="0"/>
                </a:cxn>
                <a:cxn ang="T52">
                  <a:pos x="T18" y="0"/>
                </a:cxn>
                <a:cxn ang="T53">
                  <a:pos x="T19" y="0"/>
                </a:cxn>
                <a:cxn ang="T54">
                  <a:pos x="T20" y="0"/>
                </a:cxn>
                <a:cxn ang="T55">
                  <a:pos x="T21" y="0"/>
                </a:cxn>
                <a:cxn ang="T56">
                  <a:pos x="T22" y="0"/>
                </a:cxn>
                <a:cxn ang="T57">
                  <a:pos x="T23" y="0"/>
                </a:cxn>
                <a:cxn ang="T58">
                  <a:pos x="T24" y="0"/>
                </a:cxn>
                <a:cxn ang="T59">
                  <a:pos x="T25" y="0"/>
                </a:cxn>
                <a:cxn ang="T60">
                  <a:pos x="T26" y="0"/>
                </a:cxn>
                <a:cxn ang="T61">
                  <a:pos x="T27" y="0"/>
                </a:cxn>
                <a:cxn ang="T62">
                  <a:pos x="T28" y="0"/>
                </a:cxn>
                <a:cxn ang="T63">
                  <a:pos x="T29" y="0"/>
                </a:cxn>
                <a:cxn ang="T64">
                  <a:pos x="T30" y="0"/>
                </a:cxn>
                <a:cxn ang="T65">
                  <a:pos x="T31" y="0"/>
                </a:cxn>
                <a:cxn ang="T66">
                  <a:pos x="T32" y="0"/>
                </a:cxn>
                <a:cxn ang="T67">
                  <a:pos x="T33" y="0"/>
                </a:cxn>
              </a:cxnLst>
              <a:rect l="0" t="0" r="r" b="b"/>
              <a:pathLst>
                <a:path w="424">
                  <a:moveTo>
                    <a:pt x="424" y="0"/>
                  </a:moveTo>
                  <a:lnTo>
                    <a:pt x="412" y="0"/>
                  </a:lnTo>
                  <a:lnTo>
                    <a:pt x="399" y="0"/>
                  </a:lnTo>
                  <a:lnTo>
                    <a:pt x="387" y="0"/>
                  </a:lnTo>
                  <a:lnTo>
                    <a:pt x="369" y="0"/>
                  </a:lnTo>
                  <a:lnTo>
                    <a:pt x="356" y="0"/>
                  </a:lnTo>
                  <a:lnTo>
                    <a:pt x="344" y="0"/>
                  </a:lnTo>
                  <a:lnTo>
                    <a:pt x="332" y="0"/>
                  </a:lnTo>
                  <a:lnTo>
                    <a:pt x="319" y="0"/>
                  </a:lnTo>
                  <a:lnTo>
                    <a:pt x="307" y="0"/>
                  </a:lnTo>
                  <a:lnTo>
                    <a:pt x="289" y="0"/>
                  </a:lnTo>
                  <a:lnTo>
                    <a:pt x="276" y="0"/>
                  </a:lnTo>
                  <a:lnTo>
                    <a:pt x="264" y="0"/>
                  </a:lnTo>
                  <a:lnTo>
                    <a:pt x="252" y="0"/>
                  </a:lnTo>
                  <a:lnTo>
                    <a:pt x="239" y="0"/>
                  </a:lnTo>
                  <a:lnTo>
                    <a:pt x="221" y="0"/>
                  </a:lnTo>
                  <a:lnTo>
                    <a:pt x="209" y="0"/>
                  </a:lnTo>
                  <a:lnTo>
                    <a:pt x="196" y="0"/>
                  </a:lnTo>
                  <a:lnTo>
                    <a:pt x="184" y="0"/>
                  </a:lnTo>
                  <a:lnTo>
                    <a:pt x="172" y="0"/>
                  </a:lnTo>
                  <a:lnTo>
                    <a:pt x="160" y="0"/>
                  </a:lnTo>
                  <a:lnTo>
                    <a:pt x="141" y="0"/>
                  </a:lnTo>
                  <a:lnTo>
                    <a:pt x="129" y="0"/>
                  </a:lnTo>
                  <a:lnTo>
                    <a:pt x="116" y="0"/>
                  </a:lnTo>
                  <a:lnTo>
                    <a:pt x="104" y="0"/>
                  </a:lnTo>
                  <a:lnTo>
                    <a:pt x="92" y="0"/>
                  </a:lnTo>
                  <a:lnTo>
                    <a:pt x="80" y="0"/>
                  </a:lnTo>
                  <a:lnTo>
                    <a:pt x="61" y="0"/>
                  </a:lnTo>
                  <a:lnTo>
                    <a:pt x="49" y="0"/>
                  </a:lnTo>
                  <a:lnTo>
                    <a:pt x="37" y="0"/>
                  </a:lnTo>
                  <a:lnTo>
                    <a:pt x="24" y="0"/>
                  </a:lnTo>
                  <a:lnTo>
                    <a:pt x="12" y="0"/>
                  </a:lnTo>
                  <a:lnTo>
                    <a:pt x="0" y="0"/>
                  </a:lnTo>
                </a:path>
              </a:pathLst>
            </a:custGeom>
            <a:solidFill>
              <a:srgbClr val="0000FF"/>
            </a:solidFill>
            <a:ln w="9525">
              <a:solidFill>
                <a:srgbClr val="000000"/>
              </a:solidFill>
              <a:prstDash val="solid"/>
              <a:round/>
              <a:headEnd/>
              <a:tailEnd/>
            </a:ln>
          </p:spPr>
          <p:txBody>
            <a:bodyPr/>
            <a:lstStyle/>
            <a:p>
              <a:endParaRPr lang="en-US"/>
            </a:p>
          </p:txBody>
        </p:sp>
        <p:sp>
          <p:nvSpPr>
            <p:cNvPr id="426189" name="Freeform 199">
              <a:extLst>
                <a:ext uri="{FF2B5EF4-FFF2-40B4-BE49-F238E27FC236}">
                  <a16:creationId xmlns:a16="http://schemas.microsoft.com/office/drawing/2014/main" id="{2C83B33F-F093-9896-F474-BE3E1E224AED}"/>
                </a:ext>
              </a:extLst>
            </p:cNvPr>
            <p:cNvSpPr>
              <a:spLocks/>
            </p:cNvSpPr>
            <p:nvPr/>
          </p:nvSpPr>
          <p:spPr bwMode="auto">
            <a:xfrm>
              <a:off x="2859" y="1028"/>
              <a:ext cx="397" cy="0"/>
            </a:xfrm>
            <a:custGeom>
              <a:avLst/>
              <a:gdLst>
                <a:gd name="T0" fmla="*/ 33 w 424"/>
                <a:gd name="T1" fmla="*/ 32 w 424"/>
                <a:gd name="T2" fmla="*/ 31 w 424"/>
                <a:gd name="T3" fmla="*/ 30 w 424"/>
                <a:gd name="T4" fmla="*/ 29 w 424"/>
                <a:gd name="T5" fmla="*/ 28 w 424"/>
                <a:gd name="T6" fmla="*/ 27 w 424"/>
                <a:gd name="T7" fmla="*/ 26 w 424"/>
                <a:gd name="T8" fmla="*/ 24 w 424"/>
                <a:gd name="T9" fmla="*/ 23 w 424"/>
                <a:gd name="T10" fmla="*/ 22 w 424"/>
                <a:gd name="T11" fmla="*/ 21 w 424"/>
                <a:gd name="T12" fmla="*/ 21 w 424"/>
                <a:gd name="T13" fmla="*/ 20 w 424"/>
                <a:gd name="T14" fmla="*/ 19 w 424"/>
                <a:gd name="T15" fmla="*/ 18 w 424"/>
                <a:gd name="T16" fmla="*/ 17 w 424"/>
                <a:gd name="T17" fmla="*/ 16 w 424"/>
                <a:gd name="T18" fmla="*/ 15 w 424"/>
                <a:gd name="T19" fmla="*/ 14 w 424"/>
                <a:gd name="T20" fmla="*/ 13 w 424"/>
                <a:gd name="T21" fmla="*/ 11 w 424"/>
                <a:gd name="T22" fmla="*/ 10 w 424"/>
                <a:gd name="T23" fmla="*/ 8 w 424"/>
                <a:gd name="T24" fmla="*/ 7 w 424"/>
                <a:gd name="T25" fmla="*/ 7 w 424"/>
                <a:gd name="T26" fmla="*/ 7 w 424"/>
                <a:gd name="T27" fmla="*/ 7 w 424"/>
                <a:gd name="T28" fmla="*/ 7 w 424"/>
                <a:gd name="T29" fmla="*/ 7 w 424"/>
                <a:gd name="T30" fmla="*/ 7 w 424"/>
                <a:gd name="T31" fmla="*/ 7 w 424"/>
                <a:gd name="T32" fmla="*/ 0 w 424"/>
                <a:gd name="T33" fmla="*/ 0 w 4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Lst>
              <a:ahLst/>
              <a:cxnLst>
                <a:cxn ang="T34">
                  <a:pos x="T0" y="0"/>
                </a:cxn>
                <a:cxn ang="T35">
                  <a:pos x="T1" y="0"/>
                </a:cxn>
                <a:cxn ang="T36">
                  <a:pos x="T2" y="0"/>
                </a:cxn>
                <a:cxn ang="T37">
                  <a:pos x="T3" y="0"/>
                </a:cxn>
                <a:cxn ang="T38">
                  <a:pos x="T4" y="0"/>
                </a:cxn>
                <a:cxn ang="T39">
                  <a:pos x="T5" y="0"/>
                </a:cxn>
                <a:cxn ang="T40">
                  <a:pos x="T6" y="0"/>
                </a:cxn>
                <a:cxn ang="T41">
                  <a:pos x="T7" y="0"/>
                </a:cxn>
                <a:cxn ang="T42">
                  <a:pos x="T8" y="0"/>
                </a:cxn>
                <a:cxn ang="T43">
                  <a:pos x="T9" y="0"/>
                </a:cxn>
                <a:cxn ang="T44">
                  <a:pos x="T10" y="0"/>
                </a:cxn>
                <a:cxn ang="T45">
                  <a:pos x="T11" y="0"/>
                </a:cxn>
                <a:cxn ang="T46">
                  <a:pos x="T12" y="0"/>
                </a:cxn>
                <a:cxn ang="T47">
                  <a:pos x="T13" y="0"/>
                </a:cxn>
                <a:cxn ang="T48">
                  <a:pos x="T14" y="0"/>
                </a:cxn>
                <a:cxn ang="T49">
                  <a:pos x="T15" y="0"/>
                </a:cxn>
                <a:cxn ang="T50">
                  <a:pos x="T16" y="0"/>
                </a:cxn>
                <a:cxn ang="T51">
                  <a:pos x="T17" y="0"/>
                </a:cxn>
                <a:cxn ang="T52">
                  <a:pos x="T18" y="0"/>
                </a:cxn>
                <a:cxn ang="T53">
                  <a:pos x="T19" y="0"/>
                </a:cxn>
                <a:cxn ang="T54">
                  <a:pos x="T20" y="0"/>
                </a:cxn>
                <a:cxn ang="T55">
                  <a:pos x="T21" y="0"/>
                </a:cxn>
                <a:cxn ang="T56">
                  <a:pos x="T22" y="0"/>
                </a:cxn>
                <a:cxn ang="T57">
                  <a:pos x="T23" y="0"/>
                </a:cxn>
                <a:cxn ang="T58">
                  <a:pos x="T24" y="0"/>
                </a:cxn>
                <a:cxn ang="T59">
                  <a:pos x="T25" y="0"/>
                </a:cxn>
                <a:cxn ang="T60">
                  <a:pos x="T26" y="0"/>
                </a:cxn>
                <a:cxn ang="T61">
                  <a:pos x="T27" y="0"/>
                </a:cxn>
                <a:cxn ang="T62">
                  <a:pos x="T28" y="0"/>
                </a:cxn>
                <a:cxn ang="T63">
                  <a:pos x="T29" y="0"/>
                </a:cxn>
                <a:cxn ang="T64">
                  <a:pos x="T30" y="0"/>
                </a:cxn>
                <a:cxn ang="T65">
                  <a:pos x="T31" y="0"/>
                </a:cxn>
                <a:cxn ang="T66">
                  <a:pos x="T32" y="0"/>
                </a:cxn>
                <a:cxn ang="T67">
                  <a:pos x="T33" y="0"/>
                </a:cxn>
              </a:cxnLst>
              <a:rect l="0" t="0" r="r" b="b"/>
              <a:pathLst>
                <a:path w="424">
                  <a:moveTo>
                    <a:pt x="424" y="0"/>
                  </a:moveTo>
                  <a:lnTo>
                    <a:pt x="412" y="0"/>
                  </a:lnTo>
                  <a:lnTo>
                    <a:pt x="399" y="0"/>
                  </a:lnTo>
                  <a:lnTo>
                    <a:pt x="387" y="0"/>
                  </a:lnTo>
                  <a:lnTo>
                    <a:pt x="369" y="0"/>
                  </a:lnTo>
                  <a:lnTo>
                    <a:pt x="356" y="0"/>
                  </a:lnTo>
                  <a:lnTo>
                    <a:pt x="344" y="0"/>
                  </a:lnTo>
                  <a:lnTo>
                    <a:pt x="332" y="0"/>
                  </a:lnTo>
                  <a:lnTo>
                    <a:pt x="319" y="0"/>
                  </a:lnTo>
                  <a:lnTo>
                    <a:pt x="307" y="0"/>
                  </a:lnTo>
                  <a:lnTo>
                    <a:pt x="289" y="0"/>
                  </a:lnTo>
                  <a:lnTo>
                    <a:pt x="276" y="0"/>
                  </a:lnTo>
                  <a:lnTo>
                    <a:pt x="264" y="0"/>
                  </a:lnTo>
                  <a:lnTo>
                    <a:pt x="252" y="0"/>
                  </a:lnTo>
                  <a:lnTo>
                    <a:pt x="239" y="0"/>
                  </a:lnTo>
                  <a:lnTo>
                    <a:pt x="221" y="0"/>
                  </a:lnTo>
                  <a:lnTo>
                    <a:pt x="209" y="0"/>
                  </a:lnTo>
                  <a:lnTo>
                    <a:pt x="196" y="0"/>
                  </a:lnTo>
                  <a:lnTo>
                    <a:pt x="184" y="0"/>
                  </a:lnTo>
                  <a:lnTo>
                    <a:pt x="172" y="0"/>
                  </a:lnTo>
                  <a:lnTo>
                    <a:pt x="160" y="0"/>
                  </a:lnTo>
                  <a:lnTo>
                    <a:pt x="141" y="0"/>
                  </a:lnTo>
                  <a:lnTo>
                    <a:pt x="129" y="0"/>
                  </a:lnTo>
                  <a:lnTo>
                    <a:pt x="116" y="0"/>
                  </a:lnTo>
                  <a:lnTo>
                    <a:pt x="104" y="0"/>
                  </a:lnTo>
                  <a:lnTo>
                    <a:pt x="92" y="0"/>
                  </a:lnTo>
                  <a:lnTo>
                    <a:pt x="80" y="0"/>
                  </a:lnTo>
                  <a:lnTo>
                    <a:pt x="61" y="0"/>
                  </a:lnTo>
                  <a:lnTo>
                    <a:pt x="49" y="0"/>
                  </a:lnTo>
                  <a:lnTo>
                    <a:pt x="37" y="0"/>
                  </a:lnTo>
                  <a:lnTo>
                    <a:pt x="24" y="0"/>
                  </a:lnTo>
                  <a:lnTo>
                    <a:pt x="12" y="0"/>
                  </a:lnTo>
                  <a:lnTo>
                    <a:pt x="0" y="0"/>
                  </a:lnTo>
                </a:path>
              </a:pathLst>
            </a:custGeom>
            <a:solidFill>
              <a:srgbClr val="0000FF"/>
            </a:solidFill>
            <a:ln w="9525">
              <a:solidFill>
                <a:srgbClr val="000000"/>
              </a:solidFill>
              <a:prstDash val="solid"/>
              <a:round/>
              <a:headEnd/>
              <a:tailEnd/>
            </a:ln>
          </p:spPr>
          <p:txBody>
            <a:bodyPr/>
            <a:lstStyle/>
            <a:p>
              <a:endParaRPr lang="en-US"/>
            </a:p>
          </p:txBody>
        </p:sp>
        <p:sp>
          <p:nvSpPr>
            <p:cNvPr id="426190" name="Freeform 200">
              <a:extLst>
                <a:ext uri="{FF2B5EF4-FFF2-40B4-BE49-F238E27FC236}">
                  <a16:creationId xmlns:a16="http://schemas.microsoft.com/office/drawing/2014/main" id="{F1B83DCB-3A7A-73BA-73BC-216B4D877D3D}"/>
                </a:ext>
              </a:extLst>
            </p:cNvPr>
            <p:cNvSpPr>
              <a:spLocks/>
            </p:cNvSpPr>
            <p:nvPr/>
          </p:nvSpPr>
          <p:spPr bwMode="auto">
            <a:xfrm>
              <a:off x="2859" y="1028"/>
              <a:ext cx="397" cy="0"/>
            </a:xfrm>
            <a:custGeom>
              <a:avLst/>
              <a:gdLst>
                <a:gd name="T0" fmla="*/ 33 w 424"/>
                <a:gd name="T1" fmla="*/ 32 w 424"/>
                <a:gd name="T2" fmla="*/ 31 w 424"/>
                <a:gd name="T3" fmla="*/ 30 w 424"/>
                <a:gd name="T4" fmla="*/ 29 w 424"/>
                <a:gd name="T5" fmla="*/ 28 w 424"/>
                <a:gd name="T6" fmla="*/ 27 w 424"/>
                <a:gd name="T7" fmla="*/ 26 w 424"/>
                <a:gd name="T8" fmla="*/ 24 w 424"/>
                <a:gd name="T9" fmla="*/ 23 w 424"/>
                <a:gd name="T10" fmla="*/ 22 w 424"/>
                <a:gd name="T11" fmla="*/ 21 w 424"/>
                <a:gd name="T12" fmla="*/ 21 w 424"/>
                <a:gd name="T13" fmla="*/ 20 w 424"/>
                <a:gd name="T14" fmla="*/ 19 w 424"/>
                <a:gd name="T15" fmla="*/ 18 w 424"/>
                <a:gd name="T16" fmla="*/ 17 w 424"/>
                <a:gd name="T17" fmla="*/ 16 w 424"/>
                <a:gd name="T18" fmla="*/ 15 w 424"/>
                <a:gd name="T19" fmla="*/ 14 w 424"/>
                <a:gd name="T20" fmla="*/ 13 w 424"/>
                <a:gd name="T21" fmla="*/ 11 w 424"/>
                <a:gd name="T22" fmla="*/ 10 w 424"/>
                <a:gd name="T23" fmla="*/ 8 w 424"/>
                <a:gd name="T24" fmla="*/ 7 w 424"/>
                <a:gd name="T25" fmla="*/ 7 w 424"/>
                <a:gd name="T26" fmla="*/ 7 w 424"/>
                <a:gd name="T27" fmla="*/ 7 w 424"/>
                <a:gd name="T28" fmla="*/ 7 w 424"/>
                <a:gd name="T29" fmla="*/ 7 w 424"/>
                <a:gd name="T30" fmla="*/ 7 w 424"/>
                <a:gd name="T31" fmla="*/ 7 w 424"/>
                <a:gd name="T32" fmla="*/ 0 w 424"/>
                <a:gd name="T33" fmla="*/ 0 w 4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Lst>
              <a:ahLst/>
              <a:cxnLst>
                <a:cxn ang="T34">
                  <a:pos x="T0" y="0"/>
                </a:cxn>
                <a:cxn ang="T35">
                  <a:pos x="T1" y="0"/>
                </a:cxn>
                <a:cxn ang="T36">
                  <a:pos x="T2" y="0"/>
                </a:cxn>
                <a:cxn ang="T37">
                  <a:pos x="T3" y="0"/>
                </a:cxn>
                <a:cxn ang="T38">
                  <a:pos x="T4" y="0"/>
                </a:cxn>
                <a:cxn ang="T39">
                  <a:pos x="T5" y="0"/>
                </a:cxn>
                <a:cxn ang="T40">
                  <a:pos x="T6" y="0"/>
                </a:cxn>
                <a:cxn ang="T41">
                  <a:pos x="T7" y="0"/>
                </a:cxn>
                <a:cxn ang="T42">
                  <a:pos x="T8" y="0"/>
                </a:cxn>
                <a:cxn ang="T43">
                  <a:pos x="T9" y="0"/>
                </a:cxn>
                <a:cxn ang="T44">
                  <a:pos x="T10" y="0"/>
                </a:cxn>
                <a:cxn ang="T45">
                  <a:pos x="T11" y="0"/>
                </a:cxn>
                <a:cxn ang="T46">
                  <a:pos x="T12" y="0"/>
                </a:cxn>
                <a:cxn ang="T47">
                  <a:pos x="T13" y="0"/>
                </a:cxn>
                <a:cxn ang="T48">
                  <a:pos x="T14" y="0"/>
                </a:cxn>
                <a:cxn ang="T49">
                  <a:pos x="T15" y="0"/>
                </a:cxn>
                <a:cxn ang="T50">
                  <a:pos x="T16" y="0"/>
                </a:cxn>
                <a:cxn ang="T51">
                  <a:pos x="T17" y="0"/>
                </a:cxn>
                <a:cxn ang="T52">
                  <a:pos x="T18" y="0"/>
                </a:cxn>
                <a:cxn ang="T53">
                  <a:pos x="T19" y="0"/>
                </a:cxn>
                <a:cxn ang="T54">
                  <a:pos x="T20" y="0"/>
                </a:cxn>
                <a:cxn ang="T55">
                  <a:pos x="T21" y="0"/>
                </a:cxn>
                <a:cxn ang="T56">
                  <a:pos x="T22" y="0"/>
                </a:cxn>
                <a:cxn ang="T57">
                  <a:pos x="T23" y="0"/>
                </a:cxn>
                <a:cxn ang="T58">
                  <a:pos x="T24" y="0"/>
                </a:cxn>
                <a:cxn ang="T59">
                  <a:pos x="T25" y="0"/>
                </a:cxn>
                <a:cxn ang="T60">
                  <a:pos x="T26" y="0"/>
                </a:cxn>
                <a:cxn ang="T61">
                  <a:pos x="T27" y="0"/>
                </a:cxn>
                <a:cxn ang="T62">
                  <a:pos x="T28" y="0"/>
                </a:cxn>
                <a:cxn ang="T63">
                  <a:pos x="T29" y="0"/>
                </a:cxn>
                <a:cxn ang="T64">
                  <a:pos x="T30" y="0"/>
                </a:cxn>
                <a:cxn ang="T65">
                  <a:pos x="T31" y="0"/>
                </a:cxn>
                <a:cxn ang="T66">
                  <a:pos x="T32" y="0"/>
                </a:cxn>
                <a:cxn ang="T67">
                  <a:pos x="T33" y="0"/>
                </a:cxn>
              </a:cxnLst>
              <a:rect l="0" t="0" r="r" b="b"/>
              <a:pathLst>
                <a:path w="424">
                  <a:moveTo>
                    <a:pt x="424" y="0"/>
                  </a:moveTo>
                  <a:lnTo>
                    <a:pt x="412" y="0"/>
                  </a:lnTo>
                  <a:lnTo>
                    <a:pt x="399" y="0"/>
                  </a:lnTo>
                  <a:lnTo>
                    <a:pt x="387" y="0"/>
                  </a:lnTo>
                  <a:lnTo>
                    <a:pt x="369" y="0"/>
                  </a:lnTo>
                  <a:lnTo>
                    <a:pt x="356" y="0"/>
                  </a:lnTo>
                  <a:lnTo>
                    <a:pt x="344" y="0"/>
                  </a:lnTo>
                  <a:lnTo>
                    <a:pt x="332" y="0"/>
                  </a:lnTo>
                  <a:lnTo>
                    <a:pt x="319" y="0"/>
                  </a:lnTo>
                  <a:lnTo>
                    <a:pt x="307" y="0"/>
                  </a:lnTo>
                  <a:lnTo>
                    <a:pt x="289" y="0"/>
                  </a:lnTo>
                  <a:lnTo>
                    <a:pt x="276" y="0"/>
                  </a:lnTo>
                  <a:lnTo>
                    <a:pt x="264" y="0"/>
                  </a:lnTo>
                  <a:lnTo>
                    <a:pt x="252" y="0"/>
                  </a:lnTo>
                  <a:lnTo>
                    <a:pt x="239" y="0"/>
                  </a:lnTo>
                  <a:lnTo>
                    <a:pt x="221" y="0"/>
                  </a:lnTo>
                  <a:lnTo>
                    <a:pt x="209" y="0"/>
                  </a:lnTo>
                  <a:lnTo>
                    <a:pt x="196" y="0"/>
                  </a:lnTo>
                  <a:lnTo>
                    <a:pt x="184" y="0"/>
                  </a:lnTo>
                  <a:lnTo>
                    <a:pt x="172" y="0"/>
                  </a:lnTo>
                  <a:lnTo>
                    <a:pt x="160" y="0"/>
                  </a:lnTo>
                  <a:lnTo>
                    <a:pt x="141" y="0"/>
                  </a:lnTo>
                  <a:lnTo>
                    <a:pt x="129" y="0"/>
                  </a:lnTo>
                  <a:lnTo>
                    <a:pt x="116" y="0"/>
                  </a:lnTo>
                  <a:lnTo>
                    <a:pt x="104" y="0"/>
                  </a:lnTo>
                  <a:lnTo>
                    <a:pt x="92" y="0"/>
                  </a:lnTo>
                  <a:lnTo>
                    <a:pt x="80" y="0"/>
                  </a:lnTo>
                  <a:lnTo>
                    <a:pt x="61" y="0"/>
                  </a:lnTo>
                  <a:lnTo>
                    <a:pt x="49" y="0"/>
                  </a:lnTo>
                  <a:lnTo>
                    <a:pt x="37" y="0"/>
                  </a:lnTo>
                  <a:lnTo>
                    <a:pt x="24" y="0"/>
                  </a:lnTo>
                  <a:lnTo>
                    <a:pt x="12" y="0"/>
                  </a:lnTo>
                  <a:lnTo>
                    <a:pt x="0" y="0"/>
                  </a:lnTo>
                </a:path>
              </a:pathLst>
            </a:custGeom>
            <a:solidFill>
              <a:srgbClr val="0000FF"/>
            </a:solidFill>
            <a:ln w="9525">
              <a:solidFill>
                <a:srgbClr val="000000"/>
              </a:solidFill>
              <a:prstDash val="solid"/>
              <a:round/>
              <a:headEnd/>
              <a:tailEnd/>
            </a:ln>
          </p:spPr>
          <p:txBody>
            <a:bodyPr/>
            <a:lstStyle/>
            <a:p>
              <a:endParaRPr lang="en-US"/>
            </a:p>
          </p:txBody>
        </p:sp>
        <p:sp>
          <p:nvSpPr>
            <p:cNvPr id="426191" name="Freeform 201">
              <a:extLst>
                <a:ext uri="{FF2B5EF4-FFF2-40B4-BE49-F238E27FC236}">
                  <a16:creationId xmlns:a16="http://schemas.microsoft.com/office/drawing/2014/main" id="{4F25D8D9-FEFC-EF18-AABE-8C569AC11FBC}"/>
                </a:ext>
              </a:extLst>
            </p:cNvPr>
            <p:cNvSpPr>
              <a:spLocks/>
            </p:cNvSpPr>
            <p:nvPr/>
          </p:nvSpPr>
          <p:spPr bwMode="auto">
            <a:xfrm>
              <a:off x="2859" y="1028"/>
              <a:ext cx="397" cy="0"/>
            </a:xfrm>
            <a:custGeom>
              <a:avLst/>
              <a:gdLst>
                <a:gd name="T0" fmla="*/ 33 w 424"/>
                <a:gd name="T1" fmla="*/ 32 w 424"/>
                <a:gd name="T2" fmla="*/ 31 w 424"/>
                <a:gd name="T3" fmla="*/ 30 w 424"/>
                <a:gd name="T4" fmla="*/ 29 w 424"/>
                <a:gd name="T5" fmla="*/ 28 w 424"/>
                <a:gd name="T6" fmla="*/ 27 w 424"/>
                <a:gd name="T7" fmla="*/ 26 w 424"/>
                <a:gd name="T8" fmla="*/ 24 w 424"/>
                <a:gd name="T9" fmla="*/ 23 w 424"/>
                <a:gd name="T10" fmla="*/ 22 w 424"/>
                <a:gd name="T11" fmla="*/ 21 w 424"/>
                <a:gd name="T12" fmla="*/ 21 w 424"/>
                <a:gd name="T13" fmla="*/ 20 w 424"/>
                <a:gd name="T14" fmla="*/ 19 w 424"/>
                <a:gd name="T15" fmla="*/ 18 w 424"/>
                <a:gd name="T16" fmla="*/ 17 w 424"/>
                <a:gd name="T17" fmla="*/ 16 w 424"/>
                <a:gd name="T18" fmla="*/ 15 w 424"/>
                <a:gd name="T19" fmla="*/ 14 w 424"/>
                <a:gd name="T20" fmla="*/ 13 w 424"/>
                <a:gd name="T21" fmla="*/ 11 w 424"/>
                <a:gd name="T22" fmla="*/ 10 w 424"/>
                <a:gd name="T23" fmla="*/ 8 w 424"/>
                <a:gd name="T24" fmla="*/ 7 w 424"/>
                <a:gd name="T25" fmla="*/ 7 w 424"/>
                <a:gd name="T26" fmla="*/ 7 w 424"/>
                <a:gd name="T27" fmla="*/ 7 w 424"/>
                <a:gd name="T28" fmla="*/ 7 w 424"/>
                <a:gd name="T29" fmla="*/ 7 w 424"/>
                <a:gd name="T30" fmla="*/ 7 w 424"/>
                <a:gd name="T31" fmla="*/ 7 w 424"/>
                <a:gd name="T32" fmla="*/ 0 w 424"/>
                <a:gd name="T33" fmla="*/ 0 w 4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Lst>
              <a:ahLst/>
              <a:cxnLst>
                <a:cxn ang="T34">
                  <a:pos x="T0" y="0"/>
                </a:cxn>
                <a:cxn ang="T35">
                  <a:pos x="T1" y="0"/>
                </a:cxn>
                <a:cxn ang="T36">
                  <a:pos x="T2" y="0"/>
                </a:cxn>
                <a:cxn ang="T37">
                  <a:pos x="T3" y="0"/>
                </a:cxn>
                <a:cxn ang="T38">
                  <a:pos x="T4" y="0"/>
                </a:cxn>
                <a:cxn ang="T39">
                  <a:pos x="T5" y="0"/>
                </a:cxn>
                <a:cxn ang="T40">
                  <a:pos x="T6" y="0"/>
                </a:cxn>
                <a:cxn ang="T41">
                  <a:pos x="T7" y="0"/>
                </a:cxn>
                <a:cxn ang="T42">
                  <a:pos x="T8" y="0"/>
                </a:cxn>
                <a:cxn ang="T43">
                  <a:pos x="T9" y="0"/>
                </a:cxn>
                <a:cxn ang="T44">
                  <a:pos x="T10" y="0"/>
                </a:cxn>
                <a:cxn ang="T45">
                  <a:pos x="T11" y="0"/>
                </a:cxn>
                <a:cxn ang="T46">
                  <a:pos x="T12" y="0"/>
                </a:cxn>
                <a:cxn ang="T47">
                  <a:pos x="T13" y="0"/>
                </a:cxn>
                <a:cxn ang="T48">
                  <a:pos x="T14" y="0"/>
                </a:cxn>
                <a:cxn ang="T49">
                  <a:pos x="T15" y="0"/>
                </a:cxn>
                <a:cxn ang="T50">
                  <a:pos x="T16" y="0"/>
                </a:cxn>
                <a:cxn ang="T51">
                  <a:pos x="T17" y="0"/>
                </a:cxn>
                <a:cxn ang="T52">
                  <a:pos x="T18" y="0"/>
                </a:cxn>
                <a:cxn ang="T53">
                  <a:pos x="T19" y="0"/>
                </a:cxn>
                <a:cxn ang="T54">
                  <a:pos x="T20" y="0"/>
                </a:cxn>
                <a:cxn ang="T55">
                  <a:pos x="T21" y="0"/>
                </a:cxn>
                <a:cxn ang="T56">
                  <a:pos x="T22" y="0"/>
                </a:cxn>
                <a:cxn ang="T57">
                  <a:pos x="T23" y="0"/>
                </a:cxn>
                <a:cxn ang="T58">
                  <a:pos x="T24" y="0"/>
                </a:cxn>
                <a:cxn ang="T59">
                  <a:pos x="T25" y="0"/>
                </a:cxn>
                <a:cxn ang="T60">
                  <a:pos x="T26" y="0"/>
                </a:cxn>
                <a:cxn ang="T61">
                  <a:pos x="T27" y="0"/>
                </a:cxn>
                <a:cxn ang="T62">
                  <a:pos x="T28" y="0"/>
                </a:cxn>
                <a:cxn ang="T63">
                  <a:pos x="T29" y="0"/>
                </a:cxn>
                <a:cxn ang="T64">
                  <a:pos x="T30" y="0"/>
                </a:cxn>
                <a:cxn ang="T65">
                  <a:pos x="T31" y="0"/>
                </a:cxn>
                <a:cxn ang="T66">
                  <a:pos x="T32" y="0"/>
                </a:cxn>
                <a:cxn ang="T67">
                  <a:pos x="T33" y="0"/>
                </a:cxn>
              </a:cxnLst>
              <a:rect l="0" t="0" r="r" b="b"/>
              <a:pathLst>
                <a:path w="424">
                  <a:moveTo>
                    <a:pt x="424" y="0"/>
                  </a:moveTo>
                  <a:lnTo>
                    <a:pt x="412" y="0"/>
                  </a:lnTo>
                  <a:lnTo>
                    <a:pt x="399" y="0"/>
                  </a:lnTo>
                  <a:lnTo>
                    <a:pt x="387" y="0"/>
                  </a:lnTo>
                  <a:lnTo>
                    <a:pt x="369" y="0"/>
                  </a:lnTo>
                  <a:lnTo>
                    <a:pt x="356" y="0"/>
                  </a:lnTo>
                  <a:lnTo>
                    <a:pt x="344" y="0"/>
                  </a:lnTo>
                  <a:lnTo>
                    <a:pt x="332" y="0"/>
                  </a:lnTo>
                  <a:lnTo>
                    <a:pt x="319" y="0"/>
                  </a:lnTo>
                  <a:lnTo>
                    <a:pt x="307" y="0"/>
                  </a:lnTo>
                  <a:lnTo>
                    <a:pt x="289" y="0"/>
                  </a:lnTo>
                  <a:lnTo>
                    <a:pt x="276" y="0"/>
                  </a:lnTo>
                  <a:lnTo>
                    <a:pt x="264" y="0"/>
                  </a:lnTo>
                  <a:lnTo>
                    <a:pt x="252" y="0"/>
                  </a:lnTo>
                  <a:lnTo>
                    <a:pt x="239" y="0"/>
                  </a:lnTo>
                  <a:lnTo>
                    <a:pt x="221" y="0"/>
                  </a:lnTo>
                  <a:lnTo>
                    <a:pt x="209" y="0"/>
                  </a:lnTo>
                  <a:lnTo>
                    <a:pt x="196" y="0"/>
                  </a:lnTo>
                  <a:lnTo>
                    <a:pt x="184" y="0"/>
                  </a:lnTo>
                  <a:lnTo>
                    <a:pt x="172" y="0"/>
                  </a:lnTo>
                  <a:lnTo>
                    <a:pt x="160" y="0"/>
                  </a:lnTo>
                  <a:lnTo>
                    <a:pt x="141" y="0"/>
                  </a:lnTo>
                  <a:lnTo>
                    <a:pt x="129" y="0"/>
                  </a:lnTo>
                  <a:lnTo>
                    <a:pt x="116" y="0"/>
                  </a:lnTo>
                  <a:lnTo>
                    <a:pt x="104" y="0"/>
                  </a:lnTo>
                  <a:lnTo>
                    <a:pt x="92" y="0"/>
                  </a:lnTo>
                  <a:lnTo>
                    <a:pt x="80" y="0"/>
                  </a:lnTo>
                  <a:lnTo>
                    <a:pt x="61" y="0"/>
                  </a:lnTo>
                  <a:lnTo>
                    <a:pt x="49" y="0"/>
                  </a:lnTo>
                  <a:lnTo>
                    <a:pt x="37" y="0"/>
                  </a:lnTo>
                  <a:lnTo>
                    <a:pt x="24" y="0"/>
                  </a:lnTo>
                  <a:lnTo>
                    <a:pt x="12" y="0"/>
                  </a:lnTo>
                  <a:lnTo>
                    <a:pt x="0" y="0"/>
                  </a:lnTo>
                </a:path>
              </a:pathLst>
            </a:custGeom>
            <a:solidFill>
              <a:srgbClr val="0000FF"/>
            </a:solidFill>
            <a:ln w="9525">
              <a:solidFill>
                <a:srgbClr val="000000"/>
              </a:solidFill>
              <a:prstDash val="solid"/>
              <a:round/>
              <a:headEnd/>
              <a:tailEnd/>
            </a:ln>
          </p:spPr>
          <p:txBody>
            <a:bodyPr/>
            <a:lstStyle/>
            <a:p>
              <a:endParaRPr lang="en-US"/>
            </a:p>
          </p:txBody>
        </p:sp>
        <p:sp>
          <p:nvSpPr>
            <p:cNvPr id="426192" name="Freeform 202">
              <a:extLst>
                <a:ext uri="{FF2B5EF4-FFF2-40B4-BE49-F238E27FC236}">
                  <a16:creationId xmlns:a16="http://schemas.microsoft.com/office/drawing/2014/main" id="{87A06368-B0D5-3B54-D09E-7BF43BA32F45}"/>
                </a:ext>
              </a:extLst>
            </p:cNvPr>
            <p:cNvSpPr>
              <a:spLocks/>
            </p:cNvSpPr>
            <p:nvPr/>
          </p:nvSpPr>
          <p:spPr bwMode="auto">
            <a:xfrm>
              <a:off x="2859" y="1028"/>
              <a:ext cx="397" cy="0"/>
            </a:xfrm>
            <a:custGeom>
              <a:avLst/>
              <a:gdLst>
                <a:gd name="T0" fmla="*/ 33 w 424"/>
                <a:gd name="T1" fmla="*/ 32 w 424"/>
                <a:gd name="T2" fmla="*/ 31 w 424"/>
                <a:gd name="T3" fmla="*/ 30 w 424"/>
                <a:gd name="T4" fmla="*/ 29 w 424"/>
                <a:gd name="T5" fmla="*/ 28 w 424"/>
                <a:gd name="T6" fmla="*/ 27 w 424"/>
                <a:gd name="T7" fmla="*/ 26 w 424"/>
                <a:gd name="T8" fmla="*/ 24 w 424"/>
                <a:gd name="T9" fmla="*/ 23 w 424"/>
                <a:gd name="T10" fmla="*/ 22 w 424"/>
                <a:gd name="T11" fmla="*/ 21 w 424"/>
                <a:gd name="T12" fmla="*/ 21 w 424"/>
                <a:gd name="T13" fmla="*/ 20 w 424"/>
                <a:gd name="T14" fmla="*/ 19 w 424"/>
                <a:gd name="T15" fmla="*/ 18 w 424"/>
                <a:gd name="T16" fmla="*/ 17 w 424"/>
                <a:gd name="T17" fmla="*/ 16 w 424"/>
                <a:gd name="T18" fmla="*/ 15 w 424"/>
                <a:gd name="T19" fmla="*/ 14 w 424"/>
                <a:gd name="T20" fmla="*/ 13 w 424"/>
                <a:gd name="T21" fmla="*/ 11 w 424"/>
                <a:gd name="T22" fmla="*/ 10 w 424"/>
                <a:gd name="T23" fmla="*/ 8 w 424"/>
                <a:gd name="T24" fmla="*/ 7 w 424"/>
                <a:gd name="T25" fmla="*/ 7 w 424"/>
                <a:gd name="T26" fmla="*/ 7 w 424"/>
                <a:gd name="T27" fmla="*/ 7 w 424"/>
                <a:gd name="T28" fmla="*/ 7 w 424"/>
                <a:gd name="T29" fmla="*/ 7 w 424"/>
                <a:gd name="T30" fmla="*/ 7 w 424"/>
                <a:gd name="T31" fmla="*/ 7 w 424"/>
                <a:gd name="T32" fmla="*/ 0 w 424"/>
                <a:gd name="T33" fmla="*/ 0 w 4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Lst>
              <a:ahLst/>
              <a:cxnLst>
                <a:cxn ang="T34">
                  <a:pos x="T0" y="0"/>
                </a:cxn>
                <a:cxn ang="T35">
                  <a:pos x="T1" y="0"/>
                </a:cxn>
                <a:cxn ang="T36">
                  <a:pos x="T2" y="0"/>
                </a:cxn>
                <a:cxn ang="T37">
                  <a:pos x="T3" y="0"/>
                </a:cxn>
                <a:cxn ang="T38">
                  <a:pos x="T4" y="0"/>
                </a:cxn>
                <a:cxn ang="T39">
                  <a:pos x="T5" y="0"/>
                </a:cxn>
                <a:cxn ang="T40">
                  <a:pos x="T6" y="0"/>
                </a:cxn>
                <a:cxn ang="T41">
                  <a:pos x="T7" y="0"/>
                </a:cxn>
                <a:cxn ang="T42">
                  <a:pos x="T8" y="0"/>
                </a:cxn>
                <a:cxn ang="T43">
                  <a:pos x="T9" y="0"/>
                </a:cxn>
                <a:cxn ang="T44">
                  <a:pos x="T10" y="0"/>
                </a:cxn>
                <a:cxn ang="T45">
                  <a:pos x="T11" y="0"/>
                </a:cxn>
                <a:cxn ang="T46">
                  <a:pos x="T12" y="0"/>
                </a:cxn>
                <a:cxn ang="T47">
                  <a:pos x="T13" y="0"/>
                </a:cxn>
                <a:cxn ang="T48">
                  <a:pos x="T14" y="0"/>
                </a:cxn>
                <a:cxn ang="T49">
                  <a:pos x="T15" y="0"/>
                </a:cxn>
                <a:cxn ang="T50">
                  <a:pos x="T16" y="0"/>
                </a:cxn>
                <a:cxn ang="T51">
                  <a:pos x="T17" y="0"/>
                </a:cxn>
                <a:cxn ang="T52">
                  <a:pos x="T18" y="0"/>
                </a:cxn>
                <a:cxn ang="T53">
                  <a:pos x="T19" y="0"/>
                </a:cxn>
                <a:cxn ang="T54">
                  <a:pos x="T20" y="0"/>
                </a:cxn>
                <a:cxn ang="T55">
                  <a:pos x="T21" y="0"/>
                </a:cxn>
                <a:cxn ang="T56">
                  <a:pos x="T22" y="0"/>
                </a:cxn>
                <a:cxn ang="T57">
                  <a:pos x="T23" y="0"/>
                </a:cxn>
                <a:cxn ang="T58">
                  <a:pos x="T24" y="0"/>
                </a:cxn>
                <a:cxn ang="T59">
                  <a:pos x="T25" y="0"/>
                </a:cxn>
                <a:cxn ang="T60">
                  <a:pos x="T26" y="0"/>
                </a:cxn>
                <a:cxn ang="T61">
                  <a:pos x="T27" y="0"/>
                </a:cxn>
                <a:cxn ang="T62">
                  <a:pos x="T28" y="0"/>
                </a:cxn>
                <a:cxn ang="T63">
                  <a:pos x="T29" y="0"/>
                </a:cxn>
                <a:cxn ang="T64">
                  <a:pos x="T30" y="0"/>
                </a:cxn>
                <a:cxn ang="T65">
                  <a:pos x="T31" y="0"/>
                </a:cxn>
                <a:cxn ang="T66">
                  <a:pos x="T32" y="0"/>
                </a:cxn>
                <a:cxn ang="T67">
                  <a:pos x="T33" y="0"/>
                </a:cxn>
              </a:cxnLst>
              <a:rect l="0" t="0" r="r" b="b"/>
              <a:pathLst>
                <a:path w="424">
                  <a:moveTo>
                    <a:pt x="424" y="0"/>
                  </a:moveTo>
                  <a:lnTo>
                    <a:pt x="412" y="0"/>
                  </a:lnTo>
                  <a:lnTo>
                    <a:pt x="399" y="0"/>
                  </a:lnTo>
                  <a:lnTo>
                    <a:pt x="387" y="0"/>
                  </a:lnTo>
                  <a:lnTo>
                    <a:pt x="369" y="0"/>
                  </a:lnTo>
                  <a:lnTo>
                    <a:pt x="356" y="0"/>
                  </a:lnTo>
                  <a:lnTo>
                    <a:pt x="344" y="0"/>
                  </a:lnTo>
                  <a:lnTo>
                    <a:pt x="332" y="0"/>
                  </a:lnTo>
                  <a:lnTo>
                    <a:pt x="319" y="0"/>
                  </a:lnTo>
                  <a:lnTo>
                    <a:pt x="307" y="0"/>
                  </a:lnTo>
                  <a:lnTo>
                    <a:pt x="289" y="0"/>
                  </a:lnTo>
                  <a:lnTo>
                    <a:pt x="276" y="0"/>
                  </a:lnTo>
                  <a:lnTo>
                    <a:pt x="264" y="0"/>
                  </a:lnTo>
                  <a:lnTo>
                    <a:pt x="252" y="0"/>
                  </a:lnTo>
                  <a:lnTo>
                    <a:pt x="239" y="0"/>
                  </a:lnTo>
                  <a:lnTo>
                    <a:pt x="221" y="0"/>
                  </a:lnTo>
                  <a:lnTo>
                    <a:pt x="209" y="0"/>
                  </a:lnTo>
                  <a:lnTo>
                    <a:pt x="196" y="0"/>
                  </a:lnTo>
                  <a:lnTo>
                    <a:pt x="184" y="0"/>
                  </a:lnTo>
                  <a:lnTo>
                    <a:pt x="172" y="0"/>
                  </a:lnTo>
                  <a:lnTo>
                    <a:pt x="160" y="0"/>
                  </a:lnTo>
                  <a:lnTo>
                    <a:pt x="141" y="0"/>
                  </a:lnTo>
                  <a:lnTo>
                    <a:pt x="129" y="0"/>
                  </a:lnTo>
                  <a:lnTo>
                    <a:pt x="116" y="0"/>
                  </a:lnTo>
                  <a:lnTo>
                    <a:pt x="104" y="0"/>
                  </a:lnTo>
                  <a:lnTo>
                    <a:pt x="92" y="0"/>
                  </a:lnTo>
                  <a:lnTo>
                    <a:pt x="80" y="0"/>
                  </a:lnTo>
                  <a:lnTo>
                    <a:pt x="61" y="0"/>
                  </a:lnTo>
                  <a:lnTo>
                    <a:pt x="49" y="0"/>
                  </a:lnTo>
                  <a:lnTo>
                    <a:pt x="37" y="0"/>
                  </a:lnTo>
                  <a:lnTo>
                    <a:pt x="24" y="0"/>
                  </a:lnTo>
                  <a:lnTo>
                    <a:pt x="12" y="0"/>
                  </a:lnTo>
                  <a:lnTo>
                    <a:pt x="0" y="0"/>
                  </a:lnTo>
                </a:path>
              </a:pathLst>
            </a:custGeom>
            <a:solidFill>
              <a:srgbClr val="0000FF"/>
            </a:solidFill>
            <a:ln w="9525">
              <a:solidFill>
                <a:srgbClr val="000000"/>
              </a:solidFill>
              <a:prstDash val="solid"/>
              <a:round/>
              <a:headEnd/>
              <a:tailEnd/>
            </a:ln>
          </p:spPr>
          <p:txBody>
            <a:bodyPr/>
            <a:lstStyle/>
            <a:p>
              <a:endParaRPr lang="en-US"/>
            </a:p>
          </p:txBody>
        </p:sp>
        <p:sp>
          <p:nvSpPr>
            <p:cNvPr id="426193" name="Freeform 203">
              <a:extLst>
                <a:ext uri="{FF2B5EF4-FFF2-40B4-BE49-F238E27FC236}">
                  <a16:creationId xmlns:a16="http://schemas.microsoft.com/office/drawing/2014/main" id="{AE77B42A-F676-FCAD-A7D3-D935A114C024}"/>
                </a:ext>
              </a:extLst>
            </p:cNvPr>
            <p:cNvSpPr>
              <a:spLocks/>
            </p:cNvSpPr>
            <p:nvPr/>
          </p:nvSpPr>
          <p:spPr bwMode="auto">
            <a:xfrm>
              <a:off x="2859" y="1028"/>
              <a:ext cx="397" cy="0"/>
            </a:xfrm>
            <a:custGeom>
              <a:avLst/>
              <a:gdLst>
                <a:gd name="T0" fmla="*/ 33 w 424"/>
                <a:gd name="T1" fmla="*/ 32 w 424"/>
                <a:gd name="T2" fmla="*/ 31 w 424"/>
                <a:gd name="T3" fmla="*/ 30 w 424"/>
                <a:gd name="T4" fmla="*/ 29 w 424"/>
                <a:gd name="T5" fmla="*/ 28 w 424"/>
                <a:gd name="T6" fmla="*/ 27 w 424"/>
                <a:gd name="T7" fmla="*/ 26 w 424"/>
                <a:gd name="T8" fmla="*/ 24 w 424"/>
                <a:gd name="T9" fmla="*/ 23 w 424"/>
                <a:gd name="T10" fmla="*/ 22 w 424"/>
                <a:gd name="T11" fmla="*/ 21 w 424"/>
                <a:gd name="T12" fmla="*/ 21 w 424"/>
                <a:gd name="T13" fmla="*/ 20 w 424"/>
                <a:gd name="T14" fmla="*/ 19 w 424"/>
                <a:gd name="T15" fmla="*/ 18 w 424"/>
                <a:gd name="T16" fmla="*/ 17 w 424"/>
                <a:gd name="T17" fmla="*/ 16 w 424"/>
                <a:gd name="T18" fmla="*/ 15 w 424"/>
                <a:gd name="T19" fmla="*/ 14 w 424"/>
                <a:gd name="T20" fmla="*/ 13 w 424"/>
                <a:gd name="T21" fmla="*/ 11 w 424"/>
                <a:gd name="T22" fmla="*/ 10 w 424"/>
                <a:gd name="T23" fmla="*/ 8 w 424"/>
                <a:gd name="T24" fmla="*/ 7 w 424"/>
                <a:gd name="T25" fmla="*/ 7 w 424"/>
                <a:gd name="T26" fmla="*/ 7 w 424"/>
                <a:gd name="T27" fmla="*/ 7 w 424"/>
                <a:gd name="T28" fmla="*/ 7 w 424"/>
                <a:gd name="T29" fmla="*/ 7 w 424"/>
                <a:gd name="T30" fmla="*/ 7 w 424"/>
                <a:gd name="T31" fmla="*/ 7 w 424"/>
                <a:gd name="T32" fmla="*/ 0 w 424"/>
                <a:gd name="T33" fmla="*/ 0 w 4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Lst>
              <a:ahLst/>
              <a:cxnLst>
                <a:cxn ang="T34">
                  <a:pos x="T0" y="0"/>
                </a:cxn>
                <a:cxn ang="T35">
                  <a:pos x="T1" y="0"/>
                </a:cxn>
                <a:cxn ang="T36">
                  <a:pos x="T2" y="0"/>
                </a:cxn>
                <a:cxn ang="T37">
                  <a:pos x="T3" y="0"/>
                </a:cxn>
                <a:cxn ang="T38">
                  <a:pos x="T4" y="0"/>
                </a:cxn>
                <a:cxn ang="T39">
                  <a:pos x="T5" y="0"/>
                </a:cxn>
                <a:cxn ang="T40">
                  <a:pos x="T6" y="0"/>
                </a:cxn>
                <a:cxn ang="T41">
                  <a:pos x="T7" y="0"/>
                </a:cxn>
                <a:cxn ang="T42">
                  <a:pos x="T8" y="0"/>
                </a:cxn>
                <a:cxn ang="T43">
                  <a:pos x="T9" y="0"/>
                </a:cxn>
                <a:cxn ang="T44">
                  <a:pos x="T10" y="0"/>
                </a:cxn>
                <a:cxn ang="T45">
                  <a:pos x="T11" y="0"/>
                </a:cxn>
                <a:cxn ang="T46">
                  <a:pos x="T12" y="0"/>
                </a:cxn>
                <a:cxn ang="T47">
                  <a:pos x="T13" y="0"/>
                </a:cxn>
                <a:cxn ang="T48">
                  <a:pos x="T14" y="0"/>
                </a:cxn>
                <a:cxn ang="T49">
                  <a:pos x="T15" y="0"/>
                </a:cxn>
                <a:cxn ang="T50">
                  <a:pos x="T16" y="0"/>
                </a:cxn>
                <a:cxn ang="T51">
                  <a:pos x="T17" y="0"/>
                </a:cxn>
                <a:cxn ang="T52">
                  <a:pos x="T18" y="0"/>
                </a:cxn>
                <a:cxn ang="T53">
                  <a:pos x="T19" y="0"/>
                </a:cxn>
                <a:cxn ang="T54">
                  <a:pos x="T20" y="0"/>
                </a:cxn>
                <a:cxn ang="T55">
                  <a:pos x="T21" y="0"/>
                </a:cxn>
                <a:cxn ang="T56">
                  <a:pos x="T22" y="0"/>
                </a:cxn>
                <a:cxn ang="T57">
                  <a:pos x="T23" y="0"/>
                </a:cxn>
                <a:cxn ang="T58">
                  <a:pos x="T24" y="0"/>
                </a:cxn>
                <a:cxn ang="T59">
                  <a:pos x="T25" y="0"/>
                </a:cxn>
                <a:cxn ang="T60">
                  <a:pos x="T26" y="0"/>
                </a:cxn>
                <a:cxn ang="T61">
                  <a:pos x="T27" y="0"/>
                </a:cxn>
                <a:cxn ang="T62">
                  <a:pos x="T28" y="0"/>
                </a:cxn>
                <a:cxn ang="T63">
                  <a:pos x="T29" y="0"/>
                </a:cxn>
                <a:cxn ang="T64">
                  <a:pos x="T30" y="0"/>
                </a:cxn>
                <a:cxn ang="T65">
                  <a:pos x="T31" y="0"/>
                </a:cxn>
                <a:cxn ang="T66">
                  <a:pos x="T32" y="0"/>
                </a:cxn>
                <a:cxn ang="T67">
                  <a:pos x="T33" y="0"/>
                </a:cxn>
              </a:cxnLst>
              <a:rect l="0" t="0" r="r" b="b"/>
              <a:pathLst>
                <a:path w="424">
                  <a:moveTo>
                    <a:pt x="424" y="0"/>
                  </a:moveTo>
                  <a:lnTo>
                    <a:pt x="412" y="0"/>
                  </a:lnTo>
                  <a:lnTo>
                    <a:pt x="399" y="0"/>
                  </a:lnTo>
                  <a:lnTo>
                    <a:pt x="387" y="0"/>
                  </a:lnTo>
                  <a:lnTo>
                    <a:pt x="369" y="0"/>
                  </a:lnTo>
                  <a:lnTo>
                    <a:pt x="356" y="0"/>
                  </a:lnTo>
                  <a:lnTo>
                    <a:pt x="344" y="0"/>
                  </a:lnTo>
                  <a:lnTo>
                    <a:pt x="332" y="0"/>
                  </a:lnTo>
                  <a:lnTo>
                    <a:pt x="319" y="0"/>
                  </a:lnTo>
                  <a:lnTo>
                    <a:pt x="307" y="0"/>
                  </a:lnTo>
                  <a:lnTo>
                    <a:pt x="289" y="0"/>
                  </a:lnTo>
                  <a:lnTo>
                    <a:pt x="276" y="0"/>
                  </a:lnTo>
                  <a:lnTo>
                    <a:pt x="264" y="0"/>
                  </a:lnTo>
                  <a:lnTo>
                    <a:pt x="252" y="0"/>
                  </a:lnTo>
                  <a:lnTo>
                    <a:pt x="239" y="0"/>
                  </a:lnTo>
                  <a:lnTo>
                    <a:pt x="221" y="0"/>
                  </a:lnTo>
                  <a:lnTo>
                    <a:pt x="209" y="0"/>
                  </a:lnTo>
                  <a:lnTo>
                    <a:pt x="196" y="0"/>
                  </a:lnTo>
                  <a:lnTo>
                    <a:pt x="184" y="0"/>
                  </a:lnTo>
                  <a:lnTo>
                    <a:pt x="172" y="0"/>
                  </a:lnTo>
                  <a:lnTo>
                    <a:pt x="160" y="0"/>
                  </a:lnTo>
                  <a:lnTo>
                    <a:pt x="141" y="0"/>
                  </a:lnTo>
                  <a:lnTo>
                    <a:pt x="129" y="0"/>
                  </a:lnTo>
                  <a:lnTo>
                    <a:pt x="116" y="0"/>
                  </a:lnTo>
                  <a:lnTo>
                    <a:pt x="104" y="0"/>
                  </a:lnTo>
                  <a:lnTo>
                    <a:pt x="92" y="0"/>
                  </a:lnTo>
                  <a:lnTo>
                    <a:pt x="80" y="0"/>
                  </a:lnTo>
                  <a:lnTo>
                    <a:pt x="61" y="0"/>
                  </a:lnTo>
                  <a:lnTo>
                    <a:pt x="49" y="0"/>
                  </a:lnTo>
                  <a:lnTo>
                    <a:pt x="37" y="0"/>
                  </a:lnTo>
                  <a:lnTo>
                    <a:pt x="24" y="0"/>
                  </a:lnTo>
                  <a:lnTo>
                    <a:pt x="12" y="0"/>
                  </a:lnTo>
                  <a:lnTo>
                    <a:pt x="0" y="0"/>
                  </a:lnTo>
                </a:path>
              </a:pathLst>
            </a:custGeom>
            <a:solidFill>
              <a:srgbClr val="0000FF"/>
            </a:solidFill>
            <a:ln w="9525">
              <a:solidFill>
                <a:srgbClr val="000000"/>
              </a:solidFill>
              <a:prstDash val="solid"/>
              <a:round/>
              <a:headEnd/>
              <a:tailEnd/>
            </a:ln>
          </p:spPr>
          <p:txBody>
            <a:bodyPr/>
            <a:lstStyle/>
            <a:p>
              <a:endParaRPr lang="en-US"/>
            </a:p>
          </p:txBody>
        </p:sp>
        <p:sp>
          <p:nvSpPr>
            <p:cNvPr id="426194" name="Freeform 204">
              <a:extLst>
                <a:ext uri="{FF2B5EF4-FFF2-40B4-BE49-F238E27FC236}">
                  <a16:creationId xmlns:a16="http://schemas.microsoft.com/office/drawing/2014/main" id="{A7C03229-F201-D0F6-228E-ACF7A7828EBC}"/>
                </a:ext>
              </a:extLst>
            </p:cNvPr>
            <p:cNvSpPr>
              <a:spLocks/>
            </p:cNvSpPr>
            <p:nvPr/>
          </p:nvSpPr>
          <p:spPr bwMode="auto">
            <a:xfrm>
              <a:off x="2859" y="1028"/>
              <a:ext cx="397" cy="0"/>
            </a:xfrm>
            <a:custGeom>
              <a:avLst/>
              <a:gdLst>
                <a:gd name="T0" fmla="*/ 33 w 424"/>
                <a:gd name="T1" fmla="*/ 32 w 424"/>
                <a:gd name="T2" fmla="*/ 31 w 424"/>
                <a:gd name="T3" fmla="*/ 30 w 424"/>
                <a:gd name="T4" fmla="*/ 29 w 424"/>
                <a:gd name="T5" fmla="*/ 28 w 424"/>
                <a:gd name="T6" fmla="*/ 27 w 424"/>
                <a:gd name="T7" fmla="*/ 26 w 424"/>
                <a:gd name="T8" fmla="*/ 24 w 424"/>
                <a:gd name="T9" fmla="*/ 23 w 424"/>
                <a:gd name="T10" fmla="*/ 22 w 424"/>
                <a:gd name="T11" fmla="*/ 21 w 424"/>
                <a:gd name="T12" fmla="*/ 21 w 424"/>
                <a:gd name="T13" fmla="*/ 20 w 424"/>
                <a:gd name="T14" fmla="*/ 19 w 424"/>
                <a:gd name="T15" fmla="*/ 18 w 424"/>
                <a:gd name="T16" fmla="*/ 17 w 424"/>
                <a:gd name="T17" fmla="*/ 16 w 424"/>
                <a:gd name="T18" fmla="*/ 15 w 424"/>
                <a:gd name="T19" fmla="*/ 14 w 424"/>
                <a:gd name="T20" fmla="*/ 13 w 424"/>
                <a:gd name="T21" fmla="*/ 11 w 424"/>
                <a:gd name="T22" fmla="*/ 10 w 424"/>
                <a:gd name="T23" fmla="*/ 8 w 424"/>
                <a:gd name="T24" fmla="*/ 7 w 424"/>
                <a:gd name="T25" fmla="*/ 7 w 424"/>
                <a:gd name="T26" fmla="*/ 7 w 424"/>
                <a:gd name="T27" fmla="*/ 7 w 424"/>
                <a:gd name="T28" fmla="*/ 7 w 424"/>
                <a:gd name="T29" fmla="*/ 7 w 424"/>
                <a:gd name="T30" fmla="*/ 7 w 424"/>
                <a:gd name="T31" fmla="*/ 7 w 424"/>
                <a:gd name="T32" fmla="*/ 0 w 424"/>
                <a:gd name="T33" fmla="*/ 0 w 4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Lst>
              <a:ahLst/>
              <a:cxnLst>
                <a:cxn ang="T34">
                  <a:pos x="T0" y="0"/>
                </a:cxn>
                <a:cxn ang="T35">
                  <a:pos x="T1" y="0"/>
                </a:cxn>
                <a:cxn ang="T36">
                  <a:pos x="T2" y="0"/>
                </a:cxn>
                <a:cxn ang="T37">
                  <a:pos x="T3" y="0"/>
                </a:cxn>
                <a:cxn ang="T38">
                  <a:pos x="T4" y="0"/>
                </a:cxn>
                <a:cxn ang="T39">
                  <a:pos x="T5" y="0"/>
                </a:cxn>
                <a:cxn ang="T40">
                  <a:pos x="T6" y="0"/>
                </a:cxn>
                <a:cxn ang="T41">
                  <a:pos x="T7" y="0"/>
                </a:cxn>
                <a:cxn ang="T42">
                  <a:pos x="T8" y="0"/>
                </a:cxn>
                <a:cxn ang="T43">
                  <a:pos x="T9" y="0"/>
                </a:cxn>
                <a:cxn ang="T44">
                  <a:pos x="T10" y="0"/>
                </a:cxn>
                <a:cxn ang="T45">
                  <a:pos x="T11" y="0"/>
                </a:cxn>
                <a:cxn ang="T46">
                  <a:pos x="T12" y="0"/>
                </a:cxn>
                <a:cxn ang="T47">
                  <a:pos x="T13" y="0"/>
                </a:cxn>
                <a:cxn ang="T48">
                  <a:pos x="T14" y="0"/>
                </a:cxn>
                <a:cxn ang="T49">
                  <a:pos x="T15" y="0"/>
                </a:cxn>
                <a:cxn ang="T50">
                  <a:pos x="T16" y="0"/>
                </a:cxn>
                <a:cxn ang="T51">
                  <a:pos x="T17" y="0"/>
                </a:cxn>
                <a:cxn ang="T52">
                  <a:pos x="T18" y="0"/>
                </a:cxn>
                <a:cxn ang="T53">
                  <a:pos x="T19" y="0"/>
                </a:cxn>
                <a:cxn ang="T54">
                  <a:pos x="T20" y="0"/>
                </a:cxn>
                <a:cxn ang="T55">
                  <a:pos x="T21" y="0"/>
                </a:cxn>
                <a:cxn ang="T56">
                  <a:pos x="T22" y="0"/>
                </a:cxn>
                <a:cxn ang="T57">
                  <a:pos x="T23" y="0"/>
                </a:cxn>
                <a:cxn ang="T58">
                  <a:pos x="T24" y="0"/>
                </a:cxn>
                <a:cxn ang="T59">
                  <a:pos x="T25" y="0"/>
                </a:cxn>
                <a:cxn ang="T60">
                  <a:pos x="T26" y="0"/>
                </a:cxn>
                <a:cxn ang="T61">
                  <a:pos x="T27" y="0"/>
                </a:cxn>
                <a:cxn ang="T62">
                  <a:pos x="T28" y="0"/>
                </a:cxn>
                <a:cxn ang="T63">
                  <a:pos x="T29" y="0"/>
                </a:cxn>
                <a:cxn ang="T64">
                  <a:pos x="T30" y="0"/>
                </a:cxn>
                <a:cxn ang="T65">
                  <a:pos x="T31" y="0"/>
                </a:cxn>
                <a:cxn ang="T66">
                  <a:pos x="T32" y="0"/>
                </a:cxn>
                <a:cxn ang="T67">
                  <a:pos x="T33" y="0"/>
                </a:cxn>
              </a:cxnLst>
              <a:rect l="0" t="0" r="r" b="b"/>
              <a:pathLst>
                <a:path w="424">
                  <a:moveTo>
                    <a:pt x="424" y="0"/>
                  </a:moveTo>
                  <a:lnTo>
                    <a:pt x="412" y="0"/>
                  </a:lnTo>
                  <a:lnTo>
                    <a:pt x="399" y="0"/>
                  </a:lnTo>
                  <a:lnTo>
                    <a:pt x="387" y="0"/>
                  </a:lnTo>
                  <a:lnTo>
                    <a:pt x="369" y="0"/>
                  </a:lnTo>
                  <a:lnTo>
                    <a:pt x="356" y="0"/>
                  </a:lnTo>
                  <a:lnTo>
                    <a:pt x="344" y="0"/>
                  </a:lnTo>
                  <a:lnTo>
                    <a:pt x="332" y="0"/>
                  </a:lnTo>
                  <a:lnTo>
                    <a:pt x="319" y="0"/>
                  </a:lnTo>
                  <a:lnTo>
                    <a:pt x="307" y="0"/>
                  </a:lnTo>
                  <a:lnTo>
                    <a:pt x="289" y="0"/>
                  </a:lnTo>
                  <a:lnTo>
                    <a:pt x="276" y="0"/>
                  </a:lnTo>
                  <a:lnTo>
                    <a:pt x="264" y="0"/>
                  </a:lnTo>
                  <a:lnTo>
                    <a:pt x="252" y="0"/>
                  </a:lnTo>
                  <a:lnTo>
                    <a:pt x="239" y="0"/>
                  </a:lnTo>
                  <a:lnTo>
                    <a:pt x="221" y="0"/>
                  </a:lnTo>
                  <a:lnTo>
                    <a:pt x="209" y="0"/>
                  </a:lnTo>
                  <a:lnTo>
                    <a:pt x="196" y="0"/>
                  </a:lnTo>
                  <a:lnTo>
                    <a:pt x="184" y="0"/>
                  </a:lnTo>
                  <a:lnTo>
                    <a:pt x="172" y="0"/>
                  </a:lnTo>
                  <a:lnTo>
                    <a:pt x="160" y="0"/>
                  </a:lnTo>
                  <a:lnTo>
                    <a:pt x="141" y="0"/>
                  </a:lnTo>
                  <a:lnTo>
                    <a:pt x="129" y="0"/>
                  </a:lnTo>
                  <a:lnTo>
                    <a:pt x="116" y="0"/>
                  </a:lnTo>
                  <a:lnTo>
                    <a:pt x="104" y="0"/>
                  </a:lnTo>
                  <a:lnTo>
                    <a:pt x="92" y="0"/>
                  </a:lnTo>
                  <a:lnTo>
                    <a:pt x="80" y="0"/>
                  </a:lnTo>
                  <a:lnTo>
                    <a:pt x="61" y="0"/>
                  </a:lnTo>
                  <a:lnTo>
                    <a:pt x="49" y="0"/>
                  </a:lnTo>
                  <a:lnTo>
                    <a:pt x="37" y="0"/>
                  </a:lnTo>
                  <a:lnTo>
                    <a:pt x="24" y="0"/>
                  </a:lnTo>
                  <a:lnTo>
                    <a:pt x="12" y="0"/>
                  </a:lnTo>
                  <a:lnTo>
                    <a:pt x="0" y="0"/>
                  </a:lnTo>
                </a:path>
              </a:pathLst>
            </a:custGeom>
            <a:solidFill>
              <a:srgbClr val="0000FF"/>
            </a:solidFill>
            <a:ln w="9525">
              <a:solidFill>
                <a:srgbClr val="000000"/>
              </a:solidFill>
              <a:prstDash val="solid"/>
              <a:round/>
              <a:headEnd/>
              <a:tailEnd/>
            </a:ln>
          </p:spPr>
          <p:txBody>
            <a:bodyPr/>
            <a:lstStyle/>
            <a:p>
              <a:endParaRPr lang="en-US"/>
            </a:p>
          </p:txBody>
        </p:sp>
        <p:sp>
          <p:nvSpPr>
            <p:cNvPr id="426195" name="Freeform 205">
              <a:extLst>
                <a:ext uri="{FF2B5EF4-FFF2-40B4-BE49-F238E27FC236}">
                  <a16:creationId xmlns:a16="http://schemas.microsoft.com/office/drawing/2014/main" id="{342AF459-A8E8-A06A-E1BE-E5752EF714BF}"/>
                </a:ext>
              </a:extLst>
            </p:cNvPr>
            <p:cNvSpPr>
              <a:spLocks/>
            </p:cNvSpPr>
            <p:nvPr/>
          </p:nvSpPr>
          <p:spPr bwMode="auto">
            <a:xfrm>
              <a:off x="2859" y="1028"/>
              <a:ext cx="397" cy="0"/>
            </a:xfrm>
            <a:custGeom>
              <a:avLst/>
              <a:gdLst>
                <a:gd name="T0" fmla="*/ 33 w 424"/>
                <a:gd name="T1" fmla="*/ 32 w 424"/>
                <a:gd name="T2" fmla="*/ 31 w 424"/>
                <a:gd name="T3" fmla="*/ 30 w 424"/>
                <a:gd name="T4" fmla="*/ 29 w 424"/>
                <a:gd name="T5" fmla="*/ 28 w 424"/>
                <a:gd name="T6" fmla="*/ 27 w 424"/>
                <a:gd name="T7" fmla="*/ 26 w 424"/>
                <a:gd name="T8" fmla="*/ 24 w 424"/>
                <a:gd name="T9" fmla="*/ 23 w 424"/>
                <a:gd name="T10" fmla="*/ 22 w 424"/>
                <a:gd name="T11" fmla="*/ 21 w 424"/>
                <a:gd name="T12" fmla="*/ 21 w 424"/>
                <a:gd name="T13" fmla="*/ 20 w 424"/>
                <a:gd name="T14" fmla="*/ 19 w 424"/>
                <a:gd name="T15" fmla="*/ 18 w 424"/>
                <a:gd name="T16" fmla="*/ 17 w 424"/>
                <a:gd name="T17" fmla="*/ 16 w 424"/>
                <a:gd name="T18" fmla="*/ 15 w 424"/>
                <a:gd name="T19" fmla="*/ 14 w 424"/>
                <a:gd name="T20" fmla="*/ 13 w 424"/>
                <a:gd name="T21" fmla="*/ 11 w 424"/>
                <a:gd name="T22" fmla="*/ 10 w 424"/>
                <a:gd name="T23" fmla="*/ 8 w 424"/>
                <a:gd name="T24" fmla="*/ 7 w 424"/>
                <a:gd name="T25" fmla="*/ 7 w 424"/>
                <a:gd name="T26" fmla="*/ 7 w 424"/>
                <a:gd name="T27" fmla="*/ 7 w 424"/>
                <a:gd name="T28" fmla="*/ 7 w 424"/>
                <a:gd name="T29" fmla="*/ 7 w 424"/>
                <a:gd name="T30" fmla="*/ 7 w 424"/>
                <a:gd name="T31" fmla="*/ 7 w 424"/>
                <a:gd name="T32" fmla="*/ 0 w 424"/>
                <a:gd name="T33" fmla="*/ 0 w 4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Lst>
              <a:ahLst/>
              <a:cxnLst>
                <a:cxn ang="T34">
                  <a:pos x="T0" y="0"/>
                </a:cxn>
                <a:cxn ang="T35">
                  <a:pos x="T1" y="0"/>
                </a:cxn>
                <a:cxn ang="T36">
                  <a:pos x="T2" y="0"/>
                </a:cxn>
                <a:cxn ang="T37">
                  <a:pos x="T3" y="0"/>
                </a:cxn>
                <a:cxn ang="T38">
                  <a:pos x="T4" y="0"/>
                </a:cxn>
                <a:cxn ang="T39">
                  <a:pos x="T5" y="0"/>
                </a:cxn>
                <a:cxn ang="T40">
                  <a:pos x="T6" y="0"/>
                </a:cxn>
                <a:cxn ang="T41">
                  <a:pos x="T7" y="0"/>
                </a:cxn>
                <a:cxn ang="T42">
                  <a:pos x="T8" y="0"/>
                </a:cxn>
                <a:cxn ang="T43">
                  <a:pos x="T9" y="0"/>
                </a:cxn>
                <a:cxn ang="T44">
                  <a:pos x="T10" y="0"/>
                </a:cxn>
                <a:cxn ang="T45">
                  <a:pos x="T11" y="0"/>
                </a:cxn>
                <a:cxn ang="T46">
                  <a:pos x="T12" y="0"/>
                </a:cxn>
                <a:cxn ang="T47">
                  <a:pos x="T13" y="0"/>
                </a:cxn>
                <a:cxn ang="T48">
                  <a:pos x="T14" y="0"/>
                </a:cxn>
                <a:cxn ang="T49">
                  <a:pos x="T15" y="0"/>
                </a:cxn>
                <a:cxn ang="T50">
                  <a:pos x="T16" y="0"/>
                </a:cxn>
                <a:cxn ang="T51">
                  <a:pos x="T17" y="0"/>
                </a:cxn>
                <a:cxn ang="T52">
                  <a:pos x="T18" y="0"/>
                </a:cxn>
                <a:cxn ang="T53">
                  <a:pos x="T19" y="0"/>
                </a:cxn>
                <a:cxn ang="T54">
                  <a:pos x="T20" y="0"/>
                </a:cxn>
                <a:cxn ang="T55">
                  <a:pos x="T21" y="0"/>
                </a:cxn>
                <a:cxn ang="T56">
                  <a:pos x="T22" y="0"/>
                </a:cxn>
                <a:cxn ang="T57">
                  <a:pos x="T23" y="0"/>
                </a:cxn>
                <a:cxn ang="T58">
                  <a:pos x="T24" y="0"/>
                </a:cxn>
                <a:cxn ang="T59">
                  <a:pos x="T25" y="0"/>
                </a:cxn>
                <a:cxn ang="T60">
                  <a:pos x="T26" y="0"/>
                </a:cxn>
                <a:cxn ang="T61">
                  <a:pos x="T27" y="0"/>
                </a:cxn>
                <a:cxn ang="T62">
                  <a:pos x="T28" y="0"/>
                </a:cxn>
                <a:cxn ang="T63">
                  <a:pos x="T29" y="0"/>
                </a:cxn>
                <a:cxn ang="T64">
                  <a:pos x="T30" y="0"/>
                </a:cxn>
                <a:cxn ang="T65">
                  <a:pos x="T31" y="0"/>
                </a:cxn>
                <a:cxn ang="T66">
                  <a:pos x="T32" y="0"/>
                </a:cxn>
                <a:cxn ang="T67">
                  <a:pos x="T33" y="0"/>
                </a:cxn>
              </a:cxnLst>
              <a:rect l="0" t="0" r="r" b="b"/>
              <a:pathLst>
                <a:path w="424">
                  <a:moveTo>
                    <a:pt x="424" y="0"/>
                  </a:moveTo>
                  <a:lnTo>
                    <a:pt x="412" y="0"/>
                  </a:lnTo>
                  <a:lnTo>
                    <a:pt x="399" y="0"/>
                  </a:lnTo>
                  <a:lnTo>
                    <a:pt x="387" y="0"/>
                  </a:lnTo>
                  <a:lnTo>
                    <a:pt x="369" y="0"/>
                  </a:lnTo>
                  <a:lnTo>
                    <a:pt x="356" y="0"/>
                  </a:lnTo>
                  <a:lnTo>
                    <a:pt x="344" y="0"/>
                  </a:lnTo>
                  <a:lnTo>
                    <a:pt x="332" y="0"/>
                  </a:lnTo>
                  <a:lnTo>
                    <a:pt x="319" y="0"/>
                  </a:lnTo>
                  <a:lnTo>
                    <a:pt x="307" y="0"/>
                  </a:lnTo>
                  <a:lnTo>
                    <a:pt x="289" y="0"/>
                  </a:lnTo>
                  <a:lnTo>
                    <a:pt x="276" y="0"/>
                  </a:lnTo>
                  <a:lnTo>
                    <a:pt x="264" y="0"/>
                  </a:lnTo>
                  <a:lnTo>
                    <a:pt x="252" y="0"/>
                  </a:lnTo>
                  <a:lnTo>
                    <a:pt x="239" y="0"/>
                  </a:lnTo>
                  <a:lnTo>
                    <a:pt x="221" y="0"/>
                  </a:lnTo>
                  <a:lnTo>
                    <a:pt x="209" y="0"/>
                  </a:lnTo>
                  <a:lnTo>
                    <a:pt x="196" y="0"/>
                  </a:lnTo>
                  <a:lnTo>
                    <a:pt x="184" y="0"/>
                  </a:lnTo>
                  <a:lnTo>
                    <a:pt x="172" y="0"/>
                  </a:lnTo>
                  <a:lnTo>
                    <a:pt x="160" y="0"/>
                  </a:lnTo>
                  <a:lnTo>
                    <a:pt x="141" y="0"/>
                  </a:lnTo>
                  <a:lnTo>
                    <a:pt x="129" y="0"/>
                  </a:lnTo>
                  <a:lnTo>
                    <a:pt x="116" y="0"/>
                  </a:lnTo>
                  <a:lnTo>
                    <a:pt x="104" y="0"/>
                  </a:lnTo>
                  <a:lnTo>
                    <a:pt x="92" y="0"/>
                  </a:lnTo>
                  <a:lnTo>
                    <a:pt x="80" y="0"/>
                  </a:lnTo>
                  <a:lnTo>
                    <a:pt x="61" y="0"/>
                  </a:lnTo>
                  <a:lnTo>
                    <a:pt x="49" y="0"/>
                  </a:lnTo>
                  <a:lnTo>
                    <a:pt x="37" y="0"/>
                  </a:lnTo>
                  <a:lnTo>
                    <a:pt x="24" y="0"/>
                  </a:lnTo>
                  <a:lnTo>
                    <a:pt x="12" y="0"/>
                  </a:lnTo>
                  <a:lnTo>
                    <a:pt x="0" y="0"/>
                  </a:lnTo>
                </a:path>
              </a:pathLst>
            </a:custGeom>
            <a:solidFill>
              <a:srgbClr val="0000FF"/>
            </a:solidFill>
            <a:ln w="9525">
              <a:solidFill>
                <a:srgbClr val="000000"/>
              </a:solidFill>
              <a:prstDash val="solid"/>
              <a:round/>
              <a:headEnd/>
              <a:tailEnd/>
            </a:ln>
          </p:spPr>
          <p:txBody>
            <a:bodyPr/>
            <a:lstStyle/>
            <a:p>
              <a:endParaRPr lang="en-US"/>
            </a:p>
          </p:txBody>
        </p:sp>
        <p:sp>
          <p:nvSpPr>
            <p:cNvPr id="426196" name="Freeform 206">
              <a:extLst>
                <a:ext uri="{FF2B5EF4-FFF2-40B4-BE49-F238E27FC236}">
                  <a16:creationId xmlns:a16="http://schemas.microsoft.com/office/drawing/2014/main" id="{DCF1A9CC-F0D1-200D-F6BD-8EE18C3ADE44}"/>
                </a:ext>
              </a:extLst>
            </p:cNvPr>
            <p:cNvSpPr>
              <a:spLocks/>
            </p:cNvSpPr>
            <p:nvPr/>
          </p:nvSpPr>
          <p:spPr bwMode="auto">
            <a:xfrm>
              <a:off x="2859" y="1028"/>
              <a:ext cx="397" cy="0"/>
            </a:xfrm>
            <a:custGeom>
              <a:avLst/>
              <a:gdLst>
                <a:gd name="T0" fmla="*/ 33 w 424"/>
                <a:gd name="T1" fmla="*/ 32 w 424"/>
                <a:gd name="T2" fmla="*/ 31 w 424"/>
                <a:gd name="T3" fmla="*/ 30 w 424"/>
                <a:gd name="T4" fmla="*/ 29 w 424"/>
                <a:gd name="T5" fmla="*/ 28 w 424"/>
                <a:gd name="T6" fmla="*/ 27 w 424"/>
                <a:gd name="T7" fmla="*/ 26 w 424"/>
                <a:gd name="T8" fmla="*/ 24 w 424"/>
                <a:gd name="T9" fmla="*/ 23 w 424"/>
                <a:gd name="T10" fmla="*/ 22 w 424"/>
                <a:gd name="T11" fmla="*/ 21 w 424"/>
                <a:gd name="T12" fmla="*/ 21 w 424"/>
                <a:gd name="T13" fmla="*/ 20 w 424"/>
                <a:gd name="T14" fmla="*/ 19 w 424"/>
                <a:gd name="T15" fmla="*/ 18 w 424"/>
                <a:gd name="T16" fmla="*/ 17 w 424"/>
                <a:gd name="T17" fmla="*/ 16 w 424"/>
                <a:gd name="T18" fmla="*/ 15 w 424"/>
                <a:gd name="T19" fmla="*/ 14 w 424"/>
                <a:gd name="T20" fmla="*/ 13 w 424"/>
                <a:gd name="T21" fmla="*/ 11 w 424"/>
                <a:gd name="T22" fmla="*/ 10 w 424"/>
                <a:gd name="T23" fmla="*/ 8 w 424"/>
                <a:gd name="T24" fmla="*/ 7 w 424"/>
                <a:gd name="T25" fmla="*/ 7 w 424"/>
                <a:gd name="T26" fmla="*/ 7 w 424"/>
                <a:gd name="T27" fmla="*/ 7 w 424"/>
                <a:gd name="T28" fmla="*/ 7 w 424"/>
                <a:gd name="T29" fmla="*/ 7 w 424"/>
                <a:gd name="T30" fmla="*/ 7 w 424"/>
                <a:gd name="T31" fmla="*/ 7 w 424"/>
                <a:gd name="T32" fmla="*/ 0 w 424"/>
                <a:gd name="T33" fmla="*/ 0 w 4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Lst>
              <a:ahLst/>
              <a:cxnLst>
                <a:cxn ang="T34">
                  <a:pos x="T0" y="0"/>
                </a:cxn>
                <a:cxn ang="T35">
                  <a:pos x="T1" y="0"/>
                </a:cxn>
                <a:cxn ang="T36">
                  <a:pos x="T2" y="0"/>
                </a:cxn>
                <a:cxn ang="T37">
                  <a:pos x="T3" y="0"/>
                </a:cxn>
                <a:cxn ang="T38">
                  <a:pos x="T4" y="0"/>
                </a:cxn>
                <a:cxn ang="T39">
                  <a:pos x="T5" y="0"/>
                </a:cxn>
                <a:cxn ang="T40">
                  <a:pos x="T6" y="0"/>
                </a:cxn>
                <a:cxn ang="T41">
                  <a:pos x="T7" y="0"/>
                </a:cxn>
                <a:cxn ang="T42">
                  <a:pos x="T8" y="0"/>
                </a:cxn>
                <a:cxn ang="T43">
                  <a:pos x="T9" y="0"/>
                </a:cxn>
                <a:cxn ang="T44">
                  <a:pos x="T10" y="0"/>
                </a:cxn>
                <a:cxn ang="T45">
                  <a:pos x="T11" y="0"/>
                </a:cxn>
                <a:cxn ang="T46">
                  <a:pos x="T12" y="0"/>
                </a:cxn>
                <a:cxn ang="T47">
                  <a:pos x="T13" y="0"/>
                </a:cxn>
                <a:cxn ang="T48">
                  <a:pos x="T14" y="0"/>
                </a:cxn>
                <a:cxn ang="T49">
                  <a:pos x="T15" y="0"/>
                </a:cxn>
                <a:cxn ang="T50">
                  <a:pos x="T16" y="0"/>
                </a:cxn>
                <a:cxn ang="T51">
                  <a:pos x="T17" y="0"/>
                </a:cxn>
                <a:cxn ang="T52">
                  <a:pos x="T18" y="0"/>
                </a:cxn>
                <a:cxn ang="T53">
                  <a:pos x="T19" y="0"/>
                </a:cxn>
                <a:cxn ang="T54">
                  <a:pos x="T20" y="0"/>
                </a:cxn>
                <a:cxn ang="T55">
                  <a:pos x="T21" y="0"/>
                </a:cxn>
                <a:cxn ang="T56">
                  <a:pos x="T22" y="0"/>
                </a:cxn>
                <a:cxn ang="T57">
                  <a:pos x="T23" y="0"/>
                </a:cxn>
                <a:cxn ang="T58">
                  <a:pos x="T24" y="0"/>
                </a:cxn>
                <a:cxn ang="T59">
                  <a:pos x="T25" y="0"/>
                </a:cxn>
                <a:cxn ang="T60">
                  <a:pos x="T26" y="0"/>
                </a:cxn>
                <a:cxn ang="T61">
                  <a:pos x="T27" y="0"/>
                </a:cxn>
                <a:cxn ang="T62">
                  <a:pos x="T28" y="0"/>
                </a:cxn>
                <a:cxn ang="T63">
                  <a:pos x="T29" y="0"/>
                </a:cxn>
                <a:cxn ang="T64">
                  <a:pos x="T30" y="0"/>
                </a:cxn>
                <a:cxn ang="T65">
                  <a:pos x="T31" y="0"/>
                </a:cxn>
                <a:cxn ang="T66">
                  <a:pos x="T32" y="0"/>
                </a:cxn>
                <a:cxn ang="T67">
                  <a:pos x="T33" y="0"/>
                </a:cxn>
              </a:cxnLst>
              <a:rect l="0" t="0" r="r" b="b"/>
              <a:pathLst>
                <a:path w="424">
                  <a:moveTo>
                    <a:pt x="424" y="0"/>
                  </a:moveTo>
                  <a:lnTo>
                    <a:pt x="412" y="0"/>
                  </a:lnTo>
                  <a:lnTo>
                    <a:pt x="399" y="0"/>
                  </a:lnTo>
                  <a:lnTo>
                    <a:pt x="387" y="0"/>
                  </a:lnTo>
                  <a:lnTo>
                    <a:pt x="369" y="0"/>
                  </a:lnTo>
                  <a:lnTo>
                    <a:pt x="356" y="0"/>
                  </a:lnTo>
                  <a:lnTo>
                    <a:pt x="344" y="0"/>
                  </a:lnTo>
                  <a:lnTo>
                    <a:pt x="332" y="0"/>
                  </a:lnTo>
                  <a:lnTo>
                    <a:pt x="319" y="0"/>
                  </a:lnTo>
                  <a:lnTo>
                    <a:pt x="307" y="0"/>
                  </a:lnTo>
                  <a:lnTo>
                    <a:pt x="289" y="0"/>
                  </a:lnTo>
                  <a:lnTo>
                    <a:pt x="276" y="0"/>
                  </a:lnTo>
                  <a:lnTo>
                    <a:pt x="264" y="0"/>
                  </a:lnTo>
                  <a:lnTo>
                    <a:pt x="252" y="0"/>
                  </a:lnTo>
                  <a:lnTo>
                    <a:pt x="239" y="0"/>
                  </a:lnTo>
                  <a:lnTo>
                    <a:pt x="221" y="0"/>
                  </a:lnTo>
                  <a:lnTo>
                    <a:pt x="209" y="0"/>
                  </a:lnTo>
                  <a:lnTo>
                    <a:pt x="196" y="0"/>
                  </a:lnTo>
                  <a:lnTo>
                    <a:pt x="184" y="0"/>
                  </a:lnTo>
                  <a:lnTo>
                    <a:pt x="172" y="0"/>
                  </a:lnTo>
                  <a:lnTo>
                    <a:pt x="160" y="0"/>
                  </a:lnTo>
                  <a:lnTo>
                    <a:pt x="141" y="0"/>
                  </a:lnTo>
                  <a:lnTo>
                    <a:pt x="129" y="0"/>
                  </a:lnTo>
                  <a:lnTo>
                    <a:pt x="116" y="0"/>
                  </a:lnTo>
                  <a:lnTo>
                    <a:pt x="104" y="0"/>
                  </a:lnTo>
                  <a:lnTo>
                    <a:pt x="92" y="0"/>
                  </a:lnTo>
                  <a:lnTo>
                    <a:pt x="80" y="0"/>
                  </a:lnTo>
                  <a:lnTo>
                    <a:pt x="61" y="0"/>
                  </a:lnTo>
                  <a:lnTo>
                    <a:pt x="49" y="0"/>
                  </a:lnTo>
                  <a:lnTo>
                    <a:pt x="37" y="0"/>
                  </a:lnTo>
                  <a:lnTo>
                    <a:pt x="24" y="0"/>
                  </a:lnTo>
                  <a:lnTo>
                    <a:pt x="12" y="0"/>
                  </a:lnTo>
                  <a:lnTo>
                    <a:pt x="0" y="0"/>
                  </a:lnTo>
                </a:path>
              </a:pathLst>
            </a:custGeom>
            <a:solidFill>
              <a:srgbClr val="0000FF"/>
            </a:solidFill>
            <a:ln w="9525">
              <a:solidFill>
                <a:srgbClr val="000000"/>
              </a:solidFill>
              <a:prstDash val="solid"/>
              <a:round/>
              <a:headEnd/>
              <a:tailEnd/>
            </a:ln>
          </p:spPr>
          <p:txBody>
            <a:bodyPr/>
            <a:lstStyle/>
            <a:p>
              <a:endParaRPr lang="en-US"/>
            </a:p>
          </p:txBody>
        </p:sp>
        <p:sp>
          <p:nvSpPr>
            <p:cNvPr id="426197" name="Freeform 207">
              <a:extLst>
                <a:ext uri="{FF2B5EF4-FFF2-40B4-BE49-F238E27FC236}">
                  <a16:creationId xmlns:a16="http://schemas.microsoft.com/office/drawing/2014/main" id="{4FDCA922-AC16-275A-8EEF-2B304784D982}"/>
                </a:ext>
              </a:extLst>
            </p:cNvPr>
            <p:cNvSpPr>
              <a:spLocks/>
            </p:cNvSpPr>
            <p:nvPr/>
          </p:nvSpPr>
          <p:spPr bwMode="auto">
            <a:xfrm>
              <a:off x="2859" y="1028"/>
              <a:ext cx="397" cy="0"/>
            </a:xfrm>
            <a:custGeom>
              <a:avLst/>
              <a:gdLst>
                <a:gd name="T0" fmla="*/ 33 w 424"/>
                <a:gd name="T1" fmla="*/ 32 w 424"/>
                <a:gd name="T2" fmla="*/ 31 w 424"/>
                <a:gd name="T3" fmla="*/ 30 w 424"/>
                <a:gd name="T4" fmla="*/ 29 w 424"/>
                <a:gd name="T5" fmla="*/ 28 w 424"/>
                <a:gd name="T6" fmla="*/ 27 w 424"/>
                <a:gd name="T7" fmla="*/ 26 w 424"/>
                <a:gd name="T8" fmla="*/ 24 w 424"/>
                <a:gd name="T9" fmla="*/ 23 w 424"/>
                <a:gd name="T10" fmla="*/ 22 w 424"/>
                <a:gd name="T11" fmla="*/ 21 w 424"/>
                <a:gd name="T12" fmla="*/ 21 w 424"/>
                <a:gd name="T13" fmla="*/ 20 w 424"/>
                <a:gd name="T14" fmla="*/ 19 w 424"/>
                <a:gd name="T15" fmla="*/ 18 w 424"/>
                <a:gd name="T16" fmla="*/ 17 w 424"/>
                <a:gd name="T17" fmla="*/ 16 w 424"/>
                <a:gd name="T18" fmla="*/ 15 w 424"/>
                <a:gd name="T19" fmla="*/ 14 w 424"/>
                <a:gd name="T20" fmla="*/ 13 w 424"/>
                <a:gd name="T21" fmla="*/ 11 w 424"/>
                <a:gd name="T22" fmla="*/ 10 w 424"/>
                <a:gd name="T23" fmla="*/ 8 w 424"/>
                <a:gd name="T24" fmla="*/ 7 w 424"/>
                <a:gd name="T25" fmla="*/ 7 w 424"/>
                <a:gd name="T26" fmla="*/ 7 w 424"/>
                <a:gd name="T27" fmla="*/ 7 w 424"/>
                <a:gd name="T28" fmla="*/ 7 w 424"/>
                <a:gd name="T29" fmla="*/ 7 w 424"/>
                <a:gd name="T30" fmla="*/ 7 w 424"/>
                <a:gd name="T31" fmla="*/ 7 w 424"/>
                <a:gd name="T32" fmla="*/ 0 w 424"/>
                <a:gd name="T33" fmla="*/ 0 w 4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Lst>
              <a:ahLst/>
              <a:cxnLst>
                <a:cxn ang="T34">
                  <a:pos x="T0" y="0"/>
                </a:cxn>
                <a:cxn ang="T35">
                  <a:pos x="T1" y="0"/>
                </a:cxn>
                <a:cxn ang="T36">
                  <a:pos x="T2" y="0"/>
                </a:cxn>
                <a:cxn ang="T37">
                  <a:pos x="T3" y="0"/>
                </a:cxn>
                <a:cxn ang="T38">
                  <a:pos x="T4" y="0"/>
                </a:cxn>
                <a:cxn ang="T39">
                  <a:pos x="T5" y="0"/>
                </a:cxn>
                <a:cxn ang="T40">
                  <a:pos x="T6" y="0"/>
                </a:cxn>
                <a:cxn ang="T41">
                  <a:pos x="T7" y="0"/>
                </a:cxn>
                <a:cxn ang="T42">
                  <a:pos x="T8" y="0"/>
                </a:cxn>
                <a:cxn ang="T43">
                  <a:pos x="T9" y="0"/>
                </a:cxn>
                <a:cxn ang="T44">
                  <a:pos x="T10" y="0"/>
                </a:cxn>
                <a:cxn ang="T45">
                  <a:pos x="T11" y="0"/>
                </a:cxn>
                <a:cxn ang="T46">
                  <a:pos x="T12" y="0"/>
                </a:cxn>
                <a:cxn ang="T47">
                  <a:pos x="T13" y="0"/>
                </a:cxn>
                <a:cxn ang="T48">
                  <a:pos x="T14" y="0"/>
                </a:cxn>
                <a:cxn ang="T49">
                  <a:pos x="T15" y="0"/>
                </a:cxn>
                <a:cxn ang="T50">
                  <a:pos x="T16" y="0"/>
                </a:cxn>
                <a:cxn ang="T51">
                  <a:pos x="T17" y="0"/>
                </a:cxn>
                <a:cxn ang="T52">
                  <a:pos x="T18" y="0"/>
                </a:cxn>
                <a:cxn ang="T53">
                  <a:pos x="T19" y="0"/>
                </a:cxn>
                <a:cxn ang="T54">
                  <a:pos x="T20" y="0"/>
                </a:cxn>
                <a:cxn ang="T55">
                  <a:pos x="T21" y="0"/>
                </a:cxn>
                <a:cxn ang="T56">
                  <a:pos x="T22" y="0"/>
                </a:cxn>
                <a:cxn ang="T57">
                  <a:pos x="T23" y="0"/>
                </a:cxn>
                <a:cxn ang="T58">
                  <a:pos x="T24" y="0"/>
                </a:cxn>
                <a:cxn ang="T59">
                  <a:pos x="T25" y="0"/>
                </a:cxn>
                <a:cxn ang="T60">
                  <a:pos x="T26" y="0"/>
                </a:cxn>
                <a:cxn ang="T61">
                  <a:pos x="T27" y="0"/>
                </a:cxn>
                <a:cxn ang="T62">
                  <a:pos x="T28" y="0"/>
                </a:cxn>
                <a:cxn ang="T63">
                  <a:pos x="T29" y="0"/>
                </a:cxn>
                <a:cxn ang="T64">
                  <a:pos x="T30" y="0"/>
                </a:cxn>
                <a:cxn ang="T65">
                  <a:pos x="T31" y="0"/>
                </a:cxn>
                <a:cxn ang="T66">
                  <a:pos x="T32" y="0"/>
                </a:cxn>
                <a:cxn ang="T67">
                  <a:pos x="T33" y="0"/>
                </a:cxn>
              </a:cxnLst>
              <a:rect l="0" t="0" r="r" b="b"/>
              <a:pathLst>
                <a:path w="424">
                  <a:moveTo>
                    <a:pt x="424" y="0"/>
                  </a:moveTo>
                  <a:lnTo>
                    <a:pt x="412" y="0"/>
                  </a:lnTo>
                  <a:lnTo>
                    <a:pt x="399" y="0"/>
                  </a:lnTo>
                  <a:lnTo>
                    <a:pt x="387" y="0"/>
                  </a:lnTo>
                  <a:lnTo>
                    <a:pt x="369" y="0"/>
                  </a:lnTo>
                  <a:lnTo>
                    <a:pt x="356" y="0"/>
                  </a:lnTo>
                  <a:lnTo>
                    <a:pt x="344" y="0"/>
                  </a:lnTo>
                  <a:lnTo>
                    <a:pt x="332" y="0"/>
                  </a:lnTo>
                  <a:lnTo>
                    <a:pt x="319" y="0"/>
                  </a:lnTo>
                  <a:lnTo>
                    <a:pt x="307" y="0"/>
                  </a:lnTo>
                  <a:lnTo>
                    <a:pt x="289" y="0"/>
                  </a:lnTo>
                  <a:lnTo>
                    <a:pt x="276" y="0"/>
                  </a:lnTo>
                  <a:lnTo>
                    <a:pt x="264" y="0"/>
                  </a:lnTo>
                  <a:lnTo>
                    <a:pt x="252" y="0"/>
                  </a:lnTo>
                  <a:lnTo>
                    <a:pt x="239" y="0"/>
                  </a:lnTo>
                  <a:lnTo>
                    <a:pt x="221" y="0"/>
                  </a:lnTo>
                  <a:lnTo>
                    <a:pt x="209" y="0"/>
                  </a:lnTo>
                  <a:lnTo>
                    <a:pt x="196" y="0"/>
                  </a:lnTo>
                  <a:lnTo>
                    <a:pt x="184" y="0"/>
                  </a:lnTo>
                  <a:lnTo>
                    <a:pt x="172" y="0"/>
                  </a:lnTo>
                  <a:lnTo>
                    <a:pt x="160" y="0"/>
                  </a:lnTo>
                  <a:lnTo>
                    <a:pt x="141" y="0"/>
                  </a:lnTo>
                  <a:lnTo>
                    <a:pt x="129" y="0"/>
                  </a:lnTo>
                  <a:lnTo>
                    <a:pt x="116" y="0"/>
                  </a:lnTo>
                  <a:lnTo>
                    <a:pt x="104" y="0"/>
                  </a:lnTo>
                  <a:lnTo>
                    <a:pt x="92" y="0"/>
                  </a:lnTo>
                  <a:lnTo>
                    <a:pt x="80" y="0"/>
                  </a:lnTo>
                  <a:lnTo>
                    <a:pt x="61" y="0"/>
                  </a:lnTo>
                  <a:lnTo>
                    <a:pt x="49" y="0"/>
                  </a:lnTo>
                  <a:lnTo>
                    <a:pt x="37" y="0"/>
                  </a:lnTo>
                  <a:lnTo>
                    <a:pt x="24" y="0"/>
                  </a:lnTo>
                  <a:lnTo>
                    <a:pt x="12" y="0"/>
                  </a:lnTo>
                  <a:lnTo>
                    <a:pt x="0" y="0"/>
                  </a:lnTo>
                </a:path>
              </a:pathLst>
            </a:custGeom>
            <a:solidFill>
              <a:srgbClr val="0000FF"/>
            </a:solidFill>
            <a:ln w="9525">
              <a:solidFill>
                <a:srgbClr val="000000"/>
              </a:solidFill>
              <a:prstDash val="solid"/>
              <a:round/>
              <a:headEnd/>
              <a:tailEnd/>
            </a:ln>
          </p:spPr>
          <p:txBody>
            <a:bodyPr/>
            <a:lstStyle/>
            <a:p>
              <a:endParaRPr lang="en-US"/>
            </a:p>
          </p:txBody>
        </p:sp>
        <p:sp>
          <p:nvSpPr>
            <p:cNvPr id="426198" name="Freeform 208">
              <a:extLst>
                <a:ext uri="{FF2B5EF4-FFF2-40B4-BE49-F238E27FC236}">
                  <a16:creationId xmlns:a16="http://schemas.microsoft.com/office/drawing/2014/main" id="{37FD3D08-C7DF-8E0A-51BD-5848AF926CF1}"/>
                </a:ext>
              </a:extLst>
            </p:cNvPr>
            <p:cNvSpPr>
              <a:spLocks/>
            </p:cNvSpPr>
            <p:nvPr/>
          </p:nvSpPr>
          <p:spPr bwMode="auto">
            <a:xfrm>
              <a:off x="2859" y="1028"/>
              <a:ext cx="397" cy="0"/>
            </a:xfrm>
            <a:custGeom>
              <a:avLst/>
              <a:gdLst>
                <a:gd name="T0" fmla="*/ 33 w 424"/>
                <a:gd name="T1" fmla="*/ 32 w 424"/>
                <a:gd name="T2" fmla="*/ 31 w 424"/>
                <a:gd name="T3" fmla="*/ 30 w 424"/>
                <a:gd name="T4" fmla="*/ 29 w 424"/>
                <a:gd name="T5" fmla="*/ 28 w 424"/>
                <a:gd name="T6" fmla="*/ 27 w 424"/>
                <a:gd name="T7" fmla="*/ 26 w 424"/>
                <a:gd name="T8" fmla="*/ 24 w 424"/>
                <a:gd name="T9" fmla="*/ 23 w 424"/>
                <a:gd name="T10" fmla="*/ 22 w 424"/>
                <a:gd name="T11" fmla="*/ 21 w 424"/>
                <a:gd name="T12" fmla="*/ 21 w 424"/>
                <a:gd name="T13" fmla="*/ 20 w 424"/>
                <a:gd name="T14" fmla="*/ 19 w 424"/>
                <a:gd name="T15" fmla="*/ 18 w 424"/>
                <a:gd name="T16" fmla="*/ 17 w 424"/>
                <a:gd name="T17" fmla="*/ 16 w 424"/>
                <a:gd name="T18" fmla="*/ 15 w 424"/>
                <a:gd name="T19" fmla="*/ 14 w 424"/>
                <a:gd name="T20" fmla="*/ 13 w 424"/>
                <a:gd name="T21" fmla="*/ 11 w 424"/>
                <a:gd name="T22" fmla="*/ 10 w 424"/>
                <a:gd name="T23" fmla="*/ 8 w 424"/>
                <a:gd name="T24" fmla="*/ 7 w 424"/>
                <a:gd name="T25" fmla="*/ 7 w 424"/>
                <a:gd name="T26" fmla="*/ 7 w 424"/>
                <a:gd name="T27" fmla="*/ 7 w 424"/>
                <a:gd name="T28" fmla="*/ 7 w 424"/>
                <a:gd name="T29" fmla="*/ 7 w 424"/>
                <a:gd name="T30" fmla="*/ 7 w 424"/>
                <a:gd name="T31" fmla="*/ 7 w 424"/>
                <a:gd name="T32" fmla="*/ 0 w 424"/>
                <a:gd name="T33" fmla="*/ 0 w 4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Lst>
              <a:ahLst/>
              <a:cxnLst>
                <a:cxn ang="T34">
                  <a:pos x="T0" y="0"/>
                </a:cxn>
                <a:cxn ang="T35">
                  <a:pos x="T1" y="0"/>
                </a:cxn>
                <a:cxn ang="T36">
                  <a:pos x="T2" y="0"/>
                </a:cxn>
                <a:cxn ang="T37">
                  <a:pos x="T3" y="0"/>
                </a:cxn>
                <a:cxn ang="T38">
                  <a:pos x="T4" y="0"/>
                </a:cxn>
                <a:cxn ang="T39">
                  <a:pos x="T5" y="0"/>
                </a:cxn>
                <a:cxn ang="T40">
                  <a:pos x="T6" y="0"/>
                </a:cxn>
                <a:cxn ang="T41">
                  <a:pos x="T7" y="0"/>
                </a:cxn>
                <a:cxn ang="T42">
                  <a:pos x="T8" y="0"/>
                </a:cxn>
                <a:cxn ang="T43">
                  <a:pos x="T9" y="0"/>
                </a:cxn>
                <a:cxn ang="T44">
                  <a:pos x="T10" y="0"/>
                </a:cxn>
                <a:cxn ang="T45">
                  <a:pos x="T11" y="0"/>
                </a:cxn>
                <a:cxn ang="T46">
                  <a:pos x="T12" y="0"/>
                </a:cxn>
                <a:cxn ang="T47">
                  <a:pos x="T13" y="0"/>
                </a:cxn>
                <a:cxn ang="T48">
                  <a:pos x="T14" y="0"/>
                </a:cxn>
                <a:cxn ang="T49">
                  <a:pos x="T15" y="0"/>
                </a:cxn>
                <a:cxn ang="T50">
                  <a:pos x="T16" y="0"/>
                </a:cxn>
                <a:cxn ang="T51">
                  <a:pos x="T17" y="0"/>
                </a:cxn>
                <a:cxn ang="T52">
                  <a:pos x="T18" y="0"/>
                </a:cxn>
                <a:cxn ang="T53">
                  <a:pos x="T19" y="0"/>
                </a:cxn>
                <a:cxn ang="T54">
                  <a:pos x="T20" y="0"/>
                </a:cxn>
                <a:cxn ang="T55">
                  <a:pos x="T21" y="0"/>
                </a:cxn>
                <a:cxn ang="T56">
                  <a:pos x="T22" y="0"/>
                </a:cxn>
                <a:cxn ang="T57">
                  <a:pos x="T23" y="0"/>
                </a:cxn>
                <a:cxn ang="T58">
                  <a:pos x="T24" y="0"/>
                </a:cxn>
                <a:cxn ang="T59">
                  <a:pos x="T25" y="0"/>
                </a:cxn>
                <a:cxn ang="T60">
                  <a:pos x="T26" y="0"/>
                </a:cxn>
                <a:cxn ang="T61">
                  <a:pos x="T27" y="0"/>
                </a:cxn>
                <a:cxn ang="T62">
                  <a:pos x="T28" y="0"/>
                </a:cxn>
                <a:cxn ang="T63">
                  <a:pos x="T29" y="0"/>
                </a:cxn>
                <a:cxn ang="T64">
                  <a:pos x="T30" y="0"/>
                </a:cxn>
                <a:cxn ang="T65">
                  <a:pos x="T31" y="0"/>
                </a:cxn>
                <a:cxn ang="T66">
                  <a:pos x="T32" y="0"/>
                </a:cxn>
                <a:cxn ang="T67">
                  <a:pos x="T33" y="0"/>
                </a:cxn>
              </a:cxnLst>
              <a:rect l="0" t="0" r="r" b="b"/>
              <a:pathLst>
                <a:path w="424">
                  <a:moveTo>
                    <a:pt x="424" y="0"/>
                  </a:moveTo>
                  <a:lnTo>
                    <a:pt x="412" y="0"/>
                  </a:lnTo>
                  <a:lnTo>
                    <a:pt x="399" y="0"/>
                  </a:lnTo>
                  <a:lnTo>
                    <a:pt x="387" y="0"/>
                  </a:lnTo>
                  <a:lnTo>
                    <a:pt x="369" y="0"/>
                  </a:lnTo>
                  <a:lnTo>
                    <a:pt x="356" y="0"/>
                  </a:lnTo>
                  <a:lnTo>
                    <a:pt x="344" y="0"/>
                  </a:lnTo>
                  <a:lnTo>
                    <a:pt x="332" y="0"/>
                  </a:lnTo>
                  <a:lnTo>
                    <a:pt x="319" y="0"/>
                  </a:lnTo>
                  <a:lnTo>
                    <a:pt x="307" y="0"/>
                  </a:lnTo>
                  <a:lnTo>
                    <a:pt x="289" y="0"/>
                  </a:lnTo>
                  <a:lnTo>
                    <a:pt x="276" y="0"/>
                  </a:lnTo>
                  <a:lnTo>
                    <a:pt x="264" y="0"/>
                  </a:lnTo>
                  <a:lnTo>
                    <a:pt x="252" y="0"/>
                  </a:lnTo>
                  <a:lnTo>
                    <a:pt x="239" y="0"/>
                  </a:lnTo>
                  <a:lnTo>
                    <a:pt x="221" y="0"/>
                  </a:lnTo>
                  <a:lnTo>
                    <a:pt x="209" y="0"/>
                  </a:lnTo>
                  <a:lnTo>
                    <a:pt x="196" y="0"/>
                  </a:lnTo>
                  <a:lnTo>
                    <a:pt x="184" y="0"/>
                  </a:lnTo>
                  <a:lnTo>
                    <a:pt x="172" y="0"/>
                  </a:lnTo>
                  <a:lnTo>
                    <a:pt x="160" y="0"/>
                  </a:lnTo>
                  <a:lnTo>
                    <a:pt x="141" y="0"/>
                  </a:lnTo>
                  <a:lnTo>
                    <a:pt x="129" y="0"/>
                  </a:lnTo>
                  <a:lnTo>
                    <a:pt x="116" y="0"/>
                  </a:lnTo>
                  <a:lnTo>
                    <a:pt x="104" y="0"/>
                  </a:lnTo>
                  <a:lnTo>
                    <a:pt x="92" y="0"/>
                  </a:lnTo>
                  <a:lnTo>
                    <a:pt x="80" y="0"/>
                  </a:lnTo>
                  <a:lnTo>
                    <a:pt x="61" y="0"/>
                  </a:lnTo>
                  <a:lnTo>
                    <a:pt x="49" y="0"/>
                  </a:lnTo>
                  <a:lnTo>
                    <a:pt x="37" y="0"/>
                  </a:lnTo>
                  <a:lnTo>
                    <a:pt x="24" y="0"/>
                  </a:lnTo>
                  <a:lnTo>
                    <a:pt x="12" y="0"/>
                  </a:lnTo>
                  <a:lnTo>
                    <a:pt x="0" y="0"/>
                  </a:lnTo>
                </a:path>
              </a:pathLst>
            </a:custGeom>
            <a:solidFill>
              <a:srgbClr val="0000FF"/>
            </a:solidFill>
            <a:ln w="9525">
              <a:solidFill>
                <a:srgbClr val="000000"/>
              </a:solidFill>
              <a:prstDash val="solid"/>
              <a:round/>
              <a:headEnd/>
              <a:tailEnd/>
            </a:ln>
          </p:spPr>
          <p:txBody>
            <a:bodyPr/>
            <a:lstStyle/>
            <a:p>
              <a:endParaRPr lang="en-US"/>
            </a:p>
          </p:txBody>
        </p:sp>
        <p:sp>
          <p:nvSpPr>
            <p:cNvPr id="426199" name="Freeform 209">
              <a:extLst>
                <a:ext uri="{FF2B5EF4-FFF2-40B4-BE49-F238E27FC236}">
                  <a16:creationId xmlns:a16="http://schemas.microsoft.com/office/drawing/2014/main" id="{1A3BFFF8-06DE-E469-9D8F-4AFB204745EF}"/>
                </a:ext>
              </a:extLst>
            </p:cNvPr>
            <p:cNvSpPr>
              <a:spLocks/>
            </p:cNvSpPr>
            <p:nvPr/>
          </p:nvSpPr>
          <p:spPr bwMode="auto">
            <a:xfrm>
              <a:off x="2859" y="1028"/>
              <a:ext cx="397" cy="0"/>
            </a:xfrm>
            <a:custGeom>
              <a:avLst/>
              <a:gdLst>
                <a:gd name="T0" fmla="*/ 33 w 424"/>
                <a:gd name="T1" fmla="*/ 32 w 424"/>
                <a:gd name="T2" fmla="*/ 31 w 424"/>
                <a:gd name="T3" fmla="*/ 30 w 424"/>
                <a:gd name="T4" fmla="*/ 29 w 424"/>
                <a:gd name="T5" fmla="*/ 28 w 424"/>
                <a:gd name="T6" fmla="*/ 27 w 424"/>
                <a:gd name="T7" fmla="*/ 26 w 424"/>
                <a:gd name="T8" fmla="*/ 24 w 424"/>
                <a:gd name="T9" fmla="*/ 23 w 424"/>
                <a:gd name="T10" fmla="*/ 22 w 424"/>
                <a:gd name="T11" fmla="*/ 21 w 424"/>
                <a:gd name="T12" fmla="*/ 21 w 424"/>
                <a:gd name="T13" fmla="*/ 20 w 424"/>
                <a:gd name="T14" fmla="*/ 19 w 424"/>
                <a:gd name="T15" fmla="*/ 18 w 424"/>
                <a:gd name="T16" fmla="*/ 17 w 424"/>
                <a:gd name="T17" fmla="*/ 16 w 424"/>
                <a:gd name="T18" fmla="*/ 15 w 424"/>
                <a:gd name="T19" fmla="*/ 14 w 424"/>
                <a:gd name="T20" fmla="*/ 13 w 424"/>
                <a:gd name="T21" fmla="*/ 11 w 424"/>
                <a:gd name="T22" fmla="*/ 10 w 424"/>
                <a:gd name="T23" fmla="*/ 8 w 424"/>
                <a:gd name="T24" fmla="*/ 7 w 424"/>
                <a:gd name="T25" fmla="*/ 7 w 424"/>
                <a:gd name="T26" fmla="*/ 7 w 424"/>
                <a:gd name="T27" fmla="*/ 7 w 424"/>
                <a:gd name="T28" fmla="*/ 7 w 424"/>
                <a:gd name="T29" fmla="*/ 7 w 424"/>
                <a:gd name="T30" fmla="*/ 7 w 424"/>
                <a:gd name="T31" fmla="*/ 7 w 424"/>
                <a:gd name="T32" fmla="*/ 0 w 424"/>
                <a:gd name="T33" fmla="*/ 0 w 4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Lst>
              <a:ahLst/>
              <a:cxnLst>
                <a:cxn ang="T34">
                  <a:pos x="T0" y="0"/>
                </a:cxn>
                <a:cxn ang="T35">
                  <a:pos x="T1" y="0"/>
                </a:cxn>
                <a:cxn ang="T36">
                  <a:pos x="T2" y="0"/>
                </a:cxn>
                <a:cxn ang="T37">
                  <a:pos x="T3" y="0"/>
                </a:cxn>
                <a:cxn ang="T38">
                  <a:pos x="T4" y="0"/>
                </a:cxn>
                <a:cxn ang="T39">
                  <a:pos x="T5" y="0"/>
                </a:cxn>
                <a:cxn ang="T40">
                  <a:pos x="T6" y="0"/>
                </a:cxn>
                <a:cxn ang="T41">
                  <a:pos x="T7" y="0"/>
                </a:cxn>
                <a:cxn ang="T42">
                  <a:pos x="T8" y="0"/>
                </a:cxn>
                <a:cxn ang="T43">
                  <a:pos x="T9" y="0"/>
                </a:cxn>
                <a:cxn ang="T44">
                  <a:pos x="T10" y="0"/>
                </a:cxn>
                <a:cxn ang="T45">
                  <a:pos x="T11" y="0"/>
                </a:cxn>
                <a:cxn ang="T46">
                  <a:pos x="T12" y="0"/>
                </a:cxn>
                <a:cxn ang="T47">
                  <a:pos x="T13" y="0"/>
                </a:cxn>
                <a:cxn ang="T48">
                  <a:pos x="T14" y="0"/>
                </a:cxn>
                <a:cxn ang="T49">
                  <a:pos x="T15" y="0"/>
                </a:cxn>
                <a:cxn ang="T50">
                  <a:pos x="T16" y="0"/>
                </a:cxn>
                <a:cxn ang="T51">
                  <a:pos x="T17" y="0"/>
                </a:cxn>
                <a:cxn ang="T52">
                  <a:pos x="T18" y="0"/>
                </a:cxn>
                <a:cxn ang="T53">
                  <a:pos x="T19" y="0"/>
                </a:cxn>
                <a:cxn ang="T54">
                  <a:pos x="T20" y="0"/>
                </a:cxn>
                <a:cxn ang="T55">
                  <a:pos x="T21" y="0"/>
                </a:cxn>
                <a:cxn ang="T56">
                  <a:pos x="T22" y="0"/>
                </a:cxn>
                <a:cxn ang="T57">
                  <a:pos x="T23" y="0"/>
                </a:cxn>
                <a:cxn ang="T58">
                  <a:pos x="T24" y="0"/>
                </a:cxn>
                <a:cxn ang="T59">
                  <a:pos x="T25" y="0"/>
                </a:cxn>
                <a:cxn ang="T60">
                  <a:pos x="T26" y="0"/>
                </a:cxn>
                <a:cxn ang="T61">
                  <a:pos x="T27" y="0"/>
                </a:cxn>
                <a:cxn ang="T62">
                  <a:pos x="T28" y="0"/>
                </a:cxn>
                <a:cxn ang="T63">
                  <a:pos x="T29" y="0"/>
                </a:cxn>
                <a:cxn ang="T64">
                  <a:pos x="T30" y="0"/>
                </a:cxn>
                <a:cxn ang="T65">
                  <a:pos x="T31" y="0"/>
                </a:cxn>
                <a:cxn ang="T66">
                  <a:pos x="T32" y="0"/>
                </a:cxn>
                <a:cxn ang="T67">
                  <a:pos x="T33" y="0"/>
                </a:cxn>
              </a:cxnLst>
              <a:rect l="0" t="0" r="r" b="b"/>
              <a:pathLst>
                <a:path w="424">
                  <a:moveTo>
                    <a:pt x="424" y="0"/>
                  </a:moveTo>
                  <a:lnTo>
                    <a:pt x="412" y="0"/>
                  </a:lnTo>
                  <a:lnTo>
                    <a:pt x="399" y="0"/>
                  </a:lnTo>
                  <a:lnTo>
                    <a:pt x="387" y="0"/>
                  </a:lnTo>
                  <a:lnTo>
                    <a:pt x="369" y="0"/>
                  </a:lnTo>
                  <a:lnTo>
                    <a:pt x="356" y="0"/>
                  </a:lnTo>
                  <a:lnTo>
                    <a:pt x="344" y="0"/>
                  </a:lnTo>
                  <a:lnTo>
                    <a:pt x="332" y="0"/>
                  </a:lnTo>
                  <a:lnTo>
                    <a:pt x="319" y="0"/>
                  </a:lnTo>
                  <a:lnTo>
                    <a:pt x="307" y="0"/>
                  </a:lnTo>
                  <a:lnTo>
                    <a:pt x="289" y="0"/>
                  </a:lnTo>
                  <a:lnTo>
                    <a:pt x="276" y="0"/>
                  </a:lnTo>
                  <a:lnTo>
                    <a:pt x="264" y="0"/>
                  </a:lnTo>
                  <a:lnTo>
                    <a:pt x="252" y="0"/>
                  </a:lnTo>
                  <a:lnTo>
                    <a:pt x="239" y="0"/>
                  </a:lnTo>
                  <a:lnTo>
                    <a:pt x="221" y="0"/>
                  </a:lnTo>
                  <a:lnTo>
                    <a:pt x="209" y="0"/>
                  </a:lnTo>
                  <a:lnTo>
                    <a:pt x="196" y="0"/>
                  </a:lnTo>
                  <a:lnTo>
                    <a:pt x="184" y="0"/>
                  </a:lnTo>
                  <a:lnTo>
                    <a:pt x="172" y="0"/>
                  </a:lnTo>
                  <a:lnTo>
                    <a:pt x="160" y="0"/>
                  </a:lnTo>
                  <a:lnTo>
                    <a:pt x="141" y="0"/>
                  </a:lnTo>
                  <a:lnTo>
                    <a:pt x="129" y="0"/>
                  </a:lnTo>
                  <a:lnTo>
                    <a:pt x="116" y="0"/>
                  </a:lnTo>
                  <a:lnTo>
                    <a:pt x="104" y="0"/>
                  </a:lnTo>
                  <a:lnTo>
                    <a:pt x="92" y="0"/>
                  </a:lnTo>
                  <a:lnTo>
                    <a:pt x="80" y="0"/>
                  </a:lnTo>
                  <a:lnTo>
                    <a:pt x="61" y="0"/>
                  </a:lnTo>
                  <a:lnTo>
                    <a:pt x="49" y="0"/>
                  </a:lnTo>
                  <a:lnTo>
                    <a:pt x="37" y="0"/>
                  </a:lnTo>
                  <a:lnTo>
                    <a:pt x="24" y="0"/>
                  </a:lnTo>
                  <a:lnTo>
                    <a:pt x="12" y="0"/>
                  </a:lnTo>
                  <a:lnTo>
                    <a:pt x="0" y="0"/>
                  </a:lnTo>
                </a:path>
              </a:pathLst>
            </a:custGeom>
            <a:solidFill>
              <a:srgbClr val="0000FF"/>
            </a:solidFill>
            <a:ln w="9525">
              <a:solidFill>
                <a:srgbClr val="000000"/>
              </a:solidFill>
              <a:prstDash val="solid"/>
              <a:round/>
              <a:headEnd/>
              <a:tailEnd/>
            </a:ln>
          </p:spPr>
          <p:txBody>
            <a:bodyPr/>
            <a:lstStyle/>
            <a:p>
              <a:endParaRPr lang="en-US"/>
            </a:p>
          </p:txBody>
        </p:sp>
        <p:sp>
          <p:nvSpPr>
            <p:cNvPr id="426200" name="Freeform 210">
              <a:extLst>
                <a:ext uri="{FF2B5EF4-FFF2-40B4-BE49-F238E27FC236}">
                  <a16:creationId xmlns:a16="http://schemas.microsoft.com/office/drawing/2014/main" id="{4C665391-9BB3-BE63-3D01-CAD8AF003F4B}"/>
                </a:ext>
              </a:extLst>
            </p:cNvPr>
            <p:cNvSpPr>
              <a:spLocks/>
            </p:cNvSpPr>
            <p:nvPr/>
          </p:nvSpPr>
          <p:spPr bwMode="auto">
            <a:xfrm>
              <a:off x="2859" y="1028"/>
              <a:ext cx="397" cy="0"/>
            </a:xfrm>
            <a:custGeom>
              <a:avLst/>
              <a:gdLst>
                <a:gd name="T0" fmla="*/ 33 w 424"/>
                <a:gd name="T1" fmla="*/ 32 w 424"/>
                <a:gd name="T2" fmla="*/ 31 w 424"/>
                <a:gd name="T3" fmla="*/ 30 w 424"/>
                <a:gd name="T4" fmla="*/ 29 w 424"/>
                <a:gd name="T5" fmla="*/ 28 w 424"/>
                <a:gd name="T6" fmla="*/ 27 w 424"/>
                <a:gd name="T7" fmla="*/ 26 w 424"/>
                <a:gd name="T8" fmla="*/ 24 w 424"/>
                <a:gd name="T9" fmla="*/ 23 w 424"/>
                <a:gd name="T10" fmla="*/ 22 w 424"/>
                <a:gd name="T11" fmla="*/ 21 w 424"/>
                <a:gd name="T12" fmla="*/ 21 w 424"/>
                <a:gd name="T13" fmla="*/ 20 w 424"/>
                <a:gd name="T14" fmla="*/ 19 w 424"/>
                <a:gd name="T15" fmla="*/ 18 w 424"/>
                <a:gd name="T16" fmla="*/ 17 w 424"/>
                <a:gd name="T17" fmla="*/ 16 w 424"/>
                <a:gd name="T18" fmla="*/ 15 w 424"/>
                <a:gd name="T19" fmla="*/ 14 w 424"/>
                <a:gd name="T20" fmla="*/ 13 w 424"/>
                <a:gd name="T21" fmla="*/ 11 w 424"/>
                <a:gd name="T22" fmla="*/ 10 w 424"/>
                <a:gd name="T23" fmla="*/ 8 w 424"/>
                <a:gd name="T24" fmla="*/ 7 w 424"/>
                <a:gd name="T25" fmla="*/ 7 w 424"/>
                <a:gd name="T26" fmla="*/ 7 w 424"/>
                <a:gd name="T27" fmla="*/ 7 w 424"/>
                <a:gd name="T28" fmla="*/ 7 w 424"/>
                <a:gd name="T29" fmla="*/ 7 w 424"/>
                <a:gd name="T30" fmla="*/ 7 w 424"/>
                <a:gd name="T31" fmla="*/ 7 w 424"/>
                <a:gd name="T32" fmla="*/ 0 w 424"/>
                <a:gd name="T33" fmla="*/ 0 w 4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Lst>
              <a:ahLst/>
              <a:cxnLst>
                <a:cxn ang="T34">
                  <a:pos x="T0" y="0"/>
                </a:cxn>
                <a:cxn ang="T35">
                  <a:pos x="T1" y="0"/>
                </a:cxn>
                <a:cxn ang="T36">
                  <a:pos x="T2" y="0"/>
                </a:cxn>
                <a:cxn ang="T37">
                  <a:pos x="T3" y="0"/>
                </a:cxn>
                <a:cxn ang="T38">
                  <a:pos x="T4" y="0"/>
                </a:cxn>
                <a:cxn ang="T39">
                  <a:pos x="T5" y="0"/>
                </a:cxn>
                <a:cxn ang="T40">
                  <a:pos x="T6" y="0"/>
                </a:cxn>
                <a:cxn ang="T41">
                  <a:pos x="T7" y="0"/>
                </a:cxn>
                <a:cxn ang="T42">
                  <a:pos x="T8" y="0"/>
                </a:cxn>
                <a:cxn ang="T43">
                  <a:pos x="T9" y="0"/>
                </a:cxn>
                <a:cxn ang="T44">
                  <a:pos x="T10" y="0"/>
                </a:cxn>
                <a:cxn ang="T45">
                  <a:pos x="T11" y="0"/>
                </a:cxn>
                <a:cxn ang="T46">
                  <a:pos x="T12" y="0"/>
                </a:cxn>
                <a:cxn ang="T47">
                  <a:pos x="T13" y="0"/>
                </a:cxn>
                <a:cxn ang="T48">
                  <a:pos x="T14" y="0"/>
                </a:cxn>
                <a:cxn ang="T49">
                  <a:pos x="T15" y="0"/>
                </a:cxn>
                <a:cxn ang="T50">
                  <a:pos x="T16" y="0"/>
                </a:cxn>
                <a:cxn ang="T51">
                  <a:pos x="T17" y="0"/>
                </a:cxn>
                <a:cxn ang="T52">
                  <a:pos x="T18" y="0"/>
                </a:cxn>
                <a:cxn ang="T53">
                  <a:pos x="T19" y="0"/>
                </a:cxn>
                <a:cxn ang="T54">
                  <a:pos x="T20" y="0"/>
                </a:cxn>
                <a:cxn ang="T55">
                  <a:pos x="T21" y="0"/>
                </a:cxn>
                <a:cxn ang="T56">
                  <a:pos x="T22" y="0"/>
                </a:cxn>
                <a:cxn ang="T57">
                  <a:pos x="T23" y="0"/>
                </a:cxn>
                <a:cxn ang="T58">
                  <a:pos x="T24" y="0"/>
                </a:cxn>
                <a:cxn ang="T59">
                  <a:pos x="T25" y="0"/>
                </a:cxn>
                <a:cxn ang="T60">
                  <a:pos x="T26" y="0"/>
                </a:cxn>
                <a:cxn ang="T61">
                  <a:pos x="T27" y="0"/>
                </a:cxn>
                <a:cxn ang="T62">
                  <a:pos x="T28" y="0"/>
                </a:cxn>
                <a:cxn ang="T63">
                  <a:pos x="T29" y="0"/>
                </a:cxn>
                <a:cxn ang="T64">
                  <a:pos x="T30" y="0"/>
                </a:cxn>
                <a:cxn ang="T65">
                  <a:pos x="T31" y="0"/>
                </a:cxn>
                <a:cxn ang="T66">
                  <a:pos x="T32" y="0"/>
                </a:cxn>
                <a:cxn ang="T67">
                  <a:pos x="T33" y="0"/>
                </a:cxn>
              </a:cxnLst>
              <a:rect l="0" t="0" r="r" b="b"/>
              <a:pathLst>
                <a:path w="424">
                  <a:moveTo>
                    <a:pt x="424" y="0"/>
                  </a:moveTo>
                  <a:lnTo>
                    <a:pt x="412" y="0"/>
                  </a:lnTo>
                  <a:lnTo>
                    <a:pt x="399" y="0"/>
                  </a:lnTo>
                  <a:lnTo>
                    <a:pt x="387" y="0"/>
                  </a:lnTo>
                  <a:lnTo>
                    <a:pt x="369" y="0"/>
                  </a:lnTo>
                  <a:lnTo>
                    <a:pt x="356" y="0"/>
                  </a:lnTo>
                  <a:lnTo>
                    <a:pt x="344" y="0"/>
                  </a:lnTo>
                  <a:lnTo>
                    <a:pt x="332" y="0"/>
                  </a:lnTo>
                  <a:lnTo>
                    <a:pt x="319" y="0"/>
                  </a:lnTo>
                  <a:lnTo>
                    <a:pt x="307" y="0"/>
                  </a:lnTo>
                  <a:lnTo>
                    <a:pt x="289" y="0"/>
                  </a:lnTo>
                  <a:lnTo>
                    <a:pt x="276" y="0"/>
                  </a:lnTo>
                  <a:lnTo>
                    <a:pt x="264" y="0"/>
                  </a:lnTo>
                  <a:lnTo>
                    <a:pt x="252" y="0"/>
                  </a:lnTo>
                  <a:lnTo>
                    <a:pt x="239" y="0"/>
                  </a:lnTo>
                  <a:lnTo>
                    <a:pt x="221" y="0"/>
                  </a:lnTo>
                  <a:lnTo>
                    <a:pt x="209" y="0"/>
                  </a:lnTo>
                  <a:lnTo>
                    <a:pt x="196" y="0"/>
                  </a:lnTo>
                  <a:lnTo>
                    <a:pt x="184" y="0"/>
                  </a:lnTo>
                  <a:lnTo>
                    <a:pt x="172" y="0"/>
                  </a:lnTo>
                  <a:lnTo>
                    <a:pt x="160" y="0"/>
                  </a:lnTo>
                  <a:lnTo>
                    <a:pt x="141" y="0"/>
                  </a:lnTo>
                  <a:lnTo>
                    <a:pt x="129" y="0"/>
                  </a:lnTo>
                  <a:lnTo>
                    <a:pt x="116" y="0"/>
                  </a:lnTo>
                  <a:lnTo>
                    <a:pt x="104" y="0"/>
                  </a:lnTo>
                  <a:lnTo>
                    <a:pt x="92" y="0"/>
                  </a:lnTo>
                  <a:lnTo>
                    <a:pt x="80" y="0"/>
                  </a:lnTo>
                  <a:lnTo>
                    <a:pt x="61" y="0"/>
                  </a:lnTo>
                  <a:lnTo>
                    <a:pt x="49" y="0"/>
                  </a:lnTo>
                  <a:lnTo>
                    <a:pt x="37" y="0"/>
                  </a:lnTo>
                  <a:lnTo>
                    <a:pt x="24" y="0"/>
                  </a:lnTo>
                  <a:lnTo>
                    <a:pt x="12" y="0"/>
                  </a:lnTo>
                  <a:lnTo>
                    <a:pt x="0" y="0"/>
                  </a:lnTo>
                </a:path>
              </a:pathLst>
            </a:custGeom>
            <a:solidFill>
              <a:srgbClr val="0000FF"/>
            </a:solidFill>
            <a:ln w="9525">
              <a:solidFill>
                <a:srgbClr val="000000"/>
              </a:solidFill>
              <a:prstDash val="solid"/>
              <a:round/>
              <a:headEnd/>
              <a:tailEnd/>
            </a:ln>
          </p:spPr>
          <p:txBody>
            <a:bodyPr/>
            <a:lstStyle/>
            <a:p>
              <a:endParaRPr lang="en-US"/>
            </a:p>
          </p:txBody>
        </p:sp>
        <p:sp>
          <p:nvSpPr>
            <p:cNvPr id="426201" name="Freeform 211">
              <a:extLst>
                <a:ext uri="{FF2B5EF4-FFF2-40B4-BE49-F238E27FC236}">
                  <a16:creationId xmlns:a16="http://schemas.microsoft.com/office/drawing/2014/main" id="{49A1782E-CD6F-F55B-E51C-D454B8898FF4}"/>
                </a:ext>
              </a:extLst>
            </p:cNvPr>
            <p:cNvSpPr>
              <a:spLocks/>
            </p:cNvSpPr>
            <p:nvPr/>
          </p:nvSpPr>
          <p:spPr bwMode="auto">
            <a:xfrm>
              <a:off x="2859" y="1028"/>
              <a:ext cx="397" cy="0"/>
            </a:xfrm>
            <a:custGeom>
              <a:avLst/>
              <a:gdLst>
                <a:gd name="T0" fmla="*/ 33 w 424"/>
                <a:gd name="T1" fmla="*/ 32 w 424"/>
                <a:gd name="T2" fmla="*/ 31 w 424"/>
                <a:gd name="T3" fmla="*/ 30 w 424"/>
                <a:gd name="T4" fmla="*/ 29 w 424"/>
                <a:gd name="T5" fmla="*/ 28 w 424"/>
                <a:gd name="T6" fmla="*/ 27 w 424"/>
                <a:gd name="T7" fmla="*/ 26 w 424"/>
                <a:gd name="T8" fmla="*/ 24 w 424"/>
                <a:gd name="T9" fmla="*/ 23 w 424"/>
                <a:gd name="T10" fmla="*/ 22 w 424"/>
                <a:gd name="T11" fmla="*/ 21 w 424"/>
                <a:gd name="T12" fmla="*/ 21 w 424"/>
                <a:gd name="T13" fmla="*/ 20 w 424"/>
                <a:gd name="T14" fmla="*/ 19 w 424"/>
                <a:gd name="T15" fmla="*/ 18 w 424"/>
                <a:gd name="T16" fmla="*/ 17 w 424"/>
                <a:gd name="T17" fmla="*/ 16 w 424"/>
                <a:gd name="T18" fmla="*/ 15 w 424"/>
                <a:gd name="T19" fmla="*/ 14 w 424"/>
                <a:gd name="T20" fmla="*/ 13 w 424"/>
                <a:gd name="T21" fmla="*/ 11 w 424"/>
                <a:gd name="T22" fmla="*/ 10 w 424"/>
                <a:gd name="T23" fmla="*/ 8 w 424"/>
                <a:gd name="T24" fmla="*/ 7 w 424"/>
                <a:gd name="T25" fmla="*/ 7 w 424"/>
                <a:gd name="T26" fmla="*/ 7 w 424"/>
                <a:gd name="T27" fmla="*/ 7 w 424"/>
                <a:gd name="T28" fmla="*/ 7 w 424"/>
                <a:gd name="T29" fmla="*/ 7 w 424"/>
                <a:gd name="T30" fmla="*/ 7 w 424"/>
                <a:gd name="T31" fmla="*/ 7 w 424"/>
                <a:gd name="T32" fmla="*/ 0 w 424"/>
                <a:gd name="T33" fmla="*/ 0 w 4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Lst>
              <a:ahLst/>
              <a:cxnLst>
                <a:cxn ang="T34">
                  <a:pos x="T0" y="0"/>
                </a:cxn>
                <a:cxn ang="T35">
                  <a:pos x="T1" y="0"/>
                </a:cxn>
                <a:cxn ang="T36">
                  <a:pos x="T2" y="0"/>
                </a:cxn>
                <a:cxn ang="T37">
                  <a:pos x="T3" y="0"/>
                </a:cxn>
                <a:cxn ang="T38">
                  <a:pos x="T4" y="0"/>
                </a:cxn>
                <a:cxn ang="T39">
                  <a:pos x="T5" y="0"/>
                </a:cxn>
                <a:cxn ang="T40">
                  <a:pos x="T6" y="0"/>
                </a:cxn>
                <a:cxn ang="T41">
                  <a:pos x="T7" y="0"/>
                </a:cxn>
                <a:cxn ang="T42">
                  <a:pos x="T8" y="0"/>
                </a:cxn>
                <a:cxn ang="T43">
                  <a:pos x="T9" y="0"/>
                </a:cxn>
                <a:cxn ang="T44">
                  <a:pos x="T10" y="0"/>
                </a:cxn>
                <a:cxn ang="T45">
                  <a:pos x="T11" y="0"/>
                </a:cxn>
                <a:cxn ang="T46">
                  <a:pos x="T12" y="0"/>
                </a:cxn>
                <a:cxn ang="T47">
                  <a:pos x="T13" y="0"/>
                </a:cxn>
                <a:cxn ang="T48">
                  <a:pos x="T14" y="0"/>
                </a:cxn>
                <a:cxn ang="T49">
                  <a:pos x="T15" y="0"/>
                </a:cxn>
                <a:cxn ang="T50">
                  <a:pos x="T16" y="0"/>
                </a:cxn>
                <a:cxn ang="T51">
                  <a:pos x="T17" y="0"/>
                </a:cxn>
                <a:cxn ang="T52">
                  <a:pos x="T18" y="0"/>
                </a:cxn>
                <a:cxn ang="T53">
                  <a:pos x="T19" y="0"/>
                </a:cxn>
                <a:cxn ang="T54">
                  <a:pos x="T20" y="0"/>
                </a:cxn>
                <a:cxn ang="T55">
                  <a:pos x="T21" y="0"/>
                </a:cxn>
                <a:cxn ang="T56">
                  <a:pos x="T22" y="0"/>
                </a:cxn>
                <a:cxn ang="T57">
                  <a:pos x="T23" y="0"/>
                </a:cxn>
                <a:cxn ang="T58">
                  <a:pos x="T24" y="0"/>
                </a:cxn>
                <a:cxn ang="T59">
                  <a:pos x="T25" y="0"/>
                </a:cxn>
                <a:cxn ang="T60">
                  <a:pos x="T26" y="0"/>
                </a:cxn>
                <a:cxn ang="T61">
                  <a:pos x="T27" y="0"/>
                </a:cxn>
                <a:cxn ang="T62">
                  <a:pos x="T28" y="0"/>
                </a:cxn>
                <a:cxn ang="T63">
                  <a:pos x="T29" y="0"/>
                </a:cxn>
                <a:cxn ang="T64">
                  <a:pos x="T30" y="0"/>
                </a:cxn>
                <a:cxn ang="T65">
                  <a:pos x="T31" y="0"/>
                </a:cxn>
                <a:cxn ang="T66">
                  <a:pos x="T32" y="0"/>
                </a:cxn>
                <a:cxn ang="T67">
                  <a:pos x="T33" y="0"/>
                </a:cxn>
              </a:cxnLst>
              <a:rect l="0" t="0" r="r" b="b"/>
              <a:pathLst>
                <a:path w="424">
                  <a:moveTo>
                    <a:pt x="424" y="0"/>
                  </a:moveTo>
                  <a:lnTo>
                    <a:pt x="412" y="0"/>
                  </a:lnTo>
                  <a:lnTo>
                    <a:pt x="399" y="0"/>
                  </a:lnTo>
                  <a:lnTo>
                    <a:pt x="387" y="0"/>
                  </a:lnTo>
                  <a:lnTo>
                    <a:pt x="369" y="0"/>
                  </a:lnTo>
                  <a:lnTo>
                    <a:pt x="356" y="0"/>
                  </a:lnTo>
                  <a:lnTo>
                    <a:pt x="344" y="0"/>
                  </a:lnTo>
                  <a:lnTo>
                    <a:pt x="332" y="0"/>
                  </a:lnTo>
                  <a:lnTo>
                    <a:pt x="319" y="0"/>
                  </a:lnTo>
                  <a:lnTo>
                    <a:pt x="307" y="0"/>
                  </a:lnTo>
                  <a:lnTo>
                    <a:pt x="289" y="0"/>
                  </a:lnTo>
                  <a:lnTo>
                    <a:pt x="276" y="0"/>
                  </a:lnTo>
                  <a:lnTo>
                    <a:pt x="264" y="0"/>
                  </a:lnTo>
                  <a:lnTo>
                    <a:pt x="252" y="0"/>
                  </a:lnTo>
                  <a:lnTo>
                    <a:pt x="239" y="0"/>
                  </a:lnTo>
                  <a:lnTo>
                    <a:pt x="221" y="0"/>
                  </a:lnTo>
                  <a:lnTo>
                    <a:pt x="209" y="0"/>
                  </a:lnTo>
                  <a:lnTo>
                    <a:pt x="196" y="0"/>
                  </a:lnTo>
                  <a:lnTo>
                    <a:pt x="184" y="0"/>
                  </a:lnTo>
                  <a:lnTo>
                    <a:pt x="172" y="0"/>
                  </a:lnTo>
                  <a:lnTo>
                    <a:pt x="160" y="0"/>
                  </a:lnTo>
                  <a:lnTo>
                    <a:pt x="141" y="0"/>
                  </a:lnTo>
                  <a:lnTo>
                    <a:pt x="129" y="0"/>
                  </a:lnTo>
                  <a:lnTo>
                    <a:pt x="116" y="0"/>
                  </a:lnTo>
                  <a:lnTo>
                    <a:pt x="104" y="0"/>
                  </a:lnTo>
                  <a:lnTo>
                    <a:pt x="92" y="0"/>
                  </a:lnTo>
                  <a:lnTo>
                    <a:pt x="80" y="0"/>
                  </a:lnTo>
                  <a:lnTo>
                    <a:pt x="61" y="0"/>
                  </a:lnTo>
                  <a:lnTo>
                    <a:pt x="49" y="0"/>
                  </a:lnTo>
                  <a:lnTo>
                    <a:pt x="37" y="0"/>
                  </a:lnTo>
                  <a:lnTo>
                    <a:pt x="24" y="0"/>
                  </a:lnTo>
                  <a:lnTo>
                    <a:pt x="12" y="0"/>
                  </a:lnTo>
                  <a:lnTo>
                    <a:pt x="0" y="0"/>
                  </a:lnTo>
                </a:path>
              </a:pathLst>
            </a:custGeom>
            <a:solidFill>
              <a:srgbClr val="0000FF"/>
            </a:solidFill>
            <a:ln w="9525">
              <a:solidFill>
                <a:srgbClr val="000000"/>
              </a:solidFill>
              <a:prstDash val="solid"/>
              <a:round/>
              <a:headEnd/>
              <a:tailEnd/>
            </a:ln>
          </p:spPr>
          <p:txBody>
            <a:bodyPr/>
            <a:lstStyle/>
            <a:p>
              <a:endParaRPr lang="en-US"/>
            </a:p>
          </p:txBody>
        </p:sp>
        <p:sp>
          <p:nvSpPr>
            <p:cNvPr id="426202" name="Freeform 212">
              <a:extLst>
                <a:ext uri="{FF2B5EF4-FFF2-40B4-BE49-F238E27FC236}">
                  <a16:creationId xmlns:a16="http://schemas.microsoft.com/office/drawing/2014/main" id="{E36FC9ED-E1C9-0A9A-1119-EBFA2727C14F}"/>
                </a:ext>
              </a:extLst>
            </p:cNvPr>
            <p:cNvSpPr>
              <a:spLocks/>
            </p:cNvSpPr>
            <p:nvPr/>
          </p:nvSpPr>
          <p:spPr bwMode="auto">
            <a:xfrm>
              <a:off x="2859" y="1028"/>
              <a:ext cx="397" cy="0"/>
            </a:xfrm>
            <a:custGeom>
              <a:avLst/>
              <a:gdLst>
                <a:gd name="T0" fmla="*/ 33 w 424"/>
                <a:gd name="T1" fmla="*/ 32 w 424"/>
                <a:gd name="T2" fmla="*/ 31 w 424"/>
                <a:gd name="T3" fmla="*/ 30 w 424"/>
                <a:gd name="T4" fmla="*/ 29 w 424"/>
                <a:gd name="T5" fmla="*/ 28 w 424"/>
                <a:gd name="T6" fmla="*/ 27 w 424"/>
                <a:gd name="T7" fmla="*/ 26 w 424"/>
                <a:gd name="T8" fmla="*/ 24 w 424"/>
                <a:gd name="T9" fmla="*/ 23 w 424"/>
                <a:gd name="T10" fmla="*/ 22 w 424"/>
                <a:gd name="T11" fmla="*/ 21 w 424"/>
                <a:gd name="T12" fmla="*/ 21 w 424"/>
                <a:gd name="T13" fmla="*/ 20 w 424"/>
                <a:gd name="T14" fmla="*/ 19 w 424"/>
                <a:gd name="T15" fmla="*/ 18 w 424"/>
                <a:gd name="T16" fmla="*/ 17 w 424"/>
                <a:gd name="T17" fmla="*/ 16 w 424"/>
                <a:gd name="T18" fmla="*/ 15 w 424"/>
                <a:gd name="T19" fmla="*/ 14 w 424"/>
                <a:gd name="T20" fmla="*/ 13 w 424"/>
                <a:gd name="T21" fmla="*/ 11 w 424"/>
                <a:gd name="T22" fmla="*/ 10 w 424"/>
                <a:gd name="T23" fmla="*/ 8 w 424"/>
                <a:gd name="T24" fmla="*/ 7 w 424"/>
                <a:gd name="T25" fmla="*/ 7 w 424"/>
                <a:gd name="T26" fmla="*/ 7 w 424"/>
                <a:gd name="T27" fmla="*/ 7 w 424"/>
                <a:gd name="T28" fmla="*/ 7 w 424"/>
                <a:gd name="T29" fmla="*/ 7 w 424"/>
                <a:gd name="T30" fmla="*/ 7 w 424"/>
                <a:gd name="T31" fmla="*/ 7 w 424"/>
                <a:gd name="T32" fmla="*/ 0 w 424"/>
                <a:gd name="T33" fmla="*/ 0 w 4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Lst>
              <a:ahLst/>
              <a:cxnLst>
                <a:cxn ang="T34">
                  <a:pos x="T0" y="0"/>
                </a:cxn>
                <a:cxn ang="T35">
                  <a:pos x="T1" y="0"/>
                </a:cxn>
                <a:cxn ang="T36">
                  <a:pos x="T2" y="0"/>
                </a:cxn>
                <a:cxn ang="T37">
                  <a:pos x="T3" y="0"/>
                </a:cxn>
                <a:cxn ang="T38">
                  <a:pos x="T4" y="0"/>
                </a:cxn>
                <a:cxn ang="T39">
                  <a:pos x="T5" y="0"/>
                </a:cxn>
                <a:cxn ang="T40">
                  <a:pos x="T6" y="0"/>
                </a:cxn>
                <a:cxn ang="T41">
                  <a:pos x="T7" y="0"/>
                </a:cxn>
                <a:cxn ang="T42">
                  <a:pos x="T8" y="0"/>
                </a:cxn>
                <a:cxn ang="T43">
                  <a:pos x="T9" y="0"/>
                </a:cxn>
                <a:cxn ang="T44">
                  <a:pos x="T10" y="0"/>
                </a:cxn>
                <a:cxn ang="T45">
                  <a:pos x="T11" y="0"/>
                </a:cxn>
                <a:cxn ang="T46">
                  <a:pos x="T12" y="0"/>
                </a:cxn>
                <a:cxn ang="T47">
                  <a:pos x="T13" y="0"/>
                </a:cxn>
                <a:cxn ang="T48">
                  <a:pos x="T14" y="0"/>
                </a:cxn>
                <a:cxn ang="T49">
                  <a:pos x="T15" y="0"/>
                </a:cxn>
                <a:cxn ang="T50">
                  <a:pos x="T16" y="0"/>
                </a:cxn>
                <a:cxn ang="T51">
                  <a:pos x="T17" y="0"/>
                </a:cxn>
                <a:cxn ang="T52">
                  <a:pos x="T18" y="0"/>
                </a:cxn>
                <a:cxn ang="T53">
                  <a:pos x="T19" y="0"/>
                </a:cxn>
                <a:cxn ang="T54">
                  <a:pos x="T20" y="0"/>
                </a:cxn>
                <a:cxn ang="T55">
                  <a:pos x="T21" y="0"/>
                </a:cxn>
                <a:cxn ang="T56">
                  <a:pos x="T22" y="0"/>
                </a:cxn>
                <a:cxn ang="T57">
                  <a:pos x="T23" y="0"/>
                </a:cxn>
                <a:cxn ang="T58">
                  <a:pos x="T24" y="0"/>
                </a:cxn>
                <a:cxn ang="T59">
                  <a:pos x="T25" y="0"/>
                </a:cxn>
                <a:cxn ang="T60">
                  <a:pos x="T26" y="0"/>
                </a:cxn>
                <a:cxn ang="T61">
                  <a:pos x="T27" y="0"/>
                </a:cxn>
                <a:cxn ang="T62">
                  <a:pos x="T28" y="0"/>
                </a:cxn>
                <a:cxn ang="T63">
                  <a:pos x="T29" y="0"/>
                </a:cxn>
                <a:cxn ang="T64">
                  <a:pos x="T30" y="0"/>
                </a:cxn>
                <a:cxn ang="T65">
                  <a:pos x="T31" y="0"/>
                </a:cxn>
                <a:cxn ang="T66">
                  <a:pos x="T32" y="0"/>
                </a:cxn>
                <a:cxn ang="T67">
                  <a:pos x="T33" y="0"/>
                </a:cxn>
              </a:cxnLst>
              <a:rect l="0" t="0" r="r" b="b"/>
              <a:pathLst>
                <a:path w="424">
                  <a:moveTo>
                    <a:pt x="424" y="0"/>
                  </a:moveTo>
                  <a:lnTo>
                    <a:pt x="412" y="0"/>
                  </a:lnTo>
                  <a:lnTo>
                    <a:pt x="399" y="0"/>
                  </a:lnTo>
                  <a:lnTo>
                    <a:pt x="387" y="0"/>
                  </a:lnTo>
                  <a:lnTo>
                    <a:pt x="369" y="0"/>
                  </a:lnTo>
                  <a:lnTo>
                    <a:pt x="356" y="0"/>
                  </a:lnTo>
                  <a:lnTo>
                    <a:pt x="344" y="0"/>
                  </a:lnTo>
                  <a:lnTo>
                    <a:pt x="332" y="0"/>
                  </a:lnTo>
                  <a:lnTo>
                    <a:pt x="319" y="0"/>
                  </a:lnTo>
                  <a:lnTo>
                    <a:pt x="307" y="0"/>
                  </a:lnTo>
                  <a:lnTo>
                    <a:pt x="289" y="0"/>
                  </a:lnTo>
                  <a:lnTo>
                    <a:pt x="276" y="0"/>
                  </a:lnTo>
                  <a:lnTo>
                    <a:pt x="264" y="0"/>
                  </a:lnTo>
                  <a:lnTo>
                    <a:pt x="252" y="0"/>
                  </a:lnTo>
                  <a:lnTo>
                    <a:pt x="239" y="0"/>
                  </a:lnTo>
                  <a:lnTo>
                    <a:pt x="221" y="0"/>
                  </a:lnTo>
                  <a:lnTo>
                    <a:pt x="209" y="0"/>
                  </a:lnTo>
                  <a:lnTo>
                    <a:pt x="196" y="0"/>
                  </a:lnTo>
                  <a:lnTo>
                    <a:pt x="184" y="0"/>
                  </a:lnTo>
                  <a:lnTo>
                    <a:pt x="172" y="0"/>
                  </a:lnTo>
                  <a:lnTo>
                    <a:pt x="160" y="0"/>
                  </a:lnTo>
                  <a:lnTo>
                    <a:pt x="141" y="0"/>
                  </a:lnTo>
                  <a:lnTo>
                    <a:pt x="129" y="0"/>
                  </a:lnTo>
                  <a:lnTo>
                    <a:pt x="116" y="0"/>
                  </a:lnTo>
                  <a:lnTo>
                    <a:pt x="104" y="0"/>
                  </a:lnTo>
                  <a:lnTo>
                    <a:pt x="92" y="0"/>
                  </a:lnTo>
                  <a:lnTo>
                    <a:pt x="80" y="0"/>
                  </a:lnTo>
                  <a:lnTo>
                    <a:pt x="61" y="0"/>
                  </a:lnTo>
                  <a:lnTo>
                    <a:pt x="49" y="0"/>
                  </a:lnTo>
                  <a:lnTo>
                    <a:pt x="37" y="0"/>
                  </a:lnTo>
                  <a:lnTo>
                    <a:pt x="24" y="0"/>
                  </a:lnTo>
                  <a:lnTo>
                    <a:pt x="12" y="0"/>
                  </a:lnTo>
                  <a:lnTo>
                    <a:pt x="0" y="0"/>
                  </a:lnTo>
                </a:path>
              </a:pathLst>
            </a:custGeom>
            <a:solidFill>
              <a:srgbClr val="0000FF"/>
            </a:solidFill>
            <a:ln w="9525">
              <a:solidFill>
                <a:srgbClr val="000000"/>
              </a:solidFill>
              <a:prstDash val="solid"/>
              <a:round/>
              <a:headEnd/>
              <a:tailEnd/>
            </a:ln>
          </p:spPr>
          <p:txBody>
            <a:bodyPr/>
            <a:lstStyle/>
            <a:p>
              <a:endParaRPr lang="en-US"/>
            </a:p>
          </p:txBody>
        </p:sp>
        <p:sp>
          <p:nvSpPr>
            <p:cNvPr id="426203" name="Freeform 213">
              <a:extLst>
                <a:ext uri="{FF2B5EF4-FFF2-40B4-BE49-F238E27FC236}">
                  <a16:creationId xmlns:a16="http://schemas.microsoft.com/office/drawing/2014/main" id="{87B0B71A-1C5B-0E82-600B-42AF4CC14FD4}"/>
                </a:ext>
              </a:extLst>
            </p:cNvPr>
            <p:cNvSpPr>
              <a:spLocks/>
            </p:cNvSpPr>
            <p:nvPr/>
          </p:nvSpPr>
          <p:spPr bwMode="auto">
            <a:xfrm>
              <a:off x="2859" y="1028"/>
              <a:ext cx="397" cy="0"/>
            </a:xfrm>
            <a:custGeom>
              <a:avLst/>
              <a:gdLst>
                <a:gd name="T0" fmla="*/ 33 w 424"/>
                <a:gd name="T1" fmla="*/ 32 w 424"/>
                <a:gd name="T2" fmla="*/ 31 w 424"/>
                <a:gd name="T3" fmla="*/ 30 w 424"/>
                <a:gd name="T4" fmla="*/ 29 w 424"/>
                <a:gd name="T5" fmla="*/ 28 w 424"/>
                <a:gd name="T6" fmla="*/ 27 w 424"/>
                <a:gd name="T7" fmla="*/ 26 w 424"/>
                <a:gd name="T8" fmla="*/ 24 w 424"/>
                <a:gd name="T9" fmla="*/ 23 w 424"/>
                <a:gd name="T10" fmla="*/ 22 w 424"/>
                <a:gd name="T11" fmla="*/ 21 w 424"/>
                <a:gd name="T12" fmla="*/ 21 w 424"/>
                <a:gd name="T13" fmla="*/ 20 w 424"/>
                <a:gd name="T14" fmla="*/ 19 w 424"/>
                <a:gd name="T15" fmla="*/ 18 w 424"/>
                <a:gd name="T16" fmla="*/ 17 w 424"/>
                <a:gd name="T17" fmla="*/ 16 w 424"/>
                <a:gd name="T18" fmla="*/ 15 w 424"/>
                <a:gd name="T19" fmla="*/ 14 w 424"/>
                <a:gd name="T20" fmla="*/ 13 w 424"/>
                <a:gd name="T21" fmla="*/ 11 w 424"/>
                <a:gd name="T22" fmla="*/ 10 w 424"/>
                <a:gd name="T23" fmla="*/ 8 w 424"/>
                <a:gd name="T24" fmla="*/ 7 w 424"/>
                <a:gd name="T25" fmla="*/ 7 w 424"/>
                <a:gd name="T26" fmla="*/ 7 w 424"/>
                <a:gd name="T27" fmla="*/ 7 w 424"/>
                <a:gd name="T28" fmla="*/ 7 w 424"/>
                <a:gd name="T29" fmla="*/ 7 w 424"/>
                <a:gd name="T30" fmla="*/ 7 w 424"/>
                <a:gd name="T31" fmla="*/ 7 w 424"/>
                <a:gd name="T32" fmla="*/ 0 w 424"/>
                <a:gd name="T33" fmla="*/ 0 w 4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Lst>
              <a:ahLst/>
              <a:cxnLst>
                <a:cxn ang="T34">
                  <a:pos x="T0" y="0"/>
                </a:cxn>
                <a:cxn ang="T35">
                  <a:pos x="T1" y="0"/>
                </a:cxn>
                <a:cxn ang="T36">
                  <a:pos x="T2" y="0"/>
                </a:cxn>
                <a:cxn ang="T37">
                  <a:pos x="T3" y="0"/>
                </a:cxn>
                <a:cxn ang="T38">
                  <a:pos x="T4" y="0"/>
                </a:cxn>
                <a:cxn ang="T39">
                  <a:pos x="T5" y="0"/>
                </a:cxn>
                <a:cxn ang="T40">
                  <a:pos x="T6" y="0"/>
                </a:cxn>
                <a:cxn ang="T41">
                  <a:pos x="T7" y="0"/>
                </a:cxn>
                <a:cxn ang="T42">
                  <a:pos x="T8" y="0"/>
                </a:cxn>
                <a:cxn ang="T43">
                  <a:pos x="T9" y="0"/>
                </a:cxn>
                <a:cxn ang="T44">
                  <a:pos x="T10" y="0"/>
                </a:cxn>
                <a:cxn ang="T45">
                  <a:pos x="T11" y="0"/>
                </a:cxn>
                <a:cxn ang="T46">
                  <a:pos x="T12" y="0"/>
                </a:cxn>
                <a:cxn ang="T47">
                  <a:pos x="T13" y="0"/>
                </a:cxn>
                <a:cxn ang="T48">
                  <a:pos x="T14" y="0"/>
                </a:cxn>
                <a:cxn ang="T49">
                  <a:pos x="T15" y="0"/>
                </a:cxn>
                <a:cxn ang="T50">
                  <a:pos x="T16" y="0"/>
                </a:cxn>
                <a:cxn ang="T51">
                  <a:pos x="T17" y="0"/>
                </a:cxn>
                <a:cxn ang="T52">
                  <a:pos x="T18" y="0"/>
                </a:cxn>
                <a:cxn ang="T53">
                  <a:pos x="T19" y="0"/>
                </a:cxn>
                <a:cxn ang="T54">
                  <a:pos x="T20" y="0"/>
                </a:cxn>
                <a:cxn ang="T55">
                  <a:pos x="T21" y="0"/>
                </a:cxn>
                <a:cxn ang="T56">
                  <a:pos x="T22" y="0"/>
                </a:cxn>
                <a:cxn ang="T57">
                  <a:pos x="T23" y="0"/>
                </a:cxn>
                <a:cxn ang="T58">
                  <a:pos x="T24" y="0"/>
                </a:cxn>
                <a:cxn ang="T59">
                  <a:pos x="T25" y="0"/>
                </a:cxn>
                <a:cxn ang="T60">
                  <a:pos x="T26" y="0"/>
                </a:cxn>
                <a:cxn ang="T61">
                  <a:pos x="T27" y="0"/>
                </a:cxn>
                <a:cxn ang="T62">
                  <a:pos x="T28" y="0"/>
                </a:cxn>
                <a:cxn ang="T63">
                  <a:pos x="T29" y="0"/>
                </a:cxn>
                <a:cxn ang="T64">
                  <a:pos x="T30" y="0"/>
                </a:cxn>
                <a:cxn ang="T65">
                  <a:pos x="T31" y="0"/>
                </a:cxn>
                <a:cxn ang="T66">
                  <a:pos x="T32" y="0"/>
                </a:cxn>
                <a:cxn ang="T67">
                  <a:pos x="T33" y="0"/>
                </a:cxn>
              </a:cxnLst>
              <a:rect l="0" t="0" r="r" b="b"/>
              <a:pathLst>
                <a:path w="424">
                  <a:moveTo>
                    <a:pt x="424" y="0"/>
                  </a:moveTo>
                  <a:lnTo>
                    <a:pt x="412" y="0"/>
                  </a:lnTo>
                  <a:lnTo>
                    <a:pt x="399" y="0"/>
                  </a:lnTo>
                  <a:lnTo>
                    <a:pt x="387" y="0"/>
                  </a:lnTo>
                  <a:lnTo>
                    <a:pt x="369" y="0"/>
                  </a:lnTo>
                  <a:lnTo>
                    <a:pt x="356" y="0"/>
                  </a:lnTo>
                  <a:lnTo>
                    <a:pt x="344" y="0"/>
                  </a:lnTo>
                  <a:lnTo>
                    <a:pt x="332" y="0"/>
                  </a:lnTo>
                  <a:lnTo>
                    <a:pt x="319" y="0"/>
                  </a:lnTo>
                  <a:lnTo>
                    <a:pt x="307" y="0"/>
                  </a:lnTo>
                  <a:lnTo>
                    <a:pt x="289" y="0"/>
                  </a:lnTo>
                  <a:lnTo>
                    <a:pt x="276" y="0"/>
                  </a:lnTo>
                  <a:lnTo>
                    <a:pt x="264" y="0"/>
                  </a:lnTo>
                  <a:lnTo>
                    <a:pt x="252" y="0"/>
                  </a:lnTo>
                  <a:lnTo>
                    <a:pt x="239" y="0"/>
                  </a:lnTo>
                  <a:lnTo>
                    <a:pt x="221" y="0"/>
                  </a:lnTo>
                  <a:lnTo>
                    <a:pt x="209" y="0"/>
                  </a:lnTo>
                  <a:lnTo>
                    <a:pt x="196" y="0"/>
                  </a:lnTo>
                  <a:lnTo>
                    <a:pt x="184" y="0"/>
                  </a:lnTo>
                  <a:lnTo>
                    <a:pt x="172" y="0"/>
                  </a:lnTo>
                  <a:lnTo>
                    <a:pt x="160" y="0"/>
                  </a:lnTo>
                  <a:lnTo>
                    <a:pt x="141" y="0"/>
                  </a:lnTo>
                  <a:lnTo>
                    <a:pt x="129" y="0"/>
                  </a:lnTo>
                  <a:lnTo>
                    <a:pt x="116" y="0"/>
                  </a:lnTo>
                  <a:lnTo>
                    <a:pt x="104" y="0"/>
                  </a:lnTo>
                  <a:lnTo>
                    <a:pt x="92" y="0"/>
                  </a:lnTo>
                  <a:lnTo>
                    <a:pt x="80" y="0"/>
                  </a:lnTo>
                  <a:lnTo>
                    <a:pt x="61" y="0"/>
                  </a:lnTo>
                  <a:lnTo>
                    <a:pt x="49" y="0"/>
                  </a:lnTo>
                  <a:lnTo>
                    <a:pt x="37" y="0"/>
                  </a:lnTo>
                  <a:lnTo>
                    <a:pt x="24" y="0"/>
                  </a:lnTo>
                  <a:lnTo>
                    <a:pt x="12" y="0"/>
                  </a:lnTo>
                  <a:lnTo>
                    <a:pt x="0" y="0"/>
                  </a:lnTo>
                </a:path>
              </a:pathLst>
            </a:custGeom>
            <a:solidFill>
              <a:srgbClr val="0000FF"/>
            </a:solidFill>
            <a:ln w="9525">
              <a:solidFill>
                <a:srgbClr val="000000"/>
              </a:solidFill>
              <a:prstDash val="solid"/>
              <a:round/>
              <a:headEnd/>
              <a:tailEnd/>
            </a:ln>
          </p:spPr>
          <p:txBody>
            <a:bodyPr/>
            <a:lstStyle/>
            <a:p>
              <a:endParaRPr lang="en-US"/>
            </a:p>
          </p:txBody>
        </p:sp>
        <p:sp>
          <p:nvSpPr>
            <p:cNvPr id="426204" name="Freeform 214">
              <a:extLst>
                <a:ext uri="{FF2B5EF4-FFF2-40B4-BE49-F238E27FC236}">
                  <a16:creationId xmlns:a16="http://schemas.microsoft.com/office/drawing/2014/main" id="{6F343AA6-957D-2CEE-B5CE-2CA9969CE376}"/>
                </a:ext>
              </a:extLst>
            </p:cNvPr>
            <p:cNvSpPr>
              <a:spLocks/>
            </p:cNvSpPr>
            <p:nvPr/>
          </p:nvSpPr>
          <p:spPr bwMode="auto">
            <a:xfrm>
              <a:off x="2859" y="1028"/>
              <a:ext cx="397" cy="0"/>
            </a:xfrm>
            <a:custGeom>
              <a:avLst/>
              <a:gdLst>
                <a:gd name="T0" fmla="*/ 33 w 424"/>
                <a:gd name="T1" fmla="*/ 32 w 424"/>
                <a:gd name="T2" fmla="*/ 31 w 424"/>
                <a:gd name="T3" fmla="*/ 30 w 424"/>
                <a:gd name="T4" fmla="*/ 29 w 424"/>
                <a:gd name="T5" fmla="*/ 28 w 424"/>
                <a:gd name="T6" fmla="*/ 27 w 424"/>
                <a:gd name="T7" fmla="*/ 26 w 424"/>
                <a:gd name="T8" fmla="*/ 24 w 424"/>
                <a:gd name="T9" fmla="*/ 23 w 424"/>
                <a:gd name="T10" fmla="*/ 22 w 424"/>
                <a:gd name="T11" fmla="*/ 21 w 424"/>
                <a:gd name="T12" fmla="*/ 21 w 424"/>
                <a:gd name="T13" fmla="*/ 20 w 424"/>
                <a:gd name="T14" fmla="*/ 19 w 424"/>
                <a:gd name="T15" fmla="*/ 18 w 424"/>
                <a:gd name="T16" fmla="*/ 17 w 424"/>
                <a:gd name="T17" fmla="*/ 16 w 424"/>
                <a:gd name="T18" fmla="*/ 15 w 424"/>
                <a:gd name="T19" fmla="*/ 14 w 424"/>
                <a:gd name="T20" fmla="*/ 13 w 424"/>
                <a:gd name="T21" fmla="*/ 11 w 424"/>
                <a:gd name="T22" fmla="*/ 10 w 424"/>
                <a:gd name="T23" fmla="*/ 8 w 424"/>
                <a:gd name="T24" fmla="*/ 7 w 424"/>
                <a:gd name="T25" fmla="*/ 7 w 424"/>
                <a:gd name="T26" fmla="*/ 7 w 424"/>
                <a:gd name="T27" fmla="*/ 7 w 424"/>
                <a:gd name="T28" fmla="*/ 7 w 424"/>
                <a:gd name="T29" fmla="*/ 7 w 424"/>
                <a:gd name="T30" fmla="*/ 7 w 424"/>
                <a:gd name="T31" fmla="*/ 7 w 424"/>
                <a:gd name="T32" fmla="*/ 0 w 424"/>
                <a:gd name="T33" fmla="*/ 0 w 4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Lst>
              <a:ahLst/>
              <a:cxnLst>
                <a:cxn ang="T34">
                  <a:pos x="T0" y="0"/>
                </a:cxn>
                <a:cxn ang="T35">
                  <a:pos x="T1" y="0"/>
                </a:cxn>
                <a:cxn ang="T36">
                  <a:pos x="T2" y="0"/>
                </a:cxn>
                <a:cxn ang="T37">
                  <a:pos x="T3" y="0"/>
                </a:cxn>
                <a:cxn ang="T38">
                  <a:pos x="T4" y="0"/>
                </a:cxn>
                <a:cxn ang="T39">
                  <a:pos x="T5" y="0"/>
                </a:cxn>
                <a:cxn ang="T40">
                  <a:pos x="T6" y="0"/>
                </a:cxn>
                <a:cxn ang="T41">
                  <a:pos x="T7" y="0"/>
                </a:cxn>
                <a:cxn ang="T42">
                  <a:pos x="T8" y="0"/>
                </a:cxn>
                <a:cxn ang="T43">
                  <a:pos x="T9" y="0"/>
                </a:cxn>
                <a:cxn ang="T44">
                  <a:pos x="T10" y="0"/>
                </a:cxn>
                <a:cxn ang="T45">
                  <a:pos x="T11" y="0"/>
                </a:cxn>
                <a:cxn ang="T46">
                  <a:pos x="T12" y="0"/>
                </a:cxn>
                <a:cxn ang="T47">
                  <a:pos x="T13" y="0"/>
                </a:cxn>
                <a:cxn ang="T48">
                  <a:pos x="T14" y="0"/>
                </a:cxn>
                <a:cxn ang="T49">
                  <a:pos x="T15" y="0"/>
                </a:cxn>
                <a:cxn ang="T50">
                  <a:pos x="T16" y="0"/>
                </a:cxn>
                <a:cxn ang="T51">
                  <a:pos x="T17" y="0"/>
                </a:cxn>
                <a:cxn ang="T52">
                  <a:pos x="T18" y="0"/>
                </a:cxn>
                <a:cxn ang="T53">
                  <a:pos x="T19" y="0"/>
                </a:cxn>
                <a:cxn ang="T54">
                  <a:pos x="T20" y="0"/>
                </a:cxn>
                <a:cxn ang="T55">
                  <a:pos x="T21" y="0"/>
                </a:cxn>
                <a:cxn ang="T56">
                  <a:pos x="T22" y="0"/>
                </a:cxn>
                <a:cxn ang="T57">
                  <a:pos x="T23" y="0"/>
                </a:cxn>
                <a:cxn ang="T58">
                  <a:pos x="T24" y="0"/>
                </a:cxn>
                <a:cxn ang="T59">
                  <a:pos x="T25" y="0"/>
                </a:cxn>
                <a:cxn ang="T60">
                  <a:pos x="T26" y="0"/>
                </a:cxn>
                <a:cxn ang="T61">
                  <a:pos x="T27" y="0"/>
                </a:cxn>
                <a:cxn ang="T62">
                  <a:pos x="T28" y="0"/>
                </a:cxn>
                <a:cxn ang="T63">
                  <a:pos x="T29" y="0"/>
                </a:cxn>
                <a:cxn ang="T64">
                  <a:pos x="T30" y="0"/>
                </a:cxn>
                <a:cxn ang="T65">
                  <a:pos x="T31" y="0"/>
                </a:cxn>
                <a:cxn ang="T66">
                  <a:pos x="T32" y="0"/>
                </a:cxn>
                <a:cxn ang="T67">
                  <a:pos x="T33" y="0"/>
                </a:cxn>
              </a:cxnLst>
              <a:rect l="0" t="0" r="r" b="b"/>
              <a:pathLst>
                <a:path w="424">
                  <a:moveTo>
                    <a:pt x="424" y="0"/>
                  </a:moveTo>
                  <a:lnTo>
                    <a:pt x="412" y="0"/>
                  </a:lnTo>
                  <a:lnTo>
                    <a:pt x="399" y="0"/>
                  </a:lnTo>
                  <a:lnTo>
                    <a:pt x="387" y="0"/>
                  </a:lnTo>
                  <a:lnTo>
                    <a:pt x="369" y="0"/>
                  </a:lnTo>
                  <a:lnTo>
                    <a:pt x="356" y="0"/>
                  </a:lnTo>
                  <a:lnTo>
                    <a:pt x="344" y="0"/>
                  </a:lnTo>
                  <a:lnTo>
                    <a:pt x="332" y="0"/>
                  </a:lnTo>
                  <a:lnTo>
                    <a:pt x="319" y="0"/>
                  </a:lnTo>
                  <a:lnTo>
                    <a:pt x="307" y="0"/>
                  </a:lnTo>
                  <a:lnTo>
                    <a:pt x="289" y="0"/>
                  </a:lnTo>
                  <a:lnTo>
                    <a:pt x="276" y="0"/>
                  </a:lnTo>
                  <a:lnTo>
                    <a:pt x="264" y="0"/>
                  </a:lnTo>
                  <a:lnTo>
                    <a:pt x="252" y="0"/>
                  </a:lnTo>
                  <a:lnTo>
                    <a:pt x="239" y="0"/>
                  </a:lnTo>
                  <a:lnTo>
                    <a:pt x="221" y="0"/>
                  </a:lnTo>
                  <a:lnTo>
                    <a:pt x="209" y="0"/>
                  </a:lnTo>
                  <a:lnTo>
                    <a:pt x="196" y="0"/>
                  </a:lnTo>
                  <a:lnTo>
                    <a:pt x="184" y="0"/>
                  </a:lnTo>
                  <a:lnTo>
                    <a:pt x="172" y="0"/>
                  </a:lnTo>
                  <a:lnTo>
                    <a:pt x="160" y="0"/>
                  </a:lnTo>
                  <a:lnTo>
                    <a:pt x="141" y="0"/>
                  </a:lnTo>
                  <a:lnTo>
                    <a:pt x="129" y="0"/>
                  </a:lnTo>
                  <a:lnTo>
                    <a:pt x="116" y="0"/>
                  </a:lnTo>
                  <a:lnTo>
                    <a:pt x="104" y="0"/>
                  </a:lnTo>
                  <a:lnTo>
                    <a:pt x="92" y="0"/>
                  </a:lnTo>
                  <a:lnTo>
                    <a:pt x="80" y="0"/>
                  </a:lnTo>
                  <a:lnTo>
                    <a:pt x="61" y="0"/>
                  </a:lnTo>
                  <a:lnTo>
                    <a:pt x="49" y="0"/>
                  </a:lnTo>
                  <a:lnTo>
                    <a:pt x="37" y="0"/>
                  </a:lnTo>
                  <a:lnTo>
                    <a:pt x="24" y="0"/>
                  </a:lnTo>
                  <a:lnTo>
                    <a:pt x="12" y="0"/>
                  </a:lnTo>
                  <a:lnTo>
                    <a:pt x="0" y="0"/>
                  </a:lnTo>
                </a:path>
              </a:pathLst>
            </a:custGeom>
            <a:solidFill>
              <a:srgbClr val="0000FF"/>
            </a:solidFill>
            <a:ln w="9525">
              <a:solidFill>
                <a:srgbClr val="000000"/>
              </a:solidFill>
              <a:prstDash val="solid"/>
              <a:round/>
              <a:headEnd/>
              <a:tailEnd/>
            </a:ln>
          </p:spPr>
          <p:txBody>
            <a:bodyPr/>
            <a:lstStyle/>
            <a:p>
              <a:endParaRPr lang="en-US"/>
            </a:p>
          </p:txBody>
        </p:sp>
        <p:sp>
          <p:nvSpPr>
            <p:cNvPr id="426205" name="Freeform 215">
              <a:extLst>
                <a:ext uri="{FF2B5EF4-FFF2-40B4-BE49-F238E27FC236}">
                  <a16:creationId xmlns:a16="http://schemas.microsoft.com/office/drawing/2014/main" id="{8B5C415E-04B6-A2C4-5D3E-EC82A3D628D0}"/>
                </a:ext>
              </a:extLst>
            </p:cNvPr>
            <p:cNvSpPr>
              <a:spLocks/>
            </p:cNvSpPr>
            <p:nvPr/>
          </p:nvSpPr>
          <p:spPr bwMode="auto">
            <a:xfrm>
              <a:off x="2859" y="1028"/>
              <a:ext cx="397" cy="0"/>
            </a:xfrm>
            <a:custGeom>
              <a:avLst/>
              <a:gdLst>
                <a:gd name="T0" fmla="*/ 33 w 424"/>
                <a:gd name="T1" fmla="*/ 32 w 424"/>
                <a:gd name="T2" fmla="*/ 31 w 424"/>
                <a:gd name="T3" fmla="*/ 30 w 424"/>
                <a:gd name="T4" fmla="*/ 29 w 424"/>
                <a:gd name="T5" fmla="*/ 28 w 424"/>
                <a:gd name="T6" fmla="*/ 27 w 424"/>
                <a:gd name="T7" fmla="*/ 26 w 424"/>
                <a:gd name="T8" fmla="*/ 24 w 424"/>
                <a:gd name="T9" fmla="*/ 23 w 424"/>
                <a:gd name="T10" fmla="*/ 22 w 424"/>
                <a:gd name="T11" fmla="*/ 21 w 424"/>
                <a:gd name="T12" fmla="*/ 21 w 424"/>
                <a:gd name="T13" fmla="*/ 20 w 424"/>
                <a:gd name="T14" fmla="*/ 19 w 424"/>
                <a:gd name="T15" fmla="*/ 18 w 424"/>
                <a:gd name="T16" fmla="*/ 17 w 424"/>
                <a:gd name="T17" fmla="*/ 16 w 424"/>
                <a:gd name="T18" fmla="*/ 15 w 424"/>
                <a:gd name="T19" fmla="*/ 14 w 424"/>
                <a:gd name="T20" fmla="*/ 13 w 424"/>
                <a:gd name="T21" fmla="*/ 11 w 424"/>
                <a:gd name="T22" fmla="*/ 10 w 424"/>
                <a:gd name="T23" fmla="*/ 8 w 424"/>
                <a:gd name="T24" fmla="*/ 7 w 424"/>
                <a:gd name="T25" fmla="*/ 7 w 424"/>
                <a:gd name="T26" fmla="*/ 7 w 424"/>
                <a:gd name="T27" fmla="*/ 7 w 424"/>
                <a:gd name="T28" fmla="*/ 7 w 424"/>
                <a:gd name="T29" fmla="*/ 7 w 424"/>
                <a:gd name="T30" fmla="*/ 7 w 424"/>
                <a:gd name="T31" fmla="*/ 7 w 424"/>
                <a:gd name="T32" fmla="*/ 0 w 424"/>
                <a:gd name="T33" fmla="*/ 0 w 4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Lst>
              <a:ahLst/>
              <a:cxnLst>
                <a:cxn ang="T34">
                  <a:pos x="T0" y="0"/>
                </a:cxn>
                <a:cxn ang="T35">
                  <a:pos x="T1" y="0"/>
                </a:cxn>
                <a:cxn ang="T36">
                  <a:pos x="T2" y="0"/>
                </a:cxn>
                <a:cxn ang="T37">
                  <a:pos x="T3" y="0"/>
                </a:cxn>
                <a:cxn ang="T38">
                  <a:pos x="T4" y="0"/>
                </a:cxn>
                <a:cxn ang="T39">
                  <a:pos x="T5" y="0"/>
                </a:cxn>
                <a:cxn ang="T40">
                  <a:pos x="T6" y="0"/>
                </a:cxn>
                <a:cxn ang="T41">
                  <a:pos x="T7" y="0"/>
                </a:cxn>
                <a:cxn ang="T42">
                  <a:pos x="T8" y="0"/>
                </a:cxn>
                <a:cxn ang="T43">
                  <a:pos x="T9" y="0"/>
                </a:cxn>
                <a:cxn ang="T44">
                  <a:pos x="T10" y="0"/>
                </a:cxn>
                <a:cxn ang="T45">
                  <a:pos x="T11" y="0"/>
                </a:cxn>
                <a:cxn ang="T46">
                  <a:pos x="T12" y="0"/>
                </a:cxn>
                <a:cxn ang="T47">
                  <a:pos x="T13" y="0"/>
                </a:cxn>
                <a:cxn ang="T48">
                  <a:pos x="T14" y="0"/>
                </a:cxn>
                <a:cxn ang="T49">
                  <a:pos x="T15" y="0"/>
                </a:cxn>
                <a:cxn ang="T50">
                  <a:pos x="T16" y="0"/>
                </a:cxn>
                <a:cxn ang="T51">
                  <a:pos x="T17" y="0"/>
                </a:cxn>
                <a:cxn ang="T52">
                  <a:pos x="T18" y="0"/>
                </a:cxn>
                <a:cxn ang="T53">
                  <a:pos x="T19" y="0"/>
                </a:cxn>
                <a:cxn ang="T54">
                  <a:pos x="T20" y="0"/>
                </a:cxn>
                <a:cxn ang="T55">
                  <a:pos x="T21" y="0"/>
                </a:cxn>
                <a:cxn ang="T56">
                  <a:pos x="T22" y="0"/>
                </a:cxn>
                <a:cxn ang="T57">
                  <a:pos x="T23" y="0"/>
                </a:cxn>
                <a:cxn ang="T58">
                  <a:pos x="T24" y="0"/>
                </a:cxn>
                <a:cxn ang="T59">
                  <a:pos x="T25" y="0"/>
                </a:cxn>
                <a:cxn ang="T60">
                  <a:pos x="T26" y="0"/>
                </a:cxn>
                <a:cxn ang="T61">
                  <a:pos x="T27" y="0"/>
                </a:cxn>
                <a:cxn ang="T62">
                  <a:pos x="T28" y="0"/>
                </a:cxn>
                <a:cxn ang="T63">
                  <a:pos x="T29" y="0"/>
                </a:cxn>
                <a:cxn ang="T64">
                  <a:pos x="T30" y="0"/>
                </a:cxn>
                <a:cxn ang="T65">
                  <a:pos x="T31" y="0"/>
                </a:cxn>
                <a:cxn ang="T66">
                  <a:pos x="T32" y="0"/>
                </a:cxn>
                <a:cxn ang="T67">
                  <a:pos x="T33" y="0"/>
                </a:cxn>
              </a:cxnLst>
              <a:rect l="0" t="0" r="r" b="b"/>
              <a:pathLst>
                <a:path w="424">
                  <a:moveTo>
                    <a:pt x="424" y="0"/>
                  </a:moveTo>
                  <a:lnTo>
                    <a:pt x="412" y="0"/>
                  </a:lnTo>
                  <a:lnTo>
                    <a:pt x="399" y="0"/>
                  </a:lnTo>
                  <a:lnTo>
                    <a:pt x="387" y="0"/>
                  </a:lnTo>
                  <a:lnTo>
                    <a:pt x="369" y="0"/>
                  </a:lnTo>
                  <a:lnTo>
                    <a:pt x="356" y="0"/>
                  </a:lnTo>
                  <a:lnTo>
                    <a:pt x="344" y="0"/>
                  </a:lnTo>
                  <a:lnTo>
                    <a:pt x="332" y="0"/>
                  </a:lnTo>
                  <a:lnTo>
                    <a:pt x="319" y="0"/>
                  </a:lnTo>
                  <a:lnTo>
                    <a:pt x="307" y="0"/>
                  </a:lnTo>
                  <a:lnTo>
                    <a:pt x="289" y="0"/>
                  </a:lnTo>
                  <a:lnTo>
                    <a:pt x="276" y="0"/>
                  </a:lnTo>
                  <a:lnTo>
                    <a:pt x="264" y="0"/>
                  </a:lnTo>
                  <a:lnTo>
                    <a:pt x="252" y="0"/>
                  </a:lnTo>
                  <a:lnTo>
                    <a:pt x="239" y="0"/>
                  </a:lnTo>
                  <a:lnTo>
                    <a:pt x="221" y="0"/>
                  </a:lnTo>
                  <a:lnTo>
                    <a:pt x="209" y="0"/>
                  </a:lnTo>
                  <a:lnTo>
                    <a:pt x="196" y="0"/>
                  </a:lnTo>
                  <a:lnTo>
                    <a:pt x="184" y="0"/>
                  </a:lnTo>
                  <a:lnTo>
                    <a:pt x="172" y="0"/>
                  </a:lnTo>
                  <a:lnTo>
                    <a:pt x="160" y="0"/>
                  </a:lnTo>
                  <a:lnTo>
                    <a:pt x="141" y="0"/>
                  </a:lnTo>
                  <a:lnTo>
                    <a:pt x="129" y="0"/>
                  </a:lnTo>
                  <a:lnTo>
                    <a:pt x="116" y="0"/>
                  </a:lnTo>
                  <a:lnTo>
                    <a:pt x="104" y="0"/>
                  </a:lnTo>
                  <a:lnTo>
                    <a:pt x="92" y="0"/>
                  </a:lnTo>
                  <a:lnTo>
                    <a:pt x="80" y="0"/>
                  </a:lnTo>
                  <a:lnTo>
                    <a:pt x="61" y="0"/>
                  </a:lnTo>
                  <a:lnTo>
                    <a:pt x="49" y="0"/>
                  </a:lnTo>
                  <a:lnTo>
                    <a:pt x="37" y="0"/>
                  </a:lnTo>
                  <a:lnTo>
                    <a:pt x="24" y="0"/>
                  </a:lnTo>
                  <a:lnTo>
                    <a:pt x="12" y="0"/>
                  </a:lnTo>
                  <a:lnTo>
                    <a:pt x="0" y="0"/>
                  </a:lnTo>
                </a:path>
              </a:pathLst>
            </a:custGeom>
            <a:solidFill>
              <a:srgbClr val="0000FF"/>
            </a:solidFill>
            <a:ln w="9525">
              <a:solidFill>
                <a:srgbClr val="000000"/>
              </a:solidFill>
              <a:prstDash val="solid"/>
              <a:round/>
              <a:headEnd/>
              <a:tailEnd/>
            </a:ln>
          </p:spPr>
          <p:txBody>
            <a:bodyPr/>
            <a:lstStyle/>
            <a:p>
              <a:endParaRPr lang="en-US"/>
            </a:p>
          </p:txBody>
        </p:sp>
        <p:sp>
          <p:nvSpPr>
            <p:cNvPr id="426206" name="Freeform 216">
              <a:extLst>
                <a:ext uri="{FF2B5EF4-FFF2-40B4-BE49-F238E27FC236}">
                  <a16:creationId xmlns:a16="http://schemas.microsoft.com/office/drawing/2014/main" id="{47F7BEDC-3786-6717-9E4E-A05611AB5F36}"/>
                </a:ext>
              </a:extLst>
            </p:cNvPr>
            <p:cNvSpPr>
              <a:spLocks/>
            </p:cNvSpPr>
            <p:nvPr/>
          </p:nvSpPr>
          <p:spPr bwMode="auto">
            <a:xfrm>
              <a:off x="2859" y="1028"/>
              <a:ext cx="397" cy="0"/>
            </a:xfrm>
            <a:custGeom>
              <a:avLst/>
              <a:gdLst>
                <a:gd name="T0" fmla="*/ 33 w 424"/>
                <a:gd name="T1" fmla="*/ 32 w 424"/>
                <a:gd name="T2" fmla="*/ 31 w 424"/>
                <a:gd name="T3" fmla="*/ 30 w 424"/>
                <a:gd name="T4" fmla="*/ 29 w 424"/>
                <a:gd name="T5" fmla="*/ 28 w 424"/>
                <a:gd name="T6" fmla="*/ 27 w 424"/>
                <a:gd name="T7" fmla="*/ 26 w 424"/>
                <a:gd name="T8" fmla="*/ 24 w 424"/>
                <a:gd name="T9" fmla="*/ 23 w 424"/>
                <a:gd name="T10" fmla="*/ 22 w 424"/>
                <a:gd name="T11" fmla="*/ 21 w 424"/>
                <a:gd name="T12" fmla="*/ 21 w 424"/>
                <a:gd name="T13" fmla="*/ 20 w 424"/>
                <a:gd name="T14" fmla="*/ 19 w 424"/>
                <a:gd name="T15" fmla="*/ 18 w 424"/>
                <a:gd name="T16" fmla="*/ 17 w 424"/>
                <a:gd name="T17" fmla="*/ 16 w 424"/>
                <a:gd name="T18" fmla="*/ 15 w 424"/>
                <a:gd name="T19" fmla="*/ 14 w 424"/>
                <a:gd name="T20" fmla="*/ 13 w 424"/>
                <a:gd name="T21" fmla="*/ 11 w 424"/>
                <a:gd name="T22" fmla="*/ 10 w 424"/>
                <a:gd name="T23" fmla="*/ 8 w 424"/>
                <a:gd name="T24" fmla="*/ 7 w 424"/>
                <a:gd name="T25" fmla="*/ 7 w 424"/>
                <a:gd name="T26" fmla="*/ 7 w 424"/>
                <a:gd name="T27" fmla="*/ 7 w 424"/>
                <a:gd name="T28" fmla="*/ 7 w 424"/>
                <a:gd name="T29" fmla="*/ 7 w 424"/>
                <a:gd name="T30" fmla="*/ 7 w 424"/>
                <a:gd name="T31" fmla="*/ 7 w 424"/>
                <a:gd name="T32" fmla="*/ 0 w 424"/>
                <a:gd name="T33" fmla="*/ 0 w 4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Lst>
              <a:ahLst/>
              <a:cxnLst>
                <a:cxn ang="T34">
                  <a:pos x="T0" y="0"/>
                </a:cxn>
                <a:cxn ang="T35">
                  <a:pos x="T1" y="0"/>
                </a:cxn>
                <a:cxn ang="T36">
                  <a:pos x="T2" y="0"/>
                </a:cxn>
                <a:cxn ang="T37">
                  <a:pos x="T3" y="0"/>
                </a:cxn>
                <a:cxn ang="T38">
                  <a:pos x="T4" y="0"/>
                </a:cxn>
                <a:cxn ang="T39">
                  <a:pos x="T5" y="0"/>
                </a:cxn>
                <a:cxn ang="T40">
                  <a:pos x="T6" y="0"/>
                </a:cxn>
                <a:cxn ang="T41">
                  <a:pos x="T7" y="0"/>
                </a:cxn>
                <a:cxn ang="T42">
                  <a:pos x="T8" y="0"/>
                </a:cxn>
                <a:cxn ang="T43">
                  <a:pos x="T9" y="0"/>
                </a:cxn>
                <a:cxn ang="T44">
                  <a:pos x="T10" y="0"/>
                </a:cxn>
                <a:cxn ang="T45">
                  <a:pos x="T11" y="0"/>
                </a:cxn>
                <a:cxn ang="T46">
                  <a:pos x="T12" y="0"/>
                </a:cxn>
                <a:cxn ang="T47">
                  <a:pos x="T13" y="0"/>
                </a:cxn>
                <a:cxn ang="T48">
                  <a:pos x="T14" y="0"/>
                </a:cxn>
                <a:cxn ang="T49">
                  <a:pos x="T15" y="0"/>
                </a:cxn>
                <a:cxn ang="T50">
                  <a:pos x="T16" y="0"/>
                </a:cxn>
                <a:cxn ang="T51">
                  <a:pos x="T17" y="0"/>
                </a:cxn>
                <a:cxn ang="T52">
                  <a:pos x="T18" y="0"/>
                </a:cxn>
                <a:cxn ang="T53">
                  <a:pos x="T19" y="0"/>
                </a:cxn>
                <a:cxn ang="T54">
                  <a:pos x="T20" y="0"/>
                </a:cxn>
                <a:cxn ang="T55">
                  <a:pos x="T21" y="0"/>
                </a:cxn>
                <a:cxn ang="T56">
                  <a:pos x="T22" y="0"/>
                </a:cxn>
                <a:cxn ang="T57">
                  <a:pos x="T23" y="0"/>
                </a:cxn>
                <a:cxn ang="T58">
                  <a:pos x="T24" y="0"/>
                </a:cxn>
                <a:cxn ang="T59">
                  <a:pos x="T25" y="0"/>
                </a:cxn>
                <a:cxn ang="T60">
                  <a:pos x="T26" y="0"/>
                </a:cxn>
                <a:cxn ang="T61">
                  <a:pos x="T27" y="0"/>
                </a:cxn>
                <a:cxn ang="T62">
                  <a:pos x="T28" y="0"/>
                </a:cxn>
                <a:cxn ang="T63">
                  <a:pos x="T29" y="0"/>
                </a:cxn>
                <a:cxn ang="T64">
                  <a:pos x="T30" y="0"/>
                </a:cxn>
                <a:cxn ang="T65">
                  <a:pos x="T31" y="0"/>
                </a:cxn>
                <a:cxn ang="T66">
                  <a:pos x="T32" y="0"/>
                </a:cxn>
                <a:cxn ang="T67">
                  <a:pos x="T33" y="0"/>
                </a:cxn>
              </a:cxnLst>
              <a:rect l="0" t="0" r="r" b="b"/>
              <a:pathLst>
                <a:path w="424">
                  <a:moveTo>
                    <a:pt x="424" y="0"/>
                  </a:moveTo>
                  <a:lnTo>
                    <a:pt x="412" y="0"/>
                  </a:lnTo>
                  <a:lnTo>
                    <a:pt x="399" y="0"/>
                  </a:lnTo>
                  <a:lnTo>
                    <a:pt x="387" y="0"/>
                  </a:lnTo>
                  <a:lnTo>
                    <a:pt x="369" y="0"/>
                  </a:lnTo>
                  <a:lnTo>
                    <a:pt x="356" y="0"/>
                  </a:lnTo>
                  <a:lnTo>
                    <a:pt x="344" y="0"/>
                  </a:lnTo>
                  <a:lnTo>
                    <a:pt x="332" y="0"/>
                  </a:lnTo>
                  <a:lnTo>
                    <a:pt x="319" y="0"/>
                  </a:lnTo>
                  <a:lnTo>
                    <a:pt x="307" y="0"/>
                  </a:lnTo>
                  <a:lnTo>
                    <a:pt x="289" y="0"/>
                  </a:lnTo>
                  <a:lnTo>
                    <a:pt x="276" y="0"/>
                  </a:lnTo>
                  <a:lnTo>
                    <a:pt x="264" y="0"/>
                  </a:lnTo>
                  <a:lnTo>
                    <a:pt x="252" y="0"/>
                  </a:lnTo>
                  <a:lnTo>
                    <a:pt x="239" y="0"/>
                  </a:lnTo>
                  <a:lnTo>
                    <a:pt x="221" y="0"/>
                  </a:lnTo>
                  <a:lnTo>
                    <a:pt x="209" y="0"/>
                  </a:lnTo>
                  <a:lnTo>
                    <a:pt x="196" y="0"/>
                  </a:lnTo>
                  <a:lnTo>
                    <a:pt x="184" y="0"/>
                  </a:lnTo>
                  <a:lnTo>
                    <a:pt x="172" y="0"/>
                  </a:lnTo>
                  <a:lnTo>
                    <a:pt x="160" y="0"/>
                  </a:lnTo>
                  <a:lnTo>
                    <a:pt x="141" y="0"/>
                  </a:lnTo>
                  <a:lnTo>
                    <a:pt x="129" y="0"/>
                  </a:lnTo>
                  <a:lnTo>
                    <a:pt x="116" y="0"/>
                  </a:lnTo>
                  <a:lnTo>
                    <a:pt x="104" y="0"/>
                  </a:lnTo>
                  <a:lnTo>
                    <a:pt x="92" y="0"/>
                  </a:lnTo>
                  <a:lnTo>
                    <a:pt x="80" y="0"/>
                  </a:lnTo>
                  <a:lnTo>
                    <a:pt x="61" y="0"/>
                  </a:lnTo>
                  <a:lnTo>
                    <a:pt x="49" y="0"/>
                  </a:lnTo>
                  <a:lnTo>
                    <a:pt x="37" y="0"/>
                  </a:lnTo>
                  <a:lnTo>
                    <a:pt x="24" y="0"/>
                  </a:lnTo>
                  <a:lnTo>
                    <a:pt x="12" y="0"/>
                  </a:lnTo>
                  <a:lnTo>
                    <a:pt x="0" y="0"/>
                  </a:lnTo>
                </a:path>
              </a:pathLst>
            </a:custGeom>
            <a:solidFill>
              <a:srgbClr val="0000FF"/>
            </a:solidFill>
            <a:ln w="9525">
              <a:solidFill>
                <a:srgbClr val="000000"/>
              </a:solidFill>
              <a:prstDash val="solid"/>
              <a:round/>
              <a:headEnd/>
              <a:tailEnd/>
            </a:ln>
          </p:spPr>
          <p:txBody>
            <a:bodyPr/>
            <a:lstStyle/>
            <a:p>
              <a:endParaRPr lang="en-US"/>
            </a:p>
          </p:txBody>
        </p:sp>
        <p:sp>
          <p:nvSpPr>
            <p:cNvPr id="426207" name="Freeform 217">
              <a:extLst>
                <a:ext uri="{FF2B5EF4-FFF2-40B4-BE49-F238E27FC236}">
                  <a16:creationId xmlns:a16="http://schemas.microsoft.com/office/drawing/2014/main" id="{79CA733C-0D74-D886-70D8-6ABB4190A8C9}"/>
                </a:ext>
              </a:extLst>
            </p:cNvPr>
            <p:cNvSpPr>
              <a:spLocks/>
            </p:cNvSpPr>
            <p:nvPr/>
          </p:nvSpPr>
          <p:spPr bwMode="auto">
            <a:xfrm>
              <a:off x="2859" y="1028"/>
              <a:ext cx="397" cy="0"/>
            </a:xfrm>
            <a:custGeom>
              <a:avLst/>
              <a:gdLst>
                <a:gd name="T0" fmla="*/ 33 w 424"/>
                <a:gd name="T1" fmla="*/ 32 w 424"/>
                <a:gd name="T2" fmla="*/ 31 w 424"/>
                <a:gd name="T3" fmla="*/ 30 w 424"/>
                <a:gd name="T4" fmla="*/ 29 w 424"/>
                <a:gd name="T5" fmla="*/ 28 w 424"/>
                <a:gd name="T6" fmla="*/ 27 w 424"/>
                <a:gd name="T7" fmla="*/ 26 w 424"/>
                <a:gd name="T8" fmla="*/ 24 w 424"/>
                <a:gd name="T9" fmla="*/ 23 w 424"/>
                <a:gd name="T10" fmla="*/ 22 w 424"/>
                <a:gd name="T11" fmla="*/ 21 w 424"/>
                <a:gd name="T12" fmla="*/ 21 w 424"/>
                <a:gd name="T13" fmla="*/ 20 w 424"/>
                <a:gd name="T14" fmla="*/ 19 w 424"/>
                <a:gd name="T15" fmla="*/ 18 w 424"/>
                <a:gd name="T16" fmla="*/ 17 w 424"/>
                <a:gd name="T17" fmla="*/ 16 w 424"/>
                <a:gd name="T18" fmla="*/ 15 w 424"/>
                <a:gd name="T19" fmla="*/ 14 w 424"/>
                <a:gd name="T20" fmla="*/ 13 w 424"/>
                <a:gd name="T21" fmla="*/ 11 w 424"/>
                <a:gd name="T22" fmla="*/ 10 w 424"/>
                <a:gd name="T23" fmla="*/ 8 w 424"/>
                <a:gd name="T24" fmla="*/ 7 w 424"/>
                <a:gd name="T25" fmla="*/ 7 w 424"/>
                <a:gd name="T26" fmla="*/ 7 w 424"/>
                <a:gd name="T27" fmla="*/ 7 w 424"/>
                <a:gd name="T28" fmla="*/ 7 w 424"/>
                <a:gd name="T29" fmla="*/ 7 w 424"/>
                <a:gd name="T30" fmla="*/ 7 w 424"/>
                <a:gd name="T31" fmla="*/ 7 w 424"/>
                <a:gd name="T32" fmla="*/ 0 w 424"/>
                <a:gd name="T33" fmla="*/ 0 w 4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Lst>
              <a:ahLst/>
              <a:cxnLst>
                <a:cxn ang="T34">
                  <a:pos x="T0" y="0"/>
                </a:cxn>
                <a:cxn ang="T35">
                  <a:pos x="T1" y="0"/>
                </a:cxn>
                <a:cxn ang="T36">
                  <a:pos x="T2" y="0"/>
                </a:cxn>
                <a:cxn ang="T37">
                  <a:pos x="T3" y="0"/>
                </a:cxn>
                <a:cxn ang="T38">
                  <a:pos x="T4" y="0"/>
                </a:cxn>
                <a:cxn ang="T39">
                  <a:pos x="T5" y="0"/>
                </a:cxn>
                <a:cxn ang="T40">
                  <a:pos x="T6" y="0"/>
                </a:cxn>
                <a:cxn ang="T41">
                  <a:pos x="T7" y="0"/>
                </a:cxn>
                <a:cxn ang="T42">
                  <a:pos x="T8" y="0"/>
                </a:cxn>
                <a:cxn ang="T43">
                  <a:pos x="T9" y="0"/>
                </a:cxn>
                <a:cxn ang="T44">
                  <a:pos x="T10" y="0"/>
                </a:cxn>
                <a:cxn ang="T45">
                  <a:pos x="T11" y="0"/>
                </a:cxn>
                <a:cxn ang="T46">
                  <a:pos x="T12" y="0"/>
                </a:cxn>
                <a:cxn ang="T47">
                  <a:pos x="T13" y="0"/>
                </a:cxn>
                <a:cxn ang="T48">
                  <a:pos x="T14" y="0"/>
                </a:cxn>
                <a:cxn ang="T49">
                  <a:pos x="T15" y="0"/>
                </a:cxn>
                <a:cxn ang="T50">
                  <a:pos x="T16" y="0"/>
                </a:cxn>
                <a:cxn ang="T51">
                  <a:pos x="T17" y="0"/>
                </a:cxn>
                <a:cxn ang="T52">
                  <a:pos x="T18" y="0"/>
                </a:cxn>
                <a:cxn ang="T53">
                  <a:pos x="T19" y="0"/>
                </a:cxn>
                <a:cxn ang="T54">
                  <a:pos x="T20" y="0"/>
                </a:cxn>
                <a:cxn ang="T55">
                  <a:pos x="T21" y="0"/>
                </a:cxn>
                <a:cxn ang="T56">
                  <a:pos x="T22" y="0"/>
                </a:cxn>
                <a:cxn ang="T57">
                  <a:pos x="T23" y="0"/>
                </a:cxn>
                <a:cxn ang="T58">
                  <a:pos x="T24" y="0"/>
                </a:cxn>
                <a:cxn ang="T59">
                  <a:pos x="T25" y="0"/>
                </a:cxn>
                <a:cxn ang="T60">
                  <a:pos x="T26" y="0"/>
                </a:cxn>
                <a:cxn ang="T61">
                  <a:pos x="T27" y="0"/>
                </a:cxn>
                <a:cxn ang="T62">
                  <a:pos x="T28" y="0"/>
                </a:cxn>
                <a:cxn ang="T63">
                  <a:pos x="T29" y="0"/>
                </a:cxn>
                <a:cxn ang="T64">
                  <a:pos x="T30" y="0"/>
                </a:cxn>
                <a:cxn ang="T65">
                  <a:pos x="T31" y="0"/>
                </a:cxn>
                <a:cxn ang="T66">
                  <a:pos x="T32" y="0"/>
                </a:cxn>
                <a:cxn ang="T67">
                  <a:pos x="T33" y="0"/>
                </a:cxn>
              </a:cxnLst>
              <a:rect l="0" t="0" r="r" b="b"/>
              <a:pathLst>
                <a:path w="424">
                  <a:moveTo>
                    <a:pt x="424" y="0"/>
                  </a:moveTo>
                  <a:lnTo>
                    <a:pt x="412" y="0"/>
                  </a:lnTo>
                  <a:lnTo>
                    <a:pt x="399" y="0"/>
                  </a:lnTo>
                  <a:lnTo>
                    <a:pt x="387" y="0"/>
                  </a:lnTo>
                  <a:lnTo>
                    <a:pt x="369" y="0"/>
                  </a:lnTo>
                  <a:lnTo>
                    <a:pt x="356" y="0"/>
                  </a:lnTo>
                  <a:lnTo>
                    <a:pt x="344" y="0"/>
                  </a:lnTo>
                  <a:lnTo>
                    <a:pt x="332" y="0"/>
                  </a:lnTo>
                  <a:lnTo>
                    <a:pt x="319" y="0"/>
                  </a:lnTo>
                  <a:lnTo>
                    <a:pt x="307" y="0"/>
                  </a:lnTo>
                  <a:lnTo>
                    <a:pt x="289" y="0"/>
                  </a:lnTo>
                  <a:lnTo>
                    <a:pt x="276" y="0"/>
                  </a:lnTo>
                  <a:lnTo>
                    <a:pt x="264" y="0"/>
                  </a:lnTo>
                  <a:lnTo>
                    <a:pt x="252" y="0"/>
                  </a:lnTo>
                  <a:lnTo>
                    <a:pt x="239" y="0"/>
                  </a:lnTo>
                  <a:lnTo>
                    <a:pt x="221" y="0"/>
                  </a:lnTo>
                  <a:lnTo>
                    <a:pt x="209" y="0"/>
                  </a:lnTo>
                  <a:lnTo>
                    <a:pt x="196" y="0"/>
                  </a:lnTo>
                  <a:lnTo>
                    <a:pt x="184" y="0"/>
                  </a:lnTo>
                  <a:lnTo>
                    <a:pt x="172" y="0"/>
                  </a:lnTo>
                  <a:lnTo>
                    <a:pt x="160" y="0"/>
                  </a:lnTo>
                  <a:lnTo>
                    <a:pt x="141" y="0"/>
                  </a:lnTo>
                  <a:lnTo>
                    <a:pt x="129" y="0"/>
                  </a:lnTo>
                  <a:lnTo>
                    <a:pt x="116" y="0"/>
                  </a:lnTo>
                  <a:lnTo>
                    <a:pt x="104" y="0"/>
                  </a:lnTo>
                  <a:lnTo>
                    <a:pt x="92" y="0"/>
                  </a:lnTo>
                  <a:lnTo>
                    <a:pt x="80" y="0"/>
                  </a:lnTo>
                  <a:lnTo>
                    <a:pt x="61" y="0"/>
                  </a:lnTo>
                  <a:lnTo>
                    <a:pt x="49" y="0"/>
                  </a:lnTo>
                  <a:lnTo>
                    <a:pt x="37" y="0"/>
                  </a:lnTo>
                  <a:lnTo>
                    <a:pt x="24" y="0"/>
                  </a:lnTo>
                  <a:lnTo>
                    <a:pt x="12" y="0"/>
                  </a:lnTo>
                  <a:lnTo>
                    <a:pt x="0" y="0"/>
                  </a:lnTo>
                </a:path>
              </a:pathLst>
            </a:custGeom>
            <a:solidFill>
              <a:srgbClr val="0000FF"/>
            </a:solidFill>
            <a:ln w="9525">
              <a:solidFill>
                <a:srgbClr val="000000"/>
              </a:solidFill>
              <a:prstDash val="solid"/>
              <a:round/>
              <a:headEnd/>
              <a:tailEnd/>
            </a:ln>
          </p:spPr>
          <p:txBody>
            <a:bodyPr/>
            <a:lstStyle/>
            <a:p>
              <a:endParaRPr lang="en-US"/>
            </a:p>
          </p:txBody>
        </p:sp>
        <p:sp>
          <p:nvSpPr>
            <p:cNvPr id="426208" name="Freeform 218">
              <a:extLst>
                <a:ext uri="{FF2B5EF4-FFF2-40B4-BE49-F238E27FC236}">
                  <a16:creationId xmlns:a16="http://schemas.microsoft.com/office/drawing/2014/main" id="{6B91E94A-05B3-6926-895D-3DFBE73E4CBC}"/>
                </a:ext>
              </a:extLst>
            </p:cNvPr>
            <p:cNvSpPr>
              <a:spLocks/>
            </p:cNvSpPr>
            <p:nvPr/>
          </p:nvSpPr>
          <p:spPr bwMode="auto">
            <a:xfrm>
              <a:off x="2859" y="1028"/>
              <a:ext cx="397" cy="0"/>
            </a:xfrm>
            <a:custGeom>
              <a:avLst/>
              <a:gdLst>
                <a:gd name="T0" fmla="*/ 33 w 424"/>
                <a:gd name="T1" fmla="*/ 32 w 424"/>
                <a:gd name="T2" fmla="*/ 31 w 424"/>
                <a:gd name="T3" fmla="*/ 30 w 424"/>
                <a:gd name="T4" fmla="*/ 29 w 424"/>
                <a:gd name="T5" fmla="*/ 28 w 424"/>
                <a:gd name="T6" fmla="*/ 27 w 424"/>
                <a:gd name="T7" fmla="*/ 26 w 424"/>
                <a:gd name="T8" fmla="*/ 24 w 424"/>
                <a:gd name="T9" fmla="*/ 23 w 424"/>
                <a:gd name="T10" fmla="*/ 22 w 424"/>
                <a:gd name="T11" fmla="*/ 21 w 424"/>
                <a:gd name="T12" fmla="*/ 21 w 424"/>
                <a:gd name="T13" fmla="*/ 20 w 424"/>
                <a:gd name="T14" fmla="*/ 19 w 424"/>
                <a:gd name="T15" fmla="*/ 18 w 424"/>
                <a:gd name="T16" fmla="*/ 17 w 424"/>
                <a:gd name="T17" fmla="*/ 16 w 424"/>
                <a:gd name="T18" fmla="*/ 15 w 424"/>
                <a:gd name="T19" fmla="*/ 14 w 424"/>
                <a:gd name="T20" fmla="*/ 13 w 424"/>
                <a:gd name="T21" fmla="*/ 11 w 424"/>
                <a:gd name="T22" fmla="*/ 10 w 424"/>
                <a:gd name="T23" fmla="*/ 8 w 424"/>
                <a:gd name="T24" fmla="*/ 7 w 424"/>
                <a:gd name="T25" fmla="*/ 7 w 424"/>
                <a:gd name="T26" fmla="*/ 7 w 424"/>
                <a:gd name="T27" fmla="*/ 7 w 424"/>
                <a:gd name="T28" fmla="*/ 7 w 424"/>
                <a:gd name="T29" fmla="*/ 7 w 424"/>
                <a:gd name="T30" fmla="*/ 7 w 424"/>
                <a:gd name="T31" fmla="*/ 7 w 424"/>
                <a:gd name="T32" fmla="*/ 0 w 424"/>
                <a:gd name="T33" fmla="*/ 0 w 4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Lst>
              <a:ahLst/>
              <a:cxnLst>
                <a:cxn ang="T34">
                  <a:pos x="T0" y="0"/>
                </a:cxn>
                <a:cxn ang="T35">
                  <a:pos x="T1" y="0"/>
                </a:cxn>
                <a:cxn ang="T36">
                  <a:pos x="T2" y="0"/>
                </a:cxn>
                <a:cxn ang="T37">
                  <a:pos x="T3" y="0"/>
                </a:cxn>
                <a:cxn ang="T38">
                  <a:pos x="T4" y="0"/>
                </a:cxn>
                <a:cxn ang="T39">
                  <a:pos x="T5" y="0"/>
                </a:cxn>
                <a:cxn ang="T40">
                  <a:pos x="T6" y="0"/>
                </a:cxn>
                <a:cxn ang="T41">
                  <a:pos x="T7" y="0"/>
                </a:cxn>
                <a:cxn ang="T42">
                  <a:pos x="T8" y="0"/>
                </a:cxn>
                <a:cxn ang="T43">
                  <a:pos x="T9" y="0"/>
                </a:cxn>
                <a:cxn ang="T44">
                  <a:pos x="T10" y="0"/>
                </a:cxn>
                <a:cxn ang="T45">
                  <a:pos x="T11" y="0"/>
                </a:cxn>
                <a:cxn ang="T46">
                  <a:pos x="T12" y="0"/>
                </a:cxn>
                <a:cxn ang="T47">
                  <a:pos x="T13" y="0"/>
                </a:cxn>
                <a:cxn ang="T48">
                  <a:pos x="T14" y="0"/>
                </a:cxn>
                <a:cxn ang="T49">
                  <a:pos x="T15" y="0"/>
                </a:cxn>
                <a:cxn ang="T50">
                  <a:pos x="T16" y="0"/>
                </a:cxn>
                <a:cxn ang="T51">
                  <a:pos x="T17" y="0"/>
                </a:cxn>
                <a:cxn ang="T52">
                  <a:pos x="T18" y="0"/>
                </a:cxn>
                <a:cxn ang="T53">
                  <a:pos x="T19" y="0"/>
                </a:cxn>
                <a:cxn ang="T54">
                  <a:pos x="T20" y="0"/>
                </a:cxn>
                <a:cxn ang="T55">
                  <a:pos x="T21" y="0"/>
                </a:cxn>
                <a:cxn ang="T56">
                  <a:pos x="T22" y="0"/>
                </a:cxn>
                <a:cxn ang="T57">
                  <a:pos x="T23" y="0"/>
                </a:cxn>
                <a:cxn ang="T58">
                  <a:pos x="T24" y="0"/>
                </a:cxn>
                <a:cxn ang="T59">
                  <a:pos x="T25" y="0"/>
                </a:cxn>
                <a:cxn ang="T60">
                  <a:pos x="T26" y="0"/>
                </a:cxn>
                <a:cxn ang="T61">
                  <a:pos x="T27" y="0"/>
                </a:cxn>
                <a:cxn ang="T62">
                  <a:pos x="T28" y="0"/>
                </a:cxn>
                <a:cxn ang="T63">
                  <a:pos x="T29" y="0"/>
                </a:cxn>
                <a:cxn ang="T64">
                  <a:pos x="T30" y="0"/>
                </a:cxn>
                <a:cxn ang="T65">
                  <a:pos x="T31" y="0"/>
                </a:cxn>
                <a:cxn ang="T66">
                  <a:pos x="T32" y="0"/>
                </a:cxn>
                <a:cxn ang="T67">
                  <a:pos x="T33" y="0"/>
                </a:cxn>
              </a:cxnLst>
              <a:rect l="0" t="0" r="r" b="b"/>
              <a:pathLst>
                <a:path w="424">
                  <a:moveTo>
                    <a:pt x="424" y="0"/>
                  </a:moveTo>
                  <a:lnTo>
                    <a:pt x="412" y="0"/>
                  </a:lnTo>
                  <a:lnTo>
                    <a:pt x="399" y="0"/>
                  </a:lnTo>
                  <a:lnTo>
                    <a:pt x="387" y="0"/>
                  </a:lnTo>
                  <a:lnTo>
                    <a:pt x="369" y="0"/>
                  </a:lnTo>
                  <a:lnTo>
                    <a:pt x="356" y="0"/>
                  </a:lnTo>
                  <a:lnTo>
                    <a:pt x="344" y="0"/>
                  </a:lnTo>
                  <a:lnTo>
                    <a:pt x="332" y="0"/>
                  </a:lnTo>
                  <a:lnTo>
                    <a:pt x="319" y="0"/>
                  </a:lnTo>
                  <a:lnTo>
                    <a:pt x="307" y="0"/>
                  </a:lnTo>
                  <a:lnTo>
                    <a:pt x="289" y="0"/>
                  </a:lnTo>
                  <a:lnTo>
                    <a:pt x="276" y="0"/>
                  </a:lnTo>
                  <a:lnTo>
                    <a:pt x="264" y="0"/>
                  </a:lnTo>
                  <a:lnTo>
                    <a:pt x="252" y="0"/>
                  </a:lnTo>
                  <a:lnTo>
                    <a:pt x="239" y="0"/>
                  </a:lnTo>
                  <a:lnTo>
                    <a:pt x="221" y="0"/>
                  </a:lnTo>
                  <a:lnTo>
                    <a:pt x="209" y="0"/>
                  </a:lnTo>
                  <a:lnTo>
                    <a:pt x="196" y="0"/>
                  </a:lnTo>
                  <a:lnTo>
                    <a:pt x="184" y="0"/>
                  </a:lnTo>
                  <a:lnTo>
                    <a:pt x="172" y="0"/>
                  </a:lnTo>
                  <a:lnTo>
                    <a:pt x="160" y="0"/>
                  </a:lnTo>
                  <a:lnTo>
                    <a:pt x="141" y="0"/>
                  </a:lnTo>
                  <a:lnTo>
                    <a:pt x="129" y="0"/>
                  </a:lnTo>
                  <a:lnTo>
                    <a:pt x="116" y="0"/>
                  </a:lnTo>
                  <a:lnTo>
                    <a:pt x="104" y="0"/>
                  </a:lnTo>
                  <a:lnTo>
                    <a:pt x="92" y="0"/>
                  </a:lnTo>
                  <a:lnTo>
                    <a:pt x="80" y="0"/>
                  </a:lnTo>
                  <a:lnTo>
                    <a:pt x="61" y="0"/>
                  </a:lnTo>
                  <a:lnTo>
                    <a:pt x="49" y="0"/>
                  </a:lnTo>
                  <a:lnTo>
                    <a:pt x="37" y="0"/>
                  </a:lnTo>
                  <a:lnTo>
                    <a:pt x="24" y="0"/>
                  </a:lnTo>
                  <a:lnTo>
                    <a:pt x="12" y="0"/>
                  </a:lnTo>
                  <a:lnTo>
                    <a:pt x="0" y="0"/>
                  </a:lnTo>
                </a:path>
              </a:pathLst>
            </a:custGeom>
            <a:solidFill>
              <a:srgbClr val="0000FF"/>
            </a:solidFill>
            <a:ln w="9525">
              <a:solidFill>
                <a:srgbClr val="000000"/>
              </a:solidFill>
              <a:prstDash val="solid"/>
              <a:round/>
              <a:headEnd/>
              <a:tailEnd/>
            </a:ln>
          </p:spPr>
          <p:txBody>
            <a:bodyPr/>
            <a:lstStyle/>
            <a:p>
              <a:endParaRPr lang="en-US"/>
            </a:p>
          </p:txBody>
        </p:sp>
        <p:sp>
          <p:nvSpPr>
            <p:cNvPr id="426209" name="Freeform 219">
              <a:extLst>
                <a:ext uri="{FF2B5EF4-FFF2-40B4-BE49-F238E27FC236}">
                  <a16:creationId xmlns:a16="http://schemas.microsoft.com/office/drawing/2014/main" id="{9C4079ED-7F08-D66D-82CE-3D11307DFAF8}"/>
                </a:ext>
              </a:extLst>
            </p:cNvPr>
            <p:cNvSpPr>
              <a:spLocks/>
            </p:cNvSpPr>
            <p:nvPr/>
          </p:nvSpPr>
          <p:spPr bwMode="auto">
            <a:xfrm>
              <a:off x="2859" y="1028"/>
              <a:ext cx="397" cy="0"/>
            </a:xfrm>
            <a:custGeom>
              <a:avLst/>
              <a:gdLst>
                <a:gd name="T0" fmla="*/ 33 w 424"/>
                <a:gd name="T1" fmla="*/ 32 w 424"/>
                <a:gd name="T2" fmla="*/ 31 w 424"/>
                <a:gd name="T3" fmla="*/ 30 w 424"/>
                <a:gd name="T4" fmla="*/ 29 w 424"/>
                <a:gd name="T5" fmla="*/ 28 w 424"/>
                <a:gd name="T6" fmla="*/ 27 w 424"/>
                <a:gd name="T7" fmla="*/ 26 w 424"/>
                <a:gd name="T8" fmla="*/ 24 w 424"/>
                <a:gd name="T9" fmla="*/ 23 w 424"/>
                <a:gd name="T10" fmla="*/ 22 w 424"/>
                <a:gd name="T11" fmla="*/ 21 w 424"/>
                <a:gd name="T12" fmla="*/ 21 w 424"/>
                <a:gd name="T13" fmla="*/ 20 w 424"/>
                <a:gd name="T14" fmla="*/ 19 w 424"/>
                <a:gd name="T15" fmla="*/ 18 w 424"/>
                <a:gd name="T16" fmla="*/ 17 w 424"/>
                <a:gd name="T17" fmla="*/ 16 w 424"/>
                <a:gd name="T18" fmla="*/ 15 w 424"/>
                <a:gd name="T19" fmla="*/ 14 w 424"/>
                <a:gd name="T20" fmla="*/ 13 w 424"/>
                <a:gd name="T21" fmla="*/ 11 w 424"/>
                <a:gd name="T22" fmla="*/ 10 w 424"/>
                <a:gd name="T23" fmla="*/ 8 w 424"/>
                <a:gd name="T24" fmla="*/ 7 w 424"/>
                <a:gd name="T25" fmla="*/ 7 w 424"/>
                <a:gd name="T26" fmla="*/ 7 w 424"/>
                <a:gd name="T27" fmla="*/ 7 w 424"/>
                <a:gd name="T28" fmla="*/ 7 w 424"/>
                <a:gd name="T29" fmla="*/ 7 w 424"/>
                <a:gd name="T30" fmla="*/ 7 w 424"/>
                <a:gd name="T31" fmla="*/ 7 w 424"/>
                <a:gd name="T32" fmla="*/ 0 w 424"/>
                <a:gd name="T33" fmla="*/ 0 w 4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Lst>
              <a:ahLst/>
              <a:cxnLst>
                <a:cxn ang="T34">
                  <a:pos x="T0" y="0"/>
                </a:cxn>
                <a:cxn ang="T35">
                  <a:pos x="T1" y="0"/>
                </a:cxn>
                <a:cxn ang="T36">
                  <a:pos x="T2" y="0"/>
                </a:cxn>
                <a:cxn ang="T37">
                  <a:pos x="T3" y="0"/>
                </a:cxn>
                <a:cxn ang="T38">
                  <a:pos x="T4" y="0"/>
                </a:cxn>
                <a:cxn ang="T39">
                  <a:pos x="T5" y="0"/>
                </a:cxn>
                <a:cxn ang="T40">
                  <a:pos x="T6" y="0"/>
                </a:cxn>
                <a:cxn ang="T41">
                  <a:pos x="T7" y="0"/>
                </a:cxn>
                <a:cxn ang="T42">
                  <a:pos x="T8" y="0"/>
                </a:cxn>
                <a:cxn ang="T43">
                  <a:pos x="T9" y="0"/>
                </a:cxn>
                <a:cxn ang="T44">
                  <a:pos x="T10" y="0"/>
                </a:cxn>
                <a:cxn ang="T45">
                  <a:pos x="T11" y="0"/>
                </a:cxn>
                <a:cxn ang="T46">
                  <a:pos x="T12" y="0"/>
                </a:cxn>
                <a:cxn ang="T47">
                  <a:pos x="T13" y="0"/>
                </a:cxn>
                <a:cxn ang="T48">
                  <a:pos x="T14" y="0"/>
                </a:cxn>
                <a:cxn ang="T49">
                  <a:pos x="T15" y="0"/>
                </a:cxn>
                <a:cxn ang="T50">
                  <a:pos x="T16" y="0"/>
                </a:cxn>
                <a:cxn ang="T51">
                  <a:pos x="T17" y="0"/>
                </a:cxn>
                <a:cxn ang="T52">
                  <a:pos x="T18" y="0"/>
                </a:cxn>
                <a:cxn ang="T53">
                  <a:pos x="T19" y="0"/>
                </a:cxn>
                <a:cxn ang="T54">
                  <a:pos x="T20" y="0"/>
                </a:cxn>
                <a:cxn ang="T55">
                  <a:pos x="T21" y="0"/>
                </a:cxn>
                <a:cxn ang="T56">
                  <a:pos x="T22" y="0"/>
                </a:cxn>
                <a:cxn ang="T57">
                  <a:pos x="T23" y="0"/>
                </a:cxn>
                <a:cxn ang="T58">
                  <a:pos x="T24" y="0"/>
                </a:cxn>
                <a:cxn ang="T59">
                  <a:pos x="T25" y="0"/>
                </a:cxn>
                <a:cxn ang="T60">
                  <a:pos x="T26" y="0"/>
                </a:cxn>
                <a:cxn ang="T61">
                  <a:pos x="T27" y="0"/>
                </a:cxn>
                <a:cxn ang="T62">
                  <a:pos x="T28" y="0"/>
                </a:cxn>
                <a:cxn ang="T63">
                  <a:pos x="T29" y="0"/>
                </a:cxn>
                <a:cxn ang="T64">
                  <a:pos x="T30" y="0"/>
                </a:cxn>
                <a:cxn ang="T65">
                  <a:pos x="T31" y="0"/>
                </a:cxn>
                <a:cxn ang="T66">
                  <a:pos x="T32" y="0"/>
                </a:cxn>
                <a:cxn ang="T67">
                  <a:pos x="T33" y="0"/>
                </a:cxn>
              </a:cxnLst>
              <a:rect l="0" t="0" r="r" b="b"/>
              <a:pathLst>
                <a:path w="424">
                  <a:moveTo>
                    <a:pt x="424" y="0"/>
                  </a:moveTo>
                  <a:lnTo>
                    <a:pt x="412" y="0"/>
                  </a:lnTo>
                  <a:lnTo>
                    <a:pt x="399" y="0"/>
                  </a:lnTo>
                  <a:lnTo>
                    <a:pt x="387" y="0"/>
                  </a:lnTo>
                  <a:lnTo>
                    <a:pt x="369" y="0"/>
                  </a:lnTo>
                  <a:lnTo>
                    <a:pt x="356" y="0"/>
                  </a:lnTo>
                  <a:lnTo>
                    <a:pt x="344" y="0"/>
                  </a:lnTo>
                  <a:lnTo>
                    <a:pt x="332" y="0"/>
                  </a:lnTo>
                  <a:lnTo>
                    <a:pt x="319" y="0"/>
                  </a:lnTo>
                  <a:lnTo>
                    <a:pt x="307" y="0"/>
                  </a:lnTo>
                  <a:lnTo>
                    <a:pt x="289" y="0"/>
                  </a:lnTo>
                  <a:lnTo>
                    <a:pt x="276" y="0"/>
                  </a:lnTo>
                  <a:lnTo>
                    <a:pt x="264" y="0"/>
                  </a:lnTo>
                  <a:lnTo>
                    <a:pt x="252" y="0"/>
                  </a:lnTo>
                  <a:lnTo>
                    <a:pt x="239" y="0"/>
                  </a:lnTo>
                  <a:lnTo>
                    <a:pt x="221" y="0"/>
                  </a:lnTo>
                  <a:lnTo>
                    <a:pt x="209" y="0"/>
                  </a:lnTo>
                  <a:lnTo>
                    <a:pt x="196" y="0"/>
                  </a:lnTo>
                  <a:lnTo>
                    <a:pt x="184" y="0"/>
                  </a:lnTo>
                  <a:lnTo>
                    <a:pt x="172" y="0"/>
                  </a:lnTo>
                  <a:lnTo>
                    <a:pt x="160" y="0"/>
                  </a:lnTo>
                  <a:lnTo>
                    <a:pt x="141" y="0"/>
                  </a:lnTo>
                  <a:lnTo>
                    <a:pt x="129" y="0"/>
                  </a:lnTo>
                  <a:lnTo>
                    <a:pt x="116" y="0"/>
                  </a:lnTo>
                  <a:lnTo>
                    <a:pt x="104" y="0"/>
                  </a:lnTo>
                  <a:lnTo>
                    <a:pt x="92" y="0"/>
                  </a:lnTo>
                  <a:lnTo>
                    <a:pt x="80" y="0"/>
                  </a:lnTo>
                  <a:lnTo>
                    <a:pt x="61" y="0"/>
                  </a:lnTo>
                  <a:lnTo>
                    <a:pt x="49" y="0"/>
                  </a:lnTo>
                  <a:lnTo>
                    <a:pt x="37" y="0"/>
                  </a:lnTo>
                  <a:lnTo>
                    <a:pt x="24" y="0"/>
                  </a:lnTo>
                  <a:lnTo>
                    <a:pt x="12" y="0"/>
                  </a:lnTo>
                  <a:lnTo>
                    <a:pt x="0" y="0"/>
                  </a:lnTo>
                </a:path>
              </a:pathLst>
            </a:custGeom>
            <a:solidFill>
              <a:srgbClr val="0000FF"/>
            </a:solidFill>
            <a:ln w="9525">
              <a:solidFill>
                <a:srgbClr val="000000"/>
              </a:solidFill>
              <a:prstDash val="solid"/>
              <a:round/>
              <a:headEnd/>
              <a:tailEnd/>
            </a:ln>
          </p:spPr>
          <p:txBody>
            <a:bodyPr/>
            <a:lstStyle/>
            <a:p>
              <a:endParaRPr lang="en-US"/>
            </a:p>
          </p:txBody>
        </p:sp>
        <p:sp>
          <p:nvSpPr>
            <p:cNvPr id="426210" name="Freeform 220">
              <a:extLst>
                <a:ext uri="{FF2B5EF4-FFF2-40B4-BE49-F238E27FC236}">
                  <a16:creationId xmlns:a16="http://schemas.microsoft.com/office/drawing/2014/main" id="{43CF889C-14C7-C239-CDD6-701E745FAAA0}"/>
                </a:ext>
              </a:extLst>
            </p:cNvPr>
            <p:cNvSpPr>
              <a:spLocks/>
            </p:cNvSpPr>
            <p:nvPr/>
          </p:nvSpPr>
          <p:spPr bwMode="auto">
            <a:xfrm>
              <a:off x="2859" y="1028"/>
              <a:ext cx="397" cy="0"/>
            </a:xfrm>
            <a:custGeom>
              <a:avLst/>
              <a:gdLst>
                <a:gd name="T0" fmla="*/ 33 w 424"/>
                <a:gd name="T1" fmla="*/ 32 w 424"/>
                <a:gd name="T2" fmla="*/ 31 w 424"/>
                <a:gd name="T3" fmla="*/ 30 w 424"/>
                <a:gd name="T4" fmla="*/ 29 w 424"/>
                <a:gd name="T5" fmla="*/ 28 w 424"/>
                <a:gd name="T6" fmla="*/ 27 w 424"/>
                <a:gd name="T7" fmla="*/ 26 w 424"/>
                <a:gd name="T8" fmla="*/ 24 w 424"/>
                <a:gd name="T9" fmla="*/ 23 w 424"/>
                <a:gd name="T10" fmla="*/ 22 w 424"/>
                <a:gd name="T11" fmla="*/ 21 w 424"/>
                <a:gd name="T12" fmla="*/ 21 w 424"/>
                <a:gd name="T13" fmla="*/ 20 w 424"/>
                <a:gd name="T14" fmla="*/ 19 w 424"/>
                <a:gd name="T15" fmla="*/ 18 w 424"/>
                <a:gd name="T16" fmla="*/ 17 w 424"/>
                <a:gd name="T17" fmla="*/ 16 w 424"/>
                <a:gd name="T18" fmla="*/ 15 w 424"/>
                <a:gd name="T19" fmla="*/ 14 w 424"/>
                <a:gd name="T20" fmla="*/ 13 w 424"/>
                <a:gd name="T21" fmla="*/ 11 w 424"/>
                <a:gd name="T22" fmla="*/ 10 w 424"/>
                <a:gd name="T23" fmla="*/ 8 w 424"/>
                <a:gd name="T24" fmla="*/ 7 w 424"/>
                <a:gd name="T25" fmla="*/ 7 w 424"/>
                <a:gd name="T26" fmla="*/ 7 w 424"/>
                <a:gd name="T27" fmla="*/ 7 w 424"/>
                <a:gd name="T28" fmla="*/ 7 w 424"/>
                <a:gd name="T29" fmla="*/ 7 w 424"/>
                <a:gd name="T30" fmla="*/ 7 w 424"/>
                <a:gd name="T31" fmla="*/ 7 w 424"/>
                <a:gd name="T32" fmla="*/ 0 w 424"/>
                <a:gd name="T33" fmla="*/ 0 w 4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Lst>
              <a:ahLst/>
              <a:cxnLst>
                <a:cxn ang="T34">
                  <a:pos x="T0" y="0"/>
                </a:cxn>
                <a:cxn ang="T35">
                  <a:pos x="T1" y="0"/>
                </a:cxn>
                <a:cxn ang="T36">
                  <a:pos x="T2" y="0"/>
                </a:cxn>
                <a:cxn ang="T37">
                  <a:pos x="T3" y="0"/>
                </a:cxn>
                <a:cxn ang="T38">
                  <a:pos x="T4" y="0"/>
                </a:cxn>
                <a:cxn ang="T39">
                  <a:pos x="T5" y="0"/>
                </a:cxn>
                <a:cxn ang="T40">
                  <a:pos x="T6" y="0"/>
                </a:cxn>
                <a:cxn ang="T41">
                  <a:pos x="T7" y="0"/>
                </a:cxn>
                <a:cxn ang="T42">
                  <a:pos x="T8" y="0"/>
                </a:cxn>
                <a:cxn ang="T43">
                  <a:pos x="T9" y="0"/>
                </a:cxn>
                <a:cxn ang="T44">
                  <a:pos x="T10" y="0"/>
                </a:cxn>
                <a:cxn ang="T45">
                  <a:pos x="T11" y="0"/>
                </a:cxn>
                <a:cxn ang="T46">
                  <a:pos x="T12" y="0"/>
                </a:cxn>
                <a:cxn ang="T47">
                  <a:pos x="T13" y="0"/>
                </a:cxn>
                <a:cxn ang="T48">
                  <a:pos x="T14" y="0"/>
                </a:cxn>
                <a:cxn ang="T49">
                  <a:pos x="T15" y="0"/>
                </a:cxn>
                <a:cxn ang="T50">
                  <a:pos x="T16" y="0"/>
                </a:cxn>
                <a:cxn ang="T51">
                  <a:pos x="T17" y="0"/>
                </a:cxn>
                <a:cxn ang="T52">
                  <a:pos x="T18" y="0"/>
                </a:cxn>
                <a:cxn ang="T53">
                  <a:pos x="T19" y="0"/>
                </a:cxn>
                <a:cxn ang="T54">
                  <a:pos x="T20" y="0"/>
                </a:cxn>
                <a:cxn ang="T55">
                  <a:pos x="T21" y="0"/>
                </a:cxn>
                <a:cxn ang="T56">
                  <a:pos x="T22" y="0"/>
                </a:cxn>
                <a:cxn ang="T57">
                  <a:pos x="T23" y="0"/>
                </a:cxn>
                <a:cxn ang="T58">
                  <a:pos x="T24" y="0"/>
                </a:cxn>
                <a:cxn ang="T59">
                  <a:pos x="T25" y="0"/>
                </a:cxn>
                <a:cxn ang="T60">
                  <a:pos x="T26" y="0"/>
                </a:cxn>
                <a:cxn ang="T61">
                  <a:pos x="T27" y="0"/>
                </a:cxn>
                <a:cxn ang="T62">
                  <a:pos x="T28" y="0"/>
                </a:cxn>
                <a:cxn ang="T63">
                  <a:pos x="T29" y="0"/>
                </a:cxn>
                <a:cxn ang="T64">
                  <a:pos x="T30" y="0"/>
                </a:cxn>
                <a:cxn ang="T65">
                  <a:pos x="T31" y="0"/>
                </a:cxn>
                <a:cxn ang="T66">
                  <a:pos x="T32" y="0"/>
                </a:cxn>
                <a:cxn ang="T67">
                  <a:pos x="T33" y="0"/>
                </a:cxn>
              </a:cxnLst>
              <a:rect l="0" t="0" r="r" b="b"/>
              <a:pathLst>
                <a:path w="424">
                  <a:moveTo>
                    <a:pt x="424" y="0"/>
                  </a:moveTo>
                  <a:lnTo>
                    <a:pt x="412" y="0"/>
                  </a:lnTo>
                  <a:lnTo>
                    <a:pt x="399" y="0"/>
                  </a:lnTo>
                  <a:lnTo>
                    <a:pt x="387" y="0"/>
                  </a:lnTo>
                  <a:lnTo>
                    <a:pt x="369" y="0"/>
                  </a:lnTo>
                  <a:lnTo>
                    <a:pt x="356" y="0"/>
                  </a:lnTo>
                  <a:lnTo>
                    <a:pt x="344" y="0"/>
                  </a:lnTo>
                  <a:lnTo>
                    <a:pt x="332" y="0"/>
                  </a:lnTo>
                  <a:lnTo>
                    <a:pt x="319" y="0"/>
                  </a:lnTo>
                  <a:lnTo>
                    <a:pt x="307" y="0"/>
                  </a:lnTo>
                  <a:lnTo>
                    <a:pt x="289" y="0"/>
                  </a:lnTo>
                  <a:lnTo>
                    <a:pt x="276" y="0"/>
                  </a:lnTo>
                  <a:lnTo>
                    <a:pt x="264" y="0"/>
                  </a:lnTo>
                  <a:lnTo>
                    <a:pt x="252" y="0"/>
                  </a:lnTo>
                  <a:lnTo>
                    <a:pt x="239" y="0"/>
                  </a:lnTo>
                  <a:lnTo>
                    <a:pt x="221" y="0"/>
                  </a:lnTo>
                  <a:lnTo>
                    <a:pt x="209" y="0"/>
                  </a:lnTo>
                  <a:lnTo>
                    <a:pt x="196" y="0"/>
                  </a:lnTo>
                  <a:lnTo>
                    <a:pt x="184" y="0"/>
                  </a:lnTo>
                  <a:lnTo>
                    <a:pt x="172" y="0"/>
                  </a:lnTo>
                  <a:lnTo>
                    <a:pt x="160" y="0"/>
                  </a:lnTo>
                  <a:lnTo>
                    <a:pt x="141" y="0"/>
                  </a:lnTo>
                  <a:lnTo>
                    <a:pt x="129" y="0"/>
                  </a:lnTo>
                  <a:lnTo>
                    <a:pt x="116" y="0"/>
                  </a:lnTo>
                  <a:lnTo>
                    <a:pt x="104" y="0"/>
                  </a:lnTo>
                  <a:lnTo>
                    <a:pt x="92" y="0"/>
                  </a:lnTo>
                  <a:lnTo>
                    <a:pt x="80" y="0"/>
                  </a:lnTo>
                  <a:lnTo>
                    <a:pt x="61" y="0"/>
                  </a:lnTo>
                  <a:lnTo>
                    <a:pt x="49" y="0"/>
                  </a:lnTo>
                  <a:lnTo>
                    <a:pt x="37" y="0"/>
                  </a:lnTo>
                  <a:lnTo>
                    <a:pt x="24" y="0"/>
                  </a:lnTo>
                  <a:lnTo>
                    <a:pt x="12" y="0"/>
                  </a:lnTo>
                  <a:lnTo>
                    <a:pt x="0" y="0"/>
                  </a:lnTo>
                </a:path>
              </a:pathLst>
            </a:custGeom>
            <a:solidFill>
              <a:srgbClr val="0000FF"/>
            </a:solidFill>
            <a:ln w="9525">
              <a:solidFill>
                <a:srgbClr val="000000"/>
              </a:solidFill>
              <a:prstDash val="solid"/>
              <a:round/>
              <a:headEnd/>
              <a:tailEnd/>
            </a:ln>
          </p:spPr>
          <p:txBody>
            <a:bodyPr/>
            <a:lstStyle/>
            <a:p>
              <a:endParaRPr lang="en-US"/>
            </a:p>
          </p:txBody>
        </p:sp>
        <p:sp>
          <p:nvSpPr>
            <p:cNvPr id="426211" name="Freeform 221">
              <a:extLst>
                <a:ext uri="{FF2B5EF4-FFF2-40B4-BE49-F238E27FC236}">
                  <a16:creationId xmlns:a16="http://schemas.microsoft.com/office/drawing/2014/main" id="{8D377C03-D757-142A-C09F-D14861CABCAC}"/>
                </a:ext>
              </a:extLst>
            </p:cNvPr>
            <p:cNvSpPr>
              <a:spLocks/>
            </p:cNvSpPr>
            <p:nvPr/>
          </p:nvSpPr>
          <p:spPr bwMode="auto">
            <a:xfrm>
              <a:off x="2855" y="1028"/>
              <a:ext cx="396" cy="0"/>
            </a:xfrm>
            <a:custGeom>
              <a:avLst/>
              <a:gdLst>
                <a:gd name="T0" fmla="*/ 31 w 424"/>
                <a:gd name="T1" fmla="*/ 29 w 424"/>
                <a:gd name="T2" fmla="*/ 29 w 424"/>
                <a:gd name="T3" fmla="*/ 27 w 424"/>
                <a:gd name="T4" fmla="*/ 26 w 424"/>
                <a:gd name="T5" fmla="*/ 25 w 424"/>
                <a:gd name="T6" fmla="*/ 24 w 424"/>
                <a:gd name="T7" fmla="*/ 23 w 424"/>
                <a:gd name="T8" fmla="*/ 21 w 424"/>
                <a:gd name="T9" fmla="*/ 21 w 424"/>
                <a:gd name="T10" fmla="*/ 20 w 424"/>
                <a:gd name="T11" fmla="*/ 19 w 424"/>
                <a:gd name="T12" fmla="*/ 19 w 424"/>
                <a:gd name="T13" fmla="*/ 18 w 424"/>
                <a:gd name="T14" fmla="*/ 17 w 424"/>
                <a:gd name="T15" fmla="*/ 16 w 424"/>
                <a:gd name="T16" fmla="*/ 15 w 424"/>
                <a:gd name="T17" fmla="*/ 14 w 424"/>
                <a:gd name="T18" fmla="*/ 13 w 424"/>
                <a:gd name="T19" fmla="*/ 12 w 424"/>
                <a:gd name="T20" fmla="*/ 11 w 424"/>
                <a:gd name="T21" fmla="*/ 9 w 424"/>
                <a:gd name="T22" fmla="*/ 8 w 424"/>
                <a:gd name="T23" fmla="*/ 7 w 424"/>
                <a:gd name="T24" fmla="*/ 7 w 424"/>
                <a:gd name="T25" fmla="*/ 7 w 424"/>
                <a:gd name="T26" fmla="*/ 7 w 424"/>
                <a:gd name="T27" fmla="*/ 7 w 424"/>
                <a:gd name="T28" fmla="*/ 7 w 424"/>
                <a:gd name="T29" fmla="*/ 7 w 424"/>
                <a:gd name="T30" fmla="*/ 7 w 424"/>
                <a:gd name="T31" fmla="*/ 7 w 424"/>
                <a:gd name="T32" fmla="*/ 0 w 424"/>
                <a:gd name="T33" fmla="*/ 0 w 4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Lst>
              <a:ahLst/>
              <a:cxnLst>
                <a:cxn ang="T34">
                  <a:pos x="T0" y="0"/>
                </a:cxn>
                <a:cxn ang="T35">
                  <a:pos x="T1" y="0"/>
                </a:cxn>
                <a:cxn ang="T36">
                  <a:pos x="T2" y="0"/>
                </a:cxn>
                <a:cxn ang="T37">
                  <a:pos x="T3" y="0"/>
                </a:cxn>
                <a:cxn ang="T38">
                  <a:pos x="T4" y="0"/>
                </a:cxn>
                <a:cxn ang="T39">
                  <a:pos x="T5" y="0"/>
                </a:cxn>
                <a:cxn ang="T40">
                  <a:pos x="T6" y="0"/>
                </a:cxn>
                <a:cxn ang="T41">
                  <a:pos x="T7" y="0"/>
                </a:cxn>
                <a:cxn ang="T42">
                  <a:pos x="T8" y="0"/>
                </a:cxn>
                <a:cxn ang="T43">
                  <a:pos x="T9" y="0"/>
                </a:cxn>
                <a:cxn ang="T44">
                  <a:pos x="T10" y="0"/>
                </a:cxn>
                <a:cxn ang="T45">
                  <a:pos x="T11" y="0"/>
                </a:cxn>
                <a:cxn ang="T46">
                  <a:pos x="T12" y="0"/>
                </a:cxn>
                <a:cxn ang="T47">
                  <a:pos x="T13" y="0"/>
                </a:cxn>
                <a:cxn ang="T48">
                  <a:pos x="T14" y="0"/>
                </a:cxn>
                <a:cxn ang="T49">
                  <a:pos x="T15" y="0"/>
                </a:cxn>
                <a:cxn ang="T50">
                  <a:pos x="T16" y="0"/>
                </a:cxn>
                <a:cxn ang="T51">
                  <a:pos x="T17" y="0"/>
                </a:cxn>
                <a:cxn ang="T52">
                  <a:pos x="T18" y="0"/>
                </a:cxn>
                <a:cxn ang="T53">
                  <a:pos x="T19" y="0"/>
                </a:cxn>
                <a:cxn ang="T54">
                  <a:pos x="T20" y="0"/>
                </a:cxn>
                <a:cxn ang="T55">
                  <a:pos x="T21" y="0"/>
                </a:cxn>
                <a:cxn ang="T56">
                  <a:pos x="T22" y="0"/>
                </a:cxn>
                <a:cxn ang="T57">
                  <a:pos x="T23" y="0"/>
                </a:cxn>
                <a:cxn ang="T58">
                  <a:pos x="T24" y="0"/>
                </a:cxn>
                <a:cxn ang="T59">
                  <a:pos x="T25" y="0"/>
                </a:cxn>
                <a:cxn ang="T60">
                  <a:pos x="T26" y="0"/>
                </a:cxn>
                <a:cxn ang="T61">
                  <a:pos x="T27" y="0"/>
                </a:cxn>
                <a:cxn ang="T62">
                  <a:pos x="T28" y="0"/>
                </a:cxn>
                <a:cxn ang="T63">
                  <a:pos x="T29" y="0"/>
                </a:cxn>
                <a:cxn ang="T64">
                  <a:pos x="T30" y="0"/>
                </a:cxn>
                <a:cxn ang="T65">
                  <a:pos x="T31" y="0"/>
                </a:cxn>
                <a:cxn ang="T66">
                  <a:pos x="T32" y="0"/>
                </a:cxn>
                <a:cxn ang="T67">
                  <a:pos x="T33" y="0"/>
                </a:cxn>
              </a:cxnLst>
              <a:rect l="0" t="0" r="r" b="b"/>
              <a:pathLst>
                <a:path w="424">
                  <a:moveTo>
                    <a:pt x="424" y="0"/>
                  </a:moveTo>
                  <a:lnTo>
                    <a:pt x="412" y="0"/>
                  </a:lnTo>
                  <a:lnTo>
                    <a:pt x="399" y="0"/>
                  </a:lnTo>
                  <a:lnTo>
                    <a:pt x="387" y="0"/>
                  </a:lnTo>
                  <a:lnTo>
                    <a:pt x="369" y="0"/>
                  </a:lnTo>
                  <a:lnTo>
                    <a:pt x="356" y="0"/>
                  </a:lnTo>
                  <a:lnTo>
                    <a:pt x="344" y="0"/>
                  </a:lnTo>
                  <a:lnTo>
                    <a:pt x="332" y="0"/>
                  </a:lnTo>
                  <a:lnTo>
                    <a:pt x="319" y="0"/>
                  </a:lnTo>
                  <a:lnTo>
                    <a:pt x="307" y="0"/>
                  </a:lnTo>
                  <a:lnTo>
                    <a:pt x="289" y="0"/>
                  </a:lnTo>
                  <a:lnTo>
                    <a:pt x="276" y="0"/>
                  </a:lnTo>
                  <a:lnTo>
                    <a:pt x="264" y="0"/>
                  </a:lnTo>
                  <a:lnTo>
                    <a:pt x="252" y="0"/>
                  </a:lnTo>
                  <a:lnTo>
                    <a:pt x="239" y="0"/>
                  </a:lnTo>
                  <a:lnTo>
                    <a:pt x="221" y="0"/>
                  </a:lnTo>
                  <a:lnTo>
                    <a:pt x="209" y="0"/>
                  </a:lnTo>
                  <a:lnTo>
                    <a:pt x="196" y="0"/>
                  </a:lnTo>
                  <a:lnTo>
                    <a:pt x="184" y="0"/>
                  </a:lnTo>
                  <a:lnTo>
                    <a:pt x="172" y="0"/>
                  </a:lnTo>
                  <a:lnTo>
                    <a:pt x="160" y="0"/>
                  </a:lnTo>
                  <a:lnTo>
                    <a:pt x="141" y="0"/>
                  </a:lnTo>
                  <a:lnTo>
                    <a:pt x="129" y="0"/>
                  </a:lnTo>
                  <a:lnTo>
                    <a:pt x="116" y="0"/>
                  </a:lnTo>
                  <a:lnTo>
                    <a:pt x="104" y="0"/>
                  </a:lnTo>
                  <a:lnTo>
                    <a:pt x="92" y="0"/>
                  </a:lnTo>
                  <a:lnTo>
                    <a:pt x="80" y="0"/>
                  </a:lnTo>
                  <a:lnTo>
                    <a:pt x="61" y="0"/>
                  </a:lnTo>
                  <a:lnTo>
                    <a:pt x="49" y="0"/>
                  </a:lnTo>
                  <a:lnTo>
                    <a:pt x="37" y="0"/>
                  </a:lnTo>
                  <a:lnTo>
                    <a:pt x="24" y="0"/>
                  </a:lnTo>
                  <a:lnTo>
                    <a:pt x="12" y="0"/>
                  </a:lnTo>
                  <a:lnTo>
                    <a:pt x="0" y="0"/>
                  </a:lnTo>
                </a:path>
              </a:pathLst>
            </a:custGeom>
            <a:solidFill>
              <a:srgbClr val="0000FF"/>
            </a:solidFill>
            <a:ln w="28575" cmpd="sng">
              <a:solidFill>
                <a:srgbClr val="000000"/>
              </a:solidFill>
              <a:prstDash val="solid"/>
              <a:round/>
              <a:headEnd/>
              <a:tailEnd/>
            </a:ln>
          </p:spPr>
          <p:txBody>
            <a:bodyPr/>
            <a:lstStyle/>
            <a:p>
              <a:endParaRPr lang="en-US"/>
            </a:p>
          </p:txBody>
        </p:sp>
        <p:sp>
          <p:nvSpPr>
            <p:cNvPr id="426212" name="Freeform 222">
              <a:extLst>
                <a:ext uri="{FF2B5EF4-FFF2-40B4-BE49-F238E27FC236}">
                  <a16:creationId xmlns:a16="http://schemas.microsoft.com/office/drawing/2014/main" id="{F4CA4068-AE6A-ADBF-1813-FEB73ADC2AE5}"/>
                </a:ext>
              </a:extLst>
            </p:cNvPr>
            <p:cNvSpPr>
              <a:spLocks/>
            </p:cNvSpPr>
            <p:nvPr/>
          </p:nvSpPr>
          <p:spPr bwMode="auto">
            <a:xfrm>
              <a:off x="2140" y="1034"/>
              <a:ext cx="713" cy="1199"/>
            </a:xfrm>
            <a:custGeom>
              <a:avLst/>
              <a:gdLst>
                <a:gd name="T0" fmla="*/ 54 w 763"/>
                <a:gd name="T1" fmla="*/ 0 h 1283"/>
                <a:gd name="T2" fmla="*/ 53 w 763"/>
                <a:gd name="T3" fmla="*/ 7 h 1283"/>
                <a:gd name="T4" fmla="*/ 52 w 763"/>
                <a:gd name="T5" fmla="*/ 7 h 1283"/>
                <a:gd name="T6" fmla="*/ 52 w 763"/>
                <a:gd name="T7" fmla="*/ 7 h 1283"/>
                <a:gd name="T8" fmla="*/ 50 w 763"/>
                <a:gd name="T9" fmla="*/ 7 h 1283"/>
                <a:gd name="T10" fmla="*/ 50 w 763"/>
                <a:gd name="T11" fmla="*/ 7 h 1283"/>
                <a:gd name="T12" fmla="*/ 49 w 763"/>
                <a:gd name="T13" fmla="*/ 9 h 1283"/>
                <a:gd name="T14" fmla="*/ 47 w 763"/>
                <a:gd name="T15" fmla="*/ 12 h 1283"/>
                <a:gd name="T16" fmla="*/ 47 w 763"/>
                <a:gd name="T17" fmla="*/ 13 h 1283"/>
                <a:gd name="T18" fmla="*/ 46 w 763"/>
                <a:gd name="T19" fmla="*/ 15 h 1283"/>
                <a:gd name="T20" fmla="*/ 46 w 763"/>
                <a:gd name="T21" fmla="*/ 17 h 1283"/>
                <a:gd name="T22" fmla="*/ 44 w 763"/>
                <a:gd name="T23" fmla="*/ 18 h 1283"/>
                <a:gd name="T24" fmla="*/ 43 w 763"/>
                <a:gd name="T25" fmla="*/ 20 h 1283"/>
                <a:gd name="T26" fmla="*/ 42 w 763"/>
                <a:gd name="T27" fmla="*/ 21 h 1283"/>
                <a:gd name="T28" fmla="*/ 41 w 763"/>
                <a:gd name="T29" fmla="*/ 22 h 1283"/>
                <a:gd name="T30" fmla="*/ 41 w 763"/>
                <a:gd name="T31" fmla="*/ 24 h 1283"/>
                <a:gd name="T32" fmla="*/ 40 w 763"/>
                <a:gd name="T33" fmla="*/ 26 h 1283"/>
                <a:gd name="T34" fmla="*/ 38 w 763"/>
                <a:gd name="T35" fmla="*/ 28 h 1283"/>
                <a:gd name="T36" fmla="*/ 37 w 763"/>
                <a:gd name="T37" fmla="*/ 30 h 1283"/>
                <a:gd name="T38" fmla="*/ 36 w 763"/>
                <a:gd name="T39" fmla="*/ 31 h 1283"/>
                <a:gd name="T40" fmla="*/ 36 w 763"/>
                <a:gd name="T41" fmla="*/ 32 h 1283"/>
                <a:gd name="T42" fmla="*/ 35 w 763"/>
                <a:gd name="T43" fmla="*/ 34 h 1283"/>
                <a:gd name="T44" fmla="*/ 34 w 763"/>
                <a:gd name="T45" fmla="*/ 36 h 1283"/>
                <a:gd name="T46" fmla="*/ 33 w 763"/>
                <a:gd name="T47" fmla="*/ 37 h 1283"/>
                <a:gd name="T48" fmla="*/ 32 w 763"/>
                <a:gd name="T49" fmla="*/ 38 h 1283"/>
                <a:gd name="T50" fmla="*/ 31 w 763"/>
                <a:gd name="T51" fmla="*/ 40 h 1283"/>
                <a:gd name="T52" fmla="*/ 30 w 763"/>
                <a:gd name="T53" fmla="*/ 41 h 1283"/>
                <a:gd name="T54" fmla="*/ 30 w 763"/>
                <a:gd name="T55" fmla="*/ 44 h 1283"/>
                <a:gd name="T56" fmla="*/ 28 w 763"/>
                <a:gd name="T57" fmla="*/ 46 h 1283"/>
                <a:gd name="T58" fmla="*/ 27 w 763"/>
                <a:gd name="T59" fmla="*/ 47 h 1283"/>
                <a:gd name="T60" fmla="*/ 26 w 763"/>
                <a:gd name="T61" fmla="*/ 49 h 1283"/>
                <a:gd name="T62" fmla="*/ 25 w 763"/>
                <a:gd name="T63" fmla="*/ 50 h 1283"/>
                <a:gd name="T64" fmla="*/ 24 w 763"/>
                <a:gd name="T65" fmla="*/ 50 h 1283"/>
                <a:gd name="T66" fmla="*/ 23 w 763"/>
                <a:gd name="T67" fmla="*/ 53 h 1283"/>
                <a:gd name="T68" fmla="*/ 22 w 763"/>
                <a:gd name="T69" fmla="*/ 54 h 1283"/>
                <a:gd name="T70" fmla="*/ 21 w 763"/>
                <a:gd name="T71" fmla="*/ 56 h 1283"/>
                <a:gd name="T72" fmla="*/ 20 w 763"/>
                <a:gd name="T73" fmla="*/ 58 h 1283"/>
                <a:gd name="T74" fmla="*/ 20 w 763"/>
                <a:gd name="T75" fmla="*/ 60 h 1283"/>
                <a:gd name="T76" fmla="*/ 19 w 763"/>
                <a:gd name="T77" fmla="*/ 61 h 1283"/>
                <a:gd name="T78" fmla="*/ 18 w 763"/>
                <a:gd name="T79" fmla="*/ 62 h 1283"/>
                <a:gd name="T80" fmla="*/ 17 w 763"/>
                <a:gd name="T81" fmla="*/ 64 h 1283"/>
                <a:gd name="T82" fmla="*/ 16 w 763"/>
                <a:gd name="T83" fmla="*/ 65 h 1283"/>
                <a:gd name="T84" fmla="*/ 15 w 763"/>
                <a:gd name="T85" fmla="*/ 68 h 1283"/>
                <a:gd name="T86" fmla="*/ 14 w 763"/>
                <a:gd name="T87" fmla="*/ 69 h 1283"/>
                <a:gd name="T88" fmla="*/ 13 w 763"/>
                <a:gd name="T89" fmla="*/ 70 h 1283"/>
                <a:gd name="T90" fmla="*/ 12 w 763"/>
                <a:gd name="T91" fmla="*/ 73 h 1283"/>
                <a:gd name="T92" fmla="*/ 11 w 763"/>
                <a:gd name="T93" fmla="*/ 74 h 1283"/>
                <a:gd name="T94" fmla="*/ 9 w 763"/>
                <a:gd name="T95" fmla="*/ 75 h 1283"/>
                <a:gd name="T96" fmla="*/ 8 w 763"/>
                <a:gd name="T97" fmla="*/ 77 h 1283"/>
                <a:gd name="T98" fmla="*/ 7 w 763"/>
                <a:gd name="T99" fmla="*/ 79 h 1283"/>
                <a:gd name="T100" fmla="*/ 7 w 763"/>
                <a:gd name="T101" fmla="*/ 80 h 1283"/>
                <a:gd name="T102" fmla="*/ 7 w 763"/>
                <a:gd name="T103" fmla="*/ 81 h 1283"/>
                <a:gd name="T104" fmla="*/ 7 w 763"/>
                <a:gd name="T105" fmla="*/ 83 h 1283"/>
                <a:gd name="T106" fmla="*/ 7 w 763"/>
                <a:gd name="T107" fmla="*/ 85 h 1283"/>
                <a:gd name="T108" fmla="*/ 7 w 763"/>
                <a:gd name="T109" fmla="*/ 87 h 1283"/>
                <a:gd name="T110" fmla="*/ 7 w 763"/>
                <a:gd name="T111" fmla="*/ 89 h 1283"/>
                <a:gd name="T112" fmla="*/ 7 w 763"/>
                <a:gd name="T113" fmla="*/ 90 h 1283"/>
                <a:gd name="T114" fmla="*/ 0 w 763"/>
                <a:gd name="T115" fmla="*/ 92 h 128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763" h="1283">
                  <a:moveTo>
                    <a:pt x="763" y="0"/>
                  </a:moveTo>
                  <a:lnTo>
                    <a:pt x="750" y="25"/>
                  </a:lnTo>
                  <a:lnTo>
                    <a:pt x="738" y="43"/>
                  </a:lnTo>
                  <a:lnTo>
                    <a:pt x="726" y="68"/>
                  </a:lnTo>
                  <a:lnTo>
                    <a:pt x="713" y="92"/>
                  </a:lnTo>
                  <a:lnTo>
                    <a:pt x="701" y="110"/>
                  </a:lnTo>
                  <a:lnTo>
                    <a:pt x="683" y="135"/>
                  </a:lnTo>
                  <a:lnTo>
                    <a:pt x="670" y="160"/>
                  </a:lnTo>
                  <a:lnTo>
                    <a:pt x="658" y="178"/>
                  </a:lnTo>
                  <a:lnTo>
                    <a:pt x="646" y="203"/>
                  </a:lnTo>
                  <a:lnTo>
                    <a:pt x="633" y="227"/>
                  </a:lnTo>
                  <a:lnTo>
                    <a:pt x="615" y="245"/>
                  </a:lnTo>
                  <a:lnTo>
                    <a:pt x="603" y="270"/>
                  </a:lnTo>
                  <a:lnTo>
                    <a:pt x="590" y="295"/>
                  </a:lnTo>
                  <a:lnTo>
                    <a:pt x="578" y="313"/>
                  </a:lnTo>
                  <a:lnTo>
                    <a:pt x="566" y="338"/>
                  </a:lnTo>
                  <a:lnTo>
                    <a:pt x="554" y="362"/>
                  </a:lnTo>
                  <a:lnTo>
                    <a:pt x="535" y="380"/>
                  </a:lnTo>
                  <a:lnTo>
                    <a:pt x="523" y="405"/>
                  </a:lnTo>
                  <a:lnTo>
                    <a:pt x="510" y="430"/>
                  </a:lnTo>
                  <a:lnTo>
                    <a:pt x="498" y="448"/>
                  </a:lnTo>
                  <a:lnTo>
                    <a:pt x="486" y="473"/>
                  </a:lnTo>
                  <a:lnTo>
                    <a:pt x="474" y="497"/>
                  </a:lnTo>
                  <a:lnTo>
                    <a:pt x="455" y="516"/>
                  </a:lnTo>
                  <a:lnTo>
                    <a:pt x="443" y="540"/>
                  </a:lnTo>
                  <a:lnTo>
                    <a:pt x="431" y="565"/>
                  </a:lnTo>
                  <a:lnTo>
                    <a:pt x="418" y="583"/>
                  </a:lnTo>
                  <a:lnTo>
                    <a:pt x="406" y="608"/>
                  </a:lnTo>
                  <a:lnTo>
                    <a:pt x="388" y="632"/>
                  </a:lnTo>
                  <a:lnTo>
                    <a:pt x="375" y="651"/>
                  </a:lnTo>
                  <a:lnTo>
                    <a:pt x="363" y="675"/>
                  </a:lnTo>
                  <a:lnTo>
                    <a:pt x="351" y="700"/>
                  </a:lnTo>
                  <a:lnTo>
                    <a:pt x="338" y="718"/>
                  </a:lnTo>
                  <a:lnTo>
                    <a:pt x="326" y="743"/>
                  </a:lnTo>
                  <a:lnTo>
                    <a:pt x="308" y="767"/>
                  </a:lnTo>
                  <a:lnTo>
                    <a:pt x="295" y="786"/>
                  </a:lnTo>
                  <a:lnTo>
                    <a:pt x="283" y="810"/>
                  </a:lnTo>
                  <a:lnTo>
                    <a:pt x="271" y="835"/>
                  </a:lnTo>
                  <a:lnTo>
                    <a:pt x="258" y="853"/>
                  </a:lnTo>
                  <a:lnTo>
                    <a:pt x="240" y="878"/>
                  </a:lnTo>
                  <a:lnTo>
                    <a:pt x="228" y="902"/>
                  </a:lnTo>
                  <a:lnTo>
                    <a:pt x="215" y="921"/>
                  </a:lnTo>
                  <a:lnTo>
                    <a:pt x="203" y="945"/>
                  </a:lnTo>
                  <a:lnTo>
                    <a:pt x="191" y="970"/>
                  </a:lnTo>
                  <a:lnTo>
                    <a:pt x="179" y="988"/>
                  </a:lnTo>
                  <a:lnTo>
                    <a:pt x="160" y="1013"/>
                  </a:lnTo>
                  <a:lnTo>
                    <a:pt x="148" y="1037"/>
                  </a:lnTo>
                  <a:lnTo>
                    <a:pt x="135" y="1056"/>
                  </a:lnTo>
                  <a:lnTo>
                    <a:pt x="123" y="1080"/>
                  </a:lnTo>
                  <a:lnTo>
                    <a:pt x="111" y="1105"/>
                  </a:lnTo>
                  <a:lnTo>
                    <a:pt x="99" y="1123"/>
                  </a:lnTo>
                  <a:lnTo>
                    <a:pt x="80" y="1148"/>
                  </a:lnTo>
                  <a:lnTo>
                    <a:pt x="68" y="1172"/>
                  </a:lnTo>
                  <a:lnTo>
                    <a:pt x="56" y="1191"/>
                  </a:lnTo>
                  <a:lnTo>
                    <a:pt x="43" y="1215"/>
                  </a:lnTo>
                  <a:lnTo>
                    <a:pt x="31" y="1240"/>
                  </a:lnTo>
                  <a:lnTo>
                    <a:pt x="13" y="1258"/>
                  </a:lnTo>
                  <a:lnTo>
                    <a:pt x="0" y="1283"/>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26213" name="Freeform 223">
              <a:extLst>
                <a:ext uri="{FF2B5EF4-FFF2-40B4-BE49-F238E27FC236}">
                  <a16:creationId xmlns:a16="http://schemas.microsoft.com/office/drawing/2014/main" id="{77A70044-3CB7-BAF5-A025-37ACC63371D6}"/>
                </a:ext>
              </a:extLst>
            </p:cNvPr>
            <p:cNvSpPr>
              <a:spLocks/>
            </p:cNvSpPr>
            <p:nvPr/>
          </p:nvSpPr>
          <p:spPr bwMode="auto">
            <a:xfrm>
              <a:off x="2140" y="1034"/>
              <a:ext cx="713" cy="1199"/>
            </a:xfrm>
            <a:custGeom>
              <a:avLst/>
              <a:gdLst>
                <a:gd name="T0" fmla="*/ 54 w 763"/>
                <a:gd name="T1" fmla="*/ 0 h 1283"/>
                <a:gd name="T2" fmla="*/ 53 w 763"/>
                <a:gd name="T3" fmla="*/ 7 h 1283"/>
                <a:gd name="T4" fmla="*/ 52 w 763"/>
                <a:gd name="T5" fmla="*/ 7 h 1283"/>
                <a:gd name="T6" fmla="*/ 52 w 763"/>
                <a:gd name="T7" fmla="*/ 7 h 1283"/>
                <a:gd name="T8" fmla="*/ 50 w 763"/>
                <a:gd name="T9" fmla="*/ 7 h 1283"/>
                <a:gd name="T10" fmla="*/ 50 w 763"/>
                <a:gd name="T11" fmla="*/ 7 h 1283"/>
                <a:gd name="T12" fmla="*/ 49 w 763"/>
                <a:gd name="T13" fmla="*/ 9 h 1283"/>
                <a:gd name="T14" fmla="*/ 47 w 763"/>
                <a:gd name="T15" fmla="*/ 12 h 1283"/>
                <a:gd name="T16" fmla="*/ 47 w 763"/>
                <a:gd name="T17" fmla="*/ 13 h 1283"/>
                <a:gd name="T18" fmla="*/ 46 w 763"/>
                <a:gd name="T19" fmla="*/ 15 h 1283"/>
                <a:gd name="T20" fmla="*/ 46 w 763"/>
                <a:gd name="T21" fmla="*/ 17 h 1283"/>
                <a:gd name="T22" fmla="*/ 44 w 763"/>
                <a:gd name="T23" fmla="*/ 18 h 1283"/>
                <a:gd name="T24" fmla="*/ 43 w 763"/>
                <a:gd name="T25" fmla="*/ 20 h 1283"/>
                <a:gd name="T26" fmla="*/ 42 w 763"/>
                <a:gd name="T27" fmla="*/ 21 h 1283"/>
                <a:gd name="T28" fmla="*/ 41 w 763"/>
                <a:gd name="T29" fmla="*/ 22 h 1283"/>
                <a:gd name="T30" fmla="*/ 41 w 763"/>
                <a:gd name="T31" fmla="*/ 24 h 1283"/>
                <a:gd name="T32" fmla="*/ 40 w 763"/>
                <a:gd name="T33" fmla="*/ 26 h 1283"/>
                <a:gd name="T34" fmla="*/ 38 w 763"/>
                <a:gd name="T35" fmla="*/ 28 h 1283"/>
                <a:gd name="T36" fmla="*/ 37 w 763"/>
                <a:gd name="T37" fmla="*/ 30 h 1283"/>
                <a:gd name="T38" fmla="*/ 36 w 763"/>
                <a:gd name="T39" fmla="*/ 31 h 1283"/>
                <a:gd name="T40" fmla="*/ 36 w 763"/>
                <a:gd name="T41" fmla="*/ 32 h 1283"/>
                <a:gd name="T42" fmla="*/ 35 w 763"/>
                <a:gd name="T43" fmla="*/ 34 h 1283"/>
                <a:gd name="T44" fmla="*/ 34 w 763"/>
                <a:gd name="T45" fmla="*/ 36 h 1283"/>
                <a:gd name="T46" fmla="*/ 33 w 763"/>
                <a:gd name="T47" fmla="*/ 37 h 1283"/>
                <a:gd name="T48" fmla="*/ 32 w 763"/>
                <a:gd name="T49" fmla="*/ 38 h 1283"/>
                <a:gd name="T50" fmla="*/ 31 w 763"/>
                <a:gd name="T51" fmla="*/ 40 h 1283"/>
                <a:gd name="T52" fmla="*/ 30 w 763"/>
                <a:gd name="T53" fmla="*/ 41 h 1283"/>
                <a:gd name="T54" fmla="*/ 30 w 763"/>
                <a:gd name="T55" fmla="*/ 44 h 1283"/>
                <a:gd name="T56" fmla="*/ 28 w 763"/>
                <a:gd name="T57" fmla="*/ 46 h 1283"/>
                <a:gd name="T58" fmla="*/ 27 w 763"/>
                <a:gd name="T59" fmla="*/ 47 h 1283"/>
                <a:gd name="T60" fmla="*/ 26 w 763"/>
                <a:gd name="T61" fmla="*/ 49 h 1283"/>
                <a:gd name="T62" fmla="*/ 25 w 763"/>
                <a:gd name="T63" fmla="*/ 50 h 1283"/>
                <a:gd name="T64" fmla="*/ 24 w 763"/>
                <a:gd name="T65" fmla="*/ 50 h 1283"/>
                <a:gd name="T66" fmla="*/ 23 w 763"/>
                <a:gd name="T67" fmla="*/ 53 h 1283"/>
                <a:gd name="T68" fmla="*/ 22 w 763"/>
                <a:gd name="T69" fmla="*/ 54 h 1283"/>
                <a:gd name="T70" fmla="*/ 21 w 763"/>
                <a:gd name="T71" fmla="*/ 56 h 1283"/>
                <a:gd name="T72" fmla="*/ 20 w 763"/>
                <a:gd name="T73" fmla="*/ 58 h 1283"/>
                <a:gd name="T74" fmla="*/ 20 w 763"/>
                <a:gd name="T75" fmla="*/ 60 h 1283"/>
                <a:gd name="T76" fmla="*/ 19 w 763"/>
                <a:gd name="T77" fmla="*/ 61 h 1283"/>
                <a:gd name="T78" fmla="*/ 18 w 763"/>
                <a:gd name="T79" fmla="*/ 62 h 1283"/>
                <a:gd name="T80" fmla="*/ 17 w 763"/>
                <a:gd name="T81" fmla="*/ 64 h 1283"/>
                <a:gd name="T82" fmla="*/ 16 w 763"/>
                <a:gd name="T83" fmla="*/ 65 h 1283"/>
                <a:gd name="T84" fmla="*/ 15 w 763"/>
                <a:gd name="T85" fmla="*/ 68 h 1283"/>
                <a:gd name="T86" fmla="*/ 14 w 763"/>
                <a:gd name="T87" fmla="*/ 69 h 1283"/>
                <a:gd name="T88" fmla="*/ 13 w 763"/>
                <a:gd name="T89" fmla="*/ 70 h 1283"/>
                <a:gd name="T90" fmla="*/ 12 w 763"/>
                <a:gd name="T91" fmla="*/ 73 h 1283"/>
                <a:gd name="T92" fmla="*/ 11 w 763"/>
                <a:gd name="T93" fmla="*/ 74 h 1283"/>
                <a:gd name="T94" fmla="*/ 9 w 763"/>
                <a:gd name="T95" fmla="*/ 75 h 1283"/>
                <a:gd name="T96" fmla="*/ 8 w 763"/>
                <a:gd name="T97" fmla="*/ 77 h 1283"/>
                <a:gd name="T98" fmla="*/ 7 w 763"/>
                <a:gd name="T99" fmla="*/ 79 h 1283"/>
                <a:gd name="T100" fmla="*/ 7 w 763"/>
                <a:gd name="T101" fmla="*/ 80 h 1283"/>
                <a:gd name="T102" fmla="*/ 7 w 763"/>
                <a:gd name="T103" fmla="*/ 81 h 1283"/>
                <a:gd name="T104" fmla="*/ 7 w 763"/>
                <a:gd name="T105" fmla="*/ 83 h 1283"/>
                <a:gd name="T106" fmla="*/ 7 w 763"/>
                <a:gd name="T107" fmla="*/ 85 h 1283"/>
                <a:gd name="T108" fmla="*/ 7 w 763"/>
                <a:gd name="T109" fmla="*/ 87 h 1283"/>
                <a:gd name="T110" fmla="*/ 7 w 763"/>
                <a:gd name="T111" fmla="*/ 89 h 1283"/>
                <a:gd name="T112" fmla="*/ 7 w 763"/>
                <a:gd name="T113" fmla="*/ 90 h 1283"/>
                <a:gd name="T114" fmla="*/ 0 w 763"/>
                <a:gd name="T115" fmla="*/ 92 h 128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763" h="1283">
                  <a:moveTo>
                    <a:pt x="763" y="0"/>
                  </a:moveTo>
                  <a:lnTo>
                    <a:pt x="750" y="25"/>
                  </a:lnTo>
                  <a:lnTo>
                    <a:pt x="738" y="43"/>
                  </a:lnTo>
                  <a:lnTo>
                    <a:pt x="726" y="68"/>
                  </a:lnTo>
                  <a:lnTo>
                    <a:pt x="713" y="92"/>
                  </a:lnTo>
                  <a:lnTo>
                    <a:pt x="701" y="110"/>
                  </a:lnTo>
                  <a:lnTo>
                    <a:pt x="683" y="135"/>
                  </a:lnTo>
                  <a:lnTo>
                    <a:pt x="670" y="160"/>
                  </a:lnTo>
                  <a:lnTo>
                    <a:pt x="658" y="178"/>
                  </a:lnTo>
                  <a:lnTo>
                    <a:pt x="646" y="203"/>
                  </a:lnTo>
                  <a:lnTo>
                    <a:pt x="633" y="227"/>
                  </a:lnTo>
                  <a:lnTo>
                    <a:pt x="615" y="245"/>
                  </a:lnTo>
                  <a:lnTo>
                    <a:pt x="603" y="270"/>
                  </a:lnTo>
                  <a:lnTo>
                    <a:pt x="590" y="295"/>
                  </a:lnTo>
                  <a:lnTo>
                    <a:pt x="578" y="313"/>
                  </a:lnTo>
                  <a:lnTo>
                    <a:pt x="566" y="338"/>
                  </a:lnTo>
                  <a:lnTo>
                    <a:pt x="554" y="362"/>
                  </a:lnTo>
                  <a:lnTo>
                    <a:pt x="535" y="380"/>
                  </a:lnTo>
                  <a:lnTo>
                    <a:pt x="523" y="405"/>
                  </a:lnTo>
                  <a:lnTo>
                    <a:pt x="510" y="430"/>
                  </a:lnTo>
                  <a:lnTo>
                    <a:pt x="498" y="448"/>
                  </a:lnTo>
                  <a:lnTo>
                    <a:pt x="486" y="473"/>
                  </a:lnTo>
                  <a:lnTo>
                    <a:pt x="474" y="497"/>
                  </a:lnTo>
                  <a:lnTo>
                    <a:pt x="455" y="516"/>
                  </a:lnTo>
                  <a:lnTo>
                    <a:pt x="443" y="540"/>
                  </a:lnTo>
                  <a:lnTo>
                    <a:pt x="431" y="565"/>
                  </a:lnTo>
                  <a:lnTo>
                    <a:pt x="418" y="583"/>
                  </a:lnTo>
                  <a:lnTo>
                    <a:pt x="406" y="608"/>
                  </a:lnTo>
                  <a:lnTo>
                    <a:pt x="388" y="632"/>
                  </a:lnTo>
                  <a:lnTo>
                    <a:pt x="375" y="651"/>
                  </a:lnTo>
                  <a:lnTo>
                    <a:pt x="363" y="675"/>
                  </a:lnTo>
                  <a:lnTo>
                    <a:pt x="351" y="700"/>
                  </a:lnTo>
                  <a:lnTo>
                    <a:pt x="338" y="718"/>
                  </a:lnTo>
                  <a:lnTo>
                    <a:pt x="326" y="743"/>
                  </a:lnTo>
                  <a:lnTo>
                    <a:pt x="308" y="767"/>
                  </a:lnTo>
                  <a:lnTo>
                    <a:pt x="295" y="786"/>
                  </a:lnTo>
                  <a:lnTo>
                    <a:pt x="283" y="810"/>
                  </a:lnTo>
                  <a:lnTo>
                    <a:pt x="271" y="835"/>
                  </a:lnTo>
                  <a:lnTo>
                    <a:pt x="258" y="853"/>
                  </a:lnTo>
                  <a:lnTo>
                    <a:pt x="240" y="878"/>
                  </a:lnTo>
                  <a:lnTo>
                    <a:pt x="228" y="902"/>
                  </a:lnTo>
                  <a:lnTo>
                    <a:pt x="215" y="921"/>
                  </a:lnTo>
                  <a:lnTo>
                    <a:pt x="203" y="945"/>
                  </a:lnTo>
                  <a:lnTo>
                    <a:pt x="191" y="970"/>
                  </a:lnTo>
                  <a:lnTo>
                    <a:pt x="179" y="988"/>
                  </a:lnTo>
                  <a:lnTo>
                    <a:pt x="160" y="1013"/>
                  </a:lnTo>
                  <a:lnTo>
                    <a:pt x="148" y="1037"/>
                  </a:lnTo>
                  <a:lnTo>
                    <a:pt x="135" y="1056"/>
                  </a:lnTo>
                  <a:lnTo>
                    <a:pt x="123" y="1080"/>
                  </a:lnTo>
                  <a:lnTo>
                    <a:pt x="111" y="1105"/>
                  </a:lnTo>
                  <a:lnTo>
                    <a:pt x="99" y="1123"/>
                  </a:lnTo>
                  <a:lnTo>
                    <a:pt x="80" y="1148"/>
                  </a:lnTo>
                  <a:lnTo>
                    <a:pt x="68" y="1172"/>
                  </a:lnTo>
                  <a:lnTo>
                    <a:pt x="56" y="1191"/>
                  </a:lnTo>
                  <a:lnTo>
                    <a:pt x="43" y="1215"/>
                  </a:lnTo>
                  <a:lnTo>
                    <a:pt x="31" y="1240"/>
                  </a:lnTo>
                  <a:lnTo>
                    <a:pt x="13" y="1258"/>
                  </a:lnTo>
                  <a:lnTo>
                    <a:pt x="0" y="1283"/>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26214" name="Freeform 224">
              <a:extLst>
                <a:ext uri="{FF2B5EF4-FFF2-40B4-BE49-F238E27FC236}">
                  <a16:creationId xmlns:a16="http://schemas.microsoft.com/office/drawing/2014/main" id="{2F91EF3F-EDCF-69B7-E2CE-8D13BBE919D7}"/>
                </a:ext>
              </a:extLst>
            </p:cNvPr>
            <p:cNvSpPr>
              <a:spLocks/>
            </p:cNvSpPr>
            <p:nvPr/>
          </p:nvSpPr>
          <p:spPr bwMode="auto">
            <a:xfrm>
              <a:off x="2140" y="1034"/>
              <a:ext cx="713" cy="1199"/>
            </a:xfrm>
            <a:custGeom>
              <a:avLst/>
              <a:gdLst>
                <a:gd name="T0" fmla="*/ 54 w 763"/>
                <a:gd name="T1" fmla="*/ 0 h 1283"/>
                <a:gd name="T2" fmla="*/ 53 w 763"/>
                <a:gd name="T3" fmla="*/ 7 h 1283"/>
                <a:gd name="T4" fmla="*/ 52 w 763"/>
                <a:gd name="T5" fmla="*/ 7 h 1283"/>
                <a:gd name="T6" fmla="*/ 52 w 763"/>
                <a:gd name="T7" fmla="*/ 7 h 1283"/>
                <a:gd name="T8" fmla="*/ 50 w 763"/>
                <a:gd name="T9" fmla="*/ 7 h 1283"/>
                <a:gd name="T10" fmla="*/ 50 w 763"/>
                <a:gd name="T11" fmla="*/ 7 h 1283"/>
                <a:gd name="T12" fmla="*/ 49 w 763"/>
                <a:gd name="T13" fmla="*/ 9 h 1283"/>
                <a:gd name="T14" fmla="*/ 47 w 763"/>
                <a:gd name="T15" fmla="*/ 12 h 1283"/>
                <a:gd name="T16" fmla="*/ 47 w 763"/>
                <a:gd name="T17" fmla="*/ 13 h 1283"/>
                <a:gd name="T18" fmla="*/ 46 w 763"/>
                <a:gd name="T19" fmla="*/ 15 h 1283"/>
                <a:gd name="T20" fmla="*/ 46 w 763"/>
                <a:gd name="T21" fmla="*/ 17 h 1283"/>
                <a:gd name="T22" fmla="*/ 44 w 763"/>
                <a:gd name="T23" fmla="*/ 18 h 1283"/>
                <a:gd name="T24" fmla="*/ 43 w 763"/>
                <a:gd name="T25" fmla="*/ 20 h 1283"/>
                <a:gd name="T26" fmla="*/ 42 w 763"/>
                <a:gd name="T27" fmla="*/ 21 h 1283"/>
                <a:gd name="T28" fmla="*/ 41 w 763"/>
                <a:gd name="T29" fmla="*/ 22 h 1283"/>
                <a:gd name="T30" fmla="*/ 41 w 763"/>
                <a:gd name="T31" fmla="*/ 24 h 1283"/>
                <a:gd name="T32" fmla="*/ 40 w 763"/>
                <a:gd name="T33" fmla="*/ 26 h 1283"/>
                <a:gd name="T34" fmla="*/ 38 w 763"/>
                <a:gd name="T35" fmla="*/ 28 h 1283"/>
                <a:gd name="T36" fmla="*/ 37 w 763"/>
                <a:gd name="T37" fmla="*/ 30 h 1283"/>
                <a:gd name="T38" fmla="*/ 36 w 763"/>
                <a:gd name="T39" fmla="*/ 31 h 1283"/>
                <a:gd name="T40" fmla="*/ 36 w 763"/>
                <a:gd name="T41" fmla="*/ 32 h 1283"/>
                <a:gd name="T42" fmla="*/ 35 w 763"/>
                <a:gd name="T43" fmla="*/ 34 h 1283"/>
                <a:gd name="T44" fmla="*/ 34 w 763"/>
                <a:gd name="T45" fmla="*/ 36 h 1283"/>
                <a:gd name="T46" fmla="*/ 33 w 763"/>
                <a:gd name="T47" fmla="*/ 37 h 1283"/>
                <a:gd name="T48" fmla="*/ 32 w 763"/>
                <a:gd name="T49" fmla="*/ 38 h 1283"/>
                <a:gd name="T50" fmla="*/ 31 w 763"/>
                <a:gd name="T51" fmla="*/ 40 h 1283"/>
                <a:gd name="T52" fmla="*/ 30 w 763"/>
                <a:gd name="T53" fmla="*/ 41 h 1283"/>
                <a:gd name="T54" fmla="*/ 30 w 763"/>
                <a:gd name="T55" fmla="*/ 44 h 1283"/>
                <a:gd name="T56" fmla="*/ 28 w 763"/>
                <a:gd name="T57" fmla="*/ 46 h 1283"/>
                <a:gd name="T58" fmla="*/ 27 w 763"/>
                <a:gd name="T59" fmla="*/ 47 h 1283"/>
                <a:gd name="T60" fmla="*/ 26 w 763"/>
                <a:gd name="T61" fmla="*/ 49 h 1283"/>
                <a:gd name="T62" fmla="*/ 25 w 763"/>
                <a:gd name="T63" fmla="*/ 50 h 1283"/>
                <a:gd name="T64" fmla="*/ 24 w 763"/>
                <a:gd name="T65" fmla="*/ 50 h 1283"/>
                <a:gd name="T66" fmla="*/ 23 w 763"/>
                <a:gd name="T67" fmla="*/ 53 h 1283"/>
                <a:gd name="T68" fmla="*/ 22 w 763"/>
                <a:gd name="T69" fmla="*/ 54 h 1283"/>
                <a:gd name="T70" fmla="*/ 21 w 763"/>
                <a:gd name="T71" fmla="*/ 56 h 1283"/>
                <a:gd name="T72" fmla="*/ 20 w 763"/>
                <a:gd name="T73" fmla="*/ 58 h 1283"/>
                <a:gd name="T74" fmla="*/ 20 w 763"/>
                <a:gd name="T75" fmla="*/ 60 h 1283"/>
                <a:gd name="T76" fmla="*/ 19 w 763"/>
                <a:gd name="T77" fmla="*/ 61 h 1283"/>
                <a:gd name="T78" fmla="*/ 18 w 763"/>
                <a:gd name="T79" fmla="*/ 62 h 1283"/>
                <a:gd name="T80" fmla="*/ 17 w 763"/>
                <a:gd name="T81" fmla="*/ 64 h 1283"/>
                <a:gd name="T82" fmla="*/ 16 w 763"/>
                <a:gd name="T83" fmla="*/ 65 h 1283"/>
                <a:gd name="T84" fmla="*/ 15 w 763"/>
                <a:gd name="T85" fmla="*/ 68 h 1283"/>
                <a:gd name="T86" fmla="*/ 14 w 763"/>
                <a:gd name="T87" fmla="*/ 69 h 1283"/>
                <a:gd name="T88" fmla="*/ 13 w 763"/>
                <a:gd name="T89" fmla="*/ 70 h 1283"/>
                <a:gd name="T90" fmla="*/ 12 w 763"/>
                <a:gd name="T91" fmla="*/ 73 h 1283"/>
                <a:gd name="T92" fmla="*/ 11 w 763"/>
                <a:gd name="T93" fmla="*/ 74 h 1283"/>
                <a:gd name="T94" fmla="*/ 9 w 763"/>
                <a:gd name="T95" fmla="*/ 75 h 1283"/>
                <a:gd name="T96" fmla="*/ 8 w 763"/>
                <a:gd name="T97" fmla="*/ 77 h 1283"/>
                <a:gd name="T98" fmla="*/ 7 w 763"/>
                <a:gd name="T99" fmla="*/ 79 h 1283"/>
                <a:gd name="T100" fmla="*/ 7 w 763"/>
                <a:gd name="T101" fmla="*/ 80 h 1283"/>
                <a:gd name="T102" fmla="*/ 7 w 763"/>
                <a:gd name="T103" fmla="*/ 81 h 1283"/>
                <a:gd name="T104" fmla="*/ 7 w 763"/>
                <a:gd name="T105" fmla="*/ 83 h 1283"/>
                <a:gd name="T106" fmla="*/ 7 w 763"/>
                <a:gd name="T107" fmla="*/ 85 h 1283"/>
                <a:gd name="T108" fmla="*/ 7 w 763"/>
                <a:gd name="T109" fmla="*/ 87 h 1283"/>
                <a:gd name="T110" fmla="*/ 7 w 763"/>
                <a:gd name="T111" fmla="*/ 89 h 1283"/>
                <a:gd name="T112" fmla="*/ 7 w 763"/>
                <a:gd name="T113" fmla="*/ 90 h 1283"/>
                <a:gd name="T114" fmla="*/ 0 w 763"/>
                <a:gd name="T115" fmla="*/ 92 h 128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763" h="1283">
                  <a:moveTo>
                    <a:pt x="763" y="0"/>
                  </a:moveTo>
                  <a:lnTo>
                    <a:pt x="750" y="25"/>
                  </a:lnTo>
                  <a:lnTo>
                    <a:pt x="738" y="43"/>
                  </a:lnTo>
                  <a:lnTo>
                    <a:pt x="726" y="68"/>
                  </a:lnTo>
                  <a:lnTo>
                    <a:pt x="713" y="92"/>
                  </a:lnTo>
                  <a:lnTo>
                    <a:pt x="701" y="110"/>
                  </a:lnTo>
                  <a:lnTo>
                    <a:pt x="683" y="135"/>
                  </a:lnTo>
                  <a:lnTo>
                    <a:pt x="670" y="160"/>
                  </a:lnTo>
                  <a:lnTo>
                    <a:pt x="658" y="178"/>
                  </a:lnTo>
                  <a:lnTo>
                    <a:pt x="646" y="203"/>
                  </a:lnTo>
                  <a:lnTo>
                    <a:pt x="633" y="227"/>
                  </a:lnTo>
                  <a:lnTo>
                    <a:pt x="615" y="245"/>
                  </a:lnTo>
                  <a:lnTo>
                    <a:pt x="603" y="270"/>
                  </a:lnTo>
                  <a:lnTo>
                    <a:pt x="590" y="295"/>
                  </a:lnTo>
                  <a:lnTo>
                    <a:pt x="578" y="313"/>
                  </a:lnTo>
                  <a:lnTo>
                    <a:pt x="566" y="338"/>
                  </a:lnTo>
                  <a:lnTo>
                    <a:pt x="554" y="362"/>
                  </a:lnTo>
                  <a:lnTo>
                    <a:pt x="535" y="380"/>
                  </a:lnTo>
                  <a:lnTo>
                    <a:pt x="523" y="405"/>
                  </a:lnTo>
                  <a:lnTo>
                    <a:pt x="510" y="430"/>
                  </a:lnTo>
                  <a:lnTo>
                    <a:pt x="498" y="448"/>
                  </a:lnTo>
                  <a:lnTo>
                    <a:pt x="486" y="473"/>
                  </a:lnTo>
                  <a:lnTo>
                    <a:pt x="474" y="497"/>
                  </a:lnTo>
                  <a:lnTo>
                    <a:pt x="455" y="516"/>
                  </a:lnTo>
                  <a:lnTo>
                    <a:pt x="443" y="540"/>
                  </a:lnTo>
                  <a:lnTo>
                    <a:pt x="431" y="565"/>
                  </a:lnTo>
                  <a:lnTo>
                    <a:pt x="418" y="583"/>
                  </a:lnTo>
                  <a:lnTo>
                    <a:pt x="406" y="608"/>
                  </a:lnTo>
                  <a:lnTo>
                    <a:pt x="388" y="632"/>
                  </a:lnTo>
                  <a:lnTo>
                    <a:pt x="375" y="651"/>
                  </a:lnTo>
                  <a:lnTo>
                    <a:pt x="363" y="675"/>
                  </a:lnTo>
                  <a:lnTo>
                    <a:pt x="351" y="700"/>
                  </a:lnTo>
                  <a:lnTo>
                    <a:pt x="338" y="718"/>
                  </a:lnTo>
                  <a:lnTo>
                    <a:pt x="326" y="743"/>
                  </a:lnTo>
                  <a:lnTo>
                    <a:pt x="308" y="767"/>
                  </a:lnTo>
                  <a:lnTo>
                    <a:pt x="295" y="786"/>
                  </a:lnTo>
                  <a:lnTo>
                    <a:pt x="283" y="810"/>
                  </a:lnTo>
                  <a:lnTo>
                    <a:pt x="271" y="835"/>
                  </a:lnTo>
                  <a:lnTo>
                    <a:pt x="258" y="853"/>
                  </a:lnTo>
                  <a:lnTo>
                    <a:pt x="240" y="878"/>
                  </a:lnTo>
                  <a:lnTo>
                    <a:pt x="228" y="902"/>
                  </a:lnTo>
                  <a:lnTo>
                    <a:pt x="215" y="921"/>
                  </a:lnTo>
                  <a:lnTo>
                    <a:pt x="203" y="945"/>
                  </a:lnTo>
                  <a:lnTo>
                    <a:pt x="191" y="970"/>
                  </a:lnTo>
                  <a:lnTo>
                    <a:pt x="179" y="988"/>
                  </a:lnTo>
                  <a:lnTo>
                    <a:pt x="160" y="1013"/>
                  </a:lnTo>
                  <a:lnTo>
                    <a:pt x="148" y="1037"/>
                  </a:lnTo>
                  <a:lnTo>
                    <a:pt x="135" y="1056"/>
                  </a:lnTo>
                  <a:lnTo>
                    <a:pt x="123" y="1080"/>
                  </a:lnTo>
                  <a:lnTo>
                    <a:pt x="111" y="1105"/>
                  </a:lnTo>
                  <a:lnTo>
                    <a:pt x="99" y="1123"/>
                  </a:lnTo>
                  <a:lnTo>
                    <a:pt x="80" y="1148"/>
                  </a:lnTo>
                  <a:lnTo>
                    <a:pt x="68" y="1172"/>
                  </a:lnTo>
                  <a:lnTo>
                    <a:pt x="56" y="1191"/>
                  </a:lnTo>
                  <a:lnTo>
                    <a:pt x="43" y="1215"/>
                  </a:lnTo>
                  <a:lnTo>
                    <a:pt x="31" y="1240"/>
                  </a:lnTo>
                  <a:lnTo>
                    <a:pt x="13" y="1258"/>
                  </a:lnTo>
                  <a:lnTo>
                    <a:pt x="0" y="1283"/>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26215" name="Freeform 225">
              <a:extLst>
                <a:ext uri="{FF2B5EF4-FFF2-40B4-BE49-F238E27FC236}">
                  <a16:creationId xmlns:a16="http://schemas.microsoft.com/office/drawing/2014/main" id="{14561D5B-7C8D-E03D-E58F-93FE83C8AAE1}"/>
                </a:ext>
              </a:extLst>
            </p:cNvPr>
            <p:cNvSpPr>
              <a:spLocks/>
            </p:cNvSpPr>
            <p:nvPr/>
          </p:nvSpPr>
          <p:spPr bwMode="auto">
            <a:xfrm>
              <a:off x="2140" y="1034"/>
              <a:ext cx="713" cy="1199"/>
            </a:xfrm>
            <a:custGeom>
              <a:avLst/>
              <a:gdLst>
                <a:gd name="T0" fmla="*/ 54 w 763"/>
                <a:gd name="T1" fmla="*/ 0 h 1283"/>
                <a:gd name="T2" fmla="*/ 53 w 763"/>
                <a:gd name="T3" fmla="*/ 7 h 1283"/>
                <a:gd name="T4" fmla="*/ 52 w 763"/>
                <a:gd name="T5" fmla="*/ 7 h 1283"/>
                <a:gd name="T6" fmla="*/ 52 w 763"/>
                <a:gd name="T7" fmla="*/ 7 h 1283"/>
                <a:gd name="T8" fmla="*/ 50 w 763"/>
                <a:gd name="T9" fmla="*/ 7 h 1283"/>
                <a:gd name="T10" fmla="*/ 50 w 763"/>
                <a:gd name="T11" fmla="*/ 7 h 1283"/>
                <a:gd name="T12" fmla="*/ 49 w 763"/>
                <a:gd name="T13" fmla="*/ 9 h 1283"/>
                <a:gd name="T14" fmla="*/ 47 w 763"/>
                <a:gd name="T15" fmla="*/ 12 h 1283"/>
                <a:gd name="T16" fmla="*/ 47 w 763"/>
                <a:gd name="T17" fmla="*/ 13 h 1283"/>
                <a:gd name="T18" fmla="*/ 46 w 763"/>
                <a:gd name="T19" fmla="*/ 15 h 1283"/>
                <a:gd name="T20" fmla="*/ 46 w 763"/>
                <a:gd name="T21" fmla="*/ 17 h 1283"/>
                <a:gd name="T22" fmla="*/ 44 w 763"/>
                <a:gd name="T23" fmla="*/ 18 h 1283"/>
                <a:gd name="T24" fmla="*/ 43 w 763"/>
                <a:gd name="T25" fmla="*/ 20 h 1283"/>
                <a:gd name="T26" fmla="*/ 42 w 763"/>
                <a:gd name="T27" fmla="*/ 21 h 1283"/>
                <a:gd name="T28" fmla="*/ 41 w 763"/>
                <a:gd name="T29" fmla="*/ 22 h 1283"/>
                <a:gd name="T30" fmla="*/ 41 w 763"/>
                <a:gd name="T31" fmla="*/ 24 h 1283"/>
                <a:gd name="T32" fmla="*/ 40 w 763"/>
                <a:gd name="T33" fmla="*/ 26 h 1283"/>
                <a:gd name="T34" fmla="*/ 38 w 763"/>
                <a:gd name="T35" fmla="*/ 28 h 1283"/>
                <a:gd name="T36" fmla="*/ 37 w 763"/>
                <a:gd name="T37" fmla="*/ 30 h 1283"/>
                <a:gd name="T38" fmla="*/ 36 w 763"/>
                <a:gd name="T39" fmla="*/ 31 h 1283"/>
                <a:gd name="T40" fmla="*/ 36 w 763"/>
                <a:gd name="T41" fmla="*/ 32 h 1283"/>
                <a:gd name="T42" fmla="*/ 35 w 763"/>
                <a:gd name="T43" fmla="*/ 34 h 1283"/>
                <a:gd name="T44" fmla="*/ 34 w 763"/>
                <a:gd name="T45" fmla="*/ 36 h 1283"/>
                <a:gd name="T46" fmla="*/ 33 w 763"/>
                <a:gd name="T47" fmla="*/ 37 h 1283"/>
                <a:gd name="T48" fmla="*/ 32 w 763"/>
                <a:gd name="T49" fmla="*/ 38 h 1283"/>
                <a:gd name="T50" fmla="*/ 31 w 763"/>
                <a:gd name="T51" fmla="*/ 40 h 1283"/>
                <a:gd name="T52" fmla="*/ 30 w 763"/>
                <a:gd name="T53" fmla="*/ 41 h 1283"/>
                <a:gd name="T54" fmla="*/ 30 w 763"/>
                <a:gd name="T55" fmla="*/ 44 h 1283"/>
                <a:gd name="T56" fmla="*/ 28 w 763"/>
                <a:gd name="T57" fmla="*/ 46 h 1283"/>
                <a:gd name="T58" fmla="*/ 27 w 763"/>
                <a:gd name="T59" fmla="*/ 47 h 1283"/>
                <a:gd name="T60" fmla="*/ 26 w 763"/>
                <a:gd name="T61" fmla="*/ 49 h 1283"/>
                <a:gd name="T62" fmla="*/ 25 w 763"/>
                <a:gd name="T63" fmla="*/ 50 h 1283"/>
                <a:gd name="T64" fmla="*/ 24 w 763"/>
                <a:gd name="T65" fmla="*/ 50 h 1283"/>
                <a:gd name="T66" fmla="*/ 23 w 763"/>
                <a:gd name="T67" fmla="*/ 53 h 1283"/>
                <a:gd name="T68" fmla="*/ 22 w 763"/>
                <a:gd name="T69" fmla="*/ 54 h 1283"/>
                <a:gd name="T70" fmla="*/ 21 w 763"/>
                <a:gd name="T71" fmla="*/ 56 h 1283"/>
                <a:gd name="T72" fmla="*/ 20 w 763"/>
                <a:gd name="T73" fmla="*/ 58 h 1283"/>
                <a:gd name="T74" fmla="*/ 20 w 763"/>
                <a:gd name="T75" fmla="*/ 60 h 1283"/>
                <a:gd name="T76" fmla="*/ 19 w 763"/>
                <a:gd name="T77" fmla="*/ 61 h 1283"/>
                <a:gd name="T78" fmla="*/ 18 w 763"/>
                <a:gd name="T79" fmla="*/ 62 h 1283"/>
                <a:gd name="T80" fmla="*/ 17 w 763"/>
                <a:gd name="T81" fmla="*/ 64 h 1283"/>
                <a:gd name="T82" fmla="*/ 16 w 763"/>
                <a:gd name="T83" fmla="*/ 65 h 1283"/>
                <a:gd name="T84" fmla="*/ 15 w 763"/>
                <a:gd name="T85" fmla="*/ 68 h 1283"/>
                <a:gd name="T86" fmla="*/ 14 w 763"/>
                <a:gd name="T87" fmla="*/ 69 h 1283"/>
                <a:gd name="T88" fmla="*/ 13 w 763"/>
                <a:gd name="T89" fmla="*/ 70 h 1283"/>
                <a:gd name="T90" fmla="*/ 12 w 763"/>
                <a:gd name="T91" fmla="*/ 73 h 1283"/>
                <a:gd name="T92" fmla="*/ 11 w 763"/>
                <a:gd name="T93" fmla="*/ 74 h 1283"/>
                <a:gd name="T94" fmla="*/ 9 w 763"/>
                <a:gd name="T95" fmla="*/ 75 h 1283"/>
                <a:gd name="T96" fmla="*/ 8 w 763"/>
                <a:gd name="T97" fmla="*/ 77 h 1283"/>
                <a:gd name="T98" fmla="*/ 7 w 763"/>
                <a:gd name="T99" fmla="*/ 79 h 1283"/>
                <a:gd name="T100" fmla="*/ 7 w 763"/>
                <a:gd name="T101" fmla="*/ 80 h 1283"/>
                <a:gd name="T102" fmla="*/ 7 w 763"/>
                <a:gd name="T103" fmla="*/ 81 h 1283"/>
                <a:gd name="T104" fmla="*/ 7 w 763"/>
                <a:gd name="T105" fmla="*/ 83 h 1283"/>
                <a:gd name="T106" fmla="*/ 7 w 763"/>
                <a:gd name="T107" fmla="*/ 85 h 1283"/>
                <a:gd name="T108" fmla="*/ 7 w 763"/>
                <a:gd name="T109" fmla="*/ 87 h 1283"/>
                <a:gd name="T110" fmla="*/ 7 w 763"/>
                <a:gd name="T111" fmla="*/ 89 h 1283"/>
                <a:gd name="T112" fmla="*/ 7 w 763"/>
                <a:gd name="T113" fmla="*/ 90 h 1283"/>
                <a:gd name="T114" fmla="*/ 0 w 763"/>
                <a:gd name="T115" fmla="*/ 92 h 128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763" h="1283">
                  <a:moveTo>
                    <a:pt x="763" y="0"/>
                  </a:moveTo>
                  <a:lnTo>
                    <a:pt x="750" y="25"/>
                  </a:lnTo>
                  <a:lnTo>
                    <a:pt x="738" y="43"/>
                  </a:lnTo>
                  <a:lnTo>
                    <a:pt x="726" y="68"/>
                  </a:lnTo>
                  <a:lnTo>
                    <a:pt x="713" y="92"/>
                  </a:lnTo>
                  <a:lnTo>
                    <a:pt x="701" y="110"/>
                  </a:lnTo>
                  <a:lnTo>
                    <a:pt x="683" y="135"/>
                  </a:lnTo>
                  <a:lnTo>
                    <a:pt x="670" y="160"/>
                  </a:lnTo>
                  <a:lnTo>
                    <a:pt x="658" y="178"/>
                  </a:lnTo>
                  <a:lnTo>
                    <a:pt x="646" y="203"/>
                  </a:lnTo>
                  <a:lnTo>
                    <a:pt x="633" y="227"/>
                  </a:lnTo>
                  <a:lnTo>
                    <a:pt x="615" y="245"/>
                  </a:lnTo>
                  <a:lnTo>
                    <a:pt x="603" y="270"/>
                  </a:lnTo>
                  <a:lnTo>
                    <a:pt x="590" y="295"/>
                  </a:lnTo>
                  <a:lnTo>
                    <a:pt x="578" y="313"/>
                  </a:lnTo>
                  <a:lnTo>
                    <a:pt x="566" y="338"/>
                  </a:lnTo>
                  <a:lnTo>
                    <a:pt x="554" y="362"/>
                  </a:lnTo>
                  <a:lnTo>
                    <a:pt x="535" y="380"/>
                  </a:lnTo>
                  <a:lnTo>
                    <a:pt x="523" y="405"/>
                  </a:lnTo>
                  <a:lnTo>
                    <a:pt x="510" y="430"/>
                  </a:lnTo>
                  <a:lnTo>
                    <a:pt x="498" y="448"/>
                  </a:lnTo>
                  <a:lnTo>
                    <a:pt x="486" y="473"/>
                  </a:lnTo>
                  <a:lnTo>
                    <a:pt x="474" y="497"/>
                  </a:lnTo>
                  <a:lnTo>
                    <a:pt x="455" y="516"/>
                  </a:lnTo>
                  <a:lnTo>
                    <a:pt x="443" y="540"/>
                  </a:lnTo>
                  <a:lnTo>
                    <a:pt x="431" y="565"/>
                  </a:lnTo>
                  <a:lnTo>
                    <a:pt x="418" y="583"/>
                  </a:lnTo>
                  <a:lnTo>
                    <a:pt x="406" y="608"/>
                  </a:lnTo>
                  <a:lnTo>
                    <a:pt x="388" y="632"/>
                  </a:lnTo>
                  <a:lnTo>
                    <a:pt x="375" y="651"/>
                  </a:lnTo>
                  <a:lnTo>
                    <a:pt x="363" y="675"/>
                  </a:lnTo>
                  <a:lnTo>
                    <a:pt x="351" y="700"/>
                  </a:lnTo>
                  <a:lnTo>
                    <a:pt x="338" y="718"/>
                  </a:lnTo>
                  <a:lnTo>
                    <a:pt x="326" y="743"/>
                  </a:lnTo>
                  <a:lnTo>
                    <a:pt x="308" y="767"/>
                  </a:lnTo>
                  <a:lnTo>
                    <a:pt x="295" y="786"/>
                  </a:lnTo>
                  <a:lnTo>
                    <a:pt x="283" y="810"/>
                  </a:lnTo>
                  <a:lnTo>
                    <a:pt x="271" y="835"/>
                  </a:lnTo>
                  <a:lnTo>
                    <a:pt x="258" y="853"/>
                  </a:lnTo>
                  <a:lnTo>
                    <a:pt x="240" y="878"/>
                  </a:lnTo>
                  <a:lnTo>
                    <a:pt x="228" y="902"/>
                  </a:lnTo>
                  <a:lnTo>
                    <a:pt x="215" y="921"/>
                  </a:lnTo>
                  <a:lnTo>
                    <a:pt x="203" y="945"/>
                  </a:lnTo>
                  <a:lnTo>
                    <a:pt x="191" y="970"/>
                  </a:lnTo>
                  <a:lnTo>
                    <a:pt x="179" y="988"/>
                  </a:lnTo>
                  <a:lnTo>
                    <a:pt x="160" y="1013"/>
                  </a:lnTo>
                  <a:lnTo>
                    <a:pt x="148" y="1037"/>
                  </a:lnTo>
                  <a:lnTo>
                    <a:pt x="135" y="1056"/>
                  </a:lnTo>
                  <a:lnTo>
                    <a:pt x="123" y="1080"/>
                  </a:lnTo>
                  <a:lnTo>
                    <a:pt x="111" y="1105"/>
                  </a:lnTo>
                  <a:lnTo>
                    <a:pt x="99" y="1123"/>
                  </a:lnTo>
                  <a:lnTo>
                    <a:pt x="80" y="1148"/>
                  </a:lnTo>
                  <a:lnTo>
                    <a:pt x="68" y="1172"/>
                  </a:lnTo>
                  <a:lnTo>
                    <a:pt x="56" y="1191"/>
                  </a:lnTo>
                  <a:lnTo>
                    <a:pt x="43" y="1215"/>
                  </a:lnTo>
                  <a:lnTo>
                    <a:pt x="31" y="1240"/>
                  </a:lnTo>
                  <a:lnTo>
                    <a:pt x="13" y="1258"/>
                  </a:lnTo>
                  <a:lnTo>
                    <a:pt x="0" y="1283"/>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26216" name="Freeform 226">
              <a:extLst>
                <a:ext uri="{FF2B5EF4-FFF2-40B4-BE49-F238E27FC236}">
                  <a16:creationId xmlns:a16="http://schemas.microsoft.com/office/drawing/2014/main" id="{0590EED1-4A3E-B14E-4514-A5538D0995C3}"/>
                </a:ext>
              </a:extLst>
            </p:cNvPr>
            <p:cNvSpPr>
              <a:spLocks/>
            </p:cNvSpPr>
            <p:nvPr/>
          </p:nvSpPr>
          <p:spPr bwMode="auto">
            <a:xfrm>
              <a:off x="2140" y="1034"/>
              <a:ext cx="713" cy="1199"/>
            </a:xfrm>
            <a:custGeom>
              <a:avLst/>
              <a:gdLst>
                <a:gd name="T0" fmla="*/ 54 w 763"/>
                <a:gd name="T1" fmla="*/ 0 h 1283"/>
                <a:gd name="T2" fmla="*/ 53 w 763"/>
                <a:gd name="T3" fmla="*/ 7 h 1283"/>
                <a:gd name="T4" fmla="*/ 52 w 763"/>
                <a:gd name="T5" fmla="*/ 7 h 1283"/>
                <a:gd name="T6" fmla="*/ 52 w 763"/>
                <a:gd name="T7" fmla="*/ 7 h 1283"/>
                <a:gd name="T8" fmla="*/ 50 w 763"/>
                <a:gd name="T9" fmla="*/ 7 h 1283"/>
                <a:gd name="T10" fmla="*/ 50 w 763"/>
                <a:gd name="T11" fmla="*/ 7 h 1283"/>
                <a:gd name="T12" fmla="*/ 49 w 763"/>
                <a:gd name="T13" fmla="*/ 9 h 1283"/>
                <a:gd name="T14" fmla="*/ 47 w 763"/>
                <a:gd name="T15" fmla="*/ 12 h 1283"/>
                <a:gd name="T16" fmla="*/ 47 w 763"/>
                <a:gd name="T17" fmla="*/ 13 h 1283"/>
                <a:gd name="T18" fmla="*/ 46 w 763"/>
                <a:gd name="T19" fmla="*/ 15 h 1283"/>
                <a:gd name="T20" fmla="*/ 46 w 763"/>
                <a:gd name="T21" fmla="*/ 17 h 1283"/>
                <a:gd name="T22" fmla="*/ 44 w 763"/>
                <a:gd name="T23" fmla="*/ 18 h 1283"/>
                <a:gd name="T24" fmla="*/ 43 w 763"/>
                <a:gd name="T25" fmla="*/ 20 h 1283"/>
                <a:gd name="T26" fmla="*/ 42 w 763"/>
                <a:gd name="T27" fmla="*/ 21 h 1283"/>
                <a:gd name="T28" fmla="*/ 41 w 763"/>
                <a:gd name="T29" fmla="*/ 22 h 1283"/>
                <a:gd name="T30" fmla="*/ 41 w 763"/>
                <a:gd name="T31" fmla="*/ 24 h 1283"/>
                <a:gd name="T32" fmla="*/ 40 w 763"/>
                <a:gd name="T33" fmla="*/ 26 h 1283"/>
                <a:gd name="T34" fmla="*/ 38 w 763"/>
                <a:gd name="T35" fmla="*/ 28 h 1283"/>
                <a:gd name="T36" fmla="*/ 37 w 763"/>
                <a:gd name="T37" fmla="*/ 30 h 1283"/>
                <a:gd name="T38" fmla="*/ 36 w 763"/>
                <a:gd name="T39" fmla="*/ 31 h 1283"/>
                <a:gd name="T40" fmla="*/ 36 w 763"/>
                <a:gd name="T41" fmla="*/ 32 h 1283"/>
                <a:gd name="T42" fmla="*/ 35 w 763"/>
                <a:gd name="T43" fmla="*/ 34 h 1283"/>
                <a:gd name="T44" fmla="*/ 34 w 763"/>
                <a:gd name="T45" fmla="*/ 36 h 1283"/>
                <a:gd name="T46" fmla="*/ 33 w 763"/>
                <a:gd name="T47" fmla="*/ 37 h 1283"/>
                <a:gd name="T48" fmla="*/ 32 w 763"/>
                <a:gd name="T49" fmla="*/ 38 h 1283"/>
                <a:gd name="T50" fmla="*/ 31 w 763"/>
                <a:gd name="T51" fmla="*/ 40 h 1283"/>
                <a:gd name="T52" fmla="*/ 30 w 763"/>
                <a:gd name="T53" fmla="*/ 41 h 1283"/>
                <a:gd name="T54" fmla="*/ 30 w 763"/>
                <a:gd name="T55" fmla="*/ 44 h 1283"/>
                <a:gd name="T56" fmla="*/ 28 w 763"/>
                <a:gd name="T57" fmla="*/ 46 h 1283"/>
                <a:gd name="T58" fmla="*/ 27 w 763"/>
                <a:gd name="T59" fmla="*/ 47 h 1283"/>
                <a:gd name="T60" fmla="*/ 26 w 763"/>
                <a:gd name="T61" fmla="*/ 49 h 1283"/>
                <a:gd name="T62" fmla="*/ 25 w 763"/>
                <a:gd name="T63" fmla="*/ 50 h 1283"/>
                <a:gd name="T64" fmla="*/ 24 w 763"/>
                <a:gd name="T65" fmla="*/ 50 h 1283"/>
                <a:gd name="T66" fmla="*/ 23 w 763"/>
                <a:gd name="T67" fmla="*/ 53 h 1283"/>
                <a:gd name="T68" fmla="*/ 22 w 763"/>
                <a:gd name="T69" fmla="*/ 54 h 1283"/>
                <a:gd name="T70" fmla="*/ 21 w 763"/>
                <a:gd name="T71" fmla="*/ 56 h 1283"/>
                <a:gd name="T72" fmla="*/ 20 w 763"/>
                <a:gd name="T73" fmla="*/ 58 h 1283"/>
                <a:gd name="T74" fmla="*/ 20 w 763"/>
                <a:gd name="T75" fmla="*/ 60 h 1283"/>
                <a:gd name="T76" fmla="*/ 19 w 763"/>
                <a:gd name="T77" fmla="*/ 61 h 1283"/>
                <a:gd name="T78" fmla="*/ 18 w 763"/>
                <a:gd name="T79" fmla="*/ 62 h 1283"/>
                <a:gd name="T80" fmla="*/ 17 w 763"/>
                <a:gd name="T81" fmla="*/ 64 h 1283"/>
                <a:gd name="T82" fmla="*/ 16 w 763"/>
                <a:gd name="T83" fmla="*/ 65 h 1283"/>
                <a:gd name="T84" fmla="*/ 15 w 763"/>
                <a:gd name="T85" fmla="*/ 68 h 1283"/>
                <a:gd name="T86" fmla="*/ 14 w 763"/>
                <a:gd name="T87" fmla="*/ 69 h 1283"/>
                <a:gd name="T88" fmla="*/ 13 w 763"/>
                <a:gd name="T89" fmla="*/ 70 h 1283"/>
                <a:gd name="T90" fmla="*/ 12 w 763"/>
                <a:gd name="T91" fmla="*/ 73 h 1283"/>
                <a:gd name="T92" fmla="*/ 11 w 763"/>
                <a:gd name="T93" fmla="*/ 74 h 1283"/>
                <a:gd name="T94" fmla="*/ 9 w 763"/>
                <a:gd name="T95" fmla="*/ 75 h 1283"/>
                <a:gd name="T96" fmla="*/ 8 w 763"/>
                <a:gd name="T97" fmla="*/ 77 h 1283"/>
                <a:gd name="T98" fmla="*/ 7 w 763"/>
                <a:gd name="T99" fmla="*/ 79 h 1283"/>
                <a:gd name="T100" fmla="*/ 7 w 763"/>
                <a:gd name="T101" fmla="*/ 80 h 1283"/>
                <a:gd name="T102" fmla="*/ 7 w 763"/>
                <a:gd name="T103" fmla="*/ 81 h 1283"/>
                <a:gd name="T104" fmla="*/ 7 w 763"/>
                <a:gd name="T105" fmla="*/ 83 h 1283"/>
                <a:gd name="T106" fmla="*/ 7 w 763"/>
                <a:gd name="T107" fmla="*/ 85 h 1283"/>
                <a:gd name="T108" fmla="*/ 7 w 763"/>
                <a:gd name="T109" fmla="*/ 87 h 1283"/>
                <a:gd name="T110" fmla="*/ 7 w 763"/>
                <a:gd name="T111" fmla="*/ 89 h 1283"/>
                <a:gd name="T112" fmla="*/ 7 w 763"/>
                <a:gd name="T113" fmla="*/ 90 h 1283"/>
                <a:gd name="T114" fmla="*/ 0 w 763"/>
                <a:gd name="T115" fmla="*/ 92 h 128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763" h="1283">
                  <a:moveTo>
                    <a:pt x="763" y="0"/>
                  </a:moveTo>
                  <a:lnTo>
                    <a:pt x="750" y="25"/>
                  </a:lnTo>
                  <a:lnTo>
                    <a:pt x="738" y="43"/>
                  </a:lnTo>
                  <a:lnTo>
                    <a:pt x="726" y="68"/>
                  </a:lnTo>
                  <a:lnTo>
                    <a:pt x="713" y="92"/>
                  </a:lnTo>
                  <a:lnTo>
                    <a:pt x="701" y="110"/>
                  </a:lnTo>
                  <a:lnTo>
                    <a:pt x="683" y="135"/>
                  </a:lnTo>
                  <a:lnTo>
                    <a:pt x="670" y="160"/>
                  </a:lnTo>
                  <a:lnTo>
                    <a:pt x="658" y="178"/>
                  </a:lnTo>
                  <a:lnTo>
                    <a:pt x="646" y="203"/>
                  </a:lnTo>
                  <a:lnTo>
                    <a:pt x="633" y="227"/>
                  </a:lnTo>
                  <a:lnTo>
                    <a:pt x="615" y="245"/>
                  </a:lnTo>
                  <a:lnTo>
                    <a:pt x="603" y="270"/>
                  </a:lnTo>
                  <a:lnTo>
                    <a:pt x="590" y="295"/>
                  </a:lnTo>
                  <a:lnTo>
                    <a:pt x="578" y="313"/>
                  </a:lnTo>
                  <a:lnTo>
                    <a:pt x="566" y="338"/>
                  </a:lnTo>
                  <a:lnTo>
                    <a:pt x="554" y="362"/>
                  </a:lnTo>
                  <a:lnTo>
                    <a:pt x="535" y="380"/>
                  </a:lnTo>
                  <a:lnTo>
                    <a:pt x="523" y="405"/>
                  </a:lnTo>
                  <a:lnTo>
                    <a:pt x="510" y="430"/>
                  </a:lnTo>
                  <a:lnTo>
                    <a:pt x="498" y="448"/>
                  </a:lnTo>
                  <a:lnTo>
                    <a:pt x="486" y="473"/>
                  </a:lnTo>
                  <a:lnTo>
                    <a:pt x="474" y="497"/>
                  </a:lnTo>
                  <a:lnTo>
                    <a:pt x="455" y="516"/>
                  </a:lnTo>
                  <a:lnTo>
                    <a:pt x="443" y="540"/>
                  </a:lnTo>
                  <a:lnTo>
                    <a:pt x="431" y="565"/>
                  </a:lnTo>
                  <a:lnTo>
                    <a:pt x="418" y="583"/>
                  </a:lnTo>
                  <a:lnTo>
                    <a:pt x="406" y="608"/>
                  </a:lnTo>
                  <a:lnTo>
                    <a:pt x="388" y="632"/>
                  </a:lnTo>
                  <a:lnTo>
                    <a:pt x="375" y="651"/>
                  </a:lnTo>
                  <a:lnTo>
                    <a:pt x="363" y="675"/>
                  </a:lnTo>
                  <a:lnTo>
                    <a:pt x="351" y="700"/>
                  </a:lnTo>
                  <a:lnTo>
                    <a:pt x="338" y="718"/>
                  </a:lnTo>
                  <a:lnTo>
                    <a:pt x="326" y="743"/>
                  </a:lnTo>
                  <a:lnTo>
                    <a:pt x="308" y="767"/>
                  </a:lnTo>
                  <a:lnTo>
                    <a:pt x="295" y="786"/>
                  </a:lnTo>
                  <a:lnTo>
                    <a:pt x="283" y="810"/>
                  </a:lnTo>
                  <a:lnTo>
                    <a:pt x="271" y="835"/>
                  </a:lnTo>
                  <a:lnTo>
                    <a:pt x="258" y="853"/>
                  </a:lnTo>
                  <a:lnTo>
                    <a:pt x="240" y="878"/>
                  </a:lnTo>
                  <a:lnTo>
                    <a:pt x="228" y="902"/>
                  </a:lnTo>
                  <a:lnTo>
                    <a:pt x="215" y="921"/>
                  </a:lnTo>
                  <a:lnTo>
                    <a:pt x="203" y="945"/>
                  </a:lnTo>
                  <a:lnTo>
                    <a:pt x="191" y="970"/>
                  </a:lnTo>
                  <a:lnTo>
                    <a:pt x="179" y="988"/>
                  </a:lnTo>
                  <a:lnTo>
                    <a:pt x="160" y="1013"/>
                  </a:lnTo>
                  <a:lnTo>
                    <a:pt x="148" y="1037"/>
                  </a:lnTo>
                  <a:lnTo>
                    <a:pt x="135" y="1056"/>
                  </a:lnTo>
                  <a:lnTo>
                    <a:pt x="123" y="1080"/>
                  </a:lnTo>
                  <a:lnTo>
                    <a:pt x="111" y="1105"/>
                  </a:lnTo>
                  <a:lnTo>
                    <a:pt x="99" y="1123"/>
                  </a:lnTo>
                  <a:lnTo>
                    <a:pt x="80" y="1148"/>
                  </a:lnTo>
                  <a:lnTo>
                    <a:pt x="68" y="1172"/>
                  </a:lnTo>
                  <a:lnTo>
                    <a:pt x="56" y="1191"/>
                  </a:lnTo>
                  <a:lnTo>
                    <a:pt x="43" y="1215"/>
                  </a:lnTo>
                  <a:lnTo>
                    <a:pt x="31" y="1240"/>
                  </a:lnTo>
                  <a:lnTo>
                    <a:pt x="13" y="1258"/>
                  </a:lnTo>
                  <a:lnTo>
                    <a:pt x="0" y="1283"/>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26217" name="Freeform 227">
              <a:extLst>
                <a:ext uri="{FF2B5EF4-FFF2-40B4-BE49-F238E27FC236}">
                  <a16:creationId xmlns:a16="http://schemas.microsoft.com/office/drawing/2014/main" id="{B52E4E4E-0ADA-D08A-A8AF-EFE5EA4EEDD3}"/>
                </a:ext>
              </a:extLst>
            </p:cNvPr>
            <p:cNvSpPr>
              <a:spLocks/>
            </p:cNvSpPr>
            <p:nvPr/>
          </p:nvSpPr>
          <p:spPr bwMode="auto">
            <a:xfrm>
              <a:off x="2140" y="1034"/>
              <a:ext cx="713" cy="1199"/>
            </a:xfrm>
            <a:custGeom>
              <a:avLst/>
              <a:gdLst>
                <a:gd name="T0" fmla="*/ 54 w 763"/>
                <a:gd name="T1" fmla="*/ 0 h 1283"/>
                <a:gd name="T2" fmla="*/ 53 w 763"/>
                <a:gd name="T3" fmla="*/ 7 h 1283"/>
                <a:gd name="T4" fmla="*/ 52 w 763"/>
                <a:gd name="T5" fmla="*/ 7 h 1283"/>
                <a:gd name="T6" fmla="*/ 52 w 763"/>
                <a:gd name="T7" fmla="*/ 7 h 1283"/>
                <a:gd name="T8" fmla="*/ 50 w 763"/>
                <a:gd name="T9" fmla="*/ 7 h 1283"/>
                <a:gd name="T10" fmla="*/ 50 w 763"/>
                <a:gd name="T11" fmla="*/ 7 h 1283"/>
                <a:gd name="T12" fmla="*/ 49 w 763"/>
                <a:gd name="T13" fmla="*/ 9 h 1283"/>
                <a:gd name="T14" fmla="*/ 47 w 763"/>
                <a:gd name="T15" fmla="*/ 12 h 1283"/>
                <a:gd name="T16" fmla="*/ 47 w 763"/>
                <a:gd name="T17" fmla="*/ 13 h 1283"/>
                <a:gd name="T18" fmla="*/ 46 w 763"/>
                <a:gd name="T19" fmla="*/ 15 h 1283"/>
                <a:gd name="T20" fmla="*/ 46 w 763"/>
                <a:gd name="T21" fmla="*/ 17 h 1283"/>
                <a:gd name="T22" fmla="*/ 44 w 763"/>
                <a:gd name="T23" fmla="*/ 18 h 1283"/>
                <a:gd name="T24" fmla="*/ 43 w 763"/>
                <a:gd name="T25" fmla="*/ 20 h 1283"/>
                <a:gd name="T26" fmla="*/ 42 w 763"/>
                <a:gd name="T27" fmla="*/ 21 h 1283"/>
                <a:gd name="T28" fmla="*/ 41 w 763"/>
                <a:gd name="T29" fmla="*/ 22 h 1283"/>
                <a:gd name="T30" fmla="*/ 41 w 763"/>
                <a:gd name="T31" fmla="*/ 24 h 1283"/>
                <a:gd name="T32" fmla="*/ 40 w 763"/>
                <a:gd name="T33" fmla="*/ 26 h 1283"/>
                <a:gd name="T34" fmla="*/ 38 w 763"/>
                <a:gd name="T35" fmla="*/ 28 h 1283"/>
                <a:gd name="T36" fmla="*/ 37 w 763"/>
                <a:gd name="T37" fmla="*/ 30 h 1283"/>
                <a:gd name="T38" fmla="*/ 36 w 763"/>
                <a:gd name="T39" fmla="*/ 31 h 1283"/>
                <a:gd name="T40" fmla="*/ 36 w 763"/>
                <a:gd name="T41" fmla="*/ 32 h 1283"/>
                <a:gd name="T42" fmla="*/ 35 w 763"/>
                <a:gd name="T43" fmla="*/ 34 h 1283"/>
                <a:gd name="T44" fmla="*/ 34 w 763"/>
                <a:gd name="T45" fmla="*/ 36 h 1283"/>
                <a:gd name="T46" fmla="*/ 33 w 763"/>
                <a:gd name="T47" fmla="*/ 37 h 1283"/>
                <a:gd name="T48" fmla="*/ 32 w 763"/>
                <a:gd name="T49" fmla="*/ 38 h 1283"/>
                <a:gd name="T50" fmla="*/ 31 w 763"/>
                <a:gd name="T51" fmla="*/ 40 h 1283"/>
                <a:gd name="T52" fmla="*/ 30 w 763"/>
                <a:gd name="T53" fmla="*/ 41 h 1283"/>
                <a:gd name="T54" fmla="*/ 30 w 763"/>
                <a:gd name="T55" fmla="*/ 44 h 1283"/>
                <a:gd name="T56" fmla="*/ 28 w 763"/>
                <a:gd name="T57" fmla="*/ 46 h 1283"/>
                <a:gd name="T58" fmla="*/ 27 w 763"/>
                <a:gd name="T59" fmla="*/ 47 h 1283"/>
                <a:gd name="T60" fmla="*/ 26 w 763"/>
                <a:gd name="T61" fmla="*/ 49 h 1283"/>
                <a:gd name="T62" fmla="*/ 25 w 763"/>
                <a:gd name="T63" fmla="*/ 50 h 1283"/>
                <a:gd name="T64" fmla="*/ 24 w 763"/>
                <a:gd name="T65" fmla="*/ 50 h 1283"/>
                <a:gd name="T66" fmla="*/ 23 w 763"/>
                <a:gd name="T67" fmla="*/ 53 h 1283"/>
                <a:gd name="T68" fmla="*/ 22 w 763"/>
                <a:gd name="T69" fmla="*/ 54 h 1283"/>
                <a:gd name="T70" fmla="*/ 21 w 763"/>
                <a:gd name="T71" fmla="*/ 56 h 1283"/>
                <a:gd name="T72" fmla="*/ 20 w 763"/>
                <a:gd name="T73" fmla="*/ 58 h 1283"/>
                <a:gd name="T74" fmla="*/ 20 w 763"/>
                <a:gd name="T75" fmla="*/ 60 h 1283"/>
                <a:gd name="T76" fmla="*/ 19 w 763"/>
                <a:gd name="T77" fmla="*/ 61 h 1283"/>
                <a:gd name="T78" fmla="*/ 18 w 763"/>
                <a:gd name="T79" fmla="*/ 62 h 1283"/>
                <a:gd name="T80" fmla="*/ 17 w 763"/>
                <a:gd name="T81" fmla="*/ 64 h 1283"/>
                <a:gd name="T82" fmla="*/ 16 w 763"/>
                <a:gd name="T83" fmla="*/ 65 h 1283"/>
                <a:gd name="T84" fmla="*/ 15 w 763"/>
                <a:gd name="T85" fmla="*/ 68 h 1283"/>
                <a:gd name="T86" fmla="*/ 14 w 763"/>
                <a:gd name="T87" fmla="*/ 69 h 1283"/>
                <a:gd name="T88" fmla="*/ 13 w 763"/>
                <a:gd name="T89" fmla="*/ 70 h 1283"/>
                <a:gd name="T90" fmla="*/ 12 w 763"/>
                <a:gd name="T91" fmla="*/ 73 h 1283"/>
                <a:gd name="T92" fmla="*/ 11 w 763"/>
                <a:gd name="T93" fmla="*/ 74 h 1283"/>
                <a:gd name="T94" fmla="*/ 9 w 763"/>
                <a:gd name="T95" fmla="*/ 75 h 1283"/>
                <a:gd name="T96" fmla="*/ 8 w 763"/>
                <a:gd name="T97" fmla="*/ 77 h 1283"/>
                <a:gd name="T98" fmla="*/ 7 w 763"/>
                <a:gd name="T99" fmla="*/ 79 h 1283"/>
                <a:gd name="T100" fmla="*/ 7 w 763"/>
                <a:gd name="T101" fmla="*/ 80 h 1283"/>
                <a:gd name="T102" fmla="*/ 7 w 763"/>
                <a:gd name="T103" fmla="*/ 81 h 1283"/>
                <a:gd name="T104" fmla="*/ 7 w 763"/>
                <a:gd name="T105" fmla="*/ 83 h 1283"/>
                <a:gd name="T106" fmla="*/ 7 w 763"/>
                <a:gd name="T107" fmla="*/ 85 h 1283"/>
                <a:gd name="T108" fmla="*/ 7 w 763"/>
                <a:gd name="T109" fmla="*/ 87 h 1283"/>
                <a:gd name="T110" fmla="*/ 7 w 763"/>
                <a:gd name="T111" fmla="*/ 89 h 1283"/>
                <a:gd name="T112" fmla="*/ 7 w 763"/>
                <a:gd name="T113" fmla="*/ 90 h 1283"/>
                <a:gd name="T114" fmla="*/ 0 w 763"/>
                <a:gd name="T115" fmla="*/ 92 h 128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763" h="1283">
                  <a:moveTo>
                    <a:pt x="763" y="0"/>
                  </a:moveTo>
                  <a:lnTo>
                    <a:pt x="750" y="25"/>
                  </a:lnTo>
                  <a:lnTo>
                    <a:pt x="738" y="43"/>
                  </a:lnTo>
                  <a:lnTo>
                    <a:pt x="726" y="68"/>
                  </a:lnTo>
                  <a:lnTo>
                    <a:pt x="713" y="92"/>
                  </a:lnTo>
                  <a:lnTo>
                    <a:pt x="701" y="110"/>
                  </a:lnTo>
                  <a:lnTo>
                    <a:pt x="683" y="135"/>
                  </a:lnTo>
                  <a:lnTo>
                    <a:pt x="670" y="160"/>
                  </a:lnTo>
                  <a:lnTo>
                    <a:pt x="658" y="178"/>
                  </a:lnTo>
                  <a:lnTo>
                    <a:pt x="646" y="203"/>
                  </a:lnTo>
                  <a:lnTo>
                    <a:pt x="633" y="227"/>
                  </a:lnTo>
                  <a:lnTo>
                    <a:pt x="615" y="245"/>
                  </a:lnTo>
                  <a:lnTo>
                    <a:pt x="603" y="270"/>
                  </a:lnTo>
                  <a:lnTo>
                    <a:pt x="590" y="295"/>
                  </a:lnTo>
                  <a:lnTo>
                    <a:pt x="578" y="313"/>
                  </a:lnTo>
                  <a:lnTo>
                    <a:pt x="566" y="338"/>
                  </a:lnTo>
                  <a:lnTo>
                    <a:pt x="554" y="362"/>
                  </a:lnTo>
                  <a:lnTo>
                    <a:pt x="535" y="380"/>
                  </a:lnTo>
                  <a:lnTo>
                    <a:pt x="523" y="405"/>
                  </a:lnTo>
                  <a:lnTo>
                    <a:pt x="510" y="430"/>
                  </a:lnTo>
                  <a:lnTo>
                    <a:pt x="498" y="448"/>
                  </a:lnTo>
                  <a:lnTo>
                    <a:pt x="486" y="473"/>
                  </a:lnTo>
                  <a:lnTo>
                    <a:pt x="474" y="497"/>
                  </a:lnTo>
                  <a:lnTo>
                    <a:pt x="455" y="516"/>
                  </a:lnTo>
                  <a:lnTo>
                    <a:pt x="443" y="540"/>
                  </a:lnTo>
                  <a:lnTo>
                    <a:pt x="431" y="565"/>
                  </a:lnTo>
                  <a:lnTo>
                    <a:pt x="418" y="583"/>
                  </a:lnTo>
                  <a:lnTo>
                    <a:pt x="406" y="608"/>
                  </a:lnTo>
                  <a:lnTo>
                    <a:pt x="388" y="632"/>
                  </a:lnTo>
                  <a:lnTo>
                    <a:pt x="375" y="651"/>
                  </a:lnTo>
                  <a:lnTo>
                    <a:pt x="363" y="675"/>
                  </a:lnTo>
                  <a:lnTo>
                    <a:pt x="351" y="700"/>
                  </a:lnTo>
                  <a:lnTo>
                    <a:pt x="338" y="718"/>
                  </a:lnTo>
                  <a:lnTo>
                    <a:pt x="326" y="743"/>
                  </a:lnTo>
                  <a:lnTo>
                    <a:pt x="308" y="767"/>
                  </a:lnTo>
                  <a:lnTo>
                    <a:pt x="295" y="786"/>
                  </a:lnTo>
                  <a:lnTo>
                    <a:pt x="283" y="810"/>
                  </a:lnTo>
                  <a:lnTo>
                    <a:pt x="271" y="835"/>
                  </a:lnTo>
                  <a:lnTo>
                    <a:pt x="258" y="853"/>
                  </a:lnTo>
                  <a:lnTo>
                    <a:pt x="240" y="878"/>
                  </a:lnTo>
                  <a:lnTo>
                    <a:pt x="228" y="902"/>
                  </a:lnTo>
                  <a:lnTo>
                    <a:pt x="215" y="921"/>
                  </a:lnTo>
                  <a:lnTo>
                    <a:pt x="203" y="945"/>
                  </a:lnTo>
                  <a:lnTo>
                    <a:pt x="191" y="970"/>
                  </a:lnTo>
                  <a:lnTo>
                    <a:pt x="179" y="988"/>
                  </a:lnTo>
                  <a:lnTo>
                    <a:pt x="160" y="1013"/>
                  </a:lnTo>
                  <a:lnTo>
                    <a:pt x="148" y="1037"/>
                  </a:lnTo>
                  <a:lnTo>
                    <a:pt x="135" y="1056"/>
                  </a:lnTo>
                  <a:lnTo>
                    <a:pt x="123" y="1080"/>
                  </a:lnTo>
                  <a:lnTo>
                    <a:pt x="111" y="1105"/>
                  </a:lnTo>
                  <a:lnTo>
                    <a:pt x="99" y="1123"/>
                  </a:lnTo>
                  <a:lnTo>
                    <a:pt x="80" y="1148"/>
                  </a:lnTo>
                  <a:lnTo>
                    <a:pt x="68" y="1172"/>
                  </a:lnTo>
                  <a:lnTo>
                    <a:pt x="56" y="1191"/>
                  </a:lnTo>
                  <a:lnTo>
                    <a:pt x="43" y="1215"/>
                  </a:lnTo>
                  <a:lnTo>
                    <a:pt x="31" y="1240"/>
                  </a:lnTo>
                  <a:lnTo>
                    <a:pt x="13" y="1258"/>
                  </a:lnTo>
                  <a:lnTo>
                    <a:pt x="0" y="1283"/>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26218" name="Freeform 228">
              <a:extLst>
                <a:ext uri="{FF2B5EF4-FFF2-40B4-BE49-F238E27FC236}">
                  <a16:creationId xmlns:a16="http://schemas.microsoft.com/office/drawing/2014/main" id="{03D474C9-B21C-85B4-F649-E3F35A45F36F}"/>
                </a:ext>
              </a:extLst>
            </p:cNvPr>
            <p:cNvSpPr>
              <a:spLocks/>
            </p:cNvSpPr>
            <p:nvPr/>
          </p:nvSpPr>
          <p:spPr bwMode="auto">
            <a:xfrm>
              <a:off x="2140" y="1034"/>
              <a:ext cx="713" cy="1199"/>
            </a:xfrm>
            <a:custGeom>
              <a:avLst/>
              <a:gdLst>
                <a:gd name="T0" fmla="*/ 54 w 763"/>
                <a:gd name="T1" fmla="*/ 0 h 1283"/>
                <a:gd name="T2" fmla="*/ 53 w 763"/>
                <a:gd name="T3" fmla="*/ 7 h 1283"/>
                <a:gd name="T4" fmla="*/ 52 w 763"/>
                <a:gd name="T5" fmla="*/ 7 h 1283"/>
                <a:gd name="T6" fmla="*/ 52 w 763"/>
                <a:gd name="T7" fmla="*/ 7 h 1283"/>
                <a:gd name="T8" fmla="*/ 50 w 763"/>
                <a:gd name="T9" fmla="*/ 7 h 1283"/>
                <a:gd name="T10" fmla="*/ 50 w 763"/>
                <a:gd name="T11" fmla="*/ 7 h 1283"/>
                <a:gd name="T12" fmla="*/ 49 w 763"/>
                <a:gd name="T13" fmla="*/ 9 h 1283"/>
                <a:gd name="T14" fmla="*/ 47 w 763"/>
                <a:gd name="T15" fmla="*/ 12 h 1283"/>
                <a:gd name="T16" fmla="*/ 47 w 763"/>
                <a:gd name="T17" fmla="*/ 13 h 1283"/>
                <a:gd name="T18" fmla="*/ 46 w 763"/>
                <a:gd name="T19" fmla="*/ 15 h 1283"/>
                <a:gd name="T20" fmla="*/ 46 w 763"/>
                <a:gd name="T21" fmla="*/ 17 h 1283"/>
                <a:gd name="T22" fmla="*/ 44 w 763"/>
                <a:gd name="T23" fmla="*/ 18 h 1283"/>
                <a:gd name="T24" fmla="*/ 43 w 763"/>
                <a:gd name="T25" fmla="*/ 20 h 1283"/>
                <a:gd name="T26" fmla="*/ 42 w 763"/>
                <a:gd name="T27" fmla="*/ 21 h 1283"/>
                <a:gd name="T28" fmla="*/ 41 w 763"/>
                <a:gd name="T29" fmla="*/ 22 h 1283"/>
                <a:gd name="T30" fmla="*/ 41 w 763"/>
                <a:gd name="T31" fmla="*/ 24 h 1283"/>
                <a:gd name="T32" fmla="*/ 40 w 763"/>
                <a:gd name="T33" fmla="*/ 26 h 1283"/>
                <a:gd name="T34" fmla="*/ 38 w 763"/>
                <a:gd name="T35" fmla="*/ 28 h 1283"/>
                <a:gd name="T36" fmla="*/ 37 w 763"/>
                <a:gd name="T37" fmla="*/ 30 h 1283"/>
                <a:gd name="T38" fmla="*/ 36 w 763"/>
                <a:gd name="T39" fmla="*/ 31 h 1283"/>
                <a:gd name="T40" fmla="*/ 36 w 763"/>
                <a:gd name="T41" fmla="*/ 32 h 1283"/>
                <a:gd name="T42" fmla="*/ 35 w 763"/>
                <a:gd name="T43" fmla="*/ 34 h 1283"/>
                <a:gd name="T44" fmla="*/ 34 w 763"/>
                <a:gd name="T45" fmla="*/ 36 h 1283"/>
                <a:gd name="T46" fmla="*/ 33 w 763"/>
                <a:gd name="T47" fmla="*/ 37 h 1283"/>
                <a:gd name="T48" fmla="*/ 32 w 763"/>
                <a:gd name="T49" fmla="*/ 38 h 1283"/>
                <a:gd name="T50" fmla="*/ 31 w 763"/>
                <a:gd name="T51" fmla="*/ 40 h 1283"/>
                <a:gd name="T52" fmla="*/ 30 w 763"/>
                <a:gd name="T53" fmla="*/ 41 h 1283"/>
                <a:gd name="T54" fmla="*/ 30 w 763"/>
                <a:gd name="T55" fmla="*/ 44 h 1283"/>
                <a:gd name="T56" fmla="*/ 28 w 763"/>
                <a:gd name="T57" fmla="*/ 46 h 1283"/>
                <a:gd name="T58" fmla="*/ 27 w 763"/>
                <a:gd name="T59" fmla="*/ 47 h 1283"/>
                <a:gd name="T60" fmla="*/ 26 w 763"/>
                <a:gd name="T61" fmla="*/ 49 h 1283"/>
                <a:gd name="T62" fmla="*/ 25 w 763"/>
                <a:gd name="T63" fmla="*/ 50 h 1283"/>
                <a:gd name="T64" fmla="*/ 24 w 763"/>
                <a:gd name="T65" fmla="*/ 50 h 1283"/>
                <a:gd name="T66" fmla="*/ 23 w 763"/>
                <a:gd name="T67" fmla="*/ 53 h 1283"/>
                <a:gd name="T68" fmla="*/ 22 w 763"/>
                <a:gd name="T69" fmla="*/ 54 h 1283"/>
                <a:gd name="T70" fmla="*/ 21 w 763"/>
                <a:gd name="T71" fmla="*/ 56 h 1283"/>
                <a:gd name="T72" fmla="*/ 20 w 763"/>
                <a:gd name="T73" fmla="*/ 58 h 1283"/>
                <a:gd name="T74" fmla="*/ 20 w 763"/>
                <a:gd name="T75" fmla="*/ 60 h 1283"/>
                <a:gd name="T76" fmla="*/ 19 w 763"/>
                <a:gd name="T77" fmla="*/ 61 h 1283"/>
                <a:gd name="T78" fmla="*/ 18 w 763"/>
                <a:gd name="T79" fmla="*/ 62 h 1283"/>
                <a:gd name="T80" fmla="*/ 17 w 763"/>
                <a:gd name="T81" fmla="*/ 64 h 1283"/>
                <a:gd name="T82" fmla="*/ 16 w 763"/>
                <a:gd name="T83" fmla="*/ 65 h 1283"/>
                <a:gd name="T84" fmla="*/ 15 w 763"/>
                <a:gd name="T85" fmla="*/ 68 h 1283"/>
                <a:gd name="T86" fmla="*/ 14 w 763"/>
                <a:gd name="T87" fmla="*/ 69 h 1283"/>
                <a:gd name="T88" fmla="*/ 13 w 763"/>
                <a:gd name="T89" fmla="*/ 70 h 1283"/>
                <a:gd name="T90" fmla="*/ 12 w 763"/>
                <a:gd name="T91" fmla="*/ 73 h 1283"/>
                <a:gd name="T92" fmla="*/ 11 w 763"/>
                <a:gd name="T93" fmla="*/ 74 h 1283"/>
                <a:gd name="T94" fmla="*/ 9 w 763"/>
                <a:gd name="T95" fmla="*/ 75 h 1283"/>
                <a:gd name="T96" fmla="*/ 8 w 763"/>
                <a:gd name="T97" fmla="*/ 77 h 1283"/>
                <a:gd name="T98" fmla="*/ 7 w 763"/>
                <a:gd name="T99" fmla="*/ 79 h 1283"/>
                <a:gd name="T100" fmla="*/ 7 w 763"/>
                <a:gd name="T101" fmla="*/ 80 h 1283"/>
                <a:gd name="T102" fmla="*/ 7 w 763"/>
                <a:gd name="T103" fmla="*/ 81 h 1283"/>
                <a:gd name="T104" fmla="*/ 7 w 763"/>
                <a:gd name="T105" fmla="*/ 83 h 1283"/>
                <a:gd name="T106" fmla="*/ 7 w 763"/>
                <a:gd name="T107" fmla="*/ 85 h 1283"/>
                <a:gd name="T108" fmla="*/ 7 w 763"/>
                <a:gd name="T109" fmla="*/ 87 h 1283"/>
                <a:gd name="T110" fmla="*/ 7 w 763"/>
                <a:gd name="T111" fmla="*/ 89 h 1283"/>
                <a:gd name="T112" fmla="*/ 7 w 763"/>
                <a:gd name="T113" fmla="*/ 90 h 1283"/>
                <a:gd name="T114" fmla="*/ 0 w 763"/>
                <a:gd name="T115" fmla="*/ 92 h 128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763" h="1283">
                  <a:moveTo>
                    <a:pt x="763" y="0"/>
                  </a:moveTo>
                  <a:lnTo>
                    <a:pt x="750" y="25"/>
                  </a:lnTo>
                  <a:lnTo>
                    <a:pt x="738" y="43"/>
                  </a:lnTo>
                  <a:lnTo>
                    <a:pt x="726" y="68"/>
                  </a:lnTo>
                  <a:lnTo>
                    <a:pt x="713" y="92"/>
                  </a:lnTo>
                  <a:lnTo>
                    <a:pt x="701" y="110"/>
                  </a:lnTo>
                  <a:lnTo>
                    <a:pt x="683" y="135"/>
                  </a:lnTo>
                  <a:lnTo>
                    <a:pt x="670" y="160"/>
                  </a:lnTo>
                  <a:lnTo>
                    <a:pt x="658" y="178"/>
                  </a:lnTo>
                  <a:lnTo>
                    <a:pt x="646" y="203"/>
                  </a:lnTo>
                  <a:lnTo>
                    <a:pt x="633" y="227"/>
                  </a:lnTo>
                  <a:lnTo>
                    <a:pt x="615" y="245"/>
                  </a:lnTo>
                  <a:lnTo>
                    <a:pt x="603" y="270"/>
                  </a:lnTo>
                  <a:lnTo>
                    <a:pt x="590" y="295"/>
                  </a:lnTo>
                  <a:lnTo>
                    <a:pt x="578" y="313"/>
                  </a:lnTo>
                  <a:lnTo>
                    <a:pt x="566" y="338"/>
                  </a:lnTo>
                  <a:lnTo>
                    <a:pt x="554" y="362"/>
                  </a:lnTo>
                  <a:lnTo>
                    <a:pt x="535" y="380"/>
                  </a:lnTo>
                  <a:lnTo>
                    <a:pt x="523" y="405"/>
                  </a:lnTo>
                  <a:lnTo>
                    <a:pt x="510" y="430"/>
                  </a:lnTo>
                  <a:lnTo>
                    <a:pt x="498" y="448"/>
                  </a:lnTo>
                  <a:lnTo>
                    <a:pt x="486" y="473"/>
                  </a:lnTo>
                  <a:lnTo>
                    <a:pt x="474" y="497"/>
                  </a:lnTo>
                  <a:lnTo>
                    <a:pt x="455" y="516"/>
                  </a:lnTo>
                  <a:lnTo>
                    <a:pt x="443" y="540"/>
                  </a:lnTo>
                  <a:lnTo>
                    <a:pt x="431" y="565"/>
                  </a:lnTo>
                  <a:lnTo>
                    <a:pt x="418" y="583"/>
                  </a:lnTo>
                  <a:lnTo>
                    <a:pt x="406" y="608"/>
                  </a:lnTo>
                  <a:lnTo>
                    <a:pt x="388" y="632"/>
                  </a:lnTo>
                  <a:lnTo>
                    <a:pt x="375" y="651"/>
                  </a:lnTo>
                  <a:lnTo>
                    <a:pt x="363" y="675"/>
                  </a:lnTo>
                  <a:lnTo>
                    <a:pt x="351" y="700"/>
                  </a:lnTo>
                  <a:lnTo>
                    <a:pt x="338" y="718"/>
                  </a:lnTo>
                  <a:lnTo>
                    <a:pt x="326" y="743"/>
                  </a:lnTo>
                  <a:lnTo>
                    <a:pt x="308" y="767"/>
                  </a:lnTo>
                  <a:lnTo>
                    <a:pt x="295" y="786"/>
                  </a:lnTo>
                  <a:lnTo>
                    <a:pt x="283" y="810"/>
                  </a:lnTo>
                  <a:lnTo>
                    <a:pt x="271" y="835"/>
                  </a:lnTo>
                  <a:lnTo>
                    <a:pt x="258" y="853"/>
                  </a:lnTo>
                  <a:lnTo>
                    <a:pt x="240" y="878"/>
                  </a:lnTo>
                  <a:lnTo>
                    <a:pt x="228" y="902"/>
                  </a:lnTo>
                  <a:lnTo>
                    <a:pt x="215" y="921"/>
                  </a:lnTo>
                  <a:lnTo>
                    <a:pt x="203" y="945"/>
                  </a:lnTo>
                  <a:lnTo>
                    <a:pt x="191" y="970"/>
                  </a:lnTo>
                  <a:lnTo>
                    <a:pt x="179" y="988"/>
                  </a:lnTo>
                  <a:lnTo>
                    <a:pt x="160" y="1013"/>
                  </a:lnTo>
                  <a:lnTo>
                    <a:pt x="148" y="1037"/>
                  </a:lnTo>
                  <a:lnTo>
                    <a:pt x="135" y="1056"/>
                  </a:lnTo>
                  <a:lnTo>
                    <a:pt x="123" y="1080"/>
                  </a:lnTo>
                  <a:lnTo>
                    <a:pt x="111" y="1105"/>
                  </a:lnTo>
                  <a:lnTo>
                    <a:pt x="99" y="1123"/>
                  </a:lnTo>
                  <a:lnTo>
                    <a:pt x="80" y="1148"/>
                  </a:lnTo>
                  <a:lnTo>
                    <a:pt x="68" y="1172"/>
                  </a:lnTo>
                  <a:lnTo>
                    <a:pt x="56" y="1191"/>
                  </a:lnTo>
                  <a:lnTo>
                    <a:pt x="43" y="1215"/>
                  </a:lnTo>
                  <a:lnTo>
                    <a:pt x="31" y="1240"/>
                  </a:lnTo>
                  <a:lnTo>
                    <a:pt x="13" y="1258"/>
                  </a:lnTo>
                  <a:lnTo>
                    <a:pt x="0" y="1283"/>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26219" name="Freeform 229">
              <a:extLst>
                <a:ext uri="{FF2B5EF4-FFF2-40B4-BE49-F238E27FC236}">
                  <a16:creationId xmlns:a16="http://schemas.microsoft.com/office/drawing/2014/main" id="{32B5CEDC-C760-4D10-6210-E14502BBF555}"/>
                </a:ext>
              </a:extLst>
            </p:cNvPr>
            <p:cNvSpPr>
              <a:spLocks/>
            </p:cNvSpPr>
            <p:nvPr/>
          </p:nvSpPr>
          <p:spPr bwMode="auto">
            <a:xfrm>
              <a:off x="2140" y="1034"/>
              <a:ext cx="713" cy="1199"/>
            </a:xfrm>
            <a:custGeom>
              <a:avLst/>
              <a:gdLst>
                <a:gd name="T0" fmla="*/ 54 w 763"/>
                <a:gd name="T1" fmla="*/ 0 h 1283"/>
                <a:gd name="T2" fmla="*/ 53 w 763"/>
                <a:gd name="T3" fmla="*/ 7 h 1283"/>
                <a:gd name="T4" fmla="*/ 52 w 763"/>
                <a:gd name="T5" fmla="*/ 7 h 1283"/>
                <a:gd name="T6" fmla="*/ 52 w 763"/>
                <a:gd name="T7" fmla="*/ 7 h 1283"/>
                <a:gd name="T8" fmla="*/ 50 w 763"/>
                <a:gd name="T9" fmla="*/ 7 h 1283"/>
                <a:gd name="T10" fmla="*/ 50 w 763"/>
                <a:gd name="T11" fmla="*/ 7 h 1283"/>
                <a:gd name="T12" fmla="*/ 49 w 763"/>
                <a:gd name="T13" fmla="*/ 9 h 1283"/>
                <a:gd name="T14" fmla="*/ 47 w 763"/>
                <a:gd name="T15" fmla="*/ 12 h 1283"/>
                <a:gd name="T16" fmla="*/ 47 w 763"/>
                <a:gd name="T17" fmla="*/ 13 h 1283"/>
                <a:gd name="T18" fmla="*/ 46 w 763"/>
                <a:gd name="T19" fmla="*/ 15 h 1283"/>
                <a:gd name="T20" fmla="*/ 46 w 763"/>
                <a:gd name="T21" fmla="*/ 17 h 1283"/>
                <a:gd name="T22" fmla="*/ 44 w 763"/>
                <a:gd name="T23" fmla="*/ 18 h 1283"/>
                <a:gd name="T24" fmla="*/ 43 w 763"/>
                <a:gd name="T25" fmla="*/ 20 h 1283"/>
                <a:gd name="T26" fmla="*/ 42 w 763"/>
                <a:gd name="T27" fmla="*/ 21 h 1283"/>
                <a:gd name="T28" fmla="*/ 41 w 763"/>
                <a:gd name="T29" fmla="*/ 22 h 1283"/>
                <a:gd name="T30" fmla="*/ 41 w 763"/>
                <a:gd name="T31" fmla="*/ 24 h 1283"/>
                <a:gd name="T32" fmla="*/ 40 w 763"/>
                <a:gd name="T33" fmla="*/ 26 h 1283"/>
                <a:gd name="T34" fmla="*/ 38 w 763"/>
                <a:gd name="T35" fmla="*/ 28 h 1283"/>
                <a:gd name="T36" fmla="*/ 37 w 763"/>
                <a:gd name="T37" fmla="*/ 30 h 1283"/>
                <a:gd name="T38" fmla="*/ 36 w 763"/>
                <a:gd name="T39" fmla="*/ 31 h 1283"/>
                <a:gd name="T40" fmla="*/ 36 w 763"/>
                <a:gd name="T41" fmla="*/ 32 h 1283"/>
                <a:gd name="T42" fmla="*/ 35 w 763"/>
                <a:gd name="T43" fmla="*/ 34 h 1283"/>
                <a:gd name="T44" fmla="*/ 34 w 763"/>
                <a:gd name="T45" fmla="*/ 36 h 1283"/>
                <a:gd name="T46" fmla="*/ 33 w 763"/>
                <a:gd name="T47" fmla="*/ 37 h 1283"/>
                <a:gd name="T48" fmla="*/ 32 w 763"/>
                <a:gd name="T49" fmla="*/ 38 h 1283"/>
                <a:gd name="T50" fmla="*/ 31 w 763"/>
                <a:gd name="T51" fmla="*/ 40 h 1283"/>
                <a:gd name="T52" fmla="*/ 30 w 763"/>
                <a:gd name="T53" fmla="*/ 41 h 1283"/>
                <a:gd name="T54" fmla="*/ 30 w 763"/>
                <a:gd name="T55" fmla="*/ 44 h 1283"/>
                <a:gd name="T56" fmla="*/ 28 w 763"/>
                <a:gd name="T57" fmla="*/ 46 h 1283"/>
                <a:gd name="T58" fmla="*/ 27 w 763"/>
                <a:gd name="T59" fmla="*/ 47 h 1283"/>
                <a:gd name="T60" fmla="*/ 26 w 763"/>
                <a:gd name="T61" fmla="*/ 49 h 1283"/>
                <a:gd name="T62" fmla="*/ 25 w 763"/>
                <a:gd name="T63" fmla="*/ 50 h 1283"/>
                <a:gd name="T64" fmla="*/ 24 w 763"/>
                <a:gd name="T65" fmla="*/ 50 h 1283"/>
                <a:gd name="T66" fmla="*/ 23 w 763"/>
                <a:gd name="T67" fmla="*/ 53 h 1283"/>
                <a:gd name="T68" fmla="*/ 22 w 763"/>
                <a:gd name="T69" fmla="*/ 54 h 1283"/>
                <a:gd name="T70" fmla="*/ 21 w 763"/>
                <a:gd name="T71" fmla="*/ 56 h 1283"/>
                <a:gd name="T72" fmla="*/ 20 w 763"/>
                <a:gd name="T73" fmla="*/ 58 h 1283"/>
                <a:gd name="T74" fmla="*/ 20 w 763"/>
                <a:gd name="T75" fmla="*/ 60 h 1283"/>
                <a:gd name="T76" fmla="*/ 19 w 763"/>
                <a:gd name="T77" fmla="*/ 61 h 1283"/>
                <a:gd name="T78" fmla="*/ 18 w 763"/>
                <a:gd name="T79" fmla="*/ 62 h 1283"/>
                <a:gd name="T80" fmla="*/ 17 w 763"/>
                <a:gd name="T81" fmla="*/ 64 h 1283"/>
                <a:gd name="T82" fmla="*/ 16 w 763"/>
                <a:gd name="T83" fmla="*/ 65 h 1283"/>
                <a:gd name="T84" fmla="*/ 15 w 763"/>
                <a:gd name="T85" fmla="*/ 68 h 1283"/>
                <a:gd name="T86" fmla="*/ 14 w 763"/>
                <a:gd name="T87" fmla="*/ 69 h 1283"/>
                <a:gd name="T88" fmla="*/ 13 w 763"/>
                <a:gd name="T89" fmla="*/ 70 h 1283"/>
                <a:gd name="T90" fmla="*/ 12 w 763"/>
                <a:gd name="T91" fmla="*/ 73 h 1283"/>
                <a:gd name="T92" fmla="*/ 11 w 763"/>
                <a:gd name="T93" fmla="*/ 74 h 1283"/>
                <a:gd name="T94" fmla="*/ 9 w 763"/>
                <a:gd name="T95" fmla="*/ 75 h 1283"/>
                <a:gd name="T96" fmla="*/ 8 w 763"/>
                <a:gd name="T97" fmla="*/ 77 h 1283"/>
                <a:gd name="T98" fmla="*/ 7 w 763"/>
                <a:gd name="T99" fmla="*/ 79 h 1283"/>
                <a:gd name="T100" fmla="*/ 7 w 763"/>
                <a:gd name="T101" fmla="*/ 80 h 1283"/>
                <a:gd name="T102" fmla="*/ 7 w 763"/>
                <a:gd name="T103" fmla="*/ 81 h 1283"/>
                <a:gd name="T104" fmla="*/ 7 w 763"/>
                <a:gd name="T105" fmla="*/ 83 h 1283"/>
                <a:gd name="T106" fmla="*/ 7 w 763"/>
                <a:gd name="T107" fmla="*/ 85 h 1283"/>
                <a:gd name="T108" fmla="*/ 7 w 763"/>
                <a:gd name="T109" fmla="*/ 87 h 1283"/>
                <a:gd name="T110" fmla="*/ 7 w 763"/>
                <a:gd name="T111" fmla="*/ 89 h 1283"/>
                <a:gd name="T112" fmla="*/ 7 w 763"/>
                <a:gd name="T113" fmla="*/ 90 h 1283"/>
                <a:gd name="T114" fmla="*/ 0 w 763"/>
                <a:gd name="T115" fmla="*/ 92 h 128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763" h="1283">
                  <a:moveTo>
                    <a:pt x="763" y="0"/>
                  </a:moveTo>
                  <a:lnTo>
                    <a:pt x="750" y="25"/>
                  </a:lnTo>
                  <a:lnTo>
                    <a:pt x="738" y="43"/>
                  </a:lnTo>
                  <a:lnTo>
                    <a:pt x="726" y="68"/>
                  </a:lnTo>
                  <a:lnTo>
                    <a:pt x="713" y="92"/>
                  </a:lnTo>
                  <a:lnTo>
                    <a:pt x="701" y="110"/>
                  </a:lnTo>
                  <a:lnTo>
                    <a:pt x="683" y="135"/>
                  </a:lnTo>
                  <a:lnTo>
                    <a:pt x="670" y="160"/>
                  </a:lnTo>
                  <a:lnTo>
                    <a:pt x="658" y="178"/>
                  </a:lnTo>
                  <a:lnTo>
                    <a:pt x="646" y="203"/>
                  </a:lnTo>
                  <a:lnTo>
                    <a:pt x="633" y="227"/>
                  </a:lnTo>
                  <a:lnTo>
                    <a:pt x="615" y="245"/>
                  </a:lnTo>
                  <a:lnTo>
                    <a:pt x="603" y="270"/>
                  </a:lnTo>
                  <a:lnTo>
                    <a:pt x="590" y="295"/>
                  </a:lnTo>
                  <a:lnTo>
                    <a:pt x="578" y="313"/>
                  </a:lnTo>
                  <a:lnTo>
                    <a:pt x="566" y="338"/>
                  </a:lnTo>
                  <a:lnTo>
                    <a:pt x="554" y="362"/>
                  </a:lnTo>
                  <a:lnTo>
                    <a:pt x="535" y="380"/>
                  </a:lnTo>
                  <a:lnTo>
                    <a:pt x="523" y="405"/>
                  </a:lnTo>
                  <a:lnTo>
                    <a:pt x="510" y="430"/>
                  </a:lnTo>
                  <a:lnTo>
                    <a:pt x="498" y="448"/>
                  </a:lnTo>
                  <a:lnTo>
                    <a:pt x="486" y="473"/>
                  </a:lnTo>
                  <a:lnTo>
                    <a:pt x="474" y="497"/>
                  </a:lnTo>
                  <a:lnTo>
                    <a:pt x="455" y="516"/>
                  </a:lnTo>
                  <a:lnTo>
                    <a:pt x="443" y="540"/>
                  </a:lnTo>
                  <a:lnTo>
                    <a:pt x="431" y="565"/>
                  </a:lnTo>
                  <a:lnTo>
                    <a:pt x="418" y="583"/>
                  </a:lnTo>
                  <a:lnTo>
                    <a:pt x="406" y="608"/>
                  </a:lnTo>
                  <a:lnTo>
                    <a:pt x="388" y="632"/>
                  </a:lnTo>
                  <a:lnTo>
                    <a:pt x="375" y="651"/>
                  </a:lnTo>
                  <a:lnTo>
                    <a:pt x="363" y="675"/>
                  </a:lnTo>
                  <a:lnTo>
                    <a:pt x="351" y="700"/>
                  </a:lnTo>
                  <a:lnTo>
                    <a:pt x="338" y="718"/>
                  </a:lnTo>
                  <a:lnTo>
                    <a:pt x="326" y="743"/>
                  </a:lnTo>
                  <a:lnTo>
                    <a:pt x="308" y="767"/>
                  </a:lnTo>
                  <a:lnTo>
                    <a:pt x="295" y="786"/>
                  </a:lnTo>
                  <a:lnTo>
                    <a:pt x="283" y="810"/>
                  </a:lnTo>
                  <a:lnTo>
                    <a:pt x="271" y="835"/>
                  </a:lnTo>
                  <a:lnTo>
                    <a:pt x="258" y="853"/>
                  </a:lnTo>
                  <a:lnTo>
                    <a:pt x="240" y="878"/>
                  </a:lnTo>
                  <a:lnTo>
                    <a:pt x="228" y="902"/>
                  </a:lnTo>
                  <a:lnTo>
                    <a:pt x="215" y="921"/>
                  </a:lnTo>
                  <a:lnTo>
                    <a:pt x="203" y="945"/>
                  </a:lnTo>
                  <a:lnTo>
                    <a:pt x="191" y="970"/>
                  </a:lnTo>
                  <a:lnTo>
                    <a:pt x="179" y="988"/>
                  </a:lnTo>
                  <a:lnTo>
                    <a:pt x="160" y="1013"/>
                  </a:lnTo>
                  <a:lnTo>
                    <a:pt x="148" y="1037"/>
                  </a:lnTo>
                  <a:lnTo>
                    <a:pt x="135" y="1056"/>
                  </a:lnTo>
                  <a:lnTo>
                    <a:pt x="123" y="1080"/>
                  </a:lnTo>
                  <a:lnTo>
                    <a:pt x="111" y="1105"/>
                  </a:lnTo>
                  <a:lnTo>
                    <a:pt x="99" y="1123"/>
                  </a:lnTo>
                  <a:lnTo>
                    <a:pt x="80" y="1148"/>
                  </a:lnTo>
                  <a:lnTo>
                    <a:pt x="68" y="1172"/>
                  </a:lnTo>
                  <a:lnTo>
                    <a:pt x="56" y="1191"/>
                  </a:lnTo>
                  <a:lnTo>
                    <a:pt x="43" y="1215"/>
                  </a:lnTo>
                  <a:lnTo>
                    <a:pt x="31" y="1240"/>
                  </a:lnTo>
                  <a:lnTo>
                    <a:pt x="13" y="1258"/>
                  </a:lnTo>
                  <a:lnTo>
                    <a:pt x="0" y="1283"/>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26220" name="Freeform 230">
              <a:extLst>
                <a:ext uri="{FF2B5EF4-FFF2-40B4-BE49-F238E27FC236}">
                  <a16:creationId xmlns:a16="http://schemas.microsoft.com/office/drawing/2014/main" id="{2BFCE3BC-436C-7A80-B86B-36277AA86B76}"/>
                </a:ext>
              </a:extLst>
            </p:cNvPr>
            <p:cNvSpPr>
              <a:spLocks/>
            </p:cNvSpPr>
            <p:nvPr/>
          </p:nvSpPr>
          <p:spPr bwMode="auto">
            <a:xfrm>
              <a:off x="2140" y="1034"/>
              <a:ext cx="713" cy="1199"/>
            </a:xfrm>
            <a:custGeom>
              <a:avLst/>
              <a:gdLst>
                <a:gd name="T0" fmla="*/ 54 w 763"/>
                <a:gd name="T1" fmla="*/ 0 h 1283"/>
                <a:gd name="T2" fmla="*/ 53 w 763"/>
                <a:gd name="T3" fmla="*/ 7 h 1283"/>
                <a:gd name="T4" fmla="*/ 52 w 763"/>
                <a:gd name="T5" fmla="*/ 7 h 1283"/>
                <a:gd name="T6" fmla="*/ 52 w 763"/>
                <a:gd name="T7" fmla="*/ 7 h 1283"/>
                <a:gd name="T8" fmla="*/ 50 w 763"/>
                <a:gd name="T9" fmla="*/ 7 h 1283"/>
                <a:gd name="T10" fmla="*/ 50 w 763"/>
                <a:gd name="T11" fmla="*/ 7 h 1283"/>
                <a:gd name="T12" fmla="*/ 49 w 763"/>
                <a:gd name="T13" fmla="*/ 9 h 1283"/>
                <a:gd name="T14" fmla="*/ 47 w 763"/>
                <a:gd name="T15" fmla="*/ 12 h 1283"/>
                <a:gd name="T16" fmla="*/ 47 w 763"/>
                <a:gd name="T17" fmla="*/ 13 h 1283"/>
                <a:gd name="T18" fmla="*/ 46 w 763"/>
                <a:gd name="T19" fmla="*/ 15 h 1283"/>
                <a:gd name="T20" fmla="*/ 46 w 763"/>
                <a:gd name="T21" fmla="*/ 17 h 1283"/>
                <a:gd name="T22" fmla="*/ 44 w 763"/>
                <a:gd name="T23" fmla="*/ 18 h 1283"/>
                <a:gd name="T24" fmla="*/ 43 w 763"/>
                <a:gd name="T25" fmla="*/ 20 h 1283"/>
                <a:gd name="T26" fmla="*/ 42 w 763"/>
                <a:gd name="T27" fmla="*/ 21 h 1283"/>
                <a:gd name="T28" fmla="*/ 41 w 763"/>
                <a:gd name="T29" fmla="*/ 22 h 1283"/>
                <a:gd name="T30" fmla="*/ 41 w 763"/>
                <a:gd name="T31" fmla="*/ 24 h 1283"/>
                <a:gd name="T32" fmla="*/ 40 w 763"/>
                <a:gd name="T33" fmla="*/ 26 h 1283"/>
                <a:gd name="T34" fmla="*/ 38 w 763"/>
                <a:gd name="T35" fmla="*/ 28 h 1283"/>
                <a:gd name="T36" fmla="*/ 37 w 763"/>
                <a:gd name="T37" fmla="*/ 30 h 1283"/>
                <a:gd name="T38" fmla="*/ 36 w 763"/>
                <a:gd name="T39" fmla="*/ 31 h 1283"/>
                <a:gd name="T40" fmla="*/ 36 w 763"/>
                <a:gd name="T41" fmla="*/ 32 h 1283"/>
                <a:gd name="T42" fmla="*/ 35 w 763"/>
                <a:gd name="T43" fmla="*/ 34 h 1283"/>
                <a:gd name="T44" fmla="*/ 34 w 763"/>
                <a:gd name="T45" fmla="*/ 36 h 1283"/>
                <a:gd name="T46" fmla="*/ 33 w 763"/>
                <a:gd name="T47" fmla="*/ 37 h 1283"/>
                <a:gd name="T48" fmla="*/ 32 w 763"/>
                <a:gd name="T49" fmla="*/ 38 h 1283"/>
                <a:gd name="T50" fmla="*/ 31 w 763"/>
                <a:gd name="T51" fmla="*/ 40 h 1283"/>
                <a:gd name="T52" fmla="*/ 30 w 763"/>
                <a:gd name="T53" fmla="*/ 41 h 1283"/>
                <a:gd name="T54" fmla="*/ 30 w 763"/>
                <a:gd name="T55" fmla="*/ 44 h 1283"/>
                <a:gd name="T56" fmla="*/ 28 w 763"/>
                <a:gd name="T57" fmla="*/ 46 h 1283"/>
                <a:gd name="T58" fmla="*/ 27 w 763"/>
                <a:gd name="T59" fmla="*/ 47 h 1283"/>
                <a:gd name="T60" fmla="*/ 26 w 763"/>
                <a:gd name="T61" fmla="*/ 49 h 1283"/>
                <a:gd name="T62" fmla="*/ 25 w 763"/>
                <a:gd name="T63" fmla="*/ 50 h 1283"/>
                <a:gd name="T64" fmla="*/ 24 w 763"/>
                <a:gd name="T65" fmla="*/ 50 h 1283"/>
                <a:gd name="T66" fmla="*/ 23 w 763"/>
                <a:gd name="T67" fmla="*/ 53 h 1283"/>
                <a:gd name="T68" fmla="*/ 22 w 763"/>
                <a:gd name="T69" fmla="*/ 54 h 1283"/>
                <a:gd name="T70" fmla="*/ 21 w 763"/>
                <a:gd name="T71" fmla="*/ 56 h 1283"/>
                <a:gd name="T72" fmla="*/ 20 w 763"/>
                <a:gd name="T73" fmla="*/ 58 h 1283"/>
                <a:gd name="T74" fmla="*/ 20 w 763"/>
                <a:gd name="T75" fmla="*/ 60 h 1283"/>
                <a:gd name="T76" fmla="*/ 19 w 763"/>
                <a:gd name="T77" fmla="*/ 61 h 1283"/>
                <a:gd name="T78" fmla="*/ 18 w 763"/>
                <a:gd name="T79" fmla="*/ 62 h 1283"/>
                <a:gd name="T80" fmla="*/ 17 w 763"/>
                <a:gd name="T81" fmla="*/ 64 h 1283"/>
                <a:gd name="T82" fmla="*/ 16 w 763"/>
                <a:gd name="T83" fmla="*/ 65 h 1283"/>
                <a:gd name="T84" fmla="*/ 15 w 763"/>
                <a:gd name="T85" fmla="*/ 68 h 1283"/>
                <a:gd name="T86" fmla="*/ 14 w 763"/>
                <a:gd name="T87" fmla="*/ 69 h 1283"/>
                <a:gd name="T88" fmla="*/ 13 w 763"/>
                <a:gd name="T89" fmla="*/ 70 h 1283"/>
                <a:gd name="T90" fmla="*/ 12 w 763"/>
                <a:gd name="T91" fmla="*/ 73 h 1283"/>
                <a:gd name="T92" fmla="*/ 11 w 763"/>
                <a:gd name="T93" fmla="*/ 74 h 1283"/>
                <a:gd name="T94" fmla="*/ 9 w 763"/>
                <a:gd name="T95" fmla="*/ 75 h 1283"/>
                <a:gd name="T96" fmla="*/ 8 w 763"/>
                <a:gd name="T97" fmla="*/ 77 h 1283"/>
                <a:gd name="T98" fmla="*/ 7 w 763"/>
                <a:gd name="T99" fmla="*/ 79 h 1283"/>
                <a:gd name="T100" fmla="*/ 7 w 763"/>
                <a:gd name="T101" fmla="*/ 80 h 1283"/>
                <a:gd name="T102" fmla="*/ 7 w 763"/>
                <a:gd name="T103" fmla="*/ 81 h 1283"/>
                <a:gd name="T104" fmla="*/ 7 w 763"/>
                <a:gd name="T105" fmla="*/ 83 h 1283"/>
                <a:gd name="T106" fmla="*/ 7 w 763"/>
                <a:gd name="T107" fmla="*/ 85 h 1283"/>
                <a:gd name="T108" fmla="*/ 7 w 763"/>
                <a:gd name="T109" fmla="*/ 87 h 1283"/>
                <a:gd name="T110" fmla="*/ 7 w 763"/>
                <a:gd name="T111" fmla="*/ 89 h 1283"/>
                <a:gd name="T112" fmla="*/ 7 w 763"/>
                <a:gd name="T113" fmla="*/ 90 h 1283"/>
                <a:gd name="T114" fmla="*/ 0 w 763"/>
                <a:gd name="T115" fmla="*/ 92 h 128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763" h="1283">
                  <a:moveTo>
                    <a:pt x="763" y="0"/>
                  </a:moveTo>
                  <a:lnTo>
                    <a:pt x="750" y="25"/>
                  </a:lnTo>
                  <a:lnTo>
                    <a:pt x="738" y="43"/>
                  </a:lnTo>
                  <a:lnTo>
                    <a:pt x="726" y="68"/>
                  </a:lnTo>
                  <a:lnTo>
                    <a:pt x="713" y="92"/>
                  </a:lnTo>
                  <a:lnTo>
                    <a:pt x="701" y="110"/>
                  </a:lnTo>
                  <a:lnTo>
                    <a:pt x="683" y="135"/>
                  </a:lnTo>
                  <a:lnTo>
                    <a:pt x="670" y="160"/>
                  </a:lnTo>
                  <a:lnTo>
                    <a:pt x="658" y="178"/>
                  </a:lnTo>
                  <a:lnTo>
                    <a:pt x="646" y="203"/>
                  </a:lnTo>
                  <a:lnTo>
                    <a:pt x="633" y="227"/>
                  </a:lnTo>
                  <a:lnTo>
                    <a:pt x="615" y="245"/>
                  </a:lnTo>
                  <a:lnTo>
                    <a:pt x="603" y="270"/>
                  </a:lnTo>
                  <a:lnTo>
                    <a:pt x="590" y="295"/>
                  </a:lnTo>
                  <a:lnTo>
                    <a:pt x="578" y="313"/>
                  </a:lnTo>
                  <a:lnTo>
                    <a:pt x="566" y="338"/>
                  </a:lnTo>
                  <a:lnTo>
                    <a:pt x="554" y="362"/>
                  </a:lnTo>
                  <a:lnTo>
                    <a:pt x="535" y="380"/>
                  </a:lnTo>
                  <a:lnTo>
                    <a:pt x="523" y="405"/>
                  </a:lnTo>
                  <a:lnTo>
                    <a:pt x="510" y="430"/>
                  </a:lnTo>
                  <a:lnTo>
                    <a:pt x="498" y="448"/>
                  </a:lnTo>
                  <a:lnTo>
                    <a:pt x="486" y="473"/>
                  </a:lnTo>
                  <a:lnTo>
                    <a:pt x="474" y="497"/>
                  </a:lnTo>
                  <a:lnTo>
                    <a:pt x="455" y="516"/>
                  </a:lnTo>
                  <a:lnTo>
                    <a:pt x="443" y="540"/>
                  </a:lnTo>
                  <a:lnTo>
                    <a:pt x="431" y="565"/>
                  </a:lnTo>
                  <a:lnTo>
                    <a:pt x="418" y="583"/>
                  </a:lnTo>
                  <a:lnTo>
                    <a:pt x="406" y="608"/>
                  </a:lnTo>
                  <a:lnTo>
                    <a:pt x="388" y="632"/>
                  </a:lnTo>
                  <a:lnTo>
                    <a:pt x="375" y="651"/>
                  </a:lnTo>
                  <a:lnTo>
                    <a:pt x="363" y="675"/>
                  </a:lnTo>
                  <a:lnTo>
                    <a:pt x="351" y="700"/>
                  </a:lnTo>
                  <a:lnTo>
                    <a:pt x="338" y="718"/>
                  </a:lnTo>
                  <a:lnTo>
                    <a:pt x="326" y="743"/>
                  </a:lnTo>
                  <a:lnTo>
                    <a:pt x="308" y="767"/>
                  </a:lnTo>
                  <a:lnTo>
                    <a:pt x="295" y="786"/>
                  </a:lnTo>
                  <a:lnTo>
                    <a:pt x="283" y="810"/>
                  </a:lnTo>
                  <a:lnTo>
                    <a:pt x="271" y="835"/>
                  </a:lnTo>
                  <a:lnTo>
                    <a:pt x="258" y="853"/>
                  </a:lnTo>
                  <a:lnTo>
                    <a:pt x="240" y="878"/>
                  </a:lnTo>
                  <a:lnTo>
                    <a:pt x="228" y="902"/>
                  </a:lnTo>
                  <a:lnTo>
                    <a:pt x="215" y="921"/>
                  </a:lnTo>
                  <a:lnTo>
                    <a:pt x="203" y="945"/>
                  </a:lnTo>
                  <a:lnTo>
                    <a:pt x="191" y="970"/>
                  </a:lnTo>
                  <a:lnTo>
                    <a:pt x="179" y="988"/>
                  </a:lnTo>
                  <a:lnTo>
                    <a:pt x="160" y="1013"/>
                  </a:lnTo>
                  <a:lnTo>
                    <a:pt x="148" y="1037"/>
                  </a:lnTo>
                  <a:lnTo>
                    <a:pt x="135" y="1056"/>
                  </a:lnTo>
                  <a:lnTo>
                    <a:pt x="123" y="1080"/>
                  </a:lnTo>
                  <a:lnTo>
                    <a:pt x="111" y="1105"/>
                  </a:lnTo>
                  <a:lnTo>
                    <a:pt x="99" y="1123"/>
                  </a:lnTo>
                  <a:lnTo>
                    <a:pt x="80" y="1148"/>
                  </a:lnTo>
                  <a:lnTo>
                    <a:pt x="68" y="1172"/>
                  </a:lnTo>
                  <a:lnTo>
                    <a:pt x="56" y="1191"/>
                  </a:lnTo>
                  <a:lnTo>
                    <a:pt x="43" y="1215"/>
                  </a:lnTo>
                  <a:lnTo>
                    <a:pt x="31" y="1240"/>
                  </a:lnTo>
                  <a:lnTo>
                    <a:pt x="13" y="1258"/>
                  </a:lnTo>
                  <a:lnTo>
                    <a:pt x="0" y="1283"/>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26221" name="Freeform 231">
              <a:extLst>
                <a:ext uri="{FF2B5EF4-FFF2-40B4-BE49-F238E27FC236}">
                  <a16:creationId xmlns:a16="http://schemas.microsoft.com/office/drawing/2014/main" id="{EEDB08FA-5E63-B929-7A3F-1536D635742D}"/>
                </a:ext>
              </a:extLst>
            </p:cNvPr>
            <p:cNvSpPr>
              <a:spLocks/>
            </p:cNvSpPr>
            <p:nvPr/>
          </p:nvSpPr>
          <p:spPr bwMode="auto">
            <a:xfrm>
              <a:off x="2140" y="1034"/>
              <a:ext cx="713" cy="1199"/>
            </a:xfrm>
            <a:custGeom>
              <a:avLst/>
              <a:gdLst>
                <a:gd name="T0" fmla="*/ 54 w 763"/>
                <a:gd name="T1" fmla="*/ 0 h 1283"/>
                <a:gd name="T2" fmla="*/ 53 w 763"/>
                <a:gd name="T3" fmla="*/ 7 h 1283"/>
                <a:gd name="T4" fmla="*/ 52 w 763"/>
                <a:gd name="T5" fmla="*/ 7 h 1283"/>
                <a:gd name="T6" fmla="*/ 52 w 763"/>
                <a:gd name="T7" fmla="*/ 7 h 1283"/>
                <a:gd name="T8" fmla="*/ 50 w 763"/>
                <a:gd name="T9" fmla="*/ 7 h 1283"/>
                <a:gd name="T10" fmla="*/ 50 w 763"/>
                <a:gd name="T11" fmla="*/ 7 h 1283"/>
                <a:gd name="T12" fmla="*/ 49 w 763"/>
                <a:gd name="T13" fmla="*/ 9 h 1283"/>
                <a:gd name="T14" fmla="*/ 47 w 763"/>
                <a:gd name="T15" fmla="*/ 12 h 1283"/>
                <a:gd name="T16" fmla="*/ 47 w 763"/>
                <a:gd name="T17" fmla="*/ 13 h 1283"/>
                <a:gd name="T18" fmla="*/ 46 w 763"/>
                <a:gd name="T19" fmla="*/ 15 h 1283"/>
                <a:gd name="T20" fmla="*/ 46 w 763"/>
                <a:gd name="T21" fmla="*/ 17 h 1283"/>
                <a:gd name="T22" fmla="*/ 44 w 763"/>
                <a:gd name="T23" fmla="*/ 18 h 1283"/>
                <a:gd name="T24" fmla="*/ 43 w 763"/>
                <a:gd name="T25" fmla="*/ 20 h 1283"/>
                <a:gd name="T26" fmla="*/ 42 w 763"/>
                <a:gd name="T27" fmla="*/ 21 h 1283"/>
                <a:gd name="T28" fmla="*/ 41 w 763"/>
                <a:gd name="T29" fmla="*/ 22 h 1283"/>
                <a:gd name="T30" fmla="*/ 41 w 763"/>
                <a:gd name="T31" fmla="*/ 24 h 1283"/>
                <a:gd name="T32" fmla="*/ 40 w 763"/>
                <a:gd name="T33" fmla="*/ 26 h 1283"/>
                <a:gd name="T34" fmla="*/ 38 w 763"/>
                <a:gd name="T35" fmla="*/ 28 h 1283"/>
                <a:gd name="T36" fmla="*/ 37 w 763"/>
                <a:gd name="T37" fmla="*/ 30 h 1283"/>
                <a:gd name="T38" fmla="*/ 36 w 763"/>
                <a:gd name="T39" fmla="*/ 31 h 1283"/>
                <a:gd name="T40" fmla="*/ 36 w 763"/>
                <a:gd name="T41" fmla="*/ 32 h 1283"/>
                <a:gd name="T42" fmla="*/ 35 w 763"/>
                <a:gd name="T43" fmla="*/ 34 h 1283"/>
                <a:gd name="T44" fmla="*/ 34 w 763"/>
                <a:gd name="T45" fmla="*/ 36 h 1283"/>
                <a:gd name="T46" fmla="*/ 33 w 763"/>
                <a:gd name="T47" fmla="*/ 37 h 1283"/>
                <a:gd name="T48" fmla="*/ 32 w 763"/>
                <a:gd name="T49" fmla="*/ 38 h 1283"/>
                <a:gd name="T50" fmla="*/ 31 w 763"/>
                <a:gd name="T51" fmla="*/ 40 h 1283"/>
                <a:gd name="T52" fmla="*/ 30 w 763"/>
                <a:gd name="T53" fmla="*/ 41 h 1283"/>
                <a:gd name="T54" fmla="*/ 30 w 763"/>
                <a:gd name="T55" fmla="*/ 44 h 1283"/>
                <a:gd name="T56" fmla="*/ 28 w 763"/>
                <a:gd name="T57" fmla="*/ 46 h 1283"/>
                <a:gd name="T58" fmla="*/ 27 w 763"/>
                <a:gd name="T59" fmla="*/ 47 h 1283"/>
                <a:gd name="T60" fmla="*/ 26 w 763"/>
                <a:gd name="T61" fmla="*/ 49 h 1283"/>
                <a:gd name="T62" fmla="*/ 25 w 763"/>
                <a:gd name="T63" fmla="*/ 50 h 1283"/>
                <a:gd name="T64" fmla="*/ 24 w 763"/>
                <a:gd name="T65" fmla="*/ 50 h 1283"/>
                <a:gd name="T66" fmla="*/ 23 w 763"/>
                <a:gd name="T67" fmla="*/ 53 h 1283"/>
                <a:gd name="T68" fmla="*/ 22 w 763"/>
                <a:gd name="T69" fmla="*/ 54 h 1283"/>
                <a:gd name="T70" fmla="*/ 21 w 763"/>
                <a:gd name="T71" fmla="*/ 56 h 1283"/>
                <a:gd name="T72" fmla="*/ 20 w 763"/>
                <a:gd name="T73" fmla="*/ 58 h 1283"/>
                <a:gd name="T74" fmla="*/ 20 w 763"/>
                <a:gd name="T75" fmla="*/ 60 h 1283"/>
                <a:gd name="T76" fmla="*/ 19 w 763"/>
                <a:gd name="T77" fmla="*/ 61 h 1283"/>
                <a:gd name="T78" fmla="*/ 18 w 763"/>
                <a:gd name="T79" fmla="*/ 62 h 1283"/>
                <a:gd name="T80" fmla="*/ 17 w 763"/>
                <a:gd name="T81" fmla="*/ 64 h 1283"/>
                <a:gd name="T82" fmla="*/ 16 w 763"/>
                <a:gd name="T83" fmla="*/ 65 h 1283"/>
                <a:gd name="T84" fmla="*/ 15 w 763"/>
                <a:gd name="T85" fmla="*/ 68 h 1283"/>
                <a:gd name="T86" fmla="*/ 14 w 763"/>
                <a:gd name="T87" fmla="*/ 69 h 1283"/>
                <a:gd name="T88" fmla="*/ 13 w 763"/>
                <a:gd name="T89" fmla="*/ 70 h 1283"/>
                <a:gd name="T90" fmla="*/ 12 w 763"/>
                <a:gd name="T91" fmla="*/ 73 h 1283"/>
                <a:gd name="T92" fmla="*/ 11 w 763"/>
                <a:gd name="T93" fmla="*/ 74 h 1283"/>
                <a:gd name="T94" fmla="*/ 9 w 763"/>
                <a:gd name="T95" fmla="*/ 75 h 1283"/>
                <a:gd name="T96" fmla="*/ 8 w 763"/>
                <a:gd name="T97" fmla="*/ 77 h 1283"/>
                <a:gd name="T98" fmla="*/ 7 w 763"/>
                <a:gd name="T99" fmla="*/ 79 h 1283"/>
                <a:gd name="T100" fmla="*/ 7 w 763"/>
                <a:gd name="T101" fmla="*/ 80 h 1283"/>
                <a:gd name="T102" fmla="*/ 7 w 763"/>
                <a:gd name="T103" fmla="*/ 81 h 1283"/>
                <a:gd name="T104" fmla="*/ 7 w 763"/>
                <a:gd name="T105" fmla="*/ 83 h 1283"/>
                <a:gd name="T106" fmla="*/ 7 w 763"/>
                <a:gd name="T107" fmla="*/ 85 h 1283"/>
                <a:gd name="T108" fmla="*/ 7 w 763"/>
                <a:gd name="T109" fmla="*/ 87 h 1283"/>
                <a:gd name="T110" fmla="*/ 7 w 763"/>
                <a:gd name="T111" fmla="*/ 89 h 1283"/>
                <a:gd name="T112" fmla="*/ 7 w 763"/>
                <a:gd name="T113" fmla="*/ 90 h 1283"/>
                <a:gd name="T114" fmla="*/ 0 w 763"/>
                <a:gd name="T115" fmla="*/ 92 h 128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763" h="1283">
                  <a:moveTo>
                    <a:pt x="763" y="0"/>
                  </a:moveTo>
                  <a:lnTo>
                    <a:pt x="750" y="25"/>
                  </a:lnTo>
                  <a:lnTo>
                    <a:pt x="738" y="43"/>
                  </a:lnTo>
                  <a:lnTo>
                    <a:pt x="726" y="68"/>
                  </a:lnTo>
                  <a:lnTo>
                    <a:pt x="713" y="92"/>
                  </a:lnTo>
                  <a:lnTo>
                    <a:pt x="701" y="110"/>
                  </a:lnTo>
                  <a:lnTo>
                    <a:pt x="683" y="135"/>
                  </a:lnTo>
                  <a:lnTo>
                    <a:pt x="670" y="160"/>
                  </a:lnTo>
                  <a:lnTo>
                    <a:pt x="658" y="178"/>
                  </a:lnTo>
                  <a:lnTo>
                    <a:pt x="646" y="203"/>
                  </a:lnTo>
                  <a:lnTo>
                    <a:pt x="633" y="227"/>
                  </a:lnTo>
                  <a:lnTo>
                    <a:pt x="615" y="245"/>
                  </a:lnTo>
                  <a:lnTo>
                    <a:pt x="603" y="270"/>
                  </a:lnTo>
                  <a:lnTo>
                    <a:pt x="590" y="295"/>
                  </a:lnTo>
                  <a:lnTo>
                    <a:pt x="578" y="313"/>
                  </a:lnTo>
                  <a:lnTo>
                    <a:pt x="566" y="338"/>
                  </a:lnTo>
                  <a:lnTo>
                    <a:pt x="554" y="362"/>
                  </a:lnTo>
                  <a:lnTo>
                    <a:pt x="535" y="380"/>
                  </a:lnTo>
                  <a:lnTo>
                    <a:pt x="523" y="405"/>
                  </a:lnTo>
                  <a:lnTo>
                    <a:pt x="510" y="430"/>
                  </a:lnTo>
                  <a:lnTo>
                    <a:pt x="498" y="448"/>
                  </a:lnTo>
                  <a:lnTo>
                    <a:pt x="486" y="473"/>
                  </a:lnTo>
                  <a:lnTo>
                    <a:pt x="474" y="497"/>
                  </a:lnTo>
                  <a:lnTo>
                    <a:pt x="455" y="516"/>
                  </a:lnTo>
                  <a:lnTo>
                    <a:pt x="443" y="540"/>
                  </a:lnTo>
                  <a:lnTo>
                    <a:pt x="431" y="565"/>
                  </a:lnTo>
                  <a:lnTo>
                    <a:pt x="418" y="583"/>
                  </a:lnTo>
                  <a:lnTo>
                    <a:pt x="406" y="608"/>
                  </a:lnTo>
                  <a:lnTo>
                    <a:pt x="388" y="632"/>
                  </a:lnTo>
                  <a:lnTo>
                    <a:pt x="375" y="651"/>
                  </a:lnTo>
                  <a:lnTo>
                    <a:pt x="363" y="675"/>
                  </a:lnTo>
                  <a:lnTo>
                    <a:pt x="351" y="700"/>
                  </a:lnTo>
                  <a:lnTo>
                    <a:pt x="338" y="718"/>
                  </a:lnTo>
                  <a:lnTo>
                    <a:pt x="326" y="743"/>
                  </a:lnTo>
                  <a:lnTo>
                    <a:pt x="308" y="767"/>
                  </a:lnTo>
                  <a:lnTo>
                    <a:pt x="295" y="786"/>
                  </a:lnTo>
                  <a:lnTo>
                    <a:pt x="283" y="810"/>
                  </a:lnTo>
                  <a:lnTo>
                    <a:pt x="271" y="835"/>
                  </a:lnTo>
                  <a:lnTo>
                    <a:pt x="258" y="853"/>
                  </a:lnTo>
                  <a:lnTo>
                    <a:pt x="240" y="878"/>
                  </a:lnTo>
                  <a:lnTo>
                    <a:pt x="228" y="902"/>
                  </a:lnTo>
                  <a:lnTo>
                    <a:pt x="215" y="921"/>
                  </a:lnTo>
                  <a:lnTo>
                    <a:pt x="203" y="945"/>
                  </a:lnTo>
                  <a:lnTo>
                    <a:pt x="191" y="970"/>
                  </a:lnTo>
                  <a:lnTo>
                    <a:pt x="179" y="988"/>
                  </a:lnTo>
                  <a:lnTo>
                    <a:pt x="160" y="1013"/>
                  </a:lnTo>
                  <a:lnTo>
                    <a:pt x="148" y="1037"/>
                  </a:lnTo>
                  <a:lnTo>
                    <a:pt x="135" y="1056"/>
                  </a:lnTo>
                  <a:lnTo>
                    <a:pt x="123" y="1080"/>
                  </a:lnTo>
                  <a:lnTo>
                    <a:pt x="111" y="1105"/>
                  </a:lnTo>
                  <a:lnTo>
                    <a:pt x="99" y="1123"/>
                  </a:lnTo>
                  <a:lnTo>
                    <a:pt x="80" y="1148"/>
                  </a:lnTo>
                  <a:lnTo>
                    <a:pt x="68" y="1172"/>
                  </a:lnTo>
                  <a:lnTo>
                    <a:pt x="56" y="1191"/>
                  </a:lnTo>
                  <a:lnTo>
                    <a:pt x="43" y="1215"/>
                  </a:lnTo>
                  <a:lnTo>
                    <a:pt x="31" y="1240"/>
                  </a:lnTo>
                  <a:lnTo>
                    <a:pt x="13" y="1258"/>
                  </a:lnTo>
                  <a:lnTo>
                    <a:pt x="0" y="1283"/>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26222" name="Freeform 232">
              <a:extLst>
                <a:ext uri="{FF2B5EF4-FFF2-40B4-BE49-F238E27FC236}">
                  <a16:creationId xmlns:a16="http://schemas.microsoft.com/office/drawing/2014/main" id="{B52ED9BC-40A2-4DAC-1936-210E6E5B59C3}"/>
                </a:ext>
              </a:extLst>
            </p:cNvPr>
            <p:cNvSpPr>
              <a:spLocks/>
            </p:cNvSpPr>
            <p:nvPr/>
          </p:nvSpPr>
          <p:spPr bwMode="auto">
            <a:xfrm>
              <a:off x="2140" y="1034"/>
              <a:ext cx="713" cy="1199"/>
            </a:xfrm>
            <a:custGeom>
              <a:avLst/>
              <a:gdLst>
                <a:gd name="T0" fmla="*/ 54 w 763"/>
                <a:gd name="T1" fmla="*/ 0 h 1283"/>
                <a:gd name="T2" fmla="*/ 53 w 763"/>
                <a:gd name="T3" fmla="*/ 7 h 1283"/>
                <a:gd name="T4" fmla="*/ 52 w 763"/>
                <a:gd name="T5" fmla="*/ 7 h 1283"/>
                <a:gd name="T6" fmla="*/ 52 w 763"/>
                <a:gd name="T7" fmla="*/ 7 h 1283"/>
                <a:gd name="T8" fmla="*/ 50 w 763"/>
                <a:gd name="T9" fmla="*/ 7 h 1283"/>
                <a:gd name="T10" fmla="*/ 50 w 763"/>
                <a:gd name="T11" fmla="*/ 7 h 1283"/>
                <a:gd name="T12" fmla="*/ 49 w 763"/>
                <a:gd name="T13" fmla="*/ 9 h 1283"/>
                <a:gd name="T14" fmla="*/ 47 w 763"/>
                <a:gd name="T15" fmla="*/ 12 h 1283"/>
                <a:gd name="T16" fmla="*/ 47 w 763"/>
                <a:gd name="T17" fmla="*/ 13 h 1283"/>
                <a:gd name="T18" fmla="*/ 46 w 763"/>
                <a:gd name="T19" fmla="*/ 15 h 1283"/>
                <a:gd name="T20" fmla="*/ 46 w 763"/>
                <a:gd name="T21" fmla="*/ 17 h 1283"/>
                <a:gd name="T22" fmla="*/ 44 w 763"/>
                <a:gd name="T23" fmla="*/ 18 h 1283"/>
                <a:gd name="T24" fmla="*/ 43 w 763"/>
                <a:gd name="T25" fmla="*/ 20 h 1283"/>
                <a:gd name="T26" fmla="*/ 42 w 763"/>
                <a:gd name="T27" fmla="*/ 21 h 1283"/>
                <a:gd name="T28" fmla="*/ 41 w 763"/>
                <a:gd name="T29" fmla="*/ 22 h 1283"/>
                <a:gd name="T30" fmla="*/ 41 w 763"/>
                <a:gd name="T31" fmla="*/ 24 h 1283"/>
                <a:gd name="T32" fmla="*/ 40 w 763"/>
                <a:gd name="T33" fmla="*/ 26 h 1283"/>
                <a:gd name="T34" fmla="*/ 38 w 763"/>
                <a:gd name="T35" fmla="*/ 28 h 1283"/>
                <a:gd name="T36" fmla="*/ 37 w 763"/>
                <a:gd name="T37" fmla="*/ 30 h 1283"/>
                <a:gd name="T38" fmla="*/ 36 w 763"/>
                <a:gd name="T39" fmla="*/ 31 h 1283"/>
                <a:gd name="T40" fmla="*/ 36 w 763"/>
                <a:gd name="T41" fmla="*/ 32 h 1283"/>
                <a:gd name="T42" fmla="*/ 35 w 763"/>
                <a:gd name="T43" fmla="*/ 34 h 1283"/>
                <a:gd name="T44" fmla="*/ 34 w 763"/>
                <a:gd name="T45" fmla="*/ 36 h 1283"/>
                <a:gd name="T46" fmla="*/ 33 w 763"/>
                <a:gd name="T47" fmla="*/ 37 h 1283"/>
                <a:gd name="T48" fmla="*/ 32 w 763"/>
                <a:gd name="T49" fmla="*/ 38 h 1283"/>
                <a:gd name="T50" fmla="*/ 31 w 763"/>
                <a:gd name="T51" fmla="*/ 40 h 1283"/>
                <a:gd name="T52" fmla="*/ 30 w 763"/>
                <a:gd name="T53" fmla="*/ 41 h 1283"/>
                <a:gd name="T54" fmla="*/ 30 w 763"/>
                <a:gd name="T55" fmla="*/ 44 h 1283"/>
                <a:gd name="T56" fmla="*/ 28 w 763"/>
                <a:gd name="T57" fmla="*/ 46 h 1283"/>
                <a:gd name="T58" fmla="*/ 27 w 763"/>
                <a:gd name="T59" fmla="*/ 47 h 1283"/>
                <a:gd name="T60" fmla="*/ 26 w 763"/>
                <a:gd name="T61" fmla="*/ 49 h 1283"/>
                <a:gd name="T62" fmla="*/ 25 w 763"/>
                <a:gd name="T63" fmla="*/ 50 h 1283"/>
                <a:gd name="T64" fmla="*/ 24 w 763"/>
                <a:gd name="T65" fmla="*/ 50 h 1283"/>
                <a:gd name="T66" fmla="*/ 23 w 763"/>
                <a:gd name="T67" fmla="*/ 53 h 1283"/>
                <a:gd name="T68" fmla="*/ 22 w 763"/>
                <a:gd name="T69" fmla="*/ 54 h 1283"/>
                <a:gd name="T70" fmla="*/ 21 w 763"/>
                <a:gd name="T71" fmla="*/ 56 h 1283"/>
                <a:gd name="T72" fmla="*/ 20 w 763"/>
                <a:gd name="T73" fmla="*/ 58 h 1283"/>
                <a:gd name="T74" fmla="*/ 20 w 763"/>
                <a:gd name="T75" fmla="*/ 60 h 1283"/>
                <a:gd name="T76" fmla="*/ 19 w 763"/>
                <a:gd name="T77" fmla="*/ 61 h 1283"/>
                <a:gd name="T78" fmla="*/ 18 w 763"/>
                <a:gd name="T79" fmla="*/ 62 h 1283"/>
                <a:gd name="T80" fmla="*/ 17 w 763"/>
                <a:gd name="T81" fmla="*/ 64 h 1283"/>
                <a:gd name="T82" fmla="*/ 16 w 763"/>
                <a:gd name="T83" fmla="*/ 65 h 1283"/>
                <a:gd name="T84" fmla="*/ 15 w 763"/>
                <a:gd name="T85" fmla="*/ 68 h 1283"/>
                <a:gd name="T86" fmla="*/ 14 w 763"/>
                <a:gd name="T87" fmla="*/ 69 h 1283"/>
                <a:gd name="T88" fmla="*/ 13 w 763"/>
                <a:gd name="T89" fmla="*/ 70 h 1283"/>
                <a:gd name="T90" fmla="*/ 12 w 763"/>
                <a:gd name="T91" fmla="*/ 73 h 1283"/>
                <a:gd name="T92" fmla="*/ 11 w 763"/>
                <a:gd name="T93" fmla="*/ 74 h 1283"/>
                <a:gd name="T94" fmla="*/ 9 w 763"/>
                <a:gd name="T95" fmla="*/ 75 h 1283"/>
                <a:gd name="T96" fmla="*/ 8 w 763"/>
                <a:gd name="T97" fmla="*/ 77 h 1283"/>
                <a:gd name="T98" fmla="*/ 7 w 763"/>
                <a:gd name="T99" fmla="*/ 79 h 1283"/>
                <a:gd name="T100" fmla="*/ 7 w 763"/>
                <a:gd name="T101" fmla="*/ 80 h 1283"/>
                <a:gd name="T102" fmla="*/ 7 w 763"/>
                <a:gd name="T103" fmla="*/ 81 h 1283"/>
                <a:gd name="T104" fmla="*/ 7 w 763"/>
                <a:gd name="T105" fmla="*/ 83 h 1283"/>
                <a:gd name="T106" fmla="*/ 7 w 763"/>
                <a:gd name="T107" fmla="*/ 85 h 1283"/>
                <a:gd name="T108" fmla="*/ 7 w 763"/>
                <a:gd name="T109" fmla="*/ 87 h 1283"/>
                <a:gd name="T110" fmla="*/ 7 w 763"/>
                <a:gd name="T111" fmla="*/ 89 h 1283"/>
                <a:gd name="T112" fmla="*/ 7 w 763"/>
                <a:gd name="T113" fmla="*/ 90 h 1283"/>
                <a:gd name="T114" fmla="*/ 0 w 763"/>
                <a:gd name="T115" fmla="*/ 92 h 128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763" h="1283">
                  <a:moveTo>
                    <a:pt x="763" y="0"/>
                  </a:moveTo>
                  <a:lnTo>
                    <a:pt x="750" y="25"/>
                  </a:lnTo>
                  <a:lnTo>
                    <a:pt x="738" y="43"/>
                  </a:lnTo>
                  <a:lnTo>
                    <a:pt x="726" y="68"/>
                  </a:lnTo>
                  <a:lnTo>
                    <a:pt x="713" y="92"/>
                  </a:lnTo>
                  <a:lnTo>
                    <a:pt x="701" y="110"/>
                  </a:lnTo>
                  <a:lnTo>
                    <a:pt x="683" y="135"/>
                  </a:lnTo>
                  <a:lnTo>
                    <a:pt x="670" y="160"/>
                  </a:lnTo>
                  <a:lnTo>
                    <a:pt x="658" y="178"/>
                  </a:lnTo>
                  <a:lnTo>
                    <a:pt x="646" y="203"/>
                  </a:lnTo>
                  <a:lnTo>
                    <a:pt x="633" y="227"/>
                  </a:lnTo>
                  <a:lnTo>
                    <a:pt x="615" y="245"/>
                  </a:lnTo>
                  <a:lnTo>
                    <a:pt x="603" y="270"/>
                  </a:lnTo>
                  <a:lnTo>
                    <a:pt x="590" y="295"/>
                  </a:lnTo>
                  <a:lnTo>
                    <a:pt x="578" y="313"/>
                  </a:lnTo>
                  <a:lnTo>
                    <a:pt x="566" y="338"/>
                  </a:lnTo>
                  <a:lnTo>
                    <a:pt x="554" y="362"/>
                  </a:lnTo>
                  <a:lnTo>
                    <a:pt x="535" y="380"/>
                  </a:lnTo>
                  <a:lnTo>
                    <a:pt x="523" y="405"/>
                  </a:lnTo>
                  <a:lnTo>
                    <a:pt x="510" y="430"/>
                  </a:lnTo>
                  <a:lnTo>
                    <a:pt x="498" y="448"/>
                  </a:lnTo>
                  <a:lnTo>
                    <a:pt x="486" y="473"/>
                  </a:lnTo>
                  <a:lnTo>
                    <a:pt x="474" y="497"/>
                  </a:lnTo>
                  <a:lnTo>
                    <a:pt x="455" y="516"/>
                  </a:lnTo>
                  <a:lnTo>
                    <a:pt x="443" y="540"/>
                  </a:lnTo>
                  <a:lnTo>
                    <a:pt x="431" y="565"/>
                  </a:lnTo>
                  <a:lnTo>
                    <a:pt x="418" y="583"/>
                  </a:lnTo>
                  <a:lnTo>
                    <a:pt x="406" y="608"/>
                  </a:lnTo>
                  <a:lnTo>
                    <a:pt x="388" y="632"/>
                  </a:lnTo>
                  <a:lnTo>
                    <a:pt x="375" y="651"/>
                  </a:lnTo>
                  <a:lnTo>
                    <a:pt x="363" y="675"/>
                  </a:lnTo>
                  <a:lnTo>
                    <a:pt x="351" y="700"/>
                  </a:lnTo>
                  <a:lnTo>
                    <a:pt x="338" y="718"/>
                  </a:lnTo>
                  <a:lnTo>
                    <a:pt x="326" y="743"/>
                  </a:lnTo>
                  <a:lnTo>
                    <a:pt x="308" y="767"/>
                  </a:lnTo>
                  <a:lnTo>
                    <a:pt x="295" y="786"/>
                  </a:lnTo>
                  <a:lnTo>
                    <a:pt x="283" y="810"/>
                  </a:lnTo>
                  <a:lnTo>
                    <a:pt x="271" y="835"/>
                  </a:lnTo>
                  <a:lnTo>
                    <a:pt x="258" y="853"/>
                  </a:lnTo>
                  <a:lnTo>
                    <a:pt x="240" y="878"/>
                  </a:lnTo>
                  <a:lnTo>
                    <a:pt x="228" y="902"/>
                  </a:lnTo>
                  <a:lnTo>
                    <a:pt x="215" y="921"/>
                  </a:lnTo>
                  <a:lnTo>
                    <a:pt x="203" y="945"/>
                  </a:lnTo>
                  <a:lnTo>
                    <a:pt x="191" y="970"/>
                  </a:lnTo>
                  <a:lnTo>
                    <a:pt x="179" y="988"/>
                  </a:lnTo>
                  <a:lnTo>
                    <a:pt x="160" y="1013"/>
                  </a:lnTo>
                  <a:lnTo>
                    <a:pt x="148" y="1037"/>
                  </a:lnTo>
                  <a:lnTo>
                    <a:pt x="135" y="1056"/>
                  </a:lnTo>
                  <a:lnTo>
                    <a:pt x="123" y="1080"/>
                  </a:lnTo>
                  <a:lnTo>
                    <a:pt x="111" y="1105"/>
                  </a:lnTo>
                  <a:lnTo>
                    <a:pt x="99" y="1123"/>
                  </a:lnTo>
                  <a:lnTo>
                    <a:pt x="80" y="1148"/>
                  </a:lnTo>
                  <a:lnTo>
                    <a:pt x="68" y="1172"/>
                  </a:lnTo>
                  <a:lnTo>
                    <a:pt x="56" y="1191"/>
                  </a:lnTo>
                  <a:lnTo>
                    <a:pt x="43" y="1215"/>
                  </a:lnTo>
                  <a:lnTo>
                    <a:pt x="31" y="1240"/>
                  </a:lnTo>
                  <a:lnTo>
                    <a:pt x="13" y="1258"/>
                  </a:lnTo>
                  <a:lnTo>
                    <a:pt x="0" y="1283"/>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26223" name="Freeform 233">
              <a:extLst>
                <a:ext uri="{FF2B5EF4-FFF2-40B4-BE49-F238E27FC236}">
                  <a16:creationId xmlns:a16="http://schemas.microsoft.com/office/drawing/2014/main" id="{283CDEA5-E4D4-7659-62F1-E711B3C9B10B}"/>
                </a:ext>
              </a:extLst>
            </p:cNvPr>
            <p:cNvSpPr>
              <a:spLocks/>
            </p:cNvSpPr>
            <p:nvPr/>
          </p:nvSpPr>
          <p:spPr bwMode="auto">
            <a:xfrm>
              <a:off x="2140" y="1034"/>
              <a:ext cx="713" cy="1199"/>
            </a:xfrm>
            <a:custGeom>
              <a:avLst/>
              <a:gdLst>
                <a:gd name="T0" fmla="*/ 54 w 763"/>
                <a:gd name="T1" fmla="*/ 0 h 1283"/>
                <a:gd name="T2" fmla="*/ 53 w 763"/>
                <a:gd name="T3" fmla="*/ 7 h 1283"/>
                <a:gd name="T4" fmla="*/ 52 w 763"/>
                <a:gd name="T5" fmla="*/ 7 h 1283"/>
                <a:gd name="T6" fmla="*/ 52 w 763"/>
                <a:gd name="T7" fmla="*/ 7 h 1283"/>
                <a:gd name="T8" fmla="*/ 50 w 763"/>
                <a:gd name="T9" fmla="*/ 7 h 1283"/>
                <a:gd name="T10" fmla="*/ 50 w 763"/>
                <a:gd name="T11" fmla="*/ 7 h 1283"/>
                <a:gd name="T12" fmla="*/ 49 w 763"/>
                <a:gd name="T13" fmla="*/ 9 h 1283"/>
                <a:gd name="T14" fmla="*/ 47 w 763"/>
                <a:gd name="T15" fmla="*/ 12 h 1283"/>
                <a:gd name="T16" fmla="*/ 47 w 763"/>
                <a:gd name="T17" fmla="*/ 13 h 1283"/>
                <a:gd name="T18" fmla="*/ 46 w 763"/>
                <a:gd name="T19" fmla="*/ 15 h 1283"/>
                <a:gd name="T20" fmla="*/ 46 w 763"/>
                <a:gd name="T21" fmla="*/ 17 h 1283"/>
                <a:gd name="T22" fmla="*/ 44 w 763"/>
                <a:gd name="T23" fmla="*/ 18 h 1283"/>
                <a:gd name="T24" fmla="*/ 43 w 763"/>
                <a:gd name="T25" fmla="*/ 20 h 1283"/>
                <a:gd name="T26" fmla="*/ 42 w 763"/>
                <a:gd name="T27" fmla="*/ 21 h 1283"/>
                <a:gd name="T28" fmla="*/ 41 w 763"/>
                <a:gd name="T29" fmla="*/ 22 h 1283"/>
                <a:gd name="T30" fmla="*/ 41 w 763"/>
                <a:gd name="T31" fmla="*/ 24 h 1283"/>
                <a:gd name="T32" fmla="*/ 40 w 763"/>
                <a:gd name="T33" fmla="*/ 26 h 1283"/>
                <a:gd name="T34" fmla="*/ 38 w 763"/>
                <a:gd name="T35" fmla="*/ 28 h 1283"/>
                <a:gd name="T36" fmla="*/ 37 w 763"/>
                <a:gd name="T37" fmla="*/ 30 h 1283"/>
                <a:gd name="T38" fmla="*/ 36 w 763"/>
                <a:gd name="T39" fmla="*/ 31 h 1283"/>
                <a:gd name="T40" fmla="*/ 36 w 763"/>
                <a:gd name="T41" fmla="*/ 32 h 1283"/>
                <a:gd name="T42" fmla="*/ 35 w 763"/>
                <a:gd name="T43" fmla="*/ 34 h 1283"/>
                <a:gd name="T44" fmla="*/ 34 w 763"/>
                <a:gd name="T45" fmla="*/ 36 h 1283"/>
                <a:gd name="T46" fmla="*/ 33 w 763"/>
                <a:gd name="T47" fmla="*/ 37 h 1283"/>
                <a:gd name="T48" fmla="*/ 32 w 763"/>
                <a:gd name="T49" fmla="*/ 38 h 1283"/>
                <a:gd name="T50" fmla="*/ 31 w 763"/>
                <a:gd name="T51" fmla="*/ 40 h 1283"/>
                <a:gd name="T52" fmla="*/ 30 w 763"/>
                <a:gd name="T53" fmla="*/ 41 h 1283"/>
                <a:gd name="T54" fmla="*/ 30 w 763"/>
                <a:gd name="T55" fmla="*/ 44 h 1283"/>
                <a:gd name="T56" fmla="*/ 28 w 763"/>
                <a:gd name="T57" fmla="*/ 46 h 1283"/>
                <a:gd name="T58" fmla="*/ 27 w 763"/>
                <a:gd name="T59" fmla="*/ 47 h 1283"/>
                <a:gd name="T60" fmla="*/ 26 w 763"/>
                <a:gd name="T61" fmla="*/ 49 h 1283"/>
                <a:gd name="T62" fmla="*/ 25 w 763"/>
                <a:gd name="T63" fmla="*/ 50 h 1283"/>
                <a:gd name="T64" fmla="*/ 24 w 763"/>
                <a:gd name="T65" fmla="*/ 50 h 1283"/>
                <a:gd name="T66" fmla="*/ 23 w 763"/>
                <a:gd name="T67" fmla="*/ 53 h 1283"/>
                <a:gd name="T68" fmla="*/ 22 w 763"/>
                <a:gd name="T69" fmla="*/ 54 h 1283"/>
                <a:gd name="T70" fmla="*/ 21 w 763"/>
                <a:gd name="T71" fmla="*/ 56 h 1283"/>
                <a:gd name="T72" fmla="*/ 20 w 763"/>
                <a:gd name="T73" fmla="*/ 58 h 1283"/>
                <a:gd name="T74" fmla="*/ 20 w 763"/>
                <a:gd name="T75" fmla="*/ 60 h 1283"/>
                <a:gd name="T76" fmla="*/ 19 w 763"/>
                <a:gd name="T77" fmla="*/ 61 h 1283"/>
                <a:gd name="T78" fmla="*/ 18 w 763"/>
                <a:gd name="T79" fmla="*/ 62 h 1283"/>
                <a:gd name="T80" fmla="*/ 17 w 763"/>
                <a:gd name="T81" fmla="*/ 64 h 1283"/>
                <a:gd name="T82" fmla="*/ 16 w 763"/>
                <a:gd name="T83" fmla="*/ 65 h 1283"/>
                <a:gd name="T84" fmla="*/ 15 w 763"/>
                <a:gd name="T85" fmla="*/ 68 h 1283"/>
                <a:gd name="T86" fmla="*/ 14 w 763"/>
                <a:gd name="T87" fmla="*/ 69 h 1283"/>
                <a:gd name="T88" fmla="*/ 13 w 763"/>
                <a:gd name="T89" fmla="*/ 70 h 1283"/>
                <a:gd name="T90" fmla="*/ 12 w 763"/>
                <a:gd name="T91" fmla="*/ 73 h 1283"/>
                <a:gd name="T92" fmla="*/ 11 w 763"/>
                <a:gd name="T93" fmla="*/ 74 h 1283"/>
                <a:gd name="T94" fmla="*/ 9 w 763"/>
                <a:gd name="T95" fmla="*/ 75 h 1283"/>
                <a:gd name="T96" fmla="*/ 8 w 763"/>
                <a:gd name="T97" fmla="*/ 77 h 1283"/>
                <a:gd name="T98" fmla="*/ 7 w 763"/>
                <a:gd name="T99" fmla="*/ 79 h 1283"/>
                <a:gd name="T100" fmla="*/ 7 w 763"/>
                <a:gd name="T101" fmla="*/ 80 h 1283"/>
                <a:gd name="T102" fmla="*/ 7 w 763"/>
                <a:gd name="T103" fmla="*/ 81 h 1283"/>
                <a:gd name="T104" fmla="*/ 7 w 763"/>
                <a:gd name="T105" fmla="*/ 83 h 1283"/>
                <a:gd name="T106" fmla="*/ 7 w 763"/>
                <a:gd name="T107" fmla="*/ 85 h 1283"/>
                <a:gd name="T108" fmla="*/ 7 w 763"/>
                <a:gd name="T109" fmla="*/ 87 h 1283"/>
                <a:gd name="T110" fmla="*/ 7 w 763"/>
                <a:gd name="T111" fmla="*/ 89 h 1283"/>
                <a:gd name="T112" fmla="*/ 7 w 763"/>
                <a:gd name="T113" fmla="*/ 90 h 1283"/>
                <a:gd name="T114" fmla="*/ 0 w 763"/>
                <a:gd name="T115" fmla="*/ 92 h 128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763" h="1283">
                  <a:moveTo>
                    <a:pt x="763" y="0"/>
                  </a:moveTo>
                  <a:lnTo>
                    <a:pt x="750" y="25"/>
                  </a:lnTo>
                  <a:lnTo>
                    <a:pt x="738" y="43"/>
                  </a:lnTo>
                  <a:lnTo>
                    <a:pt x="726" y="68"/>
                  </a:lnTo>
                  <a:lnTo>
                    <a:pt x="713" y="92"/>
                  </a:lnTo>
                  <a:lnTo>
                    <a:pt x="701" y="110"/>
                  </a:lnTo>
                  <a:lnTo>
                    <a:pt x="683" y="135"/>
                  </a:lnTo>
                  <a:lnTo>
                    <a:pt x="670" y="160"/>
                  </a:lnTo>
                  <a:lnTo>
                    <a:pt x="658" y="178"/>
                  </a:lnTo>
                  <a:lnTo>
                    <a:pt x="646" y="203"/>
                  </a:lnTo>
                  <a:lnTo>
                    <a:pt x="633" y="227"/>
                  </a:lnTo>
                  <a:lnTo>
                    <a:pt x="615" y="245"/>
                  </a:lnTo>
                  <a:lnTo>
                    <a:pt x="603" y="270"/>
                  </a:lnTo>
                  <a:lnTo>
                    <a:pt x="590" y="295"/>
                  </a:lnTo>
                  <a:lnTo>
                    <a:pt x="578" y="313"/>
                  </a:lnTo>
                  <a:lnTo>
                    <a:pt x="566" y="338"/>
                  </a:lnTo>
                  <a:lnTo>
                    <a:pt x="554" y="362"/>
                  </a:lnTo>
                  <a:lnTo>
                    <a:pt x="535" y="380"/>
                  </a:lnTo>
                  <a:lnTo>
                    <a:pt x="523" y="405"/>
                  </a:lnTo>
                  <a:lnTo>
                    <a:pt x="510" y="430"/>
                  </a:lnTo>
                  <a:lnTo>
                    <a:pt x="498" y="448"/>
                  </a:lnTo>
                  <a:lnTo>
                    <a:pt x="486" y="473"/>
                  </a:lnTo>
                  <a:lnTo>
                    <a:pt x="474" y="497"/>
                  </a:lnTo>
                  <a:lnTo>
                    <a:pt x="455" y="516"/>
                  </a:lnTo>
                  <a:lnTo>
                    <a:pt x="443" y="540"/>
                  </a:lnTo>
                  <a:lnTo>
                    <a:pt x="431" y="565"/>
                  </a:lnTo>
                  <a:lnTo>
                    <a:pt x="418" y="583"/>
                  </a:lnTo>
                  <a:lnTo>
                    <a:pt x="406" y="608"/>
                  </a:lnTo>
                  <a:lnTo>
                    <a:pt x="388" y="632"/>
                  </a:lnTo>
                  <a:lnTo>
                    <a:pt x="375" y="651"/>
                  </a:lnTo>
                  <a:lnTo>
                    <a:pt x="363" y="675"/>
                  </a:lnTo>
                  <a:lnTo>
                    <a:pt x="351" y="700"/>
                  </a:lnTo>
                  <a:lnTo>
                    <a:pt x="338" y="718"/>
                  </a:lnTo>
                  <a:lnTo>
                    <a:pt x="326" y="743"/>
                  </a:lnTo>
                  <a:lnTo>
                    <a:pt x="308" y="767"/>
                  </a:lnTo>
                  <a:lnTo>
                    <a:pt x="295" y="786"/>
                  </a:lnTo>
                  <a:lnTo>
                    <a:pt x="283" y="810"/>
                  </a:lnTo>
                  <a:lnTo>
                    <a:pt x="271" y="835"/>
                  </a:lnTo>
                  <a:lnTo>
                    <a:pt x="258" y="853"/>
                  </a:lnTo>
                  <a:lnTo>
                    <a:pt x="240" y="878"/>
                  </a:lnTo>
                  <a:lnTo>
                    <a:pt x="228" y="902"/>
                  </a:lnTo>
                  <a:lnTo>
                    <a:pt x="215" y="921"/>
                  </a:lnTo>
                  <a:lnTo>
                    <a:pt x="203" y="945"/>
                  </a:lnTo>
                  <a:lnTo>
                    <a:pt x="191" y="970"/>
                  </a:lnTo>
                  <a:lnTo>
                    <a:pt x="179" y="988"/>
                  </a:lnTo>
                  <a:lnTo>
                    <a:pt x="160" y="1013"/>
                  </a:lnTo>
                  <a:lnTo>
                    <a:pt x="148" y="1037"/>
                  </a:lnTo>
                  <a:lnTo>
                    <a:pt x="135" y="1056"/>
                  </a:lnTo>
                  <a:lnTo>
                    <a:pt x="123" y="1080"/>
                  </a:lnTo>
                  <a:lnTo>
                    <a:pt x="111" y="1105"/>
                  </a:lnTo>
                  <a:lnTo>
                    <a:pt x="99" y="1123"/>
                  </a:lnTo>
                  <a:lnTo>
                    <a:pt x="80" y="1148"/>
                  </a:lnTo>
                  <a:lnTo>
                    <a:pt x="68" y="1172"/>
                  </a:lnTo>
                  <a:lnTo>
                    <a:pt x="56" y="1191"/>
                  </a:lnTo>
                  <a:lnTo>
                    <a:pt x="43" y="1215"/>
                  </a:lnTo>
                  <a:lnTo>
                    <a:pt x="31" y="1240"/>
                  </a:lnTo>
                  <a:lnTo>
                    <a:pt x="13" y="1258"/>
                  </a:lnTo>
                  <a:lnTo>
                    <a:pt x="0" y="1283"/>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26224" name="Freeform 234">
              <a:extLst>
                <a:ext uri="{FF2B5EF4-FFF2-40B4-BE49-F238E27FC236}">
                  <a16:creationId xmlns:a16="http://schemas.microsoft.com/office/drawing/2014/main" id="{92635B2F-533D-1492-6E12-246FA8420FB7}"/>
                </a:ext>
              </a:extLst>
            </p:cNvPr>
            <p:cNvSpPr>
              <a:spLocks/>
            </p:cNvSpPr>
            <p:nvPr/>
          </p:nvSpPr>
          <p:spPr bwMode="auto">
            <a:xfrm>
              <a:off x="2140" y="1034"/>
              <a:ext cx="713" cy="1199"/>
            </a:xfrm>
            <a:custGeom>
              <a:avLst/>
              <a:gdLst>
                <a:gd name="T0" fmla="*/ 54 w 763"/>
                <a:gd name="T1" fmla="*/ 0 h 1283"/>
                <a:gd name="T2" fmla="*/ 53 w 763"/>
                <a:gd name="T3" fmla="*/ 7 h 1283"/>
                <a:gd name="T4" fmla="*/ 52 w 763"/>
                <a:gd name="T5" fmla="*/ 7 h 1283"/>
                <a:gd name="T6" fmla="*/ 52 w 763"/>
                <a:gd name="T7" fmla="*/ 7 h 1283"/>
                <a:gd name="T8" fmla="*/ 50 w 763"/>
                <a:gd name="T9" fmla="*/ 7 h 1283"/>
                <a:gd name="T10" fmla="*/ 50 w 763"/>
                <a:gd name="T11" fmla="*/ 7 h 1283"/>
                <a:gd name="T12" fmla="*/ 49 w 763"/>
                <a:gd name="T13" fmla="*/ 9 h 1283"/>
                <a:gd name="T14" fmla="*/ 47 w 763"/>
                <a:gd name="T15" fmla="*/ 12 h 1283"/>
                <a:gd name="T16" fmla="*/ 47 w 763"/>
                <a:gd name="T17" fmla="*/ 13 h 1283"/>
                <a:gd name="T18" fmla="*/ 46 w 763"/>
                <a:gd name="T19" fmla="*/ 15 h 1283"/>
                <a:gd name="T20" fmla="*/ 46 w 763"/>
                <a:gd name="T21" fmla="*/ 17 h 1283"/>
                <a:gd name="T22" fmla="*/ 44 w 763"/>
                <a:gd name="T23" fmla="*/ 18 h 1283"/>
                <a:gd name="T24" fmla="*/ 43 w 763"/>
                <a:gd name="T25" fmla="*/ 20 h 1283"/>
                <a:gd name="T26" fmla="*/ 42 w 763"/>
                <a:gd name="T27" fmla="*/ 21 h 1283"/>
                <a:gd name="T28" fmla="*/ 41 w 763"/>
                <a:gd name="T29" fmla="*/ 22 h 1283"/>
                <a:gd name="T30" fmla="*/ 41 w 763"/>
                <a:gd name="T31" fmla="*/ 24 h 1283"/>
                <a:gd name="T32" fmla="*/ 40 w 763"/>
                <a:gd name="T33" fmla="*/ 26 h 1283"/>
                <a:gd name="T34" fmla="*/ 38 w 763"/>
                <a:gd name="T35" fmla="*/ 28 h 1283"/>
                <a:gd name="T36" fmla="*/ 37 w 763"/>
                <a:gd name="T37" fmla="*/ 30 h 1283"/>
                <a:gd name="T38" fmla="*/ 36 w 763"/>
                <a:gd name="T39" fmla="*/ 31 h 1283"/>
                <a:gd name="T40" fmla="*/ 36 w 763"/>
                <a:gd name="T41" fmla="*/ 32 h 1283"/>
                <a:gd name="T42" fmla="*/ 35 w 763"/>
                <a:gd name="T43" fmla="*/ 34 h 1283"/>
                <a:gd name="T44" fmla="*/ 34 w 763"/>
                <a:gd name="T45" fmla="*/ 36 h 1283"/>
                <a:gd name="T46" fmla="*/ 33 w 763"/>
                <a:gd name="T47" fmla="*/ 37 h 1283"/>
                <a:gd name="T48" fmla="*/ 32 w 763"/>
                <a:gd name="T49" fmla="*/ 38 h 1283"/>
                <a:gd name="T50" fmla="*/ 31 w 763"/>
                <a:gd name="T51" fmla="*/ 40 h 1283"/>
                <a:gd name="T52" fmla="*/ 30 w 763"/>
                <a:gd name="T53" fmla="*/ 41 h 1283"/>
                <a:gd name="T54" fmla="*/ 30 w 763"/>
                <a:gd name="T55" fmla="*/ 44 h 1283"/>
                <a:gd name="T56" fmla="*/ 28 w 763"/>
                <a:gd name="T57" fmla="*/ 46 h 1283"/>
                <a:gd name="T58" fmla="*/ 27 w 763"/>
                <a:gd name="T59" fmla="*/ 47 h 1283"/>
                <a:gd name="T60" fmla="*/ 26 w 763"/>
                <a:gd name="T61" fmla="*/ 49 h 1283"/>
                <a:gd name="T62" fmla="*/ 25 w 763"/>
                <a:gd name="T63" fmla="*/ 50 h 1283"/>
                <a:gd name="T64" fmla="*/ 24 w 763"/>
                <a:gd name="T65" fmla="*/ 50 h 1283"/>
                <a:gd name="T66" fmla="*/ 23 w 763"/>
                <a:gd name="T67" fmla="*/ 53 h 1283"/>
                <a:gd name="T68" fmla="*/ 22 w 763"/>
                <a:gd name="T69" fmla="*/ 54 h 1283"/>
                <a:gd name="T70" fmla="*/ 21 w 763"/>
                <a:gd name="T71" fmla="*/ 56 h 1283"/>
                <a:gd name="T72" fmla="*/ 20 w 763"/>
                <a:gd name="T73" fmla="*/ 58 h 1283"/>
                <a:gd name="T74" fmla="*/ 20 w 763"/>
                <a:gd name="T75" fmla="*/ 60 h 1283"/>
                <a:gd name="T76" fmla="*/ 19 w 763"/>
                <a:gd name="T77" fmla="*/ 61 h 1283"/>
                <a:gd name="T78" fmla="*/ 18 w 763"/>
                <a:gd name="T79" fmla="*/ 62 h 1283"/>
                <a:gd name="T80" fmla="*/ 17 w 763"/>
                <a:gd name="T81" fmla="*/ 64 h 1283"/>
                <a:gd name="T82" fmla="*/ 16 w 763"/>
                <a:gd name="T83" fmla="*/ 65 h 1283"/>
                <a:gd name="T84" fmla="*/ 15 w 763"/>
                <a:gd name="T85" fmla="*/ 68 h 1283"/>
                <a:gd name="T86" fmla="*/ 14 w 763"/>
                <a:gd name="T87" fmla="*/ 69 h 1283"/>
                <a:gd name="T88" fmla="*/ 13 w 763"/>
                <a:gd name="T89" fmla="*/ 70 h 1283"/>
                <a:gd name="T90" fmla="*/ 12 w 763"/>
                <a:gd name="T91" fmla="*/ 73 h 1283"/>
                <a:gd name="T92" fmla="*/ 11 w 763"/>
                <a:gd name="T93" fmla="*/ 74 h 1283"/>
                <a:gd name="T94" fmla="*/ 9 w 763"/>
                <a:gd name="T95" fmla="*/ 75 h 1283"/>
                <a:gd name="T96" fmla="*/ 8 w 763"/>
                <a:gd name="T97" fmla="*/ 77 h 1283"/>
                <a:gd name="T98" fmla="*/ 7 w 763"/>
                <a:gd name="T99" fmla="*/ 79 h 1283"/>
                <a:gd name="T100" fmla="*/ 7 w 763"/>
                <a:gd name="T101" fmla="*/ 80 h 1283"/>
                <a:gd name="T102" fmla="*/ 7 w 763"/>
                <a:gd name="T103" fmla="*/ 81 h 1283"/>
                <a:gd name="T104" fmla="*/ 7 w 763"/>
                <a:gd name="T105" fmla="*/ 83 h 1283"/>
                <a:gd name="T106" fmla="*/ 7 w 763"/>
                <a:gd name="T107" fmla="*/ 85 h 1283"/>
                <a:gd name="T108" fmla="*/ 7 w 763"/>
                <a:gd name="T109" fmla="*/ 87 h 1283"/>
                <a:gd name="T110" fmla="*/ 7 w 763"/>
                <a:gd name="T111" fmla="*/ 89 h 1283"/>
                <a:gd name="T112" fmla="*/ 7 w 763"/>
                <a:gd name="T113" fmla="*/ 90 h 1283"/>
                <a:gd name="T114" fmla="*/ 0 w 763"/>
                <a:gd name="T115" fmla="*/ 92 h 128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763" h="1283">
                  <a:moveTo>
                    <a:pt x="763" y="0"/>
                  </a:moveTo>
                  <a:lnTo>
                    <a:pt x="750" y="25"/>
                  </a:lnTo>
                  <a:lnTo>
                    <a:pt x="738" y="43"/>
                  </a:lnTo>
                  <a:lnTo>
                    <a:pt x="726" y="68"/>
                  </a:lnTo>
                  <a:lnTo>
                    <a:pt x="713" y="92"/>
                  </a:lnTo>
                  <a:lnTo>
                    <a:pt x="701" y="110"/>
                  </a:lnTo>
                  <a:lnTo>
                    <a:pt x="683" y="135"/>
                  </a:lnTo>
                  <a:lnTo>
                    <a:pt x="670" y="160"/>
                  </a:lnTo>
                  <a:lnTo>
                    <a:pt x="658" y="178"/>
                  </a:lnTo>
                  <a:lnTo>
                    <a:pt x="646" y="203"/>
                  </a:lnTo>
                  <a:lnTo>
                    <a:pt x="633" y="227"/>
                  </a:lnTo>
                  <a:lnTo>
                    <a:pt x="615" y="245"/>
                  </a:lnTo>
                  <a:lnTo>
                    <a:pt x="603" y="270"/>
                  </a:lnTo>
                  <a:lnTo>
                    <a:pt x="590" y="295"/>
                  </a:lnTo>
                  <a:lnTo>
                    <a:pt x="578" y="313"/>
                  </a:lnTo>
                  <a:lnTo>
                    <a:pt x="566" y="338"/>
                  </a:lnTo>
                  <a:lnTo>
                    <a:pt x="554" y="362"/>
                  </a:lnTo>
                  <a:lnTo>
                    <a:pt x="535" y="380"/>
                  </a:lnTo>
                  <a:lnTo>
                    <a:pt x="523" y="405"/>
                  </a:lnTo>
                  <a:lnTo>
                    <a:pt x="510" y="430"/>
                  </a:lnTo>
                  <a:lnTo>
                    <a:pt x="498" y="448"/>
                  </a:lnTo>
                  <a:lnTo>
                    <a:pt x="486" y="473"/>
                  </a:lnTo>
                  <a:lnTo>
                    <a:pt x="474" y="497"/>
                  </a:lnTo>
                  <a:lnTo>
                    <a:pt x="455" y="516"/>
                  </a:lnTo>
                  <a:lnTo>
                    <a:pt x="443" y="540"/>
                  </a:lnTo>
                  <a:lnTo>
                    <a:pt x="431" y="565"/>
                  </a:lnTo>
                  <a:lnTo>
                    <a:pt x="418" y="583"/>
                  </a:lnTo>
                  <a:lnTo>
                    <a:pt x="406" y="608"/>
                  </a:lnTo>
                  <a:lnTo>
                    <a:pt x="388" y="632"/>
                  </a:lnTo>
                  <a:lnTo>
                    <a:pt x="375" y="651"/>
                  </a:lnTo>
                  <a:lnTo>
                    <a:pt x="363" y="675"/>
                  </a:lnTo>
                  <a:lnTo>
                    <a:pt x="351" y="700"/>
                  </a:lnTo>
                  <a:lnTo>
                    <a:pt x="338" y="718"/>
                  </a:lnTo>
                  <a:lnTo>
                    <a:pt x="326" y="743"/>
                  </a:lnTo>
                  <a:lnTo>
                    <a:pt x="308" y="767"/>
                  </a:lnTo>
                  <a:lnTo>
                    <a:pt x="295" y="786"/>
                  </a:lnTo>
                  <a:lnTo>
                    <a:pt x="283" y="810"/>
                  </a:lnTo>
                  <a:lnTo>
                    <a:pt x="271" y="835"/>
                  </a:lnTo>
                  <a:lnTo>
                    <a:pt x="258" y="853"/>
                  </a:lnTo>
                  <a:lnTo>
                    <a:pt x="240" y="878"/>
                  </a:lnTo>
                  <a:lnTo>
                    <a:pt x="228" y="902"/>
                  </a:lnTo>
                  <a:lnTo>
                    <a:pt x="215" y="921"/>
                  </a:lnTo>
                  <a:lnTo>
                    <a:pt x="203" y="945"/>
                  </a:lnTo>
                  <a:lnTo>
                    <a:pt x="191" y="970"/>
                  </a:lnTo>
                  <a:lnTo>
                    <a:pt x="179" y="988"/>
                  </a:lnTo>
                  <a:lnTo>
                    <a:pt x="160" y="1013"/>
                  </a:lnTo>
                  <a:lnTo>
                    <a:pt x="148" y="1037"/>
                  </a:lnTo>
                  <a:lnTo>
                    <a:pt x="135" y="1056"/>
                  </a:lnTo>
                  <a:lnTo>
                    <a:pt x="123" y="1080"/>
                  </a:lnTo>
                  <a:lnTo>
                    <a:pt x="111" y="1105"/>
                  </a:lnTo>
                  <a:lnTo>
                    <a:pt x="99" y="1123"/>
                  </a:lnTo>
                  <a:lnTo>
                    <a:pt x="80" y="1148"/>
                  </a:lnTo>
                  <a:lnTo>
                    <a:pt x="68" y="1172"/>
                  </a:lnTo>
                  <a:lnTo>
                    <a:pt x="56" y="1191"/>
                  </a:lnTo>
                  <a:lnTo>
                    <a:pt x="43" y="1215"/>
                  </a:lnTo>
                  <a:lnTo>
                    <a:pt x="31" y="1240"/>
                  </a:lnTo>
                  <a:lnTo>
                    <a:pt x="13" y="1258"/>
                  </a:lnTo>
                  <a:lnTo>
                    <a:pt x="0" y="1283"/>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26225" name="Freeform 235">
              <a:extLst>
                <a:ext uri="{FF2B5EF4-FFF2-40B4-BE49-F238E27FC236}">
                  <a16:creationId xmlns:a16="http://schemas.microsoft.com/office/drawing/2014/main" id="{D1CF95EA-6C35-E1F8-7B07-9536E6CA6A7E}"/>
                </a:ext>
              </a:extLst>
            </p:cNvPr>
            <p:cNvSpPr>
              <a:spLocks/>
            </p:cNvSpPr>
            <p:nvPr/>
          </p:nvSpPr>
          <p:spPr bwMode="auto">
            <a:xfrm>
              <a:off x="2140" y="1034"/>
              <a:ext cx="713" cy="1199"/>
            </a:xfrm>
            <a:custGeom>
              <a:avLst/>
              <a:gdLst>
                <a:gd name="T0" fmla="*/ 54 w 763"/>
                <a:gd name="T1" fmla="*/ 0 h 1283"/>
                <a:gd name="T2" fmla="*/ 53 w 763"/>
                <a:gd name="T3" fmla="*/ 7 h 1283"/>
                <a:gd name="T4" fmla="*/ 52 w 763"/>
                <a:gd name="T5" fmla="*/ 7 h 1283"/>
                <a:gd name="T6" fmla="*/ 52 w 763"/>
                <a:gd name="T7" fmla="*/ 7 h 1283"/>
                <a:gd name="T8" fmla="*/ 50 w 763"/>
                <a:gd name="T9" fmla="*/ 7 h 1283"/>
                <a:gd name="T10" fmla="*/ 50 w 763"/>
                <a:gd name="T11" fmla="*/ 7 h 1283"/>
                <a:gd name="T12" fmla="*/ 49 w 763"/>
                <a:gd name="T13" fmla="*/ 9 h 1283"/>
                <a:gd name="T14" fmla="*/ 47 w 763"/>
                <a:gd name="T15" fmla="*/ 12 h 1283"/>
                <a:gd name="T16" fmla="*/ 47 w 763"/>
                <a:gd name="T17" fmla="*/ 13 h 1283"/>
                <a:gd name="T18" fmla="*/ 46 w 763"/>
                <a:gd name="T19" fmla="*/ 15 h 1283"/>
                <a:gd name="T20" fmla="*/ 46 w 763"/>
                <a:gd name="T21" fmla="*/ 17 h 1283"/>
                <a:gd name="T22" fmla="*/ 44 w 763"/>
                <a:gd name="T23" fmla="*/ 18 h 1283"/>
                <a:gd name="T24" fmla="*/ 43 w 763"/>
                <a:gd name="T25" fmla="*/ 20 h 1283"/>
                <a:gd name="T26" fmla="*/ 42 w 763"/>
                <a:gd name="T27" fmla="*/ 21 h 1283"/>
                <a:gd name="T28" fmla="*/ 41 w 763"/>
                <a:gd name="T29" fmla="*/ 22 h 1283"/>
                <a:gd name="T30" fmla="*/ 41 w 763"/>
                <a:gd name="T31" fmla="*/ 24 h 1283"/>
                <a:gd name="T32" fmla="*/ 40 w 763"/>
                <a:gd name="T33" fmla="*/ 26 h 1283"/>
                <a:gd name="T34" fmla="*/ 38 w 763"/>
                <a:gd name="T35" fmla="*/ 28 h 1283"/>
                <a:gd name="T36" fmla="*/ 37 w 763"/>
                <a:gd name="T37" fmla="*/ 30 h 1283"/>
                <a:gd name="T38" fmla="*/ 36 w 763"/>
                <a:gd name="T39" fmla="*/ 31 h 1283"/>
                <a:gd name="T40" fmla="*/ 36 w 763"/>
                <a:gd name="T41" fmla="*/ 32 h 1283"/>
                <a:gd name="T42" fmla="*/ 35 w 763"/>
                <a:gd name="T43" fmla="*/ 34 h 1283"/>
                <a:gd name="T44" fmla="*/ 34 w 763"/>
                <a:gd name="T45" fmla="*/ 36 h 1283"/>
                <a:gd name="T46" fmla="*/ 33 w 763"/>
                <a:gd name="T47" fmla="*/ 37 h 1283"/>
                <a:gd name="T48" fmla="*/ 32 w 763"/>
                <a:gd name="T49" fmla="*/ 38 h 1283"/>
                <a:gd name="T50" fmla="*/ 31 w 763"/>
                <a:gd name="T51" fmla="*/ 40 h 1283"/>
                <a:gd name="T52" fmla="*/ 30 w 763"/>
                <a:gd name="T53" fmla="*/ 41 h 1283"/>
                <a:gd name="T54" fmla="*/ 30 w 763"/>
                <a:gd name="T55" fmla="*/ 44 h 1283"/>
                <a:gd name="T56" fmla="*/ 28 w 763"/>
                <a:gd name="T57" fmla="*/ 46 h 1283"/>
                <a:gd name="T58" fmla="*/ 27 w 763"/>
                <a:gd name="T59" fmla="*/ 47 h 1283"/>
                <a:gd name="T60" fmla="*/ 26 w 763"/>
                <a:gd name="T61" fmla="*/ 49 h 1283"/>
                <a:gd name="T62" fmla="*/ 25 w 763"/>
                <a:gd name="T63" fmla="*/ 50 h 1283"/>
                <a:gd name="T64" fmla="*/ 24 w 763"/>
                <a:gd name="T65" fmla="*/ 50 h 1283"/>
                <a:gd name="T66" fmla="*/ 23 w 763"/>
                <a:gd name="T67" fmla="*/ 53 h 1283"/>
                <a:gd name="T68" fmla="*/ 22 w 763"/>
                <a:gd name="T69" fmla="*/ 54 h 1283"/>
                <a:gd name="T70" fmla="*/ 21 w 763"/>
                <a:gd name="T71" fmla="*/ 56 h 1283"/>
                <a:gd name="T72" fmla="*/ 20 w 763"/>
                <a:gd name="T73" fmla="*/ 58 h 1283"/>
                <a:gd name="T74" fmla="*/ 20 w 763"/>
                <a:gd name="T75" fmla="*/ 60 h 1283"/>
                <a:gd name="T76" fmla="*/ 19 w 763"/>
                <a:gd name="T77" fmla="*/ 61 h 1283"/>
                <a:gd name="T78" fmla="*/ 18 w 763"/>
                <a:gd name="T79" fmla="*/ 62 h 1283"/>
                <a:gd name="T80" fmla="*/ 17 w 763"/>
                <a:gd name="T81" fmla="*/ 64 h 1283"/>
                <a:gd name="T82" fmla="*/ 16 w 763"/>
                <a:gd name="T83" fmla="*/ 65 h 1283"/>
                <a:gd name="T84" fmla="*/ 15 w 763"/>
                <a:gd name="T85" fmla="*/ 68 h 1283"/>
                <a:gd name="T86" fmla="*/ 14 w 763"/>
                <a:gd name="T87" fmla="*/ 69 h 1283"/>
                <a:gd name="T88" fmla="*/ 13 w 763"/>
                <a:gd name="T89" fmla="*/ 70 h 1283"/>
                <a:gd name="T90" fmla="*/ 12 w 763"/>
                <a:gd name="T91" fmla="*/ 73 h 1283"/>
                <a:gd name="T92" fmla="*/ 11 w 763"/>
                <a:gd name="T93" fmla="*/ 74 h 1283"/>
                <a:gd name="T94" fmla="*/ 9 w 763"/>
                <a:gd name="T95" fmla="*/ 75 h 1283"/>
                <a:gd name="T96" fmla="*/ 8 w 763"/>
                <a:gd name="T97" fmla="*/ 77 h 1283"/>
                <a:gd name="T98" fmla="*/ 7 w 763"/>
                <a:gd name="T99" fmla="*/ 79 h 1283"/>
                <a:gd name="T100" fmla="*/ 7 w 763"/>
                <a:gd name="T101" fmla="*/ 80 h 1283"/>
                <a:gd name="T102" fmla="*/ 7 w 763"/>
                <a:gd name="T103" fmla="*/ 81 h 1283"/>
                <a:gd name="T104" fmla="*/ 7 w 763"/>
                <a:gd name="T105" fmla="*/ 83 h 1283"/>
                <a:gd name="T106" fmla="*/ 7 w 763"/>
                <a:gd name="T107" fmla="*/ 85 h 1283"/>
                <a:gd name="T108" fmla="*/ 7 w 763"/>
                <a:gd name="T109" fmla="*/ 87 h 1283"/>
                <a:gd name="T110" fmla="*/ 7 w 763"/>
                <a:gd name="T111" fmla="*/ 89 h 1283"/>
                <a:gd name="T112" fmla="*/ 7 w 763"/>
                <a:gd name="T113" fmla="*/ 90 h 1283"/>
                <a:gd name="T114" fmla="*/ 0 w 763"/>
                <a:gd name="T115" fmla="*/ 92 h 128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763" h="1283">
                  <a:moveTo>
                    <a:pt x="763" y="0"/>
                  </a:moveTo>
                  <a:lnTo>
                    <a:pt x="750" y="25"/>
                  </a:lnTo>
                  <a:lnTo>
                    <a:pt x="738" y="43"/>
                  </a:lnTo>
                  <a:lnTo>
                    <a:pt x="726" y="68"/>
                  </a:lnTo>
                  <a:lnTo>
                    <a:pt x="713" y="92"/>
                  </a:lnTo>
                  <a:lnTo>
                    <a:pt x="701" y="110"/>
                  </a:lnTo>
                  <a:lnTo>
                    <a:pt x="683" y="135"/>
                  </a:lnTo>
                  <a:lnTo>
                    <a:pt x="670" y="160"/>
                  </a:lnTo>
                  <a:lnTo>
                    <a:pt x="658" y="178"/>
                  </a:lnTo>
                  <a:lnTo>
                    <a:pt x="646" y="203"/>
                  </a:lnTo>
                  <a:lnTo>
                    <a:pt x="633" y="227"/>
                  </a:lnTo>
                  <a:lnTo>
                    <a:pt x="615" y="245"/>
                  </a:lnTo>
                  <a:lnTo>
                    <a:pt x="603" y="270"/>
                  </a:lnTo>
                  <a:lnTo>
                    <a:pt x="590" y="295"/>
                  </a:lnTo>
                  <a:lnTo>
                    <a:pt x="578" y="313"/>
                  </a:lnTo>
                  <a:lnTo>
                    <a:pt x="566" y="338"/>
                  </a:lnTo>
                  <a:lnTo>
                    <a:pt x="554" y="362"/>
                  </a:lnTo>
                  <a:lnTo>
                    <a:pt x="535" y="380"/>
                  </a:lnTo>
                  <a:lnTo>
                    <a:pt x="523" y="405"/>
                  </a:lnTo>
                  <a:lnTo>
                    <a:pt x="510" y="430"/>
                  </a:lnTo>
                  <a:lnTo>
                    <a:pt x="498" y="448"/>
                  </a:lnTo>
                  <a:lnTo>
                    <a:pt x="486" y="473"/>
                  </a:lnTo>
                  <a:lnTo>
                    <a:pt x="474" y="497"/>
                  </a:lnTo>
                  <a:lnTo>
                    <a:pt x="455" y="516"/>
                  </a:lnTo>
                  <a:lnTo>
                    <a:pt x="443" y="540"/>
                  </a:lnTo>
                  <a:lnTo>
                    <a:pt x="431" y="565"/>
                  </a:lnTo>
                  <a:lnTo>
                    <a:pt x="418" y="583"/>
                  </a:lnTo>
                  <a:lnTo>
                    <a:pt x="406" y="608"/>
                  </a:lnTo>
                  <a:lnTo>
                    <a:pt x="388" y="632"/>
                  </a:lnTo>
                  <a:lnTo>
                    <a:pt x="375" y="651"/>
                  </a:lnTo>
                  <a:lnTo>
                    <a:pt x="363" y="675"/>
                  </a:lnTo>
                  <a:lnTo>
                    <a:pt x="351" y="700"/>
                  </a:lnTo>
                  <a:lnTo>
                    <a:pt x="338" y="718"/>
                  </a:lnTo>
                  <a:lnTo>
                    <a:pt x="326" y="743"/>
                  </a:lnTo>
                  <a:lnTo>
                    <a:pt x="308" y="767"/>
                  </a:lnTo>
                  <a:lnTo>
                    <a:pt x="295" y="786"/>
                  </a:lnTo>
                  <a:lnTo>
                    <a:pt x="283" y="810"/>
                  </a:lnTo>
                  <a:lnTo>
                    <a:pt x="271" y="835"/>
                  </a:lnTo>
                  <a:lnTo>
                    <a:pt x="258" y="853"/>
                  </a:lnTo>
                  <a:lnTo>
                    <a:pt x="240" y="878"/>
                  </a:lnTo>
                  <a:lnTo>
                    <a:pt x="228" y="902"/>
                  </a:lnTo>
                  <a:lnTo>
                    <a:pt x="215" y="921"/>
                  </a:lnTo>
                  <a:lnTo>
                    <a:pt x="203" y="945"/>
                  </a:lnTo>
                  <a:lnTo>
                    <a:pt x="191" y="970"/>
                  </a:lnTo>
                  <a:lnTo>
                    <a:pt x="179" y="988"/>
                  </a:lnTo>
                  <a:lnTo>
                    <a:pt x="160" y="1013"/>
                  </a:lnTo>
                  <a:lnTo>
                    <a:pt x="148" y="1037"/>
                  </a:lnTo>
                  <a:lnTo>
                    <a:pt x="135" y="1056"/>
                  </a:lnTo>
                  <a:lnTo>
                    <a:pt x="123" y="1080"/>
                  </a:lnTo>
                  <a:lnTo>
                    <a:pt x="111" y="1105"/>
                  </a:lnTo>
                  <a:lnTo>
                    <a:pt x="99" y="1123"/>
                  </a:lnTo>
                  <a:lnTo>
                    <a:pt x="80" y="1148"/>
                  </a:lnTo>
                  <a:lnTo>
                    <a:pt x="68" y="1172"/>
                  </a:lnTo>
                  <a:lnTo>
                    <a:pt x="56" y="1191"/>
                  </a:lnTo>
                  <a:lnTo>
                    <a:pt x="43" y="1215"/>
                  </a:lnTo>
                  <a:lnTo>
                    <a:pt x="31" y="1240"/>
                  </a:lnTo>
                  <a:lnTo>
                    <a:pt x="13" y="1258"/>
                  </a:lnTo>
                  <a:lnTo>
                    <a:pt x="0" y="1283"/>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26226" name="Line 236">
              <a:extLst>
                <a:ext uri="{FF2B5EF4-FFF2-40B4-BE49-F238E27FC236}">
                  <a16:creationId xmlns:a16="http://schemas.microsoft.com/office/drawing/2014/main" id="{C17E9167-420E-DF20-8451-E8A766F30283}"/>
                </a:ext>
              </a:extLst>
            </p:cNvPr>
            <p:cNvSpPr>
              <a:spLocks noChangeShapeType="1"/>
            </p:cNvSpPr>
            <p:nvPr/>
          </p:nvSpPr>
          <p:spPr bwMode="auto">
            <a:xfrm>
              <a:off x="2773" y="2228"/>
              <a:ext cx="173" cy="0"/>
            </a:xfrm>
            <a:prstGeom prst="line">
              <a:avLst/>
            </a:prstGeom>
            <a:noFill/>
            <a:ln w="952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26227" name="Freeform 237">
              <a:extLst>
                <a:ext uri="{FF2B5EF4-FFF2-40B4-BE49-F238E27FC236}">
                  <a16:creationId xmlns:a16="http://schemas.microsoft.com/office/drawing/2014/main" id="{481B9BD0-1B23-F8BA-2FAC-9B32FCB61B0C}"/>
                </a:ext>
              </a:extLst>
            </p:cNvPr>
            <p:cNvSpPr>
              <a:spLocks/>
            </p:cNvSpPr>
            <p:nvPr/>
          </p:nvSpPr>
          <p:spPr bwMode="auto">
            <a:xfrm>
              <a:off x="2841" y="2210"/>
              <a:ext cx="35" cy="35"/>
            </a:xfrm>
            <a:custGeom>
              <a:avLst/>
              <a:gdLst>
                <a:gd name="T0" fmla="*/ 0 w 37"/>
                <a:gd name="T1" fmla="*/ 9 h 37"/>
                <a:gd name="T2" fmla="*/ 9 w 37"/>
                <a:gd name="T3" fmla="*/ 0 h 37"/>
                <a:gd name="T4" fmla="*/ 9 w 37"/>
                <a:gd name="T5" fmla="*/ 9 h 37"/>
                <a:gd name="T6" fmla="*/ 9 w 37"/>
                <a:gd name="T7" fmla="*/ 9 h 37"/>
                <a:gd name="T8" fmla="*/ 0 w 37"/>
                <a:gd name="T9" fmla="*/ 9 h 3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7" h="37">
                  <a:moveTo>
                    <a:pt x="0" y="19"/>
                  </a:moveTo>
                  <a:lnTo>
                    <a:pt x="19" y="0"/>
                  </a:lnTo>
                  <a:lnTo>
                    <a:pt x="37" y="19"/>
                  </a:lnTo>
                  <a:lnTo>
                    <a:pt x="19" y="37"/>
                  </a:lnTo>
                  <a:lnTo>
                    <a:pt x="0" y="19"/>
                  </a:lnTo>
                  <a:close/>
                </a:path>
              </a:pathLst>
            </a:custGeom>
            <a:solidFill>
              <a:srgbClr val="FF0000"/>
            </a:solidFill>
            <a:ln w="9525">
              <a:solidFill>
                <a:srgbClr val="FF0000"/>
              </a:solidFill>
              <a:round/>
              <a:headEnd/>
              <a:tailEnd/>
            </a:ln>
          </p:spPr>
          <p:txBody>
            <a:bodyPr/>
            <a:lstStyle/>
            <a:p>
              <a:endParaRPr lang="en-US"/>
            </a:p>
          </p:txBody>
        </p:sp>
        <p:sp>
          <p:nvSpPr>
            <p:cNvPr id="426228" name="Rectangle 238">
              <a:extLst>
                <a:ext uri="{FF2B5EF4-FFF2-40B4-BE49-F238E27FC236}">
                  <a16:creationId xmlns:a16="http://schemas.microsoft.com/office/drawing/2014/main" id="{63893C04-1C1A-0A6C-900F-E2CD54D4E30F}"/>
                </a:ext>
              </a:extLst>
            </p:cNvPr>
            <p:cNvSpPr>
              <a:spLocks noChangeArrowheads="1"/>
            </p:cNvSpPr>
            <p:nvPr/>
          </p:nvSpPr>
          <p:spPr bwMode="auto">
            <a:xfrm>
              <a:off x="2153" y="878"/>
              <a:ext cx="383" cy="192"/>
            </a:xfrm>
            <a:prstGeom prst="rect">
              <a:avLst/>
            </a:prstGeom>
            <a:noFill/>
            <a:ln>
              <a:noFill/>
            </a:ln>
            <a:extLst>
              <a:ext uri="{909E8E84-426E-40DD-AFC4-6F175D3DCCD1}">
                <a14:hiddenFill xmlns:a14="http://schemas.microsoft.com/office/drawing/2010/main">
                  <a:solidFill>
                    <a:srgbClr val="0000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fr-CA" altLang="en-US" sz="2000">
                  <a:solidFill>
                    <a:srgbClr val="000000"/>
                  </a:solidFill>
                  <a:latin typeface="Arial" panose="020B0604020202020204" pitchFamily="34" charset="0"/>
                  <a:cs typeface="Arial" panose="020B0604020202020204" pitchFamily="34" charset="0"/>
                </a:rPr>
                <a:t>line 6</a:t>
              </a:r>
              <a:endParaRPr lang="fr-CA" altLang="en-US" sz="2000">
                <a:latin typeface="Arial" panose="020B0604020202020204" pitchFamily="34" charset="0"/>
                <a:cs typeface="Arial" panose="020B0604020202020204" pitchFamily="34" charset="0"/>
              </a:endParaRPr>
            </a:p>
          </p:txBody>
        </p:sp>
        <p:sp>
          <p:nvSpPr>
            <p:cNvPr id="426229" name="Oval 239">
              <a:extLst>
                <a:ext uri="{FF2B5EF4-FFF2-40B4-BE49-F238E27FC236}">
                  <a16:creationId xmlns:a16="http://schemas.microsoft.com/office/drawing/2014/main" id="{6AEE2B4A-73C7-DB97-0111-2F26E2E2718A}"/>
                </a:ext>
              </a:extLst>
            </p:cNvPr>
            <p:cNvSpPr>
              <a:spLocks noChangeArrowheads="1"/>
            </p:cNvSpPr>
            <p:nvPr/>
          </p:nvSpPr>
          <p:spPr bwMode="auto">
            <a:xfrm>
              <a:off x="662" y="3610"/>
              <a:ext cx="33" cy="34"/>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426230" name="Oval 240">
              <a:extLst>
                <a:ext uri="{FF2B5EF4-FFF2-40B4-BE49-F238E27FC236}">
                  <a16:creationId xmlns:a16="http://schemas.microsoft.com/office/drawing/2014/main" id="{62C52EFD-64D1-63BA-DBB8-C549ECFC5A88}"/>
                </a:ext>
              </a:extLst>
            </p:cNvPr>
            <p:cNvSpPr>
              <a:spLocks noChangeArrowheads="1"/>
            </p:cNvSpPr>
            <p:nvPr/>
          </p:nvSpPr>
          <p:spPr bwMode="auto">
            <a:xfrm>
              <a:off x="695" y="3576"/>
              <a:ext cx="35" cy="34"/>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426231" name="Oval 241">
              <a:extLst>
                <a:ext uri="{FF2B5EF4-FFF2-40B4-BE49-F238E27FC236}">
                  <a16:creationId xmlns:a16="http://schemas.microsoft.com/office/drawing/2014/main" id="{78D995E1-2E53-1307-8434-5436B97BE765}"/>
                </a:ext>
              </a:extLst>
            </p:cNvPr>
            <p:cNvSpPr>
              <a:spLocks noChangeArrowheads="1"/>
            </p:cNvSpPr>
            <p:nvPr/>
          </p:nvSpPr>
          <p:spPr bwMode="auto">
            <a:xfrm>
              <a:off x="742" y="3536"/>
              <a:ext cx="35" cy="34"/>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426232" name="Oval 242">
              <a:extLst>
                <a:ext uri="{FF2B5EF4-FFF2-40B4-BE49-F238E27FC236}">
                  <a16:creationId xmlns:a16="http://schemas.microsoft.com/office/drawing/2014/main" id="{B1200C85-781C-7A2D-D5BB-F956053FE29D}"/>
                </a:ext>
              </a:extLst>
            </p:cNvPr>
            <p:cNvSpPr>
              <a:spLocks noChangeArrowheads="1"/>
            </p:cNvSpPr>
            <p:nvPr/>
          </p:nvSpPr>
          <p:spPr bwMode="auto">
            <a:xfrm>
              <a:off x="788" y="3530"/>
              <a:ext cx="35" cy="34"/>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426233" name="Oval 243">
              <a:extLst>
                <a:ext uri="{FF2B5EF4-FFF2-40B4-BE49-F238E27FC236}">
                  <a16:creationId xmlns:a16="http://schemas.microsoft.com/office/drawing/2014/main" id="{CF23B348-C428-373C-A0C2-DDB89C9EB9C1}"/>
                </a:ext>
              </a:extLst>
            </p:cNvPr>
            <p:cNvSpPr>
              <a:spLocks noChangeArrowheads="1"/>
            </p:cNvSpPr>
            <p:nvPr/>
          </p:nvSpPr>
          <p:spPr bwMode="auto">
            <a:xfrm>
              <a:off x="839" y="3455"/>
              <a:ext cx="35" cy="35"/>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426234" name="Oval 244">
              <a:extLst>
                <a:ext uri="{FF2B5EF4-FFF2-40B4-BE49-F238E27FC236}">
                  <a16:creationId xmlns:a16="http://schemas.microsoft.com/office/drawing/2014/main" id="{811018F9-F348-7068-CF50-8D42BB121AF0}"/>
                </a:ext>
              </a:extLst>
            </p:cNvPr>
            <p:cNvSpPr>
              <a:spLocks noChangeArrowheads="1"/>
            </p:cNvSpPr>
            <p:nvPr/>
          </p:nvSpPr>
          <p:spPr bwMode="auto">
            <a:xfrm>
              <a:off x="885" y="3455"/>
              <a:ext cx="35" cy="35"/>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426235" name="Oval 245">
              <a:extLst>
                <a:ext uri="{FF2B5EF4-FFF2-40B4-BE49-F238E27FC236}">
                  <a16:creationId xmlns:a16="http://schemas.microsoft.com/office/drawing/2014/main" id="{729DC348-1020-F1E8-7FE5-9C3D00EC6E1A}"/>
                </a:ext>
              </a:extLst>
            </p:cNvPr>
            <p:cNvSpPr>
              <a:spLocks noChangeArrowheads="1"/>
            </p:cNvSpPr>
            <p:nvPr/>
          </p:nvSpPr>
          <p:spPr bwMode="auto">
            <a:xfrm>
              <a:off x="932" y="3518"/>
              <a:ext cx="34" cy="35"/>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426236" name="Oval 246">
              <a:extLst>
                <a:ext uri="{FF2B5EF4-FFF2-40B4-BE49-F238E27FC236}">
                  <a16:creationId xmlns:a16="http://schemas.microsoft.com/office/drawing/2014/main" id="{EDDC8B52-D83C-72F3-7BDF-71924613BB60}"/>
                </a:ext>
              </a:extLst>
            </p:cNvPr>
            <p:cNvSpPr>
              <a:spLocks noChangeArrowheads="1"/>
            </p:cNvSpPr>
            <p:nvPr/>
          </p:nvSpPr>
          <p:spPr bwMode="auto">
            <a:xfrm>
              <a:off x="978" y="3231"/>
              <a:ext cx="35" cy="35"/>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426237" name="Oval 247">
              <a:extLst>
                <a:ext uri="{FF2B5EF4-FFF2-40B4-BE49-F238E27FC236}">
                  <a16:creationId xmlns:a16="http://schemas.microsoft.com/office/drawing/2014/main" id="{ECD064F2-ECB0-5AED-8071-CFD11E131AC8}"/>
                </a:ext>
              </a:extLst>
            </p:cNvPr>
            <p:cNvSpPr>
              <a:spLocks noChangeArrowheads="1"/>
            </p:cNvSpPr>
            <p:nvPr/>
          </p:nvSpPr>
          <p:spPr bwMode="auto">
            <a:xfrm>
              <a:off x="1023" y="3071"/>
              <a:ext cx="35" cy="34"/>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426238" name="Oval 248">
              <a:extLst>
                <a:ext uri="{FF2B5EF4-FFF2-40B4-BE49-F238E27FC236}">
                  <a16:creationId xmlns:a16="http://schemas.microsoft.com/office/drawing/2014/main" id="{E2A2DCBE-498C-6D34-050F-6A00BDB8595A}"/>
                </a:ext>
              </a:extLst>
            </p:cNvPr>
            <p:cNvSpPr>
              <a:spLocks noChangeArrowheads="1"/>
            </p:cNvSpPr>
            <p:nvPr/>
          </p:nvSpPr>
          <p:spPr bwMode="auto">
            <a:xfrm>
              <a:off x="1069" y="3226"/>
              <a:ext cx="35" cy="34"/>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426239" name="Oval 249">
              <a:extLst>
                <a:ext uri="{FF2B5EF4-FFF2-40B4-BE49-F238E27FC236}">
                  <a16:creationId xmlns:a16="http://schemas.microsoft.com/office/drawing/2014/main" id="{B075CCD5-9013-2322-1853-21FDC36CB31F}"/>
                </a:ext>
              </a:extLst>
            </p:cNvPr>
            <p:cNvSpPr>
              <a:spLocks noChangeArrowheads="1"/>
            </p:cNvSpPr>
            <p:nvPr/>
          </p:nvSpPr>
          <p:spPr bwMode="auto">
            <a:xfrm>
              <a:off x="1115" y="3266"/>
              <a:ext cx="35" cy="34"/>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426240" name="Oval 250">
              <a:extLst>
                <a:ext uri="{FF2B5EF4-FFF2-40B4-BE49-F238E27FC236}">
                  <a16:creationId xmlns:a16="http://schemas.microsoft.com/office/drawing/2014/main" id="{75F14D79-5644-BACF-0C28-9B4E794EC437}"/>
                </a:ext>
              </a:extLst>
            </p:cNvPr>
            <p:cNvSpPr>
              <a:spLocks noChangeArrowheads="1"/>
            </p:cNvSpPr>
            <p:nvPr/>
          </p:nvSpPr>
          <p:spPr bwMode="auto">
            <a:xfrm>
              <a:off x="1150" y="3024"/>
              <a:ext cx="34" cy="35"/>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426241" name="Oval 251">
              <a:extLst>
                <a:ext uri="{FF2B5EF4-FFF2-40B4-BE49-F238E27FC236}">
                  <a16:creationId xmlns:a16="http://schemas.microsoft.com/office/drawing/2014/main" id="{CAE74E71-8ECA-5CD5-8B61-6BCAD79B14EF}"/>
                </a:ext>
              </a:extLst>
            </p:cNvPr>
            <p:cNvSpPr>
              <a:spLocks noChangeArrowheads="1"/>
            </p:cNvSpPr>
            <p:nvPr/>
          </p:nvSpPr>
          <p:spPr bwMode="auto">
            <a:xfrm>
              <a:off x="1190" y="2950"/>
              <a:ext cx="35" cy="35"/>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426242" name="Oval 252">
              <a:extLst>
                <a:ext uri="{FF2B5EF4-FFF2-40B4-BE49-F238E27FC236}">
                  <a16:creationId xmlns:a16="http://schemas.microsoft.com/office/drawing/2014/main" id="{5C0090B4-CF70-E485-56BC-040A17467DE5}"/>
                </a:ext>
              </a:extLst>
            </p:cNvPr>
            <p:cNvSpPr>
              <a:spLocks noChangeArrowheads="1"/>
            </p:cNvSpPr>
            <p:nvPr/>
          </p:nvSpPr>
          <p:spPr bwMode="auto">
            <a:xfrm>
              <a:off x="1236" y="3071"/>
              <a:ext cx="35" cy="34"/>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426243" name="Oval 253">
              <a:extLst>
                <a:ext uri="{FF2B5EF4-FFF2-40B4-BE49-F238E27FC236}">
                  <a16:creationId xmlns:a16="http://schemas.microsoft.com/office/drawing/2014/main" id="{F1A1543E-B37D-517E-95E3-CC00AA2C89C9}"/>
                </a:ext>
              </a:extLst>
            </p:cNvPr>
            <p:cNvSpPr>
              <a:spLocks noChangeArrowheads="1"/>
            </p:cNvSpPr>
            <p:nvPr/>
          </p:nvSpPr>
          <p:spPr bwMode="auto">
            <a:xfrm>
              <a:off x="1283" y="2852"/>
              <a:ext cx="33" cy="35"/>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426244" name="Oval 254">
              <a:extLst>
                <a:ext uri="{FF2B5EF4-FFF2-40B4-BE49-F238E27FC236}">
                  <a16:creationId xmlns:a16="http://schemas.microsoft.com/office/drawing/2014/main" id="{FAD571CA-88A5-D02E-78DA-1A733CC685D9}"/>
                </a:ext>
              </a:extLst>
            </p:cNvPr>
            <p:cNvSpPr>
              <a:spLocks noChangeArrowheads="1"/>
            </p:cNvSpPr>
            <p:nvPr/>
          </p:nvSpPr>
          <p:spPr bwMode="auto">
            <a:xfrm>
              <a:off x="1316" y="2572"/>
              <a:ext cx="35" cy="34"/>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426245" name="Oval 255">
              <a:extLst>
                <a:ext uri="{FF2B5EF4-FFF2-40B4-BE49-F238E27FC236}">
                  <a16:creationId xmlns:a16="http://schemas.microsoft.com/office/drawing/2014/main" id="{D4F56A84-4945-6AA5-AC6C-8BFE7591F7B4}"/>
                </a:ext>
              </a:extLst>
            </p:cNvPr>
            <p:cNvSpPr>
              <a:spLocks noChangeArrowheads="1"/>
            </p:cNvSpPr>
            <p:nvPr/>
          </p:nvSpPr>
          <p:spPr bwMode="auto">
            <a:xfrm>
              <a:off x="1345" y="2664"/>
              <a:ext cx="35" cy="34"/>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426246" name="Oval 256">
              <a:extLst>
                <a:ext uri="{FF2B5EF4-FFF2-40B4-BE49-F238E27FC236}">
                  <a16:creationId xmlns:a16="http://schemas.microsoft.com/office/drawing/2014/main" id="{FDB9F764-0F55-5C52-BCB0-9EEB219C6475}"/>
                </a:ext>
              </a:extLst>
            </p:cNvPr>
            <p:cNvSpPr>
              <a:spLocks noChangeArrowheads="1"/>
            </p:cNvSpPr>
            <p:nvPr/>
          </p:nvSpPr>
          <p:spPr bwMode="auto">
            <a:xfrm>
              <a:off x="1385" y="2870"/>
              <a:ext cx="35" cy="35"/>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426247" name="Oval 257">
              <a:extLst>
                <a:ext uri="{FF2B5EF4-FFF2-40B4-BE49-F238E27FC236}">
                  <a16:creationId xmlns:a16="http://schemas.microsoft.com/office/drawing/2014/main" id="{7DB010CE-097A-9DBE-C810-0E8A23CDF4FF}"/>
                </a:ext>
              </a:extLst>
            </p:cNvPr>
            <p:cNvSpPr>
              <a:spLocks noChangeArrowheads="1"/>
            </p:cNvSpPr>
            <p:nvPr/>
          </p:nvSpPr>
          <p:spPr bwMode="auto">
            <a:xfrm>
              <a:off x="1426" y="2784"/>
              <a:ext cx="34" cy="34"/>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426248" name="Oval 258">
              <a:extLst>
                <a:ext uri="{FF2B5EF4-FFF2-40B4-BE49-F238E27FC236}">
                  <a16:creationId xmlns:a16="http://schemas.microsoft.com/office/drawing/2014/main" id="{01A7A419-6B2F-F7AA-1B37-1CA52A844910}"/>
                </a:ext>
              </a:extLst>
            </p:cNvPr>
            <p:cNvSpPr>
              <a:spLocks noChangeArrowheads="1"/>
            </p:cNvSpPr>
            <p:nvPr/>
          </p:nvSpPr>
          <p:spPr bwMode="auto">
            <a:xfrm>
              <a:off x="1466" y="2560"/>
              <a:ext cx="35" cy="34"/>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426249" name="Oval 259">
              <a:extLst>
                <a:ext uri="{FF2B5EF4-FFF2-40B4-BE49-F238E27FC236}">
                  <a16:creationId xmlns:a16="http://schemas.microsoft.com/office/drawing/2014/main" id="{754FC583-B154-F46D-B617-07F7F2F421BC}"/>
                </a:ext>
              </a:extLst>
            </p:cNvPr>
            <p:cNvSpPr>
              <a:spLocks noChangeArrowheads="1"/>
            </p:cNvSpPr>
            <p:nvPr/>
          </p:nvSpPr>
          <p:spPr bwMode="auto">
            <a:xfrm>
              <a:off x="1495" y="2468"/>
              <a:ext cx="34" cy="35"/>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426250" name="Oval 260">
              <a:extLst>
                <a:ext uri="{FF2B5EF4-FFF2-40B4-BE49-F238E27FC236}">
                  <a16:creationId xmlns:a16="http://schemas.microsoft.com/office/drawing/2014/main" id="{7153A304-C2FB-62E0-2929-B07DCF1FD6C3}"/>
                </a:ext>
              </a:extLst>
            </p:cNvPr>
            <p:cNvSpPr>
              <a:spLocks noChangeArrowheads="1"/>
            </p:cNvSpPr>
            <p:nvPr/>
          </p:nvSpPr>
          <p:spPr bwMode="auto">
            <a:xfrm>
              <a:off x="1541" y="2881"/>
              <a:ext cx="35" cy="35"/>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426251" name="Oval 261">
              <a:extLst>
                <a:ext uri="{FF2B5EF4-FFF2-40B4-BE49-F238E27FC236}">
                  <a16:creationId xmlns:a16="http://schemas.microsoft.com/office/drawing/2014/main" id="{3111246C-A3BC-81F8-BE24-7E8C024D25D7}"/>
                </a:ext>
              </a:extLst>
            </p:cNvPr>
            <p:cNvSpPr>
              <a:spLocks noChangeArrowheads="1"/>
            </p:cNvSpPr>
            <p:nvPr/>
          </p:nvSpPr>
          <p:spPr bwMode="auto">
            <a:xfrm>
              <a:off x="1569" y="2594"/>
              <a:ext cx="36" cy="35"/>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426252" name="Oval 262">
              <a:extLst>
                <a:ext uri="{FF2B5EF4-FFF2-40B4-BE49-F238E27FC236}">
                  <a16:creationId xmlns:a16="http://schemas.microsoft.com/office/drawing/2014/main" id="{F4D01F53-5985-F656-56B4-BB6244E75AEA}"/>
                </a:ext>
              </a:extLst>
            </p:cNvPr>
            <p:cNvSpPr>
              <a:spLocks noChangeArrowheads="1"/>
            </p:cNvSpPr>
            <p:nvPr/>
          </p:nvSpPr>
          <p:spPr bwMode="auto">
            <a:xfrm>
              <a:off x="1599" y="2491"/>
              <a:ext cx="34" cy="35"/>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426253" name="Oval 263">
              <a:extLst>
                <a:ext uri="{FF2B5EF4-FFF2-40B4-BE49-F238E27FC236}">
                  <a16:creationId xmlns:a16="http://schemas.microsoft.com/office/drawing/2014/main" id="{8C4323A4-C663-3988-B2DB-9148611286DB}"/>
                </a:ext>
              </a:extLst>
            </p:cNvPr>
            <p:cNvSpPr>
              <a:spLocks noChangeArrowheads="1"/>
            </p:cNvSpPr>
            <p:nvPr/>
          </p:nvSpPr>
          <p:spPr bwMode="auto">
            <a:xfrm>
              <a:off x="1633" y="2686"/>
              <a:ext cx="34" cy="35"/>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426254" name="Oval 264">
              <a:extLst>
                <a:ext uri="{FF2B5EF4-FFF2-40B4-BE49-F238E27FC236}">
                  <a16:creationId xmlns:a16="http://schemas.microsoft.com/office/drawing/2014/main" id="{7CB3176C-4E32-56F7-0D7F-52DC9BFFB37F}"/>
                </a:ext>
              </a:extLst>
            </p:cNvPr>
            <p:cNvSpPr>
              <a:spLocks noChangeArrowheads="1"/>
            </p:cNvSpPr>
            <p:nvPr/>
          </p:nvSpPr>
          <p:spPr bwMode="auto">
            <a:xfrm>
              <a:off x="1661" y="2847"/>
              <a:ext cx="35" cy="34"/>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426255" name="Oval 265">
              <a:extLst>
                <a:ext uri="{FF2B5EF4-FFF2-40B4-BE49-F238E27FC236}">
                  <a16:creationId xmlns:a16="http://schemas.microsoft.com/office/drawing/2014/main" id="{3508A1C4-0DAC-AE08-DC38-8CC169C13445}"/>
                </a:ext>
              </a:extLst>
            </p:cNvPr>
            <p:cNvSpPr>
              <a:spLocks noChangeArrowheads="1"/>
            </p:cNvSpPr>
            <p:nvPr/>
          </p:nvSpPr>
          <p:spPr bwMode="auto">
            <a:xfrm>
              <a:off x="1696" y="2371"/>
              <a:ext cx="35" cy="34"/>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426256" name="Oval 266">
              <a:extLst>
                <a:ext uri="{FF2B5EF4-FFF2-40B4-BE49-F238E27FC236}">
                  <a16:creationId xmlns:a16="http://schemas.microsoft.com/office/drawing/2014/main" id="{C6A044D9-C260-451E-AF5D-DB56ABCCD5AE}"/>
                </a:ext>
              </a:extLst>
            </p:cNvPr>
            <p:cNvSpPr>
              <a:spLocks noChangeArrowheads="1"/>
            </p:cNvSpPr>
            <p:nvPr/>
          </p:nvSpPr>
          <p:spPr bwMode="auto">
            <a:xfrm>
              <a:off x="1736" y="2766"/>
              <a:ext cx="35" cy="35"/>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426257" name="Oval 267">
              <a:extLst>
                <a:ext uri="{FF2B5EF4-FFF2-40B4-BE49-F238E27FC236}">
                  <a16:creationId xmlns:a16="http://schemas.microsoft.com/office/drawing/2014/main" id="{BEB3A693-9710-65E3-A598-42E908AC2AA3}"/>
                </a:ext>
              </a:extLst>
            </p:cNvPr>
            <p:cNvSpPr>
              <a:spLocks noChangeArrowheads="1"/>
            </p:cNvSpPr>
            <p:nvPr/>
          </p:nvSpPr>
          <p:spPr bwMode="auto">
            <a:xfrm>
              <a:off x="1765" y="2726"/>
              <a:ext cx="35" cy="35"/>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426258" name="Oval 268">
              <a:extLst>
                <a:ext uri="{FF2B5EF4-FFF2-40B4-BE49-F238E27FC236}">
                  <a16:creationId xmlns:a16="http://schemas.microsoft.com/office/drawing/2014/main" id="{A9B6C6AC-3BEC-BBEE-6559-695DC4E85705}"/>
                </a:ext>
              </a:extLst>
            </p:cNvPr>
            <p:cNvSpPr>
              <a:spLocks noChangeArrowheads="1"/>
            </p:cNvSpPr>
            <p:nvPr/>
          </p:nvSpPr>
          <p:spPr bwMode="auto">
            <a:xfrm>
              <a:off x="1776" y="2526"/>
              <a:ext cx="35" cy="34"/>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426259" name="Oval 269">
              <a:extLst>
                <a:ext uri="{FF2B5EF4-FFF2-40B4-BE49-F238E27FC236}">
                  <a16:creationId xmlns:a16="http://schemas.microsoft.com/office/drawing/2014/main" id="{23942034-6C81-6A5C-5194-9D69442001FE}"/>
                </a:ext>
              </a:extLst>
            </p:cNvPr>
            <p:cNvSpPr>
              <a:spLocks noChangeArrowheads="1"/>
            </p:cNvSpPr>
            <p:nvPr/>
          </p:nvSpPr>
          <p:spPr bwMode="auto">
            <a:xfrm>
              <a:off x="1811" y="2468"/>
              <a:ext cx="35" cy="35"/>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426260" name="Line 270">
              <a:extLst>
                <a:ext uri="{FF2B5EF4-FFF2-40B4-BE49-F238E27FC236}">
                  <a16:creationId xmlns:a16="http://schemas.microsoft.com/office/drawing/2014/main" id="{6E536DF6-27A5-1FD5-3FFE-F3A34DA8A49B}"/>
                </a:ext>
              </a:extLst>
            </p:cNvPr>
            <p:cNvSpPr>
              <a:spLocks noChangeShapeType="1"/>
            </p:cNvSpPr>
            <p:nvPr/>
          </p:nvSpPr>
          <p:spPr bwMode="auto">
            <a:xfrm>
              <a:off x="621" y="3685"/>
              <a:ext cx="1437"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26261" name="Line 271">
              <a:extLst>
                <a:ext uri="{FF2B5EF4-FFF2-40B4-BE49-F238E27FC236}">
                  <a16:creationId xmlns:a16="http://schemas.microsoft.com/office/drawing/2014/main" id="{B7990134-A7BE-151B-FC3A-E125B21EF75B}"/>
                </a:ext>
              </a:extLst>
            </p:cNvPr>
            <p:cNvSpPr>
              <a:spLocks noChangeShapeType="1"/>
            </p:cNvSpPr>
            <p:nvPr/>
          </p:nvSpPr>
          <p:spPr bwMode="auto">
            <a:xfrm>
              <a:off x="621" y="3685"/>
              <a:ext cx="0" cy="4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26262" name="Line 272">
              <a:extLst>
                <a:ext uri="{FF2B5EF4-FFF2-40B4-BE49-F238E27FC236}">
                  <a16:creationId xmlns:a16="http://schemas.microsoft.com/office/drawing/2014/main" id="{13DE8EB0-37D4-0520-E975-09B975D82503}"/>
                </a:ext>
              </a:extLst>
            </p:cNvPr>
            <p:cNvSpPr>
              <a:spLocks noChangeShapeType="1"/>
            </p:cNvSpPr>
            <p:nvPr/>
          </p:nvSpPr>
          <p:spPr bwMode="auto">
            <a:xfrm>
              <a:off x="863" y="3685"/>
              <a:ext cx="0" cy="4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26263" name="Line 273">
              <a:extLst>
                <a:ext uri="{FF2B5EF4-FFF2-40B4-BE49-F238E27FC236}">
                  <a16:creationId xmlns:a16="http://schemas.microsoft.com/office/drawing/2014/main" id="{0239A931-ADC5-9FE3-89C7-B420DF614793}"/>
                </a:ext>
              </a:extLst>
            </p:cNvPr>
            <p:cNvSpPr>
              <a:spLocks noChangeShapeType="1"/>
            </p:cNvSpPr>
            <p:nvPr/>
          </p:nvSpPr>
          <p:spPr bwMode="auto">
            <a:xfrm>
              <a:off x="1098" y="3685"/>
              <a:ext cx="0" cy="4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26264" name="Line 274">
              <a:extLst>
                <a:ext uri="{FF2B5EF4-FFF2-40B4-BE49-F238E27FC236}">
                  <a16:creationId xmlns:a16="http://schemas.microsoft.com/office/drawing/2014/main" id="{E0640458-F337-2556-5F43-E98A77713A10}"/>
                </a:ext>
              </a:extLst>
            </p:cNvPr>
            <p:cNvSpPr>
              <a:spLocks noChangeShapeType="1"/>
            </p:cNvSpPr>
            <p:nvPr/>
          </p:nvSpPr>
          <p:spPr bwMode="auto">
            <a:xfrm>
              <a:off x="1340" y="3685"/>
              <a:ext cx="0" cy="4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26265" name="Line 275">
              <a:extLst>
                <a:ext uri="{FF2B5EF4-FFF2-40B4-BE49-F238E27FC236}">
                  <a16:creationId xmlns:a16="http://schemas.microsoft.com/office/drawing/2014/main" id="{0F73CB93-2969-33F4-CD8D-B1B2E39C6254}"/>
                </a:ext>
              </a:extLst>
            </p:cNvPr>
            <p:cNvSpPr>
              <a:spLocks noChangeShapeType="1"/>
            </p:cNvSpPr>
            <p:nvPr/>
          </p:nvSpPr>
          <p:spPr bwMode="auto">
            <a:xfrm>
              <a:off x="1581" y="3685"/>
              <a:ext cx="0" cy="4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26266" name="Line 276">
              <a:extLst>
                <a:ext uri="{FF2B5EF4-FFF2-40B4-BE49-F238E27FC236}">
                  <a16:creationId xmlns:a16="http://schemas.microsoft.com/office/drawing/2014/main" id="{E1D88EAA-DAAA-D1D2-746A-0F92518C5236}"/>
                </a:ext>
              </a:extLst>
            </p:cNvPr>
            <p:cNvSpPr>
              <a:spLocks noChangeShapeType="1"/>
            </p:cNvSpPr>
            <p:nvPr/>
          </p:nvSpPr>
          <p:spPr bwMode="auto">
            <a:xfrm>
              <a:off x="1822" y="3685"/>
              <a:ext cx="0" cy="4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26267" name="Line 277">
              <a:extLst>
                <a:ext uri="{FF2B5EF4-FFF2-40B4-BE49-F238E27FC236}">
                  <a16:creationId xmlns:a16="http://schemas.microsoft.com/office/drawing/2014/main" id="{69B218C5-0187-7170-2B0E-FCAC9464B716}"/>
                </a:ext>
              </a:extLst>
            </p:cNvPr>
            <p:cNvSpPr>
              <a:spLocks noChangeShapeType="1"/>
            </p:cNvSpPr>
            <p:nvPr/>
          </p:nvSpPr>
          <p:spPr bwMode="auto">
            <a:xfrm>
              <a:off x="2058" y="3685"/>
              <a:ext cx="0" cy="4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26268" name="Rectangle 278">
              <a:extLst>
                <a:ext uri="{FF2B5EF4-FFF2-40B4-BE49-F238E27FC236}">
                  <a16:creationId xmlns:a16="http://schemas.microsoft.com/office/drawing/2014/main" id="{11099C36-7A4D-0813-664A-3512DC7D707F}"/>
                </a:ext>
              </a:extLst>
            </p:cNvPr>
            <p:cNvSpPr>
              <a:spLocks noChangeArrowheads="1"/>
            </p:cNvSpPr>
            <p:nvPr/>
          </p:nvSpPr>
          <p:spPr bwMode="auto">
            <a:xfrm>
              <a:off x="584" y="3788"/>
              <a:ext cx="49"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fr-CA" altLang="en-US" sz="1100">
                  <a:solidFill>
                    <a:srgbClr val="000000"/>
                  </a:solidFill>
                  <a:latin typeface="Arial" panose="020B0604020202020204" pitchFamily="34" charset="0"/>
                  <a:cs typeface="Arial" panose="020B0604020202020204" pitchFamily="34" charset="0"/>
                </a:rPr>
                <a:t>0</a:t>
              </a:r>
              <a:endParaRPr lang="fr-CA" altLang="en-US" sz="1800">
                <a:latin typeface="Arial" panose="020B0604020202020204" pitchFamily="34" charset="0"/>
                <a:cs typeface="Arial" panose="020B0604020202020204" pitchFamily="34" charset="0"/>
              </a:endParaRPr>
            </a:p>
          </p:txBody>
        </p:sp>
        <p:sp>
          <p:nvSpPr>
            <p:cNvPr id="426269" name="Rectangle 279">
              <a:extLst>
                <a:ext uri="{FF2B5EF4-FFF2-40B4-BE49-F238E27FC236}">
                  <a16:creationId xmlns:a16="http://schemas.microsoft.com/office/drawing/2014/main" id="{122BC1E1-7F89-D9E8-BDC9-C0187B943A3D}"/>
                </a:ext>
              </a:extLst>
            </p:cNvPr>
            <p:cNvSpPr>
              <a:spLocks noChangeArrowheads="1"/>
            </p:cNvSpPr>
            <p:nvPr/>
          </p:nvSpPr>
          <p:spPr bwMode="auto">
            <a:xfrm>
              <a:off x="826" y="3788"/>
              <a:ext cx="49"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fr-CA" altLang="en-US" sz="1100">
                  <a:solidFill>
                    <a:srgbClr val="000000"/>
                  </a:solidFill>
                  <a:latin typeface="Arial" panose="020B0604020202020204" pitchFamily="34" charset="0"/>
                  <a:cs typeface="Arial" panose="020B0604020202020204" pitchFamily="34" charset="0"/>
                </a:rPr>
                <a:t>5</a:t>
              </a:r>
              <a:endParaRPr lang="fr-CA" altLang="en-US" sz="1800">
                <a:latin typeface="Arial" panose="020B0604020202020204" pitchFamily="34" charset="0"/>
                <a:cs typeface="Arial" panose="020B0604020202020204" pitchFamily="34" charset="0"/>
              </a:endParaRPr>
            </a:p>
          </p:txBody>
        </p:sp>
        <p:sp>
          <p:nvSpPr>
            <p:cNvPr id="426270" name="Rectangle 280">
              <a:extLst>
                <a:ext uri="{FF2B5EF4-FFF2-40B4-BE49-F238E27FC236}">
                  <a16:creationId xmlns:a16="http://schemas.microsoft.com/office/drawing/2014/main" id="{8101D0F8-EEC3-1438-0207-E75485EF5884}"/>
                </a:ext>
              </a:extLst>
            </p:cNvPr>
            <p:cNvSpPr>
              <a:spLocks noChangeArrowheads="1"/>
            </p:cNvSpPr>
            <p:nvPr/>
          </p:nvSpPr>
          <p:spPr bwMode="auto">
            <a:xfrm>
              <a:off x="1041" y="3788"/>
              <a:ext cx="98"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fr-CA" altLang="en-US" sz="1100">
                  <a:solidFill>
                    <a:srgbClr val="000000"/>
                  </a:solidFill>
                  <a:latin typeface="Arial" panose="020B0604020202020204" pitchFamily="34" charset="0"/>
                  <a:cs typeface="Arial" panose="020B0604020202020204" pitchFamily="34" charset="0"/>
                </a:rPr>
                <a:t>10</a:t>
              </a:r>
              <a:endParaRPr lang="fr-CA" altLang="en-US" sz="1800">
                <a:latin typeface="Arial" panose="020B0604020202020204" pitchFamily="34" charset="0"/>
                <a:cs typeface="Arial" panose="020B0604020202020204" pitchFamily="34" charset="0"/>
              </a:endParaRPr>
            </a:p>
          </p:txBody>
        </p:sp>
        <p:sp>
          <p:nvSpPr>
            <p:cNvPr id="426271" name="Rectangle 281">
              <a:extLst>
                <a:ext uri="{FF2B5EF4-FFF2-40B4-BE49-F238E27FC236}">
                  <a16:creationId xmlns:a16="http://schemas.microsoft.com/office/drawing/2014/main" id="{9D537F31-8B88-17F5-FB2D-8015AFAA0663}"/>
                </a:ext>
              </a:extLst>
            </p:cNvPr>
            <p:cNvSpPr>
              <a:spLocks noChangeArrowheads="1"/>
            </p:cNvSpPr>
            <p:nvPr/>
          </p:nvSpPr>
          <p:spPr bwMode="auto">
            <a:xfrm>
              <a:off x="1283" y="3788"/>
              <a:ext cx="98"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fr-CA" altLang="en-US" sz="1100">
                  <a:solidFill>
                    <a:srgbClr val="000000"/>
                  </a:solidFill>
                  <a:latin typeface="Arial" panose="020B0604020202020204" pitchFamily="34" charset="0"/>
                  <a:cs typeface="Arial" panose="020B0604020202020204" pitchFamily="34" charset="0"/>
                </a:rPr>
                <a:t>15</a:t>
              </a:r>
              <a:endParaRPr lang="fr-CA" altLang="en-US" sz="1800">
                <a:latin typeface="Arial" panose="020B0604020202020204" pitchFamily="34" charset="0"/>
                <a:cs typeface="Arial" panose="020B0604020202020204" pitchFamily="34" charset="0"/>
              </a:endParaRPr>
            </a:p>
          </p:txBody>
        </p:sp>
        <p:sp>
          <p:nvSpPr>
            <p:cNvPr id="426272" name="Rectangle 282">
              <a:extLst>
                <a:ext uri="{FF2B5EF4-FFF2-40B4-BE49-F238E27FC236}">
                  <a16:creationId xmlns:a16="http://schemas.microsoft.com/office/drawing/2014/main" id="{241AA8CB-9BEB-3233-35B2-8485098AF480}"/>
                </a:ext>
              </a:extLst>
            </p:cNvPr>
            <p:cNvSpPr>
              <a:spLocks noChangeArrowheads="1"/>
            </p:cNvSpPr>
            <p:nvPr/>
          </p:nvSpPr>
          <p:spPr bwMode="auto">
            <a:xfrm>
              <a:off x="1524" y="3788"/>
              <a:ext cx="98"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fr-CA" altLang="en-US" sz="1100">
                  <a:solidFill>
                    <a:srgbClr val="000000"/>
                  </a:solidFill>
                  <a:latin typeface="Arial" panose="020B0604020202020204" pitchFamily="34" charset="0"/>
                  <a:cs typeface="Arial" panose="020B0604020202020204" pitchFamily="34" charset="0"/>
                </a:rPr>
                <a:t>20</a:t>
              </a:r>
              <a:endParaRPr lang="fr-CA" altLang="en-US" sz="1800">
                <a:latin typeface="Arial" panose="020B0604020202020204" pitchFamily="34" charset="0"/>
                <a:cs typeface="Arial" panose="020B0604020202020204" pitchFamily="34" charset="0"/>
              </a:endParaRPr>
            </a:p>
          </p:txBody>
        </p:sp>
        <p:sp>
          <p:nvSpPr>
            <p:cNvPr id="426273" name="Rectangle 283">
              <a:extLst>
                <a:ext uri="{FF2B5EF4-FFF2-40B4-BE49-F238E27FC236}">
                  <a16:creationId xmlns:a16="http://schemas.microsoft.com/office/drawing/2014/main" id="{B7553258-3FAF-BB5F-1B88-152085FFFA2F}"/>
                </a:ext>
              </a:extLst>
            </p:cNvPr>
            <p:cNvSpPr>
              <a:spLocks noChangeArrowheads="1"/>
            </p:cNvSpPr>
            <p:nvPr/>
          </p:nvSpPr>
          <p:spPr bwMode="auto">
            <a:xfrm>
              <a:off x="1765" y="3788"/>
              <a:ext cx="98"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fr-CA" altLang="en-US" sz="1100">
                  <a:solidFill>
                    <a:srgbClr val="000000"/>
                  </a:solidFill>
                  <a:latin typeface="Arial" panose="020B0604020202020204" pitchFamily="34" charset="0"/>
                  <a:cs typeface="Arial" panose="020B0604020202020204" pitchFamily="34" charset="0"/>
                </a:rPr>
                <a:t>25</a:t>
              </a:r>
              <a:endParaRPr lang="fr-CA" altLang="en-US" sz="1800">
                <a:latin typeface="Arial" panose="020B0604020202020204" pitchFamily="34" charset="0"/>
                <a:cs typeface="Arial" panose="020B0604020202020204" pitchFamily="34" charset="0"/>
              </a:endParaRPr>
            </a:p>
          </p:txBody>
        </p:sp>
        <p:sp>
          <p:nvSpPr>
            <p:cNvPr id="426274" name="Line 284">
              <a:extLst>
                <a:ext uri="{FF2B5EF4-FFF2-40B4-BE49-F238E27FC236}">
                  <a16:creationId xmlns:a16="http://schemas.microsoft.com/office/drawing/2014/main" id="{09C9B902-9789-89EE-A327-A45B99AB4BF3}"/>
                </a:ext>
              </a:extLst>
            </p:cNvPr>
            <p:cNvSpPr>
              <a:spLocks noChangeShapeType="1"/>
            </p:cNvSpPr>
            <p:nvPr/>
          </p:nvSpPr>
          <p:spPr bwMode="auto">
            <a:xfrm flipV="1">
              <a:off x="609" y="2526"/>
              <a:ext cx="0" cy="1107"/>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26275" name="Line 285">
              <a:extLst>
                <a:ext uri="{FF2B5EF4-FFF2-40B4-BE49-F238E27FC236}">
                  <a16:creationId xmlns:a16="http://schemas.microsoft.com/office/drawing/2014/main" id="{3EE68778-4993-07C3-A844-41320B0AEB7F}"/>
                </a:ext>
              </a:extLst>
            </p:cNvPr>
            <p:cNvSpPr>
              <a:spLocks noChangeShapeType="1"/>
            </p:cNvSpPr>
            <p:nvPr/>
          </p:nvSpPr>
          <p:spPr bwMode="auto">
            <a:xfrm flipH="1">
              <a:off x="564" y="3633"/>
              <a:ext cx="45"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26276" name="Line 286">
              <a:extLst>
                <a:ext uri="{FF2B5EF4-FFF2-40B4-BE49-F238E27FC236}">
                  <a16:creationId xmlns:a16="http://schemas.microsoft.com/office/drawing/2014/main" id="{9AD26084-96C7-056F-85F3-D7248663C868}"/>
                </a:ext>
              </a:extLst>
            </p:cNvPr>
            <p:cNvSpPr>
              <a:spLocks noChangeShapeType="1"/>
            </p:cNvSpPr>
            <p:nvPr/>
          </p:nvSpPr>
          <p:spPr bwMode="auto">
            <a:xfrm flipH="1">
              <a:off x="564" y="3352"/>
              <a:ext cx="45"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26277" name="Line 287">
              <a:extLst>
                <a:ext uri="{FF2B5EF4-FFF2-40B4-BE49-F238E27FC236}">
                  <a16:creationId xmlns:a16="http://schemas.microsoft.com/office/drawing/2014/main" id="{C83FFEC2-16E0-37D9-33EC-7D0AB866B58D}"/>
                </a:ext>
              </a:extLst>
            </p:cNvPr>
            <p:cNvSpPr>
              <a:spLocks noChangeShapeType="1"/>
            </p:cNvSpPr>
            <p:nvPr/>
          </p:nvSpPr>
          <p:spPr bwMode="auto">
            <a:xfrm flipH="1">
              <a:off x="564" y="3077"/>
              <a:ext cx="45"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26278" name="Line 288">
              <a:extLst>
                <a:ext uri="{FF2B5EF4-FFF2-40B4-BE49-F238E27FC236}">
                  <a16:creationId xmlns:a16="http://schemas.microsoft.com/office/drawing/2014/main" id="{AC858658-558D-ED06-80D4-D2799993E158}"/>
                </a:ext>
              </a:extLst>
            </p:cNvPr>
            <p:cNvSpPr>
              <a:spLocks noChangeShapeType="1"/>
            </p:cNvSpPr>
            <p:nvPr/>
          </p:nvSpPr>
          <p:spPr bwMode="auto">
            <a:xfrm flipH="1">
              <a:off x="564" y="2801"/>
              <a:ext cx="45"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26279" name="Line 289">
              <a:extLst>
                <a:ext uri="{FF2B5EF4-FFF2-40B4-BE49-F238E27FC236}">
                  <a16:creationId xmlns:a16="http://schemas.microsoft.com/office/drawing/2014/main" id="{3FE7112B-C871-10F1-07A1-B2E6F721FA61}"/>
                </a:ext>
              </a:extLst>
            </p:cNvPr>
            <p:cNvSpPr>
              <a:spLocks noChangeShapeType="1"/>
            </p:cNvSpPr>
            <p:nvPr/>
          </p:nvSpPr>
          <p:spPr bwMode="auto">
            <a:xfrm flipH="1">
              <a:off x="564" y="2526"/>
              <a:ext cx="45"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26280" name="Rectangle 290">
              <a:extLst>
                <a:ext uri="{FF2B5EF4-FFF2-40B4-BE49-F238E27FC236}">
                  <a16:creationId xmlns:a16="http://schemas.microsoft.com/office/drawing/2014/main" id="{9C3D0011-0CE6-A7EF-0E7B-89B4A88D6B2E}"/>
                </a:ext>
              </a:extLst>
            </p:cNvPr>
            <p:cNvSpPr>
              <a:spLocks noChangeArrowheads="1"/>
            </p:cNvSpPr>
            <p:nvPr/>
          </p:nvSpPr>
          <p:spPr bwMode="auto">
            <a:xfrm>
              <a:off x="344" y="3303"/>
              <a:ext cx="19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fr-CA" altLang="en-US" sz="1100">
                  <a:solidFill>
                    <a:srgbClr val="000000"/>
                  </a:solidFill>
                  <a:latin typeface="Arial" panose="020B0604020202020204" pitchFamily="34" charset="0"/>
                  <a:cs typeface="Arial" panose="020B0604020202020204" pitchFamily="34" charset="0"/>
                </a:rPr>
                <a:t>2000</a:t>
              </a:r>
              <a:endParaRPr lang="fr-CA" altLang="en-US" sz="1800">
                <a:latin typeface="Arial" panose="020B0604020202020204" pitchFamily="34" charset="0"/>
                <a:cs typeface="Arial" panose="020B0604020202020204" pitchFamily="34" charset="0"/>
              </a:endParaRPr>
            </a:p>
          </p:txBody>
        </p:sp>
        <p:sp>
          <p:nvSpPr>
            <p:cNvPr id="426281" name="Rectangle 291">
              <a:extLst>
                <a:ext uri="{FF2B5EF4-FFF2-40B4-BE49-F238E27FC236}">
                  <a16:creationId xmlns:a16="http://schemas.microsoft.com/office/drawing/2014/main" id="{753DB25B-0F38-A238-6A5E-94626EFE59E5}"/>
                </a:ext>
              </a:extLst>
            </p:cNvPr>
            <p:cNvSpPr>
              <a:spLocks noChangeArrowheads="1"/>
            </p:cNvSpPr>
            <p:nvPr/>
          </p:nvSpPr>
          <p:spPr bwMode="auto">
            <a:xfrm>
              <a:off x="344" y="3028"/>
              <a:ext cx="19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fr-CA" altLang="en-US" sz="1100">
                  <a:solidFill>
                    <a:srgbClr val="000000"/>
                  </a:solidFill>
                  <a:latin typeface="Arial" panose="020B0604020202020204" pitchFamily="34" charset="0"/>
                  <a:cs typeface="Arial" panose="020B0604020202020204" pitchFamily="34" charset="0"/>
                </a:rPr>
                <a:t>4000</a:t>
              </a:r>
              <a:endParaRPr lang="fr-CA" altLang="en-US" sz="1800">
                <a:latin typeface="Arial" panose="020B0604020202020204" pitchFamily="34" charset="0"/>
                <a:cs typeface="Arial" panose="020B0604020202020204" pitchFamily="34" charset="0"/>
              </a:endParaRPr>
            </a:p>
          </p:txBody>
        </p:sp>
        <p:sp>
          <p:nvSpPr>
            <p:cNvPr id="426282" name="Rectangle 292">
              <a:extLst>
                <a:ext uri="{FF2B5EF4-FFF2-40B4-BE49-F238E27FC236}">
                  <a16:creationId xmlns:a16="http://schemas.microsoft.com/office/drawing/2014/main" id="{8A59960C-2EC6-F7ED-1395-C90697A33DE5}"/>
                </a:ext>
              </a:extLst>
            </p:cNvPr>
            <p:cNvSpPr>
              <a:spLocks noChangeArrowheads="1"/>
            </p:cNvSpPr>
            <p:nvPr/>
          </p:nvSpPr>
          <p:spPr bwMode="auto">
            <a:xfrm>
              <a:off x="344" y="2753"/>
              <a:ext cx="19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fr-CA" altLang="en-US" sz="1100">
                  <a:solidFill>
                    <a:srgbClr val="000000"/>
                  </a:solidFill>
                  <a:latin typeface="Arial" panose="020B0604020202020204" pitchFamily="34" charset="0"/>
                  <a:cs typeface="Arial" panose="020B0604020202020204" pitchFamily="34" charset="0"/>
                </a:rPr>
                <a:t>6000</a:t>
              </a:r>
              <a:endParaRPr lang="fr-CA" altLang="en-US" sz="1800">
                <a:latin typeface="Arial" panose="020B0604020202020204" pitchFamily="34" charset="0"/>
                <a:cs typeface="Arial" panose="020B0604020202020204" pitchFamily="34" charset="0"/>
              </a:endParaRPr>
            </a:p>
          </p:txBody>
        </p:sp>
        <p:sp>
          <p:nvSpPr>
            <p:cNvPr id="426283" name="Rectangle 293">
              <a:extLst>
                <a:ext uri="{FF2B5EF4-FFF2-40B4-BE49-F238E27FC236}">
                  <a16:creationId xmlns:a16="http://schemas.microsoft.com/office/drawing/2014/main" id="{A7207EBC-50F1-0822-8212-A592362371CF}"/>
                </a:ext>
              </a:extLst>
            </p:cNvPr>
            <p:cNvSpPr>
              <a:spLocks noChangeArrowheads="1"/>
            </p:cNvSpPr>
            <p:nvPr/>
          </p:nvSpPr>
          <p:spPr bwMode="auto">
            <a:xfrm>
              <a:off x="344" y="2477"/>
              <a:ext cx="19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fr-CA" altLang="en-US" sz="1100">
                  <a:solidFill>
                    <a:srgbClr val="000000"/>
                  </a:solidFill>
                  <a:latin typeface="Arial" panose="020B0604020202020204" pitchFamily="34" charset="0"/>
                  <a:cs typeface="Arial" panose="020B0604020202020204" pitchFamily="34" charset="0"/>
                </a:rPr>
                <a:t>8000</a:t>
              </a:r>
              <a:endParaRPr lang="fr-CA" altLang="en-US" sz="1800">
                <a:latin typeface="Arial" panose="020B0604020202020204" pitchFamily="34" charset="0"/>
                <a:cs typeface="Arial" panose="020B0604020202020204" pitchFamily="34" charset="0"/>
              </a:endParaRPr>
            </a:p>
          </p:txBody>
        </p:sp>
        <p:sp>
          <p:nvSpPr>
            <p:cNvPr id="426284" name="Rectangle 294">
              <a:extLst>
                <a:ext uri="{FF2B5EF4-FFF2-40B4-BE49-F238E27FC236}">
                  <a16:creationId xmlns:a16="http://schemas.microsoft.com/office/drawing/2014/main" id="{82F48199-5862-604A-D267-16345D548173}"/>
                </a:ext>
              </a:extLst>
            </p:cNvPr>
            <p:cNvSpPr>
              <a:spLocks noChangeArrowheads="1"/>
            </p:cNvSpPr>
            <p:nvPr/>
          </p:nvSpPr>
          <p:spPr bwMode="auto">
            <a:xfrm>
              <a:off x="609" y="2256"/>
              <a:ext cx="1478" cy="1429"/>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426285" name="Rectangle 295">
              <a:extLst>
                <a:ext uri="{FF2B5EF4-FFF2-40B4-BE49-F238E27FC236}">
                  <a16:creationId xmlns:a16="http://schemas.microsoft.com/office/drawing/2014/main" id="{B2C25CF7-CABD-F8AF-2CB8-0377CECC1EB9}"/>
                </a:ext>
              </a:extLst>
            </p:cNvPr>
            <p:cNvSpPr>
              <a:spLocks noChangeArrowheads="1"/>
            </p:cNvSpPr>
            <p:nvPr/>
          </p:nvSpPr>
          <p:spPr bwMode="auto">
            <a:xfrm>
              <a:off x="828" y="3906"/>
              <a:ext cx="2487" cy="2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fr-CA" altLang="en-US" sz="2200">
                  <a:solidFill>
                    <a:srgbClr val="000000"/>
                  </a:solidFill>
                  <a:latin typeface="Arial" panose="020B0604020202020204" pitchFamily="34" charset="0"/>
                  <a:cs typeface="Arial" panose="020B0604020202020204" pitchFamily="34" charset="0"/>
                </a:rPr>
                <a:t>Cumulative selection differential</a:t>
              </a:r>
              <a:endParaRPr lang="fr-CA" altLang="en-US" sz="1800">
                <a:latin typeface="Arial" panose="020B0604020202020204" pitchFamily="34" charset="0"/>
                <a:cs typeface="Arial" panose="020B0604020202020204" pitchFamily="34" charset="0"/>
              </a:endParaRPr>
            </a:p>
          </p:txBody>
        </p:sp>
        <p:sp>
          <p:nvSpPr>
            <p:cNvPr id="426286" name="Rectangle 296">
              <a:extLst>
                <a:ext uri="{FF2B5EF4-FFF2-40B4-BE49-F238E27FC236}">
                  <a16:creationId xmlns:a16="http://schemas.microsoft.com/office/drawing/2014/main" id="{58562308-953D-1DCF-8A38-B5849FBBDD66}"/>
                </a:ext>
              </a:extLst>
            </p:cNvPr>
            <p:cNvSpPr>
              <a:spLocks noChangeArrowheads="1"/>
            </p:cNvSpPr>
            <p:nvPr/>
          </p:nvSpPr>
          <p:spPr bwMode="auto">
            <a:xfrm rot="-5400000">
              <a:off x="-771" y="2137"/>
              <a:ext cx="1971" cy="2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fr-CA" altLang="en-US" sz="2200">
                  <a:solidFill>
                    <a:srgbClr val="000000"/>
                  </a:solidFill>
                  <a:latin typeface="Arial" panose="020B0604020202020204" pitchFamily="34" charset="0"/>
                  <a:cs typeface="Arial" panose="020B0604020202020204" pitchFamily="34" charset="0"/>
                </a:rPr>
                <a:t>Selective gain (revs/day)</a:t>
              </a:r>
              <a:endParaRPr lang="fr-CA" altLang="en-US" sz="1800">
                <a:latin typeface="Arial" panose="020B0604020202020204" pitchFamily="34" charset="0"/>
                <a:cs typeface="Arial" panose="020B0604020202020204" pitchFamily="34" charset="0"/>
              </a:endParaRPr>
            </a:p>
          </p:txBody>
        </p:sp>
        <p:sp>
          <p:nvSpPr>
            <p:cNvPr id="426287" name="Freeform 297">
              <a:extLst>
                <a:ext uri="{FF2B5EF4-FFF2-40B4-BE49-F238E27FC236}">
                  <a16:creationId xmlns:a16="http://schemas.microsoft.com/office/drawing/2014/main" id="{65A27C9A-1D7F-3D5F-F4B5-F78D8A66F485}"/>
                </a:ext>
              </a:extLst>
            </p:cNvPr>
            <p:cNvSpPr>
              <a:spLocks/>
            </p:cNvSpPr>
            <p:nvPr/>
          </p:nvSpPr>
          <p:spPr bwMode="auto">
            <a:xfrm>
              <a:off x="1495" y="2640"/>
              <a:ext cx="334" cy="0"/>
            </a:xfrm>
            <a:custGeom>
              <a:avLst/>
              <a:gdLst>
                <a:gd name="T0" fmla="*/ 26 w 357"/>
                <a:gd name="T1" fmla="*/ 26 w 357"/>
                <a:gd name="T2" fmla="*/ 24 w 357"/>
                <a:gd name="T3" fmla="*/ 22 w 357"/>
                <a:gd name="T4" fmla="*/ 22 w 357"/>
                <a:gd name="T5" fmla="*/ 21 w 357"/>
                <a:gd name="T6" fmla="*/ 20 w 357"/>
                <a:gd name="T7" fmla="*/ 19 w 357"/>
                <a:gd name="T8" fmla="*/ 19 w 357"/>
                <a:gd name="T9" fmla="*/ 18 w 357"/>
                <a:gd name="T10" fmla="*/ 17 w 357"/>
                <a:gd name="T11" fmla="*/ 16 w 357"/>
                <a:gd name="T12" fmla="*/ 15 w 357"/>
                <a:gd name="T13" fmla="*/ 14 w 357"/>
                <a:gd name="T14" fmla="*/ 13 w 357"/>
                <a:gd name="T15" fmla="*/ 11 w 357"/>
                <a:gd name="T16" fmla="*/ 10 w 357"/>
                <a:gd name="T17" fmla="*/ 8 w 357"/>
                <a:gd name="T18" fmla="*/ 7 w 357"/>
                <a:gd name="T19" fmla="*/ 7 w 357"/>
                <a:gd name="T20" fmla="*/ 7 w 357"/>
                <a:gd name="T21" fmla="*/ 7 w 357"/>
                <a:gd name="T22" fmla="*/ 7 w 357"/>
                <a:gd name="T23" fmla="*/ 7 w 357"/>
                <a:gd name="T24" fmla="*/ 7 w 357"/>
                <a:gd name="T25" fmla="*/ 7 w 357"/>
                <a:gd name="T26" fmla="*/ 0 w 357"/>
                <a:gd name="T27" fmla="*/ 0 w 35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Lst>
              <a:ahLst/>
              <a:cxnLst>
                <a:cxn ang="T28">
                  <a:pos x="T0" y="0"/>
                </a:cxn>
                <a:cxn ang="T29">
                  <a:pos x="T1" y="0"/>
                </a:cxn>
                <a:cxn ang="T30">
                  <a:pos x="T2" y="0"/>
                </a:cxn>
                <a:cxn ang="T31">
                  <a:pos x="T3" y="0"/>
                </a:cxn>
                <a:cxn ang="T32">
                  <a:pos x="T4" y="0"/>
                </a:cxn>
                <a:cxn ang="T33">
                  <a:pos x="T5" y="0"/>
                </a:cxn>
                <a:cxn ang="T34">
                  <a:pos x="T6" y="0"/>
                </a:cxn>
                <a:cxn ang="T35">
                  <a:pos x="T7" y="0"/>
                </a:cxn>
                <a:cxn ang="T36">
                  <a:pos x="T8" y="0"/>
                </a:cxn>
                <a:cxn ang="T37">
                  <a:pos x="T9" y="0"/>
                </a:cxn>
                <a:cxn ang="T38">
                  <a:pos x="T10" y="0"/>
                </a:cxn>
                <a:cxn ang="T39">
                  <a:pos x="T11" y="0"/>
                </a:cxn>
                <a:cxn ang="T40">
                  <a:pos x="T12" y="0"/>
                </a:cxn>
                <a:cxn ang="T41">
                  <a:pos x="T13" y="0"/>
                </a:cxn>
                <a:cxn ang="T42">
                  <a:pos x="T14" y="0"/>
                </a:cxn>
                <a:cxn ang="T43">
                  <a:pos x="T15" y="0"/>
                </a:cxn>
                <a:cxn ang="T44">
                  <a:pos x="T16" y="0"/>
                </a:cxn>
                <a:cxn ang="T45">
                  <a:pos x="T17" y="0"/>
                </a:cxn>
                <a:cxn ang="T46">
                  <a:pos x="T18" y="0"/>
                </a:cxn>
                <a:cxn ang="T47">
                  <a:pos x="T19" y="0"/>
                </a:cxn>
                <a:cxn ang="T48">
                  <a:pos x="T20" y="0"/>
                </a:cxn>
                <a:cxn ang="T49">
                  <a:pos x="T21" y="0"/>
                </a:cxn>
                <a:cxn ang="T50">
                  <a:pos x="T22" y="0"/>
                </a:cxn>
                <a:cxn ang="T51">
                  <a:pos x="T23" y="0"/>
                </a:cxn>
                <a:cxn ang="T52">
                  <a:pos x="T24" y="0"/>
                </a:cxn>
                <a:cxn ang="T53">
                  <a:pos x="T25" y="0"/>
                </a:cxn>
                <a:cxn ang="T54">
                  <a:pos x="T26" y="0"/>
                </a:cxn>
                <a:cxn ang="T55">
                  <a:pos x="T27" y="0"/>
                </a:cxn>
              </a:cxnLst>
              <a:rect l="0" t="0" r="r" b="b"/>
              <a:pathLst>
                <a:path w="357">
                  <a:moveTo>
                    <a:pt x="357" y="0"/>
                  </a:moveTo>
                  <a:lnTo>
                    <a:pt x="344" y="0"/>
                  </a:lnTo>
                  <a:lnTo>
                    <a:pt x="332" y="0"/>
                  </a:lnTo>
                  <a:lnTo>
                    <a:pt x="313" y="0"/>
                  </a:lnTo>
                  <a:lnTo>
                    <a:pt x="301" y="0"/>
                  </a:lnTo>
                  <a:lnTo>
                    <a:pt x="289" y="0"/>
                  </a:lnTo>
                  <a:lnTo>
                    <a:pt x="277" y="0"/>
                  </a:lnTo>
                  <a:lnTo>
                    <a:pt x="258" y="0"/>
                  </a:lnTo>
                  <a:lnTo>
                    <a:pt x="246" y="0"/>
                  </a:lnTo>
                  <a:lnTo>
                    <a:pt x="234" y="0"/>
                  </a:lnTo>
                  <a:lnTo>
                    <a:pt x="221" y="0"/>
                  </a:lnTo>
                  <a:lnTo>
                    <a:pt x="203" y="0"/>
                  </a:lnTo>
                  <a:lnTo>
                    <a:pt x="191" y="0"/>
                  </a:lnTo>
                  <a:lnTo>
                    <a:pt x="178" y="0"/>
                  </a:lnTo>
                  <a:lnTo>
                    <a:pt x="166" y="0"/>
                  </a:lnTo>
                  <a:lnTo>
                    <a:pt x="148" y="0"/>
                  </a:lnTo>
                  <a:lnTo>
                    <a:pt x="135" y="0"/>
                  </a:lnTo>
                  <a:lnTo>
                    <a:pt x="123" y="0"/>
                  </a:lnTo>
                  <a:lnTo>
                    <a:pt x="111" y="0"/>
                  </a:lnTo>
                  <a:lnTo>
                    <a:pt x="92" y="0"/>
                  </a:lnTo>
                  <a:lnTo>
                    <a:pt x="80" y="0"/>
                  </a:lnTo>
                  <a:lnTo>
                    <a:pt x="68" y="0"/>
                  </a:lnTo>
                  <a:lnTo>
                    <a:pt x="55" y="0"/>
                  </a:lnTo>
                  <a:lnTo>
                    <a:pt x="37" y="0"/>
                  </a:lnTo>
                  <a:lnTo>
                    <a:pt x="25" y="0"/>
                  </a:lnTo>
                  <a:lnTo>
                    <a:pt x="12" y="0"/>
                  </a:lnTo>
                  <a:lnTo>
                    <a:pt x="0" y="0"/>
                  </a:lnTo>
                </a:path>
              </a:pathLst>
            </a:custGeom>
            <a:solidFill>
              <a:srgbClr val="0000FF"/>
            </a:solidFill>
            <a:ln w="9525">
              <a:solidFill>
                <a:srgbClr val="000000"/>
              </a:solidFill>
              <a:prstDash val="solid"/>
              <a:round/>
              <a:headEnd/>
              <a:tailEnd/>
            </a:ln>
          </p:spPr>
          <p:txBody>
            <a:bodyPr/>
            <a:lstStyle/>
            <a:p>
              <a:endParaRPr lang="en-US"/>
            </a:p>
          </p:txBody>
        </p:sp>
        <p:sp>
          <p:nvSpPr>
            <p:cNvPr id="426288" name="Freeform 298">
              <a:extLst>
                <a:ext uri="{FF2B5EF4-FFF2-40B4-BE49-F238E27FC236}">
                  <a16:creationId xmlns:a16="http://schemas.microsoft.com/office/drawing/2014/main" id="{58B394C1-A688-F5D9-C159-A89985CE333A}"/>
                </a:ext>
              </a:extLst>
            </p:cNvPr>
            <p:cNvSpPr>
              <a:spLocks/>
            </p:cNvSpPr>
            <p:nvPr/>
          </p:nvSpPr>
          <p:spPr bwMode="auto">
            <a:xfrm>
              <a:off x="1495" y="2640"/>
              <a:ext cx="334" cy="0"/>
            </a:xfrm>
            <a:custGeom>
              <a:avLst/>
              <a:gdLst>
                <a:gd name="T0" fmla="*/ 26 w 357"/>
                <a:gd name="T1" fmla="*/ 26 w 357"/>
                <a:gd name="T2" fmla="*/ 24 w 357"/>
                <a:gd name="T3" fmla="*/ 22 w 357"/>
                <a:gd name="T4" fmla="*/ 22 w 357"/>
                <a:gd name="T5" fmla="*/ 21 w 357"/>
                <a:gd name="T6" fmla="*/ 20 w 357"/>
                <a:gd name="T7" fmla="*/ 19 w 357"/>
                <a:gd name="T8" fmla="*/ 19 w 357"/>
                <a:gd name="T9" fmla="*/ 18 w 357"/>
                <a:gd name="T10" fmla="*/ 17 w 357"/>
                <a:gd name="T11" fmla="*/ 16 w 357"/>
                <a:gd name="T12" fmla="*/ 15 w 357"/>
                <a:gd name="T13" fmla="*/ 14 w 357"/>
                <a:gd name="T14" fmla="*/ 13 w 357"/>
                <a:gd name="T15" fmla="*/ 11 w 357"/>
                <a:gd name="T16" fmla="*/ 10 w 357"/>
                <a:gd name="T17" fmla="*/ 8 w 357"/>
                <a:gd name="T18" fmla="*/ 7 w 357"/>
                <a:gd name="T19" fmla="*/ 7 w 357"/>
                <a:gd name="T20" fmla="*/ 7 w 357"/>
                <a:gd name="T21" fmla="*/ 7 w 357"/>
                <a:gd name="T22" fmla="*/ 7 w 357"/>
                <a:gd name="T23" fmla="*/ 7 w 357"/>
                <a:gd name="T24" fmla="*/ 7 w 357"/>
                <a:gd name="T25" fmla="*/ 7 w 357"/>
                <a:gd name="T26" fmla="*/ 0 w 357"/>
                <a:gd name="T27" fmla="*/ 0 w 35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Lst>
              <a:ahLst/>
              <a:cxnLst>
                <a:cxn ang="T28">
                  <a:pos x="T0" y="0"/>
                </a:cxn>
                <a:cxn ang="T29">
                  <a:pos x="T1" y="0"/>
                </a:cxn>
                <a:cxn ang="T30">
                  <a:pos x="T2" y="0"/>
                </a:cxn>
                <a:cxn ang="T31">
                  <a:pos x="T3" y="0"/>
                </a:cxn>
                <a:cxn ang="T32">
                  <a:pos x="T4" y="0"/>
                </a:cxn>
                <a:cxn ang="T33">
                  <a:pos x="T5" y="0"/>
                </a:cxn>
                <a:cxn ang="T34">
                  <a:pos x="T6" y="0"/>
                </a:cxn>
                <a:cxn ang="T35">
                  <a:pos x="T7" y="0"/>
                </a:cxn>
                <a:cxn ang="T36">
                  <a:pos x="T8" y="0"/>
                </a:cxn>
                <a:cxn ang="T37">
                  <a:pos x="T9" y="0"/>
                </a:cxn>
                <a:cxn ang="T38">
                  <a:pos x="T10" y="0"/>
                </a:cxn>
                <a:cxn ang="T39">
                  <a:pos x="T11" y="0"/>
                </a:cxn>
                <a:cxn ang="T40">
                  <a:pos x="T12" y="0"/>
                </a:cxn>
                <a:cxn ang="T41">
                  <a:pos x="T13" y="0"/>
                </a:cxn>
                <a:cxn ang="T42">
                  <a:pos x="T14" y="0"/>
                </a:cxn>
                <a:cxn ang="T43">
                  <a:pos x="T15" y="0"/>
                </a:cxn>
                <a:cxn ang="T44">
                  <a:pos x="T16" y="0"/>
                </a:cxn>
                <a:cxn ang="T45">
                  <a:pos x="T17" y="0"/>
                </a:cxn>
                <a:cxn ang="T46">
                  <a:pos x="T18" y="0"/>
                </a:cxn>
                <a:cxn ang="T47">
                  <a:pos x="T19" y="0"/>
                </a:cxn>
                <a:cxn ang="T48">
                  <a:pos x="T20" y="0"/>
                </a:cxn>
                <a:cxn ang="T49">
                  <a:pos x="T21" y="0"/>
                </a:cxn>
                <a:cxn ang="T50">
                  <a:pos x="T22" y="0"/>
                </a:cxn>
                <a:cxn ang="T51">
                  <a:pos x="T23" y="0"/>
                </a:cxn>
                <a:cxn ang="T52">
                  <a:pos x="T24" y="0"/>
                </a:cxn>
                <a:cxn ang="T53">
                  <a:pos x="T25" y="0"/>
                </a:cxn>
                <a:cxn ang="T54">
                  <a:pos x="T26" y="0"/>
                </a:cxn>
                <a:cxn ang="T55">
                  <a:pos x="T27" y="0"/>
                </a:cxn>
              </a:cxnLst>
              <a:rect l="0" t="0" r="r" b="b"/>
              <a:pathLst>
                <a:path w="357">
                  <a:moveTo>
                    <a:pt x="357" y="0"/>
                  </a:moveTo>
                  <a:lnTo>
                    <a:pt x="344" y="0"/>
                  </a:lnTo>
                  <a:lnTo>
                    <a:pt x="332" y="0"/>
                  </a:lnTo>
                  <a:lnTo>
                    <a:pt x="313" y="0"/>
                  </a:lnTo>
                  <a:lnTo>
                    <a:pt x="301" y="0"/>
                  </a:lnTo>
                  <a:lnTo>
                    <a:pt x="289" y="0"/>
                  </a:lnTo>
                  <a:lnTo>
                    <a:pt x="277" y="0"/>
                  </a:lnTo>
                  <a:lnTo>
                    <a:pt x="258" y="0"/>
                  </a:lnTo>
                  <a:lnTo>
                    <a:pt x="246" y="0"/>
                  </a:lnTo>
                  <a:lnTo>
                    <a:pt x="234" y="0"/>
                  </a:lnTo>
                  <a:lnTo>
                    <a:pt x="221" y="0"/>
                  </a:lnTo>
                  <a:lnTo>
                    <a:pt x="203" y="0"/>
                  </a:lnTo>
                  <a:lnTo>
                    <a:pt x="191" y="0"/>
                  </a:lnTo>
                  <a:lnTo>
                    <a:pt x="178" y="0"/>
                  </a:lnTo>
                  <a:lnTo>
                    <a:pt x="166" y="0"/>
                  </a:lnTo>
                  <a:lnTo>
                    <a:pt x="148" y="0"/>
                  </a:lnTo>
                  <a:lnTo>
                    <a:pt x="135" y="0"/>
                  </a:lnTo>
                  <a:lnTo>
                    <a:pt x="123" y="0"/>
                  </a:lnTo>
                  <a:lnTo>
                    <a:pt x="111" y="0"/>
                  </a:lnTo>
                  <a:lnTo>
                    <a:pt x="92" y="0"/>
                  </a:lnTo>
                  <a:lnTo>
                    <a:pt x="80" y="0"/>
                  </a:lnTo>
                  <a:lnTo>
                    <a:pt x="68" y="0"/>
                  </a:lnTo>
                  <a:lnTo>
                    <a:pt x="55" y="0"/>
                  </a:lnTo>
                  <a:lnTo>
                    <a:pt x="37" y="0"/>
                  </a:lnTo>
                  <a:lnTo>
                    <a:pt x="25" y="0"/>
                  </a:lnTo>
                  <a:lnTo>
                    <a:pt x="12" y="0"/>
                  </a:lnTo>
                  <a:lnTo>
                    <a:pt x="0" y="0"/>
                  </a:lnTo>
                </a:path>
              </a:pathLst>
            </a:custGeom>
            <a:solidFill>
              <a:srgbClr val="0000FF"/>
            </a:solidFill>
            <a:ln w="9525">
              <a:solidFill>
                <a:srgbClr val="000000"/>
              </a:solidFill>
              <a:prstDash val="solid"/>
              <a:round/>
              <a:headEnd/>
              <a:tailEnd/>
            </a:ln>
          </p:spPr>
          <p:txBody>
            <a:bodyPr/>
            <a:lstStyle/>
            <a:p>
              <a:endParaRPr lang="en-US"/>
            </a:p>
          </p:txBody>
        </p:sp>
        <p:sp>
          <p:nvSpPr>
            <p:cNvPr id="426289" name="Freeform 299">
              <a:extLst>
                <a:ext uri="{FF2B5EF4-FFF2-40B4-BE49-F238E27FC236}">
                  <a16:creationId xmlns:a16="http://schemas.microsoft.com/office/drawing/2014/main" id="{C2C76039-831C-7B3F-357B-E6B1F26E81F0}"/>
                </a:ext>
              </a:extLst>
            </p:cNvPr>
            <p:cNvSpPr>
              <a:spLocks/>
            </p:cNvSpPr>
            <p:nvPr/>
          </p:nvSpPr>
          <p:spPr bwMode="auto">
            <a:xfrm>
              <a:off x="1495" y="2640"/>
              <a:ext cx="334" cy="0"/>
            </a:xfrm>
            <a:custGeom>
              <a:avLst/>
              <a:gdLst>
                <a:gd name="T0" fmla="*/ 26 w 357"/>
                <a:gd name="T1" fmla="*/ 26 w 357"/>
                <a:gd name="T2" fmla="*/ 24 w 357"/>
                <a:gd name="T3" fmla="*/ 22 w 357"/>
                <a:gd name="T4" fmla="*/ 22 w 357"/>
                <a:gd name="T5" fmla="*/ 21 w 357"/>
                <a:gd name="T6" fmla="*/ 20 w 357"/>
                <a:gd name="T7" fmla="*/ 19 w 357"/>
                <a:gd name="T8" fmla="*/ 19 w 357"/>
                <a:gd name="T9" fmla="*/ 18 w 357"/>
                <a:gd name="T10" fmla="*/ 17 w 357"/>
                <a:gd name="T11" fmla="*/ 16 w 357"/>
                <a:gd name="T12" fmla="*/ 15 w 357"/>
                <a:gd name="T13" fmla="*/ 14 w 357"/>
                <a:gd name="T14" fmla="*/ 13 w 357"/>
                <a:gd name="T15" fmla="*/ 11 w 357"/>
                <a:gd name="T16" fmla="*/ 10 w 357"/>
                <a:gd name="T17" fmla="*/ 8 w 357"/>
                <a:gd name="T18" fmla="*/ 7 w 357"/>
                <a:gd name="T19" fmla="*/ 7 w 357"/>
                <a:gd name="T20" fmla="*/ 7 w 357"/>
                <a:gd name="T21" fmla="*/ 7 w 357"/>
                <a:gd name="T22" fmla="*/ 7 w 357"/>
                <a:gd name="T23" fmla="*/ 7 w 357"/>
                <a:gd name="T24" fmla="*/ 7 w 357"/>
                <a:gd name="T25" fmla="*/ 7 w 357"/>
                <a:gd name="T26" fmla="*/ 0 w 357"/>
                <a:gd name="T27" fmla="*/ 0 w 35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Lst>
              <a:ahLst/>
              <a:cxnLst>
                <a:cxn ang="T28">
                  <a:pos x="T0" y="0"/>
                </a:cxn>
                <a:cxn ang="T29">
                  <a:pos x="T1" y="0"/>
                </a:cxn>
                <a:cxn ang="T30">
                  <a:pos x="T2" y="0"/>
                </a:cxn>
                <a:cxn ang="T31">
                  <a:pos x="T3" y="0"/>
                </a:cxn>
                <a:cxn ang="T32">
                  <a:pos x="T4" y="0"/>
                </a:cxn>
                <a:cxn ang="T33">
                  <a:pos x="T5" y="0"/>
                </a:cxn>
                <a:cxn ang="T34">
                  <a:pos x="T6" y="0"/>
                </a:cxn>
                <a:cxn ang="T35">
                  <a:pos x="T7" y="0"/>
                </a:cxn>
                <a:cxn ang="T36">
                  <a:pos x="T8" y="0"/>
                </a:cxn>
                <a:cxn ang="T37">
                  <a:pos x="T9" y="0"/>
                </a:cxn>
                <a:cxn ang="T38">
                  <a:pos x="T10" y="0"/>
                </a:cxn>
                <a:cxn ang="T39">
                  <a:pos x="T11" y="0"/>
                </a:cxn>
                <a:cxn ang="T40">
                  <a:pos x="T12" y="0"/>
                </a:cxn>
                <a:cxn ang="T41">
                  <a:pos x="T13" y="0"/>
                </a:cxn>
                <a:cxn ang="T42">
                  <a:pos x="T14" y="0"/>
                </a:cxn>
                <a:cxn ang="T43">
                  <a:pos x="T15" y="0"/>
                </a:cxn>
                <a:cxn ang="T44">
                  <a:pos x="T16" y="0"/>
                </a:cxn>
                <a:cxn ang="T45">
                  <a:pos x="T17" y="0"/>
                </a:cxn>
                <a:cxn ang="T46">
                  <a:pos x="T18" y="0"/>
                </a:cxn>
                <a:cxn ang="T47">
                  <a:pos x="T19" y="0"/>
                </a:cxn>
                <a:cxn ang="T48">
                  <a:pos x="T20" y="0"/>
                </a:cxn>
                <a:cxn ang="T49">
                  <a:pos x="T21" y="0"/>
                </a:cxn>
                <a:cxn ang="T50">
                  <a:pos x="T22" y="0"/>
                </a:cxn>
                <a:cxn ang="T51">
                  <a:pos x="T23" y="0"/>
                </a:cxn>
                <a:cxn ang="T52">
                  <a:pos x="T24" y="0"/>
                </a:cxn>
                <a:cxn ang="T53">
                  <a:pos x="T25" y="0"/>
                </a:cxn>
                <a:cxn ang="T54">
                  <a:pos x="T26" y="0"/>
                </a:cxn>
                <a:cxn ang="T55">
                  <a:pos x="T27" y="0"/>
                </a:cxn>
              </a:cxnLst>
              <a:rect l="0" t="0" r="r" b="b"/>
              <a:pathLst>
                <a:path w="357">
                  <a:moveTo>
                    <a:pt x="357" y="0"/>
                  </a:moveTo>
                  <a:lnTo>
                    <a:pt x="344" y="0"/>
                  </a:lnTo>
                  <a:lnTo>
                    <a:pt x="332" y="0"/>
                  </a:lnTo>
                  <a:lnTo>
                    <a:pt x="313" y="0"/>
                  </a:lnTo>
                  <a:lnTo>
                    <a:pt x="301" y="0"/>
                  </a:lnTo>
                  <a:lnTo>
                    <a:pt x="289" y="0"/>
                  </a:lnTo>
                  <a:lnTo>
                    <a:pt x="277" y="0"/>
                  </a:lnTo>
                  <a:lnTo>
                    <a:pt x="258" y="0"/>
                  </a:lnTo>
                  <a:lnTo>
                    <a:pt x="246" y="0"/>
                  </a:lnTo>
                  <a:lnTo>
                    <a:pt x="234" y="0"/>
                  </a:lnTo>
                  <a:lnTo>
                    <a:pt x="221" y="0"/>
                  </a:lnTo>
                  <a:lnTo>
                    <a:pt x="203" y="0"/>
                  </a:lnTo>
                  <a:lnTo>
                    <a:pt x="191" y="0"/>
                  </a:lnTo>
                  <a:lnTo>
                    <a:pt x="178" y="0"/>
                  </a:lnTo>
                  <a:lnTo>
                    <a:pt x="166" y="0"/>
                  </a:lnTo>
                  <a:lnTo>
                    <a:pt x="148" y="0"/>
                  </a:lnTo>
                  <a:lnTo>
                    <a:pt x="135" y="0"/>
                  </a:lnTo>
                  <a:lnTo>
                    <a:pt x="123" y="0"/>
                  </a:lnTo>
                  <a:lnTo>
                    <a:pt x="111" y="0"/>
                  </a:lnTo>
                  <a:lnTo>
                    <a:pt x="92" y="0"/>
                  </a:lnTo>
                  <a:lnTo>
                    <a:pt x="80" y="0"/>
                  </a:lnTo>
                  <a:lnTo>
                    <a:pt x="68" y="0"/>
                  </a:lnTo>
                  <a:lnTo>
                    <a:pt x="55" y="0"/>
                  </a:lnTo>
                  <a:lnTo>
                    <a:pt x="37" y="0"/>
                  </a:lnTo>
                  <a:lnTo>
                    <a:pt x="25" y="0"/>
                  </a:lnTo>
                  <a:lnTo>
                    <a:pt x="12" y="0"/>
                  </a:lnTo>
                  <a:lnTo>
                    <a:pt x="0" y="0"/>
                  </a:lnTo>
                </a:path>
              </a:pathLst>
            </a:custGeom>
            <a:solidFill>
              <a:srgbClr val="0000FF"/>
            </a:solidFill>
            <a:ln w="9525">
              <a:solidFill>
                <a:srgbClr val="000000"/>
              </a:solidFill>
              <a:prstDash val="solid"/>
              <a:round/>
              <a:headEnd/>
              <a:tailEnd/>
            </a:ln>
          </p:spPr>
          <p:txBody>
            <a:bodyPr/>
            <a:lstStyle/>
            <a:p>
              <a:endParaRPr lang="en-US"/>
            </a:p>
          </p:txBody>
        </p:sp>
        <p:sp>
          <p:nvSpPr>
            <p:cNvPr id="426290" name="Freeform 300">
              <a:extLst>
                <a:ext uri="{FF2B5EF4-FFF2-40B4-BE49-F238E27FC236}">
                  <a16:creationId xmlns:a16="http://schemas.microsoft.com/office/drawing/2014/main" id="{9D70D368-136A-F5AA-794C-46FA005A1B5C}"/>
                </a:ext>
              </a:extLst>
            </p:cNvPr>
            <p:cNvSpPr>
              <a:spLocks/>
            </p:cNvSpPr>
            <p:nvPr/>
          </p:nvSpPr>
          <p:spPr bwMode="auto">
            <a:xfrm>
              <a:off x="1495" y="2640"/>
              <a:ext cx="334" cy="0"/>
            </a:xfrm>
            <a:custGeom>
              <a:avLst/>
              <a:gdLst>
                <a:gd name="T0" fmla="*/ 26 w 357"/>
                <a:gd name="T1" fmla="*/ 26 w 357"/>
                <a:gd name="T2" fmla="*/ 24 w 357"/>
                <a:gd name="T3" fmla="*/ 22 w 357"/>
                <a:gd name="T4" fmla="*/ 22 w 357"/>
                <a:gd name="T5" fmla="*/ 21 w 357"/>
                <a:gd name="T6" fmla="*/ 20 w 357"/>
                <a:gd name="T7" fmla="*/ 19 w 357"/>
                <a:gd name="T8" fmla="*/ 19 w 357"/>
                <a:gd name="T9" fmla="*/ 18 w 357"/>
                <a:gd name="T10" fmla="*/ 17 w 357"/>
                <a:gd name="T11" fmla="*/ 16 w 357"/>
                <a:gd name="T12" fmla="*/ 15 w 357"/>
                <a:gd name="T13" fmla="*/ 14 w 357"/>
                <a:gd name="T14" fmla="*/ 13 w 357"/>
                <a:gd name="T15" fmla="*/ 11 w 357"/>
                <a:gd name="T16" fmla="*/ 10 w 357"/>
                <a:gd name="T17" fmla="*/ 8 w 357"/>
                <a:gd name="T18" fmla="*/ 7 w 357"/>
                <a:gd name="T19" fmla="*/ 7 w 357"/>
                <a:gd name="T20" fmla="*/ 7 w 357"/>
                <a:gd name="T21" fmla="*/ 7 w 357"/>
                <a:gd name="T22" fmla="*/ 7 w 357"/>
                <a:gd name="T23" fmla="*/ 7 w 357"/>
                <a:gd name="T24" fmla="*/ 7 w 357"/>
                <a:gd name="T25" fmla="*/ 7 w 357"/>
                <a:gd name="T26" fmla="*/ 0 w 357"/>
                <a:gd name="T27" fmla="*/ 0 w 35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Lst>
              <a:ahLst/>
              <a:cxnLst>
                <a:cxn ang="T28">
                  <a:pos x="T0" y="0"/>
                </a:cxn>
                <a:cxn ang="T29">
                  <a:pos x="T1" y="0"/>
                </a:cxn>
                <a:cxn ang="T30">
                  <a:pos x="T2" y="0"/>
                </a:cxn>
                <a:cxn ang="T31">
                  <a:pos x="T3" y="0"/>
                </a:cxn>
                <a:cxn ang="T32">
                  <a:pos x="T4" y="0"/>
                </a:cxn>
                <a:cxn ang="T33">
                  <a:pos x="T5" y="0"/>
                </a:cxn>
                <a:cxn ang="T34">
                  <a:pos x="T6" y="0"/>
                </a:cxn>
                <a:cxn ang="T35">
                  <a:pos x="T7" y="0"/>
                </a:cxn>
                <a:cxn ang="T36">
                  <a:pos x="T8" y="0"/>
                </a:cxn>
                <a:cxn ang="T37">
                  <a:pos x="T9" y="0"/>
                </a:cxn>
                <a:cxn ang="T38">
                  <a:pos x="T10" y="0"/>
                </a:cxn>
                <a:cxn ang="T39">
                  <a:pos x="T11" y="0"/>
                </a:cxn>
                <a:cxn ang="T40">
                  <a:pos x="T12" y="0"/>
                </a:cxn>
                <a:cxn ang="T41">
                  <a:pos x="T13" y="0"/>
                </a:cxn>
                <a:cxn ang="T42">
                  <a:pos x="T14" y="0"/>
                </a:cxn>
                <a:cxn ang="T43">
                  <a:pos x="T15" y="0"/>
                </a:cxn>
                <a:cxn ang="T44">
                  <a:pos x="T16" y="0"/>
                </a:cxn>
                <a:cxn ang="T45">
                  <a:pos x="T17" y="0"/>
                </a:cxn>
                <a:cxn ang="T46">
                  <a:pos x="T18" y="0"/>
                </a:cxn>
                <a:cxn ang="T47">
                  <a:pos x="T19" y="0"/>
                </a:cxn>
                <a:cxn ang="T48">
                  <a:pos x="T20" y="0"/>
                </a:cxn>
                <a:cxn ang="T49">
                  <a:pos x="T21" y="0"/>
                </a:cxn>
                <a:cxn ang="T50">
                  <a:pos x="T22" y="0"/>
                </a:cxn>
                <a:cxn ang="T51">
                  <a:pos x="T23" y="0"/>
                </a:cxn>
                <a:cxn ang="T52">
                  <a:pos x="T24" y="0"/>
                </a:cxn>
                <a:cxn ang="T53">
                  <a:pos x="T25" y="0"/>
                </a:cxn>
                <a:cxn ang="T54">
                  <a:pos x="T26" y="0"/>
                </a:cxn>
                <a:cxn ang="T55">
                  <a:pos x="T27" y="0"/>
                </a:cxn>
              </a:cxnLst>
              <a:rect l="0" t="0" r="r" b="b"/>
              <a:pathLst>
                <a:path w="357">
                  <a:moveTo>
                    <a:pt x="357" y="0"/>
                  </a:moveTo>
                  <a:lnTo>
                    <a:pt x="344" y="0"/>
                  </a:lnTo>
                  <a:lnTo>
                    <a:pt x="332" y="0"/>
                  </a:lnTo>
                  <a:lnTo>
                    <a:pt x="313" y="0"/>
                  </a:lnTo>
                  <a:lnTo>
                    <a:pt x="301" y="0"/>
                  </a:lnTo>
                  <a:lnTo>
                    <a:pt x="289" y="0"/>
                  </a:lnTo>
                  <a:lnTo>
                    <a:pt x="277" y="0"/>
                  </a:lnTo>
                  <a:lnTo>
                    <a:pt x="258" y="0"/>
                  </a:lnTo>
                  <a:lnTo>
                    <a:pt x="246" y="0"/>
                  </a:lnTo>
                  <a:lnTo>
                    <a:pt x="234" y="0"/>
                  </a:lnTo>
                  <a:lnTo>
                    <a:pt x="221" y="0"/>
                  </a:lnTo>
                  <a:lnTo>
                    <a:pt x="203" y="0"/>
                  </a:lnTo>
                  <a:lnTo>
                    <a:pt x="191" y="0"/>
                  </a:lnTo>
                  <a:lnTo>
                    <a:pt x="178" y="0"/>
                  </a:lnTo>
                  <a:lnTo>
                    <a:pt x="166" y="0"/>
                  </a:lnTo>
                  <a:lnTo>
                    <a:pt x="148" y="0"/>
                  </a:lnTo>
                  <a:lnTo>
                    <a:pt x="135" y="0"/>
                  </a:lnTo>
                  <a:lnTo>
                    <a:pt x="123" y="0"/>
                  </a:lnTo>
                  <a:lnTo>
                    <a:pt x="111" y="0"/>
                  </a:lnTo>
                  <a:lnTo>
                    <a:pt x="92" y="0"/>
                  </a:lnTo>
                  <a:lnTo>
                    <a:pt x="80" y="0"/>
                  </a:lnTo>
                  <a:lnTo>
                    <a:pt x="68" y="0"/>
                  </a:lnTo>
                  <a:lnTo>
                    <a:pt x="55" y="0"/>
                  </a:lnTo>
                  <a:lnTo>
                    <a:pt x="37" y="0"/>
                  </a:lnTo>
                  <a:lnTo>
                    <a:pt x="25" y="0"/>
                  </a:lnTo>
                  <a:lnTo>
                    <a:pt x="12" y="0"/>
                  </a:lnTo>
                  <a:lnTo>
                    <a:pt x="0" y="0"/>
                  </a:lnTo>
                </a:path>
              </a:pathLst>
            </a:custGeom>
            <a:solidFill>
              <a:srgbClr val="0000FF"/>
            </a:solidFill>
            <a:ln w="9525">
              <a:solidFill>
                <a:srgbClr val="000000"/>
              </a:solidFill>
              <a:prstDash val="solid"/>
              <a:round/>
              <a:headEnd/>
              <a:tailEnd/>
            </a:ln>
          </p:spPr>
          <p:txBody>
            <a:bodyPr/>
            <a:lstStyle/>
            <a:p>
              <a:endParaRPr lang="en-US"/>
            </a:p>
          </p:txBody>
        </p:sp>
        <p:sp>
          <p:nvSpPr>
            <p:cNvPr id="426291" name="Freeform 301">
              <a:extLst>
                <a:ext uri="{FF2B5EF4-FFF2-40B4-BE49-F238E27FC236}">
                  <a16:creationId xmlns:a16="http://schemas.microsoft.com/office/drawing/2014/main" id="{CBC3D5BD-4A40-2B0A-F4EE-6725FECE5528}"/>
                </a:ext>
              </a:extLst>
            </p:cNvPr>
            <p:cNvSpPr>
              <a:spLocks/>
            </p:cNvSpPr>
            <p:nvPr/>
          </p:nvSpPr>
          <p:spPr bwMode="auto">
            <a:xfrm>
              <a:off x="1495" y="2640"/>
              <a:ext cx="334" cy="0"/>
            </a:xfrm>
            <a:custGeom>
              <a:avLst/>
              <a:gdLst>
                <a:gd name="T0" fmla="*/ 26 w 357"/>
                <a:gd name="T1" fmla="*/ 26 w 357"/>
                <a:gd name="T2" fmla="*/ 24 w 357"/>
                <a:gd name="T3" fmla="*/ 22 w 357"/>
                <a:gd name="T4" fmla="*/ 22 w 357"/>
                <a:gd name="T5" fmla="*/ 21 w 357"/>
                <a:gd name="T6" fmla="*/ 20 w 357"/>
                <a:gd name="T7" fmla="*/ 19 w 357"/>
                <a:gd name="T8" fmla="*/ 19 w 357"/>
                <a:gd name="T9" fmla="*/ 18 w 357"/>
                <a:gd name="T10" fmla="*/ 17 w 357"/>
                <a:gd name="T11" fmla="*/ 16 w 357"/>
                <a:gd name="T12" fmla="*/ 15 w 357"/>
                <a:gd name="T13" fmla="*/ 14 w 357"/>
                <a:gd name="T14" fmla="*/ 13 w 357"/>
                <a:gd name="T15" fmla="*/ 11 w 357"/>
                <a:gd name="T16" fmla="*/ 10 w 357"/>
                <a:gd name="T17" fmla="*/ 8 w 357"/>
                <a:gd name="T18" fmla="*/ 7 w 357"/>
                <a:gd name="T19" fmla="*/ 7 w 357"/>
                <a:gd name="T20" fmla="*/ 7 w 357"/>
                <a:gd name="T21" fmla="*/ 7 w 357"/>
                <a:gd name="T22" fmla="*/ 7 w 357"/>
                <a:gd name="T23" fmla="*/ 7 w 357"/>
                <a:gd name="T24" fmla="*/ 7 w 357"/>
                <a:gd name="T25" fmla="*/ 7 w 357"/>
                <a:gd name="T26" fmla="*/ 0 w 357"/>
                <a:gd name="T27" fmla="*/ 0 w 35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Lst>
              <a:ahLst/>
              <a:cxnLst>
                <a:cxn ang="T28">
                  <a:pos x="T0" y="0"/>
                </a:cxn>
                <a:cxn ang="T29">
                  <a:pos x="T1" y="0"/>
                </a:cxn>
                <a:cxn ang="T30">
                  <a:pos x="T2" y="0"/>
                </a:cxn>
                <a:cxn ang="T31">
                  <a:pos x="T3" y="0"/>
                </a:cxn>
                <a:cxn ang="T32">
                  <a:pos x="T4" y="0"/>
                </a:cxn>
                <a:cxn ang="T33">
                  <a:pos x="T5" y="0"/>
                </a:cxn>
                <a:cxn ang="T34">
                  <a:pos x="T6" y="0"/>
                </a:cxn>
                <a:cxn ang="T35">
                  <a:pos x="T7" y="0"/>
                </a:cxn>
                <a:cxn ang="T36">
                  <a:pos x="T8" y="0"/>
                </a:cxn>
                <a:cxn ang="T37">
                  <a:pos x="T9" y="0"/>
                </a:cxn>
                <a:cxn ang="T38">
                  <a:pos x="T10" y="0"/>
                </a:cxn>
                <a:cxn ang="T39">
                  <a:pos x="T11" y="0"/>
                </a:cxn>
                <a:cxn ang="T40">
                  <a:pos x="T12" y="0"/>
                </a:cxn>
                <a:cxn ang="T41">
                  <a:pos x="T13" y="0"/>
                </a:cxn>
                <a:cxn ang="T42">
                  <a:pos x="T14" y="0"/>
                </a:cxn>
                <a:cxn ang="T43">
                  <a:pos x="T15" y="0"/>
                </a:cxn>
                <a:cxn ang="T44">
                  <a:pos x="T16" y="0"/>
                </a:cxn>
                <a:cxn ang="T45">
                  <a:pos x="T17" y="0"/>
                </a:cxn>
                <a:cxn ang="T46">
                  <a:pos x="T18" y="0"/>
                </a:cxn>
                <a:cxn ang="T47">
                  <a:pos x="T19" y="0"/>
                </a:cxn>
                <a:cxn ang="T48">
                  <a:pos x="T20" y="0"/>
                </a:cxn>
                <a:cxn ang="T49">
                  <a:pos x="T21" y="0"/>
                </a:cxn>
                <a:cxn ang="T50">
                  <a:pos x="T22" y="0"/>
                </a:cxn>
                <a:cxn ang="T51">
                  <a:pos x="T23" y="0"/>
                </a:cxn>
                <a:cxn ang="T52">
                  <a:pos x="T24" y="0"/>
                </a:cxn>
                <a:cxn ang="T53">
                  <a:pos x="T25" y="0"/>
                </a:cxn>
                <a:cxn ang="T54">
                  <a:pos x="T26" y="0"/>
                </a:cxn>
                <a:cxn ang="T55">
                  <a:pos x="T27" y="0"/>
                </a:cxn>
              </a:cxnLst>
              <a:rect l="0" t="0" r="r" b="b"/>
              <a:pathLst>
                <a:path w="357">
                  <a:moveTo>
                    <a:pt x="357" y="0"/>
                  </a:moveTo>
                  <a:lnTo>
                    <a:pt x="344" y="0"/>
                  </a:lnTo>
                  <a:lnTo>
                    <a:pt x="332" y="0"/>
                  </a:lnTo>
                  <a:lnTo>
                    <a:pt x="313" y="0"/>
                  </a:lnTo>
                  <a:lnTo>
                    <a:pt x="301" y="0"/>
                  </a:lnTo>
                  <a:lnTo>
                    <a:pt x="289" y="0"/>
                  </a:lnTo>
                  <a:lnTo>
                    <a:pt x="277" y="0"/>
                  </a:lnTo>
                  <a:lnTo>
                    <a:pt x="258" y="0"/>
                  </a:lnTo>
                  <a:lnTo>
                    <a:pt x="246" y="0"/>
                  </a:lnTo>
                  <a:lnTo>
                    <a:pt x="234" y="0"/>
                  </a:lnTo>
                  <a:lnTo>
                    <a:pt x="221" y="0"/>
                  </a:lnTo>
                  <a:lnTo>
                    <a:pt x="203" y="0"/>
                  </a:lnTo>
                  <a:lnTo>
                    <a:pt x="191" y="0"/>
                  </a:lnTo>
                  <a:lnTo>
                    <a:pt x="178" y="0"/>
                  </a:lnTo>
                  <a:lnTo>
                    <a:pt x="166" y="0"/>
                  </a:lnTo>
                  <a:lnTo>
                    <a:pt x="148" y="0"/>
                  </a:lnTo>
                  <a:lnTo>
                    <a:pt x="135" y="0"/>
                  </a:lnTo>
                  <a:lnTo>
                    <a:pt x="123" y="0"/>
                  </a:lnTo>
                  <a:lnTo>
                    <a:pt x="111" y="0"/>
                  </a:lnTo>
                  <a:lnTo>
                    <a:pt x="92" y="0"/>
                  </a:lnTo>
                  <a:lnTo>
                    <a:pt x="80" y="0"/>
                  </a:lnTo>
                  <a:lnTo>
                    <a:pt x="68" y="0"/>
                  </a:lnTo>
                  <a:lnTo>
                    <a:pt x="55" y="0"/>
                  </a:lnTo>
                  <a:lnTo>
                    <a:pt x="37" y="0"/>
                  </a:lnTo>
                  <a:lnTo>
                    <a:pt x="25" y="0"/>
                  </a:lnTo>
                  <a:lnTo>
                    <a:pt x="12" y="0"/>
                  </a:lnTo>
                  <a:lnTo>
                    <a:pt x="0" y="0"/>
                  </a:lnTo>
                </a:path>
              </a:pathLst>
            </a:custGeom>
            <a:solidFill>
              <a:srgbClr val="0000FF"/>
            </a:solidFill>
            <a:ln w="9525">
              <a:solidFill>
                <a:srgbClr val="000000"/>
              </a:solidFill>
              <a:prstDash val="solid"/>
              <a:round/>
              <a:headEnd/>
              <a:tailEnd/>
            </a:ln>
          </p:spPr>
          <p:txBody>
            <a:bodyPr/>
            <a:lstStyle/>
            <a:p>
              <a:endParaRPr lang="en-US"/>
            </a:p>
          </p:txBody>
        </p:sp>
        <p:sp>
          <p:nvSpPr>
            <p:cNvPr id="426292" name="Freeform 302">
              <a:extLst>
                <a:ext uri="{FF2B5EF4-FFF2-40B4-BE49-F238E27FC236}">
                  <a16:creationId xmlns:a16="http://schemas.microsoft.com/office/drawing/2014/main" id="{5193C105-585A-39FC-34D5-C38DAE953802}"/>
                </a:ext>
              </a:extLst>
            </p:cNvPr>
            <p:cNvSpPr>
              <a:spLocks/>
            </p:cNvSpPr>
            <p:nvPr/>
          </p:nvSpPr>
          <p:spPr bwMode="auto">
            <a:xfrm>
              <a:off x="1495" y="2640"/>
              <a:ext cx="334" cy="0"/>
            </a:xfrm>
            <a:custGeom>
              <a:avLst/>
              <a:gdLst>
                <a:gd name="T0" fmla="*/ 26 w 357"/>
                <a:gd name="T1" fmla="*/ 26 w 357"/>
                <a:gd name="T2" fmla="*/ 24 w 357"/>
                <a:gd name="T3" fmla="*/ 22 w 357"/>
                <a:gd name="T4" fmla="*/ 22 w 357"/>
                <a:gd name="T5" fmla="*/ 21 w 357"/>
                <a:gd name="T6" fmla="*/ 20 w 357"/>
                <a:gd name="T7" fmla="*/ 19 w 357"/>
                <a:gd name="T8" fmla="*/ 19 w 357"/>
                <a:gd name="T9" fmla="*/ 18 w 357"/>
                <a:gd name="T10" fmla="*/ 17 w 357"/>
                <a:gd name="T11" fmla="*/ 16 w 357"/>
                <a:gd name="T12" fmla="*/ 15 w 357"/>
                <a:gd name="T13" fmla="*/ 14 w 357"/>
                <a:gd name="T14" fmla="*/ 13 w 357"/>
                <a:gd name="T15" fmla="*/ 11 w 357"/>
                <a:gd name="T16" fmla="*/ 10 w 357"/>
                <a:gd name="T17" fmla="*/ 8 w 357"/>
                <a:gd name="T18" fmla="*/ 7 w 357"/>
                <a:gd name="T19" fmla="*/ 7 w 357"/>
                <a:gd name="T20" fmla="*/ 7 w 357"/>
                <a:gd name="T21" fmla="*/ 7 w 357"/>
                <a:gd name="T22" fmla="*/ 7 w 357"/>
                <a:gd name="T23" fmla="*/ 7 w 357"/>
                <a:gd name="T24" fmla="*/ 7 w 357"/>
                <a:gd name="T25" fmla="*/ 7 w 357"/>
                <a:gd name="T26" fmla="*/ 0 w 357"/>
                <a:gd name="T27" fmla="*/ 0 w 35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Lst>
              <a:ahLst/>
              <a:cxnLst>
                <a:cxn ang="T28">
                  <a:pos x="T0" y="0"/>
                </a:cxn>
                <a:cxn ang="T29">
                  <a:pos x="T1" y="0"/>
                </a:cxn>
                <a:cxn ang="T30">
                  <a:pos x="T2" y="0"/>
                </a:cxn>
                <a:cxn ang="T31">
                  <a:pos x="T3" y="0"/>
                </a:cxn>
                <a:cxn ang="T32">
                  <a:pos x="T4" y="0"/>
                </a:cxn>
                <a:cxn ang="T33">
                  <a:pos x="T5" y="0"/>
                </a:cxn>
                <a:cxn ang="T34">
                  <a:pos x="T6" y="0"/>
                </a:cxn>
                <a:cxn ang="T35">
                  <a:pos x="T7" y="0"/>
                </a:cxn>
                <a:cxn ang="T36">
                  <a:pos x="T8" y="0"/>
                </a:cxn>
                <a:cxn ang="T37">
                  <a:pos x="T9" y="0"/>
                </a:cxn>
                <a:cxn ang="T38">
                  <a:pos x="T10" y="0"/>
                </a:cxn>
                <a:cxn ang="T39">
                  <a:pos x="T11" y="0"/>
                </a:cxn>
                <a:cxn ang="T40">
                  <a:pos x="T12" y="0"/>
                </a:cxn>
                <a:cxn ang="T41">
                  <a:pos x="T13" y="0"/>
                </a:cxn>
                <a:cxn ang="T42">
                  <a:pos x="T14" y="0"/>
                </a:cxn>
                <a:cxn ang="T43">
                  <a:pos x="T15" y="0"/>
                </a:cxn>
                <a:cxn ang="T44">
                  <a:pos x="T16" y="0"/>
                </a:cxn>
                <a:cxn ang="T45">
                  <a:pos x="T17" y="0"/>
                </a:cxn>
                <a:cxn ang="T46">
                  <a:pos x="T18" y="0"/>
                </a:cxn>
                <a:cxn ang="T47">
                  <a:pos x="T19" y="0"/>
                </a:cxn>
                <a:cxn ang="T48">
                  <a:pos x="T20" y="0"/>
                </a:cxn>
                <a:cxn ang="T49">
                  <a:pos x="T21" y="0"/>
                </a:cxn>
                <a:cxn ang="T50">
                  <a:pos x="T22" y="0"/>
                </a:cxn>
                <a:cxn ang="T51">
                  <a:pos x="T23" y="0"/>
                </a:cxn>
                <a:cxn ang="T52">
                  <a:pos x="T24" y="0"/>
                </a:cxn>
                <a:cxn ang="T53">
                  <a:pos x="T25" y="0"/>
                </a:cxn>
                <a:cxn ang="T54">
                  <a:pos x="T26" y="0"/>
                </a:cxn>
                <a:cxn ang="T55">
                  <a:pos x="T27" y="0"/>
                </a:cxn>
              </a:cxnLst>
              <a:rect l="0" t="0" r="r" b="b"/>
              <a:pathLst>
                <a:path w="357">
                  <a:moveTo>
                    <a:pt x="357" y="0"/>
                  </a:moveTo>
                  <a:lnTo>
                    <a:pt x="344" y="0"/>
                  </a:lnTo>
                  <a:lnTo>
                    <a:pt x="332" y="0"/>
                  </a:lnTo>
                  <a:lnTo>
                    <a:pt x="313" y="0"/>
                  </a:lnTo>
                  <a:lnTo>
                    <a:pt x="301" y="0"/>
                  </a:lnTo>
                  <a:lnTo>
                    <a:pt x="289" y="0"/>
                  </a:lnTo>
                  <a:lnTo>
                    <a:pt x="277" y="0"/>
                  </a:lnTo>
                  <a:lnTo>
                    <a:pt x="258" y="0"/>
                  </a:lnTo>
                  <a:lnTo>
                    <a:pt x="246" y="0"/>
                  </a:lnTo>
                  <a:lnTo>
                    <a:pt x="234" y="0"/>
                  </a:lnTo>
                  <a:lnTo>
                    <a:pt x="221" y="0"/>
                  </a:lnTo>
                  <a:lnTo>
                    <a:pt x="203" y="0"/>
                  </a:lnTo>
                  <a:lnTo>
                    <a:pt x="191" y="0"/>
                  </a:lnTo>
                  <a:lnTo>
                    <a:pt x="178" y="0"/>
                  </a:lnTo>
                  <a:lnTo>
                    <a:pt x="166" y="0"/>
                  </a:lnTo>
                  <a:lnTo>
                    <a:pt x="148" y="0"/>
                  </a:lnTo>
                  <a:lnTo>
                    <a:pt x="135" y="0"/>
                  </a:lnTo>
                  <a:lnTo>
                    <a:pt x="123" y="0"/>
                  </a:lnTo>
                  <a:lnTo>
                    <a:pt x="111" y="0"/>
                  </a:lnTo>
                  <a:lnTo>
                    <a:pt x="92" y="0"/>
                  </a:lnTo>
                  <a:lnTo>
                    <a:pt x="80" y="0"/>
                  </a:lnTo>
                  <a:lnTo>
                    <a:pt x="68" y="0"/>
                  </a:lnTo>
                  <a:lnTo>
                    <a:pt x="55" y="0"/>
                  </a:lnTo>
                  <a:lnTo>
                    <a:pt x="37" y="0"/>
                  </a:lnTo>
                  <a:lnTo>
                    <a:pt x="25" y="0"/>
                  </a:lnTo>
                  <a:lnTo>
                    <a:pt x="12" y="0"/>
                  </a:lnTo>
                  <a:lnTo>
                    <a:pt x="0" y="0"/>
                  </a:lnTo>
                </a:path>
              </a:pathLst>
            </a:custGeom>
            <a:solidFill>
              <a:srgbClr val="0000FF"/>
            </a:solidFill>
            <a:ln w="9525">
              <a:solidFill>
                <a:srgbClr val="000000"/>
              </a:solidFill>
              <a:prstDash val="solid"/>
              <a:round/>
              <a:headEnd/>
              <a:tailEnd/>
            </a:ln>
          </p:spPr>
          <p:txBody>
            <a:bodyPr/>
            <a:lstStyle/>
            <a:p>
              <a:endParaRPr lang="en-US"/>
            </a:p>
          </p:txBody>
        </p:sp>
        <p:sp>
          <p:nvSpPr>
            <p:cNvPr id="426293" name="Freeform 303">
              <a:extLst>
                <a:ext uri="{FF2B5EF4-FFF2-40B4-BE49-F238E27FC236}">
                  <a16:creationId xmlns:a16="http://schemas.microsoft.com/office/drawing/2014/main" id="{1E556D1D-A402-8E9B-A3E0-B6C04B953E69}"/>
                </a:ext>
              </a:extLst>
            </p:cNvPr>
            <p:cNvSpPr>
              <a:spLocks/>
            </p:cNvSpPr>
            <p:nvPr/>
          </p:nvSpPr>
          <p:spPr bwMode="auto">
            <a:xfrm>
              <a:off x="1495" y="2640"/>
              <a:ext cx="334" cy="0"/>
            </a:xfrm>
            <a:custGeom>
              <a:avLst/>
              <a:gdLst>
                <a:gd name="T0" fmla="*/ 26 w 357"/>
                <a:gd name="T1" fmla="*/ 26 w 357"/>
                <a:gd name="T2" fmla="*/ 24 w 357"/>
                <a:gd name="T3" fmla="*/ 22 w 357"/>
                <a:gd name="T4" fmla="*/ 22 w 357"/>
                <a:gd name="T5" fmla="*/ 21 w 357"/>
                <a:gd name="T6" fmla="*/ 20 w 357"/>
                <a:gd name="T7" fmla="*/ 19 w 357"/>
                <a:gd name="T8" fmla="*/ 19 w 357"/>
                <a:gd name="T9" fmla="*/ 18 w 357"/>
                <a:gd name="T10" fmla="*/ 17 w 357"/>
                <a:gd name="T11" fmla="*/ 16 w 357"/>
                <a:gd name="T12" fmla="*/ 15 w 357"/>
                <a:gd name="T13" fmla="*/ 14 w 357"/>
                <a:gd name="T14" fmla="*/ 13 w 357"/>
                <a:gd name="T15" fmla="*/ 11 w 357"/>
                <a:gd name="T16" fmla="*/ 10 w 357"/>
                <a:gd name="T17" fmla="*/ 8 w 357"/>
                <a:gd name="T18" fmla="*/ 7 w 357"/>
                <a:gd name="T19" fmla="*/ 7 w 357"/>
                <a:gd name="T20" fmla="*/ 7 w 357"/>
                <a:gd name="T21" fmla="*/ 7 w 357"/>
                <a:gd name="T22" fmla="*/ 7 w 357"/>
                <a:gd name="T23" fmla="*/ 7 w 357"/>
                <a:gd name="T24" fmla="*/ 7 w 357"/>
                <a:gd name="T25" fmla="*/ 7 w 357"/>
                <a:gd name="T26" fmla="*/ 0 w 357"/>
                <a:gd name="T27" fmla="*/ 0 w 35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Lst>
              <a:ahLst/>
              <a:cxnLst>
                <a:cxn ang="T28">
                  <a:pos x="T0" y="0"/>
                </a:cxn>
                <a:cxn ang="T29">
                  <a:pos x="T1" y="0"/>
                </a:cxn>
                <a:cxn ang="T30">
                  <a:pos x="T2" y="0"/>
                </a:cxn>
                <a:cxn ang="T31">
                  <a:pos x="T3" y="0"/>
                </a:cxn>
                <a:cxn ang="T32">
                  <a:pos x="T4" y="0"/>
                </a:cxn>
                <a:cxn ang="T33">
                  <a:pos x="T5" y="0"/>
                </a:cxn>
                <a:cxn ang="T34">
                  <a:pos x="T6" y="0"/>
                </a:cxn>
                <a:cxn ang="T35">
                  <a:pos x="T7" y="0"/>
                </a:cxn>
                <a:cxn ang="T36">
                  <a:pos x="T8" y="0"/>
                </a:cxn>
                <a:cxn ang="T37">
                  <a:pos x="T9" y="0"/>
                </a:cxn>
                <a:cxn ang="T38">
                  <a:pos x="T10" y="0"/>
                </a:cxn>
                <a:cxn ang="T39">
                  <a:pos x="T11" y="0"/>
                </a:cxn>
                <a:cxn ang="T40">
                  <a:pos x="T12" y="0"/>
                </a:cxn>
                <a:cxn ang="T41">
                  <a:pos x="T13" y="0"/>
                </a:cxn>
                <a:cxn ang="T42">
                  <a:pos x="T14" y="0"/>
                </a:cxn>
                <a:cxn ang="T43">
                  <a:pos x="T15" y="0"/>
                </a:cxn>
                <a:cxn ang="T44">
                  <a:pos x="T16" y="0"/>
                </a:cxn>
                <a:cxn ang="T45">
                  <a:pos x="T17" y="0"/>
                </a:cxn>
                <a:cxn ang="T46">
                  <a:pos x="T18" y="0"/>
                </a:cxn>
                <a:cxn ang="T47">
                  <a:pos x="T19" y="0"/>
                </a:cxn>
                <a:cxn ang="T48">
                  <a:pos x="T20" y="0"/>
                </a:cxn>
                <a:cxn ang="T49">
                  <a:pos x="T21" y="0"/>
                </a:cxn>
                <a:cxn ang="T50">
                  <a:pos x="T22" y="0"/>
                </a:cxn>
                <a:cxn ang="T51">
                  <a:pos x="T23" y="0"/>
                </a:cxn>
                <a:cxn ang="T52">
                  <a:pos x="T24" y="0"/>
                </a:cxn>
                <a:cxn ang="T53">
                  <a:pos x="T25" y="0"/>
                </a:cxn>
                <a:cxn ang="T54">
                  <a:pos x="T26" y="0"/>
                </a:cxn>
                <a:cxn ang="T55">
                  <a:pos x="T27" y="0"/>
                </a:cxn>
              </a:cxnLst>
              <a:rect l="0" t="0" r="r" b="b"/>
              <a:pathLst>
                <a:path w="357">
                  <a:moveTo>
                    <a:pt x="357" y="0"/>
                  </a:moveTo>
                  <a:lnTo>
                    <a:pt x="344" y="0"/>
                  </a:lnTo>
                  <a:lnTo>
                    <a:pt x="332" y="0"/>
                  </a:lnTo>
                  <a:lnTo>
                    <a:pt x="313" y="0"/>
                  </a:lnTo>
                  <a:lnTo>
                    <a:pt x="301" y="0"/>
                  </a:lnTo>
                  <a:lnTo>
                    <a:pt x="289" y="0"/>
                  </a:lnTo>
                  <a:lnTo>
                    <a:pt x="277" y="0"/>
                  </a:lnTo>
                  <a:lnTo>
                    <a:pt x="258" y="0"/>
                  </a:lnTo>
                  <a:lnTo>
                    <a:pt x="246" y="0"/>
                  </a:lnTo>
                  <a:lnTo>
                    <a:pt x="234" y="0"/>
                  </a:lnTo>
                  <a:lnTo>
                    <a:pt x="221" y="0"/>
                  </a:lnTo>
                  <a:lnTo>
                    <a:pt x="203" y="0"/>
                  </a:lnTo>
                  <a:lnTo>
                    <a:pt x="191" y="0"/>
                  </a:lnTo>
                  <a:lnTo>
                    <a:pt x="178" y="0"/>
                  </a:lnTo>
                  <a:lnTo>
                    <a:pt x="166" y="0"/>
                  </a:lnTo>
                  <a:lnTo>
                    <a:pt x="148" y="0"/>
                  </a:lnTo>
                  <a:lnTo>
                    <a:pt x="135" y="0"/>
                  </a:lnTo>
                  <a:lnTo>
                    <a:pt x="123" y="0"/>
                  </a:lnTo>
                  <a:lnTo>
                    <a:pt x="111" y="0"/>
                  </a:lnTo>
                  <a:lnTo>
                    <a:pt x="92" y="0"/>
                  </a:lnTo>
                  <a:lnTo>
                    <a:pt x="80" y="0"/>
                  </a:lnTo>
                  <a:lnTo>
                    <a:pt x="68" y="0"/>
                  </a:lnTo>
                  <a:lnTo>
                    <a:pt x="55" y="0"/>
                  </a:lnTo>
                  <a:lnTo>
                    <a:pt x="37" y="0"/>
                  </a:lnTo>
                  <a:lnTo>
                    <a:pt x="25" y="0"/>
                  </a:lnTo>
                  <a:lnTo>
                    <a:pt x="12" y="0"/>
                  </a:lnTo>
                  <a:lnTo>
                    <a:pt x="0" y="0"/>
                  </a:lnTo>
                </a:path>
              </a:pathLst>
            </a:custGeom>
            <a:solidFill>
              <a:srgbClr val="0000FF"/>
            </a:solidFill>
            <a:ln w="9525">
              <a:solidFill>
                <a:srgbClr val="000000"/>
              </a:solidFill>
              <a:prstDash val="solid"/>
              <a:round/>
              <a:headEnd/>
              <a:tailEnd/>
            </a:ln>
          </p:spPr>
          <p:txBody>
            <a:bodyPr/>
            <a:lstStyle/>
            <a:p>
              <a:endParaRPr lang="en-US"/>
            </a:p>
          </p:txBody>
        </p:sp>
        <p:sp>
          <p:nvSpPr>
            <p:cNvPr id="426294" name="Freeform 304">
              <a:extLst>
                <a:ext uri="{FF2B5EF4-FFF2-40B4-BE49-F238E27FC236}">
                  <a16:creationId xmlns:a16="http://schemas.microsoft.com/office/drawing/2014/main" id="{A7C627BF-BCC5-FA1C-E455-D8157A90F718}"/>
                </a:ext>
              </a:extLst>
            </p:cNvPr>
            <p:cNvSpPr>
              <a:spLocks/>
            </p:cNvSpPr>
            <p:nvPr/>
          </p:nvSpPr>
          <p:spPr bwMode="auto">
            <a:xfrm>
              <a:off x="1495" y="2640"/>
              <a:ext cx="334" cy="0"/>
            </a:xfrm>
            <a:custGeom>
              <a:avLst/>
              <a:gdLst>
                <a:gd name="T0" fmla="*/ 26 w 357"/>
                <a:gd name="T1" fmla="*/ 26 w 357"/>
                <a:gd name="T2" fmla="*/ 24 w 357"/>
                <a:gd name="T3" fmla="*/ 22 w 357"/>
                <a:gd name="T4" fmla="*/ 22 w 357"/>
                <a:gd name="T5" fmla="*/ 21 w 357"/>
                <a:gd name="T6" fmla="*/ 20 w 357"/>
                <a:gd name="T7" fmla="*/ 19 w 357"/>
                <a:gd name="T8" fmla="*/ 19 w 357"/>
                <a:gd name="T9" fmla="*/ 18 w 357"/>
                <a:gd name="T10" fmla="*/ 17 w 357"/>
                <a:gd name="T11" fmla="*/ 16 w 357"/>
                <a:gd name="T12" fmla="*/ 15 w 357"/>
                <a:gd name="T13" fmla="*/ 14 w 357"/>
                <a:gd name="T14" fmla="*/ 13 w 357"/>
                <a:gd name="T15" fmla="*/ 11 w 357"/>
                <a:gd name="T16" fmla="*/ 10 w 357"/>
                <a:gd name="T17" fmla="*/ 8 w 357"/>
                <a:gd name="T18" fmla="*/ 7 w 357"/>
                <a:gd name="T19" fmla="*/ 7 w 357"/>
                <a:gd name="T20" fmla="*/ 7 w 357"/>
                <a:gd name="T21" fmla="*/ 7 w 357"/>
                <a:gd name="T22" fmla="*/ 7 w 357"/>
                <a:gd name="T23" fmla="*/ 7 w 357"/>
                <a:gd name="T24" fmla="*/ 7 w 357"/>
                <a:gd name="T25" fmla="*/ 7 w 357"/>
                <a:gd name="T26" fmla="*/ 0 w 357"/>
                <a:gd name="T27" fmla="*/ 0 w 35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Lst>
              <a:ahLst/>
              <a:cxnLst>
                <a:cxn ang="T28">
                  <a:pos x="T0" y="0"/>
                </a:cxn>
                <a:cxn ang="T29">
                  <a:pos x="T1" y="0"/>
                </a:cxn>
                <a:cxn ang="T30">
                  <a:pos x="T2" y="0"/>
                </a:cxn>
                <a:cxn ang="T31">
                  <a:pos x="T3" y="0"/>
                </a:cxn>
                <a:cxn ang="T32">
                  <a:pos x="T4" y="0"/>
                </a:cxn>
                <a:cxn ang="T33">
                  <a:pos x="T5" y="0"/>
                </a:cxn>
                <a:cxn ang="T34">
                  <a:pos x="T6" y="0"/>
                </a:cxn>
                <a:cxn ang="T35">
                  <a:pos x="T7" y="0"/>
                </a:cxn>
                <a:cxn ang="T36">
                  <a:pos x="T8" y="0"/>
                </a:cxn>
                <a:cxn ang="T37">
                  <a:pos x="T9" y="0"/>
                </a:cxn>
                <a:cxn ang="T38">
                  <a:pos x="T10" y="0"/>
                </a:cxn>
                <a:cxn ang="T39">
                  <a:pos x="T11" y="0"/>
                </a:cxn>
                <a:cxn ang="T40">
                  <a:pos x="T12" y="0"/>
                </a:cxn>
                <a:cxn ang="T41">
                  <a:pos x="T13" y="0"/>
                </a:cxn>
                <a:cxn ang="T42">
                  <a:pos x="T14" y="0"/>
                </a:cxn>
                <a:cxn ang="T43">
                  <a:pos x="T15" y="0"/>
                </a:cxn>
                <a:cxn ang="T44">
                  <a:pos x="T16" y="0"/>
                </a:cxn>
                <a:cxn ang="T45">
                  <a:pos x="T17" y="0"/>
                </a:cxn>
                <a:cxn ang="T46">
                  <a:pos x="T18" y="0"/>
                </a:cxn>
                <a:cxn ang="T47">
                  <a:pos x="T19" y="0"/>
                </a:cxn>
                <a:cxn ang="T48">
                  <a:pos x="T20" y="0"/>
                </a:cxn>
                <a:cxn ang="T49">
                  <a:pos x="T21" y="0"/>
                </a:cxn>
                <a:cxn ang="T50">
                  <a:pos x="T22" y="0"/>
                </a:cxn>
                <a:cxn ang="T51">
                  <a:pos x="T23" y="0"/>
                </a:cxn>
                <a:cxn ang="T52">
                  <a:pos x="T24" y="0"/>
                </a:cxn>
                <a:cxn ang="T53">
                  <a:pos x="T25" y="0"/>
                </a:cxn>
                <a:cxn ang="T54">
                  <a:pos x="T26" y="0"/>
                </a:cxn>
                <a:cxn ang="T55">
                  <a:pos x="T27" y="0"/>
                </a:cxn>
              </a:cxnLst>
              <a:rect l="0" t="0" r="r" b="b"/>
              <a:pathLst>
                <a:path w="357">
                  <a:moveTo>
                    <a:pt x="357" y="0"/>
                  </a:moveTo>
                  <a:lnTo>
                    <a:pt x="344" y="0"/>
                  </a:lnTo>
                  <a:lnTo>
                    <a:pt x="332" y="0"/>
                  </a:lnTo>
                  <a:lnTo>
                    <a:pt x="313" y="0"/>
                  </a:lnTo>
                  <a:lnTo>
                    <a:pt x="301" y="0"/>
                  </a:lnTo>
                  <a:lnTo>
                    <a:pt x="289" y="0"/>
                  </a:lnTo>
                  <a:lnTo>
                    <a:pt x="277" y="0"/>
                  </a:lnTo>
                  <a:lnTo>
                    <a:pt x="258" y="0"/>
                  </a:lnTo>
                  <a:lnTo>
                    <a:pt x="246" y="0"/>
                  </a:lnTo>
                  <a:lnTo>
                    <a:pt x="234" y="0"/>
                  </a:lnTo>
                  <a:lnTo>
                    <a:pt x="221" y="0"/>
                  </a:lnTo>
                  <a:lnTo>
                    <a:pt x="203" y="0"/>
                  </a:lnTo>
                  <a:lnTo>
                    <a:pt x="191" y="0"/>
                  </a:lnTo>
                  <a:lnTo>
                    <a:pt x="178" y="0"/>
                  </a:lnTo>
                  <a:lnTo>
                    <a:pt x="166" y="0"/>
                  </a:lnTo>
                  <a:lnTo>
                    <a:pt x="148" y="0"/>
                  </a:lnTo>
                  <a:lnTo>
                    <a:pt x="135" y="0"/>
                  </a:lnTo>
                  <a:lnTo>
                    <a:pt x="123" y="0"/>
                  </a:lnTo>
                  <a:lnTo>
                    <a:pt x="111" y="0"/>
                  </a:lnTo>
                  <a:lnTo>
                    <a:pt x="92" y="0"/>
                  </a:lnTo>
                  <a:lnTo>
                    <a:pt x="80" y="0"/>
                  </a:lnTo>
                  <a:lnTo>
                    <a:pt x="68" y="0"/>
                  </a:lnTo>
                  <a:lnTo>
                    <a:pt x="55" y="0"/>
                  </a:lnTo>
                  <a:lnTo>
                    <a:pt x="37" y="0"/>
                  </a:lnTo>
                  <a:lnTo>
                    <a:pt x="25" y="0"/>
                  </a:lnTo>
                  <a:lnTo>
                    <a:pt x="12" y="0"/>
                  </a:lnTo>
                  <a:lnTo>
                    <a:pt x="0" y="0"/>
                  </a:lnTo>
                </a:path>
              </a:pathLst>
            </a:custGeom>
            <a:solidFill>
              <a:srgbClr val="0000FF"/>
            </a:solidFill>
            <a:ln w="9525">
              <a:solidFill>
                <a:srgbClr val="000000"/>
              </a:solidFill>
              <a:prstDash val="solid"/>
              <a:round/>
              <a:headEnd/>
              <a:tailEnd/>
            </a:ln>
          </p:spPr>
          <p:txBody>
            <a:bodyPr/>
            <a:lstStyle/>
            <a:p>
              <a:endParaRPr lang="en-US"/>
            </a:p>
          </p:txBody>
        </p:sp>
        <p:sp>
          <p:nvSpPr>
            <p:cNvPr id="426295" name="Freeform 305">
              <a:extLst>
                <a:ext uri="{FF2B5EF4-FFF2-40B4-BE49-F238E27FC236}">
                  <a16:creationId xmlns:a16="http://schemas.microsoft.com/office/drawing/2014/main" id="{B654B53A-2323-B7AE-9333-29D359FBBB7F}"/>
                </a:ext>
              </a:extLst>
            </p:cNvPr>
            <p:cNvSpPr>
              <a:spLocks/>
            </p:cNvSpPr>
            <p:nvPr/>
          </p:nvSpPr>
          <p:spPr bwMode="auto">
            <a:xfrm>
              <a:off x="1495" y="2640"/>
              <a:ext cx="334" cy="0"/>
            </a:xfrm>
            <a:custGeom>
              <a:avLst/>
              <a:gdLst>
                <a:gd name="T0" fmla="*/ 26 w 357"/>
                <a:gd name="T1" fmla="*/ 26 w 357"/>
                <a:gd name="T2" fmla="*/ 24 w 357"/>
                <a:gd name="T3" fmla="*/ 22 w 357"/>
                <a:gd name="T4" fmla="*/ 22 w 357"/>
                <a:gd name="T5" fmla="*/ 21 w 357"/>
                <a:gd name="T6" fmla="*/ 20 w 357"/>
                <a:gd name="T7" fmla="*/ 19 w 357"/>
                <a:gd name="T8" fmla="*/ 19 w 357"/>
                <a:gd name="T9" fmla="*/ 18 w 357"/>
                <a:gd name="T10" fmla="*/ 17 w 357"/>
                <a:gd name="T11" fmla="*/ 16 w 357"/>
                <a:gd name="T12" fmla="*/ 15 w 357"/>
                <a:gd name="T13" fmla="*/ 14 w 357"/>
                <a:gd name="T14" fmla="*/ 13 w 357"/>
                <a:gd name="T15" fmla="*/ 11 w 357"/>
                <a:gd name="T16" fmla="*/ 10 w 357"/>
                <a:gd name="T17" fmla="*/ 8 w 357"/>
                <a:gd name="T18" fmla="*/ 7 w 357"/>
                <a:gd name="T19" fmla="*/ 7 w 357"/>
                <a:gd name="T20" fmla="*/ 7 w 357"/>
                <a:gd name="T21" fmla="*/ 7 w 357"/>
                <a:gd name="T22" fmla="*/ 7 w 357"/>
                <a:gd name="T23" fmla="*/ 7 w 357"/>
                <a:gd name="T24" fmla="*/ 7 w 357"/>
                <a:gd name="T25" fmla="*/ 7 w 357"/>
                <a:gd name="T26" fmla="*/ 0 w 357"/>
                <a:gd name="T27" fmla="*/ 0 w 35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Lst>
              <a:ahLst/>
              <a:cxnLst>
                <a:cxn ang="T28">
                  <a:pos x="T0" y="0"/>
                </a:cxn>
                <a:cxn ang="T29">
                  <a:pos x="T1" y="0"/>
                </a:cxn>
                <a:cxn ang="T30">
                  <a:pos x="T2" y="0"/>
                </a:cxn>
                <a:cxn ang="T31">
                  <a:pos x="T3" y="0"/>
                </a:cxn>
                <a:cxn ang="T32">
                  <a:pos x="T4" y="0"/>
                </a:cxn>
                <a:cxn ang="T33">
                  <a:pos x="T5" y="0"/>
                </a:cxn>
                <a:cxn ang="T34">
                  <a:pos x="T6" y="0"/>
                </a:cxn>
                <a:cxn ang="T35">
                  <a:pos x="T7" y="0"/>
                </a:cxn>
                <a:cxn ang="T36">
                  <a:pos x="T8" y="0"/>
                </a:cxn>
                <a:cxn ang="T37">
                  <a:pos x="T9" y="0"/>
                </a:cxn>
                <a:cxn ang="T38">
                  <a:pos x="T10" y="0"/>
                </a:cxn>
                <a:cxn ang="T39">
                  <a:pos x="T11" y="0"/>
                </a:cxn>
                <a:cxn ang="T40">
                  <a:pos x="T12" y="0"/>
                </a:cxn>
                <a:cxn ang="T41">
                  <a:pos x="T13" y="0"/>
                </a:cxn>
                <a:cxn ang="T42">
                  <a:pos x="T14" y="0"/>
                </a:cxn>
                <a:cxn ang="T43">
                  <a:pos x="T15" y="0"/>
                </a:cxn>
                <a:cxn ang="T44">
                  <a:pos x="T16" y="0"/>
                </a:cxn>
                <a:cxn ang="T45">
                  <a:pos x="T17" y="0"/>
                </a:cxn>
                <a:cxn ang="T46">
                  <a:pos x="T18" y="0"/>
                </a:cxn>
                <a:cxn ang="T47">
                  <a:pos x="T19" y="0"/>
                </a:cxn>
                <a:cxn ang="T48">
                  <a:pos x="T20" y="0"/>
                </a:cxn>
                <a:cxn ang="T49">
                  <a:pos x="T21" y="0"/>
                </a:cxn>
                <a:cxn ang="T50">
                  <a:pos x="T22" y="0"/>
                </a:cxn>
                <a:cxn ang="T51">
                  <a:pos x="T23" y="0"/>
                </a:cxn>
                <a:cxn ang="T52">
                  <a:pos x="T24" y="0"/>
                </a:cxn>
                <a:cxn ang="T53">
                  <a:pos x="T25" y="0"/>
                </a:cxn>
                <a:cxn ang="T54">
                  <a:pos x="T26" y="0"/>
                </a:cxn>
                <a:cxn ang="T55">
                  <a:pos x="T27" y="0"/>
                </a:cxn>
              </a:cxnLst>
              <a:rect l="0" t="0" r="r" b="b"/>
              <a:pathLst>
                <a:path w="357">
                  <a:moveTo>
                    <a:pt x="357" y="0"/>
                  </a:moveTo>
                  <a:lnTo>
                    <a:pt x="344" y="0"/>
                  </a:lnTo>
                  <a:lnTo>
                    <a:pt x="332" y="0"/>
                  </a:lnTo>
                  <a:lnTo>
                    <a:pt x="313" y="0"/>
                  </a:lnTo>
                  <a:lnTo>
                    <a:pt x="301" y="0"/>
                  </a:lnTo>
                  <a:lnTo>
                    <a:pt x="289" y="0"/>
                  </a:lnTo>
                  <a:lnTo>
                    <a:pt x="277" y="0"/>
                  </a:lnTo>
                  <a:lnTo>
                    <a:pt x="258" y="0"/>
                  </a:lnTo>
                  <a:lnTo>
                    <a:pt x="246" y="0"/>
                  </a:lnTo>
                  <a:lnTo>
                    <a:pt x="234" y="0"/>
                  </a:lnTo>
                  <a:lnTo>
                    <a:pt x="221" y="0"/>
                  </a:lnTo>
                  <a:lnTo>
                    <a:pt x="203" y="0"/>
                  </a:lnTo>
                  <a:lnTo>
                    <a:pt x="191" y="0"/>
                  </a:lnTo>
                  <a:lnTo>
                    <a:pt x="178" y="0"/>
                  </a:lnTo>
                  <a:lnTo>
                    <a:pt x="166" y="0"/>
                  </a:lnTo>
                  <a:lnTo>
                    <a:pt x="148" y="0"/>
                  </a:lnTo>
                  <a:lnTo>
                    <a:pt x="135" y="0"/>
                  </a:lnTo>
                  <a:lnTo>
                    <a:pt x="123" y="0"/>
                  </a:lnTo>
                  <a:lnTo>
                    <a:pt x="111" y="0"/>
                  </a:lnTo>
                  <a:lnTo>
                    <a:pt x="92" y="0"/>
                  </a:lnTo>
                  <a:lnTo>
                    <a:pt x="80" y="0"/>
                  </a:lnTo>
                  <a:lnTo>
                    <a:pt x="68" y="0"/>
                  </a:lnTo>
                  <a:lnTo>
                    <a:pt x="55" y="0"/>
                  </a:lnTo>
                  <a:lnTo>
                    <a:pt x="37" y="0"/>
                  </a:lnTo>
                  <a:lnTo>
                    <a:pt x="25" y="0"/>
                  </a:lnTo>
                  <a:lnTo>
                    <a:pt x="12" y="0"/>
                  </a:lnTo>
                  <a:lnTo>
                    <a:pt x="0" y="0"/>
                  </a:lnTo>
                </a:path>
              </a:pathLst>
            </a:custGeom>
            <a:solidFill>
              <a:srgbClr val="0000FF"/>
            </a:solidFill>
            <a:ln w="9525">
              <a:solidFill>
                <a:srgbClr val="000000"/>
              </a:solidFill>
              <a:prstDash val="solid"/>
              <a:round/>
              <a:headEnd/>
              <a:tailEnd/>
            </a:ln>
          </p:spPr>
          <p:txBody>
            <a:bodyPr/>
            <a:lstStyle/>
            <a:p>
              <a:endParaRPr lang="en-US"/>
            </a:p>
          </p:txBody>
        </p:sp>
        <p:sp>
          <p:nvSpPr>
            <p:cNvPr id="426296" name="Freeform 306">
              <a:extLst>
                <a:ext uri="{FF2B5EF4-FFF2-40B4-BE49-F238E27FC236}">
                  <a16:creationId xmlns:a16="http://schemas.microsoft.com/office/drawing/2014/main" id="{4E1DA129-AD27-C65F-B8AC-60703474588B}"/>
                </a:ext>
              </a:extLst>
            </p:cNvPr>
            <p:cNvSpPr>
              <a:spLocks/>
            </p:cNvSpPr>
            <p:nvPr/>
          </p:nvSpPr>
          <p:spPr bwMode="auto">
            <a:xfrm>
              <a:off x="1495" y="2640"/>
              <a:ext cx="334" cy="0"/>
            </a:xfrm>
            <a:custGeom>
              <a:avLst/>
              <a:gdLst>
                <a:gd name="T0" fmla="*/ 26 w 357"/>
                <a:gd name="T1" fmla="*/ 26 w 357"/>
                <a:gd name="T2" fmla="*/ 24 w 357"/>
                <a:gd name="T3" fmla="*/ 22 w 357"/>
                <a:gd name="T4" fmla="*/ 22 w 357"/>
                <a:gd name="T5" fmla="*/ 21 w 357"/>
                <a:gd name="T6" fmla="*/ 20 w 357"/>
                <a:gd name="T7" fmla="*/ 19 w 357"/>
                <a:gd name="T8" fmla="*/ 19 w 357"/>
                <a:gd name="T9" fmla="*/ 18 w 357"/>
                <a:gd name="T10" fmla="*/ 17 w 357"/>
                <a:gd name="T11" fmla="*/ 16 w 357"/>
                <a:gd name="T12" fmla="*/ 15 w 357"/>
                <a:gd name="T13" fmla="*/ 14 w 357"/>
                <a:gd name="T14" fmla="*/ 13 w 357"/>
                <a:gd name="T15" fmla="*/ 11 w 357"/>
                <a:gd name="T16" fmla="*/ 10 w 357"/>
                <a:gd name="T17" fmla="*/ 8 w 357"/>
                <a:gd name="T18" fmla="*/ 7 w 357"/>
                <a:gd name="T19" fmla="*/ 7 w 357"/>
                <a:gd name="T20" fmla="*/ 7 w 357"/>
                <a:gd name="T21" fmla="*/ 7 w 357"/>
                <a:gd name="T22" fmla="*/ 7 w 357"/>
                <a:gd name="T23" fmla="*/ 7 w 357"/>
                <a:gd name="T24" fmla="*/ 7 w 357"/>
                <a:gd name="T25" fmla="*/ 7 w 357"/>
                <a:gd name="T26" fmla="*/ 0 w 357"/>
                <a:gd name="T27" fmla="*/ 0 w 35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Lst>
              <a:ahLst/>
              <a:cxnLst>
                <a:cxn ang="T28">
                  <a:pos x="T0" y="0"/>
                </a:cxn>
                <a:cxn ang="T29">
                  <a:pos x="T1" y="0"/>
                </a:cxn>
                <a:cxn ang="T30">
                  <a:pos x="T2" y="0"/>
                </a:cxn>
                <a:cxn ang="T31">
                  <a:pos x="T3" y="0"/>
                </a:cxn>
                <a:cxn ang="T32">
                  <a:pos x="T4" y="0"/>
                </a:cxn>
                <a:cxn ang="T33">
                  <a:pos x="T5" y="0"/>
                </a:cxn>
                <a:cxn ang="T34">
                  <a:pos x="T6" y="0"/>
                </a:cxn>
                <a:cxn ang="T35">
                  <a:pos x="T7" y="0"/>
                </a:cxn>
                <a:cxn ang="T36">
                  <a:pos x="T8" y="0"/>
                </a:cxn>
                <a:cxn ang="T37">
                  <a:pos x="T9" y="0"/>
                </a:cxn>
                <a:cxn ang="T38">
                  <a:pos x="T10" y="0"/>
                </a:cxn>
                <a:cxn ang="T39">
                  <a:pos x="T11" y="0"/>
                </a:cxn>
                <a:cxn ang="T40">
                  <a:pos x="T12" y="0"/>
                </a:cxn>
                <a:cxn ang="T41">
                  <a:pos x="T13" y="0"/>
                </a:cxn>
                <a:cxn ang="T42">
                  <a:pos x="T14" y="0"/>
                </a:cxn>
                <a:cxn ang="T43">
                  <a:pos x="T15" y="0"/>
                </a:cxn>
                <a:cxn ang="T44">
                  <a:pos x="T16" y="0"/>
                </a:cxn>
                <a:cxn ang="T45">
                  <a:pos x="T17" y="0"/>
                </a:cxn>
                <a:cxn ang="T46">
                  <a:pos x="T18" y="0"/>
                </a:cxn>
                <a:cxn ang="T47">
                  <a:pos x="T19" y="0"/>
                </a:cxn>
                <a:cxn ang="T48">
                  <a:pos x="T20" y="0"/>
                </a:cxn>
                <a:cxn ang="T49">
                  <a:pos x="T21" y="0"/>
                </a:cxn>
                <a:cxn ang="T50">
                  <a:pos x="T22" y="0"/>
                </a:cxn>
                <a:cxn ang="T51">
                  <a:pos x="T23" y="0"/>
                </a:cxn>
                <a:cxn ang="T52">
                  <a:pos x="T24" y="0"/>
                </a:cxn>
                <a:cxn ang="T53">
                  <a:pos x="T25" y="0"/>
                </a:cxn>
                <a:cxn ang="T54">
                  <a:pos x="T26" y="0"/>
                </a:cxn>
                <a:cxn ang="T55">
                  <a:pos x="T27" y="0"/>
                </a:cxn>
              </a:cxnLst>
              <a:rect l="0" t="0" r="r" b="b"/>
              <a:pathLst>
                <a:path w="357">
                  <a:moveTo>
                    <a:pt x="357" y="0"/>
                  </a:moveTo>
                  <a:lnTo>
                    <a:pt x="344" y="0"/>
                  </a:lnTo>
                  <a:lnTo>
                    <a:pt x="332" y="0"/>
                  </a:lnTo>
                  <a:lnTo>
                    <a:pt x="313" y="0"/>
                  </a:lnTo>
                  <a:lnTo>
                    <a:pt x="301" y="0"/>
                  </a:lnTo>
                  <a:lnTo>
                    <a:pt x="289" y="0"/>
                  </a:lnTo>
                  <a:lnTo>
                    <a:pt x="277" y="0"/>
                  </a:lnTo>
                  <a:lnTo>
                    <a:pt x="258" y="0"/>
                  </a:lnTo>
                  <a:lnTo>
                    <a:pt x="246" y="0"/>
                  </a:lnTo>
                  <a:lnTo>
                    <a:pt x="234" y="0"/>
                  </a:lnTo>
                  <a:lnTo>
                    <a:pt x="221" y="0"/>
                  </a:lnTo>
                  <a:lnTo>
                    <a:pt x="203" y="0"/>
                  </a:lnTo>
                  <a:lnTo>
                    <a:pt x="191" y="0"/>
                  </a:lnTo>
                  <a:lnTo>
                    <a:pt x="178" y="0"/>
                  </a:lnTo>
                  <a:lnTo>
                    <a:pt x="166" y="0"/>
                  </a:lnTo>
                  <a:lnTo>
                    <a:pt x="148" y="0"/>
                  </a:lnTo>
                  <a:lnTo>
                    <a:pt x="135" y="0"/>
                  </a:lnTo>
                  <a:lnTo>
                    <a:pt x="123" y="0"/>
                  </a:lnTo>
                  <a:lnTo>
                    <a:pt x="111" y="0"/>
                  </a:lnTo>
                  <a:lnTo>
                    <a:pt x="92" y="0"/>
                  </a:lnTo>
                  <a:lnTo>
                    <a:pt x="80" y="0"/>
                  </a:lnTo>
                  <a:lnTo>
                    <a:pt x="68" y="0"/>
                  </a:lnTo>
                  <a:lnTo>
                    <a:pt x="55" y="0"/>
                  </a:lnTo>
                  <a:lnTo>
                    <a:pt x="37" y="0"/>
                  </a:lnTo>
                  <a:lnTo>
                    <a:pt x="25" y="0"/>
                  </a:lnTo>
                  <a:lnTo>
                    <a:pt x="12" y="0"/>
                  </a:lnTo>
                  <a:lnTo>
                    <a:pt x="0" y="0"/>
                  </a:lnTo>
                </a:path>
              </a:pathLst>
            </a:custGeom>
            <a:solidFill>
              <a:srgbClr val="0000FF"/>
            </a:solidFill>
            <a:ln w="9525">
              <a:solidFill>
                <a:srgbClr val="000000"/>
              </a:solidFill>
              <a:prstDash val="solid"/>
              <a:round/>
              <a:headEnd/>
              <a:tailEnd/>
            </a:ln>
          </p:spPr>
          <p:txBody>
            <a:bodyPr/>
            <a:lstStyle/>
            <a:p>
              <a:endParaRPr lang="en-US"/>
            </a:p>
          </p:txBody>
        </p:sp>
        <p:sp>
          <p:nvSpPr>
            <p:cNvPr id="426297" name="Freeform 307">
              <a:extLst>
                <a:ext uri="{FF2B5EF4-FFF2-40B4-BE49-F238E27FC236}">
                  <a16:creationId xmlns:a16="http://schemas.microsoft.com/office/drawing/2014/main" id="{ABE50423-8D54-9868-34C9-7A3C2BBE1BF4}"/>
                </a:ext>
              </a:extLst>
            </p:cNvPr>
            <p:cNvSpPr>
              <a:spLocks/>
            </p:cNvSpPr>
            <p:nvPr/>
          </p:nvSpPr>
          <p:spPr bwMode="auto">
            <a:xfrm>
              <a:off x="1495" y="2640"/>
              <a:ext cx="334" cy="0"/>
            </a:xfrm>
            <a:custGeom>
              <a:avLst/>
              <a:gdLst>
                <a:gd name="T0" fmla="*/ 26 w 357"/>
                <a:gd name="T1" fmla="*/ 26 w 357"/>
                <a:gd name="T2" fmla="*/ 24 w 357"/>
                <a:gd name="T3" fmla="*/ 22 w 357"/>
                <a:gd name="T4" fmla="*/ 22 w 357"/>
                <a:gd name="T5" fmla="*/ 21 w 357"/>
                <a:gd name="T6" fmla="*/ 20 w 357"/>
                <a:gd name="T7" fmla="*/ 19 w 357"/>
                <a:gd name="T8" fmla="*/ 19 w 357"/>
                <a:gd name="T9" fmla="*/ 18 w 357"/>
                <a:gd name="T10" fmla="*/ 17 w 357"/>
                <a:gd name="T11" fmla="*/ 16 w 357"/>
                <a:gd name="T12" fmla="*/ 15 w 357"/>
                <a:gd name="T13" fmla="*/ 14 w 357"/>
                <a:gd name="T14" fmla="*/ 13 w 357"/>
                <a:gd name="T15" fmla="*/ 11 w 357"/>
                <a:gd name="T16" fmla="*/ 10 w 357"/>
                <a:gd name="T17" fmla="*/ 8 w 357"/>
                <a:gd name="T18" fmla="*/ 7 w 357"/>
                <a:gd name="T19" fmla="*/ 7 w 357"/>
                <a:gd name="T20" fmla="*/ 7 w 357"/>
                <a:gd name="T21" fmla="*/ 7 w 357"/>
                <a:gd name="T22" fmla="*/ 7 w 357"/>
                <a:gd name="T23" fmla="*/ 7 w 357"/>
                <a:gd name="T24" fmla="*/ 7 w 357"/>
                <a:gd name="T25" fmla="*/ 7 w 357"/>
                <a:gd name="T26" fmla="*/ 0 w 357"/>
                <a:gd name="T27" fmla="*/ 0 w 35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Lst>
              <a:ahLst/>
              <a:cxnLst>
                <a:cxn ang="T28">
                  <a:pos x="T0" y="0"/>
                </a:cxn>
                <a:cxn ang="T29">
                  <a:pos x="T1" y="0"/>
                </a:cxn>
                <a:cxn ang="T30">
                  <a:pos x="T2" y="0"/>
                </a:cxn>
                <a:cxn ang="T31">
                  <a:pos x="T3" y="0"/>
                </a:cxn>
                <a:cxn ang="T32">
                  <a:pos x="T4" y="0"/>
                </a:cxn>
                <a:cxn ang="T33">
                  <a:pos x="T5" y="0"/>
                </a:cxn>
                <a:cxn ang="T34">
                  <a:pos x="T6" y="0"/>
                </a:cxn>
                <a:cxn ang="T35">
                  <a:pos x="T7" y="0"/>
                </a:cxn>
                <a:cxn ang="T36">
                  <a:pos x="T8" y="0"/>
                </a:cxn>
                <a:cxn ang="T37">
                  <a:pos x="T9" y="0"/>
                </a:cxn>
                <a:cxn ang="T38">
                  <a:pos x="T10" y="0"/>
                </a:cxn>
                <a:cxn ang="T39">
                  <a:pos x="T11" y="0"/>
                </a:cxn>
                <a:cxn ang="T40">
                  <a:pos x="T12" y="0"/>
                </a:cxn>
                <a:cxn ang="T41">
                  <a:pos x="T13" y="0"/>
                </a:cxn>
                <a:cxn ang="T42">
                  <a:pos x="T14" y="0"/>
                </a:cxn>
                <a:cxn ang="T43">
                  <a:pos x="T15" y="0"/>
                </a:cxn>
                <a:cxn ang="T44">
                  <a:pos x="T16" y="0"/>
                </a:cxn>
                <a:cxn ang="T45">
                  <a:pos x="T17" y="0"/>
                </a:cxn>
                <a:cxn ang="T46">
                  <a:pos x="T18" y="0"/>
                </a:cxn>
                <a:cxn ang="T47">
                  <a:pos x="T19" y="0"/>
                </a:cxn>
                <a:cxn ang="T48">
                  <a:pos x="T20" y="0"/>
                </a:cxn>
                <a:cxn ang="T49">
                  <a:pos x="T21" y="0"/>
                </a:cxn>
                <a:cxn ang="T50">
                  <a:pos x="T22" y="0"/>
                </a:cxn>
                <a:cxn ang="T51">
                  <a:pos x="T23" y="0"/>
                </a:cxn>
                <a:cxn ang="T52">
                  <a:pos x="T24" y="0"/>
                </a:cxn>
                <a:cxn ang="T53">
                  <a:pos x="T25" y="0"/>
                </a:cxn>
                <a:cxn ang="T54">
                  <a:pos x="T26" y="0"/>
                </a:cxn>
                <a:cxn ang="T55">
                  <a:pos x="T27" y="0"/>
                </a:cxn>
              </a:cxnLst>
              <a:rect l="0" t="0" r="r" b="b"/>
              <a:pathLst>
                <a:path w="357">
                  <a:moveTo>
                    <a:pt x="357" y="0"/>
                  </a:moveTo>
                  <a:lnTo>
                    <a:pt x="344" y="0"/>
                  </a:lnTo>
                  <a:lnTo>
                    <a:pt x="332" y="0"/>
                  </a:lnTo>
                  <a:lnTo>
                    <a:pt x="313" y="0"/>
                  </a:lnTo>
                  <a:lnTo>
                    <a:pt x="301" y="0"/>
                  </a:lnTo>
                  <a:lnTo>
                    <a:pt x="289" y="0"/>
                  </a:lnTo>
                  <a:lnTo>
                    <a:pt x="277" y="0"/>
                  </a:lnTo>
                  <a:lnTo>
                    <a:pt x="258" y="0"/>
                  </a:lnTo>
                  <a:lnTo>
                    <a:pt x="246" y="0"/>
                  </a:lnTo>
                  <a:lnTo>
                    <a:pt x="234" y="0"/>
                  </a:lnTo>
                  <a:lnTo>
                    <a:pt x="221" y="0"/>
                  </a:lnTo>
                  <a:lnTo>
                    <a:pt x="203" y="0"/>
                  </a:lnTo>
                  <a:lnTo>
                    <a:pt x="191" y="0"/>
                  </a:lnTo>
                  <a:lnTo>
                    <a:pt x="178" y="0"/>
                  </a:lnTo>
                  <a:lnTo>
                    <a:pt x="166" y="0"/>
                  </a:lnTo>
                  <a:lnTo>
                    <a:pt x="148" y="0"/>
                  </a:lnTo>
                  <a:lnTo>
                    <a:pt x="135" y="0"/>
                  </a:lnTo>
                  <a:lnTo>
                    <a:pt x="123" y="0"/>
                  </a:lnTo>
                  <a:lnTo>
                    <a:pt x="111" y="0"/>
                  </a:lnTo>
                  <a:lnTo>
                    <a:pt x="92" y="0"/>
                  </a:lnTo>
                  <a:lnTo>
                    <a:pt x="80" y="0"/>
                  </a:lnTo>
                  <a:lnTo>
                    <a:pt x="68" y="0"/>
                  </a:lnTo>
                  <a:lnTo>
                    <a:pt x="55" y="0"/>
                  </a:lnTo>
                  <a:lnTo>
                    <a:pt x="37" y="0"/>
                  </a:lnTo>
                  <a:lnTo>
                    <a:pt x="25" y="0"/>
                  </a:lnTo>
                  <a:lnTo>
                    <a:pt x="12" y="0"/>
                  </a:lnTo>
                  <a:lnTo>
                    <a:pt x="0" y="0"/>
                  </a:lnTo>
                </a:path>
              </a:pathLst>
            </a:custGeom>
            <a:solidFill>
              <a:srgbClr val="0000FF"/>
            </a:solidFill>
            <a:ln w="9525">
              <a:solidFill>
                <a:srgbClr val="000000"/>
              </a:solidFill>
              <a:prstDash val="solid"/>
              <a:round/>
              <a:headEnd/>
              <a:tailEnd/>
            </a:ln>
          </p:spPr>
          <p:txBody>
            <a:bodyPr/>
            <a:lstStyle/>
            <a:p>
              <a:endParaRPr lang="en-US"/>
            </a:p>
          </p:txBody>
        </p:sp>
        <p:sp>
          <p:nvSpPr>
            <p:cNvPr id="426298" name="Freeform 308">
              <a:extLst>
                <a:ext uri="{FF2B5EF4-FFF2-40B4-BE49-F238E27FC236}">
                  <a16:creationId xmlns:a16="http://schemas.microsoft.com/office/drawing/2014/main" id="{C29487BA-9018-8BF9-318A-3375D762BB91}"/>
                </a:ext>
              </a:extLst>
            </p:cNvPr>
            <p:cNvSpPr>
              <a:spLocks/>
            </p:cNvSpPr>
            <p:nvPr/>
          </p:nvSpPr>
          <p:spPr bwMode="auto">
            <a:xfrm>
              <a:off x="1495" y="2640"/>
              <a:ext cx="334" cy="0"/>
            </a:xfrm>
            <a:custGeom>
              <a:avLst/>
              <a:gdLst>
                <a:gd name="T0" fmla="*/ 26 w 357"/>
                <a:gd name="T1" fmla="*/ 26 w 357"/>
                <a:gd name="T2" fmla="*/ 24 w 357"/>
                <a:gd name="T3" fmla="*/ 22 w 357"/>
                <a:gd name="T4" fmla="*/ 22 w 357"/>
                <a:gd name="T5" fmla="*/ 21 w 357"/>
                <a:gd name="T6" fmla="*/ 20 w 357"/>
                <a:gd name="T7" fmla="*/ 19 w 357"/>
                <a:gd name="T8" fmla="*/ 19 w 357"/>
                <a:gd name="T9" fmla="*/ 18 w 357"/>
                <a:gd name="T10" fmla="*/ 17 w 357"/>
                <a:gd name="T11" fmla="*/ 16 w 357"/>
                <a:gd name="T12" fmla="*/ 15 w 357"/>
                <a:gd name="T13" fmla="*/ 14 w 357"/>
                <a:gd name="T14" fmla="*/ 13 w 357"/>
                <a:gd name="T15" fmla="*/ 11 w 357"/>
                <a:gd name="T16" fmla="*/ 10 w 357"/>
                <a:gd name="T17" fmla="*/ 8 w 357"/>
                <a:gd name="T18" fmla="*/ 7 w 357"/>
                <a:gd name="T19" fmla="*/ 7 w 357"/>
                <a:gd name="T20" fmla="*/ 7 w 357"/>
                <a:gd name="T21" fmla="*/ 7 w 357"/>
                <a:gd name="T22" fmla="*/ 7 w 357"/>
                <a:gd name="T23" fmla="*/ 7 w 357"/>
                <a:gd name="T24" fmla="*/ 7 w 357"/>
                <a:gd name="T25" fmla="*/ 7 w 357"/>
                <a:gd name="T26" fmla="*/ 0 w 357"/>
                <a:gd name="T27" fmla="*/ 0 w 35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Lst>
              <a:ahLst/>
              <a:cxnLst>
                <a:cxn ang="T28">
                  <a:pos x="T0" y="0"/>
                </a:cxn>
                <a:cxn ang="T29">
                  <a:pos x="T1" y="0"/>
                </a:cxn>
                <a:cxn ang="T30">
                  <a:pos x="T2" y="0"/>
                </a:cxn>
                <a:cxn ang="T31">
                  <a:pos x="T3" y="0"/>
                </a:cxn>
                <a:cxn ang="T32">
                  <a:pos x="T4" y="0"/>
                </a:cxn>
                <a:cxn ang="T33">
                  <a:pos x="T5" y="0"/>
                </a:cxn>
                <a:cxn ang="T34">
                  <a:pos x="T6" y="0"/>
                </a:cxn>
                <a:cxn ang="T35">
                  <a:pos x="T7" y="0"/>
                </a:cxn>
                <a:cxn ang="T36">
                  <a:pos x="T8" y="0"/>
                </a:cxn>
                <a:cxn ang="T37">
                  <a:pos x="T9" y="0"/>
                </a:cxn>
                <a:cxn ang="T38">
                  <a:pos x="T10" y="0"/>
                </a:cxn>
                <a:cxn ang="T39">
                  <a:pos x="T11" y="0"/>
                </a:cxn>
                <a:cxn ang="T40">
                  <a:pos x="T12" y="0"/>
                </a:cxn>
                <a:cxn ang="T41">
                  <a:pos x="T13" y="0"/>
                </a:cxn>
                <a:cxn ang="T42">
                  <a:pos x="T14" y="0"/>
                </a:cxn>
                <a:cxn ang="T43">
                  <a:pos x="T15" y="0"/>
                </a:cxn>
                <a:cxn ang="T44">
                  <a:pos x="T16" y="0"/>
                </a:cxn>
                <a:cxn ang="T45">
                  <a:pos x="T17" y="0"/>
                </a:cxn>
                <a:cxn ang="T46">
                  <a:pos x="T18" y="0"/>
                </a:cxn>
                <a:cxn ang="T47">
                  <a:pos x="T19" y="0"/>
                </a:cxn>
                <a:cxn ang="T48">
                  <a:pos x="T20" y="0"/>
                </a:cxn>
                <a:cxn ang="T49">
                  <a:pos x="T21" y="0"/>
                </a:cxn>
                <a:cxn ang="T50">
                  <a:pos x="T22" y="0"/>
                </a:cxn>
                <a:cxn ang="T51">
                  <a:pos x="T23" y="0"/>
                </a:cxn>
                <a:cxn ang="T52">
                  <a:pos x="T24" y="0"/>
                </a:cxn>
                <a:cxn ang="T53">
                  <a:pos x="T25" y="0"/>
                </a:cxn>
                <a:cxn ang="T54">
                  <a:pos x="T26" y="0"/>
                </a:cxn>
                <a:cxn ang="T55">
                  <a:pos x="T27" y="0"/>
                </a:cxn>
              </a:cxnLst>
              <a:rect l="0" t="0" r="r" b="b"/>
              <a:pathLst>
                <a:path w="357">
                  <a:moveTo>
                    <a:pt x="357" y="0"/>
                  </a:moveTo>
                  <a:lnTo>
                    <a:pt x="344" y="0"/>
                  </a:lnTo>
                  <a:lnTo>
                    <a:pt x="332" y="0"/>
                  </a:lnTo>
                  <a:lnTo>
                    <a:pt x="313" y="0"/>
                  </a:lnTo>
                  <a:lnTo>
                    <a:pt x="301" y="0"/>
                  </a:lnTo>
                  <a:lnTo>
                    <a:pt x="289" y="0"/>
                  </a:lnTo>
                  <a:lnTo>
                    <a:pt x="277" y="0"/>
                  </a:lnTo>
                  <a:lnTo>
                    <a:pt x="258" y="0"/>
                  </a:lnTo>
                  <a:lnTo>
                    <a:pt x="246" y="0"/>
                  </a:lnTo>
                  <a:lnTo>
                    <a:pt x="234" y="0"/>
                  </a:lnTo>
                  <a:lnTo>
                    <a:pt x="221" y="0"/>
                  </a:lnTo>
                  <a:lnTo>
                    <a:pt x="203" y="0"/>
                  </a:lnTo>
                  <a:lnTo>
                    <a:pt x="191" y="0"/>
                  </a:lnTo>
                  <a:lnTo>
                    <a:pt x="178" y="0"/>
                  </a:lnTo>
                  <a:lnTo>
                    <a:pt x="166" y="0"/>
                  </a:lnTo>
                  <a:lnTo>
                    <a:pt x="148" y="0"/>
                  </a:lnTo>
                  <a:lnTo>
                    <a:pt x="135" y="0"/>
                  </a:lnTo>
                  <a:lnTo>
                    <a:pt x="123" y="0"/>
                  </a:lnTo>
                  <a:lnTo>
                    <a:pt x="111" y="0"/>
                  </a:lnTo>
                  <a:lnTo>
                    <a:pt x="92" y="0"/>
                  </a:lnTo>
                  <a:lnTo>
                    <a:pt x="80" y="0"/>
                  </a:lnTo>
                  <a:lnTo>
                    <a:pt x="68" y="0"/>
                  </a:lnTo>
                  <a:lnTo>
                    <a:pt x="55" y="0"/>
                  </a:lnTo>
                  <a:lnTo>
                    <a:pt x="37" y="0"/>
                  </a:lnTo>
                  <a:lnTo>
                    <a:pt x="25" y="0"/>
                  </a:lnTo>
                  <a:lnTo>
                    <a:pt x="12" y="0"/>
                  </a:lnTo>
                  <a:lnTo>
                    <a:pt x="0" y="0"/>
                  </a:lnTo>
                </a:path>
              </a:pathLst>
            </a:custGeom>
            <a:solidFill>
              <a:srgbClr val="0000FF"/>
            </a:solidFill>
            <a:ln w="9525">
              <a:solidFill>
                <a:srgbClr val="000000"/>
              </a:solidFill>
              <a:prstDash val="solid"/>
              <a:round/>
              <a:headEnd/>
              <a:tailEnd/>
            </a:ln>
          </p:spPr>
          <p:txBody>
            <a:bodyPr/>
            <a:lstStyle/>
            <a:p>
              <a:endParaRPr lang="en-US"/>
            </a:p>
          </p:txBody>
        </p:sp>
        <p:sp>
          <p:nvSpPr>
            <p:cNvPr id="426299" name="Freeform 309">
              <a:extLst>
                <a:ext uri="{FF2B5EF4-FFF2-40B4-BE49-F238E27FC236}">
                  <a16:creationId xmlns:a16="http://schemas.microsoft.com/office/drawing/2014/main" id="{34C75D9F-52EF-4302-42F1-C5769A3A396A}"/>
                </a:ext>
              </a:extLst>
            </p:cNvPr>
            <p:cNvSpPr>
              <a:spLocks/>
            </p:cNvSpPr>
            <p:nvPr/>
          </p:nvSpPr>
          <p:spPr bwMode="auto">
            <a:xfrm>
              <a:off x="1495" y="2640"/>
              <a:ext cx="334" cy="0"/>
            </a:xfrm>
            <a:custGeom>
              <a:avLst/>
              <a:gdLst>
                <a:gd name="T0" fmla="*/ 26 w 357"/>
                <a:gd name="T1" fmla="*/ 26 w 357"/>
                <a:gd name="T2" fmla="*/ 24 w 357"/>
                <a:gd name="T3" fmla="*/ 22 w 357"/>
                <a:gd name="T4" fmla="*/ 22 w 357"/>
                <a:gd name="T5" fmla="*/ 21 w 357"/>
                <a:gd name="T6" fmla="*/ 20 w 357"/>
                <a:gd name="T7" fmla="*/ 19 w 357"/>
                <a:gd name="T8" fmla="*/ 19 w 357"/>
                <a:gd name="T9" fmla="*/ 18 w 357"/>
                <a:gd name="T10" fmla="*/ 17 w 357"/>
                <a:gd name="T11" fmla="*/ 16 w 357"/>
                <a:gd name="T12" fmla="*/ 15 w 357"/>
                <a:gd name="T13" fmla="*/ 14 w 357"/>
                <a:gd name="T14" fmla="*/ 13 w 357"/>
                <a:gd name="T15" fmla="*/ 11 w 357"/>
                <a:gd name="T16" fmla="*/ 10 w 357"/>
                <a:gd name="T17" fmla="*/ 8 w 357"/>
                <a:gd name="T18" fmla="*/ 7 w 357"/>
                <a:gd name="T19" fmla="*/ 7 w 357"/>
                <a:gd name="T20" fmla="*/ 7 w 357"/>
                <a:gd name="T21" fmla="*/ 7 w 357"/>
                <a:gd name="T22" fmla="*/ 7 w 357"/>
                <a:gd name="T23" fmla="*/ 7 w 357"/>
                <a:gd name="T24" fmla="*/ 7 w 357"/>
                <a:gd name="T25" fmla="*/ 7 w 357"/>
                <a:gd name="T26" fmla="*/ 0 w 357"/>
                <a:gd name="T27" fmla="*/ 0 w 35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Lst>
              <a:ahLst/>
              <a:cxnLst>
                <a:cxn ang="T28">
                  <a:pos x="T0" y="0"/>
                </a:cxn>
                <a:cxn ang="T29">
                  <a:pos x="T1" y="0"/>
                </a:cxn>
                <a:cxn ang="T30">
                  <a:pos x="T2" y="0"/>
                </a:cxn>
                <a:cxn ang="T31">
                  <a:pos x="T3" y="0"/>
                </a:cxn>
                <a:cxn ang="T32">
                  <a:pos x="T4" y="0"/>
                </a:cxn>
                <a:cxn ang="T33">
                  <a:pos x="T5" y="0"/>
                </a:cxn>
                <a:cxn ang="T34">
                  <a:pos x="T6" y="0"/>
                </a:cxn>
                <a:cxn ang="T35">
                  <a:pos x="T7" y="0"/>
                </a:cxn>
                <a:cxn ang="T36">
                  <a:pos x="T8" y="0"/>
                </a:cxn>
                <a:cxn ang="T37">
                  <a:pos x="T9" y="0"/>
                </a:cxn>
                <a:cxn ang="T38">
                  <a:pos x="T10" y="0"/>
                </a:cxn>
                <a:cxn ang="T39">
                  <a:pos x="T11" y="0"/>
                </a:cxn>
                <a:cxn ang="T40">
                  <a:pos x="T12" y="0"/>
                </a:cxn>
                <a:cxn ang="T41">
                  <a:pos x="T13" y="0"/>
                </a:cxn>
                <a:cxn ang="T42">
                  <a:pos x="T14" y="0"/>
                </a:cxn>
                <a:cxn ang="T43">
                  <a:pos x="T15" y="0"/>
                </a:cxn>
                <a:cxn ang="T44">
                  <a:pos x="T16" y="0"/>
                </a:cxn>
                <a:cxn ang="T45">
                  <a:pos x="T17" y="0"/>
                </a:cxn>
                <a:cxn ang="T46">
                  <a:pos x="T18" y="0"/>
                </a:cxn>
                <a:cxn ang="T47">
                  <a:pos x="T19" y="0"/>
                </a:cxn>
                <a:cxn ang="T48">
                  <a:pos x="T20" y="0"/>
                </a:cxn>
                <a:cxn ang="T49">
                  <a:pos x="T21" y="0"/>
                </a:cxn>
                <a:cxn ang="T50">
                  <a:pos x="T22" y="0"/>
                </a:cxn>
                <a:cxn ang="T51">
                  <a:pos x="T23" y="0"/>
                </a:cxn>
                <a:cxn ang="T52">
                  <a:pos x="T24" y="0"/>
                </a:cxn>
                <a:cxn ang="T53">
                  <a:pos x="T25" y="0"/>
                </a:cxn>
                <a:cxn ang="T54">
                  <a:pos x="T26" y="0"/>
                </a:cxn>
                <a:cxn ang="T55">
                  <a:pos x="T27" y="0"/>
                </a:cxn>
              </a:cxnLst>
              <a:rect l="0" t="0" r="r" b="b"/>
              <a:pathLst>
                <a:path w="357">
                  <a:moveTo>
                    <a:pt x="357" y="0"/>
                  </a:moveTo>
                  <a:lnTo>
                    <a:pt x="344" y="0"/>
                  </a:lnTo>
                  <a:lnTo>
                    <a:pt x="332" y="0"/>
                  </a:lnTo>
                  <a:lnTo>
                    <a:pt x="313" y="0"/>
                  </a:lnTo>
                  <a:lnTo>
                    <a:pt x="301" y="0"/>
                  </a:lnTo>
                  <a:lnTo>
                    <a:pt x="289" y="0"/>
                  </a:lnTo>
                  <a:lnTo>
                    <a:pt x="277" y="0"/>
                  </a:lnTo>
                  <a:lnTo>
                    <a:pt x="258" y="0"/>
                  </a:lnTo>
                  <a:lnTo>
                    <a:pt x="246" y="0"/>
                  </a:lnTo>
                  <a:lnTo>
                    <a:pt x="234" y="0"/>
                  </a:lnTo>
                  <a:lnTo>
                    <a:pt x="221" y="0"/>
                  </a:lnTo>
                  <a:lnTo>
                    <a:pt x="203" y="0"/>
                  </a:lnTo>
                  <a:lnTo>
                    <a:pt x="191" y="0"/>
                  </a:lnTo>
                  <a:lnTo>
                    <a:pt x="178" y="0"/>
                  </a:lnTo>
                  <a:lnTo>
                    <a:pt x="166" y="0"/>
                  </a:lnTo>
                  <a:lnTo>
                    <a:pt x="148" y="0"/>
                  </a:lnTo>
                  <a:lnTo>
                    <a:pt x="135" y="0"/>
                  </a:lnTo>
                  <a:lnTo>
                    <a:pt x="123" y="0"/>
                  </a:lnTo>
                  <a:lnTo>
                    <a:pt x="111" y="0"/>
                  </a:lnTo>
                  <a:lnTo>
                    <a:pt x="92" y="0"/>
                  </a:lnTo>
                  <a:lnTo>
                    <a:pt x="80" y="0"/>
                  </a:lnTo>
                  <a:lnTo>
                    <a:pt x="68" y="0"/>
                  </a:lnTo>
                  <a:lnTo>
                    <a:pt x="55" y="0"/>
                  </a:lnTo>
                  <a:lnTo>
                    <a:pt x="37" y="0"/>
                  </a:lnTo>
                  <a:lnTo>
                    <a:pt x="25" y="0"/>
                  </a:lnTo>
                  <a:lnTo>
                    <a:pt x="12" y="0"/>
                  </a:lnTo>
                  <a:lnTo>
                    <a:pt x="0" y="0"/>
                  </a:lnTo>
                </a:path>
              </a:pathLst>
            </a:custGeom>
            <a:solidFill>
              <a:srgbClr val="0000FF"/>
            </a:solidFill>
            <a:ln w="9525">
              <a:solidFill>
                <a:srgbClr val="000000"/>
              </a:solidFill>
              <a:prstDash val="solid"/>
              <a:round/>
              <a:headEnd/>
              <a:tailEnd/>
            </a:ln>
          </p:spPr>
          <p:txBody>
            <a:bodyPr/>
            <a:lstStyle/>
            <a:p>
              <a:endParaRPr lang="en-US"/>
            </a:p>
          </p:txBody>
        </p:sp>
        <p:sp>
          <p:nvSpPr>
            <p:cNvPr id="426300" name="Freeform 310">
              <a:extLst>
                <a:ext uri="{FF2B5EF4-FFF2-40B4-BE49-F238E27FC236}">
                  <a16:creationId xmlns:a16="http://schemas.microsoft.com/office/drawing/2014/main" id="{B9E794AF-417D-95E7-60D8-218DC10BAA86}"/>
                </a:ext>
              </a:extLst>
            </p:cNvPr>
            <p:cNvSpPr>
              <a:spLocks/>
            </p:cNvSpPr>
            <p:nvPr/>
          </p:nvSpPr>
          <p:spPr bwMode="auto">
            <a:xfrm>
              <a:off x="1495" y="2640"/>
              <a:ext cx="334" cy="0"/>
            </a:xfrm>
            <a:custGeom>
              <a:avLst/>
              <a:gdLst>
                <a:gd name="T0" fmla="*/ 26 w 357"/>
                <a:gd name="T1" fmla="*/ 26 w 357"/>
                <a:gd name="T2" fmla="*/ 24 w 357"/>
                <a:gd name="T3" fmla="*/ 22 w 357"/>
                <a:gd name="T4" fmla="*/ 22 w 357"/>
                <a:gd name="T5" fmla="*/ 21 w 357"/>
                <a:gd name="T6" fmla="*/ 20 w 357"/>
                <a:gd name="T7" fmla="*/ 19 w 357"/>
                <a:gd name="T8" fmla="*/ 19 w 357"/>
                <a:gd name="T9" fmla="*/ 18 w 357"/>
                <a:gd name="T10" fmla="*/ 17 w 357"/>
                <a:gd name="T11" fmla="*/ 16 w 357"/>
                <a:gd name="T12" fmla="*/ 15 w 357"/>
                <a:gd name="T13" fmla="*/ 14 w 357"/>
                <a:gd name="T14" fmla="*/ 13 w 357"/>
                <a:gd name="T15" fmla="*/ 11 w 357"/>
                <a:gd name="T16" fmla="*/ 10 w 357"/>
                <a:gd name="T17" fmla="*/ 8 w 357"/>
                <a:gd name="T18" fmla="*/ 7 w 357"/>
                <a:gd name="T19" fmla="*/ 7 w 357"/>
                <a:gd name="T20" fmla="*/ 7 w 357"/>
                <a:gd name="T21" fmla="*/ 7 w 357"/>
                <a:gd name="T22" fmla="*/ 7 w 357"/>
                <a:gd name="T23" fmla="*/ 7 w 357"/>
                <a:gd name="T24" fmla="*/ 7 w 357"/>
                <a:gd name="T25" fmla="*/ 7 w 357"/>
                <a:gd name="T26" fmla="*/ 0 w 357"/>
                <a:gd name="T27" fmla="*/ 0 w 35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Lst>
              <a:ahLst/>
              <a:cxnLst>
                <a:cxn ang="T28">
                  <a:pos x="T0" y="0"/>
                </a:cxn>
                <a:cxn ang="T29">
                  <a:pos x="T1" y="0"/>
                </a:cxn>
                <a:cxn ang="T30">
                  <a:pos x="T2" y="0"/>
                </a:cxn>
                <a:cxn ang="T31">
                  <a:pos x="T3" y="0"/>
                </a:cxn>
                <a:cxn ang="T32">
                  <a:pos x="T4" y="0"/>
                </a:cxn>
                <a:cxn ang="T33">
                  <a:pos x="T5" y="0"/>
                </a:cxn>
                <a:cxn ang="T34">
                  <a:pos x="T6" y="0"/>
                </a:cxn>
                <a:cxn ang="T35">
                  <a:pos x="T7" y="0"/>
                </a:cxn>
                <a:cxn ang="T36">
                  <a:pos x="T8" y="0"/>
                </a:cxn>
                <a:cxn ang="T37">
                  <a:pos x="T9" y="0"/>
                </a:cxn>
                <a:cxn ang="T38">
                  <a:pos x="T10" y="0"/>
                </a:cxn>
                <a:cxn ang="T39">
                  <a:pos x="T11" y="0"/>
                </a:cxn>
                <a:cxn ang="T40">
                  <a:pos x="T12" y="0"/>
                </a:cxn>
                <a:cxn ang="T41">
                  <a:pos x="T13" y="0"/>
                </a:cxn>
                <a:cxn ang="T42">
                  <a:pos x="T14" y="0"/>
                </a:cxn>
                <a:cxn ang="T43">
                  <a:pos x="T15" y="0"/>
                </a:cxn>
                <a:cxn ang="T44">
                  <a:pos x="T16" y="0"/>
                </a:cxn>
                <a:cxn ang="T45">
                  <a:pos x="T17" y="0"/>
                </a:cxn>
                <a:cxn ang="T46">
                  <a:pos x="T18" y="0"/>
                </a:cxn>
                <a:cxn ang="T47">
                  <a:pos x="T19" y="0"/>
                </a:cxn>
                <a:cxn ang="T48">
                  <a:pos x="T20" y="0"/>
                </a:cxn>
                <a:cxn ang="T49">
                  <a:pos x="T21" y="0"/>
                </a:cxn>
                <a:cxn ang="T50">
                  <a:pos x="T22" y="0"/>
                </a:cxn>
                <a:cxn ang="T51">
                  <a:pos x="T23" y="0"/>
                </a:cxn>
                <a:cxn ang="T52">
                  <a:pos x="T24" y="0"/>
                </a:cxn>
                <a:cxn ang="T53">
                  <a:pos x="T25" y="0"/>
                </a:cxn>
                <a:cxn ang="T54">
                  <a:pos x="T26" y="0"/>
                </a:cxn>
                <a:cxn ang="T55">
                  <a:pos x="T27" y="0"/>
                </a:cxn>
              </a:cxnLst>
              <a:rect l="0" t="0" r="r" b="b"/>
              <a:pathLst>
                <a:path w="357">
                  <a:moveTo>
                    <a:pt x="357" y="0"/>
                  </a:moveTo>
                  <a:lnTo>
                    <a:pt x="344" y="0"/>
                  </a:lnTo>
                  <a:lnTo>
                    <a:pt x="332" y="0"/>
                  </a:lnTo>
                  <a:lnTo>
                    <a:pt x="313" y="0"/>
                  </a:lnTo>
                  <a:lnTo>
                    <a:pt x="301" y="0"/>
                  </a:lnTo>
                  <a:lnTo>
                    <a:pt x="289" y="0"/>
                  </a:lnTo>
                  <a:lnTo>
                    <a:pt x="277" y="0"/>
                  </a:lnTo>
                  <a:lnTo>
                    <a:pt x="258" y="0"/>
                  </a:lnTo>
                  <a:lnTo>
                    <a:pt x="246" y="0"/>
                  </a:lnTo>
                  <a:lnTo>
                    <a:pt x="234" y="0"/>
                  </a:lnTo>
                  <a:lnTo>
                    <a:pt x="221" y="0"/>
                  </a:lnTo>
                  <a:lnTo>
                    <a:pt x="203" y="0"/>
                  </a:lnTo>
                  <a:lnTo>
                    <a:pt x="191" y="0"/>
                  </a:lnTo>
                  <a:lnTo>
                    <a:pt x="178" y="0"/>
                  </a:lnTo>
                  <a:lnTo>
                    <a:pt x="166" y="0"/>
                  </a:lnTo>
                  <a:lnTo>
                    <a:pt x="148" y="0"/>
                  </a:lnTo>
                  <a:lnTo>
                    <a:pt x="135" y="0"/>
                  </a:lnTo>
                  <a:lnTo>
                    <a:pt x="123" y="0"/>
                  </a:lnTo>
                  <a:lnTo>
                    <a:pt x="111" y="0"/>
                  </a:lnTo>
                  <a:lnTo>
                    <a:pt x="92" y="0"/>
                  </a:lnTo>
                  <a:lnTo>
                    <a:pt x="80" y="0"/>
                  </a:lnTo>
                  <a:lnTo>
                    <a:pt x="68" y="0"/>
                  </a:lnTo>
                  <a:lnTo>
                    <a:pt x="55" y="0"/>
                  </a:lnTo>
                  <a:lnTo>
                    <a:pt x="37" y="0"/>
                  </a:lnTo>
                  <a:lnTo>
                    <a:pt x="25" y="0"/>
                  </a:lnTo>
                  <a:lnTo>
                    <a:pt x="12" y="0"/>
                  </a:lnTo>
                  <a:lnTo>
                    <a:pt x="0" y="0"/>
                  </a:lnTo>
                </a:path>
              </a:pathLst>
            </a:custGeom>
            <a:solidFill>
              <a:srgbClr val="0000FF"/>
            </a:solidFill>
            <a:ln w="9525">
              <a:solidFill>
                <a:srgbClr val="000000"/>
              </a:solidFill>
              <a:prstDash val="solid"/>
              <a:round/>
              <a:headEnd/>
              <a:tailEnd/>
            </a:ln>
          </p:spPr>
          <p:txBody>
            <a:bodyPr/>
            <a:lstStyle/>
            <a:p>
              <a:endParaRPr lang="en-US"/>
            </a:p>
          </p:txBody>
        </p:sp>
        <p:sp>
          <p:nvSpPr>
            <p:cNvPr id="426301" name="Freeform 311">
              <a:extLst>
                <a:ext uri="{FF2B5EF4-FFF2-40B4-BE49-F238E27FC236}">
                  <a16:creationId xmlns:a16="http://schemas.microsoft.com/office/drawing/2014/main" id="{3CCE7F50-8B0C-8E76-2BBF-66081B7AC980}"/>
                </a:ext>
              </a:extLst>
            </p:cNvPr>
            <p:cNvSpPr>
              <a:spLocks/>
            </p:cNvSpPr>
            <p:nvPr/>
          </p:nvSpPr>
          <p:spPr bwMode="auto">
            <a:xfrm>
              <a:off x="1495" y="2640"/>
              <a:ext cx="334" cy="0"/>
            </a:xfrm>
            <a:custGeom>
              <a:avLst/>
              <a:gdLst>
                <a:gd name="T0" fmla="*/ 26 w 357"/>
                <a:gd name="T1" fmla="*/ 26 w 357"/>
                <a:gd name="T2" fmla="*/ 24 w 357"/>
                <a:gd name="T3" fmla="*/ 22 w 357"/>
                <a:gd name="T4" fmla="*/ 22 w 357"/>
                <a:gd name="T5" fmla="*/ 21 w 357"/>
                <a:gd name="T6" fmla="*/ 20 w 357"/>
                <a:gd name="T7" fmla="*/ 19 w 357"/>
                <a:gd name="T8" fmla="*/ 19 w 357"/>
                <a:gd name="T9" fmla="*/ 18 w 357"/>
                <a:gd name="T10" fmla="*/ 17 w 357"/>
                <a:gd name="T11" fmla="*/ 16 w 357"/>
                <a:gd name="T12" fmla="*/ 15 w 357"/>
                <a:gd name="T13" fmla="*/ 14 w 357"/>
                <a:gd name="T14" fmla="*/ 13 w 357"/>
                <a:gd name="T15" fmla="*/ 11 w 357"/>
                <a:gd name="T16" fmla="*/ 10 w 357"/>
                <a:gd name="T17" fmla="*/ 8 w 357"/>
                <a:gd name="T18" fmla="*/ 7 w 357"/>
                <a:gd name="T19" fmla="*/ 7 w 357"/>
                <a:gd name="T20" fmla="*/ 7 w 357"/>
                <a:gd name="T21" fmla="*/ 7 w 357"/>
                <a:gd name="T22" fmla="*/ 7 w 357"/>
                <a:gd name="T23" fmla="*/ 7 w 357"/>
                <a:gd name="T24" fmla="*/ 7 w 357"/>
                <a:gd name="T25" fmla="*/ 7 w 357"/>
                <a:gd name="T26" fmla="*/ 0 w 357"/>
                <a:gd name="T27" fmla="*/ 0 w 35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Lst>
              <a:ahLst/>
              <a:cxnLst>
                <a:cxn ang="T28">
                  <a:pos x="T0" y="0"/>
                </a:cxn>
                <a:cxn ang="T29">
                  <a:pos x="T1" y="0"/>
                </a:cxn>
                <a:cxn ang="T30">
                  <a:pos x="T2" y="0"/>
                </a:cxn>
                <a:cxn ang="T31">
                  <a:pos x="T3" y="0"/>
                </a:cxn>
                <a:cxn ang="T32">
                  <a:pos x="T4" y="0"/>
                </a:cxn>
                <a:cxn ang="T33">
                  <a:pos x="T5" y="0"/>
                </a:cxn>
                <a:cxn ang="T34">
                  <a:pos x="T6" y="0"/>
                </a:cxn>
                <a:cxn ang="T35">
                  <a:pos x="T7" y="0"/>
                </a:cxn>
                <a:cxn ang="T36">
                  <a:pos x="T8" y="0"/>
                </a:cxn>
                <a:cxn ang="T37">
                  <a:pos x="T9" y="0"/>
                </a:cxn>
                <a:cxn ang="T38">
                  <a:pos x="T10" y="0"/>
                </a:cxn>
                <a:cxn ang="T39">
                  <a:pos x="T11" y="0"/>
                </a:cxn>
                <a:cxn ang="T40">
                  <a:pos x="T12" y="0"/>
                </a:cxn>
                <a:cxn ang="T41">
                  <a:pos x="T13" y="0"/>
                </a:cxn>
                <a:cxn ang="T42">
                  <a:pos x="T14" y="0"/>
                </a:cxn>
                <a:cxn ang="T43">
                  <a:pos x="T15" y="0"/>
                </a:cxn>
                <a:cxn ang="T44">
                  <a:pos x="T16" y="0"/>
                </a:cxn>
                <a:cxn ang="T45">
                  <a:pos x="T17" y="0"/>
                </a:cxn>
                <a:cxn ang="T46">
                  <a:pos x="T18" y="0"/>
                </a:cxn>
                <a:cxn ang="T47">
                  <a:pos x="T19" y="0"/>
                </a:cxn>
                <a:cxn ang="T48">
                  <a:pos x="T20" y="0"/>
                </a:cxn>
                <a:cxn ang="T49">
                  <a:pos x="T21" y="0"/>
                </a:cxn>
                <a:cxn ang="T50">
                  <a:pos x="T22" y="0"/>
                </a:cxn>
                <a:cxn ang="T51">
                  <a:pos x="T23" y="0"/>
                </a:cxn>
                <a:cxn ang="T52">
                  <a:pos x="T24" y="0"/>
                </a:cxn>
                <a:cxn ang="T53">
                  <a:pos x="T25" y="0"/>
                </a:cxn>
                <a:cxn ang="T54">
                  <a:pos x="T26" y="0"/>
                </a:cxn>
                <a:cxn ang="T55">
                  <a:pos x="T27" y="0"/>
                </a:cxn>
              </a:cxnLst>
              <a:rect l="0" t="0" r="r" b="b"/>
              <a:pathLst>
                <a:path w="357">
                  <a:moveTo>
                    <a:pt x="357" y="0"/>
                  </a:moveTo>
                  <a:lnTo>
                    <a:pt x="344" y="0"/>
                  </a:lnTo>
                  <a:lnTo>
                    <a:pt x="332" y="0"/>
                  </a:lnTo>
                  <a:lnTo>
                    <a:pt x="313" y="0"/>
                  </a:lnTo>
                  <a:lnTo>
                    <a:pt x="301" y="0"/>
                  </a:lnTo>
                  <a:lnTo>
                    <a:pt x="289" y="0"/>
                  </a:lnTo>
                  <a:lnTo>
                    <a:pt x="277" y="0"/>
                  </a:lnTo>
                  <a:lnTo>
                    <a:pt x="258" y="0"/>
                  </a:lnTo>
                  <a:lnTo>
                    <a:pt x="246" y="0"/>
                  </a:lnTo>
                  <a:lnTo>
                    <a:pt x="234" y="0"/>
                  </a:lnTo>
                  <a:lnTo>
                    <a:pt x="221" y="0"/>
                  </a:lnTo>
                  <a:lnTo>
                    <a:pt x="203" y="0"/>
                  </a:lnTo>
                  <a:lnTo>
                    <a:pt x="191" y="0"/>
                  </a:lnTo>
                  <a:lnTo>
                    <a:pt x="178" y="0"/>
                  </a:lnTo>
                  <a:lnTo>
                    <a:pt x="166" y="0"/>
                  </a:lnTo>
                  <a:lnTo>
                    <a:pt x="148" y="0"/>
                  </a:lnTo>
                  <a:lnTo>
                    <a:pt x="135" y="0"/>
                  </a:lnTo>
                  <a:lnTo>
                    <a:pt x="123" y="0"/>
                  </a:lnTo>
                  <a:lnTo>
                    <a:pt x="111" y="0"/>
                  </a:lnTo>
                  <a:lnTo>
                    <a:pt x="92" y="0"/>
                  </a:lnTo>
                  <a:lnTo>
                    <a:pt x="80" y="0"/>
                  </a:lnTo>
                  <a:lnTo>
                    <a:pt x="68" y="0"/>
                  </a:lnTo>
                  <a:lnTo>
                    <a:pt x="55" y="0"/>
                  </a:lnTo>
                  <a:lnTo>
                    <a:pt x="37" y="0"/>
                  </a:lnTo>
                  <a:lnTo>
                    <a:pt x="25" y="0"/>
                  </a:lnTo>
                  <a:lnTo>
                    <a:pt x="12" y="0"/>
                  </a:lnTo>
                  <a:lnTo>
                    <a:pt x="0" y="0"/>
                  </a:lnTo>
                </a:path>
              </a:pathLst>
            </a:custGeom>
            <a:solidFill>
              <a:srgbClr val="0000FF"/>
            </a:solidFill>
            <a:ln w="9525">
              <a:solidFill>
                <a:srgbClr val="000000"/>
              </a:solidFill>
              <a:prstDash val="solid"/>
              <a:round/>
              <a:headEnd/>
              <a:tailEnd/>
            </a:ln>
          </p:spPr>
          <p:txBody>
            <a:bodyPr/>
            <a:lstStyle/>
            <a:p>
              <a:endParaRPr lang="en-US"/>
            </a:p>
          </p:txBody>
        </p:sp>
        <p:sp>
          <p:nvSpPr>
            <p:cNvPr id="426302" name="Freeform 312">
              <a:extLst>
                <a:ext uri="{FF2B5EF4-FFF2-40B4-BE49-F238E27FC236}">
                  <a16:creationId xmlns:a16="http://schemas.microsoft.com/office/drawing/2014/main" id="{61EC6F36-2AE2-F20B-6177-C2BC15D938E3}"/>
                </a:ext>
              </a:extLst>
            </p:cNvPr>
            <p:cNvSpPr>
              <a:spLocks/>
            </p:cNvSpPr>
            <p:nvPr/>
          </p:nvSpPr>
          <p:spPr bwMode="auto">
            <a:xfrm>
              <a:off x="1495" y="2640"/>
              <a:ext cx="334" cy="0"/>
            </a:xfrm>
            <a:custGeom>
              <a:avLst/>
              <a:gdLst>
                <a:gd name="T0" fmla="*/ 26 w 357"/>
                <a:gd name="T1" fmla="*/ 26 w 357"/>
                <a:gd name="T2" fmla="*/ 24 w 357"/>
                <a:gd name="T3" fmla="*/ 22 w 357"/>
                <a:gd name="T4" fmla="*/ 22 w 357"/>
                <a:gd name="T5" fmla="*/ 21 w 357"/>
                <a:gd name="T6" fmla="*/ 20 w 357"/>
                <a:gd name="T7" fmla="*/ 19 w 357"/>
                <a:gd name="T8" fmla="*/ 19 w 357"/>
                <a:gd name="T9" fmla="*/ 18 w 357"/>
                <a:gd name="T10" fmla="*/ 17 w 357"/>
                <a:gd name="T11" fmla="*/ 16 w 357"/>
                <a:gd name="T12" fmla="*/ 15 w 357"/>
                <a:gd name="T13" fmla="*/ 14 w 357"/>
                <a:gd name="T14" fmla="*/ 13 w 357"/>
                <a:gd name="T15" fmla="*/ 11 w 357"/>
                <a:gd name="T16" fmla="*/ 10 w 357"/>
                <a:gd name="T17" fmla="*/ 8 w 357"/>
                <a:gd name="T18" fmla="*/ 7 w 357"/>
                <a:gd name="T19" fmla="*/ 7 w 357"/>
                <a:gd name="T20" fmla="*/ 7 w 357"/>
                <a:gd name="T21" fmla="*/ 7 w 357"/>
                <a:gd name="T22" fmla="*/ 7 w 357"/>
                <a:gd name="T23" fmla="*/ 7 w 357"/>
                <a:gd name="T24" fmla="*/ 7 w 357"/>
                <a:gd name="T25" fmla="*/ 7 w 357"/>
                <a:gd name="T26" fmla="*/ 0 w 357"/>
                <a:gd name="T27" fmla="*/ 0 w 35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Lst>
              <a:ahLst/>
              <a:cxnLst>
                <a:cxn ang="T28">
                  <a:pos x="T0" y="0"/>
                </a:cxn>
                <a:cxn ang="T29">
                  <a:pos x="T1" y="0"/>
                </a:cxn>
                <a:cxn ang="T30">
                  <a:pos x="T2" y="0"/>
                </a:cxn>
                <a:cxn ang="T31">
                  <a:pos x="T3" y="0"/>
                </a:cxn>
                <a:cxn ang="T32">
                  <a:pos x="T4" y="0"/>
                </a:cxn>
                <a:cxn ang="T33">
                  <a:pos x="T5" y="0"/>
                </a:cxn>
                <a:cxn ang="T34">
                  <a:pos x="T6" y="0"/>
                </a:cxn>
                <a:cxn ang="T35">
                  <a:pos x="T7" y="0"/>
                </a:cxn>
                <a:cxn ang="T36">
                  <a:pos x="T8" y="0"/>
                </a:cxn>
                <a:cxn ang="T37">
                  <a:pos x="T9" y="0"/>
                </a:cxn>
                <a:cxn ang="T38">
                  <a:pos x="T10" y="0"/>
                </a:cxn>
                <a:cxn ang="T39">
                  <a:pos x="T11" y="0"/>
                </a:cxn>
                <a:cxn ang="T40">
                  <a:pos x="T12" y="0"/>
                </a:cxn>
                <a:cxn ang="T41">
                  <a:pos x="T13" y="0"/>
                </a:cxn>
                <a:cxn ang="T42">
                  <a:pos x="T14" y="0"/>
                </a:cxn>
                <a:cxn ang="T43">
                  <a:pos x="T15" y="0"/>
                </a:cxn>
                <a:cxn ang="T44">
                  <a:pos x="T16" y="0"/>
                </a:cxn>
                <a:cxn ang="T45">
                  <a:pos x="T17" y="0"/>
                </a:cxn>
                <a:cxn ang="T46">
                  <a:pos x="T18" y="0"/>
                </a:cxn>
                <a:cxn ang="T47">
                  <a:pos x="T19" y="0"/>
                </a:cxn>
                <a:cxn ang="T48">
                  <a:pos x="T20" y="0"/>
                </a:cxn>
                <a:cxn ang="T49">
                  <a:pos x="T21" y="0"/>
                </a:cxn>
                <a:cxn ang="T50">
                  <a:pos x="T22" y="0"/>
                </a:cxn>
                <a:cxn ang="T51">
                  <a:pos x="T23" y="0"/>
                </a:cxn>
                <a:cxn ang="T52">
                  <a:pos x="T24" y="0"/>
                </a:cxn>
                <a:cxn ang="T53">
                  <a:pos x="T25" y="0"/>
                </a:cxn>
                <a:cxn ang="T54">
                  <a:pos x="T26" y="0"/>
                </a:cxn>
                <a:cxn ang="T55">
                  <a:pos x="T27" y="0"/>
                </a:cxn>
              </a:cxnLst>
              <a:rect l="0" t="0" r="r" b="b"/>
              <a:pathLst>
                <a:path w="357">
                  <a:moveTo>
                    <a:pt x="357" y="0"/>
                  </a:moveTo>
                  <a:lnTo>
                    <a:pt x="344" y="0"/>
                  </a:lnTo>
                  <a:lnTo>
                    <a:pt x="332" y="0"/>
                  </a:lnTo>
                  <a:lnTo>
                    <a:pt x="313" y="0"/>
                  </a:lnTo>
                  <a:lnTo>
                    <a:pt x="301" y="0"/>
                  </a:lnTo>
                  <a:lnTo>
                    <a:pt x="289" y="0"/>
                  </a:lnTo>
                  <a:lnTo>
                    <a:pt x="277" y="0"/>
                  </a:lnTo>
                  <a:lnTo>
                    <a:pt x="258" y="0"/>
                  </a:lnTo>
                  <a:lnTo>
                    <a:pt x="246" y="0"/>
                  </a:lnTo>
                  <a:lnTo>
                    <a:pt x="234" y="0"/>
                  </a:lnTo>
                  <a:lnTo>
                    <a:pt x="221" y="0"/>
                  </a:lnTo>
                  <a:lnTo>
                    <a:pt x="203" y="0"/>
                  </a:lnTo>
                  <a:lnTo>
                    <a:pt x="191" y="0"/>
                  </a:lnTo>
                  <a:lnTo>
                    <a:pt x="178" y="0"/>
                  </a:lnTo>
                  <a:lnTo>
                    <a:pt x="166" y="0"/>
                  </a:lnTo>
                  <a:lnTo>
                    <a:pt x="148" y="0"/>
                  </a:lnTo>
                  <a:lnTo>
                    <a:pt x="135" y="0"/>
                  </a:lnTo>
                  <a:lnTo>
                    <a:pt x="123" y="0"/>
                  </a:lnTo>
                  <a:lnTo>
                    <a:pt x="111" y="0"/>
                  </a:lnTo>
                  <a:lnTo>
                    <a:pt x="92" y="0"/>
                  </a:lnTo>
                  <a:lnTo>
                    <a:pt x="80" y="0"/>
                  </a:lnTo>
                  <a:lnTo>
                    <a:pt x="68" y="0"/>
                  </a:lnTo>
                  <a:lnTo>
                    <a:pt x="55" y="0"/>
                  </a:lnTo>
                  <a:lnTo>
                    <a:pt x="37" y="0"/>
                  </a:lnTo>
                  <a:lnTo>
                    <a:pt x="25" y="0"/>
                  </a:lnTo>
                  <a:lnTo>
                    <a:pt x="12" y="0"/>
                  </a:lnTo>
                  <a:lnTo>
                    <a:pt x="0" y="0"/>
                  </a:lnTo>
                </a:path>
              </a:pathLst>
            </a:custGeom>
            <a:solidFill>
              <a:srgbClr val="0000FF"/>
            </a:solidFill>
            <a:ln w="9525">
              <a:solidFill>
                <a:srgbClr val="000000"/>
              </a:solidFill>
              <a:prstDash val="solid"/>
              <a:round/>
              <a:headEnd/>
              <a:tailEnd/>
            </a:ln>
          </p:spPr>
          <p:txBody>
            <a:bodyPr/>
            <a:lstStyle/>
            <a:p>
              <a:endParaRPr lang="en-US"/>
            </a:p>
          </p:txBody>
        </p:sp>
        <p:sp>
          <p:nvSpPr>
            <p:cNvPr id="426303" name="Freeform 313">
              <a:extLst>
                <a:ext uri="{FF2B5EF4-FFF2-40B4-BE49-F238E27FC236}">
                  <a16:creationId xmlns:a16="http://schemas.microsoft.com/office/drawing/2014/main" id="{1BA50E3D-24D4-2D48-B314-FD0493830D51}"/>
                </a:ext>
              </a:extLst>
            </p:cNvPr>
            <p:cNvSpPr>
              <a:spLocks/>
            </p:cNvSpPr>
            <p:nvPr/>
          </p:nvSpPr>
          <p:spPr bwMode="auto">
            <a:xfrm>
              <a:off x="1495" y="2640"/>
              <a:ext cx="334" cy="0"/>
            </a:xfrm>
            <a:custGeom>
              <a:avLst/>
              <a:gdLst>
                <a:gd name="T0" fmla="*/ 26 w 357"/>
                <a:gd name="T1" fmla="*/ 26 w 357"/>
                <a:gd name="T2" fmla="*/ 24 w 357"/>
                <a:gd name="T3" fmla="*/ 22 w 357"/>
                <a:gd name="T4" fmla="*/ 22 w 357"/>
                <a:gd name="T5" fmla="*/ 21 w 357"/>
                <a:gd name="T6" fmla="*/ 20 w 357"/>
                <a:gd name="T7" fmla="*/ 19 w 357"/>
                <a:gd name="T8" fmla="*/ 19 w 357"/>
                <a:gd name="T9" fmla="*/ 18 w 357"/>
                <a:gd name="T10" fmla="*/ 17 w 357"/>
                <a:gd name="T11" fmla="*/ 16 w 357"/>
                <a:gd name="T12" fmla="*/ 15 w 357"/>
                <a:gd name="T13" fmla="*/ 14 w 357"/>
                <a:gd name="T14" fmla="*/ 13 w 357"/>
                <a:gd name="T15" fmla="*/ 11 w 357"/>
                <a:gd name="T16" fmla="*/ 10 w 357"/>
                <a:gd name="T17" fmla="*/ 8 w 357"/>
                <a:gd name="T18" fmla="*/ 7 w 357"/>
                <a:gd name="T19" fmla="*/ 7 w 357"/>
                <a:gd name="T20" fmla="*/ 7 w 357"/>
                <a:gd name="T21" fmla="*/ 7 w 357"/>
                <a:gd name="T22" fmla="*/ 7 w 357"/>
                <a:gd name="T23" fmla="*/ 7 w 357"/>
                <a:gd name="T24" fmla="*/ 7 w 357"/>
                <a:gd name="T25" fmla="*/ 7 w 357"/>
                <a:gd name="T26" fmla="*/ 0 w 357"/>
                <a:gd name="T27" fmla="*/ 0 w 35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Lst>
              <a:ahLst/>
              <a:cxnLst>
                <a:cxn ang="T28">
                  <a:pos x="T0" y="0"/>
                </a:cxn>
                <a:cxn ang="T29">
                  <a:pos x="T1" y="0"/>
                </a:cxn>
                <a:cxn ang="T30">
                  <a:pos x="T2" y="0"/>
                </a:cxn>
                <a:cxn ang="T31">
                  <a:pos x="T3" y="0"/>
                </a:cxn>
                <a:cxn ang="T32">
                  <a:pos x="T4" y="0"/>
                </a:cxn>
                <a:cxn ang="T33">
                  <a:pos x="T5" y="0"/>
                </a:cxn>
                <a:cxn ang="T34">
                  <a:pos x="T6" y="0"/>
                </a:cxn>
                <a:cxn ang="T35">
                  <a:pos x="T7" y="0"/>
                </a:cxn>
                <a:cxn ang="T36">
                  <a:pos x="T8" y="0"/>
                </a:cxn>
                <a:cxn ang="T37">
                  <a:pos x="T9" y="0"/>
                </a:cxn>
                <a:cxn ang="T38">
                  <a:pos x="T10" y="0"/>
                </a:cxn>
                <a:cxn ang="T39">
                  <a:pos x="T11" y="0"/>
                </a:cxn>
                <a:cxn ang="T40">
                  <a:pos x="T12" y="0"/>
                </a:cxn>
                <a:cxn ang="T41">
                  <a:pos x="T13" y="0"/>
                </a:cxn>
                <a:cxn ang="T42">
                  <a:pos x="T14" y="0"/>
                </a:cxn>
                <a:cxn ang="T43">
                  <a:pos x="T15" y="0"/>
                </a:cxn>
                <a:cxn ang="T44">
                  <a:pos x="T16" y="0"/>
                </a:cxn>
                <a:cxn ang="T45">
                  <a:pos x="T17" y="0"/>
                </a:cxn>
                <a:cxn ang="T46">
                  <a:pos x="T18" y="0"/>
                </a:cxn>
                <a:cxn ang="T47">
                  <a:pos x="T19" y="0"/>
                </a:cxn>
                <a:cxn ang="T48">
                  <a:pos x="T20" y="0"/>
                </a:cxn>
                <a:cxn ang="T49">
                  <a:pos x="T21" y="0"/>
                </a:cxn>
                <a:cxn ang="T50">
                  <a:pos x="T22" y="0"/>
                </a:cxn>
                <a:cxn ang="T51">
                  <a:pos x="T23" y="0"/>
                </a:cxn>
                <a:cxn ang="T52">
                  <a:pos x="T24" y="0"/>
                </a:cxn>
                <a:cxn ang="T53">
                  <a:pos x="T25" y="0"/>
                </a:cxn>
                <a:cxn ang="T54">
                  <a:pos x="T26" y="0"/>
                </a:cxn>
                <a:cxn ang="T55">
                  <a:pos x="T27" y="0"/>
                </a:cxn>
              </a:cxnLst>
              <a:rect l="0" t="0" r="r" b="b"/>
              <a:pathLst>
                <a:path w="357">
                  <a:moveTo>
                    <a:pt x="357" y="0"/>
                  </a:moveTo>
                  <a:lnTo>
                    <a:pt x="344" y="0"/>
                  </a:lnTo>
                  <a:lnTo>
                    <a:pt x="332" y="0"/>
                  </a:lnTo>
                  <a:lnTo>
                    <a:pt x="313" y="0"/>
                  </a:lnTo>
                  <a:lnTo>
                    <a:pt x="301" y="0"/>
                  </a:lnTo>
                  <a:lnTo>
                    <a:pt x="289" y="0"/>
                  </a:lnTo>
                  <a:lnTo>
                    <a:pt x="277" y="0"/>
                  </a:lnTo>
                  <a:lnTo>
                    <a:pt x="258" y="0"/>
                  </a:lnTo>
                  <a:lnTo>
                    <a:pt x="246" y="0"/>
                  </a:lnTo>
                  <a:lnTo>
                    <a:pt x="234" y="0"/>
                  </a:lnTo>
                  <a:lnTo>
                    <a:pt x="221" y="0"/>
                  </a:lnTo>
                  <a:lnTo>
                    <a:pt x="203" y="0"/>
                  </a:lnTo>
                  <a:lnTo>
                    <a:pt x="191" y="0"/>
                  </a:lnTo>
                  <a:lnTo>
                    <a:pt x="178" y="0"/>
                  </a:lnTo>
                  <a:lnTo>
                    <a:pt x="166" y="0"/>
                  </a:lnTo>
                  <a:lnTo>
                    <a:pt x="148" y="0"/>
                  </a:lnTo>
                  <a:lnTo>
                    <a:pt x="135" y="0"/>
                  </a:lnTo>
                  <a:lnTo>
                    <a:pt x="123" y="0"/>
                  </a:lnTo>
                  <a:lnTo>
                    <a:pt x="111" y="0"/>
                  </a:lnTo>
                  <a:lnTo>
                    <a:pt x="92" y="0"/>
                  </a:lnTo>
                  <a:lnTo>
                    <a:pt x="80" y="0"/>
                  </a:lnTo>
                  <a:lnTo>
                    <a:pt x="68" y="0"/>
                  </a:lnTo>
                  <a:lnTo>
                    <a:pt x="55" y="0"/>
                  </a:lnTo>
                  <a:lnTo>
                    <a:pt x="37" y="0"/>
                  </a:lnTo>
                  <a:lnTo>
                    <a:pt x="25" y="0"/>
                  </a:lnTo>
                  <a:lnTo>
                    <a:pt x="12" y="0"/>
                  </a:lnTo>
                  <a:lnTo>
                    <a:pt x="0" y="0"/>
                  </a:lnTo>
                </a:path>
              </a:pathLst>
            </a:custGeom>
            <a:solidFill>
              <a:srgbClr val="0000FF"/>
            </a:solidFill>
            <a:ln w="9525">
              <a:solidFill>
                <a:srgbClr val="000000"/>
              </a:solidFill>
              <a:prstDash val="solid"/>
              <a:round/>
              <a:headEnd/>
              <a:tailEnd/>
            </a:ln>
          </p:spPr>
          <p:txBody>
            <a:bodyPr/>
            <a:lstStyle/>
            <a:p>
              <a:endParaRPr lang="en-US"/>
            </a:p>
          </p:txBody>
        </p:sp>
        <p:sp>
          <p:nvSpPr>
            <p:cNvPr id="426304" name="Freeform 314">
              <a:extLst>
                <a:ext uri="{FF2B5EF4-FFF2-40B4-BE49-F238E27FC236}">
                  <a16:creationId xmlns:a16="http://schemas.microsoft.com/office/drawing/2014/main" id="{392A119B-0A11-E4C6-1889-D63C2EB5F4EA}"/>
                </a:ext>
              </a:extLst>
            </p:cNvPr>
            <p:cNvSpPr>
              <a:spLocks/>
            </p:cNvSpPr>
            <p:nvPr/>
          </p:nvSpPr>
          <p:spPr bwMode="auto">
            <a:xfrm>
              <a:off x="1495" y="2640"/>
              <a:ext cx="334" cy="0"/>
            </a:xfrm>
            <a:custGeom>
              <a:avLst/>
              <a:gdLst>
                <a:gd name="T0" fmla="*/ 26 w 357"/>
                <a:gd name="T1" fmla="*/ 26 w 357"/>
                <a:gd name="T2" fmla="*/ 24 w 357"/>
                <a:gd name="T3" fmla="*/ 22 w 357"/>
                <a:gd name="T4" fmla="*/ 22 w 357"/>
                <a:gd name="T5" fmla="*/ 21 w 357"/>
                <a:gd name="T6" fmla="*/ 20 w 357"/>
                <a:gd name="T7" fmla="*/ 19 w 357"/>
                <a:gd name="T8" fmla="*/ 19 w 357"/>
                <a:gd name="T9" fmla="*/ 18 w 357"/>
                <a:gd name="T10" fmla="*/ 17 w 357"/>
                <a:gd name="T11" fmla="*/ 16 w 357"/>
                <a:gd name="T12" fmla="*/ 15 w 357"/>
                <a:gd name="T13" fmla="*/ 14 w 357"/>
                <a:gd name="T14" fmla="*/ 13 w 357"/>
                <a:gd name="T15" fmla="*/ 11 w 357"/>
                <a:gd name="T16" fmla="*/ 10 w 357"/>
                <a:gd name="T17" fmla="*/ 8 w 357"/>
                <a:gd name="T18" fmla="*/ 7 w 357"/>
                <a:gd name="T19" fmla="*/ 7 w 357"/>
                <a:gd name="T20" fmla="*/ 7 w 357"/>
                <a:gd name="T21" fmla="*/ 7 w 357"/>
                <a:gd name="T22" fmla="*/ 7 w 357"/>
                <a:gd name="T23" fmla="*/ 7 w 357"/>
                <a:gd name="T24" fmla="*/ 7 w 357"/>
                <a:gd name="T25" fmla="*/ 7 w 357"/>
                <a:gd name="T26" fmla="*/ 0 w 357"/>
                <a:gd name="T27" fmla="*/ 0 w 35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Lst>
              <a:ahLst/>
              <a:cxnLst>
                <a:cxn ang="T28">
                  <a:pos x="T0" y="0"/>
                </a:cxn>
                <a:cxn ang="T29">
                  <a:pos x="T1" y="0"/>
                </a:cxn>
                <a:cxn ang="T30">
                  <a:pos x="T2" y="0"/>
                </a:cxn>
                <a:cxn ang="T31">
                  <a:pos x="T3" y="0"/>
                </a:cxn>
                <a:cxn ang="T32">
                  <a:pos x="T4" y="0"/>
                </a:cxn>
                <a:cxn ang="T33">
                  <a:pos x="T5" y="0"/>
                </a:cxn>
                <a:cxn ang="T34">
                  <a:pos x="T6" y="0"/>
                </a:cxn>
                <a:cxn ang="T35">
                  <a:pos x="T7" y="0"/>
                </a:cxn>
                <a:cxn ang="T36">
                  <a:pos x="T8" y="0"/>
                </a:cxn>
                <a:cxn ang="T37">
                  <a:pos x="T9" y="0"/>
                </a:cxn>
                <a:cxn ang="T38">
                  <a:pos x="T10" y="0"/>
                </a:cxn>
                <a:cxn ang="T39">
                  <a:pos x="T11" y="0"/>
                </a:cxn>
                <a:cxn ang="T40">
                  <a:pos x="T12" y="0"/>
                </a:cxn>
                <a:cxn ang="T41">
                  <a:pos x="T13" y="0"/>
                </a:cxn>
                <a:cxn ang="T42">
                  <a:pos x="T14" y="0"/>
                </a:cxn>
                <a:cxn ang="T43">
                  <a:pos x="T15" y="0"/>
                </a:cxn>
                <a:cxn ang="T44">
                  <a:pos x="T16" y="0"/>
                </a:cxn>
                <a:cxn ang="T45">
                  <a:pos x="T17" y="0"/>
                </a:cxn>
                <a:cxn ang="T46">
                  <a:pos x="T18" y="0"/>
                </a:cxn>
                <a:cxn ang="T47">
                  <a:pos x="T19" y="0"/>
                </a:cxn>
                <a:cxn ang="T48">
                  <a:pos x="T20" y="0"/>
                </a:cxn>
                <a:cxn ang="T49">
                  <a:pos x="T21" y="0"/>
                </a:cxn>
                <a:cxn ang="T50">
                  <a:pos x="T22" y="0"/>
                </a:cxn>
                <a:cxn ang="T51">
                  <a:pos x="T23" y="0"/>
                </a:cxn>
                <a:cxn ang="T52">
                  <a:pos x="T24" y="0"/>
                </a:cxn>
                <a:cxn ang="T53">
                  <a:pos x="T25" y="0"/>
                </a:cxn>
                <a:cxn ang="T54">
                  <a:pos x="T26" y="0"/>
                </a:cxn>
                <a:cxn ang="T55">
                  <a:pos x="T27" y="0"/>
                </a:cxn>
              </a:cxnLst>
              <a:rect l="0" t="0" r="r" b="b"/>
              <a:pathLst>
                <a:path w="357">
                  <a:moveTo>
                    <a:pt x="357" y="0"/>
                  </a:moveTo>
                  <a:lnTo>
                    <a:pt x="344" y="0"/>
                  </a:lnTo>
                  <a:lnTo>
                    <a:pt x="332" y="0"/>
                  </a:lnTo>
                  <a:lnTo>
                    <a:pt x="313" y="0"/>
                  </a:lnTo>
                  <a:lnTo>
                    <a:pt x="301" y="0"/>
                  </a:lnTo>
                  <a:lnTo>
                    <a:pt x="289" y="0"/>
                  </a:lnTo>
                  <a:lnTo>
                    <a:pt x="277" y="0"/>
                  </a:lnTo>
                  <a:lnTo>
                    <a:pt x="258" y="0"/>
                  </a:lnTo>
                  <a:lnTo>
                    <a:pt x="246" y="0"/>
                  </a:lnTo>
                  <a:lnTo>
                    <a:pt x="234" y="0"/>
                  </a:lnTo>
                  <a:lnTo>
                    <a:pt x="221" y="0"/>
                  </a:lnTo>
                  <a:lnTo>
                    <a:pt x="203" y="0"/>
                  </a:lnTo>
                  <a:lnTo>
                    <a:pt x="191" y="0"/>
                  </a:lnTo>
                  <a:lnTo>
                    <a:pt x="178" y="0"/>
                  </a:lnTo>
                  <a:lnTo>
                    <a:pt x="166" y="0"/>
                  </a:lnTo>
                  <a:lnTo>
                    <a:pt x="148" y="0"/>
                  </a:lnTo>
                  <a:lnTo>
                    <a:pt x="135" y="0"/>
                  </a:lnTo>
                  <a:lnTo>
                    <a:pt x="123" y="0"/>
                  </a:lnTo>
                  <a:lnTo>
                    <a:pt x="111" y="0"/>
                  </a:lnTo>
                  <a:lnTo>
                    <a:pt x="92" y="0"/>
                  </a:lnTo>
                  <a:lnTo>
                    <a:pt x="80" y="0"/>
                  </a:lnTo>
                  <a:lnTo>
                    <a:pt x="68" y="0"/>
                  </a:lnTo>
                  <a:lnTo>
                    <a:pt x="55" y="0"/>
                  </a:lnTo>
                  <a:lnTo>
                    <a:pt x="37" y="0"/>
                  </a:lnTo>
                  <a:lnTo>
                    <a:pt x="25" y="0"/>
                  </a:lnTo>
                  <a:lnTo>
                    <a:pt x="12" y="0"/>
                  </a:lnTo>
                  <a:lnTo>
                    <a:pt x="0" y="0"/>
                  </a:lnTo>
                </a:path>
              </a:pathLst>
            </a:custGeom>
            <a:solidFill>
              <a:srgbClr val="0000FF"/>
            </a:solidFill>
            <a:ln w="9525">
              <a:solidFill>
                <a:srgbClr val="000000"/>
              </a:solidFill>
              <a:prstDash val="solid"/>
              <a:round/>
              <a:headEnd/>
              <a:tailEnd/>
            </a:ln>
          </p:spPr>
          <p:txBody>
            <a:bodyPr/>
            <a:lstStyle/>
            <a:p>
              <a:endParaRPr lang="en-US"/>
            </a:p>
          </p:txBody>
        </p:sp>
        <p:sp>
          <p:nvSpPr>
            <p:cNvPr id="426305" name="Freeform 315">
              <a:extLst>
                <a:ext uri="{FF2B5EF4-FFF2-40B4-BE49-F238E27FC236}">
                  <a16:creationId xmlns:a16="http://schemas.microsoft.com/office/drawing/2014/main" id="{651D2237-734A-F761-88C6-290066A894F7}"/>
                </a:ext>
              </a:extLst>
            </p:cNvPr>
            <p:cNvSpPr>
              <a:spLocks/>
            </p:cNvSpPr>
            <p:nvPr/>
          </p:nvSpPr>
          <p:spPr bwMode="auto">
            <a:xfrm>
              <a:off x="1495" y="2640"/>
              <a:ext cx="334" cy="0"/>
            </a:xfrm>
            <a:custGeom>
              <a:avLst/>
              <a:gdLst>
                <a:gd name="T0" fmla="*/ 26 w 357"/>
                <a:gd name="T1" fmla="*/ 26 w 357"/>
                <a:gd name="T2" fmla="*/ 24 w 357"/>
                <a:gd name="T3" fmla="*/ 22 w 357"/>
                <a:gd name="T4" fmla="*/ 22 w 357"/>
                <a:gd name="T5" fmla="*/ 21 w 357"/>
                <a:gd name="T6" fmla="*/ 20 w 357"/>
                <a:gd name="T7" fmla="*/ 19 w 357"/>
                <a:gd name="T8" fmla="*/ 19 w 357"/>
                <a:gd name="T9" fmla="*/ 18 w 357"/>
                <a:gd name="T10" fmla="*/ 17 w 357"/>
                <a:gd name="T11" fmla="*/ 16 w 357"/>
                <a:gd name="T12" fmla="*/ 15 w 357"/>
                <a:gd name="T13" fmla="*/ 14 w 357"/>
                <a:gd name="T14" fmla="*/ 13 w 357"/>
                <a:gd name="T15" fmla="*/ 11 w 357"/>
                <a:gd name="T16" fmla="*/ 10 w 357"/>
                <a:gd name="T17" fmla="*/ 8 w 357"/>
                <a:gd name="T18" fmla="*/ 7 w 357"/>
                <a:gd name="T19" fmla="*/ 7 w 357"/>
                <a:gd name="T20" fmla="*/ 7 w 357"/>
                <a:gd name="T21" fmla="*/ 7 w 357"/>
                <a:gd name="T22" fmla="*/ 7 w 357"/>
                <a:gd name="T23" fmla="*/ 7 w 357"/>
                <a:gd name="T24" fmla="*/ 7 w 357"/>
                <a:gd name="T25" fmla="*/ 7 w 357"/>
                <a:gd name="T26" fmla="*/ 0 w 357"/>
                <a:gd name="T27" fmla="*/ 0 w 35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Lst>
              <a:ahLst/>
              <a:cxnLst>
                <a:cxn ang="T28">
                  <a:pos x="T0" y="0"/>
                </a:cxn>
                <a:cxn ang="T29">
                  <a:pos x="T1" y="0"/>
                </a:cxn>
                <a:cxn ang="T30">
                  <a:pos x="T2" y="0"/>
                </a:cxn>
                <a:cxn ang="T31">
                  <a:pos x="T3" y="0"/>
                </a:cxn>
                <a:cxn ang="T32">
                  <a:pos x="T4" y="0"/>
                </a:cxn>
                <a:cxn ang="T33">
                  <a:pos x="T5" y="0"/>
                </a:cxn>
                <a:cxn ang="T34">
                  <a:pos x="T6" y="0"/>
                </a:cxn>
                <a:cxn ang="T35">
                  <a:pos x="T7" y="0"/>
                </a:cxn>
                <a:cxn ang="T36">
                  <a:pos x="T8" y="0"/>
                </a:cxn>
                <a:cxn ang="T37">
                  <a:pos x="T9" y="0"/>
                </a:cxn>
                <a:cxn ang="T38">
                  <a:pos x="T10" y="0"/>
                </a:cxn>
                <a:cxn ang="T39">
                  <a:pos x="T11" y="0"/>
                </a:cxn>
                <a:cxn ang="T40">
                  <a:pos x="T12" y="0"/>
                </a:cxn>
                <a:cxn ang="T41">
                  <a:pos x="T13" y="0"/>
                </a:cxn>
                <a:cxn ang="T42">
                  <a:pos x="T14" y="0"/>
                </a:cxn>
                <a:cxn ang="T43">
                  <a:pos x="T15" y="0"/>
                </a:cxn>
                <a:cxn ang="T44">
                  <a:pos x="T16" y="0"/>
                </a:cxn>
                <a:cxn ang="T45">
                  <a:pos x="T17" y="0"/>
                </a:cxn>
                <a:cxn ang="T46">
                  <a:pos x="T18" y="0"/>
                </a:cxn>
                <a:cxn ang="T47">
                  <a:pos x="T19" y="0"/>
                </a:cxn>
                <a:cxn ang="T48">
                  <a:pos x="T20" y="0"/>
                </a:cxn>
                <a:cxn ang="T49">
                  <a:pos x="T21" y="0"/>
                </a:cxn>
                <a:cxn ang="T50">
                  <a:pos x="T22" y="0"/>
                </a:cxn>
                <a:cxn ang="T51">
                  <a:pos x="T23" y="0"/>
                </a:cxn>
                <a:cxn ang="T52">
                  <a:pos x="T24" y="0"/>
                </a:cxn>
                <a:cxn ang="T53">
                  <a:pos x="T25" y="0"/>
                </a:cxn>
                <a:cxn ang="T54">
                  <a:pos x="T26" y="0"/>
                </a:cxn>
                <a:cxn ang="T55">
                  <a:pos x="T27" y="0"/>
                </a:cxn>
              </a:cxnLst>
              <a:rect l="0" t="0" r="r" b="b"/>
              <a:pathLst>
                <a:path w="357">
                  <a:moveTo>
                    <a:pt x="357" y="0"/>
                  </a:moveTo>
                  <a:lnTo>
                    <a:pt x="344" y="0"/>
                  </a:lnTo>
                  <a:lnTo>
                    <a:pt x="332" y="0"/>
                  </a:lnTo>
                  <a:lnTo>
                    <a:pt x="313" y="0"/>
                  </a:lnTo>
                  <a:lnTo>
                    <a:pt x="301" y="0"/>
                  </a:lnTo>
                  <a:lnTo>
                    <a:pt x="289" y="0"/>
                  </a:lnTo>
                  <a:lnTo>
                    <a:pt x="277" y="0"/>
                  </a:lnTo>
                  <a:lnTo>
                    <a:pt x="258" y="0"/>
                  </a:lnTo>
                  <a:lnTo>
                    <a:pt x="246" y="0"/>
                  </a:lnTo>
                  <a:lnTo>
                    <a:pt x="234" y="0"/>
                  </a:lnTo>
                  <a:lnTo>
                    <a:pt x="221" y="0"/>
                  </a:lnTo>
                  <a:lnTo>
                    <a:pt x="203" y="0"/>
                  </a:lnTo>
                  <a:lnTo>
                    <a:pt x="191" y="0"/>
                  </a:lnTo>
                  <a:lnTo>
                    <a:pt x="178" y="0"/>
                  </a:lnTo>
                  <a:lnTo>
                    <a:pt x="166" y="0"/>
                  </a:lnTo>
                  <a:lnTo>
                    <a:pt x="148" y="0"/>
                  </a:lnTo>
                  <a:lnTo>
                    <a:pt x="135" y="0"/>
                  </a:lnTo>
                  <a:lnTo>
                    <a:pt x="123" y="0"/>
                  </a:lnTo>
                  <a:lnTo>
                    <a:pt x="111" y="0"/>
                  </a:lnTo>
                  <a:lnTo>
                    <a:pt x="92" y="0"/>
                  </a:lnTo>
                  <a:lnTo>
                    <a:pt x="80" y="0"/>
                  </a:lnTo>
                  <a:lnTo>
                    <a:pt x="68" y="0"/>
                  </a:lnTo>
                  <a:lnTo>
                    <a:pt x="55" y="0"/>
                  </a:lnTo>
                  <a:lnTo>
                    <a:pt x="37" y="0"/>
                  </a:lnTo>
                  <a:lnTo>
                    <a:pt x="25" y="0"/>
                  </a:lnTo>
                  <a:lnTo>
                    <a:pt x="12" y="0"/>
                  </a:lnTo>
                  <a:lnTo>
                    <a:pt x="0" y="0"/>
                  </a:lnTo>
                </a:path>
              </a:pathLst>
            </a:custGeom>
            <a:solidFill>
              <a:srgbClr val="0000FF"/>
            </a:solidFill>
            <a:ln w="9525">
              <a:solidFill>
                <a:srgbClr val="000000"/>
              </a:solidFill>
              <a:prstDash val="solid"/>
              <a:round/>
              <a:headEnd/>
              <a:tailEnd/>
            </a:ln>
          </p:spPr>
          <p:txBody>
            <a:bodyPr/>
            <a:lstStyle/>
            <a:p>
              <a:endParaRPr lang="en-US"/>
            </a:p>
          </p:txBody>
        </p:sp>
        <p:sp>
          <p:nvSpPr>
            <p:cNvPr id="426306" name="Freeform 316">
              <a:extLst>
                <a:ext uri="{FF2B5EF4-FFF2-40B4-BE49-F238E27FC236}">
                  <a16:creationId xmlns:a16="http://schemas.microsoft.com/office/drawing/2014/main" id="{D2E78A2A-5530-7C86-47EC-D41FCE74417E}"/>
                </a:ext>
              </a:extLst>
            </p:cNvPr>
            <p:cNvSpPr>
              <a:spLocks/>
            </p:cNvSpPr>
            <p:nvPr/>
          </p:nvSpPr>
          <p:spPr bwMode="auto">
            <a:xfrm>
              <a:off x="1495" y="2640"/>
              <a:ext cx="334" cy="0"/>
            </a:xfrm>
            <a:custGeom>
              <a:avLst/>
              <a:gdLst>
                <a:gd name="T0" fmla="*/ 26 w 357"/>
                <a:gd name="T1" fmla="*/ 26 w 357"/>
                <a:gd name="T2" fmla="*/ 24 w 357"/>
                <a:gd name="T3" fmla="*/ 22 w 357"/>
                <a:gd name="T4" fmla="*/ 22 w 357"/>
                <a:gd name="T5" fmla="*/ 21 w 357"/>
                <a:gd name="T6" fmla="*/ 20 w 357"/>
                <a:gd name="T7" fmla="*/ 19 w 357"/>
                <a:gd name="T8" fmla="*/ 19 w 357"/>
                <a:gd name="T9" fmla="*/ 18 w 357"/>
                <a:gd name="T10" fmla="*/ 17 w 357"/>
                <a:gd name="T11" fmla="*/ 16 w 357"/>
                <a:gd name="T12" fmla="*/ 15 w 357"/>
                <a:gd name="T13" fmla="*/ 14 w 357"/>
                <a:gd name="T14" fmla="*/ 13 w 357"/>
                <a:gd name="T15" fmla="*/ 11 w 357"/>
                <a:gd name="T16" fmla="*/ 10 w 357"/>
                <a:gd name="T17" fmla="*/ 8 w 357"/>
                <a:gd name="T18" fmla="*/ 7 w 357"/>
                <a:gd name="T19" fmla="*/ 7 w 357"/>
                <a:gd name="T20" fmla="*/ 7 w 357"/>
                <a:gd name="T21" fmla="*/ 7 w 357"/>
                <a:gd name="T22" fmla="*/ 7 w 357"/>
                <a:gd name="T23" fmla="*/ 7 w 357"/>
                <a:gd name="T24" fmla="*/ 7 w 357"/>
                <a:gd name="T25" fmla="*/ 7 w 357"/>
                <a:gd name="T26" fmla="*/ 0 w 357"/>
                <a:gd name="T27" fmla="*/ 0 w 35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Lst>
              <a:ahLst/>
              <a:cxnLst>
                <a:cxn ang="T28">
                  <a:pos x="T0" y="0"/>
                </a:cxn>
                <a:cxn ang="T29">
                  <a:pos x="T1" y="0"/>
                </a:cxn>
                <a:cxn ang="T30">
                  <a:pos x="T2" y="0"/>
                </a:cxn>
                <a:cxn ang="T31">
                  <a:pos x="T3" y="0"/>
                </a:cxn>
                <a:cxn ang="T32">
                  <a:pos x="T4" y="0"/>
                </a:cxn>
                <a:cxn ang="T33">
                  <a:pos x="T5" y="0"/>
                </a:cxn>
                <a:cxn ang="T34">
                  <a:pos x="T6" y="0"/>
                </a:cxn>
                <a:cxn ang="T35">
                  <a:pos x="T7" y="0"/>
                </a:cxn>
                <a:cxn ang="T36">
                  <a:pos x="T8" y="0"/>
                </a:cxn>
                <a:cxn ang="T37">
                  <a:pos x="T9" y="0"/>
                </a:cxn>
                <a:cxn ang="T38">
                  <a:pos x="T10" y="0"/>
                </a:cxn>
                <a:cxn ang="T39">
                  <a:pos x="T11" y="0"/>
                </a:cxn>
                <a:cxn ang="T40">
                  <a:pos x="T12" y="0"/>
                </a:cxn>
                <a:cxn ang="T41">
                  <a:pos x="T13" y="0"/>
                </a:cxn>
                <a:cxn ang="T42">
                  <a:pos x="T14" y="0"/>
                </a:cxn>
                <a:cxn ang="T43">
                  <a:pos x="T15" y="0"/>
                </a:cxn>
                <a:cxn ang="T44">
                  <a:pos x="T16" y="0"/>
                </a:cxn>
                <a:cxn ang="T45">
                  <a:pos x="T17" y="0"/>
                </a:cxn>
                <a:cxn ang="T46">
                  <a:pos x="T18" y="0"/>
                </a:cxn>
                <a:cxn ang="T47">
                  <a:pos x="T19" y="0"/>
                </a:cxn>
                <a:cxn ang="T48">
                  <a:pos x="T20" y="0"/>
                </a:cxn>
                <a:cxn ang="T49">
                  <a:pos x="T21" y="0"/>
                </a:cxn>
                <a:cxn ang="T50">
                  <a:pos x="T22" y="0"/>
                </a:cxn>
                <a:cxn ang="T51">
                  <a:pos x="T23" y="0"/>
                </a:cxn>
                <a:cxn ang="T52">
                  <a:pos x="T24" y="0"/>
                </a:cxn>
                <a:cxn ang="T53">
                  <a:pos x="T25" y="0"/>
                </a:cxn>
                <a:cxn ang="T54">
                  <a:pos x="T26" y="0"/>
                </a:cxn>
                <a:cxn ang="T55">
                  <a:pos x="T27" y="0"/>
                </a:cxn>
              </a:cxnLst>
              <a:rect l="0" t="0" r="r" b="b"/>
              <a:pathLst>
                <a:path w="357">
                  <a:moveTo>
                    <a:pt x="357" y="0"/>
                  </a:moveTo>
                  <a:lnTo>
                    <a:pt x="344" y="0"/>
                  </a:lnTo>
                  <a:lnTo>
                    <a:pt x="332" y="0"/>
                  </a:lnTo>
                  <a:lnTo>
                    <a:pt x="313" y="0"/>
                  </a:lnTo>
                  <a:lnTo>
                    <a:pt x="301" y="0"/>
                  </a:lnTo>
                  <a:lnTo>
                    <a:pt x="289" y="0"/>
                  </a:lnTo>
                  <a:lnTo>
                    <a:pt x="277" y="0"/>
                  </a:lnTo>
                  <a:lnTo>
                    <a:pt x="258" y="0"/>
                  </a:lnTo>
                  <a:lnTo>
                    <a:pt x="246" y="0"/>
                  </a:lnTo>
                  <a:lnTo>
                    <a:pt x="234" y="0"/>
                  </a:lnTo>
                  <a:lnTo>
                    <a:pt x="221" y="0"/>
                  </a:lnTo>
                  <a:lnTo>
                    <a:pt x="203" y="0"/>
                  </a:lnTo>
                  <a:lnTo>
                    <a:pt x="191" y="0"/>
                  </a:lnTo>
                  <a:lnTo>
                    <a:pt x="178" y="0"/>
                  </a:lnTo>
                  <a:lnTo>
                    <a:pt x="166" y="0"/>
                  </a:lnTo>
                  <a:lnTo>
                    <a:pt x="148" y="0"/>
                  </a:lnTo>
                  <a:lnTo>
                    <a:pt x="135" y="0"/>
                  </a:lnTo>
                  <a:lnTo>
                    <a:pt x="123" y="0"/>
                  </a:lnTo>
                  <a:lnTo>
                    <a:pt x="111" y="0"/>
                  </a:lnTo>
                  <a:lnTo>
                    <a:pt x="92" y="0"/>
                  </a:lnTo>
                  <a:lnTo>
                    <a:pt x="80" y="0"/>
                  </a:lnTo>
                  <a:lnTo>
                    <a:pt x="68" y="0"/>
                  </a:lnTo>
                  <a:lnTo>
                    <a:pt x="55" y="0"/>
                  </a:lnTo>
                  <a:lnTo>
                    <a:pt x="37" y="0"/>
                  </a:lnTo>
                  <a:lnTo>
                    <a:pt x="25" y="0"/>
                  </a:lnTo>
                  <a:lnTo>
                    <a:pt x="12" y="0"/>
                  </a:lnTo>
                  <a:lnTo>
                    <a:pt x="0" y="0"/>
                  </a:lnTo>
                </a:path>
              </a:pathLst>
            </a:custGeom>
            <a:solidFill>
              <a:srgbClr val="0000FF"/>
            </a:solidFill>
            <a:ln w="9525">
              <a:solidFill>
                <a:srgbClr val="000000"/>
              </a:solidFill>
              <a:prstDash val="solid"/>
              <a:round/>
              <a:headEnd/>
              <a:tailEnd/>
            </a:ln>
          </p:spPr>
          <p:txBody>
            <a:bodyPr/>
            <a:lstStyle/>
            <a:p>
              <a:endParaRPr lang="en-US"/>
            </a:p>
          </p:txBody>
        </p:sp>
        <p:sp>
          <p:nvSpPr>
            <p:cNvPr id="426307" name="Freeform 317">
              <a:extLst>
                <a:ext uri="{FF2B5EF4-FFF2-40B4-BE49-F238E27FC236}">
                  <a16:creationId xmlns:a16="http://schemas.microsoft.com/office/drawing/2014/main" id="{94264149-F429-EE8E-31B6-58202BAF979A}"/>
                </a:ext>
              </a:extLst>
            </p:cNvPr>
            <p:cNvSpPr>
              <a:spLocks/>
            </p:cNvSpPr>
            <p:nvPr/>
          </p:nvSpPr>
          <p:spPr bwMode="auto">
            <a:xfrm>
              <a:off x="1495" y="2640"/>
              <a:ext cx="334" cy="0"/>
            </a:xfrm>
            <a:custGeom>
              <a:avLst/>
              <a:gdLst>
                <a:gd name="T0" fmla="*/ 26 w 357"/>
                <a:gd name="T1" fmla="*/ 26 w 357"/>
                <a:gd name="T2" fmla="*/ 24 w 357"/>
                <a:gd name="T3" fmla="*/ 22 w 357"/>
                <a:gd name="T4" fmla="*/ 22 w 357"/>
                <a:gd name="T5" fmla="*/ 21 w 357"/>
                <a:gd name="T6" fmla="*/ 20 w 357"/>
                <a:gd name="T7" fmla="*/ 19 w 357"/>
                <a:gd name="T8" fmla="*/ 19 w 357"/>
                <a:gd name="T9" fmla="*/ 18 w 357"/>
                <a:gd name="T10" fmla="*/ 17 w 357"/>
                <a:gd name="T11" fmla="*/ 16 w 357"/>
                <a:gd name="T12" fmla="*/ 15 w 357"/>
                <a:gd name="T13" fmla="*/ 14 w 357"/>
                <a:gd name="T14" fmla="*/ 13 w 357"/>
                <a:gd name="T15" fmla="*/ 11 w 357"/>
                <a:gd name="T16" fmla="*/ 10 w 357"/>
                <a:gd name="T17" fmla="*/ 8 w 357"/>
                <a:gd name="T18" fmla="*/ 7 w 357"/>
                <a:gd name="T19" fmla="*/ 7 w 357"/>
                <a:gd name="T20" fmla="*/ 7 w 357"/>
                <a:gd name="T21" fmla="*/ 7 w 357"/>
                <a:gd name="T22" fmla="*/ 7 w 357"/>
                <a:gd name="T23" fmla="*/ 7 w 357"/>
                <a:gd name="T24" fmla="*/ 7 w 357"/>
                <a:gd name="T25" fmla="*/ 7 w 357"/>
                <a:gd name="T26" fmla="*/ 0 w 357"/>
                <a:gd name="T27" fmla="*/ 0 w 35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Lst>
              <a:ahLst/>
              <a:cxnLst>
                <a:cxn ang="T28">
                  <a:pos x="T0" y="0"/>
                </a:cxn>
                <a:cxn ang="T29">
                  <a:pos x="T1" y="0"/>
                </a:cxn>
                <a:cxn ang="T30">
                  <a:pos x="T2" y="0"/>
                </a:cxn>
                <a:cxn ang="T31">
                  <a:pos x="T3" y="0"/>
                </a:cxn>
                <a:cxn ang="T32">
                  <a:pos x="T4" y="0"/>
                </a:cxn>
                <a:cxn ang="T33">
                  <a:pos x="T5" y="0"/>
                </a:cxn>
                <a:cxn ang="T34">
                  <a:pos x="T6" y="0"/>
                </a:cxn>
                <a:cxn ang="T35">
                  <a:pos x="T7" y="0"/>
                </a:cxn>
                <a:cxn ang="T36">
                  <a:pos x="T8" y="0"/>
                </a:cxn>
                <a:cxn ang="T37">
                  <a:pos x="T9" y="0"/>
                </a:cxn>
                <a:cxn ang="T38">
                  <a:pos x="T10" y="0"/>
                </a:cxn>
                <a:cxn ang="T39">
                  <a:pos x="T11" y="0"/>
                </a:cxn>
                <a:cxn ang="T40">
                  <a:pos x="T12" y="0"/>
                </a:cxn>
                <a:cxn ang="T41">
                  <a:pos x="T13" y="0"/>
                </a:cxn>
                <a:cxn ang="T42">
                  <a:pos x="T14" y="0"/>
                </a:cxn>
                <a:cxn ang="T43">
                  <a:pos x="T15" y="0"/>
                </a:cxn>
                <a:cxn ang="T44">
                  <a:pos x="T16" y="0"/>
                </a:cxn>
                <a:cxn ang="T45">
                  <a:pos x="T17" y="0"/>
                </a:cxn>
                <a:cxn ang="T46">
                  <a:pos x="T18" y="0"/>
                </a:cxn>
                <a:cxn ang="T47">
                  <a:pos x="T19" y="0"/>
                </a:cxn>
                <a:cxn ang="T48">
                  <a:pos x="T20" y="0"/>
                </a:cxn>
                <a:cxn ang="T49">
                  <a:pos x="T21" y="0"/>
                </a:cxn>
                <a:cxn ang="T50">
                  <a:pos x="T22" y="0"/>
                </a:cxn>
                <a:cxn ang="T51">
                  <a:pos x="T23" y="0"/>
                </a:cxn>
                <a:cxn ang="T52">
                  <a:pos x="T24" y="0"/>
                </a:cxn>
                <a:cxn ang="T53">
                  <a:pos x="T25" y="0"/>
                </a:cxn>
                <a:cxn ang="T54">
                  <a:pos x="T26" y="0"/>
                </a:cxn>
                <a:cxn ang="T55">
                  <a:pos x="T27" y="0"/>
                </a:cxn>
              </a:cxnLst>
              <a:rect l="0" t="0" r="r" b="b"/>
              <a:pathLst>
                <a:path w="357">
                  <a:moveTo>
                    <a:pt x="357" y="0"/>
                  </a:moveTo>
                  <a:lnTo>
                    <a:pt x="344" y="0"/>
                  </a:lnTo>
                  <a:lnTo>
                    <a:pt x="332" y="0"/>
                  </a:lnTo>
                  <a:lnTo>
                    <a:pt x="313" y="0"/>
                  </a:lnTo>
                  <a:lnTo>
                    <a:pt x="301" y="0"/>
                  </a:lnTo>
                  <a:lnTo>
                    <a:pt x="289" y="0"/>
                  </a:lnTo>
                  <a:lnTo>
                    <a:pt x="277" y="0"/>
                  </a:lnTo>
                  <a:lnTo>
                    <a:pt x="258" y="0"/>
                  </a:lnTo>
                  <a:lnTo>
                    <a:pt x="246" y="0"/>
                  </a:lnTo>
                  <a:lnTo>
                    <a:pt x="234" y="0"/>
                  </a:lnTo>
                  <a:lnTo>
                    <a:pt x="221" y="0"/>
                  </a:lnTo>
                  <a:lnTo>
                    <a:pt x="203" y="0"/>
                  </a:lnTo>
                  <a:lnTo>
                    <a:pt x="191" y="0"/>
                  </a:lnTo>
                  <a:lnTo>
                    <a:pt x="178" y="0"/>
                  </a:lnTo>
                  <a:lnTo>
                    <a:pt x="166" y="0"/>
                  </a:lnTo>
                  <a:lnTo>
                    <a:pt x="148" y="0"/>
                  </a:lnTo>
                  <a:lnTo>
                    <a:pt x="135" y="0"/>
                  </a:lnTo>
                  <a:lnTo>
                    <a:pt x="123" y="0"/>
                  </a:lnTo>
                  <a:lnTo>
                    <a:pt x="111" y="0"/>
                  </a:lnTo>
                  <a:lnTo>
                    <a:pt x="92" y="0"/>
                  </a:lnTo>
                  <a:lnTo>
                    <a:pt x="80" y="0"/>
                  </a:lnTo>
                  <a:lnTo>
                    <a:pt x="68" y="0"/>
                  </a:lnTo>
                  <a:lnTo>
                    <a:pt x="55" y="0"/>
                  </a:lnTo>
                  <a:lnTo>
                    <a:pt x="37" y="0"/>
                  </a:lnTo>
                  <a:lnTo>
                    <a:pt x="25" y="0"/>
                  </a:lnTo>
                  <a:lnTo>
                    <a:pt x="12" y="0"/>
                  </a:lnTo>
                  <a:lnTo>
                    <a:pt x="0" y="0"/>
                  </a:lnTo>
                </a:path>
              </a:pathLst>
            </a:custGeom>
            <a:solidFill>
              <a:srgbClr val="0000FF"/>
            </a:solidFill>
            <a:ln w="9525">
              <a:solidFill>
                <a:srgbClr val="000000"/>
              </a:solidFill>
              <a:prstDash val="solid"/>
              <a:round/>
              <a:headEnd/>
              <a:tailEnd/>
            </a:ln>
          </p:spPr>
          <p:txBody>
            <a:bodyPr/>
            <a:lstStyle/>
            <a:p>
              <a:endParaRPr lang="en-US"/>
            </a:p>
          </p:txBody>
        </p:sp>
        <p:sp>
          <p:nvSpPr>
            <p:cNvPr id="426308" name="Freeform 318">
              <a:extLst>
                <a:ext uri="{FF2B5EF4-FFF2-40B4-BE49-F238E27FC236}">
                  <a16:creationId xmlns:a16="http://schemas.microsoft.com/office/drawing/2014/main" id="{47E6B6CF-3F06-8AB7-FF1F-67A2B26D400D}"/>
                </a:ext>
              </a:extLst>
            </p:cNvPr>
            <p:cNvSpPr>
              <a:spLocks/>
            </p:cNvSpPr>
            <p:nvPr/>
          </p:nvSpPr>
          <p:spPr bwMode="auto">
            <a:xfrm>
              <a:off x="1495" y="2640"/>
              <a:ext cx="334" cy="0"/>
            </a:xfrm>
            <a:custGeom>
              <a:avLst/>
              <a:gdLst>
                <a:gd name="T0" fmla="*/ 26 w 357"/>
                <a:gd name="T1" fmla="*/ 26 w 357"/>
                <a:gd name="T2" fmla="*/ 24 w 357"/>
                <a:gd name="T3" fmla="*/ 22 w 357"/>
                <a:gd name="T4" fmla="*/ 22 w 357"/>
                <a:gd name="T5" fmla="*/ 21 w 357"/>
                <a:gd name="T6" fmla="*/ 20 w 357"/>
                <a:gd name="T7" fmla="*/ 19 w 357"/>
                <a:gd name="T8" fmla="*/ 19 w 357"/>
                <a:gd name="T9" fmla="*/ 18 w 357"/>
                <a:gd name="T10" fmla="*/ 17 w 357"/>
                <a:gd name="T11" fmla="*/ 16 w 357"/>
                <a:gd name="T12" fmla="*/ 15 w 357"/>
                <a:gd name="T13" fmla="*/ 14 w 357"/>
                <a:gd name="T14" fmla="*/ 13 w 357"/>
                <a:gd name="T15" fmla="*/ 11 w 357"/>
                <a:gd name="T16" fmla="*/ 10 w 357"/>
                <a:gd name="T17" fmla="*/ 8 w 357"/>
                <a:gd name="T18" fmla="*/ 7 w 357"/>
                <a:gd name="T19" fmla="*/ 7 w 357"/>
                <a:gd name="T20" fmla="*/ 7 w 357"/>
                <a:gd name="T21" fmla="*/ 7 w 357"/>
                <a:gd name="T22" fmla="*/ 7 w 357"/>
                <a:gd name="T23" fmla="*/ 7 w 357"/>
                <a:gd name="T24" fmla="*/ 7 w 357"/>
                <a:gd name="T25" fmla="*/ 7 w 357"/>
                <a:gd name="T26" fmla="*/ 0 w 357"/>
                <a:gd name="T27" fmla="*/ 0 w 35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Lst>
              <a:ahLst/>
              <a:cxnLst>
                <a:cxn ang="T28">
                  <a:pos x="T0" y="0"/>
                </a:cxn>
                <a:cxn ang="T29">
                  <a:pos x="T1" y="0"/>
                </a:cxn>
                <a:cxn ang="T30">
                  <a:pos x="T2" y="0"/>
                </a:cxn>
                <a:cxn ang="T31">
                  <a:pos x="T3" y="0"/>
                </a:cxn>
                <a:cxn ang="T32">
                  <a:pos x="T4" y="0"/>
                </a:cxn>
                <a:cxn ang="T33">
                  <a:pos x="T5" y="0"/>
                </a:cxn>
                <a:cxn ang="T34">
                  <a:pos x="T6" y="0"/>
                </a:cxn>
                <a:cxn ang="T35">
                  <a:pos x="T7" y="0"/>
                </a:cxn>
                <a:cxn ang="T36">
                  <a:pos x="T8" y="0"/>
                </a:cxn>
                <a:cxn ang="T37">
                  <a:pos x="T9" y="0"/>
                </a:cxn>
                <a:cxn ang="T38">
                  <a:pos x="T10" y="0"/>
                </a:cxn>
                <a:cxn ang="T39">
                  <a:pos x="T11" y="0"/>
                </a:cxn>
                <a:cxn ang="T40">
                  <a:pos x="T12" y="0"/>
                </a:cxn>
                <a:cxn ang="T41">
                  <a:pos x="T13" y="0"/>
                </a:cxn>
                <a:cxn ang="T42">
                  <a:pos x="T14" y="0"/>
                </a:cxn>
                <a:cxn ang="T43">
                  <a:pos x="T15" y="0"/>
                </a:cxn>
                <a:cxn ang="T44">
                  <a:pos x="T16" y="0"/>
                </a:cxn>
                <a:cxn ang="T45">
                  <a:pos x="T17" y="0"/>
                </a:cxn>
                <a:cxn ang="T46">
                  <a:pos x="T18" y="0"/>
                </a:cxn>
                <a:cxn ang="T47">
                  <a:pos x="T19" y="0"/>
                </a:cxn>
                <a:cxn ang="T48">
                  <a:pos x="T20" y="0"/>
                </a:cxn>
                <a:cxn ang="T49">
                  <a:pos x="T21" y="0"/>
                </a:cxn>
                <a:cxn ang="T50">
                  <a:pos x="T22" y="0"/>
                </a:cxn>
                <a:cxn ang="T51">
                  <a:pos x="T23" y="0"/>
                </a:cxn>
                <a:cxn ang="T52">
                  <a:pos x="T24" y="0"/>
                </a:cxn>
                <a:cxn ang="T53">
                  <a:pos x="T25" y="0"/>
                </a:cxn>
                <a:cxn ang="T54">
                  <a:pos x="T26" y="0"/>
                </a:cxn>
                <a:cxn ang="T55">
                  <a:pos x="T27" y="0"/>
                </a:cxn>
              </a:cxnLst>
              <a:rect l="0" t="0" r="r" b="b"/>
              <a:pathLst>
                <a:path w="357">
                  <a:moveTo>
                    <a:pt x="357" y="0"/>
                  </a:moveTo>
                  <a:lnTo>
                    <a:pt x="344" y="0"/>
                  </a:lnTo>
                  <a:lnTo>
                    <a:pt x="332" y="0"/>
                  </a:lnTo>
                  <a:lnTo>
                    <a:pt x="313" y="0"/>
                  </a:lnTo>
                  <a:lnTo>
                    <a:pt x="301" y="0"/>
                  </a:lnTo>
                  <a:lnTo>
                    <a:pt x="289" y="0"/>
                  </a:lnTo>
                  <a:lnTo>
                    <a:pt x="277" y="0"/>
                  </a:lnTo>
                  <a:lnTo>
                    <a:pt x="258" y="0"/>
                  </a:lnTo>
                  <a:lnTo>
                    <a:pt x="246" y="0"/>
                  </a:lnTo>
                  <a:lnTo>
                    <a:pt x="234" y="0"/>
                  </a:lnTo>
                  <a:lnTo>
                    <a:pt x="221" y="0"/>
                  </a:lnTo>
                  <a:lnTo>
                    <a:pt x="203" y="0"/>
                  </a:lnTo>
                  <a:lnTo>
                    <a:pt x="191" y="0"/>
                  </a:lnTo>
                  <a:lnTo>
                    <a:pt x="178" y="0"/>
                  </a:lnTo>
                  <a:lnTo>
                    <a:pt x="166" y="0"/>
                  </a:lnTo>
                  <a:lnTo>
                    <a:pt x="148" y="0"/>
                  </a:lnTo>
                  <a:lnTo>
                    <a:pt x="135" y="0"/>
                  </a:lnTo>
                  <a:lnTo>
                    <a:pt x="123" y="0"/>
                  </a:lnTo>
                  <a:lnTo>
                    <a:pt x="111" y="0"/>
                  </a:lnTo>
                  <a:lnTo>
                    <a:pt x="92" y="0"/>
                  </a:lnTo>
                  <a:lnTo>
                    <a:pt x="80" y="0"/>
                  </a:lnTo>
                  <a:lnTo>
                    <a:pt x="68" y="0"/>
                  </a:lnTo>
                  <a:lnTo>
                    <a:pt x="55" y="0"/>
                  </a:lnTo>
                  <a:lnTo>
                    <a:pt x="37" y="0"/>
                  </a:lnTo>
                  <a:lnTo>
                    <a:pt x="25" y="0"/>
                  </a:lnTo>
                  <a:lnTo>
                    <a:pt x="12" y="0"/>
                  </a:lnTo>
                  <a:lnTo>
                    <a:pt x="0" y="0"/>
                  </a:lnTo>
                </a:path>
              </a:pathLst>
            </a:custGeom>
            <a:solidFill>
              <a:srgbClr val="0000FF"/>
            </a:solidFill>
            <a:ln w="9525">
              <a:solidFill>
                <a:srgbClr val="000000"/>
              </a:solidFill>
              <a:prstDash val="solid"/>
              <a:round/>
              <a:headEnd/>
              <a:tailEnd/>
            </a:ln>
          </p:spPr>
          <p:txBody>
            <a:bodyPr/>
            <a:lstStyle/>
            <a:p>
              <a:endParaRPr lang="en-US"/>
            </a:p>
          </p:txBody>
        </p:sp>
        <p:sp>
          <p:nvSpPr>
            <p:cNvPr id="426309" name="Freeform 319">
              <a:extLst>
                <a:ext uri="{FF2B5EF4-FFF2-40B4-BE49-F238E27FC236}">
                  <a16:creationId xmlns:a16="http://schemas.microsoft.com/office/drawing/2014/main" id="{EB153A0C-07F2-09B9-A41D-453A75C210DE}"/>
                </a:ext>
              </a:extLst>
            </p:cNvPr>
            <p:cNvSpPr>
              <a:spLocks/>
            </p:cNvSpPr>
            <p:nvPr/>
          </p:nvSpPr>
          <p:spPr bwMode="auto">
            <a:xfrm>
              <a:off x="1495" y="2640"/>
              <a:ext cx="334" cy="0"/>
            </a:xfrm>
            <a:custGeom>
              <a:avLst/>
              <a:gdLst>
                <a:gd name="T0" fmla="*/ 26 w 357"/>
                <a:gd name="T1" fmla="*/ 26 w 357"/>
                <a:gd name="T2" fmla="*/ 24 w 357"/>
                <a:gd name="T3" fmla="*/ 22 w 357"/>
                <a:gd name="T4" fmla="*/ 22 w 357"/>
                <a:gd name="T5" fmla="*/ 21 w 357"/>
                <a:gd name="T6" fmla="*/ 20 w 357"/>
                <a:gd name="T7" fmla="*/ 19 w 357"/>
                <a:gd name="T8" fmla="*/ 19 w 357"/>
                <a:gd name="T9" fmla="*/ 18 w 357"/>
                <a:gd name="T10" fmla="*/ 17 w 357"/>
                <a:gd name="T11" fmla="*/ 16 w 357"/>
                <a:gd name="T12" fmla="*/ 15 w 357"/>
                <a:gd name="T13" fmla="*/ 14 w 357"/>
                <a:gd name="T14" fmla="*/ 13 w 357"/>
                <a:gd name="T15" fmla="*/ 11 w 357"/>
                <a:gd name="T16" fmla="*/ 10 w 357"/>
                <a:gd name="T17" fmla="*/ 8 w 357"/>
                <a:gd name="T18" fmla="*/ 7 w 357"/>
                <a:gd name="T19" fmla="*/ 7 w 357"/>
                <a:gd name="T20" fmla="*/ 7 w 357"/>
                <a:gd name="T21" fmla="*/ 7 w 357"/>
                <a:gd name="T22" fmla="*/ 7 w 357"/>
                <a:gd name="T23" fmla="*/ 7 w 357"/>
                <a:gd name="T24" fmla="*/ 7 w 357"/>
                <a:gd name="T25" fmla="*/ 7 w 357"/>
                <a:gd name="T26" fmla="*/ 0 w 357"/>
                <a:gd name="T27" fmla="*/ 0 w 35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Lst>
              <a:ahLst/>
              <a:cxnLst>
                <a:cxn ang="T28">
                  <a:pos x="T0" y="0"/>
                </a:cxn>
                <a:cxn ang="T29">
                  <a:pos x="T1" y="0"/>
                </a:cxn>
                <a:cxn ang="T30">
                  <a:pos x="T2" y="0"/>
                </a:cxn>
                <a:cxn ang="T31">
                  <a:pos x="T3" y="0"/>
                </a:cxn>
                <a:cxn ang="T32">
                  <a:pos x="T4" y="0"/>
                </a:cxn>
                <a:cxn ang="T33">
                  <a:pos x="T5" y="0"/>
                </a:cxn>
                <a:cxn ang="T34">
                  <a:pos x="T6" y="0"/>
                </a:cxn>
                <a:cxn ang="T35">
                  <a:pos x="T7" y="0"/>
                </a:cxn>
                <a:cxn ang="T36">
                  <a:pos x="T8" y="0"/>
                </a:cxn>
                <a:cxn ang="T37">
                  <a:pos x="T9" y="0"/>
                </a:cxn>
                <a:cxn ang="T38">
                  <a:pos x="T10" y="0"/>
                </a:cxn>
                <a:cxn ang="T39">
                  <a:pos x="T11" y="0"/>
                </a:cxn>
                <a:cxn ang="T40">
                  <a:pos x="T12" y="0"/>
                </a:cxn>
                <a:cxn ang="T41">
                  <a:pos x="T13" y="0"/>
                </a:cxn>
                <a:cxn ang="T42">
                  <a:pos x="T14" y="0"/>
                </a:cxn>
                <a:cxn ang="T43">
                  <a:pos x="T15" y="0"/>
                </a:cxn>
                <a:cxn ang="T44">
                  <a:pos x="T16" y="0"/>
                </a:cxn>
                <a:cxn ang="T45">
                  <a:pos x="T17" y="0"/>
                </a:cxn>
                <a:cxn ang="T46">
                  <a:pos x="T18" y="0"/>
                </a:cxn>
                <a:cxn ang="T47">
                  <a:pos x="T19" y="0"/>
                </a:cxn>
                <a:cxn ang="T48">
                  <a:pos x="T20" y="0"/>
                </a:cxn>
                <a:cxn ang="T49">
                  <a:pos x="T21" y="0"/>
                </a:cxn>
                <a:cxn ang="T50">
                  <a:pos x="T22" y="0"/>
                </a:cxn>
                <a:cxn ang="T51">
                  <a:pos x="T23" y="0"/>
                </a:cxn>
                <a:cxn ang="T52">
                  <a:pos x="T24" y="0"/>
                </a:cxn>
                <a:cxn ang="T53">
                  <a:pos x="T25" y="0"/>
                </a:cxn>
                <a:cxn ang="T54">
                  <a:pos x="T26" y="0"/>
                </a:cxn>
                <a:cxn ang="T55">
                  <a:pos x="T27" y="0"/>
                </a:cxn>
              </a:cxnLst>
              <a:rect l="0" t="0" r="r" b="b"/>
              <a:pathLst>
                <a:path w="357">
                  <a:moveTo>
                    <a:pt x="357" y="0"/>
                  </a:moveTo>
                  <a:lnTo>
                    <a:pt x="344" y="0"/>
                  </a:lnTo>
                  <a:lnTo>
                    <a:pt x="332" y="0"/>
                  </a:lnTo>
                  <a:lnTo>
                    <a:pt x="313" y="0"/>
                  </a:lnTo>
                  <a:lnTo>
                    <a:pt x="301" y="0"/>
                  </a:lnTo>
                  <a:lnTo>
                    <a:pt x="289" y="0"/>
                  </a:lnTo>
                  <a:lnTo>
                    <a:pt x="277" y="0"/>
                  </a:lnTo>
                  <a:lnTo>
                    <a:pt x="258" y="0"/>
                  </a:lnTo>
                  <a:lnTo>
                    <a:pt x="246" y="0"/>
                  </a:lnTo>
                  <a:lnTo>
                    <a:pt x="234" y="0"/>
                  </a:lnTo>
                  <a:lnTo>
                    <a:pt x="221" y="0"/>
                  </a:lnTo>
                  <a:lnTo>
                    <a:pt x="203" y="0"/>
                  </a:lnTo>
                  <a:lnTo>
                    <a:pt x="191" y="0"/>
                  </a:lnTo>
                  <a:lnTo>
                    <a:pt x="178" y="0"/>
                  </a:lnTo>
                  <a:lnTo>
                    <a:pt x="166" y="0"/>
                  </a:lnTo>
                  <a:lnTo>
                    <a:pt x="148" y="0"/>
                  </a:lnTo>
                  <a:lnTo>
                    <a:pt x="135" y="0"/>
                  </a:lnTo>
                  <a:lnTo>
                    <a:pt x="123" y="0"/>
                  </a:lnTo>
                  <a:lnTo>
                    <a:pt x="111" y="0"/>
                  </a:lnTo>
                  <a:lnTo>
                    <a:pt x="92" y="0"/>
                  </a:lnTo>
                  <a:lnTo>
                    <a:pt x="80" y="0"/>
                  </a:lnTo>
                  <a:lnTo>
                    <a:pt x="68" y="0"/>
                  </a:lnTo>
                  <a:lnTo>
                    <a:pt x="55" y="0"/>
                  </a:lnTo>
                  <a:lnTo>
                    <a:pt x="37" y="0"/>
                  </a:lnTo>
                  <a:lnTo>
                    <a:pt x="25" y="0"/>
                  </a:lnTo>
                  <a:lnTo>
                    <a:pt x="12" y="0"/>
                  </a:lnTo>
                  <a:lnTo>
                    <a:pt x="0" y="0"/>
                  </a:lnTo>
                </a:path>
              </a:pathLst>
            </a:custGeom>
            <a:solidFill>
              <a:srgbClr val="0000FF"/>
            </a:solidFill>
            <a:ln w="9525">
              <a:solidFill>
                <a:srgbClr val="000000"/>
              </a:solidFill>
              <a:prstDash val="solid"/>
              <a:round/>
              <a:headEnd/>
              <a:tailEnd/>
            </a:ln>
          </p:spPr>
          <p:txBody>
            <a:bodyPr/>
            <a:lstStyle/>
            <a:p>
              <a:endParaRPr lang="en-US"/>
            </a:p>
          </p:txBody>
        </p:sp>
        <p:sp>
          <p:nvSpPr>
            <p:cNvPr id="426310" name="Freeform 320">
              <a:extLst>
                <a:ext uri="{FF2B5EF4-FFF2-40B4-BE49-F238E27FC236}">
                  <a16:creationId xmlns:a16="http://schemas.microsoft.com/office/drawing/2014/main" id="{BE3E27D3-6577-6FBE-52B1-170D3D8D44CD}"/>
                </a:ext>
              </a:extLst>
            </p:cNvPr>
            <p:cNvSpPr>
              <a:spLocks/>
            </p:cNvSpPr>
            <p:nvPr/>
          </p:nvSpPr>
          <p:spPr bwMode="auto">
            <a:xfrm>
              <a:off x="1495" y="2640"/>
              <a:ext cx="334" cy="0"/>
            </a:xfrm>
            <a:custGeom>
              <a:avLst/>
              <a:gdLst>
                <a:gd name="T0" fmla="*/ 26 w 357"/>
                <a:gd name="T1" fmla="*/ 26 w 357"/>
                <a:gd name="T2" fmla="*/ 24 w 357"/>
                <a:gd name="T3" fmla="*/ 22 w 357"/>
                <a:gd name="T4" fmla="*/ 22 w 357"/>
                <a:gd name="T5" fmla="*/ 21 w 357"/>
                <a:gd name="T6" fmla="*/ 20 w 357"/>
                <a:gd name="T7" fmla="*/ 19 w 357"/>
                <a:gd name="T8" fmla="*/ 19 w 357"/>
                <a:gd name="T9" fmla="*/ 18 w 357"/>
                <a:gd name="T10" fmla="*/ 17 w 357"/>
                <a:gd name="T11" fmla="*/ 16 w 357"/>
                <a:gd name="T12" fmla="*/ 15 w 357"/>
                <a:gd name="T13" fmla="*/ 14 w 357"/>
                <a:gd name="T14" fmla="*/ 13 w 357"/>
                <a:gd name="T15" fmla="*/ 11 w 357"/>
                <a:gd name="T16" fmla="*/ 10 w 357"/>
                <a:gd name="T17" fmla="*/ 8 w 357"/>
                <a:gd name="T18" fmla="*/ 7 w 357"/>
                <a:gd name="T19" fmla="*/ 7 w 357"/>
                <a:gd name="T20" fmla="*/ 7 w 357"/>
                <a:gd name="T21" fmla="*/ 7 w 357"/>
                <a:gd name="T22" fmla="*/ 7 w 357"/>
                <a:gd name="T23" fmla="*/ 7 w 357"/>
                <a:gd name="T24" fmla="*/ 7 w 357"/>
                <a:gd name="T25" fmla="*/ 7 w 357"/>
                <a:gd name="T26" fmla="*/ 0 w 357"/>
                <a:gd name="T27" fmla="*/ 0 w 35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Lst>
              <a:ahLst/>
              <a:cxnLst>
                <a:cxn ang="T28">
                  <a:pos x="T0" y="0"/>
                </a:cxn>
                <a:cxn ang="T29">
                  <a:pos x="T1" y="0"/>
                </a:cxn>
                <a:cxn ang="T30">
                  <a:pos x="T2" y="0"/>
                </a:cxn>
                <a:cxn ang="T31">
                  <a:pos x="T3" y="0"/>
                </a:cxn>
                <a:cxn ang="T32">
                  <a:pos x="T4" y="0"/>
                </a:cxn>
                <a:cxn ang="T33">
                  <a:pos x="T5" y="0"/>
                </a:cxn>
                <a:cxn ang="T34">
                  <a:pos x="T6" y="0"/>
                </a:cxn>
                <a:cxn ang="T35">
                  <a:pos x="T7" y="0"/>
                </a:cxn>
                <a:cxn ang="T36">
                  <a:pos x="T8" y="0"/>
                </a:cxn>
                <a:cxn ang="T37">
                  <a:pos x="T9" y="0"/>
                </a:cxn>
                <a:cxn ang="T38">
                  <a:pos x="T10" y="0"/>
                </a:cxn>
                <a:cxn ang="T39">
                  <a:pos x="T11" y="0"/>
                </a:cxn>
                <a:cxn ang="T40">
                  <a:pos x="T12" y="0"/>
                </a:cxn>
                <a:cxn ang="T41">
                  <a:pos x="T13" y="0"/>
                </a:cxn>
                <a:cxn ang="T42">
                  <a:pos x="T14" y="0"/>
                </a:cxn>
                <a:cxn ang="T43">
                  <a:pos x="T15" y="0"/>
                </a:cxn>
                <a:cxn ang="T44">
                  <a:pos x="T16" y="0"/>
                </a:cxn>
                <a:cxn ang="T45">
                  <a:pos x="T17" y="0"/>
                </a:cxn>
                <a:cxn ang="T46">
                  <a:pos x="T18" y="0"/>
                </a:cxn>
                <a:cxn ang="T47">
                  <a:pos x="T19" y="0"/>
                </a:cxn>
                <a:cxn ang="T48">
                  <a:pos x="T20" y="0"/>
                </a:cxn>
                <a:cxn ang="T49">
                  <a:pos x="T21" y="0"/>
                </a:cxn>
                <a:cxn ang="T50">
                  <a:pos x="T22" y="0"/>
                </a:cxn>
                <a:cxn ang="T51">
                  <a:pos x="T23" y="0"/>
                </a:cxn>
                <a:cxn ang="T52">
                  <a:pos x="T24" y="0"/>
                </a:cxn>
                <a:cxn ang="T53">
                  <a:pos x="T25" y="0"/>
                </a:cxn>
                <a:cxn ang="T54">
                  <a:pos x="T26" y="0"/>
                </a:cxn>
                <a:cxn ang="T55">
                  <a:pos x="T27" y="0"/>
                </a:cxn>
              </a:cxnLst>
              <a:rect l="0" t="0" r="r" b="b"/>
              <a:pathLst>
                <a:path w="357">
                  <a:moveTo>
                    <a:pt x="357" y="0"/>
                  </a:moveTo>
                  <a:lnTo>
                    <a:pt x="344" y="0"/>
                  </a:lnTo>
                  <a:lnTo>
                    <a:pt x="332" y="0"/>
                  </a:lnTo>
                  <a:lnTo>
                    <a:pt x="313" y="0"/>
                  </a:lnTo>
                  <a:lnTo>
                    <a:pt x="301" y="0"/>
                  </a:lnTo>
                  <a:lnTo>
                    <a:pt x="289" y="0"/>
                  </a:lnTo>
                  <a:lnTo>
                    <a:pt x="277" y="0"/>
                  </a:lnTo>
                  <a:lnTo>
                    <a:pt x="258" y="0"/>
                  </a:lnTo>
                  <a:lnTo>
                    <a:pt x="246" y="0"/>
                  </a:lnTo>
                  <a:lnTo>
                    <a:pt x="234" y="0"/>
                  </a:lnTo>
                  <a:lnTo>
                    <a:pt x="221" y="0"/>
                  </a:lnTo>
                  <a:lnTo>
                    <a:pt x="203" y="0"/>
                  </a:lnTo>
                  <a:lnTo>
                    <a:pt x="191" y="0"/>
                  </a:lnTo>
                  <a:lnTo>
                    <a:pt x="178" y="0"/>
                  </a:lnTo>
                  <a:lnTo>
                    <a:pt x="166" y="0"/>
                  </a:lnTo>
                  <a:lnTo>
                    <a:pt x="148" y="0"/>
                  </a:lnTo>
                  <a:lnTo>
                    <a:pt x="135" y="0"/>
                  </a:lnTo>
                  <a:lnTo>
                    <a:pt x="123" y="0"/>
                  </a:lnTo>
                  <a:lnTo>
                    <a:pt x="111" y="0"/>
                  </a:lnTo>
                  <a:lnTo>
                    <a:pt x="92" y="0"/>
                  </a:lnTo>
                  <a:lnTo>
                    <a:pt x="80" y="0"/>
                  </a:lnTo>
                  <a:lnTo>
                    <a:pt x="68" y="0"/>
                  </a:lnTo>
                  <a:lnTo>
                    <a:pt x="55" y="0"/>
                  </a:lnTo>
                  <a:lnTo>
                    <a:pt x="37" y="0"/>
                  </a:lnTo>
                  <a:lnTo>
                    <a:pt x="25" y="0"/>
                  </a:lnTo>
                  <a:lnTo>
                    <a:pt x="12" y="0"/>
                  </a:lnTo>
                  <a:lnTo>
                    <a:pt x="0" y="0"/>
                  </a:lnTo>
                </a:path>
              </a:pathLst>
            </a:custGeom>
            <a:solidFill>
              <a:srgbClr val="0000FF"/>
            </a:solidFill>
            <a:ln w="9525">
              <a:solidFill>
                <a:srgbClr val="000000"/>
              </a:solidFill>
              <a:prstDash val="solid"/>
              <a:round/>
              <a:headEnd/>
              <a:tailEnd/>
            </a:ln>
          </p:spPr>
          <p:txBody>
            <a:bodyPr/>
            <a:lstStyle/>
            <a:p>
              <a:endParaRPr lang="en-US"/>
            </a:p>
          </p:txBody>
        </p:sp>
        <p:sp>
          <p:nvSpPr>
            <p:cNvPr id="426311" name="Freeform 321">
              <a:extLst>
                <a:ext uri="{FF2B5EF4-FFF2-40B4-BE49-F238E27FC236}">
                  <a16:creationId xmlns:a16="http://schemas.microsoft.com/office/drawing/2014/main" id="{0D4C6B10-6FFF-7833-D7F5-1878A72DCE84}"/>
                </a:ext>
              </a:extLst>
            </p:cNvPr>
            <p:cNvSpPr>
              <a:spLocks/>
            </p:cNvSpPr>
            <p:nvPr/>
          </p:nvSpPr>
          <p:spPr bwMode="auto">
            <a:xfrm>
              <a:off x="1495" y="2640"/>
              <a:ext cx="334" cy="0"/>
            </a:xfrm>
            <a:custGeom>
              <a:avLst/>
              <a:gdLst>
                <a:gd name="T0" fmla="*/ 26 w 357"/>
                <a:gd name="T1" fmla="*/ 26 w 357"/>
                <a:gd name="T2" fmla="*/ 24 w 357"/>
                <a:gd name="T3" fmla="*/ 22 w 357"/>
                <a:gd name="T4" fmla="*/ 22 w 357"/>
                <a:gd name="T5" fmla="*/ 21 w 357"/>
                <a:gd name="T6" fmla="*/ 20 w 357"/>
                <a:gd name="T7" fmla="*/ 19 w 357"/>
                <a:gd name="T8" fmla="*/ 19 w 357"/>
                <a:gd name="T9" fmla="*/ 18 w 357"/>
                <a:gd name="T10" fmla="*/ 17 w 357"/>
                <a:gd name="T11" fmla="*/ 16 w 357"/>
                <a:gd name="T12" fmla="*/ 15 w 357"/>
                <a:gd name="T13" fmla="*/ 14 w 357"/>
                <a:gd name="T14" fmla="*/ 13 w 357"/>
                <a:gd name="T15" fmla="*/ 11 w 357"/>
                <a:gd name="T16" fmla="*/ 10 w 357"/>
                <a:gd name="T17" fmla="*/ 8 w 357"/>
                <a:gd name="T18" fmla="*/ 7 w 357"/>
                <a:gd name="T19" fmla="*/ 7 w 357"/>
                <a:gd name="T20" fmla="*/ 7 w 357"/>
                <a:gd name="T21" fmla="*/ 7 w 357"/>
                <a:gd name="T22" fmla="*/ 7 w 357"/>
                <a:gd name="T23" fmla="*/ 7 w 357"/>
                <a:gd name="T24" fmla="*/ 7 w 357"/>
                <a:gd name="T25" fmla="*/ 7 w 357"/>
                <a:gd name="T26" fmla="*/ 0 w 357"/>
                <a:gd name="T27" fmla="*/ 0 w 35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Lst>
              <a:ahLst/>
              <a:cxnLst>
                <a:cxn ang="T28">
                  <a:pos x="T0" y="0"/>
                </a:cxn>
                <a:cxn ang="T29">
                  <a:pos x="T1" y="0"/>
                </a:cxn>
                <a:cxn ang="T30">
                  <a:pos x="T2" y="0"/>
                </a:cxn>
                <a:cxn ang="T31">
                  <a:pos x="T3" y="0"/>
                </a:cxn>
                <a:cxn ang="T32">
                  <a:pos x="T4" y="0"/>
                </a:cxn>
                <a:cxn ang="T33">
                  <a:pos x="T5" y="0"/>
                </a:cxn>
                <a:cxn ang="T34">
                  <a:pos x="T6" y="0"/>
                </a:cxn>
                <a:cxn ang="T35">
                  <a:pos x="T7" y="0"/>
                </a:cxn>
                <a:cxn ang="T36">
                  <a:pos x="T8" y="0"/>
                </a:cxn>
                <a:cxn ang="T37">
                  <a:pos x="T9" y="0"/>
                </a:cxn>
                <a:cxn ang="T38">
                  <a:pos x="T10" y="0"/>
                </a:cxn>
                <a:cxn ang="T39">
                  <a:pos x="T11" y="0"/>
                </a:cxn>
                <a:cxn ang="T40">
                  <a:pos x="T12" y="0"/>
                </a:cxn>
                <a:cxn ang="T41">
                  <a:pos x="T13" y="0"/>
                </a:cxn>
                <a:cxn ang="T42">
                  <a:pos x="T14" y="0"/>
                </a:cxn>
                <a:cxn ang="T43">
                  <a:pos x="T15" y="0"/>
                </a:cxn>
                <a:cxn ang="T44">
                  <a:pos x="T16" y="0"/>
                </a:cxn>
                <a:cxn ang="T45">
                  <a:pos x="T17" y="0"/>
                </a:cxn>
                <a:cxn ang="T46">
                  <a:pos x="T18" y="0"/>
                </a:cxn>
                <a:cxn ang="T47">
                  <a:pos x="T19" y="0"/>
                </a:cxn>
                <a:cxn ang="T48">
                  <a:pos x="T20" y="0"/>
                </a:cxn>
                <a:cxn ang="T49">
                  <a:pos x="T21" y="0"/>
                </a:cxn>
                <a:cxn ang="T50">
                  <a:pos x="T22" y="0"/>
                </a:cxn>
                <a:cxn ang="T51">
                  <a:pos x="T23" y="0"/>
                </a:cxn>
                <a:cxn ang="T52">
                  <a:pos x="T24" y="0"/>
                </a:cxn>
                <a:cxn ang="T53">
                  <a:pos x="T25" y="0"/>
                </a:cxn>
                <a:cxn ang="T54">
                  <a:pos x="T26" y="0"/>
                </a:cxn>
                <a:cxn ang="T55">
                  <a:pos x="T27" y="0"/>
                </a:cxn>
              </a:cxnLst>
              <a:rect l="0" t="0" r="r" b="b"/>
              <a:pathLst>
                <a:path w="357">
                  <a:moveTo>
                    <a:pt x="357" y="0"/>
                  </a:moveTo>
                  <a:lnTo>
                    <a:pt x="344" y="0"/>
                  </a:lnTo>
                  <a:lnTo>
                    <a:pt x="332" y="0"/>
                  </a:lnTo>
                  <a:lnTo>
                    <a:pt x="313" y="0"/>
                  </a:lnTo>
                  <a:lnTo>
                    <a:pt x="301" y="0"/>
                  </a:lnTo>
                  <a:lnTo>
                    <a:pt x="289" y="0"/>
                  </a:lnTo>
                  <a:lnTo>
                    <a:pt x="277" y="0"/>
                  </a:lnTo>
                  <a:lnTo>
                    <a:pt x="258" y="0"/>
                  </a:lnTo>
                  <a:lnTo>
                    <a:pt x="246" y="0"/>
                  </a:lnTo>
                  <a:lnTo>
                    <a:pt x="234" y="0"/>
                  </a:lnTo>
                  <a:lnTo>
                    <a:pt x="221" y="0"/>
                  </a:lnTo>
                  <a:lnTo>
                    <a:pt x="203" y="0"/>
                  </a:lnTo>
                  <a:lnTo>
                    <a:pt x="191" y="0"/>
                  </a:lnTo>
                  <a:lnTo>
                    <a:pt x="178" y="0"/>
                  </a:lnTo>
                  <a:lnTo>
                    <a:pt x="166" y="0"/>
                  </a:lnTo>
                  <a:lnTo>
                    <a:pt x="148" y="0"/>
                  </a:lnTo>
                  <a:lnTo>
                    <a:pt x="135" y="0"/>
                  </a:lnTo>
                  <a:lnTo>
                    <a:pt x="123" y="0"/>
                  </a:lnTo>
                  <a:lnTo>
                    <a:pt x="111" y="0"/>
                  </a:lnTo>
                  <a:lnTo>
                    <a:pt x="92" y="0"/>
                  </a:lnTo>
                  <a:lnTo>
                    <a:pt x="80" y="0"/>
                  </a:lnTo>
                  <a:lnTo>
                    <a:pt x="68" y="0"/>
                  </a:lnTo>
                  <a:lnTo>
                    <a:pt x="55" y="0"/>
                  </a:lnTo>
                  <a:lnTo>
                    <a:pt x="37" y="0"/>
                  </a:lnTo>
                  <a:lnTo>
                    <a:pt x="25" y="0"/>
                  </a:lnTo>
                  <a:lnTo>
                    <a:pt x="12" y="0"/>
                  </a:lnTo>
                  <a:lnTo>
                    <a:pt x="0" y="0"/>
                  </a:lnTo>
                </a:path>
              </a:pathLst>
            </a:custGeom>
            <a:solidFill>
              <a:srgbClr val="0000FF"/>
            </a:solidFill>
            <a:ln w="9525">
              <a:solidFill>
                <a:srgbClr val="000000"/>
              </a:solidFill>
              <a:prstDash val="solid"/>
              <a:round/>
              <a:headEnd/>
              <a:tailEnd/>
            </a:ln>
          </p:spPr>
          <p:txBody>
            <a:bodyPr/>
            <a:lstStyle/>
            <a:p>
              <a:endParaRPr lang="en-US"/>
            </a:p>
          </p:txBody>
        </p:sp>
        <p:sp>
          <p:nvSpPr>
            <p:cNvPr id="426312" name="Freeform 322">
              <a:extLst>
                <a:ext uri="{FF2B5EF4-FFF2-40B4-BE49-F238E27FC236}">
                  <a16:creationId xmlns:a16="http://schemas.microsoft.com/office/drawing/2014/main" id="{30D75762-4616-E551-D5B7-152CA589A69C}"/>
                </a:ext>
              </a:extLst>
            </p:cNvPr>
            <p:cNvSpPr>
              <a:spLocks/>
            </p:cNvSpPr>
            <p:nvPr/>
          </p:nvSpPr>
          <p:spPr bwMode="auto">
            <a:xfrm>
              <a:off x="1495" y="2640"/>
              <a:ext cx="334" cy="0"/>
            </a:xfrm>
            <a:custGeom>
              <a:avLst/>
              <a:gdLst>
                <a:gd name="T0" fmla="*/ 26 w 357"/>
                <a:gd name="T1" fmla="*/ 26 w 357"/>
                <a:gd name="T2" fmla="*/ 24 w 357"/>
                <a:gd name="T3" fmla="*/ 22 w 357"/>
                <a:gd name="T4" fmla="*/ 22 w 357"/>
                <a:gd name="T5" fmla="*/ 21 w 357"/>
                <a:gd name="T6" fmla="*/ 20 w 357"/>
                <a:gd name="T7" fmla="*/ 19 w 357"/>
                <a:gd name="T8" fmla="*/ 19 w 357"/>
                <a:gd name="T9" fmla="*/ 18 w 357"/>
                <a:gd name="T10" fmla="*/ 17 w 357"/>
                <a:gd name="T11" fmla="*/ 16 w 357"/>
                <a:gd name="T12" fmla="*/ 15 w 357"/>
                <a:gd name="T13" fmla="*/ 14 w 357"/>
                <a:gd name="T14" fmla="*/ 13 w 357"/>
                <a:gd name="T15" fmla="*/ 11 w 357"/>
                <a:gd name="T16" fmla="*/ 10 w 357"/>
                <a:gd name="T17" fmla="*/ 8 w 357"/>
                <a:gd name="T18" fmla="*/ 7 w 357"/>
                <a:gd name="T19" fmla="*/ 7 w 357"/>
                <a:gd name="T20" fmla="*/ 7 w 357"/>
                <a:gd name="T21" fmla="*/ 7 w 357"/>
                <a:gd name="T22" fmla="*/ 7 w 357"/>
                <a:gd name="T23" fmla="*/ 7 w 357"/>
                <a:gd name="T24" fmla="*/ 7 w 357"/>
                <a:gd name="T25" fmla="*/ 7 w 357"/>
                <a:gd name="T26" fmla="*/ 0 w 357"/>
                <a:gd name="T27" fmla="*/ 0 w 35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Lst>
              <a:ahLst/>
              <a:cxnLst>
                <a:cxn ang="T28">
                  <a:pos x="T0" y="0"/>
                </a:cxn>
                <a:cxn ang="T29">
                  <a:pos x="T1" y="0"/>
                </a:cxn>
                <a:cxn ang="T30">
                  <a:pos x="T2" y="0"/>
                </a:cxn>
                <a:cxn ang="T31">
                  <a:pos x="T3" y="0"/>
                </a:cxn>
                <a:cxn ang="T32">
                  <a:pos x="T4" y="0"/>
                </a:cxn>
                <a:cxn ang="T33">
                  <a:pos x="T5" y="0"/>
                </a:cxn>
                <a:cxn ang="T34">
                  <a:pos x="T6" y="0"/>
                </a:cxn>
                <a:cxn ang="T35">
                  <a:pos x="T7" y="0"/>
                </a:cxn>
                <a:cxn ang="T36">
                  <a:pos x="T8" y="0"/>
                </a:cxn>
                <a:cxn ang="T37">
                  <a:pos x="T9" y="0"/>
                </a:cxn>
                <a:cxn ang="T38">
                  <a:pos x="T10" y="0"/>
                </a:cxn>
                <a:cxn ang="T39">
                  <a:pos x="T11" y="0"/>
                </a:cxn>
                <a:cxn ang="T40">
                  <a:pos x="T12" y="0"/>
                </a:cxn>
                <a:cxn ang="T41">
                  <a:pos x="T13" y="0"/>
                </a:cxn>
                <a:cxn ang="T42">
                  <a:pos x="T14" y="0"/>
                </a:cxn>
                <a:cxn ang="T43">
                  <a:pos x="T15" y="0"/>
                </a:cxn>
                <a:cxn ang="T44">
                  <a:pos x="T16" y="0"/>
                </a:cxn>
                <a:cxn ang="T45">
                  <a:pos x="T17" y="0"/>
                </a:cxn>
                <a:cxn ang="T46">
                  <a:pos x="T18" y="0"/>
                </a:cxn>
                <a:cxn ang="T47">
                  <a:pos x="T19" y="0"/>
                </a:cxn>
                <a:cxn ang="T48">
                  <a:pos x="T20" y="0"/>
                </a:cxn>
                <a:cxn ang="T49">
                  <a:pos x="T21" y="0"/>
                </a:cxn>
                <a:cxn ang="T50">
                  <a:pos x="T22" y="0"/>
                </a:cxn>
                <a:cxn ang="T51">
                  <a:pos x="T23" y="0"/>
                </a:cxn>
                <a:cxn ang="T52">
                  <a:pos x="T24" y="0"/>
                </a:cxn>
                <a:cxn ang="T53">
                  <a:pos x="T25" y="0"/>
                </a:cxn>
                <a:cxn ang="T54">
                  <a:pos x="T26" y="0"/>
                </a:cxn>
                <a:cxn ang="T55">
                  <a:pos x="T27" y="0"/>
                </a:cxn>
              </a:cxnLst>
              <a:rect l="0" t="0" r="r" b="b"/>
              <a:pathLst>
                <a:path w="357">
                  <a:moveTo>
                    <a:pt x="357" y="0"/>
                  </a:moveTo>
                  <a:lnTo>
                    <a:pt x="344" y="0"/>
                  </a:lnTo>
                  <a:lnTo>
                    <a:pt x="332" y="0"/>
                  </a:lnTo>
                  <a:lnTo>
                    <a:pt x="313" y="0"/>
                  </a:lnTo>
                  <a:lnTo>
                    <a:pt x="301" y="0"/>
                  </a:lnTo>
                  <a:lnTo>
                    <a:pt x="289" y="0"/>
                  </a:lnTo>
                  <a:lnTo>
                    <a:pt x="277" y="0"/>
                  </a:lnTo>
                  <a:lnTo>
                    <a:pt x="258" y="0"/>
                  </a:lnTo>
                  <a:lnTo>
                    <a:pt x="246" y="0"/>
                  </a:lnTo>
                  <a:lnTo>
                    <a:pt x="234" y="0"/>
                  </a:lnTo>
                  <a:lnTo>
                    <a:pt x="221" y="0"/>
                  </a:lnTo>
                  <a:lnTo>
                    <a:pt x="203" y="0"/>
                  </a:lnTo>
                  <a:lnTo>
                    <a:pt x="191" y="0"/>
                  </a:lnTo>
                  <a:lnTo>
                    <a:pt x="178" y="0"/>
                  </a:lnTo>
                  <a:lnTo>
                    <a:pt x="166" y="0"/>
                  </a:lnTo>
                  <a:lnTo>
                    <a:pt x="148" y="0"/>
                  </a:lnTo>
                  <a:lnTo>
                    <a:pt x="135" y="0"/>
                  </a:lnTo>
                  <a:lnTo>
                    <a:pt x="123" y="0"/>
                  </a:lnTo>
                  <a:lnTo>
                    <a:pt x="111" y="0"/>
                  </a:lnTo>
                  <a:lnTo>
                    <a:pt x="92" y="0"/>
                  </a:lnTo>
                  <a:lnTo>
                    <a:pt x="80" y="0"/>
                  </a:lnTo>
                  <a:lnTo>
                    <a:pt x="68" y="0"/>
                  </a:lnTo>
                  <a:lnTo>
                    <a:pt x="55" y="0"/>
                  </a:lnTo>
                  <a:lnTo>
                    <a:pt x="37" y="0"/>
                  </a:lnTo>
                  <a:lnTo>
                    <a:pt x="25" y="0"/>
                  </a:lnTo>
                  <a:lnTo>
                    <a:pt x="12" y="0"/>
                  </a:lnTo>
                  <a:lnTo>
                    <a:pt x="0" y="0"/>
                  </a:lnTo>
                </a:path>
              </a:pathLst>
            </a:custGeom>
            <a:solidFill>
              <a:srgbClr val="0000FF"/>
            </a:solidFill>
            <a:ln w="9525">
              <a:solidFill>
                <a:srgbClr val="000000"/>
              </a:solidFill>
              <a:prstDash val="solid"/>
              <a:round/>
              <a:headEnd/>
              <a:tailEnd/>
            </a:ln>
          </p:spPr>
          <p:txBody>
            <a:bodyPr/>
            <a:lstStyle/>
            <a:p>
              <a:endParaRPr lang="en-US"/>
            </a:p>
          </p:txBody>
        </p:sp>
        <p:sp>
          <p:nvSpPr>
            <p:cNvPr id="426313" name="Freeform 323">
              <a:extLst>
                <a:ext uri="{FF2B5EF4-FFF2-40B4-BE49-F238E27FC236}">
                  <a16:creationId xmlns:a16="http://schemas.microsoft.com/office/drawing/2014/main" id="{E4D533E2-B841-2845-D242-7DFA4850A174}"/>
                </a:ext>
              </a:extLst>
            </p:cNvPr>
            <p:cNvSpPr>
              <a:spLocks/>
            </p:cNvSpPr>
            <p:nvPr/>
          </p:nvSpPr>
          <p:spPr bwMode="auto">
            <a:xfrm>
              <a:off x="1495" y="2640"/>
              <a:ext cx="334" cy="0"/>
            </a:xfrm>
            <a:custGeom>
              <a:avLst/>
              <a:gdLst>
                <a:gd name="T0" fmla="*/ 26 w 357"/>
                <a:gd name="T1" fmla="*/ 26 w 357"/>
                <a:gd name="T2" fmla="*/ 24 w 357"/>
                <a:gd name="T3" fmla="*/ 22 w 357"/>
                <a:gd name="T4" fmla="*/ 22 w 357"/>
                <a:gd name="T5" fmla="*/ 21 w 357"/>
                <a:gd name="T6" fmla="*/ 20 w 357"/>
                <a:gd name="T7" fmla="*/ 19 w 357"/>
                <a:gd name="T8" fmla="*/ 19 w 357"/>
                <a:gd name="T9" fmla="*/ 18 w 357"/>
                <a:gd name="T10" fmla="*/ 17 w 357"/>
                <a:gd name="T11" fmla="*/ 16 w 357"/>
                <a:gd name="T12" fmla="*/ 15 w 357"/>
                <a:gd name="T13" fmla="*/ 14 w 357"/>
                <a:gd name="T14" fmla="*/ 13 w 357"/>
                <a:gd name="T15" fmla="*/ 11 w 357"/>
                <a:gd name="T16" fmla="*/ 10 w 357"/>
                <a:gd name="T17" fmla="*/ 8 w 357"/>
                <a:gd name="T18" fmla="*/ 7 w 357"/>
                <a:gd name="T19" fmla="*/ 7 w 357"/>
                <a:gd name="T20" fmla="*/ 7 w 357"/>
                <a:gd name="T21" fmla="*/ 7 w 357"/>
                <a:gd name="T22" fmla="*/ 7 w 357"/>
                <a:gd name="T23" fmla="*/ 7 w 357"/>
                <a:gd name="T24" fmla="*/ 7 w 357"/>
                <a:gd name="T25" fmla="*/ 7 w 357"/>
                <a:gd name="T26" fmla="*/ 0 w 357"/>
                <a:gd name="T27" fmla="*/ 0 w 35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Lst>
              <a:ahLst/>
              <a:cxnLst>
                <a:cxn ang="T28">
                  <a:pos x="T0" y="0"/>
                </a:cxn>
                <a:cxn ang="T29">
                  <a:pos x="T1" y="0"/>
                </a:cxn>
                <a:cxn ang="T30">
                  <a:pos x="T2" y="0"/>
                </a:cxn>
                <a:cxn ang="T31">
                  <a:pos x="T3" y="0"/>
                </a:cxn>
                <a:cxn ang="T32">
                  <a:pos x="T4" y="0"/>
                </a:cxn>
                <a:cxn ang="T33">
                  <a:pos x="T5" y="0"/>
                </a:cxn>
                <a:cxn ang="T34">
                  <a:pos x="T6" y="0"/>
                </a:cxn>
                <a:cxn ang="T35">
                  <a:pos x="T7" y="0"/>
                </a:cxn>
                <a:cxn ang="T36">
                  <a:pos x="T8" y="0"/>
                </a:cxn>
                <a:cxn ang="T37">
                  <a:pos x="T9" y="0"/>
                </a:cxn>
                <a:cxn ang="T38">
                  <a:pos x="T10" y="0"/>
                </a:cxn>
                <a:cxn ang="T39">
                  <a:pos x="T11" y="0"/>
                </a:cxn>
                <a:cxn ang="T40">
                  <a:pos x="T12" y="0"/>
                </a:cxn>
                <a:cxn ang="T41">
                  <a:pos x="T13" y="0"/>
                </a:cxn>
                <a:cxn ang="T42">
                  <a:pos x="T14" y="0"/>
                </a:cxn>
                <a:cxn ang="T43">
                  <a:pos x="T15" y="0"/>
                </a:cxn>
                <a:cxn ang="T44">
                  <a:pos x="T16" y="0"/>
                </a:cxn>
                <a:cxn ang="T45">
                  <a:pos x="T17" y="0"/>
                </a:cxn>
                <a:cxn ang="T46">
                  <a:pos x="T18" y="0"/>
                </a:cxn>
                <a:cxn ang="T47">
                  <a:pos x="T19" y="0"/>
                </a:cxn>
                <a:cxn ang="T48">
                  <a:pos x="T20" y="0"/>
                </a:cxn>
                <a:cxn ang="T49">
                  <a:pos x="T21" y="0"/>
                </a:cxn>
                <a:cxn ang="T50">
                  <a:pos x="T22" y="0"/>
                </a:cxn>
                <a:cxn ang="T51">
                  <a:pos x="T23" y="0"/>
                </a:cxn>
                <a:cxn ang="T52">
                  <a:pos x="T24" y="0"/>
                </a:cxn>
                <a:cxn ang="T53">
                  <a:pos x="T25" y="0"/>
                </a:cxn>
                <a:cxn ang="T54">
                  <a:pos x="T26" y="0"/>
                </a:cxn>
                <a:cxn ang="T55">
                  <a:pos x="T27" y="0"/>
                </a:cxn>
              </a:cxnLst>
              <a:rect l="0" t="0" r="r" b="b"/>
              <a:pathLst>
                <a:path w="357">
                  <a:moveTo>
                    <a:pt x="357" y="0"/>
                  </a:moveTo>
                  <a:lnTo>
                    <a:pt x="344" y="0"/>
                  </a:lnTo>
                  <a:lnTo>
                    <a:pt x="332" y="0"/>
                  </a:lnTo>
                  <a:lnTo>
                    <a:pt x="313" y="0"/>
                  </a:lnTo>
                  <a:lnTo>
                    <a:pt x="301" y="0"/>
                  </a:lnTo>
                  <a:lnTo>
                    <a:pt x="289" y="0"/>
                  </a:lnTo>
                  <a:lnTo>
                    <a:pt x="277" y="0"/>
                  </a:lnTo>
                  <a:lnTo>
                    <a:pt x="258" y="0"/>
                  </a:lnTo>
                  <a:lnTo>
                    <a:pt x="246" y="0"/>
                  </a:lnTo>
                  <a:lnTo>
                    <a:pt x="234" y="0"/>
                  </a:lnTo>
                  <a:lnTo>
                    <a:pt x="221" y="0"/>
                  </a:lnTo>
                  <a:lnTo>
                    <a:pt x="203" y="0"/>
                  </a:lnTo>
                  <a:lnTo>
                    <a:pt x="191" y="0"/>
                  </a:lnTo>
                  <a:lnTo>
                    <a:pt x="178" y="0"/>
                  </a:lnTo>
                  <a:lnTo>
                    <a:pt x="166" y="0"/>
                  </a:lnTo>
                  <a:lnTo>
                    <a:pt x="148" y="0"/>
                  </a:lnTo>
                  <a:lnTo>
                    <a:pt x="135" y="0"/>
                  </a:lnTo>
                  <a:lnTo>
                    <a:pt x="123" y="0"/>
                  </a:lnTo>
                  <a:lnTo>
                    <a:pt x="111" y="0"/>
                  </a:lnTo>
                  <a:lnTo>
                    <a:pt x="92" y="0"/>
                  </a:lnTo>
                  <a:lnTo>
                    <a:pt x="80" y="0"/>
                  </a:lnTo>
                  <a:lnTo>
                    <a:pt x="68" y="0"/>
                  </a:lnTo>
                  <a:lnTo>
                    <a:pt x="55" y="0"/>
                  </a:lnTo>
                  <a:lnTo>
                    <a:pt x="37" y="0"/>
                  </a:lnTo>
                  <a:lnTo>
                    <a:pt x="25" y="0"/>
                  </a:lnTo>
                  <a:lnTo>
                    <a:pt x="12" y="0"/>
                  </a:lnTo>
                  <a:lnTo>
                    <a:pt x="0" y="0"/>
                  </a:lnTo>
                </a:path>
              </a:pathLst>
            </a:custGeom>
            <a:solidFill>
              <a:srgbClr val="0000FF"/>
            </a:solidFill>
            <a:ln w="9525">
              <a:solidFill>
                <a:srgbClr val="000000"/>
              </a:solidFill>
              <a:prstDash val="solid"/>
              <a:round/>
              <a:headEnd/>
              <a:tailEnd/>
            </a:ln>
          </p:spPr>
          <p:txBody>
            <a:bodyPr/>
            <a:lstStyle/>
            <a:p>
              <a:endParaRPr lang="en-US"/>
            </a:p>
          </p:txBody>
        </p:sp>
        <p:sp>
          <p:nvSpPr>
            <p:cNvPr id="426314" name="Freeform 324">
              <a:extLst>
                <a:ext uri="{FF2B5EF4-FFF2-40B4-BE49-F238E27FC236}">
                  <a16:creationId xmlns:a16="http://schemas.microsoft.com/office/drawing/2014/main" id="{8DA01597-495C-FB3B-957C-60AB72DA79E5}"/>
                </a:ext>
              </a:extLst>
            </p:cNvPr>
            <p:cNvSpPr>
              <a:spLocks/>
            </p:cNvSpPr>
            <p:nvPr/>
          </p:nvSpPr>
          <p:spPr bwMode="auto">
            <a:xfrm>
              <a:off x="1495" y="2640"/>
              <a:ext cx="334" cy="0"/>
            </a:xfrm>
            <a:custGeom>
              <a:avLst/>
              <a:gdLst>
                <a:gd name="T0" fmla="*/ 26 w 357"/>
                <a:gd name="T1" fmla="*/ 26 w 357"/>
                <a:gd name="T2" fmla="*/ 24 w 357"/>
                <a:gd name="T3" fmla="*/ 22 w 357"/>
                <a:gd name="T4" fmla="*/ 22 w 357"/>
                <a:gd name="T5" fmla="*/ 21 w 357"/>
                <a:gd name="T6" fmla="*/ 20 w 357"/>
                <a:gd name="T7" fmla="*/ 19 w 357"/>
                <a:gd name="T8" fmla="*/ 19 w 357"/>
                <a:gd name="T9" fmla="*/ 18 w 357"/>
                <a:gd name="T10" fmla="*/ 17 w 357"/>
                <a:gd name="T11" fmla="*/ 16 w 357"/>
                <a:gd name="T12" fmla="*/ 15 w 357"/>
                <a:gd name="T13" fmla="*/ 14 w 357"/>
                <a:gd name="T14" fmla="*/ 13 w 357"/>
                <a:gd name="T15" fmla="*/ 11 w 357"/>
                <a:gd name="T16" fmla="*/ 10 w 357"/>
                <a:gd name="T17" fmla="*/ 8 w 357"/>
                <a:gd name="T18" fmla="*/ 7 w 357"/>
                <a:gd name="T19" fmla="*/ 7 w 357"/>
                <a:gd name="T20" fmla="*/ 7 w 357"/>
                <a:gd name="T21" fmla="*/ 7 w 357"/>
                <a:gd name="T22" fmla="*/ 7 w 357"/>
                <a:gd name="T23" fmla="*/ 7 w 357"/>
                <a:gd name="T24" fmla="*/ 7 w 357"/>
                <a:gd name="T25" fmla="*/ 7 w 357"/>
                <a:gd name="T26" fmla="*/ 0 w 357"/>
                <a:gd name="T27" fmla="*/ 0 w 35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Lst>
              <a:ahLst/>
              <a:cxnLst>
                <a:cxn ang="T28">
                  <a:pos x="T0" y="0"/>
                </a:cxn>
                <a:cxn ang="T29">
                  <a:pos x="T1" y="0"/>
                </a:cxn>
                <a:cxn ang="T30">
                  <a:pos x="T2" y="0"/>
                </a:cxn>
                <a:cxn ang="T31">
                  <a:pos x="T3" y="0"/>
                </a:cxn>
                <a:cxn ang="T32">
                  <a:pos x="T4" y="0"/>
                </a:cxn>
                <a:cxn ang="T33">
                  <a:pos x="T5" y="0"/>
                </a:cxn>
                <a:cxn ang="T34">
                  <a:pos x="T6" y="0"/>
                </a:cxn>
                <a:cxn ang="T35">
                  <a:pos x="T7" y="0"/>
                </a:cxn>
                <a:cxn ang="T36">
                  <a:pos x="T8" y="0"/>
                </a:cxn>
                <a:cxn ang="T37">
                  <a:pos x="T9" y="0"/>
                </a:cxn>
                <a:cxn ang="T38">
                  <a:pos x="T10" y="0"/>
                </a:cxn>
                <a:cxn ang="T39">
                  <a:pos x="T11" y="0"/>
                </a:cxn>
                <a:cxn ang="T40">
                  <a:pos x="T12" y="0"/>
                </a:cxn>
                <a:cxn ang="T41">
                  <a:pos x="T13" y="0"/>
                </a:cxn>
                <a:cxn ang="T42">
                  <a:pos x="T14" y="0"/>
                </a:cxn>
                <a:cxn ang="T43">
                  <a:pos x="T15" y="0"/>
                </a:cxn>
                <a:cxn ang="T44">
                  <a:pos x="T16" y="0"/>
                </a:cxn>
                <a:cxn ang="T45">
                  <a:pos x="T17" y="0"/>
                </a:cxn>
                <a:cxn ang="T46">
                  <a:pos x="T18" y="0"/>
                </a:cxn>
                <a:cxn ang="T47">
                  <a:pos x="T19" y="0"/>
                </a:cxn>
                <a:cxn ang="T48">
                  <a:pos x="T20" y="0"/>
                </a:cxn>
                <a:cxn ang="T49">
                  <a:pos x="T21" y="0"/>
                </a:cxn>
                <a:cxn ang="T50">
                  <a:pos x="T22" y="0"/>
                </a:cxn>
                <a:cxn ang="T51">
                  <a:pos x="T23" y="0"/>
                </a:cxn>
                <a:cxn ang="T52">
                  <a:pos x="T24" y="0"/>
                </a:cxn>
                <a:cxn ang="T53">
                  <a:pos x="T25" y="0"/>
                </a:cxn>
                <a:cxn ang="T54">
                  <a:pos x="T26" y="0"/>
                </a:cxn>
                <a:cxn ang="T55">
                  <a:pos x="T27" y="0"/>
                </a:cxn>
              </a:cxnLst>
              <a:rect l="0" t="0" r="r" b="b"/>
              <a:pathLst>
                <a:path w="357">
                  <a:moveTo>
                    <a:pt x="357" y="0"/>
                  </a:moveTo>
                  <a:lnTo>
                    <a:pt x="344" y="0"/>
                  </a:lnTo>
                  <a:lnTo>
                    <a:pt x="332" y="0"/>
                  </a:lnTo>
                  <a:lnTo>
                    <a:pt x="313" y="0"/>
                  </a:lnTo>
                  <a:lnTo>
                    <a:pt x="301" y="0"/>
                  </a:lnTo>
                  <a:lnTo>
                    <a:pt x="289" y="0"/>
                  </a:lnTo>
                  <a:lnTo>
                    <a:pt x="277" y="0"/>
                  </a:lnTo>
                  <a:lnTo>
                    <a:pt x="258" y="0"/>
                  </a:lnTo>
                  <a:lnTo>
                    <a:pt x="246" y="0"/>
                  </a:lnTo>
                  <a:lnTo>
                    <a:pt x="234" y="0"/>
                  </a:lnTo>
                  <a:lnTo>
                    <a:pt x="221" y="0"/>
                  </a:lnTo>
                  <a:lnTo>
                    <a:pt x="203" y="0"/>
                  </a:lnTo>
                  <a:lnTo>
                    <a:pt x="191" y="0"/>
                  </a:lnTo>
                  <a:lnTo>
                    <a:pt x="178" y="0"/>
                  </a:lnTo>
                  <a:lnTo>
                    <a:pt x="166" y="0"/>
                  </a:lnTo>
                  <a:lnTo>
                    <a:pt x="148" y="0"/>
                  </a:lnTo>
                  <a:lnTo>
                    <a:pt x="135" y="0"/>
                  </a:lnTo>
                  <a:lnTo>
                    <a:pt x="123" y="0"/>
                  </a:lnTo>
                  <a:lnTo>
                    <a:pt x="111" y="0"/>
                  </a:lnTo>
                  <a:lnTo>
                    <a:pt x="92" y="0"/>
                  </a:lnTo>
                  <a:lnTo>
                    <a:pt x="80" y="0"/>
                  </a:lnTo>
                  <a:lnTo>
                    <a:pt x="68" y="0"/>
                  </a:lnTo>
                  <a:lnTo>
                    <a:pt x="55" y="0"/>
                  </a:lnTo>
                  <a:lnTo>
                    <a:pt x="37" y="0"/>
                  </a:lnTo>
                  <a:lnTo>
                    <a:pt x="25" y="0"/>
                  </a:lnTo>
                  <a:lnTo>
                    <a:pt x="12" y="0"/>
                  </a:lnTo>
                  <a:lnTo>
                    <a:pt x="0" y="0"/>
                  </a:lnTo>
                </a:path>
              </a:pathLst>
            </a:custGeom>
            <a:solidFill>
              <a:srgbClr val="0000FF"/>
            </a:solidFill>
            <a:ln w="9525">
              <a:solidFill>
                <a:srgbClr val="000000"/>
              </a:solidFill>
              <a:prstDash val="solid"/>
              <a:round/>
              <a:headEnd/>
              <a:tailEnd/>
            </a:ln>
          </p:spPr>
          <p:txBody>
            <a:bodyPr/>
            <a:lstStyle/>
            <a:p>
              <a:endParaRPr lang="en-US"/>
            </a:p>
          </p:txBody>
        </p:sp>
        <p:sp>
          <p:nvSpPr>
            <p:cNvPr id="426315" name="Freeform 325">
              <a:extLst>
                <a:ext uri="{FF2B5EF4-FFF2-40B4-BE49-F238E27FC236}">
                  <a16:creationId xmlns:a16="http://schemas.microsoft.com/office/drawing/2014/main" id="{CCF2BF3D-0D92-CC2F-B890-67EC4A037F38}"/>
                </a:ext>
              </a:extLst>
            </p:cNvPr>
            <p:cNvSpPr>
              <a:spLocks/>
            </p:cNvSpPr>
            <p:nvPr/>
          </p:nvSpPr>
          <p:spPr bwMode="auto">
            <a:xfrm>
              <a:off x="679" y="2640"/>
              <a:ext cx="816" cy="1062"/>
            </a:xfrm>
            <a:custGeom>
              <a:avLst/>
              <a:gdLst>
                <a:gd name="T0" fmla="*/ 61 w 873"/>
                <a:gd name="T1" fmla="*/ 7 h 1136"/>
                <a:gd name="T2" fmla="*/ 60 w 873"/>
                <a:gd name="T3" fmla="*/ 7 h 1136"/>
                <a:gd name="T4" fmla="*/ 57 w 873"/>
                <a:gd name="T5" fmla="*/ 7 h 1136"/>
                <a:gd name="T6" fmla="*/ 56 w 873"/>
                <a:gd name="T7" fmla="*/ 9 h 1136"/>
                <a:gd name="T8" fmla="*/ 53 w 873"/>
                <a:gd name="T9" fmla="*/ 12 h 1136"/>
                <a:gd name="T10" fmla="*/ 52 w 873"/>
                <a:gd name="T11" fmla="*/ 15 h 1136"/>
                <a:gd name="T12" fmla="*/ 50 w 873"/>
                <a:gd name="T13" fmla="*/ 18 h 1136"/>
                <a:gd name="T14" fmla="*/ 47 w 873"/>
                <a:gd name="T15" fmla="*/ 20 h 1136"/>
                <a:gd name="T16" fmla="*/ 46 w 873"/>
                <a:gd name="T17" fmla="*/ 22 h 1136"/>
                <a:gd name="T18" fmla="*/ 44 w 873"/>
                <a:gd name="T19" fmla="*/ 26 h 1136"/>
                <a:gd name="T20" fmla="*/ 41 w 873"/>
                <a:gd name="T21" fmla="*/ 28 h 1136"/>
                <a:gd name="T22" fmla="*/ 40 w 873"/>
                <a:gd name="T23" fmla="*/ 31 h 1136"/>
                <a:gd name="T24" fmla="*/ 37 w 873"/>
                <a:gd name="T25" fmla="*/ 33 h 1136"/>
                <a:gd name="T26" fmla="*/ 36 w 873"/>
                <a:gd name="T27" fmla="*/ 36 h 1136"/>
                <a:gd name="T28" fmla="*/ 34 w 873"/>
                <a:gd name="T29" fmla="*/ 38 h 1136"/>
                <a:gd name="T30" fmla="*/ 32 w 873"/>
                <a:gd name="T31" fmla="*/ 41 h 1136"/>
                <a:gd name="T32" fmla="*/ 30 w 873"/>
                <a:gd name="T33" fmla="*/ 44 h 1136"/>
                <a:gd name="T34" fmla="*/ 28 w 873"/>
                <a:gd name="T35" fmla="*/ 47 h 1136"/>
                <a:gd name="T36" fmla="*/ 26 w 873"/>
                <a:gd name="T37" fmla="*/ 48 h 1136"/>
                <a:gd name="T38" fmla="*/ 24 w 873"/>
                <a:gd name="T39" fmla="*/ 50 h 1136"/>
                <a:gd name="T40" fmla="*/ 21 w 873"/>
                <a:gd name="T41" fmla="*/ 53 h 1136"/>
                <a:gd name="T42" fmla="*/ 20 w 873"/>
                <a:gd name="T43" fmla="*/ 57 h 1136"/>
                <a:gd name="T44" fmla="*/ 18 w 873"/>
                <a:gd name="T45" fmla="*/ 58 h 1136"/>
                <a:gd name="T46" fmla="*/ 17 w 873"/>
                <a:gd name="T47" fmla="*/ 62 h 1136"/>
                <a:gd name="T48" fmla="*/ 14 w 873"/>
                <a:gd name="T49" fmla="*/ 65 h 1136"/>
                <a:gd name="T50" fmla="*/ 12 w 873"/>
                <a:gd name="T51" fmla="*/ 66 h 1136"/>
                <a:gd name="T52" fmla="*/ 9 w 873"/>
                <a:gd name="T53" fmla="*/ 69 h 1136"/>
                <a:gd name="T54" fmla="*/ 7 w 873"/>
                <a:gd name="T55" fmla="*/ 71 h 1136"/>
                <a:gd name="T56" fmla="*/ 7 w 873"/>
                <a:gd name="T57" fmla="*/ 74 h 1136"/>
                <a:gd name="T58" fmla="*/ 7 w 873"/>
                <a:gd name="T59" fmla="*/ 76 h 1136"/>
                <a:gd name="T60" fmla="*/ 7 w 873"/>
                <a:gd name="T61" fmla="*/ 79 h 1136"/>
                <a:gd name="T62" fmla="*/ 0 w 873"/>
                <a:gd name="T63" fmla="*/ 81 h 11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873" h="1136">
                  <a:moveTo>
                    <a:pt x="873" y="0"/>
                  </a:moveTo>
                  <a:lnTo>
                    <a:pt x="855" y="19"/>
                  </a:lnTo>
                  <a:lnTo>
                    <a:pt x="842" y="37"/>
                  </a:lnTo>
                  <a:lnTo>
                    <a:pt x="830" y="56"/>
                  </a:lnTo>
                  <a:lnTo>
                    <a:pt x="818" y="74"/>
                  </a:lnTo>
                  <a:lnTo>
                    <a:pt x="799" y="92"/>
                  </a:lnTo>
                  <a:lnTo>
                    <a:pt x="787" y="111"/>
                  </a:lnTo>
                  <a:lnTo>
                    <a:pt x="775" y="129"/>
                  </a:lnTo>
                  <a:lnTo>
                    <a:pt x="762" y="148"/>
                  </a:lnTo>
                  <a:lnTo>
                    <a:pt x="744" y="160"/>
                  </a:lnTo>
                  <a:lnTo>
                    <a:pt x="732" y="178"/>
                  </a:lnTo>
                  <a:lnTo>
                    <a:pt x="719" y="197"/>
                  </a:lnTo>
                  <a:lnTo>
                    <a:pt x="707" y="215"/>
                  </a:lnTo>
                  <a:lnTo>
                    <a:pt x="689" y="234"/>
                  </a:lnTo>
                  <a:lnTo>
                    <a:pt x="676" y="252"/>
                  </a:lnTo>
                  <a:lnTo>
                    <a:pt x="664" y="270"/>
                  </a:lnTo>
                  <a:lnTo>
                    <a:pt x="652" y="289"/>
                  </a:lnTo>
                  <a:lnTo>
                    <a:pt x="633" y="307"/>
                  </a:lnTo>
                  <a:lnTo>
                    <a:pt x="621" y="326"/>
                  </a:lnTo>
                  <a:lnTo>
                    <a:pt x="609" y="344"/>
                  </a:lnTo>
                  <a:lnTo>
                    <a:pt x="596" y="362"/>
                  </a:lnTo>
                  <a:lnTo>
                    <a:pt x="578" y="381"/>
                  </a:lnTo>
                  <a:lnTo>
                    <a:pt x="566" y="399"/>
                  </a:lnTo>
                  <a:lnTo>
                    <a:pt x="553" y="418"/>
                  </a:lnTo>
                  <a:lnTo>
                    <a:pt x="541" y="430"/>
                  </a:lnTo>
                  <a:lnTo>
                    <a:pt x="523" y="448"/>
                  </a:lnTo>
                  <a:lnTo>
                    <a:pt x="510" y="467"/>
                  </a:lnTo>
                  <a:lnTo>
                    <a:pt x="498" y="485"/>
                  </a:lnTo>
                  <a:lnTo>
                    <a:pt x="486" y="504"/>
                  </a:lnTo>
                  <a:lnTo>
                    <a:pt x="467" y="522"/>
                  </a:lnTo>
                  <a:lnTo>
                    <a:pt x="455" y="540"/>
                  </a:lnTo>
                  <a:lnTo>
                    <a:pt x="443" y="559"/>
                  </a:lnTo>
                  <a:lnTo>
                    <a:pt x="430" y="577"/>
                  </a:lnTo>
                  <a:lnTo>
                    <a:pt x="412" y="596"/>
                  </a:lnTo>
                  <a:lnTo>
                    <a:pt x="400" y="614"/>
                  </a:lnTo>
                  <a:lnTo>
                    <a:pt x="387" y="632"/>
                  </a:lnTo>
                  <a:lnTo>
                    <a:pt x="375" y="651"/>
                  </a:lnTo>
                  <a:lnTo>
                    <a:pt x="357" y="669"/>
                  </a:lnTo>
                  <a:lnTo>
                    <a:pt x="344" y="688"/>
                  </a:lnTo>
                  <a:lnTo>
                    <a:pt x="332" y="700"/>
                  </a:lnTo>
                  <a:lnTo>
                    <a:pt x="320" y="718"/>
                  </a:lnTo>
                  <a:lnTo>
                    <a:pt x="301" y="737"/>
                  </a:lnTo>
                  <a:lnTo>
                    <a:pt x="289" y="755"/>
                  </a:lnTo>
                  <a:lnTo>
                    <a:pt x="277" y="774"/>
                  </a:lnTo>
                  <a:lnTo>
                    <a:pt x="258" y="792"/>
                  </a:lnTo>
                  <a:lnTo>
                    <a:pt x="246" y="810"/>
                  </a:lnTo>
                  <a:lnTo>
                    <a:pt x="234" y="829"/>
                  </a:lnTo>
                  <a:lnTo>
                    <a:pt x="221" y="847"/>
                  </a:lnTo>
                  <a:lnTo>
                    <a:pt x="203" y="866"/>
                  </a:lnTo>
                  <a:lnTo>
                    <a:pt x="191" y="884"/>
                  </a:lnTo>
                  <a:lnTo>
                    <a:pt x="178" y="902"/>
                  </a:lnTo>
                  <a:lnTo>
                    <a:pt x="166" y="921"/>
                  </a:lnTo>
                  <a:lnTo>
                    <a:pt x="148" y="939"/>
                  </a:lnTo>
                  <a:lnTo>
                    <a:pt x="135" y="958"/>
                  </a:lnTo>
                  <a:lnTo>
                    <a:pt x="123" y="970"/>
                  </a:lnTo>
                  <a:lnTo>
                    <a:pt x="111" y="988"/>
                  </a:lnTo>
                  <a:lnTo>
                    <a:pt x="92" y="1007"/>
                  </a:lnTo>
                  <a:lnTo>
                    <a:pt x="80" y="1025"/>
                  </a:lnTo>
                  <a:lnTo>
                    <a:pt x="68" y="1044"/>
                  </a:lnTo>
                  <a:lnTo>
                    <a:pt x="55" y="1062"/>
                  </a:lnTo>
                  <a:lnTo>
                    <a:pt x="37" y="1080"/>
                  </a:lnTo>
                  <a:lnTo>
                    <a:pt x="25" y="1099"/>
                  </a:lnTo>
                  <a:lnTo>
                    <a:pt x="12" y="1117"/>
                  </a:lnTo>
                  <a:lnTo>
                    <a:pt x="0" y="113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26316" name="Freeform 326">
              <a:extLst>
                <a:ext uri="{FF2B5EF4-FFF2-40B4-BE49-F238E27FC236}">
                  <a16:creationId xmlns:a16="http://schemas.microsoft.com/office/drawing/2014/main" id="{738D024F-038A-1806-5CCA-CD964BF1A1E7}"/>
                </a:ext>
              </a:extLst>
            </p:cNvPr>
            <p:cNvSpPr>
              <a:spLocks/>
            </p:cNvSpPr>
            <p:nvPr/>
          </p:nvSpPr>
          <p:spPr bwMode="auto">
            <a:xfrm>
              <a:off x="679" y="2640"/>
              <a:ext cx="816" cy="1062"/>
            </a:xfrm>
            <a:custGeom>
              <a:avLst/>
              <a:gdLst>
                <a:gd name="T0" fmla="*/ 61 w 873"/>
                <a:gd name="T1" fmla="*/ 7 h 1136"/>
                <a:gd name="T2" fmla="*/ 60 w 873"/>
                <a:gd name="T3" fmla="*/ 7 h 1136"/>
                <a:gd name="T4" fmla="*/ 57 w 873"/>
                <a:gd name="T5" fmla="*/ 7 h 1136"/>
                <a:gd name="T6" fmla="*/ 56 w 873"/>
                <a:gd name="T7" fmla="*/ 9 h 1136"/>
                <a:gd name="T8" fmla="*/ 53 w 873"/>
                <a:gd name="T9" fmla="*/ 12 h 1136"/>
                <a:gd name="T10" fmla="*/ 52 w 873"/>
                <a:gd name="T11" fmla="*/ 15 h 1136"/>
                <a:gd name="T12" fmla="*/ 50 w 873"/>
                <a:gd name="T13" fmla="*/ 18 h 1136"/>
                <a:gd name="T14" fmla="*/ 47 w 873"/>
                <a:gd name="T15" fmla="*/ 20 h 1136"/>
                <a:gd name="T16" fmla="*/ 46 w 873"/>
                <a:gd name="T17" fmla="*/ 22 h 1136"/>
                <a:gd name="T18" fmla="*/ 44 w 873"/>
                <a:gd name="T19" fmla="*/ 26 h 1136"/>
                <a:gd name="T20" fmla="*/ 41 w 873"/>
                <a:gd name="T21" fmla="*/ 28 h 1136"/>
                <a:gd name="T22" fmla="*/ 40 w 873"/>
                <a:gd name="T23" fmla="*/ 31 h 1136"/>
                <a:gd name="T24" fmla="*/ 37 w 873"/>
                <a:gd name="T25" fmla="*/ 33 h 1136"/>
                <a:gd name="T26" fmla="*/ 36 w 873"/>
                <a:gd name="T27" fmla="*/ 36 h 1136"/>
                <a:gd name="T28" fmla="*/ 34 w 873"/>
                <a:gd name="T29" fmla="*/ 38 h 1136"/>
                <a:gd name="T30" fmla="*/ 32 w 873"/>
                <a:gd name="T31" fmla="*/ 41 h 1136"/>
                <a:gd name="T32" fmla="*/ 30 w 873"/>
                <a:gd name="T33" fmla="*/ 44 h 1136"/>
                <a:gd name="T34" fmla="*/ 28 w 873"/>
                <a:gd name="T35" fmla="*/ 47 h 1136"/>
                <a:gd name="T36" fmla="*/ 26 w 873"/>
                <a:gd name="T37" fmla="*/ 48 h 1136"/>
                <a:gd name="T38" fmla="*/ 24 w 873"/>
                <a:gd name="T39" fmla="*/ 50 h 1136"/>
                <a:gd name="T40" fmla="*/ 21 w 873"/>
                <a:gd name="T41" fmla="*/ 53 h 1136"/>
                <a:gd name="T42" fmla="*/ 20 w 873"/>
                <a:gd name="T43" fmla="*/ 57 h 1136"/>
                <a:gd name="T44" fmla="*/ 18 w 873"/>
                <a:gd name="T45" fmla="*/ 58 h 1136"/>
                <a:gd name="T46" fmla="*/ 17 w 873"/>
                <a:gd name="T47" fmla="*/ 62 h 1136"/>
                <a:gd name="T48" fmla="*/ 14 w 873"/>
                <a:gd name="T49" fmla="*/ 65 h 1136"/>
                <a:gd name="T50" fmla="*/ 12 w 873"/>
                <a:gd name="T51" fmla="*/ 66 h 1136"/>
                <a:gd name="T52" fmla="*/ 9 w 873"/>
                <a:gd name="T53" fmla="*/ 69 h 1136"/>
                <a:gd name="T54" fmla="*/ 7 w 873"/>
                <a:gd name="T55" fmla="*/ 71 h 1136"/>
                <a:gd name="T56" fmla="*/ 7 w 873"/>
                <a:gd name="T57" fmla="*/ 74 h 1136"/>
                <a:gd name="T58" fmla="*/ 7 w 873"/>
                <a:gd name="T59" fmla="*/ 76 h 1136"/>
                <a:gd name="T60" fmla="*/ 7 w 873"/>
                <a:gd name="T61" fmla="*/ 79 h 1136"/>
                <a:gd name="T62" fmla="*/ 0 w 873"/>
                <a:gd name="T63" fmla="*/ 81 h 11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873" h="1136">
                  <a:moveTo>
                    <a:pt x="873" y="0"/>
                  </a:moveTo>
                  <a:lnTo>
                    <a:pt x="855" y="19"/>
                  </a:lnTo>
                  <a:lnTo>
                    <a:pt x="842" y="37"/>
                  </a:lnTo>
                  <a:lnTo>
                    <a:pt x="830" y="56"/>
                  </a:lnTo>
                  <a:lnTo>
                    <a:pt x="818" y="74"/>
                  </a:lnTo>
                  <a:lnTo>
                    <a:pt x="799" y="92"/>
                  </a:lnTo>
                  <a:lnTo>
                    <a:pt x="787" y="111"/>
                  </a:lnTo>
                  <a:lnTo>
                    <a:pt x="775" y="129"/>
                  </a:lnTo>
                  <a:lnTo>
                    <a:pt x="762" y="148"/>
                  </a:lnTo>
                  <a:lnTo>
                    <a:pt x="744" y="160"/>
                  </a:lnTo>
                  <a:lnTo>
                    <a:pt x="732" y="178"/>
                  </a:lnTo>
                  <a:lnTo>
                    <a:pt x="719" y="197"/>
                  </a:lnTo>
                  <a:lnTo>
                    <a:pt x="707" y="215"/>
                  </a:lnTo>
                  <a:lnTo>
                    <a:pt x="689" y="234"/>
                  </a:lnTo>
                  <a:lnTo>
                    <a:pt x="676" y="252"/>
                  </a:lnTo>
                  <a:lnTo>
                    <a:pt x="664" y="270"/>
                  </a:lnTo>
                  <a:lnTo>
                    <a:pt x="652" y="289"/>
                  </a:lnTo>
                  <a:lnTo>
                    <a:pt x="633" y="307"/>
                  </a:lnTo>
                  <a:lnTo>
                    <a:pt x="621" y="326"/>
                  </a:lnTo>
                  <a:lnTo>
                    <a:pt x="609" y="344"/>
                  </a:lnTo>
                  <a:lnTo>
                    <a:pt x="596" y="362"/>
                  </a:lnTo>
                  <a:lnTo>
                    <a:pt x="578" y="381"/>
                  </a:lnTo>
                  <a:lnTo>
                    <a:pt x="566" y="399"/>
                  </a:lnTo>
                  <a:lnTo>
                    <a:pt x="553" y="418"/>
                  </a:lnTo>
                  <a:lnTo>
                    <a:pt x="541" y="430"/>
                  </a:lnTo>
                  <a:lnTo>
                    <a:pt x="523" y="448"/>
                  </a:lnTo>
                  <a:lnTo>
                    <a:pt x="510" y="467"/>
                  </a:lnTo>
                  <a:lnTo>
                    <a:pt x="498" y="485"/>
                  </a:lnTo>
                  <a:lnTo>
                    <a:pt x="486" y="504"/>
                  </a:lnTo>
                  <a:lnTo>
                    <a:pt x="467" y="522"/>
                  </a:lnTo>
                  <a:lnTo>
                    <a:pt x="455" y="540"/>
                  </a:lnTo>
                  <a:lnTo>
                    <a:pt x="443" y="559"/>
                  </a:lnTo>
                  <a:lnTo>
                    <a:pt x="430" y="577"/>
                  </a:lnTo>
                  <a:lnTo>
                    <a:pt x="412" y="596"/>
                  </a:lnTo>
                  <a:lnTo>
                    <a:pt x="400" y="614"/>
                  </a:lnTo>
                  <a:lnTo>
                    <a:pt x="387" y="632"/>
                  </a:lnTo>
                  <a:lnTo>
                    <a:pt x="375" y="651"/>
                  </a:lnTo>
                  <a:lnTo>
                    <a:pt x="357" y="669"/>
                  </a:lnTo>
                  <a:lnTo>
                    <a:pt x="344" y="688"/>
                  </a:lnTo>
                  <a:lnTo>
                    <a:pt x="332" y="700"/>
                  </a:lnTo>
                  <a:lnTo>
                    <a:pt x="320" y="718"/>
                  </a:lnTo>
                  <a:lnTo>
                    <a:pt x="301" y="737"/>
                  </a:lnTo>
                  <a:lnTo>
                    <a:pt x="289" y="755"/>
                  </a:lnTo>
                  <a:lnTo>
                    <a:pt x="277" y="774"/>
                  </a:lnTo>
                  <a:lnTo>
                    <a:pt x="258" y="792"/>
                  </a:lnTo>
                  <a:lnTo>
                    <a:pt x="246" y="810"/>
                  </a:lnTo>
                  <a:lnTo>
                    <a:pt x="234" y="829"/>
                  </a:lnTo>
                  <a:lnTo>
                    <a:pt x="221" y="847"/>
                  </a:lnTo>
                  <a:lnTo>
                    <a:pt x="203" y="866"/>
                  </a:lnTo>
                  <a:lnTo>
                    <a:pt x="191" y="884"/>
                  </a:lnTo>
                  <a:lnTo>
                    <a:pt x="178" y="902"/>
                  </a:lnTo>
                  <a:lnTo>
                    <a:pt x="166" y="921"/>
                  </a:lnTo>
                  <a:lnTo>
                    <a:pt x="148" y="939"/>
                  </a:lnTo>
                  <a:lnTo>
                    <a:pt x="135" y="958"/>
                  </a:lnTo>
                  <a:lnTo>
                    <a:pt x="123" y="970"/>
                  </a:lnTo>
                  <a:lnTo>
                    <a:pt x="111" y="988"/>
                  </a:lnTo>
                  <a:lnTo>
                    <a:pt x="92" y="1007"/>
                  </a:lnTo>
                  <a:lnTo>
                    <a:pt x="80" y="1025"/>
                  </a:lnTo>
                  <a:lnTo>
                    <a:pt x="68" y="1044"/>
                  </a:lnTo>
                  <a:lnTo>
                    <a:pt x="55" y="1062"/>
                  </a:lnTo>
                  <a:lnTo>
                    <a:pt x="37" y="1080"/>
                  </a:lnTo>
                  <a:lnTo>
                    <a:pt x="25" y="1099"/>
                  </a:lnTo>
                  <a:lnTo>
                    <a:pt x="12" y="1117"/>
                  </a:lnTo>
                  <a:lnTo>
                    <a:pt x="0" y="113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26317" name="Freeform 327">
              <a:extLst>
                <a:ext uri="{FF2B5EF4-FFF2-40B4-BE49-F238E27FC236}">
                  <a16:creationId xmlns:a16="http://schemas.microsoft.com/office/drawing/2014/main" id="{43706B66-507A-7FC0-0C3E-15F2DAC9FD39}"/>
                </a:ext>
              </a:extLst>
            </p:cNvPr>
            <p:cNvSpPr>
              <a:spLocks/>
            </p:cNvSpPr>
            <p:nvPr/>
          </p:nvSpPr>
          <p:spPr bwMode="auto">
            <a:xfrm>
              <a:off x="679" y="2640"/>
              <a:ext cx="816" cy="1062"/>
            </a:xfrm>
            <a:custGeom>
              <a:avLst/>
              <a:gdLst>
                <a:gd name="T0" fmla="*/ 61 w 873"/>
                <a:gd name="T1" fmla="*/ 7 h 1136"/>
                <a:gd name="T2" fmla="*/ 60 w 873"/>
                <a:gd name="T3" fmla="*/ 7 h 1136"/>
                <a:gd name="T4" fmla="*/ 57 w 873"/>
                <a:gd name="T5" fmla="*/ 7 h 1136"/>
                <a:gd name="T6" fmla="*/ 56 w 873"/>
                <a:gd name="T7" fmla="*/ 9 h 1136"/>
                <a:gd name="T8" fmla="*/ 53 w 873"/>
                <a:gd name="T9" fmla="*/ 12 h 1136"/>
                <a:gd name="T10" fmla="*/ 52 w 873"/>
                <a:gd name="T11" fmla="*/ 15 h 1136"/>
                <a:gd name="T12" fmla="*/ 50 w 873"/>
                <a:gd name="T13" fmla="*/ 18 h 1136"/>
                <a:gd name="T14" fmla="*/ 47 w 873"/>
                <a:gd name="T15" fmla="*/ 20 h 1136"/>
                <a:gd name="T16" fmla="*/ 46 w 873"/>
                <a:gd name="T17" fmla="*/ 22 h 1136"/>
                <a:gd name="T18" fmla="*/ 44 w 873"/>
                <a:gd name="T19" fmla="*/ 26 h 1136"/>
                <a:gd name="T20" fmla="*/ 41 w 873"/>
                <a:gd name="T21" fmla="*/ 28 h 1136"/>
                <a:gd name="T22" fmla="*/ 40 w 873"/>
                <a:gd name="T23" fmla="*/ 31 h 1136"/>
                <a:gd name="T24" fmla="*/ 37 w 873"/>
                <a:gd name="T25" fmla="*/ 33 h 1136"/>
                <a:gd name="T26" fmla="*/ 36 w 873"/>
                <a:gd name="T27" fmla="*/ 36 h 1136"/>
                <a:gd name="T28" fmla="*/ 34 w 873"/>
                <a:gd name="T29" fmla="*/ 38 h 1136"/>
                <a:gd name="T30" fmla="*/ 32 w 873"/>
                <a:gd name="T31" fmla="*/ 41 h 1136"/>
                <a:gd name="T32" fmla="*/ 30 w 873"/>
                <a:gd name="T33" fmla="*/ 44 h 1136"/>
                <a:gd name="T34" fmla="*/ 28 w 873"/>
                <a:gd name="T35" fmla="*/ 47 h 1136"/>
                <a:gd name="T36" fmla="*/ 26 w 873"/>
                <a:gd name="T37" fmla="*/ 48 h 1136"/>
                <a:gd name="T38" fmla="*/ 24 w 873"/>
                <a:gd name="T39" fmla="*/ 50 h 1136"/>
                <a:gd name="T40" fmla="*/ 21 w 873"/>
                <a:gd name="T41" fmla="*/ 53 h 1136"/>
                <a:gd name="T42" fmla="*/ 20 w 873"/>
                <a:gd name="T43" fmla="*/ 57 h 1136"/>
                <a:gd name="T44" fmla="*/ 18 w 873"/>
                <a:gd name="T45" fmla="*/ 58 h 1136"/>
                <a:gd name="T46" fmla="*/ 17 w 873"/>
                <a:gd name="T47" fmla="*/ 62 h 1136"/>
                <a:gd name="T48" fmla="*/ 14 w 873"/>
                <a:gd name="T49" fmla="*/ 65 h 1136"/>
                <a:gd name="T50" fmla="*/ 12 w 873"/>
                <a:gd name="T51" fmla="*/ 66 h 1136"/>
                <a:gd name="T52" fmla="*/ 9 w 873"/>
                <a:gd name="T53" fmla="*/ 69 h 1136"/>
                <a:gd name="T54" fmla="*/ 7 w 873"/>
                <a:gd name="T55" fmla="*/ 71 h 1136"/>
                <a:gd name="T56" fmla="*/ 7 w 873"/>
                <a:gd name="T57" fmla="*/ 74 h 1136"/>
                <a:gd name="T58" fmla="*/ 7 w 873"/>
                <a:gd name="T59" fmla="*/ 76 h 1136"/>
                <a:gd name="T60" fmla="*/ 7 w 873"/>
                <a:gd name="T61" fmla="*/ 79 h 1136"/>
                <a:gd name="T62" fmla="*/ 0 w 873"/>
                <a:gd name="T63" fmla="*/ 81 h 11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873" h="1136">
                  <a:moveTo>
                    <a:pt x="873" y="0"/>
                  </a:moveTo>
                  <a:lnTo>
                    <a:pt x="855" y="19"/>
                  </a:lnTo>
                  <a:lnTo>
                    <a:pt x="842" y="37"/>
                  </a:lnTo>
                  <a:lnTo>
                    <a:pt x="830" y="56"/>
                  </a:lnTo>
                  <a:lnTo>
                    <a:pt x="818" y="74"/>
                  </a:lnTo>
                  <a:lnTo>
                    <a:pt x="799" y="92"/>
                  </a:lnTo>
                  <a:lnTo>
                    <a:pt x="787" y="111"/>
                  </a:lnTo>
                  <a:lnTo>
                    <a:pt x="775" y="129"/>
                  </a:lnTo>
                  <a:lnTo>
                    <a:pt x="762" y="148"/>
                  </a:lnTo>
                  <a:lnTo>
                    <a:pt x="744" y="160"/>
                  </a:lnTo>
                  <a:lnTo>
                    <a:pt x="732" y="178"/>
                  </a:lnTo>
                  <a:lnTo>
                    <a:pt x="719" y="197"/>
                  </a:lnTo>
                  <a:lnTo>
                    <a:pt x="707" y="215"/>
                  </a:lnTo>
                  <a:lnTo>
                    <a:pt x="689" y="234"/>
                  </a:lnTo>
                  <a:lnTo>
                    <a:pt x="676" y="252"/>
                  </a:lnTo>
                  <a:lnTo>
                    <a:pt x="664" y="270"/>
                  </a:lnTo>
                  <a:lnTo>
                    <a:pt x="652" y="289"/>
                  </a:lnTo>
                  <a:lnTo>
                    <a:pt x="633" y="307"/>
                  </a:lnTo>
                  <a:lnTo>
                    <a:pt x="621" y="326"/>
                  </a:lnTo>
                  <a:lnTo>
                    <a:pt x="609" y="344"/>
                  </a:lnTo>
                  <a:lnTo>
                    <a:pt x="596" y="362"/>
                  </a:lnTo>
                  <a:lnTo>
                    <a:pt x="578" y="381"/>
                  </a:lnTo>
                  <a:lnTo>
                    <a:pt x="566" y="399"/>
                  </a:lnTo>
                  <a:lnTo>
                    <a:pt x="553" y="418"/>
                  </a:lnTo>
                  <a:lnTo>
                    <a:pt x="541" y="430"/>
                  </a:lnTo>
                  <a:lnTo>
                    <a:pt x="523" y="448"/>
                  </a:lnTo>
                  <a:lnTo>
                    <a:pt x="510" y="467"/>
                  </a:lnTo>
                  <a:lnTo>
                    <a:pt x="498" y="485"/>
                  </a:lnTo>
                  <a:lnTo>
                    <a:pt x="486" y="504"/>
                  </a:lnTo>
                  <a:lnTo>
                    <a:pt x="467" y="522"/>
                  </a:lnTo>
                  <a:lnTo>
                    <a:pt x="455" y="540"/>
                  </a:lnTo>
                  <a:lnTo>
                    <a:pt x="443" y="559"/>
                  </a:lnTo>
                  <a:lnTo>
                    <a:pt x="430" y="577"/>
                  </a:lnTo>
                  <a:lnTo>
                    <a:pt x="412" y="596"/>
                  </a:lnTo>
                  <a:lnTo>
                    <a:pt x="400" y="614"/>
                  </a:lnTo>
                  <a:lnTo>
                    <a:pt x="387" y="632"/>
                  </a:lnTo>
                  <a:lnTo>
                    <a:pt x="375" y="651"/>
                  </a:lnTo>
                  <a:lnTo>
                    <a:pt x="357" y="669"/>
                  </a:lnTo>
                  <a:lnTo>
                    <a:pt x="344" y="688"/>
                  </a:lnTo>
                  <a:lnTo>
                    <a:pt x="332" y="700"/>
                  </a:lnTo>
                  <a:lnTo>
                    <a:pt x="320" y="718"/>
                  </a:lnTo>
                  <a:lnTo>
                    <a:pt x="301" y="737"/>
                  </a:lnTo>
                  <a:lnTo>
                    <a:pt x="289" y="755"/>
                  </a:lnTo>
                  <a:lnTo>
                    <a:pt x="277" y="774"/>
                  </a:lnTo>
                  <a:lnTo>
                    <a:pt x="258" y="792"/>
                  </a:lnTo>
                  <a:lnTo>
                    <a:pt x="246" y="810"/>
                  </a:lnTo>
                  <a:lnTo>
                    <a:pt x="234" y="829"/>
                  </a:lnTo>
                  <a:lnTo>
                    <a:pt x="221" y="847"/>
                  </a:lnTo>
                  <a:lnTo>
                    <a:pt x="203" y="866"/>
                  </a:lnTo>
                  <a:lnTo>
                    <a:pt x="191" y="884"/>
                  </a:lnTo>
                  <a:lnTo>
                    <a:pt x="178" y="902"/>
                  </a:lnTo>
                  <a:lnTo>
                    <a:pt x="166" y="921"/>
                  </a:lnTo>
                  <a:lnTo>
                    <a:pt x="148" y="939"/>
                  </a:lnTo>
                  <a:lnTo>
                    <a:pt x="135" y="958"/>
                  </a:lnTo>
                  <a:lnTo>
                    <a:pt x="123" y="970"/>
                  </a:lnTo>
                  <a:lnTo>
                    <a:pt x="111" y="988"/>
                  </a:lnTo>
                  <a:lnTo>
                    <a:pt x="92" y="1007"/>
                  </a:lnTo>
                  <a:lnTo>
                    <a:pt x="80" y="1025"/>
                  </a:lnTo>
                  <a:lnTo>
                    <a:pt x="68" y="1044"/>
                  </a:lnTo>
                  <a:lnTo>
                    <a:pt x="55" y="1062"/>
                  </a:lnTo>
                  <a:lnTo>
                    <a:pt x="37" y="1080"/>
                  </a:lnTo>
                  <a:lnTo>
                    <a:pt x="25" y="1099"/>
                  </a:lnTo>
                  <a:lnTo>
                    <a:pt x="12" y="1117"/>
                  </a:lnTo>
                  <a:lnTo>
                    <a:pt x="0" y="113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26318" name="Freeform 328">
              <a:extLst>
                <a:ext uri="{FF2B5EF4-FFF2-40B4-BE49-F238E27FC236}">
                  <a16:creationId xmlns:a16="http://schemas.microsoft.com/office/drawing/2014/main" id="{ECE920BE-12BC-B82A-147D-7787692D287C}"/>
                </a:ext>
              </a:extLst>
            </p:cNvPr>
            <p:cNvSpPr>
              <a:spLocks/>
            </p:cNvSpPr>
            <p:nvPr/>
          </p:nvSpPr>
          <p:spPr bwMode="auto">
            <a:xfrm>
              <a:off x="679" y="2640"/>
              <a:ext cx="816" cy="1062"/>
            </a:xfrm>
            <a:custGeom>
              <a:avLst/>
              <a:gdLst>
                <a:gd name="T0" fmla="*/ 61 w 873"/>
                <a:gd name="T1" fmla="*/ 7 h 1136"/>
                <a:gd name="T2" fmla="*/ 60 w 873"/>
                <a:gd name="T3" fmla="*/ 7 h 1136"/>
                <a:gd name="T4" fmla="*/ 57 w 873"/>
                <a:gd name="T5" fmla="*/ 7 h 1136"/>
                <a:gd name="T6" fmla="*/ 56 w 873"/>
                <a:gd name="T7" fmla="*/ 9 h 1136"/>
                <a:gd name="T8" fmla="*/ 53 w 873"/>
                <a:gd name="T9" fmla="*/ 12 h 1136"/>
                <a:gd name="T10" fmla="*/ 52 w 873"/>
                <a:gd name="T11" fmla="*/ 15 h 1136"/>
                <a:gd name="T12" fmla="*/ 50 w 873"/>
                <a:gd name="T13" fmla="*/ 18 h 1136"/>
                <a:gd name="T14" fmla="*/ 47 w 873"/>
                <a:gd name="T15" fmla="*/ 20 h 1136"/>
                <a:gd name="T16" fmla="*/ 46 w 873"/>
                <a:gd name="T17" fmla="*/ 22 h 1136"/>
                <a:gd name="T18" fmla="*/ 44 w 873"/>
                <a:gd name="T19" fmla="*/ 26 h 1136"/>
                <a:gd name="T20" fmla="*/ 41 w 873"/>
                <a:gd name="T21" fmla="*/ 28 h 1136"/>
                <a:gd name="T22" fmla="*/ 40 w 873"/>
                <a:gd name="T23" fmla="*/ 31 h 1136"/>
                <a:gd name="T24" fmla="*/ 37 w 873"/>
                <a:gd name="T25" fmla="*/ 33 h 1136"/>
                <a:gd name="T26" fmla="*/ 36 w 873"/>
                <a:gd name="T27" fmla="*/ 36 h 1136"/>
                <a:gd name="T28" fmla="*/ 34 w 873"/>
                <a:gd name="T29" fmla="*/ 38 h 1136"/>
                <a:gd name="T30" fmla="*/ 32 w 873"/>
                <a:gd name="T31" fmla="*/ 41 h 1136"/>
                <a:gd name="T32" fmla="*/ 30 w 873"/>
                <a:gd name="T33" fmla="*/ 44 h 1136"/>
                <a:gd name="T34" fmla="*/ 28 w 873"/>
                <a:gd name="T35" fmla="*/ 47 h 1136"/>
                <a:gd name="T36" fmla="*/ 26 w 873"/>
                <a:gd name="T37" fmla="*/ 48 h 1136"/>
                <a:gd name="T38" fmla="*/ 24 w 873"/>
                <a:gd name="T39" fmla="*/ 50 h 1136"/>
                <a:gd name="T40" fmla="*/ 21 w 873"/>
                <a:gd name="T41" fmla="*/ 53 h 1136"/>
                <a:gd name="T42" fmla="*/ 20 w 873"/>
                <a:gd name="T43" fmla="*/ 57 h 1136"/>
                <a:gd name="T44" fmla="*/ 18 w 873"/>
                <a:gd name="T45" fmla="*/ 58 h 1136"/>
                <a:gd name="T46" fmla="*/ 17 w 873"/>
                <a:gd name="T47" fmla="*/ 62 h 1136"/>
                <a:gd name="T48" fmla="*/ 14 w 873"/>
                <a:gd name="T49" fmla="*/ 65 h 1136"/>
                <a:gd name="T50" fmla="*/ 12 w 873"/>
                <a:gd name="T51" fmla="*/ 66 h 1136"/>
                <a:gd name="T52" fmla="*/ 9 w 873"/>
                <a:gd name="T53" fmla="*/ 69 h 1136"/>
                <a:gd name="T54" fmla="*/ 7 w 873"/>
                <a:gd name="T55" fmla="*/ 71 h 1136"/>
                <a:gd name="T56" fmla="*/ 7 w 873"/>
                <a:gd name="T57" fmla="*/ 74 h 1136"/>
                <a:gd name="T58" fmla="*/ 7 w 873"/>
                <a:gd name="T59" fmla="*/ 76 h 1136"/>
                <a:gd name="T60" fmla="*/ 7 w 873"/>
                <a:gd name="T61" fmla="*/ 79 h 1136"/>
                <a:gd name="T62" fmla="*/ 0 w 873"/>
                <a:gd name="T63" fmla="*/ 81 h 11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873" h="1136">
                  <a:moveTo>
                    <a:pt x="873" y="0"/>
                  </a:moveTo>
                  <a:lnTo>
                    <a:pt x="855" y="19"/>
                  </a:lnTo>
                  <a:lnTo>
                    <a:pt x="842" y="37"/>
                  </a:lnTo>
                  <a:lnTo>
                    <a:pt x="830" y="56"/>
                  </a:lnTo>
                  <a:lnTo>
                    <a:pt x="818" y="74"/>
                  </a:lnTo>
                  <a:lnTo>
                    <a:pt x="799" y="92"/>
                  </a:lnTo>
                  <a:lnTo>
                    <a:pt x="787" y="111"/>
                  </a:lnTo>
                  <a:lnTo>
                    <a:pt x="775" y="129"/>
                  </a:lnTo>
                  <a:lnTo>
                    <a:pt x="762" y="148"/>
                  </a:lnTo>
                  <a:lnTo>
                    <a:pt x="744" y="160"/>
                  </a:lnTo>
                  <a:lnTo>
                    <a:pt x="732" y="178"/>
                  </a:lnTo>
                  <a:lnTo>
                    <a:pt x="719" y="197"/>
                  </a:lnTo>
                  <a:lnTo>
                    <a:pt x="707" y="215"/>
                  </a:lnTo>
                  <a:lnTo>
                    <a:pt x="689" y="234"/>
                  </a:lnTo>
                  <a:lnTo>
                    <a:pt x="676" y="252"/>
                  </a:lnTo>
                  <a:lnTo>
                    <a:pt x="664" y="270"/>
                  </a:lnTo>
                  <a:lnTo>
                    <a:pt x="652" y="289"/>
                  </a:lnTo>
                  <a:lnTo>
                    <a:pt x="633" y="307"/>
                  </a:lnTo>
                  <a:lnTo>
                    <a:pt x="621" y="326"/>
                  </a:lnTo>
                  <a:lnTo>
                    <a:pt x="609" y="344"/>
                  </a:lnTo>
                  <a:lnTo>
                    <a:pt x="596" y="362"/>
                  </a:lnTo>
                  <a:lnTo>
                    <a:pt x="578" y="381"/>
                  </a:lnTo>
                  <a:lnTo>
                    <a:pt x="566" y="399"/>
                  </a:lnTo>
                  <a:lnTo>
                    <a:pt x="553" y="418"/>
                  </a:lnTo>
                  <a:lnTo>
                    <a:pt x="541" y="430"/>
                  </a:lnTo>
                  <a:lnTo>
                    <a:pt x="523" y="448"/>
                  </a:lnTo>
                  <a:lnTo>
                    <a:pt x="510" y="467"/>
                  </a:lnTo>
                  <a:lnTo>
                    <a:pt x="498" y="485"/>
                  </a:lnTo>
                  <a:lnTo>
                    <a:pt x="486" y="504"/>
                  </a:lnTo>
                  <a:lnTo>
                    <a:pt x="467" y="522"/>
                  </a:lnTo>
                  <a:lnTo>
                    <a:pt x="455" y="540"/>
                  </a:lnTo>
                  <a:lnTo>
                    <a:pt x="443" y="559"/>
                  </a:lnTo>
                  <a:lnTo>
                    <a:pt x="430" y="577"/>
                  </a:lnTo>
                  <a:lnTo>
                    <a:pt x="412" y="596"/>
                  </a:lnTo>
                  <a:lnTo>
                    <a:pt x="400" y="614"/>
                  </a:lnTo>
                  <a:lnTo>
                    <a:pt x="387" y="632"/>
                  </a:lnTo>
                  <a:lnTo>
                    <a:pt x="375" y="651"/>
                  </a:lnTo>
                  <a:lnTo>
                    <a:pt x="357" y="669"/>
                  </a:lnTo>
                  <a:lnTo>
                    <a:pt x="344" y="688"/>
                  </a:lnTo>
                  <a:lnTo>
                    <a:pt x="332" y="700"/>
                  </a:lnTo>
                  <a:lnTo>
                    <a:pt x="320" y="718"/>
                  </a:lnTo>
                  <a:lnTo>
                    <a:pt x="301" y="737"/>
                  </a:lnTo>
                  <a:lnTo>
                    <a:pt x="289" y="755"/>
                  </a:lnTo>
                  <a:lnTo>
                    <a:pt x="277" y="774"/>
                  </a:lnTo>
                  <a:lnTo>
                    <a:pt x="258" y="792"/>
                  </a:lnTo>
                  <a:lnTo>
                    <a:pt x="246" y="810"/>
                  </a:lnTo>
                  <a:lnTo>
                    <a:pt x="234" y="829"/>
                  </a:lnTo>
                  <a:lnTo>
                    <a:pt x="221" y="847"/>
                  </a:lnTo>
                  <a:lnTo>
                    <a:pt x="203" y="866"/>
                  </a:lnTo>
                  <a:lnTo>
                    <a:pt x="191" y="884"/>
                  </a:lnTo>
                  <a:lnTo>
                    <a:pt x="178" y="902"/>
                  </a:lnTo>
                  <a:lnTo>
                    <a:pt x="166" y="921"/>
                  </a:lnTo>
                  <a:lnTo>
                    <a:pt x="148" y="939"/>
                  </a:lnTo>
                  <a:lnTo>
                    <a:pt x="135" y="958"/>
                  </a:lnTo>
                  <a:lnTo>
                    <a:pt x="123" y="970"/>
                  </a:lnTo>
                  <a:lnTo>
                    <a:pt x="111" y="988"/>
                  </a:lnTo>
                  <a:lnTo>
                    <a:pt x="92" y="1007"/>
                  </a:lnTo>
                  <a:lnTo>
                    <a:pt x="80" y="1025"/>
                  </a:lnTo>
                  <a:lnTo>
                    <a:pt x="68" y="1044"/>
                  </a:lnTo>
                  <a:lnTo>
                    <a:pt x="55" y="1062"/>
                  </a:lnTo>
                  <a:lnTo>
                    <a:pt x="37" y="1080"/>
                  </a:lnTo>
                  <a:lnTo>
                    <a:pt x="25" y="1099"/>
                  </a:lnTo>
                  <a:lnTo>
                    <a:pt x="12" y="1117"/>
                  </a:lnTo>
                  <a:lnTo>
                    <a:pt x="0" y="113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26319" name="Freeform 329">
              <a:extLst>
                <a:ext uri="{FF2B5EF4-FFF2-40B4-BE49-F238E27FC236}">
                  <a16:creationId xmlns:a16="http://schemas.microsoft.com/office/drawing/2014/main" id="{DAE372FC-A30C-D5F7-1BF9-78BC72858A92}"/>
                </a:ext>
              </a:extLst>
            </p:cNvPr>
            <p:cNvSpPr>
              <a:spLocks/>
            </p:cNvSpPr>
            <p:nvPr/>
          </p:nvSpPr>
          <p:spPr bwMode="auto">
            <a:xfrm>
              <a:off x="679" y="2640"/>
              <a:ext cx="816" cy="1062"/>
            </a:xfrm>
            <a:custGeom>
              <a:avLst/>
              <a:gdLst>
                <a:gd name="T0" fmla="*/ 61 w 873"/>
                <a:gd name="T1" fmla="*/ 7 h 1136"/>
                <a:gd name="T2" fmla="*/ 60 w 873"/>
                <a:gd name="T3" fmla="*/ 7 h 1136"/>
                <a:gd name="T4" fmla="*/ 57 w 873"/>
                <a:gd name="T5" fmla="*/ 7 h 1136"/>
                <a:gd name="T6" fmla="*/ 56 w 873"/>
                <a:gd name="T7" fmla="*/ 9 h 1136"/>
                <a:gd name="T8" fmla="*/ 53 w 873"/>
                <a:gd name="T9" fmla="*/ 12 h 1136"/>
                <a:gd name="T10" fmla="*/ 52 w 873"/>
                <a:gd name="T11" fmla="*/ 15 h 1136"/>
                <a:gd name="T12" fmla="*/ 50 w 873"/>
                <a:gd name="T13" fmla="*/ 18 h 1136"/>
                <a:gd name="T14" fmla="*/ 47 w 873"/>
                <a:gd name="T15" fmla="*/ 20 h 1136"/>
                <a:gd name="T16" fmla="*/ 46 w 873"/>
                <a:gd name="T17" fmla="*/ 22 h 1136"/>
                <a:gd name="T18" fmla="*/ 44 w 873"/>
                <a:gd name="T19" fmla="*/ 26 h 1136"/>
                <a:gd name="T20" fmla="*/ 41 w 873"/>
                <a:gd name="T21" fmla="*/ 28 h 1136"/>
                <a:gd name="T22" fmla="*/ 40 w 873"/>
                <a:gd name="T23" fmla="*/ 31 h 1136"/>
                <a:gd name="T24" fmla="*/ 37 w 873"/>
                <a:gd name="T25" fmla="*/ 33 h 1136"/>
                <a:gd name="T26" fmla="*/ 36 w 873"/>
                <a:gd name="T27" fmla="*/ 36 h 1136"/>
                <a:gd name="T28" fmla="*/ 34 w 873"/>
                <a:gd name="T29" fmla="*/ 38 h 1136"/>
                <a:gd name="T30" fmla="*/ 32 w 873"/>
                <a:gd name="T31" fmla="*/ 41 h 1136"/>
                <a:gd name="T32" fmla="*/ 30 w 873"/>
                <a:gd name="T33" fmla="*/ 44 h 1136"/>
                <a:gd name="T34" fmla="*/ 28 w 873"/>
                <a:gd name="T35" fmla="*/ 47 h 1136"/>
                <a:gd name="T36" fmla="*/ 26 w 873"/>
                <a:gd name="T37" fmla="*/ 48 h 1136"/>
                <a:gd name="T38" fmla="*/ 24 w 873"/>
                <a:gd name="T39" fmla="*/ 50 h 1136"/>
                <a:gd name="T40" fmla="*/ 21 w 873"/>
                <a:gd name="T41" fmla="*/ 53 h 1136"/>
                <a:gd name="T42" fmla="*/ 20 w 873"/>
                <a:gd name="T43" fmla="*/ 57 h 1136"/>
                <a:gd name="T44" fmla="*/ 18 w 873"/>
                <a:gd name="T45" fmla="*/ 58 h 1136"/>
                <a:gd name="T46" fmla="*/ 17 w 873"/>
                <a:gd name="T47" fmla="*/ 62 h 1136"/>
                <a:gd name="T48" fmla="*/ 14 w 873"/>
                <a:gd name="T49" fmla="*/ 65 h 1136"/>
                <a:gd name="T50" fmla="*/ 12 w 873"/>
                <a:gd name="T51" fmla="*/ 66 h 1136"/>
                <a:gd name="T52" fmla="*/ 9 w 873"/>
                <a:gd name="T53" fmla="*/ 69 h 1136"/>
                <a:gd name="T54" fmla="*/ 7 w 873"/>
                <a:gd name="T55" fmla="*/ 71 h 1136"/>
                <a:gd name="T56" fmla="*/ 7 w 873"/>
                <a:gd name="T57" fmla="*/ 74 h 1136"/>
                <a:gd name="T58" fmla="*/ 7 w 873"/>
                <a:gd name="T59" fmla="*/ 76 h 1136"/>
                <a:gd name="T60" fmla="*/ 7 w 873"/>
                <a:gd name="T61" fmla="*/ 79 h 1136"/>
                <a:gd name="T62" fmla="*/ 0 w 873"/>
                <a:gd name="T63" fmla="*/ 81 h 11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873" h="1136">
                  <a:moveTo>
                    <a:pt x="873" y="0"/>
                  </a:moveTo>
                  <a:lnTo>
                    <a:pt x="855" y="19"/>
                  </a:lnTo>
                  <a:lnTo>
                    <a:pt x="842" y="37"/>
                  </a:lnTo>
                  <a:lnTo>
                    <a:pt x="830" y="56"/>
                  </a:lnTo>
                  <a:lnTo>
                    <a:pt x="818" y="74"/>
                  </a:lnTo>
                  <a:lnTo>
                    <a:pt x="799" y="92"/>
                  </a:lnTo>
                  <a:lnTo>
                    <a:pt x="787" y="111"/>
                  </a:lnTo>
                  <a:lnTo>
                    <a:pt x="775" y="129"/>
                  </a:lnTo>
                  <a:lnTo>
                    <a:pt x="762" y="148"/>
                  </a:lnTo>
                  <a:lnTo>
                    <a:pt x="744" y="160"/>
                  </a:lnTo>
                  <a:lnTo>
                    <a:pt x="732" y="178"/>
                  </a:lnTo>
                  <a:lnTo>
                    <a:pt x="719" y="197"/>
                  </a:lnTo>
                  <a:lnTo>
                    <a:pt x="707" y="215"/>
                  </a:lnTo>
                  <a:lnTo>
                    <a:pt x="689" y="234"/>
                  </a:lnTo>
                  <a:lnTo>
                    <a:pt x="676" y="252"/>
                  </a:lnTo>
                  <a:lnTo>
                    <a:pt x="664" y="270"/>
                  </a:lnTo>
                  <a:lnTo>
                    <a:pt x="652" y="289"/>
                  </a:lnTo>
                  <a:lnTo>
                    <a:pt x="633" y="307"/>
                  </a:lnTo>
                  <a:lnTo>
                    <a:pt x="621" y="326"/>
                  </a:lnTo>
                  <a:lnTo>
                    <a:pt x="609" y="344"/>
                  </a:lnTo>
                  <a:lnTo>
                    <a:pt x="596" y="362"/>
                  </a:lnTo>
                  <a:lnTo>
                    <a:pt x="578" y="381"/>
                  </a:lnTo>
                  <a:lnTo>
                    <a:pt x="566" y="399"/>
                  </a:lnTo>
                  <a:lnTo>
                    <a:pt x="553" y="418"/>
                  </a:lnTo>
                  <a:lnTo>
                    <a:pt x="541" y="430"/>
                  </a:lnTo>
                  <a:lnTo>
                    <a:pt x="523" y="448"/>
                  </a:lnTo>
                  <a:lnTo>
                    <a:pt x="510" y="467"/>
                  </a:lnTo>
                  <a:lnTo>
                    <a:pt x="498" y="485"/>
                  </a:lnTo>
                  <a:lnTo>
                    <a:pt x="486" y="504"/>
                  </a:lnTo>
                  <a:lnTo>
                    <a:pt x="467" y="522"/>
                  </a:lnTo>
                  <a:lnTo>
                    <a:pt x="455" y="540"/>
                  </a:lnTo>
                  <a:lnTo>
                    <a:pt x="443" y="559"/>
                  </a:lnTo>
                  <a:lnTo>
                    <a:pt x="430" y="577"/>
                  </a:lnTo>
                  <a:lnTo>
                    <a:pt x="412" y="596"/>
                  </a:lnTo>
                  <a:lnTo>
                    <a:pt x="400" y="614"/>
                  </a:lnTo>
                  <a:lnTo>
                    <a:pt x="387" y="632"/>
                  </a:lnTo>
                  <a:lnTo>
                    <a:pt x="375" y="651"/>
                  </a:lnTo>
                  <a:lnTo>
                    <a:pt x="357" y="669"/>
                  </a:lnTo>
                  <a:lnTo>
                    <a:pt x="344" y="688"/>
                  </a:lnTo>
                  <a:lnTo>
                    <a:pt x="332" y="700"/>
                  </a:lnTo>
                  <a:lnTo>
                    <a:pt x="320" y="718"/>
                  </a:lnTo>
                  <a:lnTo>
                    <a:pt x="301" y="737"/>
                  </a:lnTo>
                  <a:lnTo>
                    <a:pt x="289" y="755"/>
                  </a:lnTo>
                  <a:lnTo>
                    <a:pt x="277" y="774"/>
                  </a:lnTo>
                  <a:lnTo>
                    <a:pt x="258" y="792"/>
                  </a:lnTo>
                  <a:lnTo>
                    <a:pt x="246" y="810"/>
                  </a:lnTo>
                  <a:lnTo>
                    <a:pt x="234" y="829"/>
                  </a:lnTo>
                  <a:lnTo>
                    <a:pt x="221" y="847"/>
                  </a:lnTo>
                  <a:lnTo>
                    <a:pt x="203" y="866"/>
                  </a:lnTo>
                  <a:lnTo>
                    <a:pt x="191" y="884"/>
                  </a:lnTo>
                  <a:lnTo>
                    <a:pt x="178" y="902"/>
                  </a:lnTo>
                  <a:lnTo>
                    <a:pt x="166" y="921"/>
                  </a:lnTo>
                  <a:lnTo>
                    <a:pt x="148" y="939"/>
                  </a:lnTo>
                  <a:lnTo>
                    <a:pt x="135" y="958"/>
                  </a:lnTo>
                  <a:lnTo>
                    <a:pt x="123" y="970"/>
                  </a:lnTo>
                  <a:lnTo>
                    <a:pt x="111" y="988"/>
                  </a:lnTo>
                  <a:lnTo>
                    <a:pt x="92" y="1007"/>
                  </a:lnTo>
                  <a:lnTo>
                    <a:pt x="80" y="1025"/>
                  </a:lnTo>
                  <a:lnTo>
                    <a:pt x="68" y="1044"/>
                  </a:lnTo>
                  <a:lnTo>
                    <a:pt x="55" y="1062"/>
                  </a:lnTo>
                  <a:lnTo>
                    <a:pt x="37" y="1080"/>
                  </a:lnTo>
                  <a:lnTo>
                    <a:pt x="25" y="1099"/>
                  </a:lnTo>
                  <a:lnTo>
                    <a:pt x="12" y="1117"/>
                  </a:lnTo>
                  <a:lnTo>
                    <a:pt x="0" y="113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26320" name="Freeform 330">
              <a:extLst>
                <a:ext uri="{FF2B5EF4-FFF2-40B4-BE49-F238E27FC236}">
                  <a16:creationId xmlns:a16="http://schemas.microsoft.com/office/drawing/2014/main" id="{1BB4674C-1688-FD2C-C4DB-929C3A7033C3}"/>
                </a:ext>
              </a:extLst>
            </p:cNvPr>
            <p:cNvSpPr>
              <a:spLocks/>
            </p:cNvSpPr>
            <p:nvPr/>
          </p:nvSpPr>
          <p:spPr bwMode="auto">
            <a:xfrm>
              <a:off x="679" y="2640"/>
              <a:ext cx="816" cy="1062"/>
            </a:xfrm>
            <a:custGeom>
              <a:avLst/>
              <a:gdLst>
                <a:gd name="T0" fmla="*/ 61 w 873"/>
                <a:gd name="T1" fmla="*/ 7 h 1136"/>
                <a:gd name="T2" fmla="*/ 60 w 873"/>
                <a:gd name="T3" fmla="*/ 7 h 1136"/>
                <a:gd name="T4" fmla="*/ 57 w 873"/>
                <a:gd name="T5" fmla="*/ 7 h 1136"/>
                <a:gd name="T6" fmla="*/ 56 w 873"/>
                <a:gd name="T7" fmla="*/ 9 h 1136"/>
                <a:gd name="T8" fmla="*/ 53 w 873"/>
                <a:gd name="T9" fmla="*/ 12 h 1136"/>
                <a:gd name="T10" fmla="*/ 52 w 873"/>
                <a:gd name="T11" fmla="*/ 15 h 1136"/>
                <a:gd name="T12" fmla="*/ 50 w 873"/>
                <a:gd name="T13" fmla="*/ 18 h 1136"/>
                <a:gd name="T14" fmla="*/ 47 w 873"/>
                <a:gd name="T15" fmla="*/ 20 h 1136"/>
                <a:gd name="T16" fmla="*/ 46 w 873"/>
                <a:gd name="T17" fmla="*/ 22 h 1136"/>
                <a:gd name="T18" fmla="*/ 44 w 873"/>
                <a:gd name="T19" fmla="*/ 26 h 1136"/>
                <a:gd name="T20" fmla="*/ 41 w 873"/>
                <a:gd name="T21" fmla="*/ 28 h 1136"/>
                <a:gd name="T22" fmla="*/ 40 w 873"/>
                <a:gd name="T23" fmla="*/ 31 h 1136"/>
                <a:gd name="T24" fmla="*/ 37 w 873"/>
                <a:gd name="T25" fmla="*/ 33 h 1136"/>
                <a:gd name="T26" fmla="*/ 36 w 873"/>
                <a:gd name="T27" fmla="*/ 36 h 1136"/>
                <a:gd name="T28" fmla="*/ 34 w 873"/>
                <a:gd name="T29" fmla="*/ 38 h 1136"/>
                <a:gd name="T30" fmla="*/ 32 w 873"/>
                <a:gd name="T31" fmla="*/ 41 h 1136"/>
                <a:gd name="T32" fmla="*/ 30 w 873"/>
                <a:gd name="T33" fmla="*/ 44 h 1136"/>
                <a:gd name="T34" fmla="*/ 28 w 873"/>
                <a:gd name="T35" fmla="*/ 47 h 1136"/>
                <a:gd name="T36" fmla="*/ 26 w 873"/>
                <a:gd name="T37" fmla="*/ 48 h 1136"/>
                <a:gd name="T38" fmla="*/ 24 w 873"/>
                <a:gd name="T39" fmla="*/ 50 h 1136"/>
                <a:gd name="T40" fmla="*/ 21 w 873"/>
                <a:gd name="T41" fmla="*/ 53 h 1136"/>
                <a:gd name="T42" fmla="*/ 20 w 873"/>
                <a:gd name="T43" fmla="*/ 57 h 1136"/>
                <a:gd name="T44" fmla="*/ 18 w 873"/>
                <a:gd name="T45" fmla="*/ 58 h 1136"/>
                <a:gd name="T46" fmla="*/ 17 w 873"/>
                <a:gd name="T47" fmla="*/ 62 h 1136"/>
                <a:gd name="T48" fmla="*/ 14 w 873"/>
                <a:gd name="T49" fmla="*/ 65 h 1136"/>
                <a:gd name="T50" fmla="*/ 12 w 873"/>
                <a:gd name="T51" fmla="*/ 66 h 1136"/>
                <a:gd name="T52" fmla="*/ 9 w 873"/>
                <a:gd name="T53" fmla="*/ 69 h 1136"/>
                <a:gd name="T54" fmla="*/ 7 w 873"/>
                <a:gd name="T55" fmla="*/ 71 h 1136"/>
                <a:gd name="T56" fmla="*/ 7 w 873"/>
                <a:gd name="T57" fmla="*/ 74 h 1136"/>
                <a:gd name="T58" fmla="*/ 7 w 873"/>
                <a:gd name="T59" fmla="*/ 76 h 1136"/>
                <a:gd name="T60" fmla="*/ 7 w 873"/>
                <a:gd name="T61" fmla="*/ 79 h 1136"/>
                <a:gd name="T62" fmla="*/ 0 w 873"/>
                <a:gd name="T63" fmla="*/ 81 h 11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873" h="1136">
                  <a:moveTo>
                    <a:pt x="873" y="0"/>
                  </a:moveTo>
                  <a:lnTo>
                    <a:pt x="855" y="19"/>
                  </a:lnTo>
                  <a:lnTo>
                    <a:pt x="842" y="37"/>
                  </a:lnTo>
                  <a:lnTo>
                    <a:pt x="830" y="56"/>
                  </a:lnTo>
                  <a:lnTo>
                    <a:pt x="818" y="74"/>
                  </a:lnTo>
                  <a:lnTo>
                    <a:pt x="799" y="92"/>
                  </a:lnTo>
                  <a:lnTo>
                    <a:pt x="787" y="111"/>
                  </a:lnTo>
                  <a:lnTo>
                    <a:pt x="775" y="129"/>
                  </a:lnTo>
                  <a:lnTo>
                    <a:pt x="762" y="148"/>
                  </a:lnTo>
                  <a:lnTo>
                    <a:pt x="744" y="160"/>
                  </a:lnTo>
                  <a:lnTo>
                    <a:pt x="732" y="178"/>
                  </a:lnTo>
                  <a:lnTo>
                    <a:pt x="719" y="197"/>
                  </a:lnTo>
                  <a:lnTo>
                    <a:pt x="707" y="215"/>
                  </a:lnTo>
                  <a:lnTo>
                    <a:pt x="689" y="234"/>
                  </a:lnTo>
                  <a:lnTo>
                    <a:pt x="676" y="252"/>
                  </a:lnTo>
                  <a:lnTo>
                    <a:pt x="664" y="270"/>
                  </a:lnTo>
                  <a:lnTo>
                    <a:pt x="652" y="289"/>
                  </a:lnTo>
                  <a:lnTo>
                    <a:pt x="633" y="307"/>
                  </a:lnTo>
                  <a:lnTo>
                    <a:pt x="621" y="326"/>
                  </a:lnTo>
                  <a:lnTo>
                    <a:pt x="609" y="344"/>
                  </a:lnTo>
                  <a:lnTo>
                    <a:pt x="596" y="362"/>
                  </a:lnTo>
                  <a:lnTo>
                    <a:pt x="578" y="381"/>
                  </a:lnTo>
                  <a:lnTo>
                    <a:pt x="566" y="399"/>
                  </a:lnTo>
                  <a:lnTo>
                    <a:pt x="553" y="418"/>
                  </a:lnTo>
                  <a:lnTo>
                    <a:pt x="541" y="430"/>
                  </a:lnTo>
                  <a:lnTo>
                    <a:pt x="523" y="448"/>
                  </a:lnTo>
                  <a:lnTo>
                    <a:pt x="510" y="467"/>
                  </a:lnTo>
                  <a:lnTo>
                    <a:pt x="498" y="485"/>
                  </a:lnTo>
                  <a:lnTo>
                    <a:pt x="486" y="504"/>
                  </a:lnTo>
                  <a:lnTo>
                    <a:pt x="467" y="522"/>
                  </a:lnTo>
                  <a:lnTo>
                    <a:pt x="455" y="540"/>
                  </a:lnTo>
                  <a:lnTo>
                    <a:pt x="443" y="559"/>
                  </a:lnTo>
                  <a:lnTo>
                    <a:pt x="430" y="577"/>
                  </a:lnTo>
                  <a:lnTo>
                    <a:pt x="412" y="596"/>
                  </a:lnTo>
                  <a:lnTo>
                    <a:pt x="400" y="614"/>
                  </a:lnTo>
                  <a:lnTo>
                    <a:pt x="387" y="632"/>
                  </a:lnTo>
                  <a:lnTo>
                    <a:pt x="375" y="651"/>
                  </a:lnTo>
                  <a:lnTo>
                    <a:pt x="357" y="669"/>
                  </a:lnTo>
                  <a:lnTo>
                    <a:pt x="344" y="688"/>
                  </a:lnTo>
                  <a:lnTo>
                    <a:pt x="332" y="700"/>
                  </a:lnTo>
                  <a:lnTo>
                    <a:pt x="320" y="718"/>
                  </a:lnTo>
                  <a:lnTo>
                    <a:pt x="301" y="737"/>
                  </a:lnTo>
                  <a:lnTo>
                    <a:pt x="289" y="755"/>
                  </a:lnTo>
                  <a:lnTo>
                    <a:pt x="277" y="774"/>
                  </a:lnTo>
                  <a:lnTo>
                    <a:pt x="258" y="792"/>
                  </a:lnTo>
                  <a:lnTo>
                    <a:pt x="246" y="810"/>
                  </a:lnTo>
                  <a:lnTo>
                    <a:pt x="234" y="829"/>
                  </a:lnTo>
                  <a:lnTo>
                    <a:pt x="221" y="847"/>
                  </a:lnTo>
                  <a:lnTo>
                    <a:pt x="203" y="866"/>
                  </a:lnTo>
                  <a:lnTo>
                    <a:pt x="191" y="884"/>
                  </a:lnTo>
                  <a:lnTo>
                    <a:pt x="178" y="902"/>
                  </a:lnTo>
                  <a:lnTo>
                    <a:pt x="166" y="921"/>
                  </a:lnTo>
                  <a:lnTo>
                    <a:pt x="148" y="939"/>
                  </a:lnTo>
                  <a:lnTo>
                    <a:pt x="135" y="958"/>
                  </a:lnTo>
                  <a:lnTo>
                    <a:pt x="123" y="970"/>
                  </a:lnTo>
                  <a:lnTo>
                    <a:pt x="111" y="988"/>
                  </a:lnTo>
                  <a:lnTo>
                    <a:pt x="92" y="1007"/>
                  </a:lnTo>
                  <a:lnTo>
                    <a:pt x="80" y="1025"/>
                  </a:lnTo>
                  <a:lnTo>
                    <a:pt x="68" y="1044"/>
                  </a:lnTo>
                  <a:lnTo>
                    <a:pt x="55" y="1062"/>
                  </a:lnTo>
                  <a:lnTo>
                    <a:pt x="37" y="1080"/>
                  </a:lnTo>
                  <a:lnTo>
                    <a:pt x="25" y="1099"/>
                  </a:lnTo>
                  <a:lnTo>
                    <a:pt x="12" y="1117"/>
                  </a:lnTo>
                  <a:lnTo>
                    <a:pt x="0" y="113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26321" name="Freeform 331">
              <a:extLst>
                <a:ext uri="{FF2B5EF4-FFF2-40B4-BE49-F238E27FC236}">
                  <a16:creationId xmlns:a16="http://schemas.microsoft.com/office/drawing/2014/main" id="{34B5393A-4C21-7479-36AB-7EB2B54094C4}"/>
                </a:ext>
              </a:extLst>
            </p:cNvPr>
            <p:cNvSpPr>
              <a:spLocks/>
            </p:cNvSpPr>
            <p:nvPr/>
          </p:nvSpPr>
          <p:spPr bwMode="auto">
            <a:xfrm>
              <a:off x="679" y="2640"/>
              <a:ext cx="816" cy="1062"/>
            </a:xfrm>
            <a:custGeom>
              <a:avLst/>
              <a:gdLst>
                <a:gd name="T0" fmla="*/ 61 w 873"/>
                <a:gd name="T1" fmla="*/ 7 h 1136"/>
                <a:gd name="T2" fmla="*/ 60 w 873"/>
                <a:gd name="T3" fmla="*/ 7 h 1136"/>
                <a:gd name="T4" fmla="*/ 57 w 873"/>
                <a:gd name="T5" fmla="*/ 7 h 1136"/>
                <a:gd name="T6" fmla="*/ 56 w 873"/>
                <a:gd name="T7" fmla="*/ 9 h 1136"/>
                <a:gd name="T8" fmla="*/ 53 w 873"/>
                <a:gd name="T9" fmla="*/ 12 h 1136"/>
                <a:gd name="T10" fmla="*/ 52 w 873"/>
                <a:gd name="T11" fmla="*/ 15 h 1136"/>
                <a:gd name="T12" fmla="*/ 50 w 873"/>
                <a:gd name="T13" fmla="*/ 18 h 1136"/>
                <a:gd name="T14" fmla="*/ 47 w 873"/>
                <a:gd name="T15" fmla="*/ 20 h 1136"/>
                <a:gd name="T16" fmla="*/ 46 w 873"/>
                <a:gd name="T17" fmla="*/ 22 h 1136"/>
                <a:gd name="T18" fmla="*/ 44 w 873"/>
                <a:gd name="T19" fmla="*/ 26 h 1136"/>
                <a:gd name="T20" fmla="*/ 41 w 873"/>
                <a:gd name="T21" fmla="*/ 28 h 1136"/>
                <a:gd name="T22" fmla="*/ 40 w 873"/>
                <a:gd name="T23" fmla="*/ 31 h 1136"/>
                <a:gd name="T24" fmla="*/ 37 w 873"/>
                <a:gd name="T25" fmla="*/ 33 h 1136"/>
                <a:gd name="T26" fmla="*/ 36 w 873"/>
                <a:gd name="T27" fmla="*/ 36 h 1136"/>
                <a:gd name="T28" fmla="*/ 34 w 873"/>
                <a:gd name="T29" fmla="*/ 38 h 1136"/>
                <a:gd name="T30" fmla="*/ 32 w 873"/>
                <a:gd name="T31" fmla="*/ 41 h 1136"/>
                <a:gd name="T32" fmla="*/ 30 w 873"/>
                <a:gd name="T33" fmla="*/ 44 h 1136"/>
                <a:gd name="T34" fmla="*/ 28 w 873"/>
                <a:gd name="T35" fmla="*/ 47 h 1136"/>
                <a:gd name="T36" fmla="*/ 26 w 873"/>
                <a:gd name="T37" fmla="*/ 48 h 1136"/>
                <a:gd name="T38" fmla="*/ 24 w 873"/>
                <a:gd name="T39" fmla="*/ 50 h 1136"/>
                <a:gd name="T40" fmla="*/ 21 w 873"/>
                <a:gd name="T41" fmla="*/ 53 h 1136"/>
                <a:gd name="T42" fmla="*/ 20 w 873"/>
                <a:gd name="T43" fmla="*/ 57 h 1136"/>
                <a:gd name="T44" fmla="*/ 18 w 873"/>
                <a:gd name="T45" fmla="*/ 58 h 1136"/>
                <a:gd name="T46" fmla="*/ 17 w 873"/>
                <a:gd name="T47" fmla="*/ 62 h 1136"/>
                <a:gd name="T48" fmla="*/ 14 w 873"/>
                <a:gd name="T49" fmla="*/ 65 h 1136"/>
                <a:gd name="T50" fmla="*/ 12 w 873"/>
                <a:gd name="T51" fmla="*/ 66 h 1136"/>
                <a:gd name="T52" fmla="*/ 9 w 873"/>
                <a:gd name="T53" fmla="*/ 69 h 1136"/>
                <a:gd name="T54" fmla="*/ 7 w 873"/>
                <a:gd name="T55" fmla="*/ 71 h 1136"/>
                <a:gd name="T56" fmla="*/ 7 w 873"/>
                <a:gd name="T57" fmla="*/ 74 h 1136"/>
                <a:gd name="T58" fmla="*/ 7 w 873"/>
                <a:gd name="T59" fmla="*/ 76 h 1136"/>
                <a:gd name="T60" fmla="*/ 7 w 873"/>
                <a:gd name="T61" fmla="*/ 79 h 1136"/>
                <a:gd name="T62" fmla="*/ 0 w 873"/>
                <a:gd name="T63" fmla="*/ 81 h 11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873" h="1136">
                  <a:moveTo>
                    <a:pt x="873" y="0"/>
                  </a:moveTo>
                  <a:lnTo>
                    <a:pt x="855" y="19"/>
                  </a:lnTo>
                  <a:lnTo>
                    <a:pt x="842" y="37"/>
                  </a:lnTo>
                  <a:lnTo>
                    <a:pt x="830" y="56"/>
                  </a:lnTo>
                  <a:lnTo>
                    <a:pt x="818" y="74"/>
                  </a:lnTo>
                  <a:lnTo>
                    <a:pt x="799" y="92"/>
                  </a:lnTo>
                  <a:lnTo>
                    <a:pt x="787" y="111"/>
                  </a:lnTo>
                  <a:lnTo>
                    <a:pt x="775" y="129"/>
                  </a:lnTo>
                  <a:lnTo>
                    <a:pt x="762" y="148"/>
                  </a:lnTo>
                  <a:lnTo>
                    <a:pt x="744" y="160"/>
                  </a:lnTo>
                  <a:lnTo>
                    <a:pt x="732" y="178"/>
                  </a:lnTo>
                  <a:lnTo>
                    <a:pt x="719" y="197"/>
                  </a:lnTo>
                  <a:lnTo>
                    <a:pt x="707" y="215"/>
                  </a:lnTo>
                  <a:lnTo>
                    <a:pt x="689" y="234"/>
                  </a:lnTo>
                  <a:lnTo>
                    <a:pt x="676" y="252"/>
                  </a:lnTo>
                  <a:lnTo>
                    <a:pt x="664" y="270"/>
                  </a:lnTo>
                  <a:lnTo>
                    <a:pt x="652" y="289"/>
                  </a:lnTo>
                  <a:lnTo>
                    <a:pt x="633" y="307"/>
                  </a:lnTo>
                  <a:lnTo>
                    <a:pt x="621" y="326"/>
                  </a:lnTo>
                  <a:lnTo>
                    <a:pt x="609" y="344"/>
                  </a:lnTo>
                  <a:lnTo>
                    <a:pt x="596" y="362"/>
                  </a:lnTo>
                  <a:lnTo>
                    <a:pt x="578" y="381"/>
                  </a:lnTo>
                  <a:lnTo>
                    <a:pt x="566" y="399"/>
                  </a:lnTo>
                  <a:lnTo>
                    <a:pt x="553" y="418"/>
                  </a:lnTo>
                  <a:lnTo>
                    <a:pt x="541" y="430"/>
                  </a:lnTo>
                  <a:lnTo>
                    <a:pt x="523" y="448"/>
                  </a:lnTo>
                  <a:lnTo>
                    <a:pt x="510" y="467"/>
                  </a:lnTo>
                  <a:lnTo>
                    <a:pt x="498" y="485"/>
                  </a:lnTo>
                  <a:lnTo>
                    <a:pt x="486" y="504"/>
                  </a:lnTo>
                  <a:lnTo>
                    <a:pt x="467" y="522"/>
                  </a:lnTo>
                  <a:lnTo>
                    <a:pt x="455" y="540"/>
                  </a:lnTo>
                  <a:lnTo>
                    <a:pt x="443" y="559"/>
                  </a:lnTo>
                  <a:lnTo>
                    <a:pt x="430" y="577"/>
                  </a:lnTo>
                  <a:lnTo>
                    <a:pt x="412" y="596"/>
                  </a:lnTo>
                  <a:lnTo>
                    <a:pt x="400" y="614"/>
                  </a:lnTo>
                  <a:lnTo>
                    <a:pt x="387" y="632"/>
                  </a:lnTo>
                  <a:lnTo>
                    <a:pt x="375" y="651"/>
                  </a:lnTo>
                  <a:lnTo>
                    <a:pt x="357" y="669"/>
                  </a:lnTo>
                  <a:lnTo>
                    <a:pt x="344" y="688"/>
                  </a:lnTo>
                  <a:lnTo>
                    <a:pt x="332" y="700"/>
                  </a:lnTo>
                  <a:lnTo>
                    <a:pt x="320" y="718"/>
                  </a:lnTo>
                  <a:lnTo>
                    <a:pt x="301" y="737"/>
                  </a:lnTo>
                  <a:lnTo>
                    <a:pt x="289" y="755"/>
                  </a:lnTo>
                  <a:lnTo>
                    <a:pt x="277" y="774"/>
                  </a:lnTo>
                  <a:lnTo>
                    <a:pt x="258" y="792"/>
                  </a:lnTo>
                  <a:lnTo>
                    <a:pt x="246" y="810"/>
                  </a:lnTo>
                  <a:lnTo>
                    <a:pt x="234" y="829"/>
                  </a:lnTo>
                  <a:lnTo>
                    <a:pt x="221" y="847"/>
                  </a:lnTo>
                  <a:lnTo>
                    <a:pt x="203" y="866"/>
                  </a:lnTo>
                  <a:lnTo>
                    <a:pt x="191" y="884"/>
                  </a:lnTo>
                  <a:lnTo>
                    <a:pt x="178" y="902"/>
                  </a:lnTo>
                  <a:lnTo>
                    <a:pt x="166" y="921"/>
                  </a:lnTo>
                  <a:lnTo>
                    <a:pt x="148" y="939"/>
                  </a:lnTo>
                  <a:lnTo>
                    <a:pt x="135" y="958"/>
                  </a:lnTo>
                  <a:lnTo>
                    <a:pt x="123" y="970"/>
                  </a:lnTo>
                  <a:lnTo>
                    <a:pt x="111" y="988"/>
                  </a:lnTo>
                  <a:lnTo>
                    <a:pt x="92" y="1007"/>
                  </a:lnTo>
                  <a:lnTo>
                    <a:pt x="80" y="1025"/>
                  </a:lnTo>
                  <a:lnTo>
                    <a:pt x="68" y="1044"/>
                  </a:lnTo>
                  <a:lnTo>
                    <a:pt x="55" y="1062"/>
                  </a:lnTo>
                  <a:lnTo>
                    <a:pt x="37" y="1080"/>
                  </a:lnTo>
                  <a:lnTo>
                    <a:pt x="25" y="1099"/>
                  </a:lnTo>
                  <a:lnTo>
                    <a:pt x="12" y="1117"/>
                  </a:lnTo>
                  <a:lnTo>
                    <a:pt x="0" y="113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26322" name="Freeform 332">
              <a:extLst>
                <a:ext uri="{FF2B5EF4-FFF2-40B4-BE49-F238E27FC236}">
                  <a16:creationId xmlns:a16="http://schemas.microsoft.com/office/drawing/2014/main" id="{E49441A3-F40B-DDEB-F338-D4E297DF03B2}"/>
                </a:ext>
              </a:extLst>
            </p:cNvPr>
            <p:cNvSpPr>
              <a:spLocks/>
            </p:cNvSpPr>
            <p:nvPr/>
          </p:nvSpPr>
          <p:spPr bwMode="auto">
            <a:xfrm>
              <a:off x="679" y="2640"/>
              <a:ext cx="816" cy="1062"/>
            </a:xfrm>
            <a:custGeom>
              <a:avLst/>
              <a:gdLst>
                <a:gd name="T0" fmla="*/ 61 w 873"/>
                <a:gd name="T1" fmla="*/ 7 h 1136"/>
                <a:gd name="T2" fmla="*/ 60 w 873"/>
                <a:gd name="T3" fmla="*/ 7 h 1136"/>
                <a:gd name="T4" fmla="*/ 57 w 873"/>
                <a:gd name="T5" fmla="*/ 7 h 1136"/>
                <a:gd name="T6" fmla="*/ 56 w 873"/>
                <a:gd name="T7" fmla="*/ 9 h 1136"/>
                <a:gd name="T8" fmla="*/ 53 w 873"/>
                <a:gd name="T9" fmla="*/ 12 h 1136"/>
                <a:gd name="T10" fmla="*/ 52 w 873"/>
                <a:gd name="T11" fmla="*/ 15 h 1136"/>
                <a:gd name="T12" fmla="*/ 50 w 873"/>
                <a:gd name="T13" fmla="*/ 18 h 1136"/>
                <a:gd name="T14" fmla="*/ 47 w 873"/>
                <a:gd name="T15" fmla="*/ 20 h 1136"/>
                <a:gd name="T16" fmla="*/ 46 w 873"/>
                <a:gd name="T17" fmla="*/ 22 h 1136"/>
                <a:gd name="T18" fmla="*/ 44 w 873"/>
                <a:gd name="T19" fmla="*/ 26 h 1136"/>
                <a:gd name="T20" fmla="*/ 41 w 873"/>
                <a:gd name="T21" fmla="*/ 28 h 1136"/>
                <a:gd name="T22" fmla="*/ 40 w 873"/>
                <a:gd name="T23" fmla="*/ 31 h 1136"/>
                <a:gd name="T24" fmla="*/ 37 w 873"/>
                <a:gd name="T25" fmla="*/ 33 h 1136"/>
                <a:gd name="T26" fmla="*/ 36 w 873"/>
                <a:gd name="T27" fmla="*/ 36 h 1136"/>
                <a:gd name="T28" fmla="*/ 34 w 873"/>
                <a:gd name="T29" fmla="*/ 38 h 1136"/>
                <a:gd name="T30" fmla="*/ 32 w 873"/>
                <a:gd name="T31" fmla="*/ 41 h 1136"/>
                <a:gd name="T32" fmla="*/ 30 w 873"/>
                <a:gd name="T33" fmla="*/ 44 h 1136"/>
                <a:gd name="T34" fmla="*/ 28 w 873"/>
                <a:gd name="T35" fmla="*/ 47 h 1136"/>
                <a:gd name="T36" fmla="*/ 26 w 873"/>
                <a:gd name="T37" fmla="*/ 48 h 1136"/>
                <a:gd name="T38" fmla="*/ 24 w 873"/>
                <a:gd name="T39" fmla="*/ 50 h 1136"/>
                <a:gd name="T40" fmla="*/ 21 w 873"/>
                <a:gd name="T41" fmla="*/ 53 h 1136"/>
                <a:gd name="T42" fmla="*/ 20 w 873"/>
                <a:gd name="T43" fmla="*/ 57 h 1136"/>
                <a:gd name="T44" fmla="*/ 18 w 873"/>
                <a:gd name="T45" fmla="*/ 58 h 1136"/>
                <a:gd name="T46" fmla="*/ 17 w 873"/>
                <a:gd name="T47" fmla="*/ 62 h 1136"/>
                <a:gd name="T48" fmla="*/ 14 w 873"/>
                <a:gd name="T49" fmla="*/ 65 h 1136"/>
                <a:gd name="T50" fmla="*/ 12 w 873"/>
                <a:gd name="T51" fmla="*/ 66 h 1136"/>
                <a:gd name="T52" fmla="*/ 9 w 873"/>
                <a:gd name="T53" fmla="*/ 69 h 1136"/>
                <a:gd name="T54" fmla="*/ 7 w 873"/>
                <a:gd name="T55" fmla="*/ 71 h 1136"/>
                <a:gd name="T56" fmla="*/ 7 w 873"/>
                <a:gd name="T57" fmla="*/ 74 h 1136"/>
                <a:gd name="T58" fmla="*/ 7 w 873"/>
                <a:gd name="T59" fmla="*/ 76 h 1136"/>
                <a:gd name="T60" fmla="*/ 7 w 873"/>
                <a:gd name="T61" fmla="*/ 79 h 1136"/>
                <a:gd name="T62" fmla="*/ 0 w 873"/>
                <a:gd name="T63" fmla="*/ 81 h 11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873" h="1136">
                  <a:moveTo>
                    <a:pt x="873" y="0"/>
                  </a:moveTo>
                  <a:lnTo>
                    <a:pt x="855" y="19"/>
                  </a:lnTo>
                  <a:lnTo>
                    <a:pt x="842" y="37"/>
                  </a:lnTo>
                  <a:lnTo>
                    <a:pt x="830" y="56"/>
                  </a:lnTo>
                  <a:lnTo>
                    <a:pt x="818" y="74"/>
                  </a:lnTo>
                  <a:lnTo>
                    <a:pt x="799" y="92"/>
                  </a:lnTo>
                  <a:lnTo>
                    <a:pt x="787" y="111"/>
                  </a:lnTo>
                  <a:lnTo>
                    <a:pt x="775" y="129"/>
                  </a:lnTo>
                  <a:lnTo>
                    <a:pt x="762" y="148"/>
                  </a:lnTo>
                  <a:lnTo>
                    <a:pt x="744" y="160"/>
                  </a:lnTo>
                  <a:lnTo>
                    <a:pt x="732" y="178"/>
                  </a:lnTo>
                  <a:lnTo>
                    <a:pt x="719" y="197"/>
                  </a:lnTo>
                  <a:lnTo>
                    <a:pt x="707" y="215"/>
                  </a:lnTo>
                  <a:lnTo>
                    <a:pt x="689" y="234"/>
                  </a:lnTo>
                  <a:lnTo>
                    <a:pt x="676" y="252"/>
                  </a:lnTo>
                  <a:lnTo>
                    <a:pt x="664" y="270"/>
                  </a:lnTo>
                  <a:lnTo>
                    <a:pt x="652" y="289"/>
                  </a:lnTo>
                  <a:lnTo>
                    <a:pt x="633" y="307"/>
                  </a:lnTo>
                  <a:lnTo>
                    <a:pt x="621" y="326"/>
                  </a:lnTo>
                  <a:lnTo>
                    <a:pt x="609" y="344"/>
                  </a:lnTo>
                  <a:lnTo>
                    <a:pt x="596" y="362"/>
                  </a:lnTo>
                  <a:lnTo>
                    <a:pt x="578" y="381"/>
                  </a:lnTo>
                  <a:lnTo>
                    <a:pt x="566" y="399"/>
                  </a:lnTo>
                  <a:lnTo>
                    <a:pt x="553" y="418"/>
                  </a:lnTo>
                  <a:lnTo>
                    <a:pt x="541" y="430"/>
                  </a:lnTo>
                  <a:lnTo>
                    <a:pt x="523" y="448"/>
                  </a:lnTo>
                  <a:lnTo>
                    <a:pt x="510" y="467"/>
                  </a:lnTo>
                  <a:lnTo>
                    <a:pt x="498" y="485"/>
                  </a:lnTo>
                  <a:lnTo>
                    <a:pt x="486" y="504"/>
                  </a:lnTo>
                  <a:lnTo>
                    <a:pt x="467" y="522"/>
                  </a:lnTo>
                  <a:lnTo>
                    <a:pt x="455" y="540"/>
                  </a:lnTo>
                  <a:lnTo>
                    <a:pt x="443" y="559"/>
                  </a:lnTo>
                  <a:lnTo>
                    <a:pt x="430" y="577"/>
                  </a:lnTo>
                  <a:lnTo>
                    <a:pt x="412" y="596"/>
                  </a:lnTo>
                  <a:lnTo>
                    <a:pt x="400" y="614"/>
                  </a:lnTo>
                  <a:lnTo>
                    <a:pt x="387" y="632"/>
                  </a:lnTo>
                  <a:lnTo>
                    <a:pt x="375" y="651"/>
                  </a:lnTo>
                  <a:lnTo>
                    <a:pt x="357" y="669"/>
                  </a:lnTo>
                  <a:lnTo>
                    <a:pt x="344" y="688"/>
                  </a:lnTo>
                  <a:lnTo>
                    <a:pt x="332" y="700"/>
                  </a:lnTo>
                  <a:lnTo>
                    <a:pt x="320" y="718"/>
                  </a:lnTo>
                  <a:lnTo>
                    <a:pt x="301" y="737"/>
                  </a:lnTo>
                  <a:lnTo>
                    <a:pt x="289" y="755"/>
                  </a:lnTo>
                  <a:lnTo>
                    <a:pt x="277" y="774"/>
                  </a:lnTo>
                  <a:lnTo>
                    <a:pt x="258" y="792"/>
                  </a:lnTo>
                  <a:lnTo>
                    <a:pt x="246" y="810"/>
                  </a:lnTo>
                  <a:lnTo>
                    <a:pt x="234" y="829"/>
                  </a:lnTo>
                  <a:lnTo>
                    <a:pt x="221" y="847"/>
                  </a:lnTo>
                  <a:lnTo>
                    <a:pt x="203" y="866"/>
                  </a:lnTo>
                  <a:lnTo>
                    <a:pt x="191" y="884"/>
                  </a:lnTo>
                  <a:lnTo>
                    <a:pt x="178" y="902"/>
                  </a:lnTo>
                  <a:lnTo>
                    <a:pt x="166" y="921"/>
                  </a:lnTo>
                  <a:lnTo>
                    <a:pt x="148" y="939"/>
                  </a:lnTo>
                  <a:lnTo>
                    <a:pt x="135" y="958"/>
                  </a:lnTo>
                  <a:lnTo>
                    <a:pt x="123" y="970"/>
                  </a:lnTo>
                  <a:lnTo>
                    <a:pt x="111" y="988"/>
                  </a:lnTo>
                  <a:lnTo>
                    <a:pt x="92" y="1007"/>
                  </a:lnTo>
                  <a:lnTo>
                    <a:pt x="80" y="1025"/>
                  </a:lnTo>
                  <a:lnTo>
                    <a:pt x="68" y="1044"/>
                  </a:lnTo>
                  <a:lnTo>
                    <a:pt x="55" y="1062"/>
                  </a:lnTo>
                  <a:lnTo>
                    <a:pt x="37" y="1080"/>
                  </a:lnTo>
                  <a:lnTo>
                    <a:pt x="25" y="1099"/>
                  </a:lnTo>
                  <a:lnTo>
                    <a:pt x="12" y="1117"/>
                  </a:lnTo>
                  <a:lnTo>
                    <a:pt x="0" y="113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26323" name="Freeform 333">
              <a:extLst>
                <a:ext uri="{FF2B5EF4-FFF2-40B4-BE49-F238E27FC236}">
                  <a16:creationId xmlns:a16="http://schemas.microsoft.com/office/drawing/2014/main" id="{357D5FBE-1E7B-2907-3A50-B47036203361}"/>
                </a:ext>
              </a:extLst>
            </p:cNvPr>
            <p:cNvSpPr>
              <a:spLocks/>
            </p:cNvSpPr>
            <p:nvPr/>
          </p:nvSpPr>
          <p:spPr bwMode="auto">
            <a:xfrm>
              <a:off x="679" y="2640"/>
              <a:ext cx="816" cy="1062"/>
            </a:xfrm>
            <a:custGeom>
              <a:avLst/>
              <a:gdLst>
                <a:gd name="T0" fmla="*/ 61 w 873"/>
                <a:gd name="T1" fmla="*/ 7 h 1136"/>
                <a:gd name="T2" fmla="*/ 60 w 873"/>
                <a:gd name="T3" fmla="*/ 7 h 1136"/>
                <a:gd name="T4" fmla="*/ 57 w 873"/>
                <a:gd name="T5" fmla="*/ 7 h 1136"/>
                <a:gd name="T6" fmla="*/ 56 w 873"/>
                <a:gd name="T7" fmla="*/ 9 h 1136"/>
                <a:gd name="T8" fmla="*/ 53 w 873"/>
                <a:gd name="T9" fmla="*/ 12 h 1136"/>
                <a:gd name="T10" fmla="*/ 52 w 873"/>
                <a:gd name="T11" fmla="*/ 15 h 1136"/>
                <a:gd name="T12" fmla="*/ 50 w 873"/>
                <a:gd name="T13" fmla="*/ 18 h 1136"/>
                <a:gd name="T14" fmla="*/ 47 w 873"/>
                <a:gd name="T15" fmla="*/ 20 h 1136"/>
                <a:gd name="T16" fmla="*/ 46 w 873"/>
                <a:gd name="T17" fmla="*/ 22 h 1136"/>
                <a:gd name="T18" fmla="*/ 44 w 873"/>
                <a:gd name="T19" fmla="*/ 26 h 1136"/>
                <a:gd name="T20" fmla="*/ 41 w 873"/>
                <a:gd name="T21" fmla="*/ 28 h 1136"/>
                <a:gd name="T22" fmla="*/ 40 w 873"/>
                <a:gd name="T23" fmla="*/ 31 h 1136"/>
                <a:gd name="T24" fmla="*/ 37 w 873"/>
                <a:gd name="T25" fmla="*/ 33 h 1136"/>
                <a:gd name="T26" fmla="*/ 36 w 873"/>
                <a:gd name="T27" fmla="*/ 36 h 1136"/>
                <a:gd name="T28" fmla="*/ 34 w 873"/>
                <a:gd name="T29" fmla="*/ 38 h 1136"/>
                <a:gd name="T30" fmla="*/ 32 w 873"/>
                <a:gd name="T31" fmla="*/ 41 h 1136"/>
                <a:gd name="T32" fmla="*/ 30 w 873"/>
                <a:gd name="T33" fmla="*/ 44 h 1136"/>
                <a:gd name="T34" fmla="*/ 28 w 873"/>
                <a:gd name="T35" fmla="*/ 47 h 1136"/>
                <a:gd name="T36" fmla="*/ 26 w 873"/>
                <a:gd name="T37" fmla="*/ 48 h 1136"/>
                <a:gd name="T38" fmla="*/ 24 w 873"/>
                <a:gd name="T39" fmla="*/ 50 h 1136"/>
                <a:gd name="T40" fmla="*/ 21 w 873"/>
                <a:gd name="T41" fmla="*/ 53 h 1136"/>
                <a:gd name="T42" fmla="*/ 20 w 873"/>
                <a:gd name="T43" fmla="*/ 57 h 1136"/>
                <a:gd name="T44" fmla="*/ 18 w 873"/>
                <a:gd name="T45" fmla="*/ 58 h 1136"/>
                <a:gd name="T46" fmla="*/ 17 w 873"/>
                <a:gd name="T47" fmla="*/ 62 h 1136"/>
                <a:gd name="T48" fmla="*/ 14 w 873"/>
                <a:gd name="T49" fmla="*/ 65 h 1136"/>
                <a:gd name="T50" fmla="*/ 12 w 873"/>
                <a:gd name="T51" fmla="*/ 66 h 1136"/>
                <a:gd name="T52" fmla="*/ 9 w 873"/>
                <a:gd name="T53" fmla="*/ 69 h 1136"/>
                <a:gd name="T54" fmla="*/ 7 w 873"/>
                <a:gd name="T55" fmla="*/ 71 h 1136"/>
                <a:gd name="T56" fmla="*/ 7 w 873"/>
                <a:gd name="T57" fmla="*/ 74 h 1136"/>
                <a:gd name="T58" fmla="*/ 7 w 873"/>
                <a:gd name="T59" fmla="*/ 76 h 1136"/>
                <a:gd name="T60" fmla="*/ 7 w 873"/>
                <a:gd name="T61" fmla="*/ 79 h 1136"/>
                <a:gd name="T62" fmla="*/ 0 w 873"/>
                <a:gd name="T63" fmla="*/ 81 h 11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873" h="1136">
                  <a:moveTo>
                    <a:pt x="873" y="0"/>
                  </a:moveTo>
                  <a:lnTo>
                    <a:pt x="855" y="19"/>
                  </a:lnTo>
                  <a:lnTo>
                    <a:pt x="842" y="37"/>
                  </a:lnTo>
                  <a:lnTo>
                    <a:pt x="830" y="56"/>
                  </a:lnTo>
                  <a:lnTo>
                    <a:pt x="818" y="74"/>
                  </a:lnTo>
                  <a:lnTo>
                    <a:pt x="799" y="92"/>
                  </a:lnTo>
                  <a:lnTo>
                    <a:pt x="787" y="111"/>
                  </a:lnTo>
                  <a:lnTo>
                    <a:pt x="775" y="129"/>
                  </a:lnTo>
                  <a:lnTo>
                    <a:pt x="762" y="148"/>
                  </a:lnTo>
                  <a:lnTo>
                    <a:pt x="744" y="160"/>
                  </a:lnTo>
                  <a:lnTo>
                    <a:pt x="732" y="178"/>
                  </a:lnTo>
                  <a:lnTo>
                    <a:pt x="719" y="197"/>
                  </a:lnTo>
                  <a:lnTo>
                    <a:pt x="707" y="215"/>
                  </a:lnTo>
                  <a:lnTo>
                    <a:pt x="689" y="234"/>
                  </a:lnTo>
                  <a:lnTo>
                    <a:pt x="676" y="252"/>
                  </a:lnTo>
                  <a:lnTo>
                    <a:pt x="664" y="270"/>
                  </a:lnTo>
                  <a:lnTo>
                    <a:pt x="652" y="289"/>
                  </a:lnTo>
                  <a:lnTo>
                    <a:pt x="633" y="307"/>
                  </a:lnTo>
                  <a:lnTo>
                    <a:pt x="621" y="326"/>
                  </a:lnTo>
                  <a:lnTo>
                    <a:pt x="609" y="344"/>
                  </a:lnTo>
                  <a:lnTo>
                    <a:pt x="596" y="362"/>
                  </a:lnTo>
                  <a:lnTo>
                    <a:pt x="578" y="381"/>
                  </a:lnTo>
                  <a:lnTo>
                    <a:pt x="566" y="399"/>
                  </a:lnTo>
                  <a:lnTo>
                    <a:pt x="553" y="418"/>
                  </a:lnTo>
                  <a:lnTo>
                    <a:pt x="541" y="430"/>
                  </a:lnTo>
                  <a:lnTo>
                    <a:pt x="523" y="448"/>
                  </a:lnTo>
                  <a:lnTo>
                    <a:pt x="510" y="467"/>
                  </a:lnTo>
                  <a:lnTo>
                    <a:pt x="498" y="485"/>
                  </a:lnTo>
                  <a:lnTo>
                    <a:pt x="486" y="504"/>
                  </a:lnTo>
                  <a:lnTo>
                    <a:pt x="467" y="522"/>
                  </a:lnTo>
                  <a:lnTo>
                    <a:pt x="455" y="540"/>
                  </a:lnTo>
                  <a:lnTo>
                    <a:pt x="443" y="559"/>
                  </a:lnTo>
                  <a:lnTo>
                    <a:pt x="430" y="577"/>
                  </a:lnTo>
                  <a:lnTo>
                    <a:pt x="412" y="596"/>
                  </a:lnTo>
                  <a:lnTo>
                    <a:pt x="400" y="614"/>
                  </a:lnTo>
                  <a:lnTo>
                    <a:pt x="387" y="632"/>
                  </a:lnTo>
                  <a:lnTo>
                    <a:pt x="375" y="651"/>
                  </a:lnTo>
                  <a:lnTo>
                    <a:pt x="357" y="669"/>
                  </a:lnTo>
                  <a:lnTo>
                    <a:pt x="344" y="688"/>
                  </a:lnTo>
                  <a:lnTo>
                    <a:pt x="332" y="700"/>
                  </a:lnTo>
                  <a:lnTo>
                    <a:pt x="320" y="718"/>
                  </a:lnTo>
                  <a:lnTo>
                    <a:pt x="301" y="737"/>
                  </a:lnTo>
                  <a:lnTo>
                    <a:pt x="289" y="755"/>
                  </a:lnTo>
                  <a:lnTo>
                    <a:pt x="277" y="774"/>
                  </a:lnTo>
                  <a:lnTo>
                    <a:pt x="258" y="792"/>
                  </a:lnTo>
                  <a:lnTo>
                    <a:pt x="246" y="810"/>
                  </a:lnTo>
                  <a:lnTo>
                    <a:pt x="234" y="829"/>
                  </a:lnTo>
                  <a:lnTo>
                    <a:pt x="221" y="847"/>
                  </a:lnTo>
                  <a:lnTo>
                    <a:pt x="203" y="866"/>
                  </a:lnTo>
                  <a:lnTo>
                    <a:pt x="191" y="884"/>
                  </a:lnTo>
                  <a:lnTo>
                    <a:pt x="178" y="902"/>
                  </a:lnTo>
                  <a:lnTo>
                    <a:pt x="166" y="921"/>
                  </a:lnTo>
                  <a:lnTo>
                    <a:pt x="148" y="939"/>
                  </a:lnTo>
                  <a:lnTo>
                    <a:pt x="135" y="958"/>
                  </a:lnTo>
                  <a:lnTo>
                    <a:pt x="123" y="970"/>
                  </a:lnTo>
                  <a:lnTo>
                    <a:pt x="111" y="988"/>
                  </a:lnTo>
                  <a:lnTo>
                    <a:pt x="92" y="1007"/>
                  </a:lnTo>
                  <a:lnTo>
                    <a:pt x="80" y="1025"/>
                  </a:lnTo>
                  <a:lnTo>
                    <a:pt x="68" y="1044"/>
                  </a:lnTo>
                  <a:lnTo>
                    <a:pt x="55" y="1062"/>
                  </a:lnTo>
                  <a:lnTo>
                    <a:pt x="37" y="1080"/>
                  </a:lnTo>
                  <a:lnTo>
                    <a:pt x="25" y="1099"/>
                  </a:lnTo>
                  <a:lnTo>
                    <a:pt x="12" y="1117"/>
                  </a:lnTo>
                  <a:lnTo>
                    <a:pt x="0" y="113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26324" name="Freeform 334">
              <a:extLst>
                <a:ext uri="{FF2B5EF4-FFF2-40B4-BE49-F238E27FC236}">
                  <a16:creationId xmlns:a16="http://schemas.microsoft.com/office/drawing/2014/main" id="{0537978D-C2B1-BBDE-F224-B9304DD5D0ED}"/>
                </a:ext>
              </a:extLst>
            </p:cNvPr>
            <p:cNvSpPr>
              <a:spLocks/>
            </p:cNvSpPr>
            <p:nvPr/>
          </p:nvSpPr>
          <p:spPr bwMode="auto">
            <a:xfrm>
              <a:off x="679" y="2640"/>
              <a:ext cx="816" cy="1062"/>
            </a:xfrm>
            <a:custGeom>
              <a:avLst/>
              <a:gdLst>
                <a:gd name="T0" fmla="*/ 61 w 873"/>
                <a:gd name="T1" fmla="*/ 7 h 1136"/>
                <a:gd name="T2" fmla="*/ 60 w 873"/>
                <a:gd name="T3" fmla="*/ 7 h 1136"/>
                <a:gd name="T4" fmla="*/ 57 w 873"/>
                <a:gd name="T5" fmla="*/ 7 h 1136"/>
                <a:gd name="T6" fmla="*/ 56 w 873"/>
                <a:gd name="T7" fmla="*/ 9 h 1136"/>
                <a:gd name="T8" fmla="*/ 53 w 873"/>
                <a:gd name="T9" fmla="*/ 12 h 1136"/>
                <a:gd name="T10" fmla="*/ 52 w 873"/>
                <a:gd name="T11" fmla="*/ 15 h 1136"/>
                <a:gd name="T12" fmla="*/ 50 w 873"/>
                <a:gd name="T13" fmla="*/ 18 h 1136"/>
                <a:gd name="T14" fmla="*/ 47 w 873"/>
                <a:gd name="T15" fmla="*/ 20 h 1136"/>
                <a:gd name="T16" fmla="*/ 46 w 873"/>
                <a:gd name="T17" fmla="*/ 22 h 1136"/>
                <a:gd name="T18" fmla="*/ 44 w 873"/>
                <a:gd name="T19" fmla="*/ 26 h 1136"/>
                <a:gd name="T20" fmla="*/ 41 w 873"/>
                <a:gd name="T21" fmla="*/ 28 h 1136"/>
                <a:gd name="T22" fmla="*/ 40 w 873"/>
                <a:gd name="T23" fmla="*/ 31 h 1136"/>
                <a:gd name="T24" fmla="*/ 37 w 873"/>
                <a:gd name="T25" fmla="*/ 33 h 1136"/>
                <a:gd name="T26" fmla="*/ 36 w 873"/>
                <a:gd name="T27" fmla="*/ 36 h 1136"/>
                <a:gd name="T28" fmla="*/ 34 w 873"/>
                <a:gd name="T29" fmla="*/ 38 h 1136"/>
                <a:gd name="T30" fmla="*/ 32 w 873"/>
                <a:gd name="T31" fmla="*/ 41 h 1136"/>
                <a:gd name="T32" fmla="*/ 30 w 873"/>
                <a:gd name="T33" fmla="*/ 44 h 1136"/>
                <a:gd name="T34" fmla="*/ 28 w 873"/>
                <a:gd name="T35" fmla="*/ 47 h 1136"/>
                <a:gd name="T36" fmla="*/ 26 w 873"/>
                <a:gd name="T37" fmla="*/ 48 h 1136"/>
                <a:gd name="T38" fmla="*/ 24 w 873"/>
                <a:gd name="T39" fmla="*/ 50 h 1136"/>
                <a:gd name="T40" fmla="*/ 21 w 873"/>
                <a:gd name="T41" fmla="*/ 53 h 1136"/>
                <a:gd name="T42" fmla="*/ 20 w 873"/>
                <a:gd name="T43" fmla="*/ 57 h 1136"/>
                <a:gd name="T44" fmla="*/ 18 w 873"/>
                <a:gd name="T45" fmla="*/ 58 h 1136"/>
                <a:gd name="T46" fmla="*/ 17 w 873"/>
                <a:gd name="T47" fmla="*/ 62 h 1136"/>
                <a:gd name="T48" fmla="*/ 14 w 873"/>
                <a:gd name="T49" fmla="*/ 65 h 1136"/>
                <a:gd name="T50" fmla="*/ 12 w 873"/>
                <a:gd name="T51" fmla="*/ 66 h 1136"/>
                <a:gd name="T52" fmla="*/ 9 w 873"/>
                <a:gd name="T53" fmla="*/ 69 h 1136"/>
                <a:gd name="T54" fmla="*/ 7 w 873"/>
                <a:gd name="T55" fmla="*/ 71 h 1136"/>
                <a:gd name="T56" fmla="*/ 7 w 873"/>
                <a:gd name="T57" fmla="*/ 74 h 1136"/>
                <a:gd name="T58" fmla="*/ 7 w 873"/>
                <a:gd name="T59" fmla="*/ 76 h 1136"/>
                <a:gd name="T60" fmla="*/ 7 w 873"/>
                <a:gd name="T61" fmla="*/ 79 h 1136"/>
                <a:gd name="T62" fmla="*/ 0 w 873"/>
                <a:gd name="T63" fmla="*/ 81 h 11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873" h="1136">
                  <a:moveTo>
                    <a:pt x="873" y="0"/>
                  </a:moveTo>
                  <a:lnTo>
                    <a:pt x="855" y="19"/>
                  </a:lnTo>
                  <a:lnTo>
                    <a:pt x="842" y="37"/>
                  </a:lnTo>
                  <a:lnTo>
                    <a:pt x="830" y="56"/>
                  </a:lnTo>
                  <a:lnTo>
                    <a:pt x="818" y="74"/>
                  </a:lnTo>
                  <a:lnTo>
                    <a:pt x="799" y="92"/>
                  </a:lnTo>
                  <a:lnTo>
                    <a:pt x="787" y="111"/>
                  </a:lnTo>
                  <a:lnTo>
                    <a:pt x="775" y="129"/>
                  </a:lnTo>
                  <a:lnTo>
                    <a:pt x="762" y="148"/>
                  </a:lnTo>
                  <a:lnTo>
                    <a:pt x="744" y="160"/>
                  </a:lnTo>
                  <a:lnTo>
                    <a:pt x="732" y="178"/>
                  </a:lnTo>
                  <a:lnTo>
                    <a:pt x="719" y="197"/>
                  </a:lnTo>
                  <a:lnTo>
                    <a:pt x="707" y="215"/>
                  </a:lnTo>
                  <a:lnTo>
                    <a:pt x="689" y="234"/>
                  </a:lnTo>
                  <a:lnTo>
                    <a:pt x="676" y="252"/>
                  </a:lnTo>
                  <a:lnTo>
                    <a:pt x="664" y="270"/>
                  </a:lnTo>
                  <a:lnTo>
                    <a:pt x="652" y="289"/>
                  </a:lnTo>
                  <a:lnTo>
                    <a:pt x="633" y="307"/>
                  </a:lnTo>
                  <a:lnTo>
                    <a:pt x="621" y="326"/>
                  </a:lnTo>
                  <a:lnTo>
                    <a:pt x="609" y="344"/>
                  </a:lnTo>
                  <a:lnTo>
                    <a:pt x="596" y="362"/>
                  </a:lnTo>
                  <a:lnTo>
                    <a:pt x="578" y="381"/>
                  </a:lnTo>
                  <a:lnTo>
                    <a:pt x="566" y="399"/>
                  </a:lnTo>
                  <a:lnTo>
                    <a:pt x="553" y="418"/>
                  </a:lnTo>
                  <a:lnTo>
                    <a:pt x="541" y="430"/>
                  </a:lnTo>
                  <a:lnTo>
                    <a:pt x="523" y="448"/>
                  </a:lnTo>
                  <a:lnTo>
                    <a:pt x="510" y="467"/>
                  </a:lnTo>
                  <a:lnTo>
                    <a:pt x="498" y="485"/>
                  </a:lnTo>
                  <a:lnTo>
                    <a:pt x="486" y="504"/>
                  </a:lnTo>
                  <a:lnTo>
                    <a:pt x="467" y="522"/>
                  </a:lnTo>
                  <a:lnTo>
                    <a:pt x="455" y="540"/>
                  </a:lnTo>
                  <a:lnTo>
                    <a:pt x="443" y="559"/>
                  </a:lnTo>
                  <a:lnTo>
                    <a:pt x="430" y="577"/>
                  </a:lnTo>
                  <a:lnTo>
                    <a:pt x="412" y="596"/>
                  </a:lnTo>
                  <a:lnTo>
                    <a:pt x="400" y="614"/>
                  </a:lnTo>
                  <a:lnTo>
                    <a:pt x="387" y="632"/>
                  </a:lnTo>
                  <a:lnTo>
                    <a:pt x="375" y="651"/>
                  </a:lnTo>
                  <a:lnTo>
                    <a:pt x="357" y="669"/>
                  </a:lnTo>
                  <a:lnTo>
                    <a:pt x="344" y="688"/>
                  </a:lnTo>
                  <a:lnTo>
                    <a:pt x="332" y="700"/>
                  </a:lnTo>
                  <a:lnTo>
                    <a:pt x="320" y="718"/>
                  </a:lnTo>
                  <a:lnTo>
                    <a:pt x="301" y="737"/>
                  </a:lnTo>
                  <a:lnTo>
                    <a:pt x="289" y="755"/>
                  </a:lnTo>
                  <a:lnTo>
                    <a:pt x="277" y="774"/>
                  </a:lnTo>
                  <a:lnTo>
                    <a:pt x="258" y="792"/>
                  </a:lnTo>
                  <a:lnTo>
                    <a:pt x="246" y="810"/>
                  </a:lnTo>
                  <a:lnTo>
                    <a:pt x="234" y="829"/>
                  </a:lnTo>
                  <a:lnTo>
                    <a:pt x="221" y="847"/>
                  </a:lnTo>
                  <a:lnTo>
                    <a:pt x="203" y="866"/>
                  </a:lnTo>
                  <a:lnTo>
                    <a:pt x="191" y="884"/>
                  </a:lnTo>
                  <a:lnTo>
                    <a:pt x="178" y="902"/>
                  </a:lnTo>
                  <a:lnTo>
                    <a:pt x="166" y="921"/>
                  </a:lnTo>
                  <a:lnTo>
                    <a:pt x="148" y="939"/>
                  </a:lnTo>
                  <a:lnTo>
                    <a:pt x="135" y="958"/>
                  </a:lnTo>
                  <a:lnTo>
                    <a:pt x="123" y="970"/>
                  </a:lnTo>
                  <a:lnTo>
                    <a:pt x="111" y="988"/>
                  </a:lnTo>
                  <a:lnTo>
                    <a:pt x="92" y="1007"/>
                  </a:lnTo>
                  <a:lnTo>
                    <a:pt x="80" y="1025"/>
                  </a:lnTo>
                  <a:lnTo>
                    <a:pt x="68" y="1044"/>
                  </a:lnTo>
                  <a:lnTo>
                    <a:pt x="55" y="1062"/>
                  </a:lnTo>
                  <a:lnTo>
                    <a:pt x="37" y="1080"/>
                  </a:lnTo>
                  <a:lnTo>
                    <a:pt x="25" y="1099"/>
                  </a:lnTo>
                  <a:lnTo>
                    <a:pt x="12" y="1117"/>
                  </a:lnTo>
                  <a:lnTo>
                    <a:pt x="0" y="113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26325" name="Freeform 335">
              <a:extLst>
                <a:ext uri="{FF2B5EF4-FFF2-40B4-BE49-F238E27FC236}">
                  <a16:creationId xmlns:a16="http://schemas.microsoft.com/office/drawing/2014/main" id="{070CD45E-F827-8993-10E5-91F0E0185597}"/>
                </a:ext>
              </a:extLst>
            </p:cNvPr>
            <p:cNvSpPr>
              <a:spLocks/>
            </p:cNvSpPr>
            <p:nvPr/>
          </p:nvSpPr>
          <p:spPr bwMode="auto">
            <a:xfrm>
              <a:off x="679" y="2640"/>
              <a:ext cx="816" cy="1062"/>
            </a:xfrm>
            <a:custGeom>
              <a:avLst/>
              <a:gdLst>
                <a:gd name="T0" fmla="*/ 61 w 873"/>
                <a:gd name="T1" fmla="*/ 7 h 1136"/>
                <a:gd name="T2" fmla="*/ 60 w 873"/>
                <a:gd name="T3" fmla="*/ 7 h 1136"/>
                <a:gd name="T4" fmla="*/ 57 w 873"/>
                <a:gd name="T5" fmla="*/ 7 h 1136"/>
                <a:gd name="T6" fmla="*/ 56 w 873"/>
                <a:gd name="T7" fmla="*/ 9 h 1136"/>
                <a:gd name="T8" fmla="*/ 53 w 873"/>
                <a:gd name="T9" fmla="*/ 12 h 1136"/>
                <a:gd name="T10" fmla="*/ 52 w 873"/>
                <a:gd name="T11" fmla="*/ 15 h 1136"/>
                <a:gd name="T12" fmla="*/ 50 w 873"/>
                <a:gd name="T13" fmla="*/ 18 h 1136"/>
                <a:gd name="T14" fmla="*/ 47 w 873"/>
                <a:gd name="T15" fmla="*/ 20 h 1136"/>
                <a:gd name="T16" fmla="*/ 46 w 873"/>
                <a:gd name="T17" fmla="*/ 22 h 1136"/>
                <a:gd name="T18" fmla="*/ 44 w 873"/>
                <a:gd name="T19" fmla="*/ 26 h 1136"/>
                <a:gd name="T20" fmla="*/ 41 w 873"/>
                <a:gd name="T21" fmla="*/ 28 h 1136"/>
                <a:gd name="T22" fmla="*/ 40 w 873"/>
                <a:gd name="T23" fmla="*/ 31 h 1136"/>
                <a:gd name="T24" fmla="*/ 37 w 873"/>
                <a:gd name="T25" fmla="*/ 33 h 1136"/>
                <a:gd name="T26" fmla="*/ 36 w 873"/>
                <a:gd name="T27" fmla="*/ 36 h 1136"/>
                <a:gd name="T28" fmla="*/ 34 w 873"/>
                <a:gd name="T29" fmla="*/ 38 h 1136"/>
                <a:gd name="T30" fmla="*/ 32 w 873"/>
                <a:gd name="T31" fmla="*/ 41 h 1136"/>
                <a:gd name="T32" fmla="*/ 30 w 873"/>
                <a:gd name="T33" fmla="*/ 44 h 1136"/>
                <a:gd name="T34" fmla="*/ 28 w 873"/>
                <a:gd name="T35" fmla="*/ 47 h 1136"/>
                <a:gd name="T36" fmla="*/ 26 w 873"/>
                <a:gd name="T37" fmla="*/ 48 h 1136"/>
                <a:gd name="T38" fmla="*/ 24 w 873"/>
                <a:gd name="T39" fmla="*/ 50 h 1136"/>
                <a:gd name="T40" fmla="*/ 21 w 873"/>
                <a:gd name="T41" fmla="*/ 53 h 1136"/>
                <a:gd name="T42" fmla="*/ 20 w 873"/>
                <a:gd name="T43" fmla="*/ 57 h 1136"/>
                <a:gd name="T44" fmla="*/ 18 w 873"/>
                <a:gd name="T45" fmla="*/ 58 h 1136"/>
                <a:gd name="T46" fmla="*/ 17 w 873"/>
                <a:gd name="T47" fmla="*/ 62 h 1136"/>
                <a:gd name="T48" fmla="*/ 14 w 873"/>
                <a:gd name="T49" fmla="*/ 65 h 1136"/>
                <a:gd name="T50" fmla="*/ 12 w 873"/>
                <a:gd name="T51" fmla="*/ 66 h 1136"/>
                <a:gd name="T52" fmla="*/ 9 w 873"/>
                <a:gd name="T53" fmla="*/ 69 h 1136"/>
                <a:gd name="T54" fmla="*/ 7 w 873"/>
                <a:gd name="T55" fmla="*/ 71 h 1136"/>
                <a:gd name="T56" fmla="*/ 7 w 873"/>
                <a:gd name="T57" fmla="*/ 74 h 1136"/>
                <a:gd name="T58" fmla="*/ 7 w 873"/>
                <a:gd name="T59" fmla="*/ 76 h 1136"/>
                <a:gd name="T60" fmla="*/ 7 w 873"/>
                <a:gd name="T61" fmla="*/ 79 h 1136"/>
                <a:gd name="T62" fmla="*/ 0 w 873"/>
                <a:gd name="T63" fmla="*/ 81 h 11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873" h="1136">
                  <a:moveTo>
                    <a:pt x="873" y="0"/>
                  </a:moveTo>
                  <a:lnTo>
                    <a:pt x="855" y="19"/>
                  </a:lnTo>
                  <a:lnTo>
                    <a:pt x="842" y="37"/>
                  </a:lnTo>
                  <a:lnTo>
                    <a:pt x="830" y="56"/>
                  </a:lnTo>
                  <a:lnTo>
                    <a:pt x="818" y="74"/>
                  </a:lnTo>
                  <a:lnTo>
                    <a:pt x="799" y="92"/>
                  </a:lnTo>
                  <a:lnTo>
                    <a:pt x="787" y="111"/>
                  </a:lnTo>
                  <a:lnTo>
                    <a:pt x="775" y="129"/>
                  </a:lnTo>
                  <a:lnTo>
                    <a:pt x="762" y="148"/>
                  </a:lnTo>
                  <a:lnTo>
                    <a:pt x="744" y="160"/>
                  </a:lnTo>
                  <a:lnTo>
                    <a:pt x="732" y="178"/>
                  </a:lnTo>
                  <a:lnTo>
                    <a:pt x="719" y="197"/>
                  </a:lnTo>
                  <a:lnTo>
                    <a:pt x="707" y="215"/>
                  </a:lnTo>
                  <a:lnTo>
                    <a:pt x="689" y="234"/>
                  </a:lnTo>
                  <a:lnTo>
                    <a:pt x="676" y="252"/>
                  </a:lnTo>
                  <a:lnTo>
                    <a:pt x="664" y="270"/>
                  </a:lnTo>
                  <a:lnTo>
                    <a:pt x="652" y="289"/>
                  </a:lnTo>
                  <a:lnTo>
                    <a:pt x="633" y="307"/>
                  </a:lnTo>
                  <a:lnTo>
                    <a:pt x="621" y="326"/>
                  </a:lnTo>
                  <a:lnTo>
                    <a:pt x="609" y="344"/>
                  </a:lnTo>
                  <a:lnTo>
                    <a:pt x="596" y="362"/>
                  </a:lnTo>
                  <a:lnTo>
                    <a:pt x="578" y="381"/>
                  </a:lnTo>
                  <a:lnTo>
                    <a:pt x="566" y="399"/>
                  </a:lnTo>
                  <a:lnTo>
                    <a:pt x="553" y="418"/>
                  </a:lnTo>
                  <a:lnTo>
                    <a:pt x="541" y="430"/>
                  </a:lnTo>
                  <a:lnTo>
                    <a:pt x="523" y="448"/>
                  </a:lnTo>
                  <a:lnTo>
                    <a:pt x="510" y="467"/>
                  </a:lnTo>
                  <a:lnTo>
                    <a:pt x="498" y="485"/>
                  </a:lnTo>
                  <a:lnTo>
                    <a:pt x="486" y="504"/>
                  </a:lnTo>
                  <a:lnTo>
                    <a:pt x="467" y="522"/>
                  </a:lnTo>
                  <a:lnTo>
                    <a:pt x="455" y="540"/>
                  </a:lnTo>
                  <a:lnTo>
                    <a:pt x="443" y="559"/>
                  </a:lnTo>
                  <a:lnTo>
                    <a:pt x="430" y="577"/>
                  </a:lnTo>
                  <a:lnTo>
                    <a:pt x="412" y="596"/>
                  </a:lnTo>
                  <a:lnTo>
                    <a:pt x="400" y="614"/>
                  </a:lnTo>
                  <a:lnTo>
                    <a:pt x="387" y="632"/>
                  </a:lnTo>
                  <a:lnTo>
                    <a:pt x="375" y="651"/>
                  </a:lnTo>
                  <a:lnTo>
                    <a:pt x="357" y="669"/>
                  </a:lnTo>
                  <a:lnTo>
                    <a:pt x="344" y="688"/>
                  </a:lnTo>
                  <a:lnTo>
                    <a:pt x="332" y="700"/>
                  </a:lnTo>
                  <a:lnTo>
                    <a:pt x="320" y="718"/>
                  </a:lnTo>
                  <a:lnTo>
                    <a:pt x="301" y="737"/>
                  </a:lnTo>
                  <a:lnTo>
                    <a:pt x="289" y="755"/>
                  </a:lnTo>
                  <a:lnTo>
                    <a:pt x="277" y="774"/>
                  </a:lnTo>
                  <a:lnTo>
                    <a:pt x="258" y="792"/>
                  </a:lnTo>
                  <a:lnTo>
                    <a:pt x="246" y="810"/>
                  </a:lnTo>
                  <a:lnTo>
                    <a:pt x="234" y="829"/>
                  </a:lnTo>
                  <a:lnTo>
                    <a:pt x="221" y="847"/>
                  </a:lnTo>
                  <a:lnTo>
                    <a:pt x="203" y="866"/>
                  </a:lnTo>
                  <a:lnTo>
                    <a:pt x="191" y="884"/>
                  </a:lnTo>
                  <a:lnTo>
                    <a:pt x="178" y="902"/>
                  </a:lnTo>
                  <a:lnTo>
                    <a:pt x="166" y="921"/>
                  </a:lnTo>
                  <a:lnTo>
                    <a:pt x="148" y="939"/>
                  </a:lnTo>
                  <a:lnTo>
                    <a:pt x="135" y="958"/>
                  </a:lnTo>
                  <a:lnTo>
                    <a:pt x="123" y="970"/>
                  </a:lnTo>
                  <a:lnTo>
                    <a:pt x="111" y="988"/>
                  </a:lnTo>
                  <a:lnTo>
                    <a:pt x="92" y="1007"/>
                  </a:lnTo>
                  <a:lnTo>
                    <a:pt x="80" y="1025"/>
                  </a:lnTo>
                  <a:lnTo>
                    <a:pt x="68" y="1044"/>
                  </a:lnTo>
                  <a:lnTo>
                    <a:pt x="55" y="1062"/>
                  </a:lnTo>
                  <a:lnTo>
                    <a:pt x="37" y="1080"/>
                  </a:lnTo>
                  <a:lnTo>
                    <a:pt x="25" y="1099"/>
                  </a:lnTo>
                  <a:lnTo>
                    <a:pt x="12" y="1117"/>
                  </a:lnTo>
                  <a:lnTo>
                    <a:pt x="0" y="113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26326" name="Freeform 336">
              <a:extLst>
                <a:ext uri="{FF2B5EF4-FFF2-40B4-BE49-F238E27FC236}">
                  <a16:creationId xmlns:a16="http://schemas.microsoft.com/office/drawing/2014/main" id="{D72DFE6A-71A6-66B8-BDA3-63A4F3F0EE70}"/>
                </a:ext>
              </a:extLst>
            </p:cNvPr>
            <p:cNvSpPr>
              <a:spLocks/>
            </p:cNvSpPr>
            <p:nvPr/>
          </p:nvSpPr>
          <p:spPr bwMode="auto">
            <a:xfrm>
              <a:off x="679" y="2640"/>
              <a:ext cx="816" cy="1062"/>
            </a:xfrm>
            <a:custGeom>
              <a:avLst/>
              <a:gdLst>
                <a:gd name="T0" fmla="*/ 61 w 873"/>
                <a:gd name="T1" fmla="*/ 7 h 1136"/>
                <a:gd name="T2" fmla="*/ 60 w 873"/>
                <a:gd name="T3" fmla="*/ 7 h 1136"/>
                <a:gd name="T4" fmla="*/ 57 w 873"/>
                <a:gd name="T5" fmla="*/ 7 h 1136"/>
                <a:gd name="T6" fmla="*/ 56 w 873"/>
                <a:gd name="T7" fmla="*/ 9 h 1136"/>
                <a:gd name="T8" fmla="*/ 53 w 873"/>
                <a:gd name="T9" fmla="*/ 12 h 1136"/>
                <a:gd name="T10" fmla="*/ 52 w 873"/>
                <a:gd name="T11" fmla="*/ 15 h 1136"/>
                <a:gd name="T12" fmla="*/ 50 w 873"/>
                <a:gd name="T13" fmla="*/ 18 h 1136"/>
                <a:gd name="T14" fmla="*/ 47 w 873"/>
                <a:gd name="T15" fmla="*/ 20 h 1136"/>
                <a:gd name="T16" fmla="*/ 46 w 873"/>
                <a:gd name="T17" fmla="*/ 22 h 1136"/>
                <a:gd name="T18" fmla="*/ 44 w 873"/>
                <a:gd name="T19" fmla="*/ 26 h 1136"/>
                <a:gd name="T20" fmla="*/ 41 w 873"/>
                <a:gd name="T21" fmla="*/ 28 h 1136"/>
                <a:gd name="T22" fmla="*/ 40 w 873"/>
                <a:gd name="T23" fmla="*/ 31 h 1136"/>
                <a:gd name="T24" fmla="*/ 37 w 873"/>
                <a:gd name="T25" fmla="*/ 33 h 1136"/>
                <a:gd name="T26" fmla="*/ 36 w 873"/>
                <a:gd name="T27" fmla="*/ 36 h 1136"/>
                <a:gd name="T28" fmla="*/ 34 w 873"/>
                <a:gd name="T29" fmla="*/ 38 h 1136"/>
                <a:gd name="T30" fmla="*/ 32 w 873"/>
                <a:gd name="T31" fmla="*/ 41 h 1136"/>
                <a:gd name="T32" fmla="*/ 30 w 873"/>
                <a:gd name="T33" fmla="*/ 44 h 1136"/>
                <a:gd name="T34" fmla="*/ 28 w 873"/>
                <a:gd name="T35" fmla="*/ 47 h 1136"/>
                <a:gd name="T36" fmla="*/ 26 w 873"/>
                <a:gd name="T37" fmla="*/ 48 h 1136"/>
                <a:gd name="T38" fmla="*/ 24 w 873"/>
                <a:gd name="T39" fmla="*/ 50 h 1136"/>
                <a:gd name="T40" fmla="*/ 21 w 873"/>
                <a:gd name="T41" fmla="*/ 53 h 1136"/>
                <a:gd name="T42" fmla="*/ 20 w 873"/>
                <a:gd name="T43" fmla="*/ 57 h 1136"/>
                <a:gd name="T44" fmla="*/ 18 w 873"/>
                <a:gd name="T45" fmla="*/ 58 h 1136"/>
                <a:gd name="T46" fmla="*/ 17 w 873"/>
                <a:gd name="T47" fmla="*/ 62 h 1136"/>
                <a:gd name="T48" fmla="*/ 14 w 873"/>
                <a:gd name="T49" fmla="*/ 65 h 1136"/>
                <a:gd name="T50" fmla="*/ 12 w 873"/>
                <a:gd name="T51" fmla="*/ 66 h 1136"/>
                <a:gd name="T52" fmla="*/ 9 w 873"/>
                <a:gd name="T53" fmla="*/ 69 h 1136"/>
                <a:gd name="T54" fmla="*/ 7 w 873"/>
                <a:gd name="T55" fmla="*/ 71 h 1136"/>
                <a:gd name="T56" fmla="*/ 7 w 873"/>
                <a:gd name="T57" fmla="*/ 74 h 1136"/>
                <a:gd name="T58" fmla="*/ 7 w 873"/>
                <a:gd name="T59" fmla="*/ 76 h 1136"/>
                <a:gd name="T60" fmla="*/ 7 w 873"/>
                <a:gd name="T61" fmla="*/ 79 h 1136"/>
                <a:gd name="T62" fmla="*/ 0 w 873"/>
                <a:gd name="T63" fmla="*/ 81 h 11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873" h="1136">
                  <a:moveTo>
                    <a:pt x="873" y="0"/>
                  </a:moveTo>
                  <a:lnTo>
                    <a:pt x="855" y="19"/>
                  </a:lnTo>
                  <a:lnTo>
                    <a:pt x="842" y="37"/>
                  </a:lnTo>
                  <a:lnTo>
                    <a:pt x="830" y="56"/>
                  </a:lnTo>
                  <a:lnTo>
                    <a:pt x="818" y="74"/>
                  </a:lnTo>
                  <a:lnTo>
                    <a:pt x="799" y="92"/>
                  </a:lnTo>
                  <a:lnTo>
                    <a:pt x="787" y="111"/>
                  </a:lnTo>
                  <a:lnTo>
                    <a:pt x="775" y="129"/>
                  </a:lnTo>
                  <a:lnTo>
                    <a:pt x="762" y="148"/>
                  </a:lnTo>
                  <a:lnTo>
                    <a:pt x="744" y="160"/>
                  </a:lnTo>
                  <a:lnTo>
                    <a:pt x="732" y="178"/>
                  </a:lnTo>
                  <a:lnTo>
                    <a:pt x="719" y="197"/>
                  </a:lnTo>
                  <a:lnTo>
                    <a:pt x="707" y="215"/>
                  </a:lnTo>
                  <a:lnTo>
                    <a:pt x="689" y="234"/>
                  </a:lnTo>
                  <a:lnTo>
                    <a:pt x="676" y="252"/>
                  </a:lnTo>
                  <a:lnTo>
                    <a:pt x="664" y="270"/>
                  </a:lnTo>
                  <a:lnTo>
                    <a:pt x="652" y="289"/>
                  </a:lnTo>
                  <a:lnTo>
                    <a:pt x="633" y="307"/>
                  </a:lnTo>
                  <a:lnTo>
                    <a:pt x="621" y="326"/>
                  </a:lnTo>
                  <a:lnTo>
                    <a:pt x="609" y="344"/>
                  </a:lnTo>
                  <a:lnTo>
                    <a:pt x="596" y="362"/>
                  </a:lnTo>
                  <a:lnTo>
                    <a:pt x="578" y="381"/>
                  </a:lnTo>
                  <a:lnTo>
                    <a:pt x="566" y="399"/>
                  </a:lnTo>
                  <a:lnTo>
                    <a:pt x="553" y="418"/>
                  </a:lnTo>
                  <a:lnTo>
                    <a:pt x="541" y="430"/>
                  </a:lnTo>
                  <a:lnTo>
                    <a:pt x="523" y="448"/>
                  </a:lnTo>
                  <a:lnTo>
                    <a:pt x="510" y="467"/>
                  </a:lnTo>
                  <a:lnTo>
                    <a:pt x="498" y="485"/>
                  </a:lnTo>
                  <a:lnTo>
                    <a:pt x="486" y="504"/>
                  </a:lnTo>
                  <a:lnTo>
                    <a:pt x="467" y="522"/>
                  </a:lnTo>
                  <a:lnTo>
                    <a:pt x="455" y="540"/>
                  </a:lnTo>
                  <a:lnTo>
                    <a:pt x="443" y="559"/>
                  </a:lnTo>
                  <a:lnTo>
                    <a:pt x="430" y="577"/>
                  </a:lnTo>
                  <a:lnTo>
                    <a:pt x="412" y="596"/>
                  </a:lnTo>
                  <a:lnTo>
                    <a:pt x="400" y="614"/>
                  </a:lnTo>
                  <a:lnTo>
                    <a:pt x="387" y="632"/>
                  </a:lnTo>
                  <a:lnTo>
                    <a:pt x="375" y="651"/>
                  </a:lnTo>
                  <a:lnTo>
                    <a:pt x="357" y="669"/>
                  </a:lnTo>
                  <a:lnTo>
                    <a:pt x="344" y="688"/>
                  </a:lnTo>
                  <a:lnTo>
                    <a:pt x="332" y="700"/>
                  </a:lnTo>
                  <a:lnTo>
                    <a:pt x="320" y="718"/>
                  </a:lnTo>
                  <a:lnTo>
                    <a:pt x="301" y="737"/>
                  </a:lnTo>
                  <a:lnTo>
                    <a:pt x="289" y="755"/>
                  </a:lnTo>
                  <a:lnTo>
                    <a:pt x="277" y="774"/>
                  </a:lnTo>
                  <a:lnTo>
                    <a:pt x="258" y="792"/>
                  </a:lnTo>
                  <a:lnTo>
                    <a:pt x="246" y="810"/>
                  </a:lnTo>
                  <a:lnTo>
                    <a:pt x="234" y="829"/>
                  </a:lnTo>
                  <a:lnTo>
                    <a:pt x="221" y="847"/>
                  </a:lnTo>
                  <a:lnTo>
                    <a:pt x="203" y="866"/>
                  </a:lnTo>
                  <a:lnTo>
                    <a:pt x="191" y="884"/>
                  </a:lnTo>
                  <a:lnTo>
                    <a:pt x="178" y="902"/>
                  </a:lnTo>
                  <a:lnTo>
                    <a:pt x="166" y="921"/>
                  </a:lnTo>
                  <a:lnTo>
                    <a:pt x="148" y="939"/>
                  </a:lnTo>
                  <a:lnTo>
                    <a:pt x="135" y="958"/>
                  </a:lnTo>
                  <a:lnTo>
                    <a:pt x="123" y="970"/>
                  </a:lnTo>
                  <a:lnTo>
                    <a:pt x="111" y="988"/>
                  </a:lnTo>
                  <a:lnTo>
                    <a:pt x="92" y="1007"/>
                  </a:lnTo>
                  <a:lnTo>
                    <a:pt x="80" y="1025"/>
                  </a:lnTo>
                  <a:lnTo>
                    <a:pt x="68" y="1044"/>
                  </a:lnTo>
                  <a:lnTo>
                    <a:pt x="55" y="1062"/>
                  </a:lnTo>
                  <a:lnTo>
                    <a:pt x="37" y="1080"/>
                  </a:lnTo>
                  <a:lnTo>
                    <a:pt x="25" y="1099"/>
                  </a:lnTo>
                  <a:lnTo>
                    <a:pt x="12" y="1117"/>
                  </a:lnTo>
                  <a:lnTo>
                    <a:pt x="0" y="113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26327" name="Freeform 337">
              <a:extLst>
                <a:ext uri="{FF2B5EF4-FFF2-40B4-BE49-F238E27FC236}">
                  <a16:creationId xmlns:a16="http://schemas.microsoft.com/office/drawing/2014/main" id="{9BB6BB47-DED6-3421-D28C-9F3A6F74D472}"/>
                </a:ext>
              </a:extLst>
            </p:cNvPr>
            <p:cNvSpPr>
              <a:spLocks/>
            </p:cNvSpPr>
            <p:nvPr/>
          </p:nvSpPr>
          <p:spPr bwMode="auto">
            <a:xfrm>
              <a:off x="679" y="2640"/>
              <a:ext cx="816" cy="1062"/>
            </a:xfrm>
            <a:custGeom>
              <a:avLst/>
              <a:gdLst>
                <a:gd name="T0" fmla="*/ 61 w 873"/>
                <a:gd name="T1" fmla="*/ 7 h 1136"/>
                <a:gd name="T2" fmla="*/ 60 w 873"/>
                <a:gd name="T3" fmla="*/ 7 h 1136"/>
                <a:gd name="T4" fmla="*/ 57 w 873"/>
                <a:gd name="T5" fmla="*/ 7 h 1136"/>
                <a:gd name="T6" fmla="*/ 56 w 873"/>
                <a:gd name="T7" fmla="*/ 9 h 1136"/>
                <a:gd name="T8" fmla="*/ 53 w 873"/>
                <a:gd name="T9" fmla="*/ 12 h 1136"/>
                <a:gd name="T10" fmla="*/ 52 w 873"/>
                <a:gd name="T11" fmla="*/ 15 h 1136"/>
                <a:gd name="T12" fmla="*/ 50 w 873"/>
                <a:gd name="T13" fmla="*/ 18 h 1136"/>
                <a:gd name="T14" fmla="*/ 47 w 873"/>
                <a:gd name="T15" fmla="*/ 20 h 1136"/>
                <a:gd name="T16" fmla="*/ 46 w 873"/>
                <a:gd name="T17" fmla="*/ 22 h 1136"/>
                <a:gd name="T18" fmla="*/ 44 w 873"/>
                <a:gd name="T19" fmla="*/ 26 h 1136"/>
                <a:gd name="T20" fmla="*/ 41 w 873"/>
                <a:gd name="T21" fmla="*/ 28 h 1136"/>
                <a:gd name="T22" fmla="*/ 40 w 873"/>
                <a:gd name="T23" fmla="*/ 31 h 1136"/>
                <a:gd name="T24" fmla="*/ 37 w 873"/>
                <a:gd name="T25" fmla="*/ 33 h 1136"/>
                <a:gd name="T26" fmla="*/ 36 w 873"/>
                <a:gd name="T27" fmla="*/ 36 h 1136"/>
                <a:gd name="T28" fmla="*/ 34 w 873"/>
                <a:gd name="T29" fmla="*/ 38 h 1136"/>
                <a:gd name="T30" fmla="*/ 32 w 873"/>
                <a:gd name="T31" fmla="*/ 41 h 1136"/>
                <a:gd name="T32" fmla="*/ 30 w 873"/>
                <a:gd name="T33" fmla="*/ 44 h 1136"/>
                <a:gd name="T34" fmla="*/ 28 w 873"/>
                <a:gd name="T35" fmla="*/ 47 h 1136"/>
                <a:gd name="T36" fmla="*/ 26 w 873"/>
                <a:gd name="T37" fmla="*/ 48 h 1136"/>
                <a:gd name="T38" fmla="*/ 24 w 873"/>
                <a:gd name="T39" fmla="*/ 50 h 1136"/>
                <a:gd name="T40" fmla="*/ 21 w 873"/>
                <a:gd name="T41" fmla="*/ 53 h 1136"/>
                <a:gd name="T42" fmla="*/ 20 w 873"/>
                <a:gd name="T43" fmla="*/ 57 h 1136"/>
                <a:gd name="T44" fmla="*/ 18 w 873"/>
                <a:gd name="T45" fmla="*/ 58 h 1136"/>
                <a:gd name="T46" fmla="*/ 17 w 873"/>
                <a:gd name="T47" fmla="*/ 62 h 1136"/>
                <a:gd name="T48" fmla="*/ 14 w 873"/>
                <a:gd name="T49" fmla="*/ 65 h 1136"/>
                <a:gd name="T50" fmla="*/ 12 w 873"/>
                <a:gd name="T51" fmla="*/ 66 h 1136"/>
                <a:gd name="T52" fmla="*/ 9 w 873"/>
                <a:gd name="T53" fmla="*/ 69 h 1136"/>
                <a:gd name="T54" fmla="*/ 7 w 873"/>
                <a:gd name="T55" fmla="*/ 71 h 1136"/>
                <a:gd name="T56" fmla="*/ 7 w 873"/>
                <a:gd name="T57" fmla="*/ 74 h 1136"/>
                <a:gd name="T58" fmla="*/ 7 w 873"/>
                <a:gd name="T59" fmla="*/ 76 h 1136"/>
                <a:gd name="T60" fmla="*/ 7 w 873"/>
                <a:gd name="T61" fmla="*/ 79 h 1136"/>
                <a:gd name="T62" fmla="*/ 0 w 873"/>
                <a:gd name="T63" fmla="*/ 81 h 11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873" h="1136">
                  <a:moveTo>
                    <a:pt x="873" y="0"/>
                  </a:moveTo>
                  <a:lnTo>
                    <a:pt x="855" y="19"/>
                  </a:lnTo>
                  <a:lnTo>
                    <a:pt x="842" y="37"/>
                  </a:lnTo>
                  <a:lnTo>
                    <a:pt x="830" y="56"/>
                  </a:lnTo>
                  <a:lnTo>
                    <a:pt x="818" y="74"/>
                  </a:lnTo>
                  <a:lnTo>
                    <a:pt x="799" y="92"/>
                  </a:lnTo>
                  <a:lnTo>
                    <a:pt x="787" y="111"/>
                  </a:lnTo>
                  <a:lnTo>
                    <a:pt x="775" y="129"/>
                  </a:lnTo>
                  <a:lnTo>
                    <a:pt x="762" y="148"/>
                  </a:lnTo>
                  <a:lnTo>
                    <a:pt x="744" y="160"/>
                  </a:lnTo>
                  <a:lnTo>
                    <a:pt x="732" y="178"/>
                  </a:lnTo>
                  <a:lnTo>
                    <a:pt x="719" y="197"/>
                  </a:lnTo>
                  <a:lnTo>
                    <a:pt x="707" y="215"/>
                  </a:lnTo>
                  <a:lnTo>
                    <a:pt x="689" y="234"/>
                  </a:lnTo>
                  <a:lnTo>
                    <a:pt x="676" y="252"/>
                  </a:lnTo>
                  <a:lnTo>
                    <a:pt x="664" y="270"/>
                  </a:lnTo>
                  <a:lnTo>
                    <a:pt x="652" y="289"/>
                  </a:lnTo>
                  <a:lnTo>
                    <a:pt x="633" y="307"/>
                  </a:lnTo>
                  <a:lnTo>
                    <a:pt x="621" y="326"/>
                  </a:lnTo>
                  <a:lnTo>
                    <a:pt x="609" y="344"/>
                  </a:lnTo>
                  <a:lnTo>
                    <a:pt x="596" y="362"/>
                  </a:lnTo>
                  <a:lnTo>
                    <a:pt x="578" y="381"/>
                  </a:lnTo>
                  <a:lnTo>
                    <a:pt x="566" y="399"/>
                  </a:lnTo>
                  <a:lnTo>
                    <a:pt x="553" y="418"/>
                  </a:lnTo>
                  <a:lnTo>
                    <a:pt x="541" y="430"/>
                  </a:lnTo>
                  <a:lnTo>
                    <a:pt x="523" y="448"/>
                  </a:lnTo>
                  <a:lnTo>
                    <a:pt x="510" y="467"/>
                  </a:lnTo>
                  <a:lnTo>
                    <a:pt x="498" y="485"/>
                  </a:lnTo>
                  <a:lnTo>
                    <a:pt x="486" y="504"/>
                  </a:lnTo>
                  <a:lnTo>
                    <a:pt x="467" y="522"/>
                  </a:lnTo>
                  <a:lnTo>
                    <a:pt x="455" y="540"/>
                  </a:lnTo>
                  <a:lnTo>
                    <a:pt x="443" y="559"/>
                  </a:lnTo>
                  <a:lnTo>
                    <a:pt x="430" y="577"/>
                  </a:lnTo>
                  <a:lnTo>
                    <a:pt x="412" y="596"/>
                  </a:lnTo>
                  <a:lnTo>
                    <a:pt x="400" y="614"/>
                  </a:lnTo>
                  <a:lnTo>
                    <a:pt x="387" y="632"/>
                  </a:lnTo>
                  <a:lnTo>
                    <a:pt x="375" y="651"/>
                  </a:lnTo>
                  <a:lnTo>
                    <a:pt x="357" y="669"/>
                  </a:lnTo>
                  <a:lnTo>
                    <a:pt x="344" y="688"/>
                  </a:lnTo>
                  <a:lnTo>
                    <a:pt x="332" y="700"/>
                  </a:lnTo>
                  <a:lnTo>
                    <a:pt x="320" y="718"/>
                  </a:lnTo>
                  <a:lnTo>
                    <a:pt x="301" y="737"/>
                  </a:lnTo>
                  <a:lnTo>
                    <a:pt x="289" y="755"/>
                  </a:lnTo>
                  <a:lnTo>
                    <a:pt x="277" y="774"/>
                  </a:lnTo>
                  <a:lnTo>
                    <a:pt x="258" y="792"/>
                  </a:lnTo>
                  <a:lnTo>
                    <a:pt x="246" y="810"/>
                  </a:lnTo>
                  <a:lnTo>
                    <a:pt x="234" y="829"/>
                  </a:lnTo>
                  <a:lnTo>
                    <a:pt x="221" y="847"/>
                  </a:lnTo>
                  <a:lnTo>
                    <a:pt x="203" y="866"/>
                  </a:lnTo>
                  <a:lnTo>
                    <a:pt x="191" y="884"/>
                  </a:lnTo>
                  <a:lnTo>
                    <a:pt x="178" y="902"/>
                  </a:lnTo>
                  <a:lnTo>
                    <a:pt x="166" y="921"/>
                  </a:lnTo>
                  <a:lnTo>
                    <a:pt x="148" y="939"/>
                  </a:lnTo>
                  <a:lnTo>
                    <a:pt x="135" y="958"/>
                  </a:lnTo>
                  <a:lnTo>
                    <a:pt x="123" y="970"/>
                  </a:lnTo>
                  <a:lnTo>
                    <a:pt x="111" y="988"/>
                  </a:lnTo>
                  <a:lnTo>
                    <a:pt x="92" y="1007"/>
                  </a:lnTo>
                  <a:lnTo>
                    <a:pt x="80" y="1025"/>
                  </a:lnTo>
                  <a:lnTo>
                    <a:pt x="68" y="1044"/>
                  </a:lnTo>
                  <a:lnTo>
                    <a:pt x="55" y="1062"/>
                  </a:lnTo>
                  <a:lnTo>
                    <a:pt x="37" y="1080"/>
                  </a:lnTo>
                  <a:lnTo>
                    <a:pt x="25" y="1099"/>
                  </a:lnTo>
                  <a:lnTo>
                    <a:pt x="12" y="1117"/>
                  </a:lnTo>
                  <a:lnTo>
                    <a:pt x="0" y="113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26328" name="Freeform 338">
              <a:extLst>
                <a:ext uri="{FF2B5EF4-FFF2-40B4-BE49-F238E27FC236}">
                  <a16:creationId xmlns:a16="http://schemas.microsoft.com/office/drawing/2014/main" id="{985E50D9-CC4C-2BF5-370D-D4BDBC6E97B9}"/>
                </a:ext>
              </a:extLst>
            </p:cNvPr>
            <p:cNvSpPr>
              <a:spLocks/>
            </p:cNvSpPr>
            <p:nvPr/>
          </p:nvSpPr>
          <p:spPr bwMode="auto">
            <a:xfrm>
              <a:off x="679" y="2640"/>
              <a:ext cx="816" cy="1062"/>
            </a:xfrm>
            <a:custGeom>
              <a:avLst/>
              <a:gdLst>
                <a:gd name="T0" fmla="*/ 61 w 873"/>
                <a:gd name="T1" fmla="*/ 7 h 1136"/>
                <a:gd name="T2" fmla="*/ 60 w 873"/>
                <a:gd name="T3" fmla="*/ 7 h 1136"/>
                <a:gd name="T4" fmla="*/ 57 w 873"/>
                <a:gd name="T5" fmla="*/ 7 h 1136"/>
                <a:gd name="T6" fmla="*/ 56 w 873"/>
                <a:gd name="T7" fmla="*/ 9 h 1136"/>
                <a:gd name="T8" fmla="*/ 53 w 873"/>
                <a:gd name="T9" fmla="*/ 12 h 1136"/>
                <a:gd name="T10" fmla="*/ 52 w 873"/>
                <a:gd name="T11" fmla="*/ 15 h 1136"/>
                <a:gd name="T12" fmla="*/ 50 w 873"/>
                <a:gd name="T13" fmla="*/ 18 h 1136"/>
                <a:gd name="T14" fmla="*/ 47 w 873"/>
                <a:gd name="T15" fmla="*/ 20 h 1136"/>
                <a:gd name="T16" fmla="*/ 46 w 873"/>
                <a:gd name="T17" fmla="*/ 22 h 1136"/>
                <a:gd name="T18" fmla="*/ 44 w 873"/>
                <a:gd name="T19" fmla="*/ 26 h 1136"/>
                <a:gd name="T20" fmla="*/ 41 w 873"/>
                <a:gd name="T21" fmla="*/ 28 h 1136"/>
                <a:gd name="T22" fmla="*/ 40 w 873"/>
                <a:gd name="T23" fmla="*/ 31 h 1136"/>
                <a:gd name="T24" fmla="*/ 37 w 873"/>
                <a:gd name="T25" fmla="*/ 33 h 1136"/>
                <a:gd name="T26" fmla="*/ 36 w 873"/>
                <a:gd name="T27" fmla="*/ 36 h 1136"/>
                <a:gd name="T28" fmla="*/ 34 w 873"/>
                <a:gd name="T29" fmla="*/ 38 h 1136"/>
                <a:gd name="T30" fmla="*/ 32 w 873"/>
                <a:gd name="T31" fmla="*/ 41 h 1136"/>
                <a:gd name="T32" fmla="*/ 30 w 873"/>
                <a:gd name="T33" fmla="*/ 44 h 1136"/>
                <a:gd name="T34" fmla="*/ 28 w 873"/>
                <a:gd name="T35" fmla="*/ 47 h 1136"/>
                <a:gd name="T36" fmla="*/ 26 w 873"/>
                <a:gd name="T37" fmla="*/ 48 h 1136"/>
                <a:gd name="T38" fmla="*/ 24 w 873"/>
                <a:gd name="T39" fmla="*/ 50 h 1136"/>
                <a:gd name="T40" fmla="*/ 21 w 873"/>
                <a:gd name="T41" fmla="*/ 53 h 1136"/>
                <a:gd name="T42" fmla="*/ 20 w 873"/>
                <a:gd name="T43" fmla="*/ 57 h 1136"/>
                <a:gd name="T44" fmla="*/ 18 w 873"/>
                <a:gd name="T45" fmla="*/ 58 h 1136"/>
                <a:gd name="T46" fmla="*/ 17 w 873"/>
                <a:gd name="T47" fmla="*/ 62 h 1136"/>
                <a:gd name="T48" fmla="*/ 14 w 873"/>
                <a:gd name="T49" fmla="*/ 65 h 1136"/>
                <a:gd name="T50" fmla="*/ 12 w 873"/>
                <a:gd name="T51" fmla="*/ 66 h 1136"/>
                <a:gd name="T52" fmla="*/ 9 w 873"/>
                <a:gd name="T53" fmla="*/ 69 h 1136"/>
                <a:gd name="T54" fmla="*/ 7 w 873"/>
                <a:gd name="T55" fmla="*/ 71 h 1136"/>
                <a:gd name="T56" fmla="*/ 7 w 873"/>
                <a:gd name="T57" fmla="*/ 74 h 1136"/>
                <a:gd name="T58" fmla="*/ 7 w 873"/>
                <a:gd name="T59" fmla="*/ 76 h 1136"/>
                <a:gd name="T60" fmla="*/ 7 w 873"/>
                <a:gd name="T61" fmla="*/ 79 h 1136"/>
                <a:gd name="T62" fmla="*/ 0 w 873"/>
                <a:gd name="T63" fmla="*/ 81 h 11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873" h="1136">
                  <a:moveTo>
                    <a:pt x="873" y="0"/>
                  </a:moveTo>
                  <a:lnTo>
                    <a:pt x="855" y="19"/>
                  </a:lnTo>
                  <a:lnTo>
                    <a:pt x="842" y="37"/>
                  </a:lnTo>
                  <a:lnTo>
                    <a:pt x="830" y="56"/>
                  </a:lnTo>
                  <a:lnTo>
                    <a:pt x="818" y="74"/>
                  </a:lnTo>
                  <a:lnTo>
                    <a:pt x="799" y="92"/>
                  </a:lnTo>
                  <a:lnTo>
                    <a:pt x="787" y="111"/>
                  </a:lnTo>
                  <a:lnTo>
                    <a:pt x="775" y="129"/>
                  </a:lnTo>
                  <a:lnTo>
                    <a:pt x="762" y="148"/>
                  </a:lnTo>
                  <a:lnTo>
                    <a:pt x="744" y="160"/>
                  </a:lnTo>
                  <a:lnTo>
                    <a:pt x="732" y="178"/>
                  </a:lnTo>
                  <a:lnTo>
                    <a:pt x="719" y="197"/>
                  </a:lnTo>
                  <a:lnTo>
                    <a:pt x="707" y="215"/>
                  </a:lnTo>
                  <a:lnTo>
                    <a:pt x="689" y="234"/>
                  </a:lnTo>
                  <a:lnTo>
                    <a:pt x="676" y="252"/>
                  </a:lnTo>
                  <a:lnTo>
                    <a:pt x="664" y="270"/>
                  </a:lnTo>
                  <a:lnTo>
                    <a:pt x="652" y="289"/>
                  </a:lnTo>
                  <a:lnTo>
                    <a:pt x="633" y="307"/>
                  </a:lnTo>
                  <a:lnTo>
                    <a:pt x="621" y="326"/>
                  </a:lnTo>
                  <a:lnTo>
                    <a:pt x="609" y="344"/>
                  </a:lnTo>
                  <a:lnTo>
                    <a:pt x="596" y="362"/>
                  </a:lnTo>
                  <a:lnTo>
                    <a:pt x="578" y="381"/>
                  </a:lnTo>
                  <a:lnTo>
                    <a:pt x="566" y="399"/>
                  </a:lnTo>
                  <a:lnTo>
                    <a:pt x="553" y="418"/>
                  </a:lnTo>
                  <a:lnTo>
                    <a:pt x="541" y="430"/>
                  </a:lnTo>
                  <a:lnTo>
                    <a:pt x="523" y="448"/>
                  </a:lnTo>
                  <a:lnTo>
                    <a:pt x="510" y="467"/>
                  </a:lnTo>
                  <a:lnTo>
                    <a:pt x="498" y="485"/>
                  </a:lnTo>
                  <a:lnTo>
                    <a:pt x="486" y="504"/>
                  </a:lnTo>
                  <a:lnTo>
                    <a:pt x="467" y="522"/>
                  </a:lnTo>
                  <a:lnTo>
                    <a:pt x="455" y="540"/>
                  </a:lnTo>
                  <a:lnTo>
                    <a:pt x="443" y="559"/>
                  </a:lnTo>
                  <a:lnTo>
                    <a:pt x="430" y="577"/>
                  </a:lnTo>
                  <a:lnTo>
                    <a:pt x="412" y="596"/>
                  </a:lnTo>
                  <a:lnTo>
                    <a:pt x="400" y="614"/>
                  </a:lnTo>
                  <a:lnTo>
                    <a:pt x="387" y="632"/>
                  </a:lnTo>
                  <a:lnTo>
                    <a:pt x="375" y="651"/>
                  </a:lnTo>
                  <a:lnTo>
                    <a:pt x="357" y="669"/>
                  </a:lnTo>
                  <a:lnTo>
                    <a:pt x="344" y="688"/>
                  </a:lnTo>
                  <a:lnTo>
                    <a:pt x="332" y="700"/>
                  </a:lnTo>
                  <a:lnTo>
                    <a:pt x="320" y="718"/>
                  </a:lnTo>
                  <a:lnTo>
                    <a:pt x="301" y="737"/>
                  </a:lnTo>
                  <a:lnTo>
                    <a:pt x="289" y="755"/>
                  </a:lnTo>
                  <a:lnTo>
                    <a:pt x="277" y="774"/>
                  </a:lnTo>
                  <a:lnTo>
                    <a:pt x="258" y="792"/>
                  </a:lnTo>
                  <a:lnTo>
                    <a:pt x="246" y="810"/>
                  </a:lnTo>
                  <a:lnTo>
                    <a:pt x="234" y="829"/>
                  </a:lnTo>
                  <a:lnTo>
                    <a:pt x="221" y="847"/>
                  </a:lnTo>
                  <a:lnTo>
                    <a:pt x="203" y="866"/>
                  </a:lnTo>
                  <a:lnTo>
                    <a:pt x="191" y="884"/>
                  </a:lnTo>
                  <a:lnTo>
                    <a:pt x="178" y="902"/>
                  </a:lnTo>
                  <a:lnTo>
                    <a:pt x="166" y="921"/>
                  </a:lnTo>
                  <a:lnTo>
                    <a:pt x="148" y="939"/>
                  </a:lnTo>
                  <a:lnTo>
                    <a:pt x="135" y="958"/>
                  </a:lnTo>
                  <a:lnTo>
                    <a:pt x="123" y="970"/>
                  </a:lnTo>
                  <a:lnTo>
                    <a:pt x="111" y="988"/>
                  </a:lnTo>
                  <a:lnTo>
                    <a:pt x="92" y="1007"/>
                  </a:lnTo>
                  <a:lnTo>
                    <a:pt x="80" y="1025"/>
                  </a:lnTo>
                  <a:lnTo>
                    <a:pt x="68" y="1044"/>
                  </a:lnTo>
                  <a:lnTo>
                    <a:pt x="55" y="1062"/>
                  </a:lnTo>
                  <a:lnTo>
                    <a:pt x="37" y="1080"/>
                  </a:lnTo>
                  <a:lnTo>
                    <a:pt x="25" y="1099"/>
                  </a:lnTo>
                  <a:lnTo>
                    <a:pt x="12" y="1117"/>
                  </a:lnTo>
                  <a:lnTo>
                    <a:pt x="0" y="113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26329" name="Freeform 339">
              <a:extLst>
                <a:ext uri="{FF2B5EF4-FFF2-40B4-BE49-F238E27FC236}">
                  <a16:creationId xmlns:a16="http://schemas.microsoft.com/office/drawing/2014/main" id="{44DC6C6F-B2FC-F13A-D956-F65AF4077BE5}"/>
                </a:ext>
              </a:extLst>
            </p:cNvPr>
            <p:cNvSpPr>
              <a:spLocks/>
            </p:cNvSpPr>
            <p:nvPr/>
          </p:nvSpPr>
          <p:spPr bwMode="auto">
            <a:xfrm>
              <a:off x="679" y="2640"/>
              <a:ext cx="816" cy="1062"/>
            </a:xfrm>
            <a:custGeom>
              <a:avLst/>
              <a:gdLst>
                <a:gd name="T0" fmla="*/ 61 w 873"/>
                <a:gd name="T1" fmla="*/ 7 h 1136"/>
                <a:gd name="T2" fmla="*/ 60 w 873"/>
                <a:gd name="T3" fmla="*/ 7 h 1136"/>
                <a:gd name="T4" fmla="*/ 57 w 873"/>
                <a:gd name="T5" fmla="*/ 7 h 1136"/>
                <a:gd name="T6" fmla="*/ 56 w 873"/>
                <a:gd name="T7" fmla="*/ 9 h 1136"/>
                <a:gd name="T8" fmla="*/ 53 w 873"/>
                <a:gd name="T9" fmla="*/ 12 h 1136"/>
                <a:gd name="T10" fmla="*/ 52 w 873"/>
                <a:gd name="T11" fmla="*/ 15 h 1136"/>
                <a:gd name="T12" fmla="*/ 50 w 873"/>
                <a:gd name="T13" fmla="*/ 18 h 1136"/>
                <a:gd name="T14" fmla="*/ 47 w 873"/>
                <a:gd name="T15" fmla="*/ 20 h 1136"/>
                <a:gd name="T16" fmla="*/ 46 w 873"/>
                <a:gd name="T17" fmla="*/ 22 h 1136"/>
                <a:gd name="T18" fmla="*/ 44 w 873"/>
                <a:gd name="T19" fmla="*/ 26 h 1136"/>
                <a:gd name="T20" fmla="*/ 41 w 873"/>
                <a:gd name="T21" fmla="*/ 28 h 1136"/>
                <a:gd name="T22" fmla="*/ 40 w 873"/>
                <a:gd name="T23" fmla="*/ 31 h 1136"/>
                <a:gd name="T24" fmla="*/ 37 w 873"/>
                <a:gd name="T25" fmla="*/ 33 h 1136"/>
                <a:gd name="T26" fmla="*/ 36 w 873"/>
                <a:gd name="T27" fmla="*/ 36 h 1136"/>
                <a:gd name="T28" fmla="*/ 34 w 873"/>
                <a:gd name="T29" fmla="*/ 38 h 1136"/>
                <a:gd name="T30" fmla="*/ 32 w 873"/>
                <a:gd name="T31" fmla="*/ 41 h 1136"/>
                <a:gd name="T32" fmla="*/ 30 w 873"/>
                <a:gd name="T33" fmla="*/ 44 h 1136"/>
                <a:gd name="T34" fmla="*/ 28 w 873"/>
                <a:gd name="T35" fmla="*/ 47 h 1136"/>
                <a:gd name="T36" fmla="*/ 26 w 873"/>
                <a:gd name="T37" fmla="*/ 48 h 1136"/>
                <a:gd name="T38" fmla="*/ 24 w 873"/>
                <a:gd name="T39" fmla="*/ 50 h 1136"/>
                <a:gd name="T40" fmla="*/ 21 w 873"/>
                <a:gd name="T41" fmla="*/ 53 h 1136"/>
                <a:gd name="T42" fmla="*/ 20 w 873"/>
                <a:gd name="T43" fmla="*/ 57 h 1136"/>
                <a:gd name="T44" fmla="*/ 18 w 873"/>
                <a:gd name="T45" fmla="*/ 58 h 1136"/>
                <a:gd name="T46" fmla="*/ 17 w 873"/>
                <a:gd name="T47" fmla="*/ 62 h 1136"/>
                <a:gd name="T48" fmla="*/ 14 w 873"/>
                <a:gd name="T49" fmla="*/ 65 h 1136"/>
                <a:gd name="T50" fmla="*/ 12 w 873"/>
                <a:gd name="T51" fmla="*/ 66 h 1136"/>
                <a:gd name="T52" fmla="*/ 9 w 873"/>
                <a:gd name="T53" fmla="*/ 69 h 1136"/>
                <a:gd name="T54" fmla="*/ 7 w 873"/>
                <a:gd name="T55" fmla="*/ 71 h 1136"/>
                <a:gd name="T56" fmla="*/ 7 w 873"/>
                <a:gd name="T57" fmla="*/ 74 h 1136"/>
                <a:gd name="T58" fmla="*/ 7 w 873"/>
                <a:gd name="T59" fmla="*/ 76 h 1136"/>
                <a:gd name="T60" fmla="*/ 7 w 873"/>
                <a:gd name="T61" fmla="*/ 79 h 1136"/>
                <a:gd name="T62" fmla="*/ 0 w 873"/>
                <a:gd name="T63" fmla="*/ 81 h 11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873" h="1136">
                  <a:moveTo>
                    <a:pt x="873" y="0"/>
                  </a:moveTo>
                  <a:lnTo>
                    <a:pt x="855" y="19"/>
                  </a:lnTo>
                  <a:lnTo>
                    <a:pt x="842" y="37"/>
                  </a:lnTo>
                  <a:lnTo>
                    <a:pt x="830" y="56"/>
                  </a:lnTo>
                  <a:lnTo>
                    <a:pt x="818" y="74"/>
                  </a:lnTo>
                  <a:lnTo>
                    <a:pt x="799" y="92"/>
                  </a:lnTo>
                  <a:lnTo>
                    <a:pt x="787" y="111"/>
                  </a:lnTo>
                  <a:lnTo>
                    <a:pt x="775" y="129"/>
                  </a:lnTo>
                  <a:lnTo>
                    <a:pt x="762" y="148"/>
                  </a:lnTo>
                  <a:lnTo>
                    <a:pt x="744" y="160"/>
                  </a:lnTo>
                  <a:lnTo>
                    <a:pt x="732" y="178"/>
                  </a:lnTo>
                  <a:lnTo>
                    <a:pt x="719" y="197"/>
                  </a:lnTo>
                  <a:lnTo>
                    <a:pt x="707" y="215"/>
                  </a:lnTo>
                  <a:lnTo>
                    <a:pt x="689" y="234"/>
                  </a:lnTo>
                  <a:lnTo>
                    <a:pt x="676" y="252"/>
                  </a:lnTo>
                  <a:lnTo>
                    <a:pt x="664" y="270"/>
                  </a:lnTo>
                  <a:lnTo>
                    <a:pt x="652" y="289"/>
                  </a:lnTo>
                  <a:lnTo>
                    <a:pt x="633" y="307"/>
                  </a:lnTo>
                  <a:lnTo>
                    <a:pt x="621" y="326"/>
                  </a:lnTo>
                  <a:lnTo>
                    <a:pt x="609" y="344"/>
                  </a:lnTo>
                  <a:lnTo>
                    <a:pt x="596" y="362"/>
                  </a:lnTo>
                  <a:lnTo>
                    <a:pt x="578" y="381"/>
                  </a:lnTo>
                  <a:lnTo>
                    <a:pt x="566" y="399"/>
                  </a:lnTo>
                  <a:lnTo>
                    <a:pt x="553" y="418"/>
                  </a:lnTo>
                  <a:lnTo>
                    <a:pt x="541" y="430"/>
                  </a:lnTo>
                  <a:lnTo>
                    <a:pt x="523" y="448"/>
                  </a:lnTo>
                  <a:lnTo>
                    <a:pt x="510" y="467"/>
                  </a:lnTo>
                  <a:lnTo>
                    <a:pt x="498" y="485"/>
                  </a:lnTo>
                  <a:lnTo>
                    <a:pt x="486" y="504"/>
                  </a:lnTo>
                  <a:lnTo>
                    <a:pt x="467" y="522"/>
                  </a:lnTo>
                  <a:lnTo>
                    <a:pt x="455" y="540"/>
                  </a:lnTo>
                  <a:lnTo>
                    <a:pt x="443" y="559"/>
                  </a:lnTo>
                  <a:lnTo>
                    <a:pt x="430" y="577"/>
                  </a:lnTo>
                  <a:lnTo>
                    <a:pt x="412" y="596"/>
                  </a:lnTo>
                  <a:lnTo>
                    <a:pt x="400" y="614"/>
                  </a:lnTo>
                  <a:lnTo>
                    <a:pt x="387" y="632"/>
                  </a:lnTo>
                  <a:lnTo>
                    <a:pt x="375" y="651"/>
                  </a:lnTo>
                  <a:lnTo>
                    <a:pt x="357" y="669"/>
                  </a:lnTo>
                  <a:lnTo>
                    <a:pt x="344" y="688"/>
                  </a:lnTo>
                  <a:lnTo>
                    <a:pt x="332" y="700"/>
                  </a:lnTo>
                  <a:lnTo>
                    <a:pt x="320" y="718"/>
                  </a:lnTo>
                  <a:lnTo>
                    <a:pt x="301" y="737"/>
                  </a:lnTo>
                  <a:lnTo>
                    <a:pt x="289" y="755"/>
                  </a:lnTo>
                  <a:lnTo>
                    <a:pt x="277" y="774"/>
                  </a:lnTo>
                  <a:lnTo>
                    <a:pt x="258" y="792"/>
                  </a:lnTo>
                  <a:lnTo>
                    <a:pt x="246" y="810"/>
                  </a:lnTo>
                  <a:lnTo>
                    <a:pt x="234" y="829"/>
                  </a:lnTo>
                  <a:lnTo>
                    <a:pt x="221" y="847"/>
                  </a:lnTo>
                  <a:lnTo>
                    <a:pt x="203" y="866"/>
                  </a:lnTo>
                  <a:lnTo>
                    <a:pt x="191" y="884"/>
                  </a:lnTo>
                  <a:lnTo>
                    <a:pt x="178" y="902"/>
                  </a:lnTo>
                  <a:lnTo>
                    <a:pt x="166" y="921"/>
                  </a:lnTo>
                  <a:lnTo>
                    <a:pt x="148" y="939"/>
                  </a:lnTo>
                  <a:lnTo>
                    <a:pt x="135" y="958"/>
                  </a:lnTo>
                  <a:lnTo>
                    <a:pt x="123" y="970"/>
                  </a:lnTo>
                  <a:lnTo>
                    <a:pt x="111" y="988"/>
                  </a:lnTo>
                  <a:lnTo>
                    <a:pt x="92" y="1007"/>
                  </a:lnTo>
                  <a:lnTo>
                    <a:pt x="80" y="1025"/>
                  </a:lnTo>
                  <a:lnTo>
                    <a:pt x="68" y="1044"/>
                  </a:lnTo>
                  <a:lnTo>
                    <a:pt x="55" y="1062"/>
                  </a:lnTo>
                  <a:lnTo>
                    <a:pt x="37" y="1080"/>
                  </a:lnTo>
                  <a:lnTo>
                    <a:pt x="25" y="1099"/>
                  </a:lnTo>
                  <a:lnTo>
                    <a:pt x="12" y="1117"/>
                  </a:lnTo>
                  <a:lnTo>
                    <a:pt x="0" y="113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26330" name="Freeform 340">
              <a:extLst>
                <a:ext uri="{FF2B5EF4-FFF2-40B4-BE49-F238E27FC236}">
                  <a16:creationId xmlns:a16="http://schemas.microsoft.com/office/drawing/2014/main" id="{F43C8FA3-48BB-2449-B996-98F50E4ADF85}"/>
                </a:ext>
              </a:extLst>
            </p:cNvPr>
            <p:cNvSpPr>
              <a:spLocks/>
            </p:cNvSpPr>
            <p:nvPr/>
          </p:nvSpPr>
          <p:spPr bwMode="auto">
            <a:xfrm>
              <a:off x="679" y="2640"/>
              <a:ext cx="816" cy="1062"/>
            </a:xfrm>
            <a:custGeom>
              <a:avLst/>
              <a:gdLst>
                <a:gd name="T0" fmla="*/ 61 w 873"/>
                <a:gd name="T1" fmla="*/ 7 h 1136"/>
                <a:gd name="T2" fmla="*/ 60 w 873"/>
                <a:gd name="T3" fmla="*/ 7 h 1136"/>
                <a:gd name="T4" fmla="*/ 57 w 873"/>
                <a:gd name="T5" fmla="*/ 7 h 1136"/>
                <a:gd name="T6" fmla="*/ 56 w 873"/>
                <a:gd name="T7" fmla="*/ 9 h 1136"/>
                <a:gd name="T8" fmla="*/ 53 w 873"/>
                <a:gd name="T9" fmla="*/ 12 h 1136"/>
                <a:gd name="T10" fmla="*/ 52 w 873"/>
                <a:gd name="T11" fmla="*/ 15 h 1136"/>
                <a:gd name="T12" fmla="*/ 50 w 873"/>
                <a:gd name="T13" fmla="*/ 18 h 1136"/>
                <a:gd name="T14" fmla="*/ 47 w 873"/>
                <a:gd name="T15" fmla="*/ 20 h 1136"/>
                <a:gd name="T16" fmla="*/ 46 w 873"/>
                <a:gd name="T17" fmla="*/ 22 h 1136"/>
                <a:gd name="T18" fmla="*/ 44 w 873"/>
                <a:gd name="T19" fmla="*/ 26 h 1136"/>
                <a:gd name="T20" fmla="*/ 41 w 873"/>
                <a:gd name="T21" fmla="*/ 28 h 1136"/>
                <a:gd name="T22" fmla="*/ 40 w 873"/>
                <a:gd name="T23" fmla="*/ 31 h 1136"/>
                <a:gd name="T24" fmla="*/ 37 w 873"/>
                <a:gd name="T25" fmla="*/ 33 h 1136"/>
                <a:gd name="T26" fmla="*/ 36 w 873"/>
                <a:gd name="T27" fmla="*/ 36 h 1136"/>
                <a:gd name="T28" fmla="*/ 34 w 873"/>
                <a:gd name="T29" fmla="*/ 38 h 1136"/>
                <a:gd name="T30" fmla="*/ 32 w 873"/>
                <a:gd name="T31" fmla="*/ 41 h 1136"/>
                <a:gd name="T32" fmla="*/ 30 w 873"/>
                <a:gd name="T33" fmla="*/ 44 h 1136"/>
                <a:gd name="T34" fmla="*/ 28 w 873"/>
                <a:gd name="T35" fmla="*/ 47 h 1136"/>
                <a:gd name="T36" fmla="*/ 26 w 873"/>
                <a:gd name="T37" fmla="*/ 48 h 1136"/>
                <a:gd name="T38" fmla="*/ 24 w 873"/>
                <a:gd name="T39" fmla="*/ 50 h 1136"/>
                <a:gd name="T40" fmla="*/ 21 w 873"/>
                <a:gd name="T41" fmla="*/ 53 h 1136"/>
                <a:gd name="T42" fmla="*/ 20 w 873"/>
                <a:gd name="T43" fmla="*/ 57 h 1136"/>
                <a:gd name="T44" fmla="*/ 18 w 873"/>
                <a:gd name="T45" fmla="*/ 58 h 1136"/>
                <a:gd name="T46" fmla="*/ 17 w 873"/>
                <a:gd name="T47" fmla="*/ 62 h 1136"/>
                <a:gd name="T48" fmla="*/ 14 w 873"/>
                <a:gd name="T49" fmla="*/ 65 h 1136"/>
                <a:gd name="T50" fmla="*/ 12 w 873"/>
                <a:gd name="T51" fmla="*/ 66 h 1136"/>
                <a:gd name="T52" fmla="*/ 9 w 873"/>
                <a:gd name="T53" fmla="*/ 69 h 1136"/>
                <a:gd name="T54" fmla="*/ 7 w 873"/>
                <a:gd name="T55" fmla="*/ 71 h 1136"/>
                <a:gd name="T56" fmla="*/ 7 w 873"/>
                <a:gd name="T57" fmla="*/ 74 h 1136"/>
                <a:gd name="T58" fmla="*/ 7 w 873"/>
                <a:gd name="T59" fmla="*/ 76 h 1136"/>
                <a:gd name="T60" fmla="*/ 7 w 873"/>
                <a:gd name="T61" fmla="*/ 79 h 1136"/>
                <a:gd name="T62" fmla="*/ 0 w 873"/>
                <a:gd name="T63" fmla="*/ 81 h 11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873" h="1136">
                  <a:moveTo>
                    <a:pt x="873" y="0"/>
                  </a:moveTo>
                  <a:lnTo>
                    <a:pt x="855" y="19"/>
                  </a:lnTo>
                  <a:lnTo>
                    <a:pt x="842" y="37"/>
                  </a:lnTo>
                  <a:lnTo>
                    <a:pt x="830" y="56"/>
                  </a:lnTo>
                  <a:lnTo>
                    <a:pt x="818" y="74"/>
                  </a:lnTo>
                  <a:lnTo>
                    <a:pt x="799" y="92"/>
                  </a:lnTo>
                  <a:lnTo>
                    <a:pt x="787" y="111"/>
                  </a:lnTo>
                  <a:lnTo>
                    <a:pt x="775" y="129"/>
                  </a:lnTo>
                  <a:lnTo>
                    <a:pt x="762" y="148"/>
                  </a:lnTo>
                  <a:lnTo>
                    <a:pt x="744" y="160"/>
                  </a:lnTo>
                  <a:lnTo>
                    <a:pt x="732" y="178"/>
                  </a:lnTo>
                  <a:lnTo>
                    <a:pt x="719" y="197"/>
                  </a:lnTo>
                  <a:lnTo>
                    <a:pt x="707" y="215"/>
                  </a:lnTo>
                  <a:lnTo>
                    <a:pt x="689" y="234"/>
                  </a:lnTo>
                  <a:lnTo>
                    <a:pt x="676" y="252"/>
                  </a:lnTo>
                  <a:lnTo>
                    <a:pt x="664" y="270"/>
                  </a:lnTo>
                  <a:lnTo>
                    <a:pt x="652" y="289"/>
                  </a:lnTo>
                  <a:lnTo>
                    <a:pt x="633" y="307"/>
                  </a:lnTo>
                  <a:lnTo>
                    <a:pt x="621" y="326"/>
                  </a:lnTo>
                  <a:lnTo>
                    <a:pt x="609" y="344"/>
                  </a:lnTo>
                  <a:lnTo>
                    <a:pt x="596" y="362"/>
                  </a:lnTo>
                  <a:lnTo>
                    <a:pt x="578" y="381"/>
                  </a:lnTo>
                  <a:lnTo>
                    <a:pt x="566" y="399"/>
                  </a:lnTo>
                  <a:lnTo>
                    <a:pt x="553" y="418"/>
                  </a:lnTo>
                  <a:lnTo>
                    <a:pt x="541" y="430"/>
                  </a:lnTo>
                  <a:lnTo>
                    <a:pt x="523" y="448"/>
                  </a:lnTo>
                  <a:lnTo>
                    <a:pt x="510" y="467"/>
                  </a:lnTo>
                  <a:lnTo>
                    <a:pt x="498" y="485"/>
                  </a:lnTo>
                  <a:lnTo>
                    <a:pt x="486" y="504"/>
                  </a:lnTo>
                  <a:lnTo>
                    <a:pt x="467" y="522"/>
                  </a:lnTo>
                  <a:lnTo>
                    <a:pt x="455" y="540"/>
                  </a:lnTo>
                  <a:lnTo>
                    <a:pt x="443" y="559"/>
                  </a:lnTo>
                  <a:lnTo>
                    <a:pt x="430" y="577"/>
                  </a:lnTo>
                  <a:lnTo>
                    <a:pt x="412" y="596"/>
                  </a:lnTo>
                  <a:lnTo>
                    <a:pt x="400" y="614"/>
                  </a:lnTo>
                  <a:lnTo>
                    <a:pt x="387" y="632"/>
                  </a:lnTo>
                  <a:lnTo>
                    <a:pt x="375" y="651"/>
                  </a:lnTo>
                  <a:lnTo>
                    <a:pt x="357" y="669"/>
                  </a:lnTo>
                  <a:lnTo>
                    <a:pt x="344" y="688"/>
                  </a:lnTo>
                  <a:lnTo>
                    <a:pt x="332" y="700"/>
                  </a:lnTo>
                  <a:lnTo>
                    <a:pt x="320" y="718"/>
                  </a:lnTo>
                  <a:lnTo>
                    <a:pt x="301" y="737"/>
                  </a:lnTo>
                  <a:lnTo>
                    <a:pt x="289" y="755"/>
                  </a:lnTo>
                  <a:lnTo>
                    <a:pt x="277" y="774"/>
                  </a:lnTo>
                  <a:lnTo>
                    <a:pt x="258" y="792"/>
                  </a:lnTo>
                  <a:lnTo>
                    <a:pt x="246" y="810"/>
                  </a:lnTo>
                  <a:lnTo>
                    <a:pt x="234" y="829"/>
                  </a:lnTo>
                  <a:lnTo>
                    <a:pt x="221" y="847"/>
                  </a:lnTo>
                  <a:lnTo>
                    <a:pt x="203" y="866"/>
                  </a:lnTo>
                  <a:lnTo>
                    <a:pt x="191" y="884"/>
                  </a:lnTo>
                  <a:lnTo>
                    <a:pt x="178" y="902"/>
                  </a:lnTo>
                  <a:lnTo>
                    <a:pt x="166" y="921"/>
                  </a:lnTo>
                  <a:lnTo>
                    <a:pt x="148" y="939"/>
                  </a:lnTo>
                  <a:lnTo>
                    <a:pt x="135" y="958"/>
                  </a:lnTo>
                  <a:lnTo>
                    <a:pt x="123" y="970"/>
                  </a:lnTo>
                  <a:lnTo>
                    <a:pt x="111" y="988"/>
                  </a:lnTo>
                  <a:lnTo>
                    <a:pt x="92" y="1007"/>
                  </a:lnTo>
                  <a:lnTo>
                    <a:pt x="80" y="1025"/>
                  </a:lnTo>
                  <a:lnTo>
                    <a:pt x="68" y="1044"/>
                  </a:lnTo>
                  <a:lnTo>
                    <a:pt x="55" y="1062"/>
                  </a:lnTo>
                  <a:lnTo>
                    <a:pt x="37" y="1080"/>
                  </a:lnTo>
                  <a:lnTo>
                    <a:pt x="25" y="1099"/>
                  </a:lnTo>
                  <a:lnTo>
                    <a:pt x="12" y="1117"/>
                  </a:lnTo>
                  <a:lnTo>
                    <a:pt x="0" y="113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26331" name="Freeform 341">
              <a:extLst>
                <a:ext uri="{FF2B5EF4-FFF2-40B4-BE49-F238E27FC236}">
                  <a16:creationId xmlns:a16="http://schemas.microsoft.com/office/drawing/2014/main" id="{E3612B67-750E-CFA2-CB67-7080965EF5BA}"/>
                </a:ext>
              </a:extLst>
            </p:cNvPr>
            <p:cNvSpPr>
              <a:spLocks/>
            </p:cNvSpPr>
            <p:nvPr/>
          </p:nvSpPr>
          <p:spPr bwMode="auto">
            <a:xfrm>
              <a:off x="679" y="2640"/>
              <a:ext cx="816" cy="1062"/>
            </a:xfrm>
            <a:custGeom>
              <a:avLst/>
              <a:gdLst>
                <a:gd name="T0" fmla="*/ 61 w 873"/>
                <a:gd name="T1" fmla="*/ 7 h 1136"/>
                <a:gd name="T2" fmla="*/ 60 w 873"/>
                <a:gd name="T3" fmla="*/ 7 h 1136"/>
                <a:gd name="T4" fmla="*/ 57 w 873"/>
                <a:gd name="T5" fmla="*/ 7 h 1136"/>
                <a:gd name="T6" fmla="*/ 56 w 873"/>
                <a:gd name="T7" fmla="*/ 9 h 1136"/>
                <a:gd name="T8" fmla="*/ 53 w 873"/>
                <a:gd name="T9" fmla="*/ 12 h 1136"/>
                <a:gd name="T10" fmla="*/ 52 w 873"/>
                <a:gd name="T11" fmla="*/ 15 h 1136"/>
                <a:gd name="T12" fmla="*/ 50 w 873"/>
                <a:gd name="T13" fmla="*/ 18 h 1136"/>
                <a:gd name="T14" fmla="*/ 47 w 873"/>
                <a:gd name="T15" fmla="*/ 20 h 1136"/>
                <a:gd name="T16" fmla="*/ 46 w 873"/>
                <a:gd name="T17" fmla="*/ 22 h 1136"/>
                <a:gd name="T18" fmla="*/ 44 w 873"/>
                <a:gd name="T19" fmla="*/ 26 h 1136"/>
                <a:gd name="T20" fmla="*/ 41 w 873"/>
                <a:gd name="T21" fmla="*/ 28 h 1136"/>
                <a:gd name="T22" fmla="*/ 40 w 873"/>
                <a:gd name="T23" fmla="*/ 31 h 1136"/>
                <a:gd name="T24" fmla="*/ 37 w 873"/>
                <a:gd name="T25" fmla="*/ 33 h 1136"/>
                <a:gd name="T26" fmla="*/ 36 w 873"/>
                <a:gd name="T27" fmla="*/ 36 h 1136"/>
                <a:gd name="T28" fmla="*/ 34 w 873"/>
                <a:gd name="T29" fmla="*/ 38 h 1136"/>
                <a:gd name="T30" fmla="*/ 32 w 873"/>
                <a:gd name="T31" fmla="*/ 41 h 1136"/>
                <a:gd name="T32" fmla="*/ 30 w 873"/>
                <a:gd name="T33" fmla="*/ 44 h 1136"/>
                <a:gd name="T34" fmla="*/ 28 w 873"/>
                <a:gd name="T35" fmla="*/ 47 h 1136"/>
                <a:gd name="T36" fmla="*/ 26 w 873"/>
                <a:gd name="T37" fmla="*/ 48 h 1136"/>
                <a:gd name="T38" fmla="*/ 24 w 873"/>
                <a:gd name="T39" fmla="*/ 50 h 1136"/>
                <a:gd name="T40" fmla="*/ 21 w 873"/>
                <a:gd name="T41" fmla="*/ 53 h 1136"/>
                <a:gd name="T42" fmla="*/ 20 w 873"/>
                <a:gd name="T43" fmla="*/ 57 h 1136"/>
                <a:gd name="T44" fmla="*/ 18 w 873"/>
                <a:gd name="T45" fmla="*/ 58 h 1136"/>
                <a:gd name="T46" fmla="*/ 17 w 873"/>
                <a:gd name="T47" fmla="*/ 62 h 1136"/>
                <a:gd name="T48" fmla="*/ 14 w 873"/>
                <a:gd name="T49" fmla="*/ 65 h 1136"/>
                <a:gd name="T50" fmla="*/ 12 w 873"/>
                <a:gd name="T51" fmla="*/ 66 h 1136"/>
                <a:gd name="T52" fmla="*/ 9 w 873"/>
                <a:gd name="T53" fmla="*/ 69 h 1136"/>
                <a:gd name="T54" fmla="*/ 7 w 873"/>
                <a:gd name="T55" fmla="*/ 71 h 1136"/>
                <a:gd name="T56" fmla="*/ 7 w 873"/>
                <a:gd name="T57" fmla="*/ 74 h 1136"/>
                <a:gd name="T58" fmla="*/ 7 w 873"/>
                <a:gd name="T59" fmla="*/ 76 h 1136"/>
                <a:gd name="T60" fmla="*/ 7 w 873"/>
                <a:gd name="T61" fmla="*/ 79 h 1136"/>
                <a:gd name="T62" fmla="*/ 0 w 873"/>
                <a:gd name="T63" fmla="*/ 81 h 11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873" h="1136">
                  <a:moveTo>
                    <a:pt x="873" y="0"/>
                  </a:moveTo>
                  <a:lnTo>
                    <a:pt x="855" y="19"/>
                  </a:lnTo>
                  <a:lnTo>
                    <a:pt x="842" y="37"/>
                  </a:lnTo>
                  <a:lnTo>
                    <a:pt x="830" y="56"/>
                  </a:lnTo>
                  <a:lnTo>
                    <a:pt x="818" y="74"/>
                  </a:lnTo>
                  <a:lnTo>
                    <a:pt x="799" y="92"/>
                  </a:lnTo>
                  <a:lnTo>
                    <a:pt x="787" y="111"/>
                  </a:lnTo>
                  <a:lnTo>
                    <a:pt x="775" y="129"/>
                  </a:lnTo>
                  <a:lnTo>
                    <a:pt x="762" y="148"/>
                  </a:lnTo>
                  <a:lnTo>
                    <a:pt x="744" y="160"/>
                  </a:lnTo>
                  <a:lnTo>
                    <a:pt x="732" y="178"/>
                  </a:lnTo>
                  <a:lnTo>
                    <a:pt x="719" y="197"/>
                  </a:lnTo>
                  <a:lnTo>
                    <a:pt x="707" y="215"/>
                  </a:lnTo>
                  <a:lnTo>
                    <a:pt x="689" y="234"/>
                  </a:lnTo>
                  <a:lnTo>
                    <a:pt x="676" y="252"/>
                  </a:lnTo>
                  <a:lnTo>
                    <a:pt x="664" y="270"/>
                  </a:lnTo>
                  <a:lnTo>
                    <a:pt x="652" y="289"/>
                  </a:lnTo>
                  <a:lnTo>
                    <a:pt x="633" y="307"/>
                  </a:lnTo>
                  <a:lnTo>
                    <a:pt x="621" y="326"/>
                  </a:lnTo>
                  <a:lnTo>
                    <a:pt x="609" y="344"/>
                  </a:lnTo>
                  <a:lnTo>
                    <a:pt x="596" y="362"/>
                  </a:lnTo>
                  <a:lnTo>
                    <a:pt x="578" y="381"/>
                  </a:lnTo>
                  <a:lnTo>
                    <a:pt x="566" y="399"/>
                  </a:lnTo>
                  <a:lnTo>
                    <a:pt x="553" y="418"/>
                  </a:lnTo>
                  <a:lnTo>
                    <a:pt x="541" y="430"/>
                  </a:lnTo>
                  <a:lnTo>
                    <a:pt x="523" y="448"/>
                  </a:lnTo>
                  <a:lnTo>
                    <a:pt x="510" y="467"/>
                  </a:lnTo>
                  <a:lnTo>
                    <a:pt x="498" y="485"/>
                  </a:lnTo>
                  <a:lnTo>
                    <a:pt x="486" y="504"/>
                  </a:lnTo>
                  <a:lnTo>
                    <a:pt x="467" y="522"/>
                  </a:lnTo>
                  <a:lnTo>
                    <a:pt x="455" y="540"/>
                  </a:lnTo>
                  <a:lnTo>
                    <a:pt x="443" y="559"/>
                  </a:lnTo>
                  <a:lnTo>
                    <a:pt x="430" y="577"/>
                  </a:lnTo>
                  <a:lnTo>
                    <a:pt x="412" y="596"/>
                  </a:lnTo>
                  <a:lnTo>
                    <a:pt x="400" y="614"/>
                  </a:lnTo>
                  <a:lnTo>
                    <a:pt x="387" y="632"/>
                  </a:lnTo>
                  <a:lnTo>
                    <a:pt x="375" y="651"/>
                  </a:lnTo>
                  <a:lnTo>
                    <a:pt x="357" y="669"/>
                  </a:lnTo>
                  <a:lnTo>
                    <a:pt x="344" y="688"/>
                  </a:lnTo>
                  <a:lnTo>
                    <a:pt x="332" y="700"/>
                  </a:lnTo>
                  <a:lnTo>
                    <a:pt x="320" y="718"/>
                  </a:lnTo>
                  <a:lnTo>
                    <a:pt x="301" y="737"/>
                  </a:lnTo>
                  <a:lnTo>
                    <a:pt x="289" y="755"/>
                  </a:lnTo>
                  <a:lnTo>
                    <a:pt x="277" y="774"/>
                  </a:lnTo>
                  <a:lnTo>
                    <a:pt x="258" y="792"/>
                  </a:lnTo>
                  <a:lnTo>
                    <a:pt x="246" y="810"/>
                  </a:lnTo>
                  <a:lnTo>
                    <a:pt x="234" y="829"/>
                  </a:lnTo>
                  <a:lnTo>
                    <a:pt x="221" y="847"/>
                  </a:lnTo>
                  <a:lnTo>
                    <a:pt x="203" y="866"/>
                  </a:lnTo>
                  <a:lnTo>
                    <a:pt x="191" y="884"/>
                  </a:lnTo>
                  <a:lnTo>
                    <a:pt x="178" y="902"/>
                  </a:lnTo>
                  <a:lnTo>
                    <a:pt x="166" y="921"/>
                  </a:lnTo>
                  <a:lnTo>
                    <a:pt x="148" y="939"/>
                  </a:lnTo>
                  <a:lnTo>
                    <a:pt x="135" y="958"/>
                  </a:lnTo>
                  <a:lnTo>
                    <a:pt x="123" y="970"/>
                  </a:lnTo>
                  <a:lnTo>
                    <a:pt x="111" y="988"/>
                  </a:lnTo>
                  <a:lnTo>
                    <a:pt x="92" y="1007"/>
                  </a:lnTo>
                  <a:lnTo>
                    <a:pt x="80" y="1025"/>
                  </a:lnTo>
                  <a:lnTo>
                    <a:pt x="68" y="1044"/>
                  </a:lnTo>
                  <a:lnTo>
                    <a:pt x="55" y="1062"/>
                  </a:lnTo>
                  <a:lnTo>
                    <a:pt x="37" y="1080"/>
                  </a:lnTo>
                  <a:lnTo>
                    <a:pt x="25" y="1099"/>
                  </a:lnTo>
                  <a:lnTo>
                    <a:pt x="12" y="1117"/>
                  </a:lnTo>
                  <a:lnTo>
                    <a:pt x="0" y="113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26332" name="Freeform 342">
              <a:extLst>
                <a:ext uri="{FF2B5EF4-FFF2-40B4-BE49-F238E27FC236}">
                  <a16:creationId xmlns:a16="http://schemas.microsoft.com/office/drawing/2014/main" id="{5E9819AC-FFB1-7A96-2506-FD993119D261}"/>
                </a:ext>
              </a:extLst>
            </p:cNvPr>
            <p:cNvSpPr>
              <a:spLocks/>
            </p:cNvSpPr>
            <p:nvPr/>
          </p:nvSpPr>
          <p:spPr bwMode="auto">
            <a:xfrm>
              <a:off x="679" y="2640"/>
              <a:ext cx="816" cy="1062"/>
            </a:xfrm>
            <a:custGeom>
              <a:avLst/>
              <a:gdLst>
                <a:gd name="T0" fmla="*/ 61 w 873"/>
                <a:gd name="T1" fmla="*/ 7 h 1136"/>
                <a:gd name="T2" fmla="*/ 60 w 873"/>
                <a:gd name="T3" fmla="*/ 7 h 1136"/>
                <a:gd name="T4" fmla="*/ 57 w 873"/>
                <a:gd name="T5" fmla="*/ 7 h 1136"/>
                <a:gd name="T6" fmla="*/ 56 w 873"/>
                <a:gd name="T7" fmla="*/ 9 h 1136"/>
                <a:gd name="T8" fmla="*/ 53 w 873"/>
                <a:gd name="T9" fmla="*/ 12 h 1136"/>
                <a:gd name="T10" fmla="*/ 52 w 873"/>
                <a:gd name="T11" fmla="*/ 15 h 1136"/>
                <a:gd name="T12" fmla="*/ 50 w 873"/>
                <a:gd name="T13" fmla="*/ 18 h 1136"/>
                <a:gd name="T14" fmla="*/ 47 w 873"/>
                <a:gd name="T15" fmla="*/ 20 h 1136"/>
                <a:gd name="T16" fmla="*/ 46 w 873"/>
                <a:gd name="T17" fmla="*/ 22 h 1136"/>
                <a:gd name="T18" fmla="*/ 44 w 873"/>
                <a:gd name="T19" fmla="*/ 26 h 1136"/>
                <a:gd name="T20" fmla="*/ 41 w 873"/>
                <a:gd name="T21" fmla="*/ 28 h 1136"/>
                <a:gd name="T22" fmla="*/ 40 w 873"/>
                <a:gd name="T23" fmla="*/ 31 h 1136"/>
                <a:gd name="T24" fmla="*/ 37 w 873"/>
                <a:gd name="T25" fmla="*/ 33 h 1136"/>
                <a:gd name="T26" fmla="*/ 36 w 873"/>
                <a:gd name="T27" fmla="*/ 36 h 1136"/>
                <a:gd name="T28" fmla="*/ 34 w 873"/>
                <a:gd name="T29" fmla="*/ 38 h 1136"/>
                <a:gd name="T30" fmla="*/ 32 w 873"/>
                <a:gd name="T31" fmla="*/ 41 h 1136"/>
                <a:gd name="T32" fmla="*/ 30 w 873"/>
                <a:gd name="T33" fmla="*/ 44 h 1136"/>
                <a:gd name="T34" fmla="*/ 28 w 873"/>
                <a:gd name="T35" fmla="*/ 47 h 1136"/>
                <a:gd name="T36" fmla="*/ 26 w 873"/>
                <a:gd name="T37" fmla="*/ 48 h 1136"/>
                <a:gd name="T38" fmla="*/ 24 w 873"/>
                <a:gd name="T39" fmla="*/ 50 h 1136"/>
                <a:gd name="T40" fmla="*/ 21 w 873"/>
                <a:gd name="T41" fmla="*/ 53 h 1136"/>
                <a:gd name="T42" fmla="*/ 20 w 873"/>
                <a:gd name="T43" fmla="*/ 57 h 1136"/>
                <a:gd name="T44" fmla="*/ 18 w 873"/>
                <a:gd name="T45" fmla="*/ 58 h 1136"/>
                <a:gd name="T46" fmla="*/ 17 w 873"/>
                <a:gd name="T47" fmla="*/ 62 h 1136"/>
                <a:gd name="T48" fmla="*/ 14 w 873"/>
                <a:gd name="T49" fmla="*/ 65 h 1136"/>
                <a:gd name="T50" fmla="*/ 12 w 873"/>
                <a:gd name="T51" fmla="*/ 66 h 1136"/>
                <a:gd name="T52" fmla="*/ 9 w 873"/>
                <a:gd name="T53" fmla="*/ 69 h 1136"/>
                <a:gd name="T54" fmla="*/ 7 w 873"/>
                <a:gd name="T55" fmla="*/ 71 h 1136"/>
                <a:gd name="T56" fmla="*/ 7 w 873"/>
                <a:gd name="T57" fmla="*/ 74 h 1136"/>
                <a:gd name="T58" fmla="*/ 7 w 873"/>
                <a:gd name="T59" fmla="*/ 76 h 1136"/>
                <a:gd name="T60" fmla="*/ 7 w 873"/>
                <a:gd name="T61" fmla="*/ 79 h 1136"/>
                <a:gd name="T62" fmla="*/ 0 w 873"/>
                <a:gd name="T63" fmla="*/ 81 h 11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873" h="1136">
                  <a:moveTo>
                    <a:pt x="873" y="0"/>
                  </a:moveTo>
                  <a:lnTo>
                    <a:pt x="855" y="19"/>
                  </a:lnTo>
                  <a:lnTo>
                    <a:pt x="842" y="37"/>
                  </a:lnTo>
                  <a:lnTo>
                    <a:pt x="830" y="56"/>
                  </a:lnTo>
                  <a:lnTo>
                    <a:pt x="818" y="74"/>
                  </a:lnTo>
                  <a:lnTo>
                    <a:pt x="799" y="92"/>
                  </a:lnTo>
                  <a:lnTo>
                    <a:pt x="787" y="111"/>
                  </a:lnTo>
                  <a:lnTo>
                    <a:pt x="775" y="129"/>
                  </a:lnTo>
                  <a:lnTo>
                    <a:pt x="762" y="148"/>
                  </a:lnTo>
                  <a:lnTo>
                    <a:pt x="744" y="160"/>
                  </a:lnTo>
                  <a:lnTo>
                    <a:pt x="732" y="178"/>
                  </a:lnTo>
                  <a:lnTo>
                    <a:pt x="719" y="197"/>
                  </a:lnTo>
                  <a:lnTo>
                    <a:pt x="707" y="215"/>
                  </a:lnTo>
                  <a:lnTo>
                    <a:pt x="689" y="234"/>
                  </a:lnTo>
                  <a:lnTo>
                    <a:pt x="676" y="252"/>
                  </a:lnTo>
                  <a:lnTo>
                    <a:pt x="664" y="270"/>
                  </a:lnTo>
                  <a:lnTo>
                    <a:pt x="652" y="289"/>
                  </a:lnTo>
                  <a:lnTo>
                    <a:pt x="633" y="307"/>
                  </a:lnTo>
                  <a:lnTo>
                    <a:pt x="621" y="326"/>
                  </a:lnTo>
                  <a:lnTo>
                    <a:pt x="609" y="344"/>
                  </a:lnTo>
                  <a:lnTo>
                    <a:pt x="596" y="362"/>
                  </a:lnTo>
                  <a:lnTo>
                    <a:pt x="578" y="381"/>
                  </a:lnTo>
                  <a:lnTo>
                    <a:pt x="566" y="399"/>
                  </a:lnTo>
                  <a:lnTo>
                    <a:pt x="553" y="418"/>
                  </a:lnTo>
                  <a:lnTo>
                    <a:pt x="541" y="430"/>
                  </a:lnTo>
                  <a:lnTo>
                    <a:pt x="523" y="448"/>
                  </a:lnTo>
                  <a:lnTo>
                    <a:pt x="510" y="467"/>
                  </a:lnTo>
                  <a:lnTo>
                    <a:pt x="498" y="485"/>
                  </a:lnTo>
                  <a:lnTo>
                    <a:pt x="486" y="504"/>
                  </a:lnTo>
                  <a:lnTo>
                    <a:pt x="467" y="522"/>
                  </a:lnTo>
                  <a:lnTo>
                    <a:pt x="455" y="540"/>
                  </a:lnTo>
                  <a:lnTo>
                    <a:pt x="443" y="559"/>
                  </a:lnTo>
                  <a:lnTo>
                    <a:pt x="430" y="577"/>
                  </a:lnTo>
                  <a:lnTo>
                    <a:pt x="412" y="596"/>
                  </a:lnTo>
                  <a:lnTo>
                    <a:pt x="400" y="614"/>
                  </a:lnTo>
                  <a:lnTo>
                    <a:pt x="387" y="632"/>
                  </a:lnTo>
                  <a:lnTo>
                    <a:pt x="375" y="651"/>
                  </a:lnTo>
                  <a:lnTo>
                    <a:pt x="357" y="669"/>
                  </a:lnTo>
                  <a:lnTo>
                    <a:pt x="344" y="688"/>
                  </a:lnTo>
                  <a:lnTo>
                    <a:pt x="332" y="700"/>
                  </a:lnTo>
                  <a:lnTo>
                    <a:pt x="320" y="718"/>
                  </a:lnTo>
                  <a:lnTo>
                    <a:pt x="301" y="737"/>
                  </a:lnTo>
                  <a:lnTo>
                    <a:pt x="289" y="755"/>
                  </a:lnTo>
                  <a:lnTo>
                    <a:pt x="277" y="774"/>
                  </a:lnTo>
                  <a:lnTo>
                    <a:pt x="258" y="792"/>
                  </a:lnTo>
                  <a:lnTo>
                    <a:pt x="246" y="810"/>
                  </a:lnTo>
                  <a:lnTo>
                    <a:pt x="234" y="829"/>
                  </a:lnTo>
                  <a:lnTo>
                    <a:pt x="221" y="847"/>
                  </a:lnTo>
                  <a:lnTo>
                    <a:pt x="203" y="866"/>
                  </a:lnTo>
                  <a:lnTo>
                    <a:pt x="191" y="884"/>
                  </a:lnTo>
                  <a:lnTo>
                    <a:pt x="178" y="902"/>
                  </a:lnTo>
                  <a:lnTo>
                    <a:pt x="166" y="921"/>
                  </a:lnTo>
                  <a:lnTo>
                    <a:pt x="148" y="939"/>
                  </a:lnTo>
                  <a:lnTo>
                    <a:pt x="135" y="958"/>
                  </a:lnTo>
                  <a:lnTo>
                    <a:pt x="123" y="970"/>
                  </a:lnTo>
                  <a:lnTo>
                    <a:pt x="111" y="988"/>
                  </a:lnTo>
                  <a:lnTo>
                    <a:pt x="92" y="1007"/>
                  </a:lnTo>
                  <a:lnTo>
                    <a:pt x="80" y="1025"/>
                  </a:lnTo>
                  <a:lnTo>
                    <a:pt x="68" y="1044"/>
                  </a:lnTo>
                  <a:lnTo>
                    <a:pt x="55" y="1062"/>
                  </a:lnTo>
                  <a:lnTo>
                    <a:pt x="37" y="1080"/>
                  </a:lnTo>
                  <a:lnTo>
                    <a:pt x="25" y="1099"/>
                  </a:lnTo>
                  <a:lnTo>
                    <a:pt x="12" y="1117"/>
                  </a:lnTo>
                  <a:lnTo>
                    <a:pt x="0" y="113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26333" name="Freeform 343">
              <a:extLst>
                <a:ext uri="{FF2B5EF4-FFF2-40B4-BE49-F238E27FC236}">
                  <a16:creationId xmlns:a16="http://schemas.microsoft.com/office/drawing/2014/main" id="{3E431901-7946-4330-9450-8213826A927D}"/>
                </a:ext>
              </a:extLst>
            </p:cNvPr>
            <p:cNvSpPr>
              <a:spLocks/>
            </p:cNvSpPr>
            <p:nvPr/>
          </p:nvSpPr>
          <p:spPr bwMode="auto">
            <a:xfrm>
              <a:off x="679" y="2640"/>
              <a:ext cx="816" cy="1062"/>
            </a:xfrm>
            <a:custGeom>
              <a:avLst/>
              <a:gdLst>
                <a:gd name="T0" fmla="*/ 61 w 873"/>
                <a:gd name="T1" fmla="*/ 7 h 1136"/>
                <a:gd name="T2" fmla="*/ 60 w 873"/>
                <a:gd name="T3" fmla="*/ 7 h 1136"/>
                <a:gd name="T4" fmla="*/ 57 w 873"/>
                <a:gd name="T5" fmla="*/ 7 h 1136"/>
                <a:gd name="T6" fmla="*/ 56 w 873"/>
                <a:gd name="T7" fmla="*/ 9 h 1136"/>
                <a:gd name="T8" fmla="*/ 53 w 873"/>
                <a:gd name="T9" fmla="*/ 12 h 1136"/>
                <a:gd name="T10" fmla="*/ 52 w 873"/>
                <a:gd name="T11" fmla="*/ 15 h 1136"/>
                <a:gd name="T12" fmla="*/ 50 w 873"/>
                <a:gd name="T13" fmla="*/ 18 h 1136"/>
                <a:gd name="T14" fmla="*/ 47 w 873"/>
                <a:gd name="T15" fmla="*/ 20 h 1136"/>
                <a:gd name="T16" fmla="*/ 46 w 873"/>
                <a:gd name="T17" fmla="*/ 22 h 1136"/>
                <a:gd name="T18" fmla="*/ 44 w 873"/>
                <a:gd name="T19" fmla="*/ 26 h 1136"/>
                <a:gd name="T20" fmla="*/ 41 w 873"/>
                <a:gd name="T21" fmla="*/ 28 h 1136"/>
                <a:gd name="T22" fmla="*/ 40 w 873"/>
                <a:gd name="T23" fmla="*/ 31 h 1136"/>
                <a:gd name="T24" fmla="*/ 37 w 873"/>
                <a:gd name="T25" fmla="*/ 33 h 1136"/>
                <a:gd name="T26" fmla="*/ 36 w 873"/>
                <a:gd name="T27" fmla="*/ 36 h 1136"/>
                <a:gd name="T28" fmla="*/ 34 w 873"/>
                <a:gd name="T29" fmla="*/ 38 h 1136"/>
                <a:gd name="T30" fmla="*/ 32 w 873"/>
                <a:gd name="T31" fmla="*/ 41 h 1136"/>
                <a:gd name="T32" fmla="*/ 30 w 873"/>
                <a:gd name="T33" fmla="*/ 44 h 1136"/>
                <a:gd name="T34" fmla="*/ 28 w 873"/>
                <a:gd name="T35" fmla="*/ 47 h 1136"/>
                <a:gd name="T36" fmla="*/ 26 w 873"/>
                <a:gd name="T37" fmla="*/ 48 h 1136"/>
                <a:gd name="T38" fmla="*/ 24 w 873"/>
                <a:gd name="T39" fmla="*/ 50 h 1136"/>
                <a:gd name="T40" fmla="*/ 21 w 873"/>
                <a:gd name="T41" fmla="*/ 53 h 1136"/>
                <a:gd name="T42" fmla="*/ 20 w 873"/>
                <a:gd name="T43" fmla="*/ 57 h 1136"/>
                <a:gd name="T44" fmla="*/ 18 w 873"/>
                <a:gd name="T45" fmla="*/ 58 h 1136"/>
                <a:gd name="T46" fmla="*/ 17 w 873"/>
                <a:gd name="T47" fmla="*/ 62 h 1136"/>
                <a:gd name="T48" fmla="*/ 14 w 873"/>
                <a:gd name="T49" fmla="*/ 65 h 1136"/>
                <a:gd name="T50" fmla="*/ 12 w 873"/>
                <a:gd name="T51" fmla="*/ 66 h 1136"/>
                <a:gd name="T52" fmla="*/ 9 w 873"/>
                <a:gd name="T53" fmla="*/ 69 h 1136"/>
                <a:gd name="T54" fmla="*/ 7 w 873"/>
                <a:gd name="T55" fmla="*/ 71 h 1136"/>
                <a:gd name="T56" fmla="*/ 7 w 873"/>
                <a:gd name="T57" fmla="*/ 74 h 1136"/>
                <a:gd name="T58" fmla="*/ 7 w 873"/>
                <a:gd name="T59" fmla="*/ 76 h 1136"/>
                <a:gd name="T60" fmla="*/ 7 w 873"/>
                <a:gd name="T61" fmla="*/ 79 h 1136"/>
                <a:gd name="T62" fmla="*/ 0 w 873"/>
                <a:gd name="T63" fmla="*/ 81 h 11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873" h="1136">
                  <a:moveTo>
                    <a:pt x="873" y="0"/>
                  </a:moveTo>
                  <a:lnTo>
                    <a:pt x="855" y="19"/>
                  </a:lnTo>
                  <a:lnTo>
                    <a:pt x="842" y="37"/>
                  </a:lnTo>
                  <a:lnTo>
                    <a:pt x="830" y="56"/>
                  </a:lnTo>
                  <a:lnTo>
                    <a:pt x="818" y="74"/>
                  </a:lnTo>
                  <a:lnTo>
                    <a:pt x="799" y="92"/>
                  </a:lnTo>
                  <a:lnTo>
                    <a:pt x="787" y="111"/>
                  </a:lnTo>
                  <a:lnTo>
                    <a:pt x="775" y="129"/>
                  </a:lnTo>
                  <a:lnTo>
                    <a:pt x="762" y="148"/>
                  </a:lnTo>
                  <a:lnTo>
                    <a:pt x="744" y="160"/>
                  </a:lnTo>
                  <a:lnTo>
                    <a:pt x="732" y="178"/>
                  </a:lnTo>
                  <a:lnTo>
                    <a:pt x="719" y="197"/>
                  </a:lnTo>
                  <a:lnTo>
                    <a:pt x="707" y="215"/>
                  </a:lnTo>
                  <a:lnTo>
                    <a:pt x="689" y="234"/>
                  </a:lnTo>
                  <a:lnTo>
                    <a:pt x="676" y="252"/>
                  </a:lnTo>
                  <a:lnTo>
                    <a:pt x="664" y="270"/>
                  </a:lnTo>
                  <a:lnTo>
                    <a:pt x="652" y="289"/>
                  </a:lnTo>
                  <a:lnTo>
                    <a:pt x="633" y="307"/>
                  </a:lnTo>
                  <a:lnTo>
                    <a:pt x="621" y="326"/>
                  </a:lnTo>
                  <a:lnTo>
                    <a:pt x="609" y="344"/>
                  </a:lnTo>
                  <a:lnTo>
                    <a:pt x="596" y="362"/>
                  </a:lnTo>
                  <a:lnTo>
                    <a:pt x="578" y="381"/>
                  </a:lnTo>
                  <a:lnTo>
                    <a:pt x="566" y="399"/>
                  </a:lnTo>
                  <a:lnTo>
                    <a:pt x="553" y="418"/>
                  </a:lnTo>
                  <a:lnTo>
                    <a:pt x="541" y="430"/>
                  </a:lnTo>
                  <a:lnTo>
                    <a:pt x="523" y="448"/>
                  </a:lnTo>
                  <a:lnTo>
                    <a:pt x="510" y="467"/>
                  </a:lnTo>
                  <a:lnTo>
                    <a:pt x="498" y="485"/>
                  </a:lnTo>
                  <a:lnTo>
                    <a:pt x="486" y="504"/>
                  </a:lnTo>
                  <a:lnTo>
                    <a:pt x="467" y="522"/>
                  </a:lnTo>
                  <a:lnTo>
                    <a:pt x="455" y="540"/>
                  </a:lnTo>
                  <a:lnTo>
                    <a:pt x="443" y="559"/>
                  </a:lnTo>
                  <a:lnTo>
                    <a:pt x="430" y="577"/>
                  </a:lnTo>
                  <a:lnTo>
                    <a:pt x="412" y="596"/>
                  </a:lnTo>
                  <a:lnTo>
                    <a:pt x="400" y="614"/>
                  </a:lnTo>
                  <a:lnTo>
                    <a:pt x="387" y="632"/>
                  </a:lnTo>
                  <a:lnTo>
                    <a:pt x="375" y="651"/>
                  </a:lnTo>
                  <a:lnTo>
                    <a:pt x="357" y="669"/>
                  </a:lnTo>
                  <a:lnTo>
                    <a:pt x="344" y="688"/>
                  </a:lnTo>
                  <a:lnTo>
                    <a:pt x="332" y="700"/>
                  </a:lnTo>
                  <a:lnTo>
                    <a:pt x="320" y="718"/>
                  </a:lnTo>
                  <a:lnTo>
                    <a:pt x="301" y="737"/>
                  </a:lnTo>
                  <a:lnTo>
                    <a:pt x="289" y="755"/>
                  </a:lnTo>
                  <a:lnTo>
                    <a:pt x="277" y="774"/>
                  </a:lnTo>
                  <a:lnTo>
                    <a:pt x="258" y="792"/>
                  </a:lnTo>
                  <a:lnTo>
                    <a:pt x="246" y="810"/>
                  </a:lnTo>
                  <a:lnTo>
                    <a:pt x="234" y="829"/>
                  </a:lnTo>
                  <a:lnTo>
                    <a:pt x="221" y="847"/>
                  </a:lnTo>
                  <a:lnTo>
                    <a:pt x="203" y="866"/>
                  </a:lnTo>
                  <a:lnTo>
                    <a:pt x="191" y="884"/>
                  </a:lnTo>
                  <a:lnTo>
                    <a:pt x="178" y="902"/>
                  </a:lnTo>
                  <a:lnTo>
                    <a:pt x="166" y="921"/>
                  </a:lnTo>
                  <a:lnTo>
                    <a:pt x="148" y="939"/>
                  </a:lnTo>
                  <a:lnTo>
                    <a:pt x="135" y="958"/>
                  </a:lnTo>
                  <a:lnTo>
                    <a:pt x="123" y="970"/>
                  </a:lnTo>
                  <a:lnTo>
                    <a:pt x="111" y="988"/>
                  </a:lnTo>
                  <a:lnTo>
                    <a:pt x="92" y="1007"/>
                  </a:lnTo>
                  <a:lnTo>
                    <a:pt x="80" y="1025"/>
                  </a:lnTo>
                  <a:lnTo>
                    <a:pt x="68" y="1044"/>
                  </a:lnTo>
                  <a:lnTo>
                    <a:pt x="55" y="1062"/>
                  </a:lnTo>
                  <a:lnTo>
                    <a:pt x="37" y="1080"/>
                  </a:lnTo>
                  <a:lnTo>
                    <a:pt x="25" y="1099"/>
                  </a:lnTo>
                  <a:lnTo>
                    <a:pt x="12" y="1117"/>
                  </a:lnTo>
                  <a:lnTo>
                    <a:pt x="0" y="113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26334" name="Freeform 344">
              <a:extLst>
                <a:ext uri="{FF2B5EF4-FFF2-40B4-BE49-F238E27FC236}">
                  <a16:creationId xmlns:a16="http://schemas.microsoft.com/office/drawing/2014/main" id="{3A15BF38-ACDD-3580-06FE-CF1B58F6B0FC}"/>
                </a:ext>
              </a:extLst>
            </p:cNvPr>
            <p:cNvSpPr>
              <a:spLocks/>
            </p:cNvSpPr>
            <p:nvPr/>
          </p:nvSpPr>
          <p:spPr bwMode="auto">
            <a:xfrm>
              <a:off x="679" y="2640"/>
              <a:ext cx="816" cy="1062"/>
            </a:xfrm>
            <a:custGeom>
              <a:avLst/>
              <a:gdLst>
                <a:gd name="T0" fmla="*/ 61 w 873"/>
                <a:gd name="T1" fmla="*/ 7 h 1136"/>
                <a:gd name="T2" fmla="*/ 60 w 873"/>
                <a:gd name="T3" fmla="*/ 7 h 1136"/>
                <a:gd name="T4" fmla="*/ 57 w 873"/>
                <a:gd name="T5" fmla="*/ 7 h 1136"/>
                <a:gd name="T6" fmla="*/ 56 w 873"/>
                <a:gd name="T7" fmla="*/ 9 h 1136"/>
                <a:gd name="T8" fmla="*/ 53 w 873"/>
                <a:gd name="T9" fmla="*/ 12 h 1136"/>
                <a:gd name="T10" fmla="*/ 52 w 873"/>
                <a:gd name="T11" fmla="*/ 15 h 1136"/>
                <a:gd name="T12" fmla="*/ 50 w 873"/>
                <a:gd name="T13" fmla="*/ 18 h 1136"/>
                <a:gd name="T14" fmla="*/ 47 w 873"/>
                <a:gd name="T15" fmla="*/ 20 h 1136"/>
                <a:gd name="T16" fmla="*/ 46 w 873"/>
                <a:gd name="T17" fmla="*/ 22 h 1136"/>
                <a:gd name="T18" fmla="*/ 44 w 873"/>
                <a:gd name="T19" fmla="*/ 26 h 1136"/>
                <a:gd name="T20" fmla="*/ 41 w 873"/>
                <a:gd name="T21" fmla="*/ 28 h 1136"/>
                <a:gd name="T22" fmla="*/ 40 w 873"/>
                <a:gd name="T23" fmla="*/ 31 h 1136"/>
                <a:gd name="T24" fmla="*/ 37 w 873"/>
                <a:gd name="T25" fmla="*/ 33 h 1136"/>
                <a:gd name="T26" fmla="*/ 36 w 873"/>
                <a:gd name="T27" fmla="*/ 36 h 1136"/>
                <a:gd name="T28" fmla="*/ 34 w 873"/>
                <a:gd name="T29" fmla="*/ 38 h 1136"/>
                <a:gd name="T30" fmla="*/ 32 w 873"/>
                <a:gd name="T31" fmla="*/ 41 h 1136"/>
                <a:gd name="T32" fmla="*/ 30 w 873"/>
                <a:gd name="T33" fmla="*/ 44 h 1136"/>
                <a:gd name="T34" fmla="*/ 28 w 873"/>
                <a:gd name="T35" fmla="*/ 47 h 1136"/>
                <a:gd name="T36" fmla="*/ 26 w 873"/>
                <a:gd name="T37" fmla="*/ 48 h 1136"/>
                <a:gd name="T38" fmla="*/ 24 w 873"/>
                <a:gd name="T39" fmla="*/ 50 h 1136"/>
                <a:gd name="T40" fmla="*/ 21 w 873"/>
                <a:gd name="T41" fmla="*/ 53 h 1136"/>
                <a:gd name="T42" fmla="*/ 20 w 873"/>
                <a:gd name="T43" fmla="*/ 57 h 1136"/>
                <a:gd name="T44" fmla="*/ 18 w 873"/>
                <a:gd name="T45" fmla="*/ 58 h 1136"/>
                <a:gd name="T46" fmla="*/ 17 w 873"/>
                <a:gd name="T47" fmla="*/ 62 h 1136"/>
                <a:gd name="T48" fmla="*/ 14 w 873"/>
                <a:gd name="T49" fmla="*/ 65 h 1136"/>
                <a:gd name="T50" fmla="*/ 12 w 873"/>
                <a:gd name="T51" fmla="*/ 66 h 1136"/>
                <a:gd name="T52" fmla="*/ 9 w 873"/>
                <a:gd name="T53" fmla="*/ 69 h 1136"/>
                <a:gd name="T54" fmla="*/ 7 w 873"/>
                <a:gd name="T55" fmla="*/ 71 h 1136"/>
                <a:gd name="T56" fmla="*/ 7 w 873"/>
                <a:gd name="T57" fmla="*/ 74 h 1136"/>
                <a:gd name="T58" fmla="*/ 7 w 873"/>
                <a:gd name="T59" fmla="*/ 76 h 1136"/>
                <a:gd name="T60" fmla="*/ 7 w 873"/>
                <a:gd name="T61" fmla="*/ 79 h 1136"/>
                <a:gd name="T62" fmla="*/ 0 w 873"/>
                <a:gd name="T63" fmla="*/ 81 h 11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873" h="1136">
                  <a:moveTo>
                    <a:pt x="873" y="0"/>
                  </a:moveTo>
                  <a:lnTo>
                    <a:pt x="855" y="19"/>
                  </a:lnTo>
                  <a:lnTo>
                    <a:pt x="842" y="37"/>
                  </a:lnTo>
                  <a:lnTo>
                    <a:pt x="830" y="56"/>
                  </a:lnTo>
                  <a:lnTo>
                    <a:pt x="818" y="74"/>
                  </a:lnTo>
                  <a:lnTo>
                    <a:pt x="799" y="92"/>
                  </a:lnTo>
                  <a:lnTo>
                    <a:pt x="787" y="111"/>
                  </a:lnTo>
                  <a:lnTo>
                    <a:pt x="775" y="129"/>
                  </a:lnTo>
                  <a:lnTo>
                    <a:pt x="762" y="148"/>
                  </a:lnTo>
                  <a:lnTo>
                    <a:pt x="744" y="160"/>
                  </a:lnTo>
                  <a:lnTo>
                    <a:pt x="732" y="178"/>
                  </a:lnTo>
                  <a:lnTo>
                    <a:pt x="719" y="197"/>
                  </a:lnTo>
                  <a:lnTo>
                    <a:pt x="707" y="215"/>
                  </a:lnTo>
                  <a:lnTo>
                    <a:pt x="689" y="234"/>
                  </a:lnTo>
                  <a:lnTo>
                    <a:pt x="676" y="252"/>
                  </a:lnTo>
                  <a:lnTo>
                    <a:pt x="664" y="270"/>
                  </a:lnTo>
                  <a:lnTo>
                    <a:pt x="652" y="289"/>
                  </a:lnTo>
                  <a:lnTo>
                    <a:pt x="633" y="307"/>
                  </a:lnTo>
                  <a:lnTo>
                    <a:pt x="621" y="326"/>
                  </a:lnTo>
                  <a:lnTo>
                    <a:pt x="609" y="344"/>
                  </a:lnTo>
                  <a:lnTo>
                    <a:pt x="596" y="362"/>
                  </a:lnTo>
                  <a:lnTo>
                    <a:pt x="578" y="381"/>
                  </a:lnTo>
                  <a:lnTo>
                    <a:pt x="566" y="399"/>
                  </a:lnTo>
                  <a:lnTo>
                    <a:pt x="553" y="418"/>
                  </a:lnTo>
                  <a:lnTo>
                    <a:pt x="541" y="430"/>
                  </a:lnTo>
                  <a:lnTo>
                    <a:pt x="523" y="448"/>
                  </a:lnTo>
                  <a:lnTo>
                    <a:pt x="510" y="467"/>
                  </a:lnTo>
                  <a:lnTo>
                    <a:pt x="498" y="485"/>
                  </a:lnTo>
                  <a:lnTo>
                    <a:pt x="486" y="504"/>
                  </a:lnTo>
                  <a:lnTo>
                    <a:pt x="467" y="522"/>
                  </a:lnTo>
                  <a:lnTo>
                    <a:pt x="455" y="540"/>
                  </a:lnTo>
                  <a:lnTo>
                    <a:pt x="443" y="559"/>
                  </a:lnTo>
                  <a:lnTo>
                    <a:pt x="430" y="577"/>
                  </a:lnTo>
                  <a:lnTo>
                    <a:pt x="412" y="596"/>
                  </a:lnTo>
                  <a:lnTo>
                    <a:pt x="400" y="614"/>
                  </a:lnTo>
                  <a:lnTo>
                    <a:pt x="387" y="632"/>
                  </a:lnTo>
                  <a:lnTo>
                    <a:pt x="375" y="651"/>
                  </a:lnTo>
                  <a:lnTo>
                    <a:pt x="357" y="669"/>
                  </a:lnTo>
                  <a:lnTo>
                    <a:pt x="344" y="688"/>
                  </a:lnTo>
                  <a:lnTo>
                    <a:pt x="332" y="700"/>
                  </a:lnTo>
                  <a:lnTo>
                    <a:pt x="320" y="718"/>
                  </a:lnTo>
                  <a:lnTo>
                    <a:pt x="301" y="737"/>
                  </a:lnTo>
                  <a:lnTo>
                    <a:pt x="289" y="755"/>
                  </a:lnTo>
                  <a:lnTo>
                    <a:pt x="277" y="774"/>
                  </a:lnTo>
                  <a:lnTo>
                    <a:pt x="258" y="792"/>
                  </a:lnTo>
                  <a:lnTo>
                    <a:pt x="246" y="810"/>
                  </a:lnTo>
                  <a:lnTo>
                    <a:pt x="234" y="829"/>
                  </a:lnTo>
                  <a:lnTo>
                    <a:pt x="221" y="847"/>
                  </a:lnTo>
                  <a:lnTo>
                    <a:pt x="203" y="866"/>
                  </a:lnTo>
                  <a:lnTo>
                    <a:pt x="191" y="884"/>
                  </a:lnTo>
                  <a:lnTo>
                    <a:pt x="178" y="902"/>
                  </a:lnTo>
                  <a:lnTo>
                    <a:pt x="166" y="921"/>
                  </a:lnTo>
                  <a:lnTo>
                    <a:pt x="148" y="939"/>
                  </a:lnTo>
                  <a:lnTo>
                    <a:pt x="135" y="958"/>
                  </a:lnTo>
                  <a:lnTo>
                    <a:pt x="123" y="970"/>
                  </a:lnTo>
                  <a:lnTo>
                    <a:pt x="111" y="988"/>
                  </a:lnTo>
                  <a:lnTo>
                    <a:pt x="92" y="1007"/>
                  </a:lnTo>
                  <a:lnTo>
                    <a:pt x="80" y="1025"/>
                  </a:lnTo>
                  <a:lnTo>
                    <a:pt x="68" y="1044"/>
                  </a:lnTo>
                  <a:lnTo>
                    <a:pt x="55" y="1062"/>
                  </a:lnTo>
                  <a:lnTo>
                    <a:pt x="37" y="1080"/>
                  </a:lnTo>
                  <a:lnTo>
                    <a:pt x="25" y="1099"/>
                  </a:lnTo>
                  <a:lnTo>
                    <a:pt x="12" y="1117"/>
                  </a:lnTo>
                  <a:lnTo>
                    <a:pt x="0" y="113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26335" name="Freeform 345">
              <a:extLst>
                <a:ext uri="{FF2B5EF4-FFF2-40B4-BE49-F238E27FC236}">
                  <a16:creationId xmlns:a16="http://schemas.microsoft.com/office/drawing/2014/main" id="{93A5CD12-2187-3C67-D04D-A8D11A38665F}"/>
                </a:ext>
              </a:extLst>
            </p:cNvPr>
            <p:cNvSpPr>
              <a:spLocks/>
            </p:cNvSpPr>
            <p:nvPr/>
          </p:nvSpPr>
          <p:spPr bwMode="auto">
            <a:xfrm>
              <a:off x="679" y="2640"/>
              <a:ext cx="816" cy="1062"/>
            </a:xfrm>
            <a:custGeom>
              <a:avLst/>
              <a:gdLst>
                <a:gd name="T0" fmla="*/ 61 w 873"/>
                <a:gd name="T1" fmla="*/ 7 h 1136"/>
                <a:gd name="T2" fmla="*/ 60 w 873"/>
                <a:gd name="T3" fmla="*/ 7 h 1136"/>
                <a:gd name="T4" fmla="*/ 57 w 873"/>
                <a:gd name="T5" fmla="*/ 7 h 1136"/>
                <a:gd name="T6" fmla="*/ 56 w 873"/>
                <a:gd name="T7" fmla="*/ 9 h 1136"/>
                <a:gd name="T8" fmla="*/ 53 w 873"/>
                <a:gd name="T9" fmla="*/ 12 h 1136"/>
                <a:gd name="T10" fmla="*/ 52 w 873"/>
                <a:gd name="T11" fmla="*/ 15 h 1136"/>
                <a:gd name="T12" fmla="*/ 50 w 873"/>
                <a:gd name="T13" fmla="*/ 18 h 1136"/>
                <a:gd name="T14" fmla="*/ 47 w 873"/>
                <a:gd name="T15" fmla="*/ 20 h 1136"/>
                <a:gd name="T16" fmla="*/ 46 w 873"/>
                <a:gd name="T17" fmla="*/ 22 h 1136"/>
                <a:gd name="T18" fmla="*/ 44 w 873"/>
                <a:gd name="T19" fmla="*/ 26 h 1136"/>
                <a:gd name="T20" fmla="*/ 41 w 873"/>
                <a:gd name="T21" fmla="*/ 28 h 1136"/>
                <a:gd name="T22" fmla="*/ 40 w 873"/>
                <a:gd name="T23" fmla="*/ 31 h 1136"/>
                <a:gd name="T24" fmla="*/ 37 w 873"/>
                <a:gd name="T25" fmla="*/ 33 h 1136"/>
                <a:gd name="T26" fmla="*/ 36 w 873"/>
                <a:gd name="T27" fmla="*/ 36 h 1136"/>
                <a:gd name="T28" fmla="*/ 34 w 873"/>
                <a:gd name="T29" fmla="*/ 38 h 1136"/>
                <a:gd name="T30" fmla="*/ 32 w 873"/>
                <a:gd name="T31" fmla="*/ 41 h 1136"/>
                <a:gd name="T32" fmla="*/ 30 w 873"/>
                <a:gd name="T33" fmla="*/ 44 h 1136"/>
                <a:gd name="T34" fmla="*/ 28 w 873"/>
                <a:gd name="T35" fmla="*/ 47 h 1136"/>
                <a:gd name="T36" fmla="*/ 26 w 873"/>
                <a:gd name="T37" fmla="*/ 48 h 1136"/>
                <a:gd name="T38" fmla="*/ 24 w 873"/>
                <a:gd name="T39" fmla="*/ 50 h 1136"/>
                <a:gd name="T40" fmla="*/ 21 w 873"/>
                <a:gd name="T41" fmla="*/ 53 h 1136"/>
                <a:gd name="T42" fmla="*/ 20 w 873"/>
                <a:gd name="T43" fmla="*/ 57 h 1136"/>
                <a:gd name="T44" fmla="*/ 18 w 873"/>
                <a:gd name="T45" fmla="*/ 58 h 1136"/>
                <a:gd name="T46" fmla="*/ 17 w 873"/>
                <a:gd name="T47" fmla="*/ 62 h 1136"/>
                <a:gd name="T48" fmla="*/ 14 w 873"/>
                <a:gd name="T49" fmla="*/ 65 h 1136"/>
                <a:gd name="T50" fmla="*/ 12 w 873"/>
                <a:gd name="T51" fmla="*/ 66 h 1136"/>
                <a:gd name="T52" fmla="*/ 9 w 873"/>
                <a:gd name="T53" fmla="*/ 69 h 1136"/>
                <a:gd name="T54" fmla="*/ 7 w 873"/>
                <a:gd name="T55" fmla="*/ 71 h 1136"/>
                <a:gd name="T56" fmla="*/ 7 w 873"/>
                <a:gd name="T57" fmla="*/ 74 h 1136"/>
                <a:gd name="T58" fmla="*/ 7 w 873"/>
                <a:gd name="T59" fmla="*/ 76 h 1136"/>
                <a:gd name="T60" fmla="*/ 7 w 873"/>
                <a:gd name="T61" fmla="*/ 79 h 1136"/>
                <a:gd name="T62" fmla="*/ 0 w 873"/>
                <a:gd name="T63" fmla="*/ 81 h 11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873" h="1136">
                  <a:moveTo>
                    <a:pt x="873" y="0"/>
                  </a:moveTo>
                  <a:lnTo>
                    <a:pt x="855" y="19"/>
                  </a:lnTo>
                  <a:lnTo>
                    <a:pt x="842" y="37"/>
                  </a:lnTo>
                  <a:lnTo>
                    <a:pt x="830" y="56"/>
                  </a:lnTo>
                  <a:lnTo>
                    <a:pt x="818" y="74"/>
                  </a:lnTo>
                  <a:lnTo>
                    <a:pt x="799" y="92"/>
                  </a:lnTo>
                  <a:lnTo>
                    <a:pt x="787" y="111"/>
                  </a:lnTo>
                  <a:lnTo>
                    <a:pt x="775" y="129"/>
                  </a:lnTo>
                  <a:lnTo>
                    <a:pt x="762" y="148"/>
                  </a:lnTo>
                  <a:lnTo>
                    <a:pt x="744" y="160"/>
                  </a:lnTo>
                  <a:lnTo>
                    <a:pt x="732" y="178"/>
                  </a:lnTo>
                  <a:lnTo>
                    <a:pt x="719" y="197"/>
                  </a:lnTo>
                  <a:lnTo>
                    <a:pt x="707" y="215"/>
                  </a:lnTo>
                  <a:lnTo>
                    <a:pt x="689" y="234"/>
                  </a:lnTo>
                  <a:lnTo>
                    <a:pt x="676" y="252"/>
                  </a:lnTo>
                  <a:lnTo>
                    <a:pt x="664" y="270"/>
                  </a:lnTo>
                  <a:lnTo>
                    <a:pt x="652" y="289"/>
                  </a:lnTo>
                  <a:lnTo>
                    <a:pt x="633" y="307"/>
                  </a:lnTo>
                  <a:lnTo>
                    <a:pt x="621" y="326"/>
                  </a:lnTo>
                  <a:lnTo>
                    <a:pt x="609" y="344"/>
                  </a:lnTo>
                  <a:lnTo>
                    <a:pt x="596" y="362"/>
                  </a:lnTo>
                  <a:lnTo>
                    <a:pt x="578" y="381"/>
                  </a:lnTo>
                  <a:lnTo>
                    <a:pt x="566" y="399"/>
                  </a:lnTo>
                  <a:lnTo>
                    <a:pt x="553" y="418"/>
                  </a:lnTo>
                  <a:lnTo>
                    <a:pt x="541" y="430"/>
                  </a:lnTo>
                  <a:lnTo>
                    <a:pt x="523" y="448"/>
                  </a:lnTo>
                  <a:lnTo>
                    <a:pt x="510" y="467"/>
                  </a:lnTo>
                  <a:lnTo>
                    <a:pt x="498" y="485"/>
                  </a:lnTo>
                  <a:lnTo>
                    <a:pt x="486" y="504"/>
                  </a:lnTo>
                  <a:lnTo>
                    <a:pt x="467" y="522"/>
                  </a:lnTo>
                  <a:lnTo>
                    <a:pt x="455" y="540"/>
                  </a:lnTo>
                  <a:lnTo>
                    <a:pt x="443" y="559"/>
                  </a:lnTo>
                  <a:lnTo>
                    <a:pt x="430" y="577"/>
                  </a:lnTo>
                  <a:lnTo>
                    <a:pt x="412" y="596"/>
                  </a:lnTo>
                  <a:lnTo>
                    <a:pt x="400" y="614"/>
                  </a:lnTo>
                  <a:lnTo>
                    <a:pt x="387" y="632"/>
                  </a:lnTo>
                  <a:lnTo>
                    <a:pt x="375" y="651"/>
                  </a:lnTo>
                  <a:lnTo>
                    <a:pt x="357" y="669"/>
                  </a:lnTo>
                  <a:lnTo>
                    <a:pt x="344" y="688"/>
                  </a:lnTo>
                  <a:lnTo>
                    <a:pt x="332" y="700"/>
                  </a:lnTo>
                  <a:lnTo>
                    <a:pt x="320" y="718"/>
                  </a:lnTo>
                  <a:lnTo>
                    <a:pt x="301" y="737"/>
                  </a:lnTo>
                  <a:lnTo>
                    <a:pt x="289" y="755"/>
                  </a:lnTo>
                  <a:lnTo>
                    <a:pt x="277" y="774"/>
                  </a:lnTo>
                  <a:lnTo>
                    <a:pt x="258" y="792"/>
                  </a:lnTo>
                  <a:lnTo>
                    <a:pt x="246" y="810"/>
                  </a:lnTo>
                  <a:lnTo>
                    <a:pt x="234" y="829"/>
                  </a:lnTo>
                  <a:lnTo>
                    <a:pt x="221" y="847"/>
                  </a:lnTo>
                  <a:lnTo>
                    <a:pt x="203" y="866"/>
                  </a:lnTo>
                  <a:lnTo>
                    <a:pt x="191" y="884"/>
                  </a:lnTo>
                  <a:lnTo>
                    <a:pt x="178" y="902"/>
                  </a:lnTo>
                  <a:lnTo>
                    <a:pt x="166" y="921"/>
                  </a:lnTo>
                  <a:lnTo>
                    <a:pt x="148" y="939"/>
                  </a:lnTo>
                  <a:lnTo>
                    <a:pt x="135" y="958"/>
                  </a:lnTo>
                  <a:lnTo>
                    <a:pt x="123" y="970"/>
                  </a:lnTo>
                  <a:lnTo>
                    <a:pt x="111" y="988"/>
                  </a:lnTo>
                  <a:lnTo>
                    <a:pt x="92" y="1007"/>
                  </a:lnTo>
                  <a:lnTo>
                    <a:pt x="80" y="1025"/>
                  </a:lnTo>
                  <a:lnTo>
                    <a:pt x="68" y="1044"/>
                  </a:lnTo>
                  <a:lnTo>
                    <a:pt x="55" y="1062"/>
                  </a:lnTo>
                  <a:lnTo>
                    <a:pt x="37" y="1080"/>
                  </a:lnTo>
                  <a:lnTo>
                    <a:pt x="25" y="1099"/>
                  </a:lnTo>
                  <a:lnTo>
                    <a:pt x="12" y="1117"/>
                  </a:lnTo>
                  <a:lnTo>
                    <a:pt x="0" y="113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26336" name="Freeform 346">
              <a:extLst>
                <a:ext uri="{FF2B5EF4-FFF2-40B4-BE49-F238E27FC236}">
                  <a16:creationId xmlns:a16="http://schemas.microsoft.com/office/drawing/2014/main" id="{34CD2D73-F3AE-E869-CB78-2B791BB149C9}"/>
                </a:ext>
              </a:extLst>
            </p:cNvPr>
            <p:cNvSpPr>
              <a:spLocks/>
            </p:cNvSpPr>
            <p:nvPr/>
          </p:nvSpPr>
          <p:spPr bwMode="auto">
            <a:xfrm>
              <a:off x="679" y="2640"/>
              <a:ext cx="816" cy="1062"/>
            </a:xfrm>
            <a:custGeom>
              <a:avLst/>
              <a:gdLst>
                <a:gd name="T0" fmla="*/ 61 w 873"/>
                <a:gd name="T1" fmla="*/ 7 h 1136"/>
                <a:gd name="T2" fmla="*/ 60 w 873"/>
                <a:gd name="T3" fmla="*/ 7 h 1136"/>
                <a:gd name="T4" fmla="*/ 57 w 873"/>
                <a:gd name="T5" fmla="*/ 7 h 1136"/>
                <a:gd name="T6" fmla="*/ 56 w 873"/>
                <a:gd name="T7" fmla="*/ 9 h 1136"/>
                <a:gd name="T8" fmla="*/ 53 w 873"/>
                <a:gd name="T9" fmla="*/ 12 h 1136"/>
                <a:gd name="T10" fmla="*/ 52 w 873"/>
                <a:gd name="T11" fmla="*/ 15 h 1136"/>
                <a:gd name="T12" fmla="*/ 50 w 873"/>
                <a:gd name="T13" fmla="*/ 18 h 1136"/>
                <a:gd name="T14" fmla="*/ 47 w 873"/>
                <a:gd name="T15" fmla="*/ 20 h 1136"/>
                <a:gd name="T16" fmla="*/ 46 w 873"/>
                <a:gd name="T17" fmla="*/ 22 h 1136"/>
                <a:gd name="T18" fmla="*/ 44 w 873"/>
                <a:gd name="T19" fmla="*/ 26 h 1136"/>
                <a:gd name="T20" fmla="*/ 41 w 873"/>
                <a:gd name="T21" fmla="*/ 28 h 1136"/>
                <a:gd name="T22" fmla="*/ 40 w 873"/>
                <a:gd name="T23" fmla="*/ 31 h 1136"/>
                <a:gd name="T24" fmla="*/ 37 w 873"/>
                <a:gd name="T25" fmla="*/ 33 h 1136"/>
                <a:gd name="T26" fmla="*/ 36 w 873"/>
                <a:gd name="T27" fmla="*/ 36 h 1136"/>
                <a:gd name="T28" fmla="*/ 34 w 873"/>
                <a:gd name="T29" fmla="*/ 38 h 1136"/>
                <a:gd name="T30" fmla="*/ 32 w 873"/>
                <a:gd name="T31" fmla="*/ 41 h 1136"/>
                <a:gd name="T32" fmla="*/ 30 w 873"/>
                <a:gd name="T33" fmla="*/ 44 h 1136"/>
                <a:gd name="T34" fmla="*/ 28 w 873"/>
                <a:gd name="T35" fmla="*/ 47 h 1136"/>
                <a:gd name="T36" fmla="*/ 26 w 873"/>
                <a:gd name="T37" fmla="*/ 48 h 1136"/>
                <a:gd name="T38" fmla="*/ 24 w 873"/>
                <a:gd name="T39" fmla="*/ 50 h 1136"/>
                <a:gd name="T40" fmla="*/ 21 w 873"/>
                <a:gd name="T41" fmla="*/ 53 h 1136"/>
                <a:gd name="T42" fmla="*/ 20 w 873"/>
                <a:gd name="T43" fmla="*/ 57 h 1136"/>
                <a:gd name="T44" fmla="*/ 18 w 873"/>
                <a:gd name="T45" fmla="*/ 58 h 1136"/>
                <a:gd name="T46" fmla="*/ 17 w 873"/>
                <a:gd name="T47" fmla="*/ 62 h 1136"/>
                <a:gd name="T48" fmla="*/ 14 w 873"/>
                <a:gd name="T49" fmla="*/ 65 h 1136"/>
                <a:gd name="T50" fmla="*/ 12 w 873"/>
                <a:gd name="T51" fmla="*/ 66 h 1136"/>
                <a:gd name="T52" fmla="*/ 9 w 873"/>
                <a:gd name="T53" fmla="*/ 69 h 1136"/>
                <a:gd name="T54" fmla="*/ 7 w 873"/>
                <a:gd name="T55" fmla="*/ 71 h 1136"/>
                <a:gd name="T56" fmla="*/ 7 w 873"/>
                <a:gd name="T57" fmla="*/ 74 h 1136"/>
                <a:gd name="T58" fmla="*/ 7 w 873"/>
                <a:gd name="T59" fmla="*/ 76 h 1136"/>
                <a:gd name="T60" fmla="*/ 7 w 873"/>
                <a:gd name="T61" fmla="*/ 79 h 1136"/>
                <a:gd name="T62" fmla="*/ 0 w 873"/>
                <a:gd name="T63" fmla="*/ 81 h 11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873" h="1136">
                  <a:moveTo>
                    <a:pt x="873" y="0"/>
                  </a:moveTo>
                  <a:lnTo>
                    <a:pt x="855" y="19"/>
                  </a:lnTo>
                  <a:lnTo>
                    <a:pt x="842" y="37"/>
                  </a:lnTo>
                  <a:lnTo>
                    <a:pt x="830" y="56"/>
                  </a:lnTo>
                  <a:lnTo>
                    <a:pt x="818" y="74"/>
                  </a:lnTo>
                  <a:lnTo>
                    <a:pt x="799" y="92"/>
                  </a:lnTo>
                  <a:lnTo>
                    <a:pt x="787" y="111"/>
                  </a:lnTo>
                  <a:lnTo>
                    <a:pt x="775" y="129"/>
                  </a:lnTo>
                  <a:lnTo>
                    <a:pt x="762" y="148"/>
                  </a:lnTo>
                  <a:lnTo>
                    <a:pt x="744" y="160"/>
                  </a:lnTo>
                  <a:lnTo>
                    <a:pt x="732" y="178"/>
                  </a:lnTo>
                  <a:lnTo>
                    <a:pt x="719" y="197"/>
                  </a:lnTo>
                  <a:lnTo>
                    <a:pt x="707" y="215"/>
                  </a:lnTo>
                  <a:lnTo>
                    <a:pt x="689" y="234"/>
                  </a:lnTo>
                  <a:lnTo>
                    <a:pt x="676" y="252"/>
                  </a:lnTo>
                  <a:lnTo>
                    <a:pt x="664" y="270"/>
                  </a:lnTo>
                  <a:lnTo>
                    <a:pt x="652" y="289"/>
                  </a:lnTo>
                  <a:lnTo>
                    <a:pt x="633" y="307"/>
                  </a:lnTo>
                  <a:lnTo>
                    <a:pt x="621" y="326"/>
                  </a:lnTo>
                  <a:lnTo>
                    <a:pt x="609" y="344"/>
                  </a:lnTo>
                  <a:lnTo>
                    <a:pt x="596" y="362"/>
                  </a:lnTo>
                  <a:lnTo>
                    <a:pt x="578" y="381"/>
                  </a:lnTo>
                  <a:lnTo>
                    <a:pt x="566" y="399"/>
                  </a:lnTo>
                  <a:lnTo>
                    <a:pt x="553" y="418"/>
                  </a:lnTo>
                  <a:lnTo>
                    <a:pt x="541" y="430"/>
                  </a:lnTo>
                  <a:lnTo>
                    <a:pt x="523" y="448"/>
                  </a:lnTo>
                  <a:lnTo>
                    <a:pt x="510" y="467"/>
                  </a:lnTo>
                  <a:lnTo>
                    <a:pt x="498" y="485"/>
                  </a:lnTo>
                  <a:lnTo>
                    <a:pt x="486" y="504"/>
                  </a:lnTo>
                  <a:lnTo>
                    <a:pt x="467" y="522"/>
                  </a:lnTo>
                  <a:lnTo>
                    <a:pt x="455" y="540"/>
                  </a:lnTo>
                  <a:lnTo>
                    <a:pt x="443" y="559"/>
                  </a:lnTo>
                  <a:lnTo>
                    <a:pt x="430" y="577"/>
                  </a:lnTo>
                  <a:lnTo>
                    <a:pt x="412" y="596"/>
                  </a:lnTo>
                  <a:lnTo>
                    <a:pt x="400" y="614"/>
                  </a:lnTo>
                  <a:lnTo>
                    <a:pt x="387" y="632"/>
                  </a:lnTo>
                  <a:lnTo>
                    <a:pt x="375" y="651"/>
                  </a:lnTo>
                  <a:lnTo>
                    <a:pt x="357" y="669"/>
                  </a:lnTo>
                  <a:lnTo>
                    <a:pt x="344" y="688"/>
                  </a:lnTo>
                  <a:lnTo>
                    <a:pt x="332" y="700"/>
                  </a:lnTo>
                  <a:lnTo>
                    <a:pt x="320" y="718"/>
                  </a:lnTo>
                  <a:lnTo>
                    <a:pt x="301" y="737"/>
                  </a:lnTo>
                  <a:lnTo>
                    <a:pt x="289" y="755"/>
                  </a:lnTo>
                  <a:lnTo>
                    <a:pt x="277" y="774"/>
                  </a:lnTo>
                  <a:lnTo>
                    <a:pt x="258" y="792"/>
                  </a:lnTo>
                  <a:lnTo>
                    <a:pt x="246" y="810"/>
                  </a:lnTo>
                  <a:lnTo>
                    <a:pt x="234" y="829"/>
                  </a:lnTo>
                  <a:lnTo>
                    <a:pt x="221" y="847"/>
                  </a:lnTo>
                  <a:lnTo>
                    <a:pt x="203" y="866"/>
                  </a:lnTo>
                  <a:lnTo>
                    <a:pt x="191" y="884"/>
                  </a:lnTo>
                  <a:lnTo>
                    <a:pt x="178" y="902"/>
                  </a:lnTo>
                  <a:lnTo>
                    <a:pt x="166" y="921"/>
                  </a:lnTo>
                  <a:lnTo>
                    <a:pt x="148" y="939"/>
                  </a:lnTo>
                  <a:lnTo>
                    <a:pt x="135" y="958"/>
                  </a:lnTo>
                  <a:lnTo>
                    <a:pt x="123" y="970"/>
                  </a:lnTo>
                  <a:lnTo>
                    <a:pt x="111" y="988"/>
                  </a:lnTo>
                  <a:lnTo>
                    <a:pt x="92" y="1007"/>
                  </a:lnTo>
                  <a:lnTo>
                    <a:pt x="80" y="1025"/>
                  </a:lnTo>
                  <a:lnTo>
                    <a:pt x="68" y="1044"/>
                  </a:lnTo>
                  <a:lnTo>
                    <a:pt x="55" y="1062"/>
                  </a:lnTo>
                  <a:lnTo>
                    <a:pt x="37" y="1080"/>
                  </a:lnTo>
                  <a:lnTo>
                    <a:pt x="25" y="1099"/>
                  </a:lnTo>
                  <a:lnTo>
                    <a:pt x="12" y="1117"/>
                  </a:lnTo>
                  <a:lnTo>
                    <a:pt x="0" y="113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26337" name="Freeform 347">
              <a:extLst>
                <a:ext uri="{FF2B5EF4-FFF2-40B4-BE49-F238E27FC236}">
                  <a16:creationId xmlns:a16="http://schemas.microsoft.com/office/drawing/2014/main" id="{EEE31F89-BFDB-B20B-3437-771B59B1C5DA}"/>
                </a:ext>
              </a:extLst>
            </p:cNvPr>
            <p:cNvSpPr>
              <a:spLocks/>
            </p:cNvSpPr>
            <p:nvPr/>
          </p:nvSpPr>
          <p:spPr bwMode="auto">
            <a:xfrm>
              <a:off x="679" y="2640"/>
              <a:ext cx="816" cy="1062"/>
            </a:xfrm>
            <a:custGeom>
              <a:avLst/>
              <a:gdLst>
                <a:gd name="T0" fmla="*/ 61 w 873"/>
                <a:gd name="T1" fmla="*/ 7 h 1136"/>
                <a:gd name="T2" fmla="*/ 60 w 873"/>
                <a:gd name="T3" fmla="*/ 7 h 1136"/>
                <a:gd name="T4" fmla="*/ 57 w 873"/>
                <a:gd name="T5" fmla="*/ 7 h 1136"/>
                <a:gd name="T6" fmla="*/ 56 w 873"/>
                <a:gd name="T7" fmla="*/ 9 h 1136"/>
                <a:gd name="T8" fmla="*/ 53 w 873"/>
                <a:gd name="T9" fmla="*/ 12 h 1136"/>
                <a:gd name="T10" fmla="*/ 52 w 873"/>
                <a:gd name="T11" fmla="*/ 15 h 1136"/>
                <a:gd name="T12" fmla="*/ 50 w 873"/>
                <a:gd name="T13" fmla="*/ 18 h 1136"/>
                <a:gd name="T14" fmla="*/ 47 w 873"/>
                <a:gd name="T15" fmla="*/ 20 h 1136"/>
                <a:gd name="T16" fmla="*/ 46 w 873"/>
                <a:gd name="T17" fmla="*/ 22 h 1136"/>
                <a:gd name="T18" fmla="*/ 44 w 873"/>
                <a:gd name="T19" fmla="*/ 26 h 1136"/>
                <a:gd name="T20" fmla="*/ 41 w 873"/>
                <a:gd name="T21" fmla="*/ 28 h 1136"/>
                <a:gd name="T22" fmla="*/ 40 w 873"/>
                <a:gd name="T23" fmla="*/ 31 h 1136"/>
                <a:gd name="T24" fmla="*/ 37 w 873"/>
                <a:gd name="T25" fmla="*/ 33 h 1136"/>
                <a:gd name="T26" fmla="*/ 36 w 873"/>
                <a:gd name="T27" fmla="*/ 36 h 1136"/>
                <a:gd name="T28" fmla="*/ 34 w 873"/>
                <a:gd name="T29" fmla="*/ 38 h 1136"/>
                <a:gd name="T30" fmla="*/ 32 w 873"/>
                <a:gd name="T31" fmla="*/ 41 h 1136"/>
                <a:gd name="T32" fmla="*/ 30 w 873"/>
                <a:gd name="T33" fmla="*/ 44 h 1136"/>
                <a:gd name="T34" fmla="*/ 28 w 873"/>
                <a:gd name="T35" fmla="*/ 47 h 1136"/>
                <a:gd name="T36" fmla="*/ 26 w 873"/>
                <a:gd name="T37" fmla="*/ 48 h 1136"/>
                <a:gd name="T38" fmla="*/ 24 w 873"/>
                <a:gd name="T39" fmla="*/ 50 h 1136"/>
                <a:gd name="T40" fmla="*/ 21 w 873"/>
                <a:gd name="T41" fmla="*/ 53 h 1136"/>
                <a:gd name="T42" fmla="*/ 20 w 873"/>
                <a:gd name="T43" fmla="*/ 57 h 1136"/>
                <a:gd name="T44" fmla="*/ 18 w 873"/>
                <a:gd name="T45" fmla="*/ 58 h 1136"/>
                <a:gd name="T46" fmla="*/ 17 w 873"/>
                <a:gd name="T47" fmla="*/ 62 h 1136"/>
                <a:gd name="T48" fmla="*/ 14 w 873"/>
                <a:gd name="T49" fmla="*/ 65 h 1136"/>
                <a:gd name="T50" fmla="*/ 12 w 873"/>
                <a:gd name="T51" fmla="*/ 66 h 1136"/>
                <a:gd name="T52" fmla="*/ 9 w 873"/>
                <a:gd name="T53" fmla="*/ 69 h 1136"/>
                <a:gd name="T54" fmla="*/ 7 w 873"/>
                <a:gd name="T55" fmla="*/ 71 h 1136"/>
                <a:gd name="T56" fmla="*/ 7 w 873"/>
                <a:gd name="T57" fmla="*/ 74 h 1136"/>
                <a:gd name="T58" fmla="*/ 7 w 873"/>
                <a:gd name="T59" fmla="*/ 76 h 1136"/>
                <a:gd name="T60" fmla="*/ 7 w 873"/>
                <a:gd name="T61" fmla="*/ 79 h 1136"/>
                <a:gd name="T62" fmla="*/ 0 w 873"/>
                <a:gd name="T63" fmla="*/ 81 h 11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873" h="1136">
                  <a:moveTo>
                    <a:pt x="873" y="0"/>
                  </a:moveTo>
                  <a:lnTo>
                    <a:pt x="855" y="19"/>
                  </a:lnTo>
                  <a:lnTo>
                    <a:pt x="842" y="37"/>
                  </a:lnTo>
                  <a:lnTo>
                    <a:pt x="830" y="56"/>
                  </a:lnTo>
                  <a:lnTo>
                    <a:pt x="818" y="74"/>
                  </a:lnTo>
                  <a:lnTo>
                    <a:pt x="799" y="92"/>
                  </a:lnTo>
                  <a:lnTo>
                    <a:pt x="787" y="111"/>
                  </a:lnTo>
                  <a:lnTo>
                    <a:pt x="775" y="129"/>
                  </a:lnTo>
                  <a:lnTo>
                    <a:pt x="762" y="148"/>
                  </a:lnTo>
                  <a:lnTo>
                    <a:pt x="744" y="160"/>
                  </a:lnTo>
                  <a:lnTo>
                    <a:pt x="732" y="178"/>
                  </a:lnTo>
                  <a:lnTo>
                    <a:pt x="719" y="197"/>
                  </a:lnTo>
                  <a:lnTo>
                    <a:pt x="707" y="215"/>
                  </a:lnTo>
                  <a:lnTo>
                    <a:pt x="689" y="234"/>
                  </a:lnTo>
                  <a:lnTo>
                    <a:pt x="676" y="252"/>
                  </a:lnTo>
                  <a:lnTo>
                    <a:pt x="664" y="270"/>
                  </a:lnTo>
                  <a:lnTo>
                    <a:pt x="652" y="289"/>
                  </a:lnTo>
                  <a:lnTo>
                    <a:pt x="633" y="307"/>
                  </a:lnTo>
                  <a:lnTo>
                    <a:pt x="621" y="326"/>
                  </a:lnTo>
                  <a:lnTo>
                    <a:pt x="609" y="344"/>
                  </a:lnTo>
                  <a:lnTo>
                    <a:pt x="596" y="362"/>
                  </a:lnTo>
                  <a:lnTo>
                    <a:pt x="578" y="381"/>
                  </a:lnTo>
                  <a:lnTo>
                    <a:pt x="566" y="399"/>
                  </a:lnTo>
                  <a:lnTo>
                    <a:pt x="553" y="418"/>
                  </a:lnTo>
                  <a:lnTo>
                    <a:pt x="541" y="430"/>
                  </a:lnTo>
                  <a:lnTo>
                    <a:pt x="523" y="448"/>
                  </a:lnTo>
                  <a:lnTo>
                    <a:pt x="510" y="467"/>
                  </a:lnTo>
                  <a:lnTo>
                    <a:pt x="498" y="485"/>
                  </a:lnTo>
                  <a:lnTo>
                    <a:pt x="486" y="504"/>
                  </a:lnTo>
                  <a:lnTo>
                    <a:pt x="467" y="522"/>
                  </a:lnTo>
                  <a:lnTo>
                    <a:pt x="455" y="540"/>
                  </a:lnTo>
                  <a:lnTo>
                    <a:pt x="443" y="559"/>
                  </a:lnTo>
                  <a:lnTo>
                    <a:pt x="430" y="577"/>
                  </a:lnTo>
                  <a:lnTo>
                    <a:pt x="412" y="596"/>
                  </a:lnTo>
                  <a:lnTo>
                    <a:pt x="400" y="614"/>
                  </a:lnTo>
                  <a:lnTo>
                    <a:pt x="387" y="632"/>
                  </a:lnTo>
                  <a:lnTo>
                    <a:pt x="375" y="651"/>
                  </a:lnTo>
                  <a:lnTo>
                    <a:pt x="357" y="669"/>
                  </a:lnTo>
                  <a:lnTo>
                    <a:pt x="344" y="688"/>
                  </a:lnTo>
                  <a:lnTo>
                    <a:pt x="332" y="700"/>
                  </a:lnTo>
                  <a:lnTo>
                    <a:pt x="320" y="718"/>
                  </a:lnTo>
                  <a:lnTo>
                    <a:pt x="301" y="737"/>
                  </a:lnTo>
                  <a:lnTo>
                    <a:pt x="289" y="755"/>
                  </a:lnTo>
                  <a:lnTo>
                    <a:pt x="277" y="774"/>
                  </a:lnTo>
                  <a:lnTo>
                    <a:pt x="258" y="792"/>
                  </a:lnTo>
                  <a:lnTo>
                    <a:pt x="246" y="810"/>
                  </a:lnTo>
                  <a:lnTo>
                    <a:pt x="234" y="829"/>
                  </a:lnTo>
                  <a:lnTo>
                    <a:pt x="221" y="847"/>
                  </a:lnTo>
                  <a:lnTo>
                    <a:pt x="203" y="866"/>
                  </a:lnTo>
                  <a:lnTo>
                    <a:pt x="191" y="884"/>
                  </a:lnTo>
                  <a:lnTo>
                    <a:pt x="178" y="902"/>
                  </a:lnTo>
                  <a:lnTo>
                    <a:pt x="166" y="921"/>
                  </a:lnTo>
                  <a:lnTo>
                    <a:pt x="148" y="939"/>
                  </a:lnTo>
                  <a:lnTo>
                    <a:pt x="135" y="958"/>
                  </a:lnTo>
                  <a:lnTo>
                    <a:pt x="123" y="970"/>
                  </a:lnTo>
                  <a:lnTo>
                    <a:pt x="111" y="988"/>
                  </a:lnTo>
                  <a:lnTo>
                    <a:pt x="92" y="1007"/>
                  </a:lnTo>
                  <a:lnTo>
                    <a:pt x="80" y="1025"/>
                  </a:lnTo>
                  <a:lnTo>
                    <a:pt x="68" y="1044"/>
                  </a:lnTo>
                  <a:lnTo>
                    <a:pt x="55" y="1062"/>
                  </a:lnTo>
                  <a:lnTo>
                    <a:pt x="37" y="1080"/>
                  </a:lnTo>
                  <a:lnTo>
                    <a:pt x="25" y="1099"/>
                  </a:lnTo>
                  <a:lnTo>
                    <a:pt x="12" y="1117"/>
                  </a:lnTo>
                  <a:lnTo>
                    <a:pt x="0" y="113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26338" name="Freeform 348">
              <a:extLst>
                <a:ext uri="{FF2B5EF4-FFF2-40B4-BE49-F238E27FC236}">
                  <a16:creationId xmlns:a16="http://schemas.microsoft.com/office/drawing/2014/main" id="{6C8CB8FF-C983-8B70-598B-D14885B8D150}"/>
                </a:ext>
              </a:extLst>
            </p:cNvPr>
            <p:cNvSpPr>
              <a:spLocks/>
            </p:cNvSpPr>
            <p:nvPr/>
          </p:nvSpPr>
          <p:spPr bwMode="auto">
            <a:xfrm>
              <a:off x="679" y="2640"/>
              <a:ext cx="816" cy="1062"/>
            </a:xfrm>
            <a:custGeom>
              <a:avLst/>
              <a:gdLst>
                <a:gd name="T0" fmla="*/ 61 w 873"/>
                <a:gd name="T1" fmla="*/ 7 h 1136"/>
                <a:gd name="T2" fmla="*/ 60 w 873"/>
                <a:gd name="T3" fmla="*/ 7 h 1136"/>
                <a:gd name="T4" fmla="*/ 57 w 873"/>
                <a:gd name="T5" fmla="*/ 7 h 1136"/>
                <a:gd name="T6" fmla="*/ 56 w 873"/>
                <a:gd name="T7" fmla="*/ 9 h 1136"/>
                <a:gd name="T8" fmla="*/ 53 w 873"/>
                <a:gd name="T9" fmla="*/ 12 h 1136"/>
                <a:gd name="T10" fmla="*/ 52 w 873"/>
                <a:gd name="T11" fmla="*/ 15 h 1136"/>
                <a:gd name="T12" fmla="*/ 50 w 873"/>
                <a:gd name="T13" fmla="*/ 18 h 1136"/>
                <a:gd name="T14" fmla="*/ 47 w 873"/>
                <a:gd name="T15" fmla="*/ 20 h 1136"/>
                <a:gd name="T16" fmla="*/ 46 w 873"/>
                <a:gd name="T17" fmla="*/ 22 h 1136"/>
                <a:gd name="T18" fmla="*/ 44 w 873"/>
                <a:gd name="T19" fmla="*/ 26 h 1136"/>
                <a:gd name="T20" fmla="*/ 41 w 873"/>
                <a:gd name="T21" fmla="*/ 28 h 1136"/>
                <a:gd name="T22" fmla="*/ 40 w 873"/>
                <a:gd name="T23" fmla="*/ 31 h 1136"/>
                <a:gd name="T24" fmla="*/ 37 w 873"/>
                <a:gd name="T25" fmla="*/ 33 h 1136"/>
                <a:gd name="T26" fmla="*/ 36 w 873"/>
                <a:gd name="T27" fmla="*/ 36 h 1136"/>
                <a:gd name="T28" fmla="*/ 34 w 873"/>
                <a:gd name="T29" fmla="*/ 38 h 1136"/>
                <a:gd name="T30" fmla="*/ 32 w 873"/>
                <a:gd name="T31" fmla="*/ 41 h 1136"/>
                <a:gd name="T32" fmla="*/ 30 w 873"/>
                <a:gd name="T33" fmla="*/ 44 h 1136"/>
                <a:gd name="T34" fmla="*/ 28 w 873"/>
                <a:gd name="T35" fmla="*/ 47 h 1136"/>
                <a:gd name="T36" fmla="*/ 26 w 873"/>
                <a:gd name="T37" fmla="*/ 48 h 1136"/>
                <a:gd name="T38" fmla="*/ 24 w 873"/>
                <a:gd name="T39" fmla="*/ 50 h 1136"/>
                <a:gd name="T40" fmla="*/ 21 w 873"/>
                <a:gd name="T41" fmla="*/ 53 h 1136"/>
                <a:gd name="T42" fmla="*/ 20 w 873"/>
                <a:gd name="T43" fmla="*/ 57 h 1136"/>
                <a:gd name="T44" fmla="*/ 18 w 873"/>
                <a:gd name="T45" fmla="*/ 58 h 1136"/>
                <a:gd name="T46" fmla="*/ 17 w 873"/>
                <a:gd name="T47" fmla="*/ 62 h 1136"/>
                <a:gd name="T48" fmla="*/ 14 w 873"/>
                <a:gd name="T49" fmla="*/ 65 h 1136"/>
                <a:gd name="T50" fmla="*/ 12 w 873"/>
                <a:gd name="T51" fmla="*/ 66 h 1136"/>
                <a:gd name="T52" fmla="*/ 9 w 873"/>
                <a:gd name="T53" fmla="*/ 69 h 1136"/>
                <a:gd name="T54" fmla="*/ 7 w 873"/>
                <a:gd name="T55" fmla="*/ 71 h 1136"/>
                <a:gd name="T56" fmla="*/ 7 w 873"/>
                <a:gd name="T57" fmla="*/ 74 h 1136"/>
                <a:gd name="T58" fmla="*/ 7 w 873"/>
                <a:gd name="T59" fmla="*/ 76 h 1136"/>
                <a:gd name="T60" fmla="*/ 7 w 873"/>
                <a:gd name="T61" fmla="*/ 79 h 1136"/>
                <a:gd name="T62" fmla="*/ 0 w 873"/>
                <a:gd name="T63" fmla="*/ 81 h 11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873" h="1136">
                  <a:moveTo>
                    <a:pt x="873" y="0"/>
                  </a:moveTo>
                  <a:lnTo>
                    <a:pt x="855" y="19"/>
                  </a:lnTo>
                  <a:lnTo>
                    <a:pt x="842" y="37"/>
                  </a:lnTo>
                  <a:lnTo>
                    <a:pt x="830" y="56"/>
                  </a:lnTo>
                  <a:lnTo>
                    <a:pt x="818" y="74"/>
                  </a:lnTo>
                  <a:lnTo>
                    <a:pt x="799" y="92"/>
                  </a:lnTo>
                  <a:lnTo>
                    <a:pt x="787" y="111"/>
                  </a:lnTo>
                  <a:lnTo>
                    <a:pt x="775" y="129"/>
                  </a:lnTo>
                  <a:lnTo>
                    <a:pt x="762" y="148"/>
                  </a:lnTo>
                  <a:lnTo>
                    <a:pt x="744" y="160"/>
                  </a:lnTo>
                  <a:lnTo>
                    <a:pt x="732" y="178"/>
                  </a:lnTo>
                  <a:lnTo>
                    <a:pt x="719" y="197"/>
                  </a:lnTo>
                  <a:lnTo>
                    <a:pt x="707" y="215"/>
                  </a:lnTo>
                  <a:lnTo>
                    <a:pt x="689" y="234"/>
                  </a:lnTo>
                  <a:lnTo>
                    <a:pt x="676" y="252"/>
                  </a:lnTo>
                  <a:lnTo>
                    <a:pt x="664" y="270"/>
                  </a:lnTo>
                  <a:lnTo>
                    <a:pt x="652" y="289"/>
                  </a:lnTo>
                  <a:lnTo>
                    <a:pt x="633" y="307"/>
                  </a:lnTo>
                  <a:lnTo>
                    <a:pt x="621" y="326"/>
                  </a:lnTo>
                  <a:lnTo>
                    <a:pt x="609" y="344"/>
                  </a:lnTo>
                  <a:lnTo>
                    <a:pt x="596" y="362"/>
                  </a:lnTo>
                  <a:lnTo>
                    <a:pt x="578" y="381"/>
                  </a:lnTo>
                  <a:lnTo>
                    <a:pt x="566" y="399"/>
                  </a:lnTo>
                  <a:lnTo>
                    <a:pt x="553" y="418"/>
                  </a:lnTo>
                  <a:lnTo>
                    <a:pt x="541" y="430"/>
                  </a:lnTo>
                  <a:lnTo>
                    <a:pt x="523" y="448"/>
                  </a:lnTo>
                  <a:lnTo>
                    <a:pt x="510" y="467"/>
                  </a:lnTo>
                  <a:lnTo>
                    <a:pt x="498" y="485"/>
                  </a:lnTo>
                  <a:lnTo>
                    <a:pt x="486" y="504"/>
                  </a:lnTo>
                  <a:lnTo>
                    <a:pt x="467" y="522"/>
                  </a:lnTo>
                  <a:lnTo>
                    <a:pt x="455" y="540"/>
                  </a:lnTo>
                  <a:lnTo>
                    <a:pt x="443" y="559"/>
                  </a:lnTo>
                  <a:lnTo>
                    <a:pt x="430" y="577"/>
                  </a:lnTo>
                  <a:lnTo>
                    <a:pt x="412" y="596"/>
                  </a:lnTo>
                  <a:lnTo>
                    <a:pt x="400" y="614"/>
                  </a:lnTo>
                  <a:lnTo>
                    <a:pt x="387" y="632"/>
                  </a:lnTo>
                  <a:lnTo>
                    <a:pt x="375" y="651"/>
                  </a:lnTo>
                  <a:lnTo>
                    <a:pt x="357" y="669"/>
                  </a:lnTo>
                  <a:lnTo>
                    <a:pt x="344" y="688"/>
                  </a:lnTo>
                  <a:lnTo>
                    <a:pt x="332" y="700"/>
                  </a:lnTo>
                  <a:lnTo>
                    <a:pt x="320" y="718"/>
                  </a:lnTo>
                  <a:lnTo>
                    <a:pt x="301" y="737"/>
                  </a:lnTo>
                  <a:lnTo>
                    <a:pt x="289" y="755"/>
                  </a:lnTo>
                  <a:lnTo>
                    <a:pt x="277" y="774"/>
                  </a:lnTo>
                  <a:lnTo>
                    <a:pt x="258" y="792"/>
                  </a:lnTo>
                  <a:lnTo>
                    <a:pt x="246" y="810"/>
                  </a:lnTo>
                  <a:lnTo>
                    <a:pt x="234" y="829"/>
                  </a:lnTo>
                  <a:lnTo>
                    <a:pt x="221" y="847"/>
                  </a:lnTo>
                  <a:lnTo>
                    <a:pt x="203" y="866"/>
                  </a:lnTo>
                  <a:lnTo>
                    <a:pt x="191" y="884"/>
                  </a:lnTo>
                  <a:lnTo>
                    <a:pt x="178" y="902"/>
                  </a:lnTo>
                  <a:lnTo>
                    <a:pt x="166" y="921"/>
                  </a:lnTo>
                  <a:lnTo>
                    <a:pt x="148" y="939"/>
                  </a:lnTo>
                  <a:lnTo>
                    <a:pt x="135" y="958"/>
                  </a:lnTo>
                  <a:lnTo>
                    <a:pt x="123" y="970"/>
                  </a:lnTo>
                  <a:lnTo>
                    <a:pt x="111" y="988"/>
                  </a:lnTo>
                  <a:lnTo>
                    <a:pt x="92" y="1007"/>
                  </a:lnTo>
                  <a:lnTo>
                    <a:pt x="80" y="1025"/>
                  </a:lnTo>
                  <a:lnTo>
                    <a:pt x="68" y="1044"/>
                  </a:lnTo>
                  <a:lnTo>
                    <a:pt x="55" y="1062"/>
                  </a:lnTo>
                  <a:lnTo>
                    <a:pt x="37" y="1080"/>
                  </a:lnTo>
                  <a:lnTo>
                    <a:pt x="25" y="1099"/>
                  </a:lnTo>
                  <a:lnTo>
                    <a:pt x="12" y="1117"/>
                  </a:lnTo>
                  <a:lnTo>
                    <a:pt x="0" y="113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26339" name="Freeform 349">
              <a:extLst>
                <a:ext uri="{FF2B5EF4-FFF2-40B4-BE49-F238E27FC236}">
                  <a16:creationId xmlns:a16="http://schemas.microsoft.com/office/drawing/2014/main" id="{E5CA6381-7EC9-AC73-C550-48ABB321AC3C}"/>
                </a:ext>
              </a:extLst>
            </p:cNvPr>
            <p:cNvSpPr>
              <a:spLocks/>
            </p:cNvSpPr>
            <p:nvPr/>
          </p:nvSpPr>
          <p:spPr bwMode="auto">
            <a:xfrm>
              <a:off x="679" y="2640"/>
              <a:ext cx="816" cy="1062"/>
            </a:xfrm>
            <a:custGeom>
              <a:avLst/>
              <a:gdLst>
                <a:gd name="T0" fmla="*/ 61 w 873"/>
                <a:gd name="T1" fmla="*/ 7 h 1136"/>
                <a:gd name="T2" fmla="*/ 60 w 873"/>
                <a:gd name="T3" fmla="*/ 7 h 1136"/>
                <a:gd name="T4" fmla="*/ 57 w 873"/>
                <a:gd name="T5" fmla="*/ 7 h 1136"/>
                <a:gd name="T6" fmla="*/ 56 w 873"/>
                <a:gd name="T7" fmla="*/ 9 h 1136"/>
                <a:gd name="T8" fmla="*/ 53 w 873"/>
                <a:gd name="T9" fmla="*/ 12 h 1136"/>
                <a:gd name="T10" fmla="*/ 52 w 873"/>
                <a:gd name="T11" fmla="*/ 15 h 1136"/>
                <a:gd name="T12" fmla="*/ 50 w 873"/>
                <a:gd name="T13" fmla="*/ 18 h 1136"/>
                <a:gd name="T14" fmla="*/ 47 w 873"/>
                <a:gd name="T15" fmla="*/ 20 h 1136"/>
                <a:gd name="T16" fmla="*/ 46 w 873"/>
                <a:gd name="T17" fmla="*/ 22 h 1136"/>
                <a:gd name="T18" fmla="*/ 44 w 873"/>
                <a:gd name="T19" fmla="*/ 26 h 1136"/>
                <a:gd name="T20" fmla="*/ 41 w 873"/>
                <a:gd name="T21" fmla="*/ 28 h 1136"/>
                <a:gd name="T22" fmla="*/ 40 w 873"/>
                <a:gd name="T23" fmla="*/ 31 h 1136"/>
                <a:gd name="T24" fmla="*/ 37 w 873"/>
                <a:gd name="T25" fmla="*/ 33 h 1136"/>
                <a:gd name="T26" fmla="*/ 36 w 873"/>
                <a:gd name="T27" fmla="*/ 36 h 1136"/>
                <a:gd name="T28" fmla="*/ 34 w 873"/>
                <a:gd name="T29" fmla="*/ 38 h 1136"/>
                <a:gd name="T30" fmla="*/ 32 w 873"/>
                <a:gd name="T31" fmla="*/ 41 h 1136"/>
                <a:gd name="T32" fmla="*/ 30 w 873"/>
                <a:gd name="T33" fmla="*/ 44 h 1136"/>
                <a:gd name="T34" fmla="*/ 28 w 873"/>
                <a:gd name="T35" fmla="*/ 47 h 1136"/>
                <a:gd name="T36" fmla="*/ 26 w 873"/>
                <a:gd name="T37" fmla="*/ 48 h 1136"/>
                <a:gd name="T38" fmla="*/ 24 w 873"/>
                <a:gd name="T39" fmla="*/ 50 h 1136"/>
                <a:gd name="T40" fmla="*/ 21 w 873"/>
                <a:gd name="T41" fmla="*/ 53 h 1136"/>
                <a:gd name="T42" fmla="*/ 20 w 873"/>
                <a:gd name="T43" fmla="*/ 57 h 1136"/>
                <a:gd name="T44" fmla="*/ 18 w 873"/>
                <a:gd name="T45" fmla="*/ 58 h 1136"/>
                <a:gd name="T46" fmla="*/ 17 w 873"/>
                <a:gd name="T47" fmla="*/ 62 h 1136"/>
                <a:gd name="T48" fmla="*/ 14 w 873"/>
                <a:gd name="T49" fmla="*/ 65 h 1136"/>
                <a:gd name="T50" fmla="*/ 12 w 873"/>
                <a:gd name="T51" fmla="*/ 66 h 1136"/>
                <a:gd name="T52" fmla="*/ 9 w 873"/>
                <a:gd name="T53" fmla="*/ 69 h 1136"/>
                <a:gd name="T54" fmla="*/ 7 w 873"/>
                <a:gd name="T55" fmla="*/ 71 h 1136"/>
                <a:gd name="T56" fmla="*/ 7 w 873"/>
                <a:gd name="T57" fmla="*/ 74 h 1136"/>
                <a:gd name="T58" fmla="*/ 7 w 873"/>
                <a:gd name="T59" fmla="*/ 76 h 1136"/>
                <a:gd name="T60" fmla="*/ 7 w 873"/>
                <a:gd name="T61" fmla="*/ 79 h 1136"/>
                <a:gd name="T62" fmla="*/ 0 w 873"/>
                <a:gd name="T63" fmla="*/ 81 h 11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873" h="1136">
                  <a:moveTo>
                    <a:pt x="873" y="0"/>
                  </a:moveTo>
                  <a:lnTo>
                    <a:pt x="855" y="19"/>
                  </a:lnTo>
                  <a:lnTo>
                    <a:pt x="842" y="37"/>
                  </a:lnTo>
                  <a:lnTo>
                    <a:pt x="830" y="56"/>
                  </a:lnTo>
                  <a:lnTo>
                    <a:pt x="818" y="74"/>
                  </a:lnTo>
                  <a:lnTo>
                    <a:pt x="799" y="92"/>
                  </a:lnTo>
                  <a:lnTo>
                    <a:pt x="787" y="111"/>
                  </a:lnTo>
                  <a:lnTo>
                    <a:pt x="775" y="129"/>
                  </a:lnTo>
                  <a:lnTo>
                    <a:pt x="762" y="148"/>
                  </a:lnTo>
                  <a:lnTo>
                    <a:pt x="744" y="160"/>
                  </a:lnTo>
                  <a:lnTo>
                    <a:pt x="732" y="178"/>
                  </a:lnTo>
                  <a:lnTo>
                    <a:pt x="719" y="197"/>
                  </a:lnTo>
                  <a:lnTo>
                    <a:pt x="707" y="215"/>
                  </a:lnTo>
                  <a:lnTo>
                    <a:pt x="689" y="234"/>
                  </a:lnTo>
                  <a:lnTo>
                    <a:pt x="676" y="252"/>
                  </a:lnTo>
                  <a:lnTo>
                    <a:pt x="664" y="270"/>
                  </a:lnTo>
                  <a:lnTo>
                    <a:pt x="652" y="289"/>
                  </a:lnTo>
                  <a:lnTo>
                    <a:pt x="633" y="307"/>
                  </a:lnTo>
                  <a:lnTo>
                    <a:pt x="621" y="326"/>
                  </a:lnTo>
                  <a:lnTo>
                    <a:pt x="609" y="344"/>
                  </a:lnTo>
                  <a:lnTo>
                    <a:pt x="596" y="362"/>
                  </a:lnTo>
                  <a:lnTo>
                    <a:pt x="578" y="381"/>
                  </a:lnTo>
                  <a:lnTo>
                    <a:pt x="566" y="399"/>
                  </a:lnTo>
                  <a:lnTo>
                    <a:pt x="553" y="418"/>
                  </a:lnTo>
                  <a:lnTo>
                    <a:pt x="541" y="430"/>
                  </a:lnTo>
                  <a:lnTo>
                    <a:pt x="523" y="448"/>
                  </a:lnTo>
                  <a:lnTo>
                    <a:pt x="510" y="467"/>
                  </a:lnTo>
                  <a:lnTo>
                    <a:pt x="498" y="485"/>
                  </a:lnTo>
                  <a:lnTo>
                    <a:pt x="486" y="504"/>
                  </a:lnTo>
                  <a:lnTo>
                    <a:pt x="467" y="522"/>
                  </a:lnTo>
                  <a:lnTo>
                    <a:pt x="455" y="540"/>
                  </a:lnTo>
                  <a:lnTo>
                    <a:pt x="443" y="559"/>
                  </a:lnTo>
                  <a:lnTo>
                    <a:pt x="430" y="577"/>
                  </a:lnTo>
                  <a:lnTo>
                    <a:pt x="412" y="596"/>
                  </a:lnTo>
                  <a:lnTo>
                    <a:pt x="400" y="614"/>
                  </a:lnTo>
                  <a:lnTo>
                    <a:pt x="387" y="632"/>
                  </a:lnTo>
                  <a:lnTo>
                    <a:pt x="375" y="651"/>
                  </a:lnTo>
                  <a:lnTo>
                    <a:pt x="357" y="669"/>
                  </a:lnTo>
                  <a:lnTo>
                    <a:pt x="344" y="688"/>
                  </a:lnTo>
                  <a:lnTo>
                    <a:pt x="332" y="700"/>
                  </a:lnTo>
                  <a:lnTo>
                    <a:pt x="320" y="718"/>
                  </a:lnTo>
                  <a:lnTo>
                    <a:pt x="301" y="737"/>
                  </a:lnTo>
                  <a:lnTo>
                    <a:pt x="289" y="755"/>
                  </a:lnTo>
                  <a:lnTo>
                    <a:pt x="277" y="774"/>
                  </a:lnTo>
                  <a:lnTo>
                    <a:pt x="258" y="792"/>
                  </a:lnTo>
                  <a:lnTo>
                    <a:pt x="246" y="810"/>
                  </a:lnTo>
                  <a:lnTo>
                    <a:pt x="234" y="829"/>
                  </a:lnTo>
                  <a:lnTo>
                    <a:pt x="221" y="847"/>
                  </a:lnTo>
                  <a:lnTo>
                    <a:pt x="203" y="866"/>
                  </a:lnTo>
                  <a:lnTo>
                    <a:pt x="191" y="884"/>
                  </a:lnTo>
                  <a:lnTo>
                    <a:pt x="178" y="902"/>
                  </a:lnTo>
                  <a:lnTo>
                    <a:pt x="166" y="921"/>
                  </a:lnTo>
                  <a:lnTo>
                    <a:pt x="148" y="939"/>
                  </a:lnTo>
                  <a:lnTo>
                    <a:pt x="135" y="958"/>
                  </a:lnTo>
                  <a:lnTo>
                    <a:pt x="123" y="970"/>
                  </a:lnTo>
                  <a:lnTo>
                    <a:pt x="111" y="988"/>
                  </a:lnTo>
                  <a:lnTo>
                    <a:pt x="92" y="1007"/>
                  </a:lnTo>
                  <a:lnTo>
                    <a:pt x="80" y="1025"/>
                  </a:lnTo>
                  <a:lnTo>
                    <a:pt x="68" y="1044"/>
                  </a:lnTo>
                  <a:lnTo>
                    <a:pt x="55" y="1062"/>
                  </a:lnTo>
                  <a:lnTo>
                    <a:pt x="37" y="1080"/>
                  </a:lnTo>
                  <a:lnTo>
                    <a:pt x="25" y="1099"/>
                  </a:lnTo>
                  <a:lnTo>
                    <a:pt x="12" y="1117"/>
                  </a:lnTo>
                  <a:lnTo>
                    <a:pt x="0" y="113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26340" name="Freeform 350">
              <a:extLst>
                <a:ext uri="{FF2B5EF4-FFF2-40B4-BE49-F238E27FC236}">
                  <a16:creationId xmlns:a16="http://schemas.microsoft.com/office/drawing/2014/main" id="{4AC3DAC5-BB41-1D42-BE55-D310E4661AE0}"/>
                </a:ext>
              </a:extLst>
            </p:cNvPr>
            <p:cNvSpPr>
              <a:spLocks/>
            </p:cNvSpPr>
            <p:nvPr/>
          </p:nvSpPr>
          <p:spPr bwMode="auto">
            <a:xfrm>
              <a:off x="679" y="2640"/>
              <a:ext cx="816" cy="1062"/>
            </a:xfrm>
            <a:custGeom>
              <a:avLst/>
              <a:gdLst>
                <a:gd name="T0" fmla="*/ 61 w 873"/>
                <a:gd name="T1" fmla="*/ 7 h 1136"/>
                <a:gd name="T2" fmla="*/ 60 w 873"/>
                <a:gd name="T3" fmla="*/ 7 h 1136"/>
                <a:gd name="T4" fmla="*/ 57 w 873"/>
                <a:gd name="T5" fmla="*/ 7 h 1136"/>
                <a:gd name="T6" fmla="*/ 56 w 873"/>
                <a:gd name="T7" fmla="*/ 9 h 1136"/>
                <a:gd name="T8" fmla="*/ 53 w 873"/>
                <a:gd name="T9" fmla="*/ 12 h 1136"/>
                <a:gd name="T10" fmla="*/ 52 w 873"/>
                <a:gd name="T11" fmla="*/ 15 h 1136"/>
                <a:gd name="T12" fmla="*/ 50 w 873"/>
                <a:gd name="T13" fmla="*/ 18 h 1136"/>
                <a:gd name="T14" fmla="*/ 47 w 873"/>
                <a:gd name="T15" fmla="*/ 20 h 1136"/>
                <a:gd name="T16" fmla="*/ 46 w 873"/>
                <a:gd name="T17" fmla="*/ 22 h 1136"/>
                <a:gd name="T18" fmla="*/ 44 w 873"/>
                <a:gd name="T19" fmla="*/ 26 h 1136"/>
                <a:gd name="T20" fmla="*/ 41 w 873"/>
                <a:gd name="T21" fmla="*/ 28 h 1136"/>
                <a:gd name="T22" fmla="*/ 40 w 873"/>
                <a:gd name="T23" fmla="*/ 31 h 1136"/>
                <a:gd name="T24" fmla="*/ 37 w 873"/>
                <a:gd name="T25" fmla="*/ 33 h 1136"/>
                <a:gd name="T26" fmla="*/ 36 w 873"/>
                <a:gd name="T27" fmla="*/ 36 h 1136"/>
                <a:gd name="T28" fmla="*/ 34 w 873"/>
                <a:gd name="T29" fmla="*/ 38 h 1136"/>
                <a:gd name="T30" fmla="*/ 32 w 873"/>
                <a:gd name="T31" fmla="*/ 41 h 1136"/>
                <a:gd name="T32" fmla="*/ 30 w 873"/>
                <a:gd name="T33" fmla="*/ 44 h 1136"/>
                <a:gd name="T34" fmla="*/ 28 w 873"/>
                <a:gd name="T35" fmla="*/ 47 h 1136"/>
                <a:gd name="T36" fmla="*/ 26 w 873"/>
                <a:gd name="T37" fmla="*/ 48 h 1136"/>
                <a:gd name="T38" fmla="*/ 24 w 873"/>
                <a:gd name="T39" fmla="*/ 50 h 1136"/>
                <a:gd name="T40" fmla="*/ 21 w 873"/>
                <a:gd name="T41" fmla="*/ 53 h 1136"/>
                <a:gd name="T42" fmla="*/ 20 w 873"/>
                <a:gd name="T43" fmla="*/ 57 h 1136"/>
                <a:gd name="T44" fmla="*/ 18 w 873"/>
                <a:gd name="T45" fmla="*/ 58 h 1136"/>
                <a:gd name="T46" fmla="*/ 17 w 873"/>
                <a:gd name="T47" fmla="*/ 62 h 1136"/>
                <a:gd name="T48" fmla="*/ 14 w 873"/>
                <a:gd name="T49" fmla="*/ 65 h 1136"/>
                <a:gd name="T50" fmla="*/ 12 w 873"/>
                <a:gd name="T51" fmla="*/ 66 h 1136"/>
                <a:gd name="T52" fmla="*/ 9 w 873"/>
                <a:gd name="T53" fmla="*/ 69 h 1136"/>
                <a:gd name="T54" fmla="*/ 7 w 873"/>
                <a:gd name="T55" fmla="*/ 71 h 1136"/>
                <a:gd name="T56" fmla="*/ 7 w 873"/>
                <a:gd name="T57" fmla="*/ 74 h 1136"/>
                <a:gd name="T58" fmla="*/ 7 w 873"/>
                <a:gd name="T59" fmla="*/ 76 h 1136"/>
                <a:gd name="T60" fmla="*/ 7 w 873"/>
                <a:gd name="T61" fmla="*/ 79 h 1136"/>
                <a:gd name="T62" fmla="*/ 0 w 873"/>
                <a:gd name="T63" fmla="*/ 81 h 11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873" h="1136">
                  <a:moveTo>
                    <a:pt x="873" y="0"/>
                  </a:moveTo>
                  <a:lnTo>
                    <a:pt x="855" y="19"/>
                  </a:lnTo>
                  <a:lnTo>
                    <a:pt x="842" y="37"/>
                  </a:lnTo>
                  <a:lnTo>
                    <a:pt x="830" y="56"/>
                  </a:lnTo>
                  <a:lnTo>
                    <a:pt x="818" y="74"/>
                  </a:lnTo>
                  <a:lnTo>
                    <a:pt x="799" y="92"/>
                  </a:lnTo>
                  <a:lnTo>
                    <a:pt x="787" y="111"/>
                  </a:lnTo>
                  <a:lnTo>
                    <a:pt x="775" y="129"/>
                  </a:lnTo>
                  <a:lnTo>
                    <a:pt x="762" y="148"/>
                  </a:lnTo>
                  <a:lnTo>
                    <a:pt x="744" y="160"/>
                  </a:lnTo>
                  <a:lnTo>
                    <a:pt x="732" y="178"/>
                  </a:lnTo>
                  <a:lnTo>
                    <a:pt x="719" y="197"/>
                  </a:lnTo>
                  <a:lnTo>
                    <a:pt x="707" y="215"/>
                  </a:lnTo>
                  <a:lnTo>
                    <a:pt x="689" y="234"/>
                  </a:lnTo>
                  <a:lnTo>
                    <a:pt x="676" y="252"/>
                  </a:lnTo>
                  <a:lnTo>
                    <a:pt x="664" y="270"/>
                  </a:lnTo>
                  <a:lnTo>
                    <a:pt x="652" y="289"/>
                  </a:lnTo>
                  <a:lnTo>
                    <a:pt x="633" y="307"/>
                  </a:lnTo>
                  <a:lnTo>
                    <a:pt x="621" y="326"/>
                  </a:lnTo>
                  <a:lnTo>
                    <a:pt x="609" y="344"/>
                  </a:lnTo>
                  <a:lnTo>
                    <a:pt x="596" y="362"/>
                  </a:lnTo>
                  <a:lnTo>
                    <a:pt x="578" y="381"/>
                  </a:lnTo>
                  <a:lnTo>
                    <a:pt x="566" y="399"/>
                  </a:lnTo>
                  <a:lnTo>
                    <a:pt x="553" y="418"/>
                  </a:lnTo>
                  <a:lnTo>
                    <a:pt x="541" y="430"/>
                  </a:lnTo>
                  <a:lnTo>
                    <a:pt x="523" y="448"/>
                  </a:lnTo>
                  <a:lnTo>
                    <a:pt x="510" y="467"/>
                  </a:lnTo>
                  <a:lnTo>
                    <a:pt x="498" y="485"/>
                  </a:lnTo>
                  <a:lnTo>
                    <a:pt x="486" y="504"/>
                  </a:lnTo>
                  <a:lnTo>
                    <a:pt x="467" y="522"/>
                  </a:lnTo>
                  <a:lnTo>
                    <a:pt x="455" y="540"/>
                  </a:lnTo>
                  <a:lnTo>
                    <a:pt x="443" y="559"/>
                  </a:lnTo>
                  <a:lnTo>
                    <a:pt x="430" y="577"/>
                  </a:lnTo>
                  <a:lnTo>
                    <a:pt x="412" y="596"/>
                  </a:lnTo>
                  <a:lnTo>
                    <a:pt x="400" y="614"/>
                  </a:lnTo>
                  <a:lnTo>
                    <a:pt x="387" y="632"/>
                  </a:lnTo>
                  <a:lnTo>
                    <a:pt x="375" y="651"/>
                  </a:lnTo>
                  <a:lnTo>
                    <a:pt x="357" y="669"/>
                  </a:lnTo>
                  <a:lnTo>
                    <a:pt x="344" y="688"/>
                  </a:lnTo>
                  <a:lnTo>
                    <a:pt x="332" y="700"/>
                  </a:lnTo>
                  <a:lnTo>
                    <a:pt x="320" y="718"/>
                  </a:lnTo>
                  <a:lnTo>
                    <a:pt x="301" y="737"/>
                  </a:lnTo>
                  <a:lnTo>
                    <a:pt x="289" y="755"/>
                  </a:lnTo>
                  <a:lnTo>
                    <a:pt x="277" y="774"/>
                  </a:lnTo>
                  <a:lnTo>
                    <a:pt x="258" y="792"/>
                  </a:lnTo>
                  <a:lnTo>
                    <a:pt x="246" y="810"/>
                  </a:lnTo>
                  <a:lnTo>
                    <a:pt x="234" y="829"/>
                  </a:lnTo>
                  <a:lnTo>
                    <a:pt x="221" y="847"/>
                  </a:lnTo>
                  <a:lnTo>
                    <a:pt x="203" y="866"/>
                  </a:lnTo>
                  <a:lnTo>
                    <a:pt x="191" y="884"/>
                  </a:lnTo>
                  <a:lnTo>
                    <a:pt x="178" y="902"/>
                  </a:lnTo>
                  <a:lnTo>
                    <a:pt x="166" y="921"/>
                  </a:lnTo>
                  <a:lnTo>
                    <a:pt x="148" y="939"/>
                  </a:lnTo>
                  <a:lnTo>
                    <a:pt x="135" y="958"/>
                  </a:lnTo>
                  <a:lnTo>
                    <a:pt x="123" y="970"/>
                  </a:lnTo>
                  <a:lnTo>
                    <a:pt x="111" y="988"/>
                  </a:lnTo>
                  <a:lnTo>
                    <a:pt x="92" y="1007"/>
                  </a:lnTo>
                  <a:lnTo>
                    <a:pt x="80" y="1025"/>
                  </a:lnTo>
                  <a:lnTo>
                    <a:pt x="68" y="1044"/>
                  </a:lnTo>
                  <a:lnTo>
                    <a:pt x="55" y="1062"/>
                  </a:lnTo>
                  <a:lnTo>
                    <a:pt x="37" y="1080"/>
                  </a:lnTo>
                  <a:lnTo>
                    <a:pt x="25" y="1099"/>
                  </a:lnTo>
                  <a:lnTo>
                    <a:pt x="12" y="1117"/>
                  </a:lnTo>
                  <a:lnTo>
                    <a:pt x="0" y="113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26341" name="Freeform 351">
              <a:extLst>
                <a:ext uri="{FF2B5EF4-FFF2-40B4-BE49-F238E27FC236}">
                  <a16:creationId xmlns:a16="http://schemas.microsoft.com/office/drawing/2014/main" id="{3A8D65B1-0B1A-DDFA-9105-228AFFC6898E}"/>
                </a:ext>
              </a:extLst>
            </p:cNvPr>
            <p:cNvSpPr>
              <a:spLocks/>
            </p:cNvSpPr>
            <p:nvPr/>
          </p:nvSpPr>
          <p:spPr bwMode="auto">
            <a:xfrm>
              <a:off x="679" y="2640"/>
              <a:ext cx="816" cy="1062"/>
            </a:xfrm>
            <a:custGeom>
              <a:avLst/>
              <a:gdLst>
                <a:gd name="T0" fmla="*/ 61 w 873"/>
                <a:gd name="T1" fmla="*/ 7 h 1136"/>
                <a:gd name="T2" fmla="*/ 60 w 873"/>
                <a:gd name="T3" fmla="*/ 7 h 1136"/>
                <a:gd name="T4" fmla="*/ 57 w 873"/>
                <a:gd name="T5" fmla="*/ 7 h 1136"/>
                <a:gd name="T6" fmla="*/ 56 w 873"/>
                <a:gd name="T7" fmla="*/ 9 h 1136"/>
                <a:gd name="T8" fmla="*/ 53 w 873"/>
                <a:gd name="T9" fmla="*/ 12 h 1136"/>
                <a:gd name="T10" fmla="*/ 52 w 873"/>
                <a:gd name="T11" fmla="*/ 15 h 1136"/>
                <a:gd name="T12" fmla="*/ 50 w 873"/>
                <a:gd name="T13" fmla="*/ 18 h 1136"/>
                <a:gd name="T14" fmla="*/ 47 w 873"/>
                <a:gd name="T15" fmla="*/ 20 h 1136"/>
                <a:gd name="T16" fmla="*/ 46 w 873"/>
                <a:gd name="T17" fmla="*/ 22 h 1136"/>
                <a:gd name="T18" fmla="*/ 44 w 873"/>
                <a:gd name="T19" fmla="*/ 26 h 1136"/>
                <a:gd name="T20" fmla="*/ 41 w 873"/>
                <a:gd name="T21" fmla="*/ 28 h 1136"/>
                <a:gd name="T22" fmla="*/ 40 w 873"/>
                <a:gd name="T23" fmla="*/ 31 h 1136"/>
                <a:gd name="T24" fmla="*/ 37 w 873"/>
                <a:gd name="T25" fmla="*/ 33 h 1136"/>
                <a:gd name="T26" fmla="*/ 36 w 873"/>
                <a:gd name="T27" fmla="*/ 36 h 1136"/>
                <a:gd name="T28" fmla="*/ 34 w 873"/>
                <a:gd name="T29" fmla="*/ 38 h 1136"/>
                <a:gd name="T30" fmla="*/ 32 w 873"/>
                <a:gd name="T31" fmla="*/ 41 h 1136"/>
                <a:gd name="T32" fmla="*/ 30 w 873"/>
                <a:gd name="T33" fmla="*/ 44 h 1136"/>
                <a:gd name="T34" fmla="*/ 28 w 873"/>
                <a:gd name="T35" fmla="*/ 47 h 1136"/>
                <a:gd name="T36" fmla="*/ 26 w 873"/>
                <a:gd name="T37" fmla="*/ 48 h 1136"/>
                <a:gd name="T38" fmla="*/ 24 w 873"/>
                <a:gd name="T39" fmla="*/ 50 h 1136"/>
                <a:gd name="T40" fmla="*/ 21 w 873"/>
                <a:gd name="T41" fmla="*/ 53 h 1136"/>
                <a:gd name="T42" fmla="*/ 20 w 873"/>
                <a:gd name="T43" fmla="*/ 57 h 1136"/>
                <a:gd name="T44" fmla="*/ 18 w 873"/>
                <a:gd name="T45" fmla="*/ 58 h 1136"/>
                <a:gd name="T46" fmla="*/ 17 w 873"/>
                <a:gd name="T47" fmla="*/ 62 h 1136"/>
                <a:gd name="T48" fmla="*/ 14 w 873"/>
                <a:gd name="T49" fmla="*/ 65 h 1136"/>
                <a:gd name="T50" fmla="*/ 12 w 873"/>
                <a:gd name="T51" fmla="*/ 66 h 1136"/>
                <a:gd name="T52" fmla="*/ 9 w 873"/>
                <a:gd name="T53" fmla="*/ 69 h 1136"/>
                <a:gd name="T54" fmla="*/ 7 w 873"/>
                <a:gd name="T55" fmla="*/ 71 h 1136"/>
                <a:gd name="T56" fmla="*/ 7 w 873"/>
                <a:gd name="T57" fmla="*/ 74 h 1136"/>
                <a:gd name="T58" fmla="*/ 7 w 873"/>
                <a:gd name="T59" fmla="*/ 76 h 1136"/>
                <a:gd name="T60" fmla="*/ 7 w 873"/>
                <a:gd name="T61" fmla="*/ 79 h 1136"/>
                <a:gd name="T62" fmla="*/ 0 w 873"/>
                <a:gd name="T63" fmla="*/ 81 h 11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873" h="1136">
                  <a:moveTo>
                    <a:pt x="873" y="0"/>
                  </a:moveTo>
                  <a:lnTo>
                    <a:pt x="855" y="19"/>
                  </a:lnTo>
                  <a:lnTo>
                    <a:pt x="842" y="37"/>
                  </a:lnTo>
                  <a:lnTo>
                    <a:pt x="830" y="56"/>
                  </a:lnTo>
                  <a:lnTo>
                    <a:pt x="818" y="74"/>
                  </a:lnTo>
                  <a:lnTo>
                    <a:pt x="799" y="92"/>
                  </a:lnTo>
                  <a:lnTo>
                    <a:pt x="787" y="111"/>
                  </a:lnTo>
                  <a:lnTo>
                    <a:pt x="775" y="129"/>
                  </a:lnTo>
                  <a:lnTo>
                    <a:pt x="762" y="148"/>
                  </a:lnTo>
                  <a:lnTo>
                    <a:pt x="744" y="160"/>
                  </a:lnTo>
                  <a:lnTo>
                    <a:pt x="732" y="178"/>
                  </a:lnTo>
                  <a:lnTo>
                    <a:pt x="719" y="197"/>
                  </a:lnTo>
                  <a:lnTo>
                    <a:pt x="707" y="215"/>
                  </a:lnTo>
                  <a:lnTo>
                    <a:pt x="689" y="234"/>
                  </a:lnTo>
                  <a:lnTo>
                    <a:pt x="676" y="252"/>
                  </a:lnTo>
                  <a:lnTo>
                    <a:pt x="664" y="270"/>
                  </a:lnTo>
                  <a:lnTo>
                    <a:pt x="652" y="289"/>
                  </a:lnTo>
                  <a:lnTo>
                    <a:pt x="633" y="307"/>
                  </a:lnTo>
                  <a:lnTo>
                    <a:pt x="621" y="326"/>
                  </a:lnTo>
                  <a:lnTo>
                    <a:pt x="609" y="344"/>
                  </a:lnTo>
                  <a:lnTo>
                    <a:pt x="596" y="362"/>
                  </a:lnTo>
                  <a:lnTo>
                    <a:pt x="578" y="381"/>
                  </a:lnTo>
                  <a:lnTo>
                    <a:pt x="566" y="399"/>
                  </a:lnTo>
                  <a:lnTo>
                    <a:pt x="553" y="418"/>
                  </a:lnTo>
                  <a:lnTo>
                    <a:pt x="541" y="430"/>
                  </a:lnTo>
                  <a:lnTo>
                    <a:pt x="523" y="448"/>
                  </a:lnTo>
                  <a:lnTo>
                    <a:pt x="510" y="467"/>
                  </a:lnTo>
                  <a:lnTo>
                    <a:pt x="498" y="485"/>
                  </a:lnTo>
                  <a:lnTo>
                    <a:pt x="486" y="504"/>
                  </a:lnTo>
                  <a:lnTo>
                    <a:pt x="467" y="522"/>
                  </a:lnTo>
                  <a:lnTo>
                    <a:pt x="455" y="540"/>
                  </a:lnTo>
                  <a:lnTo>
                    <a:pt x="443" y="559"/>
                  </a:lnTo>
                  <a:lnTo>
                    <a:pt x="430" y="577"/>
                  </a:lnTo>
                  <a:lnTo>
                    <a:pt x="412" y="596"/>
                  </a:lnTo>
                  <a:lnTo>
                    <a:pt x="400" y="614"/>
                  </a:lnTo>
                  <a:lnTo>
                    <a:pt x="387" y="632"/>
                  </a:lnTo>
                  <a:lnTo>
                    <a:pt x="375" y="651"/>
                  </a:lnTo>
                  <a:lnTo>
                    <a:pt x="357" y="669"/>
                  </a:lnTo>
                  <a:lnTo>
                    <a:pt x="344" y="688"/>
                  </a:lnTo>
                  <a:lnTo>
                    <a:pt x="332" y="700"/>
                  </a:lnTo>
                  <a:lnTo>
                    <a:pt x="320" y="718"/>
                  </a:lnTo>
                  <a:lnTo>
                    <a:pt x="301" y="737"/>
                  </a:lnTo>
                  <a:lnTo>
                    <a:pt x="289" y="755"/>
                  </a:lnTo>
                  <a:lnTo>
                    <a:pt x="277" y="774"/>
                  </a:lnTo>
                  <a:lnTo>
                    <a:pt x="258" y="792"/>
                  </a:lnTo>
                  <a:lnTo>
                    <a:pt x="246" y="810"/>
                  </a:lnTo>
                  <a:lnTo>
                    <a:pt x="234" y="829"/>
                  </a:lnTo>
                  <a:lnTo>
                    <a:pt x="221" y="847"/>
                  </a:lnTo>
                  <a:lnTo>
                    <a:pt x="203" y="866"/>
                  </a:lnTo>
                  <a:lnTo>
                    <a:pt x="191" y="884"/>
                  </a:lnTo>
                  <a:lnTo>
                    <a:pt x="178" y="902"/>
                  </a:lnTo>
                  <a:lnTo>
                    <a:pt x="166" y="921"/>
                  </a:lnTo>
                  <a:lnTo>
                    <a:pt x="148" y="939"/>
                  </a:lnTo>
                  <a:lnTo>
                    <a:pt x="135" y="958"/>
                  </a:lnTo>
                  <a:lnTo>
                    <a:pt x="123" y="970"/>
                  </a:lnTo>
                  <a:lnTo>
                    <a:pt x="111" y="988"/>
                  </a:lnTo>
                  <a:lnTo>
                    <a:pt x="92" y="1007"/>
                  </a:lnTo>
                  <a:lnTo>
                    <a:pt x="80" y="1025"/>
                  </a:lnTo>
                  <a:lnTo>
                    <a:pt x="68" y="1044"/>
                  </a:lnTo>
                  <a:lnTo>
                    <a:pt x="55" y="1062"/>
                  </a:lnTo>
                  <a:lnTo>
                    <a:pt x="37" y="1080"/>
                  </a:lnTo>
                  <a:lnTo>
                    <a:pt x="25" y="1099"/>
                  </a:lnTo>
                  <a:lnTo>
                    <a:pt x="12" y="1117"/>
                  </a:lnTo>
                  <a:lnTo>
                    <a:pt x="0" y="113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26342" name="Freeform 352">
              <a:extLst>
                <a:ext uri="{FF2B5EF4-FFF2-40B4-BE49-F238E27FC236}">
                  <a16:creationId xmlns:a16="http://schemas.microsoft.com/office/drawing/2014/main" id="{BE87575C-73AF-CBB4-7EFB-0DE66A5E81CC}"/>
                </a:ext>
              </a:extLst>
            </p:cNvPr>
            <p:cNvSpPr>
              <a:spLocks/>
            </p:cNvSpPr>
            <p:nvPr/>
          </p:nvSpPr>
          <p:spPr bwMode="auto">
            <a:xfrm>
              <a:off x="679" y="2640"/>
              <a:ext cx="816" cy="1062"/>
            </a:xfrm>
            <a:custGeom>
              <a:avLst/>
              <a:gdLst>
                <a:gd name="T0" fmla="*/ 61 w 873"/>
                <a:gd name="T1" fmla="*/ 7 h 1136"/>
                <a:gd name="T2" fmla="*/ 60 w 873"/>
                <a:gd name="T3" fmla="*/ 7 h 1136"/>
                <a:gd name="T4" fmla="*/ 57 w 873"/>
                <a:gd name="T5" fmla="*/ 7 h 1136"/>
                <a:gd name="T6" fmla="*/ 56 w 873"/>
                <a:gd name="T7" fmla="*/ 9 h 1136"/>
                <a:gd name="T8" fmla="*/ 53 w 873"/>
                <a:gd name="T9" fmla="*/ 12 h 1136"/>
                <a:gd name="T10" fmla="*/ 52 w 873"/>
                <a:gd name="T11" fmla="*/ 15 h 1136"/>
                <a:gd name="T12" fmla="*/ 50 w 873"/>
                <a:gd name="T13" fmla="*/ 18 h 1136"/>
                <a:gd name="T14" fmla="*/ 47 w 873"/>
                <a:gd name="T15" fmla="*/ 20 h 1136"/>
                <a:gd name="T16" fmla="*/ 46 w 873"/>
                <a:gd name="T17" fmla="*/ 22 h 1136"/>
                <a:gd name="T18" fmla="*/ 44 w 873"/>
                <a:gd name="T19" fmla="*/ 26 h 1136"/>
                <a:gd name="T20" fmla="*/ 41 w 873"/>
                <a:gd name="T21" fmla="*/ 28 h 1136"/>
                <a:gd name="T22" fmla="*/ 40 w 873"/>
                <a:gd name="T23" fmla="*/ 31 h 1136"/>
                <a:gd name="T24" fmla="*/ 37 w 873"/>
                <a:gd name="T25" fmla="*/ 33 h 1136"/>
                <a:gd name="T26" fmla="*/ 36 w 873"/>
                <a:gd name="T27" fmla="*/ 36 h 1136"/>
                <a:gd name="T28" fmla="*/ 34 w 873"/>
                <a:gd name="T29" fmla="*/ 38 h 1136"/>
                <a:gd name="T30" fmla="*/ 32 w 873"/>
                <a:gd name="T31" fmla="*/ 41 h 1136"/>
                <a:gd name="T32" fmla="*/ 30 w 873"/>
                <a:gd name="T33" fmla="*/ 44 h 1136"/>
                <a:gd name="T34" fmla="*/ 28 w 873"/>
                <a:gd name="T35" fmla="*/ 47 h 1136"/>
                <a:gd name="T36" fmla="*/ 26 w 873"/>
                <a:gd name="T37" fmla="*/ 48 h 1136"/>
                <a:gd name="T38" fmla="*/ 24 w 873"/>
                <a:gd name="T39" fmla="*/ 50 h 1136"/>
                <a:gd name="T40" fmla="*/ 21 w 873"/>
                <a:gd name="T41" fmla="*/ 53 h 1136"/>
                <a:gd name="T42" fmla="*/ 20 w 873"/>
                <a:gd name="T43" fmla="*/ 57 h 1136"/>
                <a:gd name="T44" fmla="*/ 18 w 873"/>
                <a:gd name="T45" fmla="*/ 58 h 1136"/>
                <a:gd name="T46" fmla="*/ 17 w 873"/>
                <a:gd name="T47" fmla="*/ 62 h 1136"/>
                <a:gd name="T48" fmla="*/ 14 w 873"/>
                <a:gd name="T49" fmla="*/ 65 h 1136"/>
                <a:gd name="T50" fmla="*/ 12 w 873"/>
                <a:gd name="T51" fmla="*/ 66 h 1136"/>
                <a:gd name="T52" fmla="*/ 9 w 873"/>
                <a:gd name="T53" fmla="*/ 69 h 1136"/>
                <a:gd name="T54" fmla="*/ 7 w 873"/>
                <a:gd name="T55" fmla="*/ 71 h 1136"/>
                <a:gd name="T56" fmla="*/ 7 w 873"/>
                <a:gd name="T57" fmla="*/ 74 h 1136"/>
                <a:gd name="T58" fmla="*/ 7 w 873"/>
                <a:gd name="T59" fmla="*/ 76 h 1136"/>
                <a:gd name="T60" fmla="*/ 7 w 873"/>
                <a:gd name="T61" fmla="*/ 79 h 1136"/>
                <a:gd name="T62" fmla="*/ 0 w 873"/>
                <a:gd name="T63" fmla="*/ 81 h 11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873" h="1136">
                  <a:moveTo>
                    <a:pt x="873" y="0"/>
                  </a:moveTo>
                  <a:lnTo>
                    <a:pt x="855" y="19"/>
                  </a:lnTo>
                  <a:lnTo>
                    <a:pt x="842" y="37"/>
                  </a:lnTo>
                  <a:lnTo>
                    <a:pt x="830" y="56"/>
                  </a:lnTo>
                  <a:lnTo>
                    <a:pt x="818" y="74"/>
                  </a:lnTo>
                  <a:lnTo>
                    <a:pt x="799" y="92"/>
                  </a:lnTo>
                  <a:lnTo>
                    <a:pt x="787" y="111"/>
                  </a:lnTo>
                  <a:lnTo>
                    <a:pt x="775" y="129"/>
                  </a:lnTo>
                  <a:lnTo>
                    <a:pt x="762" y="148"/>
                  </a:lnTo>
                  <a:lnTo>
                    <a:pt x="744" y="160"/>
                  </a:lnTo>
                  <a:lnTo>
                    <a:pt x="732" y="178"/>
                  </a:lnTo>
                  <a:lnTo>
                    <a:pt x="719" y="197"/>
                  </a:lnTo>
                  <a:lnTo>
                    <a:pt x="707" y="215"/>
                  </a:lnTo>
                  <a:lnTo>
                    <a:pt x="689" y="234"/>
                  </a:lnTo>
                  <a:lnTo>
                    <a:pt x="676" y="252"/>
                  </a:lnTo>
                  <a:lnTo>
                    <a:pt x="664" y="270"/>
                  </a:lnTo>
                  <a:lnTo>
                    <a:pt x="652" y="289"/>
                  </a:lnTo>
                  <a:lnTo>
                    <a:pt x="633" y="307"/>
                  </a:lnTo>
                  <a:lnTo>
                    <a:pt x="621" y="326"/>
                  </a:lnTo>
                  <a:lnTo>
                    <a:pt x="609" y="344"/>
                  </a:lnTo>
                  <a:lnTo>
                    <a:pt x="596" y="362"/>
                  </a:lnTo>
                  <a:lnTo>
                    <a:pt x="578" y="381"/>
                  </a:lnTo>
                  <a:lnTo>
                    <a:pt x="566" y="399"/>
                  </a:lnTo>
                  <a:lnTo>
                    <a:pt x="553" y="418"/>
                  </a:lnTo>
                  <a:lnTo>
                    <a:pt x="541" y="430"/>
                  </a:lnTo>
                  <a:lnTo>
                    <a:pt x="523" y="448"/>
                  </a:lnTo>
                  <a:lnTo>
                    <a:pt x="510" y="467"/>
                  </a:lnTo>
                  <a:lnTo>
                    <a:pt x="498" y="485"/>
                  </a:lnTo>
                  <a:lnTo>
                    <a:pt x="486" y="504"/>
                  </a:lnTo>
                  <a:lnTo>
                    <a:pt x="467" y="522"/>
                  </a:lnTo>
                  <a:lnTo>
                    <a:pt x="455" y="540"/>
                  </a:lnTo>
                  <a:lnTo>
                    <a:pt x="443" y="559"/>
                  </a:lnTo>
                  <a:lnTo>
                    <a:pt x="430" y="577"/>
                  </a:lnTo>
                  <a:lnTo>
                    <a:pt x="412" y="596"/>
                  </a:lnTo>
                  <a:lnTo>
                    <a:pt x="400" y="614"/>
                  </a:lnTo>
                  <a:lnTo>
                    <a:pt x="387" y="632"/>
                  </a:lnTo>
                  <a:lnTo>
                    <a:pt x="375" y="651"/>
                  </a:lnTo>
                  <a:lnTo>
                    <a:pt x="357" y="669"/>
                  </a:lnTo>
                  <a:lnTo>
                    <a:pt x="344" y="688"/>
                  </a:lnTo>
                  <a:lnTo>
                    <a:pt x="332" y="700"/>
                  </a:lnTo>
                  <a:lnTo>
                    <a:pt x="320" y="718"/>
                  </a:lnTo>
                  <a:lnTo>
                    <a:pt x="301" y="737"/>
                  </a:lnTo>
                  <a:lnTo>
                    <a:pt x="289" y="755"/>
                  </a:lnTo>
                  <a:lnTo>
                    <a:pt x="277" y="774"/>
                  </a:lnTo>
                  <a:lnTo>
                    <a:pt x="258" y="792"/>
                  </a:lnTo>
                  <a:lnTo>
                    <a:pt x="246" y="810"/>
                  </a:lnTo>
                  <a:lnTo>
                    <a:pt x="234" y="829"/>
                  </a:lnTo>
                  <a:lnTo>
                    <a:pt x="221" y="847"/>
                  </a:lnTo>
                  <a:lnTo>
                    <a:pt x="203" y="866"/>
                  </a:lnTo>
                  <a:lnTo>
                    <a:pt x="191" y="884"/>
                  </a:lnTo>
                  <a:lnTo>
                    <a:pt x="178" y="902"/>
                  </a:lnTo>
                  <a:lnTo>
                    <a:pt x="166" y="921"/>
                  </a:lnTo>
                  <a:lnTo>
                    <a:pt x="148" y="939"/>
                  </a:lnTo>
                  <a:lnTo>
                    <a:pt x="135" y="958"/>
                  </a:lnTo>
                  <a:lnTo>
                    <a:pt x="123" y="970"/>
                  </a:lnTo>
                  <a:lnTo>
                    <a:pt x="111" y="988"/>
                  </a:lnTo>
                  <a:lnTo>
                    <a:pt x="92" y="1007"/>
                  </a:lnTo>
                  <a:lnTo>
                    <a:pt x="80" y="1025"/>
                  </a:lnTo>
                  <a:lnTo>
                    <a:pt x="68" y="1044"/>
                  </a:lnTo>
                  <a:lnTo>
                    <a:pt x="55" y="1062"/>
                  </a:lnTo>
                  <a:lnTo>
                    <a:pt x="37" y="1080"/>
                  </a:lnTo>
                  <a:lnTo>
                    <a:pt x="25" y="1099"/>
                  </a:lnTo>
                  <a:lnTo>
                    <a:pt x="12" y="1117"/>
                  </a:lnTo>
                  <a:lnTo>
                    <a:pt x="0" y="113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26343" name="Freeform 353">
              <a:extLst>
                <a:ext uri="{FF2B5EF4-FFF2-40B4-BE49-F238E27FC236}">
                  <a16:creationId xmlns:a16="http://schemas.microsoft.com/office/drawing/2014/main" id="{261F7564-E882-5F47-EB15-E06639F01220}"/>
                </a:ext>
              </a:extLst>
            </p:cNvPr>
            <p:cNvSpPr>
              <a:spLocks/>
            </p:cNvSpPr>
            <p:nvPr/>
          </p:nvSpPr>
          <p:spPr bwMode="auto">
            <a:xfrm>
              <a:off x="679" y="2640"/>
              <a:ext cx="816" cy="1062"/>
            </a:xfrm>
            <a:custGeom>
              <a:avLst/>
              <a:gdLst>
                <a:gd name="T0" fmla="*/ 61 w 873"/>
                <a:gd name="T1" fmla="*/ 7 h 1136"/>
                <a:gd name="T2" fmla="*/ 60 w 873"/>
                <a:gd name="T3" fmla="*/ 7 h 1136"/>
                <a:gd name="T4" fmla="*/ 57 w 873"/>
                <a:gd name="T5" fmla="*/ 7 h 1136"/>
                <a:gd name="T6" fmla="*/ 56 w 873"/>
                <a:gd name="T7" fmla="*/ 9 h 1136"/>
                <a:gd name="T8" fmla="*/ 53 w 873"/>
                <a:gd name="T9" fmla="*/ 12 h 1136"/>
                <a:gd name="T10" fmla="*/ 52 w 873"/>
                <a:gd name="T11" fmla="*/ 15 h 1136"/>
                <a:gd name="T12" fmla="*/ 50 w 873"/>
                <a:gd name="T13" fmla="*/ 18 h 1136"/>
                <a:gd name="T14" fmla="*/ 47 w 873"/>
                <a:gd name="T15" fmla="*/ 20 h 1136"/>
                <a:gd name="T16" fmla="*/ 46 w 873"/>
                <a:gd name="T17" fmla="*/ 22 h 1136"/>
                <a:gd name="T18" fmla="*/ 44 w 873"/>
                <a:gd name="T19" fmla="*/ 26 h 1136"/>
                <a:gd name="T20" fmla="*/ 41 w 873"/>
                <a:gd name="T21" fmla="*/ 28 h 1136"/>
                <a:gd name="T22" fmla="*/ 40 w 873"/>
                <a:gd name="T23" fmla="*/ 31 h 1136"/>
                <a:gd name="T24" fmla="*/ 37 w 873"/>
                <a:gd name="T25" fmla="*/ 33 h 1136"/>
                <a:gd name="T26" fmla="*/ 36 w 873"/>
                <a:gd name="T27" fmla="*/ 36 h 1136"/>
                <a:gd name="T28" fmla="*/ 34 w 873"/>
                <a:gd name="T29" fmla="*/ 38 h 1136"/>
                <a:gd name="T30" fmla="*/ 32 w 873"/>
                <a:gd name="T31" fmla="*/ 41 h 1136"/>
                <a:gd name="T32" fmla="*/ 30 w 873"/>
                <a:gd name="T33" fmla="*/ 44 h 1136"/>
                <a:gd name="T34" fmla="*/ 28 w 873"/>
                <a:gd name="T35" fmla="*/ 47 h 1136"/>
                <a:gd name="T36" fmla="*/ 26 w 873"/>
                <a:gd name="T37" fmla="*/ 48 h 1136"/>
                <a:gd name="T38" fmla="*/ 24 w 873"/>
                <a:gd name="T39" fmla="*/ 50 h 1136"/>
                <a:gd name="T40" fmla="*/ 21 w 873"/>
                <a:gd name="T41" fmla="*/ 53 h 1136"/>
                <a:gd name="T42" fmla="*/ 20 w 873"/>
                <a:gd name="T43" fmla="*/ 57 h 1136"/>
                <a:gd name="T44" fmla="*/ 18 w 873"/>
                <a:gd name="T45" fmla="*/ 58 h 1136"/>
                <a:gd name="T46" fmla="*/ 17 w 873"/>
                <a:gd name="T47" fmla="*/ 62 h 1136"/>
                <a:gd name="T48" fmla="*/ 14 w 873"/>
                <a:gd name="T49" fmla="*/ 65 h 1136"/>
                <a:gd name="T50" fmla="*/ 12 w 873"/>
                <a:gd name="T51" fmla="*/ 66 h 1136"/>
                <a:gd name="T52" fmla="*/ 9 w 873"/>
                <a:gd name="T53" fmla="*/ 69 h 1136"/>
                <a:gd name="T54" fmla="*/ 7 w 873"/>
                <a:gd name="T55" fmla="*/ 71 h 1136"/>
                <a:gd name="T56" fmla="*/ 7 w 873"/>
                <a:gd name="T57" fmla="*/ 74 h 1136"/>
                <a:gd name="T58" fmla="*/ 7 w 873"/>
                <a:gd name="T59" fmla="*/ 76 h 1136"/>
                <a:gd name="T60" fmla="*/ 7 w 873"/>
                <a:gd name="T61" fmla="*/ 79 h 1136"/>
                <a:gd name="T62" fmla="*/ 0 w 873"/>
                <a:gd name="T63" fmla="*/ 81 h 11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873" h="1136">
                  <a:moveTo>
                    <a:pt x="873" y="0"/>
                  </a:moveTo>
                  <a:lnTo>
                    <a:pt x="855" y="19"/>
                  </a:lnTo>
                  <a:lnTo>
                    <a:pt x="842" y="37"/>
                  </a:lnTo>
                  <a:lnTo>
                    <a:pt x="830" y="56"/>
                  </a:lnTo>
                  <a:lnTo>
                    <a:pt x="818" y="74"/>
                  </a:lnTo>
                  <a:lnTo>
                    <a:pt x="799" y="92"/>
                  </a:lnTo>
                  <a:lnTo>
                    <a:pt x="787" y="111"/>
                  </a:lnTo>
                  <a:lnTo>
                    <a:pt x="775" y="129"/>
                  </a:lnTo>
                  <a:lnTo>
                    <a:pt x="762" y="148"/>
                  </a:lnTo>
                  <a:lnTo>
                    <a:pt x="744" y="160"/>
                  </a:lnTo>
                  <a:lnTo>
                    <a:pt x="732" y="178"/>
                  </a:lnTo>
                  <a:lnTo>
                    <a:pt x="719" y="197"/>
                  </a:lnTo>
                  <a:lnTo>
                    <a:pt x="707" y="215"/>
                  </a:lnTo>
                  <a:lnTo>
                    <a:pt x="689" y="234"/>
                  </a:lnTo>
                  <a:lnTo>
                    <a:pt x="676" y="252"/>
                  </a:lnTo>
                  <a:lnTo>
                    <a:pt x="664" y="270"/>
                  </a:lnTo>
                  <a:lnTo>
                    <a:pt x="652" y="289"/>
                  </a:lnTo>
                  <a:lnTo>
                    <a:pt x="633" y="307"/>
                  </a:lnTo>
                  <a:lnTo>
                    <a:pt x="621" y="326"/>
                  </a:lnTo>
                  <a:lnTo>
                    <a:pt x="609" y="344"/>
                  </a:lnTo>
                  <a:lnTo>
                    <a:pt x="596" y="362"/>
                  </a:lnTo>
                  <a:lnTo>
                    <a:pt x="578" y="381"/>
                  </a:lnTo>
                  <a:lnTo>
                    <a:pt x="566" y="399"/>
                  </a:lnTo>
                  <a:lnTo>
                    <a:pt x="553" y="418"/>
                  </a:lnTo>
                  <a:lnTo>
                    <a:pt x="541" y="430"/>
                  </a:lnTo>
                  <a:lnTo>
                    <a:pt x="523" y="448"/>
                  </a:lnTo>
                  <a:lnTo>
                    <a:pt x="510" y="467"/>
                  </a:lnTo>
                  <a:lnTo>
                    <a:pt x="498" y="485"/>
                  </a:lnTo>
                  <a:lnTo>
                    <a:pt x="486" y="504"/>
                  </a:lnTo>
                  <a:lnTo>
                    <a:pt x="467" y="522"/>
                  </a:lnTo>
                  <a:lnTo>
                    <a:pt x="455" y="540"/>
                  </a:lnTo>
                  <a:lnTo>
                    <a:pt x="443" y="559"/>
                  </a:lnTo>
                  <a:lnTo>
                    <a:pt x="430" y="577"/>
                  </a:lnTo>
                  <a:lnTo>
                    <a:pt x="412" y="596"/>
                  </a:lnTo>
                  <a:lnTo>
                    <a:pt x="400" y="614"/>
                  </a:lnTo>
                  <a:lnTo>
                    <a:pt x="387" y="632"/>
                  </a:lnTo>
                  <a:lnTo>
                    <a:pt x="375" y="651"/>
                  </a:lnTo>
                  <a:lnTo>
                    <a:pt x="357" y="669"/>
                  </a:lnTo>
                  <a:lnTo>
                    <a:pt x="344" y="688"/>
                  </a:lnTo>
                  <a:lnTo>
                    <a:pt x="332" y="700"/>
                  </a:lnTo>
                  <a:lnTo>
                    <a:pt x="320" y="718"/>
                  </a:lnTo>
                  <a:lnTo>
                    <a:pt x="301" y="737"/>
                  </a:lnTo>
                  <a:lnTo>
                    <a:pt x="289" y="755"/>
                  </a:lnTo>
                  <a:lnTo>
                    <a:pt x="277" y="774"/>
                  </a:lnTo>
                  <a:lnTo>
                    <a:pt x="258" y="792"/>
                  </a:lnTo>
                  <a:lnTo>
                    <a:pt x="246" y="810"/>
                  </a:lnTo>
                  <a:lnTo>
                    <a:pt x="234" y="829"/>
                  </a:lnTo>
                  <a:lnTo>
                    <a:pt x="221" y="847"/>
                  </a:lnTo>
                  <a:lnTo>
                    <a:pt x="203" y="866"/>
                  </a:lnTo>
                  <a:lnTo>
                    <a:pt x="191" y="884"/>
                  </a:lnTo>
                  <a:lnTo>
                    <a:pt x="178" y="902"/>
                  </a:lnTo>
                  <a:lnTo>
                    <a:pt x="166" y="921"/>
                  </a:lnTo>
                  <a:lnTo>
                    <a:pt x="148" y="939"/>
                  </a:lnTo>
                  <a:lnTo>
                    <a:pt x="135" y="958"/>
                  </a:lnTo>
                  <a:lnTo>
                    <a:pt x="123" y="970"/>
                  </a:lnTo>
                  <a:lnTo>
                    <a:pt x="111" y="988"/>
                  </a:lnTo>
                  <a:lnTo>
                    <a:pt x="92" y="1007"/>
                  </a:lnTo>
                  <a:lnTo>
                    <a:pt x="80" y="1025"/>
                  </a:lnTo>
                  <a:lnTo>
                    <a:pt x="68" y="1044"/>
                  </a:lnTo>
                  <a:lnTo>
                    <a:pt x="55" y="1062"/>
                  </a:lnTo>
                  <a:lnTo>
                    <a:pt x="37" y="1080"/>
                  </a:lnTo>
                  <a:lnTo>
                    <a:pt x="25" y="1099"/>
                  </a:lnTo>
                  <a:lnTo>
                    <a:pt x="12" y="1117"/>
                  </a:lnTo>
                  <a:lnTo>
                    <a:pt x="0" y="113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26344" name="Freeform 354">
              <a:extLst>
                <a:ext uri="{FF2B5EF4-FFF2-40B4-BE49-F238E27FC236}">
                  <a16:creationId xmlns:a16="http://schemas.microsoft.com/office/drawing/2014/main" id="{369E9602-23E9-37B8-038D-793A03D8349D}"/>
                </a:ext>
              </a:extLst>
            </p:cNvPr>
            <p:cNvSpPr>
              <a:spLocks/>
            </p:cNvSpPr>
            <p:nvPr/>
          </p:nvSpPr>
          <p:spPr bwMode="auto">
            <a:xfrm>
              <a:off x="679" y="2640"/>
              <a:ext cx="816" cy="1062"/>
            </a:xfrm>
            <a:custGeom>
              <a:avLst/>
              <a:gdLst>
                <a:gd name="T0" fmla="*/ 61 w 873"/>
                <a:gd name="T1" fmla="*/ 7 h 1136"/>
                <a:gd name="T2" fmla="*/ 60 w 873"/>
                <a:gd name="T3" fmla="*/ 7 h 1136"/>
                <a:gd name="T4" fmla="*/ 57 w 873"/>
                <a:gd name="T5" fmla="*/ 7 h 1136"/>
                <a:gd name="T6" fmla="*/ 56 w 873"/>
                <a:gd name="T7" fmla="*/ 9 h 1136"/>
                <a:gd name="T8" fmla="*/ 53 w 873"/>
                <a:gd name="T9" fmla="*/ 12 h 1136"/>
                <a:gd name="T10" fmla="*/ 52 w 873"/>
                <a:gd name="T11" fmla="*/ 15 h 1136"/>
                <a:gd name="T12" fmla="*/ 50 w 873"/>
                <a:gd name="T13" fmla="*/ 18 h 1136"/>
                <a:gd name="T14" fmla="*/ 47 w 873"/>
                <a:gd name="T15" fmla="*/ 20 h 1136"/>
                <a:gd name="T16" fmla="*/ 46 w 873"/>
                <a:gd name="T17" fmla="*/ 22 h 1136"/>
                <a:gd name="T18" fmla="*/ 44 w 873"/>
                <a:gd name="T19" fmla="*/ 26 h 1136"/>
                <a:gd name="T20" fmla="*/ 41 w 873"/>
                <a:gd name="T21" fmla="*/ 28 h 1136"/>
                <a:gd name="T22" fmla="*/ 40 w 873"/>
                <a:gd name="T23" fmla="*/ 31 h 1136"/>
                <a:gd name="T24" fmla="*/ 37 w 873"/>
                <a:gd name="T25" fmla="*/ 33 h 1136"/>
                <a:gd name="T26" fmla="*/ 36 w 873"/>
                <a:gd name="T27" fmla="*/ 36 h 1136"/>
                <a:gd name="T28" fmla="*/ 34 w 873"/>
                <a:gd name="T29" fmla="*/ 38 h 1136"/>
                <a:gd name="T30" fmla="*/ 32 w 873"/>
                <a:gd name="T31" fmla="*/ 41 h 1136"/>
                <a:gd name="T32" fmla="*/ 30 w 873"/>
                <a:gd name="T33" fmla="*/ 44 h 1136"/>
                <a:gd name="T34" fmla="*/ 28 w 873"/>
                <a:gd name="T35" fmla="*/ 47 h 1136"/>
                <a:gd name="T36" fmla="*/ 26 w 873"/>
                <a:gd name="T37" fmla="*/ 48 h 1136"/>
                <a:gd name="T38" fmla="*/ 24 w 873"/>
                <a:gd name="T39" fmla="*/ 50 h 1136"/>
                <a:gd name="T40" fmla="*/ 21 w 873"/>
                <a:gd name="T41" fmla="*/ 53 h 1136"/>
                <a:gd name="T42" fmla="*/ 20 w 873"/>
                <a:gd name="T43" fmla="*/ 57 h 1136"/>
                <a:gd name="T44" fmla="*/ 18 w 873"/>
                <a:gd name="T45" fmla="*/ 58 h 1136"/>
                <a:gd name="T46" fmla="*/ 17 w 873"/>
                <a:gd name="T47" fmla="*/ 62 h 1136"/>
                <a:gd name="T48" fmla="*/ 14 w 873"/>
                <a:gd name="T49" fmla="*/ 65 h 1136"/>
                <a:gd name="T50" fmla="*/ 12 w 873"/>
                <a:gd name="T51" fmla="*/ 66 h 1136"/>
                <a:gd name="T52" fmla="*/ 9 w 873"/>
                <a:gd name="T53" fmla="*/ 69 h 1136"/>
                <a:gd name="T54" fmla="*/ 7 w 873"/>
                <a:gd name="T55" fmla="*/ 71 h 1136"/>
                <a:gd name="T56" fmla="*/ 7 w 873"/>
                <a:gd name="T57" fmla="*/ 74 h 1136"/>
                <a:gd name="T58" fmla="*/ 7 w 873"/>
                <a:gd name="T59" fmla="*/ 76 h 1136"/>
                <a:gd name="T60" fmla="*/ 7 w 873"/>
                <a:gd name="T61" fmla="*/ 79 h 1136"/>
                <a:gd name="T62" fmla="*/ 0 w 873"/>
                <a:gd name="T63" fmla="*/ 81 h 11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873" h="1136">
                  <a:moveTo>
                    <a:pt x="873" y="0"/>
                  </a:moveTo>
                  <a:lnTo>
                    <a:pt x="855" y="19"/>
                  </a:lnTo>
                  <a:lnTo>
                    <a:pt x="842" y="37"/>
                  </a:lnTo>
                  <a:lnTo>
                    <a:pt x="830" y="56"/>
                  </a:lnTo>
                  <a:lnTo>
                    <a:pt x="818" y="74"/>
                  </a:lnTo>
                  <a:lnTo>
                    <a:pt x="799" y="92"/>
                  </a:lnTo>
                  <a:lnTo>
                    <a:pt x="787" y="111"/>
                  </a:lnTo>
                  <a:lnTo>
                    <a:pt x="775" y="129"/>
                  </a:lnTo>
                  <a:lnTo>
                    <a:pt x="762" y="148"/>
                  </a:lnTo>
                  <a:lnTo>
                    <a:pt x="744" y="160"/>
                  </a:lnTo>
                  <a:lnTo>
                    <a:pt x="732" y="178"/>
                  </a:lnTo>
                  <a:lnTo>
                    <a:pt x="719" y="197"/>
                  </a:lnTo>
                  <a:lnTo>
                    <a:pt x="707" y="215"/>
                  </a:lnTo>
                  <a:lnTo>
                    <a:pt x="689" y="234"/>
                  </a:lnTo>
                  <a:lnTo>
                    <a:pt x="676" y="252"/>
                  </a:lnTo>
                  <a:lnTo>
                    <a:pt x="664" y="270"/>
                  </a:lnTo>
                  <a:lnTo>
                    <a:pt x="652" y="289"/>
                  </a:lnTo>
                  <a:lnTo>
                    <a:pt x="633" y="307"/>
                  </a:lnTo>
                  <a:lnTo>
                    <a:pt x="621" y="326"/>
                  </a:lnTo>
                  <a:lnTo>
                    <a:pt x="609" y="344"/>
                  </a:lnTo>
                  <a:lnTo>
                    <a:pt x="596" y="362"/>
                  </a:lnTo>
                  <a:lnTo>
                    <a:pt x="578" y="381"/>
                  </a:lnTo>
                  <a:lnTo>
                    <a:pt x="566" y="399"/>
                  </a:lnTo>
                  <a:lnTo>
                    <a:pt x="553" y="418"/>
                  </a:lnTo>
                  <a:lnTo>
                    <a:pt x="541" y="430"/>
                  </a:lnTo>
                  <a:lnTo>
                    <a:pt x="523" y="448"/>
                  </a:lnTo>
                  <a:lnTo>
                    <a:pt x="510" y="467"/>
                  </a:lnTo>
                  <a:lnTo>
                    <a:pt x="498" y="485"/>
                  </a:lnTo>
                  <a:lnTo>
                    <a:pt x="486" y="504"/>
                  </a:lnTo>
                  <a:lnTo>
                    <a:pt x="467" y="522"/>
                  </a:lnTo>
                  <a:lnTo>
                    <a:pt x="455" y="540"/>
                  </a:lnTo>
                  <a:lnTo>
                    <a:pt x="443" y="559"/>
                  </a:lnTo>
                  <a:lnTo>
                    <a:pt x="430" y="577"/>
                  </a:lnTo>
                  <a:lnTo>
                    <a:pt x="412" y="596"/>
                  </a:lnTo>
                  <a:lnTo>
                    <a:pt x="400" y="614"/>
                  </a:lnTo>
                  <a:lnTo>
                    <a:pt x="387" y="632"/>
                  </a:lnTo>
                  <a:lnTo>
                    <a:pt x="375" y="651"/>
                  </a:lnTo>
                  <a:lnTo>
                    <a:pt x="357" y="669"/>
                  </a:lnTo>
                  <a:lnTo>
                    <a:pt x="344" y="688"/>
                  </a:lnTo>
                  <a:lnTo>
                    <a:pt x="332" y="700"/>
                  </a:lnTo>
                  <a:lnTo>
                    <a:pt x="320" y="718"/>
                  </a:lnTo>
                  <a:lnTo>
                    <a:pt x="301" y="737"/>
                  </a:lnTo>
                  <a:lnTo>
                    <a:pt x="289" y="755"/>
                  </a:lnTo>
                  <a:lnTo>
                    <a:pt x="277" y="774"/>
                  </a:lnTo>
                  <a:lnTo>
                    <a:pt x="258" y="792"/>
                  </a:lnTo>
                  <a:lnTo>
                    <a:pt x="246" y="810"/>
                  </a:lnTo>
                  <a:lnTo>
                    <a:pt x="234" y="829"/>
                  </a:lnTo>
                  <a:lnTo>
                    <a:pt x="221" y="847"/>
                  </a:lnTo>
                  <a:lnTo>
                    <a:pt x="203" y="866"/>
                  </a:lnTo>
                  <a:lnTo>
                    <a:pt x="191" y="884"/>
                  </a:lnTo>
                  <a:lnTo>
                    <a:pt x="178" y="902"/>
                  </a:lnTo>
                  <a:lnTo>
                    <a:pt x="166" y="921"/>
                  </a:lnTo>
                  <a:lnTo>
                    <a:pt x="148" y="939"/>
                  </a:lnTo>
                  <a:lnTo>
                    <a:pt x="135" y="958"/>
                  </a:lnTo>
                  <a:lnTo>
                    <a:pt x="123" y="970"/>
                  </a:lnTo>
                  <a:lnTo>
                    <a:pt x="111" y="988"/>
                  </a:lnTo>
                  <a:lnTo>
                    <a:pt x="92" y="1007"/>
                  </a:lnTo>
                  <a:lnTo>
                    <a:pt x="80" y="1025"/>
                  </a:lnTo>
                  <a:lnTo>
                    <a:pt x="68" y="1044"/>
                  </a:lnTo>
                  <a:lnTo>
                    <a:pt x="55" y="1062"/>
                  </a:lnTo>
                  <a:lnTo>
                    <a:pt x="37" y="1080"/>
                  </a:lnTo>
                  <a:lnTo>
                    <a:pt x="25" y="1099"/>
                  </a:lnTo>
                  <a:lnTo>
                    <a:pt x="12" y="1117"/>
                  </a:lnTo>
                  <a:lnTo>
                    <a:pt x="0" y="113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26345" name="Freeform 355">
              <a:extLst>
                <a:ext uri="{FF2B5EF4-FFF2-40B4-BE49-F238E27FC236}">
                  <a16:creationId xmlns:a16="http://schemas.microsoft.com/office/drawing/2014/main" id="{83383146-797B-8EEA-C848-7B546D4005EC}"/>
                </a:ext>
              </a:extLst>
            </p:cNvPr>
            <p:cNvSpPr>
              <a:spLocks/>
            </p:cNvSpPr>
            <p:nvPr/>
          </p:nvSpPr>
          <p:spPr bwMode="auto">
            <a:xfrm>
              <a:off x="679" y="2640"/>
              <a:ext cx="816" cy="1062"/>
            </a:xfrm>
            <a:custGeom>
              <a:avLst/>
              <a:gdLst>
                <a:gd name="T0" fmla="*/ 61 w 873"/>
                <a:gd name="T1" fmla="*/ 7 h 1136"/>
                <a:gd name="T2" fmla="*/ 60 w 873"/>
                <a:gd name="T3" fmla="*/ 7 h 1136"/>
                <a:gd name="T4" fmla="*/ 57 w 873"/>
                <a:gd name="T5" fmla="*/ 7 h 1136"/>
                <a:gd name="T6" fmla="*/ 56 w 873"/>
                <a:gd name="T7" fmla="*/ 9 h 1136"/>
                <a:gd name="T8" fmla="*/ 53 w 873"/>
                <a:gd name="T9" fmla="*/ 12 h 1136"/>
                <a:gd name="T10" fmla="*/ 52 w 873"/>
                <a:gd name="T11" fmla="*/ 15 h 1136"/>
                <a:gd name="T12" fmla="*/ 50 w 873"/>
                <a:gd name="T13" fmla="*/ 18 h 1136"/>
                <a:gd name="T14" fmla="*/ 47 w 873"/>
                <a:gd name="T15" fmla="*/ 20 h 1136"/>
                <a:gd name="T16" fmla="*/ 46 w 873"/>
                <a:gd name="T17" fmla="*/ 22 h 1136"/>
                <a:gd name="T18" fmla="*/ 44 w 873"/>
                <a:gd name="T19" fmla="*/ 26 h 1136"/>
                <a:gd name="T20" fmla="*/ 41 w 873"/>
                <a:gd name="T21" fmla="*/ 28 h 1136"/>
                <a:gd name="T22" fmla="*/ 40 w 873"/>
                <a:gd name="T23" fmla="*/ 31 h 1136"/>
                <a:gd name="T24" fmla="*/ 37 w 873"/>
                <a:gd name="T25" fmla="*/ 33 h 1136"/>
                <a:gd name="T26" fmla="*/ 36 w 873"/>
                <a:gd name="T27" fmla="*/ 36 h 1136"/>
                <a:gd name="T28" fmla="*/ 34 w 873"/>
                <a:gd name="T29" fmla="*/ 38 h 1136"/>
                <a:gd name="T30" fmla="*/ 32 w 873"/>
                <a:gd name="T31" fmla="*/ 41 h 1136"/>
                <a:gd name="T32" fmla="*/ 30 w 873"/>
                <a:gd name="T33" fmla="*/ 44 h 1136"/>
                <a:gd name="T34" fmla="*/ 28 w 873"/>
                <a:gd name="T35" fmla="*/ 47 h 1136"/>
                <a:gd name="T36" fmla="*/ 26 w 873"/>
                <a:gd name="T37" fmla="*/ 48 h 1136"/>
                <a:gd name="T38" fmla="*/ 24 w 873"/>
                <a:gd name="T39" fmla="*/ 50 h 1136"/>
                <a:gd name="T40" fmla="*/ 21 w 873"/>
                <a:gd name="T41" fmla="*/ 53 h 1136"/>
                <a:gd name="T42" fmla="*/ 20 w 873"/>
                <a:gd name="T43" fmla="*/ 57 h 1136"/>
                <a:gd name="T44" fmla="*/ 18 w 873"/>
                <a:gd name="T45" fmla="*/ 58 h 1136"/>
                <a:gd name="T46" fmla="*/ 17 w 873"/>
                <a:gd name="T47" fmla="*/ 62 h 1136"/>
                <a:gd name="T48" fmla="*/ 14 w 873"/>
                <a:gd name="T49" fmla="*/ 65 h 1136"/>
                <a:gd name="T50" fmla="*/ 12 w 873"/>
                <a:gd name="T51" fmla="*/ 66 h 1136"/>
                <a:gd name="T52" fmla="*/ 9 w 873"/>
                <a:gd name="T53" fmla="*/ 69 h 1136"/>
                <a:gd name="T54" fmla="*/ 7 w 873"/>
                <a:gd name="T55" fmla="*/ 71 h 1136"/>
                <a:gd name="T56" fmla="*/ 7 w 873"/>
                <a:gd name="T57" fmla="*/ 74 h 1136"/>
                <a:gd name="T58" fmla="*/ 7 w 873"/>
                <a:gd name="T59" fmla="*/ 76 h 1136"/>
                <a:gd name="T60" fmla="*/ 7 w 873"/>
                <a:gd name="T61" fmla="*/ 79 h 1136"/>
                <a:gd name="T62" fmla="*/ 0 w 873"/>
                <a:gd name="T63" fmla="*/ 81 h 11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873" h="1136">
                  <a:moveTo>
                    <a:pt x="873" y="0"/>
                  </a:moveTo>
                  <a:lnTo>
                    <a:pt x="855" y="19"/>
                  </a:lnTo>
                  <a:lnTo>
                    <a:pt x="842" y="37"/>
                  </a:lnTo>
                  <a:lnTo>
                    <a:pt x="830" y="56"/>
                  </a:lnTo>
                  <a:lnTo>
                    <a:pt x="818" y="74"/>
                  </a:lnTo>
                  <a:lnTo>
                    <a:pt x="799" y="92"/>
                  </a:lnTo>
                  <a:lnTo>
                    <a:pt x="787" y="111"/>
                  </a:lnTo>
                  <a:lnTo>
                    <a:pt x="775" y="129"/>
                  </a:lnTo>
                  <a:lnTo>
                    <a:pt x="762" y="148"/>
                  </a:lnTo>
                  <a:lnTo>
                    <a:pt x="744" y="160"/>
                  </a:lnTo>
                  <a:lnTo>
                    <a:pt x="732" y="178"/>
                  </a:lnTo>
                  <a:lnTo>
                    <a:pt x="719" y="197"/>
                  </a:lnTo>
                  <a:lnTo>
                    <a:pt x="707" y="215"/>
                  </a:lnTo>
                  <a:lnTo>
                    <a:pt x="689" y="234"/>
                  </a:lnTo>
                  <a:lnTo>
                    <a:pt x="676" y="252"/>
                  </a:lnTo>
                  <a:lnTo>
                    <a:pt x="664" y="270"/>
                  </a:lnTo>
                  <a:lnTo>
                    <a:pt x="652" y="289"/>
                  </a:lnTo>
                  <a:lnTo>
                    <a:pt x="633" y="307"/>
                  </a:lnTo>
                  <a:lnTo>
                    <a:pt x="621" y="326"/>
                  </a:lnTo>
                  <a:lnTo>
                    <a:pt x="609" y="344"/>
                  </a:lnTo>
                  <a:lnTo>
                    <a:pt x="596" y="362"/>
                  </a:lnTo>
                  <a:lnTo>
                    <a:pt x="578" y="381"/>
                  </a:lnTo>
                  <a:lnTo>
                    <a:pt x="566" y="399"/>
                  </a:lnTo>
                  <a:lnTo>
                    <a:pt x="553" y="418"/>
                  </a:lnTo>
                  <a:lnTo>
                    <a:pt x="541" y="430"/>
                  </a:lnTo>
                  <a:lnTo>
                    <a:pt x="523" y="448"/>
                  </a:lnTo>
                  <a:lnTo>
                    <a:pt x="510" y="467"/>
                  </a:lnTo>
                  <a:lnTo>
                    <a:pt x="498" y="485"/>
                  </a:lnTo>
                  <a:lnTo>
                    <a:pt x="486" y="504"/>
                  </a:lnTo>
                  <a:lnTo>
                    <a:pt x="467" y="522"/>
                  </a:lnTo>
                  <a:lnTo>
                    <a:pt x="455" y="540"/>
                  </a:lnTo>
                  <a:lnTo>
                    <a:pt x="443" y="559"/>
                  </a:lnTo>
                  <a:lnTo>
                    <a:pt x="430" y="577"/>
                  </a:lnTo>
                  <a:lnTo>
                    <a:pt x="412" y="596"/>
                  </a:lnTo>
                  <a:lnTo>
                    <a:pt x="400" y="614"/>
                  </a:lnTo>
                  <a:lnTo>
                    <a:pt x="387" y="632"/>
                  </a:lnTo>
                  <a:lnTo>
                    <a:pt x="375" y="651"/>
                  </a:lnTo>
                  <a:lnTo>
                    <a:pt x="357" y="669"/>
                  </a:lnTo>
                  <a:lnTo>
                    <a:pt x="344" y="688"/>
                  </a:lnTo>
                  <a:lnTo>
                    <a:pt x="332" y="700"/>
                  </a:lnTo>
                  <a:lnTo>
                    <a:pt x="320" y="718"/>
                  </a:lnTo>
                  <a:lnTo>
                    <a:pt x="301" y="737"/>
                  </a:lnTo>
                  <a:lnTo>
                    <a:pt x="289" y="755"/>
                  </a:lnTo>
                  <a:lnTo>
                    <a:pt x="277" y="774"/>
                  </a:lnTo>
                  <a:lnTo>
                    <a:pt x="258" y="792"/>
                  </a:lnTo>
                  <a:lnTo>
                    <a:pt x="246" y="810"/>
                  </a:lnTo>
                  <a:lnTo>
                    <a:pt x="234" y="829"/>
                  </a:lnTo>
                  <a:lnTo>
                    <a:pt x="221" y="847"/>
                  </a:lnTo>
                  <a:lnTo>
                    <a:pt x="203" y="866"/>
                  </a:lnTo>
                  <a:lnTo>
                    <a:pt x="191" y="884"/>
                  </a:lnTo>
                  <a:lnTo>
                    <a:pt x="178" y="902"/>
                  </a:lnTo>
                  <a:lnTo>
                    <a:pt x="166" y="921"/>
                  </a:lnTo>
                  <a:lnTo>
                    <a:pt x="148" y="939"/>
                  </a:lnTo>
                  <a:lnTo>
                    <a:pt x="135" y="958"/>
                  </a:lnTo>
                  <a:lnTo>
                    <a:pt x="123" y="970"/>
                  </a:lnTo>
                  <a:lnTo>
                    <a:pt x="111" y="988"/>
                  </a:lnTo>
                  <a:lnTo>
                    <a:pt x="92" y="1007"/>
                  </a:lnTo>
                  <a:lnTo>
                    <a:pt x="80" y="1025"/>
                  </a:lnTo>
                  <a:lnTo>
                    <a:pt x="68" y="1044"/>
                  </a:lnTo>
                  <a:lnTo>
                    <a:pt x="55" y="1062"/>
                  </a:lnTo>
                  <a:lnTo>
                    <a:pt x="37" y="1080"/>
                  </a:lnTo>
                  <a:lnTo>
                    <a:pt x="25" y="1099"/>
                  </a:lnTo>
                  <a:lnTo>
                    <a:pt x="12" y="1117"/>
                  </a:lnTo>
                  <a:lnTo>
                    <a:pt x="0" y="113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26346" name="Freeform 356">
              <a:extLst>
                <a:ext uri="{FF2B5EF4-FFF2-40B4-BE49-F238E27FC236}">
                  <a16:creationId xmlns:a16="http://schemas.microsoft.com/office/drawing/2014/main" id="{13F00D3D-2800-8798-9D18-5ACC504344FE}"/>
                </a:ext>
              </a:extLst>
            </p:cNvPr>
            <p:cNvSpPr>
              <a:spLocks/>
            </p:cNvSpPr>
            <p:nvPr/>
          </p:nvSpPr>
          <p:spPr bwMode="auto">
            <a:xfrm>
              <a:off x="679" y="2640"/>
              <a:ext cx="816" cy="1062"/>
            </a:xfrm>
            <a:custGeom>
              <a:avLst/>
              <a:gdLst>
                <a:gd name="T0" fmla="*/ 61 w 873"/>
                <a:gd name="T1" fmla="*/ 7 h 1136"/>
                <a:gd name="T2" fmla="*/ 60 w 873"/>
                <a:gd name="T3" fmla="*/ 7 h 1136"/>
                <a:gd name="T4" fmla="*/ 57 w 873"/>
                <a:gd name="T5" fmla="*/ 7 h 1136"/>
                <a:gd name="T6" fmla="*/ 56 w 873"/>
                <a:gd name="T7" fmla="*/ 9 h 1136"/>
                <a:gd name="T8" fmla="*/ 53 w 873"/>
                <a:gd name="T9" fmla="*/ 12 h 1136"/>
                <a:gd name="T10" fmla="*/ 52 w 873"/>
                <a:gd name="T11" fmla="*/ 15 h 1136"/>
                <a:gd name="T12" fmla="*/ 50 w 873"/>
                <a:gd name="T13" fmla="*/ 18 h 1136"/>
                <a:gd name="T14" fmla="*/ 47 w 873"/>
                <a:gd name="T15" fmla="*/ 20 h 1136"/>
                <a:gd name="T16" fmla="*/ 46 w 873"/>
                <a:gd name="T17" fmla="*/ 22 h 1136"/>
                <a:gd name="T18" fmla="*/ 44 w 873"/>
                <a:gd name="T19" fmla="*/ 26 h 1136"/>
                <a:gd name="T20" fmla="*/ 41 w 873"/>
                <a:gd name="T21" fmla="*/ 28 h 1136"/>
                <a:gd name="T22" fmla="*/ 40 w 873"/>
                <a:gd name="T23" fmla="*/ 31 h 1136"/>
                <a:gd name="T24" fmla="*/ 37 w 873"/>
                <a:gd name="T25" fmla="*/ 33 h 1136"/>
                <a:gd name="T26" fmla="*/ 36 w 873"/>
                <a:gd name="T27" fmla="*/ 36 h 1136"/>
                <a:gd name="T28" fmla="*/ 34 w 873"/>
                <a:gd name="T29" fmla="*/ 38 h 1136"/>
                <a:gd name="T30" fmla="*/ 32 w 873"/>
                <a:gd name="T31" fmla="*/ 41 h 1136"/>
                <a:gd name="T32" fmla="*/ 30 w 873"/>
                <a:gd name="T33" fmla="*/ 44 h 1136"/>
                <a:gd name="T34" fmla="*/ 28 w 873"/>
                <a:gd name="T35" fmla="*/ 47 h 1136"/>
                <a:gd name="T36" fmla="*/ 26 w 873"/>
                <a:gd name="T37" fmla="*/ 48 h 1136"/>
                <a:gd name="T38" fmla="*/ 24 w 873"/>
                <a:gd name="T39" fmla="*/ 50 h 1136"/>
                <a:gd name="T40" fmla="*/ 21 w 873"/>
                <a:gd name="T41" fmla="*/ 53 h 1136"/>
                <a:gd name="T42" fmla="*/ 20 w 873"/>
                <a:gd name="T43" fmla="*/ 57 h 1136"/>
                <a:gd name="T44" fmla="*/ 18 w 873"/>
                <a:gd name="T45" fmla="*/ 58 h 1136"/>
                <a:gd name="T46" fmla="*/ 17 w 873"/>
                <a:gd name="T47" fmla="*/ 62 h 1136"/>
                <a:gd name="T48" fmla="*/ 14 w 873"/>
                <a:gd name="T49" fmla="*/ 65 h 1136"/>
                <a:gd name="T50" fmla="*/ 12 w 873"/>
                <a:gd name="T51" fmla="*/ 66 h 1136"/>
                <a:gd name="T52" fmla="*/ 9 w 873"/>
                <a:gd name="T53" fmla="*/ 69 h 1136"/>
                <a:gd name="T54" fmla="*/ 7 w 873"/>
                <a:gd name="T55" fmla="*/ 71 h 1136"/>
                <a:gd name="T56" fmla="*/ 7 w 873"/>
                <a:gd name="T57" fmla="*/ 74 h 1136"/>
                <a:gd name="T58" fmla="*/ 7 w 873"/>
                <a:gd name="T59" fmla="*/ 76 h 1136"/>
                <a:gd name="T60" fmla="*/ 7 w 873"/>
                <a:gd name="T61" fmla="*/ 79 h 1136"/>
                <a:gd name="T62" fmla="*/ 0 w 873"/>
                <a:gd name="T63" fmla="*/ 81 h 11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873" h="1136">
                  <a:moveTo>
                    <a:pt x="873" y="0"/>
                  </a:moveTo>
                  <a:lnTo>
                    <a:pt x="855" y="19"/>
                  </a:lnTo>
                  <a:lnTo>
                    <a:pt x="842" y="37"/>
                  </a:lnTo>
                  <a:lnTo>
                    <a:pt x="830" y="56"/>
                  </a:lnTo>
                  <a:lnTo>
                    <a:pt x="818" y="74"/>
                  </a:lnTo>
                  <a:lnTo>
                    <a:pt x="799" y="92"/>
                  </a:lnTo>
                  <a:lnTo>
                    <a:pt x="787" y="111"/>
                  </a:lnTo>
                  <a:lnTo>
                    <a:pt x="775" y="129"/>
                  </a:lnTo>
                  <a:lnTo>
                    <a:pt x="762" y="148"/>
                  </a:lnTo>
                  <a:lnTo>
                    <a:pt x="744" y="160"/>
                  </a:lnTo>
                  <a:lnTo>
                    <a:pt x="732" y="178"/>
                  </a:lnTo>
                  <a:lnTo>
                    <a:pt x="719" y="197"/>
                  </a:lnTo>
                  <a:lnTo>
                    <a:pt x="707" y="215"/>
                  </a:lnTo>
                  <a:lnTo>
                    <a:pt x="689" y="234"/>
                  </a:lnTo>
                  <a:lnTo>
                    <a:pt x="676" y="252"/>
                  </a:lnTo>
                  <a:lnTo>
                    <a:pt x="664" y="270"/>
                  </a:lnTo>
                  <a:lnTo>
                    <a:pt x="652" y="289"/>
                  </a:lnTo>
                  <a:lnTo>
                    <a:pt x="633" y="307"/>
                  </a:lnTo>
                  <a:lnTo>
                    <a:pt x="621" y="326"/>
                  </a:lnTo>
                  <a:lnTo>
                    <a:pt x="609" y="344"/>
                  </a:lnTo>
                  <a:lnTo>
                    <a:pt x="596" y="362"/>
                  </a:lnTo>
                  <a:lnTo>
                    <a:pt x="578" y="381"/>
                  </a:lnTo>
                  <a:lnTo>
                    <a:pt x="566" y="399"/>
                  </a:lnTo>
                  <a:lnTo>
                    <a:pt x="553" y="418"/>
                  </a:lnTo>
                  <a:lnTo>
                    <a:pt x="541" y="430"/>
                  </a:lnTo>
                  <a:lnTo>
                    <a:pt x="523" y="448"/>
                  </a:lnTo>
                  <a:lnTo>
                    <a:pt x="510" y="467"/>
                  </a:lnTo>
                  <a:lnTo>
                    <a:pt x="498" y="485"/>
                  </a:lnTo>
                  <a:lnTo>
                    <a:pt x="486" y="504"/>
                  </a:lnTo>
                  <a:lnTo>
                    <a:pt x="467" y="522"/>
                  </a:lnTo>
                  <a:lnTo>
                    <a:pt x="455" y="540"/>
                  </a:lnTo>
                  <a:lnTo>
                    <a:pt x="443" y="559"/>
                  </a:lnTo>
                  <a:lnTo>
                    <a:pt x="430" y="577"/>
                  </a:lnTo>
                  <a:lnTo>
                    <a:pt x="412" y="596"/>
                  </a:lnTo>
                  <a:lnTo>
                    <a:pt x="400" y="614"/>
                  </a:lnTo>
                  <a:lnTo>
                    <a:pt x="387" y="632"/>
                  </a:lnTo>
                  <a:lnTo>
                    <a:pt x="375" y="651"/>
                  </a:lnTo>
                  <a:lnTo>
                    <a:pt x="357" y="669"/>
                  </a:lnTo>
                  <a:lnTo>
                    <a:pt x="344" y="688"/>
                  </a:lnTo>
                  <a:lnTo>
                    <a:pt x="332" y="700"/>
                  </a:lnTo>
                  <a:lnTo>
                    <a:pt x="320" y="718"/>
                  </a:lnTo>
                  <a:lnTo>
                    <a:pt x="301" y="737"/>
                  </a:lnTo>
                  <a:lnTo>
                    <a:pt x="289" y="755"/>
                  </a:lnTo>
                  <a:lnTo>
                    <a:pt x="277" y="774"/>
                  </a:lnTo>
                  <a:lnTo>
                    <a:pt x="258" y="792"/>
                  </a:lnTo>
                  <a:lnTo>
                    <a:pt x="246" y="810"/>
                  </a:lnTo>
                  <a:lnTo>
                    <a:pt x="234" y="829"/>
                  </a:lnTo>
                  <a:lnTo>
                    <a:pt x="221" y="847"/>
                  </a:lnTo>
                  <a:lnTo>
                    <a:pt x="203" y="866"/>
                  </a:lnTo>
                  <a:lnTo>
                    <a:pt x="191" y="884"/>
                  </a:lnTo>
                  <a:lnTo>
                    <a:pt x="178" y="902"/>
                  </a:lnTo>
                  <a:lnTo>
                    <a:pt x="166" y="921"/>
                  </a:lnTo>
                  <a:lnTo>
                    <a:pt x="148" y="939"/>
                  </a:lnTo>
                  <a:lnTo>
                    <a:pt x="135" y="958"/>
                  </a:lnTo>
                  <a:lnTo>
                    <a:pt x="123" y="970"/>
                  </a:lnTo>
                  <a:lnTo>
                    <a:pt x="111" y="988"/>
                  </a:lnTo>
                  <a:lnTo>
                    <a:pt x="92" y="1007"/>
                  </a:lnTo>
                  <a:lnTo>
                    <a:pt x="80" y="1025"/>
                  </a:lnTo>
                  <a:lnTo>
                    <a:pt x="68" y="1044"/>
                  </a:lnTo>
                  <a:lnTo>
                    <a:pt x="55" y="1062"/>
                  </a:lnTo>
                  <a:lnTo>
                    <a:pt x="37" y="1080"/>
                  </a:lnTo>
                  <a:lnTo>
                    <a:pt x="25" y="1099"/>
                  </a:lnTo>
                  <a:lnTo>
                    <a:pt x="12" y="1117"/>
                  </a:lnTo>
                  <a:lnTo>
                    <a:pt x="0" y="113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26347" name="Freeform 357">
              <a:extLst>
                <a:ext uri="{FF2B5EF4-FFF2-40B4-BE49-F238E27FC236}">
                  <a16:creationId xmlns:a16="http://schemas.microsoft.com/office/drawing/2014/main" id="{F9B8BFDB-81C5-2EAE-80B9-A865856B7A26}"/>
                </a:ext>
              </a:extLst>
            </p:cNvPr>
            <p:cNvSpPr>
              <a:spLocks/>
            </p:cNvSpPr>
            <p:nvPr/>
          </p:nvSpPr>
          <p:spPr bwMode="auto">
            <a:xfrm>
              <a:off x="679" y="2640"/>
              <a:ext cx="816" cy="1062"/>
            </a:xfrm>
            <a:custGeom>
              <a:avLst/>
              <a:gdLst>
                <a:gd name="T0" fmla="*/ 61 w 873"/>
                <a:gd name="T1" fmla="*/ 7 h 1136"/>
                <a:gd name="T2" fmla="*/ 60 w 873"/>
                <a:gd name="T3" fmla="*/ 7 h 1136"/>
                <a:gd name="T4" fmla="*/ 57 w 873"/>
                <a:gd name="T5" fmla="*/ 7 h 1136"/>
                <a:gd name="T6" fmla="*/ 56 w 873"/>
                <a:gd name="T7" fmla="*/ 9 h 1136"/>
                <a:gd name="T8" fmla="*/ 53 w 873"/>
                <a:gd name="T9" fmla="*/ 12 h 1136"/>
                <a:gd name="T10" fmla="*/ 52 w 873"/>
                <a:gd name="T11" fmla="*/ 15 h 1136"/>
                <a:gd name="T12" fmla="*/ 50 w 873"/>
                <a:gd name="T13" fmla="*/ 18 h 1136"/>
                <a:gd name="T14" fmla="*/ 47 w 873"/>
                <a:gd name="T15" fmla="*/ 20 h 1136"/>
                <a:gd name="T16" fmla="*/ 46 w 873"/>
                <a:gd name="T17" fmla="*/ 22 h 1136"/>
                <a:gd name="T18" fmla="*/ 44 w 873"/>
                <a:gd name="T19" fmla="*/ 26 h 1136"/>
                <a:gd name="T20" fmla="*/ 41 w 873"/>
                <a:gd name="T21" fmla="*/ 28 h 1136"/>
                <a:gd name="T22" fmla="*/ 40 w 873"/>
                <a:gd name="T23" fmla="*/ 31 h 1136"/>
                <a:gd name="T24" fmla="*/ 37 w 873"/>
                <a:gd name="T25" fmla="*/ 33 h 1136"/>
                <a:gd name="T26" fmla="*/ 36 w 873"/>
                <a:gd name="T27" fmla="*/ 36 h 1136"/>
                <a:gd name="T28" fmla="*/ 34 w 873"/>
                <a:gd name="T29" fmla="*/ 38 h 1136"/>
                <a:gd name="T30" fmla="*/ 32 w 873"/>
                <a:gd name="T31" fmla="*/ 41 h 1136"/>
                <a:gd name="T32" fmla="*/ 30 w 873"/>
                <a:gd name="T33" fmla="*/ 44 h 1136"/>
                <a:gd name="T34" fmla="*/ 28 w 873"/>
                <a:gd name="T35" fmla="*/ 47 h 1136"/>
                <a:gd name="T36" fmla="*/ 26 w 873"/>
                <a:gd name="T37" fmla="*/ 48 h 1136"/>
                <a:gd name="T38" fmla="*/ 24 w 873"/>
                <a:gd name="T39" fmla="*/ 50 h 1136"/>
                <a:gd name="T40" fmla="*/ 21 w 873"/>
                <a:gd name="T41" fmla="*/ 53 h 1136"/>
                <a:gd name="T42" fmla="*/ 20 w 873"/>
                <a:gd name="T43" fmla="*/ 57 h 1136"/>
                <a:gd name="T44" fmla="*/ 18 w 873"/>
                <a:gd name="T45" fmla="*/ 58 h 1136"/>
                <a:gd name="T46" fmla="*/ 17 w 873"/>
                <a:gd name="T47" fmla="*/ 62 h 1136"/>
                <a:gd name="T48" fmla="*/ 14 w 873"/>
                <a:gd name="T49" fmla="*/ 65 h 1136"/>
                <a:gd name="T50" fmla="*/ 12 w 873"/>
                <a:gd name="T51" fmla="*/ 66 h 1136"/>
                <a:gd name="T52" fmla="*/ 9 w 873"/>
                <a:gd name="T53" fmla="*/ 69 h 1136"/>
                <a:gd name="T54" fmla="*/ 7 w 873"/>
                <a:gd name="T55" fmla="*/ 71 h 1136"/>
                <a:gd name="T56" fmla="*/ 7 w 873"/>
                <a:gd name="T57" fmla="*/ 74 h 1136"/>
                <a:gd name="T58" fmla="*/ 7 w 873"/>
                <a:gd name="T59" fmla="*/ 76 h 1136"/>
                <a:gd name="T60" fmla="*/ 7 w 873"/>
                <a:gd name="T61" fmla="*/ 79 h 1136"/>
                <a:gd name="T62" fmla="*/ 0 w 873"/>
                <a:gd name="T63" fmla="*/ 81 h 11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873" h="1136">
                  <a:moveTo>
                    <a:pt x="873" y="0"/>
                  </a:moveTo>
                  <a:lnTo>
                    <a:pt x="855" y="19"/>
                  </a:lnTo>
                  <a:lnTo>
                    <a:pt x="842" y="37"/>
                  </a:lnTo>
                  <a:lnTo>
                    <a:pt x="830" y="56"/>
                  </a:lnTo>
                  <a:lnTo>
                    <a:pt x="818" y="74"/>
                  </a:lnTo>
                  <a:lnTo>
                    <a:pt x="799" y="92"/>
                  </a:lnTo>
                  <a:lnTo>
                    <a:pt x="787" y="111"/>
                  </a:lnTo>
                  <a:lnTo>
                    <a:pt x="775" y="129"/>
                  </a:lnTo>
                  <a:lnTo>
                    <a:pt x="762" y="148"/>
                  </a:lnTo>
                  <a:lnTo>
                    <a:pt x="744" y="160"/>
                  </a:lnTo>
                  <a:lnTo>
                    <a:pt x="732" y="178"/>
                  </a:lnTo>
                  <a:lnTo>
                    <a:pt x="719" y="197"/>
                  </a:lnTo>
                  <a:lnTo>
                    <a:pt x="707" y="215"/>
                  </a:lnTo>
                  <a:lnTo>
                    <a:pt x="689" y="234"/>
                  </a:lnTo>
                  <a:lnTo>
                    <a:pt x="676" y="252"/>
                  </a:lnTo>
                  <a:lnTo>
                    <a:pt x="664" y="270"/>
                  </a:lnTo>
                  <a:lnTo>
                    <a:pt x="652" y="289"/>
                  </a:lnTo>
                  <a:lnTo>
                    <a:pt x="633" y="307"/>
                  </a:lnTo>
                  <a:lnTo>
                    <a:pt x="621" y="326"/>
                  </a:lnTo>
                  <a:lnTo>
                    <a:pt x="609" y="344"/>
                  </a:lnTo>
                  <a:lnTo>
                    <a:pt x="596" y="362"/>
                  </a:lnTo>
                  <a:lnTo>
                    <a:pt x="578" y="381"/>
                  </a:lnTo>
                  <a:lnTo>
                    <a:pt x="566" y="399"/>
                  </a:lnTo>
                  <a:lnTo>
                    <a:pt x="553" y="418"/>
                  </a:lnTo>
                  <a:lnTo>
                    <a:pt x="541" y="430"/>
                  </a:lnTo>
                  <a:lnTo>
                    <a:pt x="523" y="448"/>
                  </a:lnTo>
                  <a:lnTo>
                    <a:pt x="510" y="467"/>
                  </a:lnTo>
                  <a:lnTo>
                    <a:pt x="498" y="485"/>
                  </a:lnTo>
                  <a:lnTo>
                    <a:pt x="486" y="504"/>
                  </a:lnTo>
                  <a:lnTo>
                    <a:pt x="467" y="522"/>
                  </a:lnTo>
                  <a:lnTo>
                    <a:pt x="455" y="540"/>
                  </a:lnTo>
                  <a:lnTo>
                    <a:pt x="443" y="559"/>
                  </a:lnTo>
                  <a:lnTo>
                    <a:pt x="430" y="577"/>
                  </a:lnTo>
                  <a:lnTo>
                    <a:pt x="412" y="596"/>
                  </a:lnTo>
                  <a:lnTo>
                    <a:pt x="400" y="614"/>
                  </a:lnTo>
                  <a:lnTo>
                    <a:pt x="387" y="632"/>
                  </a:lnTo>
                  <a:lnTo>
                    <a:pt x="375" y="651"/>
                  </a:lnTo>
                  <a:lnTo>
                    <a:pt x="357" y="669"/>
                  </a:lnTo>
                  <a:lnTo>
                    <a:pt x="344" y="688"/>
                  </a:lnTo>
                  <a:lnTo>
                    <a:pt x="332" y="700"/>
                  </a:lnTo>
                  <a:lnTo>
                    <a:pt x="320" y="718"/>
                  </a:lnTo>
                  <a:lnTo>
                    <a:pt x="301" y="737"/>
                  </a:lnTo>
                  <a:lnTo>
                    <a:pt x="289" y="755"/>
                  </a:lnTo>
                  <a:lnTo>
                    <a:pt x="277" y="774"/>
                  </a:lnTo>
                  <a:lnTo>
                    <a:pt x="258" y="792"/>
                  </a:lnTo>
                  <a:lnTo>
                    <a:pt x="246" y="810"/>
                  </a:lnTo>
                  <a:lnTo>
                    <a:pt x="234" y="829"/>
                  </a:lnTo>
                  <a:lnTo>
                    <a:pt x="221" y="847"/>
                  </a:lnTo>
                  <a:lnTo>
                    <a:pt x="203" y="866"/>
                  </a:lnTo>
                  <a:lnTo>
                    <a:pt x="191" y="884"/>
                  </a:lnTo>
                  <a:lnTo>
                    <a:pt x="178" y="902"/>
                  </a:lnTo>
                  <a:lnTo>
                    <a:pt x="166" y="921"/>
                  </a:lnTo>
                  <a:lnTo>
                    <a:pt x="148" y="939"/>
                  </a:lnTo>
                  <a:lnTo>
                    <a:pt x="135" y="958"/>
                  </a:lnTo>
                  <a:lnTo>
                    <a:pt x="123" y="970"/>
                  </a:lnTo>
                  <a:lnTo>
                    <a:pt x="111" y="988"/>
                  </a:lnTo>
                  <a:lnTo>
                    <a:pt x="92" y="1007"/>
                  </a:lnTo>
                  <a:lnTo>
                    <a:pt x="80" y="1025"/>
                  </a:lnTo>
                  <a:lnTo>
                    <a:pt x="68" y="1044"/>
                  </a:lnTo>
                  <a:lnTo>
                    <a:pt x="55" y="1062"/>
                  </a:lnTo>
                  <a:lnTo>
                    <a:pt x="37" y="1080"/>
                  </a:lnTo>
                  <a:lnTo>
                    <a:pt x="25" y="1099"/>
                  </a:lnTo>
                  <a:lnTo>
                    <a:pt x="12" y="1117"/>
                  </a:lnTo>
                  <a:lnTo>
                    <a:pt x="0" y="113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26348" name="Freeform 358">
              <a:extLst>
                <a:ext uri="{FF2B5EF4-FFF2-40B4-BE49-F238E27FC236}">
                  <a16:creationId xmlns:a16="http://schemas.microsoft.com/office/drawing/2014/main" id="{3D5D54C1-A140-7DD0-1C3E-D1478816387E}"/>
                </a:ext>
              </a:extLst>
            </p:cNvPr>
            <p:cNvSpPr>
              <a:spLocks/>
            </p:cNvSpPr>
            <p:nvPr/>
          </p:nvSpPr>
          <p:spPr bwMode="auto">
            <a:xfrm>
              <a:off x="679" y="2640"/>
              <a:ext cx="816" cy="1062"/>
            </a:xfrm>
            <a:custGeom>
              <a:avLst/>
              <a:gdLst>
                <a:gd name="T0" fmla="*/ 61 w 873"/>
                <a:gd name="T1" fmla="*/ 7 h 1136"/>
                <a:gd name="T2" fmla="*/ 60 w 873"/>
                <a:gd name="T3" fmla="*/ 7 h 1136"/>
                <a:gd name="T4" fmla="*/ 57 w 873"/>
                <a:gd name="T5" fmla="*/ 7 h 1136"/>
                <a:gd name="T6" fmla="*/ 56 w 873"/>
                <a:gd name="T7" fmla="*/ 9 h 1136"/>
                <a:gd name="T8" fmla="*/ 53 w 873"/>
                <a:gd name="T9" fmla="*/ 12 h 1136"/>
                <a:gd name="T10" fmla="*/ 52 w 873"/>
                <a:gd name="T11" fmla="*/ 15 h 1136"/>
                <a:gd name="T12" fmla="*/ 50 w 873"/>
                <a:gd name="T13" fmla="*/ 18 h 1136"/>
                <a:gd name="T14" fmla="*/ 47 w 873"/>
                <a:gd name="T15" fmla="*/ 20 h 1136"/>
                <a:gd name="T16" fmla="*/ 46 w 873"/>
                <a:gd name="T17" fmla="*/ 22 h 1136"/>
                <a:gd name="T18" fmla="*/ 44 w 873"/>
                <a:gd name="T19" fmla="*/ 26 h 1136"/>
                <a:gd name="T20" fmla="*/ 41 w 873"/>
                <a:gd name="T21" fmla="*/ 28 h 1136"/>
                <a:gd name="T22" fmla="*/ 40 w 873"/>
                <a:gd name="T23" fmla="*/ 31 h 1136"/>
                <a:gd name="T24" fmla="*/ 37 w 873"/>
                <a:gd name="T25" fmla="*/ 33 h 1136"/>
                <a:gd name="T26" fmla="*/ 36 w 873"/>
                <a:gd name="T27" fmla="*/ 36 h 1136"/>
                <a:gd name="T28" fmla="*/ 34 w 873"/>
                <a:gd name="T29" fmla="*/ 38 h 1136"/>
                <a:gd name="T30" fmla="*/ 32 w 873"/>
                <a:gd name="T31" fmla="*/ 41 h 1136"/>
                <a:gd name="T32" fmla="*/ 30 w 873"/>
                <a:gd name="T33" fmla="*/ 44 h 1136"/>
                <a:gd name="T34" fmla="*/ 28 w 873"/>
                <a:gd name="T35" fmla="*/ 47 h 1136"/>
                <a:gd name="T36" fmla="*/ 26 w 873"/>
                <a:gd name="T37" fmla="*/ 48 h 1136"/>
                <a:gd name="T38" fmla="*/ 24 w 873"/>
                <a:gd name="T39" fmla="*/ 50 h 1136"/>
                <a:gd name="T40" fmla="*/ 21 w 873"/>
                <a:gd name="T41" fmla="*/ 53 h 1136"/>
                <a:gd name="T42" fmla="*/ 20 w 873"/>
                <a:gd name="T43" fmla="*/ 57 h 1136"/>
                <a:gd name="T44" fmla="*/ 18 w 873"/>
                <a:gd name="T45" fmla="*/ 58 h 1136"/>
                <a:gd name="T46" fmla="*/ 17 w 873"/>
                <a:gd name="T47" fmla="*/ 62 h 1136"/>
                <a:gd name="T48" fmla="*/ 14 w 873"/>
                <a:gd name="T49" fmla="*/ 65 h 1136"/>
                <a:gd name="T50" fmla="*/ 12 w 873"/>
                <a:gd name="T51" fmla="*/ 66 h 1136"/>
                <a:gd name="T52" fmla="*/ 9 w 873"/>
                <a:gd name="T53" fmla="*/ 69 h 1136"/>
                <a:gd name="T54" fmla="*/ 7 w 873"/>
                <a:gd name="T55" fmla="*/ 71 h 1136"/>
                <a:gd name="T56" fmla="*/ 7 w 873"/>
                <a:gd name="T57" fmla="*/ 74 h 1136"/>
                <a:gd name="T58" fmla="*/ 7 w 873"/>
                <a:gd name="T59" fmla="*/ 76 h 1136"/>
                <a:gd name="T60" fmla="*/ 7 w 873"/>
                <a:gd name="T61" fmla="*/ 79 h 1136"/>
                <a:gd name="T62" fmla="*/ 0 w 873"/>
                <a:gd name="T63" fmla="*/ 81 h 11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873" h="1136">
                  <a:moveTo>
                    <a:pt x="873" y="0"/>
                  </a:moveTo>
                  <a:lnTo>
                    <a:pt x="855" y="19"/>
                  </a:lnTo>
                  <a:lnTo>
                    <a:pt x="842" y="37"/>
                  </a:lnTo>
                  <a:lnTo>
                    <a:pt x="830" y="56"/>
                  </a:lnTo>
                  <a:lnTo>
                    <a:pt x="818" y="74"/>
                  </a:lnTo>
                  <a:lnTo>
                    <a:pt x="799" y="92"/>
                  </a:lnTo>
                  <a:lnTo>
                    <a:pt x="787" y="111"/>
                  </a:lnTo>
                  <a:lnTo>
                    <a:pt x="775" y="129"/>
                  </a:lnTo>
                  <a:lnTo>
                    <a:pt x="762" y="148"/>
                  </a:lnTo>
                  <a:lnTo>
                    <a:pt x="744" y="160"/>
                  </a:lnTo>
                  <a:lnTo>
                    <a:pt x="732" y="178"/>
                  </a:lnTo>
                  <a:lnTo>
                    <a:pt x="719" y="197"/>
                  </a:lnTo>
                  <a:lnTo>
                    <a:pt x="707" y="215"/>
                  </a:lnTo>
                  <a:lnTo>
                    <a:pt x="689" y="234"/>
                  </a:lnTo>
                  <a:lnTo>
                    <a:pt x="676" y="252"/>
                  </a:lnTo>
                  <a:lnTo>
                    <a:pt x="664" y="270"/>
                  </a:lnTo>
                  <a:lnTo>
                    <a:pt x="652" y="289"/>
                  </a:lnTo>
                  <a:lnTo>
                    <a:pt x="633" y="307"/>
                  </a:lnTo>
                  <a:lnTo>
                    <a:pt x="621" y="326"/>
                  </a:lnTo>
                  <a:lnTo>
                    <a:pt x="609" y="344"/>
                  </a:lnTo>
                  <a:lnTo>
                    <a:pt x="596" y="362"/>
                  </a:lnTo>
                  <a:lnTo>
                    <a:pt x="578" y="381"/>
                  </a:lnTo>
                  <a:lnTo>
                    <a:pt x="566" y="399"/>
                  </a:lnTo>
                  <a:lnTo>
                    <a:pt x="553" y="418"/>
                  </a:lnTo>
                  <a:lnTo>
                    <a:pt x="541" y="430"/>
                  </a:lnTo>
                  <a:lnTo>
                    <a:pt x="523" y="448"/>
                  </a:lnTo>
                  <a:lnTo>
                    <a:pt x="510" y="467"/>
                  </a:lnTo>
                  <a:lnTo>
                    <a:pt x="498" y="485"/>
                  </a:lnTo>
                  <a:lnTo>
                    <a:pt x="486" y="504"/>
                  </a:lnTo>
                  <a:lnTo>
                    <a:pt x="467" y="522"/>
                  </a:lnTo>
                  <a:lnTo>
                    <a:pt x="455" y="540"/>
                  </a:lnTo>
                  <a:lnTo>
                    <a:pt x="443" y="559"/>
                  </a:lnTo>
                  <a:lnTo>
                    <a:pt x="430" y="577"/>
                  </a:lnTo>
                  <a:lnTo>
                    <a:pt x="412" y="596"/>
                  </a:lnTo>
                  <a:lnTo>
                    <a:pt x="400" y="614"/>
                  </a:lnTo>
                  <a:lnTo>
                    <a:pt x="387" y="632"/>
                  </a:lnTo>
                  <a:lnTo>
                    <a:pt x="375" y="651"/>
                  </a:lnTo>
                  <a:lnTo>
                    <a:pt x="357" y="669"/>
                  </a:lnTo>
                  <a:lnTo>
                    <a:pt x="344" y="688"/>
                  </a:lnTo>
                  <a:lnTo>
                    <a:pt x="332" y="700"/>
                  </a:lnTo>
                  <a:lnTo>
                    <a:pt x="320" y="718"/>
                  </a:lnTo>
                  <a:lnTo>
                    <a:pt x="301" y="737"/>
                  </a:lnTo>
                  <a:lnTo>
                    <a:pt x="289" y="755"/>
                  </a:lnTo>
                  <a:lnTo>
                    <a:pt x="277" y="774"/>
                  </a:lnTo>
                  <a:lnTo>
                    <a:pt x="258" y="792"/>
                  </a:lnTo>
                  <a:lnTo>
                    <a:pt x="246" y="810"/>
                  </a:lnTo>
                  <a:lnTo>
                    <a:pt x="234" y="829"/>
                  </a:lnTo>
                  <a:lnTo>
                    <a:pt x="221" y="847"/>
                  </a:lnTo>
                  <a:lnTo>
                    <a:pt x="203" y="866"/>
                  </a:lnTo>
                  <a:lnTo>
                    <a:pt x="191" y="884"/>
                  </a:lnTo>
                  <a:lnTo>
                    <a:pt x="178" y="902"/>
                  </a:lnTo>
                  <a:lnTo>
                    <a:pt x="166" y="921"/>
                  </a:lnTo>
                  <a:lnTo>
                    <a:pt x="148" y="939"/>
                  </a:lnTo>
                  <a:lnTo>
                    <a:pt x="135" y="958"/>
                  </a:lnTo>
                  <a:lnTo>
                    <a:pt x="123" y="970"/>
                  </a:lnTo>
                  <a:lnTo>
                    <a:pt x="111" y="988"/>
                  </a:lnTo>
                  <a:lnTo>
                    <a:pt x="92" y="1007"/>
                  </a:lnTo>
                  <a:lnTo>
                    <a:pt x="80" y="1025"/>
                  </a:lnTo>
                  <a:lnTo>
                    <a:pt x="68" y="1044"/>
                  </a:lnTo>
                  <a:lnTo>
                    <a:pt x="55" y="1062"/>
                  </a:lnTo>
                  <a:lnTo>
                    <a:pt x="37" y="1080"/>
                  </a:lnTo>
                  <a:lnTo>
                    <a:pt x="25" y="1099"/>
                  </a:lnTo>
                  <a:lnTo>
                    <a:pt x="12" y="1117"/>
                  </a:lnTo>
                  <a:lnTo>
                    <a:pt x="0" y="113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26349" name="Freeform 359">
              <a:extLst>
                <a:ext uri="{FF2B5EF4-FFF2-40B4-BE49-F238E27FC236}">
                  <a16:creationId xmlns:a16="http://schemas.microsoft.com/office/drawing/2014/main" id="{1F5C55DB-1AE4-F8AD-F684-F1EAB18B70C4}"/>
                </a:ext>
              </a:extLst>
            </p:cNvPr>
            <p:cNvSpPr>
              <a:spLocks/>
            </p:cNvSpPr>
            <p:nvPr/>
          </p:nvSpPr>
          <p:spPr bwMode="auto">
            <a:xfrm>
              <a:off x="679" y="2640"/>
              <a:ext cx="816" cy="1062"/>
            </a:xfrm>
            <a:custGeom>
              <a:avLst/>
              <a:gdLst>
                <a:gd name="T0" fmla="*/ 61 w 873"/>
                <a:gd name="T1" fmla="*/ 7 h 1136"/>
                <a:gd name="T2" fmla="*/ 60 w 873"/>
                <a:gd name="T3" fmla="*/ 7 h 1136"/>
                <a:gd name="T4" fmla="*/ 57 w 873"/>
                <a:gd name="T5" fmla="*/ 7 h 1136"/>
                <a:gd name="T6" fmla="*/ 56 w 873"/>
                <a:gd name="T7" fmla="*/ 9 h 1136"/>
                <a:gd name="T8" fmla="*/ 53 w 873"/>
                <a:gd name="T9" fmla="*/ 12 h 1136"/>
                <a:gd name="T10" fmla="*/ 52 w 873"/>
                <a:gd name="T11" fmla="*/ 15 h 1136"/>
                <a:gd name="T12" fmla="*/ 50 w 873"/>
                <a:gd name="T13" fmla="*/ 18 h 1136"/>
                <a:gd name="T14" fmla="*/ 47 w 873"/>
                <a:gd name="T15" fmla="*/ 20 h 1136"/>
                <a:gd name="T16" fmla="*/ 46 w 873"/>
                <a:gd name="T17" fmla="*/ 22 h 1136"/>
                <a:gd name="T18" fmla="*/ 44 w 873"/>
                <a:gd name="T19" fmla="*/ 26 h 1136"/>
                <a:gd name="T20" fmla="*/ 41 w 873"/>
                <a:gd name="T21" fmla="*/ 28 h 1136"/>
                <a:gd name="T22" fmla="*/ 40 w 873"/>
                <a:gd name="T23" fmla="*/ 31 h 1136"/>
                <a:gd name="T24" fmla="*/ 37 w 873"/>
                <a:gd name="T25" fmla="*/ 33 h 1136"/>
                <a:gd name="T26" fmla="*/ 36 w 873"/>
                <a:gd name="T27" fmla="*/ 36 h 1136"/>
                <a:gd name="T28" fmla="*/ 34 w 873"/>
                <a:gd name="T29" fmla="*/ 38 h 1136"/>
                <a:gd name="T30" fmla="*/ 32 w 873"/>
                <a:gd name="T31" fmla="*/ 41 h 1136"/>
                <a:gd name="T32" fmla="*/ 30 w 873"/>
                <a:gd name="T33" fmla="*/ 44 h 1136"/>
                <a:gd name="T34" fmla="*/ 28 w 873"/>
                <a:gd name="T35" fmla="*/ 47 h 1136"/>
                <a:gd name="T36" fmla="*/ 26 w 873"/>
                <a:gd name="T37" fmla="*/ 48 h 1136"/>
                <a:gd name="T38" fmla="*/ 24 w 873"/>
                <a:gd name="T39" fmla="*/ 50 h 1136"/>
                <a:gd name="T40" fmla="*/ 21 w 873"/>
                <a:gd name="T41" fmla="*/ 53 h 1136"/>
                <a:gd name="T42" fmla="*/ 20 w 873"/>
                <a:gd name="T43" fmla="*/ 57 h 1136"/>
                <a:gd name="T44" fmla="*/ 18 w 873"/>
                <a:gd name="T45" fmla="*/ 58 h 1136"/>
                <a:gd name="T46" fmla="*/ 17 w 873"/>
                <a:gd name="T47" fmla="*/ 62 h 1136"/>
                <a:gd name="T48" fmla="*/ 14 w 873"/>
                <a:gd name="T49" fmla="*/ 65 h 1136"/>
                <a:gd name="T50" fmla="*/ 12 w 873"/>
                <a:gd name="T51" fmla="*/ 66 h 1136"/>
                <a:gd name="T52" fmla="*/ 9 w 873"/>
                <a:gd name="T53" fmla="*/ 69 h 1136"/>
                <a:gd name="T54" fmla="*/ 7 w 873"/>
                <a:gd name="T55" fmla="*/ 71 h 1136"/>
                <a:gd name="T56" fmla="*/ 7 w 873"/>
                <a:gd name="T57" fmla="*/ 74 h 1136"/>
                <a:gd name="T58" fmla="*/ 7 w 873"/>
                <a:gd name="T59" fmla="*/ 76 h 1136"/>
                <a:gd name="T60" fmla="*/ 7 w 873"/>
                <a:gd name="T61" fmla="*/ 79 h 1136"/>
                <a:gd name="T62" fmla="*/ 0 w 873"/>
                <a:gd name="T63" fmla="*/ 81 h 11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873" h="1136">
                  <a:moveTo>
                    <a:pt x="873" y="0"/>
                  </a:moveTo>
                  <a:lnTo>
                    <a:pt x="855" y="19"/>
                  </a:lnTo>
                  <a:lnTo>
                    <a:pt x="842" y="37"/>
                  </a:lnTo>
                  <a:lnTo>
                    <a:pt x="830" y="56"/>
                  </a:lnTo>
                  <a:lnTo>
                    <a:pt x="818" y="74"/>
                  </a:lnTo>
                  <a:lnTo>
                    <a:pt x="799" y="92"/>
                  </a:lnTo>
                  <a:lnTo>
                    <a:pt x="787" y="111"/>
                  </a:lnTo>
                  <a:lnTo>
                    <a:pt x="775" y="129"/>
                  </a:lnTo>
                  <a:lnTo>
                    <a:pt x="762" y="148"/>
                  </a:lnTo>
                  <a:lnTo>
                    <a:pt x="744" y="160"/>
                  </a:lnTo>
                  <a:lnTo>
                    <a:pt x="732" y="178"/>
                  </a:lnTo>
                  <a:lnTo>
                    <a:pt x="719" y="197"/>
                  </a:lnTo>
                  <a:lnTo>
                    <a:pt x="707" y="215"/>
                  </a:lnTo>
                  <a:lnTo>
                    <a:pt x="689" y="234"/>
                  </a:lnTo>
                  <a:lnTo>
                    <a:pt x="676" y="252"/>
                  </a:lnTo>
                  <a:lnTo>
                    <a:pt x="664" y="270"/>
                  </a:lnTo>
                  <a:lnTo>
                    <a:pt x="652" y="289"/>
                  </a:lnTo>
                  <a:lnTo>
                    <a:pt x="633" y="307"/>
                  </a:lnTo>
                  <a:lnTo>
                    <a:pt x="621" y="326"/>
                  </a:lnTo>
                  <a:lnTo>
                    <a:pt x="609" y="344"/>
                  </a:lnTo>
                  <a:lnTo>
                    <a:pt x="596" y="362"/>
                  </a:lnTo>
                  <a:lnTo>
                    <a:pt x="578" y="381"/>
                  </a:lnTo>
                  <a:lnTo>
                    <a:pt x="566" y="399"/>
                  </a:lnTo>
                  <a:lnTo>
                    <a:pt x="553" y="418"/>
                  </a:lnTo>
                  <a:lnTo>
                    <a:pt x="541" y="430"/>
                  </a:lnTo>
                  <a:lnTo>
                    <a:pt x="523" y="448"/>
                  </a:lnTo>
                  <a:lnTo>
                    <a:pt x="510" y="467"/>
                  </a:lnTo>
                  <a:lnTo>
                    <a:pt x="498" y="485"/>
                  </a:lnTo>
                  <a:lnTo>
                    <a:pt x="486" y="504"/>
                  </a:lnTo>
                  <a:lnTo>
                    <a:pt x="467" y="522"/>
                  </a:lnTo>
                  <a:lnTo>
                    <a:pt x="455" y="540"/>
                  </a:lnTo>
                  <a:lnTo>
                    <a:pt x="443" y="559"/>
                  </a:lnTo>
                  <a:lnTo>
                    <a:pt x="430" y="577"/>
                  </a:lnTo>
                  <a:lnTo>
                    <a:pt x="412" y="596"/>
                  </a:lnTo>
                  <a:lnTo>
                    <a:pt x="400" y="614"/>
                  </a:lnTo>
                  <a:lnTo>
                    <a:pt x="387" y="632"/>
                  </a:lnTo>
                  <a:lnTo>
                    <a:pt x="375" y="651"/>
                  </a:lnTo>
                  <a:lnTo>
                    <a:pt x="357" y="669"/>
                  </a:lnTo>
                  <a:lnTo>
                    <a:pt x="344" y="688"/>
                  </a:lnTo>
                  <a:lnTo>
                    <a:pt x="332" y="700"/>
                  </a:lnTo>
                  <a:lnTo>
                    <a:pt x="320" y="718"/>
                  </a:lnTo>
                  <a:lnTo>
                    <a:pt x="301" y="737"/>
                  </a:lnTo>
                  <a:lnTo>
                    <a:pt x="289" y="755"/>
                  </a:lnTo>
                  <a:lnTo>
                    <a:pt x="277" y="774"/>
                  </a:lnTo>
                  <a:lnTo>
                    <a:pt x="258" y="792"/>
                  </a:lnTo>
                  <a:lnTo>
                    <a:pt x="246" y="810"/>
                  </a:lnTo>
                  <a:lnTo>
                    <a:pt x="234" y="829"/>
                  </a:lnTo>
                  <a:lnTo>
                    <a:pt x="221" y="847"/>
                  </a:lnTo>
                  <a:lnTo>
                    <a:pt x="203" y="866"/>
                  </a:lnTo>
                  <a:lnTo>
                    <a:pt x="191" y="884"/>
                  </a:lnTo>
                  <a:lnTo>
                    <a:pt x="178" y="902"/>
                  </a:lnTo>
                  <a:lnTo>
                    <a:pt x="166" y="921"/>
                  </a:lnTo>
                  <a:lnTo>
                    <a:pt x="148" y="939"/>
                  </a:lnTo>
                  <a:lnTo>
                    <a:pt x="135" y="958"/>
                  </a:lnTo>
                  <a:lnTo>
                    <a:pt x="123" y="970"/>
                  </a:lnTo>
                  <a:lnTo>
                    <a:pt x="111" y="988"/>
                  </a:lnTo>
                  <a:lnTo>
                    <a:pt x="92" y="1007"/>
                  </a:lnTo>
                  <a:lnTo>
                    <a:pt x="80" y="1025"/>
                  </a:lnTo>
                  <a:lnTo>
                    <a:pt x="68" y="1044"/>
                  </a:lnTo>
                  <a:lnTo>
                    <a:pt x="55" y="1062"/>
                  </a:lnTo>
                  <a:lnTo>
                    <a:pt x="37" y="1080"/>
                  </a:lnTo>
                  <a:lnTo>
                    <a:pt x="25" y="1099"/>
                  </a:lnTo>
                  <a:lnTo>
                    <a:pt x="12" y="1117"/>
                  </a:lnTo>
                  <a:lnTo>
                    <a:pt x="0" y="113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26350" name="Freeform 360">
              <a:extLst>
                <a:ext uri="{FF2B5EF4-FFF2-40B4-BE49-F238E27FC236}">
                  <a16:creationId xmlns:a16="http://schemas.microsoft.com/office/drawing/2014/main" id="{56DA5F3B-27CF-AD8B-AC32-B8F8CB0A376A}"/>
                </a:ext>
              </a:extLst>
            </p:cNvPr>
            <p:cNvSpPr>
              <a:spLocks/>
            </p:cNvSpPr>
            <p:nvPr/>
          </p:nvSpPr>
          <p:spPr bwMode="auto">
            <a:xfrm>
              <a:off x="679" y="2640"/>
              <a:ext cx="816" cy="1062"/>
            </a:xfrm>
            <a:custGeom>
              <a:avLst/>
              <a:gdLst>
                <a:gd name="T0" fmla="*/ 61 w 873"/>
                <a:gd name="T1" fmla="*/ 7 h 1136"/>
                <a:gd name="T2" fmla="*/ 60 w 873"/>
                <a:gd name="T3" fmla="*/ 7 h 1136"/>
                <a:gd name="T4" fmla="*/ 57 w 873"/>
                <a:gd name="T5" fmla="*/ 7 h 1136"/>
                <a:gd name="T6" fmla="*/ 56 w 873"/>
                <a:gd name="T7" fmla="*/ 9 h 1136"/>
                <a:gd name="T8" fmla="*/ 53 w 873"/>
                <a:gd name="T9" fmla="*/ 12 h 1136"/>
                <a:gd name="T10" fmla="*/ 52 w 873"/>
                <a:gd name="T11" fmla="*/ 15 h 1136"/>
                <a:gd name="T12" fmla="*/ 50 w 873"/>
                <a:gd name="T13" fmla="*/ 18 h 1136"/>
                <a:gd name="T14" fmla="*/ 47 w 873"/>
                <a:gd name="T15" fmla="*/ 20 h 1136"/>
                <a:gd name="T16" fmla="*/ 46 w 873"/>
                <a:gd name="T17" fmla="*/ 22 h 1136"/>
                <a:gd name="T18" fmla="*/ 44 w 873"/>
                <a:gd name="T19" fmla="*/ 26 h 1136"/>
                <a:gd name="T20" fmla="*/ 41 w 873"/>
                <a:gd name="T21" fmla="*/ 28 h 1136"/>
                <a:gd name="T22" fmla="*/ 40 w 873"/>
                <a:gd name="T23" fmla="*/ 31 h 1136"/>
                <a:gd name="T24" fmla="*/ 37 w 873"/>
                <a:gd name="T25" fmla="*/ 33 h 1136"/>
                <a:gd name="T26" fmla="*/ 36 w 873"/>
                <a:gd name="T27" fmla="*/ 36 h 1136"/>
                <a:gd name="T28" fmla="*/ 34 w 873"/>
                <a:gd name="T29" fmla="*/ 38 h 1136"/>
                <a:gd name="T30" fmla="*/ 32 w 873"/>
                <a:gd name="T31" fmla="*/ 41 h 1136"/>
                <a:gd name="T32" fmla="*/ 30 w 873"/>
                <a:gd name="T33" fmla="*/ 44 h 1136"/>
                <a:gd name="T34" fmla="*/ 28 w 873"/>
                <a:gd name="T35" fmla="*/ 47 h 1136"/>
                <a:gd name="T36" fmla="*/ 26 w 873"/>
                <a:gd name="T37" fmla="*/ 48 h 1136"/>
                <a:gd name="T38" fmla="*/ 24 w 873"/>
                <a:gd name="T39" fmla="*/ 50 h 1136"/>
                <a:gd name="T40" fmla="*/ 21 w 873"/>
                <a:gd name="T41" fmla="*/ 53 h 1136"/>
                <a:gd name="T42" fmla="*/ 20 w 873"/>
                <a:gd name="T43" fmla="*/ 57 h 1136"/>
                <a:gd name="T44" fmla="*/ 18 w 873"/>
                <a:gd name="T45" fmla="*/ 58 h 1136"/>
                <a:gd name="T46" fmla="*/ 17 w 873"/>
                <a:gd name="T47" fmla="*/ 62 h 1136"/>
                <a:gd name="T48" fmla="*/ 14 w 873"/>
                <a:gd name="T49" fmla="*/ 65 h 1136"/>
                <a:gd name="T50" fmla="*/ 12 w 873"/>
                <a:gd name="T51" fmla="*/ 66 h 1136"/>
                <a:gd name="T52" fmla="*/ 9 w 873"/>
                <a:gd name="T53" fmla="*/ 69 h 1136"/>
                <a:gd name="T54" fmla="*/ 7 w 873"/>
                <a:gd name="T55" fmla="*/ 71 h 1136"/>
                <a:gd name="T56" fmla="*/ 7 w 873"/>
                <a:gd name="T57" fmla="*/ 74 h 1136"/>
                <a:gd name="T58" fmla="*/ 7 w 873"/>
                <a:gd name="T59" fmla="*/ 76 h 1136"/>
                <a:gd name="T60" fmla="*/ 7 w 873"/>
                <a:gd name="T61" fmla="*/ 79 h 1136"/>
                <a:gd name="T62" fmla="*/ 0 w 873"/>
                <a:gd name="T63" fmla="*/ 81 h 11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873" h="1136">
                  <a:moveTo>
                    <a:pt x="873" y="0"/>
                  </a:moveTo>
                  <a:lnTo>
                    <a:pt x="855" y="19"/>
                  </a:lnTo>
                  <a:lnTo>
                    <a:pt x="842" y="37"/>
                  </a:lnTo>
                  <a:lnTo>
                    <a:pt x="830" y="56"/>
                  </a:lnTo>
                  <a:lnTo>
                    <a:pt x="818" y="74"/>
                  </a:lnTo>
                  <a:lnTo>
                    <a:pt x="799" y="92"/>
                  </a:lnTo>
                  <a:lnTo>
                    <a:pt x="787" y="111"/>
                  </a:lnTo>
                  <a:lnTo>
                    <a:pt x="775" y="129"/>
                  </a:lnTo>
                  <a:lnTo>
                    <a:pt x="762" y="148"/>
                  </a:lnTo>
                  <a:lnTo>
                    <a:pt x="744" y="160"/>
                  </a:lnTo>
                  <a:lnTo>
                    <a:pt x="732" y="178"/>
                  </a:lnTo>
                  <a:lnTo>
                    <a:pt x="719" y="197"/>
                  </a:lnTo>
                  <a:lnTo>
                    <a:pt x="707" y="215"/>
                  </a:lnTo>
                  <a:lnTo>
                    <a:pt x="689" y="234"/>
                  </a:lnTo>
                  <a:lnTo>
                    <a:pt x="676" y="252"/>
                  </a:lnTo>
                  <a:lnTo>
                    <a:pt x="664" y="270"/>
                  </a:lnTo>
                  <a:lnTo>
                    <a:pt x="652" y="289"/>
                  </a:lnTo>
                  <a:lnTo>
                    <a:pt x="633" y="307"/>
                  </a:lnTo>
                  <a:lnTo>
                    <a:pt x="621" y="326"/>
                  </a:lnTo>
                  <a:lnTo>
                    <a:pt x="609" y="344"/>
                  </a:lnTo>
                  <a:lnTo>
                    <a:pt x="596" y="362"/>
                  </a:lnTo>
                  <a:lnTo>
                    <a:pt x="578" y="381"/>
                  </a:lnTo>
                  <a:lnTo>
                    <a:pt x="566" y="399"/>
                  </a:lnTo>
                  <a:lnTo>
                    <a:pt x="553" y="418"/>
                  </a:lnTo>
                  <a:lnTo>
                    <a:pt x="541" y="430"/>
                  </a:lnTo>
                  <a:lnTo>
                    <a:pt x="523" y="448"/>
                  </a:lnTo>
                  <a:lnTo>
                    <a:pt x="510" y="467"/>
                  </a:lnTo>
                  <a:lnTo>
                    <a:pt x="498" y="485"/>
                  </a:lnTo>
                  <a:lnTo>
                    <a:pt x="486" y="504"/>
                  </a:lnTo>
                  <a:lnTo>
                    <a:pt x="467" y="522"/>
                  </a:lnTo>
                  <a:lnTo>
                    <a:pt x="455" y="540"/>
                  </a:lnTo>
                  <a:lnTo>
                    <a:pt x="443" y="559"/>
                  </a:lnTo>
                  <a:lnTo>
                    <a:pt x="430" y="577"/>
                  </a:lnTo>
                  <a:lnTo>
                    <a:pt x="412" y="596"/>
                  </a:lnTo>
                  <a:lnTo>
                    <a:pt x="400" y="614"/>
                  </a:lnTo>
                  <a:lnTo>
                    <a:pt x="387" y="632"/>
                  </a:lnTo>
                  <a:lnTo>
                    <a:pt x="375" y="651"/>
                  </a:lnTo>
                  <a:lnTo>
                    <a:pt x="357" y="669"/>
                  </a:lnTo>
                  <a:lnTo>
                    <a:pt x="344" y="688"/>
                  </a:lnTo>
                  <a:lnTo>
                    <a:pt x="332" y="700"/>
                  </a:lnTo>
                  <a:lnTo>
                    <a:pt x="320" y="718"/>
                  </a:lnTo>
                  <a:lnTo>
                    <a:pt x="301" y="737"/>
                  </a:lnTo>
                  <a:lnTo>
                    <a:pt x="289" y="755"/>
                  </a:lnTo>
                  <a:lnTo>
                    <a:pt x="277" y="774"/>
                  </a:lnTo>
                  <a:lnTo>
                    <a:pt x="258" y="792"/>
                  </a:lnTo>
                  <a:lnTo>
                    <a:pt x="246" y="810"/>
                  </a:lnTo>
                  <a:lnTo>
                    <a:pt x="234" y="829"/>
                  </a:lnTo>
                  <a:lnTo>
                    <a:pt x="221" y="847"/>
                  </a:lnTo>
                  <a:lnTo>
                    <a:pt x="203" y="866"/>
                  </a:lnTo>
                  <a:lnTo>
                    <a:pt x="191" y="884"/>
                  </a:lnTo>
                  <a:lnTo>
                    <a:pt x="178" y="902"/>
                  </a:lnTo>
                  <a:lnTo>
                    <a:pt x="166" y="921"/>
                  </a:lnTo>
                  <a:lnTo>
                    <a:pt x="148" y="939"/>
                  </a:lnTo>
                  <a:lnTo>
                    <a:pt x="135" y="958"/>
                  </a:lnTo>
                  <a:lnTo>
                    <a:pt x="123" y="970"/>
                  </a:lnTo>
                  <a:lnTo>
                    <a:pt x="111" y="988"/>
                  </a:lnTo>
                  <a:lnTo>
                    <a:pt x="92" y="1007"/>
                  </a:lnTo>
                  <a:lnTo>
                    <a:pt x="80" y="1025"/>
                  </a:lnTo>
                  <a:lnTo>
                    <a:pt x="68" y="1044"/>
                  </a:lnTo>
                  <a:lnTo>
                    <a:pt x="55" y="1062"/>
                  </a:lnTo>
                  <a:lnTo>
                    <a:pt x="37" y="1080"/>
                  </a:lnTo>
                  <a:lnTo>
                    <a:pt x="25" y="1099"/>
                  </a:lnTo>
                  <a:lnTo>
                    <a:pt x="12" y="1117"/>
                  </a:lnTo>
                  <a:lnTo>
                    <a:pt x="0" y="113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26351" name="Freeform 361">
              <a:extLst>
                <a:ext uri="{FF2B5EF4-FFF2-40B4-BE49-F238E27FC236}">
                  <a16:creationId xmlns:a16="http://schemas.microsoft.com/office/drawing/2014/main" id="{A835E5B6-97C4-B642-F9D0-58A39C70D1CF}"/>
                </a:ext>
              </a:extLst>
            </p:cNvPr>
            <p:cNvSpPr>
              <a:spLocks/>
            </p:cNvSpPr>
            <p:nvPr/>
          </p:nvSpPr>
          <p:spPr bwMode="auto">
            <a:xfrm>
              <a:off x="679" y="2640"/>
              <a:ext cx="816" cy="1062"/>
            </a:xfrm>
            <a:custGeom>
              <a:avLst/>
              <a:gdLst>
                <a:gd name="T0" fmla="*/ 61 w 873"/>
                <a:gd name="T1" fmla="*/ 7 h 1136"/>
                <a:gd name="T2" fmla="*/ 60 w 873"/>
                <a:gd name="T3" fmla="*/ 7 h 1136"/>
                <a:gd name="T4" fmla="*/ 57 w 873"/>
                <a:gd name="T5" fmla="*/ 7 h 1136"/>
                <a:gd name="T6" fmla="*/ 56 w 873"/>
                <a:gd name="T7" fmla="*/ 9 h 1136"/>
                <a:gd name="T8" fmla="*/ 53 w 873"/>
                <a:gd name="T9" fmla="*/ 12 h 1136"/>
                <a:gd name="T10" fmla="*/ 52 w 873"/>
                <a:gd name="T11" fmla="*/ 15 h 1136"/>
                <a:gd name="T12" fmla="*/ 50 w 873"/>
                <a:gd name="T13" fmla="*/ 18 h 1136"/>
                <a:gd name="T14" fmla="*/ 47 w 873"/>
                <a:gd name="T15" fmla="*/ 20 h 1136"/>
                <a:gd name="T16" fmla="*/ 46 w 873"/>
                <a:gd name="T17" fmla="*/ 22 h 1136"/>
                <a:gd name="T18" fmla="*/ 44 w 873"/>
                <a:gd name="T19" fmla="*/ 26 h 1136"/>
                <a:gd name="T20" fmla="*/ 41 w 873"/>
                <a:gd name="T21" fmla="*/ 28 h 1136"/>
                <a:gd name="T22" fmla="*/ 40 w 873"/>
                <a:gd name="T23" fmla="*/ 31 h 1136"/>
                <a:gd name="T24" fmla="*/ 37 w 873"/>
                <a:gd name="T25" fmla="*/ 33 h 1136"/>
                <a:gd name="T26" fmla="*/ 36 w 873"/>
                <a:gd name="T27" fmla="*/ 36 h 1136"/>
                <a:gd name="T28" fmla="*/ 34 w 873"/>
                <a:gd name="T29" fmla="*/ 38 h 1136"/>
                <a:gd name="T30" fmla="*/ 32 w 873"/>
                <a:gd name="T31" fmla="*/ 41 h 1136"/>
                <a:gd name="T32" fmla="*/ 30 w 873"/>
                <a:gd name="T33" fmla="*/ 44 h 1136"/>
                <a:gd name="T34" fmla="*/ 28 w 873"/>
                <a:gd name="T35" fmla="*/ 47 h 1136"/>
                <a:gd name="T36" fmla="*/ 26 w 873"/>
                <a:gd name="T37" fmla="*/ 48 h 1136"/>
                <a:gd name="T38" fmla="*/ 24 w 873"/>
                <a:gd name="T39" fmla="*/ 50 h 1136"/>
                <a:gd name="T40" fmla="*/ 21 w 873"/>
                <a:gd name="T41" fmla="*/ 53 h 1136"/>
                <a:gd name="T42" fmla="*/ 20 w 873"/>
                <a:gd name="T43" fmla="*/ 57 h 1136"/>
                <a:gd name="T44" fmla="*/ 18 w 873"/>
                <a:gd name="T45" fmla="*/ 58 h 1136"/>
                <a:gd name="T46" fmla="*/ 17 w 873"/>
                <a:gd name="T47" fmla="*/ 62 h 1136"/>
                <a:gd name="T48" fmla="*/ 14 w 873"/>
                <a:gd name="T49" fmla="*/ 65 h 1136"/>
                <a:gd name="T50" fmla="*/ 12 w 873"/>
                <a:gd name="T51" fmla="*/ 66 h 1136"/>
                <a:gd name="T52" fmla="*/ 9 w 873"/>
                <a:gd name="T53" fmla="*/ 69 h 1136"/>
                <a:gd name="T54" fmla="*/ 7 w 873"/>
                <a:gd name="T55" fmla="*/ 71 h 1136"/>
                <a:gd name="T56" fmla="*/ 7 w 873"/>
                <a:gd name="T57" fmla="*/ 74 h 1136"/>
                <a:gd name="T58" fmla="*/ 7 w 873"/>
                <a:gd name="T59" fmla="*/ 76 h 1136"/>
                <a:gd name="T60" fmla="*/ 7 w 873"/>
                <a:gd name="T61" fmla="*/ 79 h 1136"/>
                <a:gd name="T62" fmla="*/ 0 w 873"/>
                <a:gd name="T63" fmla="*/ 81 h 11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873" h="1136">
                  <a:moveTo>
                    <a:pt x="873" y="0"/>
                  </a:moveTo>
                  <a:lnTo>
                    <a:pt x="855" y="19"/>
                  </a:lnTo>
                  <a:lnTo>
                    <a:pt x="842" y="37"/>
                  </a:lnTo>
                  <a:lnTo>
                    <a:pt x="830" y="56"/>
                  </a:lnTo>
                  <a:lnTo>
                    <a:pt x="818" y="74"/>
                  </a:lnTo>
                  <a:lnTo>
                    <a:pt x="799" y="92"/>
                  </a:lnTo>
                  <a:lnTo>
                    <a:pt x="787" y="111"/>
                  </a:lnTo>
                  <a:lnTo>
                    <a:pt x="775" y="129"/>
                  </a:lnTo>
                  <a:lnTo>
                    <a:pt x="762" y="148"/>
                  </a:lnTo>
                  <a:lnTo>
                    <a:pt x="744" y="160"/>
                  </a:lnTo>
                  <a:lnTo>
                    <a:pt x="732" y="178"/>
                  </a:lnTo>
                  <a:lnTo>
                    <a:pt x="719" y="197"/>
                  </a:lnTo>
                  <a:lnTo>
                    <a:pt x="707" y="215"/>
                  </a:lnTo>
                  <a:lnTo>
                    <a:pt x="689" y="234"/>
                  </a:lnTo>
                  <a:lnTo>
                    <a:pt x="676" y="252"/>
                  </a:lnTo>
                  <a:lnTo>
                    <a:pt x="664" y="270"/>
                  </a:lnTo>
                  <a:lnTo>
                    <a:pt x="652" y="289"/>
                  </a:lnTo>
                  <a:lnTo>
                    <a:pt x="633" y="307"/>
                  </a:lnTo>
                  <a:lnTo>
                    <a:pt x="621" y="326"/>
                  </a:lnTo>
                  <a:lnTo>
                    <a:pt x="609" y="344"/>
                  </a:lnTo>
                  <a:lnTo>
                    <a:pt x="596" y="362"/>
                  </a:lnTo>
                  <a:lnTo>
                    <a:pt x="578" y="381"/>
                  </a:lnTo>
                  <a:lnTo>
                    <a:pt x="566" y="399"/>
                  </a:lnTo>
                  <a:lnTo>
                    <a:pt x="553" y="418"/>
                  </a:lnTo>
                  <a:lnTo>
                    <a:pt x="541" y="430"/>
                  </a:lnTo>
                  <a:lnTo>
                    <a:pt x="523" y="448"/>
                  </a:lnTo>
                  <a:lnTo>
                    <a:pt x="510" y="467"/>
                  </a:lnTo>
                  <a:lnTo>
                    <a:pt x="498" y="485"/>
                  </a:lnTo>
                  <a:lnTo>
                    <a:pt x="486" y="504"/>
                  </a:lnTo>
                  <a:lnTo>
                    <a:pt x="467" y="522"/>
                  </a:lnTo>
                  <a:lnTo>
                    <a:pt x="455" y="540"/>
                  </a:lnTo>
                  <a:lnTo>
                    <a:pt x="443" y="559"/>
                  </a:lnTo>
                  <a:lnTo>
                    <a:pt x="430" y="577"/>
                  </a:lnTo>
                  <a:lnTo>
                    <a:pt x="412" y="596"/>
                  </a:lnTo>
                  <a:lnTo>
                    <a:pt x="400" y="614"/>
                  </a:lnTo>
                  <a:lnTo>
                    <a:pt x="387" y="632"/>
                  </a:lnTo>
                  <a:lnTo>
                    <a:pt x="375" y="651"/>
                  </a:lnTo>
                  <a:lnTo>
                    <a:pt x="357" y="669"/>
                  </a:lnTo>
                  <a:lnTo>
                    <a:pt x="344" y="688"/>
                  </a:lnTo>
                  <a:lnTo>
                    <a:pt x="332" y="700"/>
                  </a:lnTo>
                  <a:lnTo>
                    <a:pt x="320" y="718"/>
                  </a:lnTo>
                  <a:lnTo>
                    <a:pt x="301" y="737"/>
                  </a:lnTo>
                  <a:lnTo>
                    <a:pt x="289" y="755"/>
                  </a:lnTo>
                  <a:lnTo>
                    <a:pt x="277" y="774"/>
                  </a:lnTo>
                  <a:lnTo>
                    <a:pt x="258" y="792"/>
                  </a:lnTo>
                  <a:lnTo>
                    <a:pt x="246" y="810"/>
                  </a:lnTo>
                  <a:lnTo>
                    <a:pt x="234" y="829"/>
                  </a:lnTo>
                  <a:lnTo>
                    <a:pt x="221" y="847"/>
                  </a:lnTo>
                  <a:lnTo>
                    <a:pt x="203" y="866"/>
                  </a:lnTo>
                  <a:lnTo>
                    <a:pt x="191" y="884"/>
                  </a:lnTo>
                  <a:lnTo>
                    <a:pt x="178" y="902"/>
                  </a:lnTo>
                  <a:lnTo>
                    <a:pt x="166" y="921"/>
                  </a:lnTo>
                  <a:lnTo>
                    <a:pt x="148" y="939"/>
                  </a:lnTo>
                  <a:lnTo>
                    <a:pt x="135" y="958"/>
                  </a:lnTo>
                  <a:lnTo>
                    <a:pt x="123" y="970"/>
                  </a:lnTo>
                  <a:lnTo>
                    <a:pt x="111" y="988"/>
                  </a:lnTo>
                  <a:lnTo>
                    <a:pt x="92" y="1007"/>
                  </a:lnTo>
                  <a:lnTo>
                    <a:pt x="80" y="1025"/>
                  </a:lnTo>
                  <a:lnTo>
                    <a:pt x="68" y="1044"/>
                  </a:lnTo>
                  <a:lnTo>
                    <a:pt x="55" y="1062"/>
                  </a:lnTo>
                  <a:lnTo>
                    <a:pt x="37" y="1080"/>
                  </a:lnTo>
                  <a:lnTo>
                    <a:pt x="25" y="1099"/>
                  </a:lnTo>
                  <a:lnTo>
                    <a:pt x="12" y="1117"/>
                  </a:lnTo>
                  <a:lnTo>
                    <a:pt x="0" y="113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26352" name="Freeform 362">
              <a:extLst>
                <a:ext uri="{FF2B5EF4-FFF2-40B4-BE49-F238E27FC236}">
                  <a16:creationId xmlns:a16="http://schemas.microsoft.com/office/drawing/2014/main" id="{B845CA72-D6C0-4071-37B5-C7C29A2C7B63}"/>
                </a:ext>
              </a:extLst>
            </p:cNvPr>
            <p:cNvSpPr>
              <a:spLocks/>
            </p:cNvSpPr>
            <p:nvPr/>
          </p:nvSpPr>
          <p:spPr bwMode="auto">
            <a:xfrm>
              <a:off x="679" y="2640"/>
              <a:ext cx="816" cy="1062"/>
            </a:xfrm>
            <a:custGeom>
              <a:avLst/>
              <a:gdLst>
                <a:gd name="T0" fmla="*/ 61 w 873"/>
                <a:gd name="T1" fmla="*/ 7 h 1136"/>
                <a:gd name="T2" fmla="*/ 60 w 873"/>
                <a:gd name="T3" fmla="*/ 7 h 1136"/>
                <a:gd name="T4" fmla="*/ 57 w 873"/>
                <a:gd name="T5" fmla="*/ 7 h 1136"/>
                <a:gd name="T6" fmla="*/ 56 w 873"/>
                <a:gd name="T7" fmla="*/ 9 h 1136"/>
                <a:gd name="T8" fmla="*/ 53 w 873"/>
                <a:gd name="T9" fmla="*/ 12 h 1136"/>
                <a:gd name="T10" fmla="*/ 52 w 873"/>
                <a:gd name="T11" fmla="*/ 15 h 1136"/>
                <a:gd name="T12" fmla="*/ 50 w 873"/>
                <a:gd name="T13" fmla="*/ 18 h 1136"/>
                <a:gd name="T14" fmla="*/ 47 w 873"/>
                <a:gd name="T15" fmla="*/ 20 h 1136"/>
                <a:gd name="T16" fmla="*/ 46 w 873"/>
                <a:gd name="T17" fmla="*/ 22 h 1136"/>
                <a:gd name="T18" fmla="*/ 44 w 873"/>
                <a:gd name="T19" fmla="*/ 26 h 1136"/>
                <a:gd name="T20" fmla="*/ 41 w 873"/>
                <a:gd name="T21" fmla="*/ 28 h 1136"/>
                <a:gd name="T22" fmla="*/ 40 w 873"/>
                <a:gd name="T23" fmla="*/ 31 h 1136"/>
                <a:gd name="T24" fmla="*/ 37 w 873"/>
                <a:gd name="T25" fmla="*/ 33 h 1136"/>
                <a:gd name="T26" fmla="*/ 36 w 873"/>
                <a:gd name="T27" fmla="*/ 36 h 1136"/>
                <a:gd name="T28" fmla="*/ 34 w 873"/>
                <a:gd name="T29" fmla="*/ 38 h 1136"/>
                <a:gd name="T30" fmla="*/ 32 w 873"/>
                <a:gd name="T31" fmla="*/ 41 h 1136"/>
                <a:gd name="T32" fmla="*/ 30 w 873"/>
                <a:gd name="T33" fmla="*/ 44 h 1136"/>
                <a:gd name="T34" fmla="*/ 28 w 873"/>
                <a:gd name="T35" fmla="*/ 47 h 1136"/>
                <a:gd name="T36" fmla="*/ 26 w 873"/>
                <a:gd name="T37" fmla="*/ 48 h 1136"/>
                <a:gd name="T38" fmla="*/ 24 w 873"/>
                <a:gd name="T39" fmla="*/ 50 h 1136"/>
                <a:gd name="T40" fmla="*/ 21 w 873"/>
                <a:gd name="T41" fmla="*/ 53 h 1136"/>
                <a:gd name="T42" fmla="*/ 20 w 873"/>
                <a:gd name="T43" fmla="*/ 57 h 1136"/>
                <a:gd name="T44" fmla="*/ 18 w 873"/>
                <a:gd name="T45" fmla="*/ 58 h 1136"/>
                <a:gd name="T46" fmla="*/ 17 w 873"/>
                <a:gd name="T47" fmla="*/ 62 h 1136"/>
                <a:gd name="T48" fmla="*/ 14 w 873"/>
                <a:gd name="T49" fmla="*/ 65 h 1136"/>
                <a:gd name="T50" fmla="*/ 12 w 873"/>
                <a:gd name="T51" fmla="*/ 66 h 1136"/>
                <a:gd name="T52" fmla="*/ 9 w 873"/>
                <a:gd name="T53" fmla="*/ 69 h 1136"/>
                <a:gd name="T54" fmla="*/ 7 w 873"/>
                <a:gd name="T55" fmla="*/ 71 h 1136"/>
                <a:gd name="T56" fmla="*/ 7 w 873"/>
                <a:gd name="T57" fmla="*/ 74 h 1136"/>
                <a:gd name="T58" fmla="*/ 7 w 873"/>
                <a:gd name="T59" fmla="*/ 76 h 1136"/>
                <a:gd name="T60" fmla="*/ 7 w 873"/>
                <a:gd name="T61" fmla="*/ 79 h 1136"/>
                <a:gd name="T62" fmla="*/ 0 w 873"/>
                <a:gd name="T63" fmla="*/ 81 h 11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873" h="1136">
                  <a:moveTo>
                    <a:pt x="873" y="0"/>
                  </a:moveTo>
                  <a:lnTo>
                    <a:pt x="855" y="19"/>
                  </a:lnTo>
                  <a:lnTo>
                    <a:pt x="842" y="37"/>
                  </a:lnTo>
                  <a:lnTo>
                    <a:pt x="830" y="56"/>
                  </a:lnTo>
                  <a:lnTo>
                    <a:pt x="818" y="74"/>
                  </a:lnTo>
                  <a:lnTo>
                    <a:pt x="799" y="92"/>
                  </a:lnTo>
                  <a:lnTo>
                    <a:pt x="787" y="111"/>
                  </a:lnTo>
                  <a:lnTo>
                    <a:pt x="775" y="129"/>
                  </a:lnTo>
                  <a:lnTo>
                    <a:pt x="762" y="148"/>
                  </a:lnTo>
                  <a:lnTo>
                    <a:pt x="744" y="160"/>
                  </a:lnTo>
                  <a:lnTo>
                    <a:pt x="732" y="178"/>
                  </a:lnTo>
                  <a:lnTo>
                    <a:pt x="719" y="197"/>
                  </a:lnTo>
                  <a:lnTo>
                    <a:pt x="707" y="215"/>
                  </a:lnTo>
                  <a:lnTo>
                    <a:pt x="689" y="234"/>
                  </a:lnTo>
                  <a:lnTo>
                    <a:pt x="676" y="252"/>
                  </a:lnTo>
                  <a:lnTo>
                    <a:pt x="664" y="270"/>
                  </a:lnTo>
                  <a:lnTo>
                    <a:pt x="652" y="289"/>
                  </a:lnTo>
                  <a:lnTo>
                    <a:pt x="633" y="307"/>
                  </a:lnTo>
                  <a:lnTo>
                    <a:pt x="621" y="326"/>
                  </a:lnTo>
                  <a:lnTo>
                    <a:pt x="609" y="344"/>
                  </a:lnTo>
                  <a:lnTo>
                    <a:pt x="596" y="362"/>
                  </a:lnTo>
                  <a:lnTo>
                    <a:pt x="578" y="381"/>
                  </a:lnTo>
                  <a:lnTo>
                    <a:pt x="566" y="399"/>
                  </a:lnTo>
                  <a:lnTo>
                    <a:pt x="553" y="418"/>
                  </a:lnTo>
                  <a:lnTo>
                    <a:pt x="541" y="430"/>
                  </a:lnTo>
                  <a:lnTo>
                    <a:pt x="523" y="448"/>
                  </a:lnTo>
                  <a:lnTo>
                    <a:pt x="510" y="467"/>
                  </a:lnTo>
                  <a:lnTo>
                    <a:pt x="498" y="485"/>
                  </a:lnTo>
                  <a:lnTo>
                    <a:pt x="486" y="504"/>
                  </a:lnTo>
                  <a:lnTo>
                    <a:pt x="467" y="522"/>
                  </a:lnTo>
                  <a:lnTo>
                    <a:pt x="455" y="540"/>
                  </a:lnTo>
                  <a:lnTo>
                    <a:pt x="443" y="559"/>
                  </a:lnTo>
                  <a:lnTo>
                    <a:pt x="430" y="577"/>
                  </a:lnTo>
                  <a:lnTo>
                    <a:pt x="412" y="596"/>
                  </a:lnTo>
                  <a:lnTo>
                    <a:pt x="400" y="614"/>
                  </a:lnTo>
                  <a:lnTo>
                    <a:pt x="387" y="632"/>
                  </a:lnTo>
                  <a:lnTo>
                    <a:pt x="375" y="651"/>
                  </a:lnTo>
                  <a:lnTo>
                    <a:pt x="357" y="669"/>
                  </a:lnTo>
                  <a:lnTo>
                    <a:pt x="344" y="688"/>
                  </a:lnTo>
                  <a:lnTo>
                    <a:pt x="332" y="700"/>
                  </a:lnTo>
                  <a:lnTo>
                    <a:pt x="320" y="718"/>
                  </a:lnTo>
                  <a:lnTo>
                    <a:pt x="301" y="737"/>
                  </a:lnTo>
                  <a:lnTo>
                    <a:pt x="289" y="755"/>
                  </a:lnTo>
                  <a:lnTo>
                    <a:pt x="277" y="774"/>
                  </a:lnTo>
                  <a:lnTo>
                    <a:pt x="258" y="792"/>
                  </a:lnTo>
                  <a:lnTo>
                    <a:pt x="246" y="810"/>
                  </a:lnTo>
                  <a:lnTo>
                    <a:pt x="234" y="829"/>
                  </a:lnTo>
                  <a:lnTo>
                    <a:pt x="221" y="847"/>
                  </a:lnTo>
                  <a:lnTo>
                    <a:pt x="203" y="866"/>
                  </a:lnTo>
                  <a:lnTo>
                    <a:pt x="191" y="884"/>
                  </a:lnTo>
                  <a:lnTo>
                    <a:pt x="178" y="902"/>
                  </a:lnTo>
                  <a:lnTo>
                    <a:pt x="166" y="921"/>
                  </a:lnTo>
                  <a:lnTo>
                    <a:pt x="148" y="939"/>
                  </a:lnTo>
                  <a:lnTo>
                    <a:pt x="135" y="958"/>
                  </a:lnTo>
                  <a:lnTo>
                    <a:pt x="123" y="970"/>
                  </a:lnTo>
                  <a:lnTo>
                    <a:pt x="111" y="988"/>
                  </a:lnTo>
                  <a:lnTo>
                    <a:pt x="92" y="1007"/>
                  </a:lnTo>
                  <a:lnTo>
                    <a:pt x="80" y="1025"/>
                  </a:lnTo>
                  <a:lnTo>
                    <a:pt x="68" y="1044"/>
                  </a:lnTo>
                  <a:lnTo>
                    <a:pt x="55" y="1062"/>
                  </a:lnTo>
                  <a:lnTo>
                    <a:pt x="37" y="1080"/>
                  </a:lnTo>
                  <a:lnTo>
                    <a:pt x="25" y="1099"/>
                  </a:lnTo>
                  <a:lnTo>
                    <a:pt x="12" y="1117"/>
                  </a:lnTo>
                  <a:lnTo>
                    <a:pt x="0" y="113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26353" name="Freeform 363">
              <a:extLst>
                <a:ext uri="{FF2B5EF4-FFF2-40B4-BE49-F238E27FC236}">
                  <a16:creationId xmlns:a16="http://schemas.microsoft.com/office/drawing/2014/main" id="{59BB672C-78A4-38AE-997A-43229DC3623E}"/>
                </a:ext>
              </a:extLst>
            </p:cNvPr>
            <p:cNvSpPr>
              <a:spLocks/>
            </p:cNvSpPr>
            <p:nvPr/>
          </p:nvSpPr>
          <p:spPr bwMode="auto">
            <a:xfrm>
              <a:off x="679" y="2640"/>
              <a:ext cx="816" cy="1062"/>
            </a:xfrm>
            <a:custGeom>
              <a:avLst/>
              <a:gdLst>
                <a:gd name="T0" fmla="*/ 61 w 873"/>
                <a:gd name="T1" fmla="*/ 7 h 1136"/>
                <a:gd name="T2" fmla="*/ 60 w 873"/>
                <a:gd name="T3" fmla="*/ 7 h 1136"/>
                <a:gd name="T4" fmla="*/ 57 w 873"/>
                <a:gd name="T5" fmla="*/ 7 h 1136"/>
                <a:gd name="T6" fmla="*/ 56 w 873"/>
                <a:gd name="T7" fmla="*/ 9 h 1136"/>
                <a:gd name="T8" fmla="*/ 53 w 873"/>
                <a:gd name="T9" fmla="*/ 12 h 1136"/>
                <a:gd name="T10" fmla="*/ 52 w 873"/>
                <a:gd name="T11" fmla="*/ 15 h 1136"/>
                <a:gd name="T12" fmla="*/ 50 w 873"/>
                <a:gd name="T13" fmla="*/ 18 h 1136"/>
                <a:gd name="T14" fmla="*/ 47 w 873"/>
                <a:gd name="T15" fmla="*/ 20 h 1136"/>
                <a:gd name="T16" fmla="*/ 46 w 873"/>
                <a:gd name="T17" fmla="*/ 22 h 1136"/>
                <a:gd name="T18" fmla="*/ 44 w 873"/>
                <a:gd name="T19" fmla="*/ 26 h 1136"/>
                <a:gd name="T20" fmla="*/ 41 w 873"/>
                <a:gd name="T21" fmla="*/ 28 h 1136"/>
                <a:gd name="T22" fmla="*/ 40 w 873"/>
                <a:gd name="T23" fmla="*/ 31 h 1136"/>
                <a:gd name="T24" fmla="*/ 37 w 873"/>
                <a:gd name="T25" fmla="*/ 33 h 1136"/>
                <a:gd name="T26" fmla="*/ 36 w 873"/>
                <a:gd name="T27" fmla="*/ 36 h 1136"/>
                <a:gd name="T28" fmla="*/ 34 w 873"/>
                <a:gd name="T29" fmla="*/ 38 h 1136"/>
                <a:gd name="T30" fmla="*/ 32 w 873"/>
                <a:gd name="T31" fmla="*/ 41 h 1136"/>
                <a:gd name="T32" fmla="*/ 30 w 873"/>
                <a:gd name="T33" fmla="*/ 44 h 1136"/>
                <a:gd name="T34" fmla="*/ 28 w 873"/>
                <a:gd name="T35" fmla="*/ 47 h 1136"/>
                <a:gd name="T36" fmla="*/ 26 w 873"/>
                <a:gd name="T37" fmla="*/ 48 h 1136"/>
                <a:gd name="T38" fmla="*/ 24 w 873"/>
                <a:gd name="T39" fmla="*/ 50 h 1136"/>
                <a:gd name="T40" fmla="*/ 21 w 873"/>
                <a:gd name="T41" fmla="*/ 53 h 1136"/>
                <a:gd name="T42" fmla="*/ 20 w 873"/>
                <a:gd name="T43" fmla="*/ 57 h 1136"/>
                <a:gd name="T44" fmla="*/ 18 w 873"/>
                <a:gd name="T45" fmla="*/ 58 h 1136"/>
                <a:gd name="T46" fmla="*/ 17 w 873"/>
                <a:gd name="T47" fmla="*/ 62 h 1136"/>
                <a:gd name="T48" fmla="*/ 14 w 873"/>
                <a:gd name="T49" fmla="*/ 65 h 1136"/>
                <a:gd name="T50" fmla="*/ 12 w 873"/>
                <a:gd name="T51" fmla="*/ 66 h 1136"/>
                <a:gd name="T52" fmla="*/ 9 w 873"/>
                <a:gd name="T53" fmla="*/ 69 h 1136"/>
                <a:gd name="T54" fmla="*/ 7 w 873"/>
                <a:gd name="T55" fmla="*/ 71 h 1136"/>
                <a:gd name="T56" fmla="*/ 7 w 873"/>
                <a:gd name="T57" fmla="*/ 74 h 1136"/>
                <a:gd name="T58" fmla="*/ 7 w 873"/>
                <a:gd name="T59" fmla="*/ 76 h 1136"/>
                <a:gd name="T60" fmla="*/ 7 w 873"/>
                <a:gd name="T61" fmla="*/ 79 h 1136"/>
                <a:gd name="T62" fmla="*/ 0 w 873"/>
                <a:gd name="T63" fmla="*/ 81 h 11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873" h="1136">
                  <a:moveTo>
                    <a:pt x="873" y="0"/>
                  </a:moveTo>
                  <a:lnTo>
                    <a:pt x="855" y="19"/>
                  </a:lnTo>
                  <a:lnTo>
                    <a:pt x="842" y="37"/>
                  </a:lnTo>
                  <a:lnTo>
                    <a:pt x="830" y="56"/>
                  </a:lnTo>
                  <a:lnTo>
                    <a:pt x="818" y="74"/>
                  </a:lnTo>
                  <a:lnTo>
                    <a:pt x="799" y="92"/>
                  </a:lnTo>
                  <a:lnTo>
                    <a:pt x="787" y="111"/>
                  </a:lnTo>
                  <a:lnTo>
                    <a:pt x="775" y="129"/>
                  </a:lnTo>
                  <a:lnTo>
                    <a:pt x="762" y="148"/>
                  </a:lnTo>
                  <a:lnTo>
                    <a:pt x="744" y="160"/>
                  </a:lnTo>
                  <a:lnTo>
                    <a:pt x="732" y="178"/>
                  </a:lnTo>
                  <a:lnTo>
                    <a:pt x="719" y="197"/>
                  </a:lnTo>
                  <a:lnTo>
                    <a:pt x="707" y="215"/>
                  </a:lnTo>
                  <a:lnTo>
                    <a:pt x="689" y="234"/>
                  </a:lnTo>
                  <a:lnTo>
                    <a:pt x="676" y="252"/>
                  </a:lnTo>
                  <a:lnTo>
                    <a:pt x="664" y="270"/>
                  </a:lnTo>
                  <a:lnTo>
                    <a:pt x="652" y="289"/>
                  </a:lnTo>
                  <a:lnTo>
                    <a:pt x="633" y="307"/>
                  </a:lnTo>
                  <a:lnTo>
                    <a:pt x="621" y="326"/>
                  </a:lnTo>
                  <a:lnTo>
                    <a:pt x="609" y="344"/>
                  </a:lnTo>
                  <a:lnTo>
                    <a:pt x="596" y="362"/>
                  </a:lnTo>
                  <a:lnTo>
                    <a:pt x="578" y="381"/>
                  </a:lnTo>
                  <a:lnTo>
                    <a:pt x="566" y="399"/>
                  </a:lnTo>
                  <a:lnTo>
                    <a:pt x="553" y="418"/>
                  </a:lnTo>
                  <a:lnTo>
                    <a:pt x="541" y="430"/>
                  </a:lnTo>
                  <a:lnTo>
                    <a:pt x="523" y="448"/>
                  </a:lnTo>
                  <a:lnTo>
                    <a:pt x="510" y="467"/>
                  </a:lnTo>
                  <a:lnTo>
                    <a:pt x="498" y="485"/>
                  </a:lnTo>
                  <a:lnTo>
                    <a:pt x="486" y="504"/>
                  </a:lnTo>
                  <a:lnTo>
                    <a:pt x="467" y="522"/>
                  </a:lnTo>
                  <a:lnTo>
                    <a:pt x="455" y="540"/>
                  </a:lnTo>
                  <a:lnTo>
                    <a:pt x="443" y="559"/>
                  </a:lnTo>
                  <a:lnTo>
                    <a:pt x="430" y="577"/>
                  </a:lnTo>
                  <a:lnTo>
                    <a:pt x="412" y="596"/>
                  </a:lnTo>
                  <a:lnTo>
                    <a:pt x="400" y="614"/>
                  </a:lnTo>
                  <a:lnTo>
                    <a:pt x="387" y="632"/>
                  </a:lnTo>
                  <a:lnTo>
                    <a:pt x="375" y="651"/>
                  </a:lnTo>
                  <a:lnTo>
                    <a:pt x="357" y="669"/>
                  </a:lnTo>
                  <a:lnTo>
                    <a:pt x="344" y="688"/>
                  </a:lnTo>
                  <a:lnTo>
                    <a:pt x="332" y="700"/>
                  </a:lnTo>
                  <a:lnTo>
                    <a:pt x="320" y="718"/>
                  </a:lnTo>
                  <a:lnTo>
                    <a:pt x="301" y="737"/>
                  </a:lnTo>
                  <a:lnTo>
                    <a:pt x="289" y="755"/>
                  </a:lnTo>
                  <a:lnTo>
                    <a:pt x="277" y="774"/>
                  </a:lnTo>
                  <a:lnTo>
                    <a:pt x="258" y="792"/>
                  </a:lnTo>
                  <a:lnTo>
                    <a:pt x="246" y="810"/>
                  </a:lnTo>
                  <a:lnTo>
                    <a:pt x="234" y="829"/>
                  </a:lnTo>
                  <a:lnTo>
                    <a:pt x="221" y="847"/>
                  </a:lnTo>
                  <a:lnTo>
                    <a:pt x="203" y="866"/>
                  </a:lnTo>
                  <a:lnTo>
                    <a:pt x="191" y="884"/>
                  </a:lnTo>
                  <a:lnTo>
                    <a:pt x="178" y="902"/>
                  </a:lnTo>
                  <a:lnTo>
                    <a:pt x="166" y="921"/>
                  </a:lnTo>
                  <a:lnTo>
                    <a:pt x="148" y="939"/>
                  </a:lnTo>
                  <a:lnTo>
                    <a:pt x="135" y="958"/>
                  </a:lnTo>
                  <a:lnTo>
                    <a:pt x="123" y="970"/>
                  </a:lnTo>
                  <a:lnTo>
                    <a:pt x="111" y="988"/>
                  </a:lnTo>
                  <a:lnTo>
                    <a:pt x="92" y="1007"/>
                  </a:lnTo>
                  <a:lnTo>
                    <a:pt x="80" y="1025"/>
                  </a:lnTo>
                  <a:lnTo>
                    <a:pt x="68" y="1044"/>
                  </a:lnTo>
                  <a:lnTo>
                    <a:pt x="55" y="1062"/>
                  </a:lnTo>
                  <a:lnTo>
                    <a:pt x="37" y="1080"/>
                  </a:lnTo>
                  <a:lnTo>
                    <a:pt x="25" y="1099"/>
                  </a:lnTo>
                  <a:lnTo>
                    <a:pt x="12" y="1117"/>
                  </a:lnTo>
                  <a:lnTo>
                    <a:pt x="0" y="113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26354" name="Freeform 364">
              <a:extLst>
                <a:ext uri="{FF2B5EF4-FFF2-40B4-BE49-F238E27FC236}">
                  <a16:creationId xmlns:a16="http://schemas.microsoft.com/office/drawing/2014/main" id="{603B0E22-41E0-1420-5E58-827AA2998A4E}"/>
                </a:ext>
              </a:extLst>
            </p:cNvPr>
            <p:cNvSpPr>
              <a:spLocks/>
            </p:cNvSpPr>
            <p:nvPr/>
          </p:nvSpPr>
          <p:spPr bwMode="auto">
            <a:xfrm>
              <a:off x="679" y="2640"/>
              <a:ext cx="816" cy="1062"/>
            </a:xfrm>
            <a:custGeom>
              <a:avLst/>
              <a:gdLst>
                <a:gd name="T0" fmla="*/ 61 w 873"/>
                <a:gd name="T1" fmla="*/ 7 h 1136"/>
                <a:gd name="T2" fmla="*/ 60 w 873"/>
                <a:gd name="T3" fmla="*/ 7 h 1136"/>
                <a:gd name="T4" fmla="*/ 57 w 873"/>
                <a:gd name="T5" fmla="*/ 7 h 1136"/>
                <a:gd name="T6" fmla="*/ 56 w 873"/>
                <a:gd name="T7" fmla="*/ 9 h 1136"/>
                <a:gd name="T8" fmla="*/ 53 w 873"/>
                <a:gd name="T9" fmla="*/ 12 h 1136"/>
                <a:gd name="T10" fmla="*/ 52 w 873"/>
                <a:gd name="T11" fmla="*/ 15 h 1136"/>
                <a:gd name="T12" fmla="*/ 50 w 873"/>
                <a:gd name="T13" fmla="*/ 18 h 1136"/>
                <a:gd name="T14" fmla="*/ 47 w 873"/>
                <a:gd name="T15" fmla="*/ 20 h 1136"/>
                <a:gd name="T16" fmla="*/ 46 w 873"/>
                <a:gd name="T17" fmla="*/ 22 h 1136"/>
                <a:gd name="T18" fmla="*/ 44 w 873"/>
                <a:gd name="T19" fmla="*/ 26 h 1136"/>
                <a:gd name="T20" fmla="*/ 41 w 873"/>
                <a:gd name="T21" fmla="*/ 28 h 1136"/>
                <a:gd name="T22" fmla="*/ 40 w 873"/>
                <a:gd name="T23" fmla="*/ 31 h 1136"/>
                <a:gd name="T24" fmla="*/ 37 w 873"/>
                <a:gd name="T25" fmla="*/ 33 h 1136"/>
                <a:gd name="T26" fmla="*/ 36 w 873"/>
                <a:gd name="T27" fmla="*/ 36 h 1136"/>
                <a:gd name="T28" fmla="*/ 34 w 873"/>
                <a:gd name="T29" fmla="*/ 38 h 1136"/>
                <a:gd name="T30" fmla="*/ 32 w 873"/>
                <a:gd name="T31" fmla="*/ 41 h 1136"/>
                <a:gd name="T32" fmla="*/ 30 w 873"/>
                <a:gd name="T33" fmla="*/ 44 h 1136"/>
                <a:gd name="T34" fmla="*/ 28 w 873"/>
                <a:gd name="T35" fmla="*/ 47 h 1136"/>
                <a:gd name="T36" fmla="*/ 26 w 873"/>
                <a:gd name="T37" fmla="*/ 48 h 1136"/>
                <a:gd name="T38" fmla="*/ 24 w 873"/>
                <a:gd name="T39" fmla="*/ 50 h 1136"/>
                <a:gd name="T40" fmla="*/ 21 w 873"/>
                <a:gd name="T41" fmla="*/ 53 h 1136"/>
                <a:gd name="T42" fmla="*/ 20 w 873"/>
                <a:gd name="T43" fmla="*/ 57 h 1136"/>
                <a:gd name="T44" fmla="*/ 18 w 873"/>
                <a:gd name="T45" fmla="*/ 58 h 1136"/>
                <a:gd name="T46" fmla="*/ 17 w 873"/>
                <a:gd name="T47" fmla="*/ 62 h 1136"/>
                <a:gd name="T48" fmla="*/ 14 w 873"/>
                <a:gd name="T49" fmla="*/ 65 h 1136"/>
                <a:gd name="T50" fmla="*/ 12 w 873"/>
                <a:gd name="T51" fmla="*/ 66 h 1136"/>
                <a:gd name="T52" fmla="*/ 9 w 873"/>
                <a:gd name="T53" fmla="*/ 69 h 1136"/>
                <a:gd name="T54" fmla="*/ 7 w 873"/>
                <a:gd name="T55" fmla="*/ 71 h 1136"/>
                <a:gd name="T56" fmla="*/ 7 w 873"/>
                <a:gd name="T57" fmla="*/ 74 h 1136"/>
                <a:gd name="T58" fmla="*/ 7 w 873"/>
                <a:gd name="T59" fmla="*/ 76 h 1136"/>
                <a:gd name="T60" fmla="*/ 7 w 873"/>
                <a:gd name="T61" fmla="*/ 79 h 1136"/>
                <a:gd name="T62" fmla="*/ 0 w 873"/>
                <a:gd name="T63" fmla="*/ 81 h 11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873" h="1136">
                  <a:moveTo>
                    <a:pt x="873" y="0"/>
                  </a:moveTo>
                  <a:lnTo>
                    <a:pt x="855" y="19"/>
                  </a:lnTo>
                  <a:lnTo>
                    <a:pt x="842" y="37"/>
                  </a:lnTo>
                  <a:lnTo>
                    <a:pt x="830" y="56"/>
                  </a:lnTo>
                  <a:lnTo>
                    <a:pt x="818" y="74"/>
                  </a:lnTo>
                  <a:lnTo>
                    <a:pt x="799" y="92"/>
                  </a:lnTo>
                  <a:lnTo>
                    <a:pt x="787" y="111"/>
                  </a:lnTo>
                  <a:lnTo>
                    <a:pt x="775" y="129"/>
                  </a:lnTo>
                  <a:lnTo>
                    <a:pt x="762" y="148"/>
                  </a:lnTo>
                  <a:lnTo>
                    <a:pt x="744" y="160"/>
                  </a:lnTo>
                  <a:lnTo>
                    <a:pt x="732" y="178"/>
                  </a:lnTo>
                  <a:lnTo>
                    <a:pt x="719" y="197"/>
                  </a:lnTo>
                  <a:lnTo>
                    <a:pt x="707" y="215"/>
                  </a:lnTo>
                  <a:lnTo>
                    <a:pt x="689" y="234"/>
                  </a:lnTo>
                  <a:lnTo>
                    <a:pt x="676" y="252"/>
                  </a:lnTo>
                  <a:lnTo>
                    <a:pt x="664" y="270"/>
                  </a:lnTo>
                  <a:lnTo>
                    <a:pt x="652" y="289"/>
                  </a:lnTo>
                  <a:lnTo>
                    <a:pt x="633" y="307"/>
                  </a:lnTo>
                  <a:lnTo>
                    <a:pt x="621" y="326"/>
                  </a:lnTo>
                  <a:lnTo>
                    <a:pt x="609" y="344"/>
                  </a:lnTo>
                  <a:lnTo>
                    <a:pt x="596" y="362"/>
                  </a:lnTo>
                  <a:lnTo>
                    <a:pt x="578" y="381"/>
                  </a:lnTo>
                  <a:lnTo>
                    <a:pt x="566" y="399"/>
                  </a:lnTo>
                  <a:lnTo>
                    <a:pt x="553" y="418"/>
                  </a:lnTo>
                  <a:lnTo>
                    <a:pt x="541" y="430"/>
                  </a:lnTo>
                  <a:lnTo>
                    <a:pt x="523" y="448"/>
                  </a:lnTo>
                  <a:lnTo>
                    <a:pt x="510" y="467"/>
                  </a:lnTo>
                  <a:lnTo>
                    <a:pt x="498" y="485"/>
                  </a:lnTo>
                  <a:lnTo>
                    <a:pt x="486" y="504"/>
                  </a:lnTo>
                  <a:lnTo>
                    <a:pt x="467" y="522"/>
                  </a:lnTo>
                  <a:lnTo>
                    <a:pt x="455" y="540"/>
                  </a:lnTo>
                  <a:lnTo>
                    <a:pt x="443" y="559"/>
                  </a:lnTo>
                  <a:lnTo>
                    <a:pt x="430" y="577"/>
                  </a:lnTo>
                  <a:lnTo>
                    <a:pt x="412" y="596"/>
                  </a:lnTo>
                  <a:lnTo>
                    <a:pt x="400" y="614"/>
                  </a:lnTo>
                  <a:lnTo>
                    <a:pt x="387" y="632"/>
                  </a:lnTo>
                  <a:lnTo>
                    <a:pt x="375" y="651"/>
                  </a:lnTo>
                  <a:lnTo>
                    <a:pt x="357" y="669"/>
                  </a:lnTo>
                  <a:lnTo>
                    <a:pt x="344" y="688"/>
                  </a:lnTo>
                  <a:lnTo>
                    <a:pt x="332" y="700"/>
                  </a:lnTo>
                  <a:lnTo>
                    <a:pt x="320" y="718"/>
                  </a:lnTo>
                  <a:lnTo>
                    <a:pt x="301" y="737"/>
                  </a:lnTo>
                  <a:lnTo>
                    <a:pt x="289" y="755"/>
                  </a:lnTo>
                  <a:lnTo>
                    <a:pt x="277" y="774"/>
                  </a:lnTo>
                  <a:lnTo>
                    <a:pt x="258" y="792"/>
                  </a:lnTo>
                  <a:lnTo>
                    <a:pt x="246" y="810"/>
                  </a:lnTo>
                  <a:lnTo>
                    <a:pt x="234" y="829"/>
                  </a:lnTo>
                  <a:lnTo>
                    <a:pt x="221" y="847"/>
                  </a:lnTo>
                  <a:lnTo>
                    <a:pt x="203" y="866"/>
                  </a:lnTo>
                  <a:lnTo>
                    <a:pt x="191" y="884"/>
                  </a:lnTo>
                  <a:lnTo>
                    <a:pt x="178" y="902"/>
                  </a:lnTo>
                  <a:lnTo>
                    <a:pt x="166" y="921"/>
                  </a:lnTo>
                  <a:lnTo>
                    <a:pt x="148" y="939"/>
                  </a:lnTo>
                  <a:lnTo>
                    <a:pt x="135" y="958"/>
                  </a:lnTo>
                  <a:lnTo>
                    <a:pt x="123" y="970"/>
                  </a:lnTo>
                  <a:lnTo>
                    <a:pt x="111" y="988"/>
                  </a:lnTo>
                  <a:lnTo>
                    <a:pt x="92" y="1007"/>
                  </a:lnTo>
                  <a:lnTo>
                    <a:pt x="80" y="1025"/>
                  </a:lnTo>
                  <a:lnTo>
                    <a:pt x="68" y="1044"/>
                  </a:lnTo>
                  <a:lnTo>
                    <a:pt x="55" y="1062"/>
                  </a:lnTo>
                  <a:lnTo>
                    <a:pt x="37" y="1080"/>
                  </a:lnTo>
                  <a:lnTo>
                    <a:pt x="25" y="1099"/>
                  </a:lnTo>
                  <a:lnTo>
                    <a:pt x="12" y="1117"/>
                  </a:lnTo>
                  <a:lnTo>
                    <a:pt x="0" y="113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26355" name="Freeform 365">
              <a:extLst>
                <a:ext uri="{FF2B5EF4-FFF2-40B4-BE49-F238E27FC236}">
                  <a16:creationId xmlns:a16="http://schemas.microsoft.com/office/drawing/2014/main" id="{5202CDB0-C087-8F39-FFA1-E1CF8DFAAFB0}"/>
                </a:ext>
              </a:extLst>
            </p:cNvPr>
            <p:cNvSpPr>
              <a:spLocks/>
            </p:cNvSpPr>
            <p:nvPr/>
          </p:nvSpPr>
          <p:spPr bwMode="auto">
            <a:xfrm>
              <a:off x="679" y="2640"/>
              <a:ext cx="816" cy="1062"/>
            </a:xfrm>
            <a:custGeom>
              <a:avLst/>
              <a:gdLst>
                <a:gd name="T0" fmla="*/ 61 w 873"/>
                <a:gd name="T1" fmla="*/ 7 h 1136"/>
                <a:gd name="T2" fmla="*/ 60 w 873"/>
                <a:gd name="T3" fmla="*/ 7 h 1136"/>
                <a:gd name="T4" fmla="*/ 57 w 873"/>
                <a:gd name="T5" fmla="*/ 7 h 1136"/>
                <a:gd name="T6" fmla="*/ 56 w 873"/>
                <a:gd name="T7" fmla="*/ 9 h 1136"/>
                <a:gd name="T8" fmla="*/ 53 w 873"/>
                <a:gd name="T9" fmla="*/ 12 h 1136"/>
                <a:gd name="T10" fmla="*/ 52 w 873"/>
                <a:gd name="T11" fmla="*/ 15 h 1136"/>
                <a:gd name="T12" fmla="*/ 50 w 873"/>
                <a:gd name="T13" fmla="*/ 18 h 1136"/>
                <a:gd name="T14" fmla="*/ 47 w 873"/>
                <a:gd name="T15" fmla="*/ 20 h 1136"/>
                <a:gd name="T16" fmla="*/ 46 w 873"/>
                <a:gd name="T17" fmla="*/ 22 h 1136"/>
                <a:gd name="T18" fmla="*/ 44 w 873"/>
                <a:gd name="T19" fmla="*/ 26 h 1136"/>
                <a:gd name="T20" fmla="*/ 41 w 873"/>
                <a:gd name="T21" fmla="*/ 28 h 1136"/>
                <a:gd name="T22" fmla="*/ 40 w 873"/>
                <a:gd name="T23" fmla="*/ 31 h 1136"/>
                <a:gd name="T24" fmla="*/ 37 w 873"/>
                <a:gd name="T25" fmla="*/ 33 h 1136"/>
                <a:gd name="T26" fmla="*/ 36 w 873"/>
                <a:gd name="T27" fmla="*/ 36 h 1136"/>
                <a:gd name="T28" fmla="*/ 34 w 873"/>
                <a:gd name="T29" fmla="*/ 38 h 1136"/>
                <a:gd name="T30" fmla="*/ 32 w 873"/>
                <a:gd name="T31" fmla="*/ 41 h 1136"/>
                <a:gd name="T32" fmla="*/ 30 w 873"/>
                <a:gd name="T33" fmla="*/ 44 h 1136"/>
                <a:gd name="T34" fmla="*/ 28 w 873"/>
                <a:gd name="T35" fmla="*/ 47 h 1136"/>
                <a:gd name="T36" fmla="*/ 26 w 873"/>
                <a:gd name="T37" fmla="*/ 48 h 1136"/>
                <a:gd name="T38" fmla="*/ 24 w 873"/>
                <a:gd name="T39" fmla="*/ 50 h 1136"/>
                <a:gd name="T40" fmla="*/ 21 w 873"/>
                <a:gd name="T41" fmla="*/ 53 h 1136"/>
                <a:gd name="T42" fmla="*/ 20 w 873"/>
                <a:gd name="T43" fmla="*/ 57 h 1136"/>
                <a:gd name="T44" fmla="*/ 18 w 873"/>
                <a:gd name="T45" fmla="*/ 58 h 1136"/>
                <a:gd name="T46" fmla="*/ 17 w 873"/>
                <a:gd name="T47" fmla="*/ 62 h 1136"/>
                <a:gd name="T48" fmla="*/ 14 w 873"/>
                <a:gd name="T49" fmla="*/ 65 h 1136"/>
                <a:gd name="T50" fmla="*/ 12 w 873"/>
                <a:gd name="T51" fmla="*/ 66 h 1136"/>
                <a:gd name="T52" fmla="*/ 9 w 873"/>
                <a:gd name="T53" fmla="*/ 69 h 1136"/>
                <a:gd name="T54" fmla="*/ 7 w 873"/>
                <a:gd name="T55" fmla="*/ 71 h 1136"/>
                <a:gd name="T56" fmla="*/ 7 w 873"/>
                <a:gd name="T57" fmla="*/ 74 h 1136"/>
                <a:gd name="T58" fmla="*/ 7 w 873"/>
                <a:gd name="T59" fmla="*/ 76 h 1136"/>
                <a:gd name="T60" fmla="*/ 7 w 873"/>
                <a:gd name="T61" fmla="*/ 79 h 1136"/>
                <a:gd name="T62" fmla="*/ 0 w 873"/>
                <a:gd name="T63" fmla="*/ 81 h 11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873" h="1136">
                  <a:moveTo>
                    <a:pt x="873" y="0"/>
                  </a:moveTo>
                  <a:lnTo>
                    <a:pt x="855" y="19"/>
                  </a:lnTo>
                  <a:lnTo>
                    <a:pt x="842" y="37"/>
                  </a:lnTo>
                  <a:lnTo>
                    <a:pt x="830" y="56"/>
                  </a:lnTo>
                  <a:lnTo>
                    <a:pt x="818" y="74"/>
                  </a:lnTo>
                  <a:lnTo>
                    <a:pt x="799" y="92"/>
                  </a:lnTo>
                  <a:lnTo>
                    <a:pt x="787" y="111"/>
                  </a:lnTo>
                  <a:lnTo>
                    <a:pt x="775" y="129"/>
                  </a:lnTo>
                  <a:lnTo>
                    <a:pt x="762" y="148"/>
                  </a:lnTo>
                  <a:lnTo>
                    <a:pt x="744" y="160"/>
                  </a:lnTo>
                  <a:lnTo>
                    <a:pt x="732" y="178"/>
                  </a:lnTo>
                  <a:lnTo>
                    <a:pt x="719" y="197"/>
                  </a:lnTo>
                  <a:lnTo>
                    <a:pt x="707" y="215"/>
                  </a:lnTo>
                  <a:lnTo>
                    <a:pt x="689" y="234"/>
                  </a:lnTo>
                  <a:lnTo>
                    <a:pt x="676" y="252"/>
                  </a:lnTo>
                  <a:lnTo>
                    <a:pt x="664" y="270"/>
                  </a:lnTo>
                  <a:lnTo>
                    <a:pt x="652" y="289"/>
                  </a:lnTo>
                  <a:lnTo>
                    <a:pt x="633" y="307"/>
                  </a:lnTo>
                  <a:lnTo>
                    <a:pt x="621" y="326"/>
                  </a:lnTo>
                  <a:lnTo>
                    <a:pt x="609" y="344"/>
                  </a:lnTo>
                  <a:lnTo>
                    <a:pt x="596" y="362"/>
                  </a:lnTo>
                  <a:lnTo>
                    <a:pt x="578" y="381"/>
                  </a:lnTo>
                  <a:lnTo>
                    <a:pt x="566" y="399"/>
                  </a:lnTo>
                  <a:lnTo>
                    <a:pt x="553" y="418"/>
                  </a:lnTo>
                  <a:lnTo>
                    <a:pt x="541" y="430"/>
                  </a:lnTo>
                  <a:lnTo>
                    <a:pt x="523" y="448"/>
                  </a:lnTo>
                  <a:lnTo>
                    <a:pt x="510" y="467"/>
                  </a:lnTo>
                  <a:lnTo>
                    <a:pt x="498" y="485"/>
                  </a:lnTo>
                  <a:lnTo>
                    <a:pt x="486" y="504"/>
                  </a:lnTo>
                  <a:lnTo>
                    <a:pt x="467" y="522"/>
                  </a:lnTo>
                  <a:lnTo>
                    <a:pt x="455" y="540"/>
                  </a:lnTo>
                  <a:lnTo>
                    <a:pt x="443" y="559"/>
                  </a:lnTo>
                  <a:lnTo>
                    <a:pt x="430" y="577"/>
                  </a:lnTo>
                  <a:lnTo>
                    <a:pt x="412" y="596"/>
                  </a:lnTo>
                  <a:lnTo>
                    <a:pt x="400" y="614"/>
                  </a:lnTo>
                  <a:lnTo>
                    <a:pt x="387" y="632"/>
                  </a:lnTo>
                  <a:lnTo>
                    <a:pt x="375" y="651"/>
                  </a:lnTo>
                  <a:lnTo>
                    <a:pt x="357" y="669"/>
                  </a:lnTo>
                  <a:lnTo>
                    <a:pt x="344" y="688"/>
                  </a:lnTo>
                  <a:lnTo>
                    <a:pt x="332" y="700"/>
                  </a:lnTo>
                  <a:lnTo>
                    <a:pt x="320" y="718"/>
                  </a:lnTo>
                  <a:lnTo>
                    <a:pt x="301" y="737"/>
                  </a:lnTo>
                  <a:lnTo>
                    <a:pt x="289" y="755"/>
                  </a:lnTo>
                  <a:lnTo>
                    <a:pt x="277" y="774"/>
                  </a:lnTo>
                  <a:lnTo>
                    <a:pt x="258" y="792"/>
                  </a:lnTo>
                  <a:lnTo>
                    <a:pt x="246" y="810"/>
                  </a:lnTo>
                  <a:lnTo>
                    <a:pt x="234" y="829"/>
                  </a:lnTo>
                  <a:lnTo>
                    <a:pt x="221" y="847"/>
                  </a:lnTo>
                  <a:lnTo>
                    <a:pt x="203" y="866"/>
                  </a:lnTo>
                  <a:lnTo>
                    <a:pt x="191" y="884"/>
                  </a:lnTo>
                  <a:lnTo>
                    <a:pt x="178" y="902"/>
                  </a:lnTo>
                  <a:lnTo>
                    <a:pt x="166" y="921"/>
                  </a:lnTo>
                  <a:lnTo>
                    <a:pt x="148" y="939"/>
                  </a:lnTo>
                  <a:lnTo>
                    <a:pt x="135" y="958"/>
                  </a:lnTo>
                  <a:lnTo>
                    <a:pt x="123" y="970"/>
                  </a:lnTo>
                  <a:lnTo>
                    <a:pt x="111" y="988"/>
                  </a:lnTo>
                  <a:lnTo>
                    <a:pt x="92" y="1007"/>
                  </a:lnTo>
                  <a:lnTo>
                    <a:pt x="80" y="1025"/>
                  </a:lnTo>
                  <a:lnTo>
                    <a:pt x="68" y="1044"/>
                  </a:lnTo>
                  <a:lnTo>
                    <a:pt x="55" y="1062"/>
                  </a:lnTo>
                  <a:lnTo>
                    <a:pt x="37" y="1080"/>
                  </a:lnTo>
                  <a:lnTo>
                    <a:pt x="25" y="1099"/>
                  </a:lnTo>
                  <a:lnTo>
                    <a:pt x="12" y="1117"/>
                  </a:lnTo>
                  <a:lnTo>
                    <a:pt x="0" y="113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26356" name="Freeform 366">
              <a:extLst>
                <a:ext uri="{FF2B5EF4-FFF2-40B4-BE49-F238E27FC236}">
                  <a16:creationId xmlns:a16="http://schemas.microsoft.com/office/drawing/2014/main" id="{07F667FC-9A6C-FD64-4E50-52C746C908FD}"/>
                </a:ext>
              </a:extLst>
            </p:cNvPr>
            <p:cNvSpPr>
              <a:spLocks/>
            </p:cNvSpPr>
            <p:nvPr/>
          </p:nvSpPr>
          <p:spPr bwMode="auto">
            <a:xfrm>
              <a:off x="679" y="2640"/>
              <a:ext cx="816" cy="1062"/>
            </a:xfrm>
            <a:custGeom>
              <a:avLst/>
              <a:gdLst>
                <a:gd name="T0" fmla="*/ 61 w 873"/>
                <a:gd name="T1" fmla="*/ 7 h 1136"/>
                <a:gd name="T2" fmla="*/ 60 w 873"/>
                <a:gd name="T3" fmla="*/ 7 h 1136"/>
                <a:gd name="T4" fmla="*/ 57 w 873"/>
                <a:gd name="T5" fmla="*/ 7 h 1136"/>
                <a:gd name="T6" fmla="*/ 56 w 873"/>
                <a:gd name="T7" fmla="*/ 9 h 1136"/>
                <a:gd name="T8" fmla="*/ 53 w 873"/>
                <a:gd name="T9" fmla="*/ 12 h 1136"/>
                <a:gd name="T10" fmla="*/ 52 w 873"/>
                <a:gd name="T11" fmla="*/ 15 h 1136"/>
                <a:gd name="T12" fmla="*/ 50 w 873"/>
                <a:gd name="T13" fmla="*/ 18 h 1136"/>
                <a:gd name="T14" fmla="*/ 47 w 873"/>
                <a:gd name="T15" fmla="*/ 20 h 1136"/>
                <a:gd name="T16" fmla="*/ 46 w 873"/>
                <a:gd name="T17" fmla="*/ 22 h 1136"/>
                <a:gd name="T18" fmla="*/ 44 w 873"/>
                <a:gd name="T19" fmla="*/ 26 h 1136"/>
                <a:gd name="T20" fmla="*/ 41 w 873"/>
                <a:gd name="T21" fmla="*/ 28 h 1136"/>
                <a:gd name="T22" fmla="*/ 40 w 873"/>
                <a:gd name="T23" fmla="*/ 31 h 1136"/>
                <a:gd name="T24" fmla="*/ 37 w 873"/>
                <a:gd name="T25" fmla="*/ 33 h 1136"/>
                <a:gd name="T26" fmla="*/ 36 w 873"/>
                <a:gd name="T27" fmla="*/ 36 h 1136"/>
                <a:gd name="T28" fmla="*/ 34 w 873"/>
                <a:gd name="T29" fmla="*/ 38 h 1136"/>
                <a:gd name="T30" fmla="*/ 32 w 873"/>
                <a:gd name="T31" fmla="*/ 41 h 1136"/>
                <a:gd name="T32" fmla="*/ 30 w 873"/>
                <a:gd name="T33" fmla="*/ 44 h 1136"/>
                <a:gd name="T34" fmla="*/ 28 w 873"/>
                <a:gd name="T35" fmla="*/ 47 h 1136"/>
                <a:gd name="T36" fmla="*/ 26 w 873"/>
                <a:gd name="T37" fmla="*/ 48 h 1136"/>
                <a:gd name="T38" fmla="*/ 24 w 873"/>
                <a:gd name="T39" fmla="*/ 50 h 1136"/>
                <a:gd name="T40" fmla="*/ 21 w 873"/>
                <a:gd name="T41" fmla="*/ 53 h 1136"/>
                <a:gd name="T42" fmla="*/ 20 w 873"/>
                <a:gd name="T43" fmla="*/ 57 h 1136"/>
                <a:gd name="T44" fmla="*/ 18 w 873"/>
                <a:gd name="T45" fmla="*/ 58 h 1136"/>
                <a:gd name="T46" fmla="*/ 17 w 873"/>
                <a:gd name="T47" fmla="*/ 62 h 1136"/>
                <a:gd name="T48" fmla="*/ 14 w 873"/>
                <a:gd name="T49" fmla="*/ 65 h 1136"/>
                <a:gd name="T50" fmla="*/ 12 w 873"/>
                <a:gd name="T51" fmla="*/ 66 h 1136"/>
                <a:gd name="T52" fmla="*/ 9 w 873"/>
                <a:gd name="T53" fmla="*/ 69 h 1136"/>
                <a:gd name="T54" fmla="*/ 7 w 873"/>
                <a:gd name="T55" fmla="*/ 71 h 1136"/>
                <a:gd name="T56" fmla="*/ 7 w 873"/>
                <a:gd name="T57" fmla="*/ 74 h 1136"/>
                <a:gd name="T58" fmla="*/ 7 w 873"/>
                <a:gd name="T59" fmla="*/ 76 h 1136"/>
                <a:gd name="T60" fmla="*/ 7 w 873"/>
                <a:gd name="T61" fmla="*/ 79 h 1136"/>
                <a:gd name="T62" fmla="*/ 0 w 873"/>
                <a:gd name="T63" fmla="*/ 81 h 11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873" h="1136">
                  <a:moveTo>
                    <a:pt x="873" y="0"/>
                  </a:moveTo>
                  <a:lnTo>
                    <a:pt x="855" y="19"/>
                  </a:lnTo>
                  <a:lnTo>
                    <a:pt x="842" y="37"/>
                  </a:lnTo>
                  <a:lnTo>
                    <a:pt x="830" y="56"/>
                  </a:lnTo>
                  <a:lnTo>
                    <a:pt x="818" y="74"/>
                  </a:lnTo>
                  <a:lnTo>
                    <a:pt x="799" y="92"/>
                  </a:lnTo>
                  <a:lnTo>
                    <a:pt x="787" y="111"/>
                  </a:lnTo>
                  <a:lnTo>
                    <a:pt x="775" y="129"/>
                  </a:lnTo>
                  <a:lnTo>
                    <a:pt x="762" y="148"/>
                  </a:lnTo>
                  <a:lnTo>
                    <a:pt x="744" y="160"/>
                  </a:lnTo>
                  <a:lnTo>
                    <a:pt x="732" y="178"/>
                  </a:lnTo>
                  <a:lnTo>
                    <a:pt x="719" y="197"/>
                  </a:lnTo>
                  <a:lnTo>
                    <a:pt x="707" y="215"/>
                  </a:lnTo>
                  <a:lnTo>
                    <a:pt x="689" y="234"/>
                  </a:lnTo>
                  <a:lnTo>
                    <a:pt x="676" y="252"/>
                  </a:lnTo>
                  <a:lnTo>
                    <a:pt x="664" y="270"/>
                  </a:lnTo>
                  <a:lnTo>
                    <a:pt x="652" y="289"/>
                  </a:lnTo>
                  <a:lnTo>
                    <a:pt x="633" y="307"/>
                  </a:lnTo>
                  <a:lnTo>
                    <a:pt x="621" y="326"/>
                  </a:lnTo>
                  <a:lnTo>
                    <a:pt x="609" y="344"/>
                  </a:lnTo>
                  <a:lnTo>
                    <a:pt x="596" y="362"/>
                  </a:lnTo>
                  <a:lnTo>
                    <a:pt x="578" y="381"/>
                  </a:lnTo>
                  <a:lnTo>
                    <a:pt x="566" y="399"/>
                  </a:lnTo>
                  <a:lnTo>
                    <a:pt x="553" y="418"/>
                  </a:lnTo>
                  <a:lnTo>
                    <a:pt x="541" y="430"/>
                  </a:lnTo>
                  <a:lnTo>
                    <a:pt x="523" y="448"/>
                  </a:lnTo>
                  <a:lnTo>
                    <a:pt x="510" y="467"/>
                  </a:lnTo>
                  <a:lnTo>
                    <a:pt x="498" y="485"/>
                  </a:lnTo>
                  <a:lnTo>
                    <a:pt x="486" y="504"/>
                  </a:lnTo>
                  <a:lnTo>
                    <a:pt x="467" y="522"/>
                  </a:lnTo>
                  <a:lnTo>
                    <a:pt x="455" y="540"/>
                  </a:lnTo>
                  <a:lnTo>
                    <a:pt x="443" y="559"/>
                  </a:lnTo>
                  <a:lnTo>
                    <a:pt x="430" y="577"/>
                  </a:lnTo>
                  <a:lnTo>
                    <a:pt x="412" y="596"/>
                  </a:lnTo>
                  <a:lnTo>
                    <a:pt x="400" y="614"/>
                  </a:lnTo>
                  <a:lnTo>
                    <a:pt x="387" y="632"/>
                  </a:lnTo>
                  <a:lnTo>
                    <a:pt x="375" y="651"/>
                  </a:lnTo>
                  <a:lnTo>
                    <a:pt x="357" y="669"/>
                  </a:lnTo>
                  <a:lnTo>
                    <a:pt x="344" y="688"/>
                  </a:lnTo>
                  <a:lnTo>
                    <a:pt x="332" y="700"/>
                  </a:lnTo>
                  <a:lnTo>
                    <a:pt x="320" y="718"/>
                  </a:lnTo>
                  <a:lnTo>
                    <a:pt x="301" y="737"/>
                  </a:lnTo>
                  <a:lnTo>
                    <a:pt x="289" y="755"/>
                  </a:lnTo>
                  <a:lnTo>
                    <a:pt x="277" y="774"/>
                  </a:lnTo>
                  <a:lnTo>
                    <a:pt x="258" y="792"/>
                  </a:lnTo>
                  <a:lnTo>
                    <a:pt x="246" y="810"/>
                  </a:lnTo>
                  <a:lnTo>
                    <a:pt x="234" y="829"/>
                  </a:lnTo>
                  <a:lnTo>
                    <a:pt x="221" y="847"/>
                  </a:lnTo>
                  <a:lnTo>
                    <a:pt x="203" y="866"/>
                  </a:lnTo>
                  <a:lnTo>
                    <a:pt x="191" y="884"/>
                  </a:lnTo>
                  <a:lnTo>
                    <a:pt x="178" y="902"/>
                  </a:lnTo>
                  <a:lnTo>
                    <a:pt x="166" y="921"/>
                  </a:lnTo>
                  <a:lnTo>
                    <a:pt x="148" y="939"/>
                  </a:lnTo>
                  <a:lnTo>
                    <a:pt x="135" y="958"/>
                  </a:lnTo>
                  <a:lnTo>
                    <a:pt x="123" y="970"/>
                  </a:lnTo>
                  <a:lnTo>
                    <a:pt x="111" y="988"/>
                  </a:lnTo>
                  <a:lnTo>
                    <a:pt x="92" y="1007"/>
                  </a:lnTo>
                  <a:lnTo>
                    <a:pt x="80" y="1025"/>
                  </a:lnTo>
                  <a:lnTo>
                    <a:pt x="68" y="1044"/>
                  </a:lnTo>
                  <a:lnTo>
                    <a:pt x="55" y="1062"/>
                  </a:lnTo>
                  <a:lnTo>
                    <a:pt x="37" y="1080"/>
                  </a:lnTo>
                  <a:lnTo>
                    <a:pt x="25" y="1099"/>
                  </a:lnTo>
                  <a:lnTo>
                    <a:pt x="12" y="1117"/>
                  </a:lnTo>
                  <a:lnTo>
                    <a:pt x="0" y="113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26357" name="Freeform 367">
              <a:extLst>
                <a:ext uri="{FF2B5EF4-FFF2-40B4-BE49-F238E27FC236}">
                  <a16:creationId xmlns:a16="http://schemas.microsoft.com/office/drawing/2014/main" id="{23481607-5A7F-25E6-ADBC-92256F989A55}"/>
                </a:ext>
              </a:extLst>
            </p:cNvPr>
            <p:cNvSpPr>
              <a:spLocks/>
            </p:cNvSpPr>
            <p:nvPr/>
          </p:nvSpPr>
          <p:spPr bwMode="auto">
            <a:xfrm>
              <a:off x="679" y="2640"/>
              <a:ext cx="816" cy="1062"/>
            </a:xfrm>
            <a:custGeom>
              <a:avLst/>
              <a:gdLst>
                <a:gd name="T0" fmla="*/ 61 w 873"/>
                <a:gd name="T1" fmla="*/ 7 h 1136"/>
                <a:gd name="T2" fmla="*/ 60 w 873"/>
                <a:gd name="T3" fmla="*/ 7 h 1136"/>
                <a:gd name="T4" fmla="*/ 57 w 873"/>
                <a:gd name="T5" fmla="*/ 7 h 1136"/>
                <a:gd name="T6" fmla="*/ 56 w 873"/>
                <a:gd name="T7" fmla="*/ 9 h 1136"/>
                <a:gd name="T8" fmla="*/ 53 w 873"/>
                <a:gd name="T9" fmla="*/ 12 h 1136"/>
                <a:gd name="T10" fmla="*/ 52 w 873"/>
                <a:gd name="T11" fmla="*/ 15 h 1136"/>
                <a:gd name="T12" fmla="*/ 50 w 873"/>
                <a:gd name="T13" fmla="*/ 18 h 1136"/>
                <a:gd name="T14" fmla="*/ 47 w 873"/>
                <a:gd name="T15" fmla="*/ 20 h 1136"/>
                <a:gd name="T16" fmla="*/ 46 w 873"/>
                <a:gd name="T17" fmla="*/ 22 h 1136"/>
                <a:gd name="T18" fmla="*/ 44 w 873"/>
                <a:gd name="T19" fmla="*/ 26 h 1136"/>
                <a:gd name="T20" fmla="*/ 41 w 873"/>
                <a:gd name="T21" fmla="*/ 28 h 1136"/>
                <a:gd name="T22" fmla="*/ 40 w 873"/>
                <a:gd name="T23" fmla="*/ 31 h 1136"/>
                <a:gd name="T24" fmla="*/ 37 w 873"/>
                <a:gd name="T25" fmla="*/ 33 h 1136"/>
                <a:gd name="T26" fmla="*/ 36 w 873"/>
                <a:gd name="T27" fmla="*/ 36 h 1136"/>
                <a:gd name="T28" fmla="*/ 34 w 873"/>
                <a:gd name="T29" fmla="*/ 38 h 1136"/>
                <a:gd name="T30" fmla="*/ 32 w 873"/>
                <a:gd name="T31" fmla="*/ 41 h 1136"/>
                <a:gd name="T32" fmla="*/ 30 w 873"/>
                <a:gd name="T33" fmla="*/ 44 h 1136"/>
                <a:gd name="T34" fmla="*/ 28 w 873"/>
                <a:gd name="T35" fmla="*/ 47 h 1136"/>
                <a:gd name="T36" fmla="*/ 26 w 873"/>
                <a:gd name="T37" fmla="*/ 48 h 1136"/>
                <a:gd name="T38" fmla="*/ 24 w 873"/>
                <a:gd name="T39" fmla="*/ 50 h 1136"/>
                <a:gd name="T40" fmla="*/ 21 w 873"/>
                <a:gd name="T41" fmla="*/ 53 h 1136"/>
                <a:gd name="T42" fmla="*/ 20 w 873"/>
                <a:gd name="T43" fmla="*/ 57 h 1136"/>
                <a:gd name="T44" fmla="*/ 18 w 873"/>
                <a:gd name="T45" fmla="*/ 58 h 1136"/>
                <a:gd name="T46" fmla="*/ 17 w 873"/>
                <a:gd name="T47" fmla="*/ 62 h 1136"/>
                <a:gd name="T48" fmla="*/ 14 w 873"/>
                <a:gd name="T49" fmla="*/ 65 h 1136"/>
                <a:gd name="T50" fmla="*/ 12 w 873"/>
                <a:gd name="T51" fmla="*/ 66 h 1136"/>
                <a:gd name="T52" fmla="*/ 9 w 873"/>
                <a:gd name="T53" fmla="*/ 69 h 1136"/>
                <a:gd name="T54" fmla="*/ 7 w 873"/>
                <a:gd name="T55" fmla="*/ 71 h 1136"/>
                <a:gd name="T56" fmla="*/ 7 w 873"/>
                <a:gd name="T57" fmla="*/ 74 h 1136"/>
                <a:gd name="T58" fmla="*/ 7 w 873"/>
                <a:gd name="T59" fmla="*/ 76 h 1136"/>
                <a:gd name="T60" fmla="*/ 7 w 873"/>
                <a:gd name="T61" fmla="*/ 79 h 1136"/>
                <a:gd name="T62" fmla="*/ 0 w 873"/>
                <a:gd name="T63" fmla="*/ 81 h 11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873" h="1136">
                  <a:moveTo>
                    <a:pt x="873" y="0"/>
                  </a:moveTo>
                  <a:lnTo>
                    <a:pt x="855" y="19"/>
                  </a:lnTo>
                  <a:lnTo>
                    <a:pt x="842" y="37"/>
                  </a:lnTo>
                  <a:lnTo>
                    <a:pt x="830" y="56"/>
                  </a:lnTo>
                  <a:lnTo>
                    <a:pt x="818" y="74"/>
                  </a:lnTo>
                  <a:lnTo>
                    <a:pt x="799" y="92"/>
                  </a:lnTo>
                  <a:lnTo>
                    <a:pt x="787" y="111"/>
                  </a:lnTo>
                  <a:lnTo>
                    <a:pt x="775" y="129"/>
                  </a:lnTo>
                  <a:lnTo>
                    <a:pt x="762" y="148"/>
                  </a:lnTo>
                  <a:lnTo>
                    <a:pt x="744" y="160"/>
                  </a:lnTo>
                  <a:lnTo>
                    <a:pt x="732" y="178"/>
                  </a:lnTo>
                  <a:lnTo>
                    <a:pt x="719" y="197"/>
                  </a:lnTo>
                  <a:lnTo>
                    <a:pt x="707" y="215"/>
                  </a:lnTo>
                  <a:lnTo>
                    <a:pt x="689" y="234"/>
                  </a:lnTo>
                  <a:lnTo>
                    <a:pt x="676" y="252"/>
                  </a:lnTo>
                  <a:lnTo>
                    <a:pt x="664" y="270"/>
                  </a:lnTo>
                  <a:lnTo>
                    <a:pt x="652" y="289"/>
                  </a:lnTo>
                  <a:lnTo>
                    <a:pt x="633" y="307"/>
                  </a:lnTo>
                  <a:lnTo>
                    <a:pt x="621" y="326"/>
                  </a:lnTo>
                  <a:lnTo>
                    <a:pt x="609" y="344"/>
                  </a:lnTo>
                  <a:lnTo>
                    <a:pt x="596" y="362"/>
                  </a:lnTo>
                  <a:lnTo>
                    <a:pt x="578" y="381"/>
                  </a:lnTo>
                  <a:lnTo>
                    <a:pt x="566" y="399"/>
                  </a:lnTo>
                  <a:lnTo>
                    <a:pt x="553" y="418"/>
                  </a:lnTo>
                  <a:lnTo>
                    <a:pt x="541" y="430"/>
                  </a:lnTo>
                  <a:lnTo>
                    <a:pt x="523" y="448"/>
                  </a:lnTo>
                  <a:lnTo>
                    <a:pt x="510" y="467"/>
                  </a:lnTo>
                  <a:lnTo>
                    <a:pt x="498" y="485"/>
                  </a:lnTo>
                  <a:lnTo>
                    <a:pt x="486" y="504"/>
                  </a:lnTo>
                  <a:lnTo>
                    <a:pt x="467" y="522"/>
                  </a:lnTo>
                  <a:lnTo>
                    <a:pt x="455" y="540"/>
                  </a:lnTo>
                  <a:lnTo>
                    <a:pt x="443" y="559"/>
                  </a:lnTo>
                  <a:lnTo>
                    <a:pt x="430" y="577"/>
                  </a:lnTo>
                  <a:lnTo>
                    <a:pt x="412" y="596"/>
                  </a:lnTo>
                  <a:lnTo>
                    <a:pt x="400" y="614"/>
                  </a:lnTo>
                  <a:lnTo>
                    <a:pt x="387" y="632"/>
                  </a:lnTo>
                  <a:lnTo>
                    <a:pt x="375" y="651"/>
                  </a:lnTo>
                  <a:lnTo>
                    <a:pt x="357" y="669"/>
                  </a:lnTo>
                  <a:lnTo>
                    <a:pt x="344" y="688"/>
                  </a:lnTo>
                  <a:lnTo>
                    <a:pt x="332" y="700"/>
                  </a:lnTo>
                  <a:lnTo>
                    <a:pt x="320" y="718"/>
                  </a:lnTo>
                  <a:lnTo>
                    <a:pt x="301" y="737"/>
                  </a:lnTo>
                  <a:lnTo>
                    <a:pt x="289" y="755"/>
                  </a:lnTo>
                  <a:lnTo>
                    <a:pt x="277" y="774"/>
                  </a:lnTo>
                  <a:lnTo>
                    <a:pt x="258" y="792"/>
                  </a:lnTo>
                  <a:lnTo>
                    <a:pt x="246" y="810"/>
                  </a:lnTo>
                  <a:lnTo>
                    <a:pt x="234" y="829"/>
                  </a:lnTo>
                  <a:lnTo>
                    <a:pt x="221" y="847"/>
                  </a:lnTo>
                  <a:lnTo>
                    <a:pt x="203" y="866"/>
                  </a:lnTo>
                  <a:lnTo>
                    <a:pt x="191" y="884"/>
                  </a:lnTo>
                  <a:lnTo>
                    <a:pt x="178" y="902"/>
                  </a:lnTo>
                  <a:lnTo>
                    <a:pt x="166" y="921"/>
                  </a:lnTo>
                  <a:lnTo>
                    <a:pt x="148" y="939"/>
                  </a:lnTo>
                  <a:lnTo>
                    <a:pt x="135" y="958"/>
                  </a:lnTo>
                  <a:lnTo>
                    <a:pt x="123" y="970"/>
                  </a:lnTo>
                  <a:lnTo>
                    <a:pt x="111" y="988"/>
                  </a:lnTo>
                  <a:lnTo>
                    <a:pt x="92" y="1007"/>
                  </a:lnTo>
                  <a:lnTo>
                    <a:pt x="80" y="1025"/>
                  </a:lnTo>
                  <a:lnTo>
                    <a:pt x="68" y="1044"/>
                  </a:lnTo>
                  <a:lnTo>
                    <a:pt x="55" y="1062"/>
                  </a:lnTo>
                  <a:lnTo>
                    <a:pt x="37" y="1080"/>
                  </a:lnTo>
                  <a:lnTo>
                    <a:pt x="25" y="1099"/>
                  </a:lnTo>
                  <a:lnTo>
                    <a:pt x="12" y="1117"/>
                  </a:lnTo>
                  <a:lnTo>
                    <a:pt x="0" y="113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26358" name="Freeform 368">
              <a:extLst>
                <a:ext uri="{FF2B5EF4-FFF2-40B4-BE49-F238E27FC236}">
                  <a16:creationId xmlns:a16="http://schemas.microsoft.com/office/drawing/2014/main" id="{C3524626-4E83-8D93-F58A-A040E4BF9EBA}"/>
                </a:ext>
              </a:extLst>
            </p:cNvPr>
            <p:cNvSpPr>
              <a:spLocks/>
            </p:cNvSpPr>
            <p:nvPr/>
          </p:nvSpPr>
          <p:spPr bwMode="auto">
            <a:xfrm>
              <a:off x="679" y="2640"/>
              <a:ext cx="816" cy="1062"/>
            </a:xfrm>
            <a:custGeom>
              <a:avLst/>
              <a:gdLst>
                <a:gd name="T0" fmla="*/ 61 w 873"/>
                <a:gd name="T1" fmla="*/ 7 h 1136"/>
                <a:gd name="T2" fmla="*/ 60 w 873"/>
                <a:gd name="T3" fmla="*/ 7 h 1136"/>
                <a:gd name="T4" fmla="*/ 57 w 873"/>
                <a:gd name="T5" fmla="*/ 7 h 1136"/>
                <a:gd name="T6" fmla="*/ 56 w 873"/>
                <a:gd name="T7" fmla="*/ 9 h 1136"/>
                <a:gd name="T8" fmla="*/ 53 w 873"/>
                <a:gd name="T9" fmla="*/ 12 h 1136"/>
                <a:gd name="T10" fmla="*/ 52 w 873"/>
                <a:gd name="T11" fmla="*/ 15 h 1136"/>
                <a:gd name="T12" fmla="*/ 50 w 873"/>
                <a:gd name="T13" fmla="*/ 18 h 1136"/>
                <a:gd name="T14" fmla="*/ 47 w 873"/>
                <a:gd name="T15" fmla="*/ 20 h 1136"/>
                <a:gd name="T16" fmla="*/ 46 w 873"/>
                <a:gd name="T17" fmla="*/ 22 h 1136"/>
                <a:gd name="T18" fmla="*/ 44 w 873"/>
                <a:gd name="T19" fmla="*/ 26 h 1136"/>
                <a:gd name="T20" fmla="*/ 41 w 873"/>
                <a:gd name="T21" fmla="*/ 28 h 1136"/>
                <a:gd name="T22" fmla="*/ 40 w 873"/>
                <a:gd name="T23" fmla="*/ 31 h 1136"/>
                <a:gd name="T24" fmla="*/ 37 w 873"/>
                <a:gd name="T25" fmla="*/ 33 h 1136"/>
                <a:gd name="T26" fmla="*/ 36 w 873"/>
                <a:gd name="T27" fmla="*/ 36 h 1136"/>
                <a:gd name="T28" fmla="*/ 34 w 873"/>
                <a:gd name="T29" fmla="*/ 38 h 1136"/>
                <a:gd name="T30" fmla="*/ 32 w 873"/>
                <a:gd name="T31" fmla="*/ 41 h 1136"/>
                <a:gd name="T32" fmla="*/ 30 w 873"/>
                <a:gd name="T33" fmla="*/ 44 h 1136"/>
                <a:gd name="T34" fmla="*/ 28 w 873"/>
                <a:gd name="T35" fmla="*/ 47 h 1136"/>
                <a:gd name="T36" fmla="*/ 26 w 873"/>
                <a:gd name="T37" fmla="*/ 48 h 1136"/>
                <a:gd name="T38" fmla="*/ 24 w 873"/>
                <a:gd name="T39" fmla="*/ 50 h 1136"/>
                <a:gd name="T40" fmla="*/ 21 w 873"/>
                <a:gd name="T41" fmla="*/ 53 h 1136"/>
                <a:gd name="T42" fmla="*/ 20 w 873"/>
                <a:gd name="T43" fmla="*/ 57 h 1136"/>
                <a:gd name="T44" fmla="*/ 18 w 873"/>
                <a:gd name="T45" fmla="*/ 58 h 1136"/>
                <a:gd name="T46" fmla="*/ 17 w 873"/>
                <a:gd name="T47" fmla="*/ 62 h 1136"/>
                <a:gd name="T48" fmla="*/ 14 w 873"/>
                <a:gd name="T49" fmla="*/ 65 h 1136"/>
                <a:gd name="T50" fmla="*/ 12 w 873"/>
                <a:gd name="T51" fmla="*/ 66 h 1136"/>
                <a:gd name="T52" fmla="*/ 9 w 873"/>
                <a:gd name="T53" fmla="*/ 69 h 1136"/>
                <a:gd name="T54" fmla="*/ 7 w 873"/>
                <a:gd name="T55" fmla="*/ 71 h 1136"/>
                <a:gd name="T56" fmla="*/ 7 w 873"/>
                <a:gd name="T57" fmla="*/ 74 h 1136"/>
                <a:gd name="T58" fmla="*/ 7 w 873"/>
                <a:gd name="T59" fmla="*/ 76 h 1136"/>
                <a:gd name="T60" fmla="*/ 7 w 873"/>
                <a:gd name="T61" fmla="*/ 79 h 1136"/>
                <a:gd name="T62" fmla="*/ 0 w 873"/>
                <a:gd name="T63" fmla="*/ 81 h 11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873" h="1136">
                  <a:moveTo>
                    <a:pt x="873" y="0"/>
                  </a:moveTo>
                  <a:lnTo>
                    <a:pt x="855" y="19"/>
                  </a:lnTo>
                  <a:lnTo>
                    <a:pt x="842" y="37"/>
                  </a:lnTo>
                  <a:lnTo>
                    <a:pt x="830" y="56"/>
                  </a:lnTo>
                  <a:lnTo>
                    <a:pt x="818" y="74"/>
                  </a:lnTo>
                  <a:lnTo>
                    <a:pt x="799" y="92"/>
                  </a:lnTo>
                  <a:lnTo>
                    <a:pt x="787" y="111"/>
                  </a:lnTo>
                  <a:lnTo>
                    <a:pt x="775" y="129"/>
                  </a:lnTo>
                  <a:lnTo>
                    <a:pt x="762" y="148"/>
                  </a:lnTo>
                  <a:lnTo>
                    <a:pt x="744" y="160"/>
                  </a:lnTo>
                  <a:lnTo>
                    <a:pt x="732" y="178"/>
                  </a:lnTo>
                  <a:lnTo>
                    <a:pt x="719" y="197"/>
                  </a:lnTo>
                  <a:lnTo>
                    <a:pt x="707" y="215"/>
                  </a:lnTo>
                  <a:lnTo>
                    <a:pt x="689" y="234"/>
                  </a:lnTo>
                  <a:lnTo>
                    <a:pt x="676" y="252"/>
                  </a:lnTo>
                  <a:lnTo>
                    <a:pt x="664" y="270"/>
                  </a:lnTo>
                  <a:lnTo>
                    <a:pt x="652" y="289"/>
                  </a:lnTo>
                  <a:lnTo>
                    <a:pt x="633" y="307"/>
                  </a:lnTo>
                  <a:lnTo>
                    <a:pt x="621" y="326"/>
                  </a:lnTo>
                  <a:lnTo>
                    <a:pt x="609" y="344"/>
                  </a:lnTo>
                  <a:lnTo>
                    <a:pt x="596" y="362"/>
                  </a:lnTo>
                  <a:lnTo>
                    <a:pt x="578" y="381"/>
                  </a:lnTo>
                  <a:lnTo>
                    <a:pt x="566" y="399"/>
                  </a:lnTo>
                  <a:lnTo>
                    <a:pt x="553" y="418"/>
                  </a:lnTo>
                  <a:lnTo>
                    <a:pt x="541" y="430"/>
                  </a:lnTo>
                  <a:lnTo>
                    <a:pt x="523" y="448"/>
                  </a:lnTo>
                  <a:lnTo>
                    <a:pt x="510" y="467"/>
                  </a:lnTo>
                  <a:lnTo>
                    <a:pt x="498" y="485"/>
                  </a:lnTo>
                  <a:lnTo>
                    <a:pt x="486" y="504"/>
                  </a:lnTo>
                  <a:lnTo>
                    <a:pt x="467" y="522"/>
                  </a:lnTo>
                  <a:lnTo>
                    <a:pt x="455" y="540"/>
                  </a:lnTo>
                  <a:lnTo>
                    <a:pt x="443" y="559"/>
                  </a:lnTo>
                  <a:lnTo>
                    <a:pt x="430" y="577"/>
                  </a:lnTo>
                  <a:lnTo>
                    <a:pt x="412" y="596"/>
                  </a:lnTo>
                  <a:lnTo>
                    <a:pt x="400" y="614"/>
                  </a:lnTo>
                  <a:lnTo>
                    <a:pt x="387" y="632"/>
                  </a:lnTo>
                  <a:lnTo>
                    <a:pt x="375" y="651"/>
                  </a:lnTo>
                  <a:lnTo>
                    <a:pt x="357" y="669"/>
                  </a:lnTo>
                  <a:lnTo>
                    <a:pt x="344" y="688"/>
                  </a:lnTo>
                  <a:lnTo>
                    <a:pt x="332" y="700"/>
                  </a:lnTo>
                  <a:lnTo>
                    <a:pt x="320" y="718"/>
                  </a:lnTo>
                  <a:lnTo>
                    <a:pt x="301" y="737"/>
                  </a:lnTo>
                  <a:lnTo>
                    <a:pt x="289" y="755"/>
                  </a:lnTo>
                  <a:lnTo>
                    <a:pt x="277" y="774"/>
                  </a:lnTo>
                  <a:lnTo>
                    <a:pt x="258" y="792"/>
                  </a:lnTo>
                  <a:lnTo>
                    <a:pt x="246" y="810"/>
                  </a:lnTo>
                  <a:lnTo>
                    <a:pt x="234" y="829"/>
                  </a:lnTo>
                  <a:lnTo>
                    <a:pt x="221" y="847"/>
                  </a:lnTo>
                  <a:lnTo>
                    <a:pt x="203" y="866"/>
                  </a:lnTo>
                  <a:lnTo>
                    <a:pt x="191" y="884"/>
                  </a:lnTo>
                  <a:lnTo>
                    <a:pt x="178" y="902"/>
                  </a:lnTo>
                  <a:lnTo>
                    <a:pt x="166" y="921"/>
                  </a:lnTo>
                  <a:lnTo>
                    <a:pt x="148" y="939"/>
                  </a:lnTo>
                  <a:lnTo>
                    <a:pt x="135" y="958"/>
                  </a:lnTo>
                  <a:lnTo>
                    <a:pt x="123" y="970"/>
                  </a:lnTo>
                  <a:lnTo>
                    <a:pt x="111" y="988"/>
                  </a:lnTo>
                  <a:lnTo>
                    <a:pt x="92" y="1007"/>
                  </a:lnTo>
                  <a:lnTo>
                    <a:pt x="80" y="1025"/>
                  </a:lnTo>
                  <a:lnTo>
                    <a:pt x="68" y="1044"/>
                  </a:lnTo>
                  <a:lnTo>
                    <a:pt x="55" y="1062"/>
                  </a:lnTo>
                  <a:lnTo>
                    <a:pt x="37" y="1080"/>
                  </a:lnTo>
                  <a:lnTo>
                    <a:pt x="25" y="1099"/>
                  </a:lnTo>
                  <a:lnTo>
                    <a:pt x="12" y="1117"/>
                  </a:lnTo>
                  <a:lnTo>
                    <a:pt x="0" y="113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26359" name="Freeform 369">
              <a:extLst>
                <a:ext uri="{FF2B5EF4-FFF2-40B4-BE49-F238E27FC236}">
                  <a16:creationId xmlns:a16="http://schemas.microsoft.com/office/drawing/2014/main" id="{8BF49418-630B-48BD-64F6-D4A21E1CAD57}"/>
                </a:ext>
              </a:extLst>
            </p:cNvPr>
            <p:cNvSpPr>
              <a:spLocks/>
            </p:cNvSpPr>
            <p:nvPr/>
          </p:nvSpPr>
          <p:spPr bwMode="auto">
            <a:xfrm>
              <a:off x="679" y="2640"/>
              <a:ext cx="816" cy="1062"/>
            </a:xfrm>
            <a:custGeom>
              <a:avLst/>
              <a:gdLst>
                <a:gd name="T0" fmla="*/ 61 w 873"/>
                <a:gd name="T1" fmla="*/ 7 h 1136"/>
                <a:gd name="T2" fmla="*/ 60 w 873"/>
                <a:gd name="T3" fmla="*/ 7 h 1136"/>
                <a:gd name="T4" fmla="*/ 57 w 873"/>
                <a:gd name="T5" fmla="*/ 7 h 1136"/>
                <a:gd name="T6" fmla="*/ 56 w 873"/>
                <a:gd name="T7" fmla="*/ 9 h 1136"/>
                <a:gd name="T8" fmla="*/ 53 w 873"/>
                <a:gd name="T9" fmla="*/ 12 h 1136"/>
                <a:gd name="T10" fmla="*/ 52 w 873"/>
                <a:gd name="T11" fmla="*/ 15 h 1136"/>
                <a:gd name="T12" fmla="*/ 50 w 873"/>
                <a:gd name="T13" fmla="*/ 18 h 1136"/>
                <a:gd name="T14" fmla="*/ 47 w 873"/>
                <a:gd name="T15" fmla="*/ 20 h 1136"/>
                <a:gd name="T16" fmla="*/ 46 w 873"/>
                <a:gd name="T17" fmla="*/ 22 h 1136"/>
                <a:gd name="T18" fmla="*/ 44 w 873"/>
                <a:gd name="T19" fmla="*/ 26 h 1136"/>
                <a:gd name="T20" fmla="*/ 41 w 873"/>
                <a:gd name="T21" fmla="*/ 28 h 1136"/>
                <a:gd name="T22" fmla="*/ 40 w 873"/>
                <a:gd name="T23" fmla="*/ 31 h 1136"/>
                <a:gd name="T24" fmla="*/ 37 w 873"/>
                <a:gd name="T25" fmla="*/ 33 h 1136"/>
                <a:gd name="T26" fmla="*/ 36 w 873"/>
                <a:gd name="T27" fmla="*/ 36 h 1136"/>
                <a:gd name="T28" fmla="*/ 34 w 873"/>
                <a:gd name="T29" fmla="*/ 38 h 1136"/>
                <a:gd name="T30" fmla="*/ 32 w 873"/>
                <a:gd name="T31" fmla="*/ 41 h 1136"/>
                <a:gd name="T32" fmla="*/ 30 w 873"/>
                <a:gd name="T33" fmla="*/ 44 h 1136"/>
                <a:gd name="T34" fmla="*/ 28 w 873"/>
                <a:gd name="T35" fmla="*/ 47 h 1136"/>
                <a:gd name="T36" fmla="*/ 26 w 873"/>
                <a:gd name="T37" fmla="*/ 48 h 1136"/>
                <a:gd name="T38" fmla="*/ 24 w 873"/>
                <a:gd name="T39" fmla="*/ 50 h 1136"/>
                <a:gd name="T40" fmla="*/ 21 w 873"/>
                <a:gd name="T41" fmla="*/ 53 h 1136"/>
                <a:gd name="T42" fmla="*/ 20 w 873"/>
                <a:gd name="T43" fmla="*/ 57 h 1136"/>
                <a:gd name="T44" fmla="*/ 18 w 873"/>
                <a:gd name="T45" fmla="*/ 58 h 1136"/>
                <a:gd name="T46" fmla="*/ 17 w 873"/>
                <a:gd name="T47" fmla="*/ 62 h 1136"/>
                <a:gd name="T48" fmla="*/ 14 w 873"/>
                <a:gd name="T49" fmla="*/ 65 h 1136"/>
                <a:gd name="T50" fmla="*/ 12 w 873"/>
                <a:gd name="T51" fmla="*/ 66 h 1136"/>
                <a:gd name="T52" fmla="*/ 9 w 873"/>
                <a:gd name="T53" fmla="*/ 69 h 1136"/>
                <a:gd name="T54" fmla="*/ 7 w 873"/>
                <a:gd name="T55" fmla="*/ 71 h 1136"/>
                <a:gd name="T56" fmla="*/ 7 w 873"/>
                <a:gd name="T57" fmla="*/ 74 h 1136"/>
                <a:gd name="T58" fmla="*/ 7 w 873"/>
                <a:gd name="T59" fmla="*/ 76 h 1136"/>
                <a:gd name="T60" fmla="*/ 7 w 873"/>
                <a:gd name="T61" fmla="*/ 79 h 1136"/>
                <a:gd name="T62" fmla="*/ 0 w 873"/>
                <a:gd name="T63" fmla="*/ 81 h 11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873" h="1136">
                  <a:moveTo>
                    <a:pt x="873" y="0"/>
                  </a:moveTo>
                  <a:lnTo>
                    <a:pt x="855" y="19"/>
                  </a:lnTo>
                  <a:lnTo>
                    <a:pt x="842" y="37"/>
                  </a:lnTo>
                  <a:lnTo>
                    <a:pt x="830" y="56"/>
                  </a:lnTo>
                  <a:lnTo>
                    <a:pt x="818" y="74"/>
                  </a:lnTo>
                  <a:lnTo>
                    <a:pt x="799" y="92"/>
                  </a:lnTo>
                  <a:lnTo>
                    <a:pt x="787" y="111"/>
                  </a:lnTo>
                  <a:lnTo>
                    <a:pt x="775" y="129"/>
                  </a:lnTo>
                  <a:lnTo>
                    <a:pt x="762" y="148"/>
                  </a:lnTo>
                  <a:lnTo>
                    <a:pt x="744" y="160"/>
                  </a:lnTo>
                  <a:lnTo>
                    <a:pt x="732" y="178"/>
                  </a:lnTo>
                  <a:lnTo>
                    <a:pt x="719" y="197"/>
                  </a:lnTo>
                  <a:lnTo>
                    <a:pt x="707" y="215"/>
                  </a:lnTo>
                  <a:lnTo>
                    <a:pt x="689" y="234"/>
                  </a:lnTo>
                  <a:lnTo>
                    <a:pt x="676" y="252"/>
                  </a:lnTo>
                  <a:lnTo>
                    <a:pt x="664" y="270"/>
                  </a:lnTo>
                  <a:lnTo>
                    <a:pt x="652" y="289"/>
                  </a:lnTo>
                  <a:lnTo>
                    <a:pt x="633" y="307"/>
                  </a:lnTo>
                  <a:lnTo>
                    <a:pt x="621" y="326"/>
                  </a:lnTo>
                  <a:lnTo>
                    <a:pt x="609" y="344"/>
                  </a:lnTo>
                  <a:lnTo>
                    <a:pt x="596" y="362"/>
                  </a:lnTo>
                  <a:lnTo>
                    <a:pt x="578" y="381"/>
                  </a:lnTo>
                  <a:lnTo>
                    <a:pt x="566" y="399"/>
                  </a:lnTo>
                  <a:lnTo>
                    <a:pt x="553" y="418"/>
                  </a:lnTo>
                  <a:lnTo>
                    <a:pt x="541" y="430"/>
                  </a:lnTo>
                  <a:lnTo>
                    <a:pt x="523" y="448"/>
                  </a:lnTo>
                  <a:lnTo>
                    <a:pt x="510" y="467"/>
                  </a:lnTo>
                  <a:lnTo>
                    <a:pt x="498" y="485"/>
                  </a:lnTo>
                  <a:lnTo>
                    <a:pt x="486" y="504"/>
                  </a:lnTo>
                  <a:lnTo>
                    <a:pt x="467" y="522"/>
                  </a:lnTo>
                  <a:lnTo>
                    <a:pt x="455" y="540"/>
                  </a:lnTo>
                  <a:lnTo>
                    <a:pt x="443" y="559"/>
                  </a:lnTo>
                  <a:lnTo>
                    <a:pt x="430" y="577"/>
                  </a:lnTo>
                  <a:lnTo>
                    <a:pt x="412" y="596"/>
                  </a:lnTo>
                  <a:lnTo>
                    <a:pt x="400" y="614"/>
                  </a:lnTo>
                  <a:lnTo>
                    <a:pt x="387" y="632"/>
                  </a:lnTo>
                  <a:lnTo>
                    <a:pt x="375" y="651"/>
                  </a:lnTo>
                  <a:lnTo>
                    <a:pt x="357" y="669"/>
                  </a:lnTo>
                  <a:lnTo>
                    <a:pt x="344" y="688"/>
                  </a:lnTo>
                  <a:lnTo>
                    <a:pt x="332" y="700"/>
                  </a:lnTo>
                  <a:lnTo>
                    <a:pt x="320" y="718"/>
                  </a:lnTo>
                  <a:lnTo>
                    <a:pt x="301" y="737"/>
                  </a:lnTo>
                  <a:lnTo>
                    <a:pt x="289" y="755"/>
                  </a:lnTo>
                  <a:lnTo>
                    <a:pt x="277" y="774"/>
                  </a:lnTo>
                  <a:lnTo>
                    <a:pt x="258" y="792"/>
                  </a:lnTo>
                  <a:lnTo>
                    <a:pt x="246" y="810"/>
                  </a:lnTo>
                  <a:lnTo>
                    <a:pt x="234" y="829"/>
                  </a:lnTo>
                  <a:lnTo>
                    <a:pt x="221" y="847"/>
                  </a:lnTo>
                  <a:lnTo>
                    <a:pt x="203" y="866"/>
                  </a:lnTo>
                  <a:lnTo>
                    <a:pt x="191" y="884"/>
                  </a:lnTo>
                  <a:lnTo>
                    <a:pt x="178" y="902"/>
                  </a:lnTo>
                  <a:lnTo>
                    <a:pt x="166" y="921"/>
                  </a:lnTo>
                  <a:lnTo>
                    <a:pt x="148" y="939"/>
                  </a:lnTo>
                  <a:lnTo>
                    <a:pt x="135" y="958"/>
                  </a:lnTo>
                  <a:lnTo>
                    <a:pt x="123" y="970"/>
                  </a:lnTo>
                  <a:lnTo>
                    <a:pt x="111" y="988"/>
                  </a:lnTo>
                  <a:lnTo>
                    <a:pt x="92" y="1007"/>
                  </a:lnTo>
                  <a:lnTo>
                    <a:pt x="80" y="1025"/>
                  </a:lnTo>
                  <a:lnTo>
                    <a:pt x="68" y="1044"/>
                  </a:lnTo>
                  <a:lnTo>
                    <a:pt x="55" y="1062"/>
                  </a:lnTo>
                  <a:lnTo>
                    <a:pt x="37" y="1080"/>
                  </a:lnTo>
                  <a:lnTo>
                    <a:pt x="25" y="1099"/>
                  </a:lnTo>
                  <a:lnTo>
                    <a:pt x="12" y="1117"/>
                  </a:lnTo>
                  <a:lnTo>
                    <a:pt x="0" y="113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26360" name="Freeform 370">
              <a:extLst>
                <a:ext uri="{FF2B5EF4-FFF2-40B4-BE49-F238E27FC236}">
                  <a16:creationId xmlns:a16="http://schemas.microsoft.com/office/drawing/2014/main" id="{1FF25B13-45F5-762B-6FC7-432DF13FBBF0}"/>
                </a:ext>
              </a:extLst>
            </p:cNvPr>
            <p:cNvSpPr>
              <a:spLocks/>
            </p:cNvSpPr>
            <p:nvPr/>
          </p:nvSpPr>
          <p:spPr bwMode="auto">
            <a:xfrm>
              <a:off x="679" y="2640"/>
              <a:ext cx="816" cy="1062"/>
            </a:xfrm>
            <a:custGeom>
              <a:avLst/>
              <a:gdLst>
                <a:gd name="T0" fmla="*/ 61 w 873"/>
                <a:gd name="T1" fmla="*/ 7 h 1136"/>
                <a:gd name="T2" fmla="*/ 60 w 873"/>
                <a:gd name="T3" fmla="*/ 7 h 1136"/>
                <a:gd name="T4" fmla="*/ 57 w 873"/>
                <a:gd name="T5" fmla="*/ 7 h 1136"/>
                <a:gd name="T6" fmla="*/ 56 w 873"/>
                <a:gd name="T7" fmla="*/ 9 h 1136"/>
                <a:gd name="T8" fmla="*/ 53 w 873"/>
                <a:gd name="T9" fmla="*/ 12 h 1136"/>
                <a:gd name="T10" fmla="*/ 52 w 873"/>
                <a:gd name="T11" fmla="*/ 15 h 1136"/>
                <a:gd name="T12" fmla="*/ 50 w 873"/>
                <a:gd name="T13" fmla="*/ 18 h 1136"/>
                <a:gd name="T14" fmla="*/ 47 w 873"/>
                <a:gd name="T15" fmla="*/ 20 h 1136"/>
                <a:gd name="T16" fmla="*/ 46 w 873"/>
                <a:gd name="T17" fmla="*/ 22 h 1136"/>
                <a:gd name="T18" fmla="*/ 44 w 873"/>
                <a:gd name="T19" fmla="*/ 26 h 1136"/>
                <a:gd name="T20" fmla="*/ 41 w 873"/>
                <a:gd name="T21" fmla="*/ 28 h 1136"/>
                <a:gd name="T22" fmla="*/ 40 w 873"/>
                <a:gd name="T23" fmla="*/ 31 h 1136"/>
                <a:gd name="T24" fmla="*/ 37 w 873"/>
                <a:gd name="T25" fmla="*/ 33 h 1136"/>
                <a:gd name="T26" fmla="*/ 36 w 873"/>
                <a:gd name="T27" fmla="*/ 36 h 1136"/>
                <a:gd name="T28" fmla="*/ 34 w 873"/>
                <a:gd name="T29" fmla="*/ 38 h 1136"/>
                <a:gd name="T30" fmla="*/ 32 w 873"/>
                <a:gd name="T31" fmla="*/ 41 h 1136"/>
                <a:gd name="T32" fmla="*/ 30 w 873"/>
                <a:gd name="T33" fmla="*/ 44 h 1136"/>
                <a:gd name="T34" fmla="*/ 28 w 873"/>
                <a:gd name="T35" fmla="*/ 47 h 1136"/>
                <a:gd name="T36" fmla="*/ 26 w 873"/>
                <a:gd name="T37" fmla="*/ 48 h 1136"/>
                <a:gd name="T38" fmla="*/ 24 w 873"/>
                <a:gd name="T39" fmla="*/ 50 h 1136"/>
                <a:gd name="T40" fmla="*/ 21 w 873"/>
                <a:gd name="T41" fmla="*/ 53 h 1136"/>
                <a:gd name="T42" fmla="*/ 20 w 873"/>
                <a:gd name="T43" fmla="*/ 57 h 1136"/>
                <a:gd name="T44" fmla="*/ 18 w 873"/>
                <a:gd name="T45" fmla="*/ 58 h 1136"/>
                <a:gd name="T46" fmla="*/ 17 w 873"/>
                <a:gd name="T47" fmla="*/ 62 h 1136"/>
                <a:gd name="T48" fmla="*/ 14 w 873"/>
                <a:gd name="T49" fmla="*/ 65 h 1136"/>
                <a:gd name="T50" fmla="*/ 12 w 873"/>
                <a:gd name="T51" fmla="*/ 66 h 1136"/>
                <a:gd name="T52" fmla="*/ 9 w 873"/>
                <a:gd name="T53" fmla="*/ 69 h 1136"/>
                <a:gd name="T54" fmla="*/ 7 w 873"/>
                <a:gd name="T55" fmla="*/ 71 h 1136"/>
                <a:gd name="T56" fmla="*/ 7 w 873"/>
                <a:gd name="T57" fmla="*/ 74 h 1136"/>
                <a:gd name="T58" fmla="*/ 7 w 873"/>
                <a:gd name="T59" fmla="*/ 76 h 1136"/>
                <a:gd name="T60" fmla="*/ 7 w 873"/>
                <a:gd name="T61" fmla="*/ 79 h 1136"/>
                <a:gd name="T62" fmla="*/ 0 w 873"/>
                <a:gd name="T63" fmla="*/ 81 h 11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873" h="1136">
                  <a:moveTo>
                    <a:pt x="873" y="0"/>
                  </a:moveTo>
                  <a:lnTo>
                    <a:pt x="855" y="19"/>
                  </a:lnTo>
                  <a:lnTo>
                    <a:pt x="842" y="37"/>
                  </a:lnTo>
                  <a:lnTo>
                    <a:pt x="830" y="56"/>
                  </a:lnTo>
                  <a:lnTo>
                    <a:pt x="818" y="74"/>
                  </a:lnTo>
                  <a:lnTo>
                    <a:pt x="799" y="92"/>
                  </a:lnTo>
                  <a:lnTo>
                    <a:pt x="787" y="111"/>
                  </a:lnTo>
                  <a:lnTo>
                    <a:pt x="775" y="129"/>
                  </a:lnTo>
                  <a:lnTo>
                    <a:pt x="762" y="148"/>
                  </a:lnTo>
                  <a:lnTo>
                    <a:pt x="744" y="160"/>
                  </a:lnTo>
                  <a:lnTo>
                    <a:pt x="732" y="178"/>
                  </a:lnTo>
                  <a:lnTo>
                    <a:pt x="719" y="197"/>
                  </a:lnTo>
                  <a:lnTo>
                    <a:pt x="707" y="215"/>
                  </a:lnTo>
                  <a:lnTo>
                    <a:pt x="689" y="234"/>
                  </a:lnTo>
                  <a:lnTo>
                    <a:pt x="676" y="252"/>
                  </a:lnTo>
                  <a:lnTo>
                    <a:pt x="664" y="270"/>
                  </a:lnTo>
                  <a:lnTo>
                    <a:pt x="652" y="289"/>
                  </a:lnTo>
                  <a:lnTo>
                    <a:pt x="633" y="307"/>
                  </a:lnTo>
                  <a:lnTo>
                    <a:pt x="621" y="326"/>
                  </a:lnTo>
                  <a:lnTo>
                    <a:pt x="609" y="344"/>
                  </a:lnTo>
                  <a:lnTo>
                    <a:pt x="596" y="362"/>
                  </a:lnTo>
                  <a:lnTo>
                    <a:pt x="578" y="381"/>
                  </a:lnTo>
                  <a:lnTo>
                    <a:pt x="566" y="399"/>
                  </a:lnTo>
                  <a:lnTo>
                    <a:pt x="553" y="418"/>
                  </a:lnTo>
                  <a:lnTo>
                    <a:pt x="541" y="430"/>
                  </a:lnTo>
                  <a:lnTo>
                    <a:pt x="523" y="448"/>
                  </a:lnTo>
                  <a:lnTo>
                    <a:pt x="510" y="467"/>
                  </a:lnTo>
                  <a:lnTo>
                    <a:pt x="498" y="485"/>
                  </a:lnTo>
                  <a:lnTo>
                    <a:pt x="486" y="504"/>
                  </a:lnTo>
                  <a:lnTo>
                    <a:pt x="467" y="522"/>
                  </a:lnTo>
                  <a:lnTo>
                    <a:pt x="455" y="540"/>
                  </a:lnTo>
                  <a:lnTo>
                    <a:pt x="443" y="559"/>
                  </a:lnTo>
                  <a:lnTo>
                    <a:pt x="430" y="577"/>
                  </a:lnTo>
                  <a:lnTo>
                    <a:pt x="412" y="596"/>
                  </a:lnTo>
                  <a:lnTo>
                    <a:pt x="400" y="614"/>
                  </a:lnTo>
                  <a:lnTo>
                    <a:pt x="387" y="632"/>
                  </a:lnTo>
                  <a:lnTo>
                    <a:pt x="375" y="651"/>
                  </a:lnTo>
                  <a:lnTo>
                    <a:pt x="357" y="669"/>
                  </a:lnTo>
                  <a:lnTo>
                    <a:pt x="344" y="688"/>
                  </a:lnTo>
                  <a:lnTo>
                    <a:pt x="332" y="700"/>
                  </a:lnTo>
                  <a:lnTo>
                    <a:pt x="320" y="718"/>
                  </a:lnTo>
                  <a:lnTo>
                    <a:pt x="301" y="737"/>
                  </a:lnTo>
                  <a:lnTo>
                    <a:pt x="289" y="755"/>
                  </a:lnTo>
                  <a:lnTo>
                    <a:pt x="277" y="774"/>
                  </a:lnTo>
                  <a:lnTo>
                    <a:pt x="258" y="792"/>
                  </a:lnTo>
                  <a:lnTo>
                    <a:pt x="246" y="810"/>
                  </a:lnTo>
                  <a:lnTo>
                    <a:pt x="234" y="829"/>
                  </a:lnTo>
                  <a:lnTo>
                    <a:pt x="221" y="847"/>
                  </a:lnTo>
                  <a:lnTo>
                    <a:pt x="203" y="866"/>
                  </a:lnTo>
                  <a:lnTo>
                    <a:pt x="191" y="884"/>
                  </a:lnTo>
                  <a:lnTo>
                    <a:pt x="178" y="902"/>
                  </a:lnTo>
                  <a:lnTo>
                    <a:pt x="166" y="921"/>
                  </a:lnTo>
                  <a:lnTo>
                    <a:pt x="148" y="939"/>
                  </a:lnTo>
                  <a:lnTo>
                    <a:pt x="135" y="958"/>
                  </a:lnTo>
                  <a:lnTo>
                    <a:pt x="123" y="970"/>
                  </a:lnTo>
                  <a:lnTo>
                    <a:pt x="111" y="988"/>
                  </a:lnTo>
                  <a:lnTo>
                    <a:pt x="92" y="1007"/>
                  </a:lnTo>
                  <a:lnTo>
                    <a:pt x="80" y="1025"/>
                  </a:lnTo>
                  <a:lnTo>
                    <a:pt x="68" y="1044"/>
                  </a:lnTo>
                  <a:lnTo>
                    <a:pt x="55" y="1062"/>
                  </a:lnTo>
                  <a:lnTo>
                    <a:pt x="37" y="1080"/>
                  </a:lnTo>
                  <a:lnTo>
                    <a:pt x="25" y="1099"/>
                  </a:lnTo>
                  <a:lnTo>
                    <a:pt x="12" y="1117"/>
                  </a:lnTo>
                  <a:lnTo>
                    <a:pt x="0" y="113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26361" name="Freeform 371">
              <a:extLst>
                <a:ext uri="{FF2B5EF4-FFF2-40B4-BE49-F238E27FC236}">
                  <a16:creationId xmlns:a16="http://schemas.microsoft.com/office/drawing/2014/main" id="{917CE18C-5E14-C91E-26FC-C33AD1D1AF7C}"/>
                </a:ext>
              </a:extLst>
            </p:cNvPr>
            <p:cNvSpPr>
              <a:spLocks/>
            </p:cNvSpPr>
            <p:nvPr/>
          </p:nvSpPr>
          <p:spPr bwMode="auto">
            <a:xfrm>
              <a:off x="679" y="2640"/>
              <a:ext cx="816" cy="1062"/>
            </a:xfrm>
            <a:custGeom>
              <a:avLst/>
              <a:gdLst>
                <a:gd name="T0" fmla="*/ 61 w 873"/>
                <a:gd name="T1" fmla="*/ 7 h 1136"/>
                <a:gd name="T2" fmla="*/ 60 w 873"/>
                <a:gd name="T3" fmla="*/ 7 h 1136"/>
                <a:gd name="T4" fmla="*/ 57 w 873"/>
                <a:gd name="T5" fmla="*/ 7 h 1136"/>
                <a:gd name="T6" fmla="*/ 56 w 873"/>
                <a:gd name="T7" fmla="*/ 9 h 1136"/>
                <a:gd name="T8" fmla="*/ 53 w 873"/>
                <a:gd name="T9" fmla="*/ 12 h 1136"/>
                <a:gd name="T10" fmla="*/ 52 w 873"/>
                <a:gd name="T11" fmla="*/ 15 h 1136"/>
                <a:gd name="T12" fmla="*/ 50 w 873"/>
                <a:gd name="T13" fmla="*/ 18 h 1136"/>
                <a:gd name="T14" fmla="*/ 47 w 873"/>
                <a:gd name="T15" fmla="*/ 20 h 1136"/>
                <a:gd name="T16" fmla="*/ 46 w 873"/>
                <a:gd name="T17" fmla="*/ 22 h 1136"/>
                <a:gd name="T18" fmla="*/ 44 w 873"/>
                <a:gd name="T19" fmla="*/ 26 h 1136"/>
                <a:gd name="T20" fmla="*/ 41 w 873"/>
                <a:gd name="T21" fmla="*/ 28 h 1136"/>
                <a:gd name="T22" fmla="*/ 40 w 873"/>
                <a:gd name="T23" fmla="*/ 31 h 1136"/>
                <a:gd name="T24" fmla="*/ 37 w 873"/>
                <a:gd name="T25" fmla="*/ 33 h 1136"/>
                <a:gd name="T26" fmla="*/ 36 w 873"/>
                <a:gd name="T27" fmla="*/ 36 h 1136"/>
                <a:gd name="T28" fmla="*/ 34 w 873"/>
                <a:gd name="T29" fmla="*/ 38 h 1136"/>
                <a:gd name="T30" fmla="*/ 32 w 873"/>
                <a:gd name="T31" fmla="*/ 41 h 1136"/>
                <a:gd name="T32" fmla="*/ 30 w 873"/>
                <a:gd name="T33" fmla="*/ 44 h 1136"/>
                <a:gd name="T34" fmla="*/ 28 w 873"/>
                <a:gd name="T35" fmla="*/ 47 h 1136"/>
                <a:gd name="T36" fmla="*/ 26 w 873"/>
                <a:gd name="T37" fmla="*/ 48 h 1136"/>
                <a:gd name="T38" fmla="*/ 24 w 873"/>
                <a:gd name="T39" fmla="*/ 50 h 1136"/>
                <a:gd name="T40" fmla="*/ 21 w 873"/>
                <a:gd name="T41" fmla="*/ 53 h 1136"/>
                <a:gd name="T42" fmla="*/ 20 w 873"/>
                <a:gd name="T43" fmla="*/ 57 h 1136"/>
                <a:gd name="T44" fmla="*/ 18 w 873"/>
                <a:gd name="T45" fmla="*/ 58 h 1136"/>
                <a:gd name="T46" fmla="*/ 17 w 873"/>
                <a:gd name="T47" fmla="*/ 62 h 1136"/>
                <a:gd name="T48" fmla="*/ 14 w 873"/>
                <a:gd name="T49" fmla="*/ 65 h 1136"/>
                <a:gd name="T50" fmla="*/ 12 w 873"/>
                <a:gd name="T51" fmla="*/ 66 h 1136"/>
                <a:gd name="T52" fmla="*/ 9 w 873"/>
                <a:gd name="T53" fmla="*/ 69 h 1136"/>
                <a:gd name="T54" fmla="*/ 7 w 873"/>
                <a:gd name="T55" fmla="*/ 71 h 1136"/>
                <a:gd name="T56" fmla="*/ 7 w 873"/>
                <a:gd name="T57" fmla="*/ 74 h 1136"/>
                <a:gd name="T58" fmla="*/ 7 w 873"/>
                <a:gd name="T59" fmla="*/ 76 h 1136"/>
                <a:gd name="T60" fmla="*/ 7 w 873"/>
                <a:gd name="T61" fmla="*/ 79 h 1136"/>
                <a:gd name="T62" fmla="*/ 0 w 873"/>
                <a:gd name="T63" fmla="*/ 81 h 11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873" h="1136">
                  <a:moveTo>
                    <a:pt x="873" y="0"/>
                  </a:moveTo>
                  <a:lnTo>
                    <a:pt x="855" y="19"/>
                  </a:lnTo>
                  <a:lnTo>
                    <a:pt x="842" y="37"/>
                  </a:lnTo>
                  <a:lnTo>
                    <a:pt x="830" y="56"/>
                  </a:lnTo>
                  <a:lnTo>
                    <a:pt x="818" y="74"/>
                  </a:lnTo>
                  <a:lnTo>
                    <a:pt x="799" y="92"/>
                  </a:lnTo>
                  <a:lnTo>
                    <a:pt x="787" y="111"/>
                  </a:lnTo>
                  <a:lnTo>
                    <a:pt x="775" y="129"/>
                  </a:lnTo>
                  <a:lnTo>
                    <a:pt x="762" y="148"/>
                  </a:lnTo>
                  <a:lnTo>
                    <a:pt x="744" y="160"/>
                  </a:lnTo>
                  <a:lnTo>
                    <a:pt x="732" y="178"/>
                  </a:lnTo>
                  <a:lnTo>
                    <a:pt x="719" y="197"/>
                  </a:lnTo>
                  <a:lnTo>
                    <a:pt x="707" y="215"/>
                  </a:lnTo>
                  <a:lnTo>
                    <a:pt x="689" y="234"/>
                  </a:lnTo>
                  <a:lnTo>
                    <a:pt x="676" y="252"/>
                  </a:lnTo>
                  <a:lnTo>
                    <a:pt x="664" y="270"/>
                  </a:lnTo>
                  <a:lnTo>
                    <a:pt x="652" y="289"/>
                  </a:lnTo>
                  <a:lnTo>
                    <a:pt x="633" y="307"/>
                  </a:lnTo>
                  <a:lnTo>
                    <a:pt x="621" y="326"/>
                  </a:lnTo>
                  <a:lnTo>
                    <a:pt x="609" y="344"/>
                  </a:lnTo>
                  <a:lnTo>
                    <a:pt x="596" y="362"/>
                  </a:lnTo>
                  <a:lnTo>
                    <a:pt x="578" y="381"/>
                  </a:lnTo>
                  <a:lnTo>
                    <a:pt x="566" y="399"/>
                  </a:lnTo>
                  <a:lnTo>
                    <a:pt x="553" y="418"/>
                  </a:lnTo>
                  <a:lnTo>
                    <a:pt x="541" y="430"/>
                  </a:lnTo>
                  <a:lnTo>
                    <a:pt x="523" y="448"/>
                  </a:lnTo>
                  <a:lnTo>
                    <a:pt x="510" y="467"/>
                  </a:lnTo>
                  <a:lnTo>
                    <a:pt x="498" y="485"/>
                  </a:lnTo>
                  <a:lnTo>
                    <a:pt x="486" y="504"/>
                  </a:lnTo>
                  <a:lnTo>
                    <a:pt x="467" y="522"/>
                  </a:lnTo>
                  <a:lnTo>
                    <a:pt x="455" y="540"/>
                  </a:lnTo>
                  <a:lnTo>
                    <a:pt x="443" y="559"/>
                  </a:lnTo>
                  <a:lnTo>
                    <a:pt x="430" y="577"/>
                  </a:lnTo>
                  <a:lnTo>
                    <a:pt x="412" y="596"/>
                  </a:lnTo>
                  <a:lnTo>
                    <a:pt x="400" y="614"/>
                  </a:lnTo>
                  <a:lnTo>
                    <a:pt x="387" y="632"/>
                  </a:lnTo>
                  <a:lnTo>
                    <a:pt x="375" y="651"/>
                  </a:lnTo>
                  <a:lnTo>
                    <a:pt x="357" y="669"/>
                  </a:lnTo>
                  <a:lnTo>
                    <a:pt x="344" y="688"/>
                  </a:lnTo>
                  <a:lnTo>
                    <a:pt x="332" y="700"/>
                  </a:lnTo>
                  <a:lnTo>
                    <a:pt x="320" y="718"/>
                  </a:lnTo>
                  <a:lnTo>
                    <a:pt x="301" y="737"/>
                  </a:lnTo>
                  <a:lnTo>
                    <a:pt x="289" y="755"/>
                  </a:lnTo>
                  <a:lnTo>
                    <a:pt x="277" y="774"/>
                  </a:lnTo>
                  <a:lnTo>
                    <a:pt x="258" y="792"/>
                  </a:lnTo>
                  <a:lnTo>
                    <a:pt x="246" y="810"/>
                  </a:lnTo>
                  <a:lnTo>
                    <a:pt x="234" y="829"/>
                  </a:lnTo>
                  <a:lnTo>
                    <a:pt x="221" y="847"/>
                  </a:lnTo>
                  <a:lnTo>
                    <a:pt x="203" y="866"/>
                  </a:lnTo>
                  <a:lnTo>
                    <a:pt x="191" y="884"/>
                  </a:lnTo>
                  <a:lnTo>
                    <a:pt x="178" y="902"/>
                  </a:lnTo>
                  <a:lnTo>
                    <a:pt x="166" y="921"/>
                  </a:lnTo>
                  <a:lnTo>
                    <a:pt x="148" y="939"/>
                  </a:lnTo>
                  <a:lnTo>
                    <a:pt x="135" y="958"/>
                  </a:lnTo>
                  <a:lnTo>
                    <a:pt x="123" y="970"/>
                  </a:lnTo>
                  <a:lnTo>
                    <a:pt x="111" y="988"/>
                  </a:lnTo>
                  <a:lnTo>
                    <a:pt x="92" y="1007"/>
                  </a:lnTo>
                  <a:lnTo>
                    <a:pt x="80" y="1025"/>
                  </a:lnTo>
                  <a:lnTo>
                    <a:pt x="68" y="1044"/>
                  </a:lnTo>
                  <a:lnTo>
                    <a:pt x="55" y="1062"/>
                  </a:lnTo>
                  <a:lnTo>
                    <a:pt x="37" y="1080"/>
                  </a:lnTo>
                  <a:lnTo>
                    <a:pt x="25" y="1099"/>
                  </a:lnTo>
                  <a:lnTo>
                    <a:pt x="12" y="1117"/>
                  </a:lnTo>
                  <a:lnTo>
                    <a:pt x="0" y="113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26362" name="Freeform 372">
              <a:extLst>
                <a:ext uri="{FF2B5EF4-FFF2-40B4-BE49-F238E27FC236}">
                  <a16:creationId xmlns:a16="http://schemas.microsoft.com/office/drawing/2014/main" id="{7089705E-D435-A05F-F02E-C185D14C3EE8}"/>
                </a:ext>
              </a:extLst>
            </p:cNvPr>
            <p:cNvSpPr>
              <a:spLocks/>
            </p:cNvSpPr>
            <p:nvPr/>
          </p:nvSpPr>
          <p:spPr bwMode="auto">
            <a:xfrm>
              <a:off x="679" y="2640"/>
              <a:ext cx="816" cy="1062"/>
            </a:xfrm>
            <a:custGeom>
              <a:avLst/>
              <a:gdLst>
                <a:gd name="T0" fmla="*/ 61 w 873"/>
                <a:gd name="T1" fmla="*/ 7 h 1136"/>
                <a:gd name="T2" fmla="*/ 60 w 873"/>
                <a:gd name="T3" fmla="*/ 7 h 1136"/>
                <a:gd name="T4" fmla="*/ 57 w 873"/>
                <a:gd name="T5" fmla="*/ 7 h 1136"/>
                <a:gd name="T6" fmla="*/ 56 w 873"/>
                <a:gd name="T7" fmla="*/ 9 h 1136"/>
                <a:gd name="T8" fmla="*/ 53 w 873"/>
                <a:gd name="T9" fmla="*/ 12 h 1136"/>
                <a:gd name="T10" fmla="*/ 52 w 873"/>
                <a:gd name="T11" fmla="*/ 15 h 1136"/>
                <a:gd name="T12" fmla="*/ 50 w 873"/>
                <a:gd name="T13" fmla="*/ 18 h 1136"/>
                <a:gd name="T14" fmla="*/ 47 w 873"/>
                <a:gd name="T15" fmla="*/ 20 h 1136"/>
                <a:gd name="T16" fmla="*/ 46 w 873"/>
                <a:gd name="T17" fmla="*/ 22 h 1136"/>
                <a:gd name="T18" fmla="*/ 44 w 873"/>
                <a:gd name="T19" fmla="*/ 26 h 1136"/>
                <a:gd name="T20" fmla="*/ 41 w 873"/>
                <a:gd name="T21" fmla="*/ 28 h 1136"/>
                <a:gd name="T22" fmla="*/ 40 w 873"/>
                <a:gd name="T23" fmla="*/ 31 h 1136"/>
                <a:gd name="T24" fmla="*/ 37 w 873"/>
                <a:gd name="T25" fmla="*/ 33 h 1136"/>
                <a:gd name="T26" fmla="*/ 36 w 873"/>
                <a:gd name="T27" fmla="*/ 36 h 1136"/>
                <a:gd name="T28" fmla="*/ 34 w 873"/>
                <a:gd name="T29" fmla="*/ 38 h 1136"/>
                <a:gd name="T30" fmla="*/ 32 w 873"/>
                <a:gd name="T31" fmla="*/ 41 h 1136"/>
                <a:gd name="T32" fmla="*/ 30 w 873"/>
                <a:gd name="T33" fmla="*/ 44 h 1136"/>
                <a:gd name="T34" fmla="*/ 28 w 873"/>
                <a:gd name="T35" fmla="*/ 47 h 1136"/>
                <a:gd name="T36" fmla="*/ 26 w 873"/>
                <a:gd name="T37" fmla="*/ 48 h 1136"/>
                <a:gd name="T38" fmla="*/ 24 w 873"/>
                <a:gd name="T39" fmla="*/ 50 h 1136"/>
                <a:gd name="T40" fmla="*/ 21 w 873"/>
                <a:gd name="T41" fmla="*/ 53 h 1136"/>
                <a:gd name="T42" fmla="*/ 20 w 873"/>
                <a:gd name="T43" fmla="*/ 57 h 1136"/>
                <a:gd name="T44" fmla="*/ 18 w 873"/>
                <a:gd name="T45" fmla="*/ 58 h 1136"/>
                <a:gd name="T46" fmla="*/ 17 w 873"/>
                <a:gd name="T47" fmla="*/ 62 h 1136"/>
                <a:gd name="T48" fmla="*/ 14 w 873"/>
                <a:gd name="T49" fmla="*/ 65 h 1136"/>
                <a:gd name="T50" fmla="*/ 12 w 873"/>
                <a:gd name="T51" fmla="*/ 66 h 1136"/>
                <a:gd name="T52" fmla="*/ 9 w 873"/>
                <a:gd name="T53" fmla="*/ 69 h 1136"/>
                <a:gd name="T54" fmla="*/ 7 w 873"/>
                <a:gd name="T55" fmla="*/ 71 h 1136"/>
                <a:gd name="T56" fmla="*/ 7 w 873"/>
                <a:gd name="T57" fmla="*/ 74 h 1136"/>
                <a:gd name="T58" fmla="*/ 7 w 873"/>
                <a:gd name="T59" fmla="*/ 76 h 1136"/>
                <a:gd name="T60" fmla="*/ 7 w 873"/>
                <a:gd name="T61" fmla="*/ 79 h 1136"/>
                <a:gd name="T62" fmla="*/ 0 w 873"/>
                <a:gd name="T63" fmla="*/ 81 h 11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873" h="1136">
                  <a:moveTo>
                    <a:pt x="873" y="0"/>
                  </a:moveTo>
                  <a:lnTo>
                    <a:pt x="855" y="19"/>
                  </a:lnTo>
                  <a:lnTo>
                    <a:pt x="842" y="37"/>
                  </a:lnTo>
                  <a:lnTo>
                    <a:pt x="830" y="56"/>
                  </a:lnTo>
                  <a:lnTo>
                    <a:pt x="818" y="74"/>
                  </a:lnTo>
                  <a:lnTo>
                    <a:pt x="799" y="92"/>
                  </a:lnTo>
                  <a:lnTo>
                    <a:pt x="787" y="111"/>
                  </a:lnTo>
                  <a:lnTo>
                    <a:pt x="775" y="129"/>
                  </a:lnTo>
                  <a:lnTo>
                    <a:pt x="762" y="148"/>
                  </a:lnTo>
                  <a:lnTo>
                    <a:pt x="744" y="160"/>
                  </a:lnTo>
                  <a:lnTo>
                    <a:pt x="732" y="178"/>
                  </a:lnTo>
                  <a:lnTo>
                    <a:pt x="719" y="197"/>
                  </a:lnTo>
                  <a:lnTo>
                    <a:pt x="707" y="215"/>
                  </a:lnTo>
                  <a:lnTo>
                    <a:pt x="689" y="234"/>
                  </a:lnTo>
                  <a:lnTo>
                    <a:pt x="676" y="252"/>
                  </a:lnTo>
                  <a:lnTo>
                    <a:pt x="664" y="270"/>
                  </a:lnTo>
                  <a:lnTo>
                    <a:pt x="652" y="289"/>
                  </a:lnTo>
                  <a:lnTo>
                    <a:pt x="633" y="307"/>
                  </a:lnTo>
                  <a:lnTo>
                    <a:pt x="621" y="326"/>
                  </a:lnTo>
                  <a:lnTo>
                    <a:pt x="609" y="344"/>
                  </a:lnTo>
                  <a:lnTo>
                    <a:pt x="596" y="362"/>
                  </a:lnTo>
                  <a:lnTo>
                    <a:pt x="578" y="381"/>
                  </a:lnTo>
                  <a:lnTo>
                    <a:pt x="566" y="399"/>
                  </a:lnTo>
                  <a:lnTo>
                    <a:pt x="553" y="418"/>
                  </a:lnTo>
                  <a:lnTo>
                    <a:pt x="541" y="430"/>
                  </a:lnTo>
                  <a:lnTo>
                    <a:pt x="523" y="448"/>
                  </a:lnTo>
                  <a:lnTo>
                    <a:pt x="510" y="467"/>
                  </a:lnTo>
                  <a:lnTo>
                    <a:pt x="498" y="485"/>
                  </a:lnTo>
                  <a:lnTo>
                    <a:pt x="486" y="504"/>
                  </a:lnTo>
                  <a:lnTo>
                    <a:pt x="467" y="522"/>
                  </a:lnTo>
                  <a:lnTo>
                    <a:pt x="455" y="540"/>
                  </a:lnTo>
                  <a:lnTo>
                    <a:pt x="443" y="559"/>
                  </a:lnTo>
                  <a:lnTo>
                    <a:pt x="430" y="577"/>
                  </a:lnTo>
                  <a:lnTo>
                    <a:pt x="412" y="596"/>
                  </a:lnTo>
                  <a:lnTo>
                    <a:pt x="400" y="614"/>
                  </a:lnTo>
                  <a:lnTo>
                    <a:pt x="387" y="632"/>
                  </a:lnTo>
                  <a:lnTo>
                    <a:pt x="375" y="651"/>
                  </a:lnTo>
                  <a:lnTo>
                    <a:pt x="357" y="669"/>
                  </a:lnTo>
                  <a:lnTo>
                    <a:pt x="344" y="688"/>
                  </a:lnTo>
                  <a:lnTo>
                    <a:pt x="332" y="700"/>
                  </a:lnTo>
                  <a:lnTo>
                    <a:pt x="320" y="718"/>
                  </a:lnTo>
                  <a:lnTo>
                    <a:pt x="301" y="737"/>
                  </a:lnTo>
                  <a:lnTo>
                    <a:pt x="289" y="755"/>
                  </a:lnTo>
                  <a:lnTo>
                    <a:pt x="277" y="774"/>
                  </a:lnTo>
                  <a:lnTo>
                    <a:pt x="258" y="792"/>
                  </a:lnTo>
                  <a:lnTo>
                    <a:pt x="246" y="810"/>
                  </a:lnTo>
                  <a:lnTo>
                    <a:pt x="234" y="829"/>
                  </a:lnTo>
                  <a:lnTo>
                    <a:pt x="221" y="847"/>
                  </a:lnTo>
                  <a:lnTo>
                    <a:pt x="203" y="866"/>
                  </a:lnTo>
                  <a:lnTo>
                    <a:pt x="191" y="884"/>
                  </a:lnTo>
                  <a:lnTo>
                    <a:pt x="178" y="902"/>
                  </a:lnTo>
                  <a:lnTo>
                    <a:pt x="166" y="921"/>
                  </a:lnTo>
                  <a:lnTo>
                    <a:pt x="148" y="939"/>
                  </a:lnTo>
                  <a:lnTo>
                    <a:pt x="135" y="958"/>
                  </a:lnTo>
                  <a:lnTo>
                    <a:pt x="123" y="970"/>
                  </a:lnTo>
                  <a:lnTo>
                    <a:pt x="111" y="988"/>
                  </a:lnTo>
                  <a:lnTo>
                    <a:pt x="92" y="1007"/>
                  </a:lnTo>
                  <a:lnTo>
                    <a:pt x="80" y="1025"/>
                  </a:lnTo>
                  <a:lnTo>
                    <a:pt x="68" y="1044"/>
                  </a:lnTo>
                  <a:lnTo>
                    <a:pt x="55" y="1062"/>
                  </a:lnTo>
                  <a:lnTo>
                    <a:pt x="37" y="1080"/>
                  </a:lnTo>
                  <a:lnTo>
                    <a:pt x="25" y="1099"/>
                  </a:lnTo>
                  <a:lnTo>
                    <a:pt x="12" y="1117"/>
                  </a:lnTo>
                  <a:lnTo>
                    <a:pt x="0" y="113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26363" name="Freeform 373">
              <a:extLst>
                <a:ext uri="{FF2B5EF4-FFF2-40B4-BE49-F238E27FC236}">
                  <a16:creationId xmlns:a16="http://schemas.microsoft.com/office/drawing/2014/main" id="{EE5BAE4B-F41E-94E2-74AE-3F533EE543EA}"/>
                </a:ext>
              </a:extLst>
            </p:cNvPr>
            <p:cNvSpPr>
              <a:spLocks/>
            </p:cNvSpPr>
            <p:nvPr/>
          </p:nvSpPr>
          <p:spPr bwMode="auto">
            <a:xfrm>
              <a:off x="679" y="2640"/>
              <a:ext cx="816" cy="1062"/>
            </a:xfrm>
            <a:custGeom>
              <a:avLst/>
              <a:gdLst>
                <a:gd name="T0" fmla="*/ 61 w 873"/>
                <a:gd name="T1" fmla="*/ 7 h 1136"/>
                <a:gd name="T2" fmla="*/ 60 w 873"/>
                <a:gd name="T3" fmla="*/ 7 h 1136"/>
                <a:gd name="T4" fmla="*/ 57 w 873"/>
                <a:gd name="T5" fmla="*/ 7 h 1136"/>
                <a:gd name="T6" fmla="*/ 56 w 873"/>
                <a:gd name="T7" fmla="*/ 9 h 1136"/>
                <a:gd name="T8" fmla="*/ 53 w 873"/>
                <a:gd name="T9" fmla="*/ 12 h 1136"/>
                <a:gd name="T10" fmla="*/ 52 w 873"/>
                <a:gd name="T11" fmla="*/ 15 h 1136"/>
                <a:gd name="T12" fmla="*/ 50 w 873"/>
                <a:gd name="T13" fmla="*/ 18 h 1136"/>
                <a:gd name="T14" fmla="*/ 47 w 873"/>
                <a:gd name="T15" fmla="*/ 20 h 1136"/>
                <a:gd name="T16" fmla="*/ 46 w 873"/>
                <a:gd name="T17" fmla="*/ 22 h 1136"/>
                <a:gd name="T18" fmla="*/ 44 w 873"/>
                <a:gd name="T19" fmla="*/ 26 h 1136"/>
                <a:gd name="T20" fmla="*/ 41 w 873"/>
                <a:gd name="T21" fmla="*/ 28 h 1136"/>
                <a:gd name="T22" fmla="*/ 40 w 873"/>
                <a:gd name="T23" fmla="*/ 31 h 1136"/>
                <a:gd name="T24" fmla="*/ 37 w 873"/>
                <a:gd name="T25" fmla="*/ 33 h 1136"/>
                <a:gd name="T26" fmla="*/ 36 w 873"/>
                <a:gd name="T27" fmla="*/ 36 h 1136"/>
                <a:gd name="T28" fmla="*/ 34 w 873"/>
                <a:gd name="T29" fmla="*/ 38 h 1136"/>
                <a:gd name="T30" fmla="*/ 32 w 873"/>
                <a:gd name="T31" fmla="*/ 41 h 1136"/>
                <a:gd name="T32" fmla="*/ 30 w 873"/>
                <a:gd name="T33" fmla="*/ 44 h 1136"/>
                <a:gd name="T34" fmla="*/ 28 w 873"/>
                <a:gd name="T35" fmla="*/ 47 h 1136"/>
                <a:gd name="T36" fmla="*/ 26 w 873"/>
                <a:gd name="T37" fmla="*/ 48 h 1136"/>
                <a:gd name="T38" fmla="*/ 24 w 873"/>
                <a:gd name="T39" fmla="*/ 50 h 1136"/>
                <a:gd name="T40" fmla="*/ 21 w 873"/>
                <a:gd name="T41" fmla="*/ 53 h 1136"/>
                <a:gd name="T42" fmla="*/ 20 w 873"/>
                <a:gd name="T43" fmla="*/ 57 h 1136"/>
                <a:gd name="T44" fmla="*/ 18 w 873"/>
                <a:gd name="T45" fmla="*/ 58 h 1136"/>
                <a:gd name="T46" fmla="*/ 17 w 873"/>
                <a:gd name="T47" fmla="*/ 62 h 1136"/>
                <a:gd name="T48" fmla="*/ 14 w 873"/>
                <a:gd name="T49" fmla="*/ 65 h 1136"/>
                <a:gd name="T50" fmla="*/ 12 w 873"/>
                <a:gd name="T51" fmla="*/ 66 h 1136"/>
                <a:gd name="T52" fmla="*/ 9 w 873"/>
                <a:gd name="T53" fmla="*/ 69 h 1136"/>
                <a:gd name="T54" fmla="*/ 7 w 873"/>
                <a:gd name="T55" fmla="*/ 71 h 1136"/>
                <a:gd name="T56" fmla="*/ 7 w 873"/>
                <a:gd name="T57" fmla="*/ 74 h 1136"/>
                <a:gd name="T58" fmla="*/ 7 w 873"/>
                <a:gd name="T59" fmla="*/ 76 h 1136"/>
                <a:gd name="T60" fmla="*/ 7 w 873"/>
                <a:gd name="T61" fmla="*/ 79 h 1136"/>
                <a:gd name="T62" fmla="*/ 0 w 873"/>
                <a:gd name="T63" fmla="*/ 81 h 11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873" h="1136">
                  <a:moveTo>
                    <a:pt x="873" y="0"/>
                  </a:moveTo>
                  <a:lnTo>
                    <a:pt x="855" y="19"/>
                  </a:lnTo>
                  <a:lnTo>
                    <a:pt x="842" y="37"/>
                  </a:lnTo>
                  <a:lnTo>
                    <a:pt x="830" y="56"/>
                  </a:lnTo>
                  <a:lnTo>
                    <a:pt x="818" y="74"/>
                  </a:lnTo>
                  <a:lnTo>
                    <a:pt x="799" y="92"/>
                  </a:lnTo>
                  <a:lnTo>
                    <a:pt x="787" y="111"/>
                  </a:lnTo>
                  <a:lnTo>
                    <a:pt x="775" y="129"/>
                  </a:lnTo>
                  <a:lnTo>
                    <a:pt x="762" y="148"/>
                  </a:lnTo>
                  <a:lnTo>
                    <a:pt x="744" y="160"/>
                  </a:lnTo>
                  <a:lnTo>
                    <a:pt x="732" y="178"/>
                  </a:lnTo>
                  <a:lnTo>
                    <a:pt x="719" y="197"/>
                  </a:lnTo>
                  <a:lnTo>
                    <a:pt x="707" y="215"/>
                  </a:lnTo>
                  <a:lnTo>
                    <a:pt x="689" y="234"/>
                  </a:lnTo>
                  <a:lnTo>
                    <a:pt x="676" y="252"/>
                  </a:lnTo>
                  <a:lnTo>
                    <a:pt x="664" y="270"/>
                  </a:lnTo>
                  <a:lnTo>
                    <a:pt x="652" y="289"/>
                  </a:lnTo>
                  <a:lnTo>
                    <a:pt x="633" y="307"/>
                  </a:lnTo>
                  <a:lnTo>
                    <a:pt x="621" y="326"/>
                  </a:lnTo>
                  <a:lnTo>
                    <a:pt x="609" y="344"/>
                  </a:lnTo>
                  <a:lnTo>
                    <a:pt x="596" y="362"/>
                  </a:lnTo>
                  <a:lnTo>
                    <a:pt x="578" y="381"/>
                  </a:lnTo>
                  <a:lnTo>
                    <a:pt x="566" y="399"/>
                  </a:lnTo>
                  <a:lnTo>
                    <a:pt x="553" y="418"/>
                  </a:lnTo>
                  <a:lnTo>
                    <a:pt x="541" y="430"/>
                  </a:lnTo>
                  <a:lnTo>
                    <a:pt x="523" y="448"/>
                  </a:lnTo>
                  <a:lnTo>
                    <a:pt x="510" y="467"/>
                  </a:lnTo>
                  <a:lnTo>
                    <a:pt x="498" y="485"/>
                  </a:lnTo>
                  <a:lnTo>
                    <a:pt x="486" y="504"/>
                  </a:lnTo>
                  <a:lnTo>
                    <a:pt x="467" y="522"/>
                  </a:lnTo>
                  <a:lnTo>
                    <a:pt x="455" y="540"/>
                  </a:lnTo>
                  <a:lnTo>
                    <a:pt x="443" y="559"/>
                  </a:lnTo>
                  <a:lnTo>
                    <a:pt x="430" y="577"/>
                  </a:lnTo>
                  <a:lnTo>
                    <a:pt x="412" y="596"/>
                  </a:lnTo>
                  <a:lnTo>
                    <a:pt x="400" y="614"/>
                  </a:lnTo>
                  <a:lnTo>
                    <a:pt x="387" y="632"/>
                  </a:lnTo>
                  <a:lnTo>
                    <a:pt x="375" y="651"/>
                  </a:lnTo>
                  <a:lnTo>
                    <a:pt x="357" y="669"/>
                  </a:lnTo>
                  <a:lnTo>
                    <a:pt x="344" y="688"/>
                  </a:lnTo>
                  <a:lnTo>
                    <a:pt x="332" y="700"/>
                  </a:lnTo>
                  <a:lnTo>
                    <a:pt x="320" y="718"/>
                  </a:lnTo>
                  <a:lnTo>
                    <a:pt x="301" y="737"/>
                  </a:lnTo>
                  <a:lnTo>
                    <a:pt x="289" y="755"/>
                  </a:lnTo>
                  <a:lnTo>
                    <a:pt x="277" y="774"/>
                  </a:lnTo>
                  <a:lnTo>
                    <a:pt x="258" y="792"/>
                  </a:lnTo>
                  <a:lnTo>
                    <a:pt x="246" y="810"/>
                  </a:lnTo>
                  <a:lnTo>
                    <a:pt x="234" y="829"/>
                  </a:lnTo>
                  <a:lnTo>
                    <a:pt x="221" y="847"/>
                  </a:lnTo>
                  <a:lnTo>
                    <a:pt x="203" y="866"/>
                  </a:lnTo>
                  <a:lnTo>
                    <a:pt x="191" y="884"/>
                  </a:lnTo>
                  <a:lnTo>
                    <a:pt x="178" y="902"/>
                  </a:lnTo>
                  <a:lnTo>
                    <a:pt x="166" y="921"/>
                  </a:lnTo>
                  <a:lnTo>
                    <a:pt x="148" y="939"/>
                  </a:lnTo>
                  <a:lnTo>
                    <a:pt x="135" y="958"/>
                  </a:lnTo>
                  <a:lnTo>
                    <a:pt x="123" y="970"/>
                  </a:lnTo>
                  <a:lnTo>
                    <a:pt x="111" y="988"/>
                  </a:lnTo>
                  <a:lnTo>
                    <a:pt x="92" y="1007"/>
                  </a:lnTo>
                  <a:lnTo>
                    <a:pt x="80" y="1025"/>
                  </a:lnTo>
                  <a:lnTo>
                    <a:pt x="68" y="1044"/>
                  </a:lnTo>
                  <a:lnTo>
                    <a:pt x="55" y="1062"/>
                  </a:lnTo>
                  <a:lnTo>
                    <a:pt x="37" y="1080"/>
                  </a:lnTo>
                  <a:lnTo>
                    <a:pt x="25" y="1099"/>
                  </a:lnTo>
                  <a:lnTo>
                    <a:pt x="12" y="1117"/>
                  </a:lnTo>
                  <a:lnTo>
                    <a:pt x="0" y="113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26364" name="Freeform 374">
              <a:extLst>
                <a:ext uri="{FF2B5EF4-FFF2-40B4-BE49-F238E27FC236}">
                  <a16:creationId xmlns:a16="http://schemas.microsoft.com/office/drawing/2014/main" id="{0D0A6396-9FC2-81B1-9280-453950E3EA69}"/>
                </a:ext>
              </a:extLst>
            </p:cNvPr>
            <p:cNvSpPr>
              <a:spLocks/>
            </p:cNvSpPr>
            <p:nvPr/>
          </p:nvSpPr>
          <p:spPr bwMode="auto">
            <a:xfrm>
              <a:off x="679" y="2640"/>
              <a:ext cx="816" cy="1062"/>
            </a:xfrm>
            <a:custGeom>
              <a:avLst/>
              <a:gdLst>
                <a:gd name="T0" fmla="*/ 61 w 873"/>
                <a:gd name="T1" fmla="*/ 7 h 1136"/>
                <a:gd name="T2" fmla="*/ 60 w 873"/>
                <a:gd name="T3" fmla="*/ 7 h 1136"/>
                <a:gd name="T4" fmla="*/ 57 w 873"/>
                <a:gd name="T5" fmla="*/ 7 h 1136"/>
                <a:gd name="T6" fmla="*/ 56 w 873"/>
                <a:gd name="T7" fmla="*/ 9 h 1136"/>
                <a:gd name="T8" fmla="*/ 53 w 873"/>
                <a:gd name="T9" fmla="*/ 12 h 1136"/>
                <a:gd name="T10" fmla="*/ 52 w 873"/>
                <a:gd name="T11" fmla="*/ 15 h 1136"/>
                <a:gd name="T12" fmla="*/ 50 w 873"/>
                <a:gd name="T13" fmla="*/ 18 h 1136"/>
                <a:gd name="T14" fmla="*/ 47 w 873"/>
                <a:gd name="T15" fmla="*/ 20 h 1136"/>
                <a:gd name="T16" fmla="*/ 46 w 873"/>
                <a:gd name="T17" fmla="*/ 22 h 1136"/>
                <a:gd name="T18" fmla="*/ 44 w 873"/>
                <a:gd name="T19" fmla="*/ 26 h 1136"/>
                <a:gd name="T20" fmla="*/ 41 w 873"/>
                <a:gd name="T21" fmla="*/ 28 h 1136"/>
                <a:gd name="T22" fmla="*/ 40 w 873"/>
                <a:gd name="T23" fmla="*/ 31 h 1136"/>
                <a:gd name="T24" fmla="*/ 37 w 873"/>
                <a:gd name="T25" fmla="*/ 33 h 1136"/>
                <a:gd name="T26" fmla="*/ 36 w 873"/>
                <a:gd name="T27" fmla="*/ 36 h 1136"/>
                <a:gd name="T28" fmla="*/ 34 w 873"/>
                <a:gd name="T29" fmla="*/ 38 h 1136"/>
                <a:gd name="T30" fmla="*/ 32 w 873"/>
                <a:gd name="T31" fmla="*/ 41 h 1136"/>
                <a:gd name="T32" fmla="*/ 30 w 873"/>
                <a:gd name="T33" fmla="*/ 44 h 1136"/>
                <a:gd name="T34" fmla="*/ 28 w 873"/>
                <a:gd name="T35" fmla="*/ 47 h 1136"/>
                <a:gd name="T36" fmla="*/ 26 w 873"/>
                <a:gd name="T37" fmla="*/ 48 h 1136"/>
                <a:gd name="T38" fmla="*/ 24 w 873"/>
                <a:gd name="T39" fmla="*/ 50 h 1136"/>
                <a:gd name="T40" fmla="*/ 21 w 873"/>
                <a:gd name="T41" fmla="*/ 53 h 1136"/>
                <a:gd name="T42" fmla="*/ 20 w 873"/>
                <a:gd name="T43" fmla="*/ 57 h 1136"/>
                <a:gd name="T44" fmla="*/ 18 w 873"/>
                <a:gd name="T45" fmla="*/ 58 h 1136"/>
                <a:gd name="T46" fmla="*/ 17 w 873"/>
                <a:gd name="T47" fmla="*/ 62 h 1136"/>
                <a:gd name="T48" fmla="*/ 14 w 873"/>
                <a:gd name="T49" fmla="*/ 65 h 1136"/>
                <a:gd name="T50" fmla="*/ 12 w 873"/>
                <a:gd name="T51" fmla="*/ 66 h 1136"/>
                <a:gd name="T52" fmla="*/ 9 w 873"/>
                <a:gd name="T53" fmla="*/ 69 h 1136"/>
                <a:gd name="T54" fmla="*/ 7 w 873"/>
                <a:gd name="T55" fmla="*/ 71 h 1136"/>
                <a:gd name="T56" fmla="*/ 7 w 873"/>
                <a:gd name="T57" fmla="*/ 74 h 1136"/>
                <a:gd name="T58" fmla="*/ 7 w 873"/>
                <a:gd name="T59" fmla="*/ 76 h 1136"/>
                <a:gd name="T60" fmla="*/ 7 w 873"/>
                <a:gd name="T61" fmla="*/ 79 h 1136"/>
                <a:gd name="T62" fmla="*/ 0 w 873"/>
                <a:gd name="T63" fmla="*/ 81 h 11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873" h="1136">
                  <a:moveTo>
                    <a:pt x="873" y="0"/>
                  </a:moveTo>
                  <a:lnTo>
                    <a:pt x="855" y="19"/>
                  </a:lnTo>
                  <a:lnTo>
                    <a:pt x="842" y="37"/>
                  </a:lnTo>
                  <a:lnTo>
                    <a:pt x="830" y="56"/>
                  </a:lnTo>
                  <a:lnTo>
                    <a:pt x="818" y="74"/>
                  </a:lnTo>
                  <a:lnTo>
                    <a:pt x="799" y="92"/>
                  </a:lnTo>
                  <a:lnTo>
                    <a:pt x="787" y="111"/>
                  </a:lnTo>
                  <a:lnTo>
                    <a:pt x="775" y="129"/>
                  </a:lnTo>
                  <a:lnTo>
                    <a:pt x="762" y="148"/>
                  </a:lnTo>
                  <a:lnTo>
                    <a:pt x="744" y="160"/>
                  </a:lnTo>
                  <a:lnTo>
                    <a:pt x="732" y="178"/>
                  </a:lnTo>
                  <a:lnTo>
                    <a:pt x="719" y="197"/>
                  </a:lnTo>
                  <a:lnTo>
                    <a:pt x="707" y="215"/>
                  </a:lnTo>
                  <a:lnTo>
                    <a:pt x="689" y="234"/>
                  </a:lnTo>
                  <a:lnTo>
                    <a:pt x="676" y="252"/>
                  </a:lnTo>
                  <a:lnTo>
                    <a:pt x="664" y="270"/>
                  </a:lnTo>
                  <a:lnTo>
                    <a:pt x="652" y="289"/>
                  </a:lnTo>
                  <a:lnTo>
                    <a:pt x="633" y="307"/>
                  </a:lnTo>
                  <a:lnTo>
                    <a:pt x="621" y="326"/>
                  </a:lnTo>
                  <a:lnTo>
                    <a:pt x="609" y="344"/>
                  </a:lnTo>
                  <a:lnTo>
                    <a:pt x="596" y="362"/>
                  </a:lnTo>
                  <a:lnTo>
                    <a:pt x="578" y="381"/>
                  </a:lnTo>
                  <a:lnTo>
                    <a:pt x="566" y="399"/>
                  </a:lnTo>
                  <a:lnTo>
                    <a:pt x="553" y="418"/>
                  </a:lnTo>
                  <a:lnTo>
                    <a:pt x="541" y="430"/>
                  </a:lnTo>
                  <a:lnTo>
                    <a:pt x="523" y="448"/>
                  </a:lnTo>
                  <a:lnTo>
                    <a:pt x="510" y="467"/>
                  </a:lnTo>
                  <a:lnTo>
                    <a:pt x="498" y="485"/>
                  </a:lnTo>
                  <a:lnTo>
                    <a:pt x="486" y="504"/>
                  </a:lnTo>
                  <a:lnTo>
                    <a:pt x="467" y="522"/>
                  </a:lnTo>
                  <a:lnTo>
                    <a:pt x="455" y="540"/>
                  </a:lnTo>
                  <a:lnTo>
                    <a:pt x="443" y="559"/>
                  </a:lnTo>
                  <a:lnTo>
                    <a:pt x="430" y="577"/>
                  </a:lnTo>
                  <a:lnTo>
                    <a:pt x="412" y="596"/>
                  </a:lnTo>
                  <a:lnTo>
                    <a:pt x="400" y="614"/>
                  </a:lnTo>
                  <a:lnTo>
                    <a:pt x="387" y="632"/>
                  </a:lnTo>
                  <a:lnTo>
                    <a:pt x="375" y="651"/>
                  </a:lnTo>
                  <a:lnTo>
                    <a:pt x="357" y="669"/>
                  </a:lnTo>
                  <a:lnTo>
                    <a:pt x="344" y="688"/>
                  </a:lnTo>
                  <a:lnTo>
                    <a:pt x="332" y="700"/>
                  </a:lnTo>
                  <a:lnTo>
                    <a:pt x="320" y="718"/>
                  </a:lnTo>
                  <a:lnTo>
                    <a:pt x="301" y="737"/>
                  </a:lnTo>
                  <a:lnTo>
                    <a:pt x="289" y="755"/>
                  </a:lnTo>
                  <a:lnTo>
                    <a:pt x="277" y="774"/>
                  </a:lnTo>
                  <a:lnTo>
                    <a:pt x="258" y="792"/>
                  </a:lnTo>
                  <a:lnTo>
                    <a:pt x="246" y="810"/>
                  </a:lnTo>
                  <a:lnTo>
                    <a:pt x="234" y="829"/>
                  </a:lnTo>
                  <a:lnTo>
                    <a:pt x="221" y="847"/>
                  </a:lnTo>
                  <a:lnTo>
                    <a:pt x="203" y="866"/>
                  </a:lnTo>
                  <a:lnTo>
                    <a:pt x="191" y="884"/>
                  </a:lnTo>
                  <a:lnTo>
                    <a:pt x="178" y="902"/>
                  </a:lnTo>
                  <a:lnTo>
                    <a:pt x="166" y="921"/>
                  </a:lnTo>
                  <a:lnTo>
                    <a:pt x="148" y="939"/>
                  </a:lnTo>
                  <a:lnTo>
                    <a:pt x="135" y="958"/>
                  </a:lnTo>
                  <a:lnTo>
                    <a:pt x="123" y="970"/>
                  </a:lnTo>
                  <a:lnTo>
                    <a:pt x="111" y="988"/>
                  </a:lnTo>
                  <a:lnTo>
                    <a:pt x="92" y="1007"/>
                  </a:lnTo>
                  <a:lnTo>
                    <a:pt x="80" y="1025"/>
                  </a:lnTo>
                  <a:lnTo>
                    <a:pt x="68" y="1044"/>
                  </a:lnTo>
                  <a:lnTo>
                    <a:pt x="55" y="1062"/>
                  </a:lnTo>
                  <a:lnTo>
                    <a:pt x="37" y="1080"/>
                  </a:lnTo>
                  <a:lnTo>
                    <a:pt x="25" y="1099"/>
                  </a:lnTo>
                  <a:lnTo>
                    <a:pt x="12" y="1117"/>
                  </a:lnTo>
                  <a:lnTo>
                    <a:pt x="0" y="113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26365" name="Freeform 375">
              <a:extLst>
                <a:ext uri="{FF2B5EF4-FFF2-40B4-BE49-F238E27FC236}">
                  <a16:creationId xmlns:a16="http://schemas.microsoft.com/office/drawing/2014/main" id="{452FB4A2-6131-21FB-7FE2-BA50631E1B05}"/>
                </a:ext>
              </a:extLst>
            </p:cNvPr>
            <p:cNvSpPr>
              <a:spLocks/>
            </p:cNvSpPr>
            <p:nvPr/>
          </p:nvSpPr>
          <p:spPr bwMode="auto">
            <a:xfrm>
              <a:off x="679" y="2640"/>
              <a:ext cx="816" cy="1062"/>
            </a:xfrm>
            <a:custGeom>
              <a:avLst/>
              <a:gdLst>
                <a:gd name="T0" fmla="*/ 61 w 873"/>
                <a:gd name="T1" fmla="*/ 7 h 1136"/>
                <a:gd name="T2" fmla="*/ 60 w 873"/>
                <a:gd name="T3" fmla="*/ 7 h 1136"/>
                <a:gd name="T4" fmla="*/ 57 w 873"/>
                <a:gd name="T5" fmla="*/ 7 h 1136"/>
                <a:gd name="T6" fmla="*/ 56 w 873"/>
                <a:gd name="T7" fmla="*/ 9 h 1136"/>
                <a:gd name="T8" fmla="*/ 53 w 873"/>
                <a:gd name="T9" fmla="*/ 12 h 1136"/>
                <a:gd name="T10" fmla="*/ 52 w 873"/>
                <a:gd name="T11" fmla="*/ 15 h 1136"/>
                <a:gd name="T12" fmla="*/ 50 w 873"/>
                <a:gd name="T13" fmla="*/ 18 h 1136"/>
                <a:gd name="T14" fmla="*/ 47 w 873"/>
                <a:gd name="T15" fmla="*/ 20 h 1136"/>
                <a:gd name="T16" fmla="*/ 46 w 873"/>
                <a:gd name="T17" fmla="*/ 22 h 1136"/>
                <a:gd name="T18" fmla="*/ 44 w 873"/>
                <a:gd name="T19" fmla="*/ 26 h 1136"/>
                <a:gd name="T20" fmla="*/ 41 w 873"/>
                <a:gd name="T21" fmla="*/ 28 h 1136"/>
                <a:gd name="T22" fmla="*/ 40 w 873"/>
                <a:gd name="T23" fmla="*/ 31 h 1136"/>
                <a:gd name="T24" fmla="*/ 37 w 873"/>
                <a:gd name="T25" fmla="*/ 33 h 1136"/>
                <a:gd name="T26" fmla="*/ 36 w 873"/>
                <a:gd name="T27" fmla="*/ 36 h 1136"/>
                <a:gd name="T28" fmla="*/ 34 w 873"/>
                <a:gd name="T29" fmla="*/ 38 h 1136"/>
                <a:gd name="T30" fmla="*/ 32 w 873"/>
                <a:gd name="T31" fmla="*/ 41 h 1136"/>
                <a:gd name="T32" fmla="*/ 30 w 873"/>
                <a:gd name="T33" fmla="*/ 44 h 1136"/>
                <a:gd name="T34" fmla="*/ 28 w 873"/>
                <a:gd name="T35" fmla="*/ 47 h 1136"/>
                <a:gd name="T36" fmla="*/ 26 w 873"/>
                <a:gd name="T37" fmla="*/ 48 h 1136"/>
                <a:gd name="T38" fmla="*/ 24 w 873"/>
                <a:gd name="T39" fmla="*/ 50 h 1136"/>
                <a:gd name="T40" fmla="*/ 21 w 873"/>
                <a:gd name="T41" fmla="*/ 53 h 1136"/>
                <a:gd name="T42" fmla="*/ 20 w 873"/>
                <a:gd name="T43" fmla="*/ 57 h 1136"/>
                <a:gd name="T44" fmla="*/ 18 w 873"/>
                <a:gd name="T45" fmla="*/ 58 h 1136"/>
                <a:gd name="T46" fmla="*/ 17 w 873"/>
                <a:gd name="T47" fmla="*/ 62 h 1136"/>
                <a:gd name="T48" fmla="*/ 14 w 873"/>
                <a:gd name="T49" fmla="*/ 65 h 1136"/>
                <a:gd name="T50" fmla="*/ 12 w 873"/>
                <a:gd name="T51" fmla="*/ 66 h 1136"/>
                <a:gd name="T52" fmla="*/ 9 w 873"/>
                <a:gd name="T53" fmla="*/ 69 h 1136"/>
                <a:gd name="T54" fmla="*/ 7 w 873"/>
                <a:gd name="T55" fmla="*/ 71 h 1136"/>
                <a:gd name="T56" fmla="*/ 7 w 873"/>
                <a:gd name="T57" fmla="*/ 74 h 1136"/>
                <a:gd name="T58" fmla="*/ 7 w 873"/>
                <a:gd name="T59" fmla="*/ 76 h 1136"/>
                <a:gd name="T60" fmla="*/ 7 w 873"/>
                <a:gd name="T61" fmla="*/ 79 h 1136"/>
                <a:gd name="T62" fmla="*/ 0 w 873"/>
                <a:gd name="T63" fmla="*/ 81 h 11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873" h="1136">
                  <a:moveTo>
                    <a:pt x="873" y="0"/>
                  </a:moveTo>
                  <a:lnTo>
                    <a:pt x="855" y="19"/>
                  </a:lnTo>
                  <a:lnTo>
                    <a:pt x="842" y="37"/>
                  </a:lnTo>
                  <a:lnTo>
                    <a:pt x="830" y="56"/>
                  </a:lnTo>
                  <a:lnTo>
                    <a:pt x="818" y="74"/>
                  </a:lnTo>
                  <a:lnTo>
                    <a:pt x="799" y="92"/>
                  </a:lnTo>
                  <a:lnTo>
                    <a:pt x="787" y="111"/>
                  </a:lnTo>
                  <a:lnTo>
                    <a:pt x="775" y="129"/>
                  </a:lnTo>
                  <a:lnTo>
                    <a:pt x="762" y="148"/>
                  </a:lnTo>
                  <a:lnTo>
                    <a:pt x="744" y="160"/>
                  </a:lnTo>
                  <a:lnTo>
                    <a:pt x="732" y="178"/>
                  </a:lnTo>
                  <a:lnTo>
                    <a:pt x="719" y="197"/>
                  </a:lnTo>
                  <a:lnTo>
                    <a:pt x="707" y="215"/>
                  </a:lnTo>
                  <a:lnTo>
                    <a:pt x="689" y="234"/>
                  </a:lnTo>
                  <a:lnTo>
                    <a:pt x="676" y="252"/>
                  </a:lnTo>
                  <a:lnTo>
                    <a:pt x="664" y="270"/>
                  </a:lnTo>
                  <a:lnTo>
                    <a:pt x="652" y="289"/>
                  </a:lnTo>
                  <a:lnTo>
                    <a:pt x="633" y="307"/>
                  </a:lnTo>
                  <a:lnTo>
                    <a:pt x="621" y="326"/>
                  </a:lnTo>
                  <a:lnTo>
                    <a:pt x="609" y="344"/>
                  </a:lnTo>
                  <a:lnTo>
                    <a:pt x="596" y="362"/>
                  </a:lnTo>
                  <a:lnTo>
                    <a:pt x="578" y="381"/>
                  </a:lnTo>
                  <a:lnTo>
                    <a:pt x="566" y="399"/>
                  </a:lnTo>
                  <a:lnTo>
                    <a:pt x="553" y="418"/>
                  </a:lnTo>
                  <a:lnTo>
                    <a:pt x="541" y="430"/>
                  </a:lnTo>
                  <a:lnTo>
                    <a:pt x="523" y="448"/>
                  </a:lnTo>
                  <a:lnTo>
                    <a:pt x="510" y="467"/>
                  </a:lnTo>
                  <a:lnTo>
                    <a:pt x="498" y="485"/>
                  </a:lnTo>
                  <a:lnTo>
                    <a:pt x="486" y="504"/>
                  </a:lnTo>
                  <a:lnTo>
                    <a:pt x="467" y="522"/>
                  </a:lnTo>
                  <a:lnTo>
                    <a:pt x="455" y="540"/>
                  </a:lnTo>
                  <a:lnTo>
                    <a:pt x="443" y="559"/>
                  </a:lnTo>
                  <a:lnTo>
                    <a:pt x="430" y="577"/>
                  </a:lnTo>
                  <a:lnTo>
                    <a:pt x="412" y="596"/>
                  </a:lnTo>
                  <a:lnTo>
                    <a:pt x="400" y="614"/>
                  </a:lnTo>
                  <a:lnTo>
                    <a:pt x="387" y="632"/>
                  </a:lnTo>
                  <a:lnTo>
                    <a:pt x="375" y="651"/>
                  </a:lnTo>
                  <a:lnTo>
                    <a:pt x="357" y="669"/>
                  </a:lnTo>
                  <a:lnTo>
                    <a:pt x="344" y="688"/>
                  </a:lnTo>
                  <a:lnTo>
                    <a:pt x="332" y="700"/>
                  </a:lnTo>
                  <a:lnTo>
                    <a:pt x="320" y="718"/>
                  </a:lnTo>
                  <a:lnTo>
                    <a:pt x="301" y="737"/>
                  </a:lnTo>
                  <a:lnTo>
                    <a:pt x="289" y="755"/>
                  </a:lnTo>
                  <a:lnTo>
                    <a:pt x="277" y="774"/>
                  </a:lnTo>
                  <a:lnTo>
                    <a:pt x="258" y="792"/>
                  </a:lnTo>
                  <a:lnTo>
                    <a:pt x="246" y="810"/>
                  </a:lnTo>
                  <a:lnTo>
                    <a:pt x="234" y="829"/>
                  </a:lnTo>
                  <a:lnTo>
                    <a:pt x="221" y="847"/>
                  </a:lnTo>
                  <a:lnTo>
                    <a:pt x="203" y="866"/>
                  </a:lnTo>
                  <a:lnTo>
                    <a:pt x="191" y="884"/>
                  </a:lnTo>
                  <a:lnTo>
                    <a:pt x="178" y="902"/>
                  </a:lnTo>
                  <a:lnTo>
                    <a:pt x="166" y="921"/>
                  </a:lnTo>
                  <a:lnTo>
                    <a:pt x="148" y="939"/>
                  </a:lnTo>
                  <a:lnTo>
                    <a:pt x="135" y="958"/>
                  </a:lnTo>
                  <a:lnTo>
                    <a:pt x="123" y="970"/>
                  </a:lnTo>
                  <a:lnTo>
                    <a:pt x="111" y="988"/>
                  </a:lnTo>
                  <a:lnTo>
                    <a:pt x="92" y="1007"/>
                  </a:lnTo>
                  <a:lnTo>
                    <a:pt x="80" y="1025"/>
                  </a:lnTo>
                  <a:lnTo>
                    <a:pt x="68" y="1044"/>
                  </a:lnTo>
                  <a:lnTo>
                    <a:pt x="55" y="1062"/>
                  </a:lnTo>
                  <a:lnTo>
                    <a:pt x="37" y="1080"/>
                  </a:lnTo>
                  <a:lnTo>
                    <a:pt x="25" y="1099"/>
                  </a:lnTo>
                  <a:lnTo>
                    <a:pt x="12" y="1117"/>
                  </a:lnTo>
                  <a:lnTo>
                    <a:pt x="0" y="113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26366" name="Freeform 376">
              <a:extLst>
                <a:ext uri="{FF2B5EF4-FFF2-40B4-BE49-F238E27FC236}">
                  <a16:creationId xmlns:a16="http://schemas.microsoft.com/office/drawing/2014/main" id="{9E2BB1E2-FBD0-4142-B95F-3B6ADF4ECB59}"/>
                </a:ext>
              </a:extLst>
            </p:cNvPr>
            <p:cNvSpPr>
              <a:spLocks/>
            </p:cNvSpPr>
            <p:nvPr/>
          </p:nvSpPr>
          <p:spPr bwMode="auto">
            <a:xfrm>
              <a:off x="679" y="2640"/>
              <a:ext cx="816" cy="1062"/>
            </a:xfrm>
            <a:custGeom>
              <a:avLst/>
              <a:gdLst>
                <a:gd name="T0" fmla="*/ 61 w 873"/>
                <a:gd name="T1" fmla="*/ 7 h 1136"/>
                <a:gd name="T2" fmla="*/ 60 w 873"/>
                <a:gd name="T3" fmla="*/ 7 h 1136"/>
                <a:gd name="T4" fmla="*/ 57 w 873"/>
                <a:gd name="T5" fmla="*/ 7 h 1136"/>
                <a:gd name="T6" fmla="*/ 56 w 873"/>
                <a:gd name="T7" fmla="*/ 9 h 1136"/>
                <a:gd name="T8" fmla="*/ 53 w 873"/>
                <a:gd name="T9" fmla="*/ 12 h 1136"/>
                <a:gd name="T10" fmla="*/ 52 w 873"/>
                <a:gd name="T11" fmla="*/ 15 h 1136"/>
                <a:gd name="T12" fmla="*/ 50 w 873"/>
                <a:gd name="T13" fmla="*/ 18 h 1136"/>
                <a:gd name="T14" fmla="*/ 47 w 873"/>
                <a:gd name="T15" fmla="*/ 20 h 1136"/>
                <a:gd name="T16" fmla="*/ 46 w 873"/>
                <a:gd name="T17" fmla="*/ 22 h 1136"/>
                <a:gd name="T18" fmla="*/ 44 w 873"/>
                <a:gd name="T19" fmla="*/ 26 h 1136"/>
                <a:gd name="T20" fmla="*/ 41 w 873"/>
                <a:gd name="T21" fmla="*/ 28 h 1136"/>
                <a:gd name="T22" fmla="*/ 40 w 873"/>
                <a:gd name="T23" fmla="*/ 31 h 1136"/>
                <a:gd name="T24" fmla="*/ 37 w 873"/>
                <a:gd name="T25" fmla="*/ 33 h 1136"/>
                <a:gd name="T26" fmla="*/ 36 w 873"/>
                <a:gd name="T27" fmla="*/ 36 h 1136"/>
                <a:gd name="T28" fmla="*/ 34 w 873"/>
                <a:gd name="T29" fmla="*/ 38 h 1136"/>
                <a:gd name="T30" fmla="*/ 32 w 873"/>
                <a:gd name="T31" fmla="*/ 41 h 1136"/>
                <a:gd name="T32" fmla="*/ 30 w 873"/>
                <a:gd name="T33" fmla="*/ 44 h 1136"/>
                <a:gd name="T34" fmla="*/ 28 w 873"/>
                <a:gd name="T35" fmla="*/ 47 h 1136"/>
                <a:gd name="T36" fmla="*/ 26 w 873"/>
                <a:gd name="T37" fmla="*/ 48 h 1136"/>
                <a:gd name="T38" fmla="*/ 24 w 873"/>
                <a:gd name="T39" fmla="*/ 50 h 1136"/>
                <a:gd name="T40" fmla="*/ 21 w 873"/>
                <a:gd name="T41" fmla="*/ 53 h 1136"/>
                <a:gd name="T42" fmla="*/ 20 w 873"/>
                <a:gd name="T43" fmla="*/ 57 h 1136"/>
                <a:gd name="T44" fmla="*/ 18 w 873"/>
                <a:gd name="T45" fmla="*/ 58 h 1136"/>
                <a:gd name="T46" fmla="*/ 17 w 873"/>
                <a:gd name="T47" fmla="*/ 62 h 1136"/>
                <a:gd name="T48" fmla="*/ 14 w 873"/>
                <a:gd name="T49" fmla="*/ 65 h 1136"/>
                <a:gd name="T50" fmla="*/ 12 w 873"/>
                <a:gd name="T51" fmla="*/ 66 h 1136"/>
                <a:gd name="T52" fmla="*/ 9 w 873"/>
                <a:gd name="T53" fmla="*/ 69 h 1136"/>
                <a:gd name="T54" fmla="*/ 7 w 873"/>
                <a:gd name="T55" fmla="*/ 71 h 1136"/>
                <a:gd name="T56" fmla="*/ 7 w 873"/>
                <a:gd name="T57" fmla="*/ 74 h 1136"/>
                <a:gd name="T58" fmla="*/ 7 w 873"/>
                <a:gd name="T59" fmla="*/ 76 h 1136"/>
                <a:gd name="T60" fmla="*/ 7 w 873"/>
                <a:gd name="T61" fmla="*/ 79 h 1136"/>
                <a:gd name="T62" fmla="*/ 0 w 873"/>
                <a:gd name="T63" fmla="*/ 81 h 11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873" h="1136">
                  <a:moveTo>
                    <a:pt x="873" y="0"/>
                  </a:moveTo>
                  <a:lnTo>
                    <a:pt x="855" y="19"/>
                  </a:lnTo>
                  <a:lnTo>
                    <a:pt x="842" y="37"/>
                  </a:lnTo>
                  <a:lnTo>
                    <a:pt x="830" y="56"/>
                  </a:lnTo>
                  <a:lnTo>
                    <a:pt x="818" y="74"/>
                  </a:lnTo>
                  <a:lnTo>
                    <a:pt x="799" y="92"/>
                  </a:lnTo>
                  <a:lnTo>
                    <a:pt x="787" y="111"/>
                  </a:lnTo>
                  <a:lnTo>
                    <a:pt x="775" y="129"/>
                  </a:lnTo>
                  <a:lnTo>
                    <a:pt x="762" y="148"/>
                  </a:lnTo>
                  <a:lnTo>
                    <a:pt x="744" y="160"/>
                  </a:lnTo>
                  <a:lnTo>
                    <a:pt x="732" y="178"/>
                  </a:lnTo>
                  <a:lnTo>
                    <a:pt x="719" y="197"/>
                  </a:lnTo>
                  <a:lnTo>
                    <a:pt x="707" y="215"/>
                  </a:lnTo>
                  <a:lnTo>
                    <a:pt x="689" y="234"/>
                  </a:lnTo>
                  <a:lnTo>
                    <a:pt x="676" y="252"/>
                  </a:lnTo>
                  <a:lnTo>
                    <a:pt x="664" y="270"/>
                  </a:lnTo>
                  <a:lnTo>
                    <a:pt x="652" y="289"/>
                  </a:lnTo>
                  <a:lnTo>
                    <a:pt x="633" y="307"/>
                  </a:lnTo>
                  <a:lnTo>
                    <a:pt x="621" y="326"/>
                  </a:lnTo>
                  <a:lnTo>
                    <a:pt x="609" y="344"/>
                  </a:lnTo>
                  <a:lnTo>
                    <a:pt x="596" y="362"/>
                  </a:lnTo>
                  <a:lnTo>
                    <a:pt x="578" y="381"/>
                  </a:lnTo>
                  <a:lnTo>
                    <a:pt x="566" y="399"/>
                  </a:lnTo>
                  <a:lnTo>
                    <a:pt x="553" y="418"/>
                  </a:lnTo>
                  <a:lnTo>
                    <a:pt x="541" y="430"/>
                  </a:lnTo>
                  <a:lnTo>
                    <a:pt x="523" y="448"/>
                  </a:lnTo>
                  <a:lnTo>
                    <a:pt x="510" y="467"/>
                  </a:lnTo>
                  <a:lnTo>
                    <a:pt x="498" y="485"/>
                  </a:lnTo>
                  <a:lnTo>
                    <a:pt x="486" y="504"/>
                  </a:lnTo>
                  <a:lnTo>
                    <a:pt x="467" y="522"/>
                  </a:lnTo>
                  <a:lnTo>
                    <a:pt x="455" y="540"/>
                  </a:lnTo>
                  <a:lnTo>
                    <a:pt x="443" y="559"/>
                  </a:lnTo>
                  <a:lnTo>
                    <a:pt x="430" y="577"/>
                  </a:lnTo>
                  <a:lnTo>
                    <a:pt x="412" y="596"/>
                  </a:lnTo>
                  <a:lnTo>
                    <a:pt x="400" y="614"/>
                  </a:lnTo>
                  <a:lnTo>
                    <a:pt x="387" y="632"/>
                  </a:lnTo>
                  <a:lnTo>
                    <a:pt x="375" y="651"/>
                  </a:lnTo>
                  <a:lnTo>
                    <a:pt x="357" y="669"/>
                  </a:lnTo>
                  <a:lnTo>
                    <a:pt x="344" y="688"/>
                  </a:lnTo>
                  <a:lnTo>
                    <a:pt x="332" y="700"/>
                  </a:lnTo>
                  <a:lnTo>
                    <a:pt x="320" y="718"/>
                  </a:lnTo>
                  <a:lnTo>
                    <a:pt x="301" y="737"/>
                  </a:lnTo>
                  <a:lnTo>
                    <a:pt x="289" y="755"/>
                  </a:lnTo>
                  <a:lnTo>
                    <a:pt x="277" y="774"/>
                  </a:lnTo>
                  <a:lnTo>
                    <a:pt x="258" y="792"/>
                  </a:lnTo>
                  <a:lnTo>
                    <a:pt x="246" y="810"/>
                  </a:lnTo>
                  <a:lnTo>
                    <a:pt x="234" y="829"/>
                  </a:lnTo>
                  <a:lnTo>
                    <a:pt x="221" y="847"/>
                  </a:lnTo>
                  <a:lnTo>
                    <a:pt x="203" y="866"/>
                  </a:lnTo>
                  <a:lnTo>
                    <a:pt x="191" y="884"/>
                  </a:lnTo>
                  <a:lnTo>
                    <a:pt x="178" y="902"/>
                  </a:lnTo>
                  <a:lnTo>
                    <a:pt x="166" y="921"/>
                  </a:lnTo>
                  <a:lnTo>
                    <a:pt x="148" y="939"/>
                  </a:lnTo>
                  <a:lnTo>
                    <a:pt x="135" y="958"/>
                  </a:lnTo>
                  <a:lnTo>
                    <a:pt x="123" y="970"/>
                  </a:lnTo>
                  <a:lnTo>
                    <a:pt x="111" y="988"/>
                  </a:lnTo>
                  <a:lnTo>
                    <a:pt x="92" y="1007"/>
                  </a:lnTo>
                  <a:lnTo>
                    <a:pt x="80" y="1025"/>
                  </a:lnTo>
                  <a:lnTo>
                    <a:pt x="68" y="1044"/>
                  </a:lnTo>
                  <a:lnTo>
                    <a:pt x="55" y="1062"/>
                  </a:lnTo>
                  <a:lnTo>
                    <a:pt x="37" y="1080"/>
                  </a:lnTo>
                  <a:lnTo>
                    <a:pt x="25" y="1099"/>
                  </a:lnTo>
                  <a:lnTo>
                    <a:pt x="12" y="1117"/>
                  </a:lnTo>
                  <a:lnTo>
                    <a:pt x="0" y="113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26367" name="Freeform 377">
              <a:extLst>
                <a:ext uri="{FF2B5EF4-FFF2-40B4-BE49-F238E27FC236}">
                  <a16:creationId xmlns:a16="http://schemas.microsoft.com/office/drawing/2014/main" id="{0FAC7736-224C-3D35-5DD6-CE6182E09102}"/>
                </a:ext>
              </a:extLst>
            </p:cNvPr>
            <p:cNvSpPr>
              <a:spLocks/>
            </p:cNvSpPr>
            <p:nvPr/>
          </p:nvSpPr>
          <p:spPr bwMode="auto">
            <a:xfrm>
              <a:off x="679" y="2640"/>
              <a:ext cx="816" cy="1062"/>
            </a:xfrm>
            <a:custGeom>
              <a:avLst/>
              <a:gdLst>
                <a:gd name="T0" fmla="*/ 61 w 873"/>
                <a:gd name="T1" fmla="*/ 7 h 1136"/>
                <a:gd name="T2" fmla="*/ 60 w 873"/>
                <a:gd name="T3" fmla="*/ 7 h 1136"/>
                <a:gd name="T4" fmla="*/ 57 w 873"/>
                <a:gd name="T5" fmla="*/ 7 h 1136"/>
                <a:gd name="T6" fmla="*/ 56 w 873"/>
                <a:gd name="T7" fmla="*/ 9 h 1136"/>
                <a:gd name="T8" fmla="*/ 53 w 873"/>
                <a:gd name="T9" fmla="*/ 12 h 1136"/>
                <a:gd name="T10" fmla="*/ 52 w 873"/>
                <a:gd name="T11" fmla="*/ 15 h 1136"/>
                <a:gd name="T12" fmla="*/ 50 w 873"/>
                <a:gd name="T13" fmla="*/ 18 h 1136"/>
                <a:gd name="T14" fmla="*/ 47 w 873"/>
                <a:gd name="T15" fmla="*/ 20 h 1136"/>
                <a:gd name="T16" fmla="*/ 46 w 873"/>
                <a:gd name="T17" fmla="*/ 22 h 1136"/>
                <a:gd name="T18" fmla="*/ 44 w 873"/>
                <a:gd name="T19" fmla="*/ 26 h 1136"/>
                <a:gd name="T20" fmla="*/ 41 w 873"/>
                <a:gd name="T21" fmla="*/ 28 h 1136"/>
                <a:gd name="T22" fmla="*/ 40 w 873"/>
                <a:gd name="T23" fmla="*/ 31 h 1136"/>
                <a:gd name="T24" fmla="*/ 37 w 873"/>
                <a:gd name="T25" fmla="*/ 33 h 1136"/>
                <a:gd name="T26" fmla="*/ 36 w 873"/>
                <a:gd name="T27" fmla="*/ 36 h 1136"/>
                <a:gd name="T28" fmla="*/ 34 w 873"/>
                <a:gd name="T29" fmla="*/ 38 h 1136"/>
                <a:gd name="T30" fmla="*/ 32 w 873"/>
                <a:gd name="T31" fmla="*/ 41 h 1136"/>
                <a:gd name="T32" fmla="*/ 30 w 873"/>
                <a:gd name="T33" fmla="*/ 44 h 1136"/>
                <a:gd name="T34" fmla="*/ 28 w 873"/>
                <a:gd name="T35" fmla="*/ 47 h 1136"/>
                <a:gd name="T36" fmla="*/ 26 w 873"/>
                <a:gd name="T37" fmla="*/ 48 h 1136"/>
                <a:gd name="T38" fmla="*/ 24 w 873"/>
                <a:gd name="T39" fmla="*/ 50 h 1136"/>
                <a:gd name="T40" fmla="*/ 21 w 873"/>
                <a:gd name="T41" fmla="*/ 53 h 1136"/>
                <a:gd name="T42" fmla="*/ 20 w 873"/>
                <a:gd name="T43" fmla="*/ 57 h 1136"/>
                <a:gd name="T44" fmla="*/ 18 w 873"/>
                <a:gd name="T45" fmla="*/ 58 h 1136"/>
                <a:gd name="T46" fmla="*/ 17 w 873"/>
                <a:gd name="T47" fmla="*/ 62 h 1136"/>
                <a:gd name="T48" fmla="*/ 14 w 873"/>
                <a:gd name="T49" fmla="*/ 65 h 1136"/>
                <a:gd name="T50" fmla="*/ 12 w 873"/>
                <a:gd name="T51" fmla="*/ 66 h 1136"/>
                <a:gd name="T52" fmla="*/ 9 w 873"/>
                <a:gd name="T53" fmla="*/ 69 h 1136"/>
                <a:gd name="T54" fmla="*/ 7 w 873"/>
                <a:gd name="T55" fmla="*/ 71 h 1136"/>
                <a:gd name="T56" fmla="*/ 7 w 873"/>
                <a:gd name="T57" fmla="*/ 74 h 1136"/>
                <a:gd name="T58" fmla="*/ 7 w 873"/>
                <a:gd name="T59" fmla="*/ 76 h 1136"/>
                <a:gd name="T60" fmla="*/ 7 w 873"/>
                <a:gd name="T61" fmla="*/ 79 h 1136"/>
                <a:gd name="T62" fmla="*/ 0 w 873"/>
                <a:gd name="T63" fmla="*/ 81 h 11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873" h="1136">
                  <a:moveTo>
                    <a:pt x="873" y="0"/>
                  </a:moveTo>
                  <a:lnTo>
                    <a:pt x="855" y="19"/>
                  </a:lnTo>
                  <a:lnTo>
                    <a:pt x="842" y="37"/>
                  </a:lnTo>
                  <a:lnTo>
                    <a:pt x="830" y="56"/>
                  </a:lnTo>
                  <a:lnTo>
                    <a:pt x="818" y="74"/>
                  </a:lnTo>
                  <a:lnTo>
                    <a:pt x="799" y="92"/>
                  </a:lnTo>
                  <a:lnTo>
                    <a:pt x="787" y="111"/>
                  </a:lnTo>
                  <a:lnTo>
                    <a:pt x="775" y="129"/>
                  </a:lnTo>
                  <a:lnTo>
                    <a:pt x="762" y="148"/>
                  </a:lnTo>
                  <a:lnTo>
                    <a:pt x="744" y="160"/>
                  </a:lnTo>
                  <a:lnTo>
                    <a:pt x="732" y="178"/>
                  </a:lnTo>
                  <a:lnTo>
                    <a:pt x="719" y="197"/>
                  </a:lnTo>
                  <a:lnTo>
                    <a:pt x="707" y="215"/>
                  </a:lnTo>
                  <a:lnTo>
                    <a:pt x="689" y="234"/>
                  </a:lnTo>
                  <a:lnTo>
                    <a:pt x="676" y="252"/>
                  </a:lnTo>
                  <a:lnTo>
                    <a:pt x="664" y="270"/>
                  </a:lnTo>
                  <a:lnTo>
                    <a:pt x="652" y="289"/>
                  </a:lnTo>
                  <a:lnTo>
                    <a:pt x="633" y="307"/>
                  </a:lnTo>
                  <a:lnTo>
                    <a:pt x="621" y="326"/>
                  </a:lnTo>
                  <a:lnTo>
                    <a:pt x="609" y="344"/>
                  </a:lnTo>
                  <a:lnTo>
                    <a:pt x="596" y="362"/>
                  </a:lnTo>
                  <a:lnTo>
                    <a:pt x="578" y="381"/>
                  </a:lnTo>
                  <a:lnTo>
                    <a:pt x="566" y="399"/>
                  </a:lnTo>
                  <a:lnTo>
                    <a:pt x="553" y="418"/>
                  </a:lnTo>
                  <a:lnTo>
                    <a:pt x="541" y="430"/>
                  </a:lnTo>
                  <a:lnTo>
                    <a:pt x="523" y="448"/>
                  </a:lnTo>
                  <a:lnTo>
                    <a:pt x="510" y="467"/>
                  </a:lnTo>
                  <a:lnTo>
                    <a:pt x="498" y="485"/>
                  </a:lnTo>
                  <a:lnTo>
                    <a:pt x="486" y="504"/>
                  </a:lnTo>
                  <a:lnTo>
                    <a:pt x="467" y="522"/>
                  </a:lnTo>
                  <a:lnTo>
                    <a:pt x="455" y="540"/>
                  </a:lnTo>
                  <a:lnTo>
                    <a:pt x="443" y="559"/>
                  </a:lnTo>
                  <a:lnTo>
                    <a:pt x="430" y="577"/>
                  </a:lnTo>
                  <a:lnTo>
                    <a:pt x="412" y="596"/>
                  </a:lnTo>
                  <a:lnTo>
                    <a:pt x="400" y="614"/>
                  </a:lnTo>
                  <a:lnTo>
                    <a:pt x="387" y="632"/>
                  </a:lnTo>
                  <a:lnTo>
                    <a:pt x="375" y="651"/>
                  </a:lnTo>
                  <a:lnTo>
                    <a:pt x="357" y="669"/>
                  </a:lnTo>
                  <a:lnTo>
                    <a:pt x="344" y="688"/>
                  </a:lnTo>
                  <a:lnTo>
                    <a:pt x="332" y="700"/>
                  </a:lnTo>
                  <a:lnTo>
                    <a:pt x="320" y="718"/>
                  </a:lnTo>
                  <a:lnTo>
                    <a:pt x="301" y="737"/>
                  </a:lnTo>
                  <a:lnTo>
                    <a:pt x="289" y="755"/>
                  </a:lnTo>
                  <a:lnTo>
                    <a:pt x="277" y="774"/>
                  </a:lnTo>
                  <a:lnTo>
                    <a:pt x="258" y="792"/>
                  </a:lnTo>
                  <a:lnTo>
                    <a:pt x="246" y="810"/>
                  </a:lnTo>
                  <a:lnTo>
                    <a:pt x="234" y="829"/>
                  </a:lnTo>
                  <a:lnTo>
                    <a:pt x="221" y="847"/>
                  </a:lnTo>
                  <a:lnTo>
                    <a:pt x="203" y="866"/>
                  </a:lnTo>
                  <a:lnTo>
                    <a:pt x="191" y="884"/>
                  </a:lnTo>
                  <a:lnTo>
                    <a:pt x="178" y="902"/>
                  </a:lnTo>
                  <a:lnTo>
                    <a:pt x="166" y="921"/>
                  </a:lnTo>
                  <a:lnTo>
                    <a:pt x="148" y="939"/>
                  </a:lnTo>
                  <a:lnTo>
                    <a:pt x="135" y="958"/>
                  </a:lnTo>
                  <a:lnTo>
                    <a:pt x="123" y="970"/>
                  </a:lnTo>
                  <a:lnTo>
                    <a:pt x="111" y="988"/>
                  </a:lnTo>
                  <a:lnTo>
                    <a:pt x="92" y="1007"/>
                  </a:lnTo>
                  <a:lnTo>
                    <a:pt x="80" y="1025"/>
                  </a:lnTo>
                  <a:lnTo>
                    <a:pt x="68" y="1044"/>
                  </a:lnTo>
                  <a:lnTo>
                    <a:pt x="55" y="1062"/>
                  </a:lnTo>
                  <a:lnTo>
                    <a:pt x="37" y="1080"/>
                  </a:lnTo>
                  <a:lnTo>
                    <a:pt x="25" y="1099"/>
                  </a:lnTo>
                  <a:lnTo>
                    <a:pt x="12" y="1117"/>
                  </a:lnTo>
                  <a:lnTo>
                    <a:pt x="0" y="113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26368" name="Freeform 378">
              <a:extLst>
                <a:ext uri="{FF2B5EF4-FFF2-40B4-BE49-F238E27FC236}">
                  <a16:creationId xmlns:a16="http://schemas.microsoft.com/office/drawing/2014/main" id="{0C19A98A-5C44-74A4-8F80-D477E736662D}"/>
                </a:ext>
              </a:extLst>
            </p:cNvPr>
            <p:cNvSpPr>
              <a:spLocks/>
            </p:cNvSpPr>
            <p:nvPr/>
          </p:nvSpPr>
          <p:spPr bwMode="auto">
            <a:xfrm>
              <a:off x="679" y="2640"/>
              <a:ext cx="816" cy="1062"/>
            </a:xfrm>
            <a:custGeom>
              <a:avLst/>
              <a:gdLst>
                <a:gd name="T0" fmla="*/ 61 w 873"/>
                <a:gd name="T1" fmla="*/ 7 h 1136"/>
                <a:gd name="T2" fmla="*/ 60 w 873"/>
                <a:gd name="T3" fmla="*/ 7 h 1136"/>
                <a:gd name="T4" fmla="*/ 57 w 873"/>
                <a:gd name="T5" fmla="*/ 7 h 1136"/>
                <a:gd name="T6" fmla="*/ 56 w 873"/>
                <a:gd name="T7" fmla="*/ 9 h 1136"/>
                <a:gd name="T8" fmla="*/ 53 w 873"/>
                <a:gd name="T9" fmla="*/ 12 h 1136"/>
                <a:gd name="T10" fmla="*/ 52 w 873"/>
                <a:gd name="T11" fmla="*/ 15 h 1136"/>
                <a:gd name="T12" fmla="*/ 50 w 873"/>
                <a:gd name="T13" fmla="*/ 18 h 1136"/>
                <a:gd name="T14" fmla="*/ 47 w 873"/>
                <a:gd name="T15" fmla="*/ 20 h 1136"/>
                <a:gd name="T16" fmla="*/ 46 w 873"/>
                <a:gd name="T17" fmla="*/ 22 h 1136"/>
                <a:gd name="T18" fmla="*/ 44 w 873"/>
                <a:gd name="T19" fmla="*/ 26 h 1136"/>
                <a:gd name="T20" fmla="*/ 41 w 873"/>
                <a:gd name="T21" fmla="*/ 28 h 1136"/>
                <a:gd name="T22" fmla="*/ 40 w 873"/>
                <a:gd name="T23" fmla="*/ 31 h 1136"/>
                <a:gd name="T24" fmla="*/ 37 w 873"/>
                <a:gd name="T25" fmla="*/ 33 h 1136"/>
                <a:gd name="T26" fmla="*/ 36 w 873"/>
                <a:gd name="T27" fmla="*/ 36 h 1136"/>
                <a:gd name="T28" fmla="*/ 34 w 873"/>
                <a:gd name="T29" fmla="*/ 38 h 1136"/>
                <a:gd name="T30" fmla="*/ 32 w 873"/>
                <a:gd name="T31" fmla="*/ 41 h 1136"/>
                <a:gd name="T32" fmla="*/ 30 w 873"/>
                <a:gd name="T33" fmla="*/ 44 h 1136"/>
                <a:gd name="T34" fmla="*/ 28 w 873"/>
                <a:gd name="T35" fmla="*/ 47 h 1136"/>
                <a:gd name="T36" fmla="*/ 26 w 873"/>
                <a:gd name="T37" fmla="*/ 48 h 1136"/>
                <a:gd name="T38" fmla="*/ 24 w 873"/>
                <a:gd name="T39" fmla="*/ 50 h 1136"/>
                <a:gd name="T40" fmla="*/ 21 w 873"/>
                <a:gd name="T41" fmla="*/ 53 h 1136"/>
                <a:gd name="T42" fmla="*/ 20 w 873"/>
                <a:gd name="T43" fmla="*/ 57 h 1136"/>
                <a:gd name="T44" fmla="*/ 18 w 873"/>
                <a:gd name="T45" fmla="*/ 58 h 1136"/>
                <a:gd name="T46" fmla="*/ 17 w 873"/>
                <a:gd name="T47" fmla="*/ 62 h 1136"/>
                <a:gd name="T48" fmla="*/ 14 w 873"/>
                <a:gd name="T49" fmla="*/ 65 h 1136"/>
                <a:gd name="T50" fmla="*/ 12 w 873"/>
                <a:gd name="T51" fmla="*/ 66 h 1136"/>
                <a:gd name="T52" fmla="*/ 9 w 873"/>
                <a:gd name="T53" fmla="*/ 69 h 1136"/>
                <a:gd name="T54" fmla="*/ 7 w 873"/>
                <a:gd name="T55" fmla="*/ 71 h 1136"/>
                <a:gd name="T56" fmla="*/ 7 w 873"/>
                <a:gd name="T57" fmla="*/ 74 h 1136"/>
                <a:gd name="T58" fmla="*/ 7 w 873"/>
                <a:gd name="T59" fmla="*/ 76 h 1136"/>
                <a:gd name="T60" fmla="*/ 7 w 873"/>
                <a:gd name="T61" fmla="*/ 79 h 1136"/>
                <a:gd name="T62" fmla="*/ 0 w 873"/>
                <a:gd name="T63" fmla="*/ 81 h 11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873" h="1136">
                  <a:moveTo>
                    <a:pt x="873" y="0"/>
                  </a:moveTo>
                  <a:lnTo>
                    <a:pt x="855" y="19"/>
                  </a:lnTo>
                  <a:lnTo>
                    <a:pt x="842" y="37"/>
                  </a:lnTo>
                  <a:lnTo>
                    <a:pt x="830" y="56"/>
                  </a:lnTo>
                  <a:lnTo>
                    <a:pt x="818" y="74"/>
                  </a:lnTo>
                  <a:lnTo>
                    <a:pt x="799" y="92"/>
                  </a:lnTo>
                  <a:lnTo>
                    <a:pt x="787" y="111"/>
                  </a:lnTo>
                  <a:lnTo>
                    <a:pt x="775" y="129"/>
                  </a:lnTo>
                  <a:lnTo>
                    <a:pt x="762" y="148"/>
                  </a:lnTo>
                  <a:lnTo>
                    <a:pt x="744" y="160"/>
                  </a:lnTo>
                  <a:lnTo>
                    <a:pt x="732" y="178"/>
                  </a:lnTo>
                  <a:lnTo>
                    <a:pt x="719" y="197"/>
                  </a:lnTo>
                  <a:lnTo>
                    <a:pt x="707" y="215"/>
                  </a:lnTo>
                  <a:lnTo>
                    <a:pt x="689" y="234"/>
                  </a:lnTo>
                  <a:lnTo>
                    <a:pt x="676" y="252"/>
                  </a:lnTo>
                  <a:lnTo>
                    <a:pt x="664" y="270"/>
                  </a:lnTo>
                  <a:lnTo>
                    <a:pt x="652" y="289"/>
                  </a:lnTo>
                  <a:lnTo>
                    <a:pt x="633" y="307"/>
                  </a:lnTo>
                  <a:lnTo>
                    <a:pt x="621" y="326"/>
                  </a:lnTo>
                  <a:lnTo>
                    <a:pt x="609" y="344"/>
                  </a:lnTo>
                  <a:lnTo>
                    <a:pt x="596" y="362"/>
                  </a:lnTo>
                  <a:lnTo>
                    <a:pt x="578" y="381"/>
                  </a:lnTo>
                  <a:lnTo>
                    <a:pt x="566" y="399"/>
                  </a:lnTo>
                  <a:lnTo>
                    <a:pt x="553" y="418"/>
                  </a:lnTo>
                  <a:lnTo>
                    <a:pt x="541" y="430"/>
                  </a:lnTo>
                  <a:lnTo>
                    <a:pt x="523" y="448"/>
                  </a:lnTo>
                  <a:lnTo>
                    <a:pt x="510" y="467"/>
                  </a:lnTo>
                  <a:lnTo>
                    <a:pt x="498" y="485"/>
                  </a:lnTo>
                  <a:lnTo>
                    <a:pt x="486" y="504"/>
                  </a:lnTo>
                  <a:lnTo>
                    <a:pt x="467" y="522"/>
                  </a:lnTo>
                  <a:lnTo>
                    <a:pt x="455" y="540"/>
                  </a:lnTo>
                  <a:lnTo>
                    <a:pt x="443" y="559"/>
                  </a:lnTo>
                  <a:lnTo>
                    <a:pt x="430" y="577"/>
                  </a:lnTo>
                  <a:lnTo>
                    <a:pt x="412" y="596"/>
                  </a:lnTo>
                  <a:lnTo>
                    <a:pt x="400" y="614"/>
                  </a:lnTo>
                  <a:lnTo>
                    <a:pt x="387" y="632"/>
                  </a:lnTo>
                  <a:lnTo>
                    <a:pt x="375" y="651"/>
                  </a:lnTo>
                  <a:lnTo>
                    <a:pt x="357" y="669"/>
                  </a:lnTo>
                  <a:lnTo>
                    <a:pt x="344" y="688"/>
                  </a:lnTo>
                  <a:lnTo>
                    <a:pt x="332" y="700"/>
                  </a:lnTo>
                  <a:lnTo>
                    <a:pt x="320" y="718"/>
                  </a:lnTo>
                  <a:lnTo>
                    <a:pt x="301" y="737"/>
                  </a:lnTo>
                  <a:lnTo>
                    <a:pt x="289" y="755"/>
                  </a:lnTo>
                  <a:lnTo>
                    <a:pt x="277" y="774"/>
                  </a:lnTo>
                  <a:lnTo>
                    <a:pt x="258" y="792"/>
                  </a:lnTo>
                  <a:lnTo>
                    <a:pt x="246" y="810"/>
                  </a:lnTo>
                  <a:lnTo>
                    <a:pt x="234" y="829"/>
                  </a:lnTo>
                  <a:lnTo>
                    <a:pt x="221" y="847"/>
                  </a:lnTo>
                  <a:lnTo>
                    <a:pt x="203" y="866"/>
                  </a:lnTo>
                  <a:lnTo>
                    <a:pt x="191" y="884"/>
                  </a:lnTo>
                  <a:lnTo>
                    <a:pt x="178" y="902"/>
                  </a:lnTo>
                  <a:lnTo>
                    <a:pt x="166" y="921"/>
                  </a:lnTo>
                  <a:lnTo>
                    <a:pt x="148" y="939"/>
                  </a:lnTo>
                  <a:lnTo>
                    <a:pt x="135" y="958"/>
                  </a:lnTo>
                  <a:lnTo>
                    <a:pt x="123" y="970"/>
                  </a:lnTo>
                  <a:lnTo>
                    <a:pt x="111" y="988"/>
                  </a:lnTo>
                  <a:lnTo>
                    <a:pt x="92" y="1007"/>
                  </a:lnTo>
                  <a:lnTo>
                    <a:pt x="80" y="1025"/>
                  </a:lnTo>
                  <a:lnTo>
                    <a:pt x="68" y="1044"/>
                  </a:lnTo>
                  <a:lnTo>
                    <a:pt x="55" y="1062"/>
                  </a:lnTo>
                  <a:lnTo>
                    <a:pt x="37" y="1080"/>
                  </a:lnTo>
                  <a:lnTo>
                    <a:pt x="25" y="1099"/>
                  </a:lnTo>
                  <a:lnTo>
                    <a:pt x="12" y="1117"/>
                  </a:lnTo>
                  <a:lnTo>
                    <a:pt x="0" y="113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26369" name="Freeform 379">
              <a:extLst>
                <a:ext uri="{FF2B5EF4-FFF2-40B4-BE49-F238E27FC236}">
                  <a16:creationId xmlns:a16="http://schemas.microsoft.com/office/drawing/2014/main" id="{ECB92E6D-7C72-E1DC-EFB4-40BF6B9440A2}"/>
                </a:ext>
              </a:extLst>
            </p:cNvPr>
            <p:cNvSpPr>
              <a:spLocks/>
            </p:cNvSpPr>
            <p:nvPr/>
          </p:nvSpPr>
          <p:spPr bwMode="auto">
            <a:xfrm>
              <a:off x="679" y="2640"/>
              <a:ext cx="816" cy="1062"/>
            </a:xfrm>
            <a:custGeom>
              <a:avLst/>
              <a:gdLst>
                <a:gd name="T0" fmla="*/ 61 w 873"/>
                <a:gd name="T1" fmla="*/ 7 h 1136"/>
                <a:gd name="T2" fmla="*/ 60 w 873"/>
                <a:gd name="T3" fmla="*/ 7 h 1136"/>
                <a:gd name="T4" fmla="*/ 57 w 873"/>
                <a:gd name="T5" fmla="*/ 7 h 1136"/>
                <a:gd name="T6" fmla="*/ 56 w 873"/>
                <a:gd name="T7" fmla="*/ 9 h 1136"/>
                <a:gd name="T8" fmla="*/ 53 w 873"/>
                <a:gd name="T9" fmla="*/ 12 h 1136"/>
                <a:gd name="T10" fmla="*/ 52 w 873"/>
                <a:gd name="T11" fmla="*/ 15 h 1136"/>
                <a:gd name="T12" fmla="*/ 50 w 873"/>
                <a:gd name="T13" fmla="*/ 18 h 1136"/>
                <a:gd name="T14" fmla="*/ 47 w 873"/>
                <a:gd name="T15" fmla="*/ 20 h 1136"/>
                <a:gd name="T16" fmla="*/ 46 w 873"/>
                <a:gd name="T17" fmla="*/ 22 h 1136"/>
                <a:gd name="T18" fmla="*/ 44 w 873"/>
                <a:gd name="T19" fmla="*/ 26 h 1136"/>
                <a:gd name="T20" fmla="*/ 41 w 873"/>
                <a:gd name="T21" fmla="*/ 28 h 1136"/>
                <a:gd name="T22" fmla="*/ 40 w 873"/>
                <a:gd name="T23" fmla="*/ 31 h 1136"/>
                <a:gd name="T24" fmla="*/ 37 w 873"/>
                <a:gd name="T25" fmla="*/ 33 h 1136"/>
                <a:gd name="T26" fmla="*/ 36 w 873"/>
                <a:gd name="T27" fmla="*/ 36 h 1136"/>
                <a:gd name="T28" fmla="*/ 34 w 873"/>
                <a:gd name="T29" fmla="*/ 38 h 1136"/>
                <a:gd name="T30" fmla="*/ 32 w 873"/>
                <a:gd name="T31" fmla="*/ 41 h 1136"/>
                <a:gd name="T32" fmla="*/ 30 w 873"/>
                <a:gd name="T33" fmla="*/ 44 h 1136"/>
                <a:gd name="T34" fmla="*/ 28 w 873"/>
                <a:gd name="T35" fmla="*/ 47 h 1136"/>
                <a:gd name="T36" fmla="*/ 26 w 873"/>
                <a:gd name="T37" fmla="*/ 48 h 1136"/>
                <a:gd name="T38" fmla="*/ 24 w 873"/>
                <a:gd name="T39" fmla="*/ 50 h 1136"/>
                <a:gd name="T40" fmla="*/ 21 w 873"/>
                <a:gd name="T41" fmla="*/ 53 h 1136"/>
                <a:gd name="T42" fmla="*/ 20 w 873"/>
                <a:gd name="T43" fmla="*/ 57 h 1136"/>
                <a:gd name="T44" fmla="*/ 18 w 873"/>
                <a:gd name="T45" fmla="*/ 58 h 1136"/>
                <a:gd name="T46" fmla="*/ 17 w 873"/>
                <a:gd name="T47" fmla="*/ 62 h 1136"/>
                <a:gd name="T48" fmla="*/ 14 w 873"/>
                <a:gd name="T49" fmla="*/ 65 h 1136"/>
                <a:gd name="T50" fmla="*/ 12 w 873"/>
                <a:gd name="T51" fmla="*/ 66 h 1136"/>
                <a:gd name="T52" fmla="*/ 9 w 873"/>
                <a:gd name="T53" fmla="*/ 69 h 1136"/>
                <a:gd name="T54" fmla="*/ 7 w 873"/>
                <a:gd name="T55" fmla="*/ 71 h 1136"/>
                <a:gd name="T56" fmla="*/ 7 w 873"/>
                <a:gd name="T57" fmla="*/ 74 h 1136"/>
                <a:gd name="T58" fmla="*/ 7 w 873"/>
                <a:gd name="T59" fmla="*/ 76 h 1136"/>
                <a:gd name="T60" fmla="*/ 7 w 873"/>
                <a:gd name="T61" fmla="*/ 79 h 1136"/>
                <a:gd name="T62" fmla="*/ 0 w 873"/>
                <a:gd name="T63" fmla="*/ 81 h 11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873" h="1136">
                  <a:moveTo>
                    <a:pt x="873" y="0"/>
                  </a:moveTo>
                  <a:lnTo>
                    <a:pt x="855" y="19"/>
                  </a:lnTo>
                  <a:lnTo>
                    <a:pt x="842" y="37"/>
                  </a:lnTo>
                  <a:lnTo>
                    <a:pt x="830" y="56"/>
                  </a:lnTo>
                  <a:lnTo>
                    <a:pt x="818" y="74"/>
                  </a:lnTo>
                  <a:lnTo>
                    <a:pt x="799" y="92"/>
                  </a:lnTo>
                  <a:lnTo>
                    <a:pt x="787" y="111"/>
                  </a:lnTo>
                  <a:lnTo>
                    <a:pt x="775" y="129"/>
                  </a:lnTo>
                  <a:lnTo>
                    <a:pt x="762" y="148"/>
                  </a:lnTo>
                  <a:lnTo>
                    <a:pt x="744" y="160"/>
                  </a:lnTo>
                  <a:lnTo>
                    <a:pt x="732" y="178"/>
                  </a:lnTo>
                  <a:lnTo>
                    <a:pt x="719" y="197"/>
                  </a:lnTo>
                  <a:lnTo>
                    <a:pt x="707" y="215"/>
                  </a:lnTo>
                  <a:lnTo>
                    <a:pt x="689" y="234"/>
                  </a:lnTo>
                  <a:lnTo>
                    <a:pt x="676" y="252"/>
                  </a:lnTo>
                  <a:lnTo>
                    <a:pt x="664" y="270"/>
                  </a:lnTo>
                  <a:lnTo>
                    <a:pt x="652" y="289"/>
                  </a:lnTo>
                  <a:lnTo>
                    <a:pt x="633" y="307"/>
                  </a:lnTo>
                  <a:lnTo>
                    <a:pt x="621" y="326"/>
                  </a:lnTo>
                  <a:lnTo>
                    <a:pt x="609" y="344"/>
                  </a:lnTo>
                  <a:lnTo>
                    <a:pt x="596" y="362"/>
                  </a:lnTo>
                  <a:lnTo>
                    <a:pt x="578" y="381"/>
                  </a:lnTo>
                  <a:lnTo>
                    <a:pt x="566" y="399"/>
                  </a:lnTo>
                  <a:lnTo>
                    <a:pt x="553" y="418"/>
                  </a:lnTo>
                  <a:lnTo>
                    <a:pt x="541" y="430"/>
                  </a:lnTo>
                  <a:lnTo>
                    <a:pt x="523" y="448"/>
                  </a:lnTo>
                  <a:lnTo>
                    <a:pt x="510" y="467"/>
                  </a:lnTo>
                  <a:lnTo>
                    <a:pt x="498" y="485"/>
                  </a:lnTo>
                  <a:lnTo>
                    <a:pt x="486" y="504"/>
                  </a:lnTo>
                  <a:lnTo>
                    <a:pt x="467" y="522"/>
                  </a:lnTo>
                  <a:lnTo>
                    <a:pt x="455" y="540"/>
                  </a:lnTo>
                  <a:lnTo>
                    <a:pt x="443" y="559"/>
                  </a:lnTo>
                  <a:lnTo>
                    <a:pt x="430" y="577"/>
                  </a:lnTo>
                  <a:lnTo>
                    <a:pt x="412" y="596"/>
                  </a:lnTo>
                  <a:lnTo>
                    <a:pt x="400" y="614"/>
                  </a:lnTo>
                  <a:lnTo>
                    <a:pt x="387" y="632"/>
                  </a:lnTo>
                  <a:lnTo>
                    <a:pt x="375" y="651"/>
                  </a:lnTo>
                  <a:lnTo>
                    <a:pt x="357" y="669"/>
                  </a:lnTo>
                  <a:lnTo>
                    <a:pt x="344" y="688"/>
                  </a:lnTo>
                  <a:lnTo>
                    <a:pt x="332" y="700"/>
                  </a:lnTo>
                  <a:lnTo>
                    <a:pt x="320" y="718"/>
                  </a:lnTo>
                  <a:lnTo>
                    <a:pt x="301" y="737"/>
                  </a:lnTo>
                  <a:lnTo>
                    <a:pt x="289" y="755"/>
                  </a:lnTo>
                  <a:lnTo>
                    <a:pt x="277" y="774"/>
                  </a:lnTo>
                  <a:lnTo>
                    <a:pt x="258" y="792"/>
                  </a:lnTo>
                  <a:lnTo>
                    <a:pt x="246" y="810"/>
                  </a:lnTo>
                  <a:lnTo>
                    <a:pt x="234" y="829"/>
                  </a:lnTo>
                  <a:lnTo>
                    <a:pt x="221" y="847"/>
                  </a:lnTo>
                  <a:lnTo>
                    <a:pt x="203" y="866"/>
                  </a:lnTo>
                  <a:lnTo>
                    <a:pt x="191" y="884"/>
                  </a:lnTo>
                  <a:lnTo>
                    <a:pt x="178" y="902"/>
                  </a:lnTo>
                  <a:lnTo>
                    <a:pt x="166" y="921"/>
                  </a:lnTo>
                  <a:lnTo>
                    <a:pt x="148" y="939"/>
                  </a:lnTo>
                  <a:lnTo>
                    <a:pt x="135" y="958"/>
                  </a:lnTo>
                  <a:lnTo>
                    <a:pt x="123" y="970"/>
                  </a:lnTo>
                  <a:lnTo>
                    <a:pt x="111" y="988"/>
                  </a:lnTo>
                  <a:lnTo>
                    <a:pt x="92" y="1007"/>
                  </a:lnTo>
                  <a:lnTo>
                    <a:pt x="80" y="1025"/>
                  </a:lnTo>
                  <a:lnTo>
                    <a:pt x="68" y="1044"/>
                  </a:lnTo>
                  <a:lnTo>
                    <a:pt x="55" y="1062"/>
                  </a:lnTo>
                  <a:lnTo>
                    <a:pt x="37" y="1080"/>
                  </a:lnTo>
                  <a:lnTo>
                    <a:pt x="25" y="1099"/>
                  </a:lnTo>
                  <a:lnTo>
                    <a:pt x="12" y="1117"/>
                  </a:lnTo>
                  <a:lnTo>
                    <a:pt x="0" y="113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26370" name="Freeform 380">
              <a:extLst>
                <a:ext uri="{FF2B5EF4-FFF2-40B4-BE49-F238E27FC236}">
                  <a16:creationId xmlns:a16="http://schemas.microsoft.com/office/drawing/2014/main" id="{89ED3984-B98F-1F74-F0DE-F8C32B25E4A1}"/>
                </a:ext>
              </a:extLst>
            </p:cNvPr>
            <p:cNvSpPr>
              <a:spLocks/>
            </p:cNvSpPr>
            <p:nvPr/>
          </p:nvSpPr>
          <p:spPr bwMode="auto">
            <a:xfrm>
              <a:off x="679" y="2640"/>
              <a:ext cx="816" cy="1062"/>
            </a:xfrm>
            <a:custGeom>
              <a:avLst/>
              <a:gdLst>
                <a:gd name="T0" fmla="*/ 61 w 873"/>
                <a:gd name="T1" fmla="*/ 7 h 1136"/>
                <a:gd name="T2" fmla="*/ 60 w 873"/>
                <a:gd name="T3" fmla="*/ 7 h 1136"/>
                <a:gd name="T4" fmla="*/ 57 w 873"/>
                <a:gd name="T5" fmla="*/ 7 h 1136"/>
                <a:gd name="T6" fmla="*/ 56 w 873"/>
                <a:gd name="T7" fmla="*/ 9 h 1136"/>
                <a:gd name="T8" fmla="*/ 53 w 873"/>
                <a:gd name="T9" fmla="*/ 12 h 1136"/>
                <a:gd name="T10" fmla="*/ 52 w 873"/>
                <a:gd name="T11" fmla="*/ 15 h 1136"/>
                <a:gd name="T12" fmla="*/ 50 w 873"/>
                <a:gd name="T13" fmla="*/ 18 h 1136"/>
                <a:gd name="T14" fmla="*/ 47 w 873"/>
                <a:gd name="T15" fmla="*/ 20 h 1136"/>
                <a:gd name="T16" fmla="*/ 46 w 873"/>
                <a:gd name="T17" fmla="*/ 22 h 1136"/>
                <a:gd name="T18" fmla="*/ 44 w 873"/>
                <a:gd name="T19" fmla="*/ 26 h 1136"/>
                <a:gd name="T20" fmla="*/ 41 w 873"/>
                <a:gd name="T21" fmla="*/ 28 h 1136"/>
                <a:gd name="T22" fmla="*/ 40 w 873"/>
                <a:gd name="T23" fmla="*/ 31 h 1136"/>
                <a:gd name="T24" fmla="*/ 37 w 873"/>
                <a:gd name="T25" fmla="*/ 33 h 1136"/>
                <a:gd name="T26" fmla="*/ 36 w 873"/>
                <a:gd name="T27" fmla="*/ 36 h 1136"/>
                <a:gd name="T28" fmla="*/ 34 w 873"/>
                <a:gd name="T29" fmla="*/ 38 h 1136"/>
                <a:gd name="T30" fmla="*/ 32 w 873"/>
                <a:gd name="T31" fmla="*/ 41 h 1136"/>
                <a:gd name="T32" fmla="*/ 30 w 873"/>
                <a:gd name="T33" fmla="*/ 44 h 1136"/>
                <a:gd name="T34" fmla="*/ 28 w 873"/>
                <a:gd name="T35" fmla="*/ 47 h 1136"/>
                <a:gd name="T36" fmla="*/ 26 w 873"/>
                <a:gd name="T37" fmla="*/ 48 h 1136"/>
                <a:gd name="T38" fmla="*/ 24 w 873"/>
                <a:gd name="T39" fmla="*/ 50 h 1136"/>
                <a:gd name="T40" fmla="*/ 21 w 873"/>
                <a:gd name="T41" fmla="*/ 53 h 1136"/>
                <a:gd name="T42" fmla="*/ 20 w 873"/>
                <a:gd name="T43" fmla="*/ 57 h 1136"/>
                <a:gd name="T44" fmla="*/ 18 w 873"/>
                <a:gd name="T45" fmla="*/ 58 h 1136"/>
                <a:gd name="T46" fmla="*/ 17 w 873"/>
                <a:gd name="T47" fmla="*/ 62 h 1136"/>
                <a:gd name="T48" fmla="*/ 14 w 873"/>
                <a:gd name="T49" fmla="*/ 65 h 1136"/>
                <a:gd name="T50" fmla="*/ 12 w 873"/>
                <a:gd name="T51" fmla="*/ 66 h 1136"/>
                <a:gd name="T52" fmla="*/ 9 w 873"/>
                <a:gd name="T53" fmla="*/ 69 h 1136"/>
                <a:gd name="T54" fmla="*/ 7 w 873"/>
                <a:gd name="T55" fmla="*/ 71 h 1136"/>
                <a:gd name="T56" fmla="*/ 7 w 873"/>
                <a:gd name="T57" fmla="*/ 74 h 1136"/>
                <a:gd name="T58" fmla="*/ 7 w 873"/>
                <a:gd name="T59" fmla="*/ 76 h 1136"/>
                <a:gd name="T60" fmla="*/ 7 w 873"/>
                <a:gd name="T61" fmla="*/ 79 h 1136"/>
                <a:gd name="T62" fmla="*/ 0 w 873"/>
                <a:gd name="T63" fmla="*/ 81 h 11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873" h="1136">
                  <a:moveTo>
                    <a:pt x="873" y="0"/>
                  </a:moveTo>
                  <a:lnTo>
                    <a:pt x="855" y="19"/>
                  </a:lnTo>
                  <a:lnTo>
                    <a:pt x="842" y="37"/>
                  </a:lnTo>
                  <a:lnTo>
                    <a:pt x="830" y="56"/>
                  </a:lnTo>
                  <a:lnTo>
                    <a:pt x="818" y="74"/>
                  </a:lnTo>
                  <a:lnTo>
                    <a:pt x="799" y="92"/>
                  </a:lnTo>
                  <a:lnTo>
                    <a:pt x="787" y="111"/>
                  </a:lnTo>
                  <a:lnTo>
                    <a:pt x="775" y="129"/>
                  </a:lnTo>
                  <a:lnTo>
                    <a:pt x="762" y="148"/>
                  </a:lnTo>
                  <a:lnTo>
                    <a:pt x="744" y="160"/>
                  </a:lnTo>
                  <a:lnTo>
                    <a:pt x="732" y="178"/>
                  </a:lnTo>
                  <a:lnTo>
                    <a:pt x="719" y="197"/>
                  </a:lnTo>
                  <a:lnTo>
                    <a:pt x="707" y="215"/>
                  </a:lnTo>
                  <a:lnTo>
                    <a:pt x="689" y="234"/>
                  </a:lnTo>
                  <a:lnTo>
                    <a:pt x="676" y="252"/>
                  </a:lnTo>
                  <a:lnTo>
                    <a:pt x="664" y="270"/>
                  </a:lnTo>
                  <a:lnTo>
                    <a:pt x="652" y="289"/>
                  </a:lnTo>
                  <a:lnTo>
                    <a:pt x="633" y="307"/>
                  </a:lnTo>
                  <a:lnTo>
                    <a:pt x="621" y="326"/>
                  </a:lnTo>
                  <a:lnTo>
                    <a:pt x="609" y="344"/>
                  </a:lnTo>
                  <a:lnTo>
                    <a:pt x="596" y="362"/>
                  </a:lnTo>
                  <a:lnTo>
                    <a:pt x="578" y="381"/>
                  </a:lnTo>
                  <a:lnTo>
                    <a:pt x="566" y="399"/>
                  </a:lnTo>
                  <a:lnTo>
                    <a:pt x="553" y="418"/>
                  </a:lnTo>
                  <a:lnTo>
                    <a:pt x="541" y="430"/>
                  </a:lnTo>
                  <a:lnTo>
                    <a:pt x="523" y="448"/>
                  </a:lnTo>
                  <a:lnTo>
                    <a:pt x="510" y="467"/>
                  </a:lnTo>
                  <a:lnTo>
                    <a:pt x="498" y="485"/>
                  </a:lnTo>
                  <a:lnTo>
                    <a:pt x="486" y="504"/>
                  </a:lnTo>
                  <a:lnTo>
                    <a:pt x="467" y="522"/>
                  </a:lnTo>
                  <a:lnTo>
                    <a:pt x="455" y="540"/>
                  </a:lnTo>
                  <a:lnTo>
                    <a:pt x="443" y="559"/>
                  </a:lnTo>
                  <a:lnTo>
                    <a:pt x="430" y="577"/>
                  </a:lnTo>
                  <a:lnTo>
                    <a:pt x="412" y="596"/>
                  </a:lnTo>
                  <a:lnTo>
                    <a:pt x="400" y="614"/>
                  </a:lnTo>
                  <a:lnTo>
                    <a:pt x="387" y="632"/>
                  </a:lnTo>
                  <a:lnTo>
                    <a:pt x="375" y="651"/>
                  </a:lnTo>
                  <a:lnTo>
                    <a:pt x="357" y="669"/>
                  </a:lnTo>
                  <a:lnTo>
                    <a:pt x="344" y="688"/>
                  </a:lnTo>
                  <a:lnTo>
                    <a:pt x="332" y="700"/>
                  </a:lnTo>
                  <a:lnTo>
                    <a:pt x="320" y="718"/>
                  </a:lnTo>
                  <a:lnTo>
                    <a:pt x="301" y="737"/>
                  </a:lnTo>
                  <a:lnTo>
                    <a:pt x="289" y="755"/>
                  </a:lnTo>
                  <a:lnTo>
                    <a:pt x="277" y="774"/>
                  </a:lnTo>
                  <a:lnTo>
                    <a:pt x="258" y="792"/>
                  </a:lnTo>
                  <a:lnTo>
                    <a:pt x="246" y="810"/>
                  </a:lnTo>
                  <a:lnTo>
                    <a:pt x="234" y="829"/>
                  </a:lnTo>
                  <a:lnTo>
                    <a:pt x="221" y="847"/>
                  </a:lnTo>
                  <a:lnTo>
                    <a:pt x="203" y="866"/>
                  </a:lnTo>
                  <a:lnTo>
                    <a:pt x="191" y="884"/>
                  </a:lnTo>
                  <a:lnTo>
                    <a:pt x="178" y="902"/>
                  </a:lnTo>
                  <a:lnTo>
                    <a:pt x="166" y="921"/>
                  </a:lnTo>
                  <a:lnTo>
                    <a:pt x="148" y="939"/>
                  </a:lnTo>
                  <a:lnTo>
                    <a:pt x="135" y="958"/>
                  </a:lnTo>
                  <a:lnTo>
                    <a:pt x="123" y="970"/>
                  </a:lnTo>
                  <a:lnTo>
                    <a:pt x="111" y="988"/>
                  </a:lnTo>
                  <a:lnTo>
                    <a:pt x="92" y="1007"/>
                  </a:lnTo>
                  <a:lnTo>
                    <a:pt x="80" y="1025"/>
                  </a:lnTo>
                  <a:lnTo>
                    <a:pt x="68" y="1044"/>
                  </a:lnTo>
                  <a:lnTo>
                    <a:pt x="55" y="1062"/>
                  </a:lnTo>
                  <a:lnTo>
                    <a:pt x="37" y="1080"/>
                  </a:lnTo>
                  <a:lnTo>
                    <a:pt x="25" y="1099"/>
                  </a:lnTo>
                  <a:lnTo>
                    <a:pt x="12" y="1117"/>
                  </a:lnTo>
                  <a:lnTo>
                    <a:pt x="0" y="113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26371" name="Freeform 381">
              <a:extLst>
                <a:ext uri="{FF2B5EF4-FFF2-40B4-BE49-F238E27FC236}">
                  <a16:creationId xmlns:a16="http://schemas.microsoft.com/office/drawing/2014/main" id="{C776BF88-2147-C0F8-C070-042972275844}"/>
                </a:ext>
              </a:extLst>
            </p:cNvPr>
            <p:cNvSpPr>
              <a:spLocks/>
            </p:cNvSpPr>
            <p:nvPr/>
          </p:nvSpPr>
          <p:spPr bwMode="auto">
            <a:xfrm>
              <a:off x="679" y="2640"/>
              <a:ext cx="816" cy="1062"/>
            </a:xfrm>
            <a:custGeom>
              <a:avLst/>
              <a:gdLst>
                <a:gd name="T0" fmla="*/ 61 w 873"/>
                <a:gd name="T1" fmla="*/ 7 h 1136"/>
                <a:gd name="T2" fmla="*/ 60 w 873"/>
                <a:gd name="T3" fmla="*/ 7 h 1136"/>
                <a:gd name="T4" fmla="*/ 57 w 873"/>
                <a:gd name="T5" fmla="*/ 7 h 1136"/>
                <a:gd name="T6" fmla="*/ 56 w 873"/>
                <a:gd name="T7" fmla="*/ 9 h 1136"/>
                <a:gd name="T8" fmla="*/ 53 w 873"/>
                <a:gd name="T9" fmla="*/ 12 h 1136"/>
                <a:gd name="T10" fmla="*/ 52 w 873"/>
                <a:gd name="T11" fmla="*/ 15 h 1136"/>
                <a:gd name="T12" fmla="*/ 50 w 873"/>
                <a:gd name="T13" fmla="*/ 18 h 1136"/>
                <a:gd name="T14" fmla="*/ 47 w 873"/>
                <a:gd name="T15" fmla="*/ 20 h 1136"/>
                <a:gd name="T16" fmla="*/ 46 w 873"/>
                <a:gd name="T17" fmla="*/ 22 h 1136"/>
                <a:gd name="T18" fmla="*/ 44 w 873"/>
                <a:gd name="T19" fmla="*/ 26 h 1136"/>
                <a:gd name="T20" fmla="*/ 41 w 873"/>
                <a:gd name="T21" fmla="*/ 28 h 1136"/>
                <a:gd name="T22" fmla="*/ 40 w 873"/>
                <a:gd name="T23" fmla="*/ 31 h 1136"/>
                <a:gd name="T24" fmla="*/ 37 w 873"/>
                <a:gd name="T25" fmla="*/ 33 h 1136"/>
                <a:gd name="T26" fmla="*/ 36 w 873"/>
                <a:gd name="T27" fmla="*/ 36 h 1136"/>
                <a:gd name="T28" fmla="*/ 34 w 873"/>
                <a:gd name="T29" fmla="*/ 38 h 1136"/>
                <a:gd name="T30" fmla="*/ 32 w 873"/>
                <a:gd name="T31" fmla="*/ 41 h 1136"/>
                <a:gd name="T32" fmla="*/ 30 w 873"/>
                <a:gd name="T33" fmla="*/ 44 h 1136"/>
                <a:gd name="T34" fmla="*/ 28 w 873"/>
                <a:gd name="T35" fmla="*/ 47 h 1136"/>
                <a:gd name="T36" fmla="*/ 26 w 873"/>
                <a:gd name="T37" fmla="*/ 48 h 1136"/>
                <a:gd name="T38" fmla="*/ 24 w 873"/>
                <a:gd name="T39" fmla="*/ 50 h 1136"/>
                <a:gd name="T40" fmla="*/ 21 w 873"/>
                <a:gd name="T41" fmla="*/ 53 h 1136"/>
                <a:gd name="T42" fmla="*/ 20 w 873"/>
                <a:gd name="T43" fmla="*/ 57 h 1136"/>
                <a:gd name="T44" fmla="*/ 18 w 873"/>
                <a:gd name="T45" fmla="*/ 58 h 1136"/>
                <a:gd name="T46" fmla="*/ 17 w 873"/>
                <a:gd name="T47" fmla="*/ 62 h 1136"/>
                <a:gd name="T48" fmla="*/ 14 w 873"/>
                <a:gd name="T49" fmla="*/ 65 h 1136"/>
                <a:gd name="T50" fmla="*/ 12 w 873"/>
                <a:gd name="T51" fmla="*/ 66 h 1136"/>
                <a:gd name="T52" fmla="*/ 9 w 873"/>
                <a:gd name="T53" fmla="*/ 69 h 1136"/>
                <a:gd name="T54" fmla="*/ 7 w 873"/>
                <a:gd name="T55" fmla="*/ 71 h 1136"/>
                <a:gd name="T56" fmla="*/ 7 w 873"/>
                <a:gd name="T57" fmla="*/ 74 h 1136"/>
                <a:gd name="T58" fmla="*/ 7 w 873"/>
                <a:gd name="T59" fmla="*/ 76 h 1136"/>
                <a:gd name="T60" fmla="*/ 7 w 873"/>
                <a:gd name="T61" fmla="*/ 79 h 1136"/>
                <a:gd name="T62" fmla="*/ 0 w 873"/>
                <a:gd name="T63" fmla="*/ 81 h 11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873" h="1136">
                  <a:moveTo>
                    <a:pt x="873" y="0"/>
                  </a:moveTo>
                  <a:lnTo>
                    <a:pt x="855" y="19"/>
                  </a:lnTo>
                  <a:lnTo>
                    <a:pt x="842" y="37"/>
                  </a:lnTo>
                  <a:lnTo>
                    <a:pt x="830" y="56"/>
                  </a:lnTo>
                  <a:lnTo>
                    <a:pt x="818" y="74"/>
                  </a:lnTo>
                  <a:lnTo>
                    <a:pt x="799" y="92"/>
                  </a:lnTo>
                  <a:lnTo>
                    <a:pt x="787" y="111"/>
                  </a:lnTo>
                  <a:lnTo>
                    <a:pt x="775" y="129"/>
                  </a:lnTo>
                  <a:lnTo>
                    <a:pt x="762" y="148"/>
                  </a:lnTo>
                  <a:lnTo>
                    <a:pt x="744" y="160"/>
                  </a:lnTo>
                  <a:lnTo>
                    <a:pt x="732" y="178"/>
                  </a:lnTo>
                  <a:lnTo>
                    <a:pt x="719" y="197"/>
                  </a:lnTo>
                  <a:lnTo>
                    <a:pt x="707" y="215"/>
                  </a:lnTo>
                  <a:lnTo>
                    <a:pt x="689" y="234"/>
                  </a:lnTo>
                  <a:lnTo>
                    <a:pt x="676" y="252"/>
                  </a:lnTo>
                  <a:lnTo>
                    <a:pt x="664" y="270"/>
                  </a:lnTo>
                  <a:lnTo>
                    <a:pt x="652" y="289"/>
                  </a:lnTo>
                  <a:lnTo>
                    <a:pt x="633" y="307"/>
                  </a:lnTo>
                  <a:lnTo>
                    <a:pt x="621" y="326"/>
                  </a:lnTo>
                  <a:lnTo>
                    <a:pt x="609" y="344"/>
                  </a:lnTo>
                  <a:lnTo>
                    <a:pt x="596" y="362"/>
                  </a:lnTo>
                  <a:lnTo>
                    <a:pt x="578" y="381"/>
                  </a:lnTo>
                  <a:lnTo>
                    <a:pt x="566" y="399"/>
                  </a:lnTo>
                  <a:lnTo>
                    <a:pt x="553" y="418"/>
                  </a:lnTo>
                  <a:lnTo>
                    <a:pt x="541" y="430"/>
                  </a:lnTo>
                  <a:lnTo>
                    <a:pt x="523" y="448"/>
                  </a:lnTo>
                  <a:lnTo>
                    <a:pt x="510" y="467"/>
                  </a:lnTo>
                  <a:lnTo>
                    <a:pt x="498" y="485"/>
                  </a:lnTo>
                  <a:lnTo>
                    <a:pt x="486" y="504"/>
                  </a:lnTo>
                  <a:lnTo>
                    <a:pt x="467" y="522"/>
                  </a:lnTo>
                  <a:lnTo>
                    <a:pt x="455" y="540"/>
                  </a:lnTo>
                  <a:lnTo>
                    <a:pt x="443" y="559"/>
                  </a:lnTo>
                  <a:lnTo>
                    <a:pt x="430" y="577"/>
                  </a:lnTo>
                  <a:lnTo>
                    <a:pt x="412" y="596"/>
                  </a:lnTo>
                  <a:lnTo>
                    <a:pt x="400" y="614"/>
                  </a:lnTo>
                  <a:lnTo>
                    <a:pt x="387" y="632"/>
                  </a:lnTo>
                  <a:lnTo>
                    <a:pt x="375" y="651"/>
                  </a:lnTo>
                  <a:lnTo>
                    <a:pt x="357" y="669"/>
                  </a:lnTo>
                  <a:lnTo>
                    <a:pt x="344" y="688"/>
                  </a:lnTo>
                  <a:lnTo>
                    <a:pt x="332" y="700"/>
                  </a:lnTo>
                  <a:lnTo>
                    <a:pt x="320" y="718"/>
                  </a:lnTo>
                  <a:lnTo>
                    <a:pt x="301" y="737"/>
                  </a:lnTo>
                  <a:lnTo>
                    <a:pt x="289" y="755"/>
                  </a:lnTo>
                  <a:lnTo>
                    <a:pt x="277" y="774"/>
                  </a:lnTo>
                  <a:lnTo>
                    <a:pt x="258" y="792"/>
                  </a:lnTo>
                  <a:lnTo>
                    <a:pt x="246" y="810"/>
                  </a:lnTo>
                  <a:lnTo>
                    <a:pt x="234" y="829"/>
                  </a:lnTo>
                  <a:lnTo>
                    <a:pt x="221" y="847"/>
                  </a:lnTo>
                  <a:lnTo>
                    <a:pt x="203" y="866"/>
                  </a:lnTo>
                  <a:lnTo>
                    <a:pt x="191" y="884"/>
                  </a:lnTo>
                  <a:lnTo>
                    <a:pt x="178" y="902"/>
                  </a:lnTo>
                  <a:lnTo>
                    <a:pt x="166" y="921"/>
                  </a:lnTo>
                  <a:lnTo>
                    <a:pt x="148" y="939"/>
                  </a:lnTo>
                  <a:lnTo>
                    <a:pt x="135" y="958"/>
                  </a:lnTo>
                  <a:lnTo>
                    <a:pt x="123" y="970"/>
                  </a:lnTo>
                  <a:lnTo>
                    <a:pt x="111" y="988"/>
                  </a:lnTo>
                  <a:lnTo>
                    <a:pt x="92" y="1007"/>
                  </a:lnTo>
                  <a:lnTo>
                    <a:pt x="80" y="1025"/>
                  </a:lnTo>
                  <a:lnTo>
                    <a:pt x="68" y="1044"/>
                  </a:lnTo>
                  <a:lnTo>
                    <a:pt x="55" y="1062"/>
                  </a:lnTo>
                  <a:lnTo>
                    <a:pt x="37" y="1080"/>
                  </a:lnTo>
                  <a:lnTo>
                    <a:pt x="25" y="1099"/>
                  </a:lnTo>
                  <a:lnTo>
                    <a:pt x="12" y="1117"/>
                  </a:lnTo>
                  <a:lnTo>
                    <a:pt x="0" y="113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26372" name="Freeform 382">
              <a:extLst>
                <a:ext uri="{FF2B5EF4-FFF2-40B4-BE49-F238E27FC236}">
                  <a16:creationId xmlns:a16="http://schemas.microsoft.com/office/drawing/2014/main" id="{8DCA618B-BB9E-B657-D829-5C9865285E27}"/>
                </a:ext>
              </a:extLst>
            </p:cNvPr>
            <p:cNvSpPr>
              <a:spLocks/>
            </p:cNvSpPr>
            <p:nvPr/>
          </p:nvSpPr>
          <p:spPr bwMode="auto">
            <a:xfrm>
              <a:off x="679" y="2640"/>
              <a:ext cx="816" cy="1062"/>
            </a:xfrm>
            <a:custGeom>
              <a:avLst/>
              <a:gdLst>
                <a:gd name="T0" fmla="*/ 61 w 873"/>
                <a:gd name="T1" fmla="*/ 7 h 1136"/>
                <a:gd name="T2" fmla="*/ 60 w 873"/>
                <a:gd name="T3" fmla="*/ 7 h 1136"/>
                <a:gd name="T4" fmla="*/ 57 w 873"/>
                <a:gd name="T5" fmla="*/ 7 h 1136"/>
                <a:gd name="T6" fmla="*/ 56 w 873"/>
                <a:gd name="T7" fmla="*/ 9 h 1136"/>
                <a:gd name="T8" fmla="*/ 53 w 873"/>
                <a:gd name="T9" fmla="*/ 12 h 1136"/>
                <a:gd name="T10" fmla="*/ 52 w 873"/>
                <a:gd name="T11" fmla="*/ 15 h 1136"/>
                <a:gd name="T12" fmla="*/ 50 w 873"/>
                <a:gd name="T13" fmla="*/ 18 h 1136"/>
                <a:gd name="T14" fmla="*/ 47 w 873"/>
                <a:gd name="T15" fmla="*/ 20 h 1136"/>
                <a:gd name="T16" fmla="*/ 46 w 873"/>
                <a:gd name="T17" fmla="*/ 22 h 1136"/>
                <a:gd name="T18" fmla="*/ 44 w 873"/>
                <a:gd name="T19" fmla="*/ 26 h 1136"/>
                <a:gd name="T20" fmla="*/ 41 w 873"/>
                <a:gd name="T21" fmla="*/ 28 h 1136"/>
                <a:gd name="T22" fmla="*/ 40 w 873"/>
                <a:gd name="T23" fmla="*/ 31 h 1136"/>
                <a:gd name="T24" fmla="*/ 37 w 873"/>
                <a:gd name="T25" fmla="*/ 33 h 1136"/>
                <a:gd name="T26" fmla="*/ 36 w 873"/>
                <a:gd name="T27" fmla="*/ 36 h 1136"/>
                <a:gd name="T28" fmla="*/ 34 w 873"/>
                <a:gd name="T29" fmla="*/ 38 h 1136"/>
                <a:gd name="T30" fmla="*/ 32 w 873"/>
                <a:gd name="T31" fmla="*/ 41 h 1136"/>
                <a:gd name="T32" fmla="*/ 30 w 873"/>
                <a:gd name="T33" fmla="*/ 44 h 1136"/>
                <a:gd name="T34" fmla="*/ 28 w 873"/>
                <a:gd name="T35" fmla="*/ 47 h 1136"/>
                <a:gd name="T36" fmla="*/ 26 w 873"/>
                <a:gd name="T37" fmla="*/ 48 h 1136"/>
                <a:gd name="T38" fmla="*/ 24 w 873"/>
                <a:gd name="T39" fmla="*/ 50 h 1136"/>
                <a:gd name="T40" fmla="*/ 21 w 873"/>
                <a:gd name="T41" fmla="*/ 53 h 1136"/>
                <a:gd name="T42" fmla="*/ 20 w 873"/>
                <a:gd name="T43" fmla="*/ 57 h 1136"/>
                <a:gd name="T44" fmla="*/ 18 w 873"/>
                <a:gd name="T45" fmla="*/ 58 h 1136"/>
                <a:gd name="T46" fmla="*/ 17 w 873"/>
                <a:gd name="T47" fmla="*/ 62 h 1136"/>
                <a:gd name="T48" fmla="*/ 14 w 873"/>
                <a:gd name="T49" fmla="*/ 65 h 1136"/>
                <a:gd name="T50" fmla="*/ 12 w 873"/>
                <a:gd name="T51" fmla="*/ 66 h 1136"/>
                <a:gd name="T52" fmla="*/ 9 w 873"/>
                <a:gd name="T53" fmla="*/ 69 h 1136"/>
                <a:gd name="T54" fmla="*/ 7 w 873"/>
                <a:gd name="T55" fmla="*/ 71 h 1136"/>
                <a:gd name="T56" fmla="*/ 7 w 873"/>
                <a:gd name="T57" fmla="*/ 74 h 1136"/>
                <a:gd name="T58" fmla="*/ 7 w 873"/>
                <a:gd name="T59" fmla="*/ 76 h 1136"/>
                <a:gd name="T60" fmla="*/ 7 w 873"/>
                <a:gd name="T61" fmla="*/ 79 h 1136"/>
                <a:gd name="T62" fmla="*/ 0 w 873"/>
                <a:gd name="T63" fmla="*/ 81 h 11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873" h="1136">
                  <a:moveTo>
                    <a:pt x="873" y="0"/>
                  </a:moveTo>
                  <a:lnTo>
                    <a:pt x="855" y="19"/>
                  </a:lnTo>
                  <a:lnTo>
                    <a:pt x="842" y="37"/>
                  </a:lnTo>
                  <a:lnTo>
                    <a:pt x="830" y="56"/>
                  </a:lnTo>
                  <a:lnTo>
                    <a:pt x="818" y="74"/>
                  </a:lnTo>
                  <a:lnTo>
                    <a:pt x="799" y="92"/>
                  </a:lnTo>
                  <a:lnTo>
                    <a:pt x="787" y="111"/>
                  </a:lnTo>
                  <a:lnTo>
                    <a:pt x="775" y="129"/>
                  </a:lnTo>
                  <a:lnTo>
                    <a:pt x="762" y="148"/>
                  </a:lnTo>
                  <a:lnTo>
                    <a:pt x="744" y="160"/>
                  </a:lnTo>
                  <a:lnTo>
                    <a:pt x="732" y="178"/>
                  </a:lnTo>
                  <a:lnTo>
                    <a:pt x="719" y="197"/>
                  </a:lnTo>
                  <a:lnTo>
                    <a:pt x="707" y="215"/>
                  </a:lnTo>
                  <a:lnTo>
                    <a:pt x="689" y="234"/>
                  </a:lnTo>
                  <a:lnTo>
                    <a:pt x="676" y="252"/>
                  </a:lnTo>
                  <a:lnTo>
                    <a:pt x="664" y="270"/>
                  </a:lnTo>
                  <a:lnTo>
                    <a:pt x="652" y="289"/>
                  </a:lnTo>
                  <a:lnTo>
                    <a:pt x="633" y="307"/>
                  </a:lnTo>
                  <a:lnTo>
                    <a:pt x="621" y="326"/>
                  </a:lnTo>
                  <a:lnTo>
                    <a:pt x="609" y="344"/>
                  </a:lnTo>
                  <a:lnTo>
                    <a:pt x="596" y="362"/>
                  </a:lnTo>
                  <a:lnTo>
                    <a:pt x="578" y="381"/>
                  </a:lnTo>
                  <a:lnTo>
                    <a:pt x="566" y="399"/>
                  </a:lnTo>
                  <a:lnTo>
                    <a:pt x="553" y="418"/>
                  </a:lnTo>
                  <a:lnTo>
                    <a:pt x="541" y="430"/>
                  </a:lnTo>
                  <a:lnTo>
                    <a:pt x="523" y="448"/>
                  </a:lnTo>
                  <a:lnTo>
                    <a:pt x="510" y="467"/>
                  </a:lnTo>
                  <a:lnTo>
                    <a:pt x="498" y="485"/>
                  </a:lnTo>
                  <a:lnTo>
                    <a:pt x="486" y="504"/>
                  </a:lnTo>
                  <a:lnTo>
                    <a:pt x="467" y="522"/>
                  </a:lnTo>
                  <a:lnTo>
                    <a:pt x="455" y="540"/>
                  </a:lnTo>
                  <a:lnTo>
                    <a:pt x="443" y="559"/>
                  </a:lnTo>
                  <a:lnTo>
                    <a:pt x="430" y="577"/>
                  </a:lnTo>
                  <a:lnTo>
                    <a:pt x="412" y="596"/>
                  </a:lnTo>
                  <a:lnTo>
                    <a:pt x="400" y="614"/>
                  </a:lnTo>
                  <a:lnTo>
                    <a:pt x="387" y="632"/>
                  </a:lnTo>
                  <a:lnTo>
                    <a:pt x="375" y="651"/>
                  </a:lnTo>
                  <a:lnTo>
                    <a:pt x="357" y="669"/>
                  </a:lnTo>
                  <a:lnTo>
                    <a:pt x="344" y="688"/>
                  </a:lnTo>
                  <a:lnTo>
                    <a:pt x="332" y="700"/>
                  </a:lnTo>
                  <a:lnTo>
                    <a:pt x="320" y="718"/>
                  </a:lnTo>
                  <a:lnTo>
                    <a:pt x="301" y="737"/>
                  </a:lnTo>
                  <a:lnTo>
                    <a:pt x="289" y="755"/>
                  </a:lnTo>
                  <a:lnTo>
                    <a:pt x="277" y="774"/>
                  </a:lnTo>
                  <a:lnTo>
                    <a:pt x="258" y="792"/>
                  </a:lnTo>
                  <a:lnTo>
                    <a:pt x="246" y="810"/>
                  </a:lnTo>
                  <a:lnTo>
                    <a:pt x="234" y="829"/>
                  </a:lnTo>
                  <a:lnTo>
                    <a:pt x="221" y="847"/>
                  </a:lnTo>
                  <a:lnTo>
                    <a:pt x="203" y="866"/>
                  </a:lnTo>
                  <a:lnTo>
                    <a:pt x="191" y="884"/>
                  </a:lnTo>
                  <a:lnTo>
                    <a:pt x="178" y="902"/>
                  </a:lnTo>
                  <a:lnTo>
                    <a:pt x="166" y="921"/>
                  </a:lnTo>
                  <a:lnTo>
                    <a:pt x="148" y="939"/>
                  </a:lnTo>
                  <a:lnTo>
                    <a:pt x="135" y="958"/>
                  </a:lnTo>
                  <a:lnTo>
                    <a:pt x="123" y="970"/>
                  </a:lnTo>
                  <a:lnTo>
                    <a:pt x="111" y="988"/>
                  </a:lnTo>
                  <a:lnTo>
                    <a:pt x="92" y="1007"/>
                  </a:lnTo>
                  <a:lnTo>
                    <a:pt x="80" y="1025"/>
                  </a:lnTo>
                  <a:lnTo>
                    <a:pt x="68" y="1044"/>
                  </a:lnTo>
                  <a:lnTo>
                    <a:pt x="55" y="1062"/>
                  </a:lnTo>
                  <a:lnTo>
                    <a:pt x="37" y="1080"/>
                  </a:lnTo>
                  <a:lnTo>
                    <a:pt x="25" y="1099"/>
                  </a:lnTo>
                  <a:lnTo>
                    <a:pt x="12" y="1117"/>
                  </a:lnTo>
                  <a:lnTo>
                    <a:pt x="0" y="113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26373" name="Freeform 383">
              <a:extLst>
                <a:ext uri="{FF2B5EF4-FFF2-40B4-BE49-F238E27FC236}">
                  <a16:creationId xmlns:a16="http://schemas.microsoft.com/office/drawing/2014/main" id="{E1389324-B487-44BC-C4C1-3BF956FEBCDB}"/>
                </a:ext>
              </a:extLst>
            </p:cNvPr>
            <p:cNvSpPr>
              <a:spLocks/>
            </p:cNvSpPr>
            <p:nvPr/>
          </p:nvSpPr>
          <p:spPr bwMode="auto">
            <a:xfrm>
              <a:off x="679" y="2640"/>
              <a:ext cx="816" cy="1062"/>
            </a:xfrm>
            <a:custGeom>
              <a:avLst/>
              <a:gdLst>
                <a:gd name="T0" fmla="*/ 61 w 873"/>
                <a:gd name="T1" fmla="*/ 7 h 1136"/>
                <a:gd name="T2" fmla="*/ 60 w 873"/>
                <a:gd name="T3" fmla="*/ 7 h 1136"/>
                <a:gd name="T4" fmla="*/ 57 w 873"/>
                <a:gd name="T5" fmla="*/ 7 h 1136"/>
                <a:gd name="T6" fmla="*/ 56 w 873"/>
                <a:gd name="T7" fmla="*/ 9 h 1136"/>
                <a:gd name="T8" fmla="*/ 53 w 873"/>
                <a:gd name="T9" fmla="*/ 12 h 1136"/>
                <a:gd name="T10" fmla="*/ 52 w 873"/>
                <a:gd name="T11" fmla="*/ 15 h 1136"/>
                <a:gd name="T12" fmla="*/ 50 w 873"/>
                <a:gd name="T13" fmla="*/ 18 h 1136"/>
                <a:gd name="T14" fmla="*/ 47 w 873"/>
                <a:gd name="T15" fmla="*/ 20 h 1136"/>
                <a:gd name="T16" fmla="*/ 46 w 873"/>
                <a:gd name="T17" fmla="*/ 22 h 1136"/>
                <a:gd name="T18" fmla="*/ 44 w 873"/>
                <a:gd name="T19" fmla="*/ 26 h 1136"/>
                <a:gd name="T20" fmla="*/ 41 w 873"/>
                <a:gd name="T21" fmla="*/ 28 h 1136"/>
                <a:gd name="T22" fmla="*/ 40 w 873"/>
                <a:gd name="T23" fmla="*/ 31 h 1136"/>
                <a:gd name="T24" fmla="*/ 37 w 873"/>
                <a:gd name="T25" fmla="*/ 33 h 1136"/>
                <a:gd name="T26" fmla="*/ 36 w 873"/>
                <a:gd name="T27" fmla="*/ 36 h 1136"/>
                <a:gd name="T28" fmla="*/ 34 w 873"/>
                <a:gd name="T29" fmla="*/ 38 h 1136"/>
                <a:gd name="T30" fmla="*/ 32 w 873"/>
                <a:gd name="T31" fmla="*/ 41 h 1136"/>
                <a:gd name="T32" fmla="*/ 30 w 873"/>
                <a:gd name="T33" fmla="*/ 44 h 1136"/>
                <a:gd name="T34" fmla="*/ 28 w 873"/>
                <a:gd name="T35" fmla="*/ 47 h 1136"/>
                <a:gd name="T36" fmla="*/ 26 w 873"/>
                <a:gd name="T37" fmla="*/ 48 h 1136"/>
                <a:gd name="T38" fmla="*/ 24 w 873"/>
                <a:gd name="T39" fmla="*/ 50 h 1136"/>
                <a:gd name="T40" fmla="*/ 21 w 873"/>
                <a:gd name="T41" fmla="*/ 53 h 1136"/>
                <a:gd name="T42" fmla="*/ 20 w 873"/>
                <a:gd name="T43" fmla="*/ 57 h 1136"/>
                <a:gd name="T44" fmla="*/ 18 w 873"/>
                <a:gd name="T45" fmla="*/ 58 h 1136"/>
                <a:gd name="T46" fmla="*/ 17 w 873"/>
                <a:gd name="T47" fmla="*/ 62 h 1136"/>
                <a:gd name="T48" fmla="*/ 14 w 873"/>
                <a:gd name="T49" fmla="*/ 65 h 1136"/>
                <a:gd name="T50" fmla="*/ 12 w 873"/>
                <a:gd name="T51" fmla="*/ 66 h 1136"/>
                <a:gd name="T52" fmla="*/ 9 w 873"/>
                <a:gd name="T53" fmla="*/ 69 h 1136"/>
                <a:gd name="T54" fmla="*/ 7 w 873"/>
                <a:gd name="T55" fmla="*/ 71 h 1136"/>
                <a:gd name="T56" fmla="*/ 7 w 873"/>
                <a:gd name="T57" fmla="*/ 74 h 1136"/>
                <a:gd name="T58" fmla="*/ 7 w 873"/>
                <a:gd name="T59" fmla="*/ 76 h 1136"/>
                <a:gd name="T60" fmla="*/ 7 w 873"/>
                <a:gd name="T61" fmla="*/ 79 h 1136"/>
                <a:gd name="T62" fmla="*/ 0 w 873"/>
                <a:gd name="T63" fmla="*/ 81 h 11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873" h="1136">
                  <a:moveTo>
                    <a:pt x="873" y="0"/>
                  </a:moveTo>
                  <a:lnTo>
                    <a:pt x="855" y="19"/>
                  </a:lnTo>
                  <a:lnTo>
                    <a:pt x="842" y="37"/>
                  </a:lnTo>
                  <a:lnTo>
                    <a:pt x="830" y="56"/>
                  </a:lnTo>
                  <a:lnTo>
                    <a:pt x="818" y="74"/>
                  </a:lnTo>
                  <a:lnTo>
                    <a:pt x="799" y="92"/>
                  </a:lnTo>
                  <a:lnTo>
                    <a:pt x="787" y="111"/>
                  </a:lnTo>
                  <a:lnTo>
                    <a:pt x="775" y="129"/>
                  </a:lnTo>
                  <a:lnTo>
                    <a:pt x="762" y="148"/>
                  </a:lnTo>
                  <a:lnTo>
                    <a:pt x="744" y="160"/>
                  </a:lnTo>
                  <a:lnTo>
                    <a:pt x="732" y="178"/>
                  </a:lnTo>
                  <a:lnTo>
                    <a:pt x="719" y="197"/>
                  </a:lnTo>
                  <a:lnTo>
                    <a:pt x="707" y="215"/>
                  </a:lnTo>
                  <a:lnTo>
                    <a:pt x="689" y="234"/>
                  </a:lnTo>
                  <a:lnTo>
                    <a:pt x="676" y="252"/>
                  </a:lnTo>
                  <a:lnTo>
                    <a:pt x="664" y="270"/>
                  </a:lnTo>
                  <a:lnTo>
                    <a:pt x="652" y="289"/>
                  </a:lnTo>
                  <a:lnTo>
                    <a:pt x="633" y="307"/>
                  </a:lnTo>
                  <a:lnTo>
                    <a:pt x="621" y="326"/>
                  </a:lnTo>
                  <a:lnTo>
                    <a:pt x="609" y="344"/>
                  </a:lnTo>
                  <a:lnTo>
                    <a:pt x="596" y="362"/>
                  </a:lnTo>
                  <a:lnTo>
                    <a:pt x="578" y="381"/>
                  </a:lnTo>
                  <a:lnTo>
                    <a:pt x="566" y="399"/>
                  </a:lnTo>
                  <a:lnTo>
                    <a:pt x="553" y="418"/>
                  </a:lnTo>
                  <a:lnTo>
                    <a:pt x="541" y="430"/>
                  </a:lnTo>
                  <a:lnTo>
                    <a:pt x="523" y="448"/>
                  </a:lnTo>
                  <a:lnTo>
                    <a:pt x="510" y="467"/>
                  </a:lnTo>
                  <a:lnTo>
                    <a:pt x="498" y="485"/>
                  </a:lnTo>
                  <a:lnTo>
                    <a:pt x="486" y="504"/>
                  </a:lnTo>
                  <a:lnTo>
                    <a:pt x="467" y="522"/>
                  </a:lnTo>
                  <a:lnTo>
                    <a:pt x="455" y="540"/>
                  </a:lnTo>
                  <a:lnTo>
                    <a:pt x="443" y="559"/>
                  </a:lnTo>
                  <a:lnTo>
                    <a:pt x="430" y="577"/>
                  </a:lnTo>
                  <a:lnTo>
                    <a:pt x="412" y="596"/>
                  </a:lnTo>
                  <a:lnTo>
                    <a:pt x="400" y="614"/>
                  </a:lnTo>
                  <a:lnTo>
                    <a:pt x="387" y="632"/>
                  </a:lnTo>
                  <a:lnTo>
                    <a:pt x="375" y="651"/>
                  </a:lnTo>
                  <a:lnTo>
                    <a:pt x="357" y="669"/>
                  </a:lnTo>
                  <a:lnTo>
                    <a:pt x="344" y="688"/>
                  </a:lnTo>
                  <a:lnTo>
                    <a:pt x="332" y="700"/>
                  </a:lnTo>
                  <a:lnTo>
                    <a:pt x="320" y="718"/>
                  </a:lnTo>
                  <a:lnTo>
                    <a:pt x="301" y="737"/>
                  </a:lnTo>
                  <a:lnTo>
                    <a:pt x="289" y="755"/>
                  </a:lnTo>
                  <a:lnTo>
                    <a:pt x="277" y="774"/>
                  </a:lnTo>
                  <a:lnTo>
                    <a:pt x="258" y="792"/>
                  </a:lnTo>
                  <a:lnTo>
                    <a:pt x="246" y="810"/>
                  </a:lnTo>
                  <a:lnTo>
                    <a:pt x="234" y="829"/>
                  </a:lnTo>
                  <a:lnTo>
                    <a:pt x="221" y="847"/>
                  </a:lnTo>
                  <a:lnTo>
                    <a:pt x="203" y="866"/>
                  </a:lnTo>
                  <a:lnTo>
                    <a:pt x="191" y="884"/>
                  </a:lnTo>
                  <a:lnTo>
                    <a:pt x="178" y="902"/>
                  </a:lnTo>
                  <a:lnTo>
                    <a:pt x="166" y="921"/>
                  </a:lnTo>
                  <a:lnTo>
                    <a:pt x="148" y="939"/>
                  </a:lnTo>
                  <a:lnTo>
                    <a:pt x="135" y="958"/>
                  </a:lnTo>
                  <a:lnTo>
                    <a:pt x="123" y="970"/>
                  </a:lnTo>
                  <a:lnTo>
                    <a:pt x="111" y="988"/>
                  </a:lnTo>
                  <a:lnTo>
                    <a:pt x="92" y="1007"/>
                  </a:lnTo>
                  <a:lnTo>
                    <a:pt x="80" y="1025"/>
                  </a:lnTo>
                  <a:lnTo>
                    <a:pt x="68" y="1044"/>
                  </a:lnTo>
                  <a:lnTo>
                    <a:pt x="55" y="1062"/>
                  </a:lnTo>
                  <a:lnTo>
                    <a:pt x="37" y="1080"/>
                  </a:lnTo>
                  <a:lnTo>
                    <a:pt x="25" y="1099"/>
                  </a:lnTo>
                  <a:lnTo>
                    <a:pt x="12" y="1117"/>
                  </a:lnTo>
                  <a:lnTo>
                    <a:pt x="0" y="113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26374" name="Freeform 384">
              <a:extLst>
                <a:ext uri="{FF2B5EF4-FFF2-40B4-BE49-F238E27FC236}">
                  <a16:creationId xmlns:a16="http://schemas.microsoft.com/office/drawing/2014/main" id="{3BFDA5AC-C73D-69B8-AAEB-826C062A11F1}"/>
                </a:ext>
              </a:extLst>
            </p:cNvPr>
            <p:cNvSpPr>
              <a:spLocks/>
            </p:cNvSpPr>
            <p:nvPr/>
          </p:nvSpPr>
          <p:spPr bwMode="auto">
            <a:xfrm>
              <a:off x="679" y="2640"/>
              <a:ext cx="816" cy="1062"/>
            </a:xfrm>
            <a:custGeom>
              <a:avLst/>
              <a:gdLst>
                <a:gd name="T0" fmla="*/ 61 w 873"/>
                <a:gd name="T1" fmla="*/ 7 h 1136"/>
                <a:gd name="T2" fmla="*/ 60 w 873"/>
                <a:gd name="T3" fmla="*/ 7 h 1136"/>
                <a:gd name="T4" fmla="*/ 57 w 873"/>
                <a:gd name="T5" fmla="*/ 7 h 1136"/>
                <a:gd name="T6" fmla="*/ 56 w 873"/>
                <a:gd name="T7" fmla="*/ 9 h 1136"/>
                <a:gd name="T8" fmla="*/ 53 w 873"/>
                <a:gd name="T9" fmla="*/ 12 h 1136"/>
                <a:gd name="T10" fmla="*/ 52 w 873"/>
                <a:gd name="T11" fmla="*/ 15 h 1136"/>
                <a:gd name="T12" fmla="*/ 50 w 873"/>
                <a:gd name="T13" fmla="*/ 18 h 1136"/>
                <a:gd name="T14" fmla="*/ 47 w 873"/>
                <a:gd name="T15" fmla="*/ 20 h 1136"/>
                <a:gd name="T16" fmla="*/ 46 w 873"/>
                <a:gd name="T17" fmla="*/ 22 h 1136"/>
                <a:gd name="T18" fmla="*/ 44 w 873"/>
                <a:gd name="T19" fmla="*/ 26 h 1136"/>
                <a:gd name="T20" fmla="*/ 41 w 873"/>
                <a:gd name="T21" fmla="*/ 28 h 1136"/>
                <a:gd name="T22" fmla="*/ 40 w 873"/>
                <a:gd name="T23" fmla="*/ 31 h 1136"/>
                <a:gd name="T24" fmla="*/ 37 w 873"/>
                <a:gd name="T25" fmla="*/ 33 h 1136"/>
                <a:gd name="T26" fmla="*/ 36 w 873"/>
                <a:gd name="T27" fmla="*/ 36 h 1136"/>
                <a:gd name="T28" fmla="*/ 34 w 873"/>
                <a:gd name="T29" fmla="*/ 38 h 1136"/>
                <a:gd name="T30" fmla="*/ 32 w 873"/>
                <a:gd name="T31" fmla="*/ 41 h 1136"/>
                <a:gd name="T32" fmla="*/ 30 w 873"/>
                <a:gd name="T33" fmla="*/ 44 h 1136"/>
                <a:gd name="T34" fmla="*/ 28 w 873"/>
                <a:gd name="T35" fmla="*/ 47 h 1136"/>
                <a:gd name="T36" fmla="*/ 26 w 873"/>
                <a:gd name="T37" fmla="*/ 48 h 1136"/>
                <a:gd name="T38" fmla="*/ 24 w 873"/>
                <a:gd name="T39" fmla="*/ 50 h 1136"/>
                <a:gd name="T40" fmla="*/ 21 w 873"/>
                <a:gd name="T41" fmla="*/ 53 h 1136"/>
                <a:gd name="T42" fmla="*/ 20 w 873"/>
                <a:gd name="T43" fmla="*/ 57 h 1136"/>
                <a:gd name="T44" fmla="*/ 18 w 873"/>
                <a:gd name="T45" fmla="*/ 58 h 1136"/>
                <a:gd name="T46" fmla="*/ 17 w 873"/>
                <a:gd name="T47" fmla="*/ 62 h 1136"/>
                <a:gd name="T48" fmla="*/ 14 w 873"/>
                <a:gd name="T49" fmla="*/ 65 h 1136"/>
                <a:gd name="T50" fmla="*/ 12 w 873"/>
                <a:gd name="T51" fmla="*/ 66 h 1136"/>
                <a:gd name="T52" fmla="*/ 9 w 873"/>
                <a:gd name="T53" fmla="*/ 69 h 1136"/>
                <a:gd name="T54" fmla="*/ 7 w 873"/>
                <a:gd name="T55" fmla="*/ 71 h 1136"/>
                <a:gd name="T56" fmla="*/ 7 w 873"/>
                <a:gd name="T57" fmla="*/ 74 h 1136"/>
                <a:gd name="T58" fmla="*/ 7 w 873"/>
                <a:gd name="T59" fmla="*/ 76 h 1136"/>
                <a:gd name="T60" fmla="*/ 7 w 873"/>
                <a:gd name="T61" fmla="*/ 79 h 1136"/>
                <a:gd name="T62" fmla="*/ 0 w 873"/>
                <a:gd name="T63" fmla="*/ 81 h 11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873" h="1136">
                  <a:moveTo>
                    <a:pt x="873" y="0"/>
                  </a:moveTo>
                  <a:lnTo>
                    <a:pt x="855" y="19"/>
                  </a:lnTo>
                  <a:lnTo>
                    <a:pt x="842" y="37"/>
                  </a:lnTo>
                  <a:lnTo>
                    <a:pt x="830" y="56"/>
                  </a:lnTo>
                  <a:lnTo>
                    <a:pt x="818" y="74"/>
                  </a:lnTo>
                  <a:lnTo>
                    <a:pt x="799" y="92"/>
                  </a:lnTo>
                  <a:lnTo>
                    <a:pt x="787" y="111"/>
                  </a:lnTo>
                  <a:lnTo>
                    <a:pt x="775" y="129"/>
                  </a:lnTo>
                  <a:lnTo>
                    <a:pt x="762" y="148"/>
                  </a:lnTo>
                  <a:lnTo>
                    <a:pt x="744" y="160"/>
                  </a:lnTo>
                  <a:lnTo>
                    <a:pt x="732" y="178"/>
                  </a:lnTo>
                  <a:lnTo>
                    <a:pt x="719" y="197"/>
                  </a:lnTo>
                  <a:lnTo>
                    <a:pt x="707" y="215"/>
                  </a:lnTo>
                  <a:lnTo>
                    <a:pt x="689" y="234"/>
                  </a:lnTo>
                  <a:lnTo>
                    <a:pt x="676" y="252"/>
                  </a:lnTo>
                  <a:lnTo>
                    <a:pt x="664" y="270"/>
                  </a:lnTo>
                  <a:lnTo>
                    <a:pt x="652" y="289"/>
                  </a:lnTo>
                  <a:lnTo>
                    <a:pt x="633" y="307"/>
                  </a:lnTo>
                  <a:lnTo>
                    <a:pt x="621" y="326"/>
                  </a:lnTo>
                  <a:lnTo>
                    <a:pt x="609" y="344"/>
                  </a:lnTo>
                  <a:lnTo>
                    <a:pt x="596" y="362"/>
                  </a:lnTo>
                  <a:lnTo>
                    <a:pt x="578" y="381"/>
                  </a:lnTo>
                  <a:lnTo>
                    <a:pt x="566" y="399"/>
                  </a:lnTo>
                  <a:lnTo>
                    <a:pt x="553" y="418"/>
                  </a:lnTo>
                  <a:lnTo>
                    <a:pt x="541" y="430"/>
                  </a:lnTo>
                  <a:lnTo>
                    <a:pt x="523" y="448"/>
                  </a:lnTo>
                  <a:lnTo>
                    <a:pt x="510" y="467"/>
                  </a:lnTo>
                  <a:lnTo>
                    <a:pt x="498" y="485"/>
                  </a:lnTo>
                  <a:lnTo>
                    <a:pt x="486" y="504"/>
                  </a:lnTo>
                  <a:lnTo>
                    <a:pt x="467" y="522"/>
                  </a:lnTo>
                  <a:lnTo>
                    <a:pt x="455" y="540"/>
                  </a:lnTo>
                  <a:lnTo>
                    <a:pt x="443" y="559"/>
                  </a:lnTo>
                  <a:lnTo>
                    <a:pt x="430" y="577"/>
                  </a:lnTo>
                  <a:lnTo>
                    <a:pt x="412" y="596"/>
                  </a:lnTo>
                  <a:lnTo>
                    <a:pt x="400" y="614"/>
                  </a:lnTo>
                  <a:lnTo>
                    <a:pt x="387" y="632"/>
                  </a:lnTo>
                  <a:lnTo>
                    <a:pt x="375" y="651"/>
                  </a:lnTo>
                  <a:lnTo>
                    <a:pt x="357" y="669"/>
                  </a:lnTo>
                  <a:lnTo>
                    <a:pt x="344" y="688"/>
                  </a:lnTo>
                  <a:lnTo>
                    <a:pt x="332" y="700"/>
                  </a:lnTo>
                  <a:lnTo>
                    <a:pt x="320" y="718"/>
                  </a:lnTo>
                  <a:lnTo>
                    <a:pt x="301" y="737"/>
                  </a:lnTo>
                  <a:lnTo>
                    <a:pt x="289" y="755"/>
                  </a:lnTo>
                  <a:lnTo>
                    <a:pt x="277" y="774"/>
                  </a:lnTo>
                  <a:lnTo>
                    <a:pt x="258" y="792"/>
                  </a:lnTo>
                  <a:lnTo>
                    <a:pt x="246" y="810"/>
                  </a:lnTo>
                  <a:lnTo>
                    <a:pt x="234" y="829"/>
                  </a:lnTo>
                  <a:lnTo>
                    <a:pt x="221" y="847"/>
                  </a:lnTo>
                  <a:lnTo>
                    <a:pt x="203" y="866"/>
                  </a:lnTo>
                  <a:lnTo>
                    <a:pt x="191" y="884"/>
                  </a:lnTo>
                  <a:lnTo>
                    <a:pt x="178" y="902"/>
                  </a:lnTo>
                  <a:lnTo>
                    <a:pt x="166" y="921"/>
                  </a:lnTo>
                  <a:lnTo>
                    <a:pt x="148" y="939"/>
                  </a:lnTo>
                  <a:lnTo>
                    <a:pt x="135" y="958"/>
                  </a:lnTo>
                  <a:lnTo>
                    <a:pt x="123" y="970"/>
                  </a:lnTo>
                  <a:lnTo>
                    <a:pt x="111" y="988"/>
                  </a:lnTo>
                  <a:lnTo>
                    <a:pt x="92" y="1007"/>
                  </a:lnTo>
                  <a:lnTo>
                    <a:pt x="80" y="1025"/>
                  </a:lnTo>
                  <a:lnTo>
                    <a:pt x="68" y="1044"/>
                  </a:lnTo>
                  <a:lnTo>
                    <a:pt x="55" y="1062"/>
                  </a:lnTo>
                  <a:lnTo>
                    <a:pt x="37" y="1080"/>
                  </a:lnTo>
                  <a:lnTo>
                    <a:pt x="25" y="1099"/>
                  </a:lnTo>
                  <a:lnTo>
                    <a:pt x="12" y="1117"/>
                  </a:lnTo>
                  <a:lnTo>
                    <a:pt x="0" y="113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26375" name="Freeform 385">
              <a:extLst>
                <a:ext uri="{FF2B5EF4-FFF2-40B4-BE49-F238E27FC236}">
                  <a16:creationId xmlns:a16="http://schemas.microsoft.com/office/drawing/2014/main" id="{FA43BA9E-AC41-1B16-7079-0663C95B4B84}"/>
                </a:ext>
              </a:extLst>
            </p:cNvPr>
            <p:cNvSpPr>
              <a:spLocks/>
            </p:cNvSpPr>
            <p:nvPr/>
          </p:nvSpPr>
          <p:spPr bwMode="auto">
            <a:xfrm>
              <a:off x="679" y="2640"/>
              <a:ext cx="816" cy="1062"/>
            </a:xfrm>
            <a:custGeom>
              <a:avLst/>
              <a:gdLst>
                <a:gd name="T0" fmla="*/ 61 w 873"/>
                <a:gd name="T1" fmla="*/ 7 h 1136"/>
                <a:gd name="T2" fmla="*/ 60 w 873"/>
                <a:gd name="T3" fmla="*/ 7 h 1136"/>
                <a:gd name="T4" fmla="*/ 57 w 873"/>
                <a:gd name="T5" fmla="*/ 7 h 1136"/>
                <a:gd name="T6" fmla="*/ 56 w 873"/>
                <a:gd name="T7" fmla="*/ 9 h 1136"/>
                <a:gd name="T8" fmla="*/ 53 w 873"/>
                <a:gd name="T9" fmla="*/ 12 h 1136"/>
                <a:gd name="T10" fmla="*/ 52 w 873"/>
                <a:gd name="T11" fmla="*/ 15 h 1136"/>
                <a:gd name="T12" fmla="*/ 50 w 873"/>
                <a:gd name="T13" fmla="*/ 18 h 1136"/>
                <a:gd name="T14" fmla="*/ 47 w 873"/>
                <a:gd name="T15" fmla="*/ 20 h 1136"/>
                <a:gd name="T16" fmla="*/ 46 w 873"/>
                <a:gd name="T17" fmla="*/ 22 h 1136"/>
                <a:gd name="T18" fmla="*/ 44 w 873"/>
                <a:gd name="T19" fmla="*/ 26 h 1136"/>
                <a:gd name="T20" fmla="*/ 41 w 873"/>
                <a:gd name="T21" fmla="*/ 28 h 1136"/>
                <a:gd name="T22" fmla="*/ 40 w 873"/>
                <a:gd name="T23" fmla="*/ 31 h 1136"/>
                <a:gd name="T24" fmla="*/ 37 w 873"/>
                <a:gd name="T25" fmla="*/ 33 h 1136"/>
                <a:gd name="T26" fmla="*/ 36 w 873"/>
                <a:gd name="T27" fmla="*/ 36 h 1136"/>
                <a:gd name="T28" fmla="*/ 34 w 873"/>
                <a:gd name="T29" fmla="*/ 38 h 1136"/>
                <a:gd name="T30" fmla="*/ 32 w 873"/>
                <a:gd name="T31" fmla="*/ 41 h 1136"/>
                <a:gd name="T32" fmla="*/ 30 w 873"/>
                <a:gd name="T33" fmla="*/ 44 h 1136"/>
                <a:gd name="T34" fmla="*/ 28 w 873"/>
                <a:gd name="T35" fmla="*/ 47 h 1136"/>
                <a:gd name="T36" fmla="*/ 26 w 873"/>
                <a:gd name="T37" fmla="*/ 48 h 1136"/>
                <a:gd name="T38" fmla="*/ 24 w 873"/>
                <a:gd name="T39" fmla="*/ 50 h 1136"/>
                <a:gd name="T40" fmla="*/ 21 w 873"/>
                <a:gd name="T41" fmla="*/ 53 h 1136"/>
                <a:gd name="T42" fmla="*/ 20 w 873"/>
                <a:gd name="T43" fmla="*/ 57 h 1136"/>
                <a:gd name="T44" fmla="*/ 18 w 873"/>
                <a:gd name="T45" fmla="*/ 58 h 1136"/>
                <a:gd name="T46" fmla="*/ 17 w 873"/>
                <a:gd name="T47" fmla="*/ 62 h 1136"/>
                <a:gd name="T48" fmla="*/ 14 w 873"/>
                <a:gd name="T49" fmla="*/ 65 h 1136"/>
                <a:gd name="T50" fmla="*/ 12 w 873"/>
                <a:gd name="T51" fmla="*/ 66 h 1136"/>
                <a:gd name="T52" fmla="*/ 9 w 873"/>
                <a:gd name="T53" fmla="*/ 69 h 1136"/>
                <a:gd name="T54" fmla="*/ 7 w 873"/>
                <a:gd name="T55" fmla="*/ 71 h 1136"/>
                <a:gd name="T56" fmla="*/ 7 w 873"/>
                <a:gd name="T57" fmla="*/ 74 h 1136"/>
                <a:gd name="T58" fmla="*/ 7 w 873"/>
                <a:gd name="T59" fmla="*/ 76 h 1136"/>
                <a:gd name="T60" fmla="*/ 7 w 873"/>
                <a:gd name="T61" fmla="*/ 79 h 1136"/>
                <a:gd name="T62" fmla="*/ 0 w 873"/>
                <a:gd name="T63" fmla="*/ 81 h 11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873" h="1136">
                  <a:moveTo>
                    <a:pt x="873" y="0"/>
                  </a:moveTo>
                  <a:lnTo>
                    <a:pt x="855" y="19"/>
                  </a:lnTo>
                  <a:lnTo>
                    <a:pt x="842" y="37"/>
                  </a:lnTo>
                  <a:lnTo>
                    <a:pt x="830" y="56"/>
                  </a:lnTo>
                  <a:lnTo>
                    <a:pt x="818" y="74"/>
                  </a:lnTo>
                  <a:lnTo>
                    <a:pt x="799" y="92"/>
                  </a:lnTo>
                  <a:lnTo>
                    <a:pt x="787" y="111"/>
                  </a:lnTo>
                  <a:lnTo>
                    <a:pt x="775" y="129"/>
                  </a:lnTo>
                  <a:lnTo>
                    <a:pt x="762" y="148"/>
                  </a:lnTo>
                  <a:lnTo>
                    <a:pt x="744" y="160"/>
                  </a:lnTo>
                  <a:lnTo>
                    <a:pt x="732" y="178"/>
                  </a:lnTo>
                  <a:lnTo>
                    <a:pt x="719" y="197"/>
                  </a:lnTo>
                  <a:lnTo>
                    <a:pt x="707" y="215"/>
                  </a:lnTo>
                  <a:lnTo>
                    <a:pt x="689" y="234"/>
                  </a:lnTo>
                  <a:lnTo>
                    <a:pt x="676" y="252"/>
                  </a:lnTo>
                  <a:lnTo>
                    <a:pt x="664" y="270"/>
                  </a:lnTo>
                  <a:lnTo>
                    <a:pt x="652" y="289"/>
                  </a:lnTo>
                  <a:lnTo>
                    <a:pt x="633" y="307"/>
                  </a:lnTo>
                  <a:lnTo>
                    <a:pt x="621" y="326"/>
                  </a:lnTo>
                  <a:lnTo>
                    <a:pt x="609" y="344"/>
                  </a:lnTo>
                  <a:lnTo>
                    <a:pt x="596" y="362"/>
                  </a:lnTo>
                  <a:lnTo>
                    <a:pt x="578" y="381"/>
                  </a:lnTo>
                  <a:lnTo>
                    <a:pt x="566" y="399"/>
                  </a:lnTo>
                  <a:lnTo>
                    <a:pt x="553" y="418"/>
                  </a:lnTo>
                  <a:lnTo>
                    <a:pt x="541" y="430"/>
                  </a:lnTo>
                  <a:lnTo>
                    <a:pt x="523" y="448"/>
                  </a:lnTo>
                  <a:lnTo>
                    <a:pt x="510" y="467"/>
                  </a:lnTo>
                  <a:lnTo>
                    <a:pt x="498" y="485"/>
                  </a:lnTo>
                  <a:lnTo>
                    <a:pt x="486" y="504"/>
                  </a:lnTo>
                  <a:lnTo>
                    <a:pt x="467" y="522"/>
                  </a:lnTo>
                  <a:lnTo>
                    <a:pt x="455" y="540"/>
                  </a:lnTo>
                  <a:lnTo>
                    <a:pt x="443" y="559"/>
                  </a:lnTo>
                  <a:lnTo>
                    <a:pt x="430" y="577"/>
                  </a:lnTo>
                  <a:lnTo>
                    <a:pt x="412" y="596"/>
                  </a:lnTo>
                  <a:lnTo>
                    <a:pt x="400" y="614"/>
                  </a:lnTo>
                  <a:lnTo>
                    <a:pt x="387" y="632"/>
                  </a:lnTo>
                  <a:lnTo>
                    <a:pt x="375" y="651"/>
                  </a:lnTo>
                  <a:lnTo>
                    <a:pt x="357" y="669"/>
                  </a:lnTo>
                  <a:lnTo>
                    <a:pt x="344" y="688"/>
                  </a:lnTo>
                  <a:lnTo>
                    <a:pt x="332" y="700"/>
                  </a:lnTo>
                  <a:lnTo>
                    <a:pt x="320" y="718"/>
                  </a:lnTo>
                  <a:lnTo>
                    <a:pt x="301" y="737"/>
                  </a:lnTo>
                  <a:lnTo>
                    <a:pt x="289" y="755"/>
                  </a:lnTo>
                  <a:lnTo>
                    <a:pt x="277" y="774"/>
                  </a:lnTo>
                  <a:lnTo>
                    <a:pt x="258" y="792"/>
                  </a:lnTo>
                  <a:lnTo>
                    <a:pt x="246" y="810"/>
                  </a:lnTo>
                  <a:lnTo>
                    <a:pt x="234" y="829"/>
                  </a:lnTo>
                  <a:lnTo>
                    <a:pt x="221" y="847"/>
                  </a:lnTo>
                  <a:lnTo>
                    <a:pt x="203" y="866"/>
                  </a:lnTo>
                  <a:lnTo>
                    <a:pt x="191" y="884"/>
                  </a:lnTo>
                  <a:lnTo>
                    <a:pt x="178" y="902"/>
                  </a:lnTo>
                  <a:lnTo>
                    <a:pt x="166" y="921"/>
                  </a:lnTo>
                  <a:lnTo>
                    <a:pt x="148" y="939"/>
                  </a:lnTo>
                  <a:lnTo>
                    <a:pt x="135" y="958"/>
                  </a:lnTo>
                  <a:lnTo>
                    <a:pt x="123" y="970"/>
                  </a:lnTo>
                  <a:lnTo>
                    <a:pt x="111" y="988"/>
                  </a:lnTo>
                  <a:lnTo>
                    <a:pt x="92" y="1007"/>
                  </a:lnTo>
                  <a:lnTo>
                    <a:pt x="80" y="1025"/>
                  </a:lnTo>
                  <a:lnTo>
                    <a:pt x="68" y="1044"/>
                  </a:lnTo>
                  <a:lnTo>
                    <a:pt x="55" y="1062"/>
                  </a:lnTo>
                  <a:lnTo>
                    <a:pt x="37" y="1080"/>
                  </a:lnTo>
                  <a:lnTo>
                    <a:pt x="25" y="1099"/>
                  </a:lnTo>
                  <a:lnTo>
                    <a:pt x="12" y="1117"/>
                  </a:lnTo>
                  <a:lnTo>
                    <a:pt x="0" y="113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26376" name="Freeform 386">
              <a:extLst>
                <a:ext uri="{FF2B5EF4-FFF2-40B4-BE49-F238E27FC236}">
                  <a16:creationId xmlns:a16="http://schemas.microsoft.com/office/drawing/2014/main" id="{165A20EB-277E-E442-D9FB-63AF68E83A5E}"/>
                </a:ext>
              </a:extLst>
            </p:cNvPr>
            <p:cNvSpPr>
              <a:spLocks/>
            </p:cNvSpPr>
            <p:nvPr/>
          </p:nvSpPr>
          <p:spPr bwMode="auto">
            <a:xfrm>
              <a:off x="679" y="2640"/>
              <a:ext cx="816" cy="1062"/>
            </a:xfrm>
            <a:custGeom>
              <a:avLst/>
              <a:gdLst>
                <a:gd name="T0" fmla="*/ 61 w 873"/>
                <a:gd name="T1" fmla="*/ 7 h 1136"/>
                <a:gd name="T2" fmla="*/ 60 w 873"/>
                <a:gd name="T3" fmla="*/ 7 h 1136"/>
                <a:gd name="T4" fmla="*/ 57 w 873"/>
                <a:gd name="T5" fmla="*/ 7 h 1136"/>
                <a:gd name="T6" fmla="*/ 56 w 873"/>
                <a:gd name="T7" fmla="*/ 9 h 1136"/>
                <a:gd name="T8" fmla="*/ 53 w 873"/>
                <a:gd name="T9" fmla="*/ 12 h 1136"/>
                <a:gd name="T10" fmla="*/ 52 w 873"/>
                <a:gd name="T11" fmla="*/ 15 h 1136"/>
                <a:gd name="T12" fmla="*/ 50 w 873"/>
                <a:gd name="T13" fmla="*/ 18 h 1136"/>
                <a:gd name="T14" fmla="*/ 47 w 873"/>
                <a:gd name="T15" fmla="*/ 20 h 1136"/>
                <a:gd name="T16" fmla="*/ 46 w 873"/>
                <a:gd name="T17" fmla="*/ 22 h 1136"/>
                <a:gd name="T18" fmla="*/ 44 w 873"/>
                <a:gd name="T19" fmla="*/ 26 h 1136"/>
                <a:gd name="T20" fmla="*/ 41 w 873"/>
                <a:gd name="T21" fmla="*/ 28 h 1136"/>
                <a:gd name="T22" fmla="*/ 40 w 873"/>
                <a:gd name="T23" fmla="*/ 31 h 1136"/>
                <a:gd name="T24" fmla="*/ 37 w 873"/>
                <a:gd name="T25" fmla="*/ 33 h 1136"/>
                <a:gd name="T26" fmla="*/ 36 w 873"/>
                <a:gd name="T27" fmla="*/ 36 h 1136"/>
                <a:gd name="T28" fmla="*/ 34 w 873"/>
                <a:gd name="T29" fmla="*/ 38 h 1136"/>
                <a:gd name="T30" fmla="*/ 32 w 873"/>
                <a:gd name="T31" fmla="*/ 41 h 1136"/>
                <a:gd name="T32" fmla="*/ 30 w 873"/>
                <a:gd name="T33" fmla="*/ 44 h 1136"/>
                <a:gd name="T34" fmla="*/ 28 w 873"/>
                <a:gd name="T35" fmla="*/ 47 h 1136"/>
                <a:gd name="T36" fmla="*/ 26 w 873"/>
                <a:gd name="T37" fmla="*/ 48 h 1136"/>
                <a:gd name="T38" fmla="*/ 24 w 873"/>
                <a:gd name="T39" fmla="*/ 50 h 1136"/>
                <a:gd name="T40" fmla="*/ 21 w 873"/>
                <a:gd name="T41" fmla="*/ 53 h 1136"/>
                <a:gd name="T42" fmla="*/ 20 w 873"/>
                <a:gd name="T43" fmla="*/ 57 h 1136"/>
                <a:gd name="T44" fmla="*/ 18 w 873"/>
                <a:gd name="T45" fmla="*/ 58 h 1136"/>
                <a:gd name="T46" fmla="*/ 17 w 873"/>
                <a:gd name="T47" fmla="*/ 62 h 1136"/>
                <a:gd name="T48" fmla="*/ 14 w 873"/>
                <a:gd name="T49" fmla="*/ 65 h 1136"/>
                <a:gd name="T50" fmla="*/ 12 w 873"/>
                <a:gd name="T51" fmla="*/ 66 h 1136"/>
                <a:gd name="T52" fmla="*/ 9 w 873"/>
                <a:gd name="T53" fmla="*/ 69 h 1136"/>
                <a:gd name="T54" fmla="*/ 7 w 873"/>
                <a:gd name="T55" fmla="*/ 71 h 1136"/>
                <a:gd name="T56" fmla="*/ 7 w 873"/>
                <a:gd name="T57" fmla="*/ 74 h 1136"/>
                <a:gd name="T58" fmla="*/ 7 w 873"/>
                <a:gd name="T59" fmla="*/ 76 h 1136"/>
                <a:gd name="T60" fmla="*/ 7 w 873"/>
                <a:gd name="T61" fmla="*/ 79 h 1136"/>
                <a:gd name="T62" fmla="*/ 0 w 873"/>
                <a:gd name="T63" fmla="*/ 81 h 11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873" h="1136">
                  <a:moveTo>
                    <a:pt x="873" y="0"/>
                  </a:moveTo>
                  <a:lnTo>
                    <a:pt x="855" y="19"/>
                  </a:lnTo>
                  <a:lnTo>
                    <a:pt x="842" y="37"/>
                  </a:lnTo>
                  <a:lnTo>
                    <a:pt x="830" y="56"/>
                  </a:lnTo>
                  <a:lnTo>
                    <a:pt x="818" y="74"/>
                  </a:lnTo>
                  <a:lnTo>
                    <a:pt x="799" y="92"/>
                  </a:lnTo>
                  <a:lnTo>
                    <a:pt x="787" y="111"/>
                  </a:lnTo>
                  <a:lnTo>
                    <a:pt x="775" y="129"/>
                  </a:lnTo>
                  <a:lnTo>
                    <a:pt x="762" y="148"/>
                  </a:lnTo>
                  <a:lnTo>
                    <a:pt x="744" y="160"/>
                  </a:lnTo>
                  <a:lnTo>
                    <a:pt x="732" y="178"/>
                  </a:lnTo>
                  <a:lnTo>
                    <a:pt x="719" y="197"/>
                  </a:lnTo>
                  <a:lnTo>
                    <a:pt x="707" y="215"/>
                  </a:lnTo>
                  <a:lnTo>
                    <a:pt x="689" y="234"/>
                  </a:lnTo>
                  <a:lnTo>
                    <a:pt x="676" y="252"/>
                  </a:lnTo>
                  <a:lnTo>
                    <a:pt x="664" y="270"/>
                  </a:lnTo>
                  <a:lnTo>
                    <a:pt x="652" y="289"/>
                  </a:lnTo>
                  <a:lnTo>
                    <a:pt x="633" y="307"/>
                  </a:lnTo>
                  <a:lnTo>
                    <a:pt x="621" y="326"/>
                  </a:lnTo>
                  <a:lnTo>
                    <a:pt x="609" y="344"/>
                  </a:lnTo>
                  <a:lnTo>
                    <a:pt x="596" y="362"/>
                  </a:lnTo>
                  <a:lnTo>
                    <a:pt x="578" y="381"/>
                  </a:lnTo>
                  <a:lnTo>
                    <a:pt x="566" y="399"/>
                  </a:lnTo>
                  <a:lnTo>
                    <a:pt x="553" y="418"/>
                  </a:lnTo>
                  <a:lnTo>
                    <a:pt x="541" y="430"/>
                  </a:lnTo>
                  <a:lnTo>
                    <a:pt x="523" y="448"/>
                  </a:lnTo>
                  <a:lnTo>
                    <a:pt x="510" y="467"/>
                  </a:lnTo>
                  <a:lnTo>
                    <a:pt x="498" y="485"/>
                  </a:lnTo>
                  <a:lnTo>
                    <a:pt x="486" y="504"/>
                  </a:lnTo>
                  <a:lnTo>
                    <a:pt x="467" y="522"/>
                  </a:lnTo>
                  <a:lnTo>
                    <a:pt x="455" y="540"/>
                  </a:lnTo>
                  <a:lnTo>
                    <a:pt x="443" y="559"/>
                  </a:lnTo>
                  <a:lnTo>
                    <a:pt x="430" y="577"/>
                  </a:lnTo>
                  <a:lnTo>
                    <a:pt x="412" y="596"/>
                  </a:lnTo>
                  <a:lnTo>
                    <a:pt x="400" y="614"/>
                  </a:lnTo>
                  <a:lnTo>
                    <a:pt x="387" y="632"/>
                  </a:lnTo>
                  <a:lnTo>
                    <a:pt x="375" y="651"/>
                  </a:lnTo>
                  <a:lnTo>
                    <a:pt x="357" y="669"/>
                  </a:lnTo>
                  <a:lnTo>
                    <a:pt x="344" y="688"/>
                  </a:lnTo>
                  <a:lnTo>
                    <a:pt x="332" y="700"/>
                  </a:lnTo>
                  <a:lnTo>
                    <a:pt x="320" y="718"/>
                  </a:lnTo>
                  <a:lnTo>
                    <a:pt x="301" y="737"/>
                  </a:lnTo>
                  <a:lnTo>
                    <a:pt x="289" y="755"/>
                  </a:lnTo>
                  <a:lnTo>
                    <a:pt x="277" y="774"/>
                  </a:lnTo>
                  <a:lnTo>
                    <a:pt x="258" y="792"/>
                  </a:lnTo>
                  <a:lnTo>
                    <a:pt x="246" y="810"/>
                  </a:lnTo>
                  <a:lnTo>
                    <a:pt x="234" y="829"/>
                  </a:lnTo>
                  <a:lnTo>
                    <a:pt x="221" y="847"/>
                  </a:lnTo>
                  <a:lnTo>
                    <a:pt x="203" y="866"/>
                  </a:lnTo>
                  <a:lnTo>
                    <a:pt x="191" y="884"/>
                  </a:lnTo>
                  <a:lnTo>
                    <a:pt x="178" y="902"/>
                  </a:lnTo>
                  <a:lnTo>
                    <a:pt x="166" y="921"/>
                  </a:lnTo>
                  <a:lnTo>
                    <a:pt x="148" y="939"/>
                  </a:lnTo>
                  <a:lnTo>
                    <a:pt x="135" y="958"/>
                  </a:lnTo>
                  <a:lnTo>
                    <a:pt x="123" y="970"/>
                  </a:lnTo>
                  <a:lnTo>
                    <a:pt x="111" y="988"/>
                  </a:lnTo>
                  <a:lnTo>
                    <a:pt x="92" y="1007"/>
                  </a:lnTo>
                  <a:lnTo>
                    <a:pt x="80" y="1025"/>
                  </a:lnTo>
                  <a:lnTo>
                    <a:pt x="68" y="1044"/>
                  </a:lnTo>
                  <a:lnTo>
                    <a:pt x="55" y="1062"/>
                  </a:lnTo>
                  <a:lnTo>
                    <a:pt x="37" y="1080"/>
                  </a:lnTo>
                  <a:lnTo>
                    <a:pt x="25" y="1099"/>
                  </a:lnTo>
                  <a:lnTo>
                    <a:pt x="12" y="1117"/>
                  </a:lnTo>
                  <a:lnTo>
                    <a:pt x="0" y="113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26377" name="Freeform 387">
              <a:extLst>
                <a:ext uri="{FF2B5EF4-FFF2-40B4-BE49-F238E27FC236}">
                  <a16:creationId xmlns:a16="http://schemas.microsoft.com/office/drawing/2014/main" id="{F519861A-A162-2BC3-DDB4-44C8D584344B}"/>
                </a:ext>
              </a:extLst>
            </p:cNvPr>
            <p:cNvSpPr>
              <a:spLocks/>
            </p:cNvSpPr>
            <p:nvPr/>
          </p:nvSpPr>
          <p:spPr bwMode="auto">
            <a:xfrm>
              <a:off x="679" y="2640"/>
              <a:ext cx="816" cy="1062"/>
            </a:xfrm>
            <a:custGeom>
              <a:avLst/>
              <a:gdLst>
                <a:gd name="T0" fmla="*/ 61 w 873"/>
                <a:gd name="T1" fmla="*/ 7 h 1136"/>
                <a:gd name="T2" fmla="*/ 60 w 873"/>
                <a:gd name="T3" fmla="*/ 7 h 1136"/>
                <a:gd name="T4" fmla="*/ 57 w 873"/>
                <a:gd name="T5" fmla="*/ 7 h 1136"/>
                <a:gd name="T6" fmla="*/ 56 w 873"/>
                <a:gd name="T7" fmla="*/ 9 h 1136"/>
                <a:gd name="T8" fmla="*/ 53 w 873"/>
                <a:gd name="T9" fmla="*/ 12 h 1136"/>
                <a:gd name="T10" fmla="*/ 52 w 873"/>
                <a:gd name="T11" fmla="*/ 15 h 1136"/>
                <a:gd name="T12" fmla="*/ 50 w 873"/>
                <a:gd name="T13" fmla="*/ 18 h 1136"/>
                <a:gd name="T14" fmla="*/ 47 w 873"/>
                <a:gd name="T15" fmla="*/ 20 h 1136"/>
                <a:gd name="T16" fmla="*/ 46 w 873"/>
                <a:gd name="T17" fmla="*/ 22 h 1136"/>
                <a:gd name="T18" fmla="*/ 44 w 873"/>
                <a:gd name="T19" fmla="*/ 26 h 1136"/>
                <a:gd name="T20" fmla="*/ 41 w 873"/>
                <a:gd name="T21" fmla="*/ 28 h 1136"/>
                <a:gd name="T22" fmla="*/ 40 w 873"/>
                <a:gd name="T23" fmla="*/ 31 h 1136"/>
                <a:gd name="T24" fmla="*/ 37 w 873"/>
                <a:gd name="T25" fmla="*/ 33 h 1136"/>
                <a:gd name="T26" fmla="*/ 36 w 873"/>
                <a:gd name="T27" fmla="*/ 36 h 1136"/>
                <a:gd name="T28" fmla="*/ 34 w 873"/>
                <a:gd name="T29" fmla="*/ 38 h 1136"/>
                <a:gd name="T30" fmla="*/ 32 w 873"/>
                <a:gd name="T31" fmla="*/ 41 h 1136"/>
                <a:gd name="T32" fmla="*/ 30 w 873"/>
                <a:gd name="T33" fmla="*/ 44 h 1136"/>
                <a:gd name="T34" fmla="*/ 28 w 873"/>
                <a:gd name="T35" fmla="*/ 47 h 1136"/>
                <a:gd name="T36" fmla="*/ 26 w 873"/>
                <a:gd name="T37" fmla="*/ 48 h 1136"/>
                <a:gd name="T38" fmla="*/ 24 w 873"/>
                <a:gd name="T39" fmla="*/ 50 h 1136"/>
                <a:gd name="T40" fmla="*/ 21 w 873"/>
                <a:gd name="T41" fmla="*/ 53 h 1136"/>
                <a:gd name="T42" fmla="*/ 20 w 873"/>
                <a:gd name="T43" fmla="*/ 57 h 1136"/>
                <a:gd name="T44" fmla="*/ 18 w 873"/>
                <a:gd name="T45" fmla="*/ 58 h 1136"/>
                <a:gd name="T46" fmla="*/ 17 w 873"/>
                <a:gd name="T47" fmla="*/ 62 h 1136"/>
                <a:gd name="T48" fmla="*/ 14 w 873"/>
                <a:gd name="T49" fmla="*/ 65 h 1136"/>
                <a:gd name="T50" fmla="*/ 12 w 873"/>
                <a:gd name="T51" fmla="*/ 66 h 1136"/>
                <a:gd name="T52" fmla="*/ 9 w 873"/>
                <a:gd name="T53" fmla="*/ 69 h 1136"/>
                <a:gd name="T54" fmla="*/ 7 w 873"/>
                <a:gd name="T55" fmla="*/ 71 h 1136"/>
                <a:gd name="T56" fmla="*/ 7 w 873"/>
                <a:gd name="T57" fmla="*/ 74 h 1136"/>
                <a:gd name="T58" fmla="*/ 7 w 873"/>
                <a:gd name="T59" fmla="*/ 76 h 1136"/>
                <a:gd name="T60" fmla="*/ 7 w 873"/>
                <a:gd name="T61" fmla="*/ 79 h 1136"/>
                <a:gd name="T62" fmla="*/ 0 w 873"/>
                <a:gd name="T63" fmla="*/ 81 h 11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873" h="1136">
                  <a:moveTo>
                    <a:pt x="873" y="0"/>
                  </a:moveTo>
                  <a:lnTo>
                    <a:pt x="855" y="19"/>
                  </a:lnTo>
                  <a:lnTo>
                    <a:pt x="842" y="37"/>
                  </a:lnTo>
                  <a:lnTo>
                    <a:pt x="830" y="56"/>
                  </a:lnTo>
                  <a:lnTo>
                    <a:pt x="818" y="74"/>
                  </a:lnTo>
                  <a:lnTo>
                    <a:pt x="799" y="92"/>
                  </a:lnTo>
                  <a:lnTo>
                    <a:pt x="787" y="111"/>
                  </a:lnTo>
                  <a:lnTo>
                    <a:pt x="775" y="129"/>
                  </a:lnTo>
                  <a:lnTo>
                    <a:pt x="762" y="148"/>
                  </a:lnTo>
                  <a:lnTo>
                    <a:pt x="744" y="160"/>
                  </a:lnTo>
                  <a:lnTo>
                    <a:pt x="732" y="178"/>
                  </a:lnTo>
                  <a:lnTo>
                    <a:pt x="719" y="197"/>
                  </a:lnTo>
                  <a:lnTo>
                    <a:pt x="707" y="215"/>
                  </a:lnTo>
                  <a:lnTo>
                    <a:pt x="689" y="234"/>
                  </a:lnTo>
                  <a:lnTo>
                    <a:pt x="676" y="252"/>
                  </a:lnTo>
                  <a:lnTo>
                    <a:pt x="664" y="270"/>
                  </a:lnTo>
                  <a:lnTo>
                    <a:pt x="652" y="289"/>
                  </a:lnTo>
                  <a:lnTo>
                    <a:pt x="633" y="307"/>
                  </a:lnTo>
                  <a:lnTo>
                    <a:pt x="621" y="326"/>
                  </a:lnTo>
                  <a:lnTo>
                    <a:pt x="609" y="344"/>
                  </a:lnTo>
                  <a:lnTo>
                    <a:pt x="596" y="362"/>
                  </a:lnTo>
                  <a:lnTo>
                    <a:pt x="578" y="381"/>
                  </a:lnTo>
                  <a:lnTo>
                    <a:pt x="566" y="399"/>
                  </a:lnTo>
                  <a:lnTo>
                    <a:pt x="553" y="418"/>
                  </a:lnTo>
                  <a:lnTo>
                    <a:pt x="541" y="430"/>
                  </a:lnTo>
                  <a:lnTo>
                    <a:pt x="523" y="448"/>
                  </a:lnTo>
                  <a:lnTo>
                    <a:pt x="510" y="467"/>
                  </a:lnTo>
                  <a:lnTo>
                    <a:pt x="498" y="485"/>
                  </a:lnTo>
                  <a:lnTo>
                    <a:pt x="486" y="504"/>
                  </a:lnTo>
                  <a:lnTo>
                    <a:pt x="467" y="522"/>
                  </a:lnTo>
                  <a:lnTo>
                    <a:pt x="455" y="540"/>
                  </a:lnTo>
                  <a:lnTo>
                    <a:pt x="443" y="559"/>
                  </a:lnTo>
                  <a:lnTo>
                    <a:pt x="430" y="577"/>
                  </a:lnTo>
                  <a:lnTo>
                    <a:pt x="412" y="596"/>
                  </a:lnTo>
                  <a:lnTo>
                    <a:pt x="400" y="614"/>
                  </a:lnTo>
                  <a:lnTo>
                    <a:pt x="387" y="632"/>
                  </a:lnTo>
                  <a:lnTo>
                    <a:pt x="375" y="651"/>
                  </a:lnTo>
                  <a:lnTo>
                    <a:pt x="357" y="669"/>
                  </a:lnTo>
                  <a:lnTo>
                    <a:pt x="344" y="688"/>
                  </a:lnTo>
                  <a:lnTo>
                    <a:pt x="332" y="700"/>
                  </a:lnTo>
                  <a:lnTo>
                    <a:pt x="320" y="718"/>
                  </a:lnTo>
                  <a:lnTo>
                    <a:pt x="301" y="737"/>
                  </a:lnTo>
                  <a:lnTo>
                    <a:pt x="289" y="755"/>
                  </a:lnTo>
                  <a:lnTo>
                    <a:pt x="277" y="774"/>
                  </a:lnTo>
                  <a:lnTo>
                    <a:pt x="258" y="792"/>
                  </a:lnTo>
                  <a:lnTo>
                    <a:pt x="246" y="810"/>
                  </a:lnTo>
                  <a:lnTo>
                    <a:pt x="234" y="829"/>
                  </a:lnTo>
                  <a:lnTo>
                    <a:pt x="221" y="847"/>
                  </a:lnTo>
                  <a:lnTo>
                    <a:pt x="203" y="866"/>
                  </a:lnTo>
                  <a:lnTo>
                    <a:pt x="191" y="884"/>
                  </a:lnTo>
                  <a:lnTo>
                    <a:pt x="178" y="902"/>
                  </a:lnTo>
                  <a:lnTo>
                    <a:pt x="166" y="921"/>
                  </a:lnTo>
                  <a:lnTo>
                    <a:pt x="148" y="939"/>
                  </a:lnTo>
                  <a:lnTo>
                    <a:pt x="135" y="958"/>
                  </a:lnTo>
                  <a:lnTo>
                    <a:pt x="123" y="970"/>
                  </a:lnTo>
                  <a:lnTo>
                    <a:pt x="111" y="988"/>
                  </a:lnTo>
                  <a:lnTo>
                    <a:pt x="92" y="1007"/>
                  </a:lnTo>
                  <a:lnTo>
                    <a:pt x="80" y="1025"/>
                  </a:lnTo>
                  <a:lnTo>
                    <a:pt x="68" y="1044"/>
                  </a:lnTo>
                  <a:lnTo>
                    <a:pt x="55" y="1062"/>
                  </a:lnTo>
                  <a:lnTo>
                    <a:pt x="37" y="1080"/>
                  </a:lnTo>
                  <a:lnTo>
                    <a:pt x="25" y="1099"/>
                  </a:lnTo>
                  <a:lnTo>
                    <a:pt x="12" y="1117"/>
                  </a:lnTo>
                  <a:lnTo>
                    <a:pt x="0" y="113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26378" name="Freeform 388">
              <a:extLst>
                <a:ext uri="{FF2B5EF4-FFF2-40B4-BE49-F238E27FC236}">
                  <a16:creationId xmlns:a16="http://schemas.microsoft.com/office/drawing/2014/main" id="{A641C99A-D5FD-7658-217E-B4B24B9FA467}"/>
                </a:ext>
              </a:extLst>
            </p:cNvPr>
            <p:cNvSpPr>
              <a:spLocks/>
            </p:cNvSpPr>
            <p:nvPr/>
          </p:nvSpPr>
          <p:spPr bwMode="auto">
            <a:xfrm>
              <a:off x="679" y="2640"/>
              <a:ext cx="816" cy="1062"/>
            </a:xfrm>
            <a:custGeom>
              <a:avLst/>
              <a:gdLst>
                <a:gd name="T0" fmla="*/ 61 w 873"/>
                <a:gd name="T1" fmla="*/ 7 h 1136"/>
                <a:gd name="T2" fmla="*/ 60 w 873"/>
                <a:gd name="T3" fmla="*/ 7 h 1136"/>
                <a:gd name="T4" fmla="*/ 57 w 873"/>
                <a:gd name="T5" fmla="*/ 7 h 1136"/>
                <a:gd name="T6" fmla="*/ 56 w 873"/>
                <a:gd name="T7" fmla="*/ 9 h 1136"/>
                <a:gd name="T8" fmla="*/ 53 w 873"/>
                <a:gd name="T9" fmla="*/ 12 h 1136"/>
                <a:gd name="T10" fmla="*/ 52 w 873"/>
                <a:gd name="T11" fmla="*/ 15 h 1136"/>
                <a:gd name="T12" fmla="*/ 50 w 873"/>
                <a:gd name="T13" fmla="*/ 18 h 1136"/>
                <a:gd name="T14" fmla="*/ 47 w 873"/>
                <a:gd name="T15" fmla="*/ 20 h 1136"/>
                <a:gd name="T16" fmla="*/ 46 w 873"/>
                <a:gd name="T17" fmla="*/ 22 h 1136"/>
                <a:gd name="T18" fmla="*/ 44 w 873"/>
                <a:gd name="T19" fmla="*/ 26 h 1136"/>
                <a:gd name="T20" fmla="*/ 41 w 873"/>
                <a:gd name="T21" fmla="*/ 28 h 1136"/>
                <a:gd name="T22" fmla="*/ 40 w 873"/>
                <a:gd name="T23" fmla="*/ 31 h 1136"/>
                <a:gd name="T24" fmla="*/ 37 w 873"/>
                <a:gd name="T25" fmla="*/ 33 h 1136"/>
                <a:gd name="T26" fmla="*/ 36 w 873"/>
                <a:gd name="T27" fmla="*/ 36 h 1136"/>
                <a:gd name="T28" fmla="*/ 34 w 873"/>
                <a:gd name="T29" fmla="*/ 38 h 1136"/>
                <a:gd name="T30" fmla="*/ 32 w 873"/>
                <a:gd name="T31" fmla="*/ 41 h 1136"/>
                <a:gd name="T32" fmla="*/ 30 w 873"/>
                <a:gd name="T33" fmla="*/ 44 h 1136"/>
                <a:gd name="T34" fmla="*/ 28 w 873"/>
                <a:gd name="T35" fmla="*/ 47 h 1136"/>
                <a:gd name="T36" fmla="*/ 26 w 873"/>
                <a:gd name="T37" fmla="*/ 48 h 1136"/>
                <a:gd name="T38" fmla="*/ 24 w 873"/>
                <a:gd name="T39" fmla="*/ 50 h 1136"/>
                <a:gd name="T40" fmla="*/ 21 w 873"/>
                <a:gd name="T41" fmla="*/ 53 h 1136"/>
                <a:gd name="T42" fmla="*/ 20 w 873"/>
                <a:gd name="T43" fmla="*/ 57 h 1136"/>
                <a:gd name="T44" fmla="*/ 18 w 873"/>
                <a:gd name="T45" fmla="*/ 58 h 1136"/>
                <a:gd name="T46" fmla="*/ 17 w 873"/>
                <a:gd name="T47" fmla="*/ 62 h 1136"/>
                <a:gd name="T48" fmla="*/ 14 w 873"/>
                <a:gd name="T49" fmla="*/ 65 h 1136"/>
                <a:gd name="T50" fmla="*/ 12 w 873"/>
                <a:gd name="T51" fmla="*/ 66 h 1136"/>
                <a:gd name="T52" fmla="*/ 9 w 873"/>
                <a:gd name="T53" fmla="*/ 69 h 1136"/>
                <a:gd name="T54" fmla="*/ 7 w 873"/>
                <a:gd name="T55" fmla="*/ 71 h 1136"/>
                <a:gd name="T56" fmla="*/ 7 w 873"/>
                <a:gd name="T57" fmla="*/ 74 h 1136"/>
                <a:gd name="T58" fmla="*/ 7 w 873"/>
                <a:gd name="T59" fmla="*/ 76 h 1136"/>
                <a:gd name="T60" fmla="*/ 7 w 873"/>
                <a:gd name="T61" fmla="*/ 79 h 1136"/>
                <a:gd name="T62" fmla="*/ 0 w 873"/>
                <a:gd name="T63" fmla="*/ 81 h 11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873" h="1136">
                  <a:moveTo>
                    <a:pt x="873" y="0"/>
                  </a:moveTo>
                  <a:lnTo>
                    <a:pt x="855" y="19"/>
                  </a:lnTo>
                  <a:lnTo>
                    <a:pt x="842" y="37"/>
                  </a:lnTo>
                  <a:lnTo>
                    <a:pt x="830" y="56"/>
                  </a:lnTo>
                  <a:lnTo>
                    <a:pt x="818" y="74"/>
                  </a:lnTo>
                  <a:lnTo>
                    <a:pt x="799" y="92"/>
                  </a:lnTo>
                  <a:lnTo>
                    <a:pt x="787" y="111"/>
                  </a:lnTo>
                  <a:lnTo>
                    <a:pt x="775" y="129"/>
                  </a:lnTo>
                  <a:lnTo>
                    <a:pt x="762" y="148"/>
                  </a:lnTo>
                  <a:lnTo>
                    <a:pt x="744" y="160"/>
                  </a:lnTo>
                  <a:lnTo>
                    <a:pt x="732" y="178"/>
                  </a:lnTo>
                  <a:lnTo>
                    <a:pt x="719" y="197"/>
                  </a:lnTo>
                  <a:lnTo>
                    <a:pt x="707" y="215"/>
                  </a:lnTo>
                  <a:lnTo>
                    <a:pt x="689" y="234"/>
                  </a:lnTo>
                  <a:lnTo>
                    <a:pt x="676" y="252"/>
                  </a:lnTo>
                  <a:lnTo>
                    <a:pt x="664" y="270"/>
                  </a:lnTo>
                  <a:lnTo>
                    <a:pt x="652" y="289"/>
                  </a:lnTo>
                  <a:lnTo>
                    <a:pt x="633" y="307"/>
                  </a:lnTo>
                  <a:lnTo>
                    <a:pt x="621" y="326"/>
                  </a:lnTo>
                  <a:lnTo>
                    <a:pt x="609" y="344"/>
                  </a:lnTo>
                  <a:lnTo>
                    <a:pt x="596" y="362"/>
                  </a:lnTo>
                  <a:lnTo>
                    <a:pt x="578" y="381"/>
                  </a:lnTo>
                  <a:lnTo>
                    <a:pt x="566" y="399"/>
                  </a:lnTo>
                  <a:lnTo>
                    <a:pt x="553" y="418"/>
                  </a:lnTo>
                  <a:lnTo>
                    <a:pt x="541" y="430"/>
                  </a:lnTo>
                  <a:lnTo>
                    <a:pt x="523" y="448"/>
                  </a:lnTo>
                  <a:lnTo>
                    <a:pt x="510" y="467"/>
                  </a:lnTo>
                  <a:lnTo>
                    <a:pt x="498" y="485"/>
                  </a:lnTo>
                  <a:lnTo>
                    <a:pt x="486" y="504"/>
                  </a:lnTo>
                  <a:lnTo>
                    <a:pt x="467" y="522"/>
                  </a:lnTo>
                  <a:lnTo>
                    <a:pt x="455" y="540"/>
                  </a:lnTo>
                  <a:lnTo>
                    <a:pt x="443" y="559"/>
                  </a:lnTo>
                  <a:lnTo>
                    <a:pt x="430" y="577"/>
                  </a:lnTo>
                  <a:lnTo>
                    <a:pt x="412" y="596"/>
                  </a:lnTo>
                  <a:lnTo>
                    <a:pt x="400" y="614"/>
                  </a:lnTo>
                  <a:lnTo>
                    <a:pt x="387" y="632"/>
                  </a:lnTo>
                  <a:lnTo>
                    <a:pt x="375" y="651"/>
                  </a:lnTo>
                  <a:lnTo>
                    <a:pt x="357" y="669"/>
                  </a:lnTo>
                  <a:lnTo>
                    <a:pt x="344" y="688"/>
                  </a:lnTo>
                  <a:lnTo>
                    <a:pt x="332" y="700"/>
                  </a:lnTo>
                  <a:lnTo>
                    <a:pt x="320" y="718"/>
                  </a:lnTo>
                  <a:lnTo>
                    <a:pt x="301" y="737"/>
                  </a:lnTo>
                  <a:lnTo>
                    <a:pt x="289" y="755"/>
                  </a:lnTo>
                  <a:lnTo>
                    <a:pt x="277" y="774"/>
                  </a:lnTo>
                  <a:lnTo>
                    <a:pt x="258" y="792"/>
                  </a:lnTo>
                  <a:lnTo>
                    <a:pt x="246" y="810"/>
                  </a:lnTo>
                  <a:lnTo>
                    <a:pt x="234" y="829"/>
                  </a:lnTo>
                  <a:lnTo>
                    <a:pt x="221" y="847"/>
                  </a:lnTo>
                  <a:lnTo>
                    <a:pt x="203" y="866"/>
                  </a:lnTo>
                  <a:lnTo>
                    <a:pt x="191" y="884"/>
                  </a:lnTo>
                  <a:lnTo>
                    <a:pt x="178" y="902"/>
                  </a:lnTo>
                  <a:lnTo>
                    <a:pt x="166" y="921"/>
                  </a:lnTo>
                  <a:lnTo>
                    <a:pt x="148" y="939"/>
                  </a:lnTo>
                  <a:lnTo>
                    <a:pt x="135" y="958"/>
                  </a:lnTo>
                  <a:lnTo>
                    <a:pt x="123" y="970"/>
                  </a:lnTo>
                  <a:lnTo>
                    <a:pt x="111" y="988"/>
                  </a:lnTo>
                  <a:lnTo>
                    <a:pt x="92" y="1007"/>
                  </a:lnTo>
                  <a:lnTo>
                    <a:pt x="80" y="1025"/>
                  </a:lnTo>
                  <a:lnTo>
                    <a:pt x="68" y="1044"/>
                  </a:lnTo>
                  <a:lnTo>
                    <a:pt x="55" y="1062"/>
                  </a:lnTo>
                  <a:lnTo>
                    <a:pt x="37" y="1080"/>
                  </a:lnTo>
                  <a:lnTo>
                    <a:pt x="25" y="1099"/>
                  </a:lnTo>
                  <a:lnTo>
                    <a:pt x="12" y="1117"/>
                  </a:lnTo>
                  <a:lnTo>
                    <a:pt x="0" y="113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26379" name="Line 389">
              <a:extLst>
                <a:ext uri="{FF2B5EF4-FFF2-40B4-BE49-F238E27FC236}">
                  <a16:creationId xmlns:a16="http://schemas.microsoft.com/office/drawing/2014/main" id="{DBDD0215-B3D8-89AE-0521-32346B9131CE}"/>
                </a:ext>
              </a:extLst>
            </p:cNvPr>
            <p:cNvSpPr>
              <a:spLocks noChangeShapeType="1"/>
            </p:cNvSpPr>
            <p:nvPr/>
          </p:nvSpPr>
          <p:spPr bwMode="auto">
            <a:xfrm>
              <a:off x="1380" y="3656"/>
              <a:ext cx="230" cy="0"/>
            </a:xfrm>
            <a:prstGeom prst="line">
              <a:avLst/>
            </a:prstGeom>
            <a:noFill/>
            <a:ln w="952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26380" name="Freeform 390">
              <a:extLst>
                <a:ext uri="{FF2B5EF4-FFF2-40B4-BE49-F238E27FC236}">
                  <a16:creationId xmlns:a16="http://schemas.microsoft.com/office/drawing/2014/main" id="{15EFB9A6-1688-CF98-FC04-EE23EBABFC4E}"/>
                </a:ext>
              </a:extLst>
            </p:cNvPr>
            <p:cNvSpPr>
              <a:spLocks/>
            </p:cNvSpPr>
            <p:nvPr/>
          </p:nvSpPr>
          <p:spPr bwMode="auto">
            <a:xfrm>
              <a:off x="1478" y="3638"/>
              <a:ext cx="33" cy="35"/>
            </a:xfrm>
            <a:custGeom>
              <a:avLst/>
              <a:gdLst>
                <a:gd name="T0" fmla="*/ 0 w 36"/>
                <a:gd name="T1" fmla="*/ 9 h 37"/>
                <a:gd name="T2" fmla="*/ 6 w 36"/>
                <a:gd name="T3" fmla="*/ 0 h 37"/>
                <a:gd name="T4" fmla="*/ 6 w 36"/>
                <a:gd name="T5" fmla="*/ 9 h 37"/>
                <a:gd name="T6" fmla="*/ 6 w 36"/>
                <a:gd name="T7" fmla="*/ 9 h 37"/>
                <a:gd name="T8" fmla="*/ 0 w 36"/>
                <a:gd name="T9" fmla="*/ 9 h 3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 h="37">
                  <a:moveTo>
                    <a:pt x="0" y="19"/>
                  </a:moveTo>
                  <a:lnTo>
                    <a:pt x="18" y="0"/>
                  </a:lnTo>
                  <a:lnTo>
                    <a:pt x="36" y="19"/>
                  </a:lnTo>
                  <a:lnTo>
                    <a:pt x="18" y="37"/>
                  </a:lnTo>
                  <a:lnTo>
                    <a:pt x="0" y="19"/>
                  </a:lnTo>
                  <a:close/>
                </a:path>
              </a:pathLst>
            </a:custGeom>
            <a:solidFill>
              <a:srgbClr val="FF0000"/>
            </a:solidFill>
            <a:ln w="9525">
              <a:solidFill>
                <a:srgbClr val="FF0000"/>
              </a:solidFill>
              <a:round/>
              <a:headEnd/>
              <a:tailEnd/>
            </a:ln>
          </p:spPr>
          <p:txBody>
            <a:bodyPr/>
            <a:lstStyle/>
            <a:p>
              <a:endParaRPr lang="en-US"/>
            </a:p>
          </p:txBody>
        </p:sp>
        <p:sp>
          <p:nvSpPr>
            <p:cNvPr id="426381" name="Rectangle 391">
              <a:extLst>
                <a:ext uri="{FF2B5EF4-FFF2-40B4-BE49-F238E27FC236}">
                  <a16:creationId xmlns:a16="http://schemas.microsoft.com/office/drawing/2014/main" id="{93370017-A4B0-E27D-FEAA-FF29572BE4B1}"/>
                </a:ext>
              </a:extLst>
            </p:cNvPr>
            <p:cNvSpPr>
              <a:spLocks noChangeArrowheads="1"/>
            </p:cNvSpPr>
            <p:nvPr/>
          </p:nvSpPr>
          <p:spPr bwMode="auto">
            <a:xfrm>
              <a:off x="673" y="2308"/>
              <a:ext cx="383" cy="192"/>
            </a:xfrm>
            <a:prstGeom prst="rect">
              <a:avLst/>
            </a:prstGeom>
            <a:noFill/>
            <a:ln>
              <a:noFill/>
            </a:ln>
            <a:extLst>
              <a:ext uri="{909E8E84-426E-40DD-AFC4-6F175D3DCCD1}">
                <a14:hiddenFill xmlns:a14="http://schemas.microsoft.com/office/drawing/2010/main">
                  <a:solidFill>
                    <a:srgbClr val="0000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fr-CA" altLang="en-US" sz="2000">
                  <a:solidFill>
                    <a:srgbClr val="000000"/>
                  </a:solidFill>
                  <a:latin typeface="Arial" panose="020B0604020202020204" pitchFamily="34" charset="0"/>
                  <a:cs typeface="Arial" panose="020B0604020202020204" pitchFamily="34" charset="0"/>
                </a:rPr>
                <a:t>line 7</a:t>
              </a:r>
              <a:endParaRPr lang="fr-CA" altLang="en-US" sz="2000">
                <a:latin typeface="Arial" panose="020B0604020202020204" pitchFamily="34" charset="0"/>
                <a:cs typeface="Arial" panose="020B0604020202020204" pitchFamily="34" charset="0"/>
              </a:endParaRPr>
            </a:p>
          </p:txBody>
        </p:sp>
        <p:sp>
          <p:nvSpPr>
            <p:cNvPr id="426382" name="Oval 392">
              <a:extLst>
                <a:ext uri="{FF2B5EF4-FFF2-40B4-BE49-F238E27FC236}">
                  <a16:creationId xmlns:a16="http://schemas.microsoft.com/office/drawing/2014/main" id="{18A712FE-3F4B-7120-5ACF-416CE587C599}"/>
                </a:ext>
              </a:extLst>
            </p:cNvPr>
            <p:cNvSpPr>
              <a:spLocks noChangeArrowheads="1"/>
            </p:cNvSpPr>
            <p:nvPr/>
          </p:nvSpPr>
          <p:spPr bwMode="auto">
            <a:xfrm>
              <a:off x="2129" y="3553"/>
              <a:ext cx="35" cy="34"/>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426383" name="Oval 393">
              <a:extLst>
                <a:ext uri="{FF2B5EF4-FFF2-40B4-BE49-F238E27FC236}">
                  <a16:creationId xmlns:a16="http://schemas.microsoft.com/office/drawing/2014/main" id="{CD662314-4B68-8A0E-A605-0E11C913D9C2}"/>
                </a:ext>
              </a:extLst>
            </p:cNvPr>
            <p:cNvSpPr>
              <a:spLocks noChangeArrowheads="1"/>
            </p:cNvSpPr>
            <p:nvPr/>
          </p:nvSpPr>
          <p:spPr bwMode="auto">
            <a:xfrm>
              <a:off x="2169" y="3518"/>
              <a:ext cx="35" cy="35"/>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426384" name="Oval 394">
              <a:extLst>
                <a:ext uri="{FF2B5EF4-FFF2-40B4-BE49-F238E27FC236}">
                  <a16:creationId xmlns:a16="http://schemas.microsoft.com/office/drawing/2014/main" id="{E0F47C3D-A394-2F0C-DF1A-378E9F72B4E9}"/>
                </a:ext>
              </a:extLst>
            </p:cNvPr>
            <p:cNvSpPr>
              <a:spLocks noChangeArrowheads="1"/>
            </p:cNvSpPr>
            <p:nvPr/>
          </p:nvSpPr>
          <p:spPr bwMode="auto">
            <a:xfrm>
              <a:off x="2215" y="3616"/>
              <a:ext cx="35" cy="34"/>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426385" name="Oval 395">
              <a:extLst>
                <a:ext uri="{FF2B5EF4-FFF2-40B4-BE49-F238E27FC236}">
                  <a16:creationId xmlns:a16="http://schemas.microsoft.com/office/drawing/2014/main" id="{A012FF03-EE61-55E4-CFF4-2A8DF42DC364}"/>
                </a:ext>
              </a:extLst>
            </p:cNvPr>
            <p:cNvSpPr>
              <a:spLocks noChangeArrowheads="1"/>
            </p:cNvSpPr>
            <p:nvPr/>
          </p:nvSpPr>
          <p:spPr bwMode="auto">
            <a:xfrm>
              <a:off x="2273" y="3512"/>
              <a:ext cx="35" cy="35"/>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426386" name="Oval 396">
              <a:extLst>
                <a:ext uri="{FF2B5EF4-FFF2-40B4-BE49-F238E27FC236}">
                  <a16:creationId xmlns:a16="http://schemas.microsoft.com/office/drawing/2014/main" id="{D5A191EE-5423-55E7-D0AE-92C4E71E2852}"/>
                </a:ext>
              </a:extLst>
            </p:cNvPr>
            <p:cNvSpPr>
              <a:spLocks noChangeArrowheads="1"/>
            </p:cNvSpPr>
            <p:nvPr/>
          </p:nvSpPr>
          <p:spPr bwMode="auto">
            <a:xfrm>
              <a:off x="2324" y="3432"/>
              <a:ext cx="35" cy="35"/>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426387" name="Oval 397">
              <a:extLst>
                <a:ext uri="{FF2B5EF4-FFF2-40B4-BE49-F238E27FC236}">
                  <a16:creationId xmlns:a16="http://schemas.microsoft.com/office/drawing/2014/main" id="{988801DF-B9B4-A77C-8BAC-9145CBCC5168}"/>
                </a:ext>
              </a:extLst>
            </p:cNvPr>
            <p:cNvSpPr>
              <a:spLocks noChangeArrowheads="1"/>
            </p:cNvSpPr>
            <p:nvPr/>
          </p:nvSpPr>
          <p:spPr bwMode="auto">
            <a:xfrm>
              <a:off x="2365" y="3426"/>
              <a:ext cx="34" cy="35"/>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426388" name="Oval 398">
              <a:extLst>
                <a:ext uri="{FF2B5EF4-FFF2-40B4-BE49-F238E27FC236}">
                  <a16:creationId xmlns:a16="http://schemas.microsoft.com/office/drawing/2014/main" id="{B6A268A3-F87E-3E28-BEC1-8A83657D8DE1}"/>
                </a:ext>
              </a:extLst>
            </p:cNvPr>
            <p:cNvSpPr>
              <a:spLocks noChangeArrowheads="1"/>
            </p:cNvSpPr>
            <p:nvPr/>
          </p:nvSpPr>
          <p:spPr bwMode="auto">
            <a:xfrm>
              <a:off x="2411" y="3524"/>
              <a:ext cx="34" cy="34"/>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426389" name="Oval 399">
              <a:extLst>
                <a:ext uri="{FF2B5EF4-FFF2-40B4-BE49-F238E27FC236}">
                  <a16:creationId xmlns:a16="http://schemas.microsoft.com/office/drawing/2014/main" id="{DC541AB6-5F9C-99A8-ECDD-ED46DAAEB3F7}"/>
                </a:ext>
              </a:extLst>
            </p:cNvPr>
            <p:cNvSpPr>
              <a:spLocks noChangeArrowheads="1"/>
            </p:cNvSpPr>
            <p:nvPr/>
          </p:nvSpPr>
          <p:spPr bwMode="auto">
            <a:xfrm>
              <a:off x="2463" y="3324"/>
              <a:ext cx="34" cy="33"/>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426390" name="Oval 400">
              <a:extLst>
                <a:ext uri="{FF2B5EF4-FFF2-40B4-BE49-F238E27FC236}">
                  <a16:creationId xmlns:a16="http://schemas.microsoft.com/office/drawing/2014/main" id="{A16D7FDF-2EFA-D67A-D2C4-4A009FE967C7}"/>
                </a:ext>
              </a:extLst>
            </p:cNvPr>
            <p:cNvSpPr>
              <a:spLocks noChangeArrowheads="1"/>
            </p:cNvSpPr>
            <p:nvPr/>
          </p:nvSpPr>
          <p:spPr bwMode="auto">
            <a:xfrm>
              <a:off x="2520" y="3214"/>
              <a:ext cx="35" cy="35"/>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426391" name="Oval 401">
              <a:extLst>
                <a:ext uri="{FF2B5EF4-FFF2-40B4-BE49-F238E27FC236}">
                  <a16:creationId xmlns:a16="http://schemas.microsoft.com/office/drawing/2014/main" id="{C0783C97-3BCA-9ED7-81CD-3D96A468A63B}"/>
                </a:ext>
              </a:extLst>
            </p:cNvPr>
            <p:cNvSpPr>
              <a:spLocks noChangeArrowheads="1"/>
            </p:cNvSpPr>
            <p:nvPr/>
          </p:nvSpPr>
          <p:spPr bwMode="auto">
            <a:xfrm>
              <a:off x="2571" y="3266"/>
              <a:ext cx="35" cy="34"/>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426392" name="Oval 402">
              <a:extLst>
                <a:ext uri="{FF2B5EF4-FFF2-40B4-BE49-F238E27FC236}">
                  <a16:creationId xmlns:a16="http://schemas.microsoft.com/office/drawing/2014/main" id="{BCECDCF7-6B4A-59C5-9550-462170F2C85E}"/>
                </a:ext>
              </a:extLst>
            </p:cNvPr>
            <p:cNvSpPr>
              <a:spLocks noChangeArrowheads="1"/>
            </p:cNvSpPr>
            <p:nvPr/>
          </p:nvSpPr>
          <p:spPr bwMode="auto">
            <a:xfrm>
              <a:off x="2624" y="3392"/>
              <a:ext cx="34" cy="34"/>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426393" name="Oval 403">
              <a:extLst>
                <a:ext uri="{FF2B5EF4-FFF2-40B4-BE49-F238E27FC236}">
                  <a16:creationId xmlns:a16="http://schemas.microsoft.com/office/drawing/2014/main" id="{487B4C15-0C29-55F0-43E3-05A443336DE5}"/>
                </a:ext>
              </a:extLst>
            </p:cNvPr>
            <p:cNvSpPr>
              <a:spLocks noChangeArrowheads="1"/>
            </p:cNvSpPr>
            <p:nvPr/>
          </p:nvSpPr>
          <p:spPr bwMode="auto">
            <a:xfrm>
              <a:off x="2664" y="3048"/>
              <a:ext cx="35" cy="34"/>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426394" name="Oval 404">
              <a:extLst>
                <a:ext uri="{FF2B5EF4-FFF2-40B4-BE49-F238E27FC236}">
                  <a16:creationId xmlns:a16="http://schemas.microsoft.com/office/drawing/2014/main" id="{B05D6BC4-2492-99FD-5D13-0904D134717C}"/>
                </a:ext>
              </a:extLst>
            </p:cNvPr>
            <p:cNvSpPr>
              <a:spLocks noChangeArrowheads="1"/>
            </p:cNvSpPr>
            <p:nvPr/>
          </p:nvSpPr>
          <p:spPr bwMode="auto">
            <a:xfrm>
              <a:off x="2721" y="2858"/>
              <a:ext cx="35" cy="34"/>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426395" name="Oval 405">
              <a:extLst>
                <a:ext uri="{FF2B5EF4-FFF2-40B4-BE49-F238E27FC236}">
                  <a16:creationId xmlns:a16="http://schemas.microsoft.com/office/drawing/2014/main" id="{0552E2E6-AB51-D7CF-4EC8-1C3475DC65DD}"/>
                </a:ext>
              </a:extLst>
            </p:cNvPr>
            <p:cNvSpPr>
              <a:spLocks noChangeArrowheads="1"/>
            </p:cNvSpPr>
            <p:nvPr/>
          </p:nvSpPr>
          <p:spPr bwMode="auto">
            <a:xfrm>
              <a:off x="2779" y="2985"/>
              <a:ext cx="34" cy="34"/>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426396" name="Oval 406">
              <a:extLst>
                <a:ext uri="{FF2B5EF4-FFF2-40B4-BE49-F238E27FC236}">
                  <a16:creationId xmlns:a16="http://schemas.microsoft.com/office/drawing/2014/main" id="{AA5B4AC6-4809-3E29-EC58-712DFA454DE8}"/>
                </a:ext>
              </a:extLst>
            </p:cNvPr>
            <p:cNvSpPr>
              <a:spLocks noChangeArrowheads="1"/>
            </p:cNvSpPr>
            <p:nvPr/>
          </p:nvSpPr>
          <p:spPr bwMode="auto">
            <a:xfrm>
              <a:off x="2819" y="3077"/>
              <a:ext cx="34" cy="34"/>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426397" name="Oval 407">
              <a:extLst>
                <a:ext uri="{FF2B5EF4-FFF2-40B4-BE49-F238E27FC236}">
                  <a16:creationId xmlns:a16="http://schemas.microsoft.com/office/drawing/2014/main" id="{BEA46A09-147B-E141-DB2E-3806325C3483}"/>
                </a:ext>
              </a:extLst>
            </p:cNvPr>
            <p:cNvSpPr>
              <a:spLocks noChangeArrowheads="1"/>
            </p:cNvSpPr>
            <p:nvPr/>
          </p:nvSpPr>
          <p:spPr bwMode="auto">
            <a:xfrm>
              <a:off x="2853" y="2824"/>
              <a:ext cx="34" cy="34"/>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426398" name="Oval 408">
              <a:extLst>
                <a:ext uri="{FF2B5EF4-FFF2-40B4-BE49-F238E27FC236}">
                  <a16:creationId xmlns:a16="http://schemas.microsoft.com/office/drawing/2014/main" id="{13C25B99-D36A-266C-7AAB-1D1E2688A85A}"/>
                </a:ext>
              </a:extLst>
            </p:cNvPr>
            <p:cNvSpPr>
              <a:spLocks noChangeArrowheads="1"/>
            </p:cNvSpPr>
            <p:nvPr/>
          </p:nvSpPr>
          <p:spPr bwMode="auto">
            <a:xfrm>
              <a:off x="2905" y="2927"/>
              <a:ext cx="35" cy="35"/>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426399" name="Oval 409">
              <a:extLst>
                <a:ext uri="{FF2B5EF4-FFF2-40B4-BE49-F238E27FC236}">
                  <a16:creationId xmlns:a16="http://schemas.microsoft.com/office/drawing/2014/main" id="{CEEADA95-8710-F54C-C5B8-431008B864FB}"/>
                </a:ext>
              </a:extLst>
            </p:cNvPr>
            <p:cNvSpPr>
              <a:spLocks noChangeArrowheads="1"/>
            </p:cNvSpPr>
            <p:nvPr/>
          </p:nvSpPr>
          <p:spPr bwMode="auto">
            <a:xfrm>
              <a:off x="2946" y="2996"/>
              <a:ext cx="34" cy="35"/>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426400" name="Oval 410">
              <a:extLst>
                <a:ext uri="{FF2B5EF4-FFF2-40B4-BE49-F238E27FC236}">
                  <a16:creationId xmlns:a16="http://schemas.microsoft.com/office/drawing/2014/main" id="{6957A195-F1A7-821A-1B09-B4FF9DAC1EA3}"/>
                </a:ext>
              </a:extLst>
            </p:cNvPr>
            <p:cNvSpPr>
              <a:spLocks noChangeArrowheads="1"/>
            </p:cNvSpPr>
            <p:nvPr/>
          </p:nvSpPr>
          <p:spPr bwMode="auto">
            <a:xfrm>
              <a:off x="3002" y="2922"/>
              <a:ext cx="35" cy="34"/>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426401" name="Oval 411">
              <a:extLst>
                <a:ext uri="{FF2B5EF4-FFF2-40B4-BE49-F238E27FC236}">
                  <a16:creationId xmlns:a16="http://schemas.microsoft.com/office/drawing/2014/main" id="{A49FCC74-1026-B0E4-D39D-A536BB6922D6}"/>
                </a:ext>
              </a:extLst>
            </p:cNvPr>
            <p:cNvSpPr>
              <a:spLocks noChangeArrowheads="1"/>
            </p:cNvSpPr>
            <p:nvPr/>
          </p:nvSpPr>
          <p:spPr bwMode="auto">
            <a:xfrm>
              <a:off x="3049" y="2646"/>
              <a:ext cx="34" cy="34"/>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426402" name="Oval 412">
              <a:extLst>
                <a:ext uri="{FF2B5EF4-FFF2-40B4-BE49-F238E27FC236}">
                  <a16:creationId xmlns:a16="http://schemas.microsoft.com/office/drawing/2014/main" id="{B17868F2-EDE2-B820-9553-FF0E5105C22F}"/>
                </a:ext>
              </a:extLst>
            </p:cNvPr>
            <p:cNvSpPr>
              <a:spLocks noChangeArrowheads="1"/>
            </p:cNvSpPr>
            <p:nvPr/>
          </p:nvSpPr>
          <p:spPr bwMode="auto">
            <a:xfrm>
              <a:off x="3101" y="2629"/>
              <a:ext cx="34" cy="35"/>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426403" name="Oval 413">
              <a:extLst>
                <a:ext uri="{FF2B5EF4-FFF2-40B4-BE49-F238E27FC236}">
                  <a16:creationId xmlns:a16="http://schemas.microsoft.com/office/drawing/2014/main" id="{D4101EB6-1C61-97AA-92C7-FC947C72CF93}"/>
                </a:ext>
              </a:extLst>
            </p:cNvPr>
            <p:cNvSpPr>
              <a:spLocks noChangeArrowheads="1"/>
            </p:cNvSpPr>
            <p:nvPr/>
          </p:nvSpPr>
          <p:spPr bwMode="auto">
            <a:xfrm>
              <a:off x="3146" y="3037"/>
              <a:ext cx="35" cy="34"/>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426404" name="Oval 414">
              <a:extLst>
                <a:ext uri="{FF2B5EF4-FFF2-40B4-BE49-F238E27FC236}">
                  <a16:creationId xmlns:a16="http://schemas.microsoft.com/office/drawing/2014/main" id="{1C9DB5BA-49A8-D795-58CB-F004FD0728F6}"/>
                </a:ext>
              </a:extLst>
            </p:cNvPr>
            <p:cNvSpPr>
              <a:spLocks noChangeArrowheads="1"/>
            </p:cNvSpPr>
            <p:nvPr/>
          </p:nvSpPr>
          <p:spPr bwMode="auto">
            <a:xfrm>
              <a:off x="3193" y="2698"/>
              <a:ext cx="34" cy="34"/>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426405" name="Oval 415">
              <a:extLst>
                <a:ext uri="{FF2B5EF4-FFF2-40B4-BE49-F238E27FC236}">
                  <a16:creationId xmlns:a16="http://schemas.microsoft.com/office/drawing/2014/main" id="{579DB6F4-1C93-35FB-4182-F4EABBE50191}"/>
                </a:ext>
              </a:extLst>
            </p:cNvPr>
            <p:cNvSpPr>
              <a:spLocks noChangeArrowheads="1"/>
            </p:cNvSpPr>
            <p:nvPr/>
          </p:nvSpPr>
          <p:spPr bwMode="auto">
            <a:xfrm>
              <a:off x="3250" y="2508"/>
              <a:ext cx="35" cy="35"/>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426406" name="Oval 416">
              <a:extLst>
                <a:ext uri="{FF2B5EF4-FFF2-40B4-BE49-F238E27FC236}">
                  <a16:creationId xmlns:a16="http://schemas.microsoft.com/office/drawing/2014/main" id="{5A3A8293-E411-F812-AE8F-6A99C1CB5C34}"/>
                </a:ext>
              </a:extLst>
            </p:cNvPr>
            <p:cNvSpPr>
              <a:spLocks noChangeArrowheads="1"/>
            </p:cNvSpPr>
            <p:nvPr/>
          </p:nvSpPr>
          <p:spPr bwMode="auto">
            <a:xfrm>
              <a:off x="3291" y="2674"/>
              <a:ext cx="34" cy="35"/>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426407" name="Oval 417">
              <a:extLst>
                <a:ext uri="{FF2B5EF4-FFF2-40B4-BE49-F238E27FC236}">
                  <a16:creationId xmlns:a16="http://schemas.microsoft.com/office/drawing/2014/main" id="{25631F65-6C6D-6081-4D23-615223C04DC2}"/>
                </a:ext>
              </a:extLst>
            </p:cNvPr>
            <p:cNvSpPr>
              <a:spLocks noChangeArrowheads="1"/>
            </p:cNvSpPr>
            <p:nvPr/>
          </p:nvSpPr>
          <p:spPr bwMode="auto">
            <a:xfrm>
              <a:off x="3331" y="2801"/>
              <a:ext cx="34" cy="35"/>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426408" name="Oval 418">
              <a:extLst>
                <a:ext uri="{FF2B5EF4-FFF2-40B4-BE49-F238E27FC236}">
                  <a16:creationId xmlns:a16="http://schemas.microsoft.com/office/drawing/2014/main" id="{2AF26559-24C9-5CFA-38B7-F982BD0AC84D}"/>
                </a:ext>
              </a:extLst>
            </p:cNvPr>
            <p:cNvSpPr>
              <a:spLocks noChangeArrowheads="1"/>
            </p:cNvSpPr>
            <p:nvPr/>
          </p:nvSpPr>
          <p:spPr bwMode="auto">
            <a:xfrm>
              <a:off x="3371" y="2422"/>
              <a:ext cx="35" cy="35"/>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426409" name="Oval 419">
              <a:extLst>
                <a:ext uri="{FF2B5EF4-FFF2-40B4-BE49-F238E27FC236}">
                  <a16:creationId xmlns:a16="http://schemas.microsoft.com/office/drawing/2014/main" id="{B7C71F0F-654F-F47C-7525-B7BD1AD61CDC}"/>
                </a:ext>
              </a:extLst>
            </p:cNvPr>
            <p:cNvSpPr>
              <a:spLocks noChangeArrowheads="1"/>
            </p:cNvSpPr>
            <p:nvPr/>
          </p:nvSpPr>
          <p:spPr bwMode="auto">
            <a:xfrm>
              <a:off x="3411" y="2543"/>
              <a:ext cx="35" cy="35"/>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426410" name="Oval 420">
              <a:extLst>
                <a:ext uri="{FF2B5EF4-FFF2-40B4-BE49-F238E27FC236}">
                  <a16:creationId xmlns:a16="http://schemas.microsoft.com/office/drawing/2014/main" id="{CB3C6714-30D7-2219-99E6-C90D2104FEC1}"/>
                </a:ext>
              </a:extLst>
            </p:cNvPr>
            <p:cNvSpPr>
              <a:spLocks noChangeArrowheads="1"/>
            </p:cNvSpPr>
            <p:nvPr/>
          </p:nvSpPr>
          <p:spPr bwMode="auto">
            <a:xfrm>
              <a:off x="3433" y="2812"/>
              <a:ext cx="36" cy="35"/>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426411" name="Oval 421">
              <a:extLst>
                <a:ext uri="{FF2B5EF4-FFF2-40B4-BE49-F238E27FC236}">
                  <a16:creationId xmlns:a16="http://schemas.microsoft.com/office/drawing/2014/main" id="{C218FF34-DC82-B1C0-D51D-F5B75DF52E7A}"/>
                </a:ext>
              </a:extLst>
            </p:cNvPr>
            <p:cNvSpPr>
              <a:spLocks noChangeArrowheads="1"/>
            </p:cNvSpPr>
            <p:nvPr/>
          </p:nvSpPr>
          <p:spPr bwMode="auto">
            <a:xfrm>
              <a:off x="3451" y="2618"/>
              <a:ext cx="35" cy="34"/>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426412" name="Oval 422">
              <a:extLst>
                <a:ext uri="{FF2B5EF4-FFF2-40B4-BE49-F238E27FC236}">
                  <a16:creationId xmlns:a16="http://schemas.microsoft.com/office/drawing/2014/main" id="{F08009FB-0814-1A60-C8A0-1D8EBDCAD38D}"/>
                </a:ext>
              </a:extLst>
            </p:cNvPr>
            <p:cNvSpPr>
              <a:spLocks noChangeArrowheads="1"/>
            </p:cNvSpPr>
            <p:nvPr/>
          </p:nvSpPr>
          <p:spPr bwMode="auto">
            <a:xfrm>
              <a:off x="3491" y="2520"/>
              <a:ext cx="36" cy="34"/>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426413" name="Line 423">
              <a:extLst>
                <a:ext uri="{FF2B5EF4-FFF2-40B4-BE49-F238E27FC236}">
                  <a16:creationId xmlns:a16="http://schemas.microsoft.com/office/drawing/2014/main" id="{A6032C85-7B81-431D-CC8A-4EDC265530D0}"/>
                </a:ext>
              </a:extLst>
            </p:cNvPr>
            <p:cNvSpPr>
              <a:spLocks noChangeShapeType="1"/>
            </p:cNvSpPr>
            <p:nvPr/>
          </p:nvSpPr>
          <p:spPr bwMode="auto">
            <a:xfrm>
              <a:off x="2100" y="3685"/>
              <a:ext cx="1438"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26414" name="Line 424">
              <a:extLst>
                <a:ext uri="{FF2B5EF4-FFF2-40B4-BE49-F238E27FC236}">
                  <a16:creationId xmlns:a16="http://schemas.microsoft.com/office/drawing/2014/main" id="{256F8B46-764E-CE45-FF1F-ABF118B20F96}"/>
                </a:ext>
              </a:extLst>
            </p:cNvPr>
            <p:cNvSpPr>
              <a:spLocks noChangeShapeType="1"/>
            </p:cNvSpPr>
            <p:nvPr/>
          </p:nvSpPr>
          <p:spPr bwMode="auto">
            <a:xfrm>
              <a:off x="2100" y="3685"/>
              <a:ext cx="0" cy="4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26415" name="Line 425">
              <a:extLst>
                <a:ext uri="{FF2B5EF4-FFF2-40B4-BE49-F238E27FC236}">
                  <a16:creationId xmlns:a16="http://schemas.microsoft.com/office/drawing/2014/main" id="{ADFFE446-525D-C724-E330-4F0EAF84B8B9}"/>
                </a:ext>
              </a:extLst>
            </p:cNvPr>
            <p:cNvSpPr>
              <a:spLocks noChangeShapeType="1"/>
            </p:cNvSpPr>
            <p:nvPr/>
          </p:nvSpPr>
          <p:spPr bwMode="auto">
            <a:xfrm>
              <a:off x="2336" y="3685"/>
              <a:ext cx="0" cy="4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26416" name="Line 426">
              <a:extLst>
                <a:ext uri="{FF2B5EF4-FFF2-40B4-BE49-F238E27FC236}">
                  <a16:creationId xmlns:a16="http://schemas.microsoft.com/office/drawing/2014/main" id="{EB4D1E14-FC37-27CF-5F50-CE1866032DDE}"/>
                </a:ext>
              </a:extLst>
            </p:cNvPr>
            <p:cNvSpPr>
              <a:spLocks noChangeShapeType="1"/>
            </p:cNvSpPr>
            <p:nvPr/>
          </p:nvSpPr>
          <p:spPr bwMode="auto">
            <a:xfrm>
              <a:off x="2577" y="3685"/>
              <a:ext cx="0" cy="4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26417" name="Line 427">
              <a:extLst>
                <a:ext uri="{FF2B5EF4-FFF2-40B4-BE49-F238E27FC236}">
                  <a16:creationId xmlns:a16="http://schemas.microsoft.com/office/drawing/2014/main" id="{960744C8-7091-3EBF-D321-57BFD6CB15CA}"/>
                </a:ext>
              </a:extLst>
            </p:cNvPr>
            <p:cNvSpPr>
              <a:spLocks noChangeShapeType="1"/>
            </p:cNvSpPr>
            <p:nvPr/>
          </p:nvSpPr>
          <p:spPr bwMode="auto">
            <a:xfrm>
              <a:off x="2819" y="3685"/>
              <a:ext cx="0" cy="4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26418" name="Line 428">
              <a:extLst>
                <a:ext uri="{FF2B5EF4-FFF2-40B4-BE49-F238E27FC236}">
                  <a16:creationId xmlns:a16="http://schemas.microsoft.com/office/drawing/2014/main" id="{06B3E528-B082-BC80-5F98-7E3B19F256A5}"/>
                </a:ext>
              </a:extLst>
            </p:cNvPr>
            <p:cNvSpPr>
              <a:spLocks noChangeShapeType="1"/>
            </p:cNvSpPr>
            <p:nvPr/>
          </p:nvSpPr>
          <p:spPr bwMode="auto">
            <a:xfrm>
              <a:off x="3055" y="3685"/>
              <a:ext cx="0" cy="4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26419" name="Line 429">
              <a:extLst>
                <a:ext uri="{FF2B5EF4-FFF2-40B4-BE49-F238E27FC236}">
                  <a16:creationId xmlns:a16="http://schemas.microsoft.com/office/drawing/2014/main" id="{5F7F344C-14CA-9F2E-0ADC-6476344EE93C}"/>
                </a:ext>
              </a:extLst>
            </p:cNvPr>
            <p:cNvSpPr>
              <a:spLocks noChangeShapeType="1"/>
            </p:cNvSpPr>
            <p:nvPr/>
          </p:nvSpPr>
          <p:spPr bwMode="auto">
            <a:xfrm>
              <a:off x="3296" y="3685"/>
              <a:ext cx="0" cy="4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26420" name="Line 430">
              <a:extLst>
                <a:ext uri="{FF2B5EF4-FFF2-40B4-BE49-F238E27FC236}">
                  <a16:creationId xmlns:a16="http://schemas.microsoft.com/office/drawing/2014/main" id="{7D84429A-1744-DEAA-C4EB-145725686DCF}"/>
                </a:ext>
              </a:extLst>
            </p:cNvPr>
            <p:cNvSpPr>
              <a:spLocks noChangeShapeType="1"/>
            </p:cNvSpPr>
            <p:nvPr/>
          </p:nvSpPr>
          <p:spPr bwMode="auto">
            <a:xfrm>
              <a:off x="3538" y="3685"/>
              <a:ext cx="0" cy="4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26421" name="Rectangle 431">
              <a:extLst>
                <a:ext uri="{FF2B5EF4-FFF2-40B4-BE49-F238E27FC236}">
                  <a16:creationId xmlns:a16="http://schemas.microsoft.com/office/drawing/2014/main" id="{B1FFE5EC-A9EF-06A3-EC47-FD9ECD2BAD87}"/>
                </a:ext>
              </a:extLst>
            </p:cNvPr>
            <p:cNvSpPr>
              <a:spLocks noChangeArrowheads="1"/>
            </p:cNvSpPr>
            <p:nvPr/>
          </p:nvSpPr>
          <p:spPr bwMode="auto">
            <a:xfrm>
              <a:off x="2063" y="3788"/>
              <a:ext cx="49"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fr-CA" altLang="en-US" sz="1100">
                  <a:solidFill>
                    <a:srgbClr val="000000"/>
                  </a:solidFill>
                  <a:latin typeface="Arial" panose="020B0604020202020204" pitchFamily="34" charset="0"/>
                  <a:cs typeface="Arial" panose="020B0604020202020204" pitchFamily="34" charset="0"/>
                </a:rPr>
                <a:t>0</a:t>
              </a:r>
              <a:endParaRPr lang="fr-CA" altLang="en-US" sz="1800">
                <a:latin typeface="Arial" panose="020B0604020202020204" pitchFamily="34" charset="0"/>
                <a:cs typeface="Arial" panose="020B0604020202020204" pitchFamily="34" charset="0"/>
              </a:endParaRPr>
            </a:p>
          </p:txBody>
        </p:sp>
        <p:sp>
          <p:nvSpPr>
            <p:cNvPr id="426422" name="Rectangle 432">
              <a:extLst>
                <a:ext uri="{FF2B5EF4-FFF2-40B4-BE49-F238E27FC236}">
                  <a16:creationId xmlns:a16="http://schemas.microsoft.com/office/drawing/2014/main" id="{F15F56B3-27C3-1EB4-445E-8156023930DA}"/>
                </a:ext>
              </a:extLst>
            </p:cNvPr>
            <p:cNvSpPr>
              <a:spLocks noChangeArrowheads="1"/>
            </p:cNvSpPr>
            <p:nvPr/>
          </p:nvSpPr>
          <p:spPr bwMode="auto">
            <a:xfrm>
              <a:off x="2298" y="3788"/>
              <a:ext cx="49"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fr-CA" altLang="en-US" sz="1100">
                  <a:solidFill>
                    <a:srgbClr val="000000"/>
                  </a:solidFill>
                  <a:latin typeface="Arial" panose="020B0604020202020204" pitchFamily="34" charset="0"/>
                  <a:cs typeface="Arial" panose="020B0604020202020204" pitchFamily="34" charset="0"/>
                </a:rPr>
                <a:t>5</a:t>
              </a:r>
              <a:endParaRPr lang="fr-CA" altLang="en-US" sz="1800">
                <a:latin typeface="Arial" panose="020B0604020202020204" pitchFamily="34" charset="0"/>
                <a:cs typeface="Arial" panose="020B0604020202020204" pitchFamily="34" charset="0"/>
              </a:endParaRPr>
            </a:p>
          </p:txBody>
        </p:sp>
        <p:sp>
          <p:nvSpPr>
            <p:cNvPr id="426423" name="Rectangle 433">
              <a:extLst>
                <a:ext uri="{FF2B5EF4-FFF2-40B4-BE49-F238E27FC236}">
                  <a16:creationId xmlns:a16="http://schemas.microsoft.com/office/drawing/2014/main" id="{6709DCBB-03FF-2717-4C2A-FEF977054902}"/>
                </a:ext>
              </a:extLst>
            </p:cNvPr>
            <p:cNvSpPr>
              <a:spLocks noChangeArrowheads="1"/>
            </p:cNvSpPr>
            <p:nvPr/>
          </p:nvSpPr>
          <p:spPr bwMode="auto">
            <a:xfrm>
              <a:off x="2520" y="3788"/>
              <a:ext cx="98"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fr-CA" altLang="en-US" sz="1100">
                  <a:solidFill>
                    <a:srgbClr val="000000"/>
                  </a:solidFill>
                  <a:latin typeface="Arial" panose="020B0604020202020204" pitchFamily="34" charset="0"/>
                  <a:cs typeface="Arial" panose="020B0604020202020204" pitchFamily="34" charset="0"/>
                </a:rPr>
                <a:t>10</a:t>
              </a:r>
              <a:endParaRPr lang="fr-CA" altLang="en-US" sz="1800">
                <a:latin typeface="Arial" panose="020B0604020202020204" pitchFamily="34" charset="0"/>
                <a:cs typeface="Arial" panose="020B0604020202020204" pitchFamily="34" charset="0"/>
              </a:endParaRPr>
            </a:p>
          </p:txBody>
        </p:sp>
        <p:sp>
          <p:nvSpPr>
            <p:cNvPr id="426424" name="Rectangle 434">
              <a:extLst>
                <a:ext uri="{FF2B5EF4-FFF2-40B4-BE49-F238E27FC236}">
                  <a16:creationId xmlns:a16="http://schemas.microsoft.com/office/drawing/2014/main" id="{10D548E1-7F25-2896-D14E-2B2CE07B9E5D}"/>
                </a:ext>
              </a:extLst>
            </p:cNvPr>
            <p:cNvSpPr>
              <a:spLocks noChangeArrowheads="1"/>
            </p:cNvSpPr>
            <p:nvPr/>
          </p:nvSpPr>
          <p:spPr bwMode="auto">
            <a:xfrm>
              <a:off x="2762" y="3788"/>
              <a:ext cx="153"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fr-CA" altLang="en-US" sz="1100">
                  <a:solidFill>
                    <a:srgbClr val="000000"/>
                  </a:solidFill>
                  <a:latin typeface="Arial" panose="020B0604020202020204" pitchFamily="34" charset="0"/>
                  <a:cs typeface="Arial" panose="020B0604020202020204" pitchFamily="34" charset="0"/>
                </a:rPr>
                <a:t>15</a:t>
              </a:r>
              <a:endParaRPr lang="fr-CA" altLang="en-US" sz="1800">
                <a:latin typeface="Arial" panose="020B0604020202020204" pitchFamily="34" charset="0"/>
                <a:cs typeface="Arial" panose="020B0604020202020204" pitchFamily="34" charset="0"/>
              </a:endParaRPr>
            </a:p>
          </p:txBody>
        </p:sp>
        <p:sp>
          <p:nvSpPr>
            <p:cNvPr id="426425" name="Rectangle 435">
              <a:extLst>
                <a:ext uri="{FF2B5EF4-FFF2-40B4-BE49-F238E27FC236}">
                  <a16:creationId xmlns:a16="http://schemas.microsoft.com/office/drawing/2014/main" id="{7026ABAB-7399-018D-618E-3094A72A7419}"/>
                </a:ext>
              </a:extLst>
            </p:cNvPr>
            <p:cNvSpPr>
              <a:spLocks noChangeArrowheads="1"/>
            </p:cNvSpPr>
            <p:nvPr/>
          </p:nvSpPr>
          <p:spPr bwMode="auto">
            <a:xfrm>
              <a:off x="2998" y="3788"/>
              <a:ext cx="98"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fr-CA" altLang="en-US" sz="1100">
                  <a:solidFill>
                    <a:srgbClr val="000000"/>
                  </a:solidFill>
                  <a:latin typeface="Arial" panose="020B0604020202020204" pitchFamily="34" charset="0"/>
                  <a:cs typeface="Arial" panose="020B0604020202020204" pitchFamily="34" charset="0"/>
                </a:rPr>
                <a:t>20</a:t>
              </a:r>
              <a:endParaRPr lang="fr-CA" altLang="en-US" sz="1800">
                <a:latin typeface="Arial" panose="020B0604020202020204" pitchFamily="34" charset="0"/>
                <a:cs typeface="Arial" panose="020B0604020202020204" pitchFamily="34" charset="0"/>
              </a:endParaRPr>
            </a:p>
          </p:txBody>
        </p:sp>
        <p:sp>
          <p:nvSpPr>
            <p:cNvPr id="426426" name="Rectangle 436">
              <a:extLst>
                <a:ext uri="{FF2B5EF4-FFF2-40B4-BE49-F238E27FC236}">
                  <a16:creationId xmlns:a16="http://schemas.microsoft.com/office/drawing/2014/main" id="{13C6325F-67C3-03D4-E60C-1FAA1C31DF9A}"/>
                </a:ext>
              </a:extLst>
            </p:cNvPr>
            <p:cNvSpPr>
              <a:spLocks noChangeArrowheads="1"/>
            </p:cNvSpPr>
            <p:nvPr/>
          </p:nvSpPr>
          <p:spPr bwMode="auto">
            <a:xfrm>
              <a:off x="3239" y="3788"/>
              <a:ext cx="98"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fr-CA" altLang="en-US" sz="1100">
                  <a:solidFill>
                    <a:srgbClr val="000000"/>
                  </a:solidFill>
                  <a:latin typeface="Arial" panose="020B0604020202020204" pitchFamily="34" charset="0"/>
                  <a:cs typeface="Arial" panose="020B0604020202020204" pitchFamily="34" charset="0"/>
                </a:rPr>
                <a:t>25</a:t>
              </a:r>
              <a:endParaRPr lang="fr-CA" altLang="en-US" sz="1800">
                <a:latin typeface="Arial" panose="020B0604020202020204" pitchFamily="34" charset="0"/>
                <a:cs typeface="Arial" panose="020B0604020202020204" pitchFamily="34" charset="0"/>
              </a:endParaRPr>
            </a:p>
          </p:txBody>
        </p:sp>
        <p:sp>
          <p:nvSpPr>
            <p:cNvPr id="426427" name="Rectangle 437">
              <a:extLst>
                <a:ext uri="{FF2B5EF4-FFF2-40B4-BE49-F238E27FC236}">
                  <a16:creationId xmlns:a16="http://schemas.microsoft.com/office/drawing/2014/main" id="{881F11C6-DA49-9C55-711E-EA7859EFBDA4}"/>
                </a:ext>
              </a:extLst>
            </p:cNvPr>
            <p:cNvSpPr>
              <a:spLocks noChangeArrowheads="1"/>
            </p:cNvSpPr>
            <p:nvPr/>
          </p:nvSpPr>
          <p:spPr bwMode="auto">
            <a:xfrm>
              <a:off x="3480" y="3788"/>
              <a:ext cx="98"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fr-CA" altLang="en-US" sz="1100">
                  <a:solidFill>
                    <a:srgbClr val="000000"/>
                  </a:solidFill>
                  <a:latin typeface="Arial" panose="020B0604020202020204" pitchFamily="34" charset="0"/>
                  <a:cs typeface="Arial" panose="020B0604020202020204" pitchFamily="34" charset="0"/>
                </a:rPr>
                <a:t>30</a:t>
              </a:r>
              <a:endParaRPr lang="fr-CA" altLang="en-US" sz="1800">
                <a:latin typeface="Arial" panose="020B0604020202020204" pitchFamily="34" charset="0"/>
                <a:cs typeface="Arial" panose="020B0604020202020204" pitchFamily="34" charset="0"/>
              </a:endParaRPr>
            </a:p>
          </p:txBody>
        </p:sp>
        <p:sp>
          <p:nvSpPr>
            <p:cNvPr id="426428" name="Line 438">
              <a:extLst>
                <a:ext uri="{FF2B5EF4-FFF2-40B4-BE49-F238E27FC236}">
                  <a16:creationId xmlns:a16="http://schemas.microsoft.com/office/drawing/2014/main" id="{95A03102-A822-5182-79A5-A51D7C0BCA44}"/>
                </a:ext>
              </a:extLst>
            </p:cNvPr>
            <p:cNvSpPr>
              <a:spLocks noChangeShapeType="1"/>
            </p:cNvSpPr>
            <p:nvPr/>
          </p:nvSpPr>
          <p:spPr bwMode="auto">
            <a:xfrm flipH="1">
              <a:off x="2090" y="3633"/>
              <a:ext cx="45"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26429" name="Line 439">
              <a:extLst>
                <a:ext uri="{FF2B5EF4-FFF2-40B4-BE49-F238E27FC236}">
                  <a16:creationId xmlns:a16="http://schemas.microsoft.com/office/drawing/2014/main" id="{60387C99-F801-95C5-F23B-55D532EABD0F}"/>
                </a:ext>
              </a:extLst>
            </p:cNvPr>
            <p:cNvSpPr>
              <a:spLocks noChangeShapeType="1"/>
            </p:cNvSpPr>
            <p:nvPr/>
          </p:nvSpPr>
          <p:spPr bwMode="auto">
            <a:xfrm flipH="1">
              <a:off x="2090" y="3352"/>
              <a:ext cx="45"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26430" name="Line 440">
              <a:extLst>
                <a:ext uri="{FF2B5EF4-FFF2-40B4-BE49-F238E27FC236}">
                  <a16:creationId xmlns:a16="http://schemas.microsoft.com/office/drawing/2014/main" id="{07D56A4E-4821-9CA5-E192-C455A721D935}"/>
                </a:ext>
              </a:extLst>
            </p:cNvPr>
            <p:cNvSpPr>
              <a:spLocks noChangeShapeType="1"/>
            </p:cNvSpPr>
            <p:nvPr/>
          </p:nvSpPr>
          <p:spPr bwMode="auto">
            <a:xfrm flipH="1">
              <a:off x="2090" y="3077"/>
              <a:ext cx="45"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26431" name="Line 441">
              <a:extLst>
                <a:ext uri="{FF2B5EF4-FFF2-40B4-BE49-F238E27FC236}">
                  <a16:creationId xmlns:a16="http://schemas.microsoft.com/office/drawing/2014/main" id="{60B9CC97-1D73-A2A8-68E8-EE8CE570C445}"/>
                </a:ext>
              </a:extLst>
            </p:cNvPr>
            <p:cNvSpPr>
              <a:spLocks noChangeShapeType="1"/>
            </p:cNvSpPr>
            <p:nvPr/>
          </p:nvSpPr>
          <p:spPr bwMode="auto">
            <a:xfrm flipH="1">
              <a:off x="2090" y="2801"/>
              <a:ext cx="45"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26432" name="Line 442">
              <a:extLst>
                <a:ext uri="{FF2B5EF4-FFF2-40B4-BE49-F238E27FC236}">
                  <a16:creationId xmlns:a16="http://schemas.microsoft.com/office/drawing/2014/main" id="{F7A1D3BD-C6D8-31AD-671F-D15A062F997A}"/>
                </a:ext>
              </a:extLst>
            </p:cNvPr>
            <p:cNvSpPr>
              <a:spLocks noChangeShapeType="1"/>
            </p:cNvSpPr>
            <p:nvPr/>
          </p:nvSpPr>
          <p:spPr bwMode="auto">
            <a:xfrm flipH="1">
              <a:off x="2090" y="2526"/>
              <a:ext cx="45"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26433" name="Rectangle 443">
              <a:extLst>
                <a:ext uri="{FF2B5EF4-FFF2-40B4-BE49-F238E27FC236}">
                  <a16:creationId xmlns:a16="http://schemas.microsoft.com/office/drawing/2014/main" id="{05240774-307B-282D-43C7-92EEBBD8A336}"/>
                </a:ext>
              </a:extLst>
            </p:cNvPr>
            <p:cNvSpPr>
              <a:spLocks noChangeArrowheads="1"/>
            </p:cNvSpPr>
            <p:nvPr/>
          </p:nvSpPr>
          <p:spPr bwMode="auto">
            <a:xfrm>
              <a:off x="2089" y="2256"/>
              <a:ext cx="1477" cy="1429"/>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426434" name="Freeform 444">
              <a:extLst>
                <a:ext uri="{FF2B5EF4-FFF2-40B4-BE49-F238E27FC236}">
                  <a16:creationId xmlns:a16="http://schemas.microsoft.com/office/drawing/2014/main" id="{8A67249D-1156-A8E4-0C0D-B6D48C60C58F}"/>
                </a:ext>
              </a:extLst>
            </p:cNvPr>
            <p:cNvSpPr>
              <a:spLocks/>
            </p:cNvSpPr>
            <p:nvPr/>
          </p:nvSpPr>
          <p:spPr bwMode="auto">
            <a:xfrm>
              <a:off x="3296" y="2623"/>
              <a:ext cx="213" cy="6"/>
            </a:xfrm>
            <a:custGeom>
              <a:avLst/>
              <a:gdLst>
                <a:gd name="T0" fmla="*/ 20 w 227"/>
                <a:gd name="T1" fmla="*/ 0 h 6"/>
                <a:gd name="T2" fmla="*/ 19 w 227"/>
                <a:gd name="T3" fmla="*/ 0 h 6"/>
                <a:gd name="T4" fmla="*/ 18 w 227"/>
                <a:gd name="T5" fmla="*/ 0 h 6"/>
                <a:gd name="T6" fmla="*/ 16 w 227"/>
                <a:gd name="T7" fmla="*/ 0 h 6"/>
                <a:gd name="T8" fmla="*/ 14 w 227"/>
                <a:gd name="T9" fmla="*/ 0 h 6"/>
                <a:gd name="T10" fmla="*/ 13 w 227"/>
                <a:gd name="T11" fmla="*/ 0 h 6"/>
                <a:gd name="T12" fmla="*/ 11 w 227"/>
                <a:gd name="T13" fmla="*/ 0 h 6"/>
                <a:gd name="T14" fmla="*/ 9 w 227"/>
                <a:gd name="T15" fmla="*/ 0 h 6"/>
                <a:gd name="T16" fmla="*/ 8 w 227"/>
                <a:gd name="T17" fmla="*/ 0 h 6"/>
                <a:gd name="T18" fmla="*/ 8 w 227"/>
                <a:gd name="T19" fmla="*/ 6 h 6"/>
                <a:gd name="T20" fmla="*/ 8 w 227"/>
                <a:gd name="T21" fmla="*/ 6 h 6"/>
                <a:gd name="T22" fmla="*/ 8 w 227"/>
                <a:gd name="T23" fmla="*/ 6 h 6"/>
                <a:gd name="T24" fmla="*/ 8 w 227"/>
                <a:gd name="T25" fmla="*/ 6 h 6"/>
                <a:gd name="T26" fmla="*/ 8 w 227"/>
                <a:gd name="T27" fmla="*/ 6 h 6"/>
                <a:gd name="T28" fmla="*/ 0 w 227"/>
                <a:gd name="T29" fmla="*/ 6 h 6"/>
                <a:gd name="T30" fmla="*/ 0 w 227"/>
                <a:gd name="T31" fmla="*/ 6 h 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27" h="6">
                  <a:moveTo>
                    <a:pt x="227" y="0"/>
                  </a:moveTo>
                  <a:lnTo>
                    <a:pt x="209" y="0"/>
                  </a:lnTo>
                  <a:lnTo>
                    <a:pt x="197" y="0"/>
                  </a:lnTo>
                  <a:lnTo>
                    <a:pt x="178" y="0"/>
                  </a:lnTo>
                  <a:lnTo>
                    <a:pt x="160" y="0"/>
                  </a:lnTo>
                  <a:lnTo>
                    <a:pt x="147" y="0"/>
                  </a:lnTo>
                  <a:lnTo>
                    <a:pt x="129" y="0"/>
                  </a:lnTo>
                  <a:lnTo>
                    <a:pt x="111" y="0"/>
                  </a:lnTo>
                  <a:lnTo>
                    <a:pt x="98" y="0"/>
                  </a:lnTo>
                  <a:lnTo>
                    <a:pt x="80" y="6"/>
                  </a:lnTo>
                  <a:lnTo>
                    <a:pt x="61" y="6"/>
                  </a:lnTo>
                  <a:lnTo>
                    <a:pt x="49" y="6"/>
                  </a:lnTo>
                  <a:lnTo>
                    <a:pt x="31" y="6"/>
                  </a:lnTo>
                  <a:lnTo>
                    <a:pt x="12" y="6"/>
                  </a:lnTo>
                  <a:lnTo>
                    <a:pt x="0" y="6"/>
                  </a:lnTo>
                </a:path>
              </a:pathLst>
            </a:custGeom>
            <a:solidFill>
              <a:srgbClr val="0000FF"/>
            </a:solidFill>
            <a:ln w="9525">
              <a:solidFill>
                <a:srgbClr val="000000"/>
              </a:solidFill>
              <a:prstDash val="solid"/>
              <a:round/>
              <a:headEnd/>
              <a:tailEnd/>
            </a:ln>
          </p:spPr>
          <p:txBody>
            <a:bodyPr/>
            <a:lstStyle/>
            <a:p>
              <a:endParaRPr lang="en-US"/>
            </a:p>
          </p:txBody>
        </p:sp>
        <p:sp>
          <p:nvSpPr>
            <p:cNvPr id="426435" name="Freeform 445">
              <a:extLst>
                <a:ext uri="{FF2B5EF4-FFF2-40B4-BE49-F238E27FC236}">
                  <a16:creationId xmlns:a16="http://schemas.microsoft.com/office/drawing/2014/main" id="{3D7C3ED4-06B6-ABBB-CC69-C5BB9B47ABBB}"/>
                </a:ext>
              </a:extLst>
            </p:cNvPr>
            <p:cNvSpPr>
              <a:spLocks/>
            </p:cNvSpPr>
            <p:nvPr/>
          </p:nvSpPr>
          <p:spPr bwMode="auto">
            <a:xfrm>
              <a:off x="3296" y="2623"/>
              <a:ext cx="213" cy="6"/>
            </a:xfrm>
            <a:custGeom>
              <a:avLst/>
              <a:gdLst>
                <a:gd name="T0" fmla="*/ 20 w 227"/>
                <a:gd name="T1" fmla="*/ 0 h 6"/>
                <a:gd name="T2" fmla="*/ 19 w 227"/>
                <a:gd name="T3" fmla="*/ 0 h 6"/>
                <a:gd name="T4" fmla="*/ 18 w 227"/>
                <a:gd name="T5" fmla="*/ 0 h 6"/>
                <a:gd name="T6" fmla="*/ 16 w 227"/>
                <a:gd name="T7" fmla="*/ 0 h 6"/>
                <a:gd name="T8" fmla="*/ 14 w 227"/>
                <a:gd name="T9" fmla="*/ 0 h 6"/>
                <a:gd name="T10" fmla="*/ 13 w 227"/>
                <a:gd name="T11" fmla="*/ 0 h 6"/>
                <a:gd name="T12" fmla="*/ 11 w 227"/>
                <a:gd name="T13" fmla="*/ 0 h 6"/>
                <a:gd name="T14" fmla="*/ 9 w 227"/>
                <a:gd name="T15" fmla="*/ 0 h 6"/>
                <a:gd name="T16" fmla="*/ 8 w 227"/>
                <a:gd name="T17" fmla="*/ 0 h 6"/>
                <a:gd name="T18" fmla="*/ 8 w 227"/>
                <a:gd name="T19" fmla="*/ 6 h 6"/>
                <a:gd name="T20" fmla="*/ 8 w 227"/>
                <a:gd name="T21" fmla="*/ 6 h 6"/>
                <a:gd name="T22" fmla="*/ 8 w 227"/>
                <a:gd name="T23" fmla="*/ 6 h 6"/>
                <a:gd name="T24" fmla="*/ 8 w 227"/>
                <a:gd name="T25" fmla="*/ 6 h 6"/>
                <a:gd name="T26" fmla="*/ 8 w 227"/>
                <a:gd name="T27" fmla="*/ 6 h 6"/>
                <a:gd name="T28" fmla="*/ 0 w 227"/>
                <a:gd name="T29" fmla="*/ 6 h 6"/>
                <a:gd name="T30" fmla="*/ 0 w 227"/>
                <a:gd name="T31" fmla="*/ 6 h 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27" h="6">
                  <a:moveTo>
                    <a:pt x="227" y="0"/>
                  </a:moveTo>
                  <a:lnTo>
                    <a:pt x="209" y="0"/>
                  </a:lnTo>
                  <a:lnTo>
                    <a:pt x="197" y="0"/>
                  </a:lnTo>
                  <a:lnTo>
                    <a:pt x="178" y="0"/>
                  </a:lnTo>
                  <a:lnTo>
                    <a:pt x="160" y="0"/>
                  </a:lnTo>
                  <a:lnTo>
                    <a:pt x="147" y="0"/>
                  </a:lnTo>
                  <a:lnTo>
                    <a:pt x="129" y="0"/>
                  </a:lnTo>
                  <a:lnTo>
                    <a:pt x="111" y="0"/>
                  </a:lnTo>
                  <a:lnTo>
                    <a:pt x="98" y="0"/>
                  </a:lnTo>
                  <a:lnTo>
                    <a:pt x="80" y="6"/>
                  </a:lnTo>
                  <a:lnTo>
                    <a:pt x="61" y="6"/>
                  </a:lnTo>
                  <a:lnTo>
                    <a:pt x="49" y="6"/>
                  </a:lnTo>
                  <a:lnTo>
                    <a:pt x="31" y="6"/>
                  </a:lnTo>
                  <a:lnTo>
                    <a:pt x="12" y="6"/>
                  </a:lnTo>
                  <a:lnTo>
                    <a:pt x="0" y="6"/>
                  </a:lnTo>
                </a:path>
              </a:pathLst>
            </a:custGeom>
            <a:solidFill>
              <a:srgbClr val="0000FF"/>
            </a:solidFill>
            <a:ln w="9525">
              <a:solidFill>
                <a:srgbClr val="000000"/>
              </a:solidFill>
              <a:prstDash val="solid"/>
              <a:round/>
              <a:headEnd/>
              <a:tailEnd/>
            </a:ln>
          </p:spPr>
          <p:txBody>
            <a:bodyPr/>
            <a:lstStyle/>
            <a:p>
              <a:endParaRPr lang="en-US"/>
            </a:p>
          </p:txBody>
        </p:sp>
        <p:sp>
          <p:nvSpPr>
            <p:cNvPr id="426436" name="Freeform 446">
              <a:extLst>
                <a:ext uri="{FF2B5EF4-FFF2-40B4-BE49-F238E27FC236}">
                  <a16:creationId xmlns:a16="http://schemas.microsoft.com/office/drawing/2014/main" id="{09E86214-8ED8-26D5-CD0A-312929A59E26}"/>
                </a:ext>
              </a:extLst>
            </p:cNvPr>
            <p:cNvSpPr>
              <a:spLocks/>
            </p:cNvSpPr>
            <p:nvPr/>
          </p:nvSpPr>
          <p:spPr bwMode="auto">
            <a:xfrm>
              <a:off x="3296" y="2623"/>
              <a:ext cx="213" cy="6"/>
            </a:xfrm>
            <a:custGeom>
              <a:avLst/>
              <a:gdLst>
                <a:gd name="T0" fmla="*/ 20 w 227"/>
                <a:gd name="T1" fmla="*/ 0 h 6"/>
                <a:gd name="T2" fmla="*/ 19 w 227"/>
                <a:gd name="T3" fmla="*/ 0 h 6"/>
                <a:gd name="T4" fmla="*/ 18 w 227"/>
                <a:gd name="T5" fmla="*/ 0 h 6"/>
                <a:gd name="T6" fmla="*/ 16 w 227"/>
                <a:gd name="T7" fmla="*/ 0 h 6"/>
                <a:gd name="T8" fmla="*/ 14 w 227"/>
                <a:gd name="T9" fmla="*/ 0 h 6"/>
                <a:gd name="T10" fmla="*/ 13 w 227"/>
                <a:gd name="T11" fmla="*/ 0 h 6"/>
                <a:gd name="T12" fmla="*/ 11 w 227"/>
                <a:gd name="T13" fmla="*/ 0 h 6"/>
                <a:gd name="T14" fmla="*/ 9 w 227"/>
                <a:gd name="T15" fmla="*/ 0 h 6"/>
                <a:gd name="T16" fmla="*/ 8 w 227"/>
                <a:gd name="T17" fmla="*/ 0 h 6"/>
                <a:gd name="T18" fmla="*/ 8 w 227"/>
                <a:gd name="T19" fmla="*/ 6 h 6"/>
                <a:gd name="T20" fmla="*/ 8 w 227"/>
                <a:gd name="T21" fmla="*/ 6 h 6"/>
                <a:gd name="T22" fmla="*/ 8 w 227"/>
                <a:gd name="T23" fmla="*/ 6 h 6"/>
                <a:gd name="T24" fmla="*/ 8 w 227"/>
                <a:gd name="T25" fmla="*/ 6 h 6"/>
                <a:gd name="T26" fmla="*/ 8 w 227"/>
                <a:gd name="T27" fmla="*/ 6 h 6"/>
                <a:gd name="T28" fmla="*/ 0 w 227"/>
                <a:gd name="T29" fmla="*/ 6 h 6"/>
                <a:gd name="T30" fmla="*/ 0 w 227"/>
                <a:gd name="T31" fmla="*/ 6 h 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27" h="6">
                  <a:moveTo>
                    <a:pt x="227" y="0"/>
                  </a:moveTo>
                  <a:lnTo>
                    <a:pt x="209" y="0"/>
                  </a:lnTo>
                  <a:lnTo>
                    <a:pt x="197" y="0"/>
                  </a:lnTo>
                  <a:lnTo>
                    <a:pt x="178" y="0"/>
                  </a:lnTo>
                  <a:lnTo>
                    <a:pt x="160" y="0"/>
                  </a:lnTo>
                  <a:lnTo>
                    <a:pt x="147" y="0"/>
                  </a:lnTo>
                  <a:lnTo>
                    <a:pt x="129" y="0"/>
                  </a:lnTo>
                  <a:lnTo>
                    <a:pt x="111" y="0"/>
                  </a:lnTo>
                  <a:lnTo>
                    <a:pt x="98" y="0"/>
                  </a:lnTo>
                  <a:lnTo>
                    <a:pt x="80" y="6"/>
                  </a:lnTo>
                  <a:lnTo>
                    <a:pt x="61" y="6"/>
                  </a:lnTo>
                  <a:lnTo>
                    <a:pt x="49" y="6"/>
                  </a:lnTo>
                  <a:lnTo>
                    <a:pt x="31" y="6"/>
                  </a:lnTo>
                  <a:lnTo>
                    <a:pt x="12" y="6"/>
                  </a:lnTo>
                  <a:lnTo>
                    <a:pt x="0" y="6"/>
                  </a:lnTo>
                </a:path>
              </a:pathLst>
            </a:custGeom>
            <a:solidFill>
              <a:srgbClr val="0000FF"/>
            </a:solidFill>
            <a:ln w="9525">
              <a:solidFill>
                <a:srgbClr val="000000"/>
              </a:solidFill>
              <a:prstDash val="solid"/>
              <a:round/>
              <a:headEnd/>
              <a:tailEnd/>
            </a:ln>
          </p:spPr>
          <p:txBody>
            <a:bodyPr/>
            <a:lstStyle/>
            <a:p>
              <a:endParaRPr lang="en-US"/>
            </a:p>
          </p:txBody>
        </p:sp>
        <p:sp>
          <p:nvSpPr>
            <p:cNvPr id="426437" name="Freeform 447">
              <a:extLst>
                <a:ext uri="{FF2B5EF4-FFF2-40B4-BE49-F238E27FC236}">
                  <a16:creationId xmlns:a16="http://schemas.microsoft.com/office/drawing/2014/main" id="{A230B6C0-2E1C-F653-4400-1E5180214364}"/>
                </a:ext>
              </a:extLst>
            </p:cNvPr>
            <p:cNvSpPr>
              <a:spLocks/>
            </p:cNvSpPr>
            <p:nvPr/>
          </p:nvSpPr>
          <p:spPr bwMode="auto">
            <a:xfrm>
              <a:off x="3296" y="2623"/>
              <a:ext cx="213" cy="6"/>
            </a:xfrm>
            <a:custGeom>
              <a:avLst/>
              <a:gdLst>
                <a:gd name="T0" fmla="*/ 20 w 227"/>
                <a:gd name="T1" fmla="*/ 0 h 6"/>
                <a:gd name="T2" fmla="*/ 19 w 227"/>
                <a:gd name="T3" fmla="*/ 0 h 6"/>
                <a:gd name="T4" fmla="*/ 18 w 227"/>
                <a:gd name="T5" fmla="*/ 0 h 6"/>
                <a:gd name="T6" fmla="*/ 16 w 227"/>
                <a:gd name="T7" fmla="*/ 0 h 6"/>
                <a:gd name="T8" fmla="*/ 14 w 227"/>
                <a:gd name="T9" fmla="*/ 0 h 6"/>
                <a:gd name="T10" fmla="*/ 13 w 227"/>
                <a:gd name="T11" fmla="*/ 0 h 6"/>
                <a:gd name="T12" fmla="*/ 11 w 227"/>
                <a:gd name="T13" fmla="*/ 0 h 6"/>
                <a:gd name="T14" fmla="*/ 9 w 227"/>
                <a:gd name="T15" fmla="*/ 0 h 6"/>
                <a:gd name="T16" fmla="*/ 8 w 227"/>
                <a:gd name="T17" fmla="*/ 0 h 6"/>
                <a:gd name="T18" fmla="*/ 8 w 227"/>
                <a:gd name="T19" fmla="*/ 6 h 6"/>
                <a:gd name="T20" fmla="*/ 8 w 227"/>
                <a:gd name="T21" fmla="*/ 6 h 6"/>
                <a:gd name="T22" fmla="*/ 8 w 227"/>
                <a:gd name="T23" fmla="*/ 6 h 6"/>
                <a:gd name="T24" fmla="*/ 8 w 227"/>
                <a:gd name="T25" fmla="*/ 6 h 6"/>
                <a:gd name="T26" fmla="*/ 8 w 227"/>
                <a:gd name="T27" fmla="*/ 6 h 6"/>
                <a:gd name="T28" fmla="*/ 0 w 227"/>
                <a:gd name="T29" fmla="*/ 6 h 6"/>
                <a:gd name="T30" fmla="*/ 0 w 227"/>
                <a:gd name="T31" fmla="*/ 6 h 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27" h="6">
                  <a:moveTo>
                    <a:pt x="227" y="0"/>
                  </a:moveTo>
                  <a:lnTo>
                    <a:pt x="209" y="0"/>
                  </a:lnTo>
                  <a:lnTo>
                    <a:pt x="197" y="0"/>
                  </a:lnTo>
                  <a:lnTo>
                    <a:pt x="178" y="0"/>
                  </a:lnTo>
                  <a:lnTo>
                    <a:pt x="160" y="0"/>
                  </a:lnTo>
                  <a:lnTo>
                    <a:pt x="147" y="0"/>
                  </a:lnTo>
                  <a:lnTo>
                    <a:pt x="129" y="0"/>
                  </a:lnTo>
                  <a:lnTo>
                    <a:pt x="111" y="0"/>
                  </a:lnTo>
                  <a:lnTo>
                    <a:pt x="98" y="0"/>
                  </a:lnTo>
                  <a:lnTo>
                    <a:pt x="80" y="6"/>
                  </a:lnTo>
                  <a:lnTo>
                    <a:pt x="61" y="6"/>
                  </a:lnTo>
                  <a:lnTo>
                    <a:pt x="49" y="6"/>
                  </a:lnTo>
                  <a:lnTo>
                    <a:pt x="31" y="6"/>
                  </a:lnTo>
                  <a:lnTo>
                    <a:pt x="12" y="6"/>
                  </a:lnTo>
                  <a:lnTo>
                    <a:pt x="0" y="6"/>
                  </a:lnTo>
                </a:path>
              </a:pathLst>
            </a:custGeom>
            <a:solidFill>
              <a:srgbClr val="0000FF"/>
            </a:solidFill>
            <a:ln w="9525">
              <a:solidFill>
                <a:srgbClr val="000000"/>
              </a:solidFill>
              <a:prstDash val="solid"/>
              <a:round/>
              <a:headEnd/>
              <a:tailEnd/>
            </a:ln>
          </p:spPr>
          <p:txBody>
            <a:bodyPr/>
            <a:lstStyle/>
            <a:p>
              <a:endParaRPr lang="en-US"/>
            </a:p>
          </p:txBody>
        </p:sp>
        <p:sp>
          <p:nvSpPr>
            <p:cNvPr id="426438" name="Freeform 448">
              <a:extLst>
                <a:ext uri="{FF2B5EF4-FFF2-40B4-BE49-F238E27FC236}">
                  <a16:creationId xmlns:a16="http://schemas.microsoft.com/office/drawing/2014/main" id="{52B9EB44-5E25-75CE-1C0B-5F9B0A668584}"/>
                </a:ext>
              </a:extLst>
            </p:cNvPr>
            <p:cNvSpPr>
              <a:spLocks/>
            </p:cNvSpPr>
            <p:nvPr/>
          </p:nvSpPr>
          <p:spPr bwMode="auto">
            <a:xfrm>
              <a:off x="3296" y="2623"/>
              <a:ext cx="213" cy="6"/>
            </a:xfrm>
            <a:custGeom>
              <a:avLst/>
              <a:gdLst>
                <a:gd name="T0" fmla="*/ 20 w 227"/>
                <a:gd name="T1" fmla="*/ 0 h 6"/>
                <a:gd name="T2" fmla="*/ 19 w 227"/>
                <a:gd name="T3" fmla="*/ 0 h 6"/>
                <a:gd name="T4" fmla="*/ 18 w 227"/>
                <a:gd name="T5" fmla="*/ 0 h 6"/>
                <a:gd name="T6" fmla="*/ 16 w 227"/>
                <a:gd name="T7" fmla="*/ 0 h 6"/>
                <a:gd name="T8" fmla="*/ 14 w 227"/>
                <a:gd name="T9" fmla="*/ 0 h 6"/>
                <a:gd name="T10" fmla="*/ 13 w 227"/>
                <a:gd name="T11" fmla="*/ 0 h 6"/>
                <a:gd name="T12" fmla="*/ 11 w 227"/>
                <a:gd name="T13" fmla="*/ 0 h 6"/>
                <a:gd name="T14" fmla="*/ 9 w 227"/>
                <a:gd name="T15" fmla="*/ 0 h 6"/>
                <a:gd name="T16" fmla="*/ 8 w 227"/>
                <a:gd name="T17" fmla="*/ 0 h 6"/>
                <a:gd name="T18" fmla="*/ 8 w 227"/>
                <a:gd name="T19" fmla="*/ 6 h 6"/>
                <a:gd name="T20" fmla="*/ 8 w 227"/>
                <a:gd name="T21" fmla="*/ 6 h 6"/>
                <a:gd name="T22" fmla="*/ 8 w 227"/>
                <a:gd name="T23" fmla="*/ 6 h 6"/>
                <a:gd name="T24" fmla="*/ 8 w 227"/>
                <a:gd name="T25" fmla="*/ 6 h 6"/>
                <a:gd name="T26" fmla="*/ 8 w 227"/>
                <a:gd name="T27" fmla="*/ 6 h 6"/>
                <a:gd name="T28" fmla="*/ 0 w 227"/>
                <a:gd name="T29" fmla="*/ 6 h 6"/>
                <a:gd name="T30" fmla="*/ 0 w 227"/>
                <a:gd name="T31" fmla="*/ 6 h 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27" h="6">
                  <a:moveTo>
                    <a:pt x="227" y="0"/>
                  </a:moveTo>
                  <a:lnTo>
                    <a:pt x="209" y="0"/>
                  </a:lnTo>
                  <a:lnTo>
                    <a:pt x="197" y="0"/>
                  </a:lnTo>
                  <a:lnTo>
                    <a:pt x="178" y="0"/>
                  </a:lnTo>
                  <a:lnTo>
                    <a:pt x="160" y="0"/>
                  </a:lnTo>
                  <a:lnTo>
                    <a:pt x="147" y="0"/>
                  </a:lnTo>
                  <a:lnTo>
                    <a:pt x="129" y="0"/>
                  </a:lnTo>
                  <a:lnTo>
                    <a:pt x="111" y="0"/>
                  </a:lnTo>
                  <a:lnTo>
                    <a:pt x="98" y="0"/>
                  </a:lnTo>
                  <a:lnTo>
                    <a:pt x="80" y="6"/>
                  </a:lnTo>
                  <a:lnTo>
                    <a:pt x="61" y="6"/>
                  </a:lnTo>
                  <a:lnTo>
                    <a:pt x="49" y="6"/>
                  </a:lnTo>
                  <a:lnTo>
                    <a:pt x="31" y="6"/>
                  </a:lnTo>
                  <a:lnTo>
                    <a:pt x="12" y="6"/>
                  </a:lnTo>
                  <a:lnTo>
                    <a:pt x="0" y="6"/>
                  </a:lnTo>
                </a:path>
              </a:pathLst>
            </a:custGeom>
            <a:solidFill>
              <a:srgbClr val="0000FF"/>
            </a:solidFill>
            <a:ln w="9525">
              <a:solidFill>
                <a:srgbClr val="000000"/>
              </a:solidFill>
              <a:prstDash val="solid"/>
              <a:round/>
              <a:headEnd/>
              <a:tailEnd/>
            </a:ln>
          </p:spPr>
          <p:txBody>
            <a:bodyPr/>
            <a:lstStyle/>
            <a:p>
              <a:endParaRPr lang="en-US"/>
            </a:p>
          </p:txBody>
        </p:sp>
        <p:sp>
          <p:nvSpPr>
            <p:cNvPr id="426439" name="Freeform 449">
              <a:extLst>
                <a:ext uri="{FF2B5EF4-FFF2-40B4-BE49-F238E27FC236}">
                  <a16:creationId xmlns:a16="http://schemas.microsoft.com/office/drawing/2014/main" id="{310FB716-25A4-0FEB-A710-81692B956749}"/>
                </a:ext>
              </a:extLst>
            </p:cNvPr>
            <p:cNvSpPr>
              <a:spLocks/>
            </p:cNvSpPr>
            <p:nvPr/>
          </p:nvSpPr>
          <p:spPr bwMode="auto">
            <a:xfrm>
              <a:off x="3296" y="2623"/>
              <a:ext cx="213" cy="6"/>
            </a:xfrm>
            <a:custGeom>
              <a:avLst/>
              <a:gdLst>
                <a:gd name="T0" fmla="*/ 20 w 227"/>
                <a:gd name="T1" fmla="*/ 0 h 6"/>
                <a:gd name="T2" fmla="*/ 19 w 227"/>
                <a:gd name="T3" fmla="*/ 0 h 6"/>
                <a:gd name="T4" fmla="*/ 18 w 227"/>
                <a:gd name="T5" fmla="*/ 0 h 6"/>
                <a:gd name="T6" fmla="*/ 16 w 227"/>
                <a:gd name="T7" fmla="*/ 0 h 6"/>
                <a:gd name="T8" fmla="*/ 14 w 227"/>
                <a:gd name="T9" fmla="*/ 0 h 6"/>
                <a:gd name="T10" fmla="*/ 13 w 227"/>
                <a:gd name="T11" fmla="*/ 0 h 6"/>
                <a:gd name="T12" fmla="*/ 11 w 227"/>
                <a:gd name="T13" fmla="*/ 0 h 6"/>
                <a:gd name="T14" fmla="*/ 9 w 227"/>
                <a:gd name="T15" fmla="*/ 0 h 6"/>
                <a:gd name="T16" fmla="*/ 8 w 227"/>
                <a:gd name="T17" fmla="*/ 0 h 6"/>
                <a:gd name="T18" fmla="*/ 8 w 227"/>
                <a:gd name="T19" fmla="*/ 6 h 6"/>
                <a:gd name="T20" fmla="*/ 8 w 227"/>
                <a:gd name="T21" fmla="*/ 6 h 6"/>
                <a:gd name="T22" fmla="*/ 8 w 227"/>
                <a:gd name="T23" fmla="*/ 6 h 6"/>
                <a:gd name="T24" fmla="*/ 8 w 227"/>
                <a:gd name="T25" fmla="*/ 6 h 6"/>
                <a:gd name="T26" fmla="*/ 8 w 227"/>
                <a:gd name="T27" fmla="*/ 6 h 6"/>
                <a:gd name="T28" fmla="*/ 0 w 227"/>
                <a:gd name="T29" fmla="*/ 6 h 6"/>
                <a:gd name="T30" fmla="*/ 0 w 227"/>
                <a:gd name="T31" fmla="*/ 6 h 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27" h="6">
                  <a:moveTo>
                    <a:pt x="227" y="0"/>
                  </a:moveTo>
                  <a:lnTo>
                    <a:pt x="209" y="0"/>
                  </a:lnTo>
                  <a:lnTo>
                    <a:pt x="197" y="0"/>
                  </a:lnTo>
                  <a:lnTo>
                    <a:pt x="178" y="0"/>
                  </a:lnTo>
                  <a:lnTo>
                    <a:pt x="160" y="0"/>
                  </a:lnTo>
                  <a:lnTo>
                    <a:pt x="147" y="0"/>
                  </a:lnTo>
                  <a:lnTo>
                    <a:pt x="129" y="0"/>
                  </a:lnTo>
                  <a:lnTo>
                    <a:pt x="111" y="0"/>
                  </a:lnTo>
                  <a:lnTo>
                    <a:pt x="98" y="0"/>
                  </a:lnTo>
                  <a:lnTo>
                    <a:pt x="80" y="6"/>
                  </a:lnTo>
                  <a:lnTo>
                    <a:pt x="61" y="6"/>
                  </a:lnTo>
                  <a:lnTo>
                    <a:pt x="49" y="6"/>
                  </a:lnTo>
                  <a:lnTo>
                    <a:pt x="31" y="6"/>
                  </a:lnTo>
                  <a:lnTo>
                    <a:pt x="12" y="6"/>
                  </a:lnTo>
                  <a:lnTo>
                    <a:pt x="0" y="6"/>
                  </a:lnTo>
                </a:path>
              </a:pathLst>
            </a:custGeom>
            <a:solidFill>
              <a:srgbClr val="0000FF"/>
            </a:solidFill>
            <a:ln w="9525">
              <a:solidFill>
                <a:srgbClr val="000000"/>
              </a:solidFill>
              <a:prstDash val="solid"/>
              <a:round/>
              <a:headEnd/>
              <a:tailEnd/>
            </a:ln>
          </p:spPr>
          <p:txBody>
            <a:bodyPr/>
            <a:lstStyle/>
            <a:p>
              <a:endParaRPr lang="en-US"/>
            </a:p>
          </p:txBody>
        </p:sp>
        <p:sp>
          <p:nvSpPr>
            <p:cNvPr id="426440" name="Freeform 450">
              <a:extLst>
                <a:ext uri="{FF2B5EF4-FFF2-40B4-BE49-F238E27FC236}">
                  <a16:creationId xmlns:a16="http://schemas.microsoft.com/office/drawing/2014/main" id="{E89F1988-8DFF-A651-D571-DDC4E31EEC66}"/>
                </a:ext>
              </a:extLst>
            </p:cNvPr>
            <p:cNvSpPr>
              <a:spLocks/>
            </p:cNvSpPr>
            <p:nvPr/>
          </p:nvSpPr>
          <p:spPr bwMode="auto">
            <a:xfrm>
              <a:off x="3296" y="2623"/>
              <a:ext cx="213" cy="6"/>
            </a:xfrm>
            <a:custGeom>
              <a:avLst/>
              <a:gdLst>
                <a:gd name="T0" fmla="*/ 20 w 227"/>
                <a:gd name="T1" fmla="*/ 0 h 6"/>
                <a:gd name="T2" fmla="*/ 19 w 227"/>
                <a:gd name="T3" fmla="*/ 0 h 6"/>
                <a:gd name="T4" fmla="*/ 18 w 227"/>
                <a:gd name="T5" fmla="*/ 0 h 6"/>
                <a:gd name="T6" fmla="*/ 16 w 227"/>
                <a:gd name="T7" fmla="*/ 0 h 6"/>
                <a:gd name="T8" fmla="*/ 14 w 227"/>
                <a:gd name="T9" fmla="*/ 0 h 6"/>
                <a:gd name="T10" fmla="*/ 13 w 227"/>
                <a:gd name="T11" fmla="*/ 0 h 6"/>
                <a:gd name="T12" fmla="*/ 11 w 227"/>
                <a:gd name="T13" fmla="*/ 0 h 6"/>
                <a:gd name="T14" fmla="*/ 9 w 227"/>
                <a:gd name="T15" fmla="*/ 0 h 6"/>
                <a:gd name="T16" fmla="*/ 8 w 227"/>
                <a:gd name="T17" fmla="*/ 0 h 6"/>
                <a:gd name="T18" fmla="*/ 8 w 227"/>
                <a:gd name="T19" fmla="*/ 6 h 6"/>
                <a:gd name="T20" fmla="*/ 8 w 227"/>
                <a:gd name="T21" fmla="*/ 6 h 6"/>
                <a:gd name="T22" fmla="*/ 8 w 227"/>
                <a:gd name="T23" fmla="*/ 6 h 6"/>
                <a:gd name="T24" fmla="*/ 8 w 227"/>
                <a:gd name="T25" fmla="*/ 6 h 6"/>
                <a:gd name="T26" fmla="*/ 8 w 227"/>
                <a:gd name="T27" fmla="*/ 6 h 6"/>
                <a:gd name="T28" fmla="*/ 0 w 227"/>
                <a:gd name="T29" fmla="*/ 6 h 6"/>
                <a:gd name="T30" fmla="*/ 0 w 227"/>
                <a:gd name="T31" fmla="*/ 6 h 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27" h="6">
                  <a:moveTo>
                    <a:pt x="227" y="0"/>
                  </a:moveTo>
                  <a:lnTo>
                    <a:pt x="209" y="0"/>
                  </a:lnTo>
                  <a:lnTo>
                    <a:pt x="197" y="0"/>
                  </a:lnTo>
                  <a:lnTo>
                    <a:pt x="178" y="0"/>
                  </a:lnTo>
                  <a:lnTo>
                    <a:pt x="160" y="0"/>
                  </a:lnTo>
                  <a:lnTo>
                    <a:pt x="147" y="0"/>
                  </a:lnTo>
                  <a:lnTo>
                    <a:pt x="129" y="0"/>
                  </a:lnTo>
                  <a:lnTo>
                    <a:pt x="111" y="0"/>
                  </a:lnTo>
                  <a:lnTo>
                    <a:pt x="98" y="0"/>
                  </a:lnTo>
                  <a:lnTo>
                    <a:pt x="80" y="6"/>
                  </a:lnTo>
                  <a:lnTo>
                    <a:pt x="61" y="6"/>
                  </a:lnTo>
                  <a:lnTo>
                    <a:pt x="49" y="6"/>
                  </a:lnTo>
                  <a:lnTo>
                    <a:pt x="31" y="6"/>
                  </a:lnTo>
                  <a:lnTo>
                    <a:pt x="12" y="6"/>
                  </a:lnTo>
                  <a:lnTo>
                    <a:pt x="0" y="6"/>
                  </a:lnTo>
                </a:path>
              </a:pathLst>
            </a:custGeom>
            <a:solidFill>
              <a:srgbClr val="0000FF"/>
            </a:solidFill>
            <a:ln w="9525">
              <a:solidFill>
                <a:srgbClr val="000000"/>
              </a:solidFill>
              <a:prstDash val="solid"/>
              <a:round/>
              <a:headEnd/>
              <a:tailEnd/>
            </a:ln>
          </p:spPr>
          <p:txBody>
            <a:bodyPr/>
            <a:lstStyle/>
            <a:p>
              <a:endParaRPr lang="en-US"/>
            </a:p>
          </p:txBody>
        </p:sp>
        <p:sp>
          <p:nvSpPr>
            <p:cNvPr id="426441" name="Freeform 451">
              <a:extLst>
                <a:ext uri="{FF2B5EF4-FFF2-40B4-BE49-F238E27FC236}">
                  <a16:creationId xmlns:a16="http://schemas.microsoft.com/office/drawing/2014/main" id="{0B3176C7-4B3C-1581-5267-D8129D5B5616}"/>
                </a:ext>
              </a:extLst>
            </p:cNvPr>
            <p:cNvSpPr>
              <a:spLocks/>
            </p:cNvSpPr>
            <p:nvPr/>
          </p:nvSpPr>
          <p:spPr bwMode="auto">
            <a:xfrm>
              <a:off x="3296" y="2623"/>
              <a:ext cx="213" cy="6"/>
            </a:xfrm>
            <a:custGeom>
              <a:avLst/>
              <a:gdLst>
                <a:gd name="T0" fmla="*/ 20 w 227"/>
                <a:gd name="T1" fmla="*/ 0 h 6"/>
                <a:gd name="T2" fmla="*/ 19 w 227"/>
                <a:gd name="T3" fmla="*/ 0 h 6"/>
                <a:gd name="T4" fmla="*/ 18 w 227"/>
                <a:gd name="T5" fmla="*/ 0 h 6"/>
                <a:gd name="T6" fmla="*/ 16 w 227"/>
                <a:gd name="T7" fmla="*/ 0 h 6"/>
                <a:gd name="T8" fmla="*/ 14 w 227"/>
                <a:gd name="T9" fmla="*/ 0 h 6"/>
                <a:gd name="T10" fmla="*/ 13 w 227"/>
                <a:gd name="T11" fmla="*/ 0 h 6"/>
                <a:gd name="T12" fmla="*/ 11 w 227"/>
                <a:gd name="T13" fmla="*/ 0 h 6"/>
                <a:gd name="T14" fmla="*/ 9 w 227"/>
                <a:gd name="T15" fmla="*/ 0 h 6"/>
                <a:gd name="T16" fmla="*/ 8 w 227"/>
                <a:gd name="T17" fmla="*/ 0 h 6"/>
                <a:gd name="T18" fmla="*/ 8 w 227"/>
                <a:gd name="T19" fmla="*/ 6 h 6"/>
                <a:gd name="T20" fmla="*/ 8 w 227"/>
                <a:gd name="T21" fmla="*/ 6 h 6"/>
                <a:gd name="T22" fmla="*/ 8 w 227"/>
                <a:gd name="T23" fmla="*/ 6 h 6"/>
                <a:gd name="T24" fmla="*/ 8 w 227"/>
                <a:gd name="T25" fmla="*/ 6 h 6"/>
                <a:gd name="T26" fmla="*/ 8 w 227"/>
                <a:gd name="T27" fmla="*/ 6 h 6"/>
                <a:gd name="T28" fmla="*/ 0 w 227"/>
                <a:gd name="T29" fmla="*/ 6 h 6"/>
                <a:gd name="T30" fmla="*/ 0 w 227"/>
                <a:gd name="T31" fmla="*/ 6 h 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27" h="6">
                  <a:moveTo>
                    <a:pt x="227" y="0"/>
                  </a:moveTo>
                  <a:lnTo>
                    <a:pt x="209" y="0"/>
                  </a:lnTo>
                  <a:lnTo>
                    <a:pt x="197" y="0"/>
                  </a:lnTo>
                  <a:lnTo>
                    <a:pt x="178" y="0"/>
                  </a:lnTo>
                  <a:lnTo>
                    <a:pt x="160" y="0"/>
                  </a:lnTo>
                  <a:lnTo>
                    <a:pt x="147" y="0"/>
                  </a:lnTo>
                  <a:lnTo>
                    <a:pt x="129" y="0"/>
                  </a:lnTo>
                  <a:lnTo>
                    <a:pt x="111" y="0"/>
                  </a:lnTo>
                  <a:lnTo>
                    <a:pt x="98" y="0"/>
                  </a:lnTo>
                  <a:lnTo>
                    <a:pt x="80" y="6"/>
                  </a:lnTo>
                  <a:lnTo>
                    <a:pt x="61" y="6"/>
                  </a:lnTo>
                  <a:lnTo>
                    <a:pt x="49" y="6"/>
                  </a:lnTo>
                  <a:lnTo>
                    <a:pt x="31" y="6"/>
                  </a:lnTo>
                  <a:lnTo>
                    <a:pt x="12" y="6"/>
                  </a:lnTo>
                  <a:lnTo>
                    <a:pt x="0" y="6"/>
                  </a:lnTo>
                </a:path>
              </a:pathLst>
            </a:custGeom>
            <a:solidFill>
              <a:srgbClr val="0000FF"/>
            </a:solidFill>
            <a:ln w="9525">
              <a:solidFill>
                <a:srgbClr val="000000"/>
              </a:solidFill>
              <a:prstDash val="solid"/>
              <a:round/>
              <a:headEnd/>
              <a:tailEnd/>
            </a:ln>
          </p:spPr>
          <p:txBody>
            <a:bodyPr/>
            <a:lstStyle/>
            <a:p>
              <a:endParaRPr lang="en-US"/>
            </a:p>
          </p:txBody>
        </p:sp>
        <p:sp>
          <p:nvSpPr>
            <p:cNvPr id="426442" name="Freeform 452">
              <a:extLst>
                <a:ext uri="{FF2B5EF4-FFF2-40B4-BE49-F238E27FC236}">
                  <a16:creationId xmlns:a16="http://schemas.microsoft.com/office/drawing/2014/main" id="{BF58EBBE-D4BA-97FE-04E9-9AAE7116BC8E}"/>
                </a:ext>
              </a:extLst>
            </p:cNvPr>
            <p:cNvSpPr>
              <a:spLocks/>
            </p:cNvSpPr>
            <p:nvPr/>
          </p:nvSpPr>
          <p:spPr bwMode="auto">
            <a:xfrm>
              <a:off x="3296" y="2623"/>
              <a:ext cx="213" cy="6"/>
            </a:xfrm>
            <a:custGeom>
              <a:avLst/>
              <a:gdLst>
                <a:gd name="T0" fmla="*/ 20 w 227"/>
                <a:gd name="T1" fmla="*/ 0 h 6"/>
                <a:gd name="T2" fmla="*/ 19 w 227"/>
                <a:gd name="T3" fmla="*/ 0 h 6"/>
                <a:gd name="T4" fmla="*/ 18 w 227"/>
                <a:gd name="T5" fmla="*/ 0 h 6"/>
                <a:gd name="T6" fmla="*/ 16 w 227"/>
                <a:gd name="T7" fmla="*/ 0 h 6"/>
                <a:gd name="T8" fmla="*/ 14 w 227"/>
                <a:gd name="T9" fmla="*/ 0 h 6"/>
                <a:gd name="T10" fmla="*/ 13 w 227"/>
                <a:gd name="T11" fmla="*/ 0 h 6"/>
                <a:gd name="T12" fmla="*/ 11 w 227"/>
                <a:gd name="T13" fmla="*/ 0 h 6"/>
                <a:gd name="T14" fmla="*/ 9 w 227"/>
                <a:gd name="T15" fmla="*/ 0 h 6"/>
                <a:gd name="T16" fmla="*/ 8 w 227"/>
                <a:gd name="T17" fmla="*/ 0 h 6"/>
                <a:gd name="T18" fmla="*/ 8 w 227"/>
                <a:gd name="T19" fmla="*/ 6 h 6"/>
                <a:gd name="T20" fmla="*/ 8 w 227"/>
                <a:gd name="T21" fmla="*/ 6 h 6"/>
                <a:gd name="T22" fmla="*/ 8 w 227"/>
                <a:gd name="T23" fmla="*/ 6 h 6"/>
                <a:gd name="T24" fmla="*/ 8 w 227"/>
                <a:gd name="T25" fmla="*/ 6 h 6"/>
                <a:gd name="T26" fmla="*/ 8 w 227"/>
                <a:gd name="T27" fmla="*/ 6 h 6"/>
                <a:gd name="T28" fmla="*/ 0 w 227"/>
                <a:gd name="T29" fmla="*/ 6 h 6"/>
                <a:gd name="T30" fmla="*/ 0 w 227"/>
                <a:gd name="T31" fmla="*/ 6 h 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27" h="6">
                  <a:moveTo>
                    <a:pt x="227" y="0"/>
                  </a:moveTo>
                  <a:lnTo>
                    <a:pt x="209" y="0"/>
                  </a:lnTo>
                  <a:lnTo>
                    <a:pt x="197" y="0"/>
                  </a:lnTo>
                  <a:lnTo>
                    <a:pt x="178" y="0"/>
                  </a:lnTo>
                  <a:lnTo>
                    <a:pt x="160" y="0"/>
                  </a:lnTo>
                  <a:lnTo>
                    <a:pt x="147" y="0"/>
                  </a:lnTo>
                  <a:lnTo>
                    <a:pt x="129" y="0"/>
                  </a:lnTo>
                  <a:lnTo>
                    <a:pt x="111" y="0"/>
                  </a:lnTo>
                  <a:lnTo>
                    <a:pt x="98" y="0"/>
                  </a:lnTo>
                  <a:lnTo>
                    <a:pt x="80" y="6"/>
                  </a:lnTo>
                  <a:lnTo>
                    <a:pt x="61" y="6"/>
                  </a:lnTo>
                  <a:lnTo>
                    <a:pt x="49" y="6"/>
                  </a:lnTo>
                  <a:lnTo>
                    <a:pt x="31" y="6"/>
                  </a:lnTo>
                  <a:lnTo>
                    <a:pt x="12" y="6"/>
                  </a:lnTo>
                  <a:lnTo>
                    <a:pt x="0" y="6"/>
                  </a:lnTo>
                </a:path>
              </a:pathLst>
            </a:custGeom>
            <a:solidFill>
              <a:srgbClr val="0000FF"/>
            </a:solidFill>
            <a:ln w="9525">
              <a:solidFill>
                <a:srgbClr val="000000"/>
              </a:solidFill>
              <a:prstDash val="solid"/>
              <a:round/>
              <a:headEnd/>
              <a:tailEnd/>
            </a:ln>
          </p:spPr>
          <p:txBody>
            <a:bodyPr/>
            <a:lstStyle/>
            <a:p>
              <a:endParaRPr lang="en-US"/>
            </a:p>
          </p:txBody>
        </p:sp>
        <p:sp>
          <p:nvSpPr>
            <p:cNvPr id="426443" name="Freeform 453">
              <a:extLst>
                <a:ext uri="{FF2B5EF4-FFF2-40B4-BE49-F238E27FC236}">
                  <a16:creationId xmlns:a16="http://schemas.microsoft.com/office/drawing/2014/main" id="{A071283B-7E53-5B0B-EE86-627046739390}"/>
                </a:ext>
              </a:extLst>
            </p:cNvPr>
            <p:cNvSpPr>
              <a:spLocks/>
            </p:cNvSpPr>
            <p:nvPr/>
          </p:nvSpPr>
          <p:spPr bwMode="auto">
            <a:xfrm>
              <a:off x="3296" y="2623"/>
              <a:ext cx="213" cy="6"/>
            </a:xfrm>
            <a:custGeom>
              <a:avLst/>
              <a:gdLst>
                <a:gd name="T0" fmla="*/ 20 w 227"/>
                <a:gd name="T1" fmla="*/ 0 h 6"/>
                <a:gd name="T2" fmla="*/ 19 w 227"/>
                <a:gd name="T3" fmla="*/ 0 h 6"/>
                <a:gd name="T4" fmla="*/ 18 w 227"/>
                <a:gd name="T5" fmla="*/ 0 h 6"/>
                <a:gd name="T6" fmla="*/ 16 w 227"/>
                <a:gd name="T7" fmla="*/ 0 h 6"/>
                <a:gd name="T8" fmla="*/ 14 w 227"/>
                <a:gd name="T9" fmla="*/ 0 h 6"/>
                <a:gd name="T10" fmla="*/ 13 w 227"/>
                <a:gd name="T11" fmla="*/ 0 h 6"/>
                <a:gd name="T12" fmla="*/ 11 w 227"/>
                <a:gd name="T13" fmla="*/ 0 h 6"/>
                <a:gd name="T14" fmla="*/ 9 w 227"/>
                <a:gd name="T15" fmla="*/ 0 h 6"/>
                <a:gd name="T16" fmla="*/ 8 w 227"/>
                <a:gd name="T17" fmla="*/ 0 h 6"/>
                <a:gd name="T18" fmla="*/ 8 w 227"/>
                <a:gd name="T19" fmla="*/ 6 h 6"/>
                <a:gd name="T20" fmla="*/ 8 w 227"/>
                <a:gd name="T21" fmla="*/ 6 h 6"/>
                <a:gd name="T22" fmla="*/ 8 w 227"/>
                <a:gd name="T23" fmla="*/ 6 h 6"/>
                <a:gd name="T24" fmla="*/ 8 w 227"/>
                <a:gd name="T25" fmla="*/ 6 h 6"/>
                <a:gd name="T26" fmla="*/ 8 w 227"/>
                <a:gd name="T27" fmla="*/ 6 h 6"/>
                <a:gd name="T28" fmla="*/ 0 w 227"/>
                <a:gd name="T29" fmla="*/ 6 h 6"/>
                <a:gd name="T30" fmla="*/ 0 w 227"/>
                <a:gd name="T31" fmla="*/ 6 h 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27" h="6">
                  <a:moveTo>
                    <a:pt x="227" y="0"/>
                  </a:moveTo>
                  <a:lnTo>
                    <a:pt x="209" y="0"/>
                  </a:lnTo>
                  <a:lnTo>
                    <a:pt x="197" y="0"/>
                  </a:lnTo>
                  <a:lnTo>
                    <a:pt x="178" y="0"/>
                  </a:lnTo>
                  <a:lnTo>
                    <a:pt x="160" y="0"/>
                  </a:lnTo>
                  <a:lnTo>
                    <a:pt x="147" y="0"/>
                  </a:lnTo>
                  <a:lnTo>
                    <a:pt x="129" y="0"/>
                  </a:lnTo>
                  <a:lnTo>
                    <a:pt x="111" y="0"/>
                  </a:lnTo>
                  <a:lnTo>
                    <a:pt x="98" y="0"/>
                  </a:lnTo>
                  <a:lnTo>
                    <a:pt x="80" y="6"/>
                  </a:lnTo>
                  <a:lnTo>
                    <a:pt x="61" y="6"/>
                  </a:lnTo>
                  <a:lnTo>
                    <a:pt x="49" y="6"/>
                  </a:lnTo>
                  <a:lnTo>
                    <a:pt x="31" y="6"/>
                  </a:lnTo>
                  <a:lnTo>
                    <a:pt x="12" y="6"/>
                  </a:lnTo>
                  <a:lnTo>
                    <a:pt x="0" y="6"/>
                  </a:lnTo>
                </a:path>
              </a:pathLst>
            </a:custGeom>
            <a:solidFill>
              <a:srgbClr val="0000FF"/>
            </a:solidFill>
            <a:ln w="9525">
              <a:solidFill>
                <a:srgbClr val="000000"/>
              </a:solidFill>
              <a:prstDash val="solid"/>
              <a:round/>
              <a:headEnd/>
              <a:tailEnd/>
            </a:ln>
          </p:spPr>
          <p:txBody>
            <a:bodyPr/>
            <a:lstStyle/>
            <a:p>
              <a:endParaRPr lang="en-US"/>
            </a:p>
          </p:txBody>
        </p:sp>
        <p:sp>
          <p:nvSpPr>
            <p:cNvPr id="426444" name="Freeform 454">
              <a:extLst>
                <a:ext uri="{FF2B5EF4-FFF2-40B4-BE49-F238E27FC236}">
                  <a16:creationId xmlns:a16="http://schemas.microsoft.com/office/drawing/2014/main" id="{E681D68D-B9BA-B06B-064F-920DD54E8BFD}"/>
                </a:ext>
              </a:extLst>
            </p:cNvPr>
            <p:cNvSpPr>
              <a:spLocks/>
            </p:cNvSpPr>
            <p:nvPr/>
          </p:nvSpPr>
          <p:spPr bwMode="auto">
            <a:xfrm>
              <a:off x="3296" y="2623"/>
              <a:ext cx="213" cy="6"/>
            </a:xfrm>
            <a:custGeom>
              <a:avLst/>
              <a:gdLst>
                <a:gd name="T0" fmla="*/ 20 w 227"/>
                <a:gd name="T1" fmla="*/ 0 h 6"/>
                <a:gd name="T2" fmla="*/ 19 w 227"/>
                <a:gd name="T3" fmla="*/ 0 h 6"/>
                <a:gd name="T4" fmla="*/ 18 w 227"/>
                <a:gd name="T5" fmla="*/ 0 h 6"/>
                <a:gd name="T6" fmla="*/ 16 w 227"/>
                <a:gd name="T7" fmla="*/ 0 h 6"/>
                <a:gd name="T8" fmla="*/ 14 w 227"/>
                <a:gd name="T9" fmla="*/ 0 h 6"/>
                <a:gd name="T10" fmla="*/ 13 w 227"/>
                <a:gd name="T11" fmla="*/ 0 h 6"/>
                <a:gd name="T12" fmla="*/ 11 w 227"/>
                <a:gd name="T13" fmla="*/ 0 h 6"/>
                <a:gd name="T14" fmla="*/ 9 w 227"/>
                <a:gd name="T15" fmla="*/ 0 h 6"/>
                <a:gd name="T16" fmla="*/ 8 w 227"/>
                <a:gd name="T17" fmla="*/ 0 h 6"/>
                <a:gd name="T18" fmla="*/ 8 w 227"/>
                <a:gd name="T19" fmla="*/ 6 h 6"/>
                <a:gd name="T20" fmla="*/ 8 w 227"/>
                <a:gd name="T21" fmla="*/ 6 h 6"/>
                <a:gd name="T22" fmla="*/ 8 w 227"/>
                <a:gd name="T23" fmla="*/ 6 h 6"/>
                <a:gd name="T24" fmla="*/ 8 w 227"/>
                <a:gd name="T25" fmla="*/ 6 h 6"/>
                <a:gd name="T26" fmla="*/ 8 w 227"/>
                <a:gd name="T27" fmla="*/ 6 h 6"/>
                <a:gd name="T28" fmla="*/ 0 w 227"/>
                <a:gd name="T29" fmla="*/ 6 h 6"/>
                <a:gd name="T30" fmla="*/ 0 w 227"/>
                <a:gd name="T31" fmla="*/ 6 h 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27" h="6">
                  <a:moveTo>
                    <a:pt x="227" y="0"/>
                  </a:moveTo>
                  <a:lnTo>
                    <a:pt x="209" y="0"/>
                  </a:lnTo>
                  <a:lnTo>
                    <a:pt x="197" y="0"/>
                  </a:lnTo>
                  <a:lnTo>
                    <a:pt x="178" y="0"/>
                  </a:lnTo>
                  <a:lnTo>
                    <a:pt x="160" y="0"/>
                  </a:lnTo>
                  <a:lnTo>
                    <a:pt x="147" y="0"/>
                  </a:lnTo>
                  <a:lnTo>
                    <a:pt x="129" y="0"/>
                  </a:lnTo>
                  <a:lnTo>
                    <a:pt x="111" y="0"/>
                  </a:lnTo>
                  <a:lnTo>
                    <a:pt x="98" y="0"/>
                  </a:lnTo>
                  <a:lnTo>
                    <a:pt x="80" y="6"/>
                  </a:lnTo>
                  <a:lnTo>
                    <a:pt x="61" y="6"/>
                  </a:lnTo>
                  <a:lnTo>
                    <a:pt x="49" y="6"/>
                  </a:lnTo>
                  <a:lnTo>
                    <a:pt x="31" y="6"/>
                  </a:lnTo>
                  <a:lnTo>
                    <a:pt x="12" y="6"/>
                  </a:lnTo>
                  <a:lnTo>
                    <a:pt x="0" y="6"/>
                  </a:lnTo>
                </a:path>
              </a:pathLst>
            </a:custGeom>
            <a:solidFill>
              <a:srgbClr val="0000FF"/>
            </a:solidFill>
            <a:ln w="9525">
              <a:solidFill>
                <a:srgbClr val="000000"/>
              </a:solidFill>
              <a:prstDash val="solid"/>
              <a:round/>
              <a:headEnd/>
              <a:tailEnd/>
            </a:ln>
          </p:spPr>
          <p:txBody>
            <a:bodyPr/>
            <a:lstStyle/>
            <a:p>
              <a:endParaRPr lang="en-US"/>
            </a:p>
          </p:txBody>
        </p:sp>
        <p:sp>
          <p:nvSpPr>
            <p:cNvPr id="426445" name="Freeform 455">
              <a:extLst>
                <a:ext uri="{FF2B5EF4-FFF2-40B4-BE49-F238E27FC236}">
                  <a16:creationId xmlns:a16="http://schemas.microsoft.com/office/drawing/2014/main" id="{EA752502-2207-1255-910C-66EFA6BD8188}"/>
                </a:ext>
              </a:extLst>
            </p:cNvPr>
            <p:cNvSpPr>
              <a:spLocks/>
            </p:cNvSpPr>
            <p:nvPr/>
          </p:nvSpPr>
          <p:spPr bwMode="auto">
            <a:xfrm>
              <a:off x="3296" y="2623"/>
              <a:ext cx="213" cy="6"/>
            </a:xfrm>
            <a:custGeom>
              <a:avLst/>
              <a:gdLst>
                <a:gd name="T0" fmla="*/ 20 w 227"/>
                <a:gd name="T1" fmla="*/ 0 h 6"/>
                <a:gd name="T2" fmla="*/ 19 w 227"/>
                <a:gd name="T3" fmla="*/ 0 h 6"/>
                <a:gd name="T4" fmla="*/ 18 w 227"/>
                <a:gd name="T5" fmla="*/ 0 h 6"/>
                <a:gd name="T6" fmla="*/ 16 w 227"/>
                <a:gd name="T7" fmla="*/ 0 h 6"/>
                <a:gd name="T8" fmla="*/ 14 w 227"/>
                <a:gd name="T9" fmla="*/ 0 h 6"/>
                <a:gd name="T10" fmla="*/ 13 w 227"/>
                <a:gd name="T11" fmla="*/ 0 h 6"/>
                <a:gd name="T12" fmla="*/ 11 w 227"/>
                <a:gd name="T13" fmla="*/ 0 h 6"/>
                <a:gd name="T14" fmla="*/ 9 w 227"/>
                <a:gd name="T15" fmla="*/ 0 h 6"/>
                <a:gd name="T16" fmla="*/ 8 w 227"/>
                <a:gd name="T17" fmla="*/ 0 h 6"/>
                <a:gd name="T18" fmla="*/ 8 w 227"/>
                <a:gd name="T19" fmla="*/ 6 h 6"/>
                <a:gd name="T20" fmla="*/ 8 w 227"/>
                <a:gd name="T21" fmla="*/ 6 h 6"/>
                <a:gd name="T22" fmla="*/ 8 w 227"/>
                <a:gd name="T23" fmla="*/ 6 h 6"/>
                <a:gd name="T24" fmla="*/ 8 w 227"/>
                <a:gd name="T25" fmla="*/ 6 h 6"/>
                <a:gd name="T26" fmla="*/ 8 w 227"/>
                <a:gd name="T27" fmla="*/ 6 h 6"/>
                <a:gd name="T28" fmla="*/ 0 w 227"/>
                <a:gd name="T29" fmla="*/ 6 h 6"/>
                <a:gd name="T30" fmla="*/ 0 w 227"/>
                <a:gd name="T31" fmla="*/ 6 h 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27" h="6">
                  <a:moveTo>
                    <a:pt x="227" y="0"/>
                  </a:moveTo>
                  <a:lnTo>
                    <a:pt x="209" y="0"/>
                  </a:lnTo>
                  <a:lnTo>
                    <a:pt x="197" y="0"/>
                  </a:lnTo>
                  <a:lnTo>
                    <a:pt x="178" y="0"/>
                  </a:lnTo>
                  <a:lnTo>
                    <a:pt x="160" y="0"/>
                  </a:lnTo>
                  <a:lnTo>
                    <a:pt x="147" y="0"/>
                  </a:lnTo>
                  <a:lnTo>
                    <a:pt x="129" y="0"/>
                  </a:lnTo>
                  <a:lnTo>
                    <a:pt x="111" y="0"/>
                  </a:lnTo>
                  <a:lnTo>
                    <a:pt x="98" y="0"/>
                  </a:lnTo>
                  <a:lnTo>
                    <a:pt x="80" y="6"/>
                  </a:lnTo>
                  <a:lnTo>
                    <a:pt x="61" y="6"/>
                  </a:lnTo>
                  <a:lnTo>
                    <a:pt x="49" y="6"/>
                  </a:lnTo>
                  <a:lnTo>
                    <a:pt x="31" y="6"/>
                  </a:lnTo>
                  <a:lnTo>
                    <a:pt x="12" y="6"/>
                  </a:lnTo>
                  <a:lnTo>
                    <a:pt x="0" y="6"/>
                  </a:lnTo>
                </a:path>
              </a:pathLst>
            </a:custGeom>
            <a:solidFill>
              <a:srgbClr val="0000FF"/>
            </a:solidFill>
            <a:ln w="9525">
              <a:solidFill>
                <a:srgbClr val="000000"/>
              </a:solidFill>
              <a:prstDash val="solid"/>
              <a:round/>
              <a:headEnd/>
              <a:tailEnd/>
            </a:ln>
          </p:spPr>
          <p:txBody>
            <a:bodyPr/>
            <a:lstStyle/>
            <a:p>
              <a:endParaRPr lang="en-US"/>
            </a:p>
          </p:txBody>
        </p:sp>
        <p:sp>
          <p:nvSpPr>
            <p:cNvPr id="426446" name="Freeform 456">
              <a:extLst>
                <a:ext uri="{FF2B5EF4-FFF2-40B4-BE49-F238E27FC236}">
                  <a16:creationId xmlns:a16="http://schemas.microsoft.com/office/drawing/2014/main" id="{7E097FCB-4AC4-95CC-1BFE-7A8CB153E63E}"/>
                </a:ext>
              </a:extLst>
            </p:cNvPr>
            <p:cNvSpPr>
              <a:spLocks/>
            </p:cNvSpPr>
            <p:nvPr/>
          </p:nvSpPr>
          <p:spPr bwMode="auto">
            <a:xfrm>
              <a:off x="3296" y="2623"/>
              <a:ext cx="213" cy="6"/>
            </a:xfrm>
            <a:custGeom>
              <a:avLst/>
              <a:gdLst>
                <a:gd name="T0" fmla="*/ 20 w 227"/>
                <a:gd name="T1" fmla="*/ 0 h 6"/>
                <a:gd name="T2" fmla="*/ 19 w 227"/>
                <a:gd name="T3" fmla="*/ 0 h 6"/>
                <a:gd name="T4" fmla="*/ 18 w 227"/>
                <a:gd name="T5" fmla="*/ 0 h 6"/>
                <a:gd name="T6" fmla="*/ 16 w 227"/>
                <a:gd name="T7" fmla="*/ 0 h 6"/>
                <a:gd name="T8" fmla="*/ 14 w 227"/>
                <a:gd name="T9" fmla="*/ 0 h 6"/>
                <a:gd name="T10" fmla="*/ 13 w 227"/>
                <a:gd name="T11" fmla="*/ 0 h 6"/>
                <a:gd name="T12" fmla="*/ 11 w 227"/>
                <a:gd name="T13" fmla="*/ 0 h 6"/>
                <a:gd name="T14" fmla="*/ 9 w 227"/>
                <a:gd name="T15" fmla="*/ 0 h 6"/>
                <a:gd name="T16" fmla="*/ 8 w 227"/>
                <a:gd name="T17" fmla="*/ 0 h 6"/>
                <a:gd name="T18" fmla="*/ 8 w 227"/>
                <a:gd name="T19" fmla="*/ 6 h 6"/>
                <a:gd name="T20" fmla="*/ 8 w 227"/>
                <a:gd name="T21" fmla="*/ 6 h 6"/>
                <a:gd name="T22" fmla="*/ 8 w 227"/>
                <a:gd name="T23" fmla="*/ 6 h 6"/>
                <a:gd name="T24" fmla="*/ 8 w 227"/>
                <a:gd name="T25" fmla="*/ 6 h 6"/>
                <a:gd name="T26" fmla="*/ 8 w 227"/>
                <a:gd name="T27" fmla="*/ 6 h 6"/>
                <a:gd name="T28" fmla="*/ 0 w 227"/>
                <a:gd name="T29" fmla="*/ 6 h 6"/>
                <a:gd name="T30" fmla="*/ 0 w 227"/>
                <a:gd name="T31" fmla="*/ 6 h 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27" h="6">
                  <a:moveTo>
                    <a:pt x="227" y="0"/>
                  </a:moveTo>
                  <a:lnTo>
                    <a:pt x="209" y="0"/>
                  </a:lnTo>
                  <a:lnTo>
                    <a:pt x="197" y="0"/>
                  </a:lnTo>
                  <a:lnTo>
                    <a:pt x="178" y="0"/>
                  </a:lnTo>
                  <a:lnTo>
                    <a:pt x="160" y="0"/>
                  </a:lnTo>
                  <a:lnTo>
                    <a:pt x="147" y="0"/>
                  </a:lnTo>
                  <a:lnTo>
                    <a:pt x="129" y="0"/>
                  </a:lnTo>
                  <a:lnTo>
                    <a:pt x="111" y="0"/>
                  </a:lnTo>
                  <a:lnTo>
                    <a:pt x="98" y="0"/>
                  </a:lnTo>
                  <a:lnTo>
                    <a:pt x="80" y="6"/>
                  </a:lnTo>
                  <a:lnTo>
                    <a:pt x="61" y="6"/>
                  </a:lnTo>
                  <a:lnTo>
                    <a:pt x="49" y="6"/>
                  </a:lnTo>
                  <a:lnTo>
                    <a:pt x="31" y="6"/>
                  </a:lnTo>
                  <a:lnTo>
                    <a:pt x="12" y="6"/>
                  </a:lnTo>
                  <a:lnTo>
                    <a:pt x="0" y="6"/>
                  </a:lnTo>
                </a:path>
              </a:pathLst>
            </a:custGeom>
            <a:solidFill>
              <a:srgbClr val="0000FF"/>
            </a:solidFill>
            <a:ln w="9525">
              <a:solidFill>
                <a:srgbClr val="000000"/>
              </a:solidFill>
              <a:prstDash val="solid"/>
              <a:round/>
              <a:headEnd/>
              <a:tailEnd/>
            </a:ln>
          </p:spPr>
          <p:txBody>
            <a:bodyPr/>
            <a:lstStyle/>
            <a:p>
              <a:endParaRPr lang="en-US"/>
            </a:p>
          </p:txBody>
        </p:sp>
        <p:sp>
          <p:nvSpPr>
            <p:cNvPr id="426447" name="Freeform 457">
              <a:extLst>
                <a:ext uri="{FF2B5EF4-FFF2-40B4-BE49-F238E27FC236}">
                  <a16:creationId xmlns:a16="http://schemas.microsoft.com/office/drawing/2014/main" id="{9326E269-0E4E-C365-44EE-308C40B12C45}"/>
                </a:ext>
              </a:extLst>
            </p:cNvPr>
            <p:cNvSpPr>
              <a:spLocks/>
            </p:cNvSpPr>
            <p:nvPr/>
          </p:nvSpPr>
          <p:spPr bwMode="auto">
            <a:xfrm>
              <a:off x="3296" y="2623"/>
              <a:ext cx="213" cy="6"/>
            </a:xfrm>
            <a:custGeom>
              <a:avLst/>
              <a:gdLst>
                <a:gd name="T0" fmla="*/ 20 w 227"/>
                <a:gd name="T1" fmla="*/ 0 h 6"/>
                <a:gd name="T2" fmla="*/ 19 w 227"/>
                <a:gd name="T3" fmla="*/ 0 h 6"/>
                <a:gd name="T4" fmla="*/ 18 w 227"/>
                <a:gd name="T5" fmla="*/ 0 h 6"/>
                <a:gd name="T6" fmla="*/ 16 w 227"/>
                <a:gd name="T7" fmla="*/ 0 h 6"/>
                <a:gd name="T8" fmla="*/ 14 w 227"/>
                <a:gd name="T9" fmla="*/ 0 h 6"/>
                <a:gd name="T10" fmla="*/ 13 w 227"/>
                <a:gd name="T11" fmla="*/ 0 h 6"/>
                <a:gd name="T12" fmla="*/ 11 w 227"/>
                <a:gd name="T13" fmla="*/ 0 h 6"/>
                <a:gd name="T14" fmla="*/ 9 w 227"/>
                <a:gd name="T15" fmla="*/ 0 h 6"/>
                <a:gd name="T16" fmla="*/ 8 w 227"/>
                <a:gd name="T17" fmla="*/ 0 h 6"/>
                <a:gd name="T18" fmla="*/ 8 w 227"/>
                <a:gd name="T19" fmla="*/ 6 h 6"/>
                <a:gd name="T20" fmla="*/ 8 w 227"/>
                <a:gd name="T21" fmla="*/ 6 h 6"/>
                <a:gd name="T22" fmla="*/ 8 w 227"/>
                <a:gd name="T23" fmla="*/ 6 h 6"/>
                <a:gd name="T24" fmla="*/ 8 w 227"/>
                <a:gd name="T25" fmla="*/ 6 h 6"/>
                <a:gd name="T26" fmla="*/ 8 w 227"/>
                <a:gd name="T27" fmla="*/ 6 h 6"/>
                <a:gd name="T28" fmla="*/ 0 w 227"/>
                <a:gd name="T29" fmla="*/ 6 h 6"/>
                <a:gd name="T30" fmla="*/ 0 w 227"/>
                <a:gd name="T31" fmla="*/ 6 h 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27" h="6">
                  <a:moveTo>
                    <a:pt x="227" y="0"/>
                  </a:moveTo>
                  <a:lnTo>
                    <a:pt x="209" y="0"/>
                  </a:lnTo>
                  <a:lnTo>
                    <a:pt x="197" y="0"/>
                  </a:lnTo>
                  <a:lnTo>
                    <a:pt x="178" y="0"/>
                  </a:lnTo>
                  <a:lnTo>
                    <a:pt x="160" y="0"/>
                  </a:lnTo>
                  <a:lnTo>
                    <a:pt x="147" y="0"/>
                  </a:lnTo>
                  <a:lnTo>
                    <a:pt x="129" y="0"/>
                  </a:lnTo>
                  <a:lnTo>
                    <a:pt x="111" y="0"/>
                  </a:lnTo>
                  <a:lnTo>
                    <a:pt x="98" y="0"/>
                  </a:lnTo>
                  <a:lnTo>
                    <a:pt x="80" y="6"/>
                  </a:lnTo>
                  <a:lnTo>
                    <a:pt x="61" y="6"/>
                  </a:lnTo>
                  <a:lnTo>
                    <a:pt x="49" y="6"/>
                  </a:lnTo>
                  <a:lnTo>
                    <a:pt x="31" y="6"/>
                  </a:lnTo>
                  <a:lnTo>
                    <a:pt x="12" y="6"/>
                  </a:lnTo>
                  <a:lnTo>
                    <a:pt x="0" y="6"/>
                  </a:lnTo>
                </a:path>
              </a:pathLst>
            </a:custGeom>
            <a:solidFill>
              <a:srgbClr val="0000FF"/>
            </a:solidFill>
            <a:ln w="9525">
              <a:solidFill>
                <a:srgbClr val="000000"/>
              </a:solidFill>
              <a:prstDash val="solid"/>
              <a:round/>
              <a:headEnd/>
              <a:tailEnd/>
            </a:ln>
          </p:spPr>
          <p:txBody>
            <a:bodyPr/>
            <a:lstStyle/>
            <a:p>
              <a:endParaRPr lang="en-US"/>
            </a:p>
          </p:txBody>
        </p:sp>
        <p:sp>
          <p:nvSpPr>
            <p:cNvPr id="426448" name="Freeform 458">
              <a:extLst>
                <a:ext uri="{FF2B5EF4-FFF2-40B4-BE49-F238E27FC236}">
                  <a16:creationId xmlns:a16="http://schemas.microsoft.com/office/drawing/2014/main" id="{B5F7593A-08CD-3880-A55F-5D2CB73B8878}"/>
                </a:ext>
              </a:extLst>
            </p:cNvPr>
            <p:cNvSpPr>
              <a:spLocks/>
            </p:cNvSpPr>
            <p:nvPr/>
          </p:nvSpPr>
          <p:spPr bwMode="auto">
            <a:xfrm>
              <a:off x="3296" y="2623"/>
              <a:ext cx="213" cy="6"/>
            </a:xfrm>
            <a:custGeom>
              <a:avLst/>
              <a:gdLst>
                <a:gd name="T0" fmla="*/ 20 w 227"/>
                <a:gd name="T1" fmla="*/ 0 h 6"/>
                <a:gd name="T2" fmla="*/ 19 w 227"/>
                <a:gd name="T3" fmla="*/ 0 h 6"/>
                <a:gd name="T4" fmla="*/ 18 w 227"/>
                <a:gd name="T5" fmla="*/ 0 h 6"/>
                <a:gd name="T6" fmla="*/ 16 w 227"/>
                <a:gd name="T7" fmla="*/ 0 h 6"/>
                <a:gd name="T8" fmla="*/ 14 w 227"/>
                <a:gd name="T9" fmla="*/ 0 h 6"/>
                <a:gd name="T10" fmla="*/ 13 w 227"/>
                <a:gd name="T11" fmla="*/ 0 h 6"/>
                <a:gd name="T12" fmla="*/ 11 w 227"/>
                <a:gd name="T13" fmla="*/ 0 h 6"/>
                <a:gd name="T14" fmla="*/ 9 w 227"/>
                <a:gd name="T15" fmla="*/ 0 h 6"/>
                <a:gd name="T16" fmla="*/ 8 w 227"/>
                <a:gd name="T17" fmla="*/ 0 h 6"/>
                <a:gd name="T18" fmla="*/ 8 w 227"/>
                <a:gd name="T19" fmla="*/ 6 h 6"/>
                <a:gd name="T20" fmla="*/ 8 w 227"/>
                <a:gd name="T21" fmla="*/ 6 h 6"/>
                <a:gd name="T22" fmla="*/ 8 w 227"/>
                <a:gd name="T23" fmla="*/ 6 h 6"/>
                <a:gd name="T24" fmla="*/ 8 w 227"/>
                <a:gd name="T25" fmla="*/ 6 h 6"/>
                <a:gd name="T26" fmla="*/ 8 w 227"/>
                <a:gd name="T27" fmla="*/ 6 h 6"/>
                <a:gd name="T28" fmla="*/ 0 w 227"/>
                <a:gd name="T29" fmla="*/ 6 h 6"/>
                <a:gd name="T30" fmla="*/ 0 w 227"/>
                <a:gd name="T31" fmla="*/ 6 h 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27" h="6">
                  <a:moveTo>
                    <a:pt x="227" y="0"/>
                  </a:moveTo>
                  <a:lnTo>
                    <a:pt x="209" y="0"/>
                  </a:lnTo>
                  <a:lnTo>
                    <a:pt x="197" y="0"/>
                  </a:lnTo>
                  <a:lnTo>
                    <a:pt x="178" y="0"/>
                  </a:lnTo>
                  <a:lnTo>
                    <a:pt x="160" y="0"/>
                  </a:lnTo>
                  <a:lnTo>
                    <a:pt x="147" y="0"/>
                  </a:lnTo>
                  <a:lnTo>
                    <a:pt x="129" y="0"/>
                  </a:lnTo>
                  <a:lnTo>
                    <a:pt x="111" y="0"/>
                  </a:lnTo>
                  <a:lnTo>
                    <a:pt x="98" y="0"/>
                  </a:lnTo>
                  <a:lnTo>
                    <a:pt x="80" y="6"/>
                  </a:lnTo>
                  <a:lnTo>
                    <a:pt x="61" y="6"/>
                  </a:lnTo>
                  <a:lnTo>
                    <a:pt x="49" y="6"/>
                  </a:lnTo>
                  <a:lnTo>
                    <a:pt x="31" y="6"/>
                  </a:lnTo>
                  <a:lnTo>
                    <a:pt x="12" y="6"/>
                  </a:lnTo>
                  <a:lnTo>
                    <a:pt x="0" y="6"/>
                  </a:lnTo>
                </a:path>
              </a:pathLst>
            </a:custGeom>
            <a:solidFill>
              <a:srgbClr val="0000FF"/>
            </a:solidFill>
            <a:ln w="9525">
              <a:solidFill>
                <a:srgbClr val="000000"/>
              </a:solidFill>
              <a:prstDash val="solid"/>
              <a:round/>
              <a:headEnd/>
              <a:tailEnd/>
            </a:ln>
          </p:spPr>
          <p:txBody>
            <a:bodyPr/>
            <a:lstStyle/>
            <a:p>
              <a:endParaRPr lang="en-US"/>
            </a:p>
          </p:txBody>
        </p:sp>
        <p:sp>
          <p:nvSpPr>
            <p:cNvPr id="426449" name="Freeform 459">
              <a:extLst>
                <a:ext uri="{FF2B5EF4-FFF2-40B4-BE49-F238E27FC236}">
                  <a16:creationId xmlns:a16="http://schemas.microsoft.com/office/drawing/2014/main" id="{B5AFAD06-69EF-4B6E-E23E-4EF0044A8E85}"/>
                </a:ext>
              </a:extLst>
            </p:cNvPr>
            <p:cNvSpPr>
              <a:spLocks/>
            </p:cNvSpPr>
            <p:nvPr/>
          </p:nvSpPr>
          <p:spPr bwMode="auto">
            <a:xfrm>
              <a:off x="3296" y="2623"/>
              <a:ext cx="213" cy="6"/>
            </a:xfrm>
            <a:custGeom>
              <a:avLst/>
              <a:gdLst>
                <a:gd name="T0" fmla="*/ 20 w 227"/>
                <a:gd name="T1" fmla="*/ 0 h 6"/>
                <a:gd name="T2" fmla="*/ 19 w 227"/>
                <a:gd name="T3" fmla="*/ 0 h 6"/>
                <a:gd name="T4" fmla="*/ 18 w 227"/>
                <a:gd name="T5" fmla="*/ 0 h 6"/>
                <a:gd name="T6" fmla="*/ 16 w 227"/>
                <a:gd name="T7" fmla="*/ 0 h 6"/>
                <a:gd name="T8" fmla="*/ 14 w 227"/>
                <a:gd name="T9" fmla="*/ 0 h 6"/>
                <a:gd name="T10" fmla="*/ 13 w 227"/>
                <a:gd name="T11" fmla="*/ 0 h 6"/>
                <a:gd name="T12" fmla="*/ 11 w 227"/>
                <a:gd name="T13" fmla="*/ 0 h 6"/>
                <a:gd name="T14" fmla="*/ 9 w 227"/>
                <a:gd name="T15" fmla="*/ 0 h 6"/>
                <a:gd name="T16" fmla="*/ 8 w 227"/>
                <a:gd name="T17" fmla="*/ 0 h 6"/>
                <a:gd name="T18" fmla="*/ 8 w 227"/>
                <a:gd name="T19" fmla="*/ 6 h 6"/>
                <a:gd name="T20" fmla="*/ 8 w 227"/>
                <a:gd name="T21" fmla="*/ 6 h 6"/>
                <a:gd name="T22" fmla="*/ 8 w 227"/>
                <a:gd name="T23" fmla="*/ 6 h 6"/>
                <a:gd name="T24" fmla="*/ 8 w 227"/>
                <a:gd name="T25" fmla="*/ 6 h 6"/>
                <a:gd name="T26" fmla="*/ 8 w 227"/>
                <a:gd name="T27" fmla="*/ 6 h 6"/>
                <a:gd name="T28" fmla="*/ 0 w 227"/>
                <a:gd name="T29" fmla="*/ 6 h 6"/>
                <a:gd name="T30" fmla="*/ 0 w 227"/>
                <a:gd name="T31" fmla="*/ 6 h 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27" h="6">
                  <a:moveTo>
                    <a:pt x="227" y="0"/>
                  </a:moveTo>
                  <a:lnTo>
                    <a:pt x="209" y="0"/>
                  </a:lnTo>
                  <a:lnTo>
                    <a:pt x="197" y="0"/>
                  </a:lnTo>
                  <a:lnTo>
                    <a:pt x="178" y="0"/>
                  </a:lnTo>
                  <a:lnTo>
                    <a:pt x="160" y="0"/>
                  </a:lnTo>
                  <a:lnTo>
                    <a:pt x="147" y="0"/>
                  </a:lnTo>
                  <a:lnTo>
                    <a:pt x="129" y="0"/>
                  </a:lnTo>
                  <a:lnTo>
                    <a:pt x="111" y="0"/>
                  </a:lnTo>
                  <a:lnTo>
                    <a:pt x="98" y="0"/>
                  </a:lnTo>
                  <a:lnTo>
                    <a:pt x="80" y="6"/>
                  </a:lnTo>
                  <a:lnTo>
                    <a:pt x="61" y="6"/>
                  </a:lnTo>
                  <a:lnTo>
                    <a:pt x="49" y="6"/>
                  </a:lnTo>
                  <a:lnTo>
                    <a:pt x="31" y="6"/>
                  </a:lnTo>
                  <a:lnTo>
                    <a:pt x="12" y="6"/>
                  </a:lnTo>
                  <a:lnTo>
                    <a:pt x="0" y="6"/>
                  </a:lnTo>
                </a:path>
              </a:pathLst>
            </a:custGeom>
            <a:solidFill>
              <a:srgbClr val="0000FF"/>
            </a:solidFill>
            <a:ln w="9525">
              <a:solidFill>
                <a:srgbClr val="000000"/>
              </a:solidFill>
              <a:prstDash val="solid"/>
              <a:round/>
              <a:headEnd/>
              <a:tailEnd/>
            </a:ln>
          </p:spPr>
          <p:txBody>
            <a:bodyPr/>
            <a:lstStyle/>
            <a:p>
              <a:endParaRPr lang="en-US"/>
            </a:p>
          </p:txBody>
        </p:sp>
        <p:sp>
          <p:nvSpPr>
            <p:cNvPr id="426450" name="Freeform 460">
              <a:extLst>
                <a:ext uri="{FF2B5EF4-FFF2-40B4-BE49-F238E27FC236}">
                  <a16:creationId xmlns:a16="http://schemas.microsoft.com/office/drawing/2014/main" id="{F3447A03-A9D7-9775-6669-19F0BB970AAB}"/>
                </a:ext>
              </a:extLst>
            </p:cNvPr>
            <p:cNvSpPr>
              <a:spLocks/>
            </p:cNvSpPr>
            <p:nvPr/>
          </p:nvSpPr>
          <p:spPr bwMode="auto">
            <a:xfrm>
              <a:off x="2146" y="2629"/>
              <a:ext cx="1150" cy="1004"/>
            </a:xfrm>
            <a:custGeom>
              <a:avLst/>
              <a:gdLst>
                <a:gd name="T0" fmla="*/ 87 w 1230"/>
                <a:gd name="T1" fmla="*/ 7 h 1074"/>
                <a:gd name="T2" fmla="*/ 87 w 1230"/>
                <a:gd name="T3" fmla="*/ 7 h 1074"/>
                <a:gd name="T4" fmla="*/ 82 w 1230"/>
                <a:gd name="T5" fmla="*/ 7 h 1074"/>
                <a:gd name="T6" fmla="*/ 81 w 1230"/>
                <a:gd name="T7" fmla="*/ 7 h 1074"/>
                <a:gd name="T8" fmla="*/ 79 w 1230"/>
                <a:gd name="T9" fmla="*/ 9 h 1074"/>
                <a:gd name="T10" fmla="*/ 76 w 1230"/>
                <a:gd name="T11" fmla="*/ 12 h 1074"/>
                <a:gd name="T12" fmla="*/ 74 w 1230"/>
                <a:gd name="T13" fmla="*/ 14 h 1074"/>
                <a:gd name="T14" fmla="*/ 71 w 1230"/>
                <a:gd name="T15" fmla="*/ 17 h 1074"/>
                <a:gd name="T16" fmla="*/ 69 w 1230"/>
                <a:gd name="T17" fmla="*/ 19 h 1074"/>
                <a:gd name="T18" fmla="*/ 66 w 1230"/>
                <a:gd name="T19" fmla="*/ 20 h 1074"/>
                <a:gd name="T20" fmla="*/ 65 w 1230"/>
                <a:gd name="T21" fmla="*/ 22 h 1074"/>
                <a:gd name="T22" fmla="*/ 62 w 1230"/>
                <a:gd name="T23" fmla="*/ 24 h 1074"/>
                <a:gd name="T24" fmla="*/ 59 w 1230"/>
                <a:gd name="T25" fmla="*/ 26 h 1074"/>
                <a:gd name="T26" fmla="*/ 57 w 1230"/>
                <a:gd name="T27" fmla="*/ 28 h 1074"/>
                <a:gd name="T28" fmla="*/ 54 w 1230"/>
                <a:gd name="T29" fmla="*/ 30 h 1074"/>
                <a:gd name="T30" fmla="*/ 53 w 1230"/>
                <a:gd name="T31" fmla="*/ 32 h 1074"/>
                <a:gd name="T32" fmla="*/ 50 w 1230"/>
                <a:gd name="T33" fmla="*/ 34 h 1074"/>
                <a:gd name="T34" fmla="*/ 47 w 1230"/>
                <a:gd name="T35" fmla="*/ 36 h 1074"/>
                <a:gd name="T36" fmla="*/ 45 w 1230"/>
                <a:gd name="T37" fmla="*/ 38 h 1074"/>
                <a:gd name="T38" fmla="*/ 44 w 1230"/>
                <a:gd name="T39" fmla="*/ 41 h 1074"/>
                <a:gd name="T40" fmla="*/ 41 w 1230"/>
                <a:gd name="T41" fmla="*/ 44 h 1074"/>
                <a:gd name="T42" fmla="*/ 38 w 1230"/>
                <a:gd name="T43" fmla="*/ 44 h 1074"/>
                <a:gd name="T44" fmla="*/ 36 w 1230"/>
                <a:gd name="T45" fmla="*/ 47 h 1074"/>
                <a:gd name="T46" fmla="*/ 34 w 1230"/>
                <a:gd name="T47" fmla="*/ 48 h 1074"/>
                <a:gd name="T48" fmla="*/ 32 w 1230"/>
                <a:gd name="T49" fmla="*/ 50 h 1074"/>
                <a:gd name="T50" fmla="*/ 30 w 1230"/>
                <a:gd name="T51" fmla="*/ 53 h 1074"/>
                <a:gd name="T52" fmla="*/ 26 w 1230"/>
                <a:gd name="T53" fmla="*/ 54 h 1074"/>
                <a:gd name="T54" fmla="*/ 24 w 1230"/>
                <a:gd name="T55" fmla="*/ 57 h 1074"/>
                <a:gd name="T56" fmla="*/ 21 w 1230"/>
                <a:gd name="T57" fmla="*/ 59 h 1074"/>
                <a:gd name="T58" fmla="*/ 19 w 1230"/>
                <a:gd name="T59" fmla="*/ 61 h 1074"/>
                <a:gd name="T60" fmla="*/ 17 w 1230"/>
                <a:gd name="T61" fmla="*/ 63 h 1074"/>
                <a:gd name="T62" fmla="*/ 15 w 1230"/>
                <a:gd name="T63" fmla="*/ 65 h 1074"/>
                <a:gd name="T64" fmla="*/ 12 w 1230"/>
                <a:gd name="T65" fmla="*/ 66 h 1074"/>
                <a:gd name="T66" fmla="*/ 9 w 1230"/>
                <a:gd name="T67" fmla="*/ 69 h 1074"/>
                <a:gd name="T68" fmla="*/ 7 w 1230"/>
                <a:gd name="T69" fmla="*/ 71 h 1074"/>
                <a:gd name="T70" fmla="*/ 7 w 1230"/>
                <a:gd name="T71" fmla="*/ 74 h 1074"/>
                <a:gd name="T72" fmla="*/ 7 w 1230"/>
                <a:gd name="T73" fmla="*/ 76 h 1074"/>
                <a:gd name="T74" fmla="*/ 0 w 1230"/>
                <a:gd name="T75" fmla="*/ 78 h 107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230" h="1074">
                  <a:moveTo>
                    <a:pt x="1230" y="0"/>
                  </a:moveTo>
                  <a:lnTo>
                    <a:pt x="1211" y="12"/>
                  </a:lnTo>
                  <a:lnTo>
                    <a:pt x="1193" y="31"/>
                  </a:lnTo>
                  <a:lnTo>
                    <a:pt x="1181" y="43"/>
                  </a:lnTo>
                  <a:lnTo>
                    <a:pt x="1162" y="55"/>
                  </a:lnTo>
                  <a:lnTo>
                    <a:pt x="1144" y="74"/>
                  </a:lnTo>
                  <a:lnTo>
                    <a:pt x="1132" y="86"/>
                  </a:lnTo>
                  <a:lnTo>
                    <a:pt x="1113" y="98"/>
                  </a:lnTo>
                  <a:lnTo>
                    <a:pt x="1095" y="117"/>
                  </a:lnTo>
                  <a:lnTo>
                    <a:pt x="1082" y="129"/>
                  </a:lnTo>
                  <a:lnTo>
                    <a:pt x="1064" y="141"/>
                  </a:lnTo>
                  <a:lnTo>
                    <a:pt x="1045" y="160"/>
                  </a:lnTo>
                  <a:lnTo>
                    <a:pt x="1033" y="172"/>
                  </a:lnTo>
                  <a:lnTo>
                    <a:pt x="1015" y="184"/>
                  </a:lnTo>
                  <a:lnTo>
                    <a:pt x="996" y="203"/>
                  </a:lnTo>
                  <a:lnTo>
                    <a:pt x="984" y="215"/>
                  </a:lnTo>
                  <a:lnTo>
                    <a:pt x="966" y="227"/>
                  </a:lnTo>
                  <a:lnTo>
                    <a:pt x="947" y="246"/>
                  </a:lnTo>
                  <a:lnTo>
                    <a:pt x="935" y="258"/>
                  </a:lnTo>
                  <a:lnTo>
                    <a:pt x="916" y="270"/>
                  </a:lnTo>
                  <a:lnTo>
                    <a:pt x="898" y="288"/>
                  </a:lnTo>
                  <a:lnTo>
                    <a:pt x="886" y="301"/>
                  </a:lnTo>
                  <a:lnTo>
                    <a:pt x="867" y="313"/>
                  </a:lnTo>
                  <a:lnTo>
                    <a:pt x="849" y="331"/>
                  </a:lnTo>
                  <a:lnTo>
                    <a:pt x="836" y="344"/>
                  </a:lnTo>
                  <a:lnTo>
                    <a:pt x="818" y="356"/>
                  </a:lnTo>
                  <a:lnTo>
                    <a:pt x="800" y="374"/>
                  </a:lnTo>
                  <a:lnTo>
                    <a:pt x="787" y="387"/>
                  </a:lnTo>
                  <a:lnTo>
                    <a:pt x="769" y="399"/>
                  </a:lnTo>
                  <a:lnTo>
                    <a:pt x="750" y="417"/>
                  </a:lnTo>
                  <a:lnTo>
                    <a:pt x="738" y="430"/>
                  </a:lnTo>
                  <a:lnTo>
                    <a:pt x="720" y="442"/>
                  </a:lnTo>
                  <a:lnTo>
                    <a:pt x="701" y="460"/>
                  </a:lnTo>
                  <a:lnTo>
                    <a:pt x="689" y="473"/>
                  </a:lnTo>
                  <a:lnTo>
                    <a:pt x="670" y="485"/>
                  </a:lnTo>
                  <a:lnTo>
                    <a:pt x="652" y="503"/>
                  </a:lnTo>
                  <a:lnTo>
                    <a:pt x="640" y="516"/>
                  </a:lnTo>
                  <a:lnTo>
                    <a:pt x="621" y="528"/>
                  </a:lnTo>
                  <a:lnTo>
                    <a:pt x="603" y="546"/>
                  </a:lnTo>
                  <a:lnTo>
                    <a:pt x="591" y="559"/>
                  </a:lnTo>
                  <a:lnTo>
                    <a:pt x="572" y="571"/>
                  </a:lnTo>
                  <a:lnTo>
                    <a:pt x="554" y="589"/>
                  </a:lnTo>
                  <a:lnTo>
                    <a:pt x="541" y="601"/>
                  </a:lnTo>
                  <a:lnTo>
                    <a:pt x="523" y="614"/>
                  </a:lnTo>
                  <a:lnTo>
                    <a:pt x="504" y="626"/>
                  </a:lnTo>
                  <a:lnTo>
                    <a:pt x="492" y="644"/>
                  </a:lnTo>
                  <a:lnTo>
                    <a:pt x="474" y="657"/>
                  </a:lnTo>
                  <a:lnTo>
                    <a:pt x="455" y="669"/>
                  </a:lnTo>
                  <a:lnTo>
                    <a:pt x="443" y="687"/>
                  </a:lnTo>
                  <a:lnTo>
                    <a:pt x="425" y="700"/>
                  </a:lnTo>
                  <a:lnTo>
                    <a:pt x="406" y="712"/>
                  </a:lnTo>
                  <a:lnTo>
                    <a:pt x="394" y="730"/>
                  </a:lnTo>
                  <a:lnTo>
                    <a:pt x="375" y="743"/>
                  </a:lnTo>
                  <a:lnTo>
                    <a:pt x="357" y="755"/>
                  </a:lnTo>
                  <a:lnTo>
                    <a:pt x="345" y="773"/>
                  </a:lnTo>
                  <a:lnTo>
                    <a:pt x="326" y="786"/>
                  </a:lnTo>
                  <a:lnTo>
                    <a:pt x="308" y="798"/>
                  </a:lnTo>
                  <a:lnTo>
                    <a:pt x="295" y="816"/>
                  </a:lnTo>
                  <a:lnTo>
                    <a:pt x="277" y="829"/>
                  </a:lnTo>
                  <a:lnTo>
                    <a:pt x="259" y="841"/>
                  </a:lnTo>
                  <a:lnTo>
                    <a:pt x="246" y="859"/>
                  </a:lnTo>
                  <a:lnTo>
                    <a:pt x="228" y="872"/>
                  </a:lnTo>
                  <a:lnTo>
                    <a:pt x="209" y="884"/>
                  </a:lnTo>
                  <a:lnTo>
                    <a:pt x="197" y="902"/>
                  </a:lnTo>
                  <a:lnTo>
                    <a:pt x="179" y="914"/>
                  </a:lnTo>
                  <a:lnTo>
                    <a:pt x="160" y="927"/>
                  </a:lnTo>
                  <a:lnTo>
                    <a:pt x="148" y="945"/>
                  </a:lnTo>
                  <a:lnTo>
                    <a:pt x="129" y="957"/>
                  </a:lnTo>
                  <a:lnTo>
                    <a:pt x="111" y="970"/>
                  </a:lnTo>
                  <a:lnTo>
                    <a:pt x="99" y="988"/>
                  </a:lnTo>
                  <a:lnTo>
                    <a:pt x="80" y="1000"/>
                  </a:lnTo>
                  <a:lnTo>
                    <a:pt x="62" y="1013"/>
                  </a:lnTo>
                  <a:lnTo>
                    <a:pt x="50" y="1031"/>
                  </a:lnTo>
                  <a:lnTo>
                    <a:pt x="31" y="1043"/>
                  </a:lnTo>
                  <a:lnTo>
                    <a:pt x="13" y="1056"/>
                  </a:lnTo>
                  <a:lnTo>
                    <a:pt x="0" y="1074"/>
                  </a:lnTo>
                </a:path>
              </a:pathLst>
            </a:custGeom>
            <a:solidFill>
              <a:srgbClr val="0000FF"/>
            </a:solidFill>
            <a:ln w="9525">
              <a:solidFill>
                <a:srgbClr val="000000"/>
              </a:solidFill>
              <a:prstDash val="solid"/>
              <a:round/>
              <a:headEnd/>
              <a:tailEnd/>
            </a:ln>
          </p:spPr>
          <p:txBody>
            <a:bodyPr/>
            <a:lstStyle/>
            <a:p>
              <a:endParaRPr lang="en-US"/>
            </a:p>
          </p:txBody>
        </p:sp>
        <p:sp>
          <p:nvSpPr>
            <p:cNvPr id="426451" name="Freeform 461">
              <a:extLst>
                <a:ext uri="{FF2B5EF4-FFF2-40B4-BE49-F238E27FC236}">
                  <a16:creationId xmlns:a16="http://schemas.microsoft.com/office/drawing/2014/main" id="{3D1FFDF6-8337-6BC0-BE5E-D93B407AD258}"/>
                </a:ext>
              </a:extLst>
            </p:cNvPr>
            <p:cNvSpPr>
              <a:spLocks/>
            </p:cNvSpPr>
            <p:nvPr/>
          </p:nvSpPr>
          <p:spPr bwMode="auto">
            <a:xfrm>
              <a:off x="2146" y="2629"/>
              <a:ext cx="1150" cy="1004"/>
            </a:xfrm>
            <a:custGeom>
              <a:avLst/>
              <a:gdLst>
                <a:gd name="T0" fmla="*/ 87 w 1230"/>
                <a:gd name="T1" fmla="*/ 7 h 1074"/>
                <a:gd name="T2" fmla="*/ 87 w 1230"/>
                <a:gd name="T3" fmla="*/ 7 h 1074"/>
                <a:gd name="T4" fmla="*/ 82 w 1230"/>
                <a:gd name="T5" fmla="*/ 7 h 1074"/>
                <a:gd name="T6" fmla="*/ 81 w 1230"/>
                <a:gd name="T7" fmla="*/ 7 h 1074"/>
                <a:gd name="T8" fmla="*/ 79 w 1230"/>
                <a:gd name="T9" fmla="*/ 9 h 1074"/>
                <a:gd name="T10" fmla="*/ 76 w 1230"/>
                <a:gd name="T11" fmla="*/ 12 h 1074"/>
                <a:gd name="T12" fmla="*/ 74 w 1230"/>
                <a:gd name="T13" fmla="*/ 14 h 1074"/>
                <a:gd name="T14" fmla="*/ 71 w 1230"/>
                <a:gd name="T15" fmla="*/ 17 h 1074"/>
                <a:gd name="T16" fmla="*/ 69 w 1230"/>
                <a:gd name="T17" fmla="*/ 19 h 1074"/>
                <a:gd name="T18" fmla="*/ 66 w 1230"/>
                <a:gd name="T19" fmla="*/ 20 h 1074"/>
                <a:gd name="T20" fmla="*/ 65 w 1230"/>
                <a:gd name="T21" fmla="*/ 22 h 1074"/>
                <a:gd name="T22" fmla="*/ 62 w 1230"/>
                <a:gd name="T23" fmla="*/ 24 h 1074"/>
                <a:gd name="T24" fmla="*/ 59 w 1230"/>
                <a:gd name="T25" fmla="*/ 26 h 1074"/>
                <a:gd name="T26" fmla="*/ 57 w 1230"/>
                <a:gd name="T27" fmla="*/ 28 h 1074"/>
                <a:gd name="T28" fmla="*/ 54 w 1230"/>
                <a:gd name="T29" fmla="*/ 30 h 1074"/>
                <a:gd name="T30" fmla="*/ 53 w 1230"/>
                <a:gd name="T31" fmla="*/ 32 h 1074"/>
                <a:gd name="T32" fmla="*/ 50 w 1230"/>
                <a:gd name="T33" fmla="*/ 34 h 1074"/>
                <a:gd name="T34" fmla="*/ 47 w 1230"/>
                <a:gd name="T35" fmla="*/ 36 h 1074"/>
                <a:gd name="T36" fmla="*/ 45 w 1230"/>
                <a:gd name="T37" fmla="*/ 38 h 1074"/>
                <a:gd name="T38" fmla="*/ 44 w 1230"/>
                <a:gd name="T39" fmla="*/ 41 h 1074"/>
                <a:gd name="T40" fmla="*/ 41 w 1230"/>
                <a:gd name="T41" fmla="*/ 44 h 1074"/>
                <a:gd name="T42" fmla="*/ 38 w 1230"/>
                <a:gd name="T43" fmla="*/ 44 h 1074"/>
                <a:gd name="T44" fmla="*/ 36 w 1230"/>
                <a:gd name="T45" fmla="*/ 47 h 1074"/>
                <a:gd name="T46" fmla="*/ 34 w 1230"/>
                <a:gd name="T47" fmla="*/ 48 h 1074"/>
                <a:gd name="T48" fmla="*/ 32 w 1230"/>
                <a:gd name="T49" fmla="*/ 50 h 1074"/>
                <a:gd name="T50" fmla="*/ 30 w 1230"/>
                <a:gd name="T51" fmla="*/ 53 h 1074"/>
                <a:gd name="T52" fmla="*/ 26 w 1230"/>
                <a:gd name="T53" fmla="*/ 54 h 1074"/>
                <a:gd name="T54" fmla="*/ 24 w 1230"/>
                <a:gd name="T55" fmla="*/ 57 h 1074"/>
                <a:gd name="T56" fmla="*/ 21 w 1230"/>
                <a:gd name="T57" fmla="*/ 59 h 1074"/>
                <a:gd name="T58" fmla="*/ 19 w 1230"/>
                <a:gd name="T59" fmla="*/ 61 h 1074"/>
                <a:gd name="T60" fmla="*/ 17 w 1230"/>
                <a:gd name="T61" fmla="*/ 63 h 1074"/>
                <a:gd name="T62" fmla="*/ 15 w 1230"/>
                <a:gd name="T63" fmla="*/ 65 h 1074"/>
                <a:gd name="T64" fmla="*/ 12 w 1230"/>
                <a:gd name="T65" fmla="*/ 66 h 1074"/>
                <a:gd name="T66" fmla="*/ 9 w 1230"/>
                <a:gd name="T67" fmla="*/ 69 h 1074"/>
                <a:gd name="T68" fmla="*/ 7 w 1230"/>
                <a:gd name="T69" fmla="*/ 71 h 1074"/>
                <a:gd name="T70" fmla="*/ 7 w 1230"/>
                <a:gd name="T71" fmla="*/ 74 h 1074"/>
                <a:gd name="T72" fmla="*/ 7 w 1230"/>
                <a:gd name="T73" fmla="*/ 76 h 1074"/>
                <a:gd name="T74" fmla="*/ 0 w 1230"/>
                <a:gd name="T75" fmla="*/ 78 h 107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230" h="1074">
                  <a:moveTo>
                    <a:pt x="1230" y="0"/>
                  </a:moveTo>
                  <a:lnTo>
                    <a:pt x="1211" y="12"/>
                  </a:lnTo>
                  <a:lnTo>
                    <a:pt x="1193" y="31"/>
                  </a:lnTo>
                  <a:lnTo>
                    <a:pt x="1181" y="43"/>
                  </a:lnTo>
                  <a:lnTo>
                    <a:pt x="1162" y="55"/>
                  </a:lnTo>
                  <a:lnTo>
                    <a:pt x="1144" y="74"/>
                  </a:lnTo>
                  <a:lnTo>
                    <a:pt x="1132" y="86"/>
                  </a:lnTo>
                  <a:lnTo>
                    <a:pt x="1113" y="98"/>
                  </a:lnTo>
                  <a:lnTo>
                    <a:pt x="1095" y="117"/>
                  </a:lnTo>
                  <a:lnTo>
                    <a:pt x="1082" y="129"/>
                  </a:lnTo>
                  <a:lnTo>
                    <a:pt x="1064" y="141"/>
                  </a:lnTo>
                  <a:lnTo>
                    <a:pt x="1045" y="160"/>
                  </a:lnTo>
                  <a:lnTo>
                    <a:pt x="1033" y="172"/>
                  </a:lnTo>
                  <a:lnTo>
                    <a:pt x="1015" y="184"/>
                  </a:lnTo>
                  <a:lnTo>
                    <a:pt x="996" y="203"/>
                  </a:lnTo>
                  <a:lnTo>
                    <a:pt x="984" y="215"/>
                  </a:lnTo>
                  <a:lnTo>
                    <a:pt x="966" y="227"/>
                  </a:lnTo>
                  <a:lnTo>
                    <a:pt x="947" y="246"/>
                  </a:lnTo>
                  <a:lnTo>
                    <a:pt x="935" y="258"/>
                  </a:lnTo>
                  <a:lnTo>
                    <a:pt x="916" y="270"/>
                  </a:lnTo>
                  <a:lnTo>
                    <a:pt x="898" y="288"/>
                  </a:lnTo>
                  <a:lnTo>
                    <a:pt x="886" y="301"/>
                  </a:lnTo>
                  <a:lnTo>
                    <a:pt x="867" y="313"/>
                  </a:lnTo>
                  <a:lnTo>
                    <a:pt x="849" y="331"/>
                  </a:lnTo>
                  <a:lnTo>
                    <a:pt x="836" y="344"/>
                  </a:lnTo>
                  <a:lnTo>
                    <a:pt x="818" y="356"/>
                  </a:lnTo>
                  <a:lnTo>
                    <a:pt x="800" y="374"/>
                  </a:lnTo>
                  <a:lnTo>
                    <a:pt x="787" y="387"/>
                  </a:lnTo>
                  <a:lnTo>
                    <a:pt x="769" y="399"/>
                  </a:lnTo>
                  <a:lnTo>
                    <a:pt x="750" y="417"/>
                  </a:lnTo>
                  <a:lnTo>
                    <a:pt x="738" y="430"/>
                  </a:lnTo>
                  <a:lnTo>
                    <a:pt x="720" y="442"/>
                  </a:lnTo>
                  <a:lnTo>
                    <a:pt x="701" y="460"/>
                  </a:lnTo>
                  <a:lnTo>
                    <a:pt x="689" y="473"/>
                  </a:lnTo>
                  <a:lnTo>
                    <a:pt x="670" y="485"/>
                  </a:lnTo>
                  <a:lnTo>
                    <a:pt x="652" y="503"/>
                  </a:lnTo>
                  <a:lnTo>
                    <a:pt x="640" y="516"/>
                  </a:lnTo>
                  <a:lnTo>
                    <a:pt x="621" y="528"/>
                  </a:lnTo>
                  <a:lnTo>
                    <a:pt x="603" y="546"/>
                  </a:lnTo>
                  <a:lnTo>
                    <a:pt x="591" y="559"/>
                  </a:lnTo>
                  <a:lnTo>
                    <a:pt x="572" y="571"/>
                  </a:lnTo>
                  <a:lnTo>
                    <a:pt x="554" y="589"/>
                  </a:lnTo>
                  <a:lnTo>
                    <a:pt x="541" y="601"/>
                  </a:lnTo>
                  <a:lnTo>
                    <a:pt x="523" y="614"/>
                  </a:lnTo>
                  <a:lnTo>
                    <a:pt x="504" y="626"/>
                  </a:lnTo>
                  <a:lnTo>
                    <a:pt x="492" y="644"/>
                  </a:lnTo>
                  <a:lnTo>
                    <a:pt x="474" y="657"/>
                  </a:lnTo>
                  <a:lnTo>
                    <a:pt x="455" y="669"/>
                  </a:lnTo>
                  <a:lnTo>
                    <a:pt x="443" y="687"/>
                  </a:lnTo>
                  <a:lnTo>
                    <a:pt x="425" y="700"/>
                  </a:lnTo>
                  <a:lnTo>
                    <a:pt x="406" y="712"/>
                  </a:lnTo>
                  <a:lnTo>
                    <a:pt x="394" y="730"/>
                  </a:lnTo>
                  <a:lnTo>
                    <a:pt x="375" y="743"/>
                  </a:lnTo>
                  <a:lnTo>
                    <a:pt x="357" y="755"/>
                  </a:lnTo>
                  <a:lnTo>
                    <a:pt x="345" y="773"/>
                  </a:lnTo>
                  <a:lnTo>
                    <a:pt x="326" y="786"/>
                  </a:lnTo>
                  <a:lnTo>
                    <a:pt x="308" y="798"/>
                  </a:lnTo>
                  <a:lnTo>
                    <a:pt x="295" y="816"/>
                  </a:lnTo>
                  <a:lnTo>
                    <a:pt x="277" y="829"/>
                  </a:lnTo>
                  <a:lnTo>
                    <a:pt x="259" y="841"/>
                  </a:lnTo>
                  <a:lnTo>
                    <a:pt x="246" y="859"/>
                  </a:lnTo>
                  <a:lnTo>
                    <a:pt x="228" y="872"/>
                  </a:lnTo>
                  <a:lnTo>
                    <a:pt x="209" y="884"/>
                  </a:lnTo>
                  <a:lnTo>
                    <a:pt x="197" y="902"/>
                  </a:lnTo>
                  <a:lnTo>
                    <a:pt x="179" y="914"/>
                  </a:lnTo>
                  <a:lnTo>
                    <a:pt x="160" y="927"/>
                  </a:lnTo>
                  <a:lnTo>
                    <a:pt x="148" y="945"/>
                  </a:lnTo>
                  <a:lnTo>
                    <a:pt x="129" y="957"/>
                  </a:lnTo>
                  <a:lnTo>
                    <a:pt x="111" y="970"/>
                  </a:lnTo>
                  <a:lnTo>
                    <a:pt x="99" y="988"/>
                  </a:lnTo>
                  <a:lnTo>
                    <a:pt x="80" y="1000"/>
                  </a:lnTo>
                  <a:lnTo>
                    <a:pt x="62" y="1013"/>
                  </a:lnTo>
                  <a:lnTo>
                    <a:pt x="50" y="1031"/>
                  </a:lnTo>
                  <a:lnTo>
                    <a:pt x="31" y="1043"/>
                  </a:lnTo>
                  <a:lnTo>
                    <a:pt x="13" y="1056"/>
                  </a:lnTo>
                  <a:lnTo>
                    <a:pt x="0" y="1074"/>
                  </a:lnTo>
                </a:path>
              </a:pathLst>
            </a:custGeom>
            <a:solidFill>
              <a:srgbClr val="0000FF"/>
            </a:solidFill>
            <a:ln w="9525">
              <a:solidFill>
                <a:srgbClr val="000000"/>
              </a:solidFill>
              <a:prstDash val="solid"/>
              <a:round/>
              <a:headEnd/>
              <a:tailEnd/>
            </a:ln>
          </p:spPr>
          <p:txBody>
            <a:bodyPr/>
            <a:lstStyle/>
            <a:p>
              <a:endParaRPr lang="en-US"/>
            </a:p>
          </p:txBody>
        </p:sp>
        <p:sp>
          <p:nvSpPr>
            <p:cNvPr id="426452" name="Freeform 462">
              <a:extLst>
                <a:ext uri="{FF2B5EF4-FFF2-40B4-BE49-F238E27FC236}">
                  <a16:creationId xmlns:a16="http://schemas.microsoft.com/office/drawing/2014/main" id="{2B18BB12-6C7F-8AFA-D543-E6C8B5847FFB}"/>
                </a:ext>
              </a:extLst>
            </p:cNvPr>
            <p:cNvSpPr>
              <a:spLocks/>
            </p:cNvSpPr>
            <p:nvPr/>
          </p:nvSpPr>
          <p:spPr bwMode="auto">
            <a:xfrm>
              <a:off x="2146" y="2629"/>
              <a:ext cx="1150" cy="1004"/>
            </a:xfrm>
            <a:custGeom>
              <a:avLst/>
              <a:gdLst>
                <a:gd name="T0" fmla="*/ 87 w 1230"/>
                <a:gd name="T1" fmla="*/ 7 h 1074"/>
                <a:gd name="T2" fmla="*/ 87 w 1230"/>
                <a:gd name="T3" fmla="*/ 7 h 1074"/>
                <a:gd name="T4" fmla="*/ 82 w 1230"/>
                <a:gd name="T5" fmla="*/ 7 h 1074"/>
                <a:gd name="T6" fmla="*/ 81 w 1230"/>
                <a:gd name="T7" fmla="*/ 7 h 1074"/>
                <a:gd name="T8" fmla="*/ 79 w 1230"/>
                <a:gd name="T9" fmla="*/ 9 h 1074"/>
                <a:gd name="T10" fmla="*/ 76 w 1230"/>
                <a:gd name="T11" fmla="*/ 12 h 1074"/>
                <a:gd name="T12" fmla="*/ 74 w 1230"/>
                <a:gd name="T13" fmla="*/ 14 h 1074"/>
                <a:gd name="T14" fmla="*/ 71 w 1230"/>
                <a:gd name="T15" fmla="*/ 17 h 1074"/>
                <a:gd name="T16" fmla="*/ 69 w 1230"/>
                <a:gd name="T17" fmla="*/ 19 h 1074"/>
                <a:gd name="T18" fmla="*/ 66 w 1230"/>
                <a:gd name="T19" fmla="*/ 20 h 1074"/>
                <a:gd name="T20" fmla="*/ 65 w 1230"/>
                <a:gd name="T21" fmla="*/ 22 h 1074"/>
                <a:gd name="T22" fmla="*/ 62 w 1230"/>
                <a:gd name="T23" fmla="*/ 24 h 1074"/>
                <a:gd name="T24" fmla="*/ 59 w 1230"/>
                <a:gd name="T25" fmla="*/ 26 h 1074"/>
                <a:gd name="T26" fmla="*/ 57 w 1230"/>
                <a:gd name="T27" fmla="*/ 28 h 1074"/>
                <a:gd name="T28" fmla="*/ 54 w 1230"/>
                <a:gd name="T29" fmla="*/ 30 h 1074"/>
                <a:gd name="T30" fmla="*/ 53 w 1230"/>
                <a:gd name="T31" fmla="*/ 32 h 1074"/>
                <a:gd name="T32" fmla="*/ 50 w 1230"/>
                <a:gd name="T33" fmla="*/ 34 h 1074"/>
                <a:gd name="T34" fmla="*/ 47 w 1230"/>
                <a:gd name="T35" fmla="*/ 36 h 1074"/>
                <a:gd name="T36" fmla="*/ 45 w 1230"/>
                <a:gd name="T37" fmla="*/ 38 h 1074"/>
                <a:gd name="T38" fmla="*/ 44 w 1230"/>
                <a:gd name="T39" fmla="*/ 41 h 1074"/>
                <a:gd name="T40" fmla="*/ 41 w 1230"/>
                <a:gd name="T41" fmla="*/ 44 h 1074"/>
                <a:gd name="T42" fmla="*/ 38 w 1230"/>
                <a:gd name="T43" fmla="*/ 44 h 1074"/>
                <a:gd name="T44" fmla="*/ 36 w 1230"/>
                <a:gd name="T45" fmla="*/ 47 h 1074"/>
                <a:gd name="T46" fmla="*/ 34 w 1230"/>
                <a:gd name="T47" fmla="*/ 48 h 1074"/>
                <a:gd name="T48" fmla="*/ 32 w 1230"/>
                <a:gd name="T49" fmla="*/ 50 h 1074"/>
                <a:gd name="T50" fmla="*/ 30 w 1230"/>
                <a:gd name="T51" fmla="*/ 53 h 1074"/>
                <a:gd name="T52" fmla="*/ 26 w 1230"/>
                <a:gd name="T53" fmla="*/ 54 h 1074"/>
                <a:gd name="T54" fmla="*/ 24 w 1230"/>
                <a:gd name="T55" fmla="*/ 57 h 1074"/>
                <a:gd name="T56" fmla="*/ 21 w 1230"/>
                <a:gd name="T57" fmla="*/ 59 h 1074"/>
                <a:gd name="T58" fmla="*/ 19 w 1230"/>
                <a:gd name="T59" fmla="*/ 61 h 1074"/>
                <a:gd name="T60" fmla="*/ 17 w 1230"/>
                <a:gd name="T61" fmla="*/ 63 h 1074"/>
                <a:gd name="T62" fmla="*/ 15 w 1230"/>
                <a:gd name="T63" fmla="*/ 65 h 1074"/>
                <a:gd name="T64" fmla="*/ 12 w 1230"/>
                <a:gd name="T65" fmla="*/ 66 h 1074"/>
                <a:gd name="T66" fmla="*/ 9 w 1230"/>
                <a:gd name="T67" fmla="*/ 69 h 1074"/>
                <a:gd name="T68" fmla="*/ 7 w 1230"/>
                <a:gd name="T69" fmla="*/ 71 h 1074"/>
                <a:gd name="T70" fmla="*/ 7 w 1230"/>
                <a:gd name="T71" fmla="*/ 74 h 1074"/>
                <a:gd name="T72" fmla="*/ 7 w 1230"/>
                <a:gd name="T73" fmla="*/ 76 h 1074"/>
                <a:gd name="T74" fmla="*/ 0 w 1230"/>
                <a:gd name="T75" fmla="*/ 78 h 107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230" h="1074">
                  <a:moveTo>
                    <a:pt x="1230" y="0"/>
                  </a:moveTo>
                  <a:lnTo>
                    <a:pt x="1211" y="12"/>
                  </a:lnTo>
                  <a:lnTo>
                    <a:pt x="1193" y="31"/>
                  </a:lnTo>
                  <a:lnTo>
                    <a:pt x="1181" y="43"/>
                  </a:lnTo>
                  <a:lnTo>
                    <a:pt x="1162" y="55"/>
                  </a:lnTo>
                  <a:lnTo>
                    <a:pt x="1144" y="74"/>
                  </a:lnTo>
                  <a:lnTo>
                    <a:pt x="1132" y="86"/>
                  </a:lnTo>
                  <a:lnTo>
                    <a:pt x="1113" y="98"/>
                  </a:lnTo>
                  <a:lnTo>
                    <a:pt x="1095" y="117"/>
                  </a:lnTo>
                  <a:lnTo>
                    <a:pt x="1082" y="129"/>
                  </a:lnTo>
                  <a:lnTo>
                    <a:pt x="1064" y="141"/>
                  </a:lnTo>
                  <a:lnTo>
                    <a:pt x="1045" y="160"/>
                  </a:lnTo>
                  <a:lnTo>
                    <a:pt x="1033" y="172"/>
                  </a:lnTo>
                  <a:lnTo>
                    <a:pt x="1015" y="184"/>
                  </a:lnTo>
                  <a:lnTo>
                    <a:pt x="996" y="203"/>
                  </a:lnTo>
                  <a:lnTo>
                    <a:pt x="984" y="215"/>
                  </a:lnTo>
                  <a:lnTo>
                    <a:pt x="966" y="227"/>
                  </a:lnTo>
                  <a:lnTo>
                    <a:pt x="947" y="246"/>
                  </a:lnTo>
                  <a:lnTo>
                    <a:pt x="935" y="258"/>
                  </a:lnTo>
                  <a:lnTo>
                    <a:pt x="916" y="270"/>
                  </a:lnTo>
                  <a:lnTo>
                    <a:pt x="898" y="288"/>
                  </a:lnTo>
                  <a:lnTo>
                    <a:pt x="886" y="301"/>
                  </a:lnTo>
                  <a:lnTo>
                    <a:pt x="867" y="313"/>
                  </a:lnTo>
                  <a:lnTo>
                    <a:pt x="849" y="331"/>
                  </a:lnTo>
                  <a:lnTo>
                    <a:pt x="836" y="344"/>
                  </a:lnTo>
                  <a:lnTo>
                    <a:pt x="818" y="356"/>
                  </a:lnTo>
                  <a:lnTo>
                    <a:pt x="800" y="374"/>
                  </a:lnTo>
                  <a:lnTo>
                    <a:pt x="787" y="387"/>
                  </a:lnTo>
                  <a:lnTo>
                    <a:pt x="769" y="399"/>
                  </a:lnTo>
                  <a:lnTo>
                    <a:pt x="750" y="417"/>
                  </a:lnTo>
                  <a:lnTo>
                    <a:pt x="738" y="430"/>
                  </a:lnTo>
                  <a:lnTo>
                    <a:pt x="720" y="442"/>
                  </a:lnTo>
                  <a:lnTo>
                    <a:pt x="701" y="460"/>
                  </a:lnTo>
                  <a:lnTo>
                    <a:pt x="689" y="473"/>
                  </a:lnTo>
                  <a:lnTo>
                    <a:pt x="670" y="485"/>
                  </a:lnTo>
                  <a:lnTo>
                    <a:pt x="652" y="503"/>
                  </a:lnTo>
                  <a:lnTo>
                    <a:pt x="640" y="516"/>
                  </a:lnTo>
                  <a:lnTo>
                    <a:pt x="621" y="528"/>
                  </a:lnTo>
                  <a:lnTo>
                    <a:pt x="603" y="546"/>
                  </a:lnTo>
                  <a:lnTo>
                    <a:pt x="591" y="559"/>
                  </a:lnTo>
                  <a:lnTo>
                    <a:pt x="572" y="571"/>
                  </a:lnTo>
                  <a:lnTo>
                    <a:pt x="554" y="589"/>
                  </a:lnTo>
                  <a:lnTo>
                    <a:pt x="541" y="601"/>
                  </a:lnTo>
                  <a:lnTo>
                    <a:pt x="523" y="614"/>
                  </a:lnTo>
                  <a:lnTo>
                    <a:pt x="504" y="626"/>
                  </a:lnTo>
                  <a:lnTo>
                    <a:pt x="492" y="644"/>
                  </a:lnTo>
                  <a:lnTo>
                    <a:pt x="474" y="657"/>
                  </a:lnTo>
                  <a:lnTo>
                    <a:pt x="455" y="669"/>
                  </a:lnTo>
                  <a:lnTo>
                    <a:pt x="443" y="687"/>
                  </a:lnTo>
                  <a:lnTo>
                    <a:pt x="425" y="700"/>
                  </a:lnTo>
                  <a:lnTo>
                    <a:pt x="406" y="712"/>
                  </a:lnTo>
                  <a:lnTo>
                    <a:pt x="394" y="730"/>
                  </a:lnTo>
                  <a:lnTo>
                    <a:pt x="375" y="743"/>
                  </a:lnTo>
                  <a:lnTo>
                    <a:pt x="357" y="755"/>
                  </a:lnTo>
                  <a:lnTo>
                    <a:pt x="345" y="773"/>
                  </a:lnTo>
                  <a:lnTo>
                    <a:pt x="326" y="786"/>
                  </a:lnTo>
                  <a:lnTo>
                    <a:pt x="308" y="798"/>
                  </a:lnTo>
                  <a:lnTo>
                    <a:pt x="295" y="816"/>
                  </a:lnTo>
                  <a:lnTo>
                    <a:pt x="277" y="829"/>
                  </a:lnTo>
                  <a:lnTo>
                    <a:pt x="259" y="841"/>
                  </a:lnTo>
                  <a:lnTo>
                    <a:pt x="246" y="859"/>
                  </a:lnTo>
                  <a:lnTo>
                    <a:pt x="228" y="872"/>
                  </a:lnTo>
                  <a:lnTo>
                    <a:pt x="209" y="884"/>
                  </a:lnTo>
                  <a:lnTo>
                    <a:pt x="197" y="902"/>
                  </a:lnTo>
                  <a:lnTo>
                    <a:pt x="179" y="914"/>
                  </a:lnTo>
                  <a:lnTo>
                    <a:pt x="160" y="927"/>
                  </a:lnTo>
                  <a:lnTo>
                    <a:pt x="148" y="945"/>
                  </a:lnTo>
                  <a:lnTo>
                    <a:pt x="129" y="957"/>
                  </a:lnTo>
                  <a:lnTo>
                    <a:pt x="111" y="970"/>
                  </a:lnTo>
                  <a:lnTo>
                    <a:pt x="99" y="988"/>
                  </a:lnTo>
                  <a:lnTo>
                    <a:pt x="80" y="1000"/>
                  </a:lnTo>
                  <a:lnTo>
                    <a:pt x="62" y="1013"/>
                  </a:lnTo>
                  <a:lnTo>
                    <a:pt x="50" y="1031"/>
                  </a:lnTo>
                  <a:lnTo>
                    <a:pt x="31" y="1043"/>
                  </a:lnTo>
                  <a:lnTo>
                    <a:pt x="13" y="1056"/>
                  </a:lnTo>
                  <a:lnTo>
                    <a:pt x="0" y="1074"/>
                  </a:lnTo>
                </a:path>
              </a:pathLst>
            </a:custGeom>
            <a:solidFill>
              <a:srgbClr val="0000FF"/>
            </a:solidFill>
            <a:ln w="9525">
              <a:solidFill>
                <a:srgbClr val="000000"/>
              </a:solidFill>
              <a:prstDash val="solid"/>
              <a:round/>
              <a:headEnd/>
              <a:tailEnd/>
            </a:ln>
          </p:spPr>
          <p:txBody>
            <a:bodyPr/>
            <a:lstStyle/>
            <a:p>
              <a:endParaRPr lang="en-US"/>
            </a:p>
          </p:txBody>
        </p:sp>
        <p:sp>
          <p:nvSpPr>
            <p:cNvPr id="426453" name="Freeform 463">
              <a:extLst>
                <a:ext uri="{FF2B5EF4-FFF2-40B4-BE49-F238E27FC236}">
                  <a16:creationId xmlns:a16="http://schemas.microsoft.com/office/drawing/2014/main" id="{2EDFC993-F9A5-94FC-D8E0-E3BC7291F3C0}"/>
                </a:ext>
              </a:extLst>
            </p:cNvPr>
            <p:cNvSpPr>
              <a:spLocks/>
            </p:cNvSpPr>
            <p:nvPr/>
          </p:nvSpPr>
          <p:spPr bwMode="auto">
            <a:xfrm>
              <a:off x="2146" y="2629"/>
              <a:ext cx="1150" cy="1004"/>
            </a:xfrm>
            <a:custGeom>
              <a:avLst/>
              <a:gdLst>
                <a:gd name="T0" fmla="*/ 87 w 1230"/>
                <a:gd name="T1" fmla="*/ 7 h 1074"/>
                <a:gd name="T2" fmla="*/ 87 w 1230"/>
                <a:gd name="T3" fmla="*/ 7 h 1074"/>
                <a:gd name="T4" fmla="*/ 82 w 1230"/>
                <a:gd name="T5" fmla="*/ 7 h 1074"/>
                <a:gd name="T6" fmla="*/ 81 w 1230"/>
                <a:gd name="T7" fmla="*/ 7 h 1074"/>
                <a:gd name="T8" fmla="*/ 79 w 1230"/>
                <a:gd name="T9" fmla="*/ 9 h 1074"/>
                <a:gd name="T10" fmla="*/ 76 w 1230"/>
                <a:gd name="T11" fmla="*/ 12 h 1074"/>
                <a:gd name="T12" fmla="*/ 74 w 1230"/>
                <a:gd name="T13" fmla="*/ 14 h 1074"/>
                <a:gd name="T14" fmla="*/ 71 w 1230"/>
                <a:gd name="T15" fmla="*/ 17 h 1074"/>
                <a:gd name="T16" fmla="*/ 69 w 1230"/>
                <a:gd name="T17" fmla="*/ 19 h 1074"/>
                <a:gd name="T18" fmla="*/ 66 w 1230"/>
                <a:gd name="T19" fmla="*/ 20 h 1074"/>
                <a:gd name="T20" fmla="*/ 65 w 1230"/>
                <a:gd name="T21" fmla="*/ 22 h 1074"/>
                <a:gd name="T22" fmla="*/ 62 w 1230"/>
                <a:gd name="T23" fmla="*/ 24 h 1074"/>
                <a:gd name="T24" fmla="*/ 59 w 1230"/>
                <a:gd name="T25" fmla="*/ 26 h 1074"/>
                <a:gd name="T26" fmla="*/ 57 w 1230"/>
                <a:gd name="T27" fmla="*/ 28 h 1074"/>
                <a:gd name="T28" fmla="*/ 54 w 1230"/>
                <a:gd name="T29" fmla="*/ 30 h 1074"/>
                <a:gd name="T30" fmla="*/ 53 w 1230"/>
                <a:gd name="T31" fmla="*/ 32 h 1074"/>
                <a:gd name="T32" fmla="*/ 50 w 1230"/>
                <a:gd name="T33" fmla="*/ 34 h 1074"/>
                <a:gd name="T34" fmla="*/ 47 w 1230"/>
                <a:gd name="T35" fmla="*/ 36 h 1074"/>
                <a:gd name="T36" fmla="*/ 45 w 1230"/>
                <a:gd name="T37" fmla="*/ 38 h 1074"/>
                <a:gd name="T38" fmla="*/ 44 w 1230"/>
                <a:gd name="T39" fmla="*/ 41 h 1074"/>
                <a:gd name="T40" fmla="*/ 41 w 1230"/>
                <a:gd name="T41" fmla="*/ 44 h 1074"/>
                <a:gd name="T42" fmla="*/ 38 w 1230"/>
                <a:gd name="T43" fmla="*/ 44 h 1074"/>
                <a:gd name="T44" fmla="*/ 36 w 1230"/>
                <a:gd name="T45" fmla="*/ 47 h 1074"/>
                <a:gd name="T46" fmla="*/ 34 w 1230"/>
                <a:gd name="T47" fmla="*/ 48 h 1074"/>
                <a:gd name="T48" fmla="*/ 32 w 1230"/>
                <a:gd name="T49" fmla="*/ 50 h 1074"/>
                <a:gd name="T50" fmla="*/ 30 w 1230"/>
                <a:gd name="T51" fmla="*/ 53 h 1074"/>
                <a:gd name="T52" fmla="*/ 26 w 1230"/>
                <a:gd name="T53" fmla="*/ 54 h 1074"/>
                <a:gd name="T54" fmla="*/ 24 w 1230"/>
                <a:gd name="T55" fmla="*/ 57 h 1074"/>
                <a:gd name="T56" fmla="*/ 21 w 1230"/>
                <a:gd name="T57" fmla="*/ 59 h 1074"/>
                <a:gd name="T58" fmla="*/ 19 w 1230"/>
                <a:gd name="T59" fmla="*/ 61 h 1074"/>
                <a:gd name="T60" fmla="*/ 17 w 1230"/>
                <a:gd name="T61" fmla="*/ 63 h 1074"/>
                <a:gd name="T62" fmla="*/ 15 w 1230"/>
                <a:gd name="T63" fmla="*/ 65 h 1074"/>
                <a:gd name="T64" fmla="*/ 12 w 1230"/>
                <a:gd name="T65" fmla="*/ 66 h 1074"/>
                <a:gd name="T66" fmla="*/ 9 w 1230"/>
                <a:gd name="T67" fmla="*/ 69 h 1074"/>
                <a:gd name="T68" fmla="*/ 7 w 1230"/>
                <a:gd name="T69" fmla="*/ 71 h 1074"/>
                <a:gd name="T70" fmla="*/ 7 w 1230"/>
                <a:gd name="T71" fmla="*/ 74 h 1074"/>
                <a:gd name="T72" fmla="*/ 7 w 1230"/>
                <a:gd name="T73" fmla="*/ 76 h 1074"/>
                <a:gd name="T74" fmla="*/ 0 w 1230"/>
                <a:gd name="T75" fmla="*/ 78 h 107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230" h="1074">
                  <a:moveTo>
                    <a:pt x="1230" y="0"/>
                  </a:moveTo>
                  <a:lnTo>
                    <a:pt x="1211" y="12"/>
                  </a:lnTo>
                  <a:lnTo>
                    <a:pt x="1193" y="31"/>
                  </a:lnTo>
                  <a:lnTo>
                    <a:pt x="1181" y="43"/>
                  </a:lnTo>
                  <a:lnTo>
                    <a:pt x="1162" y="55"/>
                  </a:lnTo>
                  <a:lnTo>
                    <a:pt x="1144" y="74"/>
                  </a:lnTo>
                  <a:lnTo>
                    <a:pt x="1132" y="86"/>
                  </a:lnTo>
                  <a:lnTo>
                    <a:pt x="1113" y="98"/>
                  </a:lnTo>
                  <a:lnTo>
                    <a:pt x="1095" y="117"/>
                  </a:lnTo>
                  <a:lnTo>
                    <a:pt x="1082" y="129"/>
                  </a:lnTo>
                  <a:lnTo>
                    <a:pt x="1064" y="141"/>
                  </a:lnTo>
                  <a:lnTo>
                    <a:pt x="1045" y="160"/>
                  </a:lnTo>
                  <a:lnTo>
                    <a:pt x="1033" y="172"/>
                  </a:lnTo>
                  <a:lnTo>
                    <a:pt x="1015" y="184"/>
                  </a:lnTo>
                  <a:lnTo>
                    <a:pt x="996" y="203"/>
                  </a:lnTo>
                  <a:lnTo>
                    <a:pt x="984" y="215"/>
                  </a:lnTo>
                  <a:lnTo>
                    <a:pt x="966" y="227"/>
                  </a:lnTo>
                  <a:lnTo>
                    <a:pt x="947" y="246"/>
                  </a:lnTo>
                  <a:lnTo>
                    <a:pt x="935" y="258"/>
                  </a:lnTo>
                  <a:lnTo>
                    <a:pt x="916" y="270"/>
                  </a:lnTo>
                  <a:lnTo>
                    <a:pt x="898" y="288"/>
                  </a:lnTo>
                  <a:lnTo>
                    <a:pt x="886" y="301"/>
                  </a:lnTo>
                  <a:lnTo>
                    <a:pt x="867" y="313"/>
                  </a:lnTo>
                  <a:lnTo>
                    <a:pt x="849" y="331"/>
                  </a:lnTo>
                  <a:lnTo>
                    <a:pt x="836" y="344"/>
                  </a:lnTo>
                  <a:lnTo>
                    <a:pt x="818" y="356"/>
                  </a:lnTo>
                  <a:lnTo>
                    <a:pt x="800" y="374"/>
                  </a:lnTo>
                  <a:lnTo>
                    <a:pt x="787" y="387"/>
                  </a:lnTo>
                  <a:lnTo>
                    <a:pt x="769" y="399"/>
                  </a:lnTo>
                  <a:lnTo>
                    <a:pt x="750" y="417"/>
                  </a:lnTo>
                  <a:lnTo>
                    <a:pt x="738" y="430"/>
                  </a:lnTo>
                  <a:lnTo>
                    <a:pt x="720" y="442"/>
                  </a:lnTo>
                  <a:lnTo>
                    <a:pt x="701" y="460"/>
                  </a:lnTo>
                  <a:lnTo>
                    <a:pt x="689" y="473"/>
                  </a:lnTo>
                  <a:lnTo>
                    <a:pt x="670" y="485"/>
                  </a:lnTo>
                  <a:lnTo>
                    <a:pt x="652" y="503"/>
                  </a:lnTo>
                  <a:lnTo>
                    <a:pt x="640" y="516"/>
                  </a:lnTo>
                  <a:lnTo>
                    <a:pt x="621" y="528"/>
                  </a:lnTo>
                  <a:lnTo>
                    <a:pt x="603" y="546"/>
                  </a:lnTo>
                  <a:lnTo>
                    <a:pt x="591" y="559"/>
                  </a:lnTo>
                  <a:lnTo>
                    <a:pt x="572" y="571"/>
                  </a:lnTo>
                  <a:lnTo>
                    <a:pt x="554" y="589"/>
                  </a:lnTo>
                  <a:lnTo>
                    <a:pt x="541" y="601"/>
                  </a:lnTo>
                  <a:lnTo>
                    <a:pt x="523" y="614"/>
                  </a:lnTo>
                  <a:lnTo>
                    <a:pt x="504" y="626"/>
                  </a:lnTo>
                  <a:lnTo>
                    <a:pt x="492" y="644"/>
                  </a:lnTo>
                  <a:lnTo>
                    <a:pt x="474" y="657"/>
                  </a:lnTo>
                  <a:lnTo>
                    <a:pt x="455" y="669"/>
                  </a:lnTo>
                  <a:lnTo>
                    <a:pt x="443" y="687"/>
                  </a:lnTo>
                  <a:lnTo>
                    <a:pt x="425" y="700"/>
                  </a:lnTo>
                  <a:lnTo>
                    <a:pt x="406" y="712"/>
                  </a:lnTo>
                  <a:lnTo>
                    <a:pt x="394" y="730"/>
                  </a:lnTo>
                  <a:lnTo>
                    <a:pt x="375" y="743"/>
                  </a:lnTo>
                  <a:lnTo>
                    <a:pt x="357" y="755"/>
                  </a:lnTo>
                  <a:lnTo>
                    <a:pt x="345" y="773"/>
                  </a:lnTo>
                  <a:lnTo>
                    <a:pt x="326" y="786"/>
                  </a:lnTo>
                  <a:lnTo>
                    <a:pt x="308" y="798"/>
                  </a:lnTo>
                  <a:lnTo>
                    <a:pt x="295" y="816"/>
                  </a:lnTo>
                  <a:lnTo>
                    <a:pt x="277" y="829"/>
                  </a:lnTo>
                  <a:lnTo>
                    <a:pt x="259" y="841"/>
                  </a:lnTo>
                  <a:lnTo>
                    <a:pt x="246" y="859"/>
                  </a:lnTo>
                  <a:lnTo>
                    <a:pt x="228" y="872"/>
                  </a:lnTo>
                  <a:lnTo>
                    <a:pt x="209" y="884"/>
                  </a:lnTo>
                  <a:lnTo>
                    <a:pt x="197" y="902"/>
                  </a:lnTo>
                  <a:lnTo>
                    <a:pt x="179" y="914"/>
                  </a:lnTo>
                  <a:lnTo>
                    <a:pt x="160" y="927"/>
                  </a:lnTo>
                  <a:lnTo>
                    <a:pt x="148" y="945"/>
                  </a:lnTo>
                  <a:lnTo>
                    <a:pt x="129" y="957"/>
                  </a:lnTo>
                  <a:lnTo>
                    <a:pt x="111" y="970"/>
                  </a:lnTo>
                  <a:lnTo>
                    <a:pt x="99" y="988"/>
                  </a:lnTo>
                  <a:lnTo>
                    <a:pt x="80" y="1000"/>
                  </a:lnTo>
                  <a:lnTo>
                    <a:pt x="62" y="1013"/>
                  </a:lnTo>
                  <a:lnTo>
                    <a:pt x="50" y="1031"/>
                  </a:lnTo>
                  <a:lnTo>
                    <a:pt x="31" y="1043"/>
                  </a:lnTo>
                  <a:lnTo>
                    <a:pt x="13" y="1056"/>
                  </a:lnTo>
                  <a:lnTo>
                    <a:pt x="0" y="1074"/>
                  </a:lnTo>
                </a:path>
              </a:pathLst>
            </a:custGeom>
            <a:solidFill>
              <a:srgbClr val="0000FF"/>
            </a:solidFill>
            <a:ln w="9525">
              <a:solidFill>
                <a:srgbClr val="000000"/>
              </a:solidFill>
              <a:prstDash val="solid"/>
              <a:round/>
              <a:headEnd/>
              <a:tailEnd/>
            </a:ln>
          </p:spPr>
          <p:txBody>
            <a:bodyPr/>
            <a:lstStyle/>
            <a:p>
              <a:endParaRPr lang="en-US"/>
            </a:p>
          </p:txBody>
        </p:sp>
        <p:sp>
          <p:nvSpPr>
            <p:cNvPr id="426454" name="Freeform 464">
              <a:extLst>
                <a:ext uri="{FF2B5EF4-FFF2-40B4-BE49-F238E27FC236}">
                  <a16:creationId xmlns:a16="http://schemas.microsoft.com/office/drawing/2014/main" id="{2A77EB48-0816-24EC-4409-85552C19C235}"/>
                </a:ext>
              </a:extLst>
            </p:cNvPr>
            <p:cNvSpPr>
              <a:spLocks/>
            </p:cNvSpPr>
            <p:nvPr/>
          </p:nvSpPr>
          <p:spPr bwMode="auto">
            <a:xfrm>
              <a:off x="2146" y="2629"/>
              <a:ext cx="1150" cy="1004"/>
            </a:xfrm>
            <a:custGeom>
              <a:avLst/>
              <a:gdLst>
                <a:gd name="T0" fmla="*/ 87 w 1230"/>
                <a:gd name="T1" fmla="*/ 7 h 1074"/>
                <a:gd name="T2" fmla="*/ 87 w 1230"/>
                <a:gd name="T3" fmla="*/ 7 h 1074"/>
                <a:gd name="T4" fmla="*/ 82 w 1230"/>
                <a:gd name="T5" fmla="*/ 7 h 1074"/>
                <a:gd name="T6" fmla="*/ 81 w 1230"/>
                <a:gd name="T7" fmla="*/ 7 h 1074"/>
                <a:gd name="T8" fmla="*/ 79 w 1230"/>
                <a:gd name="T9" fmla="*/ 9 h 1074"/>
                <a:gd name="T10" fmla="*/ 76 w 1230"/>
                <a:gd name="T11" fmla="*/ 12 h 1074"/>
                <a:gd name="T12" fmla="*/ 74 w 1230"/>
                <a:gd name="T13" fmla="*/ 14 h 1074"/>
                <a:gd name="T14" fmla="*/ 71 w 1230"/>
                <a:gd name="T15" fmla="*/ 17 h 1074"/>
                <a:gd name="T16" fmla="*/ 69 w 1230"/>
                <a:gd name="T17" fmla="*/ 19 h 1074"/>
                <a:gd name="T18" fmla="*/ 66 w 1230"/>
                <a:gd name="T19" fmla="*/ 20 h 1074"/>
                <a:gd name="T20" fmla="*/ 65 w 1230"/>
                <a:gd name="T21" fmla="*/ 22 h 1074"/>
                <a:gd name="T22" fmla="*/ 62 w 1230"/>
                <a:gd name="T23" fmla="*/ 24 h 1074"/>
                <a:gd name="T24" fmla="*/ 59 w 1230"/>
                <a:gd name="T25" fmla="*/ 26 h 1074"/>
                <a:gd name="T26" fmla="*/ 57 w 1230"/>
                <a:gd name="T27" fmla="*/ 28 h 1074"/>
                <a:gd name="T28" fmla="*/ 54 w 1230"/>
                <a:gd name="T29" fmla="*/ 30 h 1074"/>
                <a:gd name="T30" fmla="*/ 53 w 1230"/>
                <a:gd name="T31" fmla="*/ 32 h 1074"/>
                <a:gd name="T32" fmla="*/ 50 w 1230"/>
                <a:gd name="T33" fmla="*/ 34 h 1074"/>
                <a:gd name="T34" fmla="*/ 47 w 1230"/>
                <a:gd name="T35" fmla="*/ 36 h 1074"/>
                <a:gd name="T36" fmla="*/ 45 w 1230"/>
                <a:gd name="T37" fmla="*/ 38 h 1074"/>
                <a:gd name="T38" fmla="*/ 44 w 1230"/>
                <a:gd name="T39" fmla="*/ 41 h 1074"/>
                <a:gd name="T40" fmla="*/ 41 w 1230"/>
                <a:gd name="T41" fmla="*/ 44 h 1074"/>
                <a:gd name="T42" fmla="*/ 38 w 1230"/>
                <a:gd name="T43" fmla="*/ 44 h 1074"/>
                <a:gd name="T44" fmla="*/ 36 w 1230"/>
                <a:gd name="T45" fmla="*/ 47 h 1074"/>
                <a:gd name="T46" fmla="*/ 34 w 1230"/>
                <a:gd name="T47" fmla="*/ 48 h 1074"/>
                <a:gd name="T48" fmla="*/ 32 w 1230"/>
                <a:gd name="T49" fmla="*/ 50 h 1074"/>
                <a:gd name="T50" fmla="*/ 30 w 1230"/>
                <a:gd name="T51" fmla="*/ 53 h 1074"/>
                <a:gd name="T52" fmla="*/ 26 w 1230"/>
                <a:gd name="T53" fmla="*/ 54 h 1074"/>
                <a:gd name="T54" fmla="*/ 24 w 1230"/>
                <a:gd name="T55" fmla="*/ 57 h 1074"/>
                <a:gd name="T56" fmla="*/ 21 w 1230"/>
                <a:gd name="T57" fmla="*/ 59 h 1074"/>
                <a:gd name="T58" fmla="*/ 19 w 1230"/>
                <a:gd name="T59" fmla="*/ 61 h 1074"/>
                <a:gd name="T60" fmla="*/ 17 w 1230"/>
                <a:gd name="T61" fmla="*/ 63 h 1074"/>
                <a:gd name="T62" fmla="*/ 15 w 1230"/>
                <a:gd name="T63" fmla="*/ 65 h 1074"/>
                <a:gd name="T64" fmla="*/ 12 w 1230"/>
                <a:gd name="T65" fmla="*/ 66 h 1074"/>
                <a:gd name="T66" fmla="*/ 9 w 1230"/>
                <a:gd name="T67" fmla="*/ 69 h 1074"/>
                <a:gd name="T68" fmla="*/ 7 w 1230"/>
                <a:gd name="T69" fmla="*/ 71 h 1074"/>
                <a:gd name="T70" fmla="*/ 7 w 1230"/>
                <a:gd name="T71" fmla="*/ 74 h 1074"/>
                <a:gd name="T72" fmla="*/ 7 w 1230"/>
                <a:gd name="T73" fmla="*/ 76 h 1074"/>
                <a:gd name="T74" fmla="*/ 0 w 1230"/>
                <a:gd name="T75" fmla="*/ 78 h 107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230" h="1074">
                  <a:moveTo>
                    <a:pt x="1230" y="0"/>
                  </a:moveTo>
                  <a:lnTo>
                    <a:pt x="1211" y="12"/>
                  </a:lnTo>
                  <a:lnTo>
                    <a:pt x="1193" y="31"/>
                  </a:lnTo>
                  <a:lnTo>
                    <a:pt x="1181" y="43"/>
                  </a:lnTo>
                  <a:lnTo>
                    <a:pt x="1162" y="55"/>
                  </a:lnTo>
                  <a:lnTo>
                    <a:pt x="1144" y="74"/>
                  </a:lnTo>
                  <a:lnTo>
                    <a:pt x="1132" y="86"/>
                  </a:lnTo>
                  <a:lnTo>
                    <a:pt x="1113" y="98"/>
                  </a:lnTo>
                  <a:lnTo>
                    <a:pt x="1095" y="117"/>
                  </a:lnTo>
                  <a:lnTo>
                    <a:pt x="1082" y="129"/>
                  </a:lnTo>
                  <a:lnTo>
                    <a:pt x="1064" y="141"/>
                  </a:lnTo>
                  <a:lnTo>
                    <a:pt x="1045" y="160"/>
                  </a:lnTo>
                  <a:lnTo>
                    <a:pt x="1033" y="172"/>
                  </a:lnTo>
                  <a:lnTo>
                    <a:pt x="1015" y="184"/>
                  </a:lnTo>
                  <a:lnTo>
                    <a:pt x="996" y="203"/>
                  </a:lnTo>
                  <a:lnTo>
                    <a:pt x="984" y="215"/>
                  </a:lnTo>
                  <a:lnTo>
                    <a:pt x="966" y="227"/>
                  </a:lnTo>
                  <a:lnTo>
                    <a:pt x="947" y="246"/>
                  </a:lnTo>
                  <a:lnTo>
                    <a:pt x="935" y="258"/>
                  </a:lnTo>
                  <a:lnTo>
                    <a:pt x="916" y="270"/>
                  </a:lnTo>
                  <a:lnTo>
                    <a:pt x="898" y="288"/>
                  </a:lnTo>
                  <a:lnTo>
                    <a:pt x="886" y="301"/>
                  </a:lnTo>
                  <a:lnTo>
                    <a:pt x="867" y="313"/>
                  </a:lnTo>
                  <a:lnTo>
                    <a:pt x="849" y="331"/>
                  </a:lnTo>
                  <a:lnTo>
                    <a:pt x="836" y="344"/>
                  </a:lnTo>
                  <a:lnTo>
                    <a:pt x="818" y="356"/>
                  </a:lnTo>
                  <a:lnTo>
                    <a:pt x="800" y="374"/>
                  </a:lnTo>
                  <a:lnTo>
                    <a:pt x="787" y="387"/>
                  </a:lnTo>
                  <a:lnTo>
                    <a:pt x="769" y="399"/>
                  </a:lnTo>
                  <a:lnTo>
                    <a:pt x="750" y="417"/>
                  </a:lnTo>
                  <a:lnTo>
                    <a:pt x="738" y="430"/>
                  </a:lnTo>
                  <a:lnTo>
                    <a:pt x="720" y="442"/>
                  </a:lnTo>
                  <a:lnTo>
                    <a:pt x="701" y="460"/>
                  </a:lnTo>
                  <a:lnTo>
                    <a:pt x="689" y="473"/>
                  </a:lnTo>
                  <a:lnTo>
                    <a:pt x="670" y="485"/>
                  </a:lnTo>
                  <a:lnTo>
                    <a:pt x="652" y="503"/>
                  </a:lnTo>
                  <a:lnTo>
                    <a:pt x="640" y="516"/>
                  </a:lnTo>
                  <a:lnTo>
                    <a:pt x="621" y="528"/>
                  </a:lnTo>
                  <a:lnTo>
                    <a:pt x="603" y="546"/>
                  </a:lnTo>
                  <a:lnTo>
                    <a:pt x="591" y="559"/>
                  </a:lnTo>
                  <a:lnTo>
                    <a:pt x="572" y="571"/>
                  </a:lnTo>
                  <a:lnTo>
                    <a:pt x="554" y="589"/>
                  </a:lnTo>
                  <a:lnTo>
                    <a:pt x="541" y="601"/>
                  </a:lnTo>
                  <a:lnTo>
                    <a:pt x="523" y="614"/>
                  </a:lnTo>
                  <a:lnTo>
                    <a:pt x="504" y="626"/>
                  </a:lnTo>
                  <a:lnTo>
                    <a:pt x="492" y="644"/>
                  </a:lnTo>
                  <a:lnTo>
                    <a:pt x="474" y="657"/>
                  </a:lnTo>
                  <a:lnTo>
                    <a:pt x="455" y="669"/>
                  </a:lnTo>
                  <a:lnTo>
                    <a:pt x="443" y="687"/>
                  </a:lnTo>
                  <a:lnTo>
                    <a:pt x="425" y="700"/>
                  </a:lnTo>
                  <a:lnTo>
                    <a:pt x="406" y="712"/>
                  </a:lnTo>
                  <a:lnTo>
                    <a:pt x="394" y="730"/>
                  </a:lnTo>
                  <a:lnTo>
                    <a:pt x="375" y="743"/>
                  </a:lnTo>
                  <a:lnTo>
                    <a:pt x="357" y="755"/>
                  </a:lnTo>
                  <a:lnTo>
                    <a:pt x="345" y="773"/>
                  </a:lnTo>
                  <a:lnTo>
                    <a:pt x="326" y="786"/>
                  </a:lnTo>
                  <a:lnTo>
                    <a:pt x="308" y="798"/>
                  </a:lnTo>
                  <a:lnTo>
                    <a:pt x="295" y="816"/>
                  </a:lnTo>
                  <a:lnTo>
                    <a:pt x="277" y="829"/>
                  </a:lnTo>
                  <a:lnTo>
                    <a:pt x="259" y="841"/>
                  </a:lnTo>
                  <a:lnTo>
                    <a:pt x="246" y="859"/>
                  </a:lnTo>
                  <a:lnTo>
                    <a:pt x="228" y="872"/>
                  </a:lnTo>
                  <a:lnTo>
                    <a:pt x="209" y="884"/>
                  </a:lnTo>
                  <a:lnTo>
                    <a:pt x="197" y="902"/>
                  </a:lnTo>
                  <a:lnTo>
                    <a:pt x="179" y="914"/>
                  </a:lnTo>
                  <a:lnTo>
                    <a:pt x="160" y="927"/>
                  </a:lnTo>
                  <a:lnTo>
                    <a:pt x="148" y="945"/>
                  </a:lnTo>
                  <a:lnTo>
                    <a:pt x="129" y="957"/>
                  </a:lnTo>
                  <a:lnTo>
                    <a:pt x="111" y="970"/>
                  </a:lnTo>
                  <a:lnTo>
                    <a:pt x="99" y="988"/>
                  </a:lnTo>
                  <a:lnTo>
                    <a:pt x="80" y="1000"/>
                  </a:lnTo>
                  <a:lnTo>
                    <a:pt x="62" y="1013"/>
                  </a:lnTo>
                  <a:lnTo>
                    <a:pt x="50" y="1031"/>
                  </a:lnTo>
                  <a:lnTo>
                    <a:pt x="31" y="1043"/>
                  </a:lnTo>
                  <a:lnTo>
                    <a:pt x="13" y="1056"/>
                  </a:lnTo>
                  <a:lnTo>
                    <a:pt x="0" y="1074"/>
                  </a:lnTo>
                </a:path>
              </a:pathLst>
            </a:custGeom>
            <a:solidFill>
              <a:srgbClr val="0000FF"/>
            </a:solidFill>
            <a:ln w="9525">
              <a:solidFill>
                <a:srgbClr val="000000"/>
              </a:solidFill>
              <a:prstDash val="solid"/>
              <a:round/>
              <a:headEnd/>
              <a:tailEnd/>
            </a:ln>
          </p:spPr>
          <p:txBody>
            <a:bodyPr/>
            <a:lstStyle/>
            <a:p>
              <a:endParaRPr lang="en-US"/>
            </a:p>
          </p:txBody>
        </p:sp>
        <p:sp>
          <p:nvSpPr>
            <p:cNvPr id="426455" name="Freeform 465">
              <a:extLst>
                <a:ext uri="{FF2B5EF4-FFF2-40B4-BE49-F238E27FC236}">
                  <a16:creationId xmlns:a16="http://schemas.microsoft.com/office/drawing/2014/main" id="{CB3331BB-FB08-BE20-6F9A-AB6FFBFB7306}"/>
                </a:ext>
              </a:extLst>
            </p:cNvPr>
            <p:cNvSpPr>
              <a:spLocks/>
            </p:cNvSpPr>
            <p:nvPr/>
          </p:nvSpPr>
          <p:spPr bwMode="auto">
            <a:xfrm>
              <a:off x="2146" y="2629"/>
              <a:ext cx="1150" cy="1004"/>
            </a:xfrm>
            <a:custGeom>
              <a:avLst/>
              <a:gdLst>
                <a:gd name="T0" fmla="*/ 87 w 1230"/>
                <a:gd name="T1" fmla="*/ 7 h 1074"/>
                <a:gd name="T2" fmla="*/ 87 w 1230"/>
                <a:gd name="T3" fmla="*/ 7 h 1074"/>
                <a:gd name="T4" fmla="*/ 82 w 1230"/>
                <a:gd name="T5" fmla="*/ 7 h 1074"/>
                <a:gd name="T6" fmla="*/ 81 w 1230"/>
                <a:gd name="T7" fmla="*/ 7 h 1074"/>
                <a:gd name="T8" fmla="*/ 79 w 1230"/>
                <a:gd name="T9" fmla="*/ 9 h 1074"/>
                <a:gd name="T10" fmla="*/ 76 w 1230"/>
                <a:gd name="T11" fmla="*/ 12 h 1074"/>
                <a:gd name="T12" fmla="*/ 74 w 1230"/>
                <a:gd name="T13" fmla="*/ 14 h 1074"/>
                <a:gd name="T14" fmla="*/ 71 w 1230"/>
                <a:gd name="T15" fmla="*/ 17 h 1074"/>
                <a:gd name="T16" fmla="*/ 69 w 1230"/>
                <a:gd name="T17" fmla="*/ 19 h 1074"/>
                <a:gd name="T18" fmla="*/ 66 w 1230"/>
                <a:gd name="T19" fmla="*/ 20 h 1074"/>
                <a:gd name="T20" fmla="*/ 65 w 1230"/>
                <a:gd name="T21" fmla="*/ 22 h 1074"/>
                <a:gd name="T22" fmla="*/ 62 w 1230"/>
                <a:gd name="T23" fmla="*/ 24 h 1074"/>
                <a:gd name="T24" fmla="*/ 59 w 1230"/>
                <a:gd name="T25" fmla="*/ 26 h 1074"/>
                <a:gd name="T26" fmla="*/ 57 w 1230"/>
                <a:gd name="T27" fmla="*/ 28 h 1074"/>
                <a:gd name="T28" fmla="*/ 54 w 1230"/>
                <a:gd name="T29" fmla="*/ 30 h 1074"/>
                <a:gd name="T30" fmla="*/ 53 w 1230"/>
                <a:gd name="T31" fmla="*/ 32 h 1074"/>
                <a:gd name="T32" fmla="*/ 50 w 1230"/>
                <a:gd name="T33" fmla="*/ 34 h 1074"/>
                <a:gd name="T34" fmla="*/ 47 w 1230"/>
                <a:gd name="T35" fmla="*/ 36 h 1074"/>
                <a:gd name="T36" fmla="*/ 45 w 1230"/>
                <a:gd name="T37" fmla="*/ 38 h 1074"/>
                <a:gd name="T38" fmla="*/ 44 w 1230"/>
                <a:gd name="T39" fmla="*/ 41 h 1074"/>
                <a:gd name="T40" fmla="*/ 41 w 1230"/>
                <a:gd name="T41" fmla="*/ 44 h 1074"/>
                <a:gd name="T42" fmla="*/ 38 w 1230"/>
                <a:gd name="T43" fmla="*/ 44 h 1074"/>
                <a:gd name="T44" fmla="*/ 36 w 1230"/>
                <a:gd name="T45" fmla="*/ 47 h 1074"/>
                <a:gd name="T46" fmla="*/ 34 w 1230"/>
                <a:gd name="T47" fmla="*/ 48 h 1074"/>
                <a:gd name="T48" fmla="*/ 32 w 1230"/>
                <a:gd name="T49" fmla="*/ 50 h 1074"/>
                <a:gd name="T50" fmla="*/ 30 w 1230"/>
                <a:gd name="T51" fmla="*/ 53 h 1074"/>
                <a:gd name="T52" fmla="*/ 26 w 1230"/>
                <a:gd name="T53" fmla="*/ 54 h 1074"/>
                <a:gd name="T54" fmla="*/ 24 w 1230"/>
                <a:gd name="T55" fmla="*/ 57 h 1074"/>
                <a:gd name="T56" fmla="*/ 21 w 1230"/>
                <a:gd name="T57" fmla="*/ 59 h 1074"/>
                <a:gd name="T58" fmla="*/ 19 w 1230"/>
                <a:gd name="T59" fmla="*/ 61 h 1074"/>
                <a:gd name="T60" fmla="*/ 17 w 1230"/>
                <a:gd name="T61" fmla="*/ 63 h 1074"/>
                <a:gd name="T62" fmla="*/ 15 w 1230"/>
                <a:gd name="T63" fmla="*/ 65 h 1074"/>
                <a:gd name="T64" fmla="*/ 12 w 1230"/>
                <a:gd name="T65" fmla="*/ 66 h 1074"/>
                <a:gd name="T66" fmla="*/ 9 w 1230"/>
                <a:gd name="T67" fmla="*/ 69 h 1074"/>
                <a:gd name="T68" fmla="*/ 7 w 1230"/>
                <a:gd name="T69" fmla="*/ 71 h 1074"/>
                <a:gd name="T70" fmla="*/ 7 w 1230"/>
                <a:gd name="T71" fmla="*/ 74 h 1074"/>
                <a:gd name="T72" fmla="*/ 7 w 1230"/>
                <a:gd name="T73" fmla="*/ 76 h 1074"/>
                <a:gd name="T74" fmla="*/ 0 w 1230"/>
                <a:gd name="T75" fmla="*/ 78 h 107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230" h="1074">
                  <a:moveTo>
                    <a:pt x="1230" y="0"/>
                  </a:moveTo>
                  <a:lnTo>
                    <a:pt x="1211" y="12"/>
                  </a:lnTo>
                  <a:lnTo>
                    <a:pt x="1193" y="31"/>
                  </a:lnTo>
                  <a:lnTo>
                    <a:pt x="1181" y="43"/>
                  </a:lnTo>
                  <a:lnTo>
                    <a:pt x="1162" y="55"/>
                  </a:lnTo>
                  <a:lnTo>
                    <a:pt x="1144" y="74"/>
                  </a:lnTo>
                  <a:lnTo>
                    <a:pt x="1132" y="86"/>
                  </a:lnTo>
                  <a:lnTo>
                    <a:pt x="1113" y="98"/>
                  </a:lnTo>
                  <a:lnTo>
                    <a:pt x="1095" y="117"/>
                  </a:lnTo>
                  <a:lnTo>
                    <a:pt x="1082" y="129"/>
                  </a:lnTo>
                  <a:lnTo>
                    <a:pt x="1064" y="141"/>
                  </a:lnTo>
                  <a:lnTo>
                    <a:pt x="1045" y="160"/>
                  </a:lnTo>
                  <a:lnTo>
                    <a:pt x="1033" y="172"/>
                  </a:lnTo>
                  <a:lnTo>
                    <a:pt x="1015" y="184"/>
                  </a:lnTo>
                  <a:lnTo>
                    <a:pt x="996" y="203"/>
                  </a:lnTo>
                  <a:lnTo>
                    <a:pt x="984" y="215"/>
                  </a:lnTo>
                  <a:lnTo>
                    <a:pt x="966" y="227"/>
                  </a:lnTo>
                  <a:lnTo>
                    <a:pt x="947" y="246"/>
                  </a:lnTo>
                  <a:lnTo>
                    <a:pt x="935" y="258"/>
                  </a:lnTo>
                  <a:lnTo>
                    <a:pt x="916" y="270"/>
                  </a:lnTo>
                  <a:lnTo>
                    <a:pt x="898" y="288"/>
                  </a:lnTo>
                  <a:lnTo>
                    <a:pt x="886" y="301"/>
                  </a:lnTo>
                  <a:lnTo>
                    <a:pt x="867" y="313"/>
                  </a:lnTo>
                  <a:lnTo>
                    <a:pt x="849" y="331"/>
                  </a:lnTo>
                  <a:lnTo>
                    <a:pt x="836" y="344"/>
                  </a:lnTo>
                  <a:lnTo>
                    <a:pt x="818" y="356"/>
                  </a:lnTo>
                  <a:lnTo>
                    <a:pt x="800" y="374"/>
                  </a:lnTo>
                  <a:lnTo>
                    <a:pt x="787" y="387"/>
                  </a:lnTo>
                  <a:lnTo>
                    <a:pt x="769" y="399"/>
                  </a:lnTo>
                  <a:lnTo>
                    <a:pt x="750" y="417"/>
                  </a:lnTo>
                  <a:lnTo>
                    <a:pt x="738" y="430"/>
                  </a:lnTo>
                  <a:lnTo>
                    <a:pt x="720" y="442"/>
                  </a:lnTo>
                  <a:lnTo>
                    <a:pt x="701" y="460"/>
                  </a:lnTo>
                  <a:lnTo>
                    <a:pt x="689" y="473"/>
                  </a:lnTo>
                  <a:lnTo>
                    <a:pt x="670" y="485"/>
                  </a:lnTo>
                  <a:lnTo>
                    <a:pt x="652" y="503"/>
                  </a:lnTo>
                  <a:lnTo>
                    <a:pt x="640" y="516"/>
                  </a:lnTo>
                  <a:lnTo>
                    <a:pt x="621" y="528"/>
                  </a:lnTo>
                  <a:lnTo>
                    <a:pt x="603" y="546"/>
                  </a:lnTo>
                  <a:lnTo>
                    <a:pt x="591" y="559"/>
                  </a:lnTo>
                  <a:lnTo>
                    <a:pt x="572" y="571"/>
                  </a:lnTo>
                  <a:lnTo>
                    <a:pt x="554" y="589"/>
                  </a:lnTo>
                  <a:lnTo>
                    <a:pt x="541" y="601"/>
                  </a:lnTo>
                  <a:lnTo>
                    <a:pt x="523" y="614"/>
                  </a:lnTo>
                  <a:lnTo>
                    <a:pt x="504" y="626"/>
                  </a:lnTo>
                  <a:lnTo>
                    <a:pt x="492" y="644"/>
                  </a:lnTo>
                  <a:lnTo>
                    <a:pt x="474" y="657"/>
                  </a:lnTo>
                  <a:lnTo>
                    <a:pt x="455" y="669"/>
                  </a:lnTo>
                  <a:lnTo>
                    <a:pt x="443" y="687"/>
                  </a:lnTo>
                  <a:lnTo>
                    <a:pt x="425" y="700"/>
                  </a:lnTo>
                  <a:lnTo>
                    <a:pt x="406" y="712"/>
                  </a:lnTo>
                  <a:lnTo>
                    <a:pt x="394" y="730"/>
                  </a:lnTo>
                  <a:lnTo>
                    <a:pt x="375" y="743"/>
                  </a:lnTo>
                  <a:lnTo>
                    <a:pt x="357" y="755"/>
                  </a:lnTo>
                  <a:lnTo>
                    <a:pt x="345" y="773"/>
                  </a:lnTo>
                  <a:lnTo>
                    <a:pt x="326" y="786"/>
                  </a:lnTo>
                  <a:lnTo>
                    <a:pt x="308" y="798"/>
                  </a:lnTo>
                  <a:lnTo>
                    <a:pt x="295" y="816"/>
                  </a:lnTo>
                  <a:lnTo>
                    <a:pt x="277" y="829"/>
                  </a:lnTo>
                  <a:lnTo>
                    <a:pt x="259" y="841"/>
                  </a:lnTo>
                  <a:lnTo>
                    <a:pt x="246" y="859"/>
                  </a:lnTo>
                  <a:lnTo>
                    <a:pt x="228" y="872"/>
                  </a:lnTo>
                  <a:lnTo>
                    <a:pt x="209" y="884"/>
                  </a:lnTo>
                  <a:lnTo>
                    <a:pt x="197" y="902"/>
                  </a:lnTo>
                  <a:lnTo>
                    <a:pt x="179" y="914"/>
                  </a:lnTo>
                  <a:lnTo>
                    <a:pt x="160" y="927"/>
                  </a:lnTo>
                  <a:lnTo>
                    <a:pt x="148" y="945"/>
                  </a:lnTo>
                  <a:lnTo>
                    <a:pt x="129" y="957"/>
                  </a:lnTo>
                  <a:lnTo>
                    <a:pt x="111" y="970"/>
                  </a:lnTo>
                  <a:lnTo>
                    <a:pt x="99" y="988"/>
                  </a:lnTo>
                  <a:lnTo>
                    <a:pt x="80" y="1000"/>
                  </a:lnTo>
                  <a:lnTo>
                    <a:pt x="62" y="1013"/>
                  </a:lnTo>
                  <a:lnTo>
                    <a:pt x="50" y="1031"/>
                  </a:lnTo>
                  <a:lnTo>
                    <a:pt x="31" y="1043"/>
                  </a:lnTo>
                  <a:lnTo>
                    <a:pt x="13" y="1056"/>
                  </a:lnTo>
                  <a:lnTo>
                    <a:pt x="0" y="1074"/>
                  </a:lnTo>
                </a:path>
              </a:pathLst>
            </a:custGeom>
            <a:solidFill>
              <a:srgbClr val="0000FF"/>
            </a:solidFill>
            <a:ln w="9525">
              <a:solidFill>
                <a:srgbClr val="000000"/>
              </a:solidFill>
              <a:prstDash val="solid"/>
              <a:round/>
              <a:headEnd/>
              <a:tailEnd/>
            </a:ln>
          </p:spPr>
          <p:txBody>
            <a:bodyPr/>
            <a:lstStyle/>
            <a:p>
              <a:endParaRPr lang="en-US"/>
            </a:p>
          </p:txBody>
        </p:sp>
        <p:sp>
          <p:nvSpPr>
            <p:cNvPr id="426456" name="Freeform 466">
              <a:extLst>
                <a:ext uri="{FF2B5EF4-FFF2-40B4-BE49-F238E27FC236}">
                  <a16:creationId xmlns:a16="http://schemas.microsoft.com/office/drawing/2014/main" id="{F261E6C9-C1CC-9CFB-7C0B-C33C43A0D53A}"/>
                </a:ext>
              </a:extLst>
            </p:cNvPr>
            <p:cNvSpPr>
              <a:spLocks/>
            </p:cNvSpPr>
            <p:nvPr/>
          </p:nvSpPr>
          <p:spPr bwMode="auto">
            <a:xfrm>
              <a:off x="2146" y="2629"/>
              <a:ext cx="1150" cy="1004"/>
            </a:xfrm>
            <a:custGeom>
              <a:avLst/>
              <a:gdLst>
                <a:gd name="T0" fmla="*/ 87 w 1230"/>
                <a:gd name="T1" fmla="*/ 7 h 1074"/>
                <a:gd name="T2" fmla="*/ 87 w 1230"/>
                <a:gd name="T3" fmla="*/ 7 h 1074"/>
                <a:gd name="T4" fmla="*/ 82 w 1230"/>
                <a:gd name="T5" fmla="*/ 7 h 1074"/>
                <a:gd name="T6" fmla="*/ 81 w 1230"/>
                <a:gd name="T7" fmla="*/ 7 h 1074"/>
                <a:gd name="T8" fmla="*/ 79 w 1230"/>
                <a:gd name="T9" fmla="*/ 9 h 1074"/>
                <a:gd name="T10" fmla="*/ 76 w 1230"/>
                <a:gd name="T11" fmla="*/ 12 h 1074"/>
                <a:gd name="T12" fmla="*/ 74 w 1230"/>
                <a:gd name="T13" fmla="*/ 14 h 1074"/>
                <a:gd name="T14" fmla="*/ 71 w 1230"/>
                <a:gd name="T15" fmla="*/ 17 h 1074"/>
                <a:gd name="T16" fmla="*/ 69 w 1230"/>
                <a:gd name="T17" fmla="*/ 19 h 1074"/>
                <a:gd name="T18" fmla="*/ 66 w 1230"/>
                <a:gd name="T19" fmla="*/ 20 h 1074"/>
                <a:gd name="T20" fmla="*/ 65 w 1230"/>
                <a:gd name="T21" fmla="*/ 22 h 1074"/>
                <a:gd name="T22" fmla="*/ 62 w 1230"/>
                <a:gd name="T23" fmla="*/ 24 h 1074"/>
                <a:gd name="T24" fmla="*/ 59 w 1230"/>
                <a:gd name="T25" fmla="*/ 26 h 1074"/>
                <a:gd name="T26" fmla="*/ 57 w 1230"/>
                <a:gd name="T27" fmla="*/ 28 h 1074"/>
                <a:gd name="T28" fmla="*/ 54 w 1230"/>
                <a:gd name="T29" fmla="*/ 30 h 1074"/>
                <a:gd name="T30" fmla="*/ 53 w 1230"/>
                <a:gd name="T31" fmla="*/ 32 h 1074"/>
                <a:gd name="T32" fmla="*/ 50 w 1230"/>
                <a:gd name="T33" fmla="*/ 34 h 1074"/>
                <a:gd name="T34" fmla="*/ 47 w 1230"/>
                <a:gd name="T35" fmla="*/ 36 h 1074"/>
                <a:gd name="T36" fmla="*/ 45 w 1230"/>
                <a:gd name="T37" fmla="*/ 38 h 1074"/>
                <a:gd name="T38" fmla="*/ 44 w 1230"/>
                <a:gd name="T39" fmla="*/ 41 h 1074"/>
                <a:gd name="T40" fmla="*/ 41 w 1230"/>
                <a:gd name="T41" fmla="*/ 44 h 1074"/>
                <a:gd name="T42" fmla="*/ 38 w 1230"/>
                <a:gd name="T43" fmla="*/ 44 h 1074"/>
                <a:gd name="T44" fmla="*/ 36 w 1230"/>
                <a:gd name="T45" fmla="*/ 47 h 1074"/>
                <a:gd name="T46" fmla="*/ 34 w 1230"/>
                <a:gd name="T47" fmla="*/ 48 h 1074"/>
                <a:gd name="T48" fmla="*/ 32 w 1230"/>
                <a:gd name="T49" fmla="*/ 50 h 1074"/>
                <a:gd name="T50" fmla="*/ 30 w 1230"/>
                <a:gd name="T51" fmla="*/ 53 h 1074"/>
                <a:gd name="T52" fmla="*/ 26 w 1230"/>
                <a:gd name="T53" fmla="*/ 54 h 1074"/>
                <a:gd name="T54" fmla="*/ 24 w 1230"/>
                <a:gd name="T55" fmla="*/ 57 h 1074"/>
                <a:gd name="T56" fmla="*/ 21 w 1230"/>
                <a:gd name="T57" fmla="*/ 59 h 1074"/>
                <a:gd name="T58" fmla="*/ 19 w 1230"/>
                <a:gd name="T59" fmla="*/ 61 h 1074"/>
                <a:gd name="T60" fmla="*/ 17 w 1230"/>
                <a:gd name="T61" fmla="*/ 63 h 1074"/>
                <a:gd name="T62" fmla="*/ 15 w 1230"/>
                <a:gd name="T63" fmla="*/ 65 h 1074"/>
                <a:gd name="T64" fmla="*/ 12 w 1230"/>
                <a:gd name="T65" fmla="*/ 66 h 1074"/>
                <a:gd name="T66" fmla="*/ 9 w 1230"/>
                <a:gd name="T67" fmla="*/ 69 h 1074"/>
                <a:gd name="T68" fmla="*/ 7 w 1230"/>
                <a:gd name="T69" fmla="*/ 71 h 1074"/>
                <a:gd name="T70" fmla="*/ 7 w 1230"/>
                <a:gd name="T71" fmla="*/ 74 h 1074"/>
                <a:gd name="T72" fmla="*/ 7 w 1230"/>
                <a:gd name="T73" fmla="*/ 76 h 1074"/>
                <a:gd name="T74" fmla="*/ 0 w 1230"/>
                <a:gd name="T75" fmla="*/ 78 h 107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230" h="1074">
                  <a:moveTo>
                    <a:pt x="1230" y="0"/>
                  </a:moveTo>
                  <a:lnTo>
                    <a:pt x="1211" y="12"/>
                  </a:lnTo>
                  <a:lnTo>
                    <a:pt x="1193" y="31"/>
                  </a:lnTo>
                  <a:lnTo>
                    <a:pt x="1181" y="43"/>
                  </a:lnTo>
                  <a:lnTo>
                    <a:pt x="1162" y="55"/>
                  </a:lnTo>
                  <a:lnTo>
                    <a:pt x="1144" y="74"/>
                  </a:lnTo>
                  <a:lnTo>
                    <a:pt x="1132" y="86"/>
                  </a:lnTo>
                  <a:lnTo>
                    <a:pt x="1113" y="98"/>
                  </a:lnTo>
                  <a:lnTo>
                    <a:pt x="1095" y="117"/>
                  </a:lnTo>
                  <a:lnTo>
                    <a:pt x="1082" y="129"/>
                  </a:lnTo>
                  <a:lnTo>
                    <a:pt x="1064" y="141"/>
                  </a:lnTo>
                  <a:lnTo>
                    <a:pt x="1045" y="160"/>
                  </a:lnTo>
                  <a:lnTo>
                    <a:pt x="1033" y="172"/>
                  </a:lnTo>
                  <a:lnTo>
                    <a:pt x="1015" y="184"/>
                  </a:lnTo>
                  <a:lnTo>
                    <a:pt x="996" y="203"/>
                  </a:lnTo>
                  <a:lnTo>
                    <a:pt x="984" y="215"/>
                  </a:lnTo>
                  <a:lnTo>
                    <a:pt x="966" y="227"/>
                  </a:lnTo>
                  <a:lnTo>
                    <a:pt x="947" y="246"/>
                  </a:lnTo>
                  <a:lnTo>
                    <a:pt x="935" y="258"/>
                  </a:lnTo>
                  <a:lnTo>
                    <a:pt x="916" y="270"/>
                  </a:lnTo>
                  <a:lnTo>
                    <a:pt x="898" y="288"/>
                  </a:lnTo>
                  <a:lnTo>
                    <a:pt x="886" y="301"/>
                  </a:lnTo>
                  <a:lnTo>
                    <a:pt x="867" y="313"/>
                  </a:lnTo>
                  <a:lnTo>
                    <a:pt x="849" y="331"/>
                  </a:lnTo>
                  <a:lnTo>
                    <a:pt x="836" y="344"/>
                  </a:lnTo>
                  <a:lnTo>
                    <a:pt x="818" y="356"/>
                  </a:lnTo>
                  <a:lnTo>
                    <a:pt x="800" y="374"/>
                  </a:lnTo>
                  <a:lnTo>
                    <a:pt x="787" y="387"/>
                  </a:lnTo>
                  <a:lnTo>
                    <a:pt x="769" y="399"/>
                  </a:lnTo>
                  <a:lnTo>
                    <a:pt x="750" y="417"/>
                  </a:lnTo>
                  <a:lnTo>
                    <a:pt x="738" y="430"/>
                  </a:lnTo>
                  <a:lnTo>
                    <a:pt x="720" y="442"/>
                  </a:lnTo>
                  <a:lnTo>
                    <a:pt x="701" y="460"/>
                  </a:lnTo>
                  <a:lnTo>
                    <a:pt x="689" y="473"/>
                  </a:lnTo>
                  <a:lnTo>
                    <a:pt x="670" y="485"/>
                  </a:lnTo>
                  <a:lnTo>
                    <a:pt x="652" y="503"/>
                  </a:lnTo>
                  <a:lnTo>
                    <a:pt x="640" y="516"/>
                  </a:lnTo>
                  <a:lnTo>
                    <a:pt x="621" y="528"/>
                  </a:lnTo>
                  <a:lnTo>
                    <a:pt x="603" y="546"/>
                  </a:lnTo>
                  <a:lnTo>
                    <a:pt x="591" y="559"/>
                  </a:lnTo>
                  <a:lnTo>
                    <a:pt x="572" y="571"/>
                  </a:lnTo>
                  <a:lnTo>
                    <a:pt x="554" y="589"/>
                  </a:lnTo>
                  <a:lnTo>
                    <a:pt x="541" y="601"/>
                  </a:lnTo>
                  <a:lnTo>
                    <a:pt x="523" y="614"/>
                  </a:lnTo>
                  <a:lnTo>
                    <a:pt x="504" y="626"/>
                  </a:lnTo>
                  <a:lnTo>
                    <a:pt x="492" y="644"/>
                  </a:lnTo>
                  <a:lnTo>
                    <a:pt x="474" y="657"/>
                  </a:lnTo>
                  <a:lnTo>
                    <a:pt x="455" y="669"/>
                  </a:lnTo>
                  <a:lnTo>
                    <a:pt x="443" y="687"/>
                  </a:lnTo>
                  <a:lnTo>
                    <a:pt x="425" y="700"/>
                  </a:lnTo>
                  <a:lnTo>
                    <a:pt x="406" y="712"/>
                  </a:lnTo>
                  <a:lnTo>
                    <a:pt x="394" y="730"/>
                  </a:lnTo>
                  <a:lnTo>
                    <a:pt x="375" y="743"/>
                  </a:lnTo>
                  <a:lnTo>
                    <a:pt x="357" y="755"/>
                  </a:lnTo>
                  <a:lnTo>
                    <a:pt x="345" y="773"/>
                  </a:lnTo>
                  <a:lnTo>
                    <a:pt x="326" y="786"/>
                  </a:lnTo>
                  <a:lnTo>
                    <a:pt x="308" y="798"/>
                  </a:lnTo>
                  <a:lnTo>
                    <a:pt x="295" y="816"/>
                  </a:lnTo>
                  <a:lnTo>
                    <a:pt x="277" y="829"/>
                  </a:lnTo>
                  <a:lnTo>
                    <a:pt x="259" y="841"/>
                  </a:lnTo>
                  <a:lnTo>
                    <a:pt x="246" y="859"/>
                  </a:lnTo>
                  <a:lnTo>
                    <a:pt x="228" y="872"/>
                  </a:lnTo>
                  <a:lnTo>
                    <a:pt x="209" y="884"/>
                  </a:lnTo>
                  <a:lnTo>
                    <a:pt x="197" y="902"/>
                  </a:lnTo>
                  <a:lnTo>
                    <a:pt x="179" y="914"/>
                  </a:lnTo>
                  <a:lnTo>
                    <a:pt x="160" y="927"/>
                  </a:lnTo>
                  <a:lnTo>
                    <a:pt x="148" y="945"/>
                  </a:lnTo>
                  <a:lnTo>
                    <a:pt x="129" y="957"/>
                  </a:lnTo>
                  <a:lnTo>
                    <a:pt x="111" y="970"/>
                  </a:lnTo>
                  <a:lnTo>
                    <a:pt x="99" y="988"/>
                  </a:lnTo>
                  <a:lnTo>
                    <a:pt x="80" y="1000"/>
                  </a:lnTo>
                  <a:lnTo>
                    <a:pt x="62" y="1013"/>
                  </a:lnTo>
                  <a:lnTo>
                    <a:pt x="50" y="1031"/>
                  </a:lnTo>
                  <a:lnTo>
                    <a:pt x="31" y="1043"/>
                  </a:lnTo>
                  <a:lnTo>
                    <a:pt x="13" y="1056"/>
                  </a:lnTo>
                  <a:lnTo>
                    <a:pt x="0" y="1074"/>
                  </a:lnTo>
                </a:path>
              </a:pathLst>
            </a:custGeom>
            <a:solidFill>
              <a:srgbClr val="0000FF"/>
            </a:solidFill>
            <a:ln w="9525">
              <a:solidFill>
                <a:srgbClr val="000000"/>
              </a:solidFill>
              <a:prstDash val="solid"/>
              <a:round/>
              <a:headEnd/>
              <a:tailEnd/>
            </a:ln>
          </p:spPr>
          <p:txBody>
            <a:bodyPr/>
            <a:lstStyle/>
            <a:p>
              <a:endParaRPr lang="en-US"/>
            </a:p>
          </p:txBody>
        </p:sp>
        <p:sp>
          <p:nvSpPr>
            <p:cNvPr id="426457" name="Freeform 467">
              <a:extLst>
                <a:ext uri="{FF2B5EF4-FFF2-40B4-BE49-F238E27FC236}">
                  <a16:creationId xmlns:a16="http://schemas.microsoft.com/office/drawing/2014/main" id="{9E027171-B248-EA3B-E5EA-898057048774}"/>
                </a:ext>
              </a:extLst>
            </p:cNvPr>
            <p:cNvSpPr>
              <a:spLocks/>
            </p:cNvSpPr>
            <p:nvPr/>
          </p:nvSpPr>
          <p:spPr bwMode="auto">
            <a:xfrm>
              <a:off x="2146" y="2629"/>
              <a:ext cx="1150" cy="1004"/>
            </a:xfrm>
            <a:custGeom>
              <a:avLst/>
              <a:gdLst>
                <a:gd name="T0" fmla="*/ 87 w 1230"/>
                <a:gd name="T1" fmla="*/ 7 h 1074"/>
                <a:gd name="T2" fmla="*/ 87 w 1230"/>
                <a:gd name="T3" fmla="*/ 7 h 1074"/>
                <a:gd name="T4" fmla="*/ 82 w 1230"/>
                <a:gd name="T5" fmla="*/ 7 h 1074"/>
                <a:gd name="T6" fmla="*/ 81 w 1230"/>
                <a:gd name="T7" fmla="*/ 7 h 1074"/>
                <a:gd name="T8" fmla="*/ 79 w 1230"/>
                <a:gd name="T9" fmla="*/ 9 h 1074"/>
                <a:gd name="T10" fmla="*/ 76 w 1230"/>
                <a:gd name="T11" fmla="*/ 12 h 1074"/>
                <a:gd name="T12" fmla="*/ 74 w 1230"/>
                <a:gd name="T13" fmla="*/ 14 h 1074"/>
                <a:gd name="T14" fmla="*/ 71 w 1230"/>
                <a:gd name="T15" fmla="*/ 17 h 1074"/>
                <a:gd name="T16" fmla="*/ 69 w 1230"/>
                <a:gd name="T17" fmla="*/ 19 h 1074"/>
                <a:gd name="T18" fmla="*/ 66 w 1230"/>
                <a:gd name="T19" fmla="*/ 20 h 1074"/>
                <a:gd name="T20" fmla="*/ 65 w 1230"/>
                <a:gd name="T21" fmla="*/ 22 h 1074"/>
                <a:gd name="T22" fmla="*/ 62 w 1230"/>
                <a:gd name="T23" fmla="*/ 24 h 1074"/>
                <a:gd name="T24" fmla="*/ 59 w 1230"/>
                <a:gd name="T25" fmla="*/ 26 h 1074"/>
                <a:gd name="T26" fmla="*/ 57 w 1230"/>
                <a:gd name="T27" fmla="*/ 28 h 1074"/>
                <a:gd name="T28" fmla="*/ 54 w 1230"/>
                <a:gd name="T29" fmla="*/ 30 h 1074"/>
                <a:gd name="T30" fmla="*/ 53 w 1230"/>
                <a:gd name="T31" fmla="*/ 32 h 1074"/>
                <a:gd name="T32" fmla="*/ 50 w 1230"/>
                <a:gd name="T33" fmla="*/ 34 h 1074"/>
                <a:gd name="T34" fmla="*/ 47 w 1230"/>
                <a:gd name="T35" fmla="*/ 36 h 1074"/>
                <a:gd name="T36" fmla="*/ 45 w 1230"/>
                <a:gd name="T37" fmla="*/ 38 h 1074"/>
                <a:gd name="T38" fmla="*/ 44 w 1230"/>
                <a:gd name="T39" fmla="*/ 41 h 1074"/>
                <a:gd name="T40" fmla="*/ 41 w 1230"/>
                <a:gd name="T41" fmla="*/ 44 h 1074"/>
                <a:gd name="T42" fmla="*/ 38 w 1230"/>
                <a:gd name="T43" fmla="*/ 44 h 1074"/>
                <a:gd name="T44" fmla="*/ 36 w 1230"/>
                <a:gd name="T45" fmla="*/ 47 h 1074"/>
                <a:gd name="T46" fmla="*/ 34 w 1230"/>
                <a:gd name="T47" fmla="*/ 48 h 1074"/>
                <a:gd name="T48" fmla="*/ 32 w 1230"/>
                <a:gd name="T49" fmla="*/ 50 h 1074"/>
                <a:gd name="T50" fmla="*/ 30 w 1230"/>
                <a:gd name="T51" fmla="*/ 53 h 1074"/>
                <a:gd name="T52" fmla="*/ 26 w 1230"/>
                <a:gd name="T53" fmla="*/ 54 h 1074"/>
                <a:gd name="T54" fmla="*/ 24 w 1230"/>
                <a:gd name="T55" fmla="*/ 57 h 1074"/>
                <a:gd name="T56" fmla="*/ 21 w 1230"/>
                <a:gd name="T57" fmla="*/ 59 h 1074"/>
                <a:gd name="T58" fmla="*/ 19 w 1230"/>
                <a:gd name="T59" fmla="*/ 61 h 1074"/>
                <a:gd name="T60" fmla="*/ 17 w 1230"/>
                <a:gd name="T61" fmla="*/ 63 h 1074"/>
                <a:gd name="T62" fmla="*/ 15 w 1230"/>
                <a:gd name="T63" fmla="*/ 65 h 1074"/>
                <a:gd name="T64" fmla="*/ 12 w 1230"/>
                <a:gd name="T65" fmla="*/ 66 h 1074"/>
                <a:gd name="T66" fmla="*/ 9 w 1230"/>
                <a:gd name="T67" fmla="*/ 69 h 1074"/>
                <a:gd name="T68" fmla="*/ 7 w 1230"/>
                <a:gd name="T69" fmla="*/ 71 h 1074"/>
                <a:gd name="T70" fmla="*/ 7 w 1230"/>
                <a:gd name="T71" fmla="*/ 74 h 1074"/>
                <a:gd name="T72" fmla="*/ 7 w 1230"/>
                <a:gd name="T73" fmla="*/ 76 h 1074"/>
                <a:gd name="T74" fmla="*/ 0 w 1230"/>
                <a:gd name="T75" fmla="*/ 78 h 107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230" h="1074">
                  <a:moveTo>
                    <a:pt x="1230" y="0"/>
                  </a:moveTo>
                  <a:lnTo>
                    <a:pt x="1211" y="12"/>
                  </a:lnTo>
                  <a:lnTo>
                    <a:pt x="1193" y="31"/>
                  </a:lnTo>
                  <a:lnTo>
                    <a:pt x="1181" y="43"/>
                  </a:lnTo>
                  <a:lnTo>
                    <a:pt x="1162" y="55"/>
                  </a:lnTo>
                  <a:lnTo>
                    <a:pt x="1144" y="74"/>
                  </a:lnTo>
                  <a:lnTo>
                    <a:pt x="1132" y="86"/>
                  </a:lnTo>
                  <a:lnTo>
                    <a:pt x="1113" y="98"/>
                  </a:lnTo>
                  <a:lnTo>
                    <a:pt x="1095" y="117"/>
                  </a:lnTo>
                  <a:lnTo>
                    <a:pt x="1082" y="129"/>
                  </a:lnTo>
                  <a:lnTo>
                    <a:pt x="1064" y="141"/>
                  </a:lnTo>
                  <a:lnTo>
                    <a:pt x="1045" y="160"/>
                  </a:lnTo>
                  <a:lnTo>
                    <a:pt x="1033" y="172"/>
                  </a:lnTo>
                  <a:lnTo>
                    <a:pt x="1015" y="184"/>
                  </a:lnTo>
                  <a:lnTo>
                    <a:pt x="996" y="203"/>
                  </a:lnTo>
                  <a:lnTo>
                    <a:pt x="984" y="215"/>
                  </a:lnTo>
                  <a:lnTo>
                    <a:pt x="966" y="227"/>
                  </a:lnTo>
                  <a:lnTo>
                    <a:pt x="947" y="246"/>
                  </a:lnTo>
                  <a:lnTo>
                    <a:pt x="935" y="258"/>
                  </a:lnTo>
                  <a:lnTo>
                    <a:pt x="916" y="270"/>
                  </a:lnTo>
                  <a:lnTo>
                    <a:pt x="898" y="288"/>
                  </a:lnTo>
                  <a:lnTo>
                    <a:pt x="886" y="301"/>
                  </a:lnTo>
                  <a:lnTo>
                    <a:pt x="867" y="313"/>
                  </a:lnTo>
                  <a:lnTo>
                    <a:pt x="849" y="331"/>
                  </a:lnTo>
                  <a:lnTo>
                    <a:pt x="836" y="344"/>
                  </a:lnTo>
                  <a:lnTo>
                    <a:pt x="818" y="356"/>
                  </a:lnTo>
                  <a:lnTo>
                    <a:pt x="800" y="374"/>
                  </a:lnTo>
                  <a:lnTo>
                    <a:pt x="787" y="387"/>
                  </a:lnTo>
                  <a:lnTo>
                    <a:pt x="769" y="399"/>
                  </a:lnTo>
                  <a:lnTo>
                    <a:pt x="750" y="417"/>
                  </a:lnTo>
                  <a:lnTo>
                    <a:pt x="738" y="430"/>
                  </a:lnTo>
                  <a:lnTo>
                    <a:pt x="720" y="442"/>
                  </a:lnTo>
                  <a:lnTo>
                    <a:pt x="701" y="460"/>
                  </a:lnTo>
                  <a:lnTo>
                    <a:pt x="689" y="473"/>
                  </a:lnTo>
                  <a:lnTo>
                    <a:pt x="670" y="485"/>
                  </a:lnTo>
                  <a:lnTo>
                    <a:pt x="652" y="503"/>
                  </a:lnTo>
                  <a:lnTo>
                    <a:pt x="640" y="516"/>
                  </a:lnTo>
                  <a:lnTo>
                    <a:pt x="621" y="528"/>
                  </a:lnTo>
                  <a:lnTo>
                    <a:pt x="603" y="546"/>
                  </a:lnTo>
                  <a:lnTo>
                    <a:pt x="591" y="559"/>
                  </a:lnTo>
                  <a:lnTo>
                    <a:pt x="572" y="571"/>
                  </a:lnTo>
                  <a:lnTo>
                    <a:pt x="554" y="589"/>
                  </a:lnTo>
                  <a:lnTo>
                    <a:pt x="541" y="601"/>
                  </a:lnTo>
                  <a:lnTo>
                    <a:pt x="523" y="614"/>
                  </a:lnTo>
                  <a:lnTo>
                    <a:pt x="504" y="626"/>
                  </a:lnTo>
                  <a:lnTo>
                    <a:pt x="492" y="644"/>
                  </a:lnTo>
                  <a:lnTo>
                    <a:pt x="474" y="657"/>
                  </a:lnTo>
                  <a:lnTo>
                    <a:pt x="455" y="669"/>
                  </a:lnTo>
                  <a:lnTo>
                    <a:pt x="443" y="687"/>
                  </a:lnTo>
                  <a:lnTo>
                    <a:pt x="425" y="700"/>
                  </a:lnTo>
                  <a:lnTo>
                    <a:pt x="406" y="712"/>
                  </a:lnTo>
                  <a:lnTo>
                    <a:pt x="394" y="730"/>
                  </a:lnTo>
                  <a:lnTo>
                    <a:pt x="375" y="743"/>
                  </a:lnTo>
                  <a:lnTo>
                    <a:pt x="357" y="755"/>
                  </a:lnTo>
                  <a:lnTo>
                    <a:pt x="345" y="773"/>
                  </a:lnTo>
                  <a:lnTo>
                    <a:pt x="326" y="786"/>
                  </a:lnTo>
                  <a:lnTo>
                    <a:pt x="308" y="798"/>
                  </a:lnTo>
                  <a:lnTo>
                    <a:pt x="295" y="816"/>
                  </a:lnTo>
                  <a:lnTo>
                    <a:pt x="277" y="829"/>
                  </a:lnTo>
                  <a:lnTo>
                    <a:pt x="259" y="841"/>
                  </a:lnTo>
                  <a:lnTo>
                    <a:pt x="246" y="859"/>
                  </a:lnTo>
                  <a:lnTo>
                    <a:pt x="228" y="872"/>
                  </a:lnTo>
                  <a:lnTo>
                    <a:pt x="209" y="884"/>
                  </a:lnTo>
                  <a:lnTo>
                    <a:pt x="197" y="902"/>
                  </a:lnTo>
                  <a:lnTo>
                    <a:pt x="179" y="914"/>
                  </a:lnTo>
                  <a:lnTo>
                    <a:pt x="160" y="927"/>
                  </a:lnTo>
                  <a:lnTo>
                    <a:pt x="148" y="945"/>
                  </a:lnTo>
                  <a:lnTo>
                    <a:pt x="129" y="957"/>
                  </a:lnTo>
                  <a:lnTo>
                    <a:pt x="111" y="970"/>
                  </a:lnTo>
                  <a:lnTo>
                    <a:pt x="99" y="988"/>
                  </a:lnTo>
                  <a:lnTo>
                    <a:pt x="80" y="1000"/>
                  </a:lnTo>
                  <a:lnTo>
                    <a:pt x="62" y="1013"/>
                  </a:lnTo>
                  <a:lnTo>
                    <a:pt x="50" y="1031"/>
                  </a:lnTo>
                  <a:lnTo>
                    <a:pt x="31" y="1043"/>
                  </a:lnTo>
                  <a:lnTo>
                    <a:pt x="13" y="1056"/>
                  </a:lnTo>
                  <a:lnTo>
                    <a:pt x="0" y="1074"/>
                  </a:lnTo>
                </a:path>
              </a:pathLst>
            </a:custGeom>
            <a:solidFill>
              <a:srgbClr val="0000FF"/>
            </a:solidFill>
            <a:ln w="9525">
              <a:solidFill>
                <a:srgbClr val="000000"/>
              </a:solidFill>
              <a:prstDash val="solid"/>
              <a:round/>
              <a:headEnd/>
              <a:tailEnd/>
            </a:ln>
          </p:spPr>
          <p:txBody>
            <a:bodyPr/>
            <a:lstStyle/>
            <a:p>
              <a:endParaRPr lang="en-US"/>
            </a:p>
          </p:txBody>
        </p:sp>
        <p:sp>
          <p:nvSpPr>
            <p:cNvPr id="426458" name="Freeform 468">
              <a:extLst>
                <a:ext uri="{FF2B5EF4-FFF2-40B4-BE49-F238E27FC236}">
                  <a16:creationId xmlns:a16="http://schemas.microsoft.com/office/drawing/2014/main" id="{6B03954A-35D5-2A0C-7FFD-36275BA6C102}"/>
                </a:ext>
              </a:extLst>
            </p:cNvPr>
            <p:cNvSpPr>
              <a:spLocks/>
            </p:cNvSpPr>
            <p:nvPr/>
          </p:nvSpPr>
          <p:spPr bwMode="auto">
            <a:xfrm>
              <a:off x="2146" y="2629"/>
              <a:ext cx="1150" cy="1004"/>
            </a:xfrm>
            <a:custGeom>
              <a:avLst/>
              <a:gdLst>
                <a:gd name="T0" fmla="*/ 87 w 1230"/>
                <a:gd name="T1" fmla="*/ 7 h 1074"/>
                <a:gd name="T2" fmla="*/ 87 w 1230"/>
                <a:gd name="T3" fmla="*/ 7 h 1074"/>
                <a:gd name="T4" fmla="*/ 82 w 1230"/>
                <a:gd name="T5" fmla="*/ 7 h 1074"/>
                <a:gd name="T6" fmla="*/ 81 w 1230"/>
                <a:gd name="T7" fmla="*/ 7 h 1074"/>
                <a:gd name="T8" fmla="*/ 79 w 1230"/>
                <a:gd name="T9" fmla="*/ 9 h 1074"/>
                <a:gd name="T10" fmla="*/ 76 w 1230"/>
                <a:gd name="T11" fmla="*/ 12 h 1074"/>
                <a:gd name="T12" fmla="*/ 74 w 1230"/>
                <a:gd name="T13" fmla="*/ 14 h 1074"/>
                <a:gd name="T14" fmla="*/ 71 w 1230"/>
                <a:gd name="T15" fmla="*/ 17 h 1074"/>
                <a:gd name="T16" fmla="*/ 69 w 1230"/>
                <a:gd name="T17" fmla="*/ 19 h 1074"/>
                <a:gd name="T18" fmla="*/ 66 w 1230"/>
                <a:gd name="T19" fmla="*/ 20 h 1074"/>
                <a:gd name="T20" fmla="*/ 65 w 1230"/>
                <a:gd name="T21" fmla="*/ 22 h 1074"/>
                <a:gd name="T22" fmla="*/ 62 w 1230"/>
                <a:gd name="T23" fmla="*/ 24 h 1074"/>
                <a:gd name="T24" fmla="*/ 59 w 1230"/>
                <a:gd name="T25" fmla="*/ 26 h 1074"/>
                <a:gd name="T26" fmla="*/ 57 w 1230"/>
                <a:gd name="T27" fmla="*/ 28 h 1074"/>
                <a:gd name="T28" fmla="*/ 54 w 1230"/>
                <a:gd name="T29" fmla="*/ 30 h 1074"/>
                <a:gd name="T30" fmla="*/ 53 w 1230"/>
                <a:gd name="T31" fmla="*/ 32 h 1074"/>
                <a:gd name="T32" fmla="*/ 50 w 1230"/>
                <a:gd name="T33" fmla="*/ 34 h 1074"/>
                <a:gd name="T34" fmla="*/ 47 w 1230"/>
                <a:gd name="T35" fmla="*/ 36 h 1074"/>
                <a:gd name="T36" fmla="*/ 45 w 1230"/>
                <a:gd name="T37" fmla="*/ 38 h 1074"/>
                <a:gd name="T38" fmla="*/ 44 w 1230"/>
                <a:gd name="T39" fmla="*/ 41 h 1074"/>
                <a:gd name="T40" fmla="*/ 41 w 1230"/>
                <a:gd name="T41" fmla="*/ 44 h 1074"/>
                <a:gd name="T42" fmla="*/ 38 w 1230"/>
                <a:gd name="T43" fmla="*/ 44 h 1074"/>
                <a:gd name="T44" fmla="*/ 36 w 1230"/>
                <a:gd name="T45" fmla="*/ 47 h 1074"/>
                <a:gd name="T46" fmla="*/ 34 w 1230"/>
                <a:gd name="T47" fmla="*/ 48 h 1074"/>
                <a:gd name="T48" fmla="*/ 32 w 1230"/>
                <a:gd name="T49" fmla="*/ 50 h 1074"/>
                <a:gd name="T50" fmla="*/ 30 w 1230"/>
                <a:gd name="T51" fmla="*/ 53 h 1074"/>
                <a:gd name="T52" fmla="*/ 26 w 1230"/>
                <a:gd name="T53" fmla="*/ 54 h 1074"/>
                <a:gd name="T54" fmla="*/ 24 w 1230"/>
                <a:gd name="T55" fmla="*/ 57 h 1074"/>
                <a:gd name="T56" fmla="*/ 21 w 1230"/>
                <a:gd name="T57" fmla="*/ 59 h 1074"/>
                <a:gd name="T58" fmla="*/ 19 w 1230"/>
                <a:gd name="T59" fmla="*/ 61 h 1074"/>
                <a:gd name="T60" fmla="*/ 17 w 1230"/>
                <a:gd name="T61" fmla="*/ 63 h 1074"/>
                <a:gd name="T62" fmla="*/ 15 w 1230"/>
                <a:gd name="T63" fmla="*/ 65 h 1074"/>
                <a:gd name="T64" fmla="*/ 12 w 1230"/>
                <a:gd name="T65" fmla="*/ 66 h 1074"/>
                <a:gd name="T66" fmla="*/ 9 w 1230"/>
                <a:gd name="T67" fmla="*/ 69 h 1074"/>
                <a:gd name="T68" fmla="*/ 7 w 1230"/>
                <a:gd name="T69" fmla="*/ 71 h 1074"/>
                <a:gd name="T70" fmla="*/ 7 w 1230"/>
                <a:gd name="T71" fmla="*/ 74 h 1074"/>
                <a:gd name="T72" fmla="*/ 7 w 1230"/>
                <a:gd name="T73" fmla="*/ 76 h 1074"/>
                <a:gd name="T74" fmla="*/ 0 w 1230"/>
                <a:gd name="T75" fmla="*/ 78 h 107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230" h="1074">
                  <a:moveTo>
                    <a:pt x="1230" y="0"/>
                  </a:moveTo>
                  <a:lnTo>
                    <a:pt x="1211" y="12"/>
                  </a:lnTo>
                  <a:lnTo>
                    <a:pt x="1193" y="31"/>
                  </a:lnTo>
                  <a:lnTo>
                    <a:pt x="1181" y="43"/>
                  </a:lnTo>
                  <a:lnTo>
                    <a:pt x="1162" y="55"/>
                  </a:lnTo>
                  <a:lnTo>
                    <a:pt x="1144" y="74"/>
                  </a:lnTo>
                  <a:lnTo>
                    <a:pt x="1132" y="86"/>
                  </a:lnTo>
                  <a:lnTo>
                    <a:pt x="1113" y="98"/>
                  </a:lnTo>
                  <a:lnTo>
                    <a:pt x="1095" y="117"/>
                  </a:lnTo>
                  <a:lnTo>
                    <a:pt x="1082" y="129"/>
                  </a:lnTo>
                  <a:lnTo>
                    <a:pt x="1064" y="141"/>
                  </a:lnTo>
                  <a:lnTo>
                    <a:pt x="1045" y="160"/>
                  </a:lnTo>
                  <a:lnTo>
                    <a:pt x="1033" y="172"/>
                  </a:lnTo>
                  <a:lnTo>
                    <a:pt x="1015" y="184"/>
                  </a:lnTo>
                  <a:lnTo>
                    <a:pt x="996" y="203"/>
                  </a:lnTo>
                  <a:lnTo>
                    <a:pt x="984" y="215"/>
                  </a:lnTo>
                  <a:lnTo>
                    <a:pt x="966" y="227"/>
                  </a:lnTo>
                  <a:lnTo>
                    <a:pt x="947" y="246"/>
                  </a:lnTo>
                  <a:lnTo>
                    <a:pt x="935" y="258"/>
                  </a:lnTo>
                  <a:lnTo>
                    <a:pt x="916" y="270"/>
                  </a:lnTo>
                  <a:lnTo>
                    <a:pt x="898" y="288"/>
                  </a:lnTo>
                  <a:lnTo>
                    <a:pt x="886" y="301"/>
                  </a:lnTo>
                  <a:lnTo>
                    <a:pt x="867" y="313"/>
                  </a:lnTo>
                  <a:lnTo>
                    <a:pt x="849" y="331"/>
                  </a:lnTo>
                  <a:lnTo>
                    <a:pt x="836" y="344"/>
                  </a:lnTo>
                  <a:lnTo>
                    <a:pt x="818" y="356"/>
                  </a:lnTo>
                  <a:lnTo>
                    <a:pt x="800" y="374"/>
                  </a:lnTo>
                  <a:lnTo>
                    <a:pt x="787" y="387"/>
                  </a:lnTo>
                  <a:lnTo>
                    <a:pt x="769" y="399"/>
                  </a:lnTo>
                  <a:lnTo>
                    <a:pt x="750" y="417"/>
                  </a:lnTo>
                  <a:lnTo>
                    <a:pt x="738" y="430"/>
                  </a:lnTo>
                  <a:lnTo>
                    <a:pt x="720" y="442"/>
                  </a:lnTo>
                  <a:lnTo>
                    <a:pt x="701" y="460"/>
                  </a:lnTo>
                  <a:lnTo>
                    <a:pt x="689" y="473"/>
                  </a:lnTo>
                  <a:lnTo>
                    <a:pt x="670" y="485"/>
                  </a:lnTo>
                  <a:lnTo>
                    <a:pt x="652" y="503"/>
                  </a:lnTo>
                  <a:lnTo>
                    <a:pt x="640" y="516"/>
                  </a:lnTo>
                  <a:lnTo>
                    <a:pt x="621" y="528"/>
                  </a:lnTo>
                  <a:lnTo>
                    <a:pt x="603" y="546"/>
                  </a:lnTo>
                  <a:lnTo>
                    <a:pt x="591" y="559"/>
                  </a:lnTo>
                  <a:lnTo>
                    <a:pt x="572" y="571"/>
                  </a:lnTo>
                  <a:lnTo>
                    <a:pt x="554" y="589"/>
                  </a:lnTo>
                  <a:lnTo>
                    <a:pt x="541" y="601"/>
                  </a:lnTo>
                  <a:lnTo>
                    <a:pt x="523" y="614"/>
                  </a:lnTo>
                  <a:lnTo>
                    <a:pt x="504" y="626"/>
                  </a:lnTo>
                  <a:lnTo>
                    <a:pt x="492" y="644"/>
                  </a:lnTo>
                  <a:lnTo>
                    <a:pt x="474" y="657"/>
                  </a:lnTo>
                  <a:lnTo>
                    <a:pt x="455" y="669"/>
                  </a:lnTo>
                  <a:lnTo>
                    <a:pt x="443" y="687"/>
                  </a:lnTo>
                  <a:lnTo>
                    <a:pt x="425" y="700"/>
                  </a:lnTo>
                  <a:lnTo>
                    <a:pt x="406" y="712"/>
                  </a:lnTo>
                  <a:lnTo>
                    <a:pt x="394" y="730"/>
                  </a:lnTo>
                  <a:lnTo>
                    <a:pt x="375" y="743"/>
                  </a:lnTo>
                  <a:lnTo>
                    <a:pt x="357" y="755"/>
                  </a:lnTo>
                  <a:lnTo>
                    <a:pt x="345" y="773"/>
                  </a:lnTo>
                  <a:lnTo>
                    <a:pt x="326" y="786"/>
                  </a:lnTo>
                  <a:lnTo>
                    <a:pt x="308" y="798"/>
                  </a:lnTo>
                  <a:lnTo>
                    <a:pt x="295" y="816"/>
                  </a:lnTo>
                  <a:lnTo>
                    <a:pt x="277" y="829"/>
                  </a:lnTo>
                  <a:lnTo>
                    <a:pt x="259" y="841"/>
                  </a:lnTo>
                  <a:lnTo>
                    <a:pt x="246" y="859"/>
                  </a:lnTo>
                  <a:lnTo>
                    <a:pt x="228" y="872"/>
                  </a:lnTo>
                  <a:lnTo>
                    <a:pt x="209" y="884"/>
                  </a:lnTo>
                  <a:lnTo>
                    <a:pt x="197" y="902"/>
                  </a:lnTo>
                  <a:lnTo>
                    <a:pt x="179" y="914"/>
                  </a:lnTo>
                  <a:lnTo>
                    <a:pt x="160" y="927"/>
                  </a:lnTo>
                  <a:lnTo>
                    <a:pt x="148" y="945"/>
                  </a:lnTo>
                  <a:lnTo>
                    <a:pt x="129" y="957"/>
                  </a:lnTo>
                  <a:lnTo>
                    <a:pt x="111" y="970"/>
                  </a:lnTo>
                  <a:lnTo>
                    <a:pt x="99" y="988"/>
                  </a:lnTo>
                  <a:lnTo>
                    <a:pt x="80" y="1000"/>
                  </a:lnTo>
                  <a:lnTo>
                    <a:pt x="62" y="1013"/>
                  </a:lnTo>
                  <a:lnTo>
                    <a:pt x="50" y="1031"/>
                  </a:lnTo>
                  <a:lnTo>
                    <a:pt x="31" y="1043"/>
                  </a:lnTo>
                  <a:lnTo>
                    <a:pt x="13" y="1056"/>
                  </a:lnTo>
                  <a:lnTo>
                    <a:pt x="0" y="1074"/>
                  </a:lnTo>
                </a:path>
              </a:pathLst>
            </a:custGeom>
            <a:solidFill>
              <a:srgbClr val="0000FF"/>
            </a:solidFill>
            <a:ln w="9525">
              <a:solidFill>
                <a:srgbClr val="000000"/>
              </a:solidFill>
              <a:prstDash val="solid"/>
              <a:round/>
              <a:headEnd/>
              <a:tailEnd/>
            </a:ln>
          </p:spPr>
          <p:txBody>
            <a:bodyPr/>
            <a:lstStyle/>
            <a:p>
              <a:endParaRPr lang="en-US"/>
            </a:p>
          </p:txBody>
        </p:sp>
        <p:sp>
          <p:nvSpPr>
            <p:cNvPr id="426459" name="Freeform 469">
              <a:extLst>
                <a:ext uri="{FF2B5EF4-FFF2-40B4-BE49-F238E27FC236}">
                  <a16:creationId xmlns:a16="http://schemas.microsoft.com/office/drawing/2014/main" id="{2AD68298-A542-D71E-3D2E-6CE300D7839E}"/>
                </a:ext>
              </a:extLst>
            </p:cNvPr>
            <p:cNvSpPr>
              <a:spLocks/>
            </p:cNvSpPr>
            <p:nvPr/>
          </p:nvSpPr>
          <p:spPr bwMode="auto">
            <a:xfrm>
              <a:off x="2146" y="2629"/>
              <a:ext cx="1150" cy="1004"/>
            </a:xfrm>
            <a:custGeom>
              <a:avLst/>
              <a:gdLst>
                <a:gd name="T0" fmla="*/ 87 w 1230"/>
                <a:gd name="T1" fmla="*/ 7 h 1074"/>
                <a:gd name="T2" fmla="*/ 87 w 1230"/>
                <a:gd name="T3" fmla="*/ 7 h 1074"/>
                <a:gd name="T4" fmla="*/ 82 w 1230"/>
                <a:gd name="T5" fmla="*/ 7 h 1074"/>
                <a:gd name="T6" fmla="*/ 81 w 1230"/>
                <a:gd name="T7" fmla="*/ 7 h 1074"/>
                <a:gd name="T8" fmla="*/ 79 w 1230"/>
                <a:gd name="T9" fmla="*/ 9 h 1074"/>
                <a:gd name="T10" fmla="*/ 76 w 1230"/>
                <a:gd name="T11" fmla="*/ 12 h 1074"/>
                <a:gd name="T12" fmla="*/ 74 w 1230"/>
                <a:gd name="T13" fmla="*/ 14 h 1074"/>
                <a:gd name="T14" fmla="*/ 71 w 1230"/>
                <a:gd name="T15" fmla="*/ 17 h 1074"/>
                <a:gd name="T16" fmla="*/ 69 w 1230"/>
                <a:gd name="T17" fmla="*/ 19 h 1074"/>
                <a:gd name="T18" fmla="*/ 66 w 1230"/>
                <a:gd name="T19" fmla="*/ 20 h 1074"/>
                <a:gd name="T20" fmla="*/ 65 w 1230"/>
                <a:gd name="T21" fmla="*/ 22 h 1074"/>
                <a:gd name="T22" fmla="*/ 62 w 1230"/>
                <a:gd name="T23" fmla="*/ 24 h 1074"/>
                <a:gd name="T24" fmla="*/ 59 w 1230"/>
                <a:gd name="T25" fmla="*/ 26 h 1074"/>
                <a:gd name="T26" fmla="*/ 57 w 1230"/>
                <a:gd name="T27" fmla="*/ 28 h 1074"/>
                <a:gd name="T28" fmla="*/ 54 w 1230"/>
                <a:gd name="T29" fmla="*/ 30 h 1074"/>
                <a:gd name="T30" fmla="*/ 53 w 1230"/>
                <a:gd name="T31" fmla="*/ 32 h 1074"/>
                <a:gd name="T32" fmla="*/ 50 w 1230"/>
                <a:gd name="T33" fmla="*/ 34 h 1074"/>
                <a:gd name="T34" fmla="*/ 47 w 1230"/>
                <a:gd name="T35" fmla="*/ 36 h 1074"/>
                <a:gd name="T36" fmla="*/ 45 w 1230"/>
                <a:gd name="T37" fmla="*/ 38 h 1074"/>
                <a:gd name="T38" fmla="*/ 44 w 1230"/>
                <a:gd name="T39" fmla="*/ 41 h 1074"/>
                <a:gd name="T40" fmla="*/ 41 w 1230"/>
                <a:gd name="T41" fmla="*/ 44 h 1074"/>
                <a:gd name="T42" fmla="*/ 38 w 1230"/>
                <a:gd name="T43" fmla="*/ 44 h 1074"/>
                <a:gd name="T44" fmla="*/ 36 w 1230"/>
                <a:gd name="T45" fmla="*/ 47 h 1074"/>
                <a:gd name="T46" fmla="*/ 34 w 1230"/>
                <a:gd name="T47" fmla="*/ 48 h 1074"/>
                <a:gd name="T48" fmla="*/ 32 w 1230"/>
                <a:gd name="T49" fmla="*/ 50 h 1074"/>
                <a:gd name="T50" fmla="*/ 30 w 1230"/>
                <a:gd name="T51" fmla="*/ 53 h 1074"/>
                <a:gd name="T52" fmla="*/ 26 w 1230"/>
                <a:gd name="T53" fmla="*/ 54 h 1074"/>
                <a:gd name="T54" fmla="*/ 24 w 1230"/>
                <a:gd name="T55" fmla="*/ 57 h 1074"/>
                <a:gd name="T56" fmla="*/ 21 w 1230"/>
                <a:gd name="T57" fmla="*/ 59 h 1074"/>
                <a:gd name="T58" fmla="*/ 19 w 1230"/>
                <a:gd name="T59" fmla="*/ 61 h 1074"/>
                <a:gd name="T60" fmla="*/ 17 w 1230"/>
                <a:gd name="T61" fmla="*/ 63 h 1074"/>
                <a:gd name="T62" fmla="*/ 15 w 1230"/>
                <a:gd name="T63" fmla="*/ 65 h 1074"/>
                <a:gd name="T64" fmla="*/ 12 w 1230"/>
                <a:gd name="T65" fmla="*/ 66 h 1074"/>
                <a:gd name="T66" fmla="*/ 9 w 1230"/>
                <a:gd name="T67" fmla="*/ 69 h 1074"/>
                <a:gd name="T68" fmla="*/ 7 w 1230"/>
                <a:gd name="T69" fmla="*/ 71 h 1074"/>
                <a:gd name="T70" fmla="*/ 7 w 1230"/>
                <a:gd name="T71" fmla="*/ 74 h 1074"/>
                <a:gd name="T72" fmla="*/ 7 w 1230"/>
                <a:gd name="T73" fmla="*/ 76 h 1074"/>
                <a:gd name="T74" fmla="*/ 0 w 1230"/>
                <a:gd name="T75" fmla="*/ 78 h 107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230" h="1074">
                  <a:moveTo>
                    <a:pt x="1230" y="0"/>
                  </a:moveTo>
                  <a:lnTo>
                    <a:pt x="1211" y="12"/>
                  </a:lnTo>
                  <a:lnTo>
                    <a:pt x="1193" y="31"/>
                  </a:lnTo>
                  <a:lnTo>
                    <a:pt x="1181" y="43"/>
                  </a:lnTo>
                  <a:lnTo>
                    <a:pt x="1162" y="55"/>
                  </a:lnTo>
                  <a:lnTo>
                    <a:pt x="1144" y="74"/>
                  </a:lnTo>
                  <a:lnTo>
                    <a:pt x="1132" y="86"/>
                  </a:lnTo>
                  <a:lnTo>
                    <a:pt x="1113" y="98"/>
                  </a:lnTo>
                  <a:lnTo>
                    <a:pt x="1095" y="117"/>
                  </a:lnTo>
                  <a:lnTo>
                    <a:pt x="1082" y="129"/>
                  </a:lnTo>
                  <a:lnTo>
                    <a:pt x="1064" y="141"/>
                  </a:lnTo>
                  <a:lnTo>
                    <a:pt x="1045" y="160"/>
                  </a:lnTo>
                  <a:lnTo>
                    <a:pt x="1033" y="172"/>
                  </a:lnTo>
                  <a:lnTo>
                    <a:pt x="1015" y="184"/>
                  </a:lnTo>
                  <a:lnTo>
                    <a:pt x="996" y="203"/>
                  </a:lnTo>
                  <a:lnTo>
                    <a:pt x="984" y="215"/>
                  </a:lnTo>
                  <a:lnTo>
                    <a:pt x="966" y="227"/>
                  </a:lnTo>
                  <a:lnTo>
                    <a:pt x="947" y="246"/>
                  </a:lnTo>
                  <a:lnTo>
                    <a:pt x="935" y="258"/>
                  </a:lnTo>
                  <a:lnTo>
                    <a:pt x="916" y="270"/>
                  </a:lnTo>
                  <a:lnTo>
                    <a:pt x="898" y="288"/>
                  </a:lnTo>
                  <a:lnTo>
                    <a:pt x="886" y="301"/>
                  </a:lnTo>
                  <a:lnTo>
                    <a:pt x="867" y="313"/>
                  </a:lnTo>
                  <a:lnTo>
                    <a:pt x="849" y="331"/>
                  </a:lnTo>
                  <a:lnTo>
                    <a:pt x="836" y="344"/>
                  </a:lnTo>
                  <a:lnTo>
                    <a:pt x="818" y="356"/>
                  </a:lnTo>
                  <a:lnTo>
                    <a:pt x="800" y="374"/>
                  </a:lnTo>
                  <a:lnTo>
                    <a:pt x="787" y="387"/>
                  </a:lnTo>
                  <a:lnTo>
                    <a:pt x="769" y="399"/>
                  </a:lnTo>
                  <a:lnTo>
                    <a:pt x="750" y="417"/>
                  </a:lnTo>
                  <a:lnTo>
                    <a:pt x="738" y="430"/>
                  </a:lnTo>
                  <a:lnTo>
                    <a:pt x="720" y="442"/>
                  </a:lnTo>
                  <a:lnTo>
                    <a:pt x="701" y="460"/>
                  </a:lnTo>
                  <a:lnTo>
                    <a:pt x="689" y="473"/>
                  </a:lnTo>
                  <a:lnTo>
                    <a:pt x="670" y="485"/>
                  </a:lnTo>
                  <a:lnTo>
                    <a:pt x="652" y="503"/>
                  </a:lnTo>
                  <a:lnTo>
                    <a:pt x="640" y="516"/>
                  </a:lnTo>
                  <a:lnTo>
                    <a:pt x="621" y="528"/>
                  </a:lnTo>
                  <a:lnTo>
                    <a:pt x="603" y="546"/>
                  </a:lnTo>
                  <a:lnTo>
                    <a:pt x="591" y="559"/>
                  </a:lnTo>
                  <a:lnTo>
                    <a:pt x="572" y="571"/>
                  </a:lnTo>
                  <a:lnTo>
                    <a:pt x="554" y="589"/>
                  </a:lnTo>
                  <a:lnTo>
                    <a:pt x="541" y="601"/>
                  </a:lnTo>
                  <a:lnTo>
                    <a:pt x="523" y="614"/>
                  </a:lnTo>
                  <a:lnTo>
                    <a:pt x="504" y="626"/>
                  </a:lnTo>
                  <a:lnTo>
                    <a:pt x="492" y="644"/>
                  </a:lnTo>
                  <a:lnTo>
                    <a:pt x="474" y="657"/>
                  </a:lnTo>
                  <a:lnTo>
                    <a:pt x="455" y="669"/>
                  </a:lnTo>
                  <a:lnTo>
                    <a:pt x="443" y="687"/>
                  </a:lnTo>
                  <a:lnTo>
                    <a:pt x="425" y="700"/>
                  </a:lnTo>
                  <a:lnTo>
                    <a:pt x="406" y="712"/>
                  </a:lnTo>
                  <a:lnTo>
                    <a:pt x="394" y="730"/>
                  </a:lnTo>
                  <a:lnTo>
                    <a:pt x="375" y="743"/>
                  </a:lnTo>
                  <a:lnTo>
                    <a:pt x="357" y="755"/>
                  </a:lnTo>
                  <a:lnTo>
                    <a:pt x="345" y="773"/>
                  </a:lnTo>
                  <a:lnTo>
                    <a:pt x="326" y="786"/>
                  </a:lnTo>
                  <a:lnTo>
                    <a:pt x="308" y="798"/>
                  </a:lnTo>
                  <a:lnTo>
                    <a:pt x="295" y="816"/>
                  </a:lnTo>
                  <a:lnTo>
                    <a:pt x="277" y="829"/>
                  </a:lnTo>
                  <a:lnTo>
                    <a:pt x="259" y="841"/>
                  </a:lnTo>
                  <a:lnTo>
                    <a:pt x="246" y="859"/>
                  </a:lnTo>
                  <a:lnTo>
                    <a:pt x="228" y="872"/>
                  </a:lnTo>
                  <a:lnTo>
                    <a:pt x="209" y="884"/>
                  </a:lnTo>
                  <a:lnTo>
                    <a:pt x="197" y="902"/>
                  </a:lnTo>
                  <a:lnTo>
                    <a:pt x="179" y="914"/>
                  </a:lnTo>
                  <a:lnTo>
                    <a:pt x="160" y="927"/>
                  </a:lnTo>
                  <a:lnTo>
                    <a:pt x="148" y="945"/>
                  </a:lnTo>
                  <a:lnTo>
                    <a:pt x="129" y="957"/>
                  </a:lnTo>
                  <a:lnTo>
                    <a:pt x="111" y="970"/>
                  </a:lnTo>
                  <a:lnTo>
                    <a:pt x="99" y="988"/>
                  </a:lnTo>
                  <a:lnTo>
                    <a:pt x="80" y="1000"/>
                  </a:lnTo>
                  <a:lnTo>
                    <a:pt x="62" y="1013"/>
                  </a:lnTo>
                  <a:lnTo>
                    <a:pt x="50" y="1031"/>
                  </a:lnTo>
                  <a:lnTo>
                    <a:pt x="31" y="1043"/>
                  </a:lnTo>
                  <a:lnTo>
                    <a:pt x="13" y="1056"/>
                  </a:lnTo>
                  <a:lnTo>
                    <a:pt x="0" y="1074"/>
                  </a:lnTo>
                </a:path>
              </a:pathLst>
            </a:custGeom>
            <a:solidFill>
              <a:srgbClr val="0000FF"/>
            </a:solidFill>
            <a:ln w="9525">
              <a:solidFill>
                <a:srgbClr val="000000"/>
              </a:solidFill>
              <a:prstDash val="solid"/>
              <a:round/>
              <a:headEnd/>
              <a:tailEnd/>
            </a:ln>
          </p:spPr>
          <p:txBody>
            <a:bodyPr/>
            <a:lstStyle/>
            <a:p>
              <a:endParaRPr lang="en-US"/>
            </a:p>
          </p:txBody>
        </p:sp>
        <p:sp>
          <p:nvSpPr>
            <p:cNvPr id="426460" name="Freeform 470">
              <a:extLst>
                <a:ext uri="{FF2B5EF4-FFF2-40B4-BE49-F238E27FC236}">
                  <a16:creationId xmlns:a16="http://schemas.microsoft.com/office/drawing/2014/main" id="{13DC2CD9-EAD1-CB89-7887-F3E1B799DDDB}"/>
                </a:ext>
              </a:extLst>
            </p:cNvPr>
            <p:cNvSpPr>
              <a:spLocks/>
            </p:cNvSpPr>
            <p:nvPr/>
          </p:nvSpPr>
          <p:spPr bwMode="auto">
            <a:xfrm>
              <a:off x="2146" y="2629"/>
              <a:ext cx="1150" cy="1004"/>
            </a:xfrm>
            <a:custGeom>
              <a:avLst/>
              <a:gdLst>
                <a:gd name="T0" fmla="*/ 87 w 1230"/>
                <a:gd name="T1" fmla="*/ 7 h 1074"/>
                <a:gd name="T2" fmla="*/ 87 w 1230"/>
                <a:gd name="T3" fmla="*/ 7 h 1074"/>
                <a:gd name="T4" fmla="*/ 82 w 1230"/>
                <a:gd name="T5" fmla="*/ 7 h 1074"/>
                <a:gd name="T6" fmla="*/ 81 w 1230"/>
                <a:gd name="T7" fmla="*/ 7 h 1074"/>
                <a:gd name="T8" fmla="*/ 79 w 1230"/>
                <a:gd name="T9" fmla="*/ 9 h 1074"/>
                <a:gd name="T10" fmla="*/ 76 w 1230"/>
                <a:gd name="T11" fmla="*/ 12 h 1074"/>
                <a:gd name="T12" fmla="*/ 74 w 1230"/>
                <a:gd name="T13" fmla="*/ 14 h 1074"/>
                <a:gd name="T14" fmla="*/ 71 w 1230"/>
                <a:gd name="T15" fmla="*/ 17 h 1074"/>
                <a:gd name="T16" fmla="*/ 69 w 1230"/>
                <a:gd name="T17" fmla="*/ 19 h 1074"/>
                <a:gd name="T18" fmla="*/ 66 w 1230"/>
                <a:gd name="T19" fmla="*/ 20 h 1074"/>
                <a:gd name="T20" fmla="*/ 65 w 1230"/>
                <a:gd name="T21" fmla="*/ 22 h 1074"/>
                <a:gd name="T22" fmla="*/ 62 w 1230"/>
                <a:gd name="T23" fmla="*/ 24 h 1074"/>
                <a:gd name="T24" fmla="*/ 59 w 1230"/>
                <a:gd name="T25" fmla="*/ 26 h 1074"/>
                <a:gd name="T26" fmla="*/ 57 w 1230"/>
                <a:gd name="T27" fmla="*/ 28 h 1074"/>
                <a:gd name="T28" fmla="*/ 54 w 1230"/>
                <a:gd name="T29" fmla="*/ 30 h 1074"/>
                <a:gd name="T30" fmla="*/ 53 w 1230"/>
                <a:gd name="T31" fmla="*/ 32 h 1074"/>
                <a:gd name="T32" fmla="*/ 50 w 1230"/>
                <a:gd name="T33" fmla="*/ 34 h 1074"/>
                <a:gd name="T34" fmla="*/ 47 w 1230"/>
                <a:gd name="T35" fmla="*/ 36 h 1074"/>
                <a:gd name="T36" fmla="*/ 45 w 1230"/>
                <a:gd name="T37" fmla="*/ 38 h 1074"/>
                <a:gd name="T38" fmla="*/ 44 w 1230"/>
                <a:gd name="T39" fmla="*/ 41 h 1074"/>
                <a:gd name="T40" fmla="*/ 41 w 1230"/>
                <a:gd name="T41" fmla="*/ 44 h 1074"/>
                <a:gd name="T42" fmla="*/ 38 w 1230"/>
                <a:gd name="T43" fmla="*/ 44 h 1074"/>
                <a:gd name="T44" fmla="*/ 36 w 1230"/>
                <a:gd name="T45" fmla="*/ 47 h 1074"/>
                <a:gd name="T46" fmla="*/ 34 w 1230"/>
                <a:gd name="T47" fmla="*/ 48 h 1074"/>
                <a:gd name="T48" fmla="*/ 32 w 1230"/>
                <a:gd name="T49" fmla="*/ 50 h 1074"/>
                <a:gd name="T50" fmla="*/ 30 w 1230"/>
                <a:gd name="T51" fmla="*/ 53 h 1074"/>
                <a:gd name="T52" fmla="*/ 26 w 1230"/>
                <a:gd name="T53" fmla="*/ 54 h 1074"/>
                <a:gd name="T54" fmla="*/ 24 w 1230"/>
                <a:gd name="T55" fmla="*/ 57 h 1074"/>
                <a:gd name="T56" fmla="*/ 21 w 1230"/>
                <a:gd name="T57" fmla="*/ 59 h 1074"/>
                <a:gd name="T58" fmla="*/ 19 w 1230"/>
                <a:gd name="T59" fmla="*/ 61 h 1074"/>
                <a:gd name="T60" fmla="*/ 17 w 1230"/>
                <a:gd name="T61" fmla="*/ 63 h 1074"/>
                <a:gd name="T62" fmla="*/ 15 w 1230"/>
                <a:gd name="T63" fmla="*/ 65 h 1074"/>
                <a:gd name="T64" fmla="*/ 12 w 1230"/>
                <a:gd name="T65" fmla="*/ 66 h 1074"/>
                <a:gd name="T66" fmla="*/ 9 w 1230"/>
                <a:gd name="T67" fmla="*/ 69 h 1074"/>
                <a:gd name="T68" fmla="*/ 7 w 1230"/>
                <a:gd name="T69" fmla="*/ 71 h 1074"/>
                <a:gd name="T70" fmla="*/ 7 w 1230"/>
                <a:gd name="T71" fmla="*/ 74 h 1074"/>
                <a:gd name="T72" fmla="*/ 7 w 1230"/>
                <a:gd name="T73" fmla="*/ 76 h 1074"/>
                <a:gd name="T74" fmla="*/ 0 w 1230"/>
                <a:gd name="T75" fmla="*/ 78 h 107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230" h="1074">
                  <a:moveTo>
                    <a:pt x="1230" y="0"/>
                  </a:moveTo>
                  <a:lnTo>
                    <a:pt x="1211" y="12"/>
                  </a:lnTo>
                  <a:lnTo>
                    <a:pt x="1193" y="31"/>
                  </a:lnTo>
                  <a:lnTo>
                    <a:pt x="1181" y="43"/>
                  </a:lnTo>
                  <a:lnTo>
                    <a:pt x="1162" y="55"/>
                  </a:lnTo>
                  <a:lnTo>
                    <a:pt x="1144" y="74"/>
                  </a:lnTo>
                  <a:lnTo>
                    <a:pt x="1132" y="86"/>
                  </a:lnTo>
                  <a:lnTo>
                    <a:pt x="1113" y="98"/>
                  </a:lnTo>
                  <a:lnTo>
                    <a:pt x="1095" y="117"/>
                  </a:lnTo>
                  <a:lnTo>
                    <a:pt x="1082" y="129"/>
                  </a:lnTo>
                  <a:lnTo>
                    <a:pt x="1064" y="141"/>
                  </a:lnTo>
                  <a:lnTo>
                    <a:pt x="1045" y="160"/>
                  </a:lnTo>
                  <a:lnTo>
                    <a:pt x="1033" y="172"/>
                  </a:lnTo>
                  <a:lnTo>
                    <a:pt x="1015" y="184"/>
                  </a:lnTo>
                  <a:lnTo>
                    <a:pt x="996" y="203"/>
                  </a:lnTo>
                  <a:lnTo>
                    <a:pt x="984" y="215"/>
                  </a:lnTo>
                  <a:lnTo>
                    <a:pt x="966" y="227"/>
                  </a:lnTo>
                  <a:lnTo>
                    <a:pt x="947" y="246"/>
                  </a:lnTo>
                  <a:lnTo>
                    <a:pt x="935" y="258"/>
                  </a:lnTo>
                  <a:lnTo>
                    <a:pt x="916" y="270"/>
                  </a:lnTo>
                  <a:lnTo>
                    <a:pt x="898" y="288"/>
                  </a:lnTo>
                  <a:lnTo>
                    <a:pt x="886" y="301"/>
                  </a:lnTo>
                  <a:lnTo>
                    <a:pt x="867" y="313"/>
                  </a:lnTo>
                  <a:lnTo>
                    <a:pt x="849" y="331"/>
                  </a:lnTo>
                  <a:lnTo>
                    <a:pt x="836" y="344"/>
                  </a:lnTo>
                  <a:lnTo>
                    <a:pt x="818" y="356"/>
                  </a:lnTo>
                  <a:lnTo>
                    <a:pt x="800" y="374"/>
                  </a:lnTo>
                  <a:lnTo>
                    <a:pt x="787" y="387"/>
                  </a:lnTo>
                  <a:lnTo>
                    <a:pt x="769" y="399"/>
                  </a:lnTo>
                  <a:lnTo>
                    <a:pt x="750" y="417"/>
                  </a:lnTo>
                  <a:lnTo>
                    <a:pt x="738" y="430"/>
                  </a:lnTo>
                  <a:lnTo>
                    <a:pt x="720" y="442"/>
                  </a:lnTo>
                  <a:lnTo>
                    <a:pt x="701" y="460"/>
                  </a:lnTo>
                  <a:lnTo>
                    <a:pt x="689" y="473"/>
                  </a:lnTo>
                  <a:lnTo>
                    <a:pt x="670" y="485"/>
                  </a:lnTo>
                  <a:lnTo>
                    <a:pt x="652" y="503"/>
                  </a:lnTo>
                  <a:lnTo>
                    <a:pt x="640" y="516"/>
                  </a:lnTo>
                  <a:lnTo>
                    <a:pt x="621" y="528"/>
                  </a:lnTo>
                  <a:lnTo>
                    <a:pt x="603" y="546"/>
                  </a:lnTo>
                  <a:lnTo>
                    <a:pt x="591" y="559"/>
                  </a:lnTo>
                  <a:lnTo>
                    <a:pt x="572" y="571"/>
                  </a:lnTo>
                  <a:lnTo>
                    <a:pt x="554" y="589"/>
                  </a:lnTo>
                  <a:lnTo>
                    <a:pt x="541" y="601"/>
                  </a:lnTo>
                  <a:lnTo>
                    <a:pt x="523" y="614"/>
                  </a:lnTo>
                  <a:lnTo>
                    <a:pt x="504" y="626"/>
                  </a:lnTo>
                  <a:lnTo>
                    <a:pt x="492" y="644"/>
                  </a:lnTo>
                  <a:lnTo>
                    <a:pt x="474" y="657"/>
                  </a:lnTo>
                  <a:lnTo>
                    <a:pt x="455" y="669"/>
                  </a:lnTo>
                  <a:lnTo>
                    <a:pt x="443" y="687"/>
                  </a:lnTo>
                  <a:lnTo>
                    <a:pt x="425" y="700"/>
                  </a:lnTo>
                  <a:lnTo>
                    <a:pt x="406" y="712"/>
                  </a:lnTo>
                  <a:lnTo>
                    <a:pt x="394" y="730"/>
                  </a:lnTo>
                  <a:lnTo>
                    <a:pt x="375" y="743"/>
                  </a:lnTo>
                  <a:lnTo>
                    <a:pt x="357" y="755"/>
                  </a:lnTo>
                  <a:lnTo>
                    <a:pt x="345" y="773"/>
                  </a:lnTo>
                  <a:lnTo>
                    <a:pt x="326" y="786"/>
                  </a:lnTo>
                  <a:lnTo>
                    <a:pt x="308" y="798"/>
                  </a:lnTo>
                  <a:lnTo>
                    <a:pt x="295" y="816"/>
                  </a:lnTo>
                  <a:lnTo>
                    <a:pt x="277" y="829"/>
                  </a:lnTo>
                  <a:lnTo>
                    <a:pt x="259" y="841"/>
                  </a:lnTo>
                  <a:lnTo>
                    <a:pt x="246" y="859"/>
                  </a:lnTo>
                  <a:lnTo>
                    <a:pt x="228" y="872"/>
                  </a:lnTo>
                  <a:lnTo>
                    <a:pt x="209" y="884"/>
                  </a:lnTo>
                  <a:lnTo>
                    <a:pt x="197" y="902"/>
                  </a:lnTo>
                  <a:lnTo>
                    <a:pt x="179" y="914"/>
                  </a:lnTo>
                  <a:lnTo>
                    <a:pt x="160" y="927"/>
                  </a:lnTo>
                  <a:lnTo>
                    <a:pt x="148" y="945"/>
                  </a:lnTo>
                  <a:lnTo>
                    <a:pt x="129" y="957"/>
                  </a:lnTo>
                  <a:lnTo>
                    <a:pt x="111" y="970"/>
                  </a:lnTo>
                  <a:lnTo>
                    <a:pt x="99" y="988"/>
                  </a:lnTo>
                  <a:lnTo>
                    <a:pt x="80" y="1000"/>
                  </a:lnTo>
                  <a:lnTo>
                    <a:pt x="62" y="1013"/>
                  </a:lnTo>
                  <a:lnTo>
                    <a:pt x="50" y="1031"/>
                  </a:lnTo>
                  <a:lnTo>
                    <a:pt x="31" y="1043"/>
                  </a:lnTo>
                  <a:lnTo>
                    <a:pt x="13" y="1056"/>
                  </a:lnTo>
                  <a:lnTo>
                    <a:pt x="0" y="1074"/>
                  </a:lnTo>
                </a:path>
              </a:pathLst>
            </a:custGeom>
            <a:solidFill>
              <a:srgbClr val="0000FF"/>
            </a:solidFill>
            <a:ln w="9525">
              <a:solidFill>
                <a:srgbClr val="000000"/>
              </a:solidFill>
              <a:prstDash val="solid"/>
              <a:round/>
              <a:headEnd/>
              <a:tailEnd/>
            </a:ln>
          </p:spPr>
          <p:txBody>
            <a:bodyPr/>
            <a:lstStyle/>
            <a:p>
              <a:endParaRPr lang="en-US"/>
            </a:p>
          </p:txBody>
        </p:sp>
        <p:sp>
          <p:nvSpPr>
            <p:cNvPr id="426461" name="Freeform 471">
              <a:extLst>
                <a:ext uri="{FF2B5EF4-FFF2-40B4-BE49-F238E27FC236}">
                  <a16:creationId xmlns:a16="http://schemas.microsoft.com/office/drawing/2014/main" id="{12384DD3-56D9-D120-A5DF-6F77B60193BA}"/>
                </a:ext>
              </a:extLst>
            </p:cNvPr>
            <p:cNvSpPr>
              <a:spLocks/>
            </p:cNvSpPr>
            <p:nvPr/>
          </p:nvSpPr>
          <p:spPr bwMode="auto">
            <a:xfrm>
              <a:off x="2146" y="2629"/>
              <a:ext cx="1150" cy="1004"/>
            </a:xfrm>
            <a:custGeom>
              <a:avLst/>
              <a:gdLst>
                <a:gd name="T0" fmla="*/ 87 w 1230"/>
                <a:gd name="T1" fmla="*/ 7 h 1074"/>
                <a:gd name="T2" fmla="*/ 87 w 1230"/>
                <a:gd name="T3" fmla="*/ 7 h 1074"/>
                <a:gd name="T4" fmla="*/ 82 w 1230"/>
                <a:gd name="T5" fmla="*/ 7 h 1074"/>
                <a:gd name="T6" fmla="*/ 81 w 1230"/>
                <a:gd name="T7" fmla="*/ 7 h 1074"/>
                <a:gd name="T8" fmla="*/ 79 w 1230"/>
                <a:gd name="T9" fmla="*/ 9 h 1074"/>
                <a:gd name="T10" fmla="*/ 76 w 1230"/>
                <a:gd name="T11" fmla="*/ 12 h 1074"/>
                <a:gd name="T12" fmla="*/ 74 w 1230"/>
                <a:gd name="T13" fmla="*/ 14 h 1074"/>
                <a:gd name="T14" fmla="*/ 71 w 1230"/>
                <a:gd name="T15" fmla="*/ 17 h 1074"/>
                <a:gd name="T16" fmla="*/ 69 w 1230"/>
                <a:gd name="T17" fmla="*/ 19 h 1074"/>
                <a:gd name="T18" fmla="*/ 66 w 1230"/>
                <a:gd name="T19" fmla="*/ 20 h 1074"/>
                <a:gd name="T20" fmla="*/ 65 w 1230"/>
                <a:gd name="T21" fmla="*/ 22 h 1074"/>
                <a:gd name="T22" fmla="*/ 62 w 1230"/>
                <a:gd name="T23" fmla="*/ 24 h 1074"/>
                <a:gd name="T24" fmla="*/ 59 w 1230"/>
                <a:gd name="T25" fmla="*/ 26 h 1074"/>
                <a:gd name="T26" fmla="*/ 57 w 1230"/>
                <a:gd name="T27" fmla="*/ 28 h 1074"/>
                <a:gd name="T28" fmla="*/ 54 w 1230"/>
                <a:gd name="T29" fmla="*/ 30 h 1074"/>
                <a:gd name="T30" fmla="*/ 53 w 1230"/>
                <a:gd name="T31" fmla="*/ 32 h 1074"/>
                <a:gd name="T32" fmla="*/ 50 w 1230"/>
                <a:gd name="T33" fmla="*/ 34 h 1074"/>
                <a:gd name="T34" fmla="*/ 47 w 1230"/>
                <a:gd name="T35" fmla="*/ 36 h 1074"/>
                <a:gd name="T36" fmla="*/ 45 w 1230"/>
                <a:gd name="T37" fmla="*/ 38 h 1074"/>
                <a:gd name="T38" fmla="*/ 44 w 1230"/>
                <a:gd name="T39" fmla="*/ 41 h 1074"/>
                <a:gd name="T40" fmla="*/ 41 w 1230"/>
                <a:gd name="T41" fmla="*/ 44 h 1074"/>
                <a:gd name="T42" fmla="*/ 38 w 1230"/>
                <a:gd name="T43" fmla="*/ 44 h 1074"/>
                <a:gd name="T44" fmla="*/ 36 w 1230"/>
                <a:gd name="T45" fmla="*/ 47 h 1074"/>
                <a:gd name="T46" fmla="*/ 34 w 1230"/>
                <a:gd name="T47" fmla="*/ 48 h 1074"/>
                <a:gd name="T48" fmla="*/ 32 w 1230"/>
                <a:gd name="T49" fmla="*/ 50 h 1074"/>
                <a:gd name="T50" fmla="*/ 30 w 1230"/>
                <a:gd name="T51" fmla="*/ 53 h 1074"/>
                <a:gd name="T52" fmla="*/ 26 w 1230"/>
                <a:gd name="T53" fmla="*/ 54 h 1074"/>
                <a:gd name="T54" fmla="*/ 24 w 1230"/>
                <a:gd name="T55" fmla="*/ 57 h 1074"/>
                <a:gd name="T56" fmla="*/ 21 w 1230"/>
                <a:gd name="T57" fmla="*/ 59 h 1074"/>
                <a:gd name="T58" fmla="*/ 19 w 1230"/>
                <a:gd name="T59" fmla="*/ 61 h 1074"/>
                <a:gd name="T60" fmla="*/ 17 w 1230"/>
                <a:gd name="T61" fmla="*/ 63 h 1074"/>
                <a:gd name="T62" fmla="*/ 15 w 1230"/>
                <a:gd name="T63" fmla="*/ 65 h 1074"/>
                <a:gd name="T64" fmla="*/ 12 w 1230"/>
                <a:gd name="T65" fmla="*/ 66 h 1074"/>
                <a:gd name="T66" fmla="*/ 9 w 1230"/>
                <a:gd name="T67" fmla="*/ 69 h 1074"/>
                <a:gd name="T68" fmla="*/ 7 w 1230"/>
                <a:gd name="T69" fmla="*/ 71 h 1074"/>
                <a:gd name="T70" fmla="*/ 7 w 1230"/>
                <a:gd name="T71" fmla="*/ 74 h 1074"/>
                <a:gd name="T72" fmla="*/ 7 w 1230"/>
                <a:gd name="T73" fmla="*/ 76 h 1074"/>
                <a:gd name="T74" fmla="*/ 0 w 1230"/>
                <a:gd name="T75" fmla="*/ 78 h 107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230" h="1074">
                  <a:moveTo>
                    <a:pt x="1230" y="0"/>
                  </a:moveTo>
                  <a:lnTo>
                    <a:pt x="1211" y="12"/>
                  </a:lnTo>
                  <a:lnTo>
                    <a:pt x="1193" y="31"/>
                  </a:lnTo>
                  <a:lnTo>
                    <a:pt x="1181" y="43"/>
                  </a:lnTo>
                  <a:lnTo>
                    <a:pt x="1162" y="55"/>
                  </a:lnTo>
                  <a:lnTo>
                    <a:pt x="1144" y="74"/>
                  </a:lnTo>
                  <a:lnTo>
                    <a:pt x="1132" y="86"/>
                  </a:lnTo>
                  <a:lnTo>
                    <a:pt x="1113" y="98"/>
                  </a:lnTo>
                  <a:lnTo>
                    <a:pt x="1095" y="117"/>
                  </a:lnTo>
                  <a:lnTo>
                    <a:pt x="1082" y="129"/>
                  </a:lnTo>
                  <a:lnTo>
                    <a:pt x="1064" y="141"/>
                  </a:lnTo>
                  <a:lnTo>
                    <a:pt x="1045" y="160"/>
                  </a:lnTo>
                  <a:lnTo>
                    <a:pt x="1033" y="172"/>
                  </a:lnTo>
                  <a:lnTo>
                    <a:pt x="1015" y="184"/>
                  </a:lnTo>
                  <a:lnTo>
                    <a:pt x="996" y="203"/>
                  </a:lnTo>
                  <a:lnTo>
                    <a:pt x="984" y="215"/>
                  </a:lnTo>
                  <a:lnTo>
                    <a:pt x="966" y="227"/>
                  </a:lnTo>
                  <a:lnTo>
                    <a:pt x="947" y="246"/>
                  </a:lnTo>
                  <a:lnTo>
                    <a:pt x="935" y="258"/>
                  </a:lnTo>
                  <a:lnTo>
                    <a:pt x="916" y="270"/>
                  </a:lnTo>
                  <a:lnTo>
                    <a:pt x="898" y="288"/>
                  </a:lnTo>
                  <a:lnTo>
                    <a:pt x="886" y="301"/>
                  </a:lnTo>
                  <a:lnTo>
                    <a:pt x="867" y="313"/>
                  </a:lnTo>
                  <a:lnTo>
                    <a:pt x="849" y="331"/>
                  </a:lnTo>
                  <a:lnTo>
                    <a:pt x="836" y="344"/>
                  </a:lnTo>
                  <a:lnTo>
                    <a:pt x="818" y="356"/>
                  </a:lnTo>
                  <a:lnTo>
                    <a:pt x="800" y="374"/>
                  </a:lnTo>
                  <a:lnTo>
                    <a:pt x="787" y="387"/>
                  </a:lnTo>
                  <a:lnTo>
                    <a:pt x="769" y="399"/>
                  </a:lnTo>
                  <a:lnTo>
                    <a:pt x="750" y="417"/>
                  </a:lnTo>
                  <a:lnTo>
                    <a:pt x="738" y="430"/>
                  </a:lnTo>
                  <a:lnTo>
                    <a:pt x="720" y="442"/>
                  </a:lnTo>
                  <a:lnTo>
                    <a:pt x="701" y="460"/>
                  </a:lnTo>
                  <a:lnTo>
                    <a:pt x="689" y="473"/>
                  </a:lnTo>
                  <a:lnTo>
                    <a:pt x="670" y="485"/>
                  </a:lnTo>
                  <a:lnTo>
                    <a:pt x="652" y="503"/>
                  </a:lnTo>
                  <a:lnTo>
                    <a:pt x="640" y="516"/>
                  </a:lnTo>
                  <a:lnTo>
                    <a:pt x="621" y="528"/>
                  </a:lnTo>
                  <a:lnTo>
                    <a:pt x="603" y="546"/>
                  </a:lnTo>
                  <a:lnTo>
                    <a:pt x="591" y="559"/>
                  </a:lnTo>
                  <a:lnTo>
                    <a:pt x="572" y="571"/>
                  </a:lnTo>
                  <a:lnTo>
                    <a:pt x="554" y="589"/>
                  </a:lnTo>
                  <a:lnTo>
                    <a:pt x="541" y="601"/>
                  </a:lnTo>
                  <a:lnTo>
                    <a:pt x="523" y="614"/>
                  </a:lnTo>
                  <a:lnTo>
                    <a:pt x="504" y="626"/>
                  </a:lnTo>
                  <a:lnTo>
                    <a:pt x="492" y="644"/>
                  </a:lnTo>
                  <a:lnTo>
                    <a:pt x="474" y="657"/>
                  </a:lnTo>
                  <a:lnTo>
                    <a:pt x="455" y="669"/>
                  </a:lnTo>
                  <a:lnTo>
                    <a:pt x="443" y="687"/>
                  </a:lnTo>
                  <a:lnTo>
                    <a:pt x="425" y="700"/>
                  </a:lnTo>
                  <a:lnTo>
                    <a:pt x="406" y="712"/>
                  </a:lnTo>
                  <a:lnTo>
                    <a:pt x="394" y="730"/>
                  </a:lnTo>
                  <a:lnTo>
                    <a:pt x="375" y="743"/>
                  </a:lnTo>
                  <a:lnTo>
                    <a:pt x="357" y="755"/>
                  </a:lnTo>
                  <a:lnTo>
                    <a:pt x="345" y="773"/>
                  </a:lnTo>
                  <a:lnTo>
                    <a:pt x="326" y="786"/>
                  </a:lnTo>
                  <a:lnTo>
                    <a:pt x="308" y="798"/>
                  </a:lnTo>
                  <a:lnTo>
                    <a:pt x="295" y="816"/>
                  </a:lnTo>
                  <a:lnTo>
                    <a:pt x="277" y="829"/>
                  </a:lnTo>
                  <a:lnTo>
                    <a:pt x="259" y="841"/>
                  </a:lnTo>
                  <a:lnTo>
                    <a:pt x="246" y="859"/>
                  </a:lnTo>
                  <a:lnTo>
                    <a:pt x="228" y="872"/>
                  </a:lnTo>
                  <a:lnTo>
                    <a:pt x="209" y="884"/>
                  </a:lnTo>
                  <a:lnTo>
                    <a:pt x="197" y="902"/>
                  </a:lnTo>
                  <a:lnTo>
                    <a:pt x="179" y="914"/>
                  </a:lnTo>
                  <a:lnTo>
                    <a:pt x="160" y="927"/>
                  </a:lnTo>
                  <a:lnTo>
                    <a:pt x="148" y="945"/>
                  </a:lnTo>
                  <a:lnTo>
                    <a:pt x="129" y="957"/>
                  </a:lnTo>
                  <a:lnTo>
                    <a:pt x="111" y="970"/>
                  </a:lnTo>
                  <a:lnTo>
                    <a:pt x="99" y="988"/>
                  </a:lnTo>
                  <a:lnTo>
                    <a:pt x="80" y="1000"/>
                  </a:lnTo>
                  <a:lnTo>
                    <a:pt x="62" y="1013"/>
                  </a:lnTo>
                  <a:lnTo>
                    <a:pt x="50" y="1031"/>
                  </a:lnTo>
                  <a:lnTo>
                    <a:pt x="31" y="1043"/>
                  </a:lnTo>
                  <a:lnTo>
                    <a:pt x="13" y="1056"/>
                  </a:lnTo>
                  <a:lnTo>
                    <a:pt x="0" y="1074"/>
                  </a:lnTo>
                </a:path>
              </a:pathLst>
            </a:custGeom>
            <a:solidFill>
              <a:srgbClr val="0000FF"/>
            </a:solidFill>
            <a:ln w="9525">
              <a:solidFill>
                <a:srgbClr val="000000"/>
              </a:solidFill>
              <a:prstDash val="solid"/>
              <a:round/>
              <a:headEnd/>
              <a:tailEnd/>
            </a:ln>
          </p:spPr>
          <p:txBody>
            <a:bodyPr/>
            <a:lstStyle/>
            <a:p>
              <a:endParaRPr lang="en-US"/>
            </a:p>
          </p:txBody>
        </p:sp>
        <p:sp>
          <p:nvSpPr>
            <p:cNvPr id="426462" name="Freeform 472">
              <a:extLst>
                <a:ext uri="{FF2B5EF4-FFF2-40B4-BE49-F238E27FC236}">
                  <a16:creationId xmlns:a16="http://schemas.microsoft.com/office/drawing/2014/main" id="{C216C6B1-DE02-E715-3ED0-33C657583561}"/>
                </a:ext>
              </a:extLst>
            </p:cNvPr>
            <p:cNvSpPr>
              <a:spLocks/>
            </p:cNvSpPr>
            <p:nvPr/>
          </p:nvSpPr>
          <p:spPr bwMode="auto">
            <a:xfrm>
              <a:off x="2146" y="2629"/>
              <a:ext cx="1150" cy="1004"/>
            </a:xfrm>
            <a:custGeom>
              <a:avLst/>
              <a:gdLst>
                <a:gd name="T0" fmla="*/ 87 w 1230"/>
                <a:gd name="T1" fmla="*/ 7 h 1074"/>
                <a:gd name="T2" fmla="*/ 87 w 1230"/>
                <a:gd name="T3" fmla="*/ 7 h 1074"/>
                <a:gd name="T4" fmla="*/ 82 w 1230"/>
                <a:gd name="T5" fmla="*/ 7 h 1074"/>
                <a:gd name="T6" fmla="*/ 81 w 1230"/>
                <a:gd name="T7" fmla="*/ 7 h 1074"/>
                <a:gd name="T8" fmla="*/ 79 w 1230"/>
                <a:gd name="T9" fmla="*/ 9 h 1074"/>
                <a:gd name="T10" fmla="*/ 76 w 1230"/>
                <a:gd name="T11" fmla="*/ 12 h 1074"/>
                <a:gd name="T12" fmla="*/ 74 w 1230"/>
                <a:gd name="T13" fmla="*/ 14 h 1074"/>
                <a:gd name="T14" fmla="*/ 71 w 1230"/>
                <a:gd name="T15" fmla="*/ 17 h 1074"/>
                <a:gd name="T16" fmla="*/ 69 w 1230"/>
                <a:gd name="T17" fmla="*/ 19 h 1074"/>
                <a:gd name="T18" fmla="*/ 66 w 1230"/>
                <a:gd name="T19" fmla="*/ 20 h 1074"/>
                <a:gd name="T20" fmla="*/ 65 w 1230"/>
                <a:gd name="T21" fmla="*/ 22 h 1074"/>
                <a:gd name="T22" fmla="*/ 62 w 1230"/>
                <a:gd name="T23" fmla="*/ 24 h 1074"/>
                <a:gd name="T24" fmla="*/ 59 w 1230"/>
                <a:gd name="T25" fmla="*/ 26 h 1074"/>
                <a:gd name="T26" fmla="*/ 57 w 1230"/>
                <a:gd name="T27" fmla="*/ 28 h 1074"/>
                <a:gd name="T28" fmla="*/ 54 w 1230"/>
                <a:gd name="T29" fmla="*/ 30 h 1074"/>
                <a:gd name="T30" fmla="*/ 53 w 1230"/>
                <a:gd name="T31" fmla="*/ 32 h 1074"/>
                <a:gd name="T32" fmla="*/ 50 w 1230"/>
                <a:gd name="T33" fmla="*/ 34 h 1074"/>
                <a:gd name="T34" fmla="*/ 47 w 1230"/>
                <a:gd name="T35" fmla="*/ 36 h 1074"/>
                <a:gd name="T36" fmla="*/ 45 w 1230"/>
                <a:gd name="T37" fmla="*/ 38 h 1074"/>
                <a:gd name="T38" fmla="*/ 44 w 1230"/>
                <a:gd name="T39" fmla="*/ 41 h 1074"/>
                <a:gd name="T40" fmla="*/ 41 w 1230"/>
                <a:gd name="T41" fmla="*/ 44 h 1074"/>
                <a:gd name="T42" fmla="*/ 38 w 1230"/>
                <a:gd name="T43" fmla="*/ 44 h 1074"/>
                <a:gd name="T44" fmla="*/ 36 w 1230"/>
                <a:gd name="T45" fmla="*/ 47 h 1074"/>
                <a:gd name="T46" fmla="*/ 34 w 1230"/>
                <a:gd name="T47" fmla="*/ 48 h 1074"/>
                <a:gd name="T48" fmla="*/ 32 w 1230"/>
                <a:gd name="T49" fmla="*/ 50 h 1074"/>
                <a:gd name="T50" fmla="*/ 30 w 1230"/>
                <a:gd name="T51" fmla="*/ 53 h 1074"/>
                <a:gd name="T52" fmla="*/ 26 w 1230"/>
                <a:gd name="T53" fmla="*/ 54 h 1074"/>
                <a:gd name="T54" fmla="*/ 24 w 1230"/>
                <a:gd name="T55" fmla="*/ 57 h 1074"/>
                <a:gd name="T56" fmla="*/ 21 w 1230"/>
                <a:gd name="T57" fmla="*/ 59 h 1074"/>
                <a:gd name="T58" fmla="*/ 19 w 1230"/>
                <a:gd name="T59" fmla="*/ 61 h 1074"/>
                <a:gd name="T60" fmla="*/ 17 w 1230"/>
                <a:gd name="T61" fmla="*/ 63 h 1074"/>
                <a:gd name="T62" fmla="*/ 15 w 1230"/>
                <a:gd name="T63" fmla="*/ 65 h 1074"/>
                <a:gd name="T64" fmla="*/ 12 w 1230"/>
                <a:gd name="T65" fmla="*/ 66 h 1074"/>
                <a:gd name="T66" fmla="*/ 9 w 1230"/>
                <a:gd name="T67" fmla="*/ 69 h 1074"/>
                <a:gd name="T68" fmla="*/ 7 w 1230"/>
                <a:gd name="T69" fmla="*/ 71 h 1074"/>
                <a:gd name="T70" fmla="*/ 7 w 1230"/>
                <a:gd name="T71" fmla="*/ 74 h 1074"/>
                <a:gd name="T72" fmla="*/ 7 w 1230"/>
                <a:gd name="T73" fmla="*/ 76 h 1074"/>
                <a:gd name="T74" fmla="*/ 0 w 1230"/>
                <a:gd name="T75" fmla="*/ 78 h 107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230" h="1074">
                  <a:moveTo>
                    <a:pt x="1230" y="0"/>
                  </a:moveTo>
                  <a:lnTo>
                    <a:pt x="1211" y="12"/>
                  </a:lnTo>
                  <a:lnTo>
                    <a:pt x="1193" y="31"/>
                  </a:lnTo>
                  <a:lnTo>
                    <a:pt x="1181" y="43"/>
                  </a:lnTo>
                  <a:lnTo>
                    <a:pt x="1162" y="55"/>
                  </a:lnTo>
                  <a:lnTo>
                    <a:pt x="1144" y="74"/>
                  </a:lnTo>
                  <a:lnTo>
                    <a:pt x="1132" y="86"/>
                  </a:lnTo>
                  <a:lnTo>
                    <a:pt x="1113" y="98"/>
                  </a:lnTo>
                  <a:lnTo>
                    <a:pt x="1095" y="117"/>
                  </a:lnTo>
                  <a:lnTo>
                    <a:pt x="1082" y="129"/>
                  </a:lnTo>
                  <a:lnTo>
                    <a:pt x="1064" y="141"/>
                  </a:lnTo>
                  <a:lnTo>
                    <a:pt x="1045" y="160"/>
                  </a:lnTo>
                  <a:lnTo>
                    <a:pt x="1033" y="172"/>
                  </a:lnTo>
                  <a:lnTo>
                    <a:pt x="1015" y="184"/>
                  </a:lnTo>
                  <a:lnTo>
                    <a:pt x="996" y="203"/>
                  </a:lnTo>
                  <a:lnTo>
                    <a:pt x="984" y="215"/>
                  </a:lnTo>
                  <a:lnTo>
                    <a:pt x="966" y="227"/>
                  </a:lnTo>
                  <a:lnTo>
                    <a:pt x="947" y="246"/>
                  </a:lnTo>
                  <a:lnTo>
                    <a:pt x="935" y="258"/>
                  </a:lnTo>
                  <a:lnTo>
                    <a:pt x="916" y="270"/>
                  </a:lnTo>
                  <a:lnTo>
                    <a:pt x="898" y="288"/>
                  </a:lnTo>
                  <a:lnTo>
                    <a:pt x="886" y="301"/>
                  </a:lnTo>
                  <a:lnTo>
                    <a:pt x="867" y="313"/>
                  </a:lnTo>
                  <a:lnTo>
                    <a:pt x="849" y="331"/>
                  </a:lnTo>
                  <a:lnTo>
                    <a:pt x="836" y="344"/>
                  </a:lnTo>
                  <a:lnTo>
                    <a:pt x="818" y="356"/>
                  </a:lnTo>
                  <a:lnTo>
                    <a:pt x="800" y="374"/>
                  </a:lnTo>
                  <a:lnTo>
                    <a:pt x="787" y="387"/>
                  </a:lnTo>
                  <a:lnTo>
                    <a:pt x="769" y="399"/>
                  </a:lnTo>
                  <a:lnTo>
                    <a:pt x="750" y="417"/>
                  </a:lnTo>
                  <a:lnTo>
                    <a:pt x="738" y="430"/>
                  </a:lnTo>
                  <a:lnTo>
                    <a:pt x="720" y="442"/>
                  </a:lnTo>
                  <a:lnTo>
                    <a:pt x="701" y="460"/>
                  </a:lnTo>
                  <a:lnTo>
                    <a:pt x="689" y="473"/>
                  </a:lnTo>
                  <a:lnTo>
                    <a:pt x="670" y="485"/>
                  </a:lnTo>
                  <a:lnTo>
                    <a:pt x="652" y="503"/>
                  </a:lnTo>
                  <a:lnTo>
                    <a:pt x="640" y="516"/>
                  </a:lnTo>
                  <a:lnTo>
                    <a:pt x="621" y="528"/>
                  </a:lnTo>
                  <a:lnTo>
                    <a:pt x="603" y="546"/>
                  </a:lnTo>
                  <a:lnTo>
                    <a:pt x="591" y="559"/>
                  </a:lnTo>
                  <a:lnTo>
                    <a:pt x="572" y="571"/>
                  </a:lnTo>
                  <a:lnTo>
                    <a:pt x="554" y="589"/>
                  </a:lnTo>
                  <a:lnTo>
                    <a:pt x="541" y="601"/>
                  </a:lnTo>
                  <a:lnTo>
                    <a:pt x="523" y="614"/>
                  </a:lnTo>
                  <a:lnTo>
                    <a:pt x="504" y="626"/>
                  </a:lnTo>
                  <a:lnTo>
                    <a:pt x="492" y="644"/>
                  </a:lnTo>
                  <a:lnTo>
                    <a:pt x="474" y="657"/>
                  </a:lnTo>
                  <a:lnTo>
                    <a:pt x="455" y="669"/>
                  </a:lnTo>
                  <a:lnTo>
                    <a:pt x="443" y="687"/>
                  </a:lnTo>
                  <a:lnTo>
                    <a:pt x="425" y="700"/>
                  </a:lnTo>
                  <a:lnTo>
                    <a:pt x="406" y="712"/>
                  </a:lnTo>
                  <a:lnTo>
                    <a:pt x="394" y="730"/>
                  </a:lnTo>
                  <a:lnTo>
                    <a:pt x="375" y="743"/>
                  </a:lnTo>
                  <a:lnTo>
                    <a:pt x="357" y="755"/>
                  </a:lnTo>
                  <a:lnTo>
                    <a:pt x="345" y="773"/>
                  </a:lnTo>
                  <a:lnTo>
                    <a:pt x="326" y="786"/>
                  </a:lnTo>
                  <a:lnTo>
                    <a:pt x="308" y="798"/>
                  </a:lnTo>
                  <a:lnTo>
                    <a:pt x="295" y="816"/>
                  </a:lnTo>
                  <a:lnTo>
                    <a:pt x="277" y="829"/>
                  </a:lnTo>
                  <a:lnTo>
                    <a:pt x="259" y="841"/>
                  </a:lnTo>
                  <a:lnTo>
                    <a:pt x="246" y="859"/>
                  </a:lnTo>
                  <a:lnTo>
                    <a:pt x="228" y="872"/>
                  </a:lnTo>
                  <a:lnTo>
                    <a:pt x="209" y="884"/>
                  </a:lnTo>
                  <a:lnTo>
                    <a:pt x="197" y="902"/>
                  </a:lnTo>
                  <a:lnTo>
                    <a:pt x="179" y="914"/>
                  </a:lnTo>
                  <a:lnTo>
                    <a:pt x="160" y="927"/>
                  </a:lnTo>
                  <a:lnTo>
                    <a:pt x="148" y="945"/>
                  </a:lnTo>
                  <a:lnTo>
                    <a:pt x="129" y="957"/>
                  </a:lnTo>
                  <a:lnTo>
                    <a:pt x="111" y="970"/>
                  </a:lnTo>
                  <a:lnTo>
                    <a:pt x="99" y="988"/>
                  </a:lnTo>
                  <a:lnTo>
                    <a:pt x="80" y="1000"/>
                  </a:lnTo>
                  <a:lnTo>
                    <a:pt x="62" y="1013"/>
                  </a:lnTo>
                  <a:lnTo>
                    <a:pt x="50" y="1031"/>
                  </a:lnTo>
                  <a:lnTo>
                    <a:pt x="31" y="1043"/>
                  </a:lnTo>
                  <a:lnTo>
                    <a:pt x="13" y="1056"/>
                  </a:lnTo>
                  <a:lnTo>
                    <a:pt x="0" y="1074"/>
                  </a:lnTo>
                </a:path>
              </a:pathLst>
            </a:custGeom>
            <a:solidFill>
              <a:srgbClr val="0000FF"/>
            </a:solidFill>
            <a:ln w="9525">
              <a:solidFill>
                <a:srgbClr val="000000"/>
              </a:solidFill>
              <a:prstDash val="solid"/>
              <a:round/>
              <a:headEnd/>
              <a:tailEnd/>
            </a:ln>
          </p:spPr>
          <p:txBody>
            <a:bodyPr/>
            <a:lstStyle/>
            <a:p>
              <a:endParaRPr lang="en-US"/>
            </a:p>
          </p:txBody>
        </p:sp>
        <p:sp>
          <p:nvSpPr>
            <p:cNvPr id="426463" name="Freeform 473">
              <a:extLst>
                <a:ext uri="{FF2B5EF4-FFF2-40B4-BE49-F238E27FC236}">
                  <a16:creationId xmlns:a16="http://schemas.microsoft.com/office/drawing/2014/main" id="{F3B5C033-3137-6381-9935-7A7EB6756C12}"/>
                </a:ext>
              </a:extLst>
            </p:cNvPr>
            <p:cNvSpPr>
              <a:spLocks/>
            </p:cNvSpPr>
            <p:nvPr/>
          </p:nvSpPr>
          <p:spPr bwMode="auto">
            <a:xfrm>
              <a:off x="2146" y="2629"/>
              <a:ext cx="1150" cy="1004"/>
            </a:xfrm>
            <a:custGeom>
              <a:avLst/>
              <a:gdLst>
                <a:gd name="T0" fmla="*/ 87 w 1230"/>
                <a:gd name="T1" fmla="*/ 7 h 1074"/>
                <a:gd name="T2" fmla="*/ 87 w 1230"/>
                <a:gd name="T3" fmla="*/ 7 h 1074"/>
                <a:gd name="T4" fmla="*/ 82 w 1230"/>
                <a:gd name="T5" fmla="*/ 7 h 1074"/>
                <a:gd name="T6" fmla="*/ 81 w 1230"/>
                <a:gd name="T7" fmla="*/ 7 h 1074"/>
                <a:gd name="T8" fmla="*/ 79 w 1230"/>
                <a:gd name="T9" fmla="*/ 9 h 1074"/>
                <a:gd name="T10" fmla="*/ 76 w 1230"/>
                <a:gd name="T11" fmla="*/ 12 h 1074"/>
                <a:gd name="T12" fmla="*/ 74 w 1230"/>
                <a:gd name="T13" fmla="*/ 14 h 1074"/>
                <a:gd name="T14" fmla="*/ 71 w 1230"/>
                <a:gd name="T15" fmla="*/ 17 h 1074"/>
                <a:gd name="T16" fmla="*/ 69 w 1230"/>
                <a:gd name="T17" fmla="*/ 19 h 1074"/>
                <a:gd name="T18" fmla="*/ 66 w 1230"/>
                <a:gd name="T19" fmla="*/ 20 h 1074"/>
                <a:gd name="T20" fmla="*/ 65 w 1230"/>
                <a:gd name="T21" fmla="*/ 22 h 1074"/>
                <a:gd name="T22" fmla="*/ 62 w 1230"/>
                <a:gd name="T23" fmla="*/ 24 h 1074"/>
                <a:gd name="T24" fmla="*/ 59 w 1230"/>
                <a:gd name="T25" fmla="*/ 26 h 1074"/>
                <a:gd name="T26" fmla="*/ 57 w 1230"/>
                <a:gd name="T27" fmla="*/ 28 h 1074"/>
                <a:gd name="T28" fmla="*/ 54 w 1230"/>
                <a:gd name="T29" fmla="*/ 30 h 1074"/>
                <a:gd name="T30" fmla="*/ 53 w 1230"/>
                <a:gd name="T31" fmla="*/ 32 h 1074"/>
                <a:gd name="T32" fmla="*/ 50 w 1230"/>
                <a:gd name="T33" fmla="*/ 34 h 1074"/>
                <a:gd name="T34" fmla="*/ 47 w 1230"/>
                <a:gd name="T35" fmla="*/ 36 h 1074"/>
                <a:gd name="T36" fmla="*/ 45 w 1230"/>
                <a:gd name="T37" fmla="*/ 38 h 1074"/>
                <a:gd name="T38" fmla="*/ 44 w 1230"/>
                <a:gd name="T39" fmla="*/ 41 h 1074"/>
                <a:gd name="T40" fmla="*/ 41 w 1230"/>
                <a:gd name="T41" fmla="*/ 44 h 1074"/>
                <a:gd name="T42" fmla="*/ 38 w 1230"/>
                <a:gd name="T43" fmla="*/ 44 h 1074"/>
                <a:gd name="T44" fmla="*/ 36 w 1230"/>
                <a:gd name="T45" fmla="*/ 47 h 1074"/>
                <a:gd name="T46" fmla="*/ 34 w 1230"/>
                <a:gd name="T47" fmla="*/ 48 h 1074"/>
                <a:gd name="T48" fmla="*/ 32 w 1230"/>
                <a:gd name="T49" fmla="*/ 50 h 1074"/>
                <a:gd name="T50" fmla="*/ 30 w 1230"/>
                <a:gd name="T51" fmla="*/ 53 h 1074"/>
                <a:gd name="T52" fmla="*/ 26 w 1230"/>
                <a:gd name="T53" fmla="*/ 54 h 1074"/>
                <a:gd name="T54" fmla="*/ 24 w 1230"/>
                <a:gd name="T55" fmla="*/ 57 h 1074"/>
                <a:gd name="T56" fmla="*/ 21 w 1230"/>
                <a:gd name="T57" fmla="*/ 59 h 1074"/>
                <a:gd name="T58" fmla="*/ 19 w 1230"/>
                <a:gd name="T59" fmla="*/ 61 h 1074"/>
                <a:gd name="T60" fmla="*/ 17 w 1230"/>
                <a:gd name="T61" fmla="*/ 63 h 1074"/>
                <a:gd name="T62" fmla="*/ 15 w 1230"/>
                <a:gd name="T63" fmla="*/ 65 h 1074"/>
                <a:gd name="T64" fmla="*/ 12 w 1230"/>
                <a:gd name="T65" fmla="*/ 66 h 1074"/>
                <a:gd name="T66" fmla="*/ 9 w 1230"/>
                <a:gd name="T67" fmla="*/ 69 h 1074"/>
                <a:gd name="T68" fmla="*/ 7 w 1230"/>
                <a:gd name="T69" fmla="*/ 71 h 1074"/>
                <a:gd name="T70" fmla="*/ 7 w 1230"/>
                <a:gd name="T71" fmla="*/ 74 h 1074"/>
                <a:gd name="T72" fmla="*/ 7 w 1230"/>
                <a:gd name="T73" fmla="*/ 76 h 1074"/>
                <a:gd name="T74" fmla="*/ 0 w 1230"/>
                <a:gd name="T75" fmla="*/ 78 h 107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230" h="1074">
                  <a:moveTo>
                    <a:pt x="1230" y="0"/>
                  </a:moveTo>
                  <a:lnTo>
                    <a:pt x="1211" y="12"/>
                  </a:lnTo>
                  <a:lnTo>
                    <a:pt x="1193" y="31"/>
                  </a:lnTo>
                  <a:lnTo>
                    <a:pt x="1181" y="43"/>
                  </a:lnTo>
                  <a:lnTo>
                    <a:pt x="1162" y="55"/>
                  </a:lnTo>
                  <a:lnTo>
                    <a:pt x="1144" y="74"/>
                  </a:lnTo>
                  <a:lnTo>
                    <a:pt x="1132" y="86"/>
                  </a:lnTo>
                  <a:lnTo>
                    <a:pt x="1113" y="98"/>
                  </a:lnTo>
                  <a:lnTo>
                    <a:pt x="1095" y="117"/>
                  </a:lnTo>
                  <a:lnTo>
                    <a:pt x="1082" y="129"/>
                  </a:lnTo>
                  <a:lnTo>
                    <a:pt x="1064" y="141"/>
                  </a:lnTo>
                  <a:lnTo>
                    <a:pt x="1045" y="160"/>
                  </a:lnTo>
                  <a:lnTo>
                    <a:pt x="1033" y="172"/>
                  </a:lnTo>
                  <a:lnTo>
                    <a:pt x="1015" y="184"/>
                  </a:lnTo>
                  <a:lnTo>
                    <a:pt x="996" y="203"/>
                  </a:lnTo>
                  <a:lnTo>
                    <a:pt x="984" y="215"/>
                  </a:lnTo>
                  <a:lnTo>
                    <a:pt x="966" y="227"/>
                  </a:lnTo>
                  <a:lnTo>
                    <a:pt x="947" y="246"/>
                  </a:lnTo>
                  <a:lnTo>
                    <a:pt x="935" y="258"/>
                  </a:lnTo>
                  <a:lnTo>
                    <a:pt x="916" y="270"/>
                  </a:lnTo>
                  <a:lnTo>
                    <a:pt x="898" y="288"/>
                  </a:lnTo>
                  <a:lnTo>
                    <a:pt x="886" y="301"/>
                  </a:lnTo>
                  <a:lnTo>
                    <a:pt x="867" y="313"/>
                  </a:lnTo>
                  <a:lnTo>
                    <a:pt x="849" y="331"/>
                  </a:lnTo>
                  <a:lnTo>
                    <a:pt x="836" y="344"/>
                  </a:lnTo>
                  <a:lnTo>
                    <a:pt x="818" y="356"/>
                  </a:lnTo>
                  <a:lnTo>
                    <a:pt x="800" y="374"/>
                  </a:lnTo>
                  <a:lnTo>
                    <a:pt x="787" y="387"/>
                  </a:lnTo>
                  <a:lnTo>
                    <a:pt x="769" y="399"/>
                  </a:lnTo>
                  <a:lnTo>
                    <a:pt x="750" y="417"/>
                  </a:lnTo>
                  <a:lnTo>
                    <a:pt x="738" y="430"/>
                  </a:lnTo>
                  <a:lnTo>
                    <a:pt x="720" y="442"/>
                  </a:lnTo>
                  <a:lnTo>
                    <a:pt x="701" y="460"/>
                  </a:lnTo>
                  <a:lnTo>
                    <a:pt x="689" y="473"/>
                  </a:lnTo>
                  <a:lnTo>
                    <a:pt x="670" y="485"/>
                  </a:lnTo>
                  <a:lnTo>
                    <a:pt x="652" y="503"/>
                  </a:lnTo>
                  <a:lnTo>
                    <a:pt x="640" y="516"/>
                  </a:lnTo>
                  <a:lnTo>
                    <a:pt x="621" y="528"/>
                  </a:lnTo>
                  <a:lnTo>
                    <a:pt x="603" y="546"/>
                  </a:lnTo>
                  <a:lnTo>
                    <a:pt x="591" y="559"/>
                  </a:lnTo>
                  <a:lnTo>
                    <a:pt x="572" y="571"/>
                  </a:lnTo>
                  <a:lnTo>
                    <a:pt x="554" y="589"/>
                  </a:lnTo>
                  <a:lnTo>
                    <a:pt x="541" y="601"/>
                  </a:lnTo>
                  <a:lnTo>
                    <a:pt x="523" y="614"/>
                  </a:lnTo>
                  <a:lnTo>
                    <a:pt x="504" y="626"/>
                  </a:lnTo>
                  <a:lnTo>
                    <a:pt x="492" y="644"/>
                  </a:lnTo>
                  <a:lnTo>
                    <a:pt x="474" y="657"/>
                  </a:lnTo>
                  <a:lnTo>
                    <a:pt x="455" y="669"/>
                  </a:lnTo>
                  <a:lnTo>
                    <a:pt x="443" y="687"/>
                  </a:lnTo>
                  <a:lnTo>
                    <a:pt x="425" y="700"/>
                  </a:lnTo>
                  <a:lnTo>
                    <a:pt x="406" y="712"/>
                  </a:lnTo>
                  <a:lnTo>
                    <a:pt x="394" y="730"/>
                  </a:lnTo>
                  <a:lnTo>
                    <a:pt x="375" y="743"/>
                  </a:lnTo>
                  <a:lnTo>
                    <a:pt x="357" y="755"/>
                  </a:lnTo>
                  <a:lnTo>
                    <a:pt x="345" y="773"/>
                  </a:lnTo>
                  <a:lnTo>
                    <a:pt x="326" y="786"/>
                  </a:lnTo>
                  <a:lnTo>
                    <a:pt x="308" y="798"/>
                  </a:lnTo>
                  <a:lnTo>
                    <a:pt x="295" y="816"/>
                  </a:lnTo>
                  <a:lnTo>
                    <a:pt x="277" y="829"/>
                  </a:lnTo>
                  <a:lnTo>
                    <a:pt x="259" y="841"/>
                  </a:lnTo>
                  <a:lnTo>
                    <a:pt x="246" y="859"/>
                  </a:lnTo>
                  <a:lnTo>
                    <a:pt x="228" y="872"/>
                  </a:lnTo>
                  <a:lnTo>
                    <a:pt x="209" y="884"/>
                  </a:lnTo>
                  <a:lnTo>
                    <a:pt x="197" y="902"/>
                  </a:lnTo>
                  <a:lnTo>
                    <a:pt x="179" y="914"/>
                  </a:lnTo>
                  <a:lnTo>
                    <a:pt x="160" y="927"/>
                  </a:lnTo>
                  <a:lnTo>
                    <a:pt x="148" y="945"/>
                  </a:lnTo>
                  <a:lnTo>
                    <a:pt x="129" y="957"/>
                  </a:lnTo>
                  <a:lnTo>
                    <a:pt x="111" y="970"/>
                  </a:lnTo>
                  <a:lnTo>
                    <a:pt x="99" y="988"/>
                  </a:lnTo>
                  <a:lnTo>
                    <a:pt x="80" y="1000"/>
                  </a:lnTo>
                  <a:lnTo>
                    <a:pt x="62" y="1013"/>
                  </a:lnTo>
                  <a:lnTo>
                    <a:pt x="50" y="1031"/>
                  </a:lnTo>
                  <a:lnTo>
                    <a:pt x="31" y="1043"/>
                  </a:lnTo>
                  <a:lnTo>
                    <a:pt x="13" y="1056"/>
                  </a:lnTo>
                  <a:lnTo>
                    <a:pt x="0" y="1074"/>
                  </a:lnTo>
                </a:path>
              </a:pathLst>
            </a:custGeom>
            <a:solidFill>
              <a:srgbClr val="0000FF"/>
            </a:solidFill>
            <a:ln w="9525">
              <a:solidFill>
                <a:srgbClr val="000000"/>
              </a:solidFill>
              <a:prstDash val="solid"/>
              <a:round/>
              <a:headEnd/>
              <a:tailEnd/>
            </a:ln>
          </p:spPr>
          <p:txBody>
            <a:bodyPr/>
            <a:lstStyle/>
            <a:p>
              <a:endParaRPr lang="en-US"/>
            </a:p>
          </p:txBody>
        </p:sp>
        <p:sp>
          <p:nvSpPr>
            <p:cNvPr id="426464" name="Freeform 474">
              <a:extLst>
                <a:ext uri="{FF2B5EF4-FFF2-40B4-BE49-F238E27FC236}">
                  <a16:creationId xmlns:a16="http://schemas.microsoft.com/office/drawing/2014/main" id="{C98D9337-1EC5-1705-5CA9-A992875C3FB6}"/>
                </a:ext>
              </a:extLst>
            </p:cNvPr>
            <p:cNvSpPr>
              <a:spLocks/>
            </p:cNvSpPr>
            <p:nvPr/>
          </p:nvSpPr>
          <p:spPr bwMode="auto">
            <a:xfrm>
              <a:off x="2146" y="2629"/>
              <a:ext cx="1150" cy="1004"/>
            </a:xfrm>
            <a:custGeom>
              <a:avLst/>
              <a:gdLst>
                <a:gd name="T0" fmla="*/ 87 w 1230"/>
                <a:gd name="T1" fmla="*/ 7 h 1074"/>
                <a:gd name="T2" fmla="*/ 87 w 1230"/>
                <a:gd name="T3" fmla="*/ 7 h 1074"/>
                <a:gd name="T4" fmla="*/ 82 w 1230"/>
                <a:gd name="T5" fmla="*/ 7 h 1074"/>
                <a:gd name="T6" fmla="*/ 81 w 1230"/>
                <a:gd name="T7" fmla="*/ 7 h 1074"/>
                <a:gd name="T8" fmla="*/ 79 w 1230"/>
                <a:gd name="T9" fmla="*/ 9 h 1074"/>
                <a:gd name="T10" fmla="*/ 76 w 1230"/>
                <a:gd name="T11" fmla="*/ 12 h 1074"/>
                <a:gd name="T12" fmla="*/ 74 w 1230"/>
                <a:gd name="T13" fmla="*/ 14 h 1074"/>
                <a:gd name="T14" fmla="*/ 71 w 1230"/>
                <a:gd name="T15" fmla="*/ 17 h 1074"/>
                <a:gd name="T16" fmla="*/ 69 w 1230"/>
                <a:gd name="T17" fmla="*/ 19 h 1074"/>
                <a:gd name="T18" fmla="*/ 66 w 1230"/>
                <a:gd name="T19" fmla="*/ 20 h 1074"/>
                <a:gd name="T20" fmla="*/ 65 w 1230"/>
                <a:gd name="T21" fmla="*/ 22 h 1074"/>
                <a:gd name="T22" fmla="*/ 62 w 1230"/>
                <a:gd name="T23" fmla="*/ 24 h 1074"/>
                <a:gd name="T24" fmla="*/ 59 w 1230"/>
                <a:gd name="T25" fmla="*/ 26 h 1074"/>
                <a:gd name="T26" fmla="*/ 57 w 1230"/>
                <a:gd name="T27" fmla="*/ 28 h 1074"/>
                <a:gd name="T28" fmla="*/ 54 w 1230"/>
                <a:gd name="T29" fmla="*/ 30 h 1074"/>
                <a:gd name="T30" fmla="*/ 53 w 1230"/>
                <a:gd name="T31" fmla="*/ 32 h 1074"/>
                <a:gd name="T32" fmla="*/ 50 w 1230"/>
                <a:gd name="T33" fmla="*/ 34 h 1074"/>
                <a:gd name="T34" fmla="*/ 47 w 1230"/>
                <a:gd name="T35" fmla="*/ 36 h 1074"/>
                <a:gd name="T36" fmla="*/ 45 w 1230"/>
                <a:gd name="T37" fmla="*/ 38 h 1074"/>
                <a:gd name="T38" fmla="*/ 44 w 1230"/>
                <a:gd name="T39" fmla="*/ 41 h 1074"/>
                <a:gd name="T40" fmla="*/ 41 w 1230"/>
                <a:gd name="T41" fmla="*/ 44 h 1074"/>
                <a:gd name="T42" fmla="*/ 38 w 1230"/>
                <a:gd name="T43" fmla="*/ 44 h 1074"/>
                <a:gd name="T44" fmla="*/ 36 w 1230"/>
                <a:gd name="T45" fmla="*/ 47 h 1074"/>
                <a:gd name="T46" fmla="*/ 34 w 1230"/>
                <a:gd name="T47" fmla="*/ 48 h 1074"/>
                <a:gd name="T48" fmla="*/ 32 w 1230"/>
                <a:gd name="T49" fmla="*/ 50 h 1074"/>
                <a:gd name="T50" fmla="*/ 30 w 1230"/>
                <a:gd name="T51" fmla="*/ 53 h 1074"/>
                <a:gd name="T52" fmla="*/ 26 w 1230"/>
                <a:gd name="T53" fmla="*/ 54 h 1074"/>
                <a:gd name="T54" fmla="*/ 24 w 1230"/>
                <a:gd name="T55" fmla="*/ 57 h 1074"/>
                <a:gd name="T56" fmla="*/ 21 w 1230"/>
                <a:gd name="T57" fmla="*/ 59 h 1074"/>
                <a:gd name="T58" fmla="*/ 19 w 1230"/>
                <a:gd name="T59" fmla="*/ 61 h 1074"/>
                <a:gd name="T60" fmla="*/ 17 w 1230"/>
                <a:gd name="T61" fmla="*/ 63 h 1074"/>
                <a:gd name="T62" fmla="*/ 15 w 1230"/>
                <a:gd name="T63" fmla="*/ 65 h 1074"/>
                <a:gd name="T64" fmla="*/ 12 w 1230"/>
                <a:gd name="T65" fmla="*/ 66 h 1074"/>
                <a:gd name="T66" fmla="*/ 9 w 1230"/>
                <a:gd name="T67" fmla="*/ 69 h 1074"/>
                <a:gd name="T68" fmla="*/ 7 w 1230"/>
                <a:gd name="T69" fmla="*/ 71 h 1074"/>
                <a:gd name="T70" fmla="*/ 7 w 1230"/>
                <a:gd name="T71" fmla="*/ 74 h 1074"/>
                <a:gd name="T72" fmla="*/ 7 w 1230"/>
                <a:gd name="T73" fmla="*/ 76 h 1074"/>
                <a:gd name="T74" fmla="*/ 0 w 1230"/>
                <a:gd name="T75" fmla="*/ 78 h 107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230" h="1074">
                  <a:moveTo>
                    <a:pt x="1230" y="0"/>
                  </a:moveTo>
                  <a:lnTo>
                    <a:pt x="1211" y="12"/>
                  </a:lnTo>
                  <a:lnTo>
                    <a:pt x="1193" y="31"/>
                  </a:lnTo>
                  <a:lnTo>
                    <a:pt x="1181" y="43"/>
                  </a:lnTo>
                  <a:lnTo>
                    <a:pt x="1162" y="55"/>
                  </a:lnTo>
                  <a:lnTo>
                    <a:pt x="1144" y="74"/>
                  </a:lnTo>
                  <a:lnTo>
                    <a:pt x="1132" y="86"/>
                  </a:lnTo>
                  <a:lnTo>
                    <a:pt x="1113" y="98"/>
                  </a:lnTo>
                  <a:lnTo>
                    <a:pt x="1095" y="117"/>
                  </a:lnTo>
                  <a:lnTo>
                    <a:pt x="1082" y="129"/>
                  </a:lnTo>
                  <a:lnTo>
                    <a:pt x="1064" y="141"/>
                  </a:lnTo>
                  <a:lnTo>
                    <a:pt x="1045" y="160"/>
                  </a:lnTo>
                  <a:lnTo>
                    <a:pt x="1033" y="172"/>
                  </a:lnTo>
                  <a:lnTo>
                    <a:pt x="1015" y="184"/>
                  </a:lnTo>
                  <a:lnTo>
                    <a:pt x="996" y="203"/>
                  </a:lnTo>
                  <a:lnTo>
                    <a:pt x="984" y="215"/>
                  </a:lnTo>
                  <a:lnTo>
                    <a:pt x="966" y="227"/>
                  </a:lnTo>
                  <a:lnTo>
                    <a:pt x="947" y="246"/>
                  </a:lnTo>
                  <a:lnTo>
                    <a:pt x="935" y="258"/>
                  </a:lnTo>
                  <a:lnTo>
                    <a:pt x="916" y="270"/>
                  </a:lnTo>
                  <a:lnTo>
                    <a:pt x="898" y="288"/>
                  </a:lnTo>
                  <a:lnTo>
                    <a:pt x="886" y="301"/>
                  </a:lnTo>
                  <a:lnTo>
                    <a:pt x="867" y="313"/>
                  </a:lnTo>
                  <a:lnTo>
                    <a:pt x="849" y="331"/>
                  </a:lnTo>
                  <a:lnTo>
                    <a:pt x="836" y="344"/>
                  </a:lnTo>
                  <a:lnTo>
                    <a:pt x="818" y="356"/>
                  </a:lnTo>
                  <a:lnTo>
                    <a:pt x="800" y="374"/>
                  </a:lnTo>
                  <a:lnTo>
                    <a:pt x="787" y="387"/>
                  </a:lnTo>
                  <a:lnTo>
                    <a:pt x="769" y="399"/>
                  </a:lnTo>
                  <a:lnTo>
                    <a:pt x="750" y="417"/>
                  </a:lnTo>
                  <a:lnTo>
                    <a:pt x="738" y="430"/>
                  </a:lnTo>
                  <a:lnTo>
                    <a:pt x="720" y="442"/>
                  </a:lnTo>
                  <a:lnTo>
                    <a:pt x="701" y="460"/>
                  </a:lnTo>
                  <a:lnTo>
                    <a:pt x="689" y="473"/>
                  </a:lnTo>
                  <a:lnTo>
                    <a:pt x="670" y="485"/>
                  </a:lnTo>
                  <a:lnTo>
                    <a:pt x="652" y="503"/>
                  </a:lnTo>
                  <a:lnTo>
                    <a:pt x="640" y="516"/>
                  </a:lnTo>
                  <a:lnTo>
                    <a:pt x="621" y="528"/>
                  </a:lnTo>
                  <a:lnTo>
                    <a:pt x="603" y="546"/>
                  </a:lnTo>
                  <a:lnTo>
                    <a:pt x="591" y="559"/>
                  </a:lnTo>
                  <a:lnTo>
                    <a:pt x="572" y="571"/>
                  </a:lnTo>
                  <a:lnTo>
                    <a:pt x="554" y="589"/>
                  </a:lnTo>
                  <a:lnTo>
                    <a:pt x="541" y="601"/>
                  </a:lnTo>
                  <a:lnTo>
                    <a:pt x="523" y="614"/>
                  </a:lnTo>
                  <a:lnTo>
                    <a:pt x="504" y="626"/>
                  </a:lnTo>
                  <a:lnTo>
                    <a:pt x="492" y="644"/>
                  </a:lnTo>
                  <a:lnTo>
                    <a:pt x="474" y="657"/>
                  </a:lnTo>
                  <a:lnTo>
                    <a:pt x="455" y="669"/>
                  </a:lnTo>
                  <a:lnTo>
                    <a:pt x="443" y="687"/>
                  </a:lnTo>
                  <a:lnTo>
                    <a:pt x="425" y="700"/>
                  </a:lnTo>
                  <a:lnTo>
                    <a:pt x="406" y="712"/>
                  </a:lnTo>
                  <a:lnTo>
                    <a:pt x="394" y="730"/>
                  </a:lnTo>
                  <a:lnTo>
                    <a:pt x="375" y="743"/>
                  </a:lnTo>
                  <a:lnTo>
                    <a:pt x="357" y="755"/>
                  </a:lnTo>
                  <a:lnTo>
                    <a:pt x="345" y="773"/>
                  </a:lnTo>
                  <a:lnTo>
                    <a:pt x="326" y="786"/>
                  </a:lnTo>
                  <a:lnTo>
                    <a:pt x="308" y="798"/>
                  </a:lnTo>
                  <a:lnTo>
                    <a:pt x="295" y="816"/>
                  </a:lnTo>
                  <a:lnTo>
                    <a:pt x="277" y="829"/>
                  </a:lnTo>
                  <a:lnTo>
                    <a:pt x="259" y="841"/>
                  </a:lnTo>
                  <a:lnTo>
                    <a:pt x="246" y="859"/>
                  </a:lnTo>
                  <a:lnTo>
                    <a:pt x="228" y="872"/>
                  </a:lnTo>
                  <a:lnTo>
                    <a:pt x="209" y="884"/>
                  </a:lnTo>
                  <a:lnTo>
                    <a:pt x="197" y="902"/>
                  </a:lnTo>
                  <a:lnTo>
                    <a:pt x="179" y="914"/>
                  </a:lnTo>
                  <a:lnTo>
                    <a:pt x="160" y="927"/>
                  </a:lnTo>
                  <a:lnTo>
                    <a:pt x="148" y="945"/>
                  </a:lnTo>
                  <a:lnTo>
                    <a:pt x="129" y="957"/>
                  </a:lnTo>
                  <a:lnTo>
                    <a:pt x="111" y="970"/>
                  </a:lnTo>
                  <a:lnTo>
                    <a:pt x="99" y="988"/>
                  </a:lnTo>
                  <a:lnTo>
                    <a:pt x="80" y="1000"/>
                  </a:lnTo>
                  <a:lnTo>
                    <a:pt x="62" y="1013"/>
                  </a:lnTo>
                  <a:lnTo>
                    <a:pt x="50" y="1031"/>
                  </a:lnTo>
                  <a:lnTo>
                    <a:pt x="31" y="1043"/>
                  </a:lnTo>
                  <a:lnTo>
                    <a:pt x="13" y="1056"/>
                  </a:lnTo>
                  <a:lnTo>
                    <a:pt x="0" y="1074"/>
                  </a:lnTo>
                </a:path>
              </a:pathLst>
            </a:custGeom>
            <a:solidFill>
              <a:srgbClr val="0000FF"/>
            </a:solidFill>
            <a:ln w="9525">
              <a:solidFill>
                <a:srgbClr val="000000"/>
              </a:solidFill>
              <a:prstDash val="solid"/>
              <a:round/>
              <a:headEnd/>
              <a:tailEnd/>
            </a:ln>
          </p:spPr>
          <p:txBody>
            <a:bodyPr/>
            <a:lstStyle/>
            <a:p>
              <a:endParaRPr lang="en-US"/>
            </a:p>
          </p:txBody>
        </p:sp>
        <p:sp>
          <p:nvSpPr>
            <p:cNvPr id="426465" name="Freeform 475">
              <a:extLst>
                <a:ext uri="{FF2B5EF4-FFF2-40B4-BE49-F238E27FC236}">
                  <a16:creationId xmlns:a16="http://schemas.microsoft.com/office/drawing/2014/main" id="{AD50AC7C-762D-80ED-2EC3-7C6501219897}"/>
                </a:ext>
              </a:extLst>
            </p:cNvPr>
            <p:cNvSpPr>
              <a:spLocks/>
            </p:cNvSpPr>
            <p:nvPr/>
          </p:nvSpPr>
          <p:spPr bwMode="auto">
            <a:xfrm>
              <a:off x="2146" y="2629"/>
              <a:ext cx="1150" cy="1004"/>
            </a:xfrm>
            <a:custGeom>
              <a:avLst/>
              <a:gdLst>
                <a:gd name="T0" fmla="*/ 87 w 1230"/>
                <a:gd name="T1" fmla="*/ 7 h 1074"/>
                <a:gd name="T2" fmla="*/ 87 w 1230"/>
                <a:gd name="T3" fmla="*/ 7 h 1074"/>
                <a:gd name="T4" fmla="*/ 82 w 1230"/>
                <a:gd name="T5" fmla="*/ 7 h 1074"/>
                <a:gd name="T6" fmla="*/ 81 w 1230"/>
                <a:gd name="T7" fmla="*/ 7 h 1074"/>
                <a:gd name="T8" fmla="*/ 79 w 1230"/>
                <a:gd name="T9" fmla="*/ 9 h 1074"/>
                <a:gd name="T10" fmla="*/ 76 w 1230"/>
                <a:gd name="T11" fmla="*/ 12 h 1074"/>
                <a:gd name="T12" fmla="*/ 74 w 1230"/>
                <a:gd name="T13" fmla="*/ 14 h 1074"/>
                <a:gd name="T14" fmla="*/ 71 w 1230"/>
                <a:gd name="T15" fmla="*/ 17 h 1074"/>
                <a:gd name="T16" fmla="*/ 69 w 1230"/>
                <a:gd name="T17" fmla="*/ 19 h 1074"/>
                <a:gd name="T18" fmla="*/ 66 w 1230"/>
                <a:gd name="T19" fmla="*/ 20 h 1074"/>
                <a:gd name="T20" fmla="*/ 65 w 1230"/>
                <a:gd name="T21" fmla="*/ 22 h 1074"/>
                <a:gd name="T22" fmla="*/ 62 w 1230"/>
                <a:gd name="T23" fmla="*/ 24 h 1074"/>
                <a:gd name="T24" fmla="*/ 59 w 1230"/>
                <a:gd name="T25" fmla="*/ 26 h 1074"/>
                <a:gd name="T26" fmla="*/ 57 w 1230"/>
                <a:gd name="T27" fmla="*/ 28 h 1074"/>
                <a:gd name="T28" fmla="*/ 54 w 1230"/>
                <a:gd name="T29" fmla="*/ 30 h 1074"/>
                <a:gd name="T30" fmla="*/ 53 w 1230"/>
                <a:gd name="T31" fmla="*/ 32 h 1074"/>
                <a:gd name="T32" fmla="*/ 50 w 1230"/>
                <a:gd name="T33" fmla="*/ 34 h 1074"/>
                <a:gd name="T34" fmla="*/ 47 w 1230"/>
                <a:gd name="T35" fmla="*/ 36 h 1074"/>
                <a:gd name="T36" fmla="*/ 45 w 1230"/>
                <a:gd name="T37" fmla="*/ 38 h 1074"/>
                <a:gd name="T38" fmla="*/ 44 w 1230"/>
                <a:gd name="T39" fmla="*/ 41 h 1074"/>
                <a:gd name="T40" fmla="*/ 41 w 1230"/>
                <a:gd name="T41" fmla="*/ 44 h 1074"/>
                <a:gd name="T42" fmla="*/ 38 w 1230"/>
                <a:gd name="T43" fmla="*/ 44 h 1074"/>
                <a:gd name="T44" fmla="*/ 36 w 1230"/>
                <a:gd name="T45" fmla="*/ 47 h 1074"/>
                <a:gd name="T46" fmla="*/ 34 w 1230"/>
                <a:gd name="T47" fmla="*/ 48 h 1074"/>
                <a:gd name="T48" fmla="*/ 32 w 1230"/>
                <a:gd name="T49" fmla="*/ 50 h 1074"/>
                <a:gd name="T50" fmla="*/ 30 w 1230"/>
                <a:gd name="T51" fmla="*/ 53 h 1074"/>
                <a:gd name="T52" fmla="*/ 26 w 1230"/>
                <a:gd name="T53" fmla="*/ 54 h 1074"/>
                <a:gd name="T54" fmla="*/ 24 w 1230"/>
                <a:gd name="T55" fmla="*/ 57 h 1074"/>
                <a:gd name="T56" fmla="*/ 21 w 1230"/>
                <a:gd name="T57" fmla="*/ 59 h 1074"/>
                <a:gd name="T58" fmla="*/ 19 w 1230"/>
                <a:gd name="T59" fmla="*/ 61 h 1074"/>
                <a:gd name="T60" fmla="*/ 17 w 1230"/>
                <a:gd name="T61" fmla="*/ 63 h 1074"/>
                <a:gd name="T62" fmla="*/ 15 w 1230"/>
                <a:gd name="T63" fmla="*/ 65 h 1074"/>
                <a:gd name="T64" fmla="*/ 12 w 1230"/>
                <a:gd name="T65" fmla="*/ 66 h 1074"/>
                <a:gd name="T66" fmla="*/ 9 w 1230"/>
                <a:gd name="T67" fmla="*/ 69 h 1074"/>
                <a:gd name="T68" fmla="*/ 7 w 1230"/>
                <a:gd name="T69" fmla="*/ 71 h 1074"/>
                <a:gd name="T70" fmla="*/ 7 w 1230"/>
                <a:gd name="T71" fmla="*/ 74 h 1074"/>
                <a:gd name="T72" fmla="*/ 7 w 1230"/>
                <a:gd name="T73" fmla="*/ 76 h 1074"/>
                <a:gd name="T74" fmla="*/ 0 w 1230"/>
                <a:gd name="T75" fmla="*/ 78 h 107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230" h="1074">
                  <a:moveTo>
                    <a:pt x="1230" y="0"/>
                  </a:moveTo>
                  <a:lnTo>
                    <a:pt x="1211" y="12"/>
                  </a:lnTo>
                  <a:lnTo>
                    <a:pt x="1193" y="31"/>
                  </a:lnTo>
                  <a:lnTo>
                    <a:pt x="1181" y="43"/>
                  </a:lnTo>
                  <a:lnTo>
                    <a:pt x="1162" y="55"/>
                  </a:lnTo>
                  <a:lnTo>
                    <a:pt x="1144" y="74"/>
                  </a:lnTo>
                  <a:lnTo>
                    <a:pt x="1132" y="86"/>
                  </a:lnTo>
                  <a:lnTo>
                    <a:pt x="1113" y="98"/>
                  </a:lnTo>
                  <a:lnTo>
                    <a:pt x="1095" y="117"/>
                  </a:lnTo>
                  <a:lnTo>
                    <a:pt x="1082" y="129"/>
                  </a:lnTo>
                  <a:lnTo>
                    <a:pt x="1064" y="141"/>
                  </a:lnTo>
                  <a:lnTo>
                    <a:pt x="1045" y="160"/>
                  </a:lnTo>
                  <a:lnTo>
                    <a:pt x="1033" y="172"/>
                  </a:lnTo>
                  <a:lnTo>
                    <a:pt x="1015" y="184"/>
                  </a:lnTo>
                  <a:lnTo>
                    <a:pt x="996" y="203"/>
                  </a:lnTo>
                  <a:lnTo>
                    <a:pt x="984" y="215"/>
                  </a:lnTo>
                  <a:lnTo>
                    <a:pt x="966" y="227"/>
                  </a:lnTo>
                  <a:lnTo>
                    <a:pt x="947" y="246"/>
                  </a:lnTo>
                  <a:lnTo>
                    <a:pt x="935" y="258"/>
                  </a:lnTo>
                  <a:lnTo>
                    <a:pt x="916" y="270"/>
                  </a:lnTo>
                  <a:lnTo>
                    <a:pt x="898" y="288"/>
                  </a:lnTo>
                  <a:lnTo>
                    <a:pt x="886" y="301"/>
                  </a:lnTo>
                  <a:lnTo>
                    <a:pt x="867" y="313"/>
                  </a:lnTo>
                  <a:lnTo>
                    <a:pt x="849" y="331"/>
                  </a:lnTo>
                  <a:lnTo>
                    <a:pt x="836" y="344"/>
                  </a:lnTo>
                  <a:lnTo>
                    <a:pt x="818" y="356"/>
                  </a:lnTo>
                  <a:lnTo>
                    <a:pt x="800" y="374"/>
                  </a:lnTo>
                  <a:lnTo>
                    <a:pt x="787" y="387"/>
                  </a:lnTo>
                  <a:lnTo>
                    <a:pt x="769" y="399"/>
                  </a:lnTo>
                  <a:lnTo>
                    <a:pt x="750" y="417"/>
                  </a:lnTo>
                  <a:lnTo>
                    <a:pt x="738" y="430"/>
                  </a:lnTo>
                  <a:lnTo>
                    <a:pt x="720" y="442"/>
                  </a:lnTo>
                  <a:lnTo>
                    <a:pt x="701" y="460"/>
                  </a:lnTo>
                  <a:lnTo>
                    <a:pt x="689" y="473"/>
                  </a:lnTo>
                  <a:lnTo>
                    <a:pt x="670" y="485"/>
                  </a:lnTo>
                  <a:lnTo>
                    <a:pt x="652" y="503"/>
                  </a:lnTo>
                  <a:lnTo>
                    <a:pt x="640" y="516"/>
                  </a:lnTo>
                  <a:lnTo>
                    <a:pt x="621" y="528"/>
                  </a:lnTo>
                  <a:lnTo>
                    <a:pt x="603" y="546"/>
                  </a:lnTo>
                  <a:lnTo>
                    <a:pt x="591" y="559"/>
                  </a:lnTo>
                  <a:lnTo>
                    <a:pt x="572" y="571"/>
                  </a:lnTo>
                  <a:lnTo>
                    <a:pt x="554" y="589"/>
                  </a:lnTo>
                  <a:lnTo>
                    <a:pt x="541" y="601"/>
                  </a:lnTo>
                  <a:lnTo>
                    <a:pt x="523" y="614"/>
                  </a:lnTo>
                  <a:lnTo>
                    <a:pt x="504" y="626"/>
                  </a:lnTo>
                  <a:lnTo>
                    <a:pt x="492" y="644"/>
                  </a:lnTo>
                  <a:lnTo>
                    <a:pt x="474" y="657"/>
                  </a:lnTo>
                  <a:lnTo>
                    <a:pt x="455" y="669"/>
                  </a:lnTo>
                  <a:lnTo>
                    <a:pt x="443" y="687"/>
                  </a:lnTo>
                  <a:lnTo>
                    <a:pt x="425" y="700"/>
                  </a:lnTo>
                  <a:lnTo>
                    <a:pt x="406" y="712"/>
                  </a:lnTo>
                  <a:lnTo>
                    <a:pt x="394" y="730"/>
                  </a:lnTo>
                  <a:lnTo>
                    <a:pt x="375" y="743"/>
                  </a:lnTo>
                  <a:lnTo>
                    <a:pt x="357" y="755"/>
                  </a:lnTo>
                  <a:lnTo>
                    <a:pt x="345" y="773"/>
                  </a:lnTo>
                  <a:lnTo>
                    <a:pt x="326" y="786"/>
                  </a:lnTo>
                  <a:lnTo>
                    <a:pt x="308" y="798"/>
                  </a:lnTo>
                  <a:lnTo>
                    <a:pt x="295" y="816"/>
                  </a:lnTo>
                  <a:lnTo>
                    <a:pt x="277" y="829"/>
                  </a:lnTo>
                  <a:lnTo>
                    <a:pt x="259" y="841"/>
                  </a:lnTo>
                  <a:lnTo>
                    <a:pt x="246" y="859"/>
                  </a:lnTo>
                  <a:lnTo>
                    <a:pt x="228" y="872"/>
                  </a:lnTo>
                  <a:lnTo>
                    <a:pt x="209" y="884"/>
                  </a:lnTo>
                  <a:lnTo>
                    <a:pt x="197" y="902"/>
                  </a:lnTo>
                  <a:lnTo>
                    <a:pt x="179" y="914"/>
                  </a:lnTo>
                  <a:lnTo>
                    <a:pt x="160" y="927"/>
                  </a:lnTo>
                  <a:lnTo>
                    <a:pt x="148" y="945"/>
                  </a:lnTo>
                  <a:lnTo>
                    <a:pt x="129" y="957"/>
                  </a:lnTo>
                  <a:lnTo>
                    <a:pt x="111" y="970"/>
                  </a:lnTo>
                  <a:lnTo>
                    <a:pt x="99" y="988"/>
                  </a:lnTo>
                  <a:lnTo>
                    <a:pt x="80" y="1000"/>
                  </a:lnTo>
                  <a:lnTo>
                    <a:pt x="62" y="1013"/>
                  </a:lnTo>
                  <a:lnTo>
                    <a:pt x="50" y="1031"/>
                  </a:lnTo>
                  <a:lnTo>
                    <a:pt x="31" y="1043"/>
                  </a:lnTo>
                  <a:lnTo>
                    <a:pt x="13" y="1056"/>
                  </a:lnTo>
                  <a:lnTo>
                    <a:pt x="0" y="1074"/>
                  </a:lnTo>
                </a:path>
              </a:pathLst>
            </a:custGeom>
            <a:solidFill>
              <a:srgbClr val="0000FF"/>
            </a:solidFill>
            <a:ln w="9525">
              <a:solidFill>
                <a:srgbClr val="000000"/>
              </a:solidFill>
              <a:prstDash val="solid"/>
              <a:round/>
              <a:headEnd/>
              <a:tailEnd/>
            </a:ln>
          </p:spPr>
          <p:txBody>
            <a:bodyPr/>
            <a:lstStyle/>
            <a:p>
              <a:endParaRPr lang="en-US"/>
            </a:p>
          </p:txBody>
        </p:sp>
        <p:sp>
          <p:nvSpPr>
            <p:cNvPr id="426466" name="Freeform 476">
              <a:extLst>
                <a:ext uri="{FF2B5EF4-FFF2-40B4-BE49-F238E27FC236}">
                  <a16:creationId xmlns:a16="http://schemas.microsoft.com/office/drawing/2014/main" id="{4A025BCA-08B1-805B-B6D0-792DABE5A9D9}"/>
                </a:ext>
              </a:extLst>
            </p:cNvPr>
            <p:cNvSpPr>
              <a:spLocks/>
            </p:cNvSpPr>
            <p:nvPr/>
          </p:nvSpPr>
          <p:spPr bwMode="auto">
            <a:xfrm>
              <a:off x="2146" y="2629"/>
              <a:ext cx="1150" cy="1004"/>
            </a:xfrm>
            <a:custGeom>
              <a:avLst/>
              <a:gdLst>
                <a:gd name="T0" fmla="*/ 87 w 1230"/>
                <a:gd name="T1" fmla="*/ 7 h 1074"/>
                <a:gd name="T2" fmla="*/ 87 w 1230"/>
                <a:gd name="T3" fmla="*/ 7 h 1074"/>
                <a:gd name="T4" fmla="*/ 82 w 1230"/>
                <a:gd name="T5" fmla="*/ 7 h 1074"/>
                <a:gd name="T6" fmla="*/ 81 w 1230"/>
                <a:gd name="T7" fmla="*/ 7 h 1074"/>
                <a:gd name="T8" fmla="*/ 79 w 1230"/>
                <a:gd name="T9" fmla="*/ 9 h 1074"/>
                <a:gd name="T10" fmla="*/ 76 w 1230"/>
                <a:gd name="T11" fmla="*/ 12 h 1074"/>
                <a:gd name="T12" fmla="*/ 74 w 1230"/>
                <a:gd name="T13" fmla="*/ 14 h 1074"/>
                <a:gd name="T14" fmla="*/ 71 w 1230"/>
                <a:gd name="T15" fmla="*/ 17 h 1074"/>
                <a:gd name="T16" fmla="*/ 69 w 1230"/>
                <a:gd name="T17" fmla="*/ 19 h 1074"/>
                <a:gd name="T18" fmla="*/ 66 w 1230"/>
                <a:gd name="T19" fmla="*/ 20 h 1074"/>
                <a:gd name="T20" fmla="*/ 65 w 1230"/>
                <a:gd name="T21" fmla="*/ 22 h 1074"/>
                <a:gd name="T22" fmla="*/ 62 w 1230"/>
                <a:gd name="T23" fmla="*/ 24 h 1074"/>
                <a:gd name="T24" fmla="*/ 59 w 1230"/>
                <a:gd name="T25" fmla="*/ 26 h 1074"/>
                <a:gd name="T26" fmla="*/ 57 w 1230"/>
                <a:gd name="T27" fmla="*/ 28 h 1074"/>
                <a:gd name="T28" fmla="*/ 54 w 1230"/>
                <a:gd name="T29" fmla="*/ 30 h 1074"/>
                <a:gd name="T30" fmla="*/ 53 w 1230"/>
                <a:gd name="T31" fmla="*/ 32 h 1074"/>
                <a:gd name="T32" fmla="*/ 50 w 1230"/>
                <a:gd name="T33" fmla="*/ 34 h 1074"/>
                <a:gd name="T34" fmla="*/ 47 w 1230"/>
                <a:gd name="T35" fmla="*/ 36 h 1074"/>
                <a:gd name="T36" fmla="*/ 45 w 1230"/>
                <a:gd name="T37" fmla="*/ 38 h 1074"/>
                <a:gd name="T38" fmla="*/ 44 w 1230"/>
                <a:gd name="T39" fmla="*/ 41 h 1074"/>
                <a:gd name="T40" fmla="*/ 41 w 1230"/>
                <a:gd name="T41" fmla="*/ 44 h 1074"/>
                <a:gd name="T42" fmla="*/ 38 w 1230"/>
                <a:gd name="T43" fmla="*/ 44 h 1074"/>
                <a:gd name="T44" fmla="*/ 36 w 1230"/>
                <a:gd name="T45" fmla="*/ 47 h 1074"/>
                <a:gd name="T46" fmla="*/ 34 w 1230"/>
                <a:gd name="T47" fmla="*/ 48 h 1074"/>
                <a:gd name="T48" fmla="*/ 32 w 1230"/>
                <a:gd name="T49" fmla="*/ 50 h 1074"/>
                <a:gd name="T50" fmla="*/ 30 w 1230"/>
                <a:gd name="T51" fmla="*/ 53 h 1074"/>
                <a:gd name="T52" fmla="*/ 26 w 1230"/>
                <a:gd name="T53" fmla="*/ 54 h 1074"/>
                <a:gd name="T54" fmla="*/ 24 w 1230"/>
                <a:gd name="T55" fmla="*/ 57 h 1074"/>
                <a:gd name="T56" fmla="*/ 21 w 1230"/>
                <a:gd name="T57" fmla="*/ 59 h 1074"/>
                <a:gd name="T58" fmla="*/ 19 w 1230"/>
                <a:gd name="T59" fmla="*/ 61 h 1074"/>
                <a:gd name="T60" fmla="*/ 17 w 1230"/>
                <a:gd name="T61" fmla="*/ 63 h 1074"/>
                <a:gd name="T62" fmla="*/ 15 w 1230"/>
                <a:gd name="T63" fmla="*/ 65 h 1074"/>
                <a:gd name="T64" fmla="*/ 12 w 1230"/>
                <a:gd name="T65" fmla="*/ 66 h 1074"/>
                <a:gd name="T66" fmla="*/ 9 w 1230"/>
                <a:gd name="T67" fmla="*/ 69 h 1074"/>
                <a:gd name="T68" fmla="*/ 7 w 1230"/>
                <a:gd name="T69" fmla="*/ 71 h 1074"/>
                <a:gd name="T70" fmla="*/ 7 w 1230"/>
                <a:gd name="T71" fmla="*/ 74 h 1074"/>
                <a:gd name="T72" fmla="*/ 7 w 1230"/>
                <a:gd name="T73" fmla="*/ 76 h 1074"/>
                <a:gd name="T74" fmla="*/ 0 w 1230"/>
                <a:gd name="T75" fmla="*/ 78 h 107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230" h="1074">
                  <a:moveTo>
                    <a:pt x="1230" y="0"/>
                  </a:moveTo>
                  <a:lnTo>
                    <a:pt x="1211" y="12"/>
                  </a:lnTo>
                  <a:lnTo>
                    <a:pt x="1193" y="31"/>
                  </a:lnTo>
                  <a:lnTo>
                    <a:pt x="1181" y="43"/>
                  </a:lnTo>
                  <a:lnTo>
                    <a:pt x="1162" y="55"/>
                  </a:lnTo>
                  <a:lnTo>
                    <a:pt x="1144" y="74"/>
                  </a:lnTo>
                  <a:lnTo>
                    <a:pt x="1132" y="86"/>
                  </a:lnTo>
                  <a:lnTo>
                    <a:pt x="1113" y="98"/>
                  </a:lnTo>
                  <a:lnTo>
                    <a:pt x="1095" y="117"/>
                  </a:lnTo>
                  <a:lnTo>
                    <a:pt x="1082" y="129"/>
                  </a:lnTo>
                  <a:lnTo>
                    <a:pt x="1064" y="141"/>
                  </a:lnTo>
                  <a:lnTo>
                    <a:pt x="1045" y="160"/>
                  </a:lnTo>
                  <a:lnTo>
                    <a:pt x="1033" y="172"/>
                  </a:lnTo>
                  <a:lnTo>
                    <a:pt x="1015" y="184"/>
                  </a:lnTo>
                  <a:lnTo>
                    <a:pt x="996" y="203"/>
                  </a:lnTo>
                  <a:lnTo>
                    <a:pt x="984" y="215"/>
                  </a:lnTo>
                  <a:lnTo>
                    <a:pt x="966" y="227"/>
                  </a:lnTo>
                  <a:lnTo>
                    <a:pt x="947" y="246"/>
                  </a:lnTo>
                  <a:lnTo>
                    <a:pt x="935" y="258"/>
                  </a:lnTo>
                  <a:lnTo>
                    <a:pt x="916" y="270"/>
                  </a:lnTo>
                  <a:lnTo>
                    <a:pt x="898" y="288"/>
                  </a:lnTo>
                  <a:lnTo>
                    <a:pt x="886" y="301"/>
                  </a:lnTo>
                  <a:lnTo>
                    <a:pt x="867" y="313"/>
                  </a:lnTo>
                  <a:lnTo>
                    <a:pt x="849" y="331"/>
                  </a:lnTo>
                  <a:lnTo>
                    <a:pt x="836" y="344"/>
                  </a:lnTo>
                  <a:lnTo>
                    <a:pt x="818" y="356"/>
                  </a:lnTo>
                  <a:lnTo>
                    <a:pt x="800" y="374"/>
                  </a:lnTo>
                  <a:lnTo>
                    <a:pt x="787" y="387"/>
                  </a:lnTo>
                  <a:lnTo>
                    <a:pt x="769" y="399"/>
                  </a:lnTo>
                  <a:lnTo>
                    <a:pt x="750" y="417"/>
                  </a:lnTo>
                  <a:lnTo>
                    <a:pt x="738" y="430"/>
                  </a:lnTo>
                  <a:lnTo>
                    <a:pt x="720" y="442"/>
                  </a:lnTo>
                  <a:lnTo>
                    <a:pt x="701" y="460"/>
                  </a:lnTo>
                  <a:lnTo>
                    <a:pt x="689" y="473"/>
                  </a:lnTo>
                  <a:lnTo>
                    <a:pt x="670" y="485"/>
                  </a:lnTo>
                  <a:lnTo>
                    <a:pt x="652" y="503"/>
                  </a:lnTo>
                  <a:lnTo>
                    <a:pt x="640" y="516"/>
                  </a:lnTo>
                  <a:lnTo>
                    <a:pt x="621" y="528"/>
                  </a:lnTo>
                  <a:lnTo>
                    <a:pt x="603" y="546"/>
                  </a:lnTo>
                  <a:lnTo>
                    <a:pt x="591" y="559"/>
                  </a:lnTo>
                  <a:lnTo>
                    <a:pt x="572" y="571"/>
                  </a:lnTo>
                  <a:lnTo>
                    <a:pt x="554" y="589"/>
                  </a:lnTo>
                  <a:lnTo>
                    <a:pt x="541" y="601"/>
                  </a:lnTo>
                  <a:lnTo>
                    <a:pt x="523" y="614"/>
                  </a:lnTo>
                  <a:lnTo>
                    <a:pt x="504" y="626"/>
                  </a:lnTo>
                  <a:lnTo>
                    <a:pt x="492" y="644"/>
                  </a:lnTo>
                  <a:lnTo>
                    <a:pt x="474" y="657"/>
                  </a:lnTo>
                  <a:lnTo>
                    <a:pt x="455" y="669"/>
                  </a:lnTo>
                  <a:lnTo>
                    <a:pt x="443" y="687"/>
                  </a:lnTo>
                  <a:lnTo>
                    <a:pt x="425" y="700"/>
                  </a:lnTo>
                  <a:lnTo>
                    <a:pt x="406" y="712"/>
                  </a:lnTo>
                  <a:lnTo>
                    <a:pt x="394" y="730"/>
                  </a:lnTo>
                  <a:lnTo>
                    <a:pt x="375" y="743"/>
                  </a:lnTo>
                  <a:lnTo>
                    <a:pt x="357" y="755"/>
                  </a:lnTo>
                  <a:lnTo>
                    <a:pt x="345" y="773"/>
                  </a:lnTo>
                  <a:lnTo>
                    <a:pt x="326" y="786"/>
                  </a:lnTo>
                  <a:lnTo>
                    <a:pt x="308" y="798"/>
                  </a:lnTo>
                  <a:lnTo>
                    <a:pt x="295" y="816"/>
                  </a:lnTo>
                  <a:lnTo>
                    <a:pt x="277" y="829"/>
                  </a:lnTo>
                  <a:lnTo>
                    <a:pt x="259" y="841"/>
                  </a:lnTo>
                  <a:lnTo>
                    <a:pt x="246" y="859"/>
                  </a:lnTo>
                  <a:lnTo>
                    <a:pt x="228" y="872"/>
                  </a:lnTo>
                  <a:lnTo>
                    <a:pt x="209" y="884"/>
                  </a:lnTo>
                  <a:lnTo>
                    <a:pt x="197" y="902"/>
                  </a:lnTo>
                  <a:lnTo>
                    <a:pt x="179" y="914"/>
                  </a:lnTo>
                  <a:lnTo>
                    <a:pt x="160" y="927"/>
                  </a:lnTo>
                  <a:lnTo>
                    <a:pt x="148" y="945"/>
                  </a:lnTo>
                  <a:lnTo>
                    <a:pt x="129" y="957"/>
                  </a:lnTo>
                  <a:lnTo>
                    <a:pt x="111" y="970"/>
                  </a:lnTo>
                  <a:lnTo>
                    <a:pt x="99" y="988"/>
                  </a:lnTo>
                  <a:lnTo>
                    <a:pt x="80" y="1000"/>
                  </a:lnTo>
                  <a:lnTo>
                    <a:pt x="62" y="1013"/>
                  </a:lnTo>
                  <a:lnTo>
                    <a:pt x="50" y="1031"/>
                  </a:lnTo>
                  <a:lnTo>
                    <a:pt x="31" y="1043"/>
                  </a:lnTo>
                  <a:lnTo>
                    <a:pt x="13" y="1056"/>
                  </a:lnTo>
                  <a:lnTo>
                    <a:pt x="0" y="1074"/>
                  </a:lnTo>
                </a:path>
              </a:pathLst>
            </a:custGeom>
            <a:solidFill>
              <a:srgbClr val="0000FF"/>
            </a:solidFill>
            <a:ln w="9525">
              <a:solidFill>
                <a:srgbClr val="000000"/>
              </a:solidFill>
              <a:prstDash val="solid"/>
              <a:round/>
              <a:headEnd/>
              <a:tailEnd/>
            </a:ln>
          </p:spPr>
          <p:txBody>
            <a:bodyPr/>
            <a:lstStyle/>
            <a:p>
              <a:endParaRPr lang="en-US"/>
            </a:p>
          </p:txBody>
        </p:sp>
        <p:sp>
          <p:nvSpPr>
            <p:cNvPr id="426467" name="Freeform 477">
              <a:extLst>
                <a:ext uri="{FF2B5EF4-FFF2-40B4-BE49-F238E27FC236}">
                  <a16:creationId xmlns:a16="http://schemas.microsoft.com/office/drawing/2014/main" id="{CB6B99C3-3A7B-822E-5181-EC40DD92BF35}"/>
                </a:ext>
              </a:extLst>
            </p:cNvPr>
            <p:cNvSpPr>
              <a:spLocks/>
            </p:cNvSpPr>
            <p:nvPr/>
          </p:nvSpPr>
          <p:spPr bwMode="auto">
            <a:xfrm>
              <a:off x="2146" y="2629"/>
              <a:ext cx="1150" cy="1004"/>
            </a:xfrm>
            <a:custGeom>
              <a:avLst/>
              <a:gdLst>
                <a:gd name="T0" fmla="*/ 87 w 1230"/>
                <a:gd name="T1" fmla="*/ 7 h 1074"/>
                <a:gd name="T2" fmla="*/ 87 w 1230"/>
                <a:gd name="T3" fmla="*/ 7 h 1074"/>
                <a:gd name="T4" fmla="*/ 82 w 1230"/>
                <a:gd name="T5" fmla="*/ 7 h 1074"/>
                <a:gd name="T6" fmla="*/ 81 w 1230"/>
                <a:gd name="T7" fmla="*/ 7 h 1074"/>
                <a:gd name="T8" fmla="*/ 79 w 1230"/>
                <a:gd name="T9" fmla="*/ 9 h 1074"/>
                <a:gd name="T10" fmla="*/ 76 w 1230"/>
                <a:gd name="T11" fmla="*/ 12 h 1074"/>
                <a:gd name="T12" fmla="*/ 74 w 1230"/>
                <a:gd name="T13" fmla="*/ 14 h 1074"/>
                <a:gd name="T14" fmla="*/ 71 w 1230"/>
                <a:gd name="T15" fmla="*/ 17 h 1074"/>
                <a:gd name="T16" fmla="*/ 69 w 1230"/>
                <a:gd name="T17" fmla="*/ 19 h 1074"/>
                <a:gd name="T18" fmla="*/ 66 w 1230"/>
                <a:gd name="T19" fmla="*/ 20 h 1074"/>
                <a:gd name="T20" fmla="*/ 65 w 1230"/>
                <a:gd name="T21" fmla="*/ 22 h 1074"/>
                <a:gd name="T22" fmla="*/ 62 w 1230"/>
                <a:gd name="T23" fmla="*/ 24 h 1074"/>
                <a:gd name="T24" fmla="*/ 59 w 1230"/>
                <a:gd name="T25" fmla="*/ 26 h 1074"/>
                <a:gd name="T26" fmla="*/ 57 w 1230"/>
                <a:gd name="T27" fmla="*/ 28 h 1074"/>
                <a:gd name="T28" fmla="*/ 54 w 1230"/>
                <a:gd name="T29" fmla="*/ 30 h 1074"/>
                <a:gd name="T30" fmla="*/ 53 w 1230"/>
                <a:gd name="T31" fmla="*/ 32 h 1074"/>
                <a:gd name="T32" fmla="*/ 50 w 1230"/>
                <a:gd name="T33" fmla="*/ 34 h 1074"/>
                <a:gd name="T34" fmla="*/ 47 w 1230"/>
                <a:gd name="T35" fmla="*/ 36 h 1074"/>
                <a:gd name="T36" fmla="*/ 45 w 1230"/>
                <a:gd name="T37" fmla="*/ 38 h 1074"/>
                <a:gd name="T38" fmla="*/ 44 w 1230"/>
                <a:gd name="T39" fmla="*/ 41 h 1074"/>
                <a:gd name="T40" fmla="*/ 41 w 1230"/>
                <a:gd name="T41" fmla="*/ 44 h 1074"/>
                <a:gd name="T42" fmla="*/ 38 w 1230"/>
                <a:gd name="T43" fmla="*/ 44 h 1074"/>
                <a:gd name="T44" fmla="*/ 36 w 1230"/>
                <a:gd name="T45" fmla="*/ 47 h 1074"/>
                <a:gd name="T46" fmla="*/ 34 w 1230"/>
                <a:gd name="T47" fmla="*/ 48 h 1074"/>
                <a:gd name="T48" fmla="*/ 32 w 1230"/>
                <a:gd name="T49" fmla="*/ 50 h 1074"/>
                <a:gd name="T50" fmla="*/ 30 w 1230"/>
                <a:gd name="T51" fmla="*/ 53 h 1074"/>
                <a:gd name="T52" fmla="*/ 26 w 1230"/>
                <a:gd name="T53" fmla="*/ 54 h 1074"/>
                <a:gd name="T54" fmla="*/ 24 w 1230"/>
                <a:gd name="T55" fmla="*/ 57 h 1074"/>
                <a:gd name="T56" fmla="*/ 21 w 1230"/>
                <a:gd name="T57" fmla="*/ 59 h 1074"/>
                <a:gd name="T58" fmla="*/ 19 w 1230"/>
                <a:gd name="T59" fmla="*/ 61 h 1074"/>
                <a:gd name="T60" fmla="*/ 17 w 1230"/>
                <a:gd name="T61" fmla="*/ 63 h 1074"/>
                <a:gd name="T62" fmla="*/ 15 w 1230"/>
                <a:gd name="T63" fmla="*/ 65 h 1074"/>
                <a:gd name="T64" fmla="*/ 12 w 1230"/>
                <a:gd name="T65" fmla="*/ 66 h 1074"/>
                <a:gd name="T66" fmla="*/ 9 w 1230"/>
                <a:gd name="T67" fmla="*/ 69 h 1074"/>
                <a:gd name="T68" fmla="*/ 7 w 1230"/>
                <a:gd name="T69" fmla="*/ 71 h 1074"/>
                <a:gd name="T70" fmla="*/ 7 w 1230"/>
                <a:gd name="T71" fmla="*/ 74 h 1074"/>
                <a:gd name="T72" fmla="*/ 7 w 1230"/>
                <a:gd name="T73" fmla="*/ 76 h 1074"/>
                <a:gd name="T74" fmla="*/ 0 w 1230"/>
                <a:gd name="T75" fmla="*/ 78 h 107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230" h="1074">
                  <a:moveTo>
                    <a:pt x="1230" y="0"/>
                  </a:moveTo>
                  <a:lnTo>
                    <a:pt x="1211" y="12"/>
                  </a:lnTo>
                  <a:lnTo>
                    <a:pt x="1193" y="31"/>
                  </a:lnTo>
                  <a:lnTo>
                    <a:pt x="1181" y="43"/>
                  </a:lnTo>
                  <a:lnTo>
                    <a:pt x="1162" y="55"/>
                  </a:lnTo>
                  <a:lnTo>
                    <a:pt x="1144" y="74"/>
                  </a:lnTo>
                  <a:lnTo>
                    <a:pt x="1132" y="86"/>
                  </a:lnTo>
                  <a:lnTo>
                    <a:pt x="1113" y="98"/>
                  </a:lnTo>
                  <a:lnTo>
                    <a:pt x="1095" y="117"/>
                  </a:lnTo>
                  <a:lnTo>
                    <a:pt x="1082" y="129"/>
                  </a:lnTo>
                  <a:lnTo>
                    <a:pt x="1064" y="141"/>
                  </a:lnTo>
                  <a:lnTo>
                    <a:pt x="1045" y="160"/>
                  </a:lnTo>
                  <a:lnTo>
                    <a:pt x="1033" y="172"/>
                  </a:lnTo>
                  <a:lnTo>
                    <a:pt x="1015" y="184"/>
                  </a:lnTo>
                  <a:lnTo>
                    <a:pt x="996" y="203"/>
                  </a:lnTo>
                  <a:lnTo>
                    <a:pt x="984" y="215"/>
                  </a:lnTo>
                  <a:lnTo>
                    <a:pt x="966" y="227"/>
                  </a:lnTo>
                  <a:lnTo>
                    <a:pt x="947" y="246"/>
                  </a:lnTo>
                  <a:lnTo>
                    <a:pt x="935" y="258"/>
                  </a:lnTo>
                  <a:lnTo>
                    <a:pt x="916" y="270"/>
                  </a:lnTo>
                  <a:lnTo>
                    <a:pt x="898" y="288"/>
                  </a:lnTo>
                  <a:lnTo>
                    <a:pt x="886" y="301"/>
                  </a:lnTo>
                  <a:lnTo>
                    <a:pt x="867" y="313"/>
                  </a:lnTo>
                  <a:lnTo>
                    <a:pt x="849" y="331"/>
                  </a:lnTo>
                  <a:lnTo>
                    <a:pt x="836" y="344"/>
                  </a:lnTo>
                  <a:lnTo>
                    <a:pt x="818" y="356"/>
                  </a:lnTo>
                  <a:lnTo>
                    <a:pt x="800" y="374"/>
                  </a:lnTo>
                  <a:lnTo>
                    <a:pt x="787" y="387"/>
                  </a:lnTo>
                  <a:lnTo>
                    <a:pt x="769" y="399"/>
                  </a:lnTo>
                  <a:lnTo>
                    <a:pt x="750" y="417"/>
                  </a:lnTo>
                  <a:lnTo>
                    <a:pt x="738" y="430"/>
                  </a:lnTo>
                  <a:lnTo>
                    <a:pt x="720" y="442"/>
                  </a:lnTo>
                  <a:lnTo>
                    <a:pt x="701" y="460"/>
                  </a:lnTo>
                  <a:lnTo>
                    <a:pt x="689" y="473"/>
                  </a:lnTo>
                  <a:lnTo>
                    <a:pt x="670" y="485"/>
                  </a:lnTo>
                  <a:lnTo>
                    <a:pt x="652" y="503"/>
                  </a:lnTo>
                  <a:lnTo>
                    <a:pt x="640" y="516"/>
                  </a:lnTo>
                  <a:lnTo>
                    <a:pt x="621" y="528"/>
                  </a:lnTo>
                  <a:lnTo>
                    <a:pt x="603" y="546"/>
                  </a:lnTo>
                  <a:lnTo>
                    <a:pt x="591" y="559"/>
                  </a:lnTo>
                  <a:lnTo>
                    <a:pt x="572" y="571"/>
                  </a:lnTo>
                  <a:lnTo>
                    <a:pt x="554" y="589"/>
                  </a:lnTo>
                  <a:lnTo>
                    <a:pt x="541" y="601"/>
                  </a:lnTo>
                  <a:lnTo>
                    <a:pt x="523" y="614"/>
                  </a:lnTo>
                  <a:lnTo>
                    <a:pt x="504" y="626"/>
                  </a:lnTo>
                  <a:lnTo>
                    <a:pt x="492" y="644"/>
                  </a:lnTo>
                  <a:lnTo>
                    <a:pt x="474" y="657"/>
                  </a:lnTo>
                  <a:lnTo>
                    <a:pt x="455" y="669"/>
                  </a:lnTo>
                  <a:lnTo>
                    <a:pt x="443" y="687"/>
                  </a:lnTo>
                  <a:lnTo>
                    <a:pt x="425" y="700"/>
                  </a:lnTo>
                  <a:lnTo>
                    <a:pt x="406" y="712"/>
                  </a:lnTo>
                  <a:lnTo>
                    <a:pt x="394" y="730"/>
                  </a:lnTo>
                  <a:lnTo>
                    <a:pt x="375" y="743"/>
                  </a:lnTo>
                  <a:lnTo>
                    <a:pt x="357" y="755"/>
                  </a:lnTo>
                  <a:lnTo>
                    <a:pt x="345" y="773"/>
                  </a:lnTo>
                  <a:lnTo>
                    <a:pt x="326" y="786"/>
                  </a:lnTo>
                  <a:lnTo>
                    <a:pt x="308" y="798"/>
                  </a:lnTo>
                  <a:lnTo>
                    <a:pt x="295" y="816"/>
                  </a:lnTo>
                  <a:lnTo>
                    <a:pt x="277" y="829"/>
                  </a:lnTo>
                  <a:lnTo>
                    <a:pt x="259" y="841"/>
                  </a:lnTo>
                  <a:lnTo>
                    <a:pt x="246" y="859"/>
                  </a:lnTo>
                  <a:lnTo>
                    <a:pt x="228" y="872"/>
                  </a:lnTo>
                  <a:lnTo>
                    <a:pt x="209" y="884"/>
                  </a:lnTo>
                  <a:lnTo>
                    <a:pt x="197" y="902"/>
                  </a:lnTo>
                  <a:lnTo>
                    <a:pt x="179" y="914"/>
                  </a:lnTo>
                  <a:lnTo>
                    <a:pt x="160" y="927"/>
                  </a:lnTo>
                  <a:lnTo>
                    <a:pt x="148" y="945"/>
                  </a:lnTo>
                  <a:lnTo>
                    <a:pt x="129" y="957"/>
                  </a:lnTo>
                  <a:lnTo>
                    <a:pt x="111" y="970"/>
                  </a:lnTo>
                  <a:lnTo>
                    <a:pt x="99" y="988"/>
                  </a:lnTo>
                  <a:lnTo>
                    <a:pt x="80" y="1000"/>
                  </a:lnTo>
                  <a:lnTo>
                    <a:pt x="62" y="1013"/>
                  </a:lnTo>
                  <a:lnTo>
                    <a:pt x="50" y="1031"/>
                  </a:lnTo>
                  <a:lnTo>
                    <a:pt x="31" y="1043"/>
                  </a:lnTo>
                  <a:lnTo>
                    <a:pt x="13" y="1056"/>
                  </a:lnTo>
                  <a:lnTo>
                    <a:pt x="0" y="1074"/>
                  </a:lnTo>
                </a:path>
              </a:pathLst>
            </a:custGeom>
            <a:solidFill>
              <a:srgbClr val="0000FF"/>
            </a:solidFill>
            <a:ln w="9525">
              <a:solidFill>
                <a:srgbClr val="000000"/>
              </a:solidFill>
              <a:prstDash val="solid"/>
              <a:round/>
              <a:headEnd/>
              <a:tailEnd/>
            </a:ln>
          </p:spPr>
          <p:txBody>
            <a:bodyPr/>
            <a:lstStyle/>
            <a:p>
              <a:endParaRPr lang="en-US"/>
            </a:p>
          </p:txBody>
        </p:sp>
        <p:sp>
          <p:nvSpPr>
            <p:cNvPr id="426468" name="Freeform 478">
              <a:extLst>
                <a:ext uri="{FF2B5EF4-FFF2-40B4-BE49-F238E27FC236}">
                  <a16:creationId xmlns:a16="http://schemas.microsoft.com/office/drawing/2014/main" id="{484D43B3-48EE-9295-1D6D-AAF93EDE688A}"/>
                </a:ext>
              </a:extLst>
            </p:cNvPr>
            <p:cNvSpPr>
              <a:spLocks/>
            </p:cNvSpPr>
            <p:nvPr/>
          </p:nvSpPr>
          <p:spPr bwMode="auto">
            <a:xfrm>
              <a:off x="2146" y="2629"/>
              <a:ext cx="1150" cy="1004"/>
            </a:xfrm>
            <a:custGeom>
              <a:avLst/>
              <a:gdLst>
                <a:gd name="T0" fmla="*/ 87 w 1230"/>
                <a:gd name="T1" fmla="*/ 7 h 1074"/>
                <a:gd name="T2" fmla="*/ 87 w 1230"/>
                <a:gd name="T3" fmla="*/ 7 h 1074"/>
                <a:gd name="T4" fmla="*/ 82 w 1230"/>
                <a:gd name="T5" fmla="*/ 7 h 1074"/>
                <a:gd name="T6" fmla="*/ 81 w 1230"/>
                <a:gd name="T7" fmla="*/ 7 h 1074"/>
                <a:gd name="T8" fmla="*/ 79 w 1230"/>
                <a:gd name="T9" fmla="*/ 9 h 1074"/>
                <a:gd name="T10" fmla="*/ 76 w 1230"/>
                <a:gd name="T11" fmla="*/ 12 h 1074"/>
                <a:gd name="T12" fmla="*/ 74 w 1230"/>
                <a:gd name="T13" fmla="*/ 14 h 1074"/>
                <a:gd name="T14" fmla="*/ 71 w 1230"/>
                <a:gd name="T15" fmla="*/ 17 h 1074"/>
                <a:gd name="T16" fmla="*/ 69 w 1230"/>
                <a:gd name="T17" fmla="*/ 19 h 1074"/>
                <a:gd name="T18" fmla="*/ 66 w 1230"/>
                <a:gd name="T19" fmla="*/ 20 h 1074"/>
                <a:gd name="T20" fmla="*/ 65 w 1230"/>
                <a:gd name="T21" fmla="*/ 22 h 1074"/>
                <a:gd name="T22" fmla="*/ 62 w 1230"/>
                <a:gd name="T23" fmla="*/ 24 h 1074"/>
                <a:gd name="T24" fmla="*/ 59 w 1230"/>
                <a:gd name="T25" fmla="*/ 26 h 1074"/>
                <a:gd name="T26" fmla="*/ 57 w 1230"/>
                <a:gd name="T27" fmla="*/ 28 h 1074"/>
                <a:gd name="T28" fmla="*/ 54 w 1230"/>
                <a:gd name="T29" fmla="*/ 30 h 1074"/>
                <a:gd name="T30" fmla="*/ 53 w 1230"/>
                <a:gd name="T31" fmla="*/ 32 h 1074"/>
                <a:gd name="T32" fmla="*/ 50 w 1230"/>
                <a:gd name="T33" fmla="*/ 34 h 1074"/>
                <a:gd name="T34" fmla="*/ 47 w 1230"/>
                <a:gd name="T35" fmla="*/ 36 h 1074"/>
                <a:gd name="T36" fmla="*/ 45 w 1230"/>
                <a:gd name="T37" fmla="*/ 38 h 1074"/>
                <a:gd name="T38" fmla="*/ 44 w 1230"/>
                <a:gd name="T39" fmla="*/ 41 h 1074"/>
                <a:gd name="T40" fmla="*/ 41 w 1230"/>
                <a:gd name="T41" fmla="*/ 44 h 1074"/>
                <a:gd name="T42" fmla="*/ 38 w 1230"/>
                <a:gd name="T43" fmla="*/ 44 h 1074"/>
                <a:gd name="T44" fmla="*/ 36 w 1230"/>
                <a:gd name="T45" fmla="*/ 47 h 1074"/>
                <a:gd name="T46" fmla="*/ 34 w 1230"/>
                <a:gd name="T47" fmla="*/ 48 h 1074"/>
                <a:gd name="T48" fmla="*/ 32 w 1230"/>
                <a:gd name="T49" fmla="*/ 50 h 1074"/>
                <a:gd name="T50" fmla="*/ 30 w 1230"/>
                <a:gd name="T51" fmla="*/ 53 h 1074"/>
                <a:gd name="T52" fmla="*/ 26 w 1230"/>
                <a:gd name="T53" fmla="*/ 54 h 1074"/>
                <a:gd name="T54" fmla="*/ 24 w 1230"/>
                <a:gd name="T55" fmla="*/ 57 h 1074"/>
                <a:gd name="T56" fmla="*/ 21 w 1230"/>
                <a:gd name="T57" fmla="*/ 59 h 1074"/>
                <a:gd name="T58" fmla="*/ 19 w 1230"/>
                <a:gd name="T59" fmla="*/ 61 h 1074"/>
                <a:gd name="T60" fmla="*/ 17 w 1230"/>
                <a:gd name="T61" fmla="*/ 63 h 1074"/>
                <a:gd name="T62" fmla="*/ 15 w 1230"/>
                <a:gd name="T63" fmla="*/ 65 h 1074"/>
                <a:gd name="T64" fmla="*/ 12 w 1230"/>
                <a:gd name="T65" fmla="*/ 66 h 1074"/>
                <a:gd name="T66" fmla="*/ 9 w 1230"/>
                <a:gd name="T67" fmla="*/ 69 h 1074"/>
                <a:gd name="T68" fmla="*/ 7 w 1230"/>
                <a:gd name="T69" fmla="*/ 71 h 1074"/>
                <a:gd name="T70" fmla="*/ 7 w 1230"/>
                <a:gd name="T71" fmla="*/ 74 h 1074"/>
                <a:gd name="T72" fmla="*/ 7 w 1230"/>
                <a:gd name="T73" fmla="*/ 76 h 1074"/>
                <a:gd name="T74" fmla="*/ 0 w 1230"/>
                <a:gd name="T75" fmla="*/ 78 h 107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230" h="1074">
                  <a:moveTo>
                    <a:pt x="1230" y="0"/>
                  </a:moveTo>
                  <a:lnTo>
                    <a:pt x="1211" y="12"/>
                  </a:lnTo>
                  <a:lnTo>
                    <a:pt x="1193" y="31"/>
                  </a:lnTo>
                  <a:lnTo>
                    <a:pt x="1181" y="43"/>
                  </a:lnTo>
                  <a:lnTo>
                    <a:pt x="1162" y="55"/>
                  </a:lnTo>
                  <a:lnTo>
                    <a:pt x="1144" y="74"/>
                  </a:lnTo>
                  <a:lnTo>
                    <a:pt x="1132" y="86"/>
                  </a:lnTo>
                  <a:lnTo>
                    <a:pt x="1113" y="98"/>
                  </a:lnTo>
                  <a:lnTo>
                    <a:pt x="1095" y="117"/>
                  </a:lnTo>
                  <a:lnTo>
                    <a:pt x="1082" y="129"/>
                  </a:lnTo>
                  <a:lnTo>
                    <a:pt x="1064" y="141"/>
                  </a:lnTo>
                  <a:lnTo>
                    <a:pt x="1045" y="160"/>
                  </a:lnTo>
                  <a:lnTo>
                    <a:pt x="1033" y="172"/>
                  </a:lnTo>
                  <a:lnTo>
                    <a:pt x="1015" y="184"/>
                  </a:lnTo>
                  <a:lnTo>
                    <a:pt x="996" y="203"/>
                  </a:lnTo>
                  <a:lnTo>
                    <a:pt x="984" y="215"/>
                  </a:lnTo>
                  <a:lnTo>
                    <a:pt x="966" y="227"/>
                  </a:lnTo>
                  <a:lnTo>
                    <a:pt x="947" y="246"/>
                  </a:lnTo>
                  <a:lnTo>
                    <a:pt x="935" y="258"/>
                  </a:lnTo>
                  <a:lnTo>
                    <a:pt x="916" y="270"/>
                  </a:lnTo>
                  <a:lnTo>
                    <a:pt x="898" y="288"/>
                  </a:lnTo>
                  <a:lnTo>
                    <a:pt x="886" y="301"/>
                  </a:lnTo>
                  <a:lnTo>
                    <a:pt x="867" y="313"/>
                  </a:lnTo>
                  <a:lnTo>
                    <a:pt x="849" y="331"/>
                  </a:lnTo>
                  <a:lnTo>
                    <a:pt x="836" y="344"/>
                  </a:lnTo>
                  <a:lnTo>
                    <a:pt x="818" y="356"/>
                  </a:lnTo>
                  <a:lnTo>
                    <a:pt x="800" y="374"/>
                  </a:lnTo>
                  <a:lnTo>
                    <a:pt x="787" y="387"/>
                  </a:lnTo>
                  <a:lnTo>
                    <a:pt x="769" y="399"/>
                  </a:lnTo>
                  <a:lnTo>
                    <a:pt x="750" y="417"/>
                  </a:lnTo>
                  <a:lnTo>
                    <a:pt x="738" y="430"/>
                  </a:lnTo>
                  <a:lnTo>
                    <a:pt x="720" y="442"/>
                  </a:lnTo>
                  <a:lnTo>
                    <a:pt x="701" y="460"/>
                  </a:lnTo>
                  <a:lnTo>
                    <a:pt x="689" y="473"/>
                  </a:lnTo>
                  <a:lnTo>
                    <a:pt x="670" y="485"/>
                  </a:lnTo>
                  <a:lnTo>
                    <a:pt x="652" y="503"/>
                  </a:lnTo>
                  <a:lnTo>
                    <a:pt x="640" y="516"/>
                  </a:lnTo>
                  <a:lnTo>
                    <a:pt x="621" y="528"/>
                  </a:lnTo>
                  <a:lnTo>
                    <a:pt x="603" y="546"/>
                  </a:lnTo>
                  <a:lnTo>
                    <a:pt x="591" y="559"/>
                  </a:lnTo>
                  <a:lnTo>
                    <a:pt x="572" y="571"/>
                  </a:lnTo>
                  <a:lnTo>
                    <a:pt x="554" y="589"/>
                  </a:lnTo>
                  <a:lnTo>
                    <a:pt x="541" y="601"/>
                  </a:lnTo>
                  <a:lnTo>
                    <a:pt x="523" y="614"/>
                  </a:lnTo>
                  <a:lnTo>
                    <a:pt x="504" y="626"/>
                  </a:lnTo>
                  <a:lnTo>
                    <a:pt x="492" y="644"/>
                  </a:lnTo>
                  <a:lnTo>
                    <a:pt x="474" y="657"/>
                  </a:lnTo>
                  <a:lnTo>
                    <a:pt x="455" y="669"/>
                  </a:lnTo>
                  <a:lnTo>
                    <a:pt x="443" y="687"/>
                  </a:lnTo>
                  <a:lnTo>
                    <a:pt x="425" y="700"/>
                  </a:lnTo>
                  <a:lnTo>
                    <a:pt x="406" y="712"/>
                  </a:lnTo>
                  <a:lnTo>
                    <a:pt x="394" y="730"/>
                  </a:lnTo>
                  <a:lnTo>
                    <a:pt x="375" y="743"/>
                  </a:lnTo>
                  <a:lnTo>
                    <a:pt x="357" y="755"/>
                  </a:lnTo>
                  <a:lnTo>
                    <a:pt x="345" y="773"/>
                  </a:lnTo>
                  <a:lnTo>
                    <a:pt x="326" y="786"/>
                  </a:lnTo>
                  <a:lnTo>
                    <a:pt x="308" y="798"/>
                  </a:lnTo>
                  <a:lnTo>
                    <a:pt x="295" y="816"/>
                  </a:lnTo>
                  <a:lnTo>
                    <a:pt x="277" y="829"/>
                  </a:lnTo>
                  <a:lnTo>
                    <a:pt x="259" y="841"/>
                  </a:lnTo>
                  <a:lnTo>
                    <a:pt x="246" y="859"/>
                  </a:lnTo>
                  <a:lnTo>
                    <a:pt x="228" y="872"/>
                  </a:lnTo>
                  <a:lnTo>
                    <a:pt x="209" y="884"/>
                  </a:lnTo>
                  <a:lnTo>
                    <a:pt x="197" y="902"/>
                  </a:lnTo>
                  <a:lnTo>
                    <a:pt x="179" y="914"/>
                  </a:lnTo>
                  <a:lnTo>
                    <a:pt x="160" y="927"/>
                  </a:lnTo>
                  <a:lnTo>
                    <a:pt x="148" y="945"/>
                  </a:lnTo>
                  <a:lnTo>
                    <a:pt x="129" y="957"/>
                  </a:lnTo>
                  <a:lnTo>
                    <a:pt x="111" y="970"/>
                  </a:lnTo>
                  <a:lnTo>
                    <a:pt x="99" y="988"/>
                  </a:lnTo>
                  <a:lnTo>
                    <a:pt x="80" y="1000"/>
                  </a:lnTo>
                  <a:lnTo>
                    <a:pt x="62" y="1013"/>
                  </a:lnTo>
                  <a:lnTo>
                    <a:pt x="50" y="1031"/>
                  </a:lnTo>
                  <a:lnTo>
                    <a:pt x="31" y="1043"/>
                  </a:lnTo>
                  <a:lnTo>
                    <a:pt x="13" y="1056"/>
                  </a:lnTo>
                  <a:lnTo>
                    <a:pt x="0" y="1074"/>
                  </a:lnTo>
                </a:path>
              </a:pathLst>
            </a:custGeom>
            <a:solidFill>
              <a:srgbClr val="0000FF"/>
            </a:solidFill>
            <a:ln w="9525">
              <a:solidFill>
                <a:srgbClr val="000000"/>
              </a:solidFill>
              <a:prstDash val="solid"/>
              <a:round/>
              <a:headEnd/>
              <a:tailEnd/>
            </a:ln>
          </p:spPr>
          <p:txBody>
            <a:bodyPr/>
            <a:lstStyle/>
            <a:p>
              <a:endParaRPr lang="en-US"/>
            </a:p>
          </p:txBody>
        </p:sp>
        <p:sp>
          <p:nvSpPr>
            <p:cNvPr id="426469" name="Freeform 479">
              <a:extLst>
                <a:ext uri="{FF2B5EF4-FFF2-40B4-BE49-F238E27FC236}">
                  <a16:creationId xmlns:a16="http://schemas.microsoft.com/office/drawing/2014/main" id="{9E79717B-4321-0773-BB84-143303D352CB}"/>
                </a:ext>
              </a:extLst>
            </p:cNvPr>
            <p:cNvSpPr>
              <a:spLocks/>
            </p:cNvSpPr>
            <p:nvPr/>
          </p:nvSpPr>
          <p:spPr bwMode="auto">
            <a:xfrm>
              <a:off x="2146" y="2629"/>
              <a:ext cx="1150" cy="1004"/>
            </a:xfrm>
            <a:custGeom>
              <a:avLst/>
              <a:gdLst>
                <a:gd name="T0" fmla="*/ 87 w 1230"/>
                <a:gd name="T1" fmla="*/ 7 h 1074"/>
                <a:gd name="T2" fmla="*/ 87 w 1230"/>
                <a:gd name="T3" fmla="*/ 7 h 1074"/>
                <a:gd name="T4" fmla="*/ 82 w 1230"/>
                <a:gd name="T5" fmla="*/ 7 h 1074"/>
                <a:gd name="T6" fmla="*/ 81 w 1230"/>
                <a:gd name="T7" fmla="*/ 7 h 1074"/>
                <a:gd name="T8" fmla="*/ 79 w 1230"/>
                <a:gd name="T9" fmla="*/ 9 h 1074"/>
                <a:gd name="T10" fmla="*/ 76 w 1230"/>
                <a:gd name="T11" fmla="*/ 12 h 1074"/>
                <a:gd name="T12" fmla="*/ 74 w 1230"/>
                <a:gd name="T13" fmla="*/ 14 h 1074"/>
                <a:gd name="T14" fmla="*/ 71 w 1230"/>
                <a:gd name="T15" fmla="*/ 17 h 1074"/>
                <a:gd name="T16" fmla="*/ 69 w 1230"/>
                <a:gd name="T17" fmla="*/ 19 h 1074"/>
                <a:gd name="T18" fmla="*/ 66 w 1230"/>
                <a:gd name="T19" fmla="*/ 20 h 1074"/>
                <a:gd name="T20" fmla="*/ 65 w 1230"/>
                <a:gd name="T21" fmla="*/ 22 h 1074"/>
                <a:gd name="T22" fmla="*/ 62 w 1230"/>
                <a:gd name="T23" fmla="*/ 24 h 1074"/>
                <a:gd name="T24" fmla="*/ 59 w 1230"/>
                <a:gd name="T25" fmla="*/ 26 h 1074"/>
                <a:gd name="T26" fmla="*/ 57 w 1230"/>
                <a:gd name="T27" fmla="*/ 28 h 1074"/>
                <a:gd name="T28" fmla="*/ 54 w 1230"/>
                <a:gd name="T29" fmla="*/ 30 h 1074"/>
                <a:gd name="T30" fmla="*/ 53 w 1230"/>
                <a:gd name="T31" fmla="*/ 32 h 1074"/>
                <a:gd name="T32" fmla="*/ 50 w 1230"/>
                <a:gd name="T33" fmla="*/ 34 h 1074"/>
                <a:gd name="T34" fmla="*/ 47 w 1230"/>
                <a:gd name="T35" fmla="*/ 36 h 1074"/>
                <a:gd name="T36" fmla="*/ 45 w 1230"/>
                <a:gd name="T37" fmla="*/ 38 h 1074"/>
                <a:gd name="T38" fmla="*/ 44 w 1230"/>
                <a:gd name="T39" fmla="*/ 41 h 1074"/>
                <a:gd name="T40" fmla="*/ 41 w 1230"/>
                <a:gd name="T41" fmla="*/ 44 h 1074"/>
                <a:gd name="T42" fmla="*/ 38 w 1230"/>
                <a:gd name="T43" fmla="*/ 44 h 1074"/>
                <a:gd name="T44" fmla="*/ 36 w 1230"/>
                <a:gd name="T45" fmla="*/ 47 h 1074"/>
                <a:gd name="T46" fmla="*/ 34 w 1230"/>
                <a:gd name="T47" fmla="*/ 48 h 1074"/>
                <a:gd name="T48" fmla="*/ 32 w 1230"/>
                <a:gd name="T49" fmla="*/ 50 h 1074"/>
                <a:gd name="T50" fmla="*/ 30 w 1230"/>
                <a:gd name="T51" fmla="*/ 53 h 1074"/>
                <a:gd name="T52" fmla="*/ 26 w 1230"/>
                <a:gd name="T53" fmla="*/ 54 h 1074"/>
                <a:gd name="T54" fmla="*/ 24 w 1230"/>
                <a:gd name="T55" fmla="*/ 57 h 1074"/>
                <a:gd name="T56" fmla="*/ 21 w 1230"/>
                <a:gd name="T57" fmla="*/ 59 h 1074"/>
                <a:gd name="T58" fmla="*/ 19 w 1230"/>
                <a:gd name="T59" fmla="*/ 61 h 1074"/>
                <a:gd name="T60" fmla="*/ 17 w 1230"/>
                <a:gd name="T61" fmla="*/ 63 h 1074"/>
                <a:gd name="T62" fmla="*/ 15 w 1230"/>
                <a:gd name="T63" fmla="*/ 65 h 1074"/>
                <a:gd name="T64" fmla="*/ 12 w 1230"/>
                <a:gd name="T65" fmla="*/ 66 h 1074"/>
                <a:gd name="T66" fmla="*/ 9 w 1230"/>
                <a:gd name="T67" fmla="*/ 69 h 1074"/>
                <a:gd name="T68" fmla="*/ 7 w 1230"/>
                <a:gd name="T69" fmla="*/ 71 h 1074"/>
                <a:gd name="T70" fmla="*/ 7 w 1230"/>
                <a:gd name="T71" fmla="*/ 74 h 1074"/>
                <a:gd name="T72" fmla="*/ 7 w 1230"/>
                <a:gd name="T73" fmla="*/ 76 h 1074"/>
                <a:gd name="T74" fmla="*/ 0 w 1230"/>
                <a:gd name="T75" fmla="*/ 78 h 107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230" h="1074">
                  <a:moveTo>
                    <a:pt x="1230" y="0"/>
                  </a:moveTo>
                  <a:lnTo>
                    <a:pt x="1211" y="12"/>
                  </a:lnTo>
                  <a:lnTo>
                    <a:pt x="1193" y="31"/>
                  </a:lnTo>
                  <a:lnTo>
                    <a:pt x="1181" y="43"/>
                  </a:lnTo>
                  <a:lnTo>
                    <a:pt x="1162" y="55"/>
                  </a:lnTo>
                  <a:lnTo>
                    <a:pt x="1144" y="74"/>
                  </a:lnTo>
                  <a:lnTo>
                    <a:pt x="1132" y="86"/>
                  </a:lnTo>
                  <a:lnTo>
                    <a:pt x="1113" y="98"/>
                  </a:lnTo>
                  <a:lnTo>
                    <a:pt x="1095" y="117"/>
                  </a:lnTo>
                  <a:lnTo>
                    <a:pt x="1082" y="129"/>
                  </a:lnTo>
                  <a:lnTo>
                    <a:pt x="1064" y="141"/>
                  </a:lnTo>
                  <a:lnTo>
                    <a:pt x="1045" y="160"/>
                  </a:lnTo>
                  <a:lnTo>
                    <a:pt x="1033" y="172"/>
                  </a:lnTo>
                  <a:lnTo>
                    <a:pt x="1015" y="184"/>
                  </a:lnTo>
                  <a:lnTo>
                    <a:pt x="996" y="203"/>
                  </a:lnTo>
                  <a:lnTo>
                    <a:pt x="984" y="215"/>
                  </a:lnTo>
                  <a:lnTo>
                    <a:pt x="966" y="227"/>
                  </a:lnTo>
                  <a:lnTo>
                    <a:pt x="947" y="246"/>
                  </a:lnTo>
                  <a:lnTo>
                    <a:pt x="935" y="258"/>
                  </a:lnTo>
                  <a:lnTo>
                    <a:pt x="916" y="270"/>
                  </a:lnTo>
                  <a:lnTo>
                    <a:pt x="898" y="288"/>
                  </a:lnTo>
                  <a:lnTo>
                    <a:pt x="886" y="301"/>
                  </a:lnTo>
                  <a:lnTo>
                    <a:pt x="867" y="313"/>
                  </a:lnTo>
                  <a:lnTo>
                    <a:pt x="849" y="331"/>
                  </a:lnTo>
                  <a:lnTo>
                    <a:pt x="836" y="344"/>
                  </a:lnTo>
                  <a:lnTo>
                    <a:pt x="818" y="356"/>
                  </a:lnTo>
                  <a:lnTo>
                    <a:pt x="800" y="374"/>
                  </a:lnTo>
                  <a:lnTo>
                    <a:pt x="787" y="387"/>
                  </a:lnTo>
                  <a:lnTo>
                    <a:pt x="769" y="399"/>
                  </a:lnTo>
                  <a:lnTo>
                    <a:pt x="750" y="417"/>
                  </a:lnTo>
                  <a:lnTo>
                    <a:pt x="738" y="430"/>
                  </a:lnTo>
                  <a:lnTo>
                    <a:pt x="720" y="442"/>
                  </a:lnTo>
                  <a:lnTo>
                    <a:pt x="701" y="460"/>
                  </a:lnTo>
                  <a:lnTo>
                    <a:pt x="689" y="473"/>
                  </a:lnTo>
                  <a:lnTo>
                    <a:pt x="670" y="485"/>
                  </a:lnTo>
                  <a:lnTo>
                    <a:pt x="652" y="503"/>
                  </a:lnTo>
                  <a:lnTo>
                    <a:pt x="640" y="516"/>
                  </a:lnTo>
                  <a:lnTo>
                    <a:pt x="621" y="528"/>
                  </a:lnTo>
                  <a:lnTo>
                    <a:pt x="603" y="546"/>
                  </a:lnTo>
                  <a:lnTo>
                    <a:pt x="591" y="559"/>
                  </a:lnTo>
                  <a:lnTo>
                    <a:pt x="572" y="571"/>
                  </a:lnTo>
                  <a:lnTo>
                    <a:pt x="554" y="589"/>
                  </a:lnTo>
                  <a:lnTo>
                    <a:pt x="541" y="601"/>
                  </a:lnTo>
                  <a:lnTo>
                    <a:pt x="523" y="614"/>
                  </a:lnTo>
                  <a:lnTo>
                    <a:pt x="504" y="626"/>
                  </a:lnTo>
                  <a:lnTo>
                    <a:pt x="492" y="644"/>
                  </a:lnTo>
                  <a:lnTo>
                    <a:pt x="474" y="657"/>
                  </a:lnTo>
                  <a:lnTo>
                    <a:pt x="455" y="669"/>
                  </a:lnTo>
                  <a:lnTo>
                    <a:pt x="443" y="687"/>
                  </a:lnTo>
                  <a:lnTo>
                    <a:pt x="425" y="700"/>
                  </a:lnTo>
                  <a:lnTo>
                    <a:pt x="406" y="712"/>
                  </a:lnTo>
                  <a:lnTo>
                    <a:pt x="394" y="730"/>
                  </a:lnTo>
                  <a:lnTo>
                    <a:pt x="375" y="743"/>
                  </a:lnTo>
                  <a:lnTo>
                    <a:pt x="357" y="755"/>
                  </a:lnTo>
                  <a:lnTo>
                    <a:pt x="345" y="773"/>
                  </a:lnTo>
                  <a:lnTo>
                    <a:pt x="326" y="786"/>
                  </a:lnTo>
                  <a:lnTo>
                    <a:pt x="308" y="798"/>
                  </a:lnTo>
                  <a:lnTo>
                    <a:pt x="295" y="816"/>
                  </a:lnTo>
                  <a:lnTo>
                    <a:pt x="277" y="829"/>
                  </a:lnTo>
                  <a:lnTo>
                    <a:pt x="259" y="841"/>
                  </a:lnTo>
                  <a:lnTo>
                    <a:pt x="246" y="859"/>
                  </a:lnTo>
                  <a:lnTo>
                    <a:pt x="228" y="872"/>
                  </a:lnTo>
                  <a:lnTo>
                    <a:pt x="209" y="884"/>
                  </a:lnTo>
                  <a:lnTo>
                    <a:pt x="197" y="902"/>
                  </a:lnTo>
                  <a:lnTo>
                    <a:pt x="179" y="914"/>
                  </a:lnTo>
                  <a:lnTo>
                    <a:pt x="160" y="927"/>
                  </a:lnTo>
                  <a:lnTo>
                    <a:pt x="148" y="945"/>
                  </a:lnTo>
                  <a:lnTo>
                    <a:pt x="129" y="957"/>
                  </a:lnTo>
                  <a:lnTo>
                    <a:pt x="111" y="970"/>
                  </a:lnTo>
                  <a:lnTo>
                    <a:pt x="99" y="988"/>
                  </a:lnTo>
                  <a:lnTo>
                    <a:pt x="80" y="1000"/>
                  </a:lnTo>
                  <a:lnTo>
                    <a:pt x="62" y="1013"/>
                  </a:lnTo>
                  <a:lnTo>
                    <a:pt x="50" y="1031"/>
                  </a:lnTo>
                  <a:lnTo>
                    <a:pt x="31" y="1043"/>
                  </a:lnTo>
                  <a:lnTo>
                    <a:pt x="13" y="1056"/>
                  </a:lnTo>
                  <a:lnTo>
                    <a:pt x="0" y="1074"/>
                  </a:lnTo>
                </a:path>
              </a:pathLst>
            </a:custGeom>
            <a:solidFill>
              <a:srgbClr val="0000FF"/>
            </a:solidFill>
            <a:ln w="9525">
              <a:solidFill>
                <a:srgbClr val="000000"/>
              </a:solidFill>
              <a:prstDash val="solid"/>
              <a:round/>
              <a:headEnd/>
              <a:tailEnd/>
            </a:ln>
          </p:spPr>
          <p:txBody>
            <a:bodyPr/>
            <a:lstStyle/>
            <a:p>
              <a:endParaRPr lang="en-US"/>
            </a:p>
          </p:txBody>
        </p:sp>
        <p:sp>
          <p:nvSpPr>
            <p:cNvPr id="426470" name="Freeform 480">
              <a:extLst>
                <a:ext uri="{FF2B5EF4-FFF2-40B4-BE49-F238E27FC236}">
                  <a16:creationId xmlns:a16="http://schemas.microsoft.com/office/drawing/2014/main" id="{FE2C7684-41E7-2FCF-1859-A96B4BC9B099}"/>
                </a:ext>
              </a:extLst>
            </p:cNvPr>
            <p:cNvSpPr>
              <a:spLocks/>
            </p:cNvSpPr>
            <p:nvPr/>
          </p:nvSpPr>
          <p:spPr bwMode="auto">
            <a:xfrm>
              <a:off x="2146" y="2629"/>
              <a:ext cx="1150" cy="1004"/>
            </a:xfrm>
            <a:custGeom>
              <a:avLst/>
              <a:gdLst>
                <a:gd name="T0" fmla="*/ 87 w 1230"/>
                <a:gd name="T1" fmla="*/ 7 h 1074"/>
                <a:gd name="T2" fmla="*/ 87 w 1230"/>
                <a:gd name="T3" fmla="*/ 7 h 1074"/>
                <a:gd name="T4" fmla="*/ 82 w 1230"/>
                <a:gd name="T5" fmla="*/ 7 h 1074"/>
                <a:gd name="T6" fmla="*/ 81 w 1230"/>
                <a:gd name="T7" fmla="*/ 7 h 1074"/>
                <a:gd name="T8" fmla="*/ 79 w 1230"/>
                <a:gd name="T9" fmla="*/ 9 h 1074"/>
                <a:gd name="T10" fmla="*/ 76 w 1230"/>
                <a:gd name="T11" fmla="*/ 12 h 1074"/>
                <a:gd name="T12" fmla="*/ 74 w 1230"/>
                <a:gd name="T13" fmla="*/ 14 h 1074"/>
                <a:gd name="T14" fmla="*/ 71 w 1230"/>
                <a:gd name="T15" fmla="*/ 17 h 1074"/>
                <a:gd name="T16" fmla="*/ 69 w 1230"/>
                <a:gd name="T17" fmla="*/ 19 h 1074"/>
                <a:gd name="T18" fmla="*/ 66 w 1230"/>
                <a:gd name="T19" fmla="*/ 20 h 1074"/>
                <a:gd name="T20" fmla="*/ 65 w 1230"/>
                <a:gd name="T21" fmla="*/ 22 h 1074"/>
                <a:gd name="T22" fmla="*/ 62 w 1230"/>
                <a:gd name="T23" fmla="*/ 24 h 1074"/>
                <a:gd name="T24" fmla="*/ 59 w 1230"/>
                <a:gd name="T25" fmla="*/ 26 h 1074"/>
                <a:gd name="T26" fmla="*/ 57 w 1230"/>
                <a:gd name="T27" fmla="*/ 28 h 1074"/>
                <a:gd name="T28" fmla="*/ 54 w 1230"/>
                <a:gd name="T29" fmla="*/ 30 h 1074"/>
                <a:gd name="T30" fmla="*/ 53 w 1230"/>
                <a:gd name="T31" fmla="*/ 32 h 1074"/>
                <a:gd name="T32" fmla="*/ 50 w 1230"/>
                <a:gd name="T33" fmla="*/ 34 h 1074"/>
                <a:gd name="T34" fmla="*/ 47 w 1230"/>
                <a:gd name="T35" fmla="*/ 36 h 1074"/>
                <a:gd name="T36" fmla="*/ 45 w 1230"/>
                <a:gd name="T37" fmla="*/ 38 h 1074"/>
                <a:gd name="T38" fmla="*/ 44 w 1230"/>
                <a:gd name="T39" fmla="*/ 41 h 1074"/>
                <a:gd name="T40" fmla="*/ 41 w 1230"/>
                <a:gd name="T41" fmla="*/ 44 h 1074"/>
                <a:gd name="T42" fmla="*/ 38 w 1230"/>
                <a:gd name="T43" fmla="*/ 44 h 1074"/>
                <a:gd name="T44" fmla="*/ 36 w 1230"/>
                <a:gd name="T45" fmla="*/ 47 h 1074"/>
                <a:gd name="T46" fmla="*/ 34 w 1230"/>
                <a:gd name="T47" fmla="*/ 48 h 1074"/>
                <a:gd name="T48" fmla="*/ 32 w 1230"/>
                <a:gd name="T49" fmla="*/ 50 h 1074"/>
                <a:gd name="T50" fmla="*/ 30 w 1230"/>
                <a:gd name="T51" fmla="*/ 53 h 1074"/>
                <a:gd name="T52" fmla="*/ 26 w 1230"/>
                <a:gd name="T53" fmla="*/ 54 h 1074"/>
                <a:gd name="T54" fmla="*/ 24 w 1230"/>
                <a:gd name="T55" fmla="*/ 57 h 1074"/>
                <a:gd name="T56" fmla="*/ 21 w 1230"/>
                <a:gd name="T57" fmla="*/ 59 h 1074"/>
                <a:gd name="T58" fmla="*/ 19 w 1230"/>
                <a:gd name="T59" fmla="*/ 61 h 1074"/>
                <a:gd name="T60" fmla="*/ 17 w 1230"/>
                <a:gd name="T61" fmla="*/ 63 h 1074"/>
                <a:gd name="T62" fmla="*/ 15 w 1230"/>
                <a:gd name="T63" fmla="*/ 65 h 1074"/>
                <a:gd name="T64" fmla="*/ 12 w 1230"/>
                <a:gd name="T65" fmla="*/ 66 h 1074"/>
                <a:gd name="T66" fmla="*/ 9 w 1230"/>
                <a:gd name="T67" fmla="*/ 69 h 1074"/>
                <a:gd name="T68" fmla="*/ 7 w 1230"/>
                <a:gd name="T69" fmla="*/ 71 h 1074"/>
                <a:gd name="T70" fmla="*/ 7 w 1230"/>
                <a:gd name="T71" fmla="*/ 74 h 1074"/>
                <a:gd name="T72" fmla="*/ 7 w 1230"/>
                <a:gd name="T73" fmla="*/ 76 h 1074"/>
                <a:gd name="T74" fmla="*/ 0 w 1230"/>
                <a:gd name="T75" fmla="*/ 78 h 107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230" h="1074">
                  <a:moveTo>
                    <a:pt x="1230" y="0"/>
                  </a:moveTo>
                  <a:lnTo>
                    <a:pt x="1211" y="12"/>
                  </a:lnTo>
                  <a:lnTo>
                    <a:pt x="1193" y="31"/>
                  </a:lnTo>
                  <a:lnTo>
                    <a:pt x="1181" y="43"/>
                  </a:lnTo>
                  <a:lnTo>
                    <a:pt x="1162" y="55"/>
                  </a:lnTo>
                  <a:lnTo>
                    <a:pt x="1144" y="74"/>
                  </a:lnTo>
                  <a:lnTo>
                    <a:pt x="1132" y="86"/>
                  </a:lnTo>
                  <a:lnTo>
                    <a:pt x="1113" y="98"/>
                  </a:lnTo>
                  <a:lnTo>
                    <a:pt x="1095" y="117"/>
                  </a:lnTo>
                  <a:lnTo>
                    <a:pt x="1082" y="129"/>
                  </a:lnTo>
                  <a:lnTo>
                    <a:pt x="1064" y="141"/>
                  </a:lnTo>
                  <a:lnTo>
                    <a:pt x="1045" y="160"/>
                  </a:lnTo>
                  <a:lnTo>
                    <a:pt x="1033" y="172"/>
                  </a:lnTo>
                  <a:lnTo>
                    <a:pt x="1015" y="184"/>
                  </a:lnTo>
                  <a:lnTo>
                    <a:pt x="996" y="203"/>
                  </a:lnTo>
                  <a:lnTo>
                    <a:pt x="984" y="215"/>
                  </a:lnTo>
                  <a:lnTo>
                    <a:pt x="966" y="227"/>
                  </a:lnTo>
                  <a:lnTo>
                    <a:pt x="947" y="246"/>
                  </a:lnTo>
                  <a:lnTo>
                    <a:pt x="935" y="258"/>
                  </a:lnTo>
                  <a:lnTo>
                    <a:pt x="916" y="270"/>
                  </a:lnTo>
                  <a:lnTo>
                    <a:pt x="898" y="288"/>
                  </a:lnTo>
                  <a:lnTo>
                    <a:pt x="886" y="301"/>
                  </a:lnTo>
                  <a:lnTo>
                    <a:pt x="867" y="313"/>
                  </a:lnTo>
                  <a:lnTo>
                    <a:pt x="849" y="331"/>
                  </a:lnTo>
                  <a:lnTo>
                    <a:pt x="836" y="344"/>
                  </a:lnTo>
                  <a:lnTo>
                    <a:pt x="818" y="356"/>
                  </a:lnTo>
                  <a:lnTo>
                    <a:pt x="800" y="374"/>
                  </a:lnTo>
                  <a:lnTo>
                    <a:pt x="787" y="387"/>
                  </a:lnTo>
                  <a:lnTo>
                    <a:pt x="769" y="399"/>
                  </a:lnTo>
                  <a:lnTo>
                    <a:pt x="750" y="417"/>
                  </a:lnTo>
                  <a:lnTo>
                    <a:pt x="738" y="430"/>
                  </a:lnTo>
                  <a:lnTo>
                    <a:pt x="720" y="442"/>
                  </a:lnTo>
                  <a:lnTo>
                    <a:pt x="701" y="460"/>
                  </a:lnTo>
                  <a:lnTo>
                    <a:pt x="689" y="473"/>
                  </a:lnTo>
                  <a:lnTo>
                    <a:pt x="670" y="485"/>
                  </a:lnTo>
                  <a:lnTo>
                    <a:pt x="652" y="503"/>
                  </a:lnTo>
                  <a:lnTo>
                    <a:pt x="640" y="516"/>
                  </a:lnTo>
                  <a:lnTo>
                    <a:pt x="621" y="528"/>
                  </a:lnTo>
                  <a:lnTo>
                    <a:pt x="603" y="546"/>
                  </a:lnTo>
                  <a:lnTo>
                    <a:pt x="591" y="559"/>
                  </a:lnTo>
                  <a:lnTo>
                    <a:pt x="572" y="571"/>
                  </a:lnTo>
                  <a:lnTo>
                    <a:pt x="554" y="589"/>
                  </a:lnTo>
                  <a:lnTo>
                    <a:pt x="541" y="601"/>
                  </a:lnTo>
                  <a:lnTo>
                    <a:pt x="523" y="614"/>
                  </a:lnTo>
                  <a:lnTo>
                    <a:pt x="504" y="626"/>
                  </a:lnTo>
                  <a:lnTo>
                    <a:pt x="492" y="644"/>
                  </a:lnTo>
                  <a:lnTo>
                    <a:pt x="474" y="657"/>
                  </a:lnTo>
                  <a:lnTo>
                    <a:pt x="455" y="669"/>
                  </a:lnTo>
                  <a:lnTo>
                    <a:pt x="443" y="687"/>
                  </a:lnTo>
                  <a:lnTo>
                    <a:pt x="425" y="700"/>
                  </a:lnTo>
                  <a:lnTo>
                    <a:pt x="406" y="712"/>
                  </a:lnTo>
                  <a:lnTo>
                    <a:pt x="394" y="730"/>
                  </a:lnTo>
                  <a:lnTo>
                    <a:pt x="375" y="743"/>
                  </a:lnTo>
                  <a:lnTo>
                    <a:pt x="357" y="755"/>
                  </a:lnTo>
                  <a:lnTo>
                    <a:pt x="345" y="773"/>
                  </a:lnTo>
                  <a:lnTo>
                    <a:pt x="326" y="786"/>
                  </a:lnTo>
                  <a:lnTo>
                    <a:pt x="308" y="798"/>
                  </a:lnTo>
                  <a:lnTo>
                    <a:pt x="295" y="816"/>
                  </a:lnTo>
                  <a:lnTo>
                    <a:pt x="277" y="829"/>
                  </a:lnTo>
                  <a:lnTo>
                    <a:pt x="259" y="841"/>
                  </a:lnTo>
                  <a:lnTo>
                    <a:pt x="246" y="859"/>
                  </a:lnTo>
                  <a:lnTo>
                    <a:pt x="228" y="872"/>
                  </a:lnTo>
                  <a:lnTo>
                    <a:pt x="209" y="884"/>
                  </a:lnTo>
                  <a:lnTo>
                    <a:pt x="197" y="902"/>
                  </a:lnTo>
                  <a:lnTo>
                    <a:pt x="179" y="914"/>
                  </a:lnTo>
                  <a:lnTo>
                    <a:pt x="160" y="927"/>
                  </a:lnTo>
                  <a:lnTo>
                    <a:pt x="148" y="945"/>
                  </a:lnTo>
                  <a:lnTo>
                    <a:pt x="129" y="957"/>
                  </a:lnTo>
                  <a:lnTo>
                    <a:pt x="111" y="970"/>
                  </a:lnTo>
                  <a:lnTo>
                    <a:pt x="99" y="988"/>
                  </a:lnTo>
                  <a:lnTo>
                    <a:pt x="80" y="1000"/>
                  </a:lnTo>
                  <a:lnTo>
                    <a:pt x="62" y="1013"/>
                  </a:lnTo>
                  <a:lnTo>
                    <a:pt x="50" y="1031"/>
                  </a:lnTo>
                  <a:lnTo>
                    <a:pt x="31" y="1043"/>
                  </a:lnTo>
                  <a:lnTo>
                    <a:pt x="13" y="1056"/>
                  </a:lnTo>
                  <a:lnTo>
                    <a:pt x="0" y="1074"/>
                  </a:lnTo>
                </a:path>
              </a:pathLst>
            </a:custGeom>
            <a:solidFill>
              <a:srgbClr val="0000FF"/>
            </a:solidFill>
            <a:ln w="9525">
              <a:solidFill>
                <a:srgbClr val="000000"/>
              </a:solidFill>
              <a:prstDash val="solid"/>
              <a:round/>
              <a:headEnd/>
              <a:tailEnd/>
            </a:ln>
          </p:spPr>
          <p:txBody>
            <a:bodyPr/>
            <a:lstStyle/>
            <a:p>
              <a:endParaRPr lang="en-US"/>
            </a:p>
          </p:txBody>
        </p:sp>
        <p:sp>
          <p:nvSpPr>
            <p:cNvPr id="426471" name="Freeform 481">
              <a:extLst>
                <a:ext uri="{FF2B5EF4-FFF2-40B4-BE49-F238E27FC236}">
                  <a16:creationId xmlns:a16="http://schemas.microsoft.com/office/drawing/2014/main" id="{1D75C20B-A193-8F7C-1015-F5E5682B873D}"/>
                </a:ext>
              </a:extLst>
            </p:cNvPr>
            <p:cNvSpPr>
              <a:spLocks/>
            </p:cNvSpPr>
            <p:nvPr/>
          </p:nvSpPr>
          <p:spPr bwMode="auto">
            <a:xfrm>
              <a:off x="2146" y="2629"/>
              <a:ext cx="1150" cy="1004"/>
            </a:xfrm>
            <a:custGeom>
              <a:avLst/>
              <a:gdLst>
                <a:gd name="T0" fmla="*/ 87 w 1230"/>
                <a:gd name="T1" fmla="*/ 7 h 1074"/>
                <a:gd name="T2" fmla="*/ 87 w 1230"/>
                <a:gd name="T3" fmla="*/ 7 h 1074"/>
                <a:gd name="T4" fmla="*/ 82 w 1230"/>
                <a:gd name="T5" fmla="*/ 7 h 1074"/>
                <a:gd name="T6" fmla="*/ 81 w 1230"/>
                <a:gd name="T7" fmla="*/ 7 h 1074"/>
                <a:gd name="T8" fmla="*/ 79 w 1230"/>
                <a:gd name="T9" fmla="*/ 9 h 1074"/>
                <a:gd name="T10" fmla="*/ 76 w 1230"/>
                <a:gd name="T11" fmla="*/ 12 h 1074"/>
                <a:gd name="T12" fmla="*/ 74 w 1230"/>
                <a:gd name="T13" fmla="*/ 14 h 1074"/>
                <a:gd name="T14" fmla="*/ 71 w 1230"/>
                <a:gd name="T15" fmla="*/ 17 h 1074"/>
                <a:gd name="T16" fmla="*/ 69 w 1230"/>
                <a:gd name="T17" fmla="*/ 19 h 1074"/>
                <a:gd name="T18" fmla="*/ 66 w 1230"/>
                <a:gd name="T19" fmla="*/ 20 h 1074"/>
                <a:gd name="T20" fmla="*/ 65 w 1230"/>
                <a:gd name="T21" fmla="*/ 22 h 1074"/>
                <a:gd name="T22" fmla="*/ 62 w 1230"/>
                <a:gd name="T23" fmla="*/ 24 h 1074"/>
                <a:gd name="T24" fmla="*/ 59 w 1230"/>
                <a:gd name="T25" fmla="*/ 26 h 1074"/>
                <a:gd name="T26" fmla="*/ 57 w 1230"/>
                <a:gd name="T27" fmla="*/ 28 h 1074"/>
                <a:gd name="T28" fmla="*/ 54 w 1230"/>
                <a:gd name="T29" fmla="*/ 30 h 1074"/>
                <a:gd name="T30" fmla="*/ 53 w 1230"/>
                <a:gd name="T31" fmla="*/ 32 h 1074"/>
                <a:gd name="T32" fmla="*/ 50 w 1230"/>
                <a:gd name="T33" fmla="*/ 34 h 1074"/>
                <a:gd name="T34" fmla="*/ 47 w 1230"/>
                <a:gd name="T35" fmla="*/ 36 h 1074"/>
                <a:gd name="T36" fmla="*/ 45 w 1230"/>
                <a:gd name="T37" fmla="*/ 38 h 1074"/>
                <a:gd name="T38" fmla="*/ 44 w 1230"/>
                <a:gd name="T39" fmla="*/ 41 h 1074"/>
                <a:gd name="T40" fmla="*/ 41 w 1230"/>
                <a:gd name="T41" fmla="*/ 44 h 1074"/>
                <a:gd name="T42" fmla="*/ 38 w 1230"/>
                <a:gd name="T43" fmla="*/ 44 h 1074"/>
                <a:gd name="T44" fmla="*/ 36 w 1230"/>
                <a:gd name="T45" fmla="*/ 47 h 1074"/>
                <a:gd name="T46" fmla="*/ 34 w 1230"/>
                <a:gd name="T47" fmla="*/ 48 h 1074"/>
                <a:gd name="T48" fmla="*/ 32 w 1230"/>
                <a:gd name="T49" fmla="*/ 50 h 1074"/>
                <a:gd name="T50" fmla="*/ 30 w 1230"/>
                <a:gd name="T51" fmla="*/ 53 h 1074"/>
                <a:gd name="T52" fmla="*/ 26 w 1230"/>
                <a:gd name="T53" fmla="*/ 54 h 1074"/>
                <a:gd name="T54" fmla="*/ 24 w 1230"/>
                <a:gd name="T55" fmla="*/ 57 h 1074"/>
                <a:gd name="T56" fmla="*/ 21 w 1230"/>
                <a:gd name="T57" fmla="*/ 59 h 1074"/>
                <a:gd name="T58" fmla="*/ 19 w 1230"/>
                <a:gd name="T59" fmla="*/ 61 h 1074"/>
                <a:gd name="T60" fmla="*/ 17 w 1230"/>
                <a:gd name="T61" fmla="*/ 63 h 1074"/>
                <a:gd name="T62" fmla="*/ 15 w 1230"/>
                <a:gd name="T63" fmla="*/ 65 h 1074"/>
                <a:gd name="T64" fmla="*/ 12 w 1230"/>
                <a:gd name="T65" fmla="*/ 66 h 1074"/>
                <a:gd name="T66" fmla="*/ 9 w 1230"/>
                <a:gd name="T67" fmla="*/ 69 h 1074"/>
                <a:gd name="T68" fmla="*/ 7 w 1230"/>
                <a:gd name="T69" fmla="*/ 71 h 1074"/>
                <a:gd name="T70" fmla="*/ 7 w 1230"/>
                <a:gd name="T71" fmla="*/ 74 h 1074"/>
                <a:gd name="T72" fmla="*/ 7 w 1230"/>
                <a:gd name="T73" fmla="*/ 76 h 1074"/>
                <a:gd name="T74" fmla="*/ 0 w 1230"/>
                <a:gd name="T75" fmla="*/ 78 h 107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230" h="1074">
                  <a:moveTo>
                    <a:pt x="1230" y="0"/>
                  </a:moveTo>
                  <a:lnTo>
                    <a:pt x="1211" y="12"/>
                  </a:lnTo>
                  <a:lnTo>
                    <a:pt x="1193" y="31"/>
                  </a:lnTo>
                  <a:lnTo>
                    <a:pt x="1181" y="43"/>
                  </a:lnTo>
                  <a:lnTo>
                    <a:pt x="1162" y="55"/>
                  </a:lnTo>
                  <a:lnTo>
                    <a:pt x="1144" y="74"/>
                  </a:lnTo>
                  <a:lnTo>
                    <a:pt x="1132" y="86"/>
                  </a:lnTo>
                  <a:lnTo>
                    <a:pt x="1113" y="98"/>
                  </a:lnTo>
                  <a:lnTo>
                    <a:pt x="1095" y="117"/>
                  </a:lnTo>
                  <a:lnTo>
                    <a:pt x="1082" y="129"/>
                  </a:lnTo>
                  <a:lnTo>
                    <a:pt x="1064" y="141"/>
                  </a:lnTo>
                  <a:lnTo>
                    <a:pt x="1045" y="160"/>
                  </a:lnTo>
                  <a:lnTo>
                    <a:pt x="1033" y="172"/>
                  </a:lnTo>
                  <a:lnTo>
                    <a:pt x="1015" y="184"/>
                  </a:lnTo>
                  <a:lnTo>
                    <a:pt x="996" y="203"/>
                  </a:lnTo>
                  <a:lnTo>
                    <a:pt x="984" y="215"/>
                  </a:lnTo>
                  <a:lnTo>
                    <a:pt x="966" y="227"/>
                  </a:lnTo>
                  <a:lnTo>
                    <a:pt x="947" y="246"/>
                  </a:lnTo>
                  <a:lnTo>
                    <a:pt x="935" y="258"/>
                  </a:lnTo>
                  <a:lnTo>
                    <a:pt x="916" y="270"/>
                  </a:lnTo>
                  <a:lnTo>
                    <a:pt x="898" y="288"/>
                  </a:lnTo>
                  <a:lnTo>
                    <a:pt x="886" y="301"/>
                  </a:lnTo>
                  <a:lnTo>
                    <a:pt x="867" y="313"/>
                  </a:lnTo>
                  <a:lnTo>
                    <a:pt x="849" y="331"/>
                  </a:lnTo>
                  <a:lnTo>
                    <a:pt x="836" y="344"/>
                  </a:lnTo>
                  <a:lnTo>
                    <a:pt x="818" y="356"/>
                  </a:lnTo>
                  <a:lnTo>
                    <a:pt x="800" y="374"/>
                  </a:lnTo>
                  <a:lnTo>
                    <a:pt x="787" y="387"/>
                  </a:lnTo>
                  <a:lnTo>
                    <a:pt x="769" y="399"/>
                  </a:lnTo>
                  <a:lnTo>
                    <a:pt x="750" y="417"/>
                  </a:lnTo>
                  <a:lnTo>
                    <a:pt x="738" y="430"/>
                  </a:lnTo>
                  <a:lnTo>
                    <a:pt x="720" y="442"/>
                  </a:lnTo>
                  <a:lnTo>
                    <a:pt x="701" y="460"/>
                  </a:lnTo>
                  <a:lnTo>
                    <a:pt x="689" y="473"/>
                  </a:lnTo>
                  <a:lnTo>
                    <a:pt x="670" y="485"/>
                  </a:lnTo>
                  <a:lnTo>
                    <a:pt x="652" y="503"/>
                  </a:lnTo>
                  <a:lnTo>
                    <a:pt x="640" y="516"/>
                  </a:lnTo>
                  <a:lnTo>
                    <a:pt x="621" y="528"/>
                  </a:lnTo>
                  <a:lnTo>
                    <a:pt x="603" y="546"/>
                  </a:lnTo>
                  <a:lnTo>
                    <a:pt x="591" y="559"/>
                  </a:lnTo>
                  <a:lnTo>
                    <a:pt x="572" y="571"/>
                  </a:lnTo>
                  <a:lnTo>
                    <a:pt x="554" y="589"/>
                  </a:lnTo>
                  <a:lnTo>
                    <a:pt x="541" y="601"/>
                  </a:lnTo>
                  <a:lnTo>
                    <a:pt x="523" y="614"/>
                  </a:lnTo>
                  <a:lnTo>
                    <a:pt x="504" y="626"/>
                  </a:lnTo>
                  <a:lnTo>
                    <a:pt x="492" y="644"/>
                  </a:lnTo>
                  <a:lnTo>
                    <a:pt x="474" y="657"/>
                  </a:lnTo>
                  <a:lnTo>
                    <a:pt x="455" y="669"/>
                  </a:lnTo>
                  <a:lnTo>
                    <a:pt x="443" y="687"/>
                  </a:lnTo>
                  <a:lnTo>
                    <a:pt x="425" y="700"/>
                  </a:lnTo>
                  <a:lnTo>
                    <a:pt x="406" y="712"/>
                  </a:lnTo>
                  <a:lnTo>
                    <a:pt x="394" y="730"/>
                  </a:lnTo>
                  <a:lnTo>
                    <a:pt x="375" y="743"/>
                  </a:lnTo>
                  <a:lnTo>
                    <a:pt x="357" y="755"/>
                  </a:lnTo>
                  <a:lnTo>
                    <a:pt x="345" y="773"/>
                  </a:lnTo>
                  <a:lnTo>
                    <a:pt x="326" y="786"/>
                  </a:lnTo>
                  <a:lnTo>
                    <a:pt x="308" y="798"/>
                  </a:lnTo>
                  <a:lnTo>
                    <a:pt x="295" y="816"/>
                  </a:lnTo>
                  <a:lnTo>
                    <a:pt x="277" y="829"/>
                  </a:lnTo>
                  <a:lnTo>
                    <a:pt x="259" y="841"/>
                  </a:lnTo>
                  <a:lnTo>
                    <a:pt x="246" y="859"/>
                  </a:lnTo>
                  <a:lnTo>
                    <a:pt x="228" y="872"/>
                  </a:lnTo>
                  <a:lnTo>
                    <a:pt x="209" y="884"/>
                  </a:lnTo>
                  <a:lnTo>
                    <a:pt x="197" y="902"/>
                  </a:lnTo>
                  <a:lnTo>
                    <a:pt x="179" y="914"/>
                  </a:lnTo>
                  <a:lnTo>
                    <a:pt x="160" y="927"/>
                  </a:lnTo>
                  <a:lnTo>
                    <a:pt x="148" y="945"/>
                  </a:lnTo>
                  <a:lnTo>
                    <a:pt x="129" y="957"/>
                  </a:lnTo>
                  <a:lnTo>
                    <a:pt x="111" y="970"/>
                  </a:lnTo>
                  <a:lnTo>
                    <a:pt x="99" y="988"/>
                  </a:lnTo>
                  <a:lnTo>
                    <a:pt x="80" y="1000"/>
                  </a:lnTo>
                  <a:lnTo>
                    <a:pt x="62" y="1013"/>
                  </a:lnTo>
                  <a:lnTo>
                    <a:pt x="50" y="1031"/>
                  </a:lnTo>
                  <a:lnTo>
                    <a:pt x="31" y="1043"/>
                  </a:lnTo>
                  <a:lnTo>
                    <a:pt x="13" y="1056"/>
                  </a:lnTo>
                  <a:lnTo>
                    <a:pt x="0" y="1074"/>
                  </a:lnTo>
                </a:path>
              </a:pathLst>
            </a:custGeom>
            <a:solidFill>
              <a:srgbClr val="0000FF"/>
            </a:solidFill>
            <a:ln w="9525">
              <a:solidFill>
                <a:srgbClr val="000000"/>
              </a:solidFill>
              <a:prstDash val="solid"/>
              <a:round/>
              <a:headEnd/>
              <a:tailEnd/>
            </a:ln>
          </p:spPr>
          <p:txBody>
            <a:bodyPr/>
            <a:lstStyle/>
            <a:p>
              <a:endParaRPr lang="en-US"/>
            </a:p>
          </p:txBody>
        </p:sp>
        <p:sp>
          <p:nvSpPr>
            <p:cNvPr id="426472" name="Freeform 482">
              <a:extLst>
                <a:ext uri="{FF2B5EF4-FFF2-40B4-BE49-F238E27FC236}">
                  <a16:creationId xmlns:a16="http://schemas.microsoft.com/office/drawing/2014/main" id="{CE51BA0C-754B-175A-D053-E993309C0AB1}"/>
                </a:ext>
              </a:extLst>
            </p:cNvPr>
            <p:cNvSpPr>
              <a:spLocks/>
            </p:cNvSpPr>
            <p:nvPr/>
          </p:nvSpPr>
          <p:spPr bwMode="auto">
            <a:xfrm>
              <a:off x="2146" y="2629"/>
              <a:ext cx="1150" cy="1004"/>
            </a:xfrm>
            <a:custGeom>
              <a:avLst/>
              <a:gdLst>
                <a:gd name="T0" fmla="*/ 87 w 1230"/>
                <a:gd name="T1" fmla="*/ 7 h 1074"/>
                <a:gd name="T2" fmla="*/ 87 w 1230"/>
                <a:gd name="T3" fmla="*/ 7 h 1074"/>
                <a:gd name="T4" fmla="*/ 82 w 1230"/>
                <a:gd name="T5" fmla="*/ 7 h 1074"/>
                <a:gd name="T6" fmla="*/ 81 w 1230"/>
                <a:gd name="T7" fmla="*/ 7 h 1074"/>
                <a:gd name="T8" fmla="*/ 79 w 1230"/>
                <a:gd name="T9" fmla="*/ 9 h 1074"/>
                <a:gd name="T10" fmla="*/ 76 w 1230"/>
                <a:gd name="T11" fmla="*/ 12 h 1074"/>
                <a:gd name="T12" fmla="*/ 74 w 1230"/>
                <a:gd name="T13" fmla="*/ 14 h 1074"/>
                <a:gd name="T14" fmla="*/ 71 w 1230"/>
                <a:gd name="T15" fmla="*/ 17 h 1074"/>
                <a:gd name="T16" fmla="*/ 69 w 1230"/>
                <a:gd name="T17" fmla="*/ 19 h 1074"/>
                <a:gd name="T18" fmla="*/ 66 w 1230"/>
                <a:gd name="T19" fmla="*/ 20 h 1074"/>
                <a:gd name="T20" fmla="*/ 65 w 1230"/>
                <a:gd name="T21" fmla="*/ 22 h 1074"/>
                <a:gd name="T22" fmla="*/ 62 w 1230"/>
                <a:gd name="T23" fmla="*/ 24 h 1074"/>
                <a:gd name="T24" fmla="*/ 59 w 1230"/>
                <a:gd name="T25" fmla="*/ 26 h 1074"/>
                <a:gd name="T26" fmla="*/ 57 w 1230"/>
                <a:gd name="T27" fmla="*/ 28 h 1074"/>
                <a:gd name="T28" fmla="*/ 54 w 1230"/>
                <a:gd name="T29" fmla="*/ 30 h 1074"/>
                <a:gd name="T30" fmla="*/ 53 w 1230"/>
                <a:gd name="T31" fmla="*/ 32 h 1074"/>
                <a:gd name="T32" fmla="*/ 50 w 1230"/>
                <a:gd name="T33" fmla="*/ 34 h 1074"/>
                <a:gd name="T34" fmla="*/ 47 w 1230"/>
                <a:gd name="T35" fmla="*/ 36 h 1074"/>
                <a:gd name="T36" fmla="*/ 45 w 1230"/>
                <a:gd name="T37" fmla="*/ 38 h 1074"/>
                <a:gd name="T38" fmla="*/ 44 w 1230"/>
                <a:gd name="T39" fmla="*/ 41 h 1074"/>
                <a:gd name="T40" fmla="*/ 41 w 1230"/>
                <a:gd name="T41" fmla="*/ 44 h 1074"/>
                <a:gd name="T42" fmla="*/ 38 w 1230"/>
                <a:gd name="T43" fmla="*/ 44 h 1074"/>
                <a:gd name="T44" fmla="*/ 36 w 1230"/>
                <a:gd name="T45" fmla="*/ 47 h 1074"/>
                <a:gd name="T46" fmla="*/ 34 w 1230"/>
                <a:gd name="T47" fmla="*/ 48 h 1074"/>
                <a:gd name="T48" fmla="*/ 32 w 1230"/>
                <a:gd name="T49" fmla="*/ 50 h 1074"/>
                <a:gd name="T50" fmla="*/ 30 w 1230"/>
                <a:gd name="T51" fmla="*/ 53 h 1074"/>
                <a:gd name="T52" fmla="*/ 26 w 1230"/>
                <a:gd name="T53" fmla="*/ 54 h 1074"/>
                <a:gd name="T54" fmla="*/ 24 w 1230"/>
                <a:gd name="T55" fmla="*/ 57 h 1074"/>
                <a:gd name="T56" fmla="*/ 21 w 1230"/>
                <a:gd name="T57" fmla="*/ 59 h 1074"/>
                <a:gd name="T58" fmla="*/ 19 w 1230"/>
                <a:gd name="T59" fmla="*/ 61 h 1074"/>
                <a:gd name="T60" fmla="*/ 17 w 1230"/>
                <a:gd name="T61" fmla="*/ 63 h 1074"/>
                <a:gd name="T62" fmla="*/ 15 w 1230"/>
                <a:gd name="T63" fmla="*/ 65 h 1074"/>
                <a:gd name="T64" fmla="*/ 12 w 1230"/>
                <a:gd name="T65" fmla="*/ 66 h 1074"/>
                <a:gd name="T66" fmla="*/ 9 w 1230"/>
                <a:gd name="T67" fmla="*/ 69 h 1074"/>
                <a:gd name="T68" fmla="*/ 7 w 1230"/>
                <a:gd name="T69" fmla="*/ 71 h 1074"/>
                <a:gd name="T70" fmla="*/ 7 w 1230"/>
                <a:gd name="T71" fmla="*/ 74 h 1074"/>
                <a:gd name="T72" fmla="*/ 7 w 1230"/>
                <a:gd name="T73" fmla="*/ 76 h 1074"/>
                <a:gd name="T74" fmla="*/ 0 w 1230"/>
                <a:gd name="T75" fmla="*/ 78 h 107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230" h="1074">
                  <a:moveTo>
                    <a:pt x="1230" y="0"/>
                  </a:moveTo>
                  <a:lnTo>
                    <a:pt x="1211" y="12"/>
                  </a:lnTo>
                  <a:lnTo>
                    <a:pt x="1193" y="31"/>
                  </a:lnTo>
                  <a:lnTo>
                    <a:pt x="1181" y="43"/>
                  </a:lnTo>
                  <a:lnTo>
                    <a:pt x="1162" y="55"/>
                  </a:lnTo>
                  <a:lnTo>
                    <a:pt x="1144" y="74"/>
                  </a:lnTo>
                  <a:lnTo>
                    <a:pt x="1132" y="86"/>
                  </a:lnTo>
                  <a:lnTo>
                    <a:pt x="1113" y="98"/>
                  </a:lnTo>
                  <a:lnTo>
                    <a:pt x="1095" y="117"/>
                  </a:lnTo>
                  <a:lnTo>
                    <a:pt x="1082" y="129"/>
                  </a:lnTo>
                  <a:lnTo>
                    <a:pt x="1064" y="141"/>
                  </a:lnTo>
                  <a:lnTo>
                    <a:pt x="1045" y="160"/>
                  </a:lnTo>
                  <a:lnTo>
                    <a:pt x="1033" y="172"/>
                  </a:lnTo>
                  <a:lnTo>
                    <a:pt x="1015" y="184"/>
                  </a:lnTo>
                  <a:lnTo>
                    <a:pt x="996" y="203"/>
                  </a:lnTo>
                  <a:lnTo>
                    <a:pt x="984" y="215"/>
                  </a:lnTo>
                  <a:lnTo>
                    <a:pt x="966" y="227"/>
                  </a:lnTo>
                  <a:lnTo>
                    <a:pt x="947" y="246"/>
                  </a:lnTo>
                  <a:lnTo>
                    <a:pt x="935" y="258"/>
                  </a:lnTo>
                  <a:lnTo>
                    <a:pt x="916" y="270"/>
                  </a:lnTo>
                  <a:lnTo>
                    <a:pt x="898" y="288"/>
                  </a:lnTo>
                  <a:lnTo>
                    <a:pt x="886" y="301"/>
                  </a:lnTo>
                  <a:lnTo>
                    <a:pt x="867" y="313"/>
                  </a:lnTo>
                  <a:lnTo>
                    <a:pt x="849" y="331"/>
                  </a:lnTo>
                  <a:lnTo>
                    <a:pt x="836" y="344"/>
                  </a:lnTo>
                  <a:lnTo>
                    <a:pt x="818" y="356"/>
                  </a:lnTo>
                  <a:lnTo>
                    <a:pt x="800" y="374"/>
                  </a:lnTo>
                  <a:lnTo>
                    <a:pt x="787" y="387"/>
                  </a:lnTo>
                  <a:lnTo>
                    <a:pt x="769" y="399"/>
                  </a:lnTo>
                  <a:lnTo>
                    <a:pt x="750" y="417"/>
                  </a:lnTo>
                  <a:lnTo>
                    <a:pt x="738" y="430"/>
                  </a:lnTo>
                  <a:lnTo>
                    <a:pt x="720" y="442"/>
                  </a:lnTo>
                  <a:lnTo>
                    <a:pt x="701" y="460"/>
                  </a:lnTo>
                  <a:lnTo>
                    <a:pt x="689" y="473"/>
                  </a:lnTo>
                  <a:lnTo>
                    <a:pt x="670" y="485"/>
                  </a:lnTo>
                  <a:lnTo>
                    <a:pt x="652" y="503"/>
                  </a:lnTo>
                  <a:lnTo>
                    <a:pt x="640" y="516"/>
                  </a:lnTo>
                  <a:lnTo>
                    <a:pt x="621" y="528"/>
                  </a:lnTo>
                  <a:lnTo>
                    <a:pt x="603" y="546"/>
                  </a:lnTo>
                  <a:lnTo>
                    <a:pt x="591" y="559"/>
                  </a:lnTo>
                  <a:lnTo>
                    <a:pt x="572" y="571"/>
                  </a:lnTo>
                  <a:lnTo>
                    <a:pt x="554" y="589"/>
                  </a:lnTo>
                  <a:lnTo>
                    <a:pt x="541" y="601"/>
                  </a:lnTo>
                  <a:lnTo>
                    <a:pt x="523" y="614"/>
                  </a:lnTo>
                  <a:lnTo>
                    <a:pt x="504" y="626"/>
                  </a:lnTo>
                  <a:lnTo>
                    <a:pt x="492" y="644"/>
                  </a:lnTo>
                  <a:lnTo>
                    <a:pt x="474" y="657"/>
                  </a:lnTo>
                  <a:lnTo>
                    <a:pt x="455" y="669"/>
                  </a:lnTo>
                  <a:lnTo>
                    <a:pt x="443" y="687"/>
                  </a:lnTo>
                  <a:lnTo>
                    <a:pt x="425" y="700"/>
                  </a:lnTo>
                  <a:lnTo>
                    <a:pt x="406" y="712"/>
                  </a:lnTo>
                  <a:lnTo>
                    <a:pt x="394" y="730"/>
                  </a:lnTo>
                  <a:lnTo>
                    <a:pt x="375" y="743"/>
                  </a:lnTo>
                  <a:lnTo>
                    <a:pt x="357" y="755"/>
                  </a:lnTo>
                  <a:lnTo>
                    <a:pt x="345" y="773"/>
                  </a:lnTo>
                  <a:lnTo>
                    <a:pt x="326" y="786"/>
                  </a:lnTo>
                  <a:lnTo>
                    <a:pt x="308" y="798"/>
                  </a:lnTo>
                  <a:lnTo>
                    <a:pt x="295" y="816"/>
                  </a:lnTo>
                  <a:lnTo>
                    <a:pt x="277" y="829"/>
                  </a:lnTo>
                  <a:lnTo>
                    <a:pt x="259" y="841"/>
                  </a:lnTo>
                  <a:lnTo>
                    <a:pt x="246" y="859"/>
                  </a:lnTo>
                  <a:lnTo>
                    <a:pt x="228" y="872"/>
                  </a:lnTo>
                  <a:lnTo>
                    <a:pt x="209" y="884"/>
                  </a:lnTo>
                  <a:lnTo>
                    <a:pt x="197" y="902"/>
                  </a:lnTo>
                  <a:lnTo>
                    <a:pt x="179" y="914"/>
                  </a:lnTo>
                  <a:lnTo>
                    <a:pt x="160" y="927"/>
                  </a:lnTo>
                  <a:lnTo>
                    <a:pt x="148" y="945"/>
                  </a:lnTo>
                  <a:lnTo>
                    <a:pt x="129" y="957"/>
                  </a:lnTo>
                  <a:lnTo>
                    <a:pt x="111" y="970"/>
                  </a:lnTo>
                  <a:lnTo>
                    <a:pt x="99" y="988"/>
                  </a:lnTo>
                  <a:lnTo>
                    <a:pt x="80" y="1000"/>
                  </a:lnTo>
                  <a:lnTo>
                    <a:pt x="62" y="1013"/>
                  </a:lnTo>
                  <a:lnTo>
                    <a:pt x="50" y="1031"/>
                  </a:lnTo>
                  <a:lnTo>
                    <a:pt x="31" y="1043"/>
                  </a:lnTo>
                  <a:lnTo>
                    <a:pt x="13" y="1056"/>
                  </a:lnTo>
                  <a:lnTo>
                    <a:pt x="0" y="1074"/>
                  </a:lnTo>
                </a:path>
              </a:pathLst>
            </a:custGeom>
            <a:solidFill>
              <a:srgbClr val="0000FF"/>
            </a:solidFill>
            <a:ln w="9525">
              <a:solidFill>
                <a:srgbClr val="000000"/>
              </a:solidFill>
              <a:prstDash val="solid"/>
              <a:round/>
              <a:headEnd/>
              <a:tailEnd/>
            </a:ln>
          </p:spPr>
          <p:txBody>
            <a:bodyPr/>
            <a:lstStyle/>
            <a:p>
              <a:endParaRPr lang="en-US"/>
            </a:p>
          </p:txBody>
        </p:sp>
        <p:sp>
          <p:nvSpPr>
            <p:cNvPr id="426473" name="Freeform 483">
              <a:extLst>
                <a:ext uri="{FF2B5EF4-FFF2-40B4-BE49-F238E27FC236}">
                  <a16:creationId xmlns:a16="http://schemas.microsoft.com/office/drawing/2014/main" id="{CCB1D036-DDF6-1DE3-0C58-77FD36FAB655}"/>
                </a:ext>
              </a:extLst>
            </p:cNvPr>
            <p:cNvSpPr>
              <a:spLocks/>
            </p:cNvSpPr>
            <p:nvPr/>
          </p:nvSpPr>
          <p:spPr bwMode="auto">
            <a:xfrm>
              <a:off x="2146" y="2629"/>
              <a:ext cx="1150" cy="1004"/>
            </a:xfrm>
            <a:custGeom>
              <a:avLst/>
              <a:gdLst>
                <a:gd name="T0" fmla="*/ 87 w 1230"/>
                <a:gd name="T1" fmla="*/ 7 h 1074"/>
                <a:gd name="T2" fmla="*/ 87 w 1230"/>
                <a:gd name="T3" fmla="*/ 7 h 1074"/>
                <a:gd name="T4" fmla="*/ 82 w 1230"/>
                <a:gd name="T5" fmla="*/ 7 h 1074"/>
                <a:gd name="T6" fmla="*/ 81 w 1230"/>
                <a:gd name="T7" fmla="*/ 7 h 1074"/>
                <a:gd name="T8" fmla="*/ 79 w 1230"/>
                <a:gd name="T9" fmla="*/ 9 h 1074"/>
                <a:gd name="T10" fmla="*/ 76 w 1230"/>
                <a:gd name="T11" fmla="*/ 12 h 1074"/>
                <a:gd name="T12" fmla="*/ 74 w 1230"/>
                <a:gd name="T13" fmla="*/ 14 h 1074"/>
                <a:gd name="T14" fmla="*/ 71 w 1230"/>
                <a:gd name="T15" fmla="*/ 17 h 1074"/>
                <a:gd name="T16" fmla="*/ 69 w 1230"/>
                <a:gd name="T17" fmla="*/ 19 h 1074"/>
                <a:gd name="T18" fmla="*/ 66 w 1230"/>
                <a:gd name="T19" fmla="*/ 20 h 1074"/>
                <a:gd name="T20" fmla="*/ 65 w 1230"/>
                <a:gd name="T21" fmla="*/ 22 h 1074"/>
                <a:gd name="T22" fmla="*/ 62 w 1230"/>
                <a:gd name="T23" fmla="*/ 24 h 1074"/>
                <a:gd name="T24" fmla="*/ 59 w 1230"/>
                <a:gd name="T25" fmla="*/ 26 h 1074"/>
                <a:gd name="T26" fmla="*/ 57 w 1230"/>
                <a:gd name="T27" fmla="*/ 28 h 1074"/>
                <a:gd name="T28" fmla="*/ 54 w 1230"/>
                <a:gd name="T29" fmla="*/ 30 h 1074"/>
                <a:gd name="T30" fmla="*/ 53 w 1230"/>
                <a:gd name="T31" fmla="*/ 32 h 1074"/>
                <a:gd name="T32" fmla="*/ 50 w 1230"/>
                <a:gd name="T33" fmla="*/ 34 h 1074"/>
                <a:gd name="T34" fmla="*/ 47 w 1230"/>
                <a:gd name="T35" fmla="*/ 36 h 1074"/>
                <a:gd name="T36" fmla="*/ 45 w 1230"/>
                <a:gd name="T37" fmla="*/ 38 h 1074"/>
                <a:gd name="T38" fmla="*/ 44 w 1230"/>
                <a:gd name="T39" fmla="*/ 41 h 1074"/>
                <a:gd name="T40" fmla="*/ 41 w 1230"/>
                <a:gd name="T41" fmla="*/ 44 h 1074"/>
                <a:gd name="T42" fmla="*/ 38 w 1230"/>
                <a:gd name="T43" fmla="*/ 44 h 1074"/>
                <a:gd name="T44" fmla="*/ 36 w 1230"/>
                <a:gd name="T45" fmla="*/ 47 h 1074"/>
                <a:gd name="T46" fmla="*/ 34 w 1230"/>
                <a:gd name="T47" fmla="*/ 48 h 1074"/>
                <a:gd name="T48" fmla="*/ 32 w 1230"/>
                <a:gd name="T49" fmla="*/ 50 h 1074"/>
                <a:gd name="T50" fmla="*/ 30 w 1230"/>
                <a:gd name="T51" fmla="*/ 53 h 1074"/>
                <a:gd name="T52" fmla="*/ 26 w 1230"/>
                <a:gd name="T53" fmla="*/ 54 h 1074"/>
                <a:gd name="T54" fmla="*/ 24 w 1230"/>
                <a:gd name="T55" fmla="*/ 57 h 1074"/>
                <a:gd name="T56" fmla="*/ 21 w 1230"/>
                <a:gd name="T57" fmla="*/ 59 h 1074"/>
                <a:gd name="T58" fmla="*/ 19 w 1230"/>
                <a:gd name="T59" fmla="*/ 61 h 1074"/>
                <a:gd name="T60" fmla="*/ 17 w 1230"/>
                <a:gd name="T61" fmla="*/ 63 h 1074"/>
                <a:gd name="T62" fmla="*/ 15 w 1230"/>
                <a:gd name="T63" fmla="*/ 65 h 1074"/>
                <a:gd name="T64" fmla="*/ 12 w 1230"/>
                <a:gd name="T65" fmla="*/ 66 h 1074"/>
                <a:gd name="T66" fmla="*/ 9 w 1230"/>
                <a:gd name="T67" fmla="*/ 69 h 1074"/>
                <a:gd name="T68" fmla="*/ 7 w 1230"/>
                <a:gd name="T69" fmla="*/ 71 h 1074"/>
                <a:gd name="T70" fmla="*/ 7 w 1230"/>
                <a:gd name="T71" fmla="*/ 74 h 1074"/>
                <a:gd name="T72" fmla="*/ 7 w 1230"/>
                <a:gd name="T73" fmla="*/ 76 h 1074"/>
                <a:gd name="T74" fmla="*/ 0 w 1230"/>
                <a:gd name="T75" fmla="*/ 78 h 107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230" h="1074">
                  <a:moveTo>
                    <a:pt x="1230" y="0"/>
                  </a:moveTo>
                  <a:lnTo>
                    <a:pt x="1211" y="12"/>
                  </a:lnTo>
                  <a:lnTo>
                    <a:pt x="1193" y="31"/>
                  </a:lnTo>
                  <a:lnTo>
                    <a:pt x="1181" y="43"/>
                  </a:lnTo>
                  <a:lnTo>
                    <a:pt x="1162" y="55"/>
                  </a:lnTo>
                  <a:lnTo>
                    <a:pt x="1144" y="74"/>
                  </a:lnTo>
                  <a:lnTo>
                    <a:pt x="1132" y="86"/>
                  </a:lnTo>
                  <a:lnTo>
                    <a:pt x="1113" y="98"/>
                  </a:lnTo>
                  <a:lnTo>
                    <a:pt x="1095" y="117"/>
                  </a:lnTo>
                  <a:lnTo>
                    <a:pt x="1082" y="129"/>
                  </a:lnTo>
                  <a:lnTo>
                    <a:pt x="1064" y="141"/>
                  </a:lnTo>
                  <a:lnTo>
                    <a:pt x="1045" y="160"/>
                  </a:lnTo>
                  <a:lnTo>
                    <a:pt x="1033" y="172"/>
                  </a:lnTo>
                  <a:lnTo>
                    <a:pt x="1015" y="184"/>
                  </a:lnTo>
                  <a:lnTo>
                    <a:pt x="996" y="203"/>
                  </a:lnTo>
                  <a:lnTo>
                    <a:pt x="984" y="215"/>
                  </a:lnTo>
                  <a:lnTo>
                    <a:pt x="966" y="227"/>
                  </a:lnTo>
                  <a:lnTo>
                    <a:pt x="947" y="246"/>
                  </a:lnTo>
                  <a:lnTo>
                    <a:pt x="935" y="258"/>
                  </a:lnTo>
                  <a:lnTo>
                    <a:pt x="916" y="270"/>
                  </a:lnTo>
                  <a:lnTo>
                    <a:pt x="898" y="288"/>
                  </a:lnTo>
                  <a:lnTo>
                    <a:pt x="886" y="301"/>
                  </a:lnTo>
                  <a:lnTo>
                    <a:pt x="867" y="313"/>
                  </a:lnTo>
                  <a:lnTo>
                    <a:pt x="849" y="331"/>
                  </a:lnTo>
                  <a:lnTo>
                    <a:pt x="836" y="344"/>
                  </a:lnTo>
                  <a:lnTo>
                    <a:pt x="818" y="356"/>
                  </a:lnTo>
                  <a:lnTo>
                    <a:pt x="800" y="374"/>
                  </a:lnTo>
                  <a:lnTo>
                    <a:pt x="787" y="387"/>
                  </a:lnTo>
                  <a:lnTo>
                    <a:pt x="769" y="399"/>
                  </a:lnTo>
                  <a:lnTo>
                    <a:pt x="750" y="417"/>
                  </a:lnTo>
                  <a:lnTo>
                    <a:pt x="738" y="430"/>
                  </a:lnTo>
                  <a:lnTo>
                    <a:pt x="720" y="442"/>
                  </a:lnTo>
                  <a:lnTo>
                    <a:pt x="701" y="460"/>
                  </a:lnTo>
                  <a:lnTo>
                    <a:pt x="689" y="473"/>
                  </a:lnTo>
                  <a:lnTo>
                    <a:pt x="670" y="485"/>
                  </a:lnTo>
                  <a:lnTo>
                    <a:pt x="652" y="503"/>
                  </a:lnTo>
                  <a:lnTo>
                    <a:pt x="640" y="516"/>
                  </a:lnTo>
                  <a:lnTo>
                    <a:pt x="621" y="528"/>
                  </a:lnTo>
                  <a:lnTo>
                    <a:pt x="603" y="546"/>
                  </a:lnTo>
                  <a:lnTo>
                    <a:pt x="591" y="559"/>
                  </a:lnTo>
                  <a:lnTo>
                    <a:pt x="572" y="571"/>
                  </a:lnTo>
                  <a:lnTo>
                    <a:pt x="554" y="589"/>
                  </a:lnTo>
                  <a:lnTo>
                    <a:pt x="541" y="601"/>
                  </a:lnTo>
                  <a:lnTo>
                    <a:pt x="523" y="614"/>
                  </a:lnTo>
                  <a:lnTo>
                    <a:pt x="504" y="626"/>
                  </a:lnTo>
                  <a:lnTo>
                    <a:pt x="492" y="644"/>
                  </a:lnTo>
                  <a:lnTo>
                    <a:pt x="474" y="657"/>
                  </a:lnTo>
                  <a:lnTo>
                    <a:pt x="455" y="669"/>
                  </a:lnTo>
                  <a:lnTo>
                    <a:pt x="443" y="687"/>
                  </a:lnTo>
                  <a:lnTo>
                    <a:pt x="425" y="700"/>
                  </a:lnTo>
                  <a:lnTo>
                    <a:pt x="406" y="712"/>
                  </a:lnTo>
                  <a:lnTo>
                    <a:pt x="394" y="730"/>
                  </a:lnTo>
                  <a:lnTo>
                    <a:pt x="375" y="743"/>
                  </a:lnTo>
                  <a:lnTo>
                    <a:pt x="357" y="755"/>
                  </a:lnTo>
                  <a:lnTo>
                    <a:pt x="345" y="773"/>
                  </a:lnTo>
                  <a:lnTo>
                    <a:pt x="326" y="786"/>
                  </a:lnTo>
                  <a:lnTo>
                    <a:pt x="308" y="798"/>
                  </a:lnTo>
                  <a:lnTo>
                    <a:pt x="295" y="816"/>
                  </a:lnTo>
                  <a:lnTo>
                    <a:pt x="277" y="829"/>
                  </a:lnTo>
                  <a:lnTo>
                    <a:pt x="259" y="841"/>
                  </a:lnTo>
                  <a:lnTo>
                    <a:pt x="246" y="859"/>
                  </a:lnTo>
                  <a:lnTo>
                    <a:pt x="228" y="872"/>
                  </a:lnTo>
                  <a:lnTo>
                    <a:pt x="209" y="884"/>
                  </a:lnTo>
                  <a:lnTo>
                    <a:pt x="197" y="902"/>
                  </a:lnTo>
                  <a:lnTo>
                    <a:pt x="179" y="914"/>
                  </a:lnTo>
                  <a:lnTo>
                    <a:pt x="160" y="927"/>
                  </a:lnTo>
                  <a:lnTo>
                    <a:pt x="148" y="945"/>
                  </a:lnTo>
                  <a:lnTo>
                    <a:pt x="129" y="957"/>
                  </a:lnTo>
                  <a:lnTo>
                    <a:pt x="111" y="970"/>
                  </a:lnTo>
                  <a:lnTo>
                    <a:pt x="99" y="988"/>
                  </a:lnTo>
                  <a:lnTo>
                    <a:pt x="80" y="1000"/>
                  </a:lnTo>
                  <a:lnTo>
                    <a:pt x="62" y="1013"/>
                  </a:lnTo>
                  <a:lnTo>
                    <a:pt x="50" y="1031"/>
                  </a:lnTo>
                  <a:lnTo>
                    <a:pt x="31" y="1043"/>
                  </a:lnTo>
                  <a:lnTo>
                    <a:pt x="13" y="1056"/>
                  </a:lnTo>
                  <a:lnTo>
                    <a:pt x="0" y="1074"/>
                  </a:lnTo>
                </a:path>
              </a:pathLst>
            </a:custGeom>
            <a:solidFill>
              <a:srgbClr val="0000FF"/>
            </a:solidFill>
            <a:ln w="9525">
              <a:solidFill>
                <a:srgbClr val="000000"/>
              </a:solidFill>
              <a:prstDash val="solid"/>
              <a:round/>
              <a:headEnd/>
              <a:tailEnd/>
            </a:ln>
          </p:spPr>
          <p:txBody>
            <a:bodyPr/>
            <a:lstStyle/>
            <a:p>
              <a:endParaRPr lang="en-US"/>
            </a:p>
          </p:txBody>
        </p:sp>
        <p:sp>
          <p:nvSpPr>
            <p:cNvPr id="426474" name="Freeform 484">
              <a:extLst>
                <a:ext uri="{FF2B5EF4-FFF2-40B4-BE49-F238E27FC236}">
                  <a16:creationId xmlns:a16="http://schemas.microsoft.com/office/drawing/2014/main" id="{DAFD684E-F36A-8A22-7DBA-A7EC4FC8F134}"/>
                </a:ext>
              </a:extLst>
            </p:cNvPr>
            <p:cNvSpPr>
              <a:spLocks/>
            </p:cNvSpPr>
            <p:nvPr/>
          </p:nvSpPr>
          <p:spPr bwMode="auto">
            <a:xfrm>
              <a:off x="2146" y="2629"/>
              <a:ext cx="1150" cy="1004"/>
            </a:xfrm>
            <a:custGeom>
              <a:avLst/>
              <a:gdLst>
                <a:gd name="T0" fmla="*/ 87 w 1230"/>
                <a:gd name="T1" fmla="*/ 7 h 1074"/>
                <a:gd name="T2" fmla="*/ 87 w 1230"/>
                <a:gd name="T3" fmla="*/ 7 h 1074"/>
                <a:gd name="T4" fmla="*/ 82 w 1230"/>
                <a:gd name="T5" fmla="*/ 7 h 1074"/>
                <a:gd name="T6" fmla="*/ 81 w 1230"/>
                <a:gd name="T7" fmla="*/ 7 h 1074"/>
                <a:gd name="T8" fmla="*/ 79 w 1230"/>
                <a:gd name="T9" fmla="*/ 9 h 1074"/>
                <a:gd name="T10" fmla="*/ 76 w 1230"/>
                <a:gd name="T11" fmla="*/ 12 h 1074"/>
                <a:gd name="T12" fmla="*/ 74 w 1230"/>
                <a:gd name="T13" fmla="*/ 14 h 1074"/>
                <a:gd name="T14" fmla="*/ 71 w 1230"/>
                <a:gd name="T15" fmla="*/ 17 h 1074"/>
                <a:gd name="T16" fmla="*/ 69 w 1230"/>
                <a:gd name="T17" fmla="*/ 19 h 1074"/>
                <a:gd name="T18" fmla="*/ 66 w 1230"/>
                <a:gd name="T19" fmla="*/ 20 h 1074"/>
                <a:gd name="T20" fmla="*/ 65 w 1230"/>
                <a:gd name="T21" fmla="*/ 22 h 1074"/>
                <a:gd name="T22" fmla="*/ 62 w 1230"/>
                <a:gd name="T23" fmla="*/ 24 h 1074"/>
                <a:gd name="T24" fmla="*/ 59 w 1230"/>
                <a:gd name="T25" fmla="*/ 26 h 1074"/>
                <a:gd name="T26" fmla="*/ 57 w 1230"/>
                <a:gd name="T27" fmla="*/ 28 h 1074"/>
                <a:gd name="T28" fmla="*/ 54 w 1230"/>
                <a:gd name="T29" fmla="*/ 30 h 1074"/>
                <a:gd name="T30" fmla="*/ 53 w 1230"/>
                <a:gd name="T31" fmla="*/ 32 h 1074"/>
                <a:gd name="T32" fmla="*/ 50 w 1230"/>
                <a:gd name="T33" fmla="*/ 34 h 1074"/>
                <a:gd name="T34" fmla="*/ 47 w 1230"/>
                <a:gd name="T35" fmla="*/ 36 h 1074"/>
                <a:gd name="T36" fmla="*/ 45 w 1230"/>
                <a:gd name="T37" fmla="*/ 38 h 1074"/>
                <a:gd name="T38" fmla="*/ 44 w 1230"/>
                <a:gd name="T39" fmla="*/ 41 h 1074"/>
                <a:gd name="T40" fmla="*/ 41 w 1230"/>
                <a:gd name="T41" fmla="*/ 44 h 1074"/>
                <a:gd name="T42" fmla="*/ 38 w 1230"/>
                <a:gd name="T43" fmla="*/ 44 h 1074"/>
                <a:gd name="T44" fmla="*/ 36 w 1230"/>
                <a:gd name="T45" fmla="*/ 47 h 1074"/>
                <a:gd name="T46" fmla="*/ 34 w 1230"/>
                <a:gd name="T47" fmla="*/ 48 h 1074"/>
                <a:gd name="T48" fmla="*/ 32 w 1230"/>
                <a:gd name="T49" fmla="*/ 50 h 1074"/>
                <a:gd name="T50" fmla="*/ 30 w 1230"/>
                <a:gd name="T51" fmla="*/ 53 h 1074"/>
                <a:gd name="T52" fmla="*/ 26 w 1230"/>
                <a:gd name="T53" fmla="*/ 54 h 1074"/>
                <a:gd name="T54" fmla="*/ 24 w 1230"/>
                <a:gd name="T55" fmla="*/ 57 h 1074"/>
                <a:gd name="T56" fmla="*/ 21 w 1230"/>
                <a:gd name="T57" fmla="*/ 59 h 1074"/>
                <a:gd name="T58" fmla="*/ 19 w 1230"/>
                <a:gd name="T59" fmla="*/ 61 h 1074"/>
                <a:gd name="T60" fmla="*/ 17 w 1230"/>
                <a:gd name="T61" fmla="*/ 63 h 1074"/>
                <a:gd name="T62" fmla="*/ 15 w 1230"/>
                <a:gd name="T63" fmla="*/ 65 h 1074"/>
                <a:gd name="T64" fmla="*/ 12 w 1230"/>
                <a:gd name="T65" fmla="*/ 66 h 1074"/>
                <a:gd name="T66" fmla="*/ 9 w 1230"/>
                <a:gd name="T67" fmla="*/ 69 h 1074"/>
                <a:gd name="T68" fmla="*/ 7 w 1230"/>
                <a:gd name="T69" fmla="*/ 71 h 1074"/>
                <a:gd name="T70" fmla="*/ 7 w 1230"/>
                <a:gd name="T71" fmla="*/ 74 h 1074"/>
                <a:gd name="T72" fmla="*/ 7 w 1230"/>
                <a:gd name="T73" fmla="*/ 76 h 1074"/>
                <a:gd name="T74" fmla="*/ 0 w 1230"/>
                <a:gd name="T75" fmla="*/ 78 h 107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230" h="1074">
                  <a:moveTo>
                    <a:pt x="1230" y="0"/>
                  </a:moveTo>
                  <a:lnTo>
                    <a:pt x="1211" y="12"/>
                  </a:lnTo>
                  <a:lnTo>
                    <a:pt x="1193" y="31"/>
                  </a:lnTo>
                  <a:lnTo>
                    <a:pt x="1181" y="43"/>
                  </a:lnTo>
                  <a:lnTo>
                    <a:pt x="1162" y="55"/>
                  </a:lnTo>
                  <a:lnTo>
                    <a:pt x="1144" y="74"/>
                  </a:lnTo>
                  <a:lnTo>
                    <a:pt x="1132" y="86"/>
                  </a:lnTo>
                  <a:lnTo>
                    <a:pt x="1113" y="98"/>
                  </a:lnTo>
                  <a:lnTo>
                    <a:pt x="1095" y="117"/>
                  </a:lnTo>
                  <a:lnTo>
                    <a:pt x="1082" y="129"/>
                  </a:lnTo>
                  <a:lnTo>
                    <a:pt x="1064" y="141"/>
                  </a:lnTo>
                  <a:lnTo>
                    <a:pt x="1045" y="160"/>
                  </a:lnTo>
                  <a:lnTo>
                    <a:pt x="1033" y="172"/>
                  </a:lnTo>
                  <a:lnTo>
                    <a:pt x="1015" y="184"/>
                  </a:lnTo>
                  <a:lnTo>
                    <a:pt x="996" y="203"/>
                  </a:lnTo>
                  <a:lnTo>
                    <a:pt x="984" y="215"/>
                  </a:lnTo>
                  <a:lnTo>
                    <a:pt x="966" y="227"/>
                  </a:lnTo>
                  <a:lnTo>
                    <a:pt x="947" y="246"/>
                  </a:lnTo>
                  <a:lnTo>
                    <a:pt x="935" y="258"/>
                  </a:lnTo>
                  <a:lnTo>
                    <a:pt x="916" y="270"/>
                  </a:lnTo>
                  <a:lnTo>
                    <a:pt x="898" y="288"/>
                  </a:lnTo>
                  <a:lnTo>
                    <a:pt x="886" y="301"/>
                  </a:lnTo>
                  <a:lnTo>
                    <a:pt x="867" y="313"/>
                  </a:lnTo>
                  <a:lnTo>
                    <a:pt x="849" y="331"/>
                  </a:lnTo>
                  <a:lnTo>
                    <a:pt x="836" y="344"/>
                  </a:lnTo>
                  <a:lnTo>
                    <a:pt x="818" y="356"/>
                  </a:lnTo>
                  <a:lnTo>
                    <a:pt x="800" y="374"/>
                  </a:lnTo>
                  <a:lnTo>
                    <a:pt x="787" y="387"/>
                  </a:lnTo>
                  <a:lnTo>
                    <a:pt x="769" y="399"/>
                  </a:lnTo>
                  <a:lnTo>
                    <a:pt x="750" y="417"/>
                  </a:lnTo>
                  <a:lnTo>
                    <a:pt x="738" y="430"/>
                  </a:lnTo>
                  <a:lnTo>
                    <a:pt x="720" y="442"/>
                  </a:lnTo>
                  <a:lnTo>
                    <a:pt x="701" y="460"/>
                  </a:lnTo>
                  <a:lnTo>
                    <a:pt x="689" y="473"/>
                  </a:lnTo>
                  <a:lnTo>
                    <a:pt x="670" y="485"/>
                  </a:lnTo>
                  <a:lnTo>
                    <a:pt x="652" y="503"/>
                  </a:lnTo>
                  <a:lnTo>
                    <a:pt x="640" y="516"/>
                  </a:lnTo>
                  <a:lnTo>
                    <a:pt x="621" y="528"/>
                  </a:lnTo>
                  <a:lnTo>
                    <a:pt x="603" y="546"/>
                  </a:lnTo>
                  <a:lnTo>
                    <a:pt x="591" y="559"/>
                  </a:lnTo>
                  <a:lnTo>
                    <a:pt x="572" y="571"/>
                  </a:lnTo>
                  <a:lnTo>
                    <a:pt x="554" y="589"/>
                  </a:lnTo>
                  <a:lnTo>
                    <a:pt x="541" y="601"/>
                  </a:lnTo>
                  <a:lnTo>
                    <a:pt x="523" y="614"/>
                  </a:lnTo>
                  <a:lnTo>
                    <a:pt x="504" y="626"/>
                  </a:lnTo>
                  <a:lnTo>
                    <a:pt x="492" y="644"/>
                  </a:lnTo>
                  <a:lnTo>
                    <a:pt x="474" y="657"/>
                  </a:lnTo>
                  <a:lnTo>
                    <a:pt x="455" y="669"/>
                  </a:lnTo>
                  <a:lnTo>
                    <a:pt x="443" y="687"/>
                  </a:lnTo>
                  <a:lnTo>
                    <a:pt x="425" y="700"/>
                  </a:lnTo>
                  <a:lnTo>
                    <a:pt x="406" y="712"/>
                  </a:lnTo>
                  <a:lnTo>
                    <a:pt x="394" y="730"/>
                  </a:lnTo>
                  <a:lnTo>
                    <a:pt x="375" y="743"/>
                  </a:lnTo>
                  <a:lnTo>
                    <a:pt x="357" y="755"/>
                  </a:lnTo>
                  <a:lnTo>
                    <a:pt x="345" y="773"/>
                  </a:lnTo>
                  <a:lnTo>
                    <a:pt x="326" y="786"/>
                  </a:lnTo>
                  <a:lnTo>
                    <a:pt x="308" y="798"/>
                  </a:lnTo>
                  <a:lnTo>
                    <a:pt x="295" y="816"/>
                  </a:lnTo>
                  <a:lnTo>
                    <a:pt x="277" y="829"/>
                  </a:lnTo>
                  <a:lnTo>
                    <a:pt x="259" y="841"/>
                  </a:lnTo>
                  <a:lnTo>
                    <a:pt x="246" y="859"/>
                  </a:lnTo>
                  <a:lnTo>
                    <a:pt x="228" y="872"/>
                  </a:lnTo>
                  <a:lnTo>
                    <a:pt x="209" y="884"/>
                  </a:lnTo>
                  <a:lnTo>
                    <a:pt x="197" y="902"/>
                  </a:lnTo>
                  <a:lnTo>
                    <a:pt x="179" y="914"/>
                  </a:lnTo>
                  <a:lnTo>
                    <a:pt x="160" y="927"/>
                  </a:lnTo>
                  <a:lnTo>
                    <a:pt x="148" y="945"/>
                  </a:lnTo>
                  <a:lnTo>
                    <a:pt x="129" y="957"/>
                  </a:lnTo>
                  <a:lnTo>
                    <a:pt x="111" y="970"/>
                  </a:lnTo>
                  <a:lnTo>
                    <a:pt x="99" y="988"/>
                  </a:lnTo>
                  <a:lnTo>
                    <a:pt x="80" y="1000"/>
                  </a:lnTo>
                  <a:lnTo>
                    <a:pt x="62" y="1013"/>
                  </a:lnTo>
                  <a:lnTo>
                    <a:pt x="50" y="1031"/>
                  </a:lnTo>
                  <a:lnTo>
                    <a:pt x="31" y="1043"/>
                  </a:lnTo>
                  <a:lnTo>
                    <a:pt x="13" y="1056"/>
                  </a:lnTo>
                  <a:lnTo>
                    <a:pt x="0" y="1074"/>
                  </a:lnTo>
                </a:path>
              </a:pathLst>
            </a:custGeom>
            <a:solidFill>
              <a:srgbClr val="0000FF"/>
            </a:solidFill>
            <a:ln w="9525">
              <a:solidFill>
                <a:srgbClr val="000000"/>
              </a:solidFill>
              <a:prstDash val="solid"/>
              <a:round/>
              <a:headEnd/>
              <a:tailEnd/>
            </a:ln>
          </p:spPr>
          <p:txBody>
            <a:bodyPr/>
            <a:lstStyle/>
            <a:p>
              <a:endParaRPr lang="en-US"/>
            </a:p>
          </p:txBody>
        </p:sp>
        <p:sp>
          <p:nvSpPr>
            <p:cNvPr id="426475" name="Freeform 485">
              <a:extLst>
                <a:ext uri="{FF2B5EF4-FFF2-40B4-BE49-F238E27FC236}">
                  <a16:creationId xmlns:a16="http://schemas.microsoft.com/office/drawing/2014/main" id="{91CF4612-0F50-DBAB-9910-D43082192B6A}"/>
                </a:ext>
              </a:extLst>
            </p:cNvPr>
            <p:cNvSpPr>
              <a:spLocks/>
            </p:cNvSpPr>
            <p:nvPr/>
          </p:nvSpPr>
          <p:spPr bwMode="auto">
            <a:xfrm>
              <a:off x="2146" y="2629"/>
              <a:ext cx="1150" cy="1004"/>
            </a:xfrm>
            <a:custGeom>
              <a:avLst/>
              <a:gdLst>
                <a:gd name="T0" fmla="*/ 87 w 1230"/>
                <a:gd name="T1" fmla="*/ 7 h 1074"/>
                <a:gd name="T2" fmla="*/ 87 w 1230"/>
                <a:gd name="T3" fmla="*/ 7 h 1074"/>
                <a:gd name="T4" fmla="*/ 82 w 1230"/>
                <a:gd name="T5" fmla="*/ 7 h 1074"/>
                <a:gd name="T6" fmla="*/ 81 w 1230"/>
                <a:gd name="T7" fmla="*/ 7 h 1074"/>
                <a:gd name="T8" fmla="*/ 79 w 1230"/>
                <a:gd name="T9" fmla="*/ 9 h 1074"/>
                <a:gd name="T10" fmla="*/ 76 w 1230"/>
                <a:gd name="T11" fmla="*/ 12 h 1074"/>
                <a:gd name="T12" fmla="*/ 74 w 1230"/>
                <a:gd name="T13" fmla="*/ 14 h 1074"/>
                <a:gd name="T14" fmla="*/ 71 w 1230"/>
                <a:gd name="T15" fmla="*/ 17 h 1074"/>
                <a:gd name="T16" fmla="*/ 69 w 1230"/>
                <a:gd name="T17" fmla="*/ 19 h 1074"/>
                <a:gd name="T18" fmla="*/ 66 w 1230"/>
                <a:gd name="T19" fmla="*/ 20 h 1074"/>
                <a:gd name="T20" fmla="*/ 65 w 1230"/>
                <a:gd name="T21" fmla="*/ 22 h 1074"/>
                <a:gd name="T22" fmla="*/ 62 w 1230"/>
                <a:gd name="T23" fmla="*/ 24 h 1074"/>
                <a:gd name="T24" fmla="*/ 59 w 1230"/>
                <a:gd name="T25" fmla="*/ 26 h 1074"/>
                <a:gd name="T26" fmla="*/ 57 w 1230"/>
                <a:gd name="T27" fmla="*/ 28 h 1074"/>
                <a:gd name="T28" fmla="*/ 54 w 1230"/>
                <a:gd name="T29" fmla="*/ 30 h 1074"/>
                <a:gd name="T30" fmla="*/ 53 w 1230"/>
                <a:gd name="T31" fmla="*/ 32 h 1074"/>
                <a:gd name="T32" fmla="*/ 50 w 1230"/>
                <a:gd name="T33" fmla="*/ 34 h 1074"/>
                <a:gd name="T34" fmla="*/ 47 w 1230"/>
                <a:gd name="T35" fmla="*/ 36 h 1074"/>
                <a:gd name="T36" fmla="*/ 45 w 1230"/>
                <a:gd name="T37" fmla="*/ 38 h 1074"/>
                <a:gd name="T38" fmla="*/ 44 w 1230"/>
                <a:gd name="T39" fmla="*/ 41 h 1074"/>
                <a:gd name="T40" fmla="*/ 41 w 1230"/>
                <a:gd name="T41" fmla="*/ 44 h 1074"/>
                <a:gd name="T42" fmla="*/ 38 w 1230"/>
                <a:gd name="T43" fmla="*/ 44 h 1074"/>
                <a:gd name="T44" fmla="*/ 36 w 1230"/>
                <a:gd name="T45" fmla="*/ 47 h 1074"/>
                <a:gd name="T46" fmla="*/ 34 w 1230"/>
                <a:gd name="T47" fmla="*/ 48 h 1074"/>
                <a:gd name="T48" fmla="*/ 32 w 1230"/>
                <a:gd name="T49" fmla="*/ 50 h 1074"/>
                <a:gd name="T50" fmla="*/ 30 w 1230"/>
                <a:gd name="T51" fmla="*/ 53 h 1074"/>
                <a:gd name="T52" fmla="*/ 26 w 1230"/>
                <a:gd name="T53" fmla="*/ 54 h 1074"/>
                <a:gd name="T54" fmla="*/ 24 w 1230"/>
                <a:gd name="T55" fmla="*/ 57 h 1074"/>
                <a:gd name="T56" fmla="*/ 21 w 1230"/>
                <a:gd name="T57" fmla="*/ 59 h 1074"/>
                <a:gd name="T58" fmla="*/ 19 w 1230"/>
                <a:gd name="T59" fmla="*/ 61 h 1074"/>
                <a:gd name="T60" fmla="*/ 17 w 1230"/>
                <a:gd name="T61" fmla="*/ 63 h 1074"/>
                <a:gd name="T62" fmla="*/ 15 w 1230"/>
                <a:gd name="T63" fmla="*/ 65 h 1074"/>
                <a:gd name="T64" fmla="*/ 12 w 1230"/>
                <a:gd name="T65" fmla="*/ 66 h 1074"/>
                <a:gd name="T66" fmla="*/ 9 w 1230"/>
                <a:gd name="T67" fmla="*/ 69 h 1074"/>
                <a:gd name="T68" fmla="*/ 7 w 1230"/>
                <a:gd name="T69" fmla="*/ 71 h 1074"/>
                <a:gd name="T70" fmla="*/ 7 w 1230"/>
                <a:gd name="T71" fmla="*/ 74 h 1074"/>
                <a:gd name="T72" fmla="*/ 7 w 1230"/>
                <a:gd name="T73" fmla="*/ 76 h 1074"/>
                <a:gd name="T74" fmla="*/ 0 w 1230"/>
                <a:gd name="T75" fmla="*/ 78 h 107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230" h="1074">
                  <a:moveTo>
                    <a:pt x="1230" y="0"/>
                  </a:moveTo>
                  <a:lnTo>
                    <a:pt x="1211" y="12"/>
                  </a:lnTo>
                  <a:lnTo>
                    <a:pt x="1193" y="31"/>
                  </a:lnTo>
                  <a:lnTo>
                    <a:pt x="1181" y="43"/>
                  </a:lnTo>
                  <a:lnTo>
                    <a:pt x="1162" y="55"/>
                  </a:lnTo>
                  <a:lnTo>
                    <a:pt x="1144" y="74"/>
                  </a:lnTo>
                  <a:lnTo>
                    <a:pt x="1132" y="86"/>
                  </a:lnTo>
                  <a:lnTo>
                    <a:pt x="1113" y="98"/>
                  </a:lnTo>
                  <a:lnTo>
                    <a:pt x="1095" y="117"/>
                  </a:lnTo>
                  <a:lnTo>
                    <a:pt x="1082" y="129"/>
                  </a:lnTo>
                  <a:lnTo>
                    <a:pt x="1064" y="141"/>
                  </a:lnTo>
                  <a:lnTo>
                    <a:pt x="1045" y="160"/>
                  </a:lnTo>
                  <a:lnTo>
                    <a:pt x="1033" y="172"/>
                  </a:lnTo>
                  <a:lnTo>
                    <a:pt x="1015" y="184"/>
                  </a:lnTo>
                  <a:lnTo>
                    <a:pt x="996" y="203"/>
                  </a:lnTo>
                  <a:lnTo>
                    <a:pt x="984" y="215"/>
                  </a:lnTo>
                  <a:lnTo>
                    <a:pt x="966" y="227"/>
                  </a:lnTo>
                  <a:lnTo>
                    <a:pt x="947" y="246"/>
                  </a:lnTo>
                  <a:lnTo>
                    <a:pt x="935" y="258"/>
                  </a:lnTo>
                  <a:lnTo>
                    <a:pt x="916" y="270"/>
                  </a:lnTo>
                  <a:lnTo>
                    <a:pt x="898" y="288"/>
                  </a:lnTo>
                  <a:lnTo>
                    <a:pt x="886" y="301"/>
                  </a:lnTo>
                  <a:lnTo>
                    <a:pt x="867" y="313"/>
                  </a:lnTo>
                  <a:lnTo>
                    <a:pt x="849" y="331"/>
                  </a:lnTo>
                  <a:lnTo>
                    <a:pt x="836" y="344"/>
                  </a:lnTo>
                  <a:lnTo>
                    <a:pt x="818" y="356"/>
                  </a:lnTo>
                  <a:lnTo>
                    <a:pt x="800" y="374"/>
                  </a:lnTo>
                  <a:lnTo>
                    <a:pt x="787" y="387"/>
                  </a:lnTo>
                  <a:lnTo>
                    <a:pt x="769" y="399"/>
                  </a:lnTo>
                  <a:lnTo>
                    <a:pt x="750" y="417"/>
                  </a:lnTo>
                  <a:lnTo>
                    <a:pt x="738" y="430"/>
                  </a:lnTo>
                  <a:lnTo>
                    <a:pt x="720" y="442"/>
                  </a:lnTo>
                  <a:lnTo>
                    <a:pt x="701" y="460"/>
                  </a:lnTo>
                  <a:lnTo>
                    <a:pt x="689" y="473"/>
                  </a:lnTo>
                  <a:lnTo>
                    <a:pt x="670" y="485"/>
                  </a:lnTo>
                  <a:lnTo>
                    <a:pt x="652" y="503"/>
                  </a:lnTo>
                  <a:lnTo>
                    <a:pt x="640" y="516"/>
                  </a:lnTo>
                  <a:lnTo>
                    <a:pt x="621" y="528"/>
                  </a:lnTo>
                  <a:lnTo>
                    <a:pt x="603" y="546"/>
                  </a:lnTo>
                  <a:lnTo>
                    <a:pt x="591" y="559"/>
                  </a:lnTo>
                  <a:lnTo>
                    <a:pt x="572" y="571"/>
                  </a:lnTo>
                  <a:lnTo>
                    <a:pt x="554" y="589"/>
                  </a:lnTo>
                  <a:lnTo>
                    <a:pt x="541" y="601"/>
                  </a:lnTo>
                  <a:lnTo>
                    <a:pt x="523" y="614"/>
                  </a:lnTo>
                  <a:lnTo>
                    <a:pt x="504" y="626"/>
                  </a:lnTo>
                  <a:lnTo>
                    <a:pt x="492" y="644"/>
                  </a:lnTo>
                  <a:lnTo>
                    <a:pt x="474" y="657"/>
                  </a:lnTo>
                  <a:lnTo>
                    <a:pt x="455" y="669"/>
                  </a:lnTo>
                  <a:lnTo>
                    <a:pt x="443" y="687"/>
                  </a:lnTo>
                  <a:lnTo>
                    <a:pt x="425" y="700"/>
                  </a:lnTo>
                  <a:lnTo>
                    <a:pt x="406" y="712"/>
                  </a:lnTo>
                  <a:lnTo>
                    <a:pt x="394" y="730"/>
                  </a:lnTo>
                  <a:lnTo>
                    <a:pt x="375" y="743"/>
                  </a:lnTo>
                  <a:lnTo>
                    <a:pt x="357" y="755"/>
                  </a:lnTo>
                  <a:lnTo>
                    <a:pt x="345" y="773"/>
                  </a:lnTo>
                  <a:lnTo>
                    <a:pt x="326" y="786"/>
                  </a:lnTo>
                  <a:lnTo>
                    <a:pt x="308" y="798"/>
                  </a:lnTo>
                  <a:lnTo>
                    <a:pt x="295" y="816"/>
                  </a:lnTo>
                  <a:lnTo>
                    <a:pt x="277" y="829"/>
                  </a:lnTo>
                  <a:lnTo>
                    <a:pt x="259" y="841"/>
                  </a:lnTo>
                  <a:lnTo>
                    <a:pt x="246" y="859"/>
                  </a:lnTo>
                  <a:lnTo>
                    <a:pt x="228" y="872"/>
                  </a:lnTo>
                  <a:lnTo>
                    <a:pt x="209" y="884"/>
                  </a:lnTo>
                  <a:lnTo>
                    <a:pt x="197" y="902"/>
                  </a:lnTo>
                  <a:lnTo>
                    <a:pt x="179" y="914"/>
                  </a:lnTo>
                  <a:lnTo>
                    <a:pt x="160" y="927"/>
                  </a:lnTo>
                  <a:lnTo>
                    <a:pt x="148" y="945"/>
                  </a:lnTo>
                  <a:lnTo>
                    <a:pt x="129" y="957"/>
                  </a:lnTo>
                  <a:lnTo>
                    <a:pt x="111" y="970"/>
                  </a:lnTo>
                  <a:lnTo>
                    <a:pt x="99" y="988"/>
                  </a:lnTo>
                  <a:lnTo>
                    <a:pt x="80" y="1000"/>
                  </a:lnTo>
                  <a:lnTo>
                    <a:pt x="62" y="1013"/>
                  </a:lnTo>
                  <a:lnTo>
                    <a:pt x="50" y="1031"/>
                  </a:lnTo>
                  <a:lnTo>
                    <a:pt x="31" y="1043"/>
                  </a:lnTo>
                  <a:lnTo>
                    <a:pt x="13" y="1056"/>
                  </a:lnTo>
                  <a:lnTo>
                    <a:pt x="0" y="1074"/>
                  </a:lnTo>
                </a:path>
              </a:pathLst>
            </a:custGeom>
            <a:solidFill>
              <a:srgbClr val="0000FF"/>
            </a:solidFill>
            <a:ln w="9525">
              <a:solidFill>
                <a:srgbClr val="000000"/>
              </a:solidFill>
              <a:prstDash val="solid"/>
              <a:round/>
              <a:headEnd/>
              <a:tailEnd/>
            </a:ln>
          </p:spPr>
          <p:txBody>
            <a:bodyPr/>
            <a:lstStyle/>
            <a:p>
              <a:endParaRPr lang="en-US"/>
            </a:p>
          </p:txBody>
        </p:sp>
        <p:sp>
          <p:nvSpPr>
            <p:cNvPr id="426476" name="Freeform 486">
              <a:extLst>
                <a:ext uri="{FF2B5EF4-FFF2-40B4-BE49-F238E27FC236}">
                  <a16:creationId xmlns:a16="http://schemas.microsoft.com/office/drawing/2014/main" id="{B61B1F1C-46DD-747E-3DB4-4487FE1DFC05}"/>
                </a:ext>
              </a:extLst>
            </p:cNvPr>
            <p:cNvSpPr>
              <a:spLocks/>
            </p:cNvSpPr>
            <p:nvPr/>
          </p:nvSpPr>
          <p:spPr bwMode="auto">
            <a:xfrm>
              <a:off x="2146" y="2629"/>
              <a:ext cx="1150" cy="1004"/>
            </a:xfrm>
            <a:custGeom>
              <a:avLst/>
              <a:gdLst>
                <a:gd name="T0" fmla="*/ 87 w 1230"/>
                <a:gd name="T1" fmla="*/ 7 h 1074"/>
                <a:gd name="T2" fmla="*/ 87 w 1230"/>
                <a:gd name="T3" fmla="*/ 7 h 1074"/>
                <a:gd name="T4" fmla="*/ 82 w 1230"/>
                <a:gd name="T5" fmla="*/ 7 h 1074"/>
                <a:gd name="T6" fmla="*/ 81 w 1230"/>
                <a:gd name="T7" fmla="*/ 7 h 1074"/>
                <a:gd name="T8" fmla="*/ 79 w 1230"/>
                <a:gd name="T9" fmla="*/ 9 h 1074"/>
                <a:gd name="T10" fmla="*/ 76 w 1230"/>
                <a:gd name="T11" fmla="*/ 12 h 1074"/>
                <a:gd name="T12" fmla="*/ 74 w 1230"/>
                <a:gd name="T13" fmla="*/ 14 h 1074"/>
                <a:gd name="T14" fmla="*/ 71 w 1230"/>
                <a:gd name="T15" fmla="*/ 17 h 1074"/>
                <a:gd name="T16" fmla="*/ 69 w 1230"/>
                <a:gd name="T17" fmla="*/ 19 h 1074"/>
                <a:gd name="T18" fmla="*/ 66 w 1230"/>
                <a:gd name="T19" fmla="*/ 20 h 1074"/>
                <a:gd name="T20" fmla="*/ 65 w 1230"/>
                <a:gd name="T21" fmla="*/ 22 h 1074"/>
                <a:gd name="T22" fmla="*/ 62 w 1230"/>
                <a:gd name="T23" fmla="*/ 24 h 1074"/>
                <a:gd name="T24" fmla="*/ 59 w 1230"/>
                <a:gd name="T25" fmla="*/ 26 h 1074"/>
                <a:gd name="T26" fmla="*/ 57 w 1230"/>
                <a:gd name="T27" fmla="*/ 28 h 1074"/>
                <a:gd name="T28" fmla="*/ 54 w 1230"/>
                <a:gd name="T29" fmla="*/ 30 h 1074"/>
                <a:gd name="T30" fmla="*/ 53 w 1230"/>
                <a:gd name="T31" fmla="*/ 32 h 1074"/>
                <a:gd name="T32" fmla="*/ 50 w 1230"/>
                <a:gd name="T33" fmla="*/ 34 h 1074"/>
                <a:gd name="T34" fmla="*/ 47 w 1230"/>
                <a:gd name="T35" fmla="*/ 36 h 1074"/>
                <a:gd name="T36" fmla="*/ 45 w 1230"/>
                <a:gd name="T37" fmla="*/ 38 h 1074"/>
                <a:gd name="T38" fmla="*/ 44 w 1230"/>
                <a:gd name="T39" fmla="*/ 41 h 1074"/>
                <a:gd name="T40" fmla="*/ 41 w 1230"/>
                <a:gd name="T41" fmla="*/ 44 h 1074"/>
                <a:gd name="T42" fmla="*/ 38 w 1230"/>
                <a:gd name="T43" fmla="*/ 44 h 1074"/>
                <a:gd name="T44" fmla="*/ 36 w 1230"/>
                <a:gd name="T45" fmla="*/ 47 h 1074"/>
                <a:gd name="T46" fmla="*/ 34 w 1230"/>
                <a:gd name="T47" fmla="*/ 48 h 1074"/>
                <a:gd name="T48" fmla="*/ 32 w 1230"/>
                <a:gd name="T49" fmla="*/ 50 h 1074"/>
                <a:gd name="T50" fmla="*/ 30 w 1230"/>
                <a:gd name="T51" fmla="*/ 53 h 1074"/>
                <a:gd name="T52" fmla="*/ 26 w 1230"/>
                <a:gd name="T53" fmla="*/ 54 h 1074"/>
                <a:gd name="T54" fmla="*/ 24 w 1230"/>
                <a:gd name="T55" fmla="*/ 57 h 1074"/>
                <a:gd name="T56" fmla="*/ 21 w 1230"/>
                <a:gd name="T57" fmla="*/ 59 h 1074"/>
                <a:gd name="T58" fmla="*/ 19 w 1230"/>
                <a:gd name="T59" fmla="*/ 61 h 1074"/>
                <a:gd name="T60" fmla="*/ 17 w 1230"/>
                <a:gd name="T61" fmla="*/ 63 h 1074"/>
                <a:gd name="T62" fmla="*/ 15 w 1230"/>
                <a:gd name="T63" fmla="*/ 65 h 1074"/>
                <a:gd name="T64" fmla="*/ 12 w 1230"/>
                <a:gd name="T65" fmla="*/ 66 h 1074"/>
                <a:gd name="T66" fmla="*/ 9 w 1230"/>
                <a:gd name="T67" fmla="*/ 69 h 1074"/>
                <a:gd name="T68" fmla="*/ 7 w 1230"/>
                <a:gd name="T69" fmla="*/ 71 h 1074"/>
                <a:gd name="T70" fmla="*/ 7 w 1230"/>
                <a:gd name="T71" fmla="*/ 74 h 1074"/>
                <a:gd name="T72" fmla="*/ 7 w 1230"/>
                <a:gd name="T73" fmla="*/ 76 h 1074"/>
                <a:gd name="T74" fmla="*/ 0 w 1230"/>
                <a:gd name="T75" fmla="*/ 78 h 107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230" h="1074">
                  <a:moveTo>
                    <a:pt x="1230" y="0"/>
                  </a:moveTo>
                  <a:lnTo>
                    <a:pt x="1211" y="12"/>
                  </a:lnTo>
                  <a:lnTo>
                    <a:pt x="1193" y="31"/>
                  </a:lnTo>
                  <a:lnTo>
                    <a:pt x="1181" y="43"/>
                  </a:lnTo>
                  <a:lnTo>
                    <a:pt x="1162" y="55"/>
                  </a:lnTo>
                  <a:lnTo>
                    <a:pt x="1144" y="74"/>
                  </a:lnTo>
                  <a:lnTo>
                    <a:pt x="1132" y="86"/>
                  </a:lnTo>
                  <a:lnTo>
                    <a:pt x="1113" y="98"/>
                  </a:lnTo>
                  <a:lnTo>
                    <a:pt x="1095" y="117"/>
                  </a:lnTo>
                  <a:lnTo>
                    <a:pt x="1082" y="129"/>
                  </a:lnTo>
                  <a:lnTo>
                    <a:pt x="1064" y="141"/>
                  </a:lnTo>
                  <a:lnTo>
                    <a:pt x="1045" y="160"/>
                  </a:lnTo>
                  <a:lnTo>
                    <a:pt x="1033" y="172"/>
                  </a:lnTo>
                  <a:lnTo>
                    <a:pt x="1015" y="184"/>
                  </a:lnTo>
                  <a:lnTo>
                    <a:pt x="996" y="203"/>
                  </a:lnTo>
                  <a:lnTo>
                    <a:pt x="984" y="215"/>
                  </a:lnTo>
                  <a:lnTo>
                    <a:pt x="966" y="227"/>
                  </a:lnTo>
                  <a:lnTo>
                    <a:pt x="947" y="246"/>
                  </a:lnTo>
                  <a:lnTo>
                    <a:pt x="935" y="258"/>
                  </a:lnTo>
                  <a:lnTo>
                    <a:pt x="916" y="270"/>
                  </a:lnTo>
                  <a:lnTo>
                    <a:pt x="898" y="288"/>
                  </a:lnTo>
                  <a:lnTo>
                    <a:pt x="886" y="301"/>
                  </a:lnTo>
                  <a:lnTo>
                    <a:pt x="867" y="313"/>
                  </a:lnTo>
                  <a:lnTo>
                    <a:pt x="849" y="331"/>
                  </a:lnTo>
                  <a:lnTo>
                    <a:pt x="836" y="344"/>
                  </a:lnTo>
                  <a:lnTo>
                    <a:pt x="818" y="356"/>
                  </a:lnTo>
                  <a:lnTo>
                    <a:pt x="800" y="374"/>
                  </a:lnTo>
                  <a:lnTo>
                    <a:pt x="787" y="387"/>
                  </a:lnTo>
                  <a:lnTo>
                    <a:pt x="769" y="399"/>
                  </a:lnTo>
                  <a:lnTo>
                    <a:pt x="750" y="417"/>
                  </a:lnTo>
                  <a:lnTo>
                    <a:pt x="738" y="430"/>
                  </a:lnTo>
                  <a:lnTo>
                    <a:pt x="720" y="442"/>
                  </a:lnTo>
                  <a:lnTo>
                    <a:pt x="701" y="460"/>
                  </a:lnTo>
                  <a:lnTo>
                    <a:pt x="689" y="473"/>
                  </a:lnTo>
                  <a:lnTo>
                    <a:pt x="670" y="485"/>
                  </a:lnTo>
                  <a:lnTo>
                    <a:pt x="652" y="503"/>
                  </a:lnTo>
                  <a:lnTo>
                    <a:pt x="640" y="516"/>
                  </a:lnTo>
                  <a:lnTo>
                    <a:pt x="621" y="528"/>
                  </a:lnTo>
                  <a:lnTo>
                    <a:pt x="603" y="546"/>
                  </a:lnTo>
                  <a:lnTo>
                    <a:pt x="591" y="559"/>
                  </a:lnTo>
                  <a:lnTo>
                    <a:pt x="572" y="571"/>
                  </a:lnTo>
                  <a:lnTo>
                    <a:pt x="554" y="589"/>
                  </a:lnTo>
                  <a:lnTo>
                    <a:pt x="541" y="601"/>
                  </a:lnTo>
                  <a:lnTo>
                    <a:pt x="523" y="614"/>
                  </a:lnTo>
                  <a:lnTo>
                    <a:pt x="504" y="626"/>
                  </a:lnTo>
                  <a:lnTo>
                    <a:pt x="492" y="644"/>
                  </a:lnTo>
                  <a:lnTo>
                    <a:pt x="474" y="657"/>
                  </a:lnTo>
                  <a:lnTo>
                    <a:pt x="455" y="669"/>
                  </a:lnTo>
                  <a:lnTo>
                    <a:pt x="443" y="687"/>
                  </a:lnTo>
                  <a:lnTo>
                    <a:pt x="425" y="700"/>
                  </a:lnTo>
                  <a:lnTo>
                    <a:pt x="406" y="712"/>
                  </a:lnTo>
                  <a:lnTo>
                    <a:pt x="394" y="730"/>
                  </a:lnTo>
                  <a:lnTo>
                    <a:pt x="375" y="743"/>
                  </a:lnTo>
                  <a:lnTo>
                    <a:pt x="357" y="755"/>
                  </a:lnTo>
                  <a:lnTo>
                    <a:pt x="345" y="773"/>
                  </a:lnTo>
                  <a:lnTo>
                    <a:pt x="326" y="786"/>
                  </a:lnTo>
                  <a:lnTo>
                    <a:pt x="308" y="798"/>
                  </a:lnTo>
                  <a:lnTo>
                    <a:pt x="295" y="816"/>
                  </a:lnTo>
                  <a:lnTo>
                    <a:pt x="277" y="829"/>
                  </a:lnTo>
                  <a:lnTo>
                    <a:pt x="259" y="841"/>
                  </a:lnTo>
                  <a:lnTo>
                    <a:pt x="246" y="859"/>
                  </a:lnTo>
                  <a:lnTo>
                    <a:pt x="228" y="872"/>
                  </a:lnTo>
                  <a:lnTo>
                    <a:pt x="209" y="884"/>
                  </a:lnTo>
                  <a:lnTo>
                    <a:pt x="197" y="902"/>
                  </a:lnTo>
                  <a:lnTo>
                    <a:pt x="179" y="914"/>
                  </a:lnTo>
                  <a:lnTo>
                    <a:pt x="160" y="927"/>
                  </a:lnTo>
                  <a:lnTo>
                    <a:pt x="148" y="945"/>
                  </a:lnTo>
                  <a:lnTo>
                    <a:pt x="129" y="957"/>
                  </a:lnTo>
                  <a:lnTo>
                    <a:pt x="111" y="970"/>
                  </a:lnTo>
                  <a:lnTo>
                    <a:pt x="99" y="988"/>
                  </a:lnTo>
                  <a:lnTo>
                    <a:pt x="80" y="1000"/>
                  </a:lnTo>
                  <a:lnTo>
                    <a:pt x="62" y="1013"/>
                  </a:lnTo>
                  <a:lnTo>
                    <a:pt x="50" y="1031"/>
                  </a:lnTo>
                  <a:lnTo>
                    <a:pt x="31" y="1043"/>
                  </a:lnTo>
                  <a:lnTo>
                    <a:pt x="13" y="1056"/>
                  </a:lnTo>
                  <a:lnTo>
                    <a:pt x="0" y="1074"/>
                  </a:lnTo>
                </a:path>
              </a:pathLst>
            </a:custGeom>
            <a:solidFill>
              <a:srgbClr val="0000FF"/>
            </a:solidFill>
            <a:ln w="9525">
              <a:solidFill>
                <a:srgbClr val="000000"/>
              </a:solidFill>
              <a:prstDash val="solid"/>
              <a:round/>
              <a:headEnd/>
              <a:tailEnd/>
            </a:ln>
          </p:spPr>
          <p:txBody>
            <a:bodyPr/>
            <a:lstStyle/>
            <a:p>
              <a:endParaRPr lang="en-US"/>
            </a:p>
          </p:txBody>
        </p:sp>
        <p:sp>
          <p:nvSpPr>
            <p:cNvPr id="426477" name="Freeform 487">
              <a:extLst>
                <a:ext uri="{FF2B5EF4-FFF2-40B4-BE49-F238E27FC236}">
                  <a16:creationId xmlns:a16="http://schemas.microsoft.com/office/drawing/2014/main" id="{641321E9-7C7E-2EA8-5D41-A36767702C84}"/>
                </a:ext>
              </a:extLst>
            </p:cNvPr>
            <p:cNvSpPr>
              <a:spLocks/>
            </p:cNvSpPr>
            <p:nvPr/>
          </p:nvSpPr>
          <p:spPr bwMode="auto">
            <a:xfrm>
              <a:off x="2146" y="2629"/>
              <a:ext cx="1150" cy="1004"/>
            </a:xfrm>
            <a:custGeom>
              <a:avLst/>
              <a:gdLst>
                <a:gd name="T0" fmla="*/ 87 w 1230"/>
                <a:gd name="T1" fmla="*/ 7 h 1074"/>
                <a:gd name="T2" fmla="*/ 87 w 1230"/>
                <a:gd name="T3" fmla="*/ 7 h 1074"/>
                <a:gd name="T4" fmla="*/ 82 w 1230"/>
                <a:gd name="T5" fmla="*/ 7 h 1074"/>
                <a:gd name="T6" fmla="*/ 81 w 1230"/>
                <a:gd name="T7" fmla="*/ 7 h 1074"/>
                <a:gd name="T8" fmla="*/ 79 w 1230"/>
                <a:gd name="T9" fmla="*/ 9 h 1074"/>
                <a:gd name="T10" fmla="*/ 76 w 1230"/>
                <a:gd name="T11" fmla="*/ 12 h 1074"/>
                <a:gd name="T12" fmla="*/ 74 w 1230"/>
                <a:gd name="T13" fmla="*/ 14 h 1074"/>
                <a:gd name="T14" fmla="*/ 71 w 1230"/>
                <a:gd name="T15" fmla="*/ 17 h 1074"/>
                <a:gd name="T16" fmla="*/ 69 w 1230"/>
                <a:gd name="T17" fmla="*/ 19 h 1074"/>
                <a:gd name="T18" fmla="*/ 66 w 1230"/>
                <a:gd name="T19" fmla="*/ 20 h 1074"/>
                <a:gd name="T20" fmla="*/ 65 w 1230"/>
                <a:gd name="T21" fmla="*/ 22 h 1074"/>
                <a:gd name="T22" fmla="*/ 62 w 1230"/>
                <a:gd name="T23" fmla="*/ 24 h 1074"/>
                <a:gd name="T24" fmla="*/ 59 w 1230"/>
                <a:gd name="T25" fmla="*/ 26 h 1074"/>
                <a:gd name="T26" fmla="*/ 57 w 1230"/>
                <a:gd name="T27" fmla="*/ 28 h 1074"/>
                <a:gd name="T28" fmla="*/ 54 w 1230"/>
                <a:gd name="T29" fmla="*/ 30 h 1074"/>
                <a:gd name="T30" fmla="*/ 53 w 1230"/>
                <a:gd name="T31" fmla="*/ 32 h 1074"/>
                <a:gd name="T32" fmla="*/ 50 w 1230"/>
                <a:gd name="T33" fmla="*/ 34 h 1074"/>
                <a:gd name="T34" fmla="*/ 47 w 1230"/>
                <a:gd name="T35" fmla="*/ 36 h 1074"/>
                <a:gd name="T36" fmla="*/ 45 w 1230"/>
                <a:gd name="T37" fmla="*/ 38 h 1074"/>
                <a:gd name="T38" fmla="*/ 44 w 1230"/>
                <a:gd name="T39" fmla="*/ 41 h 1074"/>
                <a:gd name="T40" fmla="*/ 41 w 1230"/>
                <a:gd name="T41" fmla="*/ 44 h 1074"/>
                <a:gd name="T42" fmla="*/ 38 w 1230"/>
                <a:gd name="T43" fmla="*/ 44 h 1074"/>
                <a:gd name="T44" fmla="*/ 36 w 1230"/>
                <a:gd name="T45" fmla="*/ 47 h 1074"/>
                <a:gd name="T46" fmla="*/ 34 w 1230"/>
                <a:gd name="T47" fmla="*/ 48 h 1074"/>
                <a:gd name="T48" fmla="*/ 32 w 1230"/>
                <a:gd name="T49" fmla="*/ 50 h 1074"/>
                <a:gd name="T50" fmla="*/ 30 w 1230"/>
                <a:gd name="T51" fmla="*/ 53 h 1074"/>
                <a:gd name="T52" fmla="*/ 26 w 1230"/>
                <a:gd name="T53" fmla="*/ 54 h 1074"/>
                <a:gd name="T54" fmla="*/ 24 w 1230"/>
                <a:gd name="T55" fmla="*/ 57 h 1074"/>
                <a:gd name="T56" fmla="*/ 21 w 1230"/>
                <a:gd name="T57" fmla="*/ 59 h 1074"/>
                <a:gd name="T58" fmla="*/ 19 w 1230"/>
                <a:gd name="T59" fmla="*/ 61 h 1074"/>
                <a:gd name="T60" fmla="*/ 17 w 1230"/>
                <a:gd name="T61" fmla="*/ 63 h 1074"/>
                <a:gd name="T62" fmla="*/ 15 w 1230"/>
                <a:gd name="T63" fmla="*/ 65 h 1074"/>
                <a:gd name="T64" fmla="*/ 12 w 1230"/>
                <a:gd name="T65" fmla="*/ 66 h 1074"/>
                <a:gd name="T66" fmla="*/ 9 w 1230"/>
                <a:gd name="T67" fmla="*/ 69 h 1074"/>
                <a:gd name="T68" fmla="*/ 7 w 1230"/>
                <a:gd name="T69" fmla="*/ 71 h 1074"/>
                <a:gd name="T70" fmla="*/ 7 w 1230"/>
                <a:gd name="T71" fmla="*/ 74 h 1074"/>
                <a:gd name="T72" fmla="*/ 7 w 1230"/>
                <a:gd name="T73" fmla="*/ 76 h 1074"/>
                <a:gd name="T74" fmla="*/ 0 w 1230"/>
                <a:gd name="T75" fmla="*/ 78 h 107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230" h="1074">
                  <a:moveTo>
                    <a:pt x="1230" y="0"/>
                  </a:moveTo>
                  <a:lnTo>
                    <a:pt x="1211" y="12"/>
                  </a:lnTo>
                  <a:lnTo>
                    <a:pt x="1193" y="31"/>
                  </a:lnTo>
                  <a:lnTo>
                    <a:pt x="1181" y="43"/>
                  </a:lnTo>
                  <a:lnTo>
                    <a:pt x="1162" y="55"/>
                  </a:lnTo>
                  <a:lnTo>
                    <a:pt x="1144" y="74"/>
                  </a:lnTo>
                  <a:lnTo>
                    <a:pt x="1132" y="86"/>
                  </a:lnTo>
                  <a:lnTo>
                    <a:pt x="1113" y="98"/>
                  </a:lnTo>
                  <a:lnTo>
                    <a:pt x="1095" y="117"/>
                  </a:lnTo>
                  <a:lnTo>
                    <a:pt x="1082" y="129"/>
                  </a:lnTo>
                  <a:lnTo>
                    <a:pt x="1064" y="141"/>
                  </a:lnTo>
                  <a:lnTo>
                    <a:pt x="1045" y="160"/>
                  </a:lnTo>
                  <a:lnTo>
                    <a:pt x="1033" y="172"/>
                  </a:lnTo>
                  <a:lnTo>
                    <a:pt x="1015" y="184"/>
                  </a:lnTo>
                  <a:lnTo>
                    <a:pt x="996" y="203"/>
                  </a:lnTo>
                  <a:lnTo>
                    <a:pt x="984" y="215"/>
                  </a:lnTo>
                  <a:lnTo>
                    <a:pt x="966" y="227"/>
                  </a:lnTo>
                  <a:lnTo>
                    <a:pt x="947" y="246"/>
                  </a:lnTo>
                  <a:lnTo>
                    <a:pt x="935" y="258"/>
                  </a:lnTo>
                  <a:lnTo>
                    <a:pt x="916" y="270"/>
                  </a:lnTo>
                  <a:lnTo>
                    <a:pt x="898" y="288"/>
                  </a:lnTo>
                  <a:lnTo>
                    <a:pt x="886" y="301"/>
                  </a:lnTo>
                  <a:lnTo>
                    <a:pt x="867" y="313"/>
                  </a:lnTo>
                  <a:lnTo>
                    <a:pt x="849" y="331"/>
                  </a:lnTo>
                  <a:lnTo>
                    <a:pt x="836" y="344"/>
                  </a:lnTo>
                  <a:lnTo>
                    <a:pt x="818" y="356"/>
                  </a:lnTo>
                  <a:lnTo>
                    <a:pt x="800" y="374"/>
                  </a:lnTo>
                  <a:lnTo>
                    <a:pt x="787" y="387"/>
                  </a:lnTo>
                  <a:lnTo>
                    <a:pt x="769" y="399"/>
                  </a:lnTo>
                  <a:lnTo>
                    <a:pt x="750" y="417"/>
                  </a:lnTo>
                  <a:lnTo>
                    <a:pt x="738" y="430"/>
                  </a:lnTo>
                  <a:lnTo>
                    <a:pt x="720" y="442"/>
                  </a:lnTo>
                  <a:lnTo>
                    <a:pt x="701" y="460"/>
                  </a:lnTo>
                  <a:lnTo>
                    <a:pt x="689" y="473"/>
                  </a:lnTo>
                  <a:lnTo>
                    <a:pt x="670" y="485"/>
                  </a:lnTo>
                  <a:lnTo>
                    <a:pt x="652" y="503"/>
                  </a:lnTo>
                  <a:lnTo>
                    <a:pt x="640" y="516"/>
                  </a:lnTo>
                  <a:lnTo>
                    <a:pt x="621" y="528"/>
                  </a:lnTo>
                  <a:lnTo>
                    <a:pt x="603" y="546"/>
                  </a:lnTo>
                  <a:lnTo>
                    <a:pt x="591" y="559"/>
                  </a:lnTo>
                  <a:lnTo>
                    <a:pt x="572" y="571"/>
                  </a:lnTo>
                  <a:lnTo>
                    <a:pt x="554" y="589"/>
                  </a:lnTo>
                  <a:lnTo>
                    <a:pt x="541" y="601"/>
                  </a:lnTo>
                  <a:lnTo>
                    <a:pt x="523" y="614"/>
                  </a:lnTo>
                  <a:lnTo>
                    <a:pt x="504" y="626"/>
                  </a:lnTo>
                  <a:lnTo>
                    <a:pt x="492" y="644"/>
                  </a:lnTo>
                  <a:lnTo>
                    <a:pt x="474" y="657"/>
                  </a:lnTo>
                  <a:lnTo>
                    <a:pt x="455" y="669"/>
                  </a:lnTo>
                  <a:lnTo>
                    <a:pt x="443" y="687"/>
                  </a:lnTo>
                  <a:lnTo>
                    <a:pt x="425" y="700"/>
                  </a:lnTo>
                  <a:lnTo>
                    <a:pt x="406" y="712"/>
                  </a:lnTo>
                  <a:lnTo>
                    <a:pt x="394" y="730"/>
                  </a:lnTo>
                  <a:lnTo>
                    <a:pt x="375" y="743"/>
                  </a:lnTo>
                  <a:lnTo>
                    <a:pt x="357" y="755"/>
                  </a:lnTo>
                  <a:lnTo>
                    <a:pt x="345" y="773"/>
                  </a:lnTo>
                  <a:lnTo>
                    <a:pt x="326" y="786"/>
                  </a:lnTo>
                  <a:lnTo>
                    <a:pt x="308" y="798"/>
                  </a:lnTo>
                  <a:lnTo>
                    <a:pt x="295" y="816"/>
                  </a:lnTo>
                  <a:lnTo>
                    <a:pt x="277" y="829"/>
                  </a:lnTo>
                  <a:lnTo>
                    <a:pt x="259" y="841"/>
                  </a:lnTo>
                  <a:lnTo>
                    <a:pt x="246" y="859"/>
                  </a:lnTo>
                  <a:lnTo>
                    <a:pt x="228" y="872"/>
                  </a:lnTo>
                  <a:lnTo>
                    <a:pt x="209" y="884"/>
                  </a:lnTo>
                  <a:lnTo>
                    <a:pt x="197" y="902"/>
                  </a:lnTo>
                  <a:lnTo>
                    <a:pt x="179" y="914"/>
                  </a:lnTo>
                  <a:lnTo>
                    <a:pt x="160" y="927"/>
                  </a:lnTo>
                  <a:lnTo>
                    <a:pt x="148" y="945"/>
                  </a:lnTo>
                  <a:lnTo>
                    <a:pt x="129" y="957"/>
                  </a:lnTo>
                  <a:lnTo>
                    <a:pt x="111" y="970"/>
                  </a:lnTo>
                  <a:lnTo>
                    <a:pt x="99" y="988"/>
                  </a:lnTo>
                  <a:lnTo>
                    <a:pt x="80" y="1000"/>
                  </a:lnTo>
                  <a:lnTo>
                    <a:pt x="62" y="1013"/>
                  </a:lnTo>
                  <a:lnTo>
                    <a:pt x="50" y="1031"/>
                  </a:lnTo>
                  <a:lnTo>
                    <a:pt x="31" y="1043"/>
                  </a:lnTo>
                  <a:lnTo>
                    <a:pt x="13" y="1056"/>
                  </a:lnTo>
                  <a:lnTo>
                    <a:pt x="0" y="1074"/>
                  </a:lnTo>
                </a:path>
              </a:pathLst>
            </a:custGeom>
            <a:solidFill>
              <a:srgbClr val="0000FF"/>
            </a:solidFill>
            <a:ln w="9525">
              <a:solidFill>
                <a:srgbClr val="000000"/>
              </a:solidFill>
              <a:prstDash val="solid"/>
              <a:round/>
              <a:headEnd/>
              <a:tailEnd/>
            </a:ln>
          </p:spPr>
          <p:txBody>
            <a:bodyPr/>
            <a:lstStyle/>
            <a:p>
              <a:endParaRPr lang="en-US"/>
            </a:p>
          </p:txBody>
        </p:sp>
        <p:sp>
          <p:nvSpPr>
            <p:cNvPr id="426478" name="Freeform 488">
              <a:extLst>
                <a:ext uri="{FF2B5EF4-FFF2-40B4-BE49-F238E27FC236}">
                  <a16:creationId xmlns:a16="http://schemas.microsoft.com/office/drawing/2014/main" id="{B0C6A5E4-5A2A-1340-0CF5-6F955D0A9D73}"/>
                </a:ext>
              </a:extLst>
            </p:cNvPr>
            <p:cNvSpPr>
              <a:spLocks/>
            </p:cNvSpPr>
            <p:nvPr/>
          </p:nvSpPr>
          <p:spPr bwMode="auto">
            <a:xfrm>
              <a:off x="2146" y="2629"/>
              <a:ext cx="1150" cy="1004"/>
            </a:xfrm>
            <a:custGeom>
              <a:avLst/>
              <a:gdLst>
                <a:gd name="T0" fmla="*/ 87 w 1230"/>
                <a:gd name="T1" fmla="*/ 7 h 1074"/>
                <a:gd name="T2" fmla="*/ 87 w 1230"/>
                <a:gd name="T3" fmla="*/ 7 h 1074"/>
                <a:gd name="T4" fmla="*/ 82 w 1230"/>
                <a:gd name="T5" fmla="*/ 7 h 1074"/>
                <a:gd name="T6" fmla="*/ 81 w 1230"/>
                <a:gd name="T7" fmla="*/ 7 h 1074"/>
                <a:gd name="T8" fmla="*/ 79 w 1230"/>
                <a:gd name="T9" fmla="*/ 9 h 1074"/>
                <a:gd name="T10" fmla="*/ 76 w 1230"/>
                <a:gd name="T11" fmla="*/ 12 h 1074"/>
                <a:gd name="T12" fmla="*/ 74 w 1230"/>
                <a:gd name="T13" fmla="*/ 14 h 1074"/>
                <a:gd name="T14" fmla="*/ 71 w 1230"/>
                <a:gd name="T15" fmla="*/ 17 h 1074"/>
                <a:gd name="T16" fmla="*/ 69 w 1230"/>
                <a:gd name="T17" fmla="*/ 19 h 1074"/>
                <a:gd name="T18" fmla="*/ 66 w 1230"/>
                <a:gd name="T19" fmla="*/ 20 h 1074"/>
                <a:gd name="T20" fmla="*/ 65 w 1230"/>
                <a:gd name="T21" fmla="*/ 22 h 1074"/>
                <a:gd name="T22" fmla="*/ 62 w 1230"/>
                <a:gd name="T23" fmla="*/ 24 h 1074"/>
                <a:gd name="T24" fmla="*/ 59 w 1230"/>
                <a:gd name="T25" fmla="*/ 26 h 1074"/>
                <a:gd name="T26" fmla="*/ 57 w 1230"/>
                <a:gd name="T27" fmla="*/ 28 h 1074"/>
                <a:gd name="T28" fmla="*/ 54 w 1230"/>
                <a:gd name="T29" fmla="*/ 30 h 1074"/>
                <a:gd name="T30" fmla="*/ 53 w 1230"/>
                <a:gd name="T31" fmla="*/ 32 h 1074"/>
                <a:gd name="T32" fmla="*/ 50 w 1230"/>
                <a:gd name="T33" fmla="*/ 34 h 1074"/>
                <a:gd name="T34" fmla="*/ 47 w 1230"/>
                <a:gd name="T35" fmla="*/ 36 h 1074"/>
                <a:gd name="T36" fmla="*/ 45 w 1230"/>
                <a:gd name="T37" fmla="*/ 38 h 1074"/>
                <a:gd name="T38" fmla="*/ 44 w 1230"/>
                <a:gd name="T39" fmla="*/ 41 h 1074"/>
                <a:gd name="T40" fmla="*/ 41 w 1230"/>
                <a:gd name="T41" fmla="*/ 44 h 1074"/>
                <a:gd name="T42" fmla="*/ 38 w 1230"/>
                <a:gd name="T43" fmla="*/ 44 h 1074"/>
                <a:gd name="T44" fmla="*/ 36 w 1230"/>
                <a:gd name="T45" fmla="*/ 47 h 1074"/>
                <a:gd name="T46" fmla="*/ 34 w 1230"/>
                <a:gd name="T47" fmla="*/ 48 h 1074"/>
                <a:gd name="T48" fmla="*/ 32 w 1230"/>
                <a:gd name="T49" fmla="*/ 50 h 1074"/>
                <a:gd name="T50" fmla="*/ 30 w 1230"/>
                <a:gd name="T51" fmla="*/ 53 h 1074"/>
                <a:gd name="T52" fmla="*/ 26 w 1230"/>
                <a:gd name="T53" fmla="*/ 54 h 1074"/>
                <a:gd name="T54" fmla="*/ 24 w 1230"/>
                <a:gd name="T55" fmla="*/ 57 h 1074"/>
                <a:gd name="T56" fmla="*/ 21 w 1230"/>
                <a:gd name="T57" fmla="*/ 59 h 1074"/>
                <a:gd name="T58" fmla="*/ 19 w 1230"/>
                <a:gd name="T59" fmla="*/ 61 h 1074"/>
                <a:gd name="T60" fmla="*/ 17 w 1230"/>
                <a:gd name="T61" fmla="*/ 63 h 1074"/>
                <a:gd name="T62" fmla="*/ 15 w 1230"/>
                <a:gd name="T63" fmla="*/ 65 h 1074"/>
                <a:gd name="T64" fmla="*/ 12 w 1230"/>
                <a:gd name="T65" fmla="*/ 66 h 1074"/>
                <a:gd name="T66" fmla="*/ 9 w 1230"/>
                <a:gd name="T67" fmla="*/ 69 h 1074"/>
                <a:gd name="T68" fmla="*/ 7 w 1230"/>
                <a:gd name="T69" fmla="*/ 71 h 1074"/>
                <a:gd name="T70" fmla="*/ 7 w 1230"/>
                <a:gd name="T71" fmla="*/ 74 h 1074"/>
                <a:gd name="T72" fmla="*/ 7 w 1230"/>
                <a:gd name="T73" fmla="*/ 76 h 1074"/>
                <a:gd name="T74" fmla="*/ 0 w 1230"/>
                <a:gd name="T75" fmla="*/ 78 h 107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230" h="1074">
                  <a:moveTo>
                    <a:pt x="1230" y="0"/>
                  </a:moveTo>
                  <a:lnTo>
                    <a:pt x="1211" y="12"/>
                  </a:lnTo>
                  <a:lnTo>
                    <a:pt x="1193" y="31"/>
                  </a:lnTo>
                  <a:lnTo>
                    <a:pt x="1181" y="43"/>
                  </a:lnTo>
                  <a:lnTo>
                    <a:pt x="1162" y="55"/>
                  </a:lnTo>
                  <a:lnTo>
                    <a:pt x="1144" y="74"/>
                  </a:lnTo>
                  <a:lnTo>
                    <a:pt x="1132" y="86"/>
                  </a:lnTo>
                  <a:lnTo>
                    <a:pt x="1113" y="98"/>
                  </a:lnTo>
                  <a:lnTo>
                    <a:pt x="1095" y="117"/>
                  </a:lnTo>
                  <a:lnTo>
                    <a:pt x="1082" y="129"/>
                  </a:lnTo>
                  <a:lnTo>
                    <a:pt x="1064" y="141"/>
                  </a:lnTo>
                  <a:lnTo>
                    <a:pt x="1045" y="160"/>
                  </a:lnTo>
                  <a:lnTo>
                    <a:pt x="1033" y="172"/>
                  </a:lnTo>
                  <a:lnTo>
                    <a:pt x="1015" y="184"/>
                  </a:lnTo>
                  <a:lnTo>
                    <a:pt x="996" y="203"/>
                  </a:lnTo>
                  <a:lnTo>
                    <a:pt x="984" y="215"/>
                  </a:lnTo>
                  <a:lnTo>
                    <a:pt x="966" y="227"/>
                  </a:lnTo>
                  <a:lnTo>
                    <a:pt x="947" y="246"/>
                  </a:lnTo>
                  <a:lnTo>
                    <a:pt x="935" y="258"/>
                  </a:lnTo>
                  <a:lnTo>
                    <a:pt x="916" y="270"/>
                  </a:lnTo>
                  <a:lnTo>
                    <a:pt x="898" y="288"/>
                  </a:lnTo>
                  <a:lnTo>
                    <a:pt x="886" y="301"/>
                  </a:lnTo>
                  <a:lnTo>
                    <a:pt x="867" y="313"/>
                  </a:lnTo>
                  <a:lnTo>
                    <a:pt x="849" y="331"/>
                  </a:lnTo>
                  <a:lnTo>
                    <a:pt x="836" y="344"/>
                  </a:lnTo>
                  <a:lnTo>
                    <a:pt x="818" y="356"/>
                  </a:lnTo>
                  <a:lnTo>
                    <a:pt x="800" y="374"/>
                  </a:lnTo>
                  <a:lnTo>
                    <a:pt x="787" y="387"/>
                  </a:lnTo>
                  <a:lnTo>
                    <a:pt x="769" y="399"/>
                  </a:lnTo>
                  <a:lnTo>
                    <a:pt x="750" y="417"/>
                  </a:lnTo>
                  <a:lnTo>
                    <a:pt x="738" y="430"/>
                  </a:lnTo>
                  <a:lnTo>
                    <a:pt x="720" y="442"/>
                  </a:lnTo>
                  <a:lnTo>
                    <a:pt x="701" y="460"/>
                  </a:lnTo>
                  <a:lnTo>
                    <a:pt x="689" y="473"/>
                  </a:lnTo>
                  <a:lnTo>
                    <a:pt x="670" y="485"/>
                  </a:lnTo>
                  <a:lnTo>
                    <a:pt x="652" y="503"/>
                  </a:lnTo>
                  <a:lnTo>
                    <a:pt x="640" y="516"/>
                  </a:lnTo>
                  <a:lnTo>
                    <a:pt x="621" y="528"/>
                  </a:lnTo>
                  <a:lnTo>
                    <a:pt x="603" y="546"/>
                  </a:lnTo>
                  <a:lnTo>
                    <a:pt x="591" y="559"/>
                  </a:lnTo>
                  <a:lnTo>
                    <a:pt x="572" y="571"/>
                  </a:lnTo>
                  <a:lnTo>
                    <a:pt x="554" y="589"/>
                  </a:lnTo>
                  <a:lnTo>
                    <a:pt x="541" y="601"/>
                  </a:lnTo>
                  <a:lnTo>
                    <a:pt x="523" y="614"/>
                  </a:lnTo>
                  <a:lnTo>
                    <a:pt x="504" y="626"/>
                  </a:lnTo>
                  <a:lnTo>
                    <a:pt x="492" y="644"/>
                  </a:lnTo>
                  <a:lnTo>
                    <a:pt x="474" y="657"/>
                  </a:lnTo>
                  <a:lnTo>
                    <a:pt x="455" y="669"/>
                  </a:lnTo>
                  <a:lnTo>
                    <a:pt x="443" y="687"/>
                  </a:lnTo>
                  <a:lnTo>
                    <a:pt x="425" y="700"/>
                  </a:lnTo>
                  <a:lnTo>
                    <a:pt x="406" y="712"/>
                  </a:lnTo>
                  <a:lnTo>
                    <a:pt x="394" y="730"/>
                  </a:lnTo>
                  <a:lnTo>
                    <a:pt x="375" y="743"/>
                  </a:lnTo>
                  <a:lnTo>
                    <a:pt x="357" y="755"/>
                  </a:lnTo>
                  <a:lnTo>
                    <a:pt x="345" y="773"/>
                  </a:lnTo>
                  <a:lnTo>
                    <a:pt x="326" y="786"/>
                  </a:lnTo>
                  <a:lnTo>
                    <a:pt x="308" y="798"/>
                  </a:lnTo>
                  <a:lnTo>
                    <a:pt x="295" y="816"/>
                  </a:lnTo>
                  <a:lnTo>
                    <a:pt x="277" y="829"/>
                  </a:lnTo>
                  <a:lnTo>
                    <a:pt x="259" y="841"/>
                  </a:lnTo>
                  <a:lnTo>
                    <a:pt x="246" y="859"/>
                  </a:lnTo>
                  <a:lnTo>
                    <a:pt x="228" y="872"/>
                  </a:lnTo>
                  <a:lnTo>
                    <a:pt x="209" y="884"/>
                  </a:lnTo>
                  <a:lnTo>
                    <a:pt x="197" y="902"/>
                  </a:lnTo>
                  <a:lnTo>
                    <a:pt x="179" y="914"/>
                  </a:lnTo>
                  <a:lnTo>
                    <a:pt x="160" y="927"/>
                  </a:lnTo>
                  <a:lnTo>
                    <a:pt x="148" y="945"/>
                  </a:lnTo>
                  <a:lnTo>
                    <a:pt x="129" y="957"/>
                  </a:lnTo>
                  <a:lnTo>
                    <a:pt x="111" y="970"/>
                  </a:lnTo>
                  <a:lnTo>
                    <a:pt x="99" y="988"/>
                  </a:lnTo>
                  <a:lnTo>
                    <a:pt x="80" y="1000"/>
                  </a:lnTo>
                  <a:lnTo>
                    <a:pt x="62" y="1013"/>
                  </a:lnTo>
                  <a:lnTo>
                    <a:pt x="50" y="1031"/>
                  </a:lnTo>
                  <a:lnTo>
                    <a:pt x="31" y="1043"/>
                  </a:lnTo>
                  <a:lnTo>
                    <a:pt x="13" y="1056"/>
                  </a:lnTo>
                  <a:lnTo>
                    <a:pt x="0" y="1074"/>
                  </a:lnTo>
                </a:path>
              </a:pathLst>
            </a:custGeom>
            <a:solidFill>
              <a:srgbClr val="0000FF"/>
            </a:solidFill>
            <a:ln w="9525">
              <a:solidFill>
                <a:srgbClr val="000000"/>
              </a:solidFill>
              <a:prstDash val="solid"/>
              <a:round/>
              <a:headEnd/>
              <a:tailEnd/>
            </a:ln>
          </p:spPr>
          <p:txBody>
            <a:bodyPr/>
            <a:lstStyle/>
            <a:p>
              <a:endParaRPr lang="en-US"/>
            </a:p>
          </p:txBody>
        </p:sp>
        <p:sp>
          <p:nvSpPr>
            <p:cNvPr id="426479" name="Freeform 489">
              <a:extLst>
                <a:ext uri="{FF2B5EF4-FFF2-40B4-BE49-F238E27FC236}">
                  <a16:creationId xmlns:a16="http://schemas.microsoft.com/office/drawing/2014/main" id="{F0C18787-7600-1CBB-097E-8E699E0AAD9D}"/>
                </a:ext>
              </a:extLst>
            </p:cNvPr>
            <p:cNvSpPr>
              <a:spLocks/>
            </p:cNvSpPr>
            <p:nvPr/>
          </p:nvSpPr>
          <p:spPr bwMode="auto">
            <a:xfrm>
              <a:off x="2146" y="2629"/>
              <a:ext cx="1150" cy="1004"/>
            </a:xfrm>
            <a:custGeom>
              <a:avLst/>
              <a:gdLst>
                <a:gd name="T0" fmla="*/ 87 w 1230"/>
                <a:gd name="T1" fmla="*/ 7 h 1074"/>
                <a:gd name="T2" fmla="*/ 87 w 1230"/>
                <a:gd name="T3" fmla="*/ 7 h 1074"/>
                <a:gd name="T4" fmla="*/ 82 w 1230"/>
                <a:gd name="T5" fmla="*/ 7 h 1074"/>
                <a:gd name="T6" fmla="*/ 81 w 1230"/>
                <a:gd name="T7" fmla="*/ 7 h 1074"/>
                <a:gd name="T8" fmla="*/ 79 w 1230"/>
                <a:gd name="T9" fmla="*/ 9 h 1074"/>
                <a:gd name="T10" fmla="*/ 76 w 1230"/>
                <a:gd name="T11" fmla="*/ 12 h 1074"/>
                <a:gd name="T12" fmla="*/ 74 w 1230"/>
                <a:gd name="T13" fmla="*/ 14 h 1074"/>
                <a:gd name="T14" fmla="*/ 71 w 1230"/>
                <a:gd name="T15" fmla="*/ 17 h 1074"/>
                <a:gd name="T16" fmla="*/ 69 w 1230"/>
                <a:gd name="T17" fmla="*/ 19 h 1074"/>
                <a:gd name="T18" fmla="*/ 66 w 1230"/>
                <a:gd name="T19" fmla="*/ 20 h 1074"/>
                <a:gd name="T20" fmla="*/ 65 w 1230"/>
                <a:gd name="T21" fmla="*/ 22 h 1074"/>
                <a:gd name="T22" fmla="*/ 62 w 1230"/>
                <a:gd name="T23" fmla="*/ 24 h 1074"/>
                <a:gd name="T24" fmla="*/ 59 w 1230"/>
                <a:gd name="T25" fmla="*/ 26 h 1074"/>
                <a:gd name="T26" fmla="*/ 57 w 1230"/>
                <a:gd name="T27" fmla="*/ 28 h 1074"/>
                <a:gd name="T28" fmla="*/ 54 w 1230"/>
                <a:gd name="T29" fmla="*/ 30 h 1074"/>
                <a:gd name="T30" fmla="*/ 53 w 1230"/>
                <a:gd name="T31" fmla="*/ 32 h 1074"/>
                <a:gd name="T32" fmla="*/ 50 w 1230"/>
                <a:gd name="T33" fmla="*/ 34 h 1074"/>
                <a:gd name="T34" fmla="*/ 47 w 1230"/>
                <a:gd name="T35" fmla="*/ 36 h 1074"/>
                <a:gd name="T36" fmla="*/ 45 w 1230"/>
                <a:gd name="T37" fmla="*/ 38 h 1074"/>
                <a:gd name="T38" fmla="*/ 44 w 1230"/>
                <a:gd name="T39" fmla="*/ 41 h 1074"/>
                <a:gd name="T40" fmla="*/ 41 w 1230"/>
                <a:gd name="T41" fmla="*/ 44 h 1074"/>
                <a:gd name="T42" fmla="*/ 38 w 1230"/>
                <a:gd name="T43" fmla="*/ 44 h 1074"/>
                <a:gd name="T44" fmla="*/ 36 w 1230"/>
                <a:gd name="T45" fmla="*/ 47 h 1074"/>
                <a:gd name="T46" fmla="*/ 34 w 1230"/>
                <a:gd name="T47" fmla="*/ 48 h 1074"/>
                <a:gd name="T48" fmla="*/ 32 w 1230"/>
                <a:gd name="T49" fmla="*/ 50 h 1074"/>
                <a:gd name="T50" fmla="*/ 30 w 1230"/>
                <a:gd name="T51" fmla="*/ 53 h 1074"/>
                <a:gd name="T52" fmla="*/ 26 w 1230"/>
                <a:gd name="T53" fmla="*/ 54 h 1074"/>
                <a:gd name="T54" fmla="*/ 24 w 1230"/>
                <a:gd name="T55" fmla="*/ 57 h 1074"/>
                <a:gd name="T56" fmla="*/ 21 w 1230"/>
                <a:gd name="T57" fmla="*/ 59 h 1074"/>
                <a:gd name="T58" fmla="*/ 19 w 1230"/>
                <a:gd name="T59" fmla="*/ 61 h 1074"/>
                <a:gd name="T60" fmla="*/ 17 w 1230"/>
                <a:gd name="T61" fmla="*/ 63 h 1074"/>
                <a:gd name="T62" fmla="*/ 15 w 1230"/>
                <a:gd name="T63" fmla="*/ 65 h 1074"/>
                <a:gd name="T64" fmla="*/ 12 w 1230"/>
                <a:gd name="T65" fmla="*/ 66 h 1074"/>
                <a:gd name="T66" fmla="*/ 9 w 1230"/>
                <a:gd name="T67" fmla="*/ 69 h 1074"/>
                <a:gd name="T68" fmla="*/ 7 w 1230"/>
                <a:gd name="T69" fmla="*/ 71 h 1074"/>
                <a:gd name="T70" fmla="*/ 7 w 1230"/>
                <a:gd name="T71" fmla="*/ 74 h 1074"/>
                <a:gd name="T72" fmla="*/ 7 w 1230"/>
                <a:gd name="T73" fmla="*/ 76 h 1074"/>
                <a:gd name="T74" fmla="*/ 0 w 1230"/>
                <a:gd name="T75" fmla="*/ 78 h 107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230" h="1074">
                  <a:moveTo>
                    <a:pt x="1230" y="0"/>
                  </a:moveTo>
                  <a:lnTo>
                    <a:pt x="1211" y="12"/>
                  </a:lnTo>
                  <a:lnTo>
                    <a:pt x="1193" y="31"/>
                  </a:lnTo>
                  <a:lnTo>
                    <a:pt x="1181" y="43"/>
                  </a:lnTo>
                  <a:lnTo>
                    <a:pt x="1162" y="55"/>
                  </a:lnTo>
                  <a:lnTo>
                    <a:pt x="1144" y="74"/>
                  </a:lnTo>
                  <a:lnTo>
                    <a:pt x="1132" y="86"/>
                  </a:lnTo>
                  <a:lnTo>
                    <a:pt x="1113" y="98"/>
                  </a:lnTo>
                  <a:lnTo>
                    <a:pt x="1095" y="117"/>
                  </a:lnTo>
                  <a:lnTo>
                    <a:pt x="1082" y="129"/>
                  </a:lnTo>
                  <a:lnTo>
                    <a:pt x="1064" y="141"/>
                  </a:lnTo>
                  <a:lnTo>
                    <a:pt x="1045" y="160"/>
                  </a:lnTo>
                  <a:lnTo>
                    <a:pt x="1033" y="172"/>
                  </a:lnTo>
                  <a:lnTo>
                    <a:pt x="1015" y="184"/>
                  </a:lnTo>
                  <a:lnTo>
                    <a:pt x="996" y="203"/>
                  </a:lnTo>
                  <a:lnTo>
                    <a:pt x="984" y="215"/>
                  </a:lnTo>
                  <a:lnTo>
                    <a:pt x="966" y="227"/>
                  </a:lnTo>
                  <a:lnTo>
                    <a:pt x="947" y="246"/>
                  </a:lnTo>
                  <a:lnTo>
                    <a:pt x="935" y="258"/>
                  </a:lnTo>
                  <a:lnTo>
                    <a:pt x="916" y="270"/>
                  </a:lnTo>
                  <a:lnTo>
                    <a:pt x="898" y="288"/>
                  </a:lnTo>
                  <a:lnTo>
                    <a:pt x="886" y="301"/>
                  </a:lnTo>
                  <a:lnTo>
                    <a:pt x="867" y="313"/>
                  </a:lnTo>
                  <a:lnTo>
                    <a:pt x="849" y="331"/>
                  </a:lnTo>
                  <a:lnTo>
                    <a:pt x="836" y="344"/>
                  </a:lnTo>
                  <a:lnTo>
                    <a:pt x="818" y="356"/>
                  </a:lnTo>
                  <a:lnTo>
                    <a:pt x="800" y="374"/>
                  </a:lnTo>
                  <a:lnTo>
                    <a:pt x="787" y="387"/>
                  </a:lnTo>
                  <a:lnTo>
                    <a:pt x="769" y="399"/>
                  </a:lnTo>
                  <a:lnTo>
                    <a:pt x="750" y="417"/>
                  </a:lnTo>
                  <a:lnTo>
                    <a:pt x="738" y="430"/>
                  </a:lnTo>
                  <a:lnTo>
                    <a:pt x="720" y="442"/>
                  </a:lnTo>
                  <a:lnTo>
                    <a:pt x="701" y="460"/>
                  </a:lnTo>
                  <a:lnTo>
                    <a:pt x="689" y="473"/>
                  </a:lnTo>
                  <a:lnTo>
                    <a:pt x="670" y="485"/>
                  </a:lnTo>
                  <a:lnTo>
                    <a:pt x="652" y="503"/>
                  </a:lnTo>
                  <a:lnTo>
                    <a:pt x="640" y="516"/>
                  </a:lnTo>
                  <a:lnTo>
                    <a:pt x="621" y="528"/>
                  </a:lnTo>
                  <a:lnTo>
                    <a:pt x="603" y="546"/>
                  </a:lnTo>
                  <a:lnTo>
                    <a:pt x="591" y="559"/>
                  </a:lnTo>
                  <a:lnTo>
                    <a:pt x="572" y="571"/>
                  </a:lnTo>
                  <a:lnTo>
                    <a:pt x="554" y="589"/>
                  </a:lnTo>
                  <a:lnTo>
                    <a:pt x="541" y="601"/>
                  </a:lnTo>
                  <a:lnTo>
                    <a:pt x="523" y="614"/>
                  </a:lnTo>
                  <a:lnTo>
                    <a:pt x="504" y="626"/>
                  </a:lnTo>
                  <a:lnTo>
                    <a:pt x="492" y="644"/>
                  </a:lnTo>
                  <a:lnTo>
                    <a:pt x="474" y="657"/>
                  </a:lnTo>
                  <a:lnTo>
                    <a:pt x="455" y="669"/>
                  </a:lnTo>
                  <a:lnTo>
                    <a:pt x="443" y="687"/>
                  </a:lnTo>
                  <a:lnTo>
                    <a:pt x="425" y="700"/>
                  </a:lnTo>
                  <a:lnTo>
                    <a:pt x="406" y="712"/>
                  </a:lnTo>
                  <a:lnTo>
                    <a:pt x="394" y="730"/>
                  </a:lnTo>
                  <a:lnTo>
                    <a:pt x="375" y="743"/>
                  </a:lnTo>
                  <a:lnTo>
                    <a:pt x="357" y="755"/>
                  </a:lnTo>
                  <a:lnTo>
                    <a:pt x="345" y="773"/>
                  </a:lnTo>
                  <a:lnTo>
                    <a:pt x="326" y="786"/>
                  </a:lnTo>
                  <a:lnTo>
                    <a:pt x="308" y="798"/>
                  </a:lnTo>
                  <a:lnTo>
                    <a:pt x="295" y="816"/>
                  </a:lnTo>
                  <a:lnTo>
                    <a:pt x="277" y="829"/>
                  </a:lnTo>
                  <a:lnTo>
                    <a:pt x="259" y="841"/>
                  </a:lnTo>
                  <a:lnTo>
                    <a:pt x="246" y="859"/>
                  </a:lnTo>
                  <a:lnTo>
                    <a:pt x="228" y="872"/>
                  </a:lnTo>
                  <a:lnTo>
                    <a:pt x="209" y="884"/>
                  </a:lnTo>
                  <a:lnTo>
                    <a:pt x="197" y="902"/>
                  </a:lnTo>
                  <a:lnTo>
                    <a:pt x="179" y="914"/>
                  </a:lnTo>
                  <a:lnTo>
                    <a:pt x="160" y="927"/>
                  </a:lnTo>
                  <a:lnTo>
                    <a:pt x="148" y="945"/>
                  </a:lnTo>
                  <a:lnTo>
                    <a:pt x="129" y="957"/>
                  </a:lnTo>
                  <a:lnTo>
                    <a:pt x="111" y="970"/>
                  </a:lnTo>
                  <a:lnTo>
                    <a:pt x="99" y="988"/>
                  </a:lnTo>
                  <a:lnTo>
                    <a:pt x="80" y="1000"/>
                  </a:lnTo>
                  <a:lnTo>
                    <a:pt x="62" y="1013"/>
                  </a:lnTo>
                  <a:lnTo>
                    <a:pt x="50" y="1031"/>
                  </a:lnTo>
                  <a:lnTo>
                    <a:pt x="31" y="1043"/>
                  </a:lnTo>
                  <a:lnTo>
                    <a:pt x="13" y="1056"/>
                  </a:lnTo>
                  <a:lnTo>
                    <a:pt x="0" y="1074"/>
                  </a:lnTo>
                </a:path>
              </a:pathLst>
            </a:custGeom>
            <a:solidFill>
              <a:srgbClr val="0000FF"/>
            </a:solidFill>
            <a:ln w="9525">
              <a:solidFill>
                <a:srgbClr val="000000"/>
              </a:solidFill>
              <a:prstDash val="solid"/>
              <a:round/>
              <a:headEnd/>
              <a:tailEnd/>
            </a:ln>
          </p:spPr>
          <p:txBody>
            <a:bodyPr/>
            <a:lstStyle/>
            <a:p>
              <a:endParaRPr lang="en-US"/>
            </a:p>
          </p:txBody>
        </p:sp>
        <p:sp>
          <p:nvSpPr>
            <p:cNvPr id="426480" name="Freeform 490">
              <a:extLst>
                <a:ext uri="{FF2B5EF4-FFF2-40B4-BE49-F238E27FC236}">
                  <a16:creationId xmlns:a16="http://schemas.microsoft.com/office/drawing/2014/main" id="{463A737F-90B9-EF72-2144-95EC9AA02FC5}"/>
                </a:ext>
              </a:extLst>
            </p:cNvPr>
            <p:cNvSpPr>
              <a:spLocks/>
            </p:cNvSpPr>
            <p:nvPr/>
          </p:nvSpPr>
          <p:spPr bwMode="auto">
            <a:xfrm>
              <a:off x="2146" y="2629"/>
              <a:ext cx="1150" cy="1004"/>
            </a:xfrm>
            <a:custGeom>
              <a:avLst/>
              <a:gdLst>
                <a:gd name="T0" fmla="*/ 87 w 1230"/>
                <a:gd name="T1" fmla="*/ 7 h 1074"/>
                <a:gd name="T2" fmla="*/ 87 w 1230"/>
                <a:gd name="T3" fmla="*/ 7 h 1074"/>
                <a:gd name="T4" fmla="*/ 82 w 1230"/>
                <a:gd name="T5" fmla="*/ 7 h 1074"/>
                <a:gd name="T6" fmla="*/ 81 w 1230"/>
                <a:gd name="T7" fmla="*/ 7 h 1074"/>
                <a:gd name="T8" fmla="*/ 79 w 1230"/>
                <a:gd name="T9" fmla="*/ 9 h 1074"/>
                <a:gd name="T10" fmla="*/ 76 w 1230"/>
                <a:gd name="T11" fmla="*/ 12 h 1074"/>
                <a:gd name="T12" fmla="*/ 74 w 1230"/>
                <a:gd name="T13" fmla="*/ 14 h 1074"/>
                <a:gd name="T14" fmla="*/ 71 w 1230"/>
                <a:gd name="T15" fmla="*/ 17 h 1074"/>
                <a:gd name="T16" fmla="*/ 69 w 1230"/>
                <a:gd name="T17" fmla="*/ 19 h 1074"/>
                <a:gd name="T18" fmla="*/ 66 w 1230"/>
                <a:gd name="T19" fmla="*/ 20 h 1074"/>
                <a:gd name="T20" fmla="*/ 65 w 1230"/>
                <a:gd name="T21" fmla="*/ 22 h 1074"/>
                <a:gd name="T22" fmla="*/ 62 w 1230"/>
                <a:gd name="T23" fmla="*/ 24 h 1074"/>
                <a:gd name="T24" fmla="*/ 59 w 1230"/>
                <a:gd name="T25" fmla="*/ 26 h 1074"/>
                <a:gd name="T26" fmla="*/ 57 w 1230"/>
                <a:gd name="T27" fmla="*/ 28 h 1074"/>
                <a:gd name="T28" fmla="*/ 54 w 1230"/>
                <a:gd name="T29" fmla="*/ 30 h 1074"/>
                <a:gd name="T30" fmla="*/ 53 w 1230"/>
                <a:gd name="T31" fmla="*/ 32 h 1074"/>
                <a:gd name="T32" fmla="*/ 50 w 1230"/>
                <a:gd name="T33" fmla="*/ 34 h 1074"/>
                <a:gd name="T34" fmla="*/ 47 w 1230"/>
                <a:gd name="T35" fmla="*/ 36 h 1074"/>
                <a:gd name="T36" fmla="*/ 45 w 1230"/>
                <a:gd name="T37" fmla="*/ 38 h 1074"/>
                <a:gd name="T38" fmla="*/ 44 w 1230"/>
                <a:gd name="T39" fmla="*/ 41 h 1074"/>
                <a:gd name="T40" fmla="*/ 41 w 1230"/>
                <a:gd name="T41" fmla="*/ 44 h 1074"/>
                <a:gd name="T42" fmla="*/ 38 w 1230"/>
                <a:gd name="T43" fmla="*/ 44 h 1074"/>
                <a:gd name="T44" fmla="*/ 36 w 1230"/>
                <a:gd name="T45" fmla="*/ 47 h 1074"/>
                <a:gd name="T46" fmla="*/ 34 w 1230"/>
                <a:gd name="T47" fmla="*/ 48 h 1074"/>
                <a:gd name="T48" fmla="*/ 32 w 1230"/>
                <a:gd name="T49" fmla="*/ 50 h 1074"/>
                <a:gd name="T50" fmla="*/ 30 w 1230"/>
                <a:gd name="T51" fmla="*/ 53 h 1074"/>
                <a:gd name="T52" fmla="*/ 26 w 1230"/>
                <a:gd name="T53" fmla="*/ 54 h 1074"/>
                <a:gd name="T54" fmla="*/ 24 w 1230"/>
                <a:gd name="T55" fmla="*/ 57 h 1074"/>
                <a:gd name="T56" fmla="*/ 21 w 1230"/>
                <a:gd name="T57" fmla="*/ 59 h 1074"/>
                <a:gd name="T58" fmla="*/ 19 w 1230"/>
                <a:gd name="T59" fmla="*/ 61 h 1074"/>
                <a:gd name="T60" fmla="*/ 17 w 1230"/>
                <a:gd name="T61" fmla="*/ 63 h 1074"/>
                <a:gd name="T62" fmla="*/ 15 w 1230"/>
                <a:gd name="T63" fmla="*/ 65 h 1074"/>
                <a:gd name="T64" fmla="*/ 12 w 1230"/>
                <a:gd name="T65" fmla="*/ 66 h 1074"/>
                <a:gd name="T66" fmla="*/ 9 w 1230"/>
                <a:gd name="T67" fmla="*/ 69 h 1074"/>
                <a:gd name="T68" fmla="*/ 7 w 1230"/>
                <a:gd name="T69" fmla="*/ 71 h 1074"/>
                <a:gd name="T70" fmla="*/ 7 w 1230"/>
                <a:gd name="T71" fmla="*/ 74 h 1074"/>
                <a:gd name="T72" fmla="*/ 7 w 1230"/>
                <a:gd name="T73" fmla="*/ 76 h 1074"/>
                <a:gd name="T74" fmla="*/ 0 w 1230"/>
                <a:gd name="T75" fmla="*/ 78 h 107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230" h="1074">
                  <a:moveTo>
                    <a:pt x="1230" y="0"/>
                  </a:moveTo>
                  <a:lnTo>
                    <a:pt x="1211" y="12"/>
                  </a:lnTo>
                  <a:lnTo>
                    <a:pt x="1193" y="31"/>
                  </a:lnTo>
                  <a:lnTo>
                    <a:pt x="1181" y="43"/>
                  </a:lnTo>
                  <a:lnTo>
                    <a:pt x="1162" y="55"/>
                  </a:lnTo>
                  <a:lnTo>
                    <a:pt x="1144" y="74"/>
                  </a:lnTo>
                  <a:lnTo>
                    <a:pt x="1132" y="86"/>
                  </a:lnTo>
                  <a:lnTo>
                    <a:pt x="1113" y="98"/>
                  </a:lnTo>
                  <a:lnTo>
                    <a:pt x="1095" y="117"/>
                  </a:lnTo>
                  <a:lnTo>
                    <a:pt x="1082" y="129"/>
                  </a:lnTo>
                  <a:lnTo>
                    <a:pt x="1064" y="141"/>
                  </a:lnTo>
                  <a:lnTo>
                    <a:pt x="1045" y="160"/>
                  </a:lnTo>
                  <a:lnTo>
                    <a:pt x="1033" y="172"/>
                  </a:lnTo>
                  <a:lnTo>
                    <a:pt x="1015" y="184"/>
                  </a:lnTo>
                  <a:lnTo>
                    <a:pt x="996" y="203"/>
                  </a:lnTo>
                  <a:lnTo>
                    <a:pt x="984" y="215"/>
                  </a:lnTo>
                  <a:lnTo>
                    <a:pt x="966" y="227"/>
                  </a:lnTo>
                  <a:lnTo>
                    <a:pt x="947" y="246"/>
                  </a:lnTo>
                  <a:lnTo>
                    <a:pt x="935" y="258"/>
                  </a:lnTo>
                  <a:lnTo>
                    <a:pt x="916" y="270"/>
                  </a:lnTo>
                  <a:lnTo>
                    <a:pt x="898" y="288"/>
                  </a:lnTo>
                  <a:lnTo>
                    <a:pt x="886" y="301"/>
                  </a:lnTo>
                  <a:lnTo>
                    <a:pt x="867" y="313"/>
                  </a:lnTo>
                  <a:lnTo>
                    <a:pt x="849" y="331"/>
                  </a:lnTo>
                  <a:lnTo>
                    <a:pt x="836" y="344"/>
                  </a:lnTo>
                  <a:lnTo>
                    <a:pt x="818" y="356"/>
                  </a:lnTo>
                  <a:lnTo>
                    <a:pt x="800" y="374"/>
                  </a:lnTo>
                  <a:lnTo>
                    <a:pt x="787" y="387"/>
                  </a:lnTo>
                  <a:lnTo>
                    <a:pt x="769" y="399"/>
                  </a:lnTo>
                  <a:lnTo>
                    <a:pt x="750" y="417"/>
                  </a:lnTo>
                  <a:lnTo>
                    <a:pt x="738" y="430"/>
                  </a:lnTo>
                  <a:lnTo>
                    <a:pt x="720" y="442"/>
                  </a:lnTo>
                  <a:lnTo>
                    <a:pt x="701" y="460"/>
                  </a:lnTo>
                  <a:lnTo>
                    <a:pt x="689" y="473"/>
                  </a:lnTo>
                  <a:lnTo>
                    <a:pt x="670" y="485"/>
                  </a:lnTo>
                  <a:lnTo>
                    <a:pt x="652" y="503"/>
                  </a:lnTo>
                  <a:lnTo>
                    <a:pt x="640" y="516"/>
                  </a:lnTo>
                  <a:lnTo>
                    <a:pt x="621" y="528"/>
                  </a:lnTo>
                  <a:lnTo>
                    <a:pt x="603" y="546"/>
                  </a:lnTo>
                  <a:lnTo>
                    <a:pt x="591" y="559"/>
                  </a:lnTo>
                  <a:lnTo>
                    <a:pt x="572" y="571"/>
                  </a:lnTo>
                  <a:lnTo>
                    <a:pt x="554" y="589"/>
                  </a:lnTo>
                  <a:lnTo>
                    <a:pt x="541" y="601"/>
                  </a:lnTo>
                  <a:lnTo>
                    <a:pt x="523" y="614"/>
                  </a:lnTo>
                  <a:lnTo>
                    <a:pt x="504" y="626"/>
                  </a:lnTo>
                  <a:lnTo>
                    <a:pt x="492" y="644"/>
                  </a:lnTo>
                  <a:lnTo>
                    <a:pt x="474" y="657"/>
                  </a:lnTo>
                  <a:lnTo>
                    <a:pt x="455" y="669"/>
                  </a:lnTo>
                  <a:lnTo>
                    <a:pt x="443" y="687"/>
                  </a:lnTo>
                  <a:lnTo>
                    <a:pt x="425" y="700"/>
                  </a:lnTo>
                  <a:lnTo>
                    <a:pt x="406" y="712"/>
                  </a:lnTo>
                  <a:lnTo>
                    <a:pt x="394" y="730"/>
                  </a:lnTo>
                  <a:lnTo>
                    <a:pt x="375" y="743"/>
                  </a:lnTo>
                  <a:lnTo>
                    <a:pt x="357" y="755"/>
                  </a:lnTo>
                  <a:lnTo>
                    <a:pt x="345" y="773"/>
                  </a:lnTo>
                  <a:lnTo>
                    <a:pt x="326" y="786"/>
                  </a:lnTo>
                  <a:lnTo>
                    <a:pt x="308" y="798"/>
                  </a:lnTo>
                  <a:lnTo>
                    <a:pt x="295" y="816"/>
                  </a:lnTo>
                  <a:lnTo>
                    <a:pt x="277" y="829"/>
                  </a:lnTo>
                  <a:lnTo>
                    <a:pt x="259" y="841"/>
                  </a:lnTo>
                  <a:lnTo>
                    <a:pt x="246" y="859"/>
                  </a:lnTo>
                  <a:lnTo>
                    <a:pt x="228" y="872"/>
                  </a:lnTo>
                  <a:lnTo>
                    <a:pt x="209" y="884"/>
                  </a:lnTo>
                  <a:lnTo>
                    <a:pt x="197" y="902"/>
                  </a:lnTo>
                  <a:lnTo>
                    <a:pt x="179" y="914"/>
                  </a:lnTo>
                  <a:lnTo>
                    <a:pt x="160" y="927"/>
                  </a:lnTo>
                  <a:lnTo>
                    <a:pt x="148" y="945"/>
                  </a:lnTo>
                  <a:lnTo>
                    <a:pt x="129" y="957"/>
                  </a:lnTo>
                  <a:lnTo>
                    <a:pt x="111" y="970"/>
                  </a:lnTo>
                  <a:lnTo>
                    <a:pt x="99" y="988"/>
                  </a:lnTo>
                  <a:lnTo>
                    <a:pt x="80" y="1000"/>
                  </a:lnTo>
                  <a:lnTo>
                    <a:pt x="62" y="1013"/>
                  </a:lnTo>
                  <a:lnTo>
                    <a:pt x="50" y="1031"/>
                  </a:lnTo>
                  <a:lnTo>
                    <a:pt x="31" y="1043"/>
                  </a:lnTo>
                  <a:lnTo>
                    <a:pt x="13" y="1056"/>
                  </a:lnTo>
                  <a:lnTo>
                    <a:pt x="0" y="1074"/>
                  </a:lnTo>
                </a:path>
              </a:pathLst>
            </a:custGeom>
            <a:solidFill>
              <a:srgbClr val="0000FF"/>
            </a:solidFill>
            <a:ln w="9525">
              <a:solidFill>
                <a:srgbClr val="000000"/>
              </a:solidFill>
              <a:prstDash val="solid"/>
              <a:round/>
              <a:headEnd/>
              <a:tailEnd/>
            </a:ln>
          </p:spPr>
          <p:txBody>
            <a:bodyPr/>
            <a:lstStyle/>
            <a:p>
              <a:endParaRPr lang="en-US"/>
            </a:p>
          </p:txBody>
        </p:sp>
        <p:sp>
          <p:nvSpPr>
            <p:cNvPr id="426481" name="Freeform 491">
              <a:extLst>
                <a:ext uri="{FF2B5EF4-FFF2-40B4-BE49-F238E27FC236}">
                  <a16:creationId xmlns:a16="http://schemas.microsoft.com/office/drawing/2014/main" id="{50945FA5-7EBD-EF80-DA91-02037B3AB3A4}"/>
                </a:ext>
              </a:extLst>
            </p:cNvPr>
            <p:cNvSpPr>
              <a:spLocks/>
            </p:cNvSpPr>
            <p:nvPr/>
          </p:nvSpPr>
          <p:spPr bwMode="auto">
            <a:xfrm>
              <a:off x="2146" y="2629"/>
              <a:ext cx="1150" cy="1004"/>
            </a:xfrm>
            <a:custGeom>
              <a:avLst/>
              <a:gdLst>
                <a:gd name="T0" fmla="*/ 87 w 1230"/>
                <a:gd name="T1" fmla="*/ 7 h 1074"/>
                <a:gd name="T2" fmla="*/ 87 w 1230"/>
                <a:gd name="T3" fmla="*/ 7 h 1074"/>
                <a:gd name="T4" fmla="*/ 82 w 1230"/>
                <a:gd name="T5" fmla="*/ 7 h 1074"/>
                <a:gd name="T6" fmla="*/ 81 w 1230"/>
                <a:gd name="T7" fmla="*/ 7 h 1074"/>
                <a:gd name="T8" fmla="*/ 79 w 1230"/>
                <a:gd name="T9" fmla="*/ 9 h 1074"/>
                <a:gd name="T10" fmla="*/ 76 w 1230"/>
                <a:gd name="T11" fmla="*/ 12 h 1074"/>
                <a:gd name="T12" fmla="*/ 74 w 1230"/>
                <a:gd name="T13" fmla="*/ 14 h 1074"/>
                <a:gd name="T14" fmla="*/ 71 w 1230"/>
                <a:gd name="T15" fmla="*/ 17 h 1074"/>
                <a:gd name="T16" fmla="*/ 69 w 1230"/>
                <a:gd name="T17" fmla="*/ 19 h 1074"/>
                <a:gd name="T18" fmla="*/ 66 w 1230"/>
                <a:gd name="T19" fmla="*/ 20 h 1074"/>
                <a:gd name="T20" fmla="*/ 65 w 1230"/>
                <a:gd name="T21" fmla="*/ 22 h 1074"/>
                <a:gd name="T22" fmla="*/ 62 w 1230"/>
                <a:gd name="T23" fmla="*/ 24 h 1074"/>
                <a:gd name="T24" fmla="*/ 59 w 1230"/>
                <a:gd name="T25" fmla="*/ 26 h 1074"/>
                <a:gd name="T26" fmla="*/ 57 w 1230"/>
                <a:gd name="T27" fmla="*/ 28 h 1074"/>
                <a:gd name="T28" fmla="*/ 54 w 1230"/>
                <a:gd name="T29" fmla="*/ 30 h 1074"/>
                <a:gd name="T30" fmla="*/ 53 w 1230"/>
                <a:gd name="T31" fmla="*/ 32 h 1074"/>
                <a:gd name="T32" fmla="*/ 50 w 1230"/>
                <a:gd name="T33" fmla="*/ 34 h 1074"/>
                <a:gd name="T34" fmla="*/ 47 w 1230"/>
                <a:gd name="T35" fmla="*/ 36 h 1074"/>
                <a:gd name="T36" fmla="*/ 45 w 1230"/>
                <a:gd name="T37" fmla="*/ 38 h 1074"/>
                <a:gd name="T38" fmla="*/ 44 w 1230"/>
                <a:gd name="T39" fmla="*/ 41 h 1074"/>
                <a:gd name="T40" fmla="*/ 41 w 1230"/>
                <a:gd name="T41" fmla="*/ 44 h 1074"/>
                <a:gd name="T42" fmla="*/ 38 w 1230"/>
                <a:gd name="T43" fmla="*/ 44 h 1074"/>
                <a:gd name="T44" fmla="*/ 36 w 1230"/>
                <a:gd name="T45" fmla="*/ 47 h 1074"/>
                <a:gd name="T46" fmla="*/ 34 w 1230"/>
                <a:gd name="T47" fmla="*/ 48 h 1074"/>
                <a:gd name="T48" fmla="*/ 32 w 1230"/>
                <a:gd name="T49" fmla="*/ 50 h 1074"/>
                <a:gd name="T50" fmla="*/ 30 w 1230"/>
                <a:gd name="T51" fmla="*/ 53 h 1074"/>
                <a:gd name="T52" fmla="*/ 26 w 1230"/>
                <a:gd name="T53" fmla="*/ 54 h 1074"/>
                <a:gd name="T54" fmla="*/ 24 w 1230"/>
                <a:gd name="T55" fmla="*/ 57 h 1074"/>
                <a:gd name="T56" fmla="*/ 21 w 1230"/>
                <a:gd name="T57" fmla="*/ 59 h 1074"/>
                <a:gd name="T58" fmla="*/ 19 w 1230"/>
                <a:gd name="T59" fmla="*/ 61 h 1074"/>
                <a:gd name="T60" fmla="*/ 17 w 1230"/>
                <a:gd name="T61" fmla="*/ 63 h 1074"/>
                <a:gd name="T62" fmla="*/ 15 w 1230"/>
                <a:gd name="T63" fmla="*/ 65 h 1074"/>
                <a:gd name="T64" fmla="*/ 12 w 1230"/>
                <a:gd name="T65" fmla="*/ 66 h 1074"/>
                <a:gd name="T66" fmla="*/ 9 w 1230"/>
                <a:gd name="T67" fmla="*/ 69 h 1074"/>
                <a:gd name="T68" fmla="*/ 7 w 1230"/>
                <a:gd name="T69" fmla="*/ 71 h 1074"/>
                <a:gd name="T70" fmla="*/ 7 w 1230"/>
                <a:gd name="T71" fmla="*/ 74 h 1074"/>
                <a:gd name="T72" fmla="*/ 7 w 1230"/>
                <a:gd name="T73" fmla="*/ 76 h 1074"/>
                <a:gd name="T74" fmla="*/ 0 w 1230"/>
                <a:gd name="T75" fmla="*/ 78 h 107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230" h="1074">
                  <a:moveTo>
                    <a:pt x="1230" y="0"/>
                  </a:moveTo>
                  <a:lnTo>
                    <a:pt x="1211" y="12"/>
                  </a:lnTo>
                  <a:lnTo>
                    <a:pt x="1193" y="31"/>
                  </a:lnTo>
                  <a:lnTo>
                    <a:pt x="1181" y="43"/>
                  </a:lnTo>
                  <a:lnTo>
                    <a:pt x="1162" y="55"/>
                  </a:lnTo>
                  <a:lnTo>
                    <a:pt x="1144" y="74"/>
                  </a:lnTo>
                  <a:lnTo>
                    <a:pt x="1132" y="86"/>
                  </a:lnTo>
                  <a:lnTo>
                    <a:pt x="1113" y="98"/>
                  </a:lnTo>
                  <a:lnTo>
                    <a:pt x="1095" y="117"/>
                  </a:lnTo>
                  <a:lnTo>
                    <a:pt x="1082" y="129"/>
                  </a:lnTo>
                  <a:lnTo>
                    <a:pt x="1064" y="141"/>
                  </a:lnTo>
                  <a:lnTo>
                    <a:pt x="1045" y="160"/>
                  </a:lnTo>
                  <a:lnTo>
                    <a:pt x="1033" y="172"/>
                  </a:lnTo>
                  <a:lnTo>
                    <a:pt x="1015" y="184"/>
                  </a:lnTo>
                  <a:lnTo>
                    <a:pt x="996" y="203"/>
                  </a:lnTo>
                  <a:lnTo>
                    <a:pt x="984" y="215"/>
                  </a:lnTo>
                  <a:lnTo>
                    <a:pt x="966" y="227"/>
                  </a:lnTo>
                  <a:lnTo>
                    <a:pt x="947" y="246"/>
                  </a:lnTo>
                  <a:lnTo>
                    <a:pt x="935" y="258"/>
                  </a:lnTo>
                  <a:lnTo>
                    <a:pt x="916" y="270"/>
                  </a:lnTo>
                  <a:lnTo>
                    <a:pt x="898" y="288"/>
                  </a:lnTo>
                  <a:lnTo>
                    <a:pt x="886" y="301"/>
                  </a:lnTo>
                  <a:lnTo>
                    <a:pt x="867" y="313"/>
                  </a:lnTo>
                  <a:lnTo>
                    <a:pt x="849" y="331"/>
                  </a:lnTo>
                  <a:lnTo>
                    <a:pt x="836" y="344"/>
                  </a:lnTo>
                  <a:lnTo>
                    <a:pt x="818" y="356"/>
                  </a:lnTo>
                  <a:lnTo>
                    <a:pt x="800" y="374"/>
                  </a:lnTo>
                  <a:lnTo>
                    <a:pt x="787" y="387"/>
                  </a:lnTo>
                  <a:lnTo>
                    <a:pt x="769" y="399"/>
                  </a:lnTo>
                  <a:lnTo>
                    <a:pt x="750" y="417"/>
                  </a:lnTo>
                  <a:lnTo>
                    <a:pt x="738" y="430"/>
                  </a:lnTo>
                  <a:lnTo>
                    <a:pt x="720" y="442"/>
                  </a:lnTo>
                  <a:lnTo>
                    <a:pt x="701" y="460"/>
                  </a:lnTo>
                  <a:lnTo>
                    <a:pt x="689" y="473"/>
                  </a:lnTo>
                  <a:lnTo>
                    <a:pt x="670" y="485"/>
                  </a:lnTo>
                  <a:lnTo>
                    <a:pt x="652" y="503"/>
                  </a:lnTo>
                  <a:lnTo>
                    <a:pt x="640" y="516"/>
                  </a:lnTo>
                  <a:lnTo>
                    <a:pt x="621" y="528"/>
                  </a:lnTo>
                  <a:lnTo>
                    <a:pt x="603" y="546"/>
                  </a:lnTo>
                  <a:lnTo>
                    <a:pt x="591" y="559"/>
                  </a:lnTo>
                  <a:lnTo>
                    <a:pt x="572" y="571"/>
                  </a:lnTo>
                  <a:lnTo>
                    <a:pt x="554" y="589"/>
                  </a:lnTo>
                  <a:lnTo>
                    <a:pt x="541" y="601"/>
                  </a:lnTo>
                  <a:lnTo>
                    <a:pt x="523" y="614"/>
                  </a:lnTo>
                  <a:lnTo>
                    <a:pt x="504" y="626"/>
                  </a:lnTo>
                  <a:lnTo>
                    <a:pt x="492" y="644"/>
                  </a:lnTo>
                  <a:lnTo>
                    <a:pt x="474" y="657"/>
                  </a:lnTo>
                  <a:lnTo>
                    <a:pt x="455" y="669"/>
                  </a:lnTo>
                  <a:lnTo>
                    <a:pt x="443" y="687"/>
                  </a:lnTo>
                  <a:lnTo>
                    <a:pt x="425" y="700"/>
                  </a:lnTo>
                  <a:lnTo>
                    <a:pt x="406" y="712"/>
                  </a:lnTo>
                  <a:lnTo>
                    <a:pt x="394" y="730"/>
                  </a:lnTo>
                  <a:lnTo>
                    <a:pt x="375" y="743"/>
                  </a:lnTo>
                  <a:lnTo>
                    <a:pt x="357" y="755"/>
                  </a:lnTo>
                  <a:lnTo>
                    <a:pt x="345" y="773"/>
                  </a:lnTo>
                  <a:lnTo>
                    <a:pt x="326" y="786"/>
                  </a:lnTo>
                  <a:lnTo>
                    <a:pt x="308" y="798"/>
                  </a:lnTo>
                  <a:lnTo>
                    <a:pt x="295" y="816"/>
                  </a:lnTo>
                  <a:lnTo>
                    <a:pt x="277" y="829"/>
                  </a:lnTo>
                  <a:lnTo>
                    <a:pt x="259" y="841"/>
                  </a:lnTo>
                  <a:lnTo>
                    <a:pt x="246" y="859"/>
                  </a:lnTo>
                  <a:lnTo>
                    <a:pt x="228" y="872"/>
                  </a:lnTo>
                  <a:lnTo>
                    <a:pt x="209" y="884"/>
                  </a:lnTo>
                  <a:lnTo>
                    <a:pt x="197" y="902"/>
                  </a:lnTo>
                  <a:lnTo>
                    <a:pt x="179" y="914"/>
                  </a:lnTo>
                  <a:lnTo>
                    <a:pt x="160" y="927"/>
                  </a:lnTo>
                  <a:lnTo>
                    <a:pt x="148" y="945"/>
                  </a:lnTo>
                  <a:lnTo>
                    <a:pt x="129" y="957"/>
                  </a:lnTo>
                  <a:lnTo>
                    <a:pt x="111" y="970"/>
                  </a:lnTo>
                  <a:lnTo>
                    <a:pt x="99" y="988"/>
                  </a:lnTo>
                  <a:lnTo>
                    <a:pt x="80" y="1000"/>
                  </a:lnTo>
                  <a:lnTo>
                    <a:pt x="62" y="1013"/>
                  </a:lnTo>
                  <a:lnTo>
                    <a:pt x="50" y="1031"/>
                  </a:lnTo>
                  <a:lnTo>
                    <a:pt x="31" y="1043"/>
                  </a:lnTo>
                  <a:lnTo>
                    <a:pt x="13" y="1056"/>
                  </a:lnTo>
                  <a:lnTo>
                    <a:pt x="0" y="1074"/>
                  </a:lnTo>
                </a:path>
              </a:pathLst>
            </a:custGeom>
            <a:solidFill>
              <a:srgbClr val="0000FF"/>
            </a:solidFill>
            <a:ln w="9525">
              <a:solidFill>
                <a:srgbClr val="000000"/>
              </a:solidFill>
              <a:prstDash val="solid"/>
              <a:round/>
              <a:headEnd/>
              <a:tailEnd/>
            </a:ln>
          </p:spPr>
          <p:txBody>
            <a:bodyPr/>
            <a:lstStyle/>
            <a:p>
              <a:endParaRPr lang="en-US"/>
            </a:p>
          </p:txBody>
        </p:sp>
        <p:sp>
          <p:nvSpPr>
            <p:cNvPr id="426482" name="Freeform 492">
              <a:extLst>
                <a:ext uri="{FF2B5EF4-FFF2-40B4-BE49-F238E27FC236}">
                  <a16:creationId xmlns:a16="http://schemas.microsoft.com/office/drawing/2014/main" id="{4A67EFF9-8E1E-DE48-3D30-694C92C02B18}"/>
                </a:ext>
              </a:extLst>
            </p:cNvPr>
            <p:cNvSpPr>
              <a:spLocks/>
            </p:cNvSpPr>
            <p:nvPr/>
          </p:nvSpPr>
          <p:spPr bwMode="auto">
            <a:xfrm>
              <a:off x="2146" y="2629"/>
              <a:ext cx="1150" cy="1004"/>
            </a:xfrm>
            <a:custGeom>
              <a:avLst/>
              <a:gdLst>
                <a:gd name="T0" fmla="*/ 87 w 1230"/>
                <a:gd name="T1" fmla="*/ 7 h 1074"/>
                <a:gd name="T2" fmla="*/ 87 w 1230"/>
                <a:gd name="T3" fmla="*/ 7 h 1074"/>
                <a:gd name="T4" fmla="*/ 82 w 1230"/>
                <a:gd name="T5" fmla="*/ 7 h 1074"/>
                <a:gd name="T6" fmla="*/ 81 w 1230"/>
                <a:gd name="T7" fmla="*/ 7 h 1074"/>
                <a:gd name="T8" fmla="*/ 79 w 1230"/>
                <a:gd name="T9" fmla="*/ 9 h 1074"/>
                <a:gd name="T10" fmla="*/ 76 w 1230"/>
                <a:gd name="T11" fmla="*/ 12 h 1074"/>
                <a:gd name="T12" fmla="*/ 74 w 1230"/>
                <a:gd name="T13" fmla="*/ 14 h 1074"/>
                <a:gd name="T14" fmla="*/ 71 w 1230"/>
                <a:gd name="T15" fmla="*/ 17 h 1074"/>
                <a:gd name="T16" fmla="*/ 69 w 1230"/>
                <a:gd name="T17" fmla="*/ 19 h 1074"/>
                <a:gd name="T18" fmla="*/ 66 w 1230"/>
                <a:gd name="T19" fmla="*/ 20 h 1074"/>
                <a:gd name="T20" fmla="*/ 65 w 1230"/>
                <a:gd name="T21" fmla="*/ 22 h 1074"/>
                <a:gd name="T22" fmla="*/ 62 w 1230"/>
                <a:gd name="T23" fmla="*/ 24 h 1074"/>
                <a:gd name="T24" fmla="*/ 59 w 1230"/>
                <a:gd name="T25" fmla="*/ 26 h 1074"/>
                <a:gd name="T26" fmla="*/ 57 w 1230"/>
                <a:gd name="T27" fmla="*/ 28 h 1074"/>
                <a:gd name="T28" fmla="*/ 54 w 1230"/>
                <a:gd name="T29" fmla="*/ 30 h 1074"/>
                <a:gd name="T30" fmla="*/ 53 w 1230"/>
                <a:gd name="T31" fmla="*/ 32 h 1074"/>
                <a:gd name="T32" fmla="*/ 50 w 1230"/>
                <a:gd name="T33" fmla="*/ 34 h 1074"/>
                <a:gd name="T34" fmla="*/ 47 w 1230"/>
                <a:gd name="T35" fmla="*/ 36 h 1074"/>
                <a:gd name="T36" fmla="*/ 45 w 1230"/>
                <a:gd name="T37" fmla="*/ 38 h 1074"/>
                <a:gd name="T38" fmla="*/ 44 w 1230"/>
                <a:gd name="T39" fmla="*/ 41 h 1074"/>
                <a:gd name="T40" fmla="*/ 41 w 1230"/>
                <a:gd name="T41" fmla="*/ 44 h 1074"/>
                <a:gd name="T42" fmla="*/ 38 w 1230"/>
                <a:gd name="T43" fmla="*/ 44 h 1074"/>
                <a:gd name="T44" fmla="*/ 36 w 1230"/>
                <a:gd name="T45" fmla="*/ 47 h 1074"/>
                <a:gd name="T46" fmla="*/ 34 w 1230"/>
                <a:gd name="T47" fmla="*/ 48 h 1074"/>
                <a:gd name="T48" fmla="*/ 32 w 1230"/>
                <a:gd name="T49" fmla="*/ 50 h 1074"/>
                <a:gd name="T50" fmla="*/ 30 w 1230"/>
                <a:gd name="T51" fmla="*/ 53 h 1074"/>
                <a:gd name="T52" fmla="*/ 26 w 1230"/>
                <a:gd name="T53" fmla="*/ 54 h 1074"/>
                <a:gd name="T54" fmla="*/ 24 w 1230"/>
                <a:gd name="T55" fmla="*/ 57 h 1074"/>
                <a:gd name="T56" fmla="*/ 21 w 1230"/>
                <a:gd name="T57" fmla="*/ 59 h 1074"/>
                <a:gd name="T58" fmla="*/ 19 w 1230"/>
                <a:gd name="T59" fmla="*/ 61 h 1074"/>
                <a:gd name="T60" fmla="*/ 17 w 1230"/>
                <a:gd name="T61" fmla="*/ 63 h 1074"/>
                <a:gd name="T62" fmla="*/ 15 w 1230"/>
                <a:gd name="T63" fmla="*/ 65 h 1074"/>
                <a:gd name="T64" fmla="*/ 12 w 1230"/>
                <a:gd name="T65" fmla="*/ 66 h 1074"/>
                <a:gd name="T66" fmla="*/ 9 w 1230"/>
                <a:gd name="T67" fmla="*/ 69 h 1074"/>
                <a:gd name="T68" fmla="*/ 7 w 1230"/>
                <a:gd name="T69" fmla="*/ 71 h 1074"/>
                <a:gd name="T70" fmla="*/ 7 w 1230"/>
                <a:gd name="T71" fmla="*/ 74 h 1074"/>
                <a:gd name="T72" fmla="*/ 7 w 1230"/>
                <a:gd name="T73" fmla="*/ 76 h 1074"/>
                <a:gd name="T74" fmla="*/ 0 w 1230"/>
                <a:gd name="T75" fmla="*/ 78 h 107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230" h="1074">
                  <a:moveTo>
                    <a:pt x="1230" y="0"/>
                  </a:moveTo>
                  <a:lnTo>
                    <a:pt x="1211" y="12"/>
                  </a:lnTo>
                  <a:lnTo>
                    <a:pt x="1193" y="31"/>
                  </a:lnTo>
                  <a:lnTo>
                    <a:pt x="1181" y="43"/>
                  </a:lnTo>
                  <a:lnTo>
                    <a:pt x="1162" y="55"/>
                  </a:lnTo>
                  <a:lnTo>
                    <a:pt x="1144" y="74"/>
                  </a:lnTo>
                  <a:lnTo>
                    <a:pt x="1132" y="86"/>
                  </a:lnTo>
                  <a:lnTo>
                    <a:pt x="1113" y="98"/>
                  </a:lnTo>
                  <a:lnTo>
                    <a:pt x="1095" y="117"/>
                  </a:lnTo>
                  <a:lnTo>
                    <a:pt x="1082" y="129"/>
                  </a:lnTo>
                  <a:lnTo>
                    <a:pt x="1064" y="141"/>
                  </a:lnTo>
                  <a:lnTo>
                    <a:pt x="1045" y="160"/>
                  </a:lnTo>
                  <a:lnTo>
                    <a:pt x="1033" y="172"/>
                  </a:lnTo>
                  <a:lnTo>
                    <a:pt x="1015" y="184"/>
                  </a:lnTo>
                  <a:lnTo>
                    <a:pt x="996" y="203"/>
                  </a:lnTo>
                  <a:lnTo>
                    <a:pt x="984" y="215"/>
                  </a:lnTo>
                  <a:lnTo>
                    <a:pt x="966" y="227"/>
                  </a:lnTo>
                  <a:lnTo>
                    <a:pt x="947" y="246"/>
                  </a:lnTo>
                  <a:lnTo>
                    <a:pt x="935" y="258"/>
                  </a:lnTo>
                  <a:lnTo>
                    <a:pt x="916" y="270"/>
                  </a:lnTo>
                  <a:lnTo>
                    <a:pt x="898" y="288"/>
                  </a:lnTo>
                  <a:lnTo>
                    <a:pt x="886" y="301"/>
                  </a:lnTo>
                  <a:lnTo>
                    <a:pt x="867" y="313"/>
                  </a:lnTo>
                  <a:lnTo>
                    <a:pt x="849" y="331"/>
                  </a:lnTo>
                  <a:lnTo>
                    <a:pt x="836" y="344"/>
                  </a:lnTo>
                  <a:lnTo>
                    <a:pt x="818" y="356"/>
                  </a:lnTo>
                  <a:lnTo>
                    <a:pt x="800" y="374"/>
                  </a:lnTo>
                  <a:lnTo>
                    <a:pt x="787" y="387"/>
                  </a:lnTo>
                  <a:lnTo>
                    <a:pt x="769" y="399"/>
                  </a:lnTo>
                  <a:lnTo>
                    <a:pt x="750" y="417"/>
                  </a:lnTo>
                  <a:lnTo>
                    <a:pt x="738" y="430"/>
                  </a:lnTo>
                  <a:lnTo>
                    <a:pt x="720" y="442"/>
                  </a:lnTo>
                  <a:lnTo>
                    <a:pt x="701" y="460"/>
                  </a:lnTo>
                  <a:lnTo>
                    <a:pt x="689" y="473"/>
                  </a:lnTo>
                  <a:lnTo>
                    <a:pt x="670" y="485"/>
                  </a:lnTo>
                  <a:lnTo>
                    <a:pt x="652" y="503"/>
                  </a:lnTo>
                  <a:lnTo>
                    <a:pt x="640" y="516"/>
                  </a:lnTo>
                  <a:lnTo>
                    <a:pt x="621" y="528"/>
                  </a:lnTo>
                  <a:lnTo>
                    <a:pt x="603" y="546"/>
                  </a:lnTo>
                  <a:lnTo>
                    <a:pt x="591" y="559"/>
                  </a:lnTo>
                  <a:lnTo>
                    <a:pt x="572" y="571"/>
                  </a:lnTo>
                  <a:lnTo>
                    <a:pt x="554" y="589"/>
                  </a:lnTo>
                  <a:lnTo>
                    <a:pt x="541" y="601"/>
                  </a:lnTo>
                  <a:lnTo>
                    <a:pt x="523" y="614"/>
                  </a:lnTo>
                  <a:lnTo>
                    <a:pt x="504" y="626"/>
                  </a:lnTo>
                  <a:lnTo>
                    <a:pt x="492" y="644"/>
                  </a:lnTo>
                  <a:lnTo>
                    <a:pt x="474" y="657"/>
                  </a:lnTo>
                  <a:lnTo>
                    <a:pt x="455" y="669"/>
                  </a:lnTo>
                  <a:lnTo>
                    <a:pt x="443" y="687"/>
                  </a:lnTo>
                  <a:lnTo>
                    <a:pt x="425" y="700"/>
                  </a:lnTo>
                  <a:lnTo>
                    <a:pt x="406" y="712"/>
                  </a:lnTo>
                  <a:lnTo>
                    <a:pt x="394" y="730"/>
                  </a:lnTo>
                  <a:lnTo>
                    <a:pt x="375" y="743"/>
                  </a:lnTo>
                  <a:lnTo>
                    <a:pt x="357" y="755"/>
                  </a:lnTo>
                  <a:lnTo>
                    <a:pt x="345" y="773"/>
                  </a:lnTo>
                  <a:lnTo>
                    <a:pt x="326" y="786"/>
                  </a:lnTo>
                  <a:lnTo>
                    <a:pt x="308" y="798"/>
                  </a:lnTo>
                  <a:lnTo>
                    <a:pt x="295" y="816"/>
                  </a:lnTo>
                  <a:lnTo>
                    <a:pt x="277" y="829"/>
                  </a:lnTo>
                  <a:lnTo>
                    <a:pt x="259" y="841"/>
                  </a:lnTo>
                  <a:lnTo>
                    <a:pt x="246" y="859"/>
                  </a:lnTo>
                  <a:lnTo>
                    <a:pt x="228" y="872"/>
                  </a:lnTo>
                  <a:lnTo>
                    <a:pt x="209" y="884"/>
                  </a:lnTo>
                  <a:lnTo>
                    <a:pt x="197" y="902"/>
                  </a:lnTo>
                  <a:lnTo>
                    <a:pt x="179" y="914"/>
                  </a:lnTo>
                  <a:lnTo>
                    <a:pt x="160" y="927"/>
                  </a:lnTo>
                  <a:lnTo>
                    <a:pt x="148" y="945"/>
                  </a:lnTo>
                  <a:lnTo>
                    <a:pt x="129" y="957"/>
                  </a:lnTo>
                  <a:lnTo>
                    <a:pt x="111" y="970"/>
                  </a:lnTo>
                  <a:lnTo>
                    <a:pt x="99" y="988"/>
                  </a:lnTo>
                  <a:lnTo>
                    <a:pt x="80" y="1000"/>
                  </a:lnTo>
                  <a:lnTo>
                    <a:pt x="62" y="1013"/>
                  </a:lnTo>
                  <a:lnTo>
                    <a:pt x="50" y="1031"/>
                  </a:lnTo>
                  <a:lnTo>
                    <a:pt x="31" y="1043"/>
                  </a:lnTo>
                  <a:lnTo>
                    <a:pt x="13" y="1056"/>
                  </a:lnTo>
                  <a:lnTo>
                    <a:pt x="0" y="1074"/>
                  </a:lnTo>
                </a:path>
              </a:pathLst>
            </a:custGeom>
            <a:solidFill>
              <a:srgbClr val="0000FF"/>
            </a:solidFill>
            <a:ln w="9525">
              <a:solidFill>
                <a:srgbClr val="000000"/>
              </a:solidFill>
              <a:prstDash val="solid"/>
              <a:round/>
              <a:headEnd/>
              <a:tailEnd/>
            </a:ln>
          </p:spPr>
          <p:txBody>
            <a:bodyPr/>
            <a:lstStyle/>
            <a:p>
              <a:endParaRPr lang="en-US"/>
            </a:p>
          </p:txBody>
        </p:sp>
        <p:sp>
          <p:nvSpPr>
            <p:cNvPr id="426483" name="Freeform 493">
              <a:extLst>
                <a:ext uri="{FF2B5EF4-FFF2-40B4-BE49-F238E27FC236}">
                  <a16:creationId xmlns:a16="http://schemas.microsoft.com/office/drawing/2014/main" id="{78662D2F-3B4D-CA9A-145A-6C9A52E59EF0}"/>
                </a:ext>
              </a:extLst>
            </p:cNvPr>
            <p:cNvSpPr>
              <a:spLocks/>
            </p:cNvSpPr>
            <p:nvPr/>
          </p:nvSpPr>
          <p:spPr bwMode="auto">
            <a:xfrm>
              <a:off x="2146" y="2629"/>
              <a:ext cx="1150" cy="1004"/>
            </a:xfrm>
            <a:custGeom>
              <a:avLst/>
              <a:gdLst>
                <a:gd name="T0" fmla="*/ 87 w 1230"/>
                <a:gd name="T1" fmla="*/ 7 h 1074"/>
                <a:gd name="T2" fmla="*/ 87 w 1230"/>
                <a:gd name="T3" fmla="*/ 7 h 1074"/>
                <a:gd name="T4" fmla="*/ 82 w 1230"/>
                <a:gd name="T5" fmla="*/ 7 h 1074"/>
                <a:gd name="T6" fmla="*/ 81 w 1230"/>
                <a:gd name="T7" fmla="*/ 7 h 1074"/>
                <a:gd name="T8" fmla="*/ 79 w 1230"/>
                <a:gd name="T9" fmla="*/ 9 h 1074"/>
                <a:gd name="T10" fmla="*/ 76 w 1230"/>
                <a:gd name="T11" fmla="*/ 12 h 1074"/>
                <a:gd name="T12" fmla="*/ 74 w 1230"/>
                <a:gd name="T13" fmla="*/ 14 h 1074"/>
                <a:gd name="T14" fmla="*/ 71 w 1230"/>
                <a:gd name="T15" fmla="*/ 17 h 1074"/>
                <a:gd name="T16" fmla="*/ 69 w 1230"/>
                <a:gd name="T17" fmla="*/ 19 h 1074"/>
                <a:gd name="T18" fmla="*/ 66 w 1230"/>
                <a:gd name="T19" fmla="*/ 20 h 1074"/>
                <a:gd name="T20" fmla="*/ 65 w 1230"/>
                <a:gd name="T21" fmla="*/ 22 h 1074"/>
                <a:gd name="T22" fmla="*/ 62 w 1230"/>
                <a:gd name="T23" fmla="*/ 24 h 1074"/>
                <a:gd name="T24" fmla="*/ 59 w 1230"/>
                <a:gd name="T25" fmla="*/ 26 h 1074"/>
                <a:gd name="T26" fmla="*/ 57 w 1230"/>
                <a:gd name="T27" fmla="*/ 28 h 1074"/>
                <a:gd name="T28" fmla="*/ 54 w 1230"/>
                <a:gd name="T29" fmla="*/ 30 h 1074"/>
                <a:gd name="T30" fmla="*/ 53 w 1230"/>
                <a:gd name="T31" fmla="*/ 32 h 1074"/>
                <a:gd name="T32" fmla="*/ 50 w 1230"/>
                <a:gd name="T33" fmla="*/ 34 h 1074"/>
                <a:gd name="T34" fmla="*/ 47 w 1230"/>
                <a:gd name="T35" fmla="*/ 36 h 1074"/>
                <a:gd name="T36" fmla="*/ 45 w 1230"/>
                <a:gd name="T37" fmla="*/ 38 h 1074"/>
                <a:gd name="T38" fmla="*/ 44 w 1230"/>
                <a:gd name="T39" fmla="*/ 41 h 1074"/>
                <a:gd name="T40" fmla="*/ 41 w 1230"/>
                <a:gd name="T41" fmla="*/ 44 h 1074"/>
                <a:gd name="T42" fmla="*/ 38 w 1230"/>
                <a:gd name="T43" fmla="*/ 44 h 1074"/>
                <a:gd name="T44" fmla="*/ 36 w 1230"/>
                <a:gd name="T45" fmla="*/ 47 h 1074"/>
                <a:gd name="T46" fmla="*/ 34 w 1230"/>
                <a:gd name="T47" fmla="*/ 48 h 1074"/>
                <a:gd name="T48" fmla="*/ 32 w 1230"/>
                <a:gd name="T49" fmla="*/ 50 h 1074"/>
                <a:gd name="T50" fmla="*/ 30 w 1230"/>
                <a:gd name="T51" fmla="*/ 53 h 1074"/>
                <a:gd name="T52" fmla="*/ 26 w 1230"/>
                <a:gd name="T53" fmla="*/ 54 h 1074"/>
                <a:gd name="T54" fmla="*/ 24 w 1230"/>
                <a:gd name="T55" fmla="*/ 57 h 1074"/>
                <a:gd name="T56" fmla="*/ 21 w 1230"/>
                <a:gd name="T57" fmla="*/ 59 h 1074"/>
                <a:gd name="T58" fmla="*/ 19 w 1230"/>
                <a:gd name="T59" fmla="*/ 61 h 1074"/>
                <a:gd name="T60" fmla="*/ 17 w 1230"/>
                <a:gd name="T61" fmla="*/ 63 h 1074"/>
                <a:gd name="T62" fmla="*/ 15 w 1230"/>
                <a:gd name="T63" fmla="*/ 65 h 1074"/>
                <a:gd name="T64" fmla="*/ 12 w 1230"/>
                <a:gd name="T65" fmla="*/ 66 h 1074"/>
                <a:gd name="T66" fmla="*/ 9 w 1230"/>
                <a:gd name="T67" fmla="*/ 69 h 1074"/>
                <a:gd name="T68" fmla="*/ 7 w 1230"/>
                <a:gd name="T69" fmla="*/ 71 h 1074"/>
                <a:gd name="T70" fmla="*/ 7 w 1230"/>
                <a:gd name="T71" fmla="*/ 74 h 1074"/>
                <a:gd name="T72" fmla="*/ 7 w 1230"/>
                <a:gd name="T73" fmla="*/ 76 h 1074"/>
                <a:gd name="T74" fmla="*/ 0 w 1230"/>
                <a:gd name="T75" fmla="*/ 78 h 107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230" h="1074">
                  <a:moveTo>
                    <a:pt x="1230" y="0"/>
                  </a:moveTo>
                  <a:lnTo>
                    <a:pt x="1211" y="12"/>
                  </a:lnTo>
                  <a:lnTo>
                    <a:pt x="1193" y="31"/>
                  </a:lnTo>
                  <a:lnTo>
                    <a:pt x="1181" y="43"/>
                  </a:lnTo>
                  <a:lnTo>
                    <a:pt x="1162" y="55"/>
                  </a:lnTo>
                  <a:lnTo>
                    <a:pt x="1144" y="74"/>
                  </a:lnTo>
                  <a:lnTo>
                    <a:pt x="1132" y="86"/>
                  </a:lnTo>
                  <a:lnTo>
                    <a:pt x="1113" y="98"/>
                  </a:lnTo>
                  <a:lnTo>
                    <a:pt x="1095" y="117"/>
                  </a:lnTo>
                  <a:lnTo>
                    <a:pt x="1082" y="129"/>
                  </a:lnTo>
                  <a:lnTo>
                    <a:pt x="1064" y="141"/>
                  </a:lnTo>
                  <a:lnTo>
                    <a:pt x="1045" y="160"/>
                  </a:lnTo>
                  <a:lnTo>
                    <a:pt x="1033" y="172"/>
                  </a:lnTo>
                  <a:lnTo>
                    <a:pt x="1015" y="184"/>
                  </a:lnTo>
                  <a:lnTo>
                    <a:pt x="996" y="203"/>
                  </a:lnTo>
                  <a:lnTo>
                    <a:pt x="984" y="215"/>
                  </a:lnTo>
                  <a:lnTo>
                    <a:pt x="966" y="227"/>
                  </a:lnTo>
                  <a:lnTo>
                    <a:pt x="947" y="246"/>
                  </a:lnTo>
                  <a:lnTo>
                    <a:pt x="935" y="258"/>
                  </a:lnTo>
                  <a:lnTo>
                    <a:pt x="916" y="270"/>
                  </a:lnTo>
                  <a:lnTo>
                    <a:pt x="898" y="288"/>
                  </a:lnTo>
                  <a:lnTo>
                    <a:pt x="886" y="301"/>
                  </a:lnTo>
                  <a:lnTo>
                    <a:pt x="867" y="313"/>
                  </a:lnTo>
                  <a:lnTo>
                    <a:pt x="849" y="331"/>
                  </a:lnTo>
                  <a:lnTo>
                    <a:pt x="836" y="344"/>
                  </a:lnTo>
                  <a:lnTo>
                    <a:pt x="818" y="356"/>
                  </a:lnTo>
                  <a:lnTo>
                    <a:pt x="800" y="374"/>
                  </a:lnTo>
                  <a:lnTo>
                    <a:pt x="787" y="387"/>
                  </a:lnTo>
                  <a:lnTo>
                    <a:pt x="769" y="399"/>
                  </a:lnTo>
                  <a:lnTo>
                    <a:pt x="750" y="417"/>
                  </a:lnTo>
                  <a:lnTo>
                    <a:pt x="738" y="430"/>
                  </a:lnTo>
                  <a:lnTo>
                    <a:pt x="720" y="442"/>
                  </a:lnTo>
                  <a:lnTo>
                    <a:pt x="701" y="460"/>
                  </a:lnTo>
                  <a:lnTo>
                    <a:pt x="689" y="473"/>
                  </a:lnTo>
                  <a:lnTo>
                    <a:pt x="670" y="485"/>
                  </a:lnTo>
                  <a:lnTo>
                    <a:pt x="652" y="503"/>
                  </a:lnTo>
                  <a:lnTo>
                    <a:pt x="640" y="516"/>
                  </a:lnTo>
                  <a:lnTo>
                    <a:pt x="621" y="528"/>
                  </a:lnTo>
                  <a:lnTo>
                    <a:pt x="603" y="546"/>
                  </a:lnTo>
                  <a:lnTo>
                    <a:pt x="591" y="559"/>
                  </a:lnTo>
                  <a:lnTo>
                    <a:pt x="572" y="571"/>
                  </a:lnTo>
                  <a:lnTo>
                    <a:pt x="554" y="589"/>
                  </a:lnTo>
                  <a:lnTo>
                    <a:pt x="541" y="601"/>
                  </a:lnTo>
                  <a:lnTo>
                    <a:pt x="523" y="614"/>
                  </a:lnTo>
                  <a:lnTo>
                    <a:pt x="504" y="626"/>
                  </a:lnTo>
                  <a:lnTo>
                    <a:pt x="492" y="644"/>
                  </a:lnTo>
                  <a:lnTo>
                    <a:pt x="474" y="657"/>
                  </a:lnTo>
                  <a:lnTo>
                    <a:pt x="455" y="669"/>
                  </a:lnTo>
                  <a:lnTo>
                    <a:pt x="443" y="687"/>
                  </a:lnTo>
                  <a:lnTo>
                    <a:pt x="425" y="700"/>
                  </a:lnTo>
                  <a:lnTo>
                    <a:pt x="406" y="712"/>
                  </a:lnTo>
                  <a:lnTo>
                    <a:pt x="394" y="730"/>
                  </a:lnTo>
                  <a:lnTo>
                    <a:pt x="375" y="743"/>
                  </a:lnTo>
                  <a:lnTo>
                    <a:pt x="357" y="755"/>
                  </a:lnTo>
                  <a:lnTo>
                    <a:pt x="345" y="773"/>
                  </a:lnTo>
                  <a:lnTo>
                    <a:pt x="326" y="786"/>
                  </a:lnTo>
                  <a:lnTo>
                    <a:pt x="308" y="798"/>
                  </a:lnTo>
                  <a:lnTo>
                    <a:pt x="295" y="816"/>
                  </a:lnTo>
                  <a:lnTo>
                    <a:pt x="277" y="829"/>
                  </a:lnTo>
                  <a:lnTo>
                    <a:pt x="259" y="841"/>
                  </a:lnTo>
                  <a:lnTo>
                    <a:pt x="246" y="859"/>
                  </a:lnTo>
                  <a:lnTo>
                    <a:pt x="228" y="872"/>
                  </a:lnTo>
                  <a:lnTo>
                    <a:pt x="209" y="884"/>
                  </a:lnTo>
                  <a:lnTo>
                    <a:pt x="197" y="902"/>
                  </a:lnTo>
                  <a:lnTo>
                    <a:pt x="179" y="914"/>
                  </a:lnTo>
                  <a:lnTo>
                    <a:pt x="160" y="927"/>
                  </a:lnTo>
                  <a:lnTo>
                    <a:pt x="148" y="945"/>
                  </a:lnTo>
                  <a:lnTo>
                    <a:pt x="129" y="957"/>
                  </a:lnTo>
                  <a:lnTo>
                    <a:pt x="111" y="970"/>
                  </a:lnTo>
                  <a:lnTo>
                    <a:pt x="99" y="988"/>
                  </a:lnTo>
                  <a:lnTo>
                    <a:pt x="80" y="1000"/>
                  </a:lnTo>
                  <a:lnTo>
                    <a:pt x="62" y="1013"/>
                  </a:lnTo>
                  <a:lnTo>
                    <a:pt x="50" y="1031"/>
                  </a:lnTo>
                  <a:lnTo>
                    <a:pt x="31" y="1043"/>
                  </a:lnTo>
                  <a:lnTo>
                    <a:pt x="13" y="1056"/>
                  </a:lnTo>
                  <a:lnTo>
                    <a:pt x="0" y="1074"/>
                  </a:lnTo>
                </a:path>
              </a:pathLst>
            </a:custGeom>
            <a:solidFill>
              <a:srgbClr val="0000FF"/>
            </a:solidFill>
            <a:ln w="9525">
              <a:solidFill>
                <a:srgbClr val="000000"/>
              </a:solidFill>
              <a:prstDash val="solid"/>
              <a:round/>
              <a:headEnd/>
              <a:tailEnd/>
            </a:ln>
          </p:spPr>
          <p:txBody>
            <a:bodyPr/>
            <a:lstStyle/>
            <a:p>
              <a:endParaRPr lang="en-US"/>
            </a:p>
          </p:txBody>
        </p:sp>
        <p:sp>
          <p:nvSpPr>
            <p:cNvPr id="426484" name="Freeform 494">
              <a:extLst>
                <a:ext uri="{FF2B5EF4-FFF2-40B4-BE49-F238E27FC236}">
                  <a16:creationId xmlns:a16="http://schemas.microsoft.com/office/drawing/2014/main" id="{C29A6AB1-7A29-F7F6-F1E6-DFB803A191FA}"/>
                </a:ext>
              </a:extLst>
            </p:cNvPr>
            <p:cNvSpPr>
              <a:spLocks/>
            </p:cNvSpPr>
            <p:nvPr/>
          </p:nvSpPr>
          <p:spPr bwMode="auto">
            <a:xfrm>
              <a:off x="2146" y="2629"/>
              <a:ext cx="1150" cy="1004"/>
            </a:xfrm>
            <a:custGeom>
              <a:avLst/>
              <a:gdLst>
                <a:gd name="T0" fmla="*/ 87 w 1230"/>
                <a:gd name="T1" fmla="*/ 7 h 1074"/>
                <a:gd name="T2" fmla="*/ 87 w 1230"/>
                <a:gd name="T3" fmla="*/ 7 h 1074"/>
                <a:gd name="T4" fmla="*/ 82 w 1230"/>
                <a:gd name="T5" fmla="*/ 7 h 1074"/>
                <a:gd name="T6" fmla="*/ 81 w 1230"/>
                <a:gd name="T7" fmla="*/ 7 h 1074"/>
                <a:gd name="T8" fmla="*/ 79 w 1230"/>
                <a:gd name="T9" fmla="*/ 9 h 1074"/>
                <a:gd name="T10" fmla="*/ 76 w 1230"/>
                <a:gd name="T11" fmla="*/ 12 h 1074"/>
                <a:gd name="T12" fmla="*/ 74 w 1230"/>
                <a:gd name="T13" fmla="*/ 14 h 1074"/>
                <a:gd name="T14" fmla="*/ 71 w 1230"/>
                <a:gd name="T15" fmla="*/ 17 h 1074"/>
                <a:gd name="T16" fmla="*/ 69 w 1230"/>
                <a:gd name="T17" fmla="*/ 19 h 1074"/>
                <a:gd name="T18" fmla="*/ 66 w 1230"/>
                <a:gd name="T19" fmla="*/ 20 h 1074"/>
                <a:gd name="T20" fmla="*/ 65 w 1230"/>
                <a:gd name="T21" fmla="*/ 22 h 1074"/>
                <a:gd name="T22" fmla="*/ 62 w 1230"/>
                <a:gd name="T23" fmla="*/ 24 h 1074"/>
                <a:gd name="T24" fmla="*/ 59 w 1230"/>
                <a:gd name="T25" fmla="*/ 26 h 1074"/>
                <a:gd name="T26" fmla="*/ 57 w 1230"/>
                <a:gd name="T27" fmla="*/ 28 h 1074"/>
                <a:gd name="T28" fmla="*/ 54 w 1230"/>
                <a:gd name="T29" fmla="*/ 30 h 1074"/>
                <a:gd name="T30" fmla="*/ 53 w 1230"/>
                <a:gd name="T31" fmla="*/ 32 h 1074"/>
                <a:gd name="T32" fmla="*/ 50 w 1230"/>
                <a:gd name="T33" fmla="*/ 34 h 1074"/>
                <a:gd name="T34" fmla="*/ 47 w 1230"/>
                <a:gd name="T35" fmla="*/ 36 h 1074"/>
                <a:gd name="T36" fmla="*/ 45 w 1230"/>
                <a:gd name="T37" fmla="*/ 38 h 1074"/>
                <a:gd name="T38" fmla="*/ 44 w 1230"/>
                <a:gd name="T39" fmla="*/ 41 h 1074"/>
                <a:gd name="T40" fmla="*/ 41 w 1230"/>
                <a:gd name="T41" fmla="*/ 44 h 1074"/>
                <a:gd name="T42" fmla="*/ 38 w 1230"/>
                <a:gd name="T43" fmla="*/ 44 h 1074"/>
                <a:gd name="T44" fmla="*/ 36 w 1230"/>
                <a:gd name="T45" fmla="*/ 47 h 1074"/>
                <a:gd name="T46" fmla="*/ 34 w 1230"/>
                <a:gd name="T47" fmla="*/ 48 h 1074"/>
                <a:gd name="T48" fmla="*/ 32 w 1230"/>
                <a:gd name="T49" fmla="*/ 50 h 1074"/>
                <a:gd name="T50" fmla="*/ 30 w 1230"/>
                <a:gd name="T51" fmla="*/ 53 h 1074"/>
                <a:gd name="T52" fmla="*/ 26 w 1230"/>
                <a:gd name="T53" fmla="*/ 54 h 1074"/>
                <a:gd name="T54" fmla="*/ 24 w 1230"/>
                <a:gd name="T55" fmla="*/ 57 h 1074"/>
                <a:gd name="T56" fmla="*/ 21 w 1230"/>
                <a:gd name="T57" fmla="*/ 59 h 1074"/>
                <a:gd name="T58" fmla="*/ 19 w 1230"/>
                <a:gd name="T59" fmla="*/ 61 h 1074"/>
                <a:gd name="T60" fmla="*/ 17 w 1230"/>
                <a:gd name="T61" fmla="*/ 63 h 1074"/>
                <a:gd name="T62" fmla="*/ 15 w 1230"/>
                <a:gd name="T63" fmla="*/ 65 h 1074"/>
                <a:gd name="T64" fmla="*/ 12 w 1230"/>
                <a:gd name="T65" fmla="*/ 66 h 1074"/>
                <a:gd name="T66" fmla="*/ 9 w 1230"/>
                <a:gd name="T67" fmla="*/ 69 h 1074"/>
                <a:gd name="T68" fmla="*/ 7 w 1230"/>
                <a:gd name="T69" fmla="*/ 71 h 1074"/>
                <a:gd name="T70" fmla="*/ 7 w 1230"/>
                <a:gd name="T71" fmla="*/ 74 h 1074"/>
                <a:gd name="T72" fmla="*/ 7 w 1230"/>
                <a:gd name="T73" fmla="*/ 76 h 1074"/>
                <a:gd name="T74" fmla="*/ 0 w 1230"/>
                <a:gd name="T75" fmla="*/ 78 h 107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230" h="1074">
                  <a:moveTo>
                    <a:pt x="1230" y="0"/>
                  </a:moveTo>
                  <a:lnTo>
                    <a:pt x="1211" y="12"/>
                  </a:lnTo>
                  <a:lnTo>
                    <a:pt x="1193" y="31"/>
                  </a:lnTo>
                  <a:lnTo>
                    <a:pt x="1181" y="43"/>
                  </a:lnTo>
                  <a:lnTo>
                    <a:pt x="1162" y="55"/>
                  </a:lnTo>
                  <a:lnTo>
                    <a:pt x="1144" y="74"/>
                  </a:lnTo>
                  <a:lnTo>
                    <a:pt x="1132" y="86"/>
                  </a:lnTo>
                  <a:lnTo>
                    <a:pt x="1113" y="98"/>
                  </a:lnTo>
                  <a:lnTo>
                    <a:pt x="1095" y="117"/>
                  </a:lnTo>
                  <a:lnTo>
                    <a:pt x="1082" y="129"/>
                  </a:lnTo>
                  <a:lnTo>
                    <a:pt x="1064" y="141"/>
                  </a:lnTo>
                  <a:lnTo>
                    <a:pt x="1045" y="160"/>
                  </a:lnTo>
                  <a:lnTo>
                    <a:pt x="1033" y="172"/>
                  </a:lnTo>
                  <a:lnTo>
                    <a:pt x="1015" y="184"/>
                  </a:lnTo>
                  <a:lnTo>
                    <a:pt x="996" y="203"/>
                  </a:lnTo>
                  <a:lnTo>
                    <a:pt x="984" y="215"/>
                  </a:lnTo>
                  <a:lnTo>
                    <a:pt x="966" y="227"/>
                  </a:lnTo>
                  <a:lnTo>
                    <a:pt x="947" y="246"/>
                  </a:lnTo>
                  <a:lnTo>
                    <a:pt x="935" y="258"/>
                  </a:lnTo>
                  <a:lnTo>
                    <a:pt x="916" y="270"/>
                  </a:lnTo>
                  <a:lnTo>
                    <a:pt x="898" y="288"/>
                  </a:lnTo>
                  <a:lnTo>
                    <a:pt x="886" y="301"/>
                  </a:lnTo>
                  <a:lnTo>
                    <a:pt x="867" y="313"/>
                  </a:lnTo>
                  <a:lnTo>
                    <a:pt x="849" y="331"/>
                  </a:lnTo>
                  <a:lnTo>
                    <a:pt x="836" y="344"/>
                  </a:lnTo>
                  <a:lnTo>
                    <a:pt x="818" y="356"/>
                  </a:lnTo>
                  <a:lnTo>
                    <a:pt x="800" y="374"/>
                  </a:lnTo>
                  <a:lnTo>
                    <a:pt x="787" y="387"/>
                  </a:lnTo>
                  <a:lnTo>
                    <a:pt x="769" y="399"/>
                  </a:lnTo>
                  <a:lnTo>
                    <a:pt x="750" y="417"/>
                  </a:lnTo>
                  <a:lnTo>
                    <a:pt x="738" y="430"/>
                  </a:lnTo>
                  <a:lnTo>
                    <a:pt x="720" y="442"/>
                  </a:lnTo>
                  <a:lnTo>
                    <a:pt x="701" y="460"/>
                  </a:lnTo>
                  <a:lnTo>
                    <a:pt x="689" y="473"/>
                  </a:lnTo>
                  <a:lnTo>
                    <a:pt x="670" y="485"/>
                  </a:lnTo>
                  <a:lnTo>
                    <a:pt x="652" y="503"/>
                  </a:lnTo>
                  <a:lnTo>
                    <a:pt x="640" y="516"/>
                  </a:lnTo>
                  <a:lnTo>
                    <a:pt x="621" y="528"/>
                  </a:lnTo>
                  <a:lnTo>
                    <a:pt x="603" y="546"/>
                  </a:lnTo>
                  <a:lnTo>
                    <a:pt x="591" y="559"/>
                  </a:lnTo>
                  <a:lnTo>
                    <a:pt x="572" y="571"/>
                  </a:lnTo>
                  <a:lnTo>
                    <a:pt x="554" y="589"/>
                  </a:lnTo>
                  <a:lnTo>
                    <a:pt x="541" y="601"/>
                  </a:lnTo>
                  <a:lnTo>
                    <a:pt x="523" y="614"/>
                  </a:lnTo>
                  <a:lnTo>
                    <a:pt x="504" y="626"/>
                  </a:lnTo>
                  <a:lnTo>
                    <a:pt x="492" y="644"/>
                  </a:lnTo>
                  <a:lnTo>
                    <a:pt x="474" y="657"/>
                  </a:lnTo>
                  <a:lnTo>
                    <a:pt x="455" y="669"/>
                  </a:lnTo>
                  <a:lnTo>
                    <a:pt x="443" y="687"/>
                  </a:lnTo>
                  <a:lnTo>
                    <a:pt x="425" y="700"/>
                  </a:lnTo>
                  <a:lnTo>
                    <a:pt x="406" y="712"/>
                  </a:lnTo>
                  <a:lnTo>
                    <a:pt x="394" y="730"/>
                  </a:lnTo>
                  <a:lnTo>
                    <a:pt x="375" y="743"/>
                  </a:lnTo>
                  <a:lnTo>
                    <a:pt x="357" y="755"/>
                  </a:lnTo>
                  <a:lnTo>
                    <a:pt x="345" y="773"/>
                  </a:lnTo>
                  <a:lnTo>
                    <a:pt x="326" y="786"/>
                  </a:lnTo>
                  <a:lnTo>
                    <a:pt x="308" y="798"/>
                  </a:lnTo>
                  <a:lnTo>
                    <a:pt x="295" y="816"/>
                  </a:lnTo>
                  <a:lnTo>
                    <a:pt x="277" y="829"/>
                  </a:lnTo>
                  <a:lnTo>
                    <a:pt x="259" y="841"/>
                  </a:lnTo>
                  <a:lnTo>
                    <a:pt x="246" y="859"/>
                  </a:lnTo>
                  <a:lnTo>
                    <a:pt x="228" y="872"/>
                  </a:lnTo>
                  <a:lnTo>
                    <a:pt x="209" y="884"/>
                  </a:lnTo>
                  <a:lnTo>
                    <a:pt x="197" y="902"/>
                  </a:lnTo>
                  <a:lnTo>
                    <a:pt x="179" y="914"/>
                  </a:lnTo>
                  <a:lnTo>
                    <a:pt x="160" y="927"/>
                  </a:lnTo>
                  <a:lnTo>
                    <a:pt x="148" y="945"/>
                  </a:lnTo>
                  <a:lnTo>
                    <a:pt x="129" y="957"/>
                  </a:lnTo>
                  <a:lnTo>
                    <a:pt x="111" y="970"/>
                  </a:lnTo>
                  <a:lnTo>
                    <a:pt x="99" y="988"/>
                  </a:lnTo>
                  <a:lnTo>
                    <a:pt x="80" y="1000"/>
                  </a:lnTo>
                  <a:lnTo>
                    <a:pt x="62" y="1013"/>
                  </a:lnTo>
                  <a:lnTo>
                    <a:pt x="50" y="1031"/>
                  </a:lnTo>
                  <a:lnTo>
                    <a:pt x="31" y="1043"/>
                  </a:lnTo>
                  <a:lnTo>
                    <a:pt x="13" y="1056"/>
                  </a:lnTo>
                  <a:lnTo>
                    <a:pt x="0" y="1074"/>
                  </a:lnTo>
                </a:path>
              </a:pathLst>
            </a:custGeom>
            <a:solidFill>
              <a:srgbClr val="0000FF"/>
            </a:solidFill>
            <a:ln w="9525">
              <a:solidFill>
                <a:srgbClr val="000000"/>
              </a:solidFill>
              <a:prstDash val="solid"/>
              <a:round/>
              <a:headEnd/>
              <a:tailEnd/>
            </a:ln>
          </p:spPr>
          <p:txBody>
            <a:bodyPr/>
            <a:lstStyle/>
            <a:p>
              <a:endParaRPr lang="en-US"/>
            </a:p>
          </p:txBody>
        </p:sp>
        <p:sp>
          <p:nvSpPr>
            <p:cNvPr id="426485" name="Freeform 495">
              <a:extLst>
                <a:ext uri="{FF2B5EF4-FFF2-40B4-BE49-F238E27FC236}">
                  <a16:creationId xmlns:a16="http://schemas.microsoft.com/office/drawing/2014/main" id="{5A0D73DB-F2EB-4110-9091-042D7D9D62C6}"/>
                </a:ext>
              </a:extLst>
            </p:cNvPr>
            <p:cNvSpPr>
              <a:spLocks/>
            </p:cNvSpPr>
            <p:nvPr/>
          </p:nvSpPr>
          <p:spPr bwMode="auto">
            <a:xfrm>
              <a:off x="2146" y="2629"/>
              <a:ext cx="1150" cy="1004"/>
            </a:xfrm>
            <a:custGeom>
              <a:avLst/>
              <a:gdLst>
                <a:gd name="T0" fmla="*/ 87 w 1230"/>
                <a:gd name="T1" fmla="*/ 7 h 1074"/>
                <a:gd name="T2" fmla="*/ 87 w 1230"/>
                <a:gd name="T3" fmla="*/ 7 h 1074"/>
                <a:gd name="T4" fmla="*/ 82 w 1230"/>
                <a:gd name="T5" fmla="*/ 7 h 1074"/>
                <a:gd name="T6" fmla="*/ 81 w 1230"/>
                <a:gd name="T7" fmla="*/ 7 h 1074"/>
                <a:gd name="T8" fmla="*/ 79 w 1230"/>
                <a:gd name="T9" fmla="*/ 9 h 1074"/>
                <a:gd name="T10" fmla="*/ 76 w 1230"/>
                <a:gd name="T11" fmla="*/ 12 h 1074"/>
                <a:gd name="T12" fmla="*/ 74 w 1230"/>
                <a:gd name="T13" fmla="*/ 14 h 1074"/>
                <a:gd name="T14" fmla="*/ 71 w 1230"/>
                <a:gd name="T15" fmla="*/ 17 h 1074"/>
                <a:gd name="T16" fmla="*/ 69 w 1230"/>
                <a:gd name="T17" fmla="*/ 19 h 1074"/>
                <a:gd name="T18" fmla="*/ 66 w 1230"/>
                <a:gd name="T19" fmla="*/ 20 h 1074"/>
                <a:gd name="T20" fmla="*/ 65 w 1230"/>
                <a:gd name="T21" fmla="*/ 22 h 1074"/>
                <a:gd name="T22" fmla="*/ 62 w 1230"/>
                <a:gd name="T23" fmla="*/ 24 h 1074"/>
                <a:gd name="T24" fmla="*/ 59 w 1230"/>
                <a:gd name="T25" fmla="*/ 26 h 1074"/>
                <a:gd name="T26" fmla="*/ 57 w 1230"/>
                <a:gd name="T27" fmla="*/ 28 h 1074"/>
                <a:gd name="T28" fmla="*/ 54 w 1230"/>
                <a:gd name="T29" fmla="*/ 30 h 1074"/>
                <a:gd name="T30" fmla="*/ 53 w 1230"/>
                <a:gd name="T31" fmla="*/ 32 h 1074"/>
                <a:gd name="T32" fmla="*/ 50 w 1230"/>
                <a:gd name="T33" fmla="*/ 34 h 1074"/>
                <a:gd name="T34" fmla="*/ 47 w 1230"/>
                <a:gd name="T35" fmla="*/ 36 h 1074"/>
                <a:gd name="T36" fmla="*/ 45 w 1230"/>
                <a:gd name="T37" fmla="*/ 38 h 1074"/>
                <a:gd name="T38" fmla="*/ 44 w 1230"/>
                <a:gd name="T39" fmla="*/ 41 h 1074"/>
                <a:gd name="T40" fmla="*/ 41 w 1230"/>
                <a:gd name="T41" fmla="*/ 44 h 1074"/>
                <a:gd name="T42" fmla="*/ 38 w 1230"/>
                <a:gd name="T43" fmla="*/ 44 h 1074"/>
                <a:gd name="T44" fmla="*/ 36 w 1230"/>
                <a:gd name="T45" fmla="*/ 47 h 1074"/>
                <a:gd name="T46" fmla="*/ 34 w 1230"/>
                <a:gd name="T47" fmla="*/ 48 h 1074"/>
                <a:gd name="T48" fmla="*/ 32 w 1230"/>
                <a:gd name="T49" fmla="*/ 50 h 1074"/>
                <a:gd name="T50" fmla="*/ 30 w 1230"/>
                <a:gd name="T51" fmla="*/ 53 h 1074"/>
                <a:gd name="T52" fmla="*/ 26 w 1230"/>
                <a:gd name="T53" fmla="*/ 54 h 1074"/>
                <a:gd name="T54" fmla="*/ 24 w 1230"/>
                <a:gd name="T55" fmla="*/ 57 h 1074"/>
                <a:gd name="T56" fmla="*/ 21 w 1230"/>
                <a:gd name="T57" fmla="*/ 59 h 1074"/>
                <a:gd name="T58" fmla="*/ 19 w 1230"/>
                <a:gd name="T59" fmla="*/ 61 h 1074"/>
                <a:gd name="T60" fmla="*/ 17 w 1230"/>
                <a:gd name="T61" fmla="*/ 63 h 1074"/>
                <a:gd name="T62" fmla="*/ 15 w 1230"/>
                <a:gd name="T63" fmla="*/ 65 h 1074"/>
                <a:gd name="T64" fmla="*/ 12 w 1230"/>
                <a:gd name="T65" fmla="*/ 66 h 1074"/>
                <a:gd name="T66" fmla="*/ 9 w 1230"/>
                <a:gd name="T67" fmla="*/ 69 h 1074"/>
                <a:gd name="T68" fmla="*/ 7 w 1230"/>
                <a:gd name="T69" fmla="*/ 71 h 1074"/>
                <a:gd name="T70" fmla="*/ 7 w 1230"/>
                <a:gd name="T71" fmla="*/ 74 h 1074"/>
                <a:gd name="T72" fmla="*/ 7 w 1230"/>
                <a:gd name="T73" fmla="*/ 76 h 1074"/>
                <a:gd name="T74" fmla="*/ 0 w 1230"/>
                <a:gd name="T75" fmla="*/ 78 h 107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230" h="1074">
                  <a:moveTo>
                    <a:pt x="1230" y="0"/>
                  </a:moveTo>
                  <a:lnTo>
                    <a:pt x="1211" y="12"/>
                  </a:lnTo>
                  <a:lnTo>
                    <a:pt x="1193" y="31"/>
                  </a:lnTo>
                  <a:lnTo>
                    <a:pt x="1181" y="43"/>
                  </a:lnTo>
                  <a:lnTo>
                    <a:pt x="1162" y="55"/>
                  </a:lnTo>
                  <a:lnTo>
                    <a:pt x="1144" y="74"/>
                  </a:lnTo>
                  <a:lnTo>
                    <a:pt x="1132" y="86"/>
                  </a:lnTo>
                  <a:lnTo>
                    <a:pt x="1113" y="98"/>
                  </a:lnTo>
                  <a:lnTo>
                    <a:pt x="1095" y="117"/>
                  </a:lnTo>
                  <a:lnTo>
                    <a:pt x="1082" y="129"/>
                  </a:lnTo>
                  <a:lnTo>
                    <a:pt x="1064" y="141"/>
                  </a:lnTo>
                  <a:lnTo>
                    <a:pt x="1045" y="160"/>
                  </a:lnTo>
                  <a:lnTo>
                    <a:pt x="1033" y="172"/>
                  </a:lnTo>
                  <a:lnTo>
                    <a:pt x="1015" y="184"/>
                  </a:lnTo>
                  <a:lnTo>
                    <a:pt x="996" y="203"/>
                  </a:lnTo>
                  <a:lnTo>
                    <a:pt x="984" y="215"/>
                  </a:lnTo>
                  <a:lnTo>
                    <a:pt x="966" y="227"/>
                  </a:lnTo>
                  <a:lnTo>
                    <a:pt x="947" y="246"/>
                  </a:lnTo>
                  <a:lnTo>
                    <a:pt x="935" y="258"/>
                  </a:lnTo>
                  <a:lnTo>
                    <a:pt x="916" y="270"/>
                  </a:lnTo>
                  <a:lnTo>
                    <a:pt x="898" y="288"/>
                  </a:lnTo>
                  <a:lnTo>
                    <a:pt x="886" y="301"/>
                  </a:lnTo>
                  <a:lnTo>
                    <a:pt x="867" y="313"/>
                  </a:lnTo>
                  <a:lnTo>
                    <a:pt x="849" y="331"/>
                  </a:lnTo>
                  <a:lnTo>
                    <a:pt x="836" y="344"/>
                  </a:lnTo>
                  <a:lnTo>
                    <a:pt x="818" y="356"/>
                  </a:lnTo>
                  <a:lnTo>
                    <a:pt x="800" y="374"/>
                  </a:lnTo>
                  <a:lnTo>
                    <a:pt x="787" y="387"/>
                  </a:lnTo>
                  <a:lnTo>
                    <a:pt x="769" y="399"/>
                  </a:lnTo>
                  <a:lnTo>
                    <a:pt x="750" y="417"/>
                  </a:lnTo>
                  <a:lnTo>
                    <a:pt x="738" y="430"/>
                  </a:lnTo>
                  <a:lnTo>
                    <a:pt x="720" y="442"/>
                  </a:lnTo>
                  <a:lnTo>
                    <a:pt x="701" y="460"/>
                  </a:lnTo>
                  <a:lnTo>
                    <a:pt x="689" y="473"/>
                  </a:lnTo>
                  <a:lnTo>
                    <a:pt x="670" y="485"/>
                  </a:lnTo>
                  <a:lnTo>
                    <a:pt x="652" y="503"/>
                  </a:lnTo>
                  <a:lnTo>
                    <a:pt x="640" y="516"/>
                  </a:lnTo>
                  <a:lnTo>
                    <a:pt x="621" y="528"/>
                  </a:lnTo>
                  <a:lnTo>
                    <a:pt x="603" y="546"/>
                  </a:lnTo>
                  <a:lnTo>
                    <a:pt x="591" y="559"/>
                  </a:lnTo>
                  <a:lnTo>
                    <a:pt x="572" y="571"/>
                  </a:lnTo>
                  <a:lnTo>
                    <a:pt x="554" y="589"/>
                  </a:lnTo>
                  <a:lnTo>
                    <a:pt x="541" y="601"/>
                  </a:lnTo>
                  <a:lnTo>
                    <a:pt x="523" y="614"/>
                  </a:lnTo>
                  <a:lnTo>
                    <a:pt x="504" y="626"/>
                  </a:lnTo>
                  <a:lnTo>
                    <a:pt x="492" y="644"/>
                  </a:lnTo>
                  <a:lnTo>
                    <a:pt x="474" y="657"/>
                  </a:lnTo>
                  <a:lnTo>
                    <a:pt x="455" y="669"/>
                  </a:lnTo>
                  <a:lnTo>
                    <a:pt x="443" y="687"/>
                  </a:lnTo>
                  <a:lnTo>
                    <a:pt x="425" y="700"/>
                  </a:lnTo>
                  <a:lnTo>
                    <a:pt x="406" y="712"/>
                  </a:lnTo>
                  <a:lnTo>
                    <a:pt x="394" y="730"/>
                  </a:lnTo>
                  <a:lnTo>
                    <a:pt x="375" y="743"/>
                  </a:lnTo>
                  <a:lnTo>
                    <a:pt x="357" y="755"/>
                  </a:lnTo>
                  <a:lnTo>
                    <a:pt x="345" y="773"/>
                  </a:lnTo>
                  <a:lnTo>
                    <a:pt x="326" y="786"/>
                  </a:lnTo>
                  <a:lnTo>
                    <a:pt x="308" y="798"/>
                  </a:lnTo>
                  <a:lnTo>
                    <a:pt x="295" y="816"/>
                  </a:lnTo>
                  <a:lnTo>
                    <a:pt x="277" y="829"/>
                  </a:lnTo>
                  <a:lnTo>
                    <a:pt x="259" y="841"/>
                  </a:lnTo>
                  <a:lnTo>
                    <a:pt x="246" y="859"/>
                  </a:lnTo>
                  <a:lnTo>
                    <a:pt x="228" y="872"/>
                  </a:lnTo>
                  <a:lnTo>
                    <a:pt x="209" y="884"/>
                  </a:lnTo>
                  <a:lnTo>
                    <a:pt x="197" y="902"/>
                  </a:lnTo>
                  <a:lnTo>
                    <a:pt x="179" y="914"/>
                  </a:lnTo>
                  <a:lnTo>
                    <a:pt x="160" y="927"/>
                  </a:lnTo>
                  <a:lnTo>
                    <a:pt x="148" y="945"/>
                  </a:lnTo>
                  <a:lnTo>
                    <a:pt x="129" y="957"/>
                  </a:lnTo>
                  <a:lnTo>
                    <a:pt x="111" y="970"/>
                  </a:lnTo>
                  <a:lnTo>
                    <a:pt x="99" y="988"/>
                  </a:lnTo>
                  <a:lnTo>
                    <a:pt x="80" y="1000"/>
                  </a:lnTo>
                  <a:lnTo>
                    <a:pt x="62" y="1013"/>
                  </a:lnTo>
                  <a:lnTo>
                    <a:pt x="50" y="1031"/>
                  </a:lnTo>
                  <a:lnTo>
                    <a:pt x="31" y="1043"/>
                  </a:lnTo>
                  <a:lnTo>
                    <a:pt x="13" y="1056"/>
                  </a:lnTo>
                  <a:lnTo>
                    <a:pt x="0" y="1074"/>
                  </a:lnTo>
                </a:path>
              </a:pathLst>
            </a:custGeom>
            <a:solidFill>
              <a:srgbClr val="0000FF"/>
            </a:solidFill>
            <a:ln w="9525">
              <a:solidFill>
                <a:srgbClr val="000000"/>
              </a:solidFill>
              <a:prstDash val="solid"/>
              <a:round/>
              <a:headEnd/>
              <a:tailEnd/>
            </a:ln>
          </p:spPr>
          <p:txBody>
            <a:bodyPr/>
            <a:lstStyle/>
            <a:p>
              <a:endParaRPr lang="en-US"/>
            </a:p>
          </p:txBody>
        </p:sp>
        <p:sp>
          <p:nvSpPr>
            <p:cNvPr id="426486" name="Freeform 496">
              <a:extLst>
                <a:ext uri="{FF2B5EF4-FFF2-40B4-BE49-F238E27FC236}">
                  <a16:creationId xmlns:a16="http://schemas.microsoft.com/office/drawing/2014/main" id="{E27898DD-761A-0F34-9813-DBD682386387}"/>
                </a:ext>
              </a:extLst>
            </p:cNvPr>
            <p:cNvSpPr>
              <a:spLocks/>
            </p:cNvSpPr>
            <p:nvPr/>
          </p:nvSpPr>
          <p:spPr bwMode="auto">
            <a:xfrm>
              <a:off x="2146" y="2629"/>
              <a:ext cx="1150" cy="1004"/>
            </a:xfrm>
            <a:custGeom>
              <a:avLst/>
              <a:gdLst>
                <a:gd name="T0" fmla="*/ 87 w 1230"/>
                <a:gd name="T1" fmla="*/ 7 h 1074"/>
                <a:gd name="T2" fmla="*/ 87 w 1230"/>
                <a:gd name="T3" fmla="*/ 7 h 1074"/>
                <a:gd name="T4" fmla="*/ 82 w 1230"/>
                <a:gd name="T5" fmla="*/ 7 h 1074"/>
                <a:gd name="T6" fmla="*/ 81 w 1230"/>
                <a:gd name="T7" fmla="*/ 7 h 1074"/>
                <a:gd name="T8" fmla="*/ 79 w 1230"/>
                <a:gd name="T9" fmla="*/ 9 h 1074"/>
                <a:gd name="T10" fmla="*/ 76 w 1230"/>
                <a:gd name="T11" fmla="*/ 12 h 1074"/>
                <a:gd name="T12" fmla="*/ 74 w 1230"/>
                <a:gd name="T13" fmla="*/ 14 h 1074"/>
                <a:gd name="T14" fmla="*/ 71 w 1230"/>
                <a:gd name="T15" fmla="*/ 17 h 1074"/>
                <a:gd name="T16" fmla="*/ 69 w 1230"/>
                <a:gd name="T17" fmla="*/ 19 h 1074"/>
                <a:gd name="T18" fmla="*/ 66 w 1230"/>
                <a:gd name="T19" fmla="*/ 20 h 1074"/>
                <a:gd name="T20" fmla="*/ 65 w 1230"/>
                <a:gd name="T21" fmla="*/ 22 h 1074"/>
                <a:gd name="T22" fmla="*/ 62 w 1230"/>
                <a:gd name="T23" fmla="*/ 24 h 1074"/>
                <a:gd name="T24" fmla="*/ 59 w 1230"/>
                <a:gd name="T25" fmla="*/ 26 h 1074"/>
                <a:gd name="T26" fmla="*/ 57 w 1230"/>
                <a:gd name="T27" fmla="*/ 28 h 1074"/>
                <a:gd name="T28" fmla="*/ 54 w 1230"/>
                <a:gd name="T29" fmla="*/ 30 h 1074"/>
                <a:gd name="T30" fmla="*/ 53 w 1230"/>
                <a:gd name="T31" fmla="*/ 32 h 1074"/>
                <a:gd name="T32" fmla="*/ 50 w 1230"/>
                <a:gd name="T33" fmla="*/ 34 h 1074"/>
                <a:gd name="T34" fmla="*/ 47 w 1230"/>
                <a:gd name="T35" fmla="*/ 36 h 1074"/>
                <a:gd name="T36" fmla="*/ 45 w 1230"/>
                <a:gd name="T37" fmla="*/ 38 h 1074"/>
                <a:gd name="T38" fmla="*/ 44 w 1230"/>
                <a:gd name="T39" fmla="*/ 41 h 1074"/>
                <a:gd name="T40" fmla="*/ 41 w 1230"/>
                <a:gd name="T41" fmla="*/ 44 h 1074"/>
                <a:gd name="T42" fmla="*/ 38 w 1230"/>
                <a:gd name="T43" fmla="*/ 44 h 1074"/>
                <a:gd name="T44" fmla="*/ 36 w 1230"/>
                <a:gd name="T45" fmla="*/ 47 h 1074"/>
                <a:gd name="T46" fmla="*/ 34 w 1230"/>
                <a:gd name="T47" fmla="*/ 48 h 1074"/>
                <a:gd name="T48" fmla="*/ 32 w 1230"/>
                <a:gd name="T49" fmla="*/ 50 h 1074"/>
                <a:gd name="T50" fmla="*/ 30 w 1230"/>
                <a:gd name="T51" fmla="*/ 53 h 1074"/>
                <a:gd name="T52" fmla="*/ 26 w 1230"/>
                <a:gd name="T53" fmla="*/ 54 h 1074"/>
                <a:gd name="T54" fmla="*/ 24 w 1230"/>
                <a:gd name="T55" fmla="*/ 57 h 1074"/>
                <a:gd name="T56" fmla="*/ 21 w 1230"/>
                <a:gd name="T57" fmla="*/ 59 h 1074"/>
                <a:gd name="T58" fmla="*/ 19 w 1230"/>
                <a:gd name="T59" fmla="*/ 61 h 1074"/>
                <a:gd name="T60" fmla="*/ 17 w 1230"/>
                <a:gd name="T61" fmla="*/ 63 h 1074"/>
                <a:gd name="T62" fmla="*/ 15 w 1230"/>
                <a:gd name="T63" fmla="*/ 65 h 1074"/>
                <a:gd name="T64" fmla="*/ 12 w 1230"/>
                <a:gd name="T65" fmla="*/ 66 h 1074"/>
                <a:gd name="T66" fmla="*/ 9 w 1230"/>
                <a:gd name="T67" fmla="*/ 69 h 1074"/>
                <a:gd name="T68" fmla="*/ 7 w 1230"/>
                <a:gd name="T69" fmla="*/ 71 h 1074"/>
                <a:gd name="T70" fmla="*/ 7 w 1230"/>
                <a:gd name="T71" fmla="*/ 74 h 1074"/>
                <a:gd name="T72" fmla="*/ 7 w 1230"/>
                <a:gd name="T73" fmla="*/ 76 h 1074"/>
                <a:gd name="T74" fmla="*/ 0 w 1230"/>
                <a:gd name="T75" fmla="*/ 78 h 107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230" h="1074">
                  <a:moveTo>
                    <a:pt x="1230" y="0"/>
                  </a:moveTo>
                  <a:lnTo>
                    <a:pt x="1211" y="12"/>
                  </a:lnTo>
                  <a:lnTo>
                    <a:pt x="1193" y="31"/>
                  </a:lnTo>
                  <a:lnTo>
                    <a:pt x="1181" y="43"/>
                  </a:lnTo>
                  <a:lnTo>
                    <a:pt x="1162" y="55"/>
                  </a:lnTo>
                  <a:lnTo>
                    <a:pt x="1144" y="74"/>
                  </a:lnTo>
                  <a:lnTo>
                    <a:pt x="1132" y="86"/>
                  </a:lnTo>
                  <a:lnTo>
                    <a:pt x="1113" y="98"/>
                  </a:lnTo>
                  <a:lnTo>
                    <a:pt x="1095" y="117"/>
                  </a:lnTo>
                  <a:lnTo>
                    <a:pt x="1082" y="129"/>
                  </a:lnTo>
                  <a:lnTo>
                    <a:pt x="1064" y="141"/>
                  </a:lnTo>
                  <a:lnTo>
                    <a:pt x="1045" y="160"/>
                  </a:lnTo>
                  <a:lnTo>
                    <a:pt x="1033" y="172"/>
                  </a:lnTo>
                  <a:lnTo>
                    <a:pt x="1015" y="184"/>
                  </a:lnTo>
                  <a:lnTo>
                    <a:pt x="996" y="203"/>
                  </a:lnTo>
                  <a:lnTo>
                    <a:pt x="984" y="215"/>
                  </a:lnTo>
                  <a:lnTo>
                    <a:pt x="966" y="227"/>
                  </a:lnTo>
                  <a:lnTo>
                    <a:pt x="947" y="246"/>
                  </a:lnTo>
                  <a:lnTo>
                    <a:pt x="935" y="258"/>
                  </a:lnTo>
                  <a:lnTo>
                    <a:pt x="916" y="270"/>
                  </a:lnTo>
                  <a:lnTo>
                    <a:pt x="898" y="288"/>
                  </a:lnTo>
                  <a:lnTo>
                    <a:pt x="886" y="301"/>
                  </a:lnTo>
                  <a:lnTo>
                    <a:pt x="867" y="313"/>
                  </a:lnTo>
                  <a:lnTo>
                    <a:pt x="849" y="331"/>
                  </a:lnTo>
                  <a:lnTo>
                    <a:pt x="836" y="344"/>
                  </a:lnTo>
                  <a:lnTo>
                    <a:pt x="818" y="356"/>
                  </a:lnTo>
                  <a:lnTo>
                    <a:pt x="800" y="374"/>
                  </a:lnTo>
                  <a:lnTo>
                    <a:pt x="787" y="387"/>
                  </a:lnTo>
                  <a:lnTo>
                    <a:pt x="769" y="399"/>
                  </a:lnTo>
                  <a:lnTo>
                    <a:pt x="750" y="417"/>
                  </a:lnTo>
                  <a:lnTo>
                    <a:pt x="738" y="430"/>
                  </a:lnTo>
                  <a:lnTo>
                    <a:pt x="720" y="442"/>
                  </a:lnTo>
                  <a:lnTo>
                    <a:pt x="701" y="460"/>
                  </a:lnTo>
                  <a:lnTo>
                    <a:pt x="689" y="473"/>
                  </a:lnTo>
                  <a:lnTo>
                    <a:pt x="670" y="485"/>
                  </a:lnTo>
                  <a:lnTo>
                    <a:pt x="652" y="503"/>
                  </a:lnTo>
                  <a:lnTo>
                    <a:pt x="640" y="516"/>
                  </a:lnTo>
                  <a:lnTo>
                    <a:pt x="621" y="528"/>
                  </a:lnTo>
                  <a:lnTo>
                    <a:pt x="603" y="546"/>
                  </a:lnTo>
                  <a:lnTo>
                    <a:pt x="591" y="559"/>
                  </a:lnTo>
                  <a:lnTo>
                    <a:pt x="572" y="571"/>
                  </a:lnTo>
                  <a:lnTo>
                    <a:pt x="554" y="589"/>
                  </a:lnTo>
                  <a:lnTo>
                    <a:pt x="541" y="601"/>
                  </a:lnTo>
                  <a:lnTo>
                    <a:pt x="523" y="614"/>
                  </a:lnTo>
                  <a:lnTo>
                    <a:pt x="504" y="626"/>
                  </a:lnTo>
                  <a:lnTo>
                    <a:pt x="492" y="644"/>
                  </a:lnTo>
                  <a:lnTo>
                    <a:pt x="474" y="657"/>
                  </a:lnTo>
                  <a:lnTo>
                    <a:pt x="455" y="669"/>
                  </a:lnTo>
                  <a:lnTo>
                    <a:pt x="443" y="687"/>
                  </a:lnTo>
                  <a:lnTo>
                    <a:pt x="425" y="700"/>
                  </a:lnTo>
                  <a:lnTo>
                    <a:pt x="406" y="712"/>
                  </a:lnTo>
                  <a:lnTo>
                    <a:pt x="394" y="730"/>
                  </a:lnTo>
                  <a:lnTo>
                    <a:pt x="375" y="743"/>
                  </a:lnTo>
                  <a:lnTo>
                    <a:pt x="357" y="755"/>
                  </a:lnTo>
                  <a:lnTo>
                    <a:pt x="345" y="773"/>
                  </a:lnTo>
                  <a:lnTo>
                    <a:pt x="326" y="786"/>
                  </a:lnTo>
                  <a:lnTo>
                    <a:pt x="308" y="798"/>
                  </a:lnTo>
                  <a:lnTo>
                    <a:pt x="295" y="816"/>
                  </a:lnTo>
                  <a:lnTo>
                    <a:pt x="277" y="829"/>
                  </a:lnTo>
                  <a:lnTo>
                    <a:pt x="259" y="841"/>
                  </a:lnTo>
                  <a:lnTo>
                    <a:pt x="246" y="859"/>
                  </a:lnTo>
                  <a:lnTo>
                    <a:pt x="228" y="872"/>
                  </a:lnTo>
                  <a:lnTo>
                    <a:pt x="209" y="884"/>
                  </a:lnTo>
                  <a:lnTo>
                    <a:pt x="197" y="902"/>
                  </a:lnTo>
                  <a:lnTo>
                    <a:pt x="179" y="914"/>
                  </a:lnTo>
                  <a:lnTo>
                    <a:pt x="160" y="927"/>
                  </a:lnTo>
                  <a:lnTo>
                    <a:pt x="148" y="945"/>
                  </a:lnTo>
                  <a:lnTo>
                    <a:pt x="129" y="957"/>
                  </a:lnTo>
                  <a:lnTo>
                    <a:pt x="111" y="970"/>
                  </a:lnTo>
                  <a:lnTo>
                    <a:pt x="99" y="988"/>
                  </a:lnTo>
                  <a:lnTo>
                    <a:pt x="80" y="1000"/>
                  </a:lnTo>
                  <a:lnTo>
                    <a:pt x="62" y="1013"/>
                  </a:lnTo>
                  <a:lnTo>
                    <a:pt x="50" y="1031"/>
                  </a:lnTo>
                  <a:lnTo>
                    <a:pt x="31" y="1043"/>
                  </a:lnTo>
                  <a:lnTo>
                    <a:pt x="13" y="1056"/>
                  </a:lnTo>
                  <a:lnTo>
                    <a:pt x="0" y="1074"/>
                  </a:lnTo>
                </a:path>
              </a:pathLst>
            </a:custGeom>
            <a:solidFill>
              <a:srgbClr val="0000FF"/>
            </a:solidFill>
            <a:ln w="9525">
              <a:solidFill>
                <a:srgbClr val="000000"/>
              </a:solidFill>
              <a:prstDash val="solid"/>
              <a:round/>
              <a:headEnd/>
              <a:tailEnd/>
            </a:ln>
          </p:spPr>
          <p:txBody>
            <a:bodyPr/>
            <a:lstStyle/>
            <a:p>
              <a:endParaRPr lang="en-US"/>
            </a:p>
          </p:txBody>
        </p:sp>
        <p:sp>
          <p:nvSpPr>
            <p:cNvPr id="426487" name="Freeform 497">
              <a:extLst>
                <a:ext uri="{FF2B5EF4-FFF2-40B4-BE49-F238E27FC236}">
                  <a16:creationId xmlns:a16="http://schemas.microsoft.com/office/drawing/2014/main" id="{DC760742-C4C4-1A14-AC9B-9D96A241B1D8}"/>
                </a:ext>
              </a:extLst>
            </p:cNvPr>
            <p:cNvSpPr>
              <a:spLocks/>
            </p:cNvSpPr>
            <p:nvPr/>
          </p:nvSpPr>
          <p:spPr bwMode="auto">
            <a:xfrm>
              <a:off x="2146" y="2629"/>
              <a:ext cx="1150" cy="1004"/>
            </a:xfrm>
            <a:custGeom>
              <a:avLst/>
              <a:gdLst>
                <a:gd name="T0" fmla="*/ 87 w 1230"/>
                <a:gd name="T1" fmla="*/ 7 h 1074"/>
                <a:gd name="T2" fmla="*/ 87 w 1230"/>
                <a:gd name="T3" fmla="*/ 7 h 1074"/>
                <a:gd name="T4" fmla="*/ 82 w 1230"/>
                <a:gd name="T5" fmla="*/ 7 h 1074"/>
                <a:gd name="T6" fmla="*/ 81 w 1230"/>
                <a:gd name="T7" fmla="*/ 7 h 1074"/>
                <a:gd name="T8" fmla="*/ 79 w 1230"/>
                <a:gd name="T9" fmla="*/ 9 h 1074"/>
                <a:gd name="T10" fmla="*/ 76 w 1230"/>
                <a:gd name="T11" fmla="*/ 12 h 1074"/>
                <a:gd name="T12" fmla="*/ 74 w 1230"/>
                <a:gd name="T13" fmla="*/ 14 h 1074"/>
                <a:gd name="T14" fmla="*/ 71 w 1230"/>
                <a:gd name="T15" fmla="*/ 17 h 1074"/>
                <a:gd name="T16" fmla="*/ 69 w 1230"/>
                <a:gd name="T17" fmla="*/ 19 h 1074"/>
                <a:gd name="T18" fmla="*/ 66 w 1230"/>
                <a:gd name="T19" fmla="*/ 20 h 1074"/>
                <a:gd name="T20" fmla="*/ 65 w 1230"/>
                <a:gd name="T21" fmla="*/ 22 h 1074"/>
                <a:gd name="T22" fmla="*/ 62 w 1230"/>
                <a:gd name="T23" fmla="*/ 24 h 1074"/>
                <a:gd name="T24" fmla="*/ 59 w 1230"/>
                <a:gd name="T25" fmla="*/ 26 h 1074"/>
                <a:gd name="T26" fmla="*/ 57 w 1230"/>
                <a:gd name="T27" fmla="*/ 28 h 1074"/>
                <a:gd name="T28" fmla="*/ 54 w 1230"/>
                <a:gd name="T29" fmla="*/ 30 h 1074"/>
                <a:gd name="T30" fmla="*/ 53 w 1230"/>
                <a:gd name="T31" fmla="*/ 32 h 1074"/>
                <a:gd name="T32" fmla="*/ 50 w 1230"/>
                <a:gd name="T33" fmla="*/ 34 h 1074"/>
                <a:gd name="T34" fmla="*/ 47 w 1230"/>
                <a:gd name="T35" fmla="*/ 36 h 1074"/>
                <a:gd name="T36" fmla="*/ 45 w 1230"/>
                <a:gd name="T37" fmla="*/ 38 h 1074"/>
                <a:gd name="T38" fmla="*/ 44 w 1230"/>
                <a:gd name="T39" fmla="*/ 41 h 1074"/>
                <a:gd name="T40" fmla="*/ 41 w 1230"/>
                <a:gd name="T41" fmla="*/ 44 h 1074"/>
                <a:gd name="T42" fmla="*/ 38 w 1230"/>
                <a:gd name="T43" fmla="*/ 44 h 1074"/>
                <a:gd name="T44" fmla="*/ 36 w 1230"/>
                <a:gd name="T45" fmla="*/ 47 h 1074"/>
                <a:gd name="T46" fmla="*/ 34 w 1230"/>
                <a:gd name="T47" fmla="*/ 48 h 1074"/>
                <a:gd name="T48" fmla="*/ 32 w 1230"/>
                <a:gd name="T49" fmla="*/ 50 h 1074"/>
                <a:gd name="T50" fmla="*/ 30 w 1230"/>
                <a:gd name="T51" fmla="*/ 53 h 1074"/>
                <a:gd name="T52" fmla="*/ 26 w 1230"/>
                <a:gd name="T53" fmla="*/ 54 h 1074"/>
                <a:gd name="T54" fmla="*/ 24 w 1230"/>
                <a:gd name="T55" fmla="*/ 57 h 1074"/>
                <a:gd name="T56" fmla="*/ 21 w 1230"/>
                <a:gd name="T57" fmla="*/ 59 h 1074"/>
                <a:gd name="T58" fmla="*/ 19 w 1230"/>
                <a:gd name="T59" fmla="*/ 61 h 1074"/>
                <a:gd name="T60" fmla="*/ 17 w 1230"/>
                <a:gd name="T61" fmla="*/ 63 h 1074"/>
                <a:gd name="T62" fmla="*/ 15 w 1230"/>
                <a:gd name="T63" fmla="*/ 65 h 1074"/>
                <a:gd name="T64" fmla="*/ 12 w 1230"/>
                <a:gd name="T65" fmla="*/ 66 h 1074"/>
                <a:gd name="T66" fmla="*/ 9 w 1230"/>
                <a:gd name="T67" fmla="*/ 69 h 1074"/>
                <a:gd name="T68" fmla="*/ 7 w 1230"/>
                <a:gd name="T69" fmla="*/ 71 h 1074"/>
                <a:gd name="T70" fmla="*/ 7 w 1230"/>
                <a:gd name="T71" fmla="*/ 74 h 1074"/>
                <a:gd name="T72" fmla="*/ 7 w 1230"/>
                <a:gd name="T73" fmla="*/ 76 h 1074"/>
                <a:gd name="T74" fmla="*/ 0 w 1230"/>
                <a:gd name="T75" fmla="*/ 78 h 107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230" h="1074">
                  <a:moveTo>
                    <a:pt x="1230" y="0"/>
                  </a:moveTo>
                  <a:lnTo>
                    <a:pt x="1211" y="12"/>
                  </a:lnTo>
                  <a:lnTo>
                    <a:pt x="1193" y="31"/>
                  </a:lnTo>
                  <a:lnTo>
                    <a:pt x="1181" y="43"/>
                  </a:lnTo>
                  <a:lnTo>
                    <a:pt x="1162" y="55"/>
                  </a:lnTo>
                  <a:lnTo>
                    <a:pt x="1144" y="74"/>
                  </a:lnTo>
                  <a:lnTo>
                    <a:pt x="1132" y="86"/>
                  </a:lnTo>
                  <a:lnTo>
                    <a:pt x="1113" y="98"/>
                  </a:lnTo>
                  <a:lnTo>
                    <a:pt x="1095" y="117"/>
                  </a:lnTo>
                  <a:lnTo>
                    <a:pt x="1082" y="129"/>
                  </a:lnTo>
                  <a:lnTo>
                    <a:pt x="1064" y="141"/>
                  </a:lnTo>
                  <a:lnTo>
                    <a:pt x="1045" y="160"/>
                  </a:lnTo>
                  <a:lnTo>
                    <a:pt x="1033" y="172"/>
                  </a:lnTo>
                  <a:lnTo>
                    <a:pt x="1015" y="184"/>
                  </a:lnTo>
                  <a:lnTo>
                    <a:pt x="996" y="203"/>
                  </a:lnTo>
                  <a:lnTo>
                    <a:pt x="984" y="215"/>
                  </a:lnTo>
                  <a:lnTo>
                    <a:pt x="966" y="227"/>
                  </a:lnTo>
                  <a:lnTo>
                    <a:pt x="947" y="246"/>
                  </a:lnTo>
                  <a:lnTo>
                    <a:pt x="935" y="258"/>
                  </a:lnTo>
                  <a:lnTo>
                    <a:pt x="916" y="270"/>
                  </a:lnTo>
                  <a:lnTo>
                    <a:pt x="898" y="288"/>
                  </a:lnTo>
                  <a:lnTo>
                    <a:pt x="886" y="301"/>
                  </a:lnTo>
                  <a:lnTo>
                    <a:pt x="867" y="313"/>
                  </a:lnTo>
                  <a:lnTo>
                    <a:pt x="849" y="331"/>
                  </a:lnTo>
                  <a:lnTo>
                    <a:pt x="836" y="344"/>
                  </a:lnTo>
                  <a:lnTo>
                    <a:pt x="818" y="356"/>
                  </a:lnTo>
                  <a:lnTo>
                    <a:pt x="800" y="374"/>
                  </a:lnTo>
                  <a:lnTo>
                    <a:pt x="787" y="387"/>
                  </a:lnTo>
                  <a:lnTo>
                    <a:pt x="769" y="399"/>
                  </a:lnTo>
                  <a:lnTo>
                    <a:pt x="750" y="417"/>
                  </a:lnTo>
                  <a:lnTo>
                    <a:pt x="738" y="430"/>
                  </a:lnTo>
                  <a:lnTo>
                    <a:pt x="720" y="442"/>
                  </a:lnTo>
                  <a:lnTo>
                    <a:pt x="701" y="460"/>
                  </a:lnTo>
                  <a:lnTo>
                    <a:pt x="689" y="473"/>
                  </a:lnTo>
                  <a:lnTo>
                    <a:pt x="670" y="485"/>
                  </a:lnTo>
                  <a:lnTo>
                    <a:pt x="652" y="503"/>
                  </a:lnTo>
                  <a:lnTo>
                    <a:pt x="640" y="516"/>
                  </a:lnTo>
                  <a:lnTo>
                    <a:pt x="621" y="528"/>
                  </a:lnTo>
                  <a:lnTo>
                    <a:pt x="603" y="546"/>
                  </a:lnTo>
                  <a:lnTo>
                    <a:pt x="591" y="559"/>
                  </a:lnTo>
                  <a:lnTo>
                    <a:pt x="572" y="571"/>
                  </a:lnTo>
                  <a:lnTo>
                    <a:pt x="554" y="589"/>
                  </a:lnTo>
                  <a:lnTo>
                    <a:pt x="541" y="601"/>
                  </a:lnTo>
                  <a:lnTo>
                    <a:pt x="523" y="614"/>
                  </a:lnTo>
                  <a:lnTo>
                    <a:pt x="504" y="626"/>
                  </a:lnTo>
                  <a:lnTo>
                    <a:pt x="492" y="644"/>
                  </a:lnTo>
                  <a:lnTo>
                    <a:pt x="474" y="657"/>
                  </a:lnTo>
                  <a:lnTo>
                    <a:pt x="455" y="669"/>
                  </a:lnTo>
                  <a:lnTo>
                    <a:pt x="443" y="687"/>
                  </a:lnTo>
                  <a:lnTo>
                    <a:pt x="425" y="700"/>
                  </a:lnTo>
                  <a:lnTo>
                    <a:pt x="406" y="712"/>
                  </a:lnTo>
                  <a:lnTo>
                    <a:pt x="394" y="730"/>
                  </a:lnTo>
                  <a:lnTo>
                    <a:pt x="375" y="743"/>
                  </a:lnTo>
                  <a:lnTo>
                    <a:pt x="357" y="755"/>
                  </a:lnTo>
                  <a:lnTo>
                    <a:pt x="345" y="773"/>
                  </a:lnTo>
                  <a:lnTo>
                    <a:pt x="326" y="786"/>
                  </a:lnTo>
                  <a:lnTo>
                    <a:pt x="308" y="798"/>
                  </a:lnTo>
                  <a:lnTo>
                    <a:pt x="295" y="816"/>
                  </a:lnTo>
                  <a:lnTo>
                    <a:pt x="277" y="829"/>
                  </a:lnTo>
                  <a:lnTo>
                    <a:pt x="259" y="841"/>
                  </a:lnTo>
                  <a:lnTo>
                    <a:pt x="246" y="859"/>
                  </a:lnTo>
                  <a:lnTo>
                    <a:pt x="228" y="872"/>
                  </a:lnTo>
                  <a:lnTo>
                    <a:pt x="209" y="884"/>
                  </a:lnTo>
                  <a:lnTo>
                    <a:pt x="197" y="902"/>
                  </a:lnTo>
                  <a:lnTo>
                    <a:pt x="179" y="914"/>
                  </a:lnTo>
                  <a:lnTo>
                    <a:pt x="160" y="927"/>
                  </a:lnTo>
                  <a:lnTo>
                    <a:pt x="148" y="945"/>
                  </a:lnTo>
                  <a:lnTo>
                    <a:pt x="129" y="957"/>
                  </a:lnTo>
                  <a:lnTo>
                    <a:pt x="111" y="970"/>
                  </a:lnTo>
                  <a:lnTo>
                    <a:pt x="99" y="988"/>
                  </a:lnTo>
                  <a:lnTo>
                    <a:pt x="80" y="1000"/>
                  </a:lnTo>
                  <a:lnTo>
                    <a:pt x="62" y="1013"/>
                  </a:lnTo>
                  <a:lnTo>
                    <a:pt x="50" y="1031"/>
                  </a:lnTo>
                  <a:lnTo>
                    <a:pt x="31" y="1043"/>
                  </a:lnTo>
                  <a:lnTo>
                    <a:pt x="13" y="1056"/>
                  </a:lnTo>
                  <a:lnTo>
                    <a:pt x="0" y="1074"/>
                  </a:lnTo>
                </a:path>
              </a:pathLst>
            </a:custGeom>
            <a:solidFill>
              <a:srgbClr val="0000FF"/>
            </a:solidFill>
            <a:ln w="9525">
              <a:solidFill>
                <a:srgbClr val="000000"/>
              </a:solidFill>
              <a:prstDash val="solid"/>
              <a:round/>
              <a:headEnd/>
              <a:tailEnd/>
            </a:ln>
          </p:spPr>
          <p:txBody>
            <a:bodyPr/>
            <a:lstStyle/>
            <a:p>
              <a:endParaRPr lang="en-US"/>
            </a:p>
          </p:txBody>
        </p:sp>
        <p:sp>
          <p:nvSpPr>
            <p:cNvPr id="426488" name="Freeform 498">
              <a:extLst>
                <a:ext uri="{FF2B5EF4-FFF2-40B4-BE49-F238E27FC236}">
                  <a16:creationId xmlns:a16="http://schemas.microsoft.com/office/drawing/2014/main" id="{D389643E-0199-3E58-6396-81738B5C5B1A}"/>
                </a:ext>
              </a:extLst>
            </p:cNvPr>
            <p:cNvSpPr>
              <a:spLocks/>
            </p:cNvSpPr>
            <p:nvPr/>
          </p:nvSpPr>
          <p:spPr bwMode="auto">
            <a:xfrm>
              <a:off x="2146" y="2629"/>
              <a:ext cx="1150" cy="1004"/>
            </a:xfrm>
            <a:custGeom>
              <a:avLst/>
              <a:gdLst>
                <a:gd name="T0" fmla="*/ 87 w 1230"/>
                <a:gd name="T1" fmla="*/ 7 h 1074"/>
                <a:gd name="T2" fmla="*/ 87 w 1230"/>
                <a:gd name="T3" fmla="*/ 7 h 1074"/>
                <a:gd name="T4" fmla="*/ 82 w 1230"/>
                <a:gd name="T5" fmla="*/ 7 h 1074"/>
                <a:gd name="T6" fmla="*/ 81 w 1230"/>
                <a:gd name="T7" fmla="*/ 7 h 1074"/>
                <a:gd name="T8" fmla="*/ 79 w 1230"/>
                <a:gd name="T9" fmla="*/ 9 h 1074"/>
                <a:gd name="T10" fmla="*/ 76 w 1230"/>
                <a:gd name="T11" fmla="*/ 12 h 1074"/>
                <a:gd name="T12" fmla="*/ 74 w 1230"/>
                <a:gd name="T13" fmla="*/ 14 h 1074"/>
                <a:gd name="T14" fmla="*/ 71 w 1230"/>
                <a:gd name="T15" fmla="*/ 17 h 1074"/>
                <a:gd name="T16" fmla="*/ 69 w 1230"/>
                <a:gd name="T17" fmla="*/ 19 h 1074"/>
                <a:gd name="T18" fmla="*/ 66 w 1230"/>
                <a:gd name="T19" fmla="*/ 20 h 1074"/>
                <a:gd name="T20" fmla="*/ 65 w 1230"/>
                <a:gd name="T21" fmla="*/ 22 h 1074"/>
                <a:gd name="T22" fmla="*/ 62 w 1230"/>
                <a:gd name="T23" fmla="*/ 24 h 1074"/>
                <a:gd name="T24" fmla="*/ 59 w 1230"/>
                <a:gd name="T25" fmla="*/ 26 h 1074"/>
                <a:gd name="T26" fmla="*/ 57 w 1230"/>
                <a:gd name="T27" fmla="*/ 28 h 1074"/>
                <a:gd name="T28" fmla="*/ 54 w 1230"/>
                <a:gd name="T29" fmla="*/ 30 h 1074"/>
                <a:gd name="T30" fmla="*/ 53 w 1230"/>
                <a:gd name="T31" fmla="*/ 32 h 1074"/>
                <a:gd name="T32" fmla="*/ 50 w 1230"/>
                <a:gd name="T33" fmla="*/ 34 h 1074"/>
                <a:gd name="T34" fmla="*/ 47 w 1230"/>
                <a:gd name="T35" fmla="*/ 36 h 1074"/>
                <a:gd name="T36" fmla="*/ 45 w 1230"/>
                <a:gd name="T37" fmla="*/ 38 h 1074"/>
                <a:gd name="T38" fmla="*/ 44 w 1230"/>
                <a:gd name="T39" fmla="*/ 41 h 1074"/>
                <a:gd name="T40" fmla="*/ 41 w 1230"/>
                <a:gd name="T41" fmla="*/ 44 h 1074"/>
                <a:gd name="T42" fmla="*/ 38 w 1230"/>
                <a:gd name="T43" fmla="*/ 44 h 1074"/>
                <a:gd name="T44" fmla="*/ 36 w 1230"/>
                <a:gd name="T45" fmla="*/ 47 h 1074"/>
                <a:gd name="T46" fmla="*/ 34 w 1230"/>
                <a:gd name="T47" fmla="*/ 48 h 1074"/>
                <a:gd name="T48" fmla="*/ 32 w 1230"/>
                <a:gd name="T49" fmla="*/ 50 h 1074"/>
                <a:gd name="T50" fmla="*/ 30 w 1230"/>
                <a:gd name="T51" fmla="*/ 53 h 1074"/>
                <a:gd name="T52" fmla="*/ 26 w 1230"/>
                <a:gd name="T53" fmla="*/ 54 h 1074"/>
                <a:gd name="T54" fmla="*/ 24 w 1230"/>
                <a:gd name="T55" fmla="*/ 57 h 1074"/>
                <a:gd name="T56" fmla="*/ 21 w 1230"/>
                <a:gd name="T57" fmla="*/ 59 h 1074"/>
                <a:gd name="T58" fmla="*/ 19 w 1230"/>
                <a:gd name="T59" fmla="*/ 61 h 1074"/>
                <a:gd name="T60" fmla="*/ 17 w 1230"/>
                <a:gd name="T61" fmla="*/ 63 h 1074"/>
                <a:gd name="T62" fmla="*/ 15 w 1230"/>
                <a:gd name="T63" fmla="*/ 65 h 1074"/>
                <a:gd name="T64" fmla="*/ 12 w 1230"/>
                <a:gd name="T65" fmla="*/ 66 h 1074"/>
                <a:gd name="T66" fmla="*/ 9 w 1230"/>
                <a:gd name="T67" fmla="*/ 69 h 1074"/>
                <a:gd name="T68" fmla="*/ 7 w 1230"/>
                <a:gd name="T69" fmla="*/ 71 h 1074"/>
                <a:gd name="T70" fmla="*/ 7 w 1230"/>
                <a:gd name="T71" fmla="*/ 74 h 1074"/>
                <a:gd name="T72" fmla="*/ 7 w 1230"/>
                <a:gd name="T73" fmla="*/ 76 h 1074"/>
                <a:gd name="T74" fmla="*/ 0 w 1230"/>
                <a:gd name="T75" fmla="*/ 78 h 107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230" h="1074">
                  <a:moveTo>
                    <a:pt x="1230" y="0"/>
                  </a:moveTo>
                  <a:lnTo>
                    <a:pt x="1211" y="12"/>
                  </a:lnTo>
                  <a:lnTo>
                    <a:pt x="1193" y="31"/>
                  </a:lnTo>
                  <a:lnTo>
                    <a:pt x="1181" y="43"/>
                  </a:lnTo>
                  <a:lnTo>
                    <a:pt x="1162" y="55"/>
                  </a:lnTo>
                  <a:lnTo>
                    <a:pt x="1144" y="74"/>
                  </a:lnTo>
                  <a:lnTo>
                    <a:pt x="1132" y="86"/>
                  </a:lnTo>
                  <a:lnTo>
                    <a:pt x="1113" y="98"/>
                  </a:lnTo>
                  <a:lnTo>
                    <a:pt x="1095" y="117"/>
                  </a:lnTo>
                  <a:lnTo>
                    <a:pt x="1082" y="129"/>
                  </a:lnTo>
                  <a:lnTo>
                    <a:pt x="1064" y="141"/>
                  </a:lnTo>
                  <a:lnTo>
                    <a:pt x="1045" y="160"/>
                  </a:lnTo>
                  <a:lnTo>
                    <a:pt x="1033" y="172"/>
                  </a:lnTo>
                  <a:lnTo>
                    <a:pt x="1015" y="184"/>
                  </a:lnTo>
                  <a:lnTo>
                    <a:pt x="996" y="203"/>
                  </a:lnTo>
                  <a:lnTo>
                    <a:pt x="984" y="215"/>
                  </a:lnTo>
                  <a:lnTo>
                    <a:pt x="966" y="227"/>
                  </a:lnTo>
                  <a:lnTo>
                    <a:pt x="947" y="246"/>
                  </a:lnTo>
                  <a:lnTo>
                    <a:pt x="935" y="258"/>
                  </a:lnTo>
                  <a:lnTo>
                    <a:pt x="916" y="270"/>
                  </a:lnTo>
                  <a:lnTo>
                    <a:pt x="898" y="288"/>
                  </a:lnTo>
                  <a:lnTo>
                    <a:pt x="886" y="301"/>
                  </a:lnTo>
                  <a:lnTo>
                    <a:pt x="867" y="313"/>
                  </a:lnTo>
                  <a:lnTo>
                    <a:pt x="849" y="331"/>
                  </a:lnTo>
                  <a:lnTo>
                    <a:pt x="836" y="344"/>
                  </a:lnTo>
                  <a:lnTo>
                    <a:pt x="818" y="356"/>
                  </a:lnTo>
                  <a:lnTo>
                    <a:pt x="800" y="374"/>
                  </a:lnTo>
                  <a:lnTo>
                    <a:pt x="787" y="387"/>
                  </a:lnTo>
                  <a:lnTo>
                    <a:pt x="769" y="399"/>
                  </a:lnTo>
                  <a:lnTo>
                    <a:pt x="750" y="417"/>
                  </a:lnTo>
                  <a:lnTo>
                    <a:pt x="738" y="430"/>
                  </a:lnTo>
                  <a:lnTo>
                    <a:pt x="720" y="442"/>
                  </a:lnTo>
                  <a:lnTo>
                    <a:pt x="701" y="460"/>
                  </a:lnTo>
                  <a:lnTo>
                    <a:pt x="689" y="473"/>
                  </a:lnTo>
                  <a:lnTo>
                    <a:pt x="670" y="485"/>
                  </a:lnTo>
                  <a:lnTo>
                    <a:pt x="652" y="503"/>
                  </a:lnTo>
                  <a:lnTo>
                    <a:pt x="640" y="516"/>
                  </a:lnTo>
                  <a:lnTo>
                    <a:pt x="621" y="528"/>
                  </a:lnTo>
                  <a:lnTo>
                    <a:pt x="603" y="546"/>
                  </a:lnTo>
                  <a:lnTo>
                    <a:pt x="591" y="559"/>
                  </a:lnTo>
                  <a:lnTo>
                    <a:pt x="572" y="571"/>
                  </a:lnTo>
                  <a:lnTo>
                    <a:pt x="554" y="589"/>
                  </a:lnTo>
                  <a:lnTo>
                    <a:pt x="541" y="601"/>
                  </a:lnTo>
                  <a:lnTo>
                    <a:pt x="523" y="614"/>
                  </a:lnTo>
                  <a:lnTo>
                    <a:pt x="504" y="626"/>
                  </a:lnTo>
                  <a:lnTo>
                    <a:pt x="492" y="644"/>
                  </a:lnTo>
                  <a:lnTo>
                    <a:pt x="474" y="657"/>
                  </a:lnTo>
                  <a:lnTo>
                    <a:pt x="455" y="669"/>
                  </a:lnTo>
                  <a:lnTo>
                    <a:pt x="443" y="687"/>
                  </a:lnTo>
                  <a:lnTo>
                    <a:pt x="425" y="700"/>
                  </a:lnTo>
                  <a:lnTo>
                    <a:pt x="406" y="712"/>
                  </a:lnTo>
                  <a:lnTo>
                    <a:pt x="394" y="730"/>
                  </a:lnTo>
                  <a:lnTo>
                    <a:pt x="375" y="743"/>
                  </a:lnTo>
                  <a:lnTo>
                    <a:pt x="357" y="755"/>
                  </a:lnTo>
                  <a:lnTo>
                    <a:pt x="345" y="773"/>
                  </a:lnTo>
                  <a:lnTo>
                    <a:pt x="326" y="786"/>
                  </a:lnTo>
                  <a:lnTo>
                    <a:pt x="308" y="798"/>
                  </a:lnTo>
                  <a:lnTo>
                    <a:pt x="295" y="816"/>
                  </a:lnTo>
                  <a:lnTo>
                    <a:pt x="277" y="829"/>
                  </a:lnTo>
                  <a:lnTo>
                    <a:pt x="259" y="841"/>
                  </a:lnTo>
                  <a:lnTo>
                    <a:pt x="246" y="859"/>
                  </a:lnTo>
                  <a:lnTo>
                    <a:pt x="228" y="872"/>
                  </a:lnTo>
                  <a:lnTo>
                    <a:pt x="209" y="884"/>
                  </a:lnTo>
                  <a:lnTo>
                    <a:pt x="197" y="902"/>
                  </a:lnTo>
                  <a:lnTo>
                    <a:pt x="179" y="914"/>
                  </a:lnTo>
                  <a:lnTo>
                    <a:pt x="160" y="927"/>
                  </a:lnTo>
                  <a:lnTo>
                    <a:pt x="148" y="945"/>
                  </a:lnTo>
                  <a:lnTo>
                    <a:pt x="129" y="957"/>
                  </a:lnTo>
                  <a:lnTo>
                    <a:pt x="111" y="970"/>
                  </a:lnTo>
                  <a:lnTo>
                    <a:pt x="99" y="988"/>
                  </a:lnTo>
                  <a:lnTo>
                    <a:pt x="80" y="1000"/>
                  </a:lnTo>
                  <a:lnTo>
                    <a:pt x="62" y="1013"/>
                  </a:lnTo>
                  <a:lnTo>
                    <a:pt x="50" y="1031"/>
                  </a:lnTo>
                  <a:lnTo>
                    <a:pt x="31" y="1043"/>
                  </a:lnTo>
                  <a:lnTo>
                    <a:pt x="13" y="1056"/>
                  </a:lnTo>
                  <a:lnTo>
                    <a:pt x="0" y="1074"/>
                  </a:lnTo>
                </a:path>
              </a:pathLst>
            </a:custGeom>
            <a:solidFill>
              <a:srgbClr val="0000FF"/>
            </a:solidFill>
            <a:ln w="9525">
              <a:solidFill>
                <a:srgbClr val="000000"/>
              </a:solidFill>
              <a:prstDash val="solid"/>
              <a:round/>
              <a:headEnd/>
              <a:tailEnd/>
            </a:ln>
          </p:spPr>
          <p:txBody>
            <a:bodyPr/>
            <a:lstStyle/>
            <a:p>
              <a:endParaRPr lang="en-US"/>
            </a:p>
          </p:txBody>
        </p:sp>
        <p:sp>
          <p:nvSpPr>
            <p:cNvPr id="426489" name="Freeform 499">
              <a:extLst>
                <a:ext uri="{FF2B5EF4-FFF2-40B4-BE49-F238E27FC236}">
                  <a16:creationId xmlns:a16="http://schemas.microsoft.com/office/drawing/2014/main" id="{6E9D1702-907E-E28F-F20A-6F87E1D6D3DB}"/>
                </a:ext>
              </a:extLst>
            </p:cNvPr>
            <p:cNvSpPr>
              <a:spLocks/>
            </p:cNvSpPr>
            <p:nvPr/>
          </p:nvSpPr>
          <p:spPr bwMode="auto">
            <a:xfrm>
              <a:off x="2146" y="2629"/>
              <a:ext cx="1150" cy="1004"/>
            </a:xfrm>
            <a:custGeom>
              <a:avLst/>
              <a:gdLst>
                <a:gd name="T0" fmla="*/ 87 w 1230"/>
                <a:gd name="T1" fmla="*/ 7 h 1074"/>
                <a:gd name="T2" fmla="*/ 87 w 1230"/>
                <a:gd name="T3" fmla="*/ 7 h 1074"/>
                <a:gd name="T4" fmla="*/ 82 w 1230"/>
                <a:gd name="T5" fmla="*/ 7 h 1074"/>
                <a:gd name="T6" fmla="*/ 81 w 1230"/>
                <a:gd name="T7" fmla="*/ 7 h 1074"/>
                <a:gd name="T8" fmla="*/ 79 w 1230"/>
                <a:gd name="T9" fmla="*/ 9 h 1074"/>
                <a:gd name="T10" fmla="*/ 76 w 1230"/>
                <a:gd name="T11" fmla="*/ 12 h 1074"/>
                <a:gd name="T12" fmla="*/ 74 w 1230"/>
                <a:gd name="T13" fmla="*/ 14 h 1074"/>
                <a:gd name="T14" fmla="*/ 71 w 1230"/>
                <a:gd name="T15" fmla="*/ 17 h 1074"/>
                <a:gd name="T16" fmla="*/ 69 w 1230"/>
                <a:gd name="T17" fmla="*/ 19 h 1074"/>
                <a:gd name="T18" fmla="*/ 66 w 1230"/>
                <a:gd name="T19" fmla="*/ 20 h 1074"/>
                <a:gd name="T20" fmla="*/ 65 w 1230"/>
                <a:gd name="T21" fmla="*/ 22 h 1074"/>
                <a:gd name="T22" fmla="*/ 62 w 1230"/>
                <a:gd name="T23" fmla="*/ 24 h 1074"/>
                <a:gd name="T24" fmla="*/ 59 w 1230"/>
                <a:gd name="T25" fmla="*/ 26 h 1074"/>
                <a:gd name="T26" fmla="*/ 57 w 1230"/>
                <a:gd name="T27" fmla="*/ 28 h 1074"/>
                <a:gd name="T28" fmla="*/ 54 w 1230"/>
                <a:gd name="T29" fmla="*/ 30 h 1074"/>
                <a:gd name="T30" fmla="*/ 53 w 1230"/>
                <a:gd name="T31" fmla="*/ 32 h 1074"/>
                <a:gd name="T32" fmla="*/ 50 w 1230"/>
                <a:gd name="T33" fmla="*/ 34 h 1074"/>
                <a:gd name="T34" fmla="*/ 47 w 1230"/>
                <a:gd name="T35" fmla="*/ 36 h 1074"/>
                <a:gd name="T36" fmla="*/ 45 w 1230"/>
                <a:gd name="T37" fmla="*/ 38 h 1074"/>
                <a:gd name="T38" fmla="*/ 44 w 1230"/>
                <a:gd name="T39" fmla="*/ 41 h 1074"/>
                <a:gd name="T40" fmla="*/ 41 w 1230"/>
                <a:gd name="T41" fmla="*/ 44 h 1074"/>
                <a:gd name="T42" fmla="*/ 38 w 1230"/>
                <a:gd name="T43" fmla="*/ 44 h 1074"/>
                <a:gd name="T44" fmla="*/ 36 w 1230"/>
                <a:gd name="T45" fmla="*/ 47 h 1074"/>
                <a:gd name="T46" fmla="*/ 34 w 1230"/>
                <a:gd name="T47" fmla="*/ 48 h 1074"/>
                <a:gd name="T48" fmla="*/ 32 w 1230"/>
                <a:gd name="T49" fmla="*/ 50 h 1074"/>
                <a:gd name="T50" fmla="*/ 30 w 1230"/>
                <a:gd name="T51" fmla="*/ 53 h 1074"/>
                <a:gd name="T52" fmla="*/ 26 w 1230"/>
                <a:gd name="T53" fmla="*/ 54 h 1074"/>
                <a:gd name="T54" fmla="*/ 24 w 1230"/>
                <a:gd name="T55" fmla="*/ 57 h 1074"/>
                <a:gd name="T56" fmla="*/ 21 w 1230"/>
                <a:gd name="T57" fmla="*/ 59 h 1074"/>
                <a:gd name="T58" fmla="*/ 19 w 1230"/>
                <a:gd name="T59" fmla="*/ 61 h 1074"/>
                <a:gd name="T60" fmla="*/ 17 w 1230"/>
                <a:gd name="T61" fmla="*/ 63 h 1074"/>
                <a:gd name="T62" fmla="*/ 15 w 1230"/>
                <a:gd name="T63" fmla="*/ 65 h 1074"/>
                <a:gd name="T64" fmla="*/ 12 w 1230"/>
                <a:gd name="T65" fmla="*/ 66 h 1074"/>
                <a:gd name="T66" fmla="*/ 9 w 1230"/>
                <a:gd name="T67" fmla="*/ 69 h 1074"/>
                <a:gd name="T68" fmla="*/ 7 w 1230"/>
                <a:gd name="T69" fmla="*/ 71 h 1074"/>
                <a:gd name="T70" fmla="*/ 7 w 1230"/>
                <a:gd name="T71" fmla="*/ 74 h 1074"/>
                <a:gd name="T72" fmla="*/ 7 w 1230"/>
                <a:gd name="T73" fmla="*/ 76 h 1074"/>
                <a:gd name="T74" fmla="*/ 0 w 1230"/>
                <a:gd name="T75" fmla="*/ 78 h 107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230" h="1074">
                  <a:moveTo>
                    <a:pt x="1230" y="0"/>
                  </a:moveTo>
                  <a:lnTo>
                    <a:pt x="1211" y="12"/>
                  </a:lnTo>
                  <a:lnTo>
                    <a:pt x="1193" y="31"/>
                  </a:lnTo>
                  <a:lnTo>
                    <a:pt x="1181" y="43"/>
                  </a:lnTo>
                  <a:lnTo>
                    <a:pt x="1162" y="55"/>
                  </a:lnTo>
                  <a:lnTo>
                    <a:pt x="1144" y="74"/>
                  </a:lnTo>
                  <a:lnTo>
                    <a:pt x="1132" y="86"/>
                  </a:lnTo>
                  <a:lnTo>
                    <a:pt x="1113" y="98"/>
                  </a:lnTo>
                  <a:lnTo>
                    <a:pt x="1095" y="117"/>
                  </a:lnTo>
                  <a:lnTo>
                    <a:pt x="1082" y="129"/>
                  </a:lnTo>
                  <a:lnTo>
                    <a:pt x="1064" y="141"/>
                  </a:lnTo>
                  <a:lnTo>
                    <a:pt x="1045" y="160"/>
                  </a:lnTo>
                  <a:lnTo>
                    <a:pt x="1033" y="172"/>
                  </a:lnTo>
                  <a:lnTo>
                    <a:pt x="1015" y="184"/>
                  </a:lnTo>
                  <a:lnTo>
                    <a:pt x="996" y="203"/>
                  </a:lnTo>
                  <a:lnTo>
                    <a:pt x="984" y="215"/>
                  </a:lnTo>
                  <a:lnTo>
                    <a:pt x="966" y="227"/>
                  </a:lnTo>
                  <a:lnTo>
                    <a:pt x="947" y="246"/>
                  </a:lnTo>
                  <a:lnTo>
                    <a:pt x="935" y="258"/>
                  </a:lnTo>
                  <a:lnTo>
                    <a:pt x="916" y="270"/>
                  </a:lnTo>
                  <a:lnTo>
                    <a:pt x="898" y="288"/>
                  </a:lnTo>
                  <a:lnTo>
                    <a:pt x="886" y="301"/>
                  </a:lnTo>
                  <a:lnTo>
                    <a:pt x="867" y="313"/>
                  </a:lnTo>
                  <a:lnTo>
                    <a:pt x="849" y="331"/>
                  </a:lnTo>
                  <a:lnTo>
                    <a:pt x="836" y="344"/>
                  </a:lnTo>
                  <a:lnTo>
                    <a:pt x="818" y="356"/>
                  </a:lnTo>
                  <a:lnTo>
                    <a:pt x="800" y="374"/>
                  </a:lnTo>
                  <a:lnTo>
                    <a:pt x="787" y="387"/>
                  </a:lnTo>
                  <a:lnTo>
                    <a:pt x="769" y="399"/>
                  </a:lnTo>
                  <a:lnTo>
                    <a:pt x="750" y="417"/>
                  </a:lnTo>
                  <a:lnTo>
                    <a:pt x="738" y="430"/>
                  </a:lnTo>
                  <a:lnTo>
                    <a:pt x="720" y="442"/>
                  </a:lnTo>
                  <a:lnTo>
                    <a:pt x="701" y="460"/>
                  </a:lnTo>
                  <a:lnTo>
                    <a:pt x="689" y="473"/>
                  </a:lnTo>
                  <a:lnTo>
                    <a:pt x="670" y="485"/>
                  </a:lnTo>
                  <a:lnTo>
                    <a:pt x="652" y="503"/>
                  </a:lnTo>
                  <a:lnTo>
                    <a:pt x="640" y="516"/>
                  </a:lnTo>
                  <a:lnTo>
                    <a:pt x="621" y="528"/>
                  </a:lnTo>
                  <a:lnTo>
                    <a:pt x="603" y="546"/>
                  </a:lnTo>
                  <a:lnTo>
                    <a:pt x="591" y="559"/>
                  </a:lnTo>
                  <a:lnTo>
                    <a:pt x="572" y="571"/>
                  </a:lnTo>
                  <a:lnTo>
                    <a:pt x="554" y="589"/>
                  </a:lnTo>
                  <a:lnTo>
                    <a:pt x="541" y="601"/>
                  </a:lnTo>
                  <a:lnTo>
                    <a:pt x="523" y="614"/>
                  </a:lnTo>
                  <a:lnTo>
                    <a:pt x="504" y="626"/>
                  </a:lnTo>
                  <a:lnTo>
                    <a:pt x="492" y="644"/>
                  </a:lnTo>
                  <a:lnTo>
                    <a:pt x="474" y="657"/>
                  </a:lnTo>
                  <a:lnTo>
                    <a:pt x="455" y="669"/>
                  </a:lnTo>
                  <a:lnTo>
                    <a:pt x="443" y="687"/>
                  </a:lnTo>
                  <a:lnTo>
                    <a:pt x="425" y="700"/>
                  </a:lnTo>
                  <a:lnTo>
                    <a:pt x="406" y="712"/>
                  </a:lnTo>
                  <a:lnTo>
                    <a:pt x="394" y="730"/>
                  </a:lnTo>
                  <a:lnTo>
                    <a:pt x="375" y="743"/>
                  </a:lnTo>
                  <a:lnTo>
                    <a:pt x="357" y="755"/>
                  </a:lnTo>
                  <a:lnTo>
                    <a:pt x="345" y="773"/>
                  </a:lnTo>
                  <a:lnTo>
                    <a:pt x="326" y="786"/>
                  </a:lnTo>
                  <a:lnTo>
                    <a:pt x="308" y="798"/>
                  </a:lnTo>
                  <a:lnTo>
                    <a:pt x="295" y="816"/>
                  </a:lnTo>
                  <a:lnTo>
                    <a:pt x="277" y="829"/>
                  </a:lnTo>
                  <a:lnTo>
                    <a:pt x="259" y="841"/>
                  </a:lnTo>
                  <a:lnTo>
                    <a:pt x="246" y="859"/>
                  </a:lnTo>
                  <a:lnTo>
                    <a:pt x="228" y="872"/>
                  </a:lnTo>
                  <a:lnTo>
                    <a:pt x="209" y="884"/>
                  </a:lnTo>
                  <a:lnTo>
                    <a:pt x="197" y="902"/>
                  </a:lnTo>
                  <a:lnTo>
                    <a:pt x="179" y="914"/>
                  </a:lnTo>
                  <a:lnTo>
                    <a:pt x="160" y="927"/>
                  </a:lnTo>
                  <a:lnTo>
                    <a:pt x="148" y="945"/>
                  </a:lnTo>
                  <a:lnTo>
                    <a:pt x="129" y="957"/>
                  </a:lnTo>
                  <a:lnTo>
                    <a:pt x="111" y="970"/>
                  </a:lnTo>
                  <a:lnTo>
                    <a:pt x="99" y="988"/>
                  </a:lnTo>
                  <a:lnTo>
                    <a:pt x="80" y="1000"/>
                  </a:lnTo>
                  <a:lnTo>
                    <a:pt x="62" y="1013"/>
                  </a:lnTo>
                  <a:lnTo>
                    <a:pt x="50" y="1031"/>
                  </a:lnTo>
                  <a:lnTo>
                    <a:pt x="31" y="1043"/>
                  </a:lnTo>
                  <a:lnTo>
                    <a:pt x="13" y="1056"/>
                  </a:lnTo>
                  <a:lnTo>
                    <a:pt x="0" y="1074"/>
                  </a:lnTo>
                </a:path>
              </a:pathLst>
            </a:custGeom>
            <a:solidFill>
              <a:srgbClr val="0000FF"/>
            </a:solidFill>
            <a:ln w="9525">
              <a:solidFill>
                <a:srgbClr val="000000"/>
              </a:solidFill>
              <a:prstDash val="solid"/>
              <a:round/>
              <a:headEnd/>
              <a:tailEnd/>
            </a:ln>
          </p:spPr>
          <p:txBody>
            <a:bodyPr/>
            <a:lstStyle/>
            <a:p>
              <a:endParaRPr lang="en-US"/>
            </a:p>
          </p:txBody>
        </p:sp>
        <p:sp>
          <p:nvSpPr>
            <p:cNvPr id="426490" name="Freeform 500">
              <a:extLst>
                <a:ext uri="{FF2B5EF4-FFF2-40B4-BE49-F238E27FC236}">
                  <a16:creationId xmlns:a16="http://schemas.microsoft.com/office/drawing/2014/main" id="{79BBFB84-91A6-4CFF-B34A-22F3E757134A}"/>
                </a:ext>
              </a:extLst>
            </p:cNvPr>
            <p:cNvSpPr>
              <a:spLocks/>
            </p:cNvSpPr>
            <p:nvPr/>
          </p:nvSpPr>
          <p:spPr bwMode="auto">
            <a:xfrm>
              <a:off x="2146" y="2629"/>
              <a:ext cx="1150" cy="1004"/>
            </a:xfrm>
            <a:custGeom>
              <a:avLst/>
              <a:gdLst>
                <a:gd name="T0" fmla="*/ 87 w 1230"/>
                <a:gd name="T1" fmla="*/ 7 h 1074"/>
                <a:gd name="T2" fmla="*/ 87 w 1230"/>
                <a:gd name="T3" fmla="*/ 7 h 1074"/>
                <a:gd name="T4" fmla="*/ 82 w 1230"/>
                <a:gd name="T5" fmla="*/ 7 h 1074"/>
                <a:gd name="T6" fmla="*/ 81 w 1230"/>
                <a:gd name="T7" fmla="*/ 7 h 1074"/>
                <a:gd name="T8" fmla="*/ 79 w 1230"/>
                <a:gd name="T9" fmla="*/ 9 h 1074"/>
                <a:gd name="T10" fmla="*/ 76 w 1230"/>
                <a:gd name="T11" fmla="*/ 12 h 1074"/>
                <a:gd name="T12" fmla="*/ 74 w 1230"/>
                <a:gd name="T13" fmla="*/ 14 h 1074"/>
                <a:gd name="T14" fmla="*/ 71 w 1230"/>
                <a:gd name="T15" fmla="*/ 17 h 1074"/>
                <a:gd name="T16" fmla="*/ 69 w 1230"/>
                <a:gd name="T17" fmla="*/ 19 h 1074"/>
                <a:gd name="T18" fmla="*/ 66 w 1230"/>
                <a:gd name="T19" fmla="*/ 20 h 1074"/>
                <a:gd name="T20" fmla="*/ 65 w 1230"/>
                <a:gd name="T21" fmla="*/ 22 h 1074"/>
                <a:gd name="T22" fmla="*/ 62 w 1230"/>
                <a:gd name="T23" fmla="*/ 24 h 1074"/>
                <a:gd name="T24" fmla="*/ 59 w 1230"/>
                <a:gd name="T25" fmla="*/ 26 h 1074"/>
                <a:gd name="T26" fmla="*/ 57 w 1230"/>
                <a:gd name="T27" fmla="*/ 28 h 1074"/>
                <a:gd name="T28" fmla="*/ 54 w 1230"/>
                <a:gd name="T29" fmla="*/ 30 h 1074"/>
                <a:gd name="T30" fmla="*/ 53 w 1230"/>
                <a:gd name="T31" fmla="*/ 32 h 1074"/>
                <a:gd name="T32" fmla="*/ 50 w 1230"/>
                <a:gd name="T33" fmla="*/ 34 h 1074"/>
                <a:gd name="T34" fmla="*/ 47 w 1230"/>
                <a:gd name="T35" fmla="*/ 36 h 1074"/>
                <a:gd name="T36" fmla="*/ 45 w 1230"/>
                <a:gd name="T37" fmla="*/ 38 h 1074"/>
                <a:gd name="T38" fmla="*/ 44 w 1230"/>
                <a:gd name="T39" fmla="*/ 41 h 1074"/>
                <a:gd name="T40" fmla="*/ 41 w 1230"/>
                <a:gd name="T41" fmla="*/ 44 h 1074"/>
                <a:gd name="T42" fmla="*/ 38 w 1230"/>
                <a:gd name="T43" fmla="*/ 44 h 1074"/>
                <a:gd name="T44" fmla="*/ 36 w 1230"/>
                <a:gd name="T45" fmla="*/ 47 h 1074"/>
                <a:gd name="T46" fmla="*/ 34 w 1230"/>
                <a:gd name="T47" fmla="*/ 48 h 1074"/>
                <a:gd name="T48" fmla="*/ 32 w 1230"/>
                <a:gd name="T49" fmla="*/ 50 h 1074"/>
                <a:gd name="T50" fmla="*/ 30 w 1230"/>
                <a:gd name="T51" fmla="*/ 53 h 1074"/>
                <a:gd name="T52" fmla="*/ 26 w 1230"/>
                <a:gd name="T53" fmla="*/ 54 h 1074"/>
                <a:gd name="T54" fmla="*/ 24 w 1230"/>
                <a:gd name="T55" fmla="*/ 57 h 1074"/>
                <a:gd name="T56" fmla="*/ 21 w 1230"/>
                <a:gd name="T57" fmla="*/ 59 h 1074"/>
                <a:gd name="T58" fmla="*/ 19 w 1230"/>
                <a:gd name="T59" fmla="*/ 61 h 1074"/>
                <a:gd name="T60" fmla="*/ 17 w 1230"/>
                <a:gd name="T61" fmla="*/ 63 h 1074"/>
                <a:gd name="T62" fmla="*/ 15 w 1230"/>
                <a:gd name="T63" fmla="*/ 65 h 1074"/>
                <a:gd name="T64" fmla="*/ 12 w 1230"/>
                <a:gd name="T65" fmla="*/ 66 h 1074"/>
                <a:gd name="T66" fmla="*/ 9 w 1230"/>
                <a:gd name="T67" fmla="*/ 69 h 1074"/>
                <a:gd name="T68" fmla="*/ 7 w 1230"/>
                <a:gd name="T69" fmla="*/ 71 h 1074"/>
                <a:gd name="T70" fmla="*/ 7 w 1230"/>
                <a:gd name="T71" fmla="*/ 74 h 1074"/>
                <a:gd name="T72" fmla="*/ 7 w 1230"/>
                <a:gd name="T73" fmla="*/ 76 h 1074"/>
                <a:gd name="T74" fmla="*/ 0 w 1230"/>
                <a:gd name="T75" fmla="*/ 78 h 107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230" h="1074">
                  <a:moveTo>
                    <a:pt x="1230" y="0"/>
                  </a:moveTo>
                  <a:lnTo>
                    <a:pt x="1211" y="12"/>
                  </a:lnTo>
                  <a:lnTo>
                    <a:pt x="1193" y="31"/>
                  </a:lnTo>
                  <a:lnTo>
                    <a:pt x="1181" y="43"/>
                  </a:lnTo>
                  <a:lnTo>
                    <a:pt x="1162" y="55"/>
                  </a:lnTo>
                  <a:lnTo>
                    <a:pt x="1144" y="74"/>
                  </a:lnTo>
                  <a:lnTo>
                    <a:pt x="1132" y="86"/>
                  </a:lnTo>
                  <a:lnTo>
                    <a:pt x="1113" y="98"/>
                  </a:lnTo>
                  <a:lnTo>
                    <a:pt x="1095" y="117"/>
                  </a:lnTo>
                  <a:lnTo>
                    <a:pt x="1082" y="129"/>
                  </a:lnTo>
                  <a:lnTo>
                    <a:pt x="1064" y="141"/>
                  </a:lnTo>
                  <a:lnTo>
                    <a:pt x="1045" y="160"/>
                  </a:lnTo>
                  <a:lnTo>
                    <a:pt x="1033" y="172"/>
                  </a:lnTo>
                  <a:lnTo>
                    <a:pt x="1015" y="184"/>
                  </a:lnTo>
                  <a:lnTo>
                    <a:pt x="996" y="203"/>
                  </a:lnTo>
                  <a:lnTo>
                    <a:pt x="984" y="215"/>
                  </a:lnTo>
                  <a:lnTo>
                    <a:pt x="966" y="227"/>
                  </a:lnTo>
                  <a:lnTo>
                    <a:pt x="947" y="246"/>
                  </a:lnTo>
                  <a:lnTo>
                    <a:pt x="935" y="258"/>
                  </a:lnTo>
                  <a:lnTo>
                    <a:pt x="916" y="270"/>
                  </a:lnTo>
                  <a:lnTo>
                    <a:pt x="898" y="288"/>
                  </a:lnTo>
                  <a:lnTo>
                    <a:pt x="886" y="301"/>
                  </a:lnTo>
                  <a:lnTo>
                    <a:pt x="867" y="313"/>
                  </a:lnTo>
                  <a:lnTo>
                    <a:pt x="849" y="331"/>
                  </a:lnTo>
                  <a:lnTo>
                    <a:pt x="836" y="344"/>
                  </a:lnTo>
                  <a:lnTo>
                    <a:pt x="818" y="356"/>
                  </a:lnTo>
                  <a:lnTo>
                    <a:pt x="800" y="374"/>
                  </a:lnTo>
                  <a:lnTo>
                    <a:pt x="787" y="387"/>
                  </a:lnTo>
                  <a:lnTo>
                    <a:pt x="769" y="399"/>
                  </a:lnTo>
                  <a:lnTo>
                    <a:pt x="750" y="417"/>
                  </a:lnTo>
                  <a:lnTo>
                    <a:pt x="738" y="430"/>
                  </a:lnTo>
                  <a:lnTo>
                    <a:pt x="720" y="442"/>
                  </a:lnTo>
                  <a:lnTo>
                    <a:pt x="701" y="460"/>
                  </a:lnTo>
                  <a:lnTo>
                    <a:pt x="689" y="473"/>
                  </a:lnTo>
                  <a:lnTo>
                    <a:pt x="670" y="485"/>
                  </a:lnTo>
                  <a:lnTo>
                    <a:pt x="652" y="503"/>
                  </a:lnTo>
                  <a:lnTo>
                    <a:pt x="640" y="516"/>
                  </a:lnTo>
                  <a:lnTo>
                    <a:pt x="621" y="528"/>
                  </a:lnTo>
                  <a:lnTo>
                    <a:pt x="603" y="546"/>
                  </a:lnTo>
                  <a:lnTo>
                    <a:pt x="591" y="559"/>
                  </a:lnTo>
                  <a:lnTo>
                    <a:pt x="572" y="571"/>
                  </a:lnTo>
                  <a:lnTo>
                    <a:pt x="554" y="589"/>
                  </a:lnTo>
                  <a:lnTo>
                    <a:pt x="541" y="601"/>
                  </a:lnTo>
                  <a:lnTo>
                    <a:pt x="523" y="614"/>
                  </a:lnTo>
                  <a:lnTo>
                    <a:pt x="504" y="626"/>
                  </a:lnTo>
                  <a:lnTo>
                    <a:pt x="492" y="644"/>
                  </a:lnTo>
                  <a:lnTo>
                    <a:pt x="474" y="657"/>
                  </a:lnTo>
                  <a:lnTo>
                    <a:pt x="455" y="669"/>
                  </a:lnTo>
                  <a:lnTo>
                    <a:pt x="443" y="687"/>
                  </a:lnTo>
                  <a:lnTo>
                    <a:pt x="425" y="700"/>
                  </a:lnTo>
                  <a:lnTo>
                    <a:pt x="406" y="712"/>
                  </a:lnTo>
                  <a:lnTo>
                    <a:pt x="394" y="730"/>
                  </a:lnTo>
                  <a:lnTo>
                    <a:pt x="375" y="743"/>
                  </a:lnTo>
                  <a:lnTo>
                    <a:pt x="357" y="755"/>
                  </a:lnTo>
                  <a:lnTo>
                    <a:pt x="345" y="773"/>
                  </a:lnTo>
                  <a:lnTo>
                    <a:pt x="326" y="786"/>
                  </a:lnTo>
                  <a:lnTo>
                    <a:pt x="308" y="798"/>
                  </a:lnTo>
                  <a:lnTo>
                    <a:pt x="295" y="816"/>
                  </a:lnTo>
                  <a:lnTo>
                    <a:pt x="277" y="829"/>
                  </a:lnTo>
                  <a:lnTo>
                    <a:pt x="259" y="841"/>
                  </a:lnTo>
                  <a:lnTo>
                    <a:pt x="246" y="859"/>
                  </a:lnTo>
                  <a:lnTo>
                    <a:pt x="228" y="872"/>
                  </a:lnTo>
                  <a:lnTo>
                    <a:pt x="209" y="884"/>
                  </a:lnTo>
                  <a:lnTo>
                    <a:pt x="197" y="902"/>
                  </a:lnTo>
                  <a:lnTo>
                    <a:pt x="179" y="914"/>
                  </a:lnTo>
                  <a:lnTo>
                    <a:pt x="160" y="927"/>
                  </a:lnTo>
                  <a:lnTo>
                    <a:pt x="148" y="945"/>
                  </a:lnTo>
                  <a:lnTo>
                    <a:pt x="129" y="957"/>
                  </a:lnTo>
                  <a:lnTo>
                    <a:pt x="111" y="970"/>
                  </a:lnTo>
                  <a:lnTo>
                    <a:pt x="99" y="988"/>
                  </a:lnTo>
                  <a:lnTo>
                    <a:pt x="80" y="1000"/>
                  </a:lnTo>
                  <a:lnTo>
                    <a:pt x="62" y="1013"/>
                  </a:lnTo>
                  <a:lnTo>
                    <a:pt x="50" y="1031"/>
                  </a:lnTo>
                  <a:lnTo>
                    <a:pt x="31" y="1043"/>
                  </a:lnTo>
                  <a:lnTo>
                    <a:pt x="13" y="1056"/>
                  </a:lnTo>
                  <a:lnTo>
                    <a:pt x="0" y="1074"/>
                  </a:lnTo>
                </a:path>
              </a:pathLst>
            </a:custGeom>
            <a:solidFill>
              <a:srgbClr val="0000FF"/>
            </a:solidFill>
            <a:ln w="9525">
              <a:solidFill>
                <a:srgbClr val="000000"/>
              </a:solidFill>
              <a:prstDash val="solid"/>
              <a:round/>
              <a:headEnd/>
              <a:tailEnd/>
            </a:ln>
          </p:spPr>
          <p:txBody>
            <a:bodyPr/>
            <a:lstStyle/>
            <a:p>
              <a:endParaRPr lang="en-US"/>
            </a:p>
          </p:txBody>
        </p:sp>
        <p:sp>
          <p:nvSpPr>
            <p:cNvPr id="426491" name="Freeform 501">
              <a:extLst>
                <a:ext uri="{FF2B5EF4-FFF2-40B4-BE49-F238E27FC236}">
                  <a16:creationId xmlns:a16="http://schemas.microsoft.com/office/drawing/2014/main" id="{9C1CCBA5-F8E7-EFF8-2AB0-5575669E0E81}"/>
                </a:ext>
              </a:extLst>
            </p:cNvPr>
            <p:cNvSpPr>
              <a:spLocks/>
            </p:cNvSpPr>
            <p:nvPr/>
          </p:nvSpPr>
          <p:spPr bwMode="auto">
            <a:xfrm>
              <a:off x="2146" y="2629"/>
              <a:ext cx="1150" cy="1004"/>
            </a:xfrm>
            <a:custGeom>
              <a:avLst/>
              <a:gdLst>
                <a:gd name="T0" fmla="*/ 87 w 1230"/>
                <a:gd name="T1" fmla="*/ 7 h 1074"/>
                <a:gd name="T2" fmla="*/ 87 w 1230"/>
                <a:gd name="T3" fmla="*/ 7 h 1074"/>
                <a:gd name="T4" fmla="*/ 82 w 1230"/>
                <a:gd name="T5" fmla="*/ 7 h 1074"/>
                <a:gd name="T6" fmla="*/ 81 w 1230"/>
                <a:gd name="T7" fmla="*/ 7 h 1074"/>
                <a:gd name="T8" fmla="*/ 79 w 1230"/>
                <a:gd name="T9" fmla="*/ 9 h 1074"/>
                <a:gd name="T10" fmla="*/ 76 w 1230"/>
                <a:gd name="T11" fmla="*/ 12 h 1074"/>
                <a:gd name="T12" fmla="*/ 74 w 1230"/>
                <a:gd name="T13" fmla="*/ 14 h 1074"/>
                <a:gd name="T14" fmla="*/ 71 w 1230"/>
                <a:gd name="T15" fmla="*/ 17 h 1074"/>
                <a:gd name="T16" fmla="*/ 69 w 1230"/>
                <a:gd name="T17" fmla="*/ 19 h 1074"/>
                <a:gd name="T18" fmla="*/ 66 w 1230"/>
                <a:gd name="T19" fmla="*/ 20 h 1074"/>
                <a:gd name="T20" fmla="*/ 65 w 1230"/>
                <a:gd name="T21" fmla="*/ 22 h 1074"/>
                <a:gd name="T22" fmla="*/ 62 w 1230"/>
                <a:gd name="T23" fmla="*/ 24 h 1074"/>
                <a:gd name="T24" fmla="*/ 59 w 1230"/>
                <a:gd name="T25" fmla="*/ 26 h 1074"/>
                <a:gd name="T26" fmla="*/ 57 w 1230"/>
                <a:gd name="T27" fmla="*/ 28 h 1074"/>
                <a:gd name="T28" fmla="*/ 54 w 1230"/>
                <a:gd name="T29" fmla="*/ 30 h 1074"/>
                <a:gd name="T30" fmla="*/ 53 w 1230"/>
                <a:gd name="T31" fmla="*/ 32 h 1074"/>
                <a:gd name="T32" fmla="*/ 50 w 1230"/>
                <a:gd name="T33" fmla="*/ 34 h 1074"/>
                <a:gd name="T34" fmla="*/ 47 w 1230"/>
                <a:gd name="T35" fmla="*/ 36 h 1074"/>
                <a:gd name="T36" fmla="*/ 45 w 1230"/>
                <a:gd name="T37" fmla="*/ 38 h 1074"/>
                <a:gd name="T38" fmla="*/ 44 w 1230"/>
                <a:gd name="T39" fmla="*/ 41 h 1074"/>
                <a:gd name="T40" fmla="*/ 41 w 1230"/>
                <a:gd name="T41" fmla="*/ 44 h 1074"/>
                <a:gd name="T42" fmla="*/ 38 w 1230"/>
                <a:gd name="T43" fmla="*/ 44 h 1074"/>
                <a:gd name="T44" fmla="*/ 36 w 1230"/>
                <a:gd name="T45" fmla="*/ 47 h 1074"/>
                <a:gd name="T46" fmla="*/ 34 w 1230"/>
                <a:gd name="T47" fmla="*/ 48 h 1074"/>
                <a:gd name="T48" fmla="*/ 32 w 1230"/>
                <a:gd name="T49" fmla="*/ 50 h 1074"/>
                <a:gd name="T50" fmla="*/ 30 w 1230"/>
                <a:gd name="T51" fmla="*/ 53 h 1074"/>
                <a:gd name="T52" fmla="*/ 26 w 1230"/>
                <a:gd name="T53" fmla="*/ 54 h 1074"/>
                <a:gd name="T54" fmla="*/ 24 w 1230"/>
                <a:gd name="T55" fmla="*/ 57 h 1074"/>
                <a:gd name="T56" fmla="*/ 21 w 1230"/>
                <a:gd name="T57" fmla="*/ 59 h 1074"/>
                <a:gd name="T58" fmla="*/ 19 w 1230"/>
                <a:gd name="T59" fmla="*/ 61 h 1074"/>
                <a:gd name="T60" fmla="*/ 17 w 1230"/>
                <a:gd name="T61" fmla="*/ 63 h 1074"/>
                <a:gd name="T62" fmla="*/ 15 w 1230"/>
                <a:gd name="T63" fmla="*/ 65 h 1074"/>
                <a:gd name="T64" fmla="*/ 12 w 1230"/>
                <a:gd name="T65" fmla="*/ 66 h 1074"/>
                <a:gd name="T66" fmla="*/ 9 w 1230"/>
                <a:gd name="T67" fmla="*/ 69 h 1074"/>
                <a:gd name="T68" fmla="*/ 7 w 1230"/>
                <a:gd name="T69" fmla="*/ 71 h 1074"/>
                <a:gd name="T70" fmla="*/ 7 w 1230"/>
                <a:gd name="T71" fmla="*/ 74 h 1074"/>
                <a:gd name="T72" fmla="*/ 7 w 1230"/>
                <a:gd name="T73" fmla="*/ 76 h 1074"/>
                <a:gd name="T74" fmla="*/ 0 w 1230"/>
                <a:gd name="T75" fmla="*/ 78 h 107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230" h="1074">
                  <a:moveTo>
                    <a:pt x="1230" y="0"/>
                  </a:moveTo>
                  <a:lnTo>
                    <a:pt x="1211" y="12"/>
                  </a:lnTo>
                  <a:lnTo>
                    <a:pt x="1193" y="31"/>
                  </a:lnTo>
                  <a:lnTo>
                    <a:pt x="1181" y="43"/>
                  </a:lnTo>
                  <a:lnTo>
                    <a:pt x="1162" y="55"/>
                  </a:lnTo>
                  <a:lnTo>
                    <a:pt x="1144" y="74"/>
                  </a:lnTo>
                  <a:lnTo>
                    <a:pt x="1132" y="86"/>
                  </a:lnTo>
                  <a:lnTo>
                    <a:pt x="1113" y="98"/>
                  </a:lnTo>
                  <a:lnTo>
                    <a:pt x="1095" y="117"/>
                  </a:lnTo>
                  <a:lnTo>
                    <a:pt x="1082" y="129"/>
                  </a:lnTo>
                  <a:lnTo>
                    <a:pt x="1064" y="141"/>
                  </a:lnTo>
                  <a:lnTo>
                    <a:pt x="1045" y="160"/>
                  </a:lnTo>
                  <a:lnTo>
                    <a:pt x="1033" y="172"/>
                  </a:lnTo>
                  <a:lnTo>
                    <a:pt x="1015" y="184"/>
                  </a:lnTo>
                  <a:lnTo>
                    <a:pt x="996" y="203"/>
                  </a:lnTo>
                  <a:lnTo>
                    <a:pt x="984" y="215"/>
                  </a:lnTo>
                  <a:lnTo>
                    <a:pt x="966" y="227"/>
                  </a:lnTo>
                  <a:lnTo>
                    <a:pt x="947" y="246"/>
                  </a:lnTo>
                  <a:lnTo>
                    <a:pt x="935" y="258"/>
                  </a:lnTo>
                  <a:lnTo>
                    <a:pt x="916" y="270"/>
                  </a:lnTo>
                  <a:lnTo>
                    <a:pt x="898" y="288"/>
                  </a:lnTo>
                  <a:lnTo>
                    <a:pt x="886" y="301"/>
                  </a:lnTo>
                  <a:lnTo>
                    <a:pt x="867" y="313"/>
                  </a:lnTo>
                  <a:lnTo>
                    <a:pt x="849" y="331"/>
                  </a:lnTo>
                  <a:lnTo>
                    <a:pt x="836" y="344"/>
                  </a:lnTo>
                  <a:lnTo>
                    <a:pt x="818" y="356"/>
                  </a:lnTo>
                  <a:lnTo>
                    <a:pt x="800" y="374"/>
                  </a:lnTo>
                  <a:lnTo>
                    <a:pt x="787" y="387"/>
                  </a:lnTo>
                  <a:lnTo>
                    <a:pt x="769" y="399"/>
                  </a:lnTo>
                  <a:lnTo>
                    <a:pt x="750" y="417"/>
                  </a:lnTo>
                  <a:lnTo>
                    <a:pt x="738" y="430"/>
                  </a:lnTo>
                  <a:lnTo>
                    <a:pt x="720" y="442"/>
                  </a:lnTo>
                  <a:lnTo>
                    <a:pt x="701" y="460"/>
                  </a:lnTo>
                  <a:lnTo>
                    <a:pt x="689" y="473"/>
                  </a:lnTo>
                  <a:lnTo>
                    <a:pt x="670" y="485"/>
                  </a:lnTo>
                  <a:lnTo>
                    <a:pt x="652" y="503"/>
                  </a:lnTo>
                  <a:lnTo>
                    <a:pt x="640" y="516"/>
                  </a:lnTo>
                  <a:lnTo>
                    <a:pt x="621" y="528"/>
                  </a:lnTo>
                  <a:lnTo>
                    <a:pt x="603" y="546"/>
                  </a:lnTo>
                  <a:lnTo>
                    <a:pt x="591" y="559"/>
                  </a:lnTo>
                  <a:lnTo>
                    <a:pt x="572" y="571"/>
                  </a:lnTo>
                  <a:lnTo>
                    <a:pt x="554" y="589"/>
                  </a:lnTo>
                  <a:lnTo>
                    <a:pt x="541" y="601"/>
                  </a:lnTo>
                  <a:lnTo>
                    <a:pt x="523" y="614"/>
                  </a:lnTo>
                  <a:lnTo>
                    <a:pt x="504" y="626"/>
                  </a:lnTo>
                  <a:lnTo>
                    <a:pt x="492" y="644"/>
                  </a:lnTo>
                  <a:lnTo>
                    <a:pt x="474" y="657"/>
                  </a:lnTo>
                  <a:lnTo>
                    <a:pt x="455" y="669"/>
                  </a:lnTo>
                  <a:lnTo>
                    <a:pt x="443" y="687"/>
                  </a:lnTo>
                  <a:lnTo>
                    <a:pt x="425" y="700"/>
                  </a:lnTo>
                  <a:lnTo>
                    <a:pt x="406" y="712"/>
                  </a:lnTo>
                  <a:lnTo>
                    <a:pt x="394" y="730"/>
                  </a:lnTo>
                  <a:lnTo>
                    <a:pt x="375" y="743"/>
                  </a:lnTo>
                  <a:lnTo>
                    <a:pt x="357" y="755"/>
                  </a:lnTo>
                  <a:lnTo>
                    <a:pt x="345" y="773"/>
                  </a:lnTo>
                  <a:lnTo>
                    <a:pt x="326" y="786"/>
                  </a:lnTo>
                  <a:lnTo>
                    <a:pt x="308" y="798"/>
                  </a:lnTo>
                  <a:lnTo>
                    <a:pt x="295" y="816"/>
                  </a:lnTo>
                  <a:lnTo>
                    <a:pt x="277" y="829"/>
                  </a:lnTo>
                  <a:lnTo>
                    <a:pt x="259" y="841"/>
                  </a:lnTo>
                  <a:lnTo>
                    <a:pt x="246" y="859"/>
                  </a:lnTo>
                  <a:lnTo>
                    <a:pt x="228" y="872"/>
                  </a:lnTo>
                  <a:lnTo>
                    <a:pt x="209" y="884"/>
                  </a:lnTo>
                  <a:lnTo>
                    <a:pt x="197" y="902"/>
                  </a:lnTo>
                  <a:lnTo>
                    <a:pt x="179" y="914"/>
                  </a:lnTo>
                  <a:lnTo>
                    <a:pt x="160" y="927"/>
                  </a:lnTo>
                  <a:lnTo>
                    <a:pt x="148" y="945"/>
                  </a:lnTo>
                  <a:lnTo>
                    <a:pt x="129" y="957"/>
                  </a:lnTo>
                  <a:lnTo>
                    <a:pt x="111" y="970"/>
                  </a:lnTo>
                  <a:lnTo>
                    <a:pt x="99" y="988"/>
                  </a:lnTo>
                  <a:lnTo>
                    <a:pt x="80" y="1000"/>
                  </a:lnTo>
                  <a:lnTo>
                    <a:pt x="62" y="1013"/>
                  </a:lnTo>
                  <a:lnTo>
                    <a:pt x="50" y="1031"/>
                  </a:lnTo>
                  <a:lnTo>
                    <a:pt x="31" y="1043"/>
                  </a:lnTo>
                  <a:lnTo>
                    <a:pt x="13" y="1056"/>
                  </a:lnTo>
                  <a:lnTo>
                    <a:pt x="0" y="1074"/>
                  </a:lnTo>
                </a:path>
              </a:pathLst>
            </a:custGeom>
            <a:solidFill>
              <a:srgbClr val="0000FF"/>
            </a:solidFill>
            <a:ln w="9525">
              <a:solidFill>
                <a:srgbClr val="000000"/>
              </a:solidFill>
              <a:prstDash val="solid"/>
              <a:round/>
              <a:headEnd/>
              <a:tailEnd/>
            </a:ln>
          </p:spPr>
          <p:txBody>
            <a:bodyPr/>
            <a:lstStyle/>
            <a:p>
              <a:endParaRPr lang="en-US"/>
            </a:p>
          </p:txBody>
        </p:sp>
        <p:sp>
          <p:nvSpPr>
            <p:cNvPr id="426492" name="Freeform 502">
              <a:extLst>
                <a:ext uri="{FF2B5EF4-FFF2-40B4-BE49-F238E27FC236}">
                  <a16:creationId xmlns:a16="http://schemas.microsoft.com/office/drawing/2014/main" id="{99377ADF-71E8-B68D-302F-F02BBE8ED3C6}"/>
                </a:ext>
              </a:extLst>
            </p:cNvPr>
            <p:cNvSpPr>
              <a:spLocks/>
            </p:cNvSpPr>
            <p:nvPr/>
          </p:nvSpPr>
          <p:spPr bwMode="auto">
            <a:xfrm>
              <a:off x="2146" y="2629"/>
              <a:ext cx="1150" cy="1004"/>
            </a:xfrm>
            <a:custGeom>
              <a:avLst/>
              <a:gdLst>
                <a:gd name="T0" fmla="*/ 87 w 1230"/>
                <a:gd name="T1" fmla="*/ 7 h 1074"/>
                <a:gd name="T2" fmla="*/ 87 w 1230"/>
                <a:gd name="T3" fmla="*/ 7 h 1074"/>
                <a:gd name="T4" fmla="*/ 82 w 1230"/>
                <a:gd name="T5" fmla="*/ 7 h 1074"/>
                <a:gd name="T6" fmla="*/ 81 w 1230"/>
                <a:gd name="T7" fmla="*/ 7 h 1074"/>
                <a:gd name="T8" fmla="*/ 79 w 1230"/>
                <a:gd name="T9" fmla="*/ 9 h 1074"/>
                <a:gd name="T10" fmla="*/ 76 w 1230"/>
                <a:gd name="T11" fmla="*/ 12 h 1074"/>
                <a:gd name="T12" fmla="*/ 74 w 1230"/>
                <a:gd name="T13" fmla="*/ 14 h 1074"/>
                <a:gd name="T14" fmla="*/ 71 w 1230"/>
                <a:gd name="T15" fmla="*/ 17 h 1074"/>
                <a:gd name="T16" fmla="*/ 69 w 1230"/>
                <a:gd name="T17" fmla="*/ 19 h 1074"/>
                <a:gd name="T18" fmla="*/ 66 w 1230"/>
                <a:gd name="T19" fmla="*/ 20 h 1074"/>
                <a:gd name="T20" fmla="*/ 65 w 1230"/>
                <a:gd name="T21" fmla="*/ 22 h 1074"/>
                <a:gd name="T22" fmla="*/ 62 w 1230"/>
                <a:gd name="T23" fmla="*/ 24 h 1074"/>
                <a:gd name="T24" fmla="*/ 59 w 1230"/>
                <a:gd name="T25" fmla="*/ 26 h 1074"/>
                <a:gd name="T26" fmla="*/ 57 w 1230"/>
                <a:gd name="T27" fmla="*/ 28 h 1074"/>
                <a:gd name="T28" fmla="*/ 54 w 1230"/>
                <a:gd name="T29" fmla="*/ 30 h 1074"/>
                <a:gd name="T30" fmla="*/ 53 w 1230"/>
                <a:gd name="T31" fmla="*/ 32 h 1074"/>
                <a:gd name="T32" fmla="*/ 50 w 1230"/>
                <a:gd name="T33" fmla="*/ 34 h 1074"/>
                <a:gd name="T34" fmla="*/ 47 w 1230"/>
                <a:gd name="T35" fmla="*/ 36 h 1074"/>
                <a:gd name="T36" fmla="*/ 45 w 1230"/>
                <a:gd name="T37" fmla="*/ 38 h 1074"/>
                <a:gd name="T38" fmla="*/ 44 w 1230"/>
                <a:gd name="T39" fmla="*/ 41 h 1074"/>
                <a:gd name="T40" fmla="*/ 41 w 1230"/>
                <a:gd name="T41" fmla="*/ 44 h 1074"/>
                <a:gd name="T42" fmla="*/ 38 w 1230"/>
                <a:gd name="T43" fmla="*/ 44 h 1074"/>
                <a:gd name="T44" fmla="*/ 36 w 1230"/>
                <a:gd name="T45" fmla="*/ 47 h 1074"/>
                <a:gd name="T46" fmla="*/ 34 w 1230"/>
                <a:gd name="T47" fmla="*/ 48 h 1074"/>
                <a:gd name="T48" fmla="*/ 32 w 1230"/>
                <a:gd name="T49" fmla="*/ 50 h 1074"/>
                <a:gd name="T50" fmla="*/ 30 w 1230"/>
                <a:gd name="T51" fmla="*/ 53 h 1074"/>
                <a:gd name="T52" fmla="*/ 26 w 1230"/>
                <a:gd name="T53" fmla="*/ 54 h 1074"/>
                <a:gd name="T54" fmla="*/ 24 w 1230"/>
                <a:gd name="T55" fmla="*/ 57 h 1074"/>
                <a:gd name="T56" fmla="*/ 21 w 1230"/>
                <a:gd name="T57" fmla="*/ 59 h 1074"/>
                <a:gd name="T58" fmla="*/ 19 w 1230"/>
                <a:gd name="T59" fmla="*/ 61 h 1074"/>
                <a:gd name="T60" fmla="*/ 17 w 1230"/>
                <a:gd name="T61" fmla="*/ 63 h 1074"/>
                <a:gd name="T62" fmla="*/ 15 w 1230"/>
                <a:gd name="T63" fmla="*/ 65 h 1074"/>
                <a:gd name="T64" fmla="*/ 12 w 1230"/>
                <a:gd name="T65" fmla="*/ 66 h 1074"/>
                <a:gd name="T66" fmla="*/ 9 w 1230"/>
                <a:gd name="T67" fmla="*/ 69 h 1074"/>
                <a:gd name="T68" fmla="*/ 7 w 1230"/>
                <a:gd name="T69" fmla="*/ 71 h 1074"/>
                <a:gd name="T70" fmla="*/ 7 w 1230"/>
                <a:gd name="T71" fmla="*/ 74 h 1074"/>
                <a:gd name="T72" fmla="*/ 7 w 1230"/>
                <a:gd name="T73" fmla="*/ 76 h 1074"/>
                <a:gd name="T74" fmla="*/ 0 w 1230"/>
                <a:gd name="T75" fmla="*/ 78 h 107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230" h="1074">
                  <a:moveTo>
                    <a:pt x="1230" y="0"/>
                  </a:moveTo>
                  <a:lnTo>
                    <a:pt x="1211" y="12"/>
                  </a:lnTo>
                  <a:lnTo>
                    <a:pt x="1193" y="31"/>
                  </a:lnTo>
                  <a:lnTo>
                    <a:pt x="1181" y="43"/>
                  </a:lnTo>
                  <a:lnTo>
                    <a:pt x="1162" y="55"/>
                  </a:lnTo>
                  <a:lnTo>
                    <a:pt x="1144" y="74"/>
                  </a:lnTo>
                  <a:lnTo>
                    <a:pt x="1132" y="86"/>
                  </a:lnTo>
                  <a:lnTo>
                    <a:pt x="1113" y="98"/>
                  </a:lnTo>
                  <a:lnTo>
                    <a:pt x="1095" y="117"/>
                  </a:lnTo>
                  <a:lnTo>
                    <a:pt x="1082" y="129"/>
                  </a:lnTo>
                  <a:lnTo>
                    <a:pt x="1064" y="141"/>
                  </a:lnTo>
                  <a:lnTo>
                    <a:pt x="1045" y="160"/>
                  </a:lnTo>
                  <a:lnTo>
                    <a:pt x="1033" y="172"/>
                  </a:lnTo>
                  <a:lnTo>
                    <a:pt x="1015" y="184"/>
                  </a:lnTo>
                  <a:lnTo>
                    <a:pt x="996" y="203"/>
                  </a:lnTo>
                  <a:lnTo>
                    <a:pt x="984" y="215"/>
                  </a:lnTo>
                  <a:lnTo>
                    <a:pt x="966" y="227"/>
                  </a:lnTo>
                  <a:lnTo>
                    <a:pt x="947" y="246"/>
                  </a:lnTo>
                  <a:lnTo>
                    <a:pt x="935" y="258"/>
                  </a:lnTo>
                  <a:lnTo>
                    <a:pt x="916" y="270"/>
                  </a:lnTo>
                  <a:lnTo>
                    <a:pt x="898" y="288"/>
                  </a:lnTo>
                  <a:lnTo>
                    <a:pt x="886" y="301"/>
                  </a:lnTo>
                  <a:lnTo>
                    <a:pt x="867" y="313"/>
                  </a:lnTo>
                  <a:lnTo>
                    <a:pt x="849" y="331"/>
                  </a:lnTo>
                  <a:lnTo>
                    <a:pt x="836" y="344"/>
                  </a:lnTo>
                  <a:lnTo>
                    <a:pt x="818" y="356"/>
                  </a:lnTo>
                  <a:lnTo>
                    <a:pt x="800" y="374"/>
                  </a:lnTo>
                  <a:lnTo>
                    <a:pt x="787" y="387"/>
                  </a:lnTo>
                  <a:lnTo>
                    <a:pt x="769" y="399"/>
                  </a:lnTo>
                  <a:lnTo>
                    <a:pt x="750" y="417"/>
                  </a:lnTo>
                  <a:lnTo>
                    <a:pt x="738" y="430"/>
                  </a:lnTo>
                  <a:lnTo>
                    <a:pt x="720" y="442"/>
                  </a:lnTo>
                  <a:lnTo>
                    <a:pt x="701" y="460"/>
                  </a:lnTo>
                  <a:lnTo>
                    <a:pt x="689" y="473"/>
                  </a:lnTo>
                  <a:lnTo>
                    <a:pt x="670" y="485"/>
                  </a:lnTo>
                  <a:lnTo>
                    <a:pt x="652" y="503"/>
                  </a:lnTo>
                  <a:lnTo>
                    <a:pt x="640" y="516"/>
                  </a:lnTo>
                  <a:lnTo>
                    <a:pt x="621" y="528"/>
                  </a:lnTo>
                  <a:lnTo>
                    <a:pt x="603" y="546"/>
                  </a:lnTo>
                  <a:lnTo>
                    <a:pt x="591" y="559"/>
                  </a:lnTo>
                  <a:lnTo>
                    <a:pt x="572" y="571"/>
                  </a:lnTo>
                  <a:lnTo>
                    <a:pt x="554" y="589"/>
                  </a:lnTo>
                  <a:lnTo>
                    <a:pt x="541" y="601"/>
                  </a:lnTo>
                  <a:lnTo>
                    <a:pt x="523" y="614"/>
                  </a:lnTo>
                  <a:lnTo>
                    <a:pt x="504" y="626"/>
                  </a:lnTo>
                  <a:lnTo>
                    <a:pt x="492" y="644"/>
                  </a:lnTo>
                  <a:lnTo>
                    <a:pt x="474" y="657"/>
                  </a:lnTo>
                  <a:lnTo>
                    <a:pt x="455" y="669"/>
                  </a:lnTo>
                  <a:lnTo>
                    <a:pt x="443" y="687"/>
                  </a:lnTo>
                  <a:lnTo>
                    <a:pt x="425" y="700"/>
                  </a:lnTo>
                  <a:lnTo>
                    <a:pt x="406" y="712"/>
                  </a:lnTo>
                  <a:lnTo>
                    <a:pt x="394" y="730"/>
                  </a:lnTo>
                  <a:lnTo>
                    <a:pt x="375" y="743"/>
                  </a:lnTo>
                  <a:lnTo>
                    <a:pt x="357" y="755"/>
                  </a:lnTo>
                  <a:lnTo>
                    <a:pt x="345" y="773"/>
                  </a:lnTo>
                  <a:lnTo>
                    <a:pt x="326" y="786"/>
                  </a:lnTo>
                  <a:lnTo>
                    <a:pt x="308" y="798"/>
                  </a:lnTo>
                  <a:lnTo>
                    <a:pt x="295" y="816"/>
                  </a:lnTo>
                  <a:lnTo>
                    <a:pt x="277" y="829"/>
                  </a:lnTo>
                  <a:lnTo>
                    <a:pt x="259" y="841"/>
                  </a:lnTo>
                  <a:lnTo>
                    <a:pt x="246" y="859"/>
                  </a:lnTo>
                  <a:lnTo>
                    <a:pt x="228" y="872"/>
                  </a:lnTo>
                  <a:lnTo>
                    <a:pt x="209" y="884"/>
                  </a:lnTo>
                  <a:lnTo>
                    <a:pt x="197" y="902"/>
                  </a:lnTo>
                  <a:lnTo>
                    <a:pt x="179" y="914"/>
                  </a:lnTo>
                  <a:lnTo>
                    <a:pt x="160" y="927"/>
                  </a:lnTo>
                  <a:lnTo>
                    <a:pt x="148" y="945"/>
                  </a:lnTo>
                  <a:lnTo>
                    <a:pt x="129" y="957"/>
                  </a:lnTo>
                  <a:lnTo>
                    <a:pt x="111" y="970"/>
                  </a:lnTo>
                  <a:lnTo>
                    <a:pt x="99" y="988"/>
                  </a:lnTo>
                  <a:lnTo>
                    <a:pt x="80" y="1000"/>
                  </a:lnTo>
                  <a:lnTo>
                    <a:pt x="62" y="1013"/>
                  </a:lnTo>
                  <a:lnTo>
                    <a:pt x="50" y="1031"/>
                  </a:lnTo>
                  <a:lnTo>
                    <a:pt x="31" y="1043"/>
                  </a:lnTo>
                  <a:lnTo>
                    <a:pt x="13" y="1056"/>
                  </a:lnTo>
                  <a:lnTo>
                    <a:pt x="0" y="1074"/>
                  </a:lnTo>
                </a:path>
              </a:pathLst>
            </a:custGeom>
            <a:solidFill>
              <a:srgbClr val="0000FF"/>
            </a:solidFill>
            <a:ln w="9525">
              <a:solidFill>
                <a:srgbClr val="000000"/>
              </a:solidFill>
              <a:prstDash val="solid"/>
              <a:round/>
              <a:headEnd/>
              <a:tailEnd/>
            </a:ln>
          </p:spPr>
          <p:txBody>
            <a:bodyPr/>
            <a:lstStyle/>
            <a:p>
              <a:endParaRPr lang="en-US"/>
            </a:p>
          </p:txBody>
        </p:sp>
        <p:sp>
          <p:nvSpPr>
            <p:cNvPr id="426493" name="Freeform 503">
              <a:extLst>
                <a:ext uri="{FF2B5EF4-FFF2-40B4-BE49-F238E27FC236}">
                  <a16:creationId xmlns:a16="http://schemas.microsoft.com/office/drawing/2014/main" id="{A6934836-1658-65B0-8500-1D5DADBF85E4}"/>
                </a:ext>
              </a:extLst>
            </p:cNvPr>
            <p:cNvSpPr>
              <a:spLocks/>
            </p:cNvSpPr>
            <p:nvPr/>
          </p:nvSpPr>
          <p:spPr bwMode="auto">
            <a:xfrm>
              <a:off x="2146" y="2629"/>
              <a:ext cx="1150" cy="1004"/>
            </a:xfrm>
            <a:custGeom>
              <a:avLst/>
              <a:gdLst>
                <a:gd name="T0" fmla="*/ 87 w 1230"/>
                <a:gd name="T1" fmla="*/ 7 h 1074"/>
                <a:gd name="T2" fmla="*/ 87 w 1230"/>
                <a:gd name="T3" fmla="*/ 7 h 1074"/>
                <a:gd name="T4" fmla="*/ 82 w 1230"/>
                <a:gd name="T5" fmla="*/ 7 h 1074"/>
                <a:gd name="T6" fmla="*/ 81 w 1230"/>
                <a:gd name="T7" fmla="*/ 7 h 1074"/>
                <a:gd name="T8" fmla="*/ 79 w 1230"/>
                <a:gd name="T9" fmla="*/ 9 h 1074"/>
                <a:gd name="T10" fmla="*/ 76 w 1230"/>
                <a:gd name="T11" fmla="*/ 12 h 1074"/>
                <a:gd name="T12" fmla="*/ 74 w 1230"/>
                <a:gd name="T13" fmla="*/ 14 h 1074"/>
                <a:gd name="T14" fmla="*/ 71 w 1230"/>
                <a:gd name="T15" fmla="*/ 17 h 1074"/>
                <a:gd name="T16" fmla="*/ 69 w 1230"/>
                <a:gd name="T17" fmla="*/ 19 h 1074"/>
                <a:gd name="T18" fmla="*/ 66 w 1230"/>
                <a:gd name="T19" fmla="*/ 20 h 1074"/>
                <a:gd name="T20" fmla="*/ 65 w 1230"/>
                <a:gd name="T21" fmla="*/ 22 h 1074"/>
                <a:gd name="T22" fmla="*/ 62 w 1230"/>
                <a:gd name="T23" fmla="*/ 24 h 1074"/>
                <a:gd name="T24" fmla="*/ 59 w 1230"/>
                <a:gd name="T25" fmla="*/ 26 h 1074"/>
                <a:gd name="T26" fmla="*/ 57 w 1230"/>
                <a:gd name="T27" fmla="*/ 28 h 1074"/>
                <a:gd name="T28" fmla="*/ 54 w 1230"/>
                <a:gd name="T29" fmla="*/ 30 h 1074"/>
                <a:gd name="T30" fmla="*/ 53 w 1230"/>
                <a:gd name="T31" fmla="*/ 32 h 1074"/>
                <a:gd name="T32" fmla="*/ 50 w 1230"/>
                <a:gd name="T33" fmla="*/ 34 h 1074"/>
                <a:gd name="T34" fmla="*/ 47 w 1230"/>
                <a:gd name="T35" fmla="*/ 36 h 1074"/>
                <a:gd name="T36" fmla="*/ 45 w 1230"/>
                <a:gd name="T37" fmla="*/ 38 h 1074"/>
                <a:gd name="T38" fmla="*/ 44 w 1230"/>
                <a:gd name="T39" fmla="*/ 41 h 1074"/>
                <a:gd name="T40" fmla="*/ 41 w 1230"/>
                <a:gd name="T41" fmla="*/ 44 h 1074"/>
                <a:gd name="T42" fmla="*/ 38 w 1230"/>
                <a:gd name="T43" fmla="*/ 44 h 1074"/>
                <a:gd name="T44" fmla="*/ 36 w 1230"/>
                <a:gd name="T45" fmla="*/ 47 h 1074"/>
                <a:gd name="T46" fmla="*/ 34 w 1230"/>
                <a:gd name="T47" fmla="*/ 48 h 1074"/>
                <a:gd name="T48" fmla="*/ 32 w 1230"/>
                <a:gd name="T49" fmla="*/ 50 h 1074"/>
                <a:gd name="T50" fmla="*/ 30 w 1230"/>
                <a:gd name="T51" fmla="*/ 53 h 1074"/>
                <a:gd name="T52" fmla="*/ 26 w 1230"/>
                <a:gd name="T53" fmla="*/ 54 h 1074"/>
                <a:gd name="T54" fmla="*/ 24 w 1230"/>
                <a:gd name="T55" fmla="*/ 57 h 1074"/>
                <a:gd name="T56" fmla="*/ 21 w 1230"/>
                <a:gd name="T57" fmla="*/ 59 h 1074"/>
                <a:gd name="T58" fmla="*/ 19 w 1230"/>
                <a:gd name="T59" fmla="*/ 61 h 1074"/>
                <a:gd name="T60" fmla="*/ 17 w 1230"/>
                <a:gd name="T61" fmla="*/ 63 h 1074"/>
                <a:gd name="T62" fmla="*/ 15 w 1230"/>
                <a:gd name="T63" fmla="*/ 65 h 1074"/>
                <a:gd name="T64" fmla="*/ 12 w 1230"/>
                <a:gd name="T65" fmla="*/ 66 h 1074"/>
                <a:gd name="T66" fmla="*/ 9 w 1230"/>
                <a:gd name="T67" fmla="*/ 69 h 1074"/>
                <a:gd name="T68" fmla="*/ 7 w 1230"/>
                <a:gd name="T69" fmla="*/ 71 h 1074"/>
                <a:gd name="T70" fmla="*/ 7 w 1230"/>
                <a:gd name="T71" fmla="*/ 74 h 1074"/>
                <a:gd name="T72" fmla="*/ 7 w 1230"/>
                <a:gd name="T73" fmla="*/ 76 h 1074"/>
                <a:gd name="T74" fmla="*/ 0 w 1230"/>
                <a:gd name="T75" fmla="*/ 78 h 107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230" h="1074">
                  <a:moveTo>
                    <a:pt x="1230" y="0"/>
                  </a:moveTo>
                  <a:lnTo>
                    <a:pt x="1211" y="12"/>
                  </a:lnTo>
                  <a:lnTo>
                    <a:pt x="1193" y="31"/>
                  </a:lnTo>
                  <a:lnTo>
                    <a:pt x="1181" y="43"/>
                  </a:lnTo>
                  <a:lnTo>
                    <a:pt x="1162" y="55"/>
                  </a:lnTo>
                  <a:lnTo>
                    <a:pt x="1144" y="74"/>
                  </a:lnTo>
                  <a:lnTo>
                    <a:pt x="1132" y="86"/>
                  </a:lnTo>
                  <a:lnTo>
                    <a:pt x="1113" y="98"/>
                  </a:lnTo>
                  <a:lnTo>
                    <a:pt x="1095" y="117"/>
                  </a:lnTo>
                  <a:lnTo>
                    <a:pt x="1082" y="129"/>
                  </a:lnTo>
                  <a:lnTo>
                    <a:pt x="1064" y="141"/>
                  </a:lnTo>
                  <a:lnTo>
                    <a:pt x="1045" y="160"/>
                  </a:lnTo>
                  <a:lnTo>
                    <a:pt x="1033" y="172"/>
                  </a:lnTo>
                  <a:lnTo>
                    <a:pt x="1015" y="184"/>
                  </a:lnTo>
                  <a:lnTo>
                    <a:pt x="996" y="203"/>
                  </a:lnTo>
                  <a:lnTo>
                    <a:pt x="984" y="215"/>
                  </a:lnTo>
                  <a:lnTo>
                    <a:pt x="966" y="227"/>
                  </a:lnTo>
                  <a:lnTo>
                    <a:pt x="947" y="246"/>
                  </a:lnTo>
                  <a:lnTo>
                    <a:pt x="935" y="258"/>
                  </a:lnTo>
                  <a:lnTo>
                    <a:pt x="916" y="270"/>
                  </a:lnTo>
                  <a:lnTo>
                    <a:pt x="898" y="288"/>
                  </a:lnTo>
                  <a:lnTo>
                    <a:pt x="886" y="301"/>
                  </a:lnTo>
                  <a:lnTo>
                    <a:pt x="867" y="313"/>
                  </a:lnTo>
                  <a:lnTo>
                    <a:pt x="849" y="331"/>
                  </a:lnTo>
                  <a:lnTo>
                    <a:pt x="836" y="344"/>
                  </a:lnTo>
                  <a:lnTo>
                    <a:pt x="818" y="356"/>
                  </a:lnTo>
                  <a:lnTo>
                    <a:pt x="800" y="374"/>
                  </a:lnTo>
                  <a:lnTo>
                    <a:pt x="787" y="387"/>
                  </a:lnTo>
                  <a:lnTo>
                    <a:pt x="769" y="399"/>
                  </a:lnTo>
                  <a:lnTo>
                    <a:pt x="750" y="417"/>
                  </a:lnTo>
                  <a:lnTo>
                    <a:pt x="738" y="430"/>
                  </a:lnTo>
                  <a:lnTo>
                    <a:pt x="720" y="442"/>
                  </a:lnTo>
                  <a:lnTo>
                    <a:pt x="701" y="460"/>
                  </a:lnTo>
                  <a:lnTo>
                    <a:pt x="689" y="473"/>
                  </a:lnTo>
                  <a:lnTo>
                    <a:pt x="670" y="485"/>
                  </a:lnTo>
                  <a:lnTo>
                    <a:pt x="652" y="503"/>
                  </a:lnTo>
                  <a:lnTo>
                    <a:pt x="640" y="516"/>
                  </a:lnTo>
                  <a:lnTo>
                    <a:pt x="621" y="528"/>
                  </a:lnTo>
                  <a:lnTo>
                    <a:pt x="603" y="546"/>
                  </a:lnTo>
                  <a:lnTo>
                    <a:pt x="591" y="559"/>
                  </a:lnTo>
                  <a:lnTo>
                    <a:pt x="572" y="571"/>
                  </a:lnTo>
                  <a:lnTo>
                    <a:pt x="554" y="589"/>
                  </a:lnTo>
                  <a:lnTo>
                    <a:pt x="541" y="601"/>
                  </a:lnTo>
                  <a:lnTo>
                    <a:pt x="523" y="614"/>
                  </a:lnTo>
                  <a:lnTo>
                    <a:pt x="504" y="626"/>
                  </a:lnTo>
                  <a:lnTo>
                    <a:pt x="492" y="644"/>
                  </a:lnTo>
                  <a:lnTo>
                    <a:pt x="474" y="657"/>
                  </a:lnTo>
                  <a:lnTo>
                    <a:pt x="455" y="669"/>
                  </a:lnTo>
                  <a:lnTo>
                    <a:pt x="443" y="687"/>
                  </a:lnTo>
                  <a:lnTo>
                    <a:pt x="425" y="700"/>
                  </a:lnTo>
                  <a:lnTo>
                    <a:pt x="406" y="712"/>
                  </a:lnTo>
                  <a:lnTo>
                    <a:pt x="394" y="730"/>
                  </a:lnTo>
                  <a:lnTo>
                    <a:pt x="375" y="743"/>
                  </a:lnTo>
                  <a:lnTo>
                    <a:pt x="357" y="755"/>
                  </a:lnTo>
                  <a:lnTo>
                    <a:pt x="345" y="773"/>
                  </a:lnTo>
                  <a:lnTo>
                    <a:pt x="326" y="786"/>
                  </a:lnTo>
                  <a:lnTo>
                    <a:pt x="308" y="798"/>
                  </a:lnTo>
                  <a:lnTo>
                    <a:pt x="295" y="816"/>
                  </a:lnTo>
                  <a:lnTo>
                    <a:pt x="277" y="829"/>
                  </a:lnTo>
                  <a:lnTo>
                    <a:pt x="259" y="841"/>
                  </a:lnTo>
                  <a:lnTo>
                    <a:pt x="246" y="859"/>
                  </a:lnTo>
                  <a:lnTo>
                    <a:pt x="228" y="872"/>
                  </a:lnTo>
                  <a:lnTo>
                    <a:pt x="209" y="884"/>
                  </a:lnTo>
                  <a:lnTo>
                    <a:pt x="197" y="902"/>
                  </a:lnTo>
                  <a:lnTo>
                    <a:pt x="179" y="914"/>
                  </a:lnTo>
                  <a:lnTo>
                    <a:pt x="160" y="927"/>
                  </a:lnTo>
                  <a:lnTo>
                    <a:pt x="148" y="945"/>
                  </a:lnTo>
                  <a:lnTo>
                    <a:pt x="129" y="957"/>
                  </a:lnTo>
                  <a:lnTo>
                    <a:pt x="111" y="970"/>
                  </a:lnTo>
                  <a:lnTo>
                    <a:pt x="99" y="988"/>
                  </a:lnTo>
                  <a:lnTo>
                    <a:pt x="80" y="1000"/>
                  </a:lnTo>
                  <a:lnTo>
                    <a:pt x="62" y="1013"/>
                  </a:lnTo>
                  <a:lnTo>
                    <a:pt x="50" y="1031"/>
                  </a:lnTo>
                  <a:lnTo>
                    <a:pt x="31" y="1043"/>
                  </a:lnTo>
                  <a:lnTo>
                    <a:pt x="13" y="1056"/>
                  </a:lnTo>
                  <a:lnTo>
                    <a:pt x="0" y="1074"/>
                  </a:lnTo>
                </a:path>
              </a:pathLst>
            </a:custGeom>
            <a:solidFill>
              <a:srgbClr val="0000FF"/>
            </a:solidFill>
            <a:ln w="9525">
              <a:solidFill>
                <a:srgbClr val="000000"/>
              </a:solidFill>
              <a:prstDash val="solid"/>
              <a:round/>
              <a:headEnd/>
              <a:tailEnd/>
            </a:ln>
          </p:spPr>
          <p:txBody>
            <a:bodyPr/>
            <a:lstStyle/>
            <a:p>
              <a:endParaRPr lang="en-US"/>
            </a:p>
          </p:txBody>
        </p:sp>
        <p:sp>
          <p:nvSpPr>
            <p:cNvPr id="426494" name="Freeform 504">
              <a:extLst>
                <a:ext uri="{FF2B5EF4-FFF2-40B4-BE49-F238E27FC236}">
                  <a16:creationId xmlns:a16="http://schemas.microsoft.com/office/drawing/2014/main" id="{A66917F9-A2AB-006E-5328-6D2F3F8A60BB}"/>
                </a:ext>
              </a:extLst>
            </p:cNvPr>
            <p:cNvSpPr>
              <a:spLocks/>
            </p:cNvSpPr>
            <p:nvPr/>
          </p:nvSpPr>
          <p:spPr bwMode="auto">
            <a:xfrm>
              <a:off x="2146" y="2629"/>
              <a:ext cx="1150" cy="1004"/>
            </a:xfrm>
            <a:custGeom>
              <a:avLst/>
              <a:gdLst>
                <a:gd name="T0" fmla="*/ 87 w 1230"/>
                <a:gd name="T1" fmla="*/ 7 h 1074"/>
                <a:gd name="T2" fmla="*/ 87 w 1230"/>
                <a:gd name="T3" fmla="*/ 7 h 1074"/>
                <a:gd name="T4" fmla="*/ 82 w 1230"/>
                <a:gd name="T5" fmla="*/ 7 h 1074"/>
                <a:gd name="T6" fmla="*/ 81 w 1230"/>
                <a:gd name="T7" fmla="*/ 7 h 1074"/>
                <a:gd name="T8" fmla="*/ 79 w 1230"/>
                <a:gd name="T9" fmla="*/ 9 h 1074"/>
                <a:gd name="T10" fmla="*/ 76 w 1230"/>
                <a:gd name="T11" fmla="*/ 12 h 1074"/>
                <a:gd name="T12" fmla="*/ 74 w 1230"/>
                <a:gd name="T13" fmla="*/ 14 h 1074"/>
                <a:gd name="T14" fmla="*/ 71 w 1230"/>
                <a:gd name="T15" fmla="*/ 17 h 1074"/>
                <a:gd name="T16" fmla="*/ 69 w 1230"/>
                <a:gd name="T17" fmla="*/ 19 h 1074"/>
                <a:gd name="T18" fmla="*/ 66 w 1230"/>
                <a:gd name="T19" fmla="*/ 20 h 1074"/>
                <a:gd name="T20" fmla="*/ 65 w 1230"/>
                <a:gd name="T21" fmla="*/ 22 h 1074"/>
                <a:gd name="T22" fmla="*/ 62 w 1230"/>
                <a:gd name="T23" fmla="*/ 24 h 1074"/>
                <a:gd name="T24" fmla="*/ 59 w 1230"/>
                <a:gd name="T25" fmla="*/ 26 h 1074"/>
                <a:gd name="T26" fmla="*/ 57 w 1230"/>
                <a:gd name="T27" fmla="*/ 28 h 1074"/>
                <a:gd name="T28" fmla="*/ 54 w 1230"/>
                <a:gd name="T29" fmla="*/ 30 h 1074"/>
                <a:gd name="T30" fmla="*/ 53 w 1230"/>
                <a:gd name="T31" fmla="*/ 32 h 1074"/>
                <a:gd name="T32" fmla="*/ 50 w 1230"/>
                <a:gd name="T33" fmla="*/ 34 h 1074"/>
                <a:gd name="T34" fmla="*/ 47 w 1230"/>
                <a:gd name="T35" fmla="*/ 36 h 1074"/>
                <a:gd name="T36" fmla="*/ 45 w 1230"/>
                <a:gd name="T37" fmla="*/ 38 h 1074"/>
                <a:gd name="T38" fmla="*/ 44 w 1230"/>
                <a:gd name="T39" fmla="*/ 41 h 1074"/>
                <a:gd name="T40" fmla="*/ 41 w 1230"/>
                <a:gd name="T41" fmla="*/ 44 h 1074"/>
                <a:gd name="T42" fmla="*/ 38 w 1230"/>
                <a:gd name="T43" fmla="*/ 44 h 1074"/>
                <a:gd name="T44" fmla="*/ 36 w 1230"/>
                <a:gd name="T45" fmla="*/ 47 h 1074"/>
                <a:gd name="T46" fmla="*/ 34 w 1230"/>
                <a:gd name="T47" fmla="*/ 48 h 1074"/>
                <a:gd name="T48" fmla="*/ 32 w 1230"/>
                <a:gd name="T49" fmla="*/ 50 h 1074"/>
                <a:gd name="T50" fmla="*/ 30 w 1230"/>
                <a:gd name="T51" fmla="*/ 53 h 1074"/>
                <a:gd name="T52" fmla="*/ 26 w 1230"/>
                <a:gd name="T53" fmla="*/ 54 h 1074"/>
                <a:gd name="T54" fmla="*/ 24 w 1230"/>
                <a:gd name="T55" fmla="*/ 57 h 1074"/>
                <a:gd name="T56" fmla="*/ 21 w 1230"/>
                <a:gd name="T57" fmla="*/ 59 h 1074"/>
                <a:gd name="T58" fmla="*/ 19 w 1230"/>
                <a:gd name="T59" fmla="*/ 61 h 1074"/>
                <a:gd name="T60" fmla="*/ 17 w 1230"/>
                <a:gd name="T61" fmla="*/ 63 h 1074"/>
                <a:gd name="T62" fmla="*/ 15 w 1230"/>
                <a:gd name="T63" fmla="*/ 65 h 1074"/>
                <a:gd name="T64" fmla="*/ 12 w 1230"/>
                <a:gd name="T65" fmla="*/ 66 h 1074"/>
                <a:gd name="T66" fmla="*/ 9 w 1230"/>
                <a:gd name="T67" fmla="*/ 69 h 1074"/>
                <a:gd name="T68" fmla="*/ 7 w 1230"/>
                <a:gd name="T69" fmla="*/ 71 h 1074"/>
                <a:gd name="T70" fmla="*/ 7 w 1230"/>
                <a:gd name="T71" fmla="*/ 74 h 1074"/>
                <a:gd name="T72" fmla="*/ 7 w 1230"/>
                <a:gd name="T73" fmla="*/ 76 h 1074"/>
                <a:gd name="T74" fmla="*/ 0 w 1230"/>
                <a:gd name="T75" fmla="*/ 78 h 107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230" h="1074">
                  <a:moveTo>
                    <a:pt x="1230" y="0"/>
                  </a:moveTo>
                  <a:lnTo>
                    <a:pt x="1211" y="12"/>
                  </a:lnTo>
                  <a:lnTo>
                    <a:pt x="1193" y="31"/>
                  </a:lnTo>
                  <a:lnTo>
                    <a:pt x="1181" y="43"/>
                  </a:lnTo>
                  <a:lnTo>
                    <a:pt x="1162" y="55"/>
                  </a:lnTo>
                  <a:lnTo>
                    <a:pt x="1144" y="74"/>
                  </a:lnTo>
                  <a:lnTo>
                    <a:pt x="1132" y="86"/>
                  </a:lnTo>
                  <a:lnTo>
                    <a:pt x="1113" y="98"/>
                  </a:lnTo>
                  <a:lnTo>
                    <a:pt x="1095" y="117"/>
                  </a:lnTo>
                  <a:lnTo>
                    <a:pt x="1082" y="129"/>
                  </a:lnTo>
                  <a:lnTo>
                    <a:pt x="1064" y="141"/>
                  </a:lnTo>
                  <a:lnTo>
                    <a:pt x="1045" y="160"/>
                  </a:lnTo>
                  <a:lnTo>
                    <a:pt x="1033" y="172"/>
                  </a:lnTo>
                  <a:lnTo>
                    <a:pt x="1015" y="184"/>
                  </a:lnTo>
                  <a:lnTo>
                    <a:pt x="996" y="203"/>
                  </a:lnTo>
                  <a:lnTo>
                    <a:pt x="984" y="215"/>
                  </a:lnTo>
                  <a:lnTo>
                    <a:pt x="966" y="227"/>
                  </a:lnTo>
                  <a:lnTo>
                    <a:pt x="947" y="246"/>
                  </a:lnTo>
                  <a:lnTo>
                    <a:pt x="935" y="258"/>
                  </a:lnTo>
                  <a:lnTo>
                    <a:pt x="916" y="270"/>
                  </a:lnTo>
                  <a:lnTo>
                    <a:pt x="898" y="288"/>
                  </a:lnTo>
                  <a:lnTo>
                    <a:pt x="886" y="301"/>
                  </a:lnTo>
                  <a:lnTo>
                    <a:pt x="867" y="313"/>
                  </a:lnTo>
                  <a:lnTo>
                    <a:pt x="849" y="331"/>
                  </a:lnTo>
                  <a:lnTo>
                    <a:pt x="836" y="344"/>
                  </a:lnTo>
                  <a:lnTo>
                    <a:pt x="818" y="356"/>
                  </a:lnTo>
                  <a:lnTo>
                    <a:pt x="800" y="374"/>
                  </a:lnTo>
                  <a:lnTo>
                    <a:pt x="787" y="387"/>
                  </a:lnTo>
                  <a:lnTo>
                    <a:pt x="769" y="399"/>
                  </a:lnTo>
                  <a:lnTo>
                    <a:pt x="750" y="417"/>
                  </a:lnTo>
                  <a:lnTo>
                    <a:pt x="738" y="430"/>
                  </a:lnTo>
                  <a:lnTo>
                    <a:pt x="720" y="442"/>
                  </a:lnTo>
                  <a:lnTo>
                    <a:pt x="701" y="460"/>
                  </a:lnTo>
                  <a:lnTo>
                    <a:pt x="689" y="473"/>
                  </a:lnTo>
                  <a:lnTo>
                    <a:pt x="670" y="485"/>
                  </a:lnTo>
                  <a:lnTo>
                    <a:pt x="652" y="503"/>
                  </a:lnTo>
                  <a:lnTo>
                    <a:pt x="640" y="516"/>
                  </a:lnTo>
                  <a:lnTo>
                    <a:pt x="621" y="528"/>
                  </a:lnTo>
                  <a:lnTo>
                    <a:pt x="603" y="546"/>
                  </a:lnTo>
                  <a:lnTo>
                    <a:pt x="591" y="559"/>
                  </a:lnTo>
                  <a:lnTo>
                    <a:pt x="572" y="571"/>
                  </a:lnTo>
                  <a:lnTo>
                    <a:pt x="554" y="589"/>
                  </a:lnTo>
                  <a:lnTo>
                    <a:pt x="541" y="601"/>
                  </a:lnTo>
                  <a:lnTo>
                    <a:pt x="523" y="614"/>
                  </a:lnTo>
                  <a:lnTo>
                    <a:pt x="504" y="626"/>
                  </a:lnTo>
                  <a:lnTo>
                    <a:pt x="492" y="644"/>
                  </a:lnTo>
                  <a:lnTo>
                    <a:pt x="474" y="657"/>
                  </a:lnTo>
                  <a:lnTo>
                    <a:pt x="455" y="669"/>
                  </a:lnTo>
                  <a:lnTo>
                    <a:pt x="443" y="687"/>
                  </a:lnTo>
                  <a:lnTo>
                    <a:pt x="425" y="700"/>
                  </a:lnTo>
                  <a:lnTo>
                    <a:pt x="406" y="712"/>
                  </a:lnTo>
                  <a:lnTo>
                    <a:pt x="394" y="730"/>
                  </a:lnTo>
                  <a:lnTo>
                    <a:pt x="375" y="743"/>
                  </a:lnTo>
                  <a:lnTo>
                    <a:pt x="357" y="755"/>
                  </a:lnTo>
                  <a:lnTo>
                    <a:pt x="345" y="773"/>
                  </a:lnTo>
                  <a:lnTo>
                    <a:pt x="326" y="786"/>
                  </a:lnTo>
                  <a:lnTo>
                    <a:pt x="308" y="798"/>
                  </a:lnTo>
                  <a:lnTo>
                    <a:pt x="295" y="816"/>
                  </a:lnTo>
                  <a:lnTo>
                    <a:pt x="277" y="829"/>
                  </a:lnTo>
                  <a:lnTo>
                    <a:pt x="259" y="841"/>
                  </a:lnTo>
                  <a:lnTo>
                    <a:pt x="246" y="859"/>
                  </a:lnTo>
                  <a:lnTo>
                    <a:pt x="228" y="872"/>
                  </a:lnTo>
                  <a:lnTo>
                    <a:pt x="209" y="884"/>
                  </a:lnTo>
                  <a:lnTo>
                    <a:pt x="197" y="902"/>
                  </a:lnTo>
                  <a:lnTo>
                    <a:pt x="179" y="914"/>
                  </a:lnTo>
                  <a:lnTo>
                    <a:pt x="160" y="927"/>
                  </a:lnTo>
                  <a:lnTo>
                    <a:pt x="148" y="945"/>
                  </a:lnTo>
                  <a:lnTo>
                    <a:pt x="129" y="957"/>
                  </a:lnTo>
                  <a:lnTo>
                    <a:pt x="111" y="970"/>
                  </a:lnTo>
                  <a:lnTo>
                    <a:pt x="99" y="988"/>
                  </a:lnTo>
                  <a:lnTo>
                    <a:pt x="80" y="1000"/>
                  </a:lnTo>
                  <a:lnTo>
                    <a:pt x="62" y="1013"/>
                  </a:lnTo>
                  <a:lnTo>
                    <a:pt x="50" y="1031"/>
                  </a:lnTo>
                  <a:lnTo>
                    <a:pt x="31" y="1043"/>
                  </a:lnTo>
                  <a:lnTo>
                    <a:pt x="13" y="1056"/>
                  </a:lnTo>
                  <a:lnTo>
                    <a:pt x="0" y="1074"/>
                  </a:lnTo>
                </a:path>
              </a:pathLst>
            </a:custGeom>
            <a:solidFill>
              <a:srgbClr val="0000FF"/>
            </a:solidFill>
            <a:ln w="9525">
              <a:solidFill>
                <a:srgbClr val="000000"/>
              </a:solidFill>
              <a:prstDash val="solid"/>
              <a:round/>
              <a:headEnd/>
              <a:tailEnd/>
            </a:ln>
          </p:spPr>
          <p:txBody>
            <a:bodyPr/>
            <a:lstStyle/>
            <a:p>
              <a:endParaRPr lang="en-US"/>
            </a:p>
          </p:txBody>
        </p:sp>
        <p:sp>
          <p:nvSpPr>
            <p:cNvPr id="426495" name="Freeform 505">
              <a:extLst>
                <a:ext uri="{FF2B5EF4-FFF2-40B4-BE49-F238E27FC236}">
                  <a16:creationId xmlns:a16="http://schemas.microsoft.com/office/drawing/2014/main" id="{B5B22482-BEF1-F244-CE02-2F07BF213234}"/>
                </a:ext>
              </a:extLst>
            </p:cNvPr>
            <p:cNvSpPr>
              <a:spLocks/>
            </p:cNvSpPr>
            <p:nvPr/>
          </p:nvSpPr>
          <p:spPr bwMode="auto">
            <a:xfrm>
              <a:off x="2146" y="2629"/>
              <a:ext cx="1150" cy="1004"/>
            </a:xfrm>
            <a:custGeom>
              <a:avLst/>
              <a:gdLst>
                <a:gd name="T0" fmla="*/ 87 w 1230"/>
                <a:gd name="T1" fmla="*/ 7 h 1074"/>
                <a:gd name="T2" fmla="*/ 87 w 1230"/>
                <a:gd name="T3" fmla="*/ 7 h 1074"/>
                <a:gd name="T4" fmla="*/ 82 w 1230"/>
                <a:gd name="T5" fmla="*/ 7 h 1074"/>
                <a:gd name="T6" fmla="*/ 81 w 1230"/>
                <a:gd name="T7" fmla="*/ 7 h 1074"/>
                <a:gd name="T8" fmla="*/ 79 w 1230"/>
                <a:gd name="T9" fmla="*/ 9 h 1074"/>
                <a:gd name="T10" fmla="*/ 76 w 1230"/>
                <a:gd name="T11" fmla="*/ 12 h 1074"/>
                <a:gd name="T12" fmla="*/ 74 w 1230"/>
                <a:gd name="T13" fmla="*/ 14 h 1074"/>
                <a:gd name="T14" fmla="*/ 71 w 1230"/>
                <a:gd name="T15" fmla="*/ 17 h 1074"/>
                <a:gd name="T16" fmla="*/ 69 w 1230"/>
                <a:gd name="T17" fmla="*/ 19 h 1074"/>
                <a:gd name="T18" fmla="*/ 66 w 1230"/>
                <a:gd name="T19" fmla="*/ 20 h 1074"/>
                <a:gd name="T20" fmla="*/ 65 w 1230"/>
                <a:gd name="T21" fmla="*/ 22 h 1074"/>
                <a:gd name="T22" fmla="*/ 62 w 1230"/>
                <a:gd name="T23" fmla="*/ 24 h 1074"/>
                <a:gd name="T24" fmla="*/ 59 w 1230"/>
                <a:gd name="T25" fmla="*/ 26 h 1074"/>
                <a:gd name="T26" fmla="*/ 57 w 1230"/>
                <a:gd name="T27" fmla="*/ 28 h 1074"/>
                <a:gd name="T28" fmla="*/ 54 w 1230"/>
                <a:gd name="T29" fmla="*/ 30 h 1074"/>
                <a:gd name="T30" fmla="*/ 53 w 1230"/>
                <a:gd name="T31" fmla="*/ 32 h 1074"/>
                <a:gd name="T32" fmla="*/ 50 w 1230"/>
                <a:gd name="T33" fmla="*/ 34 h 1074"/>
                <a:gd name="T34" fmla="*/ 47 w 1230"/>
                <a:gd name="T35" fmla="*/ 36 h 1074"/>
                <a:gd name="T36" fmla="*/ 45 w 1230"/>
                <a:gd name="T37" fmla="*/ 38 h 1074"/>
                <a:gd name="T38" fmla="*/ 44 w 1230"/>
                <a:gd name="T39" fmla="*/ 41 h 1074"/>
                <a:gd name="T40" fmla="*/ 41 w 1230"/>
                <a:gd name="T41" fmla="*/ 44 h 1074"/>
                <a:gd name="T42" fmla="*/ 38 w 1230"/>
                <a:gd name="T43" fmla="*/ 44 h 1074"/>
                <a:gd name="T44" fmla="*/ 36 w 1230"/>
                <a:gd name="T45" fmla="*/ 47 h 1074"/>
                <a:gd name="T46" fmla="*/ 34 w 1230"/>
                <a:gd name="T47" fmla="*/ 48 h 1074"/>
                <a:gd name="T48" fmla="*/ 32 w 1230"/>
                <a:gd name="T49" fmla="*/ 50 h 1074"/>
                <a:gd name="T50" fmla="*/ 30 w 1230"/>
                <a:gd name="T51" fmla="*/ 53 h 1074"/>
                <a:gd name="T52" fmla="*/ 26 w 1230"/>
                <a:gd name="T53" fmla="*/ 54 h 1074"/>
                <a:gd name="T54" fmla="*/ 24 w 1230"/>
                <a:gd name="T55" fmla="*/ 57 h 1074"/>
                <a:gd name="T56" fmla="*/ 21 w 1230"/>
                <a:gd name="T57" fmla="*/ 59 h 1074"/>
                <a:gd name="T58" fmla="*/ 19 w 1230"/>
                <a:gd name="T59" fmla="*/ 61 h 1074"/>
                <a:gd name="T60" fmla="*/ 17 w 1230"/>
                <a:gd name="T61" fmla="*/ 63 h 1074"/>
                <a:gd name="T62" fmla="*/ 15 w 1230"/>
                <a:gd name="T63" fmla="*/ 65 h 1074"/>
                <a:gd name="T64" fmla="*/ 12 w 1230"/>
                <a:gd name="T65" fmla="*/ 66 h 1074"/>
                <a:gd name="T66" fmla="*/ 9 w 1230"/>
                <a:gd name="T67" fmla="*/ 69 h 1074"/>
                <a:gd name="T68" fmla="*/ 7 w 1230"/>
                <a:gd name="T69" fmla="*/ 71 h 1074"/>
                <a:gd name="T70" fmla="*/ 7 w 1230"/>
                <a:gd name="T71" fmla="*/ 74 h 1074"/>
                <a:gd name="T72" fmla="*/ 7 w 1230"/>
                <a:gd name="T73" fmla="*/ 76 h 1074"/>
                <a:gd name="T74" fmla="*/ 0 w 1230"/>
                <a:gd name="T75" fmla="*/ 78 h 107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230" h="1074">
                  <a:moveTo>
                    <a:pt x="1230" y="0"/>
                  </a:moveTo>
                  <a:lnTo>
                    <a:pt x="1211" y="12"/>
                  </a:lnTo>
                  <a:lnTo>
                    <a:pt x="1193" y="31"/>
                  </a:lnTo>
                  <a:lnTo>
                    <a:pt x="1181" y="43"/>
                  </a:lnTo>
                  <a:lnTo>
                    <a:pt x="1162" y="55"/>
                  </a:lnTo>
                  <a:lnTo>
                    <a:pt x="1144" y="74"/>
                  </a:lnTo>
                  <a:lnTo>
                    <a:pt x="1132" y="86"/>
                  </a:lnTo>
                  <a:lnTo>
                    <a:pt x="1113" y="98"/>
                  </a:lnTo>
                  <a:lnTo>
                    <a:pt x="1095" y="117"/>
                  </a:lnTo>
                  <a:lnTo>
                    <a:pt x="1082" y="129"/>
                  </a:lnTo>
                  <a:lnTo>
                    <a:pt x="1064" y="141"/>
                  </a:lnTo>
                  <a:lnTo>
                    <a:pt x="1045" y="160"/>
                  </a:lnTo>
                  <a:lnTo>
                    <a:pt x="1033" y="172"/>
                  </a:lnTo>
                  <a:lnTo>
                    <a:pt x="1015" y="184"/>
                  </a:lnTo>
                  <a:lnTo>
                    <a:pt x="996" y="203"/>
                  </a:lnTo>
                  <a:lnTo>
                    <a:pt x="984" y="215"/>
                  </a:lnTo>
                  <a:lnTo>
                    <a:pt x="966" y="227"/>
                  </a:lnTo>
                  <a:lnTo>
                    <a:pt x="947" y="246"/>
                  </a:lnTo>
                  <a:lnTo>
                    <a:pt x="935" y="258"/>
                  </a:lnTo>
                  <a:lnTo>
                    <a:pt x="916" y="270"/>
                  </a:lnTo>
                  <a:lnTo>
                    <a:pt x="898" y="288"/>
                  </a:lnTo>
                  <a:lnTo>
                    <a:pt x="886" y="301"/>
                  </a:lnTo>
                  <a:lnTo>
                    <a:pt x="867" y="313"/>
                  </a:lnTo>
                  <a:lnTo>
                    <a:pt x="849" y="331"/>
                  </a:lnTo>
                  <a:lnTo>
                    <a:pt x="836" y="344"/>
                  </a:lnTo>
                  <a:lnTo>
                    <a:pt x="818" y="356"/>
                  </a:lnTo>
                  <a:lnTo>
                    <a:pt x="800" y="374"/>
                  </a:lnTo>
                  <a:lnTo>
                    <a:pt x="787" y="387"/>
                  </a:lnTo>
                  <a:lnTo>
                    <a:pt x="769" y="399"/>
                  </a:lnTo>
                  <a:lnTo>
                    <a:pt x="750" y="417"/>
                  </a:lnTo>
                  <a:lnTo>
                    <a:pt x="738" y="430"/>
                  </a:lnTo>
                  <a:lnTo>
                    <a:pt x="720" y="442"/>
                  </a:lnTo>
                  <a:lnTo>
                    <a:pt x="701" y="460"/>
                  </a:lnTo>
                  <a:lnTo>
                    <a:pt x="689" y="473"/>
                  </a:lnTo>
                  <a:lnTo>
                    <a:pt x="670" y="485"/>
                  </a:lnTo>
                  <a:lnTo>
                    <a:pt x="652" y="503"/>
                  </a:lnTo>
                  <a:lnTo>
                    <a:pt x="640" y="516"/>
                  </a:lnTo>
                  <a:lnTo>
                    <a:pt x="621" y="528"/>
                  </a:lnTo>
                  <a:lnTo>
                    <a:pt x="603" y="546"/>
                  </a:lnTo>
                  <a:lnTo>
                    <a:pt x="591" y="559"/>
                  </a:lnTo>
                  <a:lnTo>
                    <a:pt x="572" y="571"/>
                  </a:lnTo>
                  <a:lnTo>
                    <a:pt x="554" y="589"/>
                  </a:lnTo>
                  <a:lnTo>
                    <a:pt x="541" y="601"/>
                  </a:lnTo>
                  <a:lnTo>
                    <a:pt x="523" y="614"/>
                  </a:lnTo>
                  <a:lnTo>
                    <a:pt x="504" y="626"/>
                  </a:lnTo>
                  <a:lnTo>
                    <a:pt x="492" y="644"/>
                  </a:lnTo>
                  <a:lnTo>
                    <a:pt x="474" y="657"/>
                  </a:lnTo>
                  <a:lnTo>
                    <a:pt x="455" y="669"/>
                  </a:lnTo>
                  <a:lnTo>
                    <a:pt x="443" y="687"/>
                  </a:lnTo>
                  <a:lnTo>
                    <a:pt x="425" y="700"/>
                  </a:lnTo>
                  <a:lnTo>
                    <a:pt x="406" y="712"/>
                  </a:lnTo>
                  <a:lnTo>
                    <a:pt x="394" y="730"/>
                  </a:lnTo>
                  <a:lnTo>
                    <a:pt x="375" y="743"/>
                  </a:lnTo>
                  <a:lnTo>
                    <a:pt x="357" y="755"/>
                  </a:lnTo>
                  <a:lnTo>
                    <a:pt x="345" y="773"/>
                  </a:lnTo>
                  <a:lnTo>
                    <a:pt x="326" y="786"/>
                  </a:lnTo>
                  <a:lnTo>
                    <a:pt x="308" y="798"/>
                  </a:lnTo>
                  <a:lnTo>
                    <a:pt x="295" y="816"/>
                  </a:lnTo>
                  <a:lnTo>
                    <a:pt x="277" y="829"/>
                  </a:lnTo>
                  <a:lnTo>
                    <a:pt x="259" y="841"/>
                  </a:lnTo>
                  <a:lnTo>
                    <a:pt x="246" y="859"/>
                  </a:lnTo>
                  <a:lnTo>
                    <a:pt x="228" y="872"/>
                  </a:lnTo>
                  <a:lnTo>
                    <a:pt x="209" y="884"/>
                  </a:lnTo>
                  <a:lnTo>
                    <a:pt x="197" y="902"/>
                  </a:lnTo>
                  <a:lnTo>
                    <a:pt x="179" y="914"/>
                  </a:lnTo>
                  <a:lnTo>
                    <a:pt x="160" y="927"/>
                  </a:lnTo>
                  <a:lnTo>
                    <a:pt x="148" y="945"/>
                  </a:lnTo>
                  <a:lnTo>
                    <a:pt x="129" y="957"/>
                  </a:lnTo>
                  <a:lnTo>
                    <a:pt x="111" y="970"/>
                  </a:lnTo>
                  <a:lnTo>
                    <a:pt x="99" y="988"/>
                  </a:lnTo>
                  <a:lnTo>
                    <a:pt x="80" y="1000"/>
                  </a:lnTo>
                  <a:lnTo>
                    <a:pt x="62" y="1013"/>
                  </a:lnTo>
                  <a:lnTo>
                    <a:pt x="50" y="1031"/>
                  </a:lnTo>
                  <a:lnTo>
                    <a:pt x="31" y="1043"/>
                  </a:lnTo>
                  <a:lnTo>
                    <a:pt x="13" y="1056"/>
                  </a:lnTo>
                  <a:lnTo>
                    <a:pt x="0" y="1074"/>
                  </a:lnTo>
                </a:path>
              </a:pathLst>
            </a:custGeom>
            <a:solidFill>
              <a:srgbClr val="0000FF"/>
            </a:solidFill>
            <a:ln w="9525">
              <a:solidFill>
                <a:srgbClr val="000000"/>
              </a:solidFill>
              <a:prstDash val="solid"/>
              <a:round/>
              <a:headEnd/>
              <a:tailEnd/>
            </a:ln>
          </p:spPr>
          <p:txBody>
            <a:bodyPr/>
            <a:lstStyle/>
            <a:p>
              <a:endParaRPr lang="en-US"/>
            </a:p>
          </p:txBody>
        </p:sp>
        <p:sp>
          <p:nvSpPr>
            <p:cNvPr id="426496" name="Freeform 506">
              <a:extLst>
                <a:ext uri="{FF2B5EF4-FFF2-40B4-BE49-F238E27FC236}">
                  <a16:creationId xmlns:a16="http://schemas.microsoft.com/office/drawing/2014/main" id="{7DDB1598-9626-92E0-8110-65629B270A9E}"/>
                </a:ext>
              </a:extLst>
            </p:cNvPr>
            <p:cNvSpPr>
              <a:spLocks/>
            </p:cNvSpPr>
            <p:nvPr/>
          </p:nvSpPr>
          <p:spPr bwMode="auto">
            <a:xfrm>
              <a:off x="2146" y="2629"/>
              <a:ext cx="1150" cy="1004"/>
            </a:xfrm>
            <a:custGeom>
              <a:avLst/>
              <a:gdLst>
                <a:gd name="T0" fmla="*/ 87 w 1230"/>
                <a:gd name="T1" fmla="*/ 7 h 1074"/>
                <a:gd name="T2" fmla="*/ 87 w 1230"/>
                <a:gd name="T3" fmla="*/ 7 h 1074"/>
                <a:gd name="T4" fmla="*/ 82 w 1230"/>
                <a:gd name="T5" fmla="*/ 7 h 1074"/>
                <a:gd name="T6" fmla="*/ 81 w 1230"/>
                <a:gd name="T7" fmla="*/ 7 h 1074"/>
                <a:gd name="T8" fmla="*/ 79 w 1230"/>
                <a:gd name="T9" fmla="*/ 9 h 1074"/>
                <a:gd name="T10" fmla="*/ 76 w 1230"/>
                <a:gd name="T11" fmla="*/ 12 h 1074"/>
                <a:gd name="T12" fmla="*/ 74 w 1230"/>
                <a:gd name="T13" fmla="*/ 14 h 1074"/>
                <a:gd name="T14" fmla="*/ 71 w 1230"/>
                <a:gd name="T15" fmla="*/ 17 h 1074"/>
                <a:gd name="T16" fmla="*/ 69 w 1230"/>
                <a:gd name="T17" fmla="*/ 19 h 1074"/>
                <a:gd name="T18" fmla="*/ 66 w 1230"/>
                <a:gd name="T19" fmla="*/ 20 h 1074"/>
                <a:gd name="T20" fmla="*/ 65 w 1230"/>
                <a:gd name="T21" fmla="*/ 22 h 1074"/>
                <a:gd name="T22" fmla="*/ 62 w 1230"/>
                <a:gd name="T23" fmla="*/ 24 h 1074"/>
                <a:gd name="T24" fmla="*/ 59 w 1230"/>
                <a:gd name="T25" fmla="*/ 26 h 1074"/>
                <a:gd name="T26" fmla="*/ 57 w 1230"/>
                <a:gd name="T27" fmla="*/ 28 h 1074"/>
                <a:gd name="T28" fmla="*/ 54 w 1230"/>
                <a:gd name="T29" fmla="*/ 30 h 1074"/>
                <a:gd name="T30" fmla="*/ 53 w 1230"/>
                <a:gd name="T31" fmla="*/ 32 h 1074"/>
                <a:gd name="T32" fmla="*/ 50 w 1230"/>
                <a:gd name="T33" fmla="*/ 34 h 1074"/>
                <a:gd name="T34" fmla="*/ 47 w 1230"/>
                <a:gd name="T35" fmla="*/ 36 h 1074"/>
                <a:gd name="T36" fmla="*/ 45 w 1230"/>
                <a:gd name="T37" fmla="*/ 38 h 1074"/>
                <a:gd name="T38" fmla="*/ 44 w 1230"/>
                <a:gd name="T39" fmla="*/ 41 h 1074"/>
                <a:gd name="T40" fmla="*/ 41 w 1230"/>
                <a:gd name="T41" fmla="*/ 44 h 1074"/>
                <a:gd name="T42" fmla="*/ 38 w 1230"/>
                <a:gd name="T43" fmla="*/ 44 h 1074"/>
                <a:gd name="T44" fmla="*/ 36 w 1230"/>
                <a:gd name="T45" fmla="*/ 47 h 1074"/>
                <a:gd name="T46" fmla="*/ 34 w 1230"/>
                <a:gd name="T47" fmla="*/ 48 h 1074"/>
                <a:gd name="T48" fmla="*/ 32 w 1230"/>
                <a:gd name="T49" fmla="*/ 50 h 1074"/>
                <a:gd name="T50" fmla="*/ 30 w 1230"/>
                <a:gd name="T51" fmla="*/ 53 h 1074"/>
                <a:gd name="T52" fmla="*/ 26 w 1230"/>
                <a:gd name="T53" fmla="*/ 54 h 1074"/>
                <a:gd name="T54" fmla="*/ 24 w 1230"/>
                <a:gd name="T55" fmla="*/ 57 h 1074"/>
                <a:gd name="T56" fmla="*/ 21 w 1230"/>
                <a:gd name="T57" fmla="*/ 59 h 1074"/>
                <a:gd name="T58" fmla="*/ 19 w 1230"/>
                <a:gd name="T59" fmla="*/ 61 h 1074"/>
                <a:gd name="T60" fmla="*/ 17 w 1230"/>
                <a:gd name="T61" fmla="*/ 63 h 1074"/>
                <a:gd name="T62" fmla="*/ 15 w 1230"/>
                <a:gd name="T63" fmla="*/ 65 h 1074"/>
                <a:gd name="T64" fmla="*/ 12 w 1230"/>
                <a:gd name="T65" fmla="*/ 66 h 1074"/>
                <a:gd name="T66" fmla="*/ 9 w 1230"/>
                <a:gd name="T67" fmla="*/ 69 h 1074"/>
                <a:gd name="T68" fmla="*/ 7 w 1230"/>
                <a:gd name="T69" fmla="*/ 71 h 1074"/>
                <a:gd name="T70" fmla="*/ 7 w 1230"/>
                <a:gd name="T71" fmla="*/ 74 h 1074"/>
                <a:gd name="T72" fmla="*/ 7 w 1230"/>
                <a:gd name="T73" fmla="*/ 76 h 1074"/>
                <a:gd name="T74" fmla="*/ 0 w 1230"/>
                <a:gd name="T75" fmla="*/ 78 h 107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230" h="1074">
                  <a:moveTo>
                    <a:pt x="1230" y="0"/>
                  </a:moveTo>
                  <a:lnTo>
                    <a:pt x="1211" y="12"/>
                  </a:lnTo>
                  <a:lnTo>
                    <a:pt x="1193" y="31"/>
                  </a:lnTo>
                  <a:lnTo>
                    <a:pt x="1181" y="43"/>
                  </a:lnTo>
                  <a:lnTo>
                    <a:pt x="1162" y="55"/>
                  </a:lnTo>
                  <a:lnTo>
                    <a:pt x="1144" y="74"/>
                  </a:lnTo>
                  <a:lnTo>
                    <a:pt x="1132" y="86"/>
                  </a:lnTo>
                  <a:lnTo>
                    <a:pt x="1113" y="98"/>
                  </a:lnTo>
                  <a:lnTo>
                    <a:pt x="1095" y="117"/>
                  </a:lnTo>
                  <a:lnTo>
                    <a:pt x="1082" y="129"/>
                  </a:lnTo>
                  <a:lnTo>
                    <a:pt x="1064" y="141"/>
                  </a:lnTo>
                  <a:lnTo>
                    <a:pt x="1045" y="160"/>
                  </a:lnTo>
                  <a:lnTo>
                    <a:pt x="1033" y="172"/>
                  </a:lnTo>
                  <a:lnTo>
                    <a:pt x="1015" y="184"/>
                  </a:lnTo>
                  <a:lnTo>
                    <a:pt x="996" y="203"/>
                  </a:lnTo>
                  <a:lnTo>
                    <a:pt x="984" y="215"/>
                  </a:lnTo>
                  <a:lnTo>
                    <a:pt x="966" y="227"/>
                  </a:lnTo>
                  <a:lnTo>
                    <a:pt x="947" y="246"/>
                  </a:lnTo>
                  <a:lnTo>
                    <a:pt x="935" y="258"/>
                  </a:lnTo>
                  <a:lnTo>
                    <a:pt x="916" y="270"/>
                  </a:lnTo>
                  <a:lnTo>
                    <a:pt x="898" y="288"/>
                  </a:lnTo>
                  <a:lnTo>
                    <a:pt x="886" y="301"/>
                  </a:lnTo>
                  <a:lnTo>
                    <a:pt x="867" y="313"/>
                  </a:lnTo>
                  <a:lnTo>
                    <a:pt x="849" y="331"/>
                  </a:lnTo>
                  <a:lnTo>
                    <a:pt x="836" y="344"/>
                  </a:lnTo>
                  <a:lnTo>
                    <a:pt x="818" y="356"/>
                  </a:lnTo>
                  <a:lnTo>
                    <a:pt x="800" y="374"/>
                  </a:lnTo>
                  <a:lnTo>
                    <a:pt x="787" y="387"/>
                  </a:lnTo>
                  <a:lnTo>
                    <a:pt x="769" y="399"/>
                  </a:lnTo>
                  <a:lnTo>
                    <a:pt x="750" y="417"/>
                  </a:lnTo>
                  <a:lnTo>
                    <a:pt x="738" y="430"/>
                  </a:lnTo>
                  <a:lnTo>
                    <a:pt x="720" y="442"/>
                  </a:lnTo>
                  <a:lnTo>
                    <a:pt x="701" y="460"/>
                  </a:lnTo>
                  <a:lnTo>
                    <a:pt x="689" y="473"/>
                  </a:lnTo>
                  <a:lnTo>
                    <a:pt x="670" y="485"/>
                  </a:lnTo>
                  <a:lnTo>
                    <a:pt x="652" y="503"/>
                  </a:lnTo>
                  <a:lnTo>
                    <a:pt x="640" y="516"/>
                  </a:lnTo>
                  <a:lnTo>
                    <a:pt x="621" y="528"/>
                  </a:lnTo>
                  <a:lnTo>
                    <a:pt x="603" y="546"/>
                  </a:lnTo>
                  <a:lnTo>
                    <a:pt x="591" y="559"/>
                  </a:lnTo>
                  <a:lnTo>
                    <a:pt x="572" y="571"/>
                  </a:lnTo>
                  <a:lnTo>
                    <a:pt x="554" y="589"/>
                  </a:lnTo>
                  <a:lnTo>
                    <a:pt x="541" y="601"/>
                  </a:lnTo>
                  <a:lnTo>
                    <a:pt x="523" y="614"/>
                  </a:lnTo>
                  <a:lnTo>
                    <a:pt x="504" y="626"/>
                  </a:lnTo>
                  <a:lnTo>
                    <a:pt x="492" y="644"/>
                  </a:lnTo>
                  <a:lnTo>
                    <a:pt x="474" y="657"/>
                  </a:lnTo>
                  <a:lnTo>
                    <a:pt x="455" y="669"/>
                  </a:lnTo>
                  <a:lnTo>
                    <a:pt x="443" y="687"/>
                  </a:lnTo>
                  <a:lnTo>
                    <a:pt x="425" y="700"/>
                  </a:lnTo>
                  <a:lnTo>
                    <a:pt x="406" y="712"/>
                  </a:lnTo>
                  <a:lnTo>
                    <a:pt x="394" y="730"/>
                  </a:lnTo>
                  <a:lnTo>
                    <a:pt x="375" y="743"/>
                  </a:lnTo>
                  <a:lnTo>
                    <a:pt x="357" y="755"/>
                  </a:lnTo>
                  <a:lnTo>
                    <a:pt x="345" y="773"/>
                  </a:lnTo>
                  <a:lnTo>
                    <a:pt x="326" y="786"/>
                  </a:lnTo>
                  <a:lnTo>
                    <a:pt x="308" y="798"/>
                  </a:lnTo>
                  <a:lnTo>
                    <a:pt x="295" y="816"/>
                  </a:lnTo>
                  <a:lnTo>
                    <a:pt x="277" y="829"/>
                  </a:lnTo>
                  <a:lnTo>
                    <a:pt x="259" y="841"/>
                  </a:lnTo>
                  <a:lnTo>
                    <a:pt x="246" y="859"/>
                  </a:lnTo>
                  <a:lnTo>
                    <a:pt x="228" y="872"/>
                  </a:lnTo>
                  <a:lnTo>
                    <a:pt x="209" y="884"/>
                  </a:lnTo>
                  <a:lnTo>
                    <a:pt x="197" y="902"/>
                  </a:lnTo>
                  <a:lnTo>
                    <a:pt x="179" y="914"/>
                  </a:lnTo>
                  <a:lnTo>
                    <a:pt x="160" y="927"/>
                  </a:lnTo>
                  <a:lnTo>
                    <a:pt x="148" y="945"/>
                  </a:lnTo>
                  <a:lnTo>
                    <a:pt x="129" y="957"/>
                  </a:lnTo>
                  <a:lnTo>
                    <a:pt x="111" y="970"/>
                  </a:lnTo>
                  <a:lnTo>
                    <a:pt x="99" y="988"/>
                  </a:lnTo>
                  <a:lnTo>
                    <a:pt x="80" y="1000"/>
                  </a:lnTo>
                  <a:lnTo>
                    <a:pt x="62" y="1013"/>
                  </a:lnTo>
                  <a:lnTo>
                    <a:pt x="50" y="1031"/>
                  </a:lnTo>
                  <a:lnTo>
                    <a:pt x="31" y="1043"/>
                  </a:lnTo>
                  <a:lnTo>
                    <a:pt x="13" y="1056"/>
                  </a:lnTo>
                  <a:lnTo>
                    <a:pt x="0" y="1074"/>
                  </a:lnTo>
                </a:path>
              </a:pathLst>
            </a:custGeom>
            <a:solidFill>
              <a:srgbClr val="0000FF"/>
            </a:solidFill>
            <a:ln w="9525">
              <a:solidFill>
                <a:srgbClr val="000000"/>
              </a:solidFill>
              <a:prstDash val="solid"/>
              <a:round/>
              <a:headEnd/>
              <a:tailEnd/>
            </a:ln>
          </p:spPr>
          <p:txBody>
            <a:bodyPr/>
            <a:lstStyle/>
            <a:p>
              <a:endParaRPr lang="en-US"/>
            </a:p>
          </p:txBody>
        </p:sp>
        <p:sp>
          <p:nvSpPr>
            <p:cNvPr id="426497" name="Freeform 507">
              <a:extLst>
                <a:ext uri="{FF2B5EF4-FFF2-40B4-BE49-F238E27FC236}">
                  <a16:creationId xmlns:a16="http://schemas.microsoft.com/office/drawing/2014/main" id="{8A2F85F2-246C-BC7A-B524-39A34276AD32}"/>
                </a:ext>
              </a:extLst>
            </p:cNvPr>
            <p:cNvSpPr>
              <a:spLocks/>
            </p:cNvSpPr>
            <p:nvPr/>
          </p:nvSpPr>
          <p:spPr bwMode="auto">
            <a:xfrm>
              <a:off x="2146" y="2629"/>
              <a:ext cx="1150" cy="1004"/>
            </a:xfrm>
            <a:custGeom>
              <a:avLst/>
              <a:gdLst>
                <a:gd name="T0" fmla="*/ 87 w 1230"/>
                <a:gd name="T1" fmla="*/ 7 h 1074"/>
                <a:gd name="T2" fmla="*/ 87 w 1230"/>
                <a:gd name="T3" fmla="*/ 7 h 1074"/>
                <a:gd name="T4" fmla="*/ 82 w 1230"/>
                <a:gd name="T5" fmla="*/ 7 h 1074"/>
                <a:gd name="T6" fmla="*/ 81 w 1230"/>
                <a:gd name="T7" fmla="*/ 7 h 1074"/>
                <a:gd name="T8" fmla="*/ 79 w 1230"/>
                <a:gd name="T9" fmla="*/ 9 h 1074"/>
                <a:gd name="T10" fmla="*/ 76 w 1230"/>
                <a:gd name="T11" fmla="*/ 12 h 1074"/>
                <a:gd name="T12" fmla="*/ 74 w 1230"/>
                <a:gd name="T13" fmla="*/ 14 h 1074"/>
                <a:gd name="T14" fmla="*/ 71 w 1230"/>
                <a:gd name="T15" fmla="*/ 17 h 1074"/>
                <a:gd name="T16" fmla="*/ 69 w 1230"/>
                <a:gd name="T17" fmla="*/ 19 h 1074"/>
                <a:gd name="T18" fmla="*/ 66 w 1230"/>
                <a:gd name="T19" fmla="*/ 20 h 1074"/>
                <a:gd name="T20" fmla="*/ 65 w 1230"/>
                <a:gd name="T21" fmla="*/ 22 h 1074"/>
                <a:gd name="T22" fmla="*/ 62 w 1230"/>
                <a:gd name="T23" fmla="*/ 24 h 1074"/>
                <a:gd name="T24" fmla="*/ 59 w 1230"/>
                <a:gd name="T25" fmla="*/ 26 h 1074"/>
                <a:gd name="T26" fmla="*/ 57 w 1230"/>
                <a:gd name="T27" fmla="*/ 28 h 1074"/>
                <a:gd name="T28" fmla="*/ 54 w 1230"/>
                <a:gd name="T29" fmla="*/ 30 h 1074"/>
                <a:gd name="T30" fmla="*/ 53 w 1230"/>
                <a:gd name="T31" fmla="*/ 32 h 1074"/>
                <a:gd name="T32" fmla="*/ 50 w 1230"/>
                <a:gd name="T33" fmla="*/ 34 h 1074"/>
                <a:gd name="T34" fmla="*/ 47 w 1230"/>
                <a:gd name="T35" fmla="*/ 36 h 1074"/>
                <a:gd name="T36" fmla="*/ 45 w 1230"/>
                <a:gd name="T37" fmla="*/ 38 h 1074"/>
                <a:gd name="T38" fmla="*/ 44 w 1230"/>
                <a:gd name="T39" fmla="*/ 41 h 1074"/>
                <a:gd name="T40" fmla="*/ 41 w 1230"/>
                <a:gd name="T41" fmla="*/ 44 h 1074"/>
                <a:gd name="T42" fmla="*/ 38 w 1230"/>
                <a:gd name="T43" fmla="*/ 44 h 1074"/>
                <a:gd name="T44" fmla="*/ 36 w 1230"/>
                <a:gd name="T45" fmla="*/ 47 h 1074"/>
                <a:gd name="T46" fmla="*/ 34 w 1230"/>
                <a:gd name="T47" fmla="*/ 48 h 1074"/>
                <a:gd name="T48" fmla="*/ 32 w 1230"/>
                <a:gd name="T49" fmla="*/ 50 h 1074"/>
                <a:gd name="T50" fmla="*/ 30 w 1230"/>
                <a:gd name="T51" fmla="*/ 53 h 1074"/>
                <a:gd name="T52" fmla="*/ 26 w 1230"/>
                <a:gd name="T53" fmla="*/ 54 h 1074"/>
                <a:gd name="T54" fmla="*/ 24 w 1230"/>
                <a:gd name="T55" fmla="*/ 57 h 1074"/>
                <a:gd name="T56" fmla="*/ 21 w 1230"/>
                <a:gd name="T57" fmla="*/ 59 h 1074"/>
                <a:gd name="T58" fmla="*/ 19 w 1230"/>
                <a:gd name="T59" fmla="*/ 61 h 1074"/>
                <a:gd name="T60" fmla="*/ 17 w 1230"/>
                <a:gd name="T61" fmla="*/ 63 h 1074"/>
                <a:gd name="T62" fmla="*/ 15 w 1230"/>
                <a:gd name="T63" fmla="*/ 65 h 1074"/>
                <a:gd name="T64" fmla="*/ 12 w 1230"/>
                <a:gd name="T65" fmla="*/ 66 h 1074"/>
                <a:gd name="T66" fmla="*/ 9 w 1230"/>
                <a:gd name="T67" fmla="*/ 69 h 1074"/>
                <a:gd name="T68" fmla="*/ 7 w 1230"/>
                <a:gd name="T69" fmla="*/ 71 h 1074"/>
                <a:gd name="T70" fmla="*/ 7 w 1230"/>
                <a:gd name="T71" fmla="*/ 74 h 1074"/>
                <a:gd name="T72" fmla="*/ 7 w 1230"/>
                <a:gd name="T73" fmla="*/ 76 h 1074"/>
                <a:gd name="T74" fmla="*/ 0 w 1230"/>
                <a:gd name="T75" fmla="*/ 78 h 107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230" h="1074">
                  <a:moveTo>
                    <a:pt x="1230" y="0"/>
                  </a:moveTo>
                  <a:lnTo>
                    <a:pt x="1211" y="12"/>
                  </a:lnTo>
                  <a:lnTo>
                    <a:pt x="1193" y="31"/>
                  </a:lnTo>
                  <a:lnTo>
                    <a:pt x="1181" y="43"/>
                  </a:lnTo>
                  <a:lnTo>
                    <a:pt x="1162" y="55"/>
                  </a:lnTo>
                  <a:lnTo>
                    <a:pt x="1144" y="74"/>
                  </a:lnTo>
                  <a:lnTo>
                    <a:pt x="1132" y="86"/>
                  </a:lnTo>
                  <a:lnTo>
                    <a:pt x="1113" y="98"/>
                  </a:lnTo>
                  <a:lnTo>
                    <a:pt x="1095" y="117"/>
                  </a:lnTo>
                  <a:lnTo>
                    <a:pt x="1082" y="129"/>
                  </a:lnTo>
                  <a:lnTo>
                    <a:pt x="1064" y="141"/>
                  </a:lnTo>
                  <a:lnTo>
                    <a:pt x="1045" y="160"/>
                  </a:lnTo>
                  <a:lnTo>
                    <a:pt x="1033" y="172"/>
                  </a:lnTo>
                  <a:lnTo>
                    <a:pt x="1015" y="184"/>
                  </a:lnTo>
                  <a:lnTo>
                    <a:pt x="996" y="203"/>
                  </a:lnTo>
                  <a:lnTo>
                    <a:pt x="984" y="215"/>
                  </a:lnTo>
                  <a:lnTo>
                    <a:pt x="966" y="227"/>
                  </a:lnTo>
                  <a:lnTo>
                    <a:pt x="947" y="246"/>
                  </a:lnTo>
                  <a:lnTo>
                    <a:pt x="935" y="258"/>
                  </a:lnTo>
                  <a:lnTo>
                    <a:pt x="916" y="270"/>
                  </a:lnTo>
                  <a:lnTo>
                    <a:pt x="898" y="288"/>
                  </a:lnTo>
                  <a:lnTo>
                    <a:pt x="886" y="301"/>
                  </a:lnTo>
                  <a:lnTo>
                    <a:pt x="867" y="313"/>
                  </a:lnTo>
                  <a:lnTo>
                    <a:pt x="849" y="331"/>
                  </a:lnTo>
                  <a:lnTo>
                    <a:pt x="836" y="344"/>
                  </a:lnTo>
                  <a:lnTo>
                    <a:pt x="818" y="356"/>
                  </a:lnTo>
                  <a:lnTo>
                    <a:pt x="800" y="374"/>
                  </a:lnTo>
                  <a:lnTo>
                    <a:pt x="787" y="387"/>
                  </a:lnTo>
                  <a:lnTo>
                    <a:pt x="769" y="399"/>
                  </a:lnTo>
                  <a:lnTo>
                    <a:pt x="750" y="417"/>
                  </a:lnTo>
                  <a:lnTo>
                    <a:pt x="738" y="430"/>
                  </a:lnTo>
                  <a:lnTo>
                    <a:pt x="720" y="442"/>
                  </a:lnTo>
                  <a:lnTo>
                    <a:pt x="701" y="460"/>
                  </a:lnTo>
                  <a:lnTo>
                    <a:pt x="689" y="473"/>
                  </a:lnTo>
                  <a:lnTo>
                    <a:pt x="670" y="485"/>
                  </a:lnTo>
                  <a:lnTo>
                    <a:pt x="652" y="503"/>
                  </a:lnTo>
                  <a:lnTo>
                    <a:pt x="640" y="516"/>
                  </a:lnTo>
                  <a:lnTo>
                    <a:pt x="621" y="528"/>
                  </a:lnTo>
                  <a:lnTo>
                    <a:pt x="603" y="546"/>
                  </a:lnTo>
                  <a:lnTo>
                    <a:pt x="591" y="559"/>
                  </a:lnTo>
                  <a:lnTo>
                    <a:pt x="572" y="571"/>
                  </a:lnTo>
                  <a:lnTo>
                    <a:pt x="554" y="589"/>
                  </a:lnTo>
                  <a:lnTo>
                    <a:pt x="541" y="601"/>
                  </a:lnTo>
                  <a:lnTo>
                    <a:pt x="523" y="614"/>
                  </a:lnTo>
                  <a:lnTo>
                    <a:pt x="504" y="626"/>
                  </a:lnTo>
                  <a:lnTo>
                    <a:pt x="492" y="644"/>
                  </a:lnTo>
                  <a:lnTo>
                    <a:pt x="474" y="657"/>
                  </a:lnTo>
                  <a:lnTo>
                    <a:pt x="455" y="669"/>
                  </a:lnTo>
                  <a:lnTo>
                    <a:pt x="443" y="687"/>
                  </a:lnTo>
                  <a:lnTo>
                    <a:pt x="425" y="700"/>
                  </a:lnTo>
                  <a:lnTo>
                    <a:pt x="406" y="712"/>
                  </a:lnTo>
                  <a:lnTo>
                    <a:pt x="394" y="730"/>
                  </a:lnTo>
                  <a:lnTo>
                    <a:pt x="375" y="743"/>
                  </a:lnTo>
                  <a:lnTo>
                    <a:pt x="357" y="755"/>
                  </a:lnTo>
                  <a:lnTo>
                    <a:pt x="345" y="773"/>
                  </a:lnTo>
                  <a:lnTo>
                    <a:pt x="326" y="786"/>
                  </a:lnTo>
                  <a:lnTo>
                    <a:pt x="308" y="798"/>
                  </a:lnTo>
                  <a:lnTo>
                    <a:pt x="295" y="816"/>
                  </a:lnTo>
                  <a:lnTo>
                    <a:pt x="277" y="829"/>
                  </a:lnTo>
                  <a:lnTo>
                    <a:pt x="259" y="841"/>
                  </a:lnTo>
                  <a:lnTo>
                    <a:pt x="246" y="859"/>
                  </a:lnTo>
                  <a:lnTo>
                    <a:pt x="228" y="872"/>
                  </a:lnTo>
                  <a:lnTo>
                    <a:pt x="209" y="884"/>
                  </a:lnTo>
                  <a:lnTo>
                    <a:pt x="197" y="902"/>
                  </a:lnTo>
                  <a:lnTo>
                    <a:pt x="179" y="914"/>
                  </a:lnTo>
                  <a:lnTo>
                    <a:pt x="160" y="927"/>
                  </a:lnTo>
                  <a:lnTo>
                    <a:pt x="148" y="945"/>
                  </a:lnTo>
                  <a:lnTo>
                    <a:pt x="129" y="957"/>
                  </a:lnTo>
                  <a:lnTo>
                    <a:pt x="111" y="970"/>
                  </a:lnTo>
                  <a:lnTo>
                    <a:pt x="99" y="988"/>
                  </a:lnTo>
                  <a:lnTo>
                    <a:pt x="80" y="1000"/>
                  </a:lnTo>
                  <a:lnTo>
                    <a:pt x="62" y="1013"/>
                  </a:lnTo>
                  <a:lnTo>
                    <a:pt x="50" y="1031"/>
                  </a:lnTo>
                  <a:lnTo>
                    <a:pt x="31" y="1043"/>
                  </a:lnTo>
                  <a:lnTo>
                    <a:pt x="13" y="1056"/>
                  </a:lnTo>
                  <a:lnTo>
                    <a:pt x="0" y="1074"/>
                  </a:lnTo>
                </a:path>
              </a:pathLst>
            </a:custGeom>
            <a:solidFill>
              <a:srgbClr val="0000FF"/>
            </a:solidFill>
            <a:ln w="9525">
              <a:solidFill>
                <a:srgbClr val="000000"/>
              </a:solidFill>
              <a:prstDash val="solid"/>
              <a:round/>
              <a:headEnd/>
              <a:tailEnd/>
            </a:ln>
          </p:spPr>
          <p:txBody>
            <a:bodyPr/>
            <a:lstStyle/>
            <a:p>
              <a:endParaRPr lang="en-US"/>
            </a:p>
          </p:txBody>
        </p:sp>
        <p:sp>
          <p:nvSpPr>
            <p:cNvPr id="426498" name="Freeform 508">
              <a:extLst>
                <a:ext uri="{FF2B5EF4-FFF2-40B4-BE49-F238E27FC236}">
                  <a16:creationId xmlns:a16="http://schemas.microsoft.com/office/drawing/2014/main" id="{7A287050-093B-6FB0-1E80-CB1D9CD68A25}"/>
                </a:ext>
              </a:extLst>
            </p:cNvPr>
            <p:cNvSpPr>
              <a:spLocks/>
            </p:cNvSpPr>
            <p:nvPr/>
          </p:nvSpPr>
          <p:spPr bwMode="auto">
            <a:xfrm>
              <a:off x="2146" y="2629"/>
              <a:ext cx="1150" cy="1004"/>
            </a:xfrm>
            <a:custGeom>
              <a:avLst/>
              <a:gdLst>
                <a:gd name="T0" fmla="*/ 87 w 1230"/>
                <a:gd name="T1" fmla="*/ 7 h 1074"/>
                <a:gd name="T2" fmla="*/ 87 w 1230"/>
                <a:gd name="T3" fmla="*/ 7 h 1074"/>
                <a:gd name="T4" fmla="*/ 82 w 1230"/>
                <a:gd name="T5" fmla="*/ 7 h 1074"/>
                <a:gd name="T6" fmla="*/ 81 w 1230"/>
                <a:gd name="T7" fmla="*/ 7 h 1074"/>
                <a:gd name="T8" fmla="*/ 79 w 1230"/>
                <a:gd name="T9" fmla="*/ 9 h 1074"/>
                <a:gd name="T10" fmla="*/ 76 w 1230"/>
                <a:gd name="T11" fmla="*/ 12 h 1074"/>
                <a:gd name="T12" fmla="*/ 74 w 1230"/>
                <a:gd name="T13" fmla="*/ 14 h 1074"/>
                <a:gd name="T14" fmla="*/ 71 w 1230"/>
                <a:gd name="T15" fmla="*/ 17 h 1074"/>
                <a:gd name="T16" fmla="*/ 69 w 1230"/>
                <a:gd name="T17" fmla="*/ 19 h 1074"/>
                <a:gd name="T18" fmla="*/ 66 w 1230"/>
                <a:gd name="T19" fmla="*/ 20 h 1074"/>
                <a:gd name="T20" fmla="*/ 65 w 1230"/>
                <a:gd name="T21" fmla="*/ 22 h 1074"/>
                <a:gd name="T22" fmla="*/ 62 w 1230"/>
                <a:gd name="T23" fmla="*/ 24 h 1074"/>
                <a:gd name="T24" fmla="*/ 59 w 1230"/>
                <a:gd name="T25" fmla="*/ 26 h 1074"/>
                <a:gd name="T26" fmla="*/ 57 w 1230"/>
                <a:gd name="T27" fmla="*/ 28 h 1074"/>
                <a:gd name="T28" fmla="*/ 54 w 1230"/>
                <a:gd name="T29" fmla="*/ 30 h 1074"/>
                <a:gd name="T30" fmla="*/ 53 w 1230"/>
                <a:gd name="T31" fmla="*/ 32 h 1074"/>
                <a:gd name="T32" fmla="*/ 50 w 1230"/>
                <a:gd name="T33" fmla="*/ 34 h 1074"/>
                <a:gd name="T34" fmla="*/ 47 w 1230"/>
                <a:gd name="T35" fmla="*/ 36 h 1074"/>
                <a:gd name="T36" fmla="*/ 45 w 1230"/>
                <a:gd name="T37" fmla="*/ 38 h 1074"/>
                <a:gd name="T38" fmla="*/ 44 w 1230"/>
                <a:gd name="T39" fmla="*/ 41 h 1074"/>
                <a:gd name="T40" fmla="*/ 41 w 1230"/>
                <a:gd name="T41" fmla="*/ 44 h 1074"/>
                <a:gd name="T42" fmla="*/ 38 w 1230"/>
                <a:gd name="T43" fmla="*/ 44 h 1074"/>
                <a:gd name="T44" fmla="*/ 36 w 1230"/>
                <a:gd name="T45" fmla="*/ 47 h 1074"/>
                <a:gd name="T46" fmla="*/ 34 w 1230"/>
                <a:gd name="T47" fmla="*/ 48 h 1074"/>
                <a:gd name="T48" fmla="*/ 32 w 1230"/>
                <a:gd name="T49" fmla="*/ 50 h 1074"/>
                <a:gd name="T50" fmla="*/ 30 w 1230"/>
                <a:gd name="T51" fmla="*/ 53 h 1074"/>
                <a:gd name="T52" fmla="*/ 26 w 1230"/>
                <a:gd name="T53" fmla="*/ 54 h 1074"/>
                <a:gd name="T54" fmla="*/ 24 w 1230"/>
                <a:gd name="T55" fmla="*/ 57 h 1074"/>
                <a:gd name="T56" fmla="*/ 21 w 1230"/>
                <a:gd name="T57" fmla="*/ 59 h 1074"/>
                <a:gd name="T58" fmla="*/ 19 w 1230"/>
                <a:gd name="T59" fmla="*/ 61 h 1074"/>
                <a:gd name="T60" fmla="*/ 17 w 1230"/>
                <a:gd name="T61" fmla="*/ 63 h 1074"/>
                <a:gd name="T62" fmla="*/ 15 w 1230"/>
                <a:gd name="T63" fmla="*/ 65 h 1074"/>
                <a:gd name="T64" fmla="*/ 12 w 1230"/>
                <a:gd name="T65" fmla="*/ 66 h 1074"/>
                <a:gd name="T66" fmla="*/ 9 w 1230"/>
                <a:gd name="T67" fmla="*/ 69 h 1074"/>
                <a:gd name="T68" fmla="*/ 7 w 1230"/>
                <a:gd name="T69" fmla="*/ 71 h 1074"/>
                <a:gd name="T70" fmla="*/ 7 w 1230"/>
                <a:gd name="T71" fmla="*/ 74 h 1074"/>
                <a:gd name="T72" fmla="*/ 7 w 1230"/>
                <a:gd name="T73" fmla="*/ 76 h 1074"/>
                <a:gd name="T74" fmla="*/ 0 w 1230"/>
                <a:gd name="T75" fmla="*/ 78 h 107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230" h="1074">
                  <a:moveTo>
                    <a:pt x="1230" y="0"/>
                  </a:moveTo>
                  <a:lnTo>
                    <a:pt x="1211" y="12"/>
                  </a:lnTo>
                  <a:lnTo>
                    <a:pt x="1193" y="31"/>
                  </a:lnTo>
                  <a:lnTo>
                    <a:pt x="1181" y="43"/>
                  </a:lnTo>
                  <a:lnTo>
                    <a:pt x="1162" y="55"/>
                  </a:lnTo>
                  <a:lnTo>
                    <a:pt x="1144" y="74"/>
                  </a:lnTo>
                  <a:lnTo>
                    <a:pt x="1132" y="86"/>
                  </a:lnTo>
                  <a:lnTo>
                    <a:pt x="1113" y="98"/>
                  </a:lnTo>
                  <a:lnTo>
                    <a:pt x="1095" y="117"/>
                  </a:lnTo>
                  <a:lnTo>
                    <a:pt x="1082" y="129"/>
                  </a:lnTo>
                  <a:lnTo>
                    <a:pt x="1064" y="141"/>
                  </a:lnTo>
                  <a:lnTo>
                    <a:pt x="1045" y="160"/>
                  </a:lnTo>
                  <a:lnTo>
                    <a:pt x="1033" y="172"/>
                  </a:lnTo>
                  <a:lnTo>
                    <a:pt x="1015" y="184"/>
                  </a:lnTo>
                  <a:lnTo>
                    <a:pt x="996" y="203"/>
                  </a:lnTo>
                  <a:lnTo>
                    <a:pt x="984" y="215"/>
                  </a:lnTo>
                  <a:lnTo>
                    <a:pt x="966" y="227"/>
                  </a:lnTo>
                  <a:lnTo>
                    <a:pt x="947" y="246"/>
                  </a:lnTo>
                  <a:lnTo>
                    <a:pt x="935" y="258"/>
                  </a:lnTo>
                  <a:lnTo>
                    <a:pt x="916" y="270"/>
                  </a:lnTo>
                  <a:lnTo>
                    <a:pt x="898" y="288"/>
                  </a:lnTo>
                  <a:lnTo>
                    <a:pt x="886" y="301"/>
                  </a:lnTo>
                  <a:lnTo>
                    <a:pt x="867" y="313"/>
                  </a:lnTo>
                  <a:lnTo>
                    <a:pt x="849" y="331"/>
                  </a:lnTo>
                  <a:lnTo>
                    <a:pt x="836" y="344"/>
                  </a:lnTo>
                  <a:lnTo>
                    <a:pt x="818" y="356"/>
                  </a:lnTo>
                  <a:lnTo>
                    <a:pt x="800" y="374"/>
                  </a:lnTo>
                  <a:lnTo>
                    <a:pt x="787" y="387"/>
                  </a:lnTo>
                  <a:lnTo>
                    <a:pt x="769" y="399"/>
                  </a:lnTo>
                  <a:lnTo>
                    <a:pt x="750" y="417"/>
                  </a:lnTo>
                  <a:lnTo>
                    <a:pt x="738" y="430"/>
                  </a:lnTo>
                  <a:lnTo>
                    <a:pt x="720" y="442"/>
                  </a:lnTo>
                  <a:lnTo>
                    <a:pt x="701" y="460"/>
                  </a:lnTo>
                  <a:lnTo>
                    <a:pt x="689" y="473"/>
                  </a:lnTo>
                  <a:lnTo>
                    <a:pt x="670" y="485"/>
                  </a:lnTo>
                  <a:lnTo>
                    <a:pt x="652" y="503"/>
                  </a:lnTo>
                  <a:lnTo>
                    <a:pt x="640" y="516"/>
                  </a:lnTo>
                  <a:lnTo>
                    <a:pt x="621" y="528"/>
                  </a:lnTo>
                  <a:lnTo>
                    <a:pt x="603" y="546"/>
                  </a:lnTo>
                  <a:lnTo>
                    <a:pt x="591" y="559"/>
                  </a:lnTo>
                  <a:lnTo>
                    <a:pt x="572" y="571"/>
                  </a:lnTo>
                  <a:lnTo>
                    <a:pt x="554" y="589"/>
                  </a:lnTo>
                  <a:lnTo>
                    <a:pt x="541" y="601"/>
                  </a:lnTo>
                  <a:lnTo>
                    <a:pt x="523" y="614"/>
                  </a:lnTo>
                  <a:lnTo>
                    <a:pt x="504" y="626"/>
                  </a:lnTo>
                  <a:lnTo>
                    <a:pt x="492" y="644"/>
                  </a:lnTo>
                  <a:lnTo>
                    <a:pt x="474" y="657"/>
                  </a:lnTo>
                  <a:lnTo>
                    <a:pt x="455" y="669"/>
                  </a:lnTo>
                  <a:lnTo>
                    <a:pt x="443" y="687"/>
                  </a:lnTo>
                  <a:lnTo>
                    <a:pt x="425" y="700"/>
                  </a:lnTo>
                  <a:lnTo>
                    <a:pt x="406" y="712"/>
                  </a:lnTo>
                  <a:lnTo>
                    <a:pt x="394" y="730"/>
                  </a:lnTo>
                  <a:lnTo>
                    <a:pt x="375" y="743"/>
                  </a:lnTo>
                  <a:lnTo>
                    <a:pt x="357" y="755"/>
                  </a:lnTo>
                  <a:lnTo>
                    <a:pt x="345" y="773"/>
                  </a:lnTo>
                  <a:lnTo>
                    <a:pt x="326" y="786"/>
                  </a:lnTo>
                  <a:lnTo>
                    <a:pt x="308" y="798"/>
                  </a:lnTo>
                  <a:lnTo>
                    <a:pt x="295" y="816"/>
                  </a:lnTo>
                  <a:lnTo>
                    <a:pt x="277" y="829"/>
                  </a:lnTo>
                  <a:lnTo>
                    <a:pt x="259" y="841"/>
                  </a:lnTo>
                  <a:lnTo>
                    <a:pt x="246" y="859"/>
                  </a:lnTo>
                  <a:lnTo>
                    <a:pt x="228" y="872"/>
                  </a:lnTo>
                  <a:lnTo>
                    <a:pt x="209" y="884"/>
                  </a:lnTo>
                  <a:lnTo>
                    <a:pt x="197" y="902"/>
                  </a:lnTo>
                  <a:lnTo>
                    <a:pt x="179" y="914"/>
                  </a:lnTo>
                  <a:lnTo>
                    <a:pt x="160" y="927"/>
                  </a:lnTo>
                  <a:lnTo>
                    <a:pt x="148" y="945"/>
                  </a:lnTo>
                  <a:lnTo>
                    <a:pt x="129" y="957"/>
                  </a:lnTo>
                  <a:lnTo>
                    <a:pt x="111" y="970"/>
                  </a:lnTo>
                  <a:lnTo>
                    <a:pt x="99" y="988"/>
                  </a:lnTo>
                  <a:lnTo>
                    <a:pt x="80" y="1000"/>
                  </a:lnTo>
                  <a:lnTo>
                    <a:pt x="62" y="1013"/>
                  </a:lnTo>
                  <a:lnTo>
                    <a:pt x="50" y="1031"/>
                  </a:lnTo>
                  <a:lnTo>
                    <a:pt x="31" y="1043"/>
                  </a:lnTo>
                  <a:lnTo>
                    <a:pt x="13" y="1056"/>
                  </a:lnTo>
                  <a:lnTo>
                    <a:pt x="0" y="1074"/>
                  </a:lnTo>
                </a:path>
              </a:pathLst>
            </a:custGeom>
            <a:solidFill>
              <a:srgbClr val="0000FF"/>
            </a:solidFill>
            <a:ln w="9525">
              <a:solidFill>
                <a:srgbClr val="000000"/>
              </a:solidFill>
              <a:prstDash val="solid"/>
              <a:round/>
              <a:headEnd/>
              <a:tailEnd/>
            </a:ln>
          </p:spPr>
          <p:txBody>
            <a:bodyPr/>
            <a:lstStyle/>
            <a:p>
              <a:endParaRPr lang="en-US"/>
            </a:p>
          </p:txBody>
        </p:sp>
        <p:sp>
          <p:nvSpPr>
            <p:cNvPr id="426499" name="Freeform 509">
              <a:extLst>
                <a:ext uri="{FF2B5EF4-FFF2-40B4-BE49-F238E27FC236}">
                  <a16:creationId xmlns:a16="http://schemas.microsoft.com/office/drawing/2014/main" id="{902CAEA8-2F1C-7436-A60C-67190D3EA715}"/>
                </a:ext>
              </a:extLst>
            </p:cNvPr>
            <p:cNvSpPr>
              <a:spLocks/>
            </p:cNvSpPr>
            <p:nvPr/>
          </p:nvSpPr>
          <p:spPr bwMode="auto">
            <a:xfrm>
              <a:off x="2146" y="2629"/>
              <a:ext cx="1150" cy="1004"/>
            </a:xfrm>
            <a:custGeom>
              <a:avLst/>
              <a:gdLst>
                <a:gd name="T0" fmla="*/ 87 w 1230"/>
                <a:gd name="T1" fmla="*/ 7 h 1074"/>
                <a:gd name="T2" fmla="*/ 87 w 1230"/>
                <a:gd name="T3" fmla="*/ 7 h 1074"/>
                <a:gd name="T4" fmla="*/ 82 w 1230"/>
                <a:gd name="T5" fmla="*/ 7 h 1074"/>
                <a:gd name="T6" fmla="*/ 81 w 1230"/>
                <a:gd name="T7" fmla="*/ 7 h 1074"/>
                <a:gd name="T8" fmla="*/ 79 w 1230"/>
                <a:gd name="T9" fmla="*/ 9 h 1074"/>
                <a:gd name="T10" fmla="*/ 76 w 1230"/>
                <a:gd name="T11" fmla="*/ 12 h 1074"/>
                <a:gd name="T12" fmla="*/ 74 w 1230"/>
                <a:gd name="T13" fmla="*/ 14 h 1074"/>
                <a:gd name="T14" fmla="*/ 71 w 1230"/>
                <a:gd name="T15" fmla="*/ 17 h 1074"/>
                <a:gd name="T16" fmla="*/ 69 w 1230"/>
                <a:gd name="T17" fmla="*/ 19 h 1074"/>
                <a:gd name="T18" fmla="*/ 66 w 1230"/>
                <a:gd name="T19" fmla="*/ 20 h 1074"/>
                <a:gd name="T20" fmla="*/ 65 w 1230"/>
                <a:gd name="T21" fmla="*/ 22 h 1074"/>
                <a:gd name="T22" fmla="*/ 62 w 1230"/>
                <a:gd name="T23" fmla="*/ 24 h 1074"/>
                <a:gd name="T24" fmla="*/ 59 w 1230"/>
                <a:gd name="T25" fmla="*/ 26 h 1074"/>
                <a:gd name="T26" fmla="*/ 57 w 1230"/>
                <a:gd name="T27" fmla="*/ 28 h 1074"/>
                <a:gd name="T28" fmla="*/ 54 w 1230"/>
                <a:gd name="T29" fmla="*/ 30 h 1074"/>
                <a:gd name="T30" fmla="*/ 53 w 1230"/>
                <a:gd name="T31" fmla="*/ 32 h 1074"/>
                <a:gd name="T32" fmla="*/ 50 w 1230"/>
                <a:gd name="T33" fmla="*/ 34 h 1074"/>
                <a:gd name="T34" fmla="*/ 47 w 1230"/>
                <a:gd name="T35" fmla="*/ 36 h 1074"/>
                <a:gd name="T36" fmla="*/ 45 w 1230"/>
                <a:gd name="T37" fmla="*/ 38 h 1074"/>
                <a:gd name="T38" fmla="*/ 44 w 1230"/>
                <a:gd name="T39" fmla="*/ 41 h 1074"/>
                <a:gd name="T40" fmla="*/ 41 w 1230"/>
                <a:gd name="T41" fmla="*/ 44 h 1074"/>
                <a:gd name="T42" fmla="*/ 38 w 1230"/>
                <a:gd name="T43" fmla="*/ 44 h 1074"/>
                <a:gd name="T44" fmla="*/ 36 w 1230"/>
                <a:gd name="T45" fmla="*/ 47 h 1074"/>
                <a:gd name="T46" fmla="*/ 34 w 1230"/>
                <a:gd name="T47" fmla="*/ 48 h 1074"/>
                <a:gd name="T48" fmla="*/ 32 w 1230"/>
                <a:gd name="T49" fmla="*/ 50 h 1074"/>
                <a:gd name="T50" fmla="*/ 30 w 1230"/>
                <a:gd name="T51" fmla="*/ 53 h 1074"/>
                <a:gd name="T52" fmla="*/ 26 w 1230"/>
                <a:gd name="T53" fmla="*/ 54 h 1074"/>
                <a:gd name="T54" fmla="*/ 24 w 1230"/>
                <a:gd name="T55" fmla="*/ 57 h 1074"/>
                <a:gd name="T56" fmla="*/ 21 w 1230"/>
                <a:gd name="T57" fmla="*/ 59 h 1074"/>
                <a:gd name="T58" fmla="*/ 19 w 1230"/>
                <a:gd name="T59" fmla="*/ 61 h 1074"/>
                <a:gd name="T60" fmla="*/ 17 w 1230"/>
                <a:gd name="T61" fmla="*/ 63 h 1074"/>
                <a:gd name="T62" fmla="*/ 15 w 1230"/>
                <a:gd name="T63" fmla="*/ 65 h 1074"/>
                <a:gd name="T64" fmla="*/ 12 w 1230"/>
                <a:gd name="T65" fmla="*/ 66 h 1074"/>
                <a:gd name="T66" fmla="*/ 9 w 1230"/>
                <a:gd name="T67" fmla="*/ 69 h 1074"/>
                <a:gd name="T68" fmla="*/ 7 w 1230"/>
                <a:gd name="T69" fmla="*/ 71 h 1074"/>
                <a:gd name="T70" fmla="*/ 7 w 1230"/>
                <a:gd name="T71" fmla="*/ 74 h 1074"/>
                <a:gd name="T72" fmla="*/ 7 w 1230"/>
                <a:gd name="T73" fmla="*/ 76 h 1074"/>
                <a:gd name="T74" fmla="*/ 0 w 1230"/>
                <a:gd name="T75" fmla="*/ 78 h 107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230" h="1074">
                  <a:moveTo>
                    <a:pt x="1230" y="0"/>
                  </a:moveTo>
                  <a:lnTo>
                    <a:pt x="1211" y="12"/>
                  </a:lnTo>
                  <a:lnTo>
                    <a:pt x="1193" y="31"/>
                  </a:lnTo>
                  <a:lnTo>
                    <a:pt x="1181" y="43"/>
                  </a:lnTo>
                  <a:lnTo>
                    <a:pt x="1162" y="55"/>
                  </a:lnTo>
                  <a:lnTo>
                    <a:pt x="1144" y="74"/>
                  </a:lnTo>
                  <a:lnTo>
                    <a:pt x="1132" y="86"/>
                  </a:lnTo>
                  <a:lnTo>
                    <a:pt x="1113" y="98"/>
                  </a:lnTo>
                  <a:lnTo>
                    <a:pt x="1095" y="117"/>
                  </a:lnTo>
                  <a:lnTo>
                    <a:pt x="1082" y="129"/>
                  </a:lnTo>
                  <a:lnTo>
                    <a:pt x="1064" y="141"/>
                  </a:lnTo>
                  <a:lnTo>
                    <a:pt x="1045" y="160"/>
                  </a:lnTo>
                  <a:lnTo>
                    <a:pt x="1033" y="172"/>
                  </a:lnTo>
                  <a:lnTo>
                    <a:pt x="1015" y="184"/>
                  </a:lnTo>
                  <a:lnTo>
                    <a:pt x="996" y="203"/>
                  </a:lnTo>
                  <a:lnTo>
                    <a:pt x="984" y="215"/>
                  </a:lnTo>
                  <a:lnTo>
                    <a:pt x="966" y="227"/>
                  </a:lnTo>
                  <a:lnTo>
                    <a:pt x="947" y="246"/>
                  </a:lnTo>
                  <a:lnTo>
                    <a:pt x="935" y="258"/>
                  </a:lnTo>
                  <a:lnTo>
                    <a:pt x="916" y="270"/>
                  </a:lnTo>
                  <a:lnTo>
                    <a:pt x="898" y="288"/>
                  </a:lnTo>
                  <a:lnTo>
                    <a:pt x="886" y="301"/>
                  </a:lnTo>
                  <a:lnTo>
                    <a:pt x="867" y="313"/>
                  </a:lnTo>
                  <a:lnTo>
                    <a:pt x="849" y="331"/>
                  </a:lnTo>
                  <a:lnTo>
                    <a:pt x="836" y="344"/>
                  </a:lnTo>
                  <a:lnTo>
                    <a:pt x="818" y="356"/>
                  </a:lnTo>
                  <a:lnTo>
                    <a:pt x="800" y="374"/>
                  </a:lnTo>
                  <a:lnTo>
                    <a:pt x="787" y="387"/>
                  </a:lnTo>
                  <a:lnTo>
                    <a:pt x="769" y="399"/>
                  </a:lnTo>
                  <a:lnTo>
                    <a:pt x="750" y="417"/>
                  </a:lnTo>
                  <a:lnTo>
                    <a:pt x="738" y="430"/>
                  </a:lnTo>
                  <a:lnTo>
                    <a:pt x="720" y="442"/>
                  </a:lnTo>
                  <a:lnTo>
                    <a:pt x="701" y="460"/>
                  </a:lnTo>
                  <a:lnTo>
                    <a:pt x="689" y="473"/>
                  </a:lnTo>
                  <a:lnTo>
                    <a:pt x="670" y="485"/>
                  </a:lnTo>
                  <a:lnTo>
                    <a:pt x="652" y="503"/>
                  </a:lnTo>
                  <a:lnTo>
                    <a:pt x="640" y="516"/>
                  </a:lnTo>
                  <a:lnTo>
                    <a:pt x="621" y="528"/>
                  </a:lnTo>
                  <a:lnTo>
                    <a:pt x="603" y="546"/>
                  </a:lnTo>
                  <a:lnTo>
                    <a:pt x="591" y="559"/>
                  </a:lnTo>
                  <a:lnTo>
                    <a:pt x="572" y="571"/>
                  </a:lnTo>
                  <a:lnTo>
                    <a:pt x="554" y="589"/>
                  </a:lnTo>
                  <a:lnTo>
                    <a:pt x="541" y="601"/>
                  </a:lnTo>
                  <a:lnTo>
                    <a:pt x="523" y="614"/>
                  </a:lnTo>
                  <a:lnTo>
                    <a:pt x="504" y="626"/>
                  </a:lnTo>
                  <a:lnTo>
                    <a:pt x="492" y="644"/>
                  </a:lnTo>
                  <a:lnTo>
                    <a:pt x="474" y="657"/>
                  </a:lnTo>
                  <a:lnTo>
                    <a:pt x="455" y="669"/>
                  </a:lnTo>
                  <a:lnTo>
                    <a:pt x="443" y="687"/>
                  </a:lnTo>
                  <a:lnTo>
                    <a:pt x="425" y="700"/>
                  </a:lnTo>
                  <a:lnTo>
                    <a:pt x="406" y="712"/>
                  </a:lnTo>
                  <a:lnTo>
                    <a:pt x="394" y="730"/>
                  </a:lnTo>
                  <a:lnTo>
                    <a:pt x="375" y="743"/>
                  </a:lnTo>
                  <a:lnTo>
                    <a:pt x="357" y="755"/>
                  </a:lnTo>
                  <a:lnTo>
                    <a:pt x="345" y="773"/>
                  </a:lnTo>
                  <a:lnTo>
                    <a:pt x="326" y="786"/>
                  </a:lnTo>
                  <a:lnTo>
                    <a:pt x="308" y="798"/>
                  </a:lnTo>
                  <a:lnTo>
                    <a:pt x="295" y="816"/>
                  </a:lnTo>
                  <a:lnTo>
                    <a:pt x="277" y="829"/>
                  </a:lnTo>
                  <a:lnTo>
                    <a:pt x="259" y="841"/>
                  </a:lnTo>
                  <a:lnTo>
                    <a:pt x="246" y="859"/>
                  </a:lnTo>
                  <a:lnTo>
                    <a:pt x="228" y="872"/>
                  </a:lnTo>
                  <a:lnTo>
                    <a:pt x="209" y="884"/>
                  </a:lnTo>
                  <a:lnTo>
                    <a:pt x="197" y="902"/>
                  </a:lnTo>
                  <a:lnTo>
                    <a:pt x="179" y="914"/>
                  </a:lnTo>
                  <a:lnTo>
                    <a:pt x="160" y="927"/>
                  </a:lnTo>
                  <a:lnTo>
                    <a:pt x="148" y="945"/>
                  </a:lnTo>
                  <a:lnTo>
                    <a:pt x="129" y="957"/>
                  </a:lnTo>
                  <a:lnTo>
                    <a:pt x="111" y="970"/>
                  </a:lnTo>
                  <a:lnTo>
                    <a:pt x="99" y="988"/>
                  </a:lnTo>
                  <a:lnTo>
                    <a:pt x="80" y="1000"/>
                  </a:lnTo>
                  <a:lnTo>
                    <a:pt x="62" y="1013"/>
                  </a:lnTo>
                  <a:lnTo>
                    <a:pt x="50" y="1031"/>
                  </a:lnTo>
                  <a:lnTo>
                    <a:pt x="31" y="1043"/>
                  </a:lnTo>
                  <a:lnTo>
                    <a:pt x="13" y="1056"/>
                  </a:lnTo>
                  <a:lnTo>
                    <a:pt x="0" y="1074"/>
                  </a:lnTo>
                </a:path>
              </a:pathLst>
            </a:custGeom>
            <a:solidFill>
              <a:srgbClr val="0000FF"/>
            </a:solidFill>
            <a:ln w="9525">
              <a:solidFill>
                <a:srgbClr val="000000"/>
              </a:solidFill>
              <a:prstDash val="solid"/>
              <a:round/>
              <a:headEnd/>
              <a:tailEnd/>
            </a:ln>
          </p:spPr>
          <p:txBody>
            <a:bodyPr/>
            <a:lstStyle/>
            <a:p>
              <a:endParaRPr lang="en-US"/>
            </a:p>
          </p:txBody>
        </p:sp>
        <p:sp>
          <p:nvSpPr>
            <p:cNvPr id="426500" name="Freeform 510">
              <a:extLst>
                <a:ext uri="{FF2B5EF4-FFF2-40B4-BE49-F238E27FC236}">
                  <a16:creationId xmlns:a16="http://schemas.microsoft.com/office/drawing/2014/main" id="{F881291D-6BAB-4468-E80E-CC5E5BFA5E3C}"/>
                </a:ext>
              </a:extLst>
            </p:cNvPr>
            <p:cNvSpPr>
              <a:spLocks/>
            </p:cNvSpPr>
            <p:nvPr/>
          </p:nvSpPr>
          <p:spPr bwMode="auto">
            <a:xfrm>
              <a:off x="2146" y="2629"/>
              <a:ext cx="1150" cy="1004"/>
            </a:xfrm>
            <a:custGeom>
              <a:avLst/>
              <a:gdLst>
                <a:gd name="T0" fmla="*/ 87 w 1230"/>
                <a:gd name="T1" fmla="*/ 7 h 1074"/>
                <a:gd name="T2" fmla="*/ 87 w 1230"/>
                <a:gd name="T3" fmla="*/ 7 h 1074"/>
                <a:gd name="T4" fmla="*/ 82 w 1230"/>
                <a:gd name="T5" fmla="*/ 7 h 1074"/>
                <a:gd name="T6" fmla="*/ 81 w 1230"/>
                <a:gd name="T7" fmla="*/ 7 h 1074"/>
                <a:gd name="T8" fmla="*/ 79 w 1230"/>
                <a:gd name="T9" fmla="*/ 9 h 1074"/>
                <a:gd name="T10" fmla="*/ 76 w 1230"/>
                <a:gd name="T11" fmla="*/ 12 h 1074"/>
                <a:gd name="T12" fmla="*/ 74 w 1230"/>
                <a:gd name="T13" fmla="*/ 14 h 1074"/>
                <a:gd name="T14" fmla="*/ 71 w 1230"/>
                <a:gd name="T15" fmla="*/ 17 h 1074"/>
                <a:gd name="T16" fmla="*/ 69 w 1230"/>
                <a:gd name="T17" fmla="*/ 19 h 1074"/>
                <a:gd name="T18" fmla="*/ 66 w 1230"/>
                <a:gd name="T19" fmla="*/ 20 h 1074"/>
                <a:gd name="T20" fmla="*/ 65 w 1230"/>
                <a:gd name="T21" fmla="*/ 22 h 1074"/>
                <a:gd name="T22" fmla="*/ 62 w 1230"/>
                <a:gd name="T23" fmla="*/ 24 h 1074"/>
                <a:gd name="T24" fmla="*/ 59 w 1230"/>
                <a:gd name="T25" fmla="*/ 26 h 1074"/>
                <a:gd name="T26" fmla="*/ 57 w 1230"/>
                <a:gd name="T27" fmla="*/ 28 h 1074"/>
                <a:gd name="T28" fmla="*/ 54 w 1230"/>
                <a:gd name="T29" fmla="*/ 30 h 1074"/>
                <a:gd name="T30" fmla="*/ 53 w 1230"/>
                <a:gd name="T31" fmla="*/ 32 h 1074"/>
                <a:gd name="T32" fmla="*/ 50 w 1230"/>
                <a:gd name="T33" fmla="*/ 34 h 1074"/>
                <a:gd name="T34" fmla="*/ 47 w 1230"/>
                <a:gd name="T35" fmla="*/ 36 h 1074"/>
                <a:gd name="T36" fmla="*/ 45 w 1230"/>
                <a:gd name="T37" fmla="*/ 38 h 1074"/>
                <a:gd name="T38" fmla="*/ 44 w 1230"/>
                <a:gd name="T39" fmla="*/ 41 h 1074"/>
                <a:gd name="T40" fmla="*/ 41 w 1230"/>
                <a:gd name="T41" fmla="*/ 44 h 1074"/>
                <a:gd name="T42" fmla="*/ 38 w 1230"/>
                <a:gd name="T43" fmla="*/ 44 h 1074"/>
                <a:gd name="T44" fmla="*/ 36 w 1230"/>
                <a:gd name="T45" fmla="*/ 47 h 1074"/>
                <a:gd name="T46" fmla="*/ 34 w 1230"/>
                <a:gd name="T47" fmla="*/ 48 h 1074"/>
                <a:gd name="T48" fmla="*/ 32 w 1230"/>
                <a:gd name="T49" fmla="*/ 50 h 1074"/>
                <a:gd name="T50" fmla="*/ 30 w 1230"/>
                <a:gd name="T51" fmla="*/ 53 h 1074"/>
                <a:gd name="T52" fmla="*/ 26 w 1230"/>
                <a:gd name="T53" fmla="*/ 54 h 1074"/>
                <a:gd name="T54" fmla="*/ 24 w 1230"/>
                <a:gd name="T55" fmla="*/ 57 h 1074"/>
                <a:gd name="T56" fmla="*/ 21 w 1230"/>
                <a:gd name="T57" fmla="*/ 59 h 1074"/>
                <a:gd name="T58" fmla="*/ 19 w 1230"/>
                <a:gd name="T59" fmla="*/ 61 h 1074"/>
                <a:gd name="T60" fmla="*/ 17 w 1230"/>
                <a:gd name="T61" fmla="*/ 63 h 1074"/>
                <a:gd name="T62" fmla="*/ 15 w 1230"/>
                <a:gd name="T63" fmla="*/ 65 h 1074"/>
                <a:gd name="T64" fmla="*/ 12 w 1230"/>
                <a:gd name="T65" fmla="*/ 66 h 1074"/>
                <a:gd name="T66" fmla="*/ 9 w 1230"/>
                <a:gd name="T67" fmla="*/ 69 h 1074"/>
                <a:gd name="T68" fmla="*/ 7 w 1230"/>
                <a:gd name="T69" fmla="*/ 71 h 1074"/>
                <a:gd name="T70" fmla="*/ 7 w 1230"/>
                <a:gd name="T71" fmla="*/ 74 h 1074"/>
                <a:gd name="T72" fmla="*/ 7 w 1230"/>
                <a:gd name="T73" fmla="*/ 76 h 1074"/>
                <a:gd name="T74" fmla="*/ 0 w 1230"/>
                <a:gd name="T75" fmla="*/ 78 h 107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230" h="1074">
                  <a:moveTo>
                    <a:pt x="1230" y="0"/>
                  </a:moveTo>
                  <a:lnTo>
                    <a:pt x="1211" y="12"/>
                  </a:lnTo>
                  <a:lnTo>
                    <a:pt x="1193" y="31"/>
                  </a:lnTo>
                  <a:lnTo>
                    <a:pt x="1181" y="43"/>
                  </a:lnTo>
                  <a:lnTo>
                    <a:pt x="1162" y="55"/>
                  </a:lnTo>
                  <a:lnTo>
                    <a:pt x="1144" y="74"/>
                  </a:lnTo>
                  <a:lnTo>
                    <a:pt x="1132" y="86"/>
                  </a:lnTo>
                  <a:lnTo>
                    <a:pt x="1113" y="98"/>
                  </a:lnTo>
                  <a:lnTo>
                    <a:pt x="1095" y="117"/>
                  </a:lnTo>
                  <a:lnTo>
                    <a:pt x="1082" y="129"/>
                  </a:lnTo>
                  <a:lnTo>
                    <a:pt x="1064" y="141"/>
                  </a:lnTo>
                  <a:lnTo>
                    <a:pt x="1045" y="160"/>
                  </a:lnTo>
                  <a:lnTo>
                    <a:pt x="1033" y="172"/>
                  </a:lnTo>
                  <a:lnTo>
                    <a:pt x="1015" y="184"/>
                  </a:lnTo>
                  <a:lnTo>
                    <a:pt x="996" y="203"/>
                  </a:lnTo>
                  <a:lnTo>
                    <a:pt x="984" y="215"/>
                  </a:lnTo>
                  <a:lnTo>
                    <a:pt x="966" y="227"/>
                  </a:lnTo>
                  <a:lnTo>
                    <a:pt x="947" y="246"/>
                  </a:lnTo>
                  <a:lnTo>
                    <a:pt x="935" y="258"/>
                  </a:lnTo>
                  <a:lnTo>
                    <a:pt x="916" y="270"/>
                  </a:lnTo>
                  <a:lnTo>
                    <a:pt x="898" y="288"/>
                  </a:lnTo>
                  <a:lnTo>
                    <a:pt x="886" y="301"/>
                  </a:lnTo>
                  <a:lnTo>
                    <a:pt x="867" y="313"/>
                  </a:lnTo>
                  <a:lnTo>
                    <a:pt x="849" y="331"/>
                  </a:lnTo>
                  <a:lnTo>
                    <a:pt x="836" y="344"/>
                  </a:lnTo>
                  <a:lnTo>
                    <a:pt x="818" y="356"/>
                  </a:lnTo>
                  <a:lnTo>
                    <a:pt x="800" y="374"/>
                  </a:lnTo>
                  <a:lnTo>
                    <a:pt x="787" y="387"/>
                  </a:lnTo>
                  <a:lnTo>
                    <a:pt x="769" y="399"/>
                  </a:lnTo>
                  <a:lnTo>
                    <a:pt x="750" y="417"/>
                  </a:lnTo>
                  <a:lnTo>
                    <a:pt x="738" y="430"/>
                  </a:lnTo>
                  <a:lnTo>
                    <a:pt x="720" y="442"/>
                  </a:lnTo>
                  <a:lnTo>
                    <a:pt x="701" y="460"/>
                  </a:lnTo>
                  <a:lnTo>
                    <a:pt x="689" y="473"/>
                  </a:lnTo>
                  <a:lnTo>
                    <a:pt x="670" y="485"/>
                  </a:lnTo>
                  <a:lnTo>
                    <a:pt x="652" y="503"/>
                  </a:lnTo>
                  <a:lnTo>
                    <a:pt x="640" y="516"/>
                  </a:lnTo>
                  <a:lnTo>
                    <a:pt x="621" y="528"/>
                  </a:lnTo>
                  <a:lnTo>
                    <a:pt x="603" y="546"/>
                  </a:lnTo>
                  <a:lnTo>
                    <a:pt x="591" y="559"/>
                  </a:lnTo>
                  <a:lnTo>
                    <a:pt x="572" y="571"/>
                  </a:lnTo>
                  <a:lnTo>
                    <a:pt x="554" y="589"/>
                  </a:lnTo>
                  <a:lnTo>
                    <a:pt x="541" y="601"/>
                  </a:lnTo>
                  <a:lnTo>
                    <a:pt x="523" y="614"/>
                  </a:lnTo>
                  <a:lnTo>
                    <a:pt x="504" y="626"/>
                  </a:lnTo>
                  <a:lnTo>
                    <a:pt x="492" y="644"/>
                  </a:lnTo>
                  <a:lnTo>
                    <a:pt x="474" y="657"/>
                  </a:lnTo>
                  <a:lnTo>
                    <a:pt x="455" y="669"/>
                  </a:lnTo>
                  <a:lnTo>
                    <a:pt x="443" y="687"/>
                  </a:lnTo>
                  <a:lnTo>
                    <a:pt x="425" y="700"/>
                  </a:lnTo>
                  <a:lnTo>
                    <a:pt x="406" y="712"/>
                  </a:lnTo>
                  <a:lnTo>
                    <a:pt x="394" y="730"/>
                  </a:lnTo>
                  <a:lnTo>
                    <a:pt x="375" y="743"/>
                  </a:lnTo>
                  <a:lnTo>
                    <a:pt x="357" y="755"/>
                  </a:lnTo>
                  <a:lnTo>
                    <a:pt x="345" y="773"/>
                  </a:lnTo>
                  <a:lnTo>
                    <a:pt x="326" y="786"/>
                  </a:lnTo>
                  <a:lnTo>
                    <a:pt x="308" y="798"/>
                  </a:lnTo>
                  <a:lnTo>
                    <a:pt x="295" y="816"/>
                  </a:lnTo>
                  <a:lnTo>
                    <a:pt x="277" y="829"/>
                  </a:lnTo>
                  <a:lnTo>
                    <a:pt x="259" y="841"/>
                  </a:lnTo>
                  <a:lnTo>
                    <a:pt x="246" y="859"/>
                  </a:lnTo>
                  <a:lnTo>
                    <a:pt x="228" y="872"/>
                  </a:lnTo>
                  <a:lnTo>
                    <a:pt x="209" y="884"/>
                  </a:lnTo>
                  <a:lnTo>
                    <a:pt x="197" y="902"/>
                  </a:lnTo>
                  <a:lnTo>
                    <a:pt x="179" y="914"/>
                  </a:lnTo>
                  <a:lnTo>
                    <a:pt x="160" y="927"/>
                  </a:lnTo>
                  <a:lnTo>
                    <a:pt x="148" y="945"/>
                  </a:lnTo>
                  <a:lnTo>
                    <a:pt x="129" y="957"/>
                  </a:lnTo>
                  <a:lnTo>
                    <a:pt x="111" y="970"/>
                  </a:lnTo>
                  <a:lnTo>
                    <a:pt x="99" y="988"/>
                  </a:lnTo>
                  <a:lnTo>
                    <a:pt x="80" y="1000"/>
                  </a:lnTo>
                  <a:lnTo>
                    <a:pt x="62" y="1013"/>
                  </a:lnTo>
                  <a:lnTo>
                    <a:pt x="50" y="1031"/>
                  </a:lnTo>
                  <a:lnTo>
                    <a:pt x="31" y="1043"/>
                  </a:lnTo>
                  <a:lnTo>
                    <a:pt x="13" y="1056"/>
                  </a:lnTo>
                  <a:lnTo>
                    <a:pt x="0" y="1074"/>
                  </a:lnTo>
                </a:path>
              </a:pathLst>
            </a:custGeom>
            <a:solidFill>
              <a:srgbClr val="0000FF"/>
            </a:solidFill>
            <a:ln w="9525">
              <a:solidFill>
                <a:srgbClr val="000000"/>
              </a:solidFill>
              <a:prstDash val="solid"/>
              <a:round/>
              <a:headEnd/>
              <a:tailEnd/>
            </a:ln>
          </p:spPr>
          <p:txBody>
            <a:bodyPr/>
            <a:lstStyle/>
            <a:p>
              <a:endParaRPr lang="en-US"/>
            </a:p>
          </p:txBody>
        </p:sp>
        <p:sp>
          <p:nvSpPr>
            <p:cNvPr id="426501" name="Freeform 511">
              <a:extLst>
                <a:ext uri="{FF2B5EF4-FFF2-40B4-BE49-F238E27FC236}">
                  <a16:creationId xmlns:a16="http://schemas.microsoft.com/office/drawing/2014/main" id="{D310C0B4-A2F0-5B7C-7590-84AA388742C2}"/>
                </a:ext>
              </a:extLst>
            </p:cNvPr>
            <p:cNvSpPr>
              <a:spLocks/>
            </p:cNvSpPr>
            <p:nvPr/>
          </p:nvSpPr>
          <p:spPr bwMode="auto">
            <a:xfrm>
              <a:off x="2146" y="2629"/>
              <a:ext cx="1150" cy="1004"/>
            </a:xfrm>
            <a:custGeom>
              <a:avLst/>
              <a:gdLst>
                <a:gd name="T0" fmla="*/ 87 w 1230"/>
                <a:gd name="T1" fmla="*/ 7 h 1074"/>
                <a:gd name="T2" fmla="*/ 87 w 1230"/>
                <a:gd name="T3" fmla="*/ 7 h 1074"/>
                <a:gd name="T4" fmla="*/ 82 w 1230"/>
                <a:gd name="T5" fmla="*/ 7 h 1074"/>
                <a:gd name="T6" fmla="*/ 81 w 1230"/>
                <a:gd name="T7" fmla="*/ 7 h 1074"/>
                <a:gd name="T8" fmla="*/ 79 w 1230"/>
                <a:gd name="T9" fmla="*/ 9 h 1074"/>
                <a:gd name="T10" fmla="*/ 76 w 1230"/>
                <a:gd name="T11" fmla="*/ 12 h 1074"/>
                <a:gd name="T12" fmla="*/ 74 w 1230"/>
                <a:gd name="T13" fmla="*/ 14 h 1074"/>
                <a:gd name="T14" fmla="*/ 71 w 1230"/>
                <a:gd name="T15" fmla="*/ 17 h 1074"/>
                <a:gd name="T16" fmla="*/ 69 w 1230"/>
                <a:gd name="T17" fmla="*/ 19 h 1074"/>
                <a:gd name="T18" fmla="*/ 66 w 1230"/>
                <a:gd name="T19" fmla="*/ 20 h 1074"/>
                <a:gd name="T20" fmla="*/ 65 w 1230"/>
                <a:gd name="T21" fmla="*/ 22 h 1074"/>
                <a:gd name="T22" fmla="*/ 62 w 1230"/>
                <a:gd name="T23" fmla="*/ 24 h 1074"/>
                <a:gd name="T24" fmla="*/ 59 w 1230"/>
                <a:gd name="T25" fmla="*/ 26 h 1074"/>
                <a:gd name="T26" fmla="*/ 57 w 1230"/>
                <a:gd name="T27" fmla="*/ 28 h 1074"/>
                <a:gd name="T28" fmla="*/ 54 w 1230"/>
                <a:gd name="T29" fmla="*/ 30 h 1074"/>
                <a:gd name="T30" fmla="*/ 53 w 1230"/>
                <a:gd name="T31" fmla="*/ 32 h 1074"/>
                <a:gd name="T32" fmla="*/ 50 w 1230"/>
                <a:gd name="T33" fmla="*/ 34 h 1074"/>
                <a:gd name="T34" fmla="*/ 47 w 1230"/>
                <a:gd name="T35" fmla="*/ 36 h 1074"/>
                <a:gd name="T36" fmla="*/ 45 w 1230"/>
                <a:gd name="T37" fmla="*/ 38 h 1074"/>
                <a:gd name="T38" fmla="*/ 44 w 1230"/>
                <a:gd name="T39" fmla="*/ 41 h 1074"/>
                <a:gd name="T40" fmla="*/ 41 w 1230"/>
                <a:gd name="T41" fmla="*/ 44 h 1074"/>
                <a:gd name="T42" fmla="*/ 38 w 1230"/>
                <a:gd name="T43" fmla="*/ 44 h 1074"/>
                <a:gd name="T44" fmla="*/ 36 w 1230"/>
                <a:gd name="T45" fmla="*/ 47 h 1074"/>
                <a:gd name="T46" fmla="*/ 34 w 1230"/>
                <a:gd name="T47" fmla="*/ 48 h 1074"/>
                <a:gd name="T48" fmla="*/ 32 w 1230"/>
                <a:gd name="T49" fmla="*/ 50 h 1074"/>
                <a:gd name="T50" fmla="*/ 30 w 1230"/>
                <a:gd name="T51" fmla="*/ 53 h 1074"/>
                <a:gd name="T52" fmla="*/ 26 w 1230"/>
                <a:gd name="T53" fmla="*/ 54 h 1074"/>
                <a:gd name="T54" fmla="*/ 24 w 1230"/>
                <a:gd name="T55" fmla="*/ 57 h 1074"/>
                <a:gd name="T56" fmla="*/ 21 w 1230"/>
                <a:gd name="T57" fmla="*/ 59 h 1074"/>
                <a:gd name="T58" fmla="*/ 19 w 1230"/>
                <a:gd name="T59" fmla="*/ 61 h 1074"/>
                <a:gd name="T60" fmla="*/ 17 w 1230"/>
                <a:gd name="T61" fmla="*/ 63 h 1074"/>
                <a:gd name="T62" fmla="*/ 15 w 1230"/>
                <a:gd name="T63" fmla="*/ 65 h 1074"/>
                <a:gd name="T64" fmla="*/ 12 w 1230"/>
                <a:gd name="T65" fmla="*/ 66 h 1074"/>
                <a:gd name="T66" fmla="*/ 9 w 1230"/>
                <a:gd name="T67" fmla="*/ 69 h 1074"/>
                <a:gd name="T68" fmla="*/ 7 w 1230"/>
                <a:gd name="T69" fmla="*/ 71 h 1074"/>
                <a:gd name="T70" fmla="*/ 7 w 1230"/>
                <a:gd name="T71" fmla="*/ 74 h 1074"/>
                <a:gd name="T72" fmla="*/ 7 w 1230"/>
                <a:gd name="T73" fmla="*/ 76 h 1074"/>
                <a:gd name="T74" fmla="*/ 0 w 1230"/>
                <a:gd name="T75" fmla="*/ 78 h 107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230" h="1074">
                  <a:moveTo>
                    <a:pt x="1230" y="0"/>
                  </a:moveTo>
                  <a:lnTo>
                    <a:pt x="1211" y="12"/>
                  </a:lnTo>
                  <a:lnTo>
                    <a:pt x="1193" y="31"/>
                  </a:lnTo>
                  <a:lnTo>
                    <a:pt x="1181" y="43"/>
                  </a:lnTo>
                  <a:lnTo>
                    <a:pt x="1162" y="55"/>
                  </a:lnTo>
                  <a:lnTo>
                    <a:pt x="1144" y="74"/>
                  </a:lnTo>
                  <a:lnTo>
                    <a:pt x="1132" y="86"/>
                  </a:lnTo>
                  <a:lnTo>
                    <a:pt x="1113" y="98"/>
                  </a:lnTo>
                  <a:lnTo>
                    <a:pt x="1095" y="117"/>
                  </a:lnTo>
                  <a:lnTo>
                    <a:pt x="1082" y="129"/>
                  </a:lnTo>
                  <a:lnTo>
                    <a:pt x="1064" y="141"/>
                  </a:lnTo>
                  <a:lnTo>
                    <a:pt x="1045" y="160"/>
                  </a:lnTo>
                  <a:lnTo>
                    <a:pt x="1033" y="172"/>
                  </a:lnTo>
                  <a:lnTo>
                    <a:pt x="1015" y="184"/>
                  </a:lnTo>
                  <a:lnTo>
                    <a:pt x="996" y="203"/>
                  </a:lnTo>
                  <a:lnTo>
                    <a:pt x="984" y="215"/>
                  </a:lnTo>
                  <a:lnTo>
                    <a:pt x="966" y="227"/>
                  </a:lnTo>
                  <a:lnTo>
                    <a:pt x="947" y="246"/>
                  </a:lnTo>
                  <a:lnTo>
                    <a:pt x="935" y="258"/>
                  </a:lnTo>
                  <a:lnTo>
                    <a:pt x="916" y="270"/>
                  </a:lnTo>
                  <a:lnTo>
                    <a:pt x="898" y="288"/>
                  </a:lnTo>
                  <a:lnTo>
                    <a:pt x="886" y="301"/>
                  </a:lnTo>
                  <a:lnTo>
                    <a:pt x="867" y="313"/>
                  </a:lnTo>
                  <a:lnTo>
                    <a:pt x="849" y="331"/>
                  </a:lnTo>
                  <a:lnTo>
                    <a:pt x="836" y="344"/>
                  </a:lnTo>
                  <a:lnTo>
                    <a:pt x="818" y="356"/>
                  </a:lnTo>
                  <a:lnTo>
                    <a:pt x="800" y="374"/>
                  </a:lnTo>
                  <a:lnTo>
                    <a:pt x="787" y="387"/>
                  </a:lnTo>
                  <a:lnTo>
                    <a:pt x="769" y="399"/>
                  </a:lnTo>
                  <a:lnTo>
                    <a:pt x="750" y="417"/>
                  </a:lnTo>
                  <a:lnTo>
                    <a:pt x="738" y="430"/>
                  </a:lnTo>
                  <a:lnTo>
                    <a:pt x="720" y="442"/>
                  </a:lnTo>
                  <a:lnTo>
                    <a:pt x="701" y="460"/>
                  </a:lnTo>
                  <a:lnTo>
                    <a:pt x="689" y="473"/>
                  </a:lnTo>
                  <a:lnTo>
                    <a:pt x="670" y="485"/>
                  </a:lnTo>
                  <a:lnTo>
                    <a:pt x="652" y="503"/>
                  </a:lnTo>
                  <a:lnTo>
                    <a:pt x="640" y="516"/>
                  </a:lnTo>
                  <a:lnTo>
                    <a:pt x="621" y="528"/>
                  </a:lnTo>
                  <a:lnTo>
                    <a:pt x="603" y="546"/>
                  </a:lnTo>
                  <a:lnTo>
                    <a:pt x="591" y="559"/>
                  </a:lnTo>
                  <a:lnTo>
                    <a:pt x="572" y="571"/>
                  </a:lnTo>
                  <a:lnTo>
                    <a:pt x="554" y="589"/>
                  </a:lnTo>
                  <a:lnTo>
                    <a:pt x="541" y="601"/>
                  </a:lnTo>
                  <a:lnTo>
                    <a:pt x="523" y="614"/>
                  </a:lnTo>
                  <a:lnTo>
                    <a:pt x="504" y="626"/>
                  </a:lnTo>
                  <a:lnTo>
                    <a:pt x="492" y="644"/>
                  </a:lnTo>
                  <a:lnTo>
                    <a:pt x="474" y="657"/>
                  </a:lnTo>
                  <a:lnTo>
                    <a:pt x="455" y="669"/>
                  </a:lnTo>
                  <a:lnTo>
                    <a:pt x="443" y="687"/>
                  </a:lnTo>
                  <a:lnTo>
                    <a:pt x="425" y="700"/>
                  </a:lnTo>
                  <a:lnTo>
                    <a:pt x="406" y="712"/>
                  </a:lnTo>
                  <a:lnTo>
                    <a:pt x="394" y="730"/>
                  </a:lnTo>
                  <a:lnTo>
                    <a:pt x="375" y="743"/>
                  </a:lnTo>
                  <a:lnTo>
                    <a:pt x="357" y="755"/>
                  </a:lnTo>
                  <a:lnTo>
                    <a:pt x="345" y="773"/>
                  </a:lnTo>
                  <a:lnTo>
                    <a:pt x="326" y="786"/>
                  </a:lnTo>
                  <a:lnTo>
                    <a:pt x="308" y="798"/>
                  </a:lnTo>
                  <a:lnTo>
                    <a:pt x="295" y="816"/>
                  </a:lnTo>
                  <a:lnTo>
                    <a:pt x="277" y="829"/>
                  </a:lnTo>
                  <a:lnTo>
                    <a:pt x="259" y="841"/>
                  </a:lnTo>
                  <a:lnTo>
                    <a:pt x="246" y="859"/>
                  </a:lnTo>
                  <a:lnTo>
                    <a:pt x="228" y="872"/>
                  </a:lnTo>
                  <a:lnTo>
                    <a:pt x="209" y="884"/>
                  </a:lnTo>
                  <a:lnTo>
                    <a:pt x="197" y="902"/>
                  </a:lnTo>
                  <a:lnTo>
                    <a:pt x="179" y="914"/>
                  </a:lnTo>
                  <a:lnTo>
                    <a:pt x="160" y="927"/>
                  </a:lnTo>
                  <a:lnTo>
                    <a:pt x="148" y="945"/>
                  </a:lnTo>
                  <a:lnTo>
                    <a:pt x="129" y="957"/>
                  </a:lnTo>
                  <a:lnTo>
                    <a:pt x="111" y="970"/>
                  </a:lnTo>
                  <a:lnTo>
                    <a:pt x="99" y="988"/>
                  </a:lnTo>
                  <a:lnTo>
                    <a:pt x="80" y="1000"/>
                  </a:lnTo>
                  <a:lnTo>
                    <a:pt x="62" y="1013"/>
                  </a:lnTo>
                  <a:lnTo>
                    <a:pt x="50" y="1031"/>
                  </a:lnTo>
                  <a:lnTo>
                    <a:pt x="31" y="1043"/>
                  </a:lnTo>
                  <a:lnTo>
                    <a:pt x="13" y="1056"/>
                  </a:lnTo>
                  <a:lnTo>
                    <a:pt x="0" y="1074"/>
                  </a:lnTo>
                </a:path>
              </a:pathLst>
            </a:custGeom>
            <a:solidFill>
              <a:srgbClr val="0000FF"/>
            </a:solidFill>
            <a:ln w="9525">
              <a:solidFill>
                <a:srgbClr val="000000"/>
              </a:solidFill>
              <a:prstDash val="solid"/>
              <a:round/>
              <a:headEnd/>
              <a:tailEnd/>
            </a:ln>
          </p:spPr>
          <p:txBody>
            <a:bodyPr/>
            <a:lstStyle/>
            <a:p>
              <a:endParaRPr lang="en-US"/>
            </a:p>
          </p:txBody>
        </p:sp>
        <p:sp>
          <p:nvSpPr>
            <p:cNvPr id="426502" name="Freeform 512">
              <a:extLst>
                <a:ext uri="{FF2B5EF4-FFF2-40B4-BE49-F238E27FC236}">
                  <a16:creationId xmlns:a16="http://schemas.microsoft.com/office/drawing/2014/main" id="{30334A61-3647-DB3C-A116-972352DDF6BE}"/>
                </a:ext>
              </a:extLst>
            </p:cNvPr>
            <p:cNvSpPr>
              <a:spLocks/>
            </p:cNvSpPr>
            <p:nvPr/>
          </p:nvSpPr>
          <p:spPr bwMode="auto">
            <a:xfrm>
              <a:off x="2146" y="2629"/>
              <a:ext cx="1150" cy="1004"/>
            </a:xfrm>
            <a:custGeom>
              <a:avLst/>
              <a:gdLst>
                <a:gd name="T0" fmla="*/ 87 w 1230"/>
                <a:gd name="T1" fmla="*/ 7 h 1074"/>
                <a:gd name="T2" fmla="*/ 87 w 1230"/>
                <a:gd name="T3" fmla="*/ 7 h 1074"/>
                <a:gd name="T4" fmla="*/ 82 w 1230"/>
                <a:gd name="T5" fmla="*/ 7 h 1074"/>
                <a:gd name="T6" fmla="*/ 81 w 1230"/>
                <a:gd name="T7" fmla="*/ 7 h 1074"/>
                <a:gd name="T8" fmla="*/ 79 w 1230"/>
                <a:gd name="T9" fmla="*/ 9 h 1074"/>
                <a:gd name="T10" fmla="*/ 76 w 1230"/>
                <a:gd name="T11" fmla="*/ 12 h 1074"/>
                <a:gd name="T12" fmla="*/ 74 w 1230"/>
                <a:gd name="T13" fmla="*/ 14 h 1074"/>
                <a:gd name="T14" fmla="*/ 71 w 1230"/>
                <a:gd name="T15" fmla="*/ 17 h 1074"/>
                <a:gd name="T16" fmla="*/ 69 w 1230"/>
                <a:gd name="T17" fmla="*/ 19 h 1074"/>
                <a:gd name="T18" fmla="*/ 66 w 1230"/>
                <a:gd name="T19" fmla="*/ 20 h 1074"/>
                <a:gd name="T20" fmla="*/ 65 w 1230"/>
                <a:gd name="T21" fmla="*/ 22 h 1074"/>
                <a:gd name="T22" fmla="*/ 62 w 1230"/>
                <a:gd name="T23" fmla="*/ 24 h 1074"/>
                <a:gd name="T24" fmla="*/ 59 w 1230"/>
                <a:gd name="T25" fmla="*/ 26 h 1074"/>
                <a:gd name="T26" fmla="*/ 57 w 1230"/>
                <a:gd name="T27" fmla="*/ 28 h 1074"/>
                <a:gd name="T28" fmla="*/ 54 w 1230"/>
                <a:gd name="T29" fmla="*/ 30 h 1074"/>
                <a:gd name="T30" fmla="*/ 53 w 1230"/>
                <a:gd name="T31" fmla="*/ 32 h 1074"/>
                <a:gd name="T32" fmla="*/ 50 w 1230"/>
                <a:gd name="T33" fmla="*/ 34 h 1074"/>
                <a:gd name="T34" fmla="*/ 47 w 1230"/>
                <a:gd name="T35" fmla="*/ 36 h 1074"/>
                <a:gd name="T36" fmla="*/ 45 w 1230"/>
                <a:gd name="T37" fmla="*/ 38 h 1074"/>
                <a:gd name="T38" fmla="*/ 44 w 1230"/>
                <a:gd name="T39" fmla="*/ 41 h 1074"/>
                <a:gd name="T40" fmla="*/ 41 w 1230"/>
                <a:gd name="T41" fmla="*/ 44 h 1074"/>
                <a:gd name="T42" fmla="*/ 38 w 1230"/>
                <a:gd name="T43" fmla="*/ 44 h 1074"/>
                <a:gd name="T44" fmla="*/ 36 w 1230"/>
                <a:gd name="T45" fmla="*/ 47 h 1074"/>
                <a:gd name="T46" fmla="*/ 34 w 1230"/>
                <a:gd name="T47" fmla="*/ 48 h 1074"/>
                <a:gd name="T48" fmla="*/ 32 w 1230"/>
                <a:gd name="T49" fmla="*/ 50 h 1074"/>
                <a:gd name="T50" fmla="*/ 30 w 1230"/>
                <a:gd name="T51" fmla="*/ 53 h 1074"/>
                <a:gd name="T52" fmla="*/ 26 w 1230"/>
                <a:gd name="T53" fmla="*/ 54 h 1074"/>
                <a:gd name="T54" fmla="*/ 24 w 1230"/>
                <a:gd name="T55" fmla="*/ 57 h 1074"/>
                <a:gd name="T56" fmla="*/ 21 w 1230"/>
                <a:gd name="T57" fmla="*/ 59 h 1074"/>
                <a:gd name="T58" fmla="*/ 19 w 1230"/>
                <a:gd name="T59" fmla="*/ 61 h 1074"/>
                <a:gd name="T60" fmla="*/ 17 w 1230"/>
                <a:gd name="T61" fmla="*/ 63 h 1074"/>
                <a:gd name="T62" fmla="*/ 15 w 1230"/>
                <a:gd name="T63" fmla="*/ 65 h 1074"/>
                <a:gd name="T64" fmla="*/ 12 w 1230"/>
                <a:gd name="T65" fmla="*/ 66 h 1074"/>
                <a:gd name="T66" fmla="*/ 9 w 1230"/>
                <a:gd name="T67" fmla="*/ 69 h 1074"/>
                <a:gd name="T68" fmla="*/ 7 w 1230"/>
                <a:gd name="T69" fmla="*/ 71 h 1074"/>
                <a:gd name="T70" fmla="*/ 7 w 1230"/>
                <a:gd name="T71" fmla="*/ 74 h 1074"/>
                <a:gd name="T72" fmla="*/ 7 w 1230"/>
                <a:gd name="T73" fmla="*/ 76 h 1074"/>
                <a:gd name="T74" fmla="*/ 0 w 1230"/>
                <a:gd name="T75" fmla="*/ 78 h 107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230" h="1074">
                  <a:moveTo>
                    <a:pt x="1230" y="0"/>
                  </a:moveTo>
                  <a:lnTo>
                    <a:pt x="1211" y="12"/>
                  </a:lnTo>
                  <a:lnTo>
                    <a:pt x="1193" y="31"/>
                  </a:lnTo>
                  <a:lnTo>
                    <a:pt x="1181" y="43"/>
                  </a:lnTo>
                  <a:lnTo>
                    <a:pt x="1162" y="55"/>
                  </a:lnTo>
                  <a:lnTo>
                    <a:pt x="1144" y="74"/>
                  </a:lnTo>
                  <a:lnTo>
                    <a:pt x="1132" y="86"/>
                  </a:lnTo>
                  <a:lnTo>
                    <a:pt x="1113" y="98"/>
                  </a:lnTo>
                  <a:lnTo>
                    <a:pt x="1095" y="117"/>
                  </a:lnTo>
                  <a:lnTo>
                    <a:pt x="1082" y="129"/>
                  </a:lnTo>
                  <a:lnTo>
                    <a:pt x="1064" y="141"/>
                  </a:lnTo>
                  <a:lnTo>
                    <a:pt x="1045" y="160"/>
                  </a:lnTo>
                  <a:lnTo>
                    <a:pt x="1033" y="172"/>
                  </a:lnTo>
                  <a:lnTo>
                    <a:pt x="1015" y="184"/>
                  </a:lnTo>
                  <a:lnTo>
                    <a:pt x="996" y="203"/>
                  </a:lnTo>
                  <a:lnTo>
                    <a:pt x="984" y="215"/>
                  </a:lnTo>
                  <a:lnTo>
                    <a:pt x="966" y="227"/>
                  </a:lnTo>
                  <a:lnTo>
                    <a:pt x="947" y="246"/>
                  </a:lnTo>
                  <a:lnTo>
                    <a:pt x="935" y="258"/>
                  </a:lnTo>
                  <a:lnTo>
                    <a:pt x="916" y="270"/>
                  </a:lnTo>
                  <a:lnTo>
                    <a:pt x="898" y="288"/>
                  </a:lnTo>
                  <a:lnTo>
                    <a:pt x="886" y="301"/>
                  </a:lnTo>
                  <a:lnTo>
                    <a:pt x="867" y="313"/>
                  </a:lnTo>
                  <a:lnTo>
                    <a:pt x="849" y="331"/>
                  </a:lnTo>
                  <a:lnTo>
                    <a:pt x="836" y="344"/>
                  </a:lnTo>
                  <a:lnTo>
                    <a:pt x="818" y="356"/>
                  </a:lnTo>
                  <a:lnTo>
                    <a:pt x="800" y="374"/>
                  </a:lnTo>
                  <a:lnTo>
                    <a:pt x="787" y="387"/>
                  </a:lnTo>
                  <a:lnTo>
                    <a:pt x="769" y="399"/>
                  </a:lnTo>
                  <a:lnTo>
                    <a:pt x="750" y="417"/>
                  </a:lnTo>
                  <a:lnTo>
                    <a:pt x="738" y="430"/>
                  </a:lnTo>
                  <a:lnTo>
                    <a:pt x="720" y="442"/>
                  </a:lnTo>
                  <a:lnTo>
                    <a:pt x="701" y="460"/>
                  </a:lnTo>
                  <a:lnTo>
                    <a:pt x="689" y="473"/>
                  </a:lnTo>
                  <a:lnTo>
                    <a:pt x="670" y="485"/>
                  </a:lnTo>
                  <a:lnTo>
                    <a:pt x="652" y="503"/>
                  </a:lnTo>
                  <a:lnTo>
                    <a:pt x="640" y="516"/>
                  </a:lnTo>
                  <a:lnTo>
                    <a:pt x="621" y="528"/>
                  </a:lnTo>
                  <a:lnTo>
                    <a:pt x="603" y="546"/>
                  </a:lnTo>
                  <a:lnTo>
                    <a:pt x="591" y="559"/>
                  </a:lnTo>
                  <a:lnTo>
                    <a:pt x="572" y="571"/>
                  </a:lnTo>
                  <a:lnTo>
                    <a:pt x="554" y="589"/>
                  </a:lnTo>
                  <a:lnTo>
                    <a:pt x="541" y="601"/>
                  </a:lnTo>
                  <a:lnTo>
                    <a:pt x="523" y="614"/>
                  </a:lnTo>
                  <a:lnTo>
                    <a:pt x="504" y="626"/>
                  </a:lnTo>
                  <a:lnTo>
                    <a:pt x="492" y="644"/>
                  </a:lnTo>
                  <a:lnTo>
                    <a:pt x="474" y="657"/>
                  </a:lnTo>
                  <a:lnTo>
                    <a:pt x="455" y="669"/>
                  </a:lnTo>
                  <a:lnTo>
                    <a:pt x="443" y="687"/>
                  </a:lnTo>
                  <a:lnTo>
                    <a:pt x="425" y="700"/>
                  </a:lnTo>
                  <a:lnTo>
                    <a:pt x="406" y="712"/>
                  </a:lnTo>
                  <a:lnTo>
                    <a:pt x="394" y="730"/>
                  </a:lnTo>
                  <a:lnTo>
                    <a:pt x="375" y="743"/>
                  </a:lnTo>
                  <a:lnTo>
                    <a:pt x="357" y="755"/>
                  </a:lnTo>
                  <a:lnTo>
                    <a:pt x="345" y="773"/>
                  </a:lnTo>
                  <a:lnTo>
                    <a:pt x="326" y="786"/>
                  </a:lnTo>
                  <a:lnTo>
                    <a:pt x="308" y="798"/>
                  </a:lnTo>
                  <a:lnTo>
                    <a:pt x="295" y="816"/>
                  </a:lnTo>
                  <a:lnTo>
                    <a:pt x="277" y="829"/>
                  </a:lnTo>
                  <a:lnTo>
                    <a:pt x="259" y="841"/>
                  </a:lnTo>
                  <a:lnTo>
                    <a:pt x="246" y="859"/>
                  </a:lnTo>
                  <a:lnTo>
                    <a:pt x="228" y="872"/>
                  </a:lnTo>
                  <a:lnTo>
                    <a:pt x="209" y="884"/>
                  </a:lnTo>
                  <a:lnTo>
                    <a:pt x="197" y="902"/>
                  </a:lnTo>
                  <a:lnTo>
                    <a:pt x="179" y="914"/>
                  </a:lnTo>
                  <a:lnTo>
                    <a:pt x="160" y="927"/>
                  </a:lnTo>
                  <a:lnTo>
                    <a:pt x="148" y="945"/>
                  </a:lnTo>
                  <a:lnTo>
                    <a:pt x="129" y="957"/>
                  </a:lnTo>
                  <a:lnTo>
                    <a:pt x="111" y="970"/>
                  </a:lnTo>
                  <a:lnTo>
                    <a:pt x="99" y="988"/>
                  </a:lnTo>
                  <a:lnTo>
                    <a:pt x="80" y="1000"/>
                  </a:lnTo>
                  <a:lnTo>
                    <a:pt x="62" y="1013"/>
                  </a:lnTo>
                  <a:lnTo>
                    <a:pt x="50" y="1031"/>
                  </a:lnTo>
                  <a:lnTo>
                    <a:pt x="31" y="1043"/>
                  </a:lnTo>
                  <a:lnTo>
                    <a:pt x="13" y="1056"/>
                  </a:lnTo>
                  <a:lnTo>
                    <a:pt x="0" y="1074"/>
                  </a:lnTo>
                </a:path>
              </a:pathLst>
            </a:custGeom>
            <a:solidFill>
              <a:srgbClr val="0000FF"/>
            </a:solidFill>
            <a:ln w="9525">
              <a:solidFill>
                <a:srgbClr val="000000"/>
              </a:solidFill>
              <a:prstDash val="solid"/>
              <a:round/>
              <a:headEnd/>
              <a:tailEnd/>
            </a:ln>
          </p:spPr>
          <p:txBody>
            <a:bodyPr/>
            <a:lstStyle/>
            <a:p>
              <a:endParaRPr lang="en-US"/>
            </a:p>
          </p:txBody>
        </p:sp>
        <p:sp>
          <p:nvSpPr>
            <p:cNvPr id="426503" name="Freeform 513">
              <a:extLst>
                <a:ext uri="{FF2B5EF4-FFF2-40B4-BE49-F238E27FC236}">
                  <a16:creationId xmlns:a16="http://schemas.microsoft.com/office/drawing/2014/main" id="{A3831156-B439-02CA-77A2-9BBDA36CC0E7}"/>
                </a:ext>
              </a:extLst>
            </p:cNvPr>
            <p:cNvSpPr>
              <a:spLocks/>
            </p:cNvSpPr>
            <p:nvPr/>
          </p:nvSpPr>
          <p:spPr bwMode="auto">
            <a:xfrm>
              <a:off x="2146" y="2629"/>
              <a:ext cx="1150" cy="1004"/>
            </a:xfrm>
            <a:custGeom>
              <a:avLst/>
              <a:gdLst>
                <a:gd name="T0" fmla="*/ 87 w 1230"/>
                <a:gd name="T1" fmla="*/ 7 h 1074"/>
                <a:gd name="T2" fmla="*/ 87 w 1230"/>
                <a:gd name="T3" fmla="*/ 7 h 1074"/>
                <a:gd name="T4" fmla="*/ 82 w 1230"/>
                <a:gd name="T5" fmla="*/ 7 h 1074"/>
                <a:gd name="T6" fmla="*/ 81 w 1230"/>
                <a:gd name="T7" fmla="*/ 7 h 1074"/>
                <a:gd name="T8" fmla="*/ 79 w 1230"/>
                <a:gd name="T9" fmla="*/ 9 h 1074"/>
                <a:gd name="T10" fmla="*/ 76 w 1230"/>
                <a:gd name="T11" fmla="*/ 12 h 1074"/>
                <a:gd name="T12" fmla="*/ 74 w 1230"/>
                <a:gd name="T13" fmla="*/ 14 h 1074"/>
                <a:gd name="T14" fmla="*/ 71 w 1230"/>
                <a:gd name="T15" fmla="*/ 17 h 1074"/>
                <a:gd name="T16" fmla="*/ 69 w 1230"/>
                <a:gd name="T17" fmla="*/ 19 h 1074"/>
                <a:gd name="T18" fmla="*/ 66 w 1230"/>
                <a:gd name="T19" fmla="*/ 20 h 1074"/>
                <a:gd name="T20" fmla="*/ 65 w 1230"/>
                <a:gd name="T21" fmla="*/ 22 h 1074"/>
                <a:gd name="T22" fmla="*/ 62 w 1230"/>
                <a:gd name="T23" fmla="*/ 24 h 1074"/>
                <a:gd name="T24" fmla="*/ 59 w 1230"/>
                <a:gd name="T25" fmla="*/ 26 h 1074"/>
                <a:gd name="T26" fmla="*/ 57 w 1230"/>
                <a:gd name="T27" fmla="*/ 28 h 1074"/>
                <a:gd name="T28" fmla="*/ 54 w 1230"/>
                <a:gd name="T29" fmla="*/ 30 h 1074"/>
                <a:gd name="T30" fmla="*/ 53 w 1230"/>
                <a:gd name="T31" fmla="*/ 32 h 1074"/>
                <a:gd name="T32" fmla="*/ 50 w 1230"/>
                <a:gd name="T33" fmla="*/ 34 h 1074"/>
                <a:gd name="T34" fmla="*/ 47 w 1230"/>
                <a:gd name="T35" fmla="*/ 36 h 1074"/>
                <a:gd name="T36" fmla="*/ 45 w 1230"/>
                <a:gd name="T37" fmla="*/ 38 h 1074"/>
                <a:gd name="T38" fmla="*/ 44 w 1230"/>
                <a:gd name="T39" fmla="*/ 41 h 1074"/>
                <a:gd name="T40" fmla="*/ 41 w 1230"/>
                <a:gd name="T41" fmla="*/ 44 h 1074"/>
                <a:gd name="T42" fmla="*/ 38 w 1230"/>
                <a:gd name="T43" fmla="*/ 44 h 1074"/>
                <a:gd name="T44" fmla="*/ 36 w 1230"/>
                <a:gd name="T45" fmla="*/ 47 h 1074"/>
                <a:gd name="T46" fmla="*/ 34 w 1230"/>
                <a:gd name="T47" fmla="*/ 48 h 1074"/>
                <a:gd name="T48" fmla="*/ 32 w 1230"/>
                <a:gd name="T49" fmla="*/ 50 h 1074"/>
                <a:gd name="T50" fmla="*/ 30 w 1230"/>
                <a:gd name="T51" fmla="*/ 53 h 1074"/>
                <a:gd name="T52" fmla="*/ 26 w 1230"/>
                <a:gd name="T53" fmla="*/ 54 h 1074"/>
                <a:gd name="T54" fmla="*/ 24 w 1230"/>
                <a:gd name="T55" fmla="*/ 57 h 1074"/>
                <a:gd name="T56" fmla="*/ 21 w 1230"/>
                <a:gd name="T57" fmla="*/ 59 h 1074"/>
                <a:gd name="T58" fmla="*/ 19 w 1230"/>
                <a:gd name="T59" fmla="*/ 61 h 1074"/>
                <a:gd name="T60" fmla="*/ 17 w 1230"/>
                <a:gd name="T61" fmla="*/ 63 h 1074"/>
                <a:gd name="T62" fmla="*/ 15 w 1230"/>
                <a:gd name="T63" fmla="*/ 65 h 1074"/>
                <a:gd name="T64" fmla="*/ 12 w 1230"/>
                <a:gd name="T65" fmla="*/ 66 h 1074"/>
                <a:gd name="T66" fmla="*/ 9 w 1230"/>
                <a:gd name="T67" fmla="*/ 69 h 1074"/>
                <a:gd name="T68" fmla="*/ 7 w 1230"/>
                <a:gd name="T69" fmla="*/ 71 h 1074"/>
                <a:gd name="T70" fmla="*/ 7 w 1230"/>
                <a:gd name="T71" fmla="*/ 74 h 1074"/>
                <a:gd name="T72" fmla="*/ 7 w 1230"/>
                <a:gd name="T73" fmla="*/ 76 h 1074"/>
                <a:gd name="T74" fmla="*/ 0 w 1230"/>
                <a:gd name="T75" fmla="*/ 78 h 107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230" h="1074">
                  <a:moveTo>
                    <a:pt x="1230" y="0"/>
                  </a:moveTo>
                  <a:lnTo>
                    <a:pt x="1211" y="12"/>
                  </a:lnTo>
                  <a:lnTo>
                    <a:pt x="1193" y="31"/>
                  </a:lnTo>
                  <a:lnTo>
                    <a:pt x="1181" y="43"/>
                  </a:lnTo>
                  <a:lnTo>
                    <a:pt x="1162" y="55"/>
                  </a:lnTo>
                  <a:lnTo>
                    <a:pt x="1144" y="74"/>
                  </a:lnTo>
                  <a:lnTo>
                    <a:pt x="1132" y="86"/>
                  </a:lnTo>
                  <a:lnTo>
                    <a:pt x="1113" y="98"/>
                  </a:lnTo>
                  <a:lnTo>
                    <a:pt x="1095" y="117"/>
                  </a:lnTo>
                  <a:lnTo>
                    <a:pt x="1082" y="129"/>
                  </a:lnTo>
                  <a:lnTo>
                    <a:pt x="1064" y="141"/>
                  </a:lnTo>
                  <a:lnTo>
                    <a:pt x="1045" y="160"/>
                  </a:lnTo>
                  <a:lnTo>
                    <a:pt x="1033" y="172"/>
                  </a:lnTo>
                  <a:lnTo>
                    <a:pt x="1015" y="184"/>
                  </a:lnTo>
                  <a:lnTo>
                    <a:pt x="996" y="203"/>
                  </a:lnTo>
                  <a:lnTo>
                    <a:pt x="984" y="215"/>
                  </a:lnTo>
                  <a:lnTo>
                    <a:pt x="966" y="227"/>
                  </a:lnTo>
                  <a:lnTo>
                    <a:pt x="947" y="246"/>
                  </a:lnTo>
                  <a:lnTo>
                    <a:pt x="935" y="258"/>
                  </a:lnTo>
                  <a:lnTo>
                    <a:pt x="916" y="270"/>
                  </a:lnTo>
                  <a:lnTo>
                    <a:pt x="898" y="288"/>
                  </a:lnTo>
                  <a:lnTo>
                    <a:pt x="886" y="301"/>
                  </a:lnTo>
                  <a:lnTo>
                    <a:pt x="867" y="313"/>
                  </a:lnTo>
                  <a:lnTo>
                    <a:pt x="849" y="331"/>
                  </a:lnTo>
                  <a:lnTo>
                    <a:pt x="836" y="344"/>
                  </a:lnTo>
                  <a:lnTo>
                    <a:pt x="818" y="356"/>
                  </a:lnTo>
                  <a:lnTo>
                    <a:pt x="800" y="374"/>
                  </a:lnTo>
                  <a:lnTo>
                    <a:pt x="787" y="387"/>
                  </a:lnTo>
                  <a:lnTo>
                    <a:pt x="769" y="399"/>
                  </a:lnTo>
                  <a:lnTo>
                    <a:pt x="750" y="417"/>
                  </a:lnTo>
                  <a:lnTo>
                    <a:pt x="738" y="430"/>
                  </a:lnTo>
                  <a:lnTo>
                    <a:pt x="720" y="442"/>
                  </a:lnTo>
                  <a:lnTo>
                    <a:pt x="701" y="460"/>
                  </a:lnTo>
                  <a:lnTo>
                    <a:pt x="689" y="473"/>
                  </a:lnTo>
                  <a:lnTo>
                    <a:pt x="670" y="485"/>
                  </a:lnTo>
                  <a:lnTo>
                    <a:pt x="652" y="503"/>
                  </a:lnTo>
                  <a:lnTo>
                    <a:pt x="640" y="516"/>
                  </a:lnTo>
                  <a:lnTo>
                    <a:pt x="621" y="528"/>
                  </a:lnTo>
                  <a:lnTo>
                    <a:pt x="603" y="546"/>
                  </a:lnTo>
                  <a:lnTo>
                    <a:pt x="591" y="559"/>
                  </a:lnTo>
                  <a:lnTo>
                    <a:pt x="572" y="571"/>
                  </a:lnTo>
                  <a:lnTo>
                    <a:pt x="554" y="589"/>
                  </a:lnTo>
                  <a:lnTo>
                    <a:pt x="541" y="601"/>
                  </a:lnTo>
                  <a:lnTo>
                    <a:pt x="523" y="614"/>
                  </a:lnTo>
                  <a:lnTo>
                    <a:pt x="504" y="626"/>
                  </a:lnTo>
                  <a:lnTo>
                    <a:pt x="492" y="644"/>
                  </a:lnTo>
                  <a:lnTo>
                    <a:pt x="474" y="657"/>
                  </a:lnTo>
                  <a:lnTo>
                    <a:pt x="455" y="669"/>
                  </a:lnTo>
                  <a:lnTo>
                    <a:pt x="443" y="687"/>
                  </a:lnTo>
                  <a:lnTo>
                    <a:pt x="425" y="700"/>
                  </a:lnTo>
                  <a:lnTo>
                    <a:pt x="406" y="712"/>
                  </a:lnTo>
                  <a:lnTo>
                    <a:pt x="394" y="730"/>
                  </a:lnTo>
                  <a:lnTo>
                    <a:pt x="375" y="743"/>
                  </a:lnTo>
                  <a:lnTo>
                    <a:pt x="357" y="755"/>
                  </a:lnTo>
                  <a:lnTo>
                    <a:pt x="345" y="773"/>
                  </a:lnTo>
                  <a:lnTo>
                    <a:pt x="326" y="786"/>
                  </a:lnTo>
                  <a:lnTo>
                    <a:pt x="308" y="798"/>
                  </a:lnTo>
                  <a:lnTo>
                    <a:pt x="295" y="816"/>
                  </a:lnTo>
                  <a:lnTo>
                    <a:pt x="277" y="829"/>
                  </a:lnTo>
                  <a:lnTo>
                    <a:pt x="259" y="841"/>
                  </a:lnTo>
                  <a:lnTo>
                    <a:pt x="246" y="859"/>
                  </a:lnTo>
                  <a:lnTo>
                    <a:pt x="228" y="872"/>
                  </a:lnTo>
                  <a:lnTo>
                    <a:pt x="209" y="884"/>
                  </a:lnTo>
                  <a:lnTo>
                    <a:pt x="197" y="902"/>
                  </a:lnTo>
                  <a:lnTo>
                    <a:pt x="179" y="914"/>
                  </a:lnTo>
                  <a:lnTo>
                    <a:pt x="160" y="927"/>
                  </a:lnTo>
                  <a:lnTo>
                    <a:pt x="148" y="945"/>
                  </a:lnTo>
                  <a:lnTo>
                    <a:pt x="129" y="957"/>
                  </a:lnTo>
                  <a:lnTo>
                    <a:pt x="111" y="970"/>
                  </a:lnTo>
                  <a:lnTo>
                    <a:pt x="99" y="988"/>
                  </a:lnTo>
                  <a:lnTo>
                    <a:pt x="80" y="1000"/>
                  </a:lnTo>
                  <a:lnTo>
                    <a:pt x="62" y="1013"/>
                  </a:lnTo>
                  <a:lnTo>
                    <a:pt x="50" y="1031"/>
                  </a:lnTo>
                  <a:lnTo>
                    <a:pt x="31" y="1043"/>
                  </a:lnTo>
                  <a:lnTo>
                    <a:pt x="13" y="1056"/>
                  </a:lnTo>
                  <a:lnTo>
                    <a:pt x="0" y="1074"/>
                  </a:lnTo>
                </a:path>
              </a:pathLst>
            </a:custGeom>
            <a:solidFill>
              <a:srgbClr val="0000FF"/>
            </a:solidFill>
            <a:ln w="9525">
              <a:solidFill>
                <a:srgbClr val="000000"/>
              </a:solidFill>
              <a:prstDash val="solid"/>
              <a:round/>
              <a:headEnd/>
              <a:tailEnd/>
            </a:ln>
          </p:spPr>
          <p:txBody>
            <a:bodyPr/>
            <a:lstStyle/>
            <a:p>
              <a:endParaRPr lang="en-US"/>
            </a:p>
          </p:txBody>
        </p:sp>
        <p:sp>
          <p:nvSpPr>
            <p:cNvPr id="426504" name="Freeform 514">
              <a:extLst>
                <a:ext uri="{FF2B5EF4-FFF2-40B4-BE49-F238E27FC236}">
                  <a16:creationId xmlns:a16="http://schemas.microsoft.com/office/drawing/2014/main" id="{3654407F-423C-5C30-35E7-69E269F6397B}"/>
                </a:ext>
              </a:extLst>
            </p:cNvPr>
            <p:cNvSpPr>
              <a:spLocks/>
            </p:cNvSpPr>
            <p:nvPr/>
          </p:nvSpPr>
          <p:spPr bwMode="auto">
            <a:xfrm>
              <a:off x="2146" y="2629"/>
              <a:ext cx="1150" cy="1004"/>
            </a:xfrm>
            <a:custGeom>
              <a:avLst/>
              <a:gdLst>
                <a:gd name="T0" fmla="*/ 87 w 1230"/>
                <a:gd name="T1" fmla="*/ 7 h 1074"/>
                <a:gd name="T2" fmla="*/ 87 w 1230"/>
                <a:gd name="T3" fmla="*/ 7 h 1074"/>
                <a:gd name="T4" fmla="*/ 82 w 1230"/>
                <a:gd name="T5" fmla="*/ 7 h 1074"/>
                <a:gd name="T6" fmla="*/ 81 w 1230"/>
                <a:gd name="T7" fmla="*/ 7 h 1074"/>
                <a:gd name="T8" fmla="*/ 79 w 1230"/>
                <a:gd name="T9" fmla="*/ 9 h 1074"/>
                <a:gd name="T10" fmla="*/ 76 w 1230"/>
                <a:gd name="T11" fmla="*/ 12 h 1074"/>
                <a:gd name="T12" fmla="*/ 74 w 1230"/>
                <a:gd name="T13" fmla="*/ 14 h 1074"/>
                <a:gd name="T14" fmla="*/ 71 w 1230"/>
                <a:gd name="T15" fmla="*/ 17 h 1074"/>
                <a:gd name="T16" fmla="*/ 69 w 1230"/>
                <a:gd name="T17" fmla="*/ 19 h 1074"/>
                <a:gd name="T18" fmla="*/ 66 w 1230"/>
                <a:gd name="T19" fmla="*/ 20 h 1074"/>
                <a:gd name="T20" fmla="*/ 65 w 1230"/>
                <a:gd name="T21" fmla="*/ 22 h 1074"/>
                <a:gd name="T22" fmla="*/ 62 w 1230"/>
                <a:gd name="T23" fmla="*/ 24 h 1074"/>
                <a:gd name="T24" fmla="*/ 59 w 1230"/>
                <a:gd name="T25" fmla="*/ 26 h 1074"/>
                <a:gd name="T26" fmla="*/ 57 w 1230"/>
                <a:gd name="T27" fmla="*/ 28 h 1074"/>
                <a:gd name="T28" fmla="*/ 54 w 1230"/>
                <a:gd name="T29" fmla="*/ 30 h 1074"/>
                <a:gd name="T30" fmla="*/ 53 w 1230"/>
                <a:gd name="T31" fmla="*/ 32 h 1074"/>
                <a:gd name="T32" fmla="*/ 50 w 1230"/>
                <a:gd name="T33" fmla="*/ 34 h 1074"/>
                <a:gd name="T34" fmla="*/ 47 w 1230"/>
                <a:gd name="T35" fmla="*/ 36 h 1074"/>
                <a:gd name="T36" fmla="*/ 45 w 1230"/>
                <a:gd name="T37" fmla="*/ 38 h 1074"/>
                <a:gd name="T38" fmla="*/ 44 w 1230"/>
                <a:gd name="T39" fmla="*/ 41 h 1074"/>
                <a:gd name="T40" fmla="*/ 41 w 1230"/>
                <a:gd name="T41" fmla="*/ 44 h 1074"/>
                <a:gd name="T42" fmla="*/ 38 w 1230"/>
                <a:gd name="T43" fmla="*/ 44 h 1074"/>
                <a:gd name="T44" fmla="*/ 36 w 1230"/>
                <a:gd name="T45" fmla="*/ 47 h 1074"/>
                <a:gd name="T46" fmla="*/ 34 w 1230"/>
                <a:gd name="T47" fmla="*/ 48 h 1074"/>
                <a:gd name="T48" fmla="*/ 32 w 1230"/>
                <a:gd name="T49" fmla="*/ 50 h 1074"/>
                <a:gd name="T50" fmla="*/ 30 w 1230"/>
                <a:gd name="T51" fmla="*/ 53 h 1074"/>
                <a:gd name="T52" fmla="*/ 26 w 1230"/>
                <a:gd name="T53" fmla="*/ 54 h 1074"/>
                <a:gd name="T54" fmla="*/ 24 w 1230"/>
                <a:gd name="T55" fmla="*/ 57 h 1074"/>
                <a:gd name="T56" fmla="*/ 21 w 1230"/>
                <a:gd name="T57" fmla="*/ 59 h 1074"/>
                <a:gd name="T58" fmla="*/ 19 w 1230"/>
                <a:gd name="T59" fmla="*/ 61 h 1074"/>
                <a:gd name="T60" fmla="*/ 17 w 1230"/>
                <a:gd name="T61" fmla="*/ 63 h 1074"/>
                <a:gd name="T62" fmla="*/ 15 w 1230"/>
                <a:gd name="T63" fmla="*/ 65 h 1074"/>
                <a:gd name="T64" fmla="*/ 12 w 1230"/>
                <a:gd name="T65" fmla="*/ 66 h 1074"/>
                <a:gd name="T66" fmla="*/ 9 w 1230"/>
                <a:gd name="T67" fmla="*/ 69 h 1074"/>
                <a:gd name="T68" fmla="*/ 7 w 1230"/>
                <a:gd name="T69" fmla="*/ 71 h 1074"/>
                <a:gd name="T70" fmla="*/ 7 w 1230"/>
                <a:gd name="T71" fmla="*/ 74 h 1074"/>
                <a:gd name="T72" fmla="*/ 7 w 1230"/>
                <a:gd name="T73" fmla="*/ 76 h 1074"/>
                <a:gd name="T74" fmla="*/ 0 w 1230"/>
                <a:gd name="T75" fmla="*/ 78 h 107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230" h="1074">
                  <a:moveTo>
                    <a:pt x="1230" y="0"/>
                  </a:moveTo>
                  <a:lnTo>
                    <a:pt x="1211" y="12"/>
                  </a:lnTo>
                  <a:lnTo>
                    <a:pt x="1193" y="31"/>
                  </a:lnTo>
                  <a:lnTo>
                    <a:pt x="1181" y="43"/>
                  </a:lnTo>
                  <a:lnTo>
                    <a:pt x="1162" y="55"/>
                  </a:lnTo>
                  <a:lnTo>
                    <a:pt x="1144" y="74"/>
                  </a:lnTo>
                  <a:lnTo>
                    <a:pt x="1132" y="86"/>
                  </a:lnTo>
                  <a:lnTo>
                    <a:pt x="1113" y="98"/>
                  </a:lnTo>
                  <a:lnTo>
                    <a:pt x="1095" y="117"/>
                  </a:lnTo>
                  <a:lnTo>
                    <a:pt x="1082" y="129"/>
                  </a:lnTo>
                  <a:lnTo>
                    <a:pt x="1064" y="141"/>
                  </a:lnTo>
                  <a:lnTo>
                    <a:pt x="1045" y="160"/>
                  </a:lnTo>
                  <a:lnTo>
                    <a:pt x="1033" y="172"/>
                  </a:lnTo>
                  <a:lnTo>
                    <a:pt x="1015" y="184"/>
                  </a:lnTo>
                  <a:lnTo>
                    <a:pt x="996" y="203"/>
                  </a:lnTo>
                  <a:lnTo>
                    <a:pt x="984" y="215"/>
                  </a:lnTo>
                  <a:lnTo>
                    <a:pt x="966" y="227"/>
                  </a:lnTo>
                  <a:lnTo>
                    <a:pt x="947" y="246"/>
                  </a:lnTo>
                  <a:lnTo>
                    <a:pt x="935" y="258"/>
                  </a:lnTo>
                  <a:lnTo>
                    <a:pt x="916" y="270"/>
                  </a:lnTo>
                  <a:lnTo>
                    <a:pt x="898" y="288"/>
                  </a:lnTo>
                  <a:lnTo>
                    <a:pt x="886" y="301"/>
                  </a:lnTo>
                  <a:lnTo>
                    <a:pt x="867" y="313"/>
                  </a:lnTo>
                  <a:lnTo>
                    <a:pt x="849" y="331"/>
                  </a:lnTo>
                  <a:lnTo>
                    <a:pt x="836" y="344"/>
                  </a:lnTo>
                  <a:lnTo>
                    <a:pt x="818" y="356"/>
                  </a:lnTo>
                  <a:lnTo>
                    <a:pt x="800" y="374"/>
                  </a:lnTo>
                  <a:lnTo>
                    <a:pt x="787" y="387"/>
                  </a:lnTo>
                  <a:lnTo>
                    <a:pt x="769" y="399"/>
                  </a:lnTo>
                  <a:lnTo>
                    <a:pt x="750" y="417"/>
                  </a:lnTo>
                  <a:lnTo>
                    <a:pt x="738" y="430"/>
                  </a:lnTo>
                  <a:lnTo>
                    <a:pt x="720" y="442"/>
                  </a:lnTo>
                  <a:lnTo>
                    <a:pt x="701" y="460"/>
                  </a:lnTo>
                  <a:lnTo>
                    <a:pt x="689" y="473"/>
                  </a:lnTo>
                  <a:lnTo>
                    <a:pt x="670" y="485"/>
                  </a:lnTo>
                  <a:lnTo>
                    <a:pt x="652" y="503"/>
                  </a:lnTo>
                  <a:lnTo>
                    <a:pt x="640" y="516"/>
                  </a:lnTo>
                  <a:lnTo>
                    <a:pt x="621" y="528"/>
                  </a:lnTo>
                  <a:lnTo>
                    <a:pt x="603" y="546"/>
                  </a:lnTo>
                  <a:lnTo>
                    <a:pt x="591" y="559"/>
                  </a:lnTo>
                  <a:lnTo>
                    <a:pt x="572" y="571"/>
                  </a:lnTo>
                  <a:lnTo>
                    <a:pt x="554" y="589"/>
                  </a:lnTo>
                  <a:lnTo>
                    <a:pt x="541" y="601"/>
                  </a:lnTo>
                  <a:lnTo>
                    <a:pt x="523" y="614"/>
                  </a:lnTo>
                  <a:lnTo>
                    <a:pt x="504" y="626"/>
                  </a:lnTo>
                  <a:lnTo>
                    <a:pt x="492" y="644"/>
                  </a:lnTo>
                  <a:lnTo>
                    <a:pt x="474" y="657"/>
                  </a:lnTo>
                  <a:lnTo>
                    <a:pt x="455" y="669"/>
                  </a:lnTo>
                  <a:lnTo>
                    <a:pt x="443" y="687"/>
                  </a:lnTo>
                  <a:lnTo>
                    <a:pt x="425" y="700"/>
                  </a:lnTo>
                  <a:lnTo>
                    <a:pt x="406" y="712"/>
                  </a:lnTo>
                  <a:lnTo>
                    <a:pt x="394" y="730"/>
                  </a:lnTo>
                  <a:lnTo>
                    <a:pt x="375" y="743"/>
                  </a:lnTo>
                  <a:lnTo>
                    <a:pt x="357" y="755"/>
                  </a:lnTo>
                  <a:lnTo>
                    <a:pt x="345" y="773"/>
                  </a:lnTo>
                  <a:lnTo>
                    <a:pt x="326" y="786"/>
                  </a:lnTo>
                  <a:lnTo>
                    <a:pt x="308" y="798"/>
                  </a:lnTo>
                  <a:lnTo>
                    <a:pt x="295" y="816"/>
                  </a:lnTo>
                  <a:lnTo>
                    <a:pt x="277" y="829"/>
                  </a:lnTo>
                  <a:lnTo>
                    <a:pt x="259" y="841"/>
                  </a:lnTo>
                  <a:lnTo>
                    <a:pt x="246" y="859"/>
                  </a:lnTo>
                  <a:lnTo>
                    <a:pt x="228" y="872"/>
                  </a:lnTo>
                  <a:lnTo>
                    <a:pt x="209" y="884"/>
                  </a:lnTo>
                  <a:lnTo>
                    <a:pt x="197" y="902"/>
                  </a:lnTo>
                  <a:lnTo>
                    <a:pt x="179" y="914"/>
                  </a:lnTo>
                  <a:lnTo>
                    <a:pt x="160" y="927"/>
                  </a:lnTo>
                  <a:lnTo>
                    <a:pt x="148" y="945"/>
                  </a:lnTo>
                  <a:lnTo>
                    <a:pt x="129" y="957"/>
                  </a:lnTo>
                  <a:lnTo>
                    <a:pt x="111" y="970"/>
                  </a:lnTo>
                  <a:lnTo>
                    <a:pt x="99" y="988"/>
                  </a:lnTo>
                  <a:lnTo>
                    <a:pt x="80" y="1000"/>
                  </a:lnTo>
                  <a:lnTo>
                    <a:pt x="62" y="1013"/>
                  </a:lnTo>
                  <a:lnTo>
                    <a:pt x="50" y="1031"/>
                  </a:lnTo>
                  <a:lnTo>
                    <a:pt x="31" y="1043"/>
                  </a:lnTo>
                  <a:lnTo>
                    <a:pt x="13" y="1056"/>
                  </a:lnTo>
                  <a:lnTo>
                    <a:pt x="0" y="1074"/>
                  </a:lnTo>
                </a:path>
              </a:pathLst>
            </a:custGeom>
            <a:solidFill>
              <a:srgbClr val="0000FF"/>
            </a:solidFill>
            <a:ln w="9525">
              <a:solidFill>
                <a:srgbClr val="000000"/>
              </a:solidFill>
              <a:prstDash val="solid"/>
              <a:round/>
              <a:headEnd/>
              <a:tailEnd/>
            </a:ln>
          </p:spPr>
          <p:txBody>
            <a:bodyPr/>
            <a:lstStyle/>
            <a:p>
              <a:endParaRPr lang="en-US"/>
            </a:p>
          </p:txBody>
        </p:sp>
        <p:sp>
          <p:nvSpPr>
            <p:cNvPr id="426505" name="Freeform 515">
              <a:extLst>
                <a:ext uri="{FF2B5EF4-FFF2-40B4-BE49-F238E27FC236}">
                  <a16:creationId xmlns:a16="http://schemas.microsoft.com/office/drawing/2014/main" id="{CA007AC3-26AC-8E43-9541-ED07A0527260}"/>
                </a:ext>
              </a:extLst>
            </p:cNvPr>
            <p:cNvSpPr>
              <a:spLocks/>
            </p:cNvSpPr>
            <p:nvPr/>
          </p:nvSpPr>
          <p:spPr bwMode="auto">
            <a:xfrm>
              <a:off x="2146" y="2629"/>
              <a:ext cx="1150" cy="1004"/>
            </a:xfrm>
            <a:custGeom>
              <a:avLst/>
              <a:gdLst>
                <a:gd name="T0" fmla="*/ 87 w 1230"/>
                <a:gd name="T1" fmla="*/ 7 h 1074"/>
                <a:gd name="T2" fmla="*/ 87 w 1230"/>
                <a:gd name="T3" fmla="*/ 7 h 1074"/>
                <a:gd name="T4" fmla="*/ 82 w 1230"/>
                <a:gd name="T5" fmla="*/ 7 h 1074"/>
                <a:gd name="T6" fmla="*/ 81 w 1230"/>
                <a:gd name="T7" fmla="*/ 7 h 1074"/>
                <a:gd name="T8" fmla="*/ 79 w 1230"/>
                <a:gd name="T9" fmla="*/ 9 h 1074"/>
                <a:gd name="T10" fmla="*/ 76 w 1230"/>
                <a:gd name="T11" fmla="*/ 12 h 1074"/>
                <a:gd name="T12" fmla="*/ 74 w 1230"/>
                <a:gd name="T13" fmla="*/ 14 h 1074"/>
                <a:gd name="T14" fmla="*/ 71 w 1230"/>
                <a:gd name="T15" fmla="*/ 17 h 1074"/>
                <a:gd name="T16" fmla="*/ 69 w 1230"/>
                <a:gd name="T17" fmla="*/ 19 h 1074"/>
                <a:gd name="T18" fmla="*/ 66 w 1230"/>
                <a:gd name="T19" fmla="*/ 20 h 1074"/>
                <a:gd name="T20" fmla="*/ 65 w 1230"/>
                <a:gd name="T21" fmla="*/ 22 h 1074"/>
                <a:gd name="T22" fmla="*/ 62 w 1230"/>
                <a:gd name="T23" fmla="*/ 24 h 1074"/>
                <a:gd name="T24" fmla="*/ 59 w 1230"/>
                <a:gd name="T25" fmla="*/ 26 h 1074"/>
                <a:gd name="T26" fmla="*/ 57 w 1230"/>
                <a:gd name="T27" fmla="*/ 28 h 1074"/>
                <a:gd name="T28" fmla="*/ 54 w 1230"/>
                <a:gd name="T29" fmla="*/ 30 h 1074"/>
                <a:gd name="T30" fmla="*/ 53 w 1230"/>
                <a:gd name="T31" fmla="*/ 32 h 1074"/>
                <a:gd name="T32" fmla="*/ 50 w 1230"/>
                <a:gd name="T33" fmla="*/ 34 h 1074"/>
                <a:gd name="T34" fmla="*/ 47 w 1230"/>
                <a:gd name="T35" fmla="*/ 36 h 1074"/>
                <a:gd name="T36" fmla="*/ 45 w 1230"/>
                <a:gd name="T37" fmla="*/ 38 h 1074"/>
                <a:gd name="T38" fmla="*/ 44 w 1230"/>
                <a:gd name="T39" fmla="*/ 41 h 1074"/>
                <a:gd name="T40" fmla="*/ 41 w 1230"/>
                <a:gd name="T41" fmla="*/ 44 h 1074"/>
                <a:gd name="T42" fmla="*/ 38 w 1230"/>
                <a:gd name="T43" fmla="*/ 44 h 1074"/>
                <a:gd name="T44" fmla="*/ 36 w 1230"/>
                <a:gd name="T45" fmla="*/ 47 h 1074"/>
                <a:gd name="T46" fmla="*/ 34 w 1230"/>
                <a:gd name="T47" fmla="*/ 48 h 1074"/>
                <a:gd name="T48" fmla="*/ 32 w 1230"/>
                <a:gd name="T49" fmla="*/ 50 h 1074"/>
                <a:gd name="T50" fmla="*/ 30 w 1230"/>
                <a:gd name="T51" fmla="*/ 53 h 1074"/>
                <a:gd name="T52" fmla="*/ 26 w 1230"/>
                <a:gd name="T53" fmla="*/ 54 h 1074"/>
                <a:gd name="T54" fmla="*/ 24 w 1230"/>
                <a:gd name="T55" fmla="*/ 57 h 1074"/>
                <a:gd name="T56" fmla="*/ 21 w 1230"/>
                <a:gd name="T57" fmla="*/ 59 h 1074"/>
                <a:gd name="T58" fmla="*/ 19 w 1230"/>
                <a:gd name="T59" fmla="*/ 61 h 1074"/>
                <a:gd name="T60" fmla="*/ 17 w 1230"/>
                <a:gd name="T61" fmla="*/ 63 h 1074"/>
                <a:gd name="T62" fmla="*/ 15 w 1230"/>
                <a:gd name="T63" fmla="*/ 65 h 1074"/>
                <a:gd name="T64" fmla="*/ 12 w 1230"/>
                <a:gd name="T65" fmla="*/ 66 h 1074"/>
                <a:gd name="T66" fmla="*/ 9 w 1230"/>
                <a:gd name="T67" fmla="*/ 69 h 1074"/>
                <a:gd name="T68" fmla="*/ 7 w 1230"/>
                <a:gd name="T69" fmla="*/ 71 h 1074"/>
                <a:gd name="T70" fmla="*/ 7 w 1230"/>
                <a:gd name="T71" fmla="*/ 74 h 1074"/>
                <a:gd name="T72" fmla="*/ 7 w 1230"/>
                <a:gd name="T73" fmla="*/ 76 h 1074"/>
                <a:gd name="T74" fmla="*/ 0 w 1230"/>
                <a:gd name="T75" fmla="*/ 78 h 107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230" h="1074">
                  <a:moveTo>
                    <a:pt x="1230" y="0"/>
                  </a:moveTo>
                  <a:lnTo>
                    <a:pt x="1211" y="12"/>
                  </a:lnTo>
                  <a:lnTo>
                    <a:pt x="1193" y="31"/>
                  </a:lnTo>
                  <a:lnTo>
                    <a:pt x="1181" y="43"/>
                  </a:lnTo>
                  <a:lnTo>
                    <a:pt x="1162" y="55"/>
                  </a:lnTo>
                  <a:lnTo>
                    <a:pt x="1144" y="74"/>
                  </a:lnTo>
                  <a:lnTo>
                    <a:pt x="1132" y="86"/>
                  </a:lnTo>
                  <a:lnTo>
                    <a:pt x="1113" y="98"/>
                  </a:lnTo>
                  <a:lnTo>
                    <a:pt x="1095" y="117"/>
                  </a:lnTo>
                  <a:lnTo>
                    <a:pt x="1082" y="129"/>
                  </a:lnTo>
                  <a:lnTo>
                    <a:pt x="1064" y="141"/>
                  </a:lnTo>
                  <a:lnTo>
                    <a:pt x="1045" y="160"/>
                  </a:lnTo>
                  <a:lnTo>
                    <a:pt x="1033" y="172"/>
                  </a:lnTo>
                  <a:lnTo>
                    <a:pt x="1015" y="184"/>
                  </a:lnTo>
                  <a:lnTo>
                    <a:pt x="996" y="203"/>
                  </a:lnTo>
                  <a:lnTo>
                    <a:pt x="984" y="215"/>
                  </a:lnTo>
                  <a:lnTo>
                    <a:pt x="966" y="227"/>
                  </a:lnTo>
                  <a:lnTo>
                    <a:pt x="947" y="246"/>
                  </a:lnTo>
                  <a:lnTo>
                    <a:pt x="935" y="258"/>
                  </a:lnTo>
                  <a:lnTo>
                    <a:pt x="916" y="270"/>
                  </a:lnTo>
                  <a:lnTo>
                    <a:pt x="898" y="288"/>
                  </a:lnTo>
                  <a:lnTo>
                    <a:pt x="886" y="301"/>
                  </a:lnTo>
                  <a:lnTo>
                    <a:pt x="867" y="313"/>
                  </a:lnTo>
                  <a:lnTo>
                    <a:pt x="849" y="331"/>
                  </a:lnTo>
                  <a:lnTo>
                    <a:pt x="836" y="344"/>
                  </a:lnTo>
                  <a:lnTo>
                    <a:pt x="818" y="356"/>
                  </a:lnTo>
                  <a:lnTo>
                    <a:pt x="800" y="374"/>
                  </a:lnTo>
                  <a:lnTo>
                    <a:pt x="787" y="387"/>
                  </a:lnTo>
                  <a:lnTo>
                    <a:pt x="769" y="399"/>
                  </a:lnTo>
                  <a:lnTo>
                    <a:pt x="750" y="417"/>
                  </a:lnTo>
                  <a:lnTo>
                    <a:pt x="738" y="430"/>
                  </a:lnTo>
                  <a:lnTo>
                    <a:pt x="720" y="442"/>
                  </a:lnTo>
                  <a:lnTo>
                    <a:pt x="701" y="460"/>
                  </a:lnTo>
                  <a:lnTo>
                    <a:pt x="689" y="473"/>
                  </a:lnTo>
                  <a:lnTo>
                    <a:pt x="670" y="485"/>
                  </a:lnTo>
                  <a:lnTo>
                    <a:pt x="652" y="503"/>
                  </a:lnTo>
                  <a:lnTo>
                    <a:pt x="640" y="516"/>
                  </a:lnTo>
                  <a:lnTo>
                    <a:pt x="621" y="528"/>
                  </a:lnTo>
                  <a:lnTo>
                    <a:pt x="603" y="546"/>
                  </a:lnTo>
                  <a:lnTo>
                    <a:pt x="591" y="559"/>
                  </a:lnTo>
                  <a:lnTo>
                    <a:pt x="572" y="571"/>
                  </a:lnTo>
                  <a:lnTo>
                    <a:pt x="554" y="589"/>
                  </a:lnTo>
                  <a:lnTo>
                    <a:pt x="541" y="601"/>
                  </a:lnTo>
                  <a:lnTo>
                    <a:pt x="523" y="614"/>
                  </a:lnTo>
                  <a:lnTo>
                    <a:pt x="504" y="626"/>
                  </a:lnTo>
                  <a:lnTo>
                    <a:pt x="492" y="644"/>
                  </a:lnTo>
                  <a:lnTo>
                    <a:pt x="474" y="657"/>
                  </a:lnTo>
                  <a:lnTo>
                    <a:pt x="455" y="669"/>
                  </a:lnTo>
                  <a:lnTo>
                    <a:pt x="443" y="687"/>
                  </a:lnTo>
                  <a:lnTo>
                    <a:pt x="425" y="700"/>
                  </a:lnTo>
                  <a:lnTo>
                    <a:pt x="406" y="712"/>
                  </a:lnTo>
                  <a:lnTo>
                    <a:pt x="394" y="730"/>
                  </a:lnTo>
                  <a:lnTo>
                    <a:pt x="375" y="743"/>
                  </a:lnTo>
                  <a:lnTo>
                    <a:pt x="357" y="755"/>
                  </a:lnTo>
                  <a:lnTo>
                    <a:pt x="345" y="773"/>
                  </a:lnTo>
                  <a:lnTo>
                    <a:pt x="326" y="786"/>
                  </a:lnTo>
                  <a:lnTo>
                    <a:pt x="308" y="798"/>
                  </a:lnTo>
                  <a:lnTo>
                    <a:pt x="295" y="816"/>
                  </a:lnTo>
                  <a:lnTo>
                    <a:pt x="277" y="829"/>
                  </a:lnTo>
                  <a:lnTo>
                    <a:pt x="259" y="841"/>
                  </a:lnTo>
                  <a:lnTo>
                    <a:pt x="246" y="859"/>
                  </a:lnTo>
                  <a:lnTo>
                    <a:pt x="228" y="872"/>
                  </a:lnTo>
                  <a:lnTo>
                    <a:pt x="209" y="884"/>
                  </a:lnTo>
                  <a:lnTo>
                    <a:pt x="197" y="902"/>
                  </a:lnTo>
                  <a:lnTo>
                    <a:pt x="179" y="914"/>
                  </a:lnTo>
                  <a:lnTo>
                    <a:pt x="160" y="927"/>
                  </a:lnTo>
                  <a:lnTo>
                    <a:pt x="148" y="945"/>
                  </a:lnTo>
                  <a:lnTo>
                    <a:pt x="129" y="957"/>
                  </a:lnTo>
                  <a:lnTo>
                    <a:pt x="111" y="970"/>
                  </a:lnTo>
                  <a:lnTo>
                    <a:pt x="99" y="988"/>
                  </a:lnTo>
                  <a:lnTo>
                    <a:pt x="80" y="1000"/>
                  </a:lnTo>
                  <a:lnTo>
                    <a:pt x="62" y="1013"/>
                  </a:lnTo>
                  <a:lnTo>
                    <a:pt x="50" y="1031"/>
                  </a:lnTo>
                  <a:lnTo>
                    <a:pt x="31" y="1043"/>
                  </a:lnTo>
                  <a:lnTo>
                    <a:pt x="13" y="1056"/>
                  </a:lnTo>
                  <a:lnTo>
                    <a:pt x="0" y="1074"/>
                  </a:lnTo>
                </a:path>
              </a:pathLst>
            </a:custGeom>
            <a:solidFill>
              <a:srgbClr val="0000FF"/>
            </a:solidFill>
            <a:ln w="9525">
              <a:solidFill>
                <a:srgbClr val="000000"/>
              </a:solidFill>
              <a:prstDash val="solid"/>
              <a:round/>
              <a:headEnd/>
              <a:tailEnd/>
            </a:ln>
          </p:spPr>
          <p:txBody>
            <a:bodyPr/>
            <a:lstStyle/>
            <a:p>
              <a:endParaRPr lang="en-US"/>
            </a:p>
          </p:txBody>
        </p:sp>
        <p:sp>
          <p:nvSpPr>
            <p:cNvPr id="426506" name="Freeform 516">
              <a:extLst>
                <a:ext uri="{FF2B5EF4-FFF2-40B4-BE49-F238E27FC236}">
                  <a16:creationId xmlns:a16="http://schemas.microsoft.com/office/drawing/2014/main" id="{7F8DE71F-E07C-A24A-6593-389522AEE8AC}"/>
                </a:ext>
              </a:extLst>
            </p:cNvPr>
            <p:cNvSpPr>
              <a:spLocks/>
            </p:cNvSpPr>
            <p:nvPr/>
          </p:nvSpPr>
          <p:spPr bwMode="auto">
            <a:xfrm>
              <a:off x="2146" y="2629"/>
              <a:ext cx="1150" cy="1004"/>
            </a:xfrm>
            <a:custGeom>
              <a:avLst/>
              <a:gdLst>
                <a:gd name="T0" fmla="*/ 87 w 1230"/>
                <a:gd name="T1" fmla="*/ 7 h 1074"/>
                <a:gd name="T2" fmla="*/ 87 w 1230"/>
                <a:gd name="T3" fmla="*/ 7 h 1074"/>
                <a:gd name="T4" fmla="*/ 82 w 1230"/>
                <a:gd name="T5" fmla="*/ 7 h 1074"/>
                <a:gd name="T6" fmla="*/ 81 w 1230"/>
                <a:gd name="T7" fmla="*/ 7 h 1074"/>
                <a:gd name="T8" fmla="*/ 79 w 1230"/>
                <a:gd name="T9" fmla="*/ 9 h 1074"/>
                <a:gd name="T10" fmla="*/ 76 w 1230"/>
                <a:gd name="T11" fmla="*/ 12 h 1074"/>
                <a:gd name="T12" fmla="*/ 74 w 1230"/>
                <a:gd name="T13" fmla="*/ 14 h 1074"/>
                <a:gd name="T14" fmla="*/ 71 w 1230"/>
                <a:gd name="T15" fmla="*/ 17 h 1074"/>
                <a:gd name="T16" fmla="*/ 69 w 1230"/>
                <a:gd name="T17" fmla="*/ 19 h 1074"/>
                <a:gd name="T18" fmla="*/ 66 w 1230"/>
                <a:gd name="T19" fmla="*/ 20 h 1074"/>
                <a:gd name="T20" fmla="*/ 65 w 1230"/>
                <a:gd name="T21" fmla="*/ 22 h 1074"/>
                <a:gd name="T22" fmla="*/ 62 w 1230"/>
                <a:gd name="T23" fmla="*/ 24 h 1074"/>
                <a:gd name="T24" fmla="*/ 59 w 1230"/>
                <a:gd name="T25" fmla="*/ 26 h 1074"/>
                <a:gd name="T26" fmla="*/ 57 w 1230"/>
                <a:gd name="T27" fmla="*/ 28 h 1074"/>
                <a:gd name="T28" fmla="*/ 54 w 1230"/>
                <a:gd name="T29" fmla="*/ 30 h 1074"/>
                <a:gd name="T30" fmla="*/ 53 w 1230"/>
                <a:gd name="T31" fmla="*/ 32 h 1074"/>
                <a:gd name="T32" fmla="*/ 50 w 1230"/>
                <a:gd name="T33" fmla="*/ 34 h 1074"/>
                <a:gd name="T34" fmla="*/ 47 w 1230"/>
                <a:gd name="T35" fmla="*/ 36 h 1074"/>
                <a:gd name="T36" fmla="*/ 45 w 1230"/>
                <a:gd name="T37" fmla="*/ 38 h 1074"/>
                <a:gd name="T38" fmla="*/ 44 w 1230"/>
                <a:gd name="T39" fmla="*/ 41 h 1074"/>
                <a:gd name="T40" fmla="*/ 41 w 1230"/>
                <a:gd name="T41" fmla="*/ 44 h 1074"/>
                <a:gd name="T42" fmla="*/ 38 w 1230"/>
                <a:gd name="T43" fmla="*/ 44 h 1074"/>
                <a:gd name="T44" fmla="*/ 36 w 1230"/>
                <a:gd name="T45" fmla="*/ 47 h 1074"/>
                <a:gd name="T46" fmla="*/ 34 w 1230"/>
                <a:gd name="T47" fmla="*/ 48 h 1074"/>
                <a:gd name="T48" fmla="*/ 32 w 1230"/>
                <a:gd name="T49" fmla="*/ 50 h 1074"/>
                <a:gd name="T50" fmla="*/ 30 w 1230"/>
                <a:gd name="T51" fmla="*/ 53 h 1074"/>
                <a:gd name="T52" fmla="*/ 26 w 1230"/>
                <a:gd name="T53" fmla="*/ 54 h 1074"/>
                <a:gd name="T54" fmla="*/ 24 w 1230"/>
                <a:gd name="T55" fmla="*/ 57 h 1074"/>
                <a:gd name="T56" fmla="*/ 21 w 1230"/>
                <a:gd name="T57" fmla="*/ 59 h 1074"/>
                <a:gd name="T58" fmla="*/ 19 w 1230"/>
                <a:gd name="T59" fmla="*/ 61 h 1074"/>
                <a:gd name="T60" fmla="*/ 17 w 1230"/>
                <a:gd name="T61" fmla="*/ 63 h 1074"/>
                <a:gd name="T62" fmla="*/ 15 w 1230"/>
                <a:gd name="T63" fmla="*/ 65 h 1074"/>
                <a:gd name="T64" fmla="*/ 12 w 1230"/>
                <a:gd name="T65" fmla="*/ 66 h 1074"/>
                <a:gd name="T66" fmla="*/ 9 w 1230"/>
                <a:gd name="T67" fmla="*/ 69 h 1074"/>
                <a:gd name="T68" fmla="*/ 7 w 1230"/>
                <a:gd name="T69" fmla="*/ 71 h 1074"/>
                <a:gd name="T70" fmla="*/ 7 w 1230"/>
                <a:gd name="T71" fmla="*/ 74 h 1074"/>
                <a:gd name="T72" fmla="*/ 7 w 1230"/>
                <a:gd name="T73" fmla="*/ 76 h 1074"/>
                <a:gd name="T74" fmla="*/ 0 w 1230"/>
                <a:gd name="T75" fmla="*/ 78 h 107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230" h="1074">
                  <a:moveTo>
                    <a:pt x="1230" y="0"/>
                  </a:moveTo>
                  <a:lnTo>
                    <a:pt x="1211" y="12"/>
                  </a:lnTo>
                  <a:lnTo>
                    <a:pt x="1193" y="31"/>
                  </a:lnTo>
                  <a:lnTo>
                    <a:pt x="1181" y="43"/>
                  </a:lnTo>
                  <a:lnTo>
                    <a:pt x="1162" y="55"/>
                  </a:lnTo>
                  <a:lnTo>
                    <a:pt x="1144" y="74"/>
                  </a:lnTo>
                  <a:lnTo>
                    <a:pt x="1132" y="86"/>
                  </a:lnTo>
                  <a:lnTo>
                    <a:pt x="1113" y="98"/>
                  </a:lnTo>
                  <a:lnTo>
                    <a:pt x="1095" y="117"/>
                  </a:lnTo>
                  <a:lnTo>
                    <a:pt x="1082" y="129"/>
                  </a:lnTo>
                  <a:lnTo>
                    <a:pt x="1064" y="141"/>
                  </a:lnTo>
                  <a:lnTo>
                    <a:pt x="1045" y="160"/>
                  </a:lnTo>
                  <a:lnTo>
                    <a:pt x="1033" y="172"/>
                  </a:lnTo>
                  <a:lnTo>
                    <a:pt x="1015" y="184"/>
                  </a:lnTo>
                  <a:lnTo>
                    <a:pt x="996" y="203"/>
                  </a:lnTo>
                  <a:lnTo>
                    <a:pt x="984" y="215"/>
                  </a:lnTo>
                  <a:lnTo>
                    <a:pt x="966" y="227"/>
                  </a:lnTo>
                  <a:lnTo>
                    <a:pt x="947" y="246"/>
                  </a:lnTo>
                  <a:lnTo>
                    <a:pt x="935" y="258"/>
                  </a:lnTo>
                  <a:lnTo>
                    <a:pt x="916" y="270"/>
                  </a:lnTo>
                  <a:lnTo>
                    <a:pt x="898" y="288"/>
                  </a:lnTo>
                  <a:lnTo>
                    <a:pt x="886" y="301"/>
                  </a:lnTo>
                  <a:lnTo>
                    <a:pt x="867" y="313"/>
                  </a:lnTo>
                  <a:lnTo>
                    <a:pt x="849" y="331"/>
                  </a:lnTo>
                  <a:lnTo>
                    <a:pt x="836" y="344"/>
                  </a:lnTo>
                  <a:lnTo>
                    <a:pt x="818" y="356"/>
                  </a:lnTo>
                  <a:lnTo>
                    <a:pt x="800" y="374"/>
                  </a:lnTo>
                  <a:lnTo>
                    <a:pt x="787" y="387"/>
                  </a:lnTo>
                  <a:lnTo>
                    <a:pt x="769" y="399"/>
                  </a:lnTo>
                  <a:lnTo>
                    <a:pt x="750" y="417"/>
                  </a:lnTo>
                  <a:lnTo>
                    <a:pt x="738" y="430"/>
                  </a:lnTo>
                  <a:lnTo>
                    <a:pt x="720" y="442"/>
                  </a:lnTo>
                  <a:lnTo>
                    <a:pt x="701" y="460"/>
                  </a:lnTo>
                  <a:lnTo>
                    <a:pt x="689" y="473"/>
                  </a:lnTo>
                  <a:lnTo>
                    <a:pt x="670" y="485"/>
                  </a:lnTo>
                  <a:lnTo>
                    <a:pt x="652" y="503"/>
                  </a:lnTo>
                  <a:lnTo>
                    <a:pt x="640" y="516"/>
                  </a:lnTo>
                  <a:lnTo>
                    <a:pt x="621" y="528"/>
                  </a:lnTo>
                  <a:lnTo>
                    <a:pt x="603" y="546"/>
                  </a:lnTo>
                  <a:lnTo>
                    <a:pt x="591" y="559"/>
                  </a:lnTo>
                  <a:lnTo>
                    <a:pt x="572" y="571"/>
                  </a:lnTo>
                  <a:lnTo>
                    <a:pt x="554" y="589"/>
                  </a:lnTo>
                  <a:lnTo>
                    <a:pt x="541" y="601"/>
                  </a:lnTo>
                  <a:lnTo>
                    <a:pt x="523" y="614"/>
                  </a:lnTo>
                  <a:lnTo>
                    <a:pt x="504" y="626"/>
                  </a:lnTo>
                  <a:lnTo>
                    <a:pt x="492" y="644"/>
                  </a:lnTo>
                  <a:lnTo>
                    <a:pt x="474" y="657"/>
                  </a:lnTo>
                  <a:lnTo>
                    <a:pt x="455" y="669"/>
                  </a:lnTo>
                  <a:lnTo>
                    <a:pt x="443" y="687"/>
                  </a:lnTo>
                  <a:lnTo>
                    <a:pt x="425" y="700"/>
                  </a:lnTo>
                  <a:lnTo>
                    <a:pt x="406" y="712"/>
                  </a:lnTo>
                  <a:lnTo>
                    <a:pt x="394" y="730"/>
                  </a:lnTo>
                  <a:lnTo>
                    <a:pt x="375" y="743"/>
                  </a:lnTo>
                  <a:lnTo>
                    <a:pt x="357" y="755"/>
                  </a:lnTo>
                  <a:lnTo>
                    <a:pt x="345" y="773"/>
                  </a:lnTo>
                  <a:lnTo>
                    <a:pt x="326" y="786"/>
                  </a:lnTo>
                  <a:lnTo>
                    <a:pt x="308" y="798"/>
                  </a:lnTo>
                  <a:lnTo>
                    <a:pt x="295" y="816"/>
                  </a:lnTo>
                  <a:lnTo>
                    <a:pt x="277" y="829"/>
                  </a:lnTo>
                  <a:lnTo>
                    <a:pt x="259" y="841"/>
                  </a:lnTo>
                  <a:lnTo>
                    <a:pt x="246" y="859"/>
                  </a:lnTo>
                  <a:lnTo>
                    <a:pt x="228" y="872"/>
                  </a:lnTo>
                  <a:lnTo>
                    <a:pt x="209" y="884"/>
                  </a:lnTo>
                  <a:lnTo>
                    <a:pt x="197" y="902"/>
                  </a:lnTo>
                  <a:lnTo>
                    <a:pt x="179" y="914"/>
                  </a:lnTo>
                  <a:lnTo>
                    <a:pt x="160" y="927"/>
                  </a:lnTo>
                  <a:lnTo>
                    <a:pt x="148" y="945"/>
                  </a:lnTo>
                  <a:lnTo>
                    <a:pt x="129" y="957"/>
                  </a:lnTo>
                  <a:lnTo>
                    <a:pt x="111" y="970"/>
                  </a:lnTo>
                  <a:lnTo>
                    <a:pt x="99" y="988"/>
                  </a:lnTo>
                  <a:lnTo>
                    <a:pt x="80" y="1000"/>
                  </a:lnTo>
                  <a:lnTo>
                    <a:pt x="62" y="1013"/>
                  </a:lnTo>
                  <a:lnTo>
                    <a:pt x="50" y="1031"/>
                  </a:lnTo>
                  <a:lnTo>
                    <a:pt x="31" y="1043"/>
                  </a:lnTo>
                  <a:lnTo>
                    <a:pt x="13" y="1056"/>
                  </a:lnTo>
                  <a:lnTo>
                    <a:pt x="0" y="1074"/>
                  </a:lnTo>
                </a:path>
              </a:pathLst>
            </a:custGeom>
            <a:solidFill>
              <a:srgbClr val="0000FF"/>
            </a:solidFill>
            <a:ln w="9525">
              <a:solidFill>
                <a:srgbClr val="000000"/>
              </a:solidFill>
              <a:prstDash val="solid"/>
              <a:round/>
              <a:headEnd/>
              <a:tailEnd/>
            </a:ln>
          </p:spPr>
          <p:txBody>
            <a:bodyPr/>
            <a:lstStyle/>
            <a:p>
              <a:endParaRPr lang="en-US"/>
            </a:p>
          </p:txBody>
        </p:sp>
        <p:sp>
          <p:nvSpPr>
            <p:cNvPr id="426507" name="Freeform 517">
              <a:extLst>
                <a:ext uri="{FF2B5EF4-FFF2-40B4-BE49-F238E27FC236}">
                  <a16:creationId xmlns:a16="http://schemas.microsoft.com/office/drawing/2014/main" id="{86CCA09A-FC5C-8EEE-3CF6-9AD197248E94}"/>
                </a:ext>
              </a:extLst>
            </p:cNvPr>
            <p:cNvSpPr>
              <a:spLocks/>
            </p:cNvSpPr>
            <p:nvPr/>
          </p:nvSpPr>
          <p:spPr bwMode="auto">
            <a:xfrm>
              <a:off x="2146" y="2629"/>
              <a:ext cx="1150" cy="1004"/>
            </a:xfrm>
            <a:custGeom>
              <a:avLst/>
              <a:gdLst>
                <a:gd name="T0" fmla="*/ 87 w 1230"/>
                <a:gd name="T1" fmla="*/ 7 h 1074"/>
                <a:gd name="T2" fmla="*/ 87 w 1230"/>
                <a:gd name="T3" fmla="*/ 7 h 1074"/>
                <a:gd name="T4" fmla="*/ 82 w 1230"/>
                <a:gd name="T5" fmla="*/ 7 h 1074"/>
                <a:gd name="T6" fmla="*/ 81 w 1230"/>
                <a:gd name="T7" fmla="*/ 7 h 1074"/>
                <a:gd name="T8" fmla="*/ 79 w 1230"/>
                <a:gd name="T9" fmla="*/ 9 h 1074"/>
                <a:gd name="T10" fmla="*/ 76 w 1230"/>
                <a:gd name="T11" fmla="*/ 12 h 1074"/>
                <a:gd name="T12" fmla="*/ 74 w 1230"/>
                <a:gd name="T13" fmla="*/ 14 h 1074"/>
                <a:gd name="T14" fmla="*/ 71 w 1230"/>
                <a:gd name="T15" fmla="*/ 17 h 1074"/>
                <a:gd name="T16" fmla="*/ 69 w 1230"/>
                <a:gd name="T17" fmla="*/ 19 h 1074"/>
                <a:gd name="T18" fmla="*/ 66 w 1230"/>
                <a:gd name="T19" fmla="*/ 20 h 1074"/>
                <a:gd name="T20" fmla="*/ 65 w 1230"/>
                <a:gd name="T21" fmla="*/ 22 h 1074"/>
                <a:gd name="T22" fmla="*/ 62 w 1230"/>
                <a:gd name="T23" fmla="*/ 24 h 1074"/>
                <a:gd name="T24" fmla="*/ 59 w 1230"/>
                <a:gd name="T25" fmla="*/ 26 h 1074"/>
                <a:gd name="T26" fmla="*/ 57 w 1230"/>
                <a:gd name="T27" fmla="*/ 28 h 1074"/>
                <a:gd name="T28" fmla="*/ 54 w 1230"/>
                <a:gd name="T29" fmla="*/ 30 h 1074"/>
                <a:gd name="T30" fmla="*/ 53 w 1230"/>
                <a:gd name="T31" fmla="*/ 32 h 1074"/>
                <a:gd name="T32" fmla="*/ 50 w 1230"/>
                <a:gd name="T33" fmla="*/ 34 h 1074"/>
                <a:gd name="T34" fmla="*/ 47 w 1230"/>
                <a:gd name="T35" fmla="*/ 36 h 1074"/>
                <a:gd name="T36" fmla="*/ 45 w 1230"/>
                <a:gd name="T37" fmla="*/ 38 h 1074"/>
                <a:gd name="T38" fmla="*/ 44 w 1230"/>
                <a:gd name="T39" fmla="*/ 41 h 1074"/>
                <a:gd name="T40" fmla="*/ 41 w 1230"/>
                <a:gd name="T41" fmla="*/ 44 h 1074"/>
                <a:gd name="T42" fmla="*/ 38 w 1230"/>
                <a:gd name="T43" fmla="*/ 44 h 1074"/>
                <a:gd name="T44" fmla="*/ 36 w 1230"/>
                <a:gd name="T45" fmla="*/ 47 h 1074"/>
                <a:gd name="T46" fmla="*/ 34 w 1230"/>
                <a:gd name="T47" fmla="*/ 48 h 1074"/>
                <a:gd name="T48" fmla="*/ 32 w 1230"/>
                <a:gd name="T49" fmla="*/ 50 h 1074"/>
                <a:gd name="T50" fmla="*/ 30 w 1230"/>
                <a:gd name="T51" fmla="*/ 53 h 1074"/>
                <a:gd name="T52" fmla="*/ 26 w 1230"/>
                <a:gd name="T53" fmla="*/ 54 h 1074"/>
                <a:gd name="T54" fmla="*/ 24 w 1230"/>
                <a:gd name="T55" fmla="*/ 57 h 1074"/>
                <a:gd name="T56" fmla="*/ 21 w 1230"/>
                <a:gd name="T57" fmla="*/ 59 h 1074"/>
                <a:gd name="T58" fmla="*/ 19 w 1230"/>
                <a:gd name="T59" fmla="*/ 61 h 1074"/>
                <a:gd name="T60" fmla="*/ 17 w 1230"/>
                <a:gd name="T61" fmla="*/ 63 h 1074"/>
                <a:gd name="T62" fmla="*/ 15 w 1230"/>
                <a:gd name="T63" fmla="*/ 65 h 1074"/>
                <a:gd name="T64" fmla="*/ 12 w 1230"/>
                <a:gd name="T65" fmla="*/ 66 h 1074"/>
                <a:gd name="T66" fmla="*/ 9 w 1230"/>
                <a:gd name="T67" fmla="*/ 69 h 1074"/>
                <a:gd name="T68" fmla="*/ 7 w 1230"/>
                <a:gd name="T69" fmla="*/ 71 h 1074"/>
                <a:gd name="T70" fmla="*/ 7 w 1230"/>
                <a:gd name="T71" fmla="*/ 74 h 1074"/>
                <a:gd name="T72" fmla="*/ 7 w 1230"/>
                <a:gd name="T73" fmla="*/ 76 h 1074"/>
                <a:gd name="T74" fmla="*/ 0 w 1230"/>
                <a:gd name="T75" fmla="*/ 78 h 107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230" h="1074">
                  <a:moveTo>
                    <a:pt x="1230" y="0"/>
                  </a:moveTo>
                  <a:lnTo>
                    <a:pt x="1211" y="12"/>
                  </a:lnTo>
                  <a:lnTo>
                    <a:pt x="1193" y="31"/>
                  </a:lnTo>
                  <a:lnTo>
                    <a:pt x="1181" y="43"/>
                  </a:lnTo>
                  <a:lnTo>
                    <a:pt x="1162" y="55"/>
                  </a:lnTo>
                  <a:lnTo>
                    <a:pt x="1144" y="74"/>
                  </a:lnTo>
                  <a:lnTo>
                    <a:pt x="1132" y="86"/>
                  </a:lnTo>
                  <a:lnTo>
                    <a:pt x="1113" y="98"/>
                  </a:lnTo>
                  <a:lnTo>
                    <a:pt x="1095" y="117"/>
                  </a:lnTo>
                  <a:lnTo>
                    <a:pt x="1082" y="129"/>
                  </a:lnTo>
                  <a:lnTo>
                    <a:pt x="1064" y="141"/>
                  </a:lnTo>
                  <a:lnTo>
                    <a:pt x="1045" y="160"/>
                  </a:lnTo>
                  <a:lnTo>
                    <a:pt x="1033" y="172"/>
                  </a:lnTo>
                  <a:lnTo>
                    <a:pt x="1015" y="184"/>
                  </a:lnTo>
                  <a:lnTo>
                    <a:pt x="996" y="203"/>
                  </a:lnTo>
                  <a:lnTo>
                    <a:pt x="984" y="215"/>
                  </a:lnTo>
                  <a:lnTo>
                    <a:pt x="966" y="227"/>
                  </a:lnTo>
                  <a:lnTo>
                    <a:pt x="947" y="246"/>
                  </a:lnTo>
                  <a:lnTo>
                    <a:pt x="935" y="258"/>
                  </a:lnTo>
                  <a:lnTo>
                    <a:pt x="916" y="270"/>
                  </a:lnTo>
                  <a:lnTo>
                    <a:pt x="898" y="288"/>
                  </a:lnTo>
                  <a:lnTo>
                    <a:pt x="886" y="301"/>
                  </a:lnTo>
                  <a:lnTo>
                    <a:pt x="867" y="313"/>
                  </a:lnTo>
                  <a:lnTo>
                    <a:pt x="849" y="331"/>
                  </a:lnTo>
                  <a:lnTo>
                    <a:pt x="836" y="344"/>
                  </a:lnTo>
                  <a:lnTo>
                    <a:pt x="818" y="356"/>
                  </a:lnTo>
                  <a:lnTo>
                    <a:pt x="800" y="374"/>
                  </a:lnTo>
                  <a:lnTo>
                    <a:pt x="787" y="387"/>
                  </a:lnTo>
                  <a:lnTo>
                    <a:pt x="769" y="399"/>
                  </a:lnTo>
                  <a:lnTo>
                    <a:pt x="750" y="417"/>
                  </a:lnTo>
                  <a:lnTo>
                    <a:pt x="738" y="430"/>
                  </a:lnTo>
                  <a:lnTo>
                    <a:pt x="720" y="442"/>
                  </a:lnTo>
                  <a:lnTo>
                    <a:pt x="701" y="460"/>
                  </a:lnTo>
                  <a:lnTo>
                    <a:pt x="689" y="473"/>
                  </a:lnTo>
                  <a:lnTo>
                    <a:pt x="670" y="485"/>
                  </a:lnTo>
                  <a:lnTo>
                    <a:pt x="652" y="503"/>
                  </a:lnTo>
                  <a:lnTo>
                    <a:pt x="640" y="516"/>
                  </a:lnTo>
                  <a:lnTo>
                    <a:pt x="621" y="528"/>
                  </a:lnTo>
                  <a:lnTo>
                    <a:pt x="603" y="546"/>
                  </a:lnTo>
                  <a:lnTo>
                    <a:pt x="591" y="559"/>
                  </a:lnTo>
                  <a:lnTo>
                    <a:pt x="572" y="571"/>
                  </a:lnTo>
                  <a:lnTo>
                    <a:pt x="554" y="589"/>
                  </a:lnTo>
                  <a:lnTo>
                    <a:pt x="541" y="601"/>
                  </a:lnTo>
                  <a:lnTo>
                    <a:pt x="523" y="614"/>
                  </a:lnTo>
                  <a:lnTo>
                    <a:pt x="504" y="626"/>
                  </a:lnTo>
                  <a:lnTo>
                    <a:pt x="492" y="644"/>
                  </a:lnTo>
                  <a:lnTo>
                    <a:pt x="474" y="657"/>
                  </a:lnTo>
                  <a:lnTo>
                    <a:pt x="455" y="669"/>
                  </a:lnTo>
                  <a:lnTo>
                    <a:pt x="443" y="687"/>
                  </a:lnTo>
                  <a:lnTo>
                    <a:pt x="425" y="700"/>
                  </a:lnTo>
                  <a:lnTo>
                    <a:pt x="406" y="712"/>
                  </a:lnTo>
                  <a:lnTo>
                    <a:pt x="394" y="730"/>
                  </a:lnTo>
                  <a:lnTo>
                    <a:pt x="375" y="743"/>
                  </a:lnTo>
                  <a:lnTo>
                    <a:pt x="357" y="755"/>
                  </a:lnTo>
                  <a:lnTo>
                    <a:pt x="345" y="773"/>
                  </a:lnTo>
                  <a:lnTo>
                    <a:pt x="326" y="786"/>
                  </a:lnTo>
                  <a:lnTo>
                    <a:pt x="308" y="798"/>
                  </a:lnTo>
                  <a:lnTo>
                    <a:pt x="295" y="816"/>
                  </a:lnTo>
                  <a:lnTo>
                    <a:pt x="277" y="829"/>
                  </a:lnTo>
                  <a:lnTo>
                    <a:pt x="259" y="841"/>
                  </a:lnTo>
                  <a:lnTo>
                    <a:pt x="246" y="859"/>
                  </a:lnTo>
                  <a:lnTo>
                    <a:pt x="228" y="872"/>
                  </a:lnTo>
                  <a:lnTo>
                    <a:pt x="209" y="884"/>
                  </a:lnTo>
                  <a:lnTo>
                    <a:pt x="197" y="902"/>
                  </a:lnTo>
                  <a:lnTo>
                    <a:pt x="179" y="914"/>
                  </a:lnTo>
                  <a:lnTo>
                    <a:pt x="160" y="927"/>
                  </a:lnTo>
                  <a:lnTo>
                    <a:pt x="148" y="945"/>
                  </a:lnTo>
                  <a:lnTo>
                    <a:pt x="129" y="957"/>
                  </a:lnTo>
                  <a:lnTo>
                    <a:pt x="111" y="970"/>
                  </a:lnTo>
                  <a:lnTo>
                    <a:pt x="99" y="988"/>
                  </a:lnTo>
                  <a:lnTo>
                    <a:pt x="80" y="1000"/>
                  </a:lnTo>
                  <a:lnTo>
                    <a:pt x="62" y="1013"/>
                  </a:lnTo>
                  <a:lnTo>
                    <a:pt x="50" y="1031"/>
                  </a:lnTo>
                  <a:lnTo>
                    <a:pt x="31" y="1043"/>
                  </a:lnTo>
                  <a:lnTo>
                    <a:pt x="13" y="1056"/>
                  </a:lnTo>
                  <a:lnTo>
                    <a:pt x="0" y="1074"/>
                  </a:lnTo>
                </a:path>
              </a:pathLst>
            </a:custGeom>
            <a:solidFill>
              <a:srgbClr val="0000FF"/>
            </a:solidFill>
            <a:ln w="9525">
              <a:solidFill>
                <a:srgbClr val="000000"/>
              </a:solidFill>
              <a:prstDash val="solid"/>
              <a:round/>
              <a:headEnd/>
              <a:tailEnd/>
            </a:ln>
          </p:spPr>
          <p:txBody>
            <a:bodyPr/>
            <a:lstStyle/>
            <a:p>
              <a:endParaRPr lang="en-US"/>
            </a:p>
          </p:txBody>
        </p:sp>
        <p:sp>
          <p:nvSpPr>
            <p:cNvPr id="426508" name="Freeform 518">
              <a:extLst>
                <a:ext uri="{FF2B5EF4-FFF2-40B4-BE49-F238E27FC236}">
                  <a16:creationId xmlns:a16="http://schemas.microsoft.com/office/drawing/2014/main" id="{7039A343-5835-440C-582F-F65ED4CC07AB}"/>
                </a:ext>
              </a:extLst>
            </p:cNvPr>
            <p:cNvSpPr>
              <a:spLocks/>
            </p:cNvSpPr>
            <p:nvPr/>
          </p:nvSpPr>
          <p:spPr bwMode="auto">
            <a:xfrm>
              <a:off x="2146" y="2629"/>
              <a:ext cx="1150" cy="1004"/>
            </a:xfrm>
            <a:custGeom>
              <a:avLst/>
              <a:gdLst>
                <a:gd name="T0" fmla="*/ 87 w 1230"/>
                <a:gd name="T1" fmla="*/ 7 h 1074"/>
                <a:gd name="T2" fmla="*/ 87 w 1230"/>
                <a:gd name="T3" fmla="*/ 7 h 1074"/>
                <a:gd name="T4" fmla="*/ 82 w 1230"/>
                <a:gd name="T5" fmla="*/ 7 h 1074"/>
                <a:gd name="T6" fmla="*/ 81 w 1230"/>
                <a:gd name="T7" fmla="*/ 7 h 1074"/>
                <a:gd name="T8" fmla="*/ 79 w 1230"/>
                <a:gd name="T9" fmla="*/ 9 h 1074"/>
                <a:gd name="T10" fmla="*/ 76 w 1230"/>
                <a:gd name="T11" fmla="*/ 12 h 1074"/>
                <a:gd name="T12" fmla="*/ 74 w 1230"/>
                <a:gd name="T13" fmla="*/ 14 h 1074"/>
                <a:gd name="T14" fmla="*/ 71 w 1230"/>
                <a:gd name="T15" fmla="*/ 17 h 1074"/>
                <a:gd name="T16" fmla="*/ 69 w 1230"/>
                <a:gd name="T17" fmla="*/ 19 h 1074"/>
                <a:gd name="T18" fmla="*/ 66 w 1230"/>
                <a:gd name="T19" fmla="*/ 20 h 1074"/>
                <a:gd name="T20" fmla="*/ 65 w 1230"/>
                <a:gd name="T21" fmla="*/ 22 h 1074"/>
                <a:gd name="T22" fmla="*/ 62 w 1230"/>
                <a:gd name="T23" fmla="*/ 24 h 1074"/>
                <a:gd name="T24" fmla="*/ 59 w 1230"/>
                <a:gd name="T25" fmla="*/ 26 h 1074"/>
                <a:gd name="T26" fmla="*/ 57 w 1230"/>
                <a:gd name="T27" fmla="*/ 28 h 1074"/>
                <a:gd name="T28" fmla="*/ 54 w 1230"/>
                <a:gd name="T29" fmla="*/ 30 h 1074"/>
                <a:gd name="T30" fmla="*/ 53 w 1230"/>
                <a:gd name="T31" fmla="*/ 32 h 1074"/>
                <a:gd name="T32" fmla="*/ 50 w 1230"/>
                <a:gd name="T33" fmla="*/ 34 h 1074"/>
                <a:gd name="T34" fmla="*/ 47 w 1230"/>
                <a:gd name="T35" fmla="*/ 36 h 1074"/>
                <a:gd name="T36" fmla="*/ 45 w 1230"/>
                <a:gd name="T37" fmla="*/ 38 h 1074"/>
                <a:gd name="T38" fmla="*/ 44 w 1230"/>
                <a:gd name="T39" fmla="*/ 41 h 1074"/>
                <a:gd name="T40" fmla="*/ 41 w 1230"/>
                <a:gd name="T41" fmla="*/ 44 h 1074"/>
                <a:gd name="T42" fmla="*/ 38 w 1230"/>
                <a:gd name="T43" fmla="*/ 44 h 1074"/>
                <a:gd name="T44" fmla="*/ 36 w 1230"/>
                <a:gd name="T45" fmla="*/ 47 h 1074"/>
                <a:gd name="T46" fmla="*/ 34 w 1230"/>
                <a:gd name="T47" fmla="*/ 48 h 1074"/>
                <a:gd name="T48" fmla="*/ 32 w 1230"/>
                <a:gd name="T49" fmla="*/ 50 h 1074"/>
                <a:gd name="T50" fmla="*/ 30 w 1230"/>
                <a:gd name="T51" fmla="*/ 53 h 1074"/>
                <a:gd name="T52" fmla="*/ 26 w 1230"/>
                <a:gd name="T53" fmla="*/ 54 h 1074"/>
                <a:gd name="T54" fmla="*/ 24 w 1230"/>
                <a:gd name="T55" fmla="*/ 57 h 1074"/>
                <a:gd name="T56" fmla="*/ 21 w 1230"/>
                <a:gd name="T57" fmla="*/ 59 h 1074"/>
                <a:gd name="T58" fmla="*/ 19 w 1230"/>
                <a:gd name="T59" fmla="*/ 61 h 1074"/>
                <a:gd name="T60" fmla="*/ 17 w 1230"/>
                <a:gd name="T61" fmla="*/ 63 h 1074"/>
                <a:gd name="T62" fmla="*/ 15 w 1230"/>
                <a:gd name="T63" fmla="*/ 65 h 1074"/>
                <a:gd name="T64" fmla="*/ 12 w 1230"/>
                <a:gd name="T65" fmla="*/ 66 h 1074"/>
                <a:gd name="T66" fmla="*/ 9 w 1230"/>
                <a:gd name="T67" fmla="*/ 69 h 1074"/>
                <a:gd name="T68" fmla="*/ 7 w 1230"/>
                <a:gd name="T69" fmla="*/ 71 h 1074"/>
                <a:gd name="T70" fmla="*/ 7 w 1230"/>
                <a:gd name="T71" fmla="*/ 74 h 1074"/>
                <a:gd name="T72" fmla="*/ 7 w 1230"/>
                <a:gd name="T73" fmla="*/ 76 h 1074"/>
                <a:gd name="T74" fmla="*/ 0 w 1230"/>
                <a:gd name="T75" fmla="*/ 78 h 107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230" h="1074">
                  <a:moveTo>
                    <a:pt x="1230" y="0"/>
                  </a:moveTo>
                  <a:lnTo>
                    <a:pt x="1211" y="12"/>
                  </a:lnTo>
                  <a:lnTo>
                    <a:pt x="1193" y="31"/>
                  </a:lnTo>
                  <a:lnTo>
                    <a:pt x="1181" y="43"/>
                  </a:lnTo>
                  <a:lnTo>
                    <a:pt x="1162" y="55"/>
                  </a:lnTo>
                  <a:lnTo>
                    <a:pt x="1144" y="74"/>
                  </a:lnTo>
                  <a:lnTo>
                    <a:pt x="1132" y="86"/>
                  </a:lnTo>
                  <a:lnTo>
                    <a:pt x="1113" y="98"/>
                  </a:lnTo>
                  <a:lnTo>
                    <a:pt x="1095" y="117"/>
                  </a:lnTo>
                  <a:lnTo>
                    <a:pt x="1082" y="129"/>
                  </a:lnTo>
                  <a:lnTo>
                    <a:pt x="1064" y="141"/>
                  </a:lnTo>
                  <a:lnTo>
                    <a:pt x="1045" y="160"/>
                  </a:lnTo>
                  <a:lnTo>
                    <a:pt x="1033" y="172"/>
                  </a:lnTo>
                  <a:lnTo>
                    <a:pt x="1015" y="184"/>
                  </a:lnTo>
                  <a:lnTo>
                    <a:pt x="996" y="203"/>
                  </a:lnTo>
                  <a:lnTo>
                    <a:pt x="984" y="215"/>
                  </a:lnTo>
                  <a:lnTo>
                    <a:pt x="966" y="227"/>
                  </a:lnTo>
                  <a:lnTo>
                    <a:pt x="947" y="246"/>
                  </a:lnTo>
                  <a:lnTo>
                    <a:pt x="935" y="258"/>
                  </a:lnTo>
                  <a:lnTo>
                    <a:pt x="916" y="270"/>
                  </a:lnTo>
                  <a:lnTo>
                    <a:pt x="898" y="288"/>
                  </a:lnTo>
                  <a:lnTo>
                    <a:pt x="886" y="301"/>
                  </a:lnTo>
                  <a:lnTo>
                    <a:pt x="867" y="313"/>
                  </a:lnTo>
                  <a:lnTo>
                    <a:pt x="849" y="331"/>
                  </a:lnTo>
                  <a:lnTo>
                    <a:pt x="836" y="344"/>
                  </a:lnTo>
                  <a:lnTo>
                    <a:pt x="818" y="356"/>
                  </a:lnTo>
                  <a:lnTo>
                    <a:pt x="800" y="374"/>
                  </a:lnTo>
                  <a:lnTo>
                    <a:pt x="787" y="387"/>
                  </a:lnTo>
                  <a:lnTo>
                    <a:pt x="769" y="399"/>
                  </a:lnTo>
                  <a:lnTo>
                    <a:pt x="750" y="417"/>
                  </a:lnTo>
                  <a:lnTo>
                    <a:pt x="738" y="430"/>
                  </a:lnTo>
                  <a:lnTo>
                    <a:pt x="720" y="442"/>
                  </a:lnTo>
                  <a:lnTo>
                    <a:pt x="701" y="460"/>
                  </a:lnTo>
                  <a:lnTo>
                    <a:pt x="689" y="473"/>
                  </a:lnTo>
                  <a:lnTo>
                    <a:pt x="670" y="485"/>
                  </a:lnTo>
                  <a:lnTo>
                    <a:pt x="652" y="503"/>
                  </a:lnTo>
                  <a:lnTo>
                    <a:pt x="640" y="516"/>
                  </a:lnTo>
                  <a:lnTo>
                    <a:pt x="621" y="528"/>
                  </a:lnTo>
                  <a:lnTo>
                    <a:pt x="603" y="546"/>
                  </a:lnTo>
                  <a:lnTo>
                    <a:pt x="591" y="559"/>
                  </a:lnTo>
                  <a:lnTo>
                    <a:pt x="572" y="571"/>
                  </a:lnTo>
                  <a:lnTo>
                    <a:pt x="554" y="589"/>
                  </a:lnTo>
                  <a:lnTo>
                    <a:pt x="541" y="601"/>
                  </a:lnTo>
                  <a:lnTo>
                    <a:pt x="523" y="614"/>
                  </a:lnTo>
                  <a:lnTo>
                    <a:pt x="504" y="626"/>
                  </a:lnTo>
                  <a:lnTo>
                    <a:pt x="492" y="644"/>
                  </a:lnTo>
                  <a:lnTo>
                    <a:pt x="474" y="657"/>
                  </a:lnTo>
                  <a:lnTo>
                    <a:pt x="455" y="669"/>
                  </a:lnTo>
                  <a:lnTo>
                    <a:pt x="443" y="687"/>
                  </a:lnTo>
                  <a:lnTo>
                    <a:pt x="425" y="700"/>
                  </a:lnTo>
                  <a:lnTo>
                    <a:pt x="406" y="712"/>
                  </a:lnTo>
                  <a:lnTo>
                    <a:pt x="394" y="730"/>
                  </a:lnTo>
                  <a:lnTo>
                    <a:pt x="375" y="743"/>
                  </a:lnTo>
                  <a:lnTo>
                    <a:pt x="357" y="755"/>
                  </a:lnTo>
                  <a:lnTo>
                    <a:pt x="345" y="773"/>
                  </a:lnTo>
                  <a:lnTo>
                    <a:pt x="326" y="786"/>
                  </a:lnTo>
                  <a:lnTo>
                    <a:pt x="308" y="798"/>
                  </a:lnTo>
                  <a:lnTo>
                    <a:pt x="295" y="816"/>
                  </a:lnTo>
                  <a:lnTo>
                    <a:pt x="277" y="829"/>
                  </a:lnTo>
                  <a:lnTo>
                    <a:pt x="259" y="841"/>
                  </a:lnTo>
                  <a:lnTo>
                    <a:pt x="246" y="859"/>
                  </a:lnTo>
                  <a:lnTo>
                    <a:pt x="228" y="872"/>
                  </a:lnTo>
                  <a:lnTo>
                    <a:pt x="209" y="884"/>
                  </a:lnTo>
                  <a:lnTo>
                    <a:pt x="197" y="902"/>
                  </a:lnTo>
                  <a:lnTo>
                    <a:pt x="179" y="914"/>
                  </a:lnTo>
                  <a:lnTo>
                    <a:pt x="160" y="927"/>
                  </a:lnTo>
                  <a:lnTo>
                    <a:pt x="148" y="945"/>
                  </a:lnTo>
                  <a:lnTo>
                    <a:pt x="129" y="957"/>
                  </a:lnTo>
                  <a:lnTo>
                    <a:pt x="111" y="970"/>
                  </a:lnTo>
                  <a:lnTo>
                    <a:pt x="99" y="988"/>
                  </a:lnTo>
                  <a:lnTo>
                    <a:pt x="80" y="1000"/>
                  </a:lnTo>
                  <a:lnTo>
                    <a:pt x="62" y="1013"/>
                  </a:lnTo>
                  <a:lnTo>
                    <a:pt x="50" y="1031"/>
                  </a:lnTo>
                  <a:lnTo>
                    <a:pt x="31" y="1043"/>
                  </a:lnTo>
                  <a:lnTo>
                    <a:pt x="13" y="1056"/>
                  </a:lnTo>
                  <a:lnTo>
                    <a:pt x="0" y="1074"/>
                  </a:lnTo>
                </a:path>
              </a:pathLst>
            </a:custGeom>
            <a:solidFill>
              <a:srgbClr val="0000FF"/>
            </a:solidFill>
            <a:ln w="9525">
              <a:solidFill>
                <a:srgbClr val="000000"/>
              </a:solidFill>
              <a:prstDash val="solid"/>
              <a:round/>
              <a:headEnd/>
              <a:tailEnd/>
            </a:ln>
          </p:spPr>
          <p:txBody>
            <a:bodyPr/>
            <a:lstStyle/>
            <a:p>
              <a:endParaRPr lang="en-US"/>
            </a:p>
          </p:txBody>
        </p:sp>
        <p:sp>
          <p:nvSpPr>
            <p:cNvPr id="426509" name="Freeform 519">
              <a:extLst>
                <a:ext uri="{FF2B5EF4-FFF2-40B4-BE49-F238E27FC236}">
                  <a16:creationId xmlns:a16="http://schemas.microsoft.com/office/drawing/2014/main" id="{3DA7A254-32B6-4FFA-268A-9BD234803872}"/>
                </a:ext>
              </a:extLst>
            </p:cNvPr>
            <p:cNvSpPr>
              <a:spLocks/>
            </p:cNvSpPr>
            <p:nvPr/>
          </p:nvSpPr>
          <p:spPr bwMode="auto">
            <a:xfrm>
              <a:off x="2146" y="2629"/>
              <a:ext cx="1150" cy="1004"/>
            </a:xfrm>
            <a:custGeom>
              <a:avLst/>
              <a:gdLst>
                <a:gd name="T0" fmla="*/ 87 w 1230"/>
                <a:gd name="T1" fmla="*/ 7 h 1074"/>
                <a:gd name="T2" fmla="*/ 87 w 1230"/>
                <a:gd name="T3" fmla="*/ 7 h 1074"/>
                <a:gd name="T4" fmla="*/ 82 w 1230"/>
                <a:gd name="T5" fmla="*/ 7 h 1074"/>
                <a:gd name="T6" fmla="*/ 81 w 1230"/>
                <a:gd name="T7" fmla="*/ 7 h 1074"/>
                <a:gd name="T8" fmla="*/ 79 w 1230"/>
                <a:gd name="T9" fmla="*/ 9 h 1074"/>
                <a:gd name="T10" fmla="*/ 76 w 1230"/>
                <a:gd name="T11" fmla="*/ 12 h 1074"/>
                <a:gd name="T12" fmla="*/ 74 w 1230"/>
                <a:gd name="T13" fmla="*/ 14 h 1074"/>
                <a:gd name="T14" fmla="*/ 71 w 1230"/>
                <a:gd name="T15" fmla="*/ 17 h 1074"/>
                <a:gd name="T16" fmla="*/ 69 w 1230"/>
                <a:gd name="T17" fmla="*/ 19 h 1074"/>
                <a:gd name="T18" fmla="*/ 66 w 1230"/>
                <a:gd name="T19" fmla="*/ 20 h 1074"/>
                <a:gd name="T20" fmla="*/ 65 w 1230"/>
                <a:gd name="T21" fmla="*/ 22 h 1074"/>
                <a:gd name="T22" fmla="*/ 62 w 1230"/>
                <a:gd name="T23" fmla="*/ 24 h 1074"/>
                <a:gd name="T24" fmla="*/ 59 w 1230"/>
                <a:gd name="T25" fmla="*/ 26 h 1074"/>
                <a:gd name="T26" fmla="*/ 57 w 1230"/>
                <a:gd name="T27" fmla="*/ 28 h 1074"/>
                <a:gd name="T28" fmla="*/ 54 w 1230"/>
                <a:gd name="T29" fmla="*/ 30 h 1074"/>
                <a:gd name="T30" fmla="*/ 53 w 1230"/>
                <a:gd name="T31" fmla="*/ 32 h 1074"/>
                <a:gd name="T32" fmla="*/ 50 w 1230"/>
                <a:gd name="T33" fmla="*/ 34 h 1074"/>
                <a:gd name="T34" fmla="*/ 47 w 1230"/>
                <a:gd name="T35" fmla="*/ 36 h 1074"/>
                <a:gd name="T36" fmla="*/ 45 w 1230"/>
                <a:gd name="T37" fmla="*/ 38 h 1074"/>
                <a:gd name="T38" fmla="*/ 44 w 1230"/>
                <a:gd name="T39" fmla="*/ 41 h 1074"/>
                <a:gd name="T40" fmla="*/ 41 w 1230"/>
                <a:gd name="T41" fmla="*/ 44 h 1074"/>
                <a:gd name="T42" fmla="*/ 38 w 1230"/>
                <a:gd name="T43" fmla="*/ 44 h 1074"/>
                <a:gd name="T44" fmla="*/ 36 w 1230"/>
                <a:gd name="T45" fmla="*/ 47 h 1074"/>
                <a:gd name="T46" fmla="*/ 34 w 1230"/>
                <a:gd name="T47" fmla="*/ 48 h 1074"/>
                <a:gd name="T48" fmla="*/ 32 w 1230"/>
                <a:gd name="T49" fmla="*/ 50 h 1074"/>
                <a:gd name="T50" fmla="*/ 30 w 1230"/>
                <a:gd name="T51" fmla="*/ 53 h 1074"/>
                <a:gd name="T52" fmla="*/ 26 w 1230"/>
                <a:gd name="T53" fmla="*/ 54 h 1074"/>
                <a:gd name="T54" fmla="*/ 24 w 1230"/>
                <a:gd name="T55" fmla="*/ 57 h 1074"/>
                <a:gd name="T56" fmla="*/ 21 w 1230"/>
                <a:gd name="T57" fmla="*/ 59 h 1074"/>
                <a:gd name="T58" fmla="*/ 19 w 1230"/>
                <a:gd name="T59" fmla="*/ 61 h 1074"/>
                <a:gd name="T60" fmla="*/ 17 w 1230"/>
                <a:gd name="T61" fmla="*/ 63 h 1074"/>
                <a:gd name="T62" fmla="*/ 15 w 1230"/>
                <a:gd name="T63" fmla="*/ 65 h 1074"/>
                <a:gd name="T64" fmla="*/ 12 w 1230"/>
                <a:gd name="T65" fmla="*/ 66 h 1074"/>
                <a:gd name="T66" fmla="*/ 9 w 1230"/>
                <a:gd name="T67" fmla="*/ 69 h 1074"/>
                <a:gd name="T68" fmla="*/ 7 w 1230"/>
                <a:gd name="T69" fmla="*/ 71 h 1074"/>
                <a:gd name="T70" fmla="*/ 7 w 1230"/>
                <a:gd name="T71" fmla="*/ 74 h 1074"/>
                <a:gd name="T72" fmla="*/ 7 w 1230"/>
                <a:gd name="T73" fmla="*/ 76 h 1074"/>
                <a:gd name="T74" fmla="*/ 0 w 1230"/>
                <a:gd name="T75" fmla="*/ 78 h 107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230" h="1074">
                  <a:moveTo>
                    <a:pt x="1230" y="0"/>
                  </a:moveTo>
                  <a:lnTo>
                    <a:pt x="1211" y="12"/>
                  </a:lnTo>
                  <a:lnTo>
                    <a:pt x="1193" y="31"/>
                  </a:lnTo>
                  <a:lnTo>
                    <a:pt x="1181" y="43"/>
                  </a:lnTo>
                  <a:lnTo>
                    <a:pt x="1162" y="55"/>
                  </a:lnTo>
                  <a:lnTo>
                    <a:pt x="1144" y="74"/>
                  </a:lnTo>
                  <a:lnTo>
                    <a:pt x="1132" y="86"/>
                  </a:lnTo>
                  <a:lnTo>
                    <a:pt x="1113" y="98"/>
                  </a:lnTo>
                  <a:lnTo>
                    <a:pt x="1095" y="117"/>
                  </a:lnTo>
                  <a:lnTo>
                    <a:pt x="1082" y="129"/>
                  </a:lnTo>
                  <a:lnTo>
                    <a:pt x="1064" y="141"/>
                  </a:lnTo>
                  <a:lnTo>
                    <a:pt x="1045" y="160"/>
                  </a:lnTo>
                  <a:lnTo>
                    <a:pt x="1033" y="172"/>
                  </a:lnTo>
                  <a:lnTo>
                    <a:pt x="1015" y="184"/>
                  </a:lnTo>
                  <a:lnTo>
                    <a:pt x="996" y="203"/>
                  </a:lnTo>
                  <a:lnTo>
                    <a:pt x="984" y="215"/>
                  </a:lnTo>
                  <a:lnTo>
                    <a:pt x="966" y="227"/>
                  </a:lnTo>
                  <a:lnTo>
                    <a:pt x="947" y="246"/>
                  </a:lnTo>
                  <a:lnTo>
                    <a:pt x="935" y="258"/>
                  </a:lnTo>
                  <a:lnTo>
                    <a:pt x="916" y="270"/>
                  </a:lnTo>
                  <a:lnTo>
                    <a:pt x="898" y="288"/>
                  </a:lnTo>
                  <a:lnTo>
                    <a:pt x="886" y="301"/>
                  </a:lnTo>
                  <a:lnTo>
                    <a:pt x="867" y="313"/>
                  </a:lnTo>
                  <a:lnTo>
                    <a:pt x="849" y="331"/>
                  </a:lnTo>
                  <a:lnTo>
                    <a:pt x="836" y="344"/>
                  </a:lnTo>
                  <a:lnTo>
                    <a:pt x="818" y="356"/>
                  </a:lnTo>
                  <a:lnTo>
                    <a:pt x="800" y="374"/>
                  </a:lnTo>
                  <a:lnTo>
                    <a:pt x="787" y="387"/>
                  </a:lnTo>
                  <a:lnTo>
                    <a:pt x="769" y="399"/>
                  </a:lnTo>
                  <a:lnTo>
                    <a:pt x="750" y="417"/>
                  </a:lnTo>
                  <a:lnTo>
                    <a:pt x="738" y="430"/>
                  </a:lnTo>
                  <a:lnTo>
                    <a:pt x="720" y="442"/>
                  </a:lnTo>
                  <a:lnTo>
                    <a:pt x="701" y="460"/>
                  </a:lnTo>
                  <a:lnTo>
                    <a:pt x="689" y="473"/>
                  </a:lnTo>
                  <a:lnTo>
                    <a:pt x="670" y="485"/>
                  </a:lnTo>
                  <a:lnTo>
                    <a:pt x="652" y="503"/>
                  </a:lnTo>
                  <a:lnTo>
                    <a:pt x="640" y="516"/>
                  </a:lnTo>
                  <a:lnTo>
                    <a:pt x="621" y="528"/>
                  </a:lnTo>
                  <a:lnTo>
                    <a:pt x="603" y="546"/>
                  </a:lnTo>
                  <a:lnTo>
                    <a:pt x="591" y="559"/>
                  </a:lnTo>
                  <a:lnTo>
                    <a:pt x="572" y="571"/>
                  </a:lnTo>
                  <a:lnTo>
                    <a:pt x="554" y="589"/>
                  </a:lnTo>
                  <a:lnTo>
                    <a:pt x="541" y="601"/>
                  </a:lnTo>
                  <a:lnTo>
                    <a:pt x="523" y="614"/>
                  </a:lnTo>
                  <a:lnTo>
                    <a:pt x="504" y="626"/>
                  </a:lnTo>
                  <a:lnTo>
                    <a:pt x="492" y="644"/>
                  </a:lnTo>
                  <a:lnTo>
                    <a:pt x="474" y="657"/>
                  </a:lnTo>
                  <a:lnTo>
                    <a:pt x="455" y="669"/>
                  </a:lnTo>
                  <a:lnTo>
                    <a:pt x="443" y="687"/>
                  </a:lnTo>
                  <a:lnTo>
                    <a:pt x="425" y="700"/>
                  </a:lnTo>
                  <a:lnTo>
                    <a:pt x="406" y="712"/>
                  </a:lnTo>
                  <a:lnTo>
                    <a:pt x="394" y="730"/>
                  </a:lnTo>
                  <a:lnTo>
                    <a:pt x="375" y="743"/>
                  </a:lnTo>
                  <a:lnTo>
                    <a:pt x="357" y="755"/>
                  </a:lnTo>
                  <a:lnTo>
                    <a:pt x="345" y="773"/>
                  </a:lnTo>
                  <a:lnTo>
                    <a:pt x="326" y="786"/>
                  </a:lnTo>
                  <a:lnTo>
                    <a:pt x="308" y="798"/>
                  </a:lnTo>
                  <a:lnTo>
                    <a:pt x="295" y="816"/>
                  </a:lnTo>
                  <a:lnTo>
                    <a:pt x="277" y="829"/>
                  </a:lnTo>
                  <a:lnTo>
                    <a:pt x="259" y="841"/>
                  </a:lnTo>
                  <a:lnTo>
                    <a:pt x="246" y="859"/>
                  </a:lnTo>
                  <a:lnTo>
                    <a:pt x="228" y="872"/>
                  </a:lnTo>
                  <a:lnTo>
                    <a:pt x="209" y="884"/>
                  </a:lnTo>
                  <a:lnTo>
                    <a:pt x="197" y="902"/>
                  </a:lnTo>
                  <a:lnTo>
                    <a:pt x="179" y="914"/>
                  </a:lnTo>
                  <a:lnTo>
                    <a:pt x="160" y="927"/>
                  </a:lnTo>
                  <a:lnTo>
                    <a:pt x="148" y="945"/>
                  </a:lnTo>
                  <a:lnTo>
                    <a:pt x="129" y="957"/>
                  </a:lnTo>
                  <a:lnTo>
                    <a:pt x="111" y="970"/>
                  </a:lnTo>
                  <a:lnTo>
                    <a:pt x="99" y="988"/>
                  </a:lnTo>
                  <a:lnTo>
                    <a:pt x="80" y="1000"/>
                  </a:lnTo>
                  <a:lnTo>
                    <a:pt x="62" y="1013"/>
                  </a:lnTo>
                  <a:lnTo>
                    <a:pt x="50" y="1031"/>
                  </a:lnTo>
                  <a:lnTo>
                    <a:pt x="31" y="1043"/>
                  </a:lnTo>
                  <a:lnTo>
                    <a:pt x="13" y="1056"/>
                  </a:lnTo>
                  <a:lnTo>
                    <a:pt x="0" y="1074"/>
                  </a:lnTo>
                </a:path>
              </a:pathLst>
            </a:custGeom>
            <a:solidFill>
              <a:srgbClr val="0000FF"/>
            </a:solidFill>
            <a:ln w="9525">
              <a:solidFill>
                <a:srgbClr val="000000"/>
              </a:solidFill>
              <a:prstDash val="solid"/>
              <a:round/>
              <a:headEnd/>
              <a:tailEnd/>
            </a:ln>
          </p:spPr>
          <p:txBody>
            <a:bodyPr/>
            <a:lstStyle/>
            <a:p>
              <a:endParaRPr lang="en-US"/>
            </a:p>
          </p:txBody>
        </p:sp>
        <p:sp>
          <p:nvSpPr>
            <p:cNvPr id="426510" name="Freeform 520">
              <a:extLst>
                <a:ext uri="{FF2B5EF4-FFF2-40B4-BE49-F238E27FC236}">
                  <a16:creationId xmlns:a16="http://schemas.microsoft.com/office/drawing/2014/main" id="{6AF5015D-6780-6B53-4518-898155E16F4C}"/>
                </a:ext>
              </a:extLst>
            </p:cNvPr>
            <p:cNvSpPr>
              <a:spLocks/>
            </p:cNvSpPr>
            <p:nvPr/>
          </p:nvSpPr>
          <p:spPr bwMode="auto">
            <a:xfrm>
              <a:off x="2146" y="2629"/>
              <a:ext cx="1150" cy="1004"/>
            </a:xfrm>
            <a:custGeom>
              <a:avLst/>
              <a:gdLst>
                <a:gd name="T0" fmla="*/ 87 w 1230"/>
                <a:gd name="T1" fmla="*/ 7 h 1074"/>
                <a:gd name="T2" fmla="*/ 87 w 1230"/>
                <a:gd name="T3" fmla="*/ 7 h 1074"/>
                <a:gd name="T4" fmla="*/ 82 w 1230"/>
                <a:gd name="T5" fmla="*/ 7 h 1074"/>
                <a:gd name="T6" fmla="*/ 81 w 1230"/>
                <a:gd name="T7" fmla="*/ 7 h 1074"/>
                <a:gd name="T8" fmla="*/ 79 w 1230"/>
                <a:gd name="T9" fmla="*/ 9 h 1074"/>
                <a:gd name="T10" fmla="*/ 76 w 1230"/>
                <a:gd name="T11" fmla="*/ 12 h 1074"/>
                <a:gd name="T12" fmla="*/ 74 w 1230"/>
                <a:gd name="T13" fmla="*/ 14 h 1074"/>
                <a:gd name="T14" fmla="*/ 71 w 1230"/>
                <a:gd name="T15" fmla="*/ 17 h 1074"/>
                <a:gd name="T16" fmla="*/ 69 w 1230"/>
                <a:gd name="T17" fmla="*/ 19 h 1074"/>
                <a:gd name="T18" fmla="*/ 66 w 1230"/>
                <a:gd name="T19" fmla="*/ 20 h 1074"/>
                <a:gd name="T20" fmla="*/ 65 w 1230"/>
                <a:gd name="T21" fmla="*/ 22 h 1074"/>
                <a:gd name="T22" fmla="*/ 62 w 1230"/>
                <a:gd name="T23" fmla="*/ 24 h 1074"/>
                <a:gd name="T24" fmla="*/ 59 w 1230"/>
                <a:gd name="T25" fmla="*/ 26 h 1074"/>
                <a:gd name="T26" fmla="*/ 57 w 1230"/>
                <a:gd name="T27" fmla="*/ 28 h 1074"/>
                <a:gd name="T28" fmla="*/ 54 w 1230"/>
                <a:gd name="T29" fmla="*/ 30 h 1074"/>
                <a:gd name="T30" fmla="*/ 53 w 1230"/>
                <a:gd name="T31" fmla="*/ 32 h 1074"/>
                <a:gd name="T32" fmla="*/ 50 w 1230"/>
                <a:gd name="T33" fmla="*/ 34 h 1074"/>
                <a:gd name="T34" fmla="*/ 47 w 1230"/>
                <a:gd name="T35" fmla="*/ 36 h 1074"/>
                <a:gd name="T36" fmla="*/ 45 w 1230"/>
                <a:gd name="T37" fmla="*/ 38 h 1074"/>
                <a:gd name="T38" fmla="*/ 44 w 1230"/>
                <a:gd name="T39" fmla="*/ 41 h 1074"/>
                <a:gd name="T40" fmla="*/ 41 w 1230"/>
                <a:gd name="T41" fmla="*/ 44 h 1074"/>
                <a:gd name="T42" fmla="*/ 38 w 1230"/>
                <a:gd name="T43" fmla="*/ 44 h 1074"/>
                <a:gd name="T44" fmla="*/ 36 w 1230"/>
                <a:gd name="T45" fmla="*/ 47 h 1074"/>
                <a:gd name="T46" fmla="*/ 34 w 1230"/>
                <a:gd name="T47" fmla="*/ 48 h 1074"/>
                <a:gd name="T48" fmla="*/ 32 w 1230"/>
                <a:gd name="T49" fmla="*/ 50 h 1074"/>
                <a:gd name="T50" fmla="*/ 30 w 1230"/>
                <a:gd name="T51" fmla="*/ 53 h 1074"/>
                <a:gd name="T52" fmla="*/ 26 w 1230"/>
                <a:gd name="T53" fmla="*/ 54 h 1074"/>
                <a:gd name="T54" fmla="*/ 24 w 1230"/>
                <a:gd name="T55" fmla="*/ 57 h 1074"/>
                <a:gd name="T56" fmla="*/ 21 w 1230"/>
                <a:gd name="T57" fmla="*/ 59 h 1074"/>
                <a:gd name="T58" fmla="*/ 19 w 1230"/>
                <a:gd name="T59" fmla="*/ 61 h 1074"/>
                <a:gd name="T60" fmla="*/ 17 w 1230"/>
                <a:gd name="T61" fmla="*/ 63 h 1074"/>
                <a:gd name="T62" fmla="*/ 15 w 1230"/>
                <a:gd name="T63" fmla="*/ 65 h 1074"/>
                <a:gd name="T64" fmla="*/ 12 w 1230"/>
                <a:gd name="T65" fmla="*/ 66 h 1074"/>
                <a:gd name="T66" fmla="*/ 9 w 1230"/>
                <a:gd name="T67" fmla="*/ 69 h 1074"/>
                <a:gd name="T68" fmla="*/ 7 w 1230"/>
                <a:gd name="T69" fmla="*/ 71 h 1074"/>
                <a:gd name="T70" fmla="*/ 7 w 1230"/>
                <a:gd name="T71" fmla="*/ 74 h 1074"/>
                <a:gd name="T72" fmla="*/ 7 w 1230"/>
                <a:gd name="T73" fmla="*/ 76 h 1074"/>
                <a:gd name="T74" fmla="*/ 0 w 1230"/>
                <a:gd name="T75" fmla="*/ 78 h 107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230" h="1074">
                  <a:moveTo>
                    <a:pt x="1230" y="0"/>
                  </a:moveTo>
                  <a:lnTo>
                    <a:pt x="1211" y="12"/>
                  </a:lnTo>
                  <a:lnTo>
                    <a:pt x="1193" y="31"/>
                  </a:lnTo>
                  <a:lnTo>
                    <a:pt x="1181" y="43"/>
                  </a:lnTo>
                  <a:lnTo>
                    <a:pt x="1162" y="55"/>
                  </a:lnTo>
                  <a:lnTo>
                    <a:pt x="1144" y="74"/>
                  </a:lnTo>
                  <a:lnTo>
                    <a:pt x="1132" y="86"/>
                  </a:lnTo>
                  <a:lnTo>
                    <a:pt x="1113" y="98"/>
                  </a:lnTo>
                  <a:lnTo>
                    <a:pt x="1095" y="117"/>
                  </a:lnTo>
                  <a:lnTo>
                    <a:pt x="1082" y="129"/>
                  </a:lnTo>
                  <a:lnTo>
                    <a:pt x="1064" y="141"/>
                  </a:lnTo>
                  <a:lnTo>
                    <a:pt x="1045" y="160"/>
                  </a:lnTo>
                  <a:lnTo>
                    <a:pt x="1033" y="172"/>
                  </a:lnTo>
                  <a:lnTo>
                    <a:pt x="1015" y="184"/>
                  </a:lnTo>
                  <a:lnTo>
                    <a:pt x="996" y="203"/>
                  </a:lnTo>
                  <a:lnTo>
                    <a:pt x="984" y="215"/>
                  </a:lnTo>
                  <a:lnTo>
                    <a:pt x="966" y="227"/>
                  </a:lnTo>
                  <a:lnTo>
                    <a:pt x="947" y="246"/>
                  </a:lnTo>
                  <a:lnTo>
                    <a:pt x="935" y="258"/>
                  </a:lnTo>
                  <a:lnTo>
                    <a:pt x="916" y="270"/>
                  </a:lnTo>
                  <a:lnTo>
                    <a:pt x="898" y="288"/>
                  </a:lnTo>
                  <a:lnTo>
                    <a:pt x="886" y="301"/>
                  </a:lnTo>
                  <a:lnTo>
                    <a:pt x="867" y="313"/>
                  </a:lnTo>
                  <a:lnTo>
                    <a:pt x="849" y="331"/>
                  </a:lnTo>
                  <a:lnTo>
                    <a:pt x="836" y="344"/>
                  </a:lnTo>
                  <a:lnTo>
                    <a:pt x="818" y="356"/>
                  </a:lnTo>
                  <a:lnTo>
                    <a:pt x="800" y="374"/>
                  </a:lnTo>
                  <a:lnTo>
                    <a:pt x="787" y="387"/>
                  </a:lnTo>
                  <a:lnTo>
                    <a:pt x="769" y="399"/>
                  </a:lnTo>
                  <a:lnTo>
                    <a:pt x="750" y="417"/>
                  </a:lnTo>
                  <a:lnTo>
                    <a:pt x="738" y="430"/>
                  </a:lnTo>
                  <a:lnTo>
                    <a:pt x="720" y="442"/>
                  </a:lnTo>
                  <a:lnTo>
                    <a:pt x="701" y="460"/>
                  </a:lnTo>
                  <a:lnTo>
                    <a:pt x="689" y="473"/>
                  </a:lnTo>
                  <a:lnTo>
                    <a:pt x="670" y="485"/>
                  </a:lnTo>
                  <a:lnTo>
                    <a:pt x="652" y="503"/>
                  </a:lnTo>
                  <a:lnTo>
                    <a:pt x="640" y="516"/>
                  </a:lnTo>
                  <a:lnTo>
                    <a:pt x="621" y="528"/>
                  </a:lnTo>
                  <a:lnTo>
                    <a:pt x="603" y="546"/>
                  </a:lnTo>
                  <a:lnTo>
                    <a:pt x="591" y="559"/>
                  </a:lnTo>
                  <a:lnTo>
                    <a:pt x="572" y="571"/>
                  </a:lnTo>
                  <a:lnTo>
                    <a:pt x="554" y="589"/>
                  </a:lnTo>
                  <a:lnTo>
                    <a:pt x="541" y="601"/>
                  </a:lnTo>
                  <a:lnTo>
                    <a:pt x="523" y="614"/>
                  </a:lnTo>
                  <a:lnTo>
                    <a:pt x="504" y="626"/>
                  </a:lnTo>
                  <a:lnTo>
                    <a:pt x="492" y="644"/>
                  </a:lnTo>
                  <a:lnTo>
                    <a:pt x="474" y="657"/>
                  </a:lnTo>
                  <a:lnTo>
                    <a:pt x="455" y="669"/>
                  </a:lnTo>
                  <a:lnTo>
                    <a:pt x="443" y="687"/>
                  </a:lnTo>
                  <a:lnTo>
                    <a:pt x="425" y="700"/>
                  </a:lnTo>
                  <a:lnTo>
                    <a:pt x="406" y="712"/>
                  </a:lnTo>
                  <a:lnTo>
                    <a:pt x="394" y="730"/>
                  </a:lnTo>
                  <a:lnTo>
                    <a:pt x="375" y="743"/>
                  </a:lnTo>
                  <a:lnTo>
                    <a:pt x="357" y="755"/>
                  </a:lnTo>
                  <a:lnTo>
                    <a:pt x="345" y="773"/>
                  </a:lnTo>
                  <a:lnTo>
                    <a:pt x="326" y="786"/>
                  </a:lnTo>
                  <a:lnTo>
                    <a:pt x="308" y="798"/>
                  </a:lnTo>
                  <a:lnTo>
                    <a:pt x="295" y="816"/>
                  </a:lnTo>
                  <a:lnTo>
                    <a:pt x="277" y="829"/>
                  </a:lnTo>
                  <a:lnTo>
                    <a:pt x="259" y="841"/>
                  </a:lnTo>
                  <a:lnTo>
                    <a:pt x="246" y="859"/>
                  </a:lnTo>
                  <a:lnTo>
                    <a:pt x="228" y="872"/>
                  </a:lnTo>
                  <a:lnTo>
                    <a:pt x="209" y="884"/>
                  </a:lnTo>
                  <a:lnTo>
                    <a:pt x="197" y="902"/>
                  </a:lnTo>
                  <a:lnTo>
                    <a:pt x="179" y="914"/>
                  </a:lnTo>
                  <a:lnTo>
                    <a:pt x="160" y="927"/>
                  </a:lnTo>
                  <a:lnTo>
                    <a:pt x="148" y="945"/>
                  </a:lnTo>
                  <a:lnTo>
                    <a:pt x="129" y="957"/>
                  </a:lnTo>
                  <a:lnTo>
                    <a:pt x="111" y="970"/>
                  </a:lnTo>
                  <a:lnTo>
                    <a:pt x="99" y="988"/>
                  </a:lnTo>
                  <a:lnTo>
                    <a:pt x="80" y="1000"/>
                  </a:lnTo>
                  <a:lnTo>
                    <a:pt x="62" y="1013"/>
                  </a:lnTo>
                  <a:lnTo>
                    <a:pt x="50" y="1031"/>
                  </a:lnTo>
                  <a:lnTo>
                    <a:pt x="31" y="1043"/>
                  </a:lnTo>
                  <a:lnTo>
                    <a:pt x="13" y="1056"/>
                  </a:lnTo>
                  <a:lnTo>
                    <a:pt x="0" y="1074"/>
                  </a:lnTo>
                </a:path>
              </a:pathLst>
            </a:custGeom>
            <a:solidFill>
              <a:srgbClr val="0000FF"/>
            </a:solidFill>
            <a:ln w="9525">
              <a:solidFill>
                <a:srgbClr val="000000"/>
              </a:solidFill>
              <a:prstDash val="solid"/>
              <a:round/>
              <a:headEnd/>
              <a:tailEnd/>
            </a:ln>
          </p:spPr>
          <p:txBody>
            <a:bodyPr/>
            <a:lstStyle/>
            <a:p>
              <a:endParaRPr lang="en-US"/>
            </a:p>
          </p:txBody>
        </p:sp>
        <p:sp>
          <p:nvSpPr>
            <p:cNvPr id="426511" name="Freeform 521">
              <a:extLst>
                <a:ext uri="{FF2B5EF4-FFF2-40B4-BE49-F238E27FC236}">
                  <a16:creationId xmlns:a16="http://schemas.microsoft.com/office/drawing/2014/main" id="{345E0C68-B431-A56E-3431-11C12FA54526}"/>
                </a:ext>
              </a:extLst>
            </p:cNvPr>
            <p:cNvSpPr>
              <a:spLocks/>
            </p:cNvSpPr>
            <p:nvPr/>
          </p:nvSpPr>
          <p:spPr bwMode="auto">
            <a:xfrm>
              <a:off x="2146" y="2629"/>
              <a:ext cx="1150" cy="1004"/>
            </a:xfrm>
            <a:custGeom>
              <a:avLst/>
              <a:gdLst>
                <a:gd name="T0" fmla="*/ 87 w 1230"/>
                <a:gd name="T1" fmla="*/ 7 h 1074"/>
                <a:gd name="T2" fmla="*/ 87 w 1230"/>
                <a:gd name="T3" fmla="*/ 7 h 1074"/>
                <a:gd name="T4" fmla="*/ 82 w 1230"/>
                <a:gd name="T5" fmla="*/ 7 h 1074"/>
                <a:gd name="T6" fmla="*/ 81 w 1230"/>
                <a:gd name="T7" fmla="*/ 7 h 1074"/>
                <a:gd name="T8" fmla="*/ 79 w 1230"/>
                <a:gd name="T9" fmla="*/ 9 h 1074"/>
                <a:gd name="T10" fmla="*/ 76 w 1230"/>
                <a:gd name="T11" fmla="*/ 12 h 1074"/>
                <a:gd name="T12" fmla="*/ 74 w 1230"/>
                <a:gd name="T13" fmla="*/ 14 h 1074"/>
                <a:gd name="T14" fmla="*/ 71 w 1230"/>
                <a:gd name="T15" fmla="*/ 17 h 1074"/>
                <a:gd name="T16" fmla="*/ 69 w 1230"/>
                <a:gd name="T17" fmla="*/ 19 h 1074"/>
                <a:gd name="T18" fmla="*/ 66 w 1230"/>
                <a:gd name="T19" fmla="*/ 20 h 1074"/>
                <a:gd name="T20" fmla="*/ 65 w 1230"/>
                <a:gd name="T21" fmla="*/ 22 h 1074"/>
                <a:gd name="T22" fmla="*/ 62 w 1230"/>
                <a:gd name="T23" fmla="*/ 24 h 1074"/>
                <a:gd name="T24" fmla="*/ 59 w 1230"/>
                <a:gd name="T25" fmla="*/ 26 h 1074"/>
                <a:gd name="T26" fmla="*/ 57 w 1230"/>
                <a:gd name="T27" fmla="*/ 28 h 1074"/>
                <a:gd name="T28" fmla="*/ 54 w 1230"/>
                <a:gd name="T29" fmla="*/ 30 h 1074"/>
                <a:gd name="T30" fmla="*/ 53 w 1230"/>
                <a:gd name="T31" fmla="*/ 32 h 1074"/>
                <a:gd name="T32" fmla="*/ 50 w 1230"/>
                <a:gd name="T33" fmla="*/ 34 h 1074"/>
                <a:gd name="T34" fmla="*/ 47 w 1230"/>
                <a:gd name="T35" fmla="*/ 36 h 1074"/>
                <a:gd name="T36" fmla="*/ 45 w 1230"/>
                <a:gd name="T37" fmla="*/ 38 h 1074"/>
                <a:gd name="T38" fmla="*/ 44 w 1230"/>
                <a:gd name="T39" fmla="*/ 41 h 1074"/>
                <a:gd name="T40" fmla="*/ 41 w 1230"/>
                <a:gd name="T41" fmla="*/ 44 h 1074"/>
                <a:gd name="T42" fmla="*/ 38 w 1230"/>
                <a:gd name="T43" fmla="*/ 44 h 1074"/>
                <a:gd name="T44" fmla="*/ 36 w 1230"/>
                <a:gd name="T45" fmla="*/ 47 h 1074"/>
                <a:gd name="T46" fmla="*/ 34 w 1230"/>
                <a:gd name="T47" fmla="*/ 48 h 1074"/>
                <a:gd name="T48" fmla="*/ 32 w 1230"/>
                <a:gd name="T49" fmla="*/ 50 h 1074"/>
                <a:gd name="T50" fmla="*/ 30 w 1230"/>
                <a:gd name="T51" fmla="*/ 53 h 1074"/>
                <a:gd name="T52" fmla="*/ 26 w 1230"/>
                <a:gd name="T53" fmla="*/ 54 h 1074"/>
                <a:gd name="T54" fmla="*/ 24 w 1230"/>
                <a:gd name="T55" fmla="*/ 57 h 1074"/>
                <a:gd name="T56" fmla="*/ 21 w 1230"/>
                <a:gd name="T57" fmla="*/ 59 h 1074"/>
                <a:gd name="T58" fmla="*/ 19 w 1230"/>
                <a:gd name="T59" fmla="*/ 61 h 1074"/>
                <a:gd name="T60" fmla="*/ 17 w 1230"/>
                <a:gd name="T61" fmla="*/ 63 h 1074"/>
                <a:gd name="T62" fmla="*/ 15 w 1230"/>
                <a:gd name="T63" fmla="*/ 65 h 1074"/>
                <a:gd name="T64" fmla="*/ 12 w 1230"/>
                <a:gd name="T65" fmla="*/ 66 h 1074"/>
                <a:gd name="T66" fmla="*/ 9 w 1230"/>
                <a:gd name="T67" fmla="*/ 69 h 1074"/>
                <a:gd name="T68" fmla="*/ 7 w 1230"/>
                <a:gd name="T69" fmla="*/ 71 h 1074"/>
                <a:gd name="T70" fmla="*/ 7 w 1230"/>
                <a:gd name="T71" fmla="*/ 74 h 1074"/>
                <a:gd name="T72" fmla="*/ 7 w 1230"/>
                <a:gd name="T73" fmla="*/ 76 h 1074"/>
                <a:gd name="T74" fmla="*/ 0 w 1230"/>
                <a:gd name="T75" fmla="*/ 78 h 107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230" h="1074">
                  <a:moveTo>
                    <a:pt x="1230" y="0"/>
                  </a:moveTo>
                  <a:lnTo>
                    <a:pt x="1211" y="12"/>
                  </a:lnTo>
                  <a:lnTo>
                    <a:pt x="1193" y="31"/>
                  </a:lnTo>
                  <a:lnTo>
                    <a:pt x="1181" y="43"/>
                  </a:lnTo>
                  <a:lnTo>
                    <a:pt x="1162" y="55"/>
                  </a:lnTo>
                  <a:lnTo>
                    <a:pt x="1144" y="74"/>
                  </a:lnTo>
                  <a:lnTo>
                    <a:pt x="1132" y="86"/>
                  </a:lnTo>
                  <a:lnTo>
                    <a:pt x="1113" y="98"/>
                  </a:lnTo>
                  <a:lnTo>
                    <a:pt x="1095" y="117"/>
                  </a:lnTo>
                  <a:lnTo>
                    <a:pt x="1082" y="129"/>
                  </a:lnTo>
                  <a:lnTo>
                    <a:pt x="1064" y="141"/>
                  </a:lnTo>
                  <a:lnTo>
                    <a:pt x="1045" y="160"/>
                  </a:lnTo>
                  <a:lnTo>
                    <a:pt x="1033" y="172"/>
                  </a:lnTo>
                  <a:lnTo>
                    <a:pt x="1015" y="184"/>
                  </a:lnTo>
                  <a:lnTo>
                    <a:pt x="996" y="203"/>
                  </a:lnTo>
                  <a:lnTo>
                    <a:pt x="984" y="215"/>
                  </a:lnTo>
                  <a:lnTo>
                    <a:pt x="966" y="227"/>
                  </a:lnTo>
                  <a:lnTo>
                    <a:pt x="947" y="246"/>
                  </a:lnTo>
                  <a:lnTo>
                    <a:pt x="935" y="258"/>
                  </a:lnTo>
                  <a:lnTo>
                    <a:pt x="916" y="270"/>
                  </a:lnTo>
                  <a:lnTo>
                    <a:pt x="898" y="288"/>
                  </a:lnTo>
                  <a:lnTo>
                    <a:pt x="886" y="301"/>
                  </a:lnTo>
                  <a:lnTo>
                    <a:pt x="867" y="313"/>
                  </a:lnTo>
                  <a:lnTo>
                    <a:pt x="849" y="331"/>
                  </a:lnTo>
                  <a:lnTo>
                    <a:pt x="836" y="344"/>
                  </a:lnTo>
                  <a:lnTo>
                    <a:pt x="818" y="356"/>
                  </a:lnTo>
                  <a:lnTo>
                    <a:pt x="800" y="374"/>
                  </a:lnTo>
                  <a:lnTo>
                    <a:pt x="787" y="387"/>
                  </a:lnTo>
                  <a:lnTo>
                    <a:pt x="769" y="399"/>
                  </a:lnTo>
                  <a:lnTo>
                    <a:pt x="750" y="417"/>
                  </a:lnTo>
                  <a:lnTo>
                    <a:pt x="738" y="430"/>
                  </a:lnTo>
                  <a:lnTo>
                    <a:pt x="720" y="442"/>
                  </a:lnTo>
                  <a:lnTo>
                    <a:pt x="701" y="460"/>
                  </a:lnTo>
                  <a:lnTo>
                    <a:pt x="689" y="473"/>
                  </a:lnTo>
                  <a:lnTo>
                    <a:pt x="670" y="485"/>
                  </a:lnTo>
                  <a:lnTo>
                    <a:pt x="652" y="503"/>
                  </a:lnTo>
                  <a:lnTo>
                    <a:pt x="640" y="516"/>
                  </a:lnTo>
                  <a:lnTo>
                    <a:pt x="621" y="528"/>
                  </a:lnTo>
                  <a:lnTo>
                    <a:pt x="603" y="546"/>
                  </a:lnTo>
                  <a:lnTo>
                    <a:pt x="591" y="559"/>
                  </a:lnTo>
                  <a:lnTo>
                    <a:pt x="572" y="571"/>
                  </a:lnTo>
                  <a:lnTo>
                    <a:pt x="554" y="589"/>
                  </a:lnTo>
                  <a:lnTo>
                    <a:pt x="541" y="601"/>
                  </a:lnTo>
                  <a:lnTo>
                    <a:pt x="523" y="614"/>
                  </a:lnTo>
                  <a:lnTo>
                    <a:pt x="504" y="626"/>
                  </a:lnTo>
                  <a:lnTo>
                    <a:pt x="492" y="644"/>
                  </a:lnTo>
                  <a:lnTo>
                    <a:pt x="474" y="657"/>
                  </a:lnTo>
                  <a:lnTo>
                    <a:pt x="455" y="669"/>
                  </a:lnTo>
                  <a:lnTo>
                    <a:pt x="443" y="687"/>
                  </a:lnTo>
                  <a:lnTo>
                    <a:pt x="425" y="700"/>
                  </a:lnTo>
                  <a:lnTo>
                    <a:pt x="406" y="712"/>
                  </a:lnTo>
                  <a:lnTo>
                    <a:pt x="394" y="730"/>
                  </a:lnTo>
                  <a:lnTo>
                    <a:pt x="375" y="743"/>
                  </a:lnTo>
                  <a:lnTo>
                    <a:pt x="357" y="755"/>
                  </a:lnTo>
                  <a:lnTo>
                    <a:pt x="345" y="773"/>
                  </a:lnTo>
                  <a:lnTo>
                    <a:pt x="326" y="786"/>
                  </a:lnTo>
                  <a:lnTo>
                    <a:pt x="308" y="798"/>
                  </a:lnTo>
                  <a:lnTo>
                    <a:pt x="295" y="816"/>
                  </a:lnTo>
                  <a:lnTo>
                    <a:pt x="277" y="829"/>
                  </a:lnTo>
                  <a:lnTo>
                    <a:pt x="259" y="841"/>
                  </a:lnTo>
                  <a:lnTo>
                    <a:pt x="246" y="859"/>
                  </a:lnTo>
                  <a:lnTo>
                    <a:pt x="228" y="872"/>
                  </a:lnTo>
                  <a:lnTo>
                    <a:pt x="209" y="884"/>
                  </a:lnTo>
                  <a:lnTo>
                    <a:pt x="197" y="902"/>
                  </a:lnTo>
                  <a:lnTo>
                    <a:pt x="179" y="914"/>
                  </a:lnTo>
                  <a:lnTo>
                    <a:pt x="160" y="927"/>
                  </a:lnTo>
                  <a:lnTo>
                    <a:pt x="148" y="945"/>
                  </a:lnTo>
                  <a:lnTo>
                    <a:pt x="129" y="957"/>
                  </a:lnTo>
                  <a:lnTo>
                    <a:pt x="111" y="970"/>
                  </a:lnTo>
                  <a:lnTo>
                    <a:pt x="99" y="988"/>
                  </a:lnTo>
                  <a:lnTo>
                    <a:pt x="80" y="1000"/>
                  </a:lnTo>
                  <a:lnTo>
                    <a:pt x="62" y="1013"/>
                  </a:lnTo>
                  <a:lnTo>
                    <a:pt x="50" y="1031"/>
                  </a:lnTo>
                  <a:lnTo>
                    <a:pt x="31" y="1043"/>
                  </a:lnTo>
                  <a:lnTo>
                    <a:pt x="13" y="1056"/>
                  </a:lnTo>
                  <a:lnTo>
                    <a:pt x="0" y="1074"/>
                  </a:lnTo>
                </a:path>
              </a:pathLst>
            </a:custGeom>
            <a:solidFill>
              <a:srgbClr val="0000FF"/>
            </a:solidFill>
            <a:ln w="9525">
              <a:solidFill>
                <a:srgbClr val="000000"/>
              </a:solidFill>
              <a:prstDash val="solid"/>
              <a:round/>
              <a:headEnd/>
              <a:tailEnd/>
            </a:ln>
          </p:spPr>
          <p:txBody>
            <a:bodyPr/>
            <a:lstStyle/>
            <a:p>
              <a:endParaRPr lang="en-US"/>
            </a:p>
          </p:txBody>
        </p:sp>
        <p:sp>
          <p:nvSpPr>
            <p:cNvPr id="426512" name="Freeform 522">
              <a:extLst>
                <a:ext uri="{FF2B5EF4-FFF2-40B4-BE49-F238E27FC236}">
                  <a16:creationId xmlns:a16="http://schemas.microsoft.com/office/drawing/2014/main" id="{B7ECDBDC-F639-0C19-8C65-2B09ABDC6637}"/>
                </a:ext>
              </a:extLst>
            </p:cNvPr>
            <p:cNvSpPr>
              <a:spLocks/>
            </p:cNvSpPr>
            <p:nvPr/>
          </p:nvSpPr>
          <p:spPr bwMode="auto">
            <a:xfrm>
              <a:off x="2146" y="2629"/>
              <a:ext cx="1150" cy="1004"/>
            </a:xfrm>
            <a:custGeom>
              <a:avLst/>
              <a:gdLst>
                <a:gd name="T0" fmla="*/ 87 w 1230"/>
                <a:gd name="T1" fmla="*/ 7 h 1074"/>
                <a:gd name="T2" fmla="*/ 87 w 1230"/>
                <a:gd name="T3" fmla="*/ 7 h 1074"/>
                <a:gd name="T4" fmla="*/ 82 w 1230"/>
                <a:gd name="T5" fmla="*/ 7 h 1074"/>
                <a:gd name="T6" fmla="*/ 81 w 1230"/>
                <a:gd name="T7" fmla="*/ 7 h 1074"/>
                <a:gd name="T8" fmla="*/ 79 w 1230"/>
                <a:gd name="T9" fmla="*/ 9 h 1074"/>
                <a:gd name="T10" fmla="*/ 76 w 1230"/>
                <a:gd name="T11" fmla="*/ 12 h 1074"/>
                <a:gd name="T12" fmla="*/ 74 w 1230"/>
                <a:gd name="T13" fmla="*/ 14 h 1074"/>
                <a:gd name="T14" fmla="*/ 71 w 1230"/>
                <a:gd name="T15" fmla="*/ 17 h 1074"/>
                <a:gd name="T16" fmla="*/ 69 w 1230"/>
                <a:gd name="T17" fmla="*/ 19 h 1074"/>
                <a:gd name="T18" fmla="*/ 66 w 1230"/>
                <a:gd name="T19" fmla="*/ 20 h 1074"/>
                <a:gd name="T20" fmla="*/ 65 w 1230"/>
                <a:gd name="T21" fmla="*/ 22 h 1074"/>
                <a:gd name="T22" fmla="*/ 62 w 1230"/>
                <a:gd name="T23" fmla="*/ 24 h 1074"/>
                <a:gd name="T24" fmla="*/ 59 w 1230"/>
                <a:gd name="T25" fmla="*/ 26 h 1074"/>
                <a:gd name="T26" fmla="*/ 57 w 1230"/>
                <a:gd name="T27" fmla="*/ 28 h 1074"/>
                <a:gd name="T28" fmla="*/ 54 w 1230"/>
                <a:gd name="T29" fmla="*/ 30 h 1074"/>
                <a:gd name="T30" fmla="*/ 53 w 1230"/>
                <a:gd name="T31" fmla="*/ 32 h 1074"/>
                <a:gd name="T32" fmla="*/ 50 w 1230"/>
                <a:gd name="T33" fmla="*/ 34 h 1074"/>
                <a:gd name="T34" fmla="*/ 47 w 1230"/>
                <a:gd name="T35" fmla="*/ 36 h 1074"/>
                <a:gd name="T36" fmla="*/ 45 w 1230"/>
                <a:gd name="T37" fmla="*/ 38 h 1074"/>
                <a:gd name="T38" fmla="*/ 44 w 1230"/>
                <a:gd name="T39" fmla="*/ 41 h 1074"/>
                <a:gd name="T40" fmla="*/ 41 w 1230"/>
                <a:gd name="T41" fmla="*/ 44 h 1074"/>
                <a:gd name="T42" fmla="*/ 38 w 1230"/>
                <a:gd name="T43" fmla="*/ 44 h 1074"/>
                <a:gd name="T44" fmla="*/ 36 w 1230"/>
                <a:gd name="T45" fmla="*/ 47 h 1074"/>
                <a:gd name="T46" fmla="*/ 34 w 1230"/>
                <a:gd name="T47" fmla="*/ 48 h 1074"/>
                <a:gd name="T48" fmla="*/ 32 w 1230"/>
                <a:gd name="T49" fmla="*/ 50 h 1074"/>
                <a:gd name="T50" fmla="*/ 30 w 1230"/>
                <a:gd name="T51" fmla="*/ 53 h 1074"/>
                <a:gd name="T52" fmla="*/ 26 w 1230"/>
                <a:gd name="T53" fmla="*/ 54 h 1074"/>
                <a:gd name="T54" fmla="*/ 24 w 1230"/>
                <a:gd name="T55" fmla="*/ 57 h 1074"/>
                <a:gd name="T56" fmla="*/ 21 w 1230"/>
                <a:gd name="T57" fmla="*/ 59 h 1074"/>
                <a:gd name="T58" fmla="*/ 19 w 1230"/>
                <a:gd name="T59" fmla="*/ 61 h 1074"/>
                <a:gd name="T60" fmla="*/ 17 w 1230"/>
                <a:gd name="T61" fmla="*/ 63 h 1074"/>
                <a:gd name="T62" fmla="*/ 15 w 1230"/>
                <a:gd name="T63" fmla="*/ 65 h 1074"/>
                <a:gd name="T64" fmla="*/ 12 w 1230"/>
                <a:gd name="T65" fmla="*/ 66 h 1074"/>
                <a:gd name="T66" fmla="*/ 9 w 1230"/>
                <a:gd name="T67" fmla="*/ 69 h 1074"/>
                <a:gd name="T68" fmla="*/ 7 w 1230"/>
                <a:gd name="T69" fmla="*/ 71 h 1074"/>
                <a:gd name="T70" fmla="*/ 7 w 1230"/>
                <a:gd name="T71" fmla="*/ 74 h 1074"/>
                <a:gd name="T72" fmla="*/ 7 w 1230"/>
                <a:gd name="T73" fmla="*/ 76 h 1074"/>
                <a:gd name="T74" fmla="*/ 0 w 1230"/>
                <a:gd name="T75" fmla="*/ 78 h 107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230" h="1074">
                  <a:moveTo>
                    <a:pt x="1230" y="0"/>
                  </a:moveTo>
                  <a:lnTo>
                    <a:pt x="1211" y="12"/>
                  </a:lnTo>
                  <a:lnTo>
                    <a:pt x="1193" y="31"/>
                  </a:lnTo>
                  <a:lnTo>
                    <a:pt x="1181" y="43"/>
                  </a:lnTo>
                  <a:lnTo>
                    <a:pt x="1162" y="55"/>
                  </a:lnTo>
                  <a:lnTo>
                    <a:pt x="1144" y="74"/>
                  </a:lnTo>
                  <a:lnTo>
                    <a:pt x="1132" y="86"/>
                  </a:lnTo>
                  <a:lnTo>
                    <a:pt x="1113" y="98"/>
                  </a:lnTo>
                  <a:lnTo>
                    <a:pt x="1095" y="117"/>
                  </a:lnTo>
                  <a:lnTo>
                    <a:pt x="1082" y="129"/>
                  </a:lnTo>
                  <a:lnTo>
                    <a:pt x="1064" y="141"/>
                  </a:lnTo>
                  <a:lnTo>
                    <a:pt x="1045" y="160"/>
                  </a:lnTo>
                  <a:lnTo>
                    <a:pt x="1033" y="172"/>
                  </a:lnTo>
                  <a:lnTo>
                    <a:pt x="1015" y="184"/>
                  </a:lnTo>
                  <a:lnTo>
                    <a:pt x="996" y="203"/>
                  </a:lnTo>
                  <a:lnTo>
                    <a:pt x="984" y="215"/>
                  </a:lnTo>
                  <a:lnTo>
                    <a:pt x="966" y="227"/>
                  </a:lnTo>
                  <a:lnTo>
                    <a:pt x="947" y="246"/>
                  </a:lnTo>
                  <a:lnTo>
                    <a:pt x="935" y="258"/>
                  </a:lnTo>
                  <a:lnTo>
                    <a:pt x="916" y="270"/>
                  </a:lnTo>
                  <a:lnTo>
                    <a:pt x="898" y="288"/>
                  </a:lnTo>
                  <a:lnTo>
                    <a:pt x="886" y="301"/>
                  </a:lnTo>
                  <a:lnTo>
                    <a:pt x="867" y="313"/>
                  </a:lnTo>
                  <a:lnTo>
                    <a:pt x="849" y="331"/>
                  </a:lnTo>
                  <a:lnTo>
                    <a:pt x="836" y="344"/>
                  </a:lnTo>
                  <a:lnTo>
                    <a:pt x="818" y="356"/>
                  </a:lnTo>
                  <a:lnTo>
                    <a:pt x="800" y="374"/>
                  </a:lnTo>
                  <a:lnTo>
                    <a:pt x="787" y="387"/>
                  </a:lnTo>
                  <a:lnTo>
                    <a:pt x="769" y="399"/>
                  </a:lnTo>
                  <a:lnTo>
                    <a:pt x="750" y="417"/>
                  </a:lnTo>
                  <a:lnTo>
                    <a:pt x="738" y="430"/>
                  </a:lnTo>
                  <a:lnTo>
                    <a:pt x="720" y="442"/>
                  </a:lnTo>
                  <a:lnTo>
                    <a:pt x="701" y="460"/>
                  </a:lnTo>
                  <a:lnTo>
                    <a:pt x="689" y="473"/>
                  </a:lnTo>
                  <a:lnTo>
                    <a:pt x="670" y="485"/>
                  </a:lnTo>
                  <a:lnTo>
                    <a:pt x="652" y="503"/>
                  </a:lnTo>
                  <a:lnTo>
                    <a:pt x="640" y="516"/>
                  </a:lnTo>
                  <a:lnTo>
                    <a:pt x="621" y="528"/>
                  </a:lnTo>
                  <a:lnTo>
                    <a:pt x="603" y="546"/>
                  </a:lnTo>
                  <a:lnTo>
                    <a:pt x="591" y="559"/>
                  </a:lnTo>
                  <a:lnTo>
                    <a:pt x="572" y="571"/>
                  </a:lnTo>
                  <a:lnTo>
                    <a:pt x="554" y="589"/>
                  </a:lnTo>
                  <a:lnTo>
                    <a:pt x="541" y="601"/>
                  </a:lnTo>
                  <a:lnTo>
                    <a:pt x="523" y="614"/>
                  </a:lnTo>
                  <a:lnTo>
                    <a:pt x="504" y="626"/>
                  </a:lnTo>
                  <a:lnTo>
                    <a:pt x="492" y="644"/>
                  </a:lnTo>
                  <a:lnTo>
                    <a:pt x="474" y="657"/>
                  </a:lnTo>
                  <a:lnTo>
                    <a:pt x="455" y="669"/>
                  </a:lnTo>
                  <a:lnTo>
                    <a:pt x="443" y="687"/>
                  </a:lnTo>
                  <a:lnTo>
                    <a:pt x="425" y="700"/>
                  </a:lnTo>
                  <a:lnTo>
                    <a:pt x="406" y="712"/>
                  </a:lnTo>
                  <a:lnTo>
                    <a:pt x="394" y="730"/>
                  </a:lnTo>
                  <a:lnTo>
                    <a:pt x="375" y="743"/>
                  </a:lnTo>
                  <a:lnTo>
                    <a:pt x="357" y="755"/>
                  </a:lnTo>
                  <a:lnTo>
                    <a:pt x="345" y="773"/>
                  </a:lnTo>
                  <a:lnTo>
                    <a:pt x="326" y="786"/>
                  </a:lnTo>
                  <a:lnTo>
                    <a:pt x="308" y="798"/>
                  </a:lnTo>
                  <a:lnTo>
                    <a:pt x="295" y="816"/>
                  </a:lnTo>
                  <a:lnTo>
                    <a:pt x="277" y="829"/>
                  </a:lnTo>
                  <a:lnTo>
                    <a:pt x="259" y="841"/>
                  </a:lnTo>
                  <a:lnTo>
                    <a:pt x="246" y="859"/>
                  </a:lnTo>
                  <a:lnTo>
                    <a:pt x="228" y="872"/>
                  </a:lnTo>
                  <a:lnTo>
                    <a:pt x="209" y="884"/>
                  </a:lnTo>
                  <a:lnTo>
                    <a:pt x="197" y="902"/>
                  </a:lnTo>
                  <a:lnTo>
                    <a:pt x="179" y="914"/>
                  </a:lnTo>
                  <a:lnTo>
                    <a:pt x="160" y="927"/>
                  </a:lnTo>
                  <a:lnTo>
                    <a:pt x="148" y="945"/>
                  </a:lnTo>
                  <a:lnTo>
                    <a:pt x="129" y="957"/>
                  </a:lnTo>
                  <a:lnTo>
                    <a:pt x="111" y="970"/>
                  </a:lnTo>
                  <a:lnTo>
                    <a:pt x="99" y="988"/>
                  </a:lnTo>
                  <a:lnTo>
                    <a:pt x="80" y="1000"/>
                  </a:lnTo>
                  <a:lnTo>
                    <a:pt x="62" y="1013"/>
                  </a:lnTo>
                  <a:lnTo>
                    <a:pt x="50" y="1031"/>
                  </a:lnTo>
                  <a:lnTo>
                    <a:pt x="31" y="1043"/>
                  </a:lnTo>
                  <a:lnTo>
                    <a:pt x="13" y="1056"/>
                  </a:lnTo>
                  <a:lnTo>
                    <a:pt x="0" y="1074"/>
                  </a:lnTo>
                </a:path>
              </a:pathLst>
            </a:custGeom>
            <a:solidFill>
              <a:srgbClr val="0000FF"/>
            </a:solidFill>
            <a:ln w="9525">
              <a:solidFill>
                <a:srgbClr val="000000"/>
              </a:solidFill>
              <a:prstDash val="solid"/>
              <a:round/>
              <a:headEnd/>
              <a:tailEnd/>
            </a:ln>
          </p:spPr>
          <p:txBody>
            <a:bodyPr/>
            <a:lstStyle/>
            <a:p>
              <a:endParaRPr lang="en-US"/>
            </a:p>
          </p:txBody>
        </p:sp>
        <p:sp>
          <p:nvSpPr>
            <p:cNvPr id="426513" name="Freeform 523">
              <a:extLst>
                <a:ext uri="{FF2B5EF4-FFF2-40B4-BE49-F238E27FC236}">
                  <a16:creationId xmlns:a16="http://schemas.microsoft.com/office/drawing/2014/main" id="{20CE20A7-52F6-C9B4-89F4-B217C7B6CAAF}"/>
                </a:ext>
              </a:extLst>
            </p:cNvPr>
            <p:cNvSpPr>
              <a:spLocks/>
            </p:cNvSpPr>
            <p:nvPr/>
          </p:nvSpPr>
          <p:spPr bwMode="auto">
            <a:xfrm>
              <a:off x="2146" y="2629"/>
              <a:ext cx="1150" cy="1004"/>
            </a:xfrm>
            <a:custGeom>
              <a:avLst/>
              <a:gdLst>
                <a:gd name="T0" fmla="*/ 87 w 1230"/>
                <a:gd name="T1" fmla="*/ 7 h 1074"/>
                <a:gd name="T2" fmla="*/ 87 w 1230"/>
                <a:gd name="T3" fmla="*/ 7 h 1074"/>
                <a:gd name="T4" fmla="*/ 82 w 1230"/>
                <a:gd name="T5" fmla="*/ 7 h 1074"/>
                <a:gd name="T6" fmla="*/ 81 w 1230"/>
                <a:gd name="T7" fmla="*/ 7 h 1074"/>
                <a:gd name="T8" fmla="*/ 79 w 1230"/>
                <a:gd name="T9" fmla="*/ 9 h 1074"/>
                <a:gd name="T10" fmla="*/ 76 w 1230"/>
                <a:gd name="T11" fmla="*/ 12 h 1074"/>
                <a:gd name="T12" fmla="*/ 74 w 1230"/>
                <a:gd name="T13" fmla="*/ 14 h 1074"/>
                <a:gd name="T14" fmla="*/ 71 w 1230"/>
                <a:gd name="T15" fmla="*/ 17 h 1074"/>
                <a:gd name="T16" fmla="*/ 69 w 1230"/>
                <a:gd name="T17" fmla="*/ 19 h 1074"/>
                <a:gd name="T18" fmla="*/ 66 w 1230"/>
                <a:gd name="T19" fmla="*/ 20 h 1074"/>
                <a:gd name="T20" fmla="*/ 65 w 1230"/>
                <a:gd name="T21" fmla="*/ 22 h 1074"/>
                <a:gd name="T22" fmla="*/ 62 w 1230"/>
                <a:gd name="T23" fmla="*/ 24 h 1074"/>
                <a:gd name="T24" fmla="*/ 59 w 1230"/>
                <a:gd name="T25" fmla="*/ 26 h 1074"/>
                <a:gd name="T26" fmla="*/ 57 w 1230"/>
                <a:gd name="T27" fmla="*/ 28 h 1074"/>
                <a:gd name="T28" fmla="*/ 54 w 1230"/>
                <a:gd name="T29" fmla="*/ 30 h 1074"/>
                <a:gd name="T30" fmla="*/ 53 w 1230"/>
                <a:gd name="T31" fmla="*/ 32 h 1074"/>
                <a:gd name="T32" fmla="*/ 50 w 1230"/>
                <a:gd name="T33" fmla="*/ 34 h 1074"/>
                <a:gd name="T34" fmla="*/ 47 w 1230"/>
                <a:gd name="T35" fmla="*/ 36 h 1074"/>
                <a:gd name="T36" fmla="*/ 45 w 1230"/>
                <a:gd name="T37" fmla="*/ 38 h 1074"/>
                <a:gd name="T38" fmla="*/ 44 w 1230"/>
                <a:gd name="T39" fmla="*/ 41 h 1074"/>
                <a:gd name="T40" fmla="*/ 41 w 1230"/>
                <a:gd name="T41" fmla="*/ 44 h 1074"/>
                <a:gd name="T42" fmla="*/ 38 w 1230"/>
                <a:gd name="T43" fmla="*/ 44 h 1074"/>
                <a:gd name="T44" fmla="*/ 36 w 1230"/>
                <a:gd name="T45" fmla="*/ 47 h 1074"/>
                <a:gd name="T46" fmla="*/ 34 w 1230"/>
                <a:gd name="T47" fmla="*/ 48 h 1074"/>
                <a:gd name="T48" fmla="*/ 32 w 1230"/>
                <a:gd name="T49" fmla="*/ 50 h 1074"/>
                <a:gd name="T50" fmla="*/ 30 w 1230"/>
                <a:gd name="T51" fmla="*/ 53 h 1074"/>
                <a:gd name="T52" fmla="*/ 26 w 1230"/>
                <a:gd name="T53" fmla="*/ 54 h 1074"/>
                <a:gd name="T54" fmla="*/ 24 w 1230"/>
                <a:gd name="T55" fmla="*/ 57 h 1074"/>
                <a:gd name="T56" fmla="*/ 21 w 1230"/>
                <a:gd name="T57" fmla="*/ 59 h 1074"/>
                <a:gd name="T58" fmla="*/ 19 w 1230"/>
                <a:gd name="T59" fmla="*/ 61 h 1074"/>
                <a:gd name="T60" fmla="*/ 17 w 1230"/>
                <a:gd name="T61" fmla="*/ 63 h 1074"/>
                <a:gd name="T62" fmla="*/ 15 w 1230"/>
                <a:gd name="T63" fmla="*/ 65 h 1074"/>
                <a:gd name="T64" fmla="*/ 12 w 1230"/>
                <a:gd name="T65" fmla="*/ 66 h 1074"/>
                <a:gd name="T66" fmla="*/ 9 w 1230"/>
                <a:gd name="T67" fmla="*/ 69 h 1074"/>
                <a:gd name="T68" fmla="*/ 7 w 1230"/>
                <a:gd name="T69" fmla="*/ 71 h 1074"/>
                <a:gd name="T70" fmla="*/ 7 w 1230"/>
                <a:gd name="T71" fmla="*/ 74 h 1074"/>
                <a:gd name="T72" fmla="*/ 7 w 1230"/>
                <a:gd name="T73" fmla="*/ 76 h 1074"/>
                <a:gd name="T74" fmla="*/ 0 w 1230"/>
                <a:gd name="T75" fmla="*/ 78 h 107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230" h="1074">
                  <a:moveTo>
                    <a:pt x="1230" y="0"/>
                  </a:moveTo>
                  <a:lnTo>
                    <a:pt x="1211" y="12"/>
                  </a:lnTo>
                  <a:lnTo>
                    <a:pt x="1193" y="31"/>
                  </a:lnTo>
                  <a:lnTo>
                    <a:pt x="1181" y="43"/>
                  </a:lnTo>
                  <a:lnTo>
                    <a:pt x="1162" y="55"/>
                  </a:lnTo>
                  <a:lnTo>
                    <a:pt x="1144" y="74"/>
                  </a:lnTo>
                  <a:lnTo>
                    <a:pt x="1132" y="86"/>
                  </a:lnTo>
                  <a:lnTo>
                    <a:pt x="1113" y="98"/>
                  </a:lnTo>
                  <a:lnTo>
                    <a:pt x="1095" y="117"/>
                  </a:lnTo>
                  <a:lnTo>
                    <a:pt x="1082" y="129"/>
                  </a:lnTo>
                  <a:lnTo>
                    <a:pt x="1064" y="141"/>
                  </a:lnTo>
                  <a:lnTo>
                    <a:pt x="1045" y="160"/>
                  </a:lnTo>
                  <a:lnTo>
                    <a:pt x="1033" y="172"/>
                  </a:lnTo>
                  <a:lnTo>
                    <a:pt x="1015" y="184"/>
                  </a:lnTo>
                  <a:lnTo>
                    <a:pt x="996" y="203"/>
                  </a:lnTo>
                  <a:lnTo>
                    <a:pt x="984" y="215"/>
                  </a:lnTo>
                  <a:lnTo>
                    <a:pt x="966" y="227"/>
                  </a:lnTo>
                  <a:lnTo>
                    <a:pt x="947" y="246"/>
                  </a:lnTo>
                  <a:lnTo>
                    <a:pt x="935" y="258"/>
                  </a:lnTo>
                  <a:lnTo>
                    <a:pt x="916" y="270"/>
                  </a:lnTo>
                  <a:lnTo>
                    <a:pt x="898" y="288"/>
                  </a:lnTo>
                  <a:lnTo>
                    <a:pt x="886" y="301"/>
                  </a:lnTo>
                  <a:lnTo>
                    <a:pt x="867" y="313"/>
                  </a:lnTo>
                  <a:lnTo>
                    <a:pt x="849" y="331"/>
                  </a:lnTo>
                  <a:lnTo>
                    <a:pt x="836" y="344"/>
                  </a:lnTo>
                  <a:lnTo>
                    <a:pt x="818" y="356"/>
                  </a:lnTo>
                  <a:lnTo>
                    <a:pt x="800" y="374"/>
                  </a:lnTo>
                  <a:lnTo>
                    <a:pt x="787" y="387"/>
                  </a:lnTo>
                  <a:lnTo>
                    <a:pt x="769" y="399"/>
                  </a:lnTo>
                  <a:lnTo>
                    <a:pt x="750" y="417"/>
                  </a:lnTo>
                  <a:lnTo>
                    <a:pt x="738" y="430"/>
                  </a:lnTo>
                  <a:lnTo>
                    <a:pt x="720" y="442"/>
                  </a:lnTo>
                  <a:lnTo>
                    <a:pt x="701" y="460"/>
                  </a:lnTo>
                  <a:lnTo>
                    <a:pt x="689" y="473"/>
                  </a:lnTo>
                  <a:lnTo>
                    <a:pt x="670" y="485"/>
                  </a:lnTo>
                  <a:lnTo>
                    <a:pt x="652" y="503"/>
                  </a:lnTo>
                  <a:lnTo>
                    <a:pt x="640" y="516"/>
                  </a:lnTo>
                  <a:lnTo>
                    <a:pt x="621" y="528"/>
                  </a:lnTo>
                  <a:lnTo>
                    <a:pt x="603" y="546"/>
                  </a:lnTo>
                  <a:lnTo>
                    <a:pt x="591" y="559"/>
                  </a:lnTo>
                  <a:lnTo>
                    <a:pt x="572" y="571"/>
                  </a:lnTo>
                  <a:lnTo>
                    <a:pt x="554" y="589"/>
                  </a:lnTo>
                  <a:lnTo>
                    <a:pt x="541" y="601"/>
                  </a:lnTo>
                  <a:lnTo>
                    <a:pt x="523" y="614"/>
                  </a:lnTo>
                  <a:lnTo>
                    <a:pt x="504" y="626"/>
                  </a:lnTo>
                  <a:lnTo>
                    <a:pt x="492" y="644"/>
                  </a:lnTo>
                  <a:lnTo>
                    <a:pt x="474" y="657"/>
                  </a:lnTo>
                  <a:lnTo>
                    <a:pt x="455" y="669"/>
                  </a:lnTo>
                  <a:lnTo>
                    <a:pt x="443" y="687"/>
                  </a:lnTo>
                  <a:lnTo>
                    <a:pt x="425" y="700"/>
                  </a:lnTo>
                  <a:lnTo>
                    <a:pt x="406" y="712"/>
                  </a:lnTo>
                  <a:lnTo>
                    <a:pt x="394" y="730"/>
                  </a:lnTo>
                  <a:lnTo>
                    <a:pt x="375" y="743"/>
                  </a:lnTo>
                  <a:lnTo>
                    <a:pt x="357" y="755"/>
                  </a:lnTo>
                  <a:lnTo>
                    <a:pt x="345" y="773"/>
                  </a:lnTo>
                  <a:lnTo>
                    <a:pt x="326" y="786"/>
                  </a:lnTo>
                  <a:lnTo>
                    <a:pt x="308" y="798"/>
                  </a:lnTo>
                  <a:lnTo>
                    <a:pt x="295" y="816"/>
                  </a:lnTo>
                  <a:lnTo>
                    <a:pt x="277" y="829"/>
                  </a:lnTo>
                  <a:lnTo>
                    <a:pt x="259" y="841"/>
                  </a:lnTo>
                  <a:lnTo>
                    <a:pt x="246" y="859"/>
                  </a:lnTo>
                  <a:lnTo>
                    <a:pt x="228" y="872"/>
                  </a:lnTo>
                  <a:lnTo>
                    <a:pt x="209" y="884"/>
                  </a:lnTo>
                  <a:lnTo>
                    <a:pt x="197" y="902"/>
                  </a:lnTo>
                  <a:lnTo>
                    <a:pt x="179" y="914"/>
                  </a:lnTo>
                  <a:lnTo>
                    <a:pt x="160" y="927"/>
                  </a:lnTo>
                  <a:lnTo>
                    <a:pt x="148" y="945"/>
                  </a:lnTo>
                  <a:lnTo>
                    <a:pt x="129" y="957"/>
                  </a:lnTo>
                  <a:lnTo>
                    <a:pt x="111" y="970"/>
                  </a:lnTo>
                  <a:lnTo>
                    <a:pt x="99" y="988"/>
                  </a:lnTo>
                  <a:lnTo>
                    <a:pt x="80" y="1000"/>
                  </a:lnTo>
                  <a:lnTo>
                    <a:pt x="62" y="1013"/>
                  </a:lnTo>
                  <a:lnTo>
                    <a:pt x="50" y="1031"/>
                  </a:lnTo>
                  <a:lnTo>
                    <a:pt x="31" y="1043"/>
                  </a:lnTo>
                  <a:lnTo>
                    <a:pt x="13" y="1056"/>
                  </a:lnTo>
                  <a:lnTo>
                    <a:pt x="0" y="1074"/>
                  </a:lnTo>
                </a:path>
              </a:pathLst>
            </a:custGeom>
            <a:solidFill>
              <a:srgbClr val="0000FF"/>
            </a:solidFill>
            <a:ln w="9525">
              <a:solidFill>
                <a:srgbClr val="000000"/>
              </a:solidFill>
              <a:prstDash val="solid"/>
              <a:round/>
              <a:headEnd/>
              <a:tailEnd/>
            </a:ln>
          </p:spPr>
          <p:txBody>
            <a:bodyPr/>
            <a:lstStyle/>
            <a:p>
              <a:endParaRPr lang="en-US"/>
            </a:p>
          </p:txBody>
        </p:sp>
        <p:sp>
          <p:nvSpPr>
            <p:cNvPr id="426514" name="Freeform 524">
              <a:extLst>
                <a:ext uri="{FF2B5EF4-FFF2-40B4-BE49-F238E27FC236}">
                  <a16:creationId xmlns:a16="http://schemas.microsoft.com/office/drawing/2014/main" id="{97F7F4AB-56D3-7B5D-EEE2-FF80B689EF84}"/>
                </a:ext>
              </a:extLst>
            </p:cNvPr>
            <p:cNvSpPr>
              <a:spLocks/>
            </p:cNvSpPr>
            <p:nvPr/>
          </p:nvSpPr>
          <p:spPr bwMode="auto">
            <a:xfrm>
              <a:off x="2146" y="2629"/>
              <a:ext cx="1150" cy="1004"/>
            </a:xfrm>
            <a:custGeom>
              <a:avLst/>
              <a:gdLst>
                <a:gd name="T0" fmla="*/ 87 w 1230"/>
                <a:gd name="T1" fmla="*/ 7 h 1074"/>
                <a:gd name="T2" fmla="*/ 87 w 1230"/>
                <a:gd name="T3" fmla="*/ 7 h 1074"/>
                <a:gd name="T4" fmla="*/ 82 w 1230"/>
                <a:gd name="T5" fmla="*/ 7 h 1074"/>
                <a:gd name="T6" fmla="*/ 81 w 1230"/>
                <a:gd name="T7" fmla="*/ 7 h 1074"/>
                <a:gd name="T8" fmla="*/ 79 w 1230"/>
                <a:gd name="T9" fmla="*/ 9 h 1074"/>
                <a:gd name="T10" fmla="*/ 76 w 1230"/>
                <a:gd name="T11" fmla="*/ 12 h 1074"/>
                <a:gd name="T12" fmla="*/ 74 w 1230"/>
                <a:gd name="T13" fmla="*/ 14 h 1074"/>
                <a:gd name="T14" fmla="*/ 71 w 1230"/>
                <a:gd name="T15" fmla="*/ 17 h 1074"/>
                <a:gd name="T16" fmla="*/ 69 w 1230"/>
                <a:gd name="T17" fmla="*/ 19 h 1074"/>
                <a:gd name="T18" fmla="*/ 66 w 1230"/>
                <a:gd name="T19" fmla="*/ 20 h 1074"/>
                <a:gd name="T20" fmla="*/ 65 w 1230"/>
                <a:gd name="T21" fmla="*/ 22 h 1074"/>
                <a:gd name="T22" fmla="*/ 62 w 1230"/>
                <a:gd name="T23" fmla="*/ 24 h 1074"/>
                <a:gd name="T24" fmla="*/ 59 w 1230"/>
                <a:gd name="T25" fmla="*/ 26 h 1074"/>
                <a:gd name="T26" fmla="*/ 57 w 1230"/>
                <a:gd name="T27" fmla="*/ 28 h 1074"/>
                <a:gd name="T28" fmla="*/ 54 w 1230"/>
                <a:gd name="T29" fmla="*/ 30 h 1074"/>
                <a:gd name="T30" fmla="*/ 53 w 1230"/>
                <a:gd name="T31" fmla="*/ 32 h 1074"/>
                <a:gd name="T32" fmla="*/ 50 w 1230"/>
                <a:gd name="T33" fmla="*/ 34 h 1074"/>
                <a:gd name="T34" fmla="*/ 47 w 1230"/>
                <a:gd name="T35" fmla="*/ 36 h 1074"/>
                <a:gd name="T36" fmla="*/ 45 w 1230"/>
                <a:gd name="T37" fmla="*/ 38 h 1074"/>
                <a:gd name="T38" fmla="*/ 44 w 1230"/>
                <a:gd name="T39" fmla="*/ 41 h 1074"/>
                <a:gd name="T40" fmla="*/ 41 w 1230"/>
                <a:gd name="T41" fmla="*/ 44 h 1074"/>
                <a:gd name="T42" fmla="*/ 38 w 1230"/>
                <a:gd name="T43" fmla="*/ 44 h 1074"/>
                <a:gd name="T44" fmla="*/ 36 w 1230"/>
                <a:gd name="T45" fmla="*/ 47 h 1074"/>
                <a:gd name="T46" fmla="*/ 34 w 1230"/>
                <a:gd name="T47" fmla="*/ 48 h 1074"/>
                <a:gd name="T48" fmla="*/ 32 w 1230"/>
                <a:gd name="T49" fmla="*/ 50 h 1074"/>
                <a:gd name="T50" fmla="*/ 30 w 1230"/>
                <a:gd name="T51" fmla="*/ 53 h 1074"/>
                <a:gd name="T52" fmla="*/ 26 w 1230"/>
                <a:gd name="T53" fmla="*/ 54 h 1074"/>
                <a:gd name="T54" fmla="*/ 24 w 1230"/>
                <a:gd name="T55" fmla="*/ 57 h 1074"/>
                <a:gd name="T56" fmla="*/ 21 w 1230"/>
                <a:gd name="T57" fmla="*/ 59 h 1074"/>
                <a:gd name="T58" fmla="*/ 19 w 1230"/>
                <a:gd name="T59" fmla="*/ 61 h 1074"/>
                <a:gd name="T60" fmla="*/ 17 w 1230"/>
                <a:gd name="T61" fmla="*/ 63 h 1074"/>
                <a:gd name="T62" fmla="*/ 15 w 1230"/>
                <a:gd name="T63" fmla="*/ 65 h 1074"/>
                <a:gd name="T64" fmla="*/ 12 w 1230"/>
                <a:gd name="T65" fmla="*/ 66 h 1074"/>
                <a:gd name="T66" fmla="*/ 9 w 1230"/>
                <a:gd name="T67" fmla="*/ 69 h 1074"/>
                <a:gd name="T68" fmla="*/ 7 w 1230"/>
                <a:gd name="T69" fmla="*/ 71 h 1074"/>
                <a:gd name="T70" fmla="*/ 7 w 1230"/>
                <a:gd name="T71" fmla="*/ 74 h 1074"/>
                <a:gd name="T72" fmla="*/ 7 w 1230"/>
                <a:gd name="T73" fmla="*/ 76 h 1074"/>
                <a:gd name="T74" fmla="*/ 0 w 1230"/>
                <a:gd name="T75" fmla="*/ 78 h 107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230" h="1074">
                  <a:moveTo>
                    <a:pt x="1230" y="0"/>
                  </a:moveTo>
                  <a:lnTo>
                    <a:pt x="1211" y="12"/>
                  </a:lnTo>
                  <a:lnTo>
                    <a:pt x="1193" y="31"/>
                  </a:lnTo>
                  <a:lnTo>
                    <a:pt x="1181" y="43"/>
                  </a:lnTo>
                  <a:lnTo>
                    <a:pt x="1162" y="55"/>
                  </a:lnTo>
                  <a:lnTo>
                    <a:pt x="1144" y="74"/>
                  </a:lnTo>
                  <a:lnTo>
                    <a:pt x="1132" y="86"/>
                  </a:lnTo>
                  <a:lnTo>
                    <a:pt x="1113" y="98"/>
                  </a:lnTo>
                  <a:lnTo>
                    <a:pt x="1095" y="117"/>
                  </a:lnTo>
                  <a:lnTo>
                    <a:pt x="1082" y="129"/>
                  </a:lnTo>
                  <a:lnTo>
                    <a:pt x="1064" y="141"/>
                  </a:lnTo>
                  <a:lnTo>
                    <a:pt x="1045" y="160"/>
                  </a:lnTo>
                  <a:lnTo>
                    <a:pt x="1033" y="172"/>
                  </a:lnTo>
                  <a:lnTo>
                    <a:pt x="1015" y="184"/>
                  </a:lnTo>
                  <a:lnTo>
                    <a:pt x="996" y="203"/>
                  </a:lnTo>
                  <a:lnTo>
                    <a:pt x="984" y="215"/>
                  </a:lnTo>
                  <a:lnTo>
                    <a:pt x="966" y="227"/>
                  </a:lnTo>
                  <a:lnTo>
                    <a:pt x="947" y="246"/>
                  </a:lnTo>
                  <a:lnTo>
                    <a:pt x="935" y="258"/>
                  </a:lnTo>
                  <a:lnTo>
                    <a:pt x="916" y="270"/>
                  </a:lnTo>
                  <a:lnTo>
                    <a:pt x="898" y="288"/>
                  </a:lnTo>
                  <a:lnTo>
                    <a:pt x="886" y="301"/>
                  </a:lnTo>
                  <a:lnTo>
                    <a:pt x="867" y="313"/>
                  </a:lnTo>
                  <a:lnTo>
                    <a:pt x="849" y="331"/>
                  </a:lnTo>
                  <a:lnTo>
                    <a:pt x="836" y="344"/>
                  </a:lnTo>
                  <a:lnTo>
                    <a:pt x="818" y="356"/>
                  </a:lnTo>
                  <a:lnTo>
                    <a:pt x="800" y="374"/>
                  </a:lnTo>
                  <a:lnTo>
                    <a:pt x="787" y="387"/>
                  </a:lnTo>
                  <a:lnTo>
                    <a:pt x="769" y="399"/>
                  </a:lnTo>
                  <a:lnTo>
                    <a:pt x="750" y="417"/>
                  </a:lnTo>
                  <a:lnTo>
                    <a:pt x="738" y="430"/>
                  </a:lnTo>
                  <a:lnTo>
                    <a:pt x="720" y="442"/>
                  </a:lnTo>
                  <a:lnTo>
                    <a:pt x="701" y="460"/>
                  </a:lnTo>
                  <a:lnTo>
                    <a:pt x="689" y="473"/>
                  </a:lnTo>
                  <a:lnTo>
                    <a:pt x="670" y="485"/>
                  </a:lnTo>
                  <a:lnTo>
                    <a:pt x="652" y="503"/>
                  </a:lnTo>
                  <a:lnTo>
                    <a:pt x="640" y="516"/>
                  </a:lnTo>
                  <a:lnTo>
                    <a:pt x="621" y="528"/>
                  </a:lnTo>
                  <a:lnTo>
                    <a:pt x="603" y="546"/>
                  </a:lnTo>
                  <a:lnTo>
                    <a:pt x="591" y="559"/>
                  </a:lnTo>
                  <a:lnTo>
                    <a:pt x="572" y="571"/>
                  </a:lnTo>
                  <a:lnTo>
                    <a:pt x="554" y="589"/>
                  </a:lnTo>
                  <a:lnTo>
                    <a:pt x="541" y="601"/>
                  </a:lnTo>
                  <a:lnTo>
                    <a:pt x="523" y="614"/>
                  </a:lnTo>
                  <a:lnTo>
                    <a:pt x="504" y="626"/>
                  </a:lnTo>
                  <a:lnTo>
                    <a:pt x="492" y="644"/>
                  </a:lnTo>
                  <a:lnTo>
                    <a:pt x="474" y="657"/>
                  </a:lnTo>
                  <a:lnTo>
                    <a:pt x="455" y="669"/>
                  </a:lnTo>
                  <a:lnTo>
                    <a:pt x="443" y="687"/>
                  </a:lnTo>
                  <a:lnTo>
                    <a:pt x="425" y="700"/>
                  </a:lnTo>
                  <a:lnTo>
                    <a:pt x="406" y="712"/>
                  </a:lnTo>
                  <a:lnTo>
                    <a:pt x="394" y="730"/>
                  </a:lnTo>
                  <a:lnTo>
                    <a:pt x="375" y="743"/>
                  </a:lnTo>
                  <a:lnTo>
                    <a:pt x="357" y="755"/>
                  </a:lnTo>
                  <a:lnTo>
                    <a:pt x="345" y="773"/>
                  </a:lnTo>
                  <a:lnTo>
                    <a:pt x="326" y="786"/>
                  </a:lnTo>
                  <a:lnTo>
                    <a:pt x="308" y="798"/>
                  </a:lnTo>
                  <a:lnTo>
                    <a:pt x="295" y="816"/>
                  </a:lnTo>
                  <a:lnTo>
                    <a:pt x="277" y="829"/>
                  </a:lnTo>
                  <a:lnTo>
                    <a:pt x="259" y="841"/>
                  </a:lnTo>
                  <a:lnTo>
                    <a:pt x="246" y="859"/>
                  </a:lnTo>
                  <a:lnTo>
                    <a:pt x="228" y="872"/>
                  </a:lnTo>
                  <a:lnTo>
                    <a:pt x="209" y="884"/>
                  </a:lnTo>
                  <a:lnTo>
                    <a:pt x="197" y="902"/>
                  </a:lnTo>
                  <a:lnTo>
                    <a:pt x="179" y="914"/>
                  </a:lnTo>
                  <a:lnTo>
                    <a:pt x="160" y="927"/>
                  </a:lnTo>
                  <a:lnTo>
                    <a:pt x="148" y="945"/>
                  </a:lnTo>
                  <a:lnTo>
                    <a:pt x="129" y="957"/>
                  </a:lnTo>
                  <a:lnTo>
                    <a:pt x="111" y="970"/>
                  </a:lnTo>
                  <a:lnTo>
                    <a:pt x="99" y="988"/>
                  </a:lnTo>
                  <a:lnTo>
                    <a:pt x="80" y="1000"/>
                  </a:lnTo>
                  <a:lnTo>
                    <a:pt x="62" y="1013"/>
                  </a:lnTo>
                  <a:lnTo>
                    <a:pt x="50" y="1031"/>
                  </a:lnTo>
                  <a:lnTo>
                    <a:pt x="31" y="1043"/>
                  </a:lnTo>
                  <a:lnTo>
                    <a:pt x="13" y="1056"/>
                  </a:lnTo>
                  <a:lnTo>
                    <a:pt x="0" y="1074"/>
                  </a:lnTo>
                </a:path>
              </a:pathLst>
            </a:custGeom>
            <a:solidFill>
              <a:srgbClr val="0000FF"/>
            </a:solidFill>
            <a:ln w="9525">
              <a:solidFill>
                <a:srgbClr val="000000"/>
              </a:solidFill>
              <a:prstDash val="solid"/>
              <a:round/>
              <a:headEnd/>
              <a:tailEnd/>
            </a:ln>
          </p:spPr>
          <p:txBody>
            <a:bodyPr/>
            <a:lstStyle/>
            <a:p>
              <a:endParaRPr lang="en-US"/>
            </a:p>
          </p:txBody>
        </p:sp>
        <p:sp>
          <p:nvSpPr>
            <p:cNvPr id="426515" name="Line 525">
              <a:extLst>
                <a:ext uri="{FF2B5EF4-FFF2-40B4-BE49-F238E27FC236}">
                  <a16:creationId xmlns:a16="http://schemas.microsoft.com/office/drawing/2014/main" id="{F03E3E23-E69C-2E52-A1B9-3C746ACFFC27}"/>
                </a:ext>
              </a:extLst>
            </p:cNvPr>
            <p:cNvSpPr>
              <a:spLocks noChangeShapeType="1"/>
            </p:cNvSpPr>
            <p:nvPr/>
          </p:nvSpPr>
          <p:spPr bwMode="auto">
            <a:xfrm>
              <a:off x="3130" y="3656"/>
              <a:ext cx="333" cy="0"/>
            </a:xfrm>
            <a:prstGeom prst="line">
              <a:avLst/>
            </a:prstGeom>
            <a:noFill/>
            <a:ln w="952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26516" name="Freeform 526">
              <a:extLst>
                <a:ext uri="{FF2B5EF4-FFF2-40B4-BE49-F238E27FC236}">
                  <a16:creationId xmlns:a16="http://schemas.microsoft.com/office/drawing/2014/main" id="{9CA8A8B8-B3BA-2968-3D69-C80B1B271EB0}"/>
                </a:ext>
              </a:extLst>
            </p:cNvPr>
            <p:cNvSpPr>
              <a:spLocks/>
            </p:cNvSpPr>
            <p:nvPr/>
          </p:nvSpPr>
          <p:spPr bwMode="auto">
            <a:xfrm>
              <a:off x="3278" y="3638"/>
              <a:ext cx="35" cy="35"/>
            </a:xfrm>
            <a:custGeom>
              <a:avLst/>
              <a:gdLst>
                <a:gd name="T0" fmla="*/ 0 w 37"/>
                <a:gd name="T1" fmla="*/ 9 h 37"/>
                <a:gd name="T2" fmla="*/ 9 w 37"/>
                <a:gd name="T3" fmla="*/ 0 h 37"/>
                <a:gd name="T4" fmla="*/ 9 w 37"/>
                <a:gd name="T5" fmla="*/ 9 h 37"/>
                <a:gd name="T6" fmla="*/ 9 w 37"/>
                <a:gd name="T7" fmla="*/ 9 h 37"/>
                <a:gd name="T8" fmla="*/ 0 w 37"/>
                <a:gd name="T9" fmla="*/ 9 h 3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7" h="37">
                  <a:moveTo>
                    <a:pt x="0" y="19"/>
                  </a:moveTo>
                  <a:lnTo>
                    <a:pt x="19" y="0"/>
                  </a:lnTo>
                  <a:lnTo>
                    <a:pt x="37" y="19"/>
                  </a:lnTo>
                  <a:lnTo>
                    <a:pt x="19" y="37"/>
                  </a:lnTo>
                  <a:lnTo>
                    <a:pt x="0" y="19"/>
                  </a:lnTo>
                  <a:close/>
                </a:path>
              </a:pathLst>
            </a:custGeom>
            <a:solidFill>
              <a:srgbClr val="FF0000"/>
            </a:solidFill>
            <a:ln w="9525">
              <a:solidFill>
                <a:srgbClr val="FF0000"/>
              </a:solidFill>
              <a:round/>
              <a:headEnd/>
              <a:tailEnd/>
            </a:ln>
          </p:spPr>
          <p:txBody>
            <a:bodyPr/>
            <a:lstStyle/>
            <a:p>
              <a:endParaRPr lang="en-US"/>
            </a:p>
          </p:txBody>
        </p:sp>
        <p:sp>
          <p:nvSpPr>
            <p:cNvPr id="426517" name="Rectangle 527">
              <a:extLst>
                <a:ext uri="{FF2B5EF4-FFF2-40B4-BE49-F238E27FC236}">
                  <a16:creationId xmlns:a16="http://schemas.microsoft.com/office/drawing/2014/main" id="{10F3896E-2DCE-E102-E895-F3EBB69882A7}"/>
                </a:ext>
              </a:extLst>
            </p:cNvPr>
            <p:cNvSpPr>
              <a:spLocks noChangeArrowheads="1"/>
            </p:cNvSpPr>
            <p:nvPr/>
          </p:nvSpPr>
          <p:spPr bwMode="auto">
            <a:xfrm>
              <a:off x="2153" y="2308"/>
              <a:ext cx="383" cy="192"/>
            </a:xfrm>
            <a:prstGeom prst="rect">
              <a:avLst/>
            </a:prstGeom>
            <a:noFill/>
            <a:ln>
              <a:noFill/>
            </a:ln>
            <a:extLst>
              <a:ext uri="{909E8E84-426E-40DD-AFC4-6F175D3DCCD1}">
                <a14:hiddenFill xmlns:a14="http://schemas.microsoft.com/office/drawing/2010/main">
                  <a:solidFill>
                    <a:srgbClr val="0000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fr-CA" altLang="en-US" sz="2000">
                  <a:solidFill>
                    <a:srgbClr val="000000"/>
                  </a:solidFill>
                  <a:latin typeface="Arial" panose="020B0604020202020204" pitchFamily="34" charset="0"/>
                  <a:cs typeface="Arial" panose="020B0604020202020204" pitchFamily="34" charset="0"/>
                </a:rPr>
                <a:t>line 8</a:t>
              </a:r>
              <a:endParaRPr lang="fr-CA" altLang="en-US" sz="2000">
                <a:latin typeface="Arial" panose="020B0604020202020204" pitchFamily="34" charset="0"/>
                <a:cs typeface="Arial" panose="020B0604020202020204" pitchFamily="34" charset="0"/>
              </a:endParaRPr>
            </a:p>
          </p:txBody>
        </p:sp>
        <p:sp>
          <p:nvSpPr>
            <p:cNvPr id="426518" name="Line 528">
              <a:extLst>
                <a:ext uri="{FF2B5EF4-FFF2-40B4-BE49-F238E27FC236}">
                  <a16:creationId xmlns:a16="http://schemas.microsoft.com/office/drawing/2014/main" id="{7BC6E797-8584-1528-84BD-072504D3EFF3}"/>
                </a:ext>
              </a:extLst>
            </p:cNvPr>
            <p:cNvSpPr>
              <a:spLocks noChangeShapeType="1"/>
            </p:cNvSpPr>
            <p:nvPr/>
          </p:nvSpPr>
          <p:spPr bwMode="auto">
            <a:xfrm flipV="1">
              <a:off x="2141" y="1028"/>
              <a:ext cx="717" cy="1205"/>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26519" name="Line 529">
              <a:extLst>
                <a:ext uri="{FF2B5EF4-FFF2-40B4-BE49-F238E27FC236}">
                  <a16:creationId xmlns:a16="http://schemas.microsoft.com/office/drawing/2014/main" id="{CDEA0313-323F-64D0-55CA-5F181F1137A0}"/>
                </a:ext>
              </a:extLst>
            </p:cNvPr>
            <p:cNvSpPr>
              <a:spLocks noChangeShapeType="1"/>
            </p:cNvSpPr>
            <p:nvPr/>
          </p:nvSpPr>
          <p:spPr bwMode="auto">
            <a:xfrm flipV="1">
              <a:off x="2142" y="2628"/>
              <a:ext cx="1151" cy="1003"/>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26520" name="Line 530">
              <a:extLst>
                <a:ext uri="{FF2B5EF4-FFF2-40B4-BE49-F238E27FC236}">
                  <a16:creationId xmlns:a16="http://schemas.microsoft.com/office/drawing/2014/main" id="{4EB47520-C1C2-E10A-5C8D-A967106E6598}"/>
                </a:ext>
              </a:extLst>
            </p:cNvPr>
            <p:cNvSpPr>
              <a:spLocks noChangeShapeType="1"/>
            </p:cNvSpPr>
            <p:nvPr/>
          </p:nvSpPr>
          <p:spPr bwMode="auto">
            <a:xfrm flipV="1">
              <a:off x="3285" y="2629"/>
              <a:ext cx="227"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26521" name="Line 531">
              <a:extLst>
                <a:ext uri="{FF2B5EF4-FFF2-40B4-BE49-F238E27FC236}">
                  <a16:creationId xmlns:a16="http://schemas.microsoft.com/office/drawing/2014/main" id="{04E4549A-9D78-15DE-4A0B-867450F9F1EF}"/>
                </a:ext>
              </a:extLst>
            </p:cNvPr>
            <p:cNvSpPr>
              <a:spLocks noChangeShapeType="1"/>
            </p:cNvSpPr>
            <p:nvPr/>
          </p:nvSpPr>
          <p:spPr bwMode="auto">
            <a:xfrm flipV="1">
              <a:off x="663" y="1318"/>
              <a:ext cx="726" cy="92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26522" name="Line 532">
              <a:extLst>
                <a:ext uri="{FF2B5EF4-FFF2-40B4-BE49-F238E27FC236}">
                  <a16:creationId xmlns:a16="http://schemas.microsoft.com/office/drawing/2014/main" id="{271FFE67-12B2-E120-0485-911C122E9721}"/>
                </a:ext>
              </a:extLst>
            </p:cNvPr>
            <p:cNvSpPr>
              <a:spLocks noChangeShapeType="1"/>
            </p:cNvSpPr>
            <p:nvPr/>
          </p:nvSpPr>
          <p:spPr bwMode="auto">
            <a:xfrm flipH="1" flipV="1">
              <a:off x="1383" y="1321"/>
              <a:ext cx="529"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26523" name="Line 533">
              <a:extLst>
                <a:ext uri="{FF2B5EF4-FFF2-40B4-BE49-F238E27FC236}">
                  <a16:creationId xmlns:a16="http://schemas.microsoft.com/office/drawing/2014/main" id="{A90B87BD-ADBD-0DF2-D3F4-19B8CA5E581D}"/>
                </a:ext>
              </a:extLst>
            </p:cNvPr>
            <p:cNvSpPr>
              <a:spLocks noChangeShapeType="1"/>
            </p:cNvSpPr>
            <p:nvPr/>
          </p:nvSpPr>
          <p:spPr bwMode="auto">
            <a:xfrm flipV="1">
              <a:off x="677" y="2641"/>
              <a:ext cx="816" cy="1063"/>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26524" name="Line 534">
              <a:extLst>
                <a:ext uri="{FF2B5EF4-FFF2-40B4-BE49-F238E27FC236}">
                  <a16:creationId xmlns:a16="http://schemas.microsoft.com/office/drawing/2014/main" id="{0C877EB8-DDD5-AEDE-D963-C2B2FD638D75}"/>
                </a:ext>
              </a:extLst>
            </p:cNvPr>
            <p:cNvSpPr>
              <a:spLocks noChangeShapeType="1"/>
            </p:cNvSpPr>
            <p:nvPr/>
          </p:nvSpPr>
          <p:spPr bwMode="auto">
            <a:xfrm flipH="1">
              <a:off x="1486" y="2642"/>
              <a:ext cx="341" cy="2"/>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26525" name="Rectangle 535">
              <a:extLst>
                <a:ext uri="{FF2B5EF4-FFF2-40B4-BE49-F238E27FC236}">
                  <a16:creationId xmlns:a16="http://schemas.microsoft.com/office/drawing/2014/main" id="{C71C9A14-DDF3-6EFE-E3C8-07B4AA3B4B48}"/>
                </a:ext>
              </a:extLst>
            </p:cNvPr>
            <p:cNvSpPr>
              <a:spLocks noChangeArrowheads="1"/>
            </p:cNvSpPr>
            <p:nvPr/>
          </p:nvSpPr>
          <p:spPr bwMode="auto">
            <a:xfrm>
              <a:off x="647" y="3688"/>
              <a:ext cx="87" cy="5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426526" name="Rectangle 536">
              <a:extLst>
                <a:ext uri="{FF2B5EF4-FFF2-40B4-BE49-F238E27FC236}">
                  <a16:creationId xmlns:a16="http://schemas.microsoft.com/office/drawing/2014/main" id="{AB121460-F8B5-4B4F-7527-22A0BD82AF8A}"/>
                </a:ext>
              </a:extLst>
            </p:cNvPr>
            <p:cNvSpPr>
              <a:spLocks noChangeArrowheads="1"/>
            </p:cNvSpPr>
            <p:nvPr/>
          </p:nvSpPr>
          <p:spPr bwMode="auto">
            <a:xfrm>
              <a:off x="476" y="3579"/>
              <a:ext cx="49"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fr-CA" altLang="en-US" sz="1100">
                  <a:solidFill>
                    <a:srgbClr val="000000"/>
                  </a:solidFill>
                  <a:latin typeface="Arial" panose="020B0604020202020204" pitchFamily="34" charset="0"/>
                  <a:cs typeface="Arial" panose="020B0604020202020204" pitchFamily="34" charset="0"/>
                </a:rPr>
                <a:t>0</a:t>
              </a:r>
              <a:endParaRPr lang="fr-CA" altLang="en-US" sz="1800">
                <a:latin typeface="Arial" panose="020B0604020202020204" pitchFamily="34" charset="0"/>
                <a:cs typeface="Arial" panose="020B0604020202020204" pitchFamily="34" charset="0"/>
              </a:endParaRPr>
            </a:p>
          </p:txBody>
        </p:sp>
        <p:sp>
          <p:nvSpPr>
            <p:cNvPr id="426527" name="Rectangle 537">
              <a:extLst>
                <a:ext uri="{FF2B5EF4-FFF2-40B4-BE49-F238E27FC236}">
                  <a16:creationId xmlns:a16="http://schemas.microsoft.com/office/drawing/2014/main" id="{0109F52A-9482-0240-7732-E8A61B566F8B}"/>
                </a:ext>
              </a:extLst>
            </p:cNvPr>
            <p:cNvSpPr>
              <a:spLocks noChangeArrowheads="1"/>
            </p:cNvSpPr>
            <p:nvPr/>
          </p:nvSpPr>
          <p:spPr bwMode="auto">
            <a:xfrm>
              <a:off x="475" y="2146"/>
              <a:ext cx="49"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fr-CA" altLang="en-US" sz="1100">
                  <a:solidFill>
                    <a:srgbClr val="000000"/>
                  </a:solidFill>
                  <a:latin typeface="Arial" panose="020B0604020202020204" pitchFamily="34" charset="0"/>
                  <a:cs typeface="Arial" panose="020B0604020202020204" pitchFamily="34" charset="0"/>
                </a:rPr>
                <a:t>0</a:t>
              </a:r>
              <a:endParaRPr lang="fr-CA" altLang="en-US" sz="1800">
                <a:latin typeface="Arial" panose="020B0604020202020204" pitchFamily="34" charset="0"/>
                <a:cs typeface="Arial" panose="020B0604020202020204" pitchFamily="34" charset="0"/>
              </a:endParaRPr>
            </a:p>
          </p:txBody>
        </p:sp>
        <p:sp>
          <p:nvSpPr>
            <p:cNvPr id="426528" name="Text Box 539">
              <a:extLst>
                <a:ext uri="{FF2B5EF4-FFF2-40B4-BE49-F238E27FC236}">
                  <a16:creationId xmlns:a16="http://schemas.microsoft.com/office/drawing/2014/main" id="{04C9A62D-4759-068A-A75F-45B4A4E77C09}"/>
                </a:ext>
              </a:extLst>
            </p:cNvPr>
            <p:cNvSpPr txBox="1">
              <a:spLocks noChangeArrowheads="1"/>
            </p:cNvSpPr>
            <p:nvPr/>
          </p:nvSpPr>
          <p:spPr bwMode="auto">
            <a:xfrm>
              <a:off x="3874" y="2296"/>
              <a:ext cx="1378" cy="288"/>
            </a:xfrm>
            <a:prstGeom prst="rect">
              <a:avLst/>
            </a:prstGeom>
            <a:noFill/>
            <a:ln>
              <a:noFill/>
            </a:ln>
            <a:effectLst/>
            <a:extLst>
              <a:ext uri="{909E8E84-426E-40DD-AFC4-6F175D3DCCD1}">
                <a14:hiddenFill xmlns:a14="http://schemas.microsoft.com/office/drawing/2010/main">
                  <a:solidFill>
                    <a:srgbClr val="FFFF00"/>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fr-CA" altLang="en-US" sz="2400">
                <a:solidFill>
                  <a:schemeClr val="bg1"/>
                </a:solidFill>
                <a:latin typeface="Arial" panose="020B0604020202020204" pitchFamily="34" charset="0"/>
                <a:cs typeface="Arial" panose="020B0604020202020204" pitchFamily="34" charset="0"/>
              </a:endParaRPr>
            </a:p>
          </p:txBody>
        </p:sp>
        <p:sp>
          <p:nvSpPr>
            <p:cNvPr id="426529" name="Text Box 540">
              <a:extLst>
                <a:ext uri="{FF2B5EF4-FFF2-40B4-BE49-F238E27FC236}">
                  <a16:creationId xmlns:a16="http://schemas.microsoft.com/office/drawing/2014/main" id="{D0F08CCB-CCC1-709D-8974-515586656F01}"/>
                </a:ext>
              </a:extLst>
            </p:cNvPr>
            <p:cNvSpPr txBox="1">
              <a:spLocks noChangeArrowheads="1"/>
            </p:cNvSpPr>
            <p:nvPr/>
          </p:nvSpPr>
          <p:spPr bwMode="auto">
            <a:xfrm>
              <a:off x="1161" y="2026"/>
              <a:ext cx="588"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1800">
                  <a:solidFill>
                    <a:srgbClr val="FF0000"/>
                  </a:solidFill>
                  <a:latin typeface="Arial" panose="020B0604020202020204" pitchFamily="34" charset="0"/>
                  <a:cs typeface="Arial" panose="020B0604020202020204" pitchFamily="34" charset="0"/>
                </a:rPr>
                <a:t>95% CI</a:t>
              </a:r>
            </a:p>
          </p:txBody>
        </p:sp>
      </p:grpSp>
      <p:sp>
        <p:nvSpPr>
          <p:cNvPr id="425989" name="Rectangle 541">
            <a:extLst>
              <a:ext uri="{FF2B5EF4-FFF2-40B4-BE49-F238E27FC236}">
                <a16:creationId xmlns:a16="http://schemas.microsoft.com/office/drawing/2014/main" id="{E67AE50E-15C6-112A-50DA-52A4EC11E434}"/>
              </a:ext>
            </a:extLst>
          </p:cNvPr>
          <p:cNvSpPr>
            <a:spLocks noChangeArrowheads="1"/>
          </p:cNvSpPr>
          <p:nvPr/>
        </p:nvSpPr>
        <p:spPr bwMode="auto">
          <a:xfrm>
            <a:off x="158750" y="106363"/>
            <a:ext cx="9144000" cy="579437"/>
          </a:xfrm>
          <a:prstGeom prst="rect">
            <a:avLst/>
          </a:prstGeom>
          <a:noFill/>
          <a:ln>
            <a:noFill/>
          </a:ln>
          <a:effectLst/>
          <a:extLst>
            <a:ext uri="{909E8E84-426E-40DD-AFC4-6F175D3DCCD1}">
              <a14:hiddenFill xmlns:a14="http://schemas.microsoft.com/office/drawing/2010/main">
                <a:solidFill>
                  <a:srgbClr val="FFCC00"/>
                </a:solidFill>
              </a14:hiddenFill>
            </a:ext>
            <a:ext uri="{91240B29-F687-4F45-9708-019B960494DF}">
              <a14:hiddenLine xmlns:a14="http://schemas.microsoft.com/office/drawing/2010/main" w="9525">
                <a:solidFill>
                  <a:srgbClr val="0000FF"/>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marL="838200" indent="-838200">
              <a:defRPr sz="2200">
                <a:solidFill>
                  <a:schemeClr val="tx1"/>
                </a:solidFill>
                <a:latin typeface="Times New Roman" panose="02020603050405020304" pitchFamily="18" charset="0"/>
              </a:defRPr>
            </a:lvl1pPr>
            <a:lvl2pPr marL="838200" indent="-838200">
              <a:defRPr sz="2200">
                <a:solidFill>
                  <a:schemeClr val="tx1"/>
                </a:solidFill>
                <a:latin typeface="Times New Roman" panose="02020603050405020304" pitchFamily="18" charset="0"/>
              </a:defRPr>
            </a:lvl2pPr>
            <a:lvl3pPr marL="838200" indent="-838200">
              <a:defRPr sz="2200">
                <a:solidFill>
                  <a:schemeClr val="tx1"/>
                </a:solidFill>
                <a:latin typeface="Times New Roman" panose="02020603050405020304" pitchFamily="18" charset="0"/>
              </a:defRPr>
            </a:lvl3pPr>
            <a:lvl4pPr marL="838200" indent="-838200">
              <a:defRPr sz="2200">
                <a:solidFill>
                  <a:schemeClr val="tx1"/>
                </a:solidFill>
                <a:latin typeface="Times New Roman" panose="02020603050405020304" pitchFamily="18" charset="0"/>
              </a:defRPr>
            </a:lvl4pPr>
            <a:lvl5pPr marL="838200" indent="-838200">
              <a:defRPr sz="2200">
                <a:solidFill>
                  <a:schemeClr val="tx1"/>
                </a:solidFill>
                <a:latin typeface="Times New Roman" panose="02020603050405020304" pitchFamily="18" charset="0"/>
              </a:defRPr>
            </a:lvl5pPr>
            <a:lvl6pPr marL="1295400" indent="-838200" eaLnBrk="0" fontAlgn="base" hangingPunct="0">
              <a:spcBef>
                <a:spcPct val="0"/>
              </a:spcBef>
              <a:spcAft>
                <a:spcPct val="0"/>
              </a:spcAft>
              <a:defRPr sz="2200">
                <a:solidFill>
                  <a:schemeClr val="tx1"/>
                </a:solidFill>
                <a:latin typeface="Times New Roman" panose="02020603050405020304" pitchFamily="18" charset="0"/>
              </a:defRPr>
            </a:lvl6pPr>
            <a:lvl7pPr marL="1752600" indent="-838200" eaLnBrk="0" fontAlgn="base" hangingPunct="0">
              <a:spcBef>
                <a:spcPct val="0"/>
              </a:spcBef>
              <a:spcAft>
                <a:spcPct val="0"/>
              </a:spcAft>
              <a:defRPr sz="2200">
                <a:solidFill>
                  <a:schemeClr val="tx1"/>
                </a:solidFill>
                <a:latin typeface="Times New Roman" panose="02020603050405020304" pitchFamily="18" charset="0"/>
              </a:defRPr>
            </a:lvl7pPr>
            <a:lvl8pPr marL="2209800" indent="-838200" eaLnBrk="0" fontAlgn="base" hangingPunct="0">
              <a:spcBef>
                <a:spcPct val="0"/>
              </a:spcBef>
              <a:spcAft>
                <a:spcPct val="0"/>
              </a:spcAft>
              <a:defRPr sz="2200">
                <a:solidFill>
                  <a:schemeClr val="tx1"/>
                </a:solidFill>
                <a:latin typeface="Times New Roman" panose="02020603050405020304" pitchFamily="18" charset="0"/>
              </a:defRPr>
            </a:lvl8pPr>
            <a:lvl9pPr marL="2667000" indent="-838200" eaLnBrk="0" fontAlgn="base" hangingPunct="0">
              <a:spcBef>
                <a:spcPct val="0"/>
              </a:spcBef>
              <a:spcAft>
                <a:spcPct val="0"/>
              </a:spcAft>
              <a:defRPr sz="2200">
                <a:solidFill>
                  <a:schemeClr val="tx1"/>
                </a:solidFill>
                <a:latin typeface="Times New Roman" panose="02020603050405020304" pitchFamily="18" charset="0"/>
              </a:defRPr>
            </a:lvl9pPr>
          </a:lstStyle>
          <a:p>
            <a:pPr>
              <a:lnSpc>
                <a:spcPct val="80000"/>
              </a:lnSpc>
            </a:pPr>
            <a:r>
              <a:rPr lang="en-US" altLang="en-US" sz="4000" b="1">
                <a:solidFill>
                  <a:srgbClr val="009900"/>
                </a:solidFill>
                <a:latin typeface="Arial" panose="020B0604020202020204" pitchFamily="34" charset="0"/>
              </a:rPr>
              <a:t>All Lines Reached a Selection Limit</a:t>
            </a:r>
            <a:endParaRPr lang="en-US" altLang="en-US" sz="4000" b="1" i="1">
              <a:solidFill>
                <a:srgbClr val="009900"/>
              </a:solidFill>
              <a:latin typeface="Arial" panose="020B0604020202020204" pitchFamily="34" charset="0"/>
            </a:endParaRPr>
          </a:p>
        </p:txBody>
      </p:sp>
      <p:sp>
        <p:nvSpPr>
          <p:cNvPr id="425990" name="Text Box 543">
            <a:extLst>
              <a:ext uri="{FF2B5EF4-FFF2-40B4-BE49-F238E27FC236}">
                <a16:creationId xmlns:a16="http://schemas.microsoft.com/office/drawing/2014/main" id="{500F5646-57CE-0831-8666-6A837BA6C7F9}"/>
              </a:ext>
            </a:extLst>
          </p:cNvPr>
          <p:cNvSpPr txBox="1">
            <a:spLocks noChangeArrowheads="1"/>
          </p:cNvSpPr>
          <p:nvPr/>
        </p:nvSpPr>
        <p:spPr bwMode="auto">
          <a:xfrm>
            <a:off x="11113" y="6278563"/>
            <a:ext cx="8839200" cy="581025"/>
          </a:xfrm>
          <a:prstGeom prst="rect">
            <a:avLst/>
          </a:prstGeom>
          <a:solidFill>
            <a:schemeClr val="bg1"/>
          </a:soli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rIns="4572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spcAft>
                <a:spcPct val="30000"/>
              </a:spcAft>
              <a:buFontTx/>
              <a:buNone/>
            </a:pPr>
            <a:r>
              <a:rPr lang="en-US" altLang="en-US" sz="1600">
                <a:latin typeface="Arial" panose="020B0604020202020204" pitchFamily="34" charset="0"/>
                <a:cs typeface="Arial" panose="020B0604020202020204" pitchFamily="34" charset="0"/>
              </a:rPr>
              <a:t>Careau, V., M. E. Wolak, P. A. Carter, and T. Garland, Jr. 2013. Limits to behavioral evolution: the quantitative genetics of a complex trait under directional selection. Evolution 67:3102-3119. </a:t>
            </a:r>
            <a:endParaRPr lang="fr-CA" altLang="en-US" sz="1600">
              <a:latin typeface="Arial" panose="020B0604020202020204" pitchFamily="34" charset="0"/>
              <a:cs typeface="Arial" panose="020B0604020202020204" pitchFamily="34" charset="0"/>
            </a:endParaRPr>
          </a:p>
        </p:txBody>
      </p:sp>
      <p:sp>
        <p:nvSpPr>
          <p:cNvPr id="425991" name="Text Box 544">
            <a:extLst>
              <a:ext uri="{FF2B5EF4-FFF2-40B4-BE49-F238E27FC236}">
                <a16:creationId xmlns:a16="http://schemas.microsoft.com/office/drawing/2014/main" id="{DD87AA4B-1EEC-9543-FAEC-B78F4CF86129}"/>
              </a:ext>
            </a:extLst>
          </p:cNvPr>
          <p:cNvSpPr txBox="1">
            <a:spLocks noChangeArrowheads="1"/>
          </p:cNvSpPr>
          <p:nvPr/>
        </p:nvSpPr>
        <p:spPr bwMode="auto">
          <a:xfrm>
            <a:off x="5808663" y="996950"/>
            <a:ext cx="3190875" cy="762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US" altLang="en-US" sz="2200">
                <a:solidFill>
                  <a:srgbClr val="009900"/>
                </a:solidFill>
                <a:latin typeface="Arial" panose="020B0604020202020204" pitchFamily="34" charset="0"/>
              </a:rPr>
              <a:t>at generation 16-28</a:t>
            </a:r>
            <a:r>
              <a:rPr lang="en-US" altLang="en-US" sz="2200">
                <a:latin typeface="Arial" panose="020B0604020202020204" pitchFamily="34" charset="0"/>
              </a:rPr>
              <a:t>,</a:t>
            </a:r>
            <a:br>
              <a:rPr lang="en-US" altLang="en-US" sz="2200">
                <a:latin typeface="Arial" panose="020B0604020202020204" pitchFamily="34" charset="0"/>
              </a:rPr>
            </a:br>
            <a:r>
              <a:rPr lang="en-US" altLang="en-US" sz="2200">
                <a:latin typeface="Arial" panose="020B0604020202020204" pitchFamily="34" charset="0"/>
              </a:rPr>
              <a:t>depending on line &amp; sex</a:t>
            </a:r>
          </a:p>
        </p:txBody>
      </p:sp>
    </p:spTree>
  </p:cSld>
  <p:clrMapOvr>
    <a:masterClrMapping/>
  </p:clrMapOvr>
</p:sld>
</file>

<file path=ppt/slides/slide2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8034" name="Slide Number Placeholder 3">
            <a:extLst>
              <a:ext uri="{FF2B5EF4-FFF2-40B4-BE49-F238E27FC236}">
                <a16:creationId xmlns:a16="http://schemas.microsoft.com/office/drawing/2014/main" id="{CD887259-C9B8-A2CE-CF75-3F2217F7E3F3}"/>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A0077DEF-305A-45DA-814A-2C4173D0D669}" type="slidenum">
              <a:rPr lang="en-US" altLang="en-US" sz="1400"/>
              <a:pPr>
                <a:spcBef>
                  <a:spcPct val="0"/>
                </a:spcBef>
                <a:buFontTx/>
                <a:buNone/>
              </a:pPr>
              <a:t>223</a:t>
            </a:fld>
            <a:endParaRPr lang="en-US" altLang="en-US" sz="1400"/>
          </a:p>
        </p:txBody>
      </p:sp>
      <p:sp>
        <p:nvSpPr>
          <p:cNvPr id="428035" name="Text Box 2">
            <a:extLst>
              <a:ext uri="{FF2B5EF4-FFF2-40B4-BE49-F238E27FC236}">
                <a16:creationId xmlns:a16="http://schemas.microsoft.com/office/drawing/2014/main" id="{C7AB4E14-1714-3719-5D90-AFCAAED829B8}"/>
              </a:ext>
            </a:extLst>
          </p:cNvPr>
          <p:cNvSpPr txBox="1">
            <a:spLocks noChangeArrowheads="1"/>
          </p:cNvSpPr>
          <p:nvPr/>
        </p:nvSpPr>
        <p:spPr bwMode="auto">
          <a:xfrm>
            <a:off x="152400" y="863600"/>
            <a:ext cx="8839200" cy="42560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4200" b="1">
                <a:solidFill>
                  <a:srgbClr val="FF0000"/>
                </a:solidFill>
                <a:latin typeface="Arial" panose="020B0604020202020204" pitchFamily="34" charset="0"/>
              </a:rPr>
              <a:t>Quantitative-Genetic Answers:</a:t>
            </a:r>
            <a:endParaRPr lang="en-US" altLang="en-US" sz="4400" b="1">
              <a:solidFill>
                <a:srgbClr val="FF0000"/>
              </a:solidFill>
              <a:latin typeface="Arial" panose="020B0604020202020204" pitchFamily="34" charset="0"/>
            </a:endParaRPr>
          </a:p>
          <a:p>
            <a:pPr>
              <a:lnSpc>
                <a:spcPct val="110000"/>
              </a:lnSpc>
              <a:spcBef>
                <a:spcPct val="0"/>
              </a:spcBef>
              <a:buFontTx/>
              <a:buNone/>
            </a:pPr>
            <a:r>
              <a:rPr lang="en-US" altLang="en-US" sz="3500" b="1">
                <a:solidFill>
                  <a:srgbClr val="0000FF"/>
                </a:solidFill>
                <a:latin typeface="Arial" panose="020B0604020202020204" pitchFamily="34" charset="0"/>
              </a:rPr>
              <a:t>   Exhausted Additive Genetic Variance</a:t>
            </a:r>
          </a:p>
          <a:p>
            <a:pPr>
              <a:lnSpc>
                <a:spcPct val="110000"/>
              </a:lnSpc>
              <a:spcBef>
                <a:spcPct val="0"/>
              </a:spcBef>
              <a:buFontTx/>
              <a:buNone/>
            </a:pPr>
            <a:r>
              <a:rPr lang="en-US" altLang="en-US" sz="3500" b="1">
                <a:solidFill>
                  <a:srgbClr val="0000FF"/>
                </a:solidFill>
                <a:latin typeface="Arial" panose="020B0604020202020204" pitchFamily="34" charset="0"/>
              </a:rPr>
              <a:t>   Selection Differentials go to Zero </a:t>
            </a:r>
          </a:p>
          <a:p>
            <a:pPr>
              <a:lnSpc>
                <a:spcPct val="110000"/>
              </a:lnSpc>
              <a:spcBef>
                <a:spcPct val="0"/>
              </a:spcBef>
              <a:buFontTx/>
              <a:buNone/>
            </a:pPr>
            <a:r>
              <a:rPr lang="en-US" altLang="en-US" sz="3500" b="1">
                <a:solidFill>
                  <a:srgbClr val="0000FF"/>
                </a:solidFill>
                <a:latin typeface="Arial" panose="020B0604020202020204" pitchFamily="34" charset="0"/>
              </a:rPr>
              <a:t>   Gene Interactions (Epistasis)</a:t>
            </a:r>
          </a:p>
          <a:p>
            <a:pPr>
              <a:lnSpc>
                <a:spcPct val="110000"/>
              </a:lnSpc>
              <a:spcBef>
                <a:spcPct val="0"/>
              </a:spcBef>
              <a:buFontTx/>
              <a:buNone/>
            </a:pPr>
            <a:r>
              <a:rPr lang="en-US" altLang="en-US" sz="3500" b="1">
                <a:solidFill>
                  <a:srgbClr val="0000FF"/>
                </a:solidFill>
                <a:latin typeface="Arial" panose="020B0604020202020204" pitchFamily="34" charset="0"/>
              </a:rPr>
              <a:t>   Overdominance</a:t>
            </a:r>
          </a:p>
          <a:p>
            <a:pPr>
              <a:lnSpc>
                <a:spcPct val="110000"/>
              </a:lnSpc>
              <a:spcBef>
                <a:spcPct val="0"/>
              </a:spcBef>
              <a:buFontTx/>
              <a:buNone/>
            </a:pPr>
            <a:r>
              <a:rPr lang="en-US" altLang="en-US" sz="3500" b="1">
                <a:solidFill>
                  <a:srgbClr val="0000FF"/>
                </a:solidFill>
                <a:latin typeface="Arial" panose="020B0604020202020204" pitchFamily="34" charset="0"/>
              </a:rPr>
              <a:t>   Counterposing Natural Selection</a:t>
            </a:r>
          </a:p>
          <a:p>
            <a:pPr>
              <a:lnSpc>
                <a:spcPct val="110000"/>
              </a:lnSpc>
              <a:spcBef>
                <a:spcPct val="0"/>
              </a:spcBef>
              <a:buFontTx/>
              <a:buNone/>
            </a:pPr>
            <a:r>
              <a:rPr lang="en-US" altLang="en-US" sz="3500" b="1">
                <a:solidFill>
                  <a:srgbClr val="0000FF"/>
                </a:solidFill>
                <a:latin typeface="Arial" panose="020B0604020202020204" pitchFamily="34" charset="0"/>
              </a:rPr>
              <a:t>   Complex Genetic Correlations</a:t>
            </a:r>
          </a:p>
        </p:txBody>
      </p:sp>
      <p:sp>
        <p:nvSpPr>
          <p:cNvPr id="428036" name="Text Box 3">
            <a:extLst>
              <a:ext uri="{FF2B5EF4-FFF2-40B4-BE49-F238E27FC236}">
                <a16:creationId xmlns:a16="http://schemas.microsoft.com/office/drawing/2014/main" id="{6388924D-F674-7750-F91A-1197279C8906}"/>
              </a:ext>
            </a:extLst>
          </p:cNvPr>
          <p:cNvSpPr txBox="1">
            <a:spLocks noChangeArrowheads="1"/>
          </p:cNvSpPr>
          <p:nvPr/>
        </p:nvSpPr>
        <p:spPr bwMode="auto">
          <a:xfrm>
            <a:off x="1362075" y="19050"/>
            <a:ext cx="6400800"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4400" b="1">
                <a:latin typeface="Arial" panose="020B0604020202020204" pitchFamily="34" charset="0"/>
              </a:rPr>
              <a:t>Why a Selection Limit?</a:t>
            </a:r>
          </a:p>
        </p:txBody>
      </p:sp>
      <p:sp>
        <p:nvSpPr>
          <p:cNvPr id="428037" name="Line 4">
            <a:extLst>
              <a:ext uri="{FF2B5EF4-FFF2-40B4-BE49-F238E27FC236}">
                <a16:creationId xmlns:a16="http://schemas.microsoft.com/office/drawing/2014/main" id="{9FA2EBAA-B0A0-63D2-1CBC-5750452A3D81}"/>
              </a:ext>
            </a:extLst>
          </p:cNvPr>
          <p:cNvSpPr>
            <a:spLocks noChangeShapeType="1"/>
          </p:cNvSpPr>
          <p:nvPr/>
        </p:nvSpPr>
        <p:spPr bwMode="auto">
          <a:xfrm>
            <a:off x="228600" y="822325"/>
            <a:ext cx="8683625" cy="0"/>
          </a:xfrm>
          <a:prstGeom prst="line">
            <a:avLst/>
          </a:prstGeom>
          <a:noFill/>
          <a:ln w="63500">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428038" name="Text Box 6">
            <a:extLst>
              <a:ext uri="{FF2B5EF4-FFF2-40B4-BE49-F238E27FC236}">
                <a16:creationId xmlns:a16="http://schemas.microsoft.com/office/drawing/2014/main" id="{77A00749-AE09-0FDC-E7FE-61CCF74E7699}"/>
              </a:ext>
            </a:extLst>
          </p:cNvPr>
          <p:cNvSpPr txBox="1">
            <a:spLocks noChangeArrowheads="1"/>
          </p:cNvSpPr>
          <p:nvPr/>
        </p:nvSpPr>
        <p:spPr bwMode="auto">
          <a:xfrm>
            <a:off x="485775" y="5145088"/>
            <a:ext cx="8763000" cy="838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30000"/>
              </a:spcBef>
              <a:spcAft>
                <a:spcPct val="10000"/>
              </a:spcAft>
              <a:buFontTx/>
              <a:buNone/>
            </a:pPr>
            <a:r>
              <a:rPr lang="en-US" altLang="en-US" sz="4200" b="1" i="1">
                <a:latin typeface="Arial" panose="020B0604020202020204" pitchFamily="34" charset="0"/>
              </a:rPr>
              <a:t>Traditional, Interesting,</a:t>
            </a:r>
          </a:p>
        </p:txBody>
      </p:sp>
      <p:sp>
        <p:nvSpPr>
          <p:cNvPr id="428039" name="Text Box 7">
            <a:extLst>
              <a:ext uri="{FF2B5EF4-FFF2-40B4-BE49-F238E27FC236}">
                <a16:creationId xmlns:a16="http://schemas.microsoft.com/office/drawing/2014/main" id="{ED1CEA8C-9475-9579-177B-596A6E72BF0C}"/>
              </a:ext>
            </a:extLst>
          </p:cNvPr>
          <p:cNvSpPr txBox="1">
            <a:spLocks noChangeArrowheads="1"/>
          </p:cNvSpPr>
          <p:nvPr/>
        </p:nvSpPr>
        <p:spPr bwMode="auto">
          <a:xfrm>
            <a:off x="5514975" y="5959475"/>
            <a:ext cx="2971800" cy="762000"/>
          </a:xfrm>
          <a:prstGeom prst="rect">
            <a:avLst/>
          </a:prstGeom>
          <a:solidFill>
            <a:srgbClr val="000000"/>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13716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US" altLang="en-US" sz="4400" b="1" i="1">
                <a:solidFill>
                  <a:schemeClr val="bg1"/>
                </a:solidFill>
                <a:latin typeface="Arial" panose="020B0604020202020204" pitchFamily="34" charset="0"/>
              </a:rPr>
              <a:t>Black Box</a:t>
            </a:r>
          </a:p>
        </p:txBody>
      </p:sp>
      <p:sp>
        <p:nvSpPr>
          <p:cNvPr id="2085896" name="Line 8">
            <a:extLst>
              <a:ext uri="{FF2B5EF4-FFF2-40B4-BE49-F238E27FC236}">
                <a16:creationId xmlns:a16="http://schemas.microsoft.com/office/drawing/2014/main" id="{97CE331E-DC4D-64C2-C161-A865D882D981}"/>
              </a:ext>
            </a:extLst>
          </p:cNvPr>
          <p:cNvSpPr>
            <a:spLocks noChangeShapeType="1"/>
          </p:cNvSpPr>
          <p:nvPr/>
        </p:nvSpPr>
        <p:spPr bwMode="auto">
          <a:xfrm flipV="1">
            <a:off x="460375" y="2473325"/>
            <a:ext cx="7224713" cy="9525"/>
          </a:xfrm>
          <a:prstGeom prst="line">
            <a:avLst/>
          </a:prstGeom>
          <a:noFill/>
          <a:ln w="57150">
            <a:solidFill>
              <a:srgbClr val="FF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085897" name="Line 9">
            <a:extLst>
              <a:ext uri="{FF2B5EF4-FFF2-40B4-BE49-F238E27FC236}">
                <a16:creationId xmlns:a16="http://schemas.microsoft.com/office/drawing/2014/main" id="{BFC644D8-9700-58C7-9750-17F085B756F1}"/>
              </a:ext>
            </a:extLst>
          </p:cNvPr>
          <p:cNvSpPr>
            <a:spLocks noChangeShapeType="1"/>
          </p:cNvSpPr>
          <p:nvPr/>
        </p:nvSpPr>
        <p:spPr bwMode="auto">
          <a:xfrm flipV="1">
            <a:off x="461963" y="1895475"/>
            <a:ext cx="8188325" cy="9525"/>
          </a:xfrm>
          <a:prstGeom prst="line">
            <a:avLst/>
          </a:prstGeom>
          <a:noFill/>
          <a:ln w="57150">
            <a:solidFill>
              <a:srgbClr val="FF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085898" name="Line 10">
            <a:extLst>
              <a:ext uri="{FF2B5EF4-FFF2-40B4-BE49-F238E27FC236}">
                <a16:creationId xmlns:a16="http://schemas.microsoft.com/office/drawing/2014/main" id="{D2DC2694-7C50-35EF-8F0B-9EFE993FC4DA}"/>
              </a:ext>
            </a:extLst>
          </p:cNvPr>
          <p:cNvSpPr>
            <a:spLocks noChangeShapeType="1"/>
          </p:cNvSpPr>
          <p:nvPr/>
        </p:nvSpPr>
        <p:spPr bwMode="auto">
          <a:xfrm flipV="1">
            <a:off x="450850" y="4224338"/>
            <a:ext cx="7224713" cy="9525"/>
          </a:xfrm>
          <a:prstGeom prst="line">
            <a:avLst/>
          </a:prstGeom>
          <a:noFill/>
          <a:ln w="57150">
            <a:solidFill>
              <a:srgbClr val="FF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085899" name="Text Box 11">
            <a:extLst>
              <a:ext uri="{FF2B5EF4-FFF2-40B4-BE49-F238E27FC236}">
                <a16:creationId xmlns:a16="http://schemas.microsoft.com/office/drawing/2014/main" id="{FD9B8F92-3059-5CDE-7E5B-6670E310D05E}"/>
              </a:ext>
            </a:extLst>
          </p:cNvPr>
          <p:cNvSpPr txBox="1">
            <a:spLocks noChangeArrowheads="1"/>
          </p:cNvSpPr>
          <p:nvPr/>
        </p:nvSpPr>
        <p:spPr bwMode="auto">
          <a:xfrm>
            <a:off x="7799388" y="3544888"/>
            <a:ext cx="1344612" cy="14319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US" altLang="en-US" sz="2200">
                <a:solidFill>
                  <a:srgbClr val="FF0000"/>
                </a:solidFill>
                <a:latin typeface="Arial" panose="020B0604020202020204" pitchFamily="34" charset="0"/>
              </a:rPr>
              <a:t>e.g., no change in litter size</a:t>
            </a:r>
          </a:p>
        </p:txBody>
      </p:sp>
    </p:spTree>
  </p:cSld>
  <p:clrMapOvr>
    <a:masterClrMapping/>
  </p:clrMapOvr>
  <p:transition>
    <p:wipe dir="d"/>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2085896"/>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2085898"/>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2085899"/>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208589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85899" grpId="0"/>
    </p:bldLst>
  </p:timing>
</p:sld>
</file>

<file path=ppt/slides/slide2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0082" name="Slide Number Placeholder 5">
            <a:extLst>
              <a:ext uri="{FF2B5EF4-FFF2-40B4-BE49-F238E27FC236}">
                <a16:creationId xmlns:a16="http://schemas.microsoft.com/office/drawing/2014/main" id="{5DB6C9B1-7ED5-86D3-CD03-D7B5D7C8D03D}"/>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FBDBEF61-53E5-4A37-B107-8E012488A728}" type="slidenum">
              <a:rPr lang="en-US" altLang="en-US" sz="1400"/>
              <a:pPr>
                <a:spcBef>
                  <a:spcPct val="0"/>
                </a:spcBef>
                <a:buFontTx/>
                <a:buNone/>
              </a:pPr>
              <a:t>224</a:t>
            </a:fld>
            <a:endParaRPr lang="en-US" altLang="en-US" sz="1400"/>
          </a:p>
        </p:txBody>
      </p:sp>
      <p:sp>
        <p:nvSpPr>
          <p:cNvPr id="430083" name="Rectangle 2">
            <a:extLst>
              <a:ext uri="{FF2B5EF4-FFF2-40B4-BE49-F238E27FC236}">
                <a16:creationId xmlns:a16="http://schemas.microsoft.com/office/drawing/2014/main" id="{0C347D61-4E50-7EAA-C542-EDCEB884985B}"/>
              </a:ext>
            </a:extLst>
          </p:cNvPr>
          <p:cNvSpPr>
            <a:spLocks noGrp="1" noChangeArrowheads="1"/>
          </p:cNvSpPr>
          <p:nvPr>
            <p:ph type="title"/>
          </p:nvPr>
        </p:nvSpPr>
        <p:spPr>
          <a:xfrm>
            <a:off x="0" y="0"/>
            <a:ext cx="9144000" cy="1143000"/>
          </a:xfrm>
          <a:extLst>
            <a:ext uri="{909E8E84-426E-40DD-AFC4-6F175D3DCCD1}">
              <a14:hiddenFill xmlns:a14="http://schemas.microsoft.com/office/drawing/2010/main">
                <a:solidFill>
                  <a:srgbClr val="FFCC00"/>
                </a:solidFill>
              </a14:hiddenFill>
            </a:ext>
            <a:ext uri="{91240B29-F687-4F45-9708-019B960494DF}">
              <a14:hiddenLine xmlns:a14="http://schemas.microsoft.com/office/drawing/2010/main" w="9525">
                <a:solidFill>
                  <a:srgbClr val="0000FF"/>
                </a:solidFill>
                <a:miter lim="800000"/>
                <a:headEnd/>
                <a:tailEnd/>
              </a14:hiddenLine>
            </a:ext>
          </a:extLst>
        </p:spPr>
        <p:txBody>
          <a:bodyPr/>
          <a:lstStyle/>
          <a:p>
            <a:r>
              <a:rPr lang="fr-CA" altLang="en-US" sz="4000" b="1">
                <a:latin typeface="Arial" panose="020B0604020202020204" pitchFamily="34" charset="0"/>
              </a:rPr>
              <a:t>Animal Model Analyses</a:t>
            </a:r>
            <a:br>
              <a:rPr lang="fr-CA" altLang="en-US" sz="4000" b="1">
                <a:latin typeface="Arial" panose="020B0604020202020204" pitchFamily="34" charset="0"/>
              </a:rPr>
            </a:br>
            <a:r>
              <a:rPr lang="en-US" altLang="en-US" sz="3200" b="1" i="1">
                <a:solidFill>
                  <a:srgbClr val="0000FF"/>
                </a:solidFill>
                <a:latin typeface="Arial" panose="020B0604020202020204" pitchFamily="34" charset="0"/>
              </a:rPr>
              <a:t>Partitioning variance</a:t>
            </a:r>
            <a:endParaRPr lang="fr-CA" altLang="en-US" sz="3200" b="1" i="1">
              <a:solidFill>
                <a:srgbClr val="0000FF"/>
              </a:solidFill>
              <a:latin typeface="Arial" panose="020B0604020202020204" pitchFamily="34" charset="0"/>
            </a:endParaRPr>
          </a:p>
        </p:txBody>
      </p:sp>
      <p:sp>
        <p:nvSpPr>
          <p:cNvPr id="430084" name="Rectangle 3">
            <a:extLst>
              <a:ext uri="{FF2B5EF4-FFF2-40B4-BE49-F238E27FC236}">
                <a16:creationId xmlns:a16="http://schemas.microsoft.com/office/drawing/2014/main" id="{EBF79628-DF82-9FF3-39DE-52FC3E26B2F7}"/>
              </a:ext>
            </a:extLst>
          </p:cNvPr>
          <p:cNvSpPr>
            <a:spLocks noGrp="1" noChangeArrowheads="1"/>
          </p:cNvSpPr>
          <p:nvPr>
            <p:ph type="body" idx="1"/>
          </p:nvPr>
        </p:nvSpPr>
        <p:spPr>
          <a:xfrm>
            <a:off x="66675" y="3686175"/>
            <a:ext cx="4505325" cy="2743200"/>
          </a:xfrm>
        </p:spPr>
        <p:txBody>
          <a:bodyPr/>
          <a:lstStyle/>
          <a:p>
            <a:r>
              <a:rPr lang="fr-CA" altLang="en-US" sz="2800">
                <a:latin typeface="Arial" panose="020B0604020202020204" pitchFamily="34" charset="0"/>
              </a:rPr>
              <a:t>Fixed effects</a:t>
            </a:r>
          </a:p>
          <a:p>
            <a:pPr lvl="1"/>
            <a:r>
              <a:rPr lang="en-US" altLang="en-US" sz="2400">
                <a:latin typeface="Arial" panose="020B0604020202020204" pitchFamily="34" charset="0"/>
              </a:rPr>
              <a:t>Sex</a:t>
            </a:r>
          </a:p>
          <a:p>
            <a:pPr lvl="1"/>
            <a:r>
              <a:rPr lang="en-US" altLang="en-US" sz="2400">
                <a:latin typeface="Arial" panose="020B0604020202020204" pitchFamily="34" charset="0"/>
              </a:rPr>
              <a:t>Age at testing</a:t>
            </a:r>
            <a:endParaRPr lang="fr-CA" altLang="en-US" sz="2400">
              <a:latin typeface="Arial" panose="020B0604020202020204" pitchFamily="34" charset="0"/>
            </a:endParaRPr>
          </a:p>
          <a:p>
            <a:pPr lvl="1"/>
            <a:r>
              <a:rPr lang="en-US" altLang="en-US" sz="2400">
                <a:latin typeface="Arial" panose="020B0604020202020204" pitchFamily="34" charset="0"/>
              </a:rPr>
              <a:t>Testing batch + room </a:t>
            </a:r>
          </a:p>
          <a:p>
            <a:pPr lvl="1"/>
            <a:r>
              <a:rPr lang="en-US" altLang="en-US" sz="2400">
                <a:latin typeface="Arial" panose="020B0604020202020204" pitchFamily="34" charset="0"/>
              </a:rPr>
              <a:t>Inbreeding coefficient</a:t>
            </a:r>
          </a:p>
          <a:p>
            <a:pPr lvl="1"/>
            <a:r>
              <a:rPr lang="en-US" altLang="en-US" sz="2400">
                <a:latin typeface="Arial" panose="020B0604020202020204" pitchFamily="34" charset="0"/>
              </a:rPr>
              <a:t>Fitted within generations</a:t>
            </a:r>
          </a:p>
        </p:txBody>
      </p:sp>
      <p:sp>
        <p:nvSpPr>
          <p:cNvPr id="430085" name="Text Box 4">
            <a:extLst>
              <a:ext uri="{FF2B5EF4-FFF2-40B4-BE49-F238E27FC236}">
                <a16:creationId xmlns:a16="http://schemas.microsoft.com/office/drawing/2014/main" id="{BEFDCEC3-C1D7-BF10-37A6-351CF2AA7098}"/>
              </a:ext>
            </a:extLst>
          </p:cNvPr>
          <p:cNvSpPr txBox="1">
            <a:spLocks noChangeArrowheads="1"/>
          </p:cNvSpPr>
          <p:nvPr/>
        </p:nvSpPr>
        <p:spPr bwMode="auto">
          <a:xfrm>
            <a:off x="365125" y="1255713"/>
            <a:ext cx="1841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1800">
              <a:latin typeface="Arial" panose="020B0604020202020204" pitchFamily="34" charset="0"/>
              <a:cs typeface="Arial" panose="020B0604020202020204" pitchFamily="34" charset="0"/>
            </a:endParaRPr>
          </a:p>
        </p:txBody>
      </p:sp>
      <p:sp>
        <p:nvSpPr>
          <p:cNvPr id="430086" name="Text Box 5">
            <a:extLst>
              <a:ext uri="{FF2B5EF4-FFF2-40B4-BE49-F238E27FC236}">
                <a16:creationId xmlns:a16="http://schemas.microsoft.com/office/drawing/2014/main" id="{4C38D3F0-9380-DA26-BC7E-80827EF8513F}"/>
              </a:ext>
            </a:extLst>
          </p:cNvPr>
          <p:cNvSpPr txBox="1">
            <a:spLocks noChangeArrowheads="1"/>
          </p:cNvSpPr>
          <p:nvPr/>
        </p:nvSpPr>
        <p:spPr bwMode="auto">
          <a:xfrm>
            <a:off x="4970463" y="4159250"/>
            <a:ext cx="3890962" cy="2282825"/>
          </a:xfrm>
          <a:prstGeom prst="rect">
            <a:avLst/>
          </a:prstGeom>
          <a:noFill/>
          <a:ln>
            <a:noFill/>
          </a:ln>
          <a:effectLst/>
          <a:extLst>
            <a:ext uri="{909E8E84-426E-40DD-AFC4-6F175D3DCCD1}">
              <a14:hiddenFill xmlns:a14="http://schemas.microsoft.com/office/drawing/2010/main">
                <a:solidFill>
                  <a:srgbClr val="FFFF00"/>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2400">
                <a:latin typeface="Arial" panose="020B0604020202020204" pitchFamily="34" charset="0"/>
                <a:cs typeface="Arial" panose="020B0604020202020204" pitchFamily="34" charset="0"/>
              </a:rPr>
              <a:t>For each generation and line, wheel running was standardized to a mean of 0 (sd = 1) to eliminate scale effects (variance increases with the mean).</a:t>
            </a:r>
          </a:p>
        </p:txBody>
      </p:sp>
      <p:sp>
        <p:nvSpPr>
          <p:cNvPr id="430087" name="Text Box 6">
            <a:extLst>
              <a:ext uri="{FF2B5EF4-FFF2-40B4-BE49-F238E27FC236}">
                <a16:creationId xmlns:a16="http://schemas.microsoft.com/office/drawing/2014/main" id="{08E59A79-F554-1B04-164F-D6AC7D6873EB}"/>
              </a:ext>
            </a:extLst>
          </p:cNvPr>
          <p:cNvSpPr txBox="1">
            <a:spLocks noChangeArrowheads="1"/>
          </p:cNvSpPr>
          <p:nvPr/>
        </p:nvSpPr>
        <p:spPr bwMode="auto">
          <a:xfrm>
            <a:off x="5745163" y="1997075"/>
            <a:ext cx="2789237" cy="9159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0"/>
              </a:spcBef>
              <a:buFontTx/>
              <a:buNone/>
            </a:pPr>
            <a:r>
              <a:rPr lang="fr-CA" altLang="en-US" sz="1800">
                <a:latin typeface="Arial" panose="020B0604020202020204" pitchFamily="34" charset="0"/>
                <a:cs typeface="Arial" panose="020B0604020202020204" pitchFamily="34" charset="0"/>
              </a:rPr>
              <a:t>R package « nadiv »</a:t>
            </a:r>
          </a:p>
          <a:p>
            <a:pPr algn="ctr">
              <a:spcBef>
                <a:spcPct val="0"/>
              </a:spcBef>
              <a:buFontTx/>
              <a:buNone/>
            </a:pPr>
            <a:r>
              <a:rPr lang="fr-CA" altLang="en-US" sz="1800">
                <a:latin typeface="Arial" panose="020B0604020202020204" pitchFamily="34" charset="0"/>
                <a:cs typeface="Arial" panose="020B0604020202020204" pitchFamily="34" charset="0"/>
              </a:rPr>
              <a:t>(</a:t>
            </a:r>
            <a:r>
              <a:rPr lang="fr-CA" altLang="en-US" sz="1800" b="1">
                <a:latin typeface="Arial" panose="020B0604020202020204" pitchFamily="34" charset="0"/>
                <a:cs typeface="Arial" panose="020B0604020202020204" pitchFamily="34" charset="0"/>
              </a:rPr>
              <a:t>N</a:t>
            </a:r>
            <a:r>
              <a:rPr lang="fr-CA" altLang="en-US" sz="1800">
                <a:latin typeface="Arial" panose="020B0604020202020204" pitchFamily="34" charset="0"/>
                <a:cs typeface="Arial" panose="020B0604020202020204" pitchFamily="34" charset="0"/>
              </a:rPr>
              <a:t>on-</a:t>
            </a:r>
            <a:r>
              <a:rPr lang="fr-CA" altLang="en-US" sz="1800" b="1">
                <a:latin typeface="Arial" panose="020B0604020202020204" pitchFamily="34" charset="0"/>
                <a:cs typeface="Arial" panose="020B0604020202020204" pitchFamily="34" charset="0"/>
              </a:rPr>
              <a:t>AD</a:t>
            </a:r>
            <a:r>
              <a:rPr lang="fr-CA" altLang="en-US" sz="1800">
                <a:latin typeface="Arial" panose="020B0604020202020204" pitchFamily="34" charset="0"/>
                <a:cs typeface="Arial" panose="020B0604020202020204" pitchFamily="34" charset="0"/>
              </a:rPr>
              <a:t>ditive </a:t>
            </a:r>
            <a:r>
              <a:rPr lang="fr-CA" altLang="en-US" sz="1800" b="1">
                <a:latin typeface="Arial" panose="020B0604020202020204" pitchFamily="34" charset="0"/>
                <a:cs typeface="Arial" panose="020B0604020202020204" pitchFamily="34" charset="0"/>
              </a:rPr>
              <a:t>I</a:t>
            </a:r>
            <a:r>
              <a:rPr lang="fr-CA" altLang="en-US" sz="1800">
                <a:latin typeface="Arial" panose="020B0604020202020204" pitchFamily="34" charset="0"/>
                <a:cs typeface="Arial" panose="020B0604020202020204" pitchFamily="34" charset="0"/>
              </a:rPr>
              <a:t>n</a:t>
            </a:r>
            <a:r>
              <a:rPr lang="fr-CA" altLang="en-US" sz="1800" b="1">
                <a:latin typeface="Arial" panose="020B0604020202020204" pitchFamily="34" charset="0"/>
                <a:cs typeface="Arial" panose="020B0604020202020204" pitchFamily="34" charset="0"/>
              </a:rPr>
              <a:t>V</a:t>
            </a:r>
            <a:r>
              <a:rPr lang="fr-CA" altLang="en-US" sz="1800">
                <a:latin typeface="Arial" panose="020B0604020202020204" pitchFamily="34" charset="0"/>
                <a:cs typeface="Arial" panose="020B0604020202020204" pitchFamily="34" charset="0"/>
              </a:rPr>
              <a:t>erse) developed by Matt Wolak</a:t>
            </a:r>
          </a:p>
        </p:txBody>
      </p:sp>
      <p:sp>
        <p:nvSpPr>
          <p:cNvPr id="430088" name="Line 7">
            <a:extLst>
              <a:ext uri="{FF2B5EF4-FFF2-40B4-BE49-F238E27FC236}">
                <a16:creationId xmlns:a16="http://schemas.microsoft.com/office/drawing/2014/main" id="{106C2977-5A9E-E2CE-E41B-A86558688B47}"/>
              </a:ext>
            </a:extLst>
          </p:cNvPr>
          <p:cNvSpPr>
            <a:spLocks noChangeShapeType="1"/>
          </p:cNvSpPr>
          <p:nvPr/>
        </p:nvSpPr>
        <p:spPr bwMode="auto">
          <a:xfrm flipV="1">
            <a:off x="3197225" y="2454275"/>
            <a:ext cx="2611438" cy="403225"/>
          </a:xfrm>
          <a:prstGeom prst="line">
            <a:avLst/>
          </a:prstGeom>
          <a:noFill/>
          <a:ln w="28575">
            <a:solidFill>
              <a:schemeClr val="tx1"/>
            </a:solidFill>
            <a:round/>
            <a:headEnd/>
            <a:tailEnd type="triangle"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30089" name="Rectangle 8">
            <a:extLst>
              <a:ext uri="{FF2B5EF4-FFF2-40B4-BE49-F238E27FC236}">
                <a16:creationId xmlns:a16="http://schemas.microsoft.com/office/drawing/2014/main" id="{0C4192DC-E6B8-4731-9486-5B0F3603C61E}"/>
              </a:ext>
            </a:extLst>
          </p:cNvPr>
          <p:cNvSpPr>
            <a:spLocks noChangeArrowheads="1"/>
          </p:cNvSpPr>
          <p:nvPr/>
        </p:nvSpPr>
        <p:spPr bwMode="auto">
          <a:xfrm>
            <a:off x="76200" y="1404938"/>
            <a:ext cx="8229600" cy="22479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nSpc>
                <a:spcPct val="90000"/>
              </a:lnSpc>
            </a:pPr>
            <a:r>
              <a:rPr lang="fr-CA" altLang="en-US" sz="2800">
                <a:latin typeface="Arial" panose="020B0604020202020204" pitchFamily="34" charset="0"/>
              </a:rPr>
              <a:t>Random effects:</a:t>
            </a:r>
          </a:p>
          <a:p>
            <a:pPr lvl="1">
              <a:lnSpc>
                <a:spcPct val="90000"/>
              </a:lnSpc>
            </a:pPr>
            <a:r>
              <a:rPr lang="fr-CA" altLang="en-US" sz="2400">
                <a:solidFill>
                  <a:srgbClr val="0000FF"/>
                </a:solidFill>
                <a:latin typeface="Arial" panose="020B0604020202020204" pitchFamily="34" charset="0"/>
              </a:rPr>
              <a:t>Common environmental (</a:t>
            </a:r>
            <a:r>
              <a:rPr lang="fr-CA" altLang="en-US" sz="2400" i="1">
                <a:solidFill>
                  <a:srgbClr val="0000FF"/>
                </a:solidFill>
                <a:latin typeface="Arial" panose="020B0604020202020204" pitchFamily="34" charset="0"/>
              </a:rPr>
              <a:t>V</a:t>
            </a:r>
            <a:r>
              <a:rPr lang="fr-CA" altLang="en-US" sz="2400" baseline="-25000">
                <a:solidFill>
                  <a:srgbClr val="0000FF"/>
                </a:solidFill>
                <a:latin typeface="Arial" panose="020B0604020202020204" pitchFamily="34" charset="0"/>
              </a:rPr>
              <a:t>C</a:t>
            </a:r>
            <a:r>
              <a:rPr lang="fr-CA" altLang="en-US" sz="2400">
                <a:solidFill>
                  <a:srgbClr val="0000FF"/>
                </a:solidFill>
                <a:latin typeface="Arial" panose="020B0604020202020204" pitchFamily="34" charset="0"/>
              </a:rPr>
              <a:t>)</a:t>
            </a:r>
          </a:p>
          <a:p>
            <a:pPr lvl="1">
              <a:lnSpc>
                <a:spcPct val="90000"/>
              </a:lnSpc>
            </a:pPr>
            <a:r>
              <a:rPr lang="fr-CA" altLang="en-US" sz="2400">
                <a:solidFill>
                  <a:srgbClr val="FF0000"/>
                </a:solidFill>
                <a:latin typeface="Arial" panose="020B0604020202020204" pitchFamily="34" charset="0"/>
              </a:rPr>
              <a:t>Additive genetic (</a:t>
            </a:r>
            <a:r>
              <a:rPr lang="fr-CA" altLang="en-US" sz="2400" i="1">
                <a:solidFill>
                  <a:srgbClr val="FF0000"/>
                </a:solidFill>
                <a:latin typeface="Arial" panose="020B0604020202020204" pitchFamily="34" charset="0"/>
              </a:rPr>
              <a:t>V</a:t>
            </a:r>
            <a:r>
              <a:rPr lang="fr-CA" altLang="en-US" sz="2400" baseline="-25000">
                <a:solidFill>
                  <a:srgbClr val="FF0000"/>
                </a:solidFill>
                <a:latin typeface="Arial" panose="020B0604020202020204" pitchFamily="34" charset="0"/>
              </a:rPr>
              <a:t>A</a:t>
            </a:r>
            <a:r>
              <a:rPr lang="fr-CA" altLang="en-US" sz="2400">
                <a:solidFill>
                  <a:srgbClr val="FF0000"/>
                </a:solidFill>
                <a:latin typeface="Arial" panose="020B0604020202020204" pitchFamily="34" charset="0"/>
              </a:rPr>
              <a:t>)</a:t>
            </a:r>
          </a:p>
          <a:p>
            <a:pPr lvl="1">
              <a:lnSpc>
                <a:spcPct val="90000"/>
              </a:lnSpc>
            </a:pPr>
            <a:r>
              <a:rPr lang="fr-CA" altLang="en-US" sz="2400">
                <a:solidFill>
                  <a:srgbClr val="33CC33"/>
                </a:solidFill>
                <a:latin typeface="Arial" panose="020B0604020202020204" pitchFamily="34" charset="0"/>
              </a:rPr>
              <a:t>Dominance (</a:t>
            </a:r>
            <a:r>
              <a:rPr lang="fr-CA" altLang="en-US" sz="2400" i="1">
                <a:solidFill>
                  <a:srgbClr val="33CC33"/>
                </a:solidFill>
                <a:latin typeface="Arial" panose="020B0604020202020204" pitchFamily="34" charset="0"/>
              </a:rPr>
              <a:t>V</a:t>
            </a:r>
            <a:r>
              <a:rPr lang="fr-CA" altLang="en-US" sz="2400" baseline="-25000">
                <a:solidFill>
                  <a:srgbClr val="33CC33"/>
                </a:solidFill>
                <a:latin typeface="Arial" panose="020B0604020202020204" pitchFamily="34" charset="0"/>
              </a:rPr>
              <a:t>D</a:t>
            </a:r>
            <a:r>
              <a:rPr lang="fr-CA" altLang="en-US" sz="2400">
                <a:solidFill>
                  <a:srgbClr val="33CC33"/>
                </a:solidFill>
                <a:latin typeface="Arial" panose="020B0604020202020204" pitchFamily="34" charset="0"/>
              </a:rPr>
              <a:t>)</a:t>
            </a:r>
          </a:p>
          <a:p>
            <a:pPr lvl="1">
              <a:lnSpc>
                <a:spcPct val="90000"/>
              </a:lnSpc>
            </a:pPr>
            <a:r>
              <a:rPr lang="en-US" altLang="en-US" sz="2400">
                <a:latin typeface="Arial" panose="020B0604020202020204" pitchFamily="34" charset="0"/>
              </a:rPr>
              <a:t>Residual variance (</a:t>
            </a:r>
            <a:r>
              <a:rPr lang="en-US" altLang="en-US" sz="2400" i="1">
                <a:latin typeface="Arial" panose="020B0604020202020204" pitchFamily="34" charset="0"/>
              </a:rPr>
              <a:t>V</a:t>
            </a:r>
            <a:r>
              <a:rPr lang="en-US" altLang="en-US" sz="2400" baseline="-25000">
                <a:latin typeface="Arial" panose="020B0604020202020204" pitchFamily="34" charset="0"/>
              </a:rPr>
              <a:t>R</a:t>
            </a:r>
            <a:r>
              <a:rPr lang="en-US" altLang="en-US" sz="2400">
                <a:latin typeface="Arial" panose="020B0604020202020204" pitchFamily="34" charset="0"/>
              </a:rPr>
              <a:t>)</a:t>
            </a:r>
            <a:endParaRPr lang="fr-CA" altLang="en-US" sz="2400">
              <a:latin typeface="Arial" panose="020B0604020202020204" pitchFamily="34" charset="0"/>
            </a:endParaRPr>
          </a:p>
        </p:txBody>
      </p:sp>
    </p:spTree>
  </p:cSld>
  <p:clrMapOvr>
    <a:masterClrMapping/>
  </p:clrMapOvr>
</p:sld>
</file>

<file path=ppt/slides/slide2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1106" name="Slide Number Placeholder 3">
            <a:extLst>
              <a:ext uri="{FF2B5EF4-FFF2-40B4-BE49-F238E27FC236}">
                <a16:creationId xmlns:a16="http://schemas.microsoft.com/office/drawing/2014/main" id="{53D3FC62-D788-E975-29C2-11CDA2A92F3C}"/>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4482BB80-0D9E-4CB0-96CC-1647E72F16C5}" type="slidenum">
              <a:rPr lang="en-US" altLang="en-US" sz="1400"/>
              <a:pPr>
                <a:spcBef>
                  <a:spcPct val="0"/>
                </a:spcBef>
                <a:buFontTx/>
                <a:buNone/>
              </a:pPr>
              <a:t>225</a:t>
            </a:fld>
            <a:endParaRPr lang="en-US" altLang="en-US" sz="1400"/>
          </a:p>
        </p:txBody>
      </p:sp>
      <p:pic>
        <p:nvPicPr>
          <p:cNvPr id="431107" name="Picture 2">
            <a:extLst>
              <a:ext uri="{FF2B5EF4-FFF2-40B4-BE49-F238E27FC236}">
                <a16:creationId xmlns:a16="http://schemas.microsoft.com/office/drawing/2014/main" id="{4D114EAD-660A-14F6-E831-2E053E35F8B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403725" y="85725"/>
            <a:ext cx="4473575" cy="6619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431108" name="Rectangle 3">
            <a:extLst>
              <a:ext uri="{FF2B5EF4-FFF2-40B4-BE49-F238E27FC236}">
                <a16:creationId xmlns:a16="http://schemas.microsoft.com/office/drawing/2014/main" id="{E92A99B7-7450-9010-B21F-A05B59C4A7D3}"/>
              </a:ext>
            </a:extLst>
          </p:cNvPr>
          <p:cNvSpPr>
            <a:spLocks noChangeArrowheads="1"/>
          </p:cNvSpPr>
          <p:nvPr/>
        </p:nvSpPr>
        <p:spPr bwMode="auto">
          <a:xfrm>
            <a:off x="247650" y="631825"/>
            <a:ext cx="3721100" cy="4849813"/>
          </a:xfrm>
          <a:prstGeom prst="rect">
            <a:avLst/>
          </a:prstGeom>
          <a:noFill/>
          <a:ln>
            <a:noFill/>
          </a:ln>
          <a:effectLst/>
          <a:extLst>
            <a:ext uri="{909E8E84-426E-40DD-AFC4-6F175D3DCCD1}">
              <a14:hiddenFill xmlns:a14="http://schemas.microsoft.com/office/drawing/2010/main">
                <a:solidFill>
                  <a:srgbClr val="FFCC00"/>
                </a:solidFill>
              </a14:hiddenFill>
            </a:ext>
            <a:ext uri="{91240B29-F687-4F45-9708-019B960494DF}">
              <a14:hiddenLine xmlns:a14="http://schemas.microsoft.com/office/drawing/2010/main" w="38100">
                <a:solidFill>
                  <a:srgbClr val="0000FF"/>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b="1">
                <a:latin typeface="Arial" panose="020B0604020202020204" pitchFamily="34" charset="0"/>
              </a:rPr>
              <a:t>Entire pedigree</a:t>
            </a:r>
            <a:br>
              <a:rPr lang="en-US" altLang="en-US" b="1">
                <a:latin typeface="Arial" panose="020B0604020202020204" pitchFamily="34" charset="0"/>
              </a:rPr>
            </a:br>
            <a:r>
              <a:rPr lang="en-US" altLang="en-US" sz="2800" b="1">
                <a:latin typeface="Arial" panose="020B0604020202020204" pitchFamily="34" charset="0"/>
              </a:rPr>
              <a:t> </a:t>
            </a:r>
            <a:br>
              <a:rPr lang="en-US" altLang="en-US" sz="2800" b="1">
                <a:latin typeface="Arial" panose="020B0604020202020204" pitchFamily="34" charset="0"/>
              </a:rPr>
            </a:br>
            <a:r>
              <a:rPr lang="en-US" altLang="en-US" sz="2800" b="1" i="1">
                <a:solidFill>
                  <a:srgbClr val="0000FF"/>
                </a:solidFill>
                <a:latin typeface="Arial" panose="020B0604020202020204" pitchFamily="34" charset="0"/>
              </a:rPr>
              <a:t>Example: line 8</a:t>
            </a:r>
            <a:br>
              <a:rPr lang="en-US" altLang="en-US" sz="2800" b="1" i="1">
                <a:solidFill>
                  <a:srgbClr val="0000FF"/>
                </a:solidFill>
                <a:latin typeface="Arial" panose="020B0604020202020204" pitchFamily="34" charset="0"/>
              </a:rPr>
            </a:br>
            <a:r>
              <a:rPr lang="en-US" altLang="en-US" sz="2800" b="1" i="1">
                <a:solidFill>
                  <a:srgbClr val="0000FF"/>
                </a:solidFill>
                <a:latin typeface="Arial" panose="020B0604020202020204" pitchFamily="34" charset="0"/>
              </a:rPr>
              <a:t>&gt;3,000 individuals</a:t>
            </a:r>
            <a:br>
              <a:rPr lang="en-US" altLang="en-US" sz="2800" b="1" i="1">
                <a:solidFill>
                  <a:srgbClr val="0000FF"/>
                </a:solidFill>
                <a:latin typeface="Arial" panose="020B0604020202020204" pitchFamily="34" charset="0"/>
              </a:rPr>
            </a:br>
            <a:br>
              <a:rPr lang="en-US" altLang="en-US" sz="2800" b="1" i="1">
                <a:solidFill>
                  <a:srgbClr val="0000FF"/>
                </a:solidFill>
                <a:latin typeface="Arial" panose="020B0604020202020204" pitchFamily="34" charset="0"/>
              </a:rPr>
            </a:br>
            <a:r>
              <a:rPr lang="en-US" altLang="en-US" sz="2800" b="1" i="1">
                <a:solidFill>
                  <a:srgbClr val="0000FF"/>
                </a:solidFill>
                <a:latin typeface="Arial" panose="020B0604020202020204" pitchFamily="34" charset="0"/>
              </a:rPr>
              <a:t>Estimate narrow-sense heritability before limit (generations 0-10) and after the limit (generations 21-31)</a:t>
            </a:r>
            <a:endParaRPr lang="fr-CA" altLang="en-US" sz="2800" b="1" i="1">
              <a:solidFill>
                <a:srgbClr val="0000FF"/>
              </a:solidFill>
              <a:latin typeface="Arial" panose="020B0604020202020204" pitchFamily="34" charset="0"/>
            </a:endParaRPr>
          </a:p>
        </p:txBody>
      </p:sp>
      <p:sp>
        <p:nvSpPr>
          <p:cNvPr id="431109" name="Text Box 4">
            <a:extLst>
              <a:ext uri="{FF2B5EF4-FFF2-40B4-BE49-F238E27FC236}">
                <a16:creationId xmlns:a16="http://schemas.microsoft.com/office/drawing/2014/main" id="{ACEE68BD-1F51-C1AC-0379-4162EFF63798}"/>
              </a:ext>
            </a:extLst>
          </p:cNvPr>
          <p:cNvSpPr txBox="1">
            <a:spLocks noChangeArrowheads="1"/>
          </p:cNvSpPr>
          <p:nvPr/>
        </p:nvSpPr>
        <p:spPr bwMode="auto">
          <a:xfrm>
            <a:off x="4046538" y="-66675"/>
            <a:ext cx="3873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fr-CA" altLang="en-US" sz="1800">
                <a:latin typeface="Arial" panose="020B0604020202020204" pitchFamily="34" charset="0"/>
                <a:cs typeface="Arial" panose="020B0604020202020204" pitchFamily="34" charset="0"/>
              </a:rPr>
              <a:t>-2</a:t>
            </a:r>
          </a:p>
        </p:txBody>
      </p:sp>
      <p:sp>
        <p:nvSpPr>
          <p:cNvPr id="431110" name="Text Box 5">
            <a:extLst>
              <a:ext uri="{FF2B5EF4-FFF2-40B4-BE49-F238E27FC236}">
                <a16:creationId xmlns:a16="http://schemas.microsoft.com/office/drawing/2014/main" id="{DE11E33E-2902-F2BA-6FF0-CC8E45217F59}"/>
              </a:ext>
            </a:extLst>
          </p:cNvPr>
          <p:cNvSpPr txBox="1">
            <a:spLocks noChangeArrowheads="1"/>
          </p:cNvSpPr>
          <p:nvPr/>
        </p:nvSpPr>
        <p:spPr bwMode="auto">
          <a:xfrm>
            <a:off x="4122738" y="314325"/>
            <a:ext cx="3111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fr-CA" altLang="en-US" sz="1800">
                <a:latin typeface="Arial" panose="020B0604020202020204" pitchFamily="34" charset="0"/>
                <a:cs typeface="Arial" panose="020B0604020202020204" pitchFamily="34" charset="0"/>
              </a:rPr>
              <a:t>0</a:t>
            </a:r>
          </a:p>
        </p:txBody>
      </p:sp>
      <p:sp>
        <p:nvSpPr>
          <p:cNvPr id="431111" name="Text Box 6">
            <a:extLst>
              <a:ext uri="{FF2B5EF4-FFF2-40B4-BE49-F238E27FC236}">
                <a16:creationId xmlns:a16="http://schemas.microsoft.com/office/drawing/2014/main" id="{7D38D536-3C83-7ECA-93F0-162B7B1FCFCC}"/>
              </a:ext>
            </a:extLst>
          </p:cNvPr>
          <p:cNvSpPr txBox="1">
            <a:spLocks noChangeArrowheads="1"/>
          </p:cNvSpPr>
          <p:nvPr/>
        </p:nvSpPr>
        <p:spPr bwMode="auto">
          <a:xfrm>
            <a:off x="4035425" y="6481763"/>
            <a:ext cx="4381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fr-CA" altLang="en-US" sz="1800">
                <a:latin typeface="Arial" panose="020B0604020202020204" pitchFamily="34" charset="0"/>
                <a:cs typeface="Arial" panose="020B0604020202020204" pitchFamily="34" charset="0"/>
              </a:rPr>
              <a:t>31</a:t>
            </a:r>
          </a:p>
        </p:txBody>
      </p:sp>
      <p:sp>
        <p:nvSpPr>
          <p:cNvPr id="431112" name="Text Box 7">
            <a:extLst>
              <a:ext uri="{FF2B5EF4-FFF2-40B4-BE49-F238E27FC236}">
                <a16:creationId xmlns:a16="http://schemas.microsoft.com/office/drawing/2014/main" id="{8714CE82-2C6C-69C1-A704-87A53D55AA94}"/>
              </a:ext>
            </a:extLst>
          </p:cNvPr>
          <p:cNvSpPr txBox="1">
            <a:spLocks noChangeArrowheads="1"/>
          </p:cNvSpPr>
          <p:nvPr/>
        </p:nvSpPr>
        <p:spPr bwMode="auto">
          <a:xfrm>
            <a:off x="4016375" y="4292600"/>
            <a:ext cx="4381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fr-CA" altLang="en-US" sz="1800">
                <a:latin typeface="Arial" panose="020B0604020202020204" pitchFamily="34" charset="0"/>
                <a:cs typeface="Arial" panose="020B0604020202020204" pitchFamily="34" charset="0"/>
              </a:rPr>
              <a:t>20</a:t>
            </a:r>
          </a:p>
        </p:txBody>
      </p:sp>
      <p:sp>
        <p:nvSpPr>
          <p:cNvPr id="431113" name="Text Box 11">
            <a:extLst>
              <a:ext uri="{FF2B5EF4-FFF2-40B4-BE49-F238E27FC236}">
                <a16:creationId xmlns:a16="http://schemas.microsoft.com/office/drawing/2014/main" id="{F4FC773C-C104-68A3-78A5-C9B6B89DB658}"/>
              </a:ext>
            </a:extLst>
          </p:cNvPr>
          <p:cNvSpPr txBox="1">
            <a:spLocks noChangeArrowheads="1"/>
          </p:cNvSpPr>
          <p:nvPr/>
        </p:nvSpPr>
        <p:spPr bwMode="auto">
          <a:xfrm>
            <a:off x="4021138" y="2316163"/>
            <a:ext cx="4381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fr-CA" altLang="en-US" sz="1800">
                <a:latin typeface="Arial" panose="020B0604020202020204" pitchFamily="34" charset="0"/>
                <a:cs typeface="Arial" panose="020B0604020202020204" pitchFamily="34" charset="0"/>
              </a:rPr>
              <a:t>10</a:t>
            </a:r>
          </a:p>
        </p:txBody>
      </p:sp>
    </p:spTree>
  </p:cSld>
  <p:clrMapOvr>
    <a:masterClrMapping/>
  </p:clrMapOvr>
</p:sld>
</file>

<file path=ppt/slides/slide2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3154" name="Slide Number Placeholder 3">
            <a:extLst>
              <a:ext uri="{FF2B5EF4-FFF2-40B4-BE49-F238E27FC236}">
                <a16:creationId xmlns:a16="http://schemas.microsoft.com/office/drawing/2014/main" id="{6C3AEA99-A87C-DA25-36DF-C973B1014B3F}"/>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6C9B59BD-D1A4-4BA7-A76B-98F019F2FCE8}" type="slidenum">
              <a:rPr lang="en-US" altLang="en-US" sz="1400"/>
              <a:pPr>
                <a:spcBef>
                  <a:spcPct val="0"/>
                </a:spcBef>
                <a:buFontTx/>
                <a:buNone/>
              </a:pPr>
              <a:t>226</a:t>
            </a:fld>
            <a:endParaRPr lang="en-US" altLang="en-US" sz="1400"/>
          </a:p>
        </p:txBody>
      </p:sp>
      <p:sp>
        <p:nvSpPr>
          <p:cNvPr id="433155" name="Line 2">
            <a:extLst>
              <a:ext uri="{FF2B5EF4-FFF2-40B4-BE49-F238E27FC236}">
                <a16:creationId xmlns:a16="http://schemas.microsoft.com/office/drawing/2014/main" id="{886252A9-D069-B23E-73B4-1FA00313A46A}"/>
              </a:ext>
            </a:extLst>
          </p:cNvPr>
          <p:cNvSpPr>
            <a:spLocks noChangeShapeType="1"/>
          </p:cNvSpPr>
          <p:nvPr/>
        </p:nvSpPr>
        <p:spPr bwMode="auto">
          <a:xfrm>
            <a:off x="5268913" y="3738563"/>
            <a:ext cx="0" cy="1785937"/>
          </a:xfrm>
          <a:prstGeom prst="line">
            <a:avLst/>
          </a:prstGeom>
          <a:noFill/>
          <a:ln w="11113">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3156" name="Rectangle 3">
            <a:extLst>
              <a:ext uri="{FF2B5EF4-FFF2-40B4-BE49-F238E27FC236}">
                <a16:creationId xmlns:a16="http://schemas.microsoft.com/office/drawing/2014/main" id="{22A5C438-E536-AB54-32A1-14D10AC37007}"/>
              </a:ext>
            </a:extLst>
          </p:cNvPr>
          <p:cNvSpPr>
            <a:spLocks noChangeArrowheads="1"/>
          </p:cNvSpPr>
          <p:nvPr/>
        </p:nvSpPr>
        <p:spPr bwMode="auto">
          <a:xfrm>
            <a:off x="977900" y="1808163"/>
            <a:ext cx="1069975" cy="503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fr-CA" altLang="en-US" sz="3300" b="1">
                <a:solidFill>
                  <a:srgbClr val="000000"/>
                </a:solidFill>
                <a:latin typeface="Arial" panose="020B0604020202020204" pitchFamily="34" charset="0"/>
                <a:cs typeface="Arial" panose="020B0604020202020204" pitchFamily="34" charset="0"/>
              </a:rPr>
              <a:t>line 3</a:t>
            </a:r>
            <a:endParaRPr lang="fr-CA" altLang="en-US" sz="3600" b="1">
              <a:latin typeface="Arial" panose="020B0604020202020204" pitchFamily="34" charset="0"/>
              <a:cs typeface="Arial" panose="020B0604020202020204" pitchFamily="34" charset="0"/>
            </a:endParaRPr>
          </a:p>
        </p:txBody>
      </p:sp>
      <p:sp>
        <p:nvSpPr>
          <p:cNvPr id="433157" name="Line 4">
            <a:extLst>
              <a:ext uri="{FF2B5EF4-FFF2-40B4-BE49-F238E27FC236}">
                <a16:creationId xmlns:a16="http://schemas.microsoft.com/office/drawing/2014/main" id="{5E60CE69-F619-9089-BC3D-0CC58607D627}"/>
              </a:ext>
            </a:extLst>
          </p:cNvPr>
          <p:cNvSpPr>
            <a:spLocks noChangeShapeType="1"/>
          </p:cNvSpPr>
          <p:nvPr/>
        </p:nvSpPr>
        <p:spPr bwMode="auto">
          <a:xfrm>
            <a:off x="742950" y="5516563"/>
            <a:ext cx="1538288" cy="0"/>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3158" name="Line 5">
            <a:extLst>
              <a:ext uri="{FF2B5EF4-FFF2-40B4-BE49-F238E27FC236}">
                <a16:creationId xmlns:a16="http://schemas.microsoft.com/office/drawing/2014/main" id="{8E16E5BB-6CBE-4E00-75AA-24A5482B6616}"/>
              </a:ext>
            </a:extLst>
          </p:cNvPr>
          <p:cNvSpPr>
            <a:spLocks noChangeShapeType="1"/>
          </p:cNvSpPr>
          <p:nvPr/>
        </p:nvSpPr>
        <p:spPr bwMode="auto">
          <a:xfrm flipV="1">
            <a:off x="869950" y="5516563"/>
            <a:ext cx="0" cy="55562"/>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3159" name="Line 6">
            <a:extLst>
              <a:ext uri="{FF2B5EF4-FFF2-40B4-BE49-F238E27FC236}">
                <a16:creationId xmlns:a16="http://schemas.microsoft.com/office/drawing/2014/main" id="{D3608DE4-1FDB-1E67-9E9B-10350DA6596C}"/>
              </a:ext>
            </a:extLst>
          </p:cNvPr>
          <p:cNvSpPr>
            <a:spLocks noChangeShapeType="1"/>
          </p:cNvSpPr>
          <p:nvPr/>
        </p:nvSpPr>
        <p:spPr bwMode="auto">
          <a:xfrm flipV="1">
            <a:off x="2152650" y="5516563"/>
            <a:ext cx="0" cy="55562"/>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3160" name="Rectangle 7">
            <a:extLst>
              <a:ext uri="{FF2B5EF4-FFF2-40B4-BE49-F238E27FC236}">
                <a16:creationId xmlns:a16="http://schemas.microsoft.com/office/drawing/2014/main" id="{1B09540F-0EE4-1217-DCF3-208B317CEA34}"/>
              </a:ext>
            </a:extLst>
          </p:cNvPr>
          <p:cNvSpPr>
            <a:spLocks noChangeArrowheads="1"/>
          </p:cNvSpPr>
          <p:nvPr/>
        </p:nvSpPr>
        <p:spPr bwMode="auto">
          <a:xfrm>
            <a:off x="479425" y="5643563"/>
            <a:ext cx="760413" cy="182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fr-CA" altLang="en-US" sz="1200">
                <a:solidFill>
                  <a:srgbClr val="000000"/>
                </a:solidFill>
                <a:latin typeface="Arial" panose="020B0604020202020204" pitchFamily="34" charset="0"/>
                <a:cs typeface="Arial" panose="020B0604020202020204" pitchFamily="34" charset="0"/>
              </a:rPr>
              <a:t>Before limit</a:t>
            </a:r>
            <a:endParaRPr lang="fr-CA" altLang="en-US" sz="1800">
              <a:latin typeface="Arial" panose="020B0604020202020204" pitchFamily="34" charset="0"/>
              <a:cs typeface="Arial" panose="020B0604020202020204" pitchFamily="34" charset="0"/>
            </a:endParaRPr>
          </a:p>
        </p:txBody>
      </p:sp>
      <p:sp>
        <p:nvSpPr>
          <p:cNvPr id="433161" name="Rectangle 8">
            <a:extLst>
              <a:ext uri="{FF2B5EF4-FFF2-40B4-BE49-F238E27FC236}">
                <a16:creationId xmlns:a16="http://schemas.microsoft.com/office/drawing/2014/main" id="{1AA3658B-0D83-80AD-C7FB-5A1B90D23082}"/>
              </a:ext>
            </a:extLst>
          </p:cNvPr>
          <p:cNvSpPr>
            <a:spLocks noChangeArrowheads="1"/>
          </p:cNvSpPr>
          <p:nvPr/>
        </p:nvSpPr>
        <p:spPr bwMode="auto">
          <a:xfrm>
            <a:off x="1825625" y="5643563"/>
            <a:ext cx="635000" cy="182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fr-CA" altLang="en-US" sz="1200">
                <a:solidFill>
                  <a:srgbClr val="000000"/>
                </a:solidFill>
                <a:latin typeface="Arial" panose="020B0604020202020204" pitchFamily="34" charset="0"/>
                <a:cs typeface="Arial" panose="020B0604020202020204" pitchFamily="34" charset="0"/>
              </a:rPr>
              <a:t>After limit</a:t>
            </a:r>
            <a:endParaRPr lang="fr-CA" altLang="en-US" sz="1800">
              <a:latin typeface="Arial" panose="020B0604020202020204" pitchFamily="34" charset="0"/>
              <a:cs typeface="Arial" panose="020B0604020202020204" pitchFamily="34" charset="0"/>
            </a:endParaRPr>
          </a:p>
        </p:txBody>
      </p:sp>
      <p:sp>
        <p:nvSpPr>
          <p:cNvPr id="433162" name="Rectangle 9">
            <a:extLst>
              <a:ext uri="{FF2B5EF4-FFF2-40B4-BE49-F238E27FC236}">
                <a16:creationId xmlns:a16="http://schemas.microsoft.com/office/drawing/2014/main" id="{3ED99C3E-76D4-D259-7923-55FF1A6AE2E9}"/>
              </a:ext>
            </a:extLst>
          </p:cNvPr>
          <p:cNvSpPr>
            <a:spLocks noChangeArrowheads="1"/>
          </p:cNvSpPr>
          <p:nvPr/>
        </p:nvSpPr>
        <p:spPr bwMode="auto">
          <a:xfrm rot="-5400000">
            <a:off x="-846137" y="3375025"/>
            <a:ext cx="2119312" cy="427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fr-CA" altLang="en-US" sz="2800">
                <a:solidFill>
                  <a:srgbClr val="000000"/>
                </a:solidFill>
                <a:latin typeface="Arial" panose="020B0604020202020204" pitchFamily="34" charset="0"/>
                <a:cs typeface="Arial" panose="020B0604020202020204" pitchFamily="34" charset="0"/>
              </a:rPr>
              <a:t>Variance (se)</a:t>
            </a:r>
            <a:endParaRPr lang="fr-CA" altLang="en-US" sz="3600">
              <a:latin typeface="Arial" panose="020B0604020202020204" pitchFamily="34" charset="0"/>
              <a:cs typeface="Arial" panose="020B0604020202020204" pitchFamily="34" charset="0"/>
            </a:endParaRPr>
          </a:p>
        </p:txBody>
      </p:sp>
      <p:sp>
        <p:nvSpPr>
          <p:cNvPr id="433163" name="Line 10">
            <a:extLst>
              <a:ext uri="{FF2B5EF4-FFF2-40B4-BE49-F238E27FC236}">
                <a16:creationId xmlns:a16="http://schemas.microsoft.com/office/drawing/2014/main" id="{6E8D92D2-8901-BA7C-A440-3B59F8D80EAE}"/>
              </a:ext>
            </a:extLst>
          </p:cNvPr>
          <p:cNvSpPr>
            <a:spLocks noChangeShapeType="1"/>
          </p:cNvSpPr>
          <p:nvPr/>
        </p:nvSpPr>
        <p:spPr bwMode="auto">
          <a:xfrm flipV="1">
            <a:off x="742950" y="1663700"/>
            <a:ext cx="0" cy="3852863"/>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3164" name="Line 11">
            <a:extLst>
              <a:ext uri="{FF2B5EF4-FFF2-40B4-BE49-F238E27FC236}">
                <a16:creationId xmlns:a16="http://schemas.microsoft.com/office/drawing/2014/main" id="{1C6EBA6D-10A0-A749-5812-77D443AD898D}"/>
              </a:ext>
            </a:extLst>
          </p:cNvPr>
          <p:cNvSpPr>
            <a:spLocks noChangeShapeType="1"/>
          </p:cNvSpPr>
          <p:nvPr/>
        </p:nvSpPr>
        <p:spPr bwMode="auto">
          <a:xfrm>
            <a:off x="688975" y="5516563"/>
            <a:ext cx="53975" cy="0"/>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3165" name="Line 12">
            <a:extLst>
              <a:ext uri="{FF2B5EF4-FFF2-40B4-BE49-F238E27FC236}">
                <a16:creationId xmlns:a16="http://schemas.microsoft.com/office/drawing/2014/main" id="{F7CADBB4-89D7-6BB6-6B05-F4F000CD3C04}"/>
              </a:ext>
            </a:extLst>
          </p:cNvPr>
          <p:cNvSpPr>
            <a:spLocks noChangeShapeType="1"/>
          </p:cNvSpPr>
          <p:nvPr/>
        </p:nvSpPr>
        <p:spPr bwMode="auto">
          <a:xfrm>
            <a:off x="688975" y="4659313"/>
            <a:ext cx="53975" cy="0"/>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3166" name="Line 13">
            <a:extLst>
              <a:ext uri="{FF2B5EF4-FFF2-40B4-BE49-F238E27FC236}">
                <a16:creationId xmlns:a16="http://schemas.microsoft.com/office/drawing/2014/main" id="{A75CD4A0-051C-78F2-451E-F21EC6D54633}"/>
              </a:ext>
            </a:extLst>
          </p:cNvPr>
          <p:cNvSpPr>
            <a:spLocks noChangeShapeType="1"/>
          </p:cNvSpPr>
          <p:nvPr/>
        </p:nvSpPr>
        <p:spPr bwMode="auto">
          <a:xfrm>
            <a:off x="688975" y="3803650"/>
            <a:ext cx="53975" cy="0"/>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3167" name="Line 14">
            <a:extLst>
              <a:ext uri="{FF2B5EF4-FFF2-40B4-BE49-F238E27FC236}">
                <a16:creationId xmlns:a16="http://schemas.microsoft.com/office/drawing/2014/main" id="{27C1A293-4057-5DEE-99DE-4D3EB829E062}"/>
              </a:ext>
            </a:extLst>
          </p:cNvPr>
          <p:cNvSpPr>
            <a:spLocks noChangeShapeType="1"/>
          </p:cNvSpPr>
          <p:nvPr/>
        </p:nvSpPr>
        <p:spPr bwMode="auto">
          <a:xfrm>
            <a:off x="688975" y="2946400"/>
            <a:ext cx="53975" cy="0"/>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3168" name="Line 15">
            <a:extLst>
              <a:ext uri="{FF2B5EF4-FFF2-40B4-BE49-F238E27FC236}">
                <a16:creationId xmlns:a16="http://schemas.microsoft.com/office/drawing/2014/main" id="{5ED992E1-4DCC-FB1F-6052-457FF8B59389}"/>
              </a:ext>
            </a:extLst>
          </p:cNvPr>
          <p:cNvSpPr>
            <a:spLocks noChangeShapeType="1"/>
          </p:cNvSpPr>
          <p:nvPr/>
        </p:nvSpPr>
        <p:spPr bwMode="auto">
          <a:xfrm>
            <a:off x="688975" y="2090738"/>
            <a:ext cx="53975" cy="0"/>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3169" name="Rectangle 16">
            <a:extLst>
              <a:ext uri="{FF2B5EF4-FFF2-40B4-BE49-F238E27FC236}">
                <a16:creationId xmlns:a16="http://schemas.microsoft.com/office/drawing/2014/main" id="{534525EC-C169-27A2-0B6A-EB4B9DF4978B}"/>
              </a:ext>
            </a:extLst>
          </p:cNvPr>
          <p:cNvSpPr>
            <a:spLocks noChangeArrowheads="1"/>
          </p:cNvSpPr>
          <p:nvPr/>
        </p:nvSpPr>
        <p:spPr bwMode="auto">
          <a:xfrm>
            <a:off x="404813" y="5430838"/>
            <a:ext cx="211137" cy="182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fr-CA" altLang="en-US" sz="1200">
                <a:solidFill>
                  <a:srgbClr val="000000"/>
                </a:solidFill>
                <a:latin typeface="Arial" panose="020B0604020202020204" pitchFamily="34" charset="0"/>
                <a:cs typeface="Arial" panose="020B0604020202020204" pitchFamily="34" charset="0"/>
              </a:rPr>
              <a:t>0.0</a:t>
            </a:r>
            <a:endParaRPr lang="fr-CA" altLang="en-US" sz="1800">
              <a:latin typeface="Arial" panose="020B0604020202020204" pitchFamily="34" charset="0"/>
              <a:cs typeface="Arial" panose="020B0604020202020204" pitchFamily="34" charset="0"/>
            </a:endParaRPr>
          </a:p>
        </p:txBody>
      </p:sp>
      <p:sp>
        <p:nvSpPr>
          <p:cNvPr id="433170" name="Rectangle 17">
            <a:extLst>
              <a:ext uri="{FF2B5EF4-FFF2-40B4-BE49-F238E27FC236}">
                <a16:creationId xmlns:a16="http://schemas.microsoft.com/office/drawing/2014/main" id="{C8AF2921-4FBD-1494-D849-74504FFAA27F}"/>
              </a:ext>
            </a:extLst>
          </p:cNvPr>
          <p:cNvSpPr>
            <a:spLocks noChangeArrowheads="1"/>
          </p:cNvSpPr>
          <p:nvPr/>
        </p:nvSpPr>
        <p:spPr bwMode="auto">
          <a:xfrm>
            <a:off x="404813" y="4573588"/>
            <a:ext cx="211137" cy="182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fr-CA" altLang="en-US" sz="1200">
                <a:solidFill>
                  <a:srgbClr val="000000"/>
                </a:solidFill>
                <a:latin typeface="Arial" panose="020B0604020202020204" pitchFamily="34" charset="0"/>
                <a:cs typeface="Arial" panose="020B0604020202020204" pitchFamily="34" charset="0"/>
              </a:rPr>
              <a:t>0.2</a:t>
            </a:r>
            <a:endParaRPr lang="fr-CA" altLang="en-US" sz="1800">
              <a:latin typeface="Arial" panose="020B0604020202020204" pitchFamily="34" charset="0"/>
              <a:cs typeface="Arial" panose="020B0604020202020204" pitchFamily="34" charset="0"/>
            </a:endParaRPr>
          </a:p>
        </p:txBody>
      </p:sp>
      <p:sp>
        <p:nvSpPr>
          <p:cNvPr id="433171" name="Rectangle 18">
            <a:extLst>
              <a:ext uri="{FF2B5EF4-FFF2-40B4-BE49-F238E27FC236}">
                <a16:creationId xmlns:a16="http://schemas.microsoft.com/office/drawing/2014/main" id="{767F3CB2-2062-11FF-EC3F-274E52A2B981}"/>
              </a:ext>
            </a:extLst>
          </p:cNvPr>
          <p:cNvSpPr>
            <a:spLocks noChangeArrowheads="1"/>
          </p:cNvSpPr>
          <p:nvPr/>
        </p:nvSpPr>
        <p:spPr bwMode="auto">
          <a:xfrm>
            <a:off x="404813" y="3717925"/>
            <a:ext cx="211137" cy="182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fr-CA" altLang="en-US" sz="1200">
                <a:solidFill>
                  <a:srgbClr val="000000"/>
                </a:solidFill>
                <a:latin typeface="Arial" panose="020B0604020202020204" pitchFamily="34" charset="0"/>
                <a:cs typeface="Arial" panose="020B0604020202020204" pitchFamily="34" charset="0"/>
              </a:rPr>
              <a:t>0.4</a:t>
            </a:r>
            <a:endParaRPr lang="fr-CA" altLang="en-US" sz="1800">
              <a:latin typeface="Arial" panose="020B0604020202020204" pitchFamily="34" charset="0"/>
              <a:cs typeface="Arial" panose="020B0604020202020204" pitchFamily="34" charset="0"/>
            </a:endParaRPr>
          </a:p>
        </p:txBody>
      </p:sp>
      <p:sp>
        <p:nvSpPr>
          <p:cNvPr id="433172" name="Rectangle 19">
            <a:extLst>
              <a:ext uri="{FF2B5EF4-FFF2-40B4-BE49-F238E27FC236}">
                <a16:creationId xmlns:a16="http://schemas.microsoft.com/office/drawing/2014/main" id="{9DC48938-3962-5CE6-AFEA-70310EFAB985}"/>
              </a:ext>
            </a:extLst>
          </p:cNvPr>
          <p:cNvSpPr>
            <a:spLocks noChangeArrowheads="1"/>
          </p:cNvSpPr>
          <p:nvPr/>
        </p:nvSpPr>
        <p:spPr bwMode="auto">
          <a:xfrm>
            <a:off x="404813" y="2860675"/>
            <a:ext cx="211137" cy="182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fr-CA" altLang="en-US" sz="1200">
                <a:solidFill>
                  <a:srgbClr val="000000"/>
                </a:solidFill>
                <a:latin typeface="Arial" panose="020B0604020202020204" pitchFamily="34" charset="0"/>
                <a:cs typeface="Arial" panose="020B0604020202020204" pitchFamily="34" charset="0"/>
              </a:rPr>
              <a:t>0.6</a:t>
            </a:r>
            <a:endParaRPr lang="fr-CA" altLang="en-US" sz="1800">
              <a:latin typeface="Arial" panose="020B0604020202020204" pitchFamily="34" charset="0"/>
              <a:cs typeface="Arial" panose="020B0604020202020204" pitchFamily="34" charset="0"/>
            </a:endParaRPr>
          </a:p>
        </p:txBody>
      </p:sp>
      <p:sp>
        <p:nvSpPr>
          <p:cNvPr id="433173" name="Rectangle 20">
            <a:extLst>
              <a:ext uri="{FF2B5EF4-FFF2-40B4-BE49-F238E27FC236}">
                <a16:creationId xmlns:a16="http://schemas.microsoft.com/office/drawing/2014/main" id="{3A59E784-CEAD-1C24-03DA-8C5E647D6924}"/>
              </a:ext>
            </a:extLst>
          </p:cNvPr>
          <p:cNvSpPr>
            <a:spLocks noChangeArrowheads="1"/>
          </p:cNvSpPr>
          <p:nvPr/>
        </p:nvSpPr>
        <p:spPr bwMode="auto">
          <a:xfrm>
            <a:off x="404813" y="2005013"/>
            <a:ext cx="211137" cy="182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fr-CA" altLang="en-US" sz="1200">
                <a:solidFill>
                  <a:srgbClr val="000000"/>
                </a:solidFill>
                <a:latin typeface="Arial" panose="020B0604020202020204" pitchFamily="34" charset="0"/>
                <a:cs typeface="Arial" panose="020B0604020202020204" pitchFamily="34" charset="0"/>
              </a:rPr>
              <a:t>0.8</a:t>
            </a:r>
            <a:endParaRPr lang="fr-CA" altLang="en-US" sz="1800">
              <a:latin typeface="Arial" panose="020B0604020202020204" pitchFamily="34" charset="0"/>
              <a:cs typeface="Arial" panose="020B0604020202020204" pitchFamily="34" charset="0"/>
            </a:endParaRPr>
          </a:p>
        </p:txBody>
      </p:sp>
      <p:sp>
        <p:nvSpPr>
          <p:cNvPr id="433174" name="Line 21">
            <a:extLst>
              <a:ext uri="{FF2B5EF4-FFF2-40B4-BE49-F238E27FC236}">
                <a16:creationId xmlns:a16="http://schemas.microsoft.com/office/drawing/2014/main" id="{E1927032-1A66-3409-34CA-7D47FE9AC229}"/>
              </a:ext>
            </a:extLst>
          </p:cNvPr>
          <p:cNvSpPr>
            <a:spLocks noChangeShapeType="1"/>
          </p:cNvSpPr>
          <p:nvPr/>
        </p:nvSpPr>
        <p:spPr bwMode="auto">
          <a:xfrm>
            <a:off x="869950" y="5154613"/>
            <a:ext cx="1282700" cy="269875"/>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3175" name="Line 22">
            <a:extLst>
              <a:ext uri="{FF2B5EF4-FFF2-40B4-BE49-F238E27FC236}">
                <a16:creationId xmlns:a16="http://schemas.microsoft.com/office/drawing/2014/main" id="{C1F20D29-5542-5CB1-9C85-403A62244892}"/>
              </a:ext>
            </a:extLst>
          </p:cNvPr>
          <p:cNvSpPr>
            <a:spLocks noChangeShapeType="1"/>
          </p:cNvSpPr>
          <p:nvPr/>
        </p:nvSpPr>
        <p:spPr bwMode="auto">
          <a:xfrm>
            <a:off x="869950" y="5516563"/>
            <a:ext cx="1282700" cy="0"/>
          </a:xfrm>
          <a:prstGeom prst="line">
            <a:avLst/>
          </a:prstGeom>
          <a:noFill/>
          <a:ln w="11113">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3176" name="Line 23">
            <a:extLst>
              <a:ext uri="{FF2B5EF4-FFF2-40B4-BE49-F238E27FC236}">
                <a16:creationId xmlns:a16="http://schemas.microsoft.com/office/drawing/2014/main" id="{A4173B03-6558-0EDB-EBA8-8FD758EBC111}"/>
              </a:ext>
            </a:extLst>
          </p:cNvPr>
          <p:cNvSpPr>
            <a:spLocks noChangeShapeType="1"/>
          </p:cNvSpPr>
          <p:nvPr/>
        </p:nvSpPr>
        <p:spPr bwMode="auto">
          <a:xfrm>
            <a:off x="869950" y="2619375"/>
            <a:ext cx="1282700" cy="990600"/>
          </a:xfrm>
          <a:prstGeom prst="line">
            <a:avLst/>
          </a:prstGeom>
          <a:noFill/>
          <a:ln w="11113">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3177" name="Line 24">
            <a:extLst>
              <a:ext uri="{FF2B5EF4-FFF2-40B4-BE49-F238E27FC236}">
                <a16:creationId xmlns:a16="http://schemas.microsoft.com/office/drawing/2014/main" id="{F512266F-59CB-2D1C-DEB5-222EC6FDCE59}"/>
              </a:ext>
            </a:extLst>
          </p:cNvPr>
          <p:cNvSpPr>
            <a:spLocks noChangeShapeType="1"/>
          </p:cNvSpPr>
          <p:nvPr/>
        </p:nvSpPr>
        <p:spPr bwMode="auto">
          <a:xfrm flipV="1">
            <a:off x="869950" y="4957763"/>
            <a:ext cx="0" cy="196850"/>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3178" name="Line 25">
            <a:extLst>
              <a:ext uri="{FF2B5EF4-FFF2-40B4-BE49-F238E27FC236}">
                <a16:creationId xmlns:a16="http://schemas.microsoft.com/office/drawing/2014/main" id="{B72D3AFB-72BB-C383-9407-558136400089}"/>
              </a:ext>
            </a:extLst>
          </p:cNvPr>
          <p:cNvSpPr>
            <a:spLocks noChangeShapeType="1"/>
          </p:cNvSpPr>
          <p:nvPr/>
        </p:nvSpPr>
        <p:spPr bwMode="auto">
          <a:xfrm>
            <a:off x="815975" y="4957763"/>
            <a:ext cx="109538" cy="0"/>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3179" name="Line 26">
            <a:extLst>
              <a:ext uri="{FF2B5EF4-FFF2-40B4-BE49-F238E27FC236}">
                <a16:creationId xmlns:a16="http://schemas.microsoft.com/office/drawing/2014/main" id="{0A2F80EB-4C1E-F55F-50DE-F68BBE0A3A5F}"/>
              </a:ext>
            </a:extLst>
          </p:cNvPr>
          <p:cNvSpPr>
            <a:spLocks noChangeShapeType="1"/>
          </p:cNvSpPr>
          <p:nvPr/>
        </p:nvSpPr>
        <p:spPr bwMode="auto">
          <a:xfrm>
            <a:off x="869950" y="5154613"/>
            <a:ext cx="0" cy="196850"/>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3180" name="Line 27">
            <a:extLst>
              <a:ext uri="{FF2B5EF4-FFF2-40B4-BE49-F238E27FC236}">
                <a16:creationId xmlns:a16="http://schemas.microsoft.com/office/drawing/2014/main" id="{681C5806-B152-AAC8-82C6-45E13E39C5E4}"/>
              </a:ext>
            </a:extLst>
          </p:cNvPr>
          <p:cNvSpPr>
            <a:spLocks noChangeShapeType="1"/>
          </p:cNvSpPr>
          <p:nvPr/>
        </p:nvSpPr>
        <p:spPr bwMode="auto">
          <a:xfrm>
            <a:off x="815975" y="5351463"/>
            <a:ext cx="109538" cy="0"/>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3181" name="Oval 28">
            <a:extLst>
              <a:ext uri="{FF2B5EF4-FFF2-40B4-BE49-F238E27FC236}">
                <a16:creationId xmlns:a16="http://schemas.microsoft.com/office/drawing/2014/main" id="{17D2EB36-CA86-EE3D-AF33-933C9BF32F1A}"/>
              </a:ext>
            </a:extLst>
          </p:cNvPr>
          <p:cNvSpPr>
            <a:spLocks noChangeArrowheads="1"/>
          </p:cNvSpPr>
          <p:nvPr/>
        </p:nvSpPr>
        <p:spPr bwMode="auto">
          <a:xfrm>
            <a:off x="828675" y="5113338"/>
            <a:ext cx="80963" cy="80962"/>
          </a:xfrm>
          <a:prstGeom prst="ellipse">
            <a:avLst/>
          </a:prstGeom>
          <a:solidFill>
            <a:srgbClr val="000000"/>
          </a:solidFill>
          <a:ln w="11113">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433182" name="Line 29">
            <a:extLst>
              <a:ext uri="{FF2B5EF4-FFF2-40B4-BE49-F238E27FC236}">
                <a16:creationId xmlns:a16="http://schemas.microsoft.com/office/drawing/2014/main" id="{BBC15E5B-2118-A83C-FCE4-72DF328F3915}"/>
              </a:ext>
            </a:extLst>
          </p:cNvPr>
          <p:cNvSpPr>
            <a:spLocks noChangeShapeType="1"/>
          </p:cNvSpPr>
          <p:nvPr/>
        </p:nvSpPr>
        <p:spPr bwMode="auto">
          <a:xfrm flipV="1">
            <a:off x="2152650" y="5273675"/>
            <a:ext cx="0" cy="150813"/>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3183" name="Line 30">
            <a:extLst>
              <a:ext uri="{FF2B5EF4-FFF2-40B4-BE49-F238E27FC236}">
                <a16:creationId xmlns:a16="http://schemas.microsoft.com/office/drawing/2014/main" id="{743617A9-1614-A675-5DA8-414F8037B3A9}"/>
              </a:ext>
            </a:extLst>
          </p:cNvPr>
          <p:cNvSpPr>
            <a:spLocks noChangeShapeType="1"/>
          </p:cNvSpPr>
          <p:nvPr/>
        </p:nvSpPr>
        <p:spPr bwMode="auto">
          <a:xfrm>
            <a:off x="2097088" y="5273675"/>
            <a:ext cx="111125" cy="0"/>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3184" name="Line 31">
            <a:extLst>
              <a:ext uri="{FF2B5EF4-FFF2-40B4-BE49-F238E27FC236}">
                <a16:creationId xmlns:a16="http://schemas.microsoft.com/office/drawing/2014/main" id="{BF289D3F-CBC7-2027-F285-050DC01C92D0}"/>
              </a:ext>
            </a:extLst>
          </p:cNvPr>
          <p:cNvSpPr>
            <a:spLocks noChangeShapeType="1"/>
          </p:cNvSpPr>
          <p:nvPr/>
        </p:nvSpPr>
        <p:spPr bwMode="auto">
          <a:xfrm>
            <a:off x="2152650" y="5424488"/>
            <a:ext cx="0" cy="92075"/>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3185" name="Oval 32">
            <a:extLst>
              <a:ext uri="{FF2B5EF4-FFF2-40B4-BE49-F238E27FC236}">
                <a16:creationId xmlns:a16="http://schemas.microsoft.com/office/drawing/2014/main" id="{6CA5A888-F610-9542-C9E1-1B7EAD521972}"/>
              </a:ext>
            </a:extLst>
          </p:cNvPr>
          <p:cNvSpPr>
            <a:spLocks noChangeArrowheads="1"/>
          </p:cNvSpPr>
          <p:nvPr/>
        </p:nvSpPr>
        <p:spPr bwMode="auto">
          <a:xfrm>
            <a:off x="2111375" y="5383213"/>
            <a:ext cx="80963" cy="80962"/>
          </a:xfrm>
          <a:prstGeom prst="ellipse">
            <a:avLst/>
          </a:prstGeom>
          <a:solidFill>
            <a:srgbClr val="000000"/>
          </a:solidFill>
          <a:ln w="11113">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433186" name="Line 33">
            <a:extLst>
              <a:ext uri="{FF2B5EF4-FFF2-40B4-BE49-F238E27FC236}">
                <a16:creationId xmlns:a16="http://schemas.microsoft.com/office/drawing/2014/main" id="{0A6582B1-76A6-89B7-0D3B-0964A1BFCFEB}"/>
              </a:ext>
            </a:extLst>
          </p:cNvPr>
          <p:cNvSpPr>
            <a:spLocks noChangeShapeType="1"/>
          </p:cNvSpPr>
          <p:nvPr/>
        </p:nvSpPr>
        <p:spPr bwMode="auto">
          <a:xfrm>
            <a:off x="815975" y="5516563"/>
            <a:ext cx="109538" cy="0"/>
          </a:xfrm>
          <a:prstGeom prst="line">
            <a:avLst/>
          </a:prstGeom>
          <a:noFill/>
          <a:ln w="11113">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3187" name="Line 34">
            <a:extLst>
              <a:ext uri="{FF2B5EF4-FFF2-40B4-BE49-F238E27FC236}">
                <a16:creationId xmlns:a16="http://schemas.microsoft.com/office/drawing/2014/main" id="{2A3EF126-C362-9773-00B4-D363913D6770}"/>
              </a:ext>
            </a:extLst>
          </p:cNvPr>
          <p:cNvSpPr>
            <a:spLocks noChangeShapeType="1"/>
          </p:cNvSpPr>
          <p:nvPr/>
        </p:nvSpPr>
        <p:spPr bwMode="auto">
          <a:xfrm>
            <a:off x="815975" y="5516563"/>
            <a:ext cx="109538" cy="0"/>
          </a:xfrm>
          <a:prstGeom prst="line">
            <a:avLst/>
          </a:prstGeom>
          <a:noFill/>
          <a:ln w="11113">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3188" name="Freeform 35">
            <a:extLst>
              <a:ext uri="{FF2B5EF4-FFF2-40B4-BE49-F238E27FC236}">
                <a16:creationId xmlns:a16="http://schemas.microsoft.com/office/drawing/2014/main" id="{FFCE01F9-890F-7054-BE05-0E153EE9030F}"/>
              </a:ext>
            </a:extLst>
          </p:cNvPr>
          <p:cNvSpPr>
            <a:spLocks/>
          </p:cNvSpPr>
          <p:nvPr/>
        </p:nvSpPr>
        <p:spPr bwMode="auto">
          <a:xfrm>
            <a:off x="823913" y="5489575"/>
            <a:ext cx="93662" cy="80963"/>
          </a:xfrm>
          <a:custGeom>
            <a:avLst/>
            <a:gdLst>
              <a:gd name="T0" fmla="*/ 2147483646 w 59"/>
              <a:gd name="T1" fmla="*/ 2147483646 h 51"/>
              <a:gd name="T2" fmla="*/ 2147483646 w 59"/>
              <a:gd name="T3" fmla="*/ 0 h 51"/>
              <a:gd name="T4" fmla="*/ 0 w 59"/>
              <a:gd name="T5" fmla="*/ 0 h 51"/>
              <a:gd name="T6" fmla="*/ 2147483646 w 59"/>
              <a:gd name="T7" fmla="*/ 2147483646 h 5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59" h="51">
                <a:moveTo>
                  <a:pt x="29" y="51"/>
                </a:moveTo>
                <a:lnTo>
                  <a:pt x="59" y="0"/>
                </a:lnTo>
                <a:lnTo>
                  <a:pt x="0" y="0"/>
                </a:lnTo>
                <a:lnTo>
                  <a:pt x="29" y="51"/>
                </a:lnTo>
                <a:close/>
              </a:path>
            </a:pathLst>
          </a:custGeom>
          <a:solidFill>
            <a:srgbClr val="00FF00"/>
          </a:solidFill>
          <a:ln w="11113">
            <a:solidFill>
              <a:srgbClr val="00FF00"/>
            </a:solidFill>
            <a:prstDash val="solid"/>
            <a:round/>
            <a:headEnd/>
            <a:tailEnd/>
          </a:ln>
        </p:spPr>
        <p:txBody>
          <a:bodyPr/>
          <a:lstStyle/>
          <a:p>
            <a:endParaRPr lang="en-US"/>
          </a:p>
        </p:txBody>
      </p:sp>
      <p:sp>
        <p:nvSpPr>
          <p:cNvPr id="433189" name="Line 36">
            <a:extLst>
              <a:ext uri="{FF2B5EF4-FFF2-40B4-BE49-F238E27FC236}">
                <a16:creationId xmlns:a16="http://schemas.microsoft.com/office/drawing/2014/main" id="{F9899AA8-E8FC-0702-0A50-DEBF700838C0}"/>
              </a:ext>
            </a:extLst>
          </p:cNvPr>
          <p:cNvSpPr>
            <a:spLocks noChangeShapeType="1"/>
          </p:cNvSpPr>
          <p:nvPr/>
        </p:nvSpPr>
        <p:spPr bwMode="auto">
          <a:xfrm>
            <a:off x="2097088" y="5516563"/>
            <a:ext cx="111125" cy="0"/>
          </a:xfrm>
          <a:prstGeom prst="line">
            <a:avLst/>
          </a:prstGeom>
          <a:noFill/>
          <a:ln w="11113">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3190" name="Line 37">
            <a:extLst>
              <a:ext uri="{FF2B5EF4-FFF2-40B4-BE49-F238E27FC236}">
                <a16:creationId xmlns:a16="http://schemas.microsoft.com/office/drawing/2014/main" id="{138BA23B-3681-4ADE-52C9-354CA59D0DF4}"/>
              </a:ext>
            </a:extLst>
          </p:cNvPr>
          <p:cNvSpPr>
            <a:spLocks noChangeShapeType="1"/>
          </p:cNvSpPr>
          <p:nvPr/>
        </p:nvSpPr>
        <p:spPr bwMode="auto">
          <a:xfrm>
            <a:off x="2097088" y="5516563"/>
            <a:ext cx="111125" cy="0"/>
          </a:xfrm>
          <a:prstGeom prst="line">
            <a:avLst/>
          </a:prstGeom>
          <a:noFill/>
          <a:ln w="11113">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3191" name="Freeform 38">
            <a:extLst>
              <a:ext uri="{FF2B5EF4-FFF2-40B4-BE49-F238E27FC236}">
                <a16:creationId xmlns:a16="http://schemas.microsoft.com/office/drawing/2014/main" id="{8142A747-E2CA-6D48-A873-88B5F0EA98FF}"/>
              </a:ext>
            </a:extLst>
          </p:cNvPr>
          <p:cNvSpPr>
            <a:spLocks/>
          </p:cNvSpPr>
          <p:nvPr/>
        </p:nvSpPr>
        <p:spPr bwMode="auto">
          <a:xfrm>
            <a:off x="2105025" y="5489575"/>
            <a:ext cx="93663" cy="80963"/>
          </a:xfrm>
          <a:custGeom>
            <a:avLst/>
            <a:gdLst>
              <a:gd name="T0" fmla="*/ 2147483646 w 59"/>
              <a:gd name="T1" fmla="*/ 2147483646 h 51"/>
              <a:gd name="T2" fmla="*/ 2147483646 w 59"/>
              <a:gd name="T3" fmla="*/ 0 h 51"/>
              <a:gd name="T4" fmla="*/ 0 w 59"/>
              <a:gd name="T5" fmla="*/ 0 h 51"/>
              <a:gd name="T6" fmla="*/ 2147483646 w 59"/>
              <a:gd name="T7" fmla="*/ 2147483646 h 5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59" h="51">
                <a:moveTo>
                  <a:pt x="30" y="51"/>
                </a:moveTo>
                <a:lnTo>
                  <a:pt x="59" y="0"/>
                </a:lnTo>
                <a:lnTo>
                  <a:pt x="0" y="0"/>
                </a:lnTo>
                <a:lnTo>
                  <a:pt x="30" y="51"/>
                </a:lnTo>
                <a:close/>
              </a:path>
            </a:pathLst>
          </a:custGeom>
          <a:solidFill>
            <a:srgbClr val="00FF00"/>
          </a:solidFill>
          <a:ln w="11113">
            <a:solidFill>
              <a:srgbClr val="00FF00"/>
            </a:solidFill>
            <a:prstDash val="solid"/>
            <a:round/>
            <a:headEnd/>
            <a:tailEnd/>
          </a:ln>
        </p:spPr>
        <p:txBody>
          <a:bodyPr/>
          <a:lstStyle/>
          <a:p>
            <a:endParaRPr lang="en-US"/>
          </a:p>
        </p:txBody>
      </p:sp>
      <p:sp>
        <p:nvSpPr>
          <p:cNvPr id="433192" name="Line 39">
            <a:extLst>
              <a:ext uri="{FF2B5EF4-FFF2-40B4-BE49-F238E27FC236}">
                <a16:creationId xmlns:a16="http://schemas.microsoft.com/office/drawing/2014/main" id="{313B52F9-0225-E878-8C14-7061DF7B9576}"/>
              </a:ext>
            </a:extLst>
          </p:cNvPr>
          <p:cNvSpPr>
            <a:spLocks noChangeShapeType="1"/>
          </p:cNvSpPr>
          <p:nvPr/>
        </p:nvSpPr>
        <p:spPr bwMode="auto">
          <a:xfrm flipV="1">
            <a:off x="869950" y="2379663"/>
            <a:ext cx="0" cy="239712"/>
          </a:xfrm>
          <a:prstGeom prst="line">
            <a:avLst/>
          </a:prstGeom>
          <a:noFill/>
          <a:ln w="11113">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3193" name="Line 40">
            <a:extLst>
              <a:ext uri="{FF2B5EF4-FFF2-40B4-BE49-F238E27FC236}">
                <a16:creationId xmlns:a16="http://schemas.microsoft.com/office/drawing/2014/main" id="{E7F8EE9B-94B1-E91D-8BFE-DF20628537C3}"/>
              </a:ext>
            </a:extLst>
          </p:cNvPr>
          <p:cNvSpPr>
            <a:spLocks noChangeShapeType="1"/>
          </p:cNvSpPr>
          <p:nvPr/>
        </p:nvSpPr>
        <p:spPr bwMode="auto">
          <a:xfrm>
            <a:off x="815975" y="2379663"/>
            <a:ext cx="109538" cy="0"/>
          </a:xfrm>
          <a:prstGeom prst="line">
            <a:avLst/>
          </a:prstGeom>
          <a:noFill/>
          <a:ln w="11113">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3194" name="Line 41">
            <a:extLst>
              <a:ext uri="{FF2B5EF4-FFF2-40B4-BE49-F238E27FC236}">
                <a16:creationId xmlns:a16="http://schemas.microsoft.com/office/drawing/2014/main" id="{E51A8258-75B3-2B8A-1EEC-BED1CCAC9998}"/>
              </a:ext>
            </a:extLst>
          </p:cNvPr>
          <p:cNvSpPr>
            <a:spLocks noChangeShapeType="1"/>
          </p:cNvSpPr>
          <p:nvPr/>
        </p:nvSpPr>
        <p:spPr bwMode="auto">
          <a:xfrm>
            <a:off x="869950" y="2619375"/>
            <a:ext cx="0" cy="238125"/>
          </a:xfrm>
          <a:prstGeom prst="line">
            <a:avLst/>
          </a:prstGeom>
          <a:noFill/>
          <a:ln w="11113">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3195" name="Line 42">
            <a:extLst>
              <a:ext uri="{FF2B5EF4-FFF2-40B4-BE49-F238E27FC236}">
                <a16:creationId xmlns:a16="http://schemas.microsoft.com/office/drawing/2014/main" id="{83F104DF-E67A-E8B0-2293-432EC60DBE5D}"/>
              </a:ext>
            </a:extLst>
          </p:cNvPr>
          <p:cNvSpPr>
            <a:spLocks noChangeShapeType="1"/>
          </p:cNvSpPr>
          <p:nvPr/>
        </p:nvSpPr>
        <p:spPr bwMode="auto">
          <a:xfrm>
            <a:off x="815975" y="2857500"/>
            <a:ext cx="109538" cy="0"/>
          </a:xfrm>
          <a:prstGeom prst="line">
            <a:avLst/>
          </a:prstGeom>
          <a:noFill/>
          <a:ln w="11113">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3196" name="Freeform 43">
            <a:extLst>
              <a:ext uri="{FF2B5EF4-FFF2-40B4-BE49-F238E27FC236}">
                <a16:creationId xmlns:a16="http://schemas.microsoft.com/office/drawing/2014/main" id="{6662DF9B-1978-E97E-BFA5-B51A67578A85}"/>
              </a:ext>
            </a:extLst>
          </p:cNvPr>
          <p:cNvSpPr>
            <a:spLocks/>
          </p:cNvSpPr>
          <p:nvPr/>
        </p:nvSpPr>
        <p:spPr bwMode="auto">
          <a:xfrm>
            <a:off x="823913" y="2563813"/>
            <a:ext cx="93662" cy="80962"/>
          </a:xfrm>
          <a:custGeom>
            <a:avLst/>
            <a:gdLst>
              <a:gd name="T0" fmla="*/ 2147483646 w 59"/>
              <a:gd name="T1" fmla="*/ 0 h 51"/>
              <a:gd name="T2" fmla="*/ 0 w 59"/>
              <a:gd name="T3" fmla="*/ 2147483646 h 51"/>
              <a:gd name="T4" fmla="*/ 2147483646 w 59"/>
              <a:gd name="T5" fmla="*/ 2147483646 h 51"/>
              <a:gd name="T6" fmla="*/ 2147483646 w 59"/>
              <a:gd name="T7" fmla="*/ 0 h 5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59" h="51">
                <a:moveTo>
                  <a:pt x="29" y="0"/>
                </a:moveTo>
                <a:lnTo>
                  <a:pt x="0" y="51"/>
                </a:lnTo>
                <a:lnTo>
                  <a:pt x="59" y="51"/>
                </a:lnTo>
                <a:lnTo>
                  <a:pt x="29" y="0"/>
                </a:lnTo>
                <a:close/>
              </a:path>
            </a:pathLst>
          </a:custGeom>
          <a:solidFill>
            <a:srgbClr val="0000FF"/>
          </a:solidFill>
          <a:ln w="11113">
            <a:solidFill>
              <a:srgbClr val="0000FF"/>
            </a:solidFill>
            <a:prstDash val="solid"/>
            <a:round/>
            <a:headEnd/>
            <a:tailEnd/>
          </a:ln>
        </p:spPr>
        <p:txBody>
          <a:bodyPr/>
          <a:lstStyle/>
          <a:p>
            <a:endParaRPr lang="en-US"/>
          </a:p>
        </p:txBody>
      </p:sp>
      <p:sp>
        <p:nvSpPr>
          <p:cNvPr id="433197" name="Line 44">
            <a:extLst>
              <a:ext uri="{FF2B5EF4-FFF2-40B4-BE49-F238E27FC236}">
                <a16:creationId xmlns:a16="http://schemas.microsoft.com/office/drawing/2014/main" id="{EF0B949B-6484-CD90-BC2A-3BE18EE280B1}"/>
              </a:ext>
            </a:extLst>
          </p:cNvPr>
          <p:cNvSpPr>
            <a:spLocks noChangeShapeType="1"/>
          </p:cNvSpPr>
          <p:nvPr/>
        </p:nvSpPr>
        <p:spPr bwMode="auto">
          <a:xfrm flipV="1">
            <a:off x="2152650" y="3311525"/>
            <a:ext cx="0" cy="298450"/>
          </a:xfrm>
          <a:prstGeom prst="line">
            <a:avLst/>
          </a:prstGeom>
          <a:noFill/>
          <a:ln w="11113">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3198" name="Line 45">
            <a:extLst>
              <a:ext uri="{FF2B5EF4-FFF2-40B4-BE49-F238E27FC236}">
                <a16:creationId xmlns:a16="http://schemas.microsoft.com/office/drawing/2014/main" id="{31B33C32-EFCF-3D4F-7BF2-96A734B2FC93}"/>
              </a:ext>
            </a:extLst>
          </p:cNvPr>
          <p:cNvSpPr>
            <a:spLocks noChangeShapeType="1"/>
          </p:cNvSpPr>
          <p:nvPr/>
        </p:nvSpPr>
        <p:spPr bwMode="auto">
          <a:xfrm>
            <a:off x="2097088" y="3311525"/>
            <a:ext cx="111125" cy="0"/>
          </a:xfrm>
          <a:prstGeom prst="line">
            <a:avLst/>
          </a:prstGeom>
          <a:noFill/>
          <a:ln w="11113">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3199" name="Line 46">
            <a:extLst>
              <a:ext uri="{FF2B5EF4-FFF2-40B4-BE49-F238E27FC236}">
                <a16:creationId xmlns:a16="http://schemas.microsoft.com/office/drawing/2014/main" id="{4C4C7808-F487-24F3-A1C3-EF3326B24146}"/>
              </a:ext>
            </a:extLst>
          </p:cNvPr>
          <p:cNvSpPr>
            <a:spLocks noChangeShapeType="1"/>
          </p:cNvSpPr>
          <p:nvPr/>
        </p:nvSpPr>
        <p:spPr bwMode="auto">
          <a:xfrm>
            <a:off x="2152650" y="3609975"/>
            <a:ext cx="0" cy="300038"/>
          </a:xfrm>
          <a:prstGeom prst="line">
            <a:avLst/>
          </a:prstGeom>
          <a:noFill/>
          <a:ln w="11113">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3200" name="Line 47">
            <a:extLst>
              <a:ext uri="{FF2B5EF4-FFF2-40B4-BE49-F238E27FC236}">
                <a16:creationId xmlns:a16="http://schemas.microsoft.com/office/drawing/2014/main" id="{4AA7CB49-8721-BABD-4DBC-A892FAD65409}"/>
              </a:ext>
            </a:extLst>
          </p:cNvPr>
          <p:cNvSpPr>
            <a:spLocks noChangeShapeType="1"/>
          </p:cNvSpPr>
          <p:nvPr/>
        </p:nvSpPr>
        <p:spPr bwMode="auto">
          <a:xfrm>
            <a:off x="2097088" y="3910013"/>
            <a:ext cx="111125" cy="0"/>
          </a:xfrm>
          <a:prstGeom prst="line">
            <a:avLst/>
          </a:prstGeom>
          <a:noFill/>
          <a:ln w="11113">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3201" name="Freeform 48">
            <a:extLst>
              <a:ext uri="{FF2B5EF4-FFF2-40B4-BE49-F238E27FC236}">
                <a16:creationId xmlns:a16="http://schemas.microsoft.com/office/drawing/2014/main" id="{124C2398-2048-DDED-FBD5-E79B95A59C1C}"/>
              </a:ext>
            </a:extLst>
          </p:cNvPr>
          <p:cNvSpPr>
            <a:spLocks/>
          </p:cNvSpPr>
          <p:nvPr/>
        </p:nvSpPr>
        <p:spPr bwMode="auto">
          <a:xfrm>
            <a:off x="2106613" y="3556000"/>
            <a:ext cx="92075" cy="80963"/>
          </a:xfrm>
          <a:custGeom>
            <a:avLst/>
            <a:gdLst>
              <a:gd name="T0" fmla="*/ 2147483646 w 58"/>
              <a:gd name="T1" fmla="*/ 0 h 51"/>
              <a:gd name="T2" fmla="*/ 0 w 58"/>
              <a:gd name="T3" fmla="*/ 2147483646 h 51"/>
              <a:gd name="T4" fmla="*/ 2147483646 w 58"/>
              <a:gd name="T5" fmla="*/ 2147483646 h 51"/>
              <a:gd name="T6" fmla="*/ 2147483646 w 58"/>
              <a:gd name="T7" fmla="*/ 0 h 5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58" h="51">
                <a:moveTo>
                  <a:pt x="29" y="0"/>
                </a:moveTo>
                <a:lnTo>
                  <a:pt x="0" y="51"/>
                </a:lnTo>
                <a:lnTo>
                  <a:pt x="58" y="51"/>
                </a:lnTo>
                <a:lnTo>
                  <a:pt x="29" y="0"/>
                </a:lnTo>
                <a:close/>
              </a:path>
            </a:pathLst>
          </a:custGeom>
          <a:solidFill>
            <a:srgbClr val="0000FF"/>
          </a:solidFill>
          <a:ln w="11113">
            <a:solidFill>
              <a:srgbClr val="0000FF"/>
            </a:solidFill>
            <a:prstDash val="solid"/>
            <a:round/>
            <a:headEnd/>
            <a:tailEnd/>
          </a:ln>
        </p:spPr>
        <p:txBody>
          <a:bodyPr/>
          <a:lstStyle/>
          <a:p>
            <a:endParaRPr lang="en-US"/>
          </a:p>
        </p:txBody>
      </p:sp>
      <p:sp>
        <p:nvSpPr>
          <p:cNvPr id="433202" name="Rectangle 49">
            <a:extLst>
              <a:ext uri="{FF2B5EF4-FFF2-40B4-BE49-F238E27FC236}">
                <a16:creationId xmlns:a16="http://schemas.microsoft.com/office/drawing/2014/main" id="{02CA7E07-93BB-7536-342F-18FB8FDC490F}"/>
              </a:ext>
            </a:extLst>
          </p:cNvPr>
          <p:cNvSpPr>
            <a:spLocks noChangeArrowheads="1"/>
          </p:cNvSpPr>
          <p:nvPr/>
        </p:nvSpPr>
        <p:spPr bwMode="auto">
          <a:xfrm>
            <a:off x="3160713" y="1808163"/>
            <a:ext cx="1069975" cy="503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fr-CA" altLang="en-US" sz="3300" b="1">
                <a:solidFill>
                  <a:srgbClr val="000000"/>
                </a:solidFill>
                <a:latin typeface="Arial" panose="020B0604020202020204" pitchFamily="34" charset="0"/>
                <a:cs typeface="Arial" panose="020B0604020202020204" pitchFamily="34" charset="0"/>
              </a:rPr>
              <a:t>line 6</a:t>
            </a:r>
            <a:endParaRPr lang="fr-CA" altLang="en-US" sz="3600" b="1">
              <a:latin typeface="Arial" panose="020B0604020202020204" pitchFamily="34" charset="0"/>
              <a:cs typeface="Arial" panose="020B0604020202020204" pitchFamily="34" charset="0"/>
            </a:endParaRPr>
          </a:p>
        </p:txBody>
      </p:sp>
      <p:sp>
        <p:nvSpPr>
          <p:cNvPr id="433203" name="Line 50">
            <a:extLst>
              <a:ext uri="{FF2B5EF4-FFF2-40B4-BE49-F238E27FC236}">
                <a16:creationId xmlns:a16="http://schemas.microsoft.com/office/drawing/2014/main" id="{D093379B-3392-7A25-D172-68B3D3A059BC}"/>
              </a:ext>
            </a:extLst>
          </p:cNvPr>
          <p:cNvSpPr>
            <a:spLocks noChangeShapeType="1"/>
          </p:cNvSpPr>
          <p:nvPr/>
        </p:nvSpPr>
        <p:spPr bwMode="auto">
          <a:xfrm>
            <a:off x="2925763" y="5516563"/>
            <a:ext cx="1536700" cy="0"/>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3204" name="Line 51">
            <a:extLst>
              <a:ext uri="{FF2B5EF4-FFF2-40B4-BE49-F238E27FC236}">
                <a16:creationId xmlns:a16="http://schemas.microsoft.com/office/drawing/2014/main" id="{311F90C8-1B99-7E03-A0DD-9AA95E59AE0B}"/>
              </a:ext>
            </a:extLst>
          </p:cNvPr>
          <p:cNvSpPr>
            <a:spLocks noChangeShapeType="1"/>
          </p:cNvSpPr>
          <p:nvPr/>
        </p:nvSpPr>
        <p:spPr bwMode="auto">
          <a:xfrm flipV="1">
            <a:off x="3052763" y="5516563"/>
            <a:ext cx="0" cy="55562"/>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3205" name="Line 52">
            <a:extLst>
              <a:ext uri="{FF2B5EF4-FFF2-40B4-BE49-F238E27FC236}">
                <a16:creationId xmlns:a16="http://schemas.microsoft.com/office/drawing/2014/main" id="{0090DF10-76C0-3B57-B31F-C665FE2D5DE3}"/>
              </a:ext>
            </a:extLst>
          </p:cNvPr>
          <p:cNvSpPr>
            <a:spLocks noChangeShapeType="1"/>
          </p:cNvSpPr>
          <p:nvPr/>
        </p:nvSpPr>
        <p:spPr bwMode="auto">
          <a:xfrm flipV="1">
            <a:off x="4333875" y="5516563"/>
            <a:ext cx="0" cy="55562"/>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3206" name="Line 53">
            <a:extLst>
              <a:ext uri="{FF2B5EF4-FFF2-40B4-BE49-F238E27FC236}">
                <a16:creationId xmlns:a16="http://schemas.microsoft.com/office/drawing/2014/main" id="{9F5B1F32-8120-6EB6-1BE9-6327F2694D64}"/>
              </a:ext>
            </a:extLst>
          </p:cNvPr>
          <p:cNvSpPr>
            <a:spLocks noChangeShapeType="1"/>
          </p:cNvSpPr>
          <p:nvPr/>
        </p:nvSpPr>
        <p:spPr bwMode="auto">
          <a:xfrm flipV="1">
            <a:off x="2925763" y="1663700"/>
            <a:ext cx="0" cy="3852863"/>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3207" name="Line 54">
            <a:extLst>
              <a:ext uri="{FF2B5EF4-FFF2-40B4-BE49-F238E27FC236}">
                <a16:creationId xmlns:a16="http://schemas.microsoft.com/office/drawing/2014/main" id="{F3F17573-033F-E632-504E-80CE1F3A12B1}"/>
              </a:ext>
            </a:extLst>
          </p:cNvPr>
          <p:cNvSpPr>
            <a:spLocks noChangeShapeType="1"/>
          </p:cNvSpPr>
          <p:nvPr/>
        </p:nvSpPr>
        <p:spPr bwMode="auto">
          <a:xfrm>
            <a:off x="2870200" y="5516563"/>
            <a:ext cx="55563" cy="0"/>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3208" name="Line 55">
            <a:extLst>
              <a:ext uri="{FF2B5EF4-FFF2-40B4-BE49-F238E27FC236}">
                <a16:creationId xmlns:a16="http://schemas.microsoft.com/office/drawing/2014/main" id="{209C06E0-D2FB-660C-85D9-95E45E2FDC10}"/>
              </a:ext>
            </a:extLst>
          </p:cNvPr>
          <p:cNvSpPr>
            <a:spLocks noChangeShapeType="1"/>
          </p:cNvSpPr>
          <p:nvPr/>
        </p:nvSpPr>
        <p:spPr bwMode="auto">
          <a:xfrm>
            <a:off x="2870200" y="4659313"/>
            <a:ext cx="55563" cy="0"/>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3209" name="Line 56">
            <a:extLst>
              <a:ext uri="{FF2B5EF4-FFF2-40B4-BE49-F238E27FC236}">
                <a16:creationId xmlns:a16="http://schemas.microsoft.com/office/drawing/2014/main" id="{605FB5BC-D38E-EDD8-B110-2CBBF4652924}"/>
              </a:ext>
            </a:extLst>
          </p:cNvPr>
          <p:cNvSpPr>
            <a:spLocks noChangeShapeType="1"/>
          </p:cNvSpPr>
          <p:nvPr/>
        </p:nvSpPr>
        <p:spPr bwMode="auto">
          <a:xfrm>
            <a:off x="2870200" y="3803650"/>
            <a:ext cx="55563" cy="0"/>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3210" name="Line 57">
            <a:extLst>
              <a:ext uri="{FF2B5EF4-FFF2-40B4-BE49-F238E27FC236}">
                <a16:creationId xmlns:a16="http://schemas.microsoft.com/office/drawing/2014/main" id="{28AF1D61-1C72-2289-724E-C92E8A17B42A}"/>
              </a:ext>
            </a:extLst>
          </p:cNvPr>
          <p:cNvSpPr>
            <a:spLocks noChangeShapeType="1"/>
          </p:cNvSpPr>
          <p:nvPr/>
        </p:nvSpPr>
        <p:spPr bwMode="auto">
          <a:xfrm>
            <a:off x="2870200" y="2946400"/>
            <a:ext cx="55563" cy="0"/>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3211" name="Line 58">
            <a:extLst>
              <a:ext uri="{FF2B5EF4-FFF2-40B4-BE49-F238E27FC236}">
                <a16:creationId xmlns:a16="http://schemas.microsoft.com/office/drawing/2014/main" id="{43080DBD-0C53-C51B-FCBB-15C4BD0C18C3}"/>
              </a:ext>
            </a:extLst>
          </p:cNvPr>
          <p:cNvSpPr>
            <a:spLocks noChangeShapeType="1"/>
          </p:cNvSpPr>
          <p:nvPr/>
        </p:nvSpPr>
        <p:spPr bwMode="auto">
          <a:xfrm>
            <a:off x="2870200" y="2090738"/>
            <a:ext cx="55563" cy="0"/>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3212" name="Rectangle 59">
            <a:extLst>
              <a:ext uri="{FF2B5EF4-FFF2-40B4-BE49-F238E27FC236}">
                <a16:creationId xmlns:a16="http://schemas.microsoft.com/office/drawing/2014/main" id="{BD479A71-DB61-6D53-A7F9-D43F16ABA554}"/>
              </a:ext>
            </a:extLst>
          </p:cNvPr>
          <p:cNvSpPr>
            <a:spLocks noChangeArrowheads="1"/>
          </p:cNvSpPr>
          <p:nvPr/>
        </p:nvSpPr>
        <p:spPr bwMode="auto">
          <a:xfrm>
            <a:off x="2587625" y="5430838"/>
            <a:ext cx="211138" cy="182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fr-CA" altLang="en-US" sz="1200">
                <a:solidFill>
                  <a:srgbClr val="000000"/>
                </a:solidFill>
                <a:latin typeface="Arial" panose="020B0604020202020204" pitchFamily="34" charset="0"/>
                <a:cs typeface="Arial" panose="020B0604020202020204" pitchFamily="34" charset="0"/>
              </a:rPr>
              <a:t>0.0</a:t>
            </a:r>
            <a:endParaRPr lang="fr-CA" altLang="en-US" sz="1800">
              <a:latin typeface="Arial" panose="020B0604020202020204" pitchFamily="34" charset="0"/>
              <a:cs typeface="Arial" panose="020B0604020202020204" pitchFamily="34" charset="0"/>
            </a:endParaRPr>
          </a:p>
        </p:txBody>
      </p:sp>
      <p:sp>
        <p:nvSpPr>
          <p:cNvPr id="433213" name="Rectangle 60">
            <a:extLst>
              <a:ext uri="{FF2B5EF4-FFF2-40B4-BE49-F238E27FC236}">
                <a16:creationId xmlns:a16="http://schemas.microsoft.com/office/drawing/2014/main" id="{64C8835D-D489-6178-CFD8-3031849AC406}"/>
              </a:ext>
            </a:extLst>
          </p:cNvPr>
          <p:cNvSpPr>
            <a:spLocks noChangeArrowheads="1"/>
          </p:cNvSpPr>
          <p:nvPr/>
        </p:nvSpPr>
        <p:spPr bwMode="auto">
          <a:xfrm>
            <a:off x="2587625" y="4573588"/>
            <a:ext cx="211138" cy="182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fr-CA" altLang="en-US" sz="1200">
                <a:solidFill>
                  <a:srgbClr val="000000"/>
                </a:solidFill>
                <a:latin typeface="Arial" panose="020B0604020202020204" pitchFamily="34" charset="0"/>
                <a:cs typeface="Arial" panose="020B0604020202020204" pitchFamily="34" charset="0"/>
              </a:rPr>
              <a:t>0.2</a:t>
            </a:r>
            <a:endParaRPr lang="fr-CA" altLang="en-US" sz="1800">
              <a:latin typeface="Arial" panose="020B0604020202020204" pitchFamily="34" charset="0"/>
              <a:cs typeface="Arial" panose="020B0604020202020204" pitchFamily="34" charset="0"/>
            </a:endParaRPr>
          </a:p>
        </p:txBody>
      </p:sp>
      <p:sp>
        <p:nvSpPr>
          <p:cNvPr id="433214" name="Rectangle 61">
            <a:extLst>
              <a:ext uri="{FF2B5EF4-FFF2-40B4-BE49-F238E27FC236}">
                <a16:creationId xmlns:a16="http://schemas.microsoft.com/office/drawing/2014/main" id="{733F9548-8CE2-4C3B-4A9D-CBEB53FBB716}"/>
              </a:ext>
            </a:extLst>
          </p:cNvPr>
          <p:cNvSpPr>
            <a:spLocks noChangeArrowheads="1"/>
          </p:cNvSpPr>
          <p:nvPr/>
        </p:nvSpPr>
        <p:spPr bwMode="auto">
          <a:xfrm>
            <a:off x="2587625" y="3717925"/>
            <a:ext cx="211138" cy="182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fr-CA" altLang="en-US" sz="1200">
                <a:solidFill>
                  <a:srgbClr val="000000"/>
                </a:solidFill>
                <a:latin typeface="Arial" panose="020B0604020202020204" pitchFamily="34" charset="0"/>
                <a:cs typeface="Arial" panose="020B0604020202020204" pitchFamily="34" charset="0"/>
              </a:rPr>
              <a:t>0.4</a:t>
            </a:r>
            <a:endParaRPr lang="fr-CA" altLang="en-US" sz="1800">
              <a:latin typeface="Arial" panose="020B0604020202020204" pitchFamily="34" charset="0"/>
              <a:cs typeface="Arial" panose="020B0604020202020204" pitchFamily="34" charset="0"/>
            </a:endParaRPr>
          </a:p>
        </p:txBody>
      </p:sp>
      <p:sp>
        <p:nvSpPr>
          <p:cNvPr id="433215" name="Rectangle 62">
            <a:extLst>
              <a:ext uri="{FF2B5EF4-FFF2-40B4-BE49-F238E27FC236}">
                <a16:creationId xmlns:a16="http://schemas.microsoft.com/office/drawing/2014/main" id="{17E37021-4F3C-A3D6-8B7A-74FD01A05BD8}"/>
              </a:ext>
            </a:extLst>
          </p:cNvPr>
          <p:cNvSpPr>
            <a:spLocks noChangeArrowheads="1"/>
          </p:cNvSpPr>
          <p:nvPr/>
        </p:nvSpPr>
        <p:spPr bwMode="auto">
          <a:xfrm>
            <a:off x="2587625" y="2860675"/>
            <a:ext cx="211138" cy="182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fr-CA" altLang="en-US" sz="1200">
                <a:solidFill>
                  <a:srgbClr val="000000"/>
                </a:solidFill>
                <a:latin typeface="Arial" panose="020B0604020202020204" pitchFamily="34" charset="0"/>
                <a:cs typeface="Arial" panose="020B0604020202020204" pitchFamily="34" charset="0"/>
              </a:rPr>
              <a:t>0.6</a:t>
            </a:r>
            <a:endParaRPr lang="fr-CA" altLang="en-US" sz="1800">
              <a:latin typeface="Arial" panose="020B0604020202020204" pitchFamily="34" charset="0"/>
              <a:cs typeface="Arial" panose="020B0604020202020204" pitchFamily="34" charset="0"/>
            </a:endParaRPr>
          </a:p>
        </p:txBody>
      </p:sp>
      <p:sp>
        <p:nvSpPr>
          <p:cNvPr id="433216" name="Rectangle 63">
            <a:extLst>
              <a:ext uri="{FF2B5EF4-FFF2-40B4-BE49-F238E27FC236}">
                <a16:creationId xmlns:a16="http://schemas.microsoft.com/office/drawing/2014/main" id="{E5F499CA-500D-4B61-B268-DD51E3CDAA28}"/>
              </a:ext>
            </a:extLst>
          </p:cNvPr>
          <p:cNvSpPr>
            <a:spLocks noChangeArrowheads="1"/>
          </p:cNvSpPr>
          <p:nvPr/>
        </p:nvSpPr>
        <p:spPr bwMode="auto">
          <a:xfrm>
            <a:off x="2587625" y="2005013"/>
            <a:ext cx="211138" cy="182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fr-CA" altLang="en-US" sz="1200">
                <a:solidFill>
                  <a:srgbClr val="000000"/>
                </a:solidFill>
                <a:latin typeface="Arial" panose="020B0604020202020204" pitchFamily="34" charset="0"/>
                <a:cs typeface="Arial" panose="020B0604020202020204" pitchFamily="34" charset="0"/>
              </a:rPr>
              <a:t>0.8</a:t>
            </a:r>
            <a:endParaRPr lang="fr-CA" altLang="en-US" sz="1800">
              <a:latin typeface="Arial" panose="020B0604020202020204" pitchFamily="34" charset="0"/>
              <a:cs typeface="Arial" panose="020B0604020202020204" pitchFamily="34" charset="0"/>
            </a:endParaRPr>
          </a:p>
        </p:txBody>
      </p:sp>
      <p:sp>
        <p:nvSpPr>
          <p:cNvPr id="433217" name="Line 64">
            <a:extLst>
              <a:ext uri="{FF2B5EF4-FFF2-40B4-BE49-F238E27FC236}">
                <a16:creationId xmlns:a16="http://schemas.microsoft.com/office/drawing/2014/main" id="{FA2C4028-0C55-E447-1D44-BA9E5FC5B4C4}"/>
              </a:ext>
            </a:extLst>
          </p:cNvPr>
          <p:cNvSpPr>
            <a:spLocks noChangeShapeType="1"/>
          </p:cNvSpPr>
          <p:nvPr/>
        </p:nvSpPr>
        <p:spPr bwMode="auto">
          <a:xfrm>
            <a:off x="3052763" y="5289550"/>
            <a:ext cx="1281112" cy="112713"/>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3218" name="Line 65">
            <a:extLst>
              <a:ext uri="{FF2B5EF4-FFF2-40B4-BE49-F238E27FC236}">
                <a16:creationId xmlns:a16="http://schemas.microsoft.com/office/drawing/2014/main" id="{6459C0AB-1740-A8FD-8701-AD9FF0593932}"/>
              </a:ext>
            </a:extLst>
          </p:cNvPr>
          <p:cNvSpPr>
            <a:spLocks noChangeShapeType="1"/>
          </p:cNvSpPr>
          <p:nvPr/>
        </p:nvSpPr>
        <p:spPr bwMode="auto">
          <a:xfrm>
            <a:off x="3052763" y="5516563"/>
            <a:ext cx="1281112" cy="0"/>
          </a:xfrm>
          <a:prstGeom prst="line">
            <a:avLst/>
          </a:prstGeom>
          <a:noFill/>
          <a:ln w="11113">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3219" name="Line 66">
            <a:extLst>
              <a:ext uri="{FF2B5EF4-FFF2-40B4-BE49-F238E27FC236}">
                <a16:creationId xmlns:a16="http://schemas.microsoft.com/office/drawing/2014/main" id="{36BC5C17-B88A-ACC1-12FB-31A5D9E1A902}"/>
              </a:ext>
            </a:extLst>
          </p:cNvPr>
          <p:cNvSpPr>
            <a:spLocks noChangeShapeType="1"/>
          </p:cNvSpPr>
          <p:nvPr/>
        </p:nvSpPr>
        <p:spPr bwMode="auto">
          <a:xfrm>
            <a:off x="3052763" y="2887663"/>
            <a:ext cx="1281112" cy="79375"/>
          </a:xfrm>
          <a:prstGeom prst="line">
            <a:avLst/>
          </a:prstGeom>
          <a:noFill/>
          <a:ln w="11113">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3220" name="Line 67">
            <a:extLst>
              <a:ext uri="{FF2B5EF4-FFF2-40B4-BE49-F238E27FC236}">
                <a16:creationId xmlns:a16="http://schemas.microsoft.com/office/drawing/2014/main" id="{1C8AEB25-85B5-ADAD-F744-39CA0293E079}"/>
              </a:ext>
            </a:extLst>
          </p:cNvPr>
          <p:cNvSpPr>
            <a:spLocks noChangeShapeType="1"/>
          </p:cNvSpPr>
          <p:nvPr/>
        </p:nvSpPr>
        <p:spPr bwMode="auto">
          <a:xfrm flipV="1">
            <a:off x="3052763" y="5127625"/>
            <a:ext cx="0" cy="161925"/>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3221" name="Line 68">
            <a:extLst>
              <a:ext uri="{FF2B5EF4-FFF2-40B4-BE49-F238E27FC236}">
                <a16:creationId xmlns:a16="http://schemas.microsoft.com/office/drawing/2014/main" id="{7A0C3B36-085D-648C-E1E6-C36D277F2093}"/>
              </a:ext>
            </a:extLst>
          </p:cNvPr>
          <p:cNvSpPr>
            <a:spLocks noChangeShapeType="1"/>
          </p:cNvSpPr>
          <p:nvPr/>
        </p:nvSpPr>
        <p:spPr bwMode="auto">
          <a:xfrm>
            <a:off x="2998788" y="5127625"/>
            <a:ext cx="109537" cy="0"/>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3222" name="Line 69">
            <a:extLst>
              <a:ext uri="{FF2B5EF4-FFF2-40B4-BE49-F238E27FC236}">
                <a16:creationId xmlns:a16="http://schemas.microsoft.com/office/drawing/2014/main" id="{CA46A414-6172-FE9E-EF77-1E079569F2E3}"/>
              </a:ext>
            </a:extLst>
          </p:cNvPr>
          <p:cNvSpPr>
            <a:spLocks noChangeShapeType="1"/>
          </p:cNvSpPr>
          <p:nvPr/>
        </p:nvSpPr>
        <p:spPr bwMode="auto">
          <a:xfrm>
            <a:off x="3052763" y="5289550"/>
            <a:ext cx="0" cy="163513"/>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3223" name="Line 70">
            <a:extLst>
              <a:ext uri="{FF2B5EF4-FFF2-40B4-BE49-F238E27FC236}">
                <a16:creationId xmlns:a16="http://schemas.microsoft.com/office/drawing/2014/main" id="{B8C6C321-4381-B632-4494-528B46F8B467}"/>
              </a:ext>
            </a:extLst>
          </p:cNvPr>
          <p:cNvSpPr>
            <a:spLocks noChangeShapeType="1"/>
          </p:cNvSpPr>
          <p:nvPr/>
        </p:nvSpPr>
        <p:spPr bwMode="auto">
          <a:xfrm>
            <a:off x="2998788" y="5453063"/>
            <a:ext cx="109537" cy="0"/>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3224" name="Oval 71">
            <a:extLst>
              <a:ext uri="{FF2B5EF4-FFF2-40B4-BE49-F238E27FC236}">
                <a16:creationId xmlns:a16="http://schemas.microsoft.com/office/drawing/2014/main" id="{4BADB7C6-AF4E-6E17-6585-839652FB3BE8}"/>
              </a:ext>
            </a:extLst>
          </p:cNvPr>
          <p:cNvSpPr>
            <a:spLocks noChangeArrowheads="1"/>
          </p:cNvSpPr>
          <p:nvPr/>
        </p:nvSpPr>
        <p:spPr bwMode="auto">
          <a:xfrm>
            <a:off x="3011488" y="5248275"/>
            <a:ext cx="80962" cy="80963"/>
          </a:xfrm>
          <a:prstGeom prst="ellipse">
            <a:avLst/>
          </a:prstGeom>
          <a:solidFill>
            <a:srgbClr val="000000"/>
          </a:solidFill>
          <a:ln w="11113">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433225" name="Line 72">
            <a:extLst>
              <a:ext uri="{FF2B5EF4-FFF2-40B4-BE49-F238E27FC236}">
                <a16:creationId xmlns:a16="http://schemas.microsoft.com/office/drawing/2014/main" id="{FA214413-5726-35AB-C216-096D029C15A5}"/>
              </a:ext>
            </a:extLst>
          </p:cNvPr>
          <p:cNvSpPr>
            <a:spLocks noChangeShapeType="1"/>
          </p:cNvSpPr>
          <p:nvPr/>
        </p:nvSpPr>
        <p:spPr bwMode="auto">
          <a:xfrm flipV="1">
            <a:off x="4333875" y="5273675"/>
            <a:ext cx="0" cy="128588"/>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3226" name="Line 73">
            <a:extLst>
              <a:ext uri="{FF2B5EF4-FFF2-40B4-BE49-F238E27FC236}">
                <a16:creationId xmlns:a16="http://schemas.microsoft.com/office/drawing/2014/main" id="{E1EF3856-DA5A-9FFC-811F-84E1E38A1C01}"/>
              </a:ext>
            </a:extLst>
          </p:cNvPr>
          <p:cNvSpPr>
            <a:spLocks noChangeShapeType="1"/>
          </p:cNvSpPr>
          <p:nvPr/>
        </p:nvSpPr>
        <p:spPr bwMode="auto">
          <a:xfrm>
            <a:off x="4279900" y="5273675"/>
            <a:ext cx="109538" cy="0"/>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3227" name="Line 74">
            <a:extLst>
              <a:ext uri="{FF2B5EF4-FFF2-40B4-BE49-F238E27FC236}">
                <a16:creationId xmlns:a16="http://schemas.microsoft.com/office/drawing/2014/main" id="{7A616EEF-4C15-7672-BB2B-A57C97023EF0}"/>
              </a:ext>
            </a:extLst>
          </p:cNvPr>
          <p:cNvSpPr>
            <a:spLocks noChangeShapeType="1"/>
          </p:cNvSpPr>
          <p:nvPr/>
        </p:nvSpPr>
        <p:spPr bwMode="auto">
          <a:xfrm>
            <a:off x="4333875" y="5402263"/>
            <a:ext cx="0" cy="114300"/>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3228" name="Oval 75">
            <a:extLst>
              <a:ext uri="{FF2B5EF4-FFF2-40B4-BE49-F238E27FC236}">
                <a16:creationId xmlns:a16="http://schemas.microsoft.com/office/drawing/2014/main" id="{42E20939-454A-998D-551A-713990BCCA43}"/>
              </a:ext>
            </a:extLst>
          </p:cNvPr>
          <p:cNvSpPr>
            <a:spLocks noChangeArrowheads="1"/>
          </p:cNvSpPr>
          <p:nvPr/>
        </p:nvSpPr>
        <p:spPr bwMode="auto">
          <a:xfrm>
            <a:off x="4294188" y="5360988"/>
            <a:ext cx="79375" cy="82550"/>
          </a:xfrm>
          <a:prstGeom prst="ellipse">
            <a:avLst/>
          </a:prstGeom>
          <a:solidFill>
            <a:srgbClr val="000000"/>
          </a:solidFill>
          <a:ln w="11113">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grpSp>
        <p:nvGrpSpPr>
          <p:cNvPr id="433229" name="Group 76">
            <a:extLst>
              <a:ext uri="{FF2B5EF4-FFF2-40B4-BE49-F238E27FC236}">
                <a16:creationId xmlns:a16="http://schemas.microsoft.com/office/drawing/2014/main" id="{046263F7-FBEB-7D3B-2B3B-5BA800871E73}"/>
              </a:ext>
            </a:extLst>
          </p:cNvPr>
          <p:cNvGrpSpPr>
            <a:grpSpLocks/>
          </p:cNvGrpSpPr>
          <p:nvPr/>
        </p:nvGrpSpPr>
        <p:grpSpPr bwMode="auto">
          <a:xfrm>
            <a:off x="2998788" y="4179888"/>
            <a:ext cx="1390650" cy="1087437"/>
            <a:chOff x="1859" y="2633"/>
            <a:chExt cx="876" cy="685"/>
          </a:xfrm>
        </p:grpSpPr>
        <p:sp>
          <p:nvSpPr>
            <p:cNvPr id="433394" name="Line 77">
              <a:extLst>
                <a:ext uri="{FF2B5EF4-FFF2-40B4-BE49-F238E27FC236}">
                  <a16:creationId xmlns:a16="http://schemas.microsoft.com/office/drawing/2014/main" id="{41DB81A3-DF6B-FC81-53E1-A93A184EC3CE}"/>
                </a:ext>
              </a:extLst>
            </p:cNvPr>
            <p:cNvSpPr>
              <a:spLocks noChangeShapeType="1"/>
            </p:cNvSpPr>
            <p:nvPr/>
          </p:nvSpPr>
          <p:spPr bwMode="auto">
            <a:xfrm>
              <a:off x="1893" y="2905"/>
              <a:ext cx="807" cy="135"/>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3395" name="Line 78">
              <a:extLst>
                <a:ext uri="{FF2B5EF4-FFF2-40B4-BE49-F238E27FC236}">
                  <a16:creationId xmlns:a16="http://schemas.microsoft.com/office/drawing/2014/main" id="{5BE02679-7403-6208-EFC2-AB765D965D12}"/>
                </a:ext>
              </a:extLst>
            </p:cNvPr>
            <p:cNvSpPr>
              <a:spLocks noChangeShapeType="1"/>
            </p:cNvSpPr>
            <p:nvPr/>
          </p:nvSpPr>
          <p:spPr bwMode="auto">
            <a:xfrm flipV="1">
              <a:off x="1893" y="2633"/>
              <a:ext cx="0" cy="272"/>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3396" name="Line 79">
              <a:extLst>
                <a:ext uri="{FF2B5EF4-FFF2-40B4-BE49-F238E27FC236}">
                  <a16:creationId xmlns:a16="http://schemas.microsoft.com/office/drawing/2014/main" id="{482FC06F-6323-1904-0097-27B440B11489}"/>
                </a:ext>
              </a:extLst>
            </p:cNvPr>
            <p:cNvSpPr>
              <a:spLocks noChangeShapeType="1"/>
            </p:cNvSpPr>
            <p:nvPr/>
          </p:nvSpPr>
          <p:spPr bwMode="auto">
            <a:xfrm>
              <a:off x="1859" y="2633"/>
              <a:ext cx="69" cy="0"/>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3397" name="Line 80">
              <a:extLst>
                <a:ext uri="{FF2B5EF4-FFF2-40B4-BE49-F238E27FC236}">
                  <a16:creationId xmlns:a16="http://schemas.microsoft.com/office/drawing/2014/main" id="{96D68AE2-6EE1-ACEC-0160-434C450B3993}"/>
                </a:ext>
              </a:extLst>
            </p:cNvPr>
            <p:cNvSpPr>
              <a:spLocks noChangeShapeType="1"/>
            </p:cNvSpPr>
            <p:nvPr/>
          </p:nvSpPr>
          <p:spPr bwMode="auto">
            <a:xfrm>
              <a:off x="1893" y="2905"/>
              <a:ext cx="0" cy="272"/>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3398" name="Line 81">
              <a:extLst>
                <a:ext uri="{FF2B5EF4-FFF2-40B4-BE49-F238E27FC236}">
                  <a16:creationId xmlns:a16="http://schemas.microsoft.com/office/drawing/2014/main" id="{AD61A13B-AD76-2880-2E0A-741268D0C9B5}"/>
                </a:ext>
              </a:extLst>
            </p:cNvPr>
            <p:cNvSpPr>
              <a:spLocks noChangeShapeType="1"/>
            </p:cNvSpPr>
            <p:nvPr/>
          </p:nvSpPr>
          <p:spPr bwMode="auto">
            <a:xfrm>
              <a:off x="1859" y="3177"/>
              <a:ext cx="69" cy="0"/>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3399" name="Oval 82">
              <a:extLst>
                <a:ext uri="{FF2B5EF4-FFF2-40B4-BE49-F238E27FC236}">
                  <a16:creationId xmlns:a16="http://schemas.microsoft.com/office/drawing/2014/main" id="{FF337AD9-C4E2-8D52-64EB-82F86E3BD8CD}"/>
                </a:ext>
              </a:extLst>
            </p:cNvPr>
            <p:cNvSpPr>
              <a:spLocks noChangeArrowheads="1"/>
            </p:cNvSpPr>
            <p:nvPr/>
          </p:nvSpPr>
          <p:spPr bwMode="auto">
            <a:xfrm>
              <a:off x="1867" y="2878"/>
              <a:ext cx="51" cy="52"/>
            </a:xfrm>
            <a:prstGeom prst="ellipse">
              <a:avLst/>
            </a:prstGeom>
            <a:solidFill>
              <a:srgbClr val="FF0000"/>
            </a:solidFill>
            <a:ln w="28575">
              <a:solidFill>
                <a:srgbClr val="FF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433400" name="Line 83">
              <a:extLst>
                <a:ext uri="{FF2B5EF4-FFF2-40B4-BE49-F238E27FC236}">
                  <a16:creationId xmlns:a16="http://schemas.microsoft.com/office/drawing/2014/main" id="{3E702850-E348-C780-CEEF-51E1D7BC4097}"/>
                </a:ext>
              </a:extLst>
            </p:cNvPr>
            <p:cNvSpPr>
              <a:spLocks noChangeShapeType="1"/>
            </p:cNvSpPr>
            <p:nvPr/>
          </p:nvSpPr>
          <p:spPr bwMode="auto">
            <a:xfrm flipV="1">
              <a:off x="2700" y="2763"/>
              <a:ext cx="0" cy="277"/>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3401" name="Line 84">
              <a:extLst>
                <a:ext uri="{FF2B5EF4-FFF2-40B4-BE49-F238E27FC236}">
                  <a16:creationId xmlns:a16="http://schemas.microsoft.com/office/drawing/2014/main" id="{C916F10D-60CA-33F8-7B6B-E944060D9CC8}"/>
                </a:ext>
              </a:extLst>
            </p:cNvPr>
            <p:cNvSpPr>
              <a:spLocks noChangeShapeType="1"/>
            </p:cNvSpPr>
            <p:nvPr/>
          </p:nvSpPr>
          <p:spPr bwMode="auto">
            <a:xfrm>
              <a:off x="2666" y="2763"/>
              <a:ext cx="69" cy="0"/>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3402" name="Line 85">
              <a:extLst>
                <a:ext uri="{FF2B5EF4-FFF2-40B4-BE49-F238E27FC236}">
                  <a16:creationId xmlns:a16="http://schemas.microsoft.com/office/drawing/2014/main" id="{03670EAE-7C7E-F2F5-3D26-0DA742A8D27D}"/>
                </a:ext>
              </a:extLst>
            </p:cNvPr>
            <p:cNvSpPr>
              <a:spLocks noChangeShapeType="1"/>
            </p:cNvSpPr>
            <p:nvPr/>
          </p:nvSpPr>
          <p:spPr bwMode="auto">
            <a:xfrm>
              <a:off x="2700" y="3040"/>
              <a:ext cx="0" cy="278"/>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3403" name="Line 86">
              <a:extLst>
                <a:ext uri="{FF2B5EF4-FFF2-40B4-BE49-F238E27FC236}">
                  <a16:creationId xmlns:a16="http://schemas.microsoft.com/office/drawing/2014/main" id="{647D7A9B-63C7-ADF1-2B08-E54EB5051EBA}"/>
                </a:ext>
              </a:extLst>
            </p:cNvPr>
            <p:cNvSpPr>
              <a:spLocks noChangeShapeType="1"/>
            </p:cNvSpPr>
            <p:nvPr/>
          </p:nvSpPr>
          <p:spPr bwMode="auto">
            <a:xfrm>
              <a:off x="2666" y="3318"/>
              <a:ext cx="69" cy="0"/>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3404" name="Oval 87">
              <a:extLst>
                <a:ext uri="{FF2B5EF4-FFF2-40B4-BE49-F238E27FC236}">
                  <a16:creationId xmlns:a16="http://schemas.microsoft.com/office/drawing/2014/main" id="{C79765B1-4304-B1DF-CAAC-41E9971669E2}"/>
                </a:ext>
              </a:extLst>
            </p:cNvPr>
            <p:cNvSpPr>
              <a:spLocks noChangeArrowheads="1"/>
            </p:cNvSpPr>
            <p:nvPr/>
          </p:nvSpPr>
          <p:spPr bwMode="auto">
            <a:xfrm>
              <a:off x="2675" y="3014"/>
              <a:ext cx="50" cy="51"/>
            </a:xfrm>
            <a:prstGeom prst="ellipse">
              <a:avLst/>
            </a:prstGeom>
            <a:solidFill>
              <a:srgbClr val="FF0000"/>
            </a:solidFill>
            <a:ln w="28575">
              <a:solidFill>
                <a:srgbClr val="FF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grpSp>
      <p:sp>
        <p:nvSpPr>
          <p:cNvPr id="433230" name="Line 88">
            <a:extLst>
              <a:ext uri="{FF2B5EF4-FFF2-40B4-BE49-F238E27FC236}">
                <a16:creationId xmlns:a16="http://schemas.microsoft.com/office/drawing/2014/main" id="{254D1E01-8670-EF0D-3DEC-7740E94E4F1A}"/>
              </a:ext>
            </a:extLst>
          </p:cNvPr>
          <p:cNvSpPr>
            <a:spLocks noChangeShapeType="1"/>
          </p:cNvSpPr>
          <p:nvPr/>
        </p:nvSpPr>
        <p:spPr bwMode="auto">
          <a:xfrm>
            <a:off x="2998788" y="5516563"/>
            <a:ext cx="109537" cy="0"/>
          </a:xfrm>
          <a:prstGeom prst="line">
            <a:avLst/>
          </a:prstGeom>
          <a:noFill/>
          <a:ln w="11113">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3231" name="Line 89">
            <a:extLst>
              <a:ext uri="{FF2B5EF4-FFF2-40B4-BE49-F238E27FC236}">
                <a16:creationId xmlns:a16="http://schemas.microsoft.com/office/drawing/2014/main" id="{AA23404D-65A1-9A29-33D4-82CEA00EEAB6}"/>
              </a:ext>
            </a:extLst>
          </p:cNvPr>
          <p:cNvSpPr>
            <a:spLocks noChangeShapeType="1"/>
          </p:cNvSpPr>
          <p:nvPr/>
        </p:nvSpPr>
        <p:spPr bwMode="auto">
          <a:xfrm>
            <a:off x="2998788" y="5516563"/>
            <a:ext cx="109537" cy="0"/>
          </a:xfrm>
          <a:prstGeom prst="line">
            <a:avLst/>
          </a:prstGeom>
          <a:noFill/>
          <a:ln w="11113">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3232" name="Freeform 90">
            <a:extLst>
              <a:ext uri="{FF2B5EF4-FFF2-40B4-BE49-F238E27FC236}">
                <a16:creationId xmlns:a16="http://schemas.microsoft.com/office/drawing/2014/main" id="{5BAF45B5-9AB8-8D60-E557-6A2C0B98C121}"/>
              </a:ext>
            </a:extLst>
          </p:cNvPr>
          <p:cNvSpPr>
            <a:spLocks/>
          </p:cNvSpPr>
          <p:nvPr/>
        </p:nvSpPr>
        <p:spPr bwMode="auto">
          <a:xfrm>
            <a:off x="3005138" y="5489575"/>
            <a:ext cx="93662" cy="80963"/>
          </a:xfrm>
          <a:custGeom>
            <a:avLst/>
            <a:gdLst>
              <a:gd name="T0" fmla="*/ 2147483646 w 59"/>
              <a:gd name="T1" fmla="*/ 2147483646 h 51"/>
              <a:gd name="T2" fmla="*/ 2147483646 w 59"/>
              <a:gd name="T3" fmla="*/ 0 h 51"/>
              <a:gd name="T4" fmla="*/ 0 w 59"/>
              <a:gd name="T5" fmla="*/ 0 h 51"/>
              <a:gd name="T6" fmla="*/ 2147483646 w 59"/>
              <a:gd name="T7" fmla="*/ 2147483646 h 5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59" h="51">
                <a:moveTo>
                  <a:pt x="30" y="51"/>
                </a:moveTo>
                <a:lnTo>
                  <a:pt x="59" y="0"/>
                </a:lnTo>
                <a:lnTo>
                  <a:pt x="0" y="0"/>
                </a:lnTo>
                <a:lnTo>
                  <a:pt x="30" y="51"/>
                </a:lnTo>
                <a:close/>
              </a:path>
            </a:pathLst>
          </a:custGeom>
          <a:solidFill>
            <a:srgbClr val="00FF00"/>
          </a:solidFill>
          <a:ln w="11113">
            <a:solidFill>
              <a:srgbClr val="00FF00"/>
            </a:solidFill>
            <a:prstDash val="solid"/>
            <a:round/>
            <a:headEnd/>
            <a:tailEnd/>
          </a:ln>
        </p:spPr>
        <p:txBody>
          <a:bodyPr/>
          <a:lstStyle/>
          <a:p>
            <a:endParaRPr lang="en-US"/>
          </a:p>
        </p:txBody>
      </p:sp>
      <p:sp>
        <p:nvSpPr>
          <p:cNvPr id="433233" name="Line 91">
            <a:extLst>
              <a:ext uri="{FF2B5EF4-FFF2-40B4-BE49-F238E27FC236}">
                <a16:creationId xmlns:a16="http://schemas.microsoft.com/office/drawing/2014/main" id="{B529BFBF-ABD9-ECF9-EBF5-0D890C190DF7}"/>
              </a:ext>
            </a:extLst>
          </p:cNvPr>
          <p:cNvSpPr>
            <a:spLocks noChangeShapeType="1"/>
          </p:cNvSpPr>
          <p:nvPr/>
        </p:nvSpPr>
        <p:spPr bwMode="auto">
          <a:xfrm>
            <a:off x="4279900" y="5516563"/>
            <a:ext cx="109538" cy="0"/>
          </a:xfrm>
          <a:prstGeom prst="line">
            <a:avLst/>
          </a:prstGeom>
          <a:noFill/>
          <a:ln w="11113">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3234" name="Line 92">
            <a:extLst>
              <a:ext uri="{FF2B5EF4-FFF2-40B4-BE49-F238E27FC236}">
                <a16:creationId xmlns:a16="http://schemas.microsoft.com/office/drawing/2014/main" id="{FE754DF6-5310-A997-5C23-5223C372C2DE}"/>
              </a:ext>
            </a:extLst>
          </p:cNvPr>
          <p:cNvSpPr>
            <a:spLocks noChangeShapeType="1"/>
          </p:cNvSpPr>
          <p:nvPr/>
        </p:nvSpPr>
        <p:spPr bwMode="auto">
          <a:xfrm>
            <a:off x="4279900" y="5516563"/>
            <a:ext cx="109538" cy="0"/>
          </a:xfrm>
          <a:prstGeom prst="line">
            <a:avLst/>
          </a:prstGeom>
          <a:noFill/>
          <a:ln w="11113">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3235" name="Freeform 93">
            <a:extLst>
              <a:ext uri="{FF2B5EF4-FFF2-40B4-BE49-F238E27FC236}">
                <a16:creationId xmlns:a16="http://schemas.microsoft.com/office/drawing/2014/main" id="{4A4FE032-51CD-A887-CDEE-03BC3DFB0F10}"/>
              </a:ext>
            </a:extLst>
          </p:cNvPr>
          <p:cNvSpPr>
            <a:spLocks/>
          </p:cNvSpPr>
          <p:nvPr/>
        </p:nvSpPr>
        <p:spPr bwMode="auto">
          <a:xfrm>
            <a:off x="4287838" y="5489575"/>
            <a:ext cx="93662" cy="80963"/>
          </a:xfrm>
          <a:custGeom>
            <a:avLst/>
            <a:gdLst>
              <a:gd name="T0" fmla="*/ 2147483646 w 59"/>
              <a:gd name="T1" fmla="*/ 2147483646 h 51"/>
              <a:gd name="T2" fmla="*/ 2147483646 w 59"/>
              <a:gd name="T3" fmla="*/ 0 h 51"/>
              <a:gd name="T4" fmla="*/ 0 w 59"/>
              <a:gd name="T5" fmla="*/ 0 h 51"/>
              <a:gd name="T6" fmla="*/ 2147483646 w 59"/>
              <a:gd name="T7" fmla="*/ 2147483646 h 5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59" h="51">
                <a:moveTo>
                  <a:pt x="29" y="51"/>
                </a:moveTo>
                <a:lnTo>
                  <a:pt x="59" y="0"/>
                </a:lnTo>
                <a:lnTo>
                  <a:pt x="0" y="0"/>
                </a:lnTo>
                <a:lnTo>
                  <a:pt x="29" y="51"/>
                </a:lnTo>
                <a:close/>
              </a:path>
            </a:pathLst>
          </a:custGeom>
          <a:solidFill>
            <a:srgbClr val="00FF00"/>
          </a:solidFill>
          <a:ln w="11113">
            <a:solidFill>
              <a:srgbClr val="00FF00"/>
            </a:solidFill>
            <a:prstDash val="solid"/>
            <a:round/>
            <a:headEnd/>
            <a:tailEnd/>
          </a:ln>
        </p:spPr>
        <p:txBody>
          <a:bodyPr/>
          <a:lstStyle/>
          <a:p>
            <a:endParaRPr lang="en-US"/>
          </a:p>
        </p:txBody>
      </p:sp>
      <p:sp>
        <p:nvSpPr>
          <p:cNvPr id="433236" name="Line 94">
            <a:extLst>
              <a:ext uri="{FF2B5EF4-FFF2-40B4-BE49-F238E27FC236}">
                <a16:creationId xmlns:a16="http://schemas.microsoft.com/office/drawing/2014/main" id="{3FF22A60-4ECC-DAD9-B3EE-B305F3A592C4}"/>
              </a:ext>
            </a:extLst>
          </p:cNvPr>
          <p:cNvSpPr>
            <a:spLocks noChangeShapeType="1"/>
          </p:cNvSpPr>
          <p:nvPr/>
        </p:nvSpPr>
        <p:spPr bwMode="auto">
          <a:xfrm flipV="1">
            <a:off x="3052763" y="2644775"/>
            <a:ext cx="0" cy="242888"/>
          </a:xfrm>
          <a:prstGeom prst="line">
            <a:avLst/>
          </a:prstGeom>
          <a:noFill/>
          <a:ln w="11113">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3237" name="Line 95">
            <a:extLst>
              <a:ext uri="{FF2B5EF4-FFF2-40B4-BE49-F238E27FC236}">
                <a16:creationId xmlns:a16="http://schemas.microsoft.com/office/drawing/2014/main" id="{045933B4-CCAE-6880-0BA4-832FE09B457D}"/>
              </a:ext>
            </a:extLst>
          </p:cNvPr>
          <p:cNvSpPr>
            <a:spLocks noChangeShapeType="1"/>
          </p:cNvSpPr>
          <p:nvPr/>
        </p:nvSpPr>
        <p:spPr bwMode="auto">
          <a:xfrm>
            <a:off x="2998788" y="2644775"/>
            <a:ext cx="109537" cy="0"/>
          </a:xfrm>
          <a:prstGeom prst="line">
            <a:avLst/>
          </a:prstGeom>
          <a:noFill/>
          <a:ln w="11113">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3238" name="Line 96">
            <a:extLst>
              <a:ext uri="{FF2B5EF4-FFF2-40B4-BE49-F238E27FC236}">
                <a16:creationId xmlns:a16="http://schemas.microsoft.com/office/drawing/2014/main" id="{3F6AFA34-4685-596D-7247-A665F78430C2}"/>
              </a:ext>
            </a:extLst>
          </p:cNvPr>
          <p:cNvSpPr>
            <a:spLocks noChangeShapeType="1"/>
          </p:cNvSpPr>
          <p:nvPr/>
        </p:nvSpPr>
        <p:spPr bwMode="auto">
          <a:xfrm>
            <a:off x="3052763" y="2887663"/>
            <a:ext cx="0" cy="242887"/>
          </a:xfrm>
          <a:prstGeom prst="line">
            <a:avLst/>
          </a:prstGeom>
          <a:noFill/>
          <a:ln w="11113">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3239" name="Line 97">
            <a:extLst>
              <a:ext uri="{FF2B5EF4-FFF2-40B4-BE49-F238E27FC236}">
                <a16:creationId xmlns:a16="http://schemas.microsoft.com/office/drawing/2014/main" id="{5C22E98B-84DD-675B-047F-8AF4E757B81B}"/>
              </a:ext>
            </a:extLst>
          </p:cNvPr>
          <p:cNvSpPr>
            <a:spLocks noChangeShapeType="1"/>
          </p:cNvSpPr>
          <p:nvPr/>
        </p:nvSpPr>
        <p:spPr bwMode="auto">
          <a:xfrm>
            <a:off x="2998788" y="3130550"/>
            <a:ext cx="109537" cy="0"/>
          </a:xfrm>
          <a:prstGeom prst="line">
            <a:avLst/>
          </a:prstGeom>
          <a:noFill/>
          <a:ln w="11113">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3240" name="Freeform 98">
            <a:extLst>
              <a:ext uri="{FF2B5EF4-FFF2-40B4-BE49-F238E27FC236}">
                <a16:creationId xmlns:a16="http://schemas.microsoft.com/office/drawing/2014/main" id="{B0F85769-352E-24C9-8DBD-08659981B3E1}"/>
              </a:ext>
            </a:extLst>
          </p:cNvPr>
          <p:cNvSpPr>
            <a:spLocks/>
          </p:cNvSpPr>
          <p:nvPr/>
        </p:nvSpPr>
        <p:spPr bwMode="auto">
          <a:xfrm>
            <a:off x="3006725" y="2833688"/>
            <a:ext cx="92075" cy="80962"/>
          </a:xfrm>
          <a:custGeom>
            <a:avLst/>
            <a:gdLst>
              <a:gd name="T0" fmla="*/ 2147483646 w 58"/>
              <a:gd name="T1" fmla="*/ 0 h 51"/>
              <a:gd name="T2" fmla="*/ 0 w 58"/>
              <a:gd name="T3" fmla="*/ 2147483646 h 51"/>
              <a:gd name="T4" fmla="*/ 2147483646 w 58"/>
              <a:gd name="T5" fmla="*/ 2147483646 h 51"/>
              <a:gd name="T6" fmla="*/ 2147483646 w 58"/>
              <a:gd name="T7" fmla="*/ 0 h 5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58" h="51">
                <a:moveTo>
                  <a:pt x="29" y="0"/>
                </a:moveTo>
                <a:lnTo>
                  <a:pt x="0" y="51"/>
                </a:lnTo>
                <a:lnTo>
                  <a:pt x="58" y="51"/>
                </a:lnTo>
                <a:lnTo>
                  <a:pt x="29" y="0"/>
                </a:lnTo>
                <a:close/>
              </a:path>
            </a:pathLst>
          </a:custGeom>
          <a:solidFill>
            <a:srgbClr val="0000FF"/>
          </a:solidFill>
          <a:ln w="11113">
            <a:solidFill>
              <a:srgbClr val="0000FF"/>
            </a:solidFill>
            <a:prstDash val="solid"/>
            <a:round/>
            <a:headEnd/>
            <a:tailEnd/>
          </a:ln>
        </p:spPr>
        <p:txBody>
          <a:bodyPr/>
          <a:lstStyle/>
          <a:p>
            <a:endParaRPr lang="en-US"/>
          </a:p>
        </p:txBody>
      </p:sp>
      <p:sp>
        <p:nvSpPr>
          <p:cNvPr id="433241" name="Line 99">
            <a:extLst>
              <a:ext uri="{FF2B5EF4-FFF2-40B4-BE49-F238E27FC236}">
                <a16:creationId xmlns:a16="http://schemas.microsoft.com/office/drawing/2014/main" id="{19DC59A1-FD97-CB62-1787-ED951CDBA678}"/>
              </a:ext>
            </a:extLst>
          </p:cNvPr>
          <p:cNvSpPr>
            <a:spLocks noChangeShapeType="1"/>
          </p:cNvSpPr>
          <p:nvPr/>
        </p:nvSpPr>
        <p:spPr bwMode="auto">
          <a:xfrm flipV="1">
            <a:off x="4333875" y="2774950"/>
            <a:ext cx="0" cy="192088"/>
          </a:xfrm>
          <a:prstGeom prst="line">
            <a:avLst/>
          </a:prstGeom>
          <a:noFill/>
          <a:ln w="11113">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3242" name="Line 100">
            <a:extLst>
              <a:ext uri="{FF2B5EF4-FFF2-40B4-BE49-F238E27FC236}">
                <a16:creationId xmlns:a16="http://schemas.microsoft.com/office/drawing/2014/main" id="{75F9FBBE-9320-0478-A13A-CDB50AC48DEC}"/>
              </a:ext>
            </a:extLst>
          </p:cNvPr>
          <p:cNvSpPr>
            <a:spLocks noChangeShapeType="1"/>
          </p:cNvSpPr>
          <p:nvPr/>
        </p:nvSpPr>
        <p:spPr bwMode="auto">
          <a:xfrm>
            <a:off x="4279900" y="2774950"/>
            <a:ext cx="109538" cy="0"/>
          </a:xfrm>
          <a:prstGeom prst="line">
            <a:avLst/>
          </a:prstGeom>
          <a:noFill/>
          <a:ln w="11113">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3243" name="Line 101">
            <a:extLst>
              <a:ext uri="{FF2B5EF4-FFF2-40B4-BE49-F238E27FC236}">
                <a16:creationId xmlns:a16="http://schemas.microsoft.com/office/drawing/2014/main" id="{87B2E33C-6997-2469-8FBB-CE7B09921921}"/>
              </a:ext>
            </a:extLst>
          </p:cNvPr>
          <p:cNvSpPr>
            <a:spLocks noChangeShapeType="1"/>
          </p:cNvSpPr>
          <p:nvPr/>
        </p:nvSpPr>
        <p:spPr bwMode="auto">
          <a:xfrm>
            <a:off x="4333875" y="2967038"/>
            <a:ext cx="0" cy="190500"/>
          </a:xfrm>
          <a:prstGeom prst="line">
            <a:avLst/>
          </a:prstGeom>
          <a:noFill/>
          <a:ln w="11113">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3244" name="Line 102">
            <a:extLst>
              <a:ext uri="{FF2B5EF4-FFF2-40B4-BE49-F238E27FC236}">
                <a16:creationId xmlns:a16="http://schemas.microsoft.com/office/drawing/2014/main" id="{768A226F-83F3-6817-4882-26BBB5D2E943}"/>
              </a:ext>
            </a:extLst>
          </p:cNvPr>
          <p:cNvSpPr>
            <a:spLocks noChangeShapeType="1"/>
          </p:cNvSpPr>
          <p:nvPr/>
        </p:nvSpPr>
        <p:spPr bwMode="auto">
          <a:xfrm>
            <a:off x="4279900" y="3157538"/>
            <a:ext cx="109538" cy="0"/>
          </a:xfrm>
          <a:prstGeom prst="line">
            <a:avLst/>
          </a:prstGeom>
          <a:noFill/>
          <a:ln w="11113">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3245" name="Freeform 103">
            <a:extLst>
              <a:ext uri="{FF2B5EF4-FFF2-40B4-BE49-F238E27FC236}">
                <a16:creationId xmlns:a16="http://schemas.microsoft.com/office/drawing/2014/main" id="{C1D49ACC-0DE3-86FF-545D-8725A5306D3D}"/>
              </a:ext>
            </a:extLst>
          </p:cNvPr>
          <p:cNvSpPr>
            <a:spLocks/>
          </p:cNvSpPr>
          <p:nvPr/>
        </p:nvSpPr>
        <p:spPr bwMode="auto">
          <a:xfrm>
            <a:off x="4289425" y="2911475"/>
            <a:ext cx="92075" cy="80963"/>
          </a:xfrm>
          <a:custGeom>
            <a:avLst/>
            <a:gdLst>
              <a:gd name="T0" fmla="*/ 2147483646 w 58"/>
              <a:gd name="T1" fmla="*/ 0 h 51"/>
              <a:gd name="T2" fmla="*/ 0 w 58"/>
              <a:gd name="T3" fmla="*/ 2147483646 h 51"/>
              <a:gd name="T4" fmla="*/ 2147483646 w 58"/>
              <a:gd name="T5" fmla="*/ 2147483646 h 51"/>
              <a:gd name="T6" fmla="*/ 2147483646 w 58"/>
              <a:gd name="T7" fmla="*/ 0 h 5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58" h="51">
                <a:moveTo>
                  <a:pt x="28" y="0"/>
                </a:moveTo>
                <a:lnTo>
                  <a:pt x="0" y="51"/>
                </a:lnTo>
                <a:lnTo>
                  <a:pt x="58" y="51"/>
                </a:lnTo>
                <a:lnTo>
                  <a:pt x="28" y="0"/>
                </a:lnTo>
                <a:close/>
              </a:path>
            </a:pathLst>
          </a:custGeom>
          <a:solidFill>
            <a:srgbClr val="0000FF"/>
          </a:solidFill>
          <a:ln w="11113">
            <a:solidFill>
              <a:srgbClr val="0000FF"/>
            </a:solidFill>
            <a:prstDash val="solid"/>
            <a:round/>
            <a:headEnd/>
            <a:tailEnd/>
          </a:ln>
        </p:spPr>
        <p:txBody>
          <a:bodyPr/>
          <a:lstStyle/>
          <a:p>
            <a:endParaRPr lang="en-US"/>
          </a:p>
        </p:txBody>
      </p:sp>
      <p:sp>
        <p:nvSpPr>
          <p:cNvPr id="433246" name="Rectangle 104">
            <a:extLst>
              <a:ext uri="{FF2B5EF4-FFF2-40B4-BE49-F238E27FC236}">
                <a16:creationId xmlns:a16="http://schemas.microsoft.com/office/drawing/2014/main" id="{B5386E52-60DB-96A8-0BC1-5D5EEE2F6459}"/>
              </a:ext>
            </a:extLst>
          </p:cNvPr>
          <p:cNvSpPr>
            <a:spLocks noChangeArrowheads="1"/>
          </p:cNvSpPr>
          <p:nvPr/>
        </p:nvSpPr>
        <p:spPr bwMode="auto">
          <a:xfrm>
            <a:off x="5376863" y="1816100"/>
            <a:ext cx="1069975" cy="503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fr-CA" altLang="en-US" sz="3300" b="1">
                <a:solidFill>
                  <a:srgbClr val="000000"/>
                </a:solidFill>
                <a:latin typeface="Arial" panose="020B0604020202020204" pitchFamily="34" charset="0"/>
                <a:cs typeface="Arial" panose="020B0604020202020204" pitchFamily="34" charset="0"/>
              </a:rPr>
              <a:t>line 7</a:t>
            </a:r>
            <a:endParaRPr lang="fr-CA" altLang="en-US" sz="3600" b="1">
              <a:latin typeface="Arial" panose="020B0604020202020204" pitchFamily="34" charset="0"/>
              <a:cs typeface="Arial" panose="020B0604020202020204" pitchFamily="34" charset="0"/>
            </a:endParaRPr>
          </a:p>
        </p:txBody>
      </p:sp>
      <p:sp>
        <p:nvSpPr>
          <p:cNvPr id="433247" name="Line 105">
            <a:extLst>
              <a:ext uri="{FF2B5EF4-FFF2-40B4-BE49-F238E27FC236}">
                <a16:creationId xmlns:a16="http://schemas.microsoft.com/office/drawing/2014/main" id="{8B60E2CC-B81F-E2C1-438D-D43F8485C879}"/>
              </a:ext>
            </a:extLst>
          </p:cNvPr>
          <p:cNvSpPr>
            <a:spLocks noChangeShapeType="1"/>
          </p:cNvSpPr>
          <p:nvPr/>
        </p:nvSpPr>
        <p:spPr bwMode="auto">
          <a:xfrm>
            <a:off x="5141913" y="5524500"/>
            <a:ext cx="1538287" cy="0"/>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3248" name="Line 106">
            <a:extLst>
              <a:ext uri="{FF2B5EF4-FFF2-40B4-BE49-F238E27FC236}">
                <a16:creationId xmlns:a16="http://schemas.microsoft.com/office/drawing/2014/main" id="{1460A3DF-311C-BE34-4D0A-C955650198DB}"/>
              </a:ext>
            </a:extLst>
          </p:cNvPr>
          <p:cNvSpPr>
            <a:spLocks noChangeShapeType="1"/>
          </p:cNvSpPr>
          <p:nvPr/>
        </p:nvSpPr>
        <p:spPr bwMode="auto">
          <a:xfrm flipV="1">
            <a:off x="5268913" y="5524500"/>
            <a:ext cx="0" cy="53975"/>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3249" name="Line 107">
            <a:extLst>
              <a:ext uri="{FF2B5EF4-FFF2-40B4-BE49-F238E27FC236}">
                <a16:creationId xmlns:a16="http://schemas.microsoft.com/office/drawing/2014/main" id="{D0142887-30D9-EF51-2527-E8317D43DFC0}"/>
              </a:ext>
            </a:extLst>
          </p:cNvPr>
          <p:cNvSpPr>
            <a:spLocks noChangeShapeType="1"/>
          </p:cNvSpPr>
          <p:nvPr/>
        </p:nvSpPr>
        <p:spPr bwMode="auto">
          <a:xfrm flipV="1">
            <a:off x="6551613" y="5524500"/>
            <a:ext cx="0" cy="53975"/>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3250" name="Line 108">
            <a:extLst>
              <a:ext uri="{FF2B5EF4-FFF2-40B4-BE49-F238E27FC236}">
                <a16:creationId xmlns:a16="http://schemas.microsoft.com/office/drawing/2014/main" id="{3826579C-9E78-0F53-B676-532A6754589B}"/>
              </a:ext>
            </a:extLst>
          </p:cNvPr>
          <p:cNvSpPr>
            <a:spLocks noChangeShapeType="1"/>
          </p:cNvSpPr>
          <p:nvPr/>
        </p:nvSpPr>
        <p:spPr bwMode="auto">
          <a:xfrm flipV="1">
            <a:off x="5141913" y="1671638"/>
            <a:ext cx="0" cy="3852862"/>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3251" name="Line 109">
            <a:extLst>
              <a:ext uri="{FF2B5EF4-FFF2-40B4-BE49-F238E27FC236}">
                <a16:creationId xmlns:a16="http://schemas.microsoft.com/office/drawing/2014/main" id="{AB0D8A7F-459F-235A-106A-554BA5907F5D}"/>
              </a:ext>
            </a:extLst>
          </p:cNvPr>
          <p:cNvSpPr>
            <a:spLocks noChangeShapeType="1"/>
          </p:cNvSpPr>
          <p:nvPr/>
        </p:nvSpPr>
        <p:spPr bwMode="auto">
          <a:xfrm>
            <a:off x="5087938" y="5524500"/>
            <a:ext cx="53975" cy="0"/>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3252" name="Line 110">
            <a:extLst>
              <a:ext uri="{FF2B5EF4-FFF2-40B4-BE49-F238E27FC236}">
                <a16:creationId xmlns:a16="http://schemas.microsoft.com/office/drawing/2014/main" id="{57712C7B-4281-7469-9DB9-84DE2C72C794}"/>
              </a:ext>
            </a:extLst>
          </p:cNvPr>
          <p:cNvSpPr>
            <a:spLocks noChangeShapeType="1"/>
          </p:cNvSpPr>
          <p:nvPr/>
        </p:nvSpPr>
        <p:spPr bwMode="auto">
          <a:xfrm>
            <a:off x="5087938" y="4667250"/>
            <a:ext cx="53975" cy="0"/>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3253" name="Line 111">
            <a:extLst>
              <a:ext uri="{FF2B5EF4-FFF2-40B4-BE49-F238E27FC236}">
                <a16:creationId xmlns:a16="http://schemas.microsoft.com/office/drawing/2014/main" id="{F943C84F-E42B-7EC5-7ABB-624641025F98}"/>
              </a:ext>
            </a:extLst>
          </p:cNvPr>
          <p:cNvSpPr>
            <a:spLocks noChangeShapeType="1"/>
          </p:cNvSpPr>
          <p:nvPr/>
        </p:nvSpPr>
        <p:spPr bwMode="auto">
          <a:xfrm>
            <a:off x="5087938" y="3811588"/>
            <a:ext cx="53975" cy="0"/>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3254" name="Line 112">
            <a:extLst>
              <a:ext uri="{FF2B5EF4-FFF2-40B4-BE49-F238E27FC236}">
                <a16:creationId xmlns:a16="http://schemas.microsoft.com/office/drawing/2014/main" id="{157F3E3C-74A3-6249-9D08-354D177E9331}"/>
              </a:ext>
            </a:extLst>
          </p:cNvPr>
          <p:cNvSpPr>
            <a:spLocks noChangeShapeType="1"/>
          </p:cNvSpPr>
          <p:nvPr/>
        </p:nvSpPr>
        <p:spPr bwMode="auto">
          <a:xfrm>
            <a:off x="5087938" y="2954338"/>
            <a:ext cx="53975" cy="0"/>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3255" name="Line 113">
            <a:extLst>
              <a:ext uri="{FF2B5EF4-FFF2-40B4-BE49-F238E27FC236}">
                <a16:creationId xmlns:a16="http://schemas.microsoft.com/office/drawing/2014/main" id="{6FDDEC4B-5E6C-F2DD-7094-DD71A71F1829}"/>
              </a:ext>
            </a:extLst>
          </p:cNvPr>
          <p:cNvSpPr>
            <a:spLocks noChangeShapeType="1"/>
          </p:cNvSpPr>
          <p:nvPr/>
        </p:nvSpPr>
        <p:spPr bwMode="auto">
          <a:xfrm>
            <a:off x="5087938" y="2098675"/>
            <a:ext cx="53975" cy="0"/>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3256" name="Rectangle 114">
            <a:extLst>
              <a:ext uri="{FF2B5EF4-FFF2-40B4-BE49-F238E27FC236}">
                <a16:creationId xmlns:a16="http://schemas.microsoft.com/office/drawing/2014/main" id="{4F77941C-1B43-DF45-E60E-5B1C4B4CFFDB}"/>
              </a:ext>
            </a:extLst>
          </p:cNvPr>
          <p:cNvSpPr>
            <a:spLocks noChangeArrowheads="1"/>
          </p:cNvSpPr>
          <p:nvPr/>
        </p:nvSpPr>
        <p:spPr bwMode="auto">
          <a:xfrm>
            <a:off x="4803775" y="5438775"/>
            <a:ext cx="211138" cy="182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fr-CA" altLang="en-US" sz="1200">
                <a:solidFill>
                  <a:srgbClr val="000000"/>
                </a:solidFill>
                <a:latin typeface="Arial" panose="020B0604020202020204" pitchFamily="34" charset="0"/>
                <a:cs typeface="Arial" panose="020B0604020202020204" pitchFamily="34" charset="0"/>
              </a:rPr>
              <a:t>0.0</a:t>
            </a:r>
            <a:endParaRPr lang="fr-CA" altLang="en-US" sz="1800">
              <a:latin typeface="Arial" panose="020B0604020202020204" pitchFamily="34" charset="0"/>
              <a:cs typeface="Arial" panose="020B0604020202020204" pitchFamily="34" charset="0"/>
            </a:endParaRPr>
          </a:p>
        </p:txBody>
      </p:sp>
      <p:sp>
        <p:nvSpPr>
          <p:cNvPr id="433257" name="Rectangle 115">
            <a:extLst>
              <a:ext uri="{FF2B5EF4-FFF2-40B4-BE49-F238E27FC236}">
                <a16:creationId xmlns:a16="http://schemas.microsoft.com/office/drawing/2014/main" id="{2B1F5736-C48F-6F4D-D25D-66BB6708DA05}"/>
              </a:ext>
            </a:extLst>
          </p:cNvPr>
          <p:cNvSpPr>
            <a:spLocks noChangeArrowheads="1"/>
          </p:cNvSpPr>
          <p:nvPr/>
        </p:nvSpPr>
        <p:spPr bwMode="auto">
          <a:xfrm>
            <a:off x="4803775" y="4581525"/>
            <a:ext cx="211138" cy="182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fr-CA" altLang="en-US" sz="1200">
                <a:solidFill>
                  <a:srgbClr val="000000"/>
                </a:solidFill>
                <a:latin typeface="Arial" panose="020B0604020202020204" pitchFamily="34" charset="0"/>
                <a:cs typeface="Arial" panose="020B0604020202020204" pitchFamily="34" charset="0"/>
              </a:rPr>
              <a:t>0.2</a:t>
            </a:r>
            <a:endParaRPr lang="fr-CA" altLang="en-US" sz="1800">
              <a:latin typeface="Arial" panose="020B0604020202020204" pitchFamily="34" charset="0"/>
              <a:cs typeface="Arial" panose="020B0604020202020204" pitchFamily="34" charset="0"/>
            </a:endParaRPr>
          </a:p>
        </p:txBody>
      </p:sp>
      <p:sp>
        <p:nvSpPr>
          <p:cNvPr id="433258" name="Rectangle 116">
            <a:extLst>
              <a:ext uri="{FF2B5EF4-FFF2-40B4-BE49-F238E27FC236}">
                <a16:creationId xmlns:a16="http://schemas.microsoft.com/office/drawing/2014/main" id="{E4225A12-0DA7-C772-E1BD-257A5DC3357D}"/>
              </a:ext>
            </a:extLst>
          </p:cNvPr>
          <p:cNvSpPr>
            <a:spLocks noChangeArrowheads="1"/>
          </p:cNvSpPr>
          <p:nvPr/>
        </p:nvSpPr>
        <p:spPr bwMode="auto">
          <a:xfrm>
            <a:off x="4803775" y="3725863"/>
            <a:ext cx="211138" cy="182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fr-CA" altLang="en-US" sz="1200">
                <a:solidFill>
                  <a:srgbClr val="000000"/>
                </a:solidFill>
                <a:latin typeface="Arial" panose="020B0604020202020204" pitchFamily="34" charset="0"/>
                <a:cs typeface="Arial" panose="020B0604020202020204" pitchFamily="34" charset="0"/>
              </a:rPr>
              <a:t>0.4</a:t>
            </a:r>
            <a:endParaRPr lang="fr-CA" altLang="en-US" sz="1800">
              <a:latin typeface="Arial" panose="020B0604020202020204" pitchFamily="34" charset="0"/>
              <a:cs typeface="Arial" panose="020B0604020202020204" pitchFamily="34" charset="0"/>
            </a:endParaRPr>
          </a:p>
        </p:txBody>
      </p:sp>
      <p:sp>
        <p:nvSpPr>
          <p:cNvPr id="433259" name="Rectangle 117">
            <a:extLst>
              <a:ext uri="{FF2B5EF4-FFF2-40B4-BE49-F238E27FC236}">
                <a16:creationId xmlns:a16="http://schemas.microsoft.com/office/drawing/2014/main" id="{DA9C070D-CC2F-2213-3BD9-519314D7E7C8}"/>
              </a:ext>
            </a:extLst>
          </p:cNvPr>
          <p:cNvSpPr>
            <a:spLocks noChangeArrowheads="1"/>
          </p:cNvSpPr>
          <p:nvPr/>
        </p:nvSpPr>
        <p:spPr bwMode="auto">
          <a:xfrm>
            <a:off x="4803775" y="2868613"/>
            <a:ext cx="211138" cy="182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fr-CA" altLang="en-US" sz="1200">
                <a:solidFill>
                  <a:srgbClr val="000000"/>
                </a:solidFill>
                <a:latin typeface="Arial" panose="020B0604020202020204" pitchFamily="34" charset="0"/>
                <a:cs typeface="Arial" panose="020B0604020202020204" pitchFamily="34" charset="0"/>
              </a:rPr>
              <a:t>0.6</a:t>
            </a:r>
            <a:endParaRPr lang="fr-CA" altLang="en-US" sz="1800">
              <a:latin typeface="Arial" panose="020B0604020202020204" pitchFamily="34" charset="0"/>
              <a:cs typeface="Arial" panose="020B0604020202020204" pitchFamily="34" charset="0"/>
            </a:endParaRPr>
          </a:p>
        </p:txBody>
      </p:sp>
      <p:sp>
        <p:nvSpPr>
          <p:cNvPr id="433260" name="Rectangle 118">
            <a:extLst>
              <a:ext uri="{FF2B5EF4-FFF2-40B4-BE49-F238E27FC236}">
                <a16:creationId xmlns:a16="http://schemas.microsoft.com/office/drawing/2014/main" id="{8E230A1D-87BB-C826-D012-FEC9BFAE10C2}"/>
              </a:ext>
            </a:extLst>
          </p:cNvPr>
          <p:cNvSpPr>
            <a:spLocks noChangeArrowheads="1"/>
          </p:cNvSpPr>
          <p:nvPr/>
        </p:nvSpPr>
        <p:spPr bwMode="auto">
          <a:xfrm>
            <a:off x="4803775" y="2012950"/>
            <a:ext cx="211138" cy="182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fr-CA" altLang="en-US" sz="1200">
                <a:solidFill>
                  <a:srgbClr val="000000"/>
                </a:solidFill>
                <a:latin typeface="Arial" panose="020B0604020202020204" pitchFamily="34" charset="0"/>
                <a:cs typeface="Arial" panose="020B0604020202020204" pitchFamily="34" charset="0"/>
              </a:rPr>
              <a:t>0.8</a:t>
            </a:r>
            <a:endParaRPr lang="fr-CA" altLang="en-US" sz="1800">
              <a:latin typeface="Arial" panose="020B0604020202020204" pitchFamily="34" charset="0"/>
              <a:cs typeface="Arial" panose="020B0604020202020204" pitchFamily="34" charset="0"/>
            </a:endParaRPr>
          </a:p>
        </p:txBody>
      </p:sp>
      <p:sp>
        <p:nvSpPr>
          <p:cNvPr id="433261" name="Line 119">
            <a:extLst>
              <a:ext uri="{FF2B5EF4-FFF2-40B4-BE49-F238E27FC236}">
                <a16:creationId xmlns:a16="http://schemas.microsoft.com/office/drawing/2014/main" id="{ECD72CE9-598D-18F0-A5B5-92373BD8DC0C}"/>
              </a:ext>
            </a:extLst>
          </p:cNvPr>
          <p:cNvSpPr>
            <a:spLocks noChangeShapeType="1"/>
          </p:cNvSpPr>
          <p:nvPr/>
        </p:nvSpPr>
        <p:spPr bwMode="auto">
          <a:xfrm flipV="1">
            <a:off x="5268913" y="5022850"/>
            <a:ext cx="1282700" cy="398463"/>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3262" name="Line 120">
            <a:extLst>
              <a:ext uri="{FF2B5EF4-FFF2-40B4-BE49-F238E27FC236}">
                <a16:creationId xmlns:a16="http://schemas.microsoft.com/office/drawing/2014/main" id="{8591B694-A783-4525-A59C-6EAE351A560A}"/>
              </a:ext>
            </a:extLst>
          </p:cNvPr>
          <p:cNvSpPr>
            <a:spLocks noChangeShapeType="1"/>
          </p:cNvSpPr>
          <p:nvPr/>
        </p:nvSpPr>
        <p:spPr bwMode="auto">
          <a:xfrm>
            <a:off x="5268913" y="3995738"/>
            <a:ext cx="1282700" cy="1527175"/>
          </a:xfrm>
          <a:prstGeom prst="line">
            <a:avLst/>
          </a:prstGeom>
          <a:noFill/>
          <a:ln w="11113">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3263" name="Line 121">
            <a:extLst>
              <a:ext uri="{FF2B5EF4-FFF2-40B4-BE49-F238E27FC236}">
                <a16:creationId xmlns:a16="http://schemas.microsoft.com/office/drawing/2014/main" id="{2AB4900F-8F44-99C4-B28A-C3D92332405C}"/>
              </a:ext>
            </a:extLst>
          </p:cNvPr>
          <p:cNvSpPr>
            <a:spLocks noChangeShapeType="1"/>
          </p:cNvSpPr>
          <p:nvPr/>
        </p:nvSpPr>
        <p:spPr bwMode="auto">
          <a:xfrm flipV="1">
            <a:off x="5268913" y="3151188"/>
            <a:ext cx="1282700" cy="587375"/>
          </a:xfrm>
          <a:prstGeom prst="line">
            <a:avLst/>
          </a:prstGeom>
          <a:noFill/>
          <a:ln w="11113">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3264" name="Line 122">
            <a:extLst>
              <a:ext uri="{FF2B5EF4-FFF2-40B4-BE49-F238E27FC236}">
                <a16:creationId xmlns:a16="http://schemas.microsoft.com/office/drawing/2014/main" id="{75353D35-5DDF-3A2F-4AFF-E6F6E86E6CED}"/>
              </a:ext>
            </a:extLst>
          </p:cNvPr>
          <p:cNvSpPr>
            <a:spLocks noChangeShapeType="1"/>
          </p:cNvSpPr>
          <p:nvPr/>
        </p:nvSpPr>
        <p:spPr bwMode="auto">
          <a:xfrm flipV="1">
            <a:off x="6551613" y="4808538"/>
            <a:ext cx="0" cy="214312"/>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3265" name="Line 123">
            <a:extLst>
              <a:ext uri="{FF2B5EF4-FFF2-40B4-BE49-F238E27FC236}">
                <a16:creationId xmlns:a16="http://schemas.microsoft.com/office/drawing/2014/main" id="{B4A4D2AA-2E6C-D4F6-8CD0-6230196B82B2}"/>
              </a:ext>
            </a:extLst>
          </p:cNvPr>
          <p:cNvSpPr>
            <a:spLocks noChangeShapeType="1"/>
          </p:cNvSpPr>
          <p:nvPr/>
        </p:nvSpPr>
        <p:spPr bwMode="auto">
          <a:xfrm>
            <a:off x="6497638" y="4808538"/>
            <a:ext cx="109537" cy="0"/>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3266" name="Line 124">
            <a:extLst>
              <a:ext uri="{FF2B5EF4-FFF2-40B4-BE49-F238E27FC236}">
                <a16:creationId xmlns:a16="http://schemas.microsoft.com/office/drawing/2014/main" id="{6C2D7C2A-1E79-D4F7-CDFD-9062ED1167AB}"/>
              </a:ext>
            </a:extLst>
          </p:cNvPr>
          <p:cNvSpPr>
            <a:spLocks noChangeShapeType="1"/>
          </p:cNvSpPr>
          <p:nvPr/>
        </p:nvSpPr>
        <p:spPr bwMode="auto">
          <a:xfrm>
            <a:off x="6551613" y="5022850"/>
            <a:ext cx="0" cy="214313"/>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3267" name="Line 125">
            <a:extLst>
              <a:ext uri="{FF2B5EF4-FFF2-40B4-BE49-F238E27FC236}">
                <a16:creationId xmlns:a16="http://schemas.microsoft.com/office/drawing/2014/main" id="{95E58B0F-F2F1-D990-9737-38A8F28050C7}"/>
              </a:ext>
            </a:extLst>
          </p:cNvPr>
          <p:cNvSpPr>
            <a:spLocks noChangeShapeType="1"/>
          </p:cNvSpPr>
          <p:nvPr/>
        </p:nvSpPr>
        <p:spPr bwMode="auto">
          <a:xfrm>
            <a:off x="6497638" y="5237163"/>
            <a:ext cx="109537" cy="0"/>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3268" name="Oval 126">
            <a:extLst>
              <a:ext uri="{FF2B5EF4-FFF2-40B4-BE49-F238E27FC236}">
                <a16:creationId xmlns:a16="http://schemas.microsoft.com/office/drawing/2014/main" id="{F3979386-773E-1834-1208-77EC781B3AE0}"/>
              </a:ext>
            </a:extLst>
          </p:cNvPr>
          <p:cNvSpPr>
            <a:spLocks noChangeArrowheads="1"/>
          </p:cNvSpPr>
          <p:nvPr/>
        </p:nvSpPr>
        <p:spPr bwMode="auto">
          <a:xfrm>
            <a:off x="6510338" y="4981575"/>
            <a:ext cx="82550" cy="80963"/>
          </a:xfrm>
          <a:prstGeom prst="ellipse">
            <a:avLst/>
          </a:prstGeom>
          <a:solidFill>
            <a:srgbClr val="000000"/>
          </a:solidFill>
          <a:ln w="11113">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433269" name="Line 127">
            <a:extLst>
              <a:ext uri="{FF2B5EF4-FFF2-40B4-BE49-F238E27FC236}">
                <a16:creationId xmlns:a16="http://schemas.microsoft.com/office/drawing/2014/main" id="{33BA45A1-7D52-7150-7659-1A3433D6A1A6}"/>
              </a:ext>
            </a:extLst>
          </p:cNvPr>
          <p:cNvSpPr>
            <a:spLocks noChangeShapeType="1"/>
          </p:cNvSpPr>
          <p:nvPr/>
        </p:nvSpPr>
        <p:spPr bwMode="auto">
          <a:xfrm flipV="1">
            <a:off x="5268913" y="1671638"/>
            <a:ext cx="0" cy="2324100"/>
          </a:xfrm>
          <a:prstGeom prst="line">
            <a:avLst/>
          </a:prstGeom>
          <a:noFill/>
          <a:ln w="11113">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3270" name="Line 128">
            <a:extLst>
              <a:ext uri="{FF2B5EF4-FFF2-40B4-BE49-F238E27FC236}">
                <a16:creationId xmlns:a16="http://schemas.microsoft.com/office/drawing/2014/main" id="{527DC876-D66B-116E-0384-7B781C21CB97}"/>
              </a:ext>
            </a:extLst>
          </p:cNvPr>
          <p:cNvSpPr>
            <a:spLocks noChangeShapeType="1"/>
          </p:cNvSpPr>
          <p:nvPr/>
        </p:nvSpPr>
        <p:spPr bwMode="auto">
          <a:xfrm>
            <a:off x="5268913" y="3995738"/>
            <a:ext cx="0" cy="1528762"/>
          </a:xfrm>
          <a:prstGeom prst="line">
            <a:avLst/>
          </a:prstGeom>
          <a:noFill/>
          <a:ln w="11113">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3271" name="Freeform 129">
            <a:extLst>
              <a:ext uri="{FF2B5EF4-FFF2-40B4-BE49-F238E27FC236}">
                <a16:creationId xmlns:a16="http://schemas.microsoft.com/office/drawing/2014/main" id="{458BCD58-81FF-D762-AC84-A85120BBD117}"/>
              </a:ext>
            </a:extLst>
          </p:cNvPr>
          <p:cNvSpPr>
            <a:spLocks/>
          </p:cNvSpPr>
          <p:nvPr/>
        </p:nvSpPr>
        <p:spPr bwMode="auto">
          <a:xfrm>
            <a:off x="5222875" y="3968750"/>
            <a:ext cx="93663" cy="80963"/>
          </a:xfrm>
          <a:custGeom>
            <a:avLst/>
            <a:gdLst>
              <a:gd name="T0" fmla="*/ 2147483646 w 59"/>
              <a:gd name="T1" fmla="*/ 2147483646 h 51"/>
              <a:gd name="T2" fmla="*/ 2147483646 w 59"/>
              <a:gd name="T3" fmla="*/ 0 h 51"/>
              <a:gd name="T4" fmla="*/ 0 w 59"/>
              <a:gd name="T5" fmla="*/ 0 h 51"/>
              <a:gd name="T6" fmla="*/ 2147483646 w 59"/>
              <a:gd name="T7" fmla="*/ 2147483646 h 5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59" h="51">
                <a:moveTo>
                  <a:pt x="29" y="51"/>
                </a:moveTo>
                <a:lnTo>
                  <a:pt x="59" y="0"/>
                </a:lnTo>
                <a:lnTo>
                  <a:pt x="0" y="0"/>
                </a:lnTo>
                <a:lnTo>
                  <a:pt x="29" y="51"/>
                </a:lnTo>
                <a:close/>
              </a:path>
            </a:pathLst>
          </a:custGeom>
          <a:solidFill>
            <a:srgbClr val="00FF00"/>
          </a:solidFill>
          <a:ln w="11113">
            <a:solidFill>
              <a:srgbClr val="00FF00"/>
            </a:solidFill>
            <a:prstDash val="solid"/>
            <a:round/>
            <a:headEnd/>
            <a:tailEnd/>
          </a:ln>
        </p:spPr>
        <p:txBody>
          <a:bodyPr/>
          <a:lstStyle/>
          <a:p>
            <a:endParaRPr lang="en-US"/>
          </a:p>
        </p:txBody>
      </p:sp>
      <p:sp>
        <p:nvSpPr>
          <p:cNvPr id="433272" name="Line 130">
            <a:extLst>
              <a:ext uri="{FF2B5EF4-FFF2-40B4-BE49-F238E27FC236}">
                <a16:creationId xmlns:a16="http://schemas.microsoft.com/office/drawing/2014/main" id="{FDD5D9CC-E63C-E54A-FBA5-4C19053ECF67}"/>
              </a:ext>
            </a:extLst>
          </p:cNvPr>
          <p:cNvSpPr>
            <a:spLocks noChangeShapeType="1"/>
          </p:cNvSpPr>
          <p:nvPr/>
        </p:nvSpPr>
        <p:spPr bwMode="auto">
          <a:xfrm>
            <a:off x="6497638" y="5522913"/>
            <a:ext cx="109537" cy="0"/>
          </a:xfrm>
          <a:prstGeom prst="line">
            <a:avLst/>
          </a:prstGeom>
          <a:noFill/>
          <a:ln w="11113">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3273" name="Line 131">
            <a:extLst>
              <a:ext uri="{FF2B5EF4-FFF2-40B4-BE49-F238E27FC236}">
                <a16:creationId xmlns:a16="http://schemas.microsoft.com/office/drawing/2014/main" id="{11A0F0DE-75B9-8EDD-DA4F-D2B3DCD5139C}"/>
              </a:ext>
            </a:extLst>
          </p:cNvPr>
          <p:cNvSpPr>
            <a:spLocks noChangeShapeType="1"/>
          </p:cNvSpPr>
          <p:nvPr/>
        </p:nvSpPr>
        <p:spPr bwMode="auto">
          <a:xfrm>
            <a:off x="6497638" y="5522913"/>
            <a:ext cx="109537" cy="0"/>
          </a:xfrm>
          <a:prstGeom prst="line">
            <a:avLst/>
          </a:prstGeom>
          <a:noFill/>
          <a:ln w="11113">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3274" name="Freeform 132">
            <a:extLst>
              <a:ext uri="{FF2B5EF4-FFF2-40B4-BE49-F238E27FC236}">
                <a16:creationId xmlns:a16="http://schemas.microsoft.com/office/drawing/2014/main" id="{A5B0D503-8BA7-A2CC-D6D6-FFB6D26A4461}"/>
              </a:ext>
            </a:extLst>
          </p:cNvPr>
          <p:cNvSpPr>
            <a:spLocks/>
          </p:cNvSpPr>
          <p:nvPr/>
        </p:nvSpPr>
        <p:spPr bwMode="auto">
          <a:xfrm>
            <a:off x="6505575" y="5495925"/>
            <a:ext cx="92075" cy="82550"/>
          </a:xfrm>
          <a:custGeom>
            <a:avLst/>
            <a:gdLst>
              <a:gd name="T0" fmla="*/ 2147483646 w 58"/>
              <a:gd name="T1" fmla="*/ 2147483646 h 52"/>
              <a:gd name="T2" fmla="*/ 2147483646 w 58"/>
              <a:gd name="T3" fmla="*/ 0 h 52"/>
              <a:gd name="T4" fmla="*/ 0 w 58"/>
              <a:gd name="T5" fmla="*/ 0 h 52"/>
              <a:gd name="T6" fmla="*/ 2147483646 w 58"/>
              <a:gd name="T7" fmla="*/ 2147483646 h 5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58" h="52">
                <a:moveTo>
                  <a:pt x="29" y="52"/>
                </a:moveTo>
                <a:lnTo>
                  <a:pt x="58" y="0"/>
                </a:lnTo>
                <a:lnTo>
                  <a:pt x="0" y="0"/>
                </a:lnTo>
                <a:lnTo>
                  <a:pt x="29" y="52"/>
                </a:lnTo>
                <a:close/>
              </a:path>
            </a:pathLst>
          </a:custGeom>
          <a:solidFill>
            <a:srgbClr val="00FF00"/>
          </a:solidFill>
          <a:ln w="11113">
            <a:solidFill>
              <a:srgbClr val="00FF00"/>
            </a:solidFill>
            <a:prstDash val="solid"/>
            <a:round/>
            <a:headEnd/>
            <a:tailEnd/>
          </a:ln>
        </p:spPr>
        <p:txBody>
          <a:bodyPr/>
          <a:lstStyle/>
          <a:p>
            <a:endParaRPr lang="en-US"/>
          </a:p>
        </p:txBody>
      </p:sp>
      <p:sp>
        <p:nvSpPr>
          <p:cNvPr id="433275" name="Line 133">
            <a:extLst>
              <a:ext uri="{FF2B5EF4-FFF2-40B4-BE49-F238E27FC236}">
                <a16:creationId xmlns:a16="http://schemas.microsoft.com/office/drawing/2014/main" id="{4105EF57-C08B-F0C9-0151-823DF6F89EC4}"/>
              </a:ext>
            </a:extLst>
          </p:cNvPr>
          <p:cNvSpPr>
            <a:spLocks noChangeShapeType="1"/>
          </p:cNvSpPr>
          <p:nvPr/>
        </p:nvSpPr>
        <p:spPr bwMode="auto">
          <a:xfrm flipV="1">
            <a:off x="5268913" y="1674813"/>
            <a:ext cx="0" cy="2063750"/>
          </a:xfrm>
          <a:prstGeom prst="line">
            <a:avLst/>
          </a:prstGeom>
          <a:noFill/>
          <a:ln w="11113">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3276" name="Line 134">
            <a:extLst>
              <a:ext uri="{FF2B5EF4-FFF2-40B4-BE49-F238E27FC236}">
                <a16:creationId xmlns:a16="http://schemas.microsoft.com/office/drawing/2014/main" id="{5996C960-8108-7F44-25B8-D801A2B63C5E}"/>
              </a:ext>
            </a:extLst>
          </p:cNvPr>
          <p:cNvSpPr>
            <a:spLocks noChangeShapeType="1"/>
          </p:cNvSpPr>
          <p:nvPr/>
        </p:nvSpPr>
        <p:spPr bwMode="auto">
          <a:xfrm>
            <a:off x="5214938" y="1674813"/>
            <a:ext cx="109537" cy="0"/>
          </a:xfrm>
          <a:prstGeom prst="line">
            <a:avLst/>
          </a:prstGeom>
          <a:noFill/>
          <a:ln w="11113">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3277" name="Freeform 135">
            <a:extLst>
              <a:ext uri="{FF2B5EF4-FFF2-40B4-BE49-F238E27FC236}">
                <a16:creationId xmlns:a16="http://schemas.microsoft.com/office/drawing/2014/main" id="{2560BA89-B0A7-8C62-CBEE-7E750E4C0A2B}"/>
              </a:ext>
            </a:extLst>
          </p:cNvPr>
          <p:cNvSpPr>
            <a:spLocks/>
          </p:cNvSpPr>
          <p:nvPr/>
        </p:nvSpPr>
        <p:spPr bwMode="auto">
          <a:xfrm>
            <a:off x="5224463" y="3684588"/>
            <a:ext cx="92075" cy="80962"/>
          </a:xfrm>
          <a:custGeom>
            <a:avLst/>
            <a:gdLst>
              <a:gd name="T0" fmla="*/ 2147483646 w 58"/>
              <a:gd name="T1" fmla="*/ 0 h 51"/>
              <a:gd name="T2" fmla="*/ 0 w 58"/>
              <a:gd name="T3" fmla="*/ 2147483646 h 51"/>
              <a:gd name="T4" fmla="*/ 2147483646 w 58"/>
              <a:gd name="T5" fmla="*/ 2147483646 h 51"/>
              <a:gd name="T6" fmla="*/ 2147483646 w 58"/>
              <a:gd name="T7" fmla="*/ 0 h 5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58" h="51">
                <a:moveTo>
                  <a:pt x="28" y="0"/>
                </a:moveTo>
                <a:lnTo>
                  <a:pt x="0" y="51"/>
                </a:lnTo>
                <a:lnTo>
                  <a:pt x="58" y="51"/>
                </a:lnTo>
                <a:lnTo>
                  <a:pt x="28" y="0"/>
                </a:lnTo>
                <a:close/>
              </a:path>
            </a:pathLst>
          </a:custGeom>
          <a:solidFill>
            <a:srgbClr val="0000FF"/>
          </a:solidFill>
          <a:ln w="11113">
            <a:solidFill>
              <a:srgbClr val="0000FF"/>
            </a:solidFill>
            <a:prstDash val="solid"/>
            <a:round/>
            <a:headEnd/>
            <a:tailEnd/>
          </a:ln>
        </p:spPr>
        <p:txBody>
          <a:bodyPr/>
          <a:lstStyle/>
          <a:p>
            <a:endParaRPr lang="en-US"/>
          </a:p>
        </p:txBody>
      </p:sp>
      <p:sp>
        <p:nvSpPr>
          <p:cNvPr id="433278" name="Line 136">
            <a:extLst>
              <a:ext uri="{FF2B5EF4-FFF2-40B4-BE49-F238E27FC236}">
                <a16:creationId xmlns:a16="http://schemas.microsoft.com/office/drawing/2014/main" id="{FA3AAE1C-624D-EA63-0B77-200DD8932112}"/>
              </a:ext>
            </a:extLst>
          </p:cNvPr>
          <p:cNvSpPr>
            <a:spLocks noChangeShapeType="1"/>
          </p:cNvSpPr>
          <p:nvPr/>
        </p:nvSpPr>
        <p:spPr bwMode="auto">
          <a:xfrm flipV="1">
            <a:off x="6551613" y="2943225"/>
            <a:ext cx="0" cy="207963"/>
          </a:xfrm>
          <a:prstGeom prst="line">
            <a:avLst/>
          </a:prstGeom>
          <a:noFill/>
          <a:ln w="11113">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3279" name="Line 137">
            <a:extLst>
              <a:ext uri="{FF2B5EF4-FFF2-40B4-BE49-F238E27FC236}">
                <a16:creationId xmlns:a16="http://schemas.microsoft.com/office/drawing/2014/main" id="{C01B59F0-9078-18DB-7D3D-3947A0773C2C}"/>
              </a:ext>
            </a:extLst>
          </p:cNvPr>
          <p:cNvSpPr>
            <a:spLocks noChangeShapeType="1"/>
          </p:cNvSpPr>
          <p:nvPr/>
        </p:nvSpPr>
        <p:spPr bwMode="auto">
          <a:xfrm>
            <a:off x="6497638" y="2943225"/>
            <a:ext cx="109537" cy="0"/>
          </a:xfrm>
          <a:prstGeom prst="line">
            <a:avLst/>
          </a:prstGeom>
          <a:noFill/>
          <a:ln w="11113">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3280" name="Line 138">
            <a:extLst>
              <a:ext uri="{FF2B5EF4-FFF2-40B4-BE49-F238E27FC236}">
                <a16:creationId xmlns:a16="http://schemas.microsoft.com/office/drawing/2014/main" id="{5C468A74-EF13-9360-E9A9-1D71C0B69782}"/>
              </a:ext>
            </a:extLst>
          </p:cNvPr>
          <p:cNvSpPr>
            <a:spLocks noChangeShapeType="1"/>
          </p:cNvSpPr>
          <p:nvPr/>
        </p:nvSpPr>
        <p:spPr bwMode="auto">
          <a:xfrm>
            <a:off x="6551613" y="3151188"/>
            <a:ext cx="0" cy="207962"/>
          </a:xfrm>
          <a:prstGeom prst="line">
            <a:avLst/>
          </a:prstGeom>
          <a:noFill/>
          <a:ln w="11113">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3281" name="Line 139">
            <a:extLst>
              <a:ext uri="{FF2B5EF4-FFF2-40B4-BE49-F238E27FC236}">
                <a16:creationId xmlns:a16="http://schemas.microsoft.com/office/drawing/2014/main" id="{A3758F09-FB0C-E87D-F59D-F2F2D7FDECEE}"/>
              </a:ext>
            </a:extLst>
          </p:cNvPr>
          <p:cNvSpPr>
            <a:spLocks noChangeShapeType="1"/>
          </p:cNvSpPr>
          <p:nvPr/>
        </p:nvSpPr>
        <p:spPr bwMode="auto">
          <a:xfrm>
            <a:off x="6497638" y="3359150"/>
            <a:ext cx="109537" cy="0"/>
          </a:xfrm>
          <a:prstGeom prst="line">
            <a:avLst/>
          </a:prstGeom>
          <a:noFill/>
          <a:ln w="11113">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3282" name="Freeform 140">
            <a:extLst>
              <a:ext uri="{FF2B5EF4-FFF2-40B4-BE49-F238E27FC236}">
                <a16:creationId xmlns:a16="http://schemas.microsoft.com/office/drawing/2014/main" id="{EAE46EDB-2FEF-DAC4-96A9-B0CD57024F13}"/>
              </a:ext>
            </a:extLst>
          </p:cNvPr>
          <p:cNvSpPr>
            <a:spLocks/>
          </p:cNvSpPr>
          <p:nvPr/>
        </p:nvSpPr>
        <p:spPr bwMode="auto">
          <a:xfrm>
            <a:off x="6505575" y="3097213"/>
            <a:ext cx="92075" cy="80962"/>
          </a:xfrm>
          <a:custGeom>
            <a:avLst/>
            <a:gdLst>
              <a:gd name="T0" fmla="*/ 2147483646 w 58"/>
              <a:gd name="T1" fmla="*/ 0 h 51"/>
              <a:gd name="T2" fmla="*/ 0 w 58"/>
              <a:gd name="T3" fmla="*/ 2147483646 h 51"/>
              <a:gd name="T4" fmla="*/ 2147483646 w 58"/>
              <a:gd name="T5" fmla="*/ 2147483646 h 51"/>
              <a:gd name="T6" fmla="*/ 2147483646 w 58"/>
              <a:gd name="T7" fmla="*/ 0 h 5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58" h="51">
                <a:moveTo>
                  <a:pt x="29" y="0"/>
                </a:moveTo>
                <a:lnTo>
                  <a:pt x="0" y="51"/>
                </a:lnTo>
                <a:lnTo>
                  <a:pt x="58" y="51"/>
                </a:lnTo>
                <a:lnTo>
                  <a:pt x="29" y="0"/>
                </a:lnTo>
                <a:close/>
              </a:path>
            </a:pathLst>
          </a:custGeom>
          <a:solidFill>
            <a:srgbClr val="0000FF"/>
          </a:solidFill>
          <a:ln w="11113">
            <a:solidFill>
              <a:srgbClr val="0000FF"/>
            </a:solidFill>
            <a:prstDash val="solid"/>
            <a:round/>
            <a:headEnd/>
            <a:tailEnd/>
          </a:ln>
        </p:spPr>
        <p:txBody>
          <a:bodyPr/>
          <a:lstStyle/>
          <a:p>
            <a:endParaRPr lang="en-US"/>
          </a:p>
        </p:txBody>
      </p:sp>
      <p:sp>
        <p:nvSpPr>
          <p:cNvPr id="433283" name="Rectangle 141">
            <a:extLst>
              <a:ext uri="{FF2B5EF4-FFF2-40B4-BE49-F238E27FC236}">
                <a16:creationId xmlns:a16="http://schemas.microsoft.com/office/drawing/2014/main" id="{6D92CC33-7AF4-9979-9395-B57BE381634A}"/>
              </a:ext>
            </a:extLst>
          </p:cNvPr>
          <p:cNvSpPr>
            <a:spLocks noChangeArrowheads="1"/>
          </p:cNvSpPr>
          <p:nvPr/>
        </p:nvSpPr>
        <p:spPr bwMode="auto">
          <a:xfrm>
            <a:off x="7486650" y="1800225"/>
            <a:ext cx="1069975" cy="503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fr-CA" altLang="en-US" sz="3300" b="1">
                <a:solidFill>
                  <a:srgbClr val="000000"/>
                </a:solidFill>
                <a:latin typeface="Arial" panose="020B0604020202020204" pitchFamily="34" charset="0"/>
                <a:cs typeface="Arial" panose="020B0604020202020204" pitchFamily="34" charset="0"/>
              </a:rPr>
              <a:t>line 8</a:t>
            </a:r>
            <a:endParaRPr lang="fr-CA" altLang="en-US" sz="3600" b="1">
              <a:latin typeface="Arial" panose="020B0604020202020204" pitchFamily="34" charset="0"/>
              <a:cs typeface="Arial" panose="020B0604020202020204" pitchFamily="34" charset="0"/>
            </a:endParaRPr>
          </a:p>
        </p:txBody>
      </p:sp>
      <p:sp>
        <p:nvSpPr>
          <p:cNvPr id="433284" name="Line 142">
            <a:extLst>
              <a:ext uri="{FF2B5EF4-FFF2-40B4-BE49-F238E27FC236}">
                <a16:creationId xmlns:a16="http://schemas.microsoft.com/office/drawing/2014/main" id="{CB1FF830-17F3-B593-6CA7-A33C7776E47A}"/>
              </a:ext>
            </a:extLst>
          </p:cNvPr>
          <p:cNvSpPr>
            <a:spLocks noChangeShapeType="1"/>
          </p:cNvSpPr>
          <p:nvPr/>
        </p:nvSpPr>
        <p:spPr bwMode="auto">
          <a:xfrm>
            <a:off x="7251700" y="5510213"/>
            <a:ext cx="1538288" cy="0"/>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3285" name="Line 143">
            <a:extLst>
              <a:ext uri="{FF2B5EF4-FFF2-40B4-BE49-F238E27FC236}">
                <a16:creationId xmlns:a16="http://schemas.microsoft.com/office/drawing/2014/main" id="{889A0576-66B9-9B5E-EDF9-6452E201FDD2}"/>
              </a:ext>
            </a:extLst>
          </p:cNvPr>
          <p:cNvSpPr>
            <a:spLocks noChangeShapeType="1"/>
          </p:cNvSpPr>
          <p:nvPr/>
        </p:nvSpPr>
        <p:spPr bwMode="auto">
          <a:xfrm flipV="1">
            <a:off x="7380288" y="5510213"/>
            <a:ext cx="0" cy="53975"/>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3286" name="Line 144">
            <a:extLst>
              <a:ext uri="{FF2B5EF4-FFF2-40B4-BE49-F238E27FC236}">
                <a16:creationId xmlns:a16="http://schemas.microsoft.com/office/drawing/2014/main" id="{6AEE7DEF-C54A-94DA-C6BD-AE8DE367514E}"/>
              </a:ext>
            </a:extLst>
          </p:cNvPr>
          <p:cNvSpPr>
            <a:spLocks noChangeShapeType="1"/>
          </p:cNvSpPr>
          <p:nvPr/>
        </p:nvSpPr>
        <p:spPr bwMode="auto">
          <a:xfrm flipV="1">
            <a:off x="8661400" y="5510213"/>
            <a:ext cx="0" cy="53975"/>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3287" name="Line 145">
            <a:extLst>
              <a:ext uri="{FF2B5EF4-FFF2-40B4-BE49-F238E27FC236}">
                <a16:creationId xmlns:a16="http://schemas.microsoft.com/office/drawing/2014/main" id="{83DD751F-5104-8E76-5D6A-CBEB081366D6}"/>
              </a:ext>
            </a:extLst>
          </p:cNvPr>
          <p:cNvSpPr>
            <a:spLocks noChangeShapeType="1"/>
          </p:cNvSpPr>
          <p:nvPr/>
        </p:nvSpPr>
        <p:spPr bwMode="auto">
          <a:xfrm flipV="1">
            <a:off x="7251700" y="1655763"/>
            <a:ext cx="0" cy="3854450"/>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3288" name="Line 146">
            <a:extLst>
              <a:ext uri="{FF2B5EF4-FFF2-40B4-BE49-F238E27FC236}">
                <a16:creationId xmlns:a16="http://schemas.microsoft.com/office/drawing/2014/main" id="{C4DD332D-202E-DA18-3E48-DA5246250EB1}"/>
              </a:ext>
            </a:extLst>
          </p:cNvPr>
          <p:cNvSpPr>
            <a:spLocks noChangeShapeType="1"/>
          </p:cNvSpPr>
          <p:nvPr/>
        </p:nvSpPr>
        <p:spPr bwMode="auto">
          <a:xfrm>
            <a:off x="7197725" y="5510213"/>
            <a:ext cx="53975" cy="0"/>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3289" name="Line 147">
            <a:extLst>
              <a:ext uri="{FF2B5EF4-FFF2-40B4-BE49-F238E27FC236}">
                <a16:creationId xmlns:a16="http://schemas.microsoft.com/office/drawing/2014/main" id="{8AC24466-3890-02EF-7C8F-C052C5ACC226}"/>
              </a:ext>
            </a:extLst>
          </p:cNvPr>
          <p:cNvSpPr>
            <a:spLocks noChangeShapeType="1"/>
          </p:cNvSpPr>
          <p:nvPr/>
        </p:nvSpPr>
        <p:spPr bwMode="auto">
          <a:xfrm>
            <a:off x="7197725" y="4652963"/>
            <a:ext cx="53975" cy="0"/>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3290" name="Line 148">
            <a:extLst>
              <a:ext uri="{FF2B5EF4-FFF2-40B4-BE49-F238E27FC236}">
                <a16:creationId xmlns:a16="http://schemas.microsoft.com/office/drawing/2014/main" id="{FBFA6032-C20B-374B-E2E9-074F87D1BF64}"/>
              </a:ext>
            </a:extLst>
          </p:cNvPr>
          <p:cNvSpPr>
            <a:spLocks noChangeShapeType="1"/>
          </p:cNvSpPr>
          <p:nvPr/>
        </p:nvSpPr>
        <p:spPr bwMode="auto">
          <a:xfrm>
            <a:off x="7197725" y="3797300"/>
            <a:ext cx="53975" cy="0"/>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3291" name="Line 149">
            <a:extLst>
              <a:ext uri="{FF2B5EF4-FFF2-40B4-BE49-F238E27FC236}">
                <a16:creationId xmlns:a16="http://schemas.microsoft.com/office/drawing/2014/main" id="{E2E6ECF0-6F5A-298A-437D-DDDD99200C9D}"/>
              </a:ext>
            </a:extLst>
          </p:cNvPr>
          <p:cNvSpPr>
            <a:spLocks noChangeShapeType="1"/>
          </p:cNvSpPr>
          <p:nvPr/>
        </p:nvSpPr>
        <p:spPr bwMode="auto">
          <a:xfrm>
            <a:off x="7197725" y="2940050"/>
            <a:ext cx="53975" cy="0"/>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3292" name="Line 150">
            <a:extLst>
              <a:ext uri="{FF2B5EF4-FFF2-40B4-BE49-F238E27FC236}">
                <a16:creationId xmlns:a16="http://schemas.microsoft.com/office/drawing/2014/main" id="{77CC6426-3653-844F-1475-8328D3CD1E90}"/>
              </a:ext>
            </a:extLst>
          </p:cNvPr>
          <p:cNvSpPr>
            <a:spLocks noChangeShapeType="1"/>
          </p:cNvSpPr>
          <p:nvPr/>
        </p:nvSpPr>
        <p:spPr bwMode="auto">
          <a:xfrm>
            <a:off x="7197725" y="2082800"/>
            <a:ext cx="53975" cy="0"/>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3293" name="Rectangle 151">
            <a:extLst>
              <a:ext uri="{FF2B5EF4-FFF2-40B4-BE49-F238E27FC236}">
                <a16:creationId xmlns:a16="http://schemas.microsoft.com/office/drawing/2014/main" id="{FCD87818-9717-005D-5791-62EB51A39974}"/>
              </a:ext>
            </a:extLst>
          </p:cNvPr>
          <p:cNvSpPr>
            <a:spLocks noChangeArrowheads="1"/>
          </p:cNvSpPr>
          <p:nvPr/>
        </p:nvSpPr>
        <p:spPr bwMode="auto">
          <a:xfrm>
            <a:off x="6913563" y="5422900"/>
            <a:ext cx="211137" cy="182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fr-CA" altLang="en-US" sz="1200">
                <a:solidFill>
                  <a:srgbClr val="000000"/>
                </a:solidFill>
                <a:latin typeface="Arial" panose="020B0604020202020204" pitchFamily="34" charset="0"/>
                <a:cs typeface="Arial" panose="020B0604020202020204" pitchFamily="34" charset="0"/>
              </a:rPr>
              <a:t>0.0</a:t>
            </a:r>
            <a:endParaRPr lang="fr-CA" altLang="en-US" sz="1800">
              <a:latin typeface="Arial" panose="020B0604020202020204" pitchFamily="34" charset="0"/>
              <a:cs typeface="Arial" panose="020B0604020202020204" pitchFamily="34" charset="0"/>
            </a:endParaRPr>
          </a:p>
        </p:txBody>
      </p:sp>
      <p:sp>
        <p:nvSpPr>
          <p:cNvPr id="433294" name="Rectangle 152">
            <a:extLst>
              <a:ext uri="{FF2B5EF4-FFF2-40B4-BE49-F238E27FC236}">
                <a16:creationId xmlns:a16="http://schemas.microsoft.com/office/drawing/2014/main" id="{9AA23931-38D0-DF7A-75C4-0F4A6970CB43}"/>
              </a:ext>
            </a:extLst>
          </p:cNvPr>
          <p:cNvSpPr>
            <a:spLocks noChangeArrowheads="1"/>
          </p:cNvSpPr>
          <p:nvPr/>
        </p:nvSpPr>
        <p:spPr bwMode="auto">
          <a:xfrm>
            <a:off x="6913563" y="4565650"/>
            <a:ext cx="211137" cy="182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fr-CA" altLang="en-US" sz="1200">
                <a:solidFill>
                  <a:srgbClr val="000000"/>
                </a:solidFill>
                <a:latin typeface="Arial" panose="020B0604020202020204" pitchFamily="34" charset="0"/>
                <a:cs typeface="Arial" panose="020B0604020202020204" pitchFamily="34" charset="0"/>
              </a:rPr>
              <a:t>0.2</a:t>
            </a:r>
            <a:endParaRPr lang="fr-CA" altLang="en-US" sz="1800">
              <a:latin typeface="Arial" panose="020B0604020202020204" pitchFamily="34" charset="0"/>
              <a:cs typeface="Arial" panose="020B0604020202020204" pitchFamily="34" charset="0"/>
            </a:endParaRPr>
          </a:p>
        </p:txBody>
      </p:sp>
      <p:sp>
        <p:nvSpPr>
          <p:cNvPr id="433295" name="Rectangle 153">
            <a:extLst>
              <a:ext uri="{FF2B5EF4-FFF2-40B4-BE49-F238E27FC236}">
                <a16:creationId xmlns:a16="http://schemas.microsoft.com/office/drawing/2014/main" id="{FB2287FA-AB96-6830-6AB3-CA0014ECDBC3}"/>
              </a:ext>
            </a:extLst>
          </p:cNvPr>
          <p:cNvSpPr>
            <a:spLocks noChangeArrowheads="1"/>
          </p:cNvSpPr>
          <p:nvPr/>
        </p:nvSpPr>
        <p:spPr bwMode="auto">
          <a:xfrm>
            <a:off x="6913563" y="3709988"/>
            <a:ext cx="211137" cy="182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fr-CA" altLang="en-US" sz="1200">
                <a:solidFill>
                  <a:srgbClr val="000000"/>
                </a:solidFill>
                <a:latin typeface="Arial" panose="020B0604020202020204" pitchFamily="34" charset="0"/>
                <a:cs typeface="Arial" panose="020B0604020202020204" pitchFamily="34" charset="0"/>
              </a:rPr>
              <a:t>0.4</a:t>
            </a:r>
            <a:endParaRPr lang="fr-CA" altLang="en-US" sz="1800">
              <a:latin typeface="Arial" panose="020B0604020202020204" pitchFamily="34" charset="0"/>
              <a:cs typeface="Arial" panose="020B0604020202020204" pitchFamily="34" charset="0"/>
            </a:endParaRPr>
          </a:p>
        </p:txBody>
      </p:sp>
      <p:sp>
        <p:nvSpPr>
          <p:cNvPr id="433296" name="Rectangle 154">
            <a:extLst>
              <a:ext uri="{FF2B5EF4-FFF2-40B4-BE49-F238E27FC236}">
                <a16:creationId xmlns:a16="http://schemas.microsoft.com/office/drawing/2014/main" id="{A0853C1C-F78E-5DAA-9B8B-A33F277F022C}"/>
              </a:ext>
            </a:extLst>
          </p:cNvPr>
          <p:cNvSpPr>
            <a:spLocks noChangeArrowheads="1"/>
          </p:cNvSpPr>
          <p:nvPr/>
        </p:nvSpPr>
        <p:spPr bwMode="auto">
          <a:xfrm>
            <a:off x="6913563" y="2852738"/>
            <a:ext cx="211137" cy="182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fr-CA" altLang="en-US" sz="1200">
                <a:solidFill>
                  <a:srgbClr val="000000"/>
                </a:solidFill>
                <a:latin typeface="Arial" panose="020B0604020202020204" pitchFamily="34" charset="0"/>
                <a:cs typeface="Arial" panose="020B0604020202020204" pitchFamily="34" charset="0"/>
              </a:rPr>
              <a:t>0.6</a:t>
            </a:r>
            <a:endParaRPr lang="fr-CA" altLang="en-US" sz="1800">
              <a:latin typeface="Arial" panose="020B0604020202020204" pitchFamily="34" charset="0"/>
              <a:cs typeface="Arial" panose="020B0604020202020204" pitchFamily="34" charset="0"/>
            </a:endParaRPr>
          </a:p>
        </p:txBody>
      </p:sp>
      <p:sp>
        <p:nvSpPr>
          <p:cNvPr id="433297" name="Rectangle 155">
            <a:extLst>
              <a:ext uri="{FF2B5EF4-FFF2-40B4-BE49-F238E27FC236}">
                <a16:creationId xmlns:a16="http://schemas.microsoft.com/office/drawing/2014/main" id="{DAD9498B-33CE-AAAB-A9FA-C90278766D28}"/>
              </a:ext>
            </a:extLst>
          </p:cNvPr>
          <p:cNvSpPr>
            <a:spLocks noChangeArrowheads="1"/>
          </p:cNvSpPr>
          <p:nvPr/>
        </p:nvSpPr>
        <p:spPr bwMode="auto">
          <a:xfrm>
            <a:off x="6913563" y="1997075"/>
            <a:ext cx="211137" cy="182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fr-CA" altLang="en-US" sz="1200">
                <a:solidFill>
                  <a:srgbClr val="000000"/>
                </a:solidFill>
                <a:latin typeface="Arial" panose="020B0604020202020204" pitchFamily="34" charset="0"/>
                <a:cs typeface="Arial" panose="020B0604020202020204" pitchFamily="34" charset="0"/>
              </a:rPr>
              <a:t>0.8</a:t>
            </a:r>
            <a:endParaRPr lang="fr-CA" altLang="en-US" sz="1800">
              <a:latin typeface="Arial" panose="020B0604020202020204" pitchFamily="34" charset="0"/>
              <a:cs typeface="Arial" panose="020B0604020202020204" pitchFamily="34" charset="0"/>
            </a:endParaRPr>
          </a:p>
        </p:txBody>
      </p:sp>
      <p:sp>
        <p:nvSpPr>
          <p:cNvPr id="433298" name="Line 156">
            <a:extLst>
              <a:ext uri="{FF2B5EF4-FFF2-40B4-BE49-F238E27FC236}">
                <a16:creationId xmlns:a16="http://schemas.microsoft.com/office/drawing/2014/main" id="{EB208057-7E06-4C3C-491E-9B2C62CCF338}"/>
              </a:ext>
            </a:extLst>
          </p:cNvPr>
          <p:cNvSpPr>
            <a:spLocks noChangeShapeType="1"/>
          </p:cNvSpPr>
          <p:nvPr/>
        </p:nvSpPr>
        <p:spPr bwMode="auto">
          <a:xfrm flipV="1">
            <a:off x="7380288" y="5046663"/>
            <a:ext cx="1281112" cy="461962"/>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3299" name="Line 157">
            <a:extLst>
              <a:ext uri="{FF2B5EF4-FFF2-40B4-BE49-F238E27FC236}">
                <a16:creationId xmlns:a16="http://schemas.microsoft.com/office/drawing/2014/main" id="{98469315-2DAA-BB58-E2F5-A9AF24EF7050}"/>
              </a:ext>
            </a:extLst>
          </p:cNvPr>
          <p:cNvSpPr>
            <a:spLocks noChangeShapeType="1"/>
          </p:cNvSpPr>
          <p:nvPr/>
        </p:nvSpPr>
        <p:spPr bwMode="auto">
          <a:xfrm>
            <a:off x="7380288" y="4649788"/>
            <a:ext cx="1281112" cy="858837"/>
          </a:xfrm>
          <a:prstGeom prst="line">
            <a:avLst/>
          </a:prstGeom>
          <a:noFill/>
          <a:ln w="11113">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3300" name="Line 158">
            <a:extLst>
              <a:ext uri="{FF2B5EF4-FFF2-40B4-BE49-F238E27FC236}">
                <a16:creationId xmlns:a16="http://schemas.microsoft.com/office/drawing/2014/main" id="{D0EC9607-39DB-88CB-95BB-BA9E4355D23F}"/>
              </a:ext>
            </a:extLst>
          </p:cNvPr>
          <p:cNvSpPr>
            <a:spLocks noChangeShapeType="1"/>
          </p:cNvSpPr>
          <p:nvPr/>
        </p:nvSpPr>
        <p:spPr bwMode="auto">
          <a:xfrm flipV="1">
            <a:off x="7380288" y="2681288"/>
            <a:ext cx="1281112" cy="168275"/>
          </a:xfrm>
          <a:prstGeom prst="line">
            <a:avLst/>
          </a:prstGeom>
          <a:noFill/>
          <a:ln w="11113">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3301" name="Line 159">
            <a:extLst>
              <a:ext uri="{FF2B5EF4-FFF2-40B4-BE49-F238E27FC236}">
                <a16:creationId xmlns:a16="http://schemas.microsoft.com/office/drawing/2014/main" id="{1EA5DF90-1572-705F-6883-D6DB64546A5F}"/>
              </a:ext>
            </a:extLst>
          </p:cNvPr>
          <p:cNvSpPr>
            <a:spLocks noChangeShapeType="1"/>
          </p:cNvSpPr>
          <p:nvPr/>
        </p:nvSpPr>
        <p:spPr bwMode="auto">
          <a:xfrm>
            <a:off x="7324725" y="5508625"/>
            <a:ext cx="109538" cy="0"/>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3302" name="Line 160">
            <a:extLst>
              <a:ext uri="{FF2B5EF4-FFF2-40B4-BE49-F238E27FC236}">
                <a16:creationId xmlns:a16="http://schemas.microsoft.com/office/drawing/2014/main" id="{E6DCD448-EAC7-6991-8280-12296B3E5520}"/>
              </a:ext>
            </a:extLst>
          </p:cNvPr>
          <p:cNvSpPr>
            <a:spLocks noChangeShapeType="1"/>
          </p:cNvSpPr>
          <p:nvPr/>
        </p:nvSpPr>
        <p:spPr bwMode="auto">
          <a:xfrm>
            <a:off x="7324725" y="5508625"/>
            <a:ext cx="109538" cy="0"/>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3303" name="Oval 161">
            <a:extLst>
              <a:ext uri="{FF2B5EF4-FFF2-40B4-BE49-F238E27FC236}">
                <a16:creationId xmlns:a16="http://schemas.microsoft.com/office/drawing/2014/main" id="{ECFF8F73-F3A0-43D4-1CC9-7A82D5DDD087}"/>
              </a:ext>
            </a:extLst>
          </p:cNvPr>
          <p:cNvSpPr>
            <a:spLocks noChangeArrowheads="1"/>
          </p:cNvSpPr>
          <p:nvPr/>
        </p:nvSpPr>
        <p:spPr bwMode="auto">
          <a:xfrm>
            <a:off x="7339013" y="5465763"/>
            <a:ext cx="80962" cy="82550"/>
          </a:xfrm>
          <a:prstGeom prst="ellipse">
            <a:avLst/>
          </a:prstGeom>
          <a:solidFill>
            <a:srgbClr val="000000"/>
          </a:solidFill>
          <a:ln w="11113">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433304" name="Line 162">
            <a:extLst>
              <a:ext uri="{FF2B5EF4-FFF2-40B4-BE49-F238E27FC236}">
                <a16:creationId xmlns:a16="http://schemas.microsoft.com/office/drawing/2014/main" id="{C840ED86-1DE0-840F-53B6-8AA8E2203016}"/>
              </a:ext>
            </a:extLst>
          </p:cNvPr>
          <p:cNvSpPr>
            <a:spLocks noChangeShapeType="1"/>
          </p:cNvSpPr>
          <p:nvPr/>
        </p:nvSpPr>
        <p:spPr bwMode="auto">
          <a:xfrm flipV="1">
            <a:off x="8661400" y="4813300"/>
            <a:ext cx="0" cy="233363"/>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3305" name="Line 163">
            <a:extLst>
              <a:ext uri="{FF2B5EF4-FFF2-40B4-BE49-F238E27FC236}">
                <a16:creationId xmlns:a16="http://schemas.microsoft.com/office/drawing/2014/main" id="{E5FC73BD-B897-853C-6DDC-66373361CF1D}"/>
              </a:ext>
            </a:extLst>
          </p:cNvPr>
          <p:cNvSpPr>
            <a:spLocks noChangeShapeType="1"/>
          </p:cNvSpPr>
          <p:nvPr/>
        </p:nvSpPr>
        <p:spPr bwMode="auto">
          <a:xfrm>
            <a:off x="8607425" y="4813300"/>
            <a:ext cx="109538" cy="0"/>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3306" name="Line 164">
            <a:extLst>
              <a:ext uri="{FF2B5EF4-FFF2-40B4-BE49-F238E27FC236}">
                <a16:creationId xmlns:a16="http://schemas.microsoft.com/office/drawing/2014/main" id="{56043B8B-CA46-56A8-D7F5-986876EEBF91}"/>
              </a:ext>
            </a:extLst>
          </p:cNvPr>
          <p:cNvSpPr>
            <a:spLocks noChangeShapeType="1"/>
          </p:cNvSpPr>
          <p:nvPr/>
        </p:nvSpPr>
        <p:spPr bwMode="auto">
          <a:xfrm>
            <a:off x="8661400" y="5046663"/>
            <a:ext cx="0" cy="234950"/>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3307" name="Line 165">
            <a:extLst>
              <a:ext uri="{FF2B5EF4-FFF2-40B4-BE49-F238E27FC236}">
                <a16:creationId xmlns:a16="http://schemas.microsoft.com/office/drawing/2014/main" id="{D1D4BA0B-5B22-42EC-0A0E-9F1B7008E289}"/>
              </a:ext>
            </a:extLst>
          </p:cNvPr>
          <p:cNvSpPr>
            <a:spLocks noChangeShapeType="1"/>
          </p:cNvSpPr>
          <p:nvPr/>
        </p:nvSpPr>
        <p:spPr bwMode="auto">
          <a:xfrm>
            <a:off x="8607425" y="5281613"/>
            <a:ext cx="109538" cy="0"/>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3308" name="Oval 166">
            <a:extLst>
              <a:ext uri="{FF2B5EF4-FFF2-40B4-BE49-F238E27FC236}">
                <a16:creationId xmlns:a16="http://schemas.microsoft.com/office/drawing/2014/main" id="{0306DBD0-6F0F-C995-4B5A-034E567A2C69}"/>
              </a:ext>
            </a:extLst>
          </p:cNvPr>
          <p:cNvSpPr>
            <a:spLocks noChangeArrowheads="1"/>
          </p:cNvSpPr>
          <p:nvPr/>
        </p:nvSpPr>
        <p:spPr bwMode="auto">
          <a:xfrm>
            <a:off x="8620125" y="5005388"/>
            <a:ext cx="80963" cy="80962"/>
          </a:xfrm>
          <a:prstGeom prst="ellipse">
            <a:avLst/>
          </a:prstGeom>
          <a:solidFill>
            <a:srgbClr val="000000"/>
          </a:solidFill>
          <a:ln w="11113">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433309" name="Line 167">
            <a:extLst>
              <a:ext uri="{FF2B5EF4-FFF2-40B4-BE49-F238E27FC236}">
                <a16:creationId xmlns:a16="http://schemas.microsoft.com/office/drawing/2014/main" id="{D7F7E06F-FB82-1F33-55F3-4650C1A24B78}"/>
              </a:ext>
            </a:extLst>
          </p:cNvPr>
          <p:cNvSpPr>
            <a:spLocks noChangeShapeType="1"/>
          </p:cNvSpPr>
          <p:nvPr/>
        </p:nvSpPr>
        <p:spPr bwMode="auto">
          <a:xfrm flipV="1">
            <a:off x="7380288" y="3959225"/>
            <a:ext cx="0" cy="690563"/>
          </a:xfrm>
          <a:prstGeom prst="line">
            <a:avLst/>
          </a:prstGeom>
          <a:noFill/>
          <a:ln w="11113">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3310" name="Line 168">
            <a:extLst>
              <a:ext uri="{FF2B5EF4-FFF2-40B4-BE49-F238E27FC236}">
                <a16:creationId xmlns:a16="http://schemas.microsoft.com/office/drawing/2014/main" id="{06DE1BB0-191B-86DF-9141-9D3A0AB89B50}"/>
              </a:ext>
            </a:extLst>
          </p:cNvPr>
          <p:cNvSpPr>
            <a:spLocks noChangeShapeType="1"/>
          </p:cNvSpPr>
          <p:nvPr/>
        </p:nvSpPr>
        <p:spPr bwMode="auto">
          <a:xfrm>
            <a:off x="7324725" y="3959225"/>
            <a:ext cx="109538" cy="0"/>
          </a:xfrm>
          <a:prstGeom prst="line">
            <a:avLst/>
          </a:prstGeom>
          <a:noFill/>
          <a:ln w="11113">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3311" name="Line 169">
            <a:extLst>
              <a:ext uri="{FF2B5EF4-FFF2-40B4-BE49-F238E27FC236}">
                <a16:creationId xmlns:a16="http://schemas.microsoft.com/office/drawing/2014/main" id="{D1B02FBA-051A-690E-34A3-F137FD1AFB01}"/>
              </a:ext>
            </a:extLst>
          </p:cNvPr>
          <p:cNvSpPr>
            <a:spLocks noChangeShapeType="1"/>
          </p:cNvSpPr>
          <p:nvPr/>
        </p:nvSpPr>
        <p:spPr bwMode="auto">
          <a:xfrm>
            <a:off x="7380288" y="4649788"/>
            <a:ext cx="0" cy="692150"/>
          </a:xfrm>
          <a:prstGeom prst="line">
            <a:avLst/>
          </a:prstGeom>
          <a:noFill/>
          <a:ln w="11113">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3312" name="Line 170">
            <a:extLst>
              <a:ext uri="{FF2B5EF4-FFF2-40B4-BE49-F238E27FC236}">
                <a16:creationId xmlns:a16="http://schemas.microsoft.com/office/drawing/2014/main" id="{113A91FB-22C9-8DA1-33BC-031CF71578EC}"/>
              </a:ext>
            </a:extLst>
          </p:cNvPr>
          <p:cNvSpPr>
            <a:spLocks noChangeShapeType="1"/>
          </p:cNvSpPr>
          <p:nvPr/>
        </p:nvSpPr>
        <p:spPr bwMode="auto">
          <a:xfrm>
            <a:off x="7324725" y="5341938"/>
            <a:ext cx="109538" cy="0"/>
          </a:xfrm>
          <a:prstGeom prst="line">
            <a:avLst/>
          </a:prstGeom>
          <a:noFill/>
          <a:ln w="11113">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3313" name="Freeform 171">
            <a:extLst>
              <a:ext uri="{FF2B5EF4-FFF2-40B4-BE49-F238E27FC236}">
                <a16:creationId xmlns:a16="http://schemas.microsoft.com/office/drawing/2014/main" id="{734140A9-C279-9EEA-0D41-5DE2AD2C3E05}"/>
              </a:ext>
            </a:extLst>
          </p:cNvPr>
          <p:cNvSpPr>
            <a:spLocks/>
          </p:cNvSpPr>
          <p:nvPr/>
        </p:nvSpPr>
        <p:spPr bwMode="auto">
          <a:xfrm>
            <a:off x="7332663" y="4622800"/>
            <a:ext cx="93662" cy="82550"/>
          </a:xfrm>
          <a:custGeom>
            <a:avLst/>
            <a:gdLst>
              <a:gd name="T0" fmla="*/ 2147483646 w 59"/>
              <a:gd name="T1" fmla="*/ 2147483646 h 52"/>
              <a:gd name="T2" fmla="*/ 2147483646 w 59"/>
              <a:gd name="T3" fmla="*/ 0 h 52"/>
              <a:gd name="T4" fmla="*/ 0 w 59"/>
              <a:gd name="T5" fmla="*/ 0 h 52"/>
              <a:gd name="T6" fmla="*/ 2147483646 w 59"/>
              <a:gd name="T7" fmla="*/ 2147483646 h 5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59" h="52">
                <a:moveTo>
                  <a:pt x="30" y="52"/>
                </a:moveTo>
                <a:lnTo>
                  <a:pt x="59" y="0"/>
                </a:lnTo>
                <a:lnTo>
                  <a:pt x="0" y="0"/>
                </a:lnTo>
                <a:lnTo>
                  <a:pt x="30" y="52"/>
                </a:lnTo>
                <a:close/>
              </a:path>
            </a:pathLst>
          </a:custGeom>
          <a:solidFill>
            <a:srgbClr val="00FF00"/>
          </a:solidFill>
          <a:ln w="11113">
            <a:solidFill>
              <a:srgbClr val="00FF00"/>
            </a:solidFill>
            <a:prstDash val="solid"/>
            <a:round/>
            <a:headEnd/>
            <a:tailEnd/>
          </a:ln>
        </p:spPr>
        <p:txBody>
          <a:bodyPr/>
          <a:lstStyle/>
          <a:p>
            <a:endParaRPr lang="en-US"/>
          </a:p>
        </p:txBody>
      </p:sp>
      <p:sp>
        <p:nvSpPr>
          <p:cNvPr id="433314" name="Line 172">
            <a:extLst>
              <a:ext uri="{FF2B5EF4-FFF2-40B4-BE49-F238E27FC236}">
                <a16:creationId xmlns:a16="http://schemas.microsoft.com/office/drawing/2014/main" id="{80DA6990-4A2D-EE02-C78E-8B17E44A5646}"/>
              </a:ext>
            </a:extLst>
          </p:cNvPr>
          <p:cNvSpPr>
            <a:spLocks noChangeShapeType="1"/>
          </p:cNvSpPr>
          <p:nvPr/>
        </p:nvSpPr>
        <p:spPr bwMode="auto">
          <a:xfrm>
            <a:off x="8607425" y="5508625"/>
            <a:ext cx="109538" cy="0"/>
          </a:xfrm>
          <a:prstGeom prst="line">
            <a:avLst/>
          </a:prstGeom>
          <a:noFill/>
          <a:ln w="11113">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3315" name="Line 173">
            <a:extLst>
              <a:ext uri="{FF2B5EF4-FFF2-40B4-BE49-F238E27FC236}">
                <a16:creationId xmlns:a16="http://schemas.microsoft.com/office/drawing/2014/main" id="{AA8B4372-D64B-3203-95EC-525AB70EBA9B}"/>
              </a:ext>
            </a:extLst>
          </p:cNvPr>
          <p:cNvSpPr>
            <a:spLocks noChangeShapeType="1"/>
          </p:cNvSpPr>
          <p:nvPr/>
        </p:nvSpPr>
        <p:spPr bwMode="auto">
          <a:xfrm>
            <a:off x="8607425" y="5508625"/>
            <a:ext cx="109538" cy="0"/>
          </a:xfrm>
          <a:prstGeom prst="line">
            <a:avLst/>
          </a:prstGeom>
          <a:noFill/>
          <a:ln w="11113">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3316" name="Freeform 174">
            <a:extLst>
              <a:ext uri="{FF2B5EF4-FFF2-40B4-BE49-F238E27FC236}">
                <a16:creationId xmlns:a16="http://schemas.microsoft.com/office/drawing/2014/main" id="{690E92F6-E0C2-BBF4-C096-EF0504792A6A}"/>
              </a:ext>
            </a:extLst>
          </p:cNvPr>
          <p:cNvSpPr>
            <a:spLocks/>
          </p:cNvSpPr>
          <p:nvPr/>
        </p:nvSpPr>
        <p:spPr bwMode="auto">
          <a:xfrm>
            <a:off x="8615363" y="5481638"/>
            <a:ext cx="92075" cy="80962"/>
          </a:xfrm>
          <a:custGeom>
            <a:avLst/>
            <a:gdLst>
              <a:gd name="T0" fmla="*/ 2147483646 w 58"/>
              <a:gd name="T1" fmla="*/ 2147483646 h 51"/>
              <a:gd name="T2" fmla="*/ 2147483646 w 58"/>
              <a:gd name="T3" fmla="*/ 0 h 51"/>
              <a:gd name="T4" fmla="*/ 0 w 58"/>
              <a:gd name="T5" fmla="*/ 0 h 51"/>
              <a:gd name="T6" fmla="*/ 2147483646 w 58"/>
              <a:gd name="T7" fmla="*/ 2147483646 h 5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58" h="51">
                <a:moveTo>
                  <a:pt x="29" y="51"/>
                </a:moveTo>
                <a:lnTo>
                  <a:pt x="58" y="0"/>
                </a:lnTo>
                <a:lnTo>
                  <a:pt x="0" y="0"/>
                </a:lnTo>
                <a:lnTo>
                  <a:pt x="29" y="51"/>
                </a:lnTo>
                <a:close/>
              </a:path>
            </a:pathLst>
          </a:custGeom>
          <a:solidFill>
            <a:srgbClr val="00FF00"/>
          </a:solidFill>
          <a:ln w="11113">
            <a:solidFill>
              <a:srgbClr val="00FF00"/>
            </a:solidFill>
            <a:prstDash val="solid"/>
            <a:round/>
            <a:headEnd/>
            <a:tailEnd/>
          </a:ln>
        </p:spPr>
        <p:txBody>
          <a:bodyPr/>
          <a:lstStyle/>
          <a:p>
            <a:endParaRPr lang="en-US"/>
          </a:p>
        </p:txBody>
      </p:sp>
      <p:sp>
        <p:nvSpPr>
          <p:cNvPr id="433317" name="Line 175">
            <a:extLst>
              <a:ext uri="{FF2B5EF4-FFF2-40B4-BE49-F238E27FC236}">
                <a16:creationId xmlns:a16="http://schemas.microsoft.com/office/drawing/2014/main" id="{DB0FAD64-C05E-53BD-D09A-A17EEDCFDF21}"/>
              </a:ext>
            </a:extLst>
          </p:cNvPr>
          <p:cNvSpPr>
            <a:spLocks noChangeShapeType="1"/>
          </p:cNvSpPr>
          <p:nvPr/>
        </p:nvSpPr>
        <p:spPr bwMode="auto">
          <a:xfrm flipV="1">
            <a:off x="7380288" y="2419350"/>
            <a:ext cx="0" cy="430213"/>
          </a:xfrm>
          <a:prstGeom prst="line">
            <a:avLst/>
          </a:prstGeom>
          <a:noFill/>
          <a:ln w="11113">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3318" name="Line 176">
            <a:extLst>
              <a:ext uri="{FF2B5EF4-FFF2-40B4-BE49-F238E27FC236}">
                <a16:creationId xmlns:a16="http://schemas.microsoft.com/office/drawing/2014/main" id="{CB0375DC-E8EC-94BE-882C-33313DD90CCC}"/>
              </a:ext>
            </a:extLst>
          </p:cNvPr>
          <p:cNvSpPr>
            <a:spLocks noChangeShapeType="1"/>
          </p:cNvSpPr>
          <p:nvPr/>
        </p:nvSpPr>
        <p:spPr bwMode="auto">
          <a:xfrm>
            <a:off x="7324725" y="2419350"/>
            <a:ext cx="109538" cy="0"/>
          </a:xfrm>
          <a:prstGeom prst="line">
            <a:avLst/>
          </a:prstGeom>
          <a:noFill/>
          <a:ln w="11113">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3319" name="Line 177">
            <a:extLst>
              <a:ext uri="{FF2B5EF4-FFF2-40B4-BE49-F238E27FC236}">
                <a16:creationId xmlns:a16="http://schemas.microsoft.com/office/drawing/2014/main" id="{9DD5D866-93A0-B013-2F21-C86DEB5C82E6}"/>
              </a:ext>
            </a:extLst>
          </p:cNvPr>
          <p:cNvSpPr>
            <a:spLocks noChangeShapeType="1"/>
          </p:cNvSpPr>
          <p:nvPr/>
        </p:nvSpPr>
        <p:spPr bwMode="auto">
          <a:xfrm>
            <a:off x="7380288" y="2849563"/>
            <a:ext cx="0" cy="431800"/>
          </a:xfrm>
          <a:prstGeom prst="line">
            <a:avLst/>
          </a:prstGeom>
          <a:noFill/>
          <a:ln w="11113">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3320" name="Line 178">
            <a:extLst>
              <a:ext uri="{FF2B5EF4-FFF2-40B4-BE49-F238E27FC236}">
                <a16:creationId xmlns:a16="http://schemas.microsoft.com/office/drawing/2014/main" id="{83790554-6BAC-30EF-5EA9-E3397637DD9D}"/>
              </a:ext>
            </a:extLst>
          </p:cNvPr>
          <p:cNvSpPr>
            <a:spLocks noChangeShapeType="1"/>
          </p:cNvSpPr>
          <p:nvPr/>
        </p:nvSpPr>
        <p:spPr bwMode="auto">
          <a:xfrm>
            <a:off x="7324725" y="3281363"/>
            <a:ext cx="109538" cy="0"/>
          </a:xfrm>
          <a:prstGeom prst="line">
            <a:avLst/>
          </a:prstGeom>
          <a:noFill/>
          <a:ln w="11113">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3321" name="Freeform 179">
            <a:extLst>
              <a:ext uri="{FF2B5EF4-FFF2-40B4-BE49-F238E27FC236}">
                <a16:creationId xmlns:a16="http://schemas.microsoft.com/office/drawing/2014/main" id="{B4C3F889-3B1B-FE4B-9F81-1079C579D673}"/>
              </a:ext>
            </a:extLst>
          </p:cNvPr>
          <p:cNvSpPr>
            <a:spLocks/>
          </p:cNvSpPr>
          <p:nvPr/>
        </p:nvSpPr>
        <p:spPr bwMode="auto">
          <a:xfrm>
            <a:off x="7334250" y="2795588"/>
            <a:ext cx="92075" cy="80962"/>
          </a:xfrm>
          <a:custGeom>
            <a:avLst/>
            <a:gdLst>
              <a:gd name="T0" fmla="*/ 2147483646 w 58"/>
              <a:gd name="T1" fmla="*/ 0 h 51"/>
              <a:gd name="T2" fmla="*/ 0 w 58"/>
              <a:gd name="T3" fmla="*/ 2147483646 h 51"/>
              <a:gd name="T4" fmla="*/ 2147483646 w 58"/>
              <a:gd name="T5" fmla="*/ 2147483646 h 51"/>
              <a:gd name="T6" fmla="*/ 2147483646 w 58"/>
              <a:gd name="T7" fmla="*/ 0 h 5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58" h="51">
                <a:moveTo>
                  <a:pt x="29" y="0"/>
                </a:moveTo>
                <a:lnTo>
                  <a:pt x="0" y="51"/>
                </a:lnTo>
                <a:lnTo>
                  <a:pt x="58" y="51"/>
                </a:lnTo>
                <a:lnTo>
                  <a:pt x="29" y="0"/>
                </a:lnTo>
                <a:close/>
              </a:path>
            </a:pathLst>
          </a:custGeom>
          <a:solidFill>
            <a:srgbClr val="0000FF"/>
          </a:solidFill>
          <a:ln w="11113">
            <a:solidFill>
              <a:srgbClr val="0000FF"/>
            </a:solidFill>
            <a:prstDash val="solid"/>
            <a:round/>
            <a:headEnd/>
            <a:tailEnd/>
          </a:ln>
        </p:spPr>
        <p:txBody>
          <a:bodyPr/>
          <a:lstStyle/>
          <a:p>
            <a:endParaRPr lang="en-US"/>
          </a:p>
        </p:txBody>
      </p:sp>
      <p:sp>
        <p:nvSpPr>
          <p:cNvPr id="433322" name="Line 180">
            <a:extLst>
              <a:ext uri="{FF2B5EF4-FFF2-40B4-BE49-F238E27FC236}">
                <a16:creationId xmlns:a16="http://schemas.microsoft.com/office/drawing/2014/main" id="{D8DE3224-3484-B97B-C9C1-DBA82798DF4E}"/>
              </a:ext>
            </a:extLst>
          </p:cNvPr>
          <p:cNvSpPr>
            <a:spLocks noChangeShapeType="1"/>
          </p:cNvSpPr>
          <p:nvPr/>
        </p:nvSpPr>
        <p:spPr bwMode="auto">
          <a:xfrm flipV="1">
            <a:off x="8661400" y="2357438"/>
            <a:ext cx="0" cy="323850"/>
          </a:xfrm>
          <a:prstGeom prst="line">
            <a:avLst/>
          </a:prstGeom>
          <a:noFill/>
          <a:ln w="11113">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3323" name="Line 181">
            <a:extLst>
              <a:ext uri="{FF2B5EF4-FFF2-40B4-BE49-F238E27FC236}">
                <a16:creationId xmlns:a16="http://schemas.microsoft.com/office/drawing/2014/main" id="{24970C53-99F2-B67B-A8A2-99E43580E4E6}"/>
              </a:ext>
            </a:extLst>
          </p:cNvPr>
          <p:cNvSpPr>
            <a:spLocks noChangeShapeType="1"/>
          </p:cNvSpPr>
          <p:nvPr/>
        </p:nvSpPr>
        <p:spPr bwMode="auto">
          <a:xfrm>
            <a:off x="8607425" y="2357438"/>
            <a:ext cx="109538" cy="0"/>
          </a:xfrm>
          <a:prstGeom prst="line">
            <a:avLst/>
          </a:prstGeom>
          <a:noFill/>
          <a:ln w="11113">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3324" name="Line 182">
            <a:extLst>
              <a:ext uri="{FF2B5EF4-FFF2-40B4-BE49-F238E27FC236}">
                <a16:creationId xmlns:a16="http://schemas.microsoft.com/office/drawing/2014/main" id="{4EA815AE-A1D8-3C0D-CD5B-D647F748622F}"/>
              </a:ext>
            </a:extLst>
          </p:cNvPr>
          <p:cNvSpPr>
            <a:spLocks noChangeShapeType="1"/>
          </p:cNvSpPr>
          <p:nvPr/>
        </p:nvSpPr>
        <p:spPr bwMode="auto">
          <a:xfrm>
            <a:off x="8661400" y="2681288"/>
            <a:ext cx="0" cy="322262"/>
          </a:xfrm>
          <a:prstGeom prst="line">
            <a:avLst/>
          </a:prstGeom>
          <a:noFill/>
          <a:ln w="11113">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3325" name="Line 183">
            <a:extLst>
              <a:ext uri="{FF2B5EF4-FFF2-40B4-BE49-F238E27FC236}">
                <a16:creationId xmlns:a16="http://schemas.microsoft.com/office/drawing/2014/main" id="{606FCEAF-D107-8AF7-A371-0DBC0C678213}"/>
              </a:ext>
            </a:extLst>
          </p:cNvPr>
          <p:cNvSpPr>
            <a:spLocks noChangeShapeType="1"/>
          </p:cNvSpPr>
          <p:nvPr/>
        </p:nvSpPr>
        <p:spPr bwMode="auto">
          <a:xfrm>
            <a:off x="8607425" y="3003550"/>
            <a:ext cx="109538" cy="0"/>
          </a:xfrm>
          <a:prstGeom prst="line">
            <a:avLst/>
          </a:prstGeom>
          <a:noFill/>
          <a:ln w="11113">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3326" name="Freeform 184">
            <a:extLst>
              <a:ext uri="{FF2B5EF4-FFF2-40B4-BE49-F238E27FC236}">
                <a16:creationId xmlns:a16="http://schemas.microsoft.com/office/drawing/2014/main" id="{23B6A89E-D1BD-72AF-94DF-DB71FF2553E3}"/>
              </a:ext>
            </a:extLst>
          </p:cNvPr>
          <p:cNvSpPr>
            <a:spLocks/>
          </p:cNvSpPr>
          <p:nvPr/>
        </p:nvSpPr>
        <p:spPr bwMode="auto">
          <a:xfrm>
            <a:off x="8615363" y="2625725"/>
            <a:ext cx="92075" cy="80963"/>
          </a:xfrm>
          <a:custGeom>
            <a:avLst/>
            <a:gdLst>
              <a:gd name="T0" fmla="*/ 2147483646 w 58"/>
              <a:gd name="T1" fmla="*/ 0 h 51"/>
              <a:gd name="T2" fmla="*/ 0 w 58"/>
              <a:gd name="T3" fmla="*/ 2147483646 h 51"/>
              <a:gd name="T4" fmla="*/ 2147483646 w 58"/>
              <a:gd name="T5" fmla="*/ 2147483646 h 51"/>
              <a:gd name="T6" fmla="*/ 2147483646 w 58"/>
              <a:gd name="T7" fmla="*/ 0 h 5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58" h="51">
                <a:moveTo>
                  <a:pt x="29" y="0"/>
                </a:moveTo>
                <a:lnTo>
                  <a:pt x="0" y="51"/>
                </a:lnTo>
                <a:lnTo>
                  <a:pt x="58" y="51"/>
                </a:lnTo>
                <a:lnTo>
                  <a:pt x="29" y="0"/>
                </a:lnTo>
                <a:close/>
              </a:path>
            </a:pathLst>
          </a:custGeom>
          <a:solidFill>
            <a:srgbClr val="0000FF"/>
          </a:solidFill>
          <a:ln w="11113">
            <a:solidFill>
              <a:srgbClr val="0000FF"/>
            </a:solidFill>
            <a:prstDash val="solid"/>
            <a:round/>
            <a:headEnd/>
            <a:tailEnd/>
          </a:ln>
        </p:spPr>
        <p:txBody>
          <a:bodyPr/>
          <a:lstStyle/>
          <a:p>
            <a:endParaRPr lang="en-US"/>
          </a:p>
        </p:txBody>
      </p:sp>
      <p:grpSp>
        <p:nvGrpSpPr>
          <p:cNvPr id="433327" name="Group 185">
            <a:extLst>
              <a:ext uri="{FF2B5EF4-FFF2-40B4-BE49-F238E27FC236}">
                <a16:creationId xmlns:a16="http://schemas.microsoft.com/office/drawing/2014/main" id="{EBAF7CAF-01C6-6BBF-74DB-0012E20C3F07}"/>
              </a:ext>
            </a:extLst>
          </p:cNvPr>
          <p:cNvGrpSpPr>
            <a:grpSpLocks/>
          </p:cNvGrpSpPr>
          <p:nvPr/>
        </p:nvGrpSpPr>
        <p:grpSpPr bwMode="auto">
          <a:xfrm>
            <a:off x="427038" y="909638"/>
            <a:ext cx="4275137" cy="365125"/>
            <a:chOff x="2488" y="113"/>
            <a:chExt cx="2693" cy="230"/>
          </a:xfrm>
        </p:grpSpPr>
        <p:sp>
          <p:nvSpPr>
            <p:cNvPr id="433391" name="Rectangle 186">
              <a:extLst>
                <a:ext uri="{FF2B5EF4-FFF2-40B4-BE49-F238E27FC236}">
                  <a16:creationId xmlns:a16="http://schemas.microsoft.com/office/drawing/2014/main" id="{17448D48-F3EA-8667-B9B5-30D53D028A28}"/>
                </a:ext>
              </a:extLst>
            </p:cNvPr>
            <p:cNvSpPr>
              <a:spLocks noChangeArrowheads="1"/>
            </p:cNvSpPr>
            <p:nvPr/>
          </p:nvSpPr>
          <p:spPr bwMode="auto">
            <a:xfrm>
              <a:off x="2755" y="113"/>
              <a:ext cx="2426"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fr-CA" altLang="en-US" sz="2400" b="1" i="1">
                  <a:solidFill>
                    <a:srgbClr val="000000"/>
                  </a:solidFill>
                  <a:latin typeface="Arial" panose="020B0604020202020204" pitchFamily="34" charset="0"/>
                  <a:cs typeface="Arial" panose="020B0604020202020204" pitchFamily="34" charset="0"/>
                </a:rPr>
                <a:t>V</a:t>
              </a:r>
              <a:r>
                <a:rPr lang="fr-CA" altLang="en-US" sz="2400" b="1" baseline="-25000">
                  <a:solidFill>
                    <a:srgbClr val="000000"/>
                  </a:solidFill>
                  <a:latin typeface="Arial" panose="020B0604020202020204" pitchFamily="34" charset="0"/>
                  <a:cs typeface="Arial" panose="020B0604020202020204" pitchFamily="34" charset="0"/>
                </a:rPr>
                <a:t>C </a:t>
              </a:r>
              <a:r>
                <a:rPr lang="fr-CA" altLang="en-US" sz="2400" b="1">
                  <a:solidFill>
                    <a:srgbClr val="000000"/>
                  </a:solidFill>
                  <a:latin typeface="Arial" panose="020B0604020202020204" pitchFamily="34" charset="0"/>
                  <a:cs typeface="Arial" panose="020B0604020202020204" pitchFamily="34" charset="0"/>
                </a:rPr>
                <a:t>= common environment</a:t>
              </a:r>
              <a:endParaRPr lang="fr-CA" altLang="en-US" sz="3600" b="1" baseline="-25000">
                <a:latin typeface="Arial" panose="020B0604020202020204" pitchFamily="34" charset="0"/>
                <a:cs typeface="Arial" panose="020B0604020202020204" pitchFamily="34" charset="0"/>
              </a:endParaRPr>
            </a:p>
          </p:txBody>
        </p:sp>
        <p:sp>
          <p:nvSpPr>
            <p:cNvPr id="433392" name="Line 187">
              <a:extLst>
                <a:ext uri="{FF2B5EF4-FFF2-40B4-BE49-F238E27FC236}">
                  <a16:creationId xmlns:a16="http://schemas.microsoft.com/office/drawing/2014/main" id="{67925AD4-584D-D34E-7D5C-63476DDBDA85}"/>
                </a:ext>
              </a:extLst>
            </p:cNvPr>
            <p:cNvSpPr>
              <a:spLocks noChangeShapeType="1"/>
            </p:cNvSpPr>
            <p:nvPr/>
          </p:nvSpPr>
          <p:spPr bwMode="auto">
            <a:xfrm>
              <a:off x="2488" y="201"/>
              <a:ext cx="214" cy="0"/>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3393" name="Oval 188">
              <a:extLst>
                <a:ext uri="{FF2B5EF4-FFF2-40B4-BE49-F238E27FC236}">
                  <a16:creationId xmlns:a16="http://schemas.microsoft.com/office/drawing/2014/main" id="{72036476-87F9-6450-F813-A804D61D620C}"/>
                </a:ext>
              </a:extLst>
            </p:cNvPr>
            <p:cNvSpPr>
              <a:spLocks noChangeArrowheads="1"/>
            </p:cNvSpPr>
            <p:nvPr/>
          </p:nvSpPr>
          <p:spPr bwMode="auto">
            <a:xfrm>
              <a:off x="2569" y="175"/>
              <a:ext cx="52" cy="51"/>
            </a:xfrm>
            <a:prstGeom prst="ellipse">
              <a:avLst/>
            </a:prstGeom>
            <a:solidFill>
              <a:srgbClr val="000000"/>
            </a:solidFill>
            <a:ln w="11113">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grpSp>
      <p:grpSp>
        <p:nvGrpSpPr>
          <p:cNvPr id="433328" name="Group 189">
            <a:extLst>
              <a:ext uri="{FF2B5EF4-FFF2-40B4-BE49-F238E27FC236}">
                <a16:creationId xmlns:a16="http://schemas.microsoft.com/office/drawing/2014/main" id="{ACD70B42-D45A-CB40-FA06-844B360BA7FD}"/>
              </a:ext>
            </a:extLst>
          </p:cNvPr>
          <p:cNvGrpSpPr>
            <a:grpSpLocks/>
          </p:cNvGrpSpPr>
          <p:nvPr/>
        </p:nvGrpSpPr>
        <p:grpSpPr bwMode="auto">
          <a:xfrm>
            <a:off x="4959350" y="917575"/>
            <a:ext cx="3421063" cy="365125"/>
            <a:chOff x="2488" y="336"/>
            <a:chExt cx="2155" cy="230"/>
          </a:xfrm>
        </p:grpSpPr>
        <p:sp>
          <p:nvSpPr>
            <p:cNvPr id="433388" name="Rectangle 190">
              <a:extLst>
                <a:ext uri="{FF2B5EF4-FFF2-40B4-BE49-F238E27FC236}">
                  <a16:creationId xmlns:a16="http://schemas.microsoft.com/office/drawing/2014/main" id="{6EDA68C6-EFBC-09B2-E298-2F18E8094075}"/>
                </a:ext>
              </a:extLst>
            </p:cNvPr>
            <p:cNvSpPr>
              <a:spLocks noChangeArrowheads="1"/>
            </p:cNvSpPr>
            <p:nvPr/>
          </p:nvSpPr>
          <p:spPr bwMode="auto">
            <a:xfrm>
              <a:off x="2755" y="336"/>
              <a:ext cx="1888"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fr-CA" altLang="en-US" sz="2400" b="1" i="1">
                  <a:solidFill>
                    <a:srgbClr val="FF0000"/>
                  </a:solidFill>
                  <a:latin typeface="Arial" panose="020B0604020202020204" pitchFamily="34" charset="0"/>
                  <a:cs typeface="Arial" panose="020B0604020202020204" pitchFamily="34" charset="0"/>
                </a:rPr>
                <a:t>V</a:t>
              </a:r>
              <a:r>
                <a:rPr lang="fr-CA" altLang="en-US" sz="2400" b="1" baseline="-25000">
                  <a:solidFill>
                    <a:srgbClr val="FF0000"/>
                  </a:solidFill>
                  <a:latin typeface="Arial" panose="020B0604020202020204" pitchFamily="34" charset="0"/>
                  <a:cs typeface="Arial" panose="020B0604020202020204" pitchFamily="34" charset="0"/>
                </a:rPr>
                <a:t>A</a:t>
              </a:r>
              <a:r>
                <a:rPr lang="fr-CA" altLang="en-US" sz="2400" b="1">
                  <a:solidFill>
                    <a:srgbClr val="FF0000"/>
                  </a:solidFill>
                  <a:latin typeface="Arial" panose="020B0604020202020204" pitchFamily="34" charset="0"/>
                  <a:cs typeface="Arial" panose="020B0604020202020204" pitchFamily="34" charset="0"/>
                </a:rPr>
                <a:t> = additive genetic</a:t>
              </a:r>
            </a:p>
          </p:txBody>
        </p:sp>
        <p:sp>
          <p:nvSpPr>
            <p:cNvPr id="433389" name="Line 191">
              <a:extLst>
                <a:ext uri="{FF2B5EF4-FFF2-40B4-BE49-F238E27FC236}">
                  <a16:creationId xmlns:a16="http://schemas.microsoft.com/office/drawing/2014/main" id="{C4CED20E-696D-2AE7-5CAF-F8EEF55CBCAE}"/>
                </a:ext>
              </a:extLst>
            </p:cNvPr>
            <p:cNvSpPr>
              <a:spLocks noChangeShapeType="1"/>
            </p:cNvSpPr>
            <p:nvPr/>
          </p:nvSpPr>
          <p:spPr bwMode="auto">
            <a:xfrm>
              <a:off x="2488" y="420"/>
              <a:ext cx="214" cy="0"/>
            </a:xfrm>
            <a:prstGeom prst="line">
              <a:avLst/>
            </a:prstGeom>
            <a:noFill/>
            <a:ln w="11113">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3390" name="Oval 192">
              <a:extLst>
                <a:ext uri="{FF2B5EF4-FFF2-40B4-BE49-F238E27FC236}">
                  <a16:creationId xmlns:a16="http://schemas.microsoft.com/office/drawing/2014/main" id="{B31B43B3-65DF-41E7-CCD8-F740FC449C9D}"/>
                </a:ext>
              </a:extLst>
            </p:cNvPr>
            <p:cNvSpPr>
              <a:spLocks noChangeArrowheads="1"/>
            </p:cNvSpPr>
            <p:nvPr/>
          </p:nvSpPr>
          <p:spPr bwMode="auto">
            <a:xfrm>
              <a:off x="2569" y="393"/>
              <a:ext cx="52" cy="52"/>
            </a:xfrm>
            <a:prstGeom prst="ellipse">
              <a:avLst/>
            </a:prstGeom>
            <a:solidFill>
              <a:srgbClr val="FF0000"/>
            </a:solidFill>
            <a:ln w="11113">
              <a:solidFill>
                <a:srgbClr val="FF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grpSp>
      <p:grpSp>
        <p:nvGrpSpPr>
          <p:cNvPr id="433329" name="Group 193">
            <a:extLst>
              <a:ext uri="{FF2B5EF4-FFF2-40B4-BE49-F238E27FC236}">
                <a16:creationId xmlns:a16="http://schemas.microsoft.com/office/drawing/2014/main" id="{EFDDA1F2-7B83-71A4-C827-253BC88B8D8F}"/>
              </a:ext>
            </a:extLst>
          </p:cNvPr>
          <p:cNvGrpSpPr>
            <a:grpSpLocks/>
          </p:cNvGrpSpPr>
          <p:nvPr/>
        </p:nvGrpSpPr>
        <p:grpSpPr bwMode="auto">
          <a:xfrm>
            <a:off x="425450" y="1306513"/>
            <a:ext cx="2895600" cy="365125"/>
            <a:chOff x="2488" y="525"/>
            <a:chExt cx="1824" cy="230"/>
          </a:xfrm>
        </p:grpSpPr>
        <p:sp>
          <p:nvSpPr>
            <p:cNvPr id="433385" name="Rectangle 194">
              <a:extLst>
                <a:ext uri="{FF2B5EF4-FFF2-40B4-BE49-F238E27FC236}">
                  <a16:creationId xmlns:a16="http://schemas.microsoft.com/office/drawing/2014/main" id="{70164056-3842-D0B2-3A56-414035374EDA}"/>
                </a:ext>
              </a:extLst>
            </p:cNvPr>
            <p:cNvSpPr>
              <a:spLocks noChangeArrowheads="1"/>
            </p:cNvSpPr>
            <p:nvPr/>
          </p:nvSpPr>
          <p:spPr bwMode="auto">
            <a:xfrm>
              <a:off x="2755" y="525"/>
              <a:ext cx="1557"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fr-CA" altLang="en-US" sz="2400" b="1" i="1">
                  <a:solidFill>
                    <a:srgbClr val="33CC33"/>
                  </a:solidFill>
                  <a:latin typeface="Arial" panose="020B0604020202020204" pitchFamily="34" charset="0"/>
                  <a:cs typeface="Arial" panose="020B0604020202020204" pitchFamily="34" charset="0"/>
                </a:rPr>
                <a:t>V</a:t>
              </a:r>
              <a:r>
                <a:rPr lang="fr-CA" altLang="en-US" sz="2400" b="1" baseline="-25000">
                  <a:solidFill>
                    <a:srgbClr val="33CC33"/>
                  </a:solidFill>
                  <a:latin typeface="Arial" panose="020B0604020202020204" pitchFamily="34" charset="0"/>
                  <a:cs typeface="Arial" panose="020B0604020202020204" pitchFamily="34" charset="0"/>
                </a:rPr>
                <a:t>D</a:t>
              </a:r>
              <a:r>
                <a:rPr lang="fr-CA" altLang="en-US" sz="2400" b="1">
                  <a:solidFill>
                    <a:srgbClr val="33CC33"/>
                  </a:solidFill>
                  <a:latin typeface="Arial" panose="020B0604020202020204" pitchFamily="34" charset="0"/>
                  <a:cs typeface="Arial" panose="020B0604020202020204" pitchFamily="34" charset="0"/>
                </a:rPr>
                <a:t> = dominance  </a:t>
              </a:r>
            </a:p>
          </p:txBody>
        </p:sp>
        <p:sp>
          <p:nvSpPr>
            <p:cNvPr id="433386" name="Line 195">
              <a:extLst>
                <a:ext uri="{FF2B5EF4-FFF2-40B4-BE49-F238E27FC236}">
                  <a16:creationId xmlns:a16="http://schemas.microsoft.com/office/drawing/2014/main" id="{304F3086-148C-FC2D-0F8C-8153496B989D}"/>
                </a:ext>
              </a:extLst>
            </p:cNvPr>
            <p:cNvSpPr>
              <a:spLocks noChangeShapeType="1"/>
            </p:cNvSpPr>
            <p:nvPr/>
          </p:nvSpPr>
          <p:spPr bwMode="auto">
            <a:xfrm>
              <a:off x="2488" y="578"/>
              <a:ext cx="214" cy="0"/>
            </a:xfrm>
            <a:prstGeom prst="line">
              <a:avLst/>
            </a:prstGeom>
            <a:noFill/>
            <a:ln w="11113">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3387" name="Freeform 196">
              <a:extLst>
                <a:ext uri="{FF2B5EF4-FFF2-40B4-BE49-F238E27FC236}">
                  <a16:creationId xmlns:a16="http://schemas.microsoft.com/office/drawing/2014/main" id="{E2C7FB07-3BCD-5599-E527-2758D26C6E9A}"/>
                </a:ext>
              </a:extLst>
            </p:cNvPr>
            <p:cNvSpPr>
              <a:spLocks/>
            </p:cNvSpPr>
            <p:nvPr/>
          </p:nvSpPr>
          <p:spPr bwMode="auto">
            <a:xfrm>
              <a:off x="2565" y="561"/>
              <a:ext cx="59" cy="52"/>
            </a:xfrm>
            <a:custGeom>
              <a:avLst/>
              <a:gdLst>
                <a:gd name="T0" fmla="*/ 30 w 59"/>
                <a:gd name="T1" fmla="*/ 52 h 52"/>
                <a:gd name="T2" fmla="*/ 59 w 59"/>
                <a:gd name="T3" fmla="*/ 0 h 52"/>
                <a:gd name="T4" fmla="*/ 0 w 59"/>
                <a:gd name="T5" fmla="*/ 0 h 52"/>
                <a:gd name="T6" fmla="*/ 30 w 59"/>
                <a:gd name="T7" fmla="*/ 52 h 5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59" h="52">
                  <a:moveTo>
                    <a:pt x="30" y="52"/>
                  </a:moveTo>
                  <a:lnTo>
                    <a:pt x="59" y="0"/>
                  </a:lnTo>
                  <a:lnTo>
                    <a:pt x="0" y="0"/>
                  </a:lnTo>
                  <a:lnTo>
                    <a:pt x="30" y="52"/>
                  </a:lnTo>
                  <a:close/>
                </a:path>
              </a:pathLst>
            </a:custGeom>
            <a:solidFill>
              <a:srgbClr val="00FF00"/>
            </a:solidFill>
            <a:ln w="11113">
              <a:solidFill>
                <a:srgbClr val="00FF00"/>
              </a:solidFill>
              <a:prstDash val="solid"/>
              <a:round/>
              <a:headEnd/>
              <a:tailEnd/>
            </a:ln>
          </p:spPr>
          <p:txBody>
            <a:bodyPr/>
            <a:lstStyle/>
            <a:p>
              <a:endParaRPr lang="en-US"/>
            </a:p>
          </p:txBody>
        </p:sp>
      </p:grpSp>
      <p:grpSp>
        <p:nvGrpSpPr>
          <p:cNvPr id="433330" name="Group 197">
            <a:extLst>
              <a:ext uri="{FF2B5EF4-FFF2-40B4-BE49-F238E27FC236}">
                <a16:creationId xmlns:a16="http://schemas.microsoft.com/office/drawing/2014/main" id="{0D15BB91-3A2B-02CD-357D-BD9B92B08861}"/>
              </a:ext>
            </a:extLst>
          </p:cNvPr>
          <p:cNvGrpSpPr>
            <a:grpSpLocks/>
          </p:cNvGrpSpPr>
          <p:nvPr/>
        </p:nvGrpSpPr>
        <p:grpSpPr bwMode="auto">
          <a:xfrm>
            <a:off x="4983163" y="1298575"/>
            <a:ext cx="2287587" cy="365125"/>
            <a:chOff x="2488" y="708"/>
            <a:chExt cx="1441" cy="230"/>
          </a:xfrm>
        </p:grpSpPr>
        <p:sp>
          <p:nvSpPr>
            <p:cNvPr id="433382" name="Rectangle 198">
              <a:extLst>
                <a:ext uri="{FF2B5EF4-FFF2-40B4-BE49-F238E27FC236}">
                  <a16:creationId xmlns:a16="http://schemas.microsoft.com/office/drawing/2014/main" id="{F098C77D-BDB9-2130-CEF5-7D08F87C7F37}"/>
                </a:ext>
              </a:extLst>
            </p:cNvPr>
            <p:cNvSpPr>
              <a:spLocks noChangeArrowheads="1"/>
            </p:cNvSpPr>
            <p:nvPr/>
          </p:nvSpPr>
          <p:spPr bwMode="auto">
            <a:xfrm>
              <a:off x="2755" y="708"/>
              <a:ext cx="1174" cy="230"/>
            </a:xfrm>
            <a:prstGeom prst="rect">
              <a:avLst/>
            </a:prstGeom>
            <a:noFill/>
            <a:ln>
              <a:noFill/>
            </a:ln>
            <a:extLst>
              <a:ext uri="{909E8E84-426E-40DD-AFC4-6F175D3DCCD1}">
                <a14:hiddenFill xmlns:a14="http://schemas.microsoft.com/office/drawing/2010/main">
                  <a:solidFill>
                    <a:srgbClr val="0000FF"/>
                  </a:solidFill>
                </a14:hiddenFill>
              </a:ext>
              <a:ext uri="{91240B29-F687-4F45-9708-019B960494DF}">
                <a14:hiddenLine xmlns:a14="http://schemas.microsoft.com/office/drawing/2010/main" w="9525">
                  <a:solidFill>
                    <a:srgbClr val="0000FF"/>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fr-CA" altLang="en-US" sz="2400" b="1" i="1">
                  <a:solidFill>
                    <a:srgbClr val="0000FF"/>
                  </a:solidFill>
                  <a:latin typeface="Arial" panose="020B0604020202020204" pitchFamily="34" charset="0"/>
                  <a:cs typeface="Arial" panose="020B0604020202020204" pitchFamily="34" charset="0"/>
                </a:rPr>
                <a:t>V</a:t>
              </a:r>
              <a:r>
                <a:rPr lang="fr-CA" altLang="en-US" sz="2400" b="1" baseline="-25000">
                  <a:solidFill>
                    <a:srgbClr val="0000FF"/>
                  </a:solidFill>
                  <a:latin typeface="Arial" panose="020B0604020202020204" pitchFamily="34" charset="0"/>
                  <a:cs typeface="Arial" panose="020B0604020202020204" pitchFamily="34" charset="0"/>
                </a:rPr>
                <a:t>R</a:t>
              </a:r>
              <a:r>
                <a:rPr lang="fr-CA" altLang="en-US" sz="2400" b="1">
                  <a:solidFill>
                    <a:srgbClr val="0000FF"/>
                  </a:solidFill>
                  <a:latin typeface="Arial" panose="020B0604020202020204" pitchFamily="34" charset="0"/>
                  <a:cs typeface="Arial" panose="020B0604020202020204" pitchFamily="34" charset="0"/>
                </a:rPr>
                <a:t> = residual</a:t>
              </a:r>
            </a:p>
          </p:txBody>
        </p:sp>
        <p:sp>
          <p:nvSpPr>
            <p:cNvPr id="433383" name="Line 199">
              <a:extLst>
                <a:ext uri="{FF2B5EF4-FFF2-40B4-BE49-F238E27FC236}">
                  <a16:creationId xmlns:a16="http://schemas.microsoft.com/office/drawing/2014/main" id="{C041C014-5063-9C49-5CEA-95ACFB31CA33}"/>
                </a:ext>
              </a:extLst>
            </p:cNvPr>
            <p:cNvSpPr>
              <a:spLocks noChangeShapeType="1"/>
            </p:cNvSpPr>
            <p:nvPr/>
          </p:nvSpPr>
          <p:spPr bwMode="auto">
            <a:xfrm>
              <a:off x="2488" y="802"/>
              <a:ext cx="214" cy="0"/>
            </a:xfrm>
            <a:prstGeom prst="line">
              <a:avLst/>
            </a:prstGeom>
            <a:noFill/>
            <a:ln w="11113">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3384" name="Freeform 200">
              <a:extLst>
                <a:ext uri="{FF2B5EF4-FFF2-40B4-BE49-F238E27FC236}">
                  <a16:creationId xmlns:a16="http://schemas.microsoft.com/office/drawing/2014/main" id="{076D58DB-4B5A-00E9-227A-676A564716A3}"/>
                </a:ext>
              </a:extLst>
            </p:cNvPr>
            <p:cNvSpPr>
              <a:spLocks/>
            </p:cNvSpPr>
            <p:nvPr/>
          </p:nvSpPr>
          <p:spPr bwMode="auto">
            <a:xfrm>
              <a:off x="2566" y="768"/>
              <a:ext cx="58" cy="50"/>
            </a:xfrm>
            <a:custGeom>
              <a:avLst/>
              <a:gdLst>
                <a:gd name="T0" fmla="*/ 29 w 58"/>
                <a:gd name="T1" fmla="*/ 0 h 50"/>
                <a:gd name="T2" fmla="*/ 0 w 58"/>
                <a:gd name="T3" fmla="*/ 50 h 50"/>
                <a:gd name="T4" fmla="*/ 58 w 58"/>
                <a:gd name="T5" fmla="*/ 50 h 50"/>
                <a:gd name="T6" fmla="*/ 29 w 58"/>
                <a:gd name="T7" fmla="*/ 0 h 5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58" h="50">
                  <a:moveTo>
                    <a:pt x="29" y="0"/>
                  </a:moveTo>
                  <a:lnTo>
                    <a:pt x="0" y="50"/>
                  </a:lnTo>
                  <a:lnTo>
                    <a:pt x="58" y="50"/>
                  </a:lnTo>
                  <a:lnTo>
                    <a:pt x="29" y="0"/>
                  </a:lnTo>
                  <a:close/>
                </a:path>
              </a:pathLst>
            </a:custGeom>
            <a:solidFill>
              <a:srgbClr val="0000FF"/>
            </a:solidFill>
            <a:ln w="11113">
              <a:solidFill>
                <a:srgbClr val="0000FF"/>
              </a:solidFill>
              <a:prstDash val="solid"/>
              <a:round/>
              <a:headEnd/>
              <a:tailEnd/>
            </a:ln>
          </p:spPr>
          <p:txBody>
            <a:bodyPr/>
            <a:lstStyle/>
            <a:p>
              <a:endParaRPr lang="en-US"/>
            </a:p>
          </p:txBody>
        </p:sp>
      </p:grpSp>
      <p:grpSp>
        <p:nvGrpSpPr>
          <p:cNvPr id="433331" name="Group 201">
            <a:extLst>
              <a:ext uri="{FF2B5EF4-FFF2-40B4-BE49-F238E27FC236}">
                <a16:creationId xmlns:a16="http://schemas.microsoft.com/office/drawing/2014/main" id="{E0343058-9ED6-754C-584D-47AF966C8B1B}"/>
              </a:ext>
            </a:extLst>
          </p:cNvPr>
          <p:cNvGrpSpPr>
            <a:grpSpLocks/>
          </p:cNvGrpSpPr>
          <p:nvPr/>
        </p:nvGrpSpPr>
        <p:grpSpPr bwMode="auto">
          <a:xfrm>
            <a:off x="815975" y="2335213"/>
            <a:ext cx="1392238" cy="3181350"/>
            <a:chOff x="514" y="1471"/>
            <a:chExt cx="877" cy="2004"/>
          </a:xfrm>
        </p:grpSpPr>
        <p:sp>
          <p:nvSpPr>
            <p:cNvPr id="433371" name="Oval 202">
              <a:extLst>
                <a:ext uri="{FF2B5EF4-FFF2-40B4-BE49-F238E27FC236}">
                  <a16:creationId xmlns:a16="http://schemas.microsoft.com/office/drawing/2014/main" id="{EC1CDBA6-3290-80B0-B7BD-FBE5D5C2259F}"/>
                </a:ext>
              </a:extLst>
            </p:cNvPr>
            <p:cNvSpPr>
              <a:spLocks noChangeArrowheads="1"/>
            </p:cNvSpPr>
            <p:nvPr/>
          </p:nvSpPr>
          <p:spPr bwMode="auto">
            <a:xfrm>
              <a:off x="522" y="3212"/>
              <a:ext cx="51" cy="51"/>
            </a:xfrm>
            <a:prstGeom prst="ellipse">
              <a:avLst/>
            </a:prstGeom>
            <a:solidFill>
              <a:srgbClr val="FF0000"/>
            </a:solidFill>
            <a:ln w="11113">
              <a:solidFill>
                <a:srgbClr val="FF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grpSp>
          <p:nvGrpSpPr>
            <p:cNvPr id="433372" name="Group 203">
              <a:extLst>
                <a:ext uri="{FF2B5EF4-FFF2-40B4-BE49-F238E27FC236}">
                  <a16:creationId xmlns:a16="http://schemas.microsoft.com/office/drawing/2014/main" id="{81985273-E655-0012-46F6-95ABFCFEAADF}"/>
                </a:ext>
              </a:extLst>
            </p:cNvPr>
            <p:cNvGrpSpPr>
              <a:grpSpLocks/>
            </p:cNvGrpSpPr>
            <p:nvPr/>
          </p:nvGrpSpPr>
          <p:grpSpPr bwMode="auto">
            <a:xfrm>
              <a:off x="514" y="1471"/>
              <a:ext cx="877" cy="2004"/>
              <a:chOff x="436" y="1471"/>
              <a:chExt cx="877" cy="2004"/>
            </a:xfrm>
          </p:grpSpPr>
          <p:sp>
            <p:nvSpPr>
              <p:cNvPr id="433373" name="Line 204">
                <a:extLst>
                  <a:ext uri="{FF2B5EF4-FFF2-40B4-BE49-F238E27FC236}">
                    <a16:creationId xmlns:a16="http://schemas.microsoft.com/office/drawing/2014/main" id="{27324846-852E-EFB1-E145-24EA54934E65}"/>
                  </a:ext>
                </a:extLst>
              </p:cNvPr>
              <p:cNvSpPr>
                <a:spLocks noChangeShapeType="1"/>
              </p:cNvSpPr>
              <p:nvPr/>
            </p:nvSpPr>
            <p:spPr bwMode="auto">
              <a:xfrm flipV="1">
                <a:off x="470" y="1963"/>
                <a:ext cx="808" cy="1275"/>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3374" name="Line 205">
                <a:extLst>
                  <a:ext uri="{FF2B5EF4-FFF2-40B4-BE49-F238E27FC236}">
                    <a16:creationId xmlns:a16="http://schemas.microsoft.com/office/drawing/2014/main" id="{369188D1-3823-FA4D-6AD8-EBBB971A2C01}"/>
                  </a:ext>
                </a:extLst>
              </p:cNvPr>
              <p:cNvSpPr>
                <a:spLocks noChangeShapeType="1"/>
              </p:cNvSpPr>
              <p:nvPr/>
            </p:nvSpPr>
            <p:spPr bwMode="auto">
              <a:xfrm flipV="1">
                <a:off x="470" y="2977"/>
                <a:ext cx="0" cy="261"/>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3375" name="Line 206">
                <a:extLst>
                  <a:ext uri="{FF2B5EF4-FFF2-40B4-BE49-F238E27FC236}">
                    <a16:creationId xmlns:a16="http://schemas.microsoft.com/office/drawing/2014/main" id="{D37A03D8-8B48-A6BA-1EE6-4274207D3BD4}"/>
                  </a:ext>
                </a:extLst>
              </p:cNvPr>
              <p:cNvSpPr>
                <a:spLocks noChangeShapeType="1"/>
              </p:cNvSpPr>
              <p:nvPr/>
            </p:nvSpPr>
            <p:spPr bwMode="auto">
              <a:xfrm>
                <a:off x="436" y="2977"/>
                <a:ext cx="69" cy="0"/>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3376" name="Line 207">
                <a:extLst>
                  <a:ext uri="{FF2B5EF4-FFF2-40B4-BE49-F238E27FC236}">
                    <a16:creationId xmlns:a16="http://schemas.microsoft.com/office/drawing/2014/main" id="{48CD7659-E052-45B0-9CFE-274A64542FA7}"/>
                  </a:ext>
                </a:extLst>
              </p:cNvPr>
              <p:cNvSpPr>
                <a:spLocks noChangeShapeType="1"/>
              </p:cNvSpPr>
              <p:nvPr/>
            </p:nvSpPr>
            <p:spPr bwMode="auto">
              <a:xfrm>
                <a:off x="470" y="3238"/>
                <a:ext cx="0" cy="237"/>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3377" name="Line 208">
                <a:extLst>
                  <a:ext uri="{FF2B5EF4-FFF2-40B4-BE49-F238E27FC236}">
                    <a16:creationId xmlns:a16="http://schemas.microsoft.com/office/drawing/2014/main" id="{31E337CD-94F2-FAB5-F4BB-BDF95D997E7A}"/>
                  </a:ext>
                </a:extLst>
              </p:cNvPr>
              <p:cNvSpPr>
                <a:spLocks noChangeShapeType="1"/>
              </p:cNvSpPr>
              <p:nvPr/>
            </p:nvSpPr>
            <p:spPr bwMode="auto">
              <a:xfrm flipV="1">
                <a:off x="1278" y="1471"/>
                <a:ext cx="0" cy="492"/>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3378" name="Line 209">
                <a:extLst>
                  <a:ext uri="{FF2B5EF4-FFF2-40B4-BE49-F238E27FC236}">
                    <a16:creationId xmlns:a16="http://schemas.microsoft.com/office/drawing/2014/main" id="{07ED4909-3307-CA65-4BE3-31380E5B06AD}"/>
                  </a:ext>
                </a:extLst>
              </p:cNvPr>
              <p:cNvSpPr>
                <a:spLocks noChangeShapeType="1"/>
              </p:cNvSpPr>
              <p:nvPr/>
            </p:nvSpPr>
            <p:spPr bwMode="auto">
              <a:xfrm>
                <a:off x="1243" y="1471"/>
                <a:ext cx="70" cy="0"/>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3379" name="Line 210">
                <a:extLst>
                  <a:ext uri="{FF2B5EF4-FFF2-40B4-BE49-F238E27FC236}">
                    <a16:creationId xmlns:a16="http://schemas.microsoft.com/office/drawing/2014/main" id="{7987DEB9-5917-76BB-FA81-C0F75D3E3298}"/>
                  </a:ext>
                </a:extLst>
              </p:cNvPr>
              <p:cNvSpPr>
                <a:spLocks noChangeShapeType="1"/>
              </p:cNvSpPr>
              <p:nvPr/>
            </p:nvSpPr>
            <p:spPr bwMode="auto">
              <a:xfrm>
                <a:off x="1243" y="2453"/>
                <a:ext cx="70" cy="0"/>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3380" name="Oval 211">
                <a:extLst>
                  <a:ext uri="{FF2B5EF4-FFF2-40B4-BE49-F238E27FC236}">
                    <a16:creationId xmlns:a16="http://schemas.microsoft.com/office/drawing/2014/main" id="{C4CDA298-02C1-9C03-08A2-C38DC3254764}"/>
                  </a:ext>
                </a:extLst>
              </p:cNvPr>
              <p:cNvSpPr>
                <a:spLocks noChangeArrowheads="1"/>
              </p:cNvSpPr>
              <p:nvPr/>
            </p:nvSpPr>
            <p:spPr bwMode="auto">
              <a:xfrm>
                <a:off x="1252" y="1936"/>
                <a:ext cx="51" cy="52"/>
              </a:xfrm>
              <a:prstGeom prst="ellipse">
                <a:avLst/>
              </a:prstGeom>
              <a:solidFill>
                <a:srgbClr val="FF0000"/>
              </a:solidFill>
              <a:ln w="28575">
                <a:solidFill>
                  <a:srgbClr val="FF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433381" name="Line 212">
                <a:extLst>
                  <a:ext uri="{FF2B5EF4-FFF2-40B4-BE49-F238E27FC236}">
                    <a16:creationId xmlns:a16="http://schemas.microsoft.com/office/drawing/2014/main" id="{A7687700-1A6E-5514-6C51-307D0D1223CD}"/>
                  </a:ext>
                </a:extLst>
              </p:cNvPr>
              <p:cNvSpPr>
                <a:spLocks noChangeShapeType="1"/>
              </p:cNvSpPr>
              <p:nvPr/>
            </p:nvSpPr>
            <p:spPr bwMode="auto">
              <a:xfrm>
                <a:off x="1278" y="1963"/>
                <a:ext cx="0" cy="490"/>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sp>
        <p:nvSpPr>
          <p:cNvPr id="433332" name="Rectangle 213">
            <a:extLst>
              <a:ext uri="{FF2B5EF4-FFF2-40B4-BE49-F238E27FC236}">
                <a16:creationId xmlns:a16="http://schemas.microsoft.com/office/drawing/2014/main" id="{0591D79D-6022-2436-5683-540F526F6B55}"/>
              </a:ext>
            </a:extLst>
          </p:cNvPr>
          <p:cNvSpPr>
            <a:spLocks noChangeArrowheads="1"/>
          </p:cNvSpPr>
          <p:nvPr/>
        </p:nvSpPr>
        <p:spPr bwMode="auto">
          <a:xfrm>
            <a:off x="198438" y="-95250"/>
            <a:ext cx="9144000" cy="935038"/>
          </a:xfrm>
          <a:prstGeom prst="rect">
            <a:avLst/>
          </a:prstGeom>
          <a:noFill/>
          <a:ln>
            <a:noFill/>
          </a:ln>
          <a:effectLst/>
          <a:extLst>
            <a:ext uri="{909E8E84-426E-40DD-AFC4-6F175D3DCCD1}">
              <a14:hiddenFill xmlns:a14="http://schemas.microsoft.com/office/drawing/2010/main">
                <a:solidFill>
                  <a:srgbClr val="FFCC00"/>
                </a:solidFill>
              </a14:hiddenFill>
            </a:ext>
            <a:ext uri="{91240B29-F687-4F45-9708-019B960494DF}">
              <a14:hiddenLine xmlns:a14="http://schemas.microsoft.com/office/drawing/2010/main" w="9525">
                <a:solidFill>
                  <a:srgbClr val="0000FF"/>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3000" b="1">
                <a:latin typeface="Arial" panose="020B0604020202020204" pitchFamily="34" charset="0"/>
              </a:rPr>
              <a:t>Declining Heritability Not a General Explanation</a:t>
            </a:r>
            <a:endParaRPr lang="fr-CA" altLang="en-US" sz="3000" b="1" i="1">
              <a:solidFill>
                <a:srgbClr val="0000FF"/>
              </a:solidFill>
              <a:latin typeface="Arial" panose="020B0604020202020204" pitchFamily="34" charset="0"/>
            </a:endParaRPr>
          </a:p>
        </p:txBody>
      </p:sp>
      <p:sp>
        <p:nvSpPr>
          <p:cNvPr id="433333" name="Rectangle 214">
            <a:extLst>
              <a:ext uri="{FF2B5EF4-FFF2-40B4-BE49-F238E27FC236}">
                <a16:creationId xmlns:a16="http://schemas.microsoft.com/office/drawing/2014/main" id="{98AB450D-0B7D-44B4-47E4-07939981B7A0}"/>
              </a:ext>
            </a:extLst>
          </p:cNvPr>
          <p:cNvSpPr>
            <a:spLocks noChangeArrowheads="1"/>
          </p:cNvSpPr>
          <p:nvPr/>
        </p:nvSpPr>
        <p:spPr bwMode="auto">
          <a:xfrm>
            <a:off x="2722563" y="5645150"/>
            <a:ext cx="760412" cy="182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fr-CA" altLang="en-US" sz="1200">
                <a:solidFill>
                  <a:srgbClr val="000000"/>
                </a:solidFill>
                <a:latin typeface="Arial" panose="020B0604020202020204" pitchFamily="34" charset="0"/>
                <a:cs typeface="Arial" panose="020B0604020202020204" pitchFamily="34" charset="0"/>
              </a:rPr>
              <a:t>Before limit</a:t>
            </a:r>
            <a:endParaRPr lang="fr-CA" altLang="en-US" sz="1800">
              <a:latin typeface="Arial" panose="020B0604020202020204" pitchFamily="34" charset="0"/>
              <a:cs typeface="Arial" panose="020B0604020202020204" pitchFamily="34" charset="0"/>
            </a:endParaRPr>
          </a:p>
        </p:txBody>
      </p:sp>
      <p:sp>
        <p:nvSpPr>
          <p:cNvPr id="433334" name="Rectangle 215">
            <a:extLst>
              <a:ext uri="{FF2B5EF4-FFF2-40B4-BE49-F238E27FC236}">
                <a16:creationId xmlns:a16="http://schemas.microsoft.com/office/drawing/2014/main" id="{A2AED678-8240-DB27-D721-5EFED32F394D}"/>
              </a:ext>
            </a:extLst>
          </p:cNvPr>
          <p:cNvSpPr>
            <a:spLocks noChangeArrowheads="1"/>
          </p:cNvSpPr>
          <p:nvPr/>
        </p:nvSpPr>
        <p:spPr bwMode="auto">
          <a:xfrm>
            <a:off x="4068763" y="5645150"/>
            <a:ext cx="635000" cy="182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fr-CA" altLang="en-US" sz="1200">
                <a:solidFill>
                  <a:srgbClr val="000000"/>
                </a:solidFill>
                <a:latin typeface="Arial" panose="020B0604020202020204" pitchFamily="34" charset="0"/>
                <a:cs typeface="Arial" panose="020B0604020202020204" pitchFamily="34" charset="0"/>
              </a:rPr>
              <a:t>After limit</a:t>
            </a:r>
            <a:endParaRPr lang="fr-CA" altLang="en-US" sz="1800">
              <a:latin typeface="Arial" panose="020B0604020202020204" pitchFamily="34" charset="0"/>
              <a:cs typeface="Arial" panose="020B0604020202020204" pitchFamily="34" charset="0"/>
            </a:endParaRPr>
          </a:p>
        </p:txBody>
      </p:sp>
      <p:sp>
        <p:nvSpPr>
          <p:cNvPr id="433335" name="Rectangle 216">
            <a:extLst>
              <a:ext uri="{FF2B5EF4-FFF2-40B4-BE49-F238E27FC236}">
                <a16:creationId xmlns:a16="http://schemas.microsoft.com/office/drawing/2014/main" id="{0A16D13B-8939-BDF0-5B20-98F9CA0D6F88}"/>
              </a:ext>
            </a:extLst>
          </p:cNvPr>
          <p:cNvSpPr>
            <a:spLocks noChangeArrowheads="1"/>
          </p:cNvSpPr>
          <p:nvPr/>
        </p:nvSpPr>
        <p:spPr bwMode="auto">
          <a:xfrm>
            <a:off x="4802188" y="5645150"/>
            <a:ext cx="760412" cy="182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fr-CA" altLang="en-US" sz="1200">
                <a:solidFill>
                  <a:srgbClr val="000000"/>
                </a:solidFill>
                <a:latin typeface="Arial" panose="020B0604020202020204" pitchFamily="34" charset="0"/>
                <a:cs typeface="Arial" panose="020B0604020202020204" pitchFamily="34" charset="0"/>
              </a:rPr>
              <a:t>Before limit</a:t>
            </a:r>
            <a:endParaRPr lang="fr-CA" altLang="en-US" sz="1800">
              <a:latin typeface="Arial" panose="020B0604020202020204" pitchFamily="34" charset="0"/>
              <a:cs typeface="Arial" panose="020B0604020202020204" pitchFamily="34" charset="0"/>
            </a:endParaRPr>
          </a:p>
        </p:txBody>
      </p:sp>
      <p:sp>
        <p:nvSpPr>
          <p:cNvPr id="433336" name="Rectangle 217">
            <a:extLst>
              <a:ext uri="{FF2B5EF4-FFF2-40B4-BE49-F238E27FC236}">
                <a16:creationId xmlns:a16="http://schemas.microsoft.com/office/drawing/2014/main" id="{EFEC0A15-23A1-EA7A-9D40-9463E44D9FDC}"/>
              </a:ext>
            </a:extLst>
          </p:cNvPr>
          <p:cNvSpPr>
            <a:spLocks noChangeArrowheads="1"/>
          </p:cNvSpPr>
          <p:nvPr/>
        </p:nvSpPr>
        <p:spPr bwMode="auto">
          <a:xfrm>
            <a:off x="6148388" y="5645150"/>
            <a:ext cx="635000" cy="182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fr-CA" altLang="en-US" sz="1200">
                <a:solidFill>
                  <a:srgbClr val="000000"/>
                </a:solidFill>
                <a:latin typeface="Arial" panose="020B0604020202020204" pitchFamily="34" charset="0"/>
                <a:cs typeface="Arial" panose="020B0604020202020204" pitchFamily="34" charset="0"/>
              </a:rPr>
              <a:t>After limit</a:t>
            </a:r>
            <a:endParaRPr lang="fr-CA" altLang="en-US" sz="1800">
              <a:latin typeface="Arial" panose="020B0604020202020204" pitchFamily="34" charset="0"/>
              <a:cs typeface="Arial" panose="020B0604020202020204" pitchFamily="34" charset="0"/>
            </a:endParaRPr>
          </a:p>
        </p:txBody>
      </p:sp>
      <p:sp>
        <p:nvSpPr>
          <p:cNvPr id="433337" name="Rectangle 218">
            <a:extLst>
              <a:ext uri="{FF2B5EF4-FFF2-40B4-BE49-F238E27FC236}">
                <a16:creationId xmlns:a16="http://schemas.microsoft.com/office/drawing/2014/main" id="{87C898A6-1B8E-5E58-AD65-F1F43327311E}"/>
              </a:ext>
            </a:extLst>
          </p:cNvPr>
          <p:cNvSpPr>
            <a:spLocks noChangeArrowheads="1"/>
          </p:cNvSpPr>
          <p:nvPr/>
        </p:nvSpPr>
        <p:spPr bwMode="auto">
          <a:xfrm>
            <a:off x="7064375" y="5646738"/>
            <a:ext cx="760413" cy="182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fr-CA" altLang="en-US" sz="1200">
                <a:solidFill>
                  <a:srgbClr val="000000"/>
                </a:solidFill>
                <a:latin typeface="Arial" panose="020B0604020202020204" pitchFamily="34" charset="0"/>
                <a:cs typeface="Arial" panose="020B0604020202020204" pitchFamily="34" charset="0"/>
              </a:rPr>
              <a:t>Before limit</a:t>
            </a:r>
            <a:endParaRPr lang="fr-CA" altLang="en-US" sz="1800">
              <a:latin typeface="Arial" panose="020B0604020202020204" pitchFamily="34" charset="0"/>
              <a:cs typeface="Arial" panose="020B0604020202020204" pitchFamily="34" charset="0"/>
            </a:endParaRPr>
          </a:p>
        </p:txBody>
      </p:sp>
      <p:sp>
        <p:nvSpPr>
          <p:cNvPr id="433338" name="Rectangle 219">
            <a:extLst>
              <a:ext uri="{FF2B5EF4-FFF2-40B4-BE49-F238E27FC236}">
                <a16:creationId xmlns:a16="http://schemas.microsoft.com/office/drawing/2014/main" id="{93C4D36B-2A88-2414-48DF-6B4A9686CD72}"/>
              </a:ext>
            </a:extLst>
          </p:cNvPr>
          <p:cNvSpPr>
            <a:spLocks noChangeArrowheads="1"/>
          </p:cNvSpPr>
          <p:nvPr/>
        </p:nvSpPr>
        <p:spPr bwMode="auto">
          <a:xfrm>
            <a:off x="8410575" y="5646738"/>
            <a:ext cx="635000" cy="182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fr-CA" altLang="en-US" sz="1200">
                <a:solidFill>
                  <a:srgbClr val="000000"/>
                </a:solidFill>
                <a:latin typeface="Arial" panose="020B0604020202020204" pitchFamily="34" charset="0"/>
                <a:cs typeface="Arial" panose="020B0604020202020204" pitchFamily="34" charset="0"/>
              </a:rPr>
              <a:t>After limit</a:t>
            </a:r>
            <a:endParaRPr lang="fr-CA" altLang="en-US" sz="1800">
              <a:latin typeface="Arial" panose="020B0604020202020204" pitchFamily="34" charset="0"/>
              <a:cs typeface="Arial" panose="020B0604020202020204" pitchFamily="34" charset="0"/>
            </a:endParaRPr>
          </a:p>
        </p:txBody>
      </p:sp>
      <p:sp>
        <p:nvSpPr>
          <p:cNvPr id="433339" name="Line 220">
            <a:extLst>
              <a:ext uri="{FF2B5EF4-FFF2-40B4-BE49-F238E27FC236}">
                <a16:creationId xmlns:a16="http://schemas.microsoft.com/office/drawing/2014/main" id="{5509C989-CEAF-DD08-12E3-2F9BAD33767F}"/>
              </a:ext>
            </a:extLst>
          </p:cNvPr>
          <p:cNvSpPr>
            <a:spLocks noChangeShapeType="1"/>
          </p:cNvSpPr>
          <p:nvPr/>
        </p:nvSpPr>
        <p:spPr bwMode="auto">
          <a:xfrm flipV="1">
            <a:off x="5268913" y="4697413"/>
            <a:ext cx="0" cy="723900"/>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3340" name="Line 221">
            <a:extLst>
              <a:ext uri="{FF2B5EF4-FFF2-40B4-BE49-F238E27FC236}">
                <a16:creationId xmlns:a16="http://schemas.microsoft.com/office/drawing/2014/main" id="{849BE308-9EA3-130A-0C32-47C9173D1ABA}"/>
              </a:ext>
            </a:extLst>
          </p:cNvPr>
          <p:cNvSpPr>
            <a:spLocks noChangeShapeType="1"/>
          </p:cNvSpPr>
          <p:nvPr/>
        </p:nvSpPr>
        <p:spPr bwMode="auto">
          <a:xfrm>
            <a:off x="5214938" y="4697413"/>
            <a:ext cx="109537" cy="0"/>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3341" name="Line 222">
            <a:extLst>
              <a:ext uri="{FF2B5EF4-FFF2-40B4-BE49-F238E27FC236}">
                <a16:creationId xmlns:a16="http://schemas.microsoft.com/office/drawing/2014/main" id="{0DADD600-89EB-7C01-34B7-8A9BB7C5AF71}"/>
              </a:ext>
            </a:extLst>
          </p:cNvPr>
          <p:cNvSpPr>
            <a:spLocks noChangeShapeType="1"/>
          </p:cNvSpPr>
          <p:nvPr/>
        </p:nvSpPr>
        <p:spPr bwMode="auto">
          <a:xfrm>
            <a:off x="5268913" y="5421313"/>
            <a:ext cx="0" cy="103187"/>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3342" name="Oval 223">
            <a:extLst>
              <a:ext uri="{FF2B5EF4-FFF2-40B4-BE49-F238E27FC236}">
                <a16:creationId xmlns:a16="http://schemas.microsoft.com/office/drawing/2014/main" id="{8EA8DBA6-842B-5601-56C3-17246FCD10D5}"/>
              </a:ext>
            </a:extLst>
          </p:cNvPr>
          <p:cNvSpPr>
            <a:spLocks noChangeArrowheads="1"/>
          </p:cNvSpPr>
          <p:nvPr/>
        </p:nvSpPr>
        <p:spPr bwMode="auto">
          <a:xfrm>
            <a:off x="5229225" y="5380038"/>
            <a:ext cx="80963" cy="80962"/>
          </a:xfrm>
          <a:prstGeom prst="ellipse">
            <a:avLst/>
          </a:prstGeom>
          <a:solidFill>
            <a:srgbClr val="000000"/>
          </a:solidFill>
          <a:ln w="11113">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grpSp>
        <p:nvGrpSpPr>
          <p:cNvPr id="433343" name="Group 224">
            <a:extLst>
              <a:ext uri="{FF2B5EF4-FFF2-40B4-BE49-F238E27FC236}">
                <a16:creationId xmlns:a16="http://schemas.microsoft.com/office/drawing/2014/main" id="{E9A304BB-DBD9-851D-40FC-58ECABAE81CF}"/>
              </a:ext>
            </a:extLst>
          </p:cNvPr>
          <p:cNvGrpSpPr>
            <a:grpSpLocks/>
          </p:cNvGrpSpPr>
          <p:nvPr/>
        </p:nvGrpSpPr>
        <p:grpSpPr bwMode="auto">
          <a:xfrm>
            <a:off x="5214938" y="4656138"/>
            <a:ext cx="1392237" cy="868362"/>
            <a:chOff x="3285" y="2933"/>
            <a:chExt cx="877" cy="547"/>
          </a:xfrm>
        </p:grpSpPr>
        <p:sp>
          <p:nvSpPr>
            <p:cNvPr id="433361" name="Line 225">
              <a:extLst>
                <a:ext uri="{FF2B5EF4-FFF2-40B4-BE49-F238E27FC236}">
                  <a16:creationId xmlns:a16="http://schemas.microsoft.com/office/drawing/2014/main" id="{624F3795-2E2F-0CAC-6DC1-00865EB5A835}"/>
                </a:ext>
              </a:extLst>
            </p:cNvPr>
            <p:cNvSpPr>
              <a:spLocks noChangeShapeType="1"/>
            </p:cNvSpPr>
            <p:nvPr/>
          </p:nvSpPr>
          <p:spPr bwMode="auto">
            <a:xfrm>
              <a:off x="4127" y="3419"/>
              <a:ext cx="0" cy="61"/>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grpSp>
          <p:nvGrpSpPr>
            <p:cNvPr id="433362" name="Group 226">
              <a:extLst>
                <a:ext uri="{FF2B5EF4-FFF2-40B4-BE49-F238E27FC236}">
                  <a16:creationId xmlns:a16="http://schemas.microsoft.com/office/drawing/2014/main" id="{EA6EFB44-695A-9D15-8A21-EEF1EB6F5A1D}"/>
                </a:ext>
              </a:extLst>
            </p:cNvPr>
            <p:cNvGrpSpPr>
              <a:grpSpLocks/>
            </p:cNvGrpSpPr>
            <p:nvPr/>
          </p:nvGrpSpPr>
          <p:grpSpPr bwMode="auto">
            <a:xfrm>
              <a:off x="3285" y="2933"/>
              <a:ext cx="877" cy="547"/>
              <a:chOff x="3285" y="2933"/>
              <a:chExt cx="877" cy="547"/>
            </a:xfrm>
          </p:grpSpPr>
          <p:sp>
            <p:nvSpPr>
              <p:cNvPr id="433363" name="Line 227">
                <a:extLst>
                  <a:ext uri="{FF2B5EF4-FFF2-40B4-BE49-F238E27FC236}">
                    <a16:creationId xmlns:a16="http://schemas.microsoft.com/office/drawing/2014/main" id="{A0560DFD-4C6B-2FEA-D87D-0F727507ECCD}"/>
                  </a:ext>
                </a:extLst>
              </p:cNvPr>
              <p:cNvSpPr>
                <a:spLocks noChangeShapeType="1"/>
              </p:cNvSpPr>
              <p:nvPr/>
            </p:nvSpPr>
            <p:spPr bwMode="auto">
              <a:xfrm>
                <a:off x="3319" y="3225"/>
                <a:ext cx="808" cy="194"/>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3364" name="Line 228">
                <a:extLst>
                  <a:ext uri="{FF2B5EF4-FFF2-40B4-BE49-F238E27FC236}">
                    <a16:creationId xmlns:a16="http://schemas.microsoft.com/office/drawing/2014/main" id="{54D1ED48-9D3D-E8C7-C03E-29CC6842766C}"/>
                  </a:ext>
                </a:extLst>
              </p:cNvPr>
              <p:cNvSpPr>
                <a:spLocks noChangeShapeType="1"/>
              </p:cNvSpPr>
              <p:nvPr/>
            </p:nvSpPr>
            <p:spPr bwMode="auto">
              <a:xfrm flipV="1">
                <a:off x="4127" y="3083"/>
                <a:ext cx="0" cy="336"/>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3365" name="Line 229">
                <a:extLst>
                  <a:ext uri="{FF2B5EF4-FFF2-40B4-BE49-F238E27FC236}">
                    <a16:creationId xmlns:a16="http://schemas.microsoft.com/office/drawing/2014/main" id="{14FAD04A-6DC9-1EF5-4981-1BD1D9566681}"/>
                  </a:ext>
                </a:extLst>
              </p:cNvPr>
              <p:cNvSpPr>
                <a:spLocks noChangeShapeType="1"/>
              </p:cNvSpPr>
              <p:nvPr/>
            </p:nvSpPr>
            <p:spPr bwMode="auto">
              <a:xfrm>
                <a:off x="4093" y="3083"/>
                <a:ext cx="69" cy="0"/>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3366" name="Oval 230">
                <a:extLst>
                  <a:ext uri="{FF2B5EF4-FFF2-40B4-BE49-F238E27FC236}">
                    <a16:creationId xmlns:a16="http://schemas.microsoft.com/office/drawing/2014/main" id="{CD837DFF-7F9B-3FEA-4247-36BA3B9DDEA9}"/>
                  </a:ext>
                </a:extLst>
              </p:cNvPr>
              <p:cNvSpPr>
                <a:spLocks noChangeArrowheads="1"/>
              </p:cNvSpPr>
              <p:nvPr/>
            </p:nvSpPr>
            <p:spPr bwMode="auto">
              <a:xfrm>
                <a:off x="4101" y="3392"/>
                <a:ext cx="52" cy="52"/>
              </a:xfrm>
              <a:prstGeom prst="ellipse">
                <a:avLst/>
              </a:prstGeom>
              <a:solidFill>
                <a:srgbClr val="FF0000"/>
              </a:solidFill>
              <a:ln w="28575">
                <a:solidFill>
                  <a:srgbClr val="FF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433367" name="Line 231">
                <a:extLst>
                  <a:ext uri="{FF2B5EF4-FFF2-40B4-BE49-F238E27FC236}">
                    <a16:creationId xmlns:a16="http://schemas.microsoft.com/office/drawing/2014/main" id="{3B0D69BC-CA40-E2A0-9646-843051B343C4}"/>
                  </a:ext>
                </a:extLst>
              </p:cNvPr>
              <p:cNvSpPr>
                <a:spLocks noChangeShapeType="1"/>
              </p:cNvSpPr>
              <p:nvPr/>
            </p:nvSpPr>
            <p:spPr bwMode="auto">
              <a:xfrm flipV="1">
                <a:off x="3319" y="2933"/>
                <a:ext cx="0" cy="292"/>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3368" name="Line 232">
                <a:extLst>
                  <a:ext uri="{FF2B5EF4-FFF2-40B4-BE49-F238E27FC236}">
                    <a16:creationId xmlns:a16="http://schemas.microsoft.com/office/drawing/2014/main" id="{7CB9EFBF-AC9C-B13A-FF63-CC49A2E8254D}"/>
                  </a:ext>
                </a:extLst>
              </p:cNvPr>
              <p:cNvSpPr>
                <a:spLocks noChangeShapeType="1"/>
              </p:cNvSpPr>
              <p:nvPr/>
            </p:nvSpPr>
            <p:spPr bwMode="auto">
              <a:xfrm>
                <a:off x="3319" y="3225"/>
                <a:ext cx="0" cy="255"/>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3369" name="Oval 233">
                <a:extLst>
                  <a:ext uri="{FF2B5EF4-FFF2-40B4-BE49-F238E27FC236}">
                    <a16:creationId xmlns:a16="http://schemas.microsoft.com/office/drawing/2014/main" id="{C037FBB2-0FDF-82CC-E136-1F4460CFE858}"/>
                  </a:ext>
                </a:extLst>
              </p:cNvPr>
              <p:cNvSpPr>
                <a:spLocks noChangeArrowheads="1"/>
              </p:cNvSpPr>
              <p:nvPr/>
            </p:nvSpPr>
            <p:spPr bwMode="auto">
              <a:xfrm>
                <a:off x="3294" y="3199"/>
                <a:ext cx="51" cy="51"/>
              </a:xfrm>
              <a:prstGeom prst="ellipse">
                <a:avLst/>
              </a:prstGeom>
              <a:solidFill>
                <a:srgbClr val="FF0000"/>
              </a:solidFill>
              <a:ln w="28575">
                <a:solidFill>
                  <a:srgbClr val="FF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433370" name="Line 234">
                <a:extLst>
                  <a:ext uri="{FF2B5EF4-FFF2-40B4-BE49-F238E27FC236}">
                    <a16:creationId xmlns:a16="http://schemas.microsoft.com/office/drawing/2014/main" id="{22C66140-E48D-CCFF-9FCF-DA52CF973E6B}"/>
                  </a:ext>
                </a:extLst>
              </p:cNvPr>
              <p:cNvSpPr>
                <a:spLocks noChangeShapeType="1"/>
              </p:cNvSpPr>
              <p:nvPr/>
            </p:nvSpPr>
            <p:spPr bwMode="auto">
              <a:xfrm>
                <a:off x="3285" y="2933"/>
                <a:ext cx="69" cy="0"/>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433344" name="Group 235">
            <a:extLst>
              <a:ext uri="{FF2B5EF4-FFF2-40B4-BE49-F238E27FC236}">
                <a16:creationId xmlns:a16="http://schemas.microsoft.com/office/drawing/2014/main" id="{D1296440-B247-8E88-02BE-8E0A01E68911}"/>
              </a:ext>
            </a:extLst>
          </p:cNvPr>
          <p:cNvGrpSpPr>
            <a:grpSpLocks/>
          </p:cNvGrpSpPr>
          <p:nvPr/>
        </p:nvGrpSpPr>
        <p:grpSpPr bwMode="auto">
          <a:xfrm>
            <a:off x="7324725" y="3230563"/>
            <a:ext cx="1392238" cy="2279650"/>
            <a:chOff x="4650" y="2035"/>
            <a:chExt cx="877" cy="1436"/>
          </a:xfrm>
        </p:grpSpPr>
        <p:sp>
          <p:nvSpPr>
            <p:cNvPr id="433351" name="Line 236">
              <a:extLst>
                <a:ext uri="{FF2B5EF4-FFF2-40B4-BE49-F238E27FC236}">
                  <a16:creationId xmlns:a16="http://schemas.microsoft.com/office/drawing/2014/main" id="{58F6F0C3-6E64-8651-CD13-2E8D84F07033}"/>
                </a:ext>
              </a:extLst>
            </p:cNvPr>
            <p:cNvSpPr>
              <a:spLocks noChangeShapeType="1"/>
            </p:cNvSpPr>
            <p:nvPr/>
          </p:nvSpPr>
          <p:spPr bwMode="auto">
            <a:xfrm flipV="1">
              <a:off x="4685" y="2590"/>
              <a:ext cx="807" cy="681"/>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3352" name="Line 237">
              <a:extLst>
                <a:ext uri="{FF2B5EF4-FFF2-40B4-BE49-F238E27FC236}">
                  <a16:creationId xmlns:a16="http://schemas.microsoft.com/office/drawing/2014/main" id="{A4F4E19A-161A-7CB1-DAE7-2133629E2198}"/>
                </a:ext>
              </a:extLst>
            </p:cNvPr>
            <p:cNvSpPr>
              <a:spLocks noChangeShapeType="1"/>
            </p:cNvSpPr>
            <p:nvPr/>
          </p:nvSpPr>
          <p:spPr bwMode="auto">
            <a:xfrm>
              <a:off x="4650" y="3020"/>
              <a:ext cx="69" cy="0"/>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3353" name="Line 238">
              <a:extLst>
                <a:ext uri="{FF2B5EF4-FFF2-40B4-BE49-F238E27FC236}">
                  <a16:creationId xmlns:a16="http://schemas.microsoft.com/office/drawing/2014/main" id="{54E436F8-9DFA-C823-7247-874ED8EF2DDE}"/>
                </a:ext>
              </a:extLst>
            </p:cNvPr>
            <p:cNvSpPr>
              <a:spLocks noChangeShapeType="1"/>
            </p:cNvSpPr>
            <p:nvPr/>
          </p:nvSpPr>
          <p:spPr bwMode="auto">
            <a:xfrm flipV="1">
              <a:off x="5492" y="2035"/>
              <a:ext cx="0" cy="555"/>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3354" name="Line 239">
              <a:extLst>
                <a:ext uri="{FF2B5EF4-FFF2-40B4-BE49-F238E27FC236}">
                  <a16:creationId xmlns:a16="http://schemas.microsoft.com/office/drawing/2014/main" id="{1F269F2E-462B-740B-42BF-77107F1EA374}"/>
                </a:ext>
              </a:extLst>
            </p:cNvPr>
            <p:cNvSpPr>
              <a:spLocks noChangeShapeType="1"/>
            </p:cNvSpPr>
            <p:nvPr/>
          </p:nvSpPr>
          <p:spPr bwMode="auto">
            <a:xfrm>
              <a:off x="5458" y="2035"/>
              <a:ext cx="69" cy="0"/>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3355" name="Line 240">
              <a:extLst>
                <a:ext uri="{FF2B5EF4-FFF2-40B4-BE49-F238E27FC236}">
                  <a16:creationId xmlns:a16="http://schemas.microsoft.com/office/drawing/2014/main" id="{8D0D9236-1A6A-ED80-D176-2316FA51045B}"/>
                </a:ext>
              </a:extLst>
            </p:cNvPr>
            <p:cNvSpPr>
              <a:spLocks noChangeShapeType="1"/>
            </p:cNvSpPr>
            <p:nvPr/>
          </p:nvSpPr>
          <p:spPr bwMode="auto">
            <a:xfrm>
              <a:off x="5492" y="2590"/>
              <a:ext cx="0" cy="553"/>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3356" name="Line 241">
              <a:extLst>
                <a:ext uri="{FF2B5EF4-FFF2-40B4-BE49-F238E27FC236}">
                  <a16:creationId xmlns:a16="http://schemas.microsoft.com/office/drawing/2014/main" id="{35A61E5D-EAB1-E8D0-7399-408EED2552D8}"/>
                </a:ext>
              </a:extLst>
            </p:cNvPr>
            <p:cNvSpPr>
              <a:spLocks noChangeShapeType="1"/>
            </p:cNvSpPr>
            <p:nvPr/>
          </p:nvSpPr>
          <p:spPr bwMode="auto">
            <a:xfrm>
              <a:off x="5458" y="3143"/>
              <a:ext cx="69" cy="0"/>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3357" name="Oval 242">
              <a:extLst>
                <a:ext uri="{FF2B5EF4-FFF2-40B4-BE49-F238E27FC236}">
                  <a16:creationId xmlns:a16="http://schemas.microsoft.com/office/drawing/2014/main" id="{73655CA5-9F8C-8E65-D693-7DBA510B5F3C}"/>
                </a:ext>
              </a:extLst>
            </p:cNvPr>
            <p:cNvSpPr>
              <a:spLocks noChangeArrowheads="1"/>
            </p:cNvSpPr>
            <p:nvPr/>
          </p:nvSpPr>
          <p:spPr bwMode="auto">
            <a:xfrm>
              <a:off x="5466" y="2563"/>
              <a:ext cx="51" cy="52"/>
            </a:xfrm>
            <a:prstGeom prst="ellipse">
              <a:avLst/>
            </a:prstGeom>
            <a:solidFill>
              <a:srgbClr val="FF0000"/>
            </a:solidFill>
            <a:ln w="28575">
              <a:solidFill>
                <a:srgbClr val="FF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433358" name="Line 243">
              <a:extLst>
                <a:ext uri="{FF2B5EF4-FFF2-40B4-BE49-F238E27FC236}">
                  <a16:creationId xmlns:a16="http://schemas.microsoft.com/office/drawing/2014/main" id="{06875423-B7AB-6EFC-779C-7160FD0010F4}"/>
                </a:ext>
              </a:extLst>
            </p:cNvPr>
            <p:cNvSpPr>
              <a:spLocks noChangeShapeType="1"/>
            </p:cNvSpPr>
            <p:nvPr/>
          </p:nvSpPr>
          <p:spPr bwMode="auto">
            <a:xfrm flipV="1">
              <a:off x="4685" y="3020"/>
              <a:ext cx="0" cy="251"/>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3359" name="Line 244">
              <a:extLst>
                <a:ext uri="{FF2B5EF4-FFF2-40B4-BE49-F238E27FC236}">
                  <a16:creationId xmlns:a16="http://schemas.microsoft.com/office/drawing/2014/main" id="{578A249D-CDC8-F5F6-A002-C417396381FC}"/>
                </a:ext>
              </a:extLst>
            </p:cNvPr>
            <p:cNvSpPr>
              <a:spLocks noChangeShapeType="1"/>
            </p:cNvSpPr>
            <p:nvPr/>
          </p:nvSpPr>
          <p:spPr bwMode="auto">
            <a:xfrm>
              <a:off x="4685" y="3271"/>
              <a:ext cx="0" cy="200"/>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3360" name="Oval 245">
              <a:extLst>
                <a:ext uri="{FF2B5EF4-FFF2-40B4-BE49-F238E27FC236}">
                  <a16:creationId xmlns:a16="http://schemas.microsoft.com/office/drawing/2014/main" id="{BA245491-E706-7289-92B7-47A76643885D}"/>
                </a:ext>
              </a:extLst>
            </p:cNvPr>
            <p:cNvSpPr>
              <a:spLocks noChangeArrowheads="1"/>
            </p:cNvSpPr>
            <p:nvPr/>
          </p:nvSpPr>
          <p:spPr bwMode="auto">
            <a:xfrm>
              <a:off x="4659" y="3244"/>
              <a:ext cx="51" cy="52"/>
            </a:xfrm>
            <a:prstGeom prst="ellipse">
              <a:avLst/>
            </a:prstGeom>
            <a:solidFill>
              <a:srgbClr val="FF0000"/>
            </a:solidFill>
            <a:ln w="28575">
              <a:solidFill>
                <a:srgbClr val="FF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grpSp>
      <p:sp>
        <p:nvSpPr>
          <p:cNvPr id="433345" name="Text Box 246">
            <a:extLst>
              <a:ext uri="{FF2B5EF4-FFF2-40B4-BE49-F238E27FC236}">
                <a16:creationId xmlns:a16="http://schemas.microsoft.com/office/drawing/2014/main" id="{3D56D114-82D7-D0C8-AB8E-E551AA5DEC53}"/>
              </a:ext>
            </a:extLst>
          </p:cNvPr>
          <p:cNvSpPr txBox="1">
            <a:spLocks noChangeArrowheads="1"/>
          </p:cNvSpPr>
          <p:nvPr/>
        </p:nvSpPr>
        <p:spPr bwMode="auto">
          <a:xfrm>
            <a:off x="1620838" y="3832225"/>
            <a:ext cx="1168400" cy="366713"/>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fr-CA" altLang="en-US" sz="1800" b="1" i="1">
                <a:solidFill>
                  <a:srgbClr val="FF0000"/>
                </a:solidFill>
                <a:latin typeface="Arial" panose="020B0604020202020204" pitchFamily="34" charset="0"/>
                <a:cs typeface="Arial" panose="020B0604020202020204" pitchFamily="34" charset="0"/>
              </a:rPr>
              <a:t>P </a:t>
            </a:r>
            <a:r>
              <a:rPr lang="fr-CA" altLang="en-US" sz="1800" b="1">
                <a:solidFill>
                  <a:srgbClr val="FF0000"/>
                </a:solidFill>
                <a:latin typeface="Arial" panose="020B0604020202020204" pitchFamily="34" charset="0"/>
                <a:cs typeface="Arial" panose="020B0604020202020204" pitchFamily="34" charset="0"/>
              </a:rPr>
              <a:t>= 0.004</a:t>
            </a:r>
          </a:p>
        </p:txBody>
      </p:sp>
      <p:sp>
        <p:nvSpPr>
          <p:cNvPr id="433346" name="Text Box 247">
            <a:extLst>
              <a:ext uri="{FF2B5EF4-FFF2-40B4-BE49-F238E27FC236}">
                <a16:creationId xmlns:a16="http://schemas.microsoft.com/office/drawing/2014/main" id="{CA28FC38-8F1D-9DAD-82D9-B4D2B985D87B}"/>
              </a:ext>
            </a:extLst>
          </p:cNvPr>
          <p:cNvSpPr txBox="1">
            <a:spLocks noChangeArrowheads="1"/>
          </p:cNvSpPr>
          <p:nvPr/>
        </p:nvSpPr>
        <p:spPr bwMode="auto">
          <a:xfrm>
            <a:off x="3806825" y="4089400"/>
            <a:ext cx="1041400" cy="366713"/>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fr-CA" altLang="en-US" sz="1800" b="1" i="1">
                <a:solidFill>
                  <a:srgbClr val="FF0000"/>
                </a:solidFill>
                <a:latin typeface="Arial" panose="020B0604020202020204" pitchFamily="34" charset="0"/>
                <a:cs typeface="Arial" panose="020B0604020202020204" pitchFamily="34" charset="0"/>
              </a:rPr>
              <a:t>P </a:t>
            </a:r>
            <a:r>
              <a:rPr lang="fr-CA" altLang="en-US" sz="1800" b="1">
                <a:solidFill>
                  <a:srgbClr val="FF0000"/>
                </a:solidFill>
                <a:latin typeface="Arial" panose="020B0604020202020204" pitchFamily="34" charset="0"/>
                <a:cs typeface="Arial" panose="020B0604020202020204" pitchFamily="34" charset="0"/>
              </a:rPr>
              <a:t>= 0.06</a:t>
            </a:r>
          </a:p>
        </p:txBody>
      </p:sp>
      <p:sp>
        <p:nvSpPr>
          <p:cNvPr id="433347" name="Text Box 248">
            <a:extLst>
              <a:ext uri="{FF2B5EF4-FFF2-40B4-BE49-F238E27FC236}">
                <a16:creationId xmlns:a16="http://schemas.microsoft.com/office/drawing/2014/main" id="{34DBDCE3-0273-6CA7-750C-FA20B40E73F5}"/>
              </a:ext>
            </a:extLst>
          </p:cNvPr>
          <p:cNvSpPr txBox="1">
            <a:spLocks noChangeArrowheads="1"/>
          </p:cNvSpPr>
          <p:nvPr/>
        </p:nvSpPr>
        <p:spPr bwMode="auto">
          <a:xfrm>
            <a:off x="5932488" y="4502150"/>
            <a:ext cx="1041400" cy="366713"/>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fr-CA" altLang="en-US" sz="1800" b="1" i="1">
                <a:solidFill>
                  <a:srgbClr val="FF0000"/>
                </a:solidFill>
                <a:latin typeface="Arial" panose="020B0604020202020204" pitchFamily="34" charset="0"/>
                <a:cs typeface="Arial" panose="020B0604020202020204" pitchFamily="34" charset="0"/>
              </a:rPr>
              <a:t>P </a:t>
            </a:r>
            <a:r>
              <a:rPr lang="fr-CA" altLang="en-US" sz="1800" b="1">
                <a:solidFill>
                  <a:srgbClr val="FF0000"/>
                </a:solidFill>
                <a:latin typeface="Arial" panose="020B0604020202020204" pitchFamily="34" charset="0"/>
                <a:cs typeface="Arial" panose="020B0604020202020204" pitchFamily="34" charset="0"/>
              </a:rPr>
              <a:t>= 0.44</a:t>
            </a:r>
          </a:p>
        </p:txBody>
      </p:sp>
      <p:sp>
        <p:nvSpPr>
          <p:cNvPr id="433348" name="Text Box 249">
            <a:extLst>
              <a:ext uri="{FF2B5EF4-FFF2-40B4-BE49-F238E27FC236}">
                <a16:creationId xmlns:a16="http://schemas.microsoft.com/office/drawing/2014/main" id="{3D9E5D31-1AB6-1674-A80C-D2E58ABF506F}"/>
              </a:ext>
            </a:extLst>
          </p:cNvPr>
          <p:cNvSpPr txBox="1">
            <a:spLocks noChangeArrowheads="1"/>
          </p:cNvSpPr>
          <p:nvPr/>
        </p:nvSpPr>
        <p:spPr bwMode="auto">
          <a:xfrm>
            <a:off x="7413625" y="3803650"/>
            <a:ext cx="1298575" cy="366713"/>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r">
              <a:spcBef>
                <a:spcPct val="0"/>
              </a:spcBef>
              <a:buFontTx/>
              <a:buNone/>
            </a:pPr>
            <a:r>
              <a:rPr lang="fr-CA" altLang="en-US" sz="1800" b="1" i="1">
                <a:solidFill>
                  <a:srgbClr val="FF0000"/>
                </a:solidFill>
                <a:latin typeface="Arial" panose="020B0604020202020204" pitchFamily="34" charset="0"/>
                <a:cs typeface="Arial" panose="020B0604020202020204" pitchFamily="34" charset="0"/>
              </a:rPr>
              <a:t>P </a:t>
            </a:r>
            <a:r>
              <a:rPr lang="fr-CA" altLang="en-US" sz="1800" b="1">
                <a:solidFill>
                  <a:srgbClr val="FF0000"/>
                </a:solidFill>
                <a:latin typeface="Arial" panose="020B0604020202020204" pitchFamily="34" charset="0"/>
                <a:cs typeface="Arial" panose="020B0604020202020204" pitchFamily="34" charset="0"/>
              </a:rPr>
              <a:t>= 0.05</a:t>
            </a:r>
          </a:p>
        </p:txBody>
      </p:sp>
      <p:sp>
        <p:nvSpPr>
          <p:cNvPr id="433349" name="Text Box 250">
            <a:extLst>
              <a:ext uri="{FF2B5EF4-FFF2-40B4-BE49-F238E27FC236}">
                <a16:creationId xmlns:a16="http://schemas.microsoft.com/office/drawing/2014/main" id="{2E7FD3BC-4076-7D26-5F75-451FDB7B5AED}"/>
              </a:ext>
            </a:extLst>
          </p:cNvPr>
          <p:cNvSpPr txBox="1">
            <a:spLocks noChangeArrowheads="1"/>
          </p:cNvSpPr>
          <p:nvPr/>
        </p:nvSpPr>
        <p:spPr bwMode="auto">
          <a:xfrm>
            <a:off x="0" y="5945188"/>
            <a:ext cx="8923338" cy="641350"/>
          </a:xfrm>
          <a:prstGeom prst="rect">
            <a:avLst/>
          </a:prstGeom>
          <a:solidFill>
            <a:srgbClr val="FFFF00"/>
          </a:soli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fr-CA" altLang="en-US" sz="3600" i="1">
                <a:cs typeface="Arial" panose="020B0604020202020204" pitchFamily="34" charset="0"/>
              </a:rPr>
              <a:t>h</a:t>
            </a:r>
            <a:r>
              <a:rPr lang="fr-CA" altLang="en-US" sz="3600" baseline="30000">
                <a:cs typeface="Arial" panose="020B0604020202020204" pitchFamily="34" charset="0"/>
              </a:rPr>
              <a:t>2</a:t>
            </a:r>
            <a:r>
              <a:rPr lang="fr-CA" altLang="en-US" sz="2000">
                <a:latin typeface="Arial" panose="020B0604020202020204" pitchFamily="34" charset="0"/>
                <a:cs typeface="Arial" panose="020B0604020202020204" pitchFamily="34" charset="0"/>
              </a:rPr>
              <a:t>= 0.10         0.55        0.24          0.21        0.11         0.03       0.08         0.30</a:t>
            </a:r>
          </a:p>
        </p:txBody>
      </p:sp>
      <p:sp>
        <p:nvSpPr>
          <p:cNvPr id="433350" name="Oval 251">
            <a:extLst>
              <a:ext uri="{FF2B5EF4-FFF2-40B4-BE49-F238E27FC236}">
                <a16:creationId xmlns:a16="http://schemas.microsoft.com/office/drawing/2014/main" id="{0DFB9E2F-1BA0-51C6-0FE1-D430DE7EA5DB}"/>
              </a:ext>
            </a:extLst>
          </p:cNvPr>
          <p:cNvSpPr>
            <a:spLocks noChangeArrowheads="1"/>
          </p:cNvSpPr>
          <p:nvPr/>
        </p:nvSpPr>
        <p:spPr bwMode="auto">
          <a:xfrm>
            <a:off x="5991225" y="3687763"/>
            <a:ext cx="952500" cy="3040062"/>
          </a:xfrm>
          <a:prstGeom prst="ellipse">
            <a:avLst/>
          </a:prstGeom>
          <a:noFill/>
          <a:ln w="28575" algn="ctr">
            <a:solidFill>
              <a:srgbClr val="CC0099"/>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Tree>
  </p:cSld>
  <p:clrMapOvr>
    <a:masterClrMapping/>
  </p:clrMapOvr>
</p:sld>
</file>

<file path=ppt/slides/slide2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4178" name="Slide Number Placeholder 3">
            <a:extLst>
              <a:ext uri="{FF2B5EF4-FFF2-40B4-BE49-F238E27FC236}">
                <a16:creationId xmlns:a16="http://schemas.microsoft.com/office/drawing/2014/main" id="{D5483704-6E72-810F-D08C-A40D2ACB9200}"/>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43C3A4C6-1B2B-4119-9709-B507C9C490A8}" type="slidenum">
              <a:rPr lang="en-US" altLang="en-US" sz="1400"/>
              <a:pPr>
                <a:spcBef>
                  <a:spcPct val="0"/>
                </a:spcBef>
                <a:buFontTx/>
                <a:buNone/>
              </a:pPr>
              <a:t>227</a:t>
            </a:fld>
            <a:endParaRPr lang="en-US" altLang="en-US" sz="1400"/>
          </a:p>
        </p:txBody>
      </p:sp>
      <p:sp>
        <p:nvSpPr>
          <p:cNvPr id="434179" name="Slide Number Placeholder 1">
            <a:extLst>
              <a:ext uri="{FF2B5EF4-FFF2-40B4-BE49-F238E27FC236}">
                <a16:creationId xmlns:a16="http://schemas.microsoft.com/office/drawing/2014/main" id="{B11E35D7-15F9-2362-B71F-F64DD6926248}"/>
              </a:ext>
            </a:extLst>
          </p:cNvPr>
          <p:cNvSpPr txBox="1">
            <a:spLocks noGrp="1"/>
          </p:cNvSpPr>
          <p:nvPr/>
        </p:nvSpPr>
        <p:spPr bwMode="auto">
          <a:xfrm>
            <a:off x="6553200" y="6356350"/>
            <a:ext cx="21336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r" eaLnBrk="1" hangingPunct="1">
              <a:spcBef>
                <a:spcPct val="0"/>
              </a:spcBef>
              <a:buFontTx/>
              <a:buNone/>
            </a:pPr>
            <a:fld id="{A4AA8BBC-65AE-4CCA-A071-EEE652B3A55E}" type="slidenum">
              <a:rPr lang="en-US" altLang="en-US" sz="1200">
                <a:solidFill>
                  <a:srgbClr val="898989"/>
                </a:solidFill>
                <a:latin typeface="Calibri" panose="020F0502020204030204" pitchFamily="34" charset="0"/>
                <a:cs typeface="Arial" panose="020B0604020202020204" pitchFamily="34" charset="0"/>
              </a:rPr>
              <a:pPr algn="r" eaLnBrk="1" hangingPunct="1">
                <a:spcBef>
                  <a:spcPct val="0"/>
                </a:spcBef>
                <a:buFontTx/>
                <a:buNone/>
              </a:pPr>
              <a:t>227</a:t>
            </a:fld>
            <a:endParaRPr lang="en-US" altLang="en-US" sz="1200">
              <a:solidFill>
                <a:srgbClr val="898989"/>
              </a:solidFill>
              <a:latin typeface="Calibri" panose="020F0502020204030204" pitchFamily="34" charset="0"/>
              <a:cs typeface="Arial" panose="020B0604020202020204" pitchFamily="34" charset="0"/>
            </a:endParaRPr>
          </a:p>
        </p:txBody>
      </p:sp>
      <p:graphicFrame>
        <p:nvGraphicFramePr>
          <p:cNvPr id="434180" name="Object 3">
            <a:extLst>
              <a:ext uri="{FF2B5EF4-FFF2-40B4-BE49-F238E27FC236}">
                <a16:creationId xmlns:a16="http://schemas.microsoft.com/office/drawing/2014/main" id="{71EA4331-3A13-AC3D-531C-EE786C2FD77D}"/>
              </a:ext>
            </a:extLst>
          </p:cNvPr>
          <p:cNvGraphicFramePr>
            <a:graphicFrameLocks noChangeAspect="1"/>
          </p:cNvGraphicFramePr>
          <p:nvPr/>
        </p:nvGraphicFramePr>
        <p:xfrm>
          <a:off x="411163" y="369888"/>
          <a:ext cx="8005762" cy="6699250"/>
        </p:xfrm>
        <a:graphic>
          <a:graphicData uri="http://schemas.openxmlformats.org/presentationml/2006/ole">
            <mc:AlternateContent xmlns:mc="http://schemas.openxmlformats.org/markup-compatibility/2006">
              <mc:Choice xmlns:v="urn:schemas-microsoft-com:vml" Requires="v">
                <p:oleObj name="Chart" r:id="rId3" imgW="4086301" imgH="3419550" progId="Excel.Chart.8">
                  <p:embed/>
                </p:oleObj>
              </mc:Choice>
              <mc:Fallback>
                <p:oleObj name="Chart" r:id="rId3" imgW="4086301" imgH="3419550" progId="Excel.Chart.8">
                  <p:embed/>
                  <p:pic>
                    <p:nvPicPr>
                      <p:cNvPr id="0" name="Object 3"/>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11163" y="369888"/>
                        <a:ext cx="8005762" cy="6699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434181" name="Text Box 6">
            <a:extLst>
              <a:ext uri="{FF2B5EF4-FFF2-40B4-BE49-F238E27FC236}">
                <a16:creationId xmlns:a16="http://schemas.microsoft.com/office/drawing/2014/main" id="{F00B4551-9373-8B95-4916-E5B355854F72}"/>
              </a:ext>
            </a:extLst>
          </p:cNvPr>
          <p:cNvSpPr txBox="1">
            <a:spLocks noChangeArrowheads="1"/>
          </p:cNvSpPr>
          <p:nvPr/>
        </p:nvSpPr>
        <p:spPr bwMode="auto">
          <a:xfrm>
            <a:off x="1755775" y="5599113"/>
            <a:ext cx="7197725" cy="39370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nSpc>
                <a:spcPct val="90000"/>
              </a:lnSpc>
              <a:spcBef>
                <a:spcPct val="0"/>
              </a:spcBef>
              <a:buFontTx/>
              <a:buNone/>
            </a:pPr>
            <a:r>
              <a:rPr lang="en-US" altLang="en-US" sz="2200" b="1">
                <a:solidFill>
                  <a:srgbClr val="0000FF"/>
                </a:solidFill>
                <a:latin typeface="Arial" panose="020B0604020202020204" pitchFamily="34" charset="0"/>
                <a:cs typeface="Arial" panose="020B0604020202020204" pitchFamily="34" charset="0"/>
              </a:rPr>
              <a:t>Control</a:t>
            </a:r>
            <a:r>
              <a:rPr lang="en-US" altLang="en-US" sz="2200" b="1">
                <a:latin typeface="Arial" panose="020B0604020202020204" pitchFamily="34" charset="0"/>
                <a:cs typeface="Arial" panose="020B0604020202020204" pitchFamily="34" charset="0"/>
              </a:rPr>
              <a:t>	  </a:t>
            </a:r>
            <a:r>
              <a:rPr lang="en-US" altLang="en-US" sz="2200" b="1">
                <a:solidFill>
                  <a:srgbClr val="FF0000"/>
                </a:solidFill>
                <a:latin typeface="Arial" panose="020B0604020202020204" pitchFamily="34" charset="0"/>
                <a:cs typeface="Arial" panose="020B0604020202020204" pitchFamily="34" charset="0"/>
              </a:rPr>
              <a:t>HR</a:t>
            </a:r>
            <a:r>
              <a:rPr lang="en-US" altLang="en-US" sz="2200" b="1">
                <a:latin typeface="Arial" panose="020B0604020202020204" pitchFamily="34" charset="0"/>
                <a:cs typeface="Arial" panose="020B0604020202020204" pitchFamily="34" charset="0"/>
              </a:rPr>
              <a:t>            </a:t>
            </a:r>
            <a:r>
              <a:rPr lang="en-US" altLang="en-US" sz="2200" b="1">
                <a:solidFill>
                  <a:srgbClr val="0000FF"/>
                </a:solidFill>
                <a:latin typeface="Arial" panose="020B0604020202020204" pitchFamily="34" charset="0"/>
                <a:cs typeface="Arial" panose="020B0604020202020204" pitchFamily="34" charset="0"/>
              </a:rPr>
              <a:t>Control</a:t>
            </a:r>
            <a:r>
              <a:rPr lang="en-US" altLang="en-US" sz="2200" b="1">
                <a:latin typeface="Arial" panose="020B0604020202020204" pitchFamily="34" charset="0"/>
                <a:cs typeface="Arial" panose="020B0604020202020204" pitchFamily="34" charset="0"/>
              </a:rPr>
              <a:t>            </a:t>
            </a:r>
            <a:r>
              <a:rPr lang="en-US" altLang="en-US" sz="2200" b="1">
                <a:solidFill>
                  <a:srgbClr val="FF0000"/>
                </a:solidFill>
                <a:latin typeface="Arial" panose="020B0604020202020204" pitchFamily="34" charset="0"/>
                <a:cs typeface="Arial" panose="020B0604020202020204" pitchFamily="34" charset="0"/>
              </a:rPr>
              <a:t>HR</a:t>
            </a:r>
          </a:p>
        </p:txBody>
      </p:sp>
      <p:sp>
        <p:nvSpPr>
          <p:cNvPr id="434182" name="Text Box 7">
            <a:extLst>
              <a:ext uri="{FF2B5EF4-FFF2-40B4-BE49-F238E27FC236}">
                <a16:creationId xmlns:a16="http://schemas.microsoft.com/office/drawing/2014/main" id="{F28940D1-5819-BA7F-A020-B560C05352FC}"/>
              </a:ext>
            </a:extLst>
          </p:cNvPr>
          <p:cNvSpPr txBox="1">
            <a:spLocks noChangeArrowheads="1"/>
          </p:cNvSpPr>
          <p:nvPr/>
        </p:nvSpPr>
        <p:spPr bwMode="auto">
          <a:xfrm>
            <a:off x="1751013" y="6073775"/>
            <a:ext cx="6438900" cy="433388"/>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nSpc>
                <a:spcPct val="80000"/>
              </a:lnSpc>
              <a:spcBef>
                <a:spcPct val="0"/>
              </a:spcBef>
              <a:buFontTx/>
              <a:buNone/>
            </a:pPr>
            <a:r>
              <a:rPr lang="en-US" altLang="en-US" sz="2800" b="1">
                <a:latin typeface="Arial" panose="020B0604020202020204" pitchFamily="34" charset="0"/>
                <a:cs typeface="Arial" panose="020B0604020202020204" pitchFamily="34" charset="0"/>
              </a:rPr>
              <a:t>         Water	      Corticosterone</a:t>
            </a:r>
          </a:p>
        </p:txBody>
      </p:sp>
      <p:sp>
        <p:nvSpPr>
          <p:cNvPr id="434183" name="Text Box 8">
            <a:extLst>
              <a:ext uri="{FF2B5EF4-FFF2-40B4-BE49-F238E27FC236}">
                <a16:creationId xmlns:a16="http://schemas.microsoft.com/office/drawing/2014/main" id="{155AB99F-2C99-ABC2-9A45-28D072B7951A}"/>
              </a:ext>
            </a:extLst>
          </p:cNvPr>
          <p:cNvSpPr txBox="1">
            <a:spLocks noChangeArrowheads="1"/>
          </p:cNvSpPr>
          <p:nvPr/>
        </p:nvSpPr>
        <p:spPr bwMode="auto">
          <a:xfrm rot="-5400000">
            <a:off x="-1766093" y="3539331"/>
            <a:ext cx="5232400" cy="360363"/>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nSpc>
                <a:spcPct val="80000"/>
              </a:lnSpc>
              <a:spcBef>
                <a:spcPct val="0"/>
              </a:spcBef>
              <a:buFontTx/>
              <a:buNone/>
            </a:pPr>
            <a:r>
              <a:rPr lang="en-US" altLang="en-US" sz="2200" b="1">
                <a:latin typeface="Arial" panose="020B0604020202020204" pitchFamily="34" charset="0"/>
                <a:cs typeface="Arial" panose="020B0604020202020204" pitchFamily="34" charset="0"/>
              </a:rPr>
              <a:t>Body Mass start of wheel test (g)</a:t>
            </a:r>
          </a:p>
        </p:txBody>
      </p:sp>
      <p:sp>
        <p:nvSpPr>
          <p:cNvPr id="89098" name="Text Box 10">
            <a:extLst>
              <a:ext uri="{FF2B5EF4-FFF2-40B4-BE49-F238E27FC236}">
                <a16:creationId xmlns:a16="http://schemas.microsoft.com/office/drawing/2014/main" id="{54552464-A879-61E1-D01B-61EB13B1B4F7}"/>
              </a:ext>
            </a:extLst>
          </p:cNvPr>
          <p:cNvSpPr txBox="1">
            <a:spLocks noChangeArrowheads="1"/>
          </p:cNvSpPr>
          <p:nvPr/>
        </p:nvSpPr>
        <p:spPr bwMode="auto">
          <a:xfrm>
            <a:off x="15875" y="15875"/>
            <a:ext cx="7985125" cy="1495425"/>
          </a:xfrm>
          <a:prstGeom prst="rect">
            <a:avLst/>
          </a:prstGeom>
          <a:solidFill>
            <a:schemeClr val="bg1"/>
          </a:solidFill>
          <a:ln w="9525">
            <a:noFill/>
            <a:miter lim="800000"/>
            <a:headEnd/>
            <a:tailEnd/>
          </a:ln>
          <a:effectLst/>
        </p:spPr>
        <p:txBody>
          <a:bodyPr rIns="0">
            <a:spAutoFit/>
          </a:bodyPr>
          <a:lstStyle/>
          <a:p>
            <a:pPr>
              <a:spcAft>
                <a:spcPct val="20000"/>
              </a:spcAft>
              <a:defRPr/>
            </a:pPr>
            <a:r>
              <a:rPr lang="en-US" sz="3600" b="1">
                <a:effectLst>
                  <a:outerShdw blurRad="38100" dist="38100" dir="2700000" algn="tl">
                    <a:srgbClr val="C0C0C0"/>
                  </a:outerShdw>
                </a:effectLst>
                <a:latin typeface="Arial" charset="0"/>
                <a:cs typeface="Arial" charset="0"/>
              </a:rPr>
              <a:t>Adult Body Mass</a:t>
            </a:r>
            <a:r>
              <a:rPr lang="en-US" sz="1400" b="1">
                <a:effectLst>
                  <a:outerShdw blurRad="38100" dist="38100" dir="2700000" algn="tl">
                    <a:srgbClr val="C0C0C0"/>
                  </a:outerShdw>
                </a:effectLst>
                <a:latin typeface="Arial" charset="0"/>
                <a:cs typeface="Arial" charset="0"/>
              </a:rPr>
              <a:t> before Wheel Access</a:t>
            </a:r>
          </a:p>
          <a:p>
            <a:pPr>
              <a:spcAft>
                <a:spcPct val="20000"/>
              </a:spcAft>
              <a:defRPr/>
            </a:pPr>
            <a:r>
              <a:rPr lang="en-US" sz="2400" b="1">
                <a:solidFill>
                  <a:srgbClr val="009900"/>
                </a:solidFill>
                <a:effectLst>
                  <a:outerShdw blurRad="38100" dist="38100" dir="2700000" algn="tl">
                    <a:srgbClr val="C0C0C0"/>
                  </a:outerShdw>
                </a:effectLst>
                <a:latin typeface="Arial" charset="0"/>
                <a:cs typeface="Arial" charset="0"/>
              </a:rPr>
              <a:t>SAS Procedure Mixed</a:t>
            </a:r>
            <a:br>
              <a:rPr lang="en-US" sz="2400" b="1">
                <a:solidFill>
                  <a:srgbClr val="009900"/>
                </a:solidFill>
                <a:effectLst>
                  <a:outerShdw blurRad="38100" dist="38100" dir="2700000" algn="tl">
                    <a:srgbClr val="C0C0C0"/>
                  </a:outerShdw>
                </a:effectLst>
                <a:latin typeface="Arial" charset="0"/>
                <a:cs typeface="Arial" charset="0"/>
              </a:rPr>
            </a:br>
            <a:r>
              <a:rPr lang="en-US" sz="2400" b="1">
                <a:solidFill>
                  <a:srgbClr val="009900"/>
                </a:solidFill>
                <a:effectLst>
                  <a:outerShdw blurRad="38100" dist="38100" dir="2700000" algn="tl">
                    <a:srgbClr val="C0C0C0"/>
                  </a:outerShdw>
                </a:effectLst>
                <a:latin typeface="Arial" charset="0"/>
                <a:cs typeface="Arial" charset="0"/>
              </a:rPr>
              <a:t>least squares means + S.E.</a:t>
            </a:r>
            <a:endParaRPr lang="en-US" sz="2400" b="1" i="1">
              <a:solidFill>
                <a:srgbClr val="009900"/>
              </a:solidFill>
              <a:effectLst>
                <a:outerShdw blurRad="38100" dist="38100" dir="2700000" algn="tl">
                  <a:srgbClr val="C0C0C0"/>
                </a:outerShdw>
              </a:effectLst>
              <a:latin typeface="Arial" charset="0"/>
              <a:cs typeface="Arial" charset="0"/>
            </a:endParaRPr>
          </a:p>
        </p:txBody>
      </p:sp>
      <p:sp>
        <p:nvSpPr>
          <p:cNvPr id="434185" name="Text Box 9">
            <a:extLst>
              <a:ext uri="{FF2B5EF4-FFF2-40B4-BE49-F238E27FC236}">
                <a16:creationId xmlns:a16="http://schemas.microsoft.com/office/drawing/2014/main" id="{1AEED0B5-622B-7607-B775-FDD8DD07CA53}"/>
              </a:ext>
            </a:extLst>
          </p:cNvPr>
          <p:cNvSpPr txBox="1">
            <a:spLocks noChangeArrowheads="1"/>
          </p:cNvSpPr>
          <p:nvPr/>
        </p:nvSpPr>
        <p:spPr bwMode="auto">
          <a:xfrm>
            <a:off x="5988050" y="277813"/>
            <a:ext cx="3224213" cy="1462087"/>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2200" b="1">
                <a:latin typeface="Arial" panose="020B0604020202020204" pitchFamily="34" charset="0"/>
                <a:cs typeface="Arial" panose="020B0604020202020204" pitchFamily="34" charset="0"/>
              </a:rPr>
              <a:t>		       </a:t>
            </a:r>
            <a:r>
              <a:rPr lang="en-US" altLang="en-US" sz="2400" b="1" i="1">
                <a:latin typeface="Arial" panose="020B0604020202020204" pitchFamily="34" charset="0"/>
                <a:cs typeface="Arial" panose="020B0604020202020204" pitchFamily="34" charset="0"/>
              </a:rPr>
              <a:t>P</a:t>
            </a:r>
          </a:p>
          <a:p>
            <a:pPr>
              <a:spcBef>
                <a:spcPct val="0"/>
              </a:spcBef>
              <a:buFontTx/>
              <a:buNone/>
            </a:pPr>
            <a:r>
              <a:rPr lang="en-US" altLang="en-US" sz="2200" b="1">
                <a:latin typeface="Arial" panose="020B0604020202020204" pitchFamily="34" charset="0"/>
                <a:cs typeface="Arial" panose="020B0604020202020204" pitchFamily="34" charset="0"/>
              </a:rPr>
              <a:t>CORT		  0.0027*</a:t>
            </a:r>
          </a:p>
          <a:p>
            <a:pPr>
              <a:spcBef>
                <a:spcPct val="0"/>
              </a:spcBef>
              <a:buFontTx/>
              <a:buNone/>
            </a:pPr>
            <a:r>
              <a:rPr lang="en-US" altLang="en-US" sz="2200" b="1">
                <a:latin typeface="Arial" panose="020B0604020202020204" pitchFamily="34" charset="0"/>
                <a:cs typeface="Arial" panose="020B0604020202020204" pitchFamily="34" charset="0"/>
              </a:rPr>
              <a:t>HR vs. C	  0.2045</a:t>
            </a:r>
          </a:p>
          <a:p>
            <a:pPr>
              <a:spcBef>
                <a:spcPct val="0"/>
              </a:spcBef>
              <a:buFontTx/>
              <a:buNone/>
            </a:pPr>
            <a:r>
              <a:rPr lang="en-US" altLang="en-US" sz="2200" b="1">
                <a:latin typeface="Arial" panose="020B0604020202020204" pitchFamily="34" charset="0"/>
                <a:cs typeface="Arial" panose="020B0604020202020204" pitchFamily="34" charset="0"/>
              </a:rPr>
              <a:t>Interaction	  0.9849</a:t>
            </a:r>
          </a:p>
        </p:txBody>
      </p:sp>
    </p:spTree>
  </p:cSld>
  <p:clrMapOvr>
    <a:masterClrMapping/>
  </p:clrMapOvr>
</p:sld>
</file>

<file path=ppt/slides/slide2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6226" name="Slide Number Placeholder 1">
            <a:extLst>
              <a:ext uri="{FF2B5EF4-FFF2-40B4-BE49-F238E27FC236}">
                <a16:creationId xmlns:a16="http://schemas.microsoft.com/office/drawing/2014/main" id="{25FC9951-FF67-C192-2CC1-ED8D307EB0B9}"/>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DB49A7B0-2569-4D33-B9EF-3784ABFCAD4D}" type="slidenum">
              <a:rPr lang="en-US" altLang="en-US" sz="1400"/>
              <a:pPr>
                <a:spcBef>
                  <a:spcPct val="0"/>
                </a:spcBef>
                <a:buFontTx/>
                <a:buNone/>
              </a:pPr>
              <a:t>228</a:t>
            </a:fld>
            <a:endParaRPr lang="en-US" altLang="en-US" sz="1400"/>
          </a:p>
        </p:txBody>
      </p:sp>
      <p:sp>
        <p:nvSpPr>
          <p:cNvPr id="436227" name="Line 4">
            <a:extLst>
              <a:ext uri="{FF2B5EF4-FFF2-40B4-BE49-F238E27FC236}">
                <a16:creationId xmlns:a16="http://schemas.microsoft.com/office/drawing/2014/main" id="{078AF55E-85B6-DE56-A32B-4B7AE14D5FF1}"/>
              </a:ext>
            </a:extLst>
          </p:cNvPr>
          <p:cNvSpPr>
            <a:spLocks noChangeShapeType="1"/>
          </p:cNvSpPr>
          <p:nvPr/>
        </p:nvSpPr>
        <p:spPr bwMode="auto">
          <a:xfrm>
            <a:off x="120650" y="500063"/>
            <a:ext cx="8869363" cy="0"/>
          </a:xfrm>
          <a:prstGeom prst="line">
            <a:avLst/>
          </a:prstGeom>
          <a:noFill/>
          <a:ln w="50800">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436228" name="Text Box 5">
            <a:extLst>
              <a:ext uri="{FF2B5EF4-FFF2-40B4-BE49-F238E27FC236}">
                <a16:creationId xmlns:a16="http://schemas.microsoft.com/office/drawing/2014/main" id="{4CFAD808-B053-595A-EB87-F569DF6E2CF9}"/>
              </a:ext>
            </a:extLst>
          </p:cNvPr>
          <p:cNvSpPr txBox="1">
            <a:spLocks noChangeArrowheads="1"/>
          </p:cNvSpPr>
          <p:nvPr/>
        </p:nvSpPr>
        <p:spPr bwMode="auto">
          <a:xfrm>
            <a:off x="26988" y="12700"/>
            <a:ext cx="9144000" cy="4619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ts val="1200"/>
              </a:spcBef>
              <a:spcAft>
                <a:spcPts val="600"/>
              </a:spcAft>
              <a:buFontTx/>
              <a:buNone/>
            </a:pPr>
            <a:r>
              <a:rPr lang="en-US" altLang="en-US" sz="2400" b="1">
                <a:latin typeface="Arial" panose="020B0604020202020204" pitchFamily="34" charset="0"/>
                <a:cs typeface="Arial" panose="020B0604020202020204" pitchFamily="34" charset="0"/>
              </a:rPr>
              <a:t>3. </a:t>
            </a:r>
            <a:r>
              <a:rPr lang="fr-FR" altLang="en-US" sz="2400" b="1">
                <a:latin typeface="Arial" panose="020B0604020202020204" pitchFamily="34" charset="0"/>
                <a:cs typeface="Arial" panose="020B0604020202020204" pitchFamily="34" charset="0"/>
              </a:rPr>
              <a:t>Juvenile Exposure – Gen. 76 Males -- xxupdate</a:t>
            </a:r>
            <a:endParaRPr lang="en-US" altLang="en-US" sz="2400">
              <a:latin typeface="Arial" panose="020B0604020202020204" pitchFamily="34" charset="0"/>
              <a:cs typeface="Arial" panose="020B0604020202020204" pitchFamily="34" charset="0"/>
            </a:endParaRPr>
          </a:p>
        </p:txBody>
      </p:sp>
      <p:sp>
        <p:nvSpPr>
          <p:cNvPr id="436229" name="TextBox 2">
            <a:extLst>
              <a:ext uri="{FF2B5EF4-FFF2-40B4-BE49-F238E27FC236}">
                <a16:creationId xmlns:a16="http://schemas.microsoft.com/office/drawing/2014/main" id="{B0B25E28-82E9-74DB-7EA6-8F4747F551EF}"/>
              </a:ext>
            </a:extLst>
          </p:cNvPr>
          <p:cNvSpPr txBox="1">
            <a:spLocks noChangeArrowheads="1"/>
          </p:cNvSpPr>
          <p:nvPr/>
        </p:nvSpPr>
        <p:spPr bwMode="auto">
          <a:xfrm>
            <a:off x="187325" y="541338"/>
            <a:ext cx="9069388" cy="592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nSpc>
                <a:spcPct val="110000"/>
              </a:lnSpc>
              <a:spcBef>
                <a:spcPct val="0"/>
              </a:spcBef>
              <a:buFontTx/>
              <a:buNone/>
            </a:pPr>
            <a:r>
              <a:rPr lang="en-US" altLang="en-US">
                <a:solidFill>
                  <a:srgbClr val="993300"/>
                </a:solidFill>
                <a:latin typeface="Arial" panose="020B0604020202020204" pitchFamily="34" charset="0"/>
                <a:cs typeface="Arial" panose="020B0604020202020204" pitchFamily="34" charset="0"/>
              </a:rPr>
              <a:t>Juvenile effects depend on genetic background.</a:t>
            </a:r>
          </a:p>
        </p:txBody>
      </p:sp>
      <p:graphicFrame>
        <p:nvGraphicFramePr>
          <p:cNvPr id="2" name="Table 1">
            <a:extLst>
              <a:ext uri="{FF2B5EF4-FFF2-40B4-BE49-F238E27FC236}">
                <a16:creationId xmlns:a16="http://schemas.microsoft.com/office/drawing/2014/main" id="{9C256383-2CB3-BB7B-C9A4-E4A5FE2CF8E0}"/>
              </a:ext>
            </a:extLst>
          </p:cNvPr>
          <p:cNvGraphicFramePr>
            <a:graphicFrameLocks noGrp="1"/>
          </p:cNvGraphicFramePr>
          <p:nvPr/>
        </p:nvGraphicFramePr>
        <p:xfrm>
          <a:off x="269875" y="1731963"/>
          <a:ext cx="8569325" cy="4273550"/>
        </p:xfrm>
        <a:graphic>
          <a:graphicData uri="http://schemas.openxmlformats.org/drawingml/2006/table">
            <a:tbl>
              <a:tblPr>
                <a:tableStyleId>{5C22544A-7EE6-4342-B048-85BDC9FD1C3A}</a:tableStyleId>
              </a:tblPr>
              <a:tblGrid>
                <a:gridCol w="3685730">
                  <a:extLst>
                    <a:ext uri="{9D8B030D-6E8A-4147-A177-3AD203B41FA5}">
                      <a16:colId xmlns:a16="http://schemas.microsoft.com/office/drawing/2014/main" val="2568094418"/>
                    </a:ext>
                  </a:extLst>
                </a:gridCol>
                <a:gridCol w="1220899">
                  <a:extLst>
                    <a:ext uri="{9D8B030D-6E8A-4147-A177-3AD203B41FA5}">
                      <a16:colId xmlns:a16="http://schemas.microsoft.com/office/drawing/2014/main" val="2005781166"/>
                    </a:ext>
                  </a:extLst>
                </a:gridCol>
                <a:gridCol w="1220899">
                  <a:extLst>
                    <a:ext uri="{9D8B030D-6E8A-4147-A177-3AD203B41FA5}">
                      <a16:colId xmlns:a16="http://schemas.microsoft.com/office/drawing/2014/main" val="932422602"/>
                    </a:ext>
                  </a:extLst>
                </a:gridCol>
                <a:gridCol w="1220899">
                  <a:extLst>
                    <a:ext uri="{9D8B030D-6E8A-4147-A177-3AD203B41FA5}">
                      <a16:colId xmlns:a16="http://schemas.microsoft.com/office/drawing/2014/main" val="690045202"/>
                    </a:ext>
                  </a:extLst>
                </a:gridCol>
                <a:gridCol w="1220899">
                  <a:extLst>
                    <a:ext uri="{9D8B030D-6E8A-4147-A177-3AD203B41FA5}">
                      <a16:colId xmlns:a16="http://schemas.microsoft.com/office/drawing/2014/main" val="3560466179"/>
                    </a:ext>
                  </a:extLst>
                </a:gridCol>
              </a:tblGrid>
              <a:tr h="474839">
                <a:tc>
                  <a:txBody>
                    <a:bodyPr/>
                    <a:lstStyle/>
                    <a:p>
                      <a:pPr algn="l" fontAlgn="t"/>
                      <a:r>
                        <a:rPr lang="en-US" sz="2400" u="none" strike="noStrike">
                          <a:effectLst/>
                          <a:latin typeface="Arial" panose="020B0604020202020204" pitchFamily="34" charset="0"/>
                          <a:cs typeface="Arial" panose="020B0604020202020204" pitchFamily="34" charset="0"/>
                        </a:rPr>
                        <a:t>Ef</a:t>
                      </a:r>
                      <a:r>
                        <a:rPr lang="en-US" sz="400" u="none" strike="noStrike">
                          <a:effectLst/>
                          <a:latin typeface="Arial" panose="020B0604020202020204" pitchFamily="34" charset="0"/>
                          <a:cs typeface="Arial" panose="020B0604020202020204" pitchFamily="34" charset="0"/>
                        </a:rPr>
                        <a:t> </a:t>
                      </a:r>
                      <a:r>
                        <a:rPr lang="en-US" sz="2400" u="none" strike="noStrike">
                          <a:effectLst/>
                          <a:latin typeface="Arial" panose="020B0604020202020204" pitchFamily="34" charset="0"/>
                          <a:cs typeface="Arial" panose="020B0604020202020204" pitchFamily="34" charset="0"/>
                        </a:rPr>
                        <a:t>fect</a:t>
                      </a:r>
                      <a:endParaRPr lang="en-US" sz="2400" b="1"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ctr" fontAlgn="t"/>
                      <a:r>
                        <a:rPr lang="en-US" sz="2400" u="none" strike="noStrike">
                          <a:effectLst/>
                          <a:latin typeface="Arial" panose="020B0604020202020204" pitchFamily="34" charset="0"/>
                          <a:cs typeface="Arial" panose="020B0604020202020204" pitchFamily="34" charset="0"/>
                        </a:rPr>
                        <a:t>Num d.f.</a:t>
                      </a:r>
                      <a:endParaRPr lang="en-US" sz="2400" b="1"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ctr" fontAlgn="t"/>
                      <a:r>
                        <a:rPr lang="en-US" sz="2400" u="none" strike="noStrike">
                          <a:effectLst/>
                          <a:latin typeface="Arial" panose="020B0604020202020204" pitchFamily="34" charset="0"/>
                          <a:cs typeface="Arial" panose="020B0604020202020204" pitchFamily="34" charset="0"/>
                        </a:rPr>
                        <a:t>Den d.f.</a:t>
                      </a:r>
                      <a:endParaRPr lang="en-US" sz="2400" b="1"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ctr" fontAlgn="t"/>
                      <a:r>
                        <a:rPr lang="en-US" sz="2400" u="none" strike="noStrike">
                          <a:effectLst/>
                          <a:latin typeface="Arial" panose="020B0604020202020204" pitchFamily="34" charset="0"/>
                          <a:cs typeface="Arial" panose="020B0604020202020204" pitchFamily="34" charset="0"/>
                        </a:rPr>
                        <a:t>     F</a:t>
                      </a:r>
                      <a:endParaRPr lang="en-US" sz="2400" b="1"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ctr" fontAlgn="t"/>
                      <a:r>
                        <a:rPr lang="en-US" sz="2400" u="none" strike="noStrike">
                          <a:effectLst/>
                          <a:latin typeface="Arial" panose="020B0604020202020204" pitchFamily="34" charset="0"/>
                          <a:cs typeface="Arial" panose="020B0604020202020204" pitchFamily="34" charset="0"/>
                        </a:rPr>
                        <a:t>      P</a:t>
                      </a:r>
                      <a:endParaRPr lang="en-US" sz="2400" b="1"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extLst>
                  <a:ext uri="{0D108BD9-81ED-4DB2-BD59-A6C34878D82A}">
                    <a16:rowId xmlns:a16="http://schemas.microsoft.com/office/drawing/2014/main" val="2717344139"/>
                  </a:ext>
                </a:extLst>
              </a:tr>
              <a:tr h="474839">
                <a:tc>
                  <a:txBody>
                    <a:bodyPr/>
                    <a:lstStyle/>
                    <a:p>
                      <a:pPr algn="l" fontAlgn="t"/>
                      <a:r>
                        <a:rPr lang="en-US" sz="2400" u="none" strike="noStrike">
                          <a:effectLst/>
                          <a:latin typeface="Arial" panose="020B0604020202020204" pitchFamily="34" charset="0"/>
                          <a:cs typeface="Arial" panose="020B0604020202020204" pitchFamily="34" charset="0"/>
                        </a:rPr>
                        <a:t>Juvenile wheels</a:t>
                      </a:r>
                      <a:endParaRPr lang="en-US" sz="2400" b="1"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ctr" fontAlgn="t"/>
                      <a:r>
                        <a:rPr lang="en-US" sz="2400" u="none" strike="noStrike">
                          <a:effectLst/>
                          <a:latin typeface="Arial" panose="020B0604020202020204" pitchFamily="34" charset="0"/>
                          <a:cs typeface="Arial" panose="020B0604020202020204" pitchFamily="34" charset="0"/>
                        </a:rPr>
                        <a:t>1</a:t>
                      </a:r>
                      <a:endParaRPr lang="en-US" sz="2400" b="0"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ctr" fontAlgn="t"/>
                      <a:r>
                        <a:rPr lang="en-US" sz="2400" u="none" strike="noStrike">
                          <a:effectLst/>
                          <a:latin typeface="Arial" panose="020B0604020202020204" pitchFamily="34" charset="0"/>
                          <a:cs typeface="Arial" panose="020B0604020202020204" pitchFamily="34" charset="0"/>
                        </a:rPr>
                        <a:t>6</a:t>
                      </a:r>
                      <a:endParaRPr lang="en-US" sz="2400" b="0"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r" fontAlgn="t"/>
                      <a:r>
                        <a:rPr lang="en-US" sz="2400" u="none" strike="noStrike">
                          <a:effectLst/>
                          <a:latin typeface="Arial" panose="020B0604020202020204" pitchFamily="34" charset="0"/>
                          <a:cs typeface="Arial" panose="020B0604020202020204" pitchFamily="34" charset="0"/>
                        </a:rPr>
                        <a:t>0.04</a:t>
                      </a:r>
                      <a:endParaRPr lang="en-US" sz="2400" b="0"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r" fontAlgn="t"/>
                      <a:r>
                        <a:rPr lang="en-US" sz="2400" u="none" strike="noStrike">
                          <a:effectLst/>
                          <a:latin typeface="Arial" panose="020B0604020202020204" pitchFamily="34" charset="0"/>
                          <a:cs typeface="Arial" panose="020B0604020202020204" pitchFamily="34" charset="0"/>
                        </a:rPr>
                        <a:t>0.84</a:t>
                      </a:r>
                      <a:endParaRPr lang="en-US" sz="2400" b="0"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extLst>
                  <a:ext uri="{0D108BD9-81ED-4DB2-BD59-A6C34878D82A}">
                    <a16:rowId xmlns:a16="http://schemas.microsoft.com/office/drawing/2014/main" val="604972749"/>
                  </a:ext>
                </a:extLst>
              </a:tr>
              <a:tr h="474839">
                <a:tc>
                  <a:txBody>
                    <a:bodyPr/>
                    <a:lstStyle/>
                    <a:p>
                      <a:pPr algn="l" fontAlgn="t"/>
                      <a:r>
                        <a:rPr lang="en-US" sz="2400" u="none" strike="noStrike">
                          <a:effectLst/>
                          <a:latin typeface="Arial" panose="020B0604020202020204" pitchFamily="34" charset="0"/>
                          <a:cs typeface="Arial" panose="020B0604020202020204" pitchFamily="34" charset="0"/>
                        </a:rPr>
                        <a:t>Juvenile Western diet</a:t>
                      </a:r>
                      <a:endParaRPr lang="en-US" sz="2400" b="1"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ctr" fontAlgn="t"/>
                      <a:r>
                        <a:rPr lang="en-US" sz="2400" u="none" strike="noStrike">
                          <a:effectLst/>
                          <a:latin typeface="Arial" panose="020B0604020202020204" pitchFamily="34" charset="0"/>
                          <a:cs typeface="Arial" panose="020B0604020202020204" pitchFamily="34" charset="0"/>
                        </a:rPr>
                        <a:t>1</a:t>
                      </a:r>
                      <a:endParaRPr lang="en-US" sz="2400" b="0"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ctr" fontAlgn="t"/>
                      <a:r>
                        <a:rPr lang="en-US" sz="2400" u="none" strike="noStrike">
                          <a:effectLst/>
                          <a:latin typeface="Arial" panose="020B0604020202020204" pitchFamily="34" charset="0"/>
                          <a:cs typeface="Arial" panose="020B0604020202020204" pitchFamily="34" charset="0"/>
                        </a:rPr>
                        <a:t>6</a:t>
                      </a:r>
                      <a:endParaRPr lang="en-US" sz="2400" b="0"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r" fontAlgn="t"/>
                      <a:r>
                        <a:rPr lang="en-US" sz="2400" u="none" strike="noStrike">
                          <a:effectLst/>
                          <a:latin typeface="Arial" panose="020B0604020202020204" pitchFamily="34" charset="0"/>
                          <a:cs typeface="Arial" panose="020B0604020202020204" pitchFamily="34" charset="0"/>
                        </a:rPr>
                        <a:t>3.65</a:t>
                      </a:r>
                      <a:endParaRPr lang="en-US" sz="2400" b="0"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r" fontAlgn="t"/>
                      <a:r>
                        <a:rPr lang="en-US" sz="2400" u="none" strike="noStrike">
                          <a:effectLst/>
                          <a:latin typeface="Arial" panose="020B0604020202020204" pitchFamily="34" charset="0"/>
                          <a:cs typeface="Arial" panose="020B0604020202020204" pitchFamily="34" charset="0"/>
                        </a:rPr>
                        <a:t>0.10</a:t>
                      </a:r>
                      <a:endParaRPr lang="en-US" sz="2400" b="0"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extLst>
                  <a:ext uri="{0D108BD9-81ED-4DB2-BD59-A6C34878D82A}">
                    <a16:rowId xmlns:a16="http://schemas.microsoft.com/office/drawing/2014/main" val="2851540284"/>
                  </a:ext>
                </a:extLst>
              </a:tr>
              <a:tr h="474839">
                <a:tc>
                  <a:txBody>
                    <a:bodyPr/>
                    <a:lstStyle/>
                    <a:p>
                      <a:pPr algn="l" fontAlgn="t"/>
                      <a:r>
                        <a:rPr lang="en-US" sz="2400" b="1" u="none" strike="noStrike">
                          <a:effectLst/>
                          <a:latin typeface="Arial" panose="020B0604020202020204" pitchFamily="34" charset="0"/>
                          <a:cs typeface="Arial" panose="020B0604020202020204" pitchFamily="34" charset="0"/>
                        </a:rPr>
                        <a:t>HR vs. C lines</a:t>
                      </a:r>
                      <a:endParaRPr lang="en-US" sz="2400" b="1"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ctr" fontAlgn="t"/>
                      <a:r>
                        <a:rPr lang="en-US" sz="2400" b="1" u="none" strike="noStrike">
                          <a:effectLst/>
                          <a:latin typeface="Arial" panose="020B0604020202020204" pitchFamily="34" charset="0"/>
                          <a:cs typeface="Arial" panose="020B0604020202020204" pitchFamily="34" charset="0"/>
                        </a:rPr>
                        <a:t>1</a:t>
                      </a:r>
                      <a:endParaRPr lang="en-US" sz="2400" b="1"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ctr" fontAlgn="t"/>
                      <a:r>
                        <a:rPr lang="en-US" sz="2400" b="1" u="none" strike="noStrike">
                          <a:effectLst/>
                          <a:latin typeface="Arial" panose="020B0604020202020204" pitchFamily="34" charset="0"/>
                          <a:cs typeface="Arial" panose="020B0604020202020204" pitchFamily="34" charset="0"/>
                        </a:rPr>
                        <a:t>6</a:t>
                      </a:r>
                      <a:endParaRPr lang="en-US" sz="2400" b="1"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r" fontAlgn="t"/>
                      <a:r>
                        <a:rPr lang="en-US" sz="2400" b="1" u="none" strike="noStrike">
                          <a:effectLst/>
                          <a:latin typeface="Arial" panose="020B0604020202020204" pitchFamily="34" charset="0"/>
                          <a:cs typeface="Arial" panose="020B0604020202020204" pitchFamily="34" charset="0"/>
                        </a:rPr>
                        <a:t>44.15</a:t>
                      </a:r>
                      <a:endParaRPr lang="en-US" sz="2400" b="1"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r" fontAlgn="t"/>
                      <a:r>
                        <a:rPr lang="en-US" sz="2400" b="1" u="none" strike="noStrike">
                          <a:effectLst/>
                          <a:latin typeface="Arial" panose="020B0604020202020204" pitchFamily="34" charset="0"/>
                          <a:cs typeface="Arial" panose="020B0604020202020204" pitchFamily="34" charset="0"/>
                        </a:rPr>
                        <a:t>&lt;0.01</a:t>
                      </a:r>
                      <a:endParaRPr lang="en-US" sz="2400" b="1"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extLst>
                  <a:ext uri="{0D108BD9-81ED-4DB2-BD59-A6C34878D82A}">
                    <a16:rowId xmlns:a16="http://schemas.microsoft.com/office/drawing/2014/main" val="2547729494"/>
                  </a:ext>
                </a:extLst>
              </a:tr>
              <a:tr h="474839">
                <a:tc>
                  <a:txBody>
                    <a:bodyPr/>
                    <a:lstStyle/>
                    <a:p>
                      <a:pPr algn="l" fontAlgn="t"/>
                      <a:r>
                        <a:rPr lang="en-US" sz="2400" u="none" strike="noStrike">
                          <a:effectLst/>
                          <a:latin typeface="Arial" panose="020B0604020202020204" pitchFamily="34" charset="0"/>
                          <a:cs typeface="Arial" panose="020B0604020202020204" pitchFamily="34" charset="0"/>
                        </a:rPr>
                        <a:t>Wheels * Diet</a:t>
                      </a:r>
                      <a:endParaRPr lang="en-US" sz="2400" b="1"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ctr" fontAlgn="t"/>
                      <a:r>
                        <a:rPr lang="en-US" sz="2400" u="none" strike="noStrike">
                          <a:effectLst/>
                          <a:latin typeface="Arial" panose="020B0604020202020204" pitchFamily="34" charset="0"/>
                          <a:cs typeface="Arial" panose="020B0604020202020204" pitchFamily="34" charset="0"/>
                        </a:rPr>
                        <a:t>1</a:t>
                      </a:r>
                      <a:endParaRPr lang="en-US" sz="2400" b="0"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ctr" fontAlgn="t"/>
                      <a:r>
                        <a:rPr lang="en-US" sz="2400" u="none" strike="noStrike">
                          <a:effectLst/>
                          <a:latin typeface="Arial" panose="020B0604020202020204" pitchFamily="34" charset="0"/>
                          <a:cs typeface="Arial" panose="020B0604020202020204" pitchFamily="34" charset="0"/>
                        </a:rPr>
                        <a:t>6</a:t>
                      </a:r>
                      <a:endParaRPr lang="en-US" sz="2400" b="0"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r" fontAlgn="t"/>
                      <a:r>
                        <a:rPr lang="en-US" sz="2400" u="none" strike="noStrike">
                          <a:effectLst/>
                          <a:latin typeface="Arial" panose="020B0604020202020204" pitchFamily="34" charset="0"/>
                          <a:cs typeface="Arial" panose="020B0604020202020204" pitchFamily="34" charset="0"/>
                        </a:rPr>
                        <a:t>0.48</a:t>
                      </a:r>
                      <a:endParaRPr lang="en-US" sz="2400" b="0"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r" fontAlgn="t"/>
                      <a:r>
                        <a:rPr lang="en-US" sz="2400" u="none" strike="noStrike">
                          <a:effectLst/>
                          <a:latin typeface="Arial" panose="020B0604020202020204" pitchFamily="34" charset="0"/>
                          <a:cs typeface="Arial" panose="020B0604020202020204" pitchFamily="34" charset="0"/>
                        </a:rPr>
                        <a:t>0.52</a:t>
                      </a:r>
                      <a:endParaRPr lang="en-US" sz="2400" b="0"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extLst>
                  <a:ext uri="{0D108BD9-81ED-4DB2-BD59-A6C34878D82A}">
                    <a16:rowId xmlns:a16="http://schemas.microsoft.com/office/drawing/2014/main" val="3930954028"/>
                  </a:ext>
                </a:extLst>
              </a:tr>
              <a:tr h="474839">
                <a:tc>
                  <a:txBody>
                    <a:bodyPr/>
                    <a:lstStyle/>
                    <a:p>
                      <a:pPr algn="l" fontAlgn="t"/>
                      <a:r>
                        <a:rPr lang="en-US" sz="2400" b="1" u="none" strike="noStrike">
                          <a:effectLst/>
                          <a:latin typeface="Arial" panose="020B0604020202020204" pitchFamily="34" charset="0"/>
                          <a:cs typeface="Arial" panose="020B0604020202020204" pitchFamily="34" charset="0"/>
                        </a:rPr>
                        <a:t>Wheels * Linetype</a:t>
                      </a:r>
                      <a:endParaRPr lang="en-US" sz="2400" b="1"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ctr" fontAlgn="t"/>
                      <a:r>
                        <a:rPr lang="en-US" sz="2400" b="1" u="none" strike="noStrike">
                          <a:effectLst/>
                          <a:latin typeface="Arial" panose="020B0604020202020204" pitchFamily="34" charset="0"/>
                          <a:cs typeface="Arial" panose="020B0604020202020204" pitchFamily="34" charset="0"/>
                        </a:rPr>
                        <a:t>1</a:t>
                      </a:r>
                      <a:endParaRPr lang="en-US" sz="2400" b="1"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ctr" fontAlgn="t"/>
                      <a:r>
                        <a:rPr lang="en-US" sz="2400" b="1" u="none" strike="noStrike">
                          <a:effectLst/>
                          <a:latin typeface="Arial" panose="020B0604020202020204" pitchFamily="34" charset="0"/>
                          <a:cs typeface="Arial" panose="020B0604020202020204" pitchFamily="34" charset="0"/>
                        </a:rPr>
                        <a:t>6</a:t>
                      </a:r>
                      <a:endParaRPr lang="en-US" sz="2400" b="1"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r" fontAlgn="t"/>
                      <a:r>
                        <a:rPr lang="en-US" sz="2400" b="1" u="none" strike="noStrike">
                          <a:effectLst/>
                          <a:latin typeface="Arial" panose="020B0604020202020204" pitchFamily="34" charset="0"/>
                          <a:cs typeface="Arial" panose="020B0604020202020204" pitchFamily="34" charset="0"/>
                        </a:rPr>
                        <a:t>7.37</a:t>
                      </a:r>
                      <a:endParaRPr lang="en-US" sz="2400" b="1"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r" fontAlgn="t"/>
                      <a:r>
                        <a:rPr lang="en-US" sz="2400" b="1" u="none" strike="noStrike">
                          <a:effectLst/>
                          <a:latin typeface="Arial" panose="020B0604020202020204" pitchFamily="34" charset="0"/>
                          <a:cs typeface="Arial" panose="020B0604020202020204" pitchFamily="34" charset="0"/>
                        </a:rPr>
                        <a:t>0.03</a:t>
                      </a:r>
                      <a:endParaRPr lang="en-US" sz="2400" b="1"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extLst>
                  <a:ext uri="{0D108BD9-81ED-4DB2-BD59-A6C34878D82A}">
                    <a16:rowId xmlns:a16="http://schemas.microsoft.com/office/drawing/2014/main" val="2164980781"/>
                  </a:ext>
                </a:extLst>
              </a:tr>
              <a:tr h="474839">
                <a:tc>
                  <a:txBody>
                    <a:bodyPr/>
                    <a:lstStyle/>
                    <a:p>
                      <a:pPr algn="l" fontAlgn="t"/>
                      <a:r>
                        <a:rPr lang="en-US" sz="2400" b="1" u="none" strike="noStrike">
                          <a:effectLst/>
                          <a:latin typeface="Arial" panose="020B0604020202020204" pitchFamily="34" charset="0"/>
                          <a:cs typeface="Arial" panose="020B0604020202020204" pitchFamily="34" charset="0"/>
                        </a:rPr>
                        <a:t>Diet *</a:t>
                      </a:r>
                      <a:r>
                        <a:rPr lang="en-US" sz="2400" b="1" u="none" strike="noStrike" baseline="0">
                          <a:effectLst/>
                          <a:latin typeface="Arial" panose="020B0604020202020204" pitchFamily="34" charset="0"/>
                          <a:cs typeface="Arial" panose="020B0604020202020204" pitchFamily="34" charset="0"/>
                        </a:rPr>
                        <a:t> Linetype</a:t>
                      </a:r>
                      <a:endParaRPr lang="en-US" sz="2400" b="1"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ctr" fontAlgn="t"/>
                      <a:r>
                        <a:rPr lang="en-US" sz="2400" b="1" u="none" strike="noStrike">
                          <a:effectLst/>
                          <a:latin typeface="Arial" panose="020B0604020202020204" pitchFamily="34" charset="0"/>
                          <a:cs typeface="Arial" panose="020B0604020202020204" pitchFamily="34" charset="0"/>
                        </a:rPr>
                        <a:t>1</a:t>
                      </a:r>
                      <a:endParaRPr lang="en-US" sz="2400" b="1"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ctr" fontAlgn="t"/>
                      <a:r>
                        <a:rPr lang="en-US" sz="2400" b="1" u="none" strike="noStrike">
                          <a:effectLst/>
                          <a:latin typeface="Arial" panose="020B0604020202020204" pitchFamily="34" charset="0"/>
                          <a:cs typeface="Arial" panose="020B0604020202020204" pitchFamily="34" charset="0"/>
                        </a:rPr>
                        <a:t>6</a:t>
                      </a:r>
                      <a:endParaRPr lang="en-US" sz="2400" b="1"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r" fontAlgn="t"/>
                      <a:r>
                        <a:rPr lang="en-US" sz="2400" b="1" u="none" strike="noStrike">
                          <a:effectLst/>
                          <a:latin typeface="Arial" panose="020B0604020202020204" pitchFamily="34" charset="0"/>
                          <a:cs typeface="Arial" panose="020B0604020202020204" pitchFamily="34" charset="0"/>
                        </a:rPr>
                        <a:t>5.69</a:t>
                      </a:r>
                      <a:endParaRPr lang="en-US" sz="2400" b="1"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r" fontAlgn="t"/>
                      <a:r>
                        <a:rPr lang="en-US" sz="2400" b="1" u="none" strike="noStrike">
                          <a:effectLst/>
                          <a:latin typeface="Arial" panose="020B0604020202020204" pitchFamily="34" charset="0"/>
                          <a:cs typeface="Arial" panose="020B0604020202020204" pitchFamily="34" charset="0"/>
                        </a:rPr>
                        <a:t>0.05</a:t>
                      </a:r>
                      <a:endParaRPr lang="en-US" sz="2400" b="1"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extLst>
                  <a:ext uri="{0D108BD9-81ED-4DB2-BD59-A6C34878D82A}">
                    <a16:rowId xmlns:a16="http://schemas.microsoft.com/office/drawing/2014/main" val="69165923"/>
                  </a:ext>
                </a:extLst>
              </a:tr>
              <a:tr h="474839">
                <a:tc>
                  <a:txBody>
                    <a:bodyPr/>
                    <a:lstStyle/>
                    <a:p>
                      <a:pPr algn="l" fontAlgn="t"/>
                      <a:r>
                        <a:rPr lang="en-US" sz="2400" u="none" strike="noStrike">
                          <a:effectLst/>
                          <a:latin typeface="Arial" panose="020B0604020202020204" pitchFamily="34" charset="0"/>
                          <a:cs typeface="Arial" panose="020B0604020202020204" pitchFamily="34" charset="0"/>
                        </a:rPr>
                        <a:t>Wheels * Diet * Linetype</a:t>
                      </a:r>
                      <a:endParaRPr lang="en-US" sz="2400" b="1"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ctr" fontAlgn="t"/>
                      <a:r>
                        <a:rPr lang="en-US" sz="2400" u="none" strike="noStrike">
                          <a:effectLst/>
                          <a:latin typeface="Arial" panose="020B0604020202020204" pitchFamily="34" charset="0"/>
                          <a:cs typeface="Arial" panose="020B0604020202020204" pitchFamily="34" charset="0"/>
                        </a:rPr>
                        <a:t>1</a:t>
                      </a:r>
                      <a:endParaRPr lang="en-US" sz="2400" b="0"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ctr" fontAlgn="t"/>
                      <a:r>
                        <a:rPr lang="en-US" sz="2400" u="none" strike="noStrike">
                          <a:effectLst/>
                          <a:latin typeface="Arial" panose="020B0604020202020204" pitchFamily="34" charset="0"/>
                          <a:cs typeface="Arial" panose="020B0604020202020204" pitchFamily="34" charset="0"/>
                        </a:rPr>
                        <a:t>6</a:t>
                      </a:r>
                      <a:endParaRPr lang="en-US" sz="2400" b="0"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r" fontAlgn="t"/>
                      <a:r>
                        <a:rPr lang="en-US" sz="2400" u="none" strike="noStrike">
                          <a:effectLst/>
                          <a:latin typeface="Arial" panose="020B0604020202020204" pitchFamily="34" charset="0"/>
                          <a:cs typeface="Arial" panose="020B0604020202020204" pitchFamily="34" charset="0"/>
                        </a:rPr>
                        <a:t>0.12</a:t>
                      </a:r>
                      <a:endParaRPr lang="en-US" sz="2400" b="0"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r" fontAlgn="t"/>
                      <a:r>
                        <a:rPr lang="en-US" sz="2400" u="none" strike="noStrike">
                          <a:effectLst/>
                          <a:latin typeface="Arial" panose="020B0604020202020204" pitchFamily="34" charset="0"/>
                          <a:cs typeface="Arial" panose="020B0604020202020204" pitchFamily="34" charset="0"/>
                        </a:rPr>
                        <a:t>0.74</a:t>
                      </a:r>
                      <a:endParaRPr lang="en-US" sz="2400" b="0"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extLst>
                  <a:ext uri="{0D108BD9-81ED-4DB2-BD59-A6C34878D82A}">
                    <a16:rowId xmlns:a16="http://schemas.microsoft.com/office/drawing/2014/main" val="2548528181"/>
                  </a:ext>
                </a:extLst>
              </a:tr>
              <a:tr h="474839">
                <a:tc>
                  <a:txBody>
                    <a:bodyPr/>
                    <a:lstStyle/>
                    <a:p>
                      <a:pPr algn="l" fontAlgn="t"/>
                      <a:r>
                        <a:rPr lang="en-US" sz="2400" u="none" strike="noStrike">
                          <a:effectLst/>
                          <a:latin typeface="Arial" panose="020B0604020202020204" pitchFamily="34" charset="0"/>
                          <a:cs typeface="Arial" panose="020B0604020202020204" pitchFamily="34" charset="0"/>
                        </a:rPr>
                        <a:t>Mini-muscle</a:t>
                      </a:r>
                      <a:endParaRPr lang="en-US" sz="2400" b="1"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ctr" fontAlgn="t"/>
                      <a:r>
                        <a:rPr lang="en-US" sz="2400" u="none" strike="noStrike">
                          <a:effectLst/>
                          <a:latin typeface="Arial" panose="020B0604020202020204" pitchFamily="34" charset="0"/>
                          <a:cs typeface="Arial" panose="020B0604020202020204" pitchFamily="34" charset="0"/>
                        </a:rPr>
                        <a:t>1</a:t>
                      </a:r>
                      <a:endParaRPr lang="en-US" sz="2400" b="0"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ctr" fontAlgn="t"/>
                      <a:r>
                        <a:rPr lang="en-US" sz="2400" u="none" strike="noStrike">
                          <a:effectLst/>
                          <a:latin typeface="Arial" panose="020B0604020202020204" pitchFamily="34" charset="0"/>
                          <a:cs typeface="Arial" panose="020B0604020202020204" pitchFamily="34" charset="0"/>
                        </a:rPr>
                        <a:t>113</a:t>
                      </a:r>
                      <a:endParaRPr lang="en-US" sz="2400" b="0"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r" fontAlgn="t"/>
                      <a:r>
                        <a:rPr lang="en-US" sz="2400" u="none" strike="noStrike">
                          <a:effectLst/>
                          <a:latin typeface="Arial" panose="020B0604020202020204" pitchFamily="34" charset="0"/>
                          <a:cs typeface="Arial" panose="020B0604020202020204" pitchFamily="34" charset="0"/>
                        </a:rPr>
                        <a:t>2.25</a:t>
                      </a:r>
                      <a:endParaRPr lang="en-US" sz="2400" b="0"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r" fontAlgn="t"/>
                      <a:r>
                        <a:rPr lang="en-US" sz="2400" u="none" strike="noStrike">
                          <a:effectLst/>
                          <a:latin typeface="Arial" panose="020B0604020202020204" pitchFamily="34" charset="0"/>
                          <a:cs typeface="Arial" panose="020B0604020202020204" pitchFamily="34" charset="0"/>
                        </a:rPr>
                        <a:t>0.13</a:t>
                      </a:r>
                      <a:endParaRPr lang="en-US" sz="2400" b="0"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extLst>
                  <a:ext uri="{0D108BD9-81ED-4DB2-BD59-A6C34878D82A}">
                    <a16:rowId xmlns:a16="http://schemas.microsoft.com/office/drawing/2014/main" val="3369238855"/>
                  </a:ext>
                </a:extLst>
              </a:tr>
            </a:tbl>
          </a:graphicData>
        </a:graphic>
      </p:graphicFrame>
      <p:sp>
        <p:nvSpPr>
          <p:cNvPr id="436292" name="Line 4">
            <a:extLst>
              <a:ext uri="{FF2B5EF4-FFF2-40B4-BE49-F238E27FC236}">
                <a16:creationId xmlns:a16="http://schemas.microsoft.com/office/drawing/2014/main" id="{9A837C93-24AF-A842-A0CC-A7E2A0C99219}"/>
              </a:ext>
            </a:extLst>
          </p:cNvPr>
          <p:cNvSpPr>
            <a:spLocks noChangeShapeType="1"/>
          </p:cNvSpPr>
          <p:nvPr/>
        </p:nvSpPr>
        <p:spPr bwMode="auto">
          <a:xfrm>
            <a:off x="271463" y="2133600"/>
            <a:ext cx="8559800" cy="12700"/>
          </a:xfrm>
          <a:prstGeom prst="line">
            <a:avLst/>
          </a:prstGeom>
          <a:noFill/>
          <a:ln w="317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436293" name="Line 4">
            <a:extLst>
              <a:ext uri="{FF2B5EF4-FFF2-40B4-BE49-F238E27FC236}">
                <a16:creationId xmlns:a16="http://schemas.microsoft.com/office/drawing/2014/main" id="{625577DC-932B-D0F0-4446-7F23403950DD}"/>
              </a:ext>
            </a:extLst>
          </p:cNvPr>
          <p:cNvSpPr>
            <a:spLocks noChangeShapeType="1"/>
          </p:cNvSpPr>
          <p:nvPr/>
        </p:nvSpPr>
        <p:spPr bwMode="auto">
          <a:xfrm>
            <a:off x="276225" y="5973763"/>
            <a:ext cx="8559800" cy="12700"/>
          </a:xfrm>
          <a:prstGeom prst="line">
            <a:avLst/>
          </a:prstGeom>
          <a:noFill/>
          <a:ln w="317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436294" name="Rectangle 2">
            <a:extLst>
              <a:ext uri="{FF2B5EF4-FFF2-40B4-BE49-F238E27FC236}">
                <a16:creationId xmlns:a16="http://schemas.microsoft.com/office/drawing/2014/main" id="{B1490FE6-FAED-243A-F3AB-0D69AAECEC02}"/>
              </a:ext>
            </a:extLst>
          </p:cNvPr>
          <p:cNvSpPr>
            <a:spLocks noChangeArrowheads="1"/>
          </p:cNvSpPr>
          <p:nvPr/>
        </p:nvSpPr>
        <p:spPr bwMode="auto">
          <a:xfrm>
            <a:off x="1333500" y="1163638"/>
            <a:ext cx="616585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0"/>
              </a:spcBef>
              <a:buFontTx/>
              <a:buNone/>
            </a:pPr>
            <a:r>
              <a:rPr lang="en-US" altLang="en-US" sz="2800" b="1">
                <a:solidFill>
                  <a:srgbClr val="000000"/>
                </a:solidFill>
                <a:latin typeface="Arial" panose="020B0604020202020204" pitchFamily="34" charset="0"/>
                <a:cs typeface="Arial" panose="020B0604020202020204" pitchFamily="34" charset="0"/>
              </a:rPr>
              <a:t>Adult Wheel Running on Days 5&amp;6</a:t>
            </a:r>
          </a:p>
        </p:txBody>
      </p:sp>
    </p:spTree>
  </p:cSld>
  <p:clrMapOvr>
    <a:masterClrMapping/>
  </p:clrMapOvr>
</p:sld>
</file>

<file path=ppt/slides/slide2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2" name="Chart 11">
            <a:extLst>
              <a:ext uri="{FF2B5EF4-FFF2-40B4-BE49-F238E27FC236}">
                <a16:creationId xmlns:a16="http://schemas.microsoft.com/office/drawing/2014/main" id="{45F770DE-ECBE-B190-D47B-1AEA33A71C55}"/>
              </a:ext>
            </a:extLst>
          </p:cNvPr>
          <p:cNvGraphicFramePr>
            <a:graphicFrameLocks/>
          </p:cNvGraphicFramePr>
          <p:nvPr/>
        </p:nvGraphicFramePr>
        <p:xfrm>
          <a:off x="434340" y="1195474"/>
          <a:ext cx="8709660" cy="5273040"/>
        </p:xfrm>
        <a:graphic>
          <a:graphicData uri="http://schemas.openxmlformats.org/drawingml/2006/chart">
            <c:chart xmlns:c="http://schemas.openxmlformats.org/drawingml/2006/chart" xmlns:r="http://schemas.openxmlformats.org/officeDocument/2006/relationships" r:id="rId3"/>
          </a:graphicData>
        </a:graphic>
      </p:graphicFrame>
      <p:sp>
        <p:nvSpPr>
          <p:cNvPr id="438275" name="Slide Number Placeholder 1">
            <a:extLst>
              <a:ext uri="{FF2B5EF4-FFF2-40B4-BE49-F238E27FC236}">
                <a16:creationId xmlns:a16="http://schemas.microsoft.com/office/drawing/2014/main" id="{62261178-29EE-B5E5-D68C-96159B0FB1C3}"/>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BCEB0CBB-5E6C-4C6C-867F-713CFB7AF287}" type="slidenum">
              <a:rPr lang="en-US" altLang="en-US" sz="1400"/>
              <a:pPr>
                <a:spcBef>
                  <a:spcPct val="0"/>
                </a:spcBef>
                <a:buFontTx/>
                <a:buNone/>
              </a:pPr>
              <a:t>229</a:t>
            </a:fld>
            <a:endParaRPr lang="en-US" altLang="en-US" sz="1400"/>
          </a:p>
        </p:txBody>
      </p:sp>
      <p:sp>
        <p:nvSpPr>
          <p:cNvPr id="438276" name="Line 4">
            <a:extLst>
              <a:ext uri="{FF2B5EF4-FFF2-40B4-BE49-F238E27FC236}">
                <a16:creationId xmlns:a16="http://schemas.microsoft.com/office/drawing/2014/main" id="{4F38F162-09BA-80D0-A985-DEBA323E6C80}"/>
              </a:ext>
            </a:extLst>
          </p:cNvPr>
          <p:cNvSpPr>
            <a:spLocks noChangeShapeType="1"/>
          </p:cNvSpPr>
          <p:nvPr/>
        </p:nvSpPr>
        <p:spPr bwMode="auto">
          <a:xfrm>
            <a:off x="120650" y="500063"/>
            <a:ext cx="8869363" cy="0"/>
          </a:xfrm>
          <a:prstGeom prst="line">
            <a:avLst/>
          </a:prstGeom>
          <a:noFill/>
          <a:ln w="50800">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438277" name="Text Box 5">
            <a:extLst>
              <a:ext uri="{FF2B5EF4-FFF2-40B4-BE49-F238E27FC236}">
                <a16:creationId xmlns:a16="http://schemas.microsoft.com/office/drawing/2014/main" id="{886897CD-1BAB-F2E5-233E-82C8A2749CBB}"/>
              </a:ext>
            </a:extLst>
          </p:cNvPr>
          <p:cNvSpPr txBox="1">
            <a:spLocks noChangeArrowheads="1"/>
          </p:cNvSpPr>
          <p:nvPr/>
        </p:nvSpPr>
        <p:spPr bwMode="auto">
          <a:xfrm>
            <a:off x="26988" y="12700"/>
            <a:ext cx="9144000" cy="4619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ts val="1200"/>
              </a:spcBef>
              <a:spcAft>
                <a:spcPts val="600"/>
              </a:spcAft>
              <a:buFontTx/>
              <a:buNone/>
            </a:pPr>
            <a:r>
              <a:rPr lang="en-US" altLang="en-US" sz="2400" b="1">
                <a:latin typeface="Arial" panose="020B0604020202020204" pitchFamily="34" charset="0"/>
                <a:cs typeface="Arial" panose="020B0604020202020204" pitchFamily="34" charset="0"/>
              </a:rPr>
              <a:t>3. </a:t>
            </a:r>
            <a:r>
              <a:rPr lang="fr-FR" altLang="en-US" sz="2400" b="1">
                <a:latin typeface="Arial" panose="020B0604020202020204" pitchFamily="34" charset="0"/>
                <a:cs typeface="Arial" panose="020B0604020202020204" pitchFamily="34" charset="0"/>
              </a:rPr>
              <a:t>Juvenile Exposure – Gen. 76 Males xxupdate</a:t>
            </a:r>
            <a:endParaRPr lang="en-US" altLang="en-US" sz="2400">
              <a:latin typeface="Arial" panose="020B0604020202020204" pitchFamily="34" charset="0"/>
              <a:cs typeface="Arial" panose="020B0604020202020204" pitchFamily="34" charset="0"/>
            </a:endParaRPr>
          </a:p>
        </p:txBody>
      </p:sp>
      <p:sp>
        <p:nvSpPr>
          <p:cNvPr id="438278" name="TextBox 2">
            <a:extLst>
              <a:ext uri="{FF2B5EF4-FFF2-40B4-BE49-F238E27FC236}">
                <a16:creationId xmlns:a16="http://schemas.microsoft.com/office/drawing/2014/main" id="{EA33BF21-130A-4589-BAD7-F618ABEED341}"/>
              </a:ext>
            </a:extLst>
          </p:cNvPr>
          <p:cNvSpPr txBox="1">
            <a:spLocks noChangeArrowheads="1"/>
          </p:cNvSpPr>
          <p:nvPr/>
        </p:nvSpPr>
        <p:spPr bwMode="auto">
          <a:xfrm>
            <a:off x="23813" y="519113"/>
            <a:ext cx="9069387" cy="633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nSpc>
                <a:spcPct val="110000"/>
              </a:lnSpc>
              <a:spcBef>
                <a:spcPct val="0"/>
              </a:spcBef>
              <a:buFontTx/>
              <a:buNone/>
            </a:pPr>
            <a:r>
              <a:rPr lang="en-US" altLang="en-US" sz="1600">
                <a:latin typeface="Arial" panose="020B0604020202020204" pitchFamily="34" charset="0"/>
                <a:cs typeface="Arial" panose="020B0604020202020204" pitchFamily="34" charset="0"/>
              </a:rPr>
              <a:t>Juvenile wheel access increased adult wheel running for </a:t>
            </a:r>
            <a:r>
              <a:rPr lang="en-US" altLang="en-US" sz="1600" b="1">
                <a:solidFill>
                  <a:srgbClr val="0000FF"/>
                </a:solidFill>
                <a:latin typeface="Arial" panose="020B0604020202020204" pitchFamily="34" charset="0"/>
                <a:cs typeface="Arial" panose="020B0604020202020204" pitchFamily="34" charset="0"/>
              </a:rPr>
              <a:t>C</a:t>
            </a:r>
            <a:r>
              <a:rPr lang="en-US" altLang="en-US" sz="1600">
                <a:latin typeface="Arial" panose="020B0604020202020204" pitchFamily="34" charset="0"/>
                <a:cs typeface="Arial" panose="020B0604020202020204" pitchFamily="34" charset="0"/>
              </a:rPr>
              <a:t> lines only (+31%).</a:t>
            </a:r>
          </a:p>
          <a:p>
            <a:pPr>
              <a:lnSpc>
                <a:spcPct val="110000"/>
              </a:lnSpc>
              <a:spcBef>
                <a:spcPct val="0"/>
              </a:spcBef>
              <a:buFontTx/>
              <a:buNone/>
            </a:pPr>
            <a:r>
              <a:rPr lang="en-US" altLang="en-US" sz="1600">
                <a:latin typeface="Arial" panose="020B0604020202020204" pitchFamily="34" charset="0"/>
                <a:cs typeface="Arial" panose="020B0604020202020204" pitchFamily="34" charset="0"/>
              </a:rPr>
              <a:t>Juvenile Western diet increased adult wheel running for </a:t>
            </a:r>
            <a:r>
              <a:rPr lang="en-US" altLang="en-US" sz="1600" b="1">
                <a:solidFill>
                  <a:srgbClr val="FF0000"/>
                </a:solidFill>
                <a:latin typeface="Arial" panose="020B0604020202020204" pitchFamily="34" charset="0"/>
                <a:cs typeface="Arial" panose="020B0604020202020204" pitchFamily="34" charset="0"/>
              </a:rPr>
              <a:t>HR</a:t>
            </a:r>
            <a:r>
              <a:rPr lang="en-US" altLang="en-US" sz="1600">
                <a:latin typeface="Arial" panose="020B0604020202020204" pitchFamily="34" charset="0"/>
                <a:cs typeface="Arial" panose="020B0604020202020204" pitchFamily="34" charset="0"/>
              </a:rPr>
              <a:t> lines only (+15%).</a:t>
            </a:r>
          </a:p>
        </p:txBody>
      </p:sp>
      <p:sp>
        <p:nvSpPr>
          <p:cNvPr id="438279" name="TextBox 2">
            <a:extLst>
              <a:ext uri="{FF2B5EF4-FFF2-40B4-BE49-F238E27FC236}">
                <a16:creationId xmlns:a16="http://schemas.microsoft.com/office/drawing/2014/main" id="{BF7A9F0F-32E1-A7D2-25B6-B7CF24D41A0C}"/>
              </a:ext>
            </a:extLst>
          </p:cNvPr>
          <p:cNvSpPr txBox="1">
            <a:spLocks noChangeArrowheads="1"/>
          </p:cNvSpPr>
          <p:nvPr/>
        </p:nvSpPr>
        <p:spPr bwMode="auto">
          <a:xfrm>
            <a:off x="1795463" y="5946775"/>
            <a:ext cx="6946900" cy="83185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2400">
                <a:latin typeface="Arial" panose="020B0604020202020204" pitchFamily="34" charset="0"/>
                <a:cs typeface="Arial" panose="020B0604020202020204" pitchFamily="34" charset="0"/>
              </a:rPr>
              <a:t>     No Wheel Access      Juvenile Wheel Access</a:t>
            </a:r>
          </a:p>
          <a:p>
            <a:pPr>
              <a:spcBef>
                <a:spcPct val="0"/>
              </a:spcBef>
              <a:buFontTx/>
              <a:buNone/>
            </a:pPr>
            <a:endParaRPr lang="en-US" altLang="en-US" sz="2400">
              <a:latin typeface="Arial" panose="020B0604020202020204" pitchFamily="34" charset="0"/>
              <a:cs typeface="Arial" panose="020B0604020202020204" pitchFamily="34" charset="0"/>
            </a:endParaRPr>
          </a:p>
        </p:txBody>
      </p:sp>
      <p:sp>
        <p:nvSpPr>
          <p:cNvPr id="438280" name="Rectangle 3">
            <a:extLst>
              <a:ext uri="{FF2B5EF4-FFF2-40B4-BE49-F238E27FC236}">
                <a16:creationId xmlns:a16="http://schemas.microsoft.com/office/drawing/2014/main" id="{FB37B03A-447A-4BD4-3570-8BDCBC1B500E}"/>
              </a:ext>
            </a:extLst>
          </p:cNvPr>
          <p:cNvSpPr>
            <a:spLocks noChangeArrowheads="1"/>
          </p:cNvSpPr>
          <p:nvPr/>
        </p:nvSpPr>
        <p:spPr bwMode="auto">
          <a:xfrm>
            <a:off x="8205788" y="1225550"/>
            <a:ext cx="514350" cy="300038"/>
          </a:xfrm>
          <a:prstGeom prst="rect">
            <a:avLst/>
          </a:prstGeom>
          <a:noFill/>
          <a:ln w="63500" algn="ctr">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438281" name="TextBox 2">
            <a:extLst>
              <a:ext uri="{FF2B5EF4-FFF2-40B4-BE49-F238E27FC236}">
                <a16:creationId xmlns:a16="http://schemas.microsoft.com/office/drawing/2014/main" id="{42644F09-E875-2AD4-E07F-4CEDC89A5E5B}"/>
              </a:ext>
            </a:extLst>
          </p:cNvPr>
          <p:cNvSpPr txBox="1">
            <a:spLocks noChangeArrowheads="1"/>
          </p:cNvSpPr>
          <p:nvPr/>
        </p:nvSpPr>
        <p:spPr bwMode="auto">
          <a:xfrm>
            <a:off x="7618413" y="614363"/>
            <a:ext cx="1065212" cy="831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1600">
                <a:latin typeface="Arial" panose="020B0604020202020204" pitchFamily="34" charset="0"/>
                <a:cs typeface="Arial" panose="020B0604020202020204" pitchFamily="34" charset="0"/>
              </a:rPr>
              <a:t>Juvenile Western diet</a:t>
            </a:r>
          </a:p>
        </p:txBody>
      </p:sp>
      <p:sp>
        <p:nvSpPr>
          <p:cNvPr id="438282" name="TextBox 1">
            <a:extLst>
              <a:ext uri="{FF2B5EF4-FFF2-40B4-BE49-F238E27FC236}">
                <a16:creationId xmlns:a16="http://schemas.microsoft.com/office/drawing/2014/main" id="{0CC8C0EC-914A-6745-74DE-84747D3F4C1C}"/>
              </a:ext>
            </a:extLst>
          </p:cNvPr>
          <p:cNvSpPr txBox="1">
            <a:spLocks noChangeArrowheads="1"/>
          </p:cNvSpPr>
          <p:nvPr/>
        </p:nvSpPr>
        <p:spPr bwMode="auto">
          <a:xfrm>
            <a:off x="1227138" y="1784350"/>
            <a:ext cx="1925637"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1800">
                <a:latin typeface="Arial" panose="020B0604020202020204" pitchFamily="34" charset="0"/>
                <a:cs typeface="Arial" panose="020B0604020202020204" pitchFamily="34" charset="0"/>
              </a:rPr>
              <a:t>LSMean + SE</a:t>
            </a:r>
          </a:p>
        </p:txBody>
      </p:sp>
    </p:spTree>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a:extLst>
              <a:ext uri="{FF2B5EF4-FFF2-40B4-BE49-F238E27FC236}">
                <a16:creationId xmlns:a16="http://schemas.microsoft.com/office/drawing/2014/main" id="{E3912EDD-0A84-5AC0-E301-BFDE35D63B58}"/>
              </a:ext>
            </a:extLst>
          </p:cNvPr>
          <p:cNvSpPr>
            <a:spLocks noGrp="1"/>
          </p:cNvSpPr>
          <p:nvPr>
            <p:ph type="sldNum" sz="quarter" idx="12"/>
          </p:nvPr>
        </p:nvSpPr>
        <p:spPr/>
        <p:txBody>
          <a:bodyPr/>
          <a:lstStyle/>
          <a:p>
            <a:fld id="{F2EBF8DB-748E-4716-A668-49B02690F042}" type="slidenum">
              <a:rPr lang="en-US" altLang="en-US" smtClean="0"/>
              <a:pPr/>
              <a:t>23</a:t>
            </a:fld>
            <a:endParaRPr lang="en-US" altLang="en-US" dirty="0"/>
          </a:p>
        </p:txBody>
      </p:sp>
      <p:pic>
        <p:nvPicPr>
          <p:cNvPr id="4" name="Picture 3">
            <a:extLst>
              <a:ext uri="{FF2B5EF4-FFF2-40B4-BE49-F238E27FC236}">
                <a16:creationId xmlns:a16="http://schemas.microsoft.com/office/drawing/2014/main" id="{22CC506A-EBE6-FE56-04F1-2C83FEC37519}"/>
              </a:ext>
            </a:extLst>
          </p:cNvPr>
          <p:cNvPicPr>
            <a:picLocks noChangeAspect="1"/>
          </p:cNvPicPr>
          <p:nvPr/>
        </p:nvPicPr>
        <p:blipFill>
          <a:blip r:embed="rId2"/>
          <a:stretch>
            <a:fillRect/>
          </a:stretch>
        </p:blipFill>
        <p:spPr>
          <a:xfrm>
            <a:off x="71864" y="174144"/>
            <a:ext cx="8975883" cy="6547498"/>
          </a:xfrm>
          <a:prstGeom prst="rect">
            <a:avLst/>
          </a:prstGeom>
        </p:spPr>
      </p:pic>
      <p:sp>
        <p:nvSpPr>
          <p:cNvPr id="5" name="Rectangle 4">
            <a:extLst>
              <a:ext uri="{FF2B5EF4-FFF2-40B4-BE49-F238E27FC236}">
                <a16:creationId xmlns:a16="http://schemas.microsoft.com/office/drawing/2014/main" id="{6A75A2D5-CDD3-2DFF-65D4-E28CD73CDCA9}"/>
              </a:ext>
            </a:extLst>
          </p:cNvPr>
          <p:cNvSpPr/>
          <p:nvPr/>
        </p:nvSpPr>
        <p:spPr bwMode="auto">
          <a:xfrm>
            <a:off x="8638674" y="64168"/>
            <a:ext cx="505326" cy="320843"/>
          </a:xfrm>
          <a:prstGeom prst="rect">
            <a:avLst/>
          </a:prstGeom>
          <a:solidFill>
            <a:schemeClr val="bg1"/>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200" b="0" i="0" u="none" strike="noStrike" cap="none" normalizeH="0" baseline="0" dirty="0">
              <a:ln>
                <a:noFill/>
              </a:ln>
              <a:solidFill>
                <a:schemeClr val="tx1"/>
              </a:solidFill>
              <a:effectLst/>
              <a:latin typeface="Times New Roman" panose="02020603050405020304" pitchFamily="18" charset="0"/>
            </a:endParaRPr>
          </a:p>
        </p:txBody>
      </p:sp>
    </p:spTree>
    <p:extLst>
      <p:ext uri="{BB962C8B-B14F-4D97-AF65-F5344CB8AC3E}">
        <p14:creationId xmlns:p14="http://schemas.microsoft.com/office/powerpoint/2010/main" val="1425291627"/>
      </p:ext>
    </p:extLst>
  </p:cSld>
  <p:clrMapOvr>
    <a:masterClrMapping/>
  </p:clrMapOvr>
</p:sld>
</file>

<file path=ppt/slides/slide2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0322" name="Slide Number Placeholder 5">
            <a:extLst>
              <a:ext uri="{FF2B5EF4-FFF2-40B4-BE49-F238E27FC236}">
                <a16:creationId xmlns:a16="http://schemas.microsoft.com/office/drawing/2014/main" id="{6ED850D4-B8B8-729B-88F5-3D3FA29FE608}"/>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85DD859B-0793-416F-80C5-0469ABFF1CAB}" type="slidenum">
              <a:rPr lang="en-US" altLang="en-US" sz="1400"/>
              <a:pPr>
                <a:spcBef>
                  <a:spcPct val="0"/>
                </a:spcBef>
                <a:buFontTx/>
                <a:buNone/>
              </a:pPr>
              <a:t>230</a:t>
            </a:fld>
            <a:endParaRPr lang="en-US" altLang="en-US" sz="1400"/>
          </a:p>
        </p:txBody>
      </p:sp>
      <p:sp>
        <p:nvSpPr>
          <p:cNvPr id="1183747" name="Text Box 3">
            <a:extLst>
              <a:ext uri="{FF2B5EF4-FFF2-40B4-BE49-F238E27FC236}">
                <a16:creationId xmlns:a16="http://schemas.microsoft.com/office/drawing/2014/main" id="{79EE9F13-BDE6-646B-7113-529F8FBE1623}"/>
              </a:ext>
            </a:extLst>
          </p:cNvPr>
          <p:cNvSpPr txBox="1">
            <a:spLocks noChangeArrowheads="1"/>
          </p:cNvSpPr>
          <p:nvPr/>
        </p:nvSpPr>
        <p:spPr bwMode="auto">
          <a:xfrm>
            <a:off x="2498725" y="31750"/>
            <a:ext cx="4094163" cy="671513"/>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nSpc>
                <a:spcPct val="95000"/>
              </a:lnSpc>
              <a:spcAft>
                <a:spcPct val="10000"/>
              </a:spcAft>
              <a:defRPr/>
            </a:pPr>
            <a:r>
              <a:rPr lang="en-US" altLang="en-US" sz="4000" b="1">
                <a:effectLst>
                  <a:outerShdw blurRad="38100" dist="38100" dir="2700000" algn="tl">
                    <a:srgbClr val="C0C0C0"/>
                  </a:outerShdw>
                </a:effectLst>
                <a:latin typeface="Arial" panose="020B0604020202020204" pitchFamily="34" charset="0"/>
              </a:rPr>
              <a:t>Our World View</a:t>
            </a:r>
          </a:p>
        </p:txBody>
      </p:sp>
      <p:sp>
        <p:nvSpPr>
          <p:cNvPr id="440324" name="Line 4">
            <a:extLst>
              <a:ext uri="{FF2B5EF4-FFF2-40B4-BE49-F238E27FC236}">
                <a16:creationId xmlns:a16="http://schemas.microsoft.com/office/drawing/2014/main" id="{0CA34CF7-B5BA-9296-1506-B66508100B3A}"/>
              </a:ext>
            </a:extLst>
          </p:cNvPr>
          <p:cNvSpPr>
            <a:spLocks noChangeShapeType="1"/>
          </p:cNvSpPr>
          <p:nvPr/>
        </p:nvSpPr>
        <p:spPr bwMode="auto">
          <a:xfrm>
            <a:off x="228600" y="741363"/>
            <a:ext cx="8683625" cy="0"/>
          </a:xfrm>
          <a:prstGeom prst="line">
            <a:avLst/>
          </a:prstGeom>
          <a:noFill/>
          <a:ln w="50800">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pic>
        <p:nvPicPr>
          <p:cNvPr id="440325" name="Picture 14" descr="TechWorldviewIsRising2010GSBB-001">
            <a:extLst>
              <a:ext uri="{FF2B5EF4-FFF2-40B4-BE49-F238E27FC236}">
                <a16:creationId xmlns:a16="http://schemas.microsoft.com/office/drawing/2014/main" id="{CFFA2F88-C987-9619-7B38-F00161235DC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04825" y="909638"/>
            <a:ext cx="8134350" cy="5743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0326" name="Text Box 15">
            <a:extLst>
              <a:ext uri="{FF2B5EF4-FFF2-40B4-BE49-F238E27FC236}">
                <a16:creationId xmlns:a16="http://schemas.microsoft.com/office/drawing/2014/main" id="{82DBBC16-6136-EE4B-F382-EF07E5F7A117}"/>
              </a:ext>
            </a:extLst>
          </p:cNvPr>
          <p:cNvSpPr txBox="1">
            <a:spLocks noChangeArrowheads="1"/>
          </p:cNvSpPr>
          <p:nvPr/>
        </p:nvSpPr>
        <p:spPr bwMode="auto">
          <a:xfrm>
            <a:off x="-41275" y="6653213"/>
            <a:ext cx="8985250" cy="2143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US" altLang="en-US" sz="800">
                <a:solidFill>
                  <a:schemeClr val="folHlink"/>
                </a:solidFill>
              </a:rPr>
              <a:t>http://2.bp.blogspot.com/-0cWlBY8ZuYM/UJcCJmPpeNI/AAAAAAAEP0U/0M99LgfaVTw/s1600/TechWorldviewIsRising2010GSBB-001.jpg</a:t>
            </a:r>
          </a:p>
        </p:txBody>
      </p:sp>
    </p:spTree>
  </p:cSld>
  <p:clrMapOvr>
    <a:masterClrMapping/>
  </p:clrMapOvr>
</p:sld>
</file>

<file path=ppt/slides/slide2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2370" name="Rectangle 4">
            <a:extLst>
              <a:ext uri="{FF2B5EF4-FFF2-40B4-BE49-F238E27FC236}">
                <a16:creationId xmlns:a16="http://schemas.microsoft.com/office/drawing/2014/main" id="{C5FE1957-82A2-FCC5-AF65-9517693762CA}"/>
              </a:ext>
            </a:extLst>
          </p:cNvPr>
          <p:cNvSpPr>
            <a:spLocks noChangeArrowheads="1"/>
          </p:cNvSpPr>
          <p:nvPr/>
        </p:nvSpPr>
        <p:spPr bwMode="auto">
          <a:xfrm>
            <a:off x="0" y="831850"/>
            <a:ext cx="9144000" cy="6026150"/>
          </a:xfrm>
          <a:prstGeom prst="rect">
            <a:avLst/>
          </a:prstGeom>
          <a:solidFill>
            <a:srgbClr val="3F5F8D"/>
          </a:solidFill>
          <a:ln w="9525" algn="ctr">
            <a:solidFill>
              <a:schemeClr val="tx1"/>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442371" name="Slide Number Placeholder 1">
            <a:extLst>
              <a:ext uri="{FF2B5EF4-FFF2-40B4-BE49-F238E27FC236}">
                <a16:creationId xmlns:a16="http://schemas.microsoft.com/office/drawing/2014/main" id="{0782AC03-C516-DDA6-59E5-7C0A7C677A6B}"/>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C6FBE8C5-5A3A-467B-A6B5-70271739724C}" type="slidenum">
              <a:rPr lang="en-US" altLang="en-US" sz="1400"/>
              <a:pPr>
                <a:spcBef>
                  <a:spcPct val="0"/>
                </a:spcBef>
                <a:buFontTx/>
                <a:buNone/>
              </a:pPr>
              <a:t>231</a:t>
            </a:fld>
            <a:endParaRPr lang="en-US" altLang="en-US" sz="1400"/>
          </a:p>
        </p:txBody>
      </p:sp>
      <p:sp>
        <p:nvSpPr>
          <p:cNvPr id="4" name="Text Box 5">
            <a:extLst>
              <a:ext uri="{FF2B5EF4-FFF2-40B4-BE49-F238E27FC236}">
                <a16:creationId xmlns:a16="http://schemas.microsoft.com/office/drawing/2014/main" id="{2432076C-AE1B-3701-212B-D279CAE3FBB9}"/>
              </a:ext>
            </a:extLst>
          </p:cNvPr>
          <p:cNvSpPr txBox="1">
            <a:spLocks noChangeArrowheads="1"/>
          </p:cNvSpPr>
          <p:nvPr/>
        </p:nvSpPr>
        <p:spPr bwMode="auto">
          <a:xfrm>
            <a:off x="2271713" y="9525"/>
            <a:ext cx="4687887" cy="739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defRPr/>
            </a:pPr>
            <a:r>
              <a:rPr lang="en-US" altLang="en-US" sz="4200" b="1">
                <a:effectLst>
                  <a:outerShdw blurRad="38100" dist="38100" dir="2700000" algn="tl">
                    <a:srgbClr val="C0C0C0"/>
                  </a:outerShdw>
                </a:effectLst>
                <a:latin typeface="Arial" panose="020B0604020202020204" pitchFamily="34" charset="0"/>
              </a:rPr>
              <a:t>Early-Life Effects</a:t>
            </a:r>
            <a:endParaRPr lang="en-US" altLang="en-US" sz="4200" b="1">
              <a:solidFill>
                <a:srgbClr val="FF0000"/>
              </a:solidFill>
              <a:effectLst>
                <a:outerShdw blurRad="38100" dist="38100" dir="2700000" algn="tl">
                  <a:srgbClr val="C0C0C0"/>
                </a:outerShdw>
              </a:effectLst>
              <a:latin typeface="Arial" panose="020B0604020202020204" pitchFamily="34" charset="0"/>
            </a:endParaRPr>
          </a:p>
        </p:txBody>
      </p:sp>
      <p:pic>
        <p:nvPicPr>
          <p:cNvPr id="442373" name="Picture 1">
            <a:extLst>
              <a:ext uri="{FF2B5EF4-FFF2-40B4-BE49-F238E27FC236}">
                <a16:creationId xmlns:a16="http://schemas.microsoft.com/office/drawing/2014/main" id="{203008B2-2602-7DB6-26AC-A18334367A0E}"/>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4527550" y="3119438"/>
            <a:ext cx="5086350" cy="3814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42374" name="Picture 2">
            <a:extLst>
              <a:ext uri="{FF2B5EF4-FFF2-40B4-BE49-F238E27FC236}">
                <a16:creationId xmlns:a16="http://schemas.microsoft.com/office/drawing/2014/main" id="{50644666-CAA6-FE59-AEB1-B1F94394B732}"/>
              </a:ext>
            </a:extLst>
          </p:cNvPr>
          <p:cNvPicPr>
            <a:picLocks noChangeAspect="1"/>
          </p:cNvPicPr>
          <p:nvPr/>
        </p:nvPicPr>
        <p:blipFill>
          <a:blip r:embed="rId4">
            <a:extLst>
              <a:ext uri="{28A0092B-C50C-407E-A947-70E740481C1C}">
                <a14:useLocalDpi xmlns:a14="http://schemas.microsoft.com/office/drawing/2010/main" val="0"/>
              </a:ext>
            </a:extLst>
          </a:blip>
          <a:srcRect l="2" t="1773" r="1894" b="262"/>
          <a:stretch>
            <a:fillRect/>
          </a:stretch>
        </p:blipFill>
        <p:spPr bwMode="auto">
          <a:xfrm>
            <a:off x="0" y="841375"/>
            <a:ext cx="6054725" cy="3433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sld>
</file>

<file path=ppt/slides/slide2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4418" name="Slide Number Placeholder 1">
            <a:extLst>
              <a:ext uri="{FF2B5EF4-FFF2-40B4-BE49-F238E27FC236}">
                <a16:creationId xmlns:a16="http://schemas.microsoft.com/office/drawing/2014/main" id="{911C093C-8BC9-76CC-4FFB-D1A96B51F86F}"/>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E29FC10C-A758-48E6-893B-98AEAAD75895}" type="slidenum">
              <a:rPr lang="en-US" altLang="en-US" sz="1400"/>
              <a:pPr>
                <a:spcBef>
                  <a:spcPct val="0"/>
                </a:spcBef>
                <a:buFontTx/>
                <a:buNone/>
              </a:pPr>
              <a:t>232</a:t>
            </a:fld>
            <a:endParaRPr lang="en-US" altLang="en-US" sz="1400"/>
          </a:p>
        </p:txBody>
      </p:sp>
      <p:sp>
        <p:nvSpPr>
          <p:cNvPr id="444419" name="Line 4">
            <a:extLst>
              <a:ext uri="{FF2B5EF4-FFF2-40B4-BE49-F238E27FC236}">
                <a16:creationId xmlns:a16="http://schemas.microsoft.com/office/drawing/2014/main" id="{29E4F86E-C467-22C1-C84A-B91FED53DBBC}"/>
              </a:ext>
            </a:extLst>
          </p:cNvPr>
          <p:cNvSpPr>
            <a:spLocks noChangeShapeType="1"/>
          </p:cNvSpPr>
          <p:nvPr/>
        </p:nvSpPr>
        <p:spPr bwMode="auto">
          <a:xfrm>
            <a:off x="120650" y="801688"/>
            <a:ext cx="8869363" cy="0"/>
          </a:xfrm>
          <a:prstGeom prst="line">
            <a:avLst/>
          </a:prstGeom>
          <a:noFill/>
          <a:ln w="50800">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4" name="Text Box 5">
            <a:extLst>
              <a:ext uri="{FF2B5EF4-FFF2-40B4-BE49-F238E27FC236}">
                <a16:creationId xmlns:a16="http://schemas.microsoft.com/office/drawing/2014/main" id="{AC88FA96-2CDC-3559-C504-2768B7B57B9F}"/>
              </a:ext>
            </a:extLst>
          </p:cNvPr>
          <p:cNvSpPr txBox="1">
            <a:spLocks noChangeArrowheads="1"/>
          </p:cNvSpPr>
          <p:nvPr/>
        </p:nvSpPr>
        <p:spPr bwMode="auto">
          <a:xfrm>
            <a:off x="2271713" y="12700"/>
            <a:ext cx="4687887" cy="739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defRPr/>
            </a:pPr>
            <a:r>
              <a:rPr lang="en-US" altLang="en-US" sz="4200" b="1">
                <a:effectLst>
                  <a:outerShdw blurRad="38100" dist="38100" dir="2700000" algn="tl">
                    <a:srgbClr val="C0C0C0"/>
                  </a:outerShdw>
                </a:effectLst>
                <a:latin typeface="Arial" panose="020B0604020202020204" pitchFamily="34" charset="0"/>
              </a:rPr>
              <a:t>Early-Life Effects</a:t>
            </a:r>
            <a:endParaRPr lang="en-US" altLang="en-US" sz="4200" b="1">
              <a:solidFill>
                <a:srgbClr val="FF0000"/>
              </a:solidFill>
              <a:effectLst>
                <a:outerShdw blurRad="38100" dist="38100" dir="2700000" algn="tl">
                  <a:srgbClr val="C0C0C0"/>
                </a:outerShdw>
              </a:effectLst>
              <a:latin typeface="Arial" panose="020B0604020202020204" pitchFamily="34" charset="0"/>
            </a:endParaRPr>
          </a:p>
        </p:txBody>
      </p:sp>
      <p:sp>
        <p:nvSpPr>
          <p:cNvPr id="444421" name="TextBox 4">
            <a:extLst>
              <a:ext uri="{FF2B5EF4-FFF2-40B4-BE49-F238E27FC236}">
                <a16:creationId xmlns:a16="http://schemas.microsoft.com/office/drawing/2014/main" id="{4D7DDDB9-6AF3-8ACF-76A8-3C8CB1C98E1A}"/>
              </a:ext>
            </a:extLst>
          </p:cNvPr>
          <p:cNvSpPr txBox="1">
            <a:spLocks noChangeArrowheads="1"/>
          </p:cNvSpPr>
          <p:nvPr/>
        </p:nvSpPr>
        <p:spPr bwMode="auto">
          <a:xfrm>
            <a:off x="257175" y="982663"/>
            <a:ext cx="5311775" cy="708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spcAft>
                <a:spcPts val="600"/>
              </a:spcAft>
              <a:buFontTx/>
              <a:buNone/>
            </a:pPr>
            <a:r>
              <a:rPr lang="en-US" altLang="en-US" sz="4000" b="1">
                <a:latin typeface="Arial" panose="020B0604020202020204" pitchFamily="34" charset="0"/>
                <a:cs typeface="Arial" panose="020B0604020202020204" pitchFamily="34" charset="0"/>
              </a:rPr>
              <a:t>Why do we care?</a:t>
            </a:r>
            <a:endParaRPr lang="en-US" altLang="en-US" sz="3400">
              <a:latin typeface="Arial" panose="020B0604020202020204" pitchFamily="34" charset="0"/>
              <a:cs typeface="Arial" panose="020B0604020202020204" pitchFamily="34" charset="0"/>
            </a:endParaRPr>
          </a:p>
        </p:txBody>
      </p:sp>
      <p:sp>
        <p:nvSpPr>
          <p:cNvPr id="444422" name="TextBox 4">
            <a:extLst>
              <a:ext uri="{FF2B5EF4-FFF2-40B4-BE49-F238E27FC236}">
                <a16:creationId xmlns:a16="http://schemas.microsoft.com/office/drawing/2014/main" id="{C23EB560-0CB2-6D0D-A9F7-BE53B441A9FA}"/>
              </a:ext>
            </a:extLst>
          </p:cNvPr>
          <p:cNvSpPr txBox="1">
            <a:spLocks noChangeArrowheads="1"/>
          </p:cNvSpPr>
          <p:nvPr/>
        </p:nvSpPr>
        <p:spPr bwMode="auto">
          <a:xfrm>
            <a:off x="446088" y="1798638"/>
            <a:ext cx="8543925" cy="4584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457200" indent="-457200">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spcAft>
                <a:spcPts val="1200"/>
              </a:spcAft>
              <a:buFont typeface="Wingdings" panose="05000000000000000000" pitchFamily="2" charset="2"/>
              <a:buChar char="q"/>
            </a:pPr>
            <a:r>
              <a:rPr lang="en-US" altLang="en-US" sz="2800">
                <a:latin typeface="Arial" panose="020B0604020202020204" pitchFamily="34" charset="0"/>
                <a:cs typeface="Arial" panose="020B0604020202020204" pitchFamily="34" charset="0"/>
              </a:rPr>
              <a:t>Maternal environment differs in High Runner lines</a:t>
            </a:r>
          </a:p>
          <a:p>
            <a:pPr>
              <a:spcBef>
                <a:spcPct val="0"/>
              </a:spcBef>
              <a:spcAft>
                <a:spcPts val="1200"/>
              </a:spcAft>
              <a:buFont typeface="Wingdings" panose="05000000000000000000" pitchFamily="2" charset="2"/>
              <a:buChar char="q"/>
            </a:pPr>
            <a:r>
              <a:rPr lang="en-US" altLang="en-US" sz="2800">
                <a:latin typeface="Arial" panose="020B0604020202020204" pitchFamily="34" charset="0"/>
                <a:cs typeface="Arial" panose="020B0604020202020204" pitchFamily="34" charset="0"/>
              </a:rPr>
              <a:t>Life-long elevated activity levels could alter food intake, metabolism, muscle physiology, aerobic capacity, the brain, other health-related phenotypes</a:t>
            </a:r>
          </a:p>
          <a:p>
            <a:pPr>
              <a:spcBef>
                <a:spcPct val="0"/>
              </a:spcBef>
              <a:spcAft>
                <a:spcPts val="1200"/>
              </a:spcAft>
              <a:buFont typeface="Wingdings" panose="05000000000000000000" pitchFamily="2" charset="2"/>
              <a:buChar char="q"/>
            </a:pPr>
            <a:r>
              <a:rPr lang="en-US" altLang="en-US" sz="2800">
                <a:latin typeface="Arial" panose="020B0604020202020204" pitchFamily="34" charset="0"/>
                <a:cs typeface="Arial" panose="020B0604020202020204" pitchFamily="34" charset="0"/>
              </a:rPr>
              <a:t>Something that we can manipulate in humans</a:t>
            </a:r>
          </a:p>
          <a:p>
            <a:pPr>
              <a:spcBef>
                <a:spcPct val="0"/>
              </a:spcBef>
              <a:spcAft>
                <a:spcPts val="1200"/>
              </a:spcAft>
              <a:buFont typeface="Wingdings" panose="05000000000000000000" pitchFamily="2" charset="2"/>
              <a:buChar char="q"/>
            </a:pPr>
            <a:r>
              <a:rPr lang="en-US" altLang="en-US" sz="2800">
                <a:latin typeface="Arial" panose="020B0604020202020204" pitchFamily="34" charset="0"/>
                <a:cs typeface="Arial" panose="020B0604020202020204" pitchFamily="34" charset="0"/>
              </a:rPr>
              <a:t>Possible epigenetic effects, maybe trans-generational</a:t>
            </a:r>
          </a:p>
          <a:p>
            <a:pPr>
              <a:spcBef>
                <a:spcPct val="0"/>
              </a:spcBef>
              <a:spcAft>
                <a:spcPts val="1200"/>
              </a:spcAft>
              <a:buFont typeface="Wingdings" panose="05000000000000000000" pitchFamily="2" charset="2"/>
              <a:buChar char="q"/>
            </a:pPr>
            <a:r>
              <a:rPr lang="en-US" altLang="en-US" sz="2800">
                <a:latin typeface="Arial" panose="020B0604020202020204" pitchFamily="34" charset="0"/>
                <a:cs typeface="Arial" panose="020B0604020202020204" pitchFamily="34" charset="0"/>
              </a:rPr>
              <a:t>Possible relation to selection limit?</a:t>
            </a:r>
          </a:p>
        </p:txBody>
      </p:sp>
    </p:spTree>
  </p:cSld>
  <p:clrMapOvr>
    <a:masterClrMapping/>
  </p:clrMapOvr>
</p:sld>
</file>

<file path=ppt/slides/slide2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6466" name="Slide Number Placeholder 1">
            <a:extLst>
              <a:ext uri="{FF2B5EF4-FFF2-40B4-BE49-F238E27FC236}">
                <a16:creationId xmlns:a16="http://schemas.microsoft.com/office/drawing/2014/main" id="{152A0FA6-B086-FF3C-27A5-B635686DA454}"/>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B276BAD2-69AB-414F-8307-9A2D5CF633FA}" type="slidenum">
              <a:rPr lang="en-US" altLang="en-US" sz="1400"/>
              <a:pPr>
                <a:spcBef>
                  <a:spcPct val="0"/>
                </a:spcBef>
                <a:buFontTx/>
                <a:buNone/>
              </a:pPr>
              <a:t>233</a:t>
            </a:fld>
            <a:endParaRPr lang="en-US" altLang="en-US" sz="1400"/>
          </a:p>
        </p:txBody>
      </p:sp>
      <p:sp>
        <p:nvSpPr>
          <p:cNvPr id="446467" name="Line 4">
            <a:extLst>
              <a:ext uri="{FF2B5EF4-FFF2-40B4-BE49-F238E27FC236}">
                <a16:creationId xmlns:a16="http://schemas.microsoft.com/office/drawing/2014/main" id="{122CD349-49BE-299C-FD04-45BDA20248EE}"/>
              </a:ext>
            </a:extLst>
          </p:cNvPr>
          <p:cNvSpPr>
            <a:spLocks noChangeShapeType="1"/>
          </p:cNvSpPr>
          <p:nvPr/>
        </p:nvSpPr>
        <p:spPr bwMode="auto">
          <a:xfrm>
            <a:off x="120650" y="801688"/>
            <a:ext cx="8869363" cy="0"/>
          </a:xfrm>
          <a:prstGeom prst="line">
            <a:avLst/>
          </a:prstGeom>
          <a:noFill/>
          <a:ln w="50800">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4" name="Text Box 5">
            <a:extLst>
              <a:ext uri="{FF2B5EF4-FFF2-40B4-BE49-F238E27FC236}">
                <a16:creationId xmlns:a16="http://schemas.microsoft.com/office/drawing/2014/main" id="{B2CF4F77-F234-DFC5-8E58-F5E4EE39FDA0}"/>
              </a:ext>
            </a:extLst>
          </p:cNvPr>
          <p:cNvSpPr txBox="1">
            <a:spLocks noChangeArrowheads="1"/>
          </p:cNvSpPr>
          <p:nvPr/>
        </p:nvSpPr>
        <p:spPr bwMode="auto">
          <a:xfrm>
            <a:off x="2271713" y="12700"/>
            <a:ext cx="4687887" cy="7381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defRPr/>
            </a:pPr>
            <a:r>
              <a:rPr lang="en-US" altLang="en-US" sz="4200" b="1">
                <a:effectLst>
                  <a:outerShdw blurRad="38100" dist="38100" dir="2700000" algn="tl">
                    <a:srgbClr val="C0C0C0"/>
                  </a:outerShdw>
                </a:effectLst>
                <a:latin typeface="Arial" panose="020B0604020202020204" pitchFamily="34" charset="0"/>
              </a:rPr>
              <a:t>Early-Life Effects</a:t>
            </a:r>
            <a:endParaRPr lang="en-US" altLang="en-US" sz="4200" b="1">
              <a:solidFill>
                <a:srgbClr val="FF0000"/>
              </a:solidFill>
              <a:effectLst>
                <a:outerShdw blurRad="38100" dist="38100" dir="2700000" algn="tl">
                  <a:srgbClr val="C0C0C0"/>
                </a:outerShdw>
              </a:effectLst>
              <a:latin typeface="Arial" panose="020B0604020202020204" pitchFamily="34" charset="0"/>
            </a:endParaRPr>
          </a:p>
        </p:txBody>
      </p:sp>
      <p:sp>
        <p:nvSpPr>
          <p:cNvPr id="446469" name="TextBox 4">
            <a:extLst>
              <a:ext uri="{FF2B5EF4-FFF2-40B4-BE49-F238E27FC236}">
                <a16:creationId xmlns:a16="http://schemas.microsoft.com/office/drawing/2014/main" id="{1BAE52EE-D939-4EC4-313D-F04B8066CE5E}"/>
              </a:ext>
            </a:extLst>
          </p:cNvPr>
          <p:cNvSpPr txBox="1">
            <a:spLocks noChangeArrowheads="1"/>
          </p:cNvSpPr>
          <p:nvPr/>
        </p:nvSpPr>
        <p:spPr bwMode="auto">
          <a:xfrm>
            <a:off x="93663" y="884238"/>
            <a:ext cx="9050337" cy="1108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spcAft>
                <a:spcPts val="600"/>
              </a:spcAft>
              <a:buFontTx/>
              <a:buNone/>
            </a:pPr>
            <a:r>
              <a:rPr lang="en-US" altLang="en-US" sz="2800" b="1">
                <a:latin typeface="Arial" panose="020B0604020202020204" pitchFamily="34" charset="0"/>
                <a:cs typeface="Arial" panose="020B0604020202020204" pitchFamily="34" charset="0"/>
              </a:rPr>
              <a:t>Three studies so far, all using both HR and C lines.  </a:t>
            </a:r>
            <a:r>
              <a:rPr lang="en-US" altLang="en-US" sz="1900">
                <a:latin typeface="Arial" panose="020B0604020202020204" pitchFamily="34" charset="0"/>
                <a:cs typeface="Arial" panose="020B0604020202020204" pitchFamily="34" charset="0"/>
              </a:rPr>
              <a:t>Use of both linetypes and all 8 lines helps mimic racial/ethnic diversity in humans.</a:t>
            </a:r>
            <a:br>
              <a:rPr lang="en-US" altLang="en-US" sz="1900">
                <a:latin typeface="Arial" panose="020B0604020202020204" pitchFamily="34" charset="0"/>
                <a:cs typeface="Arial" panose="020B0604020202020204" pitchFamily="34" charset="0"/>
              </a:rPr>
            </a:br>
            <a:r>
              <a:rPr lang="en-US" altLang="en-US" sz="1900">
                <a:latin typeface="Arial" panose="020B0604020202020204" pitchFamily="34" charset="0"/>
                <a:cs typeface="Arial" panose="020B0604020202020204" pitchFamily="34" charset="0"/>
              </a:rPr>
              <a:t>(And remember that inbred strains show huge variation in obesity-related traits.)</a:t>
            </a:r>
          </a:p>
        </p:txBody>
      </p:sp>
      <p:pic>
        <p:nvPicPr>
          <p:cNvPr id="446470" name="Picture 1">
            <a:extLst>
              <a:ext uri="{FF2B5EF4-FFF2-40B4-BE49-F238E27FC236}">
                <a16:creationId xmlns:a16="http://schemas.microsoft.com/office/drawing/2014/main" id="{083E7936-3395-A16B-70FF-FF4268AD6C35}"/>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4411663" y="4691063"/>
            <a:ext cx="4681537" cy="21256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46471" name="Picture 2">
            <a:extLst>
              <a:ext uri="{FF2B5EF4-FFF2-40B4-BE49-F238E27FC236}">
                <a16:creationId xmlns:a16="http://schemas.microsoft.com/office/drawing/2014/main" id="{8CFD6768-4CE1-EFE7-464D-485CC8CFB00A}"/>
              </a:ext>
            </a:extLst>
          </p:cNvPr>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93663" y="2243138"/>
            <a:ext cx="5138737" cy="259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6472" name="TextBox 4">
            <a:extLst>
              <a:ext uri="{FF2B5EF4-FFF2-40B4-BE49-F238E27FC236}">
                <a16:creationId xmlns:a16="http://schemas.microsoft.com/office/drawing/2014/main" id="{CEA7CE30-422F-423E-7841-64642B889BDC}"/>
              </a:ext>
            </a:extLst>
          </p:cNvPr>
          <p:cNvSpPr txBox="1">
            <a:spLocks noChangeArrowheads="1"/>
          </p:cNvSpPr>
          <p:nvPr/>
        </p:nvSpPr>
        <p:spPr bwMode="auto">
          <a:xfrm>
            <a:off x="536575" y="2224088"/>
            <a:ext cx="1763713" cy="43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2200">
                <a:latin typeface="Arial" panose="020B0604020202020204" pitchFamily="34" charset="0"/>
                <a:cs typeface="Arial" panose="020B0604020202020204" pitchFamily="34" charset="0"/>
              </a:rPr>
              <a:t>Cholesterol</a:t>
            </a:r>
          </a:p>
        </p:txBody>
      </p:sp>
      <p:sp>
        <p:nvSpPr>
          <p:cNvPr id="446473" name="TextBox 8">
            <a:extLst>
              <a:ext uri="{FF2B5EF4-FFF2-40B4-BE49-F238E27FC236}">
                <a16:creationId xmlns:a16="http://schemas.microsoft.com/office/drawing/2014/main" id="{A6645106-F87A-43F6-CA4A-B9C416DF8C57}"/>
              </a:ext>
            </a:extLst>
          </p:cNvPr>
          <p:cNvSpPr txBox="1">
            <a:spLocks noChangeArrowheads="1"/>
          </p:cNvSpPr>
          <p:nvPr/>
        </p:nvSpPr>
        <p:spPr bwMode="auto">
          <a:xfrm>
            <a:off x="114300" y="4797425"/>
            <a:ext cx="3055938" cy="1108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2200">
                <a:latin typeface="Arial" panose="020B0604020202020204" pitchFamily="34" charset="0"/>
                <a:cs typeface="Arial" panose="020B0604020202020204" pitchFamily="34" charset="0"/>
              </a:rPr>
              <a:t>Change after 17 weeks on high-fat diet (Svenson et al. 2007)</a:t>
            </a:r>
          </a:p>
        </p:txBody>
      </p:sp>
      <p:sp>
        <p:nvSpPr>
          <p:cNvPr id="446474" name="TextBox 9">
            <a:extLst>
              <a:ext uri="{FF2B5EF4-FFF2-40B4-BE49-F238E27FC236}">
                <a16:creationId xmlns:a16="http://schemas.microsoft.com/office/drawing/2014/main" id="{0E42236D-D7B4-8A8C-34C0-AE110AEEE0C7}"/>
              </a:ext>
            </a:extLst>
          </p:cNvPr>
          <p:cNvSpPr txBox="1">
            <a:spLocks noChangeArrowheads="1"/>
          </p:cNvSpPr>
          <p:nvPr/>
        </p:nvSpPr>
        <p:spPr bwMode="auto">
          <a:xfrm>
            <a:off x="4800600" y="4724400"/>
            <a:ext cx="2835275" cy="43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2200">
                <a:latin typeface="Arial" panose="020B0604020202020204" pitchFamily="34" charset="0"/>
                <a:cs typeface="Arial" panose="020B0604020202020204" pitchFamily="34" charset="0"/>
              </a:rPr>
              <a:t>Endurance Capacity</a:t>
            </a:r>
          </a:p>
        </p:txBody>
      </p:sp>
      <p:sp>
        <p:nvSpPr>
          <p:cNvPr id="446475" name="TextBox 10">
            <a:extLst>
              <a:ext uri="{FF2B5EF4-FFF2-40B4-BE49-F238E27FC236}">
                <a16:creationId xmlns:a16="http://schemas.microsoft.com/office/drawing/2014/main" id="{898D6431-20E2-ECB9-E26E-883B56BB7F45}"/>
              </a:ext>
            </a:extLst>
          </p:cNvPr>
          <p:cNvSpPr txBox="1">
            <a:spLocks noChangeArrowheads="1"/>
          </p:cNvSpPr>
          <p:nvPr/>
        </p:nvSpPr>
        <p:spPr bwMode="auto">
          <a:xfrm>
            <a:off x="5973763" y="3541713"/>
            <a:ext cx="3162300" cy="1108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2200">
                <a:latin typeface="Arial" panose="020B0604020202020204" pitchFamily="34" charset="0"/>
                <a:cs typeface="Arial" panose="020B0604020202020204" pitchFamily="34" charset="0"/>
              </a:rPr>
              <a:t>Work performed in treadmill test (Courtney and Massett 2012)</a:t>
            </a:r>
          </a:p>
        </p:txBody>
      </p:sp>
    </p:spTree>
  </p:cSld>
  <p:clrMapOvr>
    <a:masterClrMapping/>
  </p:clrMapOvr>
</p:sld>
</file>

<file path=ppt/slides/slide2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8514" name="Slide Number Placeholder 1">
            <a:extLst>
              <a:ext uri="{FF2B5EF4-FFF2-40B4-BE49-F238E27FC236}">
                <a16:creationId xmlns:a16="http://schemas.microsoft.com/office/drawing/2014/main" id="{4AFA0389-A1C5-4DC2-FB8E-9FE98C8D71BD}"/>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F13F3369-C691-49A2-9A79-1F1D6664CE7B}" type="slidenum">
              <a:rPr lang="en-US" altLang="en-US" sz="1400"/>
              <a:pPr>
                <a:spcBef>
                  <a:spcPct val="0"/>
                </a:spcBef>
                <a:buFontTx/>
                <a:buNone/>
              </a:pPr>
              <a:t>234</a:t>
            </a:fld>
            <a:endParaRPr lang="en-US" altLang="en-US" sz="1400"/>
          </a:p>
        </p:txBody>
      </p:sp>
      <p:sp>
        <p:nvSpPr>
          <p:cNvPr id="448515" name="Line 4">
            <a:extLst>
              <a:ext uri="{FF2B5EF4-FFF2-40B4-BE49-F238E27FC236}">
                <a16:creationId xmlns:a16="http://schemas.microsoft.com/office/drawing/2014/main" id="{01C1B421-47FB-AA03-2AEE-D2FB0096C02E}"/>
              </a:ext>
            </a:extLst>
          </p:cNvPr>
          <p:cNvSpPr>
            <a:spLocks noChangeShapeType="1"/>
          </p:cNvSpPr>
          <p:nvPr/>
        </p:nvSpPr>
        <p:spPr bwMode="auto">
          <a:xfrm>
            <a:off x="120650" y="801688"/>
            <a:ext cx="8869363" cy="0"/>
          </a:xfrm>
          <a:prstGeom prst="line">
            <a:avLst/>
          </a:prstGeom>
          <a:noFill/>
          <a:ln w="50800">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4" name="Text Box 5">
            <a:extLst>
              <a:ext uri="{FF2B5EF4-FFF2-40B4-BE49-F238E27FC236}">
                <a16:creationId xmlns:a16="http://schemas.microsoft.com/office/drawing/2014/main" id="{321A39E4-E2CD-B00B-0F41-6858E7A98102}"/>
              </a:ext>
            </a:extLst>
          </p:cNvPr>
          <p:cNvSpPr txBox="1">
            <a:spLocks noChangeArrowheads="1"/>
          </p:cNvSpPr>
          <p:nvPr/>
        </p:nvSpPr>
        <p:spPr bwMode="auto">
          <a:xfrm>
            <a:off x="2271713" y="12700"/>
            <a:ext cx="4687887" cy="739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defRPr/>
            </a:pPr>
            <a:r>
              <a:rPr lang="en-US" altLang="en-US" sz="4200" b="1">
                <a:effectLst>
                  <a:outerShdw blurRad="38100" dist="38100" dir="2700000" algn="tl">
                    <a:srgbClr val="C0C0C0"/>
                  </a:outerShdw>
                </a:effectLst>
                <a:latin typeface="Arial" panose="020B0604020202020204" pitchFamily="34" charset="0"/>
              </a:rPr>
              <a:t>Early-Life Effects</a:t>
            </a:r>
            <a:endParaRPr lang="en-US" altLang="en-US" sz="4200" b="1">
              <a:solidFill>
                <a:srgbClr val="FF0000"/>
              </a:solidFill>
              <a:effectLst>
                <a:outerShdw blurRad="38100" dist="38100" dir="2700000" algn="tl">
                  <a:srgbClr val="C0C0C0"/>
                </a:outerShdw>
              </a:effectLst>
              <a:latin typeface="Arial" panose="020B0604020202020204" pitchFamily="34" charset="0"/>
            </a:endParaRPr>
          </a:p>
        </p:txBody>
      </p:sp>
      <p:sp>
        <p:nvSpPr>
          <p:cNvPr id="448517" name="TextBox 4">
            <a:extLst>
              <a:ext uri="{FF2B5EF4-FFF2-40B4-BE49-F238E27FC236}">
                <a16:creationId xmlns:a16="http://schemas.microsoft.com/office/drawing/2014/main" id="{8F4541AA-1D98-D921-B1E0-72EDDF502349}"/>
              </a:ext>
            </a:extLst>
          </p:cNvPr>
          <p:cNvSpPr txBox="1">
            <a:spLocks noChangeArrowheads="1"/>
          </p:cNvSpPr>
          <p:nvPr/>
        </p:nvSpPr>
        <p:spPr bwMode="auto">
          <a:xfrm>
            <a:off x="93663" y="968375"/>
            <a:ext cx="9050337" cy="1924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spcAft>
                <a:spcPts val="600"/>
              </a:spcAft>
              <a:buFontTx/>
              <a:buNone/>
            </a:pPr>
            <a:r>
              <a:rPr lang="en-US" altLang="en-US" sz="2800" b="1">
                <a:latin typeface="Arial" panose="020B0604020202020204" pitchFamily="34" charset="0"/>
                <a:cs typeface="Arial" panose="020B0604020202020204" pitchFamily="34" charset="0"/>
              </a:rPr>
              <a:t>Three studies so far, all using both HR and C lines. </a:t>
            </a:r>
            <a:endParaRPr lang="en-US" altLang="en-US" sz="1900">
              <a:latin typeface="Arial" panose="020B0604020202020204" pitchFamily="34" charset="0"/>
              <a:cs typeface="Arial" panose="020B0604020202020204" pitchFamily="34" charset="0"/>
            </a:endParaRPr>
          </a:p>
          <a:p>
            <a:pPr>
              <a:spcBef>
                <a:spcPts val="1200"/>
              </a:spcBef>
              <a:spcAft>
                <a:spcPts val="600"/>
              </a:spcAft>
              <a:buFontTx/>
              <a:buNone/>
            </a:pPr>
            <a:r>
              <a:rPr lang="en-US" altLang="en-US" sz="2200" b="1">
                <a:latin typeface="Arial" panose="020B0604020202020204" pitchFamily="34" charset="0"/>
                <a:cs typeface="Arial" panose="020B0604020202020204" pitchFamily="34" charset="0"/>
              </a:rPr>
              <a:t>1. Juvenile Exposure – Gen. 59 Males</a:t>
            </a:r>
            <a:r>
              <a:rPr lang="en-US" altLang="en-US" sz="2200">
                <a:latin typeface="Arial" panose="020B0604020202020204" pitchFamily="34" charset="0"/>
                <a:cs typeface="Arial" panose="020B0604020202020204" pitchFamily="34" charset="0"/>
              </a:rPr>
              <a:t> (Acosta et al. 2015)</a:t>
            </a:r>
          </a:p>
          <a:p>
            <a:pPr>
              <a:spcBef>
                <a:spcPct val="0"/>
              </a:spcBef>
              <a:spcAft>
                <a:spcPts val="600"/>
              </a:spcAft>
              <a:buFontTx/>
              <a:buNone/>
            </a:pPr>
            <a:r>
              <a:rPr lang="en-US" altLang="en-US" sz="2200">
                <a:latin typeface="Arial" panose="020B0604020202020204" pitchFamily="34" charset="0"/>
                <a:cs typeface="Arial" panose="020B0604020202020204" pitchFamily="34" charset="0"/>
              </a:rPr>
              <a:t> Half given </a:t>
            </a:r>
            <a:r>
              <a:rPr lang="en-US" altLang="en-US" sz="2200" b="1">
                <a:latin typeface="Arial" panose="020B0604020202020204" pitchFamily="34" charset="0"/>
                <a:cs typeface="Arial" panose="020B0604020202020204" pitchFamily="34" charset="0"/>
              </a:rPr>
              <a:t>wheel access</a:t>
            </a:r>
            <a:r>
              <a:rPr lang="en-US" altLang="en-US" sz="2200">
                <a:latin typeface="Arial" panose="020B0604020202020204" pitchFamily="34" charset="0"/>
                <a:cs typeface="Arial" panose="020B0604020202020204" pitchFamily="34" charset="0"/>
              </a:rPr>
              <a:t> shortly after weaning for 3 weeks</a:t>
            </a:r>
          </a:p>
          <a:p>
            <a:pPr>
              <a:spcBef>
                <a:spcPct val="0"/>
              </a:spcBef>
              <a:spcAft>
                <a:spcPts val="600"/>
              </a:spcAft>
              <a:buFontTx/>
              <a:buNone/>
            </a:pPr>
            <a:r>
              <a:rPr lang="en-US" altLang="en-US" sz="2200">
                <a:latin typeface="Arial" panose="020B0604020202020204" pitchFamily="34" charset="0"/>
                <a:cs typeface="Arial" panose="020B0604020202020204" pitchFamily="34" charset="0"/>
              </a:rPr>
              <a:t> Wheel access removed for 7.5 weeks, then adult wheel testing</a:t>
            </a:r>
          </a:p>
        </p:txBody>
      </p:sp>
    </p:spTree>
  </p:cSld>
  <p:clrMapOvr>
    <a:masterClrMapping/>
  </p:clrMapOvr>
</p:sld>
</file>

<file path=ppt/slides/slide2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0562" name="Slide Number Placeholder 1">
            <a:extLst>
              <a:ext uri="{FF2B5EF4-FFF2-40B4-BE49-F238E27FC236}">
                <a16:creationId xmlns:a16="http://schemas.microsoft.com/office/drawing/2014/main" id="{E4623A09-28D9-2B8F-A543-AE1275BE46A3}"/>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02900F20-A9CC-4792-A867-EA7C8B05496E}" type="slidenum">
              <a:rPr lang="en-US" altLang="en-US" sz="1400"/>
              <a:pPr>
                <a:spcBef>
                  <a:spcPct val="0"/>
                </a:spcBef>
                <a:buFontTx/>
                <a:buNone/>
              </a:pPr>
              <a:t>235</a:t>
            </a:fld>
            <a:endParaRPr lang="en-US" altLang="en-US" sz="1400"/>
          </a:p>
        </p:txBody>
      </p:sp>
      <p:sp>
        <p:nvSpPr>
          <p:cNvPr id="450563" name="Line 4">
            <a:extLst>
              <a:ext uri="{FF2B5EF4-FFF2-40B4-BE49-F238E27FC236}">
                <a16:creationId xmlns:a16="http://schemas.microsoft.com/office/drawing/2014/main" id="{1B9C1F4E-EF55-A205-360F-A78280FB1633}"/>
              </a:ext>
            </a:extLst>
          </p:cNvPr>
          <p:cNvSpPr>
            <a:spLocks noChangeShapeType="1"/>
          </p:cNvSpPr>
          <p:nvPr/>
        </p:nvSpPr>
        <p:spPr bwMode="auto">
          <a:xfrm>
            <a:off x="120650" y="801688"/>
            <a:ext cx="8869363" cy="0"/>
          </a:xfrm>
          <a:prstGeom prst="line">
            <a:avLst/>
          </a:prstGeom>
          <a:noFill/>
          <a:ln w="50800">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4" name="Text Box 5">
            <a:extLst>
              <a:ext uri="{FF2B5EF4-FFF2-40B4-BE49-F238E27FC236}">
                <a16:creationId xmlns:a16="http://schemas.microsoft.com/office/drawing/2014/main" id="{B999EABD-175B-420F-A47B-DE35BEF8383E}"/>
              </a:ext>
            </a:extLst>
          </p:cNvPr>
          <p:cNvSpPr txBox="1">
            <a:spLocks noChangeArrowheads="1"/>
          </p:cNvSpPr>
          <p:nvPr/>
        </p:nvSpPr>
        <p:spPr bwMode="auto">
          <a:xfrm>
            <a:off x="2271713" y="12700"/>
            <a:ext cx="4687887" cy="739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defRPr/>
            </a:pPr>
            <a:r>
              <a:rPr lang="en-US" altLang="en-US" sz="4200" b="1">
                <a:effectLst>
                  <a:outerShdw blurRad="38100" dist="38100" dir="2700000" algn="tl">
                    <a:srgbClr val="C0C0C0"/>
                  </a:outerShdw>
                </a:effectLst>
                <a:latin typeface="Arial" panose="020B0604020202020204" pitchFamily="34" charset="0"/>
              </a:rPr>
              <a:t>Early-Life Effects</a:t>
            </a:r>
            <a:endParaRPr lang="en-US" altLang="en-US" sz="4200" b="1">
              <a:solidFill>
                <a:srgbClr val="FF0000"/>
              </a:solidFill>
              <a:effectLst>
                <a:outerShdw blurRad="38100" dist="38100" dir="2700000" algn="tl">
                  <a:srgbClr val="C0C0C0"/>
                </a:outerShdw>
              </a:effectLst>
              <a:latin typeface="Arial" panose="020B0604020202020204" pitchFamily="34" charset="0"/>
            </a:endParaRPr>
          </a:p>
        </p:txBody>
      </p:sp>
      <p:sp>
        <p:nvSpPr>
          <p:cNvPr id="450565" name="TextBox 4">
            <a:extLst>
              <a:ext uri="{FF2B5EF4-FFF2-40B4-BE49-F238E27FC236}">
                <a16:creationId xmlns:a16="http://schemas.microsoft.com/office/drawing/2014/main" id="{EF7EADCD-61F5-4A70-C0EB-561F019F86A2}"/>
              </a:ext>
            </a:extLst>
          </p:cNvPr>
          <p:cNvSpPr txBox="1">
            <a:spLocks noChangeArrowheads="1"/>
          </p:cNvSpPr>
          <p:nvPr/>
        </p:nvSpPr>
        <p:spPr bwMode="auto">
          <a:xfrm>
            <a:off x="93663" y="968375"/>
            <a:ext cx="9139237" cy="3662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spcAft>
                <a:spcPts val="600"/>
              </a:spcAft>
              <a:buFontTx/>
              <a:buNone/>
            </a:pPr>
            <a:r>
              <a:rPr lang="en-US" altLang="en-US" sz="2800" b="1">
                <a:latin typeface="Arial" panose="020B0604020202020204" pitchFamily="34" charset="0"/>
                <a:cs typeface="Arial" panose="020B0604020202020204" pitchFamily="34" charset="0"/>
              </a:rPr>
              <a:t>Three studies so far, all using both HR and C lines. </a:t>
            </a:r>
            <a:endParaRPr lang="en-US" altLang="en-US" sz="1900">
              <a:latin typeface="Arial" panose="020B0604020202020204" pitchFamily="34" charset="0"/>
              <a:cs typeface="Arial" panose="020B0604020202020204" pitchFamily="34" charset="0"/>
            </a:endParaRPr>
          </a:p>
          <a:p>
            <a:pPr>
              <a:spcBef>
                <a:spcPts val="1200"/>
              </a:spcBef>
              <a:spcAft>
                <a:spcPts val="600"/>
              </a:spcAft>
              <a:buFontTx/>
              <a:buNone/>
            </a:pPr>
            <a:r>
              <a:rPr lang="en-US" altLang="en-US" sz="2200" b="1">
                <a:latin typeface="Arial" panose="020B0604020202020204" pitchFamily="34" charset="0"/>
                <a:cs typeface="Arial" panose="020B0604020202020204" pitchFamily="34" charset="0"/>
              </a:rPr>
              <a:t>1. Juvenile Exposure – Gen. 59 Males</a:t>
            </a:r>
            <a:r>
              <a:rPr lang="en-US" altLang="en-US" sz="2200">
                <a:latin typeface="Arial" panose="020B0604020202020204" pitchFamily="34" charset="0"/>
                <a:cs typeface="Arial" panose="020B0604020202020204" pitchFamily="34" charset="0"/>
              </a:rPr>
              <a:t> (Acosta et al. 2015)</a:t>
            </a:r>
          </a:p>
          <a:p>
            <a:pPr>
              <a:spcBef>
                <a:spcPct val="0"/>
              </a:spcBef>
              <a:spcAft>
                <a:spcPts val="600"/>
              </a:spcAft>
              <a:buFontTx/>
              <a:buNone/>
            </a:pPr>
            <a:r>
              <a:rPr lang="en-US" altLang="en-US" sz="2200">
                <a:latin typeface="Arial" panose="020B0604020202020204" pitchFamily="34" charset="0"/>
                <a:cs typeface="Arial" panose="020B0604020202020204" pitchFamily="34" charset="0"/>
              </a:rPr>
              <a:t> Half given </a:t>
            </a:r>
            <a:r>
              <a:rPr lang="en-US" altLang="en-US" sz="2200" b="1">
                <a:latin typeface="Arial" panose="020B0604020202020204" pitchFamily="34" charset="0"/>
                <a:cs typeface="Arial" panose="020B0604020202020204" pitchFamily="34" charset="0"/>
              </a:rPr>
              <a:t>wheel access</a:t>
            </a:r>
            <a:r>
              <a:rPr lang="en-US" altLang="en-US" sz="2200">
                <a:latin typeface="Arial" panose="020B0604020202020204" pitchFamily="34" charset="0"/>
                <a:cs typeface="Arial" panose="020B0604020202020204" pitchFamily="34" charset="0"/>
              </a:rPr>
              <a:t> shortly after weaning for 3 weeks</a:t>
            </a:r>
          </a:p>
          <a:p>
            <a:pPr>
              <a:spcBef>
                <a:spcPct val="0"/>
              </a:spcBef>
              <a:spcAft>
                <a:spcPts val="600"/>
              </a:spcAft>
              <a:buFontTx/>
              <a:buNone/>
            </a:pPr>
            <a:r>
              <a:rPr lang="en-US" altLang="en-US" sz="2200">
                <a:latin typeface="Arial" panose="020B0604020202020204" pitchFamily="34" charset="0"/>
                <a:cs typeface="Arial" panose="020B0604020202020204" pitchFamily="34" charset="0"/>
              </a:rPr>
              <a:t> Wheel access removed for 7.5 weeks, then adult wheel testing</a:t>
            </a:r>
          </a:p>
          <a:p>
            <a:pPr>
              <a:spcBef>
                <a:spcPts val="1200"/>
              </a:spcBef>
              <a:spcAft>
                <a:spcPts val="600"/>
              </a:spcAft>
              <a:buFontTx/>
              <a:buNone/>
            </a:pPr>
            <a:r>
              <a:rPr lang="en-US" altLang="en-US" sz="2200" b="1">
                <a:latin typeface="Arial" panose="020B0604020202020204" pitchFamily="34" charset="0"/>
                <a:cs typeface="Arial" panose="020B0604020202020204" pitchFamily="34" charset="0"/>
              </a:rPr>
              <a:t>2. Maternal Exposure – Gen. 73 Males &amp; Females for some traits</a:t>
            </a:r>
          </a:p>
          <a:p>
            <a:pPr>
              <a:spcBef>
                <a:spcPct val="0"/>
              </a:spcBef>
              <a:spcAft>
                <a:spcPts val="600"/>
              </a:spcAft>
              <a:buFontTx/>
              <a:buNone/>
            </a:pPr>
            <a:r>
              <a:rPr lang="en-US" altLang="en-US" sz="2200">
                <a:latin typeface="Arial" panose="020B0604020202020204" pitchFamily="34" charset="0"/>
                <a:cs typeface="Arial" panose="020B0604020202020204" pitchFamily="34" charset="0"/>
              </a:rPr>
              <a:t> Half of the mothers given </a:t>
            </a:r>
            <a:r>
              <a:rPr lang="en-US" altLang="en-US" sz="2200" b="1">
                <a:latin typeface="Arial" panose="020B0604020202020204" pitchFamily="34" charset="0"/>
                <a:cs typeface="Arial" panose="020B0604020202020204" pitchFamily="34" charset="0"/>
              </a:rPr>
              <a:t>Western diet</a:t>
            </a:r>
            <a:r>
              <a:rPr lang="en-US" altLang="en-US" sz="2200">
                <a:latin typeface="Arial" panose="020B0604020202020204" pitchFamily="34" charset="0"/>
                <a:cs typeface="Arial" panose="020B0604020202020204" pitchFamily="34" charset="0"/>
              </a:rPr>
              <a:t> starting 2 weeks prior to pairing</a:t>
            </a:r>
            <a:br>
              <a:rPr lang="en-US" altLang="en-US" sz="2200">
                <a:latin typeface="Arial" panose="020B0604020202020204" pitchFamily="34" charset="0"/>
                <a:cs typeface="Arial" panose="020B0604020202020204" pitchFamily="34" charset="0"/>
              </a:rPr>
            </a:br>
            <a:r>
              <a:rPr lang="en-US" altLang="en-US" sz="2200">
                <a:latin typeface="Arial" panose="020B0604020202020204" pitchFamily="34" charset="0"/>
                <a:cs typeface="Arial" panose="020B0604020202020204" pitchFamily="34" charset="0"/>
              </a:rPr>
              <a:t> with males, through gestation, and until pups were ~15 days old</a:t>
            </a:r>
          </a:p>
          <a:p>
            <a:pPr>
              <a:spcBef>
                <a:spcPct val="0"/>
              </a:spcBef>
              <a:spcAft>
                <a:spcPts val="600"/>
              </a:spcAft>
              <a:buFontTx/>
              <a:buNone/>
            </a:pPr>
            <a:r>
              <a:rPr lang="en-US" altLang="en-US" sz="2200">
                <a:latin typeface="Arial" panose="020B0604020202020204" pitchFamily="34" charset="0"/>
                <a:cs typeface="Arial" panose="020B0604020202020204" pitchFamily="34" charset="0"/>
              </a:rPr>
              <a:t> Adult offspring tested </a:t>
            </a:r>
            <a:r>
              <a:rPr lang="en-US" altLang="en-US" sz="2200">
                <a:solidFill>
                  <a:srgbClr val="FF0000"/>
                </a:solidFill>
                <a:latin typeface="Arial" panose="020B0604020202020204" pitchFamily="34" charset="0"/>
                <a:cs typeface="Arial" panose="020B0604020202020204" pitchFamily="34" charset="0"/>
              </a:rPr>
              <a:t>– will not discuss this today</a:t>
            </a:r>
          </a:p>
        </p:txBody>
      </p:sp>
    </p:spTree>
  </p:cSld>
  <p:clrMapOvr>
    <a:masterClrMapping/>
  </p:clrMapOvr>
</p:sld>
</file>

<file path=ppt/slides/slide2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2610" name="Slide Number Placeholder 1">
            <a:extLst>
              <a:ext uri="{FF2B5EF4-FFF2-40B4-BE49-F238E27FC236}">
                <a16:creationId xmlns:a16="http://schemas.microsoft.com/office/drawing/2014/main" id="{3AFE0ADB-7575-8D3E-B66A-59C2AB7D77AB}"/>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8FD7548D-A1C6-44E6-A723-1127F1DC84F8}" type="slidenum">
              <a:rPr lang="en-US" altLang="en-US" sz="1400"/>
              <a:pPr>
                <a:spcBef>
                  <a:spcPct val="0"/>
                </a:spcBef>
                <a:buFontTx/>
                <a:buNone/>
              </a:pPr>
              <a:t>236</a:t>
            </a:fld>
            <a:endParaRPr lang="en-US" altLang="en-US" sz="1400"/>
          </a:p>
        </p:txBody>
      </p:sp>
      <p:sp>
        <p:nvSpPr>
          <p:cNvPr id="452611" name="Line 4">
            <a:extLst>
              <a:ext uri="{FF2B5EF4-FFF2-40B4-BE49-F238E27FC236}">
                <a16:creationId xmlns:a16="http://schemas.microsoft.com/office/drawing/2014/main" id="{4291B9C2-88F0-7E84-2F33-59871FF3EC1A}"/>
              </a:ext>
            </a:extLst>
          </p:cNvPr>
          <p:cNvSpPr>
            <a:spLocks noChangeShapeType="1"/>
          </p:cNvSpPr>
          <p:nvPr/>
        </p:nvSpPr>
        <p:spPr bwMode="auto">
          <a:xfrm>
            <a:off x="120650" y="801688"/>
            <a:ext cx="8869363" cy="0"/>
          </a:xfrm>
          <a:prstGeom prst="line">
            <a:avLst/>
          </a:prstGeom>
          <a:noFill/>
          <a:ln w="50800">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4" name="Text Box 5">
            <a:extLst>
              <a:ext uri="{FF2B5EF4-FFF2-40B4-BE49-F238E27FC236}">
                <a16:creationId xmlns:a16="http://schemas.microsoft.com/office/drawing/2014/main" id="{8513186F-4B74-2ADF-5B8E-E04AD218376C}"/>
              </a:ext>
            </a:extLst>
          </p:cNvPr>
          <p:cNvSpPr txBox="1">
            <a:spLocks noChangeArrowheads="1"/>
          </p:cNvSpPr>
          <p:nvPr/>
        </p:nvSpPr>
        <p:spPr bwMode="auto">
          <a:xfrm>
            <a:off x="2271713" y="12700"/>
            <a:ext cx="4687887" cy="739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defRPr/>
            </a:pPr>
            <a:r>
              <a:rPr lang="en-US" altLang="en-US" sz="4200" b="1">
                <a:effectLst>
                  <a:outerShdw blurRad="38100" dist="38100" dir="2700000" algn="tl">
                    <a:srgbClr val="C0C0C0"/>
                  </a:outerShdw>
                </a:effectLst>
                <a:latin typeface="Arial" panose="020B0604020202020204" pitchFamily="34" charset="0"/>
              </a:rPr>
              <a:t>Early-Life Effects</a:t>
            </a:r>
            <a:endParaRPr lang="en-US" altLang="en-US" sz="4200" b="1">
              <a:solidFill>
                <a:srgbClr val="FF0000"/>
              </a:solidFill>
              <a:effectLst>
                <a:outerShdw blurRad="38100" dist="38100" dir="2700000" algn="tl">
                  <a:srgbClr val="C0C0C0"/>
                </a:outerShdw>
              </a:effectLst>
              <a:latin typeface="Arial" panose="020B0604020202020204" pitchFamily="34" charset="0"/>
            </a:endParaRPr>
          </a:p>
        </p:txBody>
      </p:sp>
      <p:sp>
        <p:nvSpPr>
          <p:cNvPr id="133125" name="TextBox 4">
            <a:extLst>
              <a:ext uri="{FF2B5EF4-FFF2-40B4-BE49-F238E27FC236}">
                <a16:creationId xmlns:a16="http://schemas.microsoft.com/office/drawing/2014/main" id="{37577746-A546-BE4B-54EB-45AA93A734B7}"/>
              </a:ext>
            </a:extLst>
          </p:cNvPr>
          <p:cNvSpPr txBox="1">
            <a:spLocks noChangeArrowheads="1"/>
          </p:cNvSpPr>
          <p:nvPr/>
        </p:nvSpPr>
        <p:spPr bwMode="auto">
          <a:xfrm>
            <a:off x="93663" y="968375"/>
            <a:ext cx="9139237" cy="50625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spcAft>
                <a:spcPts val="600"/>
              </a:spcAft>
              <a:buFontTx/>
              <a:buNone/>
              <a:defRPr/>
            </a:pPr>
            <a:r>
              <a:rPr lang="en-US" altLang="en-US" sz="2800" b="1">
                <a:latin typeface="Arial" panose="020B0604020202020204" pitchFamily="34" charset="0"/>
                <a:cs typeface="Arial" panose="020B0604020202020204" pitchFamily="34" charset="0"/>
              </a:rPr>
              <a:t>Three studies so far, all using both HR and C lines. </a:t>
            </a:r>
            <a:endParaRPr lang="en-US" altLang="en-US" sz="1900">
              <a:latin typeface="Arial" panose="020B0604020202020204" pitchFamily="34" charset="0"/>
              <a:cs typeface="Arial" panose="020B0604020202020204" pitchFamily="34" charset="0"/>
            </a:endParaRPr>
          </a:p>
          <a:p>
            <a:pPr>
              <a:spcBef>
                <a:spcPts val="1200"/>
              </a:spcBef>
              <a:spcAft>
                <a:spcPts val="600"/>
              </a:spcAft>
              <a:buFontTx/>
              <a:buNone/>
              <a:defRPr/>
            </a:pPr>
            <a:r>
              <a:rPr lang="en-US" altLang="en-US" sz="2200" b="1">
                <a:latin typeface="Arial" panose="020B0604020202020204" pitchFamily="34" charset="0"/>
                <a:cs typeface="Arial" panose="020B0604020202020204" pitchFamily="34" charset="0"/>
              </a:rPr>
              <a:t>1. Juvenile Exposure – Gen. 59 Males</a:t>
            </a:r>
            <a:r>
              <a:rPr lang="en-US" altLang="en-US" sz="2200">
                <a:latin typeface="Arial" panose="020B0604020202020204" pitchFamily="34" charset="0"/>
                <a:cs typeface="Arial" panose="020B0604020202020204" pitchFamily="34" charset="0"/>
              </a:rPr>
              <a:t> (Acosta et al. 2015)</a:t>
            </a:r>
          </a:p>
          <a:p>
            <a:pPr>
              <a:spcBef>
                <a:spcPct val="0"/>
              </a:spcBef>
              <a:spcAft>
                <a:spcPts val="600"/>
              </a:spcAft>
              <a:buFontTx/>
              <a:buNone/>
              <a:defRPr/>
            </a:pPr>
            <a:r>
              <a:rPr lang="en-US" altLang="en-US" sz="2200">
                <a:latin typeface="Arial" panose="020B0604020202020204" pitchFamily="34" charset="0"/>
                <a:cs typeface="Arial" panose="020B0604020202020204" pitchFamily="34" charset="0"/>
              </a:rPr>
              <a:t> Half given </a:t>
            </a:r>
            <a:r>
              <a:rPr lang="en-US" altLang="en-US" sz="2200" b="1">
                <a:latin typeface="Arial" panose="020B0604020202020204" pitchFamily="34" charset="0"/>
                <a:cs typeface="Arial" panose="020B0604020202020204" pitchFamily="34" charset="0"/>
              </a:rPr>
              <a:t>wheel access</a:t>
            </a:r>
            <a:r>
              <a:rPr lang="en-US" altLang="en-US" sz="2200">
                <a:latin typeface="Arial" panose="020B0604020202020204" pitchFamily="34" charset="0"/>
                <a:cs typeface="Arial" panose="020B0604020202020204" pitchFamily="34" charset="0"/>
              </a:rPr>
              <a:t> shortly after weaning for 3 weeks</a:t>
            </a:r>
          </a:p>
          <a:p>
            <a:pPr>
              <a:spcBef>
                <a:spcPct val="0"/>
              </a:spcBef>
              <a:spcAft>
                <a:spcPts val="600"/>
              </a:spcAft>
              <a:buFontTx/>
              <a:buNone/>
              <a:defRPr/>
            </a:pPr>
            <a:r>
              <a:rPr lang="en-US" altLang="en-US" sz="2200">
                <a:latin typeface="Arial" panose="020B0604020202020204" pitchFamily="34" charset="0"/>
                <a:cs typeface="Arial" panose="020B0604020202020204" pitchFamily="34" charset="0"/>
              </a:rPr>
              <a:t> Wheel access removed for 7.5 weeks, then adult wheel testing</a:t>
            </a:r>
          </a:p>
          <a:p>
            <a:pPr>
              <a:spcBef>
                <a:spcPts val="1200"/>
              </a:spcBef>
              <a:spcAft>
                <a:spcPts val="600"/>
              </a:spcAft>
              <a:buFontTx/>
              <a:buNone/>
              <a:defRPr/>
            </a:pPr>
            <a:r>
              <a:rPr lang="en-US" altLang="en-US" sz="2200" b="1">
                <a:solidFill>
                  <a:schemeClr val="bg1">
                    <a:lumMod val="85000"/>
                  </a:schemeClr>
                </a:solidFill>
                <a:latin typeface="Arial" panose="020B0604020202020204" pitchFamily="34" charset="0"/>
                <a:cs typeface="Arial" panose="020B0604020202020204" pitchFamily="34" charset="0"/>
              </a:rPr>
              <a:t>2. Maternal Exposure – Gen. 73 Males &amp; Females for some traits</a:t>
            </a:r>
          </a:p>
          <a:p>
            <a:pPr>
              <a:spcBef>
                <a:spcPct val="0"/>
              </a:spcBef>
              <a:spcAft>
                <a:spcPts val="600"/>
              </a:spcAft>
              <a:buFontTx/>
              <a:buNone/>
              <a:defRPr/>
            </a:pPr>
            <a:r>
              <a:rPr lang="en-US" altLang="en-US" sz="2200">
                <a:solidFill>
                  <a:schemeClr val="bg1">
                    <a:lumMod val="85000"/>
                  </a:schemeClr>
                </a:solidFill>
                <a:latin typeface="Arial" panose="020B0604020202020204" pitchFamily="34" charset="0"/>
                <a:cs typeface="Arial" panose="020B0604020202020204" pitchFamily="34" charset="0"/>
              </a:rPr>
              <a:t> Half of the mothers given </a:t>
            </a:r>
            <a:r>
              <a:rPr lang="en-US" altLang="en-US" sz="2200" b="1">
                <a:solidFill>
                  <a:schemeClr val="bg1">
                    <a:lumMod val="85000"/>
                  </a:schemeClr>
                </a:solidFill>
                <a:latin typeface="Arial" panose="020B0604020202020204" pitchFamily="34" charset="0"/>
                <a:cs typeface="Arial" panose="020B0604020202020204" pitchFamily="34" charset="0"/>
              </a:rPr>
              <a:t>Western diet</a:t>
            </a:r>
            <a:r>
              <a:rPr lang="en-US" altLang="en-US" sz="2200">
                <a:solidFill>
                  <a:schemeClr val="bg1">
                    <a:lumMod val="85000"/>
                  </a:schemeClr>
                </a:solidFill>
                <a:latin typeface="Arial" panose="020B0604020202020204" pitchFamily="34" charset="0"/>
                <a:cs typeface="Arial" panose="020B0604020202020204" pitchFamily="34" charset="0"/>
              </a:rPr>
              <a:t> starting 2 weeks prior to pairing</a:t>
            </a:r>
            <a:br>
              <a:rPr lang="en-US" altLang="en-US" sz="2200">
                <a:solidFill>
                  <a:schemeClr val="bg1">
                    <a:lumMod val="85000"/>
                  </a:schemeClr>
                </a:solidFill>
                <a:latin typeface="Arial" panose="020B0604020202020204" pitchFamily="34" charset="0"/>
                <a:cs typeface="Arial" panose="020B0604020202020204" pitchFamily="34" charset="0"/>
              </a:rPr>
            </a:br>
            <a:r>
              <a:rPr lang="en-US" altLang="en-US" sz="2200">
                <a:solidFill>
                  <a:schemeClr val="bg1">
                    <a:lumMod val="85000"/>
                  </a:schemeClr>
                </a:solidFill>
                <a:latin typeface="Arial" panose="020B0604020202020204" pitchFamily="34" charset="0"/>
                <a:cs typeface="Arial" panose="020B0604020202020204" pitchFamily="34" charset="0"/>
              </a:rPr>
              <a:t> with males, through gestation, and until pups were ~15 days old</a:t>
            </a:r>
          </a:p>
          <a:p>
            <a:pPr>
              <a:spcBef>
                <a:spcPct val="0"/>
              </a:spcBef>
              <a:spcAft>
                <a:spcPts val="600"/>
              </a:spcAft>
              <a:buFontTx/>
              <a:buNone/>
              <a:defRPr/>
            </a:pPr>
            <a:r>
              <a:rPr lang="en-US" altLang="en-US" sz="2200">
                <a:solidFill>
                  <a:schemeClr val="bg1">
                    <a:lumMod val="85000"/>
                  </a:schemeClr>
                </a:solidFill>
                <a:latin typeface="Arial" panose="020B0604020202020204" pitchFamily="34" charset="0"/>
                <a:cs typeface="Arial" panose="020B0604020202020204" pitchFamily="34" charset="0"/>
              </a:rPr>
              <a:t> Adult offspring tested – will not discuss this today</a:t>
            </a:r>
          </a:p>
          <a:p>
            <a:pPr>
              <a:spcBef>
                <a:spcPts val="1200"/>
              </a:spcBef>
              <a:spcAft>
                <a:spcPts val="600"/>
              </a:spcAft>
              <a:buFontTx/>
              <a:buNone/>
              <a:defRPr/>
            </a:pPr>
            <a:r>
              <a:rPr lang="en-US" altLang="en-US" sz="2200" b="1">
                <a:latin typeface="Arial" panose="020B0604020202020204" pitchFamily="34" charset="0"/>
                <a:cs typeface="Arial" panose="020B0604020202020204" pitchFamily="34" charset="0"/>
              </a:rPr>
              <a:t>3. Juvenile Exposure – Gen. 76 Males &amp; Females for some traits</a:t>
            </a:r>
          </a:p>
          <a:p>
            <a:pPr>
              <a:spcBef>
                <a:spcPct val="0"/>
              </a:spcBef>
              <a:spcAft>
                <a:spcPts val="600"/>
              </a:spcAft>
              <a:buFontTx/>
              <a:buNone/>
              <a:defRPr/>
            </a:pPr>
            <a:r>
              <a:rPr lang="en-US" altLang="en-US" sz="2200">
                <a:latin typeface="Arial" panose="020B0604020202020204" pitchFamily="34" charset="0"/>
                <a:cs typeface="Arial" panose="020B0604020202020204" pitchFamily="34" charset="0"/>
              </a:rPr>
              <a:t> Half given </a:t>
            </a:r>
            <a:r>
              <a:rPr lang="en-US" altLang="en-US" sz="2200" b="1">
                <a:latin typeface="Arial" panose="020B0604020202020204" pitchFamily="34" charset="0"/>
                <a:cs typeface="Arial" panose="020B0604020202020204" pitchFamily="34" charset="0"/>
              </a:rPr>
              <a:t>wheel access</a:t>
            </a:r>
            <a:r>
              <a:rPr lang="en-US" altLang="en-US" sz="2200">
                <a:latin typeface="Arial" panose="020B0604020202020204" pitchFamily="34" charset="0"/>
                <a:cs typeface="Arial" panose="020B0604020202020204" pitchFamily="34" charset="0"/>
              </a:rPr>
              <a:t> and/or </a:t>
            </a:r>
            <a:r>
              <a:rPr lang="en-US" altLang="en-US" sz="2200" b="1">
                <a:latin typeface="Arial" panose="020B0604020202020204" pitchFamily="34" charset="0"/>
                <a:cs typeface="Arial" panose="020B0604020202020204" pitchFamily="34" charset="0"/>
              </a:rPr>
              <a:t>Western diet</a:t>
            </a:r>
            <a:r>
              <a:rPr lang="en-US" altLang="en-US" sz="2200">
                <a:latin typeface="Arial" panose="020B0604020202020204" pitchFamily="34" charset="0"/>
                <a:cs typeface="Arial" panose="020B0604020202020204" pitchFamily="34" charset="0"/>
              </a:rPr>
              <a:t> at weaning for 3 weeks</a:t>
            </a:r>
          </a:p>
          <a:p>
            <a:pPr>
              <a:spcBef>
                <a:spcPct val="0"/>
              </a:spcBef>
              <a:spcAft>
                <a:spcPts val="600"/>
              </a:spcAft>
              <a:buFontTx/>
              <a:buNone/>
              <a:defRPr/>
            </a:pPr>
            <a:r>
              <a:rPr lang="en-US" altLang="en-US" sz="2200">
                <a:latin typeface="Arial" panose="020B0604020202020204" pitchFamily="34" charset="0"/>
                <a:cs typeface="Arial" panose="020B0604020202020204" pitchFamily="34" charset="0"/>
              </a:rPr>
              <a:t> Adults testing started ~8 weeks after end of exposures</a:t>
            </a:r>
          </a:p>
        </p:txBody>
      </p:sp>
    </p:spTree>
  </p:cSld>
  <p:clrMapOvr>
    <a:masterClrMapping/>
  </p:clrMapOvr>
</p:sld>
</file>

<file path=ppt/slides/slide2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4658" name="Slide Number Placeholder 1">
            <a:extLst>
              <a:ext uri="{FF2B5EF4-FFF2-40B4-BE49-F238E27FC236}">
                <a16:creationId xmlns:a16="http://schemas.microsoft.com/office/drawing/2014/main" id="{0075A786-35E1-A4E5-DA51-89EFAC45EC13}"/>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8A9EC927-A3B5-4942-89D7-37BFF5775403}" type="slidenum">
              <a:rPr lang="en-US" altLang="en-US" sz="1400"/>
              <a:pPr>
                <a:spcBef>
                  <a:spcPct val="0"/>
                </a:spcBef>
                <a:buFontTx/>
                <a:buNone/>
              </a:pPr>
              <a:t>237</a:t>
            </a:fld>
            <a:endParaRPr lang="en-US" altLang="en-US" sz="1400"/>
          </a:p>
        </p:txBody>
      </p:sp>
      <p:sp>
        <p:nvSpPr>
          <p:cNvPr id="454659" name="Line 4">
            <a:extLst>
              <a:ext uri="{FF2B5EF4-FFF2-40B4-BE49-F238E27FC236}">
                <a16:creationId xmlns:a16="http://schemas.microsoft.com/office/drawing/2014/main" id="{BFD61912-6B96-C672-BD26-7564F9E81625}"/>
              </a:ext>
            </a:extLst>
          </p:cNvPr>
          <p:cNvSpPr>
            <a:spLocks noChangeShapeType="1"/>
          </p:cNvSpPr>
          <p:nvPr/>
        </p:nvSpPr>
        <p:spPr bwMode="auto">
          <a:xfrm>
            <a:off x="120650" y="500063"/>
            <a:ext cx="8869363" cy="0"/>
          </a:xfrm>
          <a:prstGeom prst="line">
            <a:avLst/>
          </a:prstGeom>
          <a:noFill/>
          <a:ln w="50800">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454660" name="Text Box 5">
            <a:extLst>
              <a:ext uri="{FF2B5EF4-FFF2-40B4-BE49-F238E27FC236}">
                <a16:creationId xmlns:a16="http://schemas.microsoft.com/office/drawing/2014/main" id="{DB87E861-5EB3-8869-7A41-121CBF02B8C4}"/>
              </a:ext>
            </a:extLst>
          </p:cNvPr>
          <p:cNvSpPr txBox="1">
            <a:spLocks noChangeArrowheads="1"/>
          </p:cNvSpPr>
          <p:nvPr/>
        </p:nvSpPr>
        <p:spPr bwMode="auto">
          <a:xfrm>
            <a:off x="68263" y="12700"/>
            <a:ext cx="9144000" cy="4619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ts val="1200"/>
              </a:spcBef>
              <a:spcAft>
                <a:spcPts val="600"/>
              </a:spcAft>
              <a:buFontTx/>
              <a:buNone/>
            </a:pPr>
            <a:r>
              <a:rPr lang="en-US" altLang="en-US" sz="2400" b="1">
                <a:latin typeface="Arial" panose="020B0604020202020204" pitchFamily="34" charset="0"/>
                <a:cs typeface="Arial" panose="020B0604020202020204" pitchFamily="34" charset="0"/>
              </a:rPr>
              <a:t>1. Juvenile Wheel Access – Gen. 59 Males</a:t>
            </a:r>
            <a:r>
              <a:rPr lang="en-US" altLang="en-US" sz="2400">
                <a:latin typeface="Arial" panose="020B0604020202020204" pitchFamily="34" charset="0"/>
                <a:cs typeface="Arial" panose="020B0604020202020204" pitchFamily="34" charset="0"/>
              </a:rPr>
              <a:t> (Acosta et al. 2015)</a:t>
            </a:r>
          </a:p>
        </p:txBody>
      </p:sp>
      <p:sp>
        <p:nvSpPr>
          <p:cNvPr id="454661" name="TextBox 2">
            <a:extLst>
              <a:ext uri="{FF2B5EF4-FFF2-40B4-BE49-F238E27FC236}">
                <a16:creationId xmlns:a16="http://schemas.microsoft.com/office/drawing/2014/main" id="{D8F4FDC2-2F4C-D8BA-CC5D-04235AE0A3B7}"/>
              </a:ext>
            </a:extLst>
          </p:cNvPr>
          <p:cNvSpPr txBox="1">
            <a:spLocks noChangeArrowheads="1"/>
          </p:cNvSpPr>
          <p:nvPr/>
        </p:nvSpPr>
        <p:spPr bwMode="auto">
          <a:xfrm>
            <a:off x="23813" y="533400"/>
            <a:ext cx="9069387" cy="33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1600">
                <a:latin typeface="Arial" panose="020B0604020202020204" pitchFamily="34" charset="0"/>
                <a:cs typeface="Arial" panose="020B0604020202020204" pitchFamily="34" charset="0"/>
              </a:rPr>
              <a:t>Mice from the HR lines ran much more during the period of juvenile wheel access.</a:t>
            </a:r>
          </a:p>
        </p:txBody>
      </p:sp>
      <p:pic>
        <p:nvPicPr>
          <p:cNvPr id="454662" name="Picture 5">
            <a:extLst>
              <a:ext uri="{FF2B5EF4-FFF2-40B4-BE49-F238E27FC236}">
                <a16:creationId xmlns:a16="http://schemas.microsoft.com/office/drawing/2014/main" id="{95E32165-5FC4-FBC0-83D8-17980DAFF0DB}"/>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873125" y="1003300"/>
            <a:ext cx="7043738" cy="5426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TextBox 7">
            <a:extLst>
              <a:ext uri="{FF2B5EF4-FFF2-40B4-BE49-F238E27FC236}">
                <a16:creationId xmlns:a16="http://schemas.microsoft.com/office/drawing/2014/main" id="{A7BBAA29-C450-170D-EB9E-BF3F66D8B0DF}"/>
              </a:ext>
            </a:extLst>
          </p:cNvPr>
          <p:cNvSpPr txBox="1"/>
          <p:nvPr/>
        </p:nvSpPr>
        <p:spPr>
          <a:xfrm>
            <a:off x="2811463" y="5916613"/>
            <a:ext cx="1582737" cy="554037"/>
          </a:xfrm>
          <a:prstGeom prst="rect">
            <a:avLst/>
          </a:prstGeom>
          <a:solidFill>
            <a:schemeClr val="bg1"/>
          </a:solidFill>
        </p:spPr>
        <p:txBody>
          <a:bodyPr>
            <a:spAutoFit/>
          </a:bodyPr>
          <a:lstStyle/>
          <a:p>
            <a:pPr>
              <a:defRPr/>
            </a:pPr>
            <a:r>
              <a:rPr lang="en-US" sz="3000" b="1">
                <a:solidFill>
                  <a:schemeClr val="bg1">
                    <a:lumMod val="50000"/>
                  </a:schemeClr>
                </a:solidFill>
                <a:latin typeface="Arial" panose="020B0604020202020204" pitchFamily="34" charset="0"/>
                <a:cs typeface="Arial" panose="020B0604020202020204" pitchFamily="34" charset="0"/>
              </a:rPr>
              <a:t>Control</a:t>
            </a:r>
          </a:p>
        </p:txBody>
      </p:sp>
      <p:sp>
        <p:nvSpPr>
          <p:cNvPr id="454664" name="TextBox 6">
            <a:extLst>
              <a:ext uri="{FF2B5EF4-FFF2-40B4-BE49-F238E27FC236}">
                <a16:creationId xmlns:a16="http://schemas.microsoft.com/office/drawing/2014/main" id="{3D8C9A98-ABDD-FEAA-C928-2307496396EB}"/>
              </a:ext>
            </a:extLst>
          </p:cNvPr>
          <p:cNvSpPr txBox="1">
            <a:spLocks noChangeArrowheads="1"/>
          </p:cNvSpPr>
          <p:nvPr/>
        </p:nvSpPr>
        <p:spPr bwMode="auto">
          <a:xfrm>
            <a:off x="5264150" y="5930900"/>
            <a:ext cx="2563813" cy="554038"/>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3000" b="1">
                <a:latin typeface="Arial" panose="020B0604020202020204" pitchFamily="34" charset="0"/>
                <a:cs typeface="Arial" panose="020B0604020202020204" pitchFamily="34" charset="0"/>
              </a:rPr>
              <a:t>High Runner</a:t>
            </a:r>
          </a:p>
        </p:txBody>
      </p:sp>
      <p:sp>
        <p:nvSpPr>
          <p:cNvPr id="454665" name="Rectangle 8">
            <a:extLst>
              <a:ext uri="{FF2B5EF4-FFF2-40B4-BE49-F238E27FC236}">
                <a16:creationId xmlns:a16="http://schemas.microsoft.com/office/drawing/2014/main" id="{F33C67EE-EC74-C392-396C-D01C56F89A2A}"/>
              </a:ext>
            </a:extLst>
          </p:cNvPr>
          <p:cNvSpPr>
            <a:spLocks noChangeArrowheads="1"/>
          </p:cNvSpPr>
          <p:nvPr/>
        </p:nvSpPr>
        <p:spPr bwMode="auto">
          <a:xfrm>
            <a:off x="828675" y="1003300"/>
            <a:ext cx="404813" cy="365125"/>
          </a:xfrm>
          <a:prstGeom prst="rect">
            <a:avLst/>
          </a:prstGeom>
          <a:solidFill>
            <a:schemeClr val="bg1"/>
          </a:solidFill>
          <a:ln>
            <a:noFill/>
          </a:ln>
          <a:extLst>
            <a:ext uri="{91240B29-F687-4F45-9708-019B960494DF}">
              <a14:hiddenLine xmlns:a14="http://schemas.microsoft.com/office/drawing/2010/main" w="9525" algn="ctr">
                <a:solidFill>
                  <a:srgbClr val="000000"/>
                </a:solidFill>
                <a:round/>
                <a:headEnd/>
                <a:tailEnd/>
              </a14:hiddenLine>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454666" name="TextBox 9">
            <a:extLst>
              <a:ext uri="{FF2B5EF4-FFF2-40B4-BE49-F238E27FC236}">
                <a16:creationId xmlns:a16="http://schemas.microsoft.com/office/drawing/2014/main" id="{289E38CC-D4E5-9755-1D6F-9C99ACE8A1FE}"/>
              </a:ext>
            </a:extLst>
          </p:cNvPr>
          <p:cNvSpPr txBox="1">
            <a:spLocks noChangeArrowheads="1"/>
          </p:cNvSpPr>
          <p:nvPr/>
        </p:nvSpPr>
        <p:spPr bwMode="auto">
          <a:xfrm>
            <a:off x="6430963" y="947738"/>
            <a:ext cx="1687512"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1800">
                <a:latin typeface="Arial" panose="020B0604020202020204" pitchFamily="34" charset="0"/>
                <a:cs typeface="Arial" panose="020B0604020202020204" pitchFamily="34" charset="0"/>
              </a:rPr>
              <a:t>LSMean + SE</a:t>
            </a:r>
          </a:p>
        </p:txBody>
      </p:sp>
    </p:spTree>
  </p:cSld>
  <p:clrMapOvr>
    <a:masterClrMapping/>
  </p:clrMapOvr>
</p:sld>
</file>

<file path=ppt/slides/slide2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55682" name="Picture 1">
            <a:extLst>
              <a:ext uri="{FF2B5EF4-FFF2-40B4-BE49-F238E27FC236}">
                <a16:creationId xmlns:a16="http://schemas.microsoft.com/office/drawing/2014/main" id="{B769229A-D79C-3F3E-FD92-85D37C030CC2}"/>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996950" y="1157288"/>
            <a:ext cx="6754813" cy="5546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55683" name="Slide Number Placeholder 1">
            <a:extLst>
              <a:ext uri="{FF2B5EF4-FFF2-40B4-BE49-F238E27FC236}">
                <a16:creationId xmlns:a16="http://schemas.microsoft.com/office/drawing/2014/main" id="{A092AF02-5724-963B-F52A-DFF4FA5DAD1C}"/>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F52CD1A6-F674-4B79-B8E5-34D3E875B2B9}" type="slidenum">
              <a:rPr lang="en-US" altLang="en-US" sz="1400"/>
              <a:pPr>
                <a:spcBef>
                  <a:spcPct val="0"/>
                </a:spcBef>
                <a:buFontTx/>
                <a:buNone/>
              </a:pPr>
              <a:t>238</a:t>
            </a:fld>
            <a:endParaRPr lang="en-US" altLang="en-US" sz="1400"/>
          </a:p>
        </p:txBody>
      </p:sp>
      <p:sp>
        <p:nvSpPr>
          <p:cNvPr id="455684" name="Line 4">
            <a:extLst>
              <a:ext uri="{FF2B5EF4-FFF2-40B4-BE49-F238E27FC236}">
                <a16:creationId xmlns:a16="http://schemas.microsoft.com/office/drawing/2014/main" id="{95A2C519-D486-4DE3-A242-F0A663AAD425}"/>
              </a:ext>
            </a:extLst>
          </p:cNvPr>
          <p:cNvSpPr>
            <a:spLocks noChangeShapeType="1"/>
          </p:cNvSpPr>
          <p:nvPr/>
        </p:nvSpPr>
        <p:spPr bwMode="auto">
          <a:xfrm>
            <a:off x="120650" y="500063"/>
            <a:ext cx="8869363" cy="0"/>
          </a:xfrm>
          <a:prstGeom prst="line">
            <a:avLst/>
          </a:prstGeom>
          <a:noFill/>
          <a:ln w="50800">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455685" name="TextBox 2">
            <a:extLst>
              <a:ext uri="{FF2B5EF4-FFF2-40B4-BE49-F238E27FC236}">
                <a16:creationId xmlns:a16="http://schemas.microsoft.com/office/drawing/2014/main" id="{B71B8BE8-D0A7-02DC-2E0F-C36A3A68FE7D}"/>
              </a:ext>
            </a:extLst>
          </p:cNvPr>
          <p:cNvSpPr txBox="1">
            <a:spLocks noChangeArrowheads="1"/>
          </p:cNvSpPr>
          <p:nvPr/>
        </p:nvSpPr>
        <p:spPr bwMode="auto">
          <a:xfrm>
            <a:off x="23813" y="533400"/>
            <a:ext cx="9069387"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nSpc>
                <a:spcPct val="110000"/>
              </a:lnSpc>
              <a:spcBef>
                <a:spcPct val="0"/>
              </a:spcBef>
              <a:buFontTx/>
              <a:buNone/>
            </a:pPr>
            <a:r>
              <a:rPr lang="en-US" altLang="en-US" sz="1600">
                <a:latin typeface="Arial" panose="020B0604020202020204" pitchFamily="34" charset="0"/>
                <a:cs typeface="Arial" panose="020B0604020202020204" pitchFamily="34" charset="0"/>
              </a:rPr>
              <a:t>Wheel access suppresses spontaneous physical activity in the home cage.</a:t>
            </a:r>
          </a:p>
          <a:p>
            <a:pPr>
              <a:spcBef>
                <a:spcPct val="0"/>
              </a:spcBef>
              <a:buFontTx/>
              <a:buNone/>
            </a:pPr>
            <a:r>
              <a:rPr lang="en-US" altLang="en-US" sz="1600">
                <a:latin typeface="Arial" panose="020B0604020202020204" pitchFamily="34" charset="0"/>
                <a:cs typeface="Arial" panose="020B0604020202020204" pitchFamily="34" charset="0"/>
              </a:rPr>
              <a:t>Without wheels, HR mice are more active in cages.</a:t>
            </a:r>
          </a:p>
        </p:txBody>
      </p:sp>
      <p:sp>
        <p:nvSpPr>
          <p:cNvPr id="455686" name="Rectangle 8">
            <a:extLst>
              <a:ext uri="{FF2B5EF4-FFF2-40B4-BE49-F238E27FC236}">
                <a16:creationId xmlns:a16="http://schemas.microsoft.com/office/drawing/2014/main" id="{F8E34385-F6EB-351F-2A69-614A841C4028}"/>
              </a:ext>
            </a:extLst>
          </p:cNvPr>
          <p:cNvSpPr>
            <a:spLocks noChangeArrowheads="1"/>
          </p:cNvSpPr>
          <p:nvPr/>
        </p:nvSpPr>
        <p:spPr bwMode="auto">
          <a:xfrm>
            <a:off x="947738" y="1181100"/>
            <a:ext cx="404812" cy="365125"/>
          </a:xfrm>
          <a:prstGeom prst="rect">
            <a:avLst/>
          </a:prstGeom>
          <a:solidFill>
            <a:schemeClr val="bg1"/>
          </a:solidFill>
          <a:ln>
            <a:noFill/>
          </a:ln>
          <a:extLst>
            <a:ext uri="{91240B29-F687-4F45-9708-019B960494DF}">
              <a14:hiddenLine xmlns:a14="http://schemas.microsoft.com/office/drawing/2010/main" w="9525" algn="ctr">
                <a:solidFill>
                  <a:srgbClr val="000000"/>
                </a:solidFill>
                <a:round/>
                <a:headEnd/>
                <a:tailEnd/>
              </a14:hiddenLine>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455687" name="TextBox 7">
            <a:extLst>
              <a:ext uri="{FF2B5EF4-FFF2-40B4-BE49-F238E27FC236}">
                <a16:creationId xmlns:a16="http://schemas.microsoft.com/office/drawing/2014/main" id="{9FFDBB11-CB17-D9E2-A925-9C10BD530B17}"/>
              </a:ext>
            </a:extLst>
          </p:cNvPr>
          <p:cNvSpPr txBox="1">
            <a:spLocks noChangeArrowheads="1"/>
          </p:cNvSpPr>
          <p:nvPr/>
        </p:nvSpPr>
        <p:spPr bwMode="auto">
          <a:xfrm>
            <a:off x="1970088" y="1651000"/>
            <a:ext cx="1925637"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1800">
                <a:latin typeface="Arial" panose="020B0604020202020204" pitchFamily="34" charset="0"/>
                <a:cs typeface="Arial" panose="020B0604020202020204" pitchFamily="34" charset="0"/>
              </a:rPr>
              <a:t>LSMean + SE</a:t>
            </a:r>
          </a:p>
        </p:txBody>
      </p:sp>
      <p:sp>
        <p:nvSpPr>
          <p:cNvPr id="455688" name="Text Box 5">
            <a:extLst>
              <a:ext uri="{FF2B5EF4-FFF2-40B4-BE49-F238E27FC236}">
                <a16:creationId xmlns:a16="http://schemas.microsoft.com/office/drawing/2014/main" id="{3C25F232-AB74-3B2B-D9D4-92487A4FD5A4}"/>
              </a:ext>
            </a:extLst>
          </p:cNvPr>
          <p:cNvSpPr txBox="1">
            <a:spLocks noChangeArrowheads="1"/>
          </p:cNvSpPr>
          <p:nvPr/>
        </p:nvSpPr>
        <p:spPr bwMode="auto">
          <a:xfrm>
            <a:off x="68263" y="12700"/>
            <a:ext cx="9144000" cy="4619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ts val="1200"/>
              </a:spcBef>
              <a:spcAft>
                <a:spcPts val="600"/>
              </a:spcAft>
              <a:buFontTx/>
              <a:buNone/>
            </a:pPr>
            <a:r>
              <a:rPr lang="en-US" altLang="en-US" sz="2400" b="1">
                <a:latin typeface="Arial" panose="020B0604020202020204" pitchFamily="34" charset="0"/>
                <a:cs typeface="Arial" panose="020B0604020202020204" pitchFamily="34" charset="0"/>
              </a:rPr>
              <a:t>1. Juvenile Wheel Access – Gen. 59 Males</a:t>
            </a:r>
            <a:r>
              <a:rPr lang="en-US" altLang="en-US" sz="2400">
                <a:latin typeface="Arial" panose="020B0604020202020204" pitchFamily="34" charset="0"/>
                <a:cs typeface="Arial" panose="020B0604020202020204" pitchFamily="34" charset="0"/>
              </a:rPr>
              <a:t> (Acosta et al. 2015)</a:t>
            </a:r>
          </a:p>
        </p:txBody>
      </p:sp>
    </p:spTree>
  </p:cSld>
  <p:clrMapOvr>
    <a:masterClrMapping/>
  </p:clrMapOvr>
</p:sld>
</file>

<file path=ppt/slides/slide2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6706" name="Slide Number Placeholder 1">
            <a:extLst>
              <a:ext uri="{FF2B5EF4-FFF2-40B4-BE49-F238E27FC236}">
                <a16:creationId xmlns:a16="http://schemas.microsoft.com/office/drawing/2014/main" id="{504C7890-7FA0-B5DC-E7B1-BC7CC8410B2B}"/>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88D7C938-4AF7-4118-8800-E337E8B63B73}" type="slidenum">
              <a:rPr lang="en-US" altLang="en-US" sz="1400"/>
              <a:pPr>
                <a:spcBef>
                  <a:spcPct val="0"/>
                </a:spcBef>
                <a:buFontTx/>
                <a:buNone/>
              </a:pPr>
              <a:t>239</a:t>
            </a:fld>
            <a:endParaRPr lang="en-US" altLang="en-US" sz="1400"/>
          </a:p>
        </p:txBody>
      </p:sp>
      <p:pic>
        <p:nvPicPr>
          <p:cNvPr id="456707" name="Picture 1">
            <a:extLst>
              <a:ext uri="{FF2B5EF4-FFF2-40B4-BE49-F238E27FC236}">
                <a16:creationId xmlns:a16="http://schemas.microsoft.com/office/drawing/2014/main" id="{1B1C8D02-CE4C-E8C9-AE27-37986EB66F44}"/>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846138" y="1277938"/>
            <a:ext cx="7345362" cy="535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56708" name="Line 4">
            <a:extLst>
              <a:ext uri="{FF2B5EF4-FFF2-40B4-BE49-F238E27FC236}">
                <a16:creationId xmlns:a16="http://schemas.microsoft.com/office/drawing/2014/main" id="{DFBE820E-084C-AD0B-BEE1-2977B4EB884A}"/>
              </a:ext>
            </a:extLst>
          </p:cNvPr>
          <p:cNvSpPr>
            <a:spLocks noChangeShapeType="1"/>
          </p:cNvSpPr>
          <p:nvPr/>
        </p:nvSpPr>
        <p:spPr bwMode="auto">
          <a:xfrm>
            <a:off x="120650" y="500063"/>
            <a:ext cx="8869363" cy="0"/>
          </a:xfrm>
          <a:prstGeom prst="line">
            <a:avLst/>
          </a:prstGeom>
          <a:noFill/>
          <a:ln w="50800">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456709" name="TextBox 2">
            <a:extLst>
              <a:ext uri="{FF2B5EF4-FFF2-40B4-BE49-F238E27FC236}">
                <a16:creationId xmlns:a16="http://schemas.microsoft.com/office/drawing/2014/main" id="{8D4B8A75-3BCE-A1DB-FE6C-4301AFDE5B24}"/>
              </a:ext>
            </a:extLst>
          </p:cNvPr>
          <p:cNvSpPr txBox="1">
            <a:spLocks noChangeArrowheads="1"/>
          </p:cNvSpPr>
          <p:nvPr/>
        </p:nvSpPr>
        <p:spPr bwMode="auto">
          <a:xfrm>
            <a:off x="23813" y="519113"/>
            <a:ext cx="9069387" cy="633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nSpc>
                <a:spcPct val="110000"/>
              </a:lnSpc>
              <a:spcBef>
                <a:spcPct val="0"/>
              </a:spcBef>
              <a:buFontTx/>
              <a:buNone/>
            </a:pPr>
            <a:r>
              <a:rPr lang="en-US" altLang="en-US" sz="1600">
                <a:latin typeface="Arial" panose="020B0604020202020204" pitchFamily="34" charset="0"/>
                <a:cs typeface="Arial" panose="020B0604020202020204" pitchFamily="34" charset="0"/>
              </a:rPr>
              <a:t>Early-life wheel access tended to decrease body mass in both Control and High Runner (HR) lines of mice, but the effect was never statistically significant.  HR mice are smaller than C.</a:t>
            </a:r>
          </a:p>
        </p:txBody>
      </p:sp>
      <p:sp>
        <p:nvSpPr>
          <p:cNvPr id="456710" name="TextBox 6">
            <a:extLst>
              <a:ext uri="{FF2B5EF4-FFF2-40B4-BE49-F238E27FC236}">
                <a16:creationId xmlns:a16="http://schemas.microsoft.com/office/drawing/2014/main" id="{409376A1-D1DB-99FD-9FD0-0772384ADFDE}"/>
              </a:ext>
            </a:extLst>
          </p:cNvPr>
          <p:cNvSpPr txBox="1">
            <a:spLocks noChangeArrowheads="1"/>
          </p:cNvSpPr>
          <p:nvPr/>
        </p:nvSpPr>
        <p:spPr bwMode="auto">
          <a:xfrm>
            <a:off x="5584825" y="3006725"/>
            <a:ext cx="2141538"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1600" b="1">
                <a:latin typeface="Arial" panose="020B0604020202020204" pitchFamily="34" charset="0"/>
                <a:cs typeface="Arial" panose="020B0604020202020204" pitchFamily="34" charset="0"/>
              </a:rPr>
              <a:t>High Runner lines</a:t>
            </a:r>
          </a:p>
        </p:txBody>
      </p:sp>
      <p:sp>
        <p:nvSpPr>
          <p:cNvPr id="456711" name="TextBox 7">
            <a:extLst>
              <a:ext uri="{FF2B5EF4-FFF2-40B4-BE49-F238E27FC236}">
                <a16:creationId xmlns:a16="http://schemas.microsoft.com/office/drawing/2014/main" id="{7542F0D0-2B96-D0FD-07E9-522B639B0DA9}"/>
              </a:ext>
            </a:extLst>
          </p:cNvPr>
          <p:cNvSpPr txBox="1">
            <a:spLocks noChangeArrowheads="1"/>
          </p:cNvSpPr>
          <p:nvPr/>
        </p:nvSpPr>
        <p:spPr bwMode="auto">
          <a:xfrm>
            <a:off x="3636963" y="1811338"/>
            <a:ext cx="1454150"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1600" b="1">
                <a:solidFill>
                  <a:srgbClr val="555078"/>
                </a:solidFill>
                <a:latin typeface="Arial" panose="020B0604020202020204" pitchFamily="34" charset="0"/>
                <a:cs typeface="Arial" panose="020B0604020202020204" pitchFamily="34" charset="0"/>
              </a:rPr>
              <a:t>Control lines</a:t>
            </a:r>
          </a:p>
        </p:txBody>
      </p:sp>
      <p:sp>
        <p:nvSpPr>
          <p:cNvPr id="456712" name="Rectangle 8">
            <a:extLst>
              <a:ext uri="{FF2B5EF4-FFF2-40B4-BE49-F238E27FC236}">
                <a16:creationId xmlns:a16="http://schemas.microsoft.com/office/drawing/2014/main" id="{7288F322-429E-F31F-E4F9-BCFFDFD5D674}"/>
              </a:ext>
            </a:extLst>
          </p:cNvPr>
          <p:cNvSpPr>
            <a:spLocks noChangeArrowheads="1"/>
          </p:cNvSpPr>
          <p:nvPr/>
        </p:nvSpPr>
        <p:spPr bwMode="auto">
          <a:xfrm>
            <a:off x="784225" y="1211263"/>
            <a:ext cx="404813" cy="365125"/>
          </a:xfrm>
          <a:prstGeom prst="rect">
            <a:avLst/>
          </a:prstGeom>
          <a:solidFill>
            <a:schemeClr val="bg1"/>
          </a:solidFill>
          <a:ln>
            <a:noFill/>
          </a:ln>
          <a:extLst>
            <a:ext uri="{91240B29-F687-4F45-9708-019B960494DF}">
              <a14:hiddenLine xmlns:a14="http://schemas.microsoft.com/office/drawing/2010/main" w="9525" algn="ctr">
                <a:solidFill>
                  <a:srgbClr val="000000"/>
                </a:solidFill>
                <a:round/>
                <a:headEnd/>
                <a:tailEnd/>
              </a14:hiddenLine>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456713" name="Text Box 5">
            <a:extLst>
              <a:ext uri="{FF2B5EF4-FFF2-40B4-BE49-F238E27FC236}">
                <a16:creationId xmlns:a16="http://schemas.microsoft.com/office/drawing/2014/main" id="{EEA0050A-F5ED-C120-909C-0B8B8BBD6DCD}"/>
              </a:ext>
            </a:extLst>
          </p:cNvPr>
          <p:cNvSpPr txBox="1">
            <a:spLocks noChangeArrowheads="1"/>
          </p:cNvSpPr>
          <p:nvPr/>
        </p:nvSpPr>
        <p:spPr bwMode="auto">
          <a:xfrm>
            <a:off x="68263" y="12700"/>
            <a:ext cx="9144000" cy="4619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ts val="1200"/>
              </a:spcBef>
              <a:spcAft>
                <a:spcPts val="600"/>
              </a:spcAft>
              <a:buFontTx/>
              <a:buNone/>
            </a:pPr>
            <a:r>
              <a:rPr lang="en-US" altLang="en-US" sz="2400" b="1">
                <a:latin typeface="Arial" panose="020B0604020202020204" pitchFamily="34" charset="0"/>
                <a:cs typeface="Arial" panose="020B0604020202020204" pitchFamily="34" charset="0"/>
              </a:rPr>
              <a:t>1. Juvenile Wheel Access – Gen. 59 Males</a:t>
            </a:r>
            <a:r>
              <a:rPr lang="en-US" altLang="en-US" sz="2400">
                <a:latin typeface="Arial" panose="020B0604020202020204" pitchFamily="34" charset="0"/>
                <a:cs typeface="Arial" panose="020B0604020202020204" pitchFamily="34" charset="0"/>
              </a:rPr>
              <a:t> (Acosta et al. 2015)</a:t>
            </a:r>
          </a:p>
        </p:txBody>
      </p:sp>
    </p:spTree>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42" name="Slide Number Placeholder 3">
            <a:extLst>
              <a:ext uri="{FF2B5EF4-FFF2-40B4-BE49-F238E27FC236}">
                <a16:creationId xmlns:a16="http://schemas.microsoft.com/office/drawing/2014/main" id="{EF222DB8-C171-4F27-6344-9B01BFC18FED}"/>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B102EE1B-405B-4D74-8A3D-87AD91C4F961}" type="slidenum">
              <a:rPr lang="en-US" altLang="en-US" sz="1400"/>
              <a:pPr>
                <a:spcBef>
                  <a:spcPct val="0"/>
                </a:spcBef>
                <a:buFontTx/>
                <a:buNone/>
              </a:pPr>
              <a:t>24</a:t>
            </a:fld>
            <a:endParaRPr lang="en-US" altLang="en-US" sz="1400" dirty="0"/>
          </a:p>
        </p:txBody>
      </p:sp>
      <p:sp>
        <p:nvSpPr>
          <p:cNvPr id="112643" name="Text Box 2">
            <a:extLst>
              <a:ext uri="{FF2B5EF4-FFF2-40B4-BE49-F238E27FC236}">
                <a16:creationId xmlns:a16="http://schemas.microsoft.com/office/drawing/2014/main" id="{4105F296-FA85-BA81-89FE-FE0847C682F0}"/>
              </a:ext>
            </a:extLst>
          </p:cNvPr>
          <p:cNvSpPr txBox="1">
            <a:spLocks noChangeArrowheads="1"/>
          </p:cNvSpPr>
          <p:nvPr/>
        </p:nvSpPr>
        <p:spPr bwMode="auto">
          <a:xfrm>
            <a:off x="371475" y="1163638"/>
            <a:ext cx="8459788" cy="57092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3400" b="1" dirty="0">
                <a:solidFill>
                  <a:srgbClr val="0000FF"/>
                </a:solidFill>
                <a:latin typeface="Arial" panose="020B0604020202020204" pitchFamily="34" charset="0"/>
              </a:rPr>
              <a:t>Larger Hear</a:t>
            </a:r>
            <a:r>
              <a:rPr lang="en-US" altLang="en-US" sz="1000" b="1" dirty="0">
                <a:solidFill>
                  <a:srgbClr val="0000FF"/>
                </a:solidFill>
                <a:latin typeface="Arial" panose="020B0604020202020204" pitchFamily="34" charset="0"/>
              </a:rPr>
              <a:t> </a:t>
            </a:r>
            <a:r>
              <a:rPr lang="en-US" altLang="en-US" sz="3400" b="1" dirty="0">
                <a:solidFill>
                  <a:srgbClr val="0000FF"/>
                </a:solidFill>
                <a:latin typeface="Arial" panose="020B0604020202020204" pitchFamily="34" charset="0"/>
              </a:rPr>
              <a:t>t Ventricles</a:t>
            </a:r>
          </a:p>
          <a:p>
            <a:pPr>
              <a:spcBef>
                <a:spcPct val="0"/>
              </a:spcBef>
              <a:buFontTx/>
              <a:buNone/>
            </a:pPr>
            <a:r>
              <a:rPr lang="en-US" altLang="en-US" sz="3000" dirty="0">
                <a:latin typeface="Arial" panose="020B0604020202020204" pitchFamily="34" charset="0"/>
              </a:rPr>
              <a:t>(adjusted for differences in body mass;</a:t>
            </a:r>
            <a:br>
              <a:rPr lang="en-US" altLang="en-US" sz="3000" dirty="0">
                <a:latin typeface="Arial" panose="020B0604020202020204" pitchFamily="34" charset="0"/>
              </a:rPr>
            </a:br>
            <a:r>
              <a:rPr lang="en-US" altLang="en-US" sz="3000" dirty="0">
                <a:latin typeface="Arial" panose="020B0604020202020204" pitchFamily="34" charset="0"/>
              </a:rPr>
              <a:t>  High Runner lines are smaller &amp; leaner)</a:t>
            </a:r>
          </a:p>
          <a:p>
            <a:pPr>
              <a:spcBef>
                <a:spcPct val="0"/>
              </a:spcBef>
              <a:buFontTx/>
              <a:buNone/>
            </a:pPr>
            <a:endParaRPr lang="en-US" altLang="en-US" b="1" dirty="0">
              <a:solidFill>
                <a:srgbClr val="0000FF"/>
              </a:solidFill>
              <a:latin typeface="Arial" panose="020B0604020202020204" pitchFamily="34" charset="0"/>
            </a:endParaRPr>
          </a:p>
          <a:p>
            <a:pPr>
              <a:spcBef>
                <a:spcPct val="0"/>
              </a:spcBef>
              <a:buFontTx/>
              <a:buNone/>
            </a:pPr>
            <a:endParaRPr lang="en-US" altLang="en-US" sz="1000" dirty="0">
              <a:latin typeface="Arial" panose="020B0604020202020204" pitchFamily="34" charset="0"/>
            </a:endParaRPr>
          </a:p>
          <a:p>
            <a:pPr>
              <a:spcBef>
                <a:spcPct val="0"/>
              </a:spcBef>
              <a:buFontTx/>
              <a:buNone/>
            </a:pPr>
            <a:endParaRPr lang="en-US" altLang="en-US" sz="900" dirty="0">
              <a:latin typeface="Arial" panose="020B0604020202020204" pitchFamily="34" charset="0"/>
            </a:endParaRPr>
          </a:p>
          <a:p>
            <a:pPr>
              <a:spcBef>
                <a:spcPct val="0"/>
              </a:spcBef>
              <a:buFontTx/>
              <a:buNone/>
            </a:pPr>
            <a:r>
              <a:rPr lang="en-US" altLang="en-US" sz="900" dirty="0">
                <a:latin typeface="Arial" panose="020B0604020202020204" pitchFamily="34" charset="0"/>
              </a:rPr>
              <a:t>Gen. 35 Females</a:t>
            </a:r>
          </a:p>
          <a:p>
            <a:pPr>
              <a:spcBef>
                <a:spcPct val="0"/>
              </a:spcBef>
              <a:buFontTx/>
              <a:buNone/>
            </a:pPr>
            <a:r>
              <a:rPr lang="en-US" altLang="en-US" sz="900" dirty="0">
                <a:latin typeface="Arial" panose="020B0604020202020204" pitchFamily="34" charset="0"/>
              </a:rPr>
              <a:t>  5 days of Wheel Access</a:t>
            </a:r>
          </a:p>
          <a:p>
            <a:pPr>
              <a:spcBef>
                <a:spcPct val="0"/>
              </a:spcBef>
              <a:buFontTx/>
              <a:buNone/>
            </a:pPr>
            <a:r>
              <a:rPr lang="en-US" altLang="en-US" sz="900" dirty="0">
                <a:latin typeface="Arial" panose="020B0604020202020204" pitchFamily="34" charset="0"/>
              </a:rPr>
              <a:t>   Gomes et al. 2004. SICB Talk.</a:t>
            </a:r>
          </a:p>
          <a:p>
            <a:pPr>
              <a:spcBef>
                <a:spcPct val="0"/>
              </a:spcBef>
              <a:buFontTx/>
              <a:buNone/>
            </a:pPr>
            <a:endParaRPr lang="en-US" altLang="en-US" sz="900" dirty="0">
              <a:latin typeface="Arial" panose="020B0604020202020204" pitchFamily="34" charset="0"/>
            </a:endParaRPr>
          </a:p>
          <a:p>
            <a:pPr>
              <a:spcBef>
                <a:spcPct val="0"/>
              </a:spcBef>
              <a:buFontTx/>
              <a:buNone/>
            </a:pPr>
            <a:r>
              <a:rPr lang="en-US" altLang="en-US" sz="900" dirty="0">
                <a:latin typeface="Arial" panose="020B0604020202020204" pitchFamily="34" charset="0"/>
              </a:rPr>
              <a:t>Gen. 37 Females</a:t>
            </a:r>
          </a:p>
          <a:p>
            <a:pPr>
              <a:spcBef>
                <a:spcPct val="0"/>
              </a:spcBef>
              <a:buFontTx/>
              <a:buNone/>
            </a:pPr>
            <a:r>
              <a:rPr lang="en-US" altLang="en-US" sz="900" dirty="0">
                <a:latin typeface="Arial" panose="020B0604020202020204" pitchFamily="34" charset="0"/>
              </a:rPr>
              <a:t>  Wheels &amp; No Wheels for 3 months</a:t>
            </a:r>
          </a:p>
          <a:p>
            <a:pPr>
              <a:spcBef>
                <a:spcPct val="0"/>
              </a:spcBef>
              <a:buFontTx/>
              <a:buNone/>
            </a:pPr>
            <a:r>
              <a:rPr lang="da-DK" altLang="en-US" sz="900">
                <a:latin typeface="Arial" panose="020B0604020202020204" pitchFamily="34" charset="0"/>
              </a:rPr>
              <a:t>   Kelly et al. HVR In preparation.</a:t>
            </a:r>
          </a:p>
          <a:p>
            <a:pPr>
              <a:spcBef>
                <a:spcPct val="0"/>
              </a:spcBef>
              <a:buFontTx/>
              <a:buNone/>
            </a:pPr>
            <a:endParaRPr lang="en-US" altLang="en-US" sz="900" dirty="0">
              <a:latin typeface="Arial" panose="020B0604020202020204" pitchFamily="34" charset="0"/>
            </a:endParaRPr>
          </a:p>
          <a:p>
            <a:pPr>
              <a:spcBef>
                <a:spcPct val="0"/>
              </a:spcBef>
              <a:buFontTx/>
              <a:buNone/>
            </a:pPr>
            <a:r>
              <a:rPr lang="en-US" altLang="en-US" sz="900" dirty="0">
                <a:latin typeface="Arial" panose="020B0604020202020204" pitchFamily="34" charset="0"/>
              </a:rPr>
              <a:t>Gen. 45 Females</a:t>
            </a:r>
          </a:p>
          <a:p>
            <a:pPr>
              <a:spcBef>
                <a:spcPct val="0"/>
              </a:spcBef>
              <a:buFontTx/>
              <a:buNone/>
            </a:pPr>
            <a:r>
              <a:rPr lang="en-US" altLang="en-US" sz="900" dirty="0">
                <a:latin typeface="Arial" panose="020B0604020202020204" pitchFamily="34" charset="0"/>
              </a:rPr>
              <a:t>  EPO treatment and control</a:t>
            </a:r>
          </a:p>
          <a:p>
            <a:pPr>
              <a:spcBef>
                <a:spcPct val="0"/>
              </a:spcBef>
              <a:buFontTx/>
              <a:buNone/>
            </a:pPr>
            <a:r>
              <a:rPr lang="en-US" altLang="en-US" sz="900" dirty="0">
                <a:latin typeface="Arial" panose="020B0604020202020204" pitchFamily="34" charset="0"/>
              </a:rPr>
              <a:t>   Kolb et al. (2010)</a:t>
            </a:r>
          </a:p>
          <a:p>
            <a:pPr>
              <a:spcBef>
                <a:spcPct val="0"/>
              </a:spcBef>
              <a:buFontTx/>
              <a:buNone/>
            </a:pPr>
            <a:endParaRPr lang="en-US" altLang="en-US" sz="900" dirty="0">
              <a:latin typeface="Arial" panose="020B0604020202020204" pitchFamily="34" charset="0"/>
            </a:endParaRPr>
          </a:p>
          <a:p>
            <a:pPr>
              <a:spcBef>
                <a:spcPct val="0"/>
              </a:spcBef>
              <a:buFontTx/>
              <a:buNone/>
            </a:pPr>
            <a:r>
              <a:rPr lang="en-US" altLang="en-US" sz="900" dirty="0">
                <a:latin typeface="Arial" panose="020B0604020202020204" pitchFamily="34" charset="0"/>
              </a:rPr>
              <a:t>Gen. 49 Females</a:t>
            </a:r>
          </a:p>
          <a:p>
            <a:pPr>
              <a:spcBef>
                <a:spcPct val="0"/>
              </a:spcBef>
              <a:buFontTx/>
              <a:buNone/>
            </a:pPr>
            <a:r>
              <a:rPr lang="en-US" altLang="en-US" sz="900" dirty="0">
                <a:latin typeface="Arial" panose="020B0604020202020204" pitchFamily="34" charset="0"/>
              </a:rPr>
              <a:t>  Wheels &amp; No Wheels for 2 months</a:t>
            </a:r>
          </a:p>
          <a:p>
            <a:pPr>
              <a:spcBef>
                <a:spcPct val="0"/>
              </a:spcBef>
              <a:buFontTx/>
              <a:buNone/>
            </a:pPr>
            <a:r>
              <a:rPr lang="da-DK" altLang="en-US" sz="900">
                <a:latin typeface="Arial" panose="020B0604020202020204" pitchFamily="34" charset="0"/>
              </a:rPr>
              <a:t>   Kelly et al. Cotman In preparation.</a:t>
            </a:r>
          </a:p>
          <a:p>
            <a:pPr>
              <a:spcBef>
                <a:spcPct val="0"/>
              </a:spcBef>
              <a:buFontTx/>
              <a:buNone/>
            </a:pPr>
            <a:endParaRPr lang="da-DK" altLang="en-US" sz="900">
              <a:latin typeface="Arial" panose="020B0604020202020204" pitchFamily="34" charset="0"/>
            </a:endParaRPr>
          </a:p>
          <a:p>
            <a:pPr>
              <a:spcBef>
                <a:spcPct val="0"/>
              </a:spcBef>
              <a:buFontTx/>
              <a:buNone/>
            </a:pPr>
            <a:r>
              <a:rPr lang="en-US" altLang="en-US" sz="900" dirty="0">
                <a:latin typeface="Arial" panose="020B0604020202020204" pitchFamily="34" charset="0"/>
              </a:rPr>
              <a:t>Gen. 57 Females</a:t>
            </a:r>
          </a:p>
          <a:p>
            <a:pPr>
              <a:spcBef>
                <a:spcPct val="0"/>
              </a:spcBef>
              <a:buFontTx/>
              <a:buNone/>
            </a:pPr>
            <a:r>
              <a:rPr lang="en-US" altLang="en-US" sz="900" dirty="0">
                <a:latin typeface="Arial" panose="020B0604020202020204" pitchFamily="34" charset="0"/>
              </a:rPr>
              <a:t>  Wheels &amp; No Wheels for 13 weeks</a:t>
            </a:r>
          </a:p>
          <a:p>
            <a:pPr>
              <a:spcBef>
                <a:spcPct val="0"/>
              </a:spcBef>
              <a:buFontTx/>
              <a:buNone/>
            </a:pPr>
            <a:r>
              <a:rPr lang="en-US" altLang="en-US" sz="900" dirty="0">
                <a:latin typeface="Arial" panose="020B0604020202020204" pitchFamily="34" charset="0"/>
              </a:rPr>
              <a:t>   Copes et al. (2015)</a:t>
            </a:r>
          </a:p>
          <a:p>
            <a:pPr>
              <a:spcBef>
                <a:spcPct val="0"/>
              </a:spcBef>
              <a:buFontTx/>
              <a:buNone/>
            </a:pPr>
            <a:endParaRPr lang="da-DK" altLang="en-US" sz="900">
              <a:latin typeface="Arial" panose="020B0604020202020204" pitchFamily="34" charset="0"/>
            </a:endParaRPr>
          </a:p>
          <a:p>
            <a:pPr>
              <a:spcBef>
                <a:spcPct val="0"/>
              </a:spcBef>
              <a:buFontTx/>
              <a:buNone/>
            </a:pPr>
            <a:r>
              <a:rPr lang="da-DK" altLang="en-US" sz="900">
                <a:latin typeface="Arial" panose="020B0604020202020204" pitchFamily="34" charset="0"/>
              </a:rPr>
              <a:t>Gen. 59 Males</a:t>
            </a:r>
          </a:p>
          <a:p>
            <a:pPr>
              <a:spcBef>
                <a:spcPct val="0"/>
              </a:spcBef>
              <a:buFontTx/>
              <a:buNone/>
            </a:pPr>
            <a:r>
              <a:rPr lang="da-DK" altLang="en-US" sz="900">
                <a:latin typeface="Arial" panose="020B0604020202020204" pitchFamily="34" charset="0"/>
              </a:rPr>
              <a:t>  Early-life wheel access for 3 weeks</a:t>
            </a:r>
          </a:p>
          <a:p>
            <a:pPr>
              <a:spcBef>
                <a:spcPct val="0"/>
              </a:spcBef>
              <a:buFontTx/>
              <a:buNone/>
            </a:pPr>
            <a:r>
              <a:rPr lang="da-DK" altLang="en-US" sz="900">
                <a:latin typeface="Arial" panose="020B0604020202020204" pitchFamily="34" charset="0"/>
              </a:rPr>
              <a:t>  Acosta et al. (2015)</a:t>
            </a:r>
            <a:endParaRPr lang="en-US" altLang="en-US" sz="900" dirty="0">
              <a:latin typeface="Arial" panose="020B0604020202020204" pitchFamily="34" charset="0"/>
            </a:endParaRPr>
          </a:p>
        </p:txBody>
      </p:sp>
      <p:graphicFrame>
        <p:nvGraphicFramePr>
          <p:cNvPr id="112644" name="Object 3">
            <a:extLst>
              <a:ext uri="{FF2B5EF4-FFF2-40B4-BE49-F238E27FC236}">
                <a16:creationId xmlns:a16="http://schemas.microsoft.com/office/drawing/2014/main" id="{25C08015-4FFA-2352-6392-1E218552DF02}"/>
              </a:ext>
            </a:extLst>
          </p:cNvPr>
          <p:cNvGraphicFramePr>
            <a:graphicFrameLocks noChangeAspect="1"/>
          </p:cNvGraphicFramePr>
          <p:nvPr>
            <p:extLst>
              <p:ext uri="{D42A27DB-BD31-4B8C-83A1-F6EECF244321}">
                <p14:modId xmlns:p14="http://schemas.microsoft.com/office/powerpoint/2010/main" val="1201920282"/>
              </p:ext>
            </p:extLst>
          </p:nvPr>
        </p:nvGraphicFramePr>
        <p:xfrm>
          <a:off x="5801264" y="3027362"/>
          <a:ext cx="2628900" cy="3124200"/>
        </p:xfrm>
        <a:graphic>
          <a:graphicData uri="http://schemas.openxmlformats.org/presentationml/2006/ole">
            <mc:AlternateContent xmlns:mc="http://schemas.openxmlformats.org/markup-compatibility/2006">
              <mc:Choice xmlns:v="urn:schemas-microsoft-com:vml" Requires="v">
                <p:oleObj name="Clip" r:id="rId3" imgW="2863850" imgH="3405188" progId="MS_ClipArt_Gallery.2">
                  <p:embed/>
                </p:oleObj>
              </mc:Choice>
              <mc:Fallback>
                <p:oleObj name="Clip" r:id="rId3" imgW="2863850" imgH="3405188" progId="MS_ClipArt_Gallery.2">
                  <p:embed/>
                  <p:pic>
                    <p:nvPicPr>
                      <p:cNvPr id="112644" name="Object 3">
                        <a:extLst>
                          <a:ext uri="{FF2B5EF4-FFF2-40B4-BE49-F238E27FC236}">
                            <a16:creationId xmlns:a16="http://schemas.microsoft.com/office/drawing/2014/main" id="{25C08015-4FFA-2352-6392-1E218552DF02}"/>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801264" y="3027362"/>
                        <a:ext cx="2628900" cy="31242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112645" name="Line 4">
            <a:extLst>
              <a:ext uri="{FF2B5EF4-FFF2-40B4-BE49-F238E27FC236}">
                <a16:creationId xmlns:a16="http://schemas.microsoft.com/office/drawing/2014/main" id="{E7B1911D-0F6A-B559-BD13-A1E023FB9FF7}"/>
              </a:ext>
            </a:extLst>
          </p:cNvPr>
          <p:cNvSpPr>
            <a:spLocks noChangeShapeType="1"/>
          </p:cNvSpPr>
          <p:nvPr/>
        </p:nvSpPr>
        <p:spPr bwMode="auto">
          <a:xfrm>
            <a:off x="228600" y="941388"/>
            <a:ext cx="8683625" cy="0"/>
          </a:xfrm>
          <a:prstGeom prst="line">
            <a:avLst/>
          </a:prstGeom>
          <a:noFill/>
          <a:ln w="63500">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dirty="0"/>
          </a:p>
        </p:txBody>
      </p:sp>
      <p:sp>
        <p:nvSpPr>
          <p:cNvPr id="1498117" name="Text Box 5">
            <a:extLst>
              <a:ext uri="{FF2B5EF4-FFF2-40B4-BE49-F238E27FC236}">
                <a16:creationId xmlns:a16="http://schemas.microsoft.com/office/drawing/2014/main" id="{13444502-5D81-8975-72F9-AD7B57D3C5C2}"/>
              </a:ext>
            </a:extLst>
          </p:cNvPr>
          <p:cNvSpPr txBox="1">
            <a:spLocks noChangeArrowheads="1"/>
          </p:cNvSpPr>
          <p:nvPr/>
        </p:nvSpPr>
        <p:spPr bwMode="auto">
          <a:xfrm>
            <a:off x="1752600" y="106363"/>
            <a:ext cx="5638800" cy="7318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defRPr/>
            </a:pPr>
            <a:r>
              <a:rPr lang="en-US" altLang="en-US" sz="4200" b="1" dirty="0">
                <a:effectLst>
                  <a:outerShdw blurRad="38100" dist="38100" dir="2700000" algn="tl">
                    <a:srgbClr val="C0C0C0"/>
                  </a:outerShdw>
                </a:effectLst>
                <a:latin typeface="Arial" panose="020B0604020202020204" pitchFamily="34" charset="0"/>
              </a:rPr>
              <a:t>Exercise Adaptations</a:t>
            </a:r>
            <a:endParaRPr lang="en-US" altLang="en-US" sz="4200" b="1" dirty="0">
              <a:solidFill>
                <a:srgbClr val="FF0000"/>
              </a:solidFill>
              <a:effectLst>
                <a:outerShdw blurRad="38100" dist="38100" dir="2700000" algn="tl">
                  <a:srgbClr val="C0C0C0"/>
                </a:outerShdw>
              </a:effectLst>
              <a:latin typeface="Arial" panose="020B0604020202020204" pitchFamily="34" charset="0"/>
            </a:endParaRPr>
          </a:p>
        </p:txBody>
      </p:sp>
    </p:spTree>
    <p:extLst>
      <p:ext uri="{BB962C8B-B14F-4D97-AF65-F5344CB8AC3E}">
        <p14:creationId xmlns:p14="http://schemas.microsoft.com/office/powerpoint/2010/main" val="604001172"/>
      </p:ext>
    </p:extLst>
  </p:cSld>
  <p:clrMapOvr>
    <a:masterClrMapping/>
  </p:clrMapOvr>
  <p:transition>
    <p:wipe dir="d"/>
  </p:transition>
</p:sld>
</file>

<file path=ppt/slides/slide2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57730" name="Picture 5">
            <a:extLst>
              <a:ext uri="{FF2B5EF4-FFF2-40B4-BE49-F238E27FC236}">
                <a16:creationId xmlns:a16="http://schemas.microsoft.com/office/drawing/2014/main" id="{BB5CDADF-72D7-16DB-4632-DE51946CA94C}"/>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196850" y="1263650"/>
            <a:ext cx="8774113" cy="5059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57731" name="Slide Number Placeholder 1">
            <a:extLst>
              <a:ext uri="{FF2B5EF4-FFF2-40B4-BE49-F238E27FC236}">
                <a16:creationId xmlns:a16="http://schemas.microsoft.com/office/drawing/2014/main" id="{869DB2B5-024C-272F-19A9-FC710166F42C}"/>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F42E5924-AB15-48BE-ADEE-4FDDE069E6B8}" type="slidenum">
              <a:rPr lang="en-US" altLang="en-US" sz="1400"/>
              <a:pPr>
                <a:spcBef>
                  <a:spcPct val="0"/>
                </a:spcBef>
                <a:buFontTx/>
                <a:buNone/>
              </a:pPr>
              <a:t>240</a:t>
            </a:fld>
            <a:endParaRPr lang="en-US" altLang="en-US" sz="1400"/>
          </a:p>
        </p:txBody>
      </p:sp>
      <p:sp>
        <p:nvSpPr>
          <p:cNvPr id="457732" name="Line 4">
            <a:extLst>
              <a:ext uri="{FF2B5EF4-FFF2-40B4-BE49-F238E27FC236}">
                <a16:creationId xmlns:a16="http://schemas.microsoft.com/office/drawing/2014/main" id="{F7DBB7CA-7B1E-14A3-45B1-E8A2C39C6E02}"/>
              </a:ext>
            </a:extLst>
          </p:cNvPr>
          <p:cNvSpPr>
            <a:spLocks noChangeShapeType="1"/>
          </p:cNvSpPr>
          <p:nvPr/>
        </p:nvSpPr>
        <p:spPr bwMode="auto">
          <a:xfrm>
            <a:off x="120650" y="500063"/>
            <a:ext cx="8869363" cy="0"/>
          </a:xfrm>
          <a:prstGeom prst="line">
            <a:avLst/>
          </a:prstGeom>
          <a:noFill/>
          <a:ln w="50800">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457733" name="TextBox 2">
            <a:extLst>
              <a:ext uri="{FF2B5EF4-FFF2-40B4-BE49-F238E27FC236}">
                <a16:creationId xmlns:a16="http://schemas.microsoft.com/office/drawing/2014/main" id="{06E1351B-4AF9-1C75-EF6A-893B78A70A73}"/>
              </a:ext>
            </a:extLst>
          </p:cNvPr>
          <p:cNvSpPr txBox="1">
            <a:spLocks noChangeArrowheads="1"/>
          </p:cNvSpPr>
          <p:nvPr/>
        </p:nvSpPr>
        <p:spPr bwMode="auto">
          <a:xfrm>
            <a:off x="23813" y="519113"/>
            <a:ext cx="9069387" cy="633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nSpc>
                <a:spcPct val="110000"/>
              </a:lnSpc>
              <a:spcBef>
                <a:spcPct val="0"/>
              </a:spcBef>
              <a:buFontTx/>
              <a:buNone/>
            </a:pPr>
            <a:r>
              <a:rPr lang="en-US" altLang="en-US" sz="1600">
                <a:latin typeface="Arial" panose="020B0604020202020204" pitchFamily="34" charset="0"/>
                <a:cs typeface="Arial" panose="020B0604020202020204" pitchFamily="34" charset="0"/>
              </a:rPr>
              <a:t>Plasma [leptin] measured 1 week before adult wheel access was positively correlated with v</a:t>
            </a:r>
            <a:r>
              <a:rPr lang="en-US" altLang="en-US" sz="1600">
                <a:latin typeface="AdvTT5235d5a9"/>
              </a:rPr>
              <a:t>isceral fat pad mass and early-life wheel access differentially affected [leptin] in C and HR mice.</a:t>
            </a:r>
            <a:endParaRPr lang="en-US" altLang="en-US" sz="1600">
              <a:latin typeface="Arial" panose="020B0604020202020204" pitchFamily="34" charset="0"/>
              <a:cs typeface="Arial" panose="020B0604020202020204" pitchFamily="34" charset="0"/>
            </a:endParaRPr>
          </a:p>
        </p:txBody>
      </p:sp>
      <p:sp>
        <p:nvSpPr>
          <p:cNvPr id="457734" name="Rectangle 10">
            <a:extLst>
              <a:ext uri="{FF2B5EF4-FFF2-40B4-BE49-F238E27FC236}">
                <a16:creationId xmlns:a16="http://schemas.microsoft.com/office/drawing/2014/main" id="{0A9546BD-EBE5-8DD3-9BBE-7750379C6D8F}"/>
              </a:ext>
            </a:extLst>
          </p:cNvPr>
          <p:cNvSpPr>
            <a:spLocks noChangeArrowheads="1"/>
          </p:cNvSpPr>
          <p:nvPr/>
        </p:nvSpPr>
        <p:spPr bwMode="auto">
          <a:xfrm>
            <a:off x="120650" y="1274763"/>
            <a:ext cx="404813" cy="365125"/>
          </a:xfrm>
          <a:prstGeom prst="rect">
            <a:avLst/>
          </a:prstGeom>
          <a:solidFill>
            <a:schemeClr val="bg1"/>
          </a:solidFill>
          <a:ln>
            <a:noFill/>
          </a:ln>
          <a:extLst>
            <a:ext uri="{91240B29-F687-4F45-9708-019B960494DF}">
              <a14:hiddenLine xmlns:a14="http://schemas.microsoft.com/office/drawing/2010/main" w="9525" algn="ctr">
                <a:solidFill>
                  <a:srgbClr val="000000"/>
                </a:solidFill>
                <a:round/>
                <a:headEnd/>
                <a:tailEnd/>
              </a14:hiddenLine>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457735" name="TextBox 8">
            <a:extLst>
              <a:ext uri="{FF2B5EF4-FFF2-40B4-BE49-F238E27FC236}">
                <a16:creationId xmlns:a16="http://schemas.microsoft.com/office/drawing/2014/main" id="{95FF247E-4C58-6B3D-9036-766D873E9292}"/>
              </a:ext>
            </a:extLst>
          </p:cNvPr>
          <p:cNvSpPr txBox="1">
            <a:spLocks noChangeArrowheads="1"/>
          </p:cNvSpPr>
          <p:nvPr/>
        </p:nvSpPr>
        <p:spPr bwMode="auto">
          <a:xfrm>
            <a:off x="-31750" y="6494463"/>
            <a:ext cx="9070975" cy="363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nSpc>
                <a:spcPct val="110000"/>
              </a:lnSpc>
              <a:spcBef>
                <a:spcPct val="0"/>
              </a:spcBef>
              <a:buFontTx/>
              <a:buNone/>
            </a:pPr>
            <a:r>
              <a:rPr lang="en-US" altLang="en-US" sz="1600">
                <a:latin typeface="AdvTT5235d5a9"/>
              </a:rPr>
              <a:t>Combined visceral perirenal, periovaric, parametrial, and perivesical fat pads.</a:t>
            </a:r>
            <a:endParaRPr lang="en-US" altLang="en-US" sz="1600">
              <a:latin typeface="Arial" panose="020B0604020202020204" pitchFamily="34" charset="0"/>
              <a:cs typeface="Arial" panose="020B0604020202020204" pitchFamily="34" charset="0"/>
            </a:endParaRPr>
          </a:p>
        </p:txBody>
      </p:sp>
      <p:sp>
        <p:nvSpPr>
          <p:cNvPr id="457736" name="Rectangle 9">
            <a:extLst>
              <a:ext uri="{FF2B5EF4-FFF2-40B4-BE49-F238E27FC236}">
                <a16:creationId xmlns:a16="http://schemas.microsoft.com/office/drawing/2014/main" id="{D3DB1FF1-204F-A0BA-5EFB-345326A8CEED}"/>
              </a:ext>
            </a:extLst>
          </p:cNvPr>
          <p:cNvSpPr>
            <a:spLocks noChangeArrowheads="1"/>
          </p:cNvSpPr>
          <p:nvPr/>
        </p:nvSpPr>
        <p:spPr bwMode="auto">
          <a:xfrm>
            <a:off x="4711700" y="1241425"/>
            <a:ext cx="404813" cy="365125"/>
          </a:xfrm>
          <a:prstGeom prst="rect">
            <a:avLst/>
          </a:prstGeom>
          <a:solidFill>
            <a:schemeClr val="bg1"/>
          </a:solidFill>
          <a:ln>
            <a:noFill/>
          </a:ln>
          <a:extLst>
            <a:ext uri="{91240B29-F687-4F45-9708-019B960494DF}">
              <a14:hiddenLine xmlns:a14="http://schemas.microsoft.com/office/drawing/2010/main" w="9525" algn="ctr">
                <a:solidFill>
                  <a:srgbClr val="000000"/>
                </a:solidFill>
                <a:round/>
                <a:headEnd/>
                <a:tailEnd/>
              </a14:hiddenLine>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457737" name="Text Box 5">
            <a:extLst>
              <a:ext uri="{FF2B5EF4-FFF2-40B4-BE49-F238E27FC236}">
                <a16:creationId xmlns:a16="http://schemas.microsoft.com/office/drawing/2014/main" id="{EF4C23F2-AF0B-27D4-3D32-967499A20A87}"/>
              </a:ext>
            </a:extLst>
          </p:cNvPr>
          <p:cNvSpPr txBox="1">
            <a:spLocks noChangeArrowheads="1"/>
          </p:cNvSpPr>
          <p:nvPr/>
        </p:nvSpPr>
        <p:spPr bwMode="auto">
          <a:xfrm>
            <a:off x="68263" y="12700"/>
            <a:ext cx="9144000" cy="4619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ts val="1200"/>
              </a:spcBef>
              <a:spcAft>
                <a:spcPts val="600"/>
              </a:spcAft>
              <a:buFontTx/>
              <a:buNone/>
            </a:pPr>
            <a:r>
              <a:rPr lang="en-US" altLang="en-US" sz="2400" b="1">
                <a:latin typeface="Arial" panose="020B0604020202020204" pitchFamily="34" charset="0"/>
                <a:cs typeface="Arial" panose="020B0604020202020204" pitchFamily="34" charset="0"/>
              </a:rPr>
              <a:t>1. Juvenile Wheel Access – Gen. 59 Males</a:t>
            </a:r>
            <a:r>
              <a:rPr lang="en-US" altLang="en-US" sz="2400">
                <a:latin typeface="Arial" panose="020B0604020202020204" pitchFamily="34" charset="0"/>
                <a:cs typeface="Arial" panose="020B0604020202020204" pitchFamily="34" charset="0"/>
              </a:rPr>
              <a:t> (Acosta et al. 2015)</a:t>
            </a:r>
          </a:p>
        </p:txBody>
      </p:sp>
    </p:spTree>
  </p:cSld>
  <p:clrMapOvr>
    <a:masterClrMapping/>
  </p:clrMapOvr>
</p:sld>
</file>

<file path=ppt/slides/slide2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9778" name="Slide Number Placeholder 1">
            <a:extLst>
              <a:ext uri="{FF2B5EF4-FFF2-40B4-BE49-F238E27FC236}">
                <a16:creationId xmlns:a16="http://schemas.microsoft.com/office/drawing/2014/main" id="{C9110199-4652-2E79-5152-DBCC5919D65D}"/>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1B24E487-096E-477B-8B4B-4E32620374AF}" type="slidenum">
              <a:rPr lang="en-US" altLang="en-US" sz="1400"/>
              <a:pPr>
                <a:spcBef>
                  <a:spcPct val="0"/>
                </a:spcBef>
                <a:buFontTx/>
                <a:buNone/>
              </a:pPr>
              <a:t>241</a:t>
            </a:fld>
            <a:endParaRPr lang="en-US" altLang="en-US" sz="1400"/>
          </a:p>
        </p:txBody>
      </p:sp>
      <p:sp>
        <p:nvSpPr>
          <p:cNvPr id="459779" name="Line 4">
            <a:extLst>
              <a:ext uri="{FF2B5EF4-FFF2-40B4-BE49-F238E27FC236}">
                <a16:creationId xmlns:a16="http://schemas.microsoft.com/office/drawing/2014/main" id="{C4F78F46-9E1F-765D-1F2C-F7461A2A658C}"/>
              </a:ext>
            </a:extLst>
          </p:cNvPr>
          <p:cNvSpPr>
            <a:spLocks noChangeShapeType="1"/>
          </p:cNvSpPr>
          <p:nvPr/>
        </p:nvSpPr>
        <p:spPr bwMode="auto">
          <a:xfrm>
            <a:off x="120650" y="500063"/>
            <a:ext cx="8869363" cy="0"/>
          </a:xfrm>
          <a:prstGeom prst="line">
            <a:avLst/>
          </a:prstGeom>
          <a:noFill/>
          <a:ln w="50800">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459780" name="TextBox 2">
            <a:extLst>
              <a:ext uri="{FF2B5EF4-FFF2-40B4-BE49-F238E27FC236}">
                <a16:creationId xmlns:a16="http://schemas.microsoft.com/office/drawing/2014/main" id="{C034F0CF-1093-DB37-CF30-385530B28D14}"/>
              </a:ext>
            </a:extLst>
          </p:cNvPr>
          <p:cNvSpPr txBox="1">
            <a:spLocks noChangeArrowheads="1"/>
          </p:cNvSpPr>
          <p:nvPr/>
        </p:nvSpPr>
        <p:spPr bwMode="auto">
          <a:xfrm>
            <a:off x="23813" y="519113"/>
            <a:ext cx="9069387" cy="633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nSpc>
                <a:spcPct val="110000"/>
              </a:lnSpc>
              <a:spcBef>
                <a:spcPct val="0"/>
              </a:spcBef>
              <a:buFontTx/>
              <a:buNone/>
            </a:pPr>
            <a:r>
              <a:rPr lang="en-US" altLang="en-US" sz="1600">
                <a:latin typeface="Arial" panose="020B0604020202020204" pitchFamily="34" charset="0"/>
                <a:cs typeface="Arial" panose="020B0604020202020204" pitchFamily="34" charset="0"/>
              </a:rPr>
              <a:t>Plasma [leptin] was positively correlated with v</a:t>
            </a:r>
            <a:r>
              <a:rPr lang="en-US" altLang="en-US" sz="1600">
                <a:latin typeface="AdvTT5235d5a9"/>
              </a:rPr>
              <a:t>isceral fat pad mass.  Adjusting statistically for this correlation, early-life wheel access differentially affected [leptin] in C and HR mice.</a:t>
            </a:r>
            <a:endParaRPr lang="en-US" altLang="en-US" sz="1600">
              <a:latin typeface="Arial" panose="020B0604020202020204" pitchFamily="34" charset="0"/>
              <a:cs typeface="Arial" panose="020B0604020202020204" pitchFamily="34" charset="0"/>
            </a:endParaRPr>
          </a:p>
        </p:txBody>
      </p:sp>
      <p:sp>
        <p:nvSpPr>
          <p:cNvPr id="459781" name="Rectangle 10">
            <a:extLst>
              <a:ext uri="{FF2B5EF4-FFF2-40B4-BE49-F238E27FC236}">
                <a16:creationId xmlns:a16="http://schemas.microsoft.com/office/drawing/2014/main" id="{C113CFBC-6781-32E9-680F-7D895296B6AC}"/>
              </a:ext>
            </a:extLst>
          </p:cNvPr>
          <p:cNvSpPr>
            <a:spLocks noChangeArrowheads="1"/>
          </p:cNvSpPr>
          <p:nvPr/>
        </p:nvSpPr>
        <p:spPr bwMode="auto">
          <a:xfrm>
            <a:off x="120650" y="1274763"/>
            <a:ext cx="404813" cy="365125"/>
          </a:xfrm>
          <a:prstGeom prst="rect">
            <a:avLst/>
          </a:prstGeom>
          <a:solidFill>
            <a:schemeClr val="bg1"/>
          </a:solidFill>
          <a:ln>
            <a:noFill/>
          </a:ln>
          <a:extLst>
            <a:ext uri="{91240B29-F687-4F45-9708-019B960494DF}">
              <a14:hiddenLine xmlns:a14="http://schemas.microsoft.com/office/drawing/2010/main" w="9525" algn="ctr">
                <a:solidFill>
                  <a:srgbClr val="000000"/>
                </a:solidFill>
                <a:round/>
                <a:headEnd/>
                <a:tailEnd/>
              </a14:hiddenLine>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459782" name="TextBox 8">
            <a:extLst>
              <a:ext uri="{FF2B5EF4-FFF2-40B4-BE49-F238E27FC236}">
                <a16:creationId xmlns:a16="http://schemas.microsoft.com/office/drawing/2014/main" id="{313CF06F-89D7-DFF2-BA65-875AB4EC58F9}"/>
              </a:ext>
            </a:extLst>
          </p:cNvPr>
          <p:cNvSpPr txBox="1">
            <a:spLocks noChangeArrowheads="1"/>
          </p:cNvSpPr>
          <p:nvPr/>
        </p:nvSpPr>
        <p:spPr bwMode="auto">
          <a:xfrm>
            <a:off x="-31750" y="6494463"/>
            <a:ext cx="9070975" cy="363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nSpc>
                <a:spcPct val="110000"/>
              </a:lnSpc>
              <a:spcBef>
                <a:spcPct val="0"/>
              </a:spcBef>
              <a:buFontTx/>
              <a:buNone/>
            </a:pPr>
            <a:r>
              <a:rPr lang="en-US" altLang="en-US" sz="1600">
                <a:latin typeface="AdvTT5235d5a9"/>
              </a:rPr>
              <a:t>Combined visceral perirenal, periovaric, parametrial, and perivesical fat pads.</a:t>
            </a:r>
            <a:endParaRPr lang="en-US" altLang="en-US" sz="1600">
              <a:latin typeface="Arial" panose="020B0604020202020204" pitchFamily="34" charset="0"/>
              <a:cs typeface="Arial" panose="020B0604020202020204" pitchFamily="34" charset="0"/>
            </a:endParaRPr>
          </a:p>
        </p:txBody>
      </p:sp>
      <p:sp>
        <p:nvSpPr>
          <p:cNvPr id="459783" name="Rectangle 9">
            <a:extLst>
              <a:ext uri="{FF2B5EF4-FFF2-40B4-BE49-F238E27FC236}">
                <a16:creationId xmlns:a16="http://schemas.microsoft.com/office/drawing/2014/main" id="{DD88E41E-5223-7C76-F057-0718EAB0C4EE}"/>
              </a:ext>
            </a:extLst>
          </p:cNvPr>
          <p:cNvSpPr>
            <a:spLocks noChangeArrowheads="1"/>
          </p:cNvSpPr>
          <p:nvPr/>
        </p:nvSpPr>
        <p:spPr bwMode="auto">
          <a:xfrm>
            <a:off x="4711700" y="1241425"/>
            <a:ext cx="404813" cy="365125"/>
          </a:xfrm>
          <a:prstGeom prst="rect">
            <a:avLst/>
          </a:prstGeom>
          <a:solidFill>
            <a:schemeClr val="bg1"/>
          </a:solidFill>
          <a:ln>
            <a:noFill/>
          </a:ln>
          <a:extLst>
            <a:ext uri="{91240B29-F687-4F45-9708-019B960494DF}">
              <a14:hiddenLine xmlns:a14="http://schemas.microsoft.com/office/drawing/2010/main" w="9525" algn="ctr">
                <a:solidFill>
                  <a:srgbClr val="000000"/>
                </a:solidFill>
                <a:round/>
                <a:headEnd/>
                <a:tailEnd/>
              </a14:hiddenLine>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pic>
        <p:nvPicPr>
          <p:cNvPr id="459784" name="Picture 1">
            <a:extLst>
              <a:ext uri="{FF2B5EF4-FFF2-40B4-BE49-F238E27FC236}">
                <a16:creationId xmlns:a16="http://schemas.microsoft.com/office/drawing/2014/main" id="{A0D4BA3C-BE5D-80BE-A2C2-A2F674C7263C}"/>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1241425" y="1235075"/>
            <a:ext cx="6237288" cy="5075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59785" name="Rectangle 11">
            <a:extLst>
              <a:ext uri="{FF2B5EF4-FFF2-40B4-BE49-F238E27FC236}">
                <a16:creationId xmlns:a16="http://schemas.microsoft.com/office/drawing/2014/main" id="{25E30479-75F8-6EB8-51C1-0485C2B83EF4}"/>
              </a:ext>
            </a:extLst>
          </p:cNvPr>
          <p:cNvSpPr>
            <a:spLocks noChangeArrowheads="1"/>
          </p:cNvSpPr>
          <p:nvPr/>
        </p:nvSpPr>
        <p:spPr bwMode="auto">
          <a:xfrm>
            <a:off x="1200150" y="1214438"/>
            <a:ext cx="406400" cy="365125"/>
          </a:xfrm>
          <a:prstGeom prst="rect">
            <a:avLst/>
          </a:prstGeom>
          <a:solidFill>
            <a:schemeClr val="bg1"/>
          </a:solidFill>
          <a:ln>
            <a:noFill/>
          </a:ln>
          <a:extLst>
            <a:ext uri="{91240B29-F687-4F45-9708-019B960494DF}">
              <a14:hiddenLine xmlns:a14="http://schemas.microsoft.com/office/drawing/2010/main" w="9525" algn="ctr">
                <a:solidFill>
                  <a:srgbClr val="000000"/>
                </a:solidFill>
                <a:round/>
                <a:headEnd/>
                <a:tailEnd/>
              </a14:hiddenLine>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459786" name="Text Box 5">
            <a:extLst>
              <a:ext uri="{FF2B5EF4-FFF2-40B4-BE49-F238E27FC236}">
                <a16:creationId xmlns:a16="http://schemas.microsoft.com/office/drawing/2014/main" id="{3F69AF55-179B-3446-0A00-639FE72142D6}"/>
              </a:ext>
            </a:extLst>
          </p:cNvPr>
          <p:cNvSpPr txBox="1">
            <a:spLocks noChangeArrowheads="1"/>
          </p:cNvSpPr>
          <p:nvPr/>
        </p:nvSpPr>
        <p:spPr bwMode="auto">
          <a:xfrm>
            <a:off x="68263" y="12700"/>
            <a:ext cx="9144000" cy="4619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ts val="1200"/>
              </a:spcBef>
              <a:spcAft>
                <a:spcPts val="600"/>
              </a:spcAft>
              <a:buFontTx/>
              <a:buNone/>
            </a:pPr>
            <a:r>
              <a:rPr lang="en-US" altLang="en-US" sz="2400" b="1">
                <a:latin typeface="Arial" panose="020B0604020202020204" pitchFamily="34" charset="0"/>
                <a:cs typeface="Arial" panose="020B0604020202020204" pitchFamily="34" charset="0"/>
              </a:rPr>
              <a:t>1. Juvenile Wheel Access – Gen. 59 Males</a:t>
            </a:r>
            <a:r>
              <a:rPr lang="en-US" altLang="en-US" sz="2400">
                <a:latin typeface="Arial" panose="020B0604020202020204" pitchFamily="34" charset="0"/>
                <a:cs typeface="Arial" panose="020B0604020202020204" pitchFamily="34" charset="0"/>
              </a:rPr>
              <a:t> (Acosta et al. 2015)</a:t>
            </a:r>
          </a:p>
        </p:txBody>
      </p:sp>
    </p:spTree>
  </p:cSld>
  <p:clrMapOvr>
    <a:masterClrMapping/>
  </p:clrMapOvr>
</p:sld>
</file>

<file path=ppt/slides/slide2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0" name="Chart 9">
            <a:extLst>
              <a:ext uri="{FF2B5EF4-FFF2-40B4-BE49-F238E27FC236}">
                <a16:creationId xmlns:a16="http://schemas.microsoft.com/office/drawing/2014/main" id="{D0B2D12C-4DE1-A726-D982-E0016332820F}"/>
              </a:ext>
            </a:extLst>
          </p:cNvPr>
          <p:cNvGraphicFramePr>
            <a:graphicFrameLocks/>
          </p:cNvGraphicFramePr>
          <p:nvPr/>
        </p:nvGraphicFramePr>
        <p:xfrm>
          <a:off x="148560" y="731520"/>
          <a:ext cx="6717753" cy="4749324"/>
        </p:xfrm>
        <a:graphic>
          <a:graphicData uri="http://schemas.openxmlformats.org/drawingml/2006/chart">
            <c:chart xmlns:c="http://schemas.openxmlformats.org/drawingml/2006/chart" xmlns:r="http://schemas.openxmlformats.org/officeDocument/2006/relationships" r:id="rId2"/>
          </a:graphicData>
        </a:graphic>
      </p:graphicFrame>
      <p:sp>
        <p:nvSpPr>
          <p:cNvPr id="461827" name="Slide Number Placeholder 1">
            <a:extLst>
              <a:ext uri="{FF2B5EF4-FFF2-40B4-BE49-F238E27FC236}">
                <a16:creationId xmlns:a16="http://schemas.microsoft.com/office/drawing/2014/main" id="{2C8CFB0D-5DF5-9964-2E39-B53D588F2007}"/>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1DC93899-42CC-4D47-A43D-2E752361DC6F}" type="slidenum">
              <a:rPr lang="en-US" altLang="en-US" sz="1400"/>
              <a:pPr>
                <a:spcBef>
                  <a:spcPct val="0"/>
                </a:spcBef>
                <a:buFontTx/>
                <a:buNone/>
              </a:pPr>
              <a:t>242</a:t>
            </a:fld>
            <a:endParaRPr lang="en-US" altLang="en-US" sz="1400"/>
          </a:p>
        </p:txBody>
      </p:sp>
      <p:sp>
        <p:nvSpPr>
          <p:cNvPr id="461828" name="Line 4">
            <a:extLst>
              <a:ext uri="{FF2B5EF4-FFF2-40B4-BE49-F238E27FC236}">
                <a16:creationId xmlns:a16="http://schemas.microsoft.com/office/drawing/2014/main" id="{D78F9537-1231-AC84-99F8-56B98A98A907}"/>
              </a:ext>
            </a:extLst>
          </p:cNvPr>
          <p:cNvSpPr>
            <a:spLocks noChangeShapeType="1"/>
          </p:cNvSpPr>
          <p:nvPr/>
        </p:nvSpPr>
        <p:spPr bwMode="auto">
          <a:xfrm>
            <a:off x="120650" y="500063"/>
            <a:ext cx="8869363" cy="0"/>
          </a:xfrm>
          <a:prstGeom prst="line">
            <a:avLst/>
          </a:prstGeom>
          <a:noFill/>
          <a:ln w="50800">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461829" name="TextBox 2">
            <a:extLst>
              <a:ext uri="{FF2B5EF4-FFF2-40B4-BE49-F238E27FC236}">
                <a16:creationId xmlns:a16="http://schemas.microsoft.com/office/drawing/2014/main" id="{A9ED9BAA-1133-D1D3-3695-EA2B3D7F8BD2}"/>
              </a:ext>
            </a:extLst>
          </p:cNvPr>
          <p:cNvSpPr txBox="1">
            <a:spLocks noChangeArrowheads="1"/>
          </p:cNvSpPr>
          <p:nvPr/>
        </p:nvSpPr>
        <p:spPr bwMode="auto">
          <a:xfrm>
            <a:off x="23813" y="519113"/>
            <a:ext cx="9069387" cy="363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nSpc>
                <a:spcPct val="110000"/>
              </a:lnSpc>
              <a:spcBef>
                <a:spcPct val="0"/>
              </a:spcBef>
              <a:buFontTx/>
              <a:buNone/>
            </a:pPr>
            <a:r>
              <a:rPr lang="en-US" altLang="en-US" sz="1600">
                <a:latin typeface="Arial" panose="020B0604020202020204" pitchFamily="34" charset="0"/>
                <a:cs typeface="Arial" panose="020B0604020202020204" pitchFamily="34" charset="0"/>
              </a:rPr>
              <a:t>Early-life wheel access had a differential effect on adult food consumption.</a:t>
            </a:r>
          </a:p>
        </p:txBody>
      </p:sp>
      <p:sp>
        <p:nvSpPr>
          <p:cNvPr id="461830" name="Rectangle 8">
            <a:extLst>
              <a:ext uri="{FF2B5EF4-FFF2-40B4-BE49-F238E27FC236}">
                <a16:creationId xmlns:a16="http://schemas.microsoft.com/office/drawing/2014/main" id="{752F23C7-DD76-A703-9F7C-18F6CC4E3D90}"/>
              </a:ext>
            </a:extLst>
          </p:cNvPr>
          <p:cNvSpPr>
            <a:spLocks noChangeArrowheads="1"/>
          </p:cNvSpPr>
          <p:nvPr/>
        </p:nvSpPr>
        <p:spPr bwMode="auto">
          <a:xfrm>
            <a:off x="784225" y="1211263"/>
            <a:ext cx="404813" cy="365125"/>
          </a:xfrm>
          <a:prstGeom prst="rect">
            <a:avLst/>
          </a:prstGeom>
          <a:solidFill>
            <a:schemeClr val="bg1"/>
          </a:solidFill>
          <a:ln>
            <a:noFill/>
          </a:ln>
          <a:extLst>
            <a:ext uri="{91240B29-F687-4F45-9708-019B960494DF}">
              <a14:hiddenLine xmlns:a14="http://schemas.microsoft.com/office/drawing/2010/main" w="9525" algn="ctr">
                <a:solidFill>
                  <a:srgbClr val="000000"/>
                </a:solidFill>
                <a:round/>
                <a:headEnd/>
                <a:tailEnd/>
              </a14:hiddenLine>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461831" name="Text Box 6">
            <a:extLst>
              <a:ext uri="{FF2B5EF4-FFF2-40B4-BE49-F238E27FC236}">
                <a16:creationId xmlns:a16="http://schemas.microsoft.com/office/drawing/2014/main" id="{48EB77FC-0873-B806-2808-3FEA618B9B23}"/>
              </a:ext>
            </a:extLst>
          </p:cNvPr>
          <p:cNvSpPr txBox="1">
            <a:spLocks noChangeArrowheads="1"/>
          </p:cNvSpPr>
          <p:nvPr/>
        </p:nvSpPr>
        <p:spPr bwMode="auto">
          <a:xfrm>
            <a:off x="6696075" y="2473325"/>
            <a:ext cx="2514600" cy="138430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lIns="60350" tIns="30175" rIns="60350" bIns="30175">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2200" b="1">
                <a:latin typeface="Arial" panose="020B0604020202020204" pitchFamily="34" charset="0"/>
                <a:cs typeface="Arial" panose="020B0604020202020204" pitchFamily="34" charset="0"/>
              </a:rPr>
              <a:t>Effect	              P</a:t>
            </a:r>
          </a:p>
          <a:p>
            <a:pPr>
              <a:spcBef>
                <a:spcPct val="0"/>
              </a:spcBef>
              <a:buFontTx/>
              <a:buNone/>
            </a:pPr>
            <a:r>
              <a:rPr lang="en-US" altLang="en-US" sz="1600" b="1">
                <a:latin typeface="Arial" panose="020B0604020202020204" pitchFamily="34" charset="0"/>
                <a:cs typeface="Arial" panose="020B0604020202020204" pitchFamily="34" charset="0"/>
              </a:rPr>
              <a:t>Early Exercise  0.2171</a:t>
            </a:r>
          </a:p>
          <a:p>
            <a:pPr>
              <a:spcBef>
                <a:spcPct val="0"/>
              </a:spcBef>
              <a:buFontTx/>
              <a:buNone/>
            </a:pPr>
            <a:r>
              <a:rPr lang="en-US" altLang="en-US" sz="1600" b="1">
                <a:latin typeface="Arial" panose="020B0604020202020204" pitchFamily="34" charset="0"/>
                <a:cs typeface="Arial" panose="020B0604020202020204" pitchFamily="34" charset="0"/>
              </a:rPr>
              <a:t>Linetype	          0.0792</a:t>
            </a:r>
          </a:p>
          <a:p>
            <a:pPr>
              <a:spcBef>
                <a:spcPct val="0"/>
              </a:spcBef>
              <a:buFontTx/>
              <a:buNone/>
            </a:pPr>
            <a:r>
              <a:rPr lang="en-US" altLang="en-US" sz="1600" b="1">
                <a:latin typeface="Arial" panose="020B0604020202020204" pitchFamily="34" charset="0"/>
                <a:cs typeface="Arial" panose="020B0604020202020204" pitchFamily="34" charset="0"/>
              </a:rPr>
              <a:t>Interaction        0.0462*</a:t>
            </a:r>
          </a:p>
          <a:p>
            <a:pPr>
              <a:spcBef>
                <a:spcPct val="0"/>
              </a:spcBef>
              <a:buFontTx/>
              <a:buNone/>
            </a:pPr>
            <a:r>
              <a:rPr lang="en-US" altLang="en-US" sz="1600" b="1">
                <a:latin typeface="Arial" panose="020B0604020202020204" pitchFamily="34" charset="0"/>
                <a:cs typeface="Arial" panose="020B0604020202020204" pitchFamily="34" charset="0"/>
              </a:rPr>
              <a:t>Body Mass       &lt;.0001* </a:t>
            </a:r>
          </a:p>
        </p:txBody>
      </p:sp>
      <p:sp>
        <p:nvSpPr>
          <p:cNvPr id="461832" name="Text Box 8">
            <a:extLst>
              <a:ext uri="{FF2B5EF4-FFF2-40B4-BE49-F238E27FC236}">
                <a16:creationId xmlns:a16="http://schemas.microsoft.com/office/drawing/2014/main" id="{B881322C-0CBA-7CA7-3E6B-6B611E5DE8F6}"/>
              </a:ext>
            </a:extLst>
          </p:cNvPr>
          <p:cNvSpPr txBox="1">
            <a:spLocks noChangeArrowheads="1"/>
          </p:cNvSpPr>
          <p:nvPr/>
        </p:nvSpPr>
        <p:spPr bwMode="auto">
          <a:xfrm>
            <a:off x="1147763" y="4802188"/>
            <a:ext cx="5626100" cy="430212"/>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US" altLang="en-US" sz="2200" b="1">
                <a:latin typeface="Arial" panose="020B0604020202020204" pitchFamily="34" charset="0"/>
                <a:cs typeface="Arial" panose="020B0604020202020204" pitchFamily="34" charset="0"/>
              </a:rPr>
              <a:t>Control         HR         </a:t>
            </a:r>
            <a:r>
              <a:rPr lang="en-US" altLang="en-US" sz="600" b="1">
                <a:latin typeface="Arial" panose="020B0604020202020204" pitchFamily="34" charset="0"/>
                <a:cs typeface="Arial" panose="020B0604020202020204" pitchFamily="34" charset="0"/>
              </a:rPr>
              <a:t> </a:t>
            </a:r>
            <a:r>
              <a:rPr lang="en-US" altLang="en-US" sz="2200" b="1">
                <a:latin typeface="Arial" panose="020B0604020202020204" pitchFamily="34" charset="0"/>
                <a:cs typeface="Arial" panose="020B0604020202020204" pitchFamily="34" charset="0"/>
              </a:rPr>
              <a:t>Control         HR</a:t>
            </a:r>
          </a:p>
        </p:txBody>
      </p:sp>
      <p:sp>
        <p:nvSpPr>
          <p:cNvPr id="461833" name="Text Box 11">
            <a:extLst>
              <a:ext uri="{FF2B5EF4-FFF2-40B4-BE49-F238E27FC236}">
                <a16:creationId xmlns:a16="http://schemas.microsoft.com/office/drawing/2014/main" id="{72F7732D-CBF4-7D8A-24AC-984ACCD32740}"/>
              </a:ext>
            </a:extLst>
          </p:cNvPr>
          <p:cNvSpPr txBox="1">
            <a:spLocks noChangeArrowheads="1"/>
          </p:cNvSpPr>
          <p:nvPr/>
        </p:nvSpPr>
        <p:spPr bwMode="auto">
          <a:xfrm>
            <a:off x="1141413" y="5189538"/>
            <a:ext cx="6261100" cy="461962"/>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US" altLang="en-US" sz="2400" b="1">
                <a:latin typeface="Arial" panose="020B0604020202020204" pitchFamily="34" charset="0"/>
                <a:cs typeface="Arial" panose="020B0604020202020204" pitchFamily="34" charset="0"/>
              </a:rPr>
              <a:t>      Sedentary            Early Exercise</a:t>
            </a:r>
          </a:p>
        </p:txBody>
      </p:sp>
      <p:sp>
        <p:nvSpPr>
          <p:cNvPr id="461834" name="TextBox 1">
            <a:extLst>
              <a:ext uri="{FF2B5EF4-FFF2-40B4-BE49-F238E27FC236}">
                <a16:creationId xmlns:a16="http://schemas.microsoft.com/office/drawing/2014/main" id="{CDA8834D-DA29-8264-5B24-6CF3AD11C8BD}"/>
              </a:ext>
            </a:extLst>
          </p:cNvPr>
          <p:cNvSpPr txBox="1">
            <a:spLocks noChangeArrowheads="1"/>
          </p:cNvSpPr>
          <p:nvPr/>
        </p:nvSpPr>
        <p:spPr bwMode="auto">
          <a:xfrm>
            <a:off x="1163638" y="1177925"/>
            <a:ext cx="5373687" cy="43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2200" b="1">
                <a:latin typeface="Arial" panose="020B0604020202020204" pitchFamily="34" charset="0"/>
                <a:cs typeface="Arial" panose="020B0604020202020204" pitchFamily="34" charset="0"/>
              </a:rPr>
              <a:t>Week 11</a:t>
            </a:r>
            <a:r>
              <a:rPr lang="en-US" altLang="en-US" sz="2200">
                <a:latin typeface="Arial" panose="020B0604020202020204" pitchFamily="34" charset="0"/>
                <a:cs typeface="Arial" panose="020B0604020202020204" pitchFamily="34" charset="0"/>
              </a:rPr>
              <a:t> (just before adult wheel access)</a:t>
            </a:r>
          </a:p>
        </p:txBody>
      </p:sp>
      <p:cxnSp>
        <p:nvCxnSpPr>
          <p:cNvPr id="3" name="Straight Arrow Connector 2">
            <a:extLst>
              <a:ext uri="{FF2B5EF4-FFF2-40B4-BE49-F238E27FC236}">
                <a16:creationId xmlns:a16="http://schemas.microsoft.com/office/drawing/2014/main" id="{0303AC47-098E-CD05-098C-90F36105826B}"/>
              </a:ext>
            </a:extLst>
          </p:cNvPr>
          <p:cNvCxnSpPr/>
          <p:nvPr/>
        </p:nvCxnSpPr>
        <p:spPr bwMode="auto">
          <a:xfrm>
            <a:off x="2028825" y="2473325"/>
            <a:ext cx="2217738" cy="173038"/>
          </a:xfrm>
          <a:prstGeom prst="straightConnector1">
            <a:avLst/>
          </a:prstGeom>
          <a:solidFill>
            <a:schemeClr val="accent1"/>
          </a:solidFill>
          <a:ln w="34925" cap="flat" cmpd="sng" algn="ctr">
            <a:solidFill>
              <a:schemeClr val="bg1">
                <a:lumMod val="65000"/>
              </a:schemeClr>
            </a:solidFill>
            <a:prstDash val="solid"/>
            <a:round/>
            <a:headEnd type="none" w="med" len="med"/>
            <a:tailEnd type="triangle" w="lg" len="lg"/>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 name="Straight Arrow Connector 13">
            <a:extLst>
              <a:ext uri="{FF2B5EF4-FFF2-40B4-BE49-F238E27FC236}">
                <a16:creationId xmlns:a16="http://schemas.microsoft.com/office/drawing/2014/main" id="{8B7087DD-AAB6-1428-BCBA-C96B5D82C821}"/>
              </a:ext>
            </a:extLst>
          </p:cNvPr>
          <p:cNvCxnSpPr/>
          <p:nvPr/>
        </p:nvCxnSpPr>
        <p:spPr bwMode="auto">
          <a:xfrm flipV="1">
            <a:off x="3444875" y="2392363"/>
            <a:ext cx="2219325" cy="65087"/>
          </a:xfrm>
          <a:prstGeom prst="straightConnector1">
            <a:avLst/>
          </a:prstGeom>
          <a:solidFill>
            <a:schemeClr val="accent1"/>
          </a:solidFill>
          <a:ln w="34925" cap="flat" cmpd="sng" algn="ctr">
            <a:solidFill>
              <a:schemeClr val="accent4"/>
            </a:solidFill>
            <a:prstDash val="solid"/>
            <a:round/>
            <a:headEnd type="none" w="med" len="med"/>
            <a:tailEnd type="triangle" w="lg" len="lg"/>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461837" name="TextBox 14">
            <a:extLst>
              <a:ext uri="{FF2B5EF4-FFF2-40B4-BE49-F238E27FC236}">
                <a16:creationId xmlns:a16="http://schemas.microsoft.com/office/drawing/2014/main" id="{EE0D4E73-DEEF-8A2C-B2AC-94B2C628A6AF}"/>
              </a:ext>
            </a:extLst>
          </p:cNvPr>
          <p:cNvSpPr txBox="1">
            <a:spLocks noChangeArrowheads="1"/>
          </p:cNvSpPr>
          <p:nvPr/>
        </p:nvSpPr>
        <p:spPr bwMode="auto">
          <a:xfrm>
            <a:off x="1025525" y="1679575"/>
            <a:ext cx="1925638"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1800">
                <a:latin typeface="Arial" panose="020B0604020202020204" pitchFamily="34" charset="0"/>
                <a:cs typeface="Arial" panose="020B0604020202020204" pitchFamily="34" charset="0"/>
              </a:rPr>
              <a:t>LSMean + SE</a:t>
            </a:r>
          </a:p>
        </p:txBody>
      </p:sp>
      <p:sp>
        <p:nvSpPr>
          <p:cNvPr id="461838" name="Text Box 5">
            <a:extLst>
              <a:ext uri="{FF2B5EF4-FFF2-40B4-BE49-F238E27FC236}">
                <a16:creationId xmlns:a16="http://schemas.microsoft.com/office/drawing/2014/main" id="{26DEB970-3AC9-0F11-955C-3360E13702EF}"/>
              </a:ext>
            </a:extLst>
          </p:cNvPr>
          <p:cNvSpPr txBox="1">
            <a:spLocks noChangeArrowheads="1"/>
          </p:cNvSpPr>
          <p:nvPr/>
        </p:nvSpPr>
        <p:spPr bwMode="auto">
          <a:xfrm>
            <a:off x="68263" y="12700"/>
            <a:ext cx="9144000" cy="4619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ts val="1200"/>
              </a:spcBef>
              <a:spcAft>
                <a:spcPts val="600"/>
              </a:spcAft>
              <a:buFontTx/>
              <a:buNone/>
            </a:pPr>
            <a:r>
              <a:rPr lang="en-US" altLang="en-US" sz="2400" b="1">
                <a:latin typeface="Arial" panose="020B0604020202020204" pitchFamily="34" charset="0"/>
                <a:cs typeface="Arial" panose="020B0604020202020204" pitchFamily="34" charset="0"/>
              </a:rPr>
              <a:t>1. Juvenile Wheel Access – Gen. 59 Males</a:t>
            </a:r>
            <a:r>
              <a:rPr lang="en-US" altLang="en-US" sz="2400">
                <a:latin typeface="Arial" panose="020B0604020202020204" pitchFamily="34" charset="0"/>
                <a:cs typeface="Arial" panose="020B0604020202020204" pitchFamily="34" charset="0"/>
              </a:rPr>
              <a:t> (Acosta et al. 2015)</a:t>
            </a:r>
          </a:p>
        </p:txBody>
      </p:sp>
    </p:spTree>
  </p:cSld>
  <p:clrMapOvr>
    <a:masterClrMapping/>
  </p:clrMapOvr>
</p:sld>
</file>

<file path=ppt/slides/slide2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2850" name="Slide Number Placeholder 1">
            <a:extLst>
              <a:ext uri="{FF2B5EF4-FFF2-40B4-BE49-F238E27FC236}">
                <a16:creationId xmlns:a16="http://schemas.microsoft.com/office/drawing/2014/main" id="{788C372B-C343-4989-1DFC-01F48B3183B7}"/>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B16C0853-2EAE-4D56-9CCB-3428D0D4F727}" type="slidenum">
              <a:rPr lang="en-US" altLang="en-US" sz="1400"/>
              <a:pPr>
                <a:spcBef>
                  <a:spcPct val="0"/>
                </a:spcBef>
                <a:buFontTx/>
                <a:buNone/>
              </a:pPr>
              <a:t>243</a:t>
            </a:fld>
            <a:endParaRPr lang="en-US" altLang="en-US" sz="1400"/>
          </a:p>
        </p:txBody>
      </p:sp>
      <p:sp>
        <p:nvSpPr>
          <p:cNvPr id="462851" name="Line 4">
            <a:extLst>
              <a:ext uri="{FF2B5EF4-FFF2-40B4-BE49-F238E27FC236}">
                <a16:creationId xmlns:a16="http://schemas.microsoft.com/office/drawing/2014/main" id="{3E87196C-D3CE-9AD5-75DB-156605AC20A4}"/>
              </a:ext>
            </a:extLst>
          </p:cNvPr>
          <p:cNvSpPr>
            <a:spLocks noChangeShapeType="1"/>
          </p:cNvSpPr>
          <p:nvPr/>
        </p:nvSpPr>
        <p:spPr bwMode="auto">
          <a:xfrm>
            <a:off x="120650" y="500063"/>
            <a:ext cx="8869363" cy="0"/>
          </a:xfrm>
          <a:prstGeom prst="line">
            <a:avLst/>
          </a:prstGeom>
          <a:noFill/>
          <a:ln w="50800">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462852" name="TextBox 2">
            <a:extLst>
              <a:ext uri="{FF2B5EF4-FFF2-40B4-BE49-F238E27FC236}">
                <a16:creationId xmlns:a16="http://schemas.microsoft.com/office/drawing/2014/main" id="{3EB9F8D9-ECF2-8B5A-32B8-681E5D240ADE}"/>
              </a:ext>
            </a:extLst>
          </p:cNvPr>
          <p:cNvSpPr txBox="1">
            <a:spLocks noChangeArrowheads="1"/>
          </p:cNvSpPr>
          <p:nvPr/>
        </p:nvSpPr>
        <p:spPr bwMode="auto">
          <a:xfrm>
            <a:off x="23813" y="519113"/>
            <a:ext cx="9069387"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1600">
                <a:latin typeface="Arial" panose="020B0604020202020204" pitchFamily="34" charset="0"/>
                <a:cs typeface="Arial" panose="020B0604020202020204" pitchFamily="34" charset="0"/>
              </a:rPr>
              <a:t>Early-life wheel access increased adult wheel running for both C and HR lines.</a:t>
            </a:r>
          </a:p>
        </p:txBody>
      </p:sp>
      <p:pic>
        <p:nvPicPr>
          <p:cNvPr id="462853" name="Picture 8">
            <a:extLst>
              <a:ext uri="{FF2B5EF4-FFF2-40B4-BE49-F238E27FC236}">
                <a16:creationId xmlns:a16="http://schemas.microsoft.com/office/drawing/2014/main" id="{6D8E51F7-A4EE-8D69-BA76-9F94BC082B96}"/>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787400" y="903288"/>
            <a:ext cx="7159625" cy="5761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62854" name="Rectangle 10">
            <a:extLst>
              <a:ext uri="{FF2B5EF4-FFF2-40B4-BE49-F238E27FC236}">
                <a16:creationId xmlns:a16="http://schemas.microsoft.com/office/drawing/2014/main" id="{783AE336-990F-8343-BA53-419CB6B57321}"/>
              </a:ext>
            </a:extLst>
          </p:cNvPr>
          <p:cNvSpPr>
            <a:spLocks noChangeArrowheads="1"/>
          </p:cNvSpPr>
          <p:nvPr/>
        </p:nvSpPr>
        <p:spPr bwMode="auto">
          <a:xfrm>
            <a:off x="709613" y="912813"/>
            <a:ext cx="404812" cy="365125"/>
          </a:xfrm>
          <a:prstGeom prst="rect">
            <a:avLst/>
          </a:prstGeom>
          <a:solidFill>
            <a:schemeClr val="bg1"/>
          </a:solidFill>
          <a:ln>
            <a:noFill/>
          </a:ln>
          <a:extLst>
            <a:ext uri="{91240B29-F687-4F45-9708-019B960494DF}">
              <a14:hiddenLine xmlns:a14="http://schemas.microsoft.com/office/drawing/2010/main" w="9525" algn="ctr">
                <a:solidFill>
                  <a:srgbClr val="000000"/>
                </a:solidFill>
                <a:round/>
                <a:headEnd/>
                <a:tailEnd/>
              </a14:hiddenLine>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cxnSp>
        <p:nvCxnSpPr>
          <p:cNvPr id="8" name="Straight Arrow Connector 7">
            <a:extLst>
              <a:ext uri="{FF2B5EF4-FFF2-40B4-BE49-F238E27FC236}">
                <a16:creationId xmlns:a16="http://schemas.microsoft.com/office/drawing/2014/main" id="{55721B98-091C-42A0-1539-85F59C447922}"/>
              </a:ext>
            </a:extLst>
          </p:cNvPr>
          <p:cNvCxnSpPr/>
          <p:nvPr/>
        </p:nvCxnSpPr>
        <p:spPr bwMode="auto">
          <a:xfrm flipV="1">
            <a:off x="3159125" y="4356100"/>
            <a:ext cx="2244725" cy="333375"/>
          </a:xfrm>
          <a:prstGeom prst="straightConnector1">
            <a:avLst/>
          </a:prstGeom>
          <a:solidFill>
            <a:schemeClr val="accent1"/>
          </a:solidFill>
          <a:ln w="34925" cap="flat" cmpd="sng" algn="ctr">
            <a:solidFill>
              <a:schemeClr val="bg1">
                <a:lumMod val="65000"/>
              </a:schemeClr>
            </a:solidFill>
            <a:prstDash val="solid"/>
            <a:round/>
            <a:headEnd type="none" w="med" len="med"/>
            <a:tailEnd type="triangle" w="lg" len="lg"/>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0" name="Straight Arrow Connector 9">
            <a:extLst>
              <a:ext uri="{FF2B5EF4-FFF2-40B4-BE49-F238E27FC236}">
                <a16:creationId xmlns:a16="http://schemas.microsoft.com/office/drawing/2014/main" id="{83A5EA1B-BCC9-6055-4B93-4028115A6E8A}"/>
              </a:ext>
            </a:extLst>
          </p:cNvPr>
          <p:cNvCxnSpPr/>
          <p:nvPr/>
        </p:nvCxnSpPr>
        <p:spPr bwMode="auto">
          <a:xfrm flipV="1">
            <a:off x="4606925" y="2185988"/>
            <a:ext cx="2239963" cy="796925"/>
          </a:xfrm>
          <a:prstGeom prst="straightConnector1">
            <a:avLst/>
          </a:prstGeom>
          <a:solidFill>
            <a:schemeClr val="accent1"/>
          </a:solidFill>
          <a:ln w="34925" cap="flat" cmpd="sng" algn="ctr">
            <a:solidFill>
              <a:schemeClr val="accent4"/>
            </a:solidFill>
            <a:prstDash val="solid"/>
            <a:round/>
            <a:headEnd type="none" w="med" len="med"/>
            <a:tailEnd type="triangle" w="lg" len="lg"/>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462857" name="TextBox 10">
            <a:extLst>
              <a:ext uri="{FF2B5EF4-FFF2-40B4-BE49-F238E27FC236}">
                <a16:creationId xmlns:a16="http://schemas.microsoft.com/office/drawing/2014/main" id="{FDA8318F-B1EC-F7A1-C625-DA21A65E9B13}"/>
              </a:ext>
            </a:extLst>
          </p:cNvPr>
          <p:cNvSpPr txBox="1">
            <a:spLocks noChangeArrowheads="1"/>
          </p:cNvSpPr>
          <p:nvPr/>
        </p:nvSpPr>
        <p:spPr bwMode="auto">
          <a:xfrm>
            <a:off x="6254750" y="1449388"/>
            <a:ext cx="1925638"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1800">
                <a:latin typeface="Arial" panose="020B0604020202020204" pitchFamily="34" charset="0"/>
                <a:cs typeface="Arial" panose="020B0604020202020204" pitchFamily="34" charset="0"/>
              </a:rPr>
              <a:t>LSMean + SE</a:t>
            </a:r>
          </a:p>
        </p:txBody>
      </p:sp>
      <p:sp>
        <p:nvSpPr>
          <p:cNvPr id="462858" name="Text Box 5">
            <a:extLst>
              <a:ext uri="{FF2B5EF4-FFF2-40B4-BE49-F238E27FC236}">
                <a16:creationId xmlns:a16="http://schemas.microsoft.com/office/drawing/2014/main" id="{12002E5F-78F4-C96A-6286-2086CC9B073E}"/>
              </a:ext>
            </a:extLst>
          </p:cNvPr>
          <p:cNvSpPr txBox="1">
            <a:spLocks noChangeArrowheads="1"/>
          </p:cNvSpPr>
          <p:nvPr/>
        </p:nvSpPr>
        <p:spPr bwMode="auto">
          <a:xfrm>
            <a:off x="68263" y="12700"/>
            <a:ext cx="9144000" cy="4619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ts val="1200"/>
              </a:spcBef>
              <a:spcAft>
                <a:spcPts val="600"/>
              </a:spcAft>
              <a:buFontTx/>
              <a:buNone/>
            </a:pPr>
            <a:r>
              <a:rPr lang="en-US" altLang="en-US" sz="2400" b="1">
                <a:latin typeface="Arial" panose="020B0604020202020204" pitchFamily="34" charset="0"/>
                <a:cs typeface="Arial" panose="020B0604020202020204" pitchFamily="34" charset="0"/>
              </a:rPr>
              <a:t>1. Juvenile Wheel Access – Gen. 59 Males</a:t>
            </a:r>
            <a:r>
              <a:rPr lang="en-US" altLang="en-US" sz="2400">
                <a:latin typeface="Arial" panose="020B0604020202020204" pitchFamily="34" charset="0"/>
                <a:cs typeface="Arial" panose="020B0604020202020204" pitchFamily="34" charset="0"/>
              </a:rPr>
              <a:t> (Acosta et al. 2015)</a:t>
            </a:r>
          </a:p>
        </p:txBody>
      </p:sp>
    </p:spTree>
  </p:cSld>
  <p:clrMapOvr>
    <a:masterClrMapping/>
  </p:clrMapOvr>
</p:sld>
</file>

<file path=ppt/slides/slide2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64898" name="Picture 1">
            <a:extLst>
              <a:ext uri="{FF2B5EF4-FFF2-40B4-BE49-F238E27FC236}">
                <a16:creationId xmlns:a16="http://schemas.microsoft.com/office/drawing/2014/main" id="{C55E9197-DFDA-9702-5385-32C85F727D80}"/>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981075" y="912813"/>
            <a:ext cx="7197725" cy="5851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64899" name="Slide Number Placeholder 1">
            <a:extLst>
              <a:ext uri="{FF2B5EF4-FFF2-40B4-BE49-F238E27FC236}">
                <a16:creationId xmlns:a16="http://schemas.microsoft.com/office/drawing/2014/main" id="{908BE0F3-04A6-2351-3B57-5222FE9BC45E}"/>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2065CFE3-5524-4BD4-9AB4-1DEE803F2418}" type="slidenum">
              <a:rPr lang="en-US" altLang="en-US" sz="1400"/>
              <a:pPr>
                <a:spcBef>
                  <a:spcPct val="0"/>
                </a:spcBef>
                <a:buFontTx/>
                <a:buNone/>
              </a:pPr>
              <a:t>244</a:t>
            </a:fld>
            <a:endParaRPr lang="en-US" altLang="en-US" sz="1400"/>
          </a:p>
        </p:txBody>
      </p:sp>
      <p:sp>
        <p:nvSpPr>
          <p:cNvPr id="464900" name="Line 4">
            <a:extLst>
              <a:ext uri="{FF2B5EF4-FFF2-40B4-BE49-F238E27FC236}">
                <a16:creationId xmlns:a16="http://schemas.microsoft.com/office/drawing/2014/main" id="{E4C59776-5B9E-B0FF-635F-59DEDD545072}"/>
              </a:ext>
            </a:extLst>
          </p:cNvPr>
          <p:cNvSpPr>
            <a:spLocks noChangeShapeType="1"/>
          </p:cNvSpPr>
          <p:nvPr/>
        </p:nvSpPr>
        <p:spPr bwMode="auto">
          <a:xfrm>
            <a:off x="120650" y="500063"/>
            <a:ext cx="8869363" cy="0"/>
          </a:xfrm>
          <a:prstGeom prst="line">
            <a:avLst/>
          </a:prstGeom>
          <a:noFill/>
          <a:ln w="50800">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464901" name="TextBox 2">
            <a:extLst>
              <a:ext uri="{FF2B5EF4-FFF2-40B4-BE49-F238E27FC236}">
                <a16:creationId xmlns:a16="http://schemas.microsoft.com/office/drawing/2014/main" id="{E1E9A40B-6B39-1AC1-8F01-CCC54D0F518E}"/>
              </a:ext>
            </a:extLst>
          </p:cNvPr>
          <p:cNvSpPr txBox="1">
            <a:spLocks noChangeArrowheads="1"/>
          </p:cNvSpPr>
          <p:nvPr/>
        </p:nvSpPr>
        <p:spPr bwMode="auto">
          <a:xfrm>
            <a:off x="23813" y="519113"/>
            <a:ext cx="9069387"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1600">
                <a:latin typeface="Arial" panose="020B0604020202020204" pitchFamily="34" charset="0"/>
                <a:cs typeface="Arial" panose="020B0604020202020204" pitchFamily="34" charset="0"/>
              </a:rPr>
              <a:t>Adult home-cage activity while mice had wheels was unaffected by early-life wheel access.</a:t>
            </a:r>
          </a:p>
        </p:txBody>
      </p:sp>
      <p:sp>
        <p:nvSpPr>
          <p:cNvPr id="464902" name="Rectangle 10">
            <a:extLst>
              <a:ext uri="{FF2B5EF4-FFF2-40B4-BE49-F238E27FC236}">
                <a16:creationId xmlns:a16="http://schemas.microsoft.com/office/drawing/2014/main" id="{5577B9E8-6FB2-A5FA-E511-A7A4D8070E60}"/>
              </a:ext>
            </a:extLst>
          </p:cNvPr>
          <p:cNvSpPr>
            <a:spLocks noChangeArrowheads="1"/>
          </p:cNvSpPr>
          <p:nvPr/>
        </p:nvSpPr>
        <p:spPr bwMode="auto">
          <a:xfrm>
            <a:off x="925513" y="957263"/>
            <a:ext cx="404812" cy="366712"/>
          </a:xfrm>
          <a:prstGeom prst="rect">
            <a:avLst/>
          </a:prstGeom>
          <a:solidFill>
            <a:schemeClr val="bg1"/>
          </a:solidFill>
          <a:ln>
            <a:noFill/>
          </a:ln>
          <a:extLst>
            <a:ext uri="{91240B29-F687-4F45-9708-019B960494DF}">
              <a14:hiddenLine xmlns:a14="http://schemas.microsoft.com/office/drawing/2010/main" w="9525" algn="ctr">
                <a:solidFill>
                  <a:srgbClr val="000000"/>
                </a:solidFill>
                <a:round/>
                <a:headEnd/>
                <a:tailEnd/>
              </a14:hiddenLine>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464903" name="TextBox 7">
            <a:extLst>
              <a:ext uri="{FF2B5EF4-FFF2-40B4-BE49-F238E27FC236}">
                <a16:creationId xmlns:a16="http://schemas.microsoft.com/office/drawing/2014/main" id="{A2E8C0EA-934D-81F3-47CA-848159C5BC04}"/>
              </a:ext>
            </a:extLst>
          </p:cNvPr>
          <p:cNvSpPr txBox="1">
            <a:spLocks noChangeArrowheads="1"/>
          </p:cNvSpPr>
          <p:nvPr/>
        </p:nvSpPr>
        <p:spPr bwMode="auto">
          <a:xfrm>
            <a:off x="6464300" y="1479550"/>
            <a:ext cx="1925638"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1800">
                <a:latin typeface="Arial" panose="020B0604020202020204" pitchFamily="34" charset="0"/>
                <a:cs typeface="Arial" panose="020B0604020202020204" pitchFamily="34" charset="0"/>
              </a:rPr>
              <a:t>LSMean + SE</a:t>
            </a:r>
          </a:p>
        </p:txBody>
      </p:sp>
      <p:sp>
        <p:nvSpPr>
          <p:cNvPr id="464904" name="Text Box 5">
            <a:extLst>
              <a:ext uri="{FF2B5EF4-FFF2-40B4-BE49-F238E27FC236}">
                <a16:creationId xmlns:a16="http://schemas.microsoft.com/office/drawing/2014/main" id="{7EBAA614-92B2-1C2F-217E-595FC239CB43}"/>
              </a:ext>
            </a:extLst>
          </p:cNvPr>
          <p:cNvSpPr txBox="1">
            <a:spLocks noChangeArrowheads="1"/>
          </p:cNvSpPr>
          <p:nvPr/>
        </p:nvSpPr>
        <p:spPr bwMode="auto">
          <a:xfrm>
            <a:off x="68263" y="12700"/>
            <a:ext cx="9144000" cy="4619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ts val="1200"/>
              </a:spcBef>
              <a:spcAft>
                <a:spcPts val="600"/>
              </a:spcAft>
              <a:buFontTx/>
              <a:buNone/>
            </a:pPr>
            <a:r>
              <a:rPr lang="en-US" altLang="en-US" sz="2400" b="1">
                <a:latin typeface="Arial" panose="020B0604020202020204" pitchFamily="34" charset="0"/>
                <a:cs typeface="Arial" panose="020B0604020202020204" pitchFamily="34" charset="0"/>
              </a:rPr>
              <a:t>1. Juvenile Wheel Access – Gen. 59 Males</a:t>
            </a:r>
            <a:r>
              <a:rPr lang="en-US" altLang="en-US" sz="2400">
                <a:latin typeface="Arial" panose="020B0604020202020204" pitchFamily="34" charset="0"/>
                <a:cs typeface="Arial" panose="020B0604020202020204" pitchFamily="34" charset="0"/>
              </a:rPr>
              <a:t> (Acosta et al. 2015)</a:t>
            </a:r>
          </a:p>
        </p:txBody>
      </p:sp>
    </p:spTree>
  </p:cSld>
  <p:clrMapOvr>
    <a:masterClrMapping/>
  </p:clrMapOvr>
</p:sld>
</file>

<file path=ppt/slides/slide2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6946" name="Slide Number Placeholder 1">
            <a:extLst>
              <a:ext uri="{FF2B5EF4-FFF2-40B4-BE49-F238E27FC236}">
                <a16:creationId xmlns:a16="http://schemas.microsoft.com/office/drawing/2014/main" id="{66C5634D-C0E7-115D-59DC-7781F0684A37}"/>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5B2A66DC-A1B5-4E17-A574-8EAB5A9E9634}" type="slidenum">
              <a:rPr lang="en-US" altLang="en-US" sz="1400"/>
              <a:pPr>
                <a:spcBef>
                  <a:spcPct val="0"/>
                </a:spcBef>
                <a:buFontTx/>
                <a:buNone/>
              </a:pPr>
              <a:t>245</a:t>
            </a:fld>
            <a:endParaRPr lang="en-US" altLang="en-US" sz="1400"/>
          </a:p>
        </p:txBody>
      </p:sp>
      <p:sp>
        <p:nvSpPr>
          <p:cNvPr id="466947" name="Line 4">
            <a:extLst>
              <a:ext uri="{FF2B5EF4-FFF2-40B4-BE49-F238E27FC236}">
                <a16:creationId xmlns:a16="http://schemas.microsoft.com/office/drawing/2014/main" id="{1BB2B556-CED9-B850-A094-C8B8DAB2C89F}"/>
              </a:ext>
            </a:extLst>
          </p:cNvPr>
          <p:cNvSpPr>
            <a:spLocks noChangeShapeType="1"/>
          </p:cNvSpPr>
          <p:nvPr/>
        </p:nvSpPr>
        <p:spPr bwMode="auto">
          <a:xfrm>
            <a:off x="120650" y="500063"/>
            <a:ext cx="8869363" cy="0"/>
          </a:xfrm>
          <a:prstGeom prst="line">
            <a:avLst/>
          </a:prstGeom>
          <a:noFill/>
          <a:ln w="50800">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466948" name="TextBox 2">
            <a:extLst>
              <a:ext uri="{FF2B5EF4-FFF2-40B4-BE49-F238E27FC236}">
                <a16:creationId xmlns:a16="http://schemas.microsoft.com/office/drawing/2014/main" id="{E73F7B40-B4EE-0F35-D05B-7E1BA5BF6B4A}"/>
              </a:ext>
            </a:extLst>
          </p:cNvPr>
          <p:cNvSpPr txBox="1">
            <a:spLocks noChangeArrowheads="1"/>
          </p:cNvSpPr>
          <p:nvPr/>
        </p:nvSpPr>
        <p:spPr bwMode="auto">
          <a:xfrm>
            <a:off x="23813" y="519113"/>
            <a:ext cx="9069387" cy="633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nSpc>
                <a:spcPct val="110000"/>
              </a:lnSpc>
              <a:spcBef>
                <a:spcPct val="0"/>
              </a:spcBef>
              <a:buFontTx/>
              <a:buNone/>
            </a:pPr>
            <a:r>
              <a:rPr lang="en-US" altLang="en-US" sz="1600">
                <a:latin typeface="Arial" panose="020B0604020202020204" pitchFamily="34" charset="0"/>
                <a:cs typeface="Arial" panose="020B0604020202020204" pitchFamily="34" charset="0"/>
              </a:rPr>
              <a:t>log</a:t>
            </a:r>
            <a:r>
              <a:rPr lang="en-US" altLang="en-US" sz="1600" baseline="-20000">
                <a:latin typeface="Arial" panose="020B0604020202020204" pitchFamily="34" charset="0"/>
                <a:cs typeface="Arial" panose="020B0604020202020204" pitchFamily="34" charset="0"/>
              </a:rPr>
              <a:t>10</a:t>
            </a:r>
            <a:r>
              <a:rPr lang="en-US" altLang="en-US" sz="1600">
                <a:latin typeface="Arial" panose="020B0604020202020204" pitchFamily="34" charset="0"/>
                <a:cs typeface="Arial" panose="020B0604020202020204" pitchFamily="34" charset="0"/>
              </a:rPr>
              <a:t> adult organ masses were unaffected by e</a:t>
            </a:r>
            <a:r>
              <a:rPr lang="en-US" altLang="en-US" sz="1600">
                <a:latin typeface="AdvTT5235d5a9"/>
              </a:rPr>
              <a:t>arly-life wheel access, but remember that dissections occurred after 2+ weeks of adult wheel access for all animals.</a:t>
            </a:r>
            <a:endParaRPr lang="en-US" altLang="en-US" sz="1600">
              <a:latin typeface="Arial" panose="020B0604020202020204" pitchFamily="34" charset="0"/>
              <a:cs typeface="Arial" panose="020B0604020202020204" pitchFamily="34" charset="0"/>
            </a:endParaRPr>
          </a:p>
        </p:txBody>
      </p:sp>
      <p:sp>
        <p:nvSpPr>
          <p:cNvPr id="466949" name="Rectangle 10">
            <a:extLst>
              <a:ext uri="{FF2B5EF4-FFF2-40B4-BE49-F238E27FC236}">
                <a16:creationId xmlns:a16="http://schemas.microsoft.com/office/drawing/2014/main" id="{E4BCB12C-A723-881F-D8E8-0B6C5491ED45}"/>
              </a:ext>
            </a:extLst>
          </p:cNvPr>
          <p:cNvSpPr>
            <a:spLocks noChangeArrowheads="1"/>
          </p:cNvSpPr>
          <p:nvPr/>
        </p:nvSpPr>
        <p:spPr bwMode="auto">
          <a:xfrm>
            <a:off x="120650" y="1274763"/>
            <a:ext cx="404813" cy="365125"/>
          </a:xfrm>
          <a:prstGeom prst="rect">
            <a:avLst/>
          </a:prstGeom>
          <a:solidFill>
            <a:schemeClr val="bg1"/>
          </a:solidFill>
          <a:ln>
            <a:noFill/>
          </a:ln>
          <a:extLst>
            <a:ext uri="{91240B29-F687-4F45-9708-019B960494DF}">
              <a14:hiddenLine xmlns:a14="http://schemas.microsoft.com/office/drawing/2010/main" w="9525" algn="ctr">
                <a:solidFill>
                  <a:srgbClr val="000000"/>
                </a:solidFill>
                <a:round/>
                <a:headEnd/>
                <a:tailEnd/>
              </a14:hiddenLine>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466950" name="TextBox 8">
            <a:extLst>
              <a:ext uri="{FF2B5EF4-FFF2-40B4-BE49-F238E27FC236}">
                <a16:creationId xmlns:a16="http://schemas.microsoft.com/office/drawing/2014/main" id="{A8339B16-9113-6C05-5C31-C382620A448F}"/>
              </a:ext>
            </a:extLst>
          </p:cNvPr>
          <p:cNvSpPr txBox="1">
            <a:spLocks noChangeArrowheads="1"/>
          </p:cNvSpPr>
          <p:nvPr/>
        </p:nvSpPr>
        <p:spPr bwMode="auto">
          <a:xfrm>
            <a:off x="-31750" y="6494463"/>
            <a:ext cx="9070975" cy="363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nSpc>
                <a:spcPct val="110000"/>
              </a:lnSpc>
              <a:spcBef>
                <a:spcPct val="0"/>
              </a:spcBef>
              <a:buFontTx/>
              <a:buNone/>
            </a:pPr>
            <a:r>
              <a:rPr lang="en-US" altLang="en-US" sz="1600">
                <a:latin typeface="AdvTT5235d5a9"/>
              </a:rPr>
              <a:t>Combined visceral perirenal, periovaric, parametrial, and perivesical fat pads.</a:t>
            </a:r>
            <a:endParaRPr lang="en-US" altLang="en-US" sz="1600">
              <a:latin typeface="Arial" panose="020B0604020202020204" pitchFamily="34" charset="0"/>
              <a:cs typeface="Arial" panose="020B0604020202020204" pitchFamily="34" charset="0"/>
            </a:endParaRPr>
          </a:p>
        </p:txBody>
      </p:sp>
      <p:sp>
        <p:nvSpPr>
          <p:cNvPr id="466951" name="Rectangle 9">
            <a:extLst>
              <a:ext uri="{FF2B5EF4-FFF2-40B4-BE49-F238E27FC236}">
                <a16:creationId xmlns:a16="http://schemas.microsoft.com/office/drawing/2014/main" id="{0784642D-A024-AF0C-B209-E4B858B99CBC}"/>
              </a:ext>
            </a:extLst>
          </p:cNvPr>
          <p:cNvSpPr>
            <a:spLocks noChangeArrowheads="1"/>
          </p:cNvSpPr>
          <p:nvPr/>
        </p:nvSpPr>
        <p:spPr bwMode="auto">
          <a:xfrm>
            <a:off x="4711700" y="1241425"/>
            <a:ext cx="404813" cy="365125"/>
          </a:xfrm>
          <a:prstGeom prst="rect">
            <a:avLst/>
          </a:prstGeom>
          <a:solidFill>
            <a:schemeClr val="bg1"/>
          </a:solidFill>
          <a:ln>
            <a:noFill/>
          </a:ln>
          <a:extLst>
            <a:ext uri="{91240B29-F687-4F45-9708-019B960494DF}">
              <a14:hiddenLine xmlns:a14="http://schemas.microsoft.com/office/drawing/2010/main" w="9525" algn="ctr">
                <a:solidFill>
                  <a:srgbClr val="000000"/>
                </a:solidFill>
                <a:round/>
                <a:headEnd/>
                <a:tailEnd/>
              </a14:hiddenLine>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466952" name="TextBox 3">
            <a:extLst>
              <a:ext uri="{FF2B5EF4-FFF2-40B4-BE49-F238E27FC236}">
                <a16:creationId xmlns:a16="http://schemas.microsoft.com/office/drawing/2014/main" id="{BA80EF29-05BB-4055-2E5B-39E09EA13937}"/>
              </a:ext>
            </a:extLst>
          </p:cNvPr>
          <p:cNvSpPr txBox="1">
            <a:spLocks noChangeArrowheads="1"/>
          </p:cNvSpPr>
          <p:nvPr/>
        </p:nvSpPr>
        <p:spPr bwMode="auto">
          <a:xfrm>
            <a:off x="430213" y="2647950"/>
            <a:ext cx="8443912" cy="270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spcAft>
                <a:spcPts val="1200"/>
              </a:spcAft>
              <a:buFontTx/>
              <a:buNone/>
            </a:pPr>
            <a:r>
              <a:rPr lang="en-US" altLang="en-US" sz="2000">
                <a:latin typeface="Arial" panose="020B0604020202020204" pitchFamily="34" charset="0"/>
                <a:cs typeface="Arial" panose="020B0604020202020204" pitchFamily="34" charset="0"/>
              </a:rPr>
              <a:t>Early Exercise		0.12	          0.85	     0.63		0.16 	 </a:t>
            </a:r>
          </a:p>
          <a:p>
            <a:pPr>
              <a:spcBef>
                <a:spcPct val="0"/>
              </a:spcBef>
              <a:spcAft>
                <a:spcPts val="1200"/>
              </a:spcAft>
              <a:buFontTx/>
              <a:buNone/>
            </a:pPr>
            <a:r>
              <a:rPr lang="en-US" altLang="en-US" sz="2000">
                <a:latin typeface="Arial" panose="020B0604020202020204" pitchFamily="34" charset="0"/>
                <a:cs typeface="Arial" panose="020B0604020202020204" pitchFamily="34" charset="0"/>
              </a:rPr>
              <a:t>Linetype		0.50	          </a:t>
            </a:r>
            <a:r>
              <a:rPr lang="en-US" altLang="en-US" sz="2000">
                <a:solidFill>
                  <a:srgbClr val="FF0000"/>
                </a:solidFill>
                <a:latin typeface="Arial" panose="020B0604020202020204" pitchFamily="34" charset="0"/>
                <a:cs typeface="Arial" panose="020B0604020202020204" pitchFamily="34" charset="0"/>
              </a:rPr>
              <a:t>0.06 (+)</a:t>
            </a:r>
            <a:r>
              <a:rPr lang="en-US" altLang="en-US" sz="2000">
                <a:latin typeface="Arial" panose="020B0604020202020204" pitchFamily="34" charset="0"/>
                <a:cs typeface="Arial" panose="020B0604020202020204" pitchFamily="34" charset="0"/>
              </a:rPr>
              <a:t>	     0.95		0.93	 </a:t>
            </a:r>
          </a:p>
          <a:p>
            <a:pPr>
              <a:spcBef>
                <a:spcPct val="0"/>
              </a:spcBef>
              <a:spcAft>
                <a:spcPts val="1200"/>
              </a:spcAft>
              <a:buFontTx/>
              <a:buNone/>
            </a:pPr>
            <a:r>
              <a:rPr lang="en-US" altLang="en-US" sz="2000">
                <a:latin typeface="Arial" panose="020B0604020202020204" pitchFamily="34" charset="0"/>
                <a:cs typeface="Arial" panose="020B0604020202020204" pitchFamily="34" charset="0"/>
              </a:rPr>
              <a:t>Interaction		0.88	          0.37	     0.40		0.94	 </a:t>
            </a:r>
          </a:p>
          <a:p>
            <a:pPr>
              <a:spcBef>
                <a:spcPct val="0"/>
              </a:spcBef>
              <a:spcAft>
                <a:spcPts val="1200"/>
              </a:spcAft>
              <a:buFontTx/>
              <a:buNone/>
            </a:pPr>
            <a:r>
              <a:rPr lang="en-US" altLang="en-US" sz="2000">
                <a:latin typeface="Arial" panose="020B0604020202020204" pitchFamily="34" charset="0"/>
                <a:cs typeface="Arial" panose="020B0604020202020204" pitchFamily="34" charset="0"/>
              </a:rPr>
              <a:t>log</a:t>
            </a:r>
            <a:r>
              <a:rPr lang="en-US" altLang="en-US" sz="2000" baseline="-20000">
                <a:latin typeface="Arial" panose="020B0604020202020204" pitchFamily="34" charset="0"/>
                <a:cs typeface="Arial" panose="020B0604020202020204" pitchFamily="34" charset="0"/>
              </a:rPr>
              <a:t>10</a:t>
            </a:r>
            <a:r>
              <a:rPr lang="en-US" altLang="en-US" sz="2000">
                <a:latin typeface="Arial" panose="020B0604020202020204" pitchFamily="34" charset="0"/>
                <a:cs typeface="Arial" panose="020B0604020202020204" pitchFamily="34" charset="0"/>
              </a:rPr>
              <a:t> Body Mass          &lt;0.0001           0.0002	  &lt;0.0001       &lt;0.0001 </a:t>
            </a:r>
          </a:p>
          <a:p>
            <a:pPr>
              <a:spcBef>
                <a:spcPct val="0"/>
              </a:spcBef>
              <a:spcAft>
                <a:spcPts val="1200"/>
              </a:spcAft>
              <a:buFontTx/>
              <a:buNone/>
            </a:pPr>
            <a:endParaRPr lang="en-US" altLang="en-US" sz="2000">
              <a:latin typeface="Arial" panose="020B0604020202020204" pitchFamily="34" charset="0"/>
              <a:cs typeface="Arial" panose="020B0604020202020204" pitchFamily="34" charset="0"/>
            </a:endParaRPr>
          </a:p>
          <a:p>
            <a:pPr>
              <a:spcBef>
                <a:spcPct val="0"/>
              </a:spcBef>
              <a:spcAft>
                <a:spcPts val="1200"/>
              </a:spcAft>
              <a:buFontTx/>
              <a:buNone/>
            </a:pPr>
            <a:r>
              <a:rPr lang="en-US" altLang="en-US" sz="2000">
                <a:latin typeface="Arial" panose="020B0604020202020204" pitchFamily="34" charset="0"/>
                <a:cs typeface="Arial" panose="020B0604020202020204" pitchFamily="34" charset="0"/>
              </a:rPr>
              <a:t>N = 92</a:t>
            </a:r>
          </a:p>
        </p:txBody>
      </p:sp>
      <p:sp>
        <p:nvSpPr>
          <p:cNvPr id="466953" name="TextBox 12">
            <a:extLst>
              <a:ext uri="{FF2B5EF4-FFF2-40B4-BE49-F238E27FC236}">
                <a16:creationId xmlns:a16="http://schemas.microsoft.com/office/drawing/2014/main" id="{51C712E5-0E72-9C44-965A-63DB4E68F5F8}"/>
              </a:ext>
            </a:extLst>
          </p:cNvPr>
          <p:cNvSpPr txBox="1">
            <a:spLocks noChangeArrowheads="1"/>
          </p:cNvSpPr>
          <p:nvPr/>
        </p:nvSpPr>
        <p:spPr bwMode="auto">
          <a:xfrm>
            <a:off x="436563" y="1392238"/>
            <a:ext cx="8443912" cy="1092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2000">
                <a:latin typeface="Arial" panose="020B0604020202020204" pitchFamily="34" charset="0"/>
                <a:cs typeface="Arial" panose="020B0604020202020204" pitchFamily="34" charset="0"/>
              </a:rPr>
              <a:t>		         Visceral	         Heart   </a:t>
            </a:r>
          </a:p>
          <a:p>
            <a:pPr>
              <a:spcBef>
                <a:spcPct val="0"/>
              </a:spcBef>
              <a:spcAft>
                <a:spcPts val="600"/>
              </a:spcAft>
              <a:buFontTx/>
              <a:buNone/>
            </a:pPr>
            <a:r>
              <a:rPr lang="en-US" altLang="en-US" sz="2000">
                <a:latin typeface="Arial" panose="020B0604020202020204" pitchFamily="34" charset="0"/>
                <a:cs typeface="Arial" panose="020B0604020202020204" pitchFamily="34" charset="0"/>
              </a:rPr>
              <a:t>		         Fat Pad	      Ventricle          Liver            Spleen</a:t>
            </a:r>
          </a:p>
          <a:p>
            <a:pPr>
              <a:spcBef>
                <a:spcPct val="0"/>
              </a:spcBef>
              <a:buFontTx/>
              <a:buNone/>
            </a:pPr>
            <a:r>
              <a:rPr lang="en-US" altLang="en-US" sz="2000">
                <a:latin typeface="Arial" panose="020B0604020202020204" pitchFamily="34" charset="0"/>
                <a:cs typeface="Arial" panose="020B0604020202020204" pitchFamily="34" charset="0"/>
              </a:rPr>
              <a:t>Effect			  P	            P	       P		  P</a:t>
            </a:r>
          </a:p>
        </p:txBody>
      </p:sp>
      <p:cxnSp>
        <p:nvCxnSpPr>
          <p:cNvPr id="466954" name="Straight Connector 5">
            <a:extLst>
              <a:ext uri="{FF2B5EF4-FFF2-40B4-BE49-F238E27FC236}">
                <a16:creationId xmlns:a16="http://schemas.microsoft.com/office/drawing/2014/main" id="{11599BC9-39F8-10CC-9FE0-115ADE7FDEDC}"/>
              </a:ext>
            </a:extLst>
          </p:cNvPr>
          <p:cNvCxnSpPr>
            <a:cxnSpLocks noChangeShapeType="1"/>
          </p:cNvCxnSpPr>
          <p:nvPr/>
        </p:nvCxnSpPr>
        <p:spPr bwMode="auto">
          <a:xfrm>
            <a:off x="387350" y="2520950"/>
            <a:ext cx="8493125" cy="0"/>
          </a:xfrm>
          <a:prstGeom prst="line">
            <a:avLst/>
          </a:prstGeom>
          <a:noFill/>
          <a:ln w="28575" algn="ctr">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66955" name="Straight Connector 15">
            <a:extLst>
              <a:ext uri="{FF2B5EF4-FFF2-40B4-BE49-F238E27FC236}">
                <a16:creationId xmlns:a16="http://schemas.microsoft.com/office/drawing/2014/main" id="{E6826772-3D2F-5748-D91C-43A14554DF36}"/>
              </a:ext>
            </a:extLst>
          </p:cNvPr>
          <p:cNvCxnSpPr>
            <a:cxnSpLocks noChangeShapeType="1"/>
          </p:cNvCxnSpPr>
          <p:nvPr/>
        </p:nvCxnSpPr>
        <p:spPr bwMode="auto">
          <a:xfrm>
            <a:off x="387350" y="4554538"/>
            <a:ext cx="8493125" cy="0"/>
          </a:xfrm>
          <a:prstGeom prst="line">
            <a:avLst/>
          </a:prstGeom>
          <a:noFill/>
          <a:ln w="28575" algn="ctr">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466956" name="Text Box 5">
            <a:extLst>
              <a:ext uri="{FF2B5EF4-FFF2-40B4-BE49-F238E27FC236}">
                <a16:creationId xmlns:a16="http://schemas.microsoft.com/office/drawing/2014/main" id="{982B87F8-1B8B-4468-05D7-D0DECA16D9AE}"/>
              </a:ext>
            </a:extLst>
          </p:cNvPr>
          <p:cNvSpPr txBox="1">
            <a:spLocks noChangeArrowheads="1"/>
          </p:cNvSpPr>
          <p:nvPr/>
        </p:nvSpPr>
        <p:spPr bwMode="auto">
          <a:xfrm>
            <a:off x="68263" y="12700"/>
            <a:ext cx="9144000" cy="4619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ts val="1200"/>
              </a:spcBef>
              <a:spcAft>
                <a:spcPts val="600"/>
              </a:spcAft>
              <a:buFontTx/>
              <a:buNone/>
            </a:pPr>
            <a:r>
              <a:rPr lang="en-US" altLang="en-US" sz="2400" b="1">
                <a:latin typeface="Arial" panose="020B0604020202020204" pitchFamily="34" charset="0"/>
                <a:cs typeface="Arial" panose="020B0604020202020204" pitchFamily="34" charset="0"/>
              </a:rPr>
              <a:t>1. Juvenile Wheel Access – Gen. 59 Males</a:t>
            </a:r>
            <a:r>
              <a:rPr lang="en-US" altLang="en-US" sz="2400">
                <a:latin typeface="Arial" panose="020B0604020202020204" pitchFamily="34" charset="0"/>
                <a:cs typeface="Arial" panose="020B0604020202020204" pitchFamily="34" charset="0"/>
              </a:rPr>
              <a:t> (Acosta et al. 2015)</a:t>
            </a:r>
          </a:p>
        </p:txBody>
      </p:sp>
    </p:spTree>
  </p:cSld>
  <p:clrMapOvr>
    <a:masterClrMapping/>
  </p:clrMapOvr>
</p:sld>
</file>

<file path=ppt/slides/slide2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8994" name="Slide Number Placeholder 1">
            <a:extLst>
              <a:ext uri="{FF2B5EF4-FFF2-40B4-BE49-F238E27FC236}">
                <a16:creationId xmlns:a16="http://schemas.microsoft.com/office/drawing/2014/main" id="{73AC19E1-411F-E73A-F4C2-DBDE6B35BD77}"/>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8C83A3BF-8435-4291-BF36-3E7124AD67F5}" type="slidenum">
              <a:rPr lang="en-US" altLang="en-US" sz="1400"/>
              <a:pPr>
                <a:spcBef>
                  <a:spcPct val="0"/>
                </a:spcBef>
                <a:buFontTx/>
                <a:buNone/>
              </a:pPr>
              <a:t>246</a:t>
            </a:fld>
            <a:endParaRPr lang="en-US" altLang="en-US" sz="1400"/>
          </a:p>
        </p:txBody>
      </p:sp>
      <p:sp>
        <p:nvSpPr>
          <p:cNvPr id="468995" name="Line 4">
            <a:extLst>
              <a:ext uri="{FF2B5EF4-FFF2-40B4-BE49-F238E27FC236}">
                <a16:creationId xmlns:a16="http://schemas.microsoft.com/office/drawing/2014/main" id="{D31AAFFE-D89C-6416-E853-20C2123A71CF}"/>
              </a:ext>
            </a:extLst>
          </p:cNvPr>
          <p:cNvSpPr>
            <a:spLocks noChangeShapeType="1"/>
          </p:cNvSpPr>
          <p:nvPr/>
        </p:nvSpPr>
        <p:spPr bwMode="auto">
          <a:xfrm>
            <a:off x="120650" y="801688"/>
            <a:ext cx="8869363" cy="0"/>
          </a:xfrm>
          <a:prstGeom prst="line">
            <a:avLst/>
          </a:prstGeom>
          <a:noFill/>
          <a:ln w="50800">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4" name="Text Box 5">
            <a:extLst>
              <a:ext uri="{FF2B5EF4-FFF2-40B4-BE49-F238E27FC236}">
                <a16:creationId xmlns:a16="http://schemas.microsoft.com/office/drawing/2014/main" id="{81E31F04-1E65-EC16-457E-DDF3C1B88F6B}"/>
              </a:ext>
            </a:extLst>
          </p:cNvPr>
          <p:cNvSpPr txBox="1">
            <a:spLocks noChangeArrowheads="1"/>
          </p:cNvSpPr>
          <p:nvPr/>
        </p:nvSpPr>
        <p:spPr bwMode="auto">
          <a:xfrm>
            <a:off x="2271713" y="12700"/>
            <a:ext cx="4687887" cy="739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defRPr/>
            </a:pPr>
            <a:r>
              <a:rPr lang="en-US" altLang="en-US" sz="4200" b="1">
                <a:effectLst>
                  <a:outerShdw blurRad="38100" dist="38100" dir="2700000" algn="tl">
                    <a:srgbClr val="C0C0C0"/>
                  </a:outerShdw>
                </a:effectLst>
                <a:latin typeface="Arial" panose="020B0604020202020204" pitchFamily="34" charset="0"/>
              </a:rPr>
              <a:t>Early-Life Effects</a:t>
            </a:r>
            <a:endParaRPr lang="en-US" altLang="en-US" sz="4200" b="1">
              <a:solidFill>
                <a:srgbClr val="FF0000"/>
              </a:solidFill>
              <a:effectLst>
                <a:outerShdw blurRad="38100" dist="38100" dir="2700000" algn="tl">
                  <a:srgbClr val="C0C0C0"/>
                </a:outerShdw>
              </a:effectLst>
              <a:latin typeface="Arial" panose="020B0604020202020204" pitchFamily="34" charset="0"/>
            </a:endParaRPr>
          </a:p>
        </p:txBody>
      </p:sp>
      <p:sp>
        <p:nvSpPr>
          <p:cNvPr id="133125" name="TextBox 4">
            <a:extLst>
              <a:ext uri="{FF2B5EF4-FFF2-40B4-BE49-F238E27FC236}">
                <a16:creationId xmlns:a16="http://schemas.microsoft.com/office/drawing/2014/main" id="{64840913-DF6F-3EF9-CD7B-6545C6A77A0B}"/>
              </a:ext>
            </a:extLst>
          </p:cNvPr>
          <p:cNvSpPr txBox="1">
            <a:spLocks noChangeArrowheads="1"/>
          </p:cNvSpPr>
          <p:nvPr/>
        </p:nvSpPr>
        <p:spPr bwMode="auto">
          <a:xfrm>
            <a:off x="93663" y="968375"/>
            <a:ext cx="9139237" cy="50625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spcAft>
                <a:spcPts val="600"/>
              </a:spcAft>
              <a:buFontTx/>
              <a:buNone/>
              <a:defRPr/>
            </a:pPr>
            <a:r>
              <a:rPr lang="en-US" altLang="en-US" sz="2800" b="1">
                <a:latin typeface="Arial" panose="020B0604020202020204" pitchFamily="34" charset="0"/>
                <a:cs typeface="Arial" panose="020B0604020202020204" pitchFamily="34" charset="0"/>
              </a:rPr>
              <a:t>Three studies so far, all using both HR and C lines. </a:t>
            </a:r>
            <a:endParaRPr lang="en-US" altLang="en-US" sz="1900">
              <a:latin typeface="Arial" panose="020B0604020202020204" pitchFamily="34" charset="0"/>
              <a:cs typeface="Arial" panose="020B0604020202020204" pitchFamily="34" charset="0"/>
            </a:endParaRPr>
          </a:p>
          <a:p>
            <a:pPr>
              <a:spcBef>
                <a:spcPts val="1200"/>
              </a:spcBef>
              <a:spcAft>
                <a:spcPts val="600"/>
              </a:spcAft>
              <a:buFontTx/>
              <a:buNone/>
              <a:defRPr/>
            </a:pPr>
            <a:r>
              <a:rPr lang="en-US" altLang="en-US" sz="2200" b="1">
                <a:solidFill>
                  <a:schemeClr val="bg1">
                    <a:lumMod val="85000"/>
                  </a:schemeClr>
                </a:solidFill>
                <a:latin typeface="Arial" panose="020B0604020202020204" pitchFamily="34" charset="0"/>
                <a:cs typeface="Arial" panose="020B0604020202020204" pitchFamily="34" charset="0"/>
              </a:rPr>
              <a:t>1. Juvenile Exposure – Gen. 59 Males</a:t>
            </a:r>
            <a:r>
              <a:rPr lang="en-US" altLang="en-US" sz="2200">
                <a:solidFill>
                  <a:schemeClr val="bg1">
                    <a:lumMod val="85000"/>
                  </a:schemeClr>
                </a:solidFill>
                <a:latin typeface="Arial" panose="020B0604020202020204" pitchFamily="34" charset="0"/>
                <a:cs typeface="Arial" panose="020B0604020202020204" pitchFamily="34" charset="0"/>
              </a:rPr>
              <a:t> (Acosta et al. 2015)</a:t>
            </a:r>
          </a:p>
          <a:p>
            <a:pPr>
              <a:spcBef>
                <a:spcPct val="0"/>
              </a:spcBef>
              <a:spcAft>
                <a:spcPts val="600"/>
              </a:spcAft>
              <a:buFontTx/>
              <a:buNone/>
              <a:defRPr/>
            </a:pPr>
            <a:r>
              <a:rPr lang="en-US" altLang="en-US" sz="2200">
                <a:solidFill>
                  <a:schemeClr val="bg1">
                    <a:lumMod val="85000"/>
                  </a:schemeClr>
                </a:solidFill>
                <a:latin typeface="Arial" panose="020B0604020202020204" pitchFamily="34" charset="0"/>
                <a:cs typeface="Arial" panose="020B0604020202020204" pitchFamily="34" charset="0"/>
              </a:rPr>
              <a:t> Half given </a:t>
            </a:r>
            <a:r>
              <a:rPr lang="en-US" altLang="en-US" sz="2200" b="1">
                <a:solidFill>
                  <a:schemeClr val="bg1">
                    <a:lumMod val="85000"/>
                  </a:schemeClr>
                </a:solidFill>
                <a:latin typeface="Arial" panose="020B0604020202020204" pitchFamily="34" charset="0"/>
                <a:cs typeface="Arial" panose="020B0604020202020204" pitchFamily="34" charset="0"/>
              </a:rPr>
              <a:t>wheel access</a:t>
            </a:r>
            <a:r>
              <a:rPr lang="en-US" altLang="en-US" sz="2200">
                <a:solidFill>
                  <a:schemeClr val="bg1">
                    <a:lumMod val="85000"/>
                  </a:schemeClr>
                </a:solidFill>
                <a:latin typeface="Arial" panose="020B0604020202020204" pitchFamily="34" charset="0"/>
                <a:cs typeface="Arial" panose="020B0604020202020204" pitchFamily="34" charset="0"/>
              </a:rPr>
              <a:t> shortly after weaning for 3 weeks</a:t>
            </a:r>
          </a:p>
          <a:p>
            <a:pPr>
              <a:spcBef>
                <a:spcPct val="0"/>
              </a:spcBef>
              <a:spcAft>
                <a:spcPts val="600"/>
              </a:spcAft>
              <a:buFontTx/>
              <a:buNone/>
              <a:defRPr/>
            </a:pPr>
            <a:r>
              <a:rPr lang="en-US" altLang="en-US" sz="2200">
                <a:solidFill>
                  <a:schemeClr val="bg1">
                    <a:lumMod val="85000"/>
                  </a:schemeClr>
                </a:solidFill>
                <a:latin typeface="Arial" panose="020B0604020202020204" pitchFamily="34" charset="0"/>
                <a:cs typeface="Arial" panose="020B0604020202020204" pitchFamily="34" charset="0"/>
              </a:rPr>
              <a:t> Wheel access removed for 7.5 weeks, then adult wheel testing</a:t>
            </a:r>
          </a:p>
          <a:p>
            <a:pPr>
              <a:spcBef>
                <a:spcPts val="1200"/>
              </a:spcBef>
              <a:spcAft>
                <a:spcPts val="600"/>
              </a:spcAft>
              <a:buFontTx/>
              <a:buNone/>
              <a:defRPr/>
            </a:pPr>
            <a:r>
              <a:rPr lang="en-US" altLang="en-US" sz="2200" b="1">
                <a:solidFill>
                  <a:schemeClr val="bg1">
                    <a:lumMod val="85000"/>
                  </a:schemeClr>
                </a:solidFill>
                <a:latin typeface="Arial" panose="020B0604020202020204" pitchFamily="34" charset="0"/>
                <a:cs typeface="Arial" panose="020B0604020202020204" pitchFamily="34" charset="0"/>
              </a:rPr>
              <a:t>2. Maternal Exposure – Gen. 73 Males &amp; Females for some traits</a:t>
            </a:r>
          </a:p>
          <a:p>
            <a:pPr>
              <a:spcBef>
                <a:spcPct val="0"/>
              </a:spcBef>
              <a:spcAft>
                <a:spcPts val="600"/>
              </a:spcAft>
              <a:buFontTx/>
              <a:buNone/>
              <a:defRPr/>
            </a:pPr>
            <a:r>
              <a:rPr lang="en-US" altLang="en-US" sz="2200">
                <a:solidFill>
                  <a:schemeClr val="bg1">
                    <a:lumMod val="85000"/>
                  </a:schemeClr>
                </a:solidFill>
                <a:latin typeface="Arial" panose="020B0604020202020204" pitchFamily="34" charset="0"/>
                <a:cs typeface="Arial" panose="020B0604020202020204" pitchFamily="34" charset="0"/>
              </a:rPr>
              <a:t> Half of the mothers given </a:t>
            </a:r>
            <a:r>
              <a:rPr lang="en-US" altLang="en-US" sz="2200" b="1">
                <a:solidFill>
                  <a:schemeClr val="bg1">
                    <a:lumMod val="85000"/>
                  </a:schemeClr>
                </a:solidFill>
                <a:latin typeface="Arial" panose="020B0604020202020204" pitchFamily="34" charset="0"/>
                <a:cs typeface="Arial" panose="020B0604020202020204" pitchFamily="34" charset="0"/>
              </a:rPr>
              <a:t>Western diet</a:t>
            </a:r>
            <a:r>
              <a:rPr lang="en-US" altLang="en-US" sz="2200">
                <a:solidFill>
                  <a:schemeClr val="bg1">
                    <a:lumMod val="85000"/>
                  </a:schemeClr>
                </a:solidFill>
                <a:latin typeface="Arial" panose="020B0604020202020204" pitchFamily="34" charset="0"/>
                <a:cs typeface="Arial" panose="020B0604020202020204" pitchFamily="34" charset="0"/>
              </a:rPr>
              <a:t> starting 2 weeks prior to pairing</a:t>
            </a:r>
            <a:br>
              <a:rPr lang="en-US" altLang="en-US" sz="2200">
                <a:solidFill>
                  <a:schemeClr val="bg1">
                    <a:lumMod val="85000"/>
                  </a:schemeClr>
                </a:solidFill>
                <a:latin typeface="Arial" panose="020B0604020202020204" pitchFamily="34" charset="0"/>
                <a:cs typeface="Arial" panose="020B0604020202020204" pitchFamily="34" charset="0"/>
              </a:rPr>
            </a:br>
            <a:r>
              <a:rPr lang="en-US" altLang="en-US" sz="2200">
                <a:solidFill>
                  <a:schemeClr val="bg1">
                    <a:lumMod val="85000"/>
                  </a:schemeClr>
                </a:solidFill>
                <a:latin typeface="Arial" panose="020B0604020202020204" pitchFamily="34" charset="0"/>
                <a:cs typeface="Arial" panose="020B0604020202020204" pitchFamily="34" charset="0"/>
              </a:rPr>
              <a:t> with males, through gestation, and until pups were ~15 days old</a:t>
            </a:r>
          </a:p>
          <a:p>
            <a:pPr>
              <a:spcBef>
                <a:spcPct val="0"/>
              </a:spcBef>
              <a:spcAft>
                <a:spcPts val="600"/>
              </a:spcAft>
              <a:buFontTx/>
              <a:buNone/>
              <a:defRPr/>
            </a:pPr>
            <a:r>
              <a:rPr lang="en-US" altLang="en-US" sz="2200">
                <a:solidFill>
                  <a:schemeClr val="bg1">
                    <a:lumMod val="85000"/>
                  </a:schemeClr>
                </a:solidFill>
                <a:latin typeface="Arial" panose="020B0604020202020204" pitchFamily="34" charset="0"/>
                <a:cs typeface="Arial" panose="020B0604020202020204" pitchFamily="34" charset="0"/>
              </a:rPr>
              <a:t> Adult offspring tested – will not discuss this today</a:t>
            </a:r>
          </a:p>
          <a:p>
            <a:pPr>
              <a:spcBef>
                <a:spcPts val="1200"/>
              </a:spcBef>
              <a:spcAft>
                <a:spcPts val="600"/>
              </a:spcAft>
              <a:buFontTx/>
              <a:buNone/>
              <a:defRPr/>
            </a:pPr>
            <a:r>
              <a:rPr lang="en-US" altLang="en-US" sz="2200" b="1">
                <a:latin typeface="Arial" panose="020B0604020202020204" pitchFamily="34" charset="0"/>
                <a:cs typeface="Arial" panose="020B0604020202020204" pitchFamily="34" charset="0"/>
              </a:rPr>
              <a:t>3. Juvenile Exposure – Gen. 76 Males &amp; Females for some traits</a:t>
            </a:r>
          </a:p>
          <a:p>
            <a:pPr>
              <a:spcBef>
                <a:spcPct val="0"/>
              </a:spcBef>
              <a:spcAft>
                <a:spcPts val="600"/>
              </a:spcAft>
              <a:buFontTx/>
              <a:buNone/>
              <a:defRPr/>
            </a:pPr>
            <a:r>
              <a:rPr lang="en-US" altLang="en-US" sz="2200">
                <a:latin typeface="Arial" panose="020B0604020202020204" pitchFamily="34" charset="0"/>
                <a:cs typeface="Arial" panose="020B0604020202020204" pitchFamily="34" charset="0"/>
              </a:rPr>
              <a:t> Half given </a:t>
            </a:r>
            <a:r>
              <a:rPr lang="en-US" altLang="en-US" sz="2200" b="1">
                <a:latin typeface="Arial" panose="020B0604020202020204" pitchFamily="34" charset="0"/>
                <a:cs typeface="Arial" panose="020B0604020202020204" pitchFamily="34" charset="0"/>
              </a:rPr>
              <a:t>wheel access</a:t>
            </a:r>
            <a:r>
              <a:rPr lang="en-US" altLang="en-US" sz="2200">
                <a:latin typeface="Arial" panose="020B0604020202020204" pitchFamily="34" charset="0"/>
                <a:cs typeface="Arial" panose="020B0604020202020204" pitchFamily="34" charset="0"/>
              </a:rPr>
              <a:t> and/or </a:t>
            </a:r>
            <a:r>
              <a:rPr lang="en-US" altLang="en-US" sz="2200" b="1">
                <a:latin typeface="Arial" panose="020B0604020202020204" pitchFamily="34" charset="0"/>
                <a:cs typeface="Arial" panose="020B0604020202020204" pitchFamily="34" charset="0"/>
              </a:rPr>
              <a:t>Western diet</a:t>
            </a:r>
            <a:r>
              <a:rPr lang="en-US" altLang="en-US" sz="2200">
                <a:latin typeface="Arial" panose="020B0604020202020204" pitchFamily="34" charset="0"/>
                <a:cs typeface="Arial" panose="020B0604020202020204" pitchFamily="34" charset="0"/>
              </a:rPr>
              <a:t> at weaning for 3 weeks</a:t>
            </a:r>
          </a:p>
          <a:p>
            <a:pPr>
              <a:spcBef>
                <a:spcPct val="0"/>
              </a:spcBef>
              <a:spcAft>
                <a:spcPts val="600"/>
              </a:spcAft>
              <a:buFontTx/>
              <a:buNone/>
              <a:defRPr/>
            </a:pPr>
            <a:r>
              <a:rPr lang="en-US" altLang="en-US" sz="2200">
                <a:latin typeface="Arial" panose="020B0604020202020204" pitchFamily="34" charset="0"/>
                <a:cs typeface="Arial" panose="020B0604020202020204" pitchFamily="34" charset="0"/>
              </a:rPr>
              <a:t> Adults testing started ~8 weeks after end of exposures</a:t>
            </a:r>
          </a:p>
        </p:txBody>
      </p:sp>
    </p:spTree>
  </p:cSld>
  <p:clrMapOvr>
    <a:masterClrMapping/>
  </p:clrMapOvr>
</p:sld>
</file>

<file path=ppt/slides/slide2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13" name="Line 59">
            <a:extLst>
              <a:ext uri="{FF2B5EF4-FFF2-40B4-BE49-F238E27FC236}">
                <a16:creationId xmlns:a16="http://schemas.microsoft.com/office/drawing/2014/main" id="{079A80F8-6D51-0F73-5ED6-54C552529470}"/>
              </a:ext>
            </a:extLst>
          </p:cNvPr>
          <p:cNvSpPr>
            <a:spLocks noChangeShapeType="1"/>
          </p:cNvSpPr>
          <p:nvPr/>
        </p:nvSpPr>
        <p:spPr bwMode="auto">
          <a:xfrm flipV="1">
            <a:off x="2600325" y="976313"/>
            <a:ext cx="0" cy="469900"/>
          </a:xfrm>
          <a:prstGeom prst="line">
            <a:avLst/>
          </a:prstGeom>
          <a:noFill/>
          <a:ln w="19050">
            <a:solidFill>
              <a:srgbClr val="CC0066"/>
            </a:solidFill>
            <a:round/>
            <a:headEnd/>
            <a:tailEnd type="triangle" w="med" len="med"/>
          </a:ln>
        </p:spPr>
        <p:txBody>
          <a:bodyPr/>
          <a:lstStyle/>
          <a:p>
            <a:pPr eaLnBrk="1" fontAlgn="auto" hangingPunct="1">
              <a:spcBef>
                <a:spcPts val="0"/>
              </a:spcBef>
              <a:spcAft>
                <a:spcPts val="0"/>
              </a:spcAft>
              <a:defRPr/>
            </a:pPr>
            <a:endParaRPr lang="en-US" sz="1800" kern="0">
              <a:solidFill>
                <a:sysClr val="windowText" lastClr="000000"/>
              </a:solidFill>
              <a:latin typeface="Arial" panose="020B0604020202020204" pitchFamily="34" charset="0"/>
              <a:cs typeface="Arial" panose="020B0604020202020204" pitchFamily="34" charset="0"/>
            </a:endParaRPr>
          </a:p>
        </p:txBody>
      </p:sp>
      <p:sp>
        <p:nvSpPr>
          <p:cNvPr id="13314" name="Line 59">
            <a:extLst>
              <a:ext uri="{FF2B5EF4-FFF2-40B4-BE49-F238E27FC236}">
                <a16:creationId xmlns:a16="http://schemas.microsoft.com/office/drawing/2014/main" id="{4E5BFF44-F3FE-DBF8-87E3-98EF49062AFF}"/>
              </a:ext>
            </a:extLst>
          </p:cNvPr>
          <p:cNvSpPr>
            <a:spLocks noChangeShapeType="1"/>
          </p:cNvSpPr>
          <p:nvPr/>
        </p:nvSpPr>
        <p:spPr bwMode="auto">
          <a:xfrm flipH="1">
            <a:off x="866775" y="101600"/>
            <a:ext cx="1762125" cy="3924300"/>
          </a:xfrm>
          <a:prstGeom prst="line">
            <a:avLst/>
          </a:prstGeom>
          <a:noFill/>
          <a:ln w="19050">
            <a:solidFill>
              <a:srgbClr val="009900"/>
            </a:solidFill>
            <a:round/>
            <a:headEnd/>
            <a:tailEnd type="triangle" w="med" len="med"/>
          </a:ln>
        </p:spPr>
        <p:txBody>
          <a:bodyPr/>
          <a:lstStyle/>
          <a:p>
            <a:pPr eaLnBrk="1" fontAlgn="auto" hangingPunct="1">
              <a:spcBef>
                <a:spcPts val="0"/>
              </a:spcBef>
              <a:spcAft>
                <a:spcPts val="0"/>
              </a:spcAft>
              <a:defRPr/>
            </a:pPr>
            <a:endParaRPr lang="en-US" sz="1800" kern="0">
              <a:solidFill>
                <a:sysClr val="windowText" lastClr="000000"/>
              </a:solidFill>
              <a:latin typeface="Arial" panose="020B0604020202020204" pitchFamily="34" charset="0"/>
              <a:cs typeface="Arial" panose="020B0604020202020204" pitchFamily="34" charset="0"/>
            </a:endParaRPr>
          </a:p>
        </p:txBody>
      </p:sp>
      <p:sp>
        <p:nvSpPr>
          <p:cNvPr id="13315" name="Line 65">
            <a:extLst>
              <a:ext uri="{FF2B5EF4-FFF2-40B4-BE49-F238E27FC236}">
                <a16:creationId xmlns:a16="http://schemas.microsoft.com/office/drawing/2014/main" id="{0CE46B24-B96B-5923-BC3A-0904E9AA24A8}"/>
              </a:ext>
            </a:extLst>
          </p:cNvPr>
          <p:cNvSpPr>
            <a:spLocks noChangeShapeType="1"/>
          </p:cNvSpPr>
          <p:nvPr/>
        </p:nvSpPr>
        <p:spPr bwMode="auto">
          <a:xfrm>
            <a:off x="3549650" y="385763"/>
            <a:ext cx="280988" cy="2570162"/>
          </a:xfrm>
          <a:prstGeom prst="line">
            <a:avLst/>
          </a:prstGeom>
          <a:noFill/>
          <a:ln w="19050">
            <a:solidFill>
              <a:srgbClr val="009900"/>
            </a:solidFill>
            <a:prstDash val="sysDot"/>
            <a:round/>
            <a:headEnd/>
            <a:tailEnd type="triangle" w="med" len="med"/>
          </a:ln>
        </p:spPr>
        <p:txBody>
          <a:bodyPr/>
          <a:lstStyle/>
          <a:p>
            <a:pPr eaLnBrk="1" fontAlgn="auto" hangingPunct="1">
              <a:spcBef>
                <a:spcPts val="0"/>
              </a:spcBef>
              <a:spcAft>
                <a:spcPts val="0"/>
              </a:spcAft>
              <a:defRPr/>
            </a:pPr>
            <a:endParaRPr lang="en-US" sz="1800" kern="0">
              <a:solidFill>
                <a:sysClr val="windowText" lastClr="000000"/>
              </a:solidFill>
              <a:latin typeface="Arial" panose="020B0604020202020204" pitchFamily="34" charset="0"/>
              <a:cs typeface="Arial" panose="020B0604020202020204" pitchFamily="34" charset="0"/>
            </a:endParaRPr>
          </a:p>
        </p:txBody>
      </p:sp>
      <p:sp>
        <p:nvSpPr>
          <p:cNvPr id="13316" name="Line 66">
            <a:extLst>
              <a:ext uri="{FF2B5EF4-FFF2-40B4-BE49-F238E27FC236}">
                <a16:creationId xmlns:a16="http://schemas.microsoft.com/office/drawing/2014/main" id="{54B75B9A-9044-5206-43FC-BD959BEDAE3A}"/>
              </a:ext>
            </a:extLst>
          </p:cNvPr>
          <p:cNvSpPr>
            <a:spLocks noChangeShapeType="1"/>
          </p:cNvSpPr>
          <p:nvPr/>
        </p:nvSpPr>
        <p:spPr bwMode="auto">
          <a:xfrm flipH="1">
            <a:off x="3097213" y="423863"/>
            <a:ext cx="76200" cy="2503487"/>
          </a:xfrm>
          <a:prstGeom prst="line">
            <a:avLst/>
          </a:prstGeom>
          <a:noFill/>
          <a:ln w="19050">
            <a:solidFill>
              <a:srgbClr val="009900"/>
            </a:solidFill>
            <a:prstDash val="sysDot"/>
            <a:round/>
            <a:headEnd/>
            <a:tailEnd type="triangle" w="med" len="med"/>
          </a:ln>
        </p:spPr>
        <p:txBody>
          <a:bodyPr/>
          <a:lstStyle/>
          <a:p>
            <a:pPr eaLnBrk="1" fontAlgn="auto" hangingPunct="1">
              <a:spcBef>
                <a:spcPts val="0"/>
              </a:spcBef>
              <a:spcAft>
                <a:spcPts val="0"/>
              </a:spcAft>
              <a:defRPr/>
            </a:pPr>
            <a:endParaRPr lang="en-US" sz="1800" kern="0">
              <a:solidFill>
                <a:sysClr val="windowText" lastClr="000000"/>
              </a:solidFill>
              <a:latin typeface="Arial" panose="020B0604020202020204" pitchFamily="34" charset="0"/>
              <a:cs typeface="Arial" panose="020B0604020202020204" pitchFamily="34" charset="0"/>
            </a:endParaRPr>
          </a:p>
        </p:txBody>
      </p:sp>
      <p:sp>
        <p:nvSpPr>
          <p:cNvPr id="13317" name="Line 59">
            <a:extLst>
              <a:ext uri="{FF2B5EF4-FFF2-40B4-BE49-F238E27FC236}">
                <a16:creationId xmlns:a16="http://schemas.microsoft.com/office/drawing/2014/main" id="{8231C4BB-960B-8342-224F-077A0C7AE3CB}"/>
              </a:ext>
            </a:extLst>
          </p:cNvPr>
          <p:cNvSpPr>
            <a:spLocks noChangeShapeType="1"/>
          </p:cNvSpPr>
          <p:nvPr/>
        </p:nvSpPr>
        <p:spPr bwMode="auto">
          <a:xfrm flipH="1">
            <a:off x="2514600" y="404813"/>
            <a:ext cx="169863" cy="249237"/>
          </a:xfrm>
          <a:prstGeom prst="line">
            <a:avLst/>
          </a:prstGeom>
          <a:noFill/>
          <a:ln w="19050">
            <a:solidFill>
              <a:srgbClr val="009900"/>
            </a:solidFill>
            <a:round/>
            <a:headEnd/>
            <a:tailEnd type="triangle" w="med" len="med"/>
          </a:ln>
        </p:spPr>
        <p:txBody>
          <a:bodyPr/>
          <a:lstStyle/>
          <a:p>
            <a:pPr eaLnBrk="1" fontAlgn="auto" hangingPunct="1">
              <a:spcBef>
                <a:spcPts val="0"/>
              </a:spcBef>
              <a:spcAft>
                <a:spcPts val="0"/>
              </a:spcAft>
              <a:defRPr/>
            </a:pPr>
            <a:endParaRPr lang="en-US" sz="1800" kern="0">
              <a:solidFill>
                <a:sysClr val="windowText" lastClr="000000"/>
              </a:solidFill>
              <a:latin typeface="Arial" panose="020B0604020202020204" pitchFamily="34" charset="0"/>
              <a:cs typeface="Arial" panose="020B0604020202020204" pitchFamily="34" charset="0"/>
            </a:endParaRPr>
          </a:p>
        </p:txBody>
      </p:sp>
      <p:sp>
        <p:nvSpPr>
          <p:cNvPr id="13318" name="Text Box 4">
            <a:extLst>
              <a:ext uri="{FF2B5EF4-FFF2-40B4-BE49-F238E27FC236}">
                <a16:creationId xmlns:a16="http://schemas.microsoft.com/office/drawing/2014/main" id="{7B9C8DF9-5552-0CB2-92E9-25F362925AA9}"/>
              </a:ext>
            </a:extLst>
          </p:cNvPr>
          <p:cNvSpPr txBox="1">
            <a:spLocks noChangeArrowheads="1"/>
          </p:cNvSpPr>
          <p:nvPr/>
        </p:nvSpPr>
        <p:spPr bwMode="auto">
          <a:xfrm>
            <a:off x="415925" y="4100513"/>
            <a:ext cx="950913" cy="469900"/>
          </a:xfrm>
          <a:prstGeom prst="rect">
            <a:avLst/>
          </a:prstGeom>
          <a:solidFill>
            <a:schemeClr val="bg1"/>
          </a:solidFill>
          <a:ln w="12700">
            <a:solidFill>
              <a:schemeClr val="tx1"/>
            </a:solidFill>
            <a:miter lim="800000"/>
            <a:headEnd/>
            <a:tailEnd/>
          </a:ln>
        </p:spPr>
        <p:txBody>
          <a:bodyPr rIns="45720">
            <a:spAutoFit/>
          </a:bodyPr>
          <a:lstStyle/>
          <a:p>
            <a:pPr eaLnBrk="1" fontAlgn="auto" hangingPunct="1">
              <a:spcBef>
                <a:spcPct val="50000"/>
              </a:spcBef>
              <a:spcAft>
                <a:spcPts val="0"/>
              </a:spcAft>
              <a:defRPr/>
            </a:pPr>
            <a:r>
              <a:rPr lang="en-US" sz="1200" kern="0">
                <a:solidFill>
                  <a:srgbClr val="FF0000"/>
                </a:solidFill>
                <a:latin typeface="Arial" panose="020B0604020202020204" pitchFamily="34" charset="0"/>
                <a:cs typeface="Arial" panose="020B0604020202020204" pitchFamily="34" charset="0"/>
              </a:rPr>
              <a:t>24 HR, no wheels, SD </a:t>
            </a:r>
          </a:p>
        </p:txBody>
      </p:sp>
      <p:sp>
        <p:nvSpPr>
          <p:cNvPr id="13319" name="Text Box 5">
            <a:extLst>
              <a:ext uri="{FF2B5EF4-FFF2-40B4-BE49-F238E27FC236}">
                <a16:creationId xmlns:a16="http://schemas.microsoft.com/office/drawing/2014/main" id="{B105BCAB-FD9E-9DFA-B124-2B8C4FBCA8E7}"/>
              </a:ext>
            </a:extLst>
          </p:cNvPr>
          <p:cNvSpPr txBox="1">
            <a:spLocks noChangeArrowheads="1"/>
          </p:cNvSpPr>
          <p:nvPr/>
        </p:nvSpPr>
        <p:spPr bwMode="auto">
          <a:xfrm>
            <a:off x="415925" y="4748213"/>
            <a:ext cx="950913" cy="469900"/>
          </a:xfrm>
          <a:prstGeom prst="rect">
            <a:avLst/>
          </a:prstGeom>
          <a:noFill/>
          <a:ln w="12700">
            <a:solidFill>
              <a:schemeClr val="tx1"/>
            </a:solidFill>
            <a:miter lim="800000"/>
            <a:headEnd/>
            <a:tailEnd/>
          </a:ln>
        </p:spPr>
        <p:txBody>
          <a:bodyPr rIns="45720">
            <a:spAutoFit/>
          </a:bodyPr>
          <a:lstStyle/>
          <a:p>
            <a:pPr eaLnBrk="1" fontAlgn="auto" hangingPunct="1">
              <a:spcBef>
                <a:spcPct val="50000"/>
              </a:spcBef>
              <a:spcAft>
                <a:spcPts val="0"/>
              </a:spcAft>
              <a:defRPr/>
            </a:pPr>
            <a:r>
              <a:rPr lang="en-US" sz="1200" kern="0">
                <a:solidFill>
                  <a:srgbClr val="FF0000"/>
                </a:solidFill>
                <a:latin typeface="Arial" panose="020B0604020202020204" pitchFamily="34" charset="0"/>
                <a:cs typeface="Arial" panose="020B0604020202020204" pitchFamily="34" charset="0"/>
              </a:rPr>
              <a:t>24 HR, wheels, SD </a:t>
            </a:r>
          </a:p>
        </p:txBody>
      </p:sp>
      <p:sp>
        <p:nvSpPr>
          <p:cNvPr id="13320" name="Text Box 6">
            <a:extLst>
              <a:ext uri="{FF2B5EF4-FFF2-40B4-BE49-F238E27FC236}">
                <a16:creationId xmlns:a16="http://schemas.microsoft.com/office/drawing/2014/main" id="{4EA4A911-86B0-5948-CEFA-97A7858DB201}"/>
              </a:ext>
            </a:extLst>
          </p:cNvPr>
          <p:cNvSpPr txBox="1">
            <a:spLocks noChangeArrowheads="1"/>
          </p:cNvSpPr>
          <p:nvPr/>
        </p:nvSpPr>
        <p:spPr bwMode="auto">
          <a:xfrm>
            <a:off x="415925" y="5408613"/>
            <a:ext cx="950913" cy="469900"/>
          </a:xfrm>
          <a:prstGeom prst="rect">
            <a:avLst/>
          </a:prstGeom>
          <a:noFill/>
          <a:ln w="12700">
            <a:solidFill>
              <a:schemeClr val="tx1"/>
            </a:solidFill>
            <a:miter lim="800000"/>
            <a:headEnd/>
            <a:tailEnd/>
          </a:ln>
        </p:spPr>
        <p:txBody>
          <a:bodyPr lIns="45720" rIns="45720">
            <a:spAutoFit/>
          </a:bodyPr>
          <a:lstStyle/>
          <a:p>
            <a:pPr eaLnBrk="1" fontAlgn="auto" hangingPunct="1">
              <a:spcBef>
                <a:spcPct val="50000"/>
              </a:spcBef>
              <a:spcAft>
                <a:spcPts val="0"/>
              </a:spcAft>
              <a:defRPr/>
            </a:pPr>
            <a:r>
              <a:rPr lang="en-US" sz="1200" kern="0">
                <a:solidFill>
                  <a:srgbClr val="FF0000"/>
                </a:solidFill>
                <a:latin typeface="Arial" panose="020B0604020202020204" pitchFamily="34" charset="0"/>
                <a:cs typeface="Arial" panose="020B0604020202020204" pitchFamily="34" charset="0"/>
              </a:rPr>
              <a:t>24 HR, no wheels, WD </a:t>
            </a:r>
          </a:p>
        </p:txBody>
      </p:sp>
      <p:sp>
        <p:nvSpPr>
          <p:cNvPr id="13321" name="Text Box 7">
            <a:extLst>
              <a:ext uri="{FF2B5EF4-FFF2-40B4-BE49-F238E27FC236}">
                <a16:creationId xmlns:a16="http://schemas.microsoft.com/office/drawing/2014/main" id="{C3315586-BE8C-2CF7-C3A1-E4BC290E1C09}"/>
              </a:ext>
            </a:extLst>
          </p:cNvPr>
          <p:cNvSpPr txBox="1">
            <a:spLocks noChangeArrowheads="1"/>
          </p:cNvSpPr>
          <p:nvPr/>
        </p:nvSpPr>
        <p:spPr bwMode="auto">
          <a:xfrm>
            <a:off x="415925" y="6056313"/>
            <a:ext cx="950913" cy="469900"/>
          </a:xfrm>
          <a:prstGeom prst="rect">
            <a:avLst/>
          </a:prstGeom>
          <a:noFill/>
          <a:ln w="12700">
            <a:solidFill>
              <a:schemeClr val="tx1"/>
            </a:solidFill>
            <a:miter lim="800000"/>
            <a:headEnd/>
            <a:tailEnd/>
          </a:ln>
        </p:spPr>
        <p:txBody>
          <a:bodyPr lIns="45720" rIns="45720">
            <a:spAutoFit/>
          </a:bodyPr>
          <a:lstStyle/>
          <a:p>
            <a:pPr eaLnBrk="1" fontAlgn="auto" hangingPunct="1">
              <a:spcBef>
                <a:spcPct val="50000"/>
              </a:spcBef>
              <a:spcAft>
                <a:spcPts val="0"/>
              </a:spcAft>
              <a:defRPr/>
            </a:pPr>
            <a:r>
              <a:rPr lang="en-US" sz="1200" kern="0">
                <a:solidFill>
                  <a:srgbClr val="FF0000"/>
                </a:solidFill>
                <a:latin typeface="Arial" panose="020B0604020202020204" pitchFamily="34" charset="0"/>
                <a:cs typeface="Arial" panose="020B0604020202020204" pitchFamily="34" charset="0"/>
              </a:rPr>
              <a:t>24 HR, wheels, WD </a:t>
            </a:r>
          </a:p>
        </p:txBody>
      </p:sp>
      <p:sp>
        <p:nvSpPr>
          <p:cNvPr id="13322" name="Text Box 8">
            <a:extLst>
              <a:ext uri="{FF2B5EF4-FFF2-40B4-BE49-F238E27FC236}">
                <a16:creationId xmlns:a16="http://schemas.microsoft.com/office/drawing/2014/main" id="{48660035-B674-16D9-3881-3BC42499D1AE}"/>
              </a:ext>
            </a:extLst>
          </p:cNvPr>
          <p:cNvSpPr txBox="1">
            <a:spLocks noChangeArrowheads="1"/>
          </p:cNvSpPr>
          <p:nvPr/>
        </p:nvSpPr>
        <p:spPr bwMode="auto">
          <a:xfrm>
            <a:off x="415925" y="1338263"/>
            <a:ext cx="950913" cy="469900"/>
          </a:xfrm>
          <a:prstGeom prst="rect">
            <a:avLst/>
          </a:prstGeom>
          <a:noFill/>
          <a:ln w="12700">
            <a:solidFill>
              <a:schemeClr val="tx1"/>
            </a:solidFill>
            <a:miter lim="800000"/>
            <a:headEnd/>
            <a:tailEnd/>
          </a:ln>
        </p:spPr>
        <p:txBody>
          <a:bodyPr rIns="45720">
            <a:spAutoFit/>
          </a:bodyPr>
          <a:lstStyle/>
          <a:p>
            <a:pPr eaLnBrk="1" fontAlgn="auto" hangingPunct="1">
              <a:spcBef>
                <a:spcPct val="50000"/>
              </a:spcBef>
              <a:spcAft>
                <a:spcPts val="0"/>
              </a:spcAft>
              <a:defRPr/>
            </a:pPr>
            <a:r>
              <a:rPr lang="en-US" sz="1200" kern="0">
                <a:solidFill>
                  <a:schemeClr val="hlink"/>
                </a:solidFill>
                <a:latin typeface="Arial" panose="020B0604020202020204" pitchFamily="34" charset="0"/>
                <a:cs typeface="Arial" panose="020B0604020202020204" pitchFamily="34" charset="0"/>
              </a:rPr>
              <a:t>24 C, no wheels, SD </a:t>
            </a:r>
          </a:p>
        </p:txBody>
      </p:sp>
      <p:sp>
        <p:nvSpPr>
          <p:cNvPr id="13323" name="Text Box 9">
            <a:extLst>
              <a:ext uri="{FF2B5EF4-FFF2-40B4-BE49-F238E27FC236}">
                <a16:creationId xmlns:a16="http://schemas.microsoft.com/office/drawing/2014/main" id="{66ABA113-0E89-9D66-A0D0-28C02C0DC9B5}"/>
              </a:ext>
            </a:extLst>
          </p:cNvPr>
          <p:cNvSpPr txBox="1">
            <a:spLocks noChangeArrowheads="1"/>
          </p:cNvSpPr>
          <p:nvPr/>
        </p:nvSpPr>
        <p:spPr bwMode="auto">
          <a:xfrm>
            <a:off x="415925" y="1985963"/>
            <a:ext cx="950913" cy="469900"/>
          </a:xfrm>
          <a:prstGeom prst="rect">
            <a:avLst/>
          </a:prstGeom>
          <a:noFill/>
          <a:ln w="12700">
            <a:solidFill>
              <a:schemeClr val="tx1"/>
            </a:solidFill>
            <a:miter lim="800000"/>
            <a:headEnd/>
            <a:tailEnd/>
          </a:ln>
        </p:spPr>
        <p:txBody>
          <a:bodyPr rIns="45720">
            <a:spAutoFit/>
          </a:bodyPr>
          <a:lstStyle/>
          <a:p>
            <a:pPr eaLnBrk="1" fontAlgn="auto" hangingPunct="1">
              <a:spcBef>
                <a:spcPct val="50000"/>
              </a:spcBef>
              <a:spcAft>
                <a:spcPts val="0"/>
              </a:spcAft>
              <a:defRPr/>
            </a:pPr>
            <a:r>
              <a:rPr lang="en-US" sz="1200" kern="0">
                <a:solidFill>
                  <a:schemeClr val="hlink"/>
                </a:solidFill>
                <a:latin typeface="Arial" panose="020B0604020202020204" pitchFamily="34" charset="0"/>
                <a:cs typeface="Arial" panose="020B0604020202020204" pitchFamily="34" charset="0"/>
              </a:rPr>
              <a:t>24 C, wheels, SD </a:t>
            </a:r>
          </a:p>
        </p:txBody>
      </p:sp>
      <p:sp>
        <p:nvSpPr>
          <p:cNvPr id="13324" name="Text Box 10">
            <a:extLst>
              <a:ext uri="{FF2B5EF4-FFF2-40B4-BE49-F238E27FC236}">
                <a16:creationId xmlns:a16="http://schemas.microsoft.com/office/drawing/2014/main" id="{CFD87402-4B44-E2F7-50A9-4C5010DCBAEA}"/>
              </a:ext>
            </a:extLst>
          </p:cNvPr>
          <p:cNvSpPr txBox="1">
            <a:spLocks noChangeArrowheads="1"/>
          </p:cNvSpPr>
          <p:nvPr/>
        </p:nvSpPr>
        <p:spPr bwMode="auto">
          <a:xfrm>
            <a:off x="415925" y="2646363"/>
            <a:ext cx="950913" cy="469900"/>
          </a:xfrm>
          <a:prstGeom prst="rect">
            <a:avLst/>
          </a:prstGeom>
          <a:solidFill>
            <a:schemeClr val="bg1"/>
          </a:solidFill>
          <a:ln w="12700">
            <a:solidFill>
              <a:schemeClr val="tx1"/>
            </a:solidFill>
            <a:miter lim="800000"/>
            <a:headEnd/>
            <a:tailEnd/>
          </a:ln>
        </p:spPr>
        <p:txBody>
          <a:bodyPr lIns="45720" rIns="45720">
            <a:spAutoFit/>
          </a:bodyPr>
          <a:lstStyle/>
          <a:p>
            <a:pPr eaLnBrk="1" fontAlgn="auto" hangingPunct="1">
              <a:spcBef>
                <a:spcPct val="50000"/>
              </a:spcBef>
              <a:spcAft>
                <a:spcPts val="0"/>
              </a:spcAft>
              <a:defRPr/>
            </a:pPr>
            <a:r>
              <a:rPr lang="en-US" sz="1200" kern="0">
                <a:solidFill>
                  <a:schemeClr val="hlink"/>
                </a:solidFill>
                <a:latin typeface="Arial" panose="020B0604020202020204" pitchFamily="34" charset="0"/>
                <a:cs typeface="Arial" panose="020B0604020202020204" pitchFamily="34" charset="0"/>
              </a:rPr>
              <a:t>24 C, no wheels, WD </a:t>
            </a:r>
          </a:p>
        </p:txBody>
      </p:sp>
      <p:sp>
        <p:nvSpPr>
          <p:cNvPr id="13325" name="Text Box 11">
            <a:extLst>
              <a:ext uri="{FF2B5EF4-FFF2-40B4-BE49-F238E27FC236}">
                <a16:creationId xmlns:a16="http://schemas.microsoft.com/office/drawing/2014/main" id="{F94AEF6C-15A4-584C-FAA2-AF1021701451}"/>
              </a:ext>
            </a:extLst>
          </p:cNvPr>
          <p:cNvSpPr txBox="1">
            <a:spLocks noChangeArrowheads="1"/>
          </p:cNvSpPr>
          <p:nvPr/>
        </p:nvSpPr>
        <p:spPr bwMode="auto">
          <a:xfrm>
            <a:off x="415925" y="3294063"/>
            <a:ext cx="950913" cy="469900"/>
          </a:xfrm>
          <a:prstGeom prst="rect">
            <a:avLst/>
          </a:prstGeom>
          <a:solidFill>
            <a:schemeClr val="bg1"/>
          </a:solidFill>
          <a:ln w="12700">
            <a:solidFill>
              <a:schemeClr val="tx1"/>
            </a:solidFill>
            <a:miter lim="800000"/>
            <a:headEnd/>
            <a:tailEnd/>
          </a:ln>
        </p:spPr>
        <p:txBody>
          <a:bodyPr lIns="45720" rIns="45720">
            <a:spAutoFit/>
          </a:bodyPr>
          <a:lstStyle/>
          <a:p>
            <a:pPr eaLnBrk="1" fontAlgn="auto" hangingPunct="1">
              <a:spcBef>
                <a:spcPct val="50000"/>
              </a:spcBef>
              <a:spcAft>
                <a:spcPts val="0"/>
              </a:spcAft>
              <a:defRPr/>
            </a:pPr>
            <a:r>
              <a:rPr lang="en-US" sz="1200" kern="0">
                <a:solidFill>
                  <a:schemeClr val="hlink"/>
                </a:solidFill>
                <a:latin typeface="Arial" panose="020B0604020202020204" pitchFamily="34" charset="0"/>
                <a:cs typeface="Arial" panose="020B0604020202020204" pitchFamily="34" charset="0"/>
              </a:rPr>
              <a:t>24 C, wheels, WD </a:t>
            </a:r>
          </a:p>
        </p:txBody>
      </p:sp>
      <p:sp>
        <p:nvSpPr>
          <p:cNvPr id="13326" name="Text Box 12">
            <a:extLst>
              <a:ext uri="{FF2B5EF4-FFF2-40B4-BE49-F238E27FC236}">
                <a16:creationId xmlns:a16="http://schemas.microsoft.com/office/drawing/2014/main" id="{14838124-8DFA-BBB5-CEAB-E5015781D8B0}"/>
              </a:ext>
            </a:extLst>
          </p:cNvPr>
          <p:cNvSpPr txBox="1">
            <a:spLocks noChangeArrowheads="1"/>
          </p:cNvSpPr>
          <p:nvPr/>
        </p:nvSpPr>
        <p:spPr bwMode="auto">
          <a:xfrm>
            <a:off x="415925" y="684213"/>
            <a:ext cx="950913" cy="469900"/>
          </a:xfrm>
          <a:prstGeom prst="rect">
            <a:avLst/>
          </a:prstGeom>
          <a:noFill/>
          <a:ln w="12700">
            <a:solidFill>
              <a:schemeClr val="tx1"/>
            </a:solidFill>
            <a:miter lim="800000"/>
            <a:headEnd/>
            <a:tailEnd/>
          </a:ln>
        </p:spPr>
        <p:txBody>
          <a:bodyPr rIns="45720">
            <a:spAutoFit/>
          </a:bodyPr>
          <a:lstStyle/>
          <a:p>
            <a:pPr eaLnBrk="1" fontAlgn="auto" hangingPunct="1">
              <a:spcBef>
                <a:spcPct val="50000"/>
              </a:spcBef>
              <a:spcAft>
                <a:spcPts val="0"/>
              </a:spcAft>
              <a:defRPr/>
            </a:pPr>
            <a:r>
              <a:rPr lang="en-US" sz="1200" b="1" kern="0">
                <a:solidFill>
                  <a:sysClr val="windowText" lastClr="000000"/>
                </a:solidFill>
                <a:latin typeface="Arial" panose="020B0604020202020204" pitchFamily="34" charset="0"/>
                <a:cs typeface="Arial" panose="020B0604020202020204" pitchFamily="34" charset="0"/>
              </a:rPr>
              <a:t>3 weeks exposure</a:t>
            </a:r>
          </a:p>
        </p:txBody>
      </p:sp>
      <p:sp>
        <p:nvSpPr>
          <p:cNvPr id="13327" name="Text Box 13">
            <a:extLst>
              <a:ext uri="{FF2B5EF4-FFF2-40B4-BE49-F238E27FC236}">
                <a16:creationId xmlns:a16="http://schemas.microsoft.com/office/drawing/2014/main" id="{1E688A0E-C10D-FA7F-6ADB-A42922F091D7}"/>
              </a:ext>
            </a:extLst>
          </p:cNvPr>
          <p:cNvSpPr txBox="1">
            <a:spLocks noChangeArrowheads="1"/>
          </p:cNvSpPr>
          <p:nvPr/>
        </p:nvSpPr>
        <p:spPr bwMode="auto">
          <a:xfrm>
            <a:off x="1584325" y="684213"/>
            <a:ext cx="944563" cy="287337"/>
          </a:xfrm>
          <a:prstGeom prst="rect">
            <a:avLst/>
          </a:prstGeom>
          <a:solidFill>
            <a:schemeClr val="bg1"/>
          </a:solidFill>
          <a:ln w="12700">
            <a:solidFill>
              <a:schemeClr val="tx1"/>
            </a:solidFill>
            <a:miter lim="800000"/>
            <a:headEnd/>
            <a:tailEnd/>
          </a:ln>
        </p:spPr>
        <p:txBody>
          <a:bodyPr lIns="45720" rIns="27432">
            <a:spAutoFit/>
          </a:bodyPr>
          <a:lstStyle/>
          <a:p>
            <a:pPr eaLnBrk="1" fontAlgn="auto" hangingPunct="1">
              <a:spcBef>
                <a:spcPct val="50000"/>
              </a:spcBef>
              <a:spcAft>
                <a:spcPts val="0"/>
              </a:spcAft>
              <a:defRPr/>
            </a:pPr>
            <a:r>
              <a:rPr lang="en-US" sz="1200" b="1" kern="0">
                <a:solidFill>
                  <a:sysClr val="windowText" lastClr="000000"/>
                </a:solidFill>
                <a:latin typeface="Arial" panose="020B0604020202020204" pitchFamily="34" charset="0"/>
                <a:cs typeface="Arial" panose="020B0604020202020204" pitchFamily="34" charset="0"/>
              </a:rPr>
              <a:t>8 weeks</a:t>
            </a:r>
          </a:p>
        </p:txBody>
      </p:sp>
      <p:sp>
        <p:nvSpPr>
          <p:cNvPr id="13328" name="Text Box 14">
            <a:extLst>
              <a:ext uri="{FF2B5EF4-FFF2-40B4-BE49-F238E27FC236}">
                <a16:creationId xmlns:a16="http://schemas.microsoft.com/office/drawing/2014/main" id="{A0B73775-CEF2-D832-2032-4EC88C849064}"/>
              </a:ext>
            </a:extLst>
          </p:cNvPr>
          <p:cNvSpPr txBox="1">
            <a:spLocks noChangeArrowheads="1"/>
          </p:cNvSpPr>
          <p:nvPr/>
        </p:nvSpPr>
        <p:spPr bwMode="auto">
          <a:xfrm>
            <a:off x="1577975" y="3167063"/>
            <a:ext cx="950913" cy="1566862"/>
          </a:xfrm>
          <a:prstGeom prst="rect">
            <a:avLst/>
          </a:prstGeom>
          <a:solidFill>
            <a:schemeClr val="bg1"/>
          </a:solidFill>
          <a:ln w="12700">
            <a:solidFill>
              <a:schemeClr val="tx1"/>
            </a:solidFill>
            <a:miter lim="800000"/>
            <a:headEnd/>
            <a:tailEnd/>
          </a:ln>
        </p:spPr>
        <p:txBody>
          <a:bodyPr rIns="45720">
            <a:spAutoFit/>
          </a:bodyPr>
          <a:lstStyle/>
          <a:p>
            <a:pPr eaLnBrk="1" fontAlgn="auto" hangingPunct="1">
              <a:spcBef>
                <a:spcPct val="50000"/>
              </a:spcBef>
              <a:spcAft>
                <a:spcPts val="0"/>
              </a:spcAft>
              <a:defRPr/>
            </a:pPr>
            <a:r>
              <a:rPr lang="en-US" sz="1200" kern="0">
                <a:solidFill>
                  <a:sysClr val="windowText" lastClr="000000"/>
                </a:solidFill>
                <a:latin typeface="Arial" panose="020B0604020202020204" pitchFamily="34" charset="0"/>
                <a:cs typeface="Arial" panose="020B0604020202020204" pitchFamily="34" charset="0"/>
              </a:rPr>
              <a:t>192, no wheels, SD</a:t>
            </a:r>
          </a:p>
          <a:p>
            <a:pPr eaLnBrk="1" fontAlgn="auto" hangingPunct="1">
              <a:spcBef>
                <a:spcPct val="50000"/>
              </a:spcBef>
              <a:spcAft>
                <a:spcPts val="0"/>
              </a:spcAft>
              <a:defRPr/>
            </a:pPr>
            <a:r>
              <a:rPr lang="en-US" sz="1200" kern="0">
                <a:solidFill>
                  <a:sysClr val="windowText" lastClr="000000"/>
                </a:solidFill>
                <a:latin typeface="Arial" panose="020B0604020202020204" pitchFamily="34" charset="0"/>
                <a:cs typeface="Arial" panose="020B0604020202020204" pitchFamily="34" charset="0"/>
              </a:rPr>
              <a:t>housed individually</a:t>
            </a:r>
          </a:p>
          <a:p>
            <a:pPr eaLnBrk="1" fontAlgn="auto" hangingPunct="1">
              <a:spcBef>
                <a:spcPct val="50000"/>
              </a:spcBef>
              <a:spcAft>
                <a:spcPts val="0"/>
              </a:spcAft>
              <a:defRPr/>
            </a:pPr>
            <a:r>
              <a:rPr lang="en-US" sz="1200" kern="0">
                <a:solidFill>
                  <a:sysClr val="windowText" lastClr="000000"/>
                </a:solidFill>
                <a:latin typeface="Arial" panose="020B0604020202020204" pitchFamily="34" charset="0"/>
                <a:cs typeface="Arial" panose="020B0604020202020204" pitchFamily="34" charset="0"/>
              </a:rPr>
              <a:t>in wheel rooms on racks </a:t>
            </a:r>
          </a:p>
        </p:txBody>
      </p:sp>
      <p:sp>
        <p:nvSpPr>
          <p:cNvPr id="13329" name="Text Box 15">
            <a:extLst>
              <a:ext uri="{FF2B5EF4-FFF2-40B4-BE49-F238E27FC236}">
                <a16:creationId xmlns:a16="http://schemas.microsoft.com/office/drawing/2014/main" id="{94BF2F2A-3F62-B846-6390-E9DF7CB14C85}"/>
              </a:ext>
            </a:extLst>
          </p:cNvPr>
          <p:cNvSpPr txBox="1">
            <a:spLocks noChangeArrowheads="1"/>
          </p:cNvSpPr>
          <p:nvPr/>
        </p:nvSpPr>
        <p:spPr bwMode="auto">
          <a:xfrm>
            <a:off x="2676525" y="684213"/>
            <a:ext cx="688975" cy="287337"/>
          </a:xfrm>
          <a:prstGeom prst="rect">
            <a:avLst/>
          </a:prstGeom>
          <a:solidFill>
            <a:schemeClr val="bg1"/>
          </a:solidFill>
          <a:ln w="12700">
            <a:solidFill>
              <a:schemeClr val="tx1"/>
            </a:solidFill>
            <a:miter lim="800000"/>
            <a:headEnd/>
            <a:tailEnd/>
          </a:ln>
        </p:spPr>
        <p:txBody>
          <a:bodyPr rIns="45720">
            <a:spAutoFit/>
          </a:bodyPr>
          <a:lstStyle/>
          <a:p>
            <a:pPr eaLnBrk="1" fontAlgn="auto" hangingPunct="1">
              <a:spcBef>
                <a:spcPct val="50000"/>
              </a:spcBef>
              <a:spcAft>
                <a:spcPts val="0"/>
              </a:spcAft>
              <a:defRPr/>
            </a:pPr>
            <a:r>
              <a:rPr lang="en-US" sz="1200" b="1" kern="0">
                <a:solidFill>
                  <a:sysClr val="windowText" lastClr="000000"/>
                </a:solidFill>
                <a:latin typeface="Arial" panose="020B0604020202020204" pitchFamily="34" charset="0"/>
                <a:cs typeface="Arial" panose="020B0604020202020204" pitchFamily="34" charset="0"/>
              </a:rPr>
              <a:t>1 week</a:t>
            </a:r>
          </a:p>
        </p:txBody>
      </p:sp>
      <p:sp>
        <p:nvSpPr>
          <p:cNvPr id="13330" name="Text Box 16">
            <a:extLst>
              <a:ext uri="{FF2B5EF4-FFF2-40B4-BE49-F238E27FC236}">
                <a16:creationId xmlns:a16="http://schemas.microsoft.com/office/drawing/2014/main" id="{9C06F9A3-8CAC-4A86-0217-672B7345D147}"/>
              </a:ext>
            </a:extLst>
          </p:cNvPr>
          <p:cNvSpPr txBox="1">
            <a:spLocks noChangeArrowheads="1"/>
          </p:cNvSpPr>
          <p:nvPr/>
        </p:nvSpPr>
        <p:spPr bwMode="auto">
          <a:xfrm>
            <a:off x="2695575" y="3078163"/>
            <a:ext cx="754063" cy="469900"/>
          </a:xfrm>
          <a:prstGeom prst="rect">
            <a:avLst/>
          </a:prstGeom>
          <a:noFill/>
          <a:ln w="12700">
            <a:solidFill>
              <a:schemeClr val="tx1"/>
            </a:solidFill>
            <a:miter lim="800000"/>
            <a:headEnd/>
            <a:tailEnd/>
          </a:ln>
        </p:spPr>
        <p:txBody>
          <a:bodyPr rIns="45720">
            <a:spAutoFit/>
          </a:bodyPr>
          <a:lstStyle/>
          <a:p>
            <a:pPr eaLnBrk="1" fontAlgn="auto" hangingPunct="1">
              <a:spcBef>
                <a:spcPct val="50000"/>
              </a:spcBef>
              <a:spcAft>
                <a:spcPts val="0"/>
              </a:spcAft>
              <a:defRPr/>
            </a:pPr>
            <a:r>
              <a:rPr lang="en-US" sz="1200" kern="0">
                <a:solidFill>
                  <a:sysClr val="windowText" lastClr="000000"/>
                </a:solidFill>
                <a:latin typeface="Arial" panose="020B0604020202020204" pitchFamily="34" charset="0"/>
                <a:cs typeface="Arial" panose="020B0604020202020204" pitchFamily="34" charset="0"/>
              </a:rPr>
              <a:t>96, VO</a:t>
            </a:r>
            <a:r>
              <a:rPr lang="en-US" sz="1200" kern="0" baseline="-25000">
                <a:solidFill>
                  <a:sysClr val="windowText" lastClr="000000"/>
                </a:solidFill>
                <a:latin typeface="Arial" panose="020B0604020202020204" pitchFamily="34" charset="0"/>
                <a:cs typeface="Arial" panose="020B0604020202020204" pitchFamily="34" charset="0"/>
              </a:rPr>
              <a:t>2</a:t>
            </a:r>
            <a:r>
              <a:rPr lang="en-US" sz="1200" kern="0">
                <a:solidFill>
                  <a:sysClr val="windowText" lastClr="000000"/>
                </a:solidFill>
                <a:latin typeface="Arial" panose="020B0604020202020204" pitchFamily="34" charset="0"/>
                <a:cs typeface="Arial" panose="020B0604020202020204" pitchFamily="34" charset="0"/>
              </a:rPr>
              <a:t>max</a:t>
            </a:r>
          </a:p>
        </p:txBody>
      </p:sp>
      <p:sp>
        <p:nvSpPr>
          <p:cNvPr id="13331" name="Text Box 17">
            <a:extLst>
              <a:ext uri="{FF2B5EF4-FFF2-40B4-BE49-F238E27FC236}">
                <a16:creationId xmlns:a16="http://schemas.microsoft.com/office/drawing/2014/main" id="{79208F14-6B29-5727-3DD5-F771FB0A0077}"/>
              </a:ext>
            </a:extLst>
          </p:cNvPr>
          <p:cNvSpPr txBox="1">
            <a:spLocks noChangeArrowheads="1"/>
          </p:cNvSpPr>
          <p:nvPr/>
        </p:nvSpPr>
        <p:spPr bwMode="auto">
          <a:xfrm>
            <a:off x="2689225" y="4017963"/>
            <a:ext cx="760413" cy="461962"/>
          </a:xfrm>
          <a:prstGeom prst="rect">
            <a:avLst/>
          </a:prstGeom>
          <a:noFill/>
          <a:ln w="12700">
            <a:solidFill>
              <a:schemeClr val="tx1"/>
            </a:solidFill>
            <a:miter lim="800000"/>
            <a:headEnd/>
            <a:tailEnd/>
          </a:ln>
        </p:spPr>
        <p:txBody>
          <a:bodyPr rIns="45720">
            <a:spAutoFit/>
          </a:bodyPr>
          <a:lstStyle/>
          <a:p>
            <a:pPr eaLnBrk="1" fontAlgn="auto" hangingPunct="1">
              <a:spcBef>
                <a:spcPct val="50000"/>
              </a:spcBef>
              <a:spcAft>
                <a:spcPts val="0"/>
              </a:spcAft>
              <a:defRPr/>
            </a:pPr>
            <a:r>
              <a:rPr lang="en-US" sz="1200" kern="0" dirty="0">
                <a:solidFill>
                  <a:sysClr val="windowText" lastClr="000000"/>
                </a:solidFill>
                <a:latin typeface="Arial" panose="020B0604020202020204" pitchFamily="34" charset="0"/>
                <a:cs typeface="Arial" panose="020B0604020202020204" pitchFamily="34" charset="0"/>
              </a:rPr>
              <a:t>96, </a:t>
            </a:r>
            <a:r>
              <a:rPr lang="en-US" sz="1200" kern="0">
                <a:solidFill>
                  <a:sysClr val="windowText" lastClr="000000"/>
                </a:solidFill>
                <a:latin typeface="Arial" panose="020B0604020202020204" pitchFamily="34" charset="0"/>
                <a:cs typeface="Arial" panose="020B0604020202020204" pitchFamily="34" charset="0"/>
              </a:rPr>
              <a:t>open field</a:t>
            </a:r>
            <a:endParaRPr lang="en-US" sz="1200" kern="0" dirty="0">
              <a:solidFill>
                <a:sysClr val="windowText" lastClr="000000"/>
              </a:solidFill>
              <a:latin typeface="Arial" panose="020B0604020202020204" pitchFamily="34" charset="0"/>
              <a:cs typeface="Arial" panose="020B0604020202020204" pitchFamily="34" charset="0"/>
            </a:endParaRPr>
          </a:p>
        </p:txBody>
      </p:sp>
      <p:sp>
        <p:nvSpPr>
          <p:cNvPr id="13332" name="Text Box 18">
            <a:extLst>
              <a:ext uri="{FF2B5EF4-FFF2-40B4-BE49-F238E27FC236}">
                <a16:creationId xmlns:a16="http://schemas.microsoft.com/office/drawing/2014/main" id="{7F6C2AEE-752B-06E9-8991-06047352F039}"/>
              </a:ext>
            </a:extLst>
          </p:cNvPr>
          <p:cNvSpPr txBox="1">
            <a:spLocks noChangeArrowheads="1"/>
          </p:cNvSpPr>
          <p:nvPr/>
        </p:nvSpPr>
        <p:spPr bwMode="auto">
          <a:xfrm>
            <a:off x="3495675" y="684213"/>
            <a:ext cx="688975" cy="287337"/>
          </a:xfrm>
          <a:prstGeom prst="rect">
            <a:avLst/>
          </a:prstGeom>
          <a:solidFill>
            <a:schemeClr val="bg1"/>
          </a:solidFill>
          <a:ln w="12700">
            <a:solidFill>
              <a:schemeClr val="tx1"/>
            </a:solidFill>
            <a:miter lim="800000"/>
            <a:headEnd/>
            <a:tailEnd/>
          </a:ln>
        </p:spPr>
        <p:txBody>
          <a:bodyPr rIns="45720">
            <a:spAutoFit/>
          </a:bodyPr>
          <a:lstStyle/>
          <a:p>
            <a:pPr eaLnBrk="1" fontAlgn="auto" hangingPunct="1">
              <a:spcBef>
                <a:spcPct val="50000"/>
              </a:spcBef>
              <a:spcAft>
                <a:spcPts val="0"/>
              </a:spcAft>
              <a:defRPr/>
            </a:pPr>
            <a:r>
              <a:rPr lang="en-US" sz="1200" b="1" kern="0">
                <a:solidFill>
                  <a:sysClr val="windowText" lastClr="000000"/>
                </a:solidFill>
                <a:latin typeface="Arial" panose="020B0604020202020204" pitchFamily="34" charset="0"/>
                <a:cs typeface="Arial" panose="020B0604020202020204" pitchFamily="34" charset="0"/>
              </a:rPr>
              <a:t>1 week</a:t>
            </a:r>
          </a:p>
        </p:txBody>
      </p:sp>
      <p:sp>
        <p:nvSpPr>
          <p:cNvPr id="13333" name="Text Box 19">
            <a:extLst>
              <a:ext uri="{FF2B5EF4-FFF2-40B4-BE49-F238E27FC236}">
                <a16:creationId xmlns:a16="http://schemas.microsoft.com/office/drawing/2014/main" id="{B259CE82-5B14-172B-4618-5C3B235F134A}"/>
              </a:ext>
            </a:extLst>
          </p:cNvPr>
          <p:cNvSpPr txBox="1">
            <a:spLocks noChangeArrowheads="1"/>
          </p:cNvSpPr>
          <p:nvPr/>
        </p:nvSpPr>
        <p:spPr bwMode="auto">
          <a:xfrm>
            <a:off x="3514725" y="3078163"/>
            <a:ext cx="754063" cy="461962"/>
          </a:xfrm>
          <a:prstGeom prst="rect">
            <a:avLst/>
          </a:prstGeom>
          <a:noFill/>
          <a:ln w="12700">
            <a:solidFill>
              <a:schemeClr val="tx1"/>
            </a:solidFill>
            <a:miter lim="800000"/>
            <a:headEnd/>
            <a:tailEnd/>
          </a:ln>
        </p:spPr>
        <p:txBody>
          <a:bodyPr rIns="45720">
            <a:spAutoFit/>
          </a:bodyPr>
          <a:lstStyle/>
          <a:p>
            <a:pPr eaLnBrk="1" fontAlgn="auto" hangingPunct="1">
              <a:spcBef>
                <a:spcPct val="50000"/>
              </a:spcBef>
              <a:spcAft>
                <a:spcPts val="0"/>
              </a:spcAft>
              <a:defRPr/>
            </a:pPr>
            <a:r>
              <a:rPr lang="en-US" sz="1200" kern="0" dirty="0">
                <a:solidFill>
                  <a:sysClr val="windowText" lastClr="000000"/>
                </a:solidFill>
                <a:latin typeface="Arial" panose="020B0604020202020204" pitchFamily="34" charset="0"/>
                <a:cs typeface="Arial" panose="020B0604020202020204" pitchFamily="34" charset="0"/>
              </a:rPr>
              <a:t>96, open field</a:t>
            </a:r>
          </a:p>
        </p:txBody>
      </p:sp>
      <p:sp>
        <p:nvSpPr>
          <p:cNvPr id="13334" name="Text Box 20">
            <a:extLst>
              <a:ext uri="{FF2B5EF4-FFF2-40B4-BE49-F238E27FC236}">
                <a16:creationId xmlns:a16="http://schemas.microsoft.com/office/drawing/2014/main" id="{1D3294E0-3351-21DE-62AD-895152DAEC05}"/>
              </a:ext>
            </a:extLst>
          </p:cNvPr>
          <p:cNvSpPr txBox="1">
            <a:spLocks noChangeArrowheads="1"/>
          </p:cNvSpPr>
          <p:nvPr/>
        </p:nvSpPr>
        <p:spPr bwMode="auto">
          <a:xfrm>
            <a:off x="3508375" y="4017963"/>
            <a:ext cx="760413" cy="469900"/>
          </a:xfrm>
          <a:prstGeom prst="rect">
            <a:avLst/>
          </a:prstGeom>
          <a:noFill/>
          <a:ln w="12700">
            <a:solidFill>
              <a:schemeClr val="tx1"/>
            </a:solidFill>
            <a:miter lim="800000"/>
            <a:headEnd/>
            <a:tailEnd/>
          </a:ln>
        </p:spPr>
        <p:txBody>
          <a:bodyPr rIns="45720">
            <a:spAutoFit/>
          </a:bodyPr>
          <a:lstStyle/>
          <a:p>
            <a:pPr eaLnBrk="1" fontAlgn="auto" hangingPunct="1">
              <a:spcBef>
                <a:spcPct val="50000"/>
              </a:spcBef>
              <a:spcAft>
                <a:spcPts val="0"/>
              </a:spcAft>
              <a:defRPr/>
            </a:pPr>
            <a:r>
              <a:rPr lang="en-US" sz="1200" kern="0">
                <a:solidFill>
                  <a:sysClr val="windowText" lastClr="000000"/>
                </a:solidFill>
                <a:latin typeface="Arial" panose="020B0604020202020204" pitchFamily="34" charset="0"/>
                <a:cs typeface="Arial" panose="020B0604020202020204" pitchFamily="34" charset="0"/>
              </a:rPr>
              <a:t>96, VO</a:t>
            </a:r>
            <a:r>
              <a:rPr lang="en-US" sz="1200" kern="0" baseline="-25000">
                <a:solidFill>
                  <a:sysClr val="windowText" lastClr="000000"/>
                </a:solidFill>
                <a:latin typeface="Arial" panose="020B0604020202020204" pitchFamily="34" charset="0"/>
                <a:cs typeface="Arial" panose="020B0604020202020204" pitchFamily="34" charset="0"/>
              </a:rPr>
              <a:t>2</a:t>
            </a:r>
            <a:r>
              <a:rPr lang="en-US" sz="1200" kern="0">
                <a:solidFill>
                  <a:sysClr val="windowText" lastClr="000000"/>
                </a:solidFill>
                <a:latin typeface="Arial" panose="020B0604020202020204" pitchFamily="34" charset="0"/>
                <a:cs typeface="Arial" panose="020B0604020202020204" pitchFamily="34" charset="0"/>
              </a:rPr>
              <a:t>max</a:t>
            </a:r>
          </a:p>
        </p:txBody>
      </p:sp>
      <p:sp>
        <p:nvSpPr>
          <p:cNvPr id="13335" name="Text Box 21">
            <a:extLst>
              <a:ext uri="{FF2B5EF4-FFF2-40B4-BE49-F238E27FC236}">
                <a16:creationId xmlns:a16="http://schemas.microsoft.com/office/drawing/2014/main" id="{478B6074-FDEE-30B5-2B7C-07AE6B64708D}"/>
              </a:ext>
            </a:extLst>
          </p:cNvPr>
          <p:cNvSpPr txBox="1">
            <a:spLocks noChangeArrowheads="1"/>
          </p:cNvSpPr>
          <p:nvPr/>
        </p:nvSpPr>
        <p:spPr bwMode="auto">
          <a:xfrm>
            <a:off x="4527550" y="328613"/>
            <a:ext cx="784225" cy="1016000"/>
          </a:xfrm>
          <a:prstGeom prst="rect">
            <a:avLst/>
          </a:prstGeom>
          <a:noFill/>
          <a:ln w="12700">
            <a:solidFill>
              <a:schemeClr val="tx1"/>
            </a:solidFill>
            <a:miter lim="800000"/>
            <a:headEnd/>
            <a:tailEnd/>
          </a:ln>
        </p:spPr>
        <p:txBody>
          <a:bodyPr rIns="45720">
            <a:spAutoFit/>
          </a:bodyPr>
          <a:lstStyle/>
          <a:p>
            <a:pPr eaLnBrk="1" fontAlgn="auto" hangingPunct="1">
              <a:spcBef>
                <a:spcPct val="50000"/>
              </a:spcBef>
              <a:spcAft>
                <a:spcPts val="0"/>
              </a:spcAft>
              <a:defRPr/>
            </a:pPr>
            <a:r>
              <a:rPr lang="en-US" sz="1200" b="1" kern="0" dirty="0">
                <a:solidFill>
                  <a:sysClr val="windowText" lastClr="000000"/>
                </a:solidFill>
                <a:latin typeface="Arial" panose="020B0604020202020204" pitchFamily="34" charset="0"/>
                <a:cs typeface="Arial" panose="020B0604020202020204" pitchFamily="34" charset="0"/>
              </a:rPr>
              <a:t>Week 1 wheels with </a:t>
            </a:r>
            <a:r>
              <a:rPr lang="en-US" sz="1200" b="1" kern="0">
                <a:solidFill>
                  <a:sysClr val="windowText" lastClr="000000"/>
                </a:solidFill>
                <a:latin typeface="Arial" panose="020B0604020202020204" pitchFamily="34" charset="0"/>
                <a:cs typeface="Arial" panose="020B0604020202020204" pitchFamily="34" charset="0"/>
              </a:rPr>
              <a:t>HCA </a:t>
            </a:r>
          </a:p>
          <a:p>
            <a:pPr eaLnBrk="1" fontAlgn="auto" hangingPunct="1">
              <a:spcBef>
                <a:spcPct val="50000"/>
              </a:spcBef>
              <a:spcAft>
                <a:spcPts val="0"/>
              </a:spcAft>
              <a:defRPr/>
            </a:pPr>
            <a:r>
              <a:rPr lang="en-US" sz="800" b="1" kern="0">
                <a:solidFill>
                  <a:sysClr val="windowText" lastClr="000000"/>
                </a:solidFill>
                <a:latin typeface="Arial" panose="020B0604020202020204" pitchFamily="34" charset="0"/>
                <a:cs typeface="Arial" panose="020B0604020202020204" pitchFamily="34" charset="0"/>
              </a:rPr>
              <a:t>Jan </a:t>
            </a:r>
            <a:r>
              <a:rPr lang="en-US" sz="800" b="1" kern="0" dirty="0">
                <a:solidFill>
                  <a:sysClr val="windowText" lastClr="000000"/>
                </a:solidFill>
                <a:latin typeface="Arial" panose="020B0604020202020204" pitchFamily="34" charset="0"/>
                <a:cs typeface="Arial" panose="020B0604020202020204" pitchFamily="34" charset="0"/>
              </a:rPr>
              <a:t>12, 2016</a:t>
            </a:r>
          </a:p>
        </p:txBody>
      </p:sp>
      <p:sp>
        <p:nvSpPr>
          <p:cNvPr id="13336" name="Text Box 22">
            <a:extLst>
              <a:ext uri="{FF2B5EF4-FFF2-40B4-BE49-F238E27FC236}">
                <a16:creationId xmlns:a16="http://schemas.microsoft.com/office/drawing/2014/main" id="{A733E6F8-9D72-10B2-34D2-2700C253BAF3}"/>
              </a:ext>
            </a:extLst>
          </p:cNvPr>
          <p:cNvSpPr txBox="1">
            <a:spLocks noChangeArrowheads="1"/>
          </p:cNvSpPr>
          <p:nvPr/>
        </p:nvSpPr>
        <p:spPr bwMode="auto">
          <a:xfrm>
            <a:off x="5588000" y="544513"/>
            <a:ext cx="688975" cy="469900"/>
          </a:xfrm>
          <a:prstGeom prst="rect">
            <a:avLst/>
          </a:prstGeom>
          <a:noFill/>
          <a:ln w="12700">
            <a:solidFill>
              <a:schemeClr val="tx1"/>
            </a:solidFill>
            <a:miter lim="800000"/>
            <a:headEnd/>
            <a:tailEnd/>
          </a:ln>
        </p:spPr>
        <p:txBody>
          <a:bodyPr rIns="45720">
            <a:spAutoFit/>
          </a:bodyPr>
          <a:lstStyle/>
          <a:p>
            <a:pPr eaLnBrk="1" fontAlgn="auto" hangingPunct="1">
              <a:spcBef>
                <a:spcPct val="50000"/>
              </a:spcBef>
              <a:spcAft>
                <a:spcPts val="0"/>
              </a:spcAft>
              <a:defRPr/>
            </a:pPr>
            <a:r>
              <a:rPr lang="en-US" sz="1200" b="1" kern="0">
                <a:solidFill>
                  <a:sysClr val="windowText" lastClr="000000"/>
                </a:solidFill>
                <a:latin typeface="Arial" panose="020B0604020202020204" pitchFamily="34" charset="0"/>
                <a:cs typeface="Arial" panose="020B0604020202020204" pitchFamily="34" charset="0"/>
              </a:rPr>
              <a:t>Week 1 wheels</a:t>
            </a:r>
          </a:p>
        </p:txBody>
      </p:sp>
      <p:sp>
        <p:nvSpPr>
          <p:cNvPr id="13337" name="Text Box 23">
            <a:extLst>
              <a:ext uri="{FF2B5EF4-FFF2-40B4-BE49-F238E27FC236}">
                <a16:creationId xmlns:a16="http://schemas.microsoft.com/office/drawing/2014/main" id="{6781ED0C-904B-0A92-78EA-E8C4CB5563FF}"/>
              </a:ext>
            </a:extLst>
          </p:cNvPr>
          <p:cNvSpPr txBox="1">
            <a:spLocks noChangeArrowheads="1"/>
          </p:cNvSpPr>
          <p:nvPr/>
        </p:nvSpPr>
        <p:spPr bwMode="auto">
          <a:xfrm>
            <a:off x="4425950" y="1312863"/>
            <a:ext cx="950913" cy="469900"/>
          </a:xfrm>
          <a:prstGeom prst="rect">
            <a:avLst/>
          </a:prstGeom>
          <a:noFill/>
          <a:ln w="12700">
            <a:solidFill>
              <a:schemeClr val="tx1"/>
            </a:solidFill>
            <a:miter lim="800000"/>
            <a:headEnd/>
            <a:tailEnd/>
          </a:ln>
        </p:spPr>
        <p:txBody>
          <a:bodyPr rIns="45720">
            <a:spAutoFit/>
          </a:bodyPr>
          <a:lstStyle/>
          <a:p>
            <a:pPr eaLnBrk="1" fontAlgn="auto" hangingPunct="1">
              <a:spcBef>
                <a:spcPct val="50000"/>
              </a:spcBef>
              <a:spcAft>
                <a:spcPts val="0"/>
              </a:spcAft>
              <a:defRPr/>
            </a:pPr>
            <a:r>
              <a:rPr lang="en-US" sz="1200" kern="0">
                <a:solidFill>
                  <a:schemeClr val="hlink"/>
                </a:solidFill>
                <a:latin typeface="Arial" panose="020B0604020202020204" pitchFamily="34" charset="0"/>
                <a:cs typeface="Arial" panose="020B0604020202020204" pitchFamily="34" charset="0"/>
              </a:rPr>
              <a:t>12 C, no wheels, SD </a:t>
            </a:r>
          </a:p>
        </p:txBody>
      </p:sp>
      <p:sp>
        <p:nvSpPr>
          <p:cNvPr id="13338" name="Text Box 24">
            <a:extLst>
              <a:ext uri="{FF2B5EF4-FFF2-40B4-BE49-F238E27FC236}">
                <a16:creationId xmlns:a16="http://schemas.microsoft.com/office/drawing/2014/main" id="{28251890-D000-C24B-84C9-58270672DF8F}"/>
              </a:ext>
            </a:extLst>
          </p:cNvPr>
          <p:cNvSpPr txBox="1">
            <a:spLocks noChangeArrowheads="1"/>
          </p:cNvSpPr>
          <p:nvPr/>
        </p:nvSpPr>
        <p:spPr bwMode="auto">
          <a:xfrm>
            <a:off x="4425950" y="1960563"/>
            <a:ext cx="950913" cy="469900"/>
          </a:xfrm>
          <a:prstGeom prst="rect">
            <a:avLst/>
          </a:prstGeom>
          <a:noFill/>
          <a:ln w="12700">
            <a:solidFill>
              <a:schemeClr val="tx1"/>
            </a:solidFill>
            <a:miter lim="800000"/>
            <a:headEnd/>
            <a:tailEnd/>
          </a:ln>
        </p:spPr>
        <p:txBody>
          <a:bodyPr rIns="45720">
            <a:spAutoFit/>
          </a:bodyPr>
          <a:lstStyle/>
          <a:p>
            <a:pPr eaLnBrk="1" fontAlgn="auto" hangingPunct="1">
              <a:spcBef>
                <a:spcPct val="50000"/>
              </a:spcBef>
              <a:spcAft>
                <a:spcPts val="0"/>
              </a:spcAft>
              <a:defRPr/>
            </a:pPr>
            <a:r>
              <a:rPr lang="en-US" sz="1200" kern="0">
                <a:solidFill>
                  <a:schemeClr val="hlink"/>
                </a:solidFill>
                <a:latin typeface="Arial" panose="020B0604020202020204" pitchFamily="34" charset="0"/>
                <a:cs typeface="Arial" panose="020B0604020202020204" pitchFamily="34" charset="0"/>
              </a:rPr>
              <a:t>12 C, wheels, SD </a:t>
            </a:r>
          </a:p>
        </p:txBody>
      </p:sp>
      <p:sp>
        <p:nvSpPr>
          <p:cNvPr id="13339" name="Text Box 25">
            <a:extLst>
              <a:ext uri="{FF2B5EF4-FFF2-40B4-BE49-F238E27FC236}">
                <a16:creationId xmlns:a16="http://schemas.microsoft.com/office/drawing/2014/main" id="{3FE46319-847A-8DCE-4B70-7915953FBFB4}"/>
              </a:ext>
            </a:extLst>
          </p:cNvPr>
          <p:cNvSpPr txBox="1">
            <a:spLocks noChangeArrowheads="1"/>
          </p:cNvSpPr>
          <p:nvPr/>
        </p:nvSpPr>
        <p:spPr bwMode="auto">
          <a:xfrm>
            <a:off x="4425950" y="2620963"/>
            <a:ext cx="950913" cy="469900"/>
          </a:xfrm>
          <a:prstGeom prst="rect">
            <a:avLst/>
          </a:prstGeom>
          <a:noFill/>
          <a:ln w="12700">
            <a:solidFill>
              <a:schemeClr val="tx1"/>
            </a:solidFill>
            <a:miter lim="800000"/>
            <a:headEnd/>
            <a:tailEnd/>
          </a:ln>
        </p:spPr>
        <p:txBody>
          <a:bodyPr lIns="45720" rIns="45720">
            <a:spAutoFit/>
          </a:bodyPr>
          <a:lstStyle/>
          <a:p>
            <a:pPr eaLnBrk="1" fontAlgn="auto" hangingPunct="1">
              <a:spcBef>
                <a:spcPct val="50000"/>
              </a:spcBef>
              <a:spcAft>
                <a:spcPts val="0"/>
              </a:spcAft>
              <a:defRPr/>
            </a:pPr>
            <a:r>
              <a:rPr lang="en-US" sz="1200" kern="0">
                <a:solidFill>
                  <a:schemeClr val="hlink"/>
                </a:solidFill>
                <a:latin typeface="Arial" panose="020B0604020202020204" pitchFamily="34" charset="0"/>
                <a:cs typeface="Arial" panose="020B0604020202020204" pitchFamily="34" charset="0"/>
              </a:rPr>
              <a:t>12 C, no wheels, WD </a:t>
            </a:r>
          </a:p>
        </p:txBody>
      </p:sp>
      <p:sp>
        <p:nvSpPr>
          <p:cNvPr id="13340" name="Text Box 26">
            <a:extLst>
              <a:ext uri="{FF2B5EF4-FFF2-40B4-BE49-F238E27FC236}">
                <a16:creationId xmlns:a16="http://schemas.microsoft.com/office/drawing/2014/main" id="{2B032325-02EE-99EE-4490-771E06C2B21F}"/>
              </a:ext>
            </a:extLst>
          </p:cNvPr>
          <p:cNvSpPr txBox="1">
            <a:spLocks noChangeArrowheads="1"/>
          </p:cNvSpPr>
          <p:nvPr/>
        </p:nvSpPr>
        <p:spPr bwMode="auto">
          <a:xfrm>
            <a:off x="4425950" y="3268663"/>
            <a:ext cx="950913" cy="469900"/>
          </a:xfrm>
          <a:prstGeom prst="rect">
            <a:avLst/>
          </a:prstGeom>
          <a:noFill/>
          <a:ln w="12700">
            <a:solidFill>
              <a:schemeClr val="tx1"/>
            </a:solidFill>
            <a:miter lim="800000"/>
            <a:headEnd/>
            <a:tailEnd/>
          </a:ln>
        </p:spPr>
        <p:txBody>
          <a:bodyPr lIns="45720" rIns="45720">
            <a:spAutoFit/>
          </a:bodyPr>
          <a:lstStyle/>
          <a:p>
            <a:pPr eaLnBrk="1" fontAlgn="auto" hangingPunct="1">
              <a:spcBef>
                <a:spcPct val="50000"/>
              </a:spcBef>
              <a:spcAft>
                <a:spcPts val="0"/>
              </a:spcAft>
              <a:defRPr/>
            </a:pPr>
            <a:r>
              <a:rPr lang="en-US" sz="1200" kern="0">
                <a:solidFill>
                  <a:schemeClr val="hlink"/>
                </a:solidFill>
                <a:latin typeface="Arial" panose="020B0604020202020204" pitchFamily="34" charset="0"/>
                <a:cs typeface="Arial" panose="020B0604020202020204" pitchFamily="34" charset="0"/>
              </a:rPr>
              <a:t>12 C, wheels, WD </a:t>
            </a:r>
          </a:p>
        </p:txBody>
      </p:sp>
      <p:sp>
        <p:nvSpPr>
          <p:cNvPr id="13341" name="Text Box 27">
            <a:extLst>
              <a:ext uri="{FF2B5EF4-FFF2-40B4-BE49-F238E27FC236}">
                <a16:creationId xmlns:a16="http://schemas.microsoft.com/office/drawing/2014/main" id="{308D1BCA-4E26-79C8-028A-501BD396AADA}"/>
              </a:ext>
            </a:extLst>
          </p:cNvPr>
          <p:cNvSpPr txBox="1">
            <a:spLocks noChangeArrowheads="1"/>
          </p:cNvSpPr>
          <p:nvPr/>
        </p:nvSpPr>
        <p:spPr bwMode="auto">
          <a:xfrm>
            <a:off x="4425950" y="4017963"/>
            <a:ext cx="950913" cy="469900"/>
          </a:xfrm>
          <a:prstGeom prst="rect">
            <a:avLst/>
          </a:prstGeom>
          <a:noFill/>
          <a:ln w="12700">
            <a:solidFill>
              <a:schemeClr val="tx1"/>
            </a:solidFill>
            <a:miter lim="800000"/>
            <a:headEnd/>
            <a:tailEnd/>
          </a:ln>
        </p:spPr>
        <p:txBody>
          <a:bodyPr rIns="45720">
            <a:spAutoFit/>
          </a:bodyPr>
          <a:lstStyle/>
          <a:p>
            <a:pPr eaLnBrk="1" fontAlgn="auto" hangingPunct="1">
              <a:spcBef>
                <a:spcPct val="50000"/>
              </a:spcBef>
              <a:spcAft>
                <a:spcPts val="0"/>
              </a:spcAft>
              <a:defRPr/>
            </a:pPr>
            <a:r>
              <a:rPr lang="en-US" sz="1200" kern="0">
                <a:solidFill>
                  <a:srgbClr val="FF0000"/>
                </a:solidFill>
                <a:latin typeface="Arial" panose="020B0604020202020204" pitchFamily="34" charset="0"/>
                <a:cs typeface="Arial" panose="020B0604020202020204" pitchFamily="34" charset="0"/>
              </a:rPr>
              <a:t>12 HR, no wheels, SD </a:t>
            </a:r>
          </a:p>
        </p:txBody>
      </p:sp>
      <p:sp>
        <p:nvSpPr>
          <p:cNvPr id="13342" name="Text Box 28">
            <a:extLst>
              <a:ext uri="{FF2B5EF4-FFF2-40B4-BE49-F238E27FC236}">
                <a16:creationId xmlns:a16="http://schemas.microsoft.com/office/drawing/2014/main" id="{58B16C06-6243-557F-128F-A29917E4F0FD}"/>
              </a:ext>
            </a:extLst>
          </p:cNvPr>
          <p:cNvSpPr txBox="1">
            <a:spLocks noChangeArrowheads="1"/>
          </p:cNvSpPr>
          <p:nvPr/>
        </p:nvSpPr>
        <p:spPr bwMode="auto">
          <a:xfrm>
            <a:off x="4425950" y="4665663"/>
            <a:ext cx="950913" cy="469900"/>
          </a:xfrm>
          <a:prstGeom prst="rect">
            <a:avLst/>
          </a:prstGeom>
          <a:noFill/>
          <a:ln w="12700">
            <a:solidFill>
              <a:schemeClr val="tx1"/>
            </a:solidFill>
            <a:miter lim="800000"/>
            <a:headEnd/>
            <a:tailEnd/>
          </a:ln>
        </p:spPr>
        <p:txBody>
          <a:bodyPr rIns="45720">
            <a:spAutoFit/>
          </a:bodyPr>
          <a:lstStyle/>
          <a:p>
            <a:pPr eaLnBrk="1" fontAlgn="auto" hangingPunct="1">
              <a:spcBef>
                <a:spcPct val="50000"/>
              </a:spcBef>
              <a:spcAft>
                <a:spcPts val="0"/>
              </a:spcAft>
              <a:defRPr/>
            </a:pPr>
            <a:r>
              <a:rPr lang="en-US" sz="1200" kern="0">
                <a:solidFill>
                  <a:srgbClr val="FF0000"/>
                </a:solidFill>
                <a:latin typeface="Arial" panose="020B0604020202020204" pitchFamily="34" charset="0"/>
                <a:cs typeface="Arial" panose="020B0604020202020204" pitchFamily="34" charset="0"/>
              </a:rPr>
              <a:t>12 HR, wheels, SD </a:t>
            </a:r>
          </a:p>
        </p:txBody>
      </p:sp>
      <p:sp>
        <p:nvSpPr>
          <p:cNvPr id="13343" name="Text Box 29">
            <a:extLst>
              <a:ext uri="{FF2B5EF4-FFF2-40B4-BE49-F238E27FC236}">
                <a16:creationId xmlns:a16="http://schemas.microsoft.com/office/drawing/2014/main" id="{A85A0EAD-1600-4208-9A9D-0BE973B0CBB1}"/>
              </a:ext>
            </a:extLst>
          </p:cNvPr>
          <p:cNvSpPr txBox="1">
            <a:spLocks noChangeArrowheads="1"/>
          </p:cNvSpPr>
          <p:nvPr/>
        </p:nvSpPr>
        <p:spPr bwMode="auto">
          <a:xfrm>
            <a:off x="4425950" y="5326063"/>
            <a:ext cx="950913" cy="469900"/>
          </a:xfrm>
          <a:prstGeom prst="rect">
            <a:avLst/>
          </a:prstGeom>
          <a:noFill/>
          <a:ln w="12700">
            <a:solidFill>
              <a:schemeClr val="tx1"/>
            </a:solidFill>
            <a:miter lim="800000"/>
            <a:headEnd/>
            <a:tailEnd/>
          </a:ln>
        </p:spPr>
        <p:txBody>
          <a:bodyPr lIns="45720" rIns="45720">
            <a:spAutoFit/>
          </a:bodyPr>
          <a:lstStyle/>
          <a:p>
            <a:pPr eaLnBrk="1" fontAlgn="auto" hangingPunct="1">
              <a:spcBef>
                <a:spcPct val="50000"/>
              </a:spcBef>
              <a:spcAft>
                <a:spcPts val="0"/>
              </a:spcAft>
              <a:defRPr/>
            </a:pPr>
            <a:r>
              <a:rPr lang="en-US" sz="1200" kern="0">
                <a:solidFill>
                  <a:srgbClr val="FF0000"/>
                </a:solidFill>
                <a:latin typeface="Arial" panose="020B0604020202020204" pitchFamily="34" charset="0"/>
                <a:cs typeface="Arial" panose="020B0604020202020204" pitchFamily="34" charset="0"/>
              </a:rPr>
              <a:t>12 HR, no wheels, WD </a:t>
            </a:r>
          </a:p>
        </p:txBody>
      </p:sp>
      <p:sp>
        <p:nvSpPr>
          <p:cNvPr id="13344" name="Text Box 30">
            <a:extLst>
              <a:ext uri="{FF2B5EF4-FFF2-40B4-BE49-F238E27FC236}">
                <a16:creationId xmlns:a16="http://schemas.microsoft.com/office/drawing/2014/main" id="{5205E22F-A38A-3F51-8ACF-E01B5D4EA6BD}"/>
              </a:ext>
            </a:extLst>
          </p:cNvPr>
          <p:cNvSpPr txBox="1">
            <a:spLocks noChangeArrowheads="1"/>
          </p:cNvSpPr>
          <p:nvPr/>
        </p:nvSpPr>
        <p:spPr bwMode="auto">
          <a:xfrm>
            <a:off x="4425950" y="5973763"/>
            <a:ext cx="950913" cy="469900"/>
          </a:xfrm>
          <a:prstGeom prst="rect">
            <a:avLst/>
          </a:prstGeom>
          <a:noFill/>
          <a:ln w="12700">
            <a:solidFill>
              <a:schemeClr val="tx1"/>
            </a:solidFill>
            <a:miter lim="800000"/>
            <a:headEnd/>
            <a:tailEnd/>
          </a:ln>
        </p:spPr>
        <p:txBody>
          <a:bodyPr lIns="45720" rIns="45720">
            <a:spAutoFit/>
          </a:bodyPr>
          <a:lstStyle/>
          <a:p>
            <a:pPr eaLnBrk="1" fontAlgn="auto" hangingPunct="1">
              <a:spcBef>
                <a:spcPct val="50000"/>
              </a:spcBef>
              <a:spcAft>
                <a:spcPts val="0"/>
              </a:spcAft>
              <a:defRPr/>
            </a:pPr>
            <a:r>
              <a:rPr lang="en-US" sz="1200" kern="0">
                <a:solidFill>
                  <a:srgbClr val="FF0000"/>
                </a:solidFill>
                <a:latin typeface="Arial" panose="020B0604020202020204" pitchFamily="34" charset="0"/>
                <a:cs typeface="Arial" panose="020B0604020202020204" pitchFamily="34" charset="0"/>
              </a:rPr>
              <a:t>12 HR, wheels, WD </a:t>
            </a:r>
          </a:p>
        </p:txBody>
      </p:sp>
      <p:sp>
        <p:nvSpPr>
          <p:cNvPr id="13345" name="Text Box 31">
            <a:extLst>
              <a:ext uri="{FF2B5EF4-FFF2-40B4-BE49-F238E27FC236}">
                <a16:creationId xmlns:a16="http://schemas.microsoft.com/office/drawing/2014/main" id="{5A462E42-2130-EDEB-BF32-3372AEE2307B}"/>
              </a:ext>
            </a:extLst>
          </p:cNvPr>
          <p:cNvSpPr txBox="1">
            <a:spLocks noChangeArrowheads="1"/>
          </p:cNvSpPr>
          <p:nvPr/>
        </p:nvSpPr>
        <p:spPr bwMode="auto">
          <a:xfrm>
            <a:off x="5529263" y="1312863"/>
            <a:ext cx="950912" cy="469900"/>
          </a:xfrm>
          <a:prstGeom prst="rect">
            <a:avLst/>
          </a:prstGeom>
          <a:noFill/>
          <a:ln w="12700">
            <a:solidFill>
              <a:schemeClr val="tx1"/>
            </a:solidFill>
            <a:miter lim="800000"/>
            <a:headEnd/>
            <a:tailEnd/>
          </a:ln>
        </p:spPr>
        <p:txBody>
          <a:bodyPr rIns="45720">
            <a:spAutoFit/>
          </a:bodyPr>
          <a:lstStyle/>
          <a:p>
            <a:pPr eaLnBrk="1" fontAlgn="auto" hangingPunct="1">
              <a:spcBef>
                <a:spcPct val="50000"/>
              </a:spcBef>
              <a:spcAft>
                <a:spcPts val="0"/>
              </a:spcAft>
              <a:defRPr/>
            </a:pPr>
            <a:r>
              <a:rPr lang="en-US" sz="1200" kern="0">
                <a:solidFill>
                  <a:schemeClr val="hlink"/>
                </a:solidFill>
                <a:latin typeface="Arial" panose="020B0604020202020204" pitchFamily="34" charset="0"/>
                <a:cs typeface="Arial" panose="020B0604020202020204" pitchFamily="34" charset="0"/>
              </a:rPr>
              <a:t>12 C, no wheels, SD </a:t>
            </a:r>
          </a:p>
        </p:txBody>
      </p:sp>
      <p:sp>
        <p:nvSpPr>
          <p:cNvPr id="13346" name="Text Box 32">
            <a:extLst>
              <a:ext uri="{FF2B5EF4-FFF2-40B4-BE49-F238E27FC236}">
                <a16:creationId xmlns:a16="http://schemas.microsoft.com/office/drawing/2014/main" id="{F6A2206E-CA1F-C138-C594-4B70D9315B33}"/>
              </a:ext>
            </a:extLst>
          </p:cNvPr>
          <p:cNvSpPr txBox="1">
            <a:spLocks noChangeArrowheads="1"/>
          </p:cNvSpPr>
          <p:nvPr/>
        </p:nvSpPr>
        <p:spPr bwMode="auto">
          <a:xfrm>
            <a:off x="5529263" y="1960563"/>
            <a:ext cx="950912" cy="469900"/>
          </a:xfrm>
          <a:prstGeom prst="rect">
            <a:avLst/>
          </a:prstGeom>
          <a:noFill/>
          <a:ln w="12700">
            <a:solidFill>
              <a:schemeClr val="tx1"/>
            </a:solidFill>
            <a:miter lim="800000"/>
            <a:headEnd/>
            <a:tailEnd/>
          </a:ln>
        </p:spPr>
        <p:txBody>
          <a:bodyPr rIns="45720">
            <a:spAutoFit/>
          </a:bodyPr>
          <a:lstStyle/>
          <a:p>
            <a:pPr eaLnBrk="1" fontAlgn="auto" hangingPunct="1">
              <a:spcBef>
                <a:spcPct val="50000"/>
              </a:spcBef>
              <a:spcAft>
                <a:spcPts val="0"/>
              </a:spcAft>
              <a:defRPr/>
            </a:pPr>
            <a:r>
              <a:rPr lang="en-US" sz="1200" kern="0">
                <a:solidFill>
                  <a:schemeClr val="hlink"/>
                </a:solidFill>
                <a:latin typeface="Arial" panose="020B0604020202020204" pitchFamily="34" charset="0"/>
                <a:cs typeface="Arial" panose="020B0604020202020204" pitchFamily="34" charset="0"/>
              </a:rPr>
              <a:t>12 C, wheels, SD </a:t>
            </a:r>
          </a:p>
        </p:txBody>
      </p:sp>
      <p:sp>
        <p:nvSpPr>
          <p:cNvPr id="13347" name="Text Box 33">
            <a:extLst>
              <a:ext uri="{FF2B5EF4-FFF2-40B4-BE49-F238E27FC236}">
                <a16:creationId xmlns:a16="http://schemas.microsoft.com/office/drawing/2014/main" id="{DBA6AAB3-2FAB-34FE-70A5-BEC6446704FF}"/>
              </a:ext>
            </a:extLst>
          </p:cNvPr>
          <p:cNvSpPr txBox="1">
            <a:spLocks noChangeArrowheads="1"/>
          </p:cNvSpPr>
          <p:nvPr/>
        </p:nvSpPr>
        <p:spPr bwMode="auto">
          <a:xfrm>
            <a:off x="5529263" y="2620963"/>
            <a:ext cx="950912" cy="469900"/>
          </a:xfrm>
          <a:prstGeom prst="rect">
            <a:avLst/>
          </a:prstGeom>
          <a:noFill/>
          <a:ln w="12700">
            <a:solidFill>
              <a:schemeClr val="tx1"/>
            </a:solidFill>
            <a:miter lim="800000"/>
            <a:headEnd/>
            <a:tailEnd/>
          </a:ln>
        </p:spPr>
        <p:txBody>
          <a:bodyPr lIns="45720" rIns="45720">
            <a:spAutoFit/>
          </a:bodyPr>
          <a:lstStyle/>
          <a:p>
            <a:pPr eaLnBrk="1" fontAlgn="auto" hangingPunct="1">
              <a:spcBef>
                <a:spcPct val="50000"/>
              </a:spcBef>
              <a:spcAft>
                <a:spcPts val="0"/>
              </a:spcAft>
              <a:defRPr/>
            </a:pPr>
            <a:r>
              <a:rPr lang="en-US" sz="1200" kern="0">
                <a:solidFill>
                  <a:schemeClr val="hlink"/>
                </a:solidFill>
                <a:latin typeface="Arial" panose="020B0604020202020204" pitchFamily="34" charset="0"/>
                <a:cs typeface="Arial" panose="020B0604020202020204" pitchFamily="34" charset="0"/>
              </a:rPr>
              <a:t>12 C, no wheels, WD </a:t>
            </a:r>
          </a:p>
        </p:txBody>
      </p:sp>
      <p:sp>
        <p:nvSpPr>
          <p:cNvPr id="13348" name="Text Box 34">
            <a:extLst>
              <a:ext uri="{FF2B5EF4-FFF2-40B4-BE49-F238E27FC236}">
                <a16:creationId xmlns:a16="http://schemas.microsoft.com/office/drawing/2014/main" id="{CEA2963F-BF10-3F23-9B6D-9742F7975349}"/>
              </a:ext>
            </a:extLst>
          </p:cNvPr>
          <p:cNvSpPr txBox="1">
            <a:spLocks noChangeArrowheads="1"/>
          </p:cNvSpPr>
          <p:nvPr/>
        </p:nvSpPr>
        <p:spPr bwMode="auto">
          <a:xfrm>
            <a:off x="5529263" y="3268663"/>
            <a:ext cx="950912" cy="469900"/>
          </a:xfrm>
          <a:prstGeom prst="rect">
            <a:avLst/>
          </a:prstGeom>
          <a:noFill/>
          <a:ln w="12700">
            <a:solidFill>
              <a:schemeClr val="tx1"/>
            </a:solidFill>
            <a:miter lim="800000"/>
            <a:headEnd/>
            <a:tailEnd/>
          </a:ln>
        </p:spPr>
        <p:txBody>
          <a:bodyPr lIns="45720" rIns="45720">
            <a:spAutoFit/>
          </a:bodyPr>
          <a:lstStyle/>
          <a:p>
            <a:pPr eaLnBrk="1" fontAlgn="auto" hangingPunct="1">
              <a:spcBef>
                <a:spcPct val="50000"/>
              </a:spcBef>
              <a:spcAft>
                <a:spcPts val="0"/>
              </a:spcAft>
              <a:defRPr/>
            </a:pPr>
            <a:r>
              <a:rPr lang="en-US" sz="1200" kern="0">
                <a:solidFill>
                  <a:schemeClr val="hlink"/>
                </a:solidFill>
                <a:latin typeface="Arial" panose="020B0604020202020204" pitchFamily="34" charset="0"/>
                <a:cs typeface="Arial" panose="020B0604020202020204" pitchFamily="34" charset="0"/>
              </a:rPr>
              <a:t>12 C, wheels, WD </a:t>
            </a:r>
          </a:p>
        </p:txBody>
      </p:sp>
      <p:sp>
        <p:nvSpPr>
          <p:cNvPr id="13349" name="Text Box 35">
            <a:extLst>
              <a:ext uri="{FF2B5EF4-FFF2-40B4-BE49-F238E27FC236}">
                <a16:creationId xmlns:a16="http://schemas.microsoft.com/office/drawing/2014/main" id="{4E778E30-60FB-515E-4654-94B6027A4081}"/>
              </a:ext>
            </a:extLst>
          </p:cNvPr>
          <p:cNvSpPr txBox="1">
            <a:spLocks noChangeArrowheads="1"/>
          </p:cNvSpPr>
          <p:nvPr/>
        </p:nvSpPr>
        <p:spPr bwMode="auto">
          <a:xfrm>
            <a:off x="5529263" y="4017963"/>
            <a:ext cx="950912" cy="469900"/>
          </a:xfrm>
          <a:prstGeom prst="rect">
            <a:avLst/>
          </a:prstGeom>
          <a:noFill/>
          <a:ln w="12700">
            <a:solidFill>
              <a:schemeClr val="tx1"/>
            </a:solidFill>
            <a:miter lim="800000"/>
            <a:headEnd/>
            <a:tailEnd/>
          </a:ln>
        </p:spPr>
        <p:txBody>
          <a:bodyPr rIns="45720">
            <a:spAutoFit/>
          </a:bodyPr>
          <a:lstStyle/>
          <a:p>
            <a:pPr eaLnBrk="1" fontAlgn="auto" hangingPunct="1">
              <a:spcBef>
                <a:spcPct val="50000"/>
              </a:spcBef>
              <a:spcAft>
                <a:spcPts val="0"/>
              </a:spcAft>
              <a:defRPr/>
            </a:pPr>
            <a:r>
              <a:rPr lang="en-US" sz="1200" kern="0">
                <a:solidFill>
                  <a:srgbClr val="FF0000"/>
                </a:solidFill>
                <a:latin typeface="Arial" panose="020B0604020202020204" pitchFamily="34" charset="0"/>
                <a:cs typeface="Arial" panose="020B0604020202020204" pitchFamily="34" charset="0"/>
              </a:rPr>
              <a:t>12 HR, no wheels, SD </a:t>
            </a:r>
          </a:p>
        </p:txBody>
      </p:sp>
      <p:sp>
        <p:nvSpPr>
          <p:cNvPr id="13350" name="Text Box 36">
            <a:extLst>
              <a:ext uri="{FF2B5EF4-FFF2-40B4-BE49-F238E27FC236}">
                <a16:creationId xmlns:a16="http://schemas.microsoft.com/office/drawing/2014/main" id="{25DDA69F-E153-E29F-988B-F5FC803AF406}"/>
              </a:ext>
            </a:extLst>
          </p:cNvPr>
          <p:cNvSpPr txBox="1">
            <a:spLocks noChangeArrowheads="1"/>
          </p:cNvSpPr>
          <p:nvPr/>
        </p:nvSpPr>
        <p:spPr bwMode="auto">
          <a:xfrm>
            <a:off x="5529263" y="4665663"/>
            <a:ext cx="950912" cy="469900"/>
          </a:xfrm>
          <a:prstGeom prst="rect">
            <a:avLst/>
          </a:prstGeom>
          <a:noFill/>
          <a:ln w="12700">
            <a:solidFill>
              <a:schemeClr val="tx1"/>
            </a:solidFill>
            <a:miter lim="800000"/>
            <a:headEnd/>
            <a:tailEnd/>
          </a:ln>
        </p:spPr>
        <p:txBody>
          <a:bodyPr rIns="45720">
            <a:spAutoFit/>
          </a:bodyPr>
          <a:lstStyle/>
          <a:p>
            <a:pPr eaLnBrk="1" fontAlgn="auto" hangingPunct="1">
              <a:spcBef>
                <a:spcPct val="50000"/>
              </a:spcBef>
              <a:spcAft>
                <a:spcPts val="0"/>
              </a:spcAft>
              <a:defRPr/>
            </a:pPr>
            <a:r>
              <a:rPr lang="en-US" sz="1200" kern="0">
                <a:solidFill>
                  <a:srgbClr val="FF0000"/>
                </a:solidFill>
                <a:latin typeface="Arial" panose="020B0604020202020204" pitchFamily="34" charset="0"/>
                <a:cs typeface="Arial" panose="020B0604020202020204" pitchFamily="34" charset="0"/>
              </a:rPr>
              <a:t>12 HR, wheels, SD </a:t>
            </a:r>
          </a:p>
        </p:txBody>
      </p:sp>
      <p:sp>
        <p:nvSpPr>
          <p:cNvPr id="13351" name="Text Box 37">
            <a:extLst>
              <a:ext uri="{FF2B5EF4-FFF2-40B4-BE49-F238E27FC236}">
                <a16:creationId xmlns:a16="http://schemas.microsoft.com/office/drawing/2014/main" id="{DC6CC100-25A2-776D-506D-E4703A0AF60A}"/>
              </a:ext>
            </a:extLst>
          </p:cNvPr>
          <p:cNvSpPr txBox="1">
            <a:spLocks noChangeArrowheads="1"/>
          </p:cNvSpPr>
          <p:nvPr/>
        </p:nvSpPr>
        <p:spPr bwMode="auto">
          <a:xfrm>
            <a:off x="5529263" y="5326063"/>
            <a:ext cx="950912" cy="469900"/>
          </a:xfrm>
          <a:prstGeom prst="rect">
            <a:avLst/>
          </a:prstGeom>
          <a:noFill/>
          <a:ln w="12700">
            <a:solidFill>
              <a:schemeClr val="tx1"/>
            </a:solidFill>
            <a:miter lim="800000"/>
            <a:headEnd/>
            <a:tailEnd/>
          </a:ln>
        </p:spPr>
        <p:txBody>
          <a:bodyPr lIns="45720" rIns="45720">
            <a:spAutoFit/>
          </a:bodyPr>
          <a:lstStyle/>
          <a:p>
            <a:pPr eaLnBrk="1" fontAlgn="auto" hangingPunct="1">
              <a:spcBef>
                <a:spcPct val="50000"/>
              </a:spcBef>
              <a:spcAft>
                <a:spcPts val="0"/>
              </a:spcAft>
              <a:defRPr/>
            </a:pPr>
            <a:r>
              <a:rPr lang="en-US" sz="1200" kern="0">
                <a:solidFill>
                  <a:srgbClr val="FF0000"/>
                </a:solidFill>
                <a:latin typeface="Arial" panose="020B0604020202020204" pitchFamily="34" charset="0"/>
                <a:cs typeface="Arial" panose="020B0604020202020204" pitchFamily="34" charset="0"/>
              </a:rPr>
              <a:t>12 HR, no wheels, WD </a:t>
            </a:r>
          </a:p>
        </p:txBody>
      </p:sp>
      <p:sp>
        <p:nvSpPr>
          <p:cNvPr id="13352" name="Text Box 38">
            <a:extLst>
              <a:ext uri="{FF2B5EF4-FFF2-40B4-BE49-F238E27FC236}">
                <a16:creationId xmlns:a16="http://schemas.microsoft.com/office/drawing/2014/main" id="{14E7338B-91B6-BD1C-1930-A67739AA2D08}"/>
              </a:ext>
            </a:extLst>
          </p:cNvPr>
          <p:cNvSpPr txBox="1">
            <a:spLocks noChangeArrowheads="1"/>
          </p:cNvSpPr>
          <p:nvPr/>
        </p:nvSpPr>
        <p:spPr bwMode="auto">
          <a:xfrm>
            <a:off x="5529263" y="5973763"/>
            <a:ext cx="950912" cy="469900"/>
          </a:xfrm>
          <a:prstGeom prst="rect">
            <a:avLst/>
          </a:prstGeom>
          <a:noFill/>
          <a:ln w="12700">
            <a:solidFill>
              <a:schemeClr val="tx1"/>
            </a:solidFill>
            <a:miter lim="800000"/>
            <a:headEnd/>
            <a:tailEnd/>
          </a:ln>
        </p:spPr>
        <p:txBody>
          <a:bodyPr lIns="45720" rIns="45720">
            <a:spAutoFit/>
          </a:bodyPr>
          <a:lstStyle/>
          <a:p>
            <a:pPr eaLnBrk="1" fontAlgn="auto" hangingPunct="1">
              <a:spcBef>
                <a:spcPct val="50000"/>
              </a:spcBef>
              <a:spcAft>
                <a:spcPts val="0"/>
              </a:spcAft>
              <a:defRPr/>
            </a:pPr>
            <a:r>
              <a:rPr lang="en-US" sz="1200" kern="0">
                <a:solidFill>
                  <a:srgbClr val="FF0000"/>
                </a:solidFill>
                <a:latin typeface="Arial" panose="020B0604020202020204" pitchFamily="34" charset="0"/>
                <a:cs typeface="Arial" panose="020B0604020202020204" pitchFamily="34" charset="0"/>
              </a:rPr>
              <a:t>12 HR, wheels, WD </a:t>
            </a:r>
          </a:p>
        </p:txBody>
      </p:sp>
      <p:sp>
        <p:nvSpPr>
          <p:cNvPr id="13353" name="Text Box 39">
            <a:extLst>
              <a:ext uri="{FF2B5EF4-FFF2-40B4-BE49-F238E27FC236}">
                <a16:creationId xmlns:a16="http://schemas.microsoft.com/office/drawing/2014/main" id="{A89DC5A2-75D7-9DBA-87F4-FFD23F37C8A2}"/>
              </a:ext>
            </a:extLst>
          </p:cNvPr>
          <p:cNvSpPr txBox="1">
            <a:spLocks noChangeArrowheads="1"/>
          </p:cNvSpPr>
          <p:nvPr/>
        </p:nvSpPr>
        <p:spPr bwMode="auto">
          <a:xfrm>
            <a:off x="6743700" y="328613"/>
            <a:ext cx="688975" cy="835025"/>
          </a:xfrm>
          <a:prstGeom prst="rect">
            <a:avLst/>
          </a:prstGeom>
          <a:noFill/>
          <a:ln w="12700">
            <a:solidFill>
              <a:schemeClr val="tx1"/>
            </a:solidFill>
            <a:miter lim="800000"/>
            <a:headEnd/>
            <a:tailEnd/>
          </a:ln>
        </p:spPr>
        <p:txBody>
          <a:bodyPr rIns="45720">
            <a:spAutoFit/>
          </a:bodyPr>
          <a:lstStyle/>
          <a:p>
            <a:pPr eaLnBrk="1" fontAlgn="auto" hangingPunct="1">
              <a:spcBef>
                <a:spcPct val="50000"/>
              </a:spcBef>
              <a:spcAft>
                <a:spcPts val="0"/>
              </a:spcAft>
              <a:defRPr/>
            </a:pPr>
            <a:r>
              <a:rPr lang="en-US" sz="1200" b="1" kern="0">
                <a:solidFill>
                  <a:sysClr val="windowText" lastClr="000000"/>
                </a:solidFill>
                <a:latin typeface="Arial" panose="020B0604020202020204" pitchFamily="34" charset="0"/>
                <a:cs typeface="Arial" panose="020B0604020202020204" pitchFamily="34" charset="0"/>
              </a:rPr>
              <a:t>Week 2 wheels with HCA</a:t>
            </a:r>
          </a:p>
        </p:txBody>
      </p:sp>
      <p:sp>
        <p:nvSpPr>
          <p:cNvPr id="13354" name="Text Box 40">
            <a:extLst>
              <a:ext uri="{FF2B5EF4-FFF2-40B4-BE49-F238E27FC236}">
                <a16:creationId xmlns:a16="http://schemas.microsoft.com/office/drawing/2014/main" id="{F3075B47-0AF8-9EE0-0840-FD5542784CB2}"/>
              </a:ext>
            </a:extLst>
          </p:cNvPr>
          <p:cNvSpPr txBox="1">
            <a:spLocks noChangeArrowheads="1"/>
          </p:cNvSpPr>
          <p:nvPr/>
        </p:nvSpPr>
        <p:spPr bwMode="auto">
          <a:xfrm>
            <a:off x="7804150" y="544513"/>
            <a:ext cx="688975" cy="469900"/>
          </a:xfrm>
          <a:prstGeom prst="rect">
            <a:avLst/>
          </a:prstGeom>
          <a:noFill/>
          <a:ln w="12700">
            <a:solidFill>
              <a:schemeClr val="tx1"/>
            </a:solidFill>
            <a:miter lim="800000"/>
            <a:headEnd/>
            <a:tailEnd/>
          </a:ln>
        </p:spPr>
        <p:txBody>
          <a:bodyPr rIns="45720">
            <a:spAutoFit/>
          </a:bodyPr>
          <a:lstStyle/>
          <a:p>
            <a:pPr eaLnBrk="1" fontAlgn="auto" hangingPunct="1">
              <a:spcBef>
                <a:spcPct val="50000"/>
              </a:spcBef>
              <a:spcAft>
                <a:spcPts val="0"/>
              </a:spcAft>
              <a:defRPr/>
            </a:pPr>
            <a:r>
              <a:rPr lang="en-US" sz="1200" b="1" kern="0">
                <a:solidFill>
                  <a:sysClr val="windowText" lastClr="000000"/>
                </a:solidFill>
                <a:latin typeface="Arial" panose="020B0604020202020204" pitchFamily="34" charset="0"/>
                <a:cs typeface="Arial" panose="020B0604020202020204" pitchFamily="34" charset="0"/>
              </a:rPr>
              <a:t>Week 2 wheels</a:t>
            </a:r>
          </a:p>
        </p:txBody>
      </p:sp>
      <p:sp>
        <p:nvSpPr>
          <p:cNvPr id="13355" name="Text Box 41">
            <a:extLst>
              <a:ext uri="{FF2B5EF4-FFF2-40B4-BE49-F238E27FC236}">
                <a16:creationId xmlns:a16="http://schemas.microsoft.com/office/drawing/2014/main" id="{E6037952-9922-4A34-9473-C7FCCDA1604D}"/>
              </a:ext>
            </a:extLst>
          </p:cNvPr>
          <p:cNvSpPr txBox="1">
            <a:spLocks noChangeArrowheads="1"/>
          </p:cNvSpPr>
          <p:nvPr/>
        </p:nvSpPr>
        <p:spPr bwMode="auto">
          <a:xfrm>
            <a:off x="6642100" y="1312863"/>
            <a:ext cx="950913" cy="469900"/>
          </a:xfrm>
          <a:prstGeom prst="rect">
            <a:avLst/>
          </a:prstGeom>
          <a:noFill/>
          <a:ln w="12700">
            <a:solidFill>
              <a:schemeClr val="tx1"/>
            </a:solidFill>
            <a:miter lim="800000"/>
            <a:headEnd/>
            <a:tailEnd/>
          </a:ln>
        </p:spPr>
        <p:txBody>
          <a:bodyPr rIns="45720">
            <a:spAutoFit/>
          </a:bodyPr>
          <a:lstStyle/>
          <a:p>
            <a:pPr eaLnBrk="1" fontAlgn="auto" hangingPunct="1">
              <a:spcBef>
                <a:spcPct val="50000"/>
              </a:spcBef>
              <a:spcAft>
                <a:spcPts val="0"/>
              </a:spcAft>
              <a:defRPr/>
            </a:pPr>
            <a:r>
              <a:rPr lang="en-US" sz="1200" kern="0">
                <a:solidFill>
                  <a:schemeClr val="hlink"/>
                </a:solidFill>
                <a:latin typeface="Arial" panose="020B0604020202020204" pitchFamily="34" charset="0"/>
                <a:cs typeface="Arial" panose="020B0604020202020204" pitchFamily="34" charset="0"/>
              </a:rPr>
              <a:t>12 C, no wheels, SD </a:t>
            </a:r>
          </a:p>
        </p:txBody>
      </p:sp>
      <p:sp>
        <p:nvSpPr>
          <p:cNvPr id="13356" name="Text Box 42">
            <a:extLst>
              <a:ext uri="{FF2B5EF4-FFF2-40B4-BE49-F238E27FC236}">
                <a16:creationId xmlns:a16="http://schemas.microsoft.com/office/drawing/2014/main" id="{23AAEA4A-BA29-3740-8832-B057ECDC9002}"/>
              </a:ext>
            </a:extLst>
          </p:cNvPr>
          <p:cNvSpPr txBox="1">
            <a:spLocks noChangeArrowheads="1"/>
          </p:cNvSpPr>
          <p:nvPr/>
        </p:nvSpPr>
        <p:spPr bwMode="auto">
          <a:xfrm>
            <a:off x="6642100" y="1960563"/>
            <a:ext cx="950913" cy="469900"/>
          </a:xfrm>
          <a:prstGeom prst="rect">
            <a:avLst/>
          </a:prstGeom>
          <a:noFill/>
          <a:ln w="12700">
            <a:solidFill>
              <a:schemeClr val="tx1"/>
            </a:solidFill>
            <a:miter lim="800000"/>
            <a:headEnd/>
            <a:tailEnd/>
          </a:ln>
        </p:spPr>
        <p:txBody>
          <a:bodyPr rIns="45720">
            <a:spAutoFit/>
          </a:bodyPr>
          <a:lstStyle/>
          <a:p>
            <a:pPr eaLnBrk="1" fontAlgn="auto" hangingPunct="1">
              <a:spcBef>
                <a:spcPct val="50000"/>
              </a:spcBef>
              <a:spcAft>
                <a:spcPts val="0"/>
              </a:spcAft>
              <a:defRPr/>
            </a:pPr>
            <a:r>
              <a:rPr lang="en-US" sz="1200" kern="0">
                <a:solidFill>
                  <a:schemeClr val="hlink"/>
                </a:solidFill>
                <a:latin typeface="Arial" panose="020B0604020202020204" pitchFamily="34" charset="0"/>
                <a:cs typeface="Arial" panose="020B0604020202020204" pitchFamily="34" charset="0"/>
              </a:rPr>
              <a:t>12 C, wheels, SD </a:t>
            </a:r>
          </a:p>
        </p:txBody>
      </p:sp>
      <p:sp>
        <p:nvSpPr>
          <p:cNvPr id="13357" name="Text Box 43">
            <a:extLst>
              <a:ext uri="{FF2B5EF4-FFF2-40B4-BE49-F238E27FC236}">
                <a16:creationId xmlns:a16="http://schemas.microsoft.com/office/drawing/2014/main" id="{C16190F2-A4C9-06BB-02DD-14A70F27B025}"/>
              </a:ext>
            </a:extLst>
          </p:cNvPr>
          <p:cNvSpPr txBox="1">
            <a:spLocks noChangeArrowheads="1"/>
          </p:cNvSpPr>
          <p:nvPr/>
        </p:nvSpPr>
        <p:spPr bwMode="auto">
          <a:xfrm>
            <a:off x="6642100" y="2620963"/>
            <a:ext cx="950913" cy="469900"/>
          </a:xfrm>
          <a:prstGeom prst="rect">
            <a:avLst/>
          </a:prstGeom>
          <a:noFill/>
          <a:ln w="12700">
            <a:solidFill>
              <a:schemeClr val="tx1"/>
            </a:solidFill>
            <a:miter lim="800000"/>
            <a:headEnd/>
            <a:tailEnd/>
          </a:ln>
        </p:spPr>
        <p:txBody>
          <a:bodyPr lIns="45720" rIns="45720">
            <a:spAutoFit/>
          </a:bodyPr>
          <a:lstStyle/>
          <a:p>
            <a:pPr eaLnBrk="1" fontAlgn="auto" hangingPunct="1">
              <a:spcBef>
                <a:spcPct val="50000"/>
              </a:spcBef>
              <a:spcAft>
                <a:spcPts val="0"/>
              </a:spcAft>
              <a:defRPr/>
            </a:pPr>
            <a:r>
              <a:rPr lang="en-US" sz="1200" kern="0">
                <a:solidFill>
                  <a:schemeClr val="hlink"/>
                </a:solidFill>
                <a:latin typeface="Arial" panose="020B0604020202020204" pitchFamily="34" charset="0"/>
                <a:cs typeface="Arial" panose="020B0604020202020204" pitchFamily="34" charset="0"/>
              </a:rPr>
              <a:t>12 C, no wheels, WD </a:t>
            </a:r>
          </a:p>
        </p:txBody>
      </p:sp>
      <p:sp>
        <p:nvSpPr>
          <p:cNvPr id="13358" name="Text Box 44">
            <a:extLst>
              <a:ext uri="{FF2B5EF4-FFF2-40B4-BE49-F238E27FC236}">
                <a16:creationId xmlns:a16="http://schemas.microsoft.com/office/drawing/2014/main" id="{CC09A662-3DCD-95FE-8287-BB5169CB5903}"/>
              </a:ext>
            </a:extLst>
          </p:cNvPr>
          <p:cNvSpPr txBox="1">
            <a:spLocks noChangeArrowheads="1"/>
          </p:cNvSpPr>
          <p:nvPr/>
        </p:nvSpPr>
        <p:spPr bwMode="auto">
          <a:xfrm>
            <a:off x="6642100" y="3268663"/>
            <a:ext cx="950913" cy="469900"/>
          </a:xfrm>
          <a:prstGeom prst="rect">
            <a:avLst/>
          </a:prstGeom>
          <a:noFill/>
          <a:ln w="12700">
            <a:solidFill>
              <a:schemeClr val="tx1"/>
            </a:solidFill>
            <a:miter lim="800000"/>
            <a:headEnd/>
            <a:tailEnd/>
          </a:ln>
        </p:spPr>
        <p:txBody>
          <a:bodyPr lIns="45720" rIns="45720">
            <a:spAutoFit/>
          </a:bodyPr>
          <a:lstStyle/>
          <a:p>
            <a:pPr eaLnBrk="1" fontAlgn="auto" hangingPunct="1">
              <a:spcBef>
                <a:spcPct val="50000"/>
              </a:spcBef>
              <a:spcAft>
                <a:spcPts val="0"/>
              </a:spcAft>
              <a:defRPr/>
            </a:pPr>
            <a:r>
              <a:rPr lang="en-US" sz="1200" kern="0">
                <a:solidFill>
                  <a:schemeClr val="hlink"/>
                </a:solidFill>
                <a:latin typeface="Arial" panose="020B0604020202020204" pitchFamily="34" charset="0"/>
                <a:cs typeface="Arial" panose="020B0604020202020204" pitchFamily="34" charset="0"/>
              </a:rPr>
              <a:t>12 C, wheels, WD </a:t>
            </a:r>
          </a:p>
        </p:txBody>
      </p:sp>
      <p:sp>
        <p:nvSpPr>
          <p:cNvPr id="13359" name="Text Box 45">
            <a:extLst>
              <a:ext uri="{FF2B5EF4-FFF2-40B4-BE49-F238E27FC236}">
                <a16:creationId xmlns:a16="http://schemas.microsoft.com/office/drawing/2014/main" id="{C701E193-7529-6DC3-309E-282C6F9074B3}"/>
              </a:ext>
            </a:extLst>
          </p:cNvPr>
          <p:cNvSpPr txBox="1">
            <a:spLocks noChangeArrowheads="1"/>
          </p:cNvSpPr>
          <p:nvPr/>
        </p:nvSpPr>
        <p:spPr bwMode="auto">
          <a:xfrm>
            <a:off x="6642100" y="4017963"/>
            <a:ext cx="950913" cy="469900"/>
          </a:xfrm>
          <a:prstGeom prst="rect">
            <a:avLst/>
          </a:prstGeom>
          <a:noFill/>
          <a:ln w="12700">
            <a:solidFill>
              <a:schemeClr val="tx1"/>
            </a:solidFill>
            <a:miter lim="800000"/>
            <a:headEnd/>
            <a:tailEnd/>
          </a:ln>
        </p:spPr>
        <p:txBody>
          <a:bodyPr rIns="45720">
            <a:spAutoFit/>
          </a:bodyPr>
          <a:lstStyle/>
          <a:p>
            <a:pPr eaLnBrk="1" fontAlgn="auto" hangingPunct="1">
              <a:spcBef>
                <a:spcPct val="50000"/>
              </a:spcBef>
              <a:spcAft>
                <a:spcPts val="0"/>
              </a:spcAft>
              <a:defRPr/>
            </a:pPr>
            <a:r>
              <a:rPr lang="en-US" sz="1200" kern="0">
                <a:solidFill>
                  <a:srgbClr val="FF0000"/>
                </a:solidFill>
                <a:latin typeface="Arial" panose="020B0604020202020204" pitchFamily="34" charset="0"/>
                <a:cs typeface="Arial" panose="020B0604020202020204" pitchFamily="34" charset="0"/>
              </a:rPr>
              <a:t>12 HR, no wheels, SD </a:t>
            </a:r>
          </a:p>
        </p:txBody>
      </p:sp>
      <p:sp>
        <p:nvSpPr>
          <p:cNvPr id="13360" name="Text Box 46">
            <a:extLst>
              <a:ext uri="{FF2B5EF4-FFF2-40B4-BE49-F238E27FC236}">
                <a16:creationId xmlns:a16="http://schemas.microsoft.com/office/drawing/2014/main" id="{3221431F-9863-B740-389A-B1DB39D492F1}"/>
              </a:ext>
            </a:extLst>
          </p:cNvPr>
          <p:cNvSpPr txBox="1">
            <a:spLocks noChangeArrowheads="1"/>
          </p:cNvSpPr>
          <p:nvPr/>
        </p:nvSpPr>
        <p:spPr bwMode="auto">
          <a:xfrm>
            <a:off x="6642100" y="4665663"/>
            <a:ext cx="950913" cy="469900"/>
          </a:xfrm>
          <a:prstGeom prst="rect">
            <a:avLst/>
          </a:prstGeom>
          <a:noFill/>
          <a:ln w="12700">
            <a:solidFill>
              <a:schemeClr val="tx1"/>
            </a:solidFill>
            <a:miter lim="800000"/>
            <a:headEnd/>
            <a:tailEnd/>
          </a:ln>
        </p:spPr>
        <p:txBody>
          <a:bodyPr rIns="45720">
            <a:spAutoFit/>
          </a:bodyPr>
          <a:lstStyle/>
          <a:p>
            <a:pPr eaLnBrk="1" fontAlgn="auto" hangingPunct="1">
              <a:spcBef>
                <a:spcPct val="50000"/>
              </a:spcBef>
              <a:spcAft>
                <a:spcPts val="0"/>
              </a:spcAft>
              <a:defRPr/>
            </a:pPr>
            <a:r>
              <a:rPr lang="en-US" sz="1200" kern="0">
                <a:solidFill>
                  <a:srgbClr val="FF0000"/>
                </a:solidFill>
                <a:latin typeface="Arial" panose="020B0604020202020204" pitchFamily="34" charset="0"/>
                <a:cs typeface="Arial" panose="020B0604020202020204" pitchFamily="34" charset="0"/>
              </a:rPr>
              <a:t>12 HR, wheels, SD </a:t>
            </a:r>
          </a:p>
        </p:txBody>
      </p:sp>
      <p:sp>
        <p:nvSpPr>
          <p:cNvPr id="13361" name="Text Box 47">
            <a:extLst>
              <a:ext uri="{FF2B5EF4-FFF2-40B4-BE49-F238E27FC236}">
                <a16:creationId xmlns:a16="http://schemas.microsoft.com/office/drawing/2014/main" id="{3190B366-7C4F-7221-29A4-4AFE3B6DA14C}"/>
              </a:ext>
            </a:extLst>
          </p:cNvPr>
          <p:cNvSpPr txBox="1">
            <a:spLocks noChangeArrowheads="1"/>
          </p:cNvSpPr>
          <p:nvPr/>
        </p:nvSpPr>
        <p:spPr bwMode="auto">
          <a:xfrm>
            <a:off x="6642100" y="5326063"/>
            <a:ext cx="950913" cy="469900"/>
          </a:xfrm>
          <a:prstGeom prst="rect">
            <a:avLst/>
          </a:prstGeom>
          <a:noFill/>
          <a:ln w="12700">
            <a:solidFill>
              <a:schemeClr val="tx1"/>
            </a:solidFill>
            <a:miter lim="800000"/>
            <a:headEnd/>
            <a:tailEnd/>
          </a:ln>
        </p:spPr>
        <p:txBody>
          <a:bodyPr lIns="45720" rIns="45720">
            <a:spAutoFit/>
          </a:bodyPr>
          <a:lstStyle/>
          <a:p>
            <a:pPr eaLnBrk="1" fontAlgn="auto" hangingPunct="1">
              <a:spcBef>
                <a:spcPct val="50000"/>
              </a:spcBef>
              <a:spcAft>
                <a:spcPts val="0"/>
              </a:spcAft>
              <a:defRPr/>
            </a:pPr>
            <a:r>
              <a:rPr lang="en-US" sz="1200" kern="0">
                <a:solidFill>
                  <a:srgbClr val="FF0000"/>
                </a:solidFill>
                <a:latin typeface="Arial" panose="020B0604020202020204" pitchFamily="34" charset="0"/>
                <a:cs typeface="Arial" panose="020B0604020202020204" pitchFamily="34" charset="0"/>
              </a:rPr>
              <a:t>12 HR, no wheels, WD </a:t>
            </a:r>
          </a:p>
        </p:txBody>
      </p:sp>
      <p:sp>
        <p:nvSpPr>
          <p:cNvPr id="13362" name="Text Box 48">
            <a:extLst>
              <a:ext uri="{FF2B5EF4-FFF2-40B4-BE49-F238E27FC236}">
                <a16:creationId xmlns:a16="http://schemas.microsoft.com/office/drawing/2014/main" id="{59B622E4-8977-8B33-C57D-83EA9BDF29BB}"/>
              </a:ext>
            </a:extLst>
          </p:cNvPr>
          <p:cNvSpPr txBox="1">
            <a:spLocks noChangeArrowheads="1"/>
          </p:cNvSpPr>
          <p:nvPr/>
        </p:nvSpPr>
        <p:spPr bwMode="auto">
          <a:xfrm>
            <a:off x="6642100" y="5973763"/>
            <a:ext cx="950913" cy="469900"/>
          </a:xfrm>
          <a:prstGeom prst="rect">
            <a:avLst/>
          </a:prstGeom>
          <a:noFill/>
          <a:ln w="12700">
            <a:solidFill>
              <a:schemeClr val="tx1"/>
            </a:solidFill>
            <a:miter lim="800000"/>
            <a:headEnd/>
            <a:tailEnd/>
          </a:ln>
        </p:spPr>
        <p:txBody>
          <a:bodyPr lIns="45720" rIns="45720">
            <a:spAutoFit/>
          </a:bodyPr>
          <a:lstStyle/>
          <a:p>
            <a:pPr eaLnBrk="1" fontAlgn="auto" hangingPunct="1">
              <a:spcBef>
                <a:spcPct val="50000"/>
              </a:spcBef>
              <a:spcAft>
                <a:spcPts val="0"/>
              </a:spcAft>
              <a:defRPr/>
            </a:pPr>
            <a:r>
              <a:rPr lang="en-US" sz="1200" kern="0">
                <a:solidFill>
                  <a:srgbClr val="FF0000"/>
                </a:solidFill>
                <a:latin typeface="Arial" panose="020B0604020202020204" pitchFamily="34" charset="0"/>
                <a:cs typeface="Arial" panose="020B0604020202020204" pitchFamily="34" charset="0"/>
              </a:rPr>
              <a:t>12 HR, wheels, WD </a:t>
            </a:r>
          </a:p>
        </p:txBody>
      </p:sp>
      <p:sp>
        <p:nvSpPr>
          <p:cNvPr id="13363" name="Text Box 49">
            <a:extLst>
              <a:ext uri="{FF2B5EF4-FFF2-40B4-BE49-F238E27FC236}">
                <a16:creationId xmlns:a16="http://schemas.microsoft.com/office/drawing/2014/main" id="{E4922F9C-7204-E361-FE2E-39795FAF768A}"/>
              </a:ext>
            </a:extLst>
          </p:cNvPr>
          <p:cNvSpPr txBox="1">
            <a:spLocks noChangeArrowheads="1"/>
          </p:cNvSpPr>
          <p:nvPr/>
        </p:nvSpPr>
        <p:spPr bwMode="auto">
          <a:xfrm>
            <a:off x="7745413" y="1312863"/>
            <a:ext cx="950912" cy="469900"/>
          </a:xfrm>
          <a:prstGeom prst="rect">
            <a:avLst/>
          </a:prstGeom>
          <a:noFill/>
          <a:ln w="12700">
            <a:solidFill>
              <a:schemeClr val="tx1"/>
            </a:solidFill>
            <a:miter lim="800000"/>
            <a:headEnd/>
            <a:tailEnd/>
          </a:ln>
        </p:spPr>
        <p:txBody>
          <a:bodyPr rIns="45720">
            <a:spAutoFit/>
          </a:bodyPr>
          <a:lstStyle/>
          <a:p>
            <a:pPr eaLnBrk="1" fontAlgn="auto" hangingPunct="1">
              <a:spcBef>
                <a:spcPct val="50000"/>
              </a:spcBef>
              <a:spcAft>
                <a:spcPts val="0"/>
              </a:spcAft>
              <a:defRPr/>
            </a:pPr>
            <a:r>
              <a:rPr lang="en-US" sz="1200" kern="0">
                <a:solidFill>
                  <a:schemeClr val="hlink"/>
                </a:solidFill>
                <a:latin typeface="Arial" panose="020B0604020202020204" pitchFamily="34" charset="0"/>
                <a:cs typeface="Arial" panose="020B0604020202020204" pitchFamily="34" charset="0"/>
              </a:rPr>
              <a:t>12 C, no wheels, SD </a:t>
            </a:r>
          </a:p>
        </p:txBody>
      </p:sp>
      <p:sp>
        <p:nvSpPr>
          <p:cNvPr id="13364" name="Text Box 50">
            <a:extLst>
              <a:ext uri="{FF2B5EF4-FFF2-40B4-BE49-F238E27FC236}">
                <a16:creationId xmlns:a16="http://schemas.microsoft.com/office/drawing/2014/main" id="{2B31F68E-A3F2-9894-247F-A01B7508854F}"/>
              </a:ext>
            </a:extLst>
          </p:cNvPr>
          <p:cNvSpPr txBox="1">
            <a:spLocks noChangeArrowheads="1"/>
          </p:cNvSpPr>
          <p:nvPr/>
        </p:nvSpPr>
        <p:spPr bwMode="auto">
          <a:xfrm>
            <a:off x="7745413" y="1960563"/>
            <a:ext cx="950912" cy="469900"/>
          </a:xfrm>
          <a:prstGeom prst="rect">
            <a:avLst/>
          </a:prstGeom>
          <a:noFill/>
          <a:ln w="12700">
            <a:solidFill>
              <a:schemeClr val="tx1"/>
            </a:solidFill>
            <a:miter lim="800000"/>
            <a:headEnd/>
            <a:tailEnd/>
          </a:ln>
        </p:spPr>
        <p:txBody>
          <a:bodyPr rIns="45720">
            <a:spAutoFit/>
          </a:bodyPr>
          <a:lstStyle/>
          <a:p>
            <a:pPr eaLnBrk="1" fontAlgn="auto" hangingPunct="1">
              <a:spcBef>
                <a:spcPct val="50000"/>
              </a:spcBef>
              <a:spcAft>
                <a:spcPts val="0"/>
              </a:spcAft>
              <a:defRPr/>
            </a:pPr>
            <a:r>
              <a:rPr lang="en-US" sz="1200" kern="0">
                <a:solidFill>
                  <a:schemeClr val="hlink"/>
                </a:solidFill>
                <a:latin typeface="Arial" panose="020B0604020202020204" pitchFamily="34" charset="0"/>
                <a:cs typeface="Arial" panose="020B0604020202020204" pitchFamily="34" charset="0"/>
              </a:rPr>
              <a:t>12 C, wheels, SD </a:t>
            </a:r>
          </a:p>
        </p:txBody>
      </p:sp>
      <p:sp>
        <p:nvSpPr>
          <p:cNvPr id="13365" name="Text Box 51">
            <a:extLst>
              <a:ext uri="{FF2B5EF4-FFF2-40B4-BE49-F238E27FC236}">
                <a16:creationId xmlns:a16="http://schemas.microsoft.com/office/drawing/2014/main" id="{11ADA85C-5C5F-427F-2DDA-682DD81C4C85}"/>
              </a:ext>
            </a:extLst>
          </p:cNvPr>
          <p:cNvSpPr txBox="1">
            <a:spLocks noChangeArrowheads="1"/>
          </p:cNvSpPr>
          <p:nvPr/>
        </p:nvSpPr>
        <p:spPr bwMode="auto">
          <a:xfrm>
            <a:off x="7745413" y="2620963"/>
            <a:ext cx="950912" cy="469900"/>
          </a:xfrm>
          <a:prstGeom prst="rect">
            <a:avLst/>
          </a:prstGeom>
          <a:noFill/>
          <a:ln w="12700">
            <a:solidFill>
              <a:schemeClr val="tx1"/>
            </a:solidFill>
            <a:miter lim="800000"/>
            <a:headEnd/>
            <a:tailEnd/>
          </a:ln>
        </p:spPr>
        <p:txBody>
          <a:bodyPr lIns="45720" rIns="45720">
            <a:spAutoFit/>
          </a:bodyPr>
          <a:lstStyle/>
          <a:p>
            <a:pPr eaLnBrk="1" fontAlgn="auto" hangingPunct="1">
              <a:spcBef>
                <a:spcPct val="50000"/>
              </a:spcBef>
              <a:spcAft>
                <a:spcPts val="0"/>
              </a:spcAft>
              <a:defRPr/>
            </a:pPr>
            <a:r>
              <a:rPr lang="en-US" sz="1200" kern="0">
                <a:solidFill>
                  <a:schemeClr val="hlink"/>
                </a:solidFill>
                <a:latin typeface="Arial" panose="020B0604020202020204" pitchFamily="34" charset="0"/>
                <a:cs typeface="Arial" panose="020B0604020202020204" pitchFamily="34" charset="0"/>
              </a:rPr>
              <a:t>12 C, no wheels, WD </a:t>
            </a:r>
          </a:p>
        </p:txBody>
      </p:sp>
      <p:sp>
        <p:nvSpPr>
          <p:cNvPr id="13366" name="Text Box 52">
            <a:extLst>
              <a:ext uri="{FF2B5EF4-FFF2-40B4-BE49-F238E27FC236}">
                <a16:creationId xmlns:a16="http://schemas.microsoft.com/office/drawing/2014/main" id="{F236F807-CAB8-9232-5188-A4204418B97B}"/>
              </a:ext>
            </a:extLst>
          </p:cNvPr>
          <p:cNvSpPr txBox="1">
            <a:spLocks noChangeArrowheads="1"/>
          </p:cNvSpPr>
          <p:nvPr/>
        </p:nvSpPr>
        <p:spPr bwMode="auto">
          <a:xfrm>
            <a:off x="7745413" y="3268663"/>
            <a:ext cx="950912" cy="469900"/>
          </a:xfrm>
          <a:prstGeom prst="rect">
            <a:avLst/>
          </a:prstGeom>
          <a:noFill/>
          <a:ln w="12700">
            <a:solidFill>
              <a:schemeClr val="tx1"/>
            </a:solidFill>
            <a:miter lim="800000"/>
            <a:headEnd/>
            <a:tailEnd/>
          </a:ln>
        </p:spPr>
        <p:txBody>
          <a:bodyPr lIns="45720" rIns="45720">
            <a:spAutoFit/>
          </a:bodyPr>
          <a:lstStyle/>
          <a:p>
            <a:pPr eaLnBrk="1" fontAlgn="auto" hangingPunct="1">
              <a:spcBef>
                <a:spcPct val="50000"/>
              </a:spcBef>
              <a:spcAft>
                <a:spcPts val="0"/>
              </a:spcAft>
              <a:defRPr/>
            </a:pPr>
            <a:r>
              <a:rPr lang="en-US" sz="1200" kern="0">
                <a:solidFill>
                  <a:schemeClr val="hlink"/>
                </a:solidFill>
                <a:latin typeface="Arial" panose="020B0604020202020204" pitchFamily="34" charset="0"/>
                <a:cs typeface="Arial" panose="020B0604020202020204" pitchFamily="34" charset="0"/>
              </a:rPr>
              <a:t>12 C, wheels, WD </a:t>
            </a:r>
          </a:p>
        </p:txBody>
      </p:sp>
      <p:sp>
        <p:nvSpPr>
          <p:cNvPr id="13367" name="Text Box 53">
            <a:extLst>
              <a:ext uri="{FF2B5EF4-FFF2-40B4-BE49-F238E27FC236}">
                <a16:creationId xmlns:a16="http://schemas.microsoft.com/office/drawing/2014/main" id="{20F30D74-8A58-15F0-28D0-7C23CF1ACE13}"/>
              </a:ext>
            </a:extLst>
          </p:cNvPr>
          <p:cNvSpPr txBox="1">
            <a:spLocks noChangeArrowheads="1"/>
          </p:cNvSpPr>
          <p:nvPr/>
        </p:nvSpPr>
        <p:spPr bwMode="auto">
          <a:xfrm>
            <a:off x="7745413" y="4017963"/>
            <a:ext cx="950912" cy="469900"/>
          </a:xfrm>
          <a:prstGeom prst="rect">
            <a:avLst/>
          </a:prstGeom>
          <a:noFill/>
          <a:ln w="12700">
            <a:solidFill>
              <a:schemeClr val="tx1"/>
            </a:solidFill>
            <a:miter lim="800000"/>
            <a:headEnd/>
            <a:tailEnd/>
          </a:ln>
        </p:spPr>
        <p:txBody>
          <a:bodyPr rIns="45720">
            <a:spAutoFit/>
          </a:bodyPr>
          <a:lstStyle/>
          <a:p>
            <a:pPr eaLnBrk="1" fontAlgn="auto" hangingPunct="1">
              <a:spcBef>
                <a:spcPct val="50000"/>
              </a:spcBef>
              <a:spcAft>
                <a:spcPts val="0"/>
              </a:spcAft>
              <a:defRPr/>
            </a:pPr>
            <a:r>
              <a:rPr lang="en-US" sz="1200" kern="0">
                <a:solidFill>
                  <a:srgbClr val="FF0000"/>
                </a:solidFill>
                <a:latin typeface="Arial" panose="020B0604020202020204" pitchFamily="34" charset="0"/>
                <a:cs typeface="Arial" panose="020B0604020202020204" pitchFamily="34" charset="0"/>
              </a:rPr>
              <a:t>12 HR, no wheels, SD </a:t>
            </a:r>
          </a:p>
        </p:txBody>
      </p:sp>
      <p:sp>
        <p:nvSpPr>
          <p:cNvPr id="13368" name="Text Box 54">
            <a:extLst>
              <a:ext uri="{FF2B5EF4-FFF2-40B4-BE49-F238E27FC236}">
                <a16:creationId xmlns:a16="http://schemas.microsoft.com/office/drawing/2014/main" id="{524B96FF-0FD3-1418-7CC8-A7F1CD6616E9}"/>
              </a:ext>
            </a:extLst>
          </p:cNvPr>
          <p:cNvSpPr txBox="1">
            <a:spLocks noChangeArrowheads="1"/>
          </p:cNvSpPr>
          <p:nvPr/>
        </p:nvSpPr>
        <p:spPr bwMode="auto">
          <a:xfrm>
            <a:off x="7745413" y="4665663"/>
            <a:ext cx="950912" cy="469900"/>
          </a:xfrm>
          <a:prstGeom prst="rect">
            <a:avLst/>
          </a:prstGeom>
          <a:noFill/>
          <a:ln w="12700">
            <a:solidFill>
              <a:schemeClr val="tx1"/>
            </a:solidFill>
            <a:miter lim="800000"/>
            <a:headEnd/>
            <a:tailEnd/>
          </a:ln>
        </p:spPr>
        <p:txBody>
          <a:bodyPr rIns="45720">
            <a:spAutoFit/>
          </a:bodyPr>
          <a:lstStyle/>
          <a:p>
            <a:pPr eaLnBrk="1" fontAlgn="auto" hangingPunct="1">
              <a:spcBef>
                <a:spcPct val="50000"/>
              </a:spcBef>
              <a:spcAft>
                <a:spcPts val="0"/>
              </a:spcAft>
              <a:defRPr/>
            </a:pPr>
            <a:r>
              <a:rPr lang="en-US" sz="1200" kern="0">
                <a:solidFill>
                  <a:srgbClr val="FF0000"/>
                </a:solidFill>
                <a:latin typeface="Arial" panose="020B0604020202020204" pitchFamily="34" charset="0"/>
                <a:cs typeface="Arial" panose="020B0604020202020204" pitchFamily="34" charset="0"/>
              </a:rPr>
              <a:t>12 HR, wheels, SD </a:t>
            </a:r>
          </a:p>
        </p:txBody>
      </p:sp>
      <p:sp>
        <p:nvSpPr>
          <p:cNvPr id="13369" name="Text Box 55">
            <a:extLst>
              <a:ext uri="{FF2B5EF4-FFF2-40B4-BE49-F238E27FC236}">
                <a16:creationId xmlns:a16="http://schemas.microsoft.com/office/drawing/2014/main" id="{31EDC539-63F5-7BEB-C0F2-C4FF6DBFA3B0}"/>
              </a:ext>
            </a:extLst>
          </p:cNvPr>
          <p:cNvSpPr txBox="1">
            <a:spLocks noChangeArrowheads="1"/>
          </p:cNvSpPr>
          <p:nvPr/>
        </p:nvSpPr>
        <p:spPr bwMode="auto">
          <a:xfrm>
            <a:off x="7745413" y="5326063"/>
            <a:ext cx="950912" cy="469900"/>
          </a:xfrm>
          <a:prstGeom prst="rect">
            <a:avLst/>
          </a:prstGeom>
          <a:noFill/>
          <a:ln w="12700">
            <a:solidFill>
              <a:schemeClr val="tx1"/>
            </a:solidFill>
            <a:miter lim="800000"/>
            <a:headEnd/>
            <a:tailEnd/>
          </a:ln>
        </p:spPr>
        <p:txBody>
          <a:bodyPr lIns="45720" rIns="45720">
            <a:spAutoFit/>
          </a:bodyPr>
          <a:lstStyle/>
          <a:p>
            <a:pPr eaLnBrk="1" fontAlgn="auto" hangingPunct="1">
              <a:spcBef>
                <a:spcPct val="50000"/>
              </a:spcBef>
              <a:spcAft>
                <a:spcPts val="0"/>
              </a:spcAft>
              <a:defRPr/>
            </a:pPr>
            <a:r>
              <a:rPr lang="en-US" sz="1200" kern="0">
                <a:solidFill>
                  <a:srgbClr val="FF0000"/>
                </a:solidFill>
                <a:latin typeface="Arial" panose="020B0604020202020204" pitchFamily="34" charset="0"/>
                <a:cs typeface="Arial" panose="020B0604020202020204" pitchFamily="34" charset="0"/>
              </a:rPr>
              <a:t>12 HR, no wheels, WD </a:t>
            </a:r>
          </a:p>
        </p:txBody>
      </p:sp>
      <p:sp>
        <p:nvSpPr>
          <p:cNvPr id="13370" name="Text Box 56">
            <a:extLst>
              <a:ext uri="{FF2B5EF4-FFF2-40B4-BE49-F238E27FC236}">
                <a16:creationId xmlns:a16="http://schemas.microsoft.com/office/drawing/2014/main" id="{CA85D68F-980A-CA72-CCF4-CA47D658FAD0}"/>
              </a:ext>
            </a:extLst>
          </p:cNvPr>
          <p:cNvSpPr txBox="1">
            <a:spLocks noChangeArrowheads="1"/>
          </p:cNvSpPr>
          <p:nvPr/>
        </p:nvSpPr>
        <p:spPr bwMode="auto">
          <a:xfrm>
            <a:off x="7745413" y="5973763"/>
            <a:ext cx="950912" cy="469900"/>
          </a:xfrm>
          <a:prstGeom prst="rect">
            <a:avLst/>
          </a:prstGeom>
          <a:noFill/>
          <a:ln w="12700">
            <a:solidFill>
              <a:schemeClr val="tx1"/>
            </a:solidFill>
            <a:miter lim="800000"/>
            <a:headEnd/>
            <a:tailEnd/>
          </a:ln>
        </p:spPr>
        <p:txBody>
          <a:bodyPr lIns="45720" rIns="45720">
            <a:spAutoFit/>
          </a:bodyPr>
          <a:lstStyle/>
          <a:p>
            <a:pPr eaLnBrk="1" fontAlgn="auto" hangingPunct="1">
              <a:spcBef>
                <a:spcPct val="50000"/>
              </a:spcBef>
              <a:spcAft>
                <a:spcPts val="0"/>
              </a:spcAft>
              <a:defRPr/>
            </a:pPr>
            <a:r>
              <a:rPr lang="en-US" sz="1200" kern="0">
                <a:solidFill>
                  <a:srgbClr val="FF0000"/>
                </a:solidFill>
                <a:latin typeface="Arial" panose="020B0604020202020204" pitchFamily="34" charset="0"/>
                <a:cs typeface="Arial" panose="020B0604020202020204" pitchFamily="34" charset="0"/>
              </a:rPr>
              <a:t>12 HR, wheels, WD </a:t>
            </a:r>
          </a:p>
        </p:txBody>
      </p:sp>
      <p:sp>
        <p:nvSpPr>
          <p:cNvPr id="13371" name="Text Box 57">
            <a:extLst>
              <a:ext uri="{FF2B5EF4-FFF2-40B4-BE49-F238E27FC236}">
                <a16:creationId xmlns:a16="http://schemas.microsoft.com/office/drawing/2014/main" id="{FD7E188F-7B41-771A-A293-B17BB56DDAC7}"/>
              </a:ext>
            </a:extLst>
          </p:cNvPr>
          <p:cNvSpPr txBox="1">
            <a:spLocks noChangeArrowheads="1"/>
          </p:cNvSpPr>
          <p:nvPr/>
        </p:nvSpPr>
        <p:spPr bwMode="auto">
          <a:xfrm>
            <a:off x="2638425" y="5019675"/>
            <a:ext cx="1671638" cy="349250"/>
          </a:xfrm>
          <a:prstGeom prst="rect">
            <a:avLst/>
          </a:prstGeom>
          <a:solidFill>
            <a:schemeClr val="bg1"/>
          </a:solidFill>
          <a:ln w="12700">
            <a:solidFill>
              <a:srgbClr val="009900"/>
            </a:solidFill>
            <a:miter lim="800000"/>
            <a:headEnd/>
            <a:tailEnd/>
          </a:ln>
        </p:spPr>
        <p:txBody>
          <a:bodyPr lIns="45720" rIns="45720">
            <a:spAutoFit/>
          </a:bodyPr>
          <a:lstStyle/>
          <a:p>
            <a:pPr eaLnBrk="1" fontAlgn="auto" hangingPunct="1">
              <a:spcBef>
                <a:spcPct val="50000"/>
              </a:spcBef>
              <a:spcAft>
                <a:spcPts val="0"/>
              </a:spcAft>
              <a:defRPr/>
            </a:pPr>
            <a:r>
              <a:rPr lang="en-US" sz="800" kern="0">
                <a:solidFill>
                  <a:srgbClr val="009900"/>
                </a:solidFill>
                <a:latin typeface="Arial" panose="020B0604020202020204" pitchFamily="34" charset="0"/>
                <a:cs typeface="Arial" panose="020B0604020202020204" pitchFamily="34" charset="0"/>
              </a:rPr>
              <a:t>Should we house the rota-rod batch in cages with HCA sensors?</a:t>
            </a:r>
          </a:p>
        </p:txBody>
      </p:sp>
      <p:sp>
        <p:nvSpPr>
          <p:cNvPr id="13372" name="Rectangle 60">
            <a:extLst>
              <a:ext uri="{FF2B5EF4-FFF2-40B4-BE49-F238E27FC236}">
                <a16:creationId xmlns:a16="http://schemas.microsoft.com/office/drawing/2014/main" id="{B8D72F7F-45A9-8EB9-11D8-B13EF045AEA8}"/>
              </a:ext>
            </a:extLst>
          </p:cNvPr>
          <p:cNvSpPr>
            <a:spLocks noChangeArrowheads="1"/>
          </p:cNvSpPr>
          <p:nvPr/>
        </p:nvSpPr>
        <p:spPr bwMode="auto">
          <a:xfrm>
            <a:off x="4387850" y="284163"/>
            <a:ext cx="1020763" cy="6197600"/>
          </a:xfrm>
          <a:prstGeom prst="rect">
            <a:avLst/>
          </a:prstGeom>
          <a:noFill/>
          <a:ln w="9525">
            <a:solidFill>
              <a:schemeClr val="accent2"/>
            </a:solidFill>
            <a:miter lim="800000"/>
            <a:headEnd/>
            <a:tailEnd/>
          </a:ln>
        </p:spPr>
        <p:txBody>
          <a:bodyPr wrap="none" anchor="ctr"/>
          <a:lstStyle/>
          <a:p>
            <a:pPr eaLnBrk="1" fontAlgn="auto" hangingPunct="1">
              <a:spcBef>
                <a:spcPts val="0"/>
              </a:spcBef>
              <a:spcAft>
                <a:spcPts val="0"/>
              </a:spcAft>
              <a:defRPr/>
            </a:pPr>
            <a:endParaRPr lang="en-US" sz="1800" kern="0">
              <a:solidFill>
                <a:sysClr val="windowText" lastClr="000000"/>
              </a:solidFill>
              <a:latin typeface="Arial" panose="020B0604020202020204" pitchFamily="34" charset="0"/>
              <a:cs typeface="Arial" panose="020B0604020202020204" pitchFamily="34" charset="0"/>
            </a:endParaRPr>
          </a:p>
        </p:txBody>
      </p:sp>
      <p:sp>
        <p:nvSpPr>
          <p:cNvPr id="13373" name="Rectangle 61">
            <a:extLst>
              <a:ext uri="{FF2B5EF4-FFF2-40B4-BE49-F238E27FC236}">
                <a16:creationId xmlns:a16="http://schemas.microsoft.com/office/drawing/2014/main" id="{32D53A05-A5C3-BC20-8F85-9C9B8D0D57C3}"/>
              </a:ext>
            </a:extLst>
          </p:cNvPr>
          <p:cNvSpPr>
            <a:spLocks noChangeArrowheads="1"/>
          </p:cNvSpPr>
          <p:nvPr/>
        </p:nvSpPr>
        <p:spPr bwMode="auto">
          <a:xfrm>
            <a:off x="6604000" y="284163"/>
            <a:ext cx="1020763" cy="6197600"/>
          </a:xfrm>
          <a:prstGeom prst="rect">
            <a:avLst/>
          </a:prstGeom>
          <a:noFill/>
          <a:ln w="9525">
            <a:solidFill>
              <a:schemeClr val="accent2"/>
            </a:solidFill>
            <a:miter lim="800000"/>
            <a:headEnd/>
            <a:tailEnd/>
          </a:ln>
        </p:spPr>
        <p:txBody>
          <a:bodyPr wrap="none" anchor="ctr"/>
          <a:lstStyle/>
          <a:p>
            <a:pPr eaLnBrk="1" fontAlgn="auto" hangingPunct="1">
              <a:spcBef>
                <a:spcPts val="0"/>
              </a:spcBef>
              <a:spcAft>
                <a:spcPts val="0"/>
              </a:spcAft>
              <a:defRPr/>
            </a:pPr>
            <a:endParaRPr lang="en-US" sz="1800" kern="0">
              <a:solidFill>
                <a:sysClr val="windowText" lastClr="000000"/>
              </a:solidFill>
              <a:latin typeface="Arial" panose="020B0604020202020204" pitchFamily="34" charset="0"/>
              <a:cs typeface="Arial" panose="020B0604020202020204" pitchFamily="34" charset="0"/>
            </a:endParaRPr>
          </a:p>
        </p:txBody>
      </p:sp>
      <p:sp>
        <p:nvSpPr>
          <p:cNvPr id="13374" name="Text Box 63">
            <a:extLst>
              <a:ext uri="{FF2B5EF4-FFF2-40B4-BE49-F238E27FC236}">
                <a16:creationId xmlns:a16="http://schemas.microsoft.com/office/drawing/2014/main" id="{C5CE2668-3464-A20B-939B-91D525A62AC6}"/>
              </a:ext>
            </a:extLst>
          </p:cNvPr>
          <p:cNvSpPr txBox="1">
            <a:spLocks noChangeArrowheads="1"/>
          </p:cNvSpPr>
          <p:nvPr/>
        </p:nvSpPr>
        <p:spPr bwMode="auto">
          <a:xfrm>
            <a:off x="4446588" y="0"/>
            <a:ext cx="1077912" cy="304800"/>
          </a:xfrm>
          <a:prstGeom prst="rect">
            <a:avLst/>
          </a:prstGeom>
          <a:noFill/>
          <a:ln w="9525">
            <a:noFill/>
            <a:miter lim="800000"/>
            <a:headEnd/>
            <a:tailEnd/>
          </a:ln>
        </p:spPr>
        <p:txBody>
          <a:bodyPr>
            <a:spAutoFit/>
          </a:bodyPr>
          <a:lstStyle/>
          <a:p>
            <a:pPr eaLnBrk="1" fontAlgn="auto" hangingPunct="1">
              <a:spcBef>
                <a:spcPct val="50000"/>
              </a:spcBef>
              <a:spcAft>
                <a:spcPts val="0"/>
              </a:spcAft>
              <a:defRPr/>
            </a:pPr>
            <a:r>
              <a:rPr lang="en-US" sz="1400" kern="0">
                <a:solidFill>
                  <a:schemeClr val="accent2"/>
                </a:solidFill>
              </a:rPr>
              <a:t>Group A</a:t>
            </a:r>
          </a:p>
        </p:txBody>
      </p:sp>
      <p:sp>
        <p:nvSpPr>
          <p:cNvPr id="13375" name="Text Box 64">
            <a:extLst>
              <a:ext uri="{FF2B5EF4-FFF2-40B4-BE49-F238E27FC236}">
                <a16:creationId xmlns:a16="http://schemas.microsoft.com/office/drawing/2014/main" id="{BF1D45BE-2B5E-D8CA-BFD9-E8ABCB112130}"/>
              </a:ext>
            </a:extLst>
          </p:cNvPr>
          <p:cNvSpPr txBox="1">
            <a:spLocks noChangeArrowheads="1"/>
          </p:cNvSpPr>
          <p:nvPr/>
        </p:nvSpPr>
        <p:spPr bwMode="auto">
          <a:xfrm>
            <a:off x="6656388" y="0"/>
            <a:ext cx="1077912" cy="304800"/>
          </a:xfrm>
          <a:prstGeom prst="rect">
            <a:avLst/>
          </a:prstGeom>
          <a:noFill/>
          <a:ln w="9525">
            <a:noFill/>
            <a:miter lim="800000"/>
            <a:headEnd/>
            <a:tailEnd/>
          </a:ln>
        </p:spPr>
        <p:txBody>
          <a:bodyPr>
            <a:spAutoFit/>
          </a:bodyPr>
          <a:lstStyle/>
          <a:p>
            <a:pPr eaLnBrk="1" fontAlgn="auto" hangingPunct="1">
              <a:spcBef>
                <a:spcPct val="50000"/>
              </a:spcBef>
              <a:spcAft>
                <a:spcPts val="0"/>
              </a:spcAft>
              <a:defRPr/>
            </a:pPr>
            <a:r>
              <a:rPr lang="en-US" sz="1400" kern="0">
                <a:solidFill>
                  <a:schemeClr val="accent2"/>
                </a:solidFill>
              </a:rPr>
              <a:t>Group A</a:t>
            </a:r>
          </a:p>
        </p:txBody>
      </p:sp>
      <p:sp>
        <p:nvSpPr>
          <p:cNvPr id="13376" name="Rectangle 60">
            <a:extLst>
              <a:ext uri="{FF2B5EF4-FFF2-40B4-BE49-F238E27FC236}">
                <a16:creationId xmlns:a16="http://schemas.microsoft.com/office/drawing/2014/main" id="{4328FB9B-4E8B-7F23-FC55-9036FBE3CC36}"/>
              </a:ext>
            </a:extLst>
          </p:cNvPr>
          <p:cNvSpPr>
            <a:spLocks noChangeArrowheads="1"/>
          </p:cNvSpPr>
          <p:nvPr/>
        </p:nvSpPr>
        <p:spPr bwMode="auto">
          <a:xfrm>
            <a:off x="5486400" y="284163"/>
            <a:ext cx="1020763" cy="6197600"/>
          </a:xfrm>
          <a:prstGeom prst="rect">
            <a:avLst/>
          </a:prstGeom>
          <a:noFill/>
          <a:ln w="9525">
            <a:solidFill>
              <a:srgbClr val="666699"/>
            </a:solidFill>
            <a:miter lim="800000"/>
            <a:headEnd/>
            <a:tailEnd/>
          </a:ln>
        </p:spPr>
        <p:txBody>
          <a:bodyPr wrap="none" anchor="ctr"/>
          <a:lstStyle/>
          <a:p>
            <a:pPr eaLnBrk="1" fontAlgn="auto" hangingPunct="1">
              <a:spcBef>
                <a:spcPts val="0"/>
              </a:spcBef>
              <a:spcAft>
                <a:spcPts val="0"/>
              </a:spcAft>
              <a:defRPr/>
            </a:pPr>
            <a:endParaRPr lang="en-US" sz="1800" kern="0">
              <a:solidFill>
                <a:sysClr val="windowText" lastClr="000000"/>
              </a:solidFill>
              <a:latin typeface="Arial" panose="020B0604020202020204" pitchFamily="34" charset="0"/>
              <a:cs typeface="Arial" panose="020B0604020202020204" pitchFamily="34" charset="0"/>
            </a:endParaRPr>
          </a:p>
        </p:txBody>
      </p:sp>
      <p:sp>
        <p:nvSpPr>
          <p:cNvPr id="13377" name="Text Box 63">
            <a:extLst>
              <a:ext uri="{FF2B5EF4-FFF2-40B4-BE49-F238E27FC236}">
                <a16:creationId xmlns:a16="http://schemas.microsoft.com/office/drawing/2014/main" id="{B0B56B9A-F03C-9268-BE37-2595DABD208A}"/>
              </a:ext>
            </a:extLst>
          </p:cNvPr>
          <p:cNvSpPr txBox="1">
            <a:spLocks noChangeArrowheads="1"/>
          </p:cNvSpPr>
          <p:nvPr/>
        </p:nvSpPr>
        <p:spPr bwMode="auto">
          <a:xfrm>
            <a:off x="5545138" y="0"/>
            <a:ext cx="1077912" cy="304800"/>
          </a:xfrm>
          <a:prstGeom prst="rect">
            <a:avLst/>
          </a:prstGeom>
          <a:noFill/>
          <a:ln w="9525">
            <a:noFill/>
            <a:miter lim="800000"/>
            <a:headEnd/>
            <a:tailEnd/>
          </a:ln>
        </p:spPr>
        <p:txBody>
          <a:bodyPr>
            <a:spAutoFit/>
          </a:bodyPr>
          <a:lstStyle/>
          <a:p>
            <a:pPr eaLnBrk="1" fontAlgn="auto" hangingPunct="1">
              <a:spcBef>
                <a:spcPct val="50000"/>
              </a:spcBef>
              <a:spcAft>
                <a:spcPts val="0"/>
              </a:spcAft>
              <a:defRPr/>
            </a:pPr>
            <a:r>
              <a:rPr lang="en-US" sz="1400" kern="0">
                <a:solidFill>
                  <a:srgbClr val="666699"/>
                </a:solidFill>
              </a:rPr>
              <a:t>Group B</a:t>
            </a:r>
          </a:p>
        </p:txBody>
      </p:sp>
      <p:sp>
        <p:nvSpPr>
          <p:cNvPr id="13378" name="Rectangle 60">
            <a:extLst>
              <a:ext uri="{FF2B5EF4-FFF2-40B4-BE49-F238E27FC236}">
                <a16:creationId xmlns:a16="http://schemas.microsoft.com/office/drawing/2014/main" id="{F5E25782-348A-FE87-7F20-7C072307413C}"/>
              </a:ext>
            </a:extLst>
          </p:cNvPr>
          <p:cNvSpPr>
            <a:spLocks noChangeArrowheads="1"/>
          </p:cNvSpPr>
          <p:nvPr/>
        </p:nvSpPr>
        <p:spPr bwMode="auto">
          <a:xfrm>
            <a:off x="7708900" y="284163"/>
            <a:ext cx="1020763" cy="6197600"/>
          </a:xfrm>
          <a:prstGeom prst="rect">
            <a:avLst/>
          </a:prstGeom>
          <a:noFill/>
          <a:ln w="9525">
            <a:solidFill>
              <a:srgbClr val="666699"/>
            </a:solidFill>
            <a:miter lim="800000"/>
            <a:headEnd/>
            <a:tailEnd/>
          </a:ln>
        </p:spPr>
        <p:txBody>
          <a:bodyPr wrap="none" anchor="ctr"/>
          <a:lstStyle/>
          <a:p>
            <a:pPr eaLnBrk="1" fontAlgn="auto" hangingPunct="1">
              <a:spcBef>
                <a:spcPts val="0"/>
              </a:spcBef>
              <a:spcAft>
                <a:spcPts val="0"/>
              </a:spcAft>
              <a:defRPr/>
            </a:pPr>
            <a:endParaRPr lang="en-US" sz="1800" kern="0">
              <a:solidFill>
                <a:sysClr val="windowText" lastClr="000000"/>
              </a:solidFill>
              <a:latin typeface="Arial" panose="020B0604020202020204" pitchFamily="34" charset="0"/>
              <a:cs typeface="Arial" panose="020B0604020202020204" pitchFamily="34" charset="0"/>
            </a:endParaRPr>
          </a:p>
        </p:txBody>
      </p:sp>
      <p:sp>
        <p:nvSpPr>
          <p:cNvPr id="13379" name="Text Box 63">
            <a:extLst>
              <a:ext uri="{FF2B5EF4-FFF2-40B4-BE49-F238E27FC236}">
                <a16:creationId xmlns:a16="http://schemas.microsoft.com/office/drawing/2014/main" id="{7D35D38E-BB6A-DF42-8D0E-57AA08DB33E9}"/>
              </a:ext>
            </a:extLst>
          </p:cNvPr>
          <p:cNvSpPr txBox="1">
            <a:spLocks noChangeArrowheads="1"/>
          </p:cNvSpPr>
          <p:nvPr/>
        </p:nvSpPr>
        <p:spPr bwMode="auto">
          <a:xfrm>
            <a:off x="7767638" y="0"/>
            <a:ext cx="1077912" cy="304800"/>
          </a:xfrm>
          <a:prstGeom prst="rect">
            <a:avLst/>
          </a:prstGeom>
          <a:noFill/>
          <a:ln w="9525">
            <a:noFill/>
            <a:miter lim="800000"/>
            <a:headEnd/>
            <a:tailEnd/>
          </a:ln>
        </p:spPr>
        <p:txBody>
          <a:bodyPr>
            <a:spAutoFit/>
          </a:bodyPr>
          <a:lstStyle/>
          <a:p>
            <a:pPr eaLnBrk="1" fontAlgn="auto" hangingPunct="1">
              <a:spcBef>
                <a:spcPct val="50000"/>
              </a:spcBef>
              <a:spcAft>
                <a:spcPts val="0"/>
              </a:spcAft>
              <a:defRPr/>
            </a:pPr>
            <a:r>
              <a:rPr lang="en-US" sz="1400" kern="0">
                <a:solidFill>
                  <a:srgbClr val="666699"/>
                </a:solidFill>
              </a:rPr>
              <a:t>Group B</a:t>
            </a:r>
          </a:p>
        </p:txBody>
      </p:sp>
      <p:sp>
        <p:nvSpPr>
          <p:cNvPr id="13380" name="Text Box 12">
            <a:extLst>
              <a:ext uri="{FF2B5EF4-FFF2-40B4-BE49-F238E27FC236}">
                <a16:creationId xmlns:a16="http://schemas.microsoft.com/office/drawing/2014/main" id="{A77FA9F8-472E-E455-1BC2-C63B807CFE97}"/>
              </a:ext>
            </a:extLst>
          </p:cNvPr>
          <p:cNvSpPr txBox="1">
            <a:spLocks noChangeArrowheads="1"/>
          </p:cNvSpPr>
          <p:nvPr/>
        </p:nvSpPr>
        <p:spPr bwMode="auto">
          <a:xfrm>
            <a:off x="336550" y="101600"/>
            <a:ext cx="1095375" cy="501650"/>
          </a:xfrm>
          <a:prstGeom prst="rect">
            <a:avLst/>
          </a:prstGeom>
          <a:noFill/>
          <a:ln w="12700">
            <a:solidFill>
              <a:schemeClr val="tx1"/>
            </a:solidFill>
            <a:miter lim="800000"/>
            <a:headEnd/>
            <a:tailEnd/>
          </a:ln>
        </p:spPr>
        <p:txBody>
          <a:bodyPr lIns="0" tIns="0" rIns="0" bIns="0">
            <a:spAutoFit/>
          </a:bodyPr>
          <a:lstStyle/>
          <a:p>
            <a:pPr eaLnBrk="1" fontAlgn="auto" hangingPunct="1">
              <a:spcBef>
                <a:spcPct val="50000"/>
              </a:spcBef>
              <a:spcAft>
                <a:spcPts val="0"/>
              </a:spcAft>
              <a:defRPr/>
            </a:pPr>
            <a:r>
              <a:rPr lang="en-US" sz="800" b="1" kern="0">
                <a:solidFill>
                  <a:sysClr val="windowText" lastClr="000000"/>
                </a:solidFill>
                <a:latin typeface="Arial" panose="020B0604020202020204" pitchFamily="34" charset="0"/>
                <a:cs typeface="Arial" panose="020B0604020202020204" pitchFamily="34" charset="0"/>
              </a:rPr>
              <a:t>2 males</a:t>
            </a:r>
            <a:r>
              <a:rPr lang="en-US" sz="800" kern="0">
                <a:solidFill>
                  <a:sysClr val="windowText" lastClr="000000"/>
                </a:solidFill>
                <a:latin typeface="Arial" panose="020B0604020202020204" pitchFamily="34" charset="0"/>
                <a:cs typeface="Arial" panose="020B0604020202020204" pitchFamily="34" charset="0"/>
              </a:rPr>
              <a:t> (randomized into groups) + 2 males + 2 females from each Control family</a:t>
            </a:r>
          </a:p>
        </p:txBody>
      </p:sp>
      <p:sp>
        <p:nvSpPr>
          <p:cNvPr id="13381" name="Text Box 12">
            <a:extLst>
              <a:ext uri="{FF2B5EF4-FFF2-40B4-BE49-F238E27FC236}">
                <a16:creationId xmlns:a16="http://schemas.microsoft.com/office/drawing/2014/main" id="{A5CED0E3-B594-DAFC-0BE0-20E5E3321FF3}"/>
              </a:ext>
            </a:extLst>
          </p:cNvPr>
          <p:cNvSpPr txBox="1">
            <a:spLocks noChangeArrowheads="1"/>
          </p:cNvSpPr>
          <p:nvPr/>
        </p:nvSpPr>
        <p:spPr bwMode="auto">
          <a:xfrm>
            <a:off x="57150" y="2484438"/>
            <a:ext cx="1931988" cy="123825"/>
          </a:xfrm>
          <a:prstGeom prst="rect">
            <a:avLst/>
          </a:prstGeom>
          <a:solidFill>
            <a:schemeClr val="bg1"/>
          </a:solidFill>
          <a:ln w="12700">
            <a:solidFill>
              <a:schemeClr val="tx1"/>
            </a:solidFill>
            <a:miter lim="800000"/>
            <a:headEnd/>
            <a:tailEnd/>
          </a:ln>
        </p:spPr>
        <p:txBody>
          <a:bodyPr lIns="0" tIns="0" rIns="0" bIns="0">
            <a:spAutoFit/>
          </a:bodyPr>
          <a:lstStyle/>
          <a:p>
            <a:pPr eaLnBrk="1" fontAlgn="auto" hangingPunct="1">
              <a:spcBef>
                <a:spcPct val="50000"/>
              </a:spcBef>
              <a:spcAft>
                <a:spcPts val="0"/>
              </a:spcAft>
              <a:defRPr/>
            </a:pPr>
            <a:r>
              <a:rPr lang="en-US" sz="800" kern="0">
                <a:solidFill>
                  <a:sysClr val="windowText" lastClr="000000"/>
                </a:solidFill>
                <a:latin typeface="Arial" panose="020B0604020202020204" pitchFamily="34" charset="0"/>
                <a:cs typeface="Arial" panose="020B0604020202020204" pitchFamily="34" charset="0"/>
              </a:rPr>
              <a:t>Mice with wheel access all go into room 1</a:t>
            </a:r>
          </a:p>
        </p:txBody>
      </p:sp>
      <p:sp>
        <p:nvSpPr>
          <p:cNvPr id="13382" name="Text Box 12">
            <a:extLst>
              <a:ext uri="{FF2B5EF4-FFF2-40B4-BE49-F238E27FC236}">
                <a16:creationId xmlns:a16="http://schemas.microsoft.com/office/drawing/2014/main" id="{2986BF2B-0131-ECC3-153F-A750FA16102F}"/>
              </a:ext>
            </a:extLst>
          </p:cNvPr>
          <p:cNvSpPr txBox="1">
            <a:spLocks noChangeArrowheads="1"/>
          </p:cNvSpPr>
          <p:nvPr/>
        </p:nvSpPr>
        <p:spPr bwMode="auto">
          <a:xfrm>
            <a:off x="46038" y="5241925"/>
            <a:ext cx="2062162" cy="123825"/>
          </a:xfrm>
          <a:prstGeom prst="rect">
            <a:avLst/>
          </a:prstGeom>
          <a:noFill/>
          <a:ln w="12700">
            <a:solidFill>
              <a:srgbClr val="009900"/>
            </a:solidFill>
            <a:miter lim="800000"/>
            <a:headEnd/>
            <a:tailEnd/>
          </a:ln>
        </p:spPr>
        <p:txBody>
          <a:bodyPr lIns="0" tIns="0" rIns="0" bIns="0">
            <a:spAutoFit/>
          </a:bodyPr>
          <a:lstStyle/>
          <a:p>
            <a:pPr eaLnBrk="1" fontAlgn="auto" hangingPunct="1">
              <a:spcBef>
                <a:spcPct val="50000"/>
              </a:spcBef>
              <a:spcAft>
                <a:spcPts val="0"/>
              </a:spcAft>
              <a:defRPr/>
            </a:pPr>
            <a:r>
              <a:rPr lang="en-US" sz="800" kern="0">
                <a:solidFill>
                  <a:srgbClr val="009900"/>
                </a:solidFill>
                <a:latin typeface="Arial" panose="020B0604020202020204" pitchFamily="34" charset="0"/>
                <a:cs typeface="Arial" panose="020B0604020202020204" pitchFamily="34" charset="0"/>
              </a:rPr>
              <a:t>Mice w/o wheels in room 2 with HCA sensors</a:t>
            </a:r>
          </a:p>
        </p:txBody>
      </p:sp>
      <p:sp>
        <p:nvSpPr>
          <p:cNvPr id="13383" name="Text Box 12">
            <a:extLst>
              <a:ext uri="{FF2B5EF4-FFF2-40B4-BE49-F238E27FC236}">
                <a16:creationId xmlns:a16="http://schemas.microsoft.com/office/drawing/2014/main" id="{7D02097D-7F35-260C-4817-9F8A5B6F9BBD}"/>
              </a:ext>
            </a:extLst>
          </p:cNvPr>
          <p:cNvSpPr txBox="1">
            <a:spLocks noChangeArrowheads="1"/>
          </p:cNvSpPr>
          <p:nvPr/>
        </p:nvSpPr>
        <p:spPr bwMode="auto">
          <a:xfrm>
            <a:off x="1593850" y="101600"/>
            <a:ext cx="581025" cy="501650"/>
          </a:xfrm>
          <a:prstGeom prst="rect">
            <a:avLst/>
          </a:prstGeom>
          <a:solidFill>
            <a:schemeClr val="bg1"/>
          </a:solidFill>
          <a:ln w="12700">
            <a:solidFill>
              <a:schemeClr val="tx1"/>
            </a:solidFill>
            <a:miter lim="800000"/>
            <a:headEnd/>
            <a:tailEnd/>
          </a:ln>
        </p:spPr>
        <p:txBody>
          <a:bodyPr lIns="0" tIns="0" rIns="0" bIns="0">
            <a:spAutoFit/>
          </a:bodyPr>
          <a:lstStyle/>
          <a:p>
            <a:pPr eaLnBrk="1" fontAlgn="auto" hangingPunct="1">
              <a:spcBef>
                <a:spcPct val="50000"/>
              </a:spcBef>
              <a:spcAft>
                <a:spcPts val="0"/>
              </a:spcAft>
              <a:defRPr/>
            </a:pPr>
            <a:r>
              <a:rPr lang="en-US" sz="800" kern="0">
                <a:solidFill>
                  <a:sysClr val="windowText" lastClr="000000"/>
                </a:solidFill>
                <a:latin typeface="Arial" panose="020B0604020202020204" pitchFamily="34" charset="0"/>
                <a:cs typeface="Arial" panose="020B0604020202020204" pitchFamily="34" charset="0"/>
              </a:rPr>
              <a:t>Wheel testing of regular mice for 4 weeks</a:t>
            </a:r>
          </a:p>
        </p:txBody>
      </p:sp>
      <p:sp>
        <p:nvSpPr>
          <p:cNvPr id="13384" name="Text Box 12">
            <a:extLst>
              <a:ext uri="{FF2B5EF4-FFF2-40B4-BE49-F238E27FC236}">
                <a16:creationId xmlns:a16="http://schemas.microsoft.com/office/drawing/2014/main" id="{027F1AC5-9466-8B19-1267-FC60F96E8B2F}"/>
              </a:ext>
            </a:extLst>
          </p:cNvPr>
          <p:cNvSpPr txBox="1">
            <a:spLocks noChangeArrowheads="1"/>
          </p:cNvSpPr>
          <p:nvPr/>
        </p:nvSpPr>
        <p:spPr bwMode="auto">
          <a:xfrm>
            <a:off x="8818563" y="3213100"/>
            <a:ext cx="219075" cy="1108075"/>
          </a:xfrm>
          <a:prstGeom prst="rect">
            <a:avLst/>
          </a:prstGeom>
          <a:noFill/>
          <a:ln w="12700">
            <a:solidFill>
              <a:schemeClr val="tx1"/>
            </a:solidFill>
            <a:miter lim="800000"/>
            <a:headEnd/>
            <a:tailEnd/>
          </a:ln>
        </p:spPr>
        <p:txBody>
          <a:bodyPr lIns="0" tIns="0" rIns="0" bIns="0">
            <a:spAutoFit/>
          </a:bodyPr>
          <a:lstStyle/>
          <a:p>
            <a:pPr eaLnBrk="1" fontAlgn="auto" hangingPunct="1">
              <a:spcBef>
                <a:spcPct val="50000"/>
              </a:spcBef>
              <a:spcAft>
                <a:spcPts val="0"/>
              </a:spcAft>
              <a:defRPr/>
            </a:pPr>
            <a:r>
              <a:rPr lang="en-US" sz="800" kern="0">
                <a:solidFill>
                  <a:sysClr val="windowText" lastClr="000000"/>
                </a:solidFill>
                <a:latin typeface="Arial" panose="020B0604020202020204" pitchFamily="34" charset="0"/>
                <a:cs typeface="Arial" panose="020B0604020202020204" pitchFamily="34" charset="0"/>
              </a:rPr>
              <a:t>Dissection in Jan. 2016 over 4-8 days</a:t>
            </a:r>
          </a:p>
        </p:txBody>
      </p:sp>
      <p:sp>
        <p:nvSpPr>
          <p:cNvPr id="13385" name="Text Box 57">
            <a:extLst>
              <a:ext uri="{FF2B5EF4-FFF2-40B4-BE49-F238E27FC236}">
                <a16:creationId xmlns:a16="http://schemas.microsoft.com/office/drawing/2014/main" id="{9BD9FD47-A3EF-CC3D-4B97-7150B84A230C}"/>
              </a:ext>
            </a:extLst>
          </p:cNvPr>
          <p:cNvSpPr txBox="1">
            <a:spLocks noChangeArrowheads="1"/>
          </p:cNvSpPr>
          <p:nvPr/>
        </p:nvSpPr>
        <p:spPr bwMode="auto">
          <a:xfrm>
            <a:off x="2617788" y="0"/>
            <a:ext cx="1495425" cy="593725"/>
          </a:xfrm>
          <a:prstGeom prst="rect">
            <a:avLst/>
          </a:prstGeom>
          <a:solidFill>
            <a:schemeClr val="bg1"/>
          </a:solidFill>
          <a:ln w="12700">
            <a:solidFill>
              <a:srgbClr val="009900"/>
            </a:solidFill>
            <a:miter lim="800000"/>
            <a:headEnd/>
            <a:tailEnd/>
          </a:ln>
        </p:spPr>
        <p:txBody>
          <a:bodyPr lIns="45720" rIns="45720">
            <a:spAutoFit/>
          </a:bodyPr>
          <a:lstStyle/>
          <a:p>
            <a:pPr eaLnBrk="1" fontAlgn="auto" hangingPunct="1">
              <a:spcBef>
                <a:spcPct val="50000"/>
              </a:spcBef>
              <a:spcAft>
                <a:spcPts val="0"/>
              </a:spcAft>
              <a:defRPr/>
            </a:pPr>
            <a:r>
              <a:rPr lang="en-US" sz="800" kern="0">
                <a:solidFill>
                  <a:srgbClr val="009900"/>
                </a:solidFill>
                <a:latin typeface="Arial" panose="020B0604020202020204" pitchFamily="34" charset="0"/>
                <a:cs typeface="Arial" panose="020B0604020202020204" pitchFamily="34" charset="0"/>
              </a:rPr>
              <a:t>Should we insert 3? days HCA measurement for some or all mice before the 2-week period of adult wheel access?</a:t>
            </a:r>
          </a:p>
        </p:txBody>
      </p:sp>
      <p:sp>
        <p:nvSpPr>
          <p:cNvPr id="13386" name="Text Box 57">
            <a:extLst>
              <a:ext uri="{FF2B5EF4-FFF2-40B4-BE49-F238E27FC236}">
                <a16:creationId xmlns:a16="http://schemas.microsoft.com/office/drawing/2014/main" id="{4F8386C7-69DB-8271-CCA1-FFB42134714E}"/>
              </a:ext>
            </a:extLst>
          </p:cNvPr>
          <p:cNvSpPr txBox="1">
            <a:spLocks noChangeArrowheads="1"/>
          </p:cNvSpPr>
          <p:nvPr/>
        </p:nvSpPr>
        <p:spPr bwMode="auto">
          <a:xfrm>
            <a:off x="4673600" y="3759200"/>
            <a:ext cx="3743325" cy="215900"/>
          </a:xfrm>
          <a:prstGeom prst="rect">
            <a:avLst/>
          </a:prstGeom>
          <a:solidFill>
            <a:schemeClr val="bg1"/>
          </a:solidFill>
          <a:ln w="12700">
            <a:solidFill>
              <a:srgbClr val="009900"/>
            </a:solidFill>
            <a:miter lim="800000"/>
            <a:headEnd/>
            <a:tailEnd/>
          </a:ln>
        </p:spPr>
        <p:txBody>
          <a:bodyPr lIns="45720" rIns="27432">
            <a:spAutoFit/>
          </a:bodyPr>
          <a:lstStyle/>
          <a:p>
            <a:pPr eaLnBrk="1" fontAlgn="auto" hangingPunct="1">
              <a:spcBef>
                <a:spcPct val="50000"/>
              </a:spcBef>
              <a:spcAft>
                <a:spcPts val="0"/>
              </a:spcAft>
              <a:defRPr/>
            </a:pPr>
            <a:r>
              <a:rPr lang="en-US" sz="800" kern="0">
                <a:solidFill>
                  <a:srgbClr val="009900"/>
                </a:solidFill>
                <a:latin typeface="Arial" panose="020B0604020202020204" pitchFamily="34" charset="0"/>
                <a:cs typeface="Arial" panose="020B0604020202020204" pitchFamily="34" charset="0"/>
              </a:rPr>
              <a:t>Note that only half of the mice get HCA data recorded during this 2-week period.</a:t>
            </a:r>
          </a:p>
        </p:txBody>
      </p:sp>
      <p:sp>
        <p:nvSpPr>
          <p:cNvPr id="13387" name="Text Box 57">
            <a:extLst>
              <a:ext uri="{FF2B5EF4-FFF2-40B4-BE49-F238E27FC236}">
                <a16:creationId xmlns:a16="http://schemas.microsoft.com/office/drawing/2014/main" id="{8460F6E1-3C0C-C8DE-C260-48B6F3BA3F8A}"/>
              </a:ext>
            </a:extLst>
          </p:cNvPr>
          <p:cNvSpPr txBox="1">
            <a:spLocks noChangeArrowheads="1"/>
          </p:cNvSpPr>
          <p:nvPr/>
        </p:nvSpPr>
        <p:spPr bwMode="auto">
          <a:xfrm>
            <a:off x="3446463" y="3571875"/>
            <a:ext cx="873125" cy="349250"/>
          </a:xfrm>
          <a:prstGeom prst="rect">
            <a:avLst/>
          </a:prstGeom>
          <a:solidFill>
            <a:schemeClr val="bg1"/>
          </a:solidFill>
          <a:ln w="12700">
            <a:solidFill>
              <a:srgbClr val="CC0066"/>
            </a:solidFill>
            <a:miter lim="800000"/>
            <a:headEnd/>
            <a:tailEnd/>
          </a:ln>
        </p:spPr>
        <p:txBody>
          <a:bodyPr lIns="45720" rIns="0">
            <a:spAutoFit/>
          </a:bodyPr>
          <a:lstStyle/>
          <a:p>
            <a:pPr eaLnBrk="1" fontAlgn="auto" hangingPunct="1">
              <a:spcBef>
                <a:spcPct val="50000"/>
              </a:spcBef>
              <a:spcAft>
                <a:spcPts val="0"/>
              </a:spcAft>
              <a:defRPr/>
            </a:pPr>
            <a:r>
              <a:rPr lang="en-US" sz="800" kern="0">
                <a:solidFill>
                  <a:srgbClr val="CC0066"/>
                </a:solidFill>
                <a:latin typeface="Arial" panose="020B0604020202020204" pitchFamily="34" charset="0"/>
                <a:cs typeface="Arial" panose="020B0604020202020204" pitchFamily="34" charset="0"/>
              </a:rPr>
              <a:t>WD then sucrose preference</a:t>
            </a:r>
          </a:p>
        </p:txBody>
      </p:sp>
      <p:sp>
        <p:nvSpPr>
          <p:cNvPr id="13388" name="Text Box 57">
            <a:extLst>
              <a:ext uri="{FF2B5EF4-FFF2-40B4-BE49-F238E27FC236}">
                <a16:creationId xmlns:a16="http://schemas.microsoft.com/office/drawing/2014/main" id="{3DA93D62-C281-E0A7-4659-4088751285EA}"/>
              </a:ext>
            </a:extLst>
          </p:cNvPr>
          <p:cNvSpPr txBox="1">
            <a:spLocks noChangeArrowheads="1"/>
          </p:cNvSpPr>
          <p:nvPr/>
        </p:nvSpPr>
        <p:spPr bwMode="auto">
          <a:xfrm>
            <a:off x="2632075" y="4513263"/>
            <a:ext cx="873125" cy="349250"/>
          </a:xfrm>
          <a:prstGeom prst="rect">
            <a:avLst/>
          </a:prstGeom>
          <a:solidFill>
            <a:schemeClr val="bg1"/>
          </a:solidFill>
          <a:ln w="12700">
            <a:solidFill>
              <a:srgbClr val="CC0066"/>
            </a:solidFill>
            <a:miter lim="800000"/>
            <a:headEnd/>
            <a:tailEnd/>
          </a:ln>
        </p:spPr>
        <p:txBody>
          <a:bodyPr lIns="45720" rIns="0">
            <a:spAutoFit/>
          </a:bodyPr>
          <a:lstStyle/>
          <a:p>
            <a:pPr eaLnBrk="1" fontAlgn="auto" hangingPunct="1">
              <a:spcBef>
                <a:spcPct val="50000"/>
              </a:spcBef>
              <a:spcAft>
                <a:spcPts val="0"/>
              </a:spcAft>
              <a:defRPr/>
            </a:pPr>
            <a:r>
              <a:rPr lang="en-US" sz="800" kern="0">
                <a:solidFill>
                  <a:srgbClr val="CC0066"/>
                </a:solidFill>
                <a:latin typeface="Arial" panose="020B0604020202020204" pitchFamily="34" charset="0"/>
                <a:cs typeface="Arial" panose="020B0604020202020204" pitchFamily="34" charset="0"/>
              </a:rPr>
              <a:t>WD then sucrose preference</a:t>
            </a:r>
          </a:p>
        </p:txBody>
      </p:sp>
      <p:sp>
        <p:nvSpPr>
          <p:cNvPr id="13389" name="Line 59">
            <a:extLst>
              <a:ext uri="{FF2B5EF4-FFF2-40B4-BE49-F238E27FC236}">
                <a16:creationId xmlns:a16="http://schemas.microsoft.com/office/drawing/2014/main" id="{21019A2E-1C6F-59E4-59B4-8720F3C978DF}"/>
              </a:ext>
            </a:extLst>
          </p:cNvPr>
          <p:cNvSpPr>
            <a:spLocks noChangeShapeType="1"/>
          </p:cNvSpPr>
          <p:nvPr/>
        </p:nvSpPr>
        <p:spPr bwMode="auto">
          <a:xfrm>
            <a:off x="4156075" y="1708150"/>
            <a:ext cx="138113" cy="1187450"/>
          </a:xfrm>
          <a:prstGeom prst="line">
            <a:avLst/>
          </a:prstGeom>
          <a:noFill/>
          <a:ln w="19050">
            <a:solidFill>
              <a:srgbClr val="CC0066"/>
            </a:solidFill>
            <a:round/>
            <a:headEnd/>
            <a:tailEnd type="triangle" w="med" len="med"/>
          </a:ln>
        </p:spPr>
        <p:txBody>
          <a:bodyPr/>
          <a:lstStyle/>
          <a:p>
            <a:pPr eaLnBrk="1" fontAlgn="auto" hangingPunct="1">
              <a:spcBef>
                <a:spcPts val="0"/>
              </a:spcBef>
              <a:spcAft>
                <a:spcPts val="0"/>
              </a:spcAft>
              <a:defRPr/>
            </a:pPr>
            <a:endParaRPr lang="en-US" sz="1800" kern="0">
              <a:solidFill>
                <a:sysClr val="windowText" lastClr="000000"/>
              </a:solidFill>
              <a:latin typeface="Arial" panose="020B0604020202020204" pitchFamily="34" charset="0"/>
              <a:cs typeface="Arial" panose="020B0604020202020204" pitchFamily="34" charset="0"/>
            </a:endParaRPr>
          </a:p>
        </p:txBody>
      </p:sp>
      <p:sp>
        <p:nvSpPr>
          <p:cNvPr id="13390" name="Text Box 57">
            <a:extLst>
              <a:ext uri="{FF2B5EF4-FFF2-40B4-BE49-F238E27FC236}">
                <a16:creationId xmlns:a16="http://schemas.microsoft.com/office/drawing/2014/main" id="{814B2A06-F841-1735-9B3C-BB22E946AC27}"/>
              </a:ext>
            </a:extLst>
          </p:cNvPr>
          <p:cNvSpPr txBox="1">
            <a:spLocks noChangeArrowheads="1"/>
          </p:cNvSpPr>
          <p:nvPr/>
        </p:nvSpPr>
        <p:spPr bwMode="auto">
          <a:xfrm>
            <a:off x="3803650" y="1555750"/>
            <a:ext cx="544513" cy="349250"/>
          </a:xfrm>
          <a:prstGeom prst="rect">
            <a:avLst/>
          </a:prstGeom>
          <a:solidFill>
            <a:schemeClr val="bg1"/>
          </a:solidFill>
          <a:ln w="12700">
            <a:solidFill>
              <a:srgbClr val="CC0066"/>
            </a:solidFill>
            <a:miter lim="800000"/>
            <a:headEnd/>
            <a:tailEnd/>
          </a:ln>
        </p:spPr>
        <p:txBody>
          <a:bodyPr lIns="45720" rIns="45720">
            <a:spAutoFit/>
          </a:bodyPr>
          <a:lstStyle/>
          <a:p>
            <a:pPr eaLnBrk="1" fontAlgn="auto" hangingPunct="1">
              <a:spcBef>
                <a:spcPct val="50000"/>
              </a:spcBef>
              <a:spcAft>
                <a:spcPts val="0"/>
              </a:spcAft>
              <a:defRPr/>
            </a:pPr>
            <a:r>
              <a:rPr lang="en-US" sz="800" kern="0">
                <a:solidFill>
                  <a:srgbClr val="CC0066"/>
                </a:solidFill>
                <a:latin typeface="Arial" panose="020B0604020202020204" pitchFamily="34" charset="0"/>
                <a:cs typeface="Arial" panose="020B0604020202020204" pitchFamily="34" charset="0"/>
              </a:rPr>
              <a:t>glucose tolerance</a:t>
            </a:r>
          </a:p>
        </p:txBody>
      </p:sp>
      <p:sp>
        <p:nvSpPr>
          <p:cNvPr id="13391" name="Text Box 57">
            <a:extLst>
              <a:ext uri="{FF2B5EF4-FFF2-40B4-BE49-F238E27FC236}">
                <a16:creationId xmlns:a16="http://schemas.microsoft.com/office/drawing/2014/main" id="{B4452259-25E3-75CB-2B11-635A59CFF1FF}"/>
              </a:ext>
            </a:extLst>
          </p:cNvPr>
          <p:cNvSpPr txBox="1">
            <a:spLocks noChangeArrowheads="1"/>
          </p:cNvSpPr>
          <p:nvPr/>
        </p:nvSpPr>
        <p:spPr bwMode="auto">
          <a:xfrm>
            <a:off x="2393950" y="1287463"/>
            <a:ext cx="446088" cy="349250"/>
          </a:xfrm>
          <a:prstGeom prst="rect">
            <a:avLst/>
          </a:prstGeom>
          <a:solidFill>
            <a:schemeClr val="bg1"/>
          </a:solidFill>
          <a:ln w="12700">
            <a:solidFill>
              <a:srgbClr val="CC0066"/>
            </a:solidFill>
            <a:miter lim="800000"/>
            <a:headEnd/>
            <a:tailEnd/>
          </a:ln>
        </p:spPr>
        <p:txBody>
          <a:bodyPr lIns="45720" rIns="45720">
            <a:spAutoFit/>
          </a:bodyPr>
          <a:lstStyle/>
          <a:p>
            <a:pPr eaLnBrk="1" fontAlgn="auto" hangingPunct="1">
              <a:spcBef>
                <a:spcPct val="50000"/>
              </a:spcBef>
              <a:spcAft>
                <a:spcPts val="0"/>
              </a:spcAft>
              <a:defRPr/>
            </a:pPr>
            <a:r>
              <a:rPr lang="en-US" sz="800" kern="0">
                <a:solidFill>
                  <a:srgbClr val="CC0066"/>
                </a:solidFill>
                <a:latin typeface="Arial" panose="020B0604020202020204" pitchFamily="34" charset="0"/>
                <a:cs typeface="Arial" panose="020B0604020202020204" pitchFamily="34" charset="0"/>
              </a:rPr>
              <a:t>blood sample</a:t>
            </a:r>
          </a:p>
        </p:txBody>
      </p:sp>
      <p:sp>
        <p:nvSpPr>
          <p:cNvPr id="13392" name="Line 59">
            <a:extLst>
              <a:ext uri="{FF2B5EF4-FFF2-40B4-BE49-F238E27FC236}">
                <a16:creationId xmlns:a16="http://schemas.microsoft.com/office/drawing/2014/main" id="{1AB6AC95-68E9-48A8-ECF8-047D27207701}"/>
              </a:ext>
            </a:extLst>
          </p:cNvPr>
          <p:cNvSpPr>
            <a:spLocks noChangeShapeType="1"/>
          </p:cNvSpPr>
          <p:nvPr/>
        </p:nvSpPr>
        <p:spPr bwMode="auto">
          <a:xfrm flipH="1" flipV="1">
            <a:off x="1404938" y="969963"/>
            <a:ext cx="217487" cy="488950"/>
          </a:xfrm>
          <a:prstGeom prst="line">
            <a:avLst/>
          </a:prstGeom>
          <a:noFill/>
          <a:ln w="19050">
            <a:solidFill>
              <a:srgbClr val="CC0066"/>
            </a:solidFill>
            <a:round/>
            <a:headEnd/>
            <a:tailEnd type="triangle" w="med" len="med"/>
          </a:ln>
        </p:spPr>
        <p:txBody>
          <a:bodyPr/>
          <a:lstStyle/>
          <a:p>
            <a:pPr eaLnBrk="1" fontAlgn="auto" hangingPunct="1">
              <a:spcBef>
                <a:spcPts val="0"/>
              </a:spcBef>
              <a:spcAft>
                <a:spcPts val="0"/>
              </a:spcAft>
              <a:defRPr/>
            </a:pPr>
            <a:endParaRPr lang="en-US" sz="1800" kern="0">
              <a:solidFill>
                <a:sysClr val="windowText" lastClr="000000"/>
              </a:solidFill>
              <a:latin typeface="Arial" panose="020B0604020202020204" pitchFamily="34" charset="0"/>
              <a:cs typeface="Arial" panose="020B0604020202020204" pitchFamily="34" charset="0"/>
            </a:endParaRPr>
          </a:p>
        </p:txBody>
      </p:sp>
      <p:sp>
        <p:nvSpPr>
          <p:cNvPr id="13393" name="Text Box 57">
            <a:extLst>
              <a:ext uri="{FF2B5EF4-FFF2-40B4-BE49-F238E27FC236}">
                <a16:creationId xmlns:a16="http://schemas.microsoft.com/office/drawing/2014/main" id="{B7ED5BB2-6C18-D450-B57A-5DD609C9A907}"/>
              </a:ext>
            </a:extLst>
          </p:cNvPr>
          <p:cNvSpPr txBox="1">
            <a:spLocks noChangeArrowheads="1"/>
          </p:cNvSpPr>
          <p:nvPr/>
        </p:nvSpPr>
        <p:spPr bwMode="auto">
          <a:xfrm>
            <a:off x="1416050" y="1300163"/>
            <a:ext cx="446088" cy="349250"/>
          </a:xfrm>
          <a:prstGeom prst="rect">
            <a:avLst/>
          </a:prstGeom>
          <a:solidFill>
            <a:schemeClr val="bg1"/>
          </a:solidFill>
          <a:ln w="12700">
            <a:solidFill>
              <a:srgbClr val="CC0066"/>
            </a:solidFill>
            <a:miter lim="800000"/>
            <a:headEnd/>
            <a:tailEnd/>
          </a:ln>
        </p:spPr>
        <p:txBody>
          <a:bodyPr lIns="45720" rIns="45720">
            <a:spAutoFit/>
          </a:bodyPr>
          <a:lstStyle/>
          <a:p>
            <a:pPr eaLnBrk="1" fontAlgn="auto" hangingPunct="1">
              <a:spcBef>
                <a:spcPct val="50000"/>
              </a:spcBef>
              <a:spcAft>
                <a:spcPts val="0"/>
              </a:spcAft>
              <a:defRPr/>
            </a:pPr>
            <a:r>
              <a:rPr lang="en-US" sz="800" kern="0">
                <a:solidFill>
                  <a:srgbClr val="CC0066"/>
                </a:solidFill>
                <a:latin typeface="Arial" panose="020B0604020202020204" pitchFamily="34" charset="0"/>
                <a:cs typeface="Arial" panose="020B0604020202020204" pitchFamily="34" charset="0"/>
              </a:rPr>
              <a:t>blood sample</a:t>
            </a:r>
          </a:p>
        </p:txBody>
      </p:sp>
      <p:sp>
        <p:nvSpPr>
          <p:cNvPr id="13395" name="Text Box 57">
            <a:extLst>
              <a:ext uri="{FF2B5EF4-FFF2-40B4-BE49-F238E27FC236}">
                <a16:creationId xmlns:a16="http://schemas.microsoft.com/office/drawing/2014/main" id="{23244B4F-4DEF-59F7-6A96-F07E08A05E15}"/>
              </a:ext>
            </a:extLst>
          </p:cNvPr>
          <p:cNvSpPr txBox="1">
            <a:spLocks noChangeArrowheads="1"/>
          </p:cNvSpPr>
          <p:nvPr/>
        </p:nvSpPr>
        <p:spPr bwMode="auto">
          <a:xfrm>
            <a:off x="1322388" y="6565900"/>
            <a:ext cx="366712" cy="276225"/>
          </a:xfrm>
          <a:prstGeom prst="rect">
            <a:avLst/>
          </a:prstGeom>
          <a:solidFill>
            <a:schemeClr val="bg1"/>
          </a:solidFill>
          <a:ln w="12700">
            <a:solidFill>
              <a:srgbClr val="CC0066"/>
            </a:solidFill>
            <a:miter lim="800000"/>
            <a:headEnd/>
            <a:tailEnd/>
          </a:ln>
        </p:spPr>
        <p:txBody>
          <a:bodyPr lIns="0" tIns="0" rIns="0" bIns="0">
            <a:spAutoFit/>
          </a:bodyPr>
          <a:lstStyle/>
          <a:p>
            <a:pPr eaLnBrk="1" fontAlgn="auto" hangingPunct="1">
              <a:spcBef>
                <a:spcPct val="50000"/>
              </a:spcBef>
              <a:spcAft>
                <a:spcPts val="0"/>
              </a:spcAft>
              <a:defRPr/>
            </a:pPr>
            <a:r>
              <a:rPr lang="en-US" sz="600" kern="0">
                <a:solidFill>
                  <a:srgbClr val="CC0066"/>
                </a:solidFill>
                <a:latin typeface="Arial" panose="020B0604020202020204" pitchFamily="34" charset="0"/>
                <a:cs typeface="Arial" panose="020B0604020202020204" pitchFamily="34" charset="0"/>
              </a:rPr>
              <a:t>1st batch ends 21 Oct 2015</a:t>
            </a:r>
          </a:p>
        </p:txBody>
      </p:sp>
      <p:sp>
        <p:nvSpPr>
          <p:cNvPr id="13396" name="Text Box 57">
            <a:extLst>
              <a:ext uri="{FF2B5EF4-FFF2-40B4-BE49-F238E27FC236}">
                <a16:creationId xmlns:a16="http://schemas.microsoft.com/office/drawing/2014/main" id="{A084D3EC-2CA7-FBF1-F14D-DF61E088E505}"/>
              </a:ext>
            </a:extLst>
          </p:cNvPr>
          <p:cNvSpPr txBox="1">
            <a:spLocks noChangeArrowheads="1"/>
          </p:cNvSpPr>
          <p:nvPr/>
        </p:nvSpPr>
        <p:spPr bwMode="auto">
          <a:xfrm>
            <a:off x="2332038" y="6572250"/>
            <a:ext cx="366712" cy="276225"/>
          </a:xfrm>
          <a:prstGeom prst="rect">
            <a:avLst/>
          </a:prstGeom>
          <a:solidFill>
            <a:schemeClr val="bg1"/>
          </a:solidFill>
          <a:ln w="12700">
            <a:solidFill>
              <a:srgbClr val="CC0066"/>
            </a:solidFill>
            <a:miter lim="800000"/>
            <a:headEnd/>
            <a:tailEnd/>
          </a:ln>
        </p:spPr>
        <p:txBody>
          <a:bodyPr lIns="0" tIns="0" rIns="0" bIns="0">
            <a:spAutoFit/>
          </a:bodyPr>
          <a:lstStyle/>
          <a:p>
            <a:pPr eaLnBrk="1" fontAlgn="auto" hangingPunct="1">
              <a:spcBef>
                <a:spcPct val="50000"/>
              </a:spcBef>
              <a:spcAft>
                <a:spcPts val="0"/>
              </a:spcAft>
              <a:defRPr/>
            </a:pPr>
            <a:r>
              <a:rPr lang="en-US" sz="600" kern="0">
                <a:solidFill>
                  <a:srgbClr val="CC0066"/>
                </a:solidFill>
                <a:latin typeface="Arial" panose="020B0604020202020204" pitchFamily="34" charset="0"/>
                <a:cs typeface="Arial" panose="020B0604020202020204" pitchFamily="34" charset="0"/>
              </a:rPr>
              <a:t>1st batch ends 16 Dec 2015</a:t>
            </a:r>
          </a:p>
        </p:txBody>
      </p:sp>
      <p:sp>
        <p:nvSpPr>
          <p:cNvPr id="13397" name="Text Box 57">
            <a:extLst>
              <a:ext uri="{FF2B5EF4-FFF2-40B4-BE49-F238E27FC236}">
                <a16:creationId xmlns:a16="http://schemas.microsoft.com/office/drawing/2014/main" id="{DD7CEC1B-B7DC-D8F2-4EBD-6482464205CA}"/>
              </a:ext>
            </a:extLst>
          </p:cNvPr>
          <p:cNvSpPr txBox="1">
            <a:spLocks noChangeArrowheads="1"/>
          </p:cNvSpPr>
          <p:nvPr/>
        </p:nvSpPr>
        <p:spPr bwMode="auto">
          <a:xfrm>
            <a:off x="1587500" y="6148388"/>
            <a:ext cx="892175" cy="276225"/>
          </a:xfrm>
          <a:prstGeom prst="rect">
            <a:avLst/>
          </a:prstGeom>
          <a:solidFill>
            <a:schemeClr val="bg1"/>
          </a:solidFill>
          <a:ln w="12700">
            <a:solidFill>
              <a:srgbClr val="CC0066"/>
            </a:solidFill>
            <a:miter lim="800000"/>
            <a:headEnd/>
            <a:tailEnd/>
          </a:ln>
        </p:spPr>
        <p:txBody>
          <a:bodyPr lIns="0" tIns="0" rIns="0" bIns="0">
            <a:spAutoFit/>
          </a:bodyPr>
          <a:lstStyle/>
          <a:p>
            <a:pPr eaLnBrk="1" fontAlgn="auto" hangingPunct="1">
              <a:spcBef>
                <a:spcPct val="50000"/>
              </a:spcBef>
              <a:spcAft>
                <a:spcPts val="0"/>
              </a:spcAft>
              <a:defRPr/>
            </a:pPr>
            <a:r>
              <a:rPr lang="en-US" sz="600" kern="0">
                <a:solidFill>
                  <a:srgbClr val="CC0066"/>
                </a:solidFill>
                <a:latin typeface="Arial" panose="020B0604020202020204" pitchFamily="34" charset="0"/>
                <a:cs typeface="Arial" panose="020B0604020202020204" pitchFamily="34" charset="0"/>
              </a:rPr>
              <a:t>1st batch regular mice on wheels 3 Nov 2015, last batch off 30 Nov 2015</a:t>
            </a:r>
          </a:p>
        </p:txBody>
      </p:sp>
    </p:spTree>
  </p:cSld>
  <p:clrMapOvr>
    <a:masterClrMapping/>
  </p:clrMapOvr>
</p:sld>
</file>

<file path=ppt/slides/slide2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0" name="Table 9">
            <a:extLst>
              <a:ext uri="{FF2B5EF4-FFF2-40B4-BE49-F238E27FC236}">
                <a16:creationId xmlns:a16="http://schemas.microsoft.com/office/drawing/2014/main" id="{94B52713-CFBA-6A52-B0BF-0C2093FF900E}"/>
              </a:ext>
            </a:extLst>
          </p:cNvPr>
          <p:cNvGraphicFramePr>
            <a:graphicFrameLocks noGrp="1"/>
          </p:cNvGraphicFramePr>
          <p:nvPr/>
        </p:nvGraphicFramePr>
        <p:xfrm>
          <a:off x="276225" y="5888038"/>
          <a:ext cx="8555038" cy="271462"/>
        </p:xfrm>
        <a:graphic>
          <a:graphicData uri="http://schemas.openxmlformats.org/drawingml/2006/table">
            <a:tbl>
              <a:tblPr firstRow="1" firstCol="1" bandRow="1">
                <a:tableStyleId>{5C22544A-7EE6-4342-B048-85BDC9FD1C3A}</a:tableStyleId>
              </a:tblPr>
              <a:tblGrid>
                <a:gridCol w="1711008">
                  <a:extLst>
                    <a:ext uri="{9D8B030D-6E8A-4147-A177-3AD203B41FA5}">
                      <a16:colId xmlns:a16="http://schemas.microsoft.com/office/drawing/2014/main" val="2052578298"/>
                    </a:ext>
                  </a:extLst>
                </a:gridCol>
                <a:gridCol w="2651675">
                  <a:extLst>
                    <a:ext uri="{9D8B030D-6E8A-4147-A177-3AD203B41FA5}">
                      <a16:colId xmlns:a16="http://schemas.microsoft.com/office/drawing/2014/main" val="123249347"/>
                    </a:ext>
                  </a:extLst>
                </a:gridCol>
                <a:gridCol w="1345581">
                  <a:extLst>
                    <a:ext uri="{9D8B030D-6E8A-4147-A177-3AD203B41FA5}">
                      <a16:colId xmlns:a16="http://schemas.microsoft.com/office/drawing/2014/main" val="2850108199"/>
                    </a:ext>
                  </a:extLst>
                </a:gridCol>
                <a:gridCol w="1531434">
                  <a:extLst>
                    <a:ext uri="{9D8B030D-6E8A-4147-A177-3AD203B41FA5}">
                      <a16:colId xmlns:a16="http://schemas.microsoft.com/office/drawing/2014/main" val="1522465873"/>
                    </a:ext>
                  </a:extLst>
                </a:gridCol>
                <a:gridCol w="1315341">
                  <a:extLst>
                    <a:ext uri="{9D8B030D-6E8A-4147-A177-3AD203B41FA5}">
                      <a16:colId xmlns:a16="http://schemas.microsoft.com/office/drawing/2014/main" val="2836351374"/>
                    </a:ext>
                  </a:extLst>
                </a:gridCol>
              </a:tblGrid>
              <a:tr h="271462">
                <a:tc>
                  <a:txBody>
                    <a:bodyPr/>
                    <a:lstStyle/>
                    <a:p>
                      <a:pPr marL="0" marR="0">
                        <a:lnSpc>
                          <a:spcPct val="107000"/>
                        </a:lnSpc>
                        <a:spcBef>
                          <a:spcPts val="0"/>
                        </a:spcBef>
                        <a:spcAft>
                          <a:spcPts val="0"/>
                        </a:spcAft>
                      </a:pPr>
                      <a:r>
                        <a:rPr lang="en-US" sz="1200" b="0" i="0" baseline="0">
                          <a:solidFill>
                            <a:schemeClr val="tx1"/>
                          </a:solidFill>
                          <a:effectLst/>
                          <a:latin typeface="Arial" panose="020B0604020202020204" pitchFamily="34" charset="0"/>
                        </a:rPr>
                        <a:t>MINI</a:t>
                      </a:r>
                      <a:endParaRPr lang="en-US" sz="1100" b="0" i="0" baseline="0">
                        <a:solidFill>
                          <a:schemeClr val="tx1"/>
                        </a:solidFill>
                        <a:effectLst/>
                        <a:latin typeface="Arial" panose="020B0604020202020204" pitchFamily="34" charset="0"/>
                        <a:ea typeface="Calibri" panose="020F0502020204030204" pitchFamily="34" charset="0"/>
                        <a:cs typeface="Times New Roman" panose="02020603050405020304" pitchFamily="18" charset="0"/>
                      </a:endParaRPr>
                    </a:p>
                  </a:txBody>
                  <a:tcPr marL="38100" marR="38100" marT="37879" marB="37879">
                    <a:noFill/>
                  </a:tcPr>
                </a:tc>
                <a:tc>
                  <a:txBody>
                    <a:bodyPr/>
                    <a:lstStyle/>
                    <a:p>
                      <a:pPr marL="0" marR="0" algn="r">
                        <a:lnSpc>
                          <a:spcPct val="107000"/>
                        </a:lnSpc>
                        <a:spcBef>
                          <a:spcPts val="0"/>
                        </a:spcBef>
                        <a:spcAft>
                          <a:spcPts val="0"/>
                        </a:spcAft>
                      </a:pPr>
                      <a:r>
                        <a:rPr lang="en-US" sz="1200" b="0" i="0" baseline="0">
                          <a:solidFill>
                            <a:schemeClr val="tx1"/>
                          </a:solidFill>
                          <a:effectLst/>
                          <a:latin typeface="Arial" panose="020B0604020202020204" pitchFamily="34" charset="0"/>
                        </a:rPr>
                        <a:t>1</a:t>
                      </a:r>
                      <a:endParaRPr lang="en-US" sz="1100" b="0" i="0" baseline="0">
                        <a:solidFill>
                          <a:schemeClr val="tx1"/>
                        </a:solidFill>
                        <a:effectLst/>
                        <a:latin typeface="Arial" panose="020B0604020202020204" pitchFamily="34" charset="0"/>
                        <a:ea typeface="Calibri" panose="020F0502020204030204" pitchFamily="34" charset="0"/>
                        <a:cs typeface="Times New Roman" panose="02020603050405020304" pitchFamily="18" charset="0"/>
                      </a:endParaRPr>
                    </a:p>
                  </a:txBody>
                  <a:tcPr marL="38100" marR="38100" marT="37879" marB="37879">
                    <a:noFill/>
                  </a:tcPr>
                </a:tc>
                <a:tc>
                  <a:txBody>
                    <a:bodyPr/>
                    <a:lstStyle/>
                    <a:p>
                      <a:pPr marL="0" marR="0" algn="r">
                        <a:lnSpc>
                          <a:spcPct val="107000"/>
                        </a:lnSpc>
                        <a:spcBef>
                          <a:spcPts val="0"/>
                        </a:spcBef>
                        <a:spcAft>
                          <a:spcPts val="0"/>
                        </a:spcAft>
                      </a:pPr>
                      <a:r>
                        <a:rPr lang="en-US" sz="1200" b="0" i="0" baseline="0">
                          <a:solidFill>
                            <a:schemeClr val="tx1"/>
                          </a:solidFill>
                          <a:effectLst/>
                          <a:latin typeface="Arial" panose="020B0604020202020204" pitchFamily="34" charset="0"/>
                        </a:rPr>
                        <a:t>130</a:t>
                      </a:r>
                      <a:endParaRPr lang="en-US" sz="1100" b="0" i="0" baseline="0">
                        <a:solidFill>
                          <a:schemeClr val="tx1"/>
                        </a:solidFill>
                        <a:effectLst/>
                        <a:latin typeface="Arial" panose="020B0604020202020204" pitchFamily="34" charset="0"/>
                        <a:ea typeface="Calibri" panose="020F0502020204030204" pitchFamily="34" charset="0"/>
                        <a:cs typeface="Times New Roman" panose="02020603050405020304" pitchFamily="18" charset="0"/>
                      </a:endParaRPr>
                    </a:p>
                  </a:txBody>
                  <a:tcPr marL="38100" marR="38100" marT="37879" marB="37879">
                    <a:noFill/>
                  </a:tcPr>
                </a:tc>
                <a:tc>
                  <a:txBody>
                    <a:bodyPr/>
                    <a:lstStyle/>
                    <a:p>
                      <a:pPr marL="0" marR="0" algn="r">
                        <a:lnSpc>
                          <a:spcPct val="107000"/>
                        </a:lnSpc>
                        <a:spcBef>
                          <a:spcPts val="0"/>
                        </a:spcBef>
                        <a:spcAft>
                          <a:spcPts val="0"/>
                        </a:spcAft>
                      </a:pPr>
                      <a:r>
                        <a:rPr lang="en-US" sz="1200" b="0" i="0" baseline="0">
                          <a:solidFill>
                            <a:schemeClr val="tx1"/>
                          </a:solidFill>
                          <a:effectLst/>
                          <a:latin typeface="Arial" panose="020B0604020202020204" pitchFamily="34" charset="0"/>
                        </a:rPr>
                        <a:t>0.01</a:t>
                      </a:r>
                      <a:endParaRPr lang="en-US" sz="1100" b="0" i="0" baseline="0">
                        <a:solidFill>
                          <a:schemeClr val="tx1"/>
                        </a:solidFill>
                        <a:effectLst/>
                        <a:latin typeface="Arial" panose="020B0604020202020204" pitchFamily="34" charset="0"/>
                        <a:ea typeface="Calibri" panose="020F0502020204030204" pitchFamily="34" charset="0"/>
                        <a:cs typeface="Times New Roman" panose="02020603050405020304" pitchFamily="18" charset="0"/>
                      </a:endParaRPr>
                    </a:p>
                  </a:txBody>
                  <a:tcPr marL="38100" marR="38100" marT="37879" marB="37879">
                    <a:noFill/>
                  </a:tcPr>
                </a:tc>
                <a:tc>
                  <a:txBody>
                    <a:bodyPr/>
                    <a:lstStyle/>
                    <a:p>
                      <a:pPr marL="0" marR="0" algn="r">
                        <a:lnSpc>
                          <a:spcPct val="107000"/>
                        </a:lnSpc>
                        <a:spcBef>
                          <a:spcPts val="0"/>
                        </a:spcBef>
                        <a:spcAft>
                          <a:spcPts val="0"/>
                        </a:spcAft>
                      </a:pPr>
                      <a:r>
                        <a:rPr lang="en-US" sz="1200" b="0" i="0" baseline="0">
                          <a:solidFill>
                            <a:schemeClr val="tx1"/>
                          </a:solidFill>
                          <a:effectLst/>
                          <a:latin typeface="Arial" panose="020B0604020202020204" pitchFamily="34" charset="0"/>
                        </a:rPr>
                        <a:t>0.91</a:t>
                      </a:r>
                      <a:endParaRPr lang="en-US" sz="1100" b="0" i="0" baseline="0">
                        <a:solidFill>
                          <a:schemeClr val="tx1"/>
                        </a:solidFill>
                        <a:effectLst/>
                        <a:latin typeface="Arial" panose="020B0604020202020204" pitchFamily="34" charset="0"/>
                        <a:ea typeface="Calibri" panose="020F0502020204030204" pitchFamily="34" charset="0"/>
                        <a:cs typeface="Times New Roman" panose="02020603050405020304" pitchFamily="18" charset="0"/>
                      </a:endParaRPr>
                    </a:p>
                  </a:txBody>
                  <a:tcPr marL="38100" marR="38100" marT="37879" marB="37879">
                    <a:noFill/>
                  </a:tcPr>
                </a:tc>
                <a:extLst>
                  <a:ext uri="{0D108BD9-81ED-4DB2-BD59-A6C34878D82A}">
                    <a16:rowId xmlns:a16="http://schemas.microsoft.com/office/drawing/2014/main" val="106545722"/>
                  </a:ext>
                </a:extLst>
              </a:tr>
            </a:tbl>
          </a:graphicData>
        </a:graphic>
      </p:graphicFrame>
      <p:sp>
        <p:nvSpPr>
          <p:cNvPr id="473104" name="Slide Number Placeholder 1">
            <a:extLst>
              <a:ext uri="{FF2B5EF4-FFF2-40B4-BE49-F238E27FC236}">
                <a16:creationId xmlns:a16="http://schemas.microsoft.com/office/drawing/2014/main" id="{233835BF-6409-63E1-448F-9C3E456BAB02}"/>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EB608330-B48A-4DC2-BF3D-13DC1A1F2F93}" type="slidenum">
              <a:rPr lang="en-US" altLang="en-US" sz="1400"/>
              <a:pPr>
                <a:spcBef>
                  <a:spcPct val="0"/>
                </a:spcBef>
                <a:buFontTx/>
                <a:buNone/>
              </a:pPr>
              <a:t>248</a:t>
            </a:fld>
            <a:endParaRPr lang="en-US" altLang="en-US" sz="1400"/>
          </a:p>
        </p:txBody>
      </p:sp>
      <p:sp>
        <p:nvSpPr>
          <p:cNvPr id="473105" name="Line 4">
            <a:extLst>
              <a:ext uri="{FF2B5EF4-FFF2-40B4-BE49-F238E27FC236}">
                <a16:creationId xmlns:a16="http://schemas.microsoft.com/office/drawing/2014/main" id="{A08BB054-26E4-0CD2-ADC1-E7E9B4B09059}"/>
              </a:ext>
            </a:extLst>
          </p:cNvPr>
          <p:cNvSpPr>
            <a:spLocks noChangeShapeType="1"/>
          </p:cNvSpPr>
          <p:nvPr/>
        </p:nvSpPr>
        <p:spPr bwMode="auto">
          <a:xfrm>
            <a:off x="120650" y="500063"/>
            <a:ext cx="8869363" cy="0"/>
          </a:xfrm>
          <a:prstGeom prst="line">
            <a:avLst/>
          </a:prstGeom>
          <a:noFill/>
          <a:ln w="50800">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473106" name="Text Box 5">
            <a:extLst>
              <a:ext uri="{FF2B5EF4-FFF2-40B4-BE49-F238E27FC236}">
                <a16:creationId xmlns:a16="http://schemas.microsoft.com/office/drawing/2014/main" id="{F6AD3628-5E5A-9BB7-81F3-623A130C9C12}"/>
              </a:ext>
            </a:extLst>
          </p:cNvPr>
          <p:cNvSpPr txBox="1">
            <a:spLocks noChangeArrowheads="1"/>
          </p:cNvSpPr>
          <p:nvPr/>
        </p:nvSpPr>
        <p:spPr bwMode="auto">
          <a:xfrm>
            <a:off x="26988" y="12700"/>
            <a:ext cx="9144000" cy="4619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ts val="1200"/>
              </a:spcBef>
              <a:spcAft>
                <a:spcPts val="600"/>
              </a:spcAft>
              <a:buFontTx/>
              <a:buNone/>
            </a:pPr>
            <a:r>
              <a:rPr lang="en-US" altLang="en-US" sz="2400" b="1">
                <a:latin typeface="Arial" panose="020B0604020202020204" pitchFamily="34" charset="0"/>
                <a:cs typeface="Arial" panose="020B0604020202020204" pitchFamily="34" charset="0"/>
              </a:rPr>
              <a:t>3. </a:t>
            </a:r>
            <a:r>
              <a:rPr lang="fr-FR" altLang="en-US" sz="2400" b="1">
                <a:latin typeface="Arial" panose="020B0604020202020204" pitchFamily="34" charset="0"/>
                <a:cs typeface="Arial" panose="020B0604020202020204" pitchFamily="34" charset="0"/>
              </a:rPr>
              <a:t>Juvenile Exposure – Gen. 76 Males</a:t>
            </a:r>
            <a:endParaRPr lang="en-US" altLang="en-US" sz="2400">
              <a:latin typeface="Arial" panose="020B0604020202020204" pitchFamily="34" charset="0"/>
              <a:cs typeface="Arial" panose="020B0604020202020204" pitchFamily="34" charset="0"/>
            </a:endParaRPr>
          </a:p>
        </p:txBody>
      </p:sp>
      <p:sp>
        <p:nvSpPr>
          <p:cNvPr id="473107" name="TextBox 2">
            <a:extLst>
              <a:ext uri="{FF2B5EF4-FFF2-40B4-BE49-F238E27FC236}">
                <a16:creationId xmlns:a16="http://schemas.microsoft.com/office/drawing/2014/main" id="{EF205181-5CFF-30C6-799B-FAF9FD899364}"/>
              </a:ext>
            </a:extLst>
          </p:cNvPr>
          <p:cNvSpPr txBox="1">
            <a:spLocks noChangeArrowheads="1"/>
          </p:cNvSpPr>
          <p:nvPr/>
        </p:nvSpPr>
        <p:spPr bwMode="auto">
          <a:xfrm>
            <a:off x="187325" y="541338"/>
            <a:ext cx="9069388" cy="633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nSpc>
                <a:spcPct val="110000"/>
              </a:lnSpc>
              <a:spcBef>
                <a:spcPct val="0"/>
              </a:spcBef>
              <a:buFontTx/>
              <a:buNone/>
            </a:pPr>
            <a:r>
              <a:rPr lang="en-US" altLang="en-US">
                <a:solidFill>
                  <a:srgbClr val="993300"/>
                </a:solidFill>
                <a:latin typeface="Arial" panose="020B0604020202020204" pitchFamily="34" charset="0"/>
                <a:cs typeface="Arial" panose="020B0604020202020204" pitchFamily="34" charset="0"/>
              </a:rPr>
              <a:t>Western diet increased body mass.</a:t>
            </a:r>
          </a:p>
        </p:txBody>
      </p:sp>
      <p:graphicFrame>
        <p:nvGraphicFramePr>
          <p:cNvPr id="2" name="Table 1">
            <a:extLst>
              <a:ext uri="{FF2B5EF4-FFF2-40B4-BE49-F238E27FC236}">
                <a16:creationId xmlns:a16="http://schemas.microsoft.com/office/drawing/2014/main" id="{9ACC8E8B-F009-93C5-15D3-775B5AB09BA4}"/>
              </a:ext>
            </a:extLst>
          </p:cNvPr>
          <p:cNvGraphicFramePr>
            <a:graphicFrameLocks noGrp="1"/>
          </p:cNvGraphicFramePr>
          <p:nvPr/>
        </p:nvGraphicFramePr>
        <p:xfrm>
          <a:off x="269875" y="1731963"/>
          <a:ext cx="8569325" cy="3798887"/>
        </p:xfrm>
        <a:graphic>
          <a:graphicData uri="http://schemas.openxmlformats.org/drawingml/2006/table">
            <a:tbl>
              <a:tblPr>
                <a:tableStyleId>{5C22544A-7EE6-4342-B048-85BDC9FD1C3A}</a:tableStyleId>
              </a:tblPr>
              <a:tblGrid>
                <a:gridCol w="3685730">
                  <a:extLst>
                    <a:ext uri="{9D8B030D-6E8A-4147-A177-3AD203B41FA5}">
                      <a16:colId xmlns:a16="http://schemas.microsoft.com/office/drawing/2014/main" val="2568094418"/>
                    </a:ext>
                  </a:extLst>
                </a:gridCol>
                <a:gridCol w="1220899">
                  <a:extLst>
                    <a:ext uri="{9D8B030D-6E8A-4147-A177-3AD203B41FA5}">
                      <a16:colId xmlns:a16="http://schemas.microsoft.com/office/drawing/2014/main" val="2005781166"/>
                    </a:ext>
                  </a:extLst>
                </a:gridCol>
                <a:gridCol w="1220899">
                  <a:extLst>
                    <a:ext uri="{9D8B030D-6E8A-4147-A177-3AD203B41FA5}">
                      <a16:colId xmlns:a16="http://schemas.microsoft.com/office/drawing/2014/main" val="932422602"/>
                    </a:ext>
                  </a:extLst>
                </a:gridCol>
                <a:gridCol w="1220899">
                  <a:extLst>
                    <a:ext uri="{9D8B030D-6E8A-4147-A177-3AD203B41FA5}">
                      <a16:colId xmlns:a16="http://schemas.microsoft.com/office/drawing/2014/main" val="690045202"/>
                    </a:ext>
                  </a:extLst>
                </a:gridCol>
                <a:gridCol w="1220899">
                  <a:extLst>
                    <a:ext uri="{9D8B030D-6E8A-4147-A177-3AD203B41FA5}">
                      <a16:colId xmlns:a16="http://schemas.microsoft.com/office/drawing/2014/main" val="3560466179"/>
                    </a:ext>
                  </a:extLst>
                </a:gridCol>
              </a:tblGrid>
              <a:tr h="474861">
                <a:tc>
                  <a:txBody>
                    <a:bodyPr/>
                    <a:lstStyle/>
                    <a:p>
                      <a:pPr algn="l" fontAlgn="t"/>
                      <a:r>
                        <a:rPr lang="en-US" sz="2400" u="none" strike="noStrike">
                          <a:effectLst/>
                          <a:latin typeface="Arial" panose="020B0604020202020204" pitchFamily="34" charset="0"/>
                          <a:cs typeface="Arial" panose="020B0604020202020204" pitchFamily="34" charset="0"/>
                        </a:rPr>
                        <a:t>Ef</a:t>
                      </a:r>
                      <a:r>
                        <a:rPr lang="en-US" sz="400" u="none" strike="noStrike">
                          <a:effectLst/>
                          <a:latin typeface="Arial" panose="020B0604020202020204" pitchFamily="34" charset="0"/>
                          <a:cs typeface="Arial" panose="020B0604020202020204" pitchFamily="34" charset="0"/>
                        </a:rPr>
                        <a:t> </a:t>
                      </a:r>
                      <a:r>
                        <a:rPr lang="en-US" sz="2400" u="none" strike="noStrike">
                          <a:effectLst/>
                          <a:latin typeface="Arial" panose="020B0604020202020204" pitchFamily="34" charset="0"/>
                          <a:cs typeface="Arial" panose="020B0604020202020204" pitchFamily="34" charset="0"/>
                        </a:rPr>
                        <a:t>fect</a:t>
                      </a:r>
                      <a:endParaRPr lang="en-US" sz="2400" b="1"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ctr" fontAlgn="t"/>
                      <a:r>
                        <a:rPr lang="en-US" sz="2400" u="none" strike="noStrike">
                          <a:effectLst/>
                          <a:latin typeface="Arial" panose="020B0604020202020204" pitchFamily="34" charset="0"/>
                          <a:cs typeface="Arial" panose="020B0604020202020204" pitchFamily="34" charset="0"/>
                        </a:rPr>
                        <a:t>Num d.f.</a:t>
                      </a:r>
                      <a:endParaRPr lang="en-US" sz="2400" b="1"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ctr" fontAlgn="t"/>
                      <a:r>
                        <a:rPr lang="en-US" sz="2400" u="none" strike="noStrike">
                          <a:effectLst/>
                          <a:latin typeface="Arial" panose="020B0604020202020204" pitchFamily="34" charset="0"/>
                          <a:cs typeface="Arial" panose="020B0604020202020204" pitchFamily="34" charset="0"/>
                        </a:rPr>
                        <a:t>Den d.f.</a:t>
                      </a:r>
                      <a:endParaRPr lang="en-US" sz="2400" b="1"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ctr" fontAlgn="t"/>
                      <a:r>
                        <a:rPr lang="en-US" sz="2400" u="none" strike="noStrike">
                          <a:effectLst/>
                          <a:latin typeface="Arial" panose="020B0604020202020204" pitchFamily="34" charset="0"/>
                          <a:cs typeface="Arial" panose="020B0604020202020204" pitchFamily="34" charset="0"/>
                        </a:rPr>
                        <a:t>     F</a:t>
                      </a:r>
                      <a:endParaRPr lang="en-US" sz="2400" b="1"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ctr" fontAlgn="t"/>
                      <a:r>
                        <a:rPr lang="en-US" sz="2400" u="none" strike="noStrike">
                          <a:effectLst/>
                          <a:latin typeface="Arial" panose="020B0604020202020204" pitchFamily="34" charset="0"/>
                          <a:cs typeface="Arial" panose="020B0604020202020204" pitchFamily="34" charset="0"/>
                        </a:rPr>
                        <a:t>      P</a:t>
                      </a:r>
                      <a:endParaRPr lang="en-US" sz="2400" b="1"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extLst>
                  <a:ext uri="{0D108BD9-81ED-4DB2-BD59-A6C34878D82A}">
                    <a16:rowId xmlns:a16="http://schemas.microsoft.com/office/drawing/2014/main" val="2717344139"/>
                  </a:ext>
                </a:extLst>
              </a:tr>
              <a:tr h="474861">
                <a:tc>
                  <a:txBody>
                    <a:bodyPr/>
                    <a:lstStyle/>
                    <a:p>
                      <a:pPr algn="l" fontAlgn="t"/>
                      <a:r>
                        <a:rPr lang="en-US" sz="2400" u="none" strike="noStrike">
                          <a:effectLst/>
                          <a:latin typeface="Arial" panose="020B0604020202020204" pitchFamily="34" charset="0"/>
                          <a:cs typeface="Arial" panose="020B0604020202020204" pitchFamily="34" charset="0"/>
                        </a:rPr>
                        <a:t>Juvenile wheels</a:t>
                      </a:r>
                      <a:endParaRPr lang="en-US" sz="2400" b="1"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ctr" fontAlgn="t"/>
                      <a:r>
                        <a:rPr lang="en-US" sz="2400" u="none" strike="noStrike">
                          <a:effectLst/>
                          <a:latin typeface="Arial" panose="020B0604020202020204" pitchFamily="34" charset="0"/>
                          <a:cs typeface="Arial" panose="020B0604020202020204" pitchFamily="34" charset="0"/>
                        </a:rPr>
                        <a:t>1</a:t>
                      </a:r>
                      <a:endParaRPr lang="en-US" sz="2400" b="0"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ctr" fontAlgn="t"/>
                      <a:r>
                        <a:rPr lang="en-US" sz="2400" u="none" strike="noStrike">
                          <a:effectLst/>
                          <a:latin typeface="Arial" panose="020B0604020202020204" pitchFamily="34" charset="0"/>
                          <a:cs typeface="Arial" panose="020B0604020202020204" pitchFamily="34" charset="0"/>
                        </a:rPr>
                        <a:t>6</a:t>
                      </a:r>
                      <a:endParaRPr lang="en-US" sz="2400" b="0"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r" fontAlgn="t"/>
                      <a:r>
                        <a:rPr lang="en-US" sz="2400" b="0" i="0" u="none" strike="noStrike">
                          <a:solidFill>
                            <a:srgbClr val="000000"/>
                          </a:solidFill>
                          <a:effectLst/>
                          <a:latin typeface="Arial" panose="020B0604020202020204" pitchFamily="34" charset="0"/>
                        </a:rPr>
                        <a:t>1.39</a:t>
                      </a:r>
                    </a:p>
                  </a:txBody>
                  <a:tcPr marL="7620" marR="7620" marT="7620" marB="0"/>
                </a:tc>
                <a:tc>
                  <a:txBody>
                    <a:bodyPr/>
                    <a:lstStyle/>
                    <a:p>
                      <a:pPr algn="r" fontAlgn="t"/>
                      <a:r>
                        <a:rPr lang="en-US" sz="2400" b="0" i="0" u="none" strike="noStrike">
                          <a:solidFill>
                            <a:srgbClr val="000000"/>
                          </a:solidFill>
                          <a:effectLst/>
                          <a:latin typeface="Arial" panose="020B0604020202020204" pitchFamily="34" charset="0"/>
                        </a:rPr>
                        <a:t>0.28</a:t>
                      </a:r>
                    </a:p>
                  </a:txBody>
                  <a:tcPr marL="7620" marR="7620" marT="7620" marB="0"/>
                </a:tc>
                <a:extLst>
                  <a:ext uri="{0D108BD9-81ED-4DB2-BD59-A6C34878D82A}">
                    <a16:rowId xmlns:a16="http://schemas.microsoft.com/office/drawing/2014/main" val="604972749"/>
                  </a:ext>
                </a:extLst>
              </a:tr>
              <a:tr h="474861">
                <a:tc>
                  <a:txBody>
                    <a:bodyPr/>
                    <a:lstStyle/>
                    <a:p>
                      <a:pPr algn="l" fontAlgn="t"/>
                      <a:r>
                        <a:rPr lang="en-US" sz="2400" b="1" u="none" strike="noStrike">
                          <a:effectLst/>
                          <a:latin typeface="Arial" panose="020B0604020202020204" pitchFamily="34" charset="0"/>
                          <a:cs typeface="Arial" panose="020B0604020202020204" pitchFamily="34" charset="0"/>
                        </a:rPr>
                        <a:t>Juvenile Western diet (+)</a:t>
                      </a:r>
                      <a:endParaRPr lang="en-US" sz="2400" b="1"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ctr" fontAlgn="t"/>
                      <a:r>
                        <a:rPr lang="en-US" sz="2400" b="1" u="none" strike="noStrike">
                          <a:effectLst/>
                          <a:latin typeface="Arial" panose="020B0604020202020204" pitchFamily="34" charset="0"/>
                          <a:cs typeface="Arial" panose="020B0604020202020204" pitchFamily="34" charset="0"/>
                        </a:rPr>
                        <a:t>1</a:t>
                      </a:r>
                      <a:endParaRPr lang="en-US" sz="2400" b="1"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ctr" fontAlgn="t"/>
                      <a:r>
                        <a:rPr lang="en-US" sz="2400" b="1" u="none" strike="noStrike">
                          <a:effectLst/>
                          <a:latin typeface="Arial" panose="020B0604020202020204" pitchFamily="34" charset="0"/>
                          <a:cs typeface="Arial" panose="020B0604020202020204" pitchFamily="34" charset="0"/>
                        </a:rPr>
                        <a:t>6</a:t>
                      </a:r>
                      <a:endParaRPr lang="en-US" sz="2400" b="1"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r" fontAlgn="t"/>
                      <a:r>
                        <a:rPr lang="en-US" sz="2400" b="1" i="0" u="none" strike="noStrike">
                          <a:solidFill>
                            <a:srgbClr val="000000"/>
                          </a:solidFill>
                          <a:effectLst/>
                          <a:latin typeface="Arial" panose="020B0604020202020204" pitchFamily="34" charset="0"/>
                        </a:rPr>
                        <a:t>10.04</a:t>
                      </a:r>
                    </a:p>
                  </a:txBody>
                  <a:tcPr marL="7620" marR="7620" marT="7620" marB="0"/>
                </a:tc>
                <a:tc>
                  <a:txBody>
                    <a:bodyPr/>
                    <a:lstStyle/>
                    <a:p>
                      <a:pPr algn="r" fontAlgn="t"/>
                      <a:r>
                        <a:rPr lang="en-US" sz="2400" b="1" i="0" u="none" strike="noStrike">
                          <a:solidFill>
                            <a:srgbClr val="000000"/>
                          </a:solidFill>
                          <a:effectLst/>
                          <a:latin typeface="Arial" panose="020B0604020202020204" pitchFamily="34" charset="0"/>
                        </a:rPr>
                        <a:t>0.02</a:t>
                      </a:r>
                    </a:p>
                  </a:txBody>
                  <a:tcPr marL="7620" marR="7620" marT="7620" marB="0"/>
                </a:tc>
                <a:extLst>
                  <a:ext uri="{0D108BD9-81ED-4DB2-BD59-A6C34878D82A}">
                    <a16:rowId xmlns:a16="http://schemas.microsoft.com/office/drawing/2014/main" val="2851540284"/>
                  </a:ext>
                </a:extLst>
              </a:tr>
              <a:tr h="474861">
                <a:tc>
                  <a:txBody>
                    <a:bodyPr/>
                    <a:lstStyle/>
                    <a:p>
                      <a:pPr algn="l" fontAlgn="t"/>
                      <a:r>
                        <a:rPr lang="en-US" sz="2400" b="1" u="none" strike="noStrike">
                          <a:effectLst/>
                          <a:latin typeface="Arial" panose="020B0604020202020204" pitchFamily="34" charset="0"/>
                          <a:cs typeface="Arial" panose="020B0604020202020204" pitchFamily="34" charset="0"/>
                        </a:rPr>
                        <a:t>HR vs. C lines (-)</a:t>
                      </a:r>
                      <a:endParaRPr lang="en-US" sz="2400" b="1"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ctr" fontAlgn="t"/>
                      <a:r>
                        <a:rPr lang="en-US" sz="2400" b="1" u="none" strike="noStrike">
                          <a:effectLst/>
                          <a:latin typeface="Arial" panose="020B0604020202020204" pitchFamily="34" charset="0"/>
                          <a:cs typeface="Arial" panose="020B0604020202020204" pitchFamily="34" charset="0"/>
                        </a:rPr>
                        <a:t>1</a:t>
                      </a:r>
                      <a:endParaRPr lang="en-US" sz="2400" b="1"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ctr" fontAlgn="t"/>
                      <a:r>
                        <a:rPr lang="en-US" sz="2400" b="1" u="none" strike="noStrike">
                          <a:effectLst/>
                          <a:latin typeface="Arial" panose="020B0604020202020204" pitchFamily="34" charset="0"/>
                          <a:cs typeface="Arial" panose="020B0604020202020204" pitchFamily="34" charset="0"/>
                        </a:rPr>
                        <a:t>6</a:t>
                      </a:r>
                      <a:endParaRPr lang="en-US" sz="2400" b="1"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r" fontAlgn="t"/>
                      <a:r>
                        <a:rPr lang="en-US" sz="2400" b="1" i="0" u="none" strike="noStrike">
                          <a:solidFill>
                            <a:srgbClr val="000000"/>
                          </a:solidFill>
                          <a:effectLst/>
                          <a:latin typeface="Arial" panose="020B0604020202020204" pitchFamily="34" charset="0"/>
                        </a:rPr>
                        <a:t>8.42</a:t>
                      </a:r>
                    </a:p>
                  </a:txBody>
                  <a:tcPr marL="7620" marR="7620" marT="7620" marB="0"/>
                </a:tc>
                <a:tc>
                  <a:txBody>
                    <a:bodyPr/>
                    <a:lstStyle/>
                    <a:p>
                      <a:pPr algn="r" fontAlgn="t"/>
                      <a:r>
                        <a:rPr lang="en-US" sz="2400" b="1" i="0" u="none" strike="noStrike">
                          <a:solidFill>
                            <a:srgbClr val="000000"/>
                          </a:solidFill>
                          <a:effectLst/>
                          <a:latin typeface="Arial" panose="020B0604020202020204" pitchFamily="34" charset="0"/>
                        </a:rPr>
                        <a:t>0.03</a:t>
                      </a:r>
                    </a:p>
                  </a:txBody>
                  <a:tcPr marL="7620" marR="7620" marT="7620" marB="0"/>
                </a:tc>
                <a:extLst>
                  <a:ext uri="{0D108BD9-81ED-4DB2-BD59-A6C34878D82A}">
                    <a16:rowId xmlns:a16="http://schemas.microsoft.com/office/drawing/2014/main" val="2547729494"/>
                  </a:ext>
                </a:extLst>
              </a:tr>
              <a:tr h="474861">
                <a:tc>
                  <a:txBody>
                    <a:bodyPr/>
                    <a:lstStyle/>
                    <a:p>
                      <a:pPr algn="l" fontAlgn="t"/>
                      <a:r>
                        <a:rPr lang="en-US" sz="2400" u="none" strike="noStrike">
                          <a:effectLst/>
                          <a:latin typeface="Arial" panose="020B0604020202020204" pitchFamily="34" charset="0"/>
                          <a:cs typeface="Arial" panose="020B0604020202020204" pitchFamily="34" charset="0"/>
                        </a:rPr>
                        <a:t>Wheels * Diet</a:t>
                      </a:r>
                      <a:endParaRPr lang="en-US" sz="2400" b="1"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ctr" fontAlgn="t"/>
                      <a:r>
                        <a:rPr lang="en-US" sz="2400" u="none" strike="noStrike">
                          <a:effectLst/>
                          <a:latin typeface="Arial" panose="020B0604020202020204" pitchFamily="34" charset="0"/>
                          <a:cs typeface="Arial" panose="020B0604020202020204" pitchFamily="34" charset="0"/>
                        </a:rPr>
                        <a:t>1</a:t>
                      </a:r>
                      <a:endParaRPr lang="en-US" sz="2400" b="0"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ctr" fontAlgn="t"/>
                      <a:r>
                        <a:rPr lang="en-US" sz="2400" u="none" strike="noStrike">
                          <a:effectLst/>
                          <a:latin typeface="Arial" panose="020B0604020202020204" pitchFamily="34" charset="0"/>
                          <a:cs typeface="Arial" panose="020B0604020202020204" pitchFamily="34" charset="0"/>
                        </a:rPr>
                        <a:t>6</a:t>
                      </a:r>
                      <a:endParaRPr lang="en-US" sz="2400" b="0"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r" fontAlgn="t"/>
                      <a:r>
                        <a:rPr lang="en-US" sz="2400" b="0" i="0" u="none" strike="noStrike">
                          <a:solidFill>
                            <a:srgbClr val="000000"/>
                          </a:solidFill>
                          <a:effectLst/>
                          <a:latin typeface="Arial" panose="020B0604020202020204" pitchFamily="34" charset="0"/>
                        </a:rPr>
                        <a:t>0.00</a:t>
                      </a:r>
                    </a:p>
                  </a:txBody>
                  <a:tcPr marL="7620" marR="7620" marT="7620" marB="0"/>
                </a:tc>
                <a:tc>
                  <a:txBody>
                    <a:bodyPr/>
                    <a:lstStyle/>
                    <a:p>
                      <a:pPr algn="r" fontAlgn="t"/>
                      <a:r>
                        <a:rPr lang="en-US" sz="2400" b="0" i="0" u="none" strike="noStrike">
                          <a:solidFill>
                            <a:srgbClr val="000000"/>
                          </a:solidFill>
                          <a:effectLst/>
                          <a:latin typeface="Arial" panose="020B0604020202020204" pitchFamily="34" charset="0"/>
                        </a:rPr>
                        <a:t>0.96</a:t>
                      </a:r>
                    </a:p>
                  </a:txBody>
                  <a:tcPr marL="7620" marR="7620" marT="7620" marB="0"/>
                </a:tc>
                <a:extLst>
                  <a:ext uri="{0D108BD9-81ED-4DB2-BD59-A6C34878D82A}">
                    <a16:rowId xmlns:a16="http://schemas.microsoft.com/office/drawing/2014/main" val="3930954028"/>
                  </a:ext>
                </a:extLst>
              </a:tr>
              <a:tr h="474861">
                <a:tc>
                  <a:txBody>
                    <a:bodyPr/>
                    <a:lstStyle/>
                    <a:p>
                      <a:pPr algn="l" fontAlgn="t"/>
                      <a:r>
                        <a:rPr lang="en-US" sz="2400" b="0" u="none" strike="noStrike">
                          <a:effectLst/>
                          <a:latin typeface="Arial" panose="020B0604020202020204" pitchFamily="34" charset="0"/>
                          <a:cs typeface="Arial" panose="020B0604020202020204" pitchFamily="34" charset="0"/>
                        </a:rPr>
                        <a:t>Wheels * Linetype</a:t>
                      </a:r>
                      <a:endParaRPr lang="en-US" sz="2400" b="0"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ctr" fontAlgn="t"/>
                      <a:r>
                        <a:rPr lang="en-US" sz="2400" b="0" u="none" strike="noStrike">
                          <a:effectLst/>
                          <a:latin typeface="Arial" panose="020B0604020202020204" pitchFamily="34" charset="0"/>
                          <a:cs typeface="Arial" panose="020B0604020202020204" pitchFamily="34" charset="0"/>
                        </a:rPr>
                        <a:t>1</a:t>
                      </a:r>
                      <a:endParaRPr lang="en-US" sz="2400" b="0"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ctr" fontAlgn="t"/>
                      <a:r>
                        <a:rPr lang="en-US" sz="2400" b="0" u="none" strike="noStrike">
                          <a:effectLst/>
                          <a:latin typeface="Arial" panose="020B0604020202020204" pitchFamily="34" charset="0"/>
                          <a:cs typeface="Arial" panose="020B0604020202020204" pitchFamily="34" charset="0"/>
                        </a:rPr>
                        <a:t>6</a:t>
                      </a:r>
                      <a:endParaRPr lang="en-US" sz="2400" b="0"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r" fontAlgn="t"/>
                      <a:r>
                        <a:rPr lang="en-US" sz="2400" b="0" i="0" u="none" strike="noStrike">
                          <a:solidFill>
                            <a:srgbClr val="000000"/>
                          </a:solidFill>
                          <a:effectLst/>
                          <a:latin typeface="Arial" panose="020B0604020202020204" pitchFamily="34" charset="0"/>
                        </a:rPr>
                        <a:t>0.46</a:t>
                      </a:r>
                    </a:p>
                  </a:txBody>
                  <a:tcPr marL="7620" marR="7620" marT="7620" marB="0"/>
                </a:tc>
                <a:tc>
                  <a:txBody>
                    <a:bodyPr/>
                    <a:lstStyle/>
                    <a:p>
                      <a:pPr algn="r" fontAlgn="t"/>
                      <a:r>
                        <a:rPr lang="en-US" sz="2400" b="0" i="0" u="none" strike="noStrike">
                          <a:solidFill>
                            <a:srgbClr val="000000"/>
                          </a:solidFill>
                          <a:effectLst/>
                          <a:latin typeface="Arial" panose="020B0604020202020204" pitchFamily="34" charset="0"/>
                        </a:rPr>
                        <a:t>0.52</a:t>
                      </a:r>
                    </a:p>
                  </a:txBody>
                  <a:tcPr marL="7620" marR="7620" marT="7620" marB="0"/>
                </a:tc>
                <a:extLst>
                  <a:ext uri="{0D108BD9-81ED-4DB2-BD59-A6C34878D82A}">
                    <a16:rowId xmlns:a16="http://schemas.microsoft.com/office/drawing/2014/main" val="2164980781"/>
                  </a:ext>
                </a:extLst>
              </a:tr>
              <a:tr h="474861">
                <a:tc>
                  <a:txBody>
                    <a:bodyPr/>
                    <a:lstStyle/>
                    <a:p>
                      <a:pPr algn="l" fontAlgn="t"/>
                      <a:r>
                        <a:rPr lang="en-US" sz="2400" b="0" u="none" strike="noStrike">
                          <a:effectLst/>
                          <a:latin typeface="Arial" panose="020B0604020202020204" pitchFamily="34" charset="0"/>
                          <a:cs typeface="Arial" panose="020B0604020202020204" pitchFamily="34" charset="0"/>
                        </a:rPr>
                        <a:t>Diet *</a:t>
                      </a:r>
                      <a:r>
                        <a:rPr lang="en-US" sz="2400" b="0" u="none" strike="noStrike" baseline="0">
                          <a:effectLst/>
                          <a:latin typeface="Arial" panose="020B0604020202020204" pitchFamily="34" charset="0"/>
                          <a:cs typeface="Arial" panose="020B0604020202020204" pitchFamily="34" charset="0"/>
                        </a:rPr>
                        <a:t> Linetype</a:t>
                      </a:r>
                      <a:endParaRPr lang="en-US" sz="2400" b="0"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ctr" fontAlgn="t"/>
                      <a:r>
                        <a:rPr lang="en-US" sz="2400" b="0" u="none" strike="noStrike">
                          <a:effectLst/>
                          <a:latin typeface="Arial" panose="020B0604020202020204" pitchFamily="34" charset="0"/>
                          <a:cs typeface="Arial" panose="020B0604020202020204" pitchFamily="34" charset="0"/>
                        </a:rPr>
                        <a:t>1</a:t>
                      </a:r>
                      <a:endParaRPr lang="en-US" sz="2400" b="0"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ctr" fontAlgn="t"/>
                      <a:r>
                        <a:rPr lang="en-US" sz="2400" b="0" u="none" strike="noStrike">
                          <a:effectLst/>
                          <a:latin typeface="Arial" panose="020B0604020202020204" pitchFamily="34" charset="0"/>
                          <a:cs typeface="Arial" panose="020B0604020202020204" pitchFamily="34" charset="0"/>
                        </a:rPr>
                        <a:t>6</a:t>
                      </a:r>
                      <a:endParaRPr lang="en-US" sz="2400" b="0"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r" fontAlgn="t"/>
                      <a:r>
                        <a:rPr lang="en-US" sz="2400" b="0" i="0" u="none" strike="noStrike">
                          <a:solidFill>
                            <a:srgbClr val="000000"/>
                          </a:solidFill>
                          <a:effectLst/>
                          <a:latin typeface="Arial" panose="020B0604020202020204" pitchFamily="34" charset="0"/>
                        </a:rPr>
                        <a:t>1.29</a:t>
                      </a:r>
                    </a:p>
                  </a:txBody>
                  <a:tcPr marL="7620" marR="7620" marT="7620" marB="0"/>
                </a:tc>
                <a:tc>
                  <a:txBody>
                    <a:bodyPr/>
                    <a:lstStyle/>
                    <a:p>
                      <a:pPr algn="r" fontAlgn="t"/>
                      <a:r>
                        <a:rPr lang="en-US" sz="2400" b="0" i="0" u="none" strike="noStrike">
                          <a:solidFill>
                            <a:srgbClr val="000000"/>
                          </a:solidFill>
                          <a:effectLst/>
                          <a:latin typeface="Arial" panose="020B0604020202020204" pitchFamily="34" charset="0"/>
                        </a:rPr>
                        <a:t>0.30</a:t>
                      </a:r>
                    </a:p>
                  </a:txBody>
                  <a:tcPr marL="7620" marR="7620" marT="7620" marB="0"/>
                </a:tc>
                <a:extLst>
                  <a:ext uri="{0D108BD9-81ED-4DB2-BD59-A6C34878D82A}">
                    <a16:rowId xmlns:a16="http://schemas.microsoft.com/office/drawing/2014/main" val="69165923"/>
                  </a:ext>
                </a:extLst>
              </a:tr>
              <a:tr h="474861">
                <a:tc>
                  <a:txBody>
                    <a:bodyPr/>
                    <a:lstStyle/>
                    <a:p>
                      <a:pPr algn="l" fontAlgn="t"/>
                      <a:r>
                        <a:rPr lang="en-US" sz="2400" u="none" strike="noStrike">
                          <a:effectLst/>
                          <a:latin typeface="Arial" panose="020B0604020202020204" pitchFamily="34" charset="0"/>
                          <a:cs typeface="Arial" panose="020B0604020202020204" pitchFamily="34" charset="0"/>
                        </a:rPr>
                        <a:t>Wheels * Diet * Linetype</a:t>
                      </a:r>
                      <a:endParaRPr lang="en-US" sz="2400" b="1"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ctr" fontAlgn="t"/>
                      <a:r>
                        <a:rPr lang="en-US" sz="2400" u="none" strike="noStrike">
                          <a:effectLst/>
                          <a:latin typeface="Arial" panose="020B0604020202020204" pitchFamily="34" charset="0"/>
                          <a:cs typeface="Arial" panose="020B0604020202020204" pitchFamily="34" charset="0"/>
                        </a:rPr>
                        <a:t>1</a:t>
                      </a:r>
                      <a:endParaRPr lang="en-US" sz="2400" b="0"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ctr" fontAlgn="t"/>
                      <a:r>
                        <a:rPr lang="en-US" sz="2400" u="none" strike="noStrike">
                          <a:effectLst/>
                          <a:latin typeface="Arial" panose="020B0604020202020204" pitchFamily="34" charset="0"/>
                          <a:cs typeface="Arial" panose="020B0604020202020204" pitchFamily="34" charset="0"/>
                        </a:rPr>
                        <a:t>6</a:t>
                      </a:r>
                      <a:endParaRPr lang="en-US" sz="2400" b="0"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r" fontAlgn="t"/>
                      <a:r>
                        <a:rPr lang="en-US" sz="2400" b="0" i="0" u="none" strike="noStrike">
                          <a:solidFill>
                            <a:srgbClr val="000000"/>
                          </a:solidFill>
                          <a:effectLst/>
                          <a:latin typeface="Arial" panose="020B0604020202020204" pitchFamily="34" charset="0"/>
                        </a:rPr>
                        <a:t>0.67</a:t>
                      </a:r>
                    </a:p>
                  </a:txBody>
                  <a:tcPr marL="7620" marR="7620" marT="7620" marB="0"/>
                </a:tc>
                <a:tc>
                  <a:txBody>
                    <a:bodyPr/>
                    <a:lstStyle/>
                    <a:p>
                      <a:pPr algn="r" fontAlgn="t"/>
                      <a:r>
                        <a:rPr lang="en-US" sz="2400" b="0" i="0" u="none" strike="noStrike">
                          <a:solidFill>
                            <a:srgbClr val="000000"/>
                          </a:solidFill>
                          <a:effectLst/>
                          <a:latin typeface="Arial" panose="020B0604020202020204" pitchFamily="34" charset="0"/>
                        </a:rPr>
                        <a:t>0.44</a:t>
                      </a:r>
                    </a:p>
                  </a:txBody>
                  <a:tcPr marL="7620" marR="7620" marT="7620" marB="0"/>
                </a:tc>
                <a:extLst>
                  <a:ext uri="{0D108BD9-81ED-4DB2-BD59-A6C34878D82A}">
                    <a16:rowId xmlns:a16="http://schemas.microsoft.com/office/drawing/2014/main" val="2548528181"/>
                  </a:ext>
                </a:extLst>
              </a:tr>
            </a:tbl>
          </a:graphicData>
        </a:graphic>
      </p:graphicFrame>
      <p:sp>
        <p:nvSpPr>
          <p:cNvPr id="473164" name="Line 4">
            <a:extLst>
              <a:ext uri="{FF2B5EF4-FFF2-40B4-BE49-F238E27FC236}">
                <a16:creationId xmlns:a16="http://schemas.microsoft.com/office/drawing/2014/main" id="{6D4E5EEE-3F83-798E-D8FF-DE888FFBBAE5}"/>
              </a:ext>
            </a:extLst>
          </p:cNvPr>
          <p:cNvSpPr>
            <a:spLocks noChangeShapeType="1"/>
          </p:cNvSpPr>
          <p:nvPr/>
        </p:nvSpPr>
        <p:spPr bwMode="auto">
          <a:xfrm>
            <a:off x="271463" y="2179638"/>
            <a:ext cx="8559800" cy="12700"/>
          </a:xfrm>
          <a:prstGeom prst="line">
            <a:avLst/>
          </a:prstGeom>
          <a:noFill/>
          <a:ln w="317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473165" name="Line 4">
            <a:extLst>
              <a:ext uri="{FF2B5EF4-FFF2-40B4-BE49-F238E27FC236}">
                <a16:creationId xmlns:a16="http://schemas.microsoft.com/office/drawing/2014/main" id="{414E72DD-8EF6-088C-CDD1-54FD6B33B6EA}"/>
              </a:ext>
            </a:extLst>
          </p:cNvPr>
          <p:cNvSpPr>
            <a:spLocks noChangeShapeType="1"/>
          </p:cNvSpPr>
          <p:nvPr/>
        </p:nvSpPr>
        <p:spPr bwMode="auto">
          <a:xfrm>
            <a:off x="276225" y="5513388"/>
            <a:ext cx="8559800" cy="12700"/>
          </a:xfrm>
          <a:prstGeom prst="line">
            <a:avLst/>
          </a:prstGeom>
          <a:noFill/>
          <a:ln w="317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473166" name="Rectangle 2">
            <a:extLst>
              <a:ext uri="{FF2B5EF4-FFF2-40B4-BE49-F238E27FC236}">
                <a16:creationId xmlns:a16="http://schemas.microsoft.com/office/drawing/2014/main" id="{3AF45049-B96D-D4CC-9B64-286276DEF73A}"/>
              </a:ext>
            </a:extLst>
          </p:cNvPr>
          <p:cNvSpPr>
            <a:spLocks noChangeArrowheads="1"/>
          </p:cNvSpPr>
          <p:nvPr/>
        </p:nvSpPr>
        <p:spPr bwMode="auto">
          <a:xfrm>
            <a:off x="204788" y="1163638"/>
            <a:ext cx="8689975" cy="492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2600" b="1">
                <a:solidFill>
                  <a:srgbClr val="000000"/>
                </a:solidFill>
                <a:latin typeface="Arial" panose="020B0604020202020204" pitchFamily="34" charset="0"/>
                <a:cs typeface="Arial" panose="020B0604020202020204" pitchFamily="34" charset="0"/>
              </a:rPr>
              <a:t>Body Mass After 3 Weeks Juvenile Exposure</a:t>
            </a:r>
            <a:r>
              <a:rPr lang="en-US" altLang="en-US" sz="2600">
                <a:solidFill>
                  <a:srgbClr val="000000"/>
                </a:solidFill>
                <a:latin typeface="Arial" panose="020B0604020202020204" pitchFamily="34" charset="0"/>
                <a:cs typeface="Arial" panose="020B0604020202020204" pitchFamily="34" charset="0"/>
              </a:rPr>
              <a:t> (N = 163)</a:t>
            </a:r>
          </a:p>
        </p:txBody>
      </p:sp>
    </p:spTree>
  </p:cSld>
  <p:clrMapOvr>
    <a:masterClrMapping/>
  </p:clrMapOvr>
</p:sld>
</file>

<file path=ppt/slides/slide2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0" name="Table 9">
            <a:extLst>
              <a:ext uri="{FF2B5EF4-FFF2-40B4-BE49-F238E27FC236}">
                <a16:creationId xmlns:a16="http://schemas.microsoft.com/office/drawing/2014/main" id="{CD1B87DF-9EFB-C66A-5B33-57F843123E7A}"/>
              </a:ext>
            </a:extLst>
          </p:cNvPr>
          <p:cNvGraphicFramePr>
            <a:graphicFrameLocks noGrp="1"/>
          </p:cNvGraphicFramePr>
          <p:nvPr/>
        </p:nvGraphicFramePr>
        <p:xfrm>
          <a:off x="276225" y="5888038"/>
          <a:ext cx="8555038" cy="544512"/>
        </p:xfrm>
        <a:graphic>
          <a:graphicData uri="http://schemas.openxmlformats.org/drawingml/2006/table">
            <a:tbl>
              <a:tblPr firstRow="1" firstCol="1" bandRow="1">
                <a:tableStyleId>{5C22544A-7EE6-4342-B048-85BDC9FD1C3A}</a:tableStyleId>
              </a:tblPr>
              <a:tblGrid>
                <a:gridCol w="1711008">
                  <a:extLst>
                    <a:ext uri="{9D8B030D-6E8A-4147-A177-3AD203B41FA5}">
                      <a16:colId xmlns:a16="http://schemas.microsoft.com/office/drawing/2014/main" val="2052578298"/>
                    </a:ext>
                  </a:extLst>
                </a:gridCol>
                <a:gridCol w="2651675">
                  <a:extLst>
                    <a:ext uri="{9D8B030D-6E8A-4147-A177-3AD203B41FA5}">
                      <a16:colId xmlns:a16="http://schemas.microsoft.com/office/drawing/2014/main" val="123249347"/>
                    </a:ext>
                  </a:extLst>
                </a:gridCol>
                <a:gridCol w="1345581">
                  <a:extLst>
                    <a:ext uri="{9D8B030D-6E8A-4147-A177-3AD203B41FA5}">
                      <a16:colId xmlns:a16="http://schemas.microsoft.com/office/drawing/2014/main" val="2850108199"/>
                    </a:ext>
                  </a:extLst>
                </a:gridCol>
                <a:gridCol w="1531434">
                  <a:extLst>
                    <a:ext uri="{9D8B030D-6E8A-4147-A177-3AD203B41FA5}">
                      <a16:colId xmlns:a16="http://schemas.microsoft.com/office/drawing/2014/main" val="1522465873"/>
                    </a:ext>
                  </a:extLst>
                </a:gridCol>
                <a:gridCol w="1315341">
                  <a:extLst>
                    <a:ext uri="{9D8B030D-6E8A-4147-A177-3AD203B41FA5}">
                      <a16:colId xmlns:a16="http://schemas.microsoft.com/office/drawing/2014/main" val="2836351374"/>
                    </a:ext>
                  </a:extLst>
                </a:gridCol>
              </a:tblGrid>
              <a:tr h="272256">
                <a:tc>
                  <a:txBody>
                    <a:bodyPr/>
                    <a:lstStyle/>
                    <a:p>
                      <a:pPr marL="0" marR="0">
                        <a:lnSpc>
                          <a:spcPct val="107000"/>
                        </a:lnSpc>
                        <a:spcBef>
                          <a:spcPts val="0"/>
                        </a:spcBef>
                        <a:spcAft>
                          <a:spcPts val="0"/>
                        </a:spcAft>
                      </a:pPr>
                      <a:r>
                        <a:rPr lang="en-US" sz="1200" b="0" i="0" baseline="0">
                          <a:solidFill>
                            <a:schemeClr val="tx1"/>
                          </a:solidFill>
                          <a:effectLst/>
                          <a:latin typeface="Arial" panose="020B0604020202020204" pitchFamily="34" charset="0"/>
                        </a:rPr>
                        <a:t>MINI</a:t>
                      </a:r>
                      <a:endParaRPr lang="en-US" sz="1100" b="0" i="0" baseline="0">
                        <a:solidFill>
                          <a:schemeClr val="tx1"/>
                        </a:solidFill>
                        <a:effectLst/>
                        <a:latin typeface="Arial" panose="020B0604020202020204" pitchFamily="34" charset="0"/>
                        <a:ea typeface="Calibri" panose="020F0502020204030204" pitchFamily="34" charset="0"/>
                        <a:cs typeface="Times New Roman" panose="02020603050405020304" pitchFamily="18" charset="0"/>
                      </a:endParaRPr>
                    </a:p>
                  </a:txBody>
                  <a:tcPr marL="38100" marR="38100" marT="38149" marB="38149">
                    <a:noFill/>
                  </a:tcPr>
                </a:tc>
                <a:tc>
                  <a:txBody>
                    <a:bodyPr/>
                    <a:lstStyle/>
                    <a:p>
                      <a:pPr marL="0" marR="0" algn="r">
                        <a:lnSpc>
                          <a:spcPct val="107000"/>
                        </a:lnSpc>
                        <a:spcBef>
                          <a:spcPts val="0"/>
                        </a:spcBef>
                        <a:spcAft>
                          <a:spcPts val="0"/>
                        </a:spcAft>
                      </a:pPr>
                      <a:r>
                        <a:rPr lang="en-US" sz="1200" b="0" i="0" baseline="0">
                          <a:solidFill>
                            <a:schemeClr val="tx1"/>
                          </a:solidFill>
                          <a:effectLst/>
                          <a:latin typeface="Arial" panose="020B0604020202020204" pitchFamily="34" charset="0"/>
                        </a:rPr>
                        <a:t>1</a:t>
                      </a:r>
                      <a:endParaRPr lang="en-US" sz="1100" b="0" i="0" baseline="0">
                        <a:solidFill>
                          <a:schemeClr val="tx1"/>
                        </a:solidFill>
                        <a:effectLst/>
                        <a:latin typeface="Arial" panose="020B0604020202020204" pitchFamily="34" charset="0"/>
                        <a:ea typeface="Calibri" panose="020F0502020204030204" pitchFamily="34" charset="0"/>
                        <a:cs typeface="Times New Roman" panose="02020603050405020304" pitchFamily="18" charset="0"/>
                      </a:endParaRPr>
                    </a:p>
                  </a:txBody>
                  <a:tcPr marL="38100" marR="38100" marT="38149" marB="38149">
                    <a:noFill/>
                  </a:tcPr>
                </a:tc>
                <a:tc>
                  <a:txBody>
                    <a:bodyPr/>
                    <a:lstStyle/>
                    <a:p>
                      <a:pPr marL="0" marR="0" algn="r">
                        <a:lnSpc>
                          <a:spcPct val="107000"/>
                        </a:lnSpc>
                        <a:spcBef>
                          <a:spcPts val="0"/>
                        </a:spcBef>
                        <a:spcAft>
                          <a:spcPts val="0"/>
                        </a:spcAft>
                      </a:pPr>
                      <a:r>
                        <a:rPr lang="en-US" sz="1200" b="0" i="0" baseline="0">
                          <a:solidFill>
                            <a:schemeClr val="tx1"/>
                          </a:solidFill>
                          <a:effectLst/>
                          <a:latin typeface="Arial" panose="020B0604020202020204" pitchFamily="34" charset="0"/>
                        </a:rPr>
                        <a:t>113</a:t>
                      </a:r>
                      <a:endParaRPr lang="en-US" sz="1100" b="0" i="0" baseline="0">
                        <a:solidFill>
                          <a:schemeClr val="tx1"/>
                        </a:solidFill>
                        <a:effectLst/>
                        <a:latin typeface="Arial" panose="020B0604020202020204" pitchFamily="34" charset="0"/>
                        <a:ea typeface="Calibri" panose="020F0502020204030204" pitchFamily="34" charset="0"/>
                        <a:cs typeface="Times New Roman" panose="02020603050405020304" pitchFamily="18" charset="0"/>
                      </a:endParaRPr>
                    </a:p>
                  </a:txBody>
                  <a:tcPr marL="38100" marR="38100" marT="38149" marB="38149">
                    <a:noFill/>
                  </a:tcPr>
                </a:tc>
                <a:tc>
                  <a:txBody>
                    <a:bodyPr/>
                    <a:lstStyle/>
                    <a:p>
                      <a:pPr marL="0" marR="0" algn="r">
                        <a:lnSpc>
                          <a:spcPct val="107000"/>
                        </a:lnSpc>
                        <a:spcBef>
                          <a:spcPts val="0"/>
                        </a:spcBef>
                        <a:spcAft>
                          <a:spcPts val="0"/>
                        </a:spcAft>
                      </a:pPr>
                      <a:r>
                        <a:rPr lang="en-US" sz="1200" b="0" i="0" baseline="0">
                          <a:solidFill>
                            <a:schemeClr val="tx1"/>
                          </a:solidFill>
                          <a:effectLst/>
                          <a:latin typeface="Arial" panose="020B0604020202020204" pitchFamily="34" charset="0"/>
                        </a:rPr>
                        <a:t>0.48</a:t>
                      </a:r>
                      <a:endParaRPr lang="en-US" sz="1100" b="0" i="0" baseline="0">
                        <a:solidFill>
                          <a:schemeClr val="tx1"/>
                        </a:solidFill>
                        <a:effectLst/>
                        <a:latin typeface="Arial" panose="020B0604020202020204" pitchFamily="34" charset="0"/>
                        <a:ea typeface="Calibri" panose="020F0502020204030204" pitchFamily="34" charset="0"/>
                        <a:cs typeface="Times New Roman" panose="02020603050405020304" pitchFamily="18" charset="0"/>
                      </a:endParaRPr>
                    </a:p>
                  </a:txBody>
                  <a:tcPr marL="38100" marR="38100" marT="38149" marB="38149">
                    <a:noFill/>
                  </a:tcPr>
                </a:tc>
                <a:tc>
                  <a:txBody>
                    <a:bodyPr/>
                    <a:lstStyle/>
                    <a:p>
                      <a:pPr marL="0" marR="0" algn="r">
                        <a:lnSpc>
                          <a:spcPct val="107000"/>
                        </a:lnSpc>
                        <a:spcBef>
                          <a:spcPts val="0"/>
                        </a:spcBef>
                        <a:spcAft>
                          <a:spcPts val="0"/>
                        </a:spcAft>
                      </a:pPr>
                      <a:r>
                        <a:rPr lang="en-US" sz="1200" b="0" i="0" baseline="0">
                          <a:solidFill>
                            <a:schemeClr val="tx1"/>
                          </a:solidFill>
                          <a:effectLst/>
                          <a:latin typeface="Arial" panose="020B0604020202020204" pitchFamily="34" charset="0"/>
                        </a:rPr>
                        <a:t>0.49</a:t>
                      </a:r>
                      <a:endParaRPr lang="en-US" sz="1100" b="0" i="0" baseline="0">
                        <a:solidFill>
                          <a:schemeClr val="tx1"/>
                        </a:solidFill>
                        <a:effectLst/>
                        <a:latin typeface="Arial" panose="020B0604020202020204" pitchFamily="34" charset="0"/>
                        <a:ea typeface="Calibri" panose="020F0502020204030204" pitchFamily="34" charset="0"/>
                        <a:cs typeface="Times New Roman" panose="02020603050405020304" pitchFamily="18" charset="0"/>
                      </a:endParaRPr>
                    </a:p>
                  </a:txBody>
                  <a:tcPr marL="38100" marR="38100" marT="38149" marB="38149">
                    <a:noFill/>
                  </a:tcPr>
                </a:tc>
                <a:extLst>
                  <a:ext uri="{0D108BD9-81ED-4DB2-BD59-A6C34878D82A}">
                    <a16:rowId xmlns:a16="http://schemas.microsoft.com/office/drawing/2014/main" val="106545722"/>
                  </a:ext>
                </a:extLst>
              </a:tr>
              <a:tr h="272256">
                <a:tc>
                  <a:txBody>
                    <a:bodyPr/>
                    <a:lstStyle/>
                    <a:p>
                      <a:pPr marL="0" marR="0">
                        <a:lnSpc>
                          <a:spcPct val="107000"/>
                        </a:lnSpc>
                        <a:spcBef>
                          <a:spcPts val="0"/>
                        </a:spcBef>
                        <a:spcAft>
                          <a:spcPts val="0"/>
                        </a:spcAft>
                      </a:pPr>
                      <a:r>
                        <a:rPr lang="en-US" sz="1200" b="0" i="0" baseline="0">
                          <a:solidFill>
                            <a:schemeClr val="tx1"/>
                          </a:solidFill>
                          <a:effectLst/>
                          <a:latin typeface="Arial" panose="020B0604020202020204" pitchFamily="34" charset="0"/>
                        </a:rPr>
                        <a:t>Age</a:t>
                      </a:r>
                      <a:endParaRPr lang="en-US" sz="1100" b="0" i="0" baseline="0">
                        <a:solidFill>
                          <a:schemeClr val="tx1"/>
                        </a:solidFill>
                        <a:effectLst/>
                        <a:latin typeface="Arial" panose="020B0604020202020204" pitchFamily="34" charset="0"/>
                        <a:ea typeface="Calibri" panose="020F0502020204030204" pitchFamily="34" charset="0"/>
                        <a:cs typeface="Times New Roman" panose="02020603050405020304" pitchFamily="18" charset="0"/>
                      </a:endParaRPr>
                    </a:p>
                  </a:txBody>
                  <a:tcPr marL="38100" marR="38100" marT="38149" marB="38149">
                    <a:noFill/>
                  </a:tcPr>
                </a:tc>
                <a:tc>
                  <a:txBody>
                    <a:bodyPr/>
                    <a:lstStyle/>
                    <a:p>
                      <a:pPr marL="0" marR="0" algn="r">
                        <a:lnSpc>
                          <a:spcPct val="107000"/>
                        </a:lnSpc>
                        <a:spcBef>
                          <a:spcPts val="0"/>
                        </a:spcBef>
                        <a:spcAft>
                          <a:spcPts val="0"/>
                        </a:spcAft>
                      </a:pPr>
                      <a:r>
                        <a:rPr lang="en-US" sz="1200" b="0" i="0" baseline="0">
                          <a:solidFill>
                            <a:schemeClr val="tx1"/>
                          </a:solidFill>
                          <a:effectLst/>
                          <a:latin typeface="Arial" panose="020B0604020202020204" pitchFamily="34" charset="0"/>
                        </a:rPr>
                        <a:t>1</a:t>
                      </a:r>
                      <a:endParaRPr lang="en-US" sz="1100" b="0" i="0" baseline="0">
                        <a:solidFill>
                          <a:schemeClr val="tx1"/>
                        </a:solidFill>
                        <a:effectLst/>
                        <a:latin typeface="Arial" panose="020B0604020202020204" pitchFamily="34" charset="0"/>
                        <a:ea typeface="Calibri" panose="020F0502020204030204" pitchFamily="34" charset="0"/>
                        <a:cs typeface="Times New Roman" panose="02020603050405020304" pitchFamily="18" charset="0"/>
                      </a:endParaRPr>
                    </a:p>
                  </a:txBody>
                  <a:tcPr marL="38100" marR="38100" marT="38149" marB="38149">
                    <a:noFill/>
                  </a:tcPr>
                </a:tc>
                <a:tc>
                  <a:txBody>
                    <a:bodyPr/>
                    <a:lstStyle/>
                    <a:p>
                      <a:pPr marL="0" marR="0" algn="r">
                        <a:lnSpc>
                          <a:spcPct val="107000"/>
                        </a:lnSpc>
                        <a:spcBef>
                          <a:spcPts val="0"/>
                        </a:spcBef>
                        <a:spcAft>
                          <a:spcPts val="0"/>
                        </a:spcAft>
                      </a:pPr>
                      <a:r>
                        <a:rPr lang="en-US" sz="1200" b="0" i="0" baseline="0">
                          <a:solidFill>
                            <a:schemeClr val="tx1"/>
                          </a:solidFill>
                          <a:effectLst/>
                          <a:latin typeface="Arial" panose="020B0604020202020204" pitchFamily="34" charset="0"/>
                        </a:rPr>
                        <a:t>113</a:t>
                      </a:r>
                      <a:endParaRPr lang="en-US" sz="1100" b="0" i="0" baseline="0">
                        <a:solidFill>
                          <a:schemeClr val="tx1"/>
                        </a:solidFill>
                        <a:effectLst/>
                        <a:latin typeface="Arial" panose="020B0604020202020204" pitchFamily="34" charset="0"/>
                        <a:ea typeface="Calibri" panose="020F0502020204030204" pitchFamily="34" charset="0"/>
                        <a:cs typeface="Times New Roman" panose="02020603050405020304" pitchFamily="18" charset="0"/>
                      </a:endParaRPr>
                    </a:p>
                  </a:txBody>
                  <a:tcPr marL="38100" marR="38100" marT="38149" marB="38149">
                    <a:noFill/>
                  </a:tcPr>
                </a:tc>
                <a:tc>
                  <a:txBody>
                    <a:bodyPr/>
                    <a:lstStyle/>
                    <a:p>
                      <a:pPr marL="0" marR="0" algn="r">
                        <a:lnSpc>
                          <a:spcPct val="107000"/>
                        </a:lnSpc>
                        <a:spcBef>
                          <a:spcPts val="0"/>
                        </a:spcBef>
                        <a:spcAft>
                          <a:spcPts val="0"/>
                        </a:spcAft>
                      </a:pPr>
                      <a:r>
                        <a:rPr lang="en-US" sz="1200" b="0" i="0" baseline="0">
                          <a:solidFill>
                            <a:schemeClr val="tx1"/>
                          </a:solidFill>
                          <a:effectLst/>
                          <a:latin typeface="Arial" panose="020B0604020202020204" pitchFamily="34" charset="0"/>
                        </a:rPr>
                        <a:t> 3.50</a:t>
                      </a:r>
                      <a:endParaRPr lang="en-US" sz="1100" b="0" i="0" baseline="0">
                        <a:solidFill>
                          <a:schemeClr val="tx1"/>
                        </a:solidFill>
                        <a:effectLst/>
                        <a:latin typeface="Arial" panose="020B0604020202020204" pitchFamily="34" charset="0"/>
                        <a:ea typeface="Calibri" panose="020F0502020204030204" pitchFamily="34" charset="0"/>
                        <a:cs typeface="Times New Roman" panose="02020603050405020304" pitchFamily="18" charset="0"/>
                      </a:endParaRPr>
                    </a:p>
                  </a:txBody>
                  <a:tcPr marL="38100" marR="38100" marT="38149" marB="38149">
                    <a:noFill/>
                  </a:tcPr>
                </a:tc>
                <a:tc>
                  <a:txBody>
                    <a:bodyPr/>
                    <a:lstStyle/>
                    <a:p>
                      <a:pPr marL="0" marR="0" algn="r">
                        <a:lnSpc>
                          <a:spcPct val="107000"/>
                        </a:lnSpc>
                        <a:spcBef>
                          <a:spcPts val="0"/>
                        </a:spcBef>
                        <a:spcAft>
                          <a:spcPts val="0"/>
                        </a:spcAft>
                      </a:pPr>
                      <a:r>
                        <a:rPr lang="en-US" sz="1200" b="0" i="0" baseline="0">
                          <a:solidFill>
                            <a:schemeClr val="tx1"/>
                          </a:solidFill>
                          <a:effectLst/>
                          <a:latin typeface="Arial" panose="020B0604020202020204" pitchFamily="34" charset="0"/>
                        </a:rPr>
                        <a:t>0.06</a:t>
                      </a:r>
                      <a:endParaRPr lang="en-US" sz="1100" b="0" i="0" baseline="0">
                        <a:solidFill>
                          <a:schemeClr val="tx1"/>
                        </a:solidFill>
                        <a:effectLst/>
                        <a:latin typeface="Arial" panose="020B0604020202020204" pitchFamily="34" charset="0"/>
                        <a:ea typeface="Calibri" panose="020F0502020204030204" pitchFamily="34" charset="0"/>
                        <a:cs typeface="Times New Roman" panose="02020603050405020304" pitchFamily="18" charset="0"/>
                      </a:endParaRPr>
                    </a:p>
                  </a:txBody>
                  <a:tcPr marL="38100" marR="38100" marT="38149" marB="38149">
                    <a:noFill/>
                  </a:tcPr>
                </a:tc>
                <a:extLst>
                  <a:ext uri="{0D108BD9-81ED-4DB2-BD59-A6C34878D82A}">
                    <a16:rowId xmlns:a16="http://schemas.microsoft.com/office/drawing/2014/main" val="437554035"/>
                  </a:ext>
                </a:extLst>
              </a:tr>
            </a:tbl>
          </a:graphicData>
        </a:graphic>
      </p:graphicFrame>
      <p:sp>
        <p:nvSpPr>
          <p:cNvPr id="475158" name="Slide Number Placeholder 1">
            <a:extLst>
              <a:ext uri="{FF2B5EF4-FFF2-40B4-BE49-F238E27FC236}">
                <a16:creationId xmlns:a16="http://schemas.microsoft.com/office/drawing/2014/main" id="{C5D68323-B3BA-87F2-D68F-D2159B4D87CC}"/>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D4703C03-8C22-4CF2-94AD-A9D84AC760BE}" type="slidenum">
              <a:rPr lang="en-US" altLang="en-US" sz="1400"/>
              <a:pPr>
                <a:spcBef>
                  <a:spcPct val="0"/>
                </a:spcBef>
                <a:buFontTx/>
                <a:buNone/>
              </a:pPr>
              <a:t>249</a:t>
            </a:fld>
            <a:endParaRPr lang="en-US" altLang="en-US" sz="1400"/>
          </a:p>
        </p:txBody>
      </p:sp>
      <p:sp>
        <p:nvSpPr>
          <p:cNvPr id="475159" name="Line 4">
            <a:extLst>
              <a:ext uri="{FF2B5EF4-FFF2-40B4-BE49-F238E27FC236}">
                <a16:creationId xmlns:a16="http://schemas.microsoft.com/office/drawing/2014/main" id="{5E5C338C-F11A-05F4-B4F6-C4F600035731}"/>
              </a:ext>
            </a:extLst>
          </p:cNvPr>
          <p:cNvSpPr>
            <a:spLocks noChangeShapeType="1"/>
          </p:cNvSpPr>
          <p:nvPr/>
        </p:nvSpPr>
        <p:spPr bwMode="auto">
          <a:xfrm>
            <a:off x="120650" y="500063"/>
            <a:ext cx="8869363" cy="0"/>
          </a:xfrm>
          <a:prstGeom prst="line">
            <a:avLst/>
          </a:prstGeom>
          <a:noFill/>
          <a:ln w="50800">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475160" name="Text Box 5">
            <a:extLst>
              <a:ext uri="{FF2B5EF4-FFF2-40B4-BE49-F238E27FC236}">
                <a16:creationId xmlns:a16="http://schemas.microsoft.com/office/drawing/2014/main" id="{5EC06491-095E-ABB2-249A-D5F3544A36AB}"/>
              </a:ext>
            </a:extLst>
          </p:cNvPr>
          <p:cNvSpPr txBox="1">
            <a:spLocks noChangeArrowheads="1"/>
          </p:cNvSpPr>
          <p:nvPr/>
        </p:nvSpPr>
        <p:spPr bwMode="auto">
          <a:xfrm>
            <a:off x="26988" y="12700"/>
            <a:ext cx="9144000" cy="4619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ts val="1200"/>
              </a:spcBef>
              <a:spcAft>
                <a:spcPts val="600"/>
              </a:spcAft>
              <a:buFontTx/>
              <a:buNone/>
            </a:pPr>
            <a:r>
              <a:rPr lang="en-US" altLang="en-US" sz="2400" b="1">
                <a:latin typeface="Arial" panose="020B0604020202020204" pitchFamily="34" charset="0"/>
                <a:cs typeface="Arial" panose="020B0604020202020204" pitchFamily="34" charset="0"/>
              </a:rPr>
              <a:t>3. </a:t>
            </a:r>
            <a:r>
              <a:rPr lang="fr-FR" altLang="en-US" sz="2400" b="1">
                <a:latin typeface="Arial" panose="020B0604020202020204" pitchFamily="34" charset="0"/>
                <a:cs typeface="Arial" panose="020B0604020202020204" pitchFamily="34" charset="0"/>
              </a:rPr>
              <a:t>Juvenile Exposure – Gen. 76 Males</a:t>
            </a:r>
            <a:endParaRPr lang="en-US" altLang="en-US" sz="2400">
              <a:latin typeface="Arial" panose="020B0604020202020204" pitchFamily="34" charset="0"/>
              <a:cs typeface="Arial" panose="020B0604020202020204" pitchFamily="34" charset="0"/>
            </a:endParaRPr>
          </a:p>
        </p:txBody>
      </p:sp>
      <p:sp>
        <p:nvSpPr>
          <p:cNvPr id="475161" name="TextBox 2">
            <a:extLst>
              <a:ext uri="{FF2B5EF4-FFF2-40B4-BE49-F238E27FC236}">
                <a16:creationId xmlns:a16="http://schemas.microsoft.com/office/drawing/2014/main" id="{CC116362-9083-9C30-DBDF-57CBCE0D0784}"/>
              </a:ext>
            </a:extLst>
          </p:cNvPr>
          <p:cNvSpPr txBox="1">
            <a:spLocks noChangeArrowheads="1"/>
          </p:cNvSpPr>
          <p:nvPr/>
        </p:nvSpPr>
        <p:spPr bwMode="auto">
          <a:xfrm>
            <a:off x="187325" y="541338"/>
            <a:ext cx="9069388" cy="633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nSpc>
                <a:spcPct val="110000"/>
              </a:lnSpc>
              <a:spcBef>
                <a:spcPct val="0"/>
              </a:spcBef>
              <a:buFontTx/>
              <a:buNone/>
            </a:pPr>
            <a:r>
              <a:rPr lang="en-US" altLang="en-US">
                <a:solidFill>
                  <a:srgbClr val="993300"/>
                </a:solidFill>
                <a:latin typeface="Arial" panose="020B0604020202020204" pitchFamily="34" charset="0"/>
                <a:cs typeface="Arial" panose="020B0604020202020204" pitchFamily="34" charset="0"/>
              </a:rPr>
              <a:t>Juvenile exposure had no apparent effect.</a:t>
            </a:r>
          </a:p>
        </p:txBody>
      </p:sp>
      <p:graphicFrame>
        <p:nvGraphicFramePr>
          <p:cNvPr id="2" name="Table 1">
            <a:extLst>
              <a:ext uri="{FF2B5EF4-FFF2-40B4-BE49-F238E27FC236}">
                <a16:creationId xmlns:a16="http://schemas.microsoft.com/office/drawing/2014/main" id="{BA88E062-66B5-B42E-CD94-1F40281FD344}"/>
              </a:ext>
            </a:extLst>
          </p:cNvPr>
          <p:cNvGraphicFramePr>
            <a:graphicFrameLocks noGrp="1"/>
          </p:cNvGraphicFramePr>
          <p:nvPr/>
        </p:nvGraphicFramePr>
        <p:xfrm>
          <a:off x="269875" y="1731963"/>
          <a:ext cx="8569325" cy="3798887"/>
        </p:xfrm>
        <a:graphic>
          <a:graphicData uri="http://schemas.openxmlformats.org/drawingml/2006/table">
            <a:tbl>
              <a:tblPr>
                <a:tableStyleId>{5C22544A-7EE6-4342-B048-85BDC9FD1C3A}</a:tableStyleId>
              </a:tblPr>
              <a:tblGrid>
                <a:gridCol w="3685730">
                  <a:extLst>
                    <a:ext uri="{9D8B030D-6E8A-4147-A177-3AD203B41FA5}">
                      <a16:colId xmlns:a16="http://schemas.microsoft.com/office/drawing/2014/main" val="2568094418"/>
                    </a:ext>
                  </a:extLst>
                </a:gridCol>
                <a:gridCol w="1220899">
                  <a:extLst>
                    <a:ext uri="{9D8B030D-6E8A-4147-A177-3AD203B41FA5}">
                      <a16:colId xmlns:a16="http://schemas.microsoft.com/office/drawing/2014/main" val="2005781166"/>
                    </a:ext>
                  </a:extLst>
                </a:gridCol>
                <a:gridCol w="1220899">
                  <a:extLst>
                    <a:ext uri="{9D8B030D-6E8A-4147-A177-3AD203B41FA5}">
                      <a16:colId xmlns:a16="http://schemas.microsoft.com/office/drawing/2014/main" val="932422602"/>
                    </a:ext>
                  </a:extLst>
                </a:gridCol>
                <a:gridCol w="1220899">
                  <a:extLst>
                    <a:ext uri="{9D8B030D-6E8A-4147-A177-3AD203B41FA5}">
                      <a16:colId xmlns:a16="http://schemas.microsoft.com/office/drawing/2014/main" val="690045202"/>
                    </a:ext>
                  </a:extLst>
                </a:gridCol>
                <a:gridCol w="1220899">
                  <a:extLst>
                    <a:ext uri="{9D8B030D-6E8A-4147-A177-3AD203B41FA5}">
                      <a16:colId xmlns:a16="http://schemas.microsoft.com/office/drawing/2014/main" val="3560466179"/>
                    </a:ext>
                  </a:extLst>
                </a:gridCol>
              </a:tblGrid>
              <a:tr h="474861">
                <a:tc>
                  <a:txBody>
                    <a:bodyPr/>
                    <a:lstStyle/>
                    <a:p>
                      <a:pPr algn="l" fontAlgn="t"/>
                      <a:r>
                        <a:rPr lang="en-US" sz="2400" u="none" strike="noStrike">
                          <a:effectLst/>
                          <a:latin typeface="Arial" panose="020B0604020202020204" pitchFamily="34" charset="0"/>
                          <a:cs typeface="Arial" panose="020B0604020202020204" pitchFamily="34" charset="0"/>
                        </a:rPr>
                        <a:t>Ef</a:t>
                      </a:r>
                      <a:r>
                        <a:rPr lang="en-US" sz="400" u="none" strike="noStrike">
                          <a:effectLst/>
                          <a:latin typeface="Arial" panose="020B0604020202020204" pitchFamily="34" charset="0"/>
                          <a:cs typeface="Arial" panose="020B0604020202020204" pitchFamily="34" charset="0"/>
                        </a:rPr>
                        <a:t> </a:t>
                      </a:r>
                      <a:r>
                        <a:rPr lang="en-US" sz="2400" u="none" strike="noStrike">
                          <a:effectLst/>
                          <a:latin typeface="Arial" panose="020B0604020202020204" pitchFamily="34" charset="0"/>
                          <a:cs typeface="Arial" panose="020B0604020202020204" pitchFamily="34" charset="0"/>
                        </a:rPr>
                        <a:t>fect</a:t>
                      </a:r>
                      <a:endParaRPr lang="en-US" sz="2400" b="1"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ctr" fontAlgn="t"/>
                      <a:r>
                        <a:rPr lang="en-US" sz="2400" u="none" strike="noStrike">
                          <a:effectLst/>
                          <a:latin typeface="Arial" panose="020B0604020202020204" pitchFamily="34" charset="0"/>
                          <a:cs typeface="Arial" panose="020B0604020202020204" pitchFamily="34" charset="0"/>
                        </a:rPr>
                        <a:t>Num d.f.</a:t>
                      </a:r>
                      <a:endParaRPr lang="en-US" sz="2400" b="1"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ctr" fontAlgn="t"/>
                      <a:r>
                        <a:rPr lang="en-US" sz="2400" u="none" strike="noStrike">
                          <a:effectLst/>
                          <a:latin typeface="Arial" panose="020B0604020202020204" pitchFamily="34" charset="0"/>
                          <a:cs typeface="Arial" panose="020B0604020202020204" pitchFamily="34" charset="0"/>
                        </a:rPr>
                        <a:t>Den d.f.</a:t>
                      </a:r>
                      <a:endParaRPr lang="en-US" sz="2400" b="1"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ctr" fontAlgn="t"/>
                      <a:r>
                        <a:rPr lang="en-US" sz="2400" u="none" strike="noStrike">
                          <a:effectLst/>
                          <a:latin typeface="Arial" panose="020B0604020202020204" pitchFamily="34" charset="0"/>
                          <a:cs typeface="Arial" panose="020B0604020202020204" pitchFamily="34" charset="0"/>
                        </a:rPr>
                        <a:t>     F</a:t>
                      </a:r>
                      <a:endParaRPr lang="en-US" sz="2400" b="1"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ctr" fontAlgn="t"/>
                      <a:r>
                        <a:rPr lang="en-US" sz="2400" u="none" strike="noStrike">
                          <a:effectLst/>
                          <a:latin typeface="Arial" panose="020B0604020202020204" pitchFamily="34" charset="0"/>
                          <a:cs typeface="Arial" panose="020B0604020202020204" pitchFamily="34" charset="0"/>
                        </a:rPr>
                        <a:t>      P</a:t>
                      </a:r>
                      <a:endParaRPr lang="en-US" sz="2400" b="1"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extLst>
                  <a:ext uri="{0D108BD9-81ED-4DB2-BD59-A6C34878D82A}">
                    <a16:rowId xmlns:a16="http://schemas.microsoft.com/office/drawing/2014/main" val="2717344139"/>
                  </a:ext>
                </a:extLst>
              </a:tr>
              <a:tr h="474861">
                <a:tc>
                  <a:txBody>
                    <a:bodyPr/>
                    <a:lstStyle/>
                    <a:p>
                      <a:pPr algn="l" fontAlgn="t"/>
                      <a:r>
                        <a:rPr lang="en-US" sz="2400" u="none" strike="noStrike">
                          <a:effectLst/>
                          <a:latin typeface="Arial" panose="020B0604020202020204" pitchFamily="34" charset="0"/>
                          <a:cs typeface="Arial" panose="020B0604020202020204" pitchFamily="34" charset="0"/>
                        </a:rPr>
                        <a:t>Juvenile wheels</a:t>
                      </a:r>
                      <a:endParaRPr lang="en-US" sz="2400" b="1"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ctr" fontAlgn="t"/>
                      <a:r>
                        <a:rPr lang="en-US" sz="2400" u="none" strike="noStrike">
                          <a:effectLst/>
                          <a:latin typeface="Arial" panose="020B0604020202020204" pitchFamily="34" charset="0"/>
                          <a:cs typeface="Arial" panose="020B0604020202020204" pitchFamily="34" charset="0"/>
                        </a:rPr>
                        <a:t>1</a:t>
                      </a:r>
                      <a:endParaRPr lang="en-US" sz="2400" b="0"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ctr" fontAlgn="t"/>
                      <a:r>
                        <a:rPr lang="en-US" sz="2400" u="none" strike="noStrike">
                          <a:effectLst/>
                          <a:latin typeface="Arial" panose="020B0604020202020204" pitchFamily="34" charset="0"/>
                          <a:cs typeface="Arial" panose="020B0604020202020204" pitchFamily="34" charset="0"/>
                        </a:rPr>
                        <a:t>6</a:t>
                      </a:r>
                      <a:endParaRPr lang="en-US" sz="2400" b="0"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r" fontAlgn="t"/>
                      <a:r>
                        <a:rPr lang="en-US" sz="2400" u="none" strike="noStrike">
                          <a:effectLst/>
                          <a:latin typeface="Arial" panose="020B0604020202020204" pitchFamily="34" charset="0"/>
                          <a:cs typeface="Arial" panose="020B0604020202020204" pitchFamily="34" charset="0"/>
                        </a:rPr>
                        <a:t>2.24</a:t>
                      </a:r>
                      <a:endParaRPr lang="en-US" sz="2400" b="0"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r" fontAlgn="t"/>
                      <a:r>
                        <a:rPr lang="en-US" sz="2400" u="none" strike="noStrike">
                          <a:effectLst/>
                          <a:latin typeface="Arial" panose="020B0604020202020204" pitchFamily="34" charset="0"/>
                          <a:cs typeface="Arial" panose="020B0604020202020204" pitchFamily="34" charset="0"/>
                        </a:rPr>
                        <a:t>0.19</a:t>
                      </a:r>
                      <a:endParaRPr lang="en-US" sz="2400" b="0"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extLst>
                  <a:ext uri="{0D108BD9-81ED-4DB2-BD59-A6C34878D82A}">
                    <a16:rowId xmlns:a16="http://schemas.microsoft.com/office/drawing/2014/main" val="604972749"/>
                  </a:ext>
                </a:extLst>
              </a:tr>
              <a:tr h="474861">
                <a:tc>
                  <a:txBody>
                    <a:bodyPr/>
                    <a:lstStyle/>
                    <a:p>
                      <a:pPr algn="l" fontAlgn="t"/>
                      <a:r>
                        <a:rPr lang="en-US" sz="2400" u="none" strike="noStrike">
                          <a:effectLst/>
                          <a:latin typeface="Arial" panose="020B0604020202020204" pitchFamily="34" charset="0"/>
                          <a:cs typeface="Arial" panose="020B0604020202020204" pitchFamily="34" charset="0"/>
                        </a:rPr>
                        <a:t>Juvenile Western diet</a:t>
                      </a:r>
                      <a:endParaRPr lang="en-US" sz="2400" b="1"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ctr" fontAlgn="t"/>
                      <a:r>
                        <a:rPr lang="en-US" sz="2400" u="none" strike="noStrike">
                          <a:effectLst/>
                          <a:latin typeface="Arial" panose="020B0604020202020204" pitchFamily="34" charset="0"/>
                          <a:cs typeface="Arial" panose="020B0604020202020204" pitchFamily="34" charset="0"/>
                        </a:rPr>
                        <a:t>1</a:t>
                      </a:r>
                      <a:endParaRPr lang="en-US" sz="2400" b="0"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ctr" fontAlgn="t"/>
                      <a:r>
                        <a:rPr lang="en-US" sz="2400" u="none" strike="noStrike">
                          <a:effectLst/>
                          <a:latin typeface="Arial" panose="020B0604020202020204" pitchFamily="34" charset="0"/>
                          <a:cs typeface="Arial" panose="020B0604020202020204" pitchFamily="34" charset="0"/>
                        </a:rPr>
                        <a:t>6</a:t>
                      </a:r>
                      <a:endParaRPr lang="en-US" sz="2400" b="0"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r" fontAlgn="t"/>
                      <a:r>
                        <a:rPr lang="en-US" sz="2400" b="0" i="0" u="none" strike="noStrike">
                          <a:solidFill>
                            <a:srgbClr val="000000"/>
                          </a:solidFill>
                          <a:effectLst/>
                          <a:latin typeface="Arial" panose="020B0604020202020204" pitchFamily="34" charset="0"/>
                          <a:cs typeface="Arial" panose="020B0604020202020204" pitchFamily="34" charset="0"/>
                        </a:rPr>
                        <a:t>2.22</a:t>
                      </a:r>
                    </a:p>
                  </a:txBody>
                  <a:tcPr marL="7620" marR="7620" marT="7619" marB="0"/>
                </a:tc>
                <a:tc>
                  <a:txBody>
                    <a:bodyPr/>
                    <a:lstStyle/>
                    <a:p>
                      <a:pPr algn="r" fontAlgn="t"/>
                      <a:r>
                        <a:rPr lang="en-US" sz="2400" u="none" strike="noStrike">
                          <a:effectLst/>
                          <a:latin typeface="Arial" panose="020B0604020202020204" pitchFamily="34" charset="0"/>
                          <a:cs typeface="Arial" panose="020B0604020202020204" pitchFamily="34" charset="0"/>
                        </a:rPr>
                        <a:t>0.19</a:t>
                      </a:r>
                      <a:endParaRPr lang="en-US" sz="2400" b="0"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extLst>
                  <a:ext uri="{0D108BD9-81ED-4DB2-BD59-A6C34878D82A}">
                    <a16:rowId xmlns:a16="http://schemas.microsoft.com/office/drawing/2014/main" val="2851540284"/>
                  </a:ext>
                </a:extLst>
              </a:tr>
              <a:tr h="474861">
                <a:tc>
                  <a:txBody>
                    <a:bodyPr/>
                    <a:lstStyle/>
                    <a:p>
                      <a:pPr algn="l" fontAlgn="t"/>
                      <a:r>
                        <a:rPr lang="en-US" sz="2400" b="1" u="none" strike="noStrike">
                          <a:effectLst/>
                          <a:latin typeface="Arial" panose="020B0604020202020204" pitchFamily="34" charset="0"/>
                          <a:cs typeface="Arial" panose="020B0604020202020204" pitchFamily="34" charset="0"/>
                        </a:rPr>
                        <a:t>HR vs. C lines (-)</a:t>
                      </a:r>
                      <a:endParaRPr lang="en-US" sz="2400" b="1"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ctr" fontAlgn="t"/>
                      <a:r>
                        <a:rPr lang="en-US" sz="2400" b="1" u="none" strike="noStrike">
                          <a:effectLst/>
                          <a:latin typeface="Arial" panose="020B0604020202020204" pitchFamily="34" charset="0"/>
                          <a:cs typeface="Arial" panose="020B0604020202020204" pitchFamily="34" charset="0"/>
                        </a:rPr>
                        <a:t>1</a:t>
                      </a:r>
                      <a:endParaRPr lang="en-US" sz="2400" b="1"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ctr" fontAlgn="t"/>
                      <a:r>
                        <a:rPr lang="en-US" sz="2400" b="1" u="none" strike="noStrike">
                          <a:effectLst/>
                          <a:latin typeface="Arial" panose="020B0604020202020204" pitchFamily="34" charset="0"/>
                          <a:cs typeface="Arial" panose="020B0604020202020204" pitchFamily="34" charset="0"/>
                        </a:rPr>
                        <a:t>6</a:t>
                      </a:r>
                      <a:endParaRPr lang="en-US" sz="2400" b="1"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r" fontAlgn="t"/>
                      <a:r>
                        <a:rPr lang="en-US" sz="2400" b="1" u="none" strike="noStrike">
                          <a:effectLst/>
                          <a:latin typeface="Arial" panose="020B0604020202020204" pitchFamily="34" charset="0"/>
                          <a:cs typeface="Arial" panose="020B0604020202020204" pitchFamily="34" charset="0"/>
                        </a:rPr>
                        <a:t>13.64</a:t>
                      </a:r>
                      <a:endParaRPr lang="en-US" sz="2400" b="1"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r" fontAlgn="t"/>
                      <a:r>
                        <a:rPr lang="en-US" sz="2400" b="1" u="none" strike="noStrike">
                          <a:effectLst/>
                          <a:latin typeface="Arial" panose="020B0604020202020204" pitchFamily="34" charset="0"/>
                          <a:cs typeface="Arial" panose="020B0604020202020204" pitchFamily="34" charset="0"/>
                        </a:rPr>
                        <a:t>0.01</a:t>
                      </a:r>
                      <a:endParaRPr lang="en-US" sz="2400" b="1"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extLst>
                  <a:ext uri="{0D108BD9-81ED-4DB2-BD59-A6C34878D82A}">
                    <a16:rowId xmlns:a16="http://schemas.microsoft.com/office/drawing/2014/main" val="2547729494"/>
                  </a:ext>
                </a:extLst>
              </a:tr>
              <a:tr h="474861">
                <a:tc>
                  <a:txBody>
                    <a:bodyPr/>
                    <a:lstStyle/>
                    <a:p>
                      <a:pPr algn="l" fontAlgn="t"/>
                      <a:r>
                        <a:rPr lang="en-US" sz="2400" u="none" strike="noStrike">
                          <a:effectLst/>
                          <a:latin typeface="Arial" panose="020B0604020202020204" pitchFamily="34" charset="0"/>
                          <a:cs typeface="Arial" panose="020B0604020202020204" pitchFamily="34" charset="0"/>
                        </a:rPr>
                        <a:t>Wheels * Diet</a:t>
                      </a:r>
                      <a:endParaRPr lang="en-US" sz="2400" b="1"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ctr" fontAlgn="t"/>
                      <a:r>
                        <a:rPr lang="en-US" sz="2400" u="none" strike="noStrike">
                          <a:effectLst/>
                          <a:latin typeface="Arial" panose="020B0604020202020204" pitchFamily="34" charset="0"/>
                          <a:cs typeface="Arial" panose="020B0604020202020204" pitchFamily="34" charset="0"/>
                        </a:rPr>
                        <a:t>1</a:t>
                      </a:r>
                      <a:endParaRPr lang="en-US" sz="2400" b="0"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ctr" fontAlgn="t"/>
                      <a:r>
                        <a:rPr lang="en-US" sz="2400" u="none" strike="noStrike">
                          <a:effectLst/>
                          <a:latin typeface="Arial" panose="020B0604020202020204" pitchFamily="34" charset="0"/>
                          <a:cs typeface="Arial" panose="020B0604020202020204" pitchFamily="34" charset="0"/>
                        </a:rPr>
                        <a:t>6</a:t>
                      </a:r>
                      <a:endParaRPr lang="en-US" sz="2400" b="0"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r" fontAlgn="t"/>
                      <a:r>
                        <a:rPr lang="en-US" sz="2400" u="none" strike="noStrike">
                          <a:effectLst/>
                          <a:latin typeface="Arial" panose="020B0604020202020204" pitchFamily="34" charset="0"/>
                          <a:cs typeface="Arial" panose="020B0604020202020204" pitchFamily="34" charset="0"/>
                        </a:rPr>
                        <a:t>0.10</a:t>
                      </a:r>
                      <a:endParaRPr lang="en-US" sz="2400" b="0"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r" fontAlgn="t"/>
                      <a:r>
                        <a:rPr lang="en-US" sz="2400" u="none" strike="noStrike">
                          <a:effectLst/>
                          <a:latin typeface="Arial" panose="020B0604020202020204" pitchFamily="34" charset="0"/>
                          <a:cs typeface="Arial" panose="020B0604020202020204" pitchFamily="34" charset="0"/>
                        </a:rPr>
                        <a:t>0.77</a:t>
                      </a:r>
                      <a:endParaRPr lang="en-US" sz="2400" b="0"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extLst>
                  <a:ext uri="{0D108BD9-81ED-4DB2-BD59-A6C34878D82A}">
                    <a16:rowId xmlns:a16="http://schemas.microsoft.com/office/drawing/2014/main" val="3930954028"/>
                  </a:ext>
                </a:extLst>
              </a:tr>
              <a:tr h="474861">
                <a:tc>
                  <a:txBody>
                    <a:bodyPr/>
                    <a:lstStyle/>
                    <a:p>
                      <a:pPr algn="l" fontAlgn="t"/>
                      <a:r>
                        <a:rPr lang="en-US" sz="2400" b="0" u="none" strike="noStrike">
                          <a:effectLst/>
                          <a:latin typeface="Arial" panose="020B0604020202020204" pitchFamily="34" charset="0"/>
                          <a:cs typeface="Arial" panose="020B0604020202020204" pitchFamily="34" charset="0"/>
                        </a:rPr>
                        <a:t>Wheels * Linetype</a:t>
                      </a:r>
                      <a:endParaRPr lang="en-US" sz="2400" b="0"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ctr" fontAlgn="t"/>
                      <a:r>
                        <a:rPr lang="en-US" sz="2400" b="0" u="none" strike="noStrike">
                          <a:effectLst/>
                          <a:latin typeface="Arial" panose="020B0604020202020204" pitchFamily="34" charset="0"/>
                          <a:cs typeface="Arial" panose="020B0604020202020204" pitchFamily="34" charset="0"/>
                        </a:rPr>
                        <a:t>1</a:t>
                      </a:r>
                      <a:endParaRPr lang="en-US" sz="2400" b="0"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ctr" fontAlgn="t"/>
                      <a:r>
                        <a:rPr lang="en-US" sz="2400" b="0" u="none" strike="noStrike">
                          <a:effectLst/>
                          <a:latin typeface="Arial" panose="020B0604020202020204" pitchFamily="34" charset="0"/>
                          <a:cs typeface="Arial" panose="020B0604020202020204" pitchFamily="34" charset="0"/>
                        </a:rPr>
                        <a:t>6</a:t>
                      </a:r>
                      <a:endParaRPr lang="en-US" sz="2400" b="0"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r" fontAlgn="t"/>
                      <a:r>
                        <a:rPr lang="en-US" sz="2400" b="0" u="none" strike="noStrike">
                          <a:effectLst/>
                          <a:latin typeface="Arial" panose="020B0604020202020204" pitchFamily="34" charset="0"/>
                          <a:cs typeface="Arial" panose="020B0604020202020204" pitchFamily="34" charset="0"/>
                        </a:rPr>
                        <a:t>0.10</a:t>
                      </a:r>
                      <a:endParaRPr lang="en-US" sz="2400" b="0"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r" fontAlgn="t"/>
                      <a:r>
                        <a:rPr lang="en-US" sz="2400" b="0" u="none" strike="noStrike">
                          <a:effectLst/>
                          <a:latin typeface="Arial" panose="020B0604020202020204" pitchFamily="34" charset="0"/>
                          <a:cs typeface="Arial" panose="020B0604020202020204" pitchFamily="34" charset="0"/>
                        </a:rPr>
                        <a:t>0.76</a:t>
                      </a:r>
                      <a:endParaRPr lang="en-US" sz="2400" b="0"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extLst>
                  <a:ext uri="{0D108BD9-81ED-4DB2-BD59-A6C34878D82A}">
                    <a16:rowId xmlns:a16="http://schemas.microsoft.com/office/drawing/2014/main" val="2164980781"/>
                  </a:ext>
                </a:extLst>
              </a:tr>
              <a:tr h="474861">
                <a:tc>
                  <a:txBody>
                    <a:bodyPr/>
                    <a:lstStyle/>
                    <a:p>
                      <a:pPr algn="l" fontAlgn="t"/>
                      <a:r>
                        <a:rPr lang="en-US" sz="2400" b="0" u="none" strike="noStrike">
                          <a:effectLst/>
                          <a:latin typeface="Arial" panose="020B0604020202020204" pitchFamily="34" charset="0"/>
                          <a:cs typeface="Arial" panose="020B0604020202020204" pitchFamily="34" charset="0"/>
                        </a:rPr>
                        <a:t>Diet *</a:t>
                      </a:r>
                      <a:r>
                        <a:rPr lang="en-US" sz="2400" b="0" u="none" strike="noStrike" baseline="0">
                          <a:effectLst/>
                          <a:latin typeface="Arial" panose="020B0604020202020204" pitchFamily="34" charset="0"/>
                          <a:cs typeface="Arial" panose="020B0604020202020204" pitchFamily="34" charset="0"/>
                        </a:rPr>
                        <a:t> Linetype</a:t>
                      </a:r>
                      <a:endParaRPr lang="en-US" sz="2400" b="0"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ctr" fontAlgn="t"/>
                      <a:r>
                        <a:rPr lang="en-US" sz="2400" b="0" u="none" strike="noStrike">
                          <a:effectLst/>
                          <a:latin typeface="Arial" panose="020B0604020202020204" pitchFamily="34" charset="0"/>
                          <a:cs typeface="Arial" panose="020B0604020202020204" pitchFamily="34" charset="0"/>
                        </a:rPr>
                        <a:t>1</a:t>
                      </a:r>
                      <a:endParaRPr lang="en-US" sz="2400" b="0"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ctr" fontAlgn="t"/>
                      <a:r>
                        <a:rPr lang="en-US" sz="2400" b="0" u="none" strike="noStrike">
                          <a:effectLst/>
                          <a:latin typeface="Arial" panose="020B0604020202020204" pitchFamily="34" charset="0"/>
                          <a:cs typeface="Arial" panose="020B0604020202020204" pitchFamily="34" charset="0"/>
                        </a:rPr>
                        <a:t>6</a:t>
                      </a:r>
                      <a:endParaRPr lang="en-US" sz="2400" b="0"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r" fontAlgn="t"/>
                      <a:r>
                        <a:rPr lang="en-US" sz="2400" b="0" u="none" strike="noStrike">
                          <a:effectLst/>
                          <a:latin typeface="Arial" panose="020B0604020202020204" pitchFamily="34" charset="0"/>
                          <a:cs typeface="Arial" panose="020B0604020202020204" pitchFamily="34" charset="0"/>
                        </a:rPr>
                        <a:t>0.55</a:t>
                      </a:r>
                      <a:endParaRPr lang="en-US" sz="2400" b="0"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r" fontAlgn="t"/>
                      <a:r>
                        <a:rPr lang="en-US" sz="2400" b="0" u="none" strike="noStrike">
                          <a:effectLst/>
                          <a:latin typeface="Arial" panose="020B0604020202020204" pitchFamily="34" charset="0"/>
                          <a:cs typeface="Arial" panose="020B0604020202020204" pitchFamily="34" charset="0"/>
                        </a:rPr>
                        <a:t>0.49</a:t>
                      </a:r>
                      <a:endParaRPr lang="en-US" sz="2400" b="0"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extLst>
                  <a:ext uri="{0D108BD9-81ED-4DB2-BD59-A6C34878D82A}">
                    <a16:rowId xmlns:a16="http://schemas.microsoft.com/office/drawing/2014/main" val="69165923"/>
                  </a:ext>
                </a:extLst>
              </a:tr>
              <a:tr h="474861">
                <a:tc>
                  <a:txBody>
                    <a:bodyPr/>
                    <a:lstStyle/>
                    <a:p>
                      <a:pPr algn="l" fontAlgn="t"/>
                      <a:r>
                        <a:rPr lang="en-US" sz="2400" u="none" strike="noStrike">
                          <a:effectLst/>
                          <a:latin typeface="Arial" panose="020B0604020202020204" pitchFamily="34" charset="0"/>
                          <a:cs typeface="Arial" panose="020B0604020202020204" pitchFamily="34" charset="0"/>
                        </a:rPr>
                        <a:t>Wheels * Diet * Linetype</a:t>
                      </a:r>
                      <a:endParaRPr lang="en-US" sz="2400" b="1"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ctr" fontAlgn="t"/>
                      <a:r>
                        <a:rPr lang="en-US" sz="2400" u="none" strike="noStrike">
                          <a:effectLst/>
                          <a:latin typeface="Arial" panose="020B0604020202020204" pitchFamily="34" charset="0"/>
                          <a:cs typeface="Arial" panose="020B0604020202020204" pitchFamily="34" charset="0"/>
                        </a:rPr>
                        <a:t>1</a:t>
                      </a:r>
                      <a:endParaRPr lang="en-US" sz="2400" b="0"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ctr" fontAlgn="t"/>
                      <a:r>
                        <a:rPr lang="en-US" sz="2400" u="none" strike="noStrike">
                          <a:effectLst/>
                          <a:latin typeface="Arial" panose="020B0604020202020204" pitchFamily="34" charset="0"/>
                          <a:cs typeface="Arial" panose="020B0604020202020204" pitchFamily="34" charset="0"/>
                        </a:rPr>
                        <a:t>6</a:t>
                      </a:r>
                      <a:endParaRPr lang="en-US" sz="2400" b="0"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r" fontAlgn="t"/>
                      <a:r>
                        <a:rPr lang="en-US" sz="2400" u="none" strike="noStrike">
                          <a:effectLst/>
                          <a:latin typeface="Arial" panose="020B0604020202020204" pitchFamily="34" charset="0"/>
                          <a:cs typeface="Arial" panose="020B0604020202020204" pitchFamily="34" charset="0"/>
                        </a:rPr>
                        <a:t>0.30</a:t>
                      </a:r>
                      <a:endParaRPr lang="en-US" sz="2400" b="0"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r" fontAlgn="t"/>
                      <a:r>
                        <a:rPr lang="en-US" sz="2400" u="none" strike="noStrike">
                          <a:effectLst/>
                          <a:latin typeface="Arial" panose="020B0604020202020204" pitchFamily="34" charset="0"/>
                          <a:cs typeface="Arial" panose="020B0604020202020204" pitchFamily="34" charset="0"/>
                        </a:rPr>
                        <a:t>0.61</a:t>
                      </a:r>
                      <a:endParaRPr lang="en-US" sz="2400" b="0"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extLst>
                  <a:ext uri="{0D108BD9-81ED-4DB2-BD59-A6C34878D82A}">
                    <a16:rowId xmlns:a16="http://schemas.microsoft.com/office/drawing/2014/main" val="2548528181"/>
                  </a:ext>
                </a:extLst>
              </a:tr>
            </a:tbl>
          </a:graphicData>
        </a:graphic>
      </p:graphicFrame>
      <p:sp>
        <p:nvSpPr>
          <p:cNvPr id="475218" name="Line 4">
            <a:extLst>
              <a:ext uri="{FF2B5EF4-FFF2-40B4-BE49-F238E27FC236}">
                <a16:creationId xmlns:a16="http://schemas.microsoft.com/office/drawing/2014/main" id="{2E14A9E8-3203-C767-E468-21CC31DEEB33}"/>
              </a:ext>
            </a:extLst>
          </p:cNvPr>
          <p:cNvSpPr>
            <a:spLocks noChangeShapeType="1"/>
          </p:cNvSpPr>
          <p:nvPr/>
        </p:nvSpPr>
        <p:spPr bwMode="auto">
          <a:xfrm>
            <a:off x="271463" y="2179638"/>
            <a:ext cx="8559800" cy="12700"/>
          </a:xfrm>
          <a:prstGeom prst="line">
            <a:avLst/>
          </a:prstGeom>
          <a:noFill/>
          <a:ln w="317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475219" name="Line 4">
            <a:extLst>
              <a:ext uri="{FF2B5EF4-FFF2-40B4-BE49-F238E27FC236}">
                <a16:creationId xmlns:a16="http://schemas.microsoft.com/office/drawing/2014/main" id="{B7FD2715-DDD4-4E08-F610-6A9650549F07}"/>
              </a:ext>
            </a:extLst>
          </p:cNvPr>
          <p:cNvSpPr>
            <a:spLocks noChangeShapeType="1"/>
          </p:cNvSpPr>
          <p:nvPr/>
        </p:nvSpPr>
        <p:spPr bwMode="auto">
          <a:xfrm>
            <a:off x="276225" y="5513388"/>
            <a:ext cx="8559800" cy="12700"/>
          </a:xfrm>
          <a:prstGeom prst="line">
            <a:avLst/>
          </a:prstGeom>
          <a:noFill/>
          <a:ln w="317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475220" name="Rectangle 2">
            <a:extLst>
              <a:ext uri="{FF2B5EF4-FFF2-40B4-BE49-F238E27FC236}">
                <a16:creationId xmlns:a16="http://schemas.microsoft.com/office/drawing/2014/main" id="{7041B03E-32F7-7309-B061-AE4A4D4108FB}"/>
              </a:ext>
            </a:extLst>
          </p:cNvPr>
          <p:cNvSpPr>
            <a:spLocks noChangeArrowheads="1"/>
          </p:cNvSpPr>
          <p:nvPr/>
        </p:nvSpPr>
        <p:spPr bwMode="auto">
          <a:xfrm>
            <a:off x="276225" y="1163638"/>
            <a:ext cx="8555038"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0"/>
              </a:spcBef>
              <a:buFontTx/>
              <a:buNone/>
            </a:pPr>
            <a:r>
              <a:rPr lang="en-US" altLang="en-US" sz="2800" b="1">
                <a:solidFill>
                  <a:srgbClr val="000000"/>
                </a:solidFill>
                <a:latin typeface="Arial" panose="020B0604020202020204" pitchFamily="34" charset="0"/>
                <a:cs typeface="Arial" panose="020B0604020202020204" pitchFamily="34" charset="0"/>
              </a:rPr>
              <a:t>Adult Body Mass Before Wheel Testing</a:t>
            </a:r>
            <a:r>
              <a:rPr lang="en-US" altLang="en-US" sz="2800">
                <a:solidFill>
                  <a:srgbClr val="000000"/>
                </a:solidFill>
                <a:latin typeface="Arial" panose="020B0604020202020204" pitchFamily="34" charset="0"/>
                <a:cs typeface="Arial" panose="020B0604020202020204" pitchFamily="34" charset="0"/>
              </a:rPr>
              <a:t> (N = 147)</a:t>
            </a:r>
          </a:p>
        </p:txBody>
      </p:sp>
    </p:spTree>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42" name="Slide Number Placeholder 3">
            <a:extLst>
              <a:ext uri="{FF2B5EF4-FFF2-40B4-BE49-F238E27FC236}">
                <a16:creationId xmlns:a16="http://schemas.microsoft.com/office/drawing/2014/main" id="{EF222DB8-C171-4F27-6344-9B01BFC18FED}"/>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B102EE1B-405B-4D74-8A3D-87AD91C4F961}" type="slidenum">
              <a:rPr lang="en-US" altLang="en-US" sz="1400"/>
              <a:pPr>
                <a:spcBef>
                  <a:spcPct val="0"/>
                </a:spcBef>
                <a:buFontTx/>
                <a:buNone/>
              </a:pPr>
              <a:t>25</a:t>
            </a:fld>
            <a:endParaRPr lang="en-US" altLang="en-US" sz="1400" dirty="0"/>
          </a:p>
        </p:txBody>
      </p:sp>
      <p:sp>
        <p:nvSpPr>
          <p:cNvPr id="112645" name="Line 4">
            <a:extLst>
              <a:ext uri="{FF2B5EF4-FFF2-40B4-BE49-F238E27FC236}">
                <a16:creationId xmlns:a16="http://schemas.microsoft.com/office/drawing/2014/main" id="{E7B1911D-0F6A-B559-BD13-A1E023FB9FF7}"/>
              </a:ext>
            </a:extLst>
          </p:cNvPr>
          <p:cNvSpPr>
            <a:spLocks noChangeShapeType="1"/>
          </p:cNvSpPr>
          <p:nvPr/>
        </p:nvSpPr>
        <p:spPr bwMode="auto">
          <a:xfrm>
            <a:off x="228600" y="941388"/>
            <a:ext cx="8683625" cy="0"/>
          </a:xfrm>
          <a:prstGeom prst="line">
            <a:avLst/>
          </a:prstGeom>
          <a:noFill/>
          <a:ln w="63500">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dirty="0"/>
          </a:p>
        </p:txBody>
      </p:sp>
      <p:sp>
        <p:nvSpPr>
          <p:cNvPr id="1498117" name="Text Box 5">
            <a:extLst>
              <a:ext uri="{FF2B5EF4-FFF2-40B4-BE49-F238E27FC236}">
                <a16:creationId xmlns:a16="http://schemas.microsoft.com/office/drawing/2014/main" id="{13444502-5D81-8975-72F9-AD7B57D3C5C2}"/>
              </a:ext>
            </a:extLst>
          </p:cNvPr>
          <p:cNvSpPr txBox="1">
            <a:spLocks noChangeArrowheads="1"/>
          </p:cNvSpPr>
          <p:nvPr/>
        </p:nvSpPr>
        <p:spPr bwMode="auto">
          <a:xfrm>
            <a:off x="228599" y="106363"/>
            <a:ext cx="8683625" cy="73866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ctr">
              <a:defRPr/>
            </a:pPr>
            <a:r>
              <a:rPr lang="en-US" altLang="en-US" sz="4200" b="1" dirty="0">
                <a:effectLst>
                  <a:outerShdw blurRad="38100" dist="38100" dir="2700000" algn="tl">
                    <a:srgbClr val="C0C0C0"/>
                  </a:outerShdw>
                </a:effectLst>
                <a:latin typeface="Arial" panose="020B0604020202020204" pitchFamily="34" charset="0"/>
              </a:rPr>
              <a:t>Heart Mass Meta-Analysis</a:t>
            </a:r>
            <a:endParaRPr lang="en-US" altLang="en-US" sz="4200" b="1" dirty="0">
              <a:solidFill>
                <a:srgbClr val="FF0000"/>
              </a:solidFill>
              <a:effectLst>
                <a:outerShdw blurRad="38100" dist="38100" dir="2700000" algn="tl">
                  <a:srgbClr val="C0C0C0"/>
                </a:outerShdw>
              </a:effectLst>
              <a:latin typeface="Arial" panose="020B0604020202020204" pitchFamily="34" charset="0"/>
            </a:endParaRPr>
          </a:p>
        </p:txBody>
      </p:sp>
      <p:pic>
        <p:nvPicPr>
          <p:cNvPr id="7" name="Picture 6">
            <a:extLst>
              <a:ext uri="{FF2B5EF4-FFF2-40B4-BE49-F238E27FC236}">
                <a16:creationId xmlns:a16="http://schemas.microsoft.com/office/drawing/2014/main" id="{72684A8C-80E2-A162-84FB-3E42727E5685}"/>
              </a:ext>
            </a:extLst>
          </p:cNvPr>
          <p:cNvPicPr>
            <a:picLocks noChangeAspect="1"/>
          </p:cNvPicPr>
          <p:nvPr/>
        </p:nvPicPr>
        <p:blipFill>
          <a:blip r:embed="rId3"/>
          <a:stretch>
            <a:fillRect/>
          </a:stretch>
        </p:blipFill>
        <p:spPr>
          <a:xfrm>
            <a:off x="869058" y="1002129"/>
            <a:ext cx="7360541" cy="5335227"/>
          </a:xfrm>
          <a:prstGeom prst="rect">
            <a:avLst/>
          </a:prstGeom>
        </p:spPr>
      </p:pic>
      <p:sp>
        <p:nvSpPr>
          <p:cNvPr id="2" name="TextBox 1">
            <a:extLst>
              <a:ext uri="{FF2B5EF4-FFF2-40B4-BE49-F238E27FC236}">
                <a16:creationId xmlns:a16="http://schemas.microsoft.com/office/drawing/2014/main" id="{AC26FEB6-5D22-4C0E-9168-DCCBDC30390F}"/>
              </a:ext>
            </a:extLst>
          </p:cNvPr>
          <p:cNvSpPr txBox="1"/>
          <p:nvPr/>
        </p:nvSpPr>
        <p:spPr>
          <a:xfrm rot="16200000">
            <a:off x="-34007" y="3124554"/>
            <a:ext cx="1881699" cy="461665"/>
          </a:xfrm>
          <a:prstGeom prst="rect">
            <a:avLst/>
          </a:prstGeom>
          <a:solidFill>
            <a:schemeClr val="bg1"/>
          </a:solidFill>
        </p:spPr>
        <p:txBody>
          <a:bodyPr wrap="square" rtlCol="0">
            <a:spAutoFit/>
          </a:bodyPr>
          <a:lstStyle/>
          <a:p>
            <a:r>
              <a:rPr lang="en-US" sz="2400" b="1" dirty="0">
                <a:latin typeface="Arial" panose="020B0604020202020204" pitchFamily="34" charset="0"/>
                <a:cs typeface="Arial" panose="020B0604020202020204" pitchFamily="34" charset="0"/>
              </a:rPr>
              <a:t>Generation</a:t>
            </a:r>
          </a:p>
        </p:txBody>
      </p:sp>
      <p:sp>
        <p:nvSpPr>
          <p:cNvPr id="9" name="TextBox 8">
            <a:extLst>
              <a:ext uri="{FF2B5EF4-FFF2-40B4-BE49-F238E27FC236}">
                <a16:creationId xmlns:a16="http://schemas.microsoft.com/office/drawing/2014/main" id="{6530E067-108F-B204-BABD-0AF74200E79E}"/>
              </a:ext>
            </a:extLst>
          </p:cNvPr>
          <p:cNvSpPr txBox="1"/>
          <p:nvPr/>
        </p:nvSpPr>
        <p:spPr>
          <a:xfrm>
            <a:off x="2823807" y="5840757"/>
            <a:ext cx="3697905" cy="430887"/>
          </a:xfrm>
          <a:prstGeom prst="rect">
            <a:avLst/>
          </a:prstGeom>
          <a:solidFill>
            <a:schemeClr val="bg1"/>
          </a:solidFill>
        </p:spPr>
        <p:txBody>
          <a:bodyPr wrap="square" rtlCol="0">
            <a:spAutoFit/>
          </a:bodyPr>
          <a:lstStyle/>
          <a:p>
            <a:r>
              <a:rPr lang="en-US" b="1" dirty="0">
                <a:latin typeface="Arial" panose="020B0604020202020204" pitchFamily="34" charset="0"/>
                <a:cs typeface="Arial" panose="020B0604020202020204" pitchFamily="34" charset="0"/>
              </a:rPr>
              <a:t>Effect Size (r) and 95% C.I.</a:t>
            </a:r>
          </a:p>
        </p:txBody>
      </p:sp>
      <p:sp>
        <p:nvSpPr>
          <p:cNvPr id="10" name="TextBox 9">
            <a:extLst>
              <a:ext uri="{FF2B5EF4-FFF2-40B4-BE49-F238E27FC236}">
                <a16:creationId xmlns:a16="http://schemas.microsoft.com/office/drawing/2014/main" id="{95539B3B-79A1-9E2D-4AB5-4BF98AA2113D}"/>
              </a:ext>
            </a:extLst>
          </p:cNvPr>
          <p:cNvSpPr txBox="1"/>
          <p:nvPr/>
        </p:nvSpPr>
        <p:spPr>
          <a:xfrm>
            <a:off x="6990248" y="1841716"/>
            <a:ext cx="997527" cy="338554"/>
          </a:xfrm>
          <a:prstGeom prst="rect">
            <a:avLst/>
          </a:prstGeom>
          <a:solidFill>
            <a:schemeClr val="bg1"/>
          </a:solidFill>
        </p:spPr>
        <p:txBody>
          <a:bodyPr wrap="square" rtlCol="0">
            <a:spAutoFit/>
          </a:bodyPr>
          <a:lstStyle/>
          <a:p>
            <a:r>
              <a:rPr lang="en-US" sz="1600" dirty="0">
                <a:solidFill>
                  <a:srgbClr val="FF0000"/>
                </a:solidFill>
                <a:latin typeface="Arial" panose="020B0604020202020204" pitchFamily="34" charset="0"/>
                <a:cs typeface="Arial" panose="020B0604020202020204" pitchFamily="34" charset="0"/>
              </a:rPr>
              <a:t>Males</a:t>
            </a:r>
          </a:p>
        </p:txBody>
      </p:sp>
      <p:sp>
        <p:nvSpPr>
          <p:cNvPr id="11" name="TextBox 10">
            <a:extLst>
              <a:ext uri="{FF2B5EF4-FFF2-40B4-BE49-F238E27FC236}">
                <a16:creationId xmlns:a16="http://schemas.microsoft.com/office/drawing/2014/main" id="{58FBB4E1-046E-C12B-ACBB-4E1F17FDD68B}"/>
              </a:ext>
            </a:extLst>
          </p:cNvPr>
          <p:cNvSpPr txBox="1"/>
          <p:nvPr/>
        </p:nvSpPr>
        <p:spPr>
          <a:xfrm>
            <a:off x="6990247" y="1539138"/>
            <a:ext cx="997527" cy="338554"/>
          </a:xfrm>
          <a:prstGeom prst="rect">
            <a:avLst/>
          </a:prstGeom>
          <a:solidFill>
            <a:schemeClr val="bg1"/>
          </a:solidFill>
        </p:spPr>
        <p:txBody>
          <a:bodyPr wrap="square" rtlCol="0">
            <a:spAutoFit/>
          </a:bodyPr>
          <a:lstStyle/>
          <a:p>
            <a:r>
              <a:rPr lang="en-US" sz="1600" dirty="0">
                <a:solidFill>
                  <a:srgbClr val="FF6600"/>
                </a:solidFill>
                <a:latin typeface="Arial" panose="020B0604020202020204" pitchFamily="34" charset="0"/>
                <a:cs typeface="Arial" panose="020B0604020202020204" pitchFamily="34" charset="0"/>
              </a:rPr>
              <a:t>Females</a:t>
            </a:r>
          </a:p>
        </p:txBody>
      </p:sp>
      <p:sp>
        <p:nvSpPr>
          <p:cNvPr id="3" name="Rectangle 2">
            <a:extLst>
              <a:ext uri="{FF2B5EF4-FFF2-40B4-BE49-F238E27FC236}">
                <a16:creationId xmlns:a16="http://schemas.microsoft.com/office/drawing/2014/main" id="{3F76CB91-87ED-954D-73E5-6622D33AA37B}"/>
              </a:ext>
            </a:extLst>
          </p:cNvPr>
          <p:cNvSpPr/>
          <p:nvPr/>
        </p:nvSpPr>
        <p:spPr bwMode="auto">
          <a:xfrm>
            <a:off x="1156226" y="4190439"/>
            <a:ext cx="6922234" cy="604676"/>
          </a:xfrm>
          <a:prstGeom prst="rect">
            <a:avLst/>
          </a:prstGeom>
          <a:noFill/>
          <a:ln w="19050" cap="flat" cmpd="sng" algn="ctr">
            <a:solidFill>
              <a:schemeClr val="accent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200" b="0" i="0" u="none" strike="noStrike" cap="none" normalizeH="0" baseline="0" dirty="0">
              <a:ln>
                <a:noFill/>
              </a:ln>
              <a:solidFill>
                <a:schemeClr val="tx1"/>
              </a:solidFill>
              <a:effectLst/>
              <a:latin typeface="Times New Roman" panose="02020603050405020304" pitchFamily="18" charset="0"/>
            </a:endParaRPr>
          </a:p>
        </p:txBody>
      </p:sp>
      <p:sp>
        <p:nvSpPr>
          <p:cNvPr id="13" name="TextBox 12">
            <a:extLst>
              <a:ext uri="{FF2B5EF4-FFF2-40B4-BE49-F238E27FC236}">
                <a16:creationId xmlns:a16="http://schemas.microsoft.com/office/drawing/2014/main" id="{2E5EEF1A-6FBC-02F5-DA82-363E73F62667}"/>
              </a:ext>
            </a:extLst>
          </p:cNvPr>
          <p:cNvSpPr txBox="1"/>
          <p:nvPr/>
        </p:nvSpPr>
        <p:spPr>
          <a:xfrm>
            <a:off x="1187714" y="4249223"/>
            <a:ext cx="1495029" cy="523220"/>
          </a:xfrm>
          <a:prstGeom prst="rect">
            <a:avLst/>
          </a:prstGeom>
          <a:solidFill>
            <a:schemeClr val="bg1"/>
          </a:solidFill>
        </p:spPr>
        <p:txBody>
          <a:bodyPr wrap="square" rtlCol="0">
            <a:spAutoFit/>
          </a:bodyPr>
          <a:lstStyle/>
          <a:p>
            <a:r>
              <a:rPr lang="en-US" sz="1400" dirty="0">
                <a:solidFill>
                  <a:srgbClr val="00CC99"/>
                </a:solidFill>
                <a:latin typeface="Arial" panose="020B0604020202020204" pitchFamily="34" charset="0"/>
                <a:cs typeface="Arial" panose="020B0604020202020204" pitchFamily="34" charset="0"/>
              </a:rPr>
              <a:t>Selection Limits Reached</a:t>
            </a:r>
          </a:p>
        </p:txBody>
      </p:sp>
      <p:sp>
        <p:nvSpPr>
          <p:cNvPr id="4" name="Rectangle 3">
            <a:extLst>
              <a:ext uri="{FF2B5EF4-FFF2-40B4-BE49-F238E27FC236}">
                <a16:creationId xmlns:a16="http://schemas.microsoft.com/office/drawing/2014/main" id="{1EA4AE9D-BF27-AB54-AA7F-17A66705DB21}"/>
              </a:ext>
            </a:extLst>
          </p:cNvPr>
          <p:cNvSpPr/>
          <p:nvPr/>
        </p:nvSpPr>
        <p:spPr bwMode="auto">
          <a:xfrm>
            <a:off x="4141250" y="1103326"/>
            <a:ext cx="846386" cy="219153"/>
          </a:xfrm>
          <a:prstGeom prst="rect">
            <a:avLst/>
          </a:prstGeom>
          <a:solidFill>
            <a:schemeClr val="bg1"/>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200" b="0" i="0" u="none" strike="noStrike" cap="none" normalizeH="0" baseline="0" dirty="0">
              <a:ln>
                <a:noFill/>
              </a:ln>
              <a:solidFill>
                <a:schemeClr val="tx1"/>
              </a:solidFill>
              <a:effectLst/>
              <a:latin typeface="Times New Roman" panose="02020603050405020304" pitchFamily="18" charset="0"/>
            </a:endParaRPr>
          </a:p>
        </p:txBody>
      </p:sp>
      <p:sp>
        <p:nvSpPr>
          <p:cNvPr id="15" name="TextBox 14">
            <a:extLst>
              <a:ext uri="{FF2B5EF4-FFF2-40B4-BE49-F238E27FC236}">
                <a16:creationId xmlns:a16="http://schemas.microsoft.com/office/drawing/2014/main" id="{1540DB69-F543-9C06-44FF-C7D284DB4268}"/>
              </a:ext>
            </a:extLst>
          </p:cNvPr>
          <p:cNvSpPr txBox="1"/>
          <p:nvPr/>
        </p:nvSpPr>
        <p:spPr>
          <a:xfrm>
            <a:off x="1183017" y="1436908"/>
            <a:ext cx="2285657" cy="1077218"/>
          </a:xfrm>
          <a:prstGeom prst="rect">
            <a:avLst/>
          </a:prstGeom>
          <a:solidFill>
            <a:schemeClr val="bg1"/>
          </a:solidFill>
          <a:ln w="12700">
            <a:solidFill>
              <a:srgbClr val="00CC99"/>
            </a:solidFill>
          </a:ln>
        </p:spPr>
        <p:txBody>
          <a:bodyPr wrap="square" rtlCol="0">
            <a:spAutoFit/>
          </a:bodyPr>
          <a:lstStyle/>
          <a:p>
            <a:r>
              <a:rPr lang="en-US" sz="1600" b="1" dirty="0">
                <a:solidFill>
                  <a:srgbClr val="00CC99"/>
                </a:solidFill>
                <a:latin typeface="Arial" panose="020B0604020202020204" pitchFamily="34" charset="0"/>
                <a:cs typeface="Arial" panose="020B0604020202020204" pitchFamily="34" charset="0"/>
              </a:rPr>
              <a:t>Relative heart size continues to increase after selection limits are reached</a:t>
            </a:r>
          </a:p>
        </p:txBody>
      </p:sp>
    </p:spTree>
    <p:extLst>
      <p:ext uri="{BB962C8B-B14F-4D97-AF65-F5344CB8AC3E}">
        <p14:creationId xmlns:p14="http://schemas.microsoft.com/office/powerpoint/2010/main" val="225365683"/>
      </p:ext>
    </p:extLst>
  </p:cSld>
  <p:clrMapOvr>
    <a:masterClrMapping/>
  </p:clrMapOvr>
  <p:transition>
    <p:wipe dir="d"/>
  </p:transition>
</p:sld>
</file>

<file path=ppt/slides/slide2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7186" name="Slide Number Placeholder 1">
            <a:extLst>
              <a:ext uri="{FF2B5EF4-FFF2-40B4-BE49-F238E27FC236}">
                <a16:creationId xmlns:a16="http://schemas.microsoft.com/office/drawing/2014/main" id="{8613B45C-E881-EDB5-D184-65D722DDD390}"/>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A3888ED0-B2AD-4018-BE4D-BB774125CA55}" type="slidenum">
              <a:rPr lang="en-US" altLang="en-US" sz="1400"/>
              <a:pPr>
                <a:spcBef>
                  <a:spcPct val="0"/>
                </a:spcBef>
                <a:buFontTx/>
                <a:buNone/>
              </a:pPr>
              <a:t>250</a:t>
            </a:fld>
            <a:endParaRPr lang="en-US" altLang="en-US" sz="1400"/>
          </a:p>
        </p:txBody>
      </p:sp>
      <p:sp>
        <p:nvSpPr>
          <p:cNvPr id="477187" name="Line 4">
            <a:extLst>
              <a:ext uri="{FF2B5EF4-FFF2-40B4-BE49-F238E27FC236}">
                <a16:creationId xmlns:a16="http://schemas.microsoft.com/office/drawing/2014/main" id="{F1875157-DF24-D5C2-3EB6-42A535FABB91}"/>
              </a:ext>
            </a:extLst>
          </p:cNvPr>
          <p:cNvSpPr>
            <a:spLocks noChangeShapeType="1"/>
          </p:cNvSpPr>
          <p:nvPr/>
        </p:nvSpPr>
        <p:spPr bwMode="auto">
          <a:xfrm>
            <a:off x="120650" y="500063"/>
            <a:ext cx="8869363" cy="0"/>
          </a:xfrm>
          <a:prstGeom prst="line">
            <a:avLst/>
          </a:prstGeom>
          <a:noFill/>
          <a:ln w="50800">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477188" name="Text Box 5">
            <a:extLst>
              <a:ext uri="{FF2B5EF4-FFF2-40B4-BE49-F238E27FC236}">
                <a16:creationId xmlns:a16="http://schemas.microsoft.com/office/drawing/2014/main" id="{A26C8FDE-D302-8ACA-1FBB-A652E0C27CDA}"/>
              </a:ext>
            </a:extLst>
          </p:cNvPr>
          <p:cNvSpPr txBox="1">
            <a:spLocks noChangeArrowheads="1"/>
          </p:cNvSpPr>
          <p:nvPr/>
        </p:nvSpPr>
        <p:spPr bwMode="auto">
          <a:xfrm>
            <a:off x="26988" y="12700"/>
            <a:ext cx="9144000" cy="4619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ts val="1200"/>
              </a:spcBef>
              <a:spcAft>
                <a:spcPts val="600"/>
              </a:spcAft>
              <a:buFontTx/>
              <a:buNone/>
            </a:pPr>
            <a:r>
              <a:rPr lang="en-US" altLang="en-US" sz="2400" b="1">
                <a:latin typeface="Arial" panose="020B0604020202020204" pitchFamily="34" charset="0"/>
                <a:cs typeface="Arial" panose="020B0604020202020204" pitchFamily="34" charset="0"/>
              </a:rPr>
              <a:t>3. </a:t>
            </a:r>
            <a:r>
              <a:rPr lang="fr-FR" altLang="en-US" sz="2400" b="1">
                <a:latin typeface="Arial" panose="020B0604020202020204" pitchFamily="34" charset="0"/>
                <a:cs typeface="Arial" panose="020B0604020202020204" pitchFamily="34" charset="0"/>
              </a:rPr>
              <a:t>Juvenile Exposure – Gen. 76 Males - 23 March 2018</a:t>
            </a:r>
            <a:endParaRPr lang="en-US" altLang="en-US" sz="2400">
              <a:latin typeface="Arial" panose="020B0604020202020204" pitchFamily="34" charset="0"/>
              <a:cs typeface="Arial" panose="020B0604020202020204" pitchFamily="34" charset="0"/>
            </a:endParaRPr>
          </a:p>
        </p:txBody>
      </p:sp>
      <p:sp>
        <p:nvSpPr>
          <p:cNvPr id="477189" name="TextBox 2">
            <a:extLst>
              <a:ext uri="{FF2B5EF4-FFF2-40B4-BE49-F238E27FC236}">
                <a16:creationId xmlns:a16="http://schemas.microsoft.com/office/drawing/2014/main" id="{7A664A21-48D6-1CB4-856D-9928FF2C7985}"/>
              </a:ext>
            </a:extLst>
          </p:cNvPr>
          <p:cNvSpPr txBox="1">
            <a:spLocks noChangeArrowheads="1"/>
          </p:cNvSpPr>
          <p:nvPr/>
        </p:nvSpPr>
        <p:spPr bwMode="auto">
          <a:xfrm>
            <a:off x="187325" y="541338"/>
            <a:ext cx="9069388" cy="592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nSpc>
                <a:spcPct val="110000"/>
              </a:lnSpc>
              <a:spcBef>
                <a:spcPct val="0"/>
              </a:spcBef>
              <a:buFontTx/>
              <a:buNone/>
            </a:pPr>
            <a:r>
              <a:rPr lang="en-US" altLang="en-US">
                <a:solidFill>
                  <a:srgbClr val="993300"/>
                </a:solidFill>
                <a:latin typeface="Arial" panose="020B0604020202020204" pitchFamily="34" charset="0"/>
                <a:cs typeface="Arial" panose="020B0604020202020204" pitchFamily="34" charset="0"/>
              </a:rPr>
              <a:t>Juvenile effects depend on genetic background.</a:t>
            </a:r>
          </a:p>
        </p:txBody>
      </p:sp>
      <p:graphicFrame>
        <p:nvGraphicFramePr>
          <p:cNvPr id="2" name="Table 1">
            <a:extLst>
              <a:ext uri="{FF2B5EF4-FFF2-40B4-BE49-F238E27FC236}">
                <a16:creationId xmlns:a16="http://schemas.microsoft.com/office/drawing/2014/main" id="{A8F78D15-A254-AE61-B041-4D6ADBFC12E4}"/>
              </a:ext>
            </a:extLst>
          </p:cNvPr>
          <p:cNvGraphicFramePr>
            <a:graphicFrameLocks noGrp="1"/>
          </p:cNvGraphicFramePr>
          <p:nvPr/>
        </p:nvGraphicFramePr>
        <p:xfrm>
          <a:off x="269875" y="1731963"/>
          <a:ext cx="8569325" cy="3798887"/>
        </p:xfrm>
        <a:graphic>
          <a:graphicData uri="http://schemas.openxmlformats.org/drawingml/2006/table">
            <a:tbl>
              <a:tblPr>
                <a:tableStyleId>{5C22544A-7EE6-4342-B048-85BDC9FD1C3A}</a:tableStyleId>
              </a:tblPr>
              <a:tblGrid>
                <a:gridCol w="3685730">
                  <a:extLst>
                    <a:ext uri="{9D8B030D-6E8A-4147-A177-3AD203B41FA5}">
                      <a16:colId xmlns:a16="http://schemas.microsoft.com/office/drawing/2014/main" val="2568094418"/>
                    </a:ext>
                  </a:extLst>
                </a:gridCol>
                <a:gridCol w="1220899">
                  <a:extLst>
                    <a:ext uri="{9D8B030D-6E8A-4147-A177-3AD203B41FA5}">
                      <a16:colId xmlns:a16="http://schemas.microsoft.com/office/drawing/2014/main" val="2005781166"/>
                    </a:ext>
                  </a:extLst>
                </a:gridCol>
                <a:gridCol w="1220899">
                  <a:extLst>
                    <a:ext uri="{9D8B030D-6E8A-4147-A177-3AD203B41FA5}">
                      <a16:colId xmlns:a16="http://schemas.microsoft.com/office/drawing/2014/main" val="932422602"/>
                    </a:ext>
                  </a:extLst>
                </a:gridCol>
                <a:gridCol w="1220899">
                  <a:extLst>
                    <a:ext uri="{9D8B030D-6E8A-4147-A177-3AD203B41FA5}">
                      <a16:colId xmlns:a16="http://schemas.microsoft.com/office/drawing/2014/main" val="690045202"/>
                    </a:ext>
                  </a:extLst>
                </a:gridCol>
                <a:gridCol w="1220899">
                  <a:extLst>
                    <a:ext uri="{9D8B030D-6E8A-4147-A177-3AD203B41FA5}">
                      <a16:colId xmlns:a16="http://schemas.microsoft.com/office/drawing/2014/main" val="3560466179"/>
                    </a:ext>
                  </a:extLst>
                </a:gridCol>
              </a:tblGrid>
              <a:tr h="474861">
                <a:tc>
                  <a:txBody>
                    <a:bodyPr/>
                    <a:lstStyle/>
                    <a:p>
                      <a:pPr algn="l" fontAlgn="t"/>
                      <a:r>
                        <a:rPr lang="en-US" sz="2400" u="none" strike="noStrike">
                          <a:effectLst/>
                          <a:latin typeface="Arial" panose="020B0604020202020204" pitchFamily="34" charset="0"/>
                          <a:cs typeface="Arial" panose="020B0604020202020204" pitchFamily="34" charset="0"/>
                        </a:rPr>
                        <a:t>Ef</a:t>
                      </a:r>
                      <a:r>
                        <a:rPr lang="en-US" sz="400" u="none" strike="noStrike">
                          <a:effectLst/>
                          <a:latin typeface="Arial" panose="020B0604020202020204" pitchFamily="34" charset="0"/>
                          <a:cs typeface="Arial" panose="020B0604020202020204" pitchFamily="34" charset="0"/>
                        </a:rPr>
                        <a:t> </a:t>
                      </a:r>
                      <a:r>
                        <a:rPr lang="en-US" sz="2400" u="none" strike="noStrike">
                          <a:effectLst/>
                          <a:latin typeface="Arial" panose="020B0604020202020204" pitchFamily="34" charset="0"/>
                          <a:cs typeface="Arial" panose="020B0604020202020204" pitchFamily="34" charset="0"/>
                        </a:rPr>
                        <a:t>fect</a:t>
                      </a:r>
                      <a:endParaRPr lang="en-US" sz="2400" b="1"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ctr" fontAlgn="t"/>
                      <a:r>
                        <a:rPr lang="en-US" sz="2400" u="none" strike="noStrike">
                          <a:effectLst/>
                          <a:latin typeface="Arial" panose="020B0604020202020204" pitchFamily="34" charset="0"/>
                          <a:cs typeface="Arial" panose="020B0604020202020204" pitchFamily="34" charset="0"/>
                        </a:rPr>
                        <a:t>Num d.f.</a:t>
                      </a:r>
                      <a:endParaRPr lang="en-US" sz="2400" b="1"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ctr" fontAlgn="t"/>
                      <a:r>
                        <a:rPr lang="en-US" sz="2400" u="none" strike="noStrike">
                          <a:effectLst/>
                          <a:latin typeface="Arial" panose="020B0604020202020204" pitchFamily="34" charset="0"/>
                          <a:cs typeface="Arial" panose="020B0604020202020204" pitchFamily="34" charset="0"/>
                        </a:rPr>
                        <a:t>Den d.f.</a:t>
                      </a:r>
                      <a:endParaRPr lang="en-US" sz="2400" b="1"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ctr" fontAlgn="t"/>
                      <a:r>
                        <a:rPr lang="en-US" sz="2400" u="none" strike="noStrike">
                          <a:effectLst/>
                          <a:latin typeface="Arial" panose="020B0604020202020204" pitchFamily="34" charset="0"/>
                          <a:cs typeface="Arial" panose="020B0604020202020204" pitchFamily="34" charset="0"/>
                        </a:rPr>
                        <a:t>     F</a:t>
                      </a:r>
                      <a:endParaRPr lang="en-US" sz="2400" b="1"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ctr" fontAlgn="t"/>
                      <a:r>
                        <a:rPr lang="en-US" sz="2400" u="none" strike="noStrike">
                          <a:effectLst/>
                          <a:latin typeface="Arial" panose="020B0604020202020204" pitchFamily="34" charset="0"/>
                          <a:cs typeface="Arial" panose="020B0604020202020204" pitchFamily="34" charset="0"/>
                        </a:rPr>
                        <a:t>      P</a:t>
                      </a:r>
                      <a:endParaRPr lang="en-US" sz="2400" b="1"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extLst>
                  <a:ext uri="{0D108BD9-81ED-4DB2-BD59-A6C34878D82A}">
                    <a16:rowId xmlns:a16="http://schemas.microsoft.com/office/drawing/2014/main" val="2717344139"/>
                  </a:ext>
                </a:extLst>
              </a:tr>
              <a:tr h="474861">
                <a:tc>
                  <a:txBody>
                    <a:bodyPr/>
                    <a:lstStyle/>
                    <a:p>
                      <a:pPr algn="l" fontAlgn="t"/>
                      <a:r>
                        <a:rPr lang="en-US" sz="2400" u="none" strike="noStrike">
                          <a:effectLst/>
                          <a:latin typeface="Arial" panose="020B0604020202020204" pitchFamily="34" charset="0"/>
                          <a:cs typeface="Arial" panose="020B0604020202020204" pitchFamily="34" charset="0"/>
                        </a:rPr>
                        <a:t>Juvenile wheels</a:t>
                      </a:r>
                      <a:endParaRPr lang="en-US" sz="2400" b="1"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ctr" fontAlgn="t"/>
                      <a:r>
                        <a:rPr lang="en-US" sz="2400" u="none" strike="noStrike">
                          <a:effectLst/>
                          <a:latin typeface="Arial" panose="020B0604020202020204" pitchFamily="34" charset="0"/>
                          <a:cs typeface="Arial" panose="020B0604020202020204" pitchFamily="34" charset="0"/>
                        </a:rPr>
                        <a:t>1</a:t>
                      </a:r>
                      <a:endParaRPr lang="en-US" sz="2400" b="0"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ctr" fontAlgn="t"/>
                      <a:r>
                        <a:rPr lang="en-US" sz="2400" u="none" strike="noStrike">
                          <a:effectLst/>
                          <a:latin typeface="Arial" panose="020B0604020202020204" pitchFamily="34" charset="0"/>
                          <a:cs typeface="Arial" panose="020B0604020202020204" pitchFamily="34" charset="0"/>
                        </a:rPr>
                        <a:t>127</a:t>
                      </a:r>
                      <a:endParaRPr lang="en-US" sz="2400" b="0"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r" fontAlgn="ctr"/>
                      <a:r>
                        <a:rPr lang="en-US" sz="2400" b="0" i="0" u="none" strike="noStrike">
                          <a:solidFill>
                            <a:srgbClr val="000000"/>
                          </a:solidFill>
                          <a:effectLst/>
                          <a:latin typeface="Arial" panose="020B0604020202020204" pitchFamily="34" charset="0"/>
                          <a:ea typeface="Times New Roman" panose="02020603050405020304" pitchFamily="18" charset="0"/>
                          <a:cs typeface="Arial" panose="020B0604020202020204" pitchFamily="34" charset="0"/>
                        </a:rPr>
                        <a:t>0.28</a:t>
                      </a:r>
                      <a:endParaRPr lang="en-US" sz="2400" b="0" i="0" u="none" strike="noStrike">
                        <a:solidFill>
                          <a:srgbClr val="000000"/>
                        </a:solidFill>
                        <a:effectLst/>
                        <a:latin typeface="Arial" panose="020B0604020202020204" pitchFamily="34" charset="0"/>
                        <a:cs typeface="Arial" panose="020B0604020202020204" pitchFamily="34" charset="0"/>
                      </a:endParaRPr>
                    </a:p>
                  </a:txBody>
                  <a:tcPr marL="7620" marR="7620" marT="38102" marB="38102" anchor="ctr"/>
                </a:tc>
                <a:tc>
                  <a:txBody>
                    <a:bodyPr/>
                    <a:lstStyle/>
                    <a:p>
                      <a:pPr algn="r" fontAlgn="ctr"/>
                      <a:r>
                        <a:rPr lang="en-US" sz="2400" b="0" i="0" u="none" strike="noStrike">
                          <a:solidFill>
                            <a:srgbClr val="000000"/>
                          </a:solidFill>
                          <a:effectLst/>
                          <a:latin typeface="Arial" panose="020B0604020202020204" pitchFamily="34" charset="0"/>
                          <a:ea typeface="Times New Roman" panose="02020603050405020304" pitchFamily="18" charset="0"/>
                          <a:cs typeface="Arial" panose="020B0604020202020204" pitchFamily="34" charset="0"/>
                        </a:rPr>
                        <a:t>0.60</a:t>
                      </a:r>
                      <a:endParaRPr lang="en-US" sz="2400" b="0" i="0" u="none" strike="noStrike">
                        <a:solidFill>
                          <a:srgbClr val="000000"/>
                        </a:solidFill>
                        <a:effectLst/>
                        <a:latin typeface="Arial" panose="020B0604020202020204" pitchFamily="34" charset="0"/>
                        <a:cs typeface="Arial" panose="020B0604020202020204" pitchFamily="34" charset="0"/>
                      </a:endParaRPr>
                    </a:p>
                  </a:txBody>
                  <a:tcPr marL="7620" marR="7620" marT="38102" marB="38102" anchor="ctr"/>
                </a:tc>
                <a:extLst>
                  <a:ext uri="{0D108BD9-81ED-4DB2-BD59-A6C34878D82A}">
                    <a16:rowId xmlns:a16="http://schemas.microsoft.com/office/drawing/2014/main" val="604972749"/>
                  </a:ext>
                </a:extLst>
              </a:tr>
              <a:tr h="474861">
                <a:tc>
                  <a:txBody>
                    <a:bodyPr/>
                    <a:lstStyle/>
                    <a:p>
                      <a:pPr algn="l" fontAlgn="t"/>
                      <a:r>
                        <a:rPr lang="en-US" sz="2400" b="1" u="none" strike="noStrike">
                          <a:effectLst/>
                          <a:latin typeface="Arial" panose="020B0604020202020204" pitchFamily="34" charset="0"/>
                          <a:cs typeface="Arial" panose="020B0604020202020204" pitchFamily="34" charset="0"/>
                        </a:rPr>
                        <a:t>Juvenile Western diet</a:t>
                      </a:r>
                      <a:endParaRPr lang="en-US" sz="2400" b="1"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ctr" fontAlgn="t"/>
                      <a:r>
                        <a:rPr lang="en-US" sz="2400" b="1" u="none" strike="noStrike">
                          <a:effectLst/>
                          <a:latin typeface="Arial" panose="020B0604020202020204" pitchFamily="34" charset="0"/>
                          <a:cs typeface="Arial" panose="020B0604020202020204" pitchFamily="34" charset="0"/>
                        </a:rPr>
                        <a:t>1</a:t>
                      </a:r>
                      <a:endParaRPr lang="en-US" sz="2400" b="1"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ctr" fontAlgn="t"/>
                      <a:r>
                        <a:rPr lang="en-US" sz="2400" b="1" u="none" strike="noStrike">
                          <a:effectLst/>
                          <a:latin typeface="Arial" panose="020B0604020202020204" pitchFamily="34" charset="0"/>
                          <a:cs typeface="Arial" panose="020B0604020202020204" pitchFamily="34" charset="0"/>
                        </a:rPr>
                        <a:t>127</a:t>
                      </a:r>
                      <a:endParaRPr lang="en-US" sz="2400" b="1"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r" fontAlgn="ctr"/>
                      <a:r>
                        <a:rPr lang="en-US" sz="2400" b="1" i="0" u="none" strike="noStrike">
                          <a:solidFill>
                            <a:srgbClr val="000000"/>
                          </a:solidFill>
                          <a:effectLst/>
                          <a:latin typeface="Arial" panose="020B0604020202020204" pitchFamily="34" charset="0"/>
                          <a:ea typeface="Times New Roman" panose="02020603050405020304" pitchFamily="18" charset="0"/>
                          <a:cs typeface="Arial" panose="020B0604020202020204" pitchFamily="34" charset="0"/>
                        </a:rPr>
                        <a:t>4.19</a:t>
                      </a:r>
                      <a:endParaRPr lang="en-US" sz="2400" b="1" i="0" u="none" strike="noStrike">
                        <a:solidFill>
                          <a:srgbClr val="000000"/>
                        </a:solidFill>
                        <a:effectLst/>
                        <a:latin typeface="Arial" panose="020B0604020202020204" pitchFamily="34" charset="0"/>
                        <a:cs typeface="Arial" panose="020B0604020202020204" pitchFamily="34" charset="0"/>
                      </a:endParaRPr>
                    </a:p>
                  </a:txBody>
                  <a:tcPr marL="7620" marR="7620" marT="38102" marB="38102" anchor="ctr"/>
                </a:tc>
                <a:tc>
                  <a:txBody>
                    <a:bodyPr/>
                    <a:lstStyle/>
                    <a:p>
                      <a:pPr algn="r" fontAlgn="ctr"/>
                      <a:r>
                        <a:rPr lang="en-US" sz="2400" b="1" i="0" u="none" strike="noStrike">
                          <a:solidFill>
                            <a:srgbClr val="000000"/>
                          </a:solidFill>
                          <a:effectLst/>
                          <a:latin typeface="Arial" panose="020B0604020202020204" pitchFamily="34" charset="0"/>
                          <a:ea typeface="Times New Roman" panose="02020603050405020304" pitchFamily="18" charset="0"/>
                          <a:cs typeface="Arial" panose="020B0604020202020204" pitchFamily="34" charset="0"/>
                        </a:rPr>
                        <a:t>0.04</a:t>
                      </a:r>
                      <a:endParaRPr lang="en-US" sz="2400" b="1" i="0" u="none" strike="noStrike">
                        <a:solidFill>
                          <a:srgbClr val="000000"/>
                        </a:solidFill>
                        <a:effectLst/>
                        <a:latin typeface="Arial" panose="020B0604020202020204" pitchFamily="34" charset="0"/>
                        <a:cs typeface="Arial" panose="020B0604020202020204" pitchFamily="34" charset="0"/>
                      </a:endParaRPr>
                    </a:p>
                  </a:txBody>
                  <a:tcPr marL="7620" marR="7620" marT="38102" marB="38102" anchor="ctr"/>
                </a:tc>
                <a:extLst>
                  <a:ext uri="{0D108BD9-81ED-4DB2-BD59-A6C34878D82A}">
                    <a16:rowId xmlns:a16="http://schemas.microsoft.com/office/drawing/2014/main" val="2851540284"/>
                  </a:ext>
                </a:extLst>
              </a:tr>
              <a:tr h="474861">
                <a:tc>
                  <a:txBody>
                    <a:bodyPr/>
                    <a:lstStyle/>
                    <a:p>
                      <a:pPr algn="l" fontAlgn="t"/>
                      <a:r>
                        <a:rPr lang="en-US" sz="2400" b="1" u="none" strike="noStrike">
                          <a:effectLst/>
                          <a:latin typeface="Arial" panose="020B0604020202020204" pitchFamily="34" charset="0"/>
                          <a:cs typeface="Arial" panose="020B0604020202020204" pitchFamily="34" charset="0"/>
                        </a:rPr>
                        <a:t>HR vs. C lines (+)</a:t>
                      </a:r>
                      <a:endParaRPr lang="en-US" sz="2400" b="1"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ctr" fontAlgn="t"/>
                      <a:r>
                        <a:rPr lang="en-US" sz="2400" b="1" u="none" strike="noStrike">
                          <a:effectLst/>
                          <a:latin typeface="Arial" panose="020B0604020202020204" pitchFamily="34" charset="0"/>
                          <a:cs typeface="Arial" panose="020B0604020202020204" pitchFamily="34" charset="0"/>
                        </a:rPr>
                        <a:t>1</a:t>
                      </a:r>
                      <a:endParaRPr lang="en-US" sz="2400" b="1"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ctr" fontAlgn="t"/>
                      <a:r>
                        <a:rPr lang="en-US" sz="2400" b="1" u="none" strike="noStrike">
                          <a:effectLst/>
                          <a:latin typeface="Arial" panose="020B0604020202020204" pitchFamily="34" charset="0"/>
                          <a:cs typeface="Arial" panose="020B0604020202020204" pitchFamily="34" charset="0"/>
                        </a:rPr>
                        <a:t>6</a:t>
                      </a:r>
                      <a:endParaRPr lang="en-US" sz="2400" b="1"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r" fontAlgn="ctr"/>
                      <a:r>
                        <a:rPr lang="en-US" sz="2400" b="1" i="0" u="none" strike="noStrike">
                          <a:solidFill>
                            <a:srgbClr val="000000"/>
                          </a:solidFill>
                          <a:effectLst/>
                          <a:latin typeface="Arial" panose="020B0604020202020204" pitchFamily="34" charset="0"/>
                          <a:ea typeface="Times New Roman" panose="02020603050405020304" pitchFamily="18" charset="0"/>
                          <a:cs typeface="Arial" panose="020B0604020202020204" pitchFamily="34" charset="0"/>
                        </a:rPr>
                        <a:t>36.38</a:t>
                      </a:r>
                      <a:endParaRPr lang="en-US" sz="2400" b="1" i="0" u="none" strike="noStrike">
                        <a:solidFill>
                          <a:srgbClr val="000000"/>
                        </a:solidFill>
                        <a:effectLst/>
                        <a:latin typeface="Arial" panose="020B0604020202020204" pitchFamily="34" charset="0"/>
                        <a:cs typeface="Arial" panose="020B0604020202020204" pitchFamily="34" charset="0"/>
                      </a:endParaRPr>
                    </a:p>
                  </a:txBody>
                  <a:tcPr marL="7620" marR="7620" marT="38102" marB="38102" anchor="ctr"/>
                </a:tc>
                <a:tc>
                  <a:txBody>
                    <a:bodyPr/>
                    <a:lstStyle/>
                    <a:p>
                      <a:pPr algn="r" fontAlgn="ctr"/>
                      <a:r>
                        <a:rPr lang="en-US" sz="2400" b="1" i="0" u="none" strike="noStrike">
                          <a:solidFill>
                            <a:srgbClr val="000000"/>
                          </a:solidFill>
                          <a:effectLst/>
                          <a:latin typeface="Arial" panose="020B0604020202020204" pitchFamily="34" charset="0"/>
                          <a:ea typeface="Times New Roman" panose="02020603050405020304" pitchFamily="18" charset="0"/>
                          <a:cs typeface="Arial" panose="020B0604020202020204" pitchFamily="34" charset="0"/>
                        </a:rPr>
                        <a:t>&lt;0.01</a:t>
                      </a:r>
                      <a:endParaRPr lang="en-US" sz="2400" b="1" i="0" u="none" strike="noStrike">
                        <a:solidFill>
                          <a:srgbClr val="000000"/>
                        </a:solidFill>
                        <a:effectLst/>
                        <a:latin typeface="Arial" panose="020B0604020202020204" pitchFamily="34" charset="0"/>
                        <a:cs typeface="Arial" panose="020B0604020202020204" pitchFamily="34" charset="0"/>
                      </a:endParaRPr>
                    </a:p>
                  </a:txBody>
                  <a:tcPr marL="7620" marR="7620" marT="38102" marB="38102" anchor="ctr"/>
                </a:tc>
                <a:extLst>
                  <a:ext uri="{0D108BD9-81ED-4DB2-BD59-A6C34878D82A}">
                    <a16:rowId xmlns:a16="http://schemas.microsoft.com/office/drawing/2014/main" val="2547729494"/>
                  </a:ext>
                </a:extLst>
              </a:tr>
              <a:tr h="474861">
                <a:tc>
                  <a:txBody>
                    <a:bodyPr/>
                    <a:lstStyle/>
                    <a:p>
                      <a:pPr algn="l" fontAlgn="t"/>
                      <a:r>
                        <a:rPr lang="en-US" sz="2400" u="none" strike="noStrike">
                          <a:effectLst/>
                          <a:latin typeface="Arial" panose="020B0604020202020204" pitchFamily="34" charset="0"/>
                          <a:cs typeface="Arial" panose="020B0604020202020204" pitchFamily="34" charset="0"/>
                        </a:rPr>
                        <a:t>Wheels * Diet</a:t>
                      </a:r>
                      <a:endParaRPr lang="en-US" sz="2400" b="1"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ctr" fontAlgn="t"/>
                      <a:r>
                        <a:rPr lang="en-US" sz="2400" u="none" strike="noStrike">
                          <a:effectLst/>
                          <a:latin typeface="Arial" panose="020B0604020202020204" pitchFamily="34" charset="0"/>
                          <a:cs typeface="Arial" panose="020B0604020202020204" pitchFamily="34" charset="0"/>
                        </a:rPr>
                        <a:t>1</a:t>
                      </a:r>
                      <a:endParaRPr lang="en-US" sz="2400" b="0"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ctr" fontAlgn="t"/>
                      <a:r>
                        <a:rPr lang="en-US" sz="2400" u="none" strike="noStrike">
                          <a:effectLst/>
                          <a:latin typeface="Arial" panose="020B0604020202020204" pitchFamily="34" charset="0"/>
                          <a:cs typeface="Arial" panose="020B0604020202020204" pitchFamily="34" charset="0"/>
                        </a:rPr>
                        <a:t>127</a:t>
                      </a:r>
                      <a:endParaRPr lang="en-US" sz="2400" b="0"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r" fontAlgn="ctr"/>
                      <a:r>
                        <a:rPr lang="en-US" sz="2400" b="0" i="0" u="none" strike="noStrike">
                          <a:solidFill>
                            <a:srgbClr val="000000"/>
                          </a:solidFill>
                          <a:effectLst/>
                          <a:latin typeface="Arial" panose="020B0604020202020204" pitchFamily="34" charset="0"/>
                          <a:ea typeface="Times New Roman" panose="02020603050405020304" pitchFamily="18" charset="0"/>
                          <a:cs typeface="Arial" panose="020B0604020202020204" pitchFamily="34" charset="0"/>
                        </a:rPr>
                        <a:t>0.15</a:t>
                      </a:r>
                      <a:endParaRPr lang="en-US" sz="2400" b="0" i="0" u="none" strike="noStrike">
                        <a:solidFill>
                          <a:srgbClr val="000000"/>
                        </a:solidFill>
                        <a:effectLst/>
                        <a:latin typeface="Arial" panose="020B0604020202020204" pitchFamily="34" charset="0"/>
                        <a:cs typeface="Arial" panose="020B0604020202020204" pitchFamily="34" charset="0"/>
                      </a:endParaRPr>
                    </a:p>
                  </a:txBody>
                  <a:tcPr marL="7620" marR="7620" marT="38102" marB="38102" anchor="ctr"/>
                </a:tc>
                <a:tc>
                  <a:txBody>
                    <a:bodyPr/>
                    <a:lstStyle/>
                    <a:p>
                      <a:pPr algn="r" fontAlgn="ctr"/>
                      <a:r>
                        <a:rPr lang="en-US" sz="2400" b="0" i="0" u="none" strike="noStrike">
                          <a:solidFill>
                            <a:srgbClr val="000000"/>
                          </a:solidFill>
                          <a:effectLst/>
                          <a:latin typeface="Arial" panose="020B0604020202020204" pitchFamily="34" charset="0"/>
                          <a:ea typeface="Times New Roman" panose="02020603050405020304" pitchFamily="18" charset="0"/>
                          <a:cs typeface="Arial" panose="020B0604020202020204" pitchFamily="34" charset="0"/>
                        </a:rPr>
                        <a:t>0.70</a:t>
                      </a:r>
                      <a:endParaRPr lang="en-US" sz="2400" b="0" i="0" u="none" strike="noStrike">
                        <a:solidFill>
                          <a:srgbClr val="000000"/>
                        </a:solidFill>
                        <a:effectLst/>
                        <a:latin typeface="Arial" panose="020B0604020202020204" pitchFamily="34" charset="0"/>
                        <a:cs typeface="Arial" panose="020B0604020202020204" pitchFamily="34" charset="0"/>
                      </a:endParaRPr>
                    </a:p>
                  </a:txBody>
                  <a:tcPr marL="7620" marR="7620" marT="38102" marB="38102" anchor="ctr"/>
                </a:tc>
                <a:extLst>
                  <a:ext uri="{0D108BD9-81ED-4DB2-BD59-A6C34878D82A}">
                    <a16:rowId xmlns:a16="http://schemas.microsoft.com/office/drawing/2014/main" val="3930954028"/>
                  </a:ext>
                </a:extLst>
              </a:tr>
              <a:tr h="474861">
                <a:tc>
                  <a:txBody>
                    <a:bodyPr/>
                    <a:lstStyle/>
                    <a:p>
                      <a:pPr algn="l" fontAlgn="t"/>
                      <a:r>
                        <a:rPr lang="en-US" sz="2400" b="1" u="none" strike="noStrike">
                          <a:effectLst/>
                          <a:latin typeface="Arial" panose="020B0604020202020204" pitchFamily="34" charset="0"/>
                          <a:cs typeface="Arial" panose="020B0604020202020204" pitchFamily="34" charset="0"/>
                        </a:rPr>
                        <a:t>Wheels * Linetype</a:t>
                      </a:r>
                      <a:endParaRPr lang="en-US" sz="2400" b="1"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ctr" fontAlgn="t"/>
                      <a:r>
                        <a:rPr lang="en-US" sz="2400" b="1" u="none" strike="noStrike">
                          <a:effectLst/>
                          <a:latin typeface="Arial" panose="020B0604020202020204" pitchFamily="34" charset="0"/>
                          <a:cs typeface="Arial" panose="020B0604020202020204" pitchFamily="34" charset="0"/>
                        </a:rPr>
                        <a:t>1</a:t>
                      </a:r>
                      <a:endParaRPr lang="en-US" sz="2400" b="1"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ctr" fontAlgn="t"/>
                      <a:r>
                        <a:rPr lang="en-US" sz="2400" b="1" u="none" strike="noStrike">
                          <a:effectLst/>
                          <a:latin typeface="Arial" panose="020B0604020202020204" pitchFamily="34" charset="0"/>
                          <a:cs typeface="Arial" panose="020B0604020202020204" pitchFamily="34" charset="0"/>
                        </a:rPr>
                        <a:t>127</a:t>
                      </a:r>
                      <a:endParaRPr lang="en-US" sz="2400" b="1"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r" fontAlgn="ctr"/>
                      <a:r>
                        <a:rPr lang="en-US" sz="2400" b="1" i="0" u="none" strike="noStrike">
                          <a:solidFill>
                            <a:srgbClr val="000000"/>
                          </a:solidFill>
                          <a:effectLst/>
                          <a:latin typeface="Arial" panose="020B0604020202020204" pitchFamily="34" charset="0"/>
                          <a:ea typeface="Times New Roman" panose="02020603050405020304" pitchFamily="18" charset="0"/>
                          <a:cs typeface="Arial" panose="020B0604020202020204" pitchFamily="34" charset="0"/>
                        </a:rPr>
                        <a:t>4.78</a:t>
                      </a:r>
                      <a:endParaRPr lang="en-US" sz="2400" b="1" i="0" u="none" strike="noStrike">
                        <a:solidFill>
                          <a:srgbClr val="000000"/>
                        </a:solidFill>
                        <a:effectLst/>
                        <a:latin typeface="Arial" panose="020B0604020202020204" pitchFamily="34" charset="0"/>
                        <a:cs typeface="Arial" panose="020B0604020202020204" pitchFamily="34" charset="0"/>
                      </a:endParaRPr>
                    </a:p>
                  </a:txBody>
                  <a:tcPr marL="7620" marR="7620" marT="38102" marB="38102" anchor="ctr"/>
                </a:tc>
                <a:tc>
                  <a:txBody>
                    <a:bodyPr/>
                    <a:lstStyle/>
                    <a:p>
                      <a:pPr algn="r" fontAlgn="ctr"/>
                      <a:r>
                        <a:rPr lang="en-US" sz="2400" b="1" i="0" u="none" strike="noStrike">
                          <a:solidFill>
                            <a:srgbClr val="000000"/>
                          </a:solidFill>
                          <a:effectLst/>
                          <a:latin typeface="Arial" panose="020B0604020202020204" pitchFamily="34" charset="0"/>
                          <a:ea typeface="Times New Roman" panose="02020603050405020304" pitchFamily="18" charset="0"/>
                          <a:cs typeface="Arial" panose="020B0604020202020204" pitchFamily="34" charset="0"/>
                        </a:rPr>
                        <a:t>0.03</a:t>
                      </a:r>
                      <a:endParaRPr lang="en-US" sz="2400" b="1" i="0" u="none" strike="noStrike">
                        <a:solidFill>
                          <a:srgbClr val="000000"/>
                        </a:solidFill>
                        <a:effectLst/>
                        <a:latin typeface="Arial" panose="020B0604020202020204" pitchFamily="34" charset="0"/>
                        <a:cs typeface="Arial" panose="020B0604020202020204" pitchFamily="34" charset="0"/>
                      </a:endParaRPr>
                    </a:p>
                  </a:txBody>
                  <a:tcPr marL="7620" marR="7620" marT="38102" marB="38102" anchor="ctr"/>
                </a:tc>
                <a:extLst>
                  <a:ext uri="{0D108BD9-81ED-4DB2-BD59-A6C34878D82A}">
                    <a16:rowId xmlns:a16="http://schemas.microsoft.com/office/drawing/2014/main" val="2164980781"/>
                  </a:ext>
                </a:extLst>
              </a:tr>
              <a:tr h="474861">
                <a:tc>
                  <a:txBody>
                    <a:bodyPr/>
                    <a:lstStyle/>
                    <a:p>
                      <a:pPr algn="l" fontAlgn="t"/>
                      <a:r>
                        <a:rPr lang="en-US" sz="2400" b="1" u="none" strike="noStrike">
                          <a:effectLst/>
                          <a:latin typeface="Arial" panose="020B0604020202020204" pitchFamily="34" charset="0"/>
                          <a:cs typeface="Arial" panose="020B0604020202020204" pitchFamily="34" charset="0"/>
                        </a:rPr>
                        <a:t>Diet *</a:t>
                      </a:r>
                      <a:r>
                        <a:rPr lang="en-US" sz="2400" b="1" u="none" strike="noStrike" baseline="0">
                          <a:effectLst/>
                          <a:latin typeface="Arial" panose="020B0604020202020204" pitchFamily="34" charset="0"/>
                          <a:cs typeface="Arial" panose="020B0604020202020204" pitchFamily="34" charset="0"/>
                        </a:rPr>
                        <a:t> Linetype</a:t>
                      </a:r>
                      <a:endParaRPr lang="en-US" sz="2400" b="1"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ctr" fontAlgn="t"/>
                      <a:r>
                        <a:rPr lang="en-US" sz="2400" b="1" u="none" strike="noStrike">
                          <a:effectLst/>
                          <a:latin typeface="Arial" panose="020B0604020202020204" pitchFamily="34" charset="0"/>
                          <a:cs typeface="Arial" panose="020B0604020202020204" pitchFamily="34" charset="0"/>
                        </a:rPr>
                        <a:t>1</a:t>
                      </a:r>
                      <a:endParaRPr lang="en-US" sz="2400" b="1"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ctr" fontAlgn="t"/>
                      <a:r>
                        <a:rPr lang="en-US" sz="2400" b="1" u="none" strike="noStrike">
                          <a:effectLst/>
                          <a:latin typeface="Arial" panose="020B0604020202020204" pitchFamily="34" charset="0"/>
                          <a:cs typeface="Arial" panose="020B0604020202020204" pitchFamily="34" charset="0"/>
                        </a:rPr>
                        <a:t>127</a:t>
                      </a:r>
                      <a:endParaRPr lang="en-US" sz="2400" b="1"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r" fontAlgn="ctr"/>
                      <a:r>
                        <a:rPr lang="en-US" sz="2400" b="1" i="0" u="none" strike="noStrike">
                          <a:solidFill>
                            <a:srgbClr val="000000"/>
                          </a:solidFill>
                          <a:effectLst/>
                          <a:latin typeface="Arial" panose="020B0604020202020204" pitchFamily="34" charset="0"/>
                          <a:ea typeface="Times New Roman" panose="02020603050405020304" pitchFamily="18" charset="0"/>
                          <a:cs typeface="Arial" panose="020B0604020202020204" pitchFamily="34" charset="0"/>
                        </a:rPr>
                        <a:t>7.21</a:t>
                      </a:r>
                      <a:endParaRPr lang="en-US" sz="2400" b="1" i="0" u="none" strike="noStrike">
                        <a:solidFill>
                          <a:srgbClr val="000000"/>
                        </a:solidFill>
                        <a:effectLst/>
                        <a:latin typeface="Arial" panose="020B0604020202020204" pitchFamily="34" charset="0"/>
                        <a:cs typeface="Arial" panose="020B0604020202020204" pitchFamily="34" charset="0"/>
                      </a:endParaRPr>
                    </a:p>
                  </a:txBody>
                  <a:tcPr marL="7620" marR="7620" marT="38102" marB="38102" anchor="ctr"/>
                </a:tc>
                <a:tc>
                  <a:txBody>
                    <a:bodyPr/>
                    <a:lstStyle/>
                    <a:p>
                      <a:pPr algn="r" fontAlgn="ctr"/>
                      <a:r>
                        <a:rPr lang="en-US" sz="2400" b="1" i="0" u="none" strike="noStrike">
                          <a:solidFill>
                            <a:srgbClr val="000000"/>
                          </a:solidFill>
                          <a:effectLst/>
                          <a:latin typeface="Arial" panose="020B0604020202020204" pitchFamily="34" charset="0"/>
                          <a:ea typeface="Times New Roman" panose="02020603050405020304" pitchFamily="18" charset="0"/>
                          <a:cs typeface="Arial" panose="020B0604020202020204" pitchFamily="34" charset="0"/>
                        </a:rPr>
                        <a:t>&lt;0.01</a:t>
                      </a:r>
                      <a:endParaRPr lang="en-US" sz="2400" b="1" i="0" u="none" strike="noStrike">
                        <a:solidFill>
                          <a:srgbClr val="000000"/>
                        </a:solidFill>
                        <a:effectLst/>
                        <a:latin typeface="Arial" panose="020B0604020202020204" pitchFamily="34" charset="0"/>
                        <a:cs typeface="Arial" panose="020B0604020202020204" pitchFamily="34" charset="0"/>
                      </a:endParaRPr>
                    </a:p>
                  </a:txBody>
                  <a:tcPr marL="7620" marR="7620" marT="38102" marB="38102" anchor="ctr"/>
                </a:tc>
                <a:extLst>
                  <a:ext uri="{0D108BD9-81ED-4DB2-BD59-A6C34878D82A}">
                    <a16:rowId xmlns:a16="http://schemas.microsoft.com/office/drawing/2014/main" val="69165923"/>
                  </a:ext>
                </a:extLst>
              </a:tr>
              <a:tr h="474861">
                <a:tc>
                  <a:txBody>
                    <a:bodyPr/>
                    <a:lstStyle/>
                    <a:p>
                      <a:pPr algn="l" fontAlgn="t"/>
                      <a:r>
                        <a:rPr lang="en-US" sz="2400" u="none" strike="noStrike">
                          <a:effectLst/>
                          <a:latin typeface="Arial" panose="020B0604020202020204" pitchFamily="34" charset="0"/>
                          <a:cs typeface="Arial" panose="020B0604020202020204" pitchFamily="34" charset="0"/>
                        </a:rPr>
                        <a:t>Wheels * Diet * Linetype</a:t>
                      </a:r>
                      <a:endParaRPr lang="en-US" sz="2400" b="1"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ctr" fontAlgn="t"/>
                      <a:r>
                        <a:rPr lang="en-US" sz="2400" u="none" strike="noStrike">
                          <a:effectLst/>
                          <a:latin typeface="Arial" panose="020B0604020202020204" pitchFamily="34" charset="0"/>
                          <a:cs typeface="Arial" panose="020B0604020202020204" pitchFamily="34" charset="0"/>
                        </a:rPr>
                        <a:t>1</a:t>
                      </a:r>
                      <a:endParaRPr lang="en-US" sz="2400" b="0"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ctr" fontAlgn="t"/>
                      <a:r>
                        <a:rPr lang="en-US" sz="2400" u="none" strike="noStrike">
                          <a:effectLst/>
                          <a:latin typeface="Arial" panose="020B0604020202020204" pitchFamily="34" charset="0"/>
                          <a:cs typeface="Arial" panose="020B0604020202020204" pitchFamily="34" charset="0"/>
                        </a:rPr>
                        <a:t>127</a:t>
                      </a:r>
                      <a:endParaRPr lang="en-US" sz="2400" b="0"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r" fontAlgn="ctr"/>
                      <a:r>
                        <a:rPr lang="en-US" sz="2400" b="0" i="0" u="none" strike="noStrike">
                          <a:solidFill>
                            <a:srgbClr val="000000"/>
                          </a:solidFill>
                          <a:effectLst/>
                          <a:latin typeface="Arial" panose="020B0604020202020204" pitchFamily="34" charset="0"/>
                          <a:ea typeface="Times New Roman" panose="02020603050405020304" pitchFamily="18" charset="0"/>
                          <a:cs typeface="Arial" panose="020B0604020202020204" pitchFamily="34" charset="0"/>
                        </a:rPr>
                        <a:t>0.06</a:t>
                      </a:r>
                      <a:endParaRPr lang="en-US" sz="2400" b="0" i="0" u="none" strike="noStrike">
                        <a:solidFill>
                          <a:srgbClr val="000000"/>
                        </a:solidFill>
                        <a:effectLst/>
                        <a:latin typeface="Arial" panose="020B0604020202020204" pitchFamily="34" charset="0"/>
                        <a:cs typeface="Arial" panose="020B0604020202020204" pitchFamily="34" charset="0"/>
                      </a:endParaRPr>
                    </a:p>
                  </a:txBody>
                  <a:tcPr marL="7620" marR="7620" marT="38102" marB="38102" anchor="ctr"/>
                </a:tc>
                <a:tc>
                  <a:txBody>
                    <a:bodyPr/>
                    <a:lstStyle/>
                    <a:p>
                      <a:pPr algn="r" fontAlgn="ctr"/>
                      <a:r>
                        <a:rPr lang="en-US" sz="2400" b="0" i="0" u="none" strike="noStrike">
                          <a:solidFill>
                            <a:srgbClr val="000000"/>
                          </a:solidFill>
                          <a:effectLst/>
                          <a:latin typeface="Arial" panose="020B0604020202020204" pitchFamily="34" charset="0"/>
                          <a:ea typeface="Times New Roman" panose="02020603050405020304" pitchFamily="18" charset="0"/>
                          <a:cs typeface="Arial" panose="020B0604020202020204" pitchFamily="34" charset="0"/>
                        </a:rPr>
                        <a:t>0.81</a:t>
                      </a:r>
                      <a:endParaRPr lang="en-US" sz="2400" b="0" i="0" u="none" strike="noStrike">
                        <a:solidFill>
                          <a:srgbClr val="000000"/>
                        </a:solidFill>
                        <a:effectLst/>
                        <a:latin typeface="Arial" panose="020B0604020202020204" pitchFamily="34" charset="0"/>
                        <a:cs typeface="Arial" panose="020B0604020202020204" pitchFamily="34" charset="0"/>
                      </a:endParaRPr>
                    </a:p>
                  </a:txBody>
                  <a:tcPr marL="7620" marR="7620" marT="38102" marB="38102" anchor="ctr"/>
                </a:tc>
                <a:extLst>
                  <a:ext uri="{0D108BD9-81ED-4DB2-BD59-A6C34878D82A}">
                    <a16:rowId xmlns:a16="http://schemas.microsoft.com/office/drawing/2014/main" val="2548528181"/>
                  </a:ext>
                </a:extLst>
              </a:tr>
            </a:tbl>
          </a:graphicData>
        </a:graphic>
      </p:graphicFrame>
      <p:sp>
        <p:nvSpPr>
          <p:cNvPr id="477246" name="Line 4">
            <a:extLst>
              <a:ext uri="{FF2B5EF4-FFF2-40B4-BE49-F238E27FC236}">
                <a16:creationId xmlns:a16="http://schemas.microsoft.com/office/drawing/2014/main" id="{97DCE928-A928-D839-1497-1464400700F7}"/>
              </a:ext>
            </a:extLst>
          </p:cNvPr>
          <p:cNvSpPr>
            <a:spLocks noChangeShapeType="1"/>
          </p:cNvSpPr>
          <p:nvPr/>
        </p:nvSpPr>
        <p:spPr bwMode="auto">
          <a:xfrm>
            <a:off x="271463" y="2179638"/>
            <a:ext cx="8559800" cy="12700"/>
          </a:xfrm>
          <a:prstGeom prst="line">
            <a:avLst/>
          </a:prstGeom>
          <a:noFill/>
          <a:ln w="317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477247" name="Line 4">
            <a:extLst>
              <a:ext uri="{FF2B5EF4-FFF2-40B4-BE49-F238E27FC236}">
                <a16:creationId xmlns:a16="http://schemas.microsoft.com/office/drawing/2014/main" id="{2B17F225-4760-9DDF-64A3-96A944CEC786}"/>
              </a:ext>
            </a:extLst>
          </p:cNvPr>
          <p:cNvSpPr>
            <a:spLocks noChangeShapeType="1"/>
          </p:cNvSpPr>
          <p:nvPr/>
        </p:nvSpPr>
        <p:spPr bwMode="auto">
          <a:xfrm>
            <a:off x="276225" y="5513388"/>
            <a:ext cx="8559800" cy="12700"/>
          </a:xfrm>
          <a:prstGeom prst="line">
            <a:avLst/>
          </a:prstGeom>
          <a:noFill/>
          <a:ln w="317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477248" name="Rectangle 2">
            <a:extLst>
              <a:ext uri="{FF2B5EF4-FFF2-40B4-BE49-F238E27FC236}">
                <a16:creationId xmlns:a16="http://schemas.microsoft.com/office/drawing/2014/main" id="{FD9FB507-CC2A-F21D-4A01-DB0C81CA5FFF}"/>
              </a:ext>
            </a:extLst>
          </p:cNvPr>
          <p:cNvSpPr>
            <a:spLocks noChangeArrowheads="1"/>
          </p:cNvSpPr>
          <p:nvPr/>
        </p:nvSpPr>
        <p:spPr bwMode="auto">
          <a:xfrm>
            <a:off x="635000" y="1163638"/>
            <a:ext cx="7758113"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0"/>
              </a:spcBef>
              <a:buFontTx/>
              <a:buNone/>
            </a:pPr>
            <a:r>
              <a:rPr lang="en-US" altLang="en-US" sz="2800" b="1">
                <a:solidFill>
                  <a:srgbClr val="000000"/>
                </a:solidFill>
                <a:latin typeface="Arial" panose="020B0604020202020204" pitchFamily="34" charset="0"/>
                <a:cs typeface="Arial" panose="020B0604020202020204" pitchFamily="34" charset="0"/>
              </a:rPr>
              <a:t>Adult Wheel Running on Days 1-7</a:t>
            </a:r>
            <a:r>
              <a:rPr lang="en-US" altLang="en-US" sz="2800">
                <a:solidFill>
                  <a:srgbClr val="000000"/>
                </a:solidFill>
                <a:latin typeface="Arial" panose="020B0604020202020204" pitchFamily="34" charset="0"/>
                <a:cs typeface="Arial" panose="020B0604020202020204" pitchFamily="34" charset="0"/>
              </a:rPr>
              <a:t> (N = 144)</a:t>
            </a:r>
          </a:p>
        </p:txBody>
      </p:sp>
      <p:graphicFrame>
        <p:nvGraphicFramePr>
          <p:cNvPr id="4" name="Table 3">
            <a:extLst>
              <a:ext uri="{FF2B5EF4-FFF2-40B4-BE49-F238E27FC236}">
                <a16:creationId xmlns:a16="http://schemas.microsoft.com/office/drawing/2014/main" id="{C9A9C8E9-33DE-53D5-4E2E-4ACFE79004E6}"/>
              </a:ext>
            </a:extLst>
          </p:cNvPr>
          <p:cNvGraphicFramePr>
            <a:graphicFrameLocks noGrp="1"/>
          </p:cNvGraphicFramePr>
          <p:nvPr/>
        </p:nvGraphicFramePr>
        <p:xfrm>
          <a:off x="276225" y="5743575"/>
          <a:ext cx="8555038" cy="815975"/>
        </p:xfrm>
        <a:graphic>
          <a:graphicData uri="http://schemas.openxmlformats.org/drawingml/2006/table">
            <a:tbl>
              <a:tblPr firstRow="1" firstCol="1" bandRow="1">
                <a:tableStyleId>{5C22544A-7EE6-4342-B048-85BDC9FD1C3A}</a:tableStyleId>
              </a:tblPr>
              <a:tblGrid>
                <a:gridCol w="1711008">
                  <a:extLst>
                    <a:ext uri="{9D8B030D-6E8A-4147-A177-3AD203B41FA5}">
                      <a16:colId xmlns:a16="http://schemas.microsoft.com/office/drawing/2014/main" val="2052578298"/>
                    </a:ext>
                  </a:extLst>
                </a:gridCol>
                <a:gridCol w="2651675">
                  <a:extLst>
                    <a:ext uri="{9D8B030D-6E8A-4147-A177-3AD203B41FA5}">
                      <a16:colId xmlns:a16="http://schemas.microsoft.com/office/drawing/2014/main" val="123249347"/>
                    </a:ext>
                  </a:extLst>
                </a:gridCol>
                <a:gridCol w="1345581">
                  <a:extLst>
                    <a:ext uri="{9D8B030D-6E8A-4147-A177-3AD203B41FA5}">
                      <a16:colId xmlns:a16="http://schemas.microsoft.com/office/drawing/2014/main" val="2850108199"/>
                    </a:ext>
                  </a:extLst>
                </a:gridCol>
                <a:gridCol w="1531434">
                  <a:extLst>
                    <a:ext uri="{9D8B030D-6E8A-4147-A177-3AD203B41FA5}">
                      <a16:colId xmlns:a16="http://schemas.microsoft.com/office/drawing/2014/main" val="1522465873"/>
                    </a:ext>
                  </a:extLst>
                </a:gridCol>
                <a:gridCol w="1315341">
                  <a:extLst>
                    <a:ext uri="{9D8B030D-6E8A-4147-A177-3AD203B41FA5}">
                      <a16:colId xmlns:a16="http://schemas.microsoft.com/office/drawing/2014/main" val="2836351374"/>
                    </a:ext>
                  </a:extLst>
                </a:gridCol>
              </a:tblGrid>
              <a:tr h="271992">
                <a:tc>
                  <a:txBody>
                    <a:bodyPr/>
                    <a:lstStyle/>
                    <a:p>
                      <a:pPr marL="0" marR="0">
                        <a:lnSpc>
                          <a:spcPct val="107000"/>
                        </a:lnSpc>
                        <a:spcBef>
                          <a:spcPts val="0"/>
                        </a:spcBef>
                        <a:spcAft>
                          <a:spcPts val="0"/>
                        </a:spcAft>
                      </a:pPr>
                      <a:r>
                        <a:rPr lang="en-US" sz="1200" b="0" i="0" baseline="0">
                          <a:solidFill>
                            <a:schemeClr val="tx1"/>
                          </a:solidFill>
                          <a:effectLst/>
                          <a:latin typeface="Arial" panose="020B0604020202020204" pitchFamily="34" charset="0"/>
                        </a:rPr>
                        <a:t>MINI</a:t>
                      </a:r>
                      <a:endParaRPr lang="en-US" sz="1100" b="0" i="0" baseline="0">
                        <a:solidFill>
                          <a:schemeClr val="tx1"/>
                        </a:solidFill>
                        <a:effectLst/>
                        <a:latin typeface="Arial" panose="020B0604020202020204" pitchFamily="34" charset="0"/>
                        <a:ea typeface="Calibri" panose="020F0502020204030204" pitchFamily="34" charset="0"/>
                        <a:cs typeface="Times New Roman" panose="02020603050405020304" pitchFamily="18" charset="0"/>
                      </a:endParaRPr>
                    </a:p>
                  </a:txBody>
                  <a:tcPr marL="38100" marR="38100" marT="38112" marB="38112">
                    <a:noFill/>
                  </a:tcPr>
                </a:tc>
                <a:tc>
                  <a:txBody>
                    <a:bodyPr/>
                    <a:lstStyle/>
                    <a:p>
                      <a:pPr marL="0" marR="0" algn="r">
                        <a:lnSpc>
                          <a:spcPct val="107000"/>
                        </a:lnSpc>
                        <a:spcBef>
                          <a:spcPts val="0"/>
                        </a:spcBef>
                        <a:spcAft>
                          <a:spcPts val="0"/>
                        </a:spcAft>
                      </a:pPr>
                      <a:r>
                        <a:rPr lang="en-US" sz="1200" b="0" i="0" baseline="0">
                          <a:solidFill>
                            <a:schemeClr val="tx1"/>
                          </a:solidFill>
                          <a:effectLst/>
                          <a:latin typeface="Arial" panose="020B0604020202020204" pitchFamily="34" charset="0"/>
                        </a:rPr>
                        <a:t>1</a:t>
                      </a:r>
                      <a:endParaRPr lang="en-US" sz="1100" b="0" i="0" baseline="0">
                        <a:solidFill>
                          <a:schemeClr val="tx1"/>
                        </a:solidFill>
                        <a:effectLst/>
                        <a:latin typeface="Arial" panose="020B0604020202020204" pitchFamily="34" charset="0"/>
                        <a:ea typeface="Calibri" panose="020F0502020204030204" pitchFamily="34" charset="0"/>
                        <a:cs typeface="Times New Roman" panose="02020603050405020304" pitchFamily="18" charset="0"/>
                      </a:endParaRPr>
                    </a:p>
                  </a:txBody>
                  <a:tcPr marL="38100" marR="38100" marT="38112" marB="38112">
                    <a:noFill/>
                  </a:tcPr>
                </a:tc>
                <a:tc>
                  <a:txBody>
                    <a:bodyPr/>
                    <a:lstStyle/>
                    <a:p>
                      <a:pPr marL="0" marR="0" algn="r">
                        <a:lnSpc>
                          <a:spcPct val="107000"/>
                        </a:lnSpc>
                        <a:spcBef>
                          <a:spcPts val="0"/>
                        </a:spcBef>
                        <a:spcAft>
                          <a:spcPts val="0"/>
                        </a:spcAft>
                      </a:pPr>
                      <a:r>
                        <a:rPr lang="en-US" sz="1200" b="0" i="0" baseline="0">
                          <a:solidFill>
                            <a:schemeClr val="tx1"/>
                          </a:solidFill>
                          <a:effectLst/>
                          <a:latin typeface="Arial" panose="020B0604020202020204" pitchFamily="34" charset="0"/>
                        </a:rPr>
                        <a:t>127</a:t>
                      </a:r>
                      <a:endParaRPr lang="en-US" sz="1100" b="0" i="0" baseline="0">
                        <a:solidFill>
                          <a:schemeClr val="tx1"/>
                        </a:solidFill>
                        <a:effectLst/>
                        <a:latin typeface="Arial" panose="020B0604020202020204" pitchFamily="34" charset="0"/>
                        <a:ea typeface="Calibri" panose="020F0502020204030204" pitchFamily="34" charset="0"/>
                        <a:cs typeface="Times New Roman" panose="02020603050405020304" pitchFamily="18" charset="0"/>
                      </a:endParaRPr>
                    </a:p>
                  </a:txBody>
                  <a:tcPr marL="38100" marR="38100" marT="38112" marB="38112">
                    <a:noFill/>
                  </a:tcPr>
                </a:tc>
                <a:tc>
                  <a:txBody>
                    <a:bodyPr/>
                    <a:lstStyle/>
                    <a:p>
                      <a:pPr marL="0" marR="0" algn="r">
                        <a:lnSpc>
                          <a:spcPct val="107000"/>
                        </a:lnSpc>
                        <a:spcBef>
                          <a:spcPts val="0"/>
                        </a:spcBef>
                        <a:spcAft>
                          <a:spcPts val="0"/>
                        </a:spcAft>
                      </a:pPr>
                      <a:r>
                        <a:rPr lang="en-US" sz="1200" b="0" i="0" baseline="0">
                          <a:solidFill>
                            <a:schemeClr val="tx1"/>
                          </a:solidFill>
                          <a:effectLst/>
                          <a:latin typeface="Arial" panose="020B0604020202020204" pitchFamily="34" charset="0"/>
                        </a:rPr>
                        <a:t>2.17</a:t>
                      </a:r>
                      <a:endParaRPr lang="en-US" sz="1100" b="0" i="0" baseline="0">
                        <a:solidFill>
                          <a:schemeClr val="tx1"/>
                        </a:solidFill>
                        <a:effectLst/>
                        <a:latin typeface="Arial" panose="020B0604020202020204" pitchFamily="34" charset="0"/>
                        <a:ea typeface="Calibri" panose="020F0502020204030204" pitchFamily="34" charset="0"/>
                        <a:cs typeface="Times New Roman" panose="02020603050405020304" pitchFamily="18" charset="0"/>
                      </a:endParaRPr>
                    </a:p>
                  </a:txBody>
                  <a:tcPr marL="38100" marR="38100" marT="38112" marB="38112">
                    <a:noFill/>
                  </a:tcPr>
                </a:tc>
                <a:tc>
                  <a:txBody>
                    <a:bodyPr/>
                    <a:lstStyle/>
                    <a:p>
                      <a:pPr marL="0" marR="0" algn="r">
                        <a:lnSpc>
                          <a:spcPct val="107000"/>
                        </a:lnSpc>
                        <a:spcBef>
                          <a:spcPts val="0"/>
                        </a:spcBef>
                        <a:spcAft>
                          <a:spcPts val="0"/>
                        </a:spcAft>
                      </a:pPr>
                      <a:r>
                        <a:rPr lang="en-US" sz="1200" b="0" i="0" baseline="0">
                          <a:solidFill>
                            <a:schemeClr val="tx1"/>
                          </a:solidFill>
                          <a:effectLst/>
                          <a:latin typeface="Arial" panose="020B0604020202020204" pitchFamily="34" charset="0"/>
                        </a:rPr>
                        <a:t>0.14</a:t>
                      </a:r>
                      <a:endParaRPr lang="en-US" sz="1100" b="0" i="0" baseline="0">
                        <a:solidFill>
                          <a:schemeClr val="tx1"/>
                        </a:solidFill>
                        <a:effectLst/>
                        <a:latin typeface="Arial" panose="020B0604020202020204" pitchFamily="34" charset="0"/>
                        <a:ea typeface="Calibri" panose="020F0502020204030204" pitchFamily="34" charset="0"/>
                        <a:cs typeface="Times New Roman" panose="02020603050405020304" pitchFamily="18" charset="0"/>
                      </a:endParaRPr>
                    </a:p>
                  </a:txBody>
                  <a:tcPr marL="38100" marR="38100" marT="38112" marB="38112">
                    <a:noFill/>
                  </a:tcPr>
                </a:tc>
                <a:extLst>
                  <a:ext uri="{0D108BD9-81ED-4DB2-BD59-A6C34878D82A}">
                    <a16:rowId xmlns:a16="http://schemas.microsoft.com/office/drawing/2014/main" val="106545722"/>
                  </a:ext>
                </a:extLst>
              </a:tr>
              <a:tr h="271992">
                <a:tc>
                  <a:txBody>
                    <a:bodyPr/>
                    <a:lstStyle/>
                    <a:p>
                      <a:pPr marL="0" marR="0">
                        <a:lnSpc>
                          <a:spcPct val="107000"/>
                        </a:lnSpc>
                        <a:spcBef>
                          <a:spcPts val="0"/>
                        </a:spcBef>
                        <a:spcAft>
                          <a:spcPts val="0"/>
                        </a:spcAft>
                      </a:pPr>
                      <a:r>
                        <a:rPr lang="en-US" sz="1200" b="0" i="0" baseline="0">
                          <a:solidFill>
                            <a:schemeClr val="tx1"/>
                          </a:solidFill>
                          <a:effectLst/>
                          <a:latin typeface="Arial" panose="020B0604020202020204" pitchFamily="34" charset="0"/>
                        </a:rPr>
                        <a:t>Wheel Freeness</a:t>
                      </a:r>
                      <a:endParaRPr lang="en-US" sz="1100" b="0" i="0" baseline="0">
                        <a:solidFill>
                          <a:schemeClr val="tx1"/>
                        </a:solidFill>
                        <a:effectLst/>
                        <a:latin typeface="Arial" panose="020B0604020202020204" pitchFamily="34" charset="0"/>
                        <a:ea typeface="Calibri" panose="020F0502020204030204" pitchFamily="34" charset="0"/>
                        <a:cs typeface="Times New Roman" panose="02020603050405020304" pitchFamily="18" charset="0"/>
                      </a:endParaRPr>
                    </a:p>
                  </a:txBody>
                  <a:tcPr marL="38100" marR="38100" marT="38112" marB="38112">
                    <a:noFill/>
                  </a:tcPr>
                </a:tc>
                <a:tc>
                  <a:txBody>
                    <a:bodyPr/>
                    <a:lstStyle/>
                    <a:p>
                      <a:pPr marL="0" marR="0" algn="r">
                        <a:lnSpc>
                          <a:spcPct val="107000"/>
                        </a:lnSpc>
                        <a:spcBef>
                          <a:spcPts val="0"/>
                        </a:spcBef>
                        <a:spcAft>
                          <a:spcPts val="0"/>
                        </a:spcAft>
                      </a:pPr>
                      <a:r>
                        <a:rPr lang="en-US" sz="1200" b="0" i="0" baseline="0">
                          <a:solidFill>
                            <a:schemeClr val="tx1"/>
                          </a:solidFill>
                          <a:effectLst/>
                          <a:latin typeface="Arial" panose="020B0604020202020204" pitchFamily="34" charset="0"/>
                        </a:rPr>
                        <a:t>1</a:t>
                      </a:r>
                      <a:endParaRPr lang="en-US" sz="1100" b="0" i="0" baseline="0">
                        <a:solidFill>
                          <a:schemeClr val="tx1"/>
                        </a:solidFill>
                        <a:effectLst/>
                        <a:latin typeface="Arial" panose="020B0604020202020204" pitchFamily="34" charset="0"/>
                        <a:ea typeface="Calibri" panose="020F0502020204030204" pitchFamily="34" charset="0"/>
                        <a:cs typeface="Times New Roman" panose="02020603050405020304" pitchFamily="18" charset="0"/>
                      </a:endParaRPr>
                    </a:p>
                  </a:txBody>
                  <a:tcPr marL="38100" marR="38100" marT="38112" marB="38112">
                    <a:noFill/>
                  </a:tcPr>
                </a:tc>
                <a:tc>
                  <a:txBody>
                    <a:bodyPr/>
                    <a:lstStyle/>
                    <a:p>
                      <a:pPr marL="0" marR="0" algn="r">
                        <a:lnSpc>
                          <a:spcPct val="107000"/>
                        </a:lnSpc>
                        <a:spcBef>
                          <a:spcPts val="0"/>
                        </a:spcBef>
                        <a:spcAft>
                          <a:spcPts val="0"/>
                        </a:spcAft>
                      </a:pPr>
                      <a:r>
                        <a:rPr lang="en-US" sz="1200" b="0" i="0" baseline="0">
                          <a:solidFill>
                            <a:schemeClr val="tx1"/>
                          </a:solidFill>
                          <a:effectLst/>
                          <a:latin typeface="Arial" panose="020B0604020202020204" pitchFamily="34" charset="0"/>
                        </a:rPr>
                        <a:t>127</a:t>
                      </a:r>
                      <a:endParaRPr lang="en-US" sz="1100" b="0" i="0" baseline="0">
                        <a:solidFill>
                          <a:schemeClr val="tx1"/>
                        </a:solidFill>
                        <a:effectLst/>
                        <a:latin typeface="Arial" panose="020B0604020202020204" pitchFamily="34" charset="0"/>
                        <a:ea typeface="Calibri" panose="020F0502020204030204" pitchFamily="34" charset="0"/>
                        <a:cs typeface="Times New Roman" panose="02020603050405020304" pitchFamily="18" charset="0"/>
                      </a:endParaRPr>
                    </a:p>
                  </a:txBody>
                  <a:tcPr marL="38100" marR="38100" marT="38112" marB="38112">
                    <a:noFill/>
                  </a:tcPr>
                </a:tc>
                <a:tc>
                  <a:txBody>
                    <a:bodyPr/>
                    <a:lstStyle/>
                    <a:p>
                      <a:pPr marL="0" marR="0" algn="r">
                        <a:lnSpc>
                          <a:spcPct val="107000"/>
                        </a:lnSpc>
                        <a:spcBef>
                          <a:spcPts val="0"/>
                        </a:spcBef>
                        <a:spcAft>
                          <a:spcPts val="0"/>
                        </a:spcAft>
                      </a:pPr>
                      <a:r>
                        <a:rPr lang="en-US" sz="1200" b="0" i="0" baseline="0">
                          <a:solidFill>
                            <a:schemeClr val="tx1"/>
                          </a:solidFill>
                          <a:effectLst/>
                          <a:latin typeface="Arial" panose="020B0604020202020204" pitchFamily="34" charset="0"/>
                        </a:rPr>
                        <a:t>0.18</a:t>
                      </a:r>
                      <a:endParaRPr lang="en-US" sz="1100" b="0" i="0" baseline="0">
                        <a:solidFill>
                          <a:schemeClr val="tx1"/>
                        </a:solidFill>
                        <a:effectLst/>
                        <a:latin typeface="Arial" panose="020B0604020202020204" pitchFamily="34" charset="0"/>
                        <a:ea typeface="Calibri" panose="020F0502020204030204" pitchFamily="34" charset="0"/>
                        <a:cs typeface="Times New Roman" panose="02020603050405020304" pitchFamily="18" charset="0"/>
                      </a:endParaRPr>
                    </a:p>
                  </a:txBody>
                  <a:tcPr marL="38100" marR="38100" marT="38112" marB="38112">
                    <a:noFill/>
                  </a:tcPr>
                </a:tc>
                <a:tc>
                  <a:txBody>
                    <a:bodyPr/>
                    <a:lstStyle/>
                    <a:p>
                      <a:pPr marL="0" marR="0" algn="r">
                        <a:lnSpc>
                          <a:spcPct val="107000"/>
                        </a:lnSpc>
                        <a:spcBef>
                          <a:spcPts val="0"/>
                        </a:spcBef>
                        <a:spcAft>
                          <a:spcPts val="0"/>
                        </a:spcAft>
                      </a:pPr>
                      <a:r>
                        <a:rPr lang="en-US" sz="1200" b="0" i="0" baseline="0">
                          <a:solidFill>
                            <a:schemeClr val="tx1"/>
                          </a:solidFill>
                          <a:effectLst/>
                          <a:latin typeface="Arial" panose="020B0604020202020204" pitchFamily="34" charset="0"/>
                        </a:rPr>
                        <a:t>0.68</a:t>
                      </a:r>
                      <a:endParaRPr lang="en-US" sz="1100" b="0" i="0" baseline="0">
                        <a:solidFill>
                          <a:schemeClr val="tx1"/>
                        </a:solidFill>
                        <a:effectLst/>
                        <a:latin typeface="Arial" panose="020B0604020202020204" pitchFamily="34" charset="0"/>
                        <a:ea typeface="Calibri" panose="020F0502020204030204" pitchFamily="34" charset="0"/>
                        <a:cs typeface="Times New Roman" panose="02020603050405020304" pitchFamily="18" charset="0"/>
                      </a:endParaRPr>
                    </a:p>
                  </a:txBody>
                  <a:tcPr marL="38100" marR="38100" marT="38112" marB="38112">
                    <a:noFill/>
                  </a:tcPr>
                </a:tc>
                <a:extLst>
                  <a:ext uri="{0D108BD9-81ED-4DB2-BD59-A6C34878D82A}">
                    <a16:rowId xmlns:a16="http://schemas.microsoft.com/office/drawing/2014/main" val="4110343258"/>
                  </a:ext>
                </a:extLst>
              </a:tr>
              <a:tr h="271992">
                <a:tc>
                  <a:txBody>
                    <a:bodyPr/>
                    <a:lstStyle/>
                    <a:p>
                      <a:pPr marL="0" marR="0">
                        <a:lnSpc>
                          <a:spcPct val="107000"/>
                        </a:lnSpc>
                        <a:spcBef>
                          <a:spcPts val="0"/>
                        </a:spcBef>
                        <a:spcAft>
                          <a:spcPts val="0"/>
                        </a:spcAft>
                      </a:pPr>
                      <a:r>
                        <a:rPr lang="en-US" sz="1200" b="0" i="0" baseline="0">
                          <a:solidFill>
                            <a:schemeClr val="tx1"/>
                          </a:solidFill>
                          <a:effectLst/>
                          <a:latin typeface="Arial" panose="020B0604020202020204" pitchFamily="34" charset="0"/>
                        </a:rPr>
                        <a:t>Age</a:t>
                      </a:r>
                      <a:endParaRPr lang="en-US" sz="1100" b="0" i="0" baseline="0">
                        <a:solidFill>
                          <a:schemeClr val="tx1"/>
                        </a:solidFill>
                        <a:effectLst/>
                        <a:latin typeface="Arial" panose="020B0604020202020204" pitchFamily="34" charset="0"/>
                        <a:ea typeface="Calibri" panose="020F0502020204030204" pitchFamily="34" charset="0"/>
                        <a:cs typeface="Times New Roman" panose="02020603050405020304" pitchFamily="18" charset="0"/>
                      </a:endParaRPr>
                    </a:p>
                  </a:txBody>
                  <a:tcPr marL="38100" marR="38100" marT="38112" marB="38112">
                    <a:noFill/>
                  </a:tcPr>
                </a:tc>
                <a:tc>
                  <a:txBody>
                    <a:bodyPr/>
                    <a:lstStyle/>
                    <a:p>
                      <a:pPr marL="0" marR="0" algn="r">
                        <a:lnSpc>
                          <a:spcPct val="107000"/>
                        </a:lnSpc>
                        <a:spcBef>
                          <a:spcPts val="0"/>
                        </a:spcBef>
                        <a:spcAft>
                          <a:spcPts val="0"/>
                        </a:spcAft>
                      </a:pPr>
                      <a:r>
                        <a:rPr lang="en-US" sz="1200" b="0" i="0" baseline="0">
                          <a:solidFill>
                            <a:schemeClr val="tx1"/>
                          </a:solidFill>
                          <a:effectLst/>
                          <a:latin typeface="Arial" panose="020B0604020202020204" pitchFamily="34" charset="0"/>
                        </a:rPr>
                        <a:t>1</a:t>
                      </a:r>
                      <a:endParaRPr lang="en-US" sz="1100" b="0" i="0" baseline="0">
                        <a:solidFill>
                          <a:schemeClr val="tx1"/>
                        </a:solidFill>
                        <a:effectLst/>
                        <a:latin typeface="Arial" panose="020B0604020202020204" pitchFamily="34" charset="0"/>
                        <a:ea typeface="Calibri" panose="020F0502020204030204" pitchFamily="34" charset="0"/>
                        <a:cs typeface="Times New Roman" panose="02020603050405020304" pitchFamily="18" charset="0"/>
                      </a:endParaRPr>
                    </a:p>
                  </a:txBody>
                  <a:tcPr marL="38100" marR="38100" marT="38112" marB="38112">
                    <a:noFill/>
                  </a:tcPr>
                </a:tc>
                <a:tc>
                  <a:txBody>
                    <a:bodyPr/>
                    <a:lstStyle/>
                    <a:p>
                      <a:pPr marL="0" marR="0" algn="r">
                        <a:lnSpc>
                          <a:spcPct val="107000"/>
                        </a:lnSpc>
                        <a:spcBef>
                          <a:spcPts val="0"/>
                        </a:spcBef>
                        <a:spcAft>
                          <a:spcPts val="0"/>
                        </a:spcAft>
                      </a:pPr>
                      <a:r>
                        <a:rPr lang="en-US" sz="1200" b="0" i="0" baseline="0">
                          <a:solidFill>
                            <a:schemeClr val="tx1"/>
                          </a:solidFill>
                          <a:effectLst/>
                          <a:latin typeface="Arial" panose="020B0604020202020204" pitchFamily="34" charset="0"/>
                        </a:rPr>
                        <a:t>127</a:t>
                      </a:r>
                      <a:endParaRPr lang="en-US" sz="1100" b="0" i="0" baseline="0">
                        <a:solidFill>
                          <a:schemeClr val="tx1"/>
                        </a:solidFill>
                        <a:effectLst/>
                        <a:latin typeface="Arial" panose="020B0604020202020204" pitchFamily="34" charset="0"/>
                        <a:ea typeface="Calibri" panose="020F0502020204030204" pitchFamily="34" charset="0"/>
                        <a:cs typeface="Times New Roman" panose="02020603050405020304" pitchFamily="18" charset="0"/>
                      </a:endParaRPr>
                    </a:p>
                  </a:txBody>
                  <a:tcPr marL="38100" marR="38100" marT="38112" marB="38112">
                    <a:noFill/>
                  </a:tcPr>
                </a:tc>
                <a:tc>
                  <a:txBody>
                    <a:bodyPr/>
                    <a:lstStyle/>
                    <a:p>
                      <a:pPr marL="0" marR="0" algn="r">
                        <a:lnSpc>
                          <a:spcPct val="107000"/>
                        </a:lnSpc>
                        <a:spcBef>
                          <a:spcPts val="0"/>
                        </a:spcBef>
                        <a:spcAft>
                          <a:spcPts val="0"/>
                        </a:spcAft>
                      </a:pPr>
                      <a:r>
                        <a:rPr lang="en-US" sz="1200" b="0" i="0" baseline="0">
                          <a:solidFill>
                            <a:schemeClr val="tx1"/>
                          </a:solidFill>
                          <a:effectLst/>
                          <a:latin typeface="Arial" panose="020B0604020202020204" pitchFamily="34" charset="0"/>
                        </a:rPr>
                        <a:t>8.12</a:t>
                      </a:r>
                      <a:endParaRPr lang="en-US" sz="1100" b="0" i="0" baseline="0">
                        <a:solidFill>
                          <a:schemeClr val="tx1"/>
                        </a:solidFill>
                        <a:effectLst/>
                        <a:latin typeface="Arial" panose="020B0604020202020204" pitchFamily="34" charset="0"/>
                        <a:ea typeface="Calibri" panose="020F0502020204030204" pitchFamily="34" charset="0"/>
                        <a:cs typeface="Times New Roman" panose="02020603050405020304" pitchFamily="18" charset="0"/>
                      </a:endParaRPr>
                    </a:p>
                  </a:txBody>
                  <a:tcPr marL="38100" marR="38100" marT="38112" marB="38112">
                    <a:noFill/>
                  </a:tcPr>
                </a:tc>
                <a:tc>
                  <a:txBody>
                    <a:bodyPr/>
                    <a:lstStyle/>
                    <a:p>
                      <a:pPr marL="0" marR="0" algn="r">
                        <a:lnSpc>
                          <a:spcPct val="107000"/>
                        </a:lnSpc>
                        <a:spcBef>
                          <a:spcPts val="0"/>
                        </a:spcBef>
                        <a:spcAft>
                          <a:spcPts val="0"/>
                        </a:spcAft>
                      </a:pPr>
                      <a:r>
                        <a:rPr lang="en-US" sz="1200" b="0" i="0" baseline="0">
                          <a:solidFill>
                            <a:schemeClr val="tx1"/>
                          </a:solidFill>
                          <a:effectLst/>
                          <a:latin typeface="Arial" panose="020B0604020202020204" pitchFamily="34" charset="0"/>
                        </a:rPr>
                        <a:t>&lt;0.01</a:t>
                      </a:r>
                      <a:endParaRPr lang="en-US" sz="1100" b="0" i="0" baseline="0">
                        <a:solidFill>
                          <a:schemeClr val="tx1"/>
                        </a:solidFill>
                        <a:effectLst/>
                        <a:latin typeface="Arial" panose="020B0604020202020204" pitchFamily="34" charset="0"/>
                        <a:ea typeface="Calibri" panose="020F0502020204030204" pitchFamily="34" charset="0"/>
                        <a:cs typeface="Times New Roman" panose="02020603050405020304" pitchFamily="18" charset="0"/>
                      </a:endParaRPr>
                    </a:p>
                  </a:txBody>
                  <a:tcPr marL="38100" marR="38100" marT="38112" marB="38112">
                    <a:noFill/>
                  </a:tcPr>
                </a:tc>
                <a:extLst>
                  <a:ext uri="{0D108BD9-81ED-4DB2-BD59-A6C34878D82A}">
                    <a16:rowId xmlns:a16="http://schemas.microsoft.com/office/drawing/2014/main" val="437554035"/>
                  </a:ext>
                </a:extLst>
              </a:tr>
            </a:tbl>
          </a:graphicData>
        </a:graphic>
      </p:graphicFrame>
    </p:spTree>
  </p:cSld>
  <p:clrMapOvr>
    <a:masterClrMapping/>
  </p:clrMapOvr>
</p:sld>
</file>

<file path=ppt/slides/slide2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9234" name="Slide Number Placeholder 1">
            <a:extLst>
              <a:ext uri="{FF2B5EF4-FFF2-40B4-BE49-F238E27FC236}">
                <a16:creationId xmlns:a16="http://schemas.microsoft.com/office/drawing/2014/main" id="{6F43F85F-DDAA-F821-81E3-FA9710C356CD}"/>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C2C8392F-1F12-411C-AF1F-E64FDE2E4B69}" type="slidenum">
              <a:rPr lang="en-US" altLang="en-US" sz="1400"/>
              <a:pPr>
                <a:spcBef>
                  <a:spcPct val="0"/>
                </a:spcBef>
                <a:buFontTx/>
                <a:buNone/>
              </a:pPr>
              <a:t>251</a:t>
            </a:fld>
            <a:endParaRPr lang="en-US" altLang="en-US" sz="1400"/>
          </a:p>
        </p:txBody>
      </p:sp>
      <p:sp>
        <p:nvSpPr>
          <p:cNvPr id="479235" name="Line 4">
            <a:extLst>
              <a:ext uri="{FF2B5EF4-FFF2-40B4-BE49-F238E27FC236}">
                <a16:creationId xmlns:a16="http://schemas.microsoft.com/office/drawing/2014/main" id="{1F14A50F-DAFE-6839-8025-BFC3F039CC3A}"/>
              </a:ext>
            </a:extLst>
          </p:cNvPr>
          <p:cNvSpPr>
            <a:spLocks noChangeShapeType="1"/>
          </p:cNvSpPr>
          <p:nvPr/>
        </p:nvSpPr>
        <p:spPr bwMode="auto">
          <a:xfrm>
            <a:off x="120650" y="500063"/>
            <a:ext cx="8869363" cy="0"/>
          </a:xfrm>
          <a:prstGeom prst="line">
            <a:avLst/>
          </a:prstGeom>
          <a:noFill/>
          <a:ln w="50800">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479236" name="Text Box 5">
            <a:extLst>
              <a:ext uri="{FF2B5EF4-FFF2-40B4-BE49-F238E27FC236}">
                <a16:creationId xmlns:a16="http://schemas.microsoft.com/office/drawing/2014/main" id="{0C6B2FA9-610B-4E23-B2DF-93AC243B2CA7}"/>
              </a:ext>
            </a:extLst>
          </p:cNvPr>
          <p:cNvSpPr txBox="1">
            <a:spLocks noChangeArrowheads="1"/>
          </p:cNvSpPr>
          <p:nvPr/>
        </p:nvSpPr>
        <p:spPr bwMode="auto">
          <a:xfrm>
            <a:off x="26988" y="12700"/>
            <a:ext cx="9144000" cy="4619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ts val="1200"/>
              </a:spcBef>
              <a:spcAft>
                <a:spcPts val="600"/>
              </a:spcAft>
              <a:buFontTx/>
              <a:buNone/>
            </a:pPr>
            <a:r>
              <a:rPr lang="en-US" altLang="en-US" sz="2400" b="1">
                <a:latin typeface="Arial" panose="020B0604020202020204" pitchFamily="34" charset="0"/>
                <a:cs typeface="Arial" panose="020B0604020202020204" pitchFamily="34" charset="0"/>
              </a:rPr>
              <a:t>3. </a:t>
            </a:r>
            <a:r>
              <a:rPr lang="fr-FR" altLang="en-US" sz="2400" b="1">
                <a:latin typeface="Arial" panose="020B0604020202020204" pitchFamily="34" charset="0"/>
                <a:cs typeface="Arial" panose="020B0604020202020204" pitchFamily="34" charset="0"/>
              </a:rPr>
              <a:t>Juvenile Exposure – Gen. 76 Males</a:t>
            </a:r>
            <a:endParaRPr lang="en-US" altLang="en-US" sz="2400">
              <a:latin typeface="Arial" panose="020B0604020202020204" pitchFamily="34" charset="0"/>
              <a:cs typeface="Arial" panose="020B0604020202020204" pitchFamily="34" charset="0"/>
            </a:endParaRPr>
          </a:p>
        </p:txBody>
      </p:sp>
      <p:sp>
        <p:nvSpPr>
          <p:cNvPr id="479237" name="TextBox 2">
            <a:extLst>
              <a:ext uri="{FF2B5EF4-FFF2-40B4-BE49-F238E27FC236}">
                <a16:creationId xmlns:a16="http://schemas.microsoft.com/office/drawing/2014/main" id="{6C5D54BD-8E6D-FB30-A7AB-85FEAC9B3C56}"/>
              </a:ext>
            </a:extLst>
          </p:cNvPr>
          <p:cNvSpPr txBox="1">
            <a:spLocks noChangeArrowheads="1"/>
          </p:cNvSpPr>
          <p:nvPr/>
        </p:nvSpPr>
        <p:spPr bwMode="auto">
          <a:xfrm>
            <a:off x="187325" y="541338"/>
            <a:ext cx="9069388" cy="592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nSpc>
                <a:spcPct val="110000"/>
              </a:lnSpc>
              <a:spcBef>
                <a:spcPct val="0"/>
              </a:spcBef>
              <a:buFontTx/>
              <a:buNone/>
            </a:pPr>
            <a:r>
              <a:rPr lang="en-US" altLang="en-US">
                <a:solidFill>
                  <a:srgbClr val="993300"/>
                </a:solidFill>
                <a:latin typeface="Arial" panose="020B0604020202020204" pitchFamily="34" charset="0"/>
                <a:cs typeface="Arial" panose="020B0604020202020204" pitchFamily="34" charset="0"/>
              </a:rPr>
              <a:t>Juvenile effects depend on genetic background.</a:t>
            </a:r>
          </a:p>
        </p:txBody>
      </p:sp>
      <p:graphicFrame>
        <p:nvGraphicFramePr>
          <p:cNvPr id="2" name="Table 1">
            <a:extLst>
              <a:ext uri="{FF2B5EF4-FFF2-40B4-BE49-F238E27FC236}">
                <a16:creationId xmlns:a16="http://schemas.microsoft.com/office/drawing/2014/main" id="{9312FC27-D1DB-39EC-A9B8-7479D4182BE5}"/>
              </a:ext>
            </a:extLst>
          </p:cNvPr>
          <p:cNvGraphicFramePr>
            <a:graphicFrameLocks noGrp="1"/>
          </p:cNvGraphicFramePr>
          <p:nvPr/>
        </p:nvGraphicFramePr>
        <p:xfrm>
          <a:off x="269875" y="1731963"/>
          <a:ext cx="8569325" cy="3798887"/>
        </p:xfrm>
        <a:graphic>
          <a:graphicData uri="http://schemas.openxmlformats.org/drawingml/2006/table">
            <a:tbl>
              <a:tblPr>
                <a:tableStyleId>{5C22544A-7EE6-4342-B048-85BDC9FD1C3A}</a:tableStyleId>
              </a:tblPr>
              <a:tblGrid>
                <a:gridCol w="3685730">
                  <a:extLst>
                    <a:ext uri="{9D8B030D-6E8A-4147-A177-3AD203B41FA5}">
                      <a16:colId xmlns:a16="http://schemas.microsoft.com/office/drawing/2014/main" val="2568094418"/>
                    </a:ext>
                  </a:extLst>
                </a:gridCol>
                <a:gridCol w="1220899">
                  <a:extLst>
                    <a:ext uri="{9D8B030D-6E8A-4147-A177-3AD203B41FA5}">
                      <a16:colId xmlns:a16="http://schemas.microsoft.com/office/drawing/2014/main" val="2005781166"/>
                    </a:ext>
                  </a:extLst>
                </a:gridCol>
                <a:gridCol w="1220899">
                  <a:extLst>
                    <a:ext uri="{9D8B030D-6E8A-4147-A177-3AD203B41FA5}">
                      <a16:colId xmlns:a16="http://schemas.microsoft.com/office/drawing/2014/main" val="932422602"/>
                    </a:ext>
                  </a:extLst>
                </a:gridCol>
                <a:gridCol w="1220899">
                  <a:extLst>
                    <a:ext uri="{9D8B030D-6E8A-4147-A177-3AD203B41FA5}">
                      <a16:colId xmlns:a16="http://schemas.microsoft.com/office/drawing/2014/main" val="690045202"/>
                    </a:ext>
                  </a:extLst>
                </a:gridCol>
                <a:gridCol w="1220899">
                  <a:extLst>
                    <a:ext uri="{9D8B030D-6E8A-4147-A177-3AD203B41FA5}">
                      <a16:colId xmlns:a16="http://schemas.microsoft.com/office/drawing/2014/main" val="3560466179"/>
                    </a:ext>
                  </a:extLst>
                </a:gridCol>
              </a:tblGrid>
              <a:tr h="474861">
                <a:tc>
                  <a:txBody>
                    <a:bodyPr/>
                    <a:lstStyle/>
                    <a:p>
                      <a:pPr algn="l" fontAlgn="t"/>
                      <a:r>
                        <a:rPr lang="en-US" sz="2400" u="none" strike="noStrike">
                          <a:effectLst/>
                          <a:latin typeface="Arial" panose="020B0604020202020204" pitchFamily="34" charset="0"/>
                          <a:cs typeface="Arial" panose="020B0604020202020204" pitchFamily="34" charset="0"/>
                        </a:rPr>
                        <a:t>Ef</a:t>
                      </a:r>
                      <a:r>
                        <a:rPr lang="en-US" sz="400" u="none" strike="noStrike">
                          <a:effectLst/>
                          <a:latin typeface="Arial" panose="020B0604020202020204" pitchFamily="34" charset="0"/>
                          <a:cs typeface="Arial" panose="020B0604020202020204" pitchFamily="34" charset="0"/>
                        </a:rPr>
                        <a:t> </a:t>
                      </a:r>
                      <a:r>
                        <a:rPr lang="en-US" sz="2400" u="none" strike="noStrike">
                          <a:effectLst/>
                          <a:latin typeface="Arial" panose="020B0604020202020204" pitchFamily="34" charset="0"/>
                          <a:cs typeface="Arial" panose="020B0604020202020204" pitchFamily="34" charset="0"/>
                        </a:rPr>
                        <a:t>fect</a:t>
                      </a:r>
                      <a:endParaRPr lang="en-US" sz="2400" b="1"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ctr" fontAlgn="t"/>
                      <a:r>
                        <a:rPr lang="en-US" sz="2400" u="none" strike="noStrike">
                          <a:effectLst/>
                          <a:latin typeface="Arial" panose="020B0604020202020204" pitchFamily="34" charset="0"/>
                          <a:cs typeface="Arial" panose="020B0604020202020204" pitchFamily="34" charset="0"/>
                        </a:rPr>
                        <a:t>Num d.f.</a:t>
                      </a:r>
                      <a:endParaRPr lang="en-US" sz="2400" b="1"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ctr" fontAlgn="t"/>
                      <a:r>
                        <a:rPr lang="en-US" sz="2400" u="none" strike="noStrike">
                          <a:effectLst/>
                          <a:latin typeface="Arial" panose="020B0604020202020204" pitchFamily="34" charset="0"/>
                          <a:cs typeface="Arial" panose="020B0604020202020204" pitchFamily="34" charset="0"/>
                        </a:rPr>
                        <a:t>Den d.f.</a:t>
                      </a:r>
                      <a:endParaRPr lang="en-US" sz="2400" b="1"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ctr" fontAlgn="t"/>
                      <a:r>
                        <a:rPr lang="en-US" sz="2400" u="none" strike="noStrike">
                          <a:effectLst/>
                          <a:latin typeface="Arial" panose="020B0604020202020204" pitchFamily="34" charset="0"/>
                          <a:cs typeface="Arial" panose="020B0604020202020204" pitchFamily="34" charset="0"/>
                        </a:rPr>
                        <a:t>     F</a:t>
                      </a:r>
                      <a:endParaRPr lang="en-US" sz="2400" b="1"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ctr" fontAlgn="t"/>
                      <a:r>
                        <a:rPr lang="en-US" sz="2400" u="none" strike="noStrike">
                          <a:effectLst/>
                          <a:latin typeface="Arial" panose="020B0604020202020204" pitchFamily="34" charset="0"/>
                          <a:cs typeface="Arial" panose="020B0604020202020204" pitchFamily="34" charset="0"/>
                        </a:rPr>
                        <a:t>      P</a:t>
                      </a:r>
                      <a:endParaRPr lang="en-US" sz="2400" b="1"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extLst>
                  <a:ext uri="{0D108BD9-81ED-4DB2-BD59-A6C34878D82A}">
                    <a16:rowId xmlns:a16="http://schemas.microsoft.com/office/drawing/2014/main" val="2717344139"/>
                  </a:ext>
                </a:extLst>
              </a:tr>
              <a:tr h="474861">
                <a:tc>
                  <a:txBody>
                    <a:bodyPr/>
                    <a:lstStyle/>
                    <a:p>
                      <a:pPr algn="l" fontAlgn="t"/>
                      <a:r>
                        <a:rPr lang="en-US" sz="2400" u="none" strike="noStrike">
                          <a:effectLst/>
                          <a:latin typeface="Arial" panose="020B0604020202020204" pitchFamily="34" charset="0"/>
                          <a:cs typeface="Arial" panose="020B0604020202020204" pitchFamily="34" charset="0"/>
                        </a:rPr>
                        <a:t>Juvenile wheels</a:t>
                      </a:r>
                      <a:endParaRPr lang="en-US" sz="2400" b="1"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ctr" fontAlgn="t"/>
                      <a:r>
                        <a:rPr lang="en-US" sz="2400" u="none" strike="noStrike">
                          <a:effectLst/>
                          <a:latin typeface="Arial" panose="020B0604020202020204" pitchFamily="34" charset="0"/>
                          <a:cs typeface="Arial" panose="020B0604020202020204" pitchFamily="34" charset="0"/>
                        </a:rPr>
                        <a:t>1</a:t>
                      </a:r>
                      <a:endParaRPr lang="en-US" sz="2400" b="0"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ctr" fontAlgn="t"/>
                      <a:r>
                        <a:rPr lang="en-US" sz="2400" u="none" strike="noStrike">
                          <a:effectLst/>
                          <a:latin typeface="Arial" panose="020B0604020202020204" pitchFamily="34" charset="0"/>
                          <a:cs typeface="Arial" panose="020B0604020202020204" pitchFamily="34" charset="0"/>
                        </a:rPr>
                        <a:t>6</a:t>
                      </a:r>
                      <a:endParaRPr lang="en-US" sz="2400" b="0"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r" fontAlgn="ctr"/>
                      <a:r>
                        <a:rPr lang="en-US" sz="2400" b="0" i="0" u="none" strike="noStrike">
                          <a:solidFill>
                            <a:srgbClr val="000000"/>
                          </a:solidFill>
                          <a:effectLst/>
                          <a:latin typeface="Arial" panose="020B0604020202020204" pitchFamily="34" charset="0"/>
                          <a:ea typeface="Times New Roman" panose="02020603050405020304" pitchFamily="18" charset="0"/>
                          <a:cs typeface="Arial" panose="020B0604020202020204" pitchFamily="34" charset="0"/>
                        </a:rPr>
                        <a:t>0.95</a:t>
                      </a:r>
                      <a:endParaRPr lang="en-US" sz="2400" b="0" i="0" u="none" strike="noStrike">
                        <a:solidFill>
                          <a:srgbClr val="000000"/>
                        </a:solidFill>
                        <a:effectLst/>
                        <a:latin typeface="Arial" panose="020B0604020202020204" pitchFamily="34" charset="0"/>
                        <a:cs typeface="Arial" panose="020B0604020202020204" pitchFamily="34" charset="0"/>
                      </a:endParaRPr>
                    </a:p>
                  </a:txBody>
                  <a:tcPr marL="7620" marR="7620" marT="38102" marB="38102" anchor="ctr"/>
                </a:tc>
                <a:tc>
                  <a:txBody>
                    <a:bodyPr/>
                    <a:lstStyle/>
                    <a:p>
                      <a:pPr algn="r" fontAlgn="ctr"/>
                      <a:r>
                        <a:rPr lang="en-US" sz="2400" b="0" i="0" u="none" strike="noStrike">
                          <a:solidFill>
                            <a:srgbClr val="000000"/>
                          </a:solidFill>
                          <a:effectLst/>
                          <a:latin typeface="Arial" panose="020B0604020202020204" pitchFamily="34" charset="0"/>
                          <a:ea typeface="Times New Roman" panose="02020603050405020304" pitchFamily="18" charset="0"/>
                          <a:cs typeface="Arial" panose="020B0604020202020204" pitchFamily="34" charset="0"/>
                        </a:rPr>
                        <a:t>0.37</a:t>
                      </a:r>
                      <a:endParaRPr lang="en-US" sz="2400" b="0" i="0" u="none" strike="noStrike">
                        <a:solidFill>
                          <a:srgbClr val="000000"/>
                        </a:solidFill>
                        <a:effectLst/>
                        <a:latin typeface="Arial" panose="020B0604020202020204" pitchFamily="34" charset="0"/>
                        <a:cs typeface="Arial" panose="020B0604020202020204" pitchFamily="34" charset="0"/>
                      </a:endParaRPr>
                    </a:p>
                  </a:txBody>
                  <a:tcPr marL="7620" marR="7620" marT="38102" marB="38102" anchor="ctr"/>
                </a:tc>
                <a:extLst>
                  <a:ext uri="{0D108BD9-81ED-4DB2-BD59-A6C34878D82A}">
                    <a16:rowId xmlns:a16="http://schemas.microsoft.com/office/drawing/2014/main" val="604972749"/>
                  </a:ext>
                </a:extLst>
              </a:tr>
              <a:tr h="474861">
                <a:tc>
                  <a:txBody>
                    <a:bodyPr/>
                    <a:lstStyle/>
                    <a:p>
                      <a:pPr algn="l" fontAlgn="t"/>
                      <a:r>
                        <a:rPr lang="en-US" sz="2400" b="1" u="none" strike="noStrike">
                          <a:effectLst/>
                          <a:latin typeface="Arial" panose="020B0604020202020204" pitchFamily="34" charset="0"/>
                          <a:cs typeface="Arial" panose="020B0604020202020204" pitchFamily="34" charset="0"/>
                        </a:rPr>
                        <a:t>Juvenile Western diet</a:t>
                      </a:r>
                      <a:endParaRPr lang="en-US" sz="2400" b="1"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ctr" fontAlgn="t"/>
                      <a:r>
                        <a:rPr lang="en-US" sz="2400" b="1" u="none" strike="noStrike">
                          <a:effectLst/>
                          <a:latin typeface="Arial" panose="020B0604020202020204" pitchFamily="34" charset="0"/>
                          <a:cs typeface="Arial" panose="020B0604020202020204" pitchFamily="34" charset="0"/>
                        </a:rPr>
                        <a:t>1</a:t>
                      </a:r>
                      <a:endParaRPr lang="en-US" sz="2400" b="1"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ctr" fontAlgn="t"/>
                      <a:r>
                        <a:rPr lang="en-US" sz="2400" b="1" u="none" strike="noStrike">
                          <a:effectLst/>
                          <a:latin typeface="Arial" panose="020B0604020202020204" pitchFamily="34" charset="0"/>
                          <a:cs typeface="Arial" panose="020B0604020202020204" pitchFamily="34" charset="0"/>
                        </a:rPr>
                        <a:t>6</a:t>
                      </a:r>
                      <a:endParaRPr lang="en-US" sz="2400" b="1"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r" fontAlgn="ctr"/>
                      <a:r>
                        <a:rPr lang="en-US" sz="2400" b="1" i="0" u="none" strike="noStrike">
                          <a:solidFill>
                            <a:srgbClr val="000000"/>
                          </a:solidFill>
                          <a:effectLst/>
                          <a:latin typeface="Arial" panose="020B0604020202020204" pitchFamily="34" charset="0"/>
                          <a:ea typeface="Times New Roman" panose="02020603050405020304" pitchFamily="18" charset="0"/>
                          <a:cs typeface="Arial" panose="020B0604020202020204" pitchFamily="34" charset="0"/>
                        </a:rPr>
                        <a:t>6.44</a:t>
                      </a:r>
                      <a:endParaRPr lang="en-US" sz="2400" b="1" i="0" u="none" strike="noStrike">
                        <a:solidFill>
                          <a:srgbClr val="000000"/>
                        </a:solidFill>
                        <a:effectLst/>
                        <a:latin typeface="Arial" panose="020B0604020202020204" pitchFamily="34" charset="0"/>
                        <a:cs typeface="Arial" panose="020B0604020202020204" pitchFamily="34" charset="0"/>
                      </a:endParaRPr>
                    </a:p>
                  </a:txBody>
                  <a:tcPr marL="7620" marR="7620" marT="38102" marB="38102" anchor="ctr"/>
                </a:tc>
                <a:tc>
                  <a:txBody>
                    <a:bodyPr/>
                    <a:lstStyle/>
                    <a:p>
                      <a:pPr algn="r" fontAlgn="ctr"/>
                      <a:r>
                        <a:rPr lang="en-US" sz="2400" b="1" i="0" u="none" strike="noStrike">
                          <a:solidFill>
                            <a:srgbClr val="000000"/>
                          </a:solidFill>
                          <a:effectLst/>
                          <a:latin typeface="Arial" panose="020B0604020202020204" pitchFamily="34" charset="0"/>
                          <a:ea typeface="Times New Roman" panose="02020603050405020304" pitchFamily="18" charset="0"/>
                          <a:cs typeface="Arial" panose="020B0604020202020204" pitchFamily="34" charset="0"/>
                        </a:rPr>
                        <a:t>0.04</a:t>
                      </a:r>
                      <a:endParaRPr lang="en-US" sz="2400" b="1" i="0" u="none" strike="noStrike">
                        <a:solidFill>
                          <a:srgbClr val="000000"/>
                        </a:solidFill>
                        <a:effectLst/>
                        <a:latin typeface="Arial" panose="020B0604020202020204" pitchFamily="34" charset="0"/>
                        <a:cs typeface="Arial" panose="020B0604020202020204" pitchFamily="34" charset="0"/>
                      </a:endParaRPr>
                    </a:p>
                  </a:txBody>
                  <a:tcPr marL="7620" marR="7620" marT="38102" marB="38102" anchor="ctr"/>
                </a:tc>
                <a:extLst>
                  <a:ext uri="{0D108BD9-81ED-4DB2-BD59-A6C34878D82A}">
                    <a16:rowId xmlns:a16="http://schemas.microsoft.com/office/drawing/2014/main" val="2851540284"/>
                  </a:ext>
                </a:extLst>
              </a:tr>
              <a:tr h="474861">
                <a:tc>
                  <a:txBody>
                    <a:bodyPr/>
                    <a:lstStyle/>
                    <a:p>
                      <a:pPr algn="l" fontAlgn="t"/>
                      <a:r>
                        <a:rPr lang="en-US" sz="2400" b="1" u="none" strike="noStrike">
                          <a:effectLst/>
                          <a:latin typeface="Arial" panose="020B0604020202020204" pitchFamily="34" charset="0"/>
                          <a:cs typeface="Arial" panose="020B0604020202020204" pitchFamily="34" charset="0"/>
                        </a:rPr>
                        <a:t>HR vs. C lines (+)</a:t>
                      </a:r>
                      <a:endParaRPr lang="en-US" sz="2400" b="1"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ctr" fontAlgn="t"/>
                      <a:r>
                        <a:rPr lang="en-US" sz="2400" b="1" u="none" strike="noStrike">
                          <a:effectLst/>
                          <a:latin typeface="Arial" panose="020B0604020202020204" pitchFamily="34" charset="0"/>
                          <a:cs typeface="Arial" panose="020B0604020202020204" pitchFamily="34" charset="0"/>
                        </a:rPr>
                        <a:t>1</a:t>
                      </a:r>
                      <a:endParaRPr lang="en-US" sz="2400" b="1"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ctr" fontAlgn="t"/>
                      <a:r>
                        <a:rPr lang="en-US" sz="2400" b="1" u="none" strike="noStrike">
                          <a:effectLst/>
                          <a:latin typeface="Arial" panose="020B0604020202020204" pitchFamily="34" charset="0"/>
                          <a:cs typeface="Arial" panose="020B0604020202020204" pitchFamily="34" charset="0"/>
                        </a:rPr>
                        <a:t>6</a:t>
                      </a:r>
                      <a:endParaRPr lang="en-US" sz="2400" b="1"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r" fontAlgn="ctr"/>
                      <a:r>
                        <a:rPr lang="en-US" sz="2400" b="1" i="0" u="none" strike="noStrike">
                          <a:solidFill>
                            <a:srgbClr val="000000"/>
                          </a:solidFill>
                          <a:effectLst/>
                          <a:latin typeface="Arial" panose="020B0604020202020204" pitchFamily="34" charset="0"/>
                          <a:ea typeface="Times New Roman" panose="02020603050405020304" pitchFamily="18" charset="0"/>
                          <a:cs typeface="Arial" panose="020B0604020202020204" pitchFamily="34" charset="0"/>
                        </a:rPr>
                        <a:t>34.33</a:t>
                      </a:r>
                      <a:endParaRPr lang="en-US" sz="2400" b="1" i="0" u="none" strike="noStrike">
                        <a:solidFill>
                          <a:srgbClr val="000000"/>
                        </a:solidFill>
                        <a:effectLst/>
                        <a:latin typeface="Arial" panose="020B0604020202020204" pitchFamily="34" charset="0"/>
                        <a:cs typeface="Arial" panose="020B0604020202020204" pitchFamily="34" charset="0"/>
                      </a:endParaRPr>
                    </a:p>
                  </a:txBody>
                  <a:tcPr marL="7620" marR="7620" marT="38102" marB="38102" anchor="ctr"/>
                </a:tc>
                <a:tc>
                  <a:txBody>
                    <a:bodyPr/>
                    <a:lstStyle/>
                    <a:p>
                      <a:pPr algn="r" fontAlgn="ctr"/>
                      <a:r>
                        <a:rPr lang="en-US" sz="2400" b="1" i="0" u="none" strike="noStrike">
                          <a:solidFill>
                            <a:srgbClr val="000000"/>
                          </a:solidFill>
                          <a:effectLst/>
                          <a:latin typeface="Arial" panose="020B0604020202020204" pitchFamily="34" charset="0"/>
                          <a:ea typeface="Times New Roman" panose="02020603050405020304" pitchFamily="18" charset="0"/>
                          <a:cs typeface="Arial" panose="020B0604020202020204" pitchFamily="34" charset="0"/>
                        </a:rPr>
                        <a:t>&lt;0.01</a:t>
                      </a:r>
                      <a:endParaRPr lang="en-US" sz="2400" b="1" i="0" u="none" strike="noStrike">
                        <a:solidFill>
                          <a:srgbClr val="000000"/>
                        </a:solidFill>
                        <a:effectLst/>
                        <a:latin typeface="Arial" panose="020B0604020202020204" pitchFamily="34" charset="0"/>
                        <a:cs typeface="Arial" panose="020B0604020202020204" pitchFamily="34" charset="0"/>
                      </a:endParaRPr>
                    </a:p>
                  </a:txBody>
                  <a:tcPr marL="7620" marR="7620" marT="38102" marB="38102" anchor="ctr"/>
                </a:tc>
                <a:extLst>
                  <a:ext uri="{0D108BD9-81ED-4DB2-BD59-A6C34878D82A}">
                    <a16:rowId xmlns:a16="http://schemas.microsoft.com/office/drawing/2014/main" val="2547729494"/>
                  </a:ext>
                </a:extLst>
              </a:tr>
              <a:tr h="474861">
                <a:tc>
                  <a:txBody>
                    <a:bodyPr/>
                    <a:lstStyle/>
                    <a:p>
                      <a:pPr algn="l" fontAlgn="t"/>
                      <a:r>
                        <a:rPr lang="en-US" sz="2400" u="none" strike="noStrike">
                          <a:effectLst/>
                          <a:latin typeface="Arial" panose="020B0604020202020204" pitchFamily="34" charset="0"/>
                          <a:cs typeface="Arial" panose="020B0604020202020204" pitchFamily="34" charset="0"/>
                        </a:rPr>
                        <a:t>Wheels * Diet</a:t>
                      </a:r>
                      <a:endParaRPr lang="en-US" sz="2400" b="1"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ctr" fontAlgn="t"/>
                      <a:r>
                        <a:rPr lang="en-US" sz="2400" u="none" strike="noStrike">
                          <a:effectLst/>
                          <a:latin typeface="Arial" panose="020B0604020202020204" pitchFamily="34" charset="0"/>
                          <a:cs typeface="Arial" panose="020B0604020202020204" pitchFamily="34" charset="0"/>
                        </a:rPr>
                        <a:t>1</a:t>
                      </a:r>
                      <a:endParaRPr lang="en-US" sz="2400" b="0"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ctr" fontAlgn="t"/>
                      <a:r>
                        <a:rPr lang="en-US" sz="2400" u="none" strike="noStrike">
                          <a:effectLst/>
                          <a:latin typeface="Arial" panose="020B0604020202020204" pitchFamily="34" charset="0"/>
                          <a:cs typeface="Arial" panose="020B0604020202020204" pitchFamily="34" charset="0"/>
                        </a:rPr>
                        <a:t>6</a:t>
                      </a:r>
                      <a:endParaRPr lang="en-US" sz="2400" b="0"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r" fontAlgn="ctr"/>
                      <a:r>
                        <a:rPr lang="en-US" sz="2400" b="0" i="0" u="none" strike="noStrike">
                          <a:solidFill>
                            <a:srgbClr val="000000"/>
                          </a:solidFill>
                          <a:effectLst/>
                          <a:latin typeface="Arial" panose="020B0604020202020204" pitchFamily="34" charset="0"/>
                          <a:ea typeface="Times New Roman" panose="02020603050405020304" pitchFamily="18" charset="0"/>
                          <a:cs typeface="Arial" panose="020B0604020202020204" pitchFamily="34" charset="0"/>
                        </a:rPr>
                        <a:t>0.35</a:t>
                      </a:r>
                      <a:endParaRPr lang="en-US" sz="2400" b="0" i="0" u="none" strike="noStrike">
                        <a:solidFill>
                          <a:srgbClr val="000000"/>
                        </a:solidFill>
                        <a:effectLst/>
                        <a:latin typeface="Arial" panose="020B0604020202020204" pitchFamily="34" charset="0"/>
                        <a:cs typeface="Arial" panose="020B0604020202020204" pitchFamily="34" charset="0"/>
                      </a:endParaRPr>
                    </a:p>
                  </a:txBody>
                  <a:tcPr marL="7620" marR="7620" marT="38102" marB="38102" anchor="ctr"/>
                </a:tc>
                <a:tc>
                  <a:txBody>
                    <a:bodyPr/>
                    <a:lstStyle/>
                    <a:p>
                      <a:pPr algn="r" fontAlgn="ctr"/>
                      <a:r>
                        <a:rPr lang="en-US" sz="2400" b="0" i="0" u="none" strike="noStrike">
                          <a:solidFill>
                            <a:srgbClr val="000000"/>
                          </a:solidFill>
                          <a:effectLst/>
                          <a:latin typeface="Arial" panose="020B0604020202020204" pitchFamily="34" charset="0"/>
                          <a:ea typeface="Times New Roman" panose="02020603050405020304" pitchFamily="18" charset="0"/>
                          <a:cs typeface="Arial" panose="020B0604020202020204" pitchFamily="34" charset="0"/>
                        </a:rPr>
                        <a:t>0.57</a:t>
                      </a:r>
                      <a:endParaRPr lang="en-US" sz="2400" b="0" i="0" u="none" strike="noStrike">
                        <a:solidFill>
                          <a:srgbClr val="000000"/>
                        </a:solidFill>
                        <a:effectLst/>
                        <a:latin typeface="Arial" panose="020B0604020202020204" pitchFamily="34" charset="0"/>
                        <a:cs typeface="Arial" panose="020B0604020202020204" pitchFamily="34" charset="0"/>
                      </a:endParaRPr>
                    </a:p>
                  </a:txBody>
                  <a:tcPr marL="7620" marR="7620" marT="38102" marB="38102" anchor="ctr"/>
                </a:tc>
                <a:extLst>
                  <a:ext uri="{0D108BD9-81ED-4DB2-BD59-A6C34878D82A}">
                    <a16:rowId xmlns:a16="http://schemas.microsoft.com/office/drawing/2014/main" val="3930954028"/>
                  </a:ext>
                </a:extLst>
              </a:tr>
              <a:tr h="474861">
                <a:tc>
                  <a:txBody>
                    <a:bodyPr/>
                    <a:lstStyle/>
                    <a:p>
                      <a:pPr algn="l" fontAlgn="t"/>
                      <a:r>
                        <a:rPr lang="en-US" sz="2400" b="1" u="none" strike="noStrike">
                          <a:effectLst/>
                          <a:latin typeface="Arial" panose="020B0604020202020204" pitchFamily="34" charset="0"/>
                          <a:cs typeface="Arial" panose="020B0604020202020204" pitchFamily="34" charset="0"/>
                        </a:rPr>
                        <a:t>Wheels * Linetype</a:t>
                      </a:r>
                      <a:endParaRPr lang="en-US" sz="2400" b="1"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ctr" fontAlgn="t"/>
                      <a:r>
                        <a:rPr lang="en-US" sz="2400" b="1" u="none" strike="noStrike">
                          <a:effectLst/>
                          <a:latin typeface="Arial" panose="020B0604020202020204" pitchFamily="34" charset="0"/>
                          <a:cs typeface="Arial" panose="020B0604020202020204" pitchFamily="34" charset="0"/>
                        </a:rPr>
                        <a:t>1</a:t>
                      </a:r>
                      <a:endParaRPr lang="en-US" sz="2400" b="1"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ctr" fontAlgn="t"/>
                      <a:r>
                        <a:rPr lang="en-US" sz="2400" b="1" u="none" strike="noStrike">
                          <a:effectLst/>
                          <a:latin typeface="Arial" panose="020B0604020202020204" pitchFamily="34" charset="0"/>
                          <a:cs typeface="Arial" panose="020B0604020202020204" pitchFamily="34" charset="0"/>
                        </a:rPr>
                        <a:t>6</a:t>
                      </a:r>
                      <a:endParaRPr lang="en-US" sz="2400" b="1"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r" fontAlgn="ctr"/>
                      <a:r>
                        <a:rPr lang="en-US" sz="2400" b="1" i="0" u="none" strike="noStrike">
                          <a:solidFill>
                            <a:srgbClr val="000000"/>
                          </a:solidFill>
                          <a:effectLst/>
                          <a:latin typeface="Arial" panose="020B0604020202020204" pitchFamily="34" charset="0"/>
                          <a:ea typeface="Times New Roman" panose="02020603050405020304" pitchFamily="18" charset="0"/>
                          <a:cs typeface="Arial" panose="020B0604020202020204" pitchFamily="34" charset="0"/>
                        </a:rPr>
                        <a:t>7.29</a:t>
                      </a:r>
                      <a:endParaRPr lang="en-US" sz="2400" b="1" i="0" u="none" strike="noStrike">
                        <a:solidFill>
                          <a:srgbClr val="000000"/>
                        </a:solidFill>
                        <a:effectLst/>
                        <a:latin typeface="Arial" panose="020B0604020202020204" pitchFamily="34" charset="0"/>
                        <a:cs typeface="Arial" panose="020B0604020202020204" pitchFamily="34" charset="0"/>
                      </a:endParaRPr>
                    </a:p>
                  </a:txBody>
                  <a:tcPr marL="7620" marR="7620" marT="38102" marB="38102" anchor="ctr"/>
                </a:tc>
                <a:tc>
                  <a:txBody>
                    <a:bodyPr/>
                    <a:lstStyle/>
                    <a:p>
                      <a:pPr algn="r" fontAlgn="ctr"/>
                      <a:r>
                        <a:rPr lang="en-US" sz="2400" b="1" i="0" u="none" strike="noStrike">
                          <a:solidFill>
                            <a:srgbClr val="000000"/>
                          </a:solidFill>
                          <a:effectLst/>
                          <a:latin typeface="Arial" panose="020B0604020202020204" pitchFamily="34" charset="0"/>
                          <a:ea typeface="Times New Roman" panose="02020603050405020304" pitchFamily="18" charset="0"/>
                          <a:cs typeface="Arial" panose="020B0604020202020204" pitchFamily="34" charset="0"/>
                        </a:rPr>
                        <a:t>0.04</a:t>
                      </a:r>
                      <a:endParaRPr lang="en-US" sz="2400" b="1" i="0" u="none" strike="noStrike">
                        <a:solidFill>
                          <a:srgbClr val="000000"/>
                        </a:solidFill>
                        <a:effectLst/>
                        <a:latin typeface="Arial" panose="020B0604020202020204" pitchFamily="34" charset="0"/>
                        <a:cs typeface="Arial" panose="020B0604020202020204" pitchFamily="34" charset="0"/>
                      </a:endParaRPr>
                    </a:p>
                  </a:txBody>
                  <a:tcPr marL="7620" marR="7620" marT="38102" marB="38102" anchor="ctr"/>
                </a:tc>
                <a:extLst>
                  <a:ext uri="{0D108BD9-81ED-4DB2-BD59-A6C34878D82A}">
                    <a16:rowId xmlns:a16="http://schemas.microsoft.com/office/drawing/2014/main" val="2164980781"/>
                  </a:ext>
                </a:extLst>
              </a:tr>
              <a:tr h="474861">
                <a:tc>
                  <a:txBody>
                    <a:bodyPr/>
                    <a:lstStyle/>
                    <a:p>
                      <a:pPr algn="l" fontAlgn="t"/>
                      <a:r>
                        <a:rPr lang="en-US" sz="2400" b="1" u="none" strike="noStrike">
                          <a:effectLst/>
                          <a:latin typeface="Arial" panose="020B0604020202020204" pitchFamily="34" charset="0"/>
                          <a:cs typeface="Arial" panose="020B0604020202020204" pitchFamily="34" charset="0"/>
                        </a:rPr>
                        <a:t>Diet *</a:t>
                      </a:r>
                      <a:r>
                        <a:rPr lang="en-US" sz="2400" b="1" u="none" strike="noStrike" baseline="0">
                          <a:effectLst/>
                          <a:latin typeface="Arial" panose="020B0604020202020204" pitchFamily="34" charset="0"/>
                          <a:cs typeface="Arial" panose="020B0604020202020204" pitchFamily="34" charset="0"/>
                        </a:rPr>
                        <a:t> Linetype</a:t>
                      </a:r>
                      <a:endParaRPr lang="en-US" sz="2400" b="1"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ctr" fontAlgn="t"/>
                      <a:r>
                        <a:rPr lang="en-US" sz="2400" b="1" u="none" strike="noStrike">
                          <a:effectLst/>
                          <a:latin typeface="Arial" panose="020B0604020202020204" pitchFamily="34" charset="0"/>
                          <a:cs typeface="Arial" panose="020B0604020202020204" pitchFamily="34" charset="0"/>
                        </a:rPr>
                        <a:t>1</a:t>
                      </a:r>
                      <a:endParaRPr lang="en-US" sz="2400" b="1"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ctr" fontAlgn="t"/>
                      <a:r>
                        <a:rPr lang="en-US" sz="2400" b="1" u="none" strike="noStrike">
                          <a:effectLst/>
                          <a:latin typeface="Arial" panose="020B0604020202020204" pitchFamily="34" charset="0"/>
                          <a:cs typeface="Arial" panose="020B0604020202020204" pitchFamily="34" charset="0"/>
                        </a:rPr>
                        <a:t>6</a:t>
                      </a:r>
                      <a:endParaRPr lang="en-US" sz="2400" b="1"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r" fontAlgn="ctr"/>
                      <a:r>
                        <a:rPr lang="en-US" sz="2400" b="1" i="0" u="none" strike="noStrike">
                          <a:solidFill>
                            <a:srgbClr val="000000"/>
                          </a:solidFill>
                          <a:effectLst/>
                          <a:latin typeface="Arial" panose="020B0604020202020204" pitchFamily="34" charset="0"/>
                          <a:ea typeface="Times New Roman" panose="02020603050405020304" pitchFamily="18" charset="0"/>
                          <a:cs typeface="Arial" panose="020B0604020202020204" pitchFamily="34" charset="0"/>
                        </a:rPr>
                        <a:t>10.09</a:t>
                      </a:r>
                      <a:endParaRPr lang="en-US" sz="2400" b="1" i="0" u="none" strike="noStrike">
                        <a:solidFill>
                          <a:srgbClr val="000000"/>
                        </a:solidFill>
                        <a:effectLst/>
                        <a:latin typeface="Arial" panose="020B0604020202020204" pitchFamily="34" charset="0"/>
                        <a:cs typeface="Arial" panose="020B0604020202020204" pitchFamily="34" charset="0"/>
                      </a:endParaRPr>
                    </a:p>
                  </a:txBody>
                  <a:tcPr marL="7620" marR="7620" marT="38102" marB="38102" anchor="ctr"/>
                </a:tc>
                <a:tc>
                  <a:txBody>
                    <a:bodyPr/>
                    <a:lstStyle/>
                    <a:p>
                      <a:pPr algn="r" fontAlgn="ctr"/>
                      <a:r>
                        <a:rPr lang="en-US" sz="2400" b="1" i="0" u="none" strike="noStrike">
                          <a:solidFill>
                            <a:srgbClr val="000000"/>
                          </a:solidFill>
                          <a:effectLst/>
                          <a:latin typeface="Arial" panose="020B0604020202020204" pitchFamily="34" charset="0"/>
                          <a:ea typeface="Times New Roman" panose="02020603050405020304" pitchFamily="18" charset="0"/>
                          <a:cs typeface="Arial" panose="020B0604020202020204" pitchFamily="34" charset="0"/>
                        </a:rPr>
                        <a:t>0.02</a:t>
                      </a:r>
                      <a:endParaRPr lang="en-US" sz="2400" b="1" i="0" u="none" strike="noStrike">
                        <a:solidFill>
                          <a:srgbClr val="000000"/>
                        </a:solidFill>
                        <a:effectLst/>
                        <a:latin typeface="Arial" panose="020B0604020202020204" pitchFamily="34" charset="0"/>
                        <a:cs typeface="Arial" panose="020B0604020202020204" pitchFamily="34" charset="0"/>
                      </a:endParaRPr>
                    </a:p>
                  </a:txBody>
                  <a:tcPr marL="7620" marR="7620" marT="38102" marB="38102" anchor="ctr"/>
                </a:tc>
                <a:extLst>
                  <a:ext uri="{0D108BD9-81ED-4DB2-BD59-A6C34878D82A}">
                    <a16:rowId xmlns:a16="http://schemas.microsoft.com/office/drawing/2014/main" val="69165923"/>
                  </a:ext>
                </a:extLst>
              </a:tr>
              <a:tr h="474861">
                <a:tc>
                  <a:txBody>
                    <a:bodyPr/>
                    <a:lstStyle/>
                    <a:p>
                      <a:pPr algn="l" fontAlgn="t"/>
                      <a:r>
                        <a:rPr lang="en-US" sz="2400" u="none" strike="noStrike">
                          <a:effectLst/>
                          <a:latin typeface="Arial" panose="020B0604020202020204" pitchFamily="34" charset="0"/>
                          <a:cs typeface="Arial" panose="020B0604020202020204" pitchFamily="34" charset="0"/>
                        </a:rPr>
                        <a:t>Wheels * Diet * Linetype</a:t>
                      </a:r>
                      <a:endParaRPr lang="en-US" sz="2400" b="1"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ctr" fontAlgn="t"/>
                      <a:r>
                        <a:rPr lang="en-US" sz="2400" u="none" strike="noStrike">
                          <a:effectLst/>
                          <a:latin typeface="Arial" panose="020B0604020202020204" pitchFamily="34" charset="0"/>
                          <a:cs typeface="Arial" panose="020B0604020202020204" pitchFamily="34" charset="0"/>
                        </a:rPr>
                        <a:t>1</a:t>
                      </a:r>
                      <a:endParaRPr lang="en-US" sz="2400" b="0"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ctr" fontAlgn="t"/>
                      <a:r>
                        <a:rPr lang="en-US" sz="2400" u="none" strike="noStrike">
                          <a:effectLst/>
                          <a:latin typeface="Arial" panose="020B0604020202020204" pitchFamily="34" charset="0"/>
                          <a:cs typeface="Arial" panose="020B0604020202020204" pitchFamily="34" charset="0"/>
                        </a:rPr>
                        <a:t>6</a:t>
                      </a:r>
                      <a:endParaRPr lang="en-US" sz="2400" b="0"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r" fontAlgn="ctr"/>
                      <a:r>
                        <a:rPr lang="en-US" sz="2400" b="0" i="0" u="none" strike="noStrike">
                          <a:solidFill>
                            <a:srgbClr val="000000"/>
                          </a:solidFill>
                          <a:effectLst/>
                          <a:latin typeface="Arial" panose="020B0604020202020204" pitchFamily="34" charset="0"/>
                          <a:ea typeface="Times New Roman" panose="02020603050405020304" pitchFamily="18" charset="0"/>
                          <a:cs typeface="Arial" panose="020B0604020202020204" pitchFamily="34" charset="0"/>
                        </a:rPr>
                        <a:t>0.2</a:t>
                      </a:r>
                      <a:endParaRPr lang="en-US" sz="2400" b="0" i="0" u="none" strike="noStrike">
                        <a:solidFill>
                          <a:srgbClr val="000000"/>
                        </a:solidFill>
                        <a:effectLst/>
                        <a:latin typeface="Arial" panose="020B0604020202020204" pitchFamily="34" charset="0"/>
                        <a:cs typeface="Arial" panose="020B0604020202020204" pitchFamily="34" charset="0"/>
                      </a:endParaRPr>
                    </a:p>
                  </a:txBody>
                  <a:tcPr marL="7620" marR="7620" marT="38102" marB="38102" anchor="ctr"/>
                </a:tc>
                <a:tc>
                  <a:txBody>
                    <a:bodyPr/>
                    <a:lstStyle/>
                    <a:p>
                      <a:pPr algn="r" fontAlgn="ctr"/>
                      <a:r>
                        <a:rPr lang="en-US" sz="2400" b="0" i="0" u="none" strike="noStrike">
                          <a:solidFill>
                            <a:srgbClr val="000000"/>
                          </a:solidFill>
                          <a:effectLst/>
                          <a:latin typeface="Arial" panose="020B0604020202020204" pitchFamily="34" charset="0"/>
                          <a:ea typeface="Times New Roman" panose="02020603050405020304" pitchFamily="18" charset="0"/>
                          <a:cs typeface="Arial" panose="020B0604020202020204" pitchFamily="34" charset="0"/>
                        </a:rPr>
                        <a:t>0.67</a:t>
                      </a:r>
                      <a:endParaRPr lang="en-US" sz="2400" b="0" i="0" u="none" strike="noStrike">
                        <a:solidFill>
                          <a:srgbClr val="000000"/>
                        </a:solidFill>
                        <a:effectLst/>
                        <a:latin typeface="Arial" panose="020B0604020202020204" pitchFamily="34" charset="0"/>
                        <a:cs typeface="Arial" panose="020B0604020202020204" pitchFamily="34" charset="0"/>
                      </a:endParaRPr>
                    </a:p>
                  </a:txBody>
                  <a:tcPr marL="7620" marR="7620" marT="38102" marB="38102" anchor="ctr"/>
                </a:tc>
                <a:extLst>
                  <a:ext uri="{0D108BD9-81ED-4DB2-BD59-A6C34878D82A}">
                    <a16:rowId xmlns:a16="http://schemas.microsoft.com/office/drawing/2014/main" val="2548528181"/>
                  </a:ext>
                </a:extLst>
              </a:tr>
            </a:tbl>
          </a:graphicData>
        </a:graphic>
      </p:graphicFrame>
      <p:sp>
        <p:nvSpPr>
          <p:cNvPr id="479294" name="Line 4">
            <a:extLst>
              <a:ext uri="{FF2B5EF4-FFF2-40B4-BE49-F238E27FC236}">
                <a16:creationId xmlns:a16="http://schemas.microsoft.com/office/drawing/2014/main" id="{AB492AB0-622A-5A9A-1311-FC5225E7D18E}"/>
              </a:ext>
            </a:extLst>
          </p:cNvPr>
          <p:cNvSpPr>
            <a:spLocks noChangeShapeType="1"/>
          </p:cNvSpPr>
          <p:nvPr/>
        </p:nvSpPr>
        <p:spPr bwMode="auto">
          <a:xfrm>
            <a:off x="271463" y="2179638"/>
            <a:ext cx="8559800" cy="12700"/>
          </a:xfrm>
          <a:prstGeom prst="line">
            <a:avLst/>
          </a:prstGeom>
          <a:noFill/>
          <a:ln w="317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479295" name="Line 4">
            <a:extLst>
              <a:ext uri="{FF2B5EF4-FFF2-40B4-BE49-F238E27FC236}">
                <a16:creationId xmlns:a16="http://schemas.microsoft.com/office/drawing/2014/main" id="{AA429D8C-BBA5-90E9-EB3F-873739EFBD7F}"/>
              </a:ext>
            </a:extLst>
          </p:cNvPr>
          <p:cNvSpPr>
            <a:spLocks noChangeShapeType="1"/>
          </p:cNvSpPr>
          <p:nvPr/>
        </p:nvSpPr>
        <p:spPr bwMode="auto">
          <a:xfrm>
            <a:off x="276225" y="5513388"/>
            <a:ext cx="8559800" cy="12700"/>
          </a:xfrm>
          <a:prstGeom prst="line">
            <a:avLst/>
          </a:prstGeom>
          <a:noFill/>
          <a:ln w="317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479296" name="Rectangle 2">
            <a:extLst>
              <a:ext uri="{FF2B5EF4-FFF2-40B4-BE49-F238E27FC236}">
                <a16:creationId xmlns:a16="http://schemas.microsoft.com/office/drawing/2014/main" id="{3096CB91-3C2E-2609-D067-214F0A02F5EB}"/>
              </a:ext>
            </a:extLst>
          </p:cNvPr>
          <p:cNvSpPr>
            <a:spLocks noChangeArrowheads="1"/>
          </p:cNvSpPr>
          <p:nvPr/>
        </p:nvSpPr>
        <p:spPr bwMode="auto">
          <a:xfrm>
            <a:off x="635000" y="1163638"/>
            <a:ext cx="7758113"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0"/>
              </a:spcBef>
              <a:buFontTx/>
              <a:buNone/>
            </a:pPr>
            <a:r>
              <a:rPr lang="en-US" altLang="en-US" sz="2800" b="1">
                <a:solidFill>
                  <a:srgbClr val="000000"/>
                </a:solidFill>
                <a:latin typeface="Arial" panose="020B0604020202020204" pitchFamily="34" charset="0"/>
                <a:cs typeface="Arial" panose="020B0604020202020204" pitchFamily="34" charset="0"/>
              </a:rPr>
              <a:t>Adult Wheel Running on Days 1-7</a:t>
            </a:r>
            <a:r>
              <a:rPr lang="en-US" altLang="en-US" sz="2800">
                <a:solidFill>
                  <a:srgbClr val="000000"/>
                </a:solidFill>
                <a:latin typeface="Arial" panose="020B0604020202020204" pitchFamily="34" charset="0"/>
                <a:cs typeface="Arial" panose="020B0604020202020204" pitchFamily="34" charset="0"/>
              </a:rPr>
              <a:t> (N = 144)</a:t>
            </a:r>
          </a:p>
        </p:txBody>
      </p:sp>
      <p:graphicFrame>
        <p:nvGraphicFramePr>
          <p:cNvPr id="4" name="Table 3">
            <a:extLst>
              <a:ext uri="{FF2B5EF4-FFF2-40B4-BE49-F238E27FC236}">
                <a16:creationId xmlns:a16="http://schemas.microsoft.com/office/drawing/2014/main" id="{62DBE1E5-7A71-8FA8-DE64-2E0181AB4706}"/>
              </a:ext>
            </a:extLst>
          </p:cNvPr>
          <p:cNvGraphicFramePr>
            <a:graphicFrameLocks noGrp="1"/>
          </p:cNvGraphicFramePr>
          <p:nvPr/>
        </p:nvGraphicFramePr>
        <p:xfrm>
          <a:off x="276225" y="5743575"/>
          <a:ext cx="8555038" cy="815975"/>
        </p:xfrm>
        <a:graphic>
          <a:graphicData uri="http://schemas.openxmlformats.org/drawingml/2006/table">
            <a:tbl>
              <a:tblPr firstRow="1" firstCol="1" bandRow="1">
                <a:tableStyleId>{5C22544A-7EE6-4342-B048-85BDC9FD1C3A}</a:tableStyleId>
              </a:tblPr>
              <a:tblGrid>
                <a:gridCol w="1711008">
                  <a:extLst>
                    <a:ext uri="{9D8B030D-6E8A-4147-A177-3AD203B41FA5}">
                      <a16:colId xmlns:a16="http://schemas.microsoft.com/office/drawing/2014/main" val="2052578298"/>
                    </a:ext>
                  </a:extLst>
                </a:gridCol>
                <a:gridCol w="2651675">
                  <a:extLst>
                    <a:ext uri="{9D8B030D-6E8A-4147-A177-3AD203B41FA5}">
                      <a16:colId xmlns:a16="http://schemas.microsoft.com/office/drawing/2014/main" val="123249347"/>
                    </a:ext>
                  </a:extLst>
                </a:gridCol>
                <a:gridCol w="1345581">
                  <a:extLst>
                    <a:ext uri="{9D8B030D-6E8A-4147-A177-3AD203B41FA5}">
                      <a16:colId xmlns:a16="http://schemas.microsoft.com/office/drawing/2014/main" val="2850108199"/>
                    </a:ext>
                  </a:extLst>
                </a:gridCol>
                <a:gridCol w="1531434">
                  <a:extLst>
                    <a:ext uri="{9D8B030D-6E8A-4147-A177-3AD203B41FA5}">
                      <a16:colId xmlns:a16="http://schemas.microsoft.com/office/drawing/2014/main" val="1522465873"/>
                    </a:ext>
                  </a:extLst>
                </a:gridCol>
                <a:gridCol w="1315341">
                  <a:extLst>
                    <a:ext uri="{9D8B030D-6E8A-4147-A177-3AD203B41FA5}">
                      <a16:colId xmlns:a16="http://schemas.microsoft.com/office/drawing/2014/main" val="2836351374"/>
                    </a:ext>
                  </a:extLst>
                </a:gridCol>
              </a:tblGrid>
              <a:tr h="271992">
                <a:tc>
                  <a:txBody>
                    <a:bodyPr/>
                    <a:lstStyle/>
                    <a:p>
                      <a:pPr marL="0" marR="0">
                        <a:lnSpc>
                          <a:spcPct val="107000"/>
                        </a:lnSpc>
                        <a:spcBef>
                          <a:spcPts val="0"/>
                        </a:spcBef>
                        <a:spcAft>
                          <a:spcPts val="0"/>
                        </a:spcAft>
                      </a:pPr>
                      <a:r>
                        <a:rPr lang="en-US" sz="1200" b="0" i="0" baseline="0">
                          <a:solidFill>
                            <a:schemeClr val="tx1"/>
                          </a:solidFill>
                          <a:effectLst/>
                          <a:latin typeface="Arial" panose="020B0604020202020204" pitchFamily="34" charset="0"/>
                        </a:rPr>
                        <a:t>MINI</a:t>
                      </a:r>
                      <a:endParaRPr lang="en-US" sz="1100" b="0" i="0" baseline="0">
                        <a:solidFill>
                          <a:schemeClr val="tx1"/>
                        </a:solidFill>
                        <a:effectLst/>
                        <a:latin typeface="Arial" panose="020B0604020202020204" pitchFamily="34" charset="0"/>
                        <a:ea typeface="Calibri" panose="020F0502020204030204" pitchFamily="34" charset="0"/>
                        <a:cs typeface="Times New Roman" panose="02020603050405020304" pitchFamily="18" charset="0"/>
                      </a:endParaRPr>
                    </a:p>
                  </a:txBody>
                  <a:tcPr marL="38100" marR="38100" marT="38112" marB="38112">
                    <a:noFill/>
                  </a:tcPr>
                </a:tc>
                <a:tc>
                  <a:txBody>
                    <a:bodyPr/>
                    <a:lstStyle/>
                    <a:p>
                      <a:pPr marL="0" marR="0" algn="r">
                        <a:lnSpc>
                          <a:spcPct val="107000"/>
                        </a:lnSpc>
                        <a:spcBef>
                          <a:spcPts val="0"/>
                        </a:spcBef>
                        <a:spcAft>
                          <a:spcPts val="0"/>
                        </a:spcAft>
                      </a:pPr>
                      <a:r>
                        <a:rPr lang="en-US" sz="1200" b="0" i="0" baseline="0">
                          <a:solidFill>
                            <a:schemeClr val="tx1"/>
                          </a:solidFill>
                          <a:effectLst/>
                          <a:latin typeface="Arial" panose="020B0604020202020204" pitchFamily="34" charset="0"/>
                        </a:rPr>
                        <a:t>1</a:t>
                      </a:r>
                      <a:endParaRPr lang="en-US" sz="1100" b="0" i="0" baseline="0">
                        <a:solidFill>
                          <a:schemeClr val="tx1"/>
                        </a:solidFill>
                        <a:effectLst/>
                        <a:latin typeface="Arial" panose="020B0604020202020204" pitchFamily="34" charset="0"/>
                        <a:ea typeface="Calibri" panose="020F0502020204030204" pitchFamily="34" charset="0"/>
                        <a:cs typeface="Times New Roman" panose="02020603050405020304" pitchFamily="18" charset="0"/>
                      </a:endParaRPr>
                    </a:p>
                  </a:txBody>
                  <a:tcPr marL="38100" marR="38100" marT="38112" marB="38112">
                    <a:noFill/>
                  </a:tcPr>
                </a:tc>
                <a:tc>
                  <a:txBody>
                    <a:bodyPr/>
                    <a:lstStyle/>
                    <a:p>
                      <a:pPr marL="0" marR="0" algn="r">
                        <a:lnSpc>
                          <a:spcPct val="107000"/>
                        </a:lnSpc>
                        <a:spcBef>
                          <a:spcPts val="0"/>
                        </a:spcBef>
                        <a:spcAft>
                          <a:spcPts val="0"/>
                        </a:spcAft>
                      </a:pPr>
                      <a:r>
                        <a:rPr lang="en-US" sz="1200" b="0" i="0" baseline="0">
                          <a:solidFill>
                            <a:schemeClr val="tx1"/>
                          </a:solidFill>
                          <a:effectLst/>
                          <a:latin typeface="Arial" panose="020B0604020202020204" pitchFamily="34" charset="0"/>
                        </a:rPr>
                        <a:t>109</a:t>
                      </a:r>
                      <a:endParaRPr lang="en-US" sz="1100" b="0" i="0" baseline="0">
                        <a:solidFill>
                          <a:schemeClr val="tx1"/>
                        </a:solidFill>
                        <a:effectLst/>
                        <a:latin typeface="Arial" panose="020B0604020202020204" pitchFamily="34" charset="0"/>
                        <a:ea typeface="Calibri" panose="020F0502020204030204" pitchFamily="34" charset="0"/>
                        <a:cs typeface="Times New Roman" panose="02020603050405020304" pitchFamily="18" charset="0"/>
                      </a:endParaRPr>
                    </a:p>
                  </a:txBody>
                  <a:tcPr marL="38100" marR="38100" marT="38112" marB="38112">
                    <a:noFill/>
                  </a:tcPr>
                </a:tc>
                <a:tc>
                  <a:txBody>
                    <a:bodyPr/>
                    <a:lstStyle/>
                    <a:p>
                      <a:pPr marL="0" marR="0" algn="r">
                        <a:lnSpc>
                          <a:spcPct val="107000"/>
                        </a:lnSpc>
                        <a:spcBef>
                          <a:spcPts val="0"/>
                        </a:spcBef>
                        <a:spcAft>
                          <a:spcPts val="0"/>
                        </a:spcAft>
                      </a:pPr>
                      <a:r>
                        <a:rPr lang="en-US" sz="1200" b="0" i="0" baseline="0">
                          <a:solidFill>
                            <a:schemeClr val="tx1"/>
                          </a:solidFill>
                          <a:effectLst/>
                          <a:latin typeface="Arial" panose="020B0604020202020204" pitchFamily="34" charset="0"/>
                        </a:rPr>
                        <a:t>1.52</a:t>
                      </a:r>
                      <a:endParaRPr lang="en-US" sz="1100" b="0" i="0" baseline="0">
                        <a:solidFill>
                          <a:schemeClr val="tx1"/>
                        </a:solidFill>
                        <a:effectLst/>
                        <a:latin typeface="Arial" panose="020B0604020202020204" pitchFamily="34" charset="0"/>
                        <a:ea typeface="Calibri" panose="020F0502020204030204" pitchFamily="34" charset="0"/>
                        <a:cs typeface="Times New Roman" panose="02020603050405020304" pitchFamily="18" charset="0"/>
                      </a:endParaRPr>
                    </a:p>
                  </a:txBody>
                  <a:tcPr marL="38100" marR="38100" marT="38112" marB="38112">
                    <a:noFill/>
                  </a:tcPr>
                </a:tc>
                <a:tc>
                  <a:txBody>
                    <a:bodyPr/>
                    <a:lstStyle/>
                    <a:p>
                      <a:pPr marL="0" marR="0" algn="r">
                        <a:lnSpc>
                          <a:spcPct val="107000"/>
                        </a:lnSpc>
                        <a:spcBef>
                          <a:spcPts val="0"/>
                        </a:spcBef>
                        <a:spcAft>
                          <a:spcPts val="0"/>
                        </a:spcAft>
                      </a:pPr>
                      <a:r>
                        <a:rPr lang="en-US" sz="1200" b="0" i="0" baseline="0">
                          <a:solidFill>
                            <a:schemeClr val="tx1"/>
                          </a:solidFill>
                          <a:effectLst/>
                          <a:latin typeface="Arial" panose="020B0604020202020204" pitchFamily="34" charset="0"/>
                        </a:rPr>
                        <a:t>0.22</a:t>
                      </a:r>
                      <a:endParaRPr lang="en-US" sz="1100" b="0" i="0" baseline="0">
                        <a:solidFill>
                          <a:schemeClr val="tx1"/>
                        </a:solidFill>
                        <a:effectLst/>
                        <a:latin typeface="Arial" panose="020B0604020202020204" pitchFamily="34" charset="0"/>
                        <a:ea typeface="Calibri" panose="020F0502020204030204" pitchFamily="34" charset="0"/>
                        <a:cs typeface="Times New Roman" panose="02020603050405020304" pitchFamily="18" charset="0"/>
                      </a:endParaRPr>
                    </a:p>
                  </a:txBody>
                  <a:tcPr marL="38100" marR="38100" marT="38112" marB="38112">
                    <a:noFill/>
                  </a:tcPr>
                </a:tc>
                <a:extLst>
                  <a:ext uri="{0D108BD9-81ED-4DB2-BD59-A6C34878D82A}">
                    <a16:rowId xmlns:a16="http://schemas.microsoft.com/office/drawing/2014/main" val="106545722"/>
                  </a:ext>
                </a:extLst>
              </a:tr>
              <a:tr h="271992">
                <a:tc>
                  <a:txBody>
                    <a:bodyPr/>
                    <a:lstStyle/>
                    <a:p>
                      <a:pPr marL="0" marR="0">
                        <a:lnSpc>
                          <a:spcPct val="107000"/>
                        </a:lnSpc>
                        <a:spcBef>
                          <a:spcPts val="0"/>
                        </a:spcBef>
                        <a:spcAft>
                          <a:spcPts val="0"/>
                        </a:spcAft>
                      </a:pPr>
                      <a:r>
                        <a:rPr lang="en-US" sz="1200" b="0" i="0" baseline="0">
                          <a:solidFill>
                            <a:schemeClr val="tx1"/>
                          </a:solidFill>
                          <a:effectLst/>
                          <a:latin typeface="Arial" panose="020B0604020202020204" pitchFamily="34" charset="0"/>
                        </a:rPr>
                        <a:t>Wheel Freeness</a:t>
                      </a:r>
                      <a:endParaRPr lang="en-US" sz="1100" b="0" i="0" baseline="0">
                        <a:solidFill>
                          <a:schemeClr val="tx1"/>
                        </a:solidFill>
                        <a:effectLst/>
                        <a:latin typeface="Arial" panose="020B0604020202020204" pitchFamily="34" charset="0"/>
                        <a:ea typeface="Calibri" panose="020F0502020204030204" pitchFamily="34" charset="0"/>
                        <a:cs typeface="Times New Roman" panose="02020603050405020304" pitchFamily="18" charset="0"/>
                      </a:endParaRPr>
                    </a:p>
                  </a:txBody>
                  <a:tcPr marL="38100" marR="38100" marT="38112" marB="38112">
                    <a:noFill/>
                  </a:tcPr>
                </a:tc>
                <a:tc>
                  <a:txBody>
                    <a:bodyPr/>
                    <a:lstStyle/>
                    <a:p>
                      <a:pPr marL="0" marR="0" algn="r">
                        <a:lnSpc>
                          <a:spcPct val="107000"/>
                        </a:lnSpc>
                        <a:spcBef>
                          <a:spcPts val="0"/>
                        </a:spcBef>
                        <a:spcAft>
                          <a:spcPts val="0"/>
                        </a:spcAft>
                      </a:pPr>
                      <a:r>
                        <a:rPr lang="en-US" sz="1200" b="0" i="0" baseline="0">
                          <a:solidFill>
                            <a:schemeClr val="tx1"/>
                          </a:solidFill>
                          <a:effectLst/>
                          <a:latin typeface="Arial" panose="020B0604020202020204" pitchFamily="34" charset="0"/>
                        </a:rPr>
                        <a:t>1</a:t>
                      </a:r>
                      <a:endParaRPr lang="en-US" sz="1100" b="0" i="0" baseline="0">
                        <a:solidFill>
                          <a:schemeClr val="tx1"/>
                        </a:solidFill>
                        <a:effectLst/>
                        <a:latin typeface="Arial" panose="020B0604020202020204" pitchFamily="34" charset="0"/>
                        <a:ea typeface="Calibri" panose="020F0502020204030204" pitchFamily="34" charset="0"/>
                        <a:cs typeface="Times New Roman" panose="02020603050405020304" pitchFamily="18" charset="0"/>
                      </a:endParaRPr>
                    </a:p>
                  </a:txBody>
                  <a:tcPr marL="38100" marR="38100" marT="38112" marB="38112">
                    <a:noFill/>
                  </a:tcPr>
                </a:tc>
                <a:tc>
                  <a:txBody>
                    <a:bodyPr/>
                    <a:lstStyle/>
                    <a:p>
                      <a:pPr marL="0" marR="0" algn="r">
                        <a:lnSpc>
                          <a:spcPct val="107000"/>
                        </a:lnSpc>
                        <a:spcBef>
                          <a:spcPts val="0"/>
                        </a:spcBef>
                        <a:spcAft>
                          <a:spcPts val="0"/>
                        </a:spcAft>
                      </a:pPr>
                      <a:r>
                        <a:rPr lang="en-US" sz="1200" b="0" i="0" baseline="0">
                          <a:solidFill>
                            <a:schemeClr val="tx1"/>
                          </a:solidFill>
                          <a:effectLst/>
                          <a:latin typeface="Arial" panose="020B0604020202020204" pitchFamily="34" charset="0"/>
                        </a:rPr>
                        <a:t>109</a:t>
                      </a:r>
                      <a:endParaRPr lang="en-US" sz="1100" b="0" i="0" baseline="0">
                        <a:solidFill>
                          <a:schemeClr val="tx1"/>
                        </a:solidFill>
                        <a:effectLst/>
                        <a:latin typeface="Arial" panose="020B0604020202020204" pitchFamily="34" charset="0"/>
                        <a:ea typeface="Calibri" panose="020F0502020204030204" pitchFamily="34" charset="0"/>
                        <a:cs typeface="Times New Roman" panose="02020603050405020304" pitchFamily="18" charset="0"/>
                      </a:endParaRPr>
                    </a:p>
                  </a:txBody>
                  <a:tcPr marL="38100" marR="38100" marT="38112" marB="38112">
                    <a:noFill/>
                  </a:tcPr>
                </a:tc>
                <a:tc>
                  <a:txBody>
                    <a:bodyPr/>
                    <a:lstStyle/>
                    <a:p>
                      <a:pPr marL="0" marR="0" algn="r">
                        <a:lnSpc>
                          <a:spcPct val="107000"/>
                        </a:lnSpc>
                        <a:spcBef>
                          <a:spcPts val="0"/>
                        </a:spcBef>
                        <a:spcAft>
                          <a:spcPts val="0"/>
                        </a:spcAft>
                      </a:pPr>
                      <a:r>
                        <a:rPr lang="en-US" sz="1200" b="0" i="0" baseline="0">
                          <a:solidFill>
                            <a:schemeClr val="tx1"/>
                          </a:solidFill>
                          <a:effectLst/>
                          <a:latin typeface="Arial" panose="020B0604020202020204" pitchFamily="34" charset="0"/>
                        </a:rPr>
                        <a:t>0.28</a:t>
                      </a:r>
                      <a:endParaRPr lang="en-US" sz="1100" b="0" i="0" baseline="0">
                        <a:solidFill>
                          <a:schemeClr val="tx1"/>
                        </a:solidFill>
                        <a:effectLst/>
                        <a:latin typeface="Arial" panose="020B0604020202020204" pitchFamily="34" charset="0"/>
                        <a:ea typeface="Calibri" panose="020F0502020204030204" pitchFamily="34" charset="0"/>
                        <a:cs typeface="Times New Roman" panose="02020603050405020304" pitchFamily="18" charset="0"/>
                      </a:endParaRPr>
                    </a:p>
                  </a:txBody>
                  <a:tcPr marL="38100" marR="38100" marT="38112" marB="38112">
                    <a:noFill/>
                  </a:tcPr>
                </a:tc>
                <a:tc>
                  <a:txBody>
                    <a:bodyPr/>
                    <a:lstStyle/>
                    <a:p>
                      <a:pPr marL="0" marR="0" algn="r">
                        <a:lnSpc>
                          <a:spcPct val="107000"/>
                        </a:lnSpc>
                        <a:spcBef>
                          <a:spcPts val="0"/>
                        </a:spcBef>
                        <a:spcAft>
                          <a:spcPts val="0"/>
                        </a:spcAft>
                      </a:pPr>
                      <a:r>
                        <a:rPr lang="en-US" sz="1200" b="0" i="0" baseline="0">
                          <a:solidFill>
                            <a:schemeClr val="tx1"/>
                          </a:solidFill>
                          <a:effectLst/>
                          <a:latin typeface="Arial" panose="020B0604020202020204" pitchFamily="34" charset="0"/>
                        </a:rPr>
                        <a:t>0.60</a:t>
                      </a:r>
                      <a:endParaRPr lang="en-US" sz="1100" b="0" i="0" baseline="0">
                        <a:solidFill>
                          <a:schemeClr val="tx1"/>
                        </a:solidFill>
                        <a:effectLst/>
                        <a:latin typeface="Arial" panose="020B0604020202020204" pitchFamily="34" charset="0"/>
                        <a:ea typeface="Calibri" panose="020F0502020204030204" pitchFamily="34" charset="0"/>
                        <a:cs typeface="Times New Roman" panose="02020603050405020304" pitchFamily="18" charset="0"/>
                      </a:endParaRPr>
                    </a:p>
                  </a:txBody>
                  <a:tcPr marL="38100" marR="38100" marT="38112" marB="38112">
                    <a:noFill/>
                  </a:tcPr>
                </a:tc>
                <a:extLst>
                  <a:ext uri="{0D108BD9-81ED-4DB2-BD59-A6C34878D82A}">
                    <a16:rowId xmlns:a16="http://schemas.microsoft.com/office/drawing/2014/main" val="4110343258"/>
                  </a:ext>
                </a:extLst>
              </a:tr>
              <a:tr h="271992">
                <a:tc>
                  <a:txBody>
                    <a:bodyPr/>
                    <a:lstStyle/>
                    <a:p>
                      <a:pPr marL="0" marR="0">
                        <a:lnSpc>
                          <a:spcPct val="107000"/>
                        </a:lnSpc>
                        <a:spcBef>
                          <a:spcPts val="0"/>
                        </a:spcBef>
                        <a:spcAft>
                          <a:spcPts val="0"/>
                        </a:spcAft>
                      </a:pPr>
                      <a:r>
                        <a:rPr lang="en-US" sz="1200" b="0" i="0" baseline="0">
                          <a:solidFill>
                            <a:schemeClr val="tx1"/>
                          </a:solidFill>
                          <a:effectLst/>
                          <a:latin typeface="Arial" panose="020B0604020202020204" pitchFamily="34" charset="0"/>
                        </a:rPr>
                        <a:t>Age</a:t>
                      </a:r>
                      <a:endParaRPr lang="en-US" sz="1100" b="0" i="0" baseline="0">
                        <a:solidFill>
                          <a:schemeClr val="tx1"/>
                        </a:solidFill>
                        <a:effectLst/>
                        <a:latin typeface="Arial" panose="020B0604020202020204" pitchFamily="34" charset="0"/>
                        <a:ea typeface="Calibri" panose="020F0502020204030204" pitchFamily="34" charset="0"/>
                        <a:cs typeface="Times New Roman" panose="02020603050405020304" pitchFamily="18" charset="0"/>
                      </a:endParaRPr>
                    </a:p>
                  </a:txBody>
                  <a:tcPr marL="38100" marR="38100" marT="38112" marB="38112">
                    <a:noFill/>
                  </a:tcPr>
                </a:tc>
                <a:tc>
                  <a:txBody>
                    <a:bodyPr/>
                    <a:lstStyle/>
                    <a:p>
                      <a:pPr marL="0" marR="0" algn="r">
                        <a:lnSpc>
                          <a:spcPct val="107000"/>
                        </a:lnSpc>
                        <a:spcBef>
                          <a:spcPts val="0"/>
                        </a:spcBef>
                        <a:spcAft>
                          <a:spcPts val="0"/>
                        </a:spcAft>
                      </a:pPr>
                      <a:r>
                        <a:rPr lang="en-US" sz="1200" b="0" i="0" baseline="0">
                          <a:solidFill>
                            <a:schemeClr val="tx1"/>
                          </a:solidFill>
                          <a:effectLst/>
                          <a:latin typeface="Arial" panose="020B0604020202020204" pitchFamily="34" charset="0"/>
                        </a:rPr>
                        <a:t>1</a:t>
                      </a:r>
                      <a:endParaRPr lang="en-US" sz="1100" b="0" i="0" baseline="0">
                        <a:solidFill>
                          <a:schemeClr val="tx1"/>
                        </a:solidFill>
                        <a:effectLst/>
                        <a:latin typeface="Arial" panose="020B0604020202020204" pitchFamily="34" charset="0"/>
                        <a:ea typeface="Calibri" panose="020F0502020204030204" pitchFamily="34" charset="0"/>
                        <a:cs typeface="Times New Roman" panose="02020603050405020304" pitchFamily="18" charset="0"/>
                      </a:endParaRPr>
                    </a:p>
                  </a:txBody>
                  <a:tcPr marL="38100" marR="38100" marT="38112" marB="38112">
                    <a:noFill/>
                  </a:tcPr>
                </a:tc>
                <a:tc>
                  <a:txBody>
                    <a:bodyPr/>
                    <a:lstStyle/>
                    <a:p>
                      <a:pPr marL="0" marR="0" algn="r">
                        <a:lnSpc>
                          <a:spcPct val="107000"/>
                        </a:lnSpc>
                        <a:spcBef>
                          <a:spcPts val="0"/>
                        </a:spcBef>
                        <a:spcAft>
                          <a:spcPts val="0"/>
                        </a:spcAft>
                      </a:pPr>
                      <a:r>
                        <a:rPr lang="en-US" sz="1200" b="0" i="0" baseline="0">
                          <a:solidFill>
                            <a:schemeClr val="tx1"/>
                          </a:solidFill>
                          <a:effectLst/>
                          <a:latin typeface="Arial" panose="020B0604020202020204" pitchFamily="34" charset="0"/>
                        </a:rPr>
                        <a:t>109</a:t>
                      </a:r>
                      <a:endParaRPr lang="en-US" sz="1100" b="0" i="0" baseline="0">
                        <a:solidFill>
                          <a:schemeClr val="tx1"/>
                        </a:solidFill>
                        <a:effectLst/>
                        <a:latin typeface="Arial" panose="020B0604020202020204" pitchFamily="34" charset="0"/>
                        <a:ea typeface="Calibri" panose="020F0502020204030204" pitchFamily="34" charset="0"/>
                        <a:cs typeface="Times New Roman" panose="02020603050405020304" pitchFamily="18" charset="0"/>
                      </a:endParaRPr>
                    </a:p>
                  </a:txBody>
                  <a:tcPr marL="38100" marR="38100" marT="38112" marB="38112">
                    <a:noFill/>
                  </a:tcPr>
                </a:tc>
                <a:tc>
                  <a:txBody>
                    <a:bodyPr/>
                    <a:lstStyle/>
                    <a:p>
                      <a:pPr marL="0" marR="0" algn="r">
                        <a:lnSpc>
                          <a:spcPct val="107000"/>
                        </a:lnSpc>
                        <a:spcBef>
                          <a:spcPts val="0"/>
                        </a:spcBef>
                        <a:spcAft>
                          <a:spcPts val="0"/>
                        </a:spcAft>
                      </a:pPr>
                      <a:r>
                        <a:rPr lang="en-US" sz="1200" b="0" i="0" baseline="0">
                          <a:solidFill>
                            <a:schemeClr val="tx1"/>
                          </a:solidFill>
                          <a:effectLst/>
                          <a:latin typeface="Arial" panose="020B0604020202020204" pitchFamily="34" charset="0"/>
                        </a:rPr>
                        <a:t>10.04</a:t>
                      </a:r>
                      <a:endParaRPr lang="en-US" sz="1100" b="0" i="0" baseline="0">
                        <a:solidFill>
                          <a:schemeClr val="tx1"/>
                        </a:solidFill>
                        <a:effectLst/>
                        <a:latin typeface="Arial" panose="020B0604020202020204" pitchFamily="34" charset="0"/>
                        <a:ea typeface="Calibri" panose="020F0502020204030204" pitchFamily="34" charset="0"/>
                        <a:cs typeface="Times New Roman" panose="02020603050405020304" pitchFamily="18" charset="0"/>
                      </a:endParaRPr>
                    </a:p>
                  </a:txBody>
                  <a:tcPr marL="38100" marR="38100" marT="38112" marB="38112">
                    <a:noFill/>
                  </a:tcPr>
                </a:tc>
                <a:tc>
                  <a:txBody>
                    <a:bodyPr/>
                    <a:lstStyle/>
                    <a:p>
                      <a:pPr marL="0" marR="0" algn="r">
                        <a:lnSpc>
                          <a:spcPct val="107000"/>
                        </a:lnSpc>
                        <a:spcBef>
                          <a:spcPts val="0"/>
                        </a:spcBef>
                        <a:spcAft>
                          <a:spcPts val="0"/>
                        </a:spcAft>
                      </a:pPr>
                      <a:r>
                        <a:rPr lang="en-US" sz="1200" b="0" i="0" baseline="0">
                          <a:solidFill>
                            <a:schemeClr val="tx1"/>
                          </a:solidFill>
                          <a:effectLst/>
                          <a:latin typeface="Arial" panose="020B0604020202020204" pitchFamily="34" charset="0"/>
                        </a:rPr>
                        <a:t>&lt;0.01</a:t>
                      </a:r>
                      <a:endParaRPr lang="en-US" sz="1100" b="0" i="0" baseline="0">
                        <a:solidFill>
                          <a:schemeClr val="tx1"/>
                        </a:solidFill>
                        <a:effectLst/>
                        <a:latin typeface="Arial" panose="020B0604020202020204" pitchFamily="34" charset="0"/>
                        <a:ea typeface="Calibri" panose="020F0502020204030204" pitchFamily="34" charset="0"/>
                        <a:cs typeface="Times New Roman" panose="02020603050405020304" pitchFamily="18" charset="0"/>
                      </a:endParaRPr>
                    </a:p>
                  </a:txBody>
                  <a:tcPr marL="38100" marR="38100" marT="38112" marB="38112">
                    <a:noFill/>
                  </a:tcPr>
                </a:tc>
                <a:extLst>
                  <a:ext uri="{0D108BD9-81ED-4DB2-BD59-A6C34878D82A}">
                    <a16:rowId xmlns:a16="http://schemas.microsoft.com/office/drawing/2014/main" val="437554035"/>
                  </a:ext>
                </a:extLst>
              </a:tr>
            </a:tbl>
          </a:graphicData>
        </a:graphic>
      </p:graphicFrame>
    </p:spTree>
  </p:cSld>
  <p:clrMapOvr>
    <a:masterClrMapping/>
  </p:clrMapOvr>
</p:sld>
</file>

<file path=ppt/slides/slide2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3" name="Chart 12">
            <a:extLst>
              <a:ext uri="{FF2B5EF4-FFF2-40B4-BE49-F238E27FC236}">
                <a16:creationId xmlns:a16="http://schemas.microsoft.com/office/drawing/2014/main" id="{1AA83F59-7ADB-7DBC-0B1A-F68526AC46C2}"/>
              </a:ext>
            </a:extLst>
          </p:cNvPr>
          <p:cNvGraphicFramePr>
            <a:graphicFrameLocks/>
          </p:cNvGraphicFramePr>
          <p:nvPr/>
        </p:nvGraphicFramePr>
        <p:xfrm>
          <a:off x="635421" y="1225550"/>
          <a:ext cx="8354592" cy="5340087"/>
        </p:xfrm>
        <a:graphic>
          <a:graphicData uri="http://schemas.openxmlformats.org/drawingml/2006/chart">
            <c:chart xmlns:c="http://schemas.openxmlformats.org/drawingml/2006/chart" xmlns:r="http://schemas.openxmlformats.org/officeDocument/2006/relationships" r:id="rId3"/>
          </a:graphicData>
        </a:graphic>
      </p:graphicFrame>
      <p:sp>
        <p:nvSpPr>
          <p:cNvPr id="481283" name="Slide Number Placeholder 1">
            <a:extLst>
              <a:ext uri="{FF2B5EF4-FFF2-40B4-BE49-F238E27FC236}">
                <a16:creationId xmlns:a16="http://schemas.microsoft.com/office/drawing/2014/main" id="{211C3034-9F80-569E-9B63-B0C3BF8A3994}"/>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003857BB-FA86-41EA-8569-38A6705705A7}" type="slidenum">
              <a:rPr lang="en-US" altLang="en-US" sz="1400"/>
              <a:pPr>
                <a:spcBef>
                  <a:spcPct val="0"/>
                </a:spcBef>
                <a:buFontTx/>
                <a:buNone/>
              </a:pPr>
              <a:t>252</a:t>
            </a:fld>
            <a:endParaRPr lang="en-US" altLang="en-US" sz="1400"/>
          </a:p>
        </p:txBody>
      </p:sp>
      <p:sp>
        <p:nvSpPr>
          <p:cNvPr id="481284" name="Line 4">
            <a:extLst>
              <a:ext uri="{FF2B5EF4-FFF2-40B4-BE49-F238E27FC236}">
                <a16:creationId xmlns:a16="http://schemas.microsoft.com/office/drawing/2014/main" id="{9710C8BE-B93A-1C13-57E8-117AEFCE10D0}"/>
              </a:ext>
            </a:extLst>
          </p:cNvPr>
          <p:cNvSpPr>
            <a:spLocks noChangeShapeType="1"/>
          </p:cNvSpPr>
          <p:nvPr/>
        </p:nvSpPr>
        <p:spPr bwMode="auto">
          <a:xfrm>
            <a:off x="120650" y="500063"/>
            <a:ext cx="8869363" cy="0"/>
          </a:xfrm>
          <a:prstGeom prst="line">
            <a:avLst/>
          </a:prstGeom>
          <a:noFill/>
          <a:ln w="50800">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481285" name="Text Box 5">
            <a:extLst>
              <a:ext uri="{FF2B5EF4-FFF2-40B4-BE49-F238E27FC236}">
                <a16:creationId xmlns:a16="http://schemas.microsoft.com/office/drawing/2014/main" id="{7F1A3B3B-5F8F-A3A1-46EE-133AF9BA6CA4}"/>
              </a:ext>
            </a:extLst>
          </p:cNvPr>
          <p:cNvSpPr txBox="1">
            <a:spLocks noChangeArrowheads="1"/>
          </p:cNvSpPr>
          <p:nvPr/>
        </p:nvSpPr>
        <p:spPr bwMode="auto">
          <a:xfrm>
            <a:off x="26988" y="12700"/>
            <a:ext cx="9144000" cy="4619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ts val="1200"/>
              </a:spcBef>
              <a:spcAft>
                <a:spcPts val="600"/>
              </a:spcAft>
              <a:buFontTx/>
              <a:buNone/>
            </a:pPr>
            <a:r>
              <a:rPr lang="en-US" altLang="en-US" sz="2400" b="1">
                <a:latin typeface="Arial" panose="020B0604020202020204" pitchFamily="34" charset="0"/>
                <a:cs typeface="Arial" panose="020B0604020202020204" pitchFamily="34" charset="0"/>
              </a:rPr>
              <a:t>3. </a:t>
            </a:r>
            <a:r>
              <a:rPr lang="fr-FR" altLang="en-US" sz="2400" b="1">
                <a:latin typeface="Arial" panose="020B0604020202020204" pitchFamily="34" charset="0"/>
                <a:cs typeface="Arial" panose="020B0604020202020204" pitchFamily="34" charset="0"/>
              </a:rPr>
              <a:t>Juvenile Exposure – Gen. 76 Males</a:t>
            </a:r>
            <a:endParaRPr lang="en-US" altLang="en-US" sz="2400">
              <a:latin typeface="Arial" panose="020B0604020202020204" pitchFamily="34" charset="0"/>
              <a:cs typeface="Arial" panose="020B0604020202020204" pitchFamily="34" charset="0"/>
            </a:endParaRPr>
          </a:p>
        </p:txBody>
      </p:sp>
      <p:sp>
        <p:nvSpPr>
          <p:cNvPr id="481286" name="TextBox 2">
            <a:extLst>
              <a:ext uri="{FF2B5EF4-FFF2-40B4-BE49-F238E27FC236}">
                <a16:creationId xmlns:a16="http://schemas.microsoft.com/office/drawing/2014/main" id="{0733BD3F-EB62-1F4C-143B-62C762784B5F}"/>
              </a:ext>
            </a:extLst>
          </p:cNvPr>
          <p:cNvSpPr txBox="1">
            <a:spLocks noChangeArrowheads="1"/>
          </p:cNvSpPr>
          <p:nvPr/>
        </p:nvSpPr>
        <p:spPr bwMode="auto">
          <a:xfrm>
            <a:off x="23813" y="519113"/>
            <a:ext cx="9069387" cy="363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nSpc>
                <a:spcPct val="110000"/>
              </a:lnSpc>
              <a:spcBef>
                <a:spcPct val="0"/>
              </a:spcBef>
              <a:buFontTx/>
              <a:buNone/>
            </a:pPr>
            <a:r>
              <a:rPr lang="en-US" altLang="en-US" sz="1600">
                <a:latin typeface="Arial" panose="020B0604020202020204" pitchFamily="34" charset="0"/>
                <a:cs typeface="Arial" panose="020B0604020202020204" pitchFamily="34" charset="0"/>
              </a:rPr>
              <a:t>J</a:t>
            </a:r>
            <a:r>
              <a:rPr lang="en-US" altLang="en-US" sz="1600">
                <a:solidFill>
                  <a:srgbClr val="000000"/>
                </a:solidFill>
                <a:latin typeface="Arial" panose="020B0604020202020204" pitchFamily="34" charset="0"/>
                <a:cs typeface="Arial" panose="020B0604020202020204" pitchFamily="34" charset="0"/>
              </a:rPr>
              <a:t>uvenile Western diet increased adult running for </a:t>
            </a:r>
            <a:r>
              <a:rPr lang="en-US" altLang="en-US" sz="1600" b="1">
                <a:solidFill>
                  <a:srgbClr val="FF0000"/>
                </a:solidFill>
                <a:latin typeface="Arial" panose="020B0604020202020204" pitchFamily="34" charset="0"/>
                <a:cs typeface="Arial" panose="020B0604020202020204" pitchFamily="34" charset="0"/>
              </a:rPr>
              <a:t>HR</a:t>
            </a:r>
            <a:r>
              <a:rPr lang="en-US" altLang="en-US" sz="1600">
                <a:solidFill>
                  <a:srgbClr val="000000"/>
                </a:solidFill>
                <a:latin typeface="Arial" panose="020B0604020202020204" pitchFamily="34" charset="0"/>
                <a:cs typeface="Arial" panose="020B0604020202020204" pitchFamily="34" charset="0"/>
              </a:rPr>
              <a:t> but not for </a:t>
            </a:r>
            <a:r>
              <a:rPr lang="en-US" altLang="en-US" sz="1600" b="1">
                <a:solidFill>
                  <a:srgbClr val="0000FF"/>
                </a:solidFill>
                <a:latin typeface="Arial" panose="020B0604020202020204" pitchFamily="34" charset="0"/>
                <a:cs typeface="Arial" panose="020B0604020202020204" pitchFamily="34" charset="0"/>
              </a:rPr>
              <a:t>C</a:t>
            </a:r>
            <a:r>
              <a:rPr lang="en-US" altLang="en-US" sz="1600">
                <a:solidFill>
                  <a:srgbClr val="000000"/>
                </a:solidFill>
                <a:latin typeface="Arial" panose="020B0604020202020204" pitchFamily="34" charset="0"/>
                <a:cs typeface="Arial" panose="020B0604020202020204" pitchFamily="34" charset="0"/>
              </a:rPr>
              <a:t>.</a:t>
            </a:r>
            <a:endParaRPr lang="en-US" altLang="en-US" sz="1600"/>
          </a:p>
        </p:txBody>
      </p:sp>
      <p:sp>
        <p:nvSpPr>
          <p:cNvPr id="481287" name="TextBox 2">
            <a:extLst>
              <a:ext uri="{FF2B5EF4-FFF2-40B4-BE49-F238E27FC236}">
                <a16:creationId xmlns:a16="http://schemas.microsoft.com/office/drawing/2014/main" id="{32368C52-EC93-6650-FA75-4994A08CAE21}"/>
              </a:ext>
            </a:extLst>
          </p:cNvPr>
          <p:cNvSpPr txBox="1">
            <a:spLocks noChangeArrowheads="1"/>
          </p:cNvSpPr>
          <p:nvPr/>
        </p:nvSpPr>
        <p:spPr bwMode="auto">
          <a:xfrm>
            <a:off x="1847850" y="6051550"/>
            <a:ext cx="6946900" cy="461963"/>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2400">
                <a:latin typeface="Arial" panose="020B0604020202020204" pitchFamily="34" charset="0"/>
                <a:cs typeface="Arial" panose="020B0604020202020204" pitchFamily="34" charset="0"/>
              </a:rPr>
              <a:t>     No Wheel Access     </a:t>
            </a:r>
          </a:p>
        </p:txBody>
      </p:sp>
      <p:sp>
        <p:nvSpPr>
          <p:cNvPr id="481288" name="Rectangle 3">
            <a:extLst>
              <a:ext uri="{FF2B5EF4-FFF2-40B4-BE49-F238E27FC236}">
                <a16:creationId xmlns:a16="http://schemas.microsoft.com/office/drawing/2014/main" id="{98467104-50C2-CC66-D060-EBA2E4F2DB4C}"/>
              </a:ext>
            </a:extLst>
          </p:cNvPr>
          <p:cNvSpPr>
            <a:spLocks noChangeArrowheads="1"/>
          </p:cNvSpPr>
          <p:nvPr/>
        </p:nvSpPr>
        <p:spPr bwMode="auto">
          <a:xfrm>
            <a:off x="8205788" y="1876425"/>
            <a:ext cx="514350" cy="300038"/>
          </a:xfrm>
          <a:prstGeom prst="rect">
            <a:avLst/>
          </a:prstGeom>
          <a:noFill/>
          <a:ln w="63500" algn="ctr">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481289" name="TextBox 2">
            <a:extLst>
              <a:ext uri="{FF2B5EF4-FFF2-40B4-BE49-F238E27FC236}">
                <a16:creationId xmlns:a16="http://schemas.microsoft.com/office/drawing/2014/main" id="{581885C3-0BDC-6F19-0270-674516CD61BD}"/>
              </a:ext>
            </a:extLst>
          </p:cNvPr>
          <p:cNvSpPr txBox="1">
            <a:spLocks noChangeArrowheads="1"/>
          </p:cNvSpPr>
          <p:nvPr/>
        </p:nvSpPr>
        <p:spPr bwMode="auto">
          <a:xfrm>
            <a:off x="7618413" y="1265238"/>
            <a:ext cx="1065212" cy="831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1600">
                <a:latin typeface="Arial" panose="020B0604020202020204" pitchFamily="34" charset="0"/>
                <a:cs typeface="Arial" panose="020B0604020202020204" pitchFamily="34" charset="0"/>
              </a:rPr>
              <a:t>Juvenile Western diet</a:t>
            </a:r>
          </a:p>
        </p:txBody>
      </p:sp>
      <p:sp>
        <p:nvSpPr>
          <p:cNvPr id="481290" name="TextBox 1">
            <a:extLst>
              <a:ext uri="{FF2B5EF4-FFF2-40B4-BE49-F238E27FC236}">
                <a16:creationId xmlns:a16="http://schemas.microsoft.com/office/drawing/2014/main" id="{0BE96E87-E2F9-26D1-C28D-FD0E0C21474B}"/>
              </a:ext>
            </a:extLst>
          </p:cNvPr>
          <p:cNvSpPr txBox="1">
            <a:spLocks noChangeArrowheads="1"/>
          </p:cNvSpPr>
          <p:nvPr/>
        </p:nvSpPr>
        <p:spPr bwMode="auto">
          <a:xfrm>
            <a:off x="1438275" y="1797050"/>
            <a:ext cx="1925638"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1800">
                <a:latin typeface="Arial" panose="020B0604020202020204" pitchFamily="34" charset="0"/>
                <a:cs typeface="Arial" panose="020B0604020202020204" pitchFamily="34" charset="0"/>
              </a:rPr>
              <a:t>LSMean + SE</a:t>
            </a:r>
          </a:p>
        </p:txBody>
      </p:sp>
      <p:sp>
        <p:nvSpPr>
          <p:cNvPr id="481291" name="TextBox 1">
            <a:extLst>
              <a:ext uri="{FF2B5EF4-FFF2-40B4-BE49-F238E27FC236}">
                <a16:creationId xmlns:a16="http://schemas.microsoft.com/office/drawing/2014/main" id="{D2F0E73A-EF5B-D519-EED9-9CC605300A29}"/>
              </a:ext>
            </a:extLst>
          </p:cNvPr>
          <p:cNvSpPr txBox="1">
            <a:spLocks noChangeArrowheads="1"/>
          </p:cNvSpPr>
          <p:nvPr/>
        </p:nvSpPr>
        <p:spPr bwMode="auto">
          <a:xfrm rot="-5400000">
            <a:off x="-1216818" y="3628231"/>
            <a:ext cx="3233738" cy="492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2600">
                <a:latin typeface="Arial" panose="020B0604020202020204" pitchFamily="34" charset="0"/>
                <a:cs typeface="Arial" panose="020B0604020202020204" pitchFamily="34" charset="0"/>
              </a:rPr>
              <a:t>Revolutions per Day</a:t>
            </a:r>
          </a:p>
        </p:txBody>
      </p:sp>
      <p:sp>
        <p:nvSpPr>
          <p:cNvPr id="481292" name="Rectangle 1">
            <a:extLst>
              <a:ext uri="{FF2B5EF4-FFF2-40B4-BE49-F238E27FC236}">
                <a16:creationId xmlns:a16="http://schemas.microsoft.com/office/drawing/2014/main" id="{E2B1DD14-3CD4-1E3A-A7D6-FBB1A70C0AE6}"/>
              </a:ext>
            </a:extLst>
          </p:cNvPr>
          <p:cNvSpPr>
            <a:spLocks noChangeArrowheads="1"/>
          </p:cNvSpPr>
          <p:nvPr/>
        </p:nvSpPr>
        <p:spPr bwMode="auto">
          <a:xfrm>
            <a:off x="5170488" y="2414588"/>
            <a:ext cx="3819525" cy="3636962"/>
          </a:xfrm>
          <a:prstGeom prst="rect">
            <a:avLst/>
          </a:prstGeom>
          <a:solidFill>
            <a:schemeClr val="bg1"/>
          </a:solidFill>
          <a:ln>
            <a:noFill/>
          </a:ln>
          <a:extLst>
            <a:ext uri="{91240B29-F687-4F45-9708-019B960494DF}">
              <a14:hiddenLine xmlns:a14="http://schemas.microsoft.com/office/drawing/2010/main" w="9525" algn="ctr">
                <a:solidFill>
                  <a:srgbClr val="000000"/>
                </a:solidFill>
                <a:round/>
                <a:headEnd/>
                <a:tailEnd/>
              </a14:hiddenLine>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cxnSp>
        <p:nvCxnSpPr>
          <p:cNvPr id="4" name="Straight Arrow Connector 3">
            <a:extLst>
              <a:ext uri="{FF2B5EF4-FFF2-40B4-BE49-F238E27FC236}">
                <a16:creationId xmlns:a16="http://schemas.microsoft.com/office/drawing/2014/main" id="{00BF47AB-1F51-CCC3-2332-3C63F031B908}"/>
              </a:ext>
            </a:extLst>
          </p:cNvPr>
          <p:cNvCxnSpPr/>
          <p:nvPr/>
        </p:nvCxnSpPr>
        <p:spPr bwMode="auto">
          <a:xfrm flipV="1">
            <a:off x="3486150" y="2638425"/>
            <a:ext cx="895350" cy="439738"/>
          </a:xfrm>
          <a:prstGeom prst="straightConnector1">
            <a:avLst/>
          </a:prstGeom>
          <a:ln w="50800">
            <a:solidFill>
              <a:srgbClr val="FF0000"/>
            </a:solidFill>
            <a:headEnd type="none" w="lg" len="lg"/>
            <a:tailEnd type="triangle" w="med" len="med"/>
          </a:ln>
        </p:spPr>
        <p:style>
          <a:lnRef idx="3">
            <a:schemeClr val="accent4"/>
          </a:lnRef>
          <a:fillRef idx="0">
            <a:schemeClr val="accent4"/>
          </a:fillRef>
          <a:effectRef idx="2">
            <a:schemeClr val="accent4"/>
          </a:effectRef>
          <a:fontRef idx="minor">
            <a:schemeClr val="tx1"/>
          </a:fontRef>
        </p:style>
      </p:cxnSp>
      <p:cxnSp>
        <p:nvCxnSpPr>
          <p:cNvPr id="15" name="Straight Arrow Connector 14">
            <a:extLst>
              <a:ext uri="{FF2B5EF4-FFF2-40B4-BE49-F238E27FC236}">
                <a16:creationId xmlns:a16="http://schemas.microsoft.com/office/drawing/2014/main" id="{0AED532B-8BD7-A5C0-FA9E-C977A0E81038}"/>
              </a:ext>
            </a:extLst>
          </p:cNvPr>
          <p:cNvCxnSpPr/>
          <p:nvPr/>
        </p:nvCxnSpPr>
        <p:spPr bwMode="auto">
          <a:xfrm>
            <a:off x="2705100" y="5094288"/>
            <a:ext cx="908050" cy="46037"/>
          </a:xfrm>
          <a:prstGeom prst="straightConnector1">
            <a:avLst/>
          </a:prstGeom>
          <a:ln w="50800">
            <a:solidFill>
              <a:srgbClr val="0000FF"/>
            </a:solidFill>
            <a:headEnd type="none" w="lg" len="lg"/>
            <a:tailEnd type="triangle" w="med" len="med"/>
          </a:ln>
        </p:spPr>
        <p:style>
          <a:lnRef idx="3">
            <a:schemeClr val="accent4"/>
          </a:lnRef>
          <a:fillRef idx="0">
            <a:schemeClr val="accent4"/>
          </a:fillRef>
          <a:effectRef idx="2">
            <a:schemeClr val="accent4"/>
          </a:effectRef>
          <a:fontRef idx="minor">
            <a:schemeClr val="tx1"/>
          </a:fontRef>
        </p:style>
      </p:cxnSp>
    </p:spTree>
  </p:cSld>
  <p:clrMapOvr>
    <a:masterClrMapping/>
  </p:clrMapOvr>
</p:sld>
</file>

<file path=ppt/slides/slide2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3" name="Chart 12">
            <a:extLst>
              <a:ext uri="{FF2B5EF4-FFF2-40B4-BE49-F238E27FC236}">
                <a16:creationId xmlns:a16="http://schemas.microsoft.com/office/drawing/2014/main" id="{707F3929-BDF4-B238-3778-C23F9DF8C8C4}"/>
              </a:ext>
            </a:extLst>
          </p:cNvPr>
          <p:cNvGraphicFramePr>
            <a:graphicFrameLocks/>
          </p:cNvGraphicFramePr>
          <p:nvPr/>
        </p:nvGraphicFramePr>
        <p:xfrm>
          <a:off x="635421" y="1225550"/>
          <a:ext cx="8354592" cy="5340087"/>
        </p:xfrm>
        <a:graphic>
          <a:graphicData uri="http://schemas.openxmlformats.org/drawingml/2006/chart">
            <c:chart xmlns:c="http://schemas.openxmlformats.org/drawingml/2006/chart" xmlns:r="http://schemas.openxmlformats.org/officeDocument/2006/relationships" r:id="rId3"/>
          </a:graphicData>
        </a:graphic>
      </p:graphicFrame>
      <p:sp>
        <p:nvSpPr>
          <p:cNvPr id="483331" name="Slide Number Placeholder 1">
            <a:extLst>
              <a:ext uri="{FF2B5EF4-FFF2-40B4-BE49-F238E27FC236}">
                <a16:creationId xmlns:a16="http://schemas.microsoft.com/office/drawing/2014/main" id="{8E238FD5-618F-549B-B9F6-CCEBA84B7521}"/>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0DF7F65B-74AF-4528-A81B-C49C597B9918}" type="slidenum">
              <a:rPr lang="en-US" altLang="en-US" sz="1400"/>
              <a:pPr>
                <a:spcBef>
                  <a:spcPct val="0"/>
                </a:spcBef>
                <a:buFontTx/>
                <a:buNone/>
              </a:pPr>
              <a:t>253</a:t>
            </a:fld>
            <a:endParaRPr lang="en-US" altLang="en-US" sz="1400"/>
          </a:p>
        </p:txBody>
      </p:sp>
      <p:sp>
        <p:nvSpPr>
          <p:cNvPr id="483332" name="Line 4">
            <a:extLst>
              <a:ext uri="{FF2B5EF4-FFF2-40B4-BE49-F238E27FC236}">
                <a16:creationId xmlns:a16="http://schemas.microsoft.com/office/drawing/2014/main" id="{2E09814B-67C1-D1C7-1384-867C1E930247}"/>
              </a:ext>
            </a:extLst>
          </p:cNvPr>
          <p:cNvSpPr>
            <a:spLocks noChangeShapeType="1"/>
          </p:cNvSpPr>
          <p:nvPr/>
        </p:nvSpPr>
        <p:spPr bwMode="auto">
          <a:xfrm>
            <a:off x="120650" y="500063"/>
            <a:ext cx="8869363" cy="0"/>
          </a:xfrm>
          <a:prstGeom prst="line">
            <a:avLst/>
          </a:prstGeom>
          <a:noFill/>
          <a:ln w="50800">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483333" name="Text Box 5">
            <a:extLst>
              <a:ext uri="{FF2B5EF4-FFF2-40B4-BE49-F238E27FC236}">
                <a16:creationId xmlns:a16="http://schemas.microsoft.com/office/drawing/2014/main" id="{10C3A9D3-624C-5CF3-A860-96C6766AE483}"/>
              </a:ext>
            </a:extLst>
          </p:cNvPr>
          <p:cNvSpPr txBox="1">
            <a:spLocks noChangeArrowheads="1"/>
          </p:cNvSpPr>
          <p:nvPr/>
        </p:nvSpPr>
        <p:spPr bwMode="auto">
          <a:xfrm>
            <a:off x="26988" y="12700"/>
            <a:ext cx="9144000" cy="4619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ts val="1200"/>
              </a:spcBef>
              <a:spcAft>
                <a:spcPts val="600"/>
              </a:spcAft>
              <a:buFontTx/>
              <a:buNone/>
            </a:pPr>
            <a:r>
              <a:rPr lang="en-US" altLang="en-US" sz="2400" b="1">
                <a:latin typeface="Arial" panose="020B0604020202020204" pitchFamily="34" charset="0"/>
                <a:cs typeface="Arial" panose="020B0604020202020204" pitchFamily="34" charset="0"/>
              </a:rPr>
              <a:t>3. </a:t>
            </a:r>
            <a:r>
              <a:rPr lang="fr-FR" altLang="en-US" sz="2400" b="1">
                <a:latin typeface="Arial" panose="020B0604020202020204" pitchFamily="34" charset="0"/>
                <a:cs typeface="Arial" panose="020B0604020202020204" pitchFamily="34" charset="0"/>
              </a:rPr>
              <a:t>Juvenile Exposure – Gen. 76 Males</a:t>
            </a:r>
            <a:endParaRPr lang="en-US" altLang="en-US" sz="2400">
              <a:latin typeface="Arial" panose="020B0604020202020204" pitchFamily="34" charset="0"/>
              <a:cs typeface="Arial" panose="020B0604020202020204" pitchFamily="34" charset="0"/>
            </a:endParaRPr>
          </a:p>
        </p:txBody>
      </p:sp>
      <p:sp>
        <p:nvSpPr>
          <p:cNvPr id="483334" name="TextBox 2">
            <a:extLst>
              <a:ext uri="{FF2B5EF4-FFF2-40B4-BE49-F238E27FC236}">
                <a16:creationId xmlns:a16="http://schemas.microsoft.com/office/drawing/2014/main" id="{D52345BF-B613-EF6C-318E-AB12847D853B}"/>
              </a:ext>
            </a:extLst>
          </p:cNvPr>
          <p:cNvSpPr txBox="1">
            <a:spLocks noChangeArrowheads="1"/>
          </p:cNvSpPr>
          <p:nvPr/>
        </p:nvSpPr>
        <p:spPr bwMode="auto">
          <a:xfrm>
            <a:off x="23813" y="519113"/>
            <a:ext cx="9069387" cy="342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nSpc>
                <a:spcPct val="110000"/>
              </a:lnSpc>
              <a:spcBef>
                <a:spcPct val="0"/>
              </a:spcBef>
              <a:buFontTx/>
              <a:buNone/>
            </a:pPr>
            <a:r>
              <a:rPr lang="en-US" altLang="en-US" sz="1600">
                <a:latin typeface="Arial" panose="020B0604020202020204" pitchFamily="34" charset="0"/>
                <a:cs typeface="Arial" panose="020B0604020202020204" pitchFamily="34" charset="0"/>
              </a:rPr>
              <a:t>Juvenile Western diet increased adult running for </a:t>
            </a:r>
            <a:r>
              <a:rPr lang="en-US" altLang="en-US" sz="1600" b="1">
                <a:solidFill>
                  <a:srgbClr val="FF0000"/>
                </a:solidFill>
                <a:latin typeface="Arial" panose="020B0604020202020204" pitchFamily="34" charset="0"/>
                <a:cs typeface="Arial" panose="020B0604020202020204" pitchFamily="34" charset="0"/>
              </a:rPr>
              <a:t>HR</a:t>
            </a:r>
            <a:r>
              <a:rPr lang="en-US" altLang="en-US" sz="1600">
                <a:solidFill>
                  <a:srgbClr val="FF0000"/>
                </a:solidFill>
                <a:latin typeface="Arial" panose="020B0604020202020204" pitchFamily="34" charset="0"/>
                <a:cs typeface="Arial" panose="020B0604020202020204" pitchFamily="34" charset="0"/>
              </a:rPr>
              <a:t> (+19%)</a:t>
            </a:r>
            <a:r>
              <a:rPr lang="en-US" altLang="en-US" sz="1600">
                <a:latin typeface="Arial" panose="020B0604020202020204" pitchFamily="34" charset="0"/>
                <a:cs typeface="Arial" panose="020B0604020202020204" pitchFamily="34" charset="0"/>
              </a:rPr>
              <a:t> but not for </a:t>
            </a:r>
            <a:r>
              <a:rPr lang="en-US" altLang="en-US" sz="1600" b="1">
                <a:solidFill>
                  <a:srgbClr val="0000FF"/>
                </a:solidFill>
                <a:latin typeface="Arial" panose="020B0604020202020204" pitchFamily="34" charset="0"/>
                <a:cs typeface="Arial" panose="020B0604020202020204" pitchFamily="34" charset="0"/>
              </a:rPr>
              <a:t>C</a:t>
            </a:r>
            <a:r>
              <a:rPr lang="en-US" altLang="en-US" sz="1600">
                <a:solidFill>
                  <a:srgbClr val="0000FF"/>
                </a:solidFill>
                <a:latin typeface="Arial" panose="020B0604020202020204" pitchFamily="34" charset="0"/>
                <a:cs typeface="Arial" panose="020B0604020202020204" pitchFamily="34" charset="0"/>
              </a:rPr>
              <a:t> (-6%)</a:t>
            </a:r>
            <a:r>
              <a:rPr lang="en-US" altLang="en-US" sz="1600">
                <a:latin typeface="Arial" panose="020B0604020202020204" pitchFamily="34" charset="0"/>
                <a:cs typeface="Arial" panose="020B0604020202020204" pitchFamily="34" charset="0"/>
              </a:rPr>
              <a:t>.</a:t>
            </a:r>
          </a:p>
        </p:txBody>
      </p:sp>
      <p:sp>
        <p:nvSpPr>
          <p:cNvPr id="483335" name="TextBox 2">
            <a:extLst>
              <a:ext uri="{FF2B5EF4-FFF2-40B4-BE49-F238E27FC236}">
                <a16:creationId xmlns:a16="http://schemas.microsoft.com/office/drawing/2014/main" id="{8A236DFE-0819-DDDE-59A0-FB046990AFF6}"/>
              </a:ext>
            </a:extLst>
          </p:cNvPr>
          <p:cNvSpPr txBox="1">
            <a:spLocks noChangeArrowheads="1"/>
          </p:cNvSpPr>
          <p:nvPr/>
        </p:nvSpPr>
        <p:spPr bwMode="auto">
          <a:xfrm>
            <a:off x="1847850" y="6051550"/>
            <a:ext cx="6946900" cy="461963"/>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2400">
                <a:latin typeface="Arial" panose="020B0604020202020204" pitchFamily="34" charset="0"/>
                <a:cs typeface="Arial" panose="020B0604020202020204" pitchFamily="34" charset="0"/>
              </a:rPr>
              <a:t>     No Wheel Access     Juvenile Wheel Access</a:t>
            </a:r>
          </a:p>
        </p:txBody>
      </p:sp>
      <p:sp>
        <p:nvSpPr>
          <p:cNvPr id="483336" name="Rectangle 3">
            <a:extLst>
              <a:ext uri="{FF2B5EF4-FFF2-40B4-BE49-F238E27FC236}">
                <a16:creationId xmlns:a16="http://schemas.microsoft.com/office/drawing/2014/main" id="{B39CD1D7-C8A8-2D60-73D6-90BB0C5573CA}"/>
              </a:ext>
            </a:extLst>
          </p:cNvPr>
          <p:cNvSpPr>
            <a:spLocks noChangeArrowheads="1"/>
          </p:cNvSpPr>
          <p:nvPr/>
        </p:nvSpPr>
        <p:spPr bwMode="auto">
          <a:xfrm>
            <a:off x="8205788" y="1876425"/>
            <a:ext cx="514350" cy="300038"/>
          </a:xfrm>
          <a:prstGeom prst="rect">
            <a:avLst/>
          </a:prstGeom>
          <a:noFill/>
          <a:ln w="63500" algn="ctr">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483337" name="TextBox 2">
            <a:extLst>
              <a:ext uri="{FF2B5EF4-FFF2-40B4-BE49-F238E27FC236}">
                <a16:creationId xmlns:a16="http://schemas.microsoft.com/office/drawing/2014/main" id="{53FB7776-B033-461D-DB59-BE71FFA9680C}"/>
              </a:ext>
            </a:extLst>
          </p:cNvPr>
          <p:cNvSpPr txBox="1">
            <a:spLocks noChangeArrowheads="1"/>
          </p:cNvSpPr>
          <p:nvPr/>
        </p:nvSpPr>
        <p:spPr bwMode="auto">
          <a:xfrm>
            <a:off x="7618413" y="1265238"/>
            <a:ext cx="1065212" cy="831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1600">
                <a:latin typeface="Arial" panose="020B0604020202020204" pitchFamily="34" charset="0"/>
                <a:cs typeface="Arial" panose="020B0604020202020204" pitchFamily="34" charset="0"/>
              </a:rPr>
              <a:t>Juvenile Western diet</a:t>
            </a:r>
          </a:p>
        </p:txBody>
      </p:sp>
      <p:sp>
        <p:nvSpPr>
          <p:cNvPr id="483338" name="TextBox 1">
            <a:extLst>
              <a:ext uri="{FF2B5EF4-FFF2-40B4-BE49-F238E27FC236}">
                <a16:creationId xmlns:a16="http://schemas.microsoft.com/office/drawing/2014/main" id="{52EB376A-3556-BF06-DD12-1C3689F9090E}"/>
              </a:ext>
            </a:extLst>
          </p:cNvPr>
          <p:cNvSpPr txBox="1">
            <a:spLocks noChangeArrowheads="1"/>
          </p:cNvSpPr>
          <p:nvPr/>
        </p:nvSpPr>
        <p:spPr bwMode="auto">
          <a:xfrm>
            <a:off x="1438275" y="1797050"/>
            <a:ext cx="1925638"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1800">
                <a:latin typeface="Arial" panose="020B0604020202020204" pitchFamily="34" charset="0"/>
                <a:cs typeface="Arial" panose="020B0604020202020204" pitchFamily="34" charset="0"/>
              </a:rPr>
              <a:t>LSMean + SE</a:t>
            </a:r>
          </a:p>
        </p:txBody>
      </p:sp>
      <p:sp>
        <p:nvSpPr>
          <p:cNvPr id="483339" name="TextBox 1">
            <a:extLst>
              <a:ext uri="{FF2B5EF4-FFF2-40B4-BE49-F238E27FC236}">
                <a16:creationId xmlns:a16="http://schemas.microsoft.com/office/drawing/2014/main" id="{36C4BC49-CD40-17D2-DB31-F6089E9814CF}"/>
              </a:ext>
            </a:extLst>
          </p:cNvPr>
          <p:cNvSpPr txBox="1">
            <a:spLocks noChangeArrowheads="1"/>
          </p:cNvSpPr>
          <p:nvPr/>
        </p:nvSpPr>
        <p:spPr bwMode="auto">
          <a:xfrm rot="-5400000">
            <a:off x="-1216818" y="3628231"/>
            <a:ext cx="3233738" cy="492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2600">
                <a:latin typeface="Arial" panose="020B0604020202020204" pitchFamily="34" charset="0"/>
                <a:cs typeface="Arial" panose="020B0604020202020204" pitchFamily="34" charset="0"/>
              </a:rPr>
              <a:t>Revolutions per Day</a:t>
            </a:r>
          </a:p>
        </p:txBody>
      </p:sp>
      <p:cxnSp>
        <p:nvCxnSpPr>
          <p:cNvPr id="12" name="Straight Arrow Connector 11">
            <a:extLst>
              <a:ext uri="{FF2B5EF4-FFF2-40B4-BE49-F238E27FC236}">
                <a16:creationId xmlns:a16="http://schemas.microsoft.com/office/drawing/2014/main" id="{DBFBBC19-0C38-0B5C-4835-CBEF227A561F}"/>
              </a:ext>
            </a:extLst>
          </p:cNvPr>
          <p:cNvCxnSpPr/>
          <p:nvPr/>
        </p:nvCxnSpPr>
        <p:spPr bwMode="auto">
          <a:xfrm flipV="1">
            <a:off x="3486150" y="2638425"/>
            <a:ext cx="895350" cy="439738"/>
          </a:xfrm>
          <a:prstGeom prst="straightConnector1">
            <a:avLst/>
          </a:prstGeom>
          <a:ln w="50800">
            <a:solidFill>
              <a:srgbClr val="FF0000"/>
            </a:solidFill>
            <a:headEnd type="none" w="lg" len="lg"/>
            <a:tailEnd type="triangle" w="med" len="med"/>
          </a:ln>
        </p:spPr>
        <p:style>
          <a:lnRef idx="3">
            <a:schemeClr val="accent4"/>
          </a:lnRef>
          <a:fillRef idx="0">
            <a:schemeClr val="accent4"/>
          </a:fillRef>
          <a:effectRef idx="2">
            <a:schemeClr val="accent4"/>
          </a:effectRef>
          <a:fontRef idx="minor">
            <a:schemeClr val="tx1"/>
          </a:fontRef>
        </p:style>
      </p:cxnSp>
      <p:cxnSp>
        <p:nvCxnSpPr>
          <p:cNvPr id="14" name="Straight Arrow Connector 13">
            <a:extLst>
              <a:ext uri="{FF2B5EF4-FFF2-40B4-BE49-F238E27FC236}">
                <a16:creationId xmlns:a16="http://schemas.microsoft.com/office/drawing/2014/main" id="{9EC11999-CFAE-DA89-454A-C9881FEB6264}"/>
              </a:ext>
            </a:extLst>
          </p:cNvPr>
          <p:cNvCxnSpPr/>
          <p:nvPr/>
        </p:nvCxnSpPr>
        <p:spPr bwMode="auto">
          <a:xfrm>
            <a:off x="2705100" y="5094288"/>
            <a:ext cx="908050" cy="46037"/>
          </a:xfrm>
          <a:prstGeom prst="straightConnector1">
            <a:avLst/>
          </a:prstGeom>
          <a:ln w="50800">
            <a:solidFill>
              <a:srgbClr val="0000FF"/>
            </a:solidFill>
            <a:headEnd type="none" w="lg" len="lg"/>
            <a:tailEnd type="triangle" w="med" len="med"/>
          </a:ln>
        </p:spPr>
        <p:style>
          <a:lnRef idx="3">
            <a:schemeClr val="accent4"/>
          </a:lnRef>
          <a:fillRef idx="0">
            <a:schemeClr val="accent4"/>
          </a:fillRef>
          <a:effectRef idx="2">
            <a:schemeClr val="accent4"/>
          </a:effectRef>
          <a:fontRef idx="minor">
            <a:schemeClr val="tx1"/>
          </a:fontRef>
        </p:style>
      </p:cxnSp>
      <p:cxnSp>
        <p:nvCxnSpPr>
          <p:cNvPr id="15" name="Straight Arrow Connector 14">
            <a:extLst>
              <a:ext uri="{FF2B5EF4-FFF2-40B4-BE49-F238E27FC236}">
                <a16:creationId xmlns:a16="http://schemas.microsoft.com/office/drawing/2014/main" id="{2B93C033-6375-1003-6AB5-07C1F940EE35}"/>
              </a:ext>
            </a:extLst>
          </p:cNvPr>
          <p:cNvCxnSpPr/>
          <p:nvPr/>
        </p:nvCxnSpPr>
        <p:spPr bwMode="auto">
          <a:xfrm flipV="1">
            <a:off x="6610350" y="2916238"/>
            <a:ext cx="920750" cy="633412"/>
          </a:xfrm>
          <a:prstGeom prst="straightConnector1">
            <a:avLst/>
          </a:prstGeom>
          <a:ln w="50800">
            <a:solidFill>
              <a:srgbClr val="FF0000"/>
            </a:solidFill>
            <a:headEnd type="none" w="lg" len="lg"/>
            <a:tailEnd type="triangle" w="med" len="med"/>
          </a:ln>
        </p:spPr>
        <p:style>
          <a:lnRef idx="3">
            <a:schemeClr val="accent4"/>
          </a:lnRef>
          <a:fillRef idx="0">
            <a:schemeClr val="accent4"/>
          </a:fillRef>
          <a:effectRef idx="2">
            <a:schemeClr val="accent4"/>
          </a:effectRef>
          <a:fontRef idx="minor">
            <a:schemeClr val="tx1"/>
          </a:fontRef>
        </p:style>
      </p:cxnSp>
      <p:cxnSp>
        <p:nvCxnSpPr>
          <p:cNvPr id="16" name="Straight Arrow Connector 15">
            <a:extLst>
              <a:ext uri="{FF2B5EF4-FFF2-40B4-BE49-F238E27FC236}">
                <a16:creationId xmlns:a16="http://schemas.microsoft.com/office/drawing/2014/main" id="{18BBD3EB-D084-722E-DEDD-23CA31F50DDD}"/>
              </a:ext>
            </a:extLst>
          </p:cNvPr>
          <p:cNvCxnSpPr/>
          <p:nvPr/>
        </p:nvCxnSpPr>
        <p:spPr bwMode="auto">
          <a:xfrm>
            <a:off x="5822950" y="4991100"/>
            <a:ext cx="917575" cy="36513"/>
          </a:xfrm>
          <a:prstGeom prst="straightConnector1">
            <a:avLst/>
          </a:prstGeom>
          <a:ln w="50800">
            <a:solidFill>
              <a:srgbClr val="0000FF"/>
            </a:solidFill>
            <a:headEnd type="none" w="lg" len="lg"/>
            <a:tailEnd type="triangle" w="med" len="med"/>
          </a:ln>
        </p:spPr>
        <p:style>
          <a:lnRef idx="3">
            <a:schemeClr val="accent4"/>
          </a:lnRef>
          <a:fillRef idx="0">
            <a:schemeClr val="accent4"/>
          </a:fillRef>
          <a:effectRef idx="2">
            <a:schemeClr val="accent4"/>
          </a:effectRef>
          <a:fontRef idx="minor">
            <a:schemeClr val="tx1"/>
          </a:fontRef>
        </p:style>
      </p:cxnSp>
    </p:spTree>
  </p:cSld>
  <p:clrMapOvr>
    <a:masterClrMapping/>
  </p:clrMapOvr>
</p:sld>
</file>

<file path=ppt/slides/slide2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3" name="Chart 12">
            <a:extLst>
              <a:ext uri="{FF2B5EF4-FFF2-40B4-BE49-F238E27FC236}">
                <a16:creationId xmlns:a16="http://schemas.microsoft.com/office/drawing/2014/main" id="{7F1DDFDA-27F8-4545-582C-9967DF6CEBEF}"/>
              </a:ext>
            </a:extLst>
          </p:cNvPr>
          <p:cNvGraphicFramePr>
            <a:graphicFrameLocks/>
          </p:cNvGraphicFramePr>
          <p:nvPr/>
        </p:nvGraphicFramePr>
        <p:xfrm>
          <a:off x="635421" y="1225550"/>
          <a:ext cx="8354592" cy="5340087"/>
        </p:xfrm>
        <a:graphic>
          <a:graphicData uri="http://schemas.openxmlformats.org/drawingml/2006/chart">
            <c:chart xmlns:c="http://schemas.openxmlformats.org/drawingml/2006/chart" xmlns:r="http://schemas.openxmlformats.org/officeDocument/2006/relationships" r:id="rId3"/>
          </a:graphicData>
        </a:graphic>
      </p:graphicFrame>
      <p:sp>
        <p:nvSpPr>
          <p:cNvPr id="485379" name="Slide Number Placeholder 1">
            <a:extLst>
              <a:ext uri="{FF2B5EF4-FFF2-40B4-BE49-F238E27FC236}">
                <a16:creationId xmlns:a16="http://schemas.microsoft.com/office/drawing/2014/main" id="{C7C4A368-E5BA-AE66-B270-6C8BB68D7BDF}"/>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4FEF04B0-1C56-473C-9765-3322D74E41BA}" type="slidenum">
              <a:rPr lang="en-US" altLang="en-US" sz="1400"/>
              <a:pPr>
                <a:spcBef>
                  <a:spcPct val="0"/>
                </a:spcBef>
                <a:buFontTx/>
                <a:buNone/>
              </a:pPr>
              <a:t>254</a:t>
            </a:fld>
            <a:endParaRPr lang="en-US" altLang="en-US" sz="1400"/>
          </a:p>
        </p:txBody>
      </p:sp>
      <p:sp>
        <p:nvSpPr>
          <p:cNvPr id="485380" name="Line 4">
            <a:extLst>
              <a:ext uri="{FF2B5EF4-FFF2-40B4-BE49-F238E27FC236}">
                <a16:creationId xmlns:a16="http://schemas.microsoft.com/office/drawing/2014/main" id="{AEE70D60-AE1F-EE2D-89D6-39BA36CEEC64}"/>
              </a:ext>
            </a:extLst>
          </p:cNvPr>
          <p:cNvSpPr>
            <a:spLocks noChangeShapeType="1"/>
          </p:cNvSpPr>
          <p:nvPr/>
        </p:nvSpPr>
        <p:spPr bwMode="auto">
          <a:xfrm>
            <a:off x="120650" y="500063"/>
            <a:ext cx="8869363" cy="0"/>
          </a:xfrm>
          <a:prstGeom prst="line">
            <a:avLst/>
          </a:prstGeom>
          <a:noFill/>
          <a:ln w="50800">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485381" name="Text Box 5">
            <a:extLst>
              <a:ext uri="{FF2B5EF4-FFF2-40B4-BE49-F238E27FC236}">
                <a16:creationId xmlns:a16="http://schemas.microsoft.com/office/drawing/2014/main" id="{A39B4461-2752-E877-DEFD-6CD2699EABF2}"/>
              </a:ext>
            </a:extLst>
          </p:cNvPr>
          <p:cNvSpPr txBox="1">
            <a:spLocks noChangeArrowheads="1"/>
          </p:cNvSpPr>
          <p:nvPr/>
        </p:nvSpPr>
        <p:spPr bwMode="auto">
          <a:xfrm>
            <a:off x="26988" y="12700"/>
            <a:ext cx="9144000" cy="4619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ts val="1200"/>
              </a:spcBef>
              <a:spcAft>
                <a:spcPts val="600"/>
              </a:spcAft>
              <a:buFontTx/>
              <a:buNone/>
            </a:pPr>
            <a:r>
              <a:rPr lang="en-US" altLang="en-US" sz="2400" b="1">
                <a:latin typeface="Arial" panose="020B0604020202020204" pitchFamily="34" charset="0"/>
                <a:cs typeface="Arial" panose="020B0604020202020204" pitchFamily="34" charset="0"/>
              </a:rPr>
              <a:t>3. </a:t>
            </a:r>
            <a:r>
              <a:rPr lang="fr-FR" altLang="en-US" sz="2400" b="1">
                <a:latin typeface="Arial" panose="020B0604020202020204" pitchFamily="34" charset="0"/>
                <a:cs typeface="Arial" panose="020B0604020202020204" pitchFamily="34" charset="0"/>
              </a:rPr>
              <a:t>Juvenile Exposure – Gen. 76 Males</a:t>
            </a:r>
            <a:endParaRPr lang="en-US" altLang="en-US" sz="2400">
              <a:latin typeface="Arial" panose="020B0604020202020204" pitchFamily="34" charset="0"/>
              <a:cs typeface="Arial" panose="020B0604020202020204" pitchFamily="34" charset="0"/>
            </a:endParaRPr>
          </a:p>
        </p:txBody>
      </p:sp>
      <p:sp>
        <p:nvSpPr>
          <p:cNvPr id="485382" name="TextBox 2">
            <a:extLst>
              <a:ext uri="{FF2B5EF4-FFF2-40B4-BE49-F238E27FC236}">
                <a16:creationId xmlns:a16="http://schemas.microsoft.com/office/drawing/2014/main" id="{C2140AA6-7E20-EA6D-1480-A4C10D94A2EC}"/>
              </a:ext>
            </a:extLst>
          </p:cNvPr>
          <p:cNvSpPr txBox="1">
            <a:spLocks noChangeArrowheads="1"/>
          </p:cNvSpPr>
          <p:nvPr/>
        </p:nvSpPr>
        <p:spPr bwMode="auto">
          <a:xfrm>
            <a:off x="23813" y="519113"/>
            <a:ext cx="9069387" cy="633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nSpc>
                <a:spcPct val="110000"/>
              </a:lnSpc>
              <a:spcBef>
                <a:spcPct val="0"/>
              </a:spcBef>
              <a:buFontTx/>
              <a:buNone/>
            </a:pPr>
            <a:r>
              <a:rPr lang="en-US" altLang="en-US" sz="1600">
                <a:latin typeface="Arial" panose="020B0604020202020204" pitchFamily="34" charset="0"/>
                <a:cs typeface="Arial" panose="020B0604020202020204" pitchFamily="34" charset="0"/>
              </a:rPr>
              <a:t>Juvenile Western diet increased adult running for </a:t>
            </a:r>
            <a:r>
              <a:rPr lang="en-US" altLang="en-US" sz="1600" b="1">
                <a:solidFill>
                  <a:srgbClr val="FF0000"/>
                </a:solidFill>
                <a:latin typeface="Arial" panose="020B0604020202020204" pitchFamily="34" charset="0"/>
                <a:cs typeface="Arial" panose="020B0604020202020204" pitchFamily="34" charset="0"/>
              </a:rPr>
              <a:t>HR</a:t>
            </a:r>
            <a:r>
              <a:rPr lang="en-US" altLang="en-US" sz="1600">
                <a:solidFill>
                  <a:srgbClr val="FF0000"/>
                </a:solidFill>
                <a:latin typeface="Arial" panose="020B0604020202020204" pitchFamily="34" charset="0"/>
                <a:cs typeface="Arial" panose="020B0604020202020204" pitchFamily="34" charset="0"/>
              </a:rPr>
              <a:t> (+19%)</a:t>
            </a:r>
            <a:r>
              <a:rPr lang="en-US" altLang="en-US" sz="1600">
                <a:latin typeface="Arial" panose="020B0604020202020204" pitchFamily="34" charset="0"/>
                <a:cs typeface="Arial" panose="020B0604020202020204" pitchFamily="34" charset="0"/>
              </a:rPr>
              <a:t> but not for </a:t>
            </a:r>
            <a:r>
              <a:rPr lang="en-US" altLang="en-US" sz="1600" b="1">
                <a:solidFill>
                  <a:srgbClr val="0000FF"/>
                </a:solidFill>
                <a:latin typeface="Arial" panose="020B0604020202020204" pitchFamily="34" charset="0"/>
                <a:cs typeface="Arial" panose="020B0604020202020204" pitchFamily="34" charset="0"/>
              </a:rPr>
              <a:t>C</a:t>
            </a:r>
            <a:r>
              <a:rPr lang="en-US" altLang="en-US" sz="1600">
                <a:solidFill>
                  <a:srgbClr val="0000FF"/>
                </a:solidFill>
                <a:latin typeface="Arial" panose="020B0604020202020204" pitchFamily="34" charset="0"/>
                <a:cs typeface="Arial" panose="020B0604020202020204" pitchFamily="34" charset="0"/>
              </a:rPr>
              <a:t> (-6%)</a:t>
            </a:r>
            <a:r>
              <a:rPr lang="en-US" altLang="en-US" sz="1600">
                <a:latin typeface="Arial" panose="020B0604020202020204" pitchFamily="34" charset="0"/>
                <a:cs typeface="Arial" panose="020B0604020202020204" pitchFamily="34" charset="0"/>
              </a:rPr>
              <a:t>.</a:t>
            </a:r>
          </a:p>
          <a:p>
            <a:pPr>
              <a:lnSpc>
                <a:spcPct val="110000"/>
              </a:lnSpc>
              <a:spcBef>
                <a:spcPct val="0"/>
              </a:spcBef>
              <a:buFontTx/>
              <a:buNone/>
            </a:pPr>
            <a:r>
              <a:rPr lang="en-US" altLang="en-US" sz="1600">
                <a:latin typeface="Arial" panose="020B0604020202020204" pitchFamily="34" charset="0"/>
                <a:cs typeface="Arial" panose="020B0604020202020204" pitchFamily="34" charset="0"/>
              </a:rPr>
              <a:t>Juvenile wheel access increased adult running for </a:t>
            </a:r>
            <a:r>
              <a:rPr lang="en-US" altLang="en-US" sz="1600" b="1">
                <a:solidFill>
                  <a:srgbClr val="0000FF"/>
                </a:solidFill>
                <a:latin typeface="Arial" panose="020B0604020202020204" pitchFamily="34" charset="0"/>
                <a:cs typeface="Arial" panose="020B0604020202020204" pitchFamily="34" charset="0"/>
              </a:rPr>
              <a:t>C</a:t>
            </a:r>
            <a:r>
              <a:rPr lang="en-US" altLang="en-US" sz="1600">
                <a:solidFill>
                  <a:srgbClr val="0000FF"/>
                </a:solidFill>
                <a:latin typeface="Arial" panose="020B0604020202020204" pitchFamily="34" charset="0"/>
                <a:cs typeface="Arial" panose="020B0604020202020204" pitchFamily="34" charset="0"/>
              </a:rPr>
              <a:t> (+14%)</a:t>
            </a:r>
            <a:r>
              <a:rPr lang="en-US" altLang="en-US" sz="1600">
                <a:latin typeface="Arial" panose="020B0604020202020204" pitchFamily="34" charset="0"/>
                <a:cs typeface="Arial" panose="020B0604020202020204" pitchFamily="34" charset="0"/>
              </a:rPr>
              <a:t> but decreased it for </a:t>
            </a:r>
            <a:r>
              <a:rPr lang="en-US" altLang="en-US" sz="1600" b="1">
                <a:solidFill>
                  <a:srgbClr val="FF0000"/>
                </a:solidFill>
                <a:latin typeface="Arial" panose="020B0604020202020204" pitchFamily="34" charset="0"/>
                <a:cs typeface="Arial" panose="020B0604020202020204" pitchFamily="34" charset="0"/>
              </a:rPr>
              <a:t>HR</a:t>
            </a:r>
            <a:r>
              <a:rPr lang="en-US" altLang="en-US" sz="1600">
                <a:solidFill>
                  <a:srgbClr val="FF0000"/>
                </a:solidFill>
                <a:latin typeface="Arial" panose="020B0604020202020204" pitchFamily="34" charset="0"/>
                <a:cs typeface="Arial" panose="020B0604020202020204" pitchFamily="34" charset="0"/>
              </a:rPr>
              <a:t> (-12%)</a:t>
            </a:r>
            <a:r>
              <a:rPr lang="en-US" altLang="en-US" sz="1600">
                <a:latin typeface="Arial" panose="020B0604020202020204" pitchFamily="34" charset="0"/>
                <a:cs typeface="Arial" panose="020B0604020202020204" pitchFamily="34" charset="0"/>
              </a:rPr>
              <a:t>.</a:t>
            </a:r>
          </a:p>
        </p:txBody>
      </p:sp>
      <p:sp>
        <p:nvSpPr>
          <p:cNvPr id="485383" name="TextBox 2">
            <a:extLst>
              <a:ext uri="{FF2B5EF4-FFF2-40B4-BE49-F238E27FC236}">
                <a16:creationId xmlns:a16="http://schemas.microsoft.com/office/drawing/2014/main" id="{BA865E5F-F3FD-8B48-D724-71EA666E57FA}"/>
              </a:ext>
            </a:extLst>
          </p:cNvPr>
          <p:cNvSpPr txBox="1">
            <a:spLocks noChangeArrowheads="1"/>
          </p:cNvSpPr>
          <p:nvPr/>
        </p:nvSpPr>
        <p:spPr bwMode="auto">
          <a:xfrm>
            <a:off x="1847850" y="6051550"/>
            <a:ext cx="6946900" cy="461963"/>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2400">
                <a:latin typeface="Arial" panose="020B0604020202020204" pitchFamily="34" charset="0"/>
                <a:cs typeface="Arial" panose="020B0604020202020204" pitchFamily="34" charset="0"/>
              </a:rPr>
              <a:t>     No Wheel Access     Juvenile Wheel Access</a:t>
            </a:r>
          </a:p>
        </p:txBody>
      </p:sp>
      <p:sp>
        <p:nvSpPr>
          <p:cNvPr id="485384" name="Rectangle 3">
            <a:extLst>
              <a:ext uri="{FF2B5EF4-FFF2-40B4-BE49-F238E27FC236}">
                <a16:creationId xmlns:a16="http://schemas.microsoft.com/office/drawing/2014/main" id="{76A71620-6B15-334A-CD58-FAA4224E1D02}"/>
              </a:ext>
            </a:extLst>
          </p:cNvPr>
          <p:cNvSpPr>
            <a:spLocks noChangeArrowheads="1"/>
          </p:cNvSpPr>
          <p:nvPr/>
        </p:nvSpPr>
        <p:spPr bwMode="auto">
          <a:xfrm>
            <a:off x="8205788" y="1876425"/>
            <a:ext cx="514350" cy="300038"/>
          </a:xfrm>
          <a:prstGeom prst="rect">
            <a:avLst/>
          </a:prstGeom>
          <a:noFill/>
          <a:ln w="63500" algn="ctr">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485385" name="TextBox 2">
            <a:extLst>
              <a:ext uri="{FF2B5EF4-FFF2-40B4-BE49-F238E27FC236}">
                <a16:creationId xmlns:a16="http://schemas.microsoft.com/office/drawing/2014/main" id="{96B6898A-EA0A-FC1F-CFEF-FA10B2D4913D}"/>
              </a:ext>
            </a:extLst>
          </p:cNvPr>
          <p:cNvSpPr txBox="1">
            <a:spLocks noChangeArrowheads="1"/>
          </p:cNvSpPr>
          <p:nvPr/>
        </p:nvSpPr>
        <p:spPr bwMode="auto">
          <a:xfrm>
            <a:off x="7618413" y="1265238"/>
            <a:ext cx="1065212" cy="831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1600">
                <a:latin typeface="Arial" panose="020B0604020202020204" pitchFamily="34" charset="0"/>
                <a:cs typeface="Arial" panose="020B0604020202020204" pitchFamily="34" charset="0"/>
              </a:rPr>
              <a:t>Juvenile Western diet</a:t>
            </a:r>
          </a:p>
        </p:txBody>
      </p:sp>
      <p:sp>
        <p:nvSpPr>
          <p:cNvPr id="485386" name="TextBox 1">
            <a:extLst>
              <a:ext uri="{FF2B5EF4-FFF2-40B4-BE49-F238E27FC236}">
                <a16:creationId xmlns:a16="http://schemas.microsoft.com/office/drawing/2014/main" id="{489055BD-24A0-9A3D-ADF3-06D37AFF9EC6}"/>
              </a:ext>
            </a:extLst>
          </p:cNvPr>
          <p:cNvSpPr txBox="1">
            <a:spLocks noChangeArrowheads="1"/>
          </p:cNvSpPr>
          <p:nvPr/>
        </p:nvSpPr>
        <p:spPr bwMode="auto">
          <a:xfrm>
            <a:off x="1438275" y="1797050"/>
            <a:ext cx="1925638"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1800">
                <a:latin typeface="Arial" panose="020B0604020202020204" pitchFamily="34" charset="0"/>
                <a:cs typeface="Arial" panose="020B0604020202020204" pitchFamily="34" charset="0"/>
              </a:rPr>
              <a:t>LSMean + SE</a:t>
            </a:r>
          </a:p>
        </p:txBody>
      </p:sp>
      <p:sp>
        <p:nvSpPr>
          <p:cNvPr id="485387" name="TextBox 1">
            <a:extLst>
              <a:ext uri="{FF2B5EF4-FFF2-40B4-BE49-F238E27FC236}">
                <a16:creationId xmlns:a16="http://schemas.microsoft.com/office/drawing/2014/main" id="{850D51E2-4AF7-F188-4A4B-A1DB12B3649D}"/>
              </a:ext>
            </a:extLst>
          </p:cNvPr>
          <p:cNvSpPr txBox="1">
            <a:spLocks noChangeArrowheads="1"/>
          </p:cNvSpPr>
          <p:nvPr/>
        </p:nvSpPr>
        <p:spPr bwMode="auto">
          <a:xfrm rot="-5400000">
            <a:off x="-1216818" y="3628231"/>
            <a:ext cx="3233738" cy="492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2600">
                <a:latin typeface="Arial" panose="020B0604020202020204" pitchFamily="34" charset="0"/>
                <a:cs typeface="Arial" panose="020B0604020202020204" pitchFamily="34" charset="0"/>
              </a:rPr>
              <a:t>Revolutions per Day</a:t>
            </a:r>
          </a:p>
        </p:txBody>
      </p:sp>
      <p:cxnSp>
        <p:nvCxnSpPr>
          <p:cNvPr id="12" name="Straight Arrow Connector 11">
            <a:extLst>
              <a:ext uri="{FF2B5EF4-FFF2-40B4-BE49-F238E27FC236}">
                <a16:creationId xmlns:a16="http://schemas.microsoft.com/office/drawing/2014/main" id="{61DCF755-E21F-95FF-BAAF-89B0D5231F67}"/>
              </a:ext>
            </a:extLst>
          </p:cNvPr>
          <p:cNvCxnSpPr/>
          <p:nvPr/>
        </p:nvCxnSpPr>
        <p:spPr bwMode="auto">
          <a:xfrm>
            <a:off x="3486150" y="3078163"/>
            <a:ext cx="2487613" cy="465137"/>
          </a:xfrm>
          <a:prstGeom prst="straightConnector1">
            <a:avLst/>
          </a:prstGeom>
          <a:ln w="50800">
            <a:solidFill>
              <a:srgbClr val="FF0000"/>
            </a:solidFill>
            <a:headEnd type="none" w="lg" len="lg"/>
            <a:tailEnd type="triangle" w="med" len="med"/>
          </a:ln>
        </p:spPr>
        <p:style>
          <a:lnRef idx="3">
            <a:schemeClr val="accent4"/>
          </a:lnRef>
          <a:fillRef idx="0">
            <a:schemeClr val="accent4"/>
          </a:fillRef>
          <a:effectRef idx="2">
            <a:schemeClr val="accent4"/>
          </a:effectRef>
          <a:fontRef idx="minor">
            <a:schemeClr val="tx1"/>
          </a:fontRef>
        </p:style>
      </p:cxnSp>
      <p:cxnSp>
        <p:nvCxnSpPr>
          <p:cNvPr id="14" name="Straight Arrow Connector 13">
            <a:extLst>
              <a:ext uri="{FF2B5EF4-FFF2-40B4-BE49-F238E27FC236}">
                <a16:creationId xmlns:a16="http://schemas.microsoft.com/office/drawing/2014/main" id="{1E20B944-0BB0-E49C-13E5-D1856B28D7C7}"/>
              </a:ext>
            </a:extLst>
          </p:cNvPr>
          <p:cNvCxnSpPr/>
          <p:nvPr/>
        </p:nvCxnSpPr>
        <p:spPr bwMode="auto">
          <a:xfrm>
            <a:off x="5059363" y="2628900"/>
            <a:ext cx="2449512" cy="279400"/>
          </a:xfrm>
          <a:prstGeom prst="straightConnector1">
            <a:avLst/>
          </a:prstGeom>
          <a:ln w="50800">
            <a:solidFill>
              <a:srgbClr val="FF0000"/>
            </a:solidFill>
            <a:headEnd type="none" w="lg" len="lg"/>
            <a:tailEnd type="triangle" w="med" len="med"/>
          </a:ln>
        </p:spPr>
        <p:style>
          <a:lnRef idx="3">
            <a:schemeClr val="accent4"/>
          </a:lnRef>
          <a:fillRef idx="0">
            <a:schemeClr val="accent4"/>
          </a:fillRef>
          <a:effectRef idx="2">
            <a:schemeClr val="accent4"/>
          </a:effectRef>
          <a:fontRef idx="minor">
            <a:schemeClr val="tx1"/>
          </a:fontRef>
        </p:style>
      </p:cxnSp>
      <p:cxnSp>
        <p:nvCxnSpPr>
          <p:cNvPr id="16" name="Straight Arrow Connector 15">
            <a:extLst>
              <a:ext uri="{FF2B5EF4-FFF2-40B4-BE49-F238E27FC236}">
                <a16:creationId xmlns:a16="http://schemas.microsoft.com/office/drawing/2014/main" id="{F26481FE-BE61-6D29-F59B-9ADC4DA3C3DC}"/>
              </a:ext>
            </a:extLst>
          </p:cNvPr>
          <p:cNvCxnSpPr/>
          <p:nvPr/>
        </p:nvCxnSpPr>
        <p:spPr bwMode="auto">
          <a:xfrm flipV="1">
            <a:off x="2701925" y="4999038"/>
            <a:ext cx="2501900" cy="98425"/>
          </a:xfrm>
          <a:prstGeom prst="straightConnector1">
            <a:avLst/>
          </a:prstGeom>
          <a:ln w="50800">
            <a:solidFill>
              <a:srgbClr val="0000FF"/>
            </a:solidFill>
            <a:headEnd type="none" w="lg" len="lg"/>
            <a:tailEnd type="triangle" w="med" len="med"/>
          </a:ln>
        </p:spPr>
        <p:style>
          <a:lnRef idx="3">
            <a:schemeClr val="accent4"/>
          </a:lnRef>
          <a:fillRef idx="0">
            <a:schemeClr val="accent4"/>
          </a:fillRef>
          <a:effectRef idx="2">
            <a:schemeClr val="accent4"/>
          </a:effectRef>
          <a:fontRef idx="minor">
            <a:schemeClr val="tx1"/>
          </a:fontRef>
        </p:style>
      </p:cxnSp>
      <p:cxnSp>
        <p:nvCxnSpPr>
          <p:cNvPr id="18" name="Straight Arrow Connector 17">
            <a:extLst>
              <a:ext uri="{FF2B5EF4-FFF2-40B4-BE49-F238E27FC236}">
                <a16:creationId xmlns:a16="http://schemas.microsoft.com/office/drawing/2014/main" id="{30B10DBE-AA56-801F-A7A6-B49309FEEE5B}"/>
              </a:ext>
            </a:extLst>
          </p:cNvPr>
          <p:cNvCxnSpPr/>
          <p:nvPr/>
        </p:nvCxnSpPr>
        <p:spPr bwMode="auto">
          <a:xfrm flipV="1">
            <a:off x="4286250" y="5027613"/>
            <a:ext cx="2463800" cy="123825"/>
          </a:xfrm>
          <a:prstGeom prst="straightConnector1">
            <a:avLst/>
          </a:prstGeom>
          <a:ln w="50800">
            <a:solidFill>
              <a:srgbClr val="0000FF"/>
            </a:solidFill>
            <a:headEnd type="none" w="lg" len="lg"/>
            <a:tailEnd type="triangle" w="med" len="med"/>
          </a:ln>
        </p:spPr>
        <p:style>
          <a:lnRef idx="3">
            <a:schemeClr val="accent4"/>
          </a:lnRef>
          <a:fillRef idx="0">
            <a:schemeClr val="accent4"/>
          </a:fillRef>
          <a:effectRef idx="2">
            <a:schemeClr val="accent4"/>
          </a:effectRef>
          <a:fontRef idx="minor">
            <a:schemeClr val="tx1"/>
          </a:fontRef>
        </p:style>
      </p:cxnSp>
    </p:spTree>
  </p:cSld>
  <p:clrMapOvr>
    <a:masterClrMapping/>
  </p:clrMapOvr>
</p:sld>
</file>

<file path=ppt/slides/slide2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7426" name="Slide Number Placeholder 1">
            <a:extLst>
              <a:ext uri="{FF2B5EF4-FFF2-40B4-BE49-F238E27FC236}">
                <a16:creationId xmlns:a16="http://schemas.microsoft.com/office/drawing/2014/main" id="{AFD84E0A-4AE3-D153-A45C-18DEDFDA644B}"/>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BD605D27-0975-4BB9-9CB0-187B13593D08}" type="slidenum">
              <a:rPr lang="en-US" altLang="en-US" sz="1400"/>
              <a:pPr>
                <a:spcBef>
                  <a:spcPct val="0"/>
                </a:spcBef>
                <a:buFontTx/>
                <a:buNone/>
              </a:pPr>
              <a:t>255</a:t>
            </a:fld>
            <a:endParaRPr lang="en-US" altLang="en-US" sz="1400"/>
          </a:p>
        </p:txBody>
      </p:sp>
      <p:sp>
        <p:nvSpPr>
          <p:cNvPr id="487427" name="Line 4">
            <a:extLst>
              <a:ext uri="{FF2B5EF4-FFF2-40B4-BE49-F238E27FC236}">
                <a16:creationId xmlns:a16="http://schemas.microsoft.com/office/drawing/2014/main" id="{E6BC30BB-342A-DF97-60F6-E346B7CBE90C}"/>
              </a:ext>
            </a:extLst>
          </p:cNvPr>
          <p:cNvSpPr>
            <a:spLocks noChangeShapeType="1"/>
          </p:cNvSpPr>
          <p:nvPr/>
        </p:nvSpPr>
        <p:spPr bwMode="auto">
          <a:xfrm>
            <a:off x="120650" y="500063"/>
            <a:ext cx="8869363" cy="0"/>
          </a:xfrm>
          <a:prstGeom prst="line">
            <a:avLst/>
          </a:prstGeom>
          <a:noFill/>
          <a:ln w="50800">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487428" name="Text Box 5">
            <a:extLst>
              <a:ext uri="{FF2B5EF4-FFF2-40B4-BE49-F238E27FC236}">
                <a16:creationId xmlns:a16="http://schemas.microsoft.com/office/drawing/2014/main" id="{8E506BEA-6A64-3A00-1F1E-BFDAE5779BD5}"/>
              </a:ext>
            </a:extLst>
          </p:cNvPr>
          <p:cNvSpPr txBox="1">
            <a:spLocks noChangeArrowheads="1"/>
          </p:cNvSpPr>
          <p:nvPr/>
        </p:nvSpPr>
        <p:spPr bwMode="auto">
          <a:xfrm>
            <a:off x="26988" y="12700"/>
            <a:ext cx="9144000" cy="4619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ts val="1200"/>
              </a:spcBef>
              <a:spcAft>
                <a:spcPts val="600"/>
              </a:spcAft>
              <a:buFontTx/>
              <a:buNone/>
            </a:pPr>
            <a:r>
              <a:rPr lang="en-US" altLang="en-US" sz="2400" b="1">
                <a:latin typeface="Arial" panose="020B0604020202020204" pitchFamily="34" charset="0"/>
                <a:cs typeface="Arial" panose="020B0604020202020204" pitchFamily="34" charset="0"/>
              </a:rPr>
              <a:t>3. </a:t>
            </a:r>
            <a:r>
              <a:rPr lang="fr-FR" altLang="en-US" sz="2400" b="1">
                <a:latin typeface="Arial" panose="020B0604020202020204" pitchFamily="34" charset="0"/>
                <a:cs typeface="Arial" panose="020B0604020202020204" pitchFamily="34" charset="0"/>
              </a:rPr>
              <a:t>Juvenile Exposure – Gen. 76 Males</a:t>
            </a:r>
            <a:endParaRPr lang="en-US" altLang="en-US" sz="2400">
              <a:latin typeface="Arial" panose="020B0604020202020204" pitchFamily="34" charset="0"/>
              <a:cs typeface="Arial" panose="020B0604020202020204" pitchFamily="34" charset="0"/>
            </a:endParaRPr>
          </a:p>
        </p:txBody>
      </p:sp>
      <p:graphicFrame>
        <p:nvGraphicFramePr>
          <p:cNvPr id="2" name="Table 1">
            <a:extLst>
              <a:ext uri="{FF2B5EF4-FFF2-40B4-BE49-F238E27FC236}">
                <a16:creationId xmlns:a16="http://schemas.microsoft.com/office/drawing/2014/main" id="{7BA6CB06-5B1F-C9EA-9357-5553478D2931}"/>
              </a:ext>
            </a:extLst>
          </p:cNvPr>
          <p:cNvGraphicFramePr>
            <a:graphicFrameLocks noGrp="1"/>
          </p:cNvGraphicFramePr>
          <p:nvPr/>
        </p:nvGraphicFramePr>
        <p:xfrm>
          <a:off x="269875" y="1731963"/>
          <a:ext cx="8569325" cy="3798887"/>
        </p:xfrm>
        <a:graphic>
          <a:graphicData uri="http://schemas.openxmlformats.org/drawingml/2006/table">
            <a:tbl>
              <a:tblPr>
                <a:tableStyleId>{5C22544A-7EE6-4342-B048-85BDC9FD1C3A}</a:tableStyleId>
              </a:tblPr>
              <a:tblGrid>
                <a:gridCol w="3685730">
                  <a:extLst>
                    <a:ext uri="{9D8B030D-6E8A-4147-A177-3AD203B41FA5}">
                      <a16:colId xmlns:a16="http://schemas.microsoft.com/office/drawing/2014/main" val="2568094418"/>
                    </a:ext>
                  </a:extLst>
                </a:gridCol>
                <a:gridCol w="1220899">
                  <a:extLst>
                    <a:ext uri="{9D8B030D-6E8A-4147-A177-3AD203B41FA5}">
                      <a16:colId xmlns:a16="http://schemas.microsoft.com/office/drawing/2014/main" val="2005781166"/>
                    </a:ext>
                  </a:extLst>
                </a:gridCol>
                <a:gridCol w="1220899">
                  <a:extLst>
                    <a:ext uri="{9D8B030D-6E8A-4147-A177-3AD203B41FA5}">
                      <a16:colId xmlns:a16="http://schemas.microsoft.com/office/drawing/2014/main" val="932422602"/>
                    </a:ext>
                  </a:extLst>
                </a:gridCol>
                <a:gridCol w="1220899">
                  <a:extLst>
                    <a:ext uri="{9D8B030D-6E8A-4147-A177-3AD203B41FA5}">
                      <a16:colId xmlns:a16="http://schemas.microsoft.com/office/drawing/2014/main" val="690045202"/>
                    </a:ext>
                  </a:extLst>
                </a:gridCol>
                <a:gridCol w="1220899">
                  <a:extLst>
                    <a:ext uri="{9D8B030D-6E8A-4147-A177-3AD203B41FA5}">
                      <a16:colId xmlns:a16="http://schemas.microsoft.com/office/drawing/2014/main" val="3560466179"/>
                    </a:ext>
                  </a:extLst>
                </a:gridCol>
              </a:tblGrid>
              <a:tr h="474861">
                <a:tc>
                  <a:txBody>
                    <a:bodyPr/>
                    <a:lstStyle/>
                    <a:p>
                      <a:pPr algn="l" fontAlgn="t"/>
                      <a:r>
                        <a:rPr lang="en-US" sz="2400" u="none" strike="noStrike">
                          <a:effectLst/>
                          <a:latin typeface="Arial" panose="020B0604020202020204" pitchFamily="34" charset="0"/>
                          <a:cs typeface="Arial" panose="020B0604020202020204" pitchFamily="34" charset="0"/>
                        </a:rPr>
                        <a:t>Ef</a:t>
                      </a:r>
                      <a:r>
                        <a:rPr lang="en-US" sz="400" u="none" strike="noStrike">
                          <a:effectLst/>
                          <a:latin typeface="Arial" panose="020B0604020202020204" pitchFamily="34" charset="0"/>
                          <a:cs typeface="Arial" panose="020B0604020202020204" pitchFamily="34" charset="0"/>
                        </a:rPr>
                        <a:t> </a:t>
                      </a:r>
                      <a:r>
                        <a:rPr lang="en-US" sz="2400" u="none" strike="noStrike">
                          <a:effectLst/>
                          <a:latin typeface="Arial" panose="020B0604020202020204" pitchFamily="34" charset="0"/>
                          <a:cs typeface="Arial" panose="020B0604020202020204" pitchFamily="34" charset="0"/>
                        </a:rPr>
                        <a:t>fect</a:t>
                      </a:r>
                      <a:endParaRPr lang="en-US" sz="2400" b="1"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ctr" fontAlgn="t"/>
                      <a:r>
                        <a:rPr lang="en-US" sz="2400" u="none" strike="noStrike">
                          <a:effectLst/>
                          <a:latin typeface="Arial" panose="020B0604020202020204" pitchFamily="34" charset="0"/>
                          <a:cs typeface="Arial" panose="020B0604020202020204" pitchFamily="34" charset="0"/>
                        </a:rPr>
                        <a:t>Num d.f.</a:t>
                      </a:r>
                      <a:endParaRPr lang="en-US" sz="2400" b="1"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ctr" fontAlgn="t"/>
                      <a:r>
                        <a:rPr lang="en-US" sz="2400" u="none" strike="noStrike">
                          <a:effectLst/>
                          <a:latin typeface="Arial" panose="020B0604020202020204" pitchFamily="34" charset="0"/>
                          <a:cs typeface="Arial" panose="020B0604020202020204" pitchFamily="34" charset="0"/>
                        </a:rPr>
                        <a:t>Den d.f.</a:t>
                      </a:r>
                      <a:endParaRPr lang="en-US" sz="2400" b="1"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ctr" fontAlgn="t"/>
                      <a:r>
                        <a:rPr lang="en-US" sz="2400" u="none" strike="noStrike">
                          <a:effectLst/>
                          <a:latin typeface="Arial" panose="020B0604020202020204" pitchFamily="34" charset="0"/>
                          <a:cs typeface="Arial" panose="020B0604020202020204" pitchFamily="34" charset="0"/>
                        </a:rPr>
                        <a:t>     F</a:t>
                      </a:r>
                      <a:endParaRPr lang="en-US" sz="2400" b="1"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ctr" fontAlgn="t"/>
                      <a:r>
                        <a:rPr lang="en-US" sz="2400" u="none" strike="noStrike">
                          <a:effectLst/>
                          <a:latin typeface="Arial" panose="020B0604020202020204" pitchFamily="34" charset="0"/>
                          <a:cs typeface="Arial" panose="020B0604020202020204" pitchFamily="34" charset="0"/>
                        </a:rPr>
                        <a:t>      P</a:t>
                      </a:r>
                      <a:endParaRPr lang="en-US" sz="2400" b="1"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extLst>
                  <a:ext uri="{0D108BD9-81ED-4DB2-BD59-A6C34878D82A}">
                    <a16:rowId xmlns:a16="http://schemas.microsoft.com/office/drawing/2014/main" val="2717344139"/>
                  </a:ext>
                </a:extLst>
              </a:tr>
              <a:tr h="474861">
                <a:tc>
                  <a:txBody>
                    <a:bodyPr/>
                    <a:lstStyle/>
                    <a:p>
                      <a:pPr algn="l" fontAlgn="t"/>
                      <a:r>
                        <a:rPr lang="en-US" sz="2400" b="0" i="0" u="none" strike="noStrike">
                          <a:effectLst/>
                          <a:latin typeface="Arial" panose="020B0604020202020204" pitchFamily="34" charset="0"/>
                          <a:cs typeface="Arial" panose="020B0604020202020204" pitchFamily="34" charset="0"/>
                        </a:rPr>
                        <a:t>Juvenile wheels</a:t>
                      </a:r>
                      <a:endParaRPr lang="en-US" sz="2400" b="0"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ctr" fontAlgn="t"/>
                      <a:r>
                        <a:rPr lang="en-US" sz="2400" b="0" i="0" u="none" strike="noStrike">
                          <a:effectLst/>
                          <a:latin typeface="Arial" panose="020B0604020202020204" pitchFamily="34" charset="0"/>
                          <a:cs typeface="Arial" panose="020B0604020202020204" pitchFamily="34" charset="0"/>
                        </a:rPr>
                        <a:t>1</a:t>
                      </a:r>
                      <a:endParaRPr lang="en-US" sz="2400" b="0"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ctr" fontAlgn="t"/>
                      <a:r>
                        <a:rPr lang="en-US" sz="2400" b="0" i="0" u="none" strike="noStrike">
                          <a:effectLst/>
                          <a:latin typeface="Arial" panose="020B0604020202020204" pitchFamily="34" charset="0"/>
                          <a:cs typeface="Arial" panose="020B0604020202020204" pitchFamily="34" charset="0"/>
                        </a:rPr>
                        <a:t>6</a:t>
                      </a:r>
                      <a:endParaRPr lang="en-US" sz="2400" b="0"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r" fontAlgn="t"/>
                      <a:r>
                        <a:rPr lang="en-US" sz="2400" b="0" i="0" u="none" strike="noStrike">
                          <a:solidFill>
                            <a:srgbClr val="000000"/>
                          </a:solidFill>
                          <a:effectLst/>
                          <a:latin typeface="Arial" panose="020B0604020202020204" pitchFamily="34" charset="0"/>
                        </a:rPr>
                        <a:t>0.17</a:t>
                      </a:r>
                    </a:p>
                  </a:txBody>
                  <a:tcPr marL="7620" marR="7620" marT="7620" marB="0"/>
                </a:tc>
                <a:tc>
                  <a:txBody>
                    <a:bodyPr/>
                    <a:lstStyle/>
                    <a:p>
                      <a:pPr algn="r" fontAlgn="t"/>
                      <a:r>
                        <a:rPr lang="en-US" sz="2400" b="0" i="0" u="none" strike="noStrike">
                          <a:solidFill>
                            <a:srgbClr val="000000"/>
                          </a:solidFill>
                          <a:effectLst/>
                          <a:latin typeface="Arial" panose="020B0604020202020204" pitchFamily="34" charset="0"/>
                        </a:rPr>
                        <a:t>0.69</a:t>
                      </a:r>
                    </a:p>
                  </a:txBody>
                  <a:tcPr marL="7620" marR="7620" marT="7620" marB="0"/>
                </a:tc>
                <a:extLst>
                  <a:ext uri="{0D108BD9-81ED-4DB2-BD59-A6C34878D82A}">
                    <a16:rowId xmlns:a16="http://schemas.microsoft.com/office/drawing/2014/main" val="604972749"/>
                  </a:ext>
                </a:extLst>
              </a:tr>
              <a:tr h="474861">
                <a:tc>
                  <a:txBody>
                    <a:bodyPr/>
                    <a:lstStyle/>
                    <a:p>
                      <a:pPr algn="l" fontAlgn="t"/>
                      <a:r>
                        <a:rPr lang="en-US" sz="2400" b="0" u="none" strike="noStrike">
                          <a:effectLst/>
                          <a:latin typeface="Arial" panose="020B0604020202020204" pitchFamily="34" charset="0"/>
                          <a:cs typeface="Arial" panose="020B0604020202020204" pitchFamily="34" charset="0"/>
                        </a:rPr>
                        <a:t>Juvenile Western diet</a:t>
                      </a:r>
                      <a:endParaRPr lang="en-US" sz="2400" b="0"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ctr" fontAlgn="t"/>
                      <a:r>
                        <a:rPr lang="en-US" sz="2400" b="0" u="none" strike="noStrike">
                          <a:effectLst/>
                          <a:latin typeface="Arial" panose="020B0604020202020204" pitchFamily="34" charset="0"/>
                          <a:cs typeface="Arial" panose="020B0604020202020204" pitchFamily="34" charset="0"/>
                        </a:rPr>
                        <a:t>1</a:t>
                      </a:r>
                      <a:endParaRPr lang="en-US" sz="2400" b="0"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ctr" fontAlgn="t"/>
                      <a:r>
                        <a:rPr lang="en-US" sz="2400" b="0" u="none" strike="noStrike">
                          <a:effectLst/>
                          <a:latin typeface="Arial" panose="020B0604020202020204" pitchFamily="34" charset="0"/>
                          <a:cs typeface="Arial" panose="020B0604020202020204" pitchFamily="34" charset="0"/>
                        </a:rPr>
                        <a:t>6</a:t>
                      </a:r>
                      <a:endParaRPr lang="en-US" sz="2400" b="0"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r" fontAlgn="t"/>
                      <a:r>
                        <a:rPr lang="en-US" sz="2400" b="0" i="0" u="none" strike="noStrike">
                          <a:solidFill>
                            <a:srgbClr val="000000"/>
                          </a:solidFill>
                          <a:effectLst/>
                          <a:latin typeface="Arial" panose="020B0604020202020204" pitchFamily="34" charset="0"/>
                        </a:rPr>
                        <a:t>0.16</a:t>
                      </a:r>
                    </a:p>
                  </a:txBody>
                  <a:tcPr marL="7620" marR="7620" marT="7620" marB="0"/>
                </a:tc>
                <a:tc>
                  <a:txBody>
                    <a:bodyPr/>
                    <a:lstStyle/>
                    <a:p>
                      <a:pPr algn="r" fontAlgn="t"/>
                      <a:r>
                        <a:rPr lang="en-US" sz="2400" b="0" i="0" u="none" strike="noStrike">
                          <a:solidFill>
                            <a:srgbClr val="000000"/>
                          </a:solidFill>
                          <a:effectLst/>
                          <a:latin typeface="Arial" panose="020B0604020202020204" pitchFamily="34" charset="0"/>
                        </a:rPr>
                        <a:t>0.71</a:t>
                      </a:r>
                    </a:p>
                  </a:txBody>
                  <a:tcPr marL="7620" marR="7620" marT="7620" marB="0"/>
                </a:tc>
                <a:extLst>
                  <a:ext uri="{0D108BD9-81ED-4DB2-BD59-A6C34878D82A}">
                    <a16:rowId xmlns:a16="http://schemas.microsoft.com/office/drawing/2014/main" val="2851540284"/>
                  </a:ext>
                </a:extLst>
              </a:tr>
              <a:tr h="474861">
                <a:tc>
                  <a:txBody>
                    <a:bodyPr/>
                    <a:lstStyle/>
                    <a:p>
                      <a:pPr algn="l" fontAlgn="t"/>
                      <a:r>
                        <a:rPr lang="en-US" sz="2400" b="1" u="none" strike="noStrike">
                          <a:effectLst/>
                          <a:latin typeface="Arial" panose="020B0604020202020204" pitchFamily="34" charset="0"/>
                          <a:cs typeface="Arial" panose="020B0604020202020204" pitchFamily="34" charset="0"/>
                        </a:rPr>
                        <a:t>HR vs. C lines (+)</a:t>
                      </a:r>
                      <a:endParaRPr lang="en-US" sz="2400" b="1"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ctr" fontAlgn="t"/>
                      <a:r>
                        <a:rPr lang="en-US" sz="2400" b="1" u="none" strike="noStrike">
                          <a:effectLst/>
                          <a:latin typeface="Arial" panose="020B0604020202020204" pitchFamily="34" charset="0"/>
                          <a:cs typeface="Arial" panose="020B0604020202020204" pitchFamily="34" charset="0"/>
                        </a:rPr>
                        <a:t>1</a:t>
                      </a:r>
                      <a:endParaRPr lang="en-US" sz="2400" b="1"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ctr" fontAlgn="t"/>
                      <a:r>
                        <a:rPr lang="en-US" sz="2400" b="1" u="none" strike="noStrike">
                          <a:effectLst/>
                          <a:latin typeface="Arial" panose="020B0604020202020204" pitchFamily="34" charset="0"/>
                          <a:cs typeface="Arial" panose="020B0604020202020204" pitchFamily="34" charset="0"/>
                        </a:rPr>
                        <a:t>6</a:t>
                      </a:r>
                      <a:endParaRPr lang="en-US" sz="2400" b="1"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r" fontAlgn="t"/>
                      <a:r>
                        <a:rPr lang="en-US" sz="2400" b="1" i="0" u="none" strike="noStrike">
                          <a:solidFill>
                            <a:srgbClr val="000000"/>
                          </a:solidFill>
                          <a:effectLst/>
                          <a:latin typeface="Arial" panose="020B0604020202020204" pitchFamily="34" charset="0"/>
                        </a:rPr>
                        <a:t>6.92</a:t>
                      </a:r>
                    </a:p>
                  </a:txBody>
                  <a:tcPr marL="7620" marR="7620" marT="7620" marB="0"/>
                </a:tc>
                <a:tc>
                  <a:txBody>
                    <a:bodyPr/>
                    <a:lstStyle/>
                    <a:p>
                      <a:pPr algn="r" fontAlgn="t"/>
                      <a:r>
                        <a:rPr lang="en-US" sz="2400" b="1" i="0" u="none" strike="noStrike">
                          <a:solidFill>
                            <a:srgbClr val="000000"/>
                          </a:solidFill>
                          <a:effectLst/>
                          <a:latin typeface="Arial" panose="020B0604020202020204" pitchFamily="34" charset="0"/>
                        </a:rPr>
                        <a:t>0.04</a:t>
                      </a:r>
                    </a:p>
                  </a:txBody>
                  <a:tcPr marL="7620" marR="7620" marT="7620" marB="0"/>
                </a:tc>
                <a:extLst>
                  <a:ext uri="{0D108BD9-81ED-4DB2-BD59-A6C34878D82A}">
                    <a16:rowId xmlns:a16="http://schemas.microsoft.com/office/drawing/2014/main" val="2547729494"/>
                  </a:ext>
                </a:extLst>
              </a:tr>
              <a:tr h="474861">
                <a:tc>
                  <a:txBody>
                    <a:bodyPr/>
                    <a:lstStyle/>
                    <a:p>
                      <a:pPr algn="l" fontAlgn="t"/>
                      <a:r>
                        <a:rPr lang="en-US" sz="2400" u="none" strike="noStrike">
                          <a:effectLst/>
                          <a:latin typeface="Arial" panose="020B0604020202020204" pitchFamily="34" charset="0"/>
                          <a:cs typeface="Arial" panose="020B0604020202020204" pitchFamily="34" charset="0"/>
                        </a:rPr>
                        <a:t>Wheels * Diet</a:t>
                      </a:r>
                      <a:endParaRPr lang="en-US" sz="2400" b="1"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ctr" fontAlgn="t"/>
                      <a:r>
                        <a:rPr lang="en-US" sz="2400" u="none" strike="noStrike">
                          <a:effectLst/>
                          <a:latin typeface="Arial" panose="020B0604020202020204" pitchFamily="34" charset="0"/>
                          <a:cs typeface="Arial" panose="020B0604020202020204" pitchFamily="34" charset="0"/>
                        </a:rPr>
                        <a:t>1</a:t>
                      </a:r>
                      <a:endParaRPr lang="en-US" sz="2400" b="0"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ctr" fontAlgn="t"/>
                      <a:r>
                        <a:rPr lang="en-US" sz="2400" u="none" strike="noStrike">
                          <a:effectLst/>
                          <a:latin typeface="Arial" panose="020B0604020202020204" pitchFamily="34" charset="0"/>
                          <a:cs typeface="Arial" panose="020B0604020202020204" pitchFamily="34" charset="0"/>
                        </a:rPr>
                        <a:t>6</a:t>
                      </a:r>
                      <a:endParaRPr lang="en-US" sz="2400" b="0"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r" fontAlgn="t"/>
                      <a:r>
                        <a:rPr lang="en-US" sz="2400" b="0" i="0" u="none" strike="noStrike">
                          <a:solidFill>
                            <a:srgbClr val="000000"/>
                          </a:solidFill>
                          <a:effectLst/>
                          <a:latin typeface="Arial" panose="020B0604020202020204" pitchFamily="34" charset="0"/>
                        </a:rPr>
                        <a:t>1.20</a:t>
                      </a:r>
                    </a:p>
                  </a:txBody>
                  <a:tcPr marL="7620" marR="7620" marT="7620" marB="0"/>
                </a:tc>
                <a:tc>
                  <a:txBody>
                    <a:bodyPr/>
                    <a:lstStyle/>
                    <a:p>
                      <a:pPr algn="r" fontAlgn="t"/>
                      <a:r>
                        <a:rPr lang="en-US" sz="2400" b="0" i="0" u="none" strike="noStrike">
                          <a:solidFill>
                            <a:srgbClr val="000000"/>
                          </a:solidFill>
                          <a:effectLst/>
                          <a:latin typeface="Arial" panose="020B0604020202020204" pitchFamily="34" charset="0"/>
                        </a:rPr>
                        <a:t>0.31</a:t>
                      </a:r>
                    </a:p>
                  </a:txBody>
                  <a:tcPr marL="7620" marR="7620" marT="7620" marB="0"/>
                </a:tc>
                <a:extLst>
                  <a:ext uri="{0D108BD9-81ED-4DB2-BD59-A6C34878D82A}">
                    <a16:rowId xmlns:a16="http://schemas.microsoft.com/office/drawing/2014/main" val="3930954028"/>
                  </a:ext>
                </a:extLst>
              </a:tr>
              <a:tr h="474861">
                <a:tc>
                  <a:txBody>
                    <a:bodyPr/>
                    <a:lstStyle/>
                    <a:p>
                      <a:pPr algn="l" fontAlgn="t"/>
                      <a:r>
                        <a:rPr lang="en-US" sz="2400" b="0" u="none" strike="noStrike">
                          <a:effectLst/>
                          <a:latin typeface="Arial" panose="020B0604020202020204" pitchFamily="34" charset="0"/>
                          <a:cs typeface="Arial" panose="020B0604020202020204" pitchFamily="34" charset="0"/>
                        </a:rPr>
                        <a:t>Wheels * Linetype</a:t>
                      </a:r>
                      <a:endParaRPr lang="en-US" sz="2400" b="0"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ctr" fontAlgn="t"/>
                      <a:r>
                        <a:rPr lang="en-US" sz="2400" b="0" u="none" strike="noStrike">
                          <a:effectLst/>
                          <a:latin typeface="Arial" panose="020B0604020202020204" pitchFamily="34" charset="0"/>
                          <a:cs typeface="Arial" panose="020B0604020202020204" pitchFamily="34" charset="0"/>
                        </a:rPr>
                        <a:t>1</a:t>
                      </a:r>
                      <a:endParaRPr lang="en-US" sz="2400" b="0"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ctr" fontAlgn="t"/>
                      <a:r>
                        <a:rPr lang="en-US" sz="2400" b="0" u="none" strike="noStrike">
                          <a:effectLst/>
                          <a:latin typeface="Arial" panose="020B0604020202020204" pitchFamily="34" charset="0"/>
                          <a:cs typeface="Arial" panose="020B0604020202020204" pitchFamily="34" charset="0"/>
                        </a:rPr>
                        <a:t>6</a:t>
                      </a:r>
                      <a:endParaRPr lang="en-US" sz="2400" b="0"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r" fontAlgn="t"/>
                      <a:r>
                        <a:rPr lang="en-US" sz="2400" b="0" i="0" u="none" strike="noStrike">
                          <a:solidFill>
                            <a:srgbClr val="000000"/>
                          </a:solidFill>
                          <a:effectLst/>
                          <a:latin typeface="Arial" panose="020B0604020202020204" pitchFamily="34" charset="0"/>
                        </a:rPr>
                        <a:t>0.00</a:t>
                      </a:r>
                    </a:p>
                  </a:txBody>
                  <a:tcPr marL="7620" marR="7620" marT="7620" marB="0"/>
                </a:tc>
                <a:tc>
                  <a:txBody>
                    <a:bodyPr/>
                    <a:lstStyle/>
                    <a:p>
                      <a:pPr algn="r" fontAlgn="t"/>
                      <a:r>
                        <a:rPr lang="en-US" sz="2400" b="0" i="0" u="none" strike="noStrike">
                          <a:solidFill>
                            <a:srgbClr val="000000"/>
                          </a:solidFill>
                          <a:effectLst/>
                          <a:latin typeface="Arial" panose="020B0604020202020204" pitchFamily="34" charset="0"/>
                        </a:rPr>
                        <a:t>0.96</a:t>
                      </a:r>
                    </a:p>
                  </a:txBody>
                  <a:tcPr marL="7620" marR="7620" marT="7620" marB="0"/>
                </a:tc>
                <a:extLst>
                  <a:ext uri="{0D108BD9-81ED-4DB2-BD59-A6C34878D82A}">
                    <a16:rowId xmlns:a16="http://schemas.microsoft.com/office/drawing/2014/main" val="2164980781"/>
                  </a:ext>
                </a:extLst>
              </a:tr>
              <a:tr h="474861">
                <a:tc>
                  <a:txBody>
                    <a:bodyPr/>
                    <a:lstStyle/>
                    <a:p>
                      <a:pPr algn="l" fontAlgn="t"/>
                      <a:r>
                        <a:rPr lang="en-US" sz="2400" b="0" u="none" strike="noStrike">
                          <a:effectLst/>
                          <a:latin typeface="Arial" panose="020B0604020202020204" pitchFamily="34" charset="0"/>
                          <a:cs typeface="Arial" panose="020B0604020202020204" pitchFamily="34" charset="0"/>
                        </a:rPr>
                        <a:t>Diet *</a:t>
                      </a:r>
                      <a:r>
                        <a:rPr lang="en-US" sz="2400" b="0" u="none" strike="noStrike" baseline="0">
                          <a:effectLst/>
                          <a:latin typeface="Arial" panose="020B0604020202020204" pitchFamily="34" charset="0"/>
                          <a:cs typeface="Arial" panose="020B0604020202020204" pitchFamily="34" charset="0"/>
                        </a:rPr>
                        <a:t> Linetype</a:t>
                      </a:r>
                      <a:endParaRPr lang="en-US" sz="2400" b="0"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ctr" fontAlgn="t"/>
                      <a:r>
                        <a:rPr lang="en-US" sz="2400" b="0" u="none" strike="noStrike">
                          <a:effectLst/>
                          <a:latin typeface="Arial" panose="020B0604020202020204" pitchFamily="34" charset="0"/>
                          <a:cs typeface="Arial" panose="020B0604020202020204" pitchFamily="34" charset="0"/>
                        </a:rPr>
                        <a:t>1</a:t>
                      </a:r>
                      <a:endParaRPr lang="en-US" sz="2400" b="0"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ctr" fontAlgn="t"/>
                      <a:r>
                        <a:rPr lang="en-US" sz="2400" b="0" u="none" strike="noStrike">
                          <a:effectLst/>
                          <a:latin typeface="Arial" panose="020B0604020202020204" pitchFamily="34" charset="0"/>
                          <a:cs typeface="Arial" panose="020B0604020202020204" pitchFamily="34" charset="0"/>
                        </a:rPr>
                        <a:t>6</a:t>
                      </a:r>
                      <a:endParaRPr lang="en-US" sz="2400" b="0"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r" fontAlgn="t"/>
                      <a:r>
                        <a:rPr lang="en-US" sz="2400" b="0" i="0" u="none" strike="noStrike">
                          <a:solidFill>
                            <a:srgbClr val="000000"/>
                          </a:solidFill>
                          <a:effectLst/>
                          <a:latin typeface="Arial" panose="020B0604020202020204" pitchFamily="34" charset="0"/>
                        </a:rPr>
                        <a:t>0.84</a:t>
                      </a:r>
                    </a:p>
                  </a:txBody>
                  <a:tcPr marL="7620" marR="7620" marT="7620" marB="0"/>
                </a:tc>
                <a:tc>
                  <a:txBody>
                    <a:bodyPr/>
                    <a:lstStyle/>
                    <a:p>
                      <a:pPr algn="r" fontAlgn="t"/>
                      <a:r>
                        <a:rPr lang="en-US" sz="2400" b="0" i="0" u="none" strike="noStrike">
                          <a:solidFill>
                            <a:srgbClr val="000000"/>
                          </a:solidFill>
                          <a:effectLst/>
                          <a:latin typeface="Arial" panose="020B0604020202020204" pitchFamily="34" charset="0"/>
                        </a:rPr>
                        <a:t>0.39</a:t>
                      </a:r>
                    </a:p>
                  </a:txBody>
                  <a:tcPr marL="7620" marR="7620" marT="7620" marB="0"/>
                </a:tc>
                <a:extLst>
                  <a:ext uri="{0D108BD9-81ED-4DB2-BD59-A6C34878D82A}">
                    <a16:rowId xmlns:a16="http://schemas.microsoft.com/office/drawing/2014/main" val="69165923"/>
                  </a:ext>
                </a:extLst>
              </a:tr>
              <a:tr h="474861">
                <a:tc>
                  <a:txBody>
                    <a:bodyPr/>
                    <a:lstStyle/>
                    <a:p>
                      <a:pPr algn="l" fontAlgn="t"/>
                      <a:r>
                        <a:rPr lang="en-US" sz="2400" u="none" strike="noStrike">
                          <a:effectLst/>
                          <a:latin typeface="Arial" panose="020B0604020202020204" pitchFamily="34" charset="0"/>
                          <a:cs typeface="Arial" panose="020B0604020202020204" pitchFamily="34" charset="0"/>
                        </a:rPr>
                        <a:t>Wheels * Diet * Linetype</a:t>
                      </a:r>
                      <a:endParaRPr lang="en-US" sz="2400" b="1"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ctr" fontAlgn="t"/>
                      <a:r>
                        <a:rPr lang="en-US" sz="2400" u="none" strike="noStrike">
                          <a:effectLst/>
                          <a:latin typeface="Arial" panose="020B0604020202020204" pitchFamily="34" charset="0"/>
                          <a:cs typeface="Arial" panose="020B0604020202020204" pitchFamily="34" charset="0"/>
                        </a:rPr>
                        <a:t>1</a:t>
                      </a:r>
                      <a:endParaRPr lang="en-US" sz="2400" b="0"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ctr" fontAlgn="t"/>
                      <a:r>
                        <a:rPr lang="en-US" sz="2400" u="none" strike="noStrike">
                          <a:effectLst/>
                          <a:latin typeface="Arial" panose="020B0604020202020204" pitchFamily="34" charset="0"/>
                          <a:cs typeface="Arial" panose="020B0604020202020204" pitchFamily="34" charset="0"/>
                        </a:rPr>
                        <a:t>6</a:t>
                      </a:r>
                      <a:endParaRPr lang="en-US" sz="2400" b="0"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r" fontAlgn="t"/>
                      <a:r>
                        <a:rPr lang="en-US" sz="2400" b="0" i="0" u="none" strike="noStrike">
                          <a:solidFill>
                            <a:srgbClr val="000000"/>
                          </a:solidFill>
                          <a:effectLst/>
                          <a:latin typeface="Arial" panose="020B0604020202020204" pitchFamily="34" charset="0"/>
                        </a:rPr>
                        <a:t>0.44</a:t>
                      </a:r>
                    </a:p>
                  </a:txBody>
                  <a:tcPr marL="7620" marR="7620" marT="7620" marB="0"/>
                </a:tc>
                <a:tc>
                  <a:txBody>
                    <a:bodyPr/>
                    <a:lstStyle/>
                    <a:p>
                      <a:pPr algn="r" fontAlgn="t"/>
                      <a:r>
                        <a:rPr lang="en-US" sz="2400" b="0" i="0" u="none" strike="noStrike">
                          <a:solidFill>
                            <a:srgbClr val="000000"/>
                          </a:solidFill>
                          <a:effectLst/>
                          <a:latin typeface="Arial" panose="020B0604020202020204" pitchFamily="34" charset="0"/>
                        </a:rPr>
                        <a:t>0.53</a:t>
                      </a:r>
                    </a:p>
                  </a:txBody>
                  <a:tcPr marL="7620" marR="7620" marT="7620" marB="0"/>
                </a:tc>
                <a:extLst>
                  <a:ext uri="{0D108BD9-81ED-4DB2-BD59-A6C34878D82A}">
                    <a16:rowId xmlns:a16="http://schemas.microsoft.com/office/drawing/2014/main" val="2548528181"/>
                  </a:ext>
                </a:extLst>
              </a:tr>
            </a:tbl>
          </a:graphicData>
        </a:graphic>
      </p:graphicFrame>
      <p:sp>
        <p:nvSpPr>
          <p:cNvPr id="487485" name="Line 4">
            <a:extLst>
              <a:ext uri="{FF2B5EF4-FFF2-40B4-BE49-F238E27FC236}">
                <a16:creationId xmlns:a16="http://schemas.microsoft.com/office/drawing/2014/main" id="{2AEC00C5-D833-E80F-D9A2-68E2B0737B6C}"/>
              </a:ext>
            </a:extLst>
          </p:cNvPr>
          <p:cNvSpPr>
            <a:spLocks noChangeShapeType="1"/>
          </p:cNvSpPr>
          <p:nvPr/>
        </p:nvSpPr>
        <p:spPr bwMode="auto">
          <a:xfrm>
            <a:off x="271463" y="2179638"/>
            <a:ext cx="8559800" cy="12700"/>
          </a:xfrm>
          <a:prstGeom prst="line">
            <a:avLst/>
          </a:prstGeom>
          <a:noFill/>
          <a:ln w="317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487486" name="Line 4">
            <a:extLst>
              <a:ext uri="{FF2B5EF4-FFF2-40B4-BE49-F238E27FC236}">
                <a16:creationId xmlns:a16="http://schemas.microsoft.com/office/drawing/2014/main" id="{1C6DA7D3-DECC-065F-DD7F-1D0679238033}"/>
              </a:ext>
            </a:extLst>
          </p:cNvPr>
          <p:cNvSpPr>
            <a:spLocks noChangeShapeType="1"/>
          </p:cNvSpPr>
          <p:nvPr/>
        </p:nvSpPr>
        <p:spPr bwMode="auto">
          <a:xfrm>
            <a:off x="276225" y="5513388"/>
            <a:ext cx="8559800" cy="12700"/>
          </a:xfrm>
          <a:prstGeom prst="line">
            <a:avLst/>
          </a:prstGeom>
          <a:noFill/>
          <a:ln w="317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487487" name="Rectangle 2">
            <a:extLst>
              <a:ext uri="{FF2B5EF4-FFF2-40B4-BE49-F238E27FC236}">
                <a16:creationId xmlns:a16="http://schemas.microsoft.com/office/drawing/2014/main" id="{ABBE0C30-8E3B-2CED-9915-85219F22C0FD}"/>
              </a:ext>
            </a:extLst>
          </p:cNvPr>
          <p:cNvSpPr>
            <a:spLocks noChangeArrowheads="1"/>
          </p:cNvSpPr>
          <p:nvPr/>
        </p:nvSpPr>
        <p:spPr bwMode="auto">
          <a:xfrm>
            <a:off x="635000" y="1163638"/>
            <a:ext cx="7758113"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0"/>
              </a:spcBef>
              <a:buFontTx/>
              <a:buNone/>
            </a:pPr>
            <a:r>
              <a:rPr lang="en-US" altLang="en-US" sz="2800" b="1">
                <a:solidFill>
                  <a:srgbClr val="000000"/>
                </a:solidFill>
                <a:latin typeface="Arial" panose="020B0604020202020204" pitchFamily="34" charset="0"/>
                <a:cs typeface="Arial" panose="020B0604020202020204" pitchFamily="34" charset="0"/>
              </a:rPr>
              <a:t>Brain Mass</a:t>
            </a:r>
            <a:r>
              <a:rPr lang="en-US" altLang="en-US" sz="2800">
                <a:solidFill>
                  <a:srgbClr val="000000"/>
                </a:solidFill>
                <a:latin typeface="Arial" panose="020B0604020202020204" pitchFamily="34" charset="0"/>
                <a:cs typeface="Arial" panose="020B0604020202020204" pitchFamily="34" charset="0"/>
              </a:rPr>
              <a:t> (N = 149)</a:t>
            </a:r>
          </a:p>
        </p:txBody>
      </p:sp>
      <p:graphicFrame>
        <p:nvGraphicFramePr>
          <p:cNvPr id="4" name="Table 3">
            <a:extLst>
              <a:ext uri="{FF2B5EF4-FFF2-40B4-BE49-F238E27FC236}">
                <a16:creationId xmlns:a16="http://schemas.microsoft.com/office/drawing/2014/main" id="{3A386D63-BF36-1A08-0CC4-F6D2A9BB3B0D}"/>
              </a:ext>
            </a:extLst>
          </p:cNvPr>
          <p:cNvGraphicFramePr>
            <a:graphicFrameLocks noGrp="1"/>
          </p:cNvGraphicFramePr>
          <p:nvPr/>
        </p:nvGraphicFramePr>
        <p:xfrm>
          <a:off x="276225" y="5743575"/>
          <a:ext cx="8555038" cy="815975"/>
        </p:xfrm>
        <a:graphic>
          <a:graphicData uri="http://schemas.openxmlformats.org/drawingml/2006/table">
            <a:tbl>
              <a:tblPr firstRow="1" firstCol="1" bandRow="1">
                <a:tableStyleId>{5C22544A-7EE6-4342-B048-85BDC9FD1C3A}</a:tableStyleId>
              </a:tblPr>
              <a:tblGrid>
                <a:gridCol w="1711008">
                  <a:extLst>
                    <a:ext uri="{9D8B030D-6E8A-4147-A177-3AD203B41FA5}">
                      <a16:colId xmlns:a16="http://schemas.microsoft.com/office/drawing/2014/main" val="2052578298"/>
                    </a:ext>
                  </a:extLst>
                </a:gridCol>
                <a:gridCol w="2651675">
                  <a:extLst>
                    <a:ext uri="{9D8B030D-6E8A-4147-A177-3AD203B41FA5}">
                      <a16:colId xmlns:a16="http://schemas.microsoft.com/office/drawing/2014/main" val="123249347"/>
                    </a:ext>
                  </a:extLst>
                </a:gridCol>
                <a:gridCol w="1345581">
                  <a:extLst>
                    <a:ext uri="{9D8B030D-6E8A-4147-A177-3AD203B41FA5}">
                      <a16:colId xmlns:a16="http://schemas.microsoft.com/office/drawing/2014/main" val="2850108199"/>
                    </a:ext>
                  </a:extLst>
                </a:gridCol>
                <a:gridCol w="1531434">
                  <a:extLst>
                    <a:ext uri="{9D8B030D-6E8A-4147-A177-3AD203B41FA5}">
                      <a16:colId xmlns:a16="http://schemas.microsoft.com/office/drawing/2014/main" val="1522465873"/>
                    </a:ext>
                  </a:extLst>
                </a:gridCol>
                <a:gridCol w="1315341">
                  <a:extLst>
                    <a:ext uri="{9D8B030D-6E8A-4147-A177-3AD203B41FA5}">
                      <a16:colId xmlns:a16="http://schemas.microsoft.com/office/drawing/2014/main" val="2836351374"/>
                    </a:ext>
                  </a:extLst>
                </a:gridCol>
              </a:tblGrid>
              <a:tr h="271992">
                <a:tc>
                  <a:txBody>
                    <a:bodyPr/>
                    <a:lstStyle/>
                    <a:p>
                      <a:pPr marL="0" marR="0">
                        <a:lnSpc>
                          <a:spcPct val="107000"/>
                        </a:lnSpc>
                        <a:spcBef>
                          <a:spcPts val="0"/>
                        </a:spcBef>
                        <a:spcAft>
                          <a:spcPts val="0"/>
                        </a:spcAft>
                      </a:pPr>
                      <a:r>
                        <a:rPr lang="en-US" sz="1200" b="0" i="0" baseline="0">
                          <a:solidFill>
                            <a:schemeClr val="tx1"/>
                          </a:solidFill>
                          <a:effectLst/>
                          <a:latin typeface="Arial" panose="020B0604020202020204" pitchFamily="34" charset="0"/>
                        </a:rPr>
                        <a:t>MINI (+)</a:t>
                      </a:r>
                      <a:endParaRPr lang="en-US" sz="1100" b="0" i="0" baseline="0">
                        <a:solidFill>
                          <a:schemeClr val="tx1"/>
                        </a:solidFill>
                        <a:effectLst/>
                        <a:latin typeface="Arial" panose="020B0604020202020204" pitchFamily="34" charset="0"/>
                        <a:ea typeface="Calibri" panose="020F0502020204030204" pitchFamily="34" charset="0"/>
                        <a:cs typeface="Times New Roman" panose="02020603050405020304" pitchFamily="18" charset="0"/>
                      </a:endParaRPr>
                    </a:p>
                  </a:txBody>
                  <a:tcPr marL="38100" marR="38100" marT="38112" marB="38112">
                    <a:noFill/>
                  </a:tcPr>
                </a:tc>
                <a:tc>
                  <a:txBody>
                    <a:bodyPr/>
                    <a:lstStyle/>
                    <a:p>
                      <a:pPr marL="0" marR="0" algn="r">
                        <a:lnSpc>
                          <a:spcPct val="107000"/>
                        </a:lnSpc>
                        <a:spcBef>
                          <a:spcPts val="0"/>
                        </a:spcBef>
                        <a:spcAft>
                          <a:spcPts val="0"/>
                        </a:spcAft>
                      </a:pPr>
                      <a:r>
                        <a:rPr lang="en-US" sz="1200" b="0" i="0" baseline="0">
                          <a:solidFill>
                            <a:schemeClr val="tx1"/>
                          </a:solidFill>
                          <a:effectLst/>
                          <a:latin typeface="Arial" panose="020B0604020202020204" pitchFamily="34" charset="0"/>
                        </a:rPr>
                        <a:t>1</a:t>
                      </a:r>
                      <a:endParaRPr lang="en-US" sz="1100" b="0" i="0" baseline="0">
                        <a:solidFill>
                          <a:schemeClr val="tx1"/>
                        </a:solidFill>
                        <a:effectLst/>
                        <a:latin typeface="Arial" panose="020B0604020202020204" pitchFamily="34" charset="0"/>
                        <a:ea typeface="Calibri" panose="020F0502020204030204" pitchFamily="34" charset="0"/>
                        <a:cs typeface="Times New Roman" panose="02020603050405020304" pitchFamily="18" charset="0"/>
                      </a:endParaRPr>
                    </a:p>
                  </a:txBody>
                  <a:tcPr marL="38100" marR="38100" marT="38112" marB="38112">
                    <a:noFill/>
                  </a:tcPr>
                </a:tc>
                <a:tc>
                  <a:txBody>
                    <a:bodyPr/>
                    <a:lstStyle/>
                    <a:p>
                      <a:pPr marL="0" marR="0" algn="r">
                        <a:lnSpc>
                          <a:spcPct val="107000"/>
                        </a:lnSpc>
                        <a:spcBef>
                          <a:spcPts val="0"/>
                        </a:spcBef>
                        <a:spcAft>
                          <a:spcPts val="0"/>
                        </a:spcAft>
                      </a:pPr>
                      <a:r>
                        <a:rPr lang="en-US" sz="1200" b="0" i="0" baseline="0">
                          <a:solidFill>
                            <a:schemeClr val="tx1"/>
                          </a:solidFill>
                          <a:effectLst/>
                          <a:latin typeface="Arial" panose="020B0604020202020204" pitchFamily="34" charset="0"/>
                        </a:rPr>
                        <a:t>114</a:t>
                      </a:r>
                      <a:endParaRPr lang="en-US" sz="1100" b="0" i="0" baseline="0">
                        <a:solidFill>
                          <a:schemeClr val="tx1"/>
                        </a:solidFill>
                        <a:effectLst/>
                        <a:latin typeface="Arial" panose="020B0604020202020204" pitchFamily="34" charset="0"/>
                        <a:ea typeface="Calibri" panose="020F0502020204030204" pitchFamily="34" charset="0"/>
                        <a:cs typeface="Times New Roman" panose="02020603050405020304" pitchFamily="18" charset="0"/>
                      </a:endParaRPr>
                    </a:p>
                  </a:txBody>
                  <a:tcPr marL="38100" marR="38100" marT="38112" marB="38112">
                    <a:noFill/>
                  </a:tcPr>
                </a:tc>
                <a:tc>
                  <a:txBody>
                    <a:bodyPr/>
                    <a:lstStyle/>
                    <a:p>
                      <a:pPr marL="0" marR="0" algn="r">
                        <a:lnSpc>
                          <a:spcPct val="107000"/>
                        </a:lnSpc>
                        <a:spcBef>
                          <a:spcPts val="0"/>
                        </a:spcBef>
                        <a:spcAft>
                          <a:spcPts val="0"/>
                        </a:spcAft>
                      </a:pPr>
                      <a:r>
                        <a:rPr lang="en-US" sz="1200" b="0" i="0" baseline="0">
                          <a:solidFill>
                            <a:schemeClr val="tx1"/>
                          </a:solidFill>
                          <a:effectLst/>
                          <a:latin typeface="Arial" panose="020B0604020202020204" pitchFamily="34" charset="0"/>
                        </a:rPr>
                        <a:t>9.54</a:t>
                      </a:r>
                      <a:endParaRPr lang="en-US" sz="1100" b="0" i="0" baseline="0">
                        <a:solidFill>
                          <a:schemeClr val="tx1"/>
                        </a:solidFill>
                        <a:effectLst/>
                        <a:latin typeface="Arial" panose="020B0604020202020204" pitchFamily="34" charset="0"/>
                        <a:ea typeface="Calibri" panose="020F0502020204030204" pitchFamily="34" charset="0"/>
                        <a:cs typeface="Times New Roman" panose="02020603050405020304" pitchFamily="18" charset="0"/>
                      </a:endParaRPr>
                    </a:p>
                  </a:txBody>
                  <a:tcPr marL="38100" marR="38100" marT="38112" marB="38112">
                    <a:noFill/>
                  </a:tcPr>
                </a:tc>
                <a:tc>
                  <a:txBody>
                    <a:bodyPr/>
                    <a:lstStyle/>
                    <a:p>
                      <a:pPr marL="0" marR="0" algn="r">
                        <a:lnSpc>
                          <a:spcPct val="107000"/>
                        </a:lnSpc>
                        <a:spcBef>
                          <a:spcPts val="0"/>
                        </a:spcBef>
                        <a:spcAft>
                          <a:spcPts val="0"/>
                        </a:spcAft>
                      </a:pPr>
                      <a:r>
                        <a:rPr lang="en-US" sz="1200" b="0" i="0" baseline="0">
                          <a:solidFill>
                            <a:schemeClr val="tx1"/>
                          </a:solidFill>
                          <a:effectLst/>
                          <a:latin typeface="Arial" panose="020B0604020202020204" pitchFamily="34" charset="0"/>
                        </a:rPr>
                        <a:t>&lt;0.01</a:t>
                      </a:r>
                      <a:endParaRPr lang="en-US" sz="1100" b="0" i="0" baseline="0">
                        <a:solidFill>
                          <a:schemeClr val="tx1"/>
                        </a:solidFill>
                        <a:effectLst/>
                        <a:latin typeface="Arial" panose="020B0604020202020204" pitchFamily="34" charset="0"/>
                        <a:ea typeface="Calibri" panose="020F0502020204030204" pitchFamily="34" charset="0"/>
                        <a:cs typeface="Times New Roman" panose="02020603050405020304" pitchFamily="18" charset="0"/>
                      </a:endParaRPr>
                    </a:p>
                  </a:txBody>
                  <a:tcPr marL="38100" marR="38100" marT="38112" marB="38112">
                    <a:noFill/>
                  </a:tcPr>
                </a:tc>
                <a:extLst>
                  <a:ext uri="{0D108BD9-81ED-4DB2-BD59-A6C34878D82A}">
                    <a16:rowId xmlns:a16="http://schemas.microsoft.com/office/drawing/2014/main" val="106545722"/>
                  </a:ext>
                </a:extLst>
              </a:tr>
              <a:tr h="271992">
                <a:tc>
                  <a:txBody>
                    <a:bodyPr/>
                    <a:lstStyle/>
                    <a:p>
                      <a:pPr marL="0" marR="0">
                        <a:lnSpc>
                          <a:spcPct val="107000"/>
                        </a:lnSpc>
                        <a:spcBef>
                          <a:spcPts val="0"/>
                        </a:spcBef>
                        <a:spcAft>
                          <a:spcPts val="0"/>
                        </a:spcAft>
                      </a:pPr>
                      <a:r>
                        <a:rPr lang="en-US" sz="1200" b="0" i="0" baseline="0">
                          <a:solidFill>
                            <a:schemeClr val="tx1"/>
                          </a:solidFill>
                          <a:effectLst/>
                          <a:latin typeface="Arial" panose="020B0604020202020204" pitchFamily="34" charset="0"/>
                        </a:rPr>
                        <a:t>Body Mass</a:t>
                      </a:r>
                      <a:endParaRPr lang="en-US" sz="1100" b="0" i="0" baseline="0">
                        <a:solidFill>
                          <a:schemeClr val="tx1"/>
                        </a:solidFill>
                        <a:effectLst/>
                        <a:latin typeface="Arial" panose="020B0604020202020204" pitchFamily="34" charset="0"/>
                        <a:ea typeface="Calibri" panose="020F0502020204030204" pitchFamily="34" charset="0"/>
                        <a:cs typeface="Times New Roman" panose="02020603050405020304" pitchFamily="18" charset="0"/>
                      </a:endParaRPr>
                    </a:p>
                  </a:txBody>
                  <a:tcPr marL="38100" marR="38100" marT="38112" marB="38112">
                    <a:noFill/>
                  </a:tcPr>
                </a:tc>
                <a:tc>
                  <a:txBody>
                    <a:bodyPr/>
                    <a:lstStyle/>
                    <a:p>
                      <a:pPr marL="0" marR="0" algn="r">
                        <a:lnSpc>
                          <a:spcPct val="107000"/>
                        </a:lnSpc>
                        <a:spcBef>
                          <a:spcPts val="0"/>
                        </a:spcBef>
                        <a:spcAft>
                          <a:spcPts val="0"/>
                        </a:spcAft>
                      </a:pPr>
                      <a:r>
                        <a:rPr lang="en-US" sz="1200" b="0" i="0" baseline="0">
                          <a:solidFill>
                            <a:schemeClr val="tx1"/>
                          </a:solidFill>
                          <a:effectLst/>
                          <a:latin typeface="Arial" panose="020B0604020202020204" pitchFamily="34" charset="0"/>
                        </a:rPr>
                        <a:t>1</a:t>
                      </a:r>
                      <a:endParaRPr lang="en-US" sz="1100" b="0" i="0" baseline="0">
                        <a:solidFill>
                          <a:schemeClr val="tx1"/>
                        </a:solidFill>
                        <a:effectLst/>
                        <a:latin typeface="Arial" panose="020B0604020202020204" pitchFamily="34" charset="0"/>
                        <a:ea typeface="Calibri" panose="020F0502020204030204" pitchFamily="34" charset="0"/>
                        <a:cs typeface="Times New Roman" panose="02020603050405020304" pitchFamily="18" charset="0"/>
                      </a:endParaRPr>
                    </a:p>
                  </a:txBody>
                  <a:tcPr marL="38100" marR="38100" marT="38112" marB="38112">
                    <a:noFill/>
                  </a:tcPr>
                </a:tc>
                <a:tc>
                  <a:txBody>
                    <a:bodyPr/>
                    <a:lstStyle/>
                    <a:p>
                      <a:pPr marL="0" marR="0" algn="r">
                        <a:lnSpc>
                          <a:spcPct val="107000"/>
                        </a:lnSpc>
                        <a:spcBef>
                          <a:spcPts val="0"/>
                        </a:spcBef>
                        <a:spcAft>
                          <a:spcPts val="0"/>
                        </a:spcAft>
                      </a:pPr>
                      <a:r>
                        <a:rPr lang="en-US" sz="1200" b="0" i="0" baseline="0">
                          <a:solidFill>
                            <a:schemeClr val="tx1"/>
                          </a:solidFill>
                          <a:effectLst/>
                          <a:latin typeface="Arial" panose="020B0604020202020204" pitchFamily="34" charset="0"/>
                        </a:rPr>
                        <a:t>114</a:t>
                      </a:r>
                      <a:endParaRPr lang="en-US" sz="1100" b="0" i="0" baseline="0">
                        <a:solidFill>
                          <a:schemeClr val="tx1"/>
                        </a:solidFill>
                        <a:effectLst/>
                        <a:latin typeface="Arial" panose="020B0604020202020204" pitchFamily="34" charset="0"/>
                        <a:ea typeface="Calibri" panose="020F0502020204030204" pitchFamily="34" charset="0"/>
                        <a:cs typeface="Times New Roman" panose="02020603050405020304" pitchFamily="18" charset="0"/>
                      </a:endParaRPr>
                    </a:p>
                  </a:txBody>
                  <a:tcPr marL="38100" marR="38100" marT="38112" marB="38112">
                    <a:noFill/>
                  </a:tcPr>
                </a:tc>
                <a:tc>
                  <a:txBody>
                    <a:bodyPr/>
                    <a:lstStyle/>
                    <a:p>
                      <a:pPr marL="0" marR="0" algn="r">
                        <a:lnSpc>
                          <a:spcPct val="107000"/>
                        </a:lnSpc>
                        <a:spcBef>
                          <a:spcPts val="0"/>
                        </a:spcBef>
                        <a:spcAft>
                          <a:spcPts val="0"/>
                        </a:spcAft>
                      </a:pPr>
                      <a:r>
                        <a:rPr lang="en-US" sz="1200" b="0" i="0" baseline="0">
                          <a:solidFill>
                            <a:schemeClr val="tx1"/>
                          </a:solidFill>
                          <a:effectLst/>
                          <a:latin typeface="Arial" panose="020B0604020202020204" pitchFamily="34" charset="0"/>
                        </a:rPr>
                        <a:t>15.61</a:t>
                      </a:r>
                      <a:endParaRPr lang="en-US" sz="1100" b="0" i="0" baseline="0">
                        <a:solidFill>
                          <a:schemeClr val="tx1"/>
                        </a:solidFill>
                        <a:effectLst/>
                        <a:latin typeface="Arial" panose="020B0604020202020204" pitchFamily="34" charset="0"/>
                        <a:ea typeface="Calibri" panose="020F0502020204030204" pitchFamily="34" charset="0"/>
                        <a:cs typeface="Times New Roman" panose="02020603050405020304" pitchFamily="18" charset="0"/>
                      </a:endParaRPr>
                    </a:p>
                  </a:txBody>
                  <a:tcPr marL="38100" marR="38100" marT="38112" marB="38112">
                    <a:noFill/>
                  </a:tcPr>
                </a:tc>
                <a:tc>
                  <a:txBody>
                    <a:bodyPr/>
                    <a:lstStyle/>
                    <a:p>
                      <a:pPr marL="0" marR="0" algn="r">
                        <a:lnSpc>
                          <a:spcPct val="107000"/>
                        </a:lnSpc>
                        <a:spcBef>
                          <a:spcPts val="0"/>
                        </a:spcBef>
                        <a:spcAft>
                          <a:spcPts val="0"/>
                        </a:spcAft>
                      </a:pPr>
                      <a:r>
                        <a:rPr lang="en-US" sz="1200" b="0" i="0" baseline="0">
                          <a:solidFill>
                            <a:schemeClr val="tx1"/>
                          </a:solidFill>
                          <a:effectLst/>
                          <a:latin typeface="Arial" panose="020B0604020202020204" pitchFamily="34" charset="0"/>
                        </a:rPr>
                        <a:t>&lt;&lt;0.01</a:t>
                      </a:r>
                      <a:endParaRPr lang="en-US" sz="1100" b="0" i="0" baseline="0">
                        <a:solidFill>
                          <a:schemeClr val="tx1"/>
                        </a:solidFill>
                        <a:effectLst/>
                        <a:latin typeface="Arial" panose="020B0604020202020204" pitchFamily="34" charset="0"/>
                        <a:ea typeface="Calibri" panose="020F0502020204030204" pitchFamily="34" charset="0"/>
                        <a:cs typeface="Times New Roman" panose="02020603050405020304" pitchFamily="18" charset="0"/>
                      </a:endParaRPr>
                    </a:p>
                  </a:txBody>
                  <a:tcPr marL="38100" marR="38100" marT="38112" marB="38112">
                    <a:noFill/>
                  </a:tcPr>
                </a:tc>
                <a:extLst>
                  <a:ext uri="{0D108BD9-81ED-4DB2-BD59-A6C34878D82A}">
                    <a16:rowId xmlns:a16="http://schemas.microsoft.com/office/drawing/2014/main" val="4110343258"/>
                  </a:ext>
                </a:extLst>
              </a:tr>
              <a:tr h="271992">
                <a:tc>
                  <a:txBody>
                    <a:bodyPr/>
                    <a:lstStyle/>
                    <a:p>
                      <a:pPr marL="0" marR="0">
                        <a:lnSpc>
                          <a:spcPct val="107000"/>
                        </a:lnSpc>
                        <a:spcBef>
                          <a:spcPts val="0"/>
                        </a:spcBef>
                        <a:spcAft>
                          <a:spcPts val="0"/>
                        </a:spcAft>
                      </a:pPr>
                      <a:r>
                        <a:rPr lang="en-US" sz="1200" b="0" i="0" baseline="0">
                          <a:solidFill>
                            <a:schemeClr val="tx1"/>
                          </a:solidFill>
                          <a:effectLst/>
                          <a:latin typeface="Arial" panose="020B0604020202020204" pitchFamily="34" charset="0"/>
                        </a:rPr>
                        <a:t>Age</a:t>
                      </a:r>
                      <a:endParaRPr lang="en-US" sz="1100" b="0" i="0" baseline="0">
                        <a:solidFill>
                          <a:schemeClr val="tx1"/>
                        </a:solidFill>
                        <a:effectLst/>
                        <a:latin typeface="Arial" panose="020B0604020202020204" pitchFamily="34" charset="0"/>
                        <a:ea typeface="Calibri" panose="020F0502020204030204" pitchFamily="34" charset="0"/>
                        <a:cs typeface="Times New Roman" panose="02020603050405020304" pitchFamily="18" charset="0"/>
                      </a:endParaRPr>
                    </a:p>
                  </a:txBody>
                  <a:tcPr marL="38100" marR="38100" marT="38112" marB="38112">
                    <a:noFill/>
                  </a:tcPr>
                </a:tc>
                <a:tc>
                  <a:txBody>
                    <a:bodyPr/>
                    <a:lstStyle/>
                    <a:p>
                      <a:pPr marL="0" marR="0" algn="r">
                        <a:lnSpc>
                          <a:spcPct val="107000"/>
                        </a:lnSpc>
                        <a:spcBef>
                          <a:spcPts val="0"/>
                        </a:spcBef>
                        <a:spcAft>
                          <a:spcPts val="0"/>
                        </a:spcAft>
                      </a:pPr>
                      <a:r>
                        <a:rPr lang="en-US" sz="1200" b="0" i="0" baseline="0">
                          <a:solidFill>
                            <a:schemeClr val="tx1"/>
                          </a:solidFill>
                          <a:effectLst/>
                          <a:latin typeface="Arial" panose="020B0604020202020204" pitchFamily="34" charset="0"/>
                        </a:rPr>
                        <a:t>1</a:t>
                      </a:r>
                      <a:endParaRPr lang="en-US" sz="1100" b="0" i="0" baseline="0">
                        <a:solidFill>
                          <a:schemeClr val="tx1"/>
                        </a:solidFill>
                        <a:effectLst/>
                        <a:latin typeface="Arial" panose="020B0604020202020204" pitchFamily="34" charset="0"/>
                        <a:ea typeface="Calibri" panose="020F0502020204030204" pitchFamily="34" charset="0"/>
                        <a:cs typeface="Times New Roman" panose="02020603050405020304" pitchFamily="18" charset="0"/>
                      </a:endParaRPr>
                    </a:p>
                  </a:txBody>
                  <a:tcPr marL="38100" marR="38100" marT="38112" marB="38112">
                    <a:noFill/>
                  </a:tcPr>
                </a:tc>
                <a:tc>
                  <a:txBody>
                    <a:bodyPr/>
                    <a:lstStyle/>
                    <a:p>
                      <a:pPr marL="0" marR="0" algn="r">
                        <a:lnSpc>
                          <a:spcPct val="107000"/>
                        </a:lnSpc>
                        <a:spcBef>
                          <a:spcPts val="0"/>
                        </a:spcBef>
                        <a:spcAft>
                          <a:spcPts val="0"/>
                        </a:spcAft>
                      </a:pPr>
                      <a:r>
                        <a:rPr lang="en-US" sz="1200" b="0" i="0" baseline="0">
                          <a:solidFill>
                            <a:schemeClr val="tx1"/>
                          </a:solidFill>
                          <a:effectLst/>
                          <a:latin typeface="Arial" panose="020B0604020202020204" pitchFamily="34" charset="0"/>
                        </a:rPr>
                        <a:t>114</a:t>
                      </a:r>
                      <a:endParaRPr lang="en-US" sz="1100" b="0" i="0" baseline="0">
                        <a:solidFill>
                          <a:schemeClr val="tx1"/>
                        </a:solidFill>
                        <a:effectLst/>
                        <a:latin typeface="Arial" panose="020B0604020202020204" pitchFamily="34" charset="0"/>
                        <a:ea typeface="Calibri" panose="020F0502020204030204" pitchFamily="34" charset="0"/>
                        <a:cs typeface="Times New Roman" panose="02020603050405020304" pitchFamily="18" charset="0"/>
                      </a:endParaRPr>
                    </a:p>
                  </a:txBody>
                  <a:tcPr marL="38100" marR="38100" marT="38112" marB="38112">
                    <a:noFill/>
                  </a:tcPr>
                </a:tc>
                <a:tc>
                  <a:txBody>
                    <a:bodyPr/>
                    <a:lstStyle/>
                    <a:p>
                      <a:pPr marL="0" marR="0" algn="r">
                        <a:lnSpc>
                          <a:spcPct val="107000"/>
                        </a:lnSpc>
                        <a:spcBef>
                          <a:spcPts val="0"/>
                        </a:spcBef>
                        <a:spcAft>
                          <a:spcPts val="0"/>
                        </a:spcAft>
                      </a:pPr>
                      <a:r>
                        <a:rPr lang="en-US" sz="1100" b="0" i="0" baseline="0">
                          <a:solidFill>
                            <a:schemeClr val="tx1"/>
                          </a:solidFill>
                          <a:effectLst/>
                          <a:latin typeface="Arial" panose="020B0604020202020204" pitchFamily="34" charset="0"/>
                          <a:ea typeface="Calibri" panose="020F0502020204030204" pitchFamily="34" charset="0"/>
                          <a:cs typeface="Times New Roman" panose="02020603050405020304" pitchFamily="18" charset="0"/>
                        </a:rPr>
                        <a:t>10.01</a:t>
                      </a:r>
                    </a:p>
                  </a:txBody>
                  <a:tcPr marL="38100" marR="38100" marT="38112" marB="38112">
                    <a:noFill/>
                  </a:tcPr>
                </a:tc>
                <a:tc>
                  <a:txBody>
                    <a:bodyPr/>
                    <a:lstStyle/>
                    <a:p>
                      <a:pPr marL="0" marR="0" algn="r">
                        <a:lnSpc>
                          <a:spcPct val="107000"/>
                        </a:lnSpc>
                        <a:spcBef>
                          <a:spcPts val="0"/>
                        </a:spcBef>
                        <a:spcAft>
                          <a:spcPts val="0"/>
                        </a:spcAft>
                      </a:pPr>
                      <a:r>
                        <a:rPr lang="en-US" sz="1200" b="0" i="0" baseline="0">
                          <a:solidFill>
                            <a:schemeClr val="tx1"/>
                          </a:solidFill>
                          <a:effectLst/>
                          <a:latin typeface="Arial" panose="020B0604020202020204" pitchFamily="34" charset="0"/>
                        </a:rPr>
                        <a:t>&lt;0.01</a:t>
                      </a:r>
                      <a:endParaRPr lang="en-US" sz="1100" b="0" i="0" baseline="0">
                        <a:solidFill>
                          <a:schemeClr val="tx1"/>
                        </a:solidFill>
                        <a:effectLst/>
                        <a:latin typeface="Arial" panose="020B0604020202020204" pitchFamily="34" charset="0"/>
                        <a:ea typeface="Calibri" panose="020F0502020204030204" pitchFamily="34" charset="0"/>
                        <a:cs typeface="Times New Roman" panose="02020603050405020304" pitchFamily="18" charset="0"/>
                      </a:endParaRPr>
                    </a:p>
                  </a:txBody>
                  <a:tcPr marL="38100" marR="38100" marT="38112" marB="38112">
                    <a:noFill/>
                  </a:tcPr>
                </a:tc>
                <a:extLst>
                  <a:ext uri="{0D108BD9-81ED-4DB2-BD59-A6C34878D82A}">
                    <a16:rowId xmlns:a16="http://schemas.microsoft.com/office/drawing/2014/main" val="437554035"/>
                  </a:ext>
                </a:extLst>
              </a:tr>
            </a:tbl>
          </a:graphicData>
        </a:graphic>
      </p:graphicFrame>
      <p:sp>
        <p:nvSpPr>
          <p:cNvPr id="487514" name="TextBox 2">
            <a:extLst>
              <a:ext uri="{FF2B5EF4-FFF2-40B4-BE49-F238E27FC236}">
                <a16:creationId xmlns:a16="http://schemas.microsoft.com/office/drawing/2014/main" id="{5F8D4B37-2EF9-FD24-0329-181E0E6AC7AF}"/>
              </a:ext>
            </a:extLst>
          </p:cNvPr>
          <p:cNvSpPr txBox="1">
            <a:spLocks noChangeArrowheads="1"/>
          </p:cNvSpPr>
          <p:nvPr/>
        </p:nvSpPr>
        <p:spPr bwMode="auto">
          <a:xfrm>
            <a:off x="187325" y="541338"/>
            <a:ext cx="8502650" cy="633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nSpc>
                <a:spcPct val="110000"/>
              </a:lnSpc>
              <a:spcBef>
                <a:spcPct val="0"/>
              </a:spcBef>
              <a:buFontTx/>
              <a:buNone/>
            </a:pPr>
            <a:r>
              <a:rPr lang="en-US" altLang="en-US">
                <a:solidFill>
                  <a:srgbClr val="993300"/>
                </a:solidFill>
                <a:latin typeface="Arial" panose="020B0604020202020204" pitchFamily="34" charset="0"/>
                <a:cs typeface="Arial" panose="020B0604020202020204" pitchFamily="34" charset="0"/>
              </a:rPr>
              <a:t>Juvenile exposure had no apparent effect.</a:t>
            </a:r>
          </a:p>
        </p:txBody>
      </p:sp>
    </p:spTree>
  </p:cSld>
  <p:clrMapOvr>
    <a:masterClrMapping/>
  </p:clrMapOvr>
</p:sld>
</file>

<file path=ppt/slides/slide2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9474" name="Slide Number Placeholder 1">
            <a:extLst>
              <a:ext uri="{FF2B5EF4-FFF2-40B4-BE49-F238E27FC236}">
                <a16:creationId xmlns:a16="http://schemas.microsoft.com/office/drawing/2014/main" id="{90680C80-7073-3A99-AE4F-6FACCA4C869D}"/>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E1EB135F-AFB7-4BF1-B402-009853C61DB5}" type="slidenum">
              <a:rPr lang="en-US" altLang="en-US" sz="1400"/>
              <a:pPr>
                <a:spcBef>
                  <a:spcPct val="0"/>
                </a:spcBef>
                <a:buFontTx/>
                <a:buNone/>
              </a:pPr>
              <a:t>256</a:t>
            </a:fld>
            <a:endParaRPr lang="en-US" altLang="en-US" sz="1400"/>
          </a:p>
        </p:txBody>
      </p:sp>
      <p:sp>
        <p:nvSpPr>
          <p:cNvPr id="489475" name="Line 4">
            <a:extLst>
              <a:ext uri="{FF2B5EF4-FFF2-40B4-BE49-F238E27FC236}">
                <a16:creationId xmlns:a16="http://schemas.microsoft.com/office/drawing/2014/main" id="{837FA89D-324A-B84A-B3E3-296B75F19B6F}"/>
              </a:ext>
            </a:extLst>
          </p:cNvPr>
          <p:cNvSpPr>
            <a:spLocks noChangeShapeType="1"/>
          </p:cNvSpPr>
          <p:nvPr/>
        </p:nvSpPr>
        <p:spPr bwMode="auto">
          <a:xfrm>
            <a:off x="120650" y="500063"/>
            <a:ext cx="8869363" cy="0"/>
          </a:xfrm>
          <a:prstGeom prst="line">
            <a:avLst/>
          </a:prstGeom>
          <a:noFill/>
          <a:ln w="50800">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489476" name="Text Box 5">
            <a:extLst>
              <a:ext uri="{FF2B5EF4-FFF2-40B4-BE49-F238E27FC236}">
                <a16:creationId xmlns:a16="http://schemas.microsoft.com/office/drawing/2014/main" id="{EA6B741E-C21B-6C98-EA83-A43C9CFFBDAD}"/>
              </a:ext>
            </a:extLst>
          </p:cNvPr>
          <p:cNvSpPr txBox="1">
            <a:spLocks noChangeArrowheads="1"/>
          </p:cNvSpPr>
          <p:nvPr/>
        </p:nvSpPr>
        <p:spPr bwMode="auto">
          <a:xfrm>
            <a:off x="26988" y="12700"/>
            <a:ext cx="9144000" cy="4619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ts val="1200"/>
              </a:spcBef>
              <a:spcAft>
                <a:spcPts val="600"/>
              </a:spcAft>
              <a:buFontTx/>
              <a:buNone/>
            </a:pPr>
            <a:r>
              <a:rPr lang="en-US" altLang="en-US" sz="2400" b="1">
                <a:latin typeface="Arial" panose="020B0604020202020204" pitchFamily="34" charset="0"/>
                <a:cs typeface="Arial" panose="020B0604020202020204" pitchFamily="34" charset="0"/>
              </a:rPr>
              <a:t>3. </a:t>
            </a:r>
            <a:r>
              <a:rPr lang="fr-FR" altLang="en-US" sz="2400" b="1">
                <a:latin typeface="Arial" panose="020B0604020202020204" pitchFamily="34" charset="0"/>
                <a:cs typeface="Arial" panose="020B0604020202020204" pitchFamily="34" charset="0"/>
              </a:rPr>
              <a:t>Juvenile Exposure – Gen. 76 Males</a:t>
            </a:r>
            <a:endParaRPr lang="en-US" altLang="en-US" sz="2400">
              <a:latin typeface="Arial" panose="020B0604020202020204" pitchFamily="34" charset="0"/>
              <a:cs typeface="Arial" panose="020B0604020202020204" pitchFamily="34" charset="0"/>
            </a:endParaRPr>
          </a:p>
        </p:txBody>
      </p:sp>
      <p:sp>
        <p:nvSpPr>
          <p:cNvPr id="489477" name="TextBox 2">
            <a:extLst>
              <a:ext uri="{FF2B5EF4-FFF2-40B4-BE49-F238E27FC236}">
                <a16:creationId xmlns:a16="http://schemas.microsoft.com/office/drawing/2014/main" id="{D852E1C6-D4A9-457E-CDED-60250C70BE13}"/>
              </a:ext>
            </a:extLst>
          </p:cNvPr>
          <p:cNvSpPr txBox="1">
            <a:spLocks noChangeArrowheads="1"/>
          </p:cNvSpPr>
          <p:nvPr/>
        </p:nvSpPr>
        <p:spPr bwMode="auto">
          <a:xfrm>
            <a:off x="31750" y="541338"/>
            <a:ext cx="9069388" cy="633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nSpc>
                <a:spcPct val="110000"/>
              </a:lnSpc>
              <a:spcBef>
                <a:spcPct val="0"/>
              </a:spcBef>
              <a:buFontTx/>
              <a:buNone/>
            </a:pPr>
            <a:r>
              <a:rPr lang="en-US" altLang="en-US">
                <a:solidFill>
                  <a:srgbClr val="993300"/>
                </a:solidFill>
                <a:latin typeface="Arial" panose="020B0604020202020204" pitchFamily="34" charset="0"/>
                <a:cs typeface="Arial" panose="020B0604020202020204" pitchFamily="34" charset="0"/>
              </a:rPr>
              <a:t>Juvenile exercise decreased relative heart mass.</a:t>
            </a:r>
          </a:p>
        </p:txBody>
      </p:sp>
      <p:graphicFrame>
        <p:nvGraphicFramePr>
          <p:cNvPr id="2" name="Table 1">
            <a:extLst>
              <a:ext uri="{FF2B5EF4-FFF2-40B4-BE49-F238E27FC236}">
                <a16:creationId xmlns:a16="http://schemas.microsoft.com/office/drawing/2014/main" id="{28351F1F-902E-D656-1448-766095AC527B}"/>
              </a:ext>
            </a:extLst>
          </p:cNvPr>
          <p:cNvGraphicFramePr>
            <a:graphicFrameLocks noGrp="1"/>
          </p:cNvGraphicFramePr>
          <p:nvPr/>
        </p:nvGraphicFramePr>
        <p:xfrm>
          <a:off x="269875" y="1731963"/>
          <a:ext cx="8569325" cy="3798887"/>
        </p:xfrm>
        <a:graphic>
          <a:graphicData uri="http://schemas.openxmlformats.org/drawingml/2006/table">
            <a:tbl>
              <a:tblPr>
                <a:tableStyleId>{5C22544A-7EE6-4342-B048-85BDC9FD1C3A}</a:tableStyleId>
              </a:tblPr>
              <a:tblGrid>
                <a:gridCol w="3685730">
                  <a:extLst>
                    <a:ext uri="{9D8B030D-6E8A-4147-A177-3AD203B41FA5}">
                      <a16:colId xmlns:a16="http://schemas.microsoft.com/office/drawing/2014/main" val="2568094418"/>
                    </a:ext>
                  </a:extLst>
                </a:gridCol>
                <a:gridCol w="1220899">
                  <a:extLst>
                    <a:ext uri="{9D8B030D-6E8A-4147-A177-3AD203B41FA5}">
                      <a16:colId xmlns:a16="http://schemas.microsoft.com/office/drawing/2014/main" val="2005781166"/>
                    </a:ext>
                  </a:extLst>
                </a:gridCol>
                <a:gridCol w="1220899">
                  <a:extLst>
                    <a:ext uri="{9D8B030D-6E8A-4147-A177-3AD203B41FA5}">
                      <a16:colId xmlns:a16="http://schemas.microsoft.com/office/drawing/2014/main" val="932422602"/>
                    </a:ext>
                  </a:extLst>
                </a:gridCol>
                <a:gridCol w="1220899">
                  <a:extLst>
                    <a:ext uri="{9D8B030D-6E8A-4147-A177-3AD203B41FA5}">
                      <a16:colId xmlns:a16="http://schemas.microsoft.com/office/drawing/2014/main" val="690045202"/>
                    </a:ext>
                  </a:extLst>
                </a:gridCol>
                <a:gridCol w="1220899">
                  <a:extLst>
                    <a:ext uri="{9D8B030D-6E8A-4147-A177-3AD203B41FA5}">
                      <a16:colId xmlns:a16="http://schemas.microsoft.com/office/drawing/2014/main" val="3560466179"/>
                    </a:ext>
                  </a:extLst>
                </a:gridCol>
              </a:tblGrid>
              <a:tr h="474861">
                <a:tc>
                  <a:txBody>
                    <a:bodyPr/>
                    <a:lstStyle/>
                    <a:p>
                      <a:pPr algn="l" fontAlgn="t"/>
                      <a:r>
                        <a:rPr lang="en-US" sz="2400" u="none" strike="noStrike">
                          <a:effectLst/>
                          <a:latin typeface="Arial" panose="020B0604020202020204" pitchFamily="34" charset="0"/>
                          <a:cs typeface="Arial" panose="020B0604020202020204" pitchFamily="34" charset="0"/>
                        </a:rPr>
                        <a:t>Ef</a:t>
                      </a:r>
                      <a:r>
                        <a:rPr lang="en-US" sz="400" u="none" strike="noStrike">
                          <a:effectLst/>
                          <a:latin typeface="Arial" panose="020B0604020202020204" pitchFamily="34" charset="0"/>
                          <a:cs typeface="Arial" panose="020B0604020202020204" pitchFamily="34" charset="0"/>
                        </a:rPr>
                        <a:t> </a:t>
                      </a:r>
                      <a:r>
                        <a:rPr lang="en-US" sz="2400" u="none" strike="noStrike">
                          <a:effectLst/>
                          <a:latin typeface="Arial" panose="020B0604020202020204" pitchFamily="34" charset="0"/>
                          <a:cs typeface="Arial" panose="020B0604020202020204" pitchFamily="34" charset="0"/>
                        </a:rPr>
                        <a:t>fect</a:t>
                      </a:r>
                      <a:endParaRPr lang="en-US" sz="2400" b="1"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ctr" fontAlgn="t"/>
                      <a:r>
                        <a:rPr lang="en-US" sz="2400" u="none" strike="noStrike">
                          <a:effectLst/>
                          <a:latin typeface="Arial" panose="020B0604020202020204" pitchFamily="34" charset="0"/>
                          <a:cs typeface="Arial" panose="020B0604020202020204" pitchFamily="34" charset="0"/>
                        </a:rPr>
                        <a:t>Num d.f.</a:t>
                      </a:r>
                      <a:endParaRPr lang="en-US" sz="2400" b="1"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ctr" fontAlgn="t"/>
                      <a:r>
                        <a:rPr lang="en-US" sz="2400" u="none" strike="noStrike">
                          <a:effectLst/>
                          <a:latin typeface="Arial" panose="020B0604020202020204" pitchFamily="34" charset="0"/>
                          <a:cs typeface="Arial" panose="020B0604020202020204" pitchFamily="34" charset="0"/>
                        </a:rPr>
                        <a:t>Den d.f.</a:t>
                      </a:r>
                      <a:endParaRPr lang="en-US" sz="2400" b="1"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ctr" fontAlgn="t"/>
                      <a:r>
                        <a:rPr lang="en-US" sz="2400" u="none" strike="noStrike">
                          <a:effectLst/>
                          <a:latin typeface="Arial" panose="020B0604020202020204" pitchFamily="34" charset="0"/>
                          <a:cs typeface="Arial" panose="020B0604020202020204" pitchFamily="34" charset="0"/>
                        </a:rPr>
                        <a:t>     F</a:t>
                      </a:r>
                      <a:endParaRPr lang="en-US" sz="2400" b="1"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ctr" fontAlgn="t"/>
                      <a:r>
                        <a:rPr lang="en-US" sz="2400" u="none" strike="noStrike">
                          <a:effectLst/>
                          <a:latin typeface="Arial" panose="020B0604020202020204" pitchFamily="34" charset="0"/>
                          <a:cs typeface="Arial" panose="020B0604020202020204" pitchFamily="34" charset="0"/>
                        </a:rPr>
                        <a:t>      P</a:t>
                      </a:r>
                      <a:endParaRPr lang="en-US" sz="2400" b="1"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extLst>
                  <a:ext uri="{0D108BD9-81ED-4DB2-BD59-A6C34878D82A}">
                    <a16:rowId xmlns:a16="http://schemas.microsoft.com/office/drawing/2014/main" val="2717344139"/>
                  </a:ext>
                </a:extLst>
              </a:tr>
              <a:tr h="474861">
                <a:tc>
                  <a:txBody>
                    <a:bodyPr/>
                    <a:lstStyle/>
                    <a:p>
                      <a:pPr algn="l" fontAlgn="t"/>
                      <a:r>
                        <a:rPr lang="en-US" sz="2400" b="1" u="none" strike="noStrike">
                          <a:effectLst/>
                          <a:latin typeface="Arial" panose="020B0604020202020204" pitchFamily="34" charset="0"/>
                          <a:cs typeface="Arial" panose="020B0604020202020204" pitchFamily="34" charset="0"/>
                        </a:rPr>
                        <a:t>Juvenile wheels (-)</a:t>
                      </a:r>
                      <a:endParaRPr lang="en-US" sz="2400" b="1"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ctr" fontAlgn="t"/>
                      <a:r>
                        <a:rPr lang="en-US" sz="2400" b="1" u="none" strike="noStrike">
                          <a:effectLst/>
                          <a:latin typeface="Arial" panose="020B0604020202020204" pitchFamily="34" charset="0"/>
                          <a:cs typeface="Arial" panose="020B0604020202020204" pitchFamily="34" charset="0"/>
                        </a:rPr>
                        <a:t>1</a:t>
                      </a:r>
                      <a:endParaRPr lang="en-US" sz="2400" b="1"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ctr" fontAlgn="t"/>
                      <a:r>
                        <a:rPr lang="en-US" sz="2400" b="1" u="none" strike="noStrike">
                          <a:effectLst/>
                          <a:latin typeface="Arial" panose="020B0604020202020204" pitchFamily="34" charset="0"/>
                          <a:cs typeface="Arial" panose="020B0604020202020204" pitchFamily="34" charset="0"/>
                        </a:rPr>
                        <a:t>6</a:t>
                      </a:r>
                      <a:endParaRPr lang="en-US" sz="2400" b="1"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r" fontAlgn="t"/>
                      <a:r>
                        <a:rPr lang="en-US" sz="2400" b="1" i="0" u="none" strike="noStrike">
                          <a:solidFill>
                            <a:srgbClr val="000000"/>
                          </a:solidFill>
                          <a:effectLst/>
                          <a:latin typeface="Arial" panose="020B0604020202020204" pitchFamily="34" charset="0"/>
                        </a:rPr>
                        <a:t>9.09</a:t>
                      </a:r>
                    </a:p>
                  </a:txBody>
                  <a:tcPr marL="7620" marR="7620" marT="7620" marB="0"/>
                </a:tc>
                <a:tc>
                  <a:txBody>
                    <a:bodyPr/>
                    <a:lstStyle/>
                    <a:p>
                      <a:pPr algn="r" fontAlgn="t"/>
                      <a:r>
                        <a:rPr lang="en-US" sz="2400" b="1" i="0" u="none" strike="noStrike">
                          <a:solidFill>
                            <a:srgbClr val="000000"/>
                          </a:solidFill>
                          <a:effectLst/>
                          <a:latin typeface="Arial" panose="020B0604020202020204" pitchFamily="34" charset="0"/>
                        </a:rPr>
                        <a:t>0.02</a:t>
                      </a:r>
                    </a:p>
                  </a:txBody>
                  <a:tcPr marL="7620" marR="7620" marT="7620" marB="0"/>
                </a:tc>
                <a:extLst>
                  <a:ext uri="{0D108BD9-81ED-4DB2-BD59-A6C34878D82A}">
                    <a16:rowId xmlns:a16="http://schemas.microsoft.com/office/drawing/2014/main" val="604972749"/>
                  </a:ext>
                </a:extLst>
              </a:tr>
              <a:tr h="474861">
                <a:tc>
                  <a:txBody>
                    <a:bodyPr/>
                    <a:lstStyle/>
                    <a:p>
                      <a:pPr algn="l" fontAlgn="t"/>
                      <a:r>
                        <a:rPr lang="en-US" sz="2400" b="0" u="none" strike="noStrike">
                          <a:effectLst/>
                          <a:latin typeface="Arial" panose="020B0604020202020204" pitchFamily="34" charset="0"/>
                          <a:cs typeface="Arial" panose="020B0604020202020204" pitchFamily="34" charset="0"/>
                        </a:rPr>
                        <a:t>Juvenile Western diet (+)</a:t>
                      </a:r>
                      <a:endParaRPr lang="en-US" sz="2400" b="0"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ctr" fontAlgn="t"/>
                      <a:r>
                        <a:rPr lang="en-US" sz="2400" b="0" u="none" strike="noStrike">
                          <a:effectLst/>
                          <a:latin typeface="Arial" panose="020B0604020202020204" pitchFamily="34" charset="0"/>
                          <a:cs typeface="Arial" panose="020B0604020202020204" pitchFamily="34" charset="0"/>
                        </a:rPr>
                        <a:t>1</a:t>
                      </a:r>
                      <a:endParaRPr lang="en-US" sz="2400" b="0"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ctr" fontAlgn="t"/>
                      <a:r>
                        <a:rPr lang="en-US" sz="2400" b="0" u="none" strike="noStrike">
                          <a:effectLst/>
                          <a:latin typeface="Arial" panose="020B0604020202020204" pitchFamily="34" charset="0"/>
                          <a:cs typeface="Arial" panose="020B0604020202020204" pitchFamily="34" charset="0"/>
                        </a:rPr>
                        <a:t>6</a:t>
                      </a:r>
                      <a:endParaRPr lang="en-US" sz="2400" b="0"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r" fontAlgn="t"/>
                      <a:r>
                        <a:rPr lang="en-US" sz="2400" b="0" i="0" u="none" strike="noStrike">
                          <a:solidFill>
                            <a:srgbClr val="000000"/>
                          </a:solidFill>
                          <a:effectLst/>
                          <a:latin typeface="Arial" panose="020B0604020202020204" pitchFamily="34" charset="0"/>
                        </a:rPr>
                        <a:t>4.81</a:t>
                      </a:r>
                    </a:p>
                  </a:txBody>
                  <a:tcPr marL="7620" marR="7620" marT="7620" marB="0"/>
                </a:tc>
                <a:tc>
                  <a:txBody>
                    <a:bodyPr/>
                    <a:lstStyle/>
                    <a:p>
                      <a:pPr algn="r" fontAlgn="t"/>
                      <a:r>
                        <a:rPr lang="en-US" sz="2400" b="0" i="0" u="none" strike="noStrike">
                          <a:solidFill>
                            <a:srgbClr val="000000"/>
                          </a:solidFill>
                          <a:effectLst/>
                          <a:latin typeface="Arial" panose="020B0604020202020204" pitchFamily="34" charset="0"/>
                        </a:rPr>
                        <a:t>0.07</a:t>
                      </a:r>
                    </a:p>
                  </a:txBody>
                  <a:tcPr marL="7620" marR="7620" marT="7620" marB="0"/>
                </a:tc>
                <a:extLst>
                  <a:ext uri="{0D108BD9-81ED-4DB2-BD59-A6C34878D82A}">
                    <a16:rowId xmlns:a16="http://schemas.microsoft.com/office/drawing/2014/main" val="2851540284"/>
                  </a:ext>
                </a:extLst>
              </a:tr>
              <a:tr h="474861">
                <a:tc>
                  <a:txBody>
                    <a:bodyPr/>
                    <a:lstStyle/>
                    <a:p>
                      <a:pPr algn="l" fontAlgn="t"/>
                      <a:r>
                        <a:rPr lang="en-US" sz="2400" b="1" u="none" strike="noStrike">
                          <a:effectLst/>
                          <a:latin typeface="Arial" panose="020B0604020202020204" pitchFamily="34" charset="0"/>
                          <a:cs typeface="Arial" panose="020B0604020202020204" pitchFamily="34" charset="0"/>
                        </a:rPr>
                        <a:t>HR vs. C lines (+)</a:t>
                      </a:r>
                      <a:endParaRPr lang="en-US" sz="2400" b="1"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ctr" fontAlgn="t"/>
                      <a:r>
                        <a:rPr lang="en-US" sz="2400" b="1" u="none" strike="noStrike">
                          <a:effectLst/>
                          <a:latin typeface="Arial" panose="020B0604020202020204" pitchFamily="34" charset="0"/>
                          <a:cs typeface="Arial" panose="020B0604020202020204" pitchFamily="34" charset="0"/>
                        </a:rPr>
                        <a:t>1</a:t>
                      </a:r>
                      <a:endParaRPr lang="en-US" sz="2400" b="1"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ctr" fontAlgn="t"/>
                      <a:r>
                        <a:rPr lang="en-US" sz="2400" b="1" u="none" strike="noStrike">
                          <a:effectLst/>
                          <a:latin typeface="Arial" panose="020B0604020202020204" pitchFamily="34" charset="0"/>
                          <a:cs typeface="Arial" panose="020B0604020202020204" pitchFamily="34" charset="0"/>
                        </a:rPr>
                        <a:t>6</a:t>
                      </a:r>
                      <a:endParaRPr lang="en-US" sz="2400" b="1"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r" fontAlgn="t"/>
                      <a:r>
                        <a:rPr lang="en-US" sz="2400" b="1" i="0" u="none" strike="noStrike">
                          <a:solidFill>
                            <a:srgbClr val="000000"/>
                          </a:solidFill>
                          <a:effectLst/>
                          <a:latin typeface="Arial" panose="020B0604020202020204" pitchFamily="34" charset="0"/>
                        </a:rPr>
                        <a:t>7.44</a:t>
                      </a:r>
                    </a:p>
                  </a:txBody>
                  <a:tcPr marL="7620" marR="7620" marT="7620" marB="0"/>
                </a:tc>
                <a:tc>
                  <a:txBody>
                    <a:bodyPr/>
                    <a:lstStyle/>
                    <a:p>
                      <a:pPr algn="r" fontAlgn="t"/>
                      <a:r>
                        <a:rPr lang="en-US" sz="2400" b="1" i="0" u="none" strike="noStrike">
                          <a:solidFill>
                            <a:srgbClr val="000000"/>
                          </a:solidFill>
                          <a:effectLst/>
                          <a:latin typeface="Arial" panose="020B0604020202020204" pitchFamily="34" charset="0"/>
                        </a:rPr>
                        <a:t>0.03</a:t>
                      </a:r>
                    </a:p>
                  </a:txBody>
                  <a:tcPr marL="7620" marR="7620" marT="7620" marB="0"/>
                </a:tc>
                <a:extLst>
                  <a:ext uri="{0D108BD9-81ED-4DB2-BD59-A6C34878D82A}">
                    <a16:rowId xmlns:a16="http://schemas.microsoft.com/office/drawing/2014/main" val="2547729494"/>
                  </a:ext>
                </a:extLst>
              </a:tr>
              <a:tr h="474861">
                <a:tc>
                  <a:txBody>
                    <a:bodyPr/>
                    <a:lstStyle/>
                    <a:p>
                      <a:pPr algn="l" fontAlgn="t"/>
                      <a:r>
                        <a:rPr lang="en-US" sz="2400" u="none" strike="noStrike">
                          <a:effectLst/>
                          <a:latin typeface="Arial" panose="020B0604020202020204" pitchFamily="34" charset="0"/>
                          <a:cs typeface="Arial" panose="020B0604020202020204" pitchFamily="34" charset="0"/>
                        </a:rPr>
                        <a:t>Wheels * Diet</a:t>
                      </a:r>
                      <a:endParaRPr lang="en-US" sz="2400" b="1"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ctr" fontAlgn="t"/>
                      <a:r>
                        <a:rPr lang="en-US" sz="2400" u="none" strike="noStrike">
                          <a:effectLst/>
                          <a:latin typeface="Arial" panose="020B0604020202020204" pitchFamily="34" charset="0"/>
                          <a:cs typeface="Arial" panose="020B0604020202020204" pitchFamily="34" charset="0"/>
                        </a:rPr>
                        <a:t>1</a:t>
                      </a:r>
                      <a:endParaRPr lang="en-US" sz="2400" b="0"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ctr" fontAlgn="t"/>
                      <a:r>
                        <a:rPr lang="en-US" sz="2400" u="none" strike="noStrike">
                          <a:effectLst/>
                          <a:latin typeface="Arial" panose="020B0604020202020204" pitchFamily="34" charset="0"/>
                          <a:cs typeface="Arial" panose="020B0604020202020204" pitchFamily="34" charset="0"/>
                        </a:rPr>
                        <a:t>6</a:t>
                      </a:r>
                      <a:endParaRPr lang="en-US" sz="2400" b="0"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r" fontAlgn="t"/>
                      <a:r>
                        <a:rPr lang="en-US" sz="2400" b="0" i="0" u="none" strike="noStrike">
                          <a:solidFill>
                            <a:srgbClr val="000000"/>
                          </a:solidFill>
                          <a:effectLst/>
                          <a:latin typeface="Arial" panose="020B0604020202020204" pitchFamily="34" charset="0"/>
                        </a:rPr>
                        <a:t>0.18</a:t>
                      </a:r>
                    </a:p>
                  </a:txBody>
                  <a:tcPr marL="7620" marR="7620" marT="7620" marB="0"/>
                </a:tc>
                <a:tc>
                  <a:txBody>
                    <a:bodyPr/>
                    <a:lstStyle/>
                    <a:p>
                      <a:pPr algn="r" fontAlgn="t"/>
                      <a:r>
                        <a:rPr lang="en-US" sz="2400" b="0" i="0" u="none" strike="noStrike">
                          <a:solidFill>
                            <a:srgbClr val="000000"/>
                          </a:solidFill>
                          <a:effectLst/>
                          <a:latin typeface="Arial" panose="020B0604020202020204" pitchFamily="34" charset="0"/>
                        </a:rPr>
                        <a:t>0.69</a:t>
                      </a:r>
                    </a:p>
                  </a:txBody>
                  <a:tcPr marL="7620" marR="7620" marT="7620" marB="0"/>
                </a:tc>
                <a:extLst>
                  <a:ext uri="{0D108BD9-81ED-4DB2-BD59-A6C34878D82A}">
                    <a16:rowId xmlns:a16="http://schemas.microsoft.com/office/drawing/2014/main" val="3930954028"/>
                  </a:ext>
                </a:extLst>
              </a:tr>
              <a:tr h="474861">
                <a:tc>
                  <a:txBody>
                    <a:bodyPr/>
                    <a:lstStyle/>
                    <a:p>
                      <a:pPr algn="l" fontAlgn="t"/>
                      <a:r>
                        <a:rPr lang="en-US" sz="2400" b="0" u="none" strike="noStrike">
                          <a:effectLst/>
                          <a:latin typeface="Arial" panose="020B0604020202020204" pitchFamily="34" charset="0"/>
                          <a:cs typeface="Arial" panose="020B0604020202020204" pitchFamily="34" charset="0"/>
                        </a:rPr>
                        <a:t>Wheels * Linetype</a:t>
                      </a:r>
                      <a:endParaRPr lang="en-US" sz="2400" b="0"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ctr" fontAlgn="t"/>
                      <a:r>
                        <a:rPr lang="en-US" sz="2400" b="0" u="none" strike="noStrike">
                          <a:effectLst/>
                          <a:latin typeface="Arial" panose="020B0604020202020204" pitchFamily="34" charset="0"/>
                          <a:cs typeface="Arial" panose="020B0604020202020204" pitchFamily="34" charset="0"/>
                        </a:rPr>
                        <a:t>1</a:t>
                      </a:r>
                      <a:endParaRPr lang="en-US" sz="2400" b="0"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ctr" fontAlgn="t"/>
                      <a:r>
                        <a:rPr lang="en-US" sz="2400" b="0" u="none" strike="noStrike">
                          <a:effectLst/>
                          <a:latin typeface="Arial" panose="020B0604020202020204" pitchFamily="34" charset="0"/>
                          <a:cs typeface="Arial" panose="020B0604020202020204" pitchFamily="34" charset="0"/>
                        </a:rPr>
                        <a:t>6</a:t>
                      </a:r>
                      <a:endParaRPr lang="en-US" sz="2400" b="0"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r" fontAlgn="t"/>
                      <a:r>
                        <a:rPr lang="en-US" sz="2400" b="0" i="0" u="none" strike="noStrike">
                          <a:solidFill>
                            <a:srgbClr val="000000"/>
                          </a:solidFill>
                          <a:effectLst/>
                          <a:latin typeface="Arial" panose="020B0604020202020204" pitchFamily="34" charset="0"/>
                        </a:rPr>
                        <a:t>0.58</a:t>
                      </a:r>
                    </a:p>
                  </a:txBody>
                  <a:tcPr marL="7620" marR="7620" marT="7620" marB="0"/>
                </a:tc>
                <a:tc>
                  <a:txBody>
                    <a:bodyPr/>
                    <a:lstStyle/>
                    <a:p>
                      <a:pPr algn="r" fontAlgn="t"/>
                      <a:r>
                        <a:rPr lang="en-US" sz="2400" b="0" i="0" u="none" strike="noStrike">
                          <a:solidFill>
                            <a:srgbClr val="000000"/>
                          </a:solidFill>
                          <a:effectLst/>
                          <a:latin typeface="Arial" panose="020B0604020202020204" pitchFamily="34" charset="0"/>
                        </a:rPr>
                        <a:t>0.48</a:t>
                      </a:r>
                    </a:p>
                  </a:txBody>
                  <a:tcPr marL="7620" marR="7620" marT="7620" marB="0"/>
                </a:tc>
                <a:extLst>
                  <a:ext uri="{0D108BD9-81ED-4DB2-BD59-A6C34878D82A}">
                    <a16:rowId xmlns:a16="http://schemas.microsoft.com/office/drawing/2014/main" val="2164980781"/>
                  </a:ext>
                </a:extLst>
              </a:tr>
              <a:tr h="474861">
                <a:tc>
                  <a:txBody>
                    <a:bodyPr/>
                    <a:lstStyle/>
                    <a:p>
                      <a:pPr algn="l" fontAlgn="t"/>
                      <a:r>
                        <a:rPr lang="en-US" sz="2400" b="0" u="none" strike="noStrike">
                          <a:effectLst/>
                          <a:latin typeface="Arial" panose="020B0604020202020204" pitchFamily="34" charset="0"/>
                          <a:cs typeface="Arial" panose="020B0604020202020204" pitchFamily="34" charset="0"/>
                        </a:rPr>
                        <a:t>Diet *</a:t>
                      </a:r>
                      <a:r>
                        <a:rPr lang="en-US" sz="2400" b="0" u="none" strike="noStrike" baseline="0">
                          <a:effectLst/>
                          <a:latin typeface="Arial" panose="020B0604020202020204" pitchFamily="34" charset="0"/>
                          <a:cs typeface="Arial" panose="020B0604020202020204" pitchFamily="34" charset="0"/>
                        </a:rPr>
                        <a:t> Linetype</a:t>
                      </a:r>
                      <a:endParaRPr lang="en-US" sz="2400" b="0"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ctr" fontAlgn="t"/>
                      <a:r>
                        <a:rPr lang="en-US" sz="2400" b="0" u="none" strike="noStrike">
                          <a:effectLst/>
                          <a:latin typeface="Arial" panose="020B0604020202020204" pitchFamily="34" charset="0"/>
                          <a:cs typeface="Arial" panose="020B0604020202020204" pitchFamily="34" charset="0"/>
                        </a:rPr>
                        <a:t>1</a:t>
                      </a:r>
                      <a:endParaRPr lang="en-US" sz="2400" b="0"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ctr" fontAlgn="t"/>
                      <a:r>
                        <a:rPr lang="en-US" sz="2400" b="0" u="none" strike="noStrike">
                          <a:effectLst/>
                          <a:latin typeface="Arial" panose="020B0604020202020204" pitchFamily="34" charset="0"/>
                          <a:cs typeface="Arial" panose="020B0604020202020204" pitchFamily="34" charset="0"/>
                        </a:rPr>
                        <a:t>6</a:t>
                      </a:r>
                      <a:endParaRPr lang="en-US" sz="2400" b="0"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r" fontAlgn="t"/>
                      <a:r>
                        <a:rPr lang="en-US" sz="2400" b="0" i="0" u="none" strike="noStrike">
                          <a:solidFill>
                            <a:srgbClr val="000000"/>
                          </a:solidFill>
                          <a:effectLst/>
                          <a:latin typeface="Arial" panose="020B0604020202020204" pitchFamily="34" charset="0"/>
                        </a:rPr>
                        <a:t>2.49</a:t>
                      </a:r>
                    </a:p>
                  </a:txBody>
                  <a:tcPr marL="7620" marR="7620" marT="7620" marB="0"/>
                </a:tc>
                <a:tc>
                  <a:txBody>
                    <a:bodyPr/>
                    <a:lstStyle/>
                    <a:p>
                      <a:pPr algn="r" fontAlgn="t"/>
                      <a:r>
                        <a:rPr lang="en-US" sz="2400" b="0" i="0" u="none" strike="noStrike">
                          <a:solidFill>
                            <a:srgbClr val="000000"/>
                          </a:solidFill>
                          <a:effectLst/>
                          <a:latin typeface="Arial" panose="020B0604020202020204" pitchFamily="34" charset="0"/>
                        </a:rPr>
                        <a:t>0.17</a:t>
                      </a:r>
                    </a:p>
                  </a:txBody>
                  <a:tcPr marL="7620" marR="7620" marT="7620" marB="0"/>
                </a:tc>
                <a:extLst>
                  <a:ext uri="{0D108BD9-81ED-4DB2-BD59-A6C34878D82A}">
                    <a16:rowId xmlns:a16="http://schemas.microsoft.com/office/drawing/2014/main" val="69165923"/>
                  </a:ext>
                </a:extLst>
              </a:tr>
              <a:tr h="474861">
                <a:tc>
                  <a:txBody>
                    <a:bodyPr/>
                    <a:lstStyle/>
                    <a:p>
                      <a:pPr algn="l" fontAlgn="t"/>
                      <a:r>
                        <a:rPr lang="en-US" sz="2400" u="none" strike="noStrike">
                          <a:effectLst/>
                          <a:latin typeface="Arial" panose="020B0604020202020204" pitchFamily="34" charset="0"/>
                          <a:cs typeface="Arial" panose="020B0604020202020204" pitchFamily="34" charset="0"/>
                        </a:rPr>
                        <a:t>Wheels * Diet * Linetype</a:t>
                      </a:r>
                      <a:endParaRPr lang="en-US" sz="2400" b="1"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ctr" fontAlgn="t"/>
                      <a:r>
                        <a:rPr lang="en-US" sz="2400" u="none" strike="noStrike">
                          <a:effectLst/>
                          <a:latin typeface="Arial" panose="020B0604020202020204" pitchFamily="34" charset="0"/>
                          <a:cs typeface="Arial" panose="020B0604020202020204" pitchFamily="34" charset="0"/>
                        </a:rPr>
                        <a:t>1</a:t>
                      </a:r>
                      <a:endParaRPr lang="en-US" sz="2400" b="0"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ctr" fontAlgn="t"/>
                      <a:r>
                        <a:rPr lang="en-US" sz="2400" u="none" strike="noStrike">
                          <a:effectLst/>
                          <a:latin typeface="Arial" panose="020B0604020202020204" pitchFamily="34" charset="0"/>
                          <a:cs typeface="Arial" panose="020B0604020202020204" pitchFamily="34" charset="0"/>
                        </a:rPr>
                        <a:t>6</a:t>
                      </a:r>
                      <a:endParaRPr lang="en-US" sz="2400" b="0"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r" fontAlgn="t"/>
                      <a:r>
                        <a:rPr lang="en-US" sz="2400" b="0" i="0" u="none" strike="noStrike">
                          <a:solidFill>
                            <a:srgbClr val="000000"/>
                          </a:solidFill>
                          <a:effectLst/>
                          <a:latin typeface="Arial" panose="020B0604020202020204" pitchFamily="34" charset="0"/>
                        </a:rPr>
                        <a:t>0.63</a:t>
                      </a:r>
                    </a:p>
                  </a:txBody>
                  <a:tcPr marL="7620" marR="7620" marT="7620" marB="0"/>
                </a:tc>
                <a:tc>
                  <a:txBody>
                    <a:bodyPr/>
                    <a:lstStyle/>
                    <a:p>
                      <a:pPr algn="r" fontAlgn="t"/>
                      <a:r>
                        <a:rPr lang="en-US" sz="2400" b="0" i="0" u="none" strike="noStrike">
                          <a:solidFill>
                            <a:srgbClr val="000000"/>
                          </a:solidFill>
                          <a:effectLst/>
                          <a:latin typeface="Arial" panose="020B0604020202020204" pitchFamily="34" charset="0"/>
                        </a:rPr>
                        <a:t>0.46</a:t>
                      </a:r>
                    </a:p>
                  </a:txBody>
                  <a:tcPr marL="7620" marR="7620" marT="7620" marB="0"/>
                </a:tc>
                <a:extLst>
                  <a:ext uri="{0D108BD9-81ED-4DB2-BD59-A6C34878D82A}">
                    <a16:rowId xmlns:a16="http://schemas.microsoft.com/office/drawing/2014/main" val="2548528181"/>
                  </a:ext>
                </a:extLst>
              </a:tr>
            </a:tbl>
          </a:graphicData>
        </a:graphic>
      </p:graphicFrame>
      <p:sp>
        <p:nvSpPr>
          <p:cNvPr id="489534" name="Line 4">
            <a:extLst>
              <a:ext uri="{FF2B5EF4-FFF2-40B4-BE49-F238E27FC236}">
                <a16:creationId xmlns:a16="http://schemas.microsoft.com/office/drawing/2014/main" id="{6E9F7D11-9E00-BE86-86FF-973F50A1ACE2}"/>
              </a:ext>
            </a:extLst>
          </p:cNvPr>
          <p:cNvSpPr>
            <a:spLocks noChangeShapeType="1"/>
          </p:cNvSpPr>
          <p:nvPr/>
        </p:nvSpPr>
        <p:spPr bwMode="auto">
          <a:xfrm>
            <a:off x="271463" y="2179638"/>
            <a:ext cx="8559800" cy="12700"/>
          </a:xfrm>
          <a:prstGeom prst="line">
            <a:avLst/>
          </a:prstGeom>
          <a:noFill/>
          <a:ln w="317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489535" name="Line 4">
            <a:extLst>
              <a:ext uri="{FF2B5EF4-FFF2-40B4-BE49-F238E27FC236}">
                <a16:creationId xmlns:a16="http://schemas.microsoft.com/office/drawing/2014/main" id="{922EA646-9FCB-74CC-7BE0-F6DA524F3092}"/>
              </a:ext>
            </a:extLst>
          </p:cNvPr>
          <p:cNvSpPr>
            <a:spLocks noChangeShapeType="1"/>
          </p:cNvSpPr>
          <p:nvPr/>
        </p:nvSpPr>
        <p:spPr bwMode="auto">
          <a:xfrm>
            <a:off x="276225" y="5513388"/>
            <a:ext cx="8559800" cy="12700"/>
          </a:xfrm>
          <a:prstGeom prst="line">
            <a:avLst/>
          </a:prstGeom>
          <a:noFill/>
          <a:ln w="317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489536" name="Rectangle 2">
            <a:extLst>
              <a:ext uri="{FF2B5EF4-FFF2-40B4-BE49-F238E27FC236}">
                <a16:creationId xmlns:a16="http://schemas.microsoft.com/office/drawing/2014/main" id="{70FFF7F3-2A0C-58C8-B38E-1DD0916CA769}"/>
              </a:ext>
            </a:extLst>
          </p:cNvPr>
          <p:cNvSpPr>
            <a:spLocks noChangeArrowheads="1"/>
          </p:cNvSpPr>
          <p:nvPr/>
        </p:nvSpPr>
        <p:spPr bwMode="auto">
          <a:xfrm>
            <a:off x="635000" y="1163638"/>
            <a:ext cx="7758113"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0"/>
              </a:spcBef>
              <a:buFontTx/>
              <a:buNone/>
            </a:pPr>
            <a:r>
              <a:rPr lang="en-US" altLang="en-US" sz="2800" b="1">
                <a:solidFill>
                  <a:srgbClr val="000000"/>
                </a:solidFill>
                <a:latin typeface="Arial" panose="020B0604020202020204" pitchFamily="34" charset="0"/>
                <a:cs typeface="Arial" panose="020B0604020202020204" pitchFamily="34" charset="0"/>
              </a:rPr>
              <a:t>Heart Ventricle Mass</a:t>
            </a:r>
            <a:r>
              <a:rPr lang="en-US" altLang="en-US" sz="2800">
                <a:solidFill>
                  <a:srgbClr val="000000"/>
                </a:solidFill>
                <a:latin typeface="Arial" panose="020B0604020202020204" pitchFamily="34" charset="0"/>
                <a:cs typeface="Arial" panose="020B0604020202020204" pitchFamily="34" charset="0"/>
              </a:rPr>
              <a:t> (N = 143)</a:t>
            </a:r>
          </a:p>
        </p:txBody>
      </p:sp>
      <p:graphicFrame>
        <p:nvGraphicFramePr>
          <p:cNvPr id="4" name="Table 3">
            <a:extLst>
              <a:ext uri="{FF2B5EF4-FFF2-40B4-BE49-F238E27FC236}">
                <a16:creationId xmlns:a16="http://schemas.microsoft.com/office/drawing/2014/main" id="{3665CE59-B6E9-C587-7092-727E80C88903}"/>
              </a:ext>
            </a:extLst>
          </p:cNvPr>
          <p:cNvGraphicFramePr>
            <a:graphicFrameLocks noGrp="1"/>
          </p:cNvGraphicFramePr>
          <p:nvPr/>
        </p:nvGraphicFramePr>
        <p:xfrm>
          <a:off x="276225" y="5743575"/>
          <a:ext cx="8555038" cy="815975"/>
        </p:xfrm>
        <a:graphic>
          <a:graphicData uri="http://schemas.openxmlformats.org/drawingml/2006/table">
            <a:tbl>
              <a:tblPr firstRow="1" firstCol="1" bandRow="1">
                <a:tableStyleId>{5C22544A-7EE6-4342-B048-85BDC9FD1C3A}</a:tableStyleId>
              </a:tblPr>
              <a:tblGrid>
                <a:gridCol w="1711008">
                  <a:extLst>
                    <a:ext uri="{9D8B030D-6E8A-4147-A177-3AD203B41FA5}">
                      <a16:colId xmlns:a16="http://schemas.microsoft.com/office/drawing/2014/main" val="2052578298"/>
                    </a:ext>
                  </a:extLst>
                </a:gridCol>
                <a:gridCol w="2651675">
                  <a:extLst>
                    <a:ext uri="{9D8B030D-6E8A-4147-A177-3AD203B41FA5}">
                      <a16:colId xmlns:a16="http://schemas.microsoft.com/office/drawing/2014/main" val="123249347"/>
                    </a:ext>
                  </a:extLst>
                </a:gridCol>
                <a:gridCol w="1345581">
                  <a:extLst>
                    <a:ext uri="{9D8B030D-6E8A-4147-A177-3AD203B41FA5}">
                      <a16:colId xmlns:a16="http://schemas.microsoft.com/office/drawing/2014/main" val="2850108199"/>
                    </a:ext>
                  </a:extLst>
                </a:gridCol>
                <a:gridCol w="1531434">
                  <a:extLst>
                    <a:ext uri="{9D8B030D-6E8A-4147-A177-3AD203B41FA5}">
                      <a16:colId xmlns:a16="http://schemas.microsoft.com/office/drawing/2014/main" val="1522465873"/>
                    </a:ext>
                  </a:extLst>
                </a:gridCol>
                <a:gridCol w="1315341">
                  <a:extLst>
                    <a:ext uri="{9D8B030D-6E8A-4147-A177-3AD203B41FA5}">
                      <a16:colId xmlns:a16="http://schemas.microsoft.com/office/drawing/2014/main" val="2836351374"/>
                    </a:ext>
                  </a:extLst>
                </a:gridCol>
              </a:tblGrid>
              <a:tr h="271992">
                <a:tc>
                  <a:txBody>
                    <a:bodyPr/>
                    <a:lstStyle/>
                    <a:p>
                      <a:pPr marL="0" marR="0">
                        <a:lnSpc>
                          <a:spcPct val="107000"/>
                        </a:lnSpc>
                        <a:spcBef>
                          <a:spcPts val="0"/>
                        </a:spcBef>
                        <a:spcAft>
                          <a:spcPts val="0"/>
                        </a:spcAft>
                      </a:pPr>
                      <a:r>
                        <a:rPr lang="en-US" sz="1200" b="0" i="0" baseline="0">
                          <a:solidFill>
                            <a:schemeClr val="tx1"/>
                          </a:solidFill>
                          <a:effectLst/>
                          <a:latin typeface="Arial" panose="020B0604020202020204" pitchFamily="34" charset="0"/>
                        </a:rPr>
                        <a:t>MINI (+)</a:t>
                      </a:r>
                      <a:endParaRPr lang="en-US" sz="1100" b="0" i="0" baseline="0">
                        <a:solidFill>
                          <a:schemeClr val="tx1"/>
                        </a:solidFill>
                        <a:effectLst/>
                        <a:latin typeface="Arial" panose="020B0604020202020204" pitchFamily="34" charset="0"/>
                        <a:ea typeface="Calibri" panose="020F0502020204030204" pitchFamily="34" charset="0"/>
                        <a:cs typeface="Times New Roman" panose="02020603050405020304" pitchFamily="18" charset="0"/>
                      </a:endParaRPr>
                    </a:p>
                  </a:txBody>
                  <a:tcPr marL="38100" marR="38100" marT="38112" marB="38112">
                    <a:noFill/>
                  </a:tcPr>
                </a:tc>
                <a:tc>
                  <a:txBody>
                    <a:bodyPr/>
                    <a:lstStyle/>
                    <a:p>
                      <a:pPr marL="0" marR="0" algn="r">
                        <a:lnSpc>
                          <a:spcPct val="107000"/>
                        </a:lnSpc>
                        <a:spcBef>
                          <a:spcPts val="0"/>
                        </a:spcBef>
                        <a:spcAft>
                          <a:spcPts val="0"/>
                        </a:spcAft>
                      </a:pPr>
                      <a:r>
                        <a:rPr lang="en-US" sz="1200" b="0" i="0" baseline="0">
                          <a:solidFill>
                            <a:schemeClr val="tx1"/>
                          </a:solidFill>
                          <a:effectLst/>
                          <a:latin typeface="Arial" panose="020B0604020202020204" pitchFamily="34" charset="0"/>
                        </a:rPr>
                        <a:t>1</a:t>
                      </a:r>
                      <a:endParaRPr lang="en-US" sz="1100" b="0" i="0" baseline="0">
                        <a:solidFill>
                          <a:schemeClr val="tx1"/>
                        </a:solidFill>
                        <a:effectLst/>
                        <a:latin typeface="Arial" panose="020B0604020202020204" pitchFamily="34" charset="0"/>
                        <a:ea typeface="Calibri" panose="020F0502020204030204" pitchFamily="34" charset="0"/>
                        <a:cs typeface="Times New Roman" panose="02020603050405020304" pitchFamily="18" charset="0"/>
                      </a:endParaRPr>
                    </a:p>
                  </a:txBody>
                  <a:tcPr marL="38100" marR="38100" marT="38112" marB="38112">
                    <a:noFill/>
                  </a:tcPr>
                </a:tc>
                <a:tc>
                  <a:txBody>
                    <a:bodyPr/>
                    <a:lstStyle/>
                    <a:p>
                      <a:pPr marL="0" marR="0" algn="r">
                        <a:lnSpc>
                          <a:spcPct val="107000"/>
                        </a:lnSpc>
                        <a:spcBef>
                          <a:spcPts val="0"/>
                        </a:spcBef>
                        <a:spcAft>
                          <a:spcPts val="0"/>
                        </a:spcAft>
                      </a:pPr>
                      <a:r>
                        <a:rPr lang="en-US" sz="1200" b="0" i="0" baseline="0">
                          <a:solidFill>
                            <a:schemeClr val="tx1"/>
                          </a:solidFill>
                          <a:effectLst/>
                          <a:latin typeface="Arial" panose="020B0604020202020204" pitchFamily="34" charset="0"/>
                        </a:rPr>
                        <a:t>108</a:t>
                      </a:r>
                      <a:endParaRPr lang="en-US" sz="1100" b="0" i="0" baseline="0">
                        <a:solidFill>
                          <a:schemeClr val="tx1"/>
                        </a:solidFill>
                        <a:effectLst/>
                        <a:latin typeface="Arial" panose="020B0604020202020204" pitchFamily="34" charset="0"/>
                        <a:ea typeface="Calibri" panose="020F0502020204030204" pitchFamily="34" charset="0"/>
                        <a:cs typeface="Times New Roman" panose="02020603050405020304" pitchFamily="18" charset="0"/>
                      </a:endParaRPr>
                    </a:p>
                  </a:txBody>
                  <a:tcPr marL="38100" marR="38100" marT="38112" marB="38112">
                    <a:noFill/>
                  </a:tcPr>
                </a:tc>
                <a:tc>
                  <a:txBody>
                    <a:bodyPr/>
                    <a:lstStyle/>
                    <a:p>
                      <a:pPr marL="0" marR="0" algn="r">
                        <a:lnSpc>
                          <a:spcPct val="107000"/>
                        </a:lnSpc>
                        <a:spcBef>
                          <a:spcPts val="0"/>
                        </a:spcBef>
                        <a:spcAft>
                          <a:spcPts val="0"/>
                        </a:spcAft>
                      </a:pPr>
                      <a:r>
                        <a:rPr lang="en-US" sz="1200" b="0" i="0" baseline="0">
                          <a:solidFill>
                            <a:schemeClr val="tx1"/>
                          </a:solidFill>
                          <a:effectLst/>
                          <a:latin typeface="Arial" panose="020B0604020202020204" pitchFamily="34" charset="0"/>
                        </a:rPr>
                        <a:t>5.03</a:t>
                      </a:r>
                      <a:endParaRPr lang="en-US" sz="1100" b="0" i="0" baseline="0">
                        <a:solidFill>
                          <a:schemeClr val="tx1"/>
                        </a:solidFill>
                        <a:effectLst/>
                        <a:latin typeface="Arial" panose="020B0604020202020204" pitchFamily="34" charset="0"/>
                        <a:ea typeface="Calibri" panose="020F0502020204030204" pitchFamily="34" charset="0"/>
                        <a:cs typeface="Times New Roman" panose="02020603050405020304" pitchFamily="18" charset="0"/>
                      </a:endParaRPr>
                    </a:p>
                  </a:txBody>
                  <a:tcPr marL="38100" marR="38100" marT="38112" marB="38112">
                    <a:noFill/>
                  </a:tcPr>
                </a:tc>
                <a:tc>
                  <a:txBody>
                    <a:bodyPr/>
                    <a:lstStyle/>
                    <a:p>
                      <a:pPr marL="0" marR="0" algn="r">
                        <a:lnSpc>
                          <a:spcPct val="107000"/>
                        </a:lnSpc>
                        <a:spcBef>
                          <a:spcPts val="0"/>
                        </a:spcBef>
                        <a:spcAft>
                          <a:spcPts val="0"/>
                        </a:spcAft>
                      </a:pPr>
                      <a:r>
                        <a:rPr lang="en-US" sz="1200" b="0" i="0" baseline="0">
                          <a:solidFill>
                            <a:schemeClr val="tx1"/>
                          </a:solidFill>
                          <a:effectLst/>
                          <a:latin typeface="Arial" panose="020B0604020202020204" pitchFamily="34" charset="0"/>
                        </a:rPr>
                        <a:t>0.03</a:t>
                      </a:r>
                      <a:endParaRPr lang="en-US" sz="1100" b="0" i="0" baseline="0">
                        <a:solidFill>
                          <a:schemeClr val="tx1"/>
                        </a:solidFill>
                        <a:effectLst/>
                        <a:latin typeface="Arial" panose="020B0604020202020204" pitchFamily="34" charset="0"/>
                        <a:ea typeface="Calibri" panose="020F0502020204030204" pitchFamily="34" charset="0"/>
                        <a:cs typeface="Times New Roman" panose="02020603050405020304" pitchFamily="18" charset="0"/>
                      </a:endParaRPr>
                    </a:p>
                  </a:txBody>
                  <a:tcPr marL="38100" marR="38100" marT="38112" marB="38112">
                    <a:noFill/>
                  </a:tcPr>
                </a:tc>
                <a:extLst>
                  <a:ext uri="{0D108BD9-81ED-4DB2-BD59-A6C34878D82A}">
                    <a16:rowId xmlns:a16="http://schemas.microsoft.com/office/drawing/2014/main" val="106545722"/>
                  </a:ext>
                </a:extLst>
              </a:tr>
              <a:tr h="271992">
                <a:tc>
                  <a:txBody>
                    <a:bodyPr/>
                    <a:lstStyle/>
                    <a:p>
                      <a:pPr marL="0" marR="0">
                        <a:lnSpc>
                          <a:spcPct val="107000"/>
                        </a:lnSpc>
                        <a:spcBef>
                          <a:spcPts val="0"/>
                        </a:spcBef>
                        <a:spcAft>
                          <a:spcPts val="0"/>
                        </a:spcAft>
                      </a:pPr>
                      <a:r>
                        <a:rPr lang="en-US" sz="1200" b="0" i="0" baseline="0">
                          <a:solidFill>
                            <a:schemeClr val="tx1"/>
                          </a:solidFill>
                          <a:effectLst/>
                          <a:latin typeface="Arial" panose="020B0604020202020204" pitchFamily="34" charset="0"/>
                        </a:rPr>
                        <a:t>Body Mass</a:t>
                      </a:r>
                      <a:endParaRPr lang="en-US" sz="1100" b="0" i="0" baseline="0">
                        <a:solidFill>
                          <a:schemeClr val="tx1"/>
                        </a:solidFill>
                        <a:effectLst/>
                        <a:latin typeface="Arial" panose="020B0604020202020204" pitchFamily="34" charset="0"/>
                        <a:ea typeface="Calibri" panose="020F0502020204030204" pitchFamily="34" charset="0"/>
                        <a:cs typeface="Times New Roman" panose="02020603050405020304" pitchFamily="18" charset="0"/>
                      </a:endParaRPr>
                    </a:p>
                  </a:txBody>
                  <a:tcPr marL="38100" marR="38100" marT="38112" marB="38112">
                    <a:noFill/>
                  </a:tcPr>
                </a:tc>
                <a:tc>
                  <a:txBody>
                    <a:bodyPr/>
                    <a:lstStyle/>
                    <a:p>
                      <a:pPr marL="0" marR="0" algn="r">
                        <a:lnSpc>
                          <a:spcPct val="107000"/>
                        </a:lnSpc>
                        <a:spcBef>
                          <a:spcPts val="0"/>
                        </a:spcBef>
                        <a:spcAft>
                          <a:spcPts val="0"/>
                        </a:spcAft>
                      </a:pPr>
                      <a:r>
                        <a:rPr lang="en-US" sz="1200" b="0" i="0" baseline="0">
                          <a:solidFill>
                            <a:schemeClr val="tx1"/>
                          </a:solidFill>
                          <a:effectLst/>
                          <a:latin typeface="Arial" panose="020B0604020202020204" pitchFamily="34" charset="0"/>
                        </a:rPr>
                        <a:t>1</a:t>
                      </a:r>
                      <a:endParaRPr lang="en-US" sz="1100" b="0" i="0" baseline="0">
                        <a:solidFill>
                          <a:schemeClr val="tx1"/>
                        </a:solidFill>
                        <a:effectLst/>
                        <a:latin typeface="Arial" panose="020B0604020202020204" pitchFamily="34" charset="0"/>
                        <a:ea typeface="Calibri" panose="020F0502020204030204" pitchFamily="34" charset="0"/>
                        <a:cs typeface="Times New Roman" panose="02020603050405020304" pitchFamily="18" charset="0"/>
                      </a:endParaRPr>
                    </a:p>
                  </a:txBody>
                  <a:tcPr marL="38100" marR="38100" marT="38112" marB="38112">
                    <a:noFill/>
                  </a:tcPr>
                </a:tc>
                <a:tc>
                  <a:txBody>
                    <a:bodyPr/>
                    <a:lstStyle/>
                    <a:p>
                      <a:pPr marL="0" marR="0" algn="r">
                        <a:lnSpc>
                          <a:spcPct val="107000"/>
                        </a:lnSpc>
                        <a:spcBef>
                          <a:spcPts val="0"/>
                        </a:spcBef>
                        <a:spcAft>
                          <a:spcPts val="0"/>
                        </a:spcAft>
                      </a:pPr>
                      <a:r>
                        <a:rPr lang="en-US" sz="1200" b="0" i="0" baseline="0">
                          <a:solidFill>
                            <a:schemeClr val="tx1"/>
                          </a:solidFill>
                          <a:effectLst/>
                          <a:latin typeface="Arial" panose="020B0604020202020204" pitchFamily="34" charset="0"/>
                        </a:rPr>
                        <a:t>108</a:t>
                      </a:r>
                      <a:endParaRPr lang="en-US" sz="1100" b="0" i="0" baseline="0">
                        <a:solidFill>
                          <a:schemeClr val="tx1"/>
                        </a:solidFill>
                        <a:effectLst/>
                        <a:latin typeface="Arial" panose="020B0604020202020204" pitchFamily="34" charset="0"/>
                        <a:ea typeface="Calibri" panose="020F0502020204030204" pitchFamily="34" charset="0"/>
                        <a:cs typeface="Times New Roman" panose="02020603050405020304" pitchFamily="18" charset="0"/>
                      </a:endParaRPr>
                    </a:p>
                  </a:txBody>
                  <a:tcPr marL="38100" marR="38100" marT="38112" marB="38112">
                    <a:noFill/>
                  </a:tcPr>
                </a:tc>
                <a:tc>
                  <a:txBody>
                    <a:bodyPr/>
                    <a:lstStyle/>
                    <a:p>
                      <a:pPr marL="0" marR="0" algn="r">
                        <a:lnSpc>
                          <a:spcPct val="107000"/>
                        </a:lnSpc>
                        <a:spcBef>
                          <a:spcPts val="0"/>
                        </a:spcBef>
                        <a:spcAft>
                          <a:spcPts val="0"/>
                        </a:spcAft>
                      </a:pPr>
                      <a:r>
                        <a:rPr lang="en-US" sz="1200" b="0" i="0" baseline="0">
                          <a:solidFill>
                            <a:schemeClr val="tx1"/>
                          </a:solidFill>
                          <a:effectLst/>
                          <a:latin typeface="Arial" panose="020B0604020202020204" pitchFamily="34" charset="0"/>
                        </a:rPr>
                        <a:t>136.63</a:t>
                      </a:r>
                      <a:endParaRPr lang="en-US" sz="1100" b="0" i="0" baseline="0">
                        <a:solidFill>
                          <a:schemeClr val="tx1"/>
                        </a:solidFill>
                        <a:effectLst/>
                        <a:latin typeface="Arial" panose="020B0604020202020204" pitchFamily="34" charset="0"/>
                        <a:ea typeface="Calibri" panose="020F0502020204030204" pitchFamily="34" charset="0"/>
                        <a:cs typeface="Times New Roman" panose="02020603050405020304" pitchFamily="18" charset="0"/>
                      </a:endParaRPr>
                    </a:p>
                  </a:txBody>
                  <a:tcPr marL="38100" marR="38100" marT="38112" marB="38112">
                    <a:noFill/>
                  </a:tcPr>
                </a:tc>
                <a:tc>
                  <a:txBody>
                    <a:bodyPr/>
                    <a:lstStyle/>
                    <a:p>
                      <a:pPr marL="0" marR="0" algn="r">
                        <a:lnSpc>
                          <a:spcPct val="107000"/>
                        </a:lnSpc>
                        <a:spcBef>
                          <a:spcPts val="0"/>
                        </a:spcBef>
                        <a:spcAft>
                          <a:spcPts val="0"/>
                        </a:spcAft>
                      </a:pPr>
                      <a:r>
                        <a:rPr lang="en-US" sz="1200" b="0" i="0" baseline="0">
                          <a:solidFill>
                            <a:schemeClr val="tx1"/>
                          </a:solidFill>
                          <a:effectLst/>
                          <a:latin typeface="Arial" panose="020B0604020202020204" pitchFamily="34" charset="0"/>
                        </a:rPr>
                        <a:t>&lt;&lt;0.01</a:t>
                      </a:r>
                      <a:endParaRPr lang="en-US" sz="1100" b="0" i="0" baseline="0">
                        <a:solidFill>
                          <a:schemeClr val="tx1"/>
                        </a:solidFill>
                        <a:effectLst/>
                        <a:latin typeface="Arial" panose="020B0604020202020204" pitchFamily="34" charset="0"/>
                        <a:ea typeface="Calibri" panose="020F0502020204030204" pitchFamily="34" charset="0"/>
                        <a:cs typeface="Times New Roman" panose="02020603050405020304" pitchFamily="18" charset="0"/>
                      </a:endParaRPr>
                    </a:p>
                  </a:txBody>
                  <a:tcPr marL="38100" marR="38100" marT="38112" marB="38112">
                    <a:noFill/>
                  </a:tcPr>
                </a:tc>
                <a:extLst>
                  <a:ext uri="{0D108BD9-81ED-4DB2-BD59-A6C34878D82A}">
                    <a16:rowId xmlns:a16="http://schemas.microsoft.com/office/drawing/2014/main" val="4110343258"/>
                  </a:ext>
                </a:extLst>
              </a:tr>
              <a:tr h="271992">
                <a:tc>
                  <a:txBody>
                    <a:bodyPr/>
                    <a:lstStyle/>
                    <a:p>
                      <a:pPr marL="0" marR="0">
                        <a:lnSpc>
                          <a:spcPct val="107000"/>
                        </a:lnSpc>
                        <a:spcBef>
                          <a:spcPts val="0"/>
                        </a:spcBef>
                        <a:spcAft>
                          <a:spcPts val="0"/>
                        </a:spcAft>
                      </a:pPr>
                      <a:r>
                        <a:rPr lang="en-US" sz="1200" b="0" i="0" baseline="0">
                          <a:solidFill>
                            <a:schemeClr val="tx1"/>
                          </a:solidFill>
                          <a:effectLst/>
                          <a:latin typeface="Arial" panose="020B0604020202020204" pitchFamily="34" charset="0"/>
                        </a:rPr>
                        <a:t>Age</a:t>
                      </a:r>
                      <a:endParaRPr lang="en-US" sz="1100" b="0" i="0" baseline="0">
                        <a:solidFill>
                          <a:schemeClr val="tx1"/>
                        </a:solidFill>
                        <a:effectLst/>
                        <a:latin typeface="Arial" panose="020B0604020202020204" pitchFamily="34" charset="0"/>
                        <a:ea typeface="Calibri" panose="020F0502020204030204" pitchFamily="34" charset="0"/>
                        <a:cs typeface="Times New Roman" panose="02020603050405020304" pitchFamily="18" charset="0"/>
                      </a:endParaRPr>
                    </a:p>
                  </a:txBody>
                  <a:tcPr marL="38100" marR="38100" marT="38112" marB="38112">
                    <a:noFill/>
                  </a:tcPr>
                </a:tc>
                <a:tc>
                  <a:txBody>
                    <a:bodyPr/>
                    <a:lstStyle/>
                    <a:p>
                      <a:pPr marL="0" marR="0" algn="r">
                        <a:lnSpc>
                          <a:spcPct val="107000"/>
                        </a:lnSpc>
                        <a:spcBef>
                          <a:spcPts val="0"/>
                        </a:spcBef>
                        <a:spcAft>
                          <a:spcPts val="0"/>
                        </a:spcAft>
                      </a:pPr>
                      <a:r>
                        <a:rPr lang="en-US" sz="1200" b="0" i="0" baseline="0">
                          <a:solidFill>
                            <a:schemeClr val="tx1"/>
                          </a:solidFill>
                          <a:effectLst/>
                          <a:latin typeface="Arial" panose="020B0604020202020204" pitchFamily="34" charset="0"/>
                        </a:rPr>
                        <a:t>1</a:t>
                      </a:r>
                      <a:endParaRPr lang="en-US" sz="1100" b="0" i="0" baseline="0">
                        <a:solidFill>
                          <a:schemeClr val="tx1"/>
                        </a:solidFill>
                        <a:effectLst/>
                        <a:latin typeface="Arial" panose="020B0604020202020204" pitchFamily="34" charset="0"/>
                        <a:ea typeface="Calibri" panose="020F0502020204030204" pitchFamily="34" charset="0"/>
                        <a:cs typeface="Times New Roman" panose="02020603050405020304" pitchFamily="18" charset="0"/>
                      </a:endParaRPr>
                    </a:p>
                  </a:txBody>
                  <a:tcPr marL="38100" marR="38100" marT="38112" marB="38112">
                    <a:noFill/>
                  </a:tcPr>
                </a:tc>
                <a:tc>
                  <a:txBody>
                    <a:bodyPr/>
                    <a:lstStyle/>
                    <a:p>
                      <a:pPr marL="0" marR="0" algn="r">
                        <a:lnSpc>
                          <a:spcPct val="107000"/>
                        </a:lnSpc>
                        <a:spcBef>
                          <a:spcPts val="0"/>
                        </a:spcBef>
                        <a:spcAft>
                          <a:spcPts val="0"/>
                        </a:spcAft>
                      </a:pPr>
                      <a:r>
                        <a:rPr lang="en-US" sz="1200" b="0" i="0" baseline="0">
                          <a:solidFill>
                            <a:schemeClr val="tx1"/>
                          </a:solidFill>
                          <a:effectLst/>
                          <a:latin typeface="Arial" panose="020B0604020202020204" pitchFamily="34" charset="0"/>
                        </a:rPr>
                        <a:t>108</a:t>
                      </a:r>
                      <a:endParaRPr lang="en-US" sz="1100" b="0" i="0" baseline="0">
                        <a:solidFill>
                          <a:schemeClr val="tx1"/>
                        </a:solidFill>
                        <a:effectLst/>
                        <a:latin typeface="Arial" panose="020B0604020202020204" pitchFamily="34" charset="0"/>
                        <a:ea typeface="Calibri" panose="020F0502020204030204" pitchFamily="34" charset="0"/>
                        <a:cs typeface="Times New Roman" panose="02020603050405020304" pitchFamily="18" charset="0"/>
                      </a:endParaRPr>
                    </a:p>
                  </a:txBody>
                  <a:tcPr marL="38100" marR="38100" marT="38112" marB="38112">
                    <a:noFill/>
                  </a:tcPr>
                </a:tc>
                <a:tc>
                  <a:txBody>
                    <a:bodyPr/>
                    <a:lstStyle/>
                    <a:p>
                      <a:pPr marL="0" marR="0" algn="r">
                        <a:lnSpc>
                          <a:spcPct val="107000"/>
                        </a:lnSpc>
                        <a:spcBef>
                          <a:spcPts val="0"/>
                        </a:spcBef>
                        <a:spcAft>
                          <a:spcPts val="0"/>
                        </a:spcAft>
                      </a:pPr>
                      <a:r>
                        <a:rPr lang="en-US" sz="1100" b="0" i="0" baseline="0">
                          <a:solidFill>
                            <a:schemeClr val="tx1"/>
                          </a:solidFill>
                          <a:effectLst/>
                          <a:latin typeface="Arial" panose="020B0604020202020204" pitchFamily="34" charset="0"/>
                          <a:ea typeface="Calibri" panose="020F0502020204030204" pitchFamily="34" charset="0"/>
                          <a:cs typeface="Times New Roman" panose="02020603050405020304" pitchFamily="18" charset="0"/>
                        </a:rPr>
                        <a:t>3.10</a:t>
                      </a:r>
                    </a:p>
                  </a:txBody>
                  <a:tcPr marL="38100" marR="38100" marT="38112" marB="38112">
                    <a:noFill/>
                  </a:tcPr>
                </a:tc>
                <a:tc>
                  <a:txBody>
                    <a:bodyPr/>
                    <a:lstStyle/>
                    <a:p>
                      <a:pPr marL="0" marR="0" algn="r">
                        <a:lnSpc>
                          <a:spcPct val="107000"/>
                        </a:lnSpc>
                        <a:spcBef>
                          <a:spcPts val="0"/>
                        </a:spcBef>
                        <a:spcAft>
                          <a:spcPts val="0"/>
                        </a:spcAft>
                      </a:pPr>
                      <a:r>
                        <a:rPr lang="en-US" sz="1200" b="0" i="0" baseline="0">
                          <a:solidFill>
                            <a:schemeClr val="tx1"/>
                          </a:solidFill>
                          <a:effectLst/>
                          <a:latin typeface="Arial" panose="020B0604020202020204" pitchFamily="34" charset="0"/>
                        </a:rPr>
                        <a:t>0.08</a:t>
                      </a:r>
                      <a:endParaRPr lang="en-US" sz="1100" b="0" i="0" baseline="0">
                        <a:solidFill>
                          <a:schemeClr val="tx1"/>
                        </a:solidFill>
                        <a:effectLst/>
                        <a:latin typeface="Arial" panose="020B0604020202020204" pitchFamily="34" charset="0"/>
                        <a:ea typeface="Calibri" panose="020F0502020204030204" pitchFamily="34" charset="0"/>
                        <a:cs typeface="Times New Roman" panose="02020603050405020304" pitchFamily="18" charset="0"/>
                      </a:endParaRPr>
                    </a:p>
                  </a:txBody>
                  <a:tcPr marL="38100" marR="38100" marT="38112" marB="38112">
                    <a:noFill/>
                  </a:tcPr>
                </a:tc>
                <a:extLst>
                  <a:ext uri="{0D108BD9-81ED-4DB2-BD59-A6C34878D82A}">
                    <a16:rowId xmlns:a16="http://schemas.microsoft.com/office/drawing/2014/main" val="437554035"/>
                  </a:ext>
                </a:extLst>
              </a:tr>
            </a:tbl>
          </a:graphicData>
        </a:graphic>
      </p:graphicFrame>
    </p:spTree>
  </p:cSld>
  <p:clrMapOvr>
    <a:masterClrMapping/>
  </p:clrMapOvr>
</p:sld>
</file>

<file path=ppt/slides/slide2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1522" name="Slide Number Placeholder 1">
            <a:extLst>
              <a:ext uri="{FF2B5EF4-FFF2-40B4-BE49-F238E27FC236}">
                <a16:creationId xmlns:a16="http://schemas.microsoft.com/office/drawing/2014/main" id="{3023C2C7-574C-DFC5-B181-DFD4ADA05689}"/>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8D8F04E8-FC93-45B0-BFC0-8805362BBC8E}" type="slidenum">
              <a:rPr lang="en-US" altLang="en-US" sz="1400"/>
              <a:pPr>
                <a:spcBef>
                  <a:spcPct val="0"/>
                </a:spcBef>
                <a:buFontTx/>
                <a:buNone/>
              </a:pPr>
              <a:t>257</a:t>
            </a:fld>
            <a:endParaRPr lang="en-US" altLang="en-US" sz="1400"/>
          </a:p>
        </p:txBody>
      </p:sp>
      <p:sp>
        <p:nvSpPr>
          <p:cNvPr id="491523" name="Line 4">
            <a:extLst>
              <a:ext uri="{FF2B5EF4-FFF2-40B4-BE49-F238E27FC236}">
                <a16:creationId xmlns:a16="http://schemas.microsoft.com/office/drawing/2014/main" id="{68B4AECF-127C-272A-F1A1-FD34B50E0270}"/>
              </a:ext>
            </a:extLst>
          </p:cNvPr>
          <p:cNvSpPr>
            <a:spLocks noChangeShapeType="1"/>
          </p:cNvSpPr>
          <p:nvPr/>
        </p:nvSpPr>
        <p:spPr bwMode="auto">
          <a:xfrm>
            <a:off x="120650" y="500063"/>
            <a:ext cx="8869363" cy="0"/>
          </a:xfrm>
          <a:prstGeom prst="line">
            <a:avLst/>
          </a:prstGeom>
          <a:noFill/>
          <a:ln w="50800">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491524" name="Text Box 5">
            <a:extLst>
              <a:ext uri="{FF2B5EF4-FFF2-40B4-BE49-F238E27FC236}">
                <a16:creationId xmlns:a16="http://schemas.microsoft.com/office/drawing/2014/main" id="{3C55FADF-09C9-1AE9-FA91-75768F5D0477}"/>
              </a:ext>
            </a:extLst>
          </p:cNvPr>
          <p:cNvSpPr txBox="1">
            <a:spLocks noChangeArrowheads="1"/>
          </p:cNvSpPr>
          <p:nvPr/>
        </p:nvSpPr>
        <p:spPr bwMode="auto">
          <a:xfrm>
            <a:off x="26988" y="12700"/>
            <a:ext cx="9144000" cy="4619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ts val="1200"/>
              </a:spcBef>
              <a:spcAft>
                <a:spcPts val="600"/>
              </a:spcAft>
              <a:buFontTx/>
              <a:buNone/>
            </a:pPr>
            <a:r>
              <a:rPr lang="en-US" altLang="en-US" sz="2400" b="1">
                <a:latin typeface="Arial" panose="020B0604020202020204" pitchFamily="34" charset="0"/>
                <a:cs typeface="Arial" panose="020B0604020202020204" pitchFamily="34" charset="0"/>
              </a:rPr>
              <a:t>3. </a:t>
            </a:r>
            <a:r>
              <a:rPr lang="fr-FR" altLang="en-US" sz="2400" b="1">
                <a:latin typeface="Arial" panose="020B0604020202020204" pitchFamily="34" charset="0"/>
                <a:cs typeface="Arial" panose="020B0604020202020204" pitchFamily="34" charset="0"/>
              </a:rPr>
              <a:t>Juvenile Exposure – Gen. 76 Males</a:t>
            </a:r>
            <a:endParaRPr lang="en-US" altLang="en-US" sz="2400">
              <a:latin typeface="Arial" panose="020B0604020202020204" pitchFamily="34" charset="0"/>
              <a:cs typeface="Arial" panose="020B0604020202020204" pitchFamily="34" charset="0"/>
            </a:endParaRPr>
          </a:p>
        </p:txBody>
      </p:sp>
      <p:sp>
        <p:nvSpPr>
          <p:cNvPr id="491525" name="TextBox 2">
            <a:extLst>
              <a:ext uri="{FF2B5EF4-FFF2-40B4-BE49-F238E27FC236}">
                <a16:creationId xmlns:a16="http://schemas.microsoft.com/office/drawing/2014/main" id="{3C71AEDF-782F-F2F6-68B1-2755D2464DF0}"/>
              </a:ext>
            </a:extLst>
          </p:cNvPr>
          <p:cNvSpPr txBox="1">
            <a:spLocks noChangeArrowheads="1"/>
          </p:cNvSpPr>
          <p:nvPr/>
        </p:nvSpPr>
        <p:spPr bwMode="auto">
          <a:xfrm>
            <a:off x="-14288" y="541338"/>
            <a:ext cx="9332913" cy="633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nSpc>
                <a:spcPct val="110000"/>
              </a:lnSpc>
              <a:spcBef>
                <a:spcPct val="0"/>
              </a:spcBef>
              <a:buFontTx/>
              <a:buNone/>
            </a:pPr>
            <a:r>
              <a:rPr lang="en-US" altLang="en-US">
                <a:solidFill>
                  <a:srgbClr val="993300"/>
                </a:solidFill>
                <a:latin typeface="Arial" panose="020B0604020202020204" pitchFamily="34" charset="0"/>
                <a:cs typeface="Arial" panose="020B0604020202020204" pitchFamily="34" charset="0"/>
              </a:rPr>
              <a:t>Juvenile exercise increased relative muscle mass.</a:t>
            </a:r>
          </a:p>
        </p:txBody>
      </p:sp>
      <p:graphicFrame>
        <p:nvGraphicFramePr>
          <p:cNvPr id="2" name="Table 1">
            <a:extLst>
              <a:ext uri="{FF2B5EF4-FFF2-40B4-BE49-F238E27FC236}">
                <a16:creationId xmlns:a16="http://schemas.microsoft.com/office/drawing/2014/main" id="{21BA33D3-8FA9-337B-3E3E-B8A5BA169481}"/>
              </a:ext>
            </a:extLst>
          </p:cNvPr>
          <p:cNvGraphicFramePr>
            <a:graphicFrameLocks noGrp="1"/>
          </p:cNvGraphicFramePr>
          <p:nvPr/>
        </p:nvGraphicFramePr>
        <p:xfrm>
          <a:off x="269875" y="1731963"/>
          <a:ext cx="8569325" cy="3798887"/>
        </p:xfrm>
        <a:graphic>
          <a:graphicData uri="http://schemas.openxmlformats.org/drawingml/2006/table">
            <a:tbl>
              <a:tblPr>
                <a:tableStyleId>{5C22544A-7EE6-4342-B048-85BDC9FD1C3A}</a:tableStyleId>
              </a:tblPr>
              <a:tblGrid>
                <a:gridCol w="3685730">
                  <a:extLst>
                    <a:ext uri="{9D8B030D-6E8A-4147-A177-3AD203B41FA5}">
                      <a16:colId xmlns:a16="http://schemas.microsoft.com/office/drawing/2014/main" val="2568094418"/>
                    </a:ext>
                  </a:extLst>
                </a:gridCol>
                <a:gridCol w="1220899">
                  <a:extLst>
                    <a:ext uri="{9D8B030D-6E8A-4147-A177-3AD203B41FA5}">
                      <a16:colId xmlns:a16="http://schemas.microsoft.com/office/drawing/2014/main" val="2005781166"/>
                    </a:ext>
                  </a:extLst>
                </a:gridCol>
                <a:gridCol w="1220899">
                  <a:extLst>
                    <a:ext uri="{9D8B030D-6E8A-4147-A177-3AD203B41FA5}">
                      <a16:colId xmlns:a16="http://schemas.microsoft.com/office/drawing/2014/main" val="932422602"/>
                    </a:ext>
                  </a:extLst>
                </a:gridCol>
                <a:gridCol w="1220899">
                  <a:extLst>
                    <a:ext uri="{9D8B030D-6E8A-4147-A177-3AD203B41FA5}">
                      <a16:colId xmlns:a16="http://schemas.microsoft.com/office/drawing/2014/main" val="690045202"/>
                    </a:ext>
                  </a:extLst>
                </a:gridCol>
                <a:gridCol w="1220899">
                  <a:extLst>
                    <a:ext uri="{9D8B030D-6E8A-4147-A177-3AD203B41FA5}">
                      <a16:colId xmlns:a16="http://schemas.microsoft.com/office/drawing/2014/main" val="3560466179"/>
                    </a:ext>
                  </a:extLst>
                </a:gridCol>
              </a:tblGrid>
              <a:tr h="474861">
                <a:tc>
                  <a:txBody>
                    <a:bodyPr/>
                    <a:lstStyle/>
                    <a:p>
                      <a:pPr algn="l" fontAlgn="t"/>
                      <a:r>
                        <a:rPr lang="en-US" sz="2400" u="none" strike="noStrike">
                          <a:effectLst/>
                          <a:latin typeface="Arial" panose="020B0604020202020204" pitchFamily="34" charset="0"/>
                          <a:cs typeface="Arial" panose="020B0604020202020204" pitchFamily="34" charset="0"/>
                        </a:rPr>
                        <a:t>Ef</a:t>
                      </a:r>
                      <a:r>
                        <a:rPr lang="en-US" sz="400" u="none" strike="noStrike">
                          <a:effectLst/>
                          <a:latin typeface="Arial" panose="020B0604020202020204" pitchFamily="34" charset="0"/>
                          <a:cs typeface="Arial" panose="020B0604020202020204" pitchFamily="34" charset="0"/>
                        </a:rPr>
                        <a:t> </a:t>
                      </a:r>
                      <a:r>
                        <a:rPr lang="en-US" sz="2400" u="none" strike="noStrike">
                          <a:effectLst/>
                          <a:latin typeface="Arial" panose="020B0604020202020204" pitchFamily="34" charset="0"/>
                          <a:cs typeface="Arial" panose="020B0604020202020204" pitchFamily="34" charset="0"/>
                        </a:rPr>
                        <a:t>fect</a:t>
                      </a:r>
                      <a:endParaRPr lang="en-US" sz="2400" b="1"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ctr" fontAlgn="t"/>
                      <a:r>
                        <a:rPr lang="en-US" sz="2400" u="none" strike="noStrike">
                          <a:effectLst/>
                          <a:latin typeface="Arial" panose="020B0604020202020204" pitchFamily="34" charset="0"/>
                          <a:cs typeface="Arial" panose="020B0604020202020204" pitchFamily="34" charset="0"/>
                        </a:rPr>
                        <a:t>Num d.f.</a:t>
                      </a:r>
                      <a:endParaRPr lang="en-US" sz="2400" b="1"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ctr" fontAlgn="t"/>
                      <a:r>
                        <a:rPr lang="en-US" sz="2400" u="none" strike="noStrike">
                          <a:effectLst/>
                          <a:latin typeface="Arial" panose="020B0604020202020204" pitchFamily="34" charset="0"/>
                          <a:cs typeface="Arial" panose="020B0604020202020204" pitchFamily="34" charset="0"/>
                        </a:rPr>
                        <a:t>Den d.f.</a:t>
                      </a:r>
                      <a:endParaRPr lang="en-US" sz="2400" b="1"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ctr" fontAlgn="t"/>
                      <a:r>
                        <a:rPr lang="en-US" sz="2400" u="none" strike="noStrike">
                          <a:effectLst/>
                          <a:latin typeface="Arial" panose="020B0604020202020204" pitchFamily="34" charset="0"/>
                          <a:cs typeface="Arial" panose="020B0604020202020204" pitchFamily="34" charset="0"/>
                        </a:rPr>
                        <a:t>     F</a:t>
                      </a:r>
                      <a:endParaRPr lang="en-US" sz="2400" b="1"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ctr" fontAlgn="t"/>
                      <a:r>
                        <a:rPr lang="en-US" sz="2400" u="none" strike="noStrike">
                          <a:effectLst/>
                          <a:latin typeface="Arial" panose="020B0604020202020204" pitchFamily="34" charset="0"/>
                          <a:cs typeface="Arial" panose="020B0604020202020204" pitchFamily="34" charset="0"/>
                        </a:rPr>
                        <a:t>      P</a:t>
                      </a:r>
                      <a:endParaRPr lang="en-US" sz="2400" b="1"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extLst>
                  <a:ext uri="{0D108BD9-81ED-4DB2-BD59-A6C34878D82A}">
                    <a16:rowId xmlns:a16="http://schemas.microsoft.com/office/drawing/2014/main" val="2717344139"/>
                  </a:ext>
                </a:extLst>
              </a:tr>
              <a:tr h="474861">
                <a:tc>
                  <a:txBody>
                    <a:bodyPr/>
                    <a:lstStyle/>
                    <a:p>
                      <a:pPr algn="l" fontAlgn="t"/>
                      <a:r>
                        <a:rPr lang="en-US" sz="2400" b="1" u="none" strike="noStrike">
                          <a:effectLst/>
                          <a:latin typeface="Arial" panose="020B0604020202020204" pitchFamily="34" charset="0"/>
                          <a:cs typeface="Arial" panose="020B0604020202020204" pitchFamily="34" charset="0"/>
                        </a:rPr>
                        <a:t>Juvenile wheels (+)</a:t>
                      </a:r>
                      <a:endParaRPr lang="en-US" sz="2400" b="1"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ctr" fontAlgn="t"/>
                      <a:r>
                        <a:rPr lang="en-US" sz="2400" b="1" u="none" strike="noStrike">
                          <a:effectLst/>
                          <a:latin typeface="Arial" panose="020B0604020202020204" pitchFamily="34" charset="0"/>
                          <a:cs typeface="Arial" panose="020B0604020202020204" pitchFamily="34" charset="0"/>
                        </a:rPr>
                        <a:t>1</a:t>
                      </a:r>
                      <a:endParaRPr lang="en-US" sz="2400" b="1"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ctr" fontAlgn="t"/>
                      <a:r>
                        <a:rPr lang="en-US" sz="2400" b="1" u="none" strike="noStrike">
                          <a:effectLst/>
                          <a:latin typeface="Arial" panose="020B0604020202020204" pitchFamily="34" charset="0"/>
                          <a:cs typeface="Arial" panose="020B0604020202020204" pitchFamily="34" charset="0"/>
                        </a:rPr>
                        <a:t>6</a:t>
                      </a:r>
                      <a:endParaRPr lang="en-US" sz="2400" b="1"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r" fontAlgn="t"/>
                      <a:r>
                        <a:rPr lang="en-US" sz="2400" b="1" i="0" u="none" strike="noStrike">
                          <a:solidFill>
                            <a:srgbClr val="000000"/>
                          </a:solidFill>
                          <a:effectLst/>
                          <a:latin typeface="Arial" panose="020B0604020202020204" pitchFamily="34" charset="0"/>
                        </a:rPr>
                        <a:t>10.38</a:t>
                      </a:r>
                    </a:p>
                  </a:txBody>
                  <a:tcPr marL="7620" marR="7620" marT="7620" marB="0"/>
                </a:tc>
                <a:tc>
                  <a:txBody>
                    <a:bodyPr/>
                    <a:lstStyle/>
                    <a:p>
                      <a:pPr algn="r" fontAlgn="t"/>
                      <a:r>
                        <a:rPr lang="en-US" sz="2400" b="1" i="0" u="none" strike="noStrike">
                          <a:solidFill>
                            <a:srgbClr val="000000"/>
                          </a:solidFill>
                          <a:effectLst/>
                          <a:latin typeface="Arial" panose="020B0604020202020204" pitchFamily="34" charset="0"/>
                        </a:rPr>
                        <a:t>0.02</a:t>
                      </a:r>
                    </a:p>
                  </a:txBody>
                  <a:tcPr marL="7620" marR="7620" marT="7620" marB="0"/>
                </a:tc>
                <a:extLst>
                  <a:ext uri="{0D108BD9-81ED-4DB2-BD59-A6C34878D82A}">
                    <a16:rowId xmlns:a16="http://schemas.microsoft.com/office/drawing/2014/main" val="604972749"/>
                  </a:ext>
                </a:extLst>
              </a:tr>
              <a:tr h="474861">
                <a:tc>
                  <a:txBody>
                    <a:bodyPr/>
                    <a:lstStyle/>
                    <a:p>
                      <a:pPr algn="l" fontAlgn="t"/>
                      <a:r>
                        <a:rPr lang="en-US" sz="2400" b="0" u="none" strike="noStrike">
                          <a:effectLst/>
                          <a:latin typeface="Arial" panose="020B0604020202020204" pitchFamily="34" charset="0"/>
                          <a:cs typeface="Arial" panose="020B0604020202020204" pitchFamily="34" charset="0"/>
                        </a:rPr>
                        <a:t>Juvenile Western diet (+)</a:t>
                      </a:r>
                      <a:endParaRPr lang="en-US" sz="2400" b="0"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ctr" fontAlgn="t"/>
                      <a:r>
                        <a:rPr lang="en-US" sz="2400" b="0" u="none" strike="noStrike">
                          <a:effectLst/>
                          <a:latin typeface="Arial" panose="020B0604020202020204" pitchFamily="34" charset="0"/>
                          <a:cs typeface="Arial" panose="020B0604020202020204" pitchFamily="34" charset="0"/>
                        </a:rPr>
                        <a:t>1</a:t>
                      </a:r>
                      <a:endParaRPr lang="en-US" sz="2400" b="0"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ctr" fontAlgn="t"/>
                      <a:r>
                        <a:rPr lang="en-US" sz="2400" b="0" u="none" strike="noStrike">
                          <a:effectLst/>
                          <a:latin typeface="Arial" panose="020B0604020202020204" pitchFamily="34" charset="0"/>
                          <a:cs typeface="Arial" panose="020B0604020202020204" pitchFamily="34" charset="0"/>
                        </a:rPr>
                        <a:t>6</a:t>
                      </a:r>
                      <a:endParaRPr lang="en-US" sz="2400" b="0"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r" fontAlgn="t"/>
                      <a:r>
                        <a:rPr lang="en-US" sz="2400" b="0" i="0" u="none" strike="noStrike">
                          <a:solidFill>
                            <a:srgbClr val="000000"/>
                          </a:solidFill>
                          <a:effectLst/>
                          <a:latin typeface="Arial" panose="020B0604020202020204" pitchFamily="34" charset="0"/>
                        </a:rPr>
                        <a:t>3.88</a:t>
                      </a:r>
                    </a:p>
                  </a:txBody>
                  <a:tcPr marL="7620" marR="7620" marT="7620" marB="0"/>
                </a:tc>
                <a:tc>
                  <a:txBody>
                    <a:bodyPr/>
                    <a:lstStyle/>
                    <a:p>
                      <a:pPr algn="r" fontAlgn="t"/>
                      <a:r>
                        <a:rPr lang="en-US" sz="2400" b="0" i="0" u="none" strike="noStrike">
                          <a:solidFill>
                            <a:srgbClr val="000000"/>
                          </a:solidFill>
                          <a:effectLst/>
                          <a:latin typeface="Arial" panose="020B0604020202020204" pitchFamily="34" charset="0"/>
                        </a:rPr>
                        <a:t>0.10</a:t>
                      </a:r>
                    </a:p>
                  </a:txBody>
                  <a:tcPr marL="7620" marR="7620" marT="7620" marB="0"/>
                </a:tc>
                <a:extLst>
                  <a:ext uri="{0D108BD9-81ED-4DB2-BD59-A6C34878D82A}">
                    <a16:rowId xmlns:a16="http://schemas.microsoft.com/office/drawing/2014/main" val="2851540284"/>
                  </a:ext>
                </a:extLst>
              </a:tr>
              <a:tr h="474861">
                <a:tc>
                  <a:txBody>
                    <a:bodyPr/>
                    <a:lstStyle/>
                    <a:p>
                      <a:pPr algn="l" fontAlgn="t"/>
                      <a:r>
                        <a:rPr lang="en-US" sz="2400" b="0" u="none" strike="noStrike">
                          <a:effectLst/>
                          <a:latin typeface="Arial" panose="020B0604020202020204" pitchFamily="34" charset="0"/>
                          <a:cs typeface="Arial" panose="020B0604020202020204" pitchFamily="34" charset="0"/>
                        </a:rPr>
                        <a:t>HR vs. C lines</a:t>
                      </a:r>
                      <a:endParaRPr lang="en-US" sz="2400" b="0"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ctr" fontAlgn="t"/>
                      <a:r>
                        <a:rPr lang="en-US" sz="2400" b="0" u="none" strike="noStrike">
                          <a:effectLst/>
                          <a:latin typeface="Arial" panose="020B0604020202020204" pitchFamily="34" charset="0"/>
                          <a:cs typeface="Arial" panose="020B0604020202020204" pitchFamily="34" charset="0"/>
                        </a:rPr>
                        <a:t>1</a:t>
                      </a:r>
                      <a:endParaRPr lang="en-US" sz="2400" b="0"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ctr" fontAlgn="t"/>
                      <a:r>
                        <a:rPr lang="en-US" sz="2400" b="0" u="none" strike="noStrike">
                          <a:effectLst/>
                          <a:latin typeface="Arial" panose="020B0604020202020204" pitchFamily="34" charset="0"/>
                          <a:cs typeface="Arial" panose="020B0604020202020204" pitchFamily="34" charset="0"/>
                        </a:rPr>
                        <a:t>6</a:t>
                      </a:r>
                      <a:endParaRPr lang="en-US" sz="2400" b="0"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r" fontAlgn="t"/>
                      <a:r>
                        <a:rPr lang="en-US" sz="2400" b="0" i="0" u="none" strike="noStrike">
                          <a:solidFill>
                            <a:srgbClr val="000000"/>
                          </a:solidFill>
                          <a:effectLst/>
                          <a:latin typeface="Arial" panose="020B0604020202020204" pitchFamily="34" charset="0"/>
                        </a:rPr>
                        <a:t>0.00</a:t>
                      </a:r>
                    </a:p>
                  </a:txBody>
                  <a:tcPr marL="7620" marR="7620" marT="7620" marB="0"/>
                </a:tc>
                <a:tc>
                  <a:txBody>
                    <a:bodyPr/>
                    <a:lstStyle/>
                    <a:p>
                      <a:pPr algn="r" fontAlgn="t"/>
                      <a:r>
                        <a:rPr lang="en-US" sz="2400" b="0" i="0" u="none" strike="noStrike">
                          <a:solidFill>
                            <a:srgbClr val="000000"/>
                          </a:solidFill>
                          <a:effectLst/>
                          <a:latin typeface="Arial" panose="020B0604020202020204" pitchFamily="34" charset="0"/>
                        </a:rPr>
                        <a:t>0.98</a:t>
                      </a:r>
                    </a:p>
                  </a:txBody>
                  <a:tcPr marL="7620" marR="7620" marT="7620" marB="0"/>
                </a:tc>
                <a:extLst>
                  <a:ext uri="{0D108BD9-81ED-4DB2-BD59-A6C34878D82A}">
                    <a16:rowId xmlns:a16="http://schemas.microsoft.com/office/drawing/2014/main" val="2547729494"/>
                  </a:ext>
                </a:extLst>
              </a:tr>
              <a:tr h="474861">
                <a:tc>
                  <a:txBody>
                    <a:bodyPr/>
                    <a:lstStyle/>
                    <a:p>
                      <a:pPr algn="l" fontAlgn="t"/>
                      <a:r>
                        <a:rPr lang="en-US" sz="2400" u="none" strike="noStrike">
                          <a:effectLst/>
                          <a:latin typeface="Arial" panose="020B0604020202020204" pitchFamily="34" charset="0"/>
                          <a:cs typeface="Arial" panose="020B0604020202020204" pitchFamily="34" charset="0"/>
                        </a:rPr>
                        <a:t>Wheels * Diet</a:t>
                      </a:r>
                      <a:endParaRPr lang="en-US" sz="2400" b="1"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ctr" fontAlgn="t"/>
                      <a:r>
                        <a:rPr lang="en-US" sz="2400" u="none" strike="noStrike">
                          <a:effectLst/>
                          <a:latin typeface="Arial" panose="020B0604020202020204" pitchFamily="34" charset="0"/>
                          <a:cs typeface="Arial" panose="020B0604020202020204" pitchFamily="34" charset="0"/>
                        </a:rPr>
                        <a:t>1</a:t>
                      </a:r>
                      <a:endParaRPr lang="en-US" sz="2400" b="0"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ctr" fontAlgn="t"/>
                      <a:r>
                        <a:rPr lang="en-US" sz="2400" u="none" strike="noStrike">
                          <a:effectLst/>
                          <a:latin typeface="Arial" panose="020B0604020202020204" pitchFamily="34" charset="0"/>
                          <a:cs typeface="Arial" panose="020B0604020202020204" pitchFamily="34" charset="0"/>
                        </a:rPr>
                        <a:t>6</a:t>
                      </a:r>
                      <a:endParaRPr lang="en-US" sz="2400" b="0"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r" fontAlgn="t"/>
                      <a:r>
                        <a:rPr lang="en-US" sz="2400" b="0" i="0" u="none" strike="noStrike">
                          <a:solidFill>
                            <a:srgbClr val="000000"/>
                          </a:solidFill>
                          <a:effectLst/>
                          <a:latin typeface="Arial" panose="020B0604020202020204" pitchFamily="34" charset="0"/>
                        </a:rPr>
                        <a:t>0.36</a:t>
                      </a:r>
                    </a:p>
                  </a:txBody>
                  <a:tcPr marL="7620" marR="7620" marT="7620" marB="0"/>
                </a:tc>
                <a:tc>
                  <a:txBody>
                    <a:bodyPr/>
                    <a:lstStyle/>
                    <a:p>
                      <a:pPr algn="r" fontAlgn="t"/>
                      <a:r>
                        <a:rPr lang="en-US" sz="2400" b="0" i="0" u="none" strike="noStrike">
                          <a:solidFill>
                            <a:srgbClr val="000000"/>
                          </a:solidFill>
                          <a:effectLst/>
                          <a:latin typeface="Arial" panose="020B0604020202020204" pitchFamily="34" charset="0"/>
                        </a:rPr>
                        <a:t>0.57</a:t>
                      </a:r>
                    </a:p>
                  </a:txBody>
                  <a:tcPr marL="7620" marR="7620" marT="7620" marB="0"/>
                </a:tc>
                <a:extLst>
                  <a:ext uri="{0D108BD9-81ED-4DB2-BD59-A6C34878D82A}">
                    <a16:rowId xmlns:a16="http://schemas.microsoft.com/office/drawing/2014/main" val="3930954028"/>
                  </a:ext>
                </a:extLst>
              </a:tr>
              <a:tr h="474861">
                <a:tc>
                  <a:txBody>
                    <a:bodyPr/>
                    <a:lstStyle/>
                    <a:p>
                      <a:pPr algn="l" fontAlgn="t"/>
                      <a:r>
                        <a:rPr lang="en-US" sz="2400" b="0" u="none" strike="noStrike">
                          <a:effectLst/>
                          <a:latin typeface="Arial" panose="020B0604020202020204" pitchFamily="34" charset="0"/>
                          <a:cs typeface="Arial" panose="020B0604020202020204" pitchFamily="34" charset="0"/>
                        </a:rPr>
                        <a:t>Wheels * Linetype</a:t>
                      </a:r>
                      <a:endParaRPr lang="en-US" sz="2400" b="0"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ctr" fontAlgn="t"/>
                      <a:r>
                        <a:rPr lang="en-US" sz="2400" b="0" u="none" strike="noStrike">
                          <a:effectLst/>
                          <a:latin typeface="Arial" panose="020B0604020202020204" pitchFamily="34" charset="0"/>
                          <a:cs typeface="Arial" panose="020B0604020202020204" pitchFamily="34" charset="0"/>
                        </a:rPr>
                        <a:t>1</a:t>
                      </a:r>
                      <a:endParaRPr lang="en-US" sz="2400" b="0"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ctr" fontAlgn="t"/>
                      <a:r>
                        <a:rPr lang="en-US" sz="2400" b="0" u="none" strike="noStrike">
                          <a:effectLst/>
                          <a:latin typeface="Arial" panose="020B0604020202020204" pitchFamily="34" charset="0"/>
                          <a:cs typeface="Arial" panose="020B0604020202020204" pitchFamily="34" charset="0"/>
                        </a:rPr>
                        <a:t>6</a:t>
                      </a:r>
                      <a:endParaRPr lang="en-US" sz="2400" b="0"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r" fontAlgn="t"/>
                      <a:r>
                        <a:rPr lang="en-US" sz="2400" b="0" i="0" u="none" strike="noStrike">
                          <a:solidFill>
                            <a:srgbClr val="000000"/>
                          </a:solidFill>
                          <a:effectLst/>
                          <a:latin typeface="Arial" panose="020B0604020202020204" pitchFamily="34" charset="0"/>
                        </a:rPr>
                        <a:t>1.67</a:t>
                      </a:r>
                    </a:p>
                  </a:txBody>
                  <a:tcPr marL="7620" marR="7620" marT="7620" marB="0"/>
                </a:tc>
                <a:tc>
                  <a:txBody>
                    <a:bodyPr/>
                    <a:lstStyle/>
                    <a:p>
                      <a:pPr algn="r" fontAlgn="t"/>
                      <a:r>
                        <a:rPr lang="en-US" sz="2400" b="0" i="0" u="none" strike="noStrike">
                          <a:solidFill>
                            <a:srgbClr val="000000"/>
                          </a:solidFill>
                          <a:effectLst/>
                          <a:latin typeface="Arial" panose="020B0604020202020204" pitchFamily="34" charset="0"/>
                        </a:rPr>
                        <a:t>0.24</a:t>
                      </a:r>
                    </a:p>
                  </a:txBody>
                  <a:tcPr marL="7620" marR="7620" marT="7620" marB="0"/>
                </a:tc>
                <a:extLst>
                  <a:ext uri="{0D108BD9-81ED-4DB2-BD59-A6C34878D82A}">
                    <a16:rowId xmlns:a16="http://schemas.microsoft.com/office/drawing/2014/main" val="2164980781"/>
                  </a:ext>
                </a:extLst>
              </a:tr>
              <a:tr h="474861">
                <a:tc>
                  <a:txBody>
                    <a:bodyPr/>
                    <a:lstStyle/>
                    <a:p>
                      <a:pPr algn="l" fontAlgn="t"/>
                      <a:r>
                        <a:rPr lang="en-US" sz="2400" b="0" u="none" strike="noStrike">
                          <a:effectLst/>
                          <a:latin typeface="Arial" panose="020B0604020202020204" pitchFamily="34" charset="0"/>
                          <a:cs typeface="Arial" panose="020B0604020202020204" pitchFamily="34" charset="0"/>
                        </a:rPr>
                        <a:t>Diet *</a:t>
                      </a:r>
                      <a:r>
                        <a:rPr lang="en-US" sz="2400" b="0" u="none" strike="noStrike" baseline="0">
                          <a:effectLst/>
                          <a:latin typeface="Arial" panose="020B0604020202020204" pitchFamily="34" charset="0"/>
                          <a:cs typeface="Arial" panose="020B0604020202020204" pitchFamily="34" charset="0"/>
                        </a:rPr>
                        <a:t> Linetype</a:t>
                      </a:r>
                      <a:endParaRPr lang="en-US" sz="2400" b="0"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ctr" fontAlgn="t"/>
                      <a:r>
                        <a:rPr lang="en-US" sz="2400" b="0" u="none" strike="noStrike">
                          <a:effectLst/>
                          <a:latin typeface="Arial" panose="020B0604020202020204" pitchFamily="34" charset="0"/>
                          <a:cs typeface="Arial" panose="020B0604020202020204" pitchFamily="34" charset="0"/>
                        </a:rPr>
                        <a:t>1</a:t>
                      </a:r>
                      <a:endParaRPr lang="en-US" sz="2400" b="0"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ctr" fontAlgn="t"/>
                      <a:r>
                        <a:rPr lang="en-US" sz="2400" b="0" u="none" strike="noStrike">
                          <a:effectLst/>
                          <a:latin typeface="Arial" panose="020B0604020202020204" pitchFamily="34" charset="0"/>
                          <a:cs typeface="Arial" panose="020B0604020202020204" pitchFamily="34" charset="0"/>
                        </a:rPr>
                        <a:t>6</a:t>
                      </a:r>
                      <a:endParaRPr lang="en-US" sz="2400" b="0"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r" fontAlgn="t"/>
                      <a:r>
                        <a:rPr lang="en-US" sz="2400" b="0" i="0" u="none" strike="noStrike">
                          <a:solidFill>
                            <a:srgbClr val="000000"/>
                          </a:solidFill>
                          <a:effectLst/>
                          <a:latin typeface="Arial" panose="020B0604020202020204" pitchFamily="34" charset="0"/>
                        </a:rPr>
                        <a:t>0.75</a:t>
                      </a:r>
                    </a:p>
                  </a:txBody>
                  <a:tcPr marL="7620" marR="7620" marT="7620" marB="0"/>
                </a:tc>
                <a:tc>
                  <a:txBody>
                    <a:bodyPr/>
                    <a:lstStyle/>
                    <a:p>
                      <a:pPr algn="r" fontAlgn="t"/>
                      <a:r>
                        <a:rPr lang="en-US" sz="2400" b="0" i="0" u="none" strike="noStrike">
                          <a:solidFill>
                            <a:srgbClr val="000000"/>
                          </a:solidFill>
                          <a:effectLst/>
                          <a:latin typeface="Arial" panose="020B0604020202020204" pitchFamily="34" charset="0"/>
                        </a:rPr>
                        <a:t>0.42</a:t>
                      </a:r>
                    </a:p>
                  </a:txBody>
                  <a:tcPr marL="7620" marR="7620" marT="7620" marB="0"/>
                </a:tc>
                <a:extLst>
                  <a:ext uri="{0D108BD9-81ED-4DB2-BD59-A6C34878D82A}">
                    <a16:rowId xmlns:a16="http://schemas.microsoft.com/office/drawing/2014/main" val="69165923"/>
                  </a:ext>
                </a:extLst>
              </a:tr>
              <a:tr h="474861">
                <a:tc>
                  <a:txBody>
                    <a:bodyPr/>
                    <a:lstStyle/>
                    <a:p>
                      <a:pPr algn="l" fontAlgn="t"/>
                      <a:r>
                        <a:rPr lang="en-US" sz="2400" u="none" strike="noStrike">
                          <a:effectLst/>
                          <a:latin typeface="Arial" panose="020B0604020202020204" pitchFamily="34" charset="0"/>
                          <a:cs typeface="Arial" panose="020B0604020202020204" pitchFamily="34" charset="0"/>
                        </a:rPr>
                        <a:t>Wheels * Diet * Linetype</a:t>
                      </a:r>
                      <a:endParaRPr lang="en-US" sz="2400" b="1"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ctr" fontAlgn="t"/>
                      <a:r>
                        <a:rPr lang="en-US" sz="2400" u="none" strike="noStrike">
                          <a:effectLst/>
                          <a:latin typeface="Arial" panose="020B0604020202020204" pitchFamily="34" charset="0"/>
                          <a:cs typeface="Arial" panose="020B0604020202020204" pitchFamily="34" charset="0"/>
                        </a:rPr>
                        <a:t>1</a:t>
                      </a:r>
                      <a:endParaRPr lang="en-US" sz="2400" b="0"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ctr" fontAlgn="t"/>
                      <a:r>
                        <a:rPr lang="en-US" sz="2400" u="none" strike="noStrike">
                          <a:effectLst/>
                          <a:latin typeface="Arial" panose="020B0604020202020204" pitchFamily="34" charset="0"/>
                          <a:cs typeface="Arial" panose="020B0604020202020204" pitchFamily="34" charset="0"/>
                        </a:rPr>
                        <a:t>6</a:t>
                      </a:r>
                      <a:endParaRPr lang="en-US" sz="2400" b="0"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r" fontAlgn="t"/>
                      <a:r>
                        <a:rPr lang="en-US" sz="2400" b="0" i="0" u="none" strike="noStrike">
                          <a:solidFill>
                            <a:srgbClr val="000000"/>
                          </a:solidFill>
                          <a:effectLst/>
                          <a:latin typeface="Arial" panose="020B0604020202020204" pitchFamily="34" charset="0"/>
                        </a:rPr>
                        <a:t>0.00</a:t>
                      </a:r>
                    </a:p>
                  </a:txBody>
                  <a:tcPr marL="7620" marR="7620" marT="7620" marB="0"/>
                </a:tc>
                <a:tc>
                  <a:txBody>
                    <a:bodyPr/>
                    <a:lstStyle/>
                    <a:p>
                      <a:pPr algn="r" fontAlgn="t"/>
                      <a:r>
                        <a:rPr lang="en-US" sz="2400" b="0" i="0" u="none" strike="noStrike">
                          <a:solidFill>
                            <a:srgbClr val="000000"/>
                          </a:solidFill>
                          <a:effectLst/>
                          <a:latin typeface="Arial" panose="020B0604020202020204" pitchFamily="34" charset="0"/>
                        </a:rPr>
                        <a:t>0.98</a:t>
                      </a:r>
                    </a:p>
                  </a:txBody>
                  <a:tcPr marL="7620" marR="7620" marT="7620" marB="0"/>
                </a:tc>
                <a:extLst>
                  <a:ext uri="{0D108BD9-81ED-4DB2-BD59-A6C34878D82A}">
                    <a16:rowId xmlns:a16="http://schemas.microsoft.com/office/drawing/2014/main" val="2548528181"/>
                  </a:ext>
                </a:extLst>
              </a:tr>
            </a:tbl>
          </a:graphicData>
        </a:graphic>
      </p:graphicFrame>
      <p:sp>
        <p:nvSpPr>
          <p:cNvPr id="491582" name="Line 4">
            <a:extLst>
              <a:ext uri="{FF2B5EF4-FFF2-40B4-BE49-F238E27FC236}">
                <a16:creationId xmlns:a16="http://schemas.microsoft.com/office/drawing/2014/main" id="{4D38FD67-1E29-B265-CAE5-A448B5068EF5}"/>
              </a:ext>
            </a:extLst>
          </p:cNvPr>
          <p:cNvSpPr>
            <a:spLocks noChangeShapeType="1"/>
          </p:cNvSpPr>
          <p:nvPr/>
        </p:nvSpPr>
        <p:spPr bwMode="auto">
          <a:xfrm>
            <a:off x="271463" y="2179638"/>
            <a:ext cx="8559800" cy="12700"/>
          </a:xfrm>
          <a:prstGeom prst="line">
            <a:avLst/>
          </a:prstGeom>
          <a:noFill/>
          <a:ln w="317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491583" name="Line 4">
            <a:extLst>
              <a:ext uri="{FF2B5EF4-FFF2-40B4-BE49-F238E27FC236}">
                <a16:creationId xmlns:a16="http://schemas.microsoft.com/office/drawing/2014/main" id="{FB715CC6-6171-F0AA-72B7-CA9D0C2E11FB}"/>
              </a:ext>
            </a:extLst>
          </p:cNvPr>
          <p:cNvSpPr>
            <a:spLocks noChangeShapeType="1"/>
          </p:cNvSpPr>
          <p:nvPr/>
        </p:nvSpPr>
        <p:spPr bwMode="auto">
          <a:xfrm>
            <a:off x="276225" y="5513388"/>
            <a:ext cx="8559800" cy="12700"/>
          </a:xfrm>
          <a:prstGeom prst="line">
            <a:avLst/>
          </a:prstGeom>
          <a:noFill/>
          <a:ln w="317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491584" name="Rectangle 2">
            <a:extLst>
              <a:ext uri="{FF2B5EF4-FFF2-40B4-BE49-F238E27FC236}">
                <a16:creationId xmlns:a16="http://schemas.microsoft.com/office/drawing/2014/main" id="{65AF8D08-6536-58E3-A23F-8CB3BDD1162E}"/>
              </a:ext>
            </a:extLst>
          </p:cNvPr>
          <p:cNvSpPr>
            <a:spLocks noChangeArrowheads="1"/>
          </p:cNvSpPr>
          <p:nvPr/>
        </p:nvSpPr>
        <p:spPr bwMode="auto">
          <a:xfrm>
            <a:off x="635000" y="1163638"/>
            <a:ext cx="7758113"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0"/>
              </a:spcBef>
              <a:buFontTx/>
              <a:buNone/>
            </a:pPr>
            <a:r>
              <a:rPr lang="en-US" altLang="en-US" sz="2800" b="1">
                <a:solidFill>
                  <a:srgbClr val="000000"/>
                </a:solidFill>
                <a:latin typeface="Arial" panose="020B0604020202020204" pitchFamily="34" charset="0"/>
                <a:cs typeface="Arial" panose="020B0604020202020204" pitchFamily="34" charset="0"/>
              </a:rPr>
              <a:t>Triceps Surae Muscle Mass</a:t>
            </a:r>
            <a:r>
              <a:rPr lang="en-US" altLang="en-US" sz="2800">
                <a:solidFill>
                  <a:srgbClr val="000000"/>
                </a:solidFill>
                <a:latin typeface="Arial" panose="020B0604020202020204" pitchFamily="34" charset="0"/>
                <a:cs typeface="Arial" panose="020B0604020202020204" pitchFamily="34" charset="0"/>
              </a:rPr>
              <a:t> (N = 149)</a:t>
            </a:r>
          </a:p>
        </p:txBody>
      </p:sp>
      <p:graphicFrame>
        <p:nvGraphicFramePr>
          <p:cNvPr id="4" name="Table 3">
            <a:extLst>
              <a:ext uri="{FF2B5EF4-FFF2-40B4-BE49-F238E27FC236}">
                <a16:creationId xmlns:a16="http://schemas.microsoft.com/office/drawing/2014/main" id="{5E2FCC97-BB4B-7BA6-0A0A-96A1F6390567}"/>
              </a:ext>
            </a:extLst>
          </p:cNvPr>
          <p:cNvGraphicFramePr>
            <a:graphicFrameLocks noGrp="1"/>
          </p:cNvGraphicFramePr>
          <p:nvPr/>
        </p:nvGraphicFramePr>
        <p:xfrm>
          <a:off x="276225" y="5743575"/>
          <a:ext cx="8555038" cy="815975"/>
        </p:xfrm>
        <a:graphic>
          <a:graphicData uri="http://schemas.openxmlformats.org/drawingml/2006/table">
            <a:tbl>
              <a:tblPr firstRow="1" firstCol="1" bandRow="1">
                <a:tableStyleId>{5C22544A-7EE6-4342-B048-85BDC9FD1C3A}</a:tableStyleId>
              </a:tblPr>
              <a:tblGrid>
                <a:gridCol w="1711008">
                  <a:extLst>
                    <a:ext uri="{9D8B030D-6E8A-4147-A177-3AD203B41FA5}">
                      <a16:colId xmlns:a16="http://schemas.microsoft.com/office/drawing/2014/main" val="2052578298"/>
                    </a:ext>
                  </a:extLst>
                </a:gridCol>
                <a:gridCol w="2651675">
                  <a:extLst>
                    <a:ext uri="{9D8B030D-6E8A-4147-A177-3AD203B41FA5}">
                      <a16:colId xmlns:a16="http://schemas.microsoft.com/office/drawing/2014/main" val="123249347"/>
                    </a:ext>
                  </a:extLst>
                </a:gridCol>
                <a:gridCol w="1345581">
                  <a:extLst>
                    <a:ext uri="{9D8B030D-6E8A-4147-A177-3AD203B41FA5}">
                      <a16:colId xmlns:a16="http://schemas.microsoft.com/office/drawing/2014/main" val="2850108199"/>
                    </a:ext>
                  </a:extLst>
                </a:gridCol>
                <a:gridCol w="1531434">
                  <a:extLst>
                    <a:ext uri="{9D8B030D-6E8A-4147-A177-3AD203B41FA5}">
                      <a16:colId xmlns:a16="http://schemas.microsoft.com/office/drawing/2014/main" val="1522465873"/>
                    </a:ext>
                  </a:extLst>
                </a:gridCol>
                <a:gridCol w="1315341">
                  <a:extLst>
                    <a:ext uri="{9D8B030D-6E8A-4147-A177-3AD203B41FA5}">
                      <a16:colId xmlns:a16="http://schemas.microsoft.com/office/drawing/2014/main" val="2836351374"/>
                    </a:ext>
                  </a:extLst>
                </a:gridCol>
              </a:tblGrid>
              <a:tr h="271992">
                <a:tc>
                  <a:txBody>
                    <a:bodyPr/>
                    <a:lstStyle/>
                    <a:p>
                      <a:pPr marL="0" marR="0">
                        <a:lnSpc>
                          <a:spcPct val="107000"/>
                        </a:lnSpc>
                        <a:spcBef>
                          <a:spcPts val="0"/>
                        </a:spcBef>
                        <a:spcAft>
                          <a:spcPts val="0"/>
                        </a:spcAft>
                      </a:pPr>
                      <a:r>
                        <a:rPr lang="en-US" sz="1200" b="0" i="0" baseline="0">
                          <a:solidFill>
                            <a:schemeClr val="tx1"/>
                          </a:solidFill>
                          <a:effectLst/>
                          <a:latin typeface="Arial" panose="020B0604020202020204" pitchFamily="34" charset="0"/>
                        </a:rPr>
                        <a:t>MINI (+)</a:t>
                      </a:r>
                      <a:endParaRPr lang="en-US" sz="1100" b="0" i="0" baseline="0">
                        <a:solidFill>
                          <a:schemeClr val="tx1"/>
                        </a:solidFill>
                        <a:effectLst/>
                        <a:latin typeface="Arial" panose="020B0604020202020204" pitchFamily="34" charset="0"/>
                        <a:ea typeface="Calibri" panose="020F0502020204030204" pitchFamily="34" charset="0"/>
                        <a:cs typeface="Times New Roman" panose="02020603050405020304" pitchFamily="18" charset="0"/>
                      </a:endParaRPr>
                    </a:p>
                  </a:txBody>
                  <a:tcPr marL="38100" marR="38100" marT="38112" marB="38112">
                    <a:noFill/>
                  </a:tcPr>
                </a:tc>
                <a:tc>
                  <a:txBody>
                    <a:bodyPr/>
                    <a:lstStyle/>
                    <a:p>
                      <a:pPr marL="0" marR="0" algn="r">
                        <a:lnSpc>
                          <a:spcPct val="107000"/>
                        </a:lnSpc>
                        <a:spcBef>
                          <a:spcPts val="0"/>
                        </a:spcBef>
                        <a:spcAft>
                          <a:spcPts val="0"/>
                        </a:spcAft>
                      </a:pPr>
                      <a:r>
                        <a:rPr lang="en-US" sz="1200" b="0" i="0" baseline="0">
                          <a:solidFill>
                            <a:schemeClr val="tx1"/>
                          </a:solidFill>
                          <a:effectLst/>
                          <a:latin typeface="Arial" panose="020B0604020202020204" pitchFamily="34" charset="0"/>
                        </a:rPr>
                        <a:t>1</a:t>
                      </a:r>
                      <a:endParaRPr lang="en-US" sz="1100" b="0" i="0" baseline="0">
                        <a:solidFill>
                          <a:schemeClr val="tx1"/>
                        </a:solidFill>
                        <a:effectLst/>
                        <a:latin typeface="Arial" panose="020B0604020202020204" pitchFamily="34" charset="0"/>
                        <a:ea typeface="Calibri" panose="020F0502020204030204" pitchFamily="34" charset="0"/>
                        <a:cs typeface="Times New Roman" panose="02020603050405020304" pitchFamily="18" charset="0"/>
                      </a:endParaRPr>
                    </a:p>
                  </a:txBody>
                  <a:tcPr marL="38100" marR="38100" marT="38112" marB="38112">
                    <a:noFill/>
                  </a:tcPr>
                </a:tc>
                <a:tc>
                  <a:txBody>
                    <a:bodyPr/>
                    <a:lstStyle/>
                    <a:p>
                      <a:pPr marL="0" marR="0" algn="r">
                        <a:lnSpc>
                          <a:spcPct val="107000"/>
                        </a:lnSpc>
                        <a:spcBef>
                          <a:spcPts val="0"/>
                        </a:spcBef>
                        <a:spcAft>
                          <a:spcPts val="0"/>
                        </a:spcAft>
                      </a:pPr>
                      <a:r>
                        <a:rPr lang="en-US" sz="1200" b="0" i="0" baseline="0">
                          <a:solidFill>
                            <a:schemeClr val="tx1"/>
                          </a:solidFill>
                          <a:effectLst/>
                          <a:latin typeface="Arial" panose="020B0604020202020204" pitchFamily="34" charset="0"/>
                        </a:rPr>
                        <a:t>114</a:t>
                      </a:r>
                      <a:endParaRPr lang="en-US" sz="1100" b="0" i="0" baseline="0">
                        <a:solidFill>
                          <a:schemeClr val="tx1"/>
                        </a:solidFill>
                        <a:effectLst/>
                        <a:latin typeface="Arial" panose="020B0604020202020204" pitchFamily="34" charset="0"/>
                        <a:ea typeface="Calibri" panose="020F0502020204030204" pitchFamily="34" charset="0"/>
                        <a:cs typeface="Times New Roman" panose="02020603050405020304" pitchFamily="18" charset="0"/>
                      </a:endParaRPr>
                    </a:p>
                  </a:txBody>
                  <a:tcPr marL="38100" marR="38100" marT="38112" marB="38112">
                    <a:noFill/>
                  </a:tcPr>
                </a:tc>
                <a:tc>
                  <a:txBody>
                    <a:bodyPr/>
                    <a:lstStyle/>
                    <a:p>
                      <a:pPr marL="0" marR="0" algn="r">
                        <a:lnSpc>
                          <a:spcPct val="107000"/>
                        </a:lnSpc>
                        <a:spcBef>
                          <a:spcPts val="0"/>
                        </a:spcBef>
                        <a:spcAft>
                          <a:spcPts val="0"/>
                        </a:spcAft>
                      </a:pPr>
                      <a:r>
                        <a:rPr lang="en-US" sz="1200" b="0" i="0" baseline="0">
                          <a:solidFill>
                            <a:schemeClr val="tx1"/>
                          </a:solidFill>
                          <a:effectLst/>
                          <a:latin typeface="Arial" panose="020B0604020202020204" pitchFamily="34" charset="0"/>
                        </a:rPr>
                        <a:t>194.98</a:t>
                      </a:r>
                      <a:endParaRPr lang="en-US" sz="1100" b="0" i="0" baseline="0">
                        <a:solidFill>
                          <a:schemeClr val="tx1"/>
                        </a:solidFill>
                        <a:effectLst/>
                        <a:latin typeface="Arial" panose="020B0604020202020204" pitchFamily="34" charset="0"/>
                        <a:ea typeface="Calibri" panose="020F0502020204030204" pitchFamily="34" charset="0"/>
                        <a:cs typeface="Times New Roman" panose="02020603050405020304" pitchFamily="18" charset="0"/>
                      </a:endParaRPr>
                    </a:p>
                  </a:txBody>
                  <a:tcPr marL="38100" marR="38100" marT="38112" marB="38112">
                    <a:noFill/>
                  </a:tcPr>
                </a:tc>
                <a:tc>
                  <a:txBody>
                    <a:bodyPr/>
                    <a:lstStyle/>
                    <a:p>
                      <a:pPr marL="0" marR="0" algn="r">
                        <a:lnSpc>
                          <a:spcPct val="107000"/>
                        </a:lnSpc>
                        <a:spcBef>
                          <a:spcPts val="0"/>
                        </a:spcBef>
                        <a:spcAft>
                          <a:spcPts val="0"/>
                        </a:spcAft>
                      </a:pPr>
                      <a:r>
                        <a:rPr lang="en-US" sz="1200" b="0" i="0" baseline="0">
                          <a:solidFill>
                            <a:schemeClr val="tx1"/>
                          </a:solidFill>
                          <a:effectLst/>
                          <a:latin typeface="Arial" panose="020B0604020202020204" pitchFamily="34" charset="0"/>
                        </a:rPr>
                        <a:t>&lt;&lt;&lt;0.01</a:t>
                      </a:r>
                      <a:endParaRPr lang="en-US" sz="1100" b="0" i="0" baseline="0">
                        <a:solidFill>
                          <a:schemeClr val="tx1"/>
                        </a:solidFill>
                        <a:effectLst/>
                        <a:latin typeface="Arial" panose="020B0604020202020204" pitchFamily="34" charset="0"/>
                        <a:ea typeface="Calibri" panose="020F0502020204030204" pitchFamily="34" charset="0"/>
                        <a:cs typeface="Times New Roman" panose="02020603050405020304" pitchFamily="18" charset="0"/>
                      </a:endParaRPr>
                    </a:p>
                  </a:txBody>
                  <a:tcPr marL="38100" marR="38100" marT="38112" marB="38112">
                    <a:noFill/>
                  </a:tcPr>
                </a:tc>
                <a:extLst>
                  <a:ext uri="{0D108BD9-81ED-4DB2-BD59-A6C34878D82A}">
                    <a16:rowId xmlns:a16="http://schemas.microsoft.com/office/drawing/2014/main" val="106545722"/>
                  </a:ext>
                </a:extLst>
              </a:tr>
              <a:tr h="271992">
                <a:tc>
                  <a:txBody>
                    <a:bodyPr/>
                    <a:lstStyle/>
                    <a:p>
                      <a:pPr marL="0" marR="0">
                        <a:lnSpc>
                          <a:spcPct val="107000"/>
                        </a:lnSpc>
                        <a:spcBef>
                          <a:spcPts val="0"/>
                        </a:spcBef>
                        <a:spcAft>
                          <a:spcPts val="0"/>
                        </a:spcAft>
                      </a:pPr>
                      <a:r>
                        <a:rPr lang="en-US" sz="1200" b="0" i="0" baseline="0">
                          <a:solidFill>
                            <a:schemeClr val="tx1"/>
                          </a:solidFill>
                          <a:effectLst/>
                          <a:latin typeface="Arial" panose="020B0604020202020204" pitchFamily="34" charset="0"/>
                        </a:rPr>
                        <a:t>Body Mass</a:t>
                      </a:r>
                      <a:endParaRPr lang="en-US" sz="1100" b="0" i="0" baseline="0">
                        <a:solidFill>
                          <a:schemeClr val="tx1"/>
                        </a:solidFill>
                        <a:effectLst/>
                        <a:latin typeface="Arial" panose="020B0604020202020204" pitchFamily="34" charset="0"/>
                        <a:ea typeface="Calibri" panose="020F0502020204030204" pitchFamily="34" charset="0"/>
                        <a:cs typeface="Times New Roman" panose="02020603050405020304" pitchFamily="18" charset="0"/>
                      </a:endParaRPr>
                    </a:p>
                  </a:txBody>
                  <a:tcPr marL="38100" marR="38100" marT="38112" marB="38112">
                    <a:noFill/>
                  </a:tcPr>
                </a:tc>
                <a:tc>
                  <a:txBody>
                    <a:bodyPr/>
                    <a:lstStyle/>
                    <a:p>
                      <a:pPr marL="0" marR="0" algn="r">
                        <a:lnSpc>
                          <a:spcPct val="107000"/>
                        </a:lnSpc>
                        <a:spcBef>
                          <a:spcPts val="0"/>
                        </a:spcBef>
                        <a:spcAft>
                          <a:spcPts val="0"/>
                        </a:spcAft>
                      </a:pPr>
                      <a:r>
                        <a:rPr lang="en-US" sz="1200" b="0" i="0" baseline="0">
                          <a:solidFill>
                            <a:schemeClr val="tx1"/>
                          </a:solidFill>
                          <a:effectLst/>
                          <a:latin typeface="Arial" panose="020B0604020202020204" pitchFamily="34" charset="0"/>
                        </a:rPr>
                        <a:t>1</a:t>
                      </a:r>
                      <a:endParaRPr lang="en-US" sz="1100" b="0" i="0" baseline="0">
                        <a:solidFill>
                          <a:schemeClr val="tx1"/>
                        </a:solidFill>
                        <a:effectLst/>
                        <a:latin typeface="Arial" panose="020B0604020202020204" pitchFamily="34" charset="0"/>
                        <a:ea typeface="Calibri" panose="020F0502020204030204" pitchFamily="34" charset="0"/>
                        <a:cs typeface="Times New Roman" panose="02020603050405020304" pitchFamily="18" charset="0"/>
                      </a:endParaRPr>
                    </a:p>
                  </a:txBody>
                  <a:tcPr marL="38100" marR="38100" marT="38112" marB="38112">
                    <a:noFill/>
                  </a:tcPr>
                </a:tc>
                <a:tc>
                  <a:txBody>
                    <a:bodyPr/>
                    <a:lstStyle/>
                    <a:p>
                      <a:pPr marL="0" marR="0" algn="r">
                        <a:lnSpc>
                          <a:spcPct val="107000"/>
                        </a:lnSpc>
                        <a:spcBef>
                          <a:spcPts val="0"/>
                        </a:spcBef>
                        <a:spcAft>
                          <a:spcPts val="0"/>
                        </a:spcAft>
                      </a:pPr>
                      <a:r>
                        <a:rPr lang="en-US" sz="1200" b="0" i="0" baseline="0">
                          <a:solidFill>
                            <a:schemeClr val="tx1"/>
                          </a:solidFill>
                          <a:effectLst/>
                          <a:latin typeface="Arial" panose="020B0604020202020204" pitchFamily="34" charset="0"/>
                        </a:rPr>
                        <a:t>114</a:t>
                      </a:r>
                      <a:endParaRPr lang="en-US" sz="1100" b="0" i="0" baseline="0">
                        <a:solidFill>
                          <a:schemeClr val="tx1"/>
                        </a:solidFill>
                        <a:effectLst/>
                        <a:latin typeface="Arial" panose="020B0604020202020204" pitchFamily="34" charset="0"/>
                        <a:ea typeface="Calibri" panose="020F0502020204030204" pitchFamily="34" charset="0"/>
                        <a:cs typeface="Times New Roman" panose="02020603050405020304" pitchFamily="18" charset="0"/>
                      </a:endParaRPr>
                    </a:p>
                  </a:txBody>
                  <a:tcPr marL="38100" marR="38100" marT="38112" marB="38112">
                    <a:noFill/>
                  </a:tcPr>
                </a:tc>
                <a:tc>
                  <a:txBody>
                    <a:bodyPr/>
                    <a:lstStyle/>
                    <a:p>
                      <a:pPr marL="0" marR="0" algn="r">
                        <a:lnSpc>
                          <a:spcPct val="107000"/>
                        </a:lnSpc>
                        <a:spcBef>
                          <a:spcPts val="0"/>
                        </a:spcBef>
                        <a:spcAft>
                          <a:spcPts val="0"/>
                        </a:spcAft>
                      </a:pPr>
                      <a:r>
                        <a:rPr lang="en-US" sz="1200" b="0" i="0" baseline="0">
                          <a:solidFill>
                            <a:schemeClr val="tx1"/>
                          </a:solidFill>
                          <a:effectLst/>
                          <a:latin typeface="Arial" panose="020B0604020202020204" pitchFamily="34" charset="0"/>
                        </a:rPr>
                        <a:t>49.44</a:t>
                      </a:r>
                      <a:endParaRPr lang="en-US" sz="1100" b="0" i="0" baseline="0">
                        <a:solidFill>
                          <a:schemeClr val="tx1"/>
                        </a:solidFill>
                        <a:effectLst/>
                        <a:latin typeface="Arial" panose="020B0604020202020204" pitchFamily="34" charset="0"/>
                        <a:ea typeface="Calibri" panose="020F0502020204030204" pitchFamily="34" charset="0"/>
                        <a:cs typeface="Times New Roman" panose="02020603050405020304" pitchFamily="18" charset="0"/>
                      </a:endParaRPr>
                    </a:p>
                  </a:txBody>
                  <a:tcPr marL="38100" marR="38100" marT="38112" marB="38112">
                    <a:noFill/>
                  </a:tcPr>
                </a:tc>
                <a:tc>
                  <a:txBody>
                    <a:bodyPr/>
                    <a:lstStyle/>
                    <a:p>
                      <a:pPr marL="0" marR="0" algn="r">
                        <a:lnSpc>
                          <a:spcPct val="107000"/>
                        </a:lnSpc>
                        <a:spcBef>
                          <a:spcPts val="0"/>
                        </a:spcBef>
                        <a:spcAft>
                          <a:spcPts val="0"/>
                        </a:spcAft>
                      </a:pPr>
                      <a:r>
                        <a:rPr lang="en-US" sz="1200" b="0" i="0" baseline="0">
                          <a:solidFill>
                            <a:schemeClr val="tx1"/>
                          </a:solidFill>
                          <a:effectLst/>
                          <a:latin typeface="Arial" panose="020B0604020202020204" pitchFamily="34" charset="0"/>
                        </a:rPr>
                        <a:t>&lt;&lt;0.01</a:t>
                      </a:r>
                      <a:endParaRPr lang="en-US" sz="1100" b="0" i="0" baseline="0">
                        <a:solidFill>
                          <a:schemeClr val="tx1"/>
                        </a:solidFill>
                        <a:effectLst/>
                        <a:latin typeface="Arial" panose="020B0604020202020204" pitchFamily="34" charset="0"/>
                        <a:ea typeface="Calibri" panose="020F0502020204030204" pitchFamily="34" charset="0"/>
                        <a:cs typeface="Times New Roman" panose="02020603050405020304" pitchFamily="18" charset="0"/>
                      </a:endParaRPr>
                    </a:p>
                  </a:txBody>
                  <a:tcPr marL="38100" marR="38100" marT="38112" marB="38112">
                    <a:noFill/>
                  </a:tcPr>
                </a:tc>
                <a:extLst>
                  <a:ext uri="{0D108BD9-81ED-4DB2-BD59-A6C34878D82A}">
                    <a16:rowId xmlns:a16="http://schemas.microsoft.com/office/drawing/2014/main" val="4110343258"/>
                  </a:ext>
                </a:extLst>
              </a:tr>
              <a:tr h="271992">
                <a:tc>
                  <a:txBody>
                    <a:bodyPr/>
                    <a:lstStyle/>
                    <a:p>
                      <a:pPr marL="0" marR="0">
                        <a:lnSpc>
                          <a:spcPct val="107000"/>
                        </a:lnSpc>
                        <a:spcBef>
                          <a:spcPts val="0"/>
                        </a:spcBef>
                        <a:spcAft>
                          <a:spcPts val="0"/>
                        </a:spcAft>
                      </a:pPr>
                      <a:r>
                        <a:rPr lang="en-US" sz="1200" b="0" i="0" baseline="0">
                          <a:solidFill>
                            <a:schemeClr val="tx1"/>
                          </a:solidFill>
                          <a:effectLst/>
                          <a:latin typeface="Arial" panose="020B0604020202020204" pitchFamily="34" charset="0"/>
                        </a:rPr>
                        <a:t>Age</a:t>
                      </a:r>
                      <a:endParaRPr lang="en-US" sz="1100" b="0" i="0" baseline="0">
                        <a:solidFill>
                          <a:schemeClr val="tx1"/>
                        </a:solidFill>
                        <a:effectLst/>
                        <a:latin typeface="Arial" panose="020B0604020202020204" pitchFamily="34" charset="0"/>
                        <a:ea typeface="Calibri" panose="020F0502020204030204" pitchFamily="34" charset="0"/>
                        <a:cs typeface="Times New Roman" panose="02020603050405020304" pitchFamily="18" charset="0"/>
                      </a:endParaRPr>
                    </a:p>
                  </a:txBody>
                  <a:tcPr marL="38100" marR="38100" marT="38112" marB="38112">
                    <a:noFill/>
                  </a:tcPr>
                </a:tc>
                <a:tc>
                  <a:txBody>
                    <a:bodyPr/>
                    <a:lstStyle/>
                    <a:p>
                      <a:pPr marL="0" marR="0" algn="r">
                        <a:lnSpc>
                          <a:spcPct val="107000"/>
                        </a:lnSpc>
                        <a:spcBef>
                          <a:spcPts val="0"/>
                        </a:spcBef>
                        <a:spcAft>
                          <a:spcPts val="0"/>
                        </a:spcAft>
                      </a:pPr>
                      <a:r>
                        <a:rPr lang="en-US" sz="1200" b="0" i="0" baseline="0">
                          <a:solidFill>
                            <a:schemeClr val="tx1"/>
                          </a:solidFill>
                          <a:effectLst/>
                          <a:latin typeface="Arial" panose="020B0604020202020204" pitchFamily="34" charset="0"/>
                        </a:rPr>
                        <a:t>1</a:t>
                      </a:r>
                      <a:endParaRPr lang="en-US" sz="1100" b="0" i="0" baseline="0">
                        <a:solidFill>
                          <a:schemeClr val="tx1"/>
                        </a:solidFill>
                        <a:effectLst/>
                        <a:latin typeface="Arial" panose="020B0604020202020204" pitchFamily="34" charset="0"/>
                        <a:ea typeface="Calibri" panose="020F0502020204030204" pitchFamily="34" charset="0"/>
                        <a:cs typeface="Times New Roman" panose="02020603050405020304" pitchFamily="18" charset="0"/>
                      </a:endParaRPr>
                    </a:p>
                  </a:txBody>
                  <a:tcPr marL="38100" marR="38100" marT="38112" marB="38112">
                    <a:noFill/>
                  </a:tcPr>
                </a:tc>
                <a:tc>
                  <a:txBody>
                    <a:bodyPr/>
                    <a:lstStyle/>
                    <a:p>
                      <a:pPr marL="0" marR="0" algn="r">
                        <a:lnSpc>
                          <a:spcPct val="107000"/>
                        </a:lnSpc>
                        <a:spcBef>
                          <a:spcPts val="0"/>
                        </a:spcBef>
                        <a:spcAft>
                          <a:spcPts val="0"/>
                        </a:spcAft>
                      </a:pPr>
                      <a:r>
                        <a:rPr lang="en-US" sz="1200" b="0" i="0" baseline="0">
                          <a:solidFill>
                            <a:schemeClr val="tx1"/>
                          </a:solidFill>
                          <a:effectLst/>
                          <a:latin typeface="Arial" panose="020B0604020202020204" pitchFamily="34" charset="0"/>
                        </a:rPr>
                        <a:t>114</a:t>
                      </a:r>
                      <a:endParaRPr lang="en-US" sz="1100" b="0" i="0" baseline="0">
                        <a:solidFill>
                          <a:schemeClr val="tx1"/>
                        </a:solidFill>
                        <a:effectLst/>
                        <a:latin typeface="Arial" panose="020B0604020202020204" pitchFamily="34" charset="0"/>
                        <a:ea typeface="Calibri" panose="020F0502020204030204" pitchFamily="34" charset="0"/>
                        <a:cs typeface="Times New Roman" panose="02020603050405020304" pitchFamily="18" charset="0"/>
                      </a:endParaRPr>
                    </a:p>
                  </a:txBody>
                  <a:tcPr marL="38100" marR="38100" marT="38112" marB="38112">
                    <a:noFill/>
                  </a:tcPr>
                </a:tc>
                <a:tc>
                  <a:txBody>
                    <a:bodyPr/>
                    <a:lstStyle/>
                    <a:p>
                      <a:pPr marL="0" marR="0" algn="r">
                        <a:lnSpc>
                          <a:spcPct val="107000"/>
                        </a:lnSpc>
                        <a:spcBef>
                          <a:spcPts val="0"/>
                        </a:spcBef>
                        <a:spcAft>
                          <a:spcPts val="0"/>
                        </a:spcAft>
                      </a:pPr>
                      <a:r>
                        <a:rPr lang="en-US" sz="1100" b="0" i="0" baseline="0">
                          <a:solidFill>
                            <a:schemeClr val="tx1"/>
                          </a:solidFill>
                          <a:effectLst/>
                          <a:latin typeface="Arial" panose="020B0604020202020204" pitchFamily="34" charset="0"/>
                          <a:ea typeface="Calibri" panose="020F0502020204030204" pitchFamily="34" charset="0"/>
                          <a:cs typeface="Times New Roman" panose="02020603050405020304" pitchFamily="18" charset="0"/>
                        </a:rPr>
                        <a:t>0.14</a:t>
                      </a:r>
                    </a:p>
                  </a:txBody>
                  <a:tcPr marL="38100" marR="38100" marT="38112" marB="38112">
                    <a:noFill/>
                  </a:tcPr>
                </a:tc>
                <a:tc>
                  <a:txBody>
                    <a:bodyPr/>
                    <a:lstStyle/>
                    <a:p>
                      <a:pPr marL="0" marR="0" algn="r">
                        <a:lnSpc>
                          <a:spcPct val="107000"/>
                        </a:lnSpc>
                        <a:spcBef>
                          <a:spcPts val="0"/>
                        </a:spcBef>
                        <a:spcAft>
                          <a:spcPts val="0"/>
                        </a:spcAft>
                      </a:pPr>
                      <a:r>
                        <a:rPr lang="en-US" sz="1200" b="0" i="0" baseline="0">
                          <a:solidFill>
                            <a:schemeClr val="tx1"/>
                          </a:solidFill>
                          <a:effectLst/>
                          <a:latin typeface="Arial" panose="020B0604020202020204" pitchFamily="34" charset="0"/>
                        </a:rPr>
                        <a:t>0.71</a:t>
                      </a:r>
                      <a:endParaRPr lang="en-US" sz="1100" b="0" i="0" baseline="0">
                        <a:solidFill>
                          <a:schemeClr val="tx1"/>
                        </a:solidFill>
                        <a:effectLst/>
                        <a:latin typeface="Arial" panose="020B0604020202020204" pitchFamily="34" charset="0"/>
                        <a:ea typeface="Calibri" panose="020F0502020204030204" pitchFamily="34" charset="0"/>
                        <a:cs typeface="Times New Roman" panose="02020603050405020304" pitchFamily="18" charset="0"/>
                      </a:endParaRPr>
                    </a:p>
                  </a:txBody>
                  <a:tcPr marL="38100" marR="38100" marT="38112" marB="38112">
                    <a:noFill/>
                  </a:tcPr>
                </a:tc>
                <a:extLst>
                  <a:ext uri="{0D108BD9-81ED-4DB2-BD59-A6C34878D82A}">
                    <a16:rowId xmlns:a16="http://schemas.microsoft.com/office/drawing/2014/main" val="437554035"/>
                  </a:ext>
                </a:extLst>
              </a:tr>
            </a:tbl>
          </a:graphicData>
        </a:graphic>
      </p:graphicFrame>
    </p:spTree>
  </p:cSld>
  <p:clrMapOvr>
    <a:masterClrMapping/>
  </p:clrMapOvr>
</p:sld>
</file>

<file path=ppt/slides/slide2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3570" name="Slide Number Placeholder 1">
            <a:extLst>
              <a:ext uri="{FF2B5EF4-FFF2-40B4-BE49-F238E27FC236}">
                <a16:creationId xmlns:a16="http://schemas.microsoft.com/office/drawing/2014/main" id="{021AB120-DC9B-AD1E-84B2-F34D15C9A464}"/>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D37D89FD-7389-49D6-BF16-0861CDEA9792}" type="slidenum">
              <a:rPr lang="en-US" altLang="en-US" sz="1400"/>
              <a:pPr>
                <a:spcBef>
                  <a:spcPct val="0"/>
                </a:spcBef>
                <a:buFontTx/>
                <a:buNone/>
              </a:pPr>
              <a:t>258</a:t>
            </a:fld>
            <a:endParaRPr lang="en-US" altLang="en-US" sz="1400"/>
          </a:p>
        </p:txBody>
      </p:sp>
      <p:sp>
        <p:nvSpPr>
          <p:cNvPr id="493571" name="Line 4">
            <a:extLst>
              <a:ext uri="{FF2B5EF4-FFF2-40B4-BE49-F238E27FC236}">
                <a16:creationId xmlns:a16="http://schemas.microsoft.com/office/drawing/2014/main" id="{CFA24E78-86F7-9F1E-5A13-0355817E2AEA}"/>
              </a:ext>
            </a:extLst>
          </p:cNvPr>
          <p:cNvSpPr>
            <a:spLocks noChangeShapeType="1"/>
          </p:cNvSpPr>
          <p:nvPr/>
        </p:nvSpPr>
        <p:spPr bwMode="auto">
          <a:xfrm>
            <a:off x="120650" y="500063"/>
            <a:ext cx="8869363" cy="0"/>
          </a:xfrm>
          <a:prstGeom prst="line">
            <a:avLst/>
          </a:prstGeom>
          <a:noFill/>
          <a:ln w="50800">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493572" name="Text Box 5">
            <a:extLst>
              <a:ext uri="{FF2B5EF4-FFF2-40B4-BE49-F238E27FC236}">
                <a16:creationId xmlns:a16="http://schemas.microsoft.com/office/drawing/2014/main" id="{F63C8BF3-A749-429D-CFB8-BCE0CF40C938}"/>
              </a:ext>
            </a:extLst>
          </p:cNvPr>
          <p:cNvSpPr txBox="1">
            <a:spLocks noChangeArrowheads="1"/>
          </p:cNvSpPr>
          <p:nvPr/>
        </p:nvSpPr>
        <p:spPr bwMode="auto">
          <a:xfrm>
            <a:off x="26988" y="12700"/>
            <a:ext cx="9144000" cy="4619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ts val="1200"/>
              </a:spcBef>
              <a:spcAft>
                <a:spcPts val="600"/>
              </a:spcAft>
              <a:buFontTx/>
              <a:buNone/>
            </a:pPr>
            <a:r>
              <a:rPr lang="en-US" altLang="en-US" sz="2400" b="1">
                <a:latin typeface="Arial" panose="020B0604020202020204" pitchFamily="34" charset="0"/>
                <a:cs typeface="Arial" panose="020B0604020202020204" pitchFamily="34" charset="0"/>
              </a:rPr>
              <a:t>3. </a:t>
            </a:r>
            <a:r>
              <a:rPr lang="fr-FR" altLang="en-US" sz="2400" b="1">
                <a:latin typeface="Arial" panose="020B0604020202020204" pitchFamily="34" charset="0"/>
                <a:cs typeface="Arial" panose="020B0604020202020204" pitchFamily="34" charset="0"/>
              </a:rPr>
              <a:t>Juvenile Exposure – Gen. 76 Males</a:t>
            </a:r>
            <a:endParaRPr lang="en-US" altLang="en-US" sz="2400">
              <a:latin typeface="Arial" panose="020B0604020202020204" pitchFamily="34" charset="0"/>
              <a:cs typeface="Arial" panose="020B0604020202020204" pitchFamily="34" charset="0"/>
            </a:endParaRPr>
          </a:p>
        </p:txBody>
      </p:sp>
      <p:graphicFrame>
        <p:nvGraphicFramePr>
          <p:cNvPr id="2" name="Table 1">
            <a:extLst>
              <a:ext uri="{FF2B5EF4-FFF2-40B4-BE49-F238E27FC236}">
                <a16:creationId xmlns:a16="http://schemas.microsoft.com/office/drawing/2014/main" id="{634F05D3-700F-1E6A-EE92-C4990578660F}"/>
              </a:ext>
            </a:extLst>
          </p:cNvPr>
          <p:cNvGraphicFramePr>
            <a:graphicFrameLocks noGrp="1"/>
          </p:cNvGraphicFramePr>
          <p:nvPr/>
        </p:nvGraphicFramePr>
        <p:xfrm>
          <a:off x="269875" y="1731963"/>
          <a:ext cx="8569325" cy="3798887"/>
        </p:xfrm>
        <a:graphic>
          <a:graphicData uri="http://schemas.openxmlformats.org/drawingml/2006/table">
            <a:tbl>
              <a:tblPr>
                <a:tableStyleId>{5C22544A-7EE6-4342-B048-85BDC9FD1C3A}</a:tableStyleId>
              </a:tblPr>
              <a:tblGrid>
                <a:gridCol w="3685730">
                  <a:extLst>
                    <a:ext uri="{9D8B030D-6E8A-4147-A177-3AD203B41FA5}">
                      <a16:colId xmlns:a16="http://schemas.microsoft.com/office/drawing/2014/main" val="2568094418"/>
                    </a:ext>
                  </a:extLst>
                </a:gridCol>
                <a:gridCol w="1220899">
                  <a:extLst>
                    <a:ext uri="{9D8B030D-6E8A-4147-A177-3AD203B41FA5}">
                      <a16:colId xmlns:a16="http://schemas.microsoft.com/office/drawing/2014/main" val="2005781166"/>
                    </a:ext>
                  </a:extLst>
                </a:gridCol>
                <a:gridCol w="1220899">
                  <a:extLst>
                    <a:ext uri="{9D8B030D-6E8A-4147-A177-3AD203B41FA5}">
                      <a16:colId xmlns:a16="http://schemas.microsoft.com/office/drawing/2014/main" val="932422602"/>
                    </a:ext>
                  </a:extLst>
                </a:gridCol>
                <a:gridCol w="1220899">
                  <a:extLst>
                    <a:ext uri="{9D8B030D-6E8A-4147-A177-3AD203B41FA5}">
                      <a16:colId xmlns:a16="http://schemas.microsoft.com/office/drawing/2014/main" val="690045202"/>
                    </a:ext>
                  </a:extLst>
                </a:gridCol>
                <a:gridCol w="1220899">
                  <a:extLst>
                    <a:ext uri="{9D8B030D-6E8A-4147-A177-3AD203B41FA5}">
                      <a16:colId xmlns:a16="http://schemas.microsoft.com/office/drawing/2014/main" val="3560466179"/>
                    </a:ext>
                  </a:extLst>
                </a:gridCol>
              </a:tblGrid>
              <a:tr h="474861">
                <a:tc>
                  <a:txBody>
                    <a:bodyPr/>
                    <a:lstStyle/>
                    <a:p>
                      <a:pPr algn="l" fontAlgn="t"/>
                      <a:r>
                        <a:rPr lang="en-US" sz="2400" u="none" strike="noStrike">
                          <a:effectLst/>
                          <a:latin typeface="Arial" panose="020B0604020202020204" pitchFamily="34" charset="0"/>
                          <a:cs typeface="Arial" panose="020B0604020202020204" pitchFamily="34" charset="0"/>
                        </a:rPr>
                        <a:t>Ef</a:t>
                      </a:r>
                      <a:r>
                        <a:rPr lang="en-US" sz="400" u="none" strike="noStrike">
                          <a:effectLst/>
                          <a:latin typeface="Arial" panose="020B0604020202020204" pitchFamily="34" charset="0"/>
                          <a:cs typeface="Arial" panose="020B0604020202020204" pitchFamily="34" charset="0"/>
                        </a:rPr>
                        <a:t> </a:t>
                      </a:r>
                      <a:r>
                        <a:rPr lang="en-US" sz="2400" u="none" strike="noStrike">
                          <a:effectLst/>
                          <a:latin typeface="Arial" panose="020B0604020202020204" pitchFamily="34" charset="0"/>
                          <a:cs typeface="Arial" panose="020B0604020202020204" pitchFamily="34" charset="0"/>
                        </a:rPr>
                        <a:t>fect</a:t>
                      </a:r>
                      <a:endParaRPr lang="en-US" sz="2400" b="1"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ctr" fontAlgn="t"/>
                      <a:r>
                        <a:rPr lang="en-US" sz="2400" u="none" strike="noStrike">
                          <a:effectLst/>
                          <a:latin typeface="Arial" panose="020B0604020202020204" pitchFamily="34" charset="0"/>
                          <a:cs typeface="Arial" panose="020B0604020202020204" pitchFamily="34" charset="0"/>
                        </a:rPr>
                        <a:t>Num d.f.</a:t>
                      </a:r>
                      <a:endParaRPr lang="en-US" sz="2400" b="1"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ctr" fontAlgn="t"/>
                      <a:r>
                        <a:rPr lang="en-US" sz="2400" u="none" strike="noStrike">
                          <a:effectLst/>
                          <a:latin typeface="Arial" panose="020B0604020202020204" pitchFamily="34" charset="0"/>
                          <a:cs typeface="Arial" panose="020B0604020202020204" pitchFamily="34" charset="0"/>
                        </a:rPr>
                        <a:t>Den d.f.</a:t>
                      </a:r>
                      <a:endParaRPr lang="en-US" sz="2400" b="1"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ctr" fontAlgn="t"/>
                      <a:r>
                        <a:rPr lang="en-US" sz="2400" u="none" strike="noStrike">
                          <a:effectLst/>
                          <a:latin typeface="Arial" panose="020B0604020202020204" pitchFamily="34" charset="0"/>
                          <a:cs typeface="Arial" panose="020B0604020202020204" pitchFamily="34" charset="0"/>
                        </a:rPr>
                        <a:t>     F</a:t>
                      </a:r>
                      <a:endParaRPr lang="en-US" sz="2400" b="1"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ctr" fontAlgn="t"/>
                      <a:r>
                        <a:rPr lang="en-US" sz="2400" u="none" strike="noStrike">
                          <a:effectLst/>
                          <a:latin typeface="Arial" panose="020B0604020202020204" pitchFamily="34" charset="0"/>
                          <a:cs typeface="Arial" panose="020B0604020202020204" pitchFamily="34" charset="0"/>
                        </a:rPr>
                        <a:t>      P</a:t>
                      </a:r>
                      <a:endParaRPr lang="en-US" sz="2400" b="1"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extLst>
                  <a:ext uri="{0D108BD9-81ED-4DB2-BD59-A6C34878D82A}">
                    <a16:rowId xmlns:a16="http://schemas.microsoft.com/office/drawing/2014/main" val="2717344139"/>
                  </a:ext>
                </a:extLst>
              </a:tr>
              <a:tr h="474861">
                <a:tc>
                  <a:txBody>
                    <a:bodyPr/>
                    <a:lstStyle/>
                    <a:p>
                      <a:pPr algn="l" fontAlgn="t"/>
                      <a:r>
                        <a:rPr lang="en-US" sz="2400" b="0" i="0" u="none" strike="noStrike">
                          <a:effectLst/>
                          <a:latin typeface="Arial" panose="020B0604020202020204" pitchFamily="34" charset="0"/>
                          <a:cs typeface="Arial" panose="020B0604020202020204" pitchFamily="34" charset="0"/>
                        </a:rPr>
                        <a:t>Juvenile wheels</a:t>
                      </a:r>
                      <a:endParaRPr lang="en-US" sz="2400" b="0"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ctr" fontAlgn="t"/>
                      <a:r>
                        <a:rPr lang="en-US" sz="2400" b="0" i="0" u="none" strike="noStrike">
                          <a:effectLst/>
                          <a:latin typeface="Arial" panose="020B0604020202020204" pitchFamily="34" charset="0"/>
                          <a:cs typeface="Arial" panose="020B0604020202020204" pitchFamily="34" charset="0"/>
                        </a:rPr>
                        <a:t>1</a:t>
                      </a:r>
                      <a:endParaRPr lang="en-US" sz="2400" b="0"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ctr" fontAlgn="t"/>
                      <a:r>
                        <a:rPr lang="en-US" sz="2400" b="0" i="0" u="none" strike="noStrike">
                          <a:effectLst/>
                          <a:latin typeface="Arial" panose="020B0604020202020204" pitchFamily="34" charset="0"/>
                          <a:cs typeface="Arial" panose="020B0604020202020204" pitchFamily="34" charset="0"/>
                        </a:rPr>
                        <a:t>6</a:t>
                      </a:r>
                      <a:endParaRPr lang="en-US" sz="2400" b="0"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r" fontAlgn="t"/>
                      <a:r>
                        <a:rPr lang="en-US" sz="2400" b="0" i="0" u="none" strike="noStrike">
                          <a:solidFill>
                            <a:srgbClr val="000000"/>
                          </a:solidFill>
                          <a:effectLst/>
                          <a:latin typeface="Arial" panose="020B0604020202020204" pitchFamily="34" charset="0"/>
                        </a:rPr>
                        <a:t>1.84</a:t>
                      </a:r>
                    </a:p>
                  </a:txBody>
                  <a:tcPr marL="7620" marR="7620" marT="7620" marB="0"/>
                </a:tc>
                <a:tc>
                  <a:txBody>
                    <a:bodyPr/>
                    <a:lstStyle/>
                    <a:p>
                      <a:pPr algn="r" fontAlgn="t"/>
                      <a:r>
                        <a:rPr lang="en-US" sz="2400" b="0" i="0" u="none" strike="noStrike">
                          <a:solidFill>
                            <a:srgbClr val="000000"/>
                          </a:solidFill>
                          <a:effectLst/>
                          <a:latin typeface="Arial" panose="020B0604020202020204" pitchFamily="34" charset="0"/>
                        </a:rPr>
                        <a:t>0.22</a:t>
                      </a:r>
                    </a:p>
                  </a:txBody>
                  <a:tcPr marL="7620" marR="7620" marT="7620" marB="0"/>
                </a:tc>
                <a:extLst>
                  <a:ext uri="{0D108BD9-81ED-4DB2-BD59-A6C34878D82A}">
                    <a16:rowId xmlns:a16="http://schemas.microsoft.com/office/drawing/2014/main" val="604972749"/>
                  </a:ext>
                </a:extLst>
              </a:tr>
              <a:tr h="474861">
                <a:tc>
                  <a:txBody>
                    <a:bodyPr/>
                    <a:lstStyle/>
                    <a:p>
                      <a:pPr algn="l" fontAlgn="t"/>
                      <a:r>
                        <a:rPr lang="en-US" sz="2400" b="0" u="none" strike="noStrike">
                          <a:effectLst/>
                          <a:latin typeface="Arial" panose="020B0604020202020204" pitchFamily="34" charset="0"/>
                          <a:cs typeface="Arial" panose="020B0604020202020204" pitchFamily="34" charset="0"/>
                        </a:rPr>
                        <a:t>Juvenile Western diet</a:t>
                      </a:r>
                      <a:endParaRPr lang="en-US" sz="2400" b="0"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ctr" fontAlgn="t"/>
                      <a:r>
                        <a:rPr lang="en-US" sz="2400" b="0" u="none" strike="noStrike">
                          <a:effectLst/>
                          <a:latin typeface="Arial" panose="020B0604020202020204" pitchFamily="34" charset="0"/>
                          <a:cs typeface="Arial" panose="020B0604020202020204" pitchFamily="34" charset="0"/>
                        </a:rPr>
                        <a:t>1</a:t>
                      </a:r>
                      <a:endParaRPr lang="en-US" sz="2400" b="0"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ctr" fontAlgn="t"/>
                      <a:r>
                        <a:rPr lang="en-US" sz="2400" b="0" u="none" strike="noStrike">
                          <a:effectLst/>
                          <a:latin typeface="Arial" panose="020B0604020202020204" pitchFamily="34" charset="0"/>
                          <a:cs typeface="Arial" panose="020B0604020202020204" pitchFamily="34" charset="0"/>
                        </a:rPr>
                        <a:t>6</a:t>
                      </a:r>
                      <a:endParaRPr lang="en-US" sz="2400" b="0"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r" fontAlgn="t"/>
                      <a:r>
                        <a:rPr lang="en-US" sz="2400" b="0" i="0" u="none" strike="noStrike">
                          <a:solidFill>
                            <a:srgbClr val="000000"/>
                          </a:solidFill>
                          <a:effectLst/>
                          <a:latin typeface="Arial" panose="020B0604020202020204" pitchFamily="34" charset="0"/>
                        </a:rPr>
                        <a:t>3.74</a:t>
                      </a:r>
                    </a:p>
                  </a:txBody>
                  <a:tcPr marL="7620" marR="7620" marT="7620" marB="0"/>
                </a:tc>
                <a:tc>
                  <a:txBody>
                    <a:bodyPr/>
                    <a:lstStyle/>
                    <a:p>
                      <a:pPr algn="r" fontAlgn="t"/>
                      <a:r>
                        <a:rPr lang="en-US" sz="2400" b="0" i="0" u="none" strike="noStrike">
                          <a:solidFill>
                            <a:srgbClr val="000000"/>
                          </a:solidFill>
                          <a:effectLst/>
                          <a:latin typeface="Arial" panose="020B0604020202020204" pitchFamily="34" charset="0"/>
                        </a:rPr>
                        <a:t>0.10</a:t>
                      </a:r>
                    </a:p>
                  </a:txBody>
                  <a:tcPr marL="7620" marR="7620" marT="7620" marB="0"/>
                </a:tc>
                <a:extLst>
                  <a:ext uri="{0D108BD9-81ED-4DB2-BD59-A6C34878D82A}">
                    <a16:rowId xmlns:a16="http://schemas.microsoft.com/office/drawing/2014/main" val="2851540284"/>
                  </a:ext>
                </a:extLst>
              </a:tr>
              <a:tr h="474861">
                <a:tc>
                  <a:txBody>
                    <a:bodyPr/>
                    <a:lstStyle/>
                    <a:p>
                      <a:pPr algn="l" fontAlgn="t"/>
                      <a:r>
                        <a:rPr lang="en-US" sz="2400" b="0" u="none" strike="noStrike">
                          <a:effectLst/>
                          <a:latin typeface="Arial" panose="020B0604020202020204" pitchFamily="34" charset="0"/>
                          <a:cs typeface="Arial" panose="020B0604020202020204" pitchFamily="34" charset="0"/>
                        </a:rPr>
                        <a:t>HR vs. C lines</a:t>
                      </a:r>
                      <a:endParaRPr lang="en-US" sz="2400" b="0"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ctr" fontAlgn="t"/>
                      <a:r>
                        <a:rPr lang="en-US" sz="2400" b="0" u="none" strike="noStrike">
                          <a:effectLst/>
                          <a:latin typeface="Arial" panose="020B0604020202020204" pitchFamily="34" charset="0"/>
                          <a:cs typeface="Arial" panose="020B0604020202020204" pitchFamily="34" charset="0"/>
                        </a:rPr>
                        <a:t>1</a:t>
                      </a:r>
                      <a:endParaRPr lang="en-US" sz="2400" b="0"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ctr" fontAlgn="t"/>
                      <a:r>
                        <a:rPr lang="en-US" sz="2400" b="0" u="none" strike="noStrike">
                          <a:effectLst/>
                          <a:latin typeface="Arial" panose="020B0604020202020204" pitchFamily="34" charset="0"/>
                          <a:cs typeface="Arial" panose="020B0604020202020204" pitchFamily="34" charset="0"/>
                        </a:rPr>
                        <a:t>6</a:t>
                      </a:r>
                      <a:endParaRPr lang="en-US" sz="2400" b="0"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r" fontAlgn="t"/>
                      <a:r>
                        <a:rPr lang="en-US" sz="2400" b="0" i="0" u="none" strike="noStrike">
                          <a:solidFill>
                            <a:srgbClr val="000000"/>
                          </a:solidFill>
                          <a:effectLst/>
                          <a:latin typeface="Arial" panose="020B0604020202020204" pitchFamily="34" charset="0"/>
                        </a:rPr>
                        <a:t>0.40</a:t>
                      </a:r>
                    </a:p>
                  </a:txBody>
                  <a:tcPr marL="7620" marR="7620" marT="7620" marB="0"/>
                </a:tc>
                <a:tc>
                  <a:txBody>
                    <a:bodyPr/>
                    <a:lstStyle/>
                    <a:p>
                      <a:pPr algn="r" fontAlgn="t"/>
                      <a:r>
                        <a:rPr lang="en-US" sz="2400" b="0" i="0" u="none" strike="noStrike">
                          <a:solidFill>
                            <a:srgbClr val="000000"/>
                          </a:solidFill>
                          <a:effectLst/>
                          <a:latin typeface="Arial" panose="020B0604020202020204" pitchFamily="34" charset="0"/>
                        </a:rPr>
                        <a:t>0.55</a:t>
                      </a:r>
                    </a:p>
                  </a:txBody>
                  <a:tcPr marL="7620" marR="7620" marT="7620" marB="0"/>
                </a:tc>
                <a:extLst>
                  <a:ext uri="{0D108BD9-81ED-4DB2-BD59-A6C34878D82A}">
                    <a16:rowId xmlns:a16="http://schemas.microsoft.com/office/drawing/2014/main" val="2547729494"/>
                  </a:ext>
                </a:extLst>
              </a:tr>
              <a:tr h="474861">
                <a:tc>
                  <a:txBody>
                    <a:bodyPr/>
                    <a:lstStyle/>
                    <a:p>
                      <a:pPr algn="l" fontAlgn="t"/>
                      <a:r>
                        <a:rPr lang="en-US" sz="2400" u="none" strike="noStrike">
                          <a:effectLst/>
                          <a:latin typeface="Arial" panose="020B0604020202020204" pitchFamily="34" charset="0"/>
                          <a:cs typeface="Arial" panose="020B0604020202020204" pitchFamily="34" charset="0"/>
                        </a:rPr>
                        <a:t>Wheels * Diet</a:t>
                      </a:r>
                      <a:endParaRPr lang="en-US" sz="2400" b="1"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ctr" fontAlgn="t"/>
                      <a:r>
                        <a:rPr lang="en-US" sz="2400" u="none" strike="noStrike">
                          <a:effectLst/>
                          <a:latin typeface="Arial" panose="020B0604020202020204" pitchFamily="34" charset="0"/>
                          <a:cs typeface="Arial" panose="020B0604020202020204" pitchFamily="34" charset="0"/>
                        </a:rPr>
                        <a:t>1</a:t>
                      </a:r>
                      <a:endParaRPr lang="en-US" sz="2400" b="0"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ctr" fontAlgn="t"/>
                      <a:r>
                        <a:rPr lang="en-US" sz="2400" u="none" strike="noStrike">
                          <a:effectLst/>
                          <a:latin typeface="Arial" panose="020B0604020202020204" pitchFamily="34" charset="0"/>
                          <a:cs typeface="Arial" panose="020B0604020202020204" pitchFamily="34" charset="0"/>
                        </a:rPr>
                        <a:t>6</a:t>
                      </a:r>
                      <a:endParaRPr lang="en-US" sz="2400" b="0"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r" fontAlgn="t"/>
                      <a:r>
                        <a:rPr lang="en-US" sz="2400" b="0" i="0" u="none" strike="noStrike">
                          <a:solidFill>
                            <a:srgbClr val="000000"/>
                          </a:solidFill>
                          <a:effectLst/>
                          <a:latin typeface="Arial" panose="020B0604020202020204" pitchFamily="34" charset="0"/>
                        </a:rPr>
                        <a:t>0.12</a:t>
                      </a:r>
                    </a:p>
                  </a:txBody>
                  <a:tcPr marL="7620" marR="7620" marT="7620" marB="0"/>
                </a:tc>
                <a:tc>
                  <a:txBody>
                    <a:bodyPr/>
                    <a:lstStyle/>
                    <a:p>
                      <a:pPr algn="r" fontAlgn="t"/>
                      <a:r>
                        <a:rPr lang="en-US" sz="2400" b="0" i="0" u="none" strike="noStrike">
                          <a:solidFill>
                            <a:srgbClr val="000000"/>
                          </a:solidFill>
                          <a:effectLst/>
                          <a:latin typeface="Arial" panose="020B0604020202020204" pitchFamily="34" charset="0"/>
                        </a:rPr>
                        <a:t>0.74</a:t>
                      </a:r>
                    </a:p>
                  </a:txBody>
                  <a:tcPr marL="7620" marR="7620" marT="7620" marB="0"/>
                </a:tc>
                <a:extLst>
                  <a:ext uri="{0D108BD9-81ED-4DB2-BD59-A6C34878D82A}">
                    <a16:rowId xmlns:a16="http://schemas.microsoft.com/office/drawing/2014/main" val="3930954028"/>
                  </a:ext>
                </a:extLst>
              </a:tr>
              <a:tr h="474861">
                <a:tc>
                  <a:txBody>
                    <a:bodyPr/>
                    <a:lstStyle/>
                    <a:p>
                      <a:pPr algn="l" fontAlgn="t"/>
                      <a:r>
                        <a:rPr lang="en-US" sz="2400" b="0" u="none" strike="noStrike">
                          <a:effectLst/>
                          <a:latin typeface="Arial" panose="020B0604020202020204" pitchFamily="34" charset="0"/>
                          <a:cs typeface="Arial" panose="020B0604020202020204" pitchFamily="34" charset="0"/>
                        </a:rPr>
                        <a:t>Wheels * Linetype</a:t>
                      </a:r>
                      <a:endParaRPr lang="en-US" sz="2400" b="0"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ctr" fontAlgn="t"/>
                      <a:r>
                        <a:rPr lang="en-US" sz="2400" b="0" u="none" strike="noStrike">
                          <a:effectLst/>
                          <a:latin typeface="Arial" panose="020B0604020202020204" pitchFamily="34" charset="0"/>
                          <a:cs typeface="Arial" panose="020B0604020202020204" pitchFamily="34" charset="0"/>
                        </a:rPr>
                        <a:t>1</a:t>
                      </a:r>
                      <a:endParaRPr lang="en-US" sz="2400" b="0"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ctr" fontAlgn="t"/>
                      <a:r>
                        <a:rPr lang="en-US" sz="2400" b="0" u="none" strike="noStrike">
                          <a:effectLst/>
                          <a:latin typeface="Arial" panose="020B0604020202020204" pitchFamily="34" charset="0"/>
                          <a:cs typeface="Arial" panose="020B0604020202020204" pitchFamily="34" charset="0"/>
                        </a:rPr>
                        <a:t>6</a:t>
                      </a:r>
                      <a:endParaRPr lang="en-US" sz="2400" b="0"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r" fontAlgn="t"/>
                      <a:r>
                        <a:rPr lang="en-US" sz="2400" b="0" i="0" u="none" strike="noStrike">
                          <a:solidFill>
                            <a:srgbClr val="000000"/>
                          </a:solidFill>
                          <a:effectLst/>
                          <a:latin typeface="Arial" panose="020B0604020202020204" pitchFamily="34" charset="0"/>
                        </a:rPr>
                        <a:t>0.05</a:t>
                      </a:r>
                    </a:p>
                  </a:txBody>
                  <a:tcPr marL="7620" marR="7620" marT="7620" marB="0"/>
                </a:tc>
                <a:tc>
                  <a:txBody>
                    <a:bodyPr/>
                    <a:lstStyle/>
                    <a:p>
                      <a:pPr algn="r" fontAlgn="t"/>
                      <a:r>
                        <a:rPr lang="en-US" sz="2400" b="0" i="0" u="none" strike="noStrike">
                          <a:solidFill>
                            <a:srgbClr val="000000"/>
                          </a:solidFill>
                          <a:effectLst/>
                          <a:latin typeface="Arial" panose="020B0604020202020204" pitchFamily="34" charset="0"/>
                        </a:rPr>
                        <a:t>0.83</a:t>
                      </a:r>
                    </a:p>
                  </a:txBody>
                  <a:tcPr marL="7620" marR="7620" marT="7620" marB="0"/>
                </a:tc>
                <a:extLst>
                  <a:ext uri="{0D108BD9-81ED-4DB2-BD59-A6C34878D82A}">
                    <a16:rowId xmlns:a16="http://schemas.microsoft.com/office/drawing/2014/main" val="2164980781"/>
                  </a:ext>
                </a:extLst>
              </a:tr>
              <a:tr h="474861">
                <a:tc>
                  <a:txBody>
                    <a:bodyPr/>
                    <a:lstStyle/>
                    <a:p>
                      <a:pPr algn="l" fontAlgn="t"/>
                      <a:r>
                        <a:rPr lang="en-US" sz="2400" b="0" u="none" strike="noStrike">
                          <a:effectLst/>
                          <a:latin typeface="Arial" panose="020B0604020202020204" pitchFamily="34" charset="0"/>
                          <a:cs typeface="Arial" panose="020B0604020202020204" pitchFamily="34" charset="0"/>
                        </a:rPr>
                        <a:t>Diet *</a:t>
                      </a:r>
                      <a:r>
                        <a:rPr lang="en-US" sz="2400" b="0" u="none" strike="noStrike" baseline="0">
                          <a:effectLst/>
                          <a:latin typeface="Arial" panose="020B0604020202020204" pitchFamily="34" charset="0"/>
                          <a:cs typeface="Arial" panose="020B0604020202020204" pitchFamily="34" charset="0"/>
                        </a:rPr>
                        <a:t> Linetype</a:t>
                      </a:r>
                      <a:endParaRPr lang="en-US" sz="2400" b="0"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ctr" fontAlgn="t"/>
                      <a:r>
                        <a:rPr lang="en-US" sz="2400" b="0" u="none" strike="noStrike">
                          <a:effectLst/>
                          <a:latin typeface="Arial" panose="020B0604020202020204" pitchFamily="34" charset="0"/>
                          <a:cs typeface="Arial" panose="020B0604020202020204" pitchFamily="34" charset="0"/>
                        </a:rPr>
                        <a:t>1</a:t>
                      </a:r>
                      <a:endParaRPr lang="en-US" sz="2400" b="0"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ctr" fontAlgn="t"/>
                      <a:r>
                        <a:rPr lang="en-US" sz="2400" b="0" u="none" strike="noStrike">
                          <a:effectLst/>
                          <a:latin typeface="Arial" panose="020B0604020202020204" pitchFamily="34" charset="0"/>
                          <a:cs typeface="Arial" panose="020B0604020202020204" pitchFamily="34" charset="0"/>
                        </a:rPr>
                        <a:t>6</a:t>
                      </a:r>
                      <a:endParaRPr lang="en-US" sz="2400" b="0"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r" fontAlgn="t"/>
                      <a:r>
                        <a:rPr lang="en-US" sz="2400" b="0" i="0" u="none" strike="noStrike">
                          <a:solidFill>
                            <a:srgbClr val="000000"/>
                          </a:solidFill>
                          <a:effectLst/>
                          <a:latin typeface="Arial" panose="020B0604020202020204" pitchFamily="34" charset="0"/>
                        </a:rPr>
                        <a:t>0.59</a:t>
                      </a:r>
                    </a:p>
                  </a:txBody>
                  <a:tcPr marL="7620" marR="7620" marT="7620" marB="0"/>
                </a:tc>
                <a:tc>
                  <a:txBody>
                    <a:bodyPr/>
                    <a:lstStyle/>
                    <a:p>
                      <a:pPr algn="r" fontAlgn="t"/>
                      <a:r>
                        <a:rPr lang="en-US" sz="2400" b="0" i="0" u="none" strike="noStrike">
                          <a:solidFill>
                            <a:srgbClr val="000000"/>
                          </a:solidFill>
                          <a:effectLst/>
                          <a:latin typeface="Arial" panose="020B0604020202020204" pitchFamily="34" charset="0"/>
                        </a:rPr>
                        <a:t>0.47</a:t>
                      </a:r>
                    </a:p>
                  </a:txBody>
                  <a:tcPr marL="7620" marR="7620" marT="7620" marB="0"/>
                </a:tc>
                <a:extLst>
                  <a:ext uri="{0D108BD9-81ED-4DB2-BD59-A6C34878D82A}">
                    <a16:rowId xmlns:a16="http://schemas.microsoft.com/office/drawing/2014/main" val="69165923"/>
                  </a:ext>
                </a:extLst>
              </a:tr>
              <a:tr h="474861">
                <a:tc>
                  <a:txBody>
                    <a:bodyPr/>
                    <a:lstStyle/>
                    <a:p>
                      <a:pPr algn="l" fontAlgn="t"/>
                      <a:r>
                        <a:rPr lang="en-US" sz="2400" b="1" u="none" strike="noStrike">
                          <a:effectLst/>
                          <a:latin typeface="Arial" panose="020B0604020202020204" pitchFamily="34" charset="0"/>
                          <a:cs typeface="Arial" panose="020B0604020202020204" pitchFamily="34" charset="0"/>
                        </a:rPr>
                        <a:t>Wheels * Diet * Linetype</a:t>
                      </a:r>
                      <a:endParaRPr lang="en-US" sz="2400" b="1"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ctr" fontAlgn="t"/>
                      <a:r>
                        <a:rPr lang="en-US" sz="2400" b="1" u="none" strike="noStrike">
                          <a:effectLst/>
                          <a:latin typeface="Arial" panose="020B0604020202020204" pitchFamily="34" charset="0"/>
                          <a:cs typeface="Arial" panose="020B0604020202020204" pitchFamily="34" charset="0"/>
                        </a:rPr>
                        <a:t>1</a:t>
                      </a:r>
                      <a:endParaRPr lang="en-US" sz="2400" b="1"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ctr" fontAlgn="t"/>
                      <a:r>
                        <a:rPr lang="en-US" sz="2400" b="1" u="none" strike="noStrike">
                          <a:effectLst/>
                          <a:latin typeface="Arial" panose="020B0604020202020204" pitchFamily="34" charset="0"/>
                          <a:cs typeface="Arial" panose="020B0604020202020204" pitchFamily="34" charset="0"/>
                        </a:rPr>
                        <a:t>6</a:t>
                      </a:r>
                      <a:endParaRPr lang="en-US" sz="2400" b="1"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r" fontAlgn="t"/>
                      <a:r>
                        <a:rPr lang="en-US" sz="2400" b="1" i="0" u="none" strike="noStrike">
                          <a:solidFill>
                            <a:srgbClr val="000000"/>
                          </a:solidFill>
                          <a:effectLst/>
                          <a:latin typeface="Arial" panose="020B0604020202020204" pitchFamily="34" charset="0"/>
                        </a:rPr>
                        <a:t>8.20</a:t>
                      </a:r>
                    </a:p>
                  </a:txBody>
                  <a:tcPr marL="7620" marR="7620" marT="7620" marB="0"/>
                </a:tc>
                <a:tc>
                  <a:txBody>
                    <a:bodyPr/>
                    <a:lstStyle/>
                    <a:p>
                      <a:pPr algn="r" fontAlgn="t"/>
                      <a:r>
                        <a:rPr lang="en-US" sz="2400" b="1" i="0" u="none" strike="noStrike">
                          <a:solidFill>
                            <a:srgbClr val="000000"/>
                          </a:solidFill>
                          <a:effectLst/>
                          <a:latin typeface="Arial" panose="020B0604020202020204" pitchFamily="34" charset="0"/>
                        </a:rPr>
                        <a:t>0.03</a:t>
                      </a:r>
                    </a:p>
                  </a:txBody>
                  <a:tcPr marL="7620" marR="7620" marT="7620" marB="0"/>
                </a:tc>
                <a:extLst>
                  <a:ext uri="{0D108BD9-81ED-4DB2-BD59-A6C34878D82A}">
                    <a16:rowId xmlns:a16="http://schemas.microsoft.com/office/drawing/2014/main" val="2548528181"/>
                  </a:ext>
                </a:extLst>
              </a:tr>
            </a:tbl>
          </a:graphicData>
        </a:graphic>
      </p:graphicFrame>
      <p:sp>
        <p:nvSpPr>
          <p:cNvPr id="493629" name="Line 4">
            <a:extLst>
              <a:ext uri="{FF2B5EF4-FFF2-40B4-BE49-F238E27FC236}">
                <a16:creationId xmlns:a16="http://schemas.microsoft.com/office/drawing/2014/main" id="{72DC9B54-5791-5D84-B1BB-281B9ECA072E}"/>
              </a:ext>
            </a:extLst>
          </p:cNvPr>
          <p:cNvSpPr>
            <a:spLocks noChangeShapeType="1"/>
          </p:cNvSpPr>
          <p:nvPr/>
        </p:nvSpPr>
        <p:spPr bwMode="auto">
          <a:xfrm>
            <a:off x="271463" y="2179638"/>
            <a:ext cx="8559800" cy="12700"/>
          </a:xfrm>
          <a:prstGeom prst="line">
            <a:avLst/>
          </a:prstGeom>
          <a:noFill/>
          <a:ln w="317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493630" name="Line 4">
            <a:extLst>
              <a:ext uri="{FF2B5EF4-FFF2-40B4-BE49-F238E27FC236}">
                <a16:creationId xmlns:a16="http://schemas.microsoft.com/office/drawing/2014/main" id="{C8F583B7-3CE9-C0CD-20B4-A414DC7CA92A}"/>
              </a:ext>
            </a:extLst>
          </p:cNvPr>
          <p:cNvSpPr>
            <a:spLocks noChangeShapeType="1"/>
          </p:cNvSpPr>
          <p:nvPr/>
        </p:nvSpPr>
        <p:spPr bwMode="auto">
          <a:xfrm>
            <a:off x="276225" y="5513388"/>
            <a:ext cx="8559800" cy="12700"/>
          </a:xfrm>
          <a:prstGeom prst="line">
            <a:avLst/>
          </a:prstGeom>
          <a:noFill/>
          <a:ln w="317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493631" name="Rectangle 2">
            <a:extLst>
              <a:ext uri="{FF2B5EF4-FFF2-40B4-BE49-F238E27FC236}">
                <a16:creationId xmlns:a16="http://schemas.microsoft.com/office/drawing/2014/main" id="{55DD467D-DC9B-5138-35B2-407543FE42E8}"/>
              </a:ext>
            </a:extLst>
          </p:cNvPr>
          <p:cNvSpPr>
            <a:spLocks noChangeArrowheads="1"/>
          </p:cNvSpPr>
          <p:nvPr/>
        </p:nvSpPr>
        <p:spPr bwMode="auto">
          <a:xfrm>
            <a:off x="635000" y="1163638"/>
            <a:ext cx="7758113"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0"/>
              </a:spcBef>
              <a:buFontTx/>
              <a:buNone/>
            </a:pPr>
            <a:r>
              <a:rPr lang="en-US" altLang="en-US" sz="2800" b="1">
                <a:solidFill>
                  <a:srgbClr val="000000"/>
                </a:solidFill>
                <a:latin typeface="Arial" panose="020B0604020202020204" pitchFamily="34" charset="0"/>
                <a:cs typeface="Arial" panose="020B0604020202020204" pitchFamily="34" charset="0"/>
              </a:rPr>
              <a:t>Liver Mass</a:t>
            </a:r>
            <a:r>
              <a:rPr lang="en-US" altLang="en-US" sz="2800">
                <a:solidFill>
                  <a:srgbClr val="000000"/>
                </a:solidFill>
                <a:latin typeface="Arial" panose="020B0604020202020204" pitchFamily="34" charset="0"/>
                <a:cs typeface="Arial" panose="020B0604020202020204" pitchFamily="34" charset="0"/>
              </a:rPr>
              <a:t> (N = 146)</a:t>
            </a:r>
          </a:p>
        </p:txBody>
      </p:sp>
      <p:graphicFrame>
        <p:nvGraphicFramePr>
          <p:cNvPr id="4" name="Table 3">
            <a:extLst>
              <a:ext uri="{FF2B5EF4-FFF2-40B4-BE49-F238E27FC236}">
                <a16:creationId xmlns:a16="http://schemas.microsoft.com/office/drawing/2014/main" id="{0C181210-FCBE-F61F-9F3C-47FFB163236D}"/>
              </a:ext>
            </a:extLst>
          </p:cNvPr>
          <p:cNvGraphicFramePr>
            <a:graphicFrameLocks noGrp="1"/>
          </p:cNvGraphicFramePr>
          <p:nvPr/>
        </p:nvGraphicFramePr>
        <p:xfrm>
          <a:off x="276225" y="5743575"/>
          <a:ext cx="8555038" cy="815975"/>
        </p:xfrm>
        <a:graphic>
          <a:graphicData uri="http://schemas.openxmlformats.org/drawingml/2006/table">
            <a:tbl>
              <a:tblPr firstRow="1" firstCol="1" bandRow="1">
                <a:tableStyleId>{5C22544A-7EE6-4342-B048-85BDC9FD1C3A}</a:tableStyleId>
              </a:tblPr>
              <a:tblGrid>
                <a:gridCol w="1711008">
                  <a:extLst>
                    <a:ext uri="{9D8B030D-6E8A-4147-A177-3AD203B41FA5}">
                      <a16:colId xmlns:a16="http://schemas.microsoft.com/office/drawing/2014/main" val="2052578298"/>
                    </a:ext>
                  </a:extLst>
                </a:gridCol>
                <a:gridCol w="2651675">
                  <a:extLst>
                    <a:ext uri="{9D8B030D-6E8A-4147-A177-3AD203B41FA5}">
                      <a16:colId xmlns:a16="http://schemas.microsoft.com/office/drawing/2014/main" val="123249347"/>
                    </a:ext>
                  </a:extLst>
                </a:gridCol>
                <a:gridCol w="1345581">
                  <a:extLst>
                    <a:ext uri="{9D8B030D-6E8A-4147-A177-3AD203B41FA5}">
                      <a16:colId xmlns:a16="http://schemas.microsoft.com/office/drawing/2014/main" val="2850108199"/>
                    </a:ext>
                  </a:extLst>
                </a:gridCol>
                <a:gridCol w="1531434">
                  <a:extLst>
                    <a:ext uri="{9D8B030D-6E8A-4147-A177-3AD203B41FA5}">
                      <a16:colId xmlns:a16="http://schemas.microsoft.com/office/drawing/2014/main" val="1522465873"/>
                    </a:ext>
                  </a:extLst>
                </a:gridCol>
                <a:gridCol w="1315341">
                  <a:extLst>
                    <a:ext uri="{9D8B030D-6E8A-4147-A177-3AD203B41FA5}">
                      <a16:colId xmlns:a16="http://schemas.microsoft.com/office/drawing/2014/main" val="2836351374"/>
                    </a:ext>
                  </a:extLst>
                </a:gridCol>
              </a:tblGrid>
              <a:tr h="271992">
                <a:tc>
                  <a:txBody>
                    <a:bodyPr/>
                    <a:lstStyle/>
                    <a:p>
                      <a:pPr marL="0" marR="0">
                        <a:lnSpc>
                          <a:spcPct val="107000"/>
                        </a:lnSpc>
                        <a:spcBef>
                          <a:spcPts val="0"/>
                        </a:spcBef>
                        <a:spcAft>
                          <a:spcPts val="0"/>
                        </a:spcAft>
                      </a:pPr>
                      <a:r>
                        <a:rPr lang="en-US" sz="1200" b="0" i="0" baseline="0">
                          <a:solidFill>
                            <a:schemeClr val="tx1"/>
                          </a:solidFill>
                          <a:effectLst/>
                          <a:latin typeface="Arial" panose="020B0604020202020204" pitchFamily="34" charset="0"/>
                        </a:rPr>
                        <a:t>MINI (+)</a:t>
                      </a:r>
                      <a:endParaRPr lang="en-US" sz="1100" b="0" i="0" baseline="0">
                        <a:solidFill>
                          <a:schemeClr val="tx1"/>
                        </a:solidFill>
                        <a:effectLst/>
                        <a:latin typeface="Arial" panose="020B0604020202020204" pitchFamily="34" charset="0"/>
                        <a:ea typeface="Calibri" panose="020F0502020204030204" pitchFamily="34" charset="0"/>
                        <a:cs typeface="Times New Roman" panose="02020603050405020304" pitchFamily="18" charset="0"/>
                      </a:endParaRPr>
                    </a:p>
                  </a:txBody>
                  <a:tcPr marL="38100" marR="38100" marT="38112" marB="38112">
                    <a:noFill/>
                  </a:tcPr>
                </a:tc>
                <a:tc>
                  <a:txBody>
                    <a:bodyPr/>
                    <a:lstStyle/>
                    <a:p>
                      <a:pPr marL="0" marR="0" algn="r">
                        <a:lnSpc>
                          <a:spcPct val="107000"/>
                        </a:lnSpc>
                        <a:spcBef>
                          <a:spcPts val="0"/>
                        </a:spcBef>
                        <a:spcAft>
                          <a:spcPts val="0"/>
                        </a:spcAft>
                      </a:pPr>
                      <a:r>
                        <a:rPr lang="en-US" sz="1200" b="0" i="0" baseline="0">
                          <a:solidFill>
                            <a:schemeClr val="tx1"/>
                          </a:solidFill>
                          <a:effectLst/>
                          <a:latin typeface="Arial" panose="020B0604020202020204" pitchFamily="34" charset="0"/>
                        </a:rPr>
                        <a:t>1</a:t>
                      </a:r>
                      <a:endParaRPr lang="en-US" sz="1100" b="0" i="0" baseline="0">
                        <a:solidFill>
                          <a:schemeClr val="tx1"/>
                        </a:solidFill>
                        <a:effectLst/>
                        <a:latin typeface="Arial" panose="020B0604020202020204" pitchFamily="34" charset="0"/>
                        <a:ea typeface="Calibri" panose="020F0502020204030204" pitchFamily="34" charset="0"/>
                        <a:cs typeface="Times New Roman" panose="02020603050405020304" pitchFamily="18" charset="0"/>
                      </a:endParaRPr>
                    </a:p>
                  </a:txBody>
                  <a:tcPr marL="38100" marR="38100" marT="38112" marB="38112">
                    <a:noFill/>
                  </a:tcPr>
                </a:tc>
                <a:tc>
                  <a:txBody>
                    <a:bodyPr/>
                    <a:lstStyle/>
                    <a:p>
                      <a:pPr marL="0" marR="0" algn="r">
                        <a:lnSpc>
                          <a:spcPct val="107000"/>
                        </a:lnSpc>
                        <a:spcBef>
                          <a:spcPts val="0"/>
                        </a:spcBef>
                        <a:spcAft>
                          <a:spcPts val="0"/>
                        </a:spcAft>
                      </a:pPr>
                      <a:r>
                        <a:rPr lang="en-US" sz="1200" b="0" i="0" baseline="0">
                          <a:solidFill>
                            <a:schemeClr val="tx1"/>
                          </a:solidFill>
                          <a:effectLst/>
                          <a:latin typeface="Arial" panose="020B0604020202020204" pitchFamily="34" charset="0"/>
                        </a:rPr>
                        <a:t>111</a:t>
                      </a:r>
                      <a:endParaRPr lang="en-US" sz="1100" b="0" i="0" baseline="0">
                        <a:solidFill>
                          <a:schemeClr val="tx1"/>
                        </a:solidFill>
                        <a:effectLst/>
                        <a:latin typeface="Arial" panose="020B0604020202020204" pitchFamily="34" charset="0"/>
                        <a:ea typeface="Calibri" panose="020F0502020204030204" pitchFamily="34" charset="0"/>
                        <a:cs typeface="Times New Roman" panose="02020603050405020304" pitchFamily="18" charset="0"/>
                      </a:endParaRPr>
                    </a:p>
                  </a:txBody>
                  <a:tcPr marL="38100" marR="38100" marT="38112" marB="38112">
                    <a:noFill/>
                  </a:tcPr>
                </a:tc>
                <a:tc>
                  <a:txBody>
                    <a:bodyPr/>
                    <a:lstStyle/>
                    <a:p>
                      <a:pPr marL="0" marR="0" algn="r">
                        <a:lnSpc>
                          <a:spcPct val="107000"/>
                        </a:lnSpc>
                        <a:spcBef>
                          <a:spcPts val="0"/>
                        </a:spcBef>
                        <a:spcAft>
                          <a:spcPts val="0"/>
                        </a:spcAft>
                      </a:pPr>
                      <a:r>
                        <a:rPr lang="en-US" sz="1200" b="0" i="0" baseline="0">
                          <a:solidFill>
                            <a:schemeClr val="tx1"/>
                          </a:solidFill>
                          <a:effectLst/>
                          <a:latin typeface="Arial" panose="020B0604020202020204" pitchFamily="34" charset="0"/>
                        </a:rPr>
                        <a:t>13.71</a:t>
                      </a:r>
                      <a:endParaRPr lang="en-US" sz="1100" b="0" i="0" baseline="0">
                        <a:solidFill>
                          <a:schemeClr val="tx1"/>
                        </a:solidFill>
                        <a:effectLst/>
                        <a:latin typeface="Arial" panose="020B0604020202020204" pitchFamily="34" charset="0"/>
                        <a:ea typeface="Calibri" panose="020F0502020204030204" pitchFamily="34" charset="0"/>
                        <a:cs typeface="Times New Roman" panose="02020603050405020304" pitchFamily="18" charset="0"/>
                      </a:endParaRPr>
                    </a:p>
                  </a:txBody>
                  <a:tcPr marL="38100" marR="38100" marT="38112" marB="38112">
                    <a:noFill/>
                  </a:tcPr>
                </a:tc>
                <a:tc>
                  <a:txBody>
                    <a:bodyPr/>
                    <a:lstStyle/>
                    <a:p>
                      <a:pPr marL="0" marR="0" algn="r">
                        <a:lnSpc>
                          <a:spcPct val="107000"/>
                        </a:lnSpc>
                        <a:spcBef>
                          <a:spcPts val="0"/>
                        </a:spcBef>
                        <a:spcAft>
                          <a:spcPts val="0"/>
                        </a:spcAft>
                      </a:pPr>
                      <a:r>
                        <a:rPr lang="en-US" sz="1200" b="0" i="0" baseline="0">
                          <a:solidFill>
                            <a:schemeClr val="tx1"/>
                          </a:solidFill>
                          <a:effectLst/>
                          <a:latin typeface="Arial" panose="020B0604020202020204" pitchFamily="34" charset="0"/>
                        </a:rPr>
                        <a:t>&lt;&lt;0.01</a:t>
                      </a:r>
                      <a:endParaRPr lang="en-US" sz="1100" b="0" i="0" baseline="0">
                        <a:solidFill>
                          <a:schemeClr val="tx1"/>
                        </a:solidFill>
                        <a:effectLst/>
                        <a:latin typeface="Arial" panose="020B0604020202020204" pitchFamily="34" charset="0"/>
                        <a:ea typeface="Calibri" panose="020F0502020204030204" pitchFamily="34" charset="0"/>
                        <a:cs typeface="Times New Roman" panose="02020603050405020304" pitchFamily="18" charset="0"/>
                      </a:endParaRPr>
                    </a:p>
                  </a:txBody>
                  <a:tcPr marL="38100" marR="38100" marT="38112" marB="38112">
                    <a:noFill/>
                  </a:tcPr>
                </a:tc>
                <a:extLst>
                  <a:ext uri="{0D108BD9-81ED-4DB2-BD59-A6C34878D82A}">
                    <a16:rowId xmlns:a16="http://schemas.microsoft.com/office/drawing/2014/main" val="106545722"/>
                  </a:ext>
                </a:extLst>
              </a:tr>
              <a:tr h="271992">
                <a:tc>
                  <a:txBody>
                    <a:bodyPr/>
                    <a:lstStyle/>
                    <a:p>
                      <a:pPr marL="0" marR="0">
                        <a:lnSpc>
                          <a:spcPct val="107000"/>
                        </a:lnSpc>
                        <a:spcBef>
                          <a:spcPts val="0"/>
                        </a:spcBef>
                        <a:spcAft>
                          <a:spcPts val="0"/>
                        </a:spcAft>
                      </a:pPr>
                      <a:r>
                        <a:rPr lang="en-US" sz="1200" b="0" i="0" baseline="0">
                          <a:solidFill>
                            <a:schemeClr val="tx1"/>
                          </a:solidFill>
                          <a:effectLst/>
                          <a:latin typeface="Arial" panose="020B0604020202020204" pitchFamily="34" charset="0"/>
                        </a:rPr>
                        <a:t>Body Mass</a:t>
                      </a:r>
                      <a:endParaRPr lang="en-US" sz="1100" b="0" i="0" baseline="0">
                        <a:solidFill>
                          <a:schemeClr val="tx1"/>
                        </a:solidFill>
                        <a:effectLst/>
                        <a:latin typeface="Arial" panose="020B0604020202020204" pitchFamily="34" charset="0"/>
                        <a:ea typeface="Calibri" panose="020F0502020204030204" pitchFamily="34" charset="0"/>
                        <a:cs typeface="Times New Roman" panose="02020603050405020304" pitchFamily="18" charset="0"/>
                      </a:endParaRPr>
                    </a:p>
                  </a:txBody>
                  <a:tcPr marL="38100" marR="38100" marT="38112" marB="38112">
                    <a:noFill/>
                  </a:tcPr>
                </a:tc>
                <a:tc>
                  <a:txBody>
                    <a:bodyPr/>
                    <a:lstStyle/>
                    <a:p>
                      <a:pPr marL="0" marR="0" algn="r">
                        <a:lnSpc>
                          <a:spcPct val="107000"/>
                        </a:lnSpc>
                        <a:spcBef>
                          <a:spcPts val="0"/>
                        </a:spcBef>
                        <a:spcAft>
                          <a:spcPts val="0"/>
                        </a:spcAft>
                      </a:pPr>
                      <a:r>
                        <a:rPr lang="en-US" sz="1200" b="0" i="0" baseline="0">
                          <a:solidFill>
                            <a:schemeClr val="tx1"/>
                          </a:solidFill>
                          <a:effectLst/>
                          <a:latin typeface="Arial" panose="020B0604020202020204" pitchFamily="34" charset="0"/>
                        </a:rPr>
                        <a:t>1</a:t>
                      </a:r>
                      <a:endParaRPr lang="en-US" sz="1100" b="0" i="0" baseline="0">
                        <a:solidFill>
                          <a:schemeClr val="tx1"/>
                        </a:solidFill>
                        <a:effectLst/>
                        <a:latin typeface="Arial" panose="020B0604020202020204" pitchFamily="34" charset="0"/>
                        <a:ea typeface="Calibri" panose="020F0502020204030204" pitchFamily="34" charset="0"/>
                        <a:cs typeface="Times New Roman" panose="02020603050405020304" pitchFamily="18" charset="0"/>
                      </a:endParaRPr>
                    </a:p>
                  </a:txBody>
                  <a:tcPr marL="38100" marR="38100" marT="38112" marB="38112">
                    <a:noFill/>
                  </a:tcPr>
                </a:tc>
                <a:tc>
                  <a:txBody>
                    <a:bodyPr/>
                    <a:lstStyle/>
                    <a:p>
                      <a:pPr marL="0" marR="0" algn="r">
                        <a:lnSpc>
                          <a:spcPct val="107000"/>
                        </a:lnSpc>
                        <a:spcBef>
                          <a:spcPts val="0"/>
                        </a:spcBef>
                        <a:spcAft>
                          <a:spcPts val="0"/>
                        </a:spcAft>
                      </a:pPr>
                      <a:r>
                        <a:rPr lang="en-US" sz="1200" b="0" i="0" baseline="0">
                          <a:solidFill>
                            <a:schemeClr val="tx1"/>
                          </a:solidFill>
                          <a:effectLst/>
                          <a:latin typeface="Arial" panose="020B0604020202020204" pitchFamily="34" charset="0"/>
                        </a:rPr>
                        <a:t>111</a:t>
                      </a:r>
                      <a:endParaRPr lang="en-US" sz="1100" b="0" i="0" baseline="0">
                        <a:solidFill>
                          <a:schemeClr val="tx1"/>
                        </a:solidFill>
                        <a:effectLst/>
                        <a:latin typeface="Arial" panose="020B0604020202020204" pitchFamily="34" charset="0"/>
                        <a:ea typeface="Calibri" panose="020F0502020204030204" pitchFamily="34" charset="0"/>
                        <a:cs typeface="Times New Roman" panose="02020603050405020304" pitchFamily="18" charset="0"/>
                      </a:endParaRPr>
                    </a:p>
                  </a:txBody>
                  <a:tcPr marL="38100" marR="38100" marT="38112" marB="38112">
                    <a:noFill/>
                  </a:tcPr>
                </a:tc>
                <a:tc>
                  <a:txBody>
                    <a:bodyPr/>
                    <a:lstStyle/>
                    <a:p>
                      <a:pPr marL="0" marR="0" algn="r">
                        <a:lnSpc>
                          <a:spcPct val="107000"/>
                        </a:lnSpc>
                        <a:spcBef>
                          <a:spcPts val="0"/>
                        </a:spcBef>
                        <a:spcAft>
                          <a:spcPts val="0"/>
                        </a:spcAft>
                      </a:pPr>
                      <a:r>
                        <a:rPr lang="en-US" sz="1200" b="0" i="0" baseline="0">
                          <a:solidFill>
                            <a:schemeClr val="tx1"/>
                          </a:solidFill>
                          <a:effectLst/>
                          <a:latin typeface="Arial" panose="020B0604020202020204" pitchFamily="34" charset="0"/>
                        </a:rPr>
                        <a:t>49.27</a:t>
                      </a:r>
                      <a:endParaRPr lang="en-US" sz="1100" b="0" i="0" baseline="0">
                        <a:solidFill>
                          <a:schemeClr val="tx1"/>
                        </a:solidFill>
                        <a:effectLst/>
                        <a:latin typeface="Arial" panose="020B0604020202020204" pitchFamily="34" charset="0"/>
                        <a:ea typeface="Calibri" panose="020F0502020204030204" pitchFamily="34" charset="0"/>
                        <a:cs typeface="Times New Roman" panose="02020603050405020304" pitchFamily="18" charset="0"/>
                      </a:endParaRPr>
                    </a:p>
                  </a:txBody>
                  <a:tcPr marL="38100" marR="38100" marT="38112" marB="38112">
                    <a:noFill/>
                  </a:tcPr>
                </a:tc>
                <a:tc>
                  <a:txBody>
                    <a:bodyPr/>
                    <a:lstStyle/>
                    <a:p>
                      <a:pPr marL="0" marR="0" algn="r">
                        <a:lnSpc>
                          <a:spcPct val="107000"/>
                        </a:lnSpc>
                        <a:spcBef>
                          <a:spcPts val="0"/>
                        </a:spcBef>
                        <a:spcAft>
                          <a:spcPts val="0"/>
                        </a:spcAft>
                      </a:pPr>
                      <a:r>
                        <a:rPr lang="en-US" sz="1200" b="0" i="0" baseline="0">
                          <a:solidFill>
                            <a:schemeClr val="tx1"/>
                          </a:solidFill>
                          <a:effectLst/>
                          <a:latin typeface="Arial" panose="020B0604020202020204" pitchFamily="34" charset="0"/>
                        </a:rPr>
                        <a:t>&lt;&lt;&lt;0.01</a:t>
                      </a:r>
                      <a:endParaRPr lang="en-US" sz="1100" b="0" i="0" baseline="0">
                        <a:solidFill>
                          <a:schemeClr val="tx1"/>
                        </a:solidFill>
                        <a:effectLst/>
                        <a:latin typeface="Arial" panose="020B0604020202020204" pitchFamily="34" charset="0"/>
                        <a:ea typeface="Calibri" panose="020F0502020204030204" pitchFamily="34" charset="0"/>
                        <a:cs typeface="Times New Roman" panose="02020603050405020304" pitchFamily="18" charset="0"/>
                      </a:endParaRPr>
                    </a:p>
                  </a:txBody>
                  <a:tcPr marL="38100" marR="38100" marT="38112" marB="38112">
                    <a:noFill/>
                  </a:tcPr>
                </a:tc>
                <a:extLst>
                  <a:ext uri="{0D108BD9-81ED-4DB2-BD59-A6C34878D82A}">
                    <a16:rowId xmlns:a16="http://schemas.microsoft.com/office/drawing/2014/main" val="4110343258"/>
                  </a:ext>
                </a:extLst>
              </a:tr>
              <a:tr h="271992">
                <a:tc>
                  <a:txBody>
                    <a:bodyPr/>
                    <a:lstStyle/>
                    <a:p>
                      <a:pPr marL="0" marR="0">
                        <a:lnSpc>
                          <a:spcPct val="107000"/>
                        </a:lnSpc>
                        <a:spcBef>
                          <a:spcPts val="0"/>
                        </a:spcBef>
                        <a:spcAft>
                          <a:spcPts val="0"/>
                        </a:spcAft>
                      </a:pPr>
                      <a:r>
                        <a:rPr lang="en-US" sz="1200" b="0" i="0" baseline="0">
                          <a:solidFill>
                            <a:schemeClr val="tx1"/>
                          </a:solidFill>
                          <a:effectLst/>
                          <a:latin typeface="Arial" panose="020B0604020202020204" pitchFamily="34" charset="0"/>
                        </a:rPr>
                        <a:t>Age</a:t>
                      </a:r>
                      <a:endParaRPr lang="en-US" sz="1100" b="0" i="0" baseline="0">
                        <a:solidFill>
                          <a:schemeClr val="tx1"/>
                        </a:solidFill>
                        <a:effectLst/>
                        <a:latin typeface="Arial" panose="020B0604020202020204" pitchFamily="34" charset="0"/>
                        <a:ea typeface="Calibri" panose="020F0502020204030204" pitchFamily="34" charset="0"/>
                        <a:cs typeface="Times New Roman" panose="02020603050405020304" pitchFamily="18" charset="0"/>
                      </a:endParaRPr>
                    </a:p>
                  </a:txBody>
                  <a:tcPr marL="38100" marR="38100" marT="38112" marB="38112">
                    <a:noFill/>
                  </a:tcPr>
                </a:tc>
                <a:tc>
                  <a:txBody>
                    <a:bodyPr/>
                    <a:lstStyle/>
                    <a:p>
                      <a:pPr marL="0" marR="0" algn="r">
                        <a:lnSpc>
                          <a:spcPct val="107000"/>
                        </a:lnSpc>
                        <a:spcBef>
                          <a:spcPts val="0"/>
                        </a:spcBef>
                        <a:spcAft>
                          <a:spcPts val="0"/>
                        </a:spcAft>
                      </a:pPr>
                      <a:r>
                        <a:rPr lang="en-US" sz="1200" b="0" i="0" baseline="0">
                          <a:solidFill>
                            <a:schemeClr val="tx1"/>
                          </a:solidFill>
                          <a:effectLst/>
                          <a:latin typeface="Arial" panose="020B0604020202020204" pitchFamily="34" charset="0"/>
                        </a:rPr>
                        <a:t>1</a:t>
                      </a:r>
                      <a:endParaRPr lang="en-US" sz="1100" b="0" i="0" baseline="0">
                        <a:solidFill>
                          <a:schemeClr val="tx1"/>
                        </a:solidFill>
                        <a:effectLst/>
                        <a:latin typeface="Arial" panose="020B0604020202020204" pitchFamily="34" charset="0"/>
                        <a:ea typeface="Calibri" panose="020F0502020204030204" pitchFamily="34" charset="0"/>
                        <a:cs typeface="Times New Roman" panose="02020603050405020304" pitchFamily="18" charset="0"/>
                      </a:endParaRPr>
                    </a:p>
                  </a:txBody>
                  <a:tcPr marL="38100" marR="38100" marT="38112" marB="38112">
                    <a:noFill/>
                  </a:tcPr>
                </a:tc>
                <a:tc>
                  <a:txBody>
                    <a:bodyPr/>
                    <a:lstStyle/>
                    <a:p>
                      <a:pPr marL="0" marR="0" algn="r">
                        <a:lnSpc>
                          <a:spcPct val="107000"/>
                        </a:lnSpc>
                        <a:spcBef>
                          <a:spcPts val="0"/>
                        </a:spcBef>
                        <a:spcAft>
                          <a:spcPts val="0"/>
                        </a:spcAft>
                      </a:pPr>
                      <a:r>
                        <a:rPr lang="en-US" sz="1200" b="0" i="0" baseline="0">
                          <a:solidFill>
                            <a:schemeClr val="tx1"/>
                          </a:solidFill>
                          <a:effectLst/>
                          <a:latin typeface="Arial" panose="020B0604020202020204" pitchFamily="34" charset="0"/>
                        </a:rPr>
                        <a:t>111</a:t>
                      </a:r>
                      <a:endParaRPr lang="en-US" sz="1100" b="0" i="0" baseline="0">
                        <a:solidFill>
                          <a:schemeClr val="tx1"/>
                        </a:solidFill>
                        <a:effectLst/>
                        <a:latin typeface="Arial" panose="020B0604020202020204" pitchFamily="34" charset="0"/>
                        <a:ea typeface="Calibri" panose="020F0502020204030204" pitchFamily="34" charset="0"/>
                        <a:cs typeface="Times New Roman" panose="02020603050405020304" pitchFamily="18" charset="0"/>
                      </a:endParaRPr>
                    </a:p>
                  </a:txBody>
                  <a:tcPr marL="38100" marR="38100" marT="38112" marB="38112">
                    <a:noFill/>
                  </a:tcPr>
                </a:tc>
                <a:tc>
                  <a:txBody>
                    <a:bodyPr/>
                    <a:lstStyle/>
                    <a:p>
                      <a:pPr marL="0" marR="0" algn="r">
                        <a:lnSpc>
                          <a:spcPct val="107000"/>
                        </a:lnSpc>
                        <a:spcBef>
                          <a:spcPts val="0"/>
                        </a:spcBef>
                        <a:spcAft>
                          <a:spcPts val="0"/>
                        </a:spcAft>
                      </a:pPr>
                      <a:r>
                        <a:rPr lang="en-US" sz="1100" b="0" i="0" baseline="0">
                          <a:solidFill>
                            <a:schemeClr val="tx1"/>
                          </a:solidFill>
                          <a:effectLst/>
                          <a:latin typeface="Arial" panose="020B0604020202020204" pitchFamily="34" charset="0"/>
                          <a:ea typeface="Calibri" panose="020F0502020204030204" pitchFamily="34" charset="0"/>
                          <a:cs typeface="Times New Roman" panose="02020603050405020304" pitchFamily="18" charset="0"/>
                        </a:rPr>
                        <a:t>10.65</a:t>
                      </a:r>
                    </a:p>
                  </a:txBody>
                  <a:tcPr marL="38100" marR="38100" marT="38112" marB="38112">
                    <a:noFill/>
                  </a:tcPr>
                </a:tc>
                <a:tc>
                  <a:txBody>
                    <a:bodyPr/>
                    <a:lstStyle/>
                    <a:p>
                      <a:pPr marL="0" marR="0" algn="r">
                        <a:lnSpc>
                          <a:spcPct val="107000"/>
                        </a:lnSpc>
                        <a:spcBef>
                          <a:spcPts val="0"/>
                        </a:spcBef>
                        <a:spcAft>
                          <a:spcPts val="0"/>
                        </a:spcAft>
                      </a:pPr>
                      <a:r>
                        <a:rPr lang="en-US" sz="1200" b="0" i="0" baseline="0">
                          <a:solidFill>
                            <a:schemeClr val="tx1"/>
                          </a:solidFill>
                          <a:effectLst/>
                          <a:latin typeface="Arial" panose="020B0604020202020204" pitchFamily="34" charset="0"/>
                        </a:rPr>
                        <a:t>&lt;0.01</a:t>
                      </a:r>
                      <a:endParaRPr lang="en-US" sz="1100" b="0" i="0" baseline="0">
                        <a:solidFill>
                          <a:schemeClr val="tx1"/>
                        </a:solidFill>
                        <a:effectLst/>
                        <a:latin typeface="Arial" panose="020B0604020202020204" pitchFamily="34" charset="0"/>
                        <a:ea typeface="Calibri" panose="020F0502020204030204" pitchFamily="34" charset="0"/>
                        <a:cs typeface="Times New Roman" panose="02020603050405020304" pitchFamily="18" charset="0"/>
                      </a:endParaRPr>
                    </a:p>
                  </a:txBody>
                  <a:tcPr marL="38100" marR="38100" marT="38112" marB="38112">
                    <a:noFill/>
                  </a:tcPr>
                </a:tc>
                <a:extLst>
                  <a:ext uri="{0D108BD9-81ED-4DB2-BD59-A6C34878D82A}">
                    <a16:rowId xmlns:a16="http://schemas.microsoft.com/office/drawing/2014/main" val="437554035"/>
                  </a:ext>
                </a:extLst>
              </a:tr>
            </a:tbl>
          </a:graphicData>
        </a:graphic>
      </p:graphicFrame>
      <p:sp>
        <p:nvSpPr>
          <p:cNvPr id="493658" name="TextBox 2">
            <a:extLst>
              <a:ext uri="{FF2B5EF4-FFF2-40B4-BE49-F238E27FC236}">
                <a16:creationId xmlns:a16="http://schemas.microsoft.com/office/drawing/2014/main" id="{784220C2-7FDB-43B9-A98E-DEE4D217D910}"/>
              </a:ext>
            </a:extLst>
          </p:cNvPr>
          <p:cNvSpPr txBox="1">
            <a:spLocks noChangeArrowheads="1"/>
          </p:cNvSpPr>
          <p:nvPr/>
        </p:nvSpPr>
        <p:spPr bwMode="auto">
          <a:xfrm>
            <a:off x="187325" y="541338"/>
            <a:ext cx="8502650" cy="633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nSpc>
                <a:spcPct val="110000"/>
              </a:lnSpc>
              <a:spcBef>
                <a:spcPct val="0"/>
              </a:spcBef>
              <a:buFontTx/>
              <a:buNone/>
            </a:pPr>
            <a:r>
              <a:rPr lang="en-US" altLang="en-US">
                <a:solidFill>
                  <a:srgbClr val="993300"/>
                </a:solidFill>
                <a:latin typeface="Arial" panose="020B0604020202020204" pitchFamily="34" charset="0"/>
                <a:cs typeface="Arial" panose="020B0604020202020204" pitchFamily="34" charset="0"/>
              </a:rPr>
              <a:t>Juvenile exposure had interactive effect.</a:t>
            </a:r>
          </a:p>
        </p:txBody>
      </p:sp>
    </p:spTree>
  </p:cSld>
  <p:clrMapOvr>
    <a:masterClrMapping/>
  </p:clrMapOvr>
</p:sld>
</file>

<file path=ppt/slides/slide2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5618" name="Slide Number Placeholder 1">
            <a:extLst>
              <a:ext uri="{FF2B5EF4-FFF2-40B4-BE49-F238E27FC236}">
                <a16:creationId xmlns:a16="http://schemas.microsoft.com/office/drawing/2014/main" id="{79BEF730-DFF1-FB96-864A-F3823B16EF46}"/>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5FFD1F07-DA6D-41D9-9C6D-AF0EE0694F9C}" type="slidenum">
              <a:rPr lang="en-US" altLang="en-US" sz="1400"/>
              <a:pPr>
                <a:spcBef>
                  <a:spcPct val="0"/>
                </a:spcBef>
                <a:buFontTx/>
                <a:buNone/>
              </a:pPr>
              <a:t>259</a:t>
            </a:fld>
            <a:endParaRPr lang="en-US" altLang="en-US" sz="1400"/>
          </a:p>
        </p:txBody>
      </p:sp>
      <p:sp>
        <p:nvSpPr>
          <p:cNvPr id="495619" name="Line 4">
            <a:extLst>
              <a:ext uri="{FF2B5EF4-FFF2-40B4-BE49-F238E27FC236}">
                <a16:creationId xmlns:a16="http://schemas.microsoft.com/office/drawing/2014/main" id="{F4ECCE95-1A8A-D2D9-735B-1AAE8723BE24}"/>
              </a:ext>
            </a:extLst>
          </p:cNvPr>
          <p:cNvSpPr>
            <a:spLocks noChangeShapeType="1"/>
          </p:cNvSpPr>
          <p:nvPr/>
        </p:nvSpPr>
        <p:spPr bwMode="auto">
          <a:xfrm>
            <a:off x="120650" y="500063"/>
            <a:ext cx="8869363" cy="0"/>
          </a:xfrm>
          <a:prstGeom prst="line">
            <a:avLst/>
          </a:prstGeom>
          <a:noFill/>
          <a:ln w="50800">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495620" name="Text Box 5">
            <a:extLst>
              <a:ext uri="{FF2B5EF4-FFF2-40B4-BE49-F238E27FC236}">
                <a16:creationId xmlns:a16="http://schemas.microsoft.com/office/drawing/2014/main" id="{F71B2985-5164-38AB-9277-A8B6ED35076C}"/>
              </a:ext>
            </a:extLst>
          </p:cNvPr>
          <p:cNvSpPr txBox="1">
            <a:spLocks noChangeArrowheads="1"/>
          </p:cNvSpPr>
          <p:nvPr/>
        </p:nvSpPr>
        <p:spPr bwMode="auto">
          <a:xfrm>
            <a:off x="26988" y="12700"/>
            <a:ext cx="9144000" cy="4619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ts val="1200"/>
              </a:spcBef>
              <a:spcAft>
                <a:spcPts val="600"/>
              </a:spcAft>
              <a:buFontTx/>
              <a:buNone/>
            </a:pPr>
            <a:r>
              <a:rPr lang="en-US" altLang="en-US" sz="2400" b="1">
                <a:latin typeface="Arial" panose="020B0604020202020204" pitchFamily="34" charset="0"/>
                <a:cs typeface="Arial" panose="020B0604020202020204" pitchFamily="34" charset="0"/>
              </a:rPr>
              <a:t>3. </a:t>
            </a:r>
            <a:r>
              <a:rPr lang="fr-FR" altLang="en-US" sz="2400" b="1">
                <a:latin typeface="Arial" panose="020B0604020202020204" pitchFamily="34" charset="0"/>
                <a:cs typeface="Arial" panose="020B0604020202020204" pitchFamily="34" charset="0"/>
              </a:rPr>
              <a:t>Juvenile Exposure – Gen. 76 Males</a:t>
            </a:r>
            <a:endParaRPr lang="en-US" altLang="en-US" sz="2400">
              <a:latin typeface="Arial" panose="020B0604020202020204" pitchFamily="34" charset="0"/>
              <a:cs typeface="Arial" panose="020B0604020202020204" pitchFamily="34" charset="0"/>
            </a:endParaRPr>
          </a:p>
        </p:txBody>
      </p:sp>
      <p:graphicFrame>
        <p:nvGraphicFramePr>
          <p:cNvPr id="2" name="Table 1">
            <a:extLst>
              <a:ext uri="{FF2B5EF4-FFF2-40B4-BE49-F238E27FC236}">
                <a16:creationId xmlns:a16="http://schemas.microsoft.com/office/drawing/2014/main" id="{970FAD4C-9D34-84B9-98B3-6160A4ED232D}"/>
              </a:ext>
            </a:extLst>
          </p:cNvPr>
          <p:cNvGraphicFramePr>
            <a:graphicFrameLocks noGrp="1"/>
          </p:cNvGraphicFramePr>
          <p:nvPr/>
        </p:nvGraphicFramePr>
        <p:xfrm>
          <a:off x="269875" y="1731963"/>
          <a:ext cx="8569325" cy="3798887"/>
        </p:xfrm>
        <a:graphic>
          <a:graphicData uri="http://schemas.openxmlformats.org/drawingml/2006/table">
            <a:tbl>
              <a:tblPr>
                <a:tableStyleId>{5C22544A-7EE6-4342-B048-85BDC9FD1C3A}</a:tableStyleId>
              </a:tblPr>
              <a:tblGrid>
                <a:gridCol w="3685730">
                  <a:extLst>
                    <a:ext uri="{9D8B030D-6E8A-4147-A177-3AD203B41FA5}">
                      <a16:colId xmlns:a16="http://schemas.microsoft.com/office/drawing/2014/main" val="2568094418"/>
                    </a:ext>
                  </a:extLst>
                </a:gridCol>
                <a:gridCol w="1220899">
                  <a:extLst>
                    <a:ext uri="{9D8B030D-6E8A-4147-A177-3AD203B41FA5}">
                      <a16:colId xmlns:a16="http://schemas.microsoft.com/office/drawing/2014/main" val="2005781166"/>
                    </a:ext>
                  </a:extLst>
                </a:gridCol>
                <a:gridCol w="1220899">
                  <a:extLst>
                    <a:ext uri="{9D8B030D-6E8A-4147-A177-3AD203B41FA5}">
                      <a16:colId xmlns:a16="http://schemas.microsoft.com/office/drawing/2014/main" val="932422602"/>
                    </a:ext>
                  </a:extLst>
                </a:gridCol>
                <a:gridCol w="1220899">
                  <a:extLst>
                    <a:ext uri="{9D8B030D-6E8A-4147-A177-3AD203B41FA5}">
                      <a16:colId xmlns:a16="http://schemas.microsoft.com/office/drawing/2014/main" val="690045202"/>
                    </a:ext>
                  </a:extLst>
                </a:gridCol>
                <a:gridCol w="1220899">
                  <a:extLst>
                    <a:ext uri="{9D8B030D-6E8A-4147-A177-3AD203B41FA5}">
                      <a16:colId xmlns:a16="http://schemas.microsoft.com/office/drawing/2014/main" val="3560466179"/>
                    </a:ext>
                  </a:extLst>
                </a:gridCol>
              </a:tblGrid>
              <a:tr h="474861">
                <a:tc>
                  <a:txBody>
                    <a:bodyPr/>
                    <a:lstStyle/>
                    <a:p>
                      <a:pPr algn="l" fontAlgn="t"/>
                      <a:r>
                        <a:rPr lang="en-US" sz="2400" u="none" strike="noStrike">
                          <a:effectLst/>
                          <a:latin typeface="Arial" panose="020B0604020202020204" pitchFamily="34" charset="0"/>
                          <a:cs typeface="Arial" panose="020B0604020202020204" pitchFamily="34" charset="0"/>
                        </a:rPr>
                        <a:t>Ef</a:t>
                      </a:r>
                      <a:r>
                        <a:rPr lang="en-US" sz="400" u="none" strike="noStrike">
                          <a:effectLst/>
                          <a:latin typeface="Arial" panose="020B0604020202020204" pitchFamily="34" charset="0"/>
                          <a:cs typeface="Arial" panose="020B0604020202020204" pitchFamily="34" charset="0"/>
                        </a:rPr>
                        <a:t> </a:t>
                      </a:r>
                      <a:r>
                        <a:rPr lang="en-US" sz="2400" u="none" strike="noStrike">
                          <a:effectLst/>
                          <a:latin typeface="Arial" panose="020B0604020202020204" pitchFamily="34" charset="0"/>
                          <a:cs typeface="Arial" panose="020B0604020202020204" pitchFamily="34" charset="0"/>
                        </a:rPr>
                        <a:t>fect</a:t>
                      </a:r>
                      <a:endParaRPr lang="en-US" sz="2400" b="1"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ctr" fontAlgn="t"/>
                      <a:r>
                        <a:rPr lang="en-US" sz="2400" u="none" strike="noStrike">
                          <a:effectLst/>
                          <a:latin typeface="Arial" panose="020B0604020202020204" pitchFamily="34" charset="0"/>
                          <a:cs typeface="Arial" panose="020B0604020202020204" pitchFamily="34" charset="0"/>
                        </a:rPr>
                        <a:t>Num d.f.</a:t>
                      </a:r>
                      <a:endParaRPr lang="en-US" sz="2400" b="1"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ctr" fontAlgn="t"/>
                      <a:r>
                        <a:rPr lang="en-US" sz="2400" u="none" strike="noStrike">
                          <a:effectLst/>
                          <a:latin typeface="Arial" panose="020B0604020202020204" pitchFamily="34" charset="0"/>
                          <a:cs typeface="Arial" panose="020B0604020202020204" pitchFamily="34" charset="0"/>
                        </a:rPr>
                        <a:t>Den d.f.</a:t>
                      </a:r>
                      <a:endParaRPr lang="en-US" sz="2400" b="1"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ctr" fontAlgn="t"/>
                      <a:r>
                        <a:rPr lang="en-US" sz="2400" u="none" strike="noStrike">
                          <a:effectLst/>
                          <a:latin typeface="Arial" panose="020B0604020202020204" pitchFamily="34" charset="0"/>
                          <a:cs typeface="Arial" panose="020B0604020202020204" pitchFamily="34" charset="0"/>
                        </a:rPr>
                        <a:t>     F</a:t>
                      </a:r>
                      <a:endParaRPr lang="en-US" sz="2400" b="1"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ctr" fontAlgn="t"/>
                      <a:r>
                        <a:rPr lang="en-US" sz="2400" u="none" strike="noStrike">
                          <a:effectLst/>
                          <a:latin typeface="Arial" panose="020B0604020202020204" pitchFamily="34" charset="0"/>
                          <a:cs typeface="Arial" panose="020B0604020202020204" pitchFamily="34" charset="0"/>
                        </a:rPr>
                        <a:t>      P</a:t>
                      </a:r>
                      <a:endParaRPr lang="en-US" sz="2400" b="1"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extLst>
                  <a:ext uri="{0D108BD9-81ED-4DB2-BD59-A6C34878D82A}">
                    <a16:rowId xmlns:a16="http://schemas.microsoft.com/office/drawing/2014/main" val="2717344139"/>
                  </a:ext>
                </a:extLst>
              </a:tr>
              <a:tr h="474861">
                <a:tc>
                  <a:txBody>
                    <a:bodyPr/>
                    <a:lstStyle/>
                    <a:p>
                      <a:pPr algn="l" fontAlgn="t"/>
                      <a:r>
                        <a:rPr lang="en-US" sz="2400" b="0" i="0" u="none" strike="noStrike">
                          <a:effectLst/>
                          <a:latin typeface="Arial" panose="020B0604020202020204" pitchFamily="34" charset="0"/>
                          <a:cs typeface="Arial" panose="020B0604020202020204" pitchFamily="34" charset="0"/>
                        </a:rPr>
                        <a:t>Juvenile wheels</a:t>
                      </a:r>
                      <a:endParaRPr lang="en-US" sz="2400" b="0"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ctr" fontAlgn="t"/>
                      <a:r>
                        <a:rPr lang="en-US" sz="2400" b="0" i="0" u="none" strike="noStrike">
                          <a:effectLst/>
                          <a:latin typeface="Arial" panose="020B0604020202020204" pitchFamily="34" charset="0"/>
                          <a:cs typeface="Arial" panose="020B0604020202020204" pitchFamily="34" charset="0"/>
                        </a:rPr>
                        <a:t>1</a:t>
                      </a:r>
                      <a:endParaRPr lang="en-US" sz="2400" b="0"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ctr" fontAlgn="t"/>
                      <a:r>
                        <a:rPr lang="en-US" sz="2400" b="0" i="0" u="none" strike="noStrike">
                          <a:effectLst/>
                          <a:latin typeface="Arial" panose="020B0604020202020204" pitchFamily="34" charset="0"/>
                          <a:cs typeface="Arial" panose="020B0604020202020204" pitchFamily="34" charset="0"/>
                        </a:rPr>
                        <a:t>6</a:t>
                      </a:r>
                      <a:endParaRPr lang="en-US" sz="2400" b="0"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r" fontAlgn="t"/>
                      <a:r>
                        <a:rPr lang="en-US" sz="2400" b="0" i="0" u="none" strike="noStrike">
                          <a:solidFill>
                            <a:srgbClr val="000000"/>
                          </a:solidFill>
                          <a:effectLst/>
                          <a:latin typeface="Arial" panose="020B0604020202020204" pitchFamily="34" charset="0"/>
                        </a:rPr>
                        <a:t>2.24</a:t>
                      </a:r>
                    </a:p>
                  </a:txBody>
                  <a:tcPr marL="7620" marR="7620" marT="7620" marB="0"/>
                </a:tc>
                <a:tc>
                  <a:txBody>
                    <a:bodyPr/>
                    <a:lstStyle/>
                    <a:p>
                      <a:pPr algn="r" fontAlgn="t"/>
                      <a:r>
                        <a:rPr lang="en-US" sz="2400" b="0" i="0" u="none" strike="noStrike">
                          <a:solidFill>
                            <a:srgbClr val="000000"/>
                          </a:solidFill>
                          <a:effectLst/>
                          <a:latin typeface="Arial" panose="020B0604020202020204" pitchFamily="34" charset="0"/>
                        </a:rPr>
                        <a:t>0.19</a:t>
                      </a:r>
                    </a:p>
                  </a:txBody>
                  <a:tcPr marL="7620" marR="7620" marT="7620" marB="0"/>
                </a:tc>
                <a:extLst>
                  <a:ext uri="{0D108BD9-81ED-4DB2-BD59-A6C34878D82A}">
                    <a16:rowId xmlns:a16="http://schemas.microsoft.com/office/drawing/2014/main" val="604972749"/>
                  </a:ext>
                </a:extLst>
              </a:tr>
              <a:tr h="474861">
                <a:tc>
                  <a:txBody>
                    <a:bodyPr/>
                    <a:lstStyle/>
                    <a:p>
                      <a:pPr algn="l" fontAlgn="t"/>
                      <a:r>
                        <a:rPr lang="en-US" sz="2400" b="0" u="none" strike="noStrike">
                          <a:effectLst/>
                          <a:latin typeface="Arial" panose="020B0604020202020204" pitchFamily="34" charset="0"/>
                          <a:cs typeface="Arial" panose="020B0604020202020204" pitchFamily="34" charset="0"/>
                        </a:rPr>
                        <a:t>Juvenile Western diet</a:t>
                      </a:r>
                      <a:endParaRPr lang="en-US" sz="2400" b="0"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ctr" fontAlgn="t"/>
                      <a:r>
                        <a:rPr lang="en-US" sz="2400" b="0" u="none" strike="noStrike">
                          <a:effectLst/>
                          <a:latin typeface="Arial" panose="020B0604020202020204" pitchFamily="34" charset="0"/>
                          <a:cs typeface="Arial" panose="020B0604020202020204" pitchFamily="34" charset="0"/>
                        </a:rPr>
                        <a:t>1</a:t>
                      </a:r>
                      <a:endParaRPr lang="en-US" sz="2400" b="0"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ctr" fontAlgn="t"/>
                      <a:r>
                        <a:rPr lang="en-US" sz="2400" b="0" u="none" strike="noStrike">
                          <a:effectLst/>
                          <a:latin typeface="Arial" panose="020B0604020202020204" pitchFamily="34" charset="0"/>
                          <a:cs typeface="Arial" panose="020B0604020202020204" pitchFamily="34" charset="0"/>
                        </a:rPr>
                        <a:t>6</a:t>
                      </a:r>
                      <a:endParaRPr lang="en-US" sz="2400" b="0"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r" fontAlgn="t"/>
                      <a:r>
                        <a:rPr lang="en-US" sz="2400" b="0" i="0" u="none" strike="noStrike">
                          <a:solidFill>
                            <a:srgbClr val="000000"/>
                          </a:solidFill>
                          <a:effectLst/>
                          <a:latin typeface="Arial" panose="020B0604020202020204" pitchFamily="34" charset="0"/>
                        </a:rPr>
                        <a:t>0.09</a:t>
                      </a:r>
                    </a:p>
                  </a:txBody>
                  <a:tcPr marL="7620" marR="7620" marT="7620" marB="0"/>
                </a:tc>
                <a:tc>
                  <a:txBody>
                    <a:bodyPr/>
                    <a:lstStyle/>
                    <a:p>
                      <a:pPr algn="r" fontAlgn="t"/>
                      <a:r>
                        <a:rPr lang="en-US" sz="2400" b="0" i="0" u="none" strike="noStrike">
                          <a:solidFill>
                            <a:srgbClr val="000000"/>
                          </a:solidFill>
                          <a:effectLst/>
                          <a:latin typeface="Arial" panose="020B0604020202020204" pitchFamily="34" charset="0"/>
                        </a:rPr>
                        <a:t>0.77</a:t>
                      </a:r>
                    </a:p>
                  </a:txBody>
                  <a:tcPr marL="7620" marR="7620" marT="7620" marB="0"/>
                </a:tc>
                <a:extLst>
                  <a:ext uri="{0D108BD9-81ED-4DB2-BD59-A6C34878D82A}">
                    <a16:rowId xmlns:a16="http://schemas.microsoft.com/office/drawing/2014/main" val="2851540284"/>
                  </a:ext>
                </a:extLst>
              </a:tr>
              <a:tr h="474861">
                <a:tc>
                  <a:txBody>
                    <a:bodyPr/>
                    <a:lstStyle/>
                    <a:p>
                      <a:pPr algn="l" fontAlgn="t"/>
                      <a:r>
                        <a:rPr lang="en-US" sz="2400" b="0" u="none" strike="noStrike">
                          <a:effectLst/>
                          <a:latin typeface="Arial" panose="020B0604020202020204" pitchFamily="34" charset="0"/>
                          <a:cs typeface="Arial" panose="020B0604020202020204" pitchFamily="34" charset="0"/>
                        </a:rPr>
                        <a:t>HR vs. C lines</a:t>
                      </a:r>
                      <a:endParaRPr lang="en-US" sz="2400" b="0"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ctr" fontAlgn="t"/>
                      <a:r>
                        <a:rPr lang="en-US" sz="2400" b="0" u="none" strike="noStrike">
                          <a:effectLst/>
                          <a:latin typeface="Arial" panose="020B0604020202020204" pitchFamily="34" charset="0"/>
                          <a:cs typeface="Arial" panose="020B0604020202020204" pitchFamily="34" charset="0"/>
                        </a:rPr>
                        <a:t>1</a:t>
                      </a:r>
                      <a:endParaRPr lang="en-US" sz="2400" b="0"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ctr" fontAlgn="t"/>
                      <a:r>
                        <a:rPr lang="en-US" sz="2400" b="0" u="none" strike="noStrike">
                          <a:effectLst/>
                          <a:latin typeface="Arial" panose="020B0604020202020204" pitchFamily="34" charset="0"/>
                          <a:cs typeface="Arial" panose="020B0604020202020204" pitchFamily="34" charset="0"/>
                        </a:rPr>
                        <a:t>6</a:t>
                      </a:r>
                      <a:endParaRPr lang="en-US" sz="2400" b="0"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r" fontAlgn="t"/>
                      <a:r>
                        <a:rPr lang="en-US" sz="2400" b="0" i="0" u="none" strike="noStrike">
                          <a:solidFill>
                            <a:srgbClr val="000000"/>
                          </a:solidFill>
                          <a:effectLst/>
                          <a:latin typeface="Arial" panose="020B0604020202020204" pitchFamily="34" charset="0"/>
                        </a:rPr>
                        <a:t>0.12</a:t>
                      </a:r>
                    </a:p>
                  </a:txBody>
                  <a:tcPr marL="7620" marR="7620" marT="7620" marB="0"/>
                </a:tc>
                <a:tc>
                  <a:txBody>
                    <a:bodyPr/>
                    <a:lstStyle/>
                    <a:p>
                      <a:pPr algn="r" fontAlgn="t"/>
                      <a:r>
                        <a:rPr lang="en-US" sz="2400" b="0" i="0" u="none" strike="noStrike">
                          <a:solidFill>
                            <a:srgbClr val="000000"/>
                          </a:solidFill>
                          <a:effectLst/>
                          <a:latin typeface="Arial" panose="020B0604020202020204" pitchFamily="34" charset="0"/>
                        </a:rPr>
                        <a:t>0.74</a:t>
                      </a:r>
                    </a:p>
                  </a:txBody>
                  <a:tcPr marL="7620" marR="7620" marT="7620" marB="0"/>
                </a:tc>
                <a:extLst>
                  <a:ext uri="{0D108BD9-81ED-4DB2-BD59-A6C34878D82A}">
                    <a16:rowId xmlns:a16="http://schemas.microsoft.com/office/drawing/2014/main" val="2547729494"/>
                  </a:ext>
                </a:extLst>
              </a:tr>
              <a:tr h="474861">
                <a:tc>
                  <a:txBody>
                    <a:bodyPr/>
                    <a:lstStyle/>
                    <a:p>
                      <a:pPr algn="l" fontAlgn="t"/>
                      <a:r>
                        <a:rPr lang="en-US" sz="2400" u="none" strike="noStrike">
                          <a:effectLst/>
                          <a:latin typeface="Arial" panose="020B0604020202020204" pitchFamily="34" charset="0"/>
                          <a:cs typeface="Arial" panose="020B0604020202020204" pitchFamily="34" charset="0"/>
                        </a:rPr>
                        <a:t>Wheels * Diet</a:t>
                      </a:r>
                      <a:endParaRPr lang="en-US" sz="2400" b="1"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ctr" fontAlgn="t"/>
                      <a:r>
                        <a:rPr lang="en-US" sz="2400" u="none" strike="noStrike">
                          <a:effectLst/>
                          <a:latin typeface="Arial" panose="020B0604020202020204" pitchFamily="34" charset="0"/>
                          <a:cs typeface="Arial" panose="020B0604020202020204" pitchFamily="34" charset="0"/>
                        </a:rPr>
                        <a:t>1</a:t>
                      </a:r>
                      <a:endParaRPr lang="en-US" sz="2400" b="0"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ctr" fontAlgn="t"/>
                      <a:r>
                        <a:rPr lang="en-US" sz="2400" u="none" strike="noStrike">
                          <a:effectLst/>
                          <a:latin typeface="Arial" panose="020B0604020202020204" pitchFamily="34" charset="0"/>
                          <a:cs typeface="Arial" panose="020B0604020202020204" pitchFamily="34" charset="0"/>
                        </a:rPr>
                        <a:t>6</a:t>
                      </a:r>
                      <a:endParaRPr lang="en-US" sz="2400" b="0"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r" fontAlgn="t"/>
                      <a:r>
                        <a:rPr lang="en-US" sz="2400" b="0" i="0" u="none" strike="noStrike">
                          <a:solidFill>
                            <a:srgbClr val="000000"/>
                          </a:solidFill>
                          <a:effectLst/>
                          <a:latin typeface="Arial" panose="020B0604020202020204" pitchFamily="34" charset="0"/>
                        </a:rPr>
                        <a:t>0.00</a:t>
                      </a:r>
                    </a:p>
                  </a:txBody>
                  <a:tcPr marL="7620" marR="7620" marT="7620" marB="0"/>
                </a:tc>
                <a:tc>
                  <a:txBody>
                    <a:bodyPr/>
                    <a:lstStyle/>
                    <a:p>
                      <a:pPr algn="r" fontAlgn="t"/>
                      <a:r>
                        <a:rPr lang="en-US" sz="2400" b="0" i="0" u="none" strike="noStrike">
                          <a:solidFill>
                            <a:srgbClr val="000000"/>
                          </a:solidFill>
                          <a:effectLst/>
                          <a:latin typeface="Arial" panose="020B0604020202020204" pitchFamily="34" charset="0"/>
                        </a:rPr>
                        <a:t>0.95</a:t>
                      </a:r>
                    </a:p>
                  </a:txBody>
                  <a:tcPr marL="7620" marR="7620" marT="7620" marB="0"/>
                </a:tc>
                <a:extLst>
                  <a:ext uri="{0D108BD9-81ED-4DB2-BD59-A6C34878D82A}">
                    <a16:rowId xmlns:a16="http://schemas.microsoft.com/office/drawing/2014/main" val="3930954028"/>
                  </a:ext>
                </a:extLst>
              </a:tr>
              <a:tr h="474861">
                <a:tc>
                  <a:txBody>
                    <a:bodyPr/>
                    <a:lstStyle/>
                    <a:p>
                      <a:pPr algn="l" fontAlgn="t"/>
                      <a:r>
                        <a:rPr lang="en-US" sz="2400" b="0" u="none" strike="noStrike">
                          <a:effectLst/>
                          <a:latin typeface="Arial" panose="020B0604020202020204" pitchFamily="34" charset="0"/>
                          <a:cs typeface="Arial" panose="020B0604020202020204" pitchFamily="34" charset="0"/>
                        </a:rPr>
                        <a:t>Wheels * Linetype</a:t>
                      </a:r>
                      <a:endParaRPr lang="en-US" sz="2400" b="0"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ctr" fontAlgn="t"/>
                      <a:r>
                        <a:rPr lang="en-US" sz="2400" b="0" u="none" strike="noStrike">
                          <a:effectLst/>
                          <a:latin typeface="Arial" panose="020B0604020202020204" pitchFamily="34" charset="0"/>
                          <a:cs typeface="Arial" panose="020B0604020202020204" pitchFamily="34" charset="0"/>
                        </a:rPr>
                        <a:t>1</a:t>
                      </a:r>
                      <a:endParaRPr lang="en-US" sz="2400" b="0"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ctr" fontAlgn="t"/>
                      <a:r>
                        <a:rPr lang="en-US" sz="2400" b="0" u="none" strike="noStrike">
                          <a:effectLst/>
                          <a:latin typeface="Arial" panose="020B0604020202020204" pitchFamily="34" charset="0"/>
                          <a:cs typeface="Arial" panose="020B0604020202020204" pitchFamily="34" charset="0"/>
                        </a:rPr>
                        <a:t>6</a:t>
                      </a:r>
                      <a:endParaRPr lang="en-US" sz="2400" b="0"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r" fontAlgn="t"/>
                      <a:r>
                        <a:rPr lang="en-US" sz="2400" b="0" i="0" u="none" strike="noStrike">
                          <a:solidFill>
                            <a:srgbClr val="000000"/>
                          </a:solidFill>
                          <a:effectLst/>
                          <a:latin typeface="Arial" panose="020B0604020202020204" pitchFamily="34" charset="0"/>
                        </a:rPr>
                        <a:t>0.10</a:t>
                      </a:r>
                    </a:p>
                  </a:txBody>
                  <a:tcPr marL="7620" marR="7620" marT="7620" marB="0"/>
                </a:tc>
                <a:tc>
                  <a:txBody>
                    <a:bodyPr/>
                    <a:lstStyle/>
                    <a:p>
                      <a:pPr algn="r" fontAlgn="t"/>
                      <a:r>
                        <a:rPr lang="en-US" sz="2400" b="0" i="0" u="none" strike="noStrike">
                          <a:solidFill>
                            <a:srgbClr val="000000"/>
                          </a:solidFill>
                          <a:effectLst/>
                          <a:latin typeface="Arial" panose="020B0604020202020204" pitchFamily="34" charset="0"/>
                        </a:rPr>
                        <a:t>0.76</a:t>
                      </a:r>
                    </a:p>
                  </a:txBody>
                  <a:tcPr marL="7620" marR="7620" marT="7620" marB="0"/>
                </a:tc>
                <a:extLst>
                  <a:ext uri="{0D108BD9-81ED-4DB2-BD59-A6C34878D82A}">
                    <a16:rowId xmlns:a16="http://schemas.microsoft.com/office/drawing/2014/main" val="2164980781"/>
                  </a:ext>
                </a:extLst>
              </a:tr>
              <a:tr h="474861">
                <a:tc>
                  <a:txBody>
                    <a:bodyPr/>
                    <a:lstStyle/>
                    <a:p>
                      <a:pPr algn="l" fontAlgn="t"/>
                      <a:r>
                        <a:rPr lang="en-US" sz="2400" b="0" u="none" strike="noStrike">
                          <a:effectLst/>
                          <a:latin typeface="Arial" panose="020B0604020202020204" pitchFamily="34" charset="0"/>
                          <a:cs typeface="Arial" panose="020B0604020202020204" pitchFamily="34" charset="0"/>
                        </a:rPr>
                        <a:t>Diet *</a:t>
                      </a:r>
                      <a:r>
                        <a:rPr lang="en-US" sz="2400" b="0" u="none" strike="noStrike" baseline="0">
                          <a:effectLst/>
                          <a:latin typeface="Arial" panose="020B0604020202020204" pitchFamily="34" charset="0"/>
                          <a:cs typeface="Arial" panose="020B0604020202020204" pitchFamily="34" charset="0"/>
                        </a:rPr>
                        <a:t> Linetype</a:t>
                      </a:r>
                      <a:endParaRPr lang="en-US" sz="2400" b="0"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ctr" fontAlgn="t"/>
                      <a:r>
                        <a:rPr lang="en-US" sz="2400" b="0" u="none" strike="noStrike">
                          <a:effectLst/>
                          <a:latin typeface="Arial" panose="020B0604020202020204" pitchFamily="34" charset="0"/>
                          <a:cs typeface="Arial" panose="020B0604020202020204" pitchFamily="34" charset="0"/>
                        </a:rPr>
                        <a:t>1</a:t>
                      </a:r>
                      <a:endParaRPr lang="en-US" sz="2400" b="0"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ctr" fontAlgn="t"/>
                      <a:r>
                        <a:rPr lang="en-US" sz="2400" b="0" u="none" strike="noStrike">
                          <a:effectLst/>
                          <a:latin typeface="Arial" panose="020B0604020202020204" pitchFamily="34" charset="0"/>
                          <a:cs typeface="Arial" panose="020B0604020202020204" pitchFamily="34" charset="0"/>
                        </a:rPr>
                        <a:t>6</a:t>
                      </a:r>
                      <a:endParaRPr lang="en-US" sz="2400" b="0"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r" fontAlgn="t"/>
                      <a:r>
                        <a:rPr lang="en-US" sz="2400" b="0" i="0" u="none" strike="noStrike">
                          <a:solidFill>
                            <a:srgbClr val="000000"/>
                          </a:solidFill>
                          <a:effectLst/>
                          <a:latin typeface="Arial" panose="020B0604020202020204" pitchFamily="34" charset="0"/>
                        </a:rPr>
                        <a:t>0.46</a:t>
                      </a:r>
                    </a:p>
                  </a:txBody>
                  <a:tcPr marL="7620" marR="7620" marT="7620" marB="0"/>
                </a:tc>
                <a:tc>
                  <a:txBody>
                    <a:bodyPr/>
                    <a:lstStyle/>
                    <a:p>
                      <a:pPr algn="r" fontAlgn="t"/>
                      <a:r>
                        <a:rPr lang="en-US" sz="2400" b="0" i="0" u="none" strike="noStrike">
                          <a:solidFill>
                            <a:srgbClr val="000000"/>
                          </a:solidFill>
                          <a:effectLst/>
                          <a:latin typeface="Arial" panose="020B0604020202020204" pitchFamily="34" charset="0"/>
                        </a:rPr>
                        <a:t>0.52</a:t>
                      </a:r>
                    </a:p>
                  </a:txBody>
                  <a:tcPr marL="7620" marR="7620" marT="7620" marB="0"/>
                </a:tc>
                <a:extLst>
                  <a:ext uri="{0D108BD9-81ED-4DB2-BD59-A6C34878D82A}">
                    <a16:rowId xmlns:a16="http://schemas.microsoft.com/office/drawing/2014/main" val="69165923"/>
                  </a:ext>
                </a:extLst>
              </a:tr>
              <a:tr h="474861">
                <a:tc>
                  <a:txBody>
                    <a:bodyPr/>
                    <a:lstStyle/>
                    <a:p>
                      <a:pPr algn="l" fontAlgn="t"/>
                      <a:r>
                        <a:rPr lang="en-US" sz="2400" b="0" u="none" strike="noStrike">
                          <a:effectLst/>
                          <a:latin typeface="Arial" panose="020B0604020202020204" pitchFamily="34" charset="0"/>
                          <a:cs typeface="Arial" panose="020B0604020202020204" pitchFamily="34" charset="0"/>
                        </a:rPr>
                        <a:t>Wheels * Diet * Linetype</a:t>
                      </a:r>
                      <a:endParaRPr lang="en-US" sz="2400" b="0"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ctr" fontAlgn="t"/>
                      <a:r>
                        <a:rPr lang="en-US" sz="2400" b="0" u="none" strike="noStrike">
                          <a:effectLst/>
                          <a:latin typeface="Arial" panose="020B0604020202020204" pitchFamily="34" charset="0"/>
                          <a:cs typeface="Arial" panose="020B0604020202020204" pitchFamily="34" charset="0"/>
                        </a:rPr>
                        <a:t>1</a:t>
                      </a:r>
                      <a:endParaRPr lang="en-US" sz="2400" b="0"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ctr" fontAlgn="t"/>
                      <a:r>
                        <a:rPr lang="en-US" sz="2400" b="0" u="none" strike="noStrike">
                          <a:effectLst/>
                          <a:latin typeface="Arial" panose="020B0604020202020204" pitchFamily="34" charset="0"/>
                          <a:cs typeface="Arial" panose="020B0604020202020204" pitchFamily="34" charset="0"/>
                        </a:rPr>
                        <a:t>6</a:t>
                      </a:r>
                      <a:endParaRPr lang="en-US" sz="2400" b="0"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r" fontAlgn="t"/>
                      <a:r>
                        <a:rPr lang="en-US" sz="2400" b="0" i="0" u="none" strike="noStrike">
                          <a:solidFill>
                            <a:srgbClr val="000000"/>
                          </a:solidFill>
                          <a:effectLst/>
                          <a:latin typeface="Arial" panose="020B0604020202020204" pitchFamily="34" charset="0"/>
                        </a:rPr>
                        <a:t>0.19</a:t>
                      </a:r>
                    </a:p>
                  </a:txBody>
                  <a:tcPr marL="7620" marR="7620" marT="7620" marB="0"/>
                </a:tc>
                <a:tc>
                  <a:txBody>
                    <a:bodyPr/>
                    <a:lstStyle/>
                    <a:p>
                      <a:pPr algn="r" fontAlgn="t"/>
                      <a:r>
                        <a:rPr lang="en-US" sz="2400" b="0" i="0" u="none" strike="noStrike">
                          <a:solidFill>
                            <a:srgbClr val="000000"/>
                          </a:solidFill>
                          <a:effectLst/>
                          <a:latin typeface="Arial" panose="020B0604020202020204" pitchFamily="34" charset="0"/>
                        </a:rPr>
                        <a:t>0.68</a:t>
                      </a:r>
                    </a:p>
                  </a:txBody>
                  <a:tcPr marL="7620" marR="7620" marT="7620" marB="0"/>
                </a:tc>
                <a:extLst>
                  <a:ext uri="{0D108BD9-81ED-4DB2-BD59-A6C34878D82A}">
                    <a16:rowId xmlns:a16="http://schemas.microsoft.com/office/drawing/2014/main" val="2548528181"/>
                  </a:ext>
                </a:extLst>
              </a:tr>
            </a:tbl>
          </a:graphicData>
        </a:graphic>
      </p:graphicFrame>
      <p:sp>
        <p:nvSpPr>
          <p:cNvPr id="495677" name="Line 4">
            <a:extLst>
              <a:ext uri="{FF2B5EF4-FFF2-40B4-BE49-F238E27FC236}">
                <a16:creationId xmlns:a16="http://schemas.microsoft.com/office/drawing/2014/main" id="{ACB52400-A96A-1E68-4AFE-5897E7455D8E}"/>
              </a:ext>
            </a:extLst>
          </p:cNvPr>
          <p:cNvSpPr>
            <a:spLocks noChangeShapeType="1"/>
          </p:cNvSpPr>
          <p:nvPr/>
        </p:nvSpPr>
        <p:spPr bwMode="auto">
          <a:xfrm>
            <a:off x="271463" y="2179638"/>
            <a:ext cx="8559800" cy="12700"/>
          </a:xfrm>
          <a:prstGeom prst="line">
            <a:avLst/>
          </a:prstGeom>
          <a:noFill/>
          <a:ln w="317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495678" name="Line 4">
            <a:extLst>
              <a:ext uri="{FF2B5EF4-FFF2-40B4-BE49-F238E27FC236}">
                <a16:creationId xmlns:a16="http://schemas.microsoft.com/office/drawing/2014/main" id="{F762FD31-3976-EC13-3DDA-BBE18B87FF19}"/>
              </a:ext>
            </a:extLst>
          </p:cNvPr>
          <p:cNvSpPr>
            <a:spLocks noChangeShapeType="1"/>
          </p:cNvSpPr>
          <p:nvPr/>
        </p:nvSpPr>
        <p:spPr bwMode="auto">
          <a:xfrm>
            <a:off x="276225" y="5513388"/>
            <a:ext cx="8559800" cy="12700"/>
          </a:xfrm>
          <a:prstGeom prst="line">
            <a:avLst/>
          </a:prstGeom>
          <a:noFill/>
          <a:ln w="317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495679" name="Rectangle 2">
            <a:extLst>
              <a:ext uri="{FF2B5EF4-FFF2-40B4-BE49-F238E27FC236}">
                <a16:creationId xmlns:a16="http://schemas.microsoft.com/office/drawing/2014/main" id="{6DFD59CD-9E8A-2CB6-AA56-5DFF1C7353A3}"/>
              </a:ext>
            </a:extLst>
          </p:cNvPr>
          <p:cNvSpPr>
            <a:spLocks noChangeArrowheads="1"/>
          </p:cNvSpPr>
          <p:nvPr/>
        </p:nvSpPr>
        <p:spPr bwMode="auto">
          <a:xfrm>
            <a:off x="635000" y="1163638"/>
            <a:ext cx="7758113"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0"/>
              </a:spcBef>
              <a:buFontTx/>
              <a:buNone/>
            </a:pPr>
            <a:r>
              <a:rPr lang="en-US" altLang="en-US" sz="2800" b="1">
                <a:solidFill>
                  <a:srgbClr val="000000"/>
                </a:solidFill>
                <a:latin typeface="Arial" panose="020B0604020202020204" pitchFamily="34" charset="0"/>
                <a:cs typeface="Arial" panose="020B0604020202020204" pitchFamily="34" charset="0"/>
              </a:rPr>
              <a:t>Spleen Mass</a:t>
            </a:r>
            <a:r>
              <a:rPr lang="en-US" altLang="en-US" sz="2800">
                <a:solidFill>
                  <a:srgbClr val="000000"/>
                </a:solidFill>
                <a:latin typeface="Arial" panose="020B0604020202020204" pitchFamily="34" charset="0"/>
                <a:cs typeface="Arial" panose="020B0604020202020204" pitchFamily="34" charset="0"/>
              </a:rPr>
              <a:t> (N = 148)</a:t>
            </a:r>
          </a:p>
        </p:txBody>
      </p:sp>
      <p:graphicFrame>
        <p:nvGraphicFramePr>
          <p:cNvPr id="4" name="Table 3">
            <a:extLst>
              <a:ext uri="{FF2B5EF4-FFF2-40B4-BE49-F238E27FC236}">
                <a16:creationId xmlns:a16="http://schemas.microsoft.com/office/drawing/2014/main" id="{78D32EF8-9C28-73E5-9688-5ACE769BF149}"/>
              </a:ext>
            </a:extLst>
          </p:cNvPr>
          <p:cNvGraphicFramePr>
            <a:graphicFrameLocks noGrp="1"/>
          </p:cNvGraphicFramePr>
          <p:nvPr/>
        </p:nvGraphicFramePr>
        <p:xfrm>
          <a:off x="276225" y="5743575"/>
          <a:ext cx="8555038" cy="815975"/>
        </p:xfrm>
        <a:graphic>
          <a:graphicData uri="http://schemas.openxmlformats.org/drawingml/2006/table">
            <a:tbl>
              <a:tblPr firstRow="1" firstCol="1" bandRow="1">
                <a:tableStyleId>{5C22544A-7EE6-4342-B048-85BDC9FD1C3A}</a:tableStyleId>
              </a:tblPr>
              <a:tblGrid>
                <a:gridCol w="1711008">
                  <a:extLst>
                    <a:ext uri="{9D8B030D-6E8A-4147-A177-3AD203B41FA5}">
                      <a16:colId xmlns:a16="http://schemas.microsoft.com/office/drawing/2014/main" val="2052578298"/>
                    </a:ext>
                  </a:extLst>
                </a:gridCol>
                <a:gridCol w="2651675">
                  <a:extLst>
                    <a:ext uri="{9D8B030D-6E8A-4147-A177-3AD203B41FA5}">
                      <a16:colId xmlns:a16="http://schemas.microsoft.com/office/drawing/2014/main" val="123249347"/>
                    </a:ext>
                  </a:extLst>
                </a:gridCol>
                <a:gridCol w="1345581">
                  <a:extLst>
                    <a:ext uri="{9D8B030D-6E8A-4147-A177-3AD203B41FA5}">
                      <a16:colId xmlns:a16="http://schemas.microsoft.com/office/drawing/2014/main" val="2850108199"/>
                    </a:ext>
                  </a:extLst>
                </a:gridCol>
                <a:gridCol w="1531434">
                  <a:extLst>
                    <a:ext uri="{9D8B030D-6E8A-4147-A177-3AD203B41FA5}">
                      <a16:colId xmlns:a16="http://schemas.microsoft.com/office/drawing/2014/main" val="1522465873"/>
                    </a:ext>
                  </a:extLst>
                </a:gridCol>
                <a:gridCol w="1315341">
                  <a:extLst>
                    <a:ext uri="{9D8B030D-6E8A-4147-A177-3AD203B41FA5}">
                      <a16:colId xmlns:a16="http://schemas.microsoft.com/office/drawing/2014/main" val="2836351374"/>
                    </a:ext>
                  </a:extLst>
                </a:gridCol>
              </a:tblGrid>
              <a:tr h="271992">
                <a:tc>
                  <a:txBody>
                    <a:bodyPr/>
                    <a:lstStyle/>
                    <a:p>
                      <a:pPr marL="0" marR="0">
                        <a:lnSpc>
                          <a:spcPct val="107000"/>
                        </a:lnSpc>
                        <a:spcBef>
                          <a:spcPts val="0"/>
                        </a:spcBef>
                        <a:spcAft>
                          <a:spcPts val="0"/>
                        </a:spcAft>
                      </a:pPr>
                      <a:r>
                        <a:rPr lang="en-US" sz="1200" b="0" i="0" baseline="0">
                          <a:solidFill>
                            <a:schemeClr val="tx1"/>
                          </a:solidFill>
                          <a:effectLst/>
                          <a:latin typeface="Arial" panose="020B0604020202020204" pitchFamily="34" charset="0"/>
                        </a:rPr>
                        <a:t>MINI (+)</a:t>
                      </a:r>
                      <a:endParaRPr lang="en-US" sz="1100" b="0" i="0" baseline="0">
                        <a:solidFill>
                          <a:schemeClr val="tx1"/>
                        </a:solidFill>
                        <a:effectLst/>
                        <a:latin typeface="Arial" panose="020B0604020202020204" pitchFamily="34" charset="0"/>
                        <a:ea typeface="Calibri" panose="020F0502020204030204" pitchFamily="34" charset="0"/>
                        <a:cs typeface="Times New Roman" panose="02020603050405020304" pitchFamily="18" charset="0"/>
                      </a:endParaRPr>
                    </a:p>
                  </a:txBody>
                  <a:tcPr marL="38100" marR="38100" marT="38112" marB="38112">
                    <a:noFill/>
                  </a:tcPr>
                </a:tc>
                <a:tc>
                  <a:txBody>
                    <a:bodyPr/>
                    <a:lstStyle/>
                    <a:p>
                      <a:pPr marL="0" marR="0" algn="r">
                        <a:lnSpc>
                          <a:spcPct val="107000"/>
                        </a:lnSpc>
                        <a:spcBef>
                          <a:spcPts val="0"/>
                        </a:spcBef>
                        <a:spcAft>
                          <a:spcPts val="0"/>
                        </a:spcAft>
                      </a:pPr>
                      <a:r>
                        <a:rPr lang="en-US" sz="1200" b="0" i="0" baseline="0">
                          <a:solidFill>
                            <a:schemeClr val="tx1"/>
                          </a:solidFill>
                          <a:effectLst/>
                          <a:latin typeface="Arial" panose="020B0604020202020204" pitchFamily="34" charset="0"/>
                        </a:rPr>
                        <a:t>1</a:t>
                      </a:r>
                      <a:endParaRPr lang="en-US" sz="1100" b="0" i="0" baseline="0">
                        <a:solidFill>
                          <a:schemeClr val="tx1"/>
                        </a:solidFill>
                        <a:effectLst/>
                        <a:latin typeface="Arial" panose="020B0604020202020204" pitchFamily="34" charset="0"/>
                        <a:ea typeface="Calibri" panose="020F0502020204030204" pitchFamily="34" charset="0"/>
                        <a:cs typeface="Times New Roman" panose="02020603050405020304" pitchFamily="18" charset="0"/>
                      </a:endParaRPr>
                    </a:p>
                  </a:txBody>
                  <a:tcPr marL="38100" marR="38100" marT="38112" marB="38112">
                    <a:noFill/>
                  </a:tcPr>
                </a:tc>
                <a:tc>
                  <a:txBody>
                    <a:bodyPr/>
                    <a:lstStyle/>
                    <a:p>
                      <a:pPr marL="0" marR="0" algn="r">
                        <a:lnSpc>
                          <a:spcPct val="107000"/>
                        </a:lnSpc>
                        <a:spcBef>
                          <a:spcPts val="0"/>
                        </a:spcBef>
                        <a:spcAft>
                          <a:spcPts val="0"/>
                        </a:spcAft>
                      </a:pPr>
                      <a:r>
                        <a:rPr lang="en-US" sz="1200" b="0" i="0" baseline="0">
                          <a:solidFill>
                            <a:schemeClr val="tx1"/>
                          </a:solidFill>
                          <a:effectLst/>
                          <a:latin typeface="Arial" panose="020B0604020202020204" pitchFamily="34" charset="0"/>
                        </a:rPr>
                        <a:t>113</a:t>
                      </a:r>
                      <a:endParaRPr lang="en-US" sz="1100" b="0" i="0" baseline="0">
                        <a:solidFill>
                          <a:schemeClr val="tx1"/>
                        </a:solidFill>
                        <a:effectLst/>
                        <a:latin typeface="Arial" panose="020B0604020202020204" pitchFamily="34" charset="0"/>
                        <a:ea typeface="Calibri" panose="020F0502020204030204" pitchFamily="34" charset="0"/>
                        <a:cs typeface="Times New Roman" panose="02020603050405020304" pitchFamily="18" charset="0"/>
                      </a:endParaRPr>
                    </a:p>
                  </a:txBody>
                  <a:tcPr marL="38100" marR="38100" marT="38112" marB="38112">
                    <a:noFill/>
                  </a:tcPr>
                </a:tc>
                <a:tc>
                  <a:txBody>
                    <a:bodyPr/>
                    <a:lstStyle/>
                    <a:p>
                      <a:pPr marL="0" marR="0" algn="r">
                        <a:lnSpc>
                          <a:spcPct val="107000"/>
                        </a:lnSpc>
                        <a:spcBef>
                          <a:spcPts val="0"/>
                        </a:spcBef>
                        <a:spcAft>
                          <a:spcPts val="0"/>
                        </a:spcAft>
                      </a:pPr>
                      <a:r>
                        <a:rPr lang="en-US" sz="1200" b="0" i="0" baseline="0">
                          <a:solidFill>
                            <a:schemeClr val="tx1"/>
                          </a:solidFill>
                          <a:effectLst/>
                          <a:latin typeface="Arial" panose="020B0604020202020204" pitchFamily="34" charset="0"/>
                        </a:rPr>
                        <a:t>0.00</a:t>
                      </a:r>
                      <a:endParaRPr lang="en-US" sz="1100" b="0" i="0" baseline="0">
                        <a:solidFill>
                          <a:schemeClr val="tx1"/>
                        </a:solidFill>
                        <a:effectLst/>
                        <a:latin typeface="Arial" panose="020B0604020202020204" pitchFamily="34" charset="0"/>
                        <a:ea typeface="Calibri" panose="020F0502020204030204" pitchFamily="34" charset="0"/>
                        <a:cs typeface="Times New Roman" panose="02020603050405020304" pitchFamily="18" charset="0"/>
                      </a:endParaRPr>
                    </a:p>
                  </a:txBody>
                  <a:tcPr marL="38100" marR="38100" marT="38112" marB="38112">
                    <a:noFill/>
                  </a:tcPr>
                </a:tc>
                <a:tc>
                  <a:txBody>
                    <a:bodyPr/>
                    <a:lstStyle/>
                    <a:p>
                      <a:pPr marL="0" marR="0" algn="r">
                        <a:lnSpc>
                          <a:spcPct val="107000"/>
                        </a:lnSpc>
                        <a:spcBef>
                          <a:spcPts val="0"/>
                        </a:spcBef>
                        <a:spcAft>
                          <a:spcPts val="0"/>
                        </a:spcAft>
                      </a:pPr>
                      <a:r>
                        <a:rPr lang="en-US" sz="1200" b="0" i="0" baseline="0">
                          <a:solidFill>
                            <a:schemeClr val="tx1"/>
                          </a:solidFill>
                          <a:effectLst/>
                          <a:latin typeface="Arial" panose="020B0604020202020204" pitchFamily="34" charset="0"/>
                        </a:rPr>
                        <a:t>0.99</a:t>
                      </a:r>
                      <a:endParaRPr lang="en-US" sz="1100" b="0" i="0" baseline="0">
                        <a:solidFill>
                          <a:schemeClr val="tx1"/>
                        </a:solidFill>
                        <a:effectLst/>
                        <a:latin typeface="Arial" panose="020B0604020202020204" pitchFamily="34" charset="0"/>
                        <a:ea typeface="Calibri" panose="020F0502020204030204" pitchFamily="34" charset="0"/>
                        <a:cs typeface="Times New Roman" panose="02020603050405020304" pitchFamily="18" charset="0"/>
                      </a:endParaRPr>
                    </a:p>
                  </a:txBody>
                  <a:tcPr marL="38100" marR="38100" marT="38112" marB="38112">
                    <a:noFill/>
                  </a:tcPr>
                </a:tc>
                <a:extLst>
                  <a:ext uri="{0D108BD9-81ED-4DB2-BD59-A6C34878D82A}">
                    <a16:rowId xmlns:a16="http://schemas.microsoft.com/office/drawing/2014/main" val="106545722"/>
                  </a:ext>
                </a:extLst>
              </a:tr>
              <a:tr h="271992">
                <a:tc>
                  <a:txBody>
                    <a:bodyPr/>
                    <a:lstStyle/>
                    <a:p>
                      <a:pPr marL="0" marR="0">
                        <a:lnSpc>
                          <a:spcPct val="107000"/>
                        </a:lnSpc>
                        <a:spcBef>
                          <a:spcPts val="0"/>
                        </a:spcBef>
                        <a:spcAft>
                          <a:spcPts val="0"/>
                        </a:spcAft>
                      </a:pPr>
                      <a:r>
                        <a:rPr lang="en-US" sz="1200" b="0" i="0" baseline="0">
                          <a:solidFill>
                            <a:schemeClr val="tx1"/>
                          </a:solidFill>
                          <a:effectLst/>
                          <a:latin typeface="Arial" panose="020B0604020202020204" pitchFamily="34" charset="0"/>
                        </a:rPr>
                        <a:t>Body Mass</a:t>
                      </a:r>
                      <a:endParaRPr lang="en-US" sz="1100" b="0" i="0" baseline="0">
                        <a:solidFill>
                          <a:schemeClr val="tx1"/>
                        </a:solidFill>
                        <a:effectLst/>
                        <a:latin typeface="Arial" panose="020B0604020202020204" pitchFamily="34" charset="0"/>
                        <a:ea typeface="Calibri" panose="020F0502020204030204" pitchFamily="34" charset="0"/>
                        <a:cs typeface="Times New Roman" panose="02020603050405020304" pitchFamily="18" charset="0"/>
                      </a:endParaRPr>
                    </a:p>
                  </a:txBody>
                  <a:tcPr marL="38100" marR="38100" marT="38112" marB="38112">
                    <a:noFill/>
                  </a:tcPr>
                </a:tc>
                <a:tc>
                  <a:txBody>
                    <a:bodyPr/>
                    <a:lstStyle/>
                    <a:p>
                      <a:pPr marL="0" marR="0" algn="r">
                        <a:lnSpc>
                          <a:spcPct val="107000"/>
                        </a:lnSpc>
                        <a:spcBef>
                          <a:spcPts val="0"/>
                        </a:spcBef>
                        <a:spcAft>
                          <a:spcPts val="0"/>
                        </a:spcAft>
                      </a:pPr>
                      <a:r>
                        <a:rPr lang="en-US" sz="1200" b="0" i="0" baseline="0">
                          <a:solidFill>
                            <a:schemeClr val="tx1"/>
                          </a:solidFill>
                          <a:effectLst/>
                          <a:latin typeface="Arial" panose="020B0604020202020204" pitchFamily="34" charset="0"/>
                        </a:rPr>
                        <a:t>1</a:t>
                      </a:r>
                      <a:endParaRPr lang="en-US" sz="1100" b="0" i="0" baseline="0">
                        <a:solidFill>
                          <a:schemeClr val="tx1"/>
                        </a:solidFill>
                        <a:effectLst/>
                        <a:latin typeface="Arial" panose="020B0604020202020204" pitchFamily="34" charset="0"/>
                        <a:ea typeface="Calibri" panose="020F0502020204030204" pitchFamily="34" charset="0"/>
                        <a:cs typeface="Times New Roman" panose="02020603050405020304" pitchFamily="18" charset="0"/>
                      </a:endParaRPr>
                    </a:p>
                  </a:txBody>
                  <a:tcPr marL="38100" marR="38100" marT="38112" marB="38112">
                    <a:noFill/>
                  </a:tcPr>
                </a:tc>
                <a:tc>
                  <a:txBody>
                    <a:bodyPr/>
                    <a:lstStyle/>
                    <a:p>
                      <a:pPr marL="0" marR="0" algn="r">
                        <a:lnSpc>
                          <a:spcPct val="107000"/>
                        </a:lnSpc>
                        <a:spcBef>
                          <a:spcPts val="0"/>
                        </a:spcBef>
                        <a:spcAft>
                          <a:spcPts val="0"/>
                        </a:spcAft>
                      </a:pPr>
                      <a:r>
                        <a:rPr lang="en-US" sz="1200" b="0" i="0" baseline="0">
                          <a:solidFill>
                            <a:schemeClr val="tx1"/>
                          </a:solidFill>
                          <a:effectLst/>
                          <a:latin typeface="Arial" panose="020B0604020202020204" pitchFamily="34" charset="0"/>
                        </a:rPr>
                        <a:t>113</a:t>
                      </a:r>
                      <a:endParaRPr lang="en-US" sz="1100" b="0" i="0" baseline="0">
                        <a:solidFill>
                          <a:schemeClr val="tx1"/>
                        </a:solidFill>
                        <a:effectLst/>
                        <a:latin typeface="Arial" panose="020B0604020202020204" pitchFamily="34" charset="0"/>
                        <a:ea typeface="Calibri" panose="020F0502020204030204" pitchFamily="34" charset="0"/>
                        <a:cs typeface="Times New Roman" panose="02020603050405020304" pitchFamily="18" charset="0"/>
                      </a:endParaRPr>
                    </a:p>
                  </a:txBody>
                  <a:tcPr marL="38100" marR="38100" marT="38112" marB="38112">
                    <a:noFill/>
                  </a:tcPr>
                </a:tc>
                <a:tc>
                  <a:txBody>
                    <a:bodyPr/>
                    <a:lstStyle/>
                    <a:p>
                      <a:pPr marL="0" marR="0" algn="r">
                        <a:lnSpc>
                          <a:spcPct val="107000"/>
                        </a:lnSpc>
                        <a:spcBef>
                          <a:spcPts val="0"/>
                        </a:spcBef>
                        <a:spcAft>
                          <a:spcPts val="0"/>
                        </a:spcAft>
                      </a:pPr>
                      <a:r>
                        <a:rPr lang="en-US" sz="1200" b="0" i="0" baseline="0">
                          <a:solidFill>
                            <a:schemeClr val="tx1"/>
                          </a:solidFill>
                          <a:effectLst/>
                          <a:latin typeface="Arial" panose="020B0604020202020204" pitchFamily="34" charset="0"/>
                        </a:rPr>
                        <a:t>37.46</a:t>
                      </a:r>
                      <a:endParaRPr lang="en-US" sz="1100" b="0" i="0" baseline="0">
                        <a:solidFill>
                          <a:schemeClr val="tx1"/>
                        </a:solidFill>
                        <a:effectLst/>
                        <a:latin typeface="Arial" panose="020B0604020202020204" pitchFamily="34" charset="0"/>
                        <a:ea typeface="Calibri" panose="020F0502020204030204" pitchFamily="34" charset="0"/>
                        <a:cs typeface="Times New Roman" panose="02020603050405020304" pitchFamily="18" charset="0"/>
                      </a:endParaRPr>
                    </a:p>
                  </a:txBody>
                  <a:tcPr marL="38100" marR="38100" marT="38112" marB="38112">
                    <a:noFill/>
                  </a:tcPr>
                </a:tc>
                <a:tc>
                  <a:txBody>
                    <a:bodyPr/>
                    <a:lstStyle/>
                    <a:p>
                      <a:pPr marL="0" marR="0" algn="r">
                        <a:lnSpc>
                          <a:spcPct val="107000"/>
                        </a:lnSpc>
                        <a:spcBef>
                          <a:spcPts val="0"/>
                        </a:spcBef>
                        <a:spcAft>
                          <a:spcPts val="0"/>
                        </a:spcAft>
                      </a:pPr>
                      <a:r>
                        <a:rPr lang="en-US" sz="1200" b="0" i="0" baseline="0">
                          <a:solidFill>
                            <a:schemeClr val="tx1"/>
                          </a:solidFill>
                          <a:effectLst/>
                          <a:latin typeface="Arial" panose="020B0604020202020204" pitchFamily="34" charset="0"/>
                        </a:rPr>
                        <a:t>&lt;&lt;&lt;0.01</a:t>
                      </a:r>
                      <a:endParaRPr lang="en-US" sz="1100" b="0" i="0" baseline="0">
                        <a:solidFill>
                          <a:schemeClr val="tx1"/>
                        </a:solidFill>
                        <a:effectLst/>
                        <a:latin typeface="Arial" panose="020B0604020202020204" pitchFamily="34" charset="0"/>
                        <a:ea typeface="Calibri" panose="020F0502020204030204" pitchFamily="34" charset="0"/>
                        <a:cs typeface="Times New Roman" panose="02020603050405020304" pitchFamily="18" charset="0"/>
                      </a:endParaRPr>
                    </a:p>
                  </a:txBody>
                  <a:tcPr marL="38100" marR="38100" marT="38112" marB="38112">
                    <a:noFill/>
                  </a:tcPr>
                </a:tc>
                <a:extLst>
                  <a:ext uri="{0D108BD9-81ED-4DB2-BD59-A6C34878D82A}">
                    <a16:rowId xmlns:a16="http://schemas.microsoft.com/office/drawing/2014/main" val="4110343258"/>
                  </a:ext>
                </a:extLst>
              </a:tr>
              <a:tr h="271992">
                <a:tc>
                  <a:txBody>
                    <a:bodyPr/>
                    <a:lstStyle/>
                    <a:p>
                      <a:pPr marL="0" marR="0">
                        <a:lnSpc>
                          <a:spcPct val="107000"/>
                        </a:lnSpc>
                        <a:spcBef>
                          <a:spcPts val="0"/>
                        </a:spcBef>
                        <a:spcAft>
                          <a:spcPts val="0"/>
                        </a:spcAft>
                      </a:pPr>
                      <a:r>
                        <a:rPr lang="en-US" sz="1200" b="0" i="0" baseline="0">
                          <a:solidFill>
                            <a:schemeClr val="tx1"/>
                          </a:solidFill>
                          <a:effectLst/>
                          <a:latin typeface="Arial" panose="020B0604020202020204" pitchFamily="34" charset="0"/>
                        </a:rPr>
                        <a:t>Age</a:t>
                      </a:r>
                      <a:endParaRPr lang="en-US" sz="1100" b="0" i="0" baseline="0">
                        <a:solidFill>
                          <a:schemeClr val="tx1"/>
                        </a:solidFill>
                        <a:effectLst/>
                        <a:latin typeface="Arial" panose="020B0604020202020204" pitchFamily="34" charset="0"/>
                        <a:ea typeface="Calibri" panose="020F0502020204030204" pitchFamily="34" charset="0"/>
                        <a:cs typeface="Times New Roman" panose="02020603050405020304" pitchFamily="18" charset="0"/>
                      </a:endParaRPr>
                    </a:p>
                  </a:txBody>
                  <a:tcPr marL="38100" marR="38100" marT="38112" marB="38112">
                    <a:noFill/>
                  </a:tcPr>
                </a:tc>
                <a:tc>
                  <a:txBody>
                    <a:bodyPr/>
                    <a:lstStyle/>
                    <a:p>
                      <a:pPr marL="0" marR="0" algn="r">
                        <a:lnSpc>
                          <a:spcPct val="107000"/>
                        </a:lnSpc>
                        <a:spcBef>
                          <a:spcPts val="0"/>
                        </a:spcBef>
                        <a:spcAft>
                          <a:spcPts val="0"/>
                        </a:spcAft>
                      </a:pPr>
                      <a:r>
                        <a:rPr lang="en-US" sz="1200" b="0" i="0" baseline="0">
                          <a:solidFill>
                            <a:schemeClr val="tx1"/>
                          </a:solidFill>
                          <a:effectLst/>
                          <a:latin typeface="Arial" panose="020B0604020202020204" pitchFamily="34" charset="0"/>
                        </a:rPr>
                        <a:t>1</a:t>
                      </a:r>
                      <a:endParaRPr lang="en-US" sz="1100" b="0" i="0" baseline="0">
                        <a:solidFill>
                          <a:schemeClr val="tx1"/>
                        </a:solidFill>
                        <a:effectLst/>
                        <a:latin typeface="Arial" panose="020B0604020202020204" pitchFamily="34" charset="0"/>
                        <a:ea typeface="Calibri" panose="020F0502020204030204" pitchFamily="34" charset="0"/>
                        <a:cs typeface="Times New Roman" panose="02020603050405020304" pitchFamily="18" charset="0"/>
                      </a:endParaRPr>
                    </a:p>
                  </a:txBody>
                  <a:tcPr marL="38100" marR="38100" marT="38112" marB="38112">
                    <a:noFill/>
                  </a:tcPr>
                </a:tc>
                <a:tc>
                  <a:txBody>
                    <a:bodyPr/>
                    <a:lstStyle/>
                    <a:p>
                      <a:pPr marL="0" marR="0" algn="r">
                        <a:lnSpc>
                          <a:spcPct val="107000"/>
                        </a:lnSpc>
                        <a:spcBef>
                          <a:spcPts val="0"/>
                        </a:spcBef>
                        <a:spcAft>
                          <a:spcPts val="0"/>
                        </a:spcAft>
                      </a:pPr>
                      <a:r>
                        <a:rPr lang="en-US" sz="1200" b="0" i="0" baseline="0">
                          <a:solidFill>
                            <a:schemeClr val="tx1"/>
                          </a:solidFill>
                          <a:effectLst/>
                          <a:latin typeface="Arial" panose="020B0604020202020204" pitchFamily="34" charset="0"/>
                        </a:rPr>
                        <a:t>113</a:t>
                      </a:r>
                      <a:endParaRPr lang="en-US" sz="1100" b="0" i="0" baseline="0">
                        <a:solidFill>
                          <a:schemeClr val="tx1"/>
                        </a:solidFill>
                        <a:effectLst/>
                        <a:latin typeface="Arial" panose="020B0604020202020204" pitchFamily="34" charset="0"/>
                        <a:ea typeface="Calibri" panose="020F0502020204030204" pitchFamily="34" charset="0"/>
                        <a:cs typeface="Times New Roman" panose="02020603050405020304" pitchFamily="18" charset="0"/>
                      </a:endParaRPr>
                    </a:p>
                  </a:txBody>
                  <a:tcPr marL="38100" marR="38100" marT="38112" marB="38112">
                    <a:noFill/>
                  </a:tcPr>
                </a:tc>
                <a:tc>
                  <a:txBody>
                    <a:bodyPr/>
                    <a:lstStyle/>
                    <a:p>
                      <a:pPr marL="0" marR="0" algn="r">
                        <a:lnSpc>
                          <a:spcPct val="107000"/>
                        </a:lnSpc>
                        <a:spcBef>
                          <a:spcPts val="0"/>
                        </a:spcBef>
                        <a:spcAft>
                          <a:spcPts val="0"/>
                        </a:spcAft>
                      </a:pPr>
                      <a:r>
                        <a:rPr lang="en-US" sz="1100" b="0" i="0" baseline="0">
                          <a:solidFill>
                            <a:schemeClr val="tx1"/>
                          </a:solidFill>
                          <a:effectLst/>
                          <a:latin typeface="Arial" panose="020B0604020202020204" pitchFamily="34" charset="0"/>
                          <a:ea typeface="Calibri" panose="020F0502020204030204" pitchFamily="34" charset="0"/>
                          <a:cs typeface="Times New Roman" panose="02020603050405020304" pitchFamily="18" charset="0"/>
                        </a:rPr>
                        <a:t>0.49</a:t>
                      </a:r>
                    </a:p>
                  </a:txBody>
                  <a:tcPr marL="38100" marR="38100" marT="38112" marB="38112">
                    <a:noFill/>
                  </a:tcPr>
                </a:tc>
                <a:tc>
                  <a:txBody>
                    <a:bodyPr/>
                    <a:lstStyle/>
                    <a:p>
                      <a:pPr marL="0" marR="0" algn="r">
                        <a:lnSpc>
                          <a:spcPct val="107000"/>
                        </a:lnSpc>
                        <a:spcBef>
                          <a:spcPts val="0"/>
                        </a:spcBef>
                        <a:spcAft>
                          <a:spcPts val="0"/>
                        </a:spcAft>
                      </a:pPr>
                      <a:r>
                        <a:rPr lang="en-US" sz="1200" b="0" i="0" baseline="0">
                          <a:solidFill>
                            <a:schemeClr val="tx1"/>
                          </a:solidFill>
                          <a:effectLst/>
                          <a:latin typeface="Arial" panose="020B0604020202020204" pitchFamily="34" charset="0"/>
                        </a:rPr>
                        <a:t>0.48</a:t>
                      </a:r>
                      <a:endParaRPr lang="en-US" sz="1100" b="0" i="0" baseline="0">
                        <a:solidFill>
                          <a:schemeClr val="tx1"/>
                        </a:solidFill>
                        <a:effectLst/>
                        <a:latin typeface="Arial" panose="020B0604020202020204" pitchFamily="34" charset="0"/>
                        <a:ea typeface="Calibri" panose="020F0502020204030204" pitchFamily="34" charset="0"/>
                        <a:cs typeface="Times New Roman" panose="02020603050405020304" pitchFamily="18" charset="0"/>
                      </a:endParaRPr>
                    </a:p>
                  </a:txBody>
                  <a:tcPr marL="38100" marR="38100" marT="38112" marB="38112">
                    <a:noFill/>
                  </a:tcPr>
                </a:tc>
                <a:extLst>
                  <a:ext uri="{0D108BD9-81ED-4DB2-BD59-A6C34878D82A}">
                    <a16:rowId xmlns:a16="http://schemas.microsoft.com/office/drawing/2014/main" val="437554035"/>
                  </a:ext>
                </a:extLst>
              </a:tr>
            </a:tbl>
          </a:graphicData>
        </a:graphic>
      </p:graphicFrame>
      <p:sp>
        <p:nvSpPr>
          <p:cNvPr id="495706" name="TextBox 2">
            <a:extLst>
              <a:ext uri="{FF2B5EF4-FFF2-40B4-BE49-F238E27FC236}">
                <a16:creationId xmlns:a16="http://schemas.microsoft.com/office/drawing/2014/main" id="{D723B96C-247C-985C-05A8-E71262C052FA}"/>
              </a:ext>
            </a:extLst>
          </p:cNvPr>
          <p:cNvSpPr txBox="1">
            <a:spLocks noChangeArrowheads="1"/>
          </p:cNvSpPr>
          <p:nvPr/>
        </p:nvSpPr>
        <p:spPr bwMode="auto">
          <a:xfrm>
            <a:off x="187325" y="541338"/>
            <a:ext cx="8502650" cy="633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nSpc>
                <a:spcPct val="110000"/>
              </a:lnSpc>
              <a:spcBef>
                <a:spcPct val="0"/>
              </a:spcBef>
              <a:buFontTx/>
              <a:buNone/>
            </a:pPr>
            <a:r>
              <a:rPr lang="en-US" altLang="en-US">
                <a:solidFill>
                  <a:srgbClr val="993300"/>
                </a:solidFill>
                <a:latin typeface="Arial" panose="020B0604020202020204" pitchFamily="34" charset="0"/>
                <a:cs typeface="Arial" panose="020B0604020202020204" pitchFamily="34" charset="0"/>
              </a:rPr>
              <a:t>Juvenile exposure had no apparent effect.</a:t>
            </a:r>
          </a:p>
        </p:txBody>
      </p:sp>
    </p:spTree>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1122" name="Slide Number Placeholder 3">
            <a:extLst>
              <a:ext uri="{FF2B5EF4-FFF2-40B4-BE49-F238E27FC236}">
                <a16:creationId xmlns:a16="http://schemas.microsoft.com/office/drawing/2014/main" id="{7EE77BA5-6467-0A1B-AC78-83CC53E8F789}"/>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F000C88A-6FCE-418C-B98F-D510C3CE17A6}" type="slidenum">
              <a:rPr lang="en-US" altLang="en-US" sz="1400"/>
              <a:pPr>
                <a:spcBef>
                  <a:spcPct val="0"/>
                </a:spcBef>
                <a:buFontTx/>
                <a:buNone/>
              </a:pPr>
              <a:t>26</a:t>
            </a:fld>
            <a:endParaRPr lang="en-US" altLang="en-US" sz="1400" dirty="0"/>
          </a:p>
        </p:txBody>
      </p:sp>
      <p:pic>
        <p:nvPicPr>
          <p:cNvPr id="261123" name="Picture 2" descr="Muscle_EDL_N_Y_Times">
            <a:extLst>
              <a:ext uri="{FF2B5EF4-FFF2-40B4-BE49-F238E27FC236}">
                <a16:creationId xmlns:a16="http://schemas.microsoft.com/office/drawing/2014/main" id="{364BB388-6EC8-D7F9-C4EF-31340C71B68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116263" y="2189163"/>
            <a:ext cx="5588000" cy="4470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1124" name="Text Box 3">
            <a:extLst>
              <a:ext uri="{FF2B5EF4-FFF2-40B4-BE49-F238E27FC236}">
                <a16:creationId xmlns:a16="http://schemas.microsoft.com/office/drawing/2014/main" id="{3A8C91BD-129C-CABD-72A1-DEE208B8AFE3}"/>
              </a:ext>
            </a:extLst>
          </p:cNvPr>
          <p:cNvSpPr txBox="1">
            <a:spLocks noChangeArrowheads="1"/>
          </p:cNvSpPr>
          <p:nvPr/>
        </p:nvSpPr>
        <p:spPr bwMode="auto">
          <a:xfrm>
            <a:off x="273050" y="1095375"/>
            <a:ext cx="8459788" cy="56673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3400" b="1" dirty="0">
                <a:solidFill>
                  <a:srgbClr val="0000FF"/>
                </a:solidFill>
                <a:latin typeface="Arial" panose="020B0604020202020204" pitchFamily="34" charset="0"/>
              </a:rPr>
              <a:t>Increased Insulin-Stimulated Glucose Uptake of Isolated Extensor Digitorum Longus Muscles</a:t>
            </a:r>
          </a:p>
          <a:p>
            <a:pPr>
              <a:spcBef>
                <a:spcPct val="0"/>
              </a:spcBef>
              <a:buFontTx/>
              <a:buNone/>
            </a:pPr>
            <a:r>
              <a:rPr lang="en-US" altLang="en-US" sz="2000" dirty="0">
                <a:solidFill>
                  <a:srgbClr val="0000FF"/>
                </a:solidFill>
                <a:latin typeface="Arial" panose="020B0604020202020204" pitchFamily="34" charset="0"/>
              </a:rPr>
              <a:t>(extends toes 2-5 and dorsiflexes ankle)</a:t>
            </a:r>
            <a:endParaRPr lang="en-US" altLang="en-US" sz="2000" b="1" dirty="0">
              <a:solidFill>
                <a:srgbClr val="0000FF"/>
              </a:solidFill>
              <a:latin typeface="Arial" panose="020B0604020202020204" pitchFamily="34" charset="0"/>
            </a:endParaRPr>
          </a:p>
          <a:p>
            <a:pPr>
              <a:spcBef>
                <a:spcPct val="0"/>
              </a:spcBef>
              <a:buFontTx/>
              <a:buNone/>
            </a:pPr>
            <a:endParaRPr lang="en-US" altLang="en-US" sz="2000" b="1" dirty="0">
              <a:solidFill>
                <a:srgbClr val="0000FF"/>
              </a:solidFill>
              <a:latin typeface="Arial" panose="020B0604020202020204" pitchFamily="34" charset="0"/>
            </a:endParaRPr>
          </a:p>
          <a:p>
            <a:pPr>
              <a:spcBef>
                <a:spcPct val="0"/>
              </a:spcBef>
              <a:buFontTx/>
              <a:buNone/>
            </a:pPr>
            <a:endParaRPr lang="en-US" altLang="en-US" sz="3400" b="1" dirty="0">
              <a:solidFill>
                <a:srgbClr val="0000FF"/>
              </a:solidFill>
              <a:latin typeface="Arial" panose="020B0604020202020204" pitchFamily="34" charset="0"/>
            </a:endParaRPr>
          </a:p>
          <a:p>
            <a:pPr>
              <a:spcBef>
                <a:spcPct val="0"/>
              </a:spcBef>
              <a:buFontTx/>
              <a:buNone/>
            </a:pPr>
            <a:endParaRPr lang="en-US" altLang="en-US" sz="1000" dirty="0">
              <a:latin typeface="Arial" panose="020B0604020202020204" pitchFamily="34" charset="0"/>
            </a:endParaRPr>
          </a:p>
          <a:p>
            <a:pPr>
              <a:spcBef>
                <a:spcPct val="0"/>
              </a:spcBef>
              <a:buFontTx/>
              <a:buNone/>
            </a:pPr>
            <a:endParaRPr lang="en-US" altLang="en-US" sz="1000" dirty="0">
              <a:latin typeface="Arial" panose="020B0604020202020204" pitchFamily="34" charset="0"/>
            </a:endParaRPr>
          </a:p>
          <a:p>
            <a:pPr>
              <a:spcBef>
                <a:spcPct val="0"/>
              </a:spcBef>
              <a:buFontTx/>
              <a:buNone/>
            </a:pPr>
            <a:endParaRPr lang="en-US" altLang="en-US" sz="1000" dirty="0">
              <a:latin typeface="Arial" panose="020B0604020202020204" pitchFamily="34" charset="0"/>
            </a:endParaRPr>
          </a:p>
          <a:p>
            <a:pPr>
              <a:spcBef>
                <a:spcPct val="0"/>
              </a:spcBef>
              <a:buFontTx/>
              <a:buNone/>
            </a:pPr>
            <a:endParaRPr lang="en-US" altLang="en-US" sz="1000" dirty="0">
              <a:latin typeface="Arial" panose="020B0604020202020204" pitchFamily="34" charset="0"/>
            </a:endParaRPr>
          </a:p>
          <a:p>
            <a:pPr>
              <a:spcBef>
                <a:spcPct val="0"/>
              </a:spcBef>
              <a:buFontTx/>
              <a:buNone/>
            </a:pPr>
            <a:endParaRPr lang="en-US" altLang="en-US" sz="1000" dirty="0">
              <a:latin typeface="Arial" panose="020B0604020202020204" pitchFamily="34" charset="0"/>
            </a:endParaRPr>
          </a:p>
          <a:p>
            <a:pPr>
              <a:spcBef>
                <a:spcPct val="0"/>
              </a:spcBef>
              <a:buFontTx/>
              <a:buNone/>
            </a:pPr>
            <a:endParaRPr lang="en-US" altLang="en-US" sz="1000" dirty="0">
              <a:latin typeface="Arial" panose="020B0604020202020204" pitchFamily="34" charset="0"/>
            </a:endParaRPr>
          </a:p>
          <a:p>
            <a:pPr>
              <a:spcBef>
                <a:spcPct val="0"/>
              </a:spcBef>
              <a:buFontTx/>
              <a:buNone/>
            </a:pPr>
            <a:endParaRPr lang="en-US" altLang="en-US" sz="1000" dirty="0">
              <a:latin typeface="Arial" panose="020B0604020202020204" pitchFamily="34" charset="0"/>
            </a:endParaRPr>
          </a:p>
          <a:p>
            <a:pPr>
              <a:spcBef>
                <a:spcPct val="0"/>
              </a:spcBef>
              <a:buFontTx/>
              <a:buNone/>
            </a:pPr>
            <a:endParaRPr lang="en-US" altLang="en-US" sz="1000" dirty="0">
              <a:latin typeface="Arial" panose="020B0604020202020204" pitchFamily="34" charset="0"/>
            </a:endParaRPr>
          </a:p>
          <a:p>
            <a:pPr>
              <a:spcBef>
                <a:spcPct val="0"/>
              </a:spcBef>
              <a:buFontTx/>
              <a:buNone/>
            </a:pPr>
            <a:endParaRPr lang="en-US" altLang="en-US" sz="1000" dirty="0">
              <a:latin typeface="Arial" panose="020B0604020202020204" pitchFamily="34" charset="0"/>
            </a:endParaRPr>
          </a:p>
          <a:p>
            <a:pPr>
              <a:spcBef>
                <a:spcPct val="0"/>
              </a:spcBef>
              <a:buFontTx/>
              <a:buNone/>
            </a:pPr>
            <a:endParaRPr lang="en-US" altLang="en-US" sz="1000" dirty="0">
              <a:latin typeface="Arial" panose="020B0604020202020204" pitchFamily="34" charset="0"/>
            </a:endParaRPr>
          </a:p>
          <a:p>
            <a:pPr>
              <a:spcBef>
                <a:spcPct val="0"/>
              </a:spcBef>
              <a:buFontTx/>
              <a:buNone/>
            </a:pPr>
            <a:endParaRPr lang="en-US" altLang="en-US" sz="1000" dirty="0">
              <a:latin typeface="Arial" panose="020B0604020202020204" pitchFamily="34" charset="0"/>
            </a:endParaRPr>
          </a:p>
          <a:p>
            <a:pPr>
              <a:spcBef>
                <a:spcPct val="0"/>
              </a:spcBef>
              <a:buFontTx/>
              <a:buNone/>
            </a:pPr>
            <a:endParaRPr lang="en-US" altLang="en-US" sz="1000" dirty="0">
              <a:latin typeface="Arial" panose="020B0604020202020204" pitchFamily="34" charset="0"/>
            </a:endParaRPr>
          </a:p>
          <a:p>
            <a:pPr>
              <a:spcBef>
                <a:spcPct val="0"/>
              </a:spcBef>
              <a:buFontTx/>
              <a:buNone/>
            </a:pPr>
            <a:endParaRPr lang="en-US" altLang="en-US" sz="1000" dirty="0">
              <a:latin typeface="Arial" panose="020B0604020202020204" pitchFamily="34" charset="0"/>
            </a:endParaRPr>
          </a:p>
          <a:p>
            <a:pPr>
              <a:spcBef>
                <a:spcPct val="0"/>
              </a:spcBef>
              <a:buFontTx/>
              <a:buNone/>
            </a:pPr>
            <a:endParaRPr lang="en-US" altLang="en-US" sz="1000" dirty="0">
              <a:latin typeface="Arial" panose="020B0604020202020204" pitchFamily="34" charset="0"/>
            </a:endParaRPr>
          </a:p>
          <a:p>
            <a:pPr>
              <a:spcBef>
                <a:spcPct val="0"/>
              </a:spcBef>
              <a:buFontTx/>
              <a:buNone/>
            </a:pPr>
            <a:r>
              <a:rPr lang="en-US" altLang="en-US" sz="1000" dirty="0">
                <a:latin typeface="Arial" panose="020B0604020202020204" pitchFamily="34" charset="0"/>
              </a:rPr>
              <a:t>Gen. 17 Males</a:t>
            </a:r>
          </a:p>
          <a:p>
            <a:pPr>
              <a:spcBef>
                <a:spcPct val="0"/>
              </a:spcBef>
              <a:buFontTx/>
              <a:buNone/>
            </a:pPr>
            <a:r>
              <a:rPr lang="en-US" altLang="en-US" sz="1000" dirty="0">
                <a:latin typeface="Arial" panose="020B0604020202020204" pitchFamily="34" charset="0"/>
              </a:rPr>
              <a:t>  Wheels &amp; No wheels</a:t>
            </a:r>
          </a:p>
          <a:p>
            <a:pPr>
              <a:spcBef>
                <a:spcPct val="0"/>
              </a:spcBef>
              <a:buFontTx/>
              <a:buNone/>
            </a:pPr>
            <a:r>
              <a:rPr lang="en-US" altLang="en-US" sz="1000" dirty="0">
                <a:latin typeface="Arial" panose="020B0604020202020204" pitchFamily="34" charset="0"/>
              </a:rPr>
              <a:t>  for 2 months</a:t>
            </a:r>
          </a:p>
          <a:p>
            <a:pPr>
              <a:spcBef>
                <a:spcPct val="0"/>
              </a:spcBef>
              <a:buFontTx/>
              <a:buNone/>
            </a:pPr>
            <a:endParaRPr lang="en-US" altLang="en-US" sz="1000" dirty="0">
              <a:latin typeface="Arial" panose="020B0604020202020204" pitchFamily="34" charset="0"/>
            </a:endParaRPr>
          </a:p>
          <a:p>
            <a:pPr>
              <a:spcBef>
                <a:spcPct val="0"/>
              </a:spcBef>
              <a:buFontTx/>
              <a:buNone/>
            </a:pPr>
            <a:r>
              <a:rPr lang="en-US" altLang="en-US" sz="1000" dirty="0">
                <a:latin typeface="Arial" panose="020B0604020202020204" pitchFamily="34" charset="0"/>
              </a:rPr>
              <a:t>Dumke et al. 2001. </a:t>
            </a:r>
            <a:r>
              <a:rPr lang="en-US" altLang="en-US" sz="1000" i="1" dirty="0">
                <a:latin typeface="Arial" panose="020B0604020202020204" pitchFamily="34" charset="0"/>
              </a:rPr>
              <a:t>Journal of Applied Physiology</a:t>
            </a:r>
            <a:r>
              <a:rPr lang="en-US" altLang="en-US" sz="1000" dirty="0">
                <a:latin typeface="Arial" panose="020B0604020202020204" pitchFamily="34" charset="0"/>
              </a:rPr>
              <a:t> 91:1289-1297.</a:t>
            </a:r>
            <a:endParaRPr lang="en-US" altLang="en-US" sz="1000" b="1" dirty="0">
              <a:solidFill>
                <a:srgbClr val="0000FF"/>
              </a:solidFill>
              <a:latin typeface="Arial" panose="020B0604020202020204" pitchFamily="34" charset="0"/>
            </a:endParaRPr>
          </a:p>
        </p:txBody>
      </p:sp>
      <p:sp>
        <p:nvSpPr>
          <p:cNvPr id="261125" name="Line 4">
            <a:extLst>
              <a:ext uri="{FF2B5EF4-FFF2-40B4-BE49-F238E27FC236}">
                <a16:creationId xmlns:a16="http://schemas.microsoft.com/office/drawing/2014/main" id="{9FC71295-F7A9-602E-C006-6D3EC6F2767B}"/>
              </a:ext>
            </a:extLst>
          </p:cNvPr>
          <p:cNvSpPr>
            <a:spLocks noChangeShapeType="1"/>
          </p:cNvSpPr>
          <p:nvPr/>
        </p:nvSpPr>
        <p:spPr bwMode="auto">
          <a:xfrm>
            <a:off x="228600" y="941388"/>
            <a:ext cx="8683625" cy="0"/>
          </a:xfrm>
          <a:prstGeom prst="line">
            <a:avLst/>
          </a:prstGeom>
          <a:noFill/>
          <a:ln w="63500">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dirty="0"/>
          </a:p>
        </p:txBody>
      </p:sp>
      <p:sp>
        <p:nvSpPr>
          <p:cNvPr id="1852421" name="Text Box 5">
            <a:extLst>
              <a:ext uri="{FF2B5EF4-FFF2-40B4-BE49-F238E27FC236}">
                <a16:creationId xmlns:a16="http://schemas.microsoft.com/office/drawing/2014/main" id="{D88EAF7F-B24E-19C8-B456-201907BF5867}"/>
              </a:ext>
            </a:extLst>
          </p:cNvPr>
          <p:cNvSpPr txBox="1">
            <a:spLocks noChangeArrowheads="1"/>
          </p:cNvSpPr>
          <p:nvPr/>
        </p:nvSpPr>
        <p:spPr bwMode="auto">
          <a:xfrm>
            <a:off x="1752600" y="106363"/>
            <a:ext cx="5638800" cy="7318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defRPr/>
            </a:pPr>
            <a:r>
              <a:rPr lang="en-US" altLang="en-US" sz="4200" b="1" dirty="0">
                <a:effectLst>
                  <a:outerShdw blurRad="38100" dist="38100" dir="2700000" algn="tl">
                    <a:srgbClr val="C0C0C0"/>
                  </a:outerShdw>
                </a:effectLst>
                <a:latin typeface="Arial" panose="020B0604020202020204" pitchFamily="34" charset="0"/>
              </a:rPr>
              <a:t>Exercise Adaptations</a:t>
            </a:r>
            <a:endParaRPr lang="en-US" altLang="en-US" sz="4200" b="1" dirty="0">
              <a:solidFill>
                <a:srgbClr val="FF0000"/>
              </a:solidFill>
              <a:effectLst>
                <a:outerShdw blurRad="38100" dist="38100" dir="2700000" algn="tl">
                  <a:srgbClr val="C0C0C0"/>
                </a:outerShdw>
              </a:effectLst>
              <a:latin typeface="Arial" panose="020B0604020202020204" pitchFamily="34" charset="0"/>
            </a:endParaRPr>
          </a:p>
        </p:txBody>
      </p:sp>
      <p:sp>
        <p:nvSpPr>
          <p:cNvPr id="261127" name="Rectangle 6">
            <a:extLst>
              <a:ext uri="{FF2B5EF4-FFF2-40B4-BE49-F238E27FC236}">
                <a16:creationId xmlns:a16="http://schemas.microsoft.com/office/drawing/2014/main" id="{C794E856-5DC5-00A8-9CE7-4C1F279BE212}"/>
              </a:ext>
            </a:extLst>
          </p:cNvPr>
          <p:cNvSpPr>
            <a:spLocks noChangeArrowheads="1"/>
          </p:cNvSpPr>
          <p:nvPr/>
        </p:nvSpPr>
        <p:spPr bwMode="auto">
          <a:xfrm>
            <a:off x="6850063" y="5059363"/>
            <a:ext cx="1112837" cy="930275"/>
          </a:xfrm>
          <a:prstGeom prst="rect">
            <a:avLst/>
          </a:prstGeom>
          <a:noFill/>
          <a:ln w="38100">
            <a:solidFill>
              <a:srgbClr val="0000FF"/>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dirty="0"/>
          </a:p>
        </p:txBody>
      </p:sp>
    </p:spTree>
    <p:extLst>
      <p:ext uri="{BB962C8B-B14F-4D97-AF65-F5344CB8AC3E}">
        <p14:creationId xmlns:p14="http://schemas.microsoft.com/office/powerpoint/2010/main" val="1431742299"/>
      </p:ext>
    </p:extLst>
  </p:cSld>
  <p:clrMapOvr>
    <a:masterClrMapping/>
  </p:clrMapOvr>
  <p:transition>
    <p:wipe dir="d"/>
  </p:transition>
</p:sld>
</file>

<file path=ppt/slides/slide2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7666" name="Slide Number Placeholder 1">
            <a:extLst>
              <a:ext uri="{FF2B5EF4-FFF2-40B4-BE49-F238E27FC236}">
                <a16:creationId xmlns:a16="http://schemas.microsoft.com/office/drawing/2014/main" id="{2527110B-A548-8B2F-DFF0-609F39473C08}"/>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1DCC637D-0A89-412D-A007-0DAA3D4C5F70}" type="slidenum">
              <a:rPr lang="en-US" altLang="en-US" sz="1400"/>
              <a:pPr>
                <a:spcBef>
                  <a:spcPct val="0"/>
                </a:spcBef>
                <a:buFontTx/>
                <a:buNone/>
              </a:pPr>
              <a:t>260</a:t>
            </a:fld>
            <a:endParaRPr lang="en-US" altLang="en-US" sz="1400"/>
          </a:p>
        </p:txBody>
      </p:sp>
      <p:sp>
        <p:nvSpPr>
          <p:cNvPr id="497667" name="Line 4">
            <a:extLst>
              <a:ext uri="{FF2B5EF4-FFF2-40B4-BE49-F238E27FC236}">
                <a16:creationId xmlns:a16="http://schemas.microsoft.com/office/drawing/2014/main" id="{7420CCE8-833E-2C95-EEBB-F7F3220A32CF}"/>
              </a:ext>
            </a:extLst>
          </p:cNvPr>
          <p:cNvSpPr>
            <a:spLocks noChangeShapeType="1"/>
          </p:cNvSpPr>
          <p:nvPr/>
        </p:nvSpPr>
        <p:spPr bwMode="auto">
          <a:xfrm>
            <a:off x="120650" y="500063"/>
            <a:ext cx="8869363" cy="0"/>
          </a:xfrm>
          <a:prstGeom prst="line">
            <a:avLst/>
          </a:prstGeom>
          <a:noFill/>
          <a:ln w="50800">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497668" name="Text Box 5">
            <a:extLst>
              <a:ext uri="{FF2B5EF4-FFF2-40B4-BE49-F238E27FC236}">
                <a16:creationId xmlns:a16="http://schemas.microsoft.com/office/drawing/2014/main" id="{B43729EF-E87D-2AB5-A1A6-7787BDD31742}"/>
              </a:ext>
            </a:extLst>
          </p:cNvPr>
          <p:cNvSpPr txBox="1">
            <a:spLocks noChangeArrowheads="1"/>
          </p:cNvSpPr>
          <p:nvPr/>
        </p:nvSpPr>
        <p:spPr bwMode="auto">
          <a:xfrm>
            <a:off x="26988" y="12700"/>
            <a:ext cx="9144000" cy="4619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ts val="1200"/>
              </a:spcBef>
              <a:spcAft>
                <a:spcPts val="600"/>
              </a:spcAft>
              <a:buFontTx/>
              <a:buNone/>
            </a:pPr>
            <a:r>
              <a:rPr lang="en-US" altLang="en-US" sz="2400" b="1">
                <a:latin typeface="Arial" panose="020B0604020202020204" pitchFamily="34" charset="0"/>
                <a:cs typeface="Arial" panose="020B0604020202020204" pitchFamily="34" charset="0"/>
              </a:rPr>
              <a:t>3. </a:t>
            </a:r>
            <a:r>
              <a:rPr lang="fr-FR" altLang="en-US" sz="2400" b="1">
                <a:latin typeface="Arial" panose="020B0604020202020204" pitchFamily="34" charset="0"/>
                <a:cs typeface="Arial" panose="020B0604020202020204" pitchFamily="34" charset="0"/>
              </a:rPr>
              <a:t>Juvenile Exposure – Gen. 76 Males</a:t>
            </a:r>
            <a:endParaRPr lang="en-US" altLang="en-US" sz="2400">
              <a:latin typeface="Arial" panose="020B0604020202020204" pitchFamily="34" charset="0"/>
              <a:cs typeface="Arial" panose="020B0604020202020204" pitchFamily="34" charset="0"/>
            </a:endParaRPr>
          </a:p>
        </p:txBody>
      </p:sp>
      <p:graphicFrame>
        <p:nvGraphicFramePr>
          <p:cNvPr id="2" name="Table 1">
            <a:extLst>
              <a:ext uri="{FF2B5EF4-FFF2-40B4-BE49-F238E27FC236}">
                <a16:creationId xmlns:a16="http://schemas.microsoft.com/office/drawing/2014/main" id="{5FA50F17-4574-7FB2-2488-760326C06AEE}"/>
              </a:ext>
            </a:extLst>
          </p:cNvPr>
          <p:cNvGraphicFramePr>
            <a:graphicFrameLocks noGrp="1"/>
          </p:cNvGraphicFramePr>
          <p:nvPr/>
        </p:nvGraphicFramePr>
        <p:xfrm>
          <a:off x="269875" y="1731963"/>
          <a:ext cx="8569325" cy="3798887"/>
        </p:xfrm>
        <a:graphic>
          <a:graphicData uri="http://schemas.openxmlformats.org/drawingml/2006/table">
            <a:tbl>
              <a:tblPr>
                <a:tableStyleId>{5C22544A-7EE6-4342-B048-85BDC9FD1C3A}</a:tableStyleId>
              </a:tblPr>
              <a:tblGrid>
                <a:gridCol w="3685730">
                  <a:extLst>
                    <a:ext uri="{9D8B030D-6E8A-4147-A177-3AD203B41FA5}">
                      <a16:colId xmlns:a16="http://schemas.microsoft.com/office/drawing/2014/main" val="2568094418"/>
                    </a:ext>
                  </a:extLst>
                </a:gridCol>
                <a:gridCol w="1220899">
                  <a:extLst>
                    <a:ext uri="{9D8B030D-6E8A-4147-A177-3AD203B41FA5}">
                      <a16:colId xmlns:a16="http://schemas.microsoft.com/office/drawing/2014/main" val="2005781166"/>
                    </a:ext>
                  </a:extLst>
                </a:gridCol>
                <a:gridCol w="1220899">
                  <a:extLst>
                    <a:ext uri="{9D8B030D-6E8A-4147-A177-3AD203B41FA5}">
                      <a16:colId xmlns:a16="http://schemas.microsoft.com/office/drawing/2014/main" val="932422602"/>
                    </a:ext>
                  </a:extLst>
                </a:gridCol>
                <a:gridCol w="1220899">
                  <a:extLst>
                    <a:ext uri="{9D8B030D-6E8A-4147-A177-3AD203B41FA5}">
                      <a16:colId xmlns:a16="http://schemas.microsoft.com/office/drawing/2014/main" val="690045202"/>
                    </a:ext>
                  </a:extLst>
                </a:gridCol>
                <a:gridCol w="1220899">
                  <a:extLst>
                    <a:ext uri="{9D8B030D-6E8A-4147-A177-3AD203B41FA5}">
                      <a16:colId xmlns:a16="http://schemas.microsoft.com/office/drawing/2014/main" val="3560466179"/>
                    </a:ext>
                  </a:extLst>
                </a:gridCol>
              </a:tblGrid>
              <a:tr h="474861">
                <a:tc>
                  <a:txBody>
                    <a:bodyPr/>
                    <a:lstStyle/>
                    <a:p>
                      <a:pPr algn="l" fontAlgn="t"/>
                      <a:r>
                        <a:rPr lang="en-US" sz="2400" u="none" strike="noStrike">
                          <a:effectLst/>
                          <a:latin typeface="Arial" panose="020B0604020202020204" pitchFamily="34" charset="0"/>
                          <a:cs typeface="Arial" panose="020B0604020202020204" pitchFamily="34" charset="0"/>
                        </a:rPr>
                        <a:t>Ef</a:t>
                      </a:r>
                      <a:r>
                        <a:rPr lang="en-US" sz="400" u="none" strike="noStrike">
                          <a:effectLst/>
                          <a:latin typeface="Arial" panose="020B0604020202020204" pitchFamily="34" charset="0"/>
                          <a:cs typeface="Arial" panose="020B0604020202020204" pitchFamily="34" charset="0"/>
                        </a:rPr>
                        <a:t> </a:t>
                      </a:r>
                      <a:r>
                        <a:rPr lang="en-US" sz="2400" u="none" strike="noStrike">
                          <a:effectLst/>
                          <a:latin typeface="Arial" panose="020B0604020202020204" pitchFamily="34" charset="0"/>
                          <a:cs typeface="Arial" panose="020B0604020202020204" pitchFamily="34" charset="0"/>
                        </a:rPr>
                        <a:t>fect</a:t>
                      </a:r>
                      <a:endParaRPr lang="en-US" sz="2400" b="1"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ctr" fontAlgn="t"/>
                      <a:r>
                        <a:rPr lang="en-US" sz="2400" u="none" strike="noStrike">
                          <a:effectLst/>
                          <a:latin typeface="Arial" panose="020B0604020202020204" pitchFamily="34" charset="0"/>
                          <a:cs typeface="Arial" panose="020B0604020202020204" pitchFamily="34" charset="0"/>
                        </a:rPr>
                        <a:t>Num d.f.</a:t>
                      </a:r>
                      <a:endParaRPr lang="en-US" sz="2400" b="1"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ctr" fontAlgn="t"/>
                      <a:r>
                        <a:rPr lang="en-US" sz="2400" u="none" strike="noStrike">
                          <a:effectLst/>
                          <a:latin typeface="Arial" panose="020B0604020202020204" pitchFamily="34" charset="0"/>
                          <a:cs typeface="Arial" panose="020B0604020202020204" pitchFamily="34" charset="0"/>
                        </a:rPr>
                        <a:t>Den d.f.</a:t>
                      </a:r>
                      <a:endParaRPr lang="en-US" sz="2400" b="1"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ctr" fontAlgn="t"/>
                      <a:r>
                        <a:rPr lang="en-US" sz="2400" u="none" strike="noStrike">
                          <a:effectLst/>
                          <a:latin typeface="Arial" panose="020B0604020202020204" pitchFamily="34" charset="0"/>
                          <a:cs typeface="Arial" panose="020B0604020202020204" pitchFamily="34" charset="0"/>
                        </a:rPr>
                        <a:t>     F</a:t>
                      </a:r>
                      <a:endParaRPr lang="en-US" sz="2400" b="1"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ctr" fontAlgn="t"/>
                      <a:r>
                        <a:rPr lang="en-US" sz="2400" u="none" strike="noStrike">
                          <a:effectLst/>
                          <a:latin typeface="Arial" panose="020B0604020202020204" pitchFamily="34" charset="0"/>
                          <a:cs typeface="Arial" panose="020B0604020202020204" pitchFamily="34" charset="0"/>
                        </a:rPr>
                        <a:t>      P</a:t>
                      </a:r>
                      <a:endParaRPr lang="en-US" sz="2400" b="1"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extLst>
                  <a:ext uri="{0D108BD9-81ED-4DB2-BD59-A6C34878D82A}">
                    <a16:rowId xmlns:a16="http://schemas.microsoft.com/office/drawing/2014/main" val="2717344139"/>
                  </a:ext>
                </a:extLst>
              </a:tr>
              <a:tr h="474861">
                <a:tc>
                  <a:txBody>
                    <a:bodyPr/>
                    <a:lstStyle/>
                    <a:p>
                      <a:pPr algn="l" fontAlgn="t"/>
                      <a:r>
                        <a:rPr lang="en-US" sz="2400" b="0" i="0" u="none" strike="noStrike">
                          <a:effectLst/>
                          <a:latin typeface="Arial" panose="020B0604020202020204" pitchFamily="34" charset="0"/>
                          <a:cs typeface="Arial" panose="020B0604020202020204" pitchFamily="34" charset="0"/>
                        </a:rPr>
                        <a:t>Juvenile wheels</a:t>
                      </a:r>
                      <a:endParaRPr lang="en-US" sz="2400" b="0"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ctr" fontAlgn="t"/>
                      <a:r>
                        <a:rPr lang="en-US" sz="2400" b="0" i="0" u="none" strike="noStrike">
                          <a:effectLst/>
                          <a:latin typeface="Arial" panose="020B0604020202020204" pitchFamily="34" charset="0"/>
                          <a:cs typeface="Arial" panose="020B0604020202020204" pitchFamily="34" charset="0"/>
                        </a:rPr>
                        <a:t>1</a:t>
                      </a:r>
                      <a:endParaRPr lang="en-US" sz="2400" b="0"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ctr" fontAlgn="t"/>
                      <a:r>
                        <a:rPr lang="en-US" sz="2400" b="0" i="0" u="none" strike="noStrike">
                          <a:effectLst/>
                          <a:latin typeface="Arial" panose="020B0604020202020204" pitchFamily="34" charset="0"/>
                          <a:cs typeface="Arial" panose="020B0604020202020204" pitchFamily="34" charset="0"/>
                        </a:rPr>
                        <a:t>6</a:t>
                      </a:r>
                      <a:endParaRPr lang="en-US" sz="2400" b="0"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r" fontAlgn="t"/>
                      <a:r>
                        <a:rPr lang="en-US" sz="2400" b="0" i="0" u="none" strike="noStrike">
                          <a:solidFill>
                            <a:srgbClr val="000000"/>
                          </a:solidFill>
                          <a:effectLst/>
                          <a:latin typeface="Arial" panose="020B0604020202020204" pitchFamily="34" charset="0"/>
                        </a:rPr>
                        <a:t>0.00</a:t>
                      </a:r>
                    </a:p>
                  </a:txBody>
                  <a:tcPr marL="7620" marR="7620" marT="7620" marB="0"/>
                </a:tc>
                <a:tc>
                  <a:txBody>
                    <a:bodyPr/>
                    <a:lstStyle/>
                    <a:p>
                      <a:pPr algn="r" fontAlgn="t"/>
                      <a:r>
                        <a:rPr lang="en-US" sz="2400" b="0" i="0" u="none" strike="noStrike">
                          <a:solidFill>
                            <a:srgbClr val="000000"/>
                          </a:solidFill>
                          <a:effectLst/>
                          <a:latin typeface="Arial" panose="020B0604020202020204" pitchFamily="34" charset="0"/>
                        </a:rPr>
                        <a:t>0.99</a:t>
                      </a:r>
                    </a:p>
                  </a:txBody>
                  <a:tcPr marL="7620" marR="7620" marT="7620" marB="0"/>
                </a:tc>
                <a:extLst>
                  <a:ext uri="{0D108BD9-81ED-4DB2-BD59-A6C34878D82A}">
                    <a16:rowId xmlns:a16="http://schemas.microsoft.com/office/drawing/2014/main" val="604972749"/>
                  </a:ext>
                </a:extLst>
              </a:tr>
              <a:tr h="474861">
                <a:tc>
                  <a:txBody>
                    <a:bodyPr/>
                    <a:lstStyle/>
                    <a:p>
                      <a:pPr algn="l" fontAlgn="t"/>
                      <a:r>
                        <a:rPr lang="en-US" sz="2400" b="0" u="none" strike="noStrike">
                          <a:effectLst/>
                          <a:latin typeface="Arial" panose="020B0604020202020204" pitchFamily="34" charset="0"/>
                          <a:cs typeface="Arial" panose="020B0604020202020204" pitchFamily="34" charset="0"/>
                        </a:rPr>
                        <a:t>Juvenile Western diet</a:t>
                      </a:r>
                      <a:endParaRPr lang="en-US" sz="2400" b="0"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ctr" fontAlgn="t"/>
                      <a:r>
                        <a:rPr lang="en-US" sz="2400" b="0" u="none" strike="noStrike">
                          <a:effectLst/>
                          <a:latin typeface="Arial" panose="020B0604020202020204" pitchFamily="34" charset="0"/>
                          <a:cs typeface="Arial" panose="020B0604020202020204" pitchFamily="34" charset="0"/>
                        </a:rPr>
                        <a:t>1</a:t>
                      </a:r>
                      <a:endParaRPr lang="en-US" sz="2400" b="0"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ctr" fontAlgn="t"/>
                      <a:r>
                        <a:rPr lang="en-US" sz="2400" b="0" u="none" strike="noStrike">
                          <a:effectLst/>
                          <a:latin typeface="Arial" panose="020B0604020202020204" pitchFamily="34" charset="0"/>
                          <a:cs typeface="Arial" panose="020B0604020202020204" pitchFamily="34" charset="0"/>
                        </a:rPr>
                        <a:t>6</a:t>
                      </a:r>
                      <a:endParaRPr lang="en-US" sz="2400" b="0"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r" fontAlgn="t"/>
                      <a:r>
                        <a:rPr lang="en-US" sz="2400" b="0" i="0" u="none" strike="noStrike">
                          <a:solidFill>
                            <a:srgbClr val="000000"/>
                          </a:solidFill>
                          <a:effectLst/>
                          <a:latin typeface="Arial" panose="020B0604020202020204" pitchFamily="34" charset="0"/>
                        </a:rPr>
                        <a:t>1.03</a:t>
                      </a:r>
                    </a:p>
                  </a:txBody>
                  <a:tcPr marL="7620" marR="7620" marT="7620" marB="0"/>
                </a:tc>
                <a:tc>
                  <a:txBody>
                    <a:bodyPr/>
                    <a:lstStyle/>
                    <a:p>
                      <a:pPr algn="r" fontAlgn="t"/>
                      <a:r>
                        <a:rPr lang="en-US" sz="2400" b="0" i="0" u="none" strike="noStrike">
                          <a:solidFill>
                            <a:srgbClr val="000000"/>
                          </a:solidFill>
                          <a:effectLst/>
                          <a:latin typeface="Arial" panose="020B0604020202020204" pitchFamily="34" charset="0"/>
                        </a:rPr>
                        <a:t>0.35</a:t>
                      </a:r>
                    </a:p>
                  </a:txBody>
                  <a:tcPr marL="7620" marR="7620" marT="7620" marB="0"/>
                </a:tc>
                <a:extLst>
                  <a:ext uri="{0D108BD9-81ED-4DB2-BD59-A6C34878D82A}">
                    <a16:rowId xmlns:a16="http://schemas.microsoft.com/office/drawing/2014/main" val="2851540284"/>
                  </a:ext>
                </a:extLst>
              </a:tr>
              <a:tr h="474861">
                <a:tc>
                  <a:txBody>
                    <a:bodyPr/>
                    <a:lstStyle/>
                    <a:p>
                      <a:pPr algn="l" fontAlgn="t"/>
                      <a:r>
                        <a:rPr lang="en-US" sz="2400" b="0" u="none" strike="noStrike">
                          <a:effectLst/>
                          <a:latin typeface="Arial" panose="020B0604020202020204" pitchFamily="34" charset="0"/>
                          <a:cs typeface="Arial" panose="020B0604020202020204" pitchFamily="34" charset="0"/>
                        </a:rPr>
                        <a:t>HR vs. C lines</a:t>
                      </a:r>
                      <a:endParaRPr lang="en-US" sz="2400" b="0"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ctr" fontAlgn="t"/>
                      <a:r>
                        <a:rPr lang="en-US" sz="2400" b="0" u="none" strike="noStrike">
                          <a:effectLst/>
                          <a:latin typeface="Arial" panose="020B0604020202020204" pitchFamily="34" charset="0"/>
                          <a:cs typeface="Arial" panose="020B0604020202020204" pitchFamily="34" charset="0"/>
                        </a:rPr>
                        <a:t>1</a:t>
                      </a:r>
                      <a:endParaRPr lang="en-US" sz="2400" b="0"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ctr" fontAlgn="t"/>
                      <a:r>
                        <a:rPr lang="en-US" sz="2400" b="0" u="none" strike="noStrike">
                          <a:effectLst/>
                          <a:latin typeface="Arial" panose="020B0604020202020204" pitchFamily="34" charset="0"/>
                          <a:cs typeface="Arial" panose="020B0604020202020204" pitchFamily="34" charset="0"/>
                        </a:rPr>
                        <a:t>6</a:t>
                      </a:r>
                      <a:endParaRPr lang="en-US" sz="2400" b="0"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r" fontAlgn="t"/>
                      <a:r>
                        <a:rPr lang="en-US" sz="2400" b="0" i="0" u="none" strike="noStrike">
                          <a:solidFill>
                            <a:srgbClr val="000000"/>
                          </a:solidFill>
                          <a:effectLst/>
                          <a:latin typeface="Arial" panose="020B0604020202020204" pitchFamily="34" charset="0"/>
                        </a:rPr>
                        <a:t>1.11</a:t>
                      </a:r>
                    </a:p>
                  </a:txBody>
                  <a:tcPr marL="7620" marR="7620" marT="7620" marB="0"/>
                </a:tc>
                <a:tc>
                  <a:txBody>
                    <a:bodyPr/>
                    <a:lstStyle/>
                    <a:p>
                      <a:pPr algn="r" fontAlgn="t"/>
                      <a:r>
                        <a:rPr lang="en-US" sz="2400" b="0" i="0" u="none" strike="noStrike">
                          <a:solidFill>
                            <a:srgbClr val="000000"/>
                          </a:solidFill>
                          <a:effectLst/>
                          <a:latin typeface="Arial" panose="020B0604020202020204" pitchFamily="34" charset="0"/>
                        </a:rPr>
                        <a:t>0.33</a:t>
                      </a:r>
                    </a:p>
                  </a:txBody>
                  <a:tcPr marL="7620" marR="7620" marT="7620" marB="0"/>
                </a:tc>
                <a:extLst>
                  <a:ext uri="{0D108BD9-81ED-4DB2-BD59-A6C34878D82A}">
                    <a16:rowId xmlns:a16="http://schemas.microsoft.com/office/drawing/2014/main" val="2547729494"/>
                  </a:ext>
                </a:extLst>
              </a:tr>
              <a:tr h="474861">
                <a:tc>
                  <a:txBody>
                    <a:bodyPr/>
                    <a:lstStyle/>
                    <a:p>
                      <a:pPr algn="l" fontAlgn="t"/>
                      <a:r>
                        <a:rPr lang="en-US" sz="2400" u="none" strike="noStrike">
                          <a:effectLst/>
                          <a:latin typeface="Arial" panose="020B0604020202020204" pitchFamily="34" charset="0"/>
                          <a:cs typeface="Arial" panose="020B0604020202020204" pitchFamily="34" charset="0"/>
                        </a:rPr>
                        <a:t>Wheels * Diet</a:t>
                      </a:r>
                      <a:endParaRPr lang="en-US" sz="2400" b="1"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ctr" fontAlgn="t"/>
                      <a:r>
                        <a:rPr lang="en-US" sz="2400" u="none" strike="noStrike">
                          <a:effectLst/>
                          <a:latin typeface="Arial" panose="020B0604020202020204" pitchFamily="34" charset="0"/>
                          <a:cs typeface="Arial" panose="020B0604020202020204" pitchFamily="34" charset="0"/>
                        </a:rPr>
                        <a:t>1</a:t>
                      </a:r>
                      <a:endParaRPr lang="en-US" sz="2400" b="0"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ctr" fontAlgn="t"/>
                      <a:r>
                        <a:rPr lang="en-US" sz="2400" u="none" strike="noStrike">
                          <a:effectLst/>
                          <a:latin typeface="Arial" panose="020B0604020202020204" pitchFamily="34" charset="0"/>
                          <a:cs typeface="Arial" panose="020B0604020202020204" pitchFamily="34" charset="0"/>
                        </a:rPr>
                        <a:t>6</a:t>
                      </a:r>
                      <a:endParaRPr lang="en-US" sz="2400" b="0"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r" fontAlgn="t"/>
                      <a:r>
                        <a:rPr lang="en-US" sz="2400" b="0" i="0" u="none" strike="noStrike">
                          <a:solidFill>
                            <a:srgbClr val="000000"/>
                          </a:solidFill>
                          <a:effectLst/>
                          <a:latin typeface="Arial" panose="020B0604020202020204" pitchFamily="34" charset="0"/>
                        </a:rPr>
                        <a:t>0.11</a:t>
                      </a:r>
                    </a:p>
                  </a:txBody>
                  <a:tcPr marL="7620" marR="7620" marT="7620" marB="0"/>
                </a:tc>
                <a:tc>
                  <a:txBody>
                    <a:bodyPr/>
                    <a:lstStyle/>
                    <a:p>
                      <a:pPr algn="r" fontAlgn="t"/>
                      <a:r>
                        <a:rPr lang="en-US" sz="2400" b="0" i="0" u="none" strike="noStrike">
                          <a:solidFill>
                            <a:srgbClr val="000000"/>
                          </a:solidFill>
                          <a:effectLst/>
                          <a:latin typeface="Arial" panose="020B0604020202020204" pitchFamily="34" charset="0"/>
                        </a:rPr>
                        <a:t>0.76</a:t>
                      </a:r>
                    </a:p>
                  </a:txBody>
                  <a:tcPr marL="7620" marR="7620" marT="7620" marB="0"/>
                </a:tc>
                <a:extLst>
                  <a:ext uri="{0D108BD9-81ED-4DB2-BD59-A6C34878D82A}">
                    <a16:rowId xmlns:a16="http://schemas.microsoft.com/office/drawing/2014/main" val="3930954028"/>
                  </a:ext>
                </a:extLst>
              </a:tr>
              <a:tr h="474861">
                <a:tc>
                  <a:txBody>
                    <a:bodyPr/>
                    <a:lstStyle/>
                    <a:p>
                      <a:pPr algn="l" fontAlgn="t"/>
                      <a:r>
                        <a:rPr lang="en-US" sz="2400" b="0" u="none" strike="noStrike">
                          <a:effectLst/>
                          <a:latin typeface="Arial" panose="020B0604020202020204" pitchFamily="34" charset="0"/>
                          <a:cs typeface="Arial" panose="020B0604020202020204" pitchFamily="34" charset="0"/>
                        </a:rPr>
                        <a:t>Wheels * Linetype</a:t>
                      </a:r>
                      <a:endParaRPr lang="en-US" sz="2400" b="0"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ctr" fontAlgn="t"/>
                      <a:r>
                        <a:rPr lang="en-US" sz="2400" b="0" u="none" strike="noStrike">
                          <a:effectLst/>
                          <a:latin typeface="Arial" panose="020B0604020202020204" pitchFamily="34" charset="0"/>
                          <a:cs typeface="Arial" panose="020B0604020202020204" pitchFamily="34" charset="0"/>
                        </a:rPr>
                        <a:t>1</a:t>
                      </a:r>
                      <a:endParaRPr lang="en-US" sz="2400" b="0"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ctr" fontAlgn="t"/>
                      <a:r>
                        <a:rPr lang="en-US" sz="2400" b="0" u="none" strike="noStrike">
                          <a:effectLst/>
                          <a:latin typeface="Arial" panose="020B0604020202020204" pitchFamily="34" charset="0"/>
                          <a:cs typeface="Arial" panose="020B0604020202020204" pitchFamily="34" charset="0"/>
                        </a:rPr>
                        <a:t>6</a:t>
                      </a:r>
                      <a:endParaRPr lang="en-US" sz="2400" b="0"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r" fontAlgn="t"/>
                      <a:r>
                        <a:rPr lang="en-US" sz="2400" b="0" i="0" u="none" strike="noStrike">
                          <a:solidFill>
                            <a:srgbClr val="000000"/>
                          </a:solidFill>
                          <a:effectLst/>
                          <a:latin typeface="Arial" panose="020B0604020202020204" pitchFamily="34" charset="0"/>
                        </a:rPr>
                        <a:t>0.09</a:t>
                      </a:r>
                    </a:p>
                  </a:txBody>
                  <a:tcPr marL="7620" marR="7620" marT="7620" marB="0"/>
                </a:tc>
                <a:tc>
                  <a:txBody>
                    <a:bodyPr/>
                    <a:lstStyle/>
                    <a:p>
                      <a:pPr algn="r" fontAlgn="t"/>
                      <a:r>
                        <a:rPr lang="en-US" sz="2400" b="0" i="0" u="none" strike="noStrike">
                          <a:solidFill>
                            <a:srgbClr val="000000"/>
                          </a:solidFill>
                          <a:effectLst/>
                          <a:latin typeface="Arial" panose="020B0604020202020204" pitchFamily="34" charset="0"/>
                        </a:rPr>
                        <a:t>0.77</a:t>
                      </a:r>
                    </a:p>
                  </a:txBody>
                  <a:tcPr marL="7620" marR="7620" marT="7620" marB="0"/>
                </a:tc>
                <a:extLst>
                  <a:ext uri="{0D108BD9-81ED-4DB2-BD59-A6C34878D82A}">
                    <a16:rowId xmlns:a16="http://schemas.microsoft.com/office/drawing/2014/main" val="2164980781"/>
                  </a:ext>
                </a:extLst>
              </a:tr>
              <a:tr h="474861">
                <a:tc>
                  <a:txBody>
                    <a:bodyPr/>
                    <a:lstStyle/>
                    <a:p>
                      <a:pPr algn="l" fontAlgn="t"/>
                      <a:r>
                        <a:rPr lang="en-US" sz="2400" b="0" u="none" strike="noStrike">
                          <a:effectLst/>
                          <a:latin typeface="Arial" panose="020B0604020202020204" pitchFamily="34" charset="0"/>
                          <a:cs typeface="Arial" panose="020B0604020202020204" pitchFamily="34" charset="0"/>
                        </a:rPr>
                        <a:t>Diet *</a:t>
                      </a:r>
                      <a:r>
                        <a:rPr lang="en-US" sz="2400" b="0" u="none" strike="noStrike" baseline="0">
                          <a:effectLst/>
                          <a:latin typeface="Arial" panose="020B0604020202020204" pitchFamily="34" charset="0"/>
                          <a:cs typeface="Arial" panose="020B0604020202020204" pitchFamily="34" charset="0"/>
                        </a:rPr>
                        <a:t> Linetype</a:t>
                      </a:r>
                      <a:endParaRPr lang="en-US" sz="2400" b="0"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ctr" fontAlgn="t"/>
                      <a:r>
                        <a:rPr lang="en-US" sz="2400" b="0" u="none" strike="noStrike">
                          <a:effectLst/>
                          <a:latin typeface="Arial" panose="020B0604020202020204" pitchFamily="34" charset="0"/>
                          <a:cs typeface="Arial" panose="020B0604020202020204" pitchFamily="34" charset="0"/>
                        </a:rPr>
                        <a:t>1</a:t>
                      </a:r>
                      <a:endParaRPr lang="en-US" sz="2400" b="0"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ctr" fontAlgn="t"/>
                      <a:r>
                        <a:rPr lang="en-US" sz="2400" b="0" u="none" strike="noStrike">
                          <a:effectLst/>
                          <a:latin typeface="Arial" panose="020B0604020202020204" pitchFamily="34" charset="0"/>
                          <a:cs typeface="Arial" panose="020B0604020202020204" pitchFamily="34" charset="0"/>
                        </a:rPr>
                        <a:t>6</a:t>
                      </a:r>
                      <a:endParaRPr lang="en-US" sz="2400" b="0"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r" fontAlgn="t"/>
                      <a:r>
                        <a:rPr lang="en-US" sz="2400" b="0" i="0" u="none" strike="noStrike">
                          <a:solidFill>
                            <a:srgbClr val="000000"/>
                          </a:solidFill>
                          <a:effectLst/>
                          <a:latin typeface="Arial" panose="020B0604020202020204" pitchFamily="34" charset="0"/>
                        </a:rPr>
                        <a:t>1.53</a:t>
                      </a:r>
                    </a:p>
                  </a:txBody>
                  <a:tcPr marL="7620" marR="7620" marT="7620" marB="0"/>
                </a:tc>
                <a:tc>
                  <a:txBody>
                    <a:bodyPr/>
                    <a:lstStyle/>
                    <a:p>
                      <a:pPr algn="r" fontAlgn="t"/>
                      <a:r>
                        <a:rPr lang="en-US" sz="2400" b="0" i="0" u="none" strike="noStrike">
                          <a:solidFill>
                            <a:srgbClr val="000000"/>
                          </a:solidFill>
                          <a:effectLst/>
                          <a:latin typeface="Arial" panose="020B0604020202020204" pitchFamily="34" charset="0"/>
                        </a:rPr>
                        <a:t>0.26</a:t>
                      </a:r>
                    </a:p>
                  </a:txBody>
                  <a:tcPr marL="7620" marR="7620" marT="7620" marB="0"/>
                </a:tc>
                <a:extLst>
                  <a:ext uri="{0D108BD9-81ED-4DB2-BD59-A6C34878D82A}">
                    <a16:rowId xmlns:a16="http://schemas.microsoft.com/office/drawing/2014/main" val="69165923"/>
                  </a:ext>
                </a:extLst>
              </a:tr>
              <a:tr h="474861">
                <a:tc>
                  <a:txBody>
                    <a:bodyPr/>
                    <a:lstStyle/>
                    <a:p>
                      <a:pPr algn="l" fontAlgn="t"/>
                      <a:r>
                        <a:rPr lang="en-US" sz="2400" b="0" u="none" strike="noStrike">
                          <a:effectLst/>
                          <a:latin typeface="Arial" panose="020B0604020202020204" pitchFamily="34" charset="0"/>
                          <a:cs typeface="Arial" panose="020B0604020202020204" pitchFamily="34" charset="0"/>
                        </a:rPr>
                        <a:t>Wheels * Diet * Linetype</a:t>
                      </a:r>
                      <a:endParaRPr lang="en-US" sz="2400" b="0"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ctr" fontAlgn="t"/>
                      <a:r>
                        <a:rPr lang="en-US" sz="2400" b="0" u="none" strike="noStrike">
                          <a:effectLst/>
                          <a:latin typeface="Arial" panose="020B0604020202020204" pitchFamily="34" charset="0"/>
                          <a:cs typeface="Arial" panose="020B0604020202020204" pitchFamily="34" charset="0"/>
                        </a:rPr>
                        <a:t>1</a:t>
                      </a:r>
                      <a:endParaRPr lang="en-US" sz="2400" b="0"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ctr" fontAlgn="t"/>
                      <a:r>
                        <a:rPr lang="en-US" sz="2400" b="0" u="none" strike="noStrike">
                          <a:effectLst/>
                          <a:latin typeface="Arial" panose="020B0604020202020204" pitchFamily="34" charset="0"/>
                          <a:cs typeface="Arial" panose="020B0604020202020204" pitchFamily="34" charset="0"/>
                        </a:rPr>
                        <a:t>6</a:t>
                      </a:r>
                      <a:endParaRPr lang="en-US" sz="2400" b="0"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r" fontAlgn="t"/>
                      <a:r>
                        <a:rPr lang="en-US" sz="2400" b="0" i="0" u="none" strike="noStrike">
                          <a:solidFill>
                            <a:srgbClr val="000000"/>
                          </a:solidFill>
                          <a:effectLst/>
                          <a:latin typeface="Arial" panose="020B0604020202020204" pitchFamily="34" charset="0"/>
                        </a:rPr>
                        <a:t>1.47</a:t>
                      </a:r>
                    </a:p>
                  </a:txBody>
                  <a:tcPr marL="7620" marR="7620" marT="7620" marB="0"/>
                </a:tc>
                <a:tc>
                  <a:txBody>
                    <a:bodyPr/>
                    <a:lstStyle/>
                    <a:p>
                      <a:pPr algn="r" fontAlgn="t"/>
                      <a:r>
                        <a:rPr lang="en-US" sz="2400" b="0" i="0" u="none" strike="noStrike">
                          <a:solidFill>
                            <a:srgbClr val="000000"/>
                          </a:solidFill>
                          <a:effectLst/>
                          <a:latin typeface="Arial" panose="020B0604020202020204" pitchFamily="34" charset="0"/>
                        </a:rPr>
                        <a:t>0.27</a:t>
                      </a:r>
                    </a:p>
                  </a:txBody>
                  <a:tcPr marL="7620" marR="7620" marT="7620" marB="0"/>
                </a:tc>
                <a:extLst>
                  <a:ext uri="{0D108BD9-81ED-4DB2-BD59-A6C34878D82A}">
                    <a16:rowId xmlns:a16="http://schemas.microsoft.com/office/drawing/2014/main" val="2548528181"/>
                  </a:ext>
                </a:extLst>
              </a:tr>
            </a:tbl>
          </a:graphicData>
        </a:graphic>
      </p:graphicFrame>
      <p:sp>
        <p:nvSpPr>
          <p:cNvPr id="497725" name="Line 4">
            <a:extLst>
              <a:ext uri="{FF2B5EF4-FFF2-40B4-BE49-F238E27FC236}">
                <a16:creationId xmlns:a16="http://schemas.microsoft.com/office/drawing/2014/main" id="{514BF940-182C-C3C4-655F-7B51F4F019EB}"/>
              </a:ext>
            </a:extLst>
          </p:cNvPr>
          <p:cNvSpPr>
            <a:spLocks noChangeShapeType="1"/>
          </p:cNvSpPr>
          <p:nvPr/>
        </p:nvSpPr>
        <p:spPr bwMode="auto">
          <a:xfrm>
            <a:off x="271463" y="2179638"/>
            <a:ext cx="8559800" cy="12700"/>
          </a:xfrm>
          <a:prstGeom prst="line">
            <a:avLst/>
          </a:prstGeom>
          <a:noFill/>
          <a:ln w="317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497726" name="Line 4">
            <a:extLst>
              <a:ext uri="{FF2B5EF4-FFF2-40B4-BE49-F238E27FC236}">
                <a16:creationId xmlns:a16="http://schemas.microsoft.com/office/drawing/2014/main" id="{A5A16233-F99D-131B-C383-04AF985F672A}"/>
              </a:ext>
            </a:extLst>
          </p:cNvPr>
          <p:cNvSpPr>
            <a:spLocks noChangeShapeType="1"/>
          </p:cNvSpPr>
          <p:nvPr/>
        </p:nvSpPr>
        <p:spPr bwMode="auto">
          <a:xfrm>
            <a:off x="276225" y="5513388"/>
            <a:ext cx="8559800" cy="12700"/>
          </a:xfrm>
          <a:prstGeom prst="line">
            <a:avLst/>
          </a:prstGeom>
          <a:noFill/>
          <a:ln w="317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497727" name="Rectangle 2">
            <a:extLst>
              <a:ext uri="{FF2B5EF4-FFF2-40B4-BE49-F238E27FC236}">
                <a16:creationId xmlns:a16="http://schemas.microsoft.com/office/drawing/2014/main" id="{B84AD756-EB12-5697-43D8-164BF5824C1D}"/>
              </a:ext>
            </a:extLst>
          </p:cNvPr>
          <p:cNvSpPr>
            <a:spLocks noChangeArrowheads="1"/>
          </p:cNvSpPr>
          <p:nvPr/>
        </p:nvSpPr>
        <p:spPr bwMode="auto">
          <a:xfrm>
            <a:off x="635000" y="1163638"/>
            <a:ext cx="7758113"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0"/>
              </a:spcBef>
              <a:buFontTx/>
              <a:buNone/>
            </a:pPr>
            <a:r>
              <a:rPr lang="en-US" altLang="en-US" sz="2800" b="1">
                <a:solidFill>
                  <a:srgbClr val="000000"/>
                </a:solidFill>
                <a:latin typeface="Arial" panose="020B0604020202020204" pitchFamily="34" charset="0"/>
                <a:cs typeface="Arial" panose="020B0604020202020204" pitchFamily="34" charset="0"/>
              </a:rPr>
              <a:t>Reproductive Fat Pads</a:t>
            </a:r>
            <a:r>
              <a:rPr lang="en-US" altLang="en-US" sz="2800">
                <a:solidFill>
                  <a:srgbClr val="000000"/>
                </a:solidFill>
                <a:latin typeface="Arial" panose="020B0604020202020204" pitchFamily="34" charset="0"/>
                <a:cs typeface="Arial" panose="020B0604020202020204" pitchFamily="34" charset="0"/>
              </a:rPr>
              <a:t> (N = 148)</a:t>
            </a:r>
          </a:p>
        </p:txBody>
      </p:sp>
      <p:graphicFrame>
        <p:nvGraphicFramePr>
          <p:cNvPr id="4" name="Table 3">
            <a:extLst>
              <a:ext uri="{FF2B5EF4-FFF2-40B4-BE49-F238E27FC236}">
                <a16:creationId xmlns:a16="http://schemas.microsoft.com/office/drawing/2014/main" id="{CFADDF91-779B-28E2-F375-357EF10BF23D}"/>
              </a:ext>
            </a:extLst>
          </p:cNvPr>
          <p:cNvGraphicFramePr>
            <a:graphicFrameLocks noGrp="1"/>
          </p:cNvGraphicFramePr>
          <p:nvPr/>
        </p:nvGraphicFramePr>
        <p:xfrm>
          <a:off x="276225" y="5743575"/>
          <a:ext cx="8555038" cy="815975"/>
        </p:xfrm>
        <a:graphic>
          <a:graphicData uri="http://schemas.openxmlformats.org/drawingml/2006/table">
            <a:tbl>
              <a:tblPr firstRow="1" firstCol="1" bandRow="1">
                <a:tableStyleId>{5C22544A-7EE6-4342-B048-85BDC9FD1C3A}</a:tableStyleId>
              </a:tblPr>
              <a:tblGrid>
                <a:gridCol w="1711008">
                  <a:extLst>
                    <a:ext uri="{9D8B030D-6E8A-4147-A177-3AD203B41FA5}">
                      <a16:colId xmlns:a16="http://schemas.microsoft.com/office/drawing/2014/main" val="2052578298"/>
                    </a:ext>
                  </a:extLst>
                </a:gridCol>
                <a:gridCol w="2651675">
                  <a:extLst>
                    <a:ext uri="{9D8B030D-6E8A-4147-A177-3AD203B41FA5}">
                      <a16:colId xmlns:a16="http://schemas.microsoft.com/office/drawing/2014/main" val="123249347"/>
                    </a:ext>
                  </a:extLst>
                </a:gridCol>
                <a:gridCol w="1345581">
                  <a:extLst>
                    <a:ext uri="{9D8B030D-6E8A-4147-A177-3AD203B41FA5}">
                      <a16:colId xmlns:a16="http://schemas.microsoft.com/office/drawing/2014/main" val="2850108199"/>
                    </a:ext>
                  </a:extLst>
                </a:gridCol>
                <a:gridCol w="1531434">
                  <a:extLst>
                    <a:ext uri="{9D8B030D-6E8A-4147-A177-3AD203B41FA5}">
                      <a16:colId xmlns:a16="http://schemas.microsoft.com/office/drawing/2014/main" val="1522465873"/>
                    </a:ext>
                  </a:extLst>
                </a:gridCol>
                <a:gridCol w="1315341">
                  <a:extLst>
                    <a:ext uri="{9D8B030D-6E8A-4147-A177-3AD203B41FA5}">
                      <a16:colId xmlns:a16="http://schemas.microsoft.com/office/drawing/2014/main" val="2836351374"/>
                    </a:ext>
                  </a:extLst>
                </a:gridCol>
              </a:tblGrid>
              <a:tr h="271992">
                <a:tc>
                  <a:txBody>
                    <a:bodyPr/>
                    <a:lstStyle/>
                    <a:p>
                      <a:pPr marL="0" marR="0">
                        <a:lnSpc>
                          <a:spcPct val="107000"/>
                        </a:lnSpc>
                        <a:spcBef>
                          <a:spcPts val="0"/>
                        </a:spcBef>
                        <a:spcAft>
                          <a:spcPts val="0"/>
                        </a:spcAft>
                      </a:pPr>
                      <a:r>
                        <a:rPr lang="en-US" sz="1200" b="0" i="0" baseline="0">
                          <a:solidFill>
                            <a:schemeClr val="tx1"/>
                          </a:solidFill>
                          <a:effectLst/>
                          <a:latin typeface="Arial" panose="020B0604020202020204" pitchFamily="34" charset="0"/>
                        </a:rPr>
                        <a:t>MINI (+)</a:t>
                      </a:r>
                      <a:endParaRPr lang="en-US" sz="1100" b="0" i="0" baseline="0">
                        <a:solidFill>
                          <a:schemeClr val="tx1"/>
                        </a:solidFill>
                        <a:effectLst/>
                        <a:latin typeface="Arial" panose="020B0604020202020204" pitchFamily="34" charset="0"/>
                        <a:ea typeface="Calibri" panose="020F0502020204030204" pitchFamily="34" charset="0"/>
                        <a:cs typeface="Times New Roman" panose="02020603050405020304" pitchFamily="18" charset="0"/>
                      </a:endParaRPr>
                    </a:p>
                  </a:txBody>
                  <a:tcPr marL="38100" marR="38100" marT="38112" marB="38112">
                    <a:noFill/>
                  </a:tcPr>
                </a:tc>
                <a:tc>
                  <a:txBody>
                    <a:bodyPr/>
                    <a:lstStyle/>
                    <a:p>
                      <a:pPr marL="0" marR="0" algn="r">
                        <a:lnSpc>
                          <a:spcPct val="107000"/>
                        </a:lnSpc>
                        <a:spcBef>
                          <a:spcPts val="0"/>
                        </a:spcBef>
                        <a:spcAft>
                          <a:spcPts val="0"/>
                        </a:spcAft>
                      </a:pPr>
                      <a:r>
                        <a:rPr lang="en-US" sz="1200" b="0" i="0" baseline="0">
                          <a:solidFill>
                            <a:schemeClr val="tx1"/>
                          </a:solidFill>
                          <a:effectLst/>
                          <a:latin typeface="Arial" panose="020B0604020202020204" pitchFamily="34" charset="0"/>
                        </a:rPr>
                        <a:t>1</a:t>
                      </a:r>
                      <a:endParaRPr lang="en-US" sz="1100" b="0" i="0" baseline="0">
                        <a:solidFill>
                          <a:schemeClr val="tx1"/>
                        </a:solidFill>
                        <a:effectLst/>
                        <a:latin typeface="Arial" panose="020B0604020202020204" pitchFamily="34" charset="0"/>
                        <a:ea typeface="Calibri" panose="020F0502020204030204" pitchFamily="34" charset="0"/>
                        <a:cs typeface="Times New Roman" panose="02020603050405020304" pitchFamily="18" charset="0"/>
                      </a:endParaRPr>
                    </a:p>
                  </a:txBody>
                  <a:tcPr marL="38100" marR="38100" marT="38112" marB="38112">
                    <a:noFill/>
                  </a:tcPr>
                </a:tc>
                <a:tc>
                  <a:txBody>
                    <a:bodyPr/>
                    <a:lstStyle/>
                    <a:p>
                      <a:pPr marL="0" marR="0" algn="r">
                        <a:lnSpc>
                          <a:spcPct val="107000"/>
                        </a:lnSpc>
                        <a:spcBef>
                          <a:spcPts val="0"/>
                        </a:spcBef>
                        <a:spcAft>
                          <a:spcPts val="0"/>
                        </a:spcAft>
                      </a:pPr>
                      <a:r>
                        <a:rPr lang="en-US" sz="1200" b="0" i="0" baseline="0">
                          <a:solidFill>
                            <a:schemeClr val="tx1"/>
                          </a:solidFill>
                          <a:effectLst/>
                          <a:latin typeface="Arial" panose="020B0604020202020204" pitchFamily="34" charset="0"/>
                        </a:rPr>
                        <a:t>113</a:t>
                      </a:r>
                      <a:endParaRPr lang="en-US" sz="1100" b="0" i="0" baseline="0">
                        <a:solidFill>
                          <a:schemeClr val="tx1"/>
                        </a:solidFill>
                        <a:effectLst/>
                        <a:latin typeface="Arial" panose="020B0604020202020204" pitchFamily="34" charset="0"/>
                        <a:ea typeface="Calibri" panose="020F0502020204030204" pitchFamily="34" charset="0"/>
                        <a:cs typeface="Times New Roman" panose="02020603050405020304" pitchFamily="18" charset="0"/>
                      </a:endParaRPr>
                    </a:p>
                  </a:txBody>
                  <a:tcPr marL="38100" marR="38100" marT="38112" marB="38112">
                    <a:noFill/>
                  </a:tcPr>
                </a:tc>
                <a:tc>
                  <a:txBody>
                    <a:bodyPr/>
                    <a:lstStyle/>
                    <a:p>
                      <a:pPr marL="0" marR="0" algn="r">
                        <a:lnSpc>
                          <a:spcPct val="107000"/>
                        </a:lnSpc>
                        <a:spcBef>
                          <a:spcPts val="0"/>
                        </a:spcBef>
                        <a:spcAft>
                          <a:spcPts val="0"/>
                        </a:spcAft>
                      </a:pPr>
                      <a:r>
                        <a:rPr lang="en-US" sz="1200" b="0" i="0" baseline="0">
                          <a:solidFill>
                            <a:schemeClr val="tx1"/>
                          </a:solidFill>
                          <a:effectLst/>
                          <a:latin typeface="Arial" panose="020B0604020202020204" pitchFamily="34" charset="0"/>
                        </a:rPr>
                        <a:t>1.40</a:t>
                      </a:r>
                      <a:endParaRPr lang="en-US" sz="1100" b="0" i="0" baseline="0">
                        <a:solidFill>
                          <a:schemeClr val="tx1"/>
                        </a:solidFill>
                        <a:effectLst/>
                        <a:latin typeface="Arial" panose="020B0604020202020204" pitchFamily="34" charset="0"/>
                        <a:ea typeface="Calibri" panose="020F0502020204030204" pitchFamily="34" charset="0"/>
                        <a:cs typeface="Times New Roman" panose="02020603050405020304" pitchFamily="18" charset="0"/>
                      </a:endParaRPr>
                    </a:p>
                  </a:txBody>
                  <a:tcPr marL="38100" marR="38100" marT="38112" marB="38112">
                    <a:noFill/>
                  </a:tcPr>
                </a:tc>
                <a:tc>
                  <a:txBody>
                    <a:bodyPr/>
                    <a:lstStyle/>
                    <a:p>
                      <a:pPr marL="0" marR="0" algn="r">
                        <a:lnSpc>
                          <a:spcPct val="107000"/>
                        </a:lnSpc>
                        <a:spcBef>
                          <a:spcPts val="0"/>
                        </a:spcBef>
                        <a:spcAft>
                          <a:spcPts val="0"/>
                        </a:spcAft>
                      </a:pPr>
                      <a:r>
                        <a:rPr lang="en-US" sz="1200" b="0" i="0" baseline="0">
                          <a:solidFill>
                            <a:schemeClr val="tx1"/>
                          </a:solidFill>
                          <a:effectLst/>
                          <a:latin typeface="Arial" panose="020B0604020202020204" pitchFamily="34" charset="0"/>
                        </a:rPr>
                        <a:t>0.24</a:t>
                      </a:r>
                      <a:endParaRPr lang="en-US" sz="1100" b="0" i="0" baseline="0">
                        <a:solidFill>
                          <a:schemeClr val="tx1"/>
                        </a:solidFill>
                        <a:effectLst/>
                        <a:latin typeface="Arial" panose="020B0604020202020204" pitchFamily="34" charset="0"/>
                        <a:ea typeface="Calibri" panose="020F0502020204030204" pitchFamily="34" charset="0"/>
                        <a:cs typeface="Times New Roman" panose="02020603050405020304" pitchFamily="18" charset="0"/>
                      </a:endParaRPr>
                    </a:p>
                  </a:txBody>
                  <a:tcPr marL="38100" marR="38100" marT="38112" marB="38112">
                    <a:noFill/>
                  </a:tcPr>
                </a:tc>
                <a:extLst>
                  <a:ext uri="{0D108BD9-81ED-4DB2-BD59-A6C34878D82A}">
                    <a16:rowId xmlns:a16="http://schemas.microsoft.com/office/drawing/2014/main" val="106545722"/>
                  </a:ext>
                </a:extLst>
              </a:tr>
              <a:tr h="271992">
                <a:tc>
                  <a:txBody>
                    <a:bodyPr/>
                    <a:lstStyle/>
                    <a:p>
                      <a:pPr marL="0" marR="0">
                        <a:lnSpc>
                          <a:spcPct val="107000"/>
                        </a:lnSpc>
                        <a:spcBef>
                          <a:spcPts val="0"/>
                        </a:spcBef>
                        <a:spcAft>
                          <a:spcPts val="0"/>
                        </a:spcAft>
                      </a:pPr>
                      <a:r>
                        <a:rPr lang="en-US" sz="1200" b="0" i="0" baseline="0">
                          <a:solidFill>
                            <a:schemeClr val="tx1"/>
                          </a:solidFill>
                          <a:effectLst/>
                          <a:latin typeface="Arial" panose="020B0604020202020204" pitchFamily="34" charset="0"/>
                        </a:rPr>
                        <a:t>Body Mass</a:t>
                      </a:r>
                      <a:endParaRPr lang="en-US" sz="1100" b="0" i="0" baseline="0">
                        <a:solidFill>
                          <a:schemeClr val="tx1"/>
                        </a:solidFill>
                        <a:effectLst/>
                        <a:latin typeface="Arial" panose="020B0604020202020204" pitchFamily="34" charset="0"/>
                        <a:ea typeface="Calibri" panose="020F0502020204030204" pitchFamily="34" charset="0"/>
                        <a:cs typeface="Times New Roman" panose="02020603050405020304" pitchFamily="18" charset="0"/>
                      </a:endParaRPr>
                    </a:p>
                  </a:txBody>
                  <a:tcPr marL="38100" marR="38100" marT="38112" marB="38112">
                    <a:noFill/>
                  </a:tcPr>
                </a:tc>
                <a:tc>
                  <a:txBody>
                    <a:bodyPr/>
                    <a:lstStyle/>
                    <a:p>
                      <a:pPr marL="0" marR="0" algn="r">
                        <a:lnSpc>
                          <a:spcPct val="107000"/>
                        </a:lnSpc>
                        <a:spcBef>
                          <a:spcPts val="0"/>
                        </a:spcBef>
                        <a:spcAft>
                          <a:spcPts val="0"/>
                        </a:spcAft>
                      </a:pPr>
                      <a:r>
                        <a:rPr lang="en-US" sz="1200" b="0" i="0" baseline="0">
                          <a:solidFill>
                            <a:schemeClr val="tx1"/>
                          </a:solidFill>
                          <a:effectLst/>
                          <a:latin typeface="Arial" panose="020B0604020202020204" pitchFamily="34" charset="0"/>
                        </a:rPr>
                        <a:t>1</a:t>
                      </a:r>
                      <a:endParaRPr lang="en-US" sz="1100" b="0" i="0" baseline="0">
                        <a:solidFill>
                          <a:schemeClr val="tx1"/>
                        </a:solidFill>
                        <a:effectLst/>
                        <a:latin typeface="Arial" panose="020B0604020202020204" pitchFamily="34" charset="0"/>
                        <a:ea typeface="Calibri" panose="020F0502020204030204" pitchFamily="34" charset="0"/>
                        <a:cs typeface="Times New Roman" panose="02020603050405020304" pitchFamily="18" charset="0"/>
                      </a:endParaRPr>
                    </a:p>
                  </a:txBody>
                  <a:tcPr marL="38100" marR="38100" marT="38112" marB="38112">
                    <a:noFill/>
                  </a:tcPr>
                </a:tc>
                <a:tc>
                  <a:txBody>
                    <a:bodyPr/>
                    <a:lstStyle/>
                    <a:p>
                      <a:pPr marL="0" marR="0" algn="r">
                        <a:lnSpc>
                          <a:spcPct val="107000"/>
                        </a:lnSpc>
                        <a:spcBef>
                          <a:spcPts val="0"/>
                        </a:spcBef>
                        <a:spcAft>
                          <a:spcPts val="0"/>
                        </a:spcAft>
                      </a:pPr>
                      <a:r>
                        <a:rPr lang="en-US" sz="1200" b="0" i="0" baseline="0">
                          <a:solidFill>
                            <a:schemeClr val="tx1"/>
                          </a:solidFill>
                          <a:effectLst/>
                          <a:latin typeface="Arial" panose="020B0604020202020204" pitchFamily="34" charset="0"/>
                        </a:rPr>
                        <a:t>113</a:t>
                      </a:r>
                      <a:endParaRPr lang="en-US" sz="1100" b="0" i="0" baseline="0">
                        <a:solidFill>
                          <a:schemeClr val="tx1"/>
                        </a:solidFill>
                        <a:effectLst/>
                        <a:latin typeface="Arial" panose="020B0604020202020204" pitchFamily="34" charset="0"/>
                        <a:ea typeface="Calibri" panose="020F0502020204030204" pitchFamily="34" charset="0"/>
                        <a:cs typeface="Times New Roman" panose="02020603050405020304" pitchFamily="18" charset="0"/>
                      </a:endParaRPr>
                    </a:p>
                  </a:txBody>
                  <a:tcPr marL="38100" marR="38100" marT="38112" marB="38112">
                    <a:noFill/>
                  </a:tcPr>
                </a:tc>
                <a:tc>
                  <a:txBody>
                    <a:bodyPr/>
                    <a:lstStyle/>
                    <a:p>
                      <a:pPr marL="0" marR="0" algn="r">
                        <a:lnSpc>
                          <a:spcPct val="107000"/>
                        </a:lnSpc>
                        <a:spcBef>
                          <a:spcPts val="0"/>
                        </a:spcBef>
                        <a:spcAft>
                          <a:spcPts val="0"/>
                        </a:spcAft>
                      </a:pPr>
                      <a:r>
                        <a:rPr lang="en-US" sz="1200" b="0" i="0" baseline="0">
                          <a:solidFill>
                            <a:schemeClr val="tx1"/>
                          </a:solidFill>
                          <a:effectLst/>
                          <a:latin typeface="Arial" panose="020B0604020202020204" pitchFamily="34" charset="0"/>
                        </a:rPr>
                        <a:t>43.71</a:t>
                      </a:r>
                      <a:endParaRPr lang="en-US" sz="1100" b="0" i="0" baseline="0">
                        <a:solidFill>
                          <a:schemeClr val="tx1"/>
                        </a:solidFill>
                        <a:effectLst/>
                        <a:latin typeface="Arial" panose="020B0604020202020204" pitchFamily="34" charset="0"/>
                        <a:ea typeface="Calibri" panose="020F0502020204030204" pitchFamily="34" charset="0"/>
                        <a:cs typeface="Times New Roman" panose="02020603050405020304" pitchFamily="18" charset="0"/>
                      </a:endParaRPr>
                    </a:p>
                  </a:txBody>
                  <a:tcPr marL="38100" marR="38100" marT="38112" marB="38112">
                    <a:noFill/>
                  </a:tcPr>
                </a:tc>
                <a:tc>
                  <a:txBody>
                    <a:bodyPr/>
                    <a:lstStyle/>
                    <a:p>
                      <a:pPr marL="0" marR="0" algn="r">
                        <a:lnSpc>
                          <a:spcPct val="107000"/>
                        </a:lnSpc>
                        <a:spcBef>
                          <a:spcPts val="0"/>
                        </a:spcBef>
                        <a:spcAft>
                          <a:spcPts val="0"/>
                        </a:spcAft>
                      </a:pPr>
                      <a:r>
                        <a:rPr lang="en-US" sz="1200" b="0" i="0" baseline="0">
                          <a:solidFill>
                            <a:schemeClr val="tx1"/>
                          </a:solidFill>
                          <a:effectLst/>
                          <a:latin typeface="Arial" panose="020B0604020202020204" pitchFamily="34" charset="0"/>
                        </a:rPr>
                        <a:t>&lt;&lt;&lt;0.01</a:t>
                      </a:r>
                      <a:endParaRPr lang="en-US" sz="1100" b="0" i="0" baseline="0">
                        <a:solidFill>
                          <a:schemeClr val="tx1"/>
                        </a:solidFill>
                        <a:effectLst/>
                        <a:latin typeface="Arial" panose="020B0604020202020204" pitchFamily="34" charset="0"/>
                        <a:ea typeface="Calibri" panose="020F0502020204030204" pitchFamily="34" charset="0"/>
                        <a:cs typeface="Times New Roman" panose="02020603050405020304" pitchFamily="18" charset="0"/>
                      </a:endParaRPr>
                    </a:p>
                  </a:txBody>
                  <a:tcPr marL="38100" marR="38100" marT="38112" marB="38112">
                    <a:noFill/>
                  </a:tcPr>
                </a:tc>
                <a:extLst>
                  <a:ext uri="{0D108BD9-81ED-4DB2-BD59-A6C34878D82A}">
                    <a16:rowId xmlns:a16="http://schemas.microsoft.com/office/drawing/2014/main" val="4110343258"/>
                  </a:ext>
                </a:extLst>
              </a:tr>
              <a:tr h="271992">
                <a:tc>
                  <a:txBody>
                    <a:bodyPr/>
                    <a:lstStyle/>
                    <a:p>
                      <a:pPr marL="0" marR="0">
                        <a:lnSpc>
                          <a:spcPct val="107000"/>
                        </a:lnSpc>
                        <a:spcBef>
                          <a:spcPts val="0"/>
                        </a:spcBef>
                        <a:spcAft>
                          <a:spcPts val="0"/>
                        </a:spcAft>
                      </a:pPr>
                      <a:r>
                        <a:rPr lang="en-US" sz="1200" b="0" i="0" baseline="0">
                          <a:solidFill>
                            <a:schemeClr val="tx1"/>
                          </a:solidFill>
                          <a:effectLst/>
                          <a:latin typeface="Arial" panose="020B0604020202020204" pitchFamily="34" charset="0"/>
                        </a:rPr>
                        <a:t>Age</a:t>
                      </a:r>
                      <a:endParaRPr lang="en-US" sz="1100" b="0" i="0" baseline="0">
                        <a:solidFill>
                          <a:schemeClr val="tx1"/>
                        </a:solidFill>
                        <a:effectLst/>
                        <a:latin typeface="Arial" panose="020B0604020202020204" pitchFamily="34" charset="0"/>
                        <a:ea typeface="Calibri" panose="020F0502020204030204" pitchFamily="34" charset="0"/>
                        <a:cs typeface="Times New Roman" panose="02020603050405020304" pitchFamily="18" charset="0"/>
                      </a:endParaRPr>
                    </a:p>
                  </a:txBody>
                  <a:tcPr marL="38100" marR="38100" marT="38112" marB="38112">
                    <a:noFill/>
                  </a:tcPr>
                </a:tc>
                <a:tc>
                  <a:txBody>
                    <a:bodyPr/>
                    <a:lstStyle/>
                    <a:p>
                      <a:pPr marL="0" marR="0" algn="r">
                        <a:lnSpc>
                          <a:spcPct val="107000"/>
                        </a:lnSpc>
                        <a:spcBef>
                          <a:spcPts val="0"/>
                        </a:spcBef>
                        <a:spcAft>
                          <a:spcPts val="0"/>
                        </a:spcAft>
                      </a:pPr>
                      <a:r>
                        <a:rPr lang="en-US" sz="1200" b="0" i="0" baseline="0">
                          <a:solidFill>
                            <a:schemeClr val="tx1"/>
                          </a:solidFill>
                          <a:effectLst/>
                          <a:latin typeface="Arial" panose="020B0604020202020204" pitchFamily="34" charset="0"/>
                        </a:rPr>
                        <a:t>1</a:t>
                      </a:r>
                      <a:endParaRPr lang="en-US" sz="1100" b="0" i="0" baseline="0">
                        <a:solidFill>
                          <a:schemeClr val="tx1"/>
                        </a:solidFill>
                        <a:effectLst/>
                        <a:latin typeface="Arial" panose="020B0604020202020204" pitchFamily="34" charset="0"/>
                        <a:ea typeface="Calibri" panose="020F0502020204030204" pitchFamily="34" charset="0"/>
                        <a:cs typeface="Times New Roman" panose="02020603050405020304" pitchFamily="18" charset="0"/>
                      </a:endParaRPr>
                    </a:p>
                  </a:txBody>
                  <a:tcPr marL="38100" marR="38100" marT="38112" marB="38112">
                    <a:noFill/>
                  </a:tcPr>
                </a:tc>
                <a:tc>
                  <a:txBody>
                    <a:bodyPr/>
                    <a:lstStyle/>
                    <a:p>
                      <a:pPr marL="0" marR="0" algn="r">
                        <a:lnSpc>
                          <a:spcPct val="107000"/>
                        </a:lnSpc>
                        <a:spcBef>
                          <a:spcPts val="0"/>
                        </a:spcBef>
                        <a:spcAft>
                          <a:spcPts val="0"/>
                        </a:spcAft>
                      </a:pPr>
                      <a:r>
                        <a:rPr lang="en-US" sz="1200" b="0" i="0" baseline="0">
                          <a:solidFill>
                            <a:schemeClr val="tx1"/>
                          </a:solidFill>
                          <a:effectLst/>
                          <a:latin typeface="Arial" panose="020B0604020202020204" pitchFamily="34" charset="0"/>
                        </a:rPr>
                        <a:t>113</a:t>
                      </a:r>
                      <a:endParaRPr lang="en-US" sz="1100" b="0" i="0" baseline="0">
                        <a:solidFill>
                          <a:schemeClr val="tx1"/>
                        </a:solidFill>
                        <a:effectLst/>
                        <a:latin typeface="Arial" panose="020B0604020202020204" pitchFamily="34" charset="0"/>
                        <a:ea typeface="Calibri" panose="020F0502020204030204" pitchFamily="34" charset="0"/>
                        <a:cs typeface="Times New Roman" panose="02020603050405020304" pitchFamily="18" charset="0"/>
                      </a:endParaRPr>
                    </a:p>
                  </a:txBody>
                  <a:tcPr marL="38100" marR="38100" marT="38112" marB="38112">
                    <a:noFill/>
                  </a:tcPr>
                </a:tc>
                <a:tc>
                  <a:txBody>
                    <a:bodyPr/>
                    <a:lstStyle/>
                    <a:p>
                      <a:pPr marL="0" marR="0" algn="r">
                        <a:lnSpc>
                          <a:spcPct val="107000"/>
                        </a:lnSpc>
                        <a:spcBef>
                          <a:spcPts val="0"/>
                        </a:spcBef>
                        <a:spcAft>
                          <a:spcPts val="0"/>
                        </a:spcAft>
                      </a:pPr>
                      <a:r>
                        <a:rPr lang="en-US" sz="1100" b="0" i="0" baseline="0">
                          <a:solidFill>
                            <a:schemeClr val="tx1"/>
                          </a:solidFill>
                          <a:effectLst/>
                          <a:latin typeface="Arial" panose="020B0604020202020204" pitchFamily="34" charset="0"/>
                          <a:ea typeface="Calibri" panose="020F0502020204030204" pitchFamily="34" charset="0"/>
                          <a:cs typeface="Times New Roman" panose="02020603050405020304" pitchFamily="18" charset="0"/>
                        </a:rPr>
                        <a:t>1.39</a:t>
                      </a:r>
                    </a:p>
                  </a:txBody>
                  <a:tcPr marL="38100" marR="38100" marT="38112" marB="38112">
                    <a:noFill/>
                  </a:tcPr>
                </a:tc>
                <a:tc>
                  <a:txBody>
                    <a:bodyPr/>
                    <a:lstStyle/>
                    <a:p>
                      <a:pPr marL="0" marR="0" algn="r">
                        <a:lnSpc>
                          <a:spcPct val="107000"/>
                        </a:lnSpc>
                        <a:spcBef>
                          <a:spcPts val="0"/>
                        </a:spcBef>
                        <a:spcAft>
                          <a:spcPts val="0"/>
                        </a:spcAft>
                      </a:pPr>
                      <a:r>
                        <a:rPr lang="en-US" sz="1200" b="0" i="0" baseline="0">
                          <a:solidFill>
                            <a:schemeClr val="tx1"/>
                          </a:solidFill>
                          <a:effectLst/>
                          <a:latin typeface="Arial" panose="020B0604020202020204" pitchFamily="34" charset="0"/>
                        </a:rPr>
                        <a:t>0.24</a:t>
                      </a:r>
                      <a:endParaRPr lang="en-US" sz="1100" b="0" i="0" baseline="0">
                        <a:solidFill>
                          <a:schemeClr val="tx1"/>
                        </a:solidFill>
                        <a:effectLst/>
                        <a:latin typeface="Arial" panose="020B0604020202020204" pitchFamily="34" charset="0"/>
                        <a:ea typeface="Calibri" panose="020F0502020204030204" pitchFamily="34" charset="0"/>
                        <a:cs typeface="Times New Roman" panose="02020603050405020304" pitchFamily="18" charset="0"/>
                      </a:endParaRPr>
                    </a:p>
                  </a:txBody>
                  <a:tcPr marL="38100" marR="38100" marT="38112" marB="38112">
                    <a:noFill/>
                  </a:tcPr>
                </a:tc>
                <a:extLst>
                  <a:ext uri="{0D108BD9-81ED-4DB2-BD59-A6C34878D82A}">
                    <a16:rowId xmlns:a16="http://schemas.microsoft.com/office/drawing/2014/main" val="437554035"/>
                  </a:ext>
                </a:extLst>
              </a:tr>
            </a:tbl>
          </a:graphicData>
        </a:graphic>
      </p:graphicFrame>
      <p:sp>
        <p:nvSpPr>
          <p:cNvPr id="497754" name="TextBox 2">
            <a:extLst>
              <a:ext uri="{FF2B5EF4-FFF2-40B4-BE49-F238E27FC236}">
                <a16:creationId xmlns:a16="http://schemas.microsoft.com/office/drawing/2014/main" id="{78F5F83A-675F-3340-FAB9-87E05E5239C0}"/>
              </a:ext>
            </a:extLst>
          </p:cNvPr>
          <p:cNvSpPr txBox="1">
            <a:spLocks noChangeArrowheads="1"/>
          </p:cNvSpPr>
          <p:nvPr/>
        </p:nvSpPr>
        <p:spPr bwMode="auto">
          <a:xfrm>
            <a:off x="187325" y="541338"/>
            <a:ext cx="8502650" cy="592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nSpc>
                <a:spcPct val="110000"/>
              </a:lnSpc>
              <a:spcBef>
                <a:spcPct val="0"/>
              </a:spcBef>
              <a:buFontTx/>
              <a:buNone/>
            </a:pPr>
            <a:r>
              <a:rPr lang="en-US" altLang="en-US">
                <a:solidFill>
                  <a:srgbClr val="993300"/>
                </a:solidFill>
                <a:latin typeface="Arial" panose="020B0604020202020204" pitchFamily="34" charset="0"/>
                <a:cs typeface="Arial" panose="020B0604020202020204" pitchFamily="34" charset="0"/>
              </a:rPr>
              <a:t>Juvenile exposure had no apparent effect.</a:t>
            </a:r>
          </a:p>
        </p:txBody>
      </p:sp>
    </p:spTree>
  </p:cSld>
  <p:clrMapOvr>
    <a:masterClrMapping/>
  </p:clrMapOvr>
</p:sld>
</file>

<file path=ppt/slides/slide2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9714" name="Slide Number Placeholder 1">
            <a:extLst>
              <a:ext uri="{FF2B5EF4-FFF2-40B4-BE49-F238E27FC236}">
                <a16:creationId xmlns:a16="http://schemas.microsoft.com/office/drawing/2014/main" id="{42FF907A-D726-7C94-9FAB-4B0CBA0AE312}"/>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8DCF6E70-1987-4D62-B679-2ACC32FD7B3E}" type="slidenum">
              <a:rPr lang="en-US" altLang="en-US" sz="1400"/>
              <a:pPr>
                <a:spcBef>
                  <a:spcPct val="0"/>
                </a:spcBef>
                <a:buFontTx/>
                <a:buNone/>
              </a:pPr>
              <a:t>261</a:t>
            </a:fld>
            <a:endParaRPr lang="en-US" altLang="en-US" sz="1400"/>
          </a:p>
        </p:txBody>
      </p:sp>
      <p:sp>
        <p:nvSpPr>
          <p:cNvPr id="499715" name="Line 4">
            <a:extLst>
              <a:ext uri="{FF2B5EF4-FFF2-40B4-BE49-F238E27FC236}">
                <a16:creationId xmlns:a16="http://schemas.microsoft.com/office/drawing/2014/main" id="{0DFC1309-E0B9-F61B-BE30-AB7ACC90ED76}"/>
              </a:ext>
            </a:extLst>
          </p:cNvPr>
          <p:cNvSpPr>
            <a:spLocks noChangeShapeType="1"/>
          </p:cNvSpPr>
          <p:nvPr/>
        </p:nvSpPr>
        <p:spPr bwMode="auto">
          <a:xfrm>
            <a:off x="120650" y="500063"/>
            <a:ext cx="8869363" cy="0"/>
          </a:xfrm>
          <a:prstGeom prst="line">
            <a:avLst/>
          </a:prstGeom>
          <a:noFill/>
          <a:ln w="50800">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499716" name="Text Box 5">
            <a:extLst>
              <a:ext uri="{FF2B5EF4-FFF2-40B4-BE49-F238E27FC236}">
                <a16:creationId xmlns:a16="http://schemas.microsoft.com/office/drawing/2014/main" id="{32FC12B7-44E3-AA12-462D-ADFB70F420F8}"/>
              </a:ext>
            </a:extLst>
          </p:cNvPr>
          <p:cNvSpPr txBox="1">
            <a:spLocks noChangeArrowheads="1"/>
          </p:cNvSpPr>
          <p:nvPr/>
        </p:nvSpPr>
        <p:spPr bwMode="auto">
          <a:xfrm>
            <a:off x="26988" y="12700"/>
            <a:ext cx="9144000" cy="4619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ts val="1200"/>
              </a:spcBef>
              <a:spcAft>
                <a:spcPts val="600"/>
              </a:spcAft>
              <a:buFontTx/>
              <a:buNone/>
            </a:pPr>
            <a:r>
              <a:rPr lang="en-US" altLang="en-US" sz="2400" b="1">
                <a:latin typeface="Arial" panose="020B0604020202020204" pitchFamily="34" charset="0"/>
                <a:cs typeface="Arial" panose="020B0604020202020204" pitchFamily="34" charset="0"/>
              </a:rPr>
              <a:t>3. </a:t>
            </a:r>
            <a:r>
              <a:rPr lang="fr-FR" altLang="en-US" sz="2400" b="1">
                <a:latin typeface="Arial" panose="020B0604020202020204" pitchFamily="34" charset="0"/>
                <a:cs typeface="Arial" panose="020B0604020202020204" pitchFamily="34" charset="0"/>
              </a:rPr>
              <a:t>Juvenile Exposure – Gen. 76 Males</a:t>
            </a:r>
            <a:endParaRPr lang="en-US" altLang="en-US" sz="2400">
              <a:latin typeface="Arial" panose="020B0604020202020204" pitchFamily="34" charset="0"/>
              <a:cs typeface="Arial" panose="020B0604020202020204" pitchFamily="34" charset="0"/>
            </a:endParaRPr>
          </a:p>
        </p:txBody>
      </p:sp>
      <p:graphicFrame>
        <p:nvGraphicFramePr>
          <p:cNvPr id="2" name="Table 1">
            <a:extLst>
              <a:ext uri="{FF2B5EF4-FFF2-40B4-BE49-F238E27FC236}">
                <a16:creationId xmlns:a16="http://schemas.microsoft.com/office/drawing/2014/main" id="{116AC246-9F15-15F4-97E3-A49875A2F539}"/>
              </a:ext>
            </a:extLst>
          </p:cNvPr>
          <p:cNvGraphicFramePr>
            <a:graphicFrameLocks noGrp="1"/>
          </p:cNvGraphicFramePr>
          <p:nvPr/>
        </p:nvGraphicFramePr>
        <p:xfrm>
          <a:off x="269875" y="1731963"/>
          <a:ext cx="8569325" cy="3798887"/>
        </p:xfrm>
        <a:graphic>
          <a:graphicData uri="http://schemas.openxmlformats.org/drawingml/2006/table">
            <a:tbl>
              <a:tblPr>
                <a:tableStyleId>{5C22544A-7EE6-4342-B048-85BDC9FD1C3A}</a:tableStyleId>
              </a:tblPr>
              <a:tblGrid>
                <a:gridCol w="3685730">
                  <a:extLst>
                    <a:ext uri="{9D8B030D-6E8A-4147-A177-3AD203B41FA5}">
                      <a16:colId xmlns:a16="http://schemas.microsoft.com/office/drawing/2014/main" val="2568094418"/>
                    </a:ext>
                  </a:extLst>
                </a:gridCol>
                <a:gridCol w="1220899">
                  <a:extLst>
                    <a:ext uri="{9D8B030D-6E8A-4147-A177-3AD203B41FA5}">
                      <a16:colId xmlns:a16="http://schemas.microsoft.com/office/drawing/2014/main" val="2005781166"/>
                    </a:ext>
                  </a:extLst>
                </a:gridCol>
                <a:gridCol w="1220899">
                  <a:extLst>
                    <a:ext uri="{9D8B030D-6E8A-4147-A177-3AD203B41FA5}">
                      <a16:colId xmlns:a16="http://schemas.microsoft.com/office/drawing/2014/main" val="932422602"/>
                    </a:ext>
                  </a:extLst>
                </a:gridCol>
                <a:gridCol w="1220899">
                  <a:extLst>
                    <a:ext uri="{9D8B030D-6E8A-4147-A177-3AD203B41FA5}">
                      <a16:colId xmlns:a16="http://schemas.microsoft.com/office/drawing/2014/main" val="690045202"/>
                    </a:ext>
                  </a:extLst>
                </a:gridCol>
                <a:gridCol w="1220899">
                  <a:extLst>
                    <a:ext uri="{9D8B030D-6E8A-4147-A177-3AD203B41FA5}">
                      <a16:colId xmlns:a16="http://schemas.microsoft.com/office/drawing/2014/main" val="3560466179"/>
                    </a:ext>
                  </a:extLst>
                </a:gridCol>
              </a:tblGrid>
              <a:tr h="474861">
                <a:tc>
                  <a:txBody>
                    <a:bodyPr/>
                    <a:lstStyle/>
                    <a:p>
                      <a:pPr algn="l" fontAlgn="t"/>
                      <a:r>
                        <a:rPr lang="en-US" sz="2400" u="none" strike="noStrike">
                          <a:effectLst/>
                          <a:latin typeface="Arial" panose="020B0604020202020204" pitchFamily="34" charset="0"/>
                          <a:cs typeface="Arial" panose="020B0604020202020204" pitchFamily="34" charset="0"/>
                        </a:rPr>
                        <a:t>Ef</a:t>
                      </a:r>
                      <a:r>
                        <a:rPr lang="en-US" sz="400" u="none" strike="noStrike">
                          <a:effectLst/>
                          <a:latin typeface="Arial" panose="020B0604020202020204" pitchFamily="34" charset="0"/>
                          <a:cs typeface="Arial" panose="020B0604020202020204" pitchFamily="34" charset="0"/>
                        </a:rPr>
                        <a:t> </a:t>
                      </a:r>
                      <a:r>
                        <a:rPr lang="en-US" sz="2400" u="none" strike="noStrike">
                          <a:effectLst/>
                          <a:latin typeface="Arial" panose="020B0604020202020204" pitchFamily="34" charset="0"/>
                          <a:cs typeface="Arial" panose="020B0604020202020204" pitchFamily="34" charset="0"/>
                        </a:rPr>
                        <a:t>fect</a:t>
                      </a:r>
                      <a:endParaRPr lang="en-US" sz="2400" b="1"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ctr" fontAlgn="t"/>
                      <a:r>
                        <a:rPr lang="en-US" sz="2400" u="none" strike="noStrike">
                          <a:effectLst/>
                          <a:latin typeface="Arial" panose="020B0604020202020204" pitchFamily="34" charset="0"/>
                          <a:cs typeface="Arial" panose="020B0604020202020204" pitchFamily="34" charset="0"/>
                        </a:rPr>
                        <a:t>Num d.f.</a:t>
                      </a:r>
                      <a:endParaRPr lang="en-US" sz="2400" b="1"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ctr" fontAlgn="t"/>
                      <a:r>
                        <a:rPr lang="en-US" sz="2400" u="none" strike="noStrike">
                          <a:effectLst/>
                          <a:latin typeface="Arial" panose="020B0604020202020204" pitchFamily="34" charset="0"/>
                          <a:cs typeface="Arial" panose="020B0604020202020204" pitchFamily="34" charset="0"/>
                        </a:rPr>
                        <a:t>Den d.f.</a:t>
                      </a:r>
                      <a:endParaRPr lang="en-US" sz="2400" b="1"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ctr" fontAlgn="t"/>
                      <a:r>
                        <a:rPr lang="en-US" sz="2400" u="none" strike="noStrike">
                          <a:effectLst/>
                          <a:latin typeface="Arial" panose="020B0604020202020204" pitchFamily="34" charset="0"/>
                          <a:cs typeface="Arial" panose="020B0604020202020204" pitchFamily="34" charset="0"/>
                        </a:rPr>
                        <a:t>     F</a:t>
                      </a:r>
                      <a:endParaRPr lang="en-US" sz="2400" b="1"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ctr" fontAlgn="t"/>
                      <a:r>
                        <a:rPr lang="en-US" sz="2400" u="none" strike="noStrike">
                          <a:effectLst/>
                          <a:latin typeface="Arial" panose="020B0604020202020204" pitchFamily="34" charset="0"/>
                          <a:cs typeface="Arial" panose="020B0604020202020204" pitchFamily="34" charset="0"/>
                        </a:rPr>
                        <a:t>      P</a:t>
                      </a:r>
                      <a:endParaRPr lang="en-US" sz="2400" b="1"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extLst>
                  <a:ext uri="{0D108BD9-81ED-4DB2-BD59-A6C34878D82A}">
                    <a16:rowId xmlns:a16="http://schemas.microsoft.com/office/drawing/2014/main" val="2717344139"/>
                  </a:ext>
                </a:extLst>
              </a:tr>
              <a:tr h="474861">
                <a:tc>
                  <a:txBody>
                    <a:bodyPr/>
                    <a:lstStyle/>
                    <a:p>
                      <a:pPr algn="l" fontAlgn="t"/>
                      <a:r>
                        <a:rPr lang="en-US" sz="2400" b="1" i="0" u="none" strike="noStrike">
                          <a:effectLst/>
                          <a:latin typeface="Arial" panose="020B0604020202020204" pitchFamily="34" charset="0"/>
                          <a:cs typeface="Arial" panose="020B0604020202020204" pitchFamily="34" charset="0"/>
                        </a:rPr>
                        <a:t>Juvenile wheels (+)</a:t>
                      </a:r>
                      <a:endParaRPr lang="en-US" sz="2400" b="1"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ctr" fontAlgn="t"/>
                      <a:r>
                        <a:rPr lang="en-US" sz="2400" b="1" i="0" u="none" strike="noStrike">
                          <a:effectLst/>
                          <a:latin typeface="Arial" panose="020B0604020202020204" pitchFamily="34" charset="0"/>
                          <a:cs typeface="Arial" panose="020B0604020202020204" pitchFamily="34" charset="0"/>
                        </a:rPr>
                        <a:t>1</a:t>
                      </a:r>
                      <a:endParaRPr lang="en-US" sz="2400" b="1"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ctr" fontAlgn="t"/>
                      <a:r>
                        <a:rPr lang="en-US" sz="2400" b="1" i="0" u="none" strike="noStrike">
                          <a:effectLst/>
                          <a:latin typeface="Arial" panose="020B0604020202020204" pitchFamily="34" charset="0"/>
                          <a:cs typeface="Arial" panose="020B0604020202020204" pitchFamily="34" charset="0"/>
                        </a:rPr>
                        <a:t>6</a:t>
                      </a:r>
                      <a:endParaRPr lang="en-US" sz="2400" b="1"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r" fontAlgn="t"/>
                      <a:r>
                        <a:rPr lang="en-US" sz="2400" b="1" i="0" u="none" strike="noStrike">
                          <a:solidFill>
                            <a:srgbClr val="000000"/>
                          </a:solidFill>
                          <a:effectLst/>
                          <a:latin typeface="Arial" panose="020B0604020202020204" pitchFamily="34" charset="0"/>
                        </a:rPr>
                        <a:t>6.29</a:t>
                      </a:r>
                    </a:p>
                  </a:txBody>
                  <a:tcPr marL="7620" marR="7620" marT="7620" marB="0"/>
                </a:tc>
                <a:tc>
                  <a:txBody>
                    <a:bodyPr/>
                    <a:lstStyle/>
                    <a:p>
                      <a:pPr algn="r" fontAlgn="t"/>
                      <a:r>
                        <a:rPr lang="en-US" sz="2400" b="1" i="0" u="none" strike="noStrike">
                          <a:solidFill>
                            <a:srgbClr val="000000"/>
                          </a:solidFill>
                          <a:effectLst/>
                          <a:latin typeface="Arial" panose="020B0604020202020204" pitchFamily="34" charset="0"/>
                        </a:rPr>
                        <a:t>&lt;0.05</a:t>
                      </a:r>
                    </a:p>
                  </a:txBody>
                  <a:tcPr marL="7620" marR="7620" marT="7620" marB="0"/>
                </a:tc>
                <a:extLst>
                  <a:ext uri="{0D108BD9-81ED-4DB2-BD59-A6C34878D82A}">
                    <a16:rowId xmlns:a16="http://schemas.microsoft.com/office/drawing/2014/main" val="604972749"/>
                  </a:ext>
                </a:extLst>
              </a:tr>
              <a:tr h="474861">
                <a:tc>
                  <a:txBody>
                    <a:bodyPr/>
                    <a:lstStyle/>
                    <a:p>
                      <a:pPr algn="l" fontAlgn="t"/>
                      <a:r>
                        <a:rPr lang="en-US" sz="2400" b="0" u="none" strike="noStrike">
                          <a:effectLst/>
                          <a:latin typeface="Arial" panose="020B0604020202020204" pitchFamily="34" charset="0"/>
                          <a:cs typeface="Arial" panose="020B0604020202020204" pitchFamily="34" charset="0"/>
                        </a:rPr>
                        <a:t>Juvenile Western diet</a:t>
                      </a:r>
                      <a:endParaRPr lang="en-US" sz="2400" b="0"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ctr" fontAlgn="t"/>
                      <a:r>
                        <a:rPr lang="en-US" sz="2400" b="0" u="none" strike="noStrike">
                          <a:effectLst/>
                          <a:latin typeface="Arial" panose="020B0604020202020204" pitchFamily="34" charset="0"/>
                          <a:cs typeface="Arial" panose="020B0604020202020204" pitchFamily="34" charset="0"/>
                        </a:rPr>
                        <a:t>1</a:t>
                      </a:r>
                      <a:endParaRPr lang="en-US" sz="2400" b="0"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ctr" fontAlgn="t"/>
                      <a:r>
                        <a:rPr lang="en-US" sz="2400" b="0" u="none" strike="noStrike">
                          <a:effectLst/>
                          <a:latin typeface="Arial" panose="020B0604020202020204" pitchFamily="34" charset="0"/>
                          <a:cs typeface="Arial" panose="020B0604020202020204" pitchFamily="34" charset="0"/>
                        </a:rPr>
                        <a:t>6</a:t>
                      </a:r>
                      <a:endParaRPr lang="en-US" sz="2400" b="0"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r" fontAlgn="t"/>
                      <a:r>
                        <a:rPr lang="en-US" sz="2400" b="0" i="0" u="none" strike="noStrike">
                          <a:solidFill>
                            <a:srgbClr val="000000"/>
                          </a:solidFill>
                          <a:effectLst/>
                          <a:latin typeface="Arial" panose="020B0604020202020204" pitchFamily="34" charset="0"/>
                        </a:rPr>
                        <a:t>0.77</a:t>
                      </a:r>
                    </a:p>
                  </a:txBody>
                  <a:tcPr marL="7620" marR="7620" marT="7620" marB="0"/>
                </a:tc>
                <a:tc>
                  <a:txBody>
                    <a:bodyPr/>
                    <a:lstStyle/>
                    <a:p>
                      <a:pPr algn="r" fontAlgn="t"/>
                      <a:r>
                        <a:rPr lang="en-US" sz="2400" b="0" i="0" u="none" strike="noStrike">
                          <a:solidFill>
                            <a:srgbClr val="000000"/>
                          </a:solidFill>
                          <a:effectLst/>
                          <a:latin typeface="Arial" panose="020B0604020202020204" pitchFamily="34" charset="0"/>
                        </a:rPr>
                        <a:t>0.41</a:t>
                      </a:r>
                    </a:p>
                  </a:txBody>
                  <a:tcPr marL="7620" marR="7620" marT="7620" marB="0"/>
                </a:tc>
                <a:extLst>
                  <a:ext uri="{0D108BD9-81ED-4DB2-BD59-A6C34878D82A}">
                    <a16:rowId xmlns:a16="http://schemas.microsoft.com/office/drawing/2014/main" val="2851540284"/>
                  </a:ext>
                </a:extLst>
              </a:tr>
              <a:tr h="474861">
                <a:tc>
                  <a:txBody>
                    <a:bodyPr/>
                    <a:lstStyle/>
                    <a:p>
                      <a:pPr algn="l" fontAlgn="t"/>
                      <a:r>
                        <a:rPr lang="en-US" sz="2400" b="0" u="none" strike="noStrike">
                          <a:effectLst/>
                          <a:latin typeface="Arial" panose="020B0604020202020204" pitchFamily="34" charset="0"/>
                          <a:cs typeface="Arial" panose="020B0604020202020204" pitchFamily="34" charset="0"/>
                        </a:rPr>
                        <a:t>HR vs. C lines</a:t>
                      </a:r>
                      <a:endParaRPr lang="en-US" sz="2400" b="0"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ctr" fontAlgn="t"/>
                      <a:r>
                        <a:rPr lang="en-US" sz="2400" b="0" u="none" strike="noStrike">
                          <a:effectLst/>
                          <a:latin typeface="Arial" panose="020B0604020202020204" pitchFamily="34" charset="0"/>
                          <a:cs typeface="Arial" panose="020B0604020202020204" pitchFamily="34" charset="0"/>
                        </a:rPr>
                        <a:t>1</a:t>
                      </a:r>
                      <a:endParaRPr lang="en-US" sz="2400" b="0"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ctr" fontAlgn="t"/>
                      <a:r>
                        <a:rPr lang="en-US" sz="2400" b="0" u="none" strike="noStrike">
                          <a:effectLst/>
                          <a:latin typeface="Arial" panose="020B0604020202020204" pitchFamily="34" charset="0"/>
                          <a:cs typeface="Arial" panose="020B0604020202020204" pitchFamily="34" charset="0"/>
                        </a:rPr>
                        <a:t>6</a:t>
                      </a:r>
                      <a:endParaRPr lang="en-US" sz="2400" b="0"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r" fontAlgn="t"/>
                      <a:r>
                        <a:rPr lang="en-US" sz="2400" b="0" i="0" u="none" strike="noStrike">
                          <a:solidFill>
                            <a:srgbClr val="000000"/>
                          </a:solidFill>
                          <a:effectLst/>
                          <a:latin typeface="Arial" panose="020B0604020202020204" pitchFamily="34" charset="0"/>
                        </a:rPr>
                        <a:t>1.02</a:t>
                      </a:r>
                    </a:p>
                  </a:txBody>
                  <a:tcPr marL="7620" marR="7620" marT="7620" marB="0"/>
                </a:tc>
                <a:tc>
                  <a:txBody>
                    <a:bodyPr/>
                    <a:lstStyle/>
                    <a:p>
                      <a:pPr algn="r" fontAlgn="t"/>
                      <a:r>
                        <a:rPr lang="en-US" sz="2400" b="0" i="0" u="none" strike="noStrike">
                          <a:solidFill>
                            <a:srgbClr val="000000"/>
                          </a:solidFill>
                          <a:effectLst/>
                          <a:latin typeface="Arial" panose="020B0604020202020204" pitchFamily="34" charset="0"/>
                        </a:rPr>
                        <a:t>0.35</a:t>
                      </a:r>
                    </a:p>
                  </a:txBody>
                  <a:tcPr marL="7620" marR="7620" marT="7620" marB="0"/>
                </a:tc>
                <a:extLst>
                  <a:ext uri="{0D108BD9-81ED-4DB2-BD59-A6C34878D82A}">
                    <a16:rowId xmlns:a16="http://schemas.microsoft.com/office/drawing/2014/main" val="2547729494"/>
                  </a:ext>
                </a:extLst>
              </a:tr>
              <a:tr h="474861">
                <a:tc>
                  <a:txBody>
                    <a:bodyPr/>
                    <a:lstStyle/>
                    <a:p>
                      <a:pPr algn="l" fontAlgn="t"/>
                      <a:r>
                        <a:rPr lang="en-US" sz="2400" u="none" strike="noStrike">
                          <a:effectLst/>
                          <a:latin typeface="Arial" panose="020B0604020202020204" pitchFamily="34" charset="0"/>
                          <a:cs typeface="Arial" panose="020B0604020202020204" pitchFamily="34" charset="0"/>
                        </a:rPr>
                        <a:t>Wheels * Diet</a:t>
                      </a:r>
                      <a:endParaRPr lang="en-US" sz="2400" b="1"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ctr" fontAlgn="t"/>
                      <a:r>
                        <a:rPr lang="en-US" sz="2400" u="none" strike="noStrike">
                          <a:effectLst/>
                          <a:latin typeface="Arial" panose="020B0604020202020204" pitchFamily="34" charset="0"/>
                          <a:cs typeface="Arial" panose="020B0604020202020204" pitchFamily="34" charset="0"/>
                        </a:rPr>
                        <a:t>1</a:t>
                      </a:r>
                      <a:endParaRPr lang="en-US" sz="2400" b="0"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ctr" fontAlgn="t"/>
                      <a:r>
                        <a:rPr lang="en-US" sz="2400" u="none" strike="noStrike">
                          <a:effectLst/>
                          <a:latin typeface="Arial" panose="020B0604020202020204" pitchFamily="34" charset="0"/>
                          <a:cs typeface="Arial" panose="020B0604020202020204" pitchFamily="34" charset="0"/>
                        </a:rPr>
                        <a:t>6</a:t>
                      </a:r>
                      <a:endParaRPr lang="en-US" sz="2400" b="0"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r" fontAlgn="t"/>
                      <a:r>
                        <a:rPr lang="en-US" sz="2400" b="0" i="0" u="none" strike="noStrike">
                          <a:solidFill>
                            <a:srgbClr val="000000"/>
                          </a:solidFill>
                          <a:effectLst/>
                          <a:latin typeface="Arial" panose="020B0604020202020204" pitchFamily="34" charset="0"/>
                        </a:rPr>
                        <a:t>0.55</a:t>
                      </a:r>
                    </a:p>
                  </a:txBody>
                  <a:tcPr marL="7620" marR="7620" marT="7620" marB="0"/>
                </a:tc>
                <a:tc>
                  <a:txBody>
                    <a:bodyPr/>
                    <a:lstStyle/>
                    <a:p>
                      <a:pPr algn="r" fontAlgn="t"/>
                      <a:r>
                        <a:rPr lang="en-US" sz="2400" b="0" i="0" u="none" strike="noStrike">
                          <a:solidFill>
                            <a:srgbClr val="000000"/>
                          </a:solidFill>
                          <a:effectLst/>
                          <a:latin typeface="Arial" panose="020B0604020202020204" pitchFamily="34" charset="0"/>
                        </a:rPr>
                        <a:t>0.49</a:t>
                      </a:r>
                    </a:p>
                  </a:txBody>
                  <a:tcPr marL="7620" marR="7620" marT="7620" marB="0"/>
                </a:tc>
                <a:extLst>
                  <a:ext uri="{0D108BD9-81ED-4DB2-BD59-A6C34878D82A}">
                    <a16:rowId xmlns:a16="http://schemas.microsoft.com/office/drawing/2014/main" val="3930954028"/>
                  </a:ext>
                </a:extLst>
              </a:tr>
              <a:tr h="474861">
                <a:tc>
                  <a:txBody>
                    <a:bodyPr/>
                    <a:lstStyle/>
                    <a:p>
                      <a:pPr algn="l" fontAlgn="t"/>
                      <a:r>
                        <a:rPr lang="en-US" sz="2400" b="0" u="none" strike="noStrike">
                          <a:effectLst/>
                          <a:latin typeface="Arial" panose="020B0604020202020204" pitchFamily="34" charset="0"/>
                          <a:cs typeface="Arial" panose="020B0604020202020204" pitchFamily="34" charset="0"/>
                        </a:rPr>
                        <a:t>Wheels * Linetype</a:t>
                      </a:r>
                      <a:endParaRPr lang="en-US" sz="2400" b="0"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ctr" fontAlgn="t"/>
                      <a:r>
                        <a:rPr lang="en-US" sz="2400" b="0" u="none" strike="noStrike">
                          <a:effectLst/>
                          <a:latin typeface="Arial" panose="020B0604020202020204" pitchFamily="34" charset="0"/>
                          <a:cs typeface="Arial" panose="020B0604020202020204" pitchFamily="34" charset="0"/>
                        </a:rPr>
                        <a:t>1</a:t>
                      </a:r>
                      <a:endParaRPr lang="en-US" sz="2400" b="0"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ctr" fontAlgn="t"/>
                      <a:r>
                        <a:rPr lang="en-US" sz="2400" b="0" u="none" strike="noStrike">
                          <a:effectLst/>
                          <a:latin typeface="Arial" panose="020B0604020202020204" pitchFamily="34" charset="0"/>
                          <a:cs typeface="Arial" panose="020B0604020202020204" pitchFamily="34" charset="0"/>
                        </a:rPr>
                        <a:t>6</a:t>
                      </a:r>
                      <a:endParaRPr lang="en-US" sz="2400" b="0"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r" fontAlgn="t"/>
                      <a:r>
                        <a:rPr lang="en-US" sz="2400" b="0" i="0" u="none" strike="noStrike">
                          <a:solidFill>
                            <a:srgbClr val="000000"/>
                          </a:solidFill>
                          <a:effectLst/>
                          <a:latin typeface="Arial" panose="020B0604020202020204" pitchFamily="34" charset="0"/>
                        </a:rPr>
                        <a:t>0.77</a:t>
                      </a:r>
                    </a:p>
                  </a:txBody>
                  <a:tcPr marL="7620" marR="7620" marT="7620" marB="0"/>
                </a:tc>
                <a:tc>
                  <a:txBody>
                    <a:bodyPr/>
                    <a:lstStyle/>
                    <a:p>
                      <a:pPr algn="r" fontAlgn="t"/>
                      <a:r>
                        <a:rPr lang="en-US" sz="2400" b="0" i="0" u="none" strike="noStrike">
                          <a:solidFill>
                            <a:srgbClr val="000000"/>
                          </a:solidFill>
                          <a:effectLst/>
                          <a:latin typeface="Arial" panose="020B0604020202020204" pitchFamily="34" charset="0"/>
                        </a:rPr>
                        <a:t>0.42</a:t>
                      </a:r>
                    </a:p>
                  </a:txBody>
                  <a:tcPr marL="7620" marR="7620" marT="7620" marB="0"/>
                </a:tc>
                <a:extLst>
                  <a:ext uri="{0D108BD9-81ED-4DB2-BD59-A6C34878D82A}">
                    <a16:rowId xmlns:a16="http://schemas.microsoft.com/office/drawing/2014/main" val="2164980781"/>
                  </a:ext>
                </a:extLst>
              </a:tr>
              <a:tr h="474861">
                <a:tc>
                  <a:txBody>
                    <a:bodyPr/>
                    <a:lstStyle/>
                    <a:p>
                      <a:pPr algn="l" fontAlgn="t"/>
                      <a:r>
                        <a:rPr lang="en-US" sz="2400" b="0" u="none" strike="noStrike">
                          <a:effectLst/>
                          <a:latin typeface="Arial" panose="020B0604020202020204" pitchFamily="34" charset="0"/>
                          <a:cs typeface="Arial" panose="020B0604020202020204" pitchFamily="34" charset="0"/>
                        </a:rPr>
                        <a:t>Diet *</a:t>
                      </a:r>
                      <a:r>
                        <a:rPr lang="en-US" sz="2400" b="0" u="none" strike="noStrike" baseline="0">
                          <a:effectLst/>
                          <a:latin typeface="Arial" panose="020B0604020202020204" pitchFamily="34" charset="0"/>
                          <a:cs typeface="Arial" panose="020B0604020202020204" pitchFamily="34" charset="0"/>
                        </a:rPr>
                        <a:t> Linetype</a:t>
                      </a:r>
                      <a:endParaRPr lang="en-US" sz="2400" b="0"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ctr" fontAlgn="t"/>
                      <a:r>
                        <a:rPr lang="en-US" sz="2400" b="0" u="none" strike="noStrike">
                          <a:effectLst/>
                          <a:latin typeface="Arial" panose="020B0604020202020204" pitchFamily="34" charset="0"/>
                          <a:cs typeface="Arial" panose="020B0604020202020204" pitchFamily="34" charset="0"/>
                        </a:rPr>
                        <a:t>1</a:t>
                      </a:r>
                      <a:endParaRPr lang="en-US" sz="2400" b="0"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ctr" fontAlgn="t"/>
                      <a:r>
                        <a:rPr lang="en-US" sz="2400" b="0" u="none" strike="noStrike">
                          <a:effectLst/>
                          <a:latin typeface="Arial" panose="020B0604020202020204" pitchFamily="34" charset="0"/>
                          <a:cs typeface="Arial" panose="020B0604020202020204" pitchFamily="34" charset="0"/>
                        </a:rPr>
                        <a:t>6</a:t>
                      </a:r>
                      <a:endParaRPr lang="en-US" sz="2400" b="0"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r" fontAlgn="t"/>
                      <a:r>
                        <a:rPr lang="en-US" sz="2400" b="0" i="0" u="none" strike="noStrike">
                          <a:solidFill>
                            <a:srgbClr val="000000"/>
                          </a:solidFill>
                          <a:effectLst/>
                          <a:latin typeface="Arial" panose="020B0604020202020204" pitchFamily="34" charset="0"/>
                        </a:rPr>
                        <a:t>3.35</a:t>
                      </a:r>
                    </a:p>
                  </a:txBody>
                  <a:tcPr marL="7620" marR="7620" marT="7620" marB="0"/>
                </a:tc>
                <a:tc>
                  <a:txBody>
                    <a:bodyPr/>
                    <a:lstStyle/>
                    <a:p>
                      <a:pPr algn="r" fontAlgn="t"/>
                      <a:r>
                        <a:rPr lang="en-US" sz="2400" b="0" i="0" u="none" strike="noStrike">
                          <a:solidFill>
                            <a:srgbClr val="000000"/>
                          </a:solidFill>
                          <a:effectLst/>
                          <a:latin typeface="Arial" panose="020B0604020202020204" pitchFamily="34" charset="0"/>
                        </a:rPr>
                        <a:t>0.12</a:t>
                      </a:r>
                    </a:p>
                  </a:txBody>
                  <a:tcPr marL="7620" marR="7620" marT="7620" marB="0"/>
                </a:tc>
                <a:extLst>
                  <a:ext uri="{0D108BD9-81ED-4DB2-BD59-A6C34878D82A}">
                    <a16:rowId xmlns:a16="http://schemas.microsoft.com/office/drawing/2014/main" val="69165923"/>
                  </a:ext>
                </a:extLst>
              </a:tr>
              <a:tr h="474861">
                <a:tc>
                  <a:txBody>
                    <a:bodyPr/>
                    <a:lstStyle/>
                    <a:p>
                      <a:pPr algn="l" fontAlgn="t"/>
                      <a:r>
                        <a:rPr lang="en-US" sz="2400" b="0" u="none" strike="noStrike">
                          <a:effectLst/>
                          <a:latin typeface="Arial" panose="020B0604020202020204" pitchFamily="34" charset="0"/>
                          <a:cs typeface="Arial" panose="020B0604020202020204" pitchFamily="34" charset="0"/>
                        </a:rPr>
                        <a:t>Wheels * Diet * Linetype</a:t>
                      </a:r>
                      <a:endParaRPr lang="en-US" sz="2400" b="0"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ctr" fontAlgn="t"/>
                      <a:r>
                        <a:rPr lang="en-US" sz="2400" b="0" u="none" strike="noStrike">
                          <a:effectLst/>
                          <a:latin typeface="Arial" panose="020B0604020202020204" pitchFamily="34" charset="0"/>
                          <a:cs typeface="Arial" panose="020B0604020202020204" pitchFamily="34" charset="0"/>
                        </a:rPr>
                        <a:t>1</a:t>
                      </a:r>
                      <a:endParaRPr lang="en-US" sz="2400" b="0"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ctr" fontAlgn="t"/>
                      <a:r>
                        <a:rPr lang="en-US" sz="2400" b="0" u="none" strike="noStrike">
                          <a:effectLst/>
                          <a:latin typeface="Arial" panose="020B0604020202020204" pitchFamily="34" charset="0"/>
                          <a:cs typeface="Arial" panose="020B0604020202020204" pitchFamily="34" charset="0"/>
                        </a:rPr>
                        <a:t>6</a:t>
                      </a:r>
                      <a:endParaRPr lang="en-US" sz="2400" b="0"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r" fontAlgn="t"/>
                      <a:r>
                        <a:rPr lang="en-US" sz="2400" b="0" i="0" u="none" strike="noStrike">
                          <a:solidFill>
                            <a:srgbClr val="000000"/>
                          </a:solidFill>
                          <a:effectLst/>
                          <a:latin typeface="Arial" panose="020B0604020202020204" pitchFamily="34" charset="0"/>
                        </a:rPr>
                        <a:t>0.74</a:t>
                      </a:r>
                    </a:p>
                  </a:txBody>
                  <a:tcPr marL="7620" marR="7620" marT="7620" marB="0"/>
                </a:tc>
                <a:tc>
                  <a:txBody>
                    <a:bodyPr/>
                    <a:lstStyle/>
                    <a:p>
                      <a:pPr algn="r" fontAlgn="t"/>
                      <a:r>
                        <a:rPr lang="en-US" sz="2400" b="0" i="0" u="none" strike="noStrike">
                          <a:solidFill>
                            <a:srgbClr val="000000"/>
                          </a:solidFill>
                          <a:effectLst/>
                          <a:latin typeface="Arial" panose="020B0604020202020204" pitchFamily="34" charset="0"/>
                        </a:rPr>
                        <a:t>0.42</a:t>
                      </a:r>
                    </a:p>
                  </a:txBody>
                  <a:tcPr marL="7620" marR="7620" marT="7620" marB="0"/>
                </a:tc>
                <a:extLst>
                  <a:ext uri="{0D108BD9-81ED-4DB2-BD59-A6C34878D82A}">
                    <a16:rowId xmlns:a16="http://schemas.microsoft.com/office/drawing/2014/main" val="2548528181"/>
                  </a:ext>
                </a:extLst>
              </a:tr>
            </a:tbl>
          </a:graphicData>
        </a:graphic>
      </p:graphicFrame>
      <p:sp>
        <p:nvSpPr>
          <p:cNvPr id="499773" name="Line 4">
            <a:extLst>
              <a:ext uri="{FF2B5EF4-FFF2-40B4-BE49-F238E27FC236}">
                <a16:creationId xmlns:a16="http://schemas.microsoft.com/office/drawing/2014/main" id="{8C705E2F-0651-F703-E488-4B084C4C854E}"/>
              </a:ext>
            </a:extLst>
          </p:cNvPr>
          <p:cNvSpPr>
            <a:spLocks noChangeShapeType="1"/>
          </p:cNvSpPr>
          <p:nvPr/>
        </p:nvSpPr>
        <p:spPr bwMode="auto">
          <a:xfrm>
            <a:off x="271463" y="2179638"/>
            <a:ext cx="8559800" cy="12700"/>
          </a:xfrm>
          <a:prstGeom prst="line">
            <a:avLst/>
          </a:prstGeom>
          <a:noFill/>
          <a:ln w="317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499774" name="Line 4">
            <a:extLst>
              <a:ext uri="{FF2B5EF4-FFF2-40B4-BE49-F238E27FC236}">
                <a16:creationId xmlns:a16="http://schemas.microsoft.com/office/drawing/2014/main" id="{54D7F56B-34E6-1EF3-299D-AB8213351530}"/>
              </a:ext>
            </a:extLst>
          </p:cNvPr>
          <p:cNvSpPr>
            <a:spLocks noChangeShapeType="1"/>
          </p:cNvSpPr>
          <p:nvPr/>
        </p:nvSpPr>
        <p:spPr bwMode="auto">
          <a:xfrm>
            <a:off x="276225" y="5513388"/>
            <a:ext cx="8559800" cy="12700"/>
          </a:xfrm>
          <a:prstGeom prst="line">
            <a:avLst/>
          </a:prstGeom>
          <a:noFill/>
          <a:ln w="317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499775" name="Rectangle 2">
            <a:extLst>
              <a:ext uri="{FF2B5EF4-FFF2-40B4-BE49-F238E27FC236}">
                <a16:creationId xmlns:a16="http://schemas.microsoft.com/office/drawing/2014/main" id="{BC399BEE-FE32-CCEE-CB5A-2BABDC458EB3}"/>
              </a:ext>
            </a:extLst>
          </p:cNvPr>
          <p:cNvSpPr>
            <a:spLocks noChangeArrowheads="1"/>
          </p:cNvSpPr>
          <p:nvPr/>
        </p:nvSpPr>
        <p:spPr bwMode="auto">
          <a:xfrm>
            <a:off x="635000" y="1163638"/>
            <a:ext cx="7758113"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0"/>
              </a:spcBef>
              <a:buFontTx/>
              <a:buNone/>
            </a:pPr>
            <a:r>
              <a:rPr lang="en-US" altLang="en-US" sz="2800" b="1">
                <a:solidFill>
                  <a:srgbClr val="000000"/>
                </a:solidFill>
                <a:latin typeface="Arial" panose="020B0604020202020204" pitchFamily="34" charset="0"/>
                <a:cs typeface="Arial" panose="020B0604020202020204" pitchFamily="34" charset="0"/>
              </a:rPr>
              <a:t>Subdermal Fat Pads</a:t>
            </a:r>
            <a:r>
              <a:rPr lang="en-US" altLang="en-US" sz="2800">
                <a:solidFill>
                  <a:srgbClr val="000000"/>
                </a:solidFill>
                <a:latin typeface="Arial" panose="020B0604020202020204" pitchFamily="34" charset="0"/>
                <a:cs typeface="Arial" panose="020B0604020202020204" pitchFamily="34" charset="0"/>
              </a:rPr>
              <a:t> (N = 147)</a:t>
            </a:r>
          </a:p>
        </p:txBody>
      </p:sp>
      <p:graphicFrame>
        <p:nvGraphicFramePr>
          <p:cNvPr id="4" name="Table 3">
            <a:extLst>
              <a:ext uri="{FF2B5EF4-FFF2-40B4-BE49-F238E27FC236}">
                <a16:creationId xmlns:a16="http://schemas.microsoft.com/office/drawing/2014/main" id="{32A62BBF-C40F-5004-0FA0-D5647CAE9571}"/>
              </a:ext>
            </a:extLst>
          </p:cNvPr>
          <p:cNvGraphicFramePr>
            <a:graphicFrameLocks noGrp="1"/>
          </p:cNvGraphicFramePr>
          <p:nvPr/>
        </p:nvGraphicFramePr>
        <p:xfrm>
          <a:off x="276225" y="5743575"/>
          <a:ext cx="8555038" cy="815975"/>
        </p:xfrm>
        <a:graphic>
          <a:graphicData uri="http://schemas.openxmlformats.org/drawingml/2006/table">
            <a:tbl>
              <a:tblPr firstRow="1" firstCol="1" bandRow="1">
                <a:tableStyleId>{5C22544A-7EE6-4342-B048-85BDC9FD1C3A}</a:tableStyleId>
              </a:tblPr>
              <a:tblGrid>
                <a:gridCol w="1711008">
                  <a:extLst>
                    <a:ext uri="{9D8B030D-6E8A-4147-A177-3AD203B41FA5}">
                      <a16:colId xmlns:a16="http://schemas.microsoft.com/office/drawing/2014/main" val="2052578298"/>
                    </a:ext>
                  </a:extLst>
                </a:gridCol>
                <a:gridCol w="2651675">
                  <a:extLst>
                    <a:ext uri="{9D8B030D-6E8A-4147-A177-3AD203B41FA5}">
                      <a16:colId xmlns:a16="http://schemas.microsoft.com/office/drawing/2014/main" val="123249347"/>
                    </a:ext>
                  </a:extLst>
                </a:gridCol>
                <a:gridCol w="1345581">
                  <a:extLst>
                    <a:ext uri="{9D8B030D-6E8A-4147-A177-3AD203B41FA5}">
                      <a16:colId xmlns:a16="http://schemas.microsoft.com/office/drawing/2014/main" val="2850108199"/>
                    </a:ext>
                  </a:extLst>
                </a:gridCol>
                <a:gridCol w="1531434">
                  <a:extLst>
                    <a:ext uri="{9D8B030D-6E8A-4147-A177-3AD203B41FA5}">
                      <a16:colId xmlns:a16="http://schemas.microsoft.com/office/drawing/2014/main" val="1522465873"/>
                    </a:ext>
                  </a:extLst>
                </a:gridCol>
                <a:gridCol w="1315341">
                  <a:extLst>
                    <a:ext uri="{9D8B030D-6E8A-4147-A177-3AD203B41FA5}">
                      <a16:colId xmlns:a16="http://schemas.microsoft.com/office/drawing/2014/main" val="2836351374"/>
                    </a:ext>
                  </a:extLst>
                </a:gridCol>
              </a:tblGrid>
              <a:tr h="271992">
                <a:tc>
                  <a:txBody>
                    <a:bodyPr/>
                    <a:lstStyle/>
                    <a:p>
                      <a:pPr marL="0" marR="0">
                        <a:lnSpc>
                          <a:spcPct val="107000"/>
                        </a:lnSpc>
                        <a:spcBef>
                          <a:spcPts val="0"/>
                        </a:spcBef>
                        <a:spcAft>
                          <a:spcPts val="0"/>
                        </a:spcAft>
                      </a:pPr>
                      <a:r>
                        <a:rPr lang="en-US" sz="1200" b="0" i="0" baseline="0">
                          <a:solidFill>
                            <a:schemeClr val="tx1"/>
                          </a:solidFill>
                          <a:effectLst/>
                          <a:latin typeface="Arial" panose="020B0604020202020204" pitchFamily="34" charset="0"/>
                        </a:rPr>
                        <a:t>MINI (+)</a:t>
                      </a:r>
                      <a:endParaRPr lang="en-US" sz="1100" b="0" i="0" baseline="0">
                        <a:solidFill>
                          <a:schemeClr val="tx1"/>
                        </a:solidFill>
                        <a:effectLst/>
                        <a:latin typeface="Arial" panose="020B0604020202020204" pitchFamily="34" charset="0"/>
                        <a:ea typeface="Calibri" panose="020F0502020204030204" pitchFamily="34" charset="0"/>
                        <a:cs typeface="Times New Roman" panose="02020603050405020304" pitchFamily="18" charset="0"/>
                      </a:endParaRPr>
                    </a:p>
                  </a:txBody>
                  <a:tcPr marL="38100" marR="38100" marT="38112" marB="38112">
                    <a:noFill/>
                  </a:tcPr>
                </a:tc>
                <a:tc>
                  <a:txBody>
                    <a:bodyPr/>
                    <a:lstStyle/>
                    <a:p>
                      <a:pPr marL="0" marR="0" algn="r">
                        <a:lnSpc>
                          <a:spcPct val="107000"/>
                        </a:lnSpc>
                        <a:spcBef>
                          <a:spcPts val="0"/>
                        </a:spcBef>
                        <a:spcAft>
                          <a:spcPts val="0"/>
                        </a:spcAft>
                      </a:pPr>
                      <a:r>
                        <a:rPr lang="en-US" sz="1200" b="0" i="0" baseline="0">
                          <a:solidFill>
                            <a:schemeClr val="tx1"/>
                          </a:solidFill>
                          <a:effectLst/>
                          <a:latin typeface="Arial" panose="020B0604020202020204" pitchFamily="34" charset="0"/>
                        </a:rPr>
                        <a:t>1</a:t>
                      </a:r>
                      <a:endParaRPr lang="en-US" sz="1100" b="0" i="0" baseline="0">
                        <a:solidFill>
                          <a:schemeClr val="tx1"/>
                        </a:solidFill>
                        <a:effectLst/>
                        <a:latin typeface="Arial" panose="020B0604020202020204" pitchFamily="34" charset="0"/>
                        <a:ea typeface="Calibri" panose="020F0502020204030204" pitchFamily="34" charset="0"/>
                        <a:cs typeface="Times New Roman" panose="02020603050405020304" pitchFamily="18" charset="0"/>
                      </a:endParaRPr>
                    </a:p>
                  </a:txBody>
                  <a:tcPr marL="38100" marR="38100" marT="38112" marB="38112">
                    <a:noFill/>
                  </a:tcPr>
                </a:tc>
                <a:tc>
                  <a:txBody>
                    <a:bodyPr/>
                    <a:lstStyle/>
                    <a:p>
                      <a:pPr marL="0" marR="0" algn="r">
                        <a:lnSpc>
                          <a:spcPct val="107000"/>
                        </a:lnSpc>
                        <a:spcBef>
                          <a:spcPts val="0"/>
                        </a:spcBef>
                        <a:spcAft>
                          <a:spcPts val="0"/>
                        </a:spcAft>
                      </a:pPr>
                      <a:r>
                        <a:rPr lang="en-US" sz="1200" b="0" i="0" baseline="0">
                          <a:solidFill>
                            <a:schemeClr val="tx1"/>
                          </a:solidFill>
                          <a:effectLst/>
                          <a:latin typeface="Arial" panose="020B0604020202020204" pitchFamily="34" charset="0"/>
                        </a:rPr>
                        <a:t>112</a:t>
                      </a:r>
                      <a:endParaRPr lang="en-US" sz="1100" b="0" i="0" baseline="0">
                        <a:solidFill>
                          <a:schemeClr val="tx1"/>
                        </a:solidFill>
                        <a:effectLst/>
                        <a:latin typeface="Arial" panose="020B0604020202020204" pitchFamily="34" charset="0"/>
                        <a:ea typeface="Calibri" panose="020F0502020204030204" pitchFamily="34" charset="0"/>
                        <a:cs typeface="Times New Roman" panose="02020603050405020304" pitchFamily="18" charset="0"/>
                      </a:endParaRPr>
                    </a:p>
                  </a:txBody>
                  <a:tcPr marL="38100" marR="38100" marT="38112" marB="38112">
                    <a:noFill/>
                  </a:tcPr>
                </a:tc>
                <a:tc>
                  <a:txBody>
                    <a:bodyPr/>
                    <a:lstStyle/>
                    <a:p>
                      <a:pPr marL="0" marR="0" algn="r">
                        <a:lnSpc>
                          <a:spcPct val="107000"/>
                        </a:lnSpc>
                        <a:spcBef>
                          <a:spcPts val="0"/>
                        </a:spcBef>
                        <a:spcAft>
                          <a:spcPts val="0"/>
                        </a:spcAft>
                      </a:pPr>
                      <a:r>
                        <a:rPr lang="en-US" sz="1200" b="0" i="0" baseline="0">
                          <a:solidFill>
                            <a:schemeClr val="tx1"/>
                          </a:solidFill>
                          <a:effectLst/>
                          <a:latin typeface="Arial" panose="020B0604020202020204" pitchFamily="34" charset="0"/>
                        </a:rPr>
                        <a:t>2.95</a:t>
                      </a:r>
                      <a:endParaRPr lang="en-US" sz="1100" b="0" i="0" baseline="0">
                        <a:solidFill>
                          <a:schemeClr val="tx1"/>
                        </a:solidFill>
                        <a:effectLst/>
                        <a:latin typeface="Arial" panose="020B0604020202020204" pitchFamily="34" charset="0"/>
                        <a:ea typeface="Calibri" panose="020F0502020204030204" pitchFamily="34" charset="0"/>
                        <a:cs typeface="Times New Roman" panose="02020603050405020304" pitchFamily="18" charset="0"/>
                      </a:endParaRPr>
                    </a:p>
                  </a:txBody>
                  <a:tcPr marL="38100" marR="38100" marT="38112" marB="38112">
                    <a:noFill/>
                  </a:tcPr>
                </a:tc>
                <a:tc>
                  <a:txBody>
                    <a:bodyPr/>
                    <a:lstStyle/>
                    <a:p>
                      <a:pPr marL="0" marR="0" algn="r">
                        <a:lnSpc>
                          <a:spcPct val="107000"/>
                        </a:lnSpc>
                        <a:spcBef>
                          <a:spcPts val="0"/>
                        </a:spcBef>
                        <a:spcAft>
                          <a:spcPts val="0"/>
                        </a:spcAft>
                      </a:pPr>
                      <a:r>
                        <a:rPr lang="en-US" sz="1200" b="0" i="0" baseline="0">
                          <a:solidFill>
                            <a:schemeClr val="tx1"/>
                          </a:solidFill>
                          <a:effectLst/>
                          <a:latin typeface="Arial" panose="020B0604020202020204" pitchFamily="34" charset="0"/>
                        </a:rPr>
                        <a:t>0.09</a:t>
                      </a:r>
                      <a:endParaRPr lang="en-US" sz="1100" b="0" i="0" baseline="0">
                        <a:solidFill>
                          <a:schemeClr val="tx1"/>
                        </a:solidFill>
                        <a:effectLst/>
                        <a:latin typeface="Arial" panose="020B0604020202020204" pitchFamily="34" charset="0"/>
                        <a:ea typeface="Calibri" panose="020F0502020204030204" pitchFamily="34" charset="0"/>
                        <a:cs typeface="Times New Roman" panose="02020603050405020304" pitchFamily="18" charset="0"/>
                      </a:endParaRPr>
                    </a:p>
                  </a:txBody>
                  <a:tcPr marL="38100" marR="38100" marT="38112" marB="38112">
                    <a:noFill/>
                  </a:tcPr>
                </a:tc>
                <a:extLst>
                  <a:ext uri="{0D108BD9-81ED-4DB2-BD59-A6C34878D82A}">
                    <a16:rowId xmlns:a16="http://schemas.microsoft.com/office/drawing/2014/main" val="106545722"/>
                  </a:ext>
                </a:extLst>
              </a:tr>
              <a:tr h="271992">
                <a:tc>
                  <a:txBody>
                    <a:bodyPr/>
                    <a:lstStyle/>
                    <a:p>
                      <a:pPr marL="0" marR="0">
                        <a:lnSpc>
                          <a:spcPct val="107000"/>
                        </a:lnSpc>
                        <a:spcBef>
                          <a:spcPts val="0"/>
                        </a:spcBef>
                        <a:spcAft>
                          <a:spcPts val="0"/>
                        </a:spcAft>
                      </a:pPr>
                      <a:r>
                        <a:rPr lang="en-US" sz="1200" b="0" i="0" baseline="0">
                          <a:solidFill>
                            <a:schemeClr val="tx1"/>
                          </a:solidFill>
                          <a:effectLst/>
                          <a:latin typeface="Arial" panose="020B0604020202020204" pitchFamily="34" charset="0"/>
                        </a:rPr>
                        <a:t>Body Mass</a:t>
                      </a:r>
                      <a:endParaRPr lang="en-US" sz="1100" b="0" i="0" baseline="0">
                        <a:solidFill>
                          <a:schemeClr val="tx1"/>
                        </a:solidFill>
                        <a:effectLst/>
                        <a:latin typeface="Arial" panose="020B0604020202020204" pitchFamily="34" charset="0"/>
                        <a:ea typeface="Calibri" panose="020F0502020204030204" pitchFamily="34" charset="0"/>
                        <a:cs typeface="Times New Roman" panose="02020603050405020304" pitchFamily="18" charset="0"/>
                      </a:endParaRPr>
                    </a:p>
                  </a:txBody>
                  <a:tcPr marL="38100" marR="38100" marT="38112" marB="38112">
                    <a:noFill/>
                  </a:tcPr>
                </a:tc>
                <a:tc>
                  <a:txBody>
                    <a:bodyPr/>
                    <a:lstStyle/>
                    <a:p>
                      <a:pPr marL="0" marR="0" algn="r">
                        <a:lnSpc>
                          <a:spcPct val="107000"/>
                        </a:lnSpc>
                        <a:spcBef>
                          <a:spcPts val="0"/>
                        </a:spcBef>
                        <a:spcAft>
                          <a:spcPts val="0"/>
                        </a:spcAft>
                      </a:pPr>
                      <a:r>
                        <a:rPr lang="en-US" sz="1200" b="0" i="0" baseline="0">
                          <a:solidFill>
                            <a:schemeClr val="tx1"/>
                          </a:solidFill>
                          <a:effectLst/>
                          <a:latin typeface="Arial" panose="020B0604020202020204" pitchFamily="34" charset="0"/>
                        </a:rPr>
                        <a:t>1</a:t>
                      </a:r>
                      <a:endParaRPr lang="en-US" sz="1100" b="0" i="0" baseline="0">
                        <a:solidFill>
                          <a:schemeClr val="tx1"/>
                        </a:solidFill>
                        <a:effectLst/>
                        <a:latin typeface="Arial" panose="020B0604020202020204" pitchFamily="34" charset="0"/>
                        <a:ea typeface="Calibri" panose="020F0502020204030204" pitchFamily="34" charset="0"/>
                        <a:cs typeface="Times New Roman" panose="02020603050405020304" pitchFamily="18" charset="0"/>
                      </a:endParaRPr>
                    </a:p>
                  </a:txBody>
                  <a:tcPr marL="38100" marR="38100" marT="38112" marB="38112">
                    <a:noFill/>
                  </a:tcPr>
                </a:tc>
                <a:tc>
                  <a:txBody>
                    <a:bodyPr/>
                    <a:lstStyle/>
                    <a:p>
                      <a:pPr marL="0" marR="0" algn="r">
                        <a:lnSpc>
                          <a:spcPct val="107000"/>
                        </a:lnSpc>
                        <a:spcBef>
                          <a:spcPts val="0"/>
                        </a:spcBef>
                        <a:spcAft>
                          <a:spcPts val="0"/>
                        </a:spcAft>
                      </a:pPr>
                      <a:r>
                        <a:rPr lang="en-US" sz="1200" b="0" i="0" baseline="0">
                          <a:solidFill>
                            <a:schemeClr val="tx1"/>
                          </a:solidFill>
                          <a:effectLst/>
                          <a:latin typeface="Arial" panose="020B0604020202020204" pitchFamily="34" charset="0"/>
                        </a:rPr>
                        <a:t>112</a:t>
                      </a:r>
                      <a:endParaRPr lang="en-US" sz="1100" b="0" i="0" baseline="0">
                        <a:solidFill>
                          <a:schemeClr val="tx1"/>
                        </a:solidFill>
                        <a:effectLst/>
                        <a:latin typeface="Arial" panose="020B0604020202020204" pitchFamily="34" charset="0"/>
                        <a:ea typeface="Calibri" panose="020F0502020204030204" pitchFamily="34" charset="0"/>
                        <a:cs typeface="Times New Roman" panose="02020603050405020304" pitchFamily="18" charset="0"/>
                      </a:endParaRPr>
                    </a:p>
                  </a:txBody>
                  <a:tcPr marL="38100" marR="38100" marT="38112" marB="38112">
                    <a:noFill/>
                  </a:tcPr>
                </a:tc>
                <a:tc>
                  <a:txBody>
                    <a:bodyPr/>
                    <a:lstStyle/>
                    <a:p>
                      <a:pPr marL="0" marR="0" algn="r">
                        <a:lnSpc>
                          <a:spcPct val="107000"/>
                        </a:lnSpc>
                        <a:spcBef>
                          <a:spcPts val="0"/>
                        </a:spcBef>
                        <a:spcAft>
                          <a:spcPts val="0"/>
                        </a:spcAft>
                      </a:pPr>
                      <a:r>
                        <a:rPr lang="en-US" sz="1200" b="0" i="0" baseline="0">
                          <a:solidFill>
                            <a:schemeClr val="tx1"/>
                          </a:solidFill>
                          <a:effectLst/>
                          <a:latin typeface="Arial" panose="020B0604020202020204" pitchFamily="34" charset="0"/>
                        </a:rPr>
                        <a:t>5.84</a:t>
                      </a:r>
                      <a:endParaRPr lang="en-US" sz="1100" b="0" i="0" baseline="0">
                        <a:solidFill>
                          <a:schemeClr val="tx1"/>
                        </a:solidFill>
                        <a:effectLst/>
                        <a:latin typeface="Arial" panose="020B0604020202020204" pitchFamily="34" charset="0"/>
                        <a:ea typeface="Calibri" panose="020F0502020204030204" pitchFamily="34" charset="0"/>
                        <a:cs typeface="Times New Roman" panose="02020603050405020304" pitchFamily="18" charset="0"/>
                      </a:endParaRPr>
                    </a:p>
                  </a:txBody>
                  <a:tcPr marL="38100" marR="38100" marT="38112" marB="38112">
                    <a:noFill/>
                  </a:tcPr>
                </a:tc>
                <a:tc>
                  <a:txBody>
                    <a:bodyPr/>
                    <a:lstStyle/>
                    <a:p>
                      <a:pPr marL="0" marR="0" algn="r">
                        <a:lnSpc>
                          <a:spcPct val="107000"/>
                        </a:lnSpc>
                        <a:spcBef>
                          <a:spcPts val="0"/>
                        </a:spcBef>
                        <a:spcAft>
                          <a:spcPts val="0"/>
                        </a:spcAft>
                      </a:pPr>
                      <a:r>
                        <a:rPr lang="en-US" sz="1200" b="0" i="0" baseline="0">
                          <a:solidFill>
                            <a:schemeClr val="tx1"/>
                          </a:solidFill>
                          <a:effectLst/>
                          <a:latin typeface="Arial" panose="020B0604020202020204" pitchFamily="34" charset="0"/>
                        </a:rPr>
                        <a:t>0.02</a:t>
                      </a:r>
                      <a:endParaRPr lang="en-US" sz="1100" b="0" i="0" baseline="0">
                        <a:solidFill>
                          <a:schemeClr val="tx1"/>
                        </a:solidFill>
                        <a:effectLst/>
                        <a:latin typeface="Arial" panose="020B0604020202020204" pitchFamily="34" charset="0"/>
                        <a:ea typeface="Calibri" panose="020F0502020204030204" pitchFamily="34" charset="0"/>
                        <a:cs typeface="Times New Roman" panose="02020603050405020304" pitchFamily="18" charset="0"/>
                      </a:endParaRPr>
                    </a:p>
                  </a:txBody>
                  <a:tcPr marL="38100" marR="38100" marT="38112" marB="38112">
                    <a:noFill/>
                  </a:tcPr>
                </a:tc>
                <a:extLst>
                  <a:ext uri="{0D108BD9-81ED-4DB2-BD59-A6C34878D82A}">
                    <a16:rowId xmlns:a16="http://schemas.microsoft.com/office/drawing/2014/main" val="4110343258"/>
                  </a:ext>
                </a:extLst>
              </a:tr>
              <a:tr h="271992">
                <a:tc>
                  <a:txBody>
                    <a:bodyPr/>
                    <a:lstStyle/>
                    <a:p>
                      <a:pPr marL="0" marR="0">
                        <a:lnSpc>
                          <a:spcPct val="107000"/>
                        </a:lnSpc>
                        <a:spcBef>
                          <a:spcPts val="0"/>
                        </a:spcBef>
                        <a:spcAft>
                          <a:spcPts val="0"/>
                        </a:spcAft>
                      </a:pPr>
                      <a:r>
                        <a:rPr lang="en-US" sz="1200" b="0" i="0" baseline="0">
                          <a:solidFill>
                            <a:schemeClr val="tx1"/>
                          </a:solidFill>
                          <a:effectLst/>
                          <a:latin typeface="Arial" panose="020B0604020202020204" pitchFamily="34" charset="0"/>
                        </a:rPr>
                        <a:t>Age</a:t>
                      </a:r>
                      <a:endParaRPr lang="en-US" sz="1100" b="0" i="0" baseline="0">
                        <a:solidFill>
                          <a:schemeClr val="tx1"/>
                        </a:solidFill>
                        <a:effectLst/>
                        <a:latin typeface="Arial" panose="020B0604020202020204" pitchFamily="34" charset="0"/>
                        <a:ea typeface="Calibri" panose="020F0502020204030204" pitchFamily="34" charset="0"/>
                        <a:cs typeface="Times New Roman" panose="02020603050405020304" pitchFamily="18" charset="0"/>
                      </a:endParaRPr>
                    </a:p>
                  </a:txBody>
                  <a:tcPr marL="38100" marR="38100" marT="38112" marB="38112">
                    <a:noFill/>
                  </a:tcPr>
                </a:tc>
                <a:tc>
                  <a:txBody>
                    <a:bodyPr/>
                    <a:lstStyle/>
                    <a:p>
                      <a:pPr marL="0" marR="0" algn="r">
                        <a:lnSpc>
                          <a:spcPct val="107000"/>
                        </a:lnSpc>
                        <a:spcBef>
                          <a:spcPts val="0"/>
                        </a:spcBef>
                        <a:spcAft>
                          <a:spcPts val="0"/>
                        </a:spcAft>
                      </a:pPr>
                      <a:r>
                        <a:rPr lang="en-US" sz="1200" b="0" i="0" baseline="0">
                          <a:solidFill>
                            <a:schemeClr val="tx1"/>
                          </a:solidFill>
                          <a:effectLst/>
                          <a:latin typeface="Arial" panose="020B0604020202020204" pitchFamily="34" charset="0"/>
                        </a:rPr>
                        <a:t>1</a:t>
                      </a:r>
                      <a:endParaRPr lang="en-US" sz="1100" b="0" i="0" baseline="0">
                        <a:solidFill>
                          <a:schemeClr val="tx1"/>
                        </a:solidFill>
                        <a:effectLst/>
                        <a:latin typeface="Arial" panose="020B0604020202020204" pitchFamily="34" charset="0"/>
                        <a:ea typeface="Calibri" panose="020F0502020204030204" pitchFamily="34" charset="0"/>
                        <a:cs typeface="Times New Roman" panose="02020603050405020304" pitchFamily="18" charset="0"/>
                      </a:endParaRPr>
                    </a:p>
                  </a:txBody>
                  <a:tcPr marL="38100" marR="38100" marT="38112" marB="38112">
                    <a:noFill/>
                  </a:tcPr>
                </a:tc>
                <a:tc>
                  <a:txBody>
                    <a:bodyPr/>
                    <a:lstStyle/>
                    <a:p>
                      <a:pPr marL="0" marR="0" algn="r">
                        <a:lnSpc>
                          <a:spcPct val="107000"/>
                        </a:lnSpc>
                        <a:spcBef>
                          <a:spcPts val="0"/>
                        </a:spcBef>
                        <a:spcAft>
                          <a:spcPts val="0"/>
                        </a:spcAft>
                      </a:pPr>
                      <a:r>
                        <a:rPr lang="en-US" sz="1200" b="0" i="0" baseline="0">
                          <a:solidFill>
                            <a:schemeClr val="tx1"/>
                          </a:solidFill>
                          <a:effectLst/>
                          <a:latin typeface="Arial" panose="020B0604020202020204" pitchFamily="34" charset="0"/>
                        </a:rPr>
                        <a:t>112</a:t>
                      </a:r>
                      <a:endParaRPr lang="en-US" sz="1100" b="0" i="0" baseline="0">
                        <a:solidFill>
                          <a:schemeClr val="tx1"/>
                        </a:solidFill>
                        <a:effectLst/>
                        <a:latin typeface="Arial" panose="020B0604020202020204" pitchFamily="34" charset="0"/>
                        <a:ea typeface="Calibri" panose="020F0502020204030204" pitchFamily="34" charset="0"/>
                        <a:cs typeface="Times New Roman" panose="02020603050405020304" pitchFamily="18" charset="0"/>
                      </a:endParaRPr>
                    </a:p>
                  </a:txBody>
                  <a:tcPr marL="38100" marR="38100" marT="38112" marB="38112">
                    <a:noFill/>
                  </a:tcPr>
                </a:tc>
                <a:tc>
                  <a:txBody>
                    <a:bodyPr/>
                    <a:lstStyle/>
                    <a:p>
                      <a:pPr marL="0" marR="0" algn="r">
                        <a:lnSpc>
                          <a:spcPct val="107000"/>
                        </a:lnSpc>
                        <a:spcBef>
                          <a:spcPts val="0"/>
                        </a:spcBef>
                        <a:spcAft>
                          <a:spcPts val="0"/>
                        </a:spcAft>
                      </a:pPr>
                      <a:r>
                        <a:rPr lang="en-US" sz="1100" b="0" i="0" baseline="0">
                          <a:solidFill>
                            <a:schemeClr val="tx1"/>
                          </a:solidFill>
                          <a:effectLst/>
                          <a:latin typeface="Arial" panose="020B0604020202020204" pitchFamily="34" charset="0"/>
                          <a:ea typeface="Calibri" panose="020F0502020204030204" pitchFamily="34" charset="0"/>
                          <a:cs typeface="Times New Roman" panose="02020603050405020304" pitchFamily="18" charset="0"/>
                        </a:rPr>
                        <a:t>10.41</a:t>
                      </a:r>
                    </a:p>
                  </a:txBody>
                  <a:tcPr marL="38100" marR="38100" marT="38112" marB="38112">
                    <a:noFill/>
                  </a:tcPr>
                </a:tc>
                <a:tc>
                  <a:txBody>
                    <a:bodyPr/>
                    <a:lstStyle/>
                    <a:p>
                      <a:pPr marL="0" marR="0" algn="r">
                        <a:lnSpc>
                          <a:spcPct val="107000"/>
                        </a:lnSpc>
                        <a:spcBef>
                          <a:spcPts val="0"/>
                        </a:spcBef>
                        <a:spcAft>
                          <a:spcPts val="0"/>
                        </a:spcAft>
                      </a:pPr>
                      <a:r>
                        <a:rPr lang="en-US" sz="1200" b="0" i="0" baseline="0">
                          <a:solidFill>
                            <a:schemeClr val="tx1"/>
                          </a:solidFill>
                          <a:effectLst/>
                          <a:latin typeface="Arial" panose="020B0604020202020204" pitchFamily="34" charset="0"/>
                        </a:rPr>
                        <a:t>&lt;0.01</a:t>
                      </a:r>
                      <a:endParaRPr lang="en-US" sz="1100" b="0" i="0" baseline="0">
                        <a:solidFill>
                          <a:schemeClr val="tx1"/>
                        </a:solidFill>
                        <a:effectLst/>
                        <a:latin typeface="Arial" panose="020B0604020202020204" pitchFamily="34" charset="0"/>
                        <a:ea typeface="Calibri" panose="020F0502020204030204" pitchFamily="34" charset="0"/>
                        <a:cs typeface="Times New Roman" panose="02020603050405020304" pitchFamily="18" charset="0"/>
                      </a:endParaRPr>
                    </a:p>
                  </a:txBody>
                  <a:tcPr marL="38100" marR="38100" marT="38112" marB="38112">
                    <a:noFill/>
                  </a:tcPr>
                </a:tc>
                <a:extLst>
                  <a:ext uri="{0D108BD9-81ED-4DB2-BD59-A6C34878D82A}">
                    <a16:rowId xmlns:a16="http://schemas.microsoft.com/office/drawing/2014/main" val="437554035"/>
                  </a:ext>
                </a:extLst>
              </a:tr>
            </a:tbl>
          </a:graphicData>
        </a:graphic>
      </p:graphicFrame>
      <p:sp>
        <p:nvSpPr>
          <p:cNvPr id="499802" name="TextBox 2">
            <a:extLst>
              <a:ext uri="{FF2B5EF4-FFF2-40B4-BE49-F238E27FC236}">
                <a16:creationId xmlns:a16="http://schemas.microsoft.com/office/drawing/2014/main" id="{5427CB6D-AC36-0FC1-7913-DFF4D7EAF869}"/>
              </a:ext>
            </a:extLst>
          </p:cNvPr>
          <p:cNvSpPr txBox="1">
            <a:spLocks noChangeArrowheads="1"/>
          </p:cNvSpPr>
          <p:nvPr/>
        </p:nvSpPr>
        <p:spPr bwMode="auto">
          <a:xfrm>
            <a:off x="187325" y="541338"/>
            <a:ext cx="8502650" cy="633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nSpc>
                <a:spcPct val="110000"/>
              </a:lnSpc>
              <a:spcBef>
                <a:spcPct val="0"/>
              </a:spcBef>
              <a:buFontTx/>
              <a:buNone/>
            </a:pPr>
            <a:r>
              <a:rPr lang="en-US" altLang="en-US">
                <a:solidFill>
                  <a:srgbClr val="993300"/>
                </a:solidFill>
                <a:latin typeface="Arial" panose="020B0604020202020204" pitchFamily="34" charset="0"/>
                <a:cs typeface="Arial" panose="020B0604020202020204" pitchFamily="34" charset="0"/>
              </a:rPr>
              <a:t>Juvenile wheel access increased fat pad size.</a:t>
            </a:r>
          </a:p>
        </p:txBody>
      </p:sp>
    </p:spTree>
  </p:cSld>
  <p:clrMapOvr>
    <a:masterClrMapping/>
  </p:clrMapOvr>
</p:sld>
</file>

<file path=ppt/slides/slide2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1762" name="Slide Number Placeholder 1">
            <a:extLst>
              <a:ext uri="{FF2B5EF4-FFF2-40B4-BE49-F238E27FC236}">
                <a16:creationId xmlns:a16="http://schemas.microsoft.com/office/drawing/2014/main" id="{8E974A33-EAC8-A2F6-0680-6E0610F44F44}"/>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0E7F19A8-4B88-4FEA-B5DA-C55FF9F965F2}" type="slidenum">
              <a:rPr lang="en-US" altLang="en-US" sz="1400"/>
              <a:pPr>
                <a:spcBef>
                  <a:spcPct val="0"/>
                </a:spcBef>
                <a:buFontTx/>
                <a:buNone/>
              </a:pPr>
              <a:t>262</a:t>
            </a:fld>
            <a:endParaRPr lang="en-US" altLang="en-US" sz="1400"/>
          </a:p>
        </p:txBody>
      </p:sp>
      <p:sp>
        <p:nvSpPr>
          <p:cNvPr id="501763" name="Line 4">
            <a:extLst>
              <a:ext uri="{FF2B5EF4-FFF2-40B4-BE49-F238E27FC236}">
                <a16:creationId xmlns:a16="http://schemas.microsoft.com/office/drawing/2014/main" id="{D721A02F-413F-4C87-1763-426ACE752E70}"/>
              </a:ext>
            </a:extLst>
          </p:cNvPr>
          <p:cNvSpPr>
            <a:spLocks noChangeShapeType="1"/>
          </p:cNvSpPr>
          <p:nvPr/>
        </p:nvSpPr>
        <p:spPr bwMode="auto">
          <a:xfrm>
            <a:off x="120650" y="500063"/>
            <a:ext cx="8869363" cy="0"/>
          </a:xfrm>
          <a:prstGeom prst="line">
            <a:avLst/>
          </a:prstGeom>
          <a:noFill/>
          <a:ln w="50800">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501764" name="Text Box 5">
            <a:extLst>
              <a:ext uri="{FF2B5EF4-FFF2-40B4-BE49-F238E27FC236}">
                <a16:creationId xmlns:a16="http://schemas.microsoft.com/office/drawing/2014/main" id="{196E7D50-C7F0-62A4-B095-27715780099D}"/>
              </a:ext>
            </a:extLst>
          </p:cNvPr>
          <p:cNvSpPr txBox="1">
            <a:spLocks noChangeArrowheads="1"/>
          </p:cNvSpPr>
          <p:nvPr/>
        </p:nvSpPr>
        <p:spPr bwMode="auto">
          <a:xfrm>
            <a:off x="26988" y="12700"/>
            <a:ext cx="9144000" cy="4619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ts val="1200"/>
              </a:spcBef>
              <a:spcAft>
                <a:spcPts val="600"/>
              </a:spcAft>
              <a:buFontTx/>
              <a:buNone/>
            </a:pPr>
            <a:r>
              <a:rPr lang="en-US" altLang="en-US" sz="2400" b="1">
                <a:latin typeface="Arial" panose="020B0604020202020204" pitchFamily="34" charset="0"/>
                <a:cs typeface="Arial" panose="020B0604020202020204" pitchFamily="34" charset="0"/>
              </a:rPr>
              <a:t>3. </a:t>
            </a:r>
            <a:r>
              <a:rPr lang="fr-FR" altLang="en-US" sz="2400" b="1">
                <a:latin typeface="Arial" panose="020B0604020202020204" pitchFamily="34" charset="0"/>
                <a:cs typeface="Arial" panose="020B0604020202020204" pitchFamily="34" charset="0"/>
              </a:rPr>
              <a:t>Juvenile Exposure – Gen. 76 Males</a:t>
            </a:r>
            <a:endParaRPr lang="en-US" altLang="en-US" sz="2400">
              <a:latin typeface="Arial" panose="020B0604020202020204" pitchFamily="34" charset="0"/>
              <a:cs typeface="Arial" panose="020B0604020202020204" pitchFamily="34" charset="0"/>
            </a:endParaRPr>
          </a:p>
        </p:txBody>
      </p:sp>
      <p:sp>
        <p:nvSpPr>
          <p:cNvPr id="501765" name="Rectangle 2">
            <a:extLst>
              <a:ext uri="{FF2B5EF4-FFF2-40B4-BE49-F238E27FC236}">
                <a16:creationId xmlns:a16="http://schemas.microsoft.com/office/drawing/2014/main" id="{1BAF3301-F16E-0C80-134B-685DB69C43DF}"/>
              </a:ext>
            </a:extLst>
          </p:cNvPr>
          <p:cNvSpPr>
            <a:spLocks noChangeArrowheads="1"/>
          </p:cNvSpPr>
          <p:nvPr/>
        </p:nvSpPr>
        <p:spPr bwMode="auto">
          <a:xfrm>
            <a:off x="382588" y="1216025"/>
            <a:ext cx="8761412" cy="5094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spcAft>
                <a:spcPts val="600"/>
              </a:spcAft>
              <a:buFontTx/>
              <a:buNone/>
            </a:pPr>
            <a:r>
              <a:rPr lang="en-US" altLang="en-US" sz="2800">
                <a:solidFill>
                  <a:srgbClr val="000000"/>
                </a:solidFill>
                <a:latin typeface="Arial" panose="020B0604020202020204" pitchFamily="34" charset="0"/>
                <a:cs typeface="Arial" panose="020B0604020202020204" pitchFamily="34" charset="0"/>
              </a:rPr>
              <a:t>Lean mass, fat mass by EchoMRI</a:t>
            </a:r>
          </a:p>
          <a:p>
            <a:pPr>
              <a:spcBef>
                <a:spcPct val="0"/>
              </a:spcBef>
              <a:spcAft>
                <a:spcPts val="600"/>
              </a:spcAft>
              <a:buFontTx/>
              <a:buNone/>
            </a:pPr>
            <a:r>
              <a:rPr lang="en-US" altLang="en-US" sz="2800">
                <a:solidFill>
                  <a:srgbClr val="000000"/>
                </a:solidFill>
                <a:latin typeface="Arial" panose="020B0604020202020204" pitchFamily="34" charset="0"/>
                <a:cs typeface="Arial" panose="020B0604020202020204" pitchFamily="34" charset="0"/>
              </a:rPr>
              <a:t>Home-cage activity (only J &amp; A mice without wheels)</a:t>
            </a:r>
          </a:p>
          <a:p>
            <a:pPr>
              <a:spcBef>
                <a:spcPct val="0"/>
              </a:spcBef>
              <a:spcAft>
                <a:spcPts val="600"/>
              </a:spcAft>
              <a:buFontTx/>
              <a:buNone/>
            </a:pPr>
            <a:r>
              <a:rPr lang="en-US" altLang="en-US" sz="2800">
                <a:solidFill>
                  <a:srgbClr val="000000"/>
                </a:solidFill>
                <a:latin typeface="Arial" panose="020B0604020202020204" pitchFamily="34" charset="0"/>
                <a:cs typeface="Arial" panose="020B0604020202020204" pitchFamily="34" charset="0"/>
              </a:rPr>
              <a:t>Maximal oxygen consumption (VO</a:t>
            </a:r>
            <a:r>
              <a:rPr lang="en-US" altLang="en-US" sz="2800" baseline="-16000">
                <a:solidFill>
                  <a:srgbClr val="000000"/>
                </a:solidFill>
                <a:latin typeface="Arial" panose="020B0604020202020204" pitchFamily="34" charset="0"/>
                <a:cs typeface="Arial" panose="020B0604020202020204" pitchFamily="34" charset="0"/>
              </a:rPr>
              <a:t>2</a:t>
            </a:r>
            <a:r>
              <a:rPr lang="en-US" altLang="en-US" sz="2800">
                <a:solidFill>
                  <a:srgbClr val="000000"/>
                </a:solidFill>
                <a:latin typeface="Arial" panose="020B0604020202020204" pitchFamily="34" charset="0"/>
                <a:cs typeface="Arial" panose="020B0604020202020204" pitchFamily="34" charset="0"/>
              </a:rPr>
              <a:t>max)</a:t>
            </a:r>
          </a:p>
          <a:p>
            <a:pPr>
              <a:spcBef>
                <a:spcPct val="0"/>
              </a:spcBef>
              <a:spcAft>
                <a:spcPts val="600"/>
              </a:spcAft>
              <a:buFontTx/>
              <a:buNone/>
            </a:pPr>
            <a:r>
              <a:rPr lang="en-US" altLang="en-US" sz="2800">
                <a:solidFill>
                  <a:srgbClr val="000000"/>
                </a:solidFill>
                <a:latin typeface="Arial" panose="020B0604020202020204" pitchFamily="34" charset="0"/>
                <a:cs typeface="Arial" panose="020B0604020202020204" pitchFamily="34" charset="0"/>
              </a:rPr>
              <a:t>Open-field behavior</a:t>
            </a:r>
          </a:p>
          <a:p>
            <a:pPr>
              <a:spcBef>
                <a:spcPct val="0"/>
              </a:spcBef>
              <a:spcAft>
                <a:spcPts val="600"/>
              </a:spcAft>
              <a:buFontTx/>
              <a:buNone/>
            </a:pPr>
            <a:r>
              <a:rPr lang="en-US" altLang="en-US" sz="2800">
                <a:solidFill>
                  <a:srgbClr val="000000"/>
                </a:solidFill>
                <a:latin typeface="Arial" panose="020B0604020202020204" pitchFamily="34" charset="0"/>
                <a:cs typeface="Arial" panose="020B0604020202020204" pitchFamily="34" charset="0"/>
              </a:rPr>
              <a:t>Sucrose preference, Western diet preference</a:t>
            </a:r>
          </a:p>
          <a:p>
            <a:pPr>
              <a:spcBef>
                <a:spcPct val="0"/>
              </a:spcBef>
              <a:spcAft>
                <a:spcPts val="600"/>
              </a:spcAft>
              <a:buFontTx/>
              <a:buNone/>
            </a:pPr>
            <a:r>
              <a:rPr lang="en-US" altLang="en-US" sz="2800">
                <a:solidFill>
                  <a:srgbClr val="000000"/>
                </a:solidFill>
                <a:latin typeface="Arial" panose="020B0604020202020204" pitchFamily="34" charset="0"/>
                <a:cs typeface="Arial" panose="020B0604020202020204" pitchFamily="34" charset="0"/>
              </a:rPr>
              <a:t>Blood lipid profiles</a:t>
            </a:r>
          </a:p>
          <a:p>
            <a:pPr>
              <a:spcBef>
                <a:spcPct val="0"/>
              </a:spcBef>
              <a:spcAft>
                <a:spcPts val="600"/>
              </a:spcAft>
              <a:buFontTx/>
              <a:buNone/>
            </a:pPr>
            <a:r>
              <a:rPr lang="en-US" altLang="en-US" sz="2800">
                <a:solidFill>
                  <a:srgbClr val="000000"/>
                </a:solidFill>
                <a:latin typeface="Arial" panose="020B0604020202020204" pitchFamily="34" charset="0"/>
                <a:cs typeface="Arial" panose="020B0604020202020204" pitchFamily="34" charset="0"/>
              </a:rPr>
              <a:t>Plasma for hormone concentrations</a:t>
            </a:r>
          </a:p>
          <a:p>
            <a:pPr>
              <a:spcBef>
                <a:spcPct val="0"/>
              </a:spcBef>
              <a:spcAft>
                <a:spcPts val="600"/>
              </a:spcAft>
              <a:buFontTx/>
              <a:buNone/>
            </a:pPr>
            <a:r>
              <a:rPr lang="en-US" altLang="en-US" sz="2800">
                <a:solidFill>
                  <a:srgbClr val="000000"/>
                </a:solidFill>
                <a:latin typeface="Arial" panose="020B0604020202020204" pitchFamily="34" charset="0"/>
                <a:cs typeface="Arial" panose="020B0604020202020204" pitchFamily="34" charset="0"/>
              </a:rPr>
              <a:t>Tissues frozen for biochemistry, epigenetics</a:t>
            </a:r>
          </a:p>
          <a:p>
            <a:pPr>
              <a:spcBef>
                <a:spcPct val="0"/>
              </a:spcBef>
              <a:spcAft>
                <a:spcPts val="600"/>
              </a:spcAft>
              <a:buFontTx/>
              <a:buNone/>
            </a:pPr>
            <a:r>
              <a:rPr lang="en-US" altLang="en-US" sz="2800">
                <a:solidFill>
                  <a:srgbClr val="000000"/>
                </a:solidFill>
                <a:latin typeface="Arial" panose="020B0604020202020204" pitchFamily="34" charset="0"/>
                <a:cs typeface="Arial" panose="020B0604020202020204" pitchFamily="34" charset="0"/>
              </a:rPr>
              <a:t>Brains</a:t>
            </a:r>
          </a:p>
          <a:p>
            <a:pPr>
              <a:spcBef>
                <a:spcPct val="0"/>
              </a:spcBef>
              <a:spcAft>
                <a:spcPts val="600"/>
              </a:spcAft>
              <a:buFontTx/>
              <a:buNone/>
            </a:pPr>
            <a:r>
              <a:rPr lang="en-US" altLang="en-US" sz="2800">
                <a:solidFill>
                  <a:srgbClr val="000000"/>
                </a:solidFill>
                <a:latin typeface="Arial" panose="020B0604020202020204" pitchFamily="34" charset="0"/>
                <a:cs typeface="Arial" panose="020B0604020202020204" pitchFamily="34" charset="0"/>
              </a:rPr>
              <a:t>Fecal samples for microbiome analyses</a:t>
            </a:r>
          </a:p>
        </p:txBody>
      </p:sp>
      <p:sp>
        <p:nvSpPr>
          <p:cNvPr id="501766" name="TextBox 2">
            <a:extLst>
              <a:ext uri="{FF2B5EF4-FFF2-40B4-BE49-F238E27FC236}">
                <a16:creationId xmlns:a16="http://schemas.microsoft.com/office/drawing/2014/main" id="{127DDD8C-FC24-F53B-B541-15CBCAB07AF3}"/>
              </a:ext>
            </a:extLst>
          </p:cNvPr>
          <p:cNvSpPr txBox="1">
            <a:spLocks noChangeArrowheads="1"/>
          </p:cNvSpPr>
          <p:nvPr/>
        </p:nvSpPr>
        <p:spPr bwMode="auto">
          <a:xfrm>
            <a:off x="187325" y="541338"/>
            <a:ext cx="8502650" cy="633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nSpc>
                <a:spcPct val="110000"/>
              </a:lnSpc>
              <a:spcBef>
                <a:spcPct val="0"/>
              </a:spcBef>
              <a:buFontTx/>
              <a:buNone/>
            </a:pPr>
            <a:r>
              <a:rPr lang="en-US" altLang="en-US">
                <a:solidFill>
                  <a:srgbClr val="993300"/>
                </a:solidFill>
                <a:latin typeface="Arial" panose="020B0604020202020204" pitchFamily="34" charset="0"/>
                <a:cs typeface="Arial" panose="020B0604020202020204" pitchFamily="34" charset="0"/>
              </a:rPr>
              <a:t>Analyses in progress:</a:t>
            </a:r>
          </a:p>
        </p:txBody>
      </p:sp>
    </p:spTree>
  </p:cSld>
  <p:clrMapOvr>
    <a:masterClrMapping/>
  </p:clrMapOvr>
</p:sld>
</file>

<file path=ppt/slides/slide2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3810" name="Slide Number Placeholder 5">
            <a:extLst>
              <a:ext uri="{FF2B5EF4-FFF2-40B4-BE49-F238E27FC236}">
                <a16:creationId xmlns:a16="http://schemas.microsoft.com/office/drawing/2014/main" id="{82FFA605-1409-0F5F-0C16-7E4D4B580CBA}"/>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008F7071-5099-4BC2-9A9C-7D450A3760B2}" type="slidenum">
              <a:rPr lang="en-US" altLang="en-US" sz="1400"/>
              <a:pPr>
                <a:spcBef>
                  <a:spcPct val="0"/>
                </a:spcBef>
                <a:buFontTx/>
                <a:buNone/>
              </a:pPr>
              <a:t>263</a:t>
            </a:fld>
            <a:endParaRPr lang="en-US" altLang="en-US" sz="1400"/>
          </a:p>
        </p:txBody>
      </p:sp>
      <p:sp>
        <p:nvSpPr>
          <p:cNvPr id="503811" name="Rectangle 2">
            <a:extLst>
              <a:ext uri="{FF2B5EF4-FFF2-40B4-BE49-F238E27FC236}">
                <a16:creationId xmlns:a16="http://schemas.microsoft.com/office/drawing/2014/main" id="{833EADDA-047B-4883-593F-897E653153FD}"/>
              </a:ext>
            </a:extLst>
          </p:cNvPr>
          <p:cNvSpPr>
            <a:spLocks noGrp="1" noChangeArrowheads="1"/>
          </p:cNvSpPr>
          <p:nvPr>
            <p:ph type="body" idx="1"/>
          </p:nvPr>
        </p:nvSpPr>
        <p:spPr>
          <a:xfrm>
            <a:off x="288925" y="1019175"/>
            <a:ext cx="8585200" cy="4921250"/>
          </a:xfrm>
          <a:noFill/>
        </p:spPr>
        <p:txBody>
          <a:bodyPr>
            <a:spAutoFit/>
          </a:bodyPr>
          <a:lstStyle/>
          <a:p>
            <a:pPr>
              <a:spcBef>
                <a:spcPct val="0"/>
              </a:spcBef>
              <a:spcAft>
                <a:spcPct val="35000"/>
              </a:spcAft>
              <a:buSzPct val="130000"/>
              <a:buFont typeface="Arial" panose="020B0604020202020204" pitchFamily="34" charset="0"/>
              <a:buChar char="●"/>
            </a:pPr>
            <a:r>
              <a:rPr lang="en-US" altLang="en-US" sz="2800" b="1">
                <a:latin typeface="Arial" panose="020B0604020202020204" pitchFamily="34" charset="0"/>
              </a:rPr>
              <a:t>Juvenile access to wheels and/or Western diet can affect adult phenotypes of mice.</a:t>
            </a:r>
          </a:p>
          <a:p>
            <a:pPr lvl="1">
              <a:spcBef>
                <a:spcPct val="0"/>
              </a:spcBef>
              <a:spcAft>
                <a:spcPct val="35000"/>
              </a:spcAft>
              <a:buSzPct val="130000"/>
              <a:buFont typeface="Arial" panose="020B0604020202020204" pitchFamily="34" charset="0"/>
              <a:buChar char="●"/>
            </a:pPr>
            <a:r>
              <a:rPr lang="en-US" altLang="en-US" sz="2400" b="1">
                <a:latin typeface="Arial" panose="020B0604020202020204" pitchFamily="34" charset="0"/>
              </a:rPr>
              <a:t>Body mass</a:t>
            </a:r>
          </a:p>
          <a:p>
            <a:pPr lvl="1">
              <a:spcBef>
                <a:spcPct val="0"/>
              </a:spcBef>
              <a:spcAft>
                <a:spcPct val="35000"/>
              </a:spcAft>
              <a:buSzPct val="130000"/>
              <a:buFont typeface="Arial" panose="020B0604020202020204" pitchFamily="34" charset="0"/>
              <a:buChar char="●"/>
            </a:pPr>
            <a:r>
              <a:rPr lang="en-US" altLang="en-US" sz="2400" b="1">
                <a:latin typeface="Arial" panose="020B0604020202020204" pitchFamily="34" charset="0"/>
              </a:rPr>
              <a:t>Relative organ masses</a:t>
            </a:r>
          </a:p>
          <a:p>
            <a:pPr lvl="1">
              <a:spcBef>
                <a:spcPct val="0"/>
              </a:spcBef>
              <a:spcAft>
                <a:spcPct val="35000"/>
              </a:spcAft>
              <a:buSzPct val="130000"/>
              <a:buFont typeface="Arial" panose="020B0604020202020204" pitchFamily="34" charset="0"/>
              <a:buChar char="●"/>
            </a:pPr>
            <a:r>
              <a:rPr lang="en-US" altLang="en-US" sz="2400" b="1">
                <a:latin typeface="Arial" panose="020B0604020202020204" pitchFamily="34" charset="0"/>
              </a:rPr>
              <a:t>Circulating leptin concentrations</a:t>
            </a:r>
          </a:p>
          <a:p>
            <a:pPr lvl="1">
              <a:spcBef>
                <a:spcPct val="0"/>
              </a:spcBef>
              <a:spcAft>
                <a:spcPct val="35000"/>
              </a:spcAft>
              <a:buSzPct val="130000"/>
              <a:buFont typeface="Arial" panose="020B0604020202020204" pitchFamily="34" charset="0"/>
              <a:buChar char="●"/>
            </a:pPr>
            <a:r>
              <a:rPr lang="en-US" altLang="en-US" sz="2400" b="1">
                <a:latin typeface="Arial" panose="020B0604020202020204" pitchFamily="34" charset="0"/>
              </a:rPr>
              <a:t>Food consumption</a:t>
            </a:r>
          </a:p>
          <a:p>
            <a:pPr lvl="1">
              <a:spcBef>
                <a:spcPct val="0"/>
              </a:spcBef>
              <a:spcAft>
                <a:spcPct val="35000"/>
              </a:spcAft>
              <a:buSzPct val="130000"/>
              <a:buFont typeface="Arial" panose="020B0604020202020204" pitchFamily="34" charset="0"/>
              <a:buChar char="●"/>
            </a:pPr>
            <a:r>
              <a:rPr lang="en-US" altLang="en-US" sz="2400" b="1">
                <a:latin typeface="Arial" panose="020B0604020202020204" pitchFamily="34" charset="0"/>
              </a:rPr>
              <a:t>Wheel-running behavior</a:t>
            </a:r>
          </a:p>
          <a:p>
            <a:pPr>
              <a:spcBef>
                <a:spcPts val="1200"/>
              </a:spcBef>
              <a:spcAft>
                <a:spcPts val="1200"/>
              </a:spcAft>
              <a:buSzPct val="130000"/>
              <a:buFont typeface="Arial" panose="020B0604020202020204" pitchFamily="34" charset="0"/>
              <a:buChar char="●"/>
            </a:pPr>
            <a:r>
              <a:rPr lang="en-US" altLang="en-US" sz="2800" b="1">
                <a:latin typeface="Arial" panose="020B0604020202020204" pitchFamily="34" charset="0"/>
              </a:rPr>
              <a:t>Effects can be interactive</a:t>
            </a:r>
          </a:p>
          <a:p>
            <a:pPr>
              <a:spcBef>
                <a:spcPts val="1200"/>
              </a:spcBef>
              <a:spcAft>
                <a:spcPts val="1200"/>
              </a:spcAft>
              <a:buSzPct val="130000"/>
              <a:buFont typeface="Arial" panose="020B0604020202020204" pitchFamily="34" charset="0"/>
              <a:buChar char="●"/>
            </a:pPr>
            <a:r>
              <a:rPr lang="en-US" altLang="en-US" sz="2800" b="1">
                <a:latin typeface="Arial" panose="020B0604020202020204" pitchFamily="34" charset="0"/>
              </a:rPr>
              <a:t>Effects depend on genetic background</a:t>
            </a:r>
          </a:p>
        </p:txBody>
      </p:sp>
      <p:sp>
        <p:nvSpPr>
          <p:cNvPr id="503812" name="Line 8">
            <a:extLst>
              <a:ext uri="{FF2B5EF4-FFF2-40B4-BE49-F238E27FC236}">
                <a16:creationId xmlns:a16="http://schemas.microsoft.com/office/drawing/2014/main" id="{BA0FA974-EDD8-A90D-2875-60647A182A6A}"/>
              </a:ext>
            </a:extLst>
          </p:cNvPr>
          <p:cNvSpPr>
            <a:spLocks noChangeShapeType="1"/>
          </p:cNvSpPr>
          <p:nvPr/>
        </p:nvSpPr>
        <p:spPr bwMode="auto">
          <a:xfrm>
            <a:off x="228600" y="850900"/>
            <a:ext cx="8683625" cy="0"/>
          </a:xfrm>
          <a:prstGeom prst="line">
            <a:avLst/>
          </a:prstGeom>
          <a:noFill/>
          <a:ln w="50800">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345545" name="Text Box 9">
            <a:extLst>
              <a:ext uri="{FF2B5EF4-FFF2-40B4-BE49-F238E27FC236}">
                <a16:creationId xmlns:a16="http://schemas.microsoft.com/office/drawing/2014/main" id="{3C306AFA-89A3-C563-4AD6-96074465BA23}"/>
              </a:ext>
            </a:extLst>
          </p:cNvPr>
          <p:cNvSpPr txBox="1">
            <a:spLocks noChangeArrowheads="1"/>
          </p:cNvSpPr>
          <p:nvPr/>
        </p:nvSpPr>
        <p:spPr bwMode="auto">
          <a:xfrm>
            <a:off x="717550" y="76200"/>
            <a:ext cx="7461250" cy="701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defRPr/>
            </a:pPr>
            <a:r>
              <a:rPr lang="en-US" altLang="en-US" sz="4000" b="1">
                <a:effectLst>
                  <a:outerShdw blurRad="38100" dist="38100" dir="2700000" algn="tl">
                    <a:srgbClr val="C0C0C0"/>
                  </a:outerShdw>
                </a:effectLst>
                <a:latin typeface="Arial" panose="020B0604020202020204" pitchFamily="34" charset="0"/>
              </a:rPr>
              <a:t>Conclusions</a:t>
            </a:r>
          </a:p>
        </p:txBody>
      </p:sp>
    </p:spTree>
  </p:cSld>
  <p:clrMapOvr>
    <a:masterClrMapping/>
  </p:clrMapOvr>
</p:sld>
</file>

<file path=ppt/slides/slide2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5858" name="Slide Number Placeholder 3">
            <a:extLst>
              <a:ext uri="{FF2B5EF4-FFF2-40B4-BE49-F238E27FC236}">
                <a16:creationId xmlns:a16="http://schemas.microsoft.com/office/drawing/2014/main" id="{3A61D7EB-A3B4-379C-B97A-7C583CE2F9B5}"/>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B93460F8-A50A-4141-B032-3A4B5B8EC928}" type="slidenum">
              <a:rPr lang="en-US" altLang="en-US" sz="1400"/>
              <a:pPr>
                <a:spcBef>
                  <a:spcPct val="0"/>
                </a:spcBef>
                <a:buFontTx/>
                <a:buNone/>
              </a:pPr>
              <a:t>264</a:t>
            </a:fld>
            <a:endParaRPr lang="en-US" altLang="en-US" sz="1400"/>
          </a:p>
        </p:txBody>
      </p:sp>
      <p:sp>
        <p:nvSpPr>
          <p:cNvPr id="2147330" name="Text Box 2">
            <a:extLst>
              <a:ext uri="{FF2B5EF4-FFF2-40B4-BE49-F238E27FC236}">
                <a16:creationId xmlns:a16="http://schemas.microsoft.com/office/drawing/2014/main" id="{393CE223-B82E-A6AD-8427-DB601E673A93}"/>
              </a:ext>
            </a:extLst>
          </p:cNvPr>
          <p:cNvSpPr txBox="1">
            <a:spLocks noChangeArrowheads="1"/>
          </p:cNvSpPr>
          <p:nvPr/>
        </p:nvSpPr>
        <p:spPr bwMode="auto">
          <a:xfrm>
            <a:off x="230188" y="1600200"/>
            <a:ext cx="8620125" cy="33829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defRPr/>
            </a:pPr>
            <a:r>
              <a:rPr lang="en-US" altLang="en-US" sz="7200" b="1">
                <a:solidFill>
                  <a:srgbClr val="99FF66"/>
                </a:solidFill>
                <a:effectLst>
                  <a:outerShdw blurRad="38100" dist="38100" dir="2700000" algn="tl">
                    <a:srgbClr val="000000"/>
                  </a:outerShdw>
                </a:effectLst>
                <a:latin typeface="Helvetica" panose="020B0604020202020204" pitchFamily="34" charset="0"/>
              </a:rPr>
              <a:t>Multiple Solutions in Response to Selection</a:t>
            </a:r>
          </a:p>
        </p:txBody>
      </p:sp>
    </p:spTree>
  </p:cSld>
  <p:clrMapOvr>
    <a:masterClrMapping/>
  </p:clrMapOvr>
  <p:transition>
    <p:wipe dir="d"/>
  </p:transition>
</p:sld>
</file>

<file path=ppt/slides/slide2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7906" name="Slide Number Placeholder 3">
            <a:extLst>
              <a:ext uri="{FF2B5EF4-FFF2-40B4-BE49-F238E27FC236}">
                <a16:creationId xmlns:a16="http://schemas.microsoft.com/office/drawing/2014/main" id="{966854A9-C6CE-F9A9-5658-C67BCB9C0A74}"/>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FCA18544-373A-4274-8355-88374A9B17A1}" type="slidenum">
              <a:rPr lang="en-US" altLang="en-US" sz="1400"/>
              <a:pPr>
                <a:spcBef>
                  <a:spcPct val="0"/>
                </a:spcBef>
                <a:buFontTx/>
                <a:buNone/>
              </a:pPr>
              <a:t>265</a:t>
            </a:fld>
            <a:endParaRPr lang="en-US" altLang="en-US" sz="1400"/>
          </a:p>
        </p:txBody>
      </p:sp>
      <p:graphicFrame>
        <p:nvGraphicFramePr>
          <p:cNvPr id="2149378" name="Group 2">
            <a:extLst>
              <a:ext uri="{FF2B5EF4-FFF2-40B4-BE49-F238E27FC236}">
                <a16:creationId xmlns:a16="http://schemas.microsoft.com/office/drawing/2014/main" id="{66AC2183-6F45-7C89-3B6B-27A832958087}"/>
              </a:ext>
            </a:extLst>
          </p:cNvPr>
          <p:cNvGraphicFramePr>
            <a:graphicFrameLocks noGrp="1"/>
          </p:cNvGraphicFramePr>
          <p:nvPr/>
        </p:nvGraphicFramePr>
        <p:xfrm>
          <a:off x="828675" y="1003300"/>
          <a:ext cx="7477125" cy="863600"/>
        </p:xfrm>
        <a:graphic>
          <a:graphicData uri="http://schemas.openxmlformats.org/drawingml/2006/table">
            <a:tbl>
              <a:tblPr/>
              <a:tblGrid>
                <a:gridCol w="1797050">
                  <a:extLst>
                    <a:ext uri="{9D8B030D-6E8A-4147-A177-3AD203B41FA5}">
                      <a16:colId xmlns:a16="http://schemas.microsoft.com/office/drawing/2014/main" val="2787099750"/>
                    </a:ext>
                  </a:extLst>
                </a:gridCol>
                <a:gridCol w="1060450">
                  <a:extLst>
                    <a:ext uri="{9D8B030D-6E8A-4147-A177-3AD203B41FA5}">
                      <a16:colId xmlns:a16="http://schemas.microsoft.com/office/drawing/2014/main" val="2371749424"/>
                    </a:ext>
                  </a:extLst>
                </a:gridCol>
                <a:gridCol w="701675">
                  <a:extLst>
                    <a:ext uri="{9D8B030D-6E8A-4147-A177-3AD203B41FA5}">
                      <a16:colId xmlns:a16="http://schemas.microsoft.com/office/drawing/2014/main" val="3199672377"/>
                    </a:ext>
                  </a:extLst>
                </a:gridCol>
                <a:gridCol w="642938">
                  <a:extLst>
                    <a:ext uri="{9D8B030D-6E8A-4147-A177-3AD203B41FA5}">
                      <a16:colId xmlns:a16="http://schemas.microsoft.com/office/drawing/2014/main" val="2172089609"/>
                    </a:ext>
                  </a:extLst>
                </a:gridCol>
                <a:gridCol w="909637">
                  <a:extLst>
                    <a:ext uri="{9D8B030D-6E8A-4147-A177-3AD203B41FA5}">
                      <a16:colId xmlns:a16="http://schemas.microsoft.com/office/drawing/2014/main" val="425932218"/>
                    </a:ext>
                  </a:extLst>
                </a:gridCol>
                <a:gridCol w="781050">
                  <a:extLst>
                    <a:ext uri="{9D8B030D-6E8A-4147-A177-3AD203B41FA5}">
                      <a16:colId xmlns:a16="http://schemas.microsoft.com/office/drawing/2014/main" val="781956701"/>
                    </a:ext>
                  </a:extLst>
                </a:gridCol>
                <a:gridCol w="636588">
                  <a:extLst>
                    <a:ext uri="{9D8B030D-6E8A-4147-A177-3AD203B41FA5}">
                      <a16:colId xmlns:a16="http://schemas.microsoft.com/office/drawing/2014/main" val="782944937"/>
                    </a:ext>
                  </a:extLst>
                </a:gridCol>
                <a:gridCol w="947737">
                  <a:extLst>
                    <a:ext uri="{9D8B030D-6E8A-4147-A177-3AD203B41FA5}">
                      <a16:colId xmlns:a16="http://schemas.microsoft.com/office/drawing/2014/main" val="2894395825"/>
                    </a:ext>
                  </a:extLst>
                </a:gridCol>
              </a:tblGrid>
              <a:tr h="406400">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pPr>
                      <a:endParaRPr kumimoji="0" lang="en-US" altLang="en-US" sz="1600" b="1" i="0" u="none" strike="noStrike" cap="none" normalizeH="0" baseline="0">
                        <a:ln>
                          <a:noFill/>
                        </a:ln>
                        <a:solidFill>
                          <a:schemeClr val="tx1"/>
                        </a:solidFill>
                        <a:effectLst/>
                        <a:latin typeface="Arial" panose="020B0604020202020204" pitchFamily="34" charset="0"/>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pPr>
                      <a:endParaRPr kumimoji="0" lang="en-US" altLang="en-US" sz="1600" b="1" i="0" u="none" strike="noStrike" cap="none" normalizeH="0" baseline="0">
                        <a:ln>
                          <a:noFill/>
                        </a:ln>
                        <a:solidFill>
                          <a:schemeClr val="tx1"/>
                        </a:solidFill>
                        <a:effectLst/>
                        <a:latin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gridSpan="3">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2400" b="1" i="0" u="none" strike="noStrike" cap="none" normalizeH="0" baseline="0">
                          <a:ln>
                            <a:noFill/>
                          </a:ln>
                          <a:solidFill>
                            <a:srgbClr val="0000FF"/>
                          </a:solidFill>
                          <a:effectLst/>
                          <a:latin typeface="Arial" panose="020B0604020202020204" pitchFamily="34" charset="0"/>
                          <a:cs typeface="Times New Roman" panose="02020603050405020304" pitchFamily="18" charset="0"/>
                        </a:rPr>
                        <a:t>Control</a:t>
                      </a:r>
                      <a:endParaRPr kumimoji="0" lang="en-US" altLang="en-US" sz="2400" b="1" i="0" u="none" strike="noStrike" cap="none" normalizeH="0" baseline="0">
                        <a:ln>
                          <a:noFill/>
                        </a:ln>
                        <a:solidFill>
                          <a:srgbClr val="0000FF"/>
                        </a:solidFill>
                        <a:effectLst/>
                        <a:latin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lang="en-US"/>
                    </a:p>
                  </a:txBody>
                  <a:tcPr/>
                </a:tc>
                <a:tc hMerge="1">
                  <a:txBody>
                    <a:bodyPr/>
                    <a:lstStyle/>
                    <a:p>
                      <a:endParaRPr lang="en-US"/>
                    </a:p>
                  </a:txBody>
                  <a:tcPr/>
                </a:tc>
                <a:tc gridSpan="3">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2400" b="1" i="0" u="none" strike="noStrike" cap="none" normalizeH="0" baseline="0">
                          <a:ln>
                            <a:noFill/>
                          </a:ln>
                          <a:solidFill>
                            <a:srgbClr val="FF0000"/>
                          </a:solidFill>
                          <a:effectLst/>
                          <a:latin typeface="Arial" panose="020B0604020202020204" pitchFamily="34" charset="0"/>
                          <a:cs typeface="Times New Roman" panose="02020603050405020304" pitchFamily="18" charset="0"/>
                        </a:rPr>
                        <a:t>High Runner</a:t>
                      </a:r>
                      <a:endParaRPr kumimoji="0" lang="en-US" altLang="en-US" sz="2400" b="1" i="0" u="none" strike="noStrike" cap="none" normalizeH="0" baseline="0">
                        <a:ln>
                          <a:noFill/>
                        </a:ln>
                        <a:solidFill>
                          <a:srgbClr val="FF0000"/>
                        </a:solidFill>
                        <a:effectLst/>
                        <a:latin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810336503"/>
                  </a:ext>
                </a:extLst>
              </a:tr>
              <a:tr h="406400">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600" b="1" i="0" u="none" strike="noStrike" cap="none" normalizeH="0" baseline="0">
                          <a:ln>
                            <a:noFill/>
                          </a:ln>
                          <a:solidFill>
                            <a:schemeClr val="tx1"/>
                          </a:solidFill>
                          <a:effectLst/>
                          <a:latin typeface="Arial" panose="020B0604020202020204" pitchFamily="34" charset="0"/>
                          <a:cs typeface="Times New Roman" panose="02020603050405020304" pitchFamily="18" charset="0"/>
                        </a:rPr>
                        <a:t>Trait</a:t>
                      </a:r>
                      <a:endParaRPr kumimoji="0" lang="en-US" altLang="en-US" sz="1600" b="1" i="0" u="none" strike="noStrike" cap="none" normalizeH="0" baseline="0">
                        <a:ln>
                          <a:noFill/>
                        </a:ln>
                        <a:solidFill>
                          <a:schemeClr val="tx1"/>
                        </a:solidFill>
                        <a:effectLst/>
                        <a:latin typeface="Arial" panose="020B0604020202020204" pitchFamily="34" charset="0"/>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1600" b="1" i="0" u="none" strike="noStrike" cap="none" normalizeH="0" baseline="0">
                          <a:ln>
                            <a:noFill/>
                          </a:ln>
                          <a:solidFill>
                            <a:schemeClr val="tx1"/>
                          </a:solidFill>
                          <a:effectLst/>
                          <a:latin typeface="Arial" panose="020B0604020202020204" pitchFamily="34" charset="0"/>
                          <a:cs typeface="Times New Roman" panose="02020603050405020304" pitchFamily="18" charset="0"/>
                        </a:rPr>
                        <a:t>Effect</a:t>
                      </a:r>
                      <a:endParaRPr kumimoji="0" lang="en-US" altLang="en-US" sz="1600" b="1" i="0" u="none" strike="noStrike" cap="none" normalizeH="0" baseline="0">
                        <a:ln>
                          <a:noFill/>
                        </a:ln>
                        <a:solidFill>
                          <a:schemeClr val="tx1"/>
                        </a:solidFill>
                        <a:effectLst/>
                        <a:latin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1800" b="1" i="0" u="none" strike="noStrike" cap="none" normalizeH="0" baseline="0">
                          <a:ln>
                            <a:noFill/>
                          </a:ln>
                          <a:solidFill>
                            <a:srgbClr val="0000FF"/>
                          </a:solidFill>
                          <a:effectLst/>
                          <a:latin typeface="Arial" panose="020B0604020202020204" pitchFamily="34" charset="0"/>
                          <a:cs typeface="Times New Roman" panose="02020603050405020304" pitchFamily="18" charset="0"/>
                        </a:rPr>
                        <a:t>d.f.</a:t>
                      </a:r>
                      <a:endParaRPr kumimoji="0" lang="en-US" altLang="en-US" sz="1800" b="1" i="0" u="none" strike="noStrike" cap="none" normalizeH="0" baseline="0">
                        <a:ln>
                          <a:noFill/>
                        </a:ln>
                        <a:solidFill>
                          <a:srgbClr val="0000FF"/>
                        </a:solidFill>
                        <a:effectLst/>
                        <a:latin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1800" b="1" i="1" u="none" strike="noStrike" cap="none" normalizeH="0" baseline="0">
                          <a:ln>
                            <a:noFill/>
                          </a:ln>
                          <a:solidFill>
                            <a:srgbClr val="0000FF"/>
                          </a:solidFill>
                          <a:effectLst/>
                          <a:latin typeface="Arial" panose="020B0604020202020204" pitchFamily="34" charset="0"/>
                          <a:cs typeface="Times New Roman" panose="02020603050405020304" pitchFamily="18" charset="0"/>
                        </a:rPr>
                        <a:t>F</a:t>
                      </a:r>
                      <a:endParaRPr kumimoji="0" lang="en-US" altLang="en-US" sz="1800" b="1" i="0" u="none" strike="noStrike" cap="none" normalizeH="0" baseline="0">
                        <a:ln>
                          <a:noFill/>
                        </a:ln>
                        <a:solidFill>
                          <a:srgbClr val="0000FF"/>
                        </a:solidFill>
                        <a:effectLst/>
                        <a:latin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2000" b="1" i="1" u="none" strike="noStrike" cap="none" normalizeH="0" baseline="0">
                          <a:ln>
                            <a:noFill/>
                          </a:ln>
                          <a:solidFill>
                            <a:srgbClr val="0000FF"/>
                          </a:solidFill>
                          <a:effectLst/>
                          <a:latin typeface="Arial" panose="020B0604020202020204" pitchFamily="34" charset="0"/>
                          <a:cs typeface="Times New Roman" panose="02020603050405020304" pitchFamily="18" charset="0"/>
                        </a:rPr>
                        <a:t>P</a:t>
                      </a:r>
                      <a:endParaRPr kumimoji="0" lang="en-US" altLang="en-US" sz="2000" b="1" i="0" u="none" strike="noStrike" cap="none" normalizeH="0" baseline="0">
                        <a:ln>
                          <a:noFill/>
                        </a:ln>
                        <a:solidFill>
                          <a:srgbClr val="0000FF"/>
                        </a:solidFill>
                        <a:effectLst/>
                        <a:latin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1800" b="1" i="0" u="none" strike="noStrike" cap="none" normalizeH="0" baseline="0">
                          <a:ln>
                            <a:noFill/>
                          </a:ln>
                          <a:solidFill>
                            <a:srgbClr val="FF0000"/>
                          </a:solidFill>
                          <a:effectLst/>
                          <a:latin typeface="Arial" panose="020B0604020202020204" pitchFamily="34" charset="0"/>
                          <a:cs typeface="Times New Roman" panose="02020603050405020304" pitchFamily="18" charset="0"/>
                        </a:rPr>
                        <a:t>d.f.</a:t>
                      </a:r>
                      <a:endParaRPr kumimoji="0" lang="en-US" altLang="en-US" sz="1800" b="1" i="0" u="none" strike="noStrike" cap="none" normalizeH="0" baseline="0">
                        <a:ln>
                          <a:noFill/>
                        </a:ln>
                        <a:solidFill>
                          <a:srgbClr val="FF0000"/>
                        </a:solidFill>
                        <a:effectLst/>
                        <a:latin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1800" b="1" i="1" u="none" strike="noStrike" cap="none" normalizeH="0" baseline="0">
                          <a:ln>
                            <a:noFill/>
                          </a:ln>
                          <a:solidFill>
                            <a:srgbClr val="FF0000"/>
                          </a:solidFill>
                          <a:effectLst/>
                          <a:latin typeface="Arial" panose="020B0604020202020204" pitchFamily="34" charset="0"/>
                          <a:cs typeface="Times New Roman" panose="02020603050405020304" pitchFamily="18" charset="0"/>
                        </a:rPr>
                        <a:t>F</a:t>
                      </a:r>
                      <a:endParaRPr kumimoji="0" lang="en-US" altLang="en-US" sz="1800" b="1" i="0" u="none" strike="noStrike" cap="none" normalizeH="0" baseline="0">
                        <a:ln>
                          <a:noFill/>
                        </a:ln>
                        <a:solidFill>
                          <a:srgbClr val="FF0000"/>
                        </a:solidFill>
                        <a:effectLst/>
                        <a:latin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2000" b="1" i="1" u="none" strike="noStrike" cap="none" normalizeH="0" baseline="0">
                          <a:ln>
                            <a:noFill/>
                          </a:ln>
                          <a:solidFill>
                            <a:srgbClr val="FF0000"/>
                          </a:solidFill>
                          <a:effectLst/>
                          <a:latin typeface="Arial" panose="020B0604020202020204" pitchFamily="34" charset="0"/>
                          <a:cs typeface="Times New Roman" panose="02020603050405020304" pitchFamily="18" charset="0"/>
                        </a:rPr>
                        <a:t>P</a:t>
                      </a:r>
                      <a:endParaRPr kumimoji="0" lang="en-US" altLang="en-US" sz="2000" b="1" i="0" u="none" strike="noStrike" cap="none" normalizeH="0" baseline="0">
                        <a:ln>
                          <a:noFill/>
                        </a:ln>
                        <a:solidFill>
                          <a:srgbClr val="FF0000"/>
                        </a:solidFill>
                        <a:effectLst/>
                        <a:latin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2521605418"/>
                  </a:ext>
                </a:extLst>
              </a:tr>
            </a:tbl>
          </a:graphicData>
        </a:graphic>
      </p:graphicFrame>
      <p:sp>
        <p:nvSpPr>
          <p:cNvPr id="507932" name="Text Box 27">
            <a:extLst>
              <a:ext uri="{FF2B5EF4-FFF2-40B4-BE49-F238E27FC236}">
                <a16:creationId xmlns:a16="http://schemas.microsoft.com/office/drawing/2014/main" id="{101C4312-D937-587D-B51E-46AA1486811D}"/>
              </a:ext>
            </a:extLst>
          </p:cNvPr>
          <p:cNvSpPr txBox="1">
            <a:spLocks noChangeArrowheads="1"/>
          </p:cNvSpPr>
          <p:nvPr/>
        </p:nvSpPr>
        <p:spPr bwMode="auto">
          <a:xfrm>
            <a:off x="111125" y="107950"/>
            <a:ext cx="9032875" cy="595313"/>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US" altLang="en-US" sz="3300" b="1">
                <a:latin typeface="Arial" panose="020B0604020202020204" pitchFamily="34" charset="0"/>
              </a:rPr>
              <a:t>Multiple Solutions in Response to Selection</a:t>
            </a:r>
          </a:p>
        </p:txBody>
      </p:sp>
      <p:graphicFrame>
        <p:nvGraphicFramePr>
          <p:cNvPr id="2149404" name="Group 28">
            <a:extLst>
              <a:ext uri="{FF2B5EF4-FFF2-40B4-BE49-F238E27FC236}">
                <a16:creationId xmlns:a16="http://schemas.microsoft.com/office/drawing/2014/main" id="{F22EE50E-95FD-6F77-D874-4364F93ECCCA}"/>
              </a:ext>
            </a:extLst>
          </p:cNvPr>
          <p:cNvGraphicFramePr>
            <a:graphicFrameLocks noGrp="1"/>
          </p:cNvGraphicFramePr>
          <p:nvPr/>
        </p:nvGraphicFramePr>
        <p:xfrm>
          <a:off x="828675" y="2027238"/>
          <a:ext cx="7477125" cy="1219200"/>
        </p:xfrm>
        <a:graphic>
          <a:graphicData uri="http://schemas.openxmlformats.org/drawingml/2006/table">
            <a:tbl>
              <a:tblPr/>
              <a:tblGrid>
                <a:gridCol w="1797050">
                  <a:extLst>
                    <a:ext uri="{9D8B030D-6E8A-4147-A177-3AD203B41FA5}">
                      <a16:colId xmlns:a16="http://schemas.microsoft.com/office/drawing/2014/main" val="976116160"/>
                    </a:ext>
                  </a:extLst>
                </a:gridCol>
                <a:gridCol w="1060450">
                  <a:extLst>
                    <a:ext uri="{9D8B030D-6E8A-4147-A177-3AD203B41FA5}">
                      <a16:colId xmlns:a16="http://schemas.microsoft.com/office/drawing/2014/main" val="4276752691"/>
                    </a:ext>
                  </a:extLst>
                </a:gridCol>
                <a:gridCol w="701675">
                  <a:extLst>
                    <a:ext uri="{9D8B030D-6E8A-4147-A177-3AD203B41FA5}">
                      <a16:colId xmlns:a16="http://schemas.microsoft.com/office/drawing/2014/main" val="949586544"/>
                    </a:ext>
                  </a:extLst>
                </a:gridCol>
                <a:gridCol w="642938">
                  <a:extLst>
                    <a:ext uri="{9D8B030D-6E8A-4147-A177-3AD203B41FA5}">
                      <a16:colId xmlns:a16="http://schemas.microsoft.com/office/drawing/2014/main" val="2429463010"/>
                    </a:ext>
                  </a:extLst>
                </a:gridCol>
                <a:gridCol w="909637">
                  <a:extLst>
                    <a:ext uri="{9D8B030D-6E8A-4147-A177-3AD203B41FA5}">
                      <a16:colId xmlns:a16="http://schemas.microsoft.com/office/drawing/2014/main" val="3546758206"/>
                    </a:ext>
                  </a:extLst>
                </a:gridCol>
                <a:gridCol w="781050">
                  <a:extLst>
                    <a:ext uri="{9D8B030D-6E8A-4147-A177-3AD203B41FA5}">
                      <a16:colId xmlns:a16="http://schemas.microsoft.com/office/drawing/2014/main" val="2366181502"/>
                    </a:ext>
                  </a:extLst>
                </a:gridCol>
                <a:gridCol w="636588">
                  <a:extLst>
                    <a:ext uri="{9D8B030D-6E8A-4147-A177-3AD203B41FA5}">
                      <a16:colId xmlns:a16="http://schemas.microsoft.com/office/drawing/2014/main" val="2691297870"/>
                    </a:ext>
                  </a:extLst>
                </a:gridCol>
                <a:gridCol w="947737">
                  <a:extLst>
                    <a:ext uri="{9D8B030D-6E8A-4147-A177-3AD203B41FA5}">
                      <a16:colId xmlns:a16="http://schemas.microsoft.com/office/drawing/2014/main" val="1120748928"/>
                    </a:ext>
                  </a:extLst>
                </a:gridCol>
              </a:tblGrid>
              <a:tr h="406400">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600" b="1" i="0" u="none" strike="noStrike" cap="none" normalizeH="0" baseline="0">
                          <a:ln>
                            <a:noFill/>
                          </a:ln>
                          <a:solidFill>
                            <a:schemeClr val="tx1"/>
                          </a:solidFill>
                          <a:effectLst/>
                          <a:latin typeface="Arial" panose="020B0604020202020204" pitchFamily="34" charset="0"/>
                          <a:cs typeface="Times New Roman" panose="02020603050405020304" pitchFamily="18" charset="0"/>
                        </a:rPr>
                        <a:t>Revolutions/Day</a:t>
                      </a:r>
                      <a:endParaRPr kumimoji="0" lang="en-US" altLang="en-US" sz="1600" b="1" i="0" u="none" strike="noStrike" cap="none" normalizeH="0" baseline="0">
                        <a:ln>
                          <a:noFill/>
                        </a:ln>
                        <a:solidFill>
                          <a:schemeClr val="tx1"/>
                        </a:solidFill>
                        <a:effectLst/>
                        <a:latin typeface="Arial" panose="020B0604020202020204" pitchFamily="34" charset="0"/>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1600" b="1" i="0" u="none" strike="noStrike" cap="none" normalizeH="0" baseline="0">
                          <a:ln>
                            <a:noFill/>
                          </a:ln>
                          <a:solidFill>
                            <a:schemeClr val="tx1"/>
                          </a:solidFill>
                          <a:effectLst/>
                          <a:latin typeface="Arial" panose="020B0604020202020204" pitchFamily="34" charset="0"/>
                          <a:cs typeface="Times New Roman" panose="02020603050405020304" pitchFamily="18" charset="0"/>
                        </a:rPr>
                        <a:t>Sex</a:t>
                      </a:r>
                      <a:endParaRPr kumimoji="0" lang="en-US" altLang="en-US" sz="1600" b="1" i="0" u="none" strike="noStrike" cap="none" normalizeH="0" baseline="0">
                        <a:ln>
                          <a:noFill/>
                        </a:ln>
                        <a:solidFill>
                          <a:schemeClr val="tx1"/>
                        </a:solidFill>
                        <a:effectLst/>
                        <a:latin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1400" b="1" i="0" u="none" strike="noStrike" cap="none" normalizeH="0" baseline="0">
                          <a:ln>
                            <a:noFill/>
                          </a:ln>
                          <a:solidFill>
                            <a:srgbClr val="0000FF"/>
                          </a:solidFill>
                          <a:effectLst/>
                          <a:latin typeface="Arial" panose="020B0604020202020204" pitchFamily="34" charset="0"/>
                          <a:cs typeface="Times New Roman" panose="02020603050405020304" pitchFamily="18" charset="0"/>
                        </a:rPr>
                        <a:t>1,111</a:t>
                      </a:r>
                      <a:endParaRPr kumimoji="0" lang="en-US" altLang="en-US" sz="1400" b="1" i="0" u="none" strike="noStrike" cap="none" normalizeH="0" baseline="0">
                        <a:ln>
                          <a:noFill/>
                        </a:ln>
                        <a:solidFill>
                          <a:srgbClr val="0000FF"/>
                        </a:solidFill>
                        <a:effectLst/>
                        <a:latin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1400" b="1" i="0" u="none" strike="noStrike" cap="none" normalizeH="0" baseline="0">
                          <a:ln>
                            <a:noFill/>
                          </a:ln>
                          <a:solidFill>
                            <a:srgbClr val="0000FF"/>
                          </a:solidFill>
                          <a:effectLst/>
                          <a:latin typeface="Arial" panose="020B0604020202020204" pitchFamily="34" charset="0"/>
                          <a:cs typeface="Times New Roman" panose="02020603050405020304" pitchFamily="18" charset="0"/>
                        </a:rPr>
                        <a:t>5.8</a:t>
                      </a:r>
                      <a:endParaRPr kumimoji="0" lang="en-US" altLang="en-US" sz="1400" b="1" i="0" u="none" strike="noStrike" cap="none" normalizeH="0" baseline="0">
                        <a:ln>
                          <a:noFill/>
                        </a:ln>
                        <a:solidFill>
                          <a:srgbClr val="0000FF"/>
                        </a:solidFill>
                        <a:effectLst/>
                        <a:latin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1700" b="1" i="0" u="none" strike="noStrike" cap="none" normalizeH="0" baseline="0">
                          <a:ln>
                            <a:noFill/>
                          </a:ln>
                          <a:solidFill>
                            <a:srgbClr val="0000FF"/>
                          </a:solidFill>
                          <a:effectLst/>
                          <a:latin typeface="Arial" panose="020B0604020202020204" pitchFamily="34" charset="0"/>
                          <a:cs typeface="Times New Roman" panose="02020603050405020304" pitchFamily="18" charset="0"/>
                        </a:rPr>
                        <a:t>0.0173</a:t>
                      </a:r>
                      <a:endParaRPr kumimoji="0" lang="en-US" altLang="en-US" sz="1700" b="1" i="0" u="none" strike="noStrike" cap="none" normalizeH="0" baseline="0">
                        <a:ln>
                          <a:noFill/>
                        </a:ln>
                        <a:solidFill>
                          <a:srgbClr val="0000FF"/>
                        </a:solidFill>
                        <a:effectLst/>
                        <a:latin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1400" b="1" i="0" u="none" strike="noStrike" cap="none" normalizeH="0" baseline="0">
                          <a:ln>
                            <a:noFill/>
                          </a:ln>
                          <a:solidFill>
                            <a:srgbClr val="FF0000"/>
                          </a:solidFill>
                          <a:effectLst/>
                          <a:latin typeface="Arial" panose="020B0604020202020204" pitchFamily="34" charset="0"/>
                          <a:cs typeface="Times New Roman" panose="02020603050405020304" pitchFamily="18" charset="0"/>
                        </a:rPr>
                        <a:t>1,181</a:t>
                      </a:r>
                      <a:endParaRPr kumimoji="0" lang="en-US" altLang="en-US" sz="1400" b="1" i="0" u="none" strike="noStrike" cap="none" normalizeH="0" baseline="0">
                        <a:ln>
                          <a:noFill/>
                        </a:ln>
                        <a:solidFill>
                          <a:srgbClr val="FF0000"/>
                        </a:solidFill>
                        <a:effectLst/>
                        <a:latin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1400" b="1" i="0" u="none" strike="noStrike" cap="none" normalizeH="0" baseline="0">
                          <a:ln>
                            <a:noFill/>
                          </a:ln>
                          <a:solidFill>
                            <a:srgbClr val="FF0000"/>
                          </a:solidFill>
                          <a:effectLst/>
                          <a:latin typeface="Arial" panose="020B0604020202020204" pitchFamily="34" charset="0"/>
                          <a:cs typeface="Times New Roman" panose="02020603050405020304" pitchFamily="18" charset="0"/>
                        </a:rPr>
                        <a:t>6.0</a:t>
                      </a:r>
                      <a:endParaRPr kumimoji="0" lang="en-US" altLang="en-US" sz="1400" b="1" i="0" u="none" strike="noStrike" cap="none" normalizeH="0" baseline="0">
                        <a:ln>
                          <a:noFill/>
                        </a:ln>
                        <a:solidFill>
                          <a:srgbClr val="FF0000"/>
                        </a:solidFill>
                        <a:effectLst/>
                        <a:latin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1700" b="1" i="0" u="none" strike="noStrike" cap="none" normalizeH="0" baseline="0">
                          <a:ln>
                            <a:noFill/>
                          </a:ln>
                          <a:solidFill>
                            <a:srgbClr val="FF0000"/>
                          </a:solidFill>
                          <a:effectLst/>
                          <a:latin typeface="Arial" panose="020B0604020202020204" pitchFamily="34" charset="0"/>
                          <a:cs typeface="Times New Roman" panose="02020603050405020304" pitchFamily="18" charset="0"/>
                        </a:rPr>
                        <a:t>0.0157</a:t>
                      </a:r>
                      <a:endParaRPr kumimoji="0" lang="en-US" altLang="en-US" sz="1700" b="1" i="0" u="none" strike="noStrike" cap="none" normalizeH="0" baseline="0">
                        <a:ln>
                          <a:noFill/>
                        </a:ln>
                        <a:solidFill>
                          <a:srgbClr val="FF0000"/>
                        </a:solidFill>
                        <a:effectLst/>
                        <a:latin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17847029"/>
                  </a:ext>
                </a:extLst>
              </a:tr>
              <a:tr h="406400">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pPr>
                      <a:endParaRPr kumimoji="0" lang="en-US" altLang="en-US" sz="1600" b="1" i="0" u="none" strike="noStrike" cap="none" normalizeH="0" baseline="0">
                        <a:ln>
                          <a:noFill/>
                        </a:ln>
                        <a:solidFill>
                          <a:schemeClr val="tx1"/>
                        </a:solidFill>
                        <a:effectLst/>
                        <a:latin typeface="Arial" panose="020B0604020202020204" pitchFamily="34"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1600" b="1" i="0" u="none" strike="noStrike" cap="none" normalizeH="0" baseline="0">
                          <a:ln>
                            <a:noFill/>
                          </a:ln>
                          <a:solidFill>
                            <a:schemeClr val="tx1"/>
                          </a:solidFill>
                          <a:effectLst/>
                          <a:latin typeface="Arial" panose="020B0604020202020204" pitchFamily="34" charset="0"/>
                          <a:cs typeface="Times New Roman" panose="02020603050405020304" pitchFamily="18" charset="0"/>
                        </a:rPr>
                        <a:t>Line</a:t>
                      </a:r>
                      <a:endParaRPr kumimoji="0" lang="en-US" altLang="en-US" sz="1600" b="1" i="0" u="none" strike="noStrike" cap="none" normalizeH="0" baseline="0">
                        <a:ln>
                          <a:noFill/>
                        </a:ln>
                        <a:solidFill>
                          <a:schemeClr val="tx1"/>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1400" b="1" i="0" u="none" strike="noStrike" cap="none" normalizeH="0" baseline="0">
                          <a:ln>
                            <a:noFill/>
                          </a:ln>
                          <a:solidFill>
                            <a:srgbClr val="0000FF"/>
                          </a:solidFill>
                          <a:effectLst/>
                          <a:latin typeface="Arial" panose="020B0604020202020204" pitchFamily="34" charset="0"/>
                          <a:cs typeface="Times New Roman" panose="02020603050405020304" pitchFamily="18" charset="0"/>
                        </a:rPr>
                        <a:t>1,35</a:t>
                      </a:r>
                      <a:endParaRPr kumimoji="0" lang="en-US" altLang="en-US" sz="1400" b="1" i="0" u="none" strike="noStrike" cap="none" normalizeH="0" baseline="0">
                        <a:ln>
                          <a:noFill/>
                        </a:ln>
                        <a:solidFill>
                          <a:srgbClr val="0000FF"/>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1400" b="1" i="0" u="none" strike="noStrike" cap="none" normalizeH="0" baseline="0">
                          <a:ln>
                            <a:noFill/>
                          </a:ln>
                          <a:solidFill>
                            <a:srgbClr val="0000FF"/>
                          </a:solidFill>
                          <a:effectLst/>
                          <a:latin typeface="Arial" panose="020B0604020202020204" pitchFamily="34" charset="0"/>
                          <a:cs typeface="Times New Roman" panose="02020603050405020304" pitchFamily="18" charset="0"/>
                        </a:rPr>
                        <a:t>5.9</a:t>
                      </a:r>
                      <a:endParaRPr kumimoji="0" lang="en-US" altLang="en-US" sz="1400" b="1" i="0" u="none" strike="noStrike" cap="none" normalizeH="0" baseline="0">
                        <a:ln>
                          <a:noFill/>
                        </a:ln>
                        <a:solidFill>
                          <a:srgbClr val="0000FF"/>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1700" b="1" i="0" u="none" strike="noStrike" cap="none" normalizeH="0" baseline="0">
                          <a:ln>
                            <a:noFill/>
                          </a:ln>
                          <a:solidFill>
                            <a:srgbClr val="0000FF"/>
                          </a:solidFill>
                          <a:effectLst/>
                          <a:latin typeface="Arial" panose="020B0604020202020204" pitchFamily="34" charset="0"/>
                          <a:cs typeface="Times New Roman" panose="02020603050405020304" pitchFamily="18" charset="0"/>
                        </a:rPr>
                        <a:t>0.0022</a:t>
                      </a:r>
                      <a:endParaRPr kumimoji="0" lang="en-US" altLang="en-US" sz="1700" b="1" i="0" u="none" strike="noStrike" cap="none" normalizeH="0" baseline="0">
                        <a:ln>
                          <a:noFill/>
                        </a:ln>
                        <a:solidFill>
                          <a:srgbClr val="0000FF"/>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1400" b="1" i="0" u="none" strike="noStrike" cap="none" normalizeH="0" baseline="0">
                          <a:ln>
                            <a:noFill/>
                          </a:ln>
                          <a:solidFill>
                            <a:srgbClr val="FF0000"/>
                          </a:solidFill>
                          <a:effectLst/>
                          <a:latin typeface="Arial" panose="020B0604020202020204" pitchFamily="34" charset="0"/>
                          <a:cs typeface="Times New Roman" panose="02020603050405020304" pitchFamily="18" charset="0"/>
                        </a:rPr>
                        <a:t>1,38</a:t>
                      </a:r>
                      <a:endParaRPr kumimoji="0" lang="en-US" altLang="en-US" sz="1400" b="1" i="0" u="none" strike="noStrike" cap="none" normalizeH="0" baseline="0">
                        <a:ln>
                          <a:noFill/>
                        </a:ln>
                        <a:solidFill>
                          <a:srgbClr val="FF0000"/>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1400" b="1" i="0" u="none" strike="noStrike" cap="none" normalizeH="0" baseline="0">
                          <a:ln>
                            <a:noFill/>
                          </a:ln>
                          <a:solidFill>
                            <a:srgbClr val="FF0000"/>
                          </a:solidFill>
                          <a:effectLst/>
                          <a:latin typeface="Arial" panose="020B0604020202020204" pitchFamily="34" charset="0"/>
                          <a:cs typeface="Times New Roman" panose="02020603050405020304" pitchFamily="18" charset="0"/>
                        </a:rPr>
                        <a:t>1.1</a:t>
                      </a:r>
                      <a:endParaRPr kumimoji="0" lang="en-US" altLang="en-US" sz="1400" b="1" i="0" u="none" strike="noStrike" cap="none" normalizeH="0" baseline="0">
                        <a:ln>
                          <a:noFill/>
                        </a:ln>
                        <a:solidFill>
                          <a:srgbClr val="FF0000"/>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1700" b="1" i="0" u="none" strike="noStrike" cap="none" normalizeH="0" baseline="0">
                          <a:ln>
                            <a:noFill/>
                          </a:ln>
                          <a:solidFill>
                            <a:srgbClr val="FF0000"/>
                          </a:solidFill>
                          <a:effectLst/>
                          <a:latin typeface="Arial" panose="020B0604020202020204" pitchFamily="34" charset="0"/>
                          <a:cs typeface="Times New Roman" panose="02020603050405020304" pitchFamily="18" charset="0"/>
                        </a:rPr>
                        <a:t>0.3703</a:t>
                      </a:r>
                      <a:endParaRPr kumimoji="0" lang="en-US" altLang="en-US" sz="1700" b="1" i="0" u="none" strike="noStrike" cap="none" normalizeH="0" baseline="0">
                        <a:ln>
                          <a:noFill/>
                        </a:ln>
                        <a:solidFill>
                          <a:srgbClr val="FF0000"/>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312963036"/>
                  </a:ext>
                </a:extLst>
              </a:tr>
              <a:tr h="406400">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pPr>
                      <a:endParaRPr kumimoji="0" lang="en-US" altLang="en-US" sz="1600" b="1" i="0" u="none" strike="noStrike" cap="none" normalizeH="0" baseline="0">
                        <a:ln>
                          <a:noFill/>
                        </a:ln>
                        <a:solidFill>
                          <a:schemeClr val="tx1"/>
                        </a:solidFill>
                        <a:effectLst/>
                        <a:latin typeface="Arial" panose="020B0604020202020204" pitchFamily="34"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1600" b="1" i="0" u="none" strike="noStrike" cap="none" normalizeH="0" baseline="0">
                          <a:ln>
                            <a:noFill/>
                          </a:ln>
                          <a:solidFill>
                            <a:schemeClr val="tx1"/>
                          </a:solidFill>
                          <a:effectLst/>
                          <a:latin typeface="Arial" panose="020B0604020202020204" pitchFamily="34" charset="0"/>
                          <a:cs typeface="Times New Roman" panose="02020603050405020304" pitchFamily="18" charset="0"/>
                        </a:rPr>
                        <a:t>Sex*Line</a:t>
                      </a:r>
                      <a:endParaRPr kumimoji="0" lang="en-US" altLang="en-US" sz="1600" b="1" i="0" u="none" strike="noStrike" cap="none" normalizeH="0" baseline="0">
                        <a:ln>
                          <a:noFill/>
                        </a:ln>
                        <a:solidFill>
                          <a:schemeClr val="tx1"/>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1400" b="1" i="0" u="none" strike="noStrike" cap="none" normalizeH="0" baseline="0">
                          <a:ln>
                            <a:noFill/>
                          </a:ln>
                          <a:solidFill>
                            <a:srgbClr val="0000FF"/>
                          </a:solidFill>
                          <a:effectLst/>
                          <a:latin typeface="Arial" panose="020B0604020202020204" pitchFamily="34" charset="0"/>
                          <a:cs typeface="Times New Roman" panose="02020603050405020304" pitchFamily="18" charset="0"/>
                        </a:rPr>
                        <a:t>1,111</a:t>
                      </a:r>
                      <a:endParaRPr kumimoji="0" lang="en-US" altLang="en-US" sz="1400" b="1" i="0" u="none" strike="noStrike" cap="none" normalizeH="0" baseline="0">
                        <a:ln>
                          <a:noFill/>
                        </a:ln>
                        <a:solidFill>
                          <a:srgbClr val="0000FF"/>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1400" b="1" i="0" u="none" strike="noStrike" cap="none" normalizeH="0" baseline="0">
                          <a:ln>
                            <a:noFill/>
                          </a:ln>
                          <a:solidFill>
                            <a:srgbClr val="0000FF"/>
                          </a:solidFill>
                          <a:effectLst/>
                          <a:latin typeface="Arial" panose="020B0604020202020204" pitchFamily="34" charset="0"/>
                          <a:cs typeface="Times New Roman" panose="02020603050405020304" pitchFamily="18" charset="0"/>
                        </a:rPr>
                        <a:t>2.0</a:t>
                      </a:r>
                      <a:endParaRPr kumimoji="0" lang="en-US" altLang="en-US" sz="1400" b="1" i="0" u="none" strike="noStrike" cap="none" normalizeH="0" baseline="0">
                        <a:ln>
                          <a:noFill/>
                        </a:ln>
                        <a:solidFill>
                          <a:srgbClr val="0000FF"/>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1700" b="1" i="0" u="none" strike="noStrike" cap="none" normalizeH="0" baseline="0">
                          <a:ln>
                            <a:noFill/>
                          </a:ln>
                          <a:solidFill>
                            <a:srgbClr val="0000FF"/>
                          </a:solidFill>
                          <a:effectLst/>
                          <a:latin typeface="Arial" panose="020B0604020202020204" pitchFamily="34" charset="0"/>
                          <a:cs typeface="Times New Roman" panose="02020603050405020304" pitchFamily="18" charset="0"/>
                        </a:rPr>
                        <a:t>0.1184</a:t>
                      </a:r>
                      <a:endParaRPr kumimoji="0" lang="en-US" altLang="en-US" sz="1700" b="1" i="0" u="none" strike="noStrike" cap="none" normalizeH="0" baseline="0">
                        <a:ln>
                          <a:noFill/>
                        </a:ln>
                        <a:solidFill>
                          <a:srgbClr val="0000FF"/>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1400" b="1" i="0" u="none" strike="noStrike" cap="none" normalizeH="0" baseline="0">
                          <a:ln>
                            <a:noFill/>
                          </a:ln>
                          <a:solidFill>
                            <a:srgbClr val="FF0000"/>
                          </a:solidFill>
                          <a:effectLst/>
                          <a:latin typeface="Arial" panose="020B0604020202020204" pitchFamily="34" charset="0"/>
                          <a:cs typeface="Times New Roman" panose="02020603050405020304" pitchFamily="18" charset="0"/>
                        </a:rPr>
                        <a:t>1,181</a:t>
                      </a:r>
                      <a:endParaRPr kumimoji="0" lang="en-US" altLang="en-US" sz="1400" b="1" i="0" u="none" strike="noStrike" cap="none" normalizeH="0" baseline="0">
                        <a:ln>
                          <a:noFill/>
                        </a:ln>
                        <a:solidFill>
                          <a:srgbClr val="FF0000"/>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1400" b="1" i="0" u="none" strike="noStrike" cap="none" normalizeH="0" baseline="0">
                          <a:ln>
                            <a:noFill/>
                          </a:ln>
                          <a:solidFill>
                            <a:srgbClr val="FF0000"/>
                          </a:solidFill>
                          <a:effectLst/>
                          <a:latin typeface="Arial" panose="020B0604020202020204" pitchFamily="34" charset="0"/>
                          <a:cs typeface="Times New Roman" panose="02020603050405020304" pitchFamily="18" charset="0"/>
                        </a:rPr>
                        <a:t>1.6</a:t>
                      </a:r>
                      <a:endParaRPr kumimoji="0" lang="en-US" altLang="en-US" sz="1400" b="1" i="0" u="none" strike="noStrike" cap="none" normalizeH="0" baseline="0">
                        <a:ln>
                          <a:noFill/>
                        </a:ln>
                        <a:solidFill>
                          <a:srgbClr val="FF0000"/>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1700" b="1" i="0" u="none" strike="noStrike" cap="none" normalizeH="0" baseline="0">
                          <a:ln>
                            <a:noFill/>
                          </a:ln>
                          <a:solidFill>
                            <a:srgbClr val="FF0000"/>
                          </a:solidFill>
                          <a:effectLst/>
                          <a:latin typeface="Arial" panose="020B0604020202020204" pitchFamily="34" charset="0"/>
                          <a:cs typeface="Times New Roman" panose="02020603050405020304" pitchFamily="18" charset="0"/>
                        </a:rPr>
                        <a:t>0.1908</a:t>
                      </a:r>
                      <a:endParaRPr kumimoji="0" lang="en-US" altLang="en-US" sz="1700" b="1" i="0" u="none" strike="noStrike" cap="none" normalizeH="0" baseline="0">
                        <a:ln>
                          <a:noFill/>
                        </a:ln>
                        <a:solidFill>
                          <a:srgbClr val="FF0000"/>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3045388507"/>
                  </a:ext>
                </a:extLst>
              </a:tr>
            </a:tbl>
          </a:graphicData>
        </a:graphic>
      </p:graphicFrame>
      <p:graphicFrame>
        <p:nvGraphicFramePr>
          <p:cNvPr id="2149442" name="Group 66">
            <a:extLst>
              <a:ext uri="{FF2B5EF4-FFF2-40B4-BE49-F238E27FC236}">
                <a16:creationId xmlns:a16="http://schemas.microsoft.com/office/drawing/2014/main" id="{04F6CA7B-107F-13DD-FDF1-5A0D7461EF80}"/>
              </a:ext>
            </a:extLst>
          </p:cNvPr>
          <p:cNvGraphicFramePr>
            <a:graphicFrameLocks noGrp="1"/>
          </p:cNvGraphicFramePr>
          <p:nvPr/>
        </p:nvGraphicFramePr>
        <p:xfrm>
          <a:off x="828675" y="3384550"/>
          <a:ext cx="7477125" cy="1219200"/>
        </p:xfrm>
        <a:graphic>
          <a:graphicData uri="http://schemas.openxmlformats.org/drawingml/2006/table">
            <a:tbl>
              <a:tblPr/>
              <a:tblGrid>
                <a:gridCol w="1797050">
                  <a:extLst>
                    <a:ext uri="{9D8B030D-6E8A-4147-A177-3AD203B41FA5}">
                      <a16:colId xmlns:a16="http://schemas.microsoft.com/office/drawing/2014/main" val="1718463290"/>
                    </a:ext>
                  </a:extLst>
                </a:gridCol>
                <a:gridCol w="1060450">
                  <a:extLst>
                    <a:ext uri="{9D8B030D-6E8A-4147-A177-3AD203B41FA5}">
                      <a16:colId xmlns:a16="http://schemas.microsoft.com/office/drawing/2014/main" val="1448068373"/>
                    </a:ext>
                  </a:extLst>
                </a:gridCol>
                <a:gridCol w="701675">
                  <a:extLst>
                    <a:ext uri="{9D8B030D-6E8A-4147-A177-3AD203B41FA5}">
                      <a16:colId xmlns:a16="http://schemas.microsoft.com/office/drawing/2014/main" val="13200570"/>
                    </a:ext>
                  </a:extLst>
                </a:gridCol>
                <a:gridCol w="642938">
                  <a:extLst>
                    <a:ext uri="{9D8B030D-6E8A-4147-A177-3AD203B41FA5}">
                      <a16:colId xmlns:a16="http://schemas.microsoft.com/office/drawing/2014/main" val="411859882"/>
                    </a:ext>
                  </a:extLst>
                </a:gridCol>
                <a:gridCol w="909637">
                  <a:extLst>
                    <a:ext uri="{9D8B030D-6E8A-4147-A177-3AD203B41FA5}">
                      <a16:colId xmlns:a16="http://schemas.microsoft.com/office/drawing/2014/main" val="309362302"/>
                    </a:ext>
                  </a:extLst>
                </a:gridCol>
                <a:gridCol w="781050">
                  <a:extLst>
                    <a:ext uri="{9D8B030D-6E8A-4147-A177-3AD203B41FA5}">
                      <a16:colId xmlns:a16="http://schemas.microsoft.com/office/drawing/2014/main" val="2178792257"/>
                    </a:ext>
                  </a:extLst>
                </a:gridCol>
                <a:gridCol w="636588">
                  <a:extLst>
                    <a:ext uri="{9D8B030D-6E8A-4147-A177-3AD203B41FA5}">
                      <a16:colId xmlns:a16="http://schemas.microsoft.com/office/drawing/2014/main" val="3922056378"/>
                    </a:ext>
                  </a:extLst>
                </a:gridCol>
                <a:gridCol w="947737">
                  <a:extLst>
                    <a:ext uri="{9D8B030D-6E8A-4147-A177-3AD203B41FA5}">
                      <a16:colId xmlns:a16="http://schemas.microsoft.com/office/drawing/2014/main" val="2928660575"/>
                    </a:ext>
                  </a:extLst>
                </a:gridCol>
              </a:tblGrid>
              <a:tr h="406400">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600" b="1" i="0" u="none" strike="noStrike" cap="none" normalizeH="0" baseline="0">
                          <a:ln>
                            <a:noFill/>
                          </a:ln>
                          <a:solidFill>
                            <a:schemeClr val="tx1"/>
                          </a:solidFill>
                          <a:effectLst/>
                          <a:latin typeface="Arial" panose="020B0604020202020204" pitchFamily="34" charset="0"/>
                          <a:cs typeface="Times New Roman" panose="02020603050405020304" pitchFamily="18" charset="0"/>
                        </a:rPr>
                        <a:t>Average Speed</a:t>
                      </a:r>
                      <a:endParaRPr kumimoji="0" lang="en-US" altLang="en-US" sz="1600" b="1" i="0" u="none" strike="noStrike" cap="none" normalizeH="0" baseline="0">
                        <a:ln>
                          <a:noFill/>
                        </a:ln>
                        <a:solidFill>
                          <a:schemeClr val="tx1"/>
                        </a:solidFill>
                        <a:effectLst/>
                        <a:latin typeface="Arial" panose="020B0604020202020204" pitchFamily="34"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1600" b="1" i="0" u="none" strike="noStrike" cap="none" normalizeH="0" baseline="0">
                          <a:ln>
                            <a:noFill/>
                          </a:ln>
                          <a:solidFill>
                            <a:schemeClr val="tx1"/>
                          </a:solidFill>
                          <a:effectLst/>
                          <a:latin typeface="Arial" panose="020B0604020202020204" pitchFamily="34" charset="0"/>
                          <a:cs typeface="Times New Roman" panose="02020603050405020304" pitchFamily="18" charset="0"/>
                        </a:rPr>
                        <a:t>Sex</a:t>
                      </a:r>
                      <a:endParaRPr kumimoji="0" lang="en-US" altLang="en-US" sz="1600" b="1" i="0" u="none" strike="noStrike" cap="none" normalizeH="0" baseline="0">
                        <a:ln>
                          <a:noFill/>
                        </a:ln>
                        <a:solidFill>
                          <a:schemeClr val="tx1"/>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1400" b="1" i="0" u="none" strike="noStrike" cap="none" normalizeH="0" baseline="0">
                          <a:ln>
                            <a:noFill/>
                          </a:ln>
                          <a:solidFill>
                            <a:srgbClr val="0000FF"/>
                          </a:solidFill>
                          <a:effectLst/>
                          <a:latin typeface="Arial" panose="020B0604020202020204" pitchFamily="34" charset="0"/>
                          <a:cs typeface="Times New Roman" panose="02020603050405020304" pitchFamily="18" charset="0"/>
                        </a:rPr>
                        <a:t>1,111</a:t>
                      </a:r>
                      <a:endParaRPr kumimoji="0" lang="en-US" altLang="en-US" sz="1400" b="1" i="0" u="none" strike="noStrike" cap="none" normalizeH="0" baseline="0">
                        <a:ln>
                          <a:noFill/>
                        </a:ln>
                        <a:solidFill>
                          <a:srgbClr val="0000FF"/>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1400" b="1" i="0" u="none" strike="noStrike" cap="none" normalizeH="0" baseline="0">
                          <a:ln>
                            <a:noFill/>
                          </a:ln>
                          <a:solidFill>
                            <a:srgbClr val="0000FF"/>
                          </a:solidFill>
                          <a:effectLst/>
                          <a:latin typeface="Arial" panose="020B0604020202020204" pitchFamily="34" charset="0"/>
                          <a:cs typeface="Times New Roman" panose="02020603050405020304" pitchFamily="18" charset="0"/>
                        </a:rPr>
                        <a:t>4.0</a:t>
                      </a:r>
                      <a:endParaRPr kumimoji="0" lang="en-US" altLang="en-US" sz="1400" b="1" i="0" u="none" strike="noStrike" cap="none" normalizeH="0" baseline="0">
                        <a:ln>
                          <a:noFill/>
                        </a:ln>
                        <a:solidFill>
                          <a:srgbClr val="0000FF"/>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1700" b="1" i="0" u="none" strike="noStrike" cap="none" normalizeH="0" baseline="0">
                          <a:ln>
                            <a:noFill/>
                          </a:ln>
                          <a:solidFill>
                            <a:srgbClr val="0000FF"/>
                          </a:solidFill>
                          <a:effectLst/>
                          <a:latin typeface="Arial" panose="020B0604020202020204" pitchFamily="34" charset="0"/>
                          <a:cs typeface="Times New Roman" panose="02020603050405020304" pitchFamily="18" charset="0"/>
                        </a:rPr>
                        <a:t>0.0485</a:t>
                      </a:r>
                      <a:endParaRPr kumimoji="0" lang="en-US" altLang="en-US" sz="1700" b="1" i="0" u="none" strike="noStrike" cap="none" normalizeH="0" baseline="0">
                        <a:ln>
                          <a:noFill/>
                        </a:ln>
                        <a:solidFill>
                          <a:srgbClr val="0000FF"/>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1400" b="1" i="0" u="none" strike="noStrike" cap="none" normalizeH="0" baseline="0">
                          <a:ln>
                            <a:noFill/>
                          </a:ln>
                          <a:solidFill>
                            <a:srgbClr val="FF0000"/>
                          </a:solidFill>
                          <a:effectLst/>
                          <a:latin typeface="Arial" panose="020B0604020202020204" pitchFamily="34" charset="0"/>
                          <a:cs typeface="Times New Roman" panose="02020603050405020304" pitchFamily="18" charset="0"/>
                        </a:rPr>
                        <a:t>1,181</a:t>
                      </a:r>
                      <a:endParaRPr kumimoji="0" lang="en-US" altLang="en-US" sz="1400" b="1" i="0" u="none" strike="noStrike" cap="none" normalizeH="0" baseline="0">
                        <a:ln>
                          <a:noFill/>
                        </a:ln>
                        <a:solidFill>
                          <a:srgbClr val="FF0000"/>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1400" b="1" i="0" u="none" strike="noStrike" cap="none" normalizeH="0" baseline="0">
                          <a:ln>
                            <a:noFill/>
                          </a:ln>
                          <a:solidFill>
                            <a:srgbClr val="FF0000"/>
                          </a:solidFill>
                          <a:effectLst/>
                          <a:latin typeface="Arial" panose="020B0604020202020204" pitchFamily="34" charset="0"/>
                          <a:cs typeface="Times New Roman" panose="02020603050405020304" pitchFamily="18" charset="0"/>
                        </a:rPr>
                        <a:t>12.9</a:t>
                      </a:r>
                      <a:endParaRPr kumimoji="0" lang="en-US" altLang="en-US" sz="1400" b="1" i="0" u="none" strike="noStrike" cap="none" normalizeH="0" baseline="0">
                        <a:ln>
                          <a:noFill/>
                        </a:ln>
                        <a:solidFill>
                          <a:srgbClr val="FF0000"/>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1700" b="1" i="0" u="none" strike="noStrike" cap="none" normalizeH="0" baseline="0">
                          <a:ln>
                            <a:noFill/>
                          </a:ln>
                          <a:solidFill>
                            <a:srgbClr val="FF0000"/>
                          </a:solidFill>
                          <a:effectLst/>
                          <a:latin typeface="Arial" panose="020B0604020202020204" pitchFamily="34" charset="0"/>
                          <a:cs typeface="Times New Roman" panose="02020603050405020304" pitchFamily="18" charset="0"/>
                        </a:rPr>
                        <a:t>0.0004</a:t>
                      </a:r>
                      <a:endParaRPr kumimoji="0" lang="en-US" altLang="en-US" sz="1700" b="1" i="0" u="none" strike="noStrike" cap="none" normalizeH="0" baseline="0">
                        <a:ln>
                          <a:noFill/>
                        </a:ln>
                        <a:solidFill>
                          <a:srgbClr val="FF0000"/>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938873227"/>
                  </a:ext>
                </a:extLst>
              </a:tr>
              <a:tr h="406400">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pPr>
                      <a:endParaRPr kumimoji="0" lang="en-US" altLang="en-US" sz="1600" b="1" i="0" u="none" strike="noStrike" cap="none" normalizeH="0" baseline="0">
                        <a:ln>
                          <a:noFill/>
                        </a:ln>
                        <a:solidFill>
                          <a:schemeClr val="tx1"/>
                        </a:solidFill>
                        <a:effectLst/>
                        <a:latin typeface="Arial" panose="020B0604020202020204" pitchFamily="34"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1600" b="1" i="0" u="none" strike="noStrike" cap="none" normalizeH="0" baseline="0">
                          <a:ln>
                            <a:noFill/>
                          </a:ln>
                          <a:solidFill>
                            <a:schemeClr val="tx1"/>
                          </a:solidFill>
                          <a:effectLst/>
                          <a:latin typeface="Arial" panose="020B0604020202020204" pitchFamily="34" charset="0"/>
                          <a:cs typeface="Times New Roman" panose="02020603050405020304" pitchFamily="18" charset="0"/>
                        </a:rPr>
                        <a:t>Line</a:t>
                      </a:r>
                      <a:endParaRPr kumimoji="0" lang="en-US" altLang="en-US" sz="1600" b="1" i="0" u="none" strike="noStrike" cap="none" normalizeH="0" baseline="0">
                        <a:ln>
                          <a:noFill/>
                        </a:ln>
                        <a:solidFill>
                          <a:schemeClr val="tx1"/>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1400" b="1" i="0" u="none" strike="noStrike" cap="none" normalizeH="0" baseline="0">
                          <a:ln>
                            <a:noFill/>
                          </a:ln>
                          <a:solidFill>
                            <a:srgbClr val="0000FF"/>
                          </a:solidFill>
                          <a:effectLst/>
                          <a:latin typeface="Arial" panose="020B0604020202020204" pitchFamily="34" charset="0"/>
                          <a:cs typeface="Times New Roman" panose="02020603050405020304" pitchFamily="18" charset="0"/>
                        </a:rPr>
                        <a:t>1,35</a:t>
                      </a:r>
                      <a:endParaRPr kumimoji="0" lang="en-US" altLang="en-US" sz="1400" b="1" i="0" u="none" strike="noStrike" cap="none" normalizeH="0" baseline="0">
                        <a:ln>
                          <a:noFill/>
                        </a:ln>
                        <a:solidFill>
                          <a:srgbClr val="0000FF"/>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1400" b="1" i="0" u="none" strike="noStrike" cap="none" normalizeH="0" baseline="0">
                          <a:ln>
                            <a:noFill/>
                          </a:ln>
                          <a:solidFill>
                            <a:srgbClr val="0000FF"/>
                          </a:solidFill>
                          <a:effectLst/>
                          <a:latin typeface="Arial" panose="020B0604020202020204" pitchFamily="34" charset="0"/>
                          <a:cs typeface="Times New Roman" panose="02020603050405020304" pitchFamily="18" charset="0"/>
                        </a:rPr>
                        <a:t>0.5</a:t>
                      </a:r>
                      <a:endParaRPr kumimoji="0" lang="en-US" altLang="en-US" sz="1400" b="1" i="0" u="none" strike="noStrike" cap="none" normalizeH="0" baseline="0">
                        <a:ln>
                          <a:noFill/>
                        </a:ln>
                        <a:solidFill>
                          <a:srgbClr val="0000FF"/>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1700" b="1" i="0" u="none" strike="noStrike" cap="none" normalizeH="0" baseline="0">
                          <a:ln>
                            <a:noFill/>
                          </a:ln>
                          <a:solidFill>
                            <a:srgbClr val="0000FF"/>
                          </a:solidFill>
                          <a:effectLst/>
                          <a:latin typeface="Arial" panose="020B0604020202020204" pitchFamily="34" charset="0"/>
                          <a:cs typeface="Times New Roman" panose="02020603050405020304" pitchFamily="18" charset="0"/>
                        </a:rPr>
                        <a:t>0.6947</a:t>
                      </a:r>
                      <a:endParaRPr kumimoji="0" lang="en-US" altLang="en-US" sz="1700" b="1" i="0" u="none" strike="noStrike" cap="none" normalizeH="0" baseline="0">
                        <a:ln>
                          <a:noFill/>
                        </a:ln>
                        <a:solidFill>
                          <a:srgbClr val="0000FF"/>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1400" b="1" i="0" u="none" strike="noStrike" cap="none" normalizeH="0" baseline="0">
                          <a:ln>
                            <a:noFill/>
                          </a:ln>
                          <a:solidFill>
                            <a:srgbClr val="FF0000"/>
                          </a:solidFill>
                          <a:effectLst/>
                          <a:latin typeface="Arial" panose="020B0604020202020204" pitchFamily="34" charset="0"/>
                          <a:cs typeface="Times New Roman" panose="02020603050405020304" pitchFamily="18" charset="0"/>
                        </a:rPr>
                        <a:t>1,38</a:t>
                      </a:r>
                      <a:endParaRPr kumimoji="0" lang="en-US" altLang="en-US" sz="1400" b="1" i="0" u="none" strike="noStrike" cap="none" normalizeH="0" baseline="0">
                        <a:ln>
                          <a:noFill/>
                        </a:ln>
                        <a:solidFill>
                          <a:srgbClr val="FF0000"/>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1400" b="1" i="0" u="none" strike="noStrike" cap="none" normalizeH="0" baseline="0">
                          <a:ln>
                            <a:noFill/>
                          </a:ln>
                          <a:solidFill>
                            <a:srgbClr val="FF0000"/>
                          </a:solidFill>
                          <a:effectLst/>
                          <a:latin typeface="Arial" panose="020B0604020202020204" pitchFamily="34" charset="0"/>
                          <a:cs typeface="Times New Roman" panose="02020603050405020304" pitchFamily="18" charset="0"/>
                        </a:rPr>
                        <a:t>6.5</a:t>
                      </a:r>
                      <a:endParaRPr kumimoji="0" lang="en-US" altLang="en-US" sz="1400" b="1" i="0" u="none" strike="noStrike" cap="none" normalizeH="0" baseline="0">
                        <a:ln>
                          <a:noFill/>
                        </a:ln>
                        <a:solidFill>
                          <a:srgbClr val="FF0000"/>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1700" b="1" i="0" u="none" strike="noStrike" cap="none" normalizeH="0" baseline="0">
                          <a:ln>
                            <a:noFill/>
                          </a:ln>
                          <a:solidFill>
                            <a:srgbClr val="FF0000"/>
                          </a:solidFill>
                          <a:effectLst/>
                          <a:latin typeface="Arial" panose="020B0604020202020204" pitchFamily="34" charset="0"/>
                          <a:cs typeface="Times New Roman" panose="02020603050405020304" pitchFamily="18" charset="0"/>
                        </a:rPr>
                        <a:t>0.0012</a:t>
                      </a:r>
                      <a:endParaRPr kumimoji="0" lang="en-US" altLang="en-US" sz="1700" b="1" i="0" u="none" strike="noStrike" cap="none" normalizeH="0" baseline="0">
                        <a:ln>
                          <a:noFill/>
                        </a:ln>
                        <a:solidFill>
                          <a:srgbClr val="FF0000"/>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104635086"/>
                  </a:ext>
                </a:extLst>
              </a:tr>
              <a:tr h="406400">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pPr>
                      <a:endParaRPr kumimoji="0" lang="en-US" altLang="en-US" sz="1600" b="1" i="0" u="none" strike="noStrike" cap="none" normalizeH="0" baseline="0">
                        <a:ln>
                          <a:noFill/>
                        </a:ln>
                        <a:solidFill>
                          <a:schemeClr val="tx1"/>
                        </a:solidFill>
                        <a:effectLst/>
                        <a:latin typeface="Arial" panose="020B0604020202020204" pitchFamily="34"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1600" b="1" i="0" u="none" strike="noStrike" cap="none" normalizeH="0" baseline="0">
                          <a:ln>
                            <a:noFill/>
                          </a:ln>
                          <a:solidFill>
                            <a:schemeClr val="tx1"/>
                          </a:solidFill>
                          <a:effectLst/>
                          <a:latin typeface="Arial" panose="020B0604020202020204" pitchFamily="34" charset="0"/>
                          <a:cs typeface="Times New Roman" panose="02020603050405020304" pitchFamily="18" charset="0"/>
                        </a:rPr>
                        <a:t>Sex*Line</a:t>
                      </a:r>
                      <a:endParaRPr kumimoji="0" lang="en-US" altLang="en-US" sz="1600" b="1" i="0" u="none" strike="noStrike" cap="none" normalizeH="0" baseline="0">
                        <a:ln>
                          <a:noFill/>
                        </a:ln>
                        <a:solidFill>
                          <a:schemeClr val="tx1"/>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1400" b="1" i="0" u="none" strike="noStrike" cap="none" normalizeH="0" baseline="0">
                          <a:ln>
                            <a:noFill/>
                          </a:ln>
                          <a:solidFill>
                            <a:srgbClr val="0000FF"/>
                          </a:solidFill>
                          <a:effectLst/>
                          <a:latin typeface="Arial" panose="020B0604020202020204" pitchFamily="34" charset="0"/>
                          <a:cs typeface="Times New Roman" panose="02020603050405020304" pitchFamily="18" charset="0"/>
                        </a:rPr>
                        <a:t>1,111</a:t>
                      </a:r>
                      <a:endParaRPr kumimoji="0" lang="en-US" altLang="en-US" sz="1400" b="1" i="0" u="none" strike="noStrike" cap="none" normalizeH="0" baseline="0">
                        <a:ln>
                          <a:noFill/>
                        </a:ln>
                        <a:solidFill>
                          <a:srgbClr val="0000FF"/>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1400" b="1" i="0" u="none" strike="noStrike" cap="none" normalizeH="0" baseline="0">
                          <a:ln>
                            <a:noFill/>
                          </a:ln>
                          <a:solidFill>
                            <a:srgbClr val="0000FF"/>
                          </a:solidFill>
                          <a:effectLst/>
                          <a:latin typeface="Arial" panose="020B0604020202020204" pitchFamily="34" charset="0"/>
                          <a:cs typeface="Times New Roman" panose="02020603050405020304" pitchFamily="18" charset="0"/>
                        </a:rPr>
                        <a:t>1.9</a:t>
                      </a:r>
                      <a:endParaRPr kumimoji="0" lang="en-US" altLang="en-US" sz="1400" b="1" i="0" u="none" strike="noStrike" cap="none" normalizeH="0" baseline="0">
                        <a:ln>
                          <a:noFill/>
                        </a:ln>
                        <a:solidFill>
                          <a:srgbClr val="0000FF"/>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1700" b="1" i="0" u="none" strike="noStrike" cap="none" normalizeH="0" baseline="0">
                          <a:ln>
                            <a:noFill/>
                          </a:ln>
                          <a:solidFill>
                            <a:srgbClr val="0000FF"/>
                          </a:solidFill>
                          <a:effectLst/>
                          <a:latin typeface="Arial" panose="020B0604020202020204" pitchFamily="34" charset="0"/>
                          <a:cs typeface="Times New Roman" panose="02020603050405020304" pitchFamily="18" charset="0"/>
                        </a:rPr>
                        <a:t>0.1407</a:t>
                      </a:r>
                      <a:endParaRPr kumimoji="0" lang="en-US" altLang="en-US" sz="1700" b="1" i="0" u="none" strike="noStrike" cap="none" normalizeH="0" baseline="0">
                        <a:ln>
                          <a:noFill/>
                        </a:ln>
                        <a:solidFill>
                          <a:srgbClr val="0000FF"/>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1400" b="1" i="0" u="none" strike="noStrike" cap="none" normalizeH="0" baseline="0">
                          <a:ln>
                            <a:noFill/>
                          </a:ln>
                          <a:solidFill>
                            <a:srgbClr val="FF0000"/>
                          </a:solidFill>
                          <a:effectLst/>
                          <a:latin typeface="Arial" panose="020B0604020202020204" pitchFamily="34" charset="0"/>
                          <a:cs typeface="Times New Roman" panose="02020603050405020304" pitchFamily="18" charset="0"/>
                        </a:rPr>
                        <a:t>1,181</a:t>
                      </a:r>
                      <a:endParaRPr kumimoji="0" lang="en-US" altLang="en-US" sz="1400" b="1" i="0" u="none" strike="noStrike" cap="none" normalizeH="0" baseline="0">
                        <a:ln>
                          <a:noFill/>
                        </a:ln>
                        <a:solidFill>
                          <a:srgbClr val="FF0000"/>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1400" b="1" i="0" u="none" strike="noStrike" cap="none" normalizeH="0" baseline="0">
                          <a:ln>
                            <a:noFill/>
                          </a:ln>
                          <a:solidFill>
                            <a:srgbClr val="FF0000"/>
                          </a:solidFill>
                          <a:effectLst/>
                          <a:latin typeface="Arial" panose="020B0604020202020204" pitchFamily="34" charset="0"/>
                          <a:cs typeface="Times New Roman" panose="02020603050405020304" pitchFamily="18" charset="0"/>
                        </a:rPr>
                        <a:t>1.3</a:t>
                      </a:r>
                      <a:endParaRPr kumimoji="0" lang="en-US" altLang="en-US" sz="1400" b="1" i="0" u="none" strike="noStrike" cap="none" normalizeH="0" baseline="0">
                        <a:ln>
                          <a:noFill/>
                        </a:ln>
                        <a:solidFill>
                          <a:srgbClr val="FF0000"/>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1700" b="1" i="0" u="none" strike="noStrike" cap="none" normalizeH="0" baseline="0">
                          <a:ln>
                            <a:noFill/>
                          </a:ln>
                          <a:solidFill>
                            <a:srgbClr val="FF0000"/>
                          </a:solidFill>
                          <a:effectLst/>
                          <a:latin typeface="Arial" panose="020B0604020202020204" pitchFamily="34" charset="0"/>
                          <a:cs typeface="Times New Roman" panose="02020603050405020304" pitchFamily="18" charset="0"/>
                        </a:rPr>
                        <a:t>0.2919</a:t>
                      </a:r>
                      <a:endParaRPr kumimoji="0" lang="en-US" altLang="en-US" sz="1700" b="1" i="0" u="none" strike="noStrike" cap="none" normalizeH="0" baseline="0">
                        <a:ln>
                          <a:noFill/>
                        </a:ln>
                        <a:solidFill>
                          <a:srgbClr val="FF0000"/>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552793460"/>
                  </a:ext>
                </a:extLst>
              </a:tr>
            </a:tbl>
          </a:graphicData>
        </a:graphic>
      </p:graphicFrame>
      <p:graphicFrame>
        <p:nvGraphicFramePr>
          <p:cNvPr id="2149480" name="Group 104">
            <a:extLst>
              <a:ext uri="{FF2B5EF4-FFF2-40B4-BE49-F238E27FC236}">
                <a16:creationId xmlns:a16="http://schemas.microsoft.com/office/drawing/2014/main" id="{F2D85516-F7FF-0B53-AF27-E73627B49B17}"/>
              </a:ext>
            </a:extLst>
          </p:cNvPr>
          <p:cNvGraphicFramePr>
            <a:graphicFrameLocks noGrp="1"/>
          </p:cNvGraphicFramePr>
          <p:nvPr/>
        </p:nvGraphicFramePr>
        <p:xfrm>
          <a:off x="828675" y="4749800"/>
          <a:ext cx="7477125" cy="1219200"/>
        </p:xfrm>
        <a:graphic>
          <a:graphicData uri="http://schemas.openxmlformats.org/drawingml/2006/table">
            <a:tbl>
              <a:tblPr/>
              <a:tblGrid>
                <a:gridCol w="1797050">
                  <a:extLst>
                    <a:ext uri="{9D8B030D-6E8A-4147-A177-3AD203B41FA5}">
                      <a16:colId xmlns:a16="http://schemas.microsoft.com/office/drawing/2014/main" val="2011807852"/>
                    </a:ext>
                  </a:extLst>
                </a:gridCol>
                <a:gridCol w="1060450">
                  <a:extLst>
                    <a:ext uri="{9D8B030D-6E8A-4147-A177-3AD203B41FA5}">
                      <a16:colId xmlns:a16="http://schemas.microsoft.com/office/drawing/2014/main" val="4046724946"/>
                    </a:ext>
                  </a:extLst>
                </a:gridCol>
                <a:gridCol w="701675">
                  <a:extLst>
                    <a:ext uri="{9D8B030D-6E8A-4147-A177-3AD203B41FA5}">
                      <a16:colId xmlns:a16="http://schemas.microsoft.com/office/drawing/2014/main" val="3279837267"/>
                    </a:ext>
                  </a:extLst>
                </a:gridCol>
                <a:gridCol w="642938">
                  <a:extLst>
                    <a:ext uri="{9D8B030D-6E8A-4147-A177-3AD203B41FA5}">
                      <a16:colId xmlns:a16="http://schemas.microsoft.com/office/drawing/2014/main" val="3846598409"/>
                    </a:ext>
                  </a:extLst>
                </a:gridCol>
                <a:gridCol w="909637">
                  <a:extLst>
                    <a:ext uri="{9D8B030D-6E8A-4147-A177-3AD203B41FA5}">
                      <a16:colId xmlns:a16="http://schemas.microsoft.com/office/drawing/2014/main" val="711127947"/>
                    </a:ext>
                  </a:extLst>
                </a:gridCol>
                <a:gridCol w="781050">
                  <a:extLst>
                    <a:ext uri="{9D8B030D-6E8A-4147-A177-3AD203B41FA5}">
                      <a16:colId xmlns:a16="http://schemas.microsoft.com/office/drawing/2014/main" val="2116692685"/>
                    </a:ext>
                  </a:extLst>
                </a:gridCol>
                <a:gridCol w="636588">
                  <a:extLst>
                    <a:ext uri="{9D8B030D-6E8A-4147-A177-3AD203B41FA5}">
                      <a16:colId xmlns:a16="http://schemas.microsoft.com/office/drawing/2014/main" val="418966703"/>
                    </a:ext>
                  </a:extLst>
                </a:gridCol>
                <a:gridCol w="947737">
                  <a:extLst>
                    <a:ext uri="{9D8B030D-6E8A-4147-A177-3AD203B41FA5}">
                      <a16:colId xmlns:a16="http://schemas.microsoft.com/office/drawing/2014/main" val="3501630217"/>
                    </a:ext>
                  </a:extLst>
                </a:gridCol>
              </a:tblGrid>
              <a:tr h="406400">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600" b="1" i="0" u="none" strike="noStrike" cap="none" normalizeH="0" baseline="0">
                          <a:ln>
                            <a:noFill/>
                          </a:ln>
                          <a:solidFill>
                            <a:schemeClr val="tx1"/>
                          </a:solidFill>
                          <a:effectLst/>
                          <a:latin typeface="Arial" panose="020B0604020202020204" pitchFamily="34" charset="0"/>
                          <a:cs typeface="Times New Roman" panose="02020603050405020304" pitchFamily="18" charset="0"/>
                        </a:rPr>
                        <a:t>Minutes/Day</a:t>
                      </a:r>
                      <a:endParaRPr kumimoji="0" lang="en-US" altLang="en-US" sz="1600" b="1" i="0" u="none" strike="noStrike" cap="none" normalizeH="0" baseline="0">
                        <a:ln>
                          <a:noFill/>
                        </a:ln>
                        <a:solidFill>
                          <a:schemeClr val="tx1"/>
                        </a:solidFill>
                        <a:effectLst/>
                        <a:latin typeface="Arial" panose="020B0604020202020204" pitchFamily="34"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1600" b="1" i="0" u="none" strike="noStrike" cap="none" normalizeH="0" baseline="0">
                          <a:ln>
                            <a:noFill/>
                          </a:ln>
                          <a:solidFill>
                            <a:schemeClr val="tx1"/>
                          </a:solidFill>
                          <a:effectLst/>
                          <a:latin typeface="Arial" panose="020B0604020202020204" pitchFamily="34" charset="0"/>
                          <a:cs typeface="Times New Roman" panose="02020603050405020304" pitchFamily="18" charset="0"/>
                        </a:rPr>
                        <a:t>Sex</a:t>
                      </a:r>
                      <a:endParaRPr kumimoji="0" lang="en-US" altLang="en-US" sz="1600" b="1" i="0" u="none" strike="noStrike" cap="none" normalizeH="0" baseline="0">
                        <a:ln>
                          <a:noFill/>
                        </a:ln>
                        <a:solidFill>
                          <a:schemeClr val="tx1"/>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1400" b="1" i="0" u="none" strike="noStrike" cap="none" normalizeH="0" baseline="0">
                          <a:ln>
                            <a:noFill/>
                          </a:ln>
                          <a:solidFill>
                            <a:srgbClr val="0000FF"/>
                          </a:solidFill>
                          <a:effectLst/>
                          <a:latin typeface="Arial" panose="020B0604020202020204" pitchFamily="34" charset="0"/>
                          <a:cs typeface="Times New Roman" panose="02020603050405020304" pitchFamily="18" charset="0"/>
                        </a:rPr>
                        <a:t>1,111</a:t>
                      </a:r>
                      <a:endParaRPr kumimoji="0" lang="en-US" altLang="en-US" sz="1400" b="1" i="0" u="none" strike="noStrike" cap="none" normalizeH="0" baseline="0">
                        <a:ln>
                          <a:noFill/>
                        </a:ln>
                        <a:solidFill>
                          <a:srgbClr val="0000FF"/>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1400" b="1" i="0" u="none" strike="noStrike" cap="none" normalizeH="0" baseline="0">
                          <a:ln>
                            <a:noFill/>
                          </a:ln>
                          <a:solidFill>
                            <a:srgbClr val="0000FF"/>
                          </a:solidFill>
                          <a:effectLst/>
                          <a:latin typeface="Arial" panose="020B0604020202020204" pitchFamily="34" charset="0"/>
                          <a:cs typeface="Times New Roman" panose="02020603050405020304" pitchFamily="18" charset="0"/>
                        </a:rPr>
                        <a:t>43.0</a:t>
                      </a:r>
                      <a:endParaRPr kumimoji="0" lang="en-US" altLang="en-US" sz="1400" b="1" i="0" u="none" strike="noStrike" cap="none" normalizeH="0" baseline="0">
                        <a:ln>
                          <a:noFill/>
                        </a:ln>
                        <a:solidFill>
                          <a:srgbClr val="0000FF"/>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1700" b="1" i="0" u="none" strike="noStrike" cap="none" normalizeH="0" baseline="0">
                          <a:ln>
                            <a:noFill/>
                          </a:ln>
                          <a:solidFill>
                            <a:srgbClr val="0000FF"/>
                          </a:solidFill>
                          <a:effectLst/>
                          <a:latin typeface="Arial" panose="020B0604020202020204" pitchFamily="34" charset="0"/>
                          <a:cs typeface="Times New Roman" panose="02020603050405020304" pitchFamily="18" charset="0"/>
                        </a:rPr>
                        <a:t>&lt;.0001</a:t>
                      </a:r>
                      <a:endParaRPr kumimoji="0" lang="en-US" altLang="en-US" sz="1700" b="1" i="0" u="none" strike="noStrike" cap="none" normalizeH="0" baseline="0">
                        <a:ln>
                          <a:noFill/>
                        </a:ln>
                        <a:solidFill>
                          <a:srgbClr val="0000FF"/>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1400" b="1" i="0" u="none" strike="noStrike" cap="none" normalizeH="0" baseline="0">
                          <a:ln>
                            <a:noFill/>
                          </a:ln>
                          <a:solidFill>
                            <a:srgbClr val="FF0000"/>
                          </a:solidFill>
                          <a:effectLst/>
                          <a:latin typeface="Arial" panose="020B0604020202020204" pitchFamily="34" charset="0"/>
                          <a:cs typeface="Times New Roman" panose="02020603050405020304" pitchFamily="18" charset="0"/>
                        </a:rPr>
                        <a:t>1,181</a:t>
                      </a:r>
                      <a:endParaRPr kumimoji="0" lang="en-US" altLang="en-US" sz="1400" b="1" i="0" u="none" strike="noStrike" cap="none" normalizeH="0" baseline="0">
                        <a:ln>
                          <a:noFill/>
                        </a:ln>
                        <a:solidFill>
                          <a:srgbClr val="FF0000"/>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1400" b="1" i="0" u="none" strike="noStrike" cap="none" normalizeH="0" baseline="0">
                          <a:ln>
                            <a:noFill/>
                          </a:ln>
                          <a:solidFill>
                            <a:srgbClr val="FF0000"/>
                          </a:solidFill>
                          <a:effectLst/>
                          <a:latin typeface="Arial" panose="020B0604020202020204" pitchFamily="34" charset="0"/>
                          <a:cs typeface="Times New Roman" panose="02020603050405020304" pitchFamily="18" charset="0"/>
                        </a:rPr>
                        <a:t>0.0</a:t>
                      </a:r>
                      <a:endParaRPr kumimoji="0" lang="en-US" altLang="en-US" sz="1400" b="1" i="0" u="none" strike="noStrike" cap="none" normalizeH="0" baseline="0">
                        <a:ln>
                          <a:noFill/>
                        </a:ln>
                        <a:solidFill>
                          <a:srgbClr val="FF0000"/>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1700" b="1" i="0" u="none" strike="noStrike" cap="none" normalizeH="0" baseline="0">
                          <a:ln>
                            <a:noFill/>
                          </a:ln>
                          <a:solidFill>
                            <a:srgbClr val="FF0000"/>
                          </a:solidFill>
                          <a:effectLst/>
                          <a:latin typeface="Arial" panose="020B0604020202020204" pitchFamily="34" charset="0"/>
                          <a:cs typeface="Times New Roman" panose="02020603050405020304" pitchFamily="18" charset="0"/>
                        </a:rPr>
                        <a:t>0.9920</a:t>
                      </a:r>
                      <a:endParaRPr kumimoji="0" lang="en-US" altLang="en-US" sz="1700" b="1" i="0" u="none" strike="noStrike" cap="none" normalizeH="0" baseline="0">
                        <a:ln>
                          <a:noFill/>
                        </a:ln>
                        <a:solidFill>
                          <a:srgbClr val="FF0000"/>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593610503"/>
                  </a:ext>
                </a:extLst>
              </a:tr>
              <a:tr h="406400">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pPr>
                      <a:endParaRPr kumimoji="0" lang="en-US" altLang="en-US" sz="1600" b="1" i="0" u="none" strike="noStrike" cap="none" normalizeH="0" baseline="0">
                        <a:ln>
                          <a:noFill/>
                        </a:ln>
                        <a:solidFill>
                          <a:schemeClr val="tx1"/>
                        </a:solidFill>
                        <a:effectLst/>
                        <a:latin typeface="Arial" panose="020B0604020202020204" pitchFamily="34"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1600" b="1" i="0" u="none" strike="noStrike" cap="none" normalizeH="0" baseline="0">
                          <a:ln>
                            <a:noFill/>
                          </a:ln>
                          <a:solidFill>
                            <a:schemeClr val="tx1"/>
                          </a:solidFill>
                          <a:effectLst/>
                          <a:latin typeface="Arial" panose="020B0604020202020204" pitchFamily="34" charset="0"/>
                          <a:cs typeface="Times New Roman" panose="02020603050405020304" pitchFamily="18" charset="0"/>
                        </a:rPr>
                        <a:t>Line</a:t>
                      </a:r>
                      <a:endParaRPr kumimoji="0" lang="en-US" altLang="en-US" sz="1600" b="1" i="0" u="none" strike="noStrike" cap="none" normalizeH="0" baseline="0">
                        <a:ln>
                          <a:noFill/>
                        </a:ln>
                        <a:solidFill>
                          <a:schemeClr val="tx1"/>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1400" b="1" i="0" u="none" strike="noStrike" cap="none" normalizeH="0" baseline="0">
                          <a:ln>
                            <a:noFill/>
                          </a:ln>
                          <a:solidFill>
                            <a:srgbClr val="0000FF"/>
                          </a:solidFill>
                          <a:effectLst/>
                          <a:latin typeface="Arial" panose="020B0604020202020204" pitchFamily="34" charset="0"/>
                          <a:cs typeface="Times New Roman" panose="02020603050405020304" pitchFamily="18" charset="0"/>
                        </a:rPr>
                        <a:t>1,35</a:t>
                      </a:r>
                      <a:endParaRPr kumimoji="0" lang="en-US" altLang="en-US" sz="1400" b="1" i="0" u="none" strike="noStrike" cap="none" normalizeH="0" baseline="0">
                        <a:ln>
                          <a:noFill/>
                        </a:ln>
                        <a:solidFill>
                          <a:srgbClr val="0000FF"/>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1400" b="1" i="0" u="none" strike="noStrike" cap="none" normalizeH="0" baseline="0">
                          <a:ln>
                            <a:noFill/>
                          </a:ln>
                          <a:solidFill>
                            <a:srgbClr val="0000FF"/>
                          </a:solidFill>
                          <a:effectLst/>
                          <a:latin typeface="Arial" panose="020B0604020202020204" pitchFamily="34" charset="0"/>
                          <a:cs typeface="Times New Roman" panose="02020603050405020304" pitchFamily="18" charset="0"/>
                        </a:rPr>
                        <a:t>20.7</a:t>
                      </a:r>
                      <a:endParaRPr kumimoji="0" lang="en-US" altLang="en-US" sz="1400" b="1" i="0" u="none" strike="noStrike" cap="none" normalizeH="0" baseline="0">
                        <a:ln>
                          <a:noFill/>
                        </a:ln>
                        <a:solidFill>
                          <a:srgbClr val="0000FF"/>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1700" b="1" i="0" u="none" strike="noStrike" cap="none" normalizeH="0" baseline="0">
                          <a:ln>
                            <a:noFill/>
                          </a:ln>
                          <a:solidFill>
                            <a:srgbClr val="0000FF"/>
                          </a:solidFill>
                          <a:effectLst/>
                          <a:latin typeface="Arial" panose="020B0604020202020204" pitchFamily="34" charset="0"/>
                          <a:cs typeface="Times New Roman" panose="02020603050405020304" pitchFamily="18" charset="0"/>
                        </a:rPr>
                        <a:t>&lt;.0001</a:t>
                      </a:r>
                      <a:endParaRPr kumimoji="0" lang="en-US" altLang="en-US" sz="1700" b="1" i="0" u="none" strike="noStrike" cap="none" normalizeH="0" baseline="0">
                        <a:ln>
                          <a:noFill/>
                        </a:ln>
                        <a:solidFill>
                          <a:srgbClr val="0000FF"/>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1400" b="1" i="0" u="none" strike="noStrike" cap="none" normalizeH="0" baseline="0">
                          <a:ln>
                            <a:noFill/>
                          </a:ln>
                          <a:solidFill>
                            <a:srgbClr val="FF0000"/>
                          </a:solidFill>
                          <a:effectLst/>
                          <a:latin typeface="Arial" panose="020B0604020202020204" pitchFamily="34" charset="0"/>
                          <a:cs typeface="Times New Roman" panose="02020603050405020304" pitchFamily="18" charset="0"/>
                        </a:rPr>
                        <a:t>1,38</a:t>
                      </a:r>
                      <a:endParaRPr kumimoji="0" lang="en-US" altLang="en-US" sz="1400" b="1" i="0" u="none" strike="noStrike" cap="none" normalizeH="0" baseline="0">
                        <a:ln>
                          <a:noFill/>
                        </a:ln>
                        <a:solidFill>
                          <a:srgbClr val="FF0000"/>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1400" b="1" i="0" u="none" strike="noStrike" cap="none" normalizeH="0" baseline="0">
                          <a:ln>
                            <a:noFill/>
                          </a:ln>
                          <a:solidFill>
                            <a:srgbClr val="FF0000"/>
                          </a:solidFill>
                          <a:effectLst/>
                          <a:latin typeface="Arial" panose="020B0604020202020204" pitchFamily="34" charset="0"/>
                          <a:cs typeface="Times New Roman" panose="02020603050405020304" pitchFamily="18" charset="0"/>
                        </a:rPr>
                        <a:t>6.0</a:t>
                      </a:r>
                      <a:endParaRPr kumimoji="0" lang="en-US" altLang="en-US" sz="1400" b="1" i="0" u="none" strike="noStrike" cap="none" normalizeH="0" baseline="0">
                        <a:ln>
                          <a:noFill/>
                        </a:ln>
                        <a:solidFill>
                          <a:srgbClr val="FF0000"/>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1700" b="1" i="0" u="none" strike="noStrike" cap="none" normalizeH="0" baseline="0">
                          <a:ln>
                            <a:noFill/>
                          </a:ln>
                          <a:solidFill>
                            <a:srgbClr val="FF0000"/>
                          </a:solidFill>
                          <a:effectLst/>
                          <a:latin typeface="Arial" panose="020B0604020202020204" pitchFamily="34" charset="0"/>
                          <a:cs typeface="Times New Roman" panose="02020603050405020304" pitchFamily="18" charset="0"/>
                        </a:rPr>
                        <a:t>0.0018</a:t>
                      </a:r>
                      <a:endParaRPr kumimoji="0" lang="en-US" altLang="en-US" sz="1700" b="1" i="0" u="none" strike="noStrike" cap="none" normalizeH="0" baseline="0">
                        <a:ln>
                          <a:noFill/>
                        </a:ln>
                        <a:solidFill>
                          <a:srgbClr val="FF0000"/>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187560519"/>
                  </a:ext>
                </a:extLst>
              </a:tr>
              <a:tr h="406400">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pPr>
                      <a:endParaRPr kumimoji="0" lang="en-US" altLang="en-US" sz="1600" b="1" i="0" u="none" strike="noStrike" cap="none" normalizeH="0" baseline="0">
                        <a:ln>
                          <a:noFill/>
                        </a:ln>
                        <a:solidFill>
                          <a:schemeClr val="tx1"/>
                        </a:solidFill>
                        <a:effectLst/>
                        <a:latin typeface="Arial" panose="020B0604020202020204" pitchFamily="34"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1600" b="1" i="0" u="none" strike="noStrike" cap="none" normalizeH="0" baseline="0">
                          <a:ln>
                            <a:noFill/>
                          </a:ln>
                          <a:solidFill>
                            <a:schemeClr val="tx1"/>
                          </a:solidFill>
                          <a:effectLst/>
                          <a:latin typeface="Arial" panose="020B0604020202020204" pitchFamily="34" charset="0"/>
                          <a:cs typeface="Times New Roman" panose="02020603050405020304" pitchFamily="18" charset="0"/>
                        </a:rPr>
                        <a:t>Sex*Line</a:t>
                      </a:r>
                      <a:endParaRPr kumimoji="0" lang="en-US" altLang="en-US" sz="1600" b="1" i="0" u="none" strike="noStrike" cap="none" normalizeH="0" baseline="0">
                        <a:ln>
                          <a:noFill/>
                        </a:ln>
                        <a:solidFill>
                          <a:schemeClr val="tx1"/>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1400" b="1" i="0" u="none" strike="noStrike" cap="none" normalizeH="0" baseline="0">
                          <a:ln>
                            <a:noFill/>
                          </a:ln>
                          <a:solidFill>
                            <a:srgbClr val="0000FF"/>
                          </a:solidFill>
                          <a:effectLst/>
                          <a:latin typeface="Arial" panose="020B0604020202020204" pitchFamily="34" charset="0"/>
                          <a:cs typeface="Times New Roman" panose="02020603050405020304" pitchFamily="18" charset="0"/>
                        </a:rPr>
                        <a:t>1,111</a:t>
                      </a:r>
                      <a:endParaRPr kumimoji="0" lang="en-US" altLang="en-US" sz="1400" b="1" i="0" u="none" strike="noStrike" cap="none" normalizeH="0" baseline="0">
                        <a:ln>
                          <a:noFill/>
                        </a:ln>
                        <a:solidFill>
                          <a:srgbClr val="0000FF"/>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1400" b="1" i="0" u="none" strike="noStrike" cap="none" normalizeH="0" baseline="0">
                          <a:ln>
                            <a:noFill/>
                          </a:ln>
                          <a:solidFill>
                            <a:srgbClr val="0000FF"/>
                          </a:solidFill>
                          <a:effectLst/>
                          <a:latin typeface="Arial" panose="020B0604020202020204" pitchFamily="34" charset="0"/>
                          <a:cs typeface="Times New Roman" panose="02020603050405020304" pitchFamily="18" charset="0"/>
                        </a:rPr>
                        <a:t>2.1</a:t>
                      </a:r>
                      <a:endParaRPr kumimoji="0" lang="en-US" altLang="en-US" sz="1400" b="1" i="0" u="none" strike="noStrike" cap="none" normalizeH="0" baseline="0">
                        <a:ln>
                          <a:noFill/>
                        </a:ln>
                        <a:solidFill>
                          <a:srgbClr val="0000FF"/>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1700" b="1" i="0" u="none" strike="noStrike" cap="none" normalizeH="0" baseline="0">
                          <a:ln>
                            <a:noFill/>
                          </a:ln>
                          <a:solidFill>
                            <a:srgbClr val="0000FF"/>
                          </a:solidFill>
                          <a:effectLst/>
                          <a:latin typeface="Arial" panose="020B0604020202020204" pitchFamily="34" charset="0"/>
                          <a:cs typeface="Times New Roman" panose="02020603050405020304" pitchFamily="18" charset="0"/>
                        </a:rPr>
                        <a:t>0.1033</a:t>
                      </a:r>
                      <a:endParaRPr kumimoji="0" lang="en-US" altLang="en-US" sz="1700" b="1" i="0" u="none" strike="noStrike" cap="none" normalizeH="0" baseline="0">
                        <a:ln>
                          <a:noFill/>
                        </a:ln>
                        <a:solidFill>
                          <a:srgbClr val="0000FF"/>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1400" b="1" i="0" u="none" strike="noStrike" cap="none" normalizeH="0" baseline="0">
                          <a:ln>
                            <a:noFill/>
                          </a:ln>
                          <a:solidFill>
                            <a:srgbClr val="FF0000"/>
                          </a:solidFill>
                          <a:effectLst/>
                          <a:latin typeface="Arial" panose="020B0604020202020204" pitchFamily="34" charset="0"/>
                          <a:cs typeface="Times New Roman" panose="02020603050405020304" pitchFamily="18" charset="0"/>
                        </a:rPr>
                        <a:t>1,181</a:t>
                      </a:r>
                      <a:endParaRPr kumimoji="0" lang="en-US" altLang="en-US" sz="1400" b="1" i="0" u="none" strike="noStrike" cap="none" normalizeH="0" baseline="0">
                        <a:ln>
                          <a:noFill/>
                        </a:ln>
                        <a:solidFill>
                          <a:srgbClr val="FF0000"/>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1400" b="1" i="0" u="none" strike="noStrike" cap="none" normalizeH="0" baseline="0">
                          <a:ln>
                            <a:noFill/>
                          </a:ln>
                          <a:solidFill>
                            <a:srgbClr val="FF0000"/>
                          </a:solidFill>
                          <a:effectLst/>
                          <a:latin typeface="Arial" panose="020B0604020202020204" pitchFamily="34" charset="0"/>
                          <a:cs typeface="Times New Roman" panose="02020603050405020304" pitchFamily="18" charset="0"/>
                        </a:rPr>
                        <a:t>2.4</a:t>
                      </a:r>
                      <a:endParaRPr kumimoji="0" lang="en-US" altLang="en-US" sz="1400" b="1" i="0" u="none" strike="noStrike" cap="none" normalizeH="0" baseline="0">
                        <a:ln>
                          <a:noFill/>
                        </a:ln>
                        <a:solidFill>
                          <a:srgbClr val="FF0000"/>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1700" b="1" i="0" u="none" strike="noStrike" cap="none" normalizeH="0" baseline="0">
                          <a:ln>
                            <a:noFill/>
                          </a:ln>
                          <a:solidFill>
                            <a:srgbClr val="FF0000"/>
                          </a:solidFill>
                          <a:effectLst/>
                          <a:latin typeface="Arial" panose="020B0604020202020204" pitchFamily="34" charset="0"/>
                          <a:cs typeface="Times New Roman" panose="02020603050405020304" pitchFamily="18" charset="0"/>
                        </a:rPr>
                        <a:t>0.0720</a:t>
                      </a:r>
                      <a:endParaRPr kumimoji="0" lang="en-US" altLang="en-US" sz="1700" b="1" i="0" u="none" strike="noStrike" cap="none" normalizeH="0" baseline="0">
                        <a:ln>
                          <a:noFill/>
                        </a:ln>
                        <a:solidFill>
                          <a:srgbClr val="FF0000"/>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231456872"/>
                  </a:ext>
                </a:extLst>
              </a:tr>
            </a:tbl>
          </a:graphicData>
        </a:graphic>
      </p:graphicFrame>
      <p:sp>
        <p:nvSpPr>
          <p:cNvPr id="508047" name="Rectangle 142">
            <a:extLst>
              <a:ext uri="{FF2B5EF4-FFF2-40B4-BE49-F238E27FC236}">
                <a16:creationId xmlns:a16="http://schemas.microsoft.com/office/drawing/2014/main" id="{6FCB24AF-BA7E-10CE-0D19-32BEE38BB68C}"/>
              </a:ext>
            </a:extLst>
          </p:cNvPr>
          <p:cNvSpPr>
            <a:spLocks noChangeArrowheads="1"/>
          </p:cNvSpPr>
          <p:nvPr/>
        </p:nvSpPr>
        <p:spPr bwMode="auto">
          <a:xfrm>
            <a:off x="701675" y="3314700"/>
            <a:ext cx="7740650" cy="2767013"/>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508048" name="Text Box 144">
            <a:extLst>
              <a:ext uri="{FF2B5EF4-FFF2-40B4-BE49-F238E27FC236}">
                <a16:creationId xmlns:a16="http://schemas.microsoft.com/office/drawing/2014/main" id="{0948E04D-4ACB-2C02-CE9B-CADB717932BB}"/>
              </a:ext>
            </a:extLst>
          </p:cNvPr>
          <p:cNvSpPr txBox="1">
            <a:spLocks noChangeArrowheads="1"/>
          </p:cNvSpPr>
          <p:nvPr/>
        </p:nvSpPr>
        <p:spPr bwMode="auto">
          <a:xfrm>
            <a:off x="1931988" y="3706813"/>
            <a:ext cx="5032375" cy="1262062"/>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40000"/>
              </a:spcBef>
              <a:buFontTx/>
              <a:buNone/>
            </a:pPr>
            <a:r>
              <a:rPr lang="en-US" altLang="en-US" b="1">
                <a:latin typeface="Arial" panose="020B0604020202020204" pitchFamily="34" charset="0"/>
              </a:rPr>
              <a:t>Mice from Generation 44</a:t>
            </a:r>
          </a:p>
          <a:p>
            <a:pPr algn="ctr">
              <a:spcBef>
                <a:spcPct val="40000"/>
              </a:spcBef>
              <a:buFontTx/>
              <a:buNone/>
            </a:pPr>
            <a:r>
              <a:rPr lang="en-US" altLang="en-US" b="1">
                <a:latin typeface="Arial" panose="020B0604020202020204" pitchFamily="34" charset="0"/>
              </a:rPr>
              <a:t>Nested ANOVA</a:t>
            </a:r>
          </a:p>
        </p:txBody>
      </p:sp>
      <p:sp>
        <p:nvSpPr>
          <p:cNvPr id="508049" name="Text Box 145">
            <a:extLst>
              <a:ext uri="{FF2B5EF4-FFF2-40B4-BE49-F238E27FC236}">
                <a16:creationId xmlns:a16="http://schemas.microsoft.com/office/drawing/2014/main" id="{F0399BF6-7040-4F79-7150-FECEA7004236}"/>
              </a:ext>
            </a:extLst>
          </p:cNvPr>
          <p:cNvSpPr txBox="1">
            <a:spLocks noChangeArrowheads="1"/>
          </p:cNvSpPr>
          <p:nvPr/>
        </p:nvSpPr>
        <p:spPr bwMode="auto">
          <a:xfrm>
            <a:off x="365125" y="5419725"/>
            <a:ext cx="8334375" cy="1069975"/>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US" altLang="en-US" sz="1600">
                <a:latin typeface="Arial" panose="020B0604020202020204" pitchFamily="34" charset="0"/>
              </a:rPr>
              <a:t>Garland, T., Jr., S. A. Kelly, J. L. Malisch, E. M. Kolb, R. M. Hannon, B. K. Keeney, S. L.</a:t>
            </a:r>
            <a:br>
              <a:rPr lang="en-US" altLang="en-US" sz="1600">
                <a:latin typeface="Arial" panose="020B0604020202020204" pitchFamily="34" charset="0"/>
              </a:rPr>
            </a:br>
            <a:r>
              <a:rPr lang="en-US" altLang="en-US" sz="1600">
                <a:latin typeface="Arial" panose="020B0604020202020204" pitchFamily="34" charset="0"/>
              </a:rPr>
              <a:t>       Van Cleave, and K. M. Middleton. 2010. How to run far: Multiple solutions and sex-</a:t>
            </a:r>
            <a:br>
              <a:rPr lang="en-US" altLang="en-US" sz="1600">
                <a:latin typeface="Arial" panose="020B0604020202020204" pitchFamily="34" charset="0"/>
              </a:rPr>
            </a:br>
            <a:r>
              <a:rPr lang="en-US" altLang="en-US" sz="1600">
                <a:latin typeface="Arial" panose="020B0604020202020204" pitchFamily="34" charset="0"/>
              </a:rPr>
              <a:t>       specific responses to selective breeding for high voluntary activity levels.</a:t>
            </a:r>
            <a:br>
              <a:rPr lang="en-US" altLang="en-US" sz="1600">
                <a:latin typeface="Arial" panose="020B0604020202020204" pitchFamily="34" charset="0"/>
              </a:rPr>
            </a:br>
            <a:r>
              <a:rPr lang="en-US" altLang="en-US" sz="1600">
                <a:latin typeface="Arial" panose="020B0604020202020204" pitchFamily="34" charset="0"/>
              </a:rPr>
              <a:t>       Proceedings of the Royal Society B 278:574-581.</a:t>
            </a:r>
          </a:p>
        </p:txBody>
      </p:sp>
    </p:spTree>
  </p:cSld>
  <p:clrMapOvr>
    <a:masterClrMapping/>
  </p:clrMapOvr>
</p:sld>
</file>

<file path=ppt/slides/slide2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8930" name="Slide Number Placeholder 3">
            <a:extLst>
              <a:ext uri="{FF2B5EF4-FFF2-40B4-BE49-F238E27FC236}">
                <a16:creationId xmlns:a16="http://schemas.microsoft.com/office/drawing/2014/main" id="{0F79C89B-8E00-DB81-4946-B4B0E963CDF9}"/>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914F1D09-C753-4C2B-8420-6F03962788CB}" type="slidenum">
              <a:rPr lang="en-US" altLang="en-US" sz="1400"/>
              <a:pPr>
                <a:spcBef>
                  <a:spcPct val="0"/>
                </a:spcBef>
                <a:buFontTx/>
                <a:buNone/>
              </a:pPr>
              <a:t>266</a:t>
            </a:fld>
            <a:endParaRPr lang="en-US" altLang="en-US" sz="1400"/>
          </a:p>
        </p:txBody>
      </p:sp>
      <p:graphicFrame>
        <p:nvGraphicFramePr>
          <p:cNvPr id="2260994" name="Group 2">
            <a:extLst>
              <a:ext uri="{FF2B5EF4-FFF2-40B4-BE49-F238E27FC236}">
                <a16:creationId xmlns:a16="http://schemas.microsoft.com/office/drawing/2014/main" id="{2A982825-D4AD-F96E-937C-A87711E17179}"/>
              </a:ext>
            </a:extLst>
          </p:cNvPr>
          <p:cNvGraphicFramePr>
            <a:graphicFrameLocks noGrp="1"/>
          </p:cNvGraphicFramePr>
          <p:nvPr/>
        </p:nvGraphicFramePr>
        <p:xfrm>
          <a:off x="828675" y="1003300"/>
          <a:ext cx="7477125" cy="863600"/>
        </p:xfrm>
        <a:graphic>
          <a:graphicData uri="http://schemas.openxmlformats.org/drawingml/2006/table">
            <a:tbl>
              <a:tblPr/>
              <a:tblGrid>
                <a:gridCol w="1797050">
                  <a:extLst>
                    <a:ext uri="{9D8B030D-6E8A-4147-A177-3AD203B41FA5}">
                      <a16:colId xmlns:a16="http://schemas.microsoft.com/office/drawing/2014/main" val="4253550696"/>
                    </a:ext>
                  </a:extLst>
                </a:gridCol>
                <a:gridCol w="1060450">
                  <a:extLst>
                    <a:ext uri="{9D8B030D-6E8A-4147-A177-3AD203B41FA5}">
                      <a16:colId xmlns:a16="http://schemas.microsoft.com/office/drawing/2014/main" val="3893426906"/>
                    </a:ext>
                  </a:extLst>
                </a:gridCol>
                <a:gridCol w="701675">
                  <a:extLst>
                    <a:ext uri="{9D8B030D-6E8A-4147-A177-3AD203B41FA5}">
                      <a16:colId xmlns:a16="http://schemas.microsoft.com/office/drawing/2014/main" val="3032780659"/>
                    </a:ext>
                  </a:extLst>
                </a:gridCol>
                <a:gridCol w="642938">
                  <a:extLst>
                    <a:ext uri="{9D8B030D-6E8A-4147-A177-3AD203B41FA5}">
                      <a16:colId xmlns:a16="http://schemas.microsoft.com/office/drawing/2014/main" val="453940489"/>
                    </a:ext>
                  </a:extLst>
                </a:gridCol>
                <a:gridCol w="909637">
                  <a:extLst>
                    <a:ext uri="{9D8B030D-6E8A-4147-A177-3AD203B41FA5}">
                      <a16:colId xmlns:a16="http://schemas.microsoft.com/office/drawing/2014/main" val="1540209681"/>
                    </a:ext>
                  </a:extLst>
                </a:gridCol>
                <a:gridCol w="781050">
                  <a:extLst>
                    <a:ext uri="{9D8B030D-6E8A-4147-A177-3AD203B41FA5}">
                      <a16:colId xmlns:a16="http://schemas.microsoft.com/office/drawing/2014/main" val="3870288294"/>
                    </a:ext>
                  </a:extLst>
                </a:gridCol>
                <a:gridCol w="636588">
                  <a:extLst>
                    <a:ext uri="{9D8B030D-6E8A-4147-A177-3AD203B41FA5}">
                      <a16:colId xmlns:a16="http://schemas.microsoft.com/office/drawing/2014/main" val="2327526060"/>
                    </a:ext>
                  </a:extLst>
                </a:gridCol>
                <a:gridCol w="947737">
                  <a:extLst>
                    <a:ext uri="{9D8B030D-6E8A-4147-A177-3AD203B41FA5}">
                      <a16:colId xmlns:a16="http://schemas.microsoft.com/office/drawing/2014/main" val="4258346217"/>
                    </a:ext>
                  </a:extLst>
                </a:gridCol>
              </a:tblGrid>
              <a:tr h="406400">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pPr>
                      <a:endParaRPr kumimoji="0" lang="en-US" altLang="en-US" sz="1600" b="1" i="0" u="none" strike="noStrike" cap="none" normalizeH="0" baseline="0">
                        <a:ln>
                          <a:noFill/>
                        </a:ln>
                        <a:solidFill>
                          <a:schemeClr val="tx1"/>
                        </a:solidFill>
                        <a:effectLst/>
                        <a:latin typeface="Arial" panose="020B0604020202020204" pitchFamily="34" charset="0"/>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pPr>
                      <a:endParaRPr kumimoji="0" lang="en-US" altLang="en-US" sz="1600" b="1" i="0" u="none" strike="noStrike" cap="none" normalizeH="0" baseline="0">
                        <a:ln>
                          <a:noFill/>
                        </a:ln>
                        <a:solidFill>
                          <a:schemeClr val="tx1"/>
                        </a:solidFill>
                        <a:effectLst/>
                        <a:latin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gridSpan="3">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2400" b="1" i="0" u="none" strike="noStrike" cap="none" normalizeH="0" baseline="0">
                          <a:ln>
                            <a:noFill/>
                          </a:ln>
                          <a:solidFill>
                            <a:srgbClr val="0000FF"/>
                          </a:solidFill>
                          <a:effectLst/>
                          <a:latin typeface="Arial" panose="020B0604020202020204" pitchFamily="34" charset="0"/>
                          <a:cs typeface="Times New Roman" panose="02020603050405020304" pitchFamily="18" charset="0"/>
                        </a:rPr>
                        <a:t>Control</a:t>
                      </a:r>
                      <a:endParaRPr kumimoji="0" lang="en-US" altLang="en-US" sz="2400" b="1" i="0" u="none" strike="noStrike" cap="none" normalizeH="0" baseline="0">
                        <a:ln>
                          <a:noFill/>
                        </a:ln>
                        <a:solidFill>
                          <a:srgbClr val="0000FF"/>
                        </a:solidFill>
                        <a:effectLst/>
                        <a:latin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lang="en-US"/>
                    </a:p>
                  </a:txBody>
                  <a:tcPr/>
                </a:tc>
                <a:tc hMerge="1">
                  <a:txBody>
                    <a:bodyPr/>
                    <a:lstStyle/>
                    <a:p>
                      <a:endParaRPr lang="en-US"/>
                    </a:p>
                  </a:txBody>
                  <a:tcPr/>
                </a:tc>
                <a:tc gridSpan="3">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2400" b="1" i="0" u="none" strike="noStrike" cap="none" normalizeH="0" baseline="0">
                          <a:ln>
                            <a:noFill/>
                          </a:ln>
                          <a:solidFill>
                            <a:srgbClr val="FF0000"/>
                          </a:solidFill>
                          <a:effectLst/>
                          <a:latin typeface="Arial" panose="020B0604020202020204" pitchFamily="34" charset="0"/>
                          <a:cs typeface="Times New Roman" panose="02020603050405020304" pitchFamily="18" charset="0"/>
                        </a:rPr>
                        <a:t>High Runner</a:t>
                      </a:r>
                      <a:endParaRPr kumimoji="0" lang="en-US" altLang="en-US" sz="2400" b="1" i="0" u="none" strike="noStrike" cap="none" normalizeH="0" baseline="0">
                        <a:ln>
                          <a:noFill/>
                        </a:ln>
                        <a:solidFill>
                          <a:srgbClr val="FF0000"/>
                        </a:solidFill>
                        <a:effectLst/>
                        <a:latin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3149014931"/>
                  </a:ext>
                </a:extLst>
              </a:tr>
              <a:tr h="406400">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600" b="1" i="0" u="none" strike="noStrike" cap="none" normalizeH="0" baseline="0">
                          <a:ln>
                            <a:noFill/>
                          </a:ln>
                          <a:solidFill>
                            <a:schemeClr val="tx1"/>
                          </a:solidFill>
                          <a:effectLst/>
                          <a:latin typeface="Arial" panose="020B0604020202020204" pitchFamily="34" charset="0"/>
                          <a:cs typeface="Times New Roman" panose="02020603050405020304" pitchFamily="18" charset="0"/>
                        </a:rPr>
                        <a:t>Trait</a:t>
                      </a:r>
                      <a:endParaRPr kumimoji="0" lang="en-US" altLang="en-US" sz="1600" b="1" i="0" u="none" strike="noStrike" cap="none" normalizeH="0" baseline="0">
                        <a:ln>
                          <a:noFill/>
                        </a:ln>
                        <a:solidFill>
                          <a:schemeClr val="tx1"/>
                        </a:solidFill>
                        <a:effectLst/>
                        <a:latin typeface="Arial" panose="020B0604020202020204" pitchFamily="34" charset="0"/>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1600" b="1" i="0" u="none" strike="noStrike" cap="none" normalizeH="0" baseline="0">
                          <a:ln>
                            <a:noFill/>
                          </a:ln>
                          <a:solidFill>
                            <a:schemeClr val="tx1"/>
                          </a:solidFill>
                          <a:effectLst/>
                          <a:latin typeface="Arial" panose="020B0604020202020204" pitchFamily="34" charset="0"/>
                          <a:cs typeface="Times New Roman" panose="02020603050405020304" pitchFamily="18" charset="0"/>
                        </a:rPr>
                        <a:t>Effect</a:t>
                      </a:r>
                      <a:endParaRPr kumimoji="0" lang="en-US" altLang="en-US" sz="1600" b="1" i="0" u="none" strike="noStrike" cap="none" normalizeH="0" baseline="0">
                        <a:ln>
                          <a:noFill/>
                        </a:ln>
                        <a:solidFill>
                          <a:schemeClr val="tx1"/>
                        </a:solidFill>
                        <a:effectLst/>
                        <a:latin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1800" b="1" i="0" u="none" strike="noStrike" cap="none" normalizeH="0" baseline="0">
                          <a:ln>
                            <a:noFill/>
                          </a:ln>
                          <a:solidFill>
                            <a:srgbClr val="0000FF"/>
                          </a:solidFill>
                          <a:effectLst/>
                          <a:latin typeface="Arial" panose="020B0604020202020204" pitchFamily="34" charset="0"/>
                          <a:cs typeface="Times New Roman" panose="02020603050405020304" pitchFamily="18" charset="0"/>
                        </a:rPr>
                        <a:t>d.f.</a:t>
                      </a:r>
                      <a:endParaRPr kumimoji="0" lang="en-US" altLang="en-US" sz="1800" b="1" i="0" u="none" strike="noStrike" cap="none" normalizeH="0" baseline="0">
                        <a:ln>
                          <a:noFill/>
                        </a:ln>
                        <a:solidFill>
                          <a:srgbClr val="0000FF"/>
                        </a:solidFill>
                        <a:effectLst/>
                        <a:latin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1800" b="1" i="1" u="none" strike="noStrike" cap="none" normalizeH="0" baseline="0">
                          <a:ln>
                            <a:noFill/>
                          </a:ln>
                          <a:solidFill>
                            <a:srgbClr val="0000FF"/>
                          </a:solidFill>
                          <a:effectLst/>
                          <a:latin typeface="Arial" panose="020B0604020202020204" pitchFamily="34" charset="0"/>
                          <a:cs typeface="Times New Roman" panose="02020603050405020304" pitchFamily="18" charset="0"/>
                        </a:rPr>
                        <a:t>F</a:t>
                      </a:r>
                      <a:endParaRPr kumimoji="0" lang="en-US" altLang="en-US" sz="1800" b="1" i="0" u="none" strike="noStrike" cap="none" normalizeH="0" baseline="0">
                        <a:ln>
                          <a:noFill/>
                        </a:ln>
                        <a:solidFill>
                          <a:srgbClr val="0000FF"/>
                        </a:solidFill>
                        <a:effectLst/>
                        <a:latin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2000" b="1" i="1" u="none" strike="noStrike" cap="none" normalizeH="0" baseline="0">
                          <a:ln>
                            <a:noFill/>
                          </a:ln>
                          <a:solidFill>
                            <a:srgbClr val="0000FF"/>
                          </a:solidFill>
                          <a:effectLst/>
                          <a:latin typeface="Arial" panose="020B0604020202020204" pitchFamily="34" charset="0"/>
                          <a:cs typeface="Times New Roman" panose="02020603050405020304" pitchFamily="18" charset="0"/>
                        </a:rPr>
                        <a:t>P</a:t>
                      </a:r>
                      <a:endParaRPr kumimoji="0" lang="en-US" altLang="en-US" sz="2000" b="1" i="0" u="none" strike="noStrike" cap="none" normalizeH="0" baseline="0">
                        <a:ln>
                          <a:noFill/>
                        </a:ln>
                        <a:solidFill>
                          <a:srgbClr val="0000FF"/>
                        </a:solidFill>
                        <a:effectLst/>
                        <a:latin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1800" b="1" i="0" u="none" strike="noStrike" cap="none" normalizeH="0" baseline="0">
                          <a:ln>
                            <a:noFill/>
                          </a:ln>
                          <a:solidFill>
                            <a:srgbClr val="FF0000"/>
                          </a:solidFill>
                          <a:effectLst/>
                          <a:latin typeface="Arial" panose="020B0604020202020204" pitchFamily="34" charset="0"/>
                          <a:cs typeface="Times New Roman" panose="02020603050405020304" pitchFamily="18" charset="0"/>
                        </a:rPr>
                        <a:t>d.f.</a:t>
                      </a:r>
                      <a:endParaRPr kumimoji="0" lang="en-US" altLang="en-US" sz="1800" b="1" i="0" u="none" strike="noStrike" cap="none" normalizeH="0" baseline="0">
                        <a:ln>
                          <a:noFill/>
                        </a:ln>
                        <a:solidFill>
                          <a:srgbClr val="FF0000"/>
                        </a:solidFill>
                        <a:effectLst/>
                        <a:latin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1800" b="1" i="1" u="none" strike="noStrike" cap="none" normalizeH="0" baseline="0">
                          <a:ln>
                            <a:noFill/>
                          </a:ln>
                          <a:solidFill>
                            <a:srgbClr val="FF0000"/>
                          </a:solidFill>
                          <a:effectLst/>
                          <a:latin typeface="Arial" panose="020B0604020202020204" pitchFamily="34" charset="0"/>
                          <a:cs typeface="Times New Roman" panose="02020603050405020304" pitchFamily="18" charset="0"/>
                        </a:rPr>
                        <a:t>F</a:t>
                      </a:r>
                      <a:endParaRPr kumimoji="0" lang="en-US" altLang="en-US" sz="1800" b="1" i="0" u="none" strike="noStrike" cap="none" normalizeH="0" baseline="0">
                        <a:ln>
                          <a:noFill/>
                        </a:ln>
                        <a:solidFill>
                          <a:srgbClr val="FF0000"/>
                        </a:solidFill>
                        <a:effectLst/>
                        <a:latin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2000" b="1" i="1" u="none" strike="noStrike" cap="none" normalizeH="0" baseline="0">
                          <a:ln>
                            <a:noFill/>
                          </a:ln>
                          <a:solidFill>
                            <a:srgbClr val="FF0000"/>
                          </a:solidFill>
                          <a:effectLst/>
                          <a:latin typeface="Arial" panose="020B0604020202020204" pitchFamily="34" charset="0"/>
                          <a:cs typeface="Times New Roman" panose="02020603050405020304" pitchFamily="18" charset="0"/>
                        </a:rPr>
                        <a:t>P</a:t>
                      </a:r>
                      <a:endParaRPr kumimoji="0" lang="en-US" altLang="en-US" sz="2000" b="1" i="0" u="none" strike="noStrike" cap="none" normalizeH="0" baseline="0">
                        <a:ln>
                          <a:noFill/>
                        </a:ln>
                        <a:solidFill>
                          <a:srgbClr val="FF0000"/>
                        </a:solidFill>
                        <a:effectLst/>
                        <a:latin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3009235393"/>
                  </a:ext>
                </a:extLst>
              </a:tr>
            </a:tbl>
          </a:graphicData>
        </a:graphic>
      </p:graphicFrame>
      <p:graphicFrame>
        <p:nvGraphicFramePr>
          <p:cNvPr id="2261020" name="Group 28">
            <a:extLst>
              <a:ext uri="{FF2B5EF4-FFF2-40B4-BE49-F238E27FC236}">
                <a16:creationId xmlns:a16="http://schemas.microsoft.com/office/drawing/2014/main" id="{0B07E677-C724-4E7E-2036-BE1319B8479E}"/>
              </a:ext>
            </a:extLst>
          </p:cNvPr>
          <p:cNvGraphicFramePr>
            <a:graphicFrameLocks noGrp="1"/>
          </p:cNvGraphicFramePr>
          <p:nvPr/>
        </p:nvGraphicFramePr>
        <p:xfrm>
          <a:off x="828675" y="2027238"/>
          <a:ext cx="7477125" cy="1219200"/>
        </p:xfrm>
        <a:graphic>
          <a:graphicData uri="http://schemas.openxmlformats.org/drawingml/2006/table">
            <a:tbl>
              <a:tblPr/>
              <a:tblGrid>
                <a:gridCol w="1797050">
                  <a:extLst>
                    <a:ext uri="{9D8B030D-6E8A-4147-A177-3AD203B41FA5}">
                      <a16:colId xmlns:a16="http://schemas.microsoft.com/office/drawing/2014/main" val="1742418499"/>
                    </a:ext>
                  </a:extLst>
                </a:gridCol>
                <a:gridCol w="1060450">
                  <a:extLst>
                    <a:ext uri="{9D8B030D-6E8A-4147-A177-3AD203B41FA5}">
                      <a16:colId xmlns:a16="http://schemas.microsoft.com/office/drawing/2014/main" val="938028976"/>
                    </a:ext>
                  </a:extLst>
                </a:gridCol>
                <a:gridCol w="701675">
                  <a:extLst>
                    <a:ext uri="{9D8B030D-6E8A-4147-A177-3AD203B41FA5}">
                      <a16:colId xmlns:a16="http://schemas.microsoft.com/office/drawing/2014/main" val="1551601716"/>
                    </a:ext>
                  </a:extLst>
                </a:gridCol>
                <a:gridCol w="642938">
                  <a:extLst>
                    <a:ext uri="{9D8B030D-6E8A-4147-A177-3AD203B41FA5}">
                      <a16:colId xmlns:a16="http://schemas.microsoft.com/office/drawing/2014/main" val="722193209"/>
                    </a:ext>
                  </a:extLst>
                </a:gridCol>
                <a:gridCol w="909637">
                  <a:extLst>
                    <a:ext uri="{9D8B030D-6E8A-4147-A177-3AD203B41FA5}">
                      <a16:colId xmlns:a16="http://schemas.microsoft.com/office/drawing/2014/main" val="3459927442"/>
                    </a:ext>
                  </a:extLst>
                </a:gridCol>
                <a:gridCol w="781050">
                  <a:extLst>
                    <a:ext uri="{9D8B030D-6E8A-4147-A177-3AD203B41FA5}">
                      <a16:colId xmlns:a16="http://schemas.microsoft.com/office/drawing/2014/main" val="220310933"/>
                    </a:ext>
                  </a:extLst>
                </a:gridCol>
                <a:gridCol w="636588">
                  <a:extLst>
                    <a:ext uri="{9D8B030D-6E8A-4147-A177-3AD203B41FA5}">
                      <a16:colId xmlns:a16="http://schemas.microsoft.com/office/drawing/2014/main" val="2906440756"/>
                    </a:ext>
                  </a:extLst>
                </a:gridCol>
                <a:gridCol w="947737">
                  <a:extLst>
                    <a:ext uri="{9D8B030D-6E8A-4147-A177-3AD203B41FA5}">
                      <a16:colId xmlns:a16="http://schemas.microsoft.com/office/drawing/2014/main" val="2158464128"/>
                    </a:ext>
                  </a:extLst>
                </a:gridCol>
              </a:tblGrid>
              <a:tr h="406400">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600" b="1" i="0" u="none" strike="noStrike" cap="none" normalizeH="0" baseline="0">
                          <a:ln>
                            <a:noFill/>
                          </a:ln>
                          <a:solidFill>
                            <a:schemeClr val="tx1"/>
                          </a:solidFill>
                          <a:effectLst/>
                          <a:latin typeface="Arial" panose="020B0604020202020204" pitchFamily="34" charset="0"/>
                          <a:cs typeface="Times New Roman" panose="02020603050405020304" pitchFamily="18" charset="0"/>
                        </a:rPr>
                        <a:t>Revolutions/Day</a:t>
                      </a:r>
                      <a:endParaRPr kumimoji="0" lang="en-US" altLang="en-US" sz="1600" b="1" i="0" u="none" strike="noStrike" cap="none" normalizeH="0" baseline="0">
                        <a:ln>
                          <a:noFill/>
                        </a:ln>
                        <a:solidFill>
                          <a:schemeClr val="tx1"/>
                        </a:solidFill>
                        <a:effectLst/>
                        <a:latin typeface="Arial" panose="020B0604020202020204" pitchFamily="34" charset="0"/>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1600" b="1" i="0" u="none" strike="noStrike" cap="none" normalizeH="0" baseline="0">
                          <a:ln>
                            <a:noFill/>
                          </a:ln>
                          <a:solidFill>
                            <a:schemeClr val="tx1"/>
                          </a:solidFill>
                          <a:effectLst/>
                          <a:latin typeface="Arial" panose="020B0604020202020204" pitchFamily="34" charset="0"/>
                          <a:cs typeface="Times New Roman" panose="02020603050405020304" pitchFamily="18" charset="0"/>
                        </a:rPr>
                        <a:t>Sex</a:t>
                      </a:r>
                      <a:endParaRPr kumimoji="0" lang="en-US" altLang="en-US" sz="1600" b="1" i="0" u="none" strike="noStrike" cap="none" normalizeH="0" baseline="0">
                        <a:ln>
                          <a:noFill/>
                        </a:ln>
                        <a:solidFill>
                          <a:schemeClr val="tx1"/>
                        </a:solidFill>
                        <a:effectLst/>
                        <a:latin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1400" b="1" i="0" u="none" strike="noStrike" cap="none" normalizeH="0" baseline="0">
                          <a:ln>
                            <a:noFill/>
                          </a:ln>
                          <a:solidFill>
                            <a:srgbClr val="0000FF"/>
                          </a:solidFill>
                          <a:effectLst/>
                          <a:latin typeface="Arial" panose="020B0604020202020204" pitchFamily="34" charset="0"/>
                          <a:cs typeface="Times New Roman" panose="02020603050405020304" pitchFamily="18" charset="0"/>
                        </a:rPr>
                        <a:t>1,111</a:t>
                      </a:r>
                      <a:endParaRPr kumimoji="0" lang="en-US" altLang="en-US" sz="1400" b="1" i="0" u="none" strike="noStrike" cap="none" normalizeH="0" baseline="0">
                        <a:ln>
                          <a:noFill/>
                        </a:ln>
                        <a:solidFill>
                          <a:srgbClr val="0000FF"/>
                        </a:solidFill>
                        <a:effectLst/>
                        <a:latin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1400" b="1" i="0" u="none" strike="noStrike" cap="none" normalizeH="0" baseline="0">
                          <a:ln>
                            <a:noFill/>
                          </a:ln>
                          <a:solidFill>
                            <a:srgbClr val="0000FF"/>
                          </a:solidFill>
                          <a:effectLst/>
                          <a:latin typeface="Arial" panose="020B0604020202020204" pitchFamily="34" charset="0"/>
                          <a:cs typeface="Times New Roman" panose="02020603050405020304" pitchFamily="18" charset="0"/>
                        </a:rPr>
                        <a:t>5.8</a:t>
                      </a:r>
                      <a:endParaRPr kumimoji="0" lang="en-US" altLang="en-US" sz="1400" b="1" i="0" u="none" strike="noStrike" cap="none" normalizeH="0" baseline="0">
                        <a:ln>
                          <a:noFill/>
                        </a:ln>
                        <a:solidFill>
                          <a:srgbClr val="0000FF"/>
                        </a:solidFill>
                        <a:effectLst/>
                        <a:latin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1700" b="1" i="0" u="none" strike="noStrike" cap="none" normalizeH="0" baseline="0">
                          <a:ln>
                            <a:noFill/>
                          </a:ln>
                          <a:solidFill>
                            <a:srgbClr val="0000FF"/>
                          </a:solidFill>
                          <a:effectLst/>
                          <a:latin typeface="Arial" panose="020B0604020202020204" pitchFamily="34" charset="0"/>
                          <a:cs typeface="Times New Roman" panose="02020603050405020304" pitchFamily="18" charset="0"/>
                        </a:rPr>
                        <a:t>0.0173</a:t>
                      </a:r>
                      <a:endParaRPr kumimoji="0" lang="en-US" altLang="en-US" sz="1700" b="1" i="0" u="none" strike="noStrike" cap="none" normalizeH="0" baseline="0">
                        <a:ln>
                          <a:noFill/>
                        </a:ln>
                        <a:solidFill>
                          <a:srgbClr val="0000FF"/>
                        </a:solidFill>
                        <a:effectLst/>
                        <a:latin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1400" b="1" i="0" u="none" strike="noStrike" cap="none" normalizeH="0" baseline="0">
                          <a:ln>
                            <a:noFill/>
                          </a:ln>
                          <a:solidFill>
                            <a:srgbClr val="FF0000"/>
                          </a:solidFill>
                          <a:effectLst/>
                          <a:latin typeface="Arial" panose="020B0604020202020204" pitchFamily="34" charset="0"/>
                          <a:cs typeface="Times New Roman" panose="02020603050405020304" pitchFamily="18" charset="0"/>
                        </a:rPr>
                        <a:t>1,181</a:t>
                      </a:r>
                      <a:endParaRPr kumimoji="0" lang="en-US" altLang="en-US" sz="1400" b="1" i="0" u="none" strike="noStrike" cap="none" normalizeH="0" baseline="0">
                        <a:ln>
                          <a:noFill/>
                        </a:ln>
                        <a:solidFill>
                          <a:srgbClr val="FF0000"/>
                        </a:solidFill>
                        <a:effectLst/>
                        <a:latin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1400" b="1" i="0" u="none" strike="noStrike" cap="none" normalizeH="0" baseline="0">
                          <a:ln>
                            <a:noFill/>
                          </a:ln>
                          <a:solidFill>
                            <a:srgbClr val="FF0000"/>
                          </a:solidFill>
                          <a:effectLst/>
                          <a:latin typeface="Arial" panose="020B0604020202020204" pitchFamily="34" charset="0"/>
                          <a:cs typeface="Times New Roman" panose="02020603050405020304" pitchFamily="18" charset="0"/>
                        </a:rPr>
                        <a:t>6.0</a:t>
                      </a:r>
                      <a:endParaRPr kumimoji="0" lang="en-US" altLang="en-US" sz="1400" b="1" i="0" u="none" strike="noStrike" cap="none" normalizeH="0" baseline="0">
                        <a:ln>
                          <a:noFill/>
                        </a:ln>
                        <a:solidFill>
                          <a:srgbClr val="FF0000"/>
                        </a:solidFill>
                        <a:effectLst/>
                        <a:latin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1700" b="1" i="0" u="none" strike="noStrike" cap="none" normalizeH="0" baseline="0">
                          <a:ln>
                            <a:noFill/>
                          </a:ln>
                          <a:solidFill>
                            <a:srgbClr val="FF0000"/>
                          </a:solidFill>
                          <a:effectLst/>
                          <a:latin typeface="Arial" panose="020B0604020202020204" pitchFamily="34" charset="0"/>
                          <a:cs typeface="Times New Roman" panose="02020603050405020304" pitchFamily="18" charset="0"/>
                        </a:rPr>
                        <a:t>0.0157</a:t>
                      </a:r>
                      <a:endParaRPr kumimoji="0" lang="en-US" altLang="en-US" sz="1700" b="1" i="0" u="none" strike="noStrike" cap="none" normalizeH="0" baseline="0">
                        <a:ln>
                          <a:noFill/>
                        </a:ln>
                        <a:solidFill>
                          <a:srgbClr val="FF0000"/>
                        </a:solidFill>
                        <a:effectLst/>
                        <a:latin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3835550048"/>
                  </a:ext>
                </a:extLst>
              </a:tr>
              <a:tr h="406400">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pPr>
                      <a:endParaRPr kumimoji="0" lang="en-US" altLang="en-US" sz="1600" b="1" i="0" u="none" strike="noStrike" cap="none" normalizeH="0" baseline="0">
                        <a:ln>
                          <a:noFill/>
                        </a:ln>
                        <a:solidFill>
                          <a:schemeClr val="tx1"/>
                        </a:solidFill>
                        <a:effectLst/>
                        <a:latin typeface="Arial" panose="020B0604020202020204" pitchFamily="34"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1600" b="1" i="0" u="none" strike="noStrike" cap="none" normalizeH="0" baseline="0">
                          <a:ln>
                            <a:noFill/>
                          </a:ln>
                          <a:solidFill>
                            <a:schemeClr val="tx1"/>
                          </a:solidFill>
                          <a:effectLst/>
                          <a:latin typeface="Arial" panose="020B0604020202020204" pitchFamily="34" charset="0"/>
                          <a:cs typeface="Times New Roman" panose="02020603050405020304" pitchFamily="18" charset="0"/>
                        </a:rPr>
                        <a:t>Line</a:t>
                      </a:r>
                      <a:endParaRPr kumimoji="0" lang="en-US" altLang="en-US" sz="1600" b="1" i="0" u="none" strike="noStrike" cap="none" normalizeH="0" baseline="0">
                        <a:ln>
                          <a:noFill/>
                        </a:ln>
                        <a:solidFill>
                          <a:schemeClr val="tx1"/>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1400" b="1" i="0" u="none" strike="noStrike" cap="none" normalizeH="0" baseline="0">
                          <a:ln>
                            <a:noFill/>
                          </a:ln>
                          <a:solidFill>
                            <a:srgbClr val="0000FF"/>
                          </a:solidFill>
                          <a:effectLst/>
                          <a:latin typeface="Arial" panose="020B0604020202020204" pitchFamily="34" charset="0"/>
                          <a:cs typeface="Times New Roman" panose="02020603050405020304" pitchFamily="18" charset="0"/>
                        </a:rPr>
                        <a:t>1,35</a:t>
                      </a:r>
                      <a:endParaRPr kumimoji="0" lang="en-US" altLang="en-US" sz="1400" b="1" i="0" u="none" strike="noStrike" cap="none" normalizeH="0" baseline="0">
                        <a:ln>
                          <a:noFill/>
                        </a:ln>
                        <a:solidFill>
                          <a:srgbClr val="0000FF"/>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1400" b="1" i="0" u="none" strike="noStrike" cap="none" normalizeH="0" baseline="0">
                          <a:ln>
                            <a:noFill/>
                          </a:ln>
                          <a:solidFill>
                            <a:srgbClr val="0000FF"/>
                          </a:solidFill>
                          <a:effectLst/>
                          <a:latin typeface="Arial" panose="020B0604020202020204" pitchFamily="34" charset="0"/>
                          <a:cs typeface="Times New Roman" panose="02020603050405020304" pitchFamily="18" charset="0"/>
                        </a:rPr>
                        <a:t>5.9</a:t>
                      </a:r>
                      <a:endParaRPr kumimoji="0" lang="en-US" altLang="en-US" sz="1400" b="1" i="0" u="none" strike="noStrike" cap="none" normalizeH="0" baseline="0">
                        <a:ln>
                          <a:noFill/>
                        </a:ln>
                        <a:solidFill>
                          <a:srgbClr val="0000FF"/>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1700" b="1" i="0" u="none" strike="noStrike" cap="none" normalizeH="0" baseline="0">
                          <a:ln>
                            <a:noFill/>
                          </a:ln>
                          <a:solidFill>
                            <a:srgbClr val="0000FF"/>
                          </a:solidFill>
                          <a:effectLst/>
                          <a:latin typeface="Arial" panose="020B0604020202020204" pitchFamily="34" charset="0"/>
                          <a:cs typeface="Times New Roman" panose="02020603050405020304" pitchFamily="18" charset="0"/>
                        </a:rPr>
                        <a:t>0.0022</a:t>
                      </a:r>
                      <a:endParaRPr kumimoji="0" lang="en-US" altLang="en-US" sz="1700" b="1" i="0" u="none" strike="noStrike" cap="none" normalizeH="0" baseline="0">
                        <a:ln>
                          <a:noFill/>
                        </a:ln>
                        <a:solidFill>
                          <a:srgbClr val="0000FF"/>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1400" b="1" i="0" u="none" strike="noStrike" cap="none" normalizeH="0" baseline="0">
                          <a:ln>
                            <a:noFill/>
                          </a:ln>
                          <a:solidFill>
                            <a:srgbClr val="FF0000"/>
                          </a:solidFill>
                          <a:effectLst/>
                          <a:latin typeface="Arial" panose="020B0604020202020204" pitchFamily="34" charset="0"/>
                          <a:cs typeface="Times New Roman" panose="02020603050405020304" pitchFamily="18" charset="0"/>
                        </a:rPr>
                        <a:t>1,38</a:t>
                      </a:r>
                      <a:endParaRPr kumimoji="0" lang="en-US" altLang="en-US" sz="1400" b="1" i="0" u="none" strike="noStrike" cap="none" normalizeH="0" baseline="0">
                        <a:ln>
                          <a:noFill/>
                        </a:ln>
                        <a:solidFill>
                          <a:srgbClr val="FF0000"/>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1400" b="1" i="0" u="none" strike="noStrike" cap="none" normalizeH="0" baseline="0">
                          <a:ln>
                            <a:noFill/>
                          </a:ln>
                          <a:solidFill>
                            <a:srgbClr val="FF0000"/>
                          </a:solidFill>
                          <a:effectLst/>
                          <a:latin typeface="Arial" panose="020B0604020202020204" pitchFamily="34" charset="0"/>
                          <a:cs typeface="Times New Roman" panose="02020603050405020304" pitchFamily="18" charset="0"/>
                        </a:rPr>
                        <a:t>1.1</a:t>
                      </a:r>
                      <a:endParaRPr kumimoji="0" lang="en-US" altLang="en-US" sz="1400" b="1" i="0" u="none" strike="noStrike" cap="none" normalizeH="0" baseline="0">
                        <a:ln>
                          <a:noFill/>
                        </a:ln>
                        <a:solidFill>
                          <a:srgbClr val="FF0000"/>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1700" b="1" i="0" u="none" strike="noStrike" cap="none" normalizeH="0" baseline="0">
                          <a:ln>
                            <a:noFill/>
                          </a:ln>
                          <a:solidFill>
                            <a:srgbClr val="FF0000"/>
                          </a:solidFill>
                          <a:effectLst/>
                          <a:latin typeface="Arial" panose="020B0604020202020204" pitchFamily="34" charset="0"/>
                          <a:cs typeface="Times New Roman" panose="02020603050405020304" pitchFamily="18" charset="0"/>
                        </a:rPr>
                        <a:t>0.3703</a:t>
                      </a:r>
                      <a:endParaRPr kumimoji="0" lang="en-US" altLang="en-US" sz="1700" b="1" i="0" u="none" strike="noStrike" cap="none" normalizeH="0" baseline="0">
                        <a:ln>
                          <a:noFill/>
                        </a:ln>
                        <a:solidFill>
                          <a:srgbClr val="FF0000"/>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2489273484"/>
                  </a:ext>
                </a:extLst>
              </a:tr>
              <a:tr h="406400">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pPr>
                      <a:endParaRPr kumimoji="0" lang="en-US" altLang="en-US" sz="1600" b="1" i="0" u="none" strike="noStrike" cap="none" normalizeH="0" baseline="0">
                        <a:ln>
                          <a:noFill/>
                        </a:ln>
                        <a:solidFill>
                          <a:schemeClr val="tx1"/>
                        </a:solidFill>
                        <a:effectLst/>
                        <a:latin typeface="Arial" panose="020B0604020202020204" pitchFamily="34"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1600" b="1" i="0" u="none" strike="noStrike" cap="none" normalizeH="0" baseline="0">
                          <a:ln>
                            <a:noFill/>
                          </a:ln>
                          <a:solidFill>
                            <a:schemeClr val="tx1"/>
                          </a:solidFill>
                          <a:effectLst/>
                          <a:latin typeface="Arial" panose="020B0604020202020204" pitchFamily="34" charset="0"/>
                          <a:cs typeface="Times New Roman" panose="02020603050405020304" pitchFamily="18" charset="0"/>
                        </a:rPr>
                        <a:t>Sex*Line</a:t>
                      </a:r>
                      <a:endParaRPr kumimoji="0" lang="en-US" altLang="en-US" sz="1600" b="1" i="0" u="none" strike="noStrike" cap="none" normalizeH="0" baseline="0">
                        <a:ln>
                          <a:noFill/>
                        </a:ln>
                        <a:solidFill>
                          <a:schemeClr val="tx1"/>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1400" b="1" i="0" u="none" strike="noStrike" cap="none" normalizeH="0" baseline="0">
                          <a:ln>
                            <a:noFill/>
                          </a:ln>
                          <a:solidFill>
                            <a:srgbClr val="0000FF"/>
                          </a:solidFill>
                          <a:effectLst/>
                          <a:latin typeface="Arial" panose="020B0604020202020204" pitchFamily="34" charset="0"/>
                          <a:cs typeface="Times New Roman" panose="02020603050405020304" pitchFamily="18" charset="0"/>
                        </a:rPr>
                        <a:t>1,111</a:t>
                      </a:r>
                      <a:endParaRPr kumimoji="0" lang="en-US" altLang="en-US" sz="1400" b="1" i="0" u="none" strike="noStrike" cap="none" normalizeH="0" baseline="0">
                        <a:ln>
                          <a:noFill/>
                        </a:ln>
                        <a:solidFill>
                          <a:srgbClr val="0000FF"/>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1400" b="1" i="0" u="none" strike="noStrike" cap="none" normalizeH="0" baseline="0">
                          <a:ln>
                            <a:noFill/>
                          </a:ln>
                          <a:solidFill>
                            <a:srgbClr val="0000FF"/>
                          </a:solidFill>
                          <a:effectLst/>
                          <a:latin typeface="Arial" panose="020B0604020202020204" pitchFamily="34" charset="0"/>
                          <a:cs typeface="Times New Roman" panose="02020603050405020304" pitchFamily="18" charset="0"/>
                        </a:rPr>
                        <a:t>2.0</a:t>
                      </a:r>
                      <a:endParaRPr kumimoji="0" lang="en-US" altLang="en-US" sz="1400" b="1" i="0" u="none" strike="noStrike" cap="none" normalizeH="0" baseline="0">
                        <a:ln>
                          <a:noFill/>
                        </a:ln>
                        <a:solidFill>
                          <a:srgbClr val="0000FF"/>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1700" b="1" i="0" u="none" strike="noStrike" cap="none" normalizeH="0" baseline="0">
                          <a:ln>
                            <a:noFill/>
                          </a:ln>
                          <a:solidFill>
                            <a:srgbClr val="0000FF"/>
                          </a:solidFill>
                          <a:effectLst/>
                          <a:latin typeface="Arial" panose="020B0604020202020204" pitchFamily="34" charset="0"/>
                          <a:cs typeface="Times New Roman" panose="02020603050405020304" pitchFamily="18" charset="0"/>
                        </a:rPr>
                        <a:t>0.1184</a:t>
                      </a:r>
                      <a:endParaRPr kumimoji="0" lang="en-US" altLang="en-US" sz="1700" b="1" i="0" u="none" strike="noStrike" cap="none" normalizeH="0" baseline="0">
                        <a:ln>
                          <a:noFill/>
                        </a:ln>
                        <a:solidFill>
                          <a:srgbClr val="0000FF"/>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1400" b="1" i="0" u="none" strike="noStrike" cap="none" normalizeH="0" baseline="0">
                          <a:ln>
                            <a:noFill/>
                          </a:ln>
                          <a:solidFill>
                            <a:srgbClr val="FF0000"/>
                          </a:solidFill>
                          <a:effectLst/>
                          <a:latin typeface="Arial" panose="020B0604020202020204" pitchFamily="34" charset="0"/>
                          <a:cs typeface="Times New Roman" panose="02020603050405020304" pitchFamily="18" charset="0"/>
                        </a:rPr>
                        <a:t>1,181</a:t>
                      </a:r>
                      <a:endParaRPr kumimoji="0" lang="en-US" altLang="en-US" sz="1400" b="1" i="0" u="none" strike="noStrike" cap="none" normalizeH="0" baseline="0">
                        <a:ln>
                          <a:noFill/>
                        </a:ln>
                        <a:solidFill>
                          <a:srgbClr val="FF0000"/>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1400" b="1" i="0" u="none" strike="noStrike" cap="none" normalizeH="0" baseline="0">
                          <a:ln>
                            <a:noFill/>
                          </a:ln>
                          <a:solidFill>
                            <a:srgbClr val="FF0000"/>
                          </a:solidFill>
                          <a:effectLst/>
                          <a:latin typeface="Arial" panose="020B0604020202020204" pitchFamily="34" charset="0"/>
                          <a:cs typeface="Times New Roman" panose="02020603050405020304" pitchFamily="18" charset="0"/>
                        </a:rPr>
                        <a:t>1.6</a:t>
                      </a:r>
                      <a:endParaRPr kumimoji="0" lang="en-US" altLang="en-US" sz="1400" b="1" i="0" u="none" strike="noStrike" cap="none" normalizeH="0" baseline="0">
                        <a:ln>
                          <a:noFill/>
                        </a:ln>
                        <a:solidFill>
                          <a:srgbClr val="FF0000"/>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1700" b="1" i="0" u="none" strike="noStrike" cap="none" normalizeH="0" baseline="0">
                          <a:ln>
                            <a:noFill/>
                          </a:ln>
                          <a:solidFill>
                            <a:srgbClr val="FF0000"/>
                          </a:solidFill>
                          <a:effectLst/>
                          <a:latin typeface="Arial" panose="020B0604020202020204" pitchFamily="34" charset="0"/>
                          <a:cs typeface="Times New Roman" panose="02020603050405020304" pitchFamily="18" charset="0"/>
                        </a:rPr>
                        <a:t>0.1908</a:t>
                      </a:r>
                      <a:endParaRPr kumimoji="0" lang="en-US" altLang="en-US" sz="1700" b="1" i="0" u="none" strike="noStrike" cap="none" normalizeH="0" baseline="0">
                        <a:ln>
                          <a:noFill/>
                        </a:ln>
                        <a:solidFill>
                          <a:srgbClr val="FF0000"/>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785076916"/>
                  </a:ext>
                </a:extLst>
              </a:tr>
            </a:tbl>
          </a:graphicData>
        </a:graphic>
      </p:graphicFrame>
      <p:graphicFrame>
        <p:nvGraphicFramePr>
          <p:cNvPr id="2261058" name="Group 66">
            <a:extLst>
              <a:ext uri="{FF2B5EF4-FFF2-40B4-BE49-F238E27FC236}">
                <a16:creationId xmlns:a16="http://schemas.microsoft.com/office/drawing/2014/main" id="{5BC6D83F-01E0-D890-8CCD-C86E541689E2}"/>
              </a:ext>
            </a:extLst>
          </p:cNvPr>
          <p:cNvGraphicFramePr>
            <a:graphicFrameLocks noGrp="1"/>
          </p:cNvGraphicFramePr>
          <p:nvPr/>
        </p:nvGraphicFramePr>
        <p:xfrm>
          <a:off x="828675" y="3384550"/>
          <a:ext cx="7477125" cy="1219200"/>
        </p:xfrm>
        <a:graphic>
          <a:graphicData uri="http://schemas.openxmlformats.org/drawingml/2006/table">
            <a:tbl>
              <a:tblPr/>
              <a:tblGrid>
                <a:gridCol w="1797050">
                  <a:extLst>
                    <a:ext uri="{9D8B030D-6E8A-4147-A177-3AD203B41FA5}">
                      <a16:colId xmlns:a16="http://schemas.microsoft.com/office/drawing/2014/main" val="362898944"/>
                    </a:ext>
                  </a:extLst>
                </a:gridCol>
                <a:gridCol w="1060450">
                  <a:extLst>
                    <a:ext uri="{9D8B030D-6E8A-4147-A177-3AD203B41FA5}">
                      <a16:colId xmlns:a16="http://schemas.microsoft.com/office/drawing/2014/main" val="649132943"/>
                    </a:ext>
                  </a:extLst>
                </a:gridCol>
                <a:gridCol w="701675">
                  <a:extLst>
                    <a:ext uri="{9D8B030D-6E8A-4147-A177-3AD203B41FA5}">
                      <a16:colId xmlns:a16="http://schemas.microsoft.com/office/drawing/2014/main" val="2188097353"/>
                    </a:ext>
                  </a:extLst>
                </a:gridCol>
                <a:gridCol w="642938">
                  <a:extLst>
                    <a:ext uri="{9D8B030D-6E8A-4147-A177-3AD203B41FA5}">
                      <a16:colId xmlns:a16="http://schemas.microsoft.com/office/drawing/2014/main" val="3386510316"/>
                    </a:ext>
                  </a:extLst>
                </a:gridCol>
                <a:gridCol w="909637">
                  <a:extLst>
                    <a:ext uri="{9D8B030D-6E8A-4147-A177-3AD203B41FA5}">
                      <a16:colId xmlns:a16="http://schemas.microsoft.com/office/drawing/2014/main" val="1263467154"/>
                    </a:ext>
                  </a:extLst>
                </a:gridCol>
                <a:gridCol w="781050">
                  <a:extLst>
                    <a:ext uri="{9D8B030D-6E8A-4147-A177-3AD203B41FA5}">
                      <a16:colId xmlns:a16="http://schemas.microsoft.com/office/drawing/2014/main" val="2363903496"/>
                    </a:ext>
                  </a:extLst>
                </a:gridCol>
                <a:gridCol w="636588">
                  <a:extLst>
                    <a:ext uri="{9D8B030D-6E8A-4147-A177-3AD203B41FA5}">
                      <a16:colId xmlns:a16="http://schemas.microsoft.com/office/drawing/2014/main" val="4079274519"/>
                    </a:ext>
                  </a:extLst>
                </a:gridCol>
                <a:gridCol w="947737">
                  <a:extLst>
                    <a:ext uri="{9D8B030D-6E8A-4147-A177-3AD203B41FA5}">
                      <a16:colId xmlns:a16="http://schemas.microsoft.com/office/drawing/2014/main" val="682080566"/>
                    </a:ext>
                  </a:extLst>
                </a:gridCol>
              </a:tblGrid>
              <a:tr h="406400">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600" b="1" i="0" u="none" strike="noStrike" cap="none" normalizeH="0" baseline="0">
                          <a:ln>
                            <a:noFill/>
                          </a:ln>
                          <a:solidFill>
                            <a:schemeClr val="tx1"/>
                          </a:solidFill>
                          <a:effectLst/>
                          <a:latin typeface="Arial" panose="020B0604020202020204" pitchFamily="34" charset="0"/>
                          <a:cs typeface="Times New Roman" panose="02020603050405020304" pitchFamily="18" charset="0"/>
                        </a:rPr>
                        <a:t>Average Speed</a:t>
                      </a:r>
                      <a:endParaRPr kumimoji="0" lang="en-US" altLang="en-US" sz="1600" b="1" i="0" u="none" strike="noStrike" cap="none" normalizeH="0" baseline="0">
                        <a:ln>
                          <a:noFill/>
                        </a:ln>
                        <a:solidFill>
                          <a:schemeClr val="tx1"/>
                        </a:solidFill>
                        <a:effectLst/>
                        <a:latin typeface="Arial" panose="020B0604020202020204" pitchFamily="34"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1600" b="1" i="0" u="none" strike="noStrike" cap="none" normalizeH="0" baseline="0">
                          <a:ln>
                            <a:noFill/>
                          </a:ln>
                          <a:solidFill>
                            <a:schemeClr val="tx1"/>
                          </a:solidFill>
                          <a:effectLst/>
                          <a:latin typeface="Arial" panose="020B0604020202020204" pitchFamily="34" charset="0"/>
                          <a:cs typeface="Times New Roman" panose="02020603050405020304" pitchFamily="18" charset="0"/>
                        </a:rPr>
                        <a:t>Sex</a:t>
                      </a:r>
                      <a:endParaRPr kumimoji="0" lang="en-US" altLang="en-US" sz="1600" b="1" i="0" u="none" strike="noStrike" cap="none" normalizeH="0" baseline="0">
                        <a:ln>
                          <a:noFill/>
                        </a:ln>
                        <a:solidFill>
                          <a:schemeClr val="tx1"/>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1400" b="1" i="0" u="none" strike="noStrike" cap="none" normalizeH="0" baseline="0">
                          <a:ln>
                            <a:noFill/>
                          </a:ln>
                          <a:solidFill>
                            <a:srgbClr val="0000FF"/>
                          </a:solidFill>
                          <a:effectLst/>
                          <a:latin typeface="Arial" panose="020B0604020202020204" pitchFamily="34" charset="0"/>
                          <a:cs typeface="Times New Roman" panose="02020603050405020304" pitchFamily="18" charset="0"/>
                        </a:rPr>
                        <a:t>1,111</a:t>
                      </a:r>
                      <a:endParaRPr kumimoji="0" lang="en-US" altLang="en-US" sz="1400" b="1" i="0" u="none" strike="noStrike" cap="none" normalizeH="0" baseline="0">
                        <a:ln>
                          <a:noFill/>
                        </a:ln>
                        <a:solidFill>
                          <a:srgbClr val="0000FF"/>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1400" b="1" i="0" u="none" strike="noStrike" cap="none" normalizeH="0" baseline="0">
                          <a:ln>
                            <a:noFill/>
                          </a:ln>
                          <a:solidFill>
                            <a:srgbClr val="0000FF"/>
                          </a:solidFill>
                          <a:effectLst/>
                          <a:latin typeface="Arial" panose="020B0604020202020204" pitchFamily="34" charset="0"/>
                          <a:cs typeface="Times New Roman" panose="02020603050405020304" pitchFamily="18" charset="0"/>
                        </a:rPr>
                        <a:t>4.0</a:t>
                      </a:r>
                      <a:endParaRPr kumimoji="0" lang="en-US" altLang="en-US" sz="1400" b="1" i="0" u="none" strike="noStrike" cap="none" normalizeH="0" baseline="0">
                        <a:ln>
                          <a:noFill/>
                        </a:ln>
                        <a:solidFill>
                          <a:srgbClr val="0000FF"/>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1700" b="1" i="0" u="none" strike="noStrike" cap="none" normalizeH="0" baseline="0">
                          <a:ln>
                            <a:noFill/>
                          </a:ln>
                          <a:solidFill>
                            <a:srgbClr val="0000FF"/>
                          </a:solidFill>
                          <a:effectLst/>
                          <a:latin typeface="Arial" panose="020B0604020202020204" pitchFamily="34" charset="0"/>
                          <a:cs typeface="Times New Roman" panose="02020603050405020304" pitchFamily="18" charset="0"/>
                        </a:rPr>
                        <a:t>0.0485</a:t>
                      </a:r>
                      <a:endParaRPr kumimoji="0" lang="en-US" altLang="en-US" sz="1700" b="1" i="0" u="none" strike="noStrike" cap="none" normalizeH="0" baseline="0">
                        <a:ln>
                          <a:noFill/>
                        </a:ln>
                        <a:solidFill>
                          <a:srgbClr val="0000FF"/>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1400" b="1" i="0" u="none" strike="noStrike" cap="none" normalizeH="0" baseline="0">
                          <a:ln>
                            <a:noFill/>
                          </a:ln>
                          <a:solidFill>
                            <a:srgbClr val="FF0000"/>
                          </a:solidFill>
                          <a:effectLst/>
                          <a:latin typeface="Arial" panose="020B0604020202020204" pitchFamily="34" charset="0"/>
                          <a:cs typeface="Times New Roman" panose="02020603050405020304" pitchFamily="18" charset="0"/>
                        </a:rPr>
                        <a:t>1,181</a:t>
                      </a:r>
                      <a:endParaRPr kumimoji="0" lang="en-US" altLang="en-US" sz="1400" b="1" i="0" u="none" strike="noStrike" cap="none" normalizeH="0" baseline="0">
                        <a:ln>
                          <a:noFill/>
                        </a:ln>
                        <a:solidFill>
                          <a:srgbClr val="FF0000"/>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1400" b="1" i="0" u="none" strike="noStrike" cap="none" normalizeH="0" baseline="0">
                          <a:ln>
                            <a:noFill/>
                          </a:ln>
                          <a:solidFill>
                            <a:srgbClr val="FF0000"/>
                          </a:solidFill>
                          <a:effectLst/>
                          <a:latin typeface="Arial" panose="020B0604020202020204" pitchFamily="34" charset="0"/>
                          <a:cs typeface="Times New Roman" panose="02020603050405020304" pitchFamily="18" charset="0"/>
                        </a:rPr>
                        <a:t>12.9</a:t>
                      </a:r>
                      <a:endParaRPr kumimoji="0" lang="en-US" altLang="en-US" sz="1400" b="1" i="0" u="none" strike="noStrike" cap="none" normalizeH="0" baseline="0">
                        <a:ln>
                          <a:noFill/>
                        </a:ln>
                        <a:solidFill>
                          <a:srgbClr val="FF0000"/>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1700" b="1" i="0" u="none" strike="noStrike" cap="none" normalizeH="0" baseline="0">
                          <a:ln>
                            <a:noFill/>
                          </a:ln>
                          <a:solidFill>
                            <a:srgbClr val="FF0000"/>
                          </a:solidFill>
                          <a:effectLst/>
                          <a:latin typeface="Arial" panose="020B0604020202020204" pitchFamily="34" charset="0"/>
                          <a:cs typeface="Times New Roman" panose="02020603050405020304" pitchFamily="18" charset="0"/>
                        </a:rPr>
                        <a:t>0.0004</a:t>
                      </a:r>
                      <a:endParaRPr kumimoji="0" lang="en-US" altLang="en-US" sz="1700" b="1" i="0" u="none" strike="noStrike" cap="none" normalizeH="0" baseline="0">
                        <a:ln>
                          <a:noFill/>
                        </a:ln>
                        <a:solidFill>
                          <a:srgbClr val="FF0000"/>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545796522"/>
                  </a:ext>
                </a:extLst>
              </a:tr>
              <a:tr h="406400">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pPr>
                      <a:endParaRPr kumimoji="0" lang="en-US" altLang="en-US" sz="1600" b="1" i="0" u="none" strike="noStrike" cap="none" normalizeH="0" baseline="0">
                        <a:ln>
                          <a:noFill/>
                        </a:ln>
                        <a:solidFill>
                          <a:schemeClr val="tx1"/>
                        </a:solidFill>
                        <a:effectLst/>
                        <a:latin typeface="Arial" panose="020B0604020202020204" pitchFamily="34"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1600" b="1" i="0" u="none" strike="noStrike" cap="none" normalizeH="0" baseline="0">
                          <a:ln>
                            <a:noFill/>
                          </a:ln>
                          <a:solidFill>
                            <a:schemeClr val="tx1"/>
                          </a:solidFill>
                          <a:effectLst/>
                          <a:latin typeface="Arial" panose="020B0604020202020204" pitchFamily="34" charset="0"/>
                          <a:cs typeface="Times New Roman" panose="02020603050405020304" pitchFamily="18" charset="0"/>
                        </a:rPr>
                        <a:t>Line</a:t>
                      </a:r>
                      <a:endParaRPr kumimoji="0" lang="en-US" altLang="en-US" sz="1600" b="1" i="0" u="none" strike="noStrike" cap="none" normalizeH="0" baseline="0">
                        <a:ln>
                          <a:noFill/>
                        </a:ln>
                        <a:solidFill>
                          <a:schemeClr val="tx1"/>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1400" b="1" i="0" u="none" strike="noStrike" cap="none" normalizeH="0" baseline="0">
                          <a:ln>
                            <a:noFill/>
                          </a:ln>
                          <a:solidFill>
                            <a:srgbClr val="0000FF"/>
                          </a:solidFill>
                          <a:effectLst/>
                          <a:latin typeface="Arial" panose="020B0604020202020204" pitchFamily="34" charset="0"/>
                          <a:cs typeface="Times New Roman" panose="02020603050405020304" pitchFamily="18" charset="0"/>
                        </a:rPr>
                        <a:t>1,35</a:t>
                      </a:r>
                      <a:endParaRPr kumimoji="0" lang="en-US" altLang="en-US" sz="1400" b="1" i="0" u="none" strike="noStrike" cap="none" normalizeH="0" baseline="0">
                        <a:ln>
                          <a:noFill/>
                        </a:ln>
                        <a:solidFill>
                          <a:srgbClr val="0000FF"/>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1400" b="1" i="0" u="none" strike="noStrike" cap="none" normalizeH="0" baseline="0">
                          <a:ln>
                            <a:noFill/>
                          </a:ln>
                          <a:solidFill>
                            <a:srgbClr val="0000FF"/>
                          </a:solidFill>
                          <a:effectLst/>
                          <a:latin typeface="Arial" panose="020B0604020202020204" pitchFamily="34" charset="0"/>
                          <a:cs typeface="Times New Roman" panose="02020603050405020304" pitchFamily="18" charset="0"/>
                        </a:rPr>
                        <a:t>0.5</a:t>
                      </a:r>
                      <a:endParaRPr kumimoji="0" lang="en-US" altLang="en-US" sz="1400" b="1" i="0" u="none" strike="noStrike" cap="none" normalizeH="0" baseline="0">
                        <a:ln>
                          <a:noFill/>
                        </a:ln>
                        <a:solidFill>
                          <a:srgbClr val="0000FF"/>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1700" b="1" i="0" u="none" strike="noStrike" cap="none" normalizeH="0" baseline="0">
                          <a:ln>
                            <a:noFill/>
                          </a:ln>
                          <a:solidFill>
                            <a:srgbClr val="0000FF"/>
                          </a:solidFill>
                          <a:effectLst/>
                          <a:latin typeface="Arial" panose="020B0604020202020204" pitchFamily="34" charset="0"/>
                          <a:cs typeface="Times New Roman" panose="02020603050405020304" pitchFamily="18" charset="0"/>
                        </a:rPr>
                        <a:t>0.6947</a:t>
                      </a:r>
                      <a:endParaRPr kumimoji="0" lang="en-US" altLang="en-US" sz="1700" b="1" i="0" u="none" strike="noStrike" cap="none" normalizeH="0" baseline="0">
                        <a:ln>
                          <a:noFill/>
                        </a:ln>
                        <a:solidFill>
                          <a:srgbClr val="0000FF"/>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1400" b="1" i="0" u="none" strike="noStrike" cap="none" normalizeH="0" baseline="0">
                          <a:ln>
                            <a:noFill/>
                          </a:ln>
                          <a:solidFill>
                            <a:srgbClr val="FF0000"/>
                          </a:solidFill>
                          <a:effectLst/>
                          <a:latin typeface="Arial" panose="020B0604020202020204" pitchFamily="34" charset="0"/>
                          <a:cs typeface="Times New Roman" panose="02020603050405020304" pitchFamily="18" charset="0"/>
                        </a:rPr>
                        <a:t>1,38</a:t>
                      </a:r>
                      <a:endParaRPr kumimoji="0" lang="en-US" altLang="en-US" sz="1400" b="1" i="0" u="none" strike="noStrike" cap="none" normalizeH="0" baseline="0">
                        <a:ln>
                          <a:noFill/>
                        </a:ln>
                        <a:solidFill>
                          <a:srgbClr val="FF0000"/>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1400" b="1" i="0" u="none" strike="noStrike" cap="none" normalizeH="0" baseline="0">
                          <a:ln>
                            <a:noFill/>
                          </a:ln>
                          <a:solidFill>
                            <a:srgbClr val="FF0000"/>
                          </a:solidFill>
                          <a:effectLst/>
                          <a:latin typeface="Arial" panose="020B0604020202020204" pitchFamily="34" charset="0"/>
                          <a:cs typeface="Times New Roman" panose="02020603050405020304" pitchFamily="18" charset="0"/>
                        </a:rPr>
                        <a:t>6.5</a:t>
                      </a:r>
                      <a:endParaRPr kumimoji="0" lang="en-US" altLang="en-US" sz="1400" b="1" i="0" u="none" strike="noStrike" cap="none" normalizeH="0" baseline="0">
                        <a:ln>
                          <a:noFill/>
                        </a:ln>
                        <a:solidFill>
                          <a:srgbClr val="FF0000"/>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1700" b="1" i="0" u="none" strike="noStrike" cap="none" normalizeH="0" baseline="0">
                          <a:ln>
                            <a:noFill/>
                          </a:ln>
                          <a:solidFill>
                            <a:srgbClr val="FF0000"/>
                          </a:solidFill>
                          <a:effectLst/>
                          <a:latin typeface="Arial" panose="020B0604020202020204" pitchFamily="34" charset="0"/>
                          <a:cs typeface="Times New Roman" panose="02020603050405020304" pitchFamily="18" charset="0"/>
                        </a:rPr>
                        <a:t>0.0012</a:t>
                      </a:r>
                      <a:endParaRPr kumimoji="0" lang="en-US" altLang="en-US" sz="1700" b="1" i="0" u="none" strike="noStrike" cap="none" normalizeH="0" baseline="0">
                        <a:ln>
                          <a:noFill/>
                        </a:ln>
                        <a:solidFill>
                          <a:srgbClr val="FF0000"/>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3757898372"/>
                  </a:ext>
                </a:extLst>
              </a:tr>
              <a:tr h="406400">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pPr>
                      <a:endParaRPr kumimoji="0" lang="en-US" altLang="en-US" sz="1600" b="1" i="0" u="none" strike="noStrike" cap="none" normalizeH="0" baseline="0">
                        <a:ln>
                          <a:noFill/>
                        </a:ln>
                        <a:solidFill>
                          <a:schemeClr val="tx1"/>
                        </a:solidFill>
                        <a:effectLst/>
                        <a:latin typeface="Arial" panose="020B0604020202020204" pitchFamily="34"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1600" b="1" i="0" u="none" strike="noStrike" cap="none" normalizeH="0" baseline="0">
                          <a:ln>
                            <a:noFill/>
                          </a:ln>
                          <a:solidFill>
                            <a:schemeClr val="tx1"/>
                          </a:solidFill>
                          <a:effectLst/>
                          <a:latin typeface="Arial" panose="020B0604020202020204" pitchFamily="34" charset="0"/>
                          <a:cs typeface="Times New Roman" panose="02020603050405020304" pitchFamily="18" charset="0"/>
                        </a:rPr>
                        <a:t>Sex*Line</a:t>
                      </a:r>
                      <a:endParaRPr kumimoji="0" lang="en-US" altLang="en-US" sz="1600" b="1" i="0" u="none" strike="noStrike" cap="none" normalizeH="0" baseline="0">
                        <a:ln>
                          <a:noFill/>
                        </a:ln>
                        <a:solidFill>
                          <a:schemeClr val="tx1"/>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1400" b="1" i="0" u="none" strike="noStrike" cap="none" normalizeH="0" baseline="0">
                          <a:ln>
                            <a:noFill/>
                          </a:ln>
                          <a:solidFill>
                            <a:srgbClr val="0000FF"/>
                          </a:solidFill>
                          <a:effectLst/>
                          <a:latin typeface="Arial" panose="020B0604020202020204" pitchFamily="34" charset="0"/>
                          <a:cs typeface="Times New Roman" panose="02020603050405020304" pitchFamily="18" charset="0"/>
                        </a:rPr>
                        <a:t>1,111</a:t>
                      </a:r>
                      <a:endParaRPr kumimoji="0" lang="en-US" altLang="en-US" sz="1400" b="1" i="0" u="none" strike="noStrike" cap="none" normalizeH="0" baseline="0">
                        <a:ln>
                          <a:noFill/>
                        </a:ln>
                        <a:solidFill>
                          <a:srgbClr val="0000FF"/>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1400" b="1" i="0" u="none" strike="noStrike" cap="none" normalizeH="0" baseline="0">
                          <a:ln>
                            <a:noFill/>
                          </a:ln>
                          <a:solidFill>
                            <a:srgbClr val="0000FF"/>
                          </a:solidFill>
                          <a:effectLst/>
                          <a:latin typeface="Arial" panose="020B0604020202020204" pitchFamily="34" charset="0"/>
                          <a:cs typeface="Times New Roman" panose="02020603050405020304" pitchFamily="18" charset="0"/>
                        </a:rPr>
                        <a:t>1.9</a:t>
                      </a:r>
                      <a:endParaRPr kumimoji="0" lang="en-US" altLang="en-US" sz="1400" b="1" i="0" u="none" strike="noStrike" cap="none" normalizeH="0" baseline="0">
                        <a:ln>
                          <a:noFill/>
                        </a:ln>
                        <a:solidFill>
                          <a:srgbClr val="0000FF"/>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1700" b="1" i="0" u="none" strike="noStrike" cap="none" normalizeH="0" baseline="0">
                          <a:ln>
                            <a:noFill/>
                          </a:ln>
                          <a:solidFill>
                            <a:srgbClr val="0000FF"/>
                          </a:solidFill>
                          <a:effectLst/>
                          <a:latin typeface="Arial" panose="020B0604020202020204" pitchFamily="34" charset="0"/>
                          <a:cs typeface="Times New Roman" panose="02020603050405020304" pitchFamily="18" charset="0"/>
                        </a:rPr>
                        <a:t>0.1407</a:t>
                      </a:r>
                      <a:endParaRPr kumimoji="0" lang="en-US" altLang="en-US" sz="1700" b="1" i="0" u="none" strike="noStrike" cap="none" normalizeH="0" baseline="0">
                        <a:ln>
                          <a:noFill/>
                        </a:ln>
                        <a:solidFill>
                          <a:srgbClr val="0000FF"/>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1400" b="1" i="0" u="none" strike="noStrike" cap="none" normalizeH="0" baseline="0">
                          <a:ln>
                            <a:noFill/>
                          </a:ln>
                          <a:solidFill>
                            <a:srgbClr val="FF0000"/>
                          </a:solidFill>
                          <a:effectLst/>
                          <a:latin typeface="Arial" panose="020B0604020202020204" pitchFamily="34" charset="0"/>
                          <a:cs typeface="Times New Roman" panose="02020603050405020304" pitchFamily="18" charset="0"/>
                        </a:rPr>
                        <a:t>1,181</a:t>
                      </a:r>
                      <a:endParaRPr kumimoji="0" lang="en-US" altLang="en-US" sz="1400" b="1" i="0" u="none" strike="noStrike" cap="none" normalizeH="0" baseline="0">
                        <a:ln>
                          <a:noFill/>
                        </a:ln>
                        <a:solidFill>
                          <a:srgbClr val="FF0000"/>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1400" b="1" i="0" u="none" strike="noStrike" cap="none" normalizeH="0" baseline="0">
                          <a:ln>
                            <a:noFill/>
                          </a:ln>
                          <a:solidFill>
                            <a:srgbClr val="FF0000"/>
                          </a:solidFill>
                          <a:effectLst/>
                          <a:latin typeface="Arial" panose="020B0604020202020204" pitchFamily="34" charset="0"/>
                          <a:cs typeface="Times New Roman" panose="02020603050405020304" pitchFamily="18" charset="0"/>
                        </a:rPr>
                        <a:t>1.3</a:t>
                      </a:r>
                      <a:endParaRPr kumimoji="0" lang="en-US" altLang="en-US" sz="1400" b="1" i="0" u="none" strike="noStrike" cap="none" normalizeH="0" baseline="0">
                        <a:ln>
                          <a:noFill/>
                        </a:ln>
                        <a:solidFill>
                          <a:srgbClr val="FF0000"/>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1700" b="1" i="0" u="none" strike="noStrike" cap="none" normalizeH="0" baseline="0">
                          <a:ln>
                            <a:noFill/>
                          </a:ln>
                          <a:solidFill>
                            <a:srgbClr val="FF0000"/>
                          </a:solidFill>
                          <a:effectLst/>
                          <a:latin typeface="Arial" panose="020B0604020202020204" pitchFamily="34" charset="0"/>
                          <a:cs typeface="Times New Roman" panose="02020603050405020304" pitchFamily="18" charset="0"/>
                        </a:rPr>
                        <a:t>0.2919</a:t>
                      </a:r>
                      <a:endParaRPr kumimoji="0" lang="en-US" altLang="en-US" sz="1700" b="1" i="0" u="none" strike="noStrike" cap="none" normalizeH="0" baseline="0">
                        <a:ln>
                          <a:noFill/>
                        </a:ln>
                        <a:solidFill>
                          <a:srgbClr val="FF0000"/>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724996514"/>
                  </a:ext>
                </a:extLst>
              </a:tr>
            </a:tbl>
          </a:graphicData>
        </a:graphic>
      </p:graphicFrame>
      <p:graphicFrame>
        <p:nvGraphicFramePr>
          <p:cNvPr id="2261096" name="Group 104">
            <a:extLst>
              <a:ext uri="{FF2B5EF4-FFF2-40B4-BE49-F238E27FC236}">
                <a16:creationId xmlns:a16="http://schemas.microsoft.com/office/drawing/2014/main" id="{FF1F4998-A85C-CB82-B6EE-8E69DF7FA28F}"/>
              </a:ext>
            </a:extLst>
          </p:cNvPr>
          <p:cNvGraphicFramePr>
            <a:graphicFrameLocks noGrp="1"/>
          </p:cNvGraphicFramePr>
          <p:nvPr/>
        </p:nvGraphicFramePr>
        <p:xfrm>
          <a:off x="828675" y="4749800"/>
          <a:ext cx="7477125" cy="1219200"/>
        </p:xfrm>
        <a:graphic>
          <a:graphicData uri="http://schemas.openxmlformats.org/drawingml/2006/table">
            <a:tbl>
              <a:tblPr/>
              <a:tblGrid>
                <a:gridCol w="1797050">
                  <a:extLst>
                    <a:ext uri="{9D8B030D-6E8A-4147-A177-3AD203B41FA5}">
                      <a16:colId xmlns:a16="http://schemas.microsoft.com/office/drawing/2014/main" val="2055097087"/>
                    </a:ext>
                  </a:extLst>
                </a:gridCol>
                <a:gridCol w="1060450">
                  <a:extLst>
                    <a:ext uri="{9D8B030D-6E8A-4147-A177-3AD203B41FA5}">
                      <a16:colId xmlns:a16="http://schemas.microsoft.com/office/drawing/2014/main" val="2276383736"/>
                    </a:ext>
                  </a:extLst>
                </a:gridCol>
                <a:gridCol w="701675">
                  <a:extLst>
                    <a:ext uri="{9D8B030D-6E8A-4147-A177-3AD203B41FA5}">
                      <a16:colId xmlns:a16="http://schemas.microsoft.com/office/drawing/2014/main" val="496134890"/>
                    </a:ext>
                  </a:extLst>
                </a:gridCol>
                <a:gridCol w="642938">
                  <a:extLst>
                    <a:ext uri="{9D8B030D-6E8A-4147-A177-3AD203B41FA5}">
                      <a16:colId xmlns:a16="http://schemas.microsoft.com/office/drawing/2014/main" val="1866367133"/>
                    </a:ext>
                  </a:extLst>
                </a:gridCol>
                <a:gridCol w="909637">
                  <a:extLst>
                    <a:ext uri="{9D8B030D-6E8A-4147-A177-3AD203B41FA5}">
                      <a16:colId xmlns:a16="http://schemas.microsoft.com/office/drawing/2014/main" val="2574610680"/>
                    </a:ext>
                  </a:extLst>
                </a:gridCol>
                <a:gridCol w="781050">
                  <a:extLst>
                    <a:ext uri="{9D8B030D-6E8A-4147-A177-3AD203B41FA5}">
                      <a16:colId xmlns:a16="http://schemas.microsoft.com/office/drawing/2014/main" val="3202598319"/>
                    </a:ext>
                  </a:extLst>
                </a:gridCol>
                <a:gridCol w="636588">
                  <a:extLst>
                    <a:ext uri="{9D8B030D-6E8A-4147-A177-3AD203B41FA5}">
                      <a16:colId xmlns:a16="http://schemas.microsoft.com/office/drawing/2014/main" val="1622093872"/>
                    </a:ext>
                  </a:extLst>
                </a:gridCol>
                <a:gridCol w="947737">
                  <a:extLst>
                    <a:ext uri="{9D8B030D-6E8A-4147-A177-3AD203B41FA5}">
                      <a16:colId xmlns:a16="http://schemas.microsoft.com/office/drawing/2014/main" val="2670462752"/>
                    </a:ext>
                  </a:extLst>
                </a:gridCol>
              </a:tblGrid>
              <a:tr h="406400">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600" b="1" i="0" u="none" strike="noStrike" cap="none" normalizeH="0" baseline="0">
                          <a:ln>
                            <a:noFill/>
                          </a:ln>
                          <a:solidFill>
                            <a:schemeClr val="tx1"/>
                          </a:solidFill>
                          <a:effectLst/>
                          <a:latin typeface="Arial" panose="020B0604020202020204" pitchFamily="34" charset="0"/>
                          <a:cs typeface="Times New Roman" panose="02020603050405020304" pitchFamily="18" charset="0"/>
                        </a:rPr>
                        <a:t>Minutes/Day</a:t>
                      </a:r>
                      <a:endParaRPr kumimoji="0" lang="en-US" altLang="en-US" sz="1600" b="1" i="0" u="none" strike="noStrike" cap="none" normalizeH="0" baseline="0">
                        <a:ln>
                          <a:noFill/>
                        </a:ln>
                        <a:solidFill>
                          <a:schemeClr val="tx1"/>
                        </a:solidFill>
                        <a:effectLst/>
                        <a:latin typeface="Arial" panose="020B0604020202020204" pitchFamily="34"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1600" b="1" i="0" u="none" strike="noStrike" cap="none" normalizeH="0" baseline="0">
                          <a:ln>
                            <a:noFill/>
                          </a:ln>
                          <a:solidFill>
                            <a:schemeClr val="tx1"/>
                          </a:solidFill>
                          <a:effectLst/>
                          <a:latin typeface="Arial" panose="020B0604020202020204" pitchFamily="34" charset="0"/>
                          <a:cs typeface="Times New Roman" panose="02020603050405020304" pitchFamily="18" charset="0"/>
                        </a:rPr>
                        <a:t>Sex</a:t>
                      </a:r>
                      <a:endParaRPr kumimoji="0" lang="en-US" altLang="en-US" sz="1600" b="1" i="0" u="none" strike="noStrike" cap="none" normalizeH="0" baseline="0">
                        <a:ln>
                          <a:noFill/>
                        </a:ln>
                        <a:solidFill>
                          <a:schemeClr val="tx1"/>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1400" b="1" i="0" u="none" strike="noStrike" cap="none" normalizeH="0" baseline="0">
                          <a:ln>
                            <a:noFill/>
                          </a:ln>
                          <a:solidFill>
                            <a:srgbClr val="0000FF"/>
                          </a:solidFill>
                          <a:effectLst/>
                          <a:latin typeface="Arial" panose="020B0604020202020204" pitchFamily="34" charset="0"/>
                          <a:cs typeface="Times New Roman" panose="02020603050405020304" pitchFamily="18" charset="0"/>
                        </a:rPr>
                        <a:t>1,111</a:t>
                      </a:r>
                      <a:endParaRPr kumimoji="0" lang="en-US" altLang="en-US" sz="1400" b="1" i="0" u="none" strike="noStrike" cap="none" normalizeH="0" baseline="0">
                        <a:ln>
                          <a:noFill/>
                        </a:ln>
                        <a:solidFill>
                          <a:srgbClr val="0000FF"/>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1400" b="1" i="0" u="none" strike="noStrike" cap="none" normalizeH="0" baseline="0">
                          <a:ln>
                            <a:noFill/>
                          </a:ln>
                          <a:solidFill>
                            <a:srgbClr val="0000FF"/>
                          </a:solidFill>
                          <a:effectLst/>
                          <a:latin typeface="Arial" panose="020B0604020202020204" pitchFamily="34" charset="0"/>
                          <a:cs typeface="Times New Roman" panose="02020603050405020304" pitchFamily="18" charset="0"/>
                        </a:rPr>
                        <a:t>43.0</a:t>
                      </a:r>
                      <a:endParaRPr kumimoji="0" lang="en-US" altLang="en-US" sz="1400" b="1" i="0" u="none" strike="noStrike" cap="none" normalizeH="0" baseline="0">
                        <a:ln>
                          <a:noFill/>
                        </a:ln>
                        <a:solidFill>
                          <a:srgbClr val="0000FF"/>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1700" b="1" i="0" u="none" strike="noStrike" cap="none" normalizeH="0" baseline="0">
                          <a:ln>
                            <a:noFill/>
                          </a:ln>
                          <a:solidFill>
                            <a:srgbClr val="0000FF"/>
                          </a:solidFill>
                          <a:effectLst/>
                          <a:latin typeface="Arial" panose="020B0604020202020204" pitchFamily="34" charset="0"/>
                          <a:cs typeface="Times New Roman" panose="02020603050405020304" pitchFamily="18" charset="0"/>
                        </a:rPr>
                        <a:t>&lt;.0001</a:t>
                      </a:r>
                      <a:endParaRPr kumimoji="0" lang="en-US" altLang="en-US" sz="1700" b="1" i="0" u="none" strike="noStrike" cap="none" normalizeH="0" baseline="0">
                        <a:ln>
                          <a:noFill/>
                        </a:ln>
                        <a:solidFill>
                          <a:srgbClr val="0000FF"/>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1400" b="1" i="0" u="none" strike="noStrike" cap="none" normalizeH="0" baseline="0">
                          <a:ln>
                            <a:noFill/>
                          </a:ln>
                          <a:solidFill>
                            <a:srgbClr val="FF0000"/>
                          </a:solidFill>
                          <a:effectLst/>
                          <a:latin typeface="Arial" panose="020B0604020202020204" pitchFamily="34" charset="0"/>
                          <a:cs typeface="Times New Roman" panose="02020603050405020304" pitchFamily="18" charset="0"/>
                        </a:rPr>
                        <a:t>1,181</a:t>
                      </a:r>
                      <a:endParaRPr kumimoji="0" lang="en-US" altLang="en-US" sz="1400" b="1" i="0" u="none" strike="noStrike" cap="none" normalizeH="0" baseline="0">
                        <a:ln>
                          <a:noFill/>
                        </a:ln>
                        <a:solidFill>
                          <a:srgbClr val="FF0000"/>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1400" b="1" i="0" u="none" strike="noStrike" cap="none" normalizeH="0" baseline="0">
                          <a:ln>
                            <a:noFill/>
                          </a:ln>
                          <a:solidFill>
                            <a:srgbClr val="FF0000"/>
                          </a:solidFill>
                          <a:effectLst/>
                          <a:latin typeface="Arial" panose="020B0604020202020204" pitchFamily="34" charset="0"/>
                          <a:cs typeface="Times New Roman" panose="02020603050405020304" pitchFamily="18" charset="0"/>
                        </a:rPr>
                        <a:t>0.0</a:t>
                      </a:r>
                      <a:endParaRPr kumimoji="0" lang="en-US" altLang="en-US" sz="1400" b="1" i="0" u="none" strike="noStrike" cap="none" normalizeH="0" baseline="0">
                        <a:ln>
                          <a:noFill/>
                        </a:ln>
                        <a:solidFill>
                          <a:srgbClr val="FF0000"/>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1700" b="1" i="0" u="none" strike="noStrike" cap="none" normalizeH="0" baseline="0">
                          <a:ln>
                            <a:noFill/>
                          </a:ln>
                          <a:solidFill>
                            <a:srgbClr val="FF0000"/>
                          </a:solidFill>
                          <a:effectLst/>
                          <a:latin typeface="Arial" panose="020B0604020202020204" pitchFamily="34" charset="0"/>
                          <a:cs typeface="Times New Roman" panose="02020603050405020304" pitchFamily="18" charset="0"/>
                        </a:rPr>
                        <a:t>0.9920</a:t>
                      </a:r>
                      <a:endParaRPr kumimoji="0" lang="en-US" altLang="en-US" sz="1700" b="1" i="0" u="none" strike="noStrike" cap="none" normalizeH="0" baseline="0">
                        <a:ln>
                          <a:noFill/>
                        </a:ln>
                        <a:solidFill>
                          <a:srgbClr val="FF0000"/>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2128518394"/>
                  </a:ext>
                </a:extLst>
              </a:tr>
              <a:tr h="406400">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pPr>
                      <a:endParaRPr kumimoji="0" lang="en-US" altLang="en-US" sz="1600" b="1" i="0" u="none" strike="noStrike" cap="none" normalizeH="0" baseline="0">
                        <a:ln>
                          <a:noFill/>
                        </a:ln>
                        <a:solidFill>
                          <a:schemeClr val="tx1"/>
                        </a:solidFill>
                        <a:effectLst/>
                        <a:latin typeface="Arial" panose="020B0604020202020204" pitchFamily="34"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1600" b="1" i="0" u="none" strike="noStrike" cap="none" normalizeH="0" baseline="0">
                          <a:ln>
                            <a:noFill/>
                          </a:ln>
                          <a:solidFill>
                            <a:schemeClr val="tx1"/>
                          </a:solidFill>
                          <a:effectLst/>
                          <a:latin typeface="Arial" panose="020B0604020202020204" pitchFamily="34" charset="0"/>
                          <a:cs typeface="Times New Roman" panose="02020603050405020304" pitchFamily="18" charset="0"/>
                        </a:rPr>
                        <a:t>Line</a:t>
                      </a:r>
                      <a:endParaRPr kumimoji="0" lang="en-US" altLang="en-US" sz="1600" b="1" i="0" u="none" strike="noStrike" cap="none" normalizeH="0" baseline="0">
                        <a:ln>
                          <a:noFill/>
                        </a:ln>
                        <a:solidFill>
                          <a:schemeClr val="tx1"/>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1400" b="1" i="0" u="none" strike="noStrike" cap="none" normalizeH="0" baseline="0">
                          <a:ln>
                            <a:noFill/>
                          </a:ln>
                          <a:solidFill>
                            <a:srgbClr val="0000FF"/>
                          </a:solidFill>
                          <a:effectLst/>
                          <a:latin typeface="Arial" panose="020B0604020202020204" pitchFamily="34" charset="0"/>
                          <a:cs typeface="Times New Roman" panose="02020603050405020304" pitchFamily="18" charset="0"/>
                        </a:rPr>
                        <a:t>1,35</a:t>
                      </a:r>
                      <a:endParaRPr kumimoji="0" lang="en-US" altLang="en-US" sz="1400" b="1" i="0" u="none" strike="noStrike" cap="none" normalizeH="0" baseline="0">
                        <a:ln>
                          <a:noFill/>
                        </a:ln>
                        <a:solidFill>
                          <a:srgbClr val="0000FF"/>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1400" b="1" i="0" u="none" strike="noStrike" cap="none" normalizeH="0" baseline="0">
                          <a:ln>
                            <a:noFill/>
                          </a:ln>
                          <a:solidFill>
                            <a:srgbClr val="0000FF"/>
                          </a:solidFill>
                          <a:effectLst/>
                          <a:latin typeface="Arial" panose="020B0604020202020204" pitchFamily="34" charset="0"/>
                          <a:cs typeface="Times New Roman" panose="02020603050405020304" pitchFamily="18" charset="0"/>
                        </a:rPr>
                        <a:t>20.7</a:t>
                      </a:r>
                      <a:endParaRPr kumimoji="0" lang="en-US" altLang="en-US" sz="1400" b="1" i="0" u="none" strike="noStrike" cap="none" normalizeH="0" baseline="0">
                        <a:ln>
                          <a:noFill/>
                        </a:ln>
                        <a:solidFill>
                          <a:srgbClr val="0000FF"/>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1700" b="1" i="0" u="none" strike="noStrike" cap="none" normalizeH="0" baseline="0">
                          <a:ln>
                            <a:noFill/>
                          </a:ln>
                          <a:solidFill>
                            <a:srgbClr val="0000FF"/>
                          </a:solidFill>
                          <a:effectLst/>
                          <a:latin typeface="Arial" panose="020B0604020202020204" pitchFamily="34" charset="0"/>
                          <a:cs typeface="Times New Roman" panose="02020603050405020304" pitchFamily="18" charset="0"/>
                        </a:rPr>
                        <a:t>&lt;.0001</a:t>
                      </a:r>
                      <a:endParaRPr kumimoji="0" lang="en-US" altLang="en-US" sz="1700" b="1" i="0" u="none" strike="noStrike" cap="none" normalizeH="0" baseline="0">
                        <a:ln>
                          <a:noFill/>
                        </a:ln>
                        <a:solidFill>
                          <a:srgbClr val="0000FF"/>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1400" b="1" i="0" u="none" strike="noStrike" cap="none" normalizeH="0" baseline="0">
                          <a:ln>
                            <a:noFill/>
                          </a:ln>
                          <a:solidFill>
                            <a:srgbClr val="FF0000"/>
                          </a:solidFill>
                          <a:effectLst/>
                          <a:latin typeface="Arial" panose="020B0604020202020204" pitchFamily="34" charset="0"/>
                          <a:cs typeface="Times New Roman" panose="02020603050405020304" pitchFamily="18" charset="0"/>
                        </a:rPr>
                        <a:t>1,38</a:t>
                      </a:r>
                      <a:endParaRPr kumimoji="0" lang="en-US" altLang="en-US" sz="1400" b="1" i="0" u="none" strike="noStrike" cap="none" normalizeH="0" baseline="0">
                        <a:ln>
                          <a:noFill/>
                        </a:ln>
                        <a:solidFill>
                          <a:srgbClr val="FF0000"/>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1400" b="1" i="0" u="none" strike="noStrike" cap="none" normalizeH="0" baseline="0">
                          <a:ln>
                            <a:noFill/>
                          </a:ln>
                          <a:solidFill>
                            <a:srgbClr val="FF0000"/>
                          </a:solidFill>
                          <a:effectLst/>
                          <a:latin typeface="Arial" panose="020B0604020202020204" pitchFamily="34" charset="0"/>
                          <a:cs typeface="Times New Roman" panose="02020603050405020304" pitchFamily="18" charset="0"/>
                        </a:rPr>
                        <a:t>6.0</a:t>
                      </a:r>
                      <a:endParaRPr kumimoji="0" lang="en-US" altLang="en-US" sz="1400" b="1" i="0" u="none" strike="noStrike" cap="none" normalizeH="0" baseline="0">
                        <a:ln>
                          <a:noFill/>
                        </a:ln>
                        <a:solidFill>
                          <a:srgbClr val="FF0000"/>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1700" b="1" i="0" u="none" strike="noStrike" cap="none" normalizeH="0" baseline="0">
                          <a:ln>
                            <a:noFill/>
                          </a:ln>
                          <a:solidFill>
                            <a:srgbClr val="FF0000"/>
                          </a:solidFill>
                          <a:effectLst/>
                          <a:latin typeface="Arial" panose="020B0604020202020204" pitchFamily="34" charset="0"/>
                          <a:cs typeface="Times New Roman" panose="02020603050405020304" pitchFamily="18" charset="0"/>
                        </a:rPr>
                        <a:t>0.0018</a:t>
                      </a:r>
                      <a:endParaRPr kumimoji="0" lang="en-US" altLang="en-US" sz="1700" b="1" i="0" u="none" strike="noStrike" cap="none" normalizeH="0" baseline="0">
                        <a:ln>
                          <a:noFill/>
                        </a:ln>
                        <a:solidFill>
                          <a:srgbClr val="FF0000"/>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56007011"/>
                  </a:ext>
                </a:extLst>
              </a:tr>
              <a:tr h="406400">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pPr>
                      <a:endParaRPr kumimoji="0" lang="en-US" altLang="en-US" sz="1600" b="1" i="0" u="none" strike="noStrike" cap="none" normalizeH="0" baseline="0">
                        <a:ln>
                          <a:noFill/>
                        </a:ln>
                        <a:solidFill>
                          <a:schemeClr val="tx1"/>
                        </a:solidFill>
                        <a:effectLst/>
                        <a:latin typeface="Arial" panose="020B0604020202020204" pitchFamily="34"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1600" b="1" i="0" u="none" strike="noStrike" cap="none" normalizeH="0" baseline="0">
                          <a:ln>
                            <a:noFill/>
                          </a:ln>
                          <a:solidFill>
                            <a:schemeClr val="tx1"/>
                          </a:solidFill>
                          <a:effectLst/>
                          <a:latin typeface="Arial" panose="020B0604020202020204" pitchFamily="34" charset="0"/>
                          <a:cs typeface="Times New Roman" panose="02020603050405020304" pitchFamily="18" charset="0"/>
                        </a:rPr>
                        <a:t>Sex*Line</a:t>
                      </a:r>
                      <a:endParaRPr kumimoji="0" lang="en-US" altLang="en-US" sz="1600" b="1" i="0" u="none" strike="noStrike" cap="none" normalizeH="0" baseline="0">
                        <a:ln>
                          <a:noFill/>
                        </a:ln>
                        <a:solidFill>
                          <a:schemeClr val="tx1"/>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1400" b="1" i="0" u="none" strike="noStrike" cap="none" normalizeH="0" baseline="0">
                          <a:ln>
                            <a:noFill/>
                          </a:ln>
                          <a:solidFill>
                            <a:srgbClr val="0000FF"/>
                          </a:solidFill>
                          <a:effectLst/>
                          <a:latin typeface="Arial" panose="020B0604020202020204" pitchFamily="34" charset="0"/>
                          <a:cs typeface="Times New Roman" panose="02020603050405020304" pitchFamily="18" charset="0"/>
                        </a:rPr>
                        <a:t>1,111</a:t>
                      </a:r>
                      <a:endParaRPr kumimoji="0" lang="en-US" altLang="en-US" sz="1400" b="1" i="0" u="none" strike="noStrike" cap="none" normalizeH="0" baseline="0">
                        <a:ln>
                          <a:noFill/>
                        </a:ln>
                        <a:solidFill>
                          <a:srgbClr val="0000FF"/>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1400" b="1" i="0" u="none" strike="noStrike" cap="none" normalizeH="0" baseline="0">
                          <a:ln>
                            <a:noFill/>
                          </a:ln>
                          <a:solidFill>
                            <a:srgbClr val="0000FF"/>
                          </a:solidFill>
                          <a:effectLst/>
                          <a:latin typeface="Arial" panose="020B0604020202020204" pitchFamily="34" charset="0"/>
                          <a:cs typeface="Times New Roman" panose="02020603050405020304" pitchFamily="18" charset="0"/>
                        </a:rPr>
                        <a:t>2.1</a:t>
                      </a:r>
                      <a:endParaRPr kumimoji="0" lang="en-US" altLang="en-US" sz="1400" b="1" i="0" u="none" strike="noStrike" cap="none" normalizeH="0" baseline="0">
                        <a:ln>
                          <a:noFill/>
                        </a:ln>
                        <a:solidFill>
                          <a:srgbClr val="0000FF"/>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1700" b="1" i="0" u="none" strike="noStrike" cap="none" normalizeH="0" baseline="0">
                          <a:ln>
                            <a:noFill/>
                          </a:ln>
                          <a:solidFill>
                            <a:srgbClr val="0000FF"/>
                          </a:solidFill>
                          <a:effectLst/>
                          <a:latin typeface="Arial" panose="020B0604020202020204" pitchFamily="34" charset="0"/>
                          <a:cs typeface="Times New Roman" panose="02020603050405020304" pitchFamily="18" charset="0"/>
                        </a:rPr>
                        <a:t>0.1033</a:t>
                      </a:r>
                      <a:endParaRPr kumimoji="0" lang="en-US" altLang="en-US" sz="1700" b="1" i="0" u="none" strike="noStrike" cap="none" normalizeH="0" baseline="0">
                        <a:ln>
                          <a:noFill/>
                        </a:ln>
                        <a:solidFill>
                          <a:srgbClr val="0000FF"/>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1400" b="1" i="0" u="none" strike="noStrike" cap="none" normalizeH="0" baseline="0">
                          <a:ln>
                            <a:noFill/>
                          </a:ln>
                          <a:solidFill>
                            <a:srgbClr val="FF0000"/>
                          </a:solidFill>
                          <a:effectLst/>
                          <a:latin typeface="Arial" panose="020B0604020202020204" pitchFamily="34" charset="0"/>
                          <a:cs typeface="Times New Roman" panose="02020603050405020304" pitchFamily="18" charset="0"/>
                        </a:rPr>
                        <a:t>1,181</a:t>
                      </a:r>
                      <a:endParaRPr kumimoji="0" lang="en-US" altLang="en-US" sz="1400" b="1" i="0" u="none" strike="noStrike" cap="none" normalizeH="0" baseline="0">
                        <a:ln>
                          <a:noFill/>
                        </a:ln>
                        <a:solidFill>
                          <a:srgbClr val="FF0000"/>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1400" b="1" i="0" u="none" strike="noStrike" cap="none" normalizeH="0" baseline="0">
                          <a:ln>
                            <a:noFill/>
                          </a:ln>
                          <a:solidFill>
                            <a:srgbClr val="FF0000"/>
                          </a:solidFill>
                          <a:effectLst/>
                          <a:latin typeface="Arial" panose="020B0604020202020204" pitchFamily="34" charset="0"/>
                          <a:cs typeface="Times New Roman" panose="02020603050405020304" pitchFamily="18" charset="0"/>
                        </a:rPr>
                        <a:t>2.4</a:t>
                      </a:r>
                      <a:endParaRPr kumimoji="0" lang="en-US" altLang="en-US" sz="1400" b="1" i="0" u="none" strike="noStrike" cap="none" normalizeH="0" baseline="0">
                        <a:ln>
                          <a:noFill/>
                        </a:ln>
                        <a:solidFill>
                          <a:srgbClr val="FF0000"/>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1700" b="1" i="0" u="none" strike="noStrike" cap="none" normalizeH="0" baseline="0">
                          <a:ln>
                            <a:noFill/>
                          </a:ln>
                          <a:solidFill>
                            <a:srgbClr val="FF0000"/>
                          </a:solidFill>
                          <a:effectLst/>
                          <a:latin typeface="Arial" panose="020B0604020202020204" pitchFamily="34" charset="0"/>
                          <a:cs typeface="Times New Roman" panose="02020603050405020304" pitchFamily="18" charset="0"/>
                        </a:rPr>
                        <a:t>0.0720</a:t>
                      </a:r>
                      <a:endParaRPr kumimoji="0" lang="en-US" altLang="en-US" sz="1700" b="1" i="0" u="none" strike="noStrike" cap="none" normalizeH="0" baseline="0">
                        <a:ln>
                          <a:noFill/>
                        </a:ln>
                        <a:solidFill>
                          <a:srgbClr val="FF0000"/>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2685553454"/>
                  </a:ext>
                </a:extLst>
              </a:tr>
            </a:tbl>
          </a:graphicData>
        </a:graphic>
      </p:graphicFrame>
      <p:sp>
        <p:nvSpPr>
          <p:cNvPr id="509070" name="Rectangle 142">
            <a:extLst>
              <a:ext uri="{FF2B5EF4-FFF2-40B4-BE49-F238E27FC236}">
                <a16:creationId xmlns:a16="http://schemas.microsoft.com/office/drawing/2014/main" id="{60182077-7317-F022-C66E-F39A8B0BC1C9}"/>
              </a:ext>
            </a:extLst>
          </p:cNvPr>
          <p:cNvSpPr>
            <a:spLocks noChangeArrowheads="1"/>
          </p:cNvSpPr>
          <p:nvPr/>
        </p:nvSpPr>
        <p:spPr bwMode="auto">
          <a:xfrm>
            <a:off x="701675" y="3314700"/>
            <a:ext cx="7740650" cy="2767013"/>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509071" name="Rectangle 143">
            <a:extLst>
              <a:ext uri="{FF2B5EF4-FFF2-40B4-BE49-F238E27FC236}">
                <a16:creationId xmlns:a16="http://schemas.microsoft.com/office/drawing/2014/main" id="{7CDFD82E-5E72-4815-1630-95CC40EF4AF5}"/>
              </a:ext>
            </a:extLst>
          </p:cNvPr>
          <p:cNvSpPr>
            <a:spLocks noChangeArrowheads="1"/>
          </p:cNvSpPr>
          <p:nvPr/>
        </p:nvSpPr>
        <p:spPr bwMode="auto">
          <a:xfrm>
            <a:off x="2628900" y="2424113"/>
            <a:ext cx="5673725" cy="417512"/>
          </a:xfrm>
          <a:prstGeom prst="rect">
            <a:avLst/>
          </a:prstGeom>
          <a:noFill/>
          <a:ln w="57150">
            <a:solidFill>
              <a:srgbClr val="FF00FF"/>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509072" name="Line 148">
            <a:extLst>
              <a:ext uri="{FF2B5EF4-FFF2-40B4-BE49-F238E27FC236}">
                <a16:creationId xmlns:a16="http://schemas.microsoft.com/office/drawing/2014/main" id="{D7D8970C-A60A-F423-B0FE-B376A0E6B4CE}"/>
              </a:ext>
            </a:extLst>
          </p:cNvPr>
          <p:cNvSpPr>
            <a:spLocks noChangeShapeType="1"/>
          </p:cNvSpPr>
          <p:nvPr/>
        </p:nvSpPr>
        <p:spPr bwMode="auto">
          <a:xfrm flipV="1">
            <a:off x="3448050" y="2714625"/>
            <a:ext cx="1719263" cy="1536700"/>
          </a:xfrm>
          <a:prstGeom prst="line">
            <a:avLst/>
          </a:prstGeom>
          <a:noFill/>
          <a:ln w="57150">
            <a:solidFill>
              <a:srgbClr val="0000FF"/>
            </a:solidFill>
            <a:round/>
            <a:headEnd/>
            <a:tailEnd type="stealth"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09073" name="Text Box 146">
            <a:extLst>
              <a:ext uri="{FF2B5EF4-FFF2-40B4-BE49-F238E27FC236}">
                <a16:creationId xmlns:a16="http://schemas.microsoft.com/office/drawing/2014/main" id="{3B36AE6D-E227-E390-F901-29C6471B82AF}"/>
              </a:ext>
            </a:extLst>
          </p:cNvPr>
          <p:cNvSpPr txBox="1">
            <a:spLocks noChangeArrowheads="1"/>
          </p:cNvSpPr>
          <p:nvPr/>
        </p:nvSpPr>
        <p:spPr bwMode="auto">
          <a:xfrm>
            <a:off x="1450975" y="3875088"/>
            <a:ext cx="2430463" cy="1401762"/>
          </a:xfrm>
          <a:prstGeom prst="rect">
            <a:avLst/>
          </a:prstGeom>
          <a:solidFill>
            <a:srgbClr val="EAEAEA"/>
          </a:solidFill>
          <a:ln w="28575">
            <a:solidFill>
              <a:srgbClr val="0000FF"/>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50000"/>
              </a:spcBef>
              <a:buFontTx/>
              <a:buNone/>
            </a:pPr>
            <a:r>
              <a:rPr lang="en-US" altLang="en-US" sz="2800" b="1">
                <a:solidFill>
                  <a:srgbClr val="0000FF"/>
                </a:solidFill>
                <a:latin typeface="Arial" panose="020B0604020202020204" pitchFamily="34" charset="0"/>
              </a:rPr>
              <a:t>Control lines have drifted apart</a:t>
            </a:r>
          </a:p>
        </p:txBody>
      </p:sp>
      <p:sp>
        <p:nvSpPr>
          <p:cNvPr id="509074" name="Line 149">
            <a:extLst>
              <a:ext uri="{FF2B5EF4-FFF2-40B4-BE49-F238E27FC236}">
                <a16:creationId xmlns:a16="http://schemas.microsoft.com/office/drawing/2014/main" id="{8E1AF103-4E18-DD69-8BA1-2968EB38D70D}"/>
              </a:ext>
            </a:extLst>
          </p:cNvPr>
          <p:cNvSpPr>
            <a:spLocks noChangeShapeType="1"/>
          </p:cNvSpPr>
          <p:nvPr/>
        </p:nvSpPr>
        <p:spPr bwMode="auto">
          <a:xfrm flipV="1">
            <a:off x="6938963" y="2746375"/>
            <a:ext cx="931862" cy="2049463"/>
          </a:xfrm>
          <a:prstGeom prst="line">
            <a:avLst/>
          </a:prstGeom>
          <a:noFill/>
          <a:ln w="57150">
            <a:solidFill>
              <a:srgbClr val="FF0000"/>
            </a:solidFill>
            <a:round/>
            <a:headEnd/>
            <a:tailEnd type="stealth"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09075" name="Text Box 147">
            <a:extLst>
              <a:ext uri="{FF2B5EF4-FFF2-40B4-BE49-F238E27FC236}">
                <a16:creationId xmlns:a16="http://schemas.microsoft.com/office/drawing/2014/main" id="{7901CDB1-1D43-C917-A2C1-DFFFE099EA0D}"/>
              </a:ext>
            </a:extLst>
          </p:cNvPr>
          <p:cNvSpPr txBox="1">
            <a:spLocks noChangeArrowheads="1"/>
          </p:cNvSpPr>
          <p:nvPr/>
        </p:nvSpPr>
        <p:spPr bwMode="auto">
          <a:xfrm>
            <a:off x="5916613" y="3935413"/>
            <a:ext cx="2684462" cy="1401762"/>
          </a:xfrm>
          <a:prstGeom prst="rect">
            <a:avLst/>
          </a:prstGeom>
          <a:solidFill>
            <a:srgbClr val="EAEAEA"/>
          </a:solidFill>
          <a:ln w="28575">
            <a:solidFill>
              <a:srgbClr val="FF00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50000"/>
              </a:spcBef>
              <a:buFontTx/>
              <a:buNone/>
            </a:pPr>
            <a:r>
              <a:rPr lang="en-US" altLang="en-US" sz="2800" b="1">
                <a:solidFill>
                  <a:srgbClr val="FF0000"/>
                </a:solidFill>
                <a:latin typeface="Arial" panose="020B0604020202020204" pitchFamily="34" charset="0"/>
              </a:rPr>
              <a:t>Selected lines are at equally high levels</a:t>
            </a:r>
          </a:p>
        </p:txBody>
      </p:sp>
      <p:sp>
        <p:nvSpPr>
          <p:cNvPr id="509076" name="Text Box 150">
            <a:extLst>
              <a:ext uri="{FF2B5EF4-FFF2-40B4-BE49-F238E27FC236}">
                <a16:creationId xmlns:a16="http://schemas.microsoft.com/office/drawing/2014/main" id="{BD9EA3C6-374E-AE34-F6F2-7BBBFA32C405}"/>
              </a:ext>
            </a:extLst>
          </p:cNvPr>
          <p:cNvSpPr txBox="1">
            <a:spLocks noChangeArrowheads="1"/>
          </p:cNvSpPr>
          <p:nvPr/>
        </p:nvSpPr>
        <p:spPr bwMode="auto">
          <a:xfrm>
            <a:off x="111125" y="107950"/>
            <a:ext cx="9032875" cy="595313"/>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US" altLang="en-US" sz="3300" b="1">
                <a:latin typeface="Arial" panose="020B0604020202020204" pitchFamily="34" charset="0"/>
              </a:rPr>
              <a:t>Multiple Solutions in Response to Selection</a:t>
            </a:r>
          </a:p>
        </p:txBody>
      </p:sp>
    </p:spTree>
  </p:cSld>
  <p:clrMapOvr>
    <a:masterClrMapping/>
  </p:clrMapOvr>
</p:sld>
</file>

<file path=ppt/slides/slide2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9954" name="Slide Number Placeholder 3">
            <a:extLst>
              <a:ext uri="{FF2B5EF4-FFF2-40B4-BE49-F238E27FC236}">
                <a16:creationId xmlns:a16="http://schemas.microsoft.com/office/drawing/2014/main" id="{1A14F8E2-5A0E-47A6-DBA4-20351116C73C}"/>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BD7B6F81-E46A-47E2-B355-74A9A4F24F8E}" type="slidenum">
              <a:rPr lang="en-US" altLang="en-US" sz="1400"/>
              <a:pPr>
                <a:spcBef>
                  <a:spcPct val="0"/>
                </a:spcBef>
                <a:buFontTx/>
                <a:buNone/>
              </a:pPr>
              <a:t>267</a:t>
            </a:fld>
            <a:endParaRPr lang="en-US" altLang="en-US" sz="1400"/>
          </a:p>
        </p:txBody>
      </p:sp>
      <p:graphicFrame>
        <p:nvGraphicFramePr>
          <p:cNvPr id="2150402" name="Group 2">
            <a:extLst>
              <a:ext uri="{FF2B5EF4-FFF2-40B4-BE49-F238E27FC236}">
                <a16:creationId xmlns:a16="http://schemas.microsoft.com/office/drawing/2014/main" id="{3B9198A6-35D4-8D2C-4E2F-58336CEA7407}"/>
              </a:ext>
            </a:extLst>
          </p:cNvPr>
          <p:cNvGraphicFramePr>
            <a:graphicFrameLocks noGrp="1"/>
          </p:cNvGraphicFramePr>
          <p:nvPr/>
        </p:nvGraphicFramePr>
        <p:xfrm>
          <a:off x="828675" y="1003300"/>
          <a:ext cx="7477125" cy="863600"/>
        </p:xfrm>
        <a:graphic>
          <a:graphicData uri="http://schemas.openxmlformats.org/drawingml/2006/table">
            <a:tbl>
              <a:tblPr/>
              <a:tblGrid>
                <a:gridCol w="1797050">
                  <a:extLst>
                    <a:ext uri="{9D8B030D-6E8A-4147-A177-3AD203B41FA5}">
                      <a16:colId xmlns:a16="http://schemas.microsoft.com/office/drawing/2014/main" val="1380840262"/>
                    </a:ext>
                  </a:extLst>
                </a:gridCol>
                <a:gridCol w="1060450">
                  <a:extLst>
                    <a:ext uri="{9D8B030D-6E8A-4147-A177-3AD203B41FA5}">
                      <a16:colId xmlns:a16="http://schemas.microsoft.com/office/drawing/2014/main" val="825827771"/>
                    </a:ext>
                  </a:extLst>
                </a:gridCol>
                <a:gridCol w="701675">
                  <a:extLst>
                    <a:ext uri="{9D8B030D-6E8A-4147-A177-3AD203B41FA5}">
                      <a16:colId xmlns:a16="http://schemas.microsoft.com/office/drawing/2014/main" val="1933748051"/>
                    </a:ext>
                  </a:extLst>
                </a:gridCol>
                <a:gridCol w="642938">
                  <a:extLst>
                    <a:ext uri="{9D8B030D-6E8A-4147-A177-3AD203B41FA5}">
                      <a16:colId xmlns:a16="http://schemas.microsoft.com/office/drawing/2014/main" val="1679838502"/>
                    </a:ext>
                  </a:extLst>
                </a:gridCol>
                <a:gridCol w="909637">
                  <a:extLst>
                    <a:ext uri="{9D8B030D-6E8A-4147-A177-3AD203B41FA5}">
                      <a16:colId xmlns:a16="http://schemas.microsoft.com/office/drawing/2014/main" val="3053444681"/>
                    </a:ext>
                  </a:extLst>
                </a:gridCol>
                <a:gridCol w="781050">
                  <a:extLst>
                    <a:ext uri="{9D8B030D-6E8A-4147-A177-3AD203B41FA5}">
                      <a16:colId xmlns:a16="http://schemas.microsoft.com/office/drawing/2014/main" val="3931189623"/>
                    </a:ext>
                  </a:extLst>
                </a:gridCol>
                <a:gridCol w="636588">
                  <a:extLst>
                    <a:ext uri="{9D8B030D-6E8A-4147-A177-3AD203B41FA5}">
                      <a16:colId xmlns:a16="http://schemas.microsoft.com/office/drawing/2014/main" val="2424001043"/>
                    </a:ext>
                  </a:extLst>
                </a:gridCol>
                <a:gridCol w="947737">
                  <a:extLst>
                    <a:ext uri="{9D8B030D-6E8A-4147-A177-3AD203B41FA5}">
                      <a16:colId xmlns:a16="http://schemas.microsoft.com/office/drawing/2014/main" val="2363649741"/>
                    </a:ext>
                  </a:extLst>
                </a:gridCol>
              </a:tblGrid>
              <a:tr h="406400">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pPr>
                      <a:endParaRPr kumimoji="0" lang="en-US" altLang="en-US" sz="1600" b="1" i="0" u="none" strike="noStrike" cap="none" normalizeH="0" baseline="0">
                        <a:ln>
                          <a:noFill/>
                        </a:ln>
                        <a:solidFill>
                          <a:schemeClr val="tx1"/>
                        </a:solidFill>
                        <a:effectLst/>
                        <a:latin typeface="Arial" panose="020B0604020202020204" pitchFamily="34" charset="0"/>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pPr>
                      <a:endParaRPr kumimoji="0" lang="en-US" altLang="en-US" sz="1600" b="1" i="0" u="none" strike="noStrike" cap="none" normalizeH="0" baseline="0">
                        <a:ln>
                          <a:noFill/>
                        </a:ln>
                        <a:solidFill>
                          <a:schemeClr val="tx1"/>
                        </a:solidFill>
                        <a:effectLst/>
                        <a:latin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gridSpan="3">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2400" b="1" i="0" u="none" strike="noStrike" cap="none" normalizeH="0" baseline="0">
                          <a:ln>
                            <a:noFill/>
                          </a:ln>
                          <a:solidFill>
                            <a:srgbClr val="0000FF"/>
                          </a:solidFill>
                          <a:effectLst/>
                          <a:latin typeface="Arial" panose="020B0604020202020204" pitchFamily="34" charset="0"/>
                          <a:cs typeface="Times New Roman" panose="02020603050405020304" pitchFamily="18" charset="0"/>
                        </a:rPr>
                        <a:t>Control</a:t>
                      </a:r>
                      <a:endParaRPr kumimoji="0" lang="en-US" altLang="en-US" sz="2400" b="1" i="0" u="none" strike="noStrike" cap="none" normalizeH="0" baseline="0">
                        <a:ln>
                          <a:noFill/>
                        </a:ln>
                        <a:solidFill>
                          <a:srgbClr val="0000FF"/>
                        </a:solidFill>
                        <a:effectLst/>
                        <a:latin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lang="en-US"/>
                    </a:p>
                  </a:txBody>
                  <a:tcPr/>
                </a:tc>
                <a:tc hMerge="1">
                  <a:txBody>
                    <a:bodyPr/>
                    <a:lstStyle/>
                    <a:p>
                      <a:endParaRPr lang="en-US"/>
                    </a:p>
                  </a:txBody>
                  <a:tcPr/>
                </a:tc>
                <a:tc gridSpan="3">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2400" b="1" i="0" u="none" strike="noStrike" cap="none" normalizeH="0" baseline="0">
                          <a:ln>
                            <a:noFill/>
                          </a:ln>
                          <a:solidFill>
                            <a:srgbClr val="FF0000"/>
                          </a:solidFill>
                          <a:effectLst/>
                          <a:latin typeface="Arial" panose="020B0604020202020204" pitchFamily="34" charset="0"/>
                          <a:cs typeface="Times New Roman" panose="02020603050405020304" pitchFamily="18" charset="0"/>
                        </a:rPr>
                        <a:t>High Runner</a:t>
                      </a:r>
                      <a:endParaRPr kumimoji="0" lang="en-US" altLang="en-US" sz="2400" b="1" i="0" u="none" strike="noStrike" cap="none" normalizeH="0" baseline="0">
                        <a:ln>
                          <a:noFill/>
                        </a:ln>
                        <a:solidFill>
                          <a:srgbClr val="FF0000"/>
                        </a:solidFill>
                        <a:effectLst/>
                        <a:latin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3503407262"/>
                  </a:ext>
                </a:extLst>
              </a:tr>
              <a:tr h="406400">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600" b="1" i="0" u="none" strike="noStrike" cap="none" normalizeH="0" baseline="0">
                          <a:ln>
                            <a:noFill/>
                          </a:ln>
                          <a:solidFill>
                            <a:schemeClr val="tx1"/>
                          </a:solidFill>
                          <a:effectLst/>
                          <a:latin typeface="Arial" panose="020B0604020202020204" pitchFamily="34" charset="0"/>
                          <a:cs typeface="Times New Roman" panose="02020603050405020304" pitchFamily="18" charset="0"/>
                        </a:rPr>
                        <a:t>Trait</a:t>
                      </a:r>
                      <a:endParaRPr kumimoji="0" lang="en-US" altLang="en-US" sz="1600" b="1" i="0" u="none" strike="noStrike" cap="none" normalizeH="0" baseline="0">
                        <a:ln>
                          <a:noFill/>
                        </a:ln>
                        <a:solidFill>
                          <a:schemeClr val="tx1"/>
                        </a:solidFill>
                        <a:effectLst/>
                        <a:latin typeface="Arial" panose="020B0604020202020204" pitchFamily="34" charset="0"/>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1600" b="1" i="0" u="none" strike="noStrike" cap="none" normalizeH="0" baseline="0">
                          <a:ln>
                            <a:noFill/>
                          </a:ln>
                          <a:solidFill>
                            <a:schemeClr val="tx1"/>
                          </a:solidFill>
                          <a:effectLst/>
                          <a:latin typeface="Arial" panose="020B0604020202020204" pitchFamily="34" charset="0"/>
                          <a:cs typeface="Times New Roman" panose="02020603050405020304" pitchFamily="18" charset="0"/>
                        </a:rPr>
                        <a:t>Effect</a:t>
                      </a:r>
                      <a:endParaRPr kumimoji="0" lang="en-US" altLang="en-US" sz="1600" b="1" i="0" u="none" strike="noStrike" cap="none" normalizeH="0" baseline="0">
                        <a:ln>
                          <a:noFill/>
                        </a:ln>
                        <a:solidFill>
                          <a:schemeClr val="tx1"/>
                        </a:solidFill>
                        <a:effectLst/>
                        <a:latin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1800" b="1" i="0" u="none" strike="noStrike" cap="none" normalizeH="0" baseline="0">
                          <a:ln>
                            <a:noFill/>
                          </a:ln>
                          <a:solidFill>
                            <a:srgbClr val="0000FF"/>
                          </a:solidFill>
                          <a:effectLst/>
                          <a:latin typeface="Arial" panose="020B0604020202020204" pitchFamily="34" charset="0"/>
                          <a:cs typeface="Times New Roman" panose="02020603050405020304" pitchFamily="18" charset="0"/>
                        </a:rPr>
                        <a:t>d.f.</a:t>
                      </a:r>
                      <a:endParaRPr kumimoji="0" lang="en-US" altLang="en-US" sz="1800" b="1" i="0" u="none" strike="noStrike" cap="none" normalizeH="0" baseline="0">
                        <a:ln>
                          <a:noFill/>
                        </a:ln>
                        <a:solidFill>
                          <a:srgbClr val="0000FF"/>
                        </a:solidFill>
                        <a:effectLst/>
                        <a:latin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1800" b="1" i="1" u="none" strike="noStrike" cap="none" normalizeH="0" baseline="0">
                          <a:ln>
                            <a:noFill/>
                          </a:ln>
                          <a:solidFill>
                            <a:srgbClr val="0000FF"/>
                          </a:solidFill>
                          <a:effectLst/>
                          <a:latin typeface="Arial" panose="020B0604020202020204" pitchFamily="34" charset="0"/>
                          <a:cs typeface="Times New Roman" panose="02020603050405020304" pitchFamily="18" charset="0"/>
                        </a:rPr>
                        <a:t>F</a:t>
                      </a:r>
                      <a:endParaRPr kumimoji="0" lang="en-US" altLang="en-US" sz="1800" b="1" i="0" u="none" strike="noStrike" cap="none" normalizeH="0" baseline="0">
                        <a:ln>
                          <a:noFill/>
                        </a:ln>
                        <a:solidFill>
                          <a:srgbClr val="0000FF"/>
                        </a:solidFill>
                        <a:effectLst/>
                        <a:latin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2000" b="1" i="1" u="none" strike="noStrike" cap="none" normalizeH="0" baseline="0">
                          <a:ln>
                            <a:noFill/>
                          </a:ln>
                          <a:solidFill>
                            <a:srgbClr val="0000FF"/>
                          </a:solidFill>
                          <a:effectLst/>
                          <a:latin typeface="Arial" panose="020B0604020202020204" pitchFamily="34" charset="0"/>
                          <a:cs typeface="Times New Roman" panose="02020603050405020304" pitchFamily="18" charset="0"/>
                        </a:rPr>
                        <a:t>P</a:t>
                      </a:r>
                      <a:endParaRPr kumimoji="0" lang="en-US" altLang="en-US" sz="2000" b="1" i="0" u="none" strike="noStrike" cap="none" normalizeH="0" baseline="0">
                        <a:ln>
                          <a:noFill/>
                        </a:ln>
                        <a:solidFill>
                          <a:srgbClr val="0000FF"/>
                        </a:solidFill>
                        <a:effectLst/>
                        <a:latin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1800" b="1" i="0" u="none" strike="noStrike" cap="none" normalizeH="0" baseline="0">
                          <a:ln>
                            <a:noFill/>
                          </a:ln>
                          <a:solidFill>
                            <a:srgbClr val="FF0000"/>
                          </a:solidFill>
                          <a:effectLst/>
                          <a:latin typeface="Arial" panose="020B0604020202020204" pitchFamily="34" charset="0"/>
                          <a:cs typeface="Times New Roman" panose="02020603050405020304" pitchFamily="18" charset="0"/>
                        </a:rPr>
                        <a:t>d.f.</a:t>
                      </a:r>
                      <a:endParaRPr kumimoji="0" lang="en-US" altLang="en-US" sz="1800" b="1" i="0" u="none" strike="noStrike" cap="none" normalizeH="0" baseline="0">
                        <a:ln>
                          <a:noFill/>
                        </a:ln>
                        <a:solidFill>
                          <a:srgbClr val="FF0000"/>
                        </a:solidFill>
                        <a:effectLst/>
                        <a:latin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1800" b="1" i="1" u="none" strike="noStrike" cap="none" normalizeH="0" baseline="0">
                          <a:ln>
                            <a:noFill/>
                          </a:ln>
                          <a:solidFill>
                            <a:srgbClr val="FF0000"/>
                          </a:solidFill>
                          <a:effectLst/>
                          <a:latin typeface="Arial" panose="020B0604020202020204" pitchFamily="34" charset="0"/>
                          <a:cs typeface="Times New Roman" panose="02020603050405020304" pitchFamily="18" charset="0"/>
                        </a:rPr>
                        <a:t>F</a:t>
                      </a:r>
                      <a:endParaRPr kumimoji="0" lang="en-US" altLang="en-US" sz="1800" b="1" i="0" u="none" strike="noStrike" cap="none" normalizeH="0" baseline="0">
                        <a:ln>
                          <a:noFill/>
                        </a:ln>
                        <a:solidFill>
                          <a:srgbClr val="FF0000"/>
                        </a:solidFill>
                        <a:effectLst/>
                        <a:latin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2000" b="1" i="1" u="none" strike="noStrike" cap="none" normalizeH="0" baseline="0">
                          <a:ln>
                            <a:noFill/>
                          </a:ln>
                          <a:solidFill>
                            <a:srgbClr val="FF0000"/>
                          </a:solidFill>
                          <a:effectLst/>
                          <a:latin typeface="Arial" panose="020B0604020202020204" pitchFamily="34" charset="0"/>
                          <a:cs typeface="Times New Roman" panose="02020603050405020304" pitchFamily="18" charset="0"/>
                        </a:rPr>
                        <a:t>P</a:t>
                      </a:r>
                      <a:endParaRPr kumimoji="0" lang="en-US" altLang="en-US" sz="2000" b="1" i="0" u="none" strike="noStrike" cap="none" normalizeH="0" baseline="0">
                        <a:ln>
                          <a:noFill/>
                        </a:ln>
                        <a:solidFill>
                          <a:srgbClr val="FF0000"/>
                        </a:solidFill>
                        <a:effectLst/>
                        <a:latin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565623073"/>
                  </a:ext>
                </a:extLst>
              </a:tr>
            </a:tbl>
          </a:graphicData>
        </a:graphic>
      </p:graphicFrame>
      <p:graphicFrame>
        <p:nvGraphicFramePr>
          <p:cNvPr id="2150428" name="Group 28">
            <a:extLst>
              <a:ext uri="{FF2B5EF4-FFF2-40B4-BE49-F238E27FC236}">
                <a16:creationId xmlns:a16="http://schemas.microsoft.com/office/drawing/2014/main" id="{C205E300-4E99-181E-D908-27653DFD373E}"/>
              </a:ext>
            </a:extLst>
          </p:cNvPr>
          <p:cNvGraphicFramePr>
            <a:graphicFrameLocks noGrp="1"/>
          </p:cNvGraphicFramePr>
          <p:nvPr/>
        </p:nvGraphicFramePr>
        <p:xfrm>
          <a:off x="828675" y="2027238"/>
          <a:ext cx="7477125" cy="1219200"/>
        </p:xfrm>
        <a:graphic>
          <a:graphicData uri="http://schemas.openxmlformats.org/drawingml/2006/table">
            <a:tbl>
              <a:tblPr/>
              <a:tblGrid>
                <a:gridCol w="1797050">
                  <a:extLst>
                    <a:ext uri="{9D8B030D-6E8A-4147-A177-3AD203B41FA5}">
                      <a16:colId xmlns:a16="http://schemas.microsoft.com/office/drawing/2014/main" val="3933835469"/>
                    </a:ext>
                  </a:extLst>
                </a:gridCol>
                <a:gridCol w="1060450">
                  <a:extLst>
                    <a:ext uri="{9D8B030D-6E8A-4147-A177-3AD203B41FA5}">
                      <a16:colId xmlns:a16="http://schemas.microsoft.com/office/drawing/2014/main" val="3876070469"/>
                    </a:ext>
                  </a:extLst>
                </a:gridCol>
                <a:gridCol w="701675">
                  <a:extLst>
                    <a:ext uri="{9D8B030D-6E8A-4147-A177-3AD203B41FA5}">
                      <a16:colId xmlns:a16="http://schemas.microsoft.com/office/drawing/2014/main" val="3345213003"/>
                    </a:ext>
                  </a:extLst>
                </a:gridCol>
                <a:gridCol w="642938">
                  <a:extLst>
                    <a:ext uri="{9D8B030D-6E8A-4147-A177-3AD203B41FA5}">
                      <a16:colId xmlns:a16="http://schemas.microsoft.com/office/drawing/2014/main" val="719907849"/>
                    </a:ext>
                  </a:extLst>
                </a:gridCol>
                <a:gridCol w="909637">
                  <a:extLst>
                    <a:ext uri="{9D8B030D-6E8A-4147-A177-3AD203B41FA5}">
                      <a16:colId xmlns:a16="http://schemas.microsoft.com/office/drawing/2014/main" val="3968855247"/>
                    </a:ext>
                  </a:extLst>
                </a:gridCol>
                <a:gridCol w="781050">
                  <a:extLst>
                    <a:ext uri="{9D8B030D-6E8A-4147-A177-3AD203B41FA5}">
                      <a16:colId xmlns:a16="http://schemas.microsoft.com/office/drawing/2014/main" val="734837325"/>
                    </a:ext>
                  </a:extLst>
                </a:gridCol>
                <a:gridCol w="636588">
                  <a:extLst>
                    <a:ext uri="{9D8B030D-6E8A-4147-A177-3AD203B41FA5}">
                      <a16:colId xmlns:a16="http://schemas.microsoft.com/office/drawing/2014/main" val="3158594325"/>
                    </a:ext>
                  </a:extLst>
                </a:gridCol>
                <a:gridCol w="947737">
                  <a:extLst>
                    <a:ext uri="{9D8B030D-6E8A-4147-A177-3AD203B41FA5}">
                      <a16:colId xmlns:a16="http://schemas.microsoft.com/office/drawing/2014/main" val="600779578"/>
                    </a:ext>
                  </a:extLst>
                </a:gridCol>
              </a:tblGrid>
              <a:tr h="406400">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600" b="1" i="0" u="none" strike="noStrike" cap="none" normalizeH="0" baseline="0">
                          <a:ln>
                            <a:noFill/>
                          </a:ln>
                          <a:solidFill>
                            <a:schemeClr val="tx1"/>
                          </a:solidFill>
                          <a:effectLst/>
                          <a:latin typeface="Arial" panose="020B0604020202020204" pitchFamily="34" charset="0"/>
                          <a:cs typeface="Times New Roman" panose="02020603050405020304" pitchFamily="18" charset="0"/>
                        </a:rPr>
                        <a:t>Revolutions/Day</a:t>
                      </a:r>
                      <a:endParaRPr kumimoji="0" lang="en-US" altLang="en-US" sz="1600" b="1" i="0" u="none" strike="noStrike" cap="none" normalizeH="0" baseline="0">
                        <a:ln>
                          <a:noFill/>
                        </a:ln>
                        <a:solidFill>
                          <a:schemeClr val="tx1"/>
                        </a:solidFill>
                        <a:effectLst/>
                        <a:latin typeface="Arial" panose="020B0604020202020204" pitchFamily="34" charset="0"/>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1600" b="1" i="0" u="none" strike="noStrike" cap="none" normalizeH="0" baseline="0">
                          <a:ln>
                            <a:noFill/>
                          </a:ln>
                          <a:solidFill>
                            <a:schemeClr val="tx1"/>
                          </a:solidFill>
                          <a:effectLst/>
                          <a:latin typeface="Arial" panose="020B0604020202020204" pitchFamily="34" charset="0"/>
                          <a:cs typeface="Times New Roman" panose="02020603050405020304" pitchFamily="18" charset="0"/>
                        </a:rPr>
                        <a:t>Sex</a:t>
                      </a:r>
                      <a:endParaRPr kumimoji="0" lang="en-US" altLang="en-US" sz="1600" b="1" i="0" u="none" strike="noStrike" cap="none" normalizeH="0" baseline="0">
                        <a:ln>
                          <a:noFill/>
                        </a:ln>
                        <a:solidFill>
                          <a:schemeClr val="tx1"/>
                        </a:solidFill>
                        <a:effectLst/>
                        <a:latin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1400" b="1" i="0" u="none" strike="noStrike" cap="none" normalizeH="0" baseline="0">
                          <a:ln>
                            <a:noFill/>
                          </a:ln>
                          <a:solidFill>
                            <a:srgbClr val="0000FF"/>
                          </a:solidFill>
                          <a:effectLst/>
                          <a:latin typeface="Arial" panose="020B0604020202020204" pitchFamily="34" charset="0"/>
                          <a:cs typeface="Times New Roman" panose="02020603050405020304" pitchFamily="18" charset="0"/>
                        </a:rPr>
                        <a:t>1,111</a:t>
                      </a:r>
                      <a:endParaRPr kumimoji="0" lang="en-US" altLang="en-US" sz="1400" b="1" i="0" u="none" strike="noStrike" cap="none" normalizeH="0" baseline="0">
                        <a:ln>
                          <a:noFill/>
                        </a:ln>
                        <a:solidFill>
                          <a:srgbClr val="0000FF"/>
                        </a:solidFill>
                        <a:effectLst/>
                        <a:latin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1400" b="1" i="0" u="none" strike="noStrike" cap="none" normalizeH="0" baseline="0">
                          <a:ln>
                            <a:noFill/>
                          </a:ln>
                          <a:solidFill>
                            <a:srgbClr val="0000FF"/>
                          </a:solidFill>
                          <a:effectLst/>
                          <a:latin typeface="Arial" panose="020B0604020202020204" pitchFamily="34" charset="0"/>
                          <a:cs typeface="Times New Roman" panose="02020603050405020304" pitchFamily="18" charset="0"/>
                        </a:rPr>
                        <a:t>5.8</a:t>
                      </a:r>
                      <a:endParaRPr kumimoji="0" lang="en-US" altLang="en-US" sz="1400" b="1" i="0" u="none" strike="noStrike" cap="none" normalizeH="0" baseline="0">
                        <a:ln>
                          <a:noFill/>
                        </a:ln>
                        <a:solidFill>
                          <a:srgbClr val="0000FF"/>
                        </a:solidFill>
                        <a:effectLst/>
                        <a:latin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1700" b="1" i="0" u="none" strike="noStrike" cap="none" normalizeH="0" baseline="0">
                          <a:ln>
                            <a:noFill/>
                          </a:ln>
                          <a:solidFill>
                            <a:srgbClr val="0000FF"/>
                          </a:solidFill>
                          <a:effectLst/>
                          <a:latin typeface="Arial" panose="020B0604020202020204" pitchFamily="34" charset="0"/>
                          <a:cs typeface="Times New Roman" panose="02020603050405020304" pitchFamily="18" charset="0"/>
                        </a:rPr>
                        <a:t>0.0173</a:t>
                      </a:r>
                      <a:endParaRPr kumimoji="0" lang="en-US" altLang="en-US" sz="1700" b="1" i="0" u="none" strike="noStrike" cap="none" normalizeH="0" baseline="0">
                        <a:ln>
                          <a:noFill/>
                        </a:ln>
                        <a:solidFill>
                          <a:srgbClr val="0000FF"/>
                        </a:solidFill>
                        <a:effectLst/>
                        <a:latin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1400" b="1" i="0" u="none" strike="noStrike" cap="none" normalizeH="0" baseline="0">
                          <a:ln>
                            <a:noFill/>
                          </a:ln>
                          <a:solidFill>
                            <a:srgbClr val="FF0000"/>
                          </a:solidFill>
                          <a:effectLst/>
                          <a:latin typeface="Arial" panose="020B0604020202020204" pitchFamily="34" charset="0"/>
                          <a:cs typeface="Times New Roman" panose="02020603050405020304" pitchFamily="18" charset="0"/>
                        </a:rPr>
                        <a:t>1,181</a:t>
                      </a:r>
                      <a:endParaRPr kumimoji="0" lang="en-US" altLang="en-US" sz="1400" b="1" i="0" u="none" strike="noStrike" cap="none" normalizeH="0" baseline="0">
                        <a:ln>
                          <a:noFill/>
                        </a:ln>
                        <a:solidFill>
                          <a:srgbClr val="FF0000"/>
                        </a:solidFill>
                        <a:effectLst/>
                        <a:latin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1400" b="1" i="0" u="none" strike="noStrike" cap="none" normalizeH="0" baseline="0">
                          <a:ln>
                            <a:noFill/>
                          </a:ln>
                          <a:solidFill>
                            <a:srgbClr val="FF0000"/>
                          </a:solidFill>
                          <a:effectLst/>
                          <a:latin typeface="Arial" panose="020B0604020202020204" pitchFamily="34" charset="0"/>
                          <a:cs typeface="Times New Roman" panose="02020603050405020304" pitchFamily="18" charset="0"/>
                        </a:rPr>
                        <a:t>6.0</a:t>
                      </a:r>
                      <a:endParaRPr kumimoji="0" lang="en-US" altLang="en-US" sz="1400" b="1" i="0" u="none" strike="noStrike" cap="none" normalizeH="0" baseline="0">
                        <a:ln>
                          <a:noFill/>
                        </a:ln>
                        <a:solidFill>
                          <a:srgbClr val="FF0000"/>
                        </a:solidFill>
                        <a:effectLst/>
                        <a:latin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1700" b="1" i="0" u="none" strike="noStrike" cap="none" normalizeH="0" baseline="0">
                          <a:ln>
                            <a:noFill/>
                          </a:ln>
                          <a:solidFill>
                            <a:srgbClr val="FF0000"/>
                          </a:solidFill>
                          <a:effectLst/>
                          <a:latin typeface="Arial" panose="020B0604020202020204" pitchFamily="34" charset="0"/>
                          <a:cs typeface="Times New Roman" panose="02020603050405020304" pitchFamily="18" charset="0"/>
                        </a:rPr>
                        <a:t>0.0157</a:t>
                      </a:r>
                      <a:endParaRPr kumimoji="0" lang="en-US" altLang="en-US" sz="1700" b="1" i="0" u="none" strike="noStrike" cap="none" normalizeH="0" baseline="0">
                        <a:ln>
                          <a:noFill/>
                        </a:ln>
                        <a:solidFill>
                          <a:srgbClr val="FF0000"/>
                        </a:solidFill>
                        <a:effectLst/>
                        <a:latin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3173218526"/>
                  </a:ext>
                </a:extLst>
              </a:tr>
              <a:tr h="406400">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pPr>
                      <a:endParaRPr kumimoji="0" lang="en-US" altLang="en-US" sz="1600" b="1" i="0" u="none" strike="noStrike" cap="none" normalizeH="0" baseline="0">
                        <a:ln>
                          <a:noFill/>
                        </a:ln>
                        <a:solidFill>
                          <a:schemeClr val="tx1"/>
                        </a:solidFill>
                        <a:effectLst/>
                        <a:latin typeface="Arial" panose="020B0604020202020204" pitchFamily="34"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1600" b="1" i="0" u="none" strike="noStrike" cap="none" normalizeH="0" baseline="0">
                          <a:ln>
                            <a:noFill/>
                          </a:ln>
                          <a:solidFill>
                            <a:schemeClr val="tx1"/>
                          </a:solidFill>
                          <a:effectLst/>
                          <a:latin typeface="Arial" panose="020B0604020202020204" pitchFamily="34" charset="0"/>
                          <a:cs typeface="Times New Roman" panose="02020603050405020304" pitchFamily="18" charset="0"/>
                        </a:rPr>
                        <a:t>Line</a:t>
                      </a:r>
                      <a:endParaRPr kumimoji="0" lang="en-US" altLang="en-US" sz="1600" b="1" i="0" u="none" strike="noStrike" cap="none" normalizeH="0" baseline="0">
                        <a:ln>
                          <a:noFill/>
                        </a:ln>
                        <a:solidFill>
                          <a:schemeClr val="tx1"/>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1400" b="1" i="0" u="none" strike="noStrike" cap="none" normalizeH="0" baseline="0">
                          <a:ln>
                            <a:noFill/>
                          </a:ln>
                          <a:solidFill>
                            <a:srgbClr val="0000FF"/>
                          </a:solidFill>
                          <a:effectLst/>
                          <a:latin typeface="Arial" panose="020B0604020202020204" pitchFamily="34" charset="0"/>
                          <a:cs typeface="Times New Roman" panose="02020603050405020304" pitchFamily="18" charset="0"/>
                        </a:rPr>
                        <a:t>1,35</a:t>
                      </a:r>
                      <a:endParaRPr kumimoji="0" lang="en-US" altLang="en-US" sz="1400" b="1" i="0" u="none" strike="noStrike" cap="none" normalizeH="0" baseline="0">
                        <a:ln>
                          <a:noFill/>
                        </a:ln>
                        <a:solidFill>
                          <a:srgbClr val="0000FF"/>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1400" b="1" i="0" u="none" strike="noStrike" cap="none" normalizeH="0" baseline="0">
                          <a:ln>
                            <a:noFill/>
                          </a:ln>
                          <a:solidFill>
                            <a:srgbClr val="0000FF"/>
                          </a:solidFill>
                          <a:effectLst/>
                          <a:latin typeface="Arial" panose="020B0604020202020204" pitchFamily="34" charset="0"/>
                          <a:cs typeface="Times New Roman" panose="02020603050405020304" pitchFamily="18" charset="0"/>
                        </a:rPr>
                        <a:t>5.9</a:t>
                      </a:r>
                      <a:endParaRPr kumimoji="0" lang="en-US" altLang="en-US" sz="1400" b="1" i="0" u="none" strike="noStrike" cap="none" normalizeH="0" baseline="0">
                        <a:ln>
                          <a:noFill/>
                        </a:ln>
                        <a:solidFill>
                          <a:srgbClr val="0000FF"/>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1700" b="1" i="0" u="none" strike="noStrike" cap="none" normalizeH="0" baseline="0">
                          <a:ln>
                            <a:noFill/>
                          </a:ln>
                          <a:solidFill>
                            <a:srgbClr val="0000FF"/>
                          </a:solidFill>
                          <a:effectLst/>
                          <a:latin typeface="Arial" panose="020B0604020202020204" pitchFamily="34" charset="0"/>
                          <a:cs typeface="Times New Roman" panose="02020603050405020304" pitchFamily="18" charset="0"/>
                        </a:rPr>
                        <a:t>0.0022</a:t>
                      </a:r>
                      <a:endParaRPr kumimoji="0" lang="en-US" altLang="en-US" sz="1700" b="1" i="0" u="none" strike="noStrike" cap="none" normalizeH="0" baseline="0">
                        <a:ln>
                          <a:noFill/>
                        </a:ln>
                        <a:solidFill>
                          <a:srgbClr val="0000FF"/>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1400" b="1" i="0" u="none" strike="noStrike" cap="none" normalizeH="0" baseline="0">
                          <a:ln>
                            <a:noFill/>
                          </a:ln>
                          <a:solidFill>
                            <a:srgbClr val="FF0000"/>
                          </a:solidFill>
                          <a:effectLst/>
                          <a:latin typeface="Arial" panose="020B0604020202020204" pitchFamily="34" charset="0"/>
                          <a:cs typeface="Times New Roman" panose="02020603050405020304" pitchFamily="18" charset="0"/>
                        </a:rPr>
                        <a:t>1,38</a:t>
                      </a:r>
                      <a:endParaRPr kumimoji="0" lang="en-US" altLang="en-US" sz="1400" b="1" i="0" u="none" strike="noStrike" cap="none" normalizeH="0" baseline="0">
                        <a:ln>
                          <a:noFill/>
                        </a:ln>
                        <a:solidFill>
                          <a:srgbClr val="FF0000"/>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1400" b="1" i="0" u="none" strike="noStrike" cap="none" normalizeH="0" baseline="0">
                          <a:ln>
                            <a:noFill/>
                          </a:ln>
                          <a:solidFill>
                            <a:srgbClr val="FF0000"/>
                          </a:solidFill>
                          <a:effectLst/>
                          <a:latin typeface="Arial" panose="020B0604020202020204" pitchFamily="34" charset="0"/>
                          <a:cs typeface="Times New Roman" panose="02020603050405020304" pitchFamily="18" charset="0"/>
                        </a:rPr>
                        <a:t>1.1</a:t>
                      </a:r>
                      <a:endParaRPr kumimoji="0" lang="en-US" altLang="en-US" sz="1400" b="1" i="0" u="none" strike="noStrike" cap="none" normalizeH="0" baseline="0">
                        <a:ln>
                          <a:noFill/>
                        </a:ln>
                        <a:solidFill>
                          <a:srgbClr val="FF0000"/>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1700" b="1" i="0" u="none" strike="noStrike" cap="none" normalizeH="0" baseline="0">
                          <a:ln>
                            <a:noFill/>
                          </a:ln>
                          <a:solidFill>
                            <a:srgbClr val="FF0000"/>
                          </a:solidFill>
                          <a:effectLst/>
                          <a:latin typeface="Arial" panose="020B0604020202020204" pitchFamily="34" charset="0"/>
                          <a:cs typeface="Times New Roman" panose="02020603050405020304" pitchFamily="18" charset="0"/>
                        </a:rPr>
                        <a:t>0.3703</a:t>
                      </a:r>
                      <a:endParaRPr kumimoji="0" lang="en-US" altLang="en-US" sz="1700" b="1" i="0" u="none" strike="noStrike" cap="none" normalizeH="0" baseline="0">
                        <a:ln>
                          <a:noFill/>
                        </a:ln>
                        <a:solidFill>
                          <a:srgbClr val="FF0000"/>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932495513"/>
                  </a:ext>
                </a:extLst>
              </a:tr>
              <a:tr h="406400">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pPr>
                      <a:endParaRPr kumimoji="0" lang="en-US" altLang="en-US" sz="1600" b="1" i="0" u="none" strike="noStrike" cap="none" normalizeH="0" baseline="0">
                        <a:ln>
                          <a:noFill/>
                        </a:ln>
                        <a:solidFill>
                          <a:schemeClr val="tx1"/>
                        </a:solidFill>
                        <a:effectLst/>
                        <a:latin typeface="Arial" panose="020B0604020202020204" pitchFamily="34"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1600" b="1" i="0" u="none" strike="noStrike" cap="none" normalizeH="0" baseline="0">
                          <a:ln>
                            <a:noFill/>
                          </a:ln>
                          <a:solidFill>
                            <a:schemeClr val="tx1"/>
                          </a:solidFill>
                          <a:effectLst/>
                          <a:latin typeface="Arial" panose="020B0604020202020204" pitchFamily="34" charset="0"/>
                          <a:cs typeface="Times New Roman" panose="02020603050405020304" pitchFamily="18" charset="0"/>
                        </a:rPr>
                        <a:t>Sex*Line</a:t>
                      </a:r>
                      <a:endParaRPr kumimoji="0" lang="en-US" altLang="en-US" sz="1600" b="1" i="0" u="none" strike="noStrike" cap="none" normalizeH="0" baseline="0">
                        <a:ln>
                          <a:noFill/>
                        </a:ln>
                        <a:solidFill>
                          <a:schemeClr val="tx1"/>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1400" b="1" i="0" u="none" strike="noStrike" cap="none" normalizeH="0" baseline="0">
                          <a:ln>
                            <a:noFill/>
                          </a:ln>
                          <a:solidFill>
                            <a:srgbClr val="0000FF"/>
                          </a:solidFill>
                          <a:effectLst/>
                          <a:latin typeface="Arial" panose="020B0604020202020204" pitchFamily="34" charset="0"/>
                          <a:cs typeface="Times New Roman" panose="02020603050405020304" pitchFamily="18" charset="0"/>
                        </a:rPr>
                        <a:t>1,111</a:t>
                      </a:r>
                      <a:endParaRPr kumimoji="0" lang="en-US" altLang="en-US" sz="1400" b="1" i="0" u="none" strike="noStrike" cap="none" normalizeH="0" baseline="0">
                        <a:ln>
                          <a:noFill/>
                        </a:ln>
                        <a:solidFill>
                          <a:srgbClr val="0000FF"/>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1400" b="1" i="0" u="none" strike="noStrike" cap="none" normalizeH="0" baseline="0">
                          <a:ln>
                            <a:noFill/>
                          </a:ln>
                          <a:solidFill>
                            <a:srgbClr val="0000FF"/>
                          </a:solidFill>
                          <a:effectLst/>
                          <a:latin typeface="Arial" panose="020B0604020202020204" pitchFamily="34" charset="0"/>
                          <a:cs typeface="Times New Roman" panose="02020603050405020304" pitchFamily="18" charset="0"/>
                        </a:rPr>
                        <a:t>2.0</a:t>
                      </a:r>
                      <a:endParaRPr kumimoji="0" lang="en-US" altLang="en-US" sz="1400" b="1" i="0" u="none" strike="noStrike" cap="none" normalizeH="0" baseline="0">
                        <a:ln>
                          <a:noFill/>
                        </a:ln>
                        <a:solidFill>
                          <a:srgbClr val="0000FF"/>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1700" b="1" i="0" u="none" strike="noStrike" cap="none" normalizeH="0" baseline="0">
                          <a:ln>
                            <a:noFill/>
                          </a:ln>
                          <a:solidFill>
                            <a:srgbClr val="0000FF"/>
                          </a:solidFill>
                          <a:effectLst/>
                          <a:latin typeface="Arial" panose="020B0604020202020204" pitchFamily="34" charset="0"/>
                          <a:cs typeface="Times New Roman" panose="02020603050405020304" pitchFamily="18" charset="0"/>
                        </a:rPr>
                        <a:t>0.1184</a:t>
                      </a:r>
                      <a:endParaRPr kumimoji="0" lang="en-US" altLang="en-US" sz="1700" b="1" i="0" u="none" strike="noStrike" cap="none" normalizeH="0" baseline="0">
                        <a:ln>
                          <a:noFill/>
                        </a:ln>
                        <a:solidFill>
                          <a:srgbClr val="0000FF"/>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1400" b="1" i="0" u="none" strike="noStrike" cap="none" normalizeH="0" baseline="0">
                          <a:ln>
                            <a:noFill/>
                          </a:ln>
                          <a:solidFill>
                            <a:srgbClr val="FF0000"/>
                          </a:solidFill>
                          <a:effectLst/>
                          <a:latin typeface="Arial" panose="020B0604020202020204" pitchFamily="34" charset="0"/>
                          <a:cs typeface="Times New Roman" panose="02020603050405020304" pitchFamily="18" charset="0"/>
                        </a:rPr>
                        <a:t>1,181</a:t>
                      </a:r>
                      <a:endParaRPr kumimoji="0" lang="en-US" altLang="en-US" sz="1400" b="1" i="0" u="none" strike="noStrike" cap="none" normalizeH="0" baseline="0">
                        <a:ln>
                          <a:noFill/>
                        </a:ln>
                        <a:solidFill>
                          <a:srgbClr val="FF0000"/>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1400" b="1" i="0" u="none" strike="noStrike" cap="none" normalizeH="0" baseline="0">
                          <a:ln>
                            <a:noFill/>
                          </a:ln>
                          <a:solidFill>
                            <a:srgbClr val="FF0000"/>
                          </a:solidFill>
                          <a:effectLst/>
                          <a:latin typeface="Arial" panose="020B0604020202020204" pitchFamily="34" charset="0"/>
                          <a:cs typeface="Times New Roman" panose="02020603050405020304" pitchFamily="18" charset="0"/>
                        </a:rPr>
                        <a:t>1.6</a:t>
                      </a:r>
                      <a:endParaRPr kumimoji="0" lang="en-US" altLang="en-US" sz="1400" b="1" i="0" u="none" strike="noStrike" cap="none" normalizeH="0" baseline="0">
                        <a:ln>
                          <a:noFill/>
                        </a:ln>
                        <a:solidFill>
                          <a:srgbClr val="FF0000"/>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1700" b="1" i="0" u="none" strike="noStrike" cap="none" normalizeH="0" baseline="0">
                          <a:ln>
                            <a:noFill/>
                          </a:ln>
                          <a:solidFill>
                            <a:srgbClr val="FF0000"/>
                          </a:solidFill>
                          <a:effectLst/>
                          <a:latin typeface="Arial" panose="020B0604020202020204" pitchFamily="34" charset="0"/>
                          <a:cs typeface="Times New Roman" panose="02020603050405020304" pitchFamily="18" charset="0"/>
                        </a:rPr>
                        <a:t>0.1908</a:t>
                      </a:r>
                      <a:endParaRPr kumimoji="0" lang="en-US" altLang="en-US" sz="1700" b="1" i="0" u="none" strike="noStrike" cap="none" normalizeH="0" baseline="0">
                        <a:ln>
                          <a:noFill/>
                        </a:ln>
                        <a:solidFill>
                          <a:srgbClr val="FF0000"/>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2455629770"/>
                  </a:ext>
                </a:extLst>
              </a:tr>
            </a:tbl>
          </a:graphicData>
        </a:graphic>
      </p:graphicFrame>
      <p:graphicFrame>
        <p:nvGraphicFramePr>
          <p:cNvPr id="2150466" name="Group 66">
            <a:extLst>
              <a:ext uri="{FF2B5EF4-FFF2-40B4-BE49-F238E27FC236}">
                <a16:creationId xmlns:a16="http://schemas.microsoft.com/office/drawing/2014/main" id="{2FB8EC03-AE58-5326-4D73-2A23D061691B}"/>
              </a:ext>
            </a:extLst>
          </p:cNvPr>
          <p:cNvGraphicFramePr>
            <a:graphicFrameLocks noGrp="1"/>
          </p:cNvGraphicFramePr>
          <p:nvPr/>
        </p:nvGraphicFramePr>
        <p:xfrm>
          <a:off x="828675" y="3384550"/>
          <a:ext cx="7477125" cy="1219200"/>
        </p:xfrm>
        <a:graphic>
          <a:graphicData uri="http://schemas.openxmlformats.org/drawingml/2006/table">
            <a:tbl>
              <a:tblPr/>
              <a:tblGrid>
                <a:gridCol w="1797050">
                  <a:extLst>
                    <a:ext uri="{9D8B030D-6E8A-4147-A177-3AD203B41FA5}">
                      <a16:colId xmlns:a16="http://schemas.microsoft.com/office/drawing/2014/main" val="1613137788"/>
                    </a:ext>
                  </a:extLst>
                </a:gridCol>
                <a:gridCol w="1060450">
                  <a:extLst>
                    <a:ext uri="{9D8B030D-6E8A-4147-A177-3AD203B41FA5}">
                      <a16:colId xmlns:a16="http://schemas.microsoft.com/office/drawing/2014/main" val="3510694226"/>
                    </a:ext>
                  </a:extLst>
                </a:gridCol>
                <a:gridCol w="701675">
                  <a:extLst>
                    <a:ext uri="{9D8B030D-6E8A-4147-A177-3AD203B41FA5}">
                      <a16:colId xmlns:a16="http://schemas.microsoft.com/office/drawing/2014/main" val="2138224079"/>
                    </a:ext>
                  </a:extLst>
                </a:gridCol>
                <a:gridCol w="642938">
                  <a:extLst>
                    <a:ext uri="{9D8B030D-6E8A-4147-A177-3AD203B41FA5}">
                      <a16:colId xmlns:a16="http://schemas.microsoft.com/office/drawing/2014/main" val="2467418541"/>
                    </a:ext>
                  </a:extLst>
                </a:gridCol>
                <a:gridCol w="909637">
                  <a:extLst>
                    <a:ext uri="{9D8B030D-6E8A-4147-A177-3AD203B41FA5}">
                      <a16:colId xmlns:a16="http://schemas.microsoft.com/office/drawing/2014/main" val="2171259887"/>
                    </a:ext>
                  </a:extLst>
                </a:gridCol>
                <a:gridCol w="781050">
                  <a:extLst>
                    <a:ext uri="{9D8B030D-6E8A-4147-A177-3AD203B41FA5}">
                      <a16:colId xmlns:a16="http://schemas.microsoft.com/office/drawing/2014/main" val="1976206991"/>
                    </a:ext>
                  </a:extLst>
                </a:gridCol>
                <a:gridCol w="636588">
                  <a:extLst>
                    <a:ext uri="{9D8B030D-6E8A-4147-A177-3AD203B41FA5}">
                      <a16:colId xmlns:a16="http://schemas.microsoft.com/office/drawing/2014/main" val="4001105719"/>
                    </a:ext>
                  </a:extLst>
                </a:gridCol>
                <a:gridCol w="947737">
                  <a:extLst>
                    <a:ext uri="{9D8B030D-6E8A-4147-A177-3AD203B41FA5}">
                      <a16:colId xmlns:a16="http://schemas.microsoft.com/office/drawing/2014/main" val="201789793"/>
                    </a:ext>
                  </a:extLst>
                </a:gridCol>
              </a:tblGrid>
              <a:tr h="406400">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600" b="1" i="0" u="none" strike="noStrike" cap="none" normalizeH="0" baseline="0">
                          <a:ln>
                            <a:noFill/>
                          </a:ln>
                          <a:solidFill>
                            <a:schemeClr val="tx1"/>
                          </a:solidFill>
                          <a:effectLst/>
                          <a:latin typeface="Arial" panose="020B0604020202020204" pitchFamily="34" charset="0"/>
                          <a:cs typeface="Times New Roman" panose="02020603050405020304" pitchFamily="18" charset="0"/>
                        </a:rPr>
                        <a:t>Average Speed</a:t>
                      </a:r>
                      <a:endParaRPr kumimoji="0" lang="en-US" altLang="en-US" sz="1600" b="1" i="0" u="none" strike="noStrike" cap="none" normalizeH="0" baseline="0">
                        <a:ln>
                          <a:noFill/>
                        </a:ln>
                        <a:solidFill>
                          <a:schemeClr val="tx1"/>
                        </a:solidFill>
                        <a:effectLst/>
                        <a:latin typeface="Arial" panose="020B0604020202020204" pitchFamily="34"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1600" b="1" i="0" u="none" strike="noStrike" cap="none" normalizeH="0" baseline="0">
                          <a:ln>
                            <a:noFill/>
                          </a:ln>
                          <a:solidFill>
                            <a:schemeClr val="tx1"/>
                          </a:solidFill>
                          <a:effectLst/>
                          <a:latin typeface="Arial" panose="020B0604020202020204" pitchFamily="34" charset="0"/>
                          <a:cs typeface="Times New Roman" panose="02020603050405020304" pitchFamily="18" charset="0"/>
                        </a:rPr>
                        <a:t>Sex</a:t>
                      </a:r>
                      <a:endParaRPr kumimoji="0" lang="en-US" altLang="en-US" sz="1600" b="1" i="0" u="none" strike="noStrike" cap="none" normalizeH="0" baseline="0">
                        <a:ln>
                          <a:noFill/>
                        </a:ln>
                        <a:solidFill>
                          <a:schemeClr val="tx1"/>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1400" b="1" i="0" u="none" strike="noStrike" cap="none" normalizeH="0" baseline="0">
                          <a:ln>
                            <a:noFill/>
                          </a:ln>
                          <a:solidFill>
                            <a:srgbClr val="0000FF"/>
                          </a:solidFill>
                          <a:effectLst/>
                          <a:latin typeface="Arial" panose="020B0604020202020204" pitchFamily="34" charset="0"/>
                          <a:cs typeface="Times New Roman" panose="02020603050405020304" pitchFamily="18" charset="0"/>
                        </a:rPr>
                        <a:t>1,111</a:t>
                      </a:r>
                      <a:endParaRPr kumimoji="0" lang="en-US" altLang="en-US" sz="1400" b="1" i="0" u="none" strike="noStrike" cap="none" normalizeH="0" baseline="0">
                        <a:ln>
                          <a:noFill/>
                        </a:ln>
                        <a:solidFill>
                          <a:srgbClr val="0000FF"/>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1400" b="1" i="0" u="none" strike="noStrike" cap="none" normalizeH="0" baseline="0">
                          <a:ln>
                            <a:noFill/>
                          </a:ln>
                          <a:solidFill>
                            <a:srgbClr val="0000FF"/>
                          </a:solidFill>
                          <a:effectLst/>
                          <a:latin typeface="Arial" panose="020B0604020202020204" pitchFamily="34" charset="0"/>
                          <a:cs typeface="Times New Roman" panose="02020603050405020304" pitchFamily="18" charset="0"/>
                        </a:rPr>
                        <a:t>4.0</a:t>
                      </a:r>
                      <a:endParaRPr kumimoji="0" lang="en-US" altLang="en-US" sz="1400" b="1" i="0" u="none" strike="noStrike" cap="none" normalizeH="0" baseline="0">
                        <a:ln>
                          <a:noFill/>
                        </a:ln>
                        <a:solidFill>
                          <a:srgbClr val="0000FF"/>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1700" b="1" i="0" u="none" strike="noStrike" cap="none" normalizeH="0" baseline="0">
                          <a:ln>
                            <a:noFill/>
                          </a:ln>
                          <a:solidFill>
                            <a:srgbClr val="0000FF"/>
                          </a:solidFill>
                          <a:effectLst/>
                          <a:latin typeface="Arial" panose="020B0604020202020204" pitchFamily="34" charset="0"/>
                          <a:cs typeface="Times New Roman" panose="02020603050405020304" pitchFamily="18" charset="0"/>
                        </a:rPr>
                        <a:t>0.0485</a:t>
                      </a:r>
                      <a:endParaRPr kumimoji="0" lang="en-US" altLang="en-US" sz="1700" b="1" i="0" u="none" strike="noStrike" cap="none" normalizeH="0" baseline="0">
                        <a:ln>
                          <a:noFill/>
                        </a:ln>
                        <a:solidFill>
                          <a:srgbClr val="0000FF"/>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1400" b="1" i="0" u="none" strike="noStrike" cap="none" normalizeH="0" baseline="0">
                          <a:ln>
                            <a:noFill/>
                          </a:ln>
                          <a:solidFill>
                            <a:srgbClr val="FF0000"/>
                          </a:solidFill>
                          <a:effectLst/>
                          <a:latin typeface="Arial" panose="020B0604020202020204" pitchFamily="34" charset="0"/>
                          <a:cs typeface="Times New Roman" panose="02020603050405020304" pitchFamily="18" charset="0"/>
                        </a:rPr>
                        <a:t>1,181</a:t>
                      </a:r>
                      <a:endParaRPr kumimoji="0" lang="en-US" altLang="en-US" sz="1400" b="1" i="0" u="none" strike="noStrike" cap="none" normalizeH="0" baseline="0">
                        <a:ln>
                          <a:noFill/>
                        </a:ln>
                        <a:solidFill>
                          <a:srgbClr val="FF0000"/>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1400" b="1" i="0" u="none" strike="noStrike" cap="none" normalizeH="0" baseline="0">
                          <a:ln>
                            <a:noFill/>
                          </a:ln>
                          <a:solidFill>
                            <a:srgbClr val="FF0000"/>
                          </a:solidFill>
                          <a:effectLst/>
                          <a:latin typeface="Arial" panose="020B0604020202020204" pitchFamily="34" charset="0"/>
                          <a:cs typeface="Times New Roman" panose="02020603050405020304" pitchFamily="18" charset="0"/>
                        </a:rPr>
                        <a:t>12.9</a:t>
                      </a:r>
                      <a:endParaRPr kumimoji="0" lang="en-US" altLang="en-US" sz="1400" b="1" i="0" u="none" strike="noStrike" cap="none" normalizeH="0" baseline="0">
                        <a:ln>
                          <a:noFill/>
                        </a:ln>
                        <a:solidFill>
                          <a:srgbClr val="FF0000"/>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1700" b="1" i="0" u="none" strike="noStrike" cap="none" normalizeH="0" baseline="0">
                          <a:ln>
                            <a:noFill/>
                          </a:ln>
                          <a:solidFill>
                            <a:srgbClr val="FF0000"/>
                          </a:solidFill>
                          <a:effectLst/>
                          <a:latin typeface="Arial" panose="020B0604020202020204" pitchFamily="34" charset="0"/>
                          <a:cs typeface="Times New Roman" panose="02020603050405020304" pitchFamily="18" charset="0"/>
                        </a:rPr>
                        <a:t>0.0004</a:t>
                      </a:r>
                      <a:endParaRPr kumimoji="0" lang="en-US" altLang="en-US" sz="1700" b="1" i="0" u="none" strike="noStrike" cap="none" normalizeH="0" baseline="0">
                        <a:ln>
                          <a:noFill/>
                        </a:ln>
                        <a:solidFill>
                          <a:srgbClr val="FF0000"/>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418192232"/>
                  </a:ext>
                </a:extLst>
              </a:tr>
              <a:tr h="406400">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pPr>
                      <a:endParaRPr kumimoji="0" lang="en-US" altLang="en-US" sz="1600" b="1" i="0" u="none" strike="noStrike" cap="none" normalizeH="0" baseline="0">
                        <a:ln>
                          <a:noFill/>
                        </a:ln>
                        <a:solidFill>
                          <a:schemeClr val="tx1"/>
                        </a:solidFill>
                        <a:effectLst/>
                        <a:latin typeface="Arial" panose="020B0604020202020204" pitchFamily="34"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1600" b="1" i="0" u="none" strike="noStrike" cap="none" normalizeH="0" baseline="0">
                          <a:ln>
                            <a:noFill/>
                          </a:ln>
                          <a:solidFill>
                            <a:schemeClr val="tx1"/>
                          </a:solidFill>
                          <a:effectLst/>
                          <a:latin typeface="Arial" panose="020B0604020202020204" pitchFamily="34" charset="0"/>
                          <a:cs typeface="Times New Roman" panose="02020603050405020304" pitchFamily="18" charset="0"/>
                        </a:rPr>
                        <a:t>Line</a:t>
                      </a:r>
                      <a:endParaRPr kumimoji="0" lang="en-US" altLang="en-US" sz="1600" b="1" i="0" u="none" strike="noStrike" cap="none" normalizeH="0" baseline="0">
                        <a:ln>
                          <a:noFill/>
                        </a:ln>
                        <a:solidFill>
                          <a:schemeClr val="tx1"/>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1400" b="1" i="0" u="none" strike="noStrike" cap="none" normalizeH="0" baseline="0">
                          <a:ln>
                            <a:noFill/>
                          </a:ln>
                          <a:solidFill>
                            <a:srgbClr val="0000FF"/>
                          </a:solidFill>
                          <a:effectLst/>
                          <a:latin typeface="Arial" panose="020B0604020202020204" pitchFamily="34" charset="0"/>
                          <a:cs typeface="Times New Roman" panose="02020603050405020304" pitchFamily="18" charset="0"/>
                        </a:rPr>
                        <a:t>1,35</a:t>
                      </a:r>
                      <a:endParaRPr kumimoji="0" lang="en-US" altLang="en-US" sz="1400" b="1" i="0" u="none" strike="noStrike" cap="none" normalizeH="0" baseline="0">
                        <a:ln>
                          <a:noFill/>
                        </a:ln>
                        <a:solidFill>
                          <a:srgbClr val="0000FF"/>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1400" b="1" i="0" u="none" strike="noStrike" cap="none" normalizeH="0" baseline="0">
                          <a:ln>
                            <a:noFill/>
                          </a:ln>
                          <a:solidFill>
                            <a:srgbClr val="0000FF"/>
                          </a:solidFill>
                          <a:effectLst/>
                          <a:latin typeface="Arial" panose="020B0604020202020204" pitchFamily="34" charset="0"/>
                          <a:cs typeface="Times New Roman" panose="02020603050405020304" pitchFamily="18" charset="0"/>
                        </a:rPr>
                        <a:t>0.5</a:t>
                      </a:r>
                      <a:endParaRPr kumimoji="0" lang="en-US" altLang="en-US" sz="1400" b="1" i="0" u="none" strike="noStrike" cap="none" normalizeH="0" baseline="0">
                        <a:ln>
                          <a:noFill/>
                        </a:ln>
                        <a:solidFill>
                          <a:srgbClr val="0000FF"/>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1700" b="1" i="0" u="none" strike="noStrike" cap="none" normalizeH="0" baseline="0">
                          <a:ln>
                            <a:noFill/>
                          </a:ln>
                          <a:solidFill>
                            <a:srgbClr val="0000FF"/>
                          </a:solidFill>
                          <a:effectLst/>
                          <a:latin typeface="Arial" panose="020B0604020202020204" pitchFamily="34" charset="0"/>
                          <a:cs typeface="Times New Roman" panose="02020603050405020304" pitchFamily="18" charset="0"/>
                        </a:rPr>
                        <a:t>0.6947</a:t>
                      </a:r>
                      <a:endParaRPr kumimoji="0" lang="en-US" altLang="en-US" sz="1700" b="1" i="0" u="none" strike="noStrike" cap="none" normalizeH="0" baseline="0">
                        <a:ln>
                          <a:noFill/>
                        </a:ln>
                        <a:solidFill>
                          <a:srgbClr val="0000FF"/>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1400" b="1" i="0" u="none" strike="noStrike" cap="none" normalizeH="0" baseline="0">
                          <a:ln>
                            <a:noFill/>
                          </a:ln>
                          <a:solidFill>
                            <a:srgbClr val="FF0000"/>
                          </a:solidFill>
                          <a:effectLst/>
                          <a:latin typeface="Arial" panose="020B0604020202020204" pitchFamily="34" charset="0"/>
                          <a:cs typeface="Times New Roman" panose="02020603050405020304" pitchFamily="18" charset="0"/>
                        </a:rPr>
                        <a:t>1,38</a:t>
                      </a:r>
                      <a:endParaRPr kumimoji="0" lang="en-US" altLang="en-US" sz="1400" b="1" i="0" u="none" strike="noStrike" cap="none" normalizeH="0" baseline="0">
                        <a:ln>
                          <a:noFill/>
                        </a:ln>
                        <a:solidFill>
                          <a:srgbClr val="FF0000"/>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1400" b="1" i="0" u="none" strike="noStrike" cap="none" normalizeH="0" baseline="0">
                          <a:ln>
                            <a:noFill/>
                          </a:ln>
                          <a:solidFill>
                            <a:srgbClr val="FF0000"/>
                          </a:solidFill>
                          <a:effectLst/>
                          <a:latin typeface="Arial" panose="020B0604020202020204" pitchFamily="34" charset="0"/>
                          <a:cs typeface="Times New Roman" panose="02020603050405020304" pitchFamily="18" charset="0"/>
                        </a:rPr>
                        <a:t>6.5</a:t>
                      </a:r>
                      <a:endParaRPr kumimoji="0" lang="en-US" altLang="en-US" sz="1400" b="1" i="0" u="none" strike="noStrike" cap="none" normalizeH="0" baseline="0">
                        <a:ln>
                          <a:noFill/>
                        </a:ln>
                        <a:solidFill>
                          <a:srgbClr val="FF0000"/>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1700" b="1" i="0" u="none" strike="noStrike" cap="none" normalizeH="0" baseline="0">
                          <a:ln>
                            <a:noFill/>
                          </a:ln>
                          <a:solidFill>
                            <a:srgbClr val="FF0000"/>
                          </a:solidFill>
                          <a:effectLst/>
                          <a:latin typeface="Arial" panose="020B0604020202020204" pitchFamily="34" charset="0"/>
                          <a:cs typeface="Times New Roman" panose="02020603050405020304" pitchFamily="18" charset="0"/>
                        </a:rPr>
                        <a:t>0.0012</a:t>
                      </a:r>
                      <a:endParaRPr kumimoji="0" lang="en-US" altLang="en-US" sz="1700" b="1" i="0" u="none" strike="noStrike" cap="none" normalizeH="0" baseline="0">
                        <a:ln>
                          <a:noFill/>
                        </a:ln>
                        <a:solidFill>
                          <a:srgbClr val="FF0000"/>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2925132699"/>
                  </a:ext>
                </a:extLst>
              </a:tr>
              <a:tr h="406400">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pPr>
                      <a:endParaRPr kumimoji="0" lang="en-US" altLang="en-US" sz="1600" b="1" i="0" u="none" strike="noStrike" cap="none" normalizeH="0" baseline="0">
                        <a:ln>
                          <a:noFill/>
                        </a:ln>
                        <a:solidFill>
                          <a:schemeClr val="tx1"/>
                        </a:solidFill>
                        <a:effectLst/>
                        <a:latin typeface="Arial" panose="020B0604020202020204" pitchFamily="34"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1600" b="1" i="0" u="none" strike="noStrike" cap="none" normalizeH="0" baseline="0">
                          <a:ln>
                            <a:noFill/>
                          </a:ln>
                          <a:solidFill>
                            <a:schemeClr val="tx1"/>
                          </a:solidFill>
                          <a:effectLst/>
                          <a:latin typeface="Arial" panose="020B0604020202020204" pitchFamily="34" charset="0"/>
                          <a:cs typeface="Times New Roman" panose="02020603050405020304" pitchFamily="18" charset="0"/>
                        </a:rPr>
                        <a:t>Sex*Line</a:t>
                      </a:r>
                      <a:endParaRPr kumimoji="0" lang="en-US" altLang="en-US" sz="1600" b="1" i="0" u="none" strike="noStrike" cap="none" normalizeH="0" baseline="0">
                        <a:ln>
                          <a:noFill/>
                        </a:ln>
                        <a:solidFill>
                          <a:schemeClr val="tx1"/>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1400" b="1" i="0" u="none" strike="noStrike" cap="none" normalizeH="0" baseline="0">
                          <a:ln>
                            <a:noFill/>
                          </a:ln>
                          <a:solidFill>
                            <a:srgbClr val="0000FF"/>
                          </a:solidFill>
                          <a:effectLst/>
                          <a:latin typeface="Arial" panose="020B0604020202020204" pitchFamily="34" charset="0"/>
                          <a:cs typeface="Times New Roman" panose="02020603050405020304" pitchFamily="18" charset="0"/>
                        </a:rPr>
                        <a:t>1,111</a:t>
                      </a:r>
                      <a:endParaRPr kumimoji="0" lang="en-US" altLang="en-US" sz="1400" b="1" i="0" u="none" strike="noStrike" cap="none" normalizeH="0" baseline="0">
                        <a:ln>
                          <a:noFill/>
                        </a:ln>
                        <a:solidFill>
                          <a:srgbClr val="0000FF"/>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1400" b="1" i="0" u="none" strike="noStrike" cap="none" normalizeH="0" baseline="0">
                          <a:ln>
                            <a:noFill/>
                          </a:ln>
                          <a:solidFill>
                            <a:srgbClr val="0000FF"/>
                          </a:solidFill>
                          <a:effectLst/>
                          <a:latin typeface="Arial" panose="020B0604020202020204" pitchFamily="34" charset="0"/>
                          <a:cs typeface="Times New Roman" panose="02020603050405020304" pitchFamily="18" charset="0"/>
                        </a:rPr>
                        <a:t>1.9</a:t>
                      </a:r>
                      <a:endParaRPr kumimoji="0" lang="en-US" altLang="en-US" sz="1400" b="1" i="0" u="none" strike="noStrike" cap="none" normalizeH="0" baseline="0">
                        <a:ln>
                          <a:noFill/>
                        </a:ln>
                        <a:solidFill>
                          <a:srgbClr val="0000FF"/>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1700" b="1" i="0" u="none" strike="noStrike" cap="none" normalizeH="0" baseline="0">
                          <a:ln>
                            <a:noFill/>
                          </a:ln>
                          <a:solidFill>
                            <a:srgbClr val="0000FF"/>
                          </a:solidFill>
                          <a:effectLst/>
                          <a:latin typeface="Arial" panose="020B0604020202020204" pitchFamily="34" charset="0"/>
                          <a:cs typeface="Times New Roman" panose="02020603050405020304" pitchFamily="18" charset="0"/>
                        </a:rPr>
                        <a:t>0.1407</a:t>
                      </a:r>
                      <a:endParaRPr kumimoji="0" lang="en-US" altLang="en-US" sz="1700" b="1" i="0" u="none" strike="noStrike" cap="none" normalizeH="0" baseline="0">
                        <a:ln>
                          <a:noFill/>
                        </a:ln>
                        <a:solidFill>
                          <a:srgbClr val="0000FF"/>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1400" b="1" i="0" u="none" strike="noStrike" cap="none" normalizeH="0" baseline="0">
                          <a:ln>
                            <a:noFill/>
                          </a:ln>
                          <a:solidFill>
                            <a:srgbClr val="FF0000"/>
                          </a:solidFill>
                          <a:effectLst/>
                          <a:latin typeface="Arial" panose="020B0604020202020204" pitchFamily="34" charset="0"/>
                          <a:cs typeface="Times New Roman" panose="02020603050405020304" pitchFamily="18" charset="0"/>
                        </a:rPr>
                        <a:t>1,181</a:t>
                      </a:r>
                      <a:endParaRPr kumimoji="0" lang="en-US" altLang="en-US" sz="1400" b="1" i="0" u="none" strike="noStrike" cap="none" normalizeH="0" baseline="0">
                        <a:ln>
                          <a:noFill/>
                        </a:ln>
                        <a:solidFill>
                          <a:srgbClr val="FF0000"/>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1400" b="1" i="0" u="none" strike="noStrike" cap="none" normalizeH="0" baseline="0">
                          <a:ln>
                            <a:noFill/>
                          </a:ln>
                          <a:solidFill>
                            <a:srgbClr val="FF0000"/>
                          </a:solidFill>
                          <a:effectLst/>
                          <a:latin typeface="Arial" panose="020B0604020202020204" pitchFamily="34" charset="0"/>
                          <a:cs typeface="Times New Roman" panose="02020603050405020304" pitchFamily="18" charset="0"/>
                        </a:rPr>
                        <a:t>1.3</a:t>
                      </a:r>
                      <a:endParaRPr kumimoji="0" lang="en-US" altLang="en-US" sz="1400" b="1" i="0" u="none" strike="noStrike" cap="none" normalizeH="0" baseline="0">
                        <a:ln>
                          <a:noFill/>
                        </a:ln>
                        <a:solidFill>
                          <a:srgbClr val="FF0000"/>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1700" b="1" i="0" u="none" strike="noStrike" cap="none" normalizeH="0" baseline="0">
                          <a:ln>
                            <a:noFill/>
                          </a:ln>
                          <a:solidFill>
                            <a:srgbClr val="FF0000"/>
                          </a:solidFill>
                          <a:effectLst/>
                          <a:latin typeface="Arial" panose="020B0604020202020204" pitchFamily="34" charset="0"/>
                          <a:cs typeface="Times New Roman" panose="02020603050405020304" pitchFamily="18" charset="0"/>
                        </a:rPr>
                        <a:t>0.2919</a:t>
                      </a:r>
                      <a:endParaRPr kumimoji="0" lang="en-US" altLang="en-US" sz="1700" b="1" i="0" u="none" strike="noStrike" cap="none" normalizeH="0" baseline="0">
                        <a:ln>
                          <a:noFill/>
                        </a:ln>
                        <a:solidFill>
                          <a:srgbClr val="FF0000"/>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4158419896"/>
                  </a:ext>
                </a:extLst>
              </a:tr>
            </a:tbl>
          </a:graphicData>
        </a:graphic>
      </p:graphicFrame>
      <p:graphicFrame>
        <p:nvGraphicFramePr>
          <p:cNvPr id="2150504" name="Group 104">
            <a:extLst>
              <a:ext uri="{FF2B5EF4-FFF2-40B4-BE49-F238E27FC236}">
                <a16:creationId xmlns:a16="http://schemas.microsoft.com/office/drawing/2014/main" id="{B4E39DC7-FA4E-F423-9529-58282976B0DA}"/>
              </a:ext>
            </a:extLst>
          </p:cNvPr>
          <p:cNvGraphicFramePr>
            <a:graphicFrameLocks noGrp="1"/>
          </p:cNvGraphicFramePr>
          <p:nvPr/>
        </p:nvGraphicFramePr>
        <p:xfrm>
          <a:off x="828675" y="4749800"/>
          <a:ext cx="7477125" cy="1219200"/>
        </p:xfrm>
        <a:graphic>
          <a:graphicData uri="http://schemas.openxmlformats.org/drawingml/2006/table">
            <a:tbl>
              <a:tblPr/>
              <a:tblGrid>
                <a:gridCol w="1797050">
                  <a:extLst>
                    <a:ext uri="{9D8B030D-6E8A-4147-A177-3AD203B41FA5}">
                      <a16:colId xmlns:a16="http://schemas.microsoft.com/office/drawing/2014/main" val="1609631307"/>
                    </a:ext>
                  </a:extLst>
                </a:gridCol>
                <a:gridCol w="1060450">
                  <a:extLst>
                    <a:ext uri="{9D8B030D-6E8A-4147-A177-3AD203B41FA5}">
                      <a16:colId xmlns:a16="http://schemas.microsoft.com/office/drawing/2014/main" val="2169071015"/>
                    </a:ext>
                  </a:extLst>
                </a:gridCol>
                <a:gridCol w="701675">
                  <a:extLst>
                    <a:ext uri="{9D8B030D-6E8A-4147-A177-3AD203B41FA5}">
                      <a16:colId xmlns:a16="http://schemas.microsoft.com/office/drawing/2014/main" val="2903926536"/>
                    </a:ext>
                  </a:extLst>
                </a:gridCol>
                <a:gridCol w="642938">
                  <a:extLst>
                    <a:ext uri="{9D8B030D-6E8A-4147-A177-3AD203B41FA5}">
                      <a16:colId xmlns:a16="http://schemas.microsoft.com/office/drawing/2014/main" val="1007036152"/>
                    </a:ext>
                  </a:extLst>
                </a:gridCol>
                <a:gridCol w="909637">
                  <a:extLst>
                    <a:ext uri="{9D8B030D-6E8A-4147-A177-3AD203B41FA5}">
                      <a16:colId xmlns:a16="http://schemas.microsoft.com/office/drawing/2014/main" val="66668855"/>
                    </a:ext>
                  </a:extLst>
                </a:gridCol>
                <a:gridCol w="781050">
                  <a:extLst>
                    <a:ext uri="{9D8B030D-6E8A-4147-A177-3AD203B41FA5}">
                      <a16:colId xmlns:a16="http://schemas.microsoft.com/office/drawing/2014/main" val="1296351920"/>
                    </a:ext>
                  </a:extLst>
                </a:gridCol>
                <a:gridCol w="636588">
                  <a:extLst>
                    <a:ext uri="{9D8B030D-6E8A-4147-A177-3AD203B41FA5}">
                      <a16:colId xmlns:a16="http://schemas.microsoft.com/office/drawing/2014/main" val="1938266077"/>
                    </a:ext>
                  </a:extLst>
                </a:gridCol>
                <a:gridCol w="947737">
                  <a:extLst>
                    <a:ext uri="{9D8B030D-6E8A-4147-A177-3AD203B41FA5}">
                      <a16:colId xmlns:a16="http://schemas.microsoft.com/office/drawing/2014/main" val="2978568550"/>
                    </a:ext>
                  </a:extLst>
                </a:gridCol>
              </a:tblGrid>
              <a:tr h="406400">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600" b="1" i="0" u="none" strike="noStrike" cap="none" normalizeH="0" baseline="0">
                          <a:ln>
                            <a:noFill/>
                          </a:ln>
                          <a:solidFill>
                            <a:schemeClr val="tx1"/>
                          </a:solidFill>
                          <a:effectLst/>
                          <a:latin typeface="Arial" panose="020B0604020202020204" pitchFamily="34" charset="0"/>
                          <a:cs typeface="Times New Roman" panose="02020603050405020304" pitchFamily="18" charset="0"/>
                        </a:rPr>
                        <a:t>Minutes/Day</a:t>
                      </a:r>
                      <a:endParaRPr kumimoji="0" lang="en-US" altLang="en-US" sz="1600" b="1" i="0" u="none" strike="noStrike" cap="none" normalizeH="0" baseline="0">
                        <a:ln>
                          <a:noFill/>
                        </a:ln>
                        <a:solidFill>
                          <a:schemeClr val="tx1"/>
                        </a:solidFill>
                        <a:effectLst/>
                        <a:latin typeface="Arial" panose="020B0604020202020204" pitchFamily="34"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1600" b="1" i="0" u="none" strike="noStrike" cap="none" normalizeH="0" baseline="0">
                          <a:ln>
                            <a:noFill/>
                          </a:ln>
                          <a:solidFill>
                            <a:schemeClr val="tx1"/>
                          </a:solidFill>
                          <a:effectLst/>
                          <a:latin typeface="Arial" panose="020B0604020202020204" pitchFamily="34" charset="0"/>
                          <a:cs typeface="Times New Roman" panose="02020603050405020304" pitchFamily="18" charset="0"/>
                        </a:rPr>
                        <a:t>Sex</a:t>
                      </a:r>
                      <a:endParaRPr kumimoji="0" lang="en-US" altLang="en-US" sz="1600" b="1" i="0" u="none" strike="noStrike" cap="none" normalizeH="0" baseline="0">
                        <a:ln>
                          <a:noFill/>
                        </a:ln>
                        <a:solidFill>
                          <a:schemeClr val="tx1"/>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1400" b="1" i="0" u="none" strike="noStrike" cap="none" normalizeH="0" baseline="0">
                          <a:ln>
                            <a:noFill/>
                          </a:ln>
                          <a:solidFill>
                            <a:srgbClr val="0000FF"/>
                          </a:solidFill>
                          <a:effectLst/>
                          <a:latin typeface="Arial" panose="020B0604020202020204" pitchFamily="34" charset="0"/>
                          <a:cs typeface="Times New Roman" panose="02020603050405020304" pitchFamily="18" charset="0"/>
                        </a:rPr>
                        <a:t>1,111</a:t>
                      </a:r>
                      <a:endParaRPr kumimoji="0" lang="en-US" altLang="en-US" sz="1400" b="1" i="0" u="none" strike="noStrike" cap="none" normalizeH="0" baseline="0">
                        <a:ln>
                          <a:noFill/>
                        </a:ln>
                        <a:solidFill>
                          <a:srgbClr val="0000FF"/>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1400" b="1" i="0" u="none" strike="noStrike" cap="none" normalizeH="0" baseline="0">
                          <a:ln>
                            <a:noFill/>
                          </a:ln>
                          <a:solidFill>
                            <a:srgbClr val="0000FF"/>
                          </a:solidFill>
                          <a:effectLst/>
                          <a:latin typeface="Arial" panose="020B0604020202020204" pitchFamily="34" charset="0"/>
                          <a:cs typeface="Times New Roman" panose="02020603050405020304" pitchFamily="18" charset="0"/>
                        </a:rPr>
                        <a:t>43.0</a:t>
                      </a:r>
                      <a:endParaRPr kumimoji="0" lang="en-US" altLang="en-US" sz="1400" b="1" i="0" u="none" strike="noStrike" cap="none" normalizeH="0" baseline="0">
                        <a:ln>
                          <a:noFill/>
                        </a:ln>
                        <a:solidFill>
                          <a:srgbClr val="0000FF"/>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1700" b="1" i="0" u="none" strike="noStrike" cap="none" normalizeH="0" baseline="0">
                          <a:ln>
                            <a:noFill/>
                          </a:ln>
                          <a:solidFill>
                            <a:srgbClr val="0000FF"/>
                          </a:solidFill>
                          <a:effectLst/>
                          <a:latin typeface="Arial" panose="020B0604020202020204" pitchFamily="34" charset="0"/>
                          <a:cs typeface="Times New Roman" panose="02020603050405020304" pitchFamily="18" charset="0"/>
                        </a:rPr>
                        <a:t>&lt;.0001</a:t>
                      </a:r>
                      <a:endParaRPr kumimoji="0" lang="en-US" altLang="en-US" sz="1700" b="1" i="0" u="none" strike="noStrike" cap="none" normalizeH="0" baseline="0">
                        <a:ln>
                          <a:noFill/>
                        </a:ln>
                        <a:solidFill>
                          <a:srgbClr val="0000FF"/>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1400" b="1" i="0" u="none" strike="noStrike" cap="none" normalizeH="0" baseline="0">
                          <a:ln>
                            <a:noFill/>
                          </a:ln>
                          <a:solidFill>
                            <a:srgbClr val="FF0000"/>
                          </a:solidFill>
                          <a:effectLst/>
                          <a:latin typeface="Arial" panose="020B0604020202020204" pitchFamily="34" charset="0"/>
                          <a:cs typeface="Times New Roman" panose="02020603050405020304" pitchFamily="18" charset="0"/>
                        </a:rPr>
                        <a:t>1,181</a:t>
                      </a:r>
                      <a:endParaRPr kumimoji="0" lang="en-US" altLang="en-US" sz="1400" b="1" i="0" u="none" strike="noStrike" cap="none" normalizeH="0" baseline="0">
                        <a:ln>
                          <a:noFill/>
                        </a:ln>
                        <a:solidFill>
                          <a:srgbClr val="FF0000"/>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1400" b="1" i="0" u="none" strike="noStrike" cap="none" normalizeH="0" baseline="0">
                          <a:ln>
                            <a:noFill/>
                          </a:ln>
                          <a:solidFill>
                            <a:srgbClr val="FF0000"/>
                          </a:solidFill>
                          <a:effectLst/>
                          <a:latin typeface="Arial" panose="020B0604020202020204" pitchFamily="34" charset="0"/>
                          <a:cs typeface="Times New Roman" panose="02020603050405020304" pitchFamily="18" charset="0"/>
                        </a:rPr>
                        <a:t>0.0</a:t>
                      </a:r>
                      <a:endParaRPr kumimoji="0" lang="en-US" altLang="en-US" sz="1400" b="1" i="0" u="none" strike="noStrike" cap="none" normalizeH="0" baseline="0">
                        <a:ln>
                          <a:noFill/>
                        </a:ln>
                        <a:solidFill>
                          <a:srgbClr val="FF0000"/>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1700" b="1" i="0" u="none" strike="noStrike" cap="none" normalizeH="0" baseline="0">
                          <a:ln>
                            <a:noFill/>
                          </a:ln>
                          <a:solidFill>
                            <a:srgbClr val="FF0000"/>
                          </a:solidFill>
                          <a:effectLst/>
                          <a:latin typeface="Arial" panose="020B0604020202020204" pitchFamily="34" charset="0"/>
                          <a:cs typeface="Times New Roman" panose="02020603050405020304" pitchFamily="18" charset="0"/>
                        </a:rPr>
                        <a:t>0.9920</a:t>
                      </a:r>
                      <a:endParaRPr kumimoji="0" lang="en-US" altLang="en-US" sz="1700" b="1" i="0" u="none" strike="noStrike" cap="none" normalizeH="0" baseline="0">
                        <a:ln>
                          <a:noFill/>
                        </a:ln>
                        <a:solidFill>
                          <a:srgbClr val="FF0000"/>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940740675"/>
                  </a:ext>
                </a:extLst>
              </a:tr>
              <a:tr h="406400">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pPr>
                      <a:endParaRPr kumimoji="0" lang="en-US" altLang="en-US" sz="1600" b="1" i="0" u="none" strike="noStrike" cap="none" normalizeH="0" baseline="0">
                        <a:ln>
                          <a:noFill/>
                        </a:ln>
                        <a:solidFill>
                          <a:schemeClr val="tx1"/>
                        </a:solidFill>
                        <a:effectLst/>
                        <a:latin typeface="Arial" panose="020B0604020202020204" pitchFamily="34"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1600" b="1" i="0" u="none" strike="noStrike" cap="none" normalizeH="0" baseline="0">
                          <a:ln>
                            <a:noFill/>
                          </a:ln>
                          <a:solidFill>
                            <a:schemeClr val="tx1"/>
                          </a:solidFill>
                          <a:effectLst/>
                          <a:latin typeface="Arial" panose="020B0604020202020204" pitchFamily="34" charset="0"/>
                          <a:cs typeface="Times New Roman" panose="02020603050405020304" pitchFamily="18" charset="0"/>
                        </a:rPr>
                        <a:t>Line</a:t>
                      </a:r>
                      <a:endParaRPr kumimoji="0" lang="en-US" altLang="en-US" sz="1600" b="1" i="0" u="none" strike="noStrike" cap="none" normalizeH="0" baseline="0">
                        <a:ln>
                          <a:noFill/>
                        </a:ln>
                        <a:solidFill>
                          <a:schemeClr val="tx1"/>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1400" b="1" i="0" u="none" strike="noStrike" cap="none" normalizeH="0" baseline="0">
                          <a:ln>
                            <a:noFill/>
                          </a:ln>
                          <a:solidFill>
                            <a:srgbClr val="0000FF"/>
                          </a:solidFill>
                          <a:effectLst/>
                          <a:latin typeface="Arial" panose="020B0604020202020204" pitchFamily="34" charset="0"/>
                          <a:cs typeface="Times New Roman" panose="02020603050405020304" pitchFamily="18" charset="0"/>
                        </a:rPr>
                        <a:t>1,35</a:t>
                      </a:r>
                      <a:endParaRPr kumimoji="0" lang="en-US" altLang="en-US" sz="1400" b="1" i="0" u="none" strike="noStrike" cap="none" normalizeH="0" baseline="0">
                        <a:ln>
                          <a:noFill/>
                        </a:ln>
                        <a:solidFill>
                          <a:srgbClr val="0000FF"/>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1400" b="1" i="0" u="none" strike="noStrike" cap="none" normalizeH="0" baseline="0">
                          <a:ln>
                            <a:noFill/>
                          </a:ln>
                          <a:solidFill>
                            <a:srgbClr val="0000FF"/>
                          </a:solidFill>
                          <a:effectLst/>
                          <a:latin typeface="Arial" panose="020B0604020202020204" pitchFamily="34" charset="0"/>
                          <a:cs typeface="Times New Roman" panose="02020603050405020304" pitchFamily="18" charset="0"/>
                        </a:rPr>
                        <a:t>20.7</a:t>
                      </a:r>
                      <a:endParaRPr kumimoji="0" lang="en-US" altLang="en-US" sz="1400" b="1" i="0" u="none" strike="noStrike" cap="none" normalizeH="0" baseline="0">
                        <a:ln>
                          <a:noFill/>
                        </a:ln>
                        <a:solidFill>
                          <a:srgbClr val="0000FF"/>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1700" b="1" i="0" u="none" strike="noStrike" cap="none" normalizeH="0" baseline="0">
                          <a:ln>
                            <a:noFill/>
                          </a:ln>
                          <a:solidFill>
                            <a:srgbClr val="0000FF"/>
                          </a:solidFill>
                          <a:effectLst/>
                          <a:latin typeface="Arial" panose="020B0604020202020204" pitchFamily="34" charset="0"/>
                          <a:cs typeface="Times New Roman" panose="02020603050405020304" pitchFamily="18" charset="0"/>
                        </a:rPr>
                        <a:t>&lt;.0001</a:t>
                      </a:r>
                      <a:endParaRPr kumimoji="0" lang="en-US" altLang="en-US" sz="1700" b="1" i="0" u="none" strike="noStrike" cap="none" normalizeH="0" baseline="0">
                        <a:ln>
                          <a:noFill/>
                        </a:ln>
                        <a:solidFill>
                          <a:srgbClr val="0000FF"/>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1400" b="1" i="0" u="none" strike="noStrike" cap="none" normalizeH="0" baseline="0">
                          <a:ln>
                            <a:noFill/>
                          </a:ln>
                          <a:solidFill>
                            <a:srgbClr val="FF0000"/>
                          </a:solidFill>
                          <a:effectLst/>
                          <a:latin typeface="Arial" panose="020B0604020202020204" pitchFamily="34" charset="0"/>
                          <a:cs typeface="Times New Roman" panose="02020603050405020304" pitchFamily="18" charset="0"/>
                        </a:rPr>
                        <a:t>1,38</a:t>
                      </a:r>
                      <a:endParaRPr kumimoji="0" lang="en-US" altLang="en-US" sz="1400" b="1" i="0" u="none" strike="noStrike" cap="none" normalizeH="0" baseline="0">
                        <a:ln>
                          <a:noFill/>
                        </a:ln>
                        <a:solidFill>
                          <a:srgbClr val="FF0000"/>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1400" b="1" i="0" u="none" strike="noStrike" cap="none" normalizeH="0" baseline="0">
                          <a:ln>
                            <a:noFill/>
                          </a:ln>
                          <a:solidFill>
                            <a:srgbClr val="FF0000"/>
                          </a:solidFill>
                          <a:effectLst/>
                          <a:latin typeface="Arial" panose="020B0604020202020204" pitchFamily="34" charset="0"/>
                          <a:cs typeface="Times New Roman" panose="02020603050405020304" pitchFamily="18" charset="0"/>
                        </a:rPr>
                        <a:t>6.0</a:t>
                      </a:r>
                      <a:endParaRPr kumimoji="0" lang="en-US" altLang="en-US" sz="1400" b="1" i="0" u="none" strike="noStrike" cap="none" normalizeH="0" baseline="0">
                        <a:ln>
                          <a:noFill/>
                        </a:ln>
                        <a:solidFill>
                          <a:srgbClr val="FF0000"/>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1700" b="1" i="0" u="none" strike="noStrike" cap="none" normalizeH="0" baseline="0">
                          <a:ln>
                            <a:noFill/>
                          </a:ln>
                          <a:solidFill>
                            <a:srgbClr val="FF0000"/>
                          </a:solidFill>
                          <a:effectLst/>
                          <a:latin typeface="Arial" panose="020B0604020202020204" pitchFamily="34" charset="0"/>
                          <a:cs typeface="Times New Roman" panose="02020603050405020304" pitchFamily="18" charset="0"/>
                        </a:rPr>
                        <a:t>0.0018</a:t>
                      </a:r>
                      <a:endParaRPr kumimoji="0" lang="en-US" altLang="en-US" sz="1700" b="1" i="0" u="none" strike="noStrike" cap="none" normalizeH="0" baseline="0">
                        <a:ln>
                          <a:noFill/>
                        </a:ln>
                        <a:solidFill>
                          <a:srgbClr val="FF0000"/>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2011204612"/>
                  </a:ext>
                </a:extLst>
              </a:tr>
              <a:tr h="406400">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pPr>
                      <a:endParaRPr kumimoji="0" lang="en-US" altLang="en-US" sz="1600" b="1" i="0" u="none" strike="noStrike" cap="none" normalizeH="0" baseline="0">
                        <a:ln>
                          <a:noFill/>
                        </a:ln>
                        <a:solidFill>
                          <a:schemeClr val="tx1"/>
                        </a:solidFill>
                        <a:effectLst/>
                        <a:latin typeface="Arial" panose="020B0604020202020204" pitchFamily="34"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1600" b="1" i="0" u="none" strike="noStrike" cap="none" normalizeH="0" baseline="0">
                          <a:ln>
                            <a:noFill/>
                          </a:ln>
                          <a:solidFill>
                            <a:schemeClr val="tx1"/>
                          </a:solidFill>
                          <a:effectLst/>
                          <a:latin typeface="Arial" panose="020B0604020202020204" pitchFamily="34" charset="0"/>
                          <a:cs typeface="Times New Roman" panose="02020603050405020304" pitchFamily="18" charset="0"/>
                        </a:rPr>
                        <a:t>Sex*Line</a:t>
                      </a:r>
                      <a:endParaRPr kumimoji="0" lang="en-US" altLang="en-US" sz="1600" b="1" i="0" u="none" strike="noStrike" cap="none" normalizeH="0" baseline="0">
                        <a:ln>
                          <a:noFill/>
                        </a:ln>
                        <a:solidFill>
                          <a:schemeClr val="tx1"/>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1400" b="1" i="0" u="none" strike="noStrike" cap="none" normalizeH="0" baseline="0">
                          <a:ln>
                            <a:noFill/>
                          </a:ln>
                          <a:solidFill>
                            <a:srgbClr val="0000FF"/>
                          </a:solidFill>
                          <a:effectLst/>
                          <a:latin typeface="Arial" panose="020B0604020202020204" pitchFamily="34" charset="0"/>
                          <a:cs typeface="Times New Roman" panose="02020603050405020304" pitchFamily="18" charset="0"/>
                        </a:rPr>
                        <a:t>1,111</a:t>
                      </a:r>
                      <a:endParaRPr kumimoji="0" lang="en-US" altLang="en-US" sz="1400" b="1" i="0" u="none" strike="noStrike" cap="none" normalizeH="0" baseline="0">
                        <a:ln>
                          <a:noFill/>
                        </a:ln>
                        <a:solidFill>
                          <a:srgbClr val="0000FF"/>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1400" b="1" i="0" u="none" strike="noStrike" cap="none" normalizeH="0" baseline="0">
                          <a:ln>
                            <a:noFill/>
                          </a:ln>
                          <a:solidFill>
                            <a:srgbClr val="0000FF"/>
                          </a:solidFill>
                          <a:effectLst/>
                          <a:latin typeface="Arial" panose="020B0604020202020204" pitchFamily="34" charset="0"/>
                          <a:cs typeface="Times New Roman" panose="02020603050405020304" pitchFamily="18" charset="0"/>
                        </a:rPr>
                        <a:t>2.1</a:t>
                      </a:r>
                      <a:endParaRPr kumimoji="0" lang="en-US" altLang="en-US" sz="1400" b="1" i="0" u="none" strike="noStrike" cap="none" normalizeH="0" baseline="0">
                        <a:ln>
                          <a:noFill/>
                        </a:ln>
                        <a:solidFill>
                          <a:srgbClr val="0000FF"/>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1700" b="1" i="0" u="none" strike="noStrike" cap="none" normalizeH="0" baseline="0">
                          <a:ln>
                            <a:noFill/>
                          </a:ln>
                          <a:solidFill>
                            <a:srgbClr val="0000FF"/>
                          </a:solidFill>
                          <a:effectLst/>
                          <a:latin typeface="Arial" panose="020B0604020202020204" pitchFamily="34" charset="0"/>
                          <a:cs typeface="Times New Roman" panose="02020603050405020304" pitchFamily="18" charset="0"/>
                        </a:rPr>
                        <a:t>0.1033</a:t>
                      </a:r>
                      <a:endParaRPr kumimoji="0" lang="en-US" altLang="en-US" sz="1700" b="1" i="0" u="none" strike="noStrike" cap="none" normalizeH="0" baseline="0">
                        <a:ln>
                          <a:noFill/>
                        </a:ln>
                        <a:solidFill>
                          <a:srgbClr val="0000FF"/>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1400" b="1" i="0" u="none" strike="noStrike" cap="none" normalizeH="0" baseline="0">
                          <a:ln>
                            <a:noFill/>
                          </a:ln>
                          <a:solidFill>
                            <a:srgbClr val="FF0000"/>
                          </a:solidFill>
                          <a:effectLst/>
                          <a:latin typeface="Arial" panose="020B0604020202020204" pitchFamily="34" charset="0"/>
                          <a:cs typeface="Times New Roman" panose="02020603050405020304" pitchFamily="18" charset="0"/>
                        </a:rPr>
                        <a:t>1,181</a:t>
                      </a:r>
                      <a:endParaRPr kumimoji="0" lang="en-US" altLang="en-US" sz="1400" b="1" i="0" u="none" strike="noStrike" cap="none" normalizeH="0" baseline="0">
                        <a:ln>
                          <a:noFill/>
                        </a:ln>
                        <a:solidFill>
                          <a:srgbClr val="FF0000"/>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1400" b="1" i="0" u="none" strike="noStrike" cap="none" normalizeH="0" baseline="0">
                          <a:ln>
                            <a:noFill/>
                          </a:ln>
                          <a:solidFill>
                            <a:srgbClr val="FF0000"/>
                          </a:solidFill>
                          <a:effectLst/>
                          <a:latin typeface="Arial" panose="020B0604020202020204" pitchFamily="34" charset="0"/>
                          <a:cs typeface="Times New Roman" panose="02020603050405020304" pitchFamily="18" charset="0"/>
                        </a:rPr>
                        <a:t>2.4</a:t>
                      </a:r>
                      <a:endParaRPr kumimoji="0" lang="en-US" altLang="en-US" sz="1400" b="1" i="0" u="none" strike="noStrike" cap="none" normalizeH="0" baseline="0">
                        <a:ln>
                          <a:noFill/>
                        </a:ln>
                        <a:solidFill>
                          <a:srgbClr val="FF0000"/>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1700" b="1" i="0" u="none" strike="noStrike" cap="none" normalizeH="0" baseline="0">
                          <a:ln>
                            <a:noFill/>
                          </a:ln>
                          <a:solidFill>
                            <a:srgbClr val="FF0000"/>
                          </a:solidFill>
                          <a:effectLst/>
                          <a:latin typeface="Arial" panose="020B0604020202020204" pitchFamily="34" charset="0"/>
                          <a:cs typeface="Times New Roman" panose="02020603050405020304" pitchFamily="18" charset="0"/>
                        </a:rPr>
                        <a:t>0.0720</a:t>
                      </a:r>
                      <a:endParaRPr kumimoji="0" lang="en-US" altLang="en-US" sz="1700" b="1" i="0" u="none" strike="noStrike" cap="none" normalizeH="0" baseline="0">
                        <a:ln>
                          <a:noFill/>
                        </a:ln>
                        <a:solidFill>
                          <a:srgbClr val="FF0000"/>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2965895898"/>
                  </a:ext>
                </a:extLst>
              </a:tr>
            </a:tbl>
          </a:graphicData>
        </a:graphic>
      </p:graphicFrame>
      <p:sp>
        <p:nvSpPr>
          <p:cNvPr id="510094" name="Rectangle 142">
            <a:extLst>
              <a:ext uri="{FF2B5EF4-FFF2-40B4-BE49-F238E27FC236}">
                <a16:creationId xmlns:a16="http://schemas.microsoft.com/office/drawing/2014/main" id="{49A41B93-CE17-2936-839F-F44085287B58}"/>
              </a:ext>
            </a:extLst>
          </p:cNvPr>
          <p:cNvSpPr>
            <a:spLocks noChangeArrowheads="1"/>
          </p:cNvSpPr>
          <p:nvPr/>
        </p:nvSpPr>
        <p:spPr bwMode="auto">
          <a:xfrm>
            <a:off x="701675" y="4684713"/>
            <a:ext cx="7740650" cy="1397000"/>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510095" name="Rectangle 144">
            <a:extLst>
              <a:ext uri="{FF2B5EF4-FFF2-40B4-BE49-F238E27FC236}">
                <a16:creationId xmlns:a16="http://schemas.microsoft.com/office/drawing/2014/main" id="{4EE05ECE-0EF9-F496-2D88-B1FBDAC5D4A0}"/>
              </a:ext>
            </a:extLst>
          </p:cNvPr>
          <p:cNvSpPr>
            <a:spLocks noChangeArrowheads="1"/>
          </p:cNvSpPr>
          <p:nvPr/>
        </p:nvSpPr>
        <p:spPr bwMode="auto">
          <a:xfrm>
            <a:off x="2630488" y="3775075"/>
            <a:ext cx="5673725" cy="417513"/>
          </a:xfrm>
          <a:prstGeom prst="rect">
            <a:avLst/>
          </a:prstGeom>
          <a:noFill/>
          <a:ln w="57150">
            <a:solidFill>
              <a:srgbClr val="FF00FF"/>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510096" name="Line 145">
            <a:extLst>
              <a:ext uri="{FF2B5EF4-FFF2-40B4-BE49-F238E27FC236}">
                <a16:creationId xmlns:a16="http://schemas.microsoft.com/office/drawing/2014/main" id="{7D66CEF8-9314-3471-9E28-B82613473A50}"/>
              </a:ext>
            </a:extLst>
          </p:cNvPr>
          <p:cNvSpPr>
            <a:spLocks noChangeShapeType="1"/>
          </p:cNvSpPr>
          <p:nvPr/>
        </p:nvSpPr>
        <p:spPr bwMode="auto">
          <a:xfrm flipV="1">
            <a:off x="5584825" y="4062413"/>
            <a:ext cx="1900238" cy="2078037"/>
          </a:xfrm>
          <a:prstGeom prst="line">
            <a:avLst/>
          </a:prstGeom>
          <a:noFill/>
          <a:ln w="57150">
            <a:solidFill>
              <a:srgbClr val="FF0000"/>
            </a:solidFill>
            <a:round/>
            <a:headEnd/>
            <a:tailEnd type="stealth"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10097" name="Text Box 146">
            <a:extLst>
              <a:ext uri="{FF2B5EF4-FFF2-40B4-BE49-F238E27FC236}">
                <a16:creationId xmlns:a16="http://schemas.microsoft.com/office/drawing/2014/main" id="{67D82C91-3CE1-0532-E0B1-6FCC1BE25F89}"/>
              </a:ext>
            </a:extLst>
          </p:cNvPr>
          <p:cNvSpPr txBox="1">
            <a:spLocks noChangeArrowheads="1"/>
          </p:cNvSpPr>
          <p:nvPr/>
        </p:nvSpPr>
        <p:spPr bwMode="auto">
          <a:xfrm>
            <a:off x="2765425" y="4833938"/>
            <a:ext cx="3252788" cy="1828800"/>
          </a:xfrm>
          <a:prstGeom prst="rect">
            <a:avLst/>
          </a:prstGeom>
          <a:solidFill>
            <a:srgbClr val="EAEAEA"/>
          </a:solidFill>
          <a:ln w="28575">
            <a:solidFill>
              <a:srgbClr val="FF00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50000"/>
              </a:spcBef>
              <a:buFontTx/>
              <a:buNone/>
            </a:pPr>
            <a:r>
              <a:rPr lang="en-US" altLang="en-US" sz="2800" b="1">
                <a:solidFill>
                  <a:srgbClr val="FF0000"/>
                </a:solidFill>
                <a:latin typeface="Arial" panose="020B0604020202020204" pitchFamily="34" charset="0"/>
              </a:rPr>
              <a:t>But average running speed differs among the selected lines</a:t>
            </a:r>
          </a:p>
        </p:txBody>
      </p:sp>
      <p:sp>
        <p:nvSpPr>
          <p:cNvPr id="510098" name="Text Box 147">
            <a:extLst>
              <a:ext uri="{FF2B5EF4-FFF2-40B4-BE49-F238E27FC236}">
                <a16:creationId xmlns:a16="http://schemas.microsoft.com/office/drawing/2014/main" id="{67005387-E994-B4CC-1F90-80AF49646B45}"/>
              </a:ext>
            </a:extLst>
          </p:cNvPr>
          <p:cNvSpPr txBox="1">
            <a:spLocks noChangeArrowheads="1"/>
          </p:cNvSpPr>
          <p:nvPr/>
        </p:nvSpPr>
        <p:spPr bwMode="auto">
          <a:xfrm>
            <a:off x="111125" y="107950"/>
            <a:ext cx="9032875" cy="595313"/>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US" altLang="en-US" sz="3300" b="1">
                <a:latin typeface="Arial" panose="020B0604020202020204" pitchFamily="34" charset="0"/>
              </a:rPr>
              <a:t>Multiple Solutions in Response to Selection</a:t>
            </a:r>
          </a:p>
        </p:txBody>
      </p:sp>
    </p:spTree>
  </p:cSld>
  <p:clrMapOvr>
    <a:masterClrMapping/>
  </p:clrMapOvr>
</p:sld>
</file>

<file path=ppt/slides/slide2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0978" name="Slide Number Placeholder 3">
            <a:extLst>
              <a:ext uri="{FF2B5EF4-FFF2-40B4-BE49-F238E27FC236}">
                <a16:creationId xmlns:a16="http://schemas.microsoft.com/office/drawing/2014/main" id="{57187157-BBAE-71EA-D7EC-507B9D63CE2B}"/>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8F2BFCCB-2A00-4E5E-B5DE-91FAAB0D0541}" type="slidenum">
              <a:rPr lang="en-US" altLang="en-US" sz="1400"/>
              <a:pPr>
                <a:spcBef>
                  <a:spcPct val="0"/>
                </a:spcBef>
                <a:buFontTx/>
                <a:buNone/>
              </a:pPr>
              <a:t>268</a:t>
            </a:fld>
            <a:endParaRPr lang="en-US" altLang="en-US" sz="1400"/>
          </a:p>
        </p:txBody>
      </p:sp>
      <p:graphicFrame>
        <p:nvGraphicFramePr>
          <p:cNvPr id="2151426" name="Group 2">
            <a:extLst>
              <a:ext uri="{FF2B5EF4-FFF2-40B4-BE49-F238E27FC236}">
                <a16:creationId xmlns:a16="http://schemas.microsoft.com/office/drawing/2014/main" id="{C60F0493-CD79-3A69-9713-7685FE5D2A8D}"/>
              </a:ext>
            </a:extLst>
          </p:cNvPr>
          <p:cNvGraphicFramePr>
            <a:graphicFrameLocks noGrp="1"/>
          </p:cNvGraphicFramePr>
          <p:nvPr/>
        </p:nvGraphicFramePr>
        <p:xfrm>
          <a:off x="828675" y="1003300"/>
          <a:ext cx="7477125" cy="863600"/>
        </p:xfrm>
        <a:graphic>
          <a:graphicData uri="http://schemas.openxmlformats.org/drawingml/2006/table">
            <a:tbl>
              <a:tblPr/>
              <a:tblGrid>
                <a:gridCol w="1797050">
                  <a:extLst>
                    <a:ext uri="{9D8B030D-6E8A-4147-A177-3AD203B41FA5}">
                      <a16:colId xmlns:a16="http://schemas.microsoft.com/office/drawing/2014/main" val="3403533273"/>
                    </a:ext>
                  </a:extLst>
                </a:gridCol>
                <a:gridCol w="1060450">
                  <a:extLst>
                    <a:ext uri="{9D8B030D-6E8A-4147-A177-3AD203B41FA5}">
                      <a16:colId xmlns:a16="http://schemas.microsoft.com/office/drawing/2014/main" val="1882906241"/>
                    </a:ext>
                  </a:extLst>
                </a:gridCol>
                <a:gridCol w="701675">
                  <a:extLst>
                    <a:ext uri="{9D8B030D-6E8A-4147-A177-3AD203B41FA5}">
                      <a16:colId xmlns:a16="http://schemas.microsoft.com/office/drawing/2014/main" val="3656539286"/>
                    </a:ext>
                  </a:extLst>
                </a:gridCol>
                <a:gridCol w="642938">
                  <a:extLst>
                    <a:ext uri="{9D8B030D-6E8A-4147-A177-3AD203B41FA5}">
                      <a16:colId xmlns:a16="http://schemas.microsoft.com/office/drawing/2014/main" val="4132658158"/>
                    </a:ext>
                  </a:extLst>
                </a:gridCol>
                <a:gridCol w="909637">
                  <a:extLst>
                    <a:ext uri="{9D8B030D-6E8A-4147-A177-3AD203B41FA5}">
                      <a16:colId xmlns:a16="http://schemas.microsoft.com/office/drawing/2014/main" val="567762042"/>
                    </a:ext>
                  </a:extLst>
                </a:gridCol>
                <a:gridCol w="781050">
                  <a:extLst>
                    <a:ext uri="{9D8B030D-6E8A-4147-A177-3AD203B41FA5}">
                      <a16:colId xmlns:a16="http://schemas.microsoft.com/office/drawing/2014/main" val="450660080"/>
                    </a:ext>
                  </a:extLst>
                </a:gridCol>
                <a:gridCol w="636588">
                  <a:extLst>
                    <a:ext uri="{9D8B030D-6E8A-4147-A177-3AD203B41FA5}">
                      <a16:colId xmlns:a16="http://schemas.microsoft.com/office/drawing/2014/main" val="3653069286"/>
                    </a:ext>
                  </a:extLst>
                </a:gridCol>
                <a:gridCol w="947737">
                  <a:extLst>
                    <a:ext uri="{9D8B030D-6E8A-4147-A177-3AD203B41FA5}">
                      <a16:colId xmlns:a16="http://schemas.microsoft.com/office/drawing/2014/main" val="3649559022"/>
                    </a:ext>
                  </a:extLst>
                </a:gridCol>
              </a:tblGrid>
              <a:tr h="406400">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pPr>
                      <a:endParaRPr kumimoji="0" lang="en-US" altLang="en-US" sz="1600" b="1" i="0" u="none" strike="noStrike" cap="none" normalizeH="0" baseline="0">
                        <a:ln>
                          <a:noFill/>
                        </a:ln>
                        <a:solidFill>
                          <a:schemeClr val="tx1"/>
                        </a:solidFill>
                        <a:effectLst/>
                        <a:latin typeface="Arial" panose="020B0604020202020204" pitchFamily="34" charset="0"/>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pPr>
                      <a:endParaRPr kumimoji="0" lang="en-US" altLang="en-US" sz="1600" b="1" i="0" u="none" strike="noStrike" cap="none" normalizeH="0" baseline="0">
                        <a:ln>
                          <a:noFill/>
                        </a:ln>
                        <a:solidFill>
                          <a:schemeClr val="tx1"/>
                        </a:solidFill>
                        <a:effectLst/>
                        <a:latin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gridSpan="3">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2400" b="1" i="0" u="none" strike="noStrike" cap="none" normalizeH="0" baseline="0">
                          <a:ln>
                            <a:noFill/>
                          </a:ln>
                          <a:solidFill>
                            <a:srgbClr val="0000FF"/>
                          </a:solidFill>
                          <a:effectLst/>
                          <a:latin typeface="Arial" panose="020B0604020202020204" pitchFamily="34" charset="0"/>
                          <a:cs typeface="Times New Roman" panose="02020603050405020304" pitchFamily="18" charset="0"/>
                        </a:rPr>
                        <a:t>Control</a:t>
                      </a:r>
                      <a:endParaRPr kumimoji="0" lang="en-US" altLang="en-US" sz="2400" b="1" i="0" u="none" strike="noStrike" cap="none" normalizeH="0" baseline="0">
                        <a:ln>
                          <a:noFill/>
                        </a:ln>
                        <a:solidFill>
                          <a:srgbClr val="0000FF"/>
                        </a:solidFill>
                        <a:effectLst/>
                        <a:latin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lang="en-US"/>
                    </a:p>
                  </a:txBody>
                  <a:tcPr/>
                </a:tc>
                <a:tc hMerge="1">
                  <a:txBody>
                    <a:bodyPr/>
                    <a:lstStyle/>
                    <a:p>
                      <a:endParaRPr lang="en-US"/>
                    </a:p>
                  </a:txBody>
                  <a:tcPr/>
                </a:tc>
                <a:tc gridSpan="3">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2400" b="1" i="0" u="none" strike="noStrike" cap="none" normalizeH="0" baseline="0">
                          <a:ln>
                            <a:noFill/>
                          </a:ln>
                          <a:solidFill>
                            <a:srgbClr val="FF0000"/>
                          </a:solidFill>
                          <a:effectLst/>
                          <a:latin typeface="Arial" panose="020B0604020202020204" pitchFamily="34" charset="0"/>
                          <a:cs typeface="Times New Roman" panose="02020603050405020304" pitchFamily="18" charset="0"/>
                        </a:rPr>
                        <a:t>High Runner</a:t>
                      </a:r>
                      <a:endParaRPr kumimoji="0" lang="en-US" altLang="en-US" sz="2400" b="1" i="0" u="none" strike="noStrike" cap="none" normalizeH="0" baseline="0">
                        <a:ln>
                          <a:noFill/>
                        </a:ln>
                        <a:solidFill>
                          <a:srgbClr val="FF0000"/>
                        </a:solidFill>
                        <a:effectLst/>
                        <a:latin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278046517"/>
                  </a:ext>
                </a:extLst>
              </a:tr>
              <a:tr h="406400">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600" b="1" i="0" u="none" strike="noStrike" cap="none" normalizeH="0" baseline="0">
                          <a:ln>
                            <a:noFill/>
                          </a:ln>
                          <a:solidFill>
                            <a:schemeClr val="tx1"/>
                          </a:solidFill>
                          <a:effectLst/>
                          <a:latin typeface="Arial" panose="020B0604020202020204" pitchFamily="34" charset="0"/>
                          <a:cs typeface="Times New Roman" panose="02020603050405020304" pitchFamily="18" charset="0"/>
                        </a:rPr>
                        <a:t>Trait</a:t>
                      </a:r>
                      <a:endParaRPr kumimoji="0" lang="en-US" altLang="en-US" sz="1600" b="1" i="0" u="none" strike="noStrike" cap="none" normalizeH="0" baseline="0">
                        <a:ln>
                          <a:noFill/>
                        </a:ln>
                        <a:solidFill>
                          <a:schemeClr val="tx1"/>
                        </a:solidFill>
                        <a:effectLst/>
                        <a:latin typeface="Arial" panose="020B0604020202020204" pitchFamily="34" charset="0"/>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1600" b="1" i="0" u="none" strike="noStrike" cap="none" normalizeH="0" baseline="0">
                          <a:ln>
                            <a:noFill/>
                          </a:ln>
                          <a:solidFill>
                            <a:schemeClr val="tx1"/>
                          </a:solidFill>
                          <a:effectLst/>
                          <a:latin typeface="Arial" panose="020B0604020202020204" pitchFamily="34" charset="0"/>
                          <a:cs typeface="Times New Roman" panose="02020603050405020304" pitchFamily="18" charset="0"/>
                        </a:rPr>
                        <a:t>Effect</a:t>
                      </a:r>
                      <a:endParaRPr kumimoji="0" lang="en-US" altLang="en-US" sz="1600" b="1" i="0" u="none" strike="noStrike" cap="none" normalizeH="0" baseline="0">
                        <a:ln>
                          <a:noFill/>
                        </a:ln>
                        <a:solidFill>
                          <a:schemeClr val="tx1"/>
                        </a:solidFill>
                        <a:effectLst/>
                        <a:latin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1800" b="1" i="0" u="none" strike="noStrike" cap="none" normalizeH="0" baseline="0">
                          <a:ln>
                            <a:noFill/>
                          </a:ln>
                          <a:solidFill>
                            <a:srgbClr val="0000FF"/>
                          </a:solidFill>
                          <a:effectLst/>
                          <a:latin typeface="Arial" panose="020B0604020202020204" pitchFamily="34" charset="0"/>
                          <a:cs typeface="Times New Roman" panose="02020603050405020304" pitchFamily="18" charset="0"/>
                        </a:rPr>
                        <a:t>d.f.</a:t>
                      </a:r>
                      <a:endParaRPr kumimoji="0" lang="en-US" altLang="en-US" sz="1800" b="1" i="0" u="none" strike="noStrike" cap="none" normalizeH="0" baseline="0">
                        <a:ln>
                          <a:noFill/>
                        </a:ln>
                        <a:solidFill>
                          <a:srgbClr val="0000FF"/>
                        </a:solidFill>
                        <a:effectLst/>
                        <a:latin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1800" b="1" i="1" u="none" strike="noStrike" cap="none" normalizeH="0" baseline="0">
                          <a:ln>
                            <a:noFill/>
                          </a:ln>
                          <a:solidFill>
                            <a:srgbClr val="0000FF"/>
                          </a:solidFill>
                          <a:effectLst/>
                          <a:latin typeface="Arial" panose="020B0604020202020204" pitchFamily="34" charset="0"/>
                          <a:cs typeface="Times New Roman" panose="02020603050405020304" pitchFamily="18" charset="0"/>
                        </a:rPr>
                        <a:t>F</a:t>
                      </a:r>
                      <a:endParaRPr kumimoji="0" lang="en-US" altLang="en-US" sz="1800" b="1" i="0" u="none" strike="noStrike" cap="none" normalizeH="0" baseline="0">
                        <a:ln>
                          <a:noFill/>
                        </a:ln>
                        <a:solidFill>
                          <a:srgbClr val="0000FF"/>
                        </a:solidFill>
                        <a:effectLst/>
                        <a:latin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2000" b="1" i="1" u="none" strike="noStrike" cap="none" normalizeH="0" baseline="0">
                          <a:ln>
                            <a:noFill/>
                          </a:ln>
                          <a:solidFill>
                            <a:srgbClr val="0000FF"/>
                          </a:solidFill>
                          <a:effectLst/>
                          <a:latin typeface="Arial" panose="020B0604020202020204" pitchFamily="34" charset="0"/>
                          <a:cs typeface="Times New Roman" panose="02020603050405020304" pitchFamily="18" charset="0"/>
                        </a:rPr>
                        <a:t>P</a:t>
                      </a:r>
                      <a:endParaRPr kumimoji="0" lang="en-US" altLang="en-US" sz="2000" b="1" i="0" u="none" strike="noStrike" cap="none" normalizeH="0" baseline="0">
                        <a:ln>
                          <a:noFill/>
                        </a:ln>
                        <a:solidFill>
                          <a:srgbClr val="0000FF"/>
                        </a:solidFill>
                        <a:effectLst/>
                        <a:latin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1800" b="1" i="0" u="none" strike="noStrike" cap="none" normalizeH="0" baseline="0">
                          <a:ln>
                            <a:noFill/>
                          </a:ln>
                          <a:solidFill>
                            <a:srgbClr val="FF0000"/>
                          </a:solidFill>
                          <a:effectLst/>
                          <a:latin typeface="Arial" panose="020B0604020202020204" pitchFamily="34" charset="0"/>
                          <a:cs typeface="Times New Roman" panose="02020603050405020304" pitchFamily="18" charset="0"/>
                        </a:rPr>
                        <a:t>d.f.</a:t>
                      </a:r>
                      <a:endParaRPr kumimoji="0" lang="en-US" altLang="en-US" sz="1800" b="1" i="0" u="none" strike="noStrike" cap="none" normalizeH="0" baseline="0">
                        <a:ln>
                          <a:noFill/>
                        </a:ln>
                        <a:solidFill>
                          <a:srgbClr val="FF0000"/>
                        </a:solidFill>
                        <a:effectLst/>
                        <a:latin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1800" b="1" i="1" u="none" strike="noStrike" cap="none" normalizeH="0" baseline="0">
                          <a:ln>
                            <a:noFill/>
                          </a:ln>
                          <a:solidFill>
                            <a:srgbClr val="FF0000"/>
                          </a:solidFill>
                          <a:effectLst/>
                          <a:latin typeface="Arial" panose="020B0604020202020204" pitchFamily="34" charset="0"/>
                          <a:cs typeface="Times New Roman" panose="02020603050405020304" pitchFamily="18" charset="0"/>
                        </a:rPr>
                        <a:t>F</a:t>
                      </a:r>
                      <a:endParaRPr kumimoji="0" lang="en-US" altLang="en-US" sz="1800" b="1" i="0" u="none" strike="noStrike" cap="none" normalizeH="0" baseline="0">
                        <a:ln>
                          <a:noFill/>
                        </a:ln>
                        <a:solidFill>
                          <a:srgbClr val="FF0000"/>
                        </a:solidFill>
                        <a:effectLst/>
                        <a:latin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2000" b="1" i="1" u="none" strike="noStrike" cap="none" normalizeH="0" baseline="0">
                          <a:ln>
                            <a:noFill/>
                          </a:ln>
                          <a:solidFill>
                            <a:srgbClr val="FF0000"/>
                          </a:solidFill>
                          <a:effectLst/>
                          <a:latin typeface="Arial" panose="020B0604020202020204" pitchFamily="34" charset="0"/>
                          <a:cs typeface="Times New Roman" panose="02020603050405020304" pitchFamily="18" charset="0"/>
                        </a:rPr>
                        <a:t>P</a:t>
                      </a:r>
                      <a:endParaRPr kumimoji="0" lang="en-US" altLang="en-US" sz="2000" b="1" i="0" u="none" strike="noStrike" cap="none" normalizeH="0" baseline="0">
                        <a:ln>
                          <a:noFill/>
                        </a:ln>
                        <a:solidFill>
                          <a:srgbClr val="FF0000"/>
                        </a:solidFill>
                        <a:effectLst/>
                        <a:latin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3572158007"/>
                  </a:ext>
                </a:extLst>
              </a:tr>
            </a:tbl>
          </a:graphicData>
        </a:graphic>
      </p:graphicFrame>
      <p:graphicFrame>
        <p:nvGraphicFramePr>
          <p:cNvPr id="2151452" name="Group 28">
            <a:extLst>
              <a:ext uri="{FF2B5EF4-FFF2-40B4-BE49-F238E27FC236}">
                <a16:creationId xmlns:a16="http://schemas.microsoft.com/office/drawing/2014/main" id="{B6B267A0-3B57-58D8-ACD7-3A980271E807}"/>
              </a:ext>
            </a:extLst>
          </p:cNvPr>
          <p:cNvGraphicFramePr>
            <a:graphicFrameLocks noGrp="1"/>
          </p:cNvGraphicFramePr>
          <p:nvPr/>
        </p:nvGraphicFramePr>
        <p:xfrm>
          <a:off x="828675" y="2027238"/>
          <a:ext cx="7477125" cy="1219200"/>
        </p:xfrm>
        <a:graphic>
          <a:graphicData uri="http://schemas.openxmlformats.org/drawingml/2006/table">
            <a:tbl>
              <a:tblPr/>
              <a:tblGrid>
                <a:gridCol w="1797050">
                  <a:extLst>
                    <a:ext uri="{9D8B030D-6E8A-4147-A177-3AD203B41FA5}">
                      <a16:colId xmlns:a16="http://schemas.microsoft.com/office/drawing/2014/main" val="2660831949"/>
                    </a:ext>
                  </a:extLst>
                </a:gridCol>
                <a:gridCol w="1060450">
                  <a:extLst>
                    <a:ext uri="{9D8B030D-6E8A-4147-A177-3AD203B41FA5}">
                      <a16:colId xmlns:a16="http://schemas.microsoft.com/office/drawing/2014/main" val="301658977"/>
                    </a:ext>
                  </a:extLst>
                </a:gridCol>
                <a:gridCol w="701675">
                  <a:extLst>
                    <a:ext uri="{9D8B030D-6E8A-4147-A177-3AD203B41FA5}">
                      <a16:colId xmlns:a16="http://schemas.microsoft.com/office/drawing/2014/main" val="4096336920"/>
                    </a:ext>
                  </a:extLst>
                </a:gridCol>
                <a:gridCol w="642938">
                  <a:extLst>
                    <a:ext uri="{9D8B030D-6E8A-4147-A177-3AD203B41FA5}">
                      <a16:colId xmlns:a16="http://schemas.microsoft.com/office/drawing/2014/main" val="3777980164"/>
                    </a:ext>
                  </a:extLst>
                </a:gridCol>
                <a:gridCol w="909637">
                  <a:extLst>
                    <a:ext uri="{9D8B030D-6E8A-4147-A177-3AD203B41FA5}">
                      <a16:colId xmlns:a16="http://schemas.microsoft.com/office/drawing/2014/main" val="1218763976"/>
                    </a:ext>
                  </a:extLst>
                </a:gridCol>
                <a:gridCol w="781050">
                  <a:extLst>
                    <a:ext uri="{9D8B030D-6E8A-4147-A177-3AD203B41FA5}">
                      <a16:colId xmlns:a16="http://schemas.microsoft.com/office/drawing/2014/main" val="2371879999"/>
                    </a:ext>
                  </a:extLst>
                </a:gridCol>
                <a:gridCol w="636588">
                  <a:extLst>
                    <a:ext uri="{9D8B030D-6E8A-4147-A177-3AD203B41FA5}">
                      <a16:colId xmlns:a16="http://schemas.microsoft.com/office/drawing/2014/main" val="806385031"/>
                    </a:ext>
                  </a:extLst>
                </a:gridCol>
                <a:gridCol w="947737">
                  <a:extLst>
                    <a:ext uri="{9D8B030D-6E8A-4147-A177-3AD203B41FA5}">
                      <a16:colId xmlns:a16="http://schemas.microsoft.com/office/drawing/2014/main" val="1273988546"/>
                    </a:ext>
                  </a:extLst>
                </a:gridCol>
              </a:tblGrid>
              <a:tr h="406400">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600" b="1" i="0" u="none" strike="noStrike" cap="none" normalizeH="0" baseline="0">
                          <a:ln>
                            <a:noFill/>
                          </a:ln>
                          <a:solidFill>
                            <a:schemeClr val="tx1"/>
                          </a:solidFill>
                          <a:effectLst/>
                          <a:latin typeface="Arial" panose="020B0604020202020204" pitchFamily="34" charset="0"/>
                          <a:cs typeface="Times New Roman" panose="02020603050405020304" pitchFamily="18" charset="0"/>
                        </a:rPr>
                        <a:t>Revolutions/Day</a:t>
                      </a:r>
                      <a:endParaRPr kumimoji="0" lang="en-US" altLang="en-US" sz="1600" b="1" i="0" u="none" strike="noStrike" cap="none" normalizeH="0" baseline="0">
                        <a:ln>
                          <a:noFill/>
                        </a:ln>
                        <a:solidFill>
                          <a:schemeClr val="tx1"/>
                        </a:solidFill>
                        <a:effectLst/>
                        <a:latin typeface="Arial" panose="020B0604020202020204" pitchFamily="34" charset="0"/>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1600" b="1" i="0" u="none" strike="noStrike" cap="none" normalizeH="0" baseline="0">
                          <a:ln>
                            <a:noFill/>
                          </a:ln>
                          <a:solidFill>
                            <a:schemeClr val="tx1"/>
                          </a:solidFill>
                          <a:effectLst/>
                          <a:latin typeface="Arial" panose="020B0604020202020204" pitchFamily="34" charset="0"/>
                          <a:cs typeface="Times New Roman" panose="02020603050405020304" pitchFamily="18" charset="0"/>
                        </a:rPr>
                        <a:t>Sex</a:t>
                      </a:r>
                      <a:endParaRPr kumimoji="0" lang="en-US" altLang="en-US" sz="1600" b="1" i="0" u="none" strike="noStrike" cap="none" normalizeH="0" baseline="0">
                        <a:ln>
                          <a:noFill/>
                        </a:ln>
                        <a:solidFill>
                          <a:schemeClr val="tx1"/>
                        </a:solidFill>
                        <a:effectLst/>
                        <a:latin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1400" b="1" i="0" u="none" strike="noStrike" cap="none" normalizeH="0" baseline="0">
                          <a:ln>
                            <a:noFill/>
                          </a:ln>
                          <a:solidFill>
                            <a:srgbClr val="0000FF"/>
                          </a:solidFill>
                          <a:effectLst/>
                          <a:latin typeface="Arial" panose="020B0604020202020204" pitchFamily="34" charset="0"/>
                          <a:cs typeface="Times New Roman" panose="02020603050405020304" pitchFamily="18" charset="0"/>
                        </a:rPr>
                        <a:t>1,111</a:t>
                      </a:r>
                      <a:endParaRPr kumimoji="0" lang="en-US" altLang="en-US" sz="1400" b="1" i="0" u="none" strike="noStrike" cap="none" normalizeH="0" baseline="0">
                        <a:ln>
                          <a:noFill/>
                        </a:ln>
                        <a:solidFill>
                          <a:srgbClr val="0000FF"/>
                        </a:solidFill>
                        <a:effectLst/>
                        <a:latin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1400" b="1" i="0" u="none" strike="noStrike" cap="none" normalizeH="0" baseline="0">
                          <a:ln>
                            <a:noFill/>
                          </a:ln>
                          <a:solidFill>
                            <a:srgbClr val="0000FF"/>
                          </a:solidFill>
                          <a:effectLst/>
                          <a:latin typeface="Arial" panose="020B0604020202020204" pitchFamily="34" charset="0"/>
                          <a:cs typeface="Times New Roman" panose="02020603050405020304" pitchFamily="18" charset="0"/>
                        </a:rPr>
                        <a:t>5.8</a:t>
                      </a:r>
                      <a:endParaRPr kumimoji="0" lang="en-US" altLang="en-US" sz="1400" b="1" i="0" u="none" strike="noStrike" cap="none" normalizeH="0" baseline="0">
                        <a:ln>
                          <a:noFill/>
                        </a:ln>
                        <a:solidFill>
                          <a:srgbClr val="0000FF"/>
                        </a:solidFill>
                        <a:effectLst/>
                        <a:latin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1700" b="1" i="0" u="none" strike="noStrike" cap="none" normalizeH="0" baseline="0">
                          <a:ln>
                            <a:noFill/>
                          </a:ln>
                          <a:solidFill>
                            <a:srgbClr val="0000FF"/>
                          </a:solidFill>
                          <a:effectLst/>
                          <a:latin typeface="Arial" panose="020B0604020202020204" pitchFamily="34" charset="0"/>
                          <a:cs typeface="Times New Roman" panose="02020603050405020304" pitchFamily="18" charset="0"/>
                        </a:rPr>
                        <a:t>0.0173</a:t>
                      </a:r>
                      <a:endParaRPr kumimoji="0" lang="en-US" altLang="en-US" sz="1700" b="1" i="0" u="none" strike="noStrike" cap="none" normalizeH="0" baseline="0">
                        <a:ln>
                          <a:noFill/>
                        </a:ln>
                        <a:solidFill>
                          <a:srgbClr val="0000FF"/>
                        </a:solidFill>
                        <a:effectLst/>
                        <a:latin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1400" b="1" i="0" u="none" strike="noStrike" cap="none" normalizeH="0" baseline="0">
                          <a:ln>
                            <a:noFill/>
                          </a:ln>
                          <a:solidFill>
                            <a:srgbClr val="FF0000"/>
                          </a:solidFill>
                          <a:effectLst/>
                          <a:latin typeface="Arial" panose="020B0604020202020204" pitchFamily="34" charset="0"/>
                          <a:cs typeface="Times New Roman" panose="02020603050405020304" pitchFamily="18" charset="0"/>
                        </a:rPr>
                        <a:t>1,181</a:t>
                      </a:r>
                      <a:endParaRPr kumimoji="0" lang="en-US" altLang="en-US" sz="1400" b="1" i="0" u="none" strike="noStrike" cap="none" normalizeH="0" baseline="0">
                        <a:ln>
                          <a:noFill/>
                        </a:ln>
                        <a:solidFill>
                          <a:srgbClr val="FF0000"/>
                        </a:solidFill>
                        <a:effectLst/>
                        <a:latin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1400" b="1" i="0" u="none" strike="noStrike" cap="none" normalizeH="0" baseline="0">
                          <a:ln>
                            <a:noFill/>
                          </a:ln>
                          <a:solidFill>
                            <a:srgbClr val="FF0000"/>
                          </a:solidFill>
                          <a:effectLst/>
                          <a:latin typeface="Arial" panose="020B0604020202020204" pitchFamily="34" charset="0"/>
                          <a:cs typeface="Times New Roman" panose="02020603050405020304" pitchFamily="18" charset="0"/>
                        </a:rPr>
                        <a:t>6.0</a:t>
                      </a:r>
                      <a:endParaRPr kumimoji="0" lang="en-US" altLang="en-US" sz="1400" b="1" i="0" u="none" strike="noStrike" cap="none" normalizeH="0" baseline="0">
                        <a:ln>
                          <a:noFill/>
                        </a:ln>
                        <a:solidFill>
                          <a:srgbClr val="FF0000"/>
                        </a:solidFill>
                        <a:effectLst/>
                        <a:latin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1700" b="1" i="0" u="none" strike="noStrike" cap="none" normalizeH="0" baseline="0">
                          <a:ln>
                            <a:noFill/>
                          </a:ln>
                          <a:solidFill>
                            <a:srgbClr val="FF0000"/>
                          </a:solidFill>
                          <a:effectLst/>
                          <a:latin typeface="Arial" panose="020B0604020202020204" pitchFamily="34" charset="0"/>
                          <a:cs typeface="Times New Roman" panose="02020603050405020304" pitchFamily="18" charset="0"/>
                        </a:rPr>
                        <a:t>0.0157</a:t>
                      </a:r>
                      <a:endParaRPr kumimoji="0" lang="en-US" altLang="en-US" sz="1700" b="1" i="0" u="none" strike="noStrike" cap="none" normalizeH="0" baseline="0">
                        <a:ln>
                          <a:noFill/>
                        </a:ln>
                        <a:solidFill>
                          <a:srgbClr val="FF0000"/>
                        </a:solidFill>
                        <a:effectLst/>
                        <a:latin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3059810709"/>
                  </a:ext>
                </a:extLst>
              </a:tr>
              <a:tr h="406400">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pPr>
                      <a:endParaRPr kumimoji="0" lang="en-US" altLang="en-US" sz="1600" b="1" i="0" u="none" strike="noStrike" cap="none" normalizeH="0" baseline="0">
                        <a:ln>
                          <a:noFill/>
                        </a:ln>
                        <a:solidFill>
                          <a:schemeClr val="tx1"/>
                        </a:solidFill>
                        <a:effectLst/>
                        <a:latin typeface="Arial" panose="020B0604020202020204" pitchFamily="34"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1600" b="1" i="0" u="none" strike="noStrike" cap="none" normalizeH="0" baseline="0">
                          <a:ln>
                            <a:noFill/>
                          </a:ln>
                          <a:solidFill>
                            <a:schemeClr val="tx1"/>
                          </a:solidFill>
                          <a:effectLst/>
                          <a:latin typeface="Arial" panose="020B0604020202020204" pitchFamily="34" charset="0"/>
                          <a:cs typeface="Times New Roman" panose="02020603050405020304" pitchFamily="18" charset="0"/>
                        </a:rPr>
                        <a:t>Line</a:t>
                      </a:r>
                      <a:endParaRPr kumimoji="0" lang="en-US" altLang="en-US" sz="1600" b="1" i="0" u="none" strike="noStrike" cap="none" normalizeH="0" baseline="0">
                        <a:ln>
                          <a:noFill/>
                        </a:ln>
                        <a:solidFill>
                          <a:schemeClr val="tx1"/>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1400" b="1" i="0" u="none" strike="noStrike" cap="none" normalizeH="0" baseline="0">
                          <a:ln>
                            <a:noFill/>
                          </a:ln>
                          <a:solidFill>
                            <a:srgbClr val="0000FF"/>
                          </a:solidFill>
                          <a:effectLst/>
                          <a:latin typeface="Arial" panose="020B0604020202020204" pitchFamily="34" charset="0"/>
                          <a:cs typeface="Times New Roman" panose="02020603050405020304" pitchFamily="18" charset="0"/>
                        </a:rPr>
                        <a:t>1,35</a:t>
                      </a:r>
                      <a:endParaRPr kumimoji="0" lang="en-US" altLang="en-US" sz="1400" b="1" i="0" u="none" strike="noStrike" cap="none" normalizeH="0" baseline="0">
                        <a:ln>
                          <a:noFill/>
                        </a:ln>
                        <a:solidFill>
                          <a:srgbClr val="0000FF"/>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1400" b="1" i="0" u="none" strike="noStrike" cap="none" normalizeH="0" baseline="0">
                          <a:ln>
                            <a:noFill/>
                          </a:ln>
                          <a:solidFill>
                            <a:srgbClr val="0000FF"/>
                          </a:solidFill>
                          <a:effectLst/>
                          <a:latin typeface="Arial" panose="020B0604020202020204" pitchFamily="34" charset="0"/>
                          <a:cs typeface="Times New Roman" panose="02020603050405020304" pitchFamily="18" charset="0"/>
                        </a:rPr>
                        <a:t>5.9</a:t>
                      </a:r>
                      <a:endParaRPr kumimoji="0" lang="en-US" altLang="en-US" sz="1400" b="1" i="0" u="none" strike="noStrike" cap="none" normalizeH="0" baseline="0">
                        <a:ln>
                          <a:noFill/>
                        </a:ln>
                        <a:solidFill>
                          <a:srgbClr val="0000FF"/>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1700" b="1" i="0" u="none" strike="noStrike" cap="none" normalizeH="0" baseline="0">
                          <a:ln>
                            <a:noFill/>
                          </a:ln>
                          <a:solidFill>
                            <a:srgbClr val="0000FF"/>
                          </a:solidFill>
                          <a:effectLst/>
                          <a:latin typeface="Arial" panose="020B0604020202020204" pitchFamily="34" charset="0"/>
                          <a:cs typeface="Times New Roman" panose="02020603050405020304" pitchFamily="18" charset="0"/>
                        </a:rPr>
                        <a:t>0.0022</a:t>
                      </a:r>
                      <a:endParaRPr kumimoji="0" lang="en-US" altLang="en-US" sz="1700" b="1" i="0" u="none" strike="noStrike" cap="none" normalizeH="0" baseline="0">
                        <a:ln>
                          <a:noFill/>
                        </a:ln>
                        <a:solidFill>
                          <a:srgbClr val="0000FF"/>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1400" b="1" i="0" u="none" strike="noStrike" cap="none" normalizeH="0" baseline="0">
                          <a:ln>
                            <a:noFill/>
                          </a:ln>
                          <a:solidFill>
                            <a:srgbClr val="FF0000"/>
                          </a:solidFill>
                          <a:effectLst/>
                          <a:latin typeface="Arial" panose="020B0604020202020204" pitchFamily="34" charset="0"/>
                          <a:cs typeface="Times New Roman" panose="02020603050405020304" pitchFamily="18" charset="0"/>
                        </a:rPr>
                        <a:t>1,38</a:t>
                      </a:r>
                      <a:endParaRPr kumimoji="0" lang="en-US" altLang="en-US" sz="1400" b="1" i="0" u="none" strike="noStrike" cap="none" normalizeH="0" baseline="0">
                        <a:ln>
                          <a:noFill/>
                        </a:ln>
                        <a:solidFill>
                          <a:srgbClr val="FF0000"/>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1400" b="1" i="0" u="none" strike="noStrike" cap="none" normalizeH="0" baseline="0">
                          <a:ln>
                            <a:noFill/>
                          </a:ln>
                          <a:solidFill>
                            <a:srgbClr val="FF0000"/>
                          </a:solidFill>
                          <a:effectLst/>
                          <a:latin typeface="Arial" panose="020B0604020202020204" pitchFamily="34" charset="0"/>
                          <a:cs typeface="Times New Roman" panose="02020603050405020304" pitchFamily="18" charset="0"/>
                        </a:rPr>
                        <a:t>1.1</a:t>
                      </a:r>
                      <a:endParaRPr kumimoji="0" lang="en-US" altLang="en-US" sz="1400" b="1" i="0" u="none" strike="noStrike" cap="none" normalizeH="0" baseline="0">
                        <a:ln>
                          <a:noFill/>
                        </a:ln>
                        <a:solidFill>
                          <a:srgbClr val="FF0000"/>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1700" b="1" i="0" u="none" strike="noStrike" cap="none" normalizeH="0" baseline="0">
                          <a:ln>
                            <a:noFill/>
                          </a:ln>
                          <a:solidFill>
                            <a:srgbClr val="FF0000"/>
                          </a:solidFill>
                          <a:effectLst/>
                          <a:latin typeface="Arial" panose="020B0604020202020204" pitchFamily="34" charset="0"/>
                          <a:cs typeface="Times New Roman" panose="02020603050405020304" pitchFamily="18" charset="0"/>
                        </a:rPr>
                        <a:t>0.3703</a:t>
                      </a:r>
                      <a:endParaRPr kumimoji="0" lang="en-US" altLang="en-US" sz="1700" b="1" i="0" u="none" strike="noStrike" cap="none" normalizeH="0" baseline="0">
                        <a:ln>
                          <a:noFill/>
                        </a:ln>
                        <a:solidFill>
                          <a:srgbClr val="FF0000"/>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814838153"/>
                  </a:ext>
                </a:extLst>
              </a:tr>
              <a:tr h="406400">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pPr>
                      <a:endParaRPr kumimoji="0" lang="en-US" altLang="en-US" sz="1600" b="1" i="0" u="none" strike="noStrike" cap="none" normalizeH="0" baseline="0">
                        <a:ln>
                          <a:noFill/>
                        </a:ln>
                        <a:solidFill>
                          <a:schemeClr val="tx1"/>
                        </a:solidFill>
                        <a:effectLst/>
                        <a:latin typeface="Arial" panose="020B0604020202020204" pitchFamily="34"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1600" b="1" i="0" u="none" strike="noStrike" cap="none" normalizeH="0" baseline="0">
                          <a:ln>
                            <a:noFill/>
                          </a:ln>
                          <a:solidFill>
                            <a:schemeClr val="tx1"/>
                          </a:solidFill>
                          <a:effectLst/>
                          <a:latin typeface="Arial" panose="020B0604020202020204" pitchFamily="34" charset="0"/>
                          <a:cs typeface="Times New Roman" panose="02020603050405020304" pitchFamily="18" charset="0"/>
                        </a:rPr>
                        <a:t>Sex*Line</a:t>
                      </a:r>
                      <a:endParaRPr kumimoji="0" lang="en-US" altLang="en-US" sz="1600" b="1" i="0" u="none" strike="noStrike" cap="none" normalizeH="0" baseline="0">
                        <a:ln>
                          <a:noFill/>
                        </a:ln>
                        <a:solidFill>
                          <a:schemeClr val="tx1"/>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1400" b="1" i="0" u="none" strike="noStrike" cap="none" normalizeH="0" baseline="0">
                          <a:ln>
                            <a:noFill/>
                          </a:ln>
                          <a:solidFill>
                            <a:srgbClr val="0000FF"/>
                          </a:solidFill>
                          <a:effectLst/>
                          <a:latin typeface="Arial" panose="020B0604020202020204" pitchFamily="34" charset="0"/>
                          <a:cs typeface="Times New Roman" panose="02020603050405020304" pitchFamily="18" charset="0"/>
                        </a:rPr>
                        <a:t>1,111</a:t>
                      </a:r>
                      <a:endParaRPr kumimoji="0" lang="en-US" altLang="en-US" sz="1400" b="1" i="0" u="none" strike="noStrike" cap="none" normalizeH="0" baseline="0">
                        <a:ln>
                          <a:noFill/>
                        </a:ln>
                        <a:solidFill>
                          <a:srgbClr val="0000FF"/>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1400" b="1" i="0" u="none" strike="noStrike" cap="none" normalizeH="0" baseline="0">
                          <a:ln>
                            <a:noFill/>
                          </a:ln>
                          <a:solidFill>
                            <a:srgbClr val="0000FF"/>
                          </a:solidFill>
                          <a:effectLst/>
                          <a:latin typeface="Arial" panose="020B0604020202020204" pitchFamily="34" charset="0"/>
                          <a:cs typeface="Times New Roman" panose="02020603050405020304" pitchFamily="18" charset="0"/>
                        </a:rPr>
                        <a:t>2.0</a:t>
                      </a:r>
                      <a:endParaRPr kumimoji="0" lang="en-US" altLang="en-US" sz="1400" b="1" i="0" u="none" strike="noStrike" cap="none" normalizeH="0" baseline="0">
                        <a:ln>
                          <a:noFill/>
                        </a:ln>
                        <a:solidFill>
                          <a:srgbClr val="0000FF"/>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1700" b="1" i="0" u="none" strike="noStrike" cap="none" normalizeH="0" baseline="0">
                          <a:ln>
                            <a:noFill/>
                          </a:ln>
                          <a:solidFill>
                            <a:srgbClr val="0000FF"/>
                          </a:solidFill>
                          <a:effectLst/>
                          <a:latin typeface="Arial" panose="020B0604020202020204" pitchFamily="34" charset="0"/>
                          <a:cs typeface="Times New Roman" panose="02020603050405020304" pitchFamily="18" charset="0"/>
                        </a:rPr>
                        <a:t>0.1184</a:t>
                      </a:r>
                      <a:endParaRPr kumimoji="0" lang="en-US" altLang="en-US" sz="1700" b="1" i="0" u="none" strike="noStrike" cap="none" normalizeH="0" baseline="0">
                        <a:ln>
                          <a:noFill/>
                        </a:ln>
                        <a:solidFill>
                          <a:srgbClr val="0000FF"/>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1400" b="1" i="0" u="none" strike="noStrike" cap="none" normalizeH="0" baseline="0">
                          <a:ln>
                            <a:noFill/>
                          </a:ln>
                          <a:solidFill>
                            <a:srgbClr val="FF0000"/>
                          </a:solidFill>
                          <a:effectLst/>
                          <a:latin typeface="Arial" panose="020B0604020202020204" pitchFamily="34" charset="0"/>
                          <a:cs typeface="Times New Roman" panose="02020603050405020304" pitchFamily="18" charset="0"/>
                        </a:rPr>
                        <a:t>1,181</a:t>
                      </a:r>
                      <a:endParaRPr kumimoji="0" lang="en-US" altLang="en-US" sz="1400" b="1" i="0" u="none" strike="noStrike" cap="none" normalizeH="0" baseline="0">
                        <a:ln>
                          <a:noFill/>
                        </a:ln>
                        <a:solidFill>
                          <a:srgbClr val="FF0000"/>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1400" b="1" i="0" u="none" strike="noStrike" cap="none" normalizeH="0" baseline="0">
                          <a:ln>
                            <a:noFill/>
                          </a:ln>
                          <a:solidFill>
                            <a:srgbClr val="FF0000"/>
                          </a:solidFill>
                          <a:effectLst/>
                          <a:latin typeface="Arial" panose="020B0604020202020204" pitchFamily="34" charset="0"/>
                          <a:cs typeface="Times New Roman" panose="02020603050405020304" pitchFamily="18" charset="0"/>
                        </a:rPr>
                        <a:t>1.6</a:t>
                      </a:r>
                      <a:endParaRPr kumimoji="0" lang="en-US" altLang="en-US" sz="1400" b="1" i="0" u="none" strike="noStrike" cap="none" normalizeH="0" baseline="0">
                        <a:ln>
                          <a:noFill/>
                        </a:ln>
                        <a:solidFill>
                          <a:srgbClr val="FF0000"/>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1700" b="1" i="0" u="none" strike="noStrike" cap="none" normalizeH="0" baseline="0">
                          <a:ln>
                            <a:noFill/>
                          </a:ln>
                          <a:solidFill>
                            <a:srgbClr val="FF0000"/>
                          </a:solidFill>
                          <a:effectLst/>
                          <a:latin typeface="Arial" panose="020B0604020202020204" pitchFamily="34" charset="0"/>
                          <a:cs typeface="Times New Roman" panose="02020603050405020304" pitchFamily="18" charset="0"/>
                        </a:rPr>
                        <a:t>0.1908</a:t>
                      </a:r>
                      <a:endParaRPr kumimoji="0" lang="en-US" altLang="en-US" sz="1700" b="1" i="0" u="none" strike="noStrike" cap="none" normalizeH="0" baseline="0">
                        <a:ln>
                          <a:noFill/>
                        </a:ln>
                        <a:solidFill>
                          <a:srgbClr val="FF0000"/>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616015365"/>
                  </a:ext>
                </a:extLst>
              </a:tr>
            </a:tbl>
          </a:graphicData>
        </a:graphic>
      </p:graphicFrame>
      <p:graphicFrame>
        <p:nvGraphicFramePr>
          <p:cNvPr id="2151490" name="Group 66">
            <a:extLst>
              <a:ext uri="{FF2B5EF4-FFF2-40B4-BE49-F238E27FC236}">
                <a16:creationId xmlns:a16="http://schemas.microsoft.com/office/drawing/2014/main" id="{64C5C8E6-8063-0360-7962-C5EAE80E979F}"/>
              </a:ext>
            </a:extLst>
          </p:cNvPr>
          <p:cNvGraphicFramePr>
            <a:graphicFrameLocks noGrp="1"/>
          </p:cNvGraphicFramePr>
          <p:nvPr/>
        </p:nvGraphicFramePr>
        <p:xfrm>
          <a:off x="828675" y="3384550"/>
          <a:ext cx="7477125" cy="1219200"/>
        </p:xfrm>
        <a:graphic>
          <a:graphicData uri="http://schemas.openxmlformats.org/drawingml/2006/table">
            <a:tbl>
              <a:tblPr/>
              <a:tblGrid>
                <a:gridCol w="1797050">
                  <a:extLst>
                    <a:ext uri="{9D8B030D-6E8A-4147-A177-3AD203B41FA5}">
                      <a16:colId xmlns:a16="http://schemas.microsoft.com/office/drawing/2014/main" val="486917294"/>
                    </a:ext>
                  </a:extLst>
                </a:gridCol>
                <a:gridCol w="1060450">
                  <a:extLst>
                    <a:ext uri="{9D8B030D-6E8A-4147-A177-3AD203B41FA5}">
                      <a16:colId xmlns:a16="http://schemas.microsoft.com/office/drawing/2014/main" val="1103673931"/>
                    </a:ext>
                  </a:extLst>
                </a:gridCol>
                <a:gridCol w="701675">
                  <a:extLst>
                    <a:ext uri="{9D8B030D-6E8A-4147-A177-3AD203B41FA5}">
                      <a16:colId xmlns:a16="http://schemas.microsoft.com/office/drawing/2014/main" val="3277300667"/>
                    </a:ext>
                  </a:extLst>
                </a:gridCol>
                <a:gridCol w="642938">
                  <a:extLst>
                    <a:ext uri="{9D8B030D-6E8A-4147-A177-3AD203B41FA5}">
                      <a16:colId xmlns:a16="http://schemas.microsoft.com/office/drawing/2014/main" val="3990979224"/>
                    </a:ext>
                  </a:extLst>
                </a:gridCol>
                <a:gridCol w="909637">
                  <a:extLst>
                    <a:ext uri="{9D8B030D-6E8A-4147-A177-3AD203B41FA5}">
                      <a16:colId xmlns:a16="http://schemas.microsoft.com/office/drawing/2014/main" val="3591072531"/>
                    </a:ext>
                  </a:extLst>
                </a:gridCol>
                <a:gridCol w="781050">
                  <a:extLst>
                    <a:ext uri="{9D8B030D-6E8A-4147-A177-3AD203B41FA5}">
                      <a16:colId xmlns:a16="http://schemas.microsoft.com/office/drawing/2014/main" val="696847456"/>
                    </a:ext>
                  </a:extLst>
                </a:gridCol>
                <a:gridCol w="636588">
                  <a:extLst>
                    <a:ext uri="{9D8B030D-6E8A-4147-A177-3AD203B41FA5}">
                      <a16:colId xmlns:a16="http://schemas.microsoft.com/office/drawing/2014/main" val="1826358268"/>
                    </a:ext>
                  </a:extLst>
                </a:gridCol>
                <a:gridCol w="947737">
                  <a:extLst>
                    <a:ext uri="{9D8B030D-6E8A-4147-A177-3AD203B41FA5}">
                      <a16:colId xmlns:a16="http://schemas.microsoft.com/office/drawing/2014/main" val="3062432036"/>
                    </a:ext>
                  </a:extLst>
                </a:gridCol>
              </a:tblGrid>
              <a:tr h="406400">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600" b="1" i="0" u="none" strike="noStrike" cap="none" normalizeH="0" baseline="0">
                          <a:ln>
                            <a:noFill/>
                          </a:ln>
                          <a:solidFill>
                            <a:schemeClr val="tx1"/>
                          </a:solidFill>
                          <a:effectLst/>
                          <a:latin typeface="Arial" panose="020B0604020202020204" pitchFamily="34" charset="0"/>
                          <a:cs typeface="Times New Roman" panose="02020603050405020304" pitchFamily="18" charset="0"/>
                        </a:rPr>
                        <a:t>Average Speed</a:t>
                      </a:r>
                      <a:endParaRPr kumimoji="0" lang="en-US" altLang="en-US" sz="1600" b="1" i="0" u="none" strike="noStrike" cap="none" normalizeH="0" baseline="0">
                        <a:ln>
                          <a:noFill/>
                        </a:ln>
                        <a:solidFill>
                          <a:schemeClr val="tx1"/>
                        </a:solidFill>
                        <a:effectLst/>
                        <a:latin typeface="Arial" panose="020B0604020202020204" pitchFamily="34"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1600" b="1" i="0" u="none" strike="noStrike" cap="none" normalizeH="0" baseline="0">
                          <a:ln>
                            <a:noFill/>
                          </a:ln>
                          <a:solidFill>
                            <a:schemeClr val="tx1"/>
                          </a:solidFill>
                          <a:effectLst/>
                          <a:latin typeface="Arial" panose="020B0604020202020204" pitchFamily="34" charset="0"/>
                          <a:cs typeface="Times New Roman" panose="02020603050405020304" pitchFamily="18" charset="0"/>
                        </a:rPr>
                        <a:t>Sex</a:t>
                      </a:r>
                      <a:endParaRPr kumimoji="0" lang="en-US" altLang="en-US" sz="1600" b="1" i="0" u="none" strike="noStrike" cap="none" normalizeH="0" baseline="0">
                        <a:ln>
                          <a:noFill/>
                        </a:ln>
                        <a:solidFill>
                          <a:schemeClr val="tx1"/>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1400" b="1" i="0" u="none" strike="noStrike" cap="none" normalizeH="0" baseline="0">
                          <a:ln>
                            <a:noFill/>
                          </a:ln>
                          <a:solidFill>
                            <a:srgbClr val="0000FF"/>
                          </a:solidFill>
                          <a:effectLst/>
                          <a:latin typeface="Arial" panose="020B0604020202020204" pitchFamily="34" charset="0"/>
                          <a:cs typeface="Times New Roman" panose="02020603050405020304" pitchFamily="18" charset="0"/>
                        </a:rPr>
                        <a:t>1,111</a:t>
                      </a:r>
                      <a:endParaRPr kumimoji="0" lang="en-US" altLang="en-US" sz="1400" b="1" i="0" u="none" strike="noStrike" cap="none" normalizeH="0" baseline="0">
                        <a:ln>
                          <a:noFill/>
                        </a:ln>
                        <a:solidFill>
                          <a:srgbClr val="0000FF"/>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1400" b="1" i="0" u="none" strike="noStrike" cap="none" normalizeH="0" baseline="0">
                          <a:ln>
                            <a:noFill/>
                          </a:ln>
                          <a:solidFill>
                            <a:srgbClr val="0000FF"/>
                          </a:solidFill>
                          <a:effectLst/>
                          <a:latin typeface="Arial" panose="020B0604020202020204" pitchFamily="34" charset="0"/>
                          <a:cs typeface="Times New Roman" panose="02020603050405020304" pitchFamily="18" charset="0"/>
                        </a:rPr>
                        <a:t>4.0</a:t>
                      </a:r>
                      <a:endParaRPr kumimoji="0" lang="en-US" altLang="en-US" sz="1400" b="1" i="0" u="none" strike="noStrike" cap="none" normalizeH="0" baseline="0">
                        <a:ln>
                          <a:noFill/>
                        </a:ln>
                        <a:solidFill>
                          <a:srgbClr val="0000FF"/>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1700" b="1" i="0" u="none" strike="noStrike" cap="none" normalizeH="0" baseline="0">
                          <a:ln>
                            <a:noFill/>
                          </a:ln>
                          <a:solidFill>
                            <a:srgbClr val="0000FF"/>
                          </a:solidFill>
                          <a:effectLst/>
                          <a:latin typeface="Arial" panose="020B0604020202020204" pitchFamily="34" charset="0"/>
                          <a:cs typeface="Times New Roman" panose="02020603050405020304" pitchFamily="18" charset="0"/>
                        </a:rPr>
                        <a:t>0.0485</a:t>
                      </a:r>
                      <a:endParaRPr kumimoji="0" lang="en-US" altLang="en-US" sz="1700" b="1" i="0" u="none" strike="noStrike" cap="none" normalizeH="0" baseline="0">
                        <a:ln>
                          <a:noFill/>
                        </a:ln>
                        <a:solidFill>
                          <a:srgbClr val="0000FF"/>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1400" b="1" i="0" u="none" strike="noStrike" cap="none" normalizeH="0" baseline="0">
                          <a:ln>
                            <a:noFill/>
                          </a:ln>
                          <a:solidFill>
                            <a:srgbClr val="FF0000"/>
                          </a:solidFill>
                          <a:effectLst/>
                          <a:latin typeface="Arial" panose="020B0604020202020204" pitchFamily="34" charset="0"/>
                          <a:cs typeface="Times New Roman" panose="02020603050405020304" pitchFamily="18" charset="0"/>
                        </a:rPr>
                        <a:t>1,181</a:t>
                      </a:r>
                      <a:endParaRPr kumimoji="0" lang="en-US" altLang="en-US" sz="1400" b="1" i="0" u="none" strike="noStrike" cap="none" normalizeH="0" baseline="0">
                        <a:ln>
                          <a:noFill/>
                        </a:ln>
                        <a:solidFill>
                          <a:srgbClr val="FF0000"/>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1400" b="1" i="0" u="none" strike="noStrike" cap="none" normalizeH="0" baseline="0">
                          <a:ln>
                            <a:noFill/>
                          </a:ln>
                          <a:solidFill>
                            <a:srgbClr val="FF0000"/>
                          </a:solidFill>
                          <a:effectLst/>
                          <a:latin typeface="Arial" panose="020B0604020202020204" pitchFamily="34" charset="0"/>
                          <a:cs typeface="Times New Roman" panose="02020603050405020304" pitchFamily="18" charset="0"/>
                        </a:rPr>
                        <a:t>12.9</a:t>
                      </a:r>
                      <a:endParaRPr kumimoji="0" lang="en-US" altLang="en-US" sz="1400" b="1" i="0" u="none" strike="noStrike" cap="none" normalizeH="0" baseline="0">
                        <a:ln>
                          <a:noFill/>
                        </a:ln>
                        <a:solidFill>
                          <a:srgbClr val="FF0000"/>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1700" b="1" i="0" u="none" strike="noStrike" cap="none" normalizeH="0" baseline="0">
                          <a:ln>
                            <a:noFill/>
                          </a:ln>
                          <a:solidFill>
                            <a:srgbClr val="FF0000"/>
                          </a:solidFill>
                          <a:effectLst/>
                          <a:latin typeface="Arial" panose="020B0604020202020204" pitchFamily="34" charset="0"/>
                          <a:cs typeface="Times New Roman" panose="02020603050405020304" pitchFamily="18" charset="0"/>
                        </a:rPr>
                        <a:t>0.0004</a:t>
                      </a:r>
                      <a:endParaRPr kumimoji="0" lang="en-US" altLang="en-US" sz="1700" b="1" i="0" u="none" strike="noStrike" cap="none" normalizeH="0" baseline="0">
                        <a:ln>
                          <a:noFill/>
                        </a:ln>
                        <a:solidFill>
                          <a:srgbClr val="FF0000"/>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291386304"/>
                  </a:ext>
                </a:extLst>
              </a:tr>
              <a:tr h="406400">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pPr>
                      <a:endParaRPr kumimoji="0" lang="en-US" altLang="en-US" sz="1600" b="1" i="0" u="none" strike="noStrike" cap="none" normalizeH="0" baseline="0">
                        <a:ln>
                          <a:noFill/>
                        </a:ln>
                        <a:solidFill>
                          <a:schemeClr val="tx1"/>
                        </a:solidFill>
                        <a:effectLst/>
                        <a:latin typeface="Arial" panose="020B0604020202020204" pitchFamily="34"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1600" b="1" i="0" u="none" strike="noStrike" cap="none" normalizeH="0" baseline="0">
                          <a:ln>
                            <a:noFill/>
                          </a:ln>
                          <a:solidFill>
                            <a:schemeClr val="tx1"/>
                          </a:solidFill>
                          <a:effectLst/>
                          <a:latin typeface="Arial" panose="020B0604020202020204" pitchFamily="34" charset="0"/>
                          <a:cs typeface="Times New Roman" panose="02020603050405020304" pitchFamily="18" charset="0"/>
                        </a:rPr>
                        <a:t>Line</a:t>
                      </a:r>
                      <a:endParaRPr kumimoji="0" lang="en-US" altLang="en-US" sz="1600" b="1" i="0" u="none" strike="noStrike" cap="none" normalizeH="0" baseline="0">
                        <a:ln>
                          <a:noFill/>
                        </a:ln>
                        <a:solidFill>
                          <a:schemeClr val="tx1"/>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1400" b="1" i="0" u="none" strike="noStrike" cap="none" normalizeH="0" baseline="0">
                          <a:ln>
                            <a:noFill/>
                          </a:ln>
                          <a:solidFill>
                            <a:srgbClr val="0000FF"/>
                          </a:solidFill>
                          <a:effectLst/>
                          <a:latin typeface="Arial" panose="020B0604020202020204" pitchFamily="34" charset="0"/>
                          <a:cs typeface="Times New Roman" panose="02020603050405020304" pitchFamily="18" charset="0"/>
                        </a:rPr>
                        <a:t>1,35</a:t>
                      </a:r>
                      <a:endParaRPr kumimoji="0" lang="en-US" altLang="en-US" sz="1400" b="1" i="0" u="none" strike="noStrike" cap="none" normalizeH="0" baseline="0">
                        <a:ln>
                          <a:noFill/>
                        </a:ln>
                        <a:solidFill>
                          <a:srgbClr val="0000FF"/>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1400" b="1" i="0" u="none" strike="noStrike" cap="none" normalizeH="0" baseline="0">
                          <a:ln>
                            <a:noFill/>
                          </a:ln>
                          <a:solidFill>
                            <a:srgbClr val="0000FF"/>
                          </a:solidFill>
                          <a:effectLst/>
                          <a:latin typeface="Arial" panose="020B0604020202020204" pitchFamily="34" charset="0"/>
                          <a:cs typeface="Times New Roman" panose="02020603050405020304" pitchFamily="18" charset="0"/>
                        </a:rPr>
                        <a:t>0.5</a:t>
                      </a:r>
                      <a:endParaRPr kumimoji="0" lang="en-US" altLang="en-US" sz="1400" b="1" i="0" u="none" strike="noStrike" cap="none" normalizeH="0" baseline="0">
                        <a:ln>
                          <a:noFill/>
                        </a:ln>
                        <a:solidFill>
                          <a:srgbClr val="0000FF"/>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1700" b="1" i="0" u="none" strike="noStrike" cap="none" normalizeH="0" baseline="0">
                          <a:ln>
                            <a:noFill/>
                          </a:ln>
                          <a:solidFill>
                            <a:srgbClr val="0000FF"/>
                          </a:solidFill>
                          <a:effectLst/>
                          <a:latin typeface="Arial" panose="020B0604020202020204" pitchFamily="34" charset="0"/>
                          <a:cs typeface="Times New Roman" panose="02020603050405020304" pitchFamily="18" charset="0"/>
                        </a:rPr>
                        <a:t>0.6947</a:t>
                      </a:r>
                      <a:endParaRPr kumimoji="0" lang="en-US" altLang="en-US" sz="1700" b="1" i="0" u="none" strike="noStrike" cap="none" normalizeH="0" baseline="0">
                        <a:ln>
                          <a:noFill/>
                        </a:ln>
                        <a:solidFill>
                          <a:srgbClr val="0000FF"/>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1400" b="1" i="0" u="none" strike="noStrike" cap="none" normalizeH="0" baseline="0">
                          <a:ln>
                            <a:noFill/>
                          </a:ln>
                          <a:solidFill>
                            <a:srgbClr val="FF0000"/>
                          </a:solidFill>
                          <a:effectLst/>
                          <a:latin typeface="Arial" panose="020B0604020202020204" pitchFamily="34" charset="0"/>
                          <a:cs typeface="Times New Roman" panose="02020603050405020304" pitchFamily="18" charset="0"/>
                        </a:rPr>
                        <a:t>1,38</a:t>
                      </a:r>
                      <a:endParaRPr kumimoji="0" lang="en-US" altLang="en-US" sz="1400" b="1" i="0" u="none" strike="noStrike" cap="none" normalizeH="0" baseline="0">
                        <a:ln>
                          <a:noFill/>
                        </a:ln>
                        <a:solidFill>
                          <a:srgbClr val="FF0000"/>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1400" b="1" i="0" u="none" strike="noStrike" cap="none" normalizeH="0" baseline="0">
                          <a:ln>
                            <a:noFill/>
                          </a:ln>
                          <a:solidFill>
                            <a:srgbClr val="FF0000"/>
                          </a:solidFill>
                          <a:effectLst/>
                          <a:latin typeface="Arial" panose="020B0604020202020204" pitchFamily="34" charset="0"/>
                          <a:cs typeface="Times New Roman" panose="02020603050405020304" pitchFamily="18" charset="0"/>
                        </a:rPr>
                        <a:t>6.5</a:t>
                      </a:r>
                      <a:endParaRPr kumimoji="0" lang="en-US" altLang="en-US" sz="1400" b="1" i="0" u="none" strike="noStrike" cap="none" normalizeH="0" baseline="0">
                        <a:ln>
                          <a:noFill/>
                        </a:ln>
                        <a:solidFill>
                          <a:srgbClr val="FF0000"/>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1700" b="1" i="0" u="none" strike="noStrike" cap="none" normalizeH="0" baseline="0">
                          <a:ln>
                            <a:noFill/>
                          </a:ln>
                          <a:solidFill>
                            <a:srgbClr val="FF0000"/>
                          </a:solidFill>
                          <a:effectLst/>
                          <a:latin typeface="Arial" panose="020B0604020202020204" pitchFamily="34" charset="0"/>
                          <a:cs typeface="Times New Roman" panose="02020603050405020304" pitchFamily="18" charset="0"/>
                        </a:rPr>
                        <a:t>0.0012</a:t>
                      </a:r>
                      <a:endParaRPr kumimoji="0" lang="en-US" altLang="en-US" sz="1700" b="1" i="0" u="none" strike="noStrike" cap="none" normalizeH="0" baseline="0">
                        <a:ln>
                          <a:noFill/>
                        </a:ln>
                        <a:solidFill>
                          <a:srgbClr val="FF0000"/>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3301113813"/>
                  </a:ext>
                </a:extLst>
              </a:tr>
              <a:tr h="406400">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pPr>
                      <a:endParaRPr kumimoji="0" lang="en-US" altLang="en-US" sz="1600" b="1" i="0" u="none" strike="noStrike" cap="none" normalizeH="0" baseline="0">
                        <a:ln>
                          <a:noFill/>
                        </a:ln>
                        <a:solidFill>
                          <a:schemeClr val="tx1"/>
                        </a:solidFill>
                        <a:effectLst/>
                        <a:latin typeface="Arial" panose="020B0604020202020204" pitchFamily="34"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1600" b="1" i="0" u="none" strike="noStrike" cap="none" normalizeH="0" baseline="0">
                          <a:ln>
                            <a:noFill/>
                          </a:ln>
                          <a:solidFill>
                            <a:schemeClr val="tx1"/>
                          </a:solidFill>
                          <a:effectLst/>
                          <a:latin typeface="Arial" panose="020B0604020202020204" pitchFamily="34" charset="0"/>
                          <a:cs typeface="Times New Roman" panose="02020603050405020304" pitchFamily="18" charset="0"/>
                        </a:rPr>
                        <a:t>Sex*Line</a:t>
                      </a:r>
                      <a:endParaRPr kumimoji="0" lang="en-US" altLang="en-US" sz="1600" b="1" i="0" u="none" strike="noStrike" cap="none" normalizeH="0" baseline="0">
                        <a:ln>
                          <a:noFill/>
                        </a:ln>
                        <a:solidFill>
                          <a:schemeClr val="tx1"/>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1400" b="1" i="0" u="none" strike="noStrike" cap="none" normalizeH="0" baseline="0">
                          <a:ln>
                            <a:noFill/>
                          </a:ln>
                          <a:solidFill>
                            <a:srgbClr val="0000FF"/>
                          </a:solidFill>
                          <a:effectLst/>
                          <a:latin typeface="Arial" panose="020B0604020202020204" pitchFamily="34" charset="0"/>
                          <a:cs typeface="Times New Roman" panose="02020603050405020304" pitchFamily="18" charset="0"/>
                        </a:rPr>
                        <a:t>1,111</a:t>
                      </a:r>
                      <a:endParaRPr kumimoji="0" lang="en-US" altLang="en-US" sz="1400" b="1" i="0" u="none" strike="noStrike" cap="none" normalizeH="0" baseline="0">
                        <a:ln>
                          <a:noFill/>
                        </a:ln>
                        <a:solidFill>
                          <a:srgbClr val="0000FF"/>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1400" b="1" i="0" u="none" strike="noStrike" cap="none" normalizeH="0" baseline="0">
                          <a:ln>
                            <a:noFill/>
                          </a:ln>
                          <a:solidFill>
                            <a:srgbClr val="0000FF"/>
                          </a:solidFill>
                          <a:effectLst/>
                          <a:latin typeface="Arial" panose="020B0604020202020204" pitchFamily="34" charset="0"/>
                          <a:cs typeface="Times New Roman" panose="02020603050405020304" pitchFamily="18" charset="0"/>
                        </a:rPr>
                        <a:t>1.9</a:t>
                      </a:r>
                      <a:endParaRPr kumimoji="0" lang="en-US" altLang="en-US" sz="1400" b="1" i="0" u="none" strike="noStrike" cap="none" normalizeH="0" baseline="0">
                        <a:ln>
                          <a:noFill/>
                        </a:ln>
                        <a:solidFill>
                          <a:srgbClr val="0000FF"/>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1700" b="1" i="0" u="none" strike="noStrike" cap="none" normalizeH="0" baseline="0">
                          <a:ln>
                            <a:noFill/>
                          </a:ln>
                          <a:solidFill>
                            <a:srgbClr val="0000FF"/>
                          </a:solidFill>
                          <a:effectLst/>
                          <a:latin typeface="Arial" panose="020B0604020202020204" pitchFamily="34" charset="0"/>
                          <a:cs typeface="Times New Roman" panose="02020603050405020304" pitchFamily="18" charset="0"/>
                        </a:rPr>
                        <a:t>0.1407</a:t>
                      </a:r>
                      <a:endParaRPr kumimoji="0" lang="en-US" altLang="en-US" sz="1700" b="1" i="0" u="none" strike="noStrike" cap="none" normalizeH="0" baseline="0">
                        <a:ln>
                          <a:noFill/>
                        </a:ln>
                        <a:solidFill>
                          <a:srgbClr val="0000FF"/>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1400" b="1" i="0" u="none" strike="noStrike" cap="none" normalizeH="0" baseline="0">
                          <a:ln>
                            <a:noFill/>
                          </a:ln>
                          <a:solidFill>
                            <a:srgbClr val="FF0000"/>
                          </a:solidFill>
                          <a:effectLst/>
                          <a:latin typeface="Arial" panose="020B0604020202020204" pitchFamily="34" charset="0"/>
                          <a:cs typeface="Times New Roman" panose="02020603050405020304" pitchFamily="18" charset="0"/>
                        </a:rPr>
                        <a:t>1,181</a:t>
                      </a:r>
                      <a:endParaRPr kumimoji="0" lang="en-US" altLang="en-US" sz="1400" b="1" i="0" u="none" strike="noStrike" cap="none" normalizeH="0" baseline="0">
                        <a:ln>
                          <a:noFill/>
                        </a:ln>
                        <a:solidFill>
                          <a:srgbClr val="FF0000"/>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1400" b="1" i="0" u="none" strike="noStrike" cap="none" normalizeH="0" baseline="0">
                          <a:ln>
                            <a:noFill/>
                          </a:ln>
                          <a:solidFill>
                            <a:srgbClr val="FF0000"/>
                          </a:solidFill>
                          <a:effectLst/>
                          <a:latin typeface="Arial" panose="020B0604020202020204" pitchFamily="34" charset="0"/>
                          <a:cs typeface="Times New Roman" panose="02020603050405020304" pitchFamily="18" charset="0"/>
                        </a:rPr>
                        <a:t>1.3</a:t>
                      </a:r>
                      <a:endParaRPr kumimoji="0" lang="en-US" altLang="en-US" sz="1400" b="1" i="0" u="none" strike="noStrike" cap="none" normalizeH="0" baseline="0">
                        <a:ln>
                          <a:noFill/>
                        </a:ln>
                        <a:solidFill>
                          <a:srgbClr val="FF0000"/>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1700" b="1" i="0" u="none" strike="noStrike" cap="none" normalizeH="0" baseline="0">
                          <a:ln>
                            <a:noFill/>
                          </a:ln>
                          <a:solidFill>
                            <a:srgbClr val="FF0000"/>
                          </a:solidFill>
                          <a:effectLst/>
                          <a:latin typeface="Arial" panose="020B0604020202020204" pitchFamily="34" charset="0"/>
                          <a:cs typeface="Times New Roman" panose="02020603050405020304" pitchFamily="18" charset="0"/>
                        </a:rPr>
                        <a:t>0.2919</a:t>
                      </a:r>
                      <a:endParaRPr kumimoji="0" lang="en-US" altLang="en-US" sz="1700" b="1" i="0" u="none" strike="noStrike" cap="none" normalizeH="0" baseline="0">
                        <a:ln>
                          <a:noFill/>
                        </a:ln>
                        <a:solidFill>
                          <a:srgbClr val="FF0000"/>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931947772"/>
                  </a:ext>
                </a:extLst>
              </a:tr>
            </a:tbl>
          </a:graphicData>
        </a:graphic>
      </p:graphicFrame>
      <p:graphicFrame>
        <p:nvGraphicFramePr>
          <p:cNvPr id="2151528" name="Group 104">
            <a:extLst>
              <a:ext uri="{FF2B5EF4-FFF2-40B4-BE49-F238E27FC236}">
                <a16:creationId xmlns:a16="http://schemas.microsoft.com/office/drawing/2014/main" id="{F5CC6D21-B01B-2465-66DE-B17DF5C354B4}"/>
              </a:ext>
            </a:extLst>
          </p:cNvPr>
          <p:cNvGraphicFramePr>
            <a:graphicFrameLocks noGrp="1"/>
          </p:cNvGraphicFramePr>
          <p:nvPr/>
        </p:nvGraphicFramePr>
        <p:xfrm>
          <a:off x="828675" y="4749800"/>
          <a:ext cx="7477125" cy="1219200"/>
        </p:xfrm>
        <a:graphic>
          <a:graphicData uri="http://schemas.openxmlformats.org/drawingml/2006/table">
            <a:tbl>
              <a:tblPr/>
              <a:tblGrid>
                <a:gridCol w="1797050">
                  <a:extLst>
                    <a:ext uri="{9D8B030D-6E8A-4147-A177-3AD203B41FA5}">
                      <a16:colId xmlns:a16="http://schemas.microsoft.com/office/drawing/2014/main" val="2684586501"/>
                    </a:ext>
                  </a:extLst>
                </a:gridCol>
                <a:gridCol w="1060450">
                  <a:extLst>
                    <a:ext uri="{9D8B030D-6E8A-4147-A177-3AD203B41FA5}">
                      <a16:colId xmlns:a16="http://schemas.microsoft.com/office/drawing/2014/main" val="2363157746"/>
                    </a:ext>
                  </a:extLst>
                </a:gridCol>
                <a:gridCol w="701675">
                  <a:extLst>
                    <a:ext uri="{9D8B030D-6E8A-4147-A177-3AD203B41FA5}">
                      <a16:colId xmlns:a16="http://schemas.microsoft.com/office/drawing/2014/main" val="4194083239"/>
                    </a:ext>
                  </a:extLst>
                </a:gridCol>
                <a:gridCol w="642938">
                  <a:extLst>
                    <a:ext uri="{9D8B030D-6E8A-4147-A177-3AD203B41FA5}">
                      <a16:colId xmlns:a16="http://schemas.microsoft.com/office/drawing/2014/main" val="4145616982"/>
                    </a:ext>
                  </a:extLst>
                </a:gridCol>
                <a:gridCol w="909637">
                  <a:extLst>
                    <a:ext uri="{9D8B030D-6E8A-4147-A177-3AD203B41FA5}">
                      <a16:colId xmlns:a16="http://schemas.microsoft.com/office/drawing/2014/main" val="2238552524"/>
                    </a:ext>
                  </a:extLst>
                </a:gridCol>
                <a:gridCol w="781050">
                  <a:extLst>
                    <a:ext uri="{9D8B030D-6E8A-4147-A177-3AD203B41FA5}">
                      <a16:colId xmlns:a16="http://schemas.microsoft.com/office/drawing/2014/main" val="1122172325"/>
                    </a:ext>
                  </a:extLst>
                </a:gridCol>
                <a:gridCol w="636588">
                  <a:extLst>
                    <a:ext uri="{9D8B030D-6E8A-4147-A177-3AD203B41FA5}">
                      <a16:colId xmlns:a16="http://schemas.microsoft.com/office/drawing/2014/main" val="3987421949"/>
                    </a:ext>
                  </a:extLst>
                </a:gridCol>
                <a:gridCol w="947737">
                  <a:extLst>
                    <a:ext uri="{9D8B030D-6E8A-4147-A177-3AD203B41FA5}">
                      <a16:colId xmlns:a16="http://schemas.microsoft.com/office/drawing/2014/main" val="3982010442"/>
                    </a:ext>
                  </a:extLst>
                </a:gridCol>
              </a:tblGrid>
              <a:tr h="406400">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600" b="1" i="0" u="none" strike="noStrike" cap="none" normalizeH="0" baseline="0">
                          <a:ln>
                            <a:noFill/>
                          </a:ln>
                          <a:solidFill>
                            <a:schemeClr val="tx1"/>
                          </a:solidFill>
                          <a:effectLst/>
                          <a:latin typeface="Arial" panose="020B0604020202020204" pitchFamily="34" charset="0"/>
                          <a:cs typeface="Times New Roman" panose="02020603050405020304" pitchFamily="18" charset="0"/>
                        </a:rPr>
                        <a:t>Minutes/Day</a:t>
                      </a:r>
                      <a:endParaRPr kumimoji="0" lang="en-US" altLang="en-US" sz="1600" b="1" i="0" u="none" strike="noStrike" cap="none" normalizeH="0" baseline="0">
                        <a:ln>
                          <a:noFill/>
                        </a:ln>
                        <a:solidFill>
                          <a:schemeClr val="tx1"/>
                        </a:solidFill>
                        <a:effectLst/>
                        <a:latin typeface="Arial" panose="020B0604020202020204" pitchFamily="34"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1600" b="1" i="0" u="none" strike="noStrike" cap="none" normalizeH="0" baseline="0">
                          <a:ln>
                            <a:noFill/>
                          </a:ln>
                          <a:solidFill>
                            <a:schemeClr val="tx1"/>
                          </a:solidFill>
                          <a:effectLst/>
                          <a:latin typeface="Arial" panose="020B0604020202020204" pitchFamily="34" charset="0"/>
                          <a:cs typeface="Times New Roman" panose="02020603050405020304" pitchFamily="18" charset="0"/>
                        </a:rPr>
                        <a:t>Sex</a:t>
                      </a:r>
                      <a:endParaRPr kumimoji="0" lang="en-US" altLang="en-US" sz="1600" b="1" i="0" u="none" strike="noStrike" cap="none" normalizeH="0" baseline="0">
                        <a:ln>
                          <a:noFill/>
                        </a:ln>
                        <a:solidFill>
                          <a:schemeClr val="tx1"/>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1400" b="1" i="0" u="none" strike="noStrike" cap="none" normalizeH="0" baseline="0">
                          <a:ln>
                            <a:noFill/>
                          </a:ln>
                          <a:solidFill>
                            <a:srgbClr val="0000FF"/>
                          </a:solidFill>
                          <a:effectLst/>
                          <a:latin typeface="Arial" panose="020B0604020202020204" pitchFamily="34" charset="0"/>
                          <a:cs typeface="Times New Roman" panose="02020603050405020304" pitchFamily="18" charset="0"/>
                        </a:rPr>
                        <a:t>1,111</a:t>
                      </a:r>
                      <a:endParaRPr kumimoji="0" lang="en-US" altLang="en-US" sz="1400" b="1" i="0" u="none" strike="noStrike" cap="none" normalizeH="0" baseline="0">
                        <a:ln>
                          <a:noFill/>
                        </a:ln>
                        <a:solidFill>
                          <a:srgbClr val="0000FF"/>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1400" b="1" i="0" u="none" strike="noStrike" cap="none" normalizeH="0" baseline="0">
                          <a:ln>
                            <a:noFill/>
                          </a:ln>
                          <a:solidFill>
                            <a:srgbClr val="0000FF"/>
                          </a:solidFill>
                          <a:effectLst/>
                          <a:latin typeface="Arial" panose="020B0604020202020204" pitchFamily="34" charset="0"/>
                          <a:cs typeface="Times New Roman" panose="02020603050405020304" pitchFamily="18" charset="0"/>
                        </a:rPr>
                        <a:t>43.0</a:t>
                      </a:r>
                      <a:endParaRPr kumimoji="0" lang="en-US" altLang="en-US" sz="1400" b="1" i="0" u="none" strike="noStrike" cap="none" normalizeH="0" baseline="0">
                        <a:ln>
                          <a:noFill/>
                        </a:ln>
                        <a:solidFill>
                          <a:srgbClr val="0000FF"/>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1700" b="1" i="0" u="none" strike="noStrike" cap="none" normalizeH="0" baseline="0">
                          <a:ln>
                            <a:noFill/>
                          </a:ln>
                          <a:solidFill>
                            <a:srgbClr val="0000FF"/>
                          </a:solidFill>
                          <a:effectLst/>
                          <a:latin typeface="Arial" panose="020B0604020202020204" pitchFamily="34" charset="0"/>
                          <a:cs typeface="Times New Roman" panose="02020603050405020304" pitchFamily="18" charset="0"/>
                        </a:rPr>
                        <a:t>&lt;.0001</a:t>
                      </a:r>
                      <a:endParaRPr kumimoji="0" lang="en-US" altLang="en-US" sz="1700" b="1" i="0" u="none" strike="noStrike" cap="none" normalizeH="0" baseline="0">
                        <a:ln>
                          <a:noFill/>
                        </a:ln>
                        <a:solidFill>
                          <a:srgbClr val="0000FF"/>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1400" b="1" i="0" u="none" strike="noStrike" cap="none" normalizeH="0" baseline="0">
                          <a:ln>
                            <a:noFill/>
                          </a:ln>
                          <a:solidFill>
                            <a:srgbClr val="FF0000"/>
                          </a:solidFill>
                          <a:effectLst/>
                          <a:latin typeface="Arial" panose="020B0604020202020204" pitchFamily="34" charset="0"/>
                          <a:cs typeface="Times New Roman" panose="02020603050405020304" pitchFamily="18" charset="0"/>
                        </a:rPr>
                        <a:t>1,181</a:t>
                      </a:r>
                      <a:endParaRPr kumimoji="0" lang="en-US" altLang="en-US" sz="1400" b="1" i="0" u="none" strike="noStrike" cap="none" normalizeH="0" baseline="0">
                        <a:ln>
                          <a:noFill/>
                        </a:ln>
                        <a:solidFill>
                          <a:srgbClr val="FF0000"/>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1400" b="1" i="0" u="none" strike="noStrike" cap="none" normalizeH="0" baseline="0">
                          <a:ln>
                            <a:noFill/>
                          </a:ln>
                          <a:solidFill>
                            <a:srgbClr val="FF0000"/>
                          </a:solidFill>
                          <a:effectLst/>
                          <a:latin typeface="Arial" panose="020B0604020202020204" pitchFamily="34" charset="0"/>
                          <a:cs typeface="Times New Roman" panose="02020603050405020304" pitchFamily="18" charset="0"/>
                        </a:rPr>
                        <a:t>0.0</a:t>
                      </a:r>
                      <a:endParaRPr kumimoji="0" lang="en-US" altLang="en-US" sz="1400" b="1" i="0" u="none" strike="noStrike" cap="none" normalizeH="0" baseline="0">
                        <a:ln>
                          <a:noFill/>
                        </a:ln>
                        <a:solidFill>
                          <a:srgbClr val="FF0000"/>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1700" b="1" i="0" u="none" strike="noStrike" cap="none" normalizeH="0" baseline="0">
                          <a:ln>
                            <a:noFill/>
                          </a:ln>
                          <a:solidFill>
                            <a:srgbClr val="FF0000"/>
                          </a:solidFill>
                          <a:effectLst/>
                          <a:latin typeface="Arial" panose="020B0604020202020204" pitchFamily="34" charset="0"/>
                          <a:cs typeface="Times New Roman" panose="02020603050405020304" pitchFamily="18" charset="0"/>
                        </a:rPr>
                        <a:t>0.9920</a:t>
                      </a:r>
                      <a:endParaRPr kumimoji="0" lang="en-US" altLang="en-US" sz="1700" b="1" i="0" u="none" strike="noStrike" cap="none" normalizeH="0" baseline="0">
                        <a:ln>
                          <a:noFill/>
                        </a:ln>
                        <a:solidFill>
                          <a:srgbClr val="FF0000"/>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865876897"/>
                  </a:ext>
                </a:extLst>
              </a:tr>
              <a:tr h="406400">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pPr>
                      <a:endParaRPr kumimoji="0" lang="en-US" altLang="en-US" sz="1600" b="1" i="0" u="none" strike="noStrike" cap="none" normalizeH="0" baseline="0">
                        <a:ln>
                          <a:noFill/>
                        </a:ln>
                        <a:solidFill>
                          <a:schemeClr val="tx1"/>
                        </a:solidFill>
                        <a:effectLst/>
                        <a:latin typeface="Arial" panose="020B0604020202020204" pitchFamily="34"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1600" b="1" i="0" u="none" strike="noStrike" cap="none" normalizeH="0" baseline="0">
                          <a:ln>
                            <a:noFill/>
                          </a:ln>
                          <a:solidFill>
                            <a:schemeClr val="tx1"/>
                          </a:solidFill>
                          <a:effectLst/>
                          <a:latin typeface="Arial" panose="020B0604020202020204" pitchFamily="34" charset="0"/>
                          <a:cs typeface="Times New Roman" panose="02020603050405020304" pitchFamily="18" charset="0"/>
                        </a:rPr>
                        <a:t>Line</a:t>
                      </a:r>
                      <a:endParaRPr kumimoji="0" lang="en-US" altLang="en-US" sz="1600" b="1" i="0" u="none" strike="noStrike" cap="none" normalizeH="0" baseline="0">
                        <a:ln>
                          <a:noFill/>
                        </a:ln>
                        <a:solidFill>
                          <a:schemeClr val="tx1"/>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1400" b="1" i="0" u="none" strike="noStrike" cap="none" normalizeH="0" baseline="0">
                          <a:ln>
                            <a:noFill/>
                          </a:ln>
                          <a:solidFill>
                            <a:srgbClr val="0000FF"/>
                          </a:solidFill>
                          <a:effectLst/>
                          <a:latin typeface="Arial" panose="020B0604020202020204" pitchFamily="34" charset="0"/>
                          <a:cs typeface="Times New Roman" panose="02020603050405020304" pitchFamily="18" charset="0"/>
                        </a:rPr>
                        <a:t>1,35</a:t>
                      </a:r>
                      <a:endParaRPr kumimoji="0" lang="en-US" altLang="en-US" sz="1400" b="1" i="0" u="none" strike="noStrike" cap="none" normalizeH="0" baseline="0">
                        <a:ln>
                          <a:noFill/>
                        </a:ln>
                        <a:solidFill>
                          <a:srgbClr val="0000FF"/>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1400" b="1" i="0" u="none" strike="noStrike" cap="none" normalizeH="0" baseline="0">
                          <a:ln>
                            <a:noFill/>
                          </a:ln>
                          <a:solidFill>
                            <a:srgbClr val="0000FF"/>
                          </a:solidFill>
                          <a:effectLst/>
                          <a:latin typeface="Arial" panose="020B0604020202020204" pitchFamily="34" charset="0"/>
                          <a:cs typeface="Times New Roman" panose="02020603050405020304" pitchFamily="18" charset="0"/>
                        </a:rPr>
                        <a:t>20.7</a:t>
                      </a:r>
                      <a:endParaRPr kumimoji="0" lang="en-US" altLang="en-US" sz="1400" b="1" i="0" u="none" strike="noStrike" cap="none" normalizeH="0" baseline="0">
                        <a:ln>
                          <a:noFill/>
                        </a:ln>
                        <a:solidFill>
                          <a:srgbClr val="0000FF"/>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1700" b="1" i="0" u="none" strike="noStrike" cap="none" normalizeH="0" baseline="0">
                          <a:ln>
                            <a:noFill/>
                          </a:ln>
                          <a:solidFill>
                            <a:srgbClr val="0000FF"/>
                          </a:solidFill>
                          <a:effectLst/>
                          <a:latin typeface="Arial" panose="020B0604020202020204" pitchFamily="34" charset="0"/>
                          <a:cs typeface="Times New Roman" panose="02020603050405020304" pitchFamily="18" charset="0"/>
                        </a:rPr>
                        <a:t>&lt;.0001</a:t>
                      </a:r>
                      <a:endParaRPr kumimoji="0" lang="en-US" altLang="en-US" sz="1700" b="1" i="0" u="none" strike="noStrike" cap="none" normalizeH="0" baseline="0">
                        <a:ln>
                          <a:noFill/>
                        </a:ln>
                        <a:solidFill>
                          <a:srgbClr val="0000FF"/>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1400" b="1" i="0" u="none" strike="noStrike" cap="none" normalizeH="0" baseline="0">
                          <a:ln>
                            <a:noFill/>
                          </a:ln>
                          <a:solidFill>
                            <a:srgbClr val="FF0000"/>
                          </a:solidFill>
                          <a:effectLst/>
                          <a:latin typeface="Arial" panose="020B0604020202020204" pitchFamily="34" charset="0"/>
                          <a:cs typeface="Times New Roman" panose="02020603050405020304" pitchFamily="18" charset="0"/>
                        </a:rPr>
                        <a:t>1,38</a:t>
                      </a:r>
                      <a:endParaRPr kumimoji="0" lang="en-US" altLang="en-US" sz="1400" b="1" i="0" u="none" strike="noStrike" cap="none" normalizeH="0" baseline="0">
                        <a:ln>
                          <a:noFill/>
                        </a:ln>
                        <a:solidFill>
                          <a:srgbClr val="FF0000"/>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1400" b="1" i="0" u="none" strike="noStrike" cap="none" normalizeH="0" baseline="0">
                          <a:ln>
                            <a:noFill/>
                          </a:ln>
                          <a:solidFill>
                            <a:srgbClr val="FF0000"/>
                          </a:solidFill>
                          <a:effectLst/>
                          <a:latin typeface="Arial" panose="020B0604020202020204" pitchFamily="34" charset="0"/>
                          <a:cs typeface="Times New Roman" panose="02020603050405020304" pitchFamily="18" charset="0"/>
                        </a:rPr>
                        <a:t>6.0</a:t>
                      </a:r>
                      <a:endParaRPr kumimoji="0" lang="en-US" altLang="en-US" sz="1400" b="1" i="0" u="none" strike="noStrike" cap="none" normalizeH="0" baseline="0">
                        <a:ln>
                          <a:noFill/>
                        </a:ln>
                        <a:solidFill>
                          <a:srgbClr val="FF0000"/>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1700" b="1" i="0" u="none" strike="noStrike" cap="none" normalizeH="0" baseline="0">
                          <a:ln>
                            <a:noFill/>
                          </a:ln>
                          <a:solidFill>
                            <a:srgbClr val="FF0000"/>
                          </a:solidFill>
                          <a:effectLst/>
                          <a:latin typeface="Arial" panose="020B0604020202020204" pitchFamily="34" charset="0"/>
                          <a:cs typeface="Times New Roman" panose="02020603050405020304" pitchFamily="18" charset="0"/>
                        </a:rPr>
                        <a:t>0.0018</a:t>
                      </a:r>
                      <a:endParaRPr kumimoji="0" lang="en-US" altLang="en-US" sz="1700" b="1" i="0" u="none" strike="noStrike" cap="none" normalizeH="0" baseline="0">
                        <a:ln>
                          <a:noFill/>
                        </a:ln>
                        <a:solidFill>
                          <a:srgbClr val="FF0000"/>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2941406485"/>
                  </a:ext>
                </a:extLst>
              </a:tr>
              <a:tr h="406400">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pPr>
                      <a:endParaRPr kumimoji="0" lang="en-US" altLang="en-US" sz="1600" b="1" i="0" u="none" strike="noStrike" cap="none" normalizeH="0" baseline="0">
                        <a:ln>
                          <a:noFill/>
                        </a:ln>
                        <a:solidFill>
                          <a:schemeClr val="tx1"/>
                        </a:solidFill>
                        <a:effectLst/>
                        <a:latin typeface="Arial" panose="020B0604020202020204" pitchFamily="34"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1600" b="1" i="0" u="none" strike="noStrike" cap="none" normalizeH="0" baseline="0">
                          <a:ln>
                            <a:noFill/>
                          </a:ln>
                          <a:solidFill>
                            <a:schemeClr val="tx1"/>
                          </a:solidFill>
                          <a:effectLst/>
                          <a:latin typeface="Arial" panose="020B0604020202020204" pitchFamily="34" charset="0"/>
                          <a:cs typeface="Times New Roman" panose="02020603050405020304" pitchFamily="18" charset="0"/>
                        </a:rPr>
                        <a:t>Sex*Line</a:t>
                      </a:r>
                      <a:endParaRPr kumimoji="0" lang="en-US" altLang="en-US" sz="1600" b="1" i="0" u="none" strike="noStrike" cap="none" normalizeH="0" baseline="0">
                        <a:ln>
                          <a:noFill/>
                        </a:ln>
                        <a:solidFill>
                          <a:schemeClr val="tx1"/>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1400" b="1" i="0" u="none" strike="noStrike" cap="none" normalizeH="0" baseline="0">
                          <a:ln>
                            <a:noFill/>
                          </a:ln>
                          <a:solidFill>
                            <a:srgbClr val="0000FF"/>
                          </a:solidFill>
                          <a:effectLst/>
                          <a:latin typeface="Arial" panose="020B0604020202020204" pitchFamily="34" charset="0"/>
                          <a:cs typeface="Times New Roman" panose="02020603050405020304" pitchFamily="18" charset="0"/>
                        </a:rPr>
                        <a:t>1,111</a:t>
                      </a:r>
                      <a:endParaRPr kumimoji="0" lang="en-US" altLang="en-US" sz="1400" b="1" i="0" u="none" strike="noStrike" cap="none" normalizeH="0" baseline="0">
                        <a:ln>
                          <a:noFill/>
                        </a:ln>
                        <a:solidFill>
                          <a:srgbClr val="0000FF"/>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1400" b="1" i="0" u="none" strike="noStrike" cap="none" normalizeH="0" baseline="0">
                          <a:ln>
                            <a:noFill/>
                          </a:ln>
                          <a:solidFill>
                            <a:srgbClr val="0000FF"/>
                          </a:solidFill>
                          <a:effectLst/>
                          <a:latin typeface="Arial" panose="020B0604020202020204" pitchFamily="34" charset="0"/>
                          <a:cs typeface="Times New Roman" panose="02020603050405020304" pitchFamily="18" charset="0"/>
                        </a:rPr>
                        <a:t>2.1</a:t>
                      </a:r>
                      <a:endParaRPr kumimoji="0" lang="en-US" altLang="en-US" sz="1400" b="1" i="0" u="none" strike="noStrike" cap="none" normalizeH="0" baseline="0">
                        <a:ln>
                          <a:noFill/>
                        </a:ln>
                        <a:solidFill>
                          <a:srgbClr val="0000FF"/>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1700" b="1" i="0" u="none" strike="noStrike" cap="none" normalizeH="0" baseline="0">
                          <a:ln>
                            <a:noFill/>
                          </a:ln>
                          <a:solidFill>
                            <a:srgbClr val="0000FF"/>
                          </a:solidFill>
                          <a:effectLst/>
                          <a:latin typeface="Arial" panose="020B0604020202020204" pitchFamily="34" charset="0"/>
                          <a:cs typeface="Times New Roman" panose="02020603050405020304" pitchFamily="18" charset="0"/>
                        </a:rPr>
                        <a:t>0.1033</a:t>
                      </a:r>
                      <a:endParaRPr kumimoji="0" lang="en-US" altLang="en-US" sz="1700" b="1" i="0" u="none" strike="noStrike" cap="none" normalizeH="0" baseline="0">
                        <a:ln>
                          <a:noFill/>
                        </a:ln>
                        <a:solidFill>
                          <a:srgbClr val="0000FF"/>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1400" b="1" i="0" u="none" strike="noStrike" cap="none" normalizeH="0" baseline="0">
                          <a:ln>
                            <a:noFill/>
                          </a:ln>
                          <a:solidFill>
                            <a:srgbClr val="FF0000"/>
                          </a:solidFill>
                          <a:effectLst/>
                          <a:latin typeface="Arial" panose="020B0604020202020204" pitchFamily="34" charset="0"/>
                          <a:cs typeface="Times New Roman" panose="02020603050405020304" pitchFamily="18" charset="0"/>
                        </a:rPr>
                        <a:t>1,181</a:t>
                      </a:r>
                      <a:endParaRPr kumimoji="0" lang="en-US" altLang="en-US" sz="1400" b="1" i="0" u="none" strike="noStrike" cap="none" normalizeH="0" baseline="0">
                        <a:ln>
                          <a:noFill/>
                        </a:ln>
                        <a:solidFill>
                          <a:srgbClr val="FF0000"/>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1400" b="1" i="0" u="none" strike="noStrike" cap="none" normalizeH="0" baseline="0">
                          <a:ln>
                            <a:noFill/>
                          </a:ln>
                          <a:solidFill>
                            <a:srgbClr val="FF0000"/>
                          </a:solidFill>
                          <a:effectLst/>
                          <a:latin typeface="Arial" panose="020B0604020202020204" pitchFamily="34" charset="0"/>
                          <a:cs typeface="Times New Roman" panose="02020603050405020304" pitchFamily="18" charset="0"/>
                        </a:rPr>
                        <a:t>2.4</a:t>
                      </a:r>
                      <a:endParaRPr kumimoji="0" lang="en-US" altLang="en-US" sz="1400" b="1" i="0" u="none" strike="noStrike" cap="none" normalizeH="0" baseline="0">
                        <a:ln>
                          <a:noFill/>
                        </a:ln>
                        <a:solidFill>
                          <a:srgbClr val="FF0000"/>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1700" b="1" i="0" u="none" strike="noStrike" cap="none" normalizeH="0" baseline="0">
                          <a:ln>
                            <a:noFill/>
                          </a:ln>
                          <a:solidFill>
                            <a:srgbClr val="FF0000"/>
                          </a:solidFill>
                          <a:effectLst/>
                          <a:latin typeface="Arial" panose="020B0604020202020204" pitchFamily="34" charset="0"/>
                          <a:cs typeface="Times New Roman" panose="02020603050405020304" pitchFamily="18" charset="0"/>
                        </a:rPr>
                        <a:t>0.0720</a:t>
                      </a:r>
                      <a:endParaRPr kumimoji="0" lang="en-US" altLang="en-US" sz="1700" b="1" i="0" u="none" strike="noStrike" cap="none" normalizeH="0" baseline="0">
                        <a:ln>
                          <a:noFill/>
                        </a:ln>
                        <a:solidFill>
                          <a:srgbClr val="FF0000"/>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985308051"/>
                  </a:ext>
                </a:extLst>
              </a:tr>
            </a:tbl>
          </a:graphicData>
        </a:graphic>
      </p:graphicFrame>
      <p:sp>
        <p:nvSpPr>
          <p:cNvPr id="511118" name="Rectangle 144">
            <a:extLst>
              <a:ext uri="{FF2B5EF4-FFF2-40B4-BE49-F238E27FC236}">
                <a16:creationId xmlns:a16="http://schemas.microsoft.com/office/drawing/2014/main" id="{6285F1AB-5318-935F-0589-2AEB0BEC8E5A}"/>
              </a:ext>
            </a:extLst>
          </p:cNvPr>
          <p:cNvSpPr>
            <a:spLocks noChangeArrowheads="1"/>
          </p:cNvSpPr>
          <p:nvPr/>
        </p:nvSpPr>
        <p:spPr bwMode="auto">
          <a:xfrm>
            <a:off x="2632075" y="5157788"/>
            <a:ext cx="5673725" cy="417512"/>
          </a:xfrm>
          <a:prstGeom prst="rect">
            <a:avLst/>
          </a:prstGeom>
          <a:noFill/>
          <a:ln w="57150">
            <a:solidFill>
              <a:srgbClr val="FF00FF"/>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511119" name="Line 145">
            <a:extLst>
              <a:ext uri="{FF2B5EF4-FFF2-40B4-BE49-F238E27FC236}">
                <a16:creationId xmlns:a16="http://schemas.microsoft.com/office/drawing/2014/main" id="{F0BEF270-B315-98B0-1D7B-5F41E6B4035A}"/>
              </a:ext>
            </a:extLst>
          </p:cNvPr>
          <p:cNvSpPr>
            <a:spLocks noChangeShapeType="1"/>
          </p:cNvSpPr>
          <p:nvPr/>
        </p:nvSpPr>
        <p:spPr bwMode="auto">
          <a:xfrm>
            <a:off x="5356225" y="3389313"/>
            <a:ext cx="2130425" cy="1917700"/>
          </a:xfrm>
          <a:prstGeom prst="line">
            <a:avLst/>
          </a:prstGeom>
          <a:noFill/>
          <a:ln w="57150">
            <a:solidFill>
              <a:srgbClr val="FF0000"/>
            </a:solidFill>
            <a:round/>
            <a:headEnd/>
            <a:tailEnd type="stealth"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11120" name="Text Box 146">
            <a:extLst>
              <a:ext uri="{FF2B5EF4-FFF2-40B4-BE49-F238E27FC236}">
                <a16:creationId xmlns:a16="http://schemas.microsoft.com/office/drawing/2014/main" id="{21027C86-59FD-F4E2-FFE8-1267D1936F1F}"/>
              </a:ext>
            </a:extLst>
          </p:cNvPr>
          <p:cNvSpPr txBox="1">
            <a:spLocks noChangeArrowheads="1"/>
          </p:cNvSpPr>
          <p:nvPr/>
        </p:nvSpPr>
        <p:spPr bwMode="auto">
          <a:xfrm>
            <a:off x="3001963" y="2374900"/>
            <a:ext cx="3252787" cy="1828800"/>
          </a:xfrm>
          <a:prstGeom prst="rect">
            <a:avLst/>
          </a:prstGeom>
          <a:solidFill>
            <a:srgbClr val="EAEAEA"/>
          </a:solidFill>
          <a:ln w="28575">
            <a:solidFill>
              <a:srgbClr val="FF00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50000"/>
              </a:spcBef>
              <a:buFontTx/>
              <a:buNone/>
            </a:pPr>
            <a:r>
              <a:rPr lang="en-US" altLang="en-US" sz="2800" b="1">
                <a:solidFill>
                  <a:srgbClr val="FF0000"/>
                </a:solidFill>
                <a:latin typeface="Arial" panose="020B0604020202020204" pitchFamily="34" charset="0"/>
              </a:rPr>
              <a:t>Duration of daily running also differs among the selected lines</a:t>
            </a:r>
          </a:p>
        </p:txBody>
      </p:sp>
      <p:sp>
        <p:nvSpPr>
          <p:cNvPr id="511121" name="Text Box 147">
            <a:extLst>
              <a:ext uri="{FF2B5EF4-FFF2-40B4-BE49-F238E27FC236}">
                <a16:creationId xmlns:a16="http://schemas.microsoft.com/office/drawing/2014/main" id="{06DD0F4B-5F1D-EBBD-D473-8FC486972A08}"/>
              </a:ext>
            </a:extLst>
          </p:cNvPr>
          <p:cNvSpPr txBox="1">
            <a:spLocks noChangeArrowheads="1"/>
          </p:cNvSpPr>
          <p:nvPr/>
        </p:nvSpPr>
        <p:spPr bwMode="auto">
          <a:xfrm>
            <a:off x="111125" y="107950"/>
            <a:ext cx="9032875" cy="595313"/>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US" altLang="en-US" sz="3300" b="1">
                <a:latin typeface="Arial" panose="020B0604020202020204" pitchFamily="34" charset="0"/>
              </a:rPr>
              <a:t>Multiple Solutions in Response to Selection</a:t>
            </a:r>
          </a:p>
        </p:txBody>
      </p:sp>
    </p:spTree>
  </p:cSld>
  <p:clrMapOvr>
    <a:masterClrMapping/>
  </p:clrMapOvr>
</p:sld>
</file>

<file path=ppt/slides/slide2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002" name="Slide Number Placeholder 3">
            <a:extLst>
              <a:ext uri="{FF2B5EF4-FFF2-40B4-BE49-F238E27FC236}">
                <a16:creationId xmlns:a16="http://schemas.microsoft.com/office/drawing/2014/main" id="{3BD30CBB-B5AE-01E6-335F-F34E26E0F6AA}"/>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CB101B95-8D95-493C-9655-A1DF455261B9}" type="slidenum">
              <a:rPr lang="en-US" altLang="en-US" sz="1400"/>
              <a:pPr>
                <a:spcBef>
                  <a:spcPct val="0"/>
                </a:spcBef>
                <a:buFontTx/>
                <a:buNone/>
              </a:pPr>
              <a:t>269</a:t>
            </a:fld>
            <a:endParaRPr lang="en-US" altLang="en-US" sz="1400"/>
          </a:p>
        </p:txBody>
      </p:sp>
      <p:pic>
        <p:nvPicPr>
          <p:cNvPr id="512003" name="Picture 2" descr="Figure_3">
            <a:extLst>
              <a:ext uri="{FF2B5EF4-FFF2-40B4-BE49-F238E27FC236}">
                <a16:creationId xmlns:a16="http://schemas.microsoft.com/office/drawing/2014/main" id="{5BFC6578-E810-67BB-1CB0-420C88445F9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46125" y="377825"/>
            <a:ext cx="7515225" cy="5637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12004" name="Text Box 3">
            <a:extLst>
              <a:ext uri="{FF2B5EF4-FFF2-40B4-BE49-F238E27FC236}">
                <a16:creationId xmlns:a16="http://schemas.microsoft.com/office/drawing/2014/main" id="{931476F7-5D43-D764-62AD-5D3909F73D96}"/>
              </a:ext>
            </a:extLst>
          </p:cNvPr>
          <p:cNvSpPr txBox="1">
            <a:spLocks noChangeArrowheads="1"/>
          </p:cNvSpPr>
          <p:nvPr/>
        </p:nvSpPr>
        <p:spPr bwMode="auto">
          <a:xfrm>
            <a:off x="414338" y="1462088"/>
            <a:ext cx="1250950" cy="2838450"/>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latin typeface="Arial" panose="020B0604020202020204" pitchFamily="34" charset="0"/>
            </a:endParaRPr>
          </a:p>
          <a:p>
            <a:pPr>
              <a:spcBef>
                <a:spcPct val="0"/>
              </a:spcBef>
              <a:buFontTx/>
              <a:buNone/>
            </a:pPr>
            <a:endParaRPr lang="en-US" altLang="en-US" sz="2200">
              <a:latin typeface="Arial" panose="020B0604020202020204" pitchFamily="34" charset="0"/>
            </a:endParaRPr>
          </a:p>
          <a:p>
            <a:pPr>
              <a:spcBef>
                <a:spcPct val="0"/>
              </a:spcBef>
              <a:buFontTx/>
              <a:buNone/>
            </a:pPr>
            <a:r>
              <a:rPr lang="en-US" altLang="en-US" sz="2200">
                <a:latin typeface="Arial" panose="020B0604020202020204" pitchFamily="34" charset="0"/>
              </a:rPr>
              <a:t>Average Running Speed</a:t>
            </a:r>
          </a:p>
          <a:p>
            <a:pPr>
              <a:buFontTx/>
              <a:buNone/>
            </a:pPr>
            <a:r>
              <a:rPr lang="en-US" altLang="en-US" sz="2200">
                <a:latin typeface="Arial" panose="020B0604020202020204" pitchFamily="34" charset="0"/>
              </a:rPr>
              <a:t>(RPM)</a:t>
            </a:r>
          </a:p>
          <a:p>
            <a:pPr>
              <a:spcBef>
                <a:spcPct val="0"/>
              </a:spcBef>
              <a:buFontTx/>
              <a:buNone/>
            </a:pPr>
            <a:endParaRPr lang="en-US" altLang="en-US" sz="2200">
              <a:latin typeface="Arial" panose="020B0604020202020204" pitchFamily="34" charset="0"/>
            </a:endParaRPr>
          </a:p>
          <a:p>
            <a:pPr>
              <a:spcBef>
                <a:spcPct val="0"/>
              </a:spcBef>
              <a:buFontTx/>
              <a:buNone/>
            </a:pPr>
            <a:endParaRPr lang="en-US" altLang="en-US" sz="2200">
              <a:latin typeface="Arial" panose="020B0604020202020204" pitchFamily="34" charset="0"/>
            </a:endParaRPr>
          </a:p>
        </p:txBody>
      </p:sp>
      <p:grpSp>
        <p:nvGrpSpPr>
          <p:cNvPr id="2152452" name="Group 4">
            <a:extLst>
              <a:ext uri="{FF2B5EF4-FFF2-40B4-BE49-F238E27FC236}">
                <a16:creationId xmlns:a16="http://schemas.microsoft.com/office/drawing/2014/main" id="{B4CF843C-ACA4-A7CA-54B3-EF577A855267}"/>
              </a:ext>
            </a:extLst>
          </p:cNvPr>
          <p:cNvGrpSpPr>
            <a:grpSpLocks/>
          </p:cNvGrpSpPr>
          <p:nvPr/>
        </p:nvGrpSpPr>
        <p:grpSpPr bwMode="auto">
          <a:xfrm>
            <a:off x="2352675" y="15875"/>
            <a:ext cx="6802438" cy="2978150"/>
            <a:chOff x="1482" y="10"/>
            <a:chExt cx="4285" cy="1876"/>
          </a:xfrm>
        </p:grpSpPr>
        <p:sp>
          <p:nvSpPr>
            <p:cNvPr id="512010" name="Text Box 5">
              <a:extLst>
                <a:ext uri="{FF2B5EF4-FFF2-40B4-BE49-F238E27FC236}">
                  <a16:creationId xmlns:a16="http://schemas.microsoft.com/office/drawing/2014/main" id="{BDF02798-4047-F80B-A3ED-7033083E9A0F}"/>
                </a:ext>
              </a:extLst>
            </p:cNvPr>
            <p:cNvSpPr txBox="1">
              <a:spLocks noChangeArrowheads="1"/>
            </p:cNvSpPr>
            <p:nvPr/>
          </p:nvSpPr>
          <p:spPr bwMode="auto">
            <a:xfrm>
              <a:off x="4126" y="10"/>
              <a:ext cx="1641" cy="691"/>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US" altLang="en-US" sz="2200">
                  <a:solidFill>
                    <a:srgbClr val="FF0000"/>
                  </a:solidFill>
                  <a:latin typeface="Arial" panose="020B0604020202020204" pitchFamily="34" charset="0"/>
                </a:rPr>
                <a:t>Controlling for sex, partial r = -0.788,</a:t>
              </a:r>
              <a:br>
                <a:rPr lang="en-US" altLang="en-US" sz="2200">
                  <a:solidFill>
                    <a:srgbClr val="FF0000"/>
                  </a:solidFill>
                  <a:latin typeface="Arial" panose="020B0604020202020204" pitchFamily="34" charset="0"/>
                </a:rPr>
              </a:br>
              <a:r>
                <a:rPr lang="en-US" altLang="en-US" sz="2200">
                  <a:solidFill>
                    <a:srgbClr val="FF0000"/>
                  </a:solidFill>
                  <a:latin typeface="Arial" panose="020B0604020202020204" pitchFamily="34" charset="0"/>
                </a:rPr>
                <a:t>2-tailed P = 0.035</a:t>
              </a:r>
            </a:p>
          </p:txBody>
        </p:sp>
        <p:sp>
          <p:nvSpPr>
            <p:cNvPr id="512011" name="Oval 6">
              <a:extLst>
                <a:ext uri="{FF2B5EF4-FFF2-40B4-BE49-F238E27FC236}">
                  <a16:creationId xmlns:a16="http://schemas.microsoft.com/office/drawing/2014/main" id="{4759E1F9-BABF-D32D-88A3-C0F1536CCB9D}"/>
                </a:ext>
              </a:extLst>
            </p:cNvPr>
            <p:cNvSpPr>
              <a:spLocks noChangeArrowheads="1"/>
            </p:cNvSpPr>
            <p:nvPr/>
          </p:nvSpPr>
          <p:spPr bwMode="auto">
            <a:xfrm rot="1768135">
              <a:off x="2864" y="864"/>
              <a:ext cx="1844" cy="974"/>
            </a:xfrm>
            <a:prstGeom prst="ellipse">
              <a:avLst/>
            </a:prstGeom>
            <a:noFill/>
            <a:ln w="38100">
              <a:solidFill>
                <a:srgbClr val="FF0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512012" name="Text Box 7">
              <a:extLst>
                <a:ext uri="{FF2B5EF4-FFF2-40B4-BE49-F238E27FC236}">
                  <a16:creationId xmlns:a16="http://schemas.microsoft.com/office/drawing/2014/main" id="{334F6638-A7B1-24A9-7038-14F00131D901}"/>
                </a:ext>
              </a:extLst>
            </p:cNvPr>
            <p:cNvSpPr txBox="1">
              <a:spLocks noChangeArrowheads="1"/>
            </p:cNvSpPr>
            <p:nvPr/>
          </p:nvSpPr>
          <p:spPr bwMode="auto">
            <a:xfrm>
              <a:off x="1482" y="1290"/>
              <a:ext cx="1173" cy="59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US" altLang="en-US" sz="2800" b="1">
                  <a:solidFill>
                    <a:srgbClr val="FF0000"/>
                  </a:solidFill>
                  <a:latin typeface="Arial" panose="020B0604020202020204" pitchFamily="34" charset="0"/>
                </a:rPr>
                <a:t>Apparent</a:t>
              </a:r>
              <a:br>
                <a:rPr lang="en-US" altLang="en-US" sz="2800" b="1">
                  <a:solidFill>
                    <a:srgbClr val="FF0000"/>
                  </a:solidFill>
                  <a:latin typeface="Arial" panose="020B0604020202020204" pitchFamily="34" charset="0"/>
                </a:rPr>
              </a:br>
              <a:r>
                <a:rPr lang="en-US" altLang="en-US" sz="2800" b="1">
                  <a:solidFill>
                    <a:srgbClr val="FF0000"/>
                  </a:solidFill>
                  <a:latin typeface="Arial" panose="020B0604020202020204" pitchFamily="34" charset="0"/>
                </a:rPr>
                <a:t>Trade-off</a:t>
              </a:r>
            </a:p>
          </p:txBody>
        </p:sp>
      </p:grpSp>
      <p:sp>
        <p:nvSpPr>
          <p:cNvPr id="512006" name="Text Box 8">
            <a:extLst>
              <a:ext uri="{FF2B5EF4-FFF2-40B4-BE49-F238E27FC236}">
                <a16:creationId xmlns:a16="http://schemas.microsoft.com/office/drawing/2014/main" id="{D225BBA1-F701-1EFA-88D6-E0F3A0677701}"/>
              </a:ext>
            </a:extLst>
          </p:cNvPr>
          <p:cNvSpPr txBox="1">
            <a:spLocks noChangeArrowheads="1"/>
          </p:cNvSpPr>
          <p:nvPr/>
        </p:nvSpPr>
        <p:spPr bwMode="auto">
          <a:xfrm>
            <a:off x="2892425" y="5392738"/>
            <a:ext cx="4179888" cy="427037"/>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US" altLang="en-US" sz="2200">
                <a:latin typeface="Arial" panose="020B0604020202020204" pitchFamily="34" charset="0"/>
              </a:rPr>
              <a:t>Running Duration (minutes/day)</a:t>
            </a:r>
          </a:p>
        </p:txBody>
      </p:sp>
      <p:sp>
        <p:nvSpPr>
          <p:cNvPr id="512007" name="Text Box 9">
            <a:extLst>
              <a:ext uri="{FF2B5EF4-FFF2-40B4-BE49-F238E27FC236}">
                <a16:creationId xmlns:a16="http://schemas.microsoft.com/office/drawing/2014/main" id="{77186E0D-562E-DB76-093F-907FFFBF9C95}"/>
              </a:ext>
            </a:extLst>
          </p:cNvPr>
          <p:cNvSpPr txBox="1">
            <a:spLocks noChangeArrowheads="1"/>
          </p:cNvSpPr>
          <p:nvPr/>
        </p:nvSpPr>
        <p:spPr bwMode="auto">
          <a:xfrm>
            <a:off x="68263" y="0"/>
            <a:ext cx="6159500" cy="6159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US" altLang="en-US" sz="3400" b="1">
                <a:latin typeface="Arial" panose="020B0604020202020204" pitchFamily="34" charset="0"/>
              </a:rPr>
              <a:t>Sex-Specific Line Means</a:t>
            </a:r>
          </a:p>
        </p:txBody>
      </p:sp>
      <p:sp>
        <p:nvSpPr>
          <p:cNvPr id="512008" name="Text Box 10">
            <a:extLst>
              <a:ext uri="{FF2B5EF4-FFF2-40B4-BE49-F238E27FC236}">
                <a16:creationId xmlns:a16="http://schemas.microsoft.com/office/drawing/2014/main" id="{AFAB748C-E798-9E5C-BB19-1EDD72C9B018}"/>
              </a:ext>
            </a:extLst>
          </p:cNvPr>
          <p:cNvSpPr txBox="1">
            <a:spLocks noChangeArrowheads="1"/>
          </p:cNvSpPr>
          <p:nvPr/>
        </p:nvSpPr>
        <p:spPr bwMode="auto">
          <a:xfrm>
            <a:off x="0" y="5856288"/>
            <a:ext cx="9144000" cy="9334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US" altLang="en-US" sz="1100"/>
              <a:t>Figure 3.  Sex-specific least-squares means and standard errors (from SAS Procedure Mixed analysis of all eight lines, excluding linetype as a factor) for each of the eight lines for the components of mean daily wheel running, number of 1-minute intervals with at least one revolution and mean speed (revolutions/day divided by number of active intervals).  This graph illustrates that the among-line variation in speed (Y axis) is significantly greater for High Runner lines (numbered 3, 6, 7, 8) than for Control lines (numbered 1, 2, 4, 5), whereas the among-line variation in time (X axis) is greater for Control lines (see Table 1 and table 2 in electronic supplementary material).  The HR lines show a significant negative relation ("trade-off"), but the C lines do not (see Results).</a:t>
            </a:r>
          </a:p>
        </p:txBody>
      </p:sp>
      <p:sp>
        <p:nvSpPr>
          <p:cNvPr id="2152459" name="Text Box 11">
            <a:extLst>
              <a:ext uri="{FF2B5EF4-FFF2-40B4-BE49-F238E27FC236}">
                <a16:creationId xmlns:a16="http://schemas.microsoft.com/office/drawing/2014/main" id="{5CE69A79-87A1-65AD-59FD-AFC0C60E9027}"/>
              </a:ext>
            </a:extLst>
          </p:cNvPr>
          <p:cNvSpPr txBox="1">
            <a:spLocks noChangeArrowheads="1"/>
          </p:cNvSpPr>
          <p:nvPr/>
        </p:nvSpPr>
        <p:spPr bwMode="auto">
          <a:xfrm>
            <a:off x="2259013" y="4508500"/>
            <a:ext cx="5721350" cy="4889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50000"/>
              </a:spcBef>
              <a:defRPr/>
            </a:pPr>
            <a:r>
              <a:rPr lang="en-US" altLang="en-US" sz="2600" b="1">
                <a:solidFill>
                  <a:srgbClr val="0000FF"/>
                </a:solidFill>
                <a:effectLst>
                  <a:outerShdw blurRad="38100" dist="38100" dir="2700000" algn="tl">
                    <a:srgbClr val="C0C0C0"/>
                  </a:outerShdw>
                </a:effectLst>
                <a:latin typeface="Arial" panose="020B0604020202020204" pitchFamily="34" charset="0"/>
              </a:rPr>
              <a:t>Genetic Correlation Has Evolved</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2152452"/>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215245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52459" grpId="0"/>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4690" name="Slide Number Placeholder 3">
            <a:extLst>
              <a:ext uri="{FF2B5EF4-FFF2-40B4-BE49-F238E27FC236}">
                <a16:creationId xmlns:a16="http://schemas.microsoft.com/office/drawing/2014/main" id="{3254ED8E-293E-A450-4641-3B039DD77457}"/>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414B2F2F-8611-43F2-991B-D5FEA3B2E7D0}" type="slidenum">
              <a:rPr lang="en-US" altLang="en-US" sz="1400"/>
              <a:pPr>
                <a:spcBef>
                  <a:spcPct val="0"/>
                </a:spcBef>
                <a:buFontTx/>
                <a:buNone/>
              </a:pPr>
              <a:t>27</a:t>
            </a:fld>
            <a:endParaRPr lang="en-US" altLang="en-US" sz="1400" dirty="0"/>
          </a:p>
        </p:txBody>
      </p:sp>
      <p:pic>
        <p:nvPicPr>
          <p:cNvPr id="114691" name="Picture 2" descr="Femoral Condyle">
            <a:extLst>
              <a:ext uri="{FF2B5EF4-FFF2-40B4-BE49-F238E27FC236}">
                <a16:creationId xmlns:a16="http://schemas.microsoft.com/office/drawing/2014/main" id="{64A6BF8A-7FB2-8991-8E28-CBBE69F55B8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657600" y="2482850"/>
            <a:ext cx="3657600" cy="2927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52003" name="Text Box 3">
            <a:extLst>
              <a:ext uri="{FF2B5EF4-FFF2-40B4-BE49-F238E27FC236}">
                <a16:creationId xmlns:a16="http://schemas.microsoft.com/office/drawing/2014/main" id="{D5FC9288-70E6-50E0-0A7E-EC16E108C820}"/>
              </a:ext>
            </a:extLst>
          </p:cNvPr>
          <p:cNvSpPr txBox="1">
            <a:spLocks noChangeArrowheads="1"/>
          </p:cNvSpPr>
          <p:nvPr/>
        </p:nvSpPr>
        <p:spPr bwMode="auto">
          <a:xfrm>
            <a:off x="1752600" y="106363"/>
            <a:ext cx="5638800" cy="7318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defRPr/>
            </a:pPr>
            <a:r>
              <a:rPr lang="en-US" altLang="en-US" sz="4200" b="1" dirty="0">
                <a:effectLst>
                  <a:outerShdw blurRad="38100" dist="38100" dir="2700000" algn="tl">
                    <a:srgbClr val="C0C0C0"/>
                  </a:outerShdw>
                </a:effectLst>
                <a:latin typeface="Arial" panose="020B0604020202020204" pitchFamily="34" charset="0"/>
              </a:rPr>
              <a:t>Exercise Adaptations</a:t>
            </a:r>
            <a:endParaRPr lang="en-US" altLang="en-US" sz="4200" b="1" dirty="0">
              <a:solidFill>
                <a:srgbClr val="FF0000"/>
              </a:solidFill>
              <a:effectLst>
                <a:outerShdw blurRad="38100" dist="38100" dir="2700000" algn="tl">
                  <a:srgbClr val="C0C0C0"/>
                </a:outerShdw>
              </a:effectLst>
              <a:latin typeface="Arial" panose="020B0604020202020204" pitchFamily="34" charset="0"/>
            </a:endParaRPr>
          </a:p>
        </p:txBody>
      </p:sp>
      <p:sp>
        <p:nvSpPr>
          <p:cNvPr id="114693" name="Line 4">
            <a:extLst>
              <a:ext uri="{FF2B5EF4-FFF2-40B4-BE49-F238E27FC236}">
                <a16:creationId xmlns:a16="http://schemas.microsoft.com/office/drawing/2014/main" id="{CFEB06C0-EA15-4ADC-DBEE-5E3B3FCDA9C9}"/>
              </a:ext>
            </a:extLst>
          </p:cNvPr>
          <p:cNvSpPr>
            <a:spLocks noChangeShapeType="1"/>
          </p:cNvSpPr>
          <p:nvPr/>
        </p:nvSpPr>
        <p:spPr bwMode="auto">
          <a:xfrm>
            <a:off x="228600" y="941388"/>
            <a:ext cx="8683625" cy="0"/>
          </a:xfrm>
          <a:prstGeom prst="line">
            <a:avLst/>
          </a:prstGeom>
          <a:noFill/>
          <a:ln w="63500">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dirty="0"/>
          </a:p>
        </p:txBody>
      </p:sp>
      <p:pic>
        <p:nvPicPr>
          <p:cNvPr id="114694" name="Picture 5" descr="Garland Mouse Femur1_crop_40">
            <a:extLst>
              <a:ext uri="{FF2B5EF4-FFF2-40B4-BE49-F238E27FC236}">
                <a16:creationId xmlns:a16="http://schemas.microsoft.com/office/drawing/2014/main" id="{B5771F06-9056-F8F7-246F-0946F2ABD1B1}"/>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7315200" y="1274763"/>
            <a:ext cx="1641475" cy="5430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4695" name="Line 6">
            <a:extLst>
              <a:ext uri="{FF2B5EF4-FFF2-40B4-BE49-F238E27FC236}">
                <a16:creationId xmlns:a16="http://schemas.microsoft.com/office/drawing/2014/main" id="{948BD2AD-1CCA-95C7-C9B6-AD6243B27EFC}"/>
              </a:ext>
            </a:extLst>
          </p:cNvPr>
          <p:cNvSpPr>
            <a:spLocks noChangeShapeType="1"/>
          </p:cNvSpPr>
          <p:nvPr/>
        </p:nvSpPr>
        <p:spPr bwMode="auto">
          <a:xfrm flipV="1">
            <a:off x="5410200" y="2057400"/>
            <a:ext cx="0" cy="1371600"/>
          </a:xfrm>
          <a:prstGeom prst="line">
            <a:avLst/>
          </a:prstGeom>
          <a:noFill/>
          <a:ln w="381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dirty="0"/>
          </a:p>
        </p:txBody>
      </p:sp>
      <p:sp>
        <p:nvSpPr>
          <p:cNvPr id="114696" name="Line 7">
            <a:extLst>
              <a:ext uri="{FF2B5EF4-FFF2-40B4-BE49-F238E27FC236}">
                <a16:creationId xmlns:a16="http://schemas.microsoft.com/office/drawing/2014/main" id="{AC0603AB-C23B-95E3-0726-9108BEA56E51}"/>
              </a:ext>
            </a:extLst>
          </p:cNvPr>
          <p:cNvSpPr>
            <a:spLocks noChangeShapeType="1"/>
          </p:cNvSpPr>
          <p:nvPr/>
        </p:nvSpPr>
        <p:spPr bwMode="auto">
          <a:xfrm flipV="1">
            <a:off x="4419600" y="2057400"/>
            <a:ext cx="0" cy="1371600"/>
          </a:xfrm>
          <a:prstGeom prst="line">
            <a:avLst/>
          </a:prstGeom>
          <a:noFill/>
          <a:ln w="381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dirty="0"/>
          </a:p>
        </p:txBody>
      </p:sp>
      <p:sp>
        <p:nvSpPr>
          <p:cNvPr id="114697" name="Line 8">
            <a:extLst>
              <a:ext uri="{FF2B5EF4-FFF2-40B4-BE49-F238E27FC236}">
                <a16:creationId xmlns:a16="http://schemas.microsoft.com/office/drawing/2014/main" id="{E35B7423-FAD4-C3B2-C3AC-E7438F858A78}"/>
              </a:ext>
            </a:extLst>
          </p:cNvPr>
          <p:cNvSpPr>
            <a:spLocks noChangeShapeType="1"/>
          </p:cNvSpPr>
          <p:nvPr/>
        </p:nvSpPr>
        <p:spPr bwMode="auto">
          <a:xfrm>
            <a:off x="4441825" y="2590800"/>
            <a:ext cx="941388" cy="0"/>
          </a:xfrm>
          <a:prstGeom prst="line">
            <a:avLst/>
          </a:prstGeom>
          <a:noFill/>
          <a:ln w="57150">
            <a:solidFill>
              <a:srgbClr val="FF0000"/>
            </a:solidFill>
            <a:round/>
            <a:headEnd type="triangle" w="med" len="me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dirty="0"/>
          </a:p>
        </p:txBody>
      </p:sp>
      <p:sp>
        <p:nvSpPr>
          <p:cNvPr id="114698" name="Text Box 9">
            <a:extLst>
              <a:ext uri="{FF2B5EF4-FFF2-40B4-BE49-F238E27FC236}">
                <a16:creationId xmlns:a16="http://schemas.microsoft.com/office/drawing/2014/main" id="{69682050-D1A1-527D-A76A-EB8F6F3327D3}"/>
              </a:ext>
            </a:extLst>
          </p:cNvPr>
          <p:cNvSpPr txBox="1">
            <a:spLocks noChangeArrowheads="1"/>
          </p:cNvSpPr>
          <p:nvPr/>
        </p:nvSpPr>
        <p:spPr bwMode="auto">
          <a:xfrm>
            <a:off x="212725" y="1108075"/>
            <a:ext cx="4840288" cy="711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3400" b="1" dirty="0">
                <a:solidFill>
                  <a:srgbClr val="0000FF"/>
                </a:solidFill>
                <a:latin typeface="Arial" panose="020B0604020202020204" pitchFamily="34" charset="0"/>
              </a:rPr>
              <a:t>Larger Femoral Heads</a:t>
            </a:r>
            <a:endParaRPr lang="en-US" altLang="en-US" sz="1200" dirty="0">
              <a:latin typeface="Arial" panose="020B0604020202020204" pitchFamily="34" charset="0"/>
            </a:endParaRPr>
          </a:p>
          <a:p>
            <a:pPr>
              <a:spcBef>
                <a:spcPct val="0"/>
              </a:spcBef>
              <a:buFontTx/>
              <a:buNone/>
            </a:pPr>
            <a:endParaRPr lang="en-US" altLang="en-US" sz="1200" dirty="0">
              <a:latin typeface="Arial" panose="020B0604020202020204" pitchFamily="34" charset="0"/>
            </a:endParaRPr>
          </a:p>
          <a:p>
            <a:pPr>
              <a:spcBef>
                <a:spcPct val="0"/>
              </a:spcBef>
              <a:buFontTx/>
              <a:buNone/>
            </a:pPr>
            <a:endParaRPr lang="en-US" altLang="en-US" sz="1200" dirty="0">
              <a:latin typeface="Arial" panose="020B0604020202020204" pitchFamily="34" charset="0"/>
            </a:endParaRPr>
          </a:p>
          <a:p>
            <a:pPr>
              <a:spcBef>
                <a:spcPct val="0"/>
              </a:spcBef>
              <a:buFontTx/>
              <a:buNone/>
            </a:pPr>
            <a:endParaRPr lang="en-US" altLang="en-US" sz="1200" dirty="0">
              <a:latin typeface="Arial" panose="020B0604020202020204" pitchFamily="34" charset="0"/>
            </a:endParaRPr>
          </a:p>
          <a:p>
            <a:pPr>
              <a:spcBef>
                <a:spcPct val="0"/>
              </a:spcBef>
              <a:buFontTx/>
              <a:buNone/>
            </a:pPr>
            <a:endParaRPr lang="en-US" altLang="en-US" sz="1200" dirty="0">
              <a:latin typeface="Arial" panose="020B0604020202020204" pitchFamily="34" charset="0"/>
            </a:endParaRPr>
          </a:p>
          <a:p>
            <a:pPr>
              <a:spcBef>
                <a:spcPct val="0"/>
              </a:spcBef>
              <a:buFontTx/>
              <a:buNone/>
            </a:pPr>
            <a:endParaRPr lang="en-US" altLang="en-US" sz="1200" dirty="0">
              <a:latin typeface="Arial" panose="020B0604020202020204" pitchFamily="34" charset="0"/>
            </a:endParaRPr>
          </a:p>
          <a:p>
            <a:pPr>
              <a:spcBef>
                <a:spcPct val="0"/>
              </a:spcBef>
              <a:buFontTx/>
              <a:buNone/>
            </a:pPr>
            <a:endParaRPr lang="en-US" altLang="en-US" sz="1000" dirty="0">
              <a:latin typeface="Arial" panose="020B0604020202020204" pitchFamily="34" charset="0"/>
            </a:endParaRPr>
          </a:p>
          <a:p>
            <a:pPr>
              <a:spcBef>
                <a:spcPct val="0"/>
              </a:spcBef>
              <a:buFontTx/>
              <a:buNone/>
            </a:pPr>
            <a:endParaRPr lang="en-US" altLang="en-US" sz="1000" dirty="0">
              <a:latin typeface="Arial" panose="020B0604020202020204" pitchFamily="34" charset="0"/>
            </a:endParaRPr>
          </a:p>
        </p:txBody>
      </p:sp>
      <p:grpSp>
        <p:nvGrpSpPr>
          <p:cNvPr id="114699" name="Group 12">
            <a:extLst>
              <a:ext uri="{FF2B5EF4-FFF2-40B4-BE49-F238E27FC236}">
                <a16:creationId xmlns:a16="http://schemas.microsoft.com/office/drawing/2014/main" id="{9A3494FF-1061-732E-943A-37B6E2B2FFA5}"/>
              </a:ext>
            </a:extLst>
          </p:cNvPr>
          <p:cNvGrpSpPr>
            <a:grpSpLocks/>
          </p:cNvGrpSpPr>
          <p:nvPr/>
        </p:nvGrpSpPr>
        <p:grpSpPr bwMode="auto">
          <a:xfrm>
            <a:off x="288925" y="1762125"/>
            <a:ext cx="3700463" cy="5953125"/>
            <a:chOff x="182" y="1110"/>
            <a:chExt cx="2331" cy="3750"/>
          </a:xfrm>
        </p:grpSpPr>
        <p:sp>
          <p:nvSpPr>
            <p:cNvPr id="114701" name="Text Box 10">
              <a:extLst>
                <a:ext uri="{FF2B5EF4-FFF2-40B4-BE49-F238E27FC236}">
                  <a16:creationId xmlns:a16="http://schemas.microsoft.com/office/drawing/2014/main" id="{83E66052-D0EC-1FE7-7B4C-DFF11688BDA1}"/>
                </a:ext>
              </a:extLst>
            </p:cNvPr>
            <p:cNvSpPr txBox="1">
              <a:spLocks noChangeArrowheads="1"/>
            </p:cNvSpPr>
            <p:nvPr/>
          </p:nvSpPr>
          <p:spPr bwMode="auto">
            <a:xfrm>
              <a:off x="182" y="1110"/>
              <a:ext cx="1743" cy="70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3400" b="1" i="1" dirty="0">
                  <a:solidFill>
                    <a:srgbClr val="FF0000"/>
                  </a:solidFill>
                  <a:latin typeface="Arial" panose="020B0604020202020204" pitchFamily="34" charset="0"/>
                </a:rPr>
                <a:t>Also true</a:t>
              </a:r>
              <a:br>
                <a:rPr lang="en-US" altLang="en-US" sz="3400" b="1" i="1" dirty="0">
                  <a:solidFill>
                    <a:srgbClr val="FF0000"/>
                  </a:solidFill>
                  <a:latin typeface="Arial" panose="020B0604020202020204" pitchFamily="34" charset="0"/>
                </a:rPr>
              </a:br>
              <a:r>
                <a:rPr lang="en-US" altLang="en-US" sz="3400" b="1" i="1" dirty="0">
                  <a:solidFill>
                    <a:srgbClr val="FF0000"/>
                  </a:solidFill>
                  <a:latin typeface="Arial" panose="020B0604020202020204" pitchFamily="34" charset="0"/>
                </a:rPr>
                <a:t>for humans!</a:t>
              </a:r>
            </a:p>
            <a:p>
              <a:pPr>
                <a:spcBef>
                  <a:spcPct val="0"/>
                </a:spcBef>
                <a:buFontTx/>
                <a:buNone/>
              </a:pPr>
              <a:endParaRPr lang="en-US" altLang="en-US" sz="2800" i="1" dirty="0">
                <a:solidFill>
                  <a:srgbClr val="FF0000"/>
                </a:solidFill>
                <a:latin typeface="Arial" panose="020B0604020202020204" pitchFamily="34" charset="0"/>
              </a:endParaRPr>
            </a:p>
            <a:p>
              <a:pPr>
                <a:spcBef>
                  <a:spcPct val="0"/>
                </a:spcBef>
                <a:buFontTx/>
                <a:buNone/>
              </a:pPr>
              <a:endParaRPr lang="en-US" altLang="en-US" sz="1200" dirty="0">
                <a:latin typeface="Arial" panose="020B0604020202020204" pitchFamily="34" charset="0"/>
              </a:endParaRPr>
            </a:p>
            <a:p>
              <a:pPr>
                <a:spcBef>
                  <a:spcPct val="0"/>
                </a:spcBef>
                <a:buFontTx/>
                <a:buNone/>
              </a:pPr>
              <a:endParaRPr lang="en-US" altLang="en-US" sz="1200" dirty="0">
                <a:latin typeface="Arial" panose="020B0604020202020204" pitchFamily="34" charset="0"/>
              </a:endParaRPr>
            </a:p>
            <a:p>
              <a:pPr>
                <a:spcBef>
                  <a:spcPct val="0"/>
                </a:spcBef>
                <a:buFontTx/>
                <a:buNone/>
              </a:pPr>
              <a:endParaRPr lang="en-US" altLang="en-US" sz="1200" dirty="0">
                <a:latin typeface="Arial" panose="020B0604020202020204" pitchFamily="34" charset="0"/>
              </a:endParaRPr>
            </a:p>
            <a:p>
              <a:pPr>
                <a:spcBef>
                  <a:spcPct val="0"/>
                </a:spcBef>
                <a:buFontTx/>
                <a:buNone/>
              </a:pPr>
              <a:endParaRPr lang="en-US" altLang="en-US" sz="1200" dirty="0">
                <a:latin typeface="Arial" panose="020B0604020202020204" pitchFamily="34" charset="0"/>
              </a:endParaRPr>
            </a:p>
            <a:p>
              <a:pPr>
                <a:spcBef>
                  <a:spcPct val="0"/>
                </a:spcBef>
                <a:buFontTx/>
                <a:buNone/>
              </a:pPr>
              <a:endParaRPr lang="en-US" altLang="en-US" sz="1200" dirty="0">
                <a:latin typeface="Arial" panose="020B0604020202020204" pitchFamily="34" charset="0"/>
              </a:endParaRPr>
            </a:p>
            <a:p>
              <a:pPr>
                <a:spcBef>
                  <a:spcPct val="0"/>
                </a:spcBef>
                <a:buFontTx/>
                <a:buNone/>
              </a:pPr>
              <a:endParaRPr lang="en-US" altLang="en-US" sz="1200" dirty="0">
                <a:latin typeface="Arial" panose="020B0604020202020204" pitchFamily="34" charset="0"/>
              </a:endParaRPr>
            </a:p>
            <a:p>
              <a:pPr>
                <a:spcBef>
                  <a:spcPct val="0"/>
                </a:spcBef>
                <a:buFontTx/>
                <a:buNone/>
              </a:pPr>
              <a:endParaRPr lang="en-US" altLang="en-US" sz="1200" dirty="0">
                <a:latin typeface="Arial" panose="020B0604020202020204" pitchFamily="34" charset="0"/>
              </a:endParaRPr>
            </a:p>
            <a:p>
              <a:pPr>
                <a:spcBef>
                  <a:spcPct val="0"/>
                </a:spcBef>
                <a:buFontTx/>
                <a:buNone/>
              </a:pPr>
              <a:endParaRPr lang="en-US" altLang="en-US" sz="1000" dirty="0">
                <a:latin typeface="Arial" panose="020B0604020202020204" pitchFamily="34" charset="0"/>
              </a:endParaRPr>
            </a:p>
            <a:p>
              <a:pPr>
                <a:spcBef>
                  <a:spcPct val="0"/>
                </a:spcBef>
                <a:buFontTx/>
                <a:buNone/>
              </a:pPr>
              <a:endParaRPr lang="en-US" altLang="en-US" sz="1000" dirty="0">
                <a:latin typeface="Arial" panose="020B0604020202020204" pitchFamily="34" charset="0"/>
              </a:endParaRPr>
            </a:p>
          </p:txBody>
        </p:sp>
        <p:pic>
          <p:nvPicPr>
            <p:cNvPr id="114702" name="Picture 11" descr="Nature_Born To Run">
              <a:extLst>
                <a:ext uri="{FF2B5EF4-FFF2-40B4-BE49-F238E27FC236}">
                  <a16:creationId xmlns:a16="http://schemas.microsoft.com/office/drawing/2014/main" id="{E94374DF-4A36-87AE-8AF9-610E4354C9F1}"/>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37" y="1878"/>
              <a:ext cx="2276" cy="29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14700" name="Rectangle 13">
            <a:extLst>
              <a:ext uri="{FF2B5EF4-FFF2-40B4-BE49-F238E27FC236}">
                <a16:creationId xmlns:a16="http://schemas.microsoft.com/office/drawing/2014/main" id="{03588FC1-5DF8-E81D-0343-DCB507B2A77D}"/>
              </a:ext>
            </a:extLst>
          </p:cNvPr>
          <p:cNvSpPr>
            <a:spLocks noChangeArrowheads="1"/>
          </p:cNvSpPr>
          <p:nvPr/>
        </p:nvSpPr>
        <p:spPr bwMode="auto">
          <a:xfrm>
            <a:off x="4506913" y="5505450"/>
            <a:ext cx="2508250" cy="1320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900" dirty="0">
                <a:latin typeface="Arial" panose="020B0604020202020204" pitchFamily="34" charset="0"/>
              </a:rPr>
              <a:t>Garland &amp; Freeman, 2005, </a:t>
            </a:r>
            <a:r>
              <a:rPr lang="en-US" altLang="en-US" sz="900" i="1" dirty="0">
                <a:latin typeface="Arial" panose="020B0604020202020204" pitchFamily="34" charset="0"/>
              </a:rPr>
              <a:t>Evolution:</a:t>
            </a:r>
            <a:endParaRPr lang="en-US" altLang="en-US" sz="900" dirty="0">
              <a:latin typeface="Arial" panose="020B0604020202020204" pitchFamily="34" charset="0"/>
            </a:endParaRPr>
          </a:p>
          <a:p>
            <a:pPr>
              <a:spcBef>
                <a:spcPct val="0"/>
              </a:spcBef>
              <a:buFontTx/>
              <a:buNone/>
            </a:pPr>
            <a:r>
              <a:rPr lang="en-US" altLang="en-US" sz="900" dirty="0">
                <a:latin typeface="Arial" panose="020B0604020202020204" pitchFamily="34" charset="0"/>
              </a:rPr>
              <a:t>Gen. 11 Both Sexes</a:t>
            </a:r>
          </a:p>
          <a:p>
            <a:pPr>
              <a:spcBef>
                <a:spcPct val="0"/>
              </a:spcBef>
              <a:buFontTx/>
              <a:buNone/>
            </a:pPr>
            <a:r>
              <a:rPr lang="en-US" altLang="en-US" sz="900" dirty="0">
                <a:latin typeface="Arial" panose="020B0604020202020204" pitchFamily="34" charset="0"/>
              </a:rPr>
              <a:t>  No Wheel Access</a:t>
            </a:r>
          </a:p>
          <a:p>
            <a:pPr>
              <a:spcBef>
                <a:spcPct val="0"/>
              </a:spcBef>
              <a:buFontTx/>
              <a:buNone/>
            </a:pPr>
            <a:r>
              <a:rPr lang="en-US" altLang="en-US" sz="900" dirty="0">
                <a:latin typeface="Arial" panose="020B0604020202020204" pitchFamily="34" charset="0"/>
              </a:rPr>
              <a:t>  7 months old</a:t>
            </a:r>
          </a:p>
          <a:p>
            <a:pPr>
              <a:spcBef>
                <a:spcPct val="0"/>
              </a:spcBef>
              <a:buFontTx/>
              <a:buNone/>
            </a:pPr>
            <a:endParaRPr lang="en-US" altLang="en-US" sz="900" dirty="0">
              <a:latin typeface="Arial" panose="020B0604020202020204" pitchFamily="34" charset="0"/>
            </a:endParaRPr>
          </a:p>
          <a:p>
            <a:pPr>
              <a:spcBef>
                <a:spcPct val="0"/>
              </a:spcBef>
              <a:buFontTx/>
              <a:buNone/>
            </a:pPr>
            <a:r>
              <a:rPr lang="en-US" altLang="en-US" sz="900" dirty="0">
                <a:latin typeface="Arial" panose="020B0604020202020204" pitchFamily="34" charset="0"/>
              </a:rPr>
              <a:t>Kelly et al., 2006, </a:t>
            </a:r>
            <a:r>
              <a:rPr lang="en-US" altLang="en-US" sz="900" i="1" dirty="0">
                <a:latin typeface="Arial" panose="020B0604020202020204" pitchFamily="34" charset="0"/>
              </a:rPr>
              <a:t>Journal of Morphology:</a:t>
            </a:r>
            <a:r>
              <a:rPr lang="en-US" altLang="en-US" sz="900" dirty="0">
                <a:latin typeface="Arial" panose="020B0604020202020204" pitchFamily="34" charset="0"/>
              </a:rPr>
              <a:t> </a:t>
            </a:r>
          </a:p>
          <a:p>
            <a:pPr>
              <a:spcBef>
                <a:spcPct val="0"/>
              </a:spcBef>
              <a:buFontTx/>
              <a:buNone/>
            </a:pPr>
            <a:r>
              <a:rPr lang="en-US" altLang="en-US" sz="900" dirty="0">
                <a:latin typeface="Arial" panose="020B0604020202020204" pitchFamily="34" charset="0"/>
              </a:rPr>
              <a:t>Gen. 21B Males</a:t>
            </a:r>
          </a:p>
          <a:p>
            <a:pPr>
              <a:spcBef>
                <a:spcPct val="0"/>
              </a:spcBef>
              <a:buFontTx/>
              <a:buNone/>
            </a:pPr>
            <a:r>
              <a:rPr lang="en-US" altLang="en-US" sz="900" dirty="0">
                <a:latin typeface="Arial" panose="020B0604020202020204" pitchFamily="34" charset="0"/>
              </a:rPr>
              <a:t>  Wheels &amp; No Wheels</a:t>
            </a:r>
          </a:p>
          <a:p>
            <a:pPr>
              <a:spcBef>
                <a:spcPct val="0"/>
              </a:spcBef>
              <a:buFontTx/>
              <a:buNone/>
            </a:pPr>
            <a:r>
              <a:rPr lang="en-US" altLang="en-US" sz="900" dirty="0">
                <a:latin typeface="Arial" panose="020B0604020202020204" pitchFamily="34" charset="0"/>
              </a:rPr>
              <a:t>  for 2 months</a:t>
            </a:r>
          </a:p>
        </p:txBody>
      </p:sp>
    </p:spTree>
    <p:extLst>
      <p:ext uri="{BB962C8B-B14F-4D97-AF65-F5344CB8AC3E}">
        <p14:creationId xmlns:p14="http://schemas.microsoft.com/office/powerpoint/2010/main" val="1793373999"/>
      </p:ext>
    </p:extLst>
  </p:cSld>
  <p:clrMapOvr>
    <a:masterClrMapping/>
  </p:clrMapOvr>
  <p:transition>
    <p:wipe dir="d"/>
  </p:transition>
</p:sld>
</file>

<file path=ppt/slides/slide2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4050" name="Slide Number Placeholder 3">
            <a:extLst>
              <a:ext uri="{FF2B5EF4-FFF2-40B4-BE49-F238E27FC236}">
                <a16:creationId xmlns:a16="http://schemas.microsoft.com/office/drawing/2014/main" id="{FFD88F3C-5A38-AB83-55F0-4E426817E172}"/>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4CC61E45-6C7A-4690-B76C-870D39760967}" type="slidenum">
              <a:rPr lang="en-US" altLang="en-US" sz="1400"/>
              <a:pPr>
                <a:spcBef>
                  <a:spcPct val="0"/>
                </a:spcBef>
                <a:buFontTx/>
                <a:buNone/>
              </a:pPr>
              <a:t>270</a:t>
            </a:fld>
            <a:endParaRPr lang="en-US" altLang="en-US" sz="1400"/>
          </a:p>
        </p:txBody>
      </p:sp>
      <p:sp>
        <p:nvSpPr>
          <p:cNvPr id="2122754" name="Text Box 2">
            <a:extLst>
              <a:ext uri="{FF2B5EF4-FFF2-40B4-BE49-F238E27FC236}">
                <a16:creationId xmlns:a16="http://schemas.microsoft.com/office/drawing/2014/main" id="{41EB12A5-D51C-FC2A-19E5-C37BFE50CFC4}"/>
              </a:ext>
            </a:extLst>
          </p:cNvPr>
          <p:cNvSpPr txBox="1">
            <a:spLocks noChangeArrowheads="1"/>
          </p:cNvSpPr>
          <p:nvPr/>
        </p:nvSpPr>
        <p:spPr bwMode="auto">
          <a:xfrm>
            <a:off x="165100" y="39688"/>
            <a:ext cx="4254500" cy="4270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Aft>
                <a:spcPct val="20000"/>
              </a:spcAft>
              <a:defRPr/>
            </a:pPr>
            <a:r>
              <a:rPr lang="en-US" altLang="en-US" b="1" dirty="0">
                <a:effectLst>
                  <a:outerShdw blurRad="38100" dist="38100" dir="2700000" algn="tl">
                    <a:srgbClr val="C0C0C0"/>
                  </a:outerShdw>
                </a:effectLst>
                <a:latin typeface="Arial" panose="020B0604020202020204" pitchFamily="34" charset="0"/>
              </a:rPr>
              <a:t>(Some) Collaborators at UCR:</a:t>
            </a:r>
            <a:endParaRPr lang="en-US" altLang="en-US" sz="1800" b="1" i="1" dirty="0">
              <a:solidFill>
                <a:srgbClr val="0000FF"/>
              </a:solidFill>
              <a:effectLst>
                <a:outerShdw blurRad="38100" dist="38100" dir="2700000" algn="tl">
                  <a:srgbClr val="C0C0C0"/>
                </a:outerShdw>
              </a:effectLst>
              <a:latin typeface="Arial" panose="020B0604020202020204" pitchFamily="34" charset="0"/>
            </a:endParaRPr>
          </a:p>
        </p:txBody>
      </p:sp>
      <p:sp>
        <p:nvSpPr>
          <p:cNvPr id="2122755" name="Text Box 3">
            <a:extLst>
              <a:ext uri="{FF2B5EF4-FFF2-40B4-BE49-F238E27FC236}">
                <a16:creationId xmlns:a16="http://schemas.microsoft.com/office/drawing/2014/main" id="{E9BEA040-0EC3-DB9E-DD93-9924B5BD53B3}"/>
              </a:ext>
            </a:extLst>
          </p:cNvPr>
          <p:cNvSpPr txBox="1">
            <a:spLocks noChangeArrowheads="1"/>
          </p:cNvSpPr>
          <p:nvPr/>
        </p:nvSpPr>
        <p:spPr bwMode="auto">
          <a:xfrm>
            <a:off x="4381500" y="50800"/>
            <a:ext cx="4762500"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Aft>
                <a:spcPct val="20000"/>
              </a:spcAft>
              <a:defRPr/>
            </a:pPr>
            <a:r>
              <a:rPr lang="en-US" altLang="en-US" b="1" dirty="0">
                <a:effectLst>
                  <a:outerShdw blurRad="38100" dist="38100" dir="2700000" algn="tl">
                    <a:srgbClr val="C0C0C0"/>
                  </a:outerShdw>
                </a:effectLst>
                <a:latin typeface="Arial" panose="020B0604020202020204" pitchFamily="34" charset="0"/>
              </a:rPr>
              <a:t>(Some) Collaborators Elsewhere:</a:t>
            </a:r>
          </a:p>
        </p:txBody>
      </p:sp>
      <p:sp>
        <p:nvSpPr>
          <p:cNvPr id="2122756" name="Text Box 4">
            <a:extLst>
              <a:ext uri="{FF2B5EF4-FFF2-40B4-BE49-F238E27FC236}">
                <a16:creationId xmlns:a16="http://schemas.microsoft.com/office/drawing/2014/main" id="{94D0B605-1BB0-58B2-93F7-556BB8798EE0}"/>
              </a:ext>
            </a:extLst>
          </p:cNvPr>
          <p:cNvSpPr txBox="1">
            <a:spLocks noChangeArrowheads="1"/>
          </p:cNvSpPr>
          <p:nvPr/>
        </p:nvSpPr>
        <p:spPr bwMode="auto">
          <a:xfrm>
            <a:off x="269875" y="468313"/>
            <a:ext cx="3886200" cy="62722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defRPr/>
            </a:pPr>
            <a:r>
              <a:rPr lang="en-US" altLang="en-US" sz="1800" b="1" dirty="0">
                <a:solidFill>
                  <a:srgbClr val="FF0000"/>
                </a:solidFill>
                <a:effectLst>
                  <a:outerShdw blurRad="38100" dist="38100" dir="2700000" algn="tl">
                    <a:srgbClr val="C0C0C0"/>
                  </a:outerShdw>
                </a:effectLst>
                <a:latin typeface="Arial" panose="020B0604020202020204" pitchFamily="34" charset="0"/>
              </a:rPr>
              <a:t>Wendy Acosta</a:t>
            </a:r>
            <a:br>
              <a:rPr lang="en-US" altLang="en-US" sz="1800" b="1" dirty="0">
                <a:solidFill>
                  <a:srgbClr val="FF0000"/>
                </a:solidFill>
                <a:effectLst>
                  <a:outerShdw blurRad="38100" dist="38100" dir="2700000" algn="tl">
                    <a:srgbClr val="C0C0C0"/>
                  </a:outerShdw>
                </a:effectLst>
                <a:latin typeface="Arial" panose="020B0604020202020204" pitchFamily="34" charset="0"/>
              </a:rPr>
            </a:br>
            <a:r>
              <a:rPr lang="en-US" altLang="en-US" sz="1800" b="1" dirty="0">
                <a:solidFill>
                  <a:srgbClr val="FF0000"/>
                </a:solidFill>
                <a:effectLst>
                  <a:outerShdw blurRad="38100" dist="38100" dir="2700000" algn="tl">
                    <a:srgbClr val="C0C0C0"/>
                  </a:outerShdw>
                </a:effectLst>
                <a:latin typeface="Arial" panose="020B0604020202020204" pitchFamily="34" charset="0"/>
              </a:rPr>
              <a:t>Vincent Careau</a:t>
            </a:r>
          </a:p>
          <a:p>
            <a:pPr>
              <a:defRPr/>
            </a:pPr>
            <a:r>
              <a:rPr lang="en-US" altLang="en-US" sz="1800" b="1" dirty="0">
                <a:solidFill>
                  <a:srgbClr val="FF0000"/>
                </a:solidFill>
                <a:effectLst>
                  <a:outerShdw blurRad="38100" dist="38100" dir="2700000" algn="tl">
                    <a:srgbClr val="C0C0C0"/>
                  </a:outerShdw>
                </a:effectLst>
                <a:latin typeface="Arial" panose="020B0604020202020204" pitchFamily="34" charset="0"/>
              </a:rPr>
              <a:t>Mark A. Chappell</a:t>
            </a:r>
          </a:p>
          <a:p>
            <a:pPr>
              <a:defRPr/>
            </a:pPr>
            <a:r>
              <a:rPr lang="en-US" altLang="en-US" sz="1800" b="1" dirty="0">
                <a:solidFill>
                  <a:srgbClr val="FF0000"/>
                </a:solidFill>
                <a:effectLst>
                  <a:outerShdw blurRad="38100" dist="38100" dir="2700000" algn="tl">
                    <a:srgbClr val="C0C0C0"/>
                  </a:outerShdw>
                </a:effectLst>
                <a:latin typeface="Arial" panose="020B0604020202020204" pitchFamily="34" charset="0"/>
              </a:rPr>
              <a:t>Gerald Claghorn</a:t>
            </a:r>
          </a:p>
          <a:p>
            <a:pPr>
              <a:defRPr/>
            </a:pPr>
            <a:r>
              <a:rPr lang="en-US" altLang="en-US" sz="1800" b="1" dirty="0">
                <a:solidFill>
                  <a:srgbClr val="FF0000"/>
                </a:solidFill>
                <a:effectLst>
                  <a:outerShdw blurRad="38100" dist="38100" dir="2700000" algn="tl">
                    <a:srgbClr val="C0C0C0"/>
                  </a:outerShdw>
                </a:effectLst>
                <a:latin typeface="Arial" panose="020B0604020202020204" pitchFamily="34" charset="0"/>
              </a:rPr>
              <a:t>Elizabeth Dlugosz</a:t>
            </a:r>
          </a:p>
          <a:p>
            <a:pPr>
              <a:defRPr/>
            </a:pPr>
            <a:r>
              <a:rPr lang="en-US" altLang="en-US" sz="1800" b="1" dirty="0">
                <a:solidFill>
                  <a:srgbClr val="FF0000"/>
                </a:solidFill>
                <a:effectLst>
                  <a:outerShdw blurRad="38100" dist="38100" dir="2700000" algn="tl">
                    <a:srgbClr val="C0C0C0"/>
                  </a:outerShdw>
                </a:effectLst>
                <a:latin typeface="Arial" panose="020B0604020202020204" pitchFamily="34" charset="0"/>
              </a:rPr>
              <a:t>Fernando R. Gomes</a:t>
            </a:r>
          </a:p>
          <a:p>
            <a:pPr>
              <a:defRPr/>
            </a:pPr>
            <a:r>
              <a:rPr lang="en-US" altLang="en-US" sz="1800" b="1" dirty="0">
                <a:solidFill>
                  <a:srgbClr val="FF0000"/>
                </a:solidFill>
                <a:effectLst>
                  <a:outerShdw blurRad="38100" dist="38100" dir="2700000" algn="tl">
                    <a:srgbClr val="C0C0C0"/>
                  </a:outerShdw>
                </a:effectLst>
                <a:latin typeface="Arial" panose="020B0604020202020204" pitchFamily="34" charset="0"/>
              </a:rPr>
              <a:t>Rober</a:t>
            </a:r>
            <a:r>
              <a:rPr lang="en-US" altLang="en-US" sz="600" b="1" dirty="0">
                <a:solidFill>
                  <a:srgbClr val="FF0000"/>
                </a:solidFill>
                <a:effectLst>
                  <a:outerShdw blurRad="38100" dist="38100" dir="2700000" algn="tl">
                    <a:srgbClr val="C0C0C0"/>
                  </a:outerShdw>
                </a:effectLst>
                <a:latin typeface="Arial" panose="020B0604020202020204" pitchFamily="34" charset="0"/>
              </a:rPr>
              <a:t> </a:t>
            </a:r>
            <a:r>
              <a:rPr lang="en-US" altLang="en-US" sz="1800" b="1" dirty="0">
                <a:solidFill>
                  <a:srgbClr val="FF0000"/>
                </a:solidFill>
                <a:effectLst>
                  <a:outerShdw blurRad="38100" dist="38100" dir="2700000" algn="tl">
                    <a:srgbClr val="C0C0C0"/>
                  </a:outerShdw>
                </a:effectLst>
                <a:latin typeface="Arial" panose="020B0604020202020204" pitchFamily="34" charset="0"/>
              </a:rPr>
              <a:t>t M. Hannon</a:t>
            </a:r>
          </a:p>
          <a:p>
            <a:pPr>
              <a:defRPr/>
            </a:pPr>
            <a:r>
              <a:rPr lang="en-US" altLang="en-US" sz="1800" b="1" dirty="0">
                <a:solidFill>
                  <a:srgbClr val="FF0000"/>
                </a:solidFill>
                <a:effectLst>
                  <a:outerShdw blurRad="38100" dist="38100" dir="2700000" algn="tl">
                    <a:srgbClr val="C0C0C0"/>
                  </a:outerShdw>
                </a:effectLst>
                <a:latin typeface="Arial" panose="020B0604020202020204" pitchFamily="34" charset="0"/>
              </a:rPr>
              <a:t>Dan Jeske</a:t>
            </a:r>
          </a:p>
          <a:p>
            <a:pPr>
              <a:defRPr/>
            </a:pPr>
            <a:r>
              <a:rPr lang="en-US" altLang="en-US" sz="1800" b="1" dirty="0">
                <a:solidFill>
                  <a:srgbClr val="FF0000"/>
                </a:solidFill>
                <a:effectLst>
                  <a:outerShdw blurRad="38100" dist="38100" dir="2700000" algn="tl">
                    <a:srgbClr val="C0C0C0"/>
                  </a:outerShdw>
                </a:effectLst>
                <a:latin typeface="Arial" panose="020B0604020202020204" pitchFamily="34" charset="0"/>
              </a:rPr>
              <a:t>Brooke K. Keeney</a:t>
            </a:r>
          </a:p>
          <a:p>
            <a:pPr>
              <a:defRPr/>
            </a:pPr>
            <a:r>
              <a:rPr lang="en-US" altLang="en-US" sz="1800" b="1" dirty="0">
                <a:solidFill>
                  <a:srgbClr val="FF0000"/>
                </a:solidFill>
                <a:effectLst>
                  <a:outerShdw blurRad="38100" dist="38100" dir="2700000" algn="tl">
                    <a:srgbClr val="C0C0C0"/>
                  </a:outerShdw>
                </a:effectLst>
                <a:latin typeface="Arial" panose="020B0604020202020204" pitchFamily="34" charset="0"/>
              </a:rPr>
              <a:t>Scott A. Kelly</a:t>
            </a:r>
          </a:p>
          <a:p>
            <a:pPr>
              <a:defRPr/>
            </a:pPr>
            <a:r>
              <a:rPr lang="en-US" altLang="en-US" sz="1800" b="1" dirty="0">
                <a:solidFill>
                  <a:srgbClr val="FF0000"/>
                </a:solidFill>
                <a:effectLst>
                  <a:outerShdw blurRad="38100" dist="38100" dir="2700000" algn="tl">
                    <a:srgbClr val="C0C0C0"/>
                  </a:outerShdw>
                </a:effectLst>
                <a:latin typeface="Arial" panose="020B0604020202020204" pitchFamily="34" charset="0"/>
              </a:rPr>
              <a:t>Erik M. Kolb</a:t>
            </a:r>
          </a:p>
          <a:p>
            <a:pPr>
              <a:defRPr/>
            </a:pPr>
            <a:r>
              <a:rPr lang="en-US" altLang="en-US" sz="1800" b="1" dirty="0">
                <a:solidFill>
                  <a:srgbClr val="FF0000"/>
                </a:solidFill>
                <a:effectLst>
                  <a:outerShdw blurRad="38100" dist="38100" dir="2700000" algn="tl">
                    <a:srgbClr val="C0C0C0"/>
                  </a:outerShdw>
                </a:effectLst>
                <a:latin typeface="Arial" panose="020B0604020202020204" pitchFamily="34" charset="0"/>
              </a:rPr>
              <a:t>Chris Lytle</a:t>
            </a:r>
          </a:p>
          <a:p>
            <a:pPr>
              <a:defRPr/>
            </a:pPr>
            <a:r>
              <a:rPr lang="en-US" altLang="en-US" sz="1800" b="1" dirty="0">
                <a:solidFill>
                  <a:srgbClr val="FF0000"/>
                </a:solidFill>
                <a:effectLst>
                  <a:outerShdw blurRad="38100" dist="38100" dir="2700000" algn="tl">
                    <a:srgbClr val="C0C0C0"/>
                  </a:outerShdw>
                </a:effectLst>
                <a:latin typeface="Arial" panose="020B0604020202020204" pitchFamily="34" charset="0"/>
              </a:rPr>
              <a:t>Morris &amp; Gina Maduro</a:t>
            </a:r>
          </a:p>
          <a:p>
            <a:pPr>
              <a:defRPr/>
            </a:pPr>
            <a:r>
              <a:rPr lang="en-US" altLang="en-US" sz="1800" b="1" dirty="0">
                <a:solidFill>
                  <a:srgbClr val="FF0000"/>
                </a:solidFill>
                <a:effectLst>
                  <a:outerShdw blurRad="38100" dist="38100" dir="2700000" algn="tl">
                    <a:srgbClr val="C0C0C0"/>
                  </a:outerShdw>
                </a:effectLst>
                <a:latin typeface="Arial" panose="020B0604020202020204" pitchFamily="34" charset="0"/>
              </a:rPr>
              <a:t>Jessica L. </a:t>
            </a:r>
            <a:r>
              <a:rPr lang="en-US" altLang="en-US" sz="1800" b="1">
                <a:solidFill>
                  <a:srgbClr val="FF0000"/>
                </a:solidFill>
                <a:effectLst>
                  <a:outerShdw blurRad="38100" dist="38100" dir="2700000" algn="tl">
                    <a:srgbClr val="C0C0C0"/>
                  </a:outerShdw>
                </a:effectLst>
                <a:latin typeface="Arial" panose="020B0604020202020204" pitchFamily="34" charset="0"/>
              </a:rPr>
              <a:t>Malisch</a:t>
            </a:r>
            <a:endParaRPr lang="en-US" altLang="en-US" sz="1800" b="1" dirty="0">
              <a:solidFill>
                <a:srgbClr val="FF0000"/>
              </a:solidFill>
              <a:effectLst>
                <a:outerShdw blurRad="38100" dist="38100" dir="2700000" algn="tl">
                  <a:srgbClr val="C0C0C0"/>
                </a:outerShdw>
              </a:effectLst>
              <a:latin typeface="Arial" panose="020B0604020202020204" pitchFamily="34" charset="0"/>
            </a:endParaRPr>
          </a:p>
          <a:p>
            <a:pPr>
              <a:defRPr/>
            </a:pPr>
            <a:r>
              <a:rPr lang="en-US" altLang="en-US" sz="1800" b="1" dirty="0">
                <a:solidFill>
                  <a:srgbClr val="FF0000"/>
                </a:solidFill>
                <a:effectLst>
                  <a:outerShdw blurRad="38100" dist="38100" dir="2700000" algn="tl">
                    <a:srgbClr val="C0C0C0"/>
                  </a:outerShdw>
                </a:effectLst>
                <a:latin typeface="Arial" panose="020B0604020202020204" pitchFamily="34" charset="0"/>
              </a:rPr>
              <a:t>Thomas H. Meek</a:t>
            </a:r>
          </a:p>
          <a:p>
            <a:pPr>
              <a:defRPr/>
            </a:pPr>
            <a:r>
              <a:rPr lang="en-US" altLang="en-US" sz="1800" b="1" dirty="0">
                <a:solidFill>
                  <a:srgbClr val="FF0000"/>
                </a:solidFill>
                <a:effectLst>
                  <a:outerShdw blurRad="38100" dist="38100" dir="2700000" algn="tl">
                    <a:srgbClr val="C0C0C0"/>
                  </a:outerShdw>
                </a:effectLst>
                <a:latin typeface="Arial" panose="020B0604020202020204" pitchFamily="34" charset="0"/>
              </a:rPr>
              <a:t>Kevin M. Middleton</a:t>
            </a:r>
          </a:p>
          <a:p>
            <a:pPr>
              <a:defRPr/>
            </a:pPr>
            <a:r>
              <a:rPr lang="en-US" altLang="en-US" sz="1800" b="1" dirty="0">
                <a:solidFill>
                  <a:srgbClr val="FF0000"/>
                </a:solidFill>
                <a:effectLst>
                  <a:outerShdw blurRad="38100" dist="38100" dir="2700000" algn="tl">
                    <a:srgbClr val="C0C0C0"/>
                  </a:outerShdw>
                </a:effectLst>
                <a:latin typeface="Arial" panose="020B0604020202020204" pitchFamily="34" charset="0"/>
              </a:rPr>
              <a:t>Ed Platzer</a:t>
            </a:r>
            <a:br>
              <a:rPr lang="en-US" altLang="en-US" sz="1800" b="1" dirty="0">
                <a:solidFill>
                  <a:srgbClr val="FF0000"/>
                </a:solidFill>
                <a:effectLst>
                  <a:outerShdw blurRad="38100" dist="38100" dir="2700000" algn="tl">
                    <a:srgbClr val="C0C0C0"/>
                  </a:outerShdw>
                </a:effectLst>
                <a:latin typeface="Arial" panose="020B0604020202020204" pitchFamily="34" charset="0"/>
              </a:rPr>
            </a:br>
            <a:r>
              <a:rPr lang="en-US" altLang="en-US" sz="1800" b="1" dirty="0">
                <a:solidFill>
                  <a:srgbClr val="FF0000"/>
                </a:solidFill>
                <a:effectLst>
                  <a:outerShdw blurRad="38100" dist="38100" dir="2700000" algn="tl">
                    <a:srgbClr val="C0C0C0"/>
                  </a:outerShdw>
                </a:effectLst>
                <a:latin typeface="Arial" panose="020B0604020202020204" pitchFamily="34" charset="0"/>
              </a:rPr>
              <a:t>Enrico L. Rezende</a:t>
            </a:r>
          </a:p>
          <a:p>
            <a:pPr>
              <a:defRPr/>
            </a:pPr>
            <a:r>
              <a:rPr lang="en-US" altLang="en-US" sz="1800" b="1" dirty="0">
                <a:solidFill>
                  <a:srgbClr val="FF0000"/>
                </a:solidFill>
                <a:effectLst>
                  <a:outerShdw blurRad="38100" dist="38100" dir="2700000" algn="tl">
                    <a:srgbClr val="C0C0C0"/>
                  </a:outerShdw>
                </a:effectLst>
                <a:latin typeface="Arial" panose="020B0604020202020204" pitchFamily="34" charset="0"/>
              </a:rPr>
              <a:t>Wendy Saltzman</a:t>
            </a:r>
          </a:p>
          <a:p>
            <a:pPr>
              <a:defRPr/>
            </a:pPr>
            <a:r>
              <a:rPr lang="en-US" altLang="en-US" sz="1800" b="1" dirty="0">
                <a:solidFill>
                  <a:srgbClr val="FF0000"/>
                </a:solidFill>
                <a:effectLst>
                  <a:outerShdw blurRad="38100" dist="38100" dir="2700000" algn="tl">
                    <a:srgbClr val="C0C0C0"/>
                  </a:outerShdw>
                </a:effectLst>
                <a:latin typeface="Arial" panose="020B0604020202020204" pitchFamily="34" charset="0"/>
              </a:rPr>
              <a:t>Heidi Schutz</a:t>
            </a:r>
            <a:br>
              <a:rPr lang="en-US" altLang="en-US" sz="1800" b="1" dirty="0">
                <a:solidFill>
                  <a:srgbClr val="FF0000"/>
                </a:solidFill>
                <a:effectLst>
                  <a:outerShdw blurRad="38100" dist="38100" dir="2700000" algn="tl">
                    <a:srgbClr val="C0C0C0"/>
                  </a:outerShdw>
                </a:effectLst>
                <a:latin typeface="Arial" panose="020B0604020202020204" pitchFamily="34" charset="0"/>
              </a:rPr>
            </a:br>
            <a:r>
              <a:rPr lang="en-US" altLang="en-US" sz="1800" b="1" dirty="0">
                <a:solidFill>
                  <a:srgbClr val="FF0000"/>
                </a:solidFill>
                <a:effectLst>
                  <a:outerShdw blurRad="38100" dist="38100" dir="2700000" algn="tl">
                    <a:srgbClr val="C0C0C0"/>
                  </a:outerShdw>
                </a:effectLst>
                <a:latin typeface="Arial" panose="020B0604020202020204" pitchFamily="34" charset="0"/>
              </a:rPr>
              <a:t>John Shyy</a:t>
            </a:r>
          </a:p>
          <a:p>
            <a:pPr>
              <a:spcBef>
                <a:spcPct val="50000"/>
              </a:spcBef>
              <a:defRPr/>
            </a:pPr>
            <a:r>
              <a:rPr lang="en-US" altLang="en-US" sz="1800" b="1" i="1" dirty="0">
                <a:solidFill>
                  <a:srgbClr val="0000FF"/>
                </a:solidFill>
                <a:effectLst>
                  <a:outerShdw blurRad="38100" dist="38100" dir="2700000" algn="tl">
                    <a:srgbClr val="C0C0C0"/>
                  </a:outerShdw>
                </a:effectLst>
                <a:latin typeface="Arial" panose="020B0604020202020204" pitchFamily="34" charset="0"/>
              </a:rPr>
              <a:t>Many Undergrads</a:t>
            </a:r>
          </a:p>
        </p:txBody>
      </p:sp>
      <p:sp>
        <p:nvSpPr>
          <p:cNvPr id="2122757" name="Text Box 5">
            <a:extLst>
              <a:ext uri="{FF2B5EF4-FFF2-40B4-BE49-F238E27FC236}">
                <a16:creationId xmlns:a16="http://schemas.microsoft.com/office/drawing/2014/main" id="{8AD7E7D0-1A65-DACC-5042-C259765D8FB7}"/>
              </a:ext>
            </a:extLst>
          </p:cNvPr>
          <p:cNvSpPr txBox="1">
            <a:spLocks noChangeArrowheads="1"/>
          </p:cNvSpPr>
          <p:nvPr/>
        </p:nvSpPr>
        <p:spPr bwMode="auto">
          <a:xfrm>
            <a:off x="5176838" y="414338"/>
            <a:ext cx="4279900" cy="64087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defRPr/>
            </a:pPr>
            <a:r>
              <a:rPr lang="en-US" altLang="en-US" sz="1800" b="1" dirty="0">
                <a:solidFill>
                  <a:srgbClr val="FF0000"/>
                </a:solidFill>
                <a:effectLst>
                  <a:outerShdw blurRad="38100" dist="38100" dir="2700000" algn="tl">
                    <a:srgbClr val="C0C0C0"/>
                  </a:outerShdw>
                </a:effectLst>
                <a:latin typeface="Arial" panose="020B0604020202020204" pitchFamily="34" charset="0"/>
              </a:rPr>
              <a:t>Terry Belke</a:t>
            </a:r>
          </a:p>
          <a:p>
            <a:pPr>
              <a:defRPr/>
            </a:pPr>
            <a:r>
              <a:rPr lang="en-US" altLang="en-US" sz="1800" b="1" dirty="0">
                <a:solidFill>
                  <a:srgbClr val="FF0000"/>
                </a:solidFill>
                <a:effectLst>
                  <a:outerShdw blurRad="38100" dist="38100" dir="2700000" algn="tl">
                    <a:srgbClr val="C0C0C0"/>
                  </a:outerShdw>
                </a:effectLst>
                <a:latin typeface="Arial" panose="020B0604020202020204" pitchFamily="34" charset="0"/>
              </a:rPr>
              <a:t>Hannah Carey</a:t>
            </a:r>
          </a:p>
          <a:p>
            <a:pPr>
              <a:defRPr/>
            </a:pPr>
            <a:r>
              <a:rPr lang="en-US" altLang="en-US" sz="1800" b="1" dirty="0">
                <a:solidFill>
                  <a:srgbClr val="FF0000"/>
                </a:solidFill>
                <a:effectLst>
                  <a:outerShdw blurRad="38100" dist="38100" dir="2700000" algn="tl">
                    <a:srgbClr val="C0C0C0"/>
                  </a:outerShdw>
                </a:effectLst>
                <a:latin typeface="Arial" panose="020B0604020202020204" pitchFamily="34" charset="0"/>
              </a:rPr>
              <a:t>Greg Cartee</a:t>
            </a:r>
          </a:p>
          <a:p>
            <a:pPr>
              <a:defRPr/>
            </a:pPr>
            <a:r>
              <a:rPr lang="en-US" altLang="en-US" sz="1800" b="1" dirty="0">
                <a:solidFill>
                  <a:srgbClr val="FF0000"/>
                </a:solidFill>
                <a:effectLst>
                  <a:outerShdw blurRad="38100" dist="38100" dir="2700000" algn="tl">
                    <a:srgbClr val="C0C0C0"/>
                  </a:outerShdw>
                </a:effectLst>
                <a:latin typeface="Arial" panose="020B0604020202020204" pitchFamily="34" charset="0"/>
              </a:rPr>
              <a:t>Gary Diffee</a:t>
            </a:r>
          </a:p>
          <a:p>
            <a:pPr>
              <a:defRPr/>
            </a:pPr>
            <a:r>
              <a:rPr lang="en-US" altLang="en-US" sz="1800" b="1" dirty="0">
                <a:solidFill>
                  <a:srgbClr val="FF0000"/>
                </a:solidFill>
                <a:effectLst>
                  <a:outerShdw blurRad="38100" dist="38100" dir="2700000" algn="tl">
                    <a:srgbClr val="C0C0C0"/>
                  </a:outerShdw>
                </a:effectLst>
                <a:latin typeface="Arial" panose="020B0604020202020204" pitchFamily="34" charset="0"/>
              </a:rPr>
              <a:t>Joey C. Eisenmann</a:t>
            </a:r>
          </a:p>
          <a:p>
            <a:pPr>
              <a:defRPr/>
            </a:pPr>
            <a:r>
              <a:rPr lang="en-US" altLang="en-US" sz="1800" b="1" dirty="0">
                <a:solidFill>
                  <a:srgbClr val="FF0000"/>
                </a:solidFill>
                <a:effectLst>
                  <a:outerShdw blurRad="38100" dist="38100" dir="2700000" algn="tl">
                    <a:srgbClr val="C0C0C0"/>
                  </a:outerShdw>
                </a:effectLst>
                <a:latin typeface="Arial" panose="020B0604020202020204" pitchFamily="34" charset="0"/>
              </a:rPr>
              <a:t>Patricia A. Freeman</a:t>
            </a:r>
          </a:p>
          <a:p>
            <a:pPr>
              <a:defRPr/>
            </a:pPr>
            <a:r>
              <a:rPr lang="en-US" altLang="en-US" sz="1800" b="1" dirty="0">
                <a:solidFill>
                  <a:srgbClr val="FF0000"/>
                </a:solidFill>
                <a:effectLst>
                  <a:outerShdw blurRad="38100" dist="38100" dir="2700000" algn="tl">
                    <a:srgbClr val="C0C0C0"/>
                  </a:outerShdw>
                </a:effectLst>
                <a:latin typeface="Arial" panose="020B0604020202020204" pitchFamily="34" charset="0"/>
              </a:rPr>
              <a:t>Fred H. (Rusty) Gage</a:t>
            </a:r>
          </a:p>
          <a:p>
            <a:pPr>
              <a:defRPr/>
            </a:pPr>
            <a:r>
              <a:rPr lang="en-US" altLang="en-US" sz="1800" b="1" dirty="0">
                <a:solidFill>
                  <a:srgbClr val="FF0000"/>
                </a:solidFill>
                <a:effectLst>
                  <a:outerShdw blurRad="38100" dist="38100" dir="2700000" algn="tl">
                    <a:srgbClr val="C0C0C0"/>
                  </a:outerShdw>
                </a:effectLst>
                <a:latin typeface="Arial" panose="020B0604020202020204" pitchFamily="34" charset="0"/>
              </a:rPr>
              <a:t>Stephen C. Gammie</a:t>
            </a:r>
          </a:p>
          <a:p>
            <a:pPr>
              <a:defRPr/>
            </a:pPr>
            <a:r>
              <a:rPr lang="en-US" altLang="en-US" sz="1800" b="1" dirty="0">
                <a:solidFill>
                  <a:srgbClr val="FF0000"/>
                </a:solidFill>
                <a:effectLst>
                  <a:outerShdw blurRad="38100" dist="38100" dir="2700000" algn="tl">
                    <a:srgbClr val="C0C0C0"/>
                  </a:outerShdw>
                </a:effectLst>
                <a:latin typeface="Arial" panose="020B0604020202020204" pitchFamily="34" charset="0"/>
              </a:rPr>
              <a:t>Helga Guderley</a:t>
            </a:r>
          </a:p>
          <a:p>
            <a:pPr>
              <a:defRPr/>
            </a:pPr>
            <a:r>
              <a:rPr lang="en-US" altLang="en-US" sz="1800" b="1" dirty="0">
                <a:solidFill>
                  <a:srgbClr val="FF0000"/>
                </a:solidFill>
                <a:effectLst>
                  <a:outerShdw blurRad="38100" dist="38100" dir="2700000" algn="tl">
                    <a:srgbClr val="C0C0C0"/>
                  </a:outerShdw>
                </a:effectLst>
                <a:latin typeface="Arial" panose="020B0604020202020204" pitchFamily="34" charset="0"/>
              </a:rPr>
              <a:t>Russ Hepple</a:t>
            </a:r>
          </a:p>
          <a:p>
            <a:pPr>
              <a:defRPr/>
            </a:pPr>
            <a:r>
              <a:rPr lang="en-US" altLang="en-US" sz="1800" b="1" dirty="0">
                <a:solidFill>
                  <a:srgbClr val="FF0000"/>
                </a:solidFill>
                <a:effectLst>
                  <a:outerShdw blurRad="38100" dist="38100" dir="2700000" algn="tl">
                    <a:srgbClr val="C0C0C0"/>
                  </a:outerShdw>
                </a:effectLst>
                <a:latin typeface="Arial" panose="020B0604020202020204" pitchFamily="34" charset="0"/>
              </a:rPr>
              <a:t>Denis Joanisse</a:t>
            </a:r>
          </a:p>
          <a:p>
            <a:pPr>
              <a:defRPr/>
            </a:pPr>
            <a:r>
              <a:rPr lang="en-US" altLang="en-US" sz="1800" b="1" dirty="0">
                <a:solidFill>
                  <a:srgbClr val="FF0000"/>
                </a:solidFill>
                <a:effectLst>
                  <a:outerShdw blurRad="38100" dist="38100" dir="2700000" algn="tl">
                    <a:srgbClr val="C0C0C0"/>
                  </a:outerShdw>
                </a:effectLst>
                <a:latin typeface="Arial" panose="020B0604020202020204" pitchFamily="34" charset="0"/>
              </a:rPr>
              <a:t>Pawel </a:t>
            </a:r>
            <a:r>
              <a:rPr lang="en-US" altLang="en-US" sz="1800" b="1">
                <a:solidFill>
                  <a:srgbClr val="FF0000"/>
                </a:solidFill>
                <a:effectLst>
                  <a:outerShdw blurRad="38100" dist="38100" dir="2700000" algn="tl">
                    <a:srgbClr val="C0C0C0"/>
                  </a:outerShdw>
                </a:effectLst>
                <a:latin typeface="Arial" panose="020B0604020202020204" pitchFamily="34" charset="0"/>
              </a:rPr>
              <a:t>Koteja</a:t>
            </a:r>
            <a:endParaRPr lang="en-US" altLang="en-US" sz="1800" b="1" dirty="0">
              <a:solidFill>
                <a:srgbClr val="FF0000"/>
              </a:solidFill>
              <a:effectLst>
                <a:outerShdw blurRad="38100" dist="38100" dir="2700000" algn="tl">
                  <a:srgbClr val="C0C0C0"/>
                </a:outerShdw>
              </a:effectLst>
              <a:latin typeface="Arial" panose="020B0604020202020204" pitchFamily="34" charset="0"/>
            </a:endParaRPr>
          </a:p>
          <a:p>
            <a:pPr>
              <a:defRPr/>
            </a:pPr>
            <a:r>
              <a:rPr lang="en-US" altLang="en-US" sz="1800" b="1" dirty="0">
                <a:solidFill>
                  <a:srgbClr val="FF0000"/>
                </a:solidFill>
                <a:effectLst>
                  <a:outerShdw blurRad="38100" dist="38100" dir="2700000" algn="tl">
                    <a:srgbClr val="C0C0C0"/>
                  </a:outerShdw>
                </a:effectLst>
                <a:latin typeface="Arial" panose="020B0604020202020204" pitchFamily="34" charset="0"/>
              </a:rPr>
              <a:t>Grant McClelland</a:t>
            </a:r>
          </a:p>
          <a:p>
            <a:pPr>
              <a:defRPr/>
            </a:pPr>
            <a:r>
              <a:rPr lang="en-US" altLang="en-US" sz="1800" b="1" dirty="0">
                <a:solidFill>
                  <a:srgbClr val="FF0000"/>
                </a:solidFill>
                <a:effectLst>
                  <a:outerShdw blurRad="38100" dist="38100" dir="2700000" algn="tl">
                    <a:srgbClr val="C0C0C0"/>
                  </a:outerShdw>
                </a:effectLst>
                <a:latin typeface="Arial" panose="020B0604020202020204" pitchFamily="34" charset="0"/>
              </a:rPr>
              <a:t>Gordon S. Mitchell</a:t>
            </a:r>
          </a:p>
          <a:p>
            <a:pPr>
              <a:defRPr/>
            </a:pPr>
            <a:r>
              <a:rPr lang="pt-BR" altLang="en-US" sz="1800" b="1">
                <a:solidFill>
                  <a:srgbClr val="FF0000"/>
                </a:solidFill>
                <a:effectLst>
                  <a:outerShdw blurRad="38100" dist="38100" dir="2700000" algn="tl">
                    <a:srgbClr val="C0C0C0"/>
                  </a:outerShdw>
                </a:effectLst>
                <a:latin typeface="Arial" panose="020B0604020202020204" pitchFamily="34" charset="0"/>
              </a:rPr>
              <a:t>Fernando Pardo Manuel de Villena</a:t>
            </a:r>
          </a:p>
          <a:p>
            <a:pPr>
              <a:defRPr/>
            </a:pPr>
            <a:r>
              <a:rPr lang="en-US" altLang="en-US" sz="1800" b="1" dirty="0">
                <a:solidFill>
                  <a:srgbClr val="FF0000"/>
                </a:solidFill>
                <a:effectLst>
                  <a:outerShdw blurRad="38100" dist="38100" dir="2700000" algn="tl">
                    <a:srgbClr val="C0C0C0"/>
                  </a:outerShdw>
                </a:effectLst>
                <a:latin typeface="Arial" panose="020B0604020202020204" pitchFamily="34" charset="0"/>
              </a:rPr>
              <a:t>Steve F. Perry</a:t>
            </a:r>
          </a:p>
          <a:p>
            <a:pPr>
              <a:defRPr/>
            </a:pPr>
            <a:r>
              <a:rPr lang="en-US" altLang="en-US" sz="1800" b="1" dirty="0">
                <a:solidFill>
                  <a:srgbClr val="FF0000"/>
                </a:solidFill>
                <a:effectLst>
                  <a:outerShdw blurRad="38100" dist="38100" dir="2700000" algn="tl">
                    <a:srgbClr val="C0C0C0"/>
                  </a:outerShdw>
                </a:effectLst>
                <a:latin typeface="Arial" panose="020B0604020202020204" pitchFamily="34" charset="0"/>
              </a:rPr>
              <a:t>Daniel Pomp</a:t>
            </a:r>
          </a:p>
          <a:p>
            <a:pPr>
              <a:defRPr/>
            </a:pPr>
            <a:r>
              <a:rPr lang="en-US" altLang="en-US" sz="1800" b="1" dirty="0">
                <a:solidFill>
                  <a:srgbClr val="FF0000"/>
                </a:solidFill>
                <a:effectLst>
                  <a:outerShdw blurRad="38100" dist="38100" dir="2700000" algn="tl">
                    <a:srgbClr val="C0C0C0"/>
                  </a:outerShdw>
                </a:effectLst>
                <a:latin typeface="Arial" panose="020B0604020202020204" pitchFamily="34" charset="0"/>
              </a:rPr>
              <a:t>Thomas A. Prolla</a:t>
            </a:r>
          </a:p>
          <a:p>
            <a:pPr>
              <a:defRPr/>
            </a:pPr>
            <a:r>
              <a:rPr lang="en-US" altLang="en-US" sz="1800" b="1" dirty="0">
                <a:solidFill>
                  <a:srgbClr val="FF0000"/>
                </a:solidFill>
                <a:effectLst>
                  <a:outerShdw blurRad="38100" dist="38100" dir="2700000" algn="tl">
                    <a:srgbClr val="C0C0C0"/>
                  </a:outerShdw>
                </a:effectLst>
                <a:latin typeface="Arial" panose="020B0604020202020204" pitchFamily="34" charset="0"/>
              </a:rPr>
              <a:t>Justin S. Rhodes</a:t>
            </a:r>
          </a:p>
          <a:p>
            <a:pPr>
              <a:defRPr/>
            </a:pPr>
            <a:r>
              <a:rPr lang="en-US" altLang="en-US" sz="1800" b="1" dirty="0">
                <a:solidFill>
                  <a:srgbClr val="FF0000"/>
                </a:solidFill>
                <a:effectLst>
                  <a:outerShdw blurRad="38100" dist="38100" dir="2700000" algn="tl">
                    <a:srgbClr val="C0C0C0"/>
                  </a:outerShdw>
                </a:effectLst>
                <a:latin typeface="Arial" panose="020B0604020202020204" pitchFamily="34" charset="0"/>
              </a:rPr>
              <a:t>Sharon Swartz</a:t>
            </a:r>
          </a:p>
          <a:p>
            <a:pPr>
              <a:defRPr/>
            </a:pPr>
            <a:r>
              <a:rPr lang="en-US" altLang="en-US" sz="1800" b="1" dirty="0">
                <a:solidFill>
                  <a:srgbClr val="FF0000"/>
                </a:solidFill>
                <a:effectLst>
                  <a:outerShdw blurRad="38100" dist="38100" dir="2700000" algn="tl">
                    <a:srgbClr val="C0C0C0"/>
                  </a:outerShdw>
                </a:effectLst>
                <a:latin typeface="Arial" panose="020B0604020202020204" pitchFamily="34" charset="0"/>
              </a:rPr>
              <a:t>Doug Syme</a:t>
            </a:r>
          </a:p>
          <a:p>
            <a:pPr>
              <a:defRPr/>
            </a:pPr>
            <a:r>
              <a:rPr lang="en-US" altLang="en-US" sz="1800" b="1" dirty="0">
                <a:solidFill>
                  <a:srgbClr val="FF0000"/>
                </a:solidFill>
                <a:effectLst>
                  <a:outerShdw blurRad="38100" dist="38100" dir="2700000" algn="tl">
                    <a:srgbClr val="C0C0C0"/>
                  </a:outerShdw>
                </a:effectLst>
                <a:latin typeface="Arial" panose="020B0604020202020204" pitchFamily="34" charset="0"/>
              </a:rPr>
              <a:t>Henriette van Praag</a:t>
            </a:r>
          </a:p>
          <a:p>
            <a:pPr>
              <a:defRPr/>
            </a:pPr>
            <a:r>
              <a:rPr lang="en-US" altLang="en-US" sz="1800" b="1" dirty="0">
                <a:solidFill>
                  <a:srgbClr val="FF0000"/>
                </a:solidFill>
                <a:effectLst>
                  <a:outerShdw blurRad="38100" dist="38100" dir="2700000" algn="tl">
                    <a:srgbClr val="C0C0C0"/>
                  </a:outerShdw>
                </a:effectLst>
                <a:latin typeface="Arial" panose="020B0604020202020204" pitchFamily="34" charset="0"/>
              </a:rPr>
              <a:t>Ben B. Yaspelkis III</a:t>
            </a:r>
          </a:p>
        </p:txBody>
      </p:sp>
      <p:sp>
        <p:nvSpPr>
          <p:cNvPr id="514055" name="Text Box 6">
            <a:extLst>
              <a:ext uri="{FF2B5EF4-FFF2-40B4-BE49-F238E27FC236}">
                <a16:creationId xmlns:a16="http://schemas.microsoft.com/office/drawing/2014/main" id="{CACC753A-D743-1B0C-0B9C-51187C12B7E3}"/>
              </a:ext>
            </a:extLst>
          </p:cNvPr>
          <p:cNvSpPr txBox="1">
            <a:spLocks noChangeArrowheads="1"/>
          </p:cNvSpPr>
          <p:nvPr/>
        </p:nvSpPr>
        <p:spPr bwMode="auto">
          <a:xfrm>
            <a:off x="2851150" y="4084638"/>
            <a:ext cx="2211388" cy="25384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2200" b="1">
                <a:latin typeface="Arial" panose="020B0604020202020204" pitchFamily="34" charset="0"/>
              </a:rPr>
              <a:t>U. Wisconsin-</a:t>
            </a:r>
            <a:br>
              <a:rPr lang="en-US" altLang="en-US" sz="2200" b="1">
                <a:latin typeface="Arial" panose="020B0604020202020204" pitchFamily="34" charset="0"/>
              </a:rPr>
            </a:br>
            <a:r>
              <a:rPr lang="en-US" altLang="en-US" sz="2200" b="1">
                <a:latin typeface="Arial" panose="020B0604020202020204" pitchFamily="34" charset="0"/>
              </a:rPr>
              <a:t>     Madison</a:t>
            </a:r>
            <a:br>
              <a:rPr lang="en-US" altLang="en-US" sz="2200" b="1">
                <a:latin typeface="Arial" panose="020B0604020202020204" pitchFamily="34" charset="0"/>
              </a:rPr>
            </a:br>
            <a:r>
              <a:rPr lang="en-US" altLang="en-US" sz="2200" b="1">
                <a:latin typeface="Arial" panose="020B0604020202020204" pitchFamily="34" charset="0"/>
              </a:rPr>
              <a:t>U. California,</a:t>
            </a:r>
            <a:br>
              <a:rPr lang="en-US" altLang="en-US" sz="2200" b="1">
                <a:latin typeface="Arial" panose="020B0604020202020204" pitchFamily="34" charset="0"/>
              </a:rPr>
            </a:br>
            <a:r>
              <a:rPr lang="en-US" altLang="en-US" sz="2200" b="1">
                <a:latin typeface="Arial" panose="020B0604020202020204" pitchFamily="34" charset="0"/>
              </a:rPr>
              <a:t>     Riverside</a:t>
            </a:r>
          </a:p>
          <a:p>
            <a:pPr>
              <a:spcBef>
                <a:spcPts val="600"/>
              </a:spcBef>
              <a:buFontTx/>
              <a:buNone/>
            </a:pPr>
            <a:r>
              <a:rPr lang="en-US" altLang="en-US" sz="2200" b="1">
                <a:latin typeface="Arial" panose="020B0604020202020204" pitchFamily="34" charset="0"/>
              </a:rPr>
              <a:t>~150 papers, all PDFs at my webpage</a:t>
            </a:r>
          </a:p>
        </p:txBody>
      </p:sp>
      <p:pic>
        <p:nvPicPr>
          <p:cNvPr id="514056" name="Picture 7" descr="NSFlogo2">
            <a:extLst>
              <a:ext uri="{FF2B5EF4-FFF2-40B4-BE49-F238E27FC236}">
                <a16:creationId xmlns:a16="http://schemas.microsoft.com/office/drawing/2014/main" id="{47F00C48-516D-E5EB-B9FD-415DD5D7741B}"/>
              </a:ext>
            </a:extLst>
          </p:cNvPr>
          <p:cNvPicPr preferRelativeResize="0">
            <a:picLocks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933700" y="552450"/>
            <a:ext cx="1919288" cy="1828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14057" name="Picture 8" descr="NIH logo www">
            <a:extLst>
              <a:ext uri="{FF2B5EF4-FFF2-40B4-BE49-F238E27FC236}">
                <a16:creationId xmlns:a16="http://schemas.microsoft.com/office/drawing/2014/main" id="{5696ACF4-871A-E2A5-3003-6543B23ABD45}"/>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294063" y="2570163"/>
            <a:ext cx="1325562" cy="1325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p:sld>
</file>

<file path=ppt/slides/slide2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6098" name="Slide Number Placeholder 3">
            <a:extLst>
              <a:ext uri="{FF2B5EF4-FFF2-40B4-BE49-F238E27FC236}">
                <a16:creationId xmlns:a16="http://schemas.microsoft.com/office/drawing/2014/main" id="{996B75AB-72ED-0A7A-8E68-CD9CD685239D}"/>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CD1E2B8D-1DD7-41FF-95C1-96BCBD728FE2}" type="slidenum">
              <a:rPr lang="en-US" altLang="en-US" sz="1400"/>
              <a:pPr>
                <a:spcBef>
                  <a:spcPct val="0"/>
                </a:spcBef>
                <a:buFontTx/>
                <a:buNone/>
              </a:pPr>
              <a:t>271</a:t>
            </a:fld>
            <a:endParaRPr lang="en-US" altLang="en-US" sz="1400"/>
          </a:p>
        </p:txBody>
      </p:sp>
      <p:sp>
        <p:nvSpPr>
          <p:cNvPr id="516099" name="Line 3">
            <a:extLst>
              <a:ext uri="{FF2B5EF4-FFF2-40B4-BE49-F238E27FC236}">
                <a16:creationId xmlns:a16="http://schemas.microsoft.com/office/drawing/2014/main" id="{FF914187-0E22-313E-D5A1-D988CA26EF9A}"/>
              </a:ext>
            </a:extLst>
          </p:cNvPr>
          <p:cNvSpPr>
            <a:spLocks noChangeShapeType="1"/>
          </p:cNvSpPr>
          <p:nvPr/>
        </p:nvSpPr>
        <p:spPr bwMode="auto">
          <a:xfrm>
            <a:off x="228600" y="852488"/>
            <a:ext cx="8683625" cy="0"/>
          </a:xfrm>
          <a:prstGeom prst="line">
            <a:avLst/>
          </a:prstGeom>
          <a:noFill/>
          <a:ln w="50800">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516100" name="Text Box 4">
            <a:extLst>
              <a:ext uri="{FF2B5EF4-FFF2-40B4-BE49-F238E27FC236}">
                <a16:creationId xmlns:a16="http://schemas.microsoft.com/office/drawing/2014/main" id="{CD938A5A-884E-A61E-F8A9-551734435975}"/>
              </a:ext>
            </a:extLst>
          </p:cNvPr>
          <p:cNvSpPr txBox="1">
            <a:spLocks noChangeArrowheads="1"/>
          </p:cNvSpPr>
          <p:nvPr/>
        </p:nvSpPr>
        <p:spPr bwMode="auto">
          <a:xfrm>
            <a:off x="228600" y="109538"/>
            <a:ext cx="8683625" cy="8223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nSpc>
                <a:spcPct val="95000"/>
              </a:lnSpc>
              <a:spcBef>
                <a:spcPct val="0"/>
              </a:spcBef>
              <a:spcAft>
                <a:spcPct val="10000"/>
              </a:spcAft>
              <a:buFontTx/>
              <a:buNone/>
            </a:pPr>
            <a:r>
              <a:rPr lang="en-US" altLang="en-US" sz="4000" b="1">
                <a:latin typeface="Arial" panose="020B0604020202020204" pitchFamily="34" charset="0"/>
              </a:rPr>
              <a:t>Selection experiment advantages</a:t>
            </a:r>
          </a:p>
        </p:txBody>
      </p:sp>
      <p:sp>
        <p:nvSpPr>
          <p:cNvPr id="516101" name="Text Box 3">
            <a:extLst>
              <a:ext uri="{FF2B5EF4-FFF2-40B4-BE49-F238E27FC236}">
                <a16:creationId xmlns:a16="http://schemas.microsoft.com/office/drawing/2014/main" id="{FC14B89D-86FE-355F-A8C2-E2A490C19322}"/>
              </a:ext>
            </a:extLst>
          </p:cNvPr>
          <p:cNvSpPr txBox="1">
            <a:spLocks noChangeArrowheads="1"/>
          </p:cNvSpPr>
          <p:nvPr/>
        </p:nvSpPr>
        <p:spPr bwMode="auto">
          <a:xfrm>
            <a:off x="153988" y="920750"/>
            <a:ext cx="8864600" cy="4921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spcAft>
                <a:spcPts val="600"/>
              </a:spcAft>
              <a:buFontTx/>
              <a:buNone/>
            </a:pPr>
            <a:r>
              <a:rPr lang="en-US" altLang="en-US" sz="2600">
                <a:latin typeface="Arial" panose="020B0604020202020204" pitchFamily="34" charset="0"/>
              </a:rPr>
              <a:t>Eliminate confounding environmental/cultural/social factors</a:t>
            </a:r>
            <a:endParaRPr lang="en-US" altLang="en-US" sz="2600">
              <a:solidFill>
                <a:srgbClr val="0000FF"/>
              </a:solidFill>
              <a:latin typeface="Arial" panose="020B0604020202020204" pitchFamily="34" charset="0"/>
            </a:endParaRPr>
          </a:p>
        </p:txBody>
      </p:sp>
      <p:sp>
        <p:nvSpPr>
          <p:cNvPr id="516102" name="Text Box 5">
            <a:extLst>
              <a:ext uri="{FF2B5EF4-FFF2-40B4-BE49-F238E27FC236}">
                <a16:creationId xmlns:a16="http://schemas.microsoft.com/office/drawing/2014/main" id="{550BFE64-D117-3107-ED37-B2F731CE9613}"/>
              </a:ext>
            </a:extLst>
          </p:cNvPr>
          <p:cNvSpPr txBox="1">
            <a:spLocks noChangeArrowheads="1"/>
          </p:cNvSpPr>
          <p:nvPr/>
        </p:nvSpPr>
        <p:spPr bwMode="auto">
          <a:xfrm>
            <a:off x="501650" y="5688013"/>
            <a:ext cx="898525" cy="4270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US" altLang="en-US" sz="2200">
                <a:solidFill>
                  <a:schemeClr val="bg1"/>
                </a:solidFill>
                <a:latin typeface="Arial" panose="020B0604020202020204" pitchFamily="34" charset="0"/>
              </a:rPr>
              <a:t>2009</a:t>
            </a:r>
          </a:p>
        </p:txBody>
      </p:sp>
      <p:pic>
        <p:nvPicPr>
          <p:cNvPr id="516103" name="Picture 10" descr="Wolf_WOV-08-LS0003-01P">
            <a:extLst>
              <a:ext uri="{FF2B5EF4-FFF2-40B4-BE49-F238E27FC236}">
                <a16:creationId xmlns:a16="http://schemas.microsoft.com/office/drawing/2014/main" id="{32D11B7C-7E7C-EF74-1F50-4D48E9094EC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t="10847" r="5962"/>
          <a:stretch>
            <a:fillRect/>
          </a:stretch>
        </p:blipFill>
        <p:spPr bwMode="auto">
          <a:xfrm>
            <a:off x="90488" y="4733925"/>
            <a:ext cx="2997200" cy="197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16104" name="Picture 1">
            <a:extLst>
              <a:ext uri="{FF2B5EF4-FFF2-40B4-BE49-F238E27FC236}">
                <a16:creationId xmlns:a16="http://schemas.microsoft.com/office/drawing/2014/main" id="{F3FF2490-92A6-5152-C090-A8079519625F}"/>
              </a:ext>
            </a:extLst>
          </p:cNvPr>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765175" y="2501900"/>
            <a:ext cx="3003550" cy="2017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sld>
</file>

<file path=ppt/slides/slide2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8146" name="Slide Number Placeholder 3">
            <a:extLst>
              <a:ext uri="{FF2B5EF4-FFF2-40B4-BE49-F238E27FC236}">
                <a16:creationId xmlns:a16="http://schemas.microsoft.com/office/drawing/2014/main" id="{1B19032C-08E6-AF12-19C2-B2C17E3031D0}"/>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18FEA79A-26F2-46C9-B6F2-182F46453DEB}" type="slidenum">
              <a:rPr lang="en-US" altLang="en-US" sz="1400"/>
              <a:pPr>
                <a:spcBef>
                  <a:spcPct val="0"/>
                </a:spcBef>
                <a:buFontTx/>
                <a:buNone/>
              </a:pPr>
              <a:t>272</a:t>
            </a:fld>
            <a:endParaRPr lang="en-US" altLang="en-US" sz="1400"/>
          </a:p>
        </p:txBody>
      </p:sp>
      <p:sp>
        <p:nvSpPr>
          <p:cNvPr id="518147" name="Line 3">
            <a:extLst>
              <a:ext uri="{FF2B5EF4-FFF2-40B4-BE49-F238E27FC236}">
                <a16:creationId xmlns:a16="http://schemas.microsoft.com/office/drawing/2014/main" id="{A7940C27-C6CC-9491-1356-942FBB994423}"/>
              </a:ext>
            </a:extLst>
          </p:cNvPr>
          <p:cNvSpPr>
            <a:spLocks noChangeShapeType="1"/>
          </p:cNvSpPr>
          <p:nvPr/>
        </p:nvSpPr>
        <p:spPr bwMode="auto">
          <a:xfrm>
            <a:off x="228600" y="852488"/>
            <a:ext cx="8683625" cy="0"/>
          </a:xfrm>
          <a:prstGeom prst="line">
            <a:avLst/>
          </a:prstGeom>
          <a:noFill/>
          <a:ln w="50800">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pic>
        <p:nvPicPr>
          <p:cNvPr id="518148" name="Picture 1">
            <a:extLst>
              <a:ext uri="{FF2B5EF4-FFF2-40B4-BE49-F238E27FC236}">
                <a16:creationId xmlns:a16="http://schemas.microsoft.com/office/drawing/2014/main" id="{381759D1-91B6-F3BB-D94A-6CA7911A7E6B}"/>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641350" y="1020763"/>
            <a:ext cx="7726363" cy="540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18149" name="Text Box 4">
            <a:extLst>
              <a:ext uri="{FF2B5EF4-FFF2-40B4-BE49-F238E27FC236}">
                <a16:creationId xmlns:a16="http://schemas.microsoft.com/office/drawing/2014/main" id="{49E41A77-E180-4FBE-138B-C054BAB25700}"/>
              </a:ext>
            </a:extLst>
          </p:cNvPr>
          <p:cNvSpPr txBox="1">
            <a:spLocks noChangeArrowheads="1"/>
          </p:cNvSpPr>
          <p:nvPr/>
        </p:nvSpPr>
        <p:spPr bwMode="auto">
          <a:xfrm>
            <a:off x="228600" y="109538"/>
            <a:ext cx="8683625" cy="8223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nSpc>
                <a:spcPct val="95000"/>
              </a:lnSpc>
              <a:spcBef>
                <a:spcPct val="0"/>
              </a:spcBef>
              <a:spcAft>
                <a:spcPct val="10000"/>
              </a:spcAft>
              <a:buFontTx/>
              <a:buNone/>
            </a:pPr>
            <a:r>
              <a:rPr lang="en-US" altLang="en-US" sz="4000" b="1">
                <a:latin typeface="Arial" panose="020B0604020202020204" pitchFamily="34" charset="0"/>
              </a:rPr>
              <a:t>Phylogeny &amp; interspecific variation</a:t>
            </a:r>
          </a:p>
        </p:txBody>
      </p:sp>
    </p:spTree>
  </p:cSld>
  <p:clrMapOvr>
    <a:masterClrMapping/>
  </p:clrMapOvr>
</p:sld>
</file>

<file path=ppt/slides/slide2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a:extLst>
              <a:ext uri="{FF2B5EF4-FFF2-40B4-BE49-F238E27FC236}">
                <a16:creationId xmlns:a16="http://schemas.microsoft.com/office/drawing/2014/main" id="{27248A89-9093-EE89-6EB6-6103B8770E6C}"/>
              </a:ext>
            </a:extLst>
          </p:cNvPr>
          <p:cNvSpPr>
            <a:spLocks noGrp="1"/>
          </p:cNvSpPr>
          <p:nvPr>
            <p:ph type="sldNum" sz="quarter" idx="12"/>
          </p:nvPr>
        </p:nvSpPr>
        <p:spPr/>
        <p:txBody>
          <a:bodyPr/>
          <a:lstStyle/>
          <a:p>
            <a:fld id="{F2EBF8DB-748E-4716-A668-49B02690F042}" type="slidenum">
              <a:rPr lang="en-US" altLang="en-US" smtClean="0"/>
              <a:pPr/>
              <a:t>273</a:t>
            </a:fld>
            <a:endParaRPr lang="en-US" altLang="en-US"/>
          </a:p>
        </p:txBody>
      </p:sp>
      <p:sp>
        <p:nvSpPr>
          <p:cNvPr id="3" name="TextBox 2">
            <a:extLst>
              <a:ext uri="{FF2B5EF4-FFF2-40B4-BE49-F238E27FC236}">
                <a16:creationId xmlns:a16="http://schemas.microsoft.com/office/drawing/2014/main" id="{9D7243D0-B69D-9123-3C3B-EDBA72011369}"/>
              </a:ext>
            </a:extLst>
          </p:cNvPr>
          <p:cNvSpPr txBox="1"/>
          <p:nvPr/>
        </p:nvSpPr>
        <p:spPr>
          <a:xfrm>
            <a:off x="83820" y="91440"/>
            <a:ext cx="8755380" cy="769441"/>
          </a:xfrm>
          <a:prstGeom prst="rect">
            <a:avLst/>
          </a:prstGeom>
          <a:noFill/>
        </p:spPr>
        <p:txBody>
          <a:bodyPr wrap="square" rtlCol="0">
            <a:spAutoFit/>
          </a:bodyPr>
          <a:lstStyle/>
          <a:p>
            <a:pPr algn="l"/>
            <a:r>
              <a:rPr lang="en-US" b="1" i="0" dirty="0">
                <a:solidFill>
                  <a:srgbClr val="333333"/>
                </a:solidFill>
                <a:effectLst/>
                <a:latin typeface="Source Sans Pro" panose="020B0503030403020204" pitchFamily="34" charset="0"/>
              </a:rPr>
              <a:t>High Runner Mice Females Average Revolutions/Day over 31 Generations</a:t>
            </a:r>
          </a:p>
          <a:p>
            <a:pPr algn="l"/>
            <a:r>
              <a:rPr lang="en-US" b="0" i="0" dirty="0">
                <a:solidFill>
                  <a:srgbClr val="666666"/>
                </a:solidFill>
                <a:effectLst/>
                <a:latin typeface="Source Sans Pro" panose="020B0503030403020204" pitchFamily="34" charset="0"/>
              </a:rPr>
              <a:t>Data from </a:t>
            </a:r>
            <a:r>
              <a:rPr lang="en-US" b="0" i="0" dirty="0" err="1">
                <a:solidFill>
                  <a:srgbClr val="666666"/>
                </a:solidFill>
                <a:effectLst/>
                <a:latin typeface="Source Sans Pro" panose="020B0503030403020204" pitchFamily="34" charset="0"/>
              </a:rPr>
              <a:t>Careau</a:t>
            </a:r>
            <a:r>
              <a:rPr lang="en-US" b="0" i="0" dirty="0">
                <a:solidFill>
                  <a:srgbClr val="666666"/>
                </a:solidFill>
                <a:effectLst/>
                <a:latin typeface="Source Sans Pro" panose="020B0503030403020204" pitchFamily="34" charset="0"/>
              </a:rPr>
              <a:t> et al. 2013 Evolution 67:3102-3119</a:t>
            </a:r>
            <a:endParaRPr lang="en-US" dirty="0"/>
          </a:p>
        </p:txBody>
      </p:sp>
      <p:sp>
        <p:nvSpPr>
          <p:cNvPr id="4" name="TextBox 3">
            <a:extLst>
              <a:ext uri="{FF2B5EF4-FFF2-40B4-BE49-F238E27FC236}">
                <a16:creationId xmlns:a16="http://schemas.microsoft.com/office/drawing/2014/main" id="{C52B2908-D5A2-1FD8-F4A1-EFEB0F4FDFA5}"/>
              </a:ext>
            </a:extLst>
          </p:cNvPr>
          <p:cNvSpPr txBox="1"/>
          <p:nvPr/>
        </p:nvSpPr>
        <p:spPr>
          <a:xfrm>
            <a:off x="495300" y="1257300"/>
            <a:ext cx="6949440" cy="430887"/>
          </a:xfrm>
          <a:prstGeom prst="rect">
            <a:avLst/>
          </a:prstGeom>
          <a:noFill/>
        </p:spPr>
        <p:txBody>
          <a:bodyPr wrap="square" rtlCol="0">
            <a:spAutoFit/>
          </a:bodyPr>
          <a:lstStyle/>
          <a:p>
            <a:r>
              <a:rPr lang="en-US" dirty="0">
                <a:hlinkClick r:id="rId2"/>
              </a:rPr>
              <a:t>https://public.flourish.studio/visualisation/1887576/</a:t>
            </a:r>
            <a:endParaRPr lang="en-US" dirty="0"/>
          </a:p>
        </p:txBody>
      </p:sp>
    </p:spTree>
    <p:extLst>
      <p:ext uri="{BB962C8B-B14F-4D97-AF65-F5344CB8AC3E}">
        <p14:creationId xmlns:p14="http://schemas.microsoft.com/office/powerpoint/2010/main" val="1868239548"/>
      </p:ext>
    </p:extLst>
  </p:cSld>
  <p:clrMapOvr>
    <a:masterClrMapping/>
  </p:clrMapOvr>
</p:sld>
</file>

<file path=ppt/slides/slide2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a:extLst>
              <a:ext uri="{FF2B5EF4-FFF2-40B4-BE49-F238E27FC236}">
                <a16:creationId xmlns:a16="http://schemas.microsoft.com/office/drawing/2014/main" id="{27248A89-9093-EE89-6EB6-6103B8770E6C}"/>
              </a:ext>
            </a:extLst>
          </p:cNvPr>
          <p:cNvSpPr>
            <a:spLocks noGrp="1"/>
          </p:cNvSpPr>
          <p:nvPr>
            <p:ph type="sldNum" sz="quarter" idx="12"/>
          </p:nvPr>
        </p:nvSpPr>
        <p:spPr/>
        <p:txBody>
          <a:bodyPr/>
          <a:lstStyle/>
          <a:p>
            <a:fld id="{F2EBF8DB-748E-4716-A668-49B02690F042}" type="slidenum">
              <a:rPr lang="en-US" altLang="en-US" smtClean="0"/>
              <a:pPr/>
              <a:t>274</a:t>
            </a:fld>
            <a:endParaRPr lang="en-US" altLang="en-US"/>
          </a:p>
        </p:txBody>
      </p:sp>
      <p:sp>
        <p:nvSpPr>
          <p:cNvPr id="3" name="TextBox 2">
            <a:extLst>
              <a:ext uri="{FF2B5EF4-FFF2-40B4-BE49-F238E27FC236}">
                <a16:creationId xmlns:a16="http://schemas.microsoft.com/office/drawing/2014/main" id="{9D7243D0-B69D-9123-3C3B-EDBA72011369}"/>
              </a:ext>
            </a:extLst>
          </p:cNvPr>
          <p:cNvSpPr txBox="1"/>
          <p:nvPr/>
        </p:nvSpPr>
        <p:spPr>
          <a:xfrm>
            <a:off x="83820" y="91440"/>
            <a:ext cx="8755380" cy="769441"/>
          </a:xfrm>
          <a:prstGeom prst="rect">
            <a:avLst/>
          </a:prstGeom>
          <a:noFill/>
        </p:spPr>
        <p:txBody>
          <a:bodyPr wrap="square" rtlCol="0">
            <a:spAutoFit/>
          </a:bodyPr>
          <a:lstStyle/>
          <a:p>
            <a:pPr algn="l"/>
            <a:r>
              <a:rPr lang="en-US" b="1" i="0" dirty="0">
                <a:solidFill>
                  <a:srgbClr val="333333"/>
                </a:solidFill>
                <a:effectLst/>
                <a:latin typeface="Source Sans Pro" panose="020B0503030403020204" pitchFamily="34" charset="0"/>
              </a:rPr>
              <a:t>High Runner Mice Males Average Revolutions/Day over 31 Generations</a:t>
            </a:r>
          </a:p>
          <a:p>
            <a:pPr algn="l"/>
            <a:r>
              <a:rPr lang="en-US" b="0" i="0" dirty="0">
                <a:solidFill>
                  <a:srgbClr val="666666"/>
                </a:solidFill>
                <a:effectLst/>
                <a:latin typeface="Source Sans Pro" panose="020B0503030403020204" pitchFamily="34" charset="0"/>
              </a:rPr>
              <a:t>Data from </a:t>
            </a:r>
            <a:r>
              <a:rPr lang="en-US" b="0" i="0" dirty="0" err="1">
                <a:solidFill>
                  <a:srgbClr val="666666"/>
                </a:solidFill>
                <a:effectLst/>
                <a:latin typeface="Source Sans Pro" panose="020B0503030403020204" pitchFamily="34" charset="0"/>
              </a:rPr>
              <a:t>Careau</a:t>
            </a:r>
            <a:r>
              <a:rPr lang="en-US" b="0" i="0" dirty="0">
                <a:solidFill>
                  <a:srgbClr val="666666"/>
                </a:solidFill>
                <a:effectLst/>
                <a:latin typeface="Source Sans Pro" panose="020B0503030403020204" pitchFamily="34" charset="0"/>
              </a:rPr>
              <a:t> et al. 2013 Evolution 67:3102-3119</a:t>
            </a:r>
            <a:endParaRPr lang="en-US" dirty="0"/>
          </a:p>
        </p:txBody>
      </p:sp>
      <p:sp>
        <p:nvSpPr>
          <p:cNvPr id="4" name="TextBox 3">
            <a:extLst>
              <a:ext uri="{FF2B5EF4-FFF2-40B4-BE49-F238E27FC236}">
                <a16:creationId xmlns:a16="http://schemas.microsoft.com/office/drawing/2014/main" id="{C52B2908-D5A2-1FD8-F4A1-EFEB0F4FDFA5}"/>
              </a:ext>
            </a:extLst>
          </p:cNvPr>
          <p:cNvSpPr txBox="1"/>
          <p:nvPr/>
        </p:nvSpPr>
        <p:spPr>
          <a:xfrm>
            <a:off x="495300" y="1257300"/>
            <a:ext cx="6949440" cy="430887"/>
          </a:xfrm>
          <a:prstGeom prst="rect">
            <a:avLst/>
          </a:prstGeom>
          <a:noFill/>
        </p:spPr>
        <p:txBody>
          <a:bodyPr wrap="square" rtlCol="0">
            <a:spAutoFit/>
          </a:bodyPr>
          <a:lstStyle/>
          <a:p>
            <a:r>
              <a:rPr lang="en-US" dirty="0">
                <a:hlinkClick r:id="rId2"/>
              </a:rPr>
              <a:t>https://public.flourish.studio/visualisation/1896860/</a:t>
            </a:r>
            <a:endParaRPr lang="en-US" dirty="0"/>
          </a:p>
        </p:txBody>
      </p:sp>
    </p:spTree>
    <p:extLst>
      <p:ext uri="{BB962C8B-B14F-4D97-AF65-F5344CB8AC3E}">
        <p14:creationId xmlns:p14="http://schemas.microsoft.com/office/powerpoint/2010/main" val="2894574649"/>
      </p:ext>
    </p:extLst>
  </p:cSld>
  <p:clrMapOvr>
    <a:masterClrMapping/>
  </p:clrMapOvr>
</p:sld>
</file>

<file path=ppt/slides/slide2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22" name="Slide Number Placeholder 3">
            <a:extLst>
              <a:ext uri="{FF2B5EF4-FFF2-40B4-BE49-F238E27FC236}">
                <a16:creationId xmlns:a16="http://schemas.microsoft.com/office/drawing/2014/main" id="{72CB6E79-3F71-6607-8D73-66553205BAB4}"/>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71B1B4C1-C756-4D07-994A-B1F07E1A4920}" type="slidenum">
              <a:rPr lang="en-US" altLang="en-US" sz="1400"/>
              <a:pPr>
                <a:spcBef>
                  <a:spcPct val="0"/>
                </a:spcBef>
                <a:buFontTx/>
                <a:buNone/>
              </a:pPr>
              <a:t>275</a:t>
            </a:fld>
            <a:endParaRPr lang="en-US" altLang="en-US" sz="1400"/>
          </a:p>
        </p:txBody>
      </p:sp>
      <p:sp>
        <p:nvSpPr>
          <p:cNvPr id="2199559" name="Text Box 7">
            <a:extLst>
              <a:ext uri="{FF2B5EF4-FFF2-40B4-BE49-F238E27FC236}">
                <a16:creationId xmlns:a16="http://schemas.microsoft.com/office/drawing/2014/main" id="{DF68F8C3-F0B2-2D74-E4B7-892C246CF05F}"/>
              </a:ext>
            </a:extLst>
          </p:cNvPr>
          <p:cNvSpPr txBox="1">
            <a:spLocks noChangeArrowheads="1"/>
          </p:cNvSpPr>
          <p:nvPr/>
        </p:nvSpPr>
        <p:spPr bwMode="auto">
          <a:xfrm>
            <a:off x="396875" y="77788"/>
            <a:ext cx="8842375" cy="67710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defRPr/>
            </a:pPr>
            <a:r>
              <a:rPr lang="en-US" altLang="en-US" sz="3800" b="1" dirty="0">
                <a:effectLst>
                  <a:outerShdw blurRad="38100" dist="38100" dir="2700000" algn="tl">
                    <a:srgbClr val="C0C0C0"/>
                  </a:outerShdw>
                </a:effectLst>
                <a:latin typeface="Arial" panose="020B0604020202020204" pitchFamily="34" charset="0"/>
              </a:rPr>
              <a:t>Histology, Females, Generation 66</a:t>
            </a:r>
          </a:p>
        </p:txBody>
      </p:sp>
      <p:sp>
        <p:nvSpPr>
          <p:cNvPr id="81929" name="Text Box 8">
            <a:extLst>
              <a:ext uri="{FF2B5EF4-FFF2-40B4-BE49-F238E27FC236}">
                <a16:creationId xmlns:a16="http://schemas.microsoft.com/office/drawing/2014/main" id="{0FC747D3-4300-9E68-3005-4218B6152A77}"/>
              </a:ext>
            </a:extLst>
          </p:cNvPr>
          <p:cNvSpPr txBox="1">
            <a:spLocks noChangeArrowheads="1"/>
          </p:cNvSpPr>
          <p:nvPr/>
        </p:nvSpPr>
        <p:spPr bwMode="auto">
          <a:xfrm>
            <a:off x="138217" y="5579138"/>
            <a:ext cx="8623300" cy="119109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buNone/>
            </a:pPr>
            <a:r>
              <a:rPr lang="en-US" sz="1700" dirty="0">
                <a:effectLst/>
                <a:latin typeface="Arial" panose="020B0604020202020204" pitchFamily="34" charset="0"/>
                <a:cs typeface="Arial" panose="020B0604020202020204" pitchFamily="34" charset="0"/>
              </a:rPr>
              <a:t>Thompson, Z. 2017. The neurobiological basis of voluntary exercise in selectively-bred</a:t>
            </a:r>
            <a:br>
              <a:rPr lang="en-US" sz="1700" dirty="0">
                <a:effectLst/>
                <a:latin typeface="Arial" panose="020B0604020202020204" pitchFamily="34" charset="0"/>
                <a:cs typeface="Arial" panose="020B0604020202020204" pitchFamily="34" charset="0"/>
              </a:rPr>
            </a:br>
            <a:r>
              <a:rPr lang="en-US" sz="1700" dirty="0">
                <a:effectLst/>
                <a:latin typeface="Arial" panose="020B0604020202020204" pitchFamily="34" charset="0"/>
                <a:cs typeface="Arial" panose="020B0604020202020204" pitchFamily="34" charset="0"/>
              </a:rPr>
              <a:t>      high runner mice. Ph.D. dissertation. University of California, Riverside.</a:t>
            </a:r>
          </a:p>
          <a:p>
            <a:pPr>
              <a:buNone/>
            </a:pPr>
            <a:r>
              <a:rPr lang="en-US" sz="1700">
                <a:effectLst/>
                <a:latin typeface="Arial" panose="020B0604020202020204" pitchFamily="34" charset="0"/>
                <a:cs typeface="Arial" panose="020B0604020202020204" pitchFamily="34" charset="0"/>
              </a:rPr>
              <a:t>Schmill</a:t>
            </a:r>
            <a:r>
              <a:rPr lang="en-US" sz="1700" dirty="0">
                <a:effectLst/>
                <a:latin typeface="Arial" panose="020B0604020202020204" pitchFamily="34" charset="0"/>
                <a:cs typeface="Arial" panose="020B0604020202020204" pitchFamily="34" charset="0"/>
              </a:rPr>
              <a:t>, M. P. 2021. Neuroanatomical, behavioral, and physiological correlates of high</a:t>
            </a:r>
            <a:br>
              <a:rPr lang="en-US" sz="1700" dirty="0">
                <a:effectLst/>
                <a:latin typeface="Arial" panose="020B0604020202020204" pitchFamily="34" charset="0"/>
                <a:cs typeface="Arial" panose="020B0604020202020204" pitchFamily="34" charset="0"/>
              </a:rPr>
            </a:br>
            <a:r>
              <a:rPr lang="en-US" sz="1700" dirty="0">
                <a:effectLst/>
                <a:latin typeface="Arial" panose="020B0604020202020204" pitchFamily="34" charset="0"/>
                <a:cs typeface="Arial" panose="020B0604020202020204" pitchFamily="34" charset="0"/>
              </a:rPr>
              <a:t>      voluntary wheel running. Ph.D. dissertation. University of California, Riverside.</a:t>
            </a:r>
          </a:p>
        </p:txBody>
      </p:sp>
      <p:sp>
        <p:nvSpPr>
          <p:cNvPr id="21" name="Text Box 8">
            <a:extLst>
              <a:ext uri="{FF2B5EF4-FFF2-40B4-BE49-F238E27FC236}">
                <a16:creationId xmlns:a16="http://schemas.microsoft.com/office/drawing/2014/main" id="{B19EA2F7-F6B2-170C-1151-25CBC5C139AE}"/>
              </a:ext>
            </a:extLst>
          </p:cNvPr>
          <p:cNvSpPr txBox="1">
            <a:spLocks noChangeArrowheads="1"/>
          </p:cNvSpPr>
          <p:nvPr/>
        </p:nvSpPr>
        <p:spPr bwMode="auto">
          <a:xfrm>
            <a:off x="260350" y="1019159"/>
            <a:ext cx="8623300" cy="36717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buNone/>
            </a:pPr>
            <a:r>
              <a:rPr lang="en-US" b="1" dirty="0">
                <a:solidFill>
                  <a:srgbClr val="FF0000"/>
                </a:solidFill>
                <a:effectLst/>
                <a:latin typeface="Arial" panose="020B0604020202020204" pitchFamily="34" charset="0"/>
                <a:ea typeface="Calibri" panose="020F0502020204030204" pitchFamily="34" charset="0"/>
              </a:rPr>
              <a:t>HR mice have significantly larger:</a:t>
            </a:r>
          </a:p>
          <a:p>
            <a:pPr>
              <a:buNone/>
            </a:pPr>
            <a:r>
              <a:rPr lang="en-US" dirty="0">
                <a:latin typeface="Arial" panose="020B0604020202020204" pitchFamily="34" charset="0"/>
                <a:ea typeface="Calibri" panose="020F0502020204030204" pitchFamily="34" charset="0"/>
              </a:rPr>
              <a:t>  whole midbrain</a:t>
            </a:r>
          </a:p>
          <a:p>
            <a:pPr>
              <a:buNone/>
            </a:pPr>
            <a:r>
              <a:rPr lang="en-US" dirty="0">
                <a:effectLst/>
                <a:latin typeface="Arial" panose="020B0604020202020204" pitchFamily="34" charset="0"/>
                <a:ea typeface="Calibri" panose="020F0502020204030204" pitchFamily="34" charset="0"/>
              </a:rPr>
              <a:t>  red nucleus of the midbrain</a:t>
            </a:r>
          </a:p>
          <a:p>
            <a:pPr>
              <a:buNone/>
            </a:pPr>
            <a:r>
              <a:rPr lang="en-US" dirty="0">
                <a:effectLst/>
                <a:latin typeface="Arial" panose="020B0604020202020204" pitchFamily="34" charset="0"/>
                <a:ea typeface="Calibri" panose="020F0502020204030204" pitchFamily="34" charset="0"/>
              </a:rPr>
              <a:t>  hippocampus</a:t>
            </a:r>
          </a:p>
          <a:p>
            <a:pPr>
              <a:buNone/>
            </a:pPr>
            <a:r>
              <a:rPr lang="en-US" dirty="0">
                <a:effectLst/>
                <a:latin typeface="Arial" panose="020B0604020202020204" pitchFamily="34" charset="0"/>
                <a:ea typeface="Calibri" panose="020F0502020204030204" pitchFamily="34" charset="0"/>
              </a:rPr>
              <a:t>  (ventral tegmental area tended to be larger)</a:t>
            </a:r>
          </a:p>
          <a:p>
            <a:pPr>
              <a:spcBef>
                <a:spcPts val="1800"/>
              </a:spcBef>
              <a:buNone/>
            </a:pPr>
            <a:r>
              <a:rPr lang="en-US" dirty="0">
                <a:latin typeface="Arial" panose="020B0604020202020204" pitchFamily="34" charset="0"/>
                <a:cs typeface="Arial" panose="020B0604020202020204" pitchFamily="34" charset="0"/>
              </a:rPr>
              <a:t>No differences in #</a:t>
            </a:r>
            <a:r>
              <a:rPr lang="en-US" sz="3200" dirty="0">
                <a:effectLst/>
                <a:latin typeface="Arial" panose="020B0604020202020204" pitchFamily="34" charset="0"/>
                <a:ea typeface="Calibri" panose="020F0502020204030204" pitchFamily="34" charset="0"/>
              </a:rPr>
              <a:t> of cells per unit area </a:t>
            </a:r>
            <a:endParaRPr lang="en-US" dirty="0">
              <a:effectLst/>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728319301"/>
      </p:ext>
    </p:extLst>
  </p:cSld>
  <p:clrMapOvr>
    <a:masterClrMapping/>
  </p:clrMapOvr>
  <p:transition spd="med"/>
</p:sld>
</file>

<file path=ppt/slides/slide2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3970" name="Slide Number Placeholder 3">
            <a:extLst>
              <a:ext uri="{FF2B5EF4-FFF2-40B4-BE49-F238E27FC236}">
                <a16:creationId xmlns:a16="http://schemas.microsoft.com/office/drawing/2014/main" id="{8B69D08E-B1F4-3BD1-7D8F-EC5202A117B4}"/>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4DF8EA4D-66E4-4BCE-95A7-7CB8F976D9B3}" type="slidenum">
              <a:rPr lang="en-US" altLang="en-US" sz="1400"/>
              <a:pPr>
                <a:spcBef>
                  <a:spcPct val="0"/>
                </a:spcBef>
                <a:buFontTx/>
                <a:buNone/>
              </a:pPr>
              <a:t>276</a:t>
            </a:fld>
            <a:endParaRPr lang="en-US" altLang="en-US" sz="1400"/>
          </a:p>
        </p:txBody>
      </p:sp>
      <p:sp>
        <p:nvSpPr>
          <p:cNvPr id="2179074" name="Text Box 2">
            <a:extLst>
              <a:ext uri="{FF2B5EF4-FFF2-40B4-BE49-F238E27FC236}">
                <a16:creationId xmlns:a16="http://schemas.microsoft.com/office/drawing/2014/main" id="{4C21F2C1-2BB5-DEFA-0B3B-E05F80EC8B45}"/>
              </a:ext>
            </a:extLst>
          </p:cNvPr>
          <p:cNvSpPr txBox="1">
            <a:spLocks noChangeArrowheads="1"/>
          </p:cNvSpPr>
          <p:nvPr/>
        </p:nvSpPr>
        <p:spPr bwMode="auto">
          <a:xfrm>
            <a:off x="762000" y="152400"/>
            <a:ext cx="8305800" cy="1447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lnSpc>
                <a:spcPct val="105000"/>
              </a:lnSpc>
              <a:defRPr/>
            </a:pPr>
            <a:r>
              <a:rPr lang="en-US" altLang="en-US" sz="4000" b="1" dirty="0">
                <a:effectLst>
                  <a:outerShdw blurRad="38100" dist="38100" dir="2700000" algn="tl">
                    <a:srgbClr val="C0C0C0"/>
                  </a:outerShdw>
                </a:effectLst>
                <a:latin typeface="Arial" panose="020B0604020202020204" pitchFamily="34" charset="0"/>
              </a:rPr>
              <a:t>The Increased Wheel Running Lasts for Much of the Lifespan</a:t>
            </a:r>
          </a:p>
        </p:txBody>
      </p:sp>
      <p:graphicFrame>
        <p:nvGraphicFramePr>
          <p:cNvPr id="83972" name="Object 3">
            <a:extLst>
              <a:ext uri="{FF2B5EF4-FFF2-40B4-BE49-F238E27FC236}">
                <a16:creationId xmlns:a16="http://schemas.microsoft.com/office/drawing/2014/main" id="{5CA67A39-C8C8-4064-30C4-843F813D95BA}"/>
              </a:ext>
            </a:extLst>
          </p:cNvPr>
          <p:cNvGraphicFramePr>
            <a:graphicFrameLocks noChangeAspect="1"/>
          </p:cNvGraphicFramePr>
          <p:nvPr/>
        </p:nvGraphicFramePr>
        <p:xfrm>
          <a:off x="304800" y="1828800"/>
          <a:ext cx="4460875" cy="3473450"/>
        </p:xfrm>
        <a:graphic>
          <a:graphicData uri="http://schemas.openxmlformats.org/presentationml/2006/ole">
            <mc:AlternateContent xmlns:mc="http://schemas.openxmlformats.org/markup-compatibility/2006">
              <mc:Choice xmlns:v="urn:schemas-microsoft-com:vml" Requires="v">
                <p:oleObj r:id="rId3" imgW="3163824" imgH="2464308" progId="">
                  <p:embed/>
                </p:oleObj>
              </mc:Choice>
              <mc:Fallback>
                <p:oleObj r:id="rId3" imgW="3163824" imgH="2464308" progId="">
                  <p:embed/>
                  <p:pic>
                    <p:nvPicPr>
                      <p:cNvPr id="83972" name="Object 3">
                        <a:extLst>
                          <a:ext uri="{FF2B5EF4-FFF2-40B4-BE49-F238E27FC236}">
                            <a16:creationId xmlns:a16="http://schemas.microsoft.com/office/drawing/2014/main" id="{5CA67A39-C8C8-4064-30C4-843F813D95BA}"/>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04800" y="1828800"/>
                        <a:ext cx="4460875" cy="34734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aphicFrame>
        <p:nvGraphicFramePr>
          <p:cNvPr id="83973" name="Object 4">
            <a:extLst>
              <a:ext uri="{FF2B5EF4-FFF2-40B4-BE49-F238E27FC236}">
                <a16:creationId xmlns:a16="http://schemas.microsoft.com/office/drawing/2014/main" id="{E94A85C7-A298-E049-5106-2BF61263029F}"/>
              </a:ext>
            </a:extLst>
          </p:cNvPr>
          <p:cNvGraphicFramePr>
            <a:graphicFrameLocks noChangeAspect="1"/>
          </p:cNvGraphicFramePr>
          <p:nvPr/>
        </p:nvGraphicFramePr>
        <p:xfrm>
          <a:off x="4699000" y="1857375"/>
          <a:ext cx="4368800" cy="3476625"/>
        </p:xfrm>
        <a:graphic>
          <a:graphicData uri="http://schemas.openxmlformats.org/presentationml/2006/ole">
            <mc:AlternateContent xmlns:mc="http://schemas.openxmlformats.org/markup-compatibility/2006">
              <mc:Choice xmlns:v="urn:schemas-microsoft-com:vml" Requires="v">
                <p:oleObj r:id="rId5" imgW="3163824" imgH="2517648" progId="">
                  <p:embed/>
                </p:oleObj>
              </mc:Choice>
              <mc:Fallback>
                <p:oleObj r:id="rId5" imgW="3163824" imgH="2517648" progId="">
                  <p:embed/>
                  <p:pic>
                    <p:nvPicPr>
                      <p:cNvPr id="83973" name="Object 4">
                        <a:extLst>
                          <a:ext uri="{FF2B5EF4-FFF2-40B4-BE49-F238E27FC236}">
                            <a16:creationId xmlns:a16="http://schemas.microsoft.com/office/drawing/2014/main" id="{E94A85C7-A298-E049-5106-2BF61263029F}"/>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4699000" y="1857375"/>
                        <a:ext cx="4368800" cy="34766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2179077" name="Text Box 5">
            <a:extLst>
              <a:ext uri="{FF2B5EF4-FFF2-40B4-BE49-F238E27FC236}">
                <a16:creationId xmlns:a16="http://schemas.microsoft.com/office/drawing/2014/main" id="{2EDAF389-0A42-E76F-47E0-60CB074FC87D}"/>
              </a:ext>
            </a:extLst>
          </p:cNvPr>
          <p:cNvSpPr txBox="1">
            <a:spLocks noChangeArrowheads="1"/>
          </p:cNvSpPr>
          <p:nvPr/>
        </p:nvSpPr>
        <p:spPr bwMode="auto">
          <a:xfrm>
            <a:off x="762000" y="5410200"/>
            <a:ext cx="8305800" cy="9128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lnSpc>
                <a:spcPct val="105000"/>
              </a:lnSpc>
              <a:defRPr/>
            </a:pPr>
            <a:r>
              <a:rPr lang="en-US" altLang="en-US" sz="4000" b="1" dirty="0">
                <a:effectLst>
                  <a:outerShdw blurRad="38100" dist="38100" dir="2700000" algn="tl">
                    <a:srgbClr val="C0C0C0"/>
                  </a:outerShdw>
                </a:effectLst>
                <a:latin typeface="Arial" panose="020B0604020202020204" pitchFamily="34" charset="0"/>
              </a:rPr>
              <a:t>                    </a:t>
            </a:r>
            <a:r>
              <a:rPr lang="en-US" altLang="en-US" sz="4000" b="1" dirty="0">
                <a:solidFill>
                  <a:srgbClr val="0000FF"/>
                </a:solidFill>
                <a:effectLst>
                  <a:outerShdw blurRad="38100" dist="38100" dir="2700000" algn="tl">
                    <a:srgbClr val="C0C0C0"/>
                  </a:outerShdw>
                </a:effectLst>
                <a:latin typeface="Arial" panose="020B0604020202020204" pitchFamily="34" charset="0"/>
              </a:rPr>
              <a:t>and is Quite General:</a:t>
            </a:r>
            <a:endParaRPr lang="en-US" altLang="en-US" sz="4000" b="1" dirty="0">
              <a:effectLst>
                <a:outerShdw blurRad="38100" dist="38100" dir="2700000" algn="tl">
                  <a:srgbClr val="C0C0C0"/>
                </a:outerShdw>
              </a:effectLst>
              <a:latin typeface="Arial" panose="020B0604020202020204" pitchFamily="34" charset="0"/>
            </a:endParaRPr>
          </a:p>
        </p:txBody>
      </p:sp>
    </p:spTree>
    <p:extLst>
      <p:ext uri="{BB962C8B-B14F-4D97-AF65-F5344CB8AC3E}">
        <p14:creationId xmlns:p14="http://schemas.microsoft.com/office/powerpoint/2010/main" val="285058588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217907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79077" grpId="0" autoUpdateAnimBg="0"/>
    </p:bldLst>
  </p:timing>
</p:sld>
</file>

<file path=ppt/slides/slide2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6018" name="Slide Number Placeholder 3">
            <a:extLst>
              <a:ext uri="{FF2B5EF4-FFF2-40B4-BE49-F238E27FC236}">
                <a16:creationId xmlns:a16="http://schemas.microsoft.com/office/drawing/2014/main" id="{8F14D019-55B5-538D-09A3-DE9D91B292DB}"/>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35EECB63-B16A-43D6-BD70-42385CF9B0C2}" type="slidenum">
              <a:rPr lang="en-US" altLang="en-US" sz="1400"/>
              <a:pPr>
                <a:spcBef>
                  <a:spcPct val="0"/>
                </a:spcBef>
                <a:buFontTx/>
                <a:buNone/>
              </a:pPr>
              <a:t>277</a:t>
            </a:fld>
            <a:endParaRPr lang="en-US" altLang="en-US" sz="1400"/>
          </a:p>
        </p:txBody>
      </p:sp>
      <p:pic>
        <p:nvPicPr>
          <p:cNvPr id="86019" name="Picture 2" descr="Hurdle_5_Best">
            <a:extLst>
              <a:ext uri="{FF2B5EF4-FFF2-40B4-BE49-F238E27FC236}">
                <a16:creationId xmlns:a16="http://schemas.microsoft.com/office/drawing/2014/main" id="{31E57E48-2375-B175-0E6E-D6BEF1569D4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810000" y="2819400"/>
            <a:ext cx="5029200" cy="3771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6020" name="Picture 3" descr="Tube_1">
            <a:extLst>
              <a:ext uri="{FF2B5EF4-FFF2-40B4-BE49-F238E27FC236}">
                <a16:creationId xmlns:a16="http://schemas.microsoft.com/office/drawing/2014/main" id="{AEDB49CB-24A9-075E-7716-25EF4903E041}"/>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04800" y="304800"/>
            <a:ext cx="5181600" cy="3886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81124" name="Text Box 4">
            <a:extLst>
              <a:ext uri="{FF2B5EF4-FFF2-40B4-BE49-F238E27FC236}">
                <a16:creationId xmlns:a16="http://schemas.microsoft.com/office/drawing/2014/main" id="{3C5F9685-A424-FB75-2F30-D11F91DC624E}"/>
              </a:ext>
            </a:extLst>
          </p:cNvPr>
          <p:cNvSpPr txBox="1">
            <a:spLocks noChangeArrowheads="1"/>
          </p:cNvSpPr>
          <p:nvPr/>
        </p:nvSpPr>
        <p:spPr bwMode="auto">
          <a:xfrm>
            <a:off x="5715000" y="685800"/>
            <a:ext cx="3124200" cy="1676400"/>
          </a:xfrm>
          <a:prstGeom prst="rect">
            <a:avLst/>
          </a:prstGeom>
          <a:solidFill>
            <a:schemeClr val="tx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spcBef>
                <a:spcPct val="50000"/>
              </a:spcBef>
              <a:defRPr/>
            </a:pPr>
            <a:r>
              <a:rPr lang="en-US" altLang="en-US" sz="5200" b="1" dirty="0">
                <a:solidFill>
                  <a:srgbClr val="FF0000"/>
                </a:solidFill>
                <a:effectLst>
                  <a:outerShdw blurRad="38100" dist="38100" dir="2700000" algn="tl">
                    <a:srgbClr val="FFFFFF"/>
                  </a:outerShdw>
                </a:effectLst>
                <a:latin typeface="Arial" panose="020B0604020202020204" pitchFamily="34" charset="0"/>
              </a:rPr>
              <a:t>Const</a:t>
            </a:r>
            <a:r>
              <a:rPr lang="en-US" altLang="en-US" sz="600" b="1" dirty="0">
                <a:solidFill>
                  <a:srgbClr val="FF0000"/>
                </a:solidFill>
                <a:effectLst>
                  <a:outerShdw blurRad="38100" dist="38100" dir="2700000" algn="tl">
                    <a:srgbClr val="FFFFFF"/>
                  </a:outerShdw>
                </a:effectLst>
                <a:latin typeface="Arial" panose="020B0604020202020204" pitchFamily="34" charset="0"/>
              </a:rPr>
              <a:t> </a:t>
            </a:r>
            <a:r>
              <a:rPr lang="en-US" altLang="en-US" sz="5200" b="1" dirty="0">
                <a:solidFill>
                  <a:srgbClr val="FF0000"/>
                </a:solidFill>
                <a:effectLst>
                  <a:outerShdw blurRad="38100" dist="38100" dir="2700000" algn="tl">
                    <a:srgbClr val="FFFFFF"/>
                  </a:outerShdw>
                </a:effectLst>
                <a:latin typeface="Arial" panose="020B0604020202020204" pitchFamily="34" charset="0"/>
              </a:rPr>
              <a:t>ant Dark</a:t>
            </a:r>
          </a:p>
        </p:txBody>
      </p:sp>
      <p:sp>
        <p:nvSpPr>
          <p:cNvPr id="2181125" name="Text Box 5">
            <a:extLst>
              <a:ext uri="{FF2B5EF4-FFF2-40B4-BE49-F238E27FC236}">
                <a16:creationId xmlns:a16="http://schemas.microsoft.com/office/drawing/2014/main" id="{159ED248-1BBD-048F-C445-E81402580F33}"/>
              </a:ext>
            </a:extLst>
          </p:cNvPr>
          <p:cNvSpPr txBox="1">
            <a:spLocks noChangeArrowheads="1"/>
          </p:cNvSpPr>
          <p:nvPr/>
        </p:nvSpPr>
        <p:spPr bwMode="auto">
          <a:xfrm>
            <a:off x="328613" y="4660900"/>
            <a:ext cx="3124200" cy="1676400"/>
          </a:xfrm>
          <a:prstGeom prst="rect">
            <a:avLst/>
          </a:prstGeom>
          <a:solidFill>
            <a:srgbClr val="FFFF00"/>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spcBef>
                <a:spcPct val="50000"/>
              </a:spcBef>
              <a:defRPr/>
            </a:pPr>
            <a:r>
              <a:rPr lang="en-US" altLang="en-US" sz="5200" b="1" dirty="0">
                <a:solidFill>
                  <a:srgbClr val="0000FF"/>
                </a:solidFill>
                <a:effectLst>
                  <a:outerShdw blurRad="38100" dist="38100" dir="2700000" algn="tl">
                    <a:srgbClr val="000000"/>
                  </a:outerShdw>
                </a:effectLst>
                <a:latin typeface="Arial" panose="020B0604020202020204" pitchFamily="34" charset="0"/>
              </a:rPr>
              <a:t>Const</a:t>
            </a:r>
            <a:r>
              <a:rPr lang="en-US" altLang="en-US" sz="600" b="1" dirty="0">
                <a:solidFill>
                  <a:srgbClr val="0000FF"/>
                </a:solidFill>
                <a:effectLst>
                  <a:outerShdw blurRad="38100" dist="38100" dir="2700000" algn="tl">
                    <a:srgbClr val="000000"/>
                  </a:outerShdw>
                </a:effectLst>
                <a:latin typeface="Arial" panose="020B0604020202020204" pitchFamily="34" charset="0"/>
              </a:rPr>
              <a:t> </a:t>
            </a:r>
            <a:r>
              <a:rPr lang="en-US" altLang="en-US" sz="5200" b="1" dirty="0">
                <a:solidFill>
                  <a:srgbClr val="0000FF"/>
                </a:solidFill>
                <a:effectLst>
                  <a:outerShdw blurRad="38100" dist="38100" dir="2700000" algn="tl">
                    <a:srgbClr val="000000"/>
                  </a:outerShdw>
                </a:effectLst>
                <a:latin typeface="Arial" panose="020B0604020202020204" pitchFamily="34" charset="0"/>
              </a:rPr>
              <a:t>ant Light</a:t>
            </a:r>
          </a:p>
        </p:txBody>
      </p:sp>
    </p:spTree>
    <p:extLst>
      <p:ext uri="{BB962C8B-B14F-4D97-AF65-F5344CB8AC3E}">
        <p14:creationId xmlns:p14="http://schemas.microsoft.com/office/powerpoint/2010/main" val="350805159"/>
      </p:ext>
    </p:extLst>
  </p:cSld>
  <p:clrMapOvr>
    <a:masterClrMapping/>
  </p:clrMapOvr>
</p:sld>
</file>

<file path=ppt/slides/slide2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8066" name="Slide Number Placeholder 3">
            <a:extLst>
              <a:ext uri="{FF2B5EF4-FFF2-40B4-BE49-F238E27FC236}">
                <a16:creationId xmlns:a16="http://schemas.microsoft.com/office/drawing/2014/main" id="{61A2AE3E-E5C8-EE88-5CDD-FA9409AC1D6D}"/>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3F1CA001-B6CF-4CAD-B58A-3C3681E2B8FB}" type="slidenum">
              <a:rPr lang="en-US" altLang="en-US" sz="1400"/>
              <a:pPr>
                <a:spcBef>
                  <a:spcPct val="0"/>
                </a:spcBef>
                <a:buFontTx/>
                <a:buNone/>
              </a:pPr>
              <a:t>278</a:t>
            </a:fld>
            <a:endParaRPr lang="en-US" altLang="en-US" sz="1400"/>
          </a:p>
        </p:txBody>
      </p:sp>
      <p:sp>
        <p:nvSpPr>
          <p:cNvPr id="88067" name="Text Box 2">
            <a:extLst>
              <a:ext uri="{FF2B5EF4-FFF2-40B4-BE49-F238E27FC236}">
                <a16:creationId xmlns:a16="http://schemas.microsoft.com/office/drawing/2014/main" id="{F729C716-8C7B-B8B2-3A46-90B78A5AD322}"/>
              </a:ext>
            </a:extLst>
          </p:cNvPr>
          <p:cNvSpPr txBox="1">
            <a:spLocks noChangeArrowheads="1"/>
          </p:cNvSpPr>
          <p:nvPr/>
        </p:nvSpPr>
        <p:spPr bwMode="auto">
          <a:xfrm>
            <a:off x="381000" y="387350"/>
            <a:ext cx="8382000" cy="11366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nSpc>
                <a:spcPct val="90000"/>
              </a:lnSpc>
              <a:buFontTx/>
              <a:buNone/>
            </a:pPr>
            <a:r>
              <a:rPr lang="en-US" altLang="en-US" sz="3800" b="1">
                <a:latin typeface="Arial" panose="020B0604020202020204" pitchFamily="34" charset="0"/>
              </a:rPr>
              <a:t>It occurs when rotational resistance is increased.</a:t>
            </a:r>
          </a:p>
        </p:txBody>
      </p:sp>
      <p:sp>
        <p:nvSpPr>
          <p:cNvPr id="88068" name="Text Box 3">
            <a:extLst>
              <a:ext uri="{FF2B5EF4-FFF2-40B4-BE49-F238E27FC236}">
                <a16:creationId xmlns:a16="http://schemas.microsoft.com/office/drawing/2014/main" id="{06AA2563-947A-F56B-1089-B9D319851151}"/>
              </a:ext>
            </a:extLst>
          </p:cNvPr>
          <p:cNvSpPr txBox="1">
            <a:spLocks noChangeArrowheads="1"/>
          </p:cNvSpPr>
          <p:nvPr/>
        </p:nvSpPr>
        <p:spPr bwMode="auto">
          <a:xfrm>
            <a:off x="381000" y="1752600"/>
            <a:ext cx="8610600" cy="11366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nSpc>
                <a:spcPct val="90000"/>
              </a:lnSpc>
              <a:spcBef>
                <a:spcPct val="30000"/>
              </a:spcBef>
              <a:spcAft>
                <a:spcPct val="10000"/>
              </a:spcAft>
              <a:buFontTx/>
              <a:buNone/>
            </a:pPr>
            <a:r>
              <a:rPr lang="en-US" altLang="en-US" sz="3800" b="1">
                <a:latin typeface="Arial" panose="020B0604020202020204" pitchFamily="34" charset="0"/>
              </a:rPr>
              <a:t>If wheels are locked to prevent rotation, selected mice climb more.</a:t>
            </a:r>
            <a:endParaRPr lang="en-US" altLang="en-US" sz="3800" b="1">
              <a:solidFill>
                <a:srgbClr val="FF0000"/>
              </a:solidFill>
              <a:latin typeface="Arial" panose="020B0604020202020204" pitchFamily="34" charset="0"/>
            </a:endParaRPr>
          </a:p>
        </p:txBody>
      </p:sp>
      <p:sp>
        <p:nvSpPr>
          <p:cNvPr id="2183172" name="Text Box 4">
            <a:extLst>
              <a:ext uri="{FF2B5EF4-FFF2-40B4-BE49-F238E27FC236}">
                <a16:creationId xmlns:a16="http://schemas.microsoft.com/office/drawing/2014/main" id="{3ECED36E-C84C-43E4-4EF3-FB713373AFDE}"/>
              </a:ext>
            </a:extLst>
          </p:cNvPr>
          <p:cNvSpPr txBox="1">
            <a:spLocks noChangeArrowheads="1"/>
          </p:cNvSpPr>
          <p:nvPr/>
        </p:nvSpPr>
        <p:spPr bwMode="auto">
          <a:xfrm>
            <a:off x="758825" y="3276600"/>
            <a:ext cx="8229600" cy="16589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nSpc>
                <a:spcPct val="90000"/>
              </a:lnSpc>
              <a:spcBef>
                <a:spcPct val="30000"/>
              </a:spcBef>
              <a:defRPr/>
            </a:pPr>
            <a:r>
              <a:rPr lang="en-US" altLang="en-US" sz="3800" b="1" dirty="0">
                <a:solidFill>
                  <a:srgbClr val="FF0000"/>
                </a:solidFill>
                <a:effectLst>
                  <a:outerShdw blurRad="38100" dist="38100" dir="2700000" algn="tl">
                    <a:srgbClr val="C0C0C0"/>
                  </a:outerShdw>
                </a:effectLst>
                <a:latin typeface="Arial" panose="020B0604020202020204" pitchFamily="34" charset="0"/>
              </a:rPr>
              <a:t>Based on these behavioral data, we hypothesize that selected mice possess </a:t>
            </a:r>
            <a:r>
              <a:rPr lang="en-US" altLang="en-US" sz="3800" b="1" i="1" u="sng" dirty="0">
                <a:solidFill>
                  <a:srgbClr val="FF0000"/>
                </a:solidFill>
                <a:effectLst>
                  <a:outerShdw blurRad="38100" dist="38100" dir="2700000" algn="tl">
                    <a:srgbClr val="C0C0C0"/>
                  </a:outerShdw>
                </a:effectLst>
                <a:latin typeface="Arial" panose="020B0604020202020204" pitchFamily="34" charset="0"/>
              </a:rPr>
              <a:t>higher</a:t>
            </a:r>
            <a:r>
              <a:rPr lang="en-US" altLang="en-US" sz="3800" b="1" i="1" dirty="0">
                <a:solidFill>
                  <a:srgbClr val="FF0000"/>
                </a:solidFill>
                <a:effectLst>
                  <a:outerShdw blurRad="38100" dist="38100" dir="2700000" algn="tl">
                    <a:srgbClr val="C0C0C0"/>
                  </a:outerShdw>
                </a:effectLst>
                <a:latin typeface="Arial" panose="020B0604020202020204" pitchFamily="34" charset="0"/>
              </a:rPr>
              <a:t> </a:t>
            </a:r>
            <a:r>
              <a:rPr lang="en-US" altLang="en-US" sz="3800" b="1" i="1" u="sng" dirty="0">
                <a:solidFill>
                  <a:srgbClr val="FF0000"/>
                </a:solidFill>
                <a:effectLst>
                  <a:outerShdw blurRad="38100" dist="38100" dir="2700000" algn="tl">
                    <a:srgbClr val="C0C0C0"/>
                  </a:outerShdw>
                </a:effectLst>
                <a:latin typeface="Arial" panose="020B0604020202020204" pitchFamily="34" charset="0"/>
              </a:rPr>
              <a:t>motivation</a:t>
            </a:r>
            <a:r>
              <a:rPr lang="en-US" altLang="en-US" sz="3800" b="1" i="1" dirty="0">
                <a:solidFill>
                  <a:srgbClr val="FF0000"/>
                </a:solidFill>
                <a:effectLst>
                  <a:outerShdw blurRad="38100" dist="38100" dir="2700000" algn="tl">
                    <a:srgbClr val="C0C0C0"/>
                  </a:outerShdw>
                </a:effectLst>
                <a:latin typeface="Arial" panose="020B0604020202020204" pitchFamily="34" charset="0"/>
              </a:rPr>
              <a:t> </a:t>
            </a:r>
            <a:r>
              <a:rPr lang="en-US" altLang="en-US" sz="3800" b="1" i="1" u="sng" dirty="0">
                <a:solidFill>
                  <a:srgbClr val="FF0000"/>
                </a:solidFill>
                <a:effectLst>
                  <a:outerShdw blurRad="38100" dist="38100" dir="2700000" algn="tl">
                    <a:srgbClr val="C0C0C0"/>
                  </a:outerShdw>
                </a:effectLst>
                <a:latin typeface="Arial" panose="020B0604020202020204" pitchFamily="34" charset="0"/>
              </a:rPr>
              <a:t>to</a:t>
            </a:r>
            <a:r>
              <a:rPr lang="en-US" altLang="en-US" sz="3800" b="1" i="1" dirty="0">
                <a:solidFill>
                  <a:srgbClr val="FF0000"/>
                </a:solidFill>
                <a:effectLst>
                  <a:outerShdw blurRad="38100" dist="38100" dir="2700000" algn="tl">
                    <a:srgbClr val="C0C0C0"/>
                  </a:outerShdw>
                </a:effectLst>
                <a:latin typeface="Arial" panose="020B0604020202020204" pitchFamily="34" charset="0"/>
              </a:rPr>
              <a:t> </a:t>
            </a:r>
            <a:r>
              <a:rPr lang="en-US" altLang="en-US" sz="3800" b="1" i="1" u="sng" dirty="0">
                <a:solidFill>
                  <a:srgbClr val="FF0000"/>
                </a:solidFill>
                <a:effectLst>
                  <a:outerShdw blurRad="38100" dist="38100" dir="2700000" algn="tl">
                    <a:srgbClr val="C0C0C0"/>
                  </a:outerShdw>
                </a:effectLst>
                <a:latin typeface="Arial" panose="020B0604020202020204" pitchFamily="34" charset="0"/>
              </a:rPr>
              <a:t>run</a:t>
            </a:r>
            <a:r>
              <a:rPr lang="en-US" altLang="en-US" sz="3800" b="1" dirty="0">
                <a:solidFill>
                  <a:srgbClr val="FF0000"/>
                </a:solidFill>
                <a:effectLst>
                  <a:outerShdw blurRad="38100" dist="38100" dir="2700000" algn="tl">
                    <a:srgbClr val="C0C0C0"/>
                  </a:outerShdw>
                </a:effectLst>
                <a:latin typeface="Arial" panose="020B0604020202020204" pitchFamily="34" charset="0"/>
              </a:rPr>
              <a:t>.</a:t>
            </a:r>
            <a:endParaRPr lang="en-US" altLang="en-US" sz="3800" b="1" dirty="0">
              <a:solidFill>
                <a:srgbClr val="FF0000"/>
              </a:solidFill>
              <a:latin typeface="Arial" panose="020B0604020202020204" pitchFamily="34" charset="0"/>
            </a:endParaRPr>
          </a:p>
        </p:txBody>
      </p:sp>
    </p:spTree>
    <p:extLst>
      <p:ext uri="{BB962C8B-B14F-4D97-AF65-F5344CB8AC3E}">
        <p14:creationId xmlns:p14="http://schemas.microsoft.com/office/powerpoint/2010/main" val="90677303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18317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83172" grpId="0"/>
    </p:bldLst>
  </p:timing>
</p:sld>
</file>

<file path=ppt/slides/slide2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8" name="Slide Number Placeholder 3">
            <a:extLst>
              <a:ext uri="{FF2B5EF4-FFF2-40B4-BE49-F238E27FC236}">
                <a16:creationId xmlns:a16="http://schemas.microsoft.com/office/drawing/2014/main" id="{9798EBF4-2ED9-B5BF-CDCA-B92C38541147}"/>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A313AB54-D03D-4261-86A7-EB1F2B8314AA}" type="slidenum">
              <a:rPr lang="en-US" altLang="en-US" sz="1400"/>
              <a:pPr>
                <a:spcBef>
                  <a:spcPct val="0"/>
                </a:spcBef>
                <a:buFontTx/>
                <a:buNone/>
              </a:pPr>
              <a:t>279</a:t>
            </a:fld>
            <a:endParaRPr lang="en-US" altLang="en-US" sz="1400"/>
          </a:p>
        </p:txBody>
      </p:sp>
      <p:sp>
        <p:nvSpPr>
          <p:cNvPr id="14339" name="Line 2">
            <a:extLst>
              <a:ext uri="{FF2B5EF4-FFF2-40B4-BE49-F238E27FC236}">
                <a16:creationId xmlns:a16="http://schemas.microsoft.com/office/drawing/2014/main" id="{6994BA3B-1DDE-F6AF-6BEF-411D0A725408}"/>
              </a:ext>
            </a:extLst>
          </p:cNvPr>
          <p:cNvSpPr>
            <a:spLocks noChangeShapeType="1"/>
          </p:cNvSpPr>
          <p:nvPr/>
        </p:nvSpPr>
        <p:spPr bwMode="auto">
          <a:xfrm>
            <a:off x="228600" y="868363"/>
            <a:ext cx="8683625" cy="0"/>
          </a:xfrm>
          <a:prstGeom prst="line">
            <a:avLst/>
          </a:prstGeom>
          <a:noFill/>
          <a:ln w="50800">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118659" name="Text Box 3">
            <a:extLst>
              <a:ext uri="{FF2B5EF4-FFF2-40B4-BE49-F238E27FC236}">
                <a16:creationId xmlns:a16="http://schemas.microsoft.com/office/drawing/2014/main" id="{DE4F02ED-04FF-1620-44F2-FFE7CAF62994}"/>
              </a:ext>
            </a:extLst>
          </p:cNvPr>
          <p:cNvSpPr txBox="1">
            <a:spLocks noChangeArrowheads="1"/>
          </p:cNvSpPr>
          <p:nvPr/>
        </p:nvSpPr>
        <p:spPr bwMode="auto">
          <a:xfrm>
            <a:off x="1085850" y="76200"/>
            <a:ext cx="6934200" cy="8223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lnSpc>
                <a:spcPct val="95000"/>
              </a:lnSpc>
              <a:spcAft>
                <a:spcPct val="10000"/>
              </a:spcAft>
              <a:defRPr/>
            </a:pPr>
            <a:r>
              <a:rPr lang="en-US" altLang="en-US" sz="4400" b="1" dirty="0">
                <a:solidFill>
                  <a:srgbClr val="0000FF"/>
                </a:solidFill>
                <a:effectLst>
                  <a:outerShdw blurRad="38100" dist="38100" dir="2700000" algn="tl">
                    <a:srgbClr val="C0C0C0"/>
                  </a:outerShdw>
                </a:effectLst>
                <a:latin typeface="Arial" panose="020B0604020202020204" pitchFamily="34" charset="0"/>
              </a:rPr>
              <a:t>Evolutionary</a:t>
            </a:r>
            <a:r>
              <a:rPr lang="en-US" altLang="en-US" sz="4400" b="1" dirty="0">
                <a:effectLst>
                  <a:outerShdw blurRad="38100" dist="38100" dir="2700000" algn="tl">
                    <a:srgbClr val="C0C0C0"/>
                  </a:outerShdw>
                </a:effectLst>
                <a:latin typeface="Arial" panose="020B0604020202020204" pitchFamily="34" charset="0"/>
              </a:rPr>
              <a:t> </a:t>
            </a:r>
            <a:r>
              <a:rPr lang="en-US" altLang="en-US" sz="4400" b="1" dirty="0">
                <a:solidFill>
                  <a:srgbClr val="FF0000"/>
                </a:solidFill>
                <a:effectLst>
                  <a:outerShdw blurRad="38100" dist="38100" dir="2700000" algn="tl">
                    <a:srgbClr val="C0C0C0"/>
                  </a:outerShdw>
                </a:effectLst>
                <a:latin typeface="Arial" panose="020B0604020202020204" pitchFamily="34" charset="0"/>
              </a:rPr>
              <a:t>Physiology</a:t>
            </a:r>
          </a:p>
        </p:txBody>
      </p:sp>
      <p:sp>
        <p:nvSpPr>
          <p:cNvPr id="14341" name="Text Box 4">
            <a:extLst>
              <a:ext uri="{FF2B5EF4-FFF2-40B4-BE49-F238E27FC236}">
                <a16:creationId xmlns:a16="http://schemas.microsoft.com/office/drawing/2014/main" id="{FB46D424-B4A6-9AC4-7EAD-D79F9345DFCF}"/>
              </a:ext>
            </a:extLst>
          </p:cNvPr>
          <p:cNvSpPr txBox="1">
            <a:spLocks noChangeArrowheads="1"/>
          </p:cNvSpPr>
          <p:nvPr/>
        </p:nvSpPr>
        <p:spPr bwMode="auto">
          <a:xfrm>
            <a:off x="4800600" y="1066800"/>
            <a:ext cx="4038600" cy="39544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nSpc>
                <a:spcPct val="95000"/>
              </a:lnSpc>
              <a:spcBef>
                <a:spcPct val="50000"/>
              </a:spcBef>
              <a:buFontTx/>
              <a:buNone/>
            </a:pPr>
            <a:r>
              <a:rPr lang="en-US" altLang="en-US" sz="2300" b="1">
                <a:solidFill>
                  <a:srgbClr val="FF0000"/>
                </a:solidFill>
                <a:latin typeface="Arial" panose="020B0604020202020204" pitchFamily="34" charset="0"/>
              </a:rPr>
              <a:t>How do organisms work?</a:t>
            </a:r>
          </a:p>
          <a:p>
            <a:pPr>
              <a:lnSpc>
                <a:spcPct val="95000"/>
              </a:lnSpc>
              <a:spcBef>
                <a:spcPct val="50000"/>
              </a:spcBef>
              <a:buFontTx/>
              <a:buNone/>
            </a:pPr>
            <a:r>
              <a:rPr lang="en-US" altLang="en-US" sz="2300" b="1">
                <a:solidFill>
                  <a:srgbClr val="FF0000"/>
                </a:solidFill>
                <a:latin typeface="Arial" panose="020B0604020202020204" pitchFamily="34" charset="0"/>
              </a:rPr>
              <a:t>How can we use "model organisms" to elucidate basic physiological principles?</a:t>
            </a:r>
          </a:p>
          <a:p>
            <a:pPr>
              <a:lnSpc>
                <a:spcPct val="95000"/>
              </a:lnSpc>
              <a:spcBef>
                <a:spcPct val="50000"/>
              </a:spcBef>
              <a:buFontTx/>
              <a:buNone/>
            </a:pPr>
            <a:r>
              <a:rPr lang="en-US" altLang="en-US" sz="2300" b="1">
                <a:solidFill>
                  <a:srgbClr val="FF0000"/>
                </a:solidFill>
                <a:latin typeface="Arial" panose="020B0604020202020204" pitchFamily="34" charset="0"/>
              </a:rPr>
              <a:t>Where is the line between "normal" individual variation and pathology?</a:t>
            </a:r>
          </a:p>
          <a:p>
            <a:pPr>
              <a:lnSpc>
                <a:spcPct val="95000"/>
              </a:lnSpc>
              <a:spcBef>
                <a:spcPct val="50000"/>
              </a:spcBef>
              <a:buFontTx/>
              <a:buNone/>
            </a:pPr>
            <a:r>
              <a:rPr lang="en-US" altLang="en-US" sz="2300" b="1">
                <a:solidFill>
                  <a:srgbClr val="FF0000"/>
                </a:solidFill>
                <a:latin typeface="Arial" panose="020B0604020202020204" pitchFamily="34" charset="0"/>
              </a:rPr>
              <a:t>How do we promote health and cure disease?</a:t>
            </a:r>
          </a:p>
        </p:txBody>
      </p:sp>
      <p:sp>
        <p:nvSpPr>
          <p:cNvPr id="14342" name="Text Box 5">
            <a:extLst>
              <a:ext uri="{FF2B5EF4-FFF2-40B4-BE49-F238E27FC236}">
                <a16:creationId xmlns:a16="http://schemas.microsoft.com/office/drawing/2014/main" id="{6DF6BF32-5471-0DA0-2AA8-76ACA8156BE4}"/>
              </a:ext>
            </a:extLst>
          </p:cNvPr>
          <p:cNvSpPr txBox="1">
            <a:spLocks noChangeArrowheads="1"/>
          </p:cNvSpPr>
          <p:nvPr/>
        </p:nvSpPr>
        <p:spPr bwMode="auto">
          <a:xfrm>
            <a:off x="304800" y="1066800"/>
            <a:ext cx="4343400" cy="41116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nSpc>
                <a:spcPct val="95000"/>
              </a:lnSpc>
              <a:spcBef>
                <a:spcPct val="50000"/>
              </a:spcBef>
              <a:buFontTx/>
              <a:buNone/>
            </a:pPr>
            <a:r>
              <a:rPr lang="en-US" altLang="en-US" sz="2300" b="1">
                <a:solidFill>
                  <a:srgbClr val="0000FF"/>
                </a:solidFill>
                <a:latin typeface="Arial" panose="020B0604020202020204" pitchFamily="34" charset="0"/>
              </a:rPr>
              <a:t>How do populations change over time?</a:t>
            </a:r>
          </a:p>
          <a:p>
            <a:pPr>
              <a:lnSpc>
                <a:spcPct val="95000"/>
              </a:lnSpc>
              <a:spcBef>
                <a:spcPct val="50000"/>
              </a:spcBef>
              <a:buFontTx/>
              <a:buNone/>
            </a:pPr>
            <a:r>
              <a:rPr lang="en-US" altLang="en-US" sz="2300" b="1">
                <a:solidFill>
                  <a:srgbClr val="0000FF"/>
                </a:solidFill>
                <a:latin typeface="Arial" panose="020B0604020202020204" pitchFamily="34" charset="0"/>
              </a:rPr>
              <a:t>How can we use "model organisms" to elucidate basic genetic and evolutionary principles?</a:t>
            </a:r>
          </a:p>
          <a:p>
            <a:pPr>
              <a:lnSpc>
                <a:spcPct val="95000"/>
              </a:lnSpc>
              <a:spcBef>
                <a:spcPct val="50000"/>
              </a:spcBef>
              <a:buFontTx/>
              <a:buNone/>
            </a:pPr>
            <a:r>
              <a:rPr lang="en-US" altLang="en-US" sz="2300" b="1">
                <a:solidFill>
                  <a:srgbClr val="0000FF"/>
                </a:solidFill>
                <a:latin typeface="Arial" panose="020B0604020202020204" pitchFamily="34" charset="0"/>
              </a:rPr>
              <a:t>Relatively how important are natural selection, sexual selection, and random genetic drift in shaping biological diversity?</a:t>
            </a:r>
          </a:p>
        </p:txBody>
      </p:sp>
      <p:sp>
        <p:nvSpPr>
          <p:cNvPr id="2118662" name="Text Box 6">
            <a:extLst>
              <a:ext uri="{FF2B5EF4-FFF2-40B4-BE49-F238E27FC236}">
                <a16:creationId xmlns:a16="http://schemas.microsoft.com/office/drawing/2014/main" id="{242CE328-A74E-4C6B-4DAB-6EE62145D37F}"/>
              </a:ext>
            </a:extLst>
          </p:cNvPr>
          <p:cNvSpPr txBox="1">
            <a:spLocks noChangeArrowheads="1"/>
          </p:cNvSpPr>
          <p:nvPr/>
        </p:nvSpPr>
        <p:spPr bwMode="auto">
          <a:xfrm>
            <a:off x="1447800" y="5334000"/>
            <a:ext cx="6324600" cy="904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95000"/>
              </a:lnSpc>
              <a:spcBef>
                <a:spcPct val="50000"/>
              </a:spcBef>
              <a:defRPr/>
            </a:pPr>
            <a:r>
              <a:rPr lang="en-US" altLang="en-US" sz="2800" b="1" dirty="0">
                <a:effectLst>
                  <a:outerShdw blurRad="38100" dist="38100" dir="2700000" algn="tl">
                    <a:srgbClr val="C0C0C0"/>
                  </a:outerShdw>
                </a:effectLst>
                <a:latin typeface="Arial" panose="020B0604020202020204" pitchFamily="34" charset="0"/>
              </a:rPr>
              <a:t>How does the way organisms work influence the way they evolve?</a:t>
            </a:r>
          </a:p>
        </p:txBody>
      </p:sp>
      <p:sp>
        <p:nvSpPr>
          <p:cNvPr id="14344" name="Text Box 7">
            <a:extLst>
              <a:ext uri="{FF2B5EF4-FFF2-40B4-BE49-F238E27FC236}">
                <a16:creationId xmlns:a16="http://schemas.microsoft.com/office/drawing/2014/main" id="{D52B26AF-02F4-D891-9C87-C851EF17697A}"/>
              </a:ext>
            </a:extLst>
          </p:cNvPr>
          <p:cNvSpPr txBox="1">
            <a:spLocks noChangeArrowheads="1"/>
          </p:cNvSpPr>
          <p:nvPr/>
        </p:nvSpPr>
        <p:spPr bwMode="auto">
          <a:xfrm>
            <a:off x="87313" y="6562725"/>
            <a:ext cx="2792412" cy="2444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US" altLang="en-US" sz="1000"/>
              <a:t>Copyright by Theodore Garland, Jr. May 2007</a:t>
            </a:r>
          </a:p>
        </p:txBody>
      </p:sp>
    </p:spTree>
    <p:extLst>
      <p:ext uri="{BB962C8B-B14F-4D97-AF65-F5344CB8AC3E}">
        <p14:creationId xmlns:p14="http://schemas.microsoft.com/office/powerpoint/2010/main" val="3339907358"/>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6738" name="Slide Number Placeholder 3">
            <a:extLst>
              <a:ext uri="{FF2B5EF4-FFF2-40B4-BE49-F238E27FC236}">
                <a16:creationId xmlns:a16="http://schemas.microsoft.com/office/drawing/2014/main" id="{53539A3B-4C07-259A-24C3-6BD5D3B34231}"/>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C596FAC8-2F79-4FCC-B9C7-0E8954C6E37B}" type="slidenum">
              <a:rPr lang="en-US" altLang="en-US" sz="1400"/>
              <a:pPr>
                <a:spcBef>
                  <a:spcPct val="0"/>
                </a:spcBef>
                <a:buFontTx/>
                <a:buNone/>
              </a:pPr>
              <a:t>28</a:t>
            </a:fld>
            <a:endParaRPr lang="en-US" altLang="en-US" sz="1400" dirty="0"/>
          </a:p>
        </p:txBody>
      </p:sp>
      <p:pic>
        <p:nvPicPr>
          <p:cNvPr id="116739" name="Picture 2" descr="Bones_Legs_3_best">
            <a:extLst>
              <a:ext uri="{FF2B5EF4-FFF2-40B4-BE49-F238E27FC236}">
                <a16:creationId xmlns:a16="http://schemas.microsoft.com/office/drawing/2014/main" id="{B258D36B-25E3-FE96-D21A-26542C56BCE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165600" y="1862138"/>
            <a:ext cx="5054600" cy="3790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6740" name="Line 3">
            <a:extLst>
              <a:ext uri="{FF2B5EF4-FFF2-40B4-BE49-F238E27FC236}">
                <a16:creationId xmlns:a16="http://schemas.microsoft.com/office/drawing/2014/main" id="{97851FC6-E7D4-D5E0-70CA-947E258F9AAE}"/>
              </a:ext>
            </a:extLst>
          </p:cNvPr>
          <p:cNvSpPr>
            <a:spLocks noChangeShapeType="1"/>
          </p:cNvSpPr>
          <p:nvPr/>
        </p:nvSpPr>
        <p:spPr bwMode="auto">
          <a:xfrm>
            <a:off x="228600" y="941388"/>
            <a:ext cx="8683625" cy="0"/>
          </a:xfrm>
          <a:prstGeom prst="line">
            <a:avLst/>
          </a:prstGeom>
          <a:noFill/>
          <a:ln w="63500">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dirty="0"/>
          </a:p>
        </p:txBody>
      </p:sp>
      <p:sp>
        <p:nvSpPr>
          <p:cNvPr id="1156100" name="Text Box 4">
            <a:extLst>
              <a:ext uri="{FF2B5EF4-FFF2-40B4-BE49-F238E27FC236}">
                <a16:creationId xmlns:a16="http://schemas.microsoft.com/office/drawing/2014/main" id="{EEB0AC56-BE9B-345A-B554-D2B30C26FED8}"/>
              </a:ext>
            </a:extLst>
          </p:cNvPr>
          <p:cNvSpPr txBox="1">
            <a:spLocks noChangeArrowheads="1"/>
          </p:cNvSpPr>
          <p:nvPr/>
        </p:nvSpPr>
        <p:spPr bwMode="auto">
          <a:xfrm>
            <a:off x="1752600" y="106363"/>
            <a:ext cx="5638800" cy="7318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defRPr/>
            </a:pPr>
            <a:r>
              <a:rPr lang="en-US" altLang="en-US" sz="4200" b="1" dirty="0">
                <a:effectLst>
                  <a:outerShdw blurRad="38100" dist="38100" dir="2700000" algn="tl">
                    <a:srgbClr val="C0C0C0"/>
                  </a:outerShdw>
                </a:effectLst>
                <a:latin typeface="Arial" panose="020B0604020202020204" pitchFamily="34" charset="0"/>
              </a:rPr>
              <a:t>Exercise Adaptations</a:t>
            </a:r>
            <a:endParaRPr lang="en-US" altLang="en-US" sz="4200" b="1" dirty="0">
              <a:solidFill>
                <a:srgbClr val="FF0000"/>
              </a:solidFill>
              <a:effectLst>
                <a:outerShdw blurRad="38100" dist="38100" dir="2700000" algn="tl">
                  <a:srgbClr val="C0C0C0"/>
                </a:outerShdw>
              </a:effectLst>
              <a:latin typeface="Arial" panose="020B0604020202020204" pitchFamily="34" charset="0"/>
            </a:endParaRPr>
          </a:p>
        </p:txBody>
      </p:sp>
      <p:sp>
        <p:nvSpPr>
          <p:cNvPr id="116742" name="Text Box 5">
            <a:extLst>
              <a:ext uri="{FF2B5EF4-FFF2-40B4-BE49-F238E27FC236}">
                <a16:creationId xmlns:a16="http://schemas.microsoft.com/office/drawing/2014/main" id="{D3D89581-653E-E8B0-6409-CEE6410097B7}"/>
              </a:ext>
            </a:extLst>
          </p:cNvPr>
          <p:cNvSpPr txBox="1">
            <a:spLocks noChangeArrowheads="1"/>
          </p:cNvSpPr>
          <p:nvPr/>
        </p:nvSpPr>
        <p:spPr bwMode="auto">
          <a:xfrm>
            <a:off x="260350" y="1084263"/>
            <a:ext cx="6029325" cy="11271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3400" b="1" dirty="0">
                <a:solidFill>
                  <a:srgbClr val="0000FF"/>
                </a:solidFill>
                <a:latin typeface="Arial" panose="020B0604020202020204" pitchFamily="34" charset="0"/>
              </a:rPr>
              <a:t>More Symmetrical Hindlimb</a:t>
            </a:r>
            <a:br>
              <a:rPr lang="en-US" altLang="en-US" sz="3400" b="1" dirty="0">
                <a:solidFill>
                  <a:srgbClr val="0000FF"/>
                </a:solidFill>
                <a:latin typeface="Arial" panose="020B0604020202020204" pitchFamily="34" charset="0"/>
              </a:rPr>
            </a:br>
            <a:r>
              <a:rPr lang="en-US" altLang="en-US" sz="3400" b="1" dirty="0">
                <a:solidFill>
                  <a:srgbClr val="0000FF"/>
                </a:solidFill>
                <a:latin typeface="Arial" panose="020B0604020202020204" pitchFamily="34" charset="0"/>
              </a:rPr>
              <a:t>Bone Lengths</a:t>
            </a:r>
            <a:r>
              <a:rPr lang="en-US" altLang="en-US" sz="3400" b="1" i="1" dirty="0">
                <a:solidFill>
                  <a:srgbClr val="FF0000"/>
                </a:solidFill>
                <a:latin typeface="Arial" panose="020B0604020202020204" pitchFamily="34" charset="0"/>
              </a:rPr>
              <a:t>  </a:t>
            </a:r>
            <a:endParaRPr lang="en-US" altLang="en-US" sz="1000" dirty="0">
              <a:latin typeface="Arial" panose="020B0604020202020204" pitchFamily="34" charset="0"/>
            </a:endParaRPr>
          </a:p>
        </p:txBody>
      </p:sp>
      <p:grpSp>
        <p:nvGrpSpPr>
          <p:cNvPr id="116743" name="Group 8">
            <a:extLst>
              <a:ext uri="{FF2B5EF4-FFF2-40B4-BE49-F238E27FC236}">
                <a16:creationId xmlns:a16="http://schemas.microsoft.com/office/drawing/2014/main" id="{A43A6BA8-36BB-66FC-E19C-DE7E654E37C3}"/>
              </a:ext>
            </a:extLst>
          </p:cNvPr>
          <p:cNvGrpSpPr>
            <a:grpSpLocks/>
          </p:cNvGrpSpPr>
          <p:nvPr/>
        </p:nvGrpSpPr>
        <p:grpSpPr bwMode="auto">
          <a:xfrm>
            <a:off x="169863" y="2219325"/>
            <a:ext cx="3810000" cy="4789488"/>
            <a:chOff x="107" y="1413"/>
            <a:chExt cx="2400" cy="3017"/>
          </a:xfrm>
        </p:grpSpPr>
        <p:sp>
          <p:nvSpPr>
            <p:cNvPr id="116745" name="Text Box 6">
              <a:extLst>
                <a:ext uri="{FF2B5EF4-FFF2-40B4-BE49-F238E27FC236}">
                  <a16:creationId xmlns:a16="http://schemas.microsoft.com/office/drawing/2014/main" id="{EB417442-FD7F-EF84-B87E-5B76E514D41D}"/>
                </a:ext>
              </a:extLst>
            </p:cNvPr>
            <p:cNvSpPr txBox="1">
              <a:spLocks noChangeArrowheads="1"/>
            </p:cNvSpPr>
            <p:nvPr/>
          </p:nvSpPr>
          <p:spPr bwMode="auto">
            <a:xfrm>
              <a:off x="191" y="1413"/>
              <a:ext cx="1638" cy="108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nSpc>
                  <a:spcPct val="95000"/>
                </a:lnSpc>
                <a:spcBef>
                  <a:spcPct val="0"/>
                </a:spcBef>
                <a:buFontTx/>
                <a:buNone/>
              </a:pPr>
              <a:r>
                <a:rPr lang="en-US" altLang="en-US" sz="2800" b="1" i="1" dirty="0">
                  <a:solidFill>
                    <a:srgbClr val="FF0000"/>
                  </a:solidFill>
                  <a:latin typeface="Arial" panose="020B0604020202020204" pitchFamily="34" charset="0"/>
                </a:rPr>
                <a:t>Also true</a:t>
              </a:r>
              <a:br>
                <a:rPr lang="en-US" altLang="en-US" sz="2800" b="1" i="1" dirty="0">
                  <a:solidFill>
                    <a:srgbClr val="FF0000"/>
                  </a:solidFill>
                  <a:latin typeface="Arial" panose="020B0604020202020204" pitchFamily="34" charset="0"/>
                </a:rPr>
              </a:br>
              <a:r>
                <a:rPr lang="en-US" altLang="en-US" sz="2800" b="1" i="1" dirty="0">
                  <a:solidFill>
                    <a:srgbClr val="FF0000"/>
                  </a:solidFill>
                  <a:latin typeface="Arial" panose="020B0604020202020204" pitchFamily="34" charset="0"/>
                </a:rPr>
                <a:t>for English</a:t>
              </a:r>
              <a:br>
                <a:rPr lang="en-US" altLang="en-US" sz="2800" b="1" i="1" dirty="0">
                  <a:solidFill>
                    <a:srgbClr val="FF0000"/>
                  </a:solidFill>
                  <a:latin typeface="Arial" panose="020B0604020202020204" pitchFamily="34" charset="0"/>
                </a:rPr>
              </a:br>
              <a:r>
                <a:rPr lang="en-US" altLang="en-US" sz="2800" b="1" i="1" dirty="0">
                  <a:solidFill>
                    <a:srgbClr val="FF0000"/>
                  </a:solidFill>
                  <a:latin typeface="Arial" panose="020B0604020202020204" pitchFamily="34" charset="0"/>
                </a:rPr>
                <a:t>thoroughbred</a:t>
              </a:r>
              <a:br>
                <a:rPr lang="en-US" altLang="en-US" sz="2800" b="1" i="1" dirty="0">
                  <a:solidFill>
                    <a:srgbClr val="FF0000"/>
                  </a:solidFill>
                  <a:latin typeface="Arial" panose="020B0604020202020204" pitchFamily="34" charset="0"/>
                </a:rPr>
              </a:br>
              <a:r>
                <a:rPr lang="en-US" altLang="en-US" sz="2800" b="1" i="1" dirty="0">
                  <a:solidFill>
                    <a:srgbClr val="FF0000"/>
                  </a:solidFill>
                  <a:latin typeface="Arial" panose="020B0604020202020204" pitchFamily="34" charset="0"/>
                </a:rPr>
                <a:t>horses!</a:t>
              </a:r>
              <a:endParaRPr lang="en-US" altLang="en-US" sz="2800" dirty="0">
                <a:latin typeface="Arial" panose="020B0604020202020204" pitchFamily="34" charset="0"/>
              </a:endParaRPr>
            </a:p>
          </p:txBody>
        </p:sp>
        <p:pic>
          <p:nvPicPr>
            <p:cNvPr id="116746" name="Picture 7" descr="English_Channel6-25">
              <a:extLst>
                <a:ext uri="{FF2B5EF4-FFF2-40B4-BE49-F238E27FC236}">
                  <a16:creationId xmlns:a16="http://schemas.microsoft.com/office/drawing/2014/main" id="{66AC64C1-BEAF-BB19-1FA8-EF33E84FAE58}"/>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07" y="2510"/>
              <a:ext cx="2400" cy="19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16744" name="Text Box 9">
            <a:extLst>
              <a:ext uri="{FF2B5EF4-FFF2-40B4-BE49-F238E27FC236}">
                <a16:creationId xmlns:a16="http://schemas.microsoft.com/office/drawing/2014/main" id="{123309F2-D396-C678-94DC-C80A01895FF3}"/>
              </a:ext>
            </a:extLst>
          </p:cNvPr>
          <p:cNvSpPr txBox="1">
            <a:spLocks noChangeArrowheads="1"/>
          </p:cNvSpPr>
          <p:nvPr/>
        </p:nvSpPr>
        <p:spPr bwMode="auto">
          <a:xfrm>
            <a:off x="5122863" y="5857875"/>
            <a:ext cx="4235450" cy="8540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1000" dirty="0">
                <a:latin typeface="Arial" panose="020B0604020202020204" pitchFamily="34" charset="0"/>
              </a:rPr>
              <a:t>Gen. 11 Both Sexes</a:t>
            </a:r>
          </a:p>
          <a:p>
            <a:pPr>
              <a:spcBef>
                <a:spcPct val="0"/>
              </a:spcBef>
              <a:buFontTx/>
              <a:buNone/>
            </a:pPr>
            <a:r>
              <a:rPr lang="en-US" altLang="en-US" sz="1000" dirty="0">
                <a:latin typeface="Arial" panose="020B0604020202020204" pitchFamily="34" charset="0"/>
              </a:rPr>
              <a:t>  No Wheel Access</a:t>
            </a:r>
          </a:p>
          <a:p>
            <a:pPr>
              <a:spcBef>
                <a:spcPct val="0"/>
              </a:spcBef>
              <a:buFontTx/>
              <a:buNone/>
            </a:pPr>
            <a:r>
              <a:rPr lang="en-US" altLang="en-US" sz="1000" dirty="0">
                <a:latin typeface="Arial" panose="020B0604020202020204" pitchFamily="34" charset="0"/>
              </a:rPr>
              <a:t>  7 months old</a:t>
            </a:r>
          </a:p>
          <a:p>
            <a:pPr>
              <a:spcBef>
                <a:spcPct val="0"/>
              </a:spcBef>
              <a:buFontTx/>
              <a:buNone/>
            </a:pPr>
            <a:endParaRPr lang="en-US" altLang="en-US" sz="1000" dirty="0">
              <a:latin typeface="Arial" panose="020B0604020202020204" pitchFamily="34" charset="0"/>
            </a:endParaRPr>
          </a:p>
          <a:p>
            <a:pPr>
              <a:spcBef>
                <a:spcPct val="0"/>
              </a:spcBef>
              <a:buFontTx/>
              <a:buNone/>
            </a:pPr>
            <a:r>
              <a:rPr lang="en-US" altLang="en-US" sz="1000" dirty="0">
                <a:latin typeface="Arial" panose="020B0604020202020204" pitchFamily="34" charset="0"/>
              </a:rPr>
              <a:t>Garland &amp; Freeman, 2005, </a:t>
            </a:r>
            <a:r>
              <a:rPr lang="en-US" altLang="en-US" sz="1000" i="1" dirty="0">
                <a:latin typeface="Arial" panose="020B0604020202020204" pitchFamily="34" charset="0"/>
              </a:rPr>
              <a:t>Evolution</a:t>
            </a:r>
            <a:r>
              <a:rPr lang="en-US" altLang="en-US" sz="1000" dirty="0">
                <a:latin typeface="Arial" panose="020B0604020202020204" pitchFamily="34" charset="0"/>
              </a:rPr>
              <a:t> 59:1851-1854.</a:t>
            </a:r>
          </a:p>
        </p:txBody>
      </p:sp>
    </p:spTree>
    <p:extLst>
      <p:ext uri="{BB962C8B-B14F-4D97-AF65-F5344CB8AC3E}">
        <p14:creationId xmlns:p14="http://schemas.microsoft.com/office/powerpoint/2010/main" val="169858518"/>
      </p:ext>
    </p:extLst>
  </p:cSld>
  <p:clrMapOvr>
    <a:masterClrMapping/>
  </p:clrMapOvr>
  <p:transition>
    <p:wipe dir="d"/>
  </p:transition>
</p:sld>
</file>

<file path=ppt/slides/slide2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42" name="Slide Number Placeholder 3">
            <a:extLst>
              <a:ext uri="{FF2B5EF4-FFF2-40B4-BE49-F238E27FC236}">
                <a16:creationId xmlns:a16="http://schemas.microsoft.com/office/drawing/2014/main" id="{EF222DB8-C171-4F27-6344-9B01BFC18FED}"/>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B102EE1B-405B-4D74-8A3D-87AD91C4F961}" type="slidenum">
              <a:rPr lang="en-US" altLang="en-US" sz="1400"/>
              <a:pPr>
                <a:spcBef>
                  <a:spcPct val="0"/>
                </a:spcBef>
                <a:buFontTx/>
                <a:buNone/>
              </a:pPr>
              <a:t>280</a:t>
            </a:fld>
            <a:endParaRPr lang="en-US" altLang="en-US" sz="1400"/>
          </a:p>
        </p:txBody>
      </p:sp>
      <p:sp>
        <p:nvSpPr>
          <p:cNvPr id="112645" name="Line 4">
            <a:extLst>
              <a:ext uri="{FF2B5EF4-FFF2-40B4-BE49-F238E27FC236}">
                <a16:creationId xmlns:a16="http://schemas.microsoft.com/office/drawing/2014/main" id="{E7B1911D-0F6A-B559-BD13-A1E023FB9FF7}"/>
              </a:ext>
            </a:extLst>
          </p:cNvPr>
          <p:cNvSpPr>
            <a:spLocks noChangeShapeType="1"/>
          </p:cNvSpPr>
          <p:nvPr/>
        </p:nvSpPr>
        <p:spPr bwMode="auto">
          <a:xfrm>
            <a:off x="228600" y="941388"/>
            <a:ext cx="8683625" cy="0"/>
          </a:xfrm>
          <a:prstGeom prst="line">
            <a:avLst/>
          </a:prstGeom>
          <a:noFill/>
          <a:ln w="63500">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498117" name="Text Box 5">
            <a:extLst>
              <a:ext uri="{FF2B5EF4-FFF2-40B4-BE49-F238E27FC236}">
                <a16:creationId xmlns:a16="http://schemas.microsoft.com/office/drawing/2014/main" id="{13444502-5D81-8975-72F9-AD7B57D3C5C2}"/>
              </a:ext>
            </a:extLst>
          </p:cNvPr>
          <p:cNvSpPr txBox="1">
            <a:spLocks noChangeArrowheads="1"/>
          </p:cNvSpPr>
          <p:nvPr/>
        </p:nvSpPr>
        <p:spPr bwMode="auto">
          <a:xfrm>
            <a:off x="1" y="106363"/>
            <a:ext cx="9144000" cy="73866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ctr">
              <a:defRPr/>
            </a:pPr>
            <a:r>
              <a:rPr lang="en-US" altLang="en-US" sz="4200" b="1">
                <a:effectLst>
                  <a:outerShdw blurRad="38100" dist="38100" dir="2700000" algn="tl">
                    <a:srgbClr val="C0C0C0"/>
                  </a:outerShdw>
                </a:effectLst>
                <a:latin typeface="Arial" panose="020B0604020202020204" pitchFamily="34" charset="0"/>
              </a:rPr>
              <a:t>Insulin-stimulated Glucose Uptake </a:t>
            </a:r>
            <a:endParaRPr lang="en-US" altLang="en-US" sz="4200" b="1" dirty="0">
              <a:solidFill>
                <a:srgbClr val="FF0000"/>
              </a:solidFill>
              <a:effectLst>
                <a:outerShdw blurRad="38100" dist="38100" dir="2700000" algn="tl">
                  <a:srgbClr val="C0C0C0"/>
                </a:outerShdw>
              </a:effectLst>
              <a:latin typeface="Arial" panose="020B0604020202020204" pitchFamily="34" charset="0"/>
            </a:endParaRPr>
          </a:p>
        </p:txBody>
      </p:sp>
      <p:sp>
        <p:nvSpPr>
          <p:cNvPr id="4" name="Rectangle 3">
            <a:extLst>
              <a:ext uri="{FF2B5EF4-FFF2-40B4-BE49-F238E27FC236}">
                <a16:creationId xmlns:a16="http://schemas.microsoft.com/office/drawing/2014/main" id="{1EA4AE9D-BF27-AB54-AA7F-17A66705DB21}"/>
              </a:ext>
            </a:extLst>
          </p:cNvPr>
          <p:cNvSpPr/>
          <p:nvPr/>
        </p:nvSpPr>
        <p:spPr bwMode="auto">
          <a:xfrm>
            <a:off x="4141250" y="1103326"/>
            <a:ext cx="846386" cy="219153"/>
          </a:xfrm>
          <a:prstGeom prst="rect">
            <a:avLst/>
          </a:prstGeom>
          <a:solidFill>
            <a:schemeClr val="bg1"/>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200" b="0" i="0" u="none" strike="noStrike" cap="none" normalizeH="0" baseline="0">
              <a:ln>
                <a:noFill/>
              </a:ln>
              <a:solidFill>
                <a:schemeClr val="tx1"/>
              </a:solidFill>
              <a:effectLst/>
              <a:latin typeface="Times New Roman" panose="02020603050405020304" pitchFamily="18" charset="0"/>
            </a:endParaRPr>
          </a:p>
        </p:txBody>
      </p:sp>
      <p:sp>
        <p:nvSpPr>
          <p:cNvPr id="14" name="Text Box 2">
            <a:extLst>
              <a:ext uri="{FF2B5EF4-FFF2-40B4-BE49-F238E27FC236}">
                <a16:creationId xmlns:a16="http://schemas.microsoft.com/office/drawing/2014/main" id="{2EDE6137-62BD-7388-9A07-7318D74DFCBC}"/>
              </a:ext>
            </a:extLst>
          </p:cNvPr>
          <p:cNvSpPr txBox="1">
            <a:spLocks noChangeArrowheads="1"/>
          </p:cNvSpPr>
          <p:nvPr/>
        </p:nvSpPr>
        <p:spPr bwMode="auto">
          <a:xfrm>
            <a:off x="304800" y="1212902"/>
            <a:ext cx="8839200" cy="267765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nSpc>
                <a:spcPct val="95000"/>
              </a:lnSpc>
              <a:defRPr/>
            </a:pPr>
            <a:r>
              <a:rPr lang="en-US" altLang="en-US" sz="4200" b="1">
                <a:solidFill>
                  <a:srgbClr val="0000FF"/>
                </a:solidFill>
                <a:effectLst>
                  <a:outerShdw blurRad="38100" dist="38100" dir="2700000" algn="tl">
                    <a:srgbClr val="C0C0C0"/>
                  </a:outerShdw>
                </a:effectLst>
                <a:latin typeface="Arial" panose="020B0604020202020204" pitchFamily="34" charset="0"/>
              </a:rPr>
              <a:t>Isolated Muscles:</a:t>
            </a:r>
          </a:p>
          <a:p>
            <a:pPr>
              <a:lnSpc>
                <a:spcPct val="95000"/>
              </a:lnSpc>
              <a:spcBef>
                <a:spcPct val="20000"/>
              </a:spcBef>
              <a:defRPr/>
            </a:pPr>
            <a:r>
              <a:rPr lang="en-US" altLang="en-US" sz="4200" b="1">
                <a:solidFill>
                  <a:srgbClr val="FF0000"/>
                </a:solidFill>
                <a:effectLst>
                  <a:outerShdw blurRad="38100" dist="38100" dir="2700000" algn="tl">
                    <a:srgbClr val="C0C0C0"/>
                  </a:outerShdw>
                </a:effectLst>
                <a:latin typeface="Arial" panose="020B0604020202020204" pitchFamily="34" charset="0"/>
              </a:rPr>
              <a:t>  Higher in Selected Lines for</a:t>
            </a:r>
            <a:br>
              <a:rPr lang="en-US" altLang="en-US" sz="4200" b="1">
                <a:solidFill>
                  <a:srgbClr val="FF0000"/>
                </a:solidFill>
                <a:effectLst>
                  <a:outerShdw blurRad="38100" dist="38100" dir="2700000" algn="tl">
                    <a:srgbClr val="C0C0C0"/>
                  </a:outerShdw>
                </a:effectLst>
                <a:latin typeface="Arial" panose="020B0604020202020204" pitchFamily="34" charset="0"/>
              </a:rPr>
            </a:br>
            <a:r>
              <a:rPr lang="en-US" altLang="en-US" sz="4200" b="1">
                <a:solidFill>
                  <a:srgbClr val="FF0000"/>
                </a:solidFill>
                <a:effectLst>
                  <a:outerShdw blurRad="38100" dist="38100" dir="2700000" algn="tl">
                    <a:srgbClr val="C0C0C0"/>
                  </a:outerShdw>
                </a:effectLst>
                <a:latin typeface="Arial" panose="020B0604020202020204" pitchFamily="34" charset="0"/>
              </a:rPr>
              <a:t>  </a:t>
            </a:r>
            <a:r>
              <a:rPr lang="en-US" altLang="en-US" sz="4200" b="1">
                <a:solidFill>
                  <a:srgbClr val="FF0000"/>
                </a:solidFill>
                <a:latin typeface="Arial" panose="020B0604020202020204" pitchFamily="34" charset="0"/>
              </a:rPr>
              <a:t>extensor digitorum longus</a:t>
            </a:r>
            <a:r>
              <a:rPr lang="en-US" altLang="en-US" sz="4200" b="1">
                <a:latin typeface="Arial" panose="020B0604020202020204" pitchFamily="34" charset="0"/>
              </a:rPr>
              <a:t>,</a:t>
            </a:r>
            <a:br>
              <a:rPr lang="en-US" altLang="en-US" sz="4200" b="1">
                <a:latin typeface="Arial" panose="020B0604020202020204" pitchFamily="34" charset="0"/>
              </a:rPr>
            </a:br>
            <a:r>
              <a:rPr lang="en-US" altLang="en-US" sz="4200" b="1">
                <a:latin typeface="Arial" panose="020B0604020202020204" pitchFamily="34" charset="0"/>
              </a:rPr>
              <a:t>  but not soleus or epitrochlearis</a:t>
            </a:r>
          </a:p>
        </p:txBody>
      </p:sp>
      <p:pic>
        <p:nvPicPr>
          <p:cNvPr id="16" name="Picture 3" descr="Muscle_spiralnotebook">
            <a:extLst>
              <a:ext uri="{FF2B5EF4-FFF2-40B4-BE49-F238E27FC236}">
                <a16:creationId xmlns:a16="http://schemas.microsoft.com/office/drawing/2014/main" id="{1060B9F8-310B-7EAA-44FD-6A44E943FE6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152745" y="4000134"/>
            <a:ext cx="2174132" cy="22185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 name="Text Box 4">
            <a:extLst>
              <a:ext uri="{FF2B5EF4-FFF2-40B4-BE49-F238E27FC236}">
                <a16:creationId xmlns:a16="http://schemas.microsoft.com/office/drawing/2014/main" id="{BE6EECB3-58B9-F8B5-F56D-FF8A2D580571}"/>
              </a:ext>
            </a:extLst>
          </p:cNvPr>
          <p:cNvSpPr txBox="1">
            <a:spLocks noChangeArrowheads="1"/>
          </p:cNvSpPr>
          <p:nvPr/>
        </p:nvSpPr>
        <p:spPr bwMode="auto">
          <a:xfrm>
            <a:off x="304800" y="4794604"/>
            <a:ext cx="5486400" cy="17399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1800">
                <a:solidFill>
                  <a:srgbClr val="0000FF"/>
                </a:solidFill>
                <a:latin typeface="Arial" panose="020B0604020202020204" pitchFamily="34" charset="0"/>
              </a:rPr>
              <a:t>Gen. 17 Males: </a:t>
            </a:r>
            <a:r>
              <a:rPr lang="en-US" altLang="en-US" sz="1800">
                <a:latin typeface="Arial" panose="020B0604020202020204" pitchFamily="34" charset="0"/>
              </a:rPr>
              <a:t> Dumke, C. L., J. S. Rhodes, T. Garland, Jr., E. Maslowski, J. G. Swallow, A. C. Wetter, and G. D. Cartee.  2001. Genetic selection of mice for high voluntary wheel-running: effect on skeletal muscle glucose uptake.</a:t>
            </a:r>
            <a:br>
              <a:rPr lang="en-US" altLang="en-US" sz="1800">
                <a:latin typeface="Arial" panose="020B0604020202020204" pitchFamily="34" charset="0"/>
              </a:rPr>
            </a:br>
            <a:r>
              <a:rPr lang="en-US" altLang="en-US" sz="1800" i="1">
                <a:latin typeface="Arial" panose="020B0604020202020204" pitchFamily="34" charset="0"/>
              </a:rPr>
              <a:t>J. Applied Physiology</a:t>
            </a:r>
            <a:r>
              <a:rPr lang="en-US" altLang="en-US" sz="1800">
                <a:latin typeface="Arial" panose="020B0604020202020204" pitchFamily="34" charset="0"/>
              </a:rPr>
              <a:t> 91:1289-1297.</a:t>
            </a:r>
          </a:p>
        </p:txBody>
      </p:sp>
    </p:spTree>
    <p:extLst>
      <p:ext uri="{BB962C8B-B14F-4D97-AF65-F5344CB8AC3E}">
        <p14:creationId xmlns:p14="http://schemas.microsoft.com/office/powerpoint/2010/main" val="4941821"/>
      </p:ext>
    </p:extLst>
  </p:cSld>
  <p:clrMapOvr>
    <a:masterClrMapping/>
  </p:clrMapOvr>
  <p:transition>
    <p:wipe dir="d"/>
  </p:transition>
</p:sld>
</file>

<file path=ppt/slides/slide2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05699" name="Rectangle 3">
            <a:extLst>
              <a:ext uri="{FF2B5EF4-FFF2-40B4-BE49-F238E27FC236}">
                <a16:creationId xmlns:a16="http://schemas.microsoft.com/office/drawing/2014/main" id="{BA8D20A5-FFE2-E48E-3B5E-0A4C14E77D35}"/>
              </a:ext>
            </a:extLst>
          </p:cNvPr>
          <p:cNvSpPr>
            <a:spLocks noChangeArrowheads="1"/>
          </p:cNvSpPr>
          <p:nvPr/>
        </p:nvSpPr>
        <p:spPr bwMode="auto">
          <a:xfrm>
            <a:off x="149225" y="979488"/>
            <a:ext cx="8943975" cy="387798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marL="342900" indent="-342900">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spcAft>
                <a:spcPts val="1200"/>
              </a:spcAft>
              <a:buSzPct val="120000"/>
              <a:buFont typeface="Arial" panose="020B0604020202020204" pitchFamily="34" charset="0"/>
              <a:buChar char="●"/>
            </a:pPr>
            <a:r>
              <a:rPr lang="en-US" altLang="en-US" sz="2700" b="1" dirty="0">
                <a:effectLst>
                  <a:outerShdw blurRad="38100" dist="38100" dir="2700000" algn="tl">
                    <a:srgbClr val="000000">
                      <a:alpha val="43137"/>
                    </a:srgbClr>
                  </a:outerShdw>
                </a:effectLst>
                <a:latin typeface="Arial" panose="020B0604020202020204" pitchFamily="34" charset="0"/>
              </a:rPr>
              <a:t>Determine </a:t>
            </a:r>
            <a:r>
              <a:rPr lang="en-US" altLang="en-US" sz="2700" b="1" i="1" dirty="0">
                <a:effectLst>
                  <a:outerShdw blurRad="38100" dist="38100" dir="2700000" algn="tl">
                    <a:srgbClr val="000000">
                      <a:alpha val="43137"/>
                    </a:srgbClr>
                  </a:outerShdw>
                </a:effectLst>
                <a:latin typeface="Arial" panose="020B0604020202020204" pitchFamily="34" charset="0"/>
              </a:rPr>
              <a:t>mechanism of action</a:t>
            </a:r>
            <a:r>
              <a:rPr lang="en-US" altLang="en-US" sz="2700" b="1" dirty="0">
                <a:effectLst>
                  <a:outerShdw blurRad="38100" dist="38100" dir="2700000" algn="tl">
                    <a:srgbClr val="000000">
                      <a:alpha val="43137"/>
                    </a:srgbClr>
                  </a:outerShdw>
                </a:effectLst>
                <a:latin typeface="Arial" panose="020B0604020202020204" pitchFamily="34" charset="0"/>
              </a:rPr>
              <a:t> of causal variants</a:t>
            </a:r>
          </a:p>
          <a:p>
            <a:pPr>
              <a:spcBef>
                <a:spcPct val="0"/>
              </a:spcBef>
              <a:spcAft>
                <a:spcPts val="1200"/>
              </a:spcAft>
              <a:buSzPct val="120000"/>
              <a:buFont typeface="Arial" panose="020B0604020202020204" pitchFamily="34" charset="0"/>
              <a:buChar char="●"/>
            </a:pPr>
            <a:r>
              <a:rPr lang="en-US" altLang="en-US" sz="2700" b="1" dirty="0">
                <a:effectLst>
                  <a:outerShdw blurRad="38100" dist="38100" dir="2700000" algn="tl">
                    <a:srgbClr val="000000">
                      <a:alpha val="43137"/>
                    </a:srgbClr>
                  </a:outerShdw>
                </a:effectLst>
                <a:latin typeface="Arial" panose="020B0604020202020204" pitchFamily="34" charset="0"/>
              </a:rPr>
              <a:t>Translate to human behavior &amp; health?</a:t>
            </a:r>
          </a:p>
          <a:p>
            <a:pPr>
              <a:spcBef>
                <a:spcPct val="0"/>
              </a:spcBef>
              <a:spcAft>
                <a:spcPts val="1200"/>
              </a:spcAft>
              <a:buSzPct val="120000"/>
              <a:buFont typeface="Arial" panose="020B0604020202020204" pitchFamily="34" charset="0"/>
              <a:buChar char="●"/>
            </a:pPr>
            <a:r>
              <a:rPr lang="en-US" altLang="en-US" sz="2700" b="1" dirty="0">
                <a:effectLst>
                  <a:outerShdw blurRad="38100" dist="38100" dir="2700000" algn="tl">
                    <a:srgbClr val="000000">
                      <a:alpha val="43137"/>
                    </a:srgbClr>
                  </a:outerShdw>
                </a:effectLst>
                <a:latin typeface="Arial" panose="020B0604020202020204" pitchFamily="34" charset="0"/>
              </a:rPr>
              <a:t>Develop drugs, other stimuli</a:t>
            </a:r>
            <a:br>
              <a:rPr lang="en-US" altLang="en-US" sz="2700" b="1" dirty="0">
                <a:effectLst>
                  <a:outerShdw blurRad="38100" dist="38100" dir="2700000" algn="tl">
                    <a:srgbClr val="000000">
                      <a:alpha val="43137"/>
                    </a:srgbClr>
                  </a:outerShdw>
                </a:effectLst>
                <a:latin typeface="Arial" panose="020B0604020202020204" pitchFamily="34" charset="0"/>
              </a:rPr>
            </a:br>
            <a:r>
              <a:rPr lang="en-US" altLang="en-US" sz="2700" b="1" dirty="0">
                <a:effectLst>
                  <a:outerShdw blurRad="38100" dist="38100" dir="2700000" algn="tl">
                    <a:srgbClr val="000000">
                      <a:alpha val="43137"/>
                    </a:srgbClr>
                  </a:outerShdw>
                </a:effectLst>
                <a:latin typeface="Arial" panose="020B0604020202020204" pitchFamily="34" charset="0"/>
              </a:rPr>
              <a:t>or early-life interventions that</a:t>
            </a:r>
            <a:br>
              <a:rPr lang="en-US" altLang="en-US" sz="2700" b="1" dirty="0">
                <a:effectLst>
                  <a:outerShdw blurRad="38100" dist="38100" dir="2700000" algn="tl">
                    <a:srgbClr val="000000">
                      <a:alpha val="43137"/>
                    </a:srgbClr>
                  </a:outerShdw>
                </a:effectLst>
                <a:latin typeface="Arial" panose="020B0604020202020204" pitchFamily="34" charset="0"/>
              </a:rPr>
            </a:br>
            <a:r>
              <a:rPr lang="en-US" altLang="en-US" sz="2700" b="1" dirty="0">
                <a:effectLst>
                  <a:outerShdw blurRad="38100" dist="38100" dir="2700000" algn="tl">
                    <a:srgbClr val="000000">
                      <a:alpha val="43137"/>
                    </a:srgbClr>
                  </a:outerShdw>
                </a:effectLst>
                <a:latin typeface="Arial" panose="020B0604020202020204" pitchFamily="34" charset="0"/>
              </a:rPr>
              <a:t>make it more pleasurable</a:t>
            </a:r>
            <a:br>
              <a:rPr lang="en-US" altLang="en-US" sz="2700" b="1" dirty="0">
                <a:effectLst>
                  <a:outerShdw blurRad="38100" dist="38100" dir="2700000" algn="tl">
                    <a:srgbClr val="000000">
                      <a:alpha val="43137"/>
                    </a:srgbClr>
                  </a:outerShdw>
                </a:effectLst>
                <a:latin typeface="Arial" panose="020B0604020202020204" pitchFamily="34" charset="0"/>
              </a:rPr>
            </a:br>
            <a:r>
              <a:rPr lang="en-US" altLang="en-US" sz="2700" b="1" dirty="0">
                <a:effectLst>
                  <a:outerShdw blurRad="38100" dist="38100" dir="2700000" algn="tl">
                    <a:srgbClr val="000000">
                      <a:alpha val="43137"/>
                    </a:srgbClr>
                  </a:outerShdw>
                </a:effectLst>
                <a:latin typeface="Arial" panose="020B0604020202020204" pitchFamily="34" charset="0"/>
              </a:rPr>
              <a:t>to exercise?</a:t>
            </a:r>
          </a:p>
          <a:p>
            <a:pPr>
              <a:spcBef>
                <a:spcPct val="0"/>
              </a:spcBef>
              <a:spcAft>
                <a:spcPts val="1200"/>
              </a:spcAft>
              <a:buSzPct val="120000"/>
              <a:buFont typeface="Arial" panose="020B0604020202020204" pitchFamily="34" charset="0"/>
              <a:buChar char="●"/>
              <a:defRPr/>
            </a:pPr>
            <a:r>
              <a:rPr lang="en-US" altLang="en-US" sz="2700" b="1" dirty="0">
                <a:effectLst>
                  <a:outerShdw blurRad="38100" dist="38100" dir="2700000" algn="tl">
                    <a:srgbClr val="000000">
                      <a:alpha val="43137"/>
                    </a:srgbClr>
                  </a:outerShdw>
                </a:effectLst>
                <a:latin typeface="Arial" panose="020B0604020202020204" pitchFamily="34" charset="0"/>
              </a:rPr>
              <a:t>Or less pleasurable</a:t>
            </a:r>
            <a:br>
              <a:rPr lang="en-US" altLang="en-US" sz="2700" b="1" dirty="0">
                <a:effectLst>
                  <a:outerShdw blurRad="38100" dist="38100" dir="2700000" algn="tl">
                    <a:srgbClr val="000000">
                      <a:alpha val="43137"/>
                    </a:srgbClr>
                  </a:outerShdw>
                </a:effectLst>
                <a:latin typeface="Arial" panose="020B0604020202020204" pitchFamily="34" charset="0"/>
              </a:rPr>
            </a:br>
            <a:r>
              <a:rPr lang="en-US" altLang="en-US" sz="2700" b="1" dirty="0">
                <a:effectLst>
                  <a:outerShdw blurRad="38100" dist="38100" dir="2700000" algn="tl">
                    <a:srgbClr val="000000">
                      <a:alpha val="43137"/>
                    </a:srgbClr>
                  </a:outerShdw>
                </a:effectLst>
                <a:latin typeface="Arial" panose="020B0604020202020204" pitchFamily="34" charset="0"/>
              </a:rPr>
              <a:t>to be sedentary?</a:t>
            </a:r>
          </a:p>
        </p:txBody>
      </p:sp>
      <p:sp>
        <p:nvSpPr>
          <p:cNvPr id="124930" name="Slide Number Placeholder 3">
            <a:extLst>
              <a:ext uri="{FF2B5EF4-FFF2-40B4-BE49-F238E27FC236}">
                <a16:creationId xmlns:a16="http://schemas.microsoft.com/office/drawing/2014/main" id="{FB1ABB6C-C2E8-6BD2-4D35-78D0A74B52E3}"/>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9943473D-C6BB-4A91-B3DF-CAD87C83E8AC}" type="slidenum">
              <a:rPr lang="en-US" altLang="en-US" sz="1400"/>
              <a:pPr>
                <a:spcBef>
                  <a:spcPct val="0"/>
                </a:spcBef>
                <a:buFontTx/>
                <a:buNone/>
              </a:pPr>
              <a:t>281</a:t>
            </a:fld>
            <a:endParaRPr lang="en-US" altLang="en-US" sz="1400" dirty="0"/>
          </a:p>
        </p:txBody>
      </p:sp>
      <p:pic>
        <p:nvPicPr>
          <p:cNvPr id="124931" name="Picture 2" descr="Runners_High-300x221">
            <a:extLst>
              <a:ext uri="{FF2B5EF4-FFF2-40B4-BE49-F238E27FC236}">
                <a16:creationId xmlns:a16="http://schemas.microsoft.com/office/drawing/2014/main" id="{6F4E22A7-CFAE-1EEA-1D7E-A8CEC523688D}"/>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21522" r="19405"/>
          <a:stretch/>
        </p:blipFill>
        <p:spPr bwMode="auto">
          <a:xfrm>
            <a:off x="5630933" y="2121770"/>
            <a:ext cx="2498387" cy="31147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4933" name="Picture 4" descr="Couch_Potato_Homer_Simpson">
            <a:extLst>
              <a:ext uri="{FF2B5EF4-FFF2-40B4-BE49-F238E27FC236}">
                <a16:creationId xmlns:a16="http://schemas.microsoft.com/office/drawing/2014/main" id="{DFB1CFD5-A4E0-F08C-D78B-988779AF433C}"/>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014680" y="4836632"/>
            <a:ext cx="2018303" cy="18873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205701" name="Text Box 5">
            <a:extLst>
              <a:ext uri="{FF2B5EF4-FFF2-40B4-BE49-F238E27FC236}">
                <a16:creationId xmlns:a16="http://schemas.microsoft.com/office/drawing/2014/main" id="{93D0487C-E9D7-D9BE-9982-A2CB5632AA87}"/>
              </a:ext>
            </a:extLst>
          </p:cNvPr>
          <p:cNvSpPr txBox="1">
            <a:spLocks noChangeArrowheads="1"/>
          </p:cNvSpPr>
          <p:nvPr/>
        </p:nvSpPr>
        <p:spPr bwMode="auto">
          <a:xfrm>
            <a:off x="88900" y="76200"/>
            <a:ext cx="8916988" cy="701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defRPr/>
            </a:pPr>
            <a:r>
              <a:rPr lang="en-US" altLang="en-US" sz="4000" b="1" dirty="0">
                <a:effectLst>
                  <a:outerShdw blurRad="38100" dist="38100" dir="2700000" algn="tl">
                    <a:srgbClr val="C0C0C0"/>
                  </a:outerShdw>
                </a:effectLst>
                <a:latin typeface="Arial" panose="020B0604020202020204" pitchFamily="34" charset="0"/>
              </a:rPr>
              <a:t>Future Directions</a:t>
            </a:r>
          </a:p>
        </p:txBody>
      </p:sp>
      <p:sp>
        <p:nvSpPr>
          <p:cNvPr id="124935" name="Line 6">
            <a:extLst>
              <a:ext uri="{FF2B5EF4-FFF2-40B4-BE49-F238E27FC236}">
                <a16:creationId xmlns:a16="http://schemas.microsoft.com/office/drawing/2014/main" id="{3DD1FCC1-56A6-DEEB-EFE9-8AB7BBDFAF87}"/>
              </a:ext>
            </a:extLst>
          </p:cNvPr>
          <p:cNvSpPr>
            <a:spLocks noChangeShapeType="1"/>
          </p:cNvSpPr>
          <p:nvPr/>
        </p:nvSpPr>
        <p:spPr bwMode="auto">
          <a:xfrm>
            <a:off x="228600" y="850900"/>
            <a:ext cx="8683625" cy="0"/>
          </a:xfrm>
          <a:prstGeom prst="line">
            <a:avLst/>
          </a:prstGeom>
          <a:noFill/>
          <a:ln w="50800">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dirty="0"/>
          </a:p>
        </p:txBody>
      </p:sp>
    </p:spTree>
    <p:extLst>
      <p:ext uri="{BB962C8B-B14F-4D97-AF65-F5344CB8AC3E}">
        <p14:creationId xmlns:p14="http://schemas.microsoft.com/office/powerpoint/2010/main" val="2498540973"/>
      </p:ext>
    </p:extLst>
  </p:cSld>
  <p:clrMapOvr>
    <a:masterClrMapping/>
  </p:clrMapOvr>
  <p:transition/>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586" name="Slide Number Placeholder 5">
            <a:extLst>
              <a:ext uri="{FF2B5EF4-FFF2-40B4-BE49-F238E27FC236}">
                <a16:creationId xmlns:a16="http://schemas.microsoft.com/office/drawing/2014/main" id="{62000629-9EF0-B3E6-96DF-098024AC21CB}"/>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B436CAC9-8105-4E8E-A124-585245412B56}" type="slidenum">
              <a:rPr lang="en-US" altLang="en-US" sz="1400"/>
              <a:pPr>
                <a:spcBef>
                  <a:spcPct val="0"/>
                </a:spcBef>
                <a:buFontTx/>
                <a:buNone/>
              </a:pPr>
              <a:t>29</a:t>
            </a:fld>
            <a:endParaRPr lang="en-US" altLang="en-US" sz="1400" dirty="0"/>
          </a:p>
        </p:txBody>
      </p:sp>
      <p:sp>
        <p:nvSpPr>
          <p:cNvPr id="67587" name="Rectangle 2">
            <a:extLst>
              <a:ext uri="{FF2B5EF4-FFF2-40B4-BE49-F238E27FC236}">
                <a16:creationId xmlns:a16="http://schemas.microsoft.com/office/drawing/2014/main" id="{6B8B0108-A236-B228-290F-A8A7026A754F}"/>
              </a:ext>
            </a:extLst>
          </p:cNvPr>
          <p:cNvSpPr>
            <a:spLocks noGrp="1" noChangeArrowheads="1"/>
          </p:cNvSpPr>
          <p:nvPr>
            <p:ph type="body" idx="1"/>
          </p:nvPr>
        </p:nvSpPr>
        <p:spPr>
          <a:xfrm>
            <a:off x="457200" y="990600"/>
            <a:ext cx="8458200" cy="5486400"/>
          </a:xfrm>
        </p:spPr>
        <p:txBody>
          <a:bodyPr/>
          <a:lstStyle/>
          <a:p>
            <a:pPr>
              <a:spcBef>
                <a:spcPct val="0"/>
              </a:spcBef>
              <a:spcAft>
                <a:spcPct val="35000"/>
              </a:spcAft>
              <a:buSzPct val="130000"/>
              <a:buFont typeface="Arial" panose="020B0604020202020204" pitchFamily="34" charset="0"/>
              <a:buChar char="●"/>
            </a:pPr>
            <a:r>
              <a:rPr lang="en-US" altLang="en-US" sz="2800" b="1" dirty="0">
                <a:latin typeface="Arial" panose="020B0604020202020204" pitchFamily="34" charset="0"/>
              </a:rPr>
              <a:t>Mice from the </a:t>
            </a:r>
            <a:r>
              <a:rPr lang="en-US" altLang="en-US" sz="2800" b="1" dirty="0">
                <a:solidFill>
                  <a:srgbClr val="FF0000"/>
                </a:solidFill>
                <a:latin typeface="Arial" panose="020B0604020202020204" pitchFamily="34" charset="0"/>
              </a:rPr>
              <a:t>Selected lines are smaller</a:t>
            </a:r>
            <a:r>
              <a:rPr lang="en-US" altLang="en-US" sz="2800" b="1" dirty="0">
                <a:latin typeface="Arial" panose="020B0604020202020204" pitchFamily="34" charset="0"/>
              </a:rPr>
              <a:t> in both body mass and body length</a:t>
            </a:r>
          </a:p>
          <a:p>
            <a:pPr>
              <a:spcBef>
                <a:spcPct val="0"/>
              </a:spcBef>
              <a:spcAft>
                <a:spcPct val="35000"/>
              </a:spcAft>
              <a:buSzPct val="130000"/>
              <a:buFont typeface="Arial" panose="020B0604020202020204" pitchFamily="34" charset="0"/>
              <a:buChar char="●"/>
            </a:pPr>
            <a:r>
              <a:rPr lang="en-US" altLang="en-US" sz="2800" b="1" dirty="0">
                <a:latin typeface="Arial" panose="020B0604020202020204" pitchFamily="34" charset="0"/>
              </a:rPr>
              <a:t>For their body length, they have a lower body mass (i.e., they are </a:t>
            </a:r>
            <a:r>
              <a:rPr lang="en-US" altLang="en-US" sz="2800" b="1" dirty="0">
                <a:solidFill>
                  <a:srgbClr val="FF0000"/>
                </a:solidFill>
                <a:latin typeface="Arial" panose="020B0604020202020204" pitchFamily="34" charset="0"/>
              </a:rPr>
              <a:t>thinner</a:t>
            </a:r>
            <a:r>
              <a:rPr lang="en-US" altLang="en-US" sz="2800" b="1" dirty="0">
                <a:latin typeface="Arial" panose="020B0604020202020204" pitchFamily="34" charset="0"/>
              </a:rPr>
              <a:t>)</a:t>
            </a:r>
          </a:p>
          <a:p>
            <a:pPr>
              <a:spcBef>
                <a:spcPct val="0"/>
              </a:spcBef>
              <a:spcAft>
                <a:spcPct val="35000"/>
              </a:spcAft>
              <a:buSzPct val="130000"/>
              <a:buFont typeface="Arial" panose="020B0604020202020204" pitchFamily="34" charset="0"/>
              <a:buChar char="●"/>
            </a:pPr>
            <a:r>
              <a:rPr lang="en-US" altLang="en-US" sz="2800" b="1" dirty="0">
                <a:latin typeface="Arial" panose="020B0604020202020204" pitchFamily="34" charset="0"/>
              </a:rPr>
              <a:t>Par</a:t>
            </a:r>
            <a:r>
              <a:rPr lang="en-US" altLang="en-US" sz="800" b="1" dirty="0">
                <a:latin typeface="Arial" panose="020B0604020202020204" pitchFamily="34" charset="0"/>
              </a:rPr>
              <a:t> </a:t>
            </a:r>
            <a:r>
              <a:rPr lang="en-US" altLang="en-US" sz="2800" b="1" dirty="0">
                <a:latin typeface="Arial" panose="020B0604020202020204" pitchFamily="34" charset="0"/>
              </a:rPr>
              <a:t>t of this thinness is attributable to </a:t>
            </a:r>
            <a:r>
              <a:rPr lang="en-US" altLang="en-US" sz="2800" b="1" dirty="0">
                <a:solidFill>
                  <a:srgbClr val="FF0000"/>
                </a:solidFill>
                <a:latin typeface="Arial" panose="020B0604020202020204" pitchFamily="34" charset="0"/>
              </a:rPr>
              <a:t>less body fat</a:t>
            </a:r>
            <a:r>
              <a:rPr lang="en-US" altLang="en-US" sz="2800" b="1" dirty="0">
                <a:latin typeface="Arial" panose="020B0604020202020204" pitchFamily="34" charset="0"/>
              </a:rPr>
              <a:t> (total, retroperitoneal fat pad),</a:t>
            </a:r>
            <a:br>
              <a:rPr lang="en-US" altLang="en-US" sz="2800" b="1" dirty="0">
                <a:latin typeface="Arial" panose="020B0604020202020204" pitchFamily="34" charset="0"/>
              </a:rPr>
            </a:br>
            <a:r>
              <a:rPr lang="en-US" altLang="en-US" sz="2800" b="1" i="1" dirty="0">
                <a:latin typeface="Arial" panose="020B0604020202020204" pitchFamily="34" charset="0"/>
              </a:rPr>
              <a:t>even when housed without wheels</a:t>
            </a:r>
          </a:p>
          <a:p>
            <a:pPr>
              <a:spcBef>
                <a:spcPct val="0"/>
              </a:spcBef>
              <a:spcAft>
                <a:spcPct val="35000"/>
              </a:spcAft>
              <a:buSzPct val="130000"/>
              <a:buFont typeface="Arial" panose="020B0604020202020204" pitchFamily="34" charset="0"/>
              <a:buChar char="●"/>
            </a:pPr>
            <a:r>
              <a:rPr lang="en-US" altLang="en-US" sz="2800" b="1" dirty="0">
                <a:latin typeface="Arial" panose="020B0604020202020204" pitchFamily="34" charset="0"/>
              </a:rPr>
              <a:t>They </a:t>
            </a:r>
            <a:r>
              <a:rPr lang="en-US" altLang="en-US" sz="2800" b="1" dirty="0">
                <a:solidFill>
                  <a:srgbClr val="FF0000"/>
                </a:solidFill>
                <a:latin typeface="Arial" panose="020B0604020202020204" pitchFamily="34" charset="0"/>
              </a:rPr>
              <a:t>eat more</a:t>
            </a:r>
            <a:r>
              <a:rPr lang="en-US" altLang="en-US" sz="2800" b="1" dirty="0">
                <a:latin typeface="Arial" panose="020B0604020202020204" pitchFamily="34" charset="0"/>
              </a:rPr>
              <a:t> for their body mass,</a:t>
            </a:r>
            <a:br>
              <a:rPr lang="en-US" altLang="en-US" sz="2800" b="1" dirty="0">
                <a:latin typeface="Arial" panose="020B0604020202020204" pitchFamily="34" charset="0"/>
              </a:rPr>
            </a:br>
            <a:r>
              <a:rPr lang="en-US" altLang="en-US" sz="2800" b="1" i="1" dirty="0">
                <a:latin typeface="Arial" panose="020B0604020202020204" pitchFamily="34" charset="0"/>
              </a:rPr>
              <a:t>even when housed without wheels</a:t>
            </a:r>
          </a:p>
          <a:p>
            <a:pPr>
              <a:spcBef>
                <a:spcPct val="0"/>
              </a:spcBef>
              <a:spcAft>
                <a:spcPct val="35000"/>
              </a:spcAft>
              <a:buSzPct val="130000"/>
              <a:buFont typeface="Arial" panose="020B0604020202020204" pitchFamily="34" charset="0"/>
              <a:buChar char="●"/>
            </a:pPr>
            <a:r>
              <a:rPr lang="en-US" altLang="en-US" sz="2800" b="1" dirty="0">
                <a:solidFill>
                  <a:srgbClr val="FF0000"/>
                </a:solidFill>
                <a:latin typeface="Arial" panose="020B0604020202020204" pitchFamily="34" charset="0"/>
              </a:rPr>
              <a:t>No difference in basal metabolic rate</a:t>
            </a:r>
            <a:br>
              <a:rPr lang="en-US" altLang="en-US" sz="2800" b="1" dirty="0">
                <a:solidFill>
                  <a:srgbClr val="FF0000"/>
                </a:solidFill>
                <a:latin typeface="Arial" panose="020B0604020202020204" pitchFamily="34" charset="0"/>
              </a:rPr>
            </a:br>
            <a:r>
              <a:rPr lang="en-US" altLang="en-US" sz="2800" b="1" dirty="0">
                <a:latin typeface="Arial" panose="020B0604020202020204" pitchFamily="34" charset="0"/>
              </a:rPr>
              <a:t>or in food wasting</a:t>
            </a:r>
            <a:endParaRPr lang="en-US" altLang="en-US" sz="2800" b="1" i="1" dirty="0">
              <a:latin typeface="Arial" panose="020B0604020202020204" pitchFamily="34" charset="0"/>
            </a:endParaRPr>
          </a:p>
        </p:txBody>
      </p:sp>
      <p:sp>
        <p:nvSpPr>
          <p:cNvPr id="67588" name="Text Box 3">
            <a:extLst>
              <a:ext uri="{FF2B5EF4-FFF2-40B4-BE49-F238E27FC236}">
                <a16:creationId xmlns:a16="http://schemas.microsoft.com/office/drawing/2014/main" id="{5C2CCAAF-356B-C44F-741E-CBF5DBD6C218}"/>
              </a:ext>
            </a:extLst>
          </p:cNvPr>
          <p:cNvSpPr txBox="1">
            <a:spLocks noChangeArrowheads="1"/>
          </p:cNvSpPr>
          <p:nvPr/>
        </p:nvSpPr>
        <p:spPr bwMode="auto">
          <a:xfrm>
            <a:off x="1143000" y="120650"/>
            <a:ext cx="7010400" cy="8223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nSpc>
                <a:spcPct val="95000"/>
              </a:lnSpc>
              <a:spcBef>
                <a:spcPct val="0"/>
              </a:spcBef>
              <a:spcAft>
                <a:spcPct val="10000"/>
              </a:spcAft>
              <a:buFontTx/>
              <a:buNone/>
            </a:pPr>
            <a:r>
              <a:rPr lang="en-US" altLang="en-US" sz="4000" b="1" dirty="0">
                <a:latin typeface="Arial" panose="020B0604020202020204" pitchFamily="34" charset="0"/>
              </a:rPr>
              <a:t>Body Size and Composition</a:t>
            </a:r>
          </a:p>
        </p:txBody>
      </p:sp>
      <p:sp>
        <p:nvSpPr>
          <p:cNvPr id="67589" name="Line 4">
            <a:extLst>
              <a:ext uri="{FF2B5EF4-FFF2-40B4-BE49-F238E27FC236}">
                <a16:creationId xmlns:a16="http://schemas.microsoft.com/office/drawing/2014/main" id="{C5C1CCB6-8669-9E8F-4D58-E0305AEA8900}"/>
              </a:ext>
            </a:extLst>
          </p:cNvPr>
          <p:cNvSpPr>
            <a:spLocks noChangeShapeType="1"/>
          </p:cNvSpPr>
          <p:nvPr/>
        </p:nvSpPr>
        <p:spPr bwMode="auto">
          <a:xfrm>
            <a:off x="228600" y="868363"/>
            <a:ext cx="8683625" cy="0"/>
          </a:xfrm>
          <a:prstGeom prst="line">
            <a:avLst/>
          </a:prstGeom>
          <a:noFill/>
          <a:ln w="50800">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dirty="0"/>
          </a:p>
        </p:txBody>
      </p:sp>
    </p:spTree>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818" name="Slide Number Placeholder 3">
            <a:extLst>
              <a:ext uri="{FF2B5EF4-FFF2-40B4-BE49-F238E27FC236}">
                <a16:creationId xmlns:a16="http://schemas.microsoft.com/office/drawing/2014/main" id="{C7F3DF26-5EB2-276C-F7B0-7D707D3A436A}"/>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E8FB4A92-5CC4-4B1A-B2B5-8C3081F040C0}" type="slidenum">
              <a:rPr lang="en-US" altLang="en-US" sz="1400"/>
              <a:pPr>
                <a:spcBef>
                  <a:spcPct val="0"/>
                </a:spcBef>
                <a:buFontTx/>
                <a:buNone/>
              </a:pPr>
              <a:t>3</a:t>
            </a:fld>
            <a:endParaRPr lang="en-US" altLang="en-US" sz="1400" dirty="0"/>
          </a:p>
        </p:txBody>
      </p:sp>
      <p:sp>
        <p:nvSpPr>
          <p:cNvPr id="34819" name="Line 3">
            <a:extLst>
              <a:ext uri="{FF2B5EF4-FFF2-40B4-BE49-F238E27FC236}">
                <a16:creationId xmlns:a16="http://schemas.microsoft.com/office/drawing/2014/main" id="{32951FC9-D5AD-3987-A5C6-6C369A6B243C}"/>
              </a:ext>
            </a:extLst>
          </p:cNvPr>
          <p:cNvSpPr>
            <a:spLocks noChangeShapeType="1"/>
          </p:cNvSpPr>
          <p:nvPr/>
        </p:nvSpPr>
        <p:spPr bwMode="auto">
          <a:xfrm>
            <a:off x="228600" y="852488"/>
            <a:ext cx="8683625" cy="0"/>
          </a:xfrm>
          <a:prstGeom prst="line">
            <a:avLst/>
          </a:prstGeom>
          <a:noFill/>
          <a:ln w="50800">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dirty="0"/>
          </a:p>
        </p:txBody>
      </p:sp>
      <p:sp>
        <p:nvSpPr>
          <p:cNvPr id="34820" name="Text Box 4">
            <a:extLst>
              <a:ext uri="{FF2B5EF4-FFF2-40B4-BE49-F238E27FC236}">
                <a16:creationId xmlns:a16="http://schemas.microsoft.com/office/drawing/2014/main" id="{3803292F-D115-A7E7-529E-DEBD5E126D48}"/>
              </a:ext>
            </a:extLst>
          </p:cNvPr>
          <p:cNvSpPr txBox="1">
            <a:spLocks noChangeArrowheads="1"/>
          </p:cNvSpPr>
          <p:nvPr/>
        </p:nvSpPr>
        <p:spPr bwMode="auto">
          <a:xfrm>
            <a:off x="228600" y="109538"/>
            <a:ext cx="8683625" cy="8223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lnSpc>
                <a:spcPct val="95000"/>
              </a:lnSpc>
              <a:spcBef>
                <a:spcPct val="0"/>
              </a:spcBef>
              <a:spcAft>
                <a:spcPct val="10000"/>
              </a:spcAft>
              <a:buFontTx/>
              <a:buNone/>
            </a:pPr>
            <a:r>
              <a:rPr lang="en-US" altLang="en-US" sz="4000" b="1">
                <a:latin typeface="Arial" panose="020B0604020202020204" pitchFamily="34" charset="0"/>
              </a:rPr>
              <a:t>Design of Selection Experiments</a:t>
            </a:r>
            <a:endParaRPr lang="en-US" altLang="en-US" sz="4000" b="1" dirty="0">
              <a:latin typeface="Arial" panose="020B0604020202020204" pitchFamily="34" charset="0"/>
            </a:endParaRPr>
          </a:p>
        </p:txBody>
      </p:sp>
      <p:sp>
        <p:nvSpPr>
          <p:cNvPr id="34821" name="Text Box 3">
            <a:extLst>
              <a:ext uri="{FF2B5EF4-FFF2-40B4-BE49-F238E27FC236}">
                <a16:creationId xmlns:a16="http://schemas.microsoft.com/office/drawing/2014/main" id="{0C69A84B-D2FB-AA9A-ECFF-60AF623EF72C}"/>
              </a:ext>
            </a:extLst>
          </p:cNvPr>
          <p:cNvSpPr txBox="1">
            <a:spLocks noChangeArrowheads="1"/>
          </p:cNvSpPr>
          <p:nvPr/>
        </p:nvSpPr>
        <p:spPr bwMode="auto">
          <a:xfrm>
            <a:off x="120650" y="920750"/>
            <a:ext cx="8990013" cy="24003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spcAft>
                <a:spcPts val="600"/>
              </a:spcAft>
              <a:buFontTx/>
              <a:buNone/>
            </a:pPr>
            <a:r>
              <a:rPr lang="en-US" altLang="en-US" sz="2600" dirty="0">
                <a:latin typeface="Arial" panose="020B0604020202020204" pitchFamily="34" charset="0"/>
              </a:rPr>
              <a:t>Start with outbred, genetically variable, "healthy" population</a:t>
            </a:r>
          </a:p>
          <a:p>
            <a:pPr>
              <a:spcBef>
                <a:spcPct val="0"/>
              </a:spcBef>
              <a:spcAft>
                <a:spcPts val="600"/>
              </a:spcAft>
              <a:buFontTx/>
              <a:buNone/>
            </a:pPr>
            <a:r>
              <a:rPr lang="en-US" altLang="en-US" sz="2600" dirty="0">
                <a:latin typeface="Arial" panose="020B0604020202020204" pitchFamily="34" charset="0"/>
              </a:rPr>
              <a:t>Target particular phenotype, such as voluntary exercise</a:t>
            </a:r>
          </a:p>
          <a:p>
            <a:pPr>
              <a:spcBef>
                <a:spcPct val="0"/>
              </a:spcBef>
              <a:spcAft>
                <a:spcPts val="600"/>
              </a:spcAft>
              <a:buFontTx/>
              <a:buNone/>
            </a:pPr>
            <a:r>
              <a:rPr lang="en-US" altLang="en-US" sz="2600" dirty="0">
                <a:latin typeface="Arial" panose="020B0604020202020204" pitchFamily="34" charset="0"/>
              </a:rPr>
              <a:t>Observe evolutionary changes in real time</a:t>
            </a:r>
          </a:p>
          <a:p>
            <a:pPr>
              <a:spcBef>
                <a:spcPct val="0"/>
              </a:spcBef>
              <a:spcAft>
                <a:spcPts val="600"/>
              </a:spcAft>
              <a:buFontTx/>
              <a:buNone/>
            </a:pPr>
            <a:r>
              <a:rPr lang="en-US" altLang="en-US" sz="2600" dirty="0">
                <a:latin typeface="Arial" panose="020B0604020202020204" pitchFamily="34" charset="0"/>
              </a:rPr>
              <a:t>Replicate the selected lines to allow strong inference</a:t>
            </a:r>
          </a:p>
          <a:p>
            <a:pPr>
              <a:spcBef>
                <a:spcPct val="0"/>
              </a:spcBef>
              <a:spcAft>
                <a:spcPts val="600"/>
              </a:spcAft>
              <a:buFontTx/>
              <a:buNone/>
            </a:pPr>
            <a:r>
              <a:rPr lang="en-US" altLang="en-US" sz="2600" dirty="0">
                <a:latin typeface="Arial" panose="020B0604020202020204" pitchFamily="34" charset="0"/>
              </a:rPr>
              <a:t>Use model organisms to facilitate genetic analyses</a:t>
            </a:r>
          </a:p>
        </p:txBody>
      </p:sp>
      <p:sp>
        <p:nvSpPr>
          <p:cNvPr id="34822" name="Text Box 5">
            <a:extLst>
              <a:ext uri="{FF2B5EF4-FFF2-40B4-BE49-F238E27FC236}">
                <a16:creationId xmlns:a16="http://schemas.microsoft.com/office/drawing/2014/main" id="{67720412-9AA2-3F59-266A-EE8BB4C46537}"/>
              </a:ext>
            </a:extLst>
          </p:cNvPr>
          <p:cNvSpPr txBox="1">
            <a:spLocks noChangeArrowheads="1"/>
          </p:cNvSpPr>
          <p:nvPr/>
        </p:nvSpPr>
        <p:spPr bwMode="auto">
          <a:xfrm>
            <a:off x="501650" y="5688013"/>
            <a:ext cx="898525" cy="4270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US" altLang="en-US" sz="2200" dirty="0">
                <a:solidFill>
                  <a:schemeClr val="bg1"/>
                </a:solidFill>
                <a:latin typeface="Arial" panose="020B0604020202020204" pitchFamily="34" charset="0"/>
              </a:rPr>
              <a:t>2009</a:t>
            </a:r>
          </a:p>
        </p:txBody>
      </p:sp>
      <p:pic>
        <p:nvPicPr>
          <p:cNvPr id="34823" name="Picture 2">
            <a:extLst>
              <a:ext uri="{FF2B5EF4-FFF2-40B4-BE49-F238E27FC236}">
                <a16:creationId xmlns:a16="http://schemas.microsoft.com/office/drawing/2014/main" id="{5A00BA4B-2602-81BC-DA6B-F550DB7A45E1}"/>
              </a:ext>
            </a:extLst>
          </p:cNvPr>
          <p:cNvPicPr>
            <a:picLocks noChangeAspect="1"/>
          </p:cNvPicPr>
          <p:nvPr/>
        </p:nvPicPr>
        <p:blipFill>
          <a:blip r:embed="rId3">
            <a:extLst>
              <a:ext uri="{28A0092B-C50C-407E-A947-70E740481C1C}">
                <a14:useLocalDpi xmlns:a14="http://schemas.microsoft.com/office/drawing/2010/main" val="0"/>
              </a:ext>
            </a:extLst>
          </a:blip>
          <a:srcRect r="17583"/>
          <a:stretch>
            <a:fillRect/>
          </a:stretch>
        </p:blipFill>
        <p:spPr bwMode="auto">
          <a:xfrm>
            <a:off x="1874838" y="4303713"/>
            <a:ext cx="3746500" cy="2554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4824" name="Picture 5" descr="Jogging_girl_www">
            <a:extLst>
              <a:ext uri="{FF2B5EF4-FFF2-40B4-BE49-F238E27FC236}">
                <a16:creationId xmlns:a16="http://schemas.microsoft.com/office/drawing/2014/main" id="{AAF9873D-3620-DD08-20BE-D8C7B6A10DAB}"/>
              </a:ext>
            </a:extLst>
          </p:cNvPr>
          <p:cNvPicPr>
            <a:picLocks noChangeAspect="1" noChangeArrowheads="1"/>
          </p:cNvPicPr>
          <p:nvPr/>
        </p:nvPicPr>
        <p:blipFill>
          <a:blip r:embed="rId4">
            <a:extLst>
              <a:ext uri="{28A0092B-C50C-407E-A947-70E740481C1C}">
                <a14:useLocalDpi xmlns:a14="http://schemas.microsoft.com/office/drawing/2010/main" val="0"/>
              </a:ext>
            </a:extLst>
          </a:blip>
          <a:srcRect l="6415" t="1819" r="6415" b="3636"/>
          <a:stretch>
            <a:fillRect/>
          </a:stretch>
        </p:blipFill>
        <p:spPr bwMode="auto">
          <a:xfrm>
            <a:off x="228600" y="3404187"/>
            <a:ext cx="2552700" cy="2444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4825" name="Picture 3">
            <a:extLst>
              <a:ext uri="{FF2B5EF4-FFF2-40B4-BE49-F238E27FC236}">
                <a16:creationId xmlns:a16="http://schemas.microsoft.com/office/drawing/2014/main" id="{FAF94229-72B3-FABD-23A1-013FAD5DC349}"/>
              </a:ext>
            </a:extLst>
          </p:cNvPr>
          <p:cNvPicPr>
            <a:picLocks noChangeAspect="1"/>
          </p:cNvPicPr>
          <p:nvPr/>
        </p:nvPicPr>
        <p:blipFill>
          <a:blip r:embed="rId5">
            <a:extLst>
              <a:ext uri="{28A0092B-C50C-407E-A947-70E740481C1C}">
                <a14:useLocalDpi xmlns:a14="http://schemas.microsoft.com/office/drawing/2010/main" val="0"/>
              </a:ext>
            </a:extLst>
          </a:blip>
          <a:srcRect l="3976"/>
          <a:stretch>
            <a:fillRect/>
          </a:stretch>
        </p:blipFill>
        <p:spPr bwMode="auto">
          <a:xfrm>
            <a:off x="5507038" y="3450225"/>
            <a:ext cx="3636962" cy="2271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9634" name="Slide Number Placeholder 5">
            <a:extLst>
              <a:ext uri="{FF2B5EF4-FFF2-40B4-BE49-F238E27FC236}">
                <a16:creationId xmlns:a16="http://schemas.microsoft.com/office/drawing/2014/main" id="{97EC502E-4BAF-8C53-231A-091955201BD2}"/>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28A326E7-B4C8-45E4-AAF3-FC4AED15A016}" type="slidenum">
              <a:rPr lang="en-US" altLang="en-US" sz="1400"/>
              <a:pPr>
                <a:spcBef>
                  <a:spcPct val="0"/>
                </a:spcBef>
                <a:buFontTx/>
                <a:buNone/>
              </a:pPr>
              <a:t>30</a:t>
            </a:fld>
            <a:endParaRPr lang="en-US" altLang="en-US" sz="1400" dirty="0"/>
          </a:p>
        </p:txBody>
      </p:sp>
      <p:sp>
        <p:nvSpPr>
          <p:cNvPr id="69635" name="Rectangle 2">
            <a:extLst>
              <a:ext uri="{FF2B5EF4-FFF2-40B4-BE49-F238E27FC236}">
                <a16:creationId xmlns:a16="http://schemas.microsoft.com/office/drawing/2014/main" id="{76D0772A-56C4-E080-CFB6-8E6B495ABA77}"/>
              </a:ext>
            </a:extLst>
          </p:cNvPr>
          <p:cNvSpPr>
            <a:spLocks noGrp="1" noChangeArrowheads="1"/>
          </p:cNvSpPr>
          <p:nvPr>
            <p:ph type="body" idx="1"/>
          </p:nvPr>
        </p:nvSpPr>
        <p:spPr>
          <a:xfrm>
            <a:off x="381000" y="915988"/>
            <a:ext cx="8458200" cy="5486400"/>
          </a:xfrm>
        </p:spPr>
        <p:txBody>
          <a:bodyPr/>
          <a:lstStyle/>
          <a:p>
            <a:pPr>
              <a:spcBef>
                <a:spcPct val="0"/>
              </a:spcBef>
              <a:spcAft>
                <a:spcPct val="25000"/>
              </a:spcAft>
              <a:buSzPct val="130000"/>
              <a:buFontTx/>
              <a:buNone/>
            </a:pPr>
            <a:r>
              <a:rPr lang="en-US" altLang="en-US" sz="2800" b="1" dirty="0">
                <a:latin typeface="Arial" panose="020B0604020202020204" pitchFamily="34" charset="0"/>
              </a:rPr>
              <a:t>Mice from the </a:t>
            </a:r>
            <a:r>
              <a:rPr lang="en-US" altLang="en-US" sz="2800" b="1" dirty="0">
                <a:solidFill>
                  <a:srgbClr val="FF0000"/>
                </a:solidFill>
                <a:latin typeface="Arial" panose="020B0604020202020204" pitchFamily="34" charset="0"/>
              </a:rPr>
              <a:t>Selected lines have:</a:t>
            </a:r>
          </a:p>
          <a:p>
            <a:pPr lvl="1">
              <a:spcBef>
                <a:spcPct val="0"/>
              </a:spcBef>
              <a:spcAft>
                <a:spcPct val="25000"/>
              </a:spcAft>
              <a:buSzPct val="130000"/>
              <a:buFont typeface="Arial" panose="020B0604020202020204" pitchFamily="34" charset="0"/>
              <a:buChar char="●"/>
            </a:pPr>
            <a:r>
              <a:rPr lang="en-US" altLang="en-US" sz="2600" b="1" dirty="0">
                <a:solidFill>
                  <a:srgbClr val="FF0000"/>
                </a:solidFill>
                <a:latin typeface="Arial" panose="020B0604020202020204" pitchFamily="34" charset="0"/>
              </a:rPr>
              <a:t>lower circulating leptin levels</a:t>
            </a:r>
            <a:r>
              <a:rPr lang="en-US" altLang="en-US" sz="2600" b="1" dirty="0">
                <a:latin typeface="Arial" panose="020B0604020202020204" pitchFamily="34" charset="0"/>
              </a:rPr>
              <a:t>,</a:t>
            </a:r>
            <a:br>
              <a:rPr lang="en-US" altLang="en-US" sz="2600" b="1" dirty="0">
                <a:latin typeface="Arial" panose="020B0604020202020204" pitchFamily="34" charset="0"/>
              </a:rPr>
            </a:br>
            <a:r>
              <a:rPr lang="en-US" altLang="en-US" sz="2400" b="1" dirty="0">
                <a:latin typeface="Arial" panose="020B0604020202020204" pitchFamily="34" charset="0"/>
              </a:rPr>
              <a:t> </a:t>
            </a:r>
            <a:r>
              <a:rPr lang="en-US" altLang="en-US" sz="2400" b="1" i="1" dirty="0">
                <a:latin typeface="Arial" panose="020B0604020202020204" pitchFamily="34" charset="0"/>
              </a:rPr>
              <a:t>even after accounting for the lower body fat</a:t>
            </a:r>
          </a:p>
          <a:p>
            <a:pPr lvl="1">
              <a:spcBef>
                <a:spcPct val="0"/>
              </a:spcBef>
              <a:spcAft>
                <a:spcPct val="25000"/>
              </a:spcAft>
              <a:buSzPct val="130000"/>
              <a:buFont typeface="Arial" panose="020B0604020202020204" pitchFamily="34" charset="0"/>
              <a:buChar char="●"/>
            </a:pPr>
            <a:r>
              <a:rPr lang="en-US" altLang="en-US" sz="2600" b="1" dirty="0">
                <a:solidFill>
                  <a:srgbClr val="FF0000"/>
                </a:solidFill>
                <a:latin typeface="Arial" panose="020B0604020202020204" pitchFamily="34" charset="0"/>
              </a:rPr>
              <a:t>higher circulating adiponectin levels</a:t>
            </a:r>
            <a:r>
              <a:rPr lang="en-US" altLang="en-US" sz="2600" b="1" dirty="0">
                <a:latin typeface="Arial" panose="020B0604020202020204" pitchFamily="34" charset="0"/>
              </a:rPr>
              <a:t>,</a:t>
            </a:r>
            <a:br>
              <a:rPr lang="en-US" altLang="en-US" sz="2600" b="1" dirty="0">
                <a:latin typeface="Arial" panose="020B0604020202020204" pitchFamily="34" charset="0"/>
              </a:rPr>
            </a:br>
            <a:r>
              <a:rPr lang="en-US" altLang="en-US" sz="2400" b="1" dirty="0">
                <a:latin typeface="Arial" panose="020B0604020202020204" pitchFamily="34" charset="0"/>
              </a:rPr>
              <a:t> </a:t>
            </a:r>
            <a:r>
              <a:rPr lang="en-US" altLang="en-US" sz="2400" b="1" i="1" dirty="0">
                <a:latin typeface="Arial" panose="020B0604020202020204" pitchFamily="34" charset="0"/>
              </a:rPr>
              <a:t>even after accounting for the lower body fat</a:t>
            </a:r>
            <a:endParaRPr lang="en-US" altLang="en-US" sz="2600" b="1" dirty="0">
              <a:solidFill>
                <a:srgbClr val="FF0000"/>
              </a:solidFill>
              <a:latin typeface="Arial" panose="020B0604020202020204" pitchFamily="34" charset="0"/>
            </a:endParaRPr>
          </a:p>
          <a:p>
            <a:pPr lvl="1">
              <a:spcBef>
                <a:spcPct val="0"/>
              </a:spcBef>
              <a:spcAft>
                <a:spcPct val="25000"/>
              </a:spcAft>
              <a:buSzPct val="130000"/>
              <a:buFont typeface="Arial" panose="020B0604020202020204" pitchFamily="34" charset="0"/>
              <a:buChar char="●"/>
            </a:pPr>
            <a:r>
              <a:rPr lang="en-US" altLang="en-US" sz="2600" b="1" dirty="0">
                <a:solidFill>
                  <a:srgbClr val="FF0000"/>
                </a:solidFill>
                <a:latin typeface="Arial" panose="020B0604020202020204" pitchFamily="34" charset="0"/>
              </a:rPr>
              <a:t>higher circulating cor</a:t>
            </a:r>
            <a:r>
              <a:rPr lang="en-US" altLang="en-US" sz="600" b="1" dirty="0">
                <a:solidFill>
                  <a:srgbClr val="FF0000"/>
                </a:solidFill>
                <a:latin typeface="Arial" panose="020B0604020202020204" pitchFamily="34" charset="0"/>
              </a:rPr>
              <a:t> </a:t>
            </a:r>
            <a:r>
              <a:rPr lang="en-US" altLang="en-US" sz="2600" b="1" dirty="0">
                <a:solidFill>
                  <a:srgbClr val="FF0000"/>
                </a:solidFill>
                <a:latin typeface="Arial" panose="020B0604020202020204" pitchFamily="34" charset="0"/>
              </a:rPr>
              <a:t>ticosterone levels</a:t>
            </a:r>
            <a:r>
              <a:rPr lang="en-US" altLang="en-US" sz="2600" b="1" dirty="0">
                <a:latin typeface="Arial" panose="020B0604020202020204" pitchFamily="34" charset="0"/>
              </a:rPr>
              <a:t>,</a:t>
            </a:r>
            <a:br>
              <a:rPr lang="en-US" altLang="en-US" sz="2600" b="1" dirty="0">
                <a:latin typeface="Arial" panose="020B0604020202020204" pitchFamily="34" charset="0"/>
              </a:rPr>
            </a:br>
            <a:r>
              <a:rPr lang="en-US" altLang="en-US" sz="2400" b="1" dirty="0">
                <a:latin typeface="Arial" panose="020B0604020202020204" pitchFamily="34" charset="0"/>
              </a:rPr>
              <a:t> </a:t>
            </a:r>
            <a:r>
              <a:rPr lang="en-US" altLang="en-US" sz="2400" b="1" i="1" dirty="0">
                <a:latin typeface="Arial" panose="020B0604020202020204" pitchFamily="34" charset="0"/>
              </a:rPr>
              <a:t>even at rest during the day</a:t>
            </a:r>
          </a:p>
        </p:txBody>
      </p:sp>
      <p:sp>
        <p:nvSpPr>
          <p:cNvPr id="69636" name="Text Box 3">
            <a:extLst>
              <a:ext uri="{FF2B5EF4-FFF2-40B4-BE49-F238E27FC236}">
                <a16:creationId xmlns:a16="http://schemas.microsoft.com/office/drawing/2014/main" id="{DAA982BE-F858-64C8-4949-AF5DF3FCF985}"/>
              </a:ext>
            </a:extLst>
          </p:cNvPr>
          <p:cNvSpPr txBox="1">
            <a:spLocks noChangeArrowheads="1"/>
          </p:cNvSpPr>
          <p:nvPr/>
        </p:nvSpPr>
        <p:spPr bwMode="auto">
          <a:xfrm>
            <a:off x="1828800" y="57150"/>
            <a:ext cx="5410200" cy="8223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nSpc>
                <a:spcPct val="95000"/>
              </a:lnSpc>
              <a:spcBef>
                <a:spcPct val="0"/>
              </a:spcBef>
              <a:spcAft>
                <a:spcPct val="10000"/>
              </a:spcAft>
              <a:buFontTx/>
              <a:buNone/>
            </a:pPr>
            <a:r>
              <a:rPr lang="en-US" altLang="en-US" sz="4000" b="1" dirty="0">
                <a:latin typeface="Arial" panose="020B0604020202020204" pitchFamily="34" charset="0"/>
              </a:rPr>
              <a:t>Endocrine Correlates</a:t>
            </a:r>
          </a:p>
        </p:txBody>
      </p:sp>
      <p:sp>
        <p:nvSpPr>
          <p:cNvPr id="69637" name="Line 4">
            <a:extLst>
              <a:ext uri="{FF2B5EF4-FFF2-40B4-BE49-F238E27FC236}">
                <a16:creationId xmlns:a16="http://schemas.microsoft.com/office/drawing/2014/main" id="{CB55B98E-C1E8-BE85-D070-5BC4A5461ACF}"/>
              </a:ext>
            </a:extLst>
          </p:cNvPr>
          <p:cNvSpPr>
            <a:spLocks noChangeShapeType="1"/>
          </p:cNvSpPr>
          <p:nvPr/>
        </p:nvSpPr>
        <p:spPr bwMode="auto">
          <a:xfrm>
            <a:off x="228600" y="765175"/>
            <a:ext cx="8683625" cy="0"/>
          </a:xfrm>
          <a:prstGeom prst="line">
            <a:avLst/>
          </a:prstGeom>
          <a:noFill/>
          <a:ln w="50800">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dirty="0"/>
          </a:p>
        </p:txBody>
      </p:sp>
      <p:sp>
        <p:nvSpPr>
          <p:cNvPr id="2160645" name="Text Box 5">
            <a:extLst>
              <a:ext uri="{FF2B5EF4-FFF2-40B4-BE49-F238E27FC236}">
                <a16:creationId xmlns:a16="http://schemas.microsoft.com/office/drawing/2014/main" id="{63D9F577-293A-9EFC-E590-AC104B206266}"/>
              </a:ext>
            </a:extLst>
          </p:cNvPr>
          <p:cNvSpPr txBox="1">
            <a:spLocks noChangeArrowheads="1"/>
          </p:cNvSpPr>
          <p:nvPr/>
        </p:nvSpPr>
        <p:spPr bwMode="auto">
          <a:xfrm>
            <a:off x="4295775" y="4364038"/>
            <a:ext cx="4308475" cy="1949450"/>
          </a:xfrm>
          <a:prstGeom prst="rect">
            <a:avLst/>
          </a:prstGeom>
          <a:solidFill>
            <a:srgbClr val="99FF66"/>
          </a:solidFill>
          <a:ln w="2857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spcBef>
                <a:spcPct val="50000"/>
              </a:spcBef>
              <a:defRPr/>
            </a:pPr>
            <a:r>
              <a:rPr lang="en-US" altLang="en-US" sz="4000" b="1" dirty="0">
                <a:effectLst>
                  <a:outerShdw blurRad="38100" dist="38100" dir="2700000" algn="tl">
                    <a:srgbClr val="FFFFFF"/>
                  </a:outerShdw>
                </a:effectLst>
                <a:latin typeface="Arial" panose="020B0604020202020204" pitchFamily="34" charset="0"/>
              </a:rPr>
              <a:t>Does high CORT cause reduced growth rate?</a:t>
            </a:r>
          </a:p>
        </p:txBody>
      </p:sp>
      <p:grpSp>
        <p:nvGrpSpPr>
          <p:cNvPr id="2160646" name="Group 6">
            <a:extLst>
              <a:ext uri="{FF2B5EF4-FFF2-40B4-BE49-F238E27FC236}">
                <a16:creationId xmlns:a16="http://schemas.microsoft.com/office/drawing/2014/main" id="{1C5A4EAE-C8AE-DFA6-2538-3E09D6EC0BD6}"/>
              </a:ext>
            </a:extLst>
          </p:cNvPr>
          <p:cNvGrpSpPr>
            <a:grpSpLocks/>
          </p:cNvGrpSpPr>
          <p:nvPr/>
        </p:nvGrpSpPr>
        <p:grpSpPr bwMode="auto">
          <a:xfrm>
            <a:off x="547688" y="3136900"/>
            <a:ext cx="7119937" cy="3176588"/>
            <a:chOff x="345" y="1881"/>
            <a:chExt cx="4485" cy="2001"/>
          </a:xfrm>
        </p:grpSpPr>
        <p:sp>
          <p:nvSpPr>
            <p:cNvPr id="2160647" name="Text Box 7">
              <a:extLst>
                <a:ext uri="{FF2B5EF4-FFF2-40B4-BE49-F238E27FC236}">
                  <a16:creationId xmlns:a16="http://schemas.microsoft.com/office/drawing/2014/main" id="{531EDF62-D663-8DF9-F629-FCFD70180AED}"/>
                </a:ext>
              </a:extLst>
            </p:cNvPr>
            <p:cNvSpPr txBox="1">
              <a:spLocks noChangeArrowheads="1"/>
            </p:cNvSpPr>
            <p:nvPr/>
          </p:nvSpPr>
          <p:spPr bwMode="auto">
            <a:xfrm>
              <a:off x="345" y="2654"/>
              <a:ext cx="2016" cy="1228"/>
            </a:xfrm>
            <a:prstGeom prst="rect">
              <a:avLst/>
            </a:prstGeom>
            <a:solidFill>
              <a:srgbClr val="FFFF00"/>
            </a:solidFill>
            <a:ln w="2857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spcBef>
                  <a:spcPct val="50000"/>
                </a:spcBef>
                <a:defRPr/>
              </a:pPr>
              <a:r>
                <a:rPr lang="en-US" altLang="en-US" sz="4000" b="1" dirty="0">
                  <a:effectLst>
                    <a:outerShdw blurRad="38100" dist="38100" dir="2700000" algn="tl">
                      <a:srgbClr val="FFFFFF"/>
                    </a:outerShdw>
                  </a:effectLst>
                  <a:latin typeface="Arial" panose="020B0604020202020204" pitchFamily="34" charset="0"/>
                </a:rPr>
                <a:t>Adaptation or Byproduct?</a:t>
              </a:r>
            </a:p>
          </p:txBody>
        </p:sp>
        <p:sp>
          <p:nvSpPr>
            <p:cNvPr id="69641" name="Rectangle 8">
              <a:extLst>
                <a:ext uri="{FF2B5EF4-FFF2-40B4-BE49-F238E27FC236}">
                  <a16:creationId xmlns:a16="http://schemas.microsoft.com/office/drawing/2014/main" id="{A2231E72-903D-2EFA-2639-13E7BA934CD8}"/>
                </a:ext>
              </a:extLst>
            </p:cNvPr>
            <p:cNvSpPr>
              <a:spLocks noChangeArrowheads="1"/>
            </p:cNvSpPr>
            <p:nvPr/>
          </p:nvSpPr>
          <p:spPr bwMode="auto">
            <a:xfrm>
              <a:off x="513" y="1881"/>
              <a:ext cx="4317" cy="627"/>
            </a:xfrm>
            <a:prstGeom prst="rect">
              <a:avLst/>
            </a:prstGeom>
            <a:noFill/>
            <a:ln w="2857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dirty="0"/>
            </a:p>
          </p:txBody>
        </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3" presetClass="entr" presetSubtype="16" fill="hold" nodeType="clickEffect">
                                  <p:stCondLst>
                                    <p:cond delay="0"/>
                                  </p:stCondLst>
                                  <p:childTnLst>
                                    <p:set>
                                      <p:cBhvr>
                                        <p:cTn id="6" dur="1" fill="hold">
                                          <p:stCondLst>
                                            <p:cond delay="0"/>
                                          </p:stCondLst>
                                        </p:cTn>
                                        <p:tgtEl>
                                          <p:spTgt spid="2160646"/>
                                        </p:tgtEl>
                                        <p:attrNameLst>
                                          <p:attrName>style.visibility</p:attrName>
                                        </p:attrNameLst>
                                      </p:cBhvr>
                                      <p:to>
                                        <p:strVal val="visible"/>
                                      </p:to>
                                    </p:set>
                                    <p:anim calcmode="lin" valueType="num">
                                      <p:cBhvr>
                                        <p:cTn id="7" dur="500" fill="hold"/>
                                        <p:tgtEl>
                                          <p:spTgt spid="2160646"/>
                                        </p:tgtEl>
                                        <p:attrNameLst>
                                          <p:attrName>ppt_w</p:attrName>
                                        </p:attrNameLst>
                                      </p:cBhvr>
                                      <p:tavLst>
                                        <p:tav tm="0">
                                          <p:val>
                                            <p:fltVal val="0"/>
                                          </p:val>
                                        </p:tav>
                                        <p:tav tm="100000">
                                          <p:val>
                                            <p:strVal val="#ppt_w"/>
                                          </p:val>
                                        </p:tav>
                                      </p:tavLst>
                                    </p:anim>
                                    <p:anim calcmode="lin" valueType="num">
                                      <p:cBhvr>
                                        <p:cTn id="8" dur="500" fill="hold"/>
                                        <p:tgtEl>
                                          <p:spTgt spid="2160646"/>
                                        </p:tgtEl>
                                        <p:attrNameLst>
                                          <p:attrName>ppt_h</p:attrName>
                                        </p:attrNameLst>
                                      </p:cBhvr>
                                      <p:tavLst>
                                        <p:tav tm="0">
                                          <p:val>
                                            <p:fltVal val="0"/>
                                          </p:val>
                                        </p:tav>
                                        <p:tav tm="100000">
                                          <p:val>
                                            <p:strVal val="#ppt_h"/>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53" presetClass="entr" presetSubtype="0" fill="hold" grpId="0" nodeType="clickEffect">
                                  <p:stCondLst>
                                    <p:cond delay="0"/>
                                  </p:stCondLst>
                                  <p:childTnLst>
                                    <p:set>
                                      <p:cBhvr>
                                        <p:cTn id="12" dur="1" fill="hold">
                                          <p:stCondLst>
                                            <p:cond delay="0"/>
                                          </p:stCondLst>
                                        </p:cTn>
                                        <p:tgtEl>
                                          <p:spTgt spid="2160645"/>
                                        </p:tgtEl>
                                        <p:attrNameLst>
                                          <p:attrName>style.visibility</p:attrName>
                                        </p:attrNameLst>
                                      </p:cBhvr>
                                      <p:to>
                                        <p:strVal val="visible"/>
                                      </p:to>
                                    </p:set>
                                    <p:anim calcmode="lin" valueType="num">
                                      <p:cBhvr>
                                        <p:cTn id="13" dur="500" fill="hold"/>
                                        <p:tgtEl>
                                          <p:spTgt spid="2160645"/>
                                        </p:tgtEl>
                                        <p:attrNameLst>
                                          <p:attrName>ppt_w</p:attrName>
                                        </p:attrNameLst>
                                      </p:cBhvr>
                                      <p:tavLst>
                                        <p:tav tm="0">
                                          <p:val>
                                            <p:fltVal val="0"/>
                                          </p:val>
                                        </p:tav>
                                        <p:tav tm="100000">
                                          <p:val>
                                            <p:strVal val="#ppt_w"/>
                                          </p:val>
                                        </p:tav>
                                      </p:tavLst>
                                    </p:anim>
                                    <p:anim calcmode="lin" valueType="num">
                                      <p:cBhvr>
                                        <p:cTn id="14" dur="500" fill="hold"/>
                                        <p:tgtEl>
                                          <p:spTgt spid="2160645"/>
                                        </p:tgtEl>
                                        <p:attrNameLst>
                                          <p:attrName>ppt_h</p:attrName>
                                        </p:attrNameLst>
                                      </p:cBhvr>
                                      <p:tavLst>
                                        <p:tav tm="0">
                                          <p:val>
                                            <p:fltVal val="0"/>
                                          </p:val>
                                        </p:tav>
                                        <p:tav tm="100000">
                                          <p:val>
                                            <p:strVal val="#ppt_h"/>
                                          </p:val>
                                        </p:tav>
                                      </p:tavLst>
                                    </p:anim>
                                    <p:animEffect transition="in" filter="fade">
                                      <p:cBhvr>
                                        <p:cTn id="15" dur="500"/>
                                        <p:tgtEl>
                                          <p:spTgt spid="216064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60645" grpId="0" animBg="1"/>
    </p:bld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682" name="Slide Number Placeholder 3">
            <a:extLst>
              <a:ext uri="{FF2B5EF4-FFF2-40B4-BE49-F238E27FC236}">
                <a16:creationId xmlns:a16="http://schemas.microsoft.com/office/drawing/2014/main" id="{4EF1B57F-3169-8289-264D-435C34F64D48}"/>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B6EEA2F6-5623-4EF0-A21D-93FC1FEA96BA}" type="slidenum">
              <a:rPr lang="en-US" altLang="en-US" sz="1400"/>
              <a:pPr>
                <a:spcBef>
                  <a:spcPct val="0"/>
                </a:spcBef>
                <a:buFontTx/>
                <a:buNone/>
              </a:pPr>
              <a:t>31</a:t>
            </a:fld>
            <a:endParaRPr lang="en-US" altLang="en-US" sz="1400" dirty="0"/>
          </a:p>
        </p:txBody>
      </p:sp>
      <p:graphicFrame>
        <p:nvGraphicFramePr>
          <p:cNvPr id="12" name="Chart 11">
            <a:extLst>
              <a:ext uri="{FF2B5EF4-FFF2-40B4-BE49-F238E27FC236}">
                <a16:creationId xmlns:a16="http://schemas.microsoft.com/office/drawing/2014/main" id="{47FD8FEA-E5CB-E1A2-86D3-9171EB91D246}"/>
              </a:ext>
            </a:extLst>
          </p:cNvPr>
          <p:cNvGraphicFramePr>
            <a:graphicFrameLocks/>
          </p:cNvGraphicFramePr>
          <p:nvPr/>
        </p:nvGraphicFramePr>
        <p:xfrm>
          <a:off x="1519239" y="1501588"/>
          <a:ext cx="6212540" cy="4108450"/>
        </p:xfrm>
        <a:graphic>
          <a:graphicData uri="http://schemas.openxmlformats.org/drawingml/2006/chart">
            <c:chart xmlns:c="http://schemas.openxmlformats.org/drawingml/2006/chart" xmlns:r="http://schemas.openxmlformats.org/officeDocument/2006/relationships" r:id="rId3"/>
          </a:graphicData>
        </a:graphic>
      </p:graphicFrame>
      <p:sp>
        <p:nvSpPr>
          <p:cNvPr id="71684" name="Title 1">
            <a:extLst>
              <a:ext uri="{FF2B5EF4-FFF2-40B4-BE49-F238E27FC236}">
                <a16:creationId xmlns:a16="http://schemas.microsoft.com/office/drawing/2014/main" id="{4C170BBB-6F87-062E-8E08-F659A56F2FD4}"/>
              </a:ext>
            </a:extLst>
          </p:cNvPr>
          <p:cNvSpPr>
            <a:spLocks noGrp="1"/>
          </p:cNvSpPr>
          <p:nvPr>
            <p:ph type="title" idx="4294967295"/>
          </p:nvPr>
        </p:nvSpPr>
        <p:spPr>
          <a:xfrm>
            <a:off x="212725" y="60325"/>
            <a:ext cx="8686800" cy="1143000"/>
          </a:xfrm>
        </p:spPr>
        <p:txBody>
          <a:bodyPr/>
          <a:lstStyle/>
          <a:p>
            <a:pPr eaLnBrk="1" hangingPunct="1"/>
            <a:r>
              <a:rPr lang="en-US" altLang="en-US" sz="3200" b="1" dirty="0">
                <a:solidFill>
                  <a:schemeClr val="tx1"/>
                </a:solidFill>
                <a:latin typeface="Arial" panose="020B0604020202020204" pitchFamily="34" charset="0"/>
                <a:cs typeface="Arial" panose="020B0604020202020204" pitchFamily="34" charset="0"/>
              </a:rPr>
              <a:t>Baseline (Resting) Corticosterone During Day in Mice Bred for High Wheel Running</a:t>
            </a:r>
          </a:p>
        </p:txBody>
      </p:sp>
      <p:sp>
        <p:nvSpPr>
          <p:cNvPr id="71685" name="TextBox 4">
            <a:extLst>
              <a:ext uri="{FF2B5EF4-FFF2-40B4-BE49-F238E27FC236}">
                <a16:creationId xmlns:a16="http://schemas.microsoft.com/office/drawing/2014/main" id="{7B5ADFC7-24DE-0ECB-1B6A-5BAF62B8E534}"/>
              </a:ext>
            </a:extLst>
          </p:cNvPr>
          <p:cNvSpPr txBox="1">
            <a:spLocks noChangeArrowheads="1"/>
          </p:cNvSpPr>
          <p:nvPr/>
        </p:nvSpPr>
        <p:spPr bwMode="auto">
          <a:xfrm>
            <a:off x="44450" y="6396038"/>
            <a:ext cx="2895600" cy="45720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en-US" sz="2400" dirty="0">
                <a:latin typeface="Arial" panose="020B0604020202020204" pitchFamily="34" charset="0"/>
                <a:cs typeface="Arial" panose="020B0604020202020204" pitchFamily="34" charset="0"/>
              </a:rPr>
              <a:t>Malisch et al. 2007</a:t>
            </a:r>
          </a:p>
        </p:txBody>
      </p:sp>
      <p:sp>
        <p:nvSpPr>
          <p:cNvPr id="71686" name="TextBox 1">
            <a:extLst>
              <a:ext uri="{FF2B5EF4-FFF2-40B4-BE49-F238E27FC236}">
                <a16:creationId xmlns:a16="http://schemas.microsoft.com/office/drawing/2014/main" id="{67903A92-F22A-1BB0-4569-D7D1F75D7E67}"/>
              </a:ext>
            </a:extLst>
          </p:cNvPr>
          <p:cNvSpPr txBox="1">
            <a:spLocks noChangeArrowheads="1"/>
          </p:cNvSpPr>
          <p:nvPr/>
        </p:nvSpPr>
        <p:spPr bwMode="auto">
          <a:xfrm rot="-5400000">
            <a:off x="-724693" y="3239293"/>
            <a:ext cx="4451350" cy="430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en-US" sz="2200" b="1" dirty="0">
                <a:latin typeface="Arial" panose="020B0604020202020204" pitchFamily="34" charset="0"/>
                <a:cs typeface="Arial" panose="020B0604020202020204" pitchFamily="34" charset="0"/>
              </a:rPr>
              <a:t>Plasma Corticosterone (ng/ml)</a:t>
            </a:r>
          </a:p>
        </p:txBody>
      </p:sp>
      <p:sp>
        <p:nvSpPr>
          <p:cNvPr id="71687" name="TextBox 2">
            <a:extLst>
              <a:ext uri="{FF2B5EF4-FFF2-40B4-BE49-F238E27FC236}">
                <a16:creationId xmlns:a16="http://schemas.microsoft.com/office/drawing/2014/main" id="{C5C35FEB-173B-A161-D487-4F6709E9D272}"/>
              </a:ext>
            </a:extLst>
          </p:cNvPr>
          <p:cNvSpPr txBox="1">
            <a:spLocks noChangeArrowheads="1"/>
          </p:cNvSpPr>
          <p:nvPr/>
        </p:nvSpPr>
        <p:spPr bwMode="auto">
          <a:xfrm>
            <a:off x="4754563" y="2492375"/>
            <a:ext cx="2309812"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en-US" sz="2400" b="1" dirty="0">
                <a:latin typeface="Arial" panose="020B0604020202020204" pitchFamily="34" charset="0"/>
                <a:cs typeface="Arial" panose="020B0604020202020204" pitchFamily="34" charset="0"/>
              </a:rPr>
              <a:t>~2-fold Higher </a:t>
            </a:r>
            <a:endParaRPr lang="en-US" altLang="en-US" sz="2400" dirty="0">
              <a:latin typeface="Arial" panose="020B0604020202020204" pitchFamily="34" charset="0"/>
              <a:cs typeface="Arial" panose="020B0604020202020204" pitchFamily="34" charset="0"/>
            </a:endParaRPr>
          </a:p>
        </p:txBody>
      </p:sp>
      <p:sp>
        <p:nvSpPr>
          <p:cNvPr id="71688" name="TextBox 1">
            <a:extLst>
              <a:ext uri="{FF2B5EF4-FFF2-40B4-BE49-F238E27FC236}">
                <a16:creationId xmlns:a16="http://schemas.microsoft.com/office/drawing/2014/main" id="{22109AB6-1EAD-F8A6-B8BA-CACB82AE8D26}"/>
              </a:ext>
            </a:extLst>
          </p:cNvPr>
          <p:cNvSpPr txBox="1">
            <a:spLocks noChangeArrowheads="1"/>
          </p:cNvSpPr>
          <p:nvPr/>
        </p:nvSpPr>
        <p:spPr bwMode="auto">
          <a:xfrm>
            <a:off x="2619375" y="5157788"/>
            <a:ext cx="4260850" cy="366712"/>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en-US" sz="1800" b="1" dirty="0">
                <a:solidFill>
                  <a:srgbClr val="0000FF"/>
                </a:solidFill>
                <a:latin typeface="Arial" panose="020B0604020202020204" pitchFamily="34" charset="0"/>
                <a:cs typeface="Arial" panose="020B0604020202020204" pitchFamily="34" charset="0"/>
              </a:rPr>
              <a:t>Control</a:t>
            </a:r>
            <a:r>
              <a:rPr lang="en-US" altLang="en-US" sz="1800" b="1" dirty="0">
                <a:latin typeface="Arial" panose="020B0604020202020204" pitchFamily="34" charset="0"/>
                <a:cs typeface="Arial" panose="020B0604020202020204" pitchFamily="34" charset="0"/>
              </a:rPr>
              <a:t>  </a:t>
            </a:r>
            <a:r>
              <a:rPr lang="en-US" altLang="en-US" sz="1800" b="1" dirty="0">
                <a:solidFill>
                  <a:srgbClr val="FF0000"/>
                </a:solidFill>
                <a:latin typeface="Arial" panose="020B0604020202020204" pitchFamily="34" charset="0"/>
                <a:cs typeface="Arial" panose="020B0604020202020204" pitchFamily="34" charset="0"/>
              </a:rPr>
              <a:t>Selected</a:t>
            </a:r>
            <a:r>
              <a:rPr lang="en-US" altLang="en-US" sz="1800" b="1" dirty="0">
                <a:latin typeface="Arial" panose="020B0604020202020204" pitchFamily="34" charset="0"/>
                <a:cs typeface="Arial" panose="020B0604020202020204" pitchFamily="34" charset="0"/>
              </a:rPr>
              <a:t>    </a:t>
            </a:r>
            <a:r>
              <a:rPr lang="en-US" altLang="en-US" sz="1800" b="1" dirty="0">
                <a:solidFill>
                  <a:srgbClr val="0000FF"/>
                </a:solidFill>
                <a:latin typeface="Arial" panose="020B0604020202020204" pitchFamily="34" charset="0"/>
                <a:cs typeface="Arial" panose="020B0604020202020204" pitchFamily="34" charset="0"/>
              </a:rPr>
              <a:t>Control</a:t>
            </a:r>
            <a:r>
              <a:rPr lang="en-US" altLang="en-US" sz="1800" b="1" dirty="0">
                <a:latin typeface="Arial" panose="020B0604020202020204" pitchFamily="34" charset="0"/>
                <a:cs typeface="Arial" panose="020B0604020202020204" pitchFamily="34" charset="0"/>
              </a:rPr>
              <a:t>   </a:t>
            </a:r>
            <a:r>
              <a:rPr lang="en-US" altLang="en-US" sz="1800" b="1" dirty="0">
                <a:solidFill>
                  <a:srgbClr val="FF0000"/>
                </a:solidFill>
                <a:latin typeface="Arial" panose="020B0604020202020204" pitchFamily="34" charset="0"/>
                <a:cs typeface="Arial" panose="020B0604020202020204" pitchFamily="34" charset="0"/>
              </a:rPr>
              <a:t>Selected</a:t>
            </a:r>
          </a:p>
        </p:txBody>
      </p:sp>
      <p:sp>
        <p:nvSpPr>
          <p:cNvPr id="71689" name="TextBox 2">
            <a:extLst>
              <a:ext uri="{FF2B5EF4-FFF2-40B4-BE49-F238E27FC236}">
                <a16:creationId xmlns:a16="http://schemas.microsoft.com/office/drawing/2014/main" id="{8CF348E4-CA8B-1D3F-1FAE-6D95D621B483}"/>
              </a:ext>
            </a:extLst>
          </p:cNvPr>
          <p:cNvSpPr txBox="1">
            <a:spLocks noChangeArrowheads="1"/>
          </p:cNvSpPr>
          <p:nvPr/>
        </p:nvSpPr>
        <p:spPr bwMode="auto">
          <a:xfrm>
            <a:off x="3260725" y="5480050"/>
            <a:ext cx="833438" cy="1006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en-US" sz="6000" dirty="0">
                <a:latin typeface="Arial" panose="020B0604020202020204" pitchFamily="34" charset="0"/>
                <a:cs typeface="Arial" panose="020B0604020202020204" pitchFamily="34" charset="0"/>
              </a:rPr>
              <a:t>♀</a:t>
            </a:r>
          </a:p>
        </p:txBody>
      </p:sp>
      <p:sp>
        <p:nvSpPr>
          <p:cNvPr id="71690" name="TextBox 4">
            <a:extLst>
              <a:ext uri="{FF2B5EF4-FFF2-40B4-BE49-F238E27FC236}">
                <a16:creationId xmlns:a16="http://schemas.microsoft.com/office/drawing/2014/main" id="{E4136DEE-C93F-9521-8C11-CF34AE4F5B80}"/>
              </a:ext>
            </a:extLst>
          </p:cNvPr>
          <p:cNvSpPr txBox="1">
            <a:spLocks noChangeArrowheads="1"/>
          </p:cNvSpPr>
          <p:nvPr/>
        </p:nvSpPr>
        <p:spPr bwMode="auto">
          <a:xfrm>
            <a:off x="5445125" y="5497513"/>
            <a:ext cx="704850" cy="1006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en-US" sz="6000" dirty="0">
                <a:latin typeface="Arial" panose="020B0604020202020204" pitchFamily="34" charset="0"/>
                <a:cs typeface="Arial" panose="020B0604020202020204" pitchFamily="34" charset="0"/>
              </a:rPr>
              <a:t>♂</a:t>
            </a:r>
          </a:p>
        </p:txBody>
      </p:sp>
      <p:sp>
        <p:nvSpPr>
          <p:cNvPr id="71691" name="TextBox 5">
            <a:extLst>
              <a:ext uri="{FF2B5EF4-FFF2-40B4-BE49-F238E27FC236}">
                <a16:creationId xmlns:a16="http://schemas.microsoft.com/office/drawing/2014/main" id="{EA14CBB6-E8AC-09D7-2D4D-A2C9F4A9329F}"/>
              </a:ext>
            </a:extLst>
          </p:cNvPr>
          <p:cNvSpPr txBox="1">
            <a:spLocks noChangeArrowheads="1"/>
          </p:cNvSpPr>
          <p:nvPr/>
        </p:nvSpPr>
        <p:spPr bwMode="auto">
          <a:xfrm>
            <a:off x="4057650" y="5802313"/>
            <a:ext cx="1303338"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r>
              <a:rPr lang="en-US" altLang="en-US" sz="1800" b="1" dirty="0">
                <a:latin typeface="Arial" panose="020B0604020202020204" pitchFamily="34" charset="0"/>
                <a:cs typeface="Arial" panose="020B0604020202020204" pitchFamily="34" charset="0"/>
              </a:rPr>
              <a:t>LS means ± SE</a:t>
            </a:r>
          </a:p>
        </p:txBody>
      </p:sp>
      <p:sp>
        <p:nvSpPr>
          <p:cNvPr id="71692" name="TextBox 4">
            <a:extLst>
              <a:ext uri="{FF2B5EF4-FFF2-40B4-BE49-F238E27FC236}">
                <a16:creationId xmlns:a16="http://schemas.microsoft.com/office/drawing/2014/main" id="{106BE462-2B4F-9A76-802C-91FD0F16746F}"/>
              </a:ext>
            </a:extLst>
          </p:cNvPr>
          <p:cNvSpPr txBox="1">
            <a:spLocks noChangeArrowheads="1"/>
          </p:cNvSpPr>
          <p:nvPr/>
        </p:nvSpPr>
        <p:spPr bwMode="auto">
          <a:xfrm>
            <a:off x="6959600" y="6378575"/>
            <a:ext cx="2228850" cy="45720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en-US" sz="2400" dirty="0">
                <a:latin typeface="Arial" panose="020B0604020202020204" pitchFamily="34" charset="0"/>
                <a:cs typeface="Arial" panose="020B0604020202020204" pitchFamily="34" charset="0"/>
              </a:rPr>
              <a:t>Generation 34</a:t>
            </a:r>
          </a:p>
        </p:txBody>
      </p:sp>
    </p:spTree>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730" name="Slide Number Placeholder 3">
            <a:extLst>
              <a:ext uri="{FF2B5EF4-FFF2-40B4-BE49-F238E27FC236}">
                <a16:creationId xmlns:a16="http://schemas.microsoft.com/office/drawing/2014/main" id="{15FC999A-00A3-8623-DD2B-51CAC5446F12}"/>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7FC24709-E0A3-42B8-9109-4C9DA2A47816}" type="slidenum">
              <a:rPr lang="en-US" altLang="en-US" sz="1400"/>
              <a:pPr>
                <a:spcBef>
                  <a:spcPct val="0"/>
                </a:spcBef>
                <a:buFontTx/>
                <a:buNone/>
              </a:pPr>
              <a:t>32</a:t>
            </a:fld>
            <a:endParaRPr lang="en-US" altLang="en-US" sz="1400" dirty="0"/>
          </a:p>
        </p:txBody>
      </p:sp>
      <p:graphicFrame>
        <p:nvGraphicFramePr>
          <p:cNvPr id="73731" name="Object 2">
            <a:extLst>
              <a:ext uri="{FF2B5EF4-FFF2-40B4-BE49-F238E27FC236}">
                <a16:creationId xmlns:a16="http://schemas.microsoft.com/office/drawing/2014/main" id="{39235EA3-6459-56D3-B798-7BC93AA1E6A4}"/>
              </a:ext>
            </a:extLst>
          </p:cNvPr>
          <p:cNvGraphicFramePr>
            <a:graphicFrameLocks noChangeAspect="1"/>
          </p:cNvGraphicFramePr>
          <p:nvPr/>
        </p:nvGraphicFramePr>
        <p:xfrm>
          <a:off x="300038" y="161925"/>
          <a:ext cx="8691562" cy="6592888"/>
        </p:xfrm>
        <a:graphic>
          <a:graphicData uri="http://schemas.openxmlformats.org/presentationml/2006/ole">
            <mc:AlternateContent xmlns:mc="http://schemas.openxmlformats.org/markup-compatibility/2006">
              <mc:Choice xmlns:v="urn:schemas-microsoft-com:vml" Requires="v">
                <p:oleObj name="Chart" r:id="rId3" imgW="9305810" imgH="6591300" progId="MSGraph.Chart.8">
                  <p:embed followColorScheme="full"/>
                </p:oleObj>
              </mc:Choice>
              <mc:Fallback>
                <p:oleObj name="Chart" r:id="rId3" imgW="9305810" imgH="6591300" progId="MSGraph.Chart.8">
                  <p:embed followColorScheme="full"/>
                  <p:pic>
                    <p:nvPicPr>
                      <p:cNvPr id="0" name="Object 2"/>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00038" y="161925"/>
                        <a:ext cx="8691562" cy="65928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73732" name="Text Box 3">
            <a:extLst>
              <a:ext uri="{FF2B5EF4-FFF2-40B4-BE49-F238E27FC236}">
                <a16:creationId xmlns:a16="http://schemas.microsoft.com/office/drawing/2014/main" id="{C84DE50C-637E-F85B-434B-744C10E5A8C0}"/>
              </a:ext>
            </a:extLst>
          </p:cNvPr>
          <p:cNvSpPr txBox="1">
            <a:spLocks noChangeArrowheads="1"/>
          </p:cNvSpPr>
          <p:nvPr/>
        </p:nvSpPr>
        <p:spPr bwMode="auto">
          <a:xfrm>
            <a:off x="2971800" y="6149975"/>
            <a:ext cx="43434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US" altLang="en-US" sz="2400" b="1" dirty="0">
                <a:latin typeface="Arial" panose="020B0604020202020204" pitchFamily="34" charset="0"/>
              </a:rPr>
              <a:t>sqrt Baseline CORT (ng/ml)</a:t>
            </a:r>
          </a:p>
        </p:txBody>
      </p:sp>
      <p:sp>
        <p:nvSpPr>
          <p:cNvPr id="73733" name="Text Box 4">
            <a:extLst>
              <a:ext uri="{FF2B5EF4-FFF2-40B4-BE49-F238E27FC236}">
                <a16:creationId xmlns:a16="http://schemas.microsoft.com/office/drawing/2014/main" id="{DC522195-7CF4-636A-AD48-92D4AAAEA2F8}"/>
              </a:ext>
            </a:extLst>
          </p:cNvPr>
          <p:cNvSpPr txBox="1">
            <a:spLocks noChangeArrowheads="1"/>
          </p:cNvSpPr>
          <p:nvPr/>
        </p:nvSpPr>
        <p:spPr bwMode="auto">
          <a:xfrm rot="-5400000">
            <a:off x="-1196975" y="2994025"/>
            <a:ext cx="3276600" cy="4889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US" altLang="en-US" sz="2600" b="1" dirty="0">
                <a:latin typeface="Arial" panose="020B0604020202020204" pitchFamily="34" charset="0"/>
              </a:rPr>
              <a:t>log</a:t>
            </a:r>
            <a:r>
              <a:rPr lang="en-US" altLang="en-US" sz="2600" b="1" baseline="-20000" dirty="0">
                <a:latin typeface="Arial" panose="020B0604020202020204" pitchFamily="34" charset="0"/>
              </a:rPr>
              <a:t>10</a:t>
            </a:r>
            <a:r>
              <a:rPr lang="en-US" altLang="en-US" sz="2600" b="1" dirty="0">
                <a:latin typeface="Arial" panose="020B0604020202020204" pitchFamily="34" charset="0"/>
              </a:rPr>
              <a:t> Body Mass (g)</a:t>
            </a:r>
            <a:endParaRPr lang="en-US" altLang="en-US" sz="2600" b="1" baseline="30000" dirty="0">
              <a:latin typeface="Arial" panose="020B0604020202020204" pitchFamily="34" charset="0"/>
            </a:endParaRPr>
          </a:p>
        </p:txBody>
      </p:sp>
      <p:sp>
        <p:nvSpPr>
          <p:cNvPr id="73734" name="Text Box 5">
            <a:extLst>
              <a:ext uri="{FF2B5EF4-FFF2-40B4-BE49-F238E27FC236}">
                <a16:creationId xmlns:a16="http://schemas.microsoft.com/office/drawing/2014/main" id="{04F24A27-486D-38DF-F361-0902F0AD5EF2}"/>
              </a:ext>
            </a:extLst>
          </p:cNvPr>
          <p:cNvSpPr txBox="1">
            <a:spLocks noChangeArrowheads="1"/>
          </p:cNvSpPr>
          <p:nvPr/>
        </p:nvSpPr>
        <p:spPr bwMode="auto">
          <a:xfrm>
            <a:off x="4570413" y="3838575"/>
            <a:ext cx="1571625"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US" altLang="en-US" sz="2400" b="1" dirty="0">
                <a:solidFill>
                  <a:srgbClr val="FF0000"/>
                </a:solidFill>
                <a:latin typeface="Arial" panose="020B0604020202020204" pitchFamily="34" charset="0"/>
              </a:rPr>
              <a:t>Selected</a:t>
            </a:r>
          </a:p>
        </p:txBody>
      </p:sp>
      <p:sp>
        <p:nvSpPr>
          <p:cNvPr id="2164742" name="Text Box 6">
            <a:extLst>
              <a:ext uri="{FF2B5EF4-FFF2-40B4-BE49-F238E27FC236}">
                <a16:creationId xmlns:a16="http://schemas.microsoft.com/office/drawing/2014/main" id="{A1A2554B-D30C-2BFD-5E27-2A2EE9C89DEC}"/>
              </a:ext>
            </a:extLst>
          </p:cNvPr>
          <p:cNvSpPr txBox="1">
            <a:spLocks noChangeArrowheads="1"/>
          </p:cNvSpPr>
          <p:nvPr/>
        </p:nvSpPr>
        <p:spPr bwMode="auto">
          <a:xfrm>
            <a:off x="2838450" y="2136775"/>
            <a:ext cx="1436688" cy="4397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nSpc>
                <a:spcPct val="95000"/>
              </a:lnSpc>
              <a:defRPr/>
            </a:pPr>
            <a:r>
              <a:rPr lang="en-US" altLang="en-US" sz="2400" b="1" dirty="0">
                <a:solidFill>
                  <a:srgbClr val="0000FF"/>
                </a:solidFill>
                <a:effectLst>
                  <a:outerShdw blurRad="38100" dist="38100" dir="2700000" algn="tl">
                    <a:srgbClr val="C0C0C0"/>
                  </a:outerShdw>
                </a:effectLst>
                <a:latin typeface="Arial" panose="020B0604020202020204" pitchFamily="34" charset="0"/>
              </a:rPr>
              <a:t>Control</a:t>
            </a:r>
          </a:p>
        </p:txBody>
      </p:sp>
      <p:sp>
        <p:nvSpPr>
          <p:cNvPr id="73736" name="Text Box 7">
            <a:extLst>
              <a:ext uri="{FF2B5EF4-FFF2-40B4-BE49-F238E27FC236}">
                <a16:creationId xmlns:a16="http://schemas.microsoft.com/office/drawing/2014/main" id="{F2431D0C-D30F-E891-4BFD-F106AA1A3851}"/>
              </a:ext>
            </a:extLst>
          </p:cNvPr>
          <p:cNvSpPr txBox="1">
            <a:spLocks noChangeArrowheads="1"/>
          </p:cNvSpPr>
          <p:nvPr/>
        </p:nvSpPr>
        <p:spPr bwMode="auto">
          <a:xfrm>
            <a:off x="6902450" y="963613"/>
            <a:ext cx="1687513" cy="9461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en-US" sz="2800" b="1" dirty="0">
                <a:latin typeface="Arial" panose="020B0604020202020204" pitchFamily="34" charset="0"/>
              </a:rPr>
              <a:t>Males</a:t>
            </a:r>
          </a:p>
          <a:p>
            <a:pPr eaLnBrk="1" hangingPunct="1">
              <a:spcBef>
                <a:spcPct val="0"/>
              </a:spcBef>
              <a:buFontTx/>
              <a:buNone/>
            </a:pPr>
            <a:r>
              <a:rPr lang="en-US" altLang="en-US" sz="2800" b="1" dirty="0">
                <a:latin typeface="Arial" panose="020B0604020202020204" pitchFamily="34" charset="0"/>
              </a:rPr>
              <a:t>Gen. 34</a:t>
            </a:r>
          </a:p>
        </p:txBody>
      </p:sp>
      <p:sp>
        <p:nvSpPr>
          <p:cNvPr id="73737" name="Text Box 8">
            <a:extLst>
              <a:ext uri="{FF2B5EF4-FFF2-40B4-BE49-F238E27FC236}">
                <a16:creationId xmlns:a16="http://schemas.microsoft.com/office/drawing/2014/main" id="{7AB5E7DD-5B59-092D-5E54-89E103E54569}"/>
              </a:ext>
            </a:extLst>
          </p:cNvPr>
          <p:cNvSpPr txBox="1">
            <a:spLocks noChangeArrowheads="1"/>
          </p:cNvSpPr>
          <p:nvPr/>
        </p:nvSpPr>
        <p:spPr bwMode="auto">
          <a:xfrm>
            <a:off x="1493838" y="5056188"/>
            <a:ext cx="3692525" cy="6413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50000"/>
              </a:spcBef>
              <a:buFontTx/>
              <a:buNone/>
            </a:pPr>
            <a:r>
              <a:rPr lang="en-US" altLang="en-US" sz="3600" b="1" dirty="0">
                <a:solidFill>
                  <a:srgbClr val="CC00CC"/>
                </a:solidFill>
                <a:latin typeface="Arial" panose="020B0604020202020204" pitchFamily="34" charset="0"/>
              </a:rPr>
              <a:t>r</a:t>
            </a:r>
            <a:r>
              <a:rPr lang="en-US" altLang="en-US" sz="2800" b="1" dirty="0">
                <a:solidFill>
                  <a:srgbClr val="CC00CC"/>
                </a:solidFill>
                <a:latin typeface="Arial" panose="020B0604020202020204" pitchFamily="34" charset="0"/>
              </a:rPr>
              <a:t> = </a:t>
            </a:r>
            <a:r>
              <a:rPr lang="en-US" altLang="en-US" b="1" dirty="0">
                <a:solidFill>
                  <a:srgbClr val="CC00CC"/>
                </a:solidFill>
                <a:latin typeface="Arial" panose="020B0604020202020204" pitchFamily="34" charset="0"/>
              </a:rPr>
              <a:t>-</a:t>
            </a:r>
            <a:r>
              <a:rPr lang="en-US" altLang="en-US" sz="1000" b="1" dirty="0">
                <a:solidFill>
                  <a:srgbClr val="CC00CC"/>
                </a:solidFill>
                <a:latin typeface="Arial" panose="020B0604020202020204" pitchFamily="34" charset="0"/>
              </a:rPr>
              <a:t> </a:t>
            </a:r>
            <a:r>
              <a:rPr lang="en-US" altLang="en-US" sz="2800" b="1" dirty="0">
                <a:solidFill>
                  <a:srgbClr val="CC00CC"/>
                </a:solidFill>
                <a:latin typeface="Arial" panose="020B0604020202020204" pitchFamily="34" charset="0"/>
              </a:rPr>
              <a:t>0.852, P = 0.007 </a:t>
            </a:r>
          </a:p>
        </p:txBody>
      </p:sp>
      <p:sp>
        <p:nvSpPr>
          <p:cNvPr id="73738" name="Text Box 9">
            <a:extLst>
              <a:ext uri="{FF2B5EF4-FFF2-40B4-BE49-F238E27FC236}">
                <a16:creationId xmlns:a16="http://schemas.microsoft.com/office/drawing/2014/main" id="{6CDAAFA1-A983-9EC4-72E3-B97D0FF4CCE7}"/>
              </a:ext>
            </a:extLst>
          </p:cNvPr>
          <p:cNvSpPr txBox="1">
            <a:spLocks noChangeArrowheads="1"/>
          </p:cNvSpPr>
          <p:nvPr/>
        </p:nvSpPr>
        <p:spPr bwMode="auto">
          <a:xfrm>
            <a:off x="1593850" y="57150"/>
            <a:ext cx="6353175" cy="5492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US" altLang="en-US" sz="3000" b="1" dirty="0">
                <a:solidFill>
                  <a:srgbClr val="CC00CC"/>
                </a:solidFill>
                <a:latin typeface="Arial" panose="020B0604020202020204" pitchFamily="34" charset="0"/>
              </a:rPr>
              <a:t>Negative Relation for Line Means</a:t>
            </a:r>
          </a:p>
        </p:txBody>
      </p:sp>
      <p:sp>
        <p:nvSpPr>
          <p:cNvPr id="73739" name="Text Box 10">
            <a:extLst>
              <a:ext uri="{FF2B5EF4-FFF2-40B4-BE49-F238E27FC236}">
                <a16:creationId xmlns:a16="http://schemas.microsoft.com/office/drawing/2014/main" id="{35641FF4-7181-040D-2F6C-50C162857762}"/>
              </a:ext>
            </a:extLst>
          </p:cNvPr>
          <p:cNvSpPr txBox="1">
            <a:spLocks noChangeArrowheads="1"/>
          </p:cNvSpPr>
          <p:nvPr/>
        </p:nvSpPr>
        <p:spPr bwMode="auto">
          <a:xfrm>
            <a:off x="1200150" y="5876925"/>
            <a:ext cx="7896225" cy="384175"/>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nSpc>
                <a:spcPct val="80000"/>
              </a:lnSpc>
              <a:spcBef>
                <a:spcPct val="0"/>
              </a:spcBef>
              <a:buFontTx/>
              <a:buNone/>
            </a:pPr>
            <a:r>
              <a:rPr lang="en-US" altLang="en-US" sz="2400" b="1" dirty="0">
                <a:latin typeface="Arial" panose="020B0604020202020204" pitchFamily="34" charset="0"/>
              </a:rPr>
              <a:t>5                                         10                                       </a:t>
            </a:r>
            <a:r>
              <a:rPr lang="en-US" altLang="en-US" sz="1400" b="1" dirty="0">
                <a:latin typeface="Arial" panose="020B0604020202020204" pitchFamily="34" charset="0"/>
              </a:rPr>
              <a:t> </a:t>
            </a:r>
            <a:r>
              <a:rPr lang="en-US" altLang="en-US" sz="2400" b="1" dirty="0">
                <a:latin typeface="Arial" panose="020B0604020202020204" pitchFamily="34" charset="0"/>
              </a:rPr>
              <a:t>15</a:t>
            </a:r>
          </a:p>
        </p:txBody>
      </p:sp>
      <p:sp>
        <p:nvSpPr>
          <p:cNvPr id="73740" name="Oval 11">
            <a:extLst>
              <a:ext uri="{FF2B5EF4-FFF2-40B4-BE49-F238E27FC236}">
                <a16:creationId xmlns:a16="http://schemas.microsoft.com/office/drawing/2014/main" id="{29A07E6D-1FB7-79AC-CF2E-344215B0380C}"/>
              </a:ext>
            </a:extLst>
          </p:cNvPr>
          <p:cNvSpPr>
            <a:spLocks noChangeArrowheads="1"/>
          </p:cNvSpPr>
          <p:nvPr/>
        </p:nvSpPr>
        <p:spPr bwMode="auto">
          <a:xfrm rot="2338116">
            <a:off x="1695450" y="2120900"/>
            <a:ext cx="5940425" cy="2252663"/>
          </a:xfrm>
          <a:prstGeom prst="ellipse">
            <a:avLst/>
          </a:prstGeom>
          <a:noFill/>
          <a:ln w="28575">
            <a:solidFill>
              <a:srgbClr val="CC00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dirty="0"/>
          </a:p>
        </p:txBody>
      </p:sp>
      <p:sp>
        <p:nvSpPr>
          <p:cNvPr id="73741" name="Text Box 12">
            <a:extLst>
              <a:ext uri="{FF2B5EF4-FFF2-40B4-BE49-F238E27FC236}">
                <a16:creationId xmlns:a16="http://schemas.microsoft.com/office/drawing/2014/main" id="{B3F39279-3AAA-531A-F52B-22431C4D0D82}"/>
              </a:ext>
            </a:extLst>
          </p:cNvPr>
          <p:cNvSpPr txBox="1">
            <a:spLocks noChangeArrowheads="1"/>
          </p:cNvSpPr>
          <p:nvPr/>
        </p:nvSpPr>
        <p:spPr bwMode="auto">
          <a:xfrm>
            <a:off x="0" y="6545263"/>
            <a:ext cx="2493963"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US" altLang="en-US" sz="1400" dirty="0">
                <a:latin typeface="Arial" panose="020B0604020202020204" pitchFamily="34" charset="0"/>
              </a:rPr>
              <a:t>Malisch et al., 2007, </a:t>
            </a:r>
            <a:r>
              <a:rPr lang="en-US" altLang="en-US" sz="1400" i="1" dirty="0">
                <a:latin typeface="Arial" panose="020B0604020202020204" pitchFamily="34" charset="0"/>
              </a:rPr>
              <a:t>P.B.Z.</a:t>
            </a:r>
          </a:p>
        </p:txBody>
      </p:sp>
    </p:spTree>
  </p:cSld>
  <p:clrMapOvr>
    <a:masterClrMapping/>
  </p:clrMapOvr>
  <p:transition/>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778" name="Slide Number Placeholder 3">
            <a:extLst>
              <a:ext uri="{FF2B5EF4-FFF2-40B4-BE49-F238E27FC236}">
                <a16:creationId xmlns:a16="http://schemas.microsoft.com/office/drawing/2014/main" id="{86B1A4AC-5B89-D8A7-D29C-19A32D0E7B59}"/>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2A298542-3CD9-4A08-8A1E-D9642A5C7993}" type="slidenum">
              <a:rPr lang="en-US" altLang="en-US" sz="1400"/>
              <a:pPr>
                <a:spcBef>
                  <a:spcPct val="0"/>
                </a:spcBef>
                <a:buFontTx/>
                <a:buNone/>
              </a:pPr>
              <a:t>33</a:t>
            </a:fld>
            <a:endParaRPr lang="en-US" altLang="en-US" sz="1400" dirty="0"/>
          </a:p>
        </p:txBody>
      </p:sp>
      <p:sp>
        <p:nvSpPr>
          <p:cNvPr id="75779" name="Text Box 2">
            <a:extLst>
              <a:ext uri="{FF2B5EF4-FFF2-40B4-BE49-F238E27FC236}">
                <a16:creationId xmlns:a16="http://schemas.microsoft.com/office/drawing/2014/main" id="{9C6562D9-5A1A-AFA7-82F7-2CEF8F637E0D}"/>
              </a:ext>
            </a:extLst>
          </p:cNvPr>
          <p:cNvSpPr txBox="1">
            <a:spLocks noChangeArrowheads="1"/>
          </p:cNvSpPr>
          <p:nvPr/>
        </p:nvSpPr>
        <p:spPr bwMode="auto">
          <a:xfrm>
            <a:off x="1058863" y="573088"/>
            <a:ext cx="7439025"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en-US" sz="2400" b="1" dirty="0">
                <a:latin typeface="Arial" panose="020B0604020202020204" pitchFamily="34" charset="0"/>
              </a:rPr>
              <a:t>Females Generation 21 (growth from weaning)</a:t>
            </a:r>
          </a:p>
        </p:txBody>
      </p:sp>
      <p:sp>
        <p:nvSpPr>
          <p:cNvPr id="75780" name="Text Box 3">
            <a:extLst>
              <a:ext uri="{FF2B5EF4-FFF2-40B4-BE49-F238E27FC236}">
                <a16:creationId xmlns:a16="http://schemas.microsoft.com/office/drawing/2014/main" id="{C9ED6076-C495-6694-21AB-96A968903E36}"/>
              </a:ext>
            </a:extLst>
          </p:cNvPr>
          <p:cNvSpPr txBox="1">
            <a:spLocks noChangeArrowheads="1"/>
          </p:cNvSpPr>
          <p:nvPr/>
        </p:nvSpPr>
        <p:spPr bwMode="auto">
          <a:xfrm>
            <a:off x="71438" y="57150"/>
            <a:ext cx="9144000" cy="5492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US" altLang="en-US" sz="3000" b="1" dirty="0">
                <a:solidFill>
                  <a:srgbClr val="CC00CC"/>
                </a:solidFill>
                <a:latin typeface="Arial" panose="020B0604020202020204" pitchFamily="34" charset="0"/>
              </a:rPr>
              <a:t>Negative Relation at Level of Individual Variation</a:t>
            </a:r>
          </a:p>
        </p:txBody>
      </p:sp>
      <p:sp>
        <p:nvSpPr>
          <p:cNvPr id="75781" name="Text Box 4">
            <a:extLst>
              <a:ext uri="{FF2B5EF4-FFF2-40B4-BE49-F238E27FC236}">
                <a16:creationId xmlns:a16="http://schemas.microsoft.com/office/drawing/2014/main" id="{C14D9A9D-8ABC-CD45-D7F0-4713094D4450}"/>
              </a:ext>
            </a:extLst>
          </p:cNvPr>
          <p:cNvSpPr txBox="1">
            <a:spLocks noChangeArrowheads="1"/>
          </p:cNvSpPr>
          <p:nvPr/>
        </p:nvSpPr>
        <p:spPr bwMode="auto">
          <a:xfrm>
            <a:off x="0" y="6545263"/>
            <a:ext cx="4748213"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US" altLang="en-US" sz="1400" dirty="0">
                <a:latin typeface="Arial" panose="020B0604020202020204" pitchFamily="34" charset="0"/>
              </a:rPr>
              <a:t>Girard and Garland, 2002, J. Appl. Physiol. 92:1553-1561</a:t>
            </a:r>
          </a:p>
        </p:txBody>
      </p:sp>
      <p:pic>
        <p:nvPicPr>
          <p:cNvPr id="75782" name="Picture 5">
            <a:extLst>
              <a:ext uri="{FF2B5EF4-FFF2-40B4-BE49-F238E27FC236}">
                <a16:creationId xmlns:a16="http://schemas.microsoft.com/office/drawing/2014/main" id="{D3DA860C-FAC5-BEAE-375A-FF5093B56CE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77800" y="1965325"/>
            <a:ext cx="4305300" cy="36591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75783" name="Picture 6">
            <a:extLst>
              <a:ext uri="{FF2B5EF4-FFF2-40B4-BE49-F238E27FC236}">
                <a16:creationId xmlns:a16="http://schemas.microsoft.com/office/drawing/2014/main" id="{99A7DD40-6318-0F27-85F5-FC404C7B6C7E}"/>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624388" y="1992313"/>
            <a:ext cx="4378325" cy="36591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75784" name="Rectangle 7">
            <a:extLst>
              <a:ext uri="{FF2B5EF4-FFF2-40B4-BE49-F238E27FC236}">
                <a16:creationId xmlns:a16="http://schemas.microsoft.com/office/drawing/2014/main" id="{79BEDE1F-D0C2-A07A-D65A-4F1C097EEE39}"/>
              </a:ext>
            </a:extLst>
          </p:cNvPr>
          <p:cNvSpPr>
            <a:spLocks noChangeArrowheads="1"/>
          </p:cNvSpPr>
          <p:nvPr/>
        </p:nvSpPr>
        <p:spPr bwMode="auto">
          <a:xfrm>
            <a:off x="112713" y="5353050"/>
            <a:ext cx="385762" cy="363538"/>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dirty="0"/>
          </a:p>
        </p:txBody>
      </p:sp>
      <p:sp>
        <p:nvSpPr>
          <p:cNvPr id="75785" name="Rectangle 8">
            <a:extLst>
              <a:ext uri="{FF2B5EF4-FFF2-40B4-BE49-F238E27FC236}">
                <a16:creationId xmlns:a16="http://schemas.microsoft.com/office/drawing/2014/main" id="{4C8E6AD8-8679-210F-15E1-FEA95CA0536F}"/>
              </a:ext>
            </a:extLst>
          </p:cNvPr>
          <p:cNvSpPr>
            <a:spLocks noChangeArrowheads="1"/>
          </p:cNvSpPr>
          <p:nvPr/>
        </p:nvSpPr>
        <p:spPr bwMode="auto">
          <a:xfrm>
            <a:off x="4541838" y="5130800"/>
            <a:ext cx="385762" cy="363538"/>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dirty="0"/>
          </a:p>
        </p:txBody>
      </p:sp>
      <p:sp>
        <p:nvSpPr>
          <p:cNvPr id="75786" name="Text Box 9">
            <a:extLst>
              <a:ext uri="{FF2B5EF4-FFF2-40B4-BE49-F238E27FC236}">
                <a16:creationId xmlns:a16="http://schemas.microsoft.com/office/drawing/2014/main" id="{9374B011-3487-4970-3A8A-BE91DF2E6BF0}"/>
              </a:ext>
            </a:extLst>
          </p:cNvPr>
          <p:cNvSpPr txBox="1">
            <a:spLocks noChangeArrowheads="1"/>
          </p:cNvSpPr>
          <p:nvPr/>
        </p:nvSpPr>
        <p:spPr bwMode="auto">
          <a:xfrm>
            <a:off x="1804988" y="1549400"/>
            <a:ext cx="1862137"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en-US" sz="2400" b="1" dirty="0">
                <a:latin typeface="Arial" panose="020B0604020202020204" pitchFamily="34" charset="0"/>
              </a:rPr>
              <a:t>No Wheels</a:t>
            </a:r>
          </a:p>
        </p:txBody>
      </p:sp>
      <p:sp>
        <p:nvSpPr>
          <p:cNvPr id="75787" name="Text Box 10">
            <a:extLst>
              <a:ext uri="{FF2B5EF4-FFF2-40B4-BE49-F238E27FC236}">
                <a16:creationId xmlns:a16="http://schemas.microsoft.com/office/drawing/2014/main" id="{7F819D56-F923-596D-59E4-20A1AE23D3B9}"/>
              </a:ext>
            </a:extLst>
          </p:cNvPr>
          <p:cNvSpPr txBox="1">
            <a:spLocks noChangeArrowheads="1"/>
          </p:cNvSpPr>
          <p:nvPr/>
        </p:nvSpPr>
        <p:spPr bwMode="auto">
          <a:xfrm>
            <a:off x="6575425" y="1581150"/>
            <a:ext cx="1279525"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en-US" sz="2400" b="1" dirty="0">
                <a:latin typeface="Arial" panose="020B0604020202020204" pitchFamily="34" charset="0"/>
              </a:rPr>
              <a:t>Wheels</a:t>
            </a:r>
          </a:p>
        </p:txBody>
      </p:sp>
      <p:sp>
        <p:nvSpPr>
          <p:cNvPr id="75788" name="Text Box 11">
            <a:extLst>
              <a:ext uri="{FF2B5EF4-FFF2-40B4-BE49-F238E27FC236}">
                <a16:creationId xmlns:a16="http://schemas.microsoft.com/office/drawing/2014/main" id="{C26C9F78-2BE5-D3A7-213F-8D7DEE5440E5}"/>
              </a:ext>
            </a:extLst>
          </p:cNvPr>
          <p:cNvSpPr txBox="1">
            <a:spLocks noChangeArrowheads="1"/>
          </p:cNvSpPr>
          <p:nvPr/>
        </p:nvSpPr>
        <p:spPr bwMode="auto">
          <a:xfrm>
            <a:off x="1873250" y="971550"/>
            <a:ext cx="6205538"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en-US" sz="2400" dirty="0">
                <a:latin typeface="Arial" panose="020B0604020202020204" pitchFamily="34" charset="0"/>
              </a:rPr>
              <a:t>open = Control, closed = High Runner</a:t>
            </a:r>
          </a:p>
        </p:txBody>
      </p:sp>
      <p:sp>
        <p:nvSpPr>
          <p:cNvPr id="75789" name="Rectangle 12">
            <a:extLst>
              <a:ext uri="{FF2B5EF4-FFF2-40B4-BE49-F238E27FC236}">
                <a16:creationId xmlns:a16="http://schemas.microsoft.com/office/drawing/2014/main" id="{79D4665B-24F4-9B62-7893-B56931B44AE9}"/>
              </a:ext>
            </a:extLst>
          </p:cNvPr>
          <p:cNvSpPr>
            <a:spLocks noChangeArrowheads="1"/>
          </p:cNvSpPr>
          <p:nvPr/>
        </p:nvSpPr>
        <p:spPr bwMode="auto">
          <a:xfrm>
            <a:off x="4567238" y="5418138"/>
            <a:ext cx="385762" cy="363537"/>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dirty="0"/>
          </a:p>
        </p:txBody>
      </p:sp>
      <p:sp>
        <p:nvSpPr>
          <p:cNvPr id="2166798" name="Text Box 14">
            <a:extLst>
              <a:ext uri="{FF2B5EF4-FFF2-40B4-BE49-F238E27FC236}">
                <a16:creationId xmlns:a16="http://schemas.microsoft.com/office/drawing/2014/main" id="{10F69803-028A-CCAF-A20C-7D765A504F91}"/>
              </a:ext>
            </a:extLst>
          </p:cNvPr>
          <p:cNvSpPr txBox="1">
            <a:spLocks noChangeArrowheads="1"/>
          </p:cNvSpPr>
          <p:nvPr/>
        </p:nvSpPr>
        <p:spPr bwMode="auto">
          <a:xfrm>
            <a:off x="798513" y="4683125"/>
            <a:ext cx="7580312" cy="1384300"/>
          </a:xfrm>
          <a:prstGeom prst="rect">
            <a:avLst/>
          </a:prstGeom>
          <a:solidFill>
            <a:srgbClr val="FFFF00"/>
          </a:solidFill>
          <a:ln w="1905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rIns="4572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US" altLang="en-US" sz="2800" b="1" dirty="0">
                <a:latin typeface="Arial" panose="020B0604020202020204" pitchFamily="34" charset="0"/>
              </a:rPr>
              <a:t>Experiments adding corticosterone hemisuccinate to drinking water confirm these effects.  Can be viewed as a </a:t>
            </a:r>
            <a:r>
              <a:rPr lang="en-US" altLang="en-US" sz="2800" b="1" dirty="0">
                <a:solidFill>
                  <a:srgbClr val="FF0000"/>
                </a:solidFill>
                <a:latin typeface="Arial" panose="020B0604020202020204" pitchFamily="34" charset="0"/>
              </a:rPr>
              <a:t>trade-off</a:t>
            </a:r>
            <a:r>
              <a:rPr lang="en-US" altLang="en-US" sz="2800" b="1" dirty="0">
                <a:latin typeface="Arial" panose="020B0604020202020204" pitchFamily="34" charset="0"/>
              </a:rPr>
              <a:t>.</a:t>
            </a: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16679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66798" grpId="0" animBg="1"/>
    </p:bldLst>
  </p:timing>
</p:sld>
</file>

<file path=ppt/slides/slide34.xml><?xml version="1.0" encoding="utf-8"?>
<p:sld xmlns:a="http://schemas.openxmlformats.org/drawingml/2006/main" xmlns:r="http://schemas.openxmlformats.org/officeDocument/2006/relationships" xmlns:p="http://schemas.openxmlformats.org/presentationml/2006/main">
  <p:cSld>
    <p:bg>
      <p:bgPr>
        <a:gradFill rotWithShape="0">
          <a:gsLst>
            <a:gs pos="0">
              <a:srgbClr val="0000FF"/>
            </a:gs>
            <a:gs pos="100000">
              <a:srgbClr val="000076"/>
            </a:gs>
          </a:gsLst>
          <a:lin ang="5400000" scaled="1"/>
        </a:gradFill>
        <a:effectLst/>
      </p:bgPr>
    </p:bg>
    <p:spTree>
      <p:nvGrpSpPr>
        <p:cNvPr id="1" name=""/>
        <p:cNvGrpSpPr/>
        <p:nvPr/>
      </p:nvGrpSpPr>
      <p:grpSpPr>
        <a:xfrm>
          <a:off x="0" y="0"/>
          <a:ext cx="0" cy="0"/>
          <a:chOff x="0" y="0"/>
          <a:chExt cx="0" cy="0"/>
        </a:xfrm>
      </p:grpSpPr>
      <p:sp>
        <p:nvSpPr>
          <p:cNvPr id="77826" name="Slide Number Placeholder 3">
            <a:extLst>
              <a:ext uri="{FF2B5EF4-FFF2-40B4-BE49-F238E27FC236}">
                <a16:creationId xmlns:a16="http://schemas.microsoft.com/office/drawing/2014/main" id="{1E0985BF-EA15-9577-D0C9-AD320E236248}"/>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750286CD-D887-4DB3-B7F4-656BA7A81A33}" type="slidenum">
              <a:rPr lang="en-US" altLang="en-US" sz="1400"/>
              <a:pPr>
                <a:spcBef>
                  <a:spcPct val="0"/>
                </a:spcBef>
                <a:buFontTx/>
                <a:buNone/>
              </a:pPr>
              <a:t>34</a:t>
            </a:fld>
            <a:endParaRPr lang="en-US" altLang="en-US" sz="1400" dirty="0"/>
          </a:p>
        </p:txBody>
      </p:sp>
      <p:sp>
        <p:nvSpPr>
          <p:cNvPr id="1358850" name="Text Box 2">
            <a:extLst>
              <a:ext uri="{FF2B5EF4-FFF2-40B4-BE49-F238E27FC236}">
                <a16:creationId xmlns:a16="http://schemas.microsoft.com/office/drawing/2014/main" id="{58EEB046-5DCF-EB9E-B536-3E75F7C677F3}"/>
              </a:ext>
            </a:extLst>
          </p:cNvPr>
          <p:cNvSpPr txBox="1">
            <a:spLocks noChangeArrowheads="1"/>
          </p:cNvSpPr>
          <p:nvPr/>
        </p:nvSpPr>
        <p:spPr bwMode="auto">
          <a:xfrm>
            <a:off x="1579563" y="1477963"/>
            <a:ext cx="5856287" cy="33829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90000"/>
              </a:lnSpc>
              <a:defRPr/>
            </a:pPr>
            <a:r>
              <a:rPr lang="en-US" altLang="en-US" sz="8000" b="1" dirty="0">
                <a:solidFill>
                  <a:srgbClr val="66FF33"/>
                </a:solidFill>
                <a:effectLst>
                  <a:outerShdw blurRad="38100" dist="38100" dir="2700000" algn="tl">
                    <a:srgbClr val="000000"/>
                  </a:outerShdw>
                </a:effectLst>
                <a:latin typeface="Helvetica" panose="020B0604020202020204" pitchFamily="34" charset="0"/>
              </a:rPr>
              <a:t>The Brain</a:t>
            </a:r>
          </a:p>
          <a:p>
            <a:pPr algn="ctr">
              <a:lnSpc>
                <a:spcPct val="90000"/>
              </a:lnSpc>
              <a:defRPr/>
            </a:pPr>
            <a:r>
              <a:rPr lang="en-US" altLang="en-US" sz="8000" b="1" dirty="0">
                <a:solidFill>
                  <a:srgbClr val="66FF33"/>
                </a:solidFill>
                <a:effectLst>
                  <a:outerShdw blurRad="38100" dist="38100" dir="2700000" algn="tl">
                    <a:srgbClr val="000000"/>
                  </a:outerShdw>
                </a:effectLst>
                <a:latin typeface="Helvetica" panose="020B0604020202020204" pitchFamily="34" charset="0"/>
              </a:rPr>
              <a:t>&amp;</a:t>
            </a:r>
          </a:p>
          <a:p>
            <a:pPr algn="ctr">
              <a:lnSpc>
                <a:spcPct val="90000"/>
              </a:lnSpc>
              <a:defRPr/>
            </a:pPr>
            <a:r>
              <a:rPr lang="en-US" altLang="en-US" sz="8000" b="1" dirty="0">
                <a:solidFill>
                  <a:srgbClr val="66FF33"/>
                </a:solidFill>
                <a:effectLst>
                  <a:outerShdw blurRad="38100" dist="38100" dir="2700000" algn="tl">
                    <a:srgbClr val="000000"/>
                  </a:outerShdw>
                </a:effectLst>
                <a:latin typeface="Helvetica" panose="020B0604020202020204" pitchFamily="34" charset="0"/>
              </a:rPr>
              <a:t>Motivation</a:t>
            </a:r>
          </a:p>
        </p:txBody>
      </p:sp>
    </p:spTree>
  </p:cSld>
  <p:clrMapOvr>
    <a:masterClrMapping/>
  </p:clrMapOvr>
  <p:transition>
    <p:wipe dir="d"/>
  </p:transition>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9874" name="Slide Number Placeholder 5">
            <a:extLst>
              <a:ext uri="{FF2B5EF4-FFF2-40B4-BE49-F238E27FC236}">
                <a16:creationId xmlns:a16="http://schemas.microsoft.com/office/drawing/2014/main" id="{ACBFC45A-3194-7AD0-282D-2D74424A0EEA}"/>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E94E6D6D-8C45-4CA5-868F-0EE933D8F76D}" type="slidenum">
              <a:rPr lang="en-US" altLang="en-US" sz="1400"/>
              <a:pPr>
                <a:spcBef>
                  <a:spcPct val="0"/>
                </a:spcBef>
                <a:buFontTx/>
                <a:buNone/>
              </a:pPr>
              <a:t>35</a:t>
            </a:fld>
            <a:endParaRPr lang="en-US" altLang="en-US" sz="1400" dirty="0"/>
          </a:p>
        </p:txBody>
      </p:sp>
      <p:pic>
        <p:nvPicPr>
          <p:cNvPr id="79875" name="Picture 2">
            <a:extLst>
              <a:ext uri="{FF2B5EF4-FFF2-40B4-BE49-F238E27FC236}">
                <a16:creationId xmlns:a16="http://schemas.microsoft.com/office/drawing/2014/main" id="{050F94E2-A23B-D999-289E-BD001F49731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685925"/>
            <a:ext cx="4454525" cy="34242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79876" name="Picture 3">
            <a:extLst>
              <a:ext uri="{FF2B5EF4-FFF2-40B4-BE49-F238E27FC236}">
                <a16:creationId xmlns:a16="http://schemas.microsoft.com/office/drawing/2014/main" id="{B8A0DB91-CFF9-43EA-CF2C-4EFBB28AE057}"/>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824413" y="1738313"/>
            <a:ext cx="4319587" cy="33385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2197508" name="Text Box 4">
            <a:extLst>
              <a:ext uri="{FF2B5EF4-FFF2-40B4-BE49-F238E27FC236}">
                <a16:creationId xmlns:a16="http://schemas.microsoft.com/office/drawing/2014/main" id="{7576319D-68FA-5E1E-814D-3941DE20A7CD}"/>
              </a:ext>
            </a:extLst>
          </p:cNvPr>
          <p:cNvSpPr txBox="1">
            <a:spLocks noChangeArrowheads="1"/>
          </p:cNvSpPr>
          <p:nvPr/>
        </p:nvSpPr>
        <p:spPr bwMode="auto">
          <a:xfrm>
            <a:off x="396875" y="77788"/>
            <a:ext cx="8842375" cy="6715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defRPr/>
            </a:pPr>
            <a:r>
              <a:rPr lang="en-US" altLang="en-US" sz="3800" b="1" dirty="0">
                <a:effectLst>
                  <a:outerShdw blurRad="38100" dist="38100" dir="2700000" algn="tl">
                    <a:srgbClr val="C0C0C0"/>
                  </a:outerShdw>
                </a:effectLst>
                <a:latin typeface="Arial" panose="020B0604020202020204" pitchFamily="34" charset="0"/>
              </a:rPr>
              <a:t>Dry Brain Mass (g), Males, Gen. 52</a:t>
            </a:r>
          </a:p>
        </p:txBody>
      </p:sp>
      <p:sp>
        <p:nvSpPr>
          <p:cNvPr id="2197509" name="Text Box 5">
            <a:extLst>
              <a:ext uri="{FF2B5EF4-FFF2-40B4-BE49-F238E27FC236}">
                <a16:creationId xmlns:a16="http://schemas.microsoft.com/office/drawing/2014/main" id="{100E9D4F-FBF9-EDE5-3D24-05EB68479745}"/>
              </a:ext>
            </a:extLst>
          </p:cNvPr>
          <p:cNvSpPr txBox="1">
            <a:spLocks noChangeArrowheads="1"/>
          </p:cNvSpPr>
          <p:nvPr/>
        </p:nvSpPr>
        <p:spPr bwMode="auto">
          <a:xfrm>
            <a:off x="1055688" y="915988"/>
            <a:ext cx="2884487" cy="6413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defRPr/>
            </a:pPr>
            <a:r>
              <a:rPr lang="en-US" altLang="en-US" sz="3600" b="1" dirty="0">
                <a:solidFill>
                  <a:srgbClr val="6600CC"/>
                </a:solidFill>
                <a:effectLst>
                  <a:outerShdw blurRad="38100" dist="38100" dir="2700000" algn="tl">
                    <a:srgbClr val="C0C0C0"/>
                  </a:outerShdw>
                </a:effectLst>
                <a:latin typeface="Arial" panose="020B0604020202020204" pitchFamily="34" charset="0"/>
              </a:rPr>
              <a:t>Cerebellum</a:t>
            </a:r>
          </a:p>
        </p:txBody>
      </p:sp>
      <p:sp>
        <p:nvSpPr>
          <p:cNvPr id="2197510" name="Text Box 6">
            <a:extLst>
              <a:ext uri="{FF2B5EF4-FFF2-40B4-BE49-F238E27FC236}">
                <a16:creationId xmlns:a16="http://schemas.microsoft.com/office/drawing/2014/main" id="{0AEBF984-1B12-8E9A-84D8-9C9DD30C444A}"/>
              </a:ext>
            </a:extLst>
          </p:cNvPr>
          <p:cNvSpPr txBox="1">
            <a:spLocks noChangeArrowheads="1"/>
          </p:cNvSpPr>
          <p:nvPr/>
        </p:nvSpPr>
        <p:spPr bwMode="auto">
          <a:xfrm>
            <a:off x="5559425" y="911225"/>
            <a:ext cx="3297238" cy="6413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defRPr/>
            </a:pPr>
            <a:r>
              <a:rPr lang="en-US" altLang="en-US" sz="3600" b="1" dirty="0">
                <a:solidFill>
                  <a:srgbClr val="6600CC"/>
                </a:solidFill>
                <a:effectLst>
                  <a:outerShdw blurRad="38100" dist="38100" dir="2700000" algn="tl">
                    <a:srgbClr val="C0C0C0"/>
                  </a:outerShdw>
                </a:effectLst>
                <a:latin typeface="Arial" panose="020B0604020202020204" pitchFamily="34" charset="0"/>
              </a:rPr>
              <a:t>Rest of Brain</a:t>
            </a:r>
          </a:p>
        </p:txBody>
      </p:sp>
      <p:sp>
        <p:nvSpPr>
          <p:cNvPr id="79880" name="Text Box 7">
            <a:extLst>
              <a:ext uri="{FF2B5EF4-FFF2-40B4-BE49-F238E27FC236}">
                <a16:creationId xmlns:a16="http://schemas.microsoft.com/office/drawing/2014/main" id="{9C9E4CC7-0825-6D13-0D9A-9F5D4AF750BF}"/>
              </a:ext>
            </a:extLst>
          </p:cNvPr>
          <p:cNvSpPr txBox="1">
            <a:spLocks noChangeArrowheads="1"/>
          </p:cNvSpPr>
          <p:nvPr/>
        </p:nvSpPr>
        <p:spPr bwMode="auto">
          <a:xfrm>
            <a:off x="3127375" y="5113338"/>
            <a:ext cx="3248025" cy="5794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US" altLang="en-US" b="1" dirty="0">
                <a:latin typeface="Arial" panose="020B0604020202020204" pitchFamily="34" charset="0"/>
              </a:rPr>
              <a:t>Body Mass (g)</a:t>
            </a:r>
          </a:p>
        </p:txBody>
      </p:sp>
      <p:sp>
        <p:nvSpPr>
          <p:cNvPr id="79881" name="Text Box 8">
            <a:extLst>
              <a:ext uri="{FF2B5EF4-FFF2-40B4-BE49-F238E27FC236}">
                <a16:creationId xmlns:a16="http://schemas.microsoft.com/office/drawing/2014/main" id="{24E88481-0278-E410-EF77-8B129EF36C42}"/>
              </a:ext>
            </a:extLst>
          </p:cNvPr>
          <p:cNvSpPr txBox="1">
            <a:spLocks noChangeArrowheads="1"/>
          </p:cNvSpPr>
          <p:nvPr/>
        </p:nvSpPr>
        <p:spPr bwMode="auto">
          <a:xfrm>
            <a:off x="635000" y="1684338"/>
            <a:ext cx="1704975" cy="749300"/>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nSpc>
                <a:spcPct val="90000"/>
              </a:lnSpc>
              <a:spcBef>
                <a:spcPct val="0"/>
              </a:spcBef>
              <a:buFontTx/>
              <a:buNone/>
            </a:pPr>
            <a:r>
              <a:rPr lang="en-US" altLang="en-US" sz="2400" dirty="0">
                <a:latin typeface="Arial" panose="020B0604020202020204" pitchFamily="34" charset="0"/>
              </a:rPr>
              <a:t>  Control</a:t>
            </a:r>
          </a:p>
          <a:p>
            <a:pPr>
              <a:lnSpc>
                <a:spcPct val="90000"/>
              </a:lnSpc>
              <a:spcBef>
                <a:spcPct val="0"/>
              </a:spcBef>
              <a:buFontTx/>
              <a:buNone/>
            </a:pPr>
            <a:r>
              <a:rPr lang="en-US" altLang="en-US" sz="2400" dirty="0">
                <a:latin typeface="Arial" panose="020B0604020202020204" pitchFamily="34" charset="0"/>
              </a:rPr>
              <a:t>  Selected</a:t>
            </a:r>
          </a:p>
        </p:txBody>
      </p:sp>
      <p:sp>
        <p:nvSpPr>
          <p:cNvPr id="79882" name="Rectangle 9">
            <a:extLst>
              <a:ext uri="{FF2B5EF4-FFF2-40B4-BE49-F238E27FC236}">
                <a16:creationId xmlns:a16="http://schemas.microsoft.com/office/drawing/2014/main" id="{F13665FE-EF85-B18F-EDF5-6CD1C4D766C9}"/>
              </a:ext>
            </a:extLst>
          </p:cNvPr>
          <p:cNvSpPr>
            <a:spLocks noChangeAspect="1" noChangeArrowheads="1"/>
          </p:cNvSpPr>
          <p:nvPr/>
        </p:nvSpPr>
        <p:spPr bwMode="auto">
          <a:xfrm>
            <a:off x="655638" y="2127250"/>
            <a:ext cx="155575" cy="177800"/>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dirty="0"/>
          </a:p>
        </p:txBody>
      </p:sp>
      <p:sp>
        <p:nvSpPr>
          <p:cNvPr id="79883" name="Rectangle 10">
            <a:extLst>
              <a:ext uri="{FF2B5EF4-FFF2-40B4-BE49-F238E27FC236}">
                <a16:creationId xmlns:a16="http://schemas.microsoft.com/office/drawing/2014/main" id="{E7F49DB4-B0FD-081C-4C23-CEE13DF3D1AD}"/>
              </a:ext>
            </a:extLst>
          </p:cNvPr>
          <p:cNvSpPr>
            <a:spLocks noChangeAspect="1" noChangeArrowheads="1"/>
          </p:cNvSpPr>
          <p:nvPr/>
        </p:nvSpPr>
        <p:spPr bwMode="auto">
          <a:xfrm>
            <a:off x="657225" y="1804988"/>
            <a:ext cx="155575" cy="177800"/>
          </a:xfrm>
          <a:prstGeom prst="rect">
            <a:avLst/>
          </a:prstGeom>
          <a:solidFill>
            <a:schemeClr val="bg1"/>
          </a:solidFill>
          <a:ln w="1905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dirty="0"/>
          </a:p>
        </p:txBody>
      </p:sp>
      <p:sp>
        <p:nvSpPr>
          <p:cNvPr id="79884" name="Text Box 11">
            <a:extLst>
              <a:ext uri="{FF2B5EF4-FFF2-40B4-BE49-F238E27FC236}">
                <a16:creationId xmlns:a16="http://schemas.microsoft.com/office/drawing/2014/main" id="{76CFD18F-94CF-EA14-D6E9-66853602B1A0}"/>
              </a:ext>
            </a:extLst>
          </p:cNvPr>
          <p:cNvSpPr txBox="1">
            <a:spLocks noChangeArrowheads="1"/>
          </p:cNvSpPr>
          <p:nvPr/>
        </p:nvSpPr>
        <p:spPr bwMode="auto">
          <a:xfrm>
            <a:off x="3001963" y="1736725"/>
            <a:ext cx="1446212" cy="420688"/>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nSpc>
                <a:spcPct val="90000"/>
              </a:lnSpc>
              <a:spcBef>
                <a:spcPct val="0"/>
              </a:spcBef>
              <a:buFontTx/>
              <a:buNone/>
            </a:pPr>
            <a:r>
              <a:rPr lang="en-US" altLang="en-US" sz="2400" b="1" dirty="0">
                <a:solidFill>
                  <a:srgbClr val="6600CC"/>
                </a:solidFill>
                <a:latin typeface="Arial" panose="020B0604020202020204" pitchFamily="34" charset="0"/>
              </a:rPr>
              <a:t>P = 0.38</a:t>
            </a:r>
          </a:p>
        </p:txBody>
      </p:sp>
      <p:sp>
        <p:nvSpPr>
          <p:cNvPr id="79885" name="Text Box 12">
            <a:extLst>
              <a:ext uri="{FF2B5EF4-FFF2-40B4-BE49-F238E27FC236}">
                <a16:creationId xmlns:a16="http://schemas.microsoft.com/office/drawing/2014/main" id="{95373645-B78A-2BC7-1726-ADC94A05D5C1}"/>
              </a:ext>
            </a:extLst>
          </p:cNvPr>
          <p:cNvSpPr txBox="1">
            <a:spLocks noChangeArrowheads="1"/>
          </p:cNvSpPr>
          <p:nvPr/>
        </p:nvSpPr>
        <p:spPr bwMode="auto">
          <a:xfrm>
            <a:off x="7696200" y="1736725"/>
            <a:ext cx="1446213" cy="420688"/>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nSpc>
                <a:spcPct val="90000"/>
              </a:lnSpc>
              <a:spcBef>
                <a:spcPct val="0"/>
              </a:spcBef>
              <a:buFontTx/>
              <a:buNone/>
            </a:pPr>
            <a:r>
              <a:rPr lang="en-US" altLang="en-US" sz="2400" b="1" dirty="0">
                <a:solidFill>
                  <a:srgbClr val="6600CC"/>
                </a:solidFill>
                <a:latin typeface="Arial" panose="020B0604020202020204" pitchFamily="34" charset="0"/>
              </a:rPr>
              <a:t>P = 0.02</a:t>
            </a:r>
          </a:p>
        </p:txBody>
      </p:sp>
      <p:sp>
        <p:nvSpPr>
          <p:cNvPr id="79886" name="Text Box 13">
            <a:extLst>
              <a:ext uri="{FF2B5EF4-FFF2-40B4-BE49-F238E27FC236}">
                <a16:creationId xmlns:a16="http://schemas.microsoft.com/office/drawing/2014/main" id="{98E31A22-809F-9A08-B11E-115FB70F8A1A}"/>
              </a:ext>
            </a:extLst>
          </p:cNvPr>
          <p:cNvSpPr txBox="1">
            <a:spLocks noChangeArrowheads="1"/>
          </p:cNvSpPr>
          <p:nvPr/>
        </p:nvSpPr>
        <p:spPr bwMode="auto">
          <a:xfrm>
            <a:off x="220663" y="6159500"/>
            <a:ext cx="8623300" cy="6397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de-DE" altLang="en-US" sz="1200" dirty="0">
                <a:latin typeface="Arial" panose="020B0604020202020204" pitchFamily="34" charset="0"/>
              </a:rPr>
              <a:t>Kolb, E. M., E. L. Rezende, L. Holness, A. Radtke, S. K. Lee, A. Obenaus, and T. Garland, Jr. 2013. </a:t>
            </a:r>
            <a:r>
              <a:rPr lang="en-US" altLang="en-US" sz="1200" dirty="0">
                <a:latin typeface="Arial" panose="020B0604020202020204" pitchFamily="34" charset="0"/>
              </a:rPr>
              <a:t>Mice selectively bred for</a:t>
            </a:r>
            <a:br>
              <a:rPr lang="en-US" altLang="en-US" sz="1200" dirty="0">
                <a:latin typeface="Arial" panose="020B0604020202020204" pitchFamily="34" charset="0"/>
              </a:rPr>
            </a:br>
            <a:r>
              <a:rPr lang="en-US" altLang="en-US" sz="1200" dirty="0">
                <a:latin typeface="Arial" panose="020B0604020202020204" pitchFamily="34" charset="0"/>
              </a:rPr>
              <a:t>       high voluntary wheel running have larger midbrains: support for the mosaic model of brain evolution.</a:t>
            </a:r>
            <a:br>
              <a:rPr lang="en-US" altLang="en-US" sz="1200" dirty="0">
                <a:latin typeface="Arial" panose="020B0604020202020204" pitchFamily="34" charset="0"/>
              </a:rPr>
            </a:br>
            <a:r>
              <a:rPr lang="en-US" altLang="en-US" sz="1200" dirty="0">
                <a:latin typeface="Arial" panose="020B0604020202020204" pitchFamily="34" charset="0"/>
              </a:rPr>
              <a:t>       Journal of Experimental Biology 216:515-523.</a:t>
            </a:r>
          </a:p>
        </p:txBody>
      </p:sp>
    </p:spTree>
  </p:cSld>
  <p:clrMapOvr>
    <a:masterClrMapping/>
  </p:clrMapOvr>
  <p:transition spd="med"/>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22" name="Slide Number Placeholder 3">
            <a:extLst>
              <a:ext uri="{FF2B5EF4-FFF2-40B4-BE49-F238E27FC236}">
                <a16:creationId xmlns:a16="http://schemas.microsoft.com/office/drawing/2014/main" id="{72CB6E79-3F71-6607-8D73-66553205BAB4}"/>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71B1B4C1-C756-4D07-994A-B1F07E1A4920}" type="slidenum">
              <a:rPr lang="en-US" altLang="en-US" sz="1400"/>
              <a:pPr>
                <a:spcBef>
                  <a:spcPct val="0"/>
                </a:spcBef>
                <a:buFontTx/>
                <a:buNone/>
              </a:pPr>
              <a:t>36</a:t>
            </a:fld>
            <a:endParaRPr lang="en-US" altLang="en-US" sz="1400" dirty="0"/>
          </a:p>
        </p:txBody>
      </p:sp>
      <p:pic>
        <p:nvPicPr>
          <p:cNvPr id="81923" name="Picture 2" descr="3131_dorsal_anterior_nofore">
            <a:extLst>
              <a:ext uri="{FF2B5EF4-FFF2-40B4-BE49-F238E27FC236}">
                <a16:creationId xmlns:a16="http://schemas.microsoft.com/office/drawing/2014/main" id="{8283CD99-D68B-41C1-0091-194C37B4279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l="19704" t="20802" r="22858" b="20802"/>
          <a:stretch>
            <a:fillRect/>
          </a:stretch>
        </p:blipFill>
        <p:spPr bwMode="auto">
          <a:xfrm>
            <a:off x="5140325" y="3230563"/>
            <a:ext cx="3349625" cy="2582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1924" name="Picture 3" descr="3131_dorsal_anterior_trans">
            <a:extLst>
              <a:ext uri="{FF2B5EF4-FFF2-40B4-BE49-F238E27FC236}">
                <a16:creationId xmlns:a16="http://schemas.microsoft.com/office/drawing/2014/main" id="{0982E094-4017-17E6-71A7-546AC9C73E32}"/>
              </a:ext>
            </a:extLst>
          </p:cNvPr>
          <p:cNvPicPr>
            <a:picLocks noChangeAspect="1" noChangeArrowheads="1"/>
          </p:cNvPicPr>
          <p:nvPr/>
        </p:nvPicPr>
        <p:blipFill>
          <a:blip r:embed="rId4">
            <a:extLst>
              <a:ext uri="{28A0092B-C50C-407E-A947-70E740481C1C}">
                <a14:useLocalDpi xmlns:a14="http://schemas.microsoft.com/office/drawing/2010/main" val="0"/>
              </a:ext>
            </a:extLst>
          </a:blip>
          <a:srcRect l="21281" t="20802" r="18127" b="14561"/>
          <a:stretch>
            <a:fillRect/>
          </a:stretch>
        </p:blipFill>
        <p:spPr bwMode="auto">
          <a:xfrm>
            <a:off x="269875" y="971550"/>
            <a:ext cx="3419475" cy="2765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1925" name="Text Box 4">
            <a:extLst>
              <a:ext uri="{FF2B5EF4-FFF2-40B4-BE49-F238E27FC236}">
                <a16:creationId xmlns:a16="http://schemas.microsoft.com/office/drawing/2014/main" id="{25FE1BC1-3E21-9222-FEE5-C6A8B844D30E}"/>
              </a:ext>
            </a:extLst>
          </p:cNvPr>
          <p:cNvSpPr txBox="1">
            <a:spLocks noChangeArrowheads="1"/>
          </p:cNvSpPr>
          <p:nvPr/>
        </p:nvSpPr>
        <p:spPr bwMode="auto">
          <a:xfrm>
            <a:off x="2028825" y="5541963"/>
            <a:ext cx="1824038" cy="31273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80808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81639" tIns="40820" rIns="81639" bIns="40820"/>
          <a:lstStyle>
            <a:lvl1pPr defTabSz="414338">
              <a:tabLst>
                <a:tab pos="0" algn="l"/>
                <a:tab pos="414338" algn="l"/>
                <a:tab pos="828675" algn="l"/>
                <a:tab pos="1244600" algn="l"/>
                <a:tab pos="1658938" algn="l"/>
                <a:tab pos="2073275" algn="l"/>
                <a:tab pos="2487613" algn="l"/>
                <a:tab pos="2903538" algn="l"/>
                <a:tab pos="3317875" algn="l"/>
                <a:tab pos="3732213" algn="l"/>
                <a:tab pos="4146550" algn="l"/>
                <a:tab pos="4562475" algn="l"/>
                <a:tab pos="4976813" algn="l"/>
                <a:tab pos="5391150" algn="l"/>
                <a:tab pos="5805488" algn="l"/>
                <a:tab pos="6221413" algn="l"/>
                <a:tab pos="6635750" algn="l"/>
                <a:tab pos="7050088" algn="l"/>
                <a:tab pos="7464425" algn="l"/>
                <a:tab pos="7880350" algn="l"/>
                <a:tab pos="8294688" algn="l"/>
              </a:tabLst>
              <a:defRPr sz="2200">
                <a:solidFill>
                  <a:schemeClr val="tx1"/>
                </a:solidFill>
                <a:latin typeface="Times New Roman" panose="02020603050405020304" pitchFamily="18" charset="0"/>
              </a:defRPr>
            </a:lvl1pPr>
            <a:lvl2pPr marL="674688" indent="-260350" defTabSz="414338">
              <a:tabLst>
                <a:tab pos="0" algn="l"/>
                <a:tab pos="414338" algn="l"/>
                <a:tab pos="828675" algn="l"/>
                <a:tab pos="1244600" algn="l"/>
                <a:tab pos="1658938" algn="l"/>
                <a:tab pos="2073275" algn="l"/>
                <a:tab pos="2487613" algn="l"/>
                <a:tab pos="2903538" algn="l"/>
                <a:tab pos="3317875" algn="l"/>
                <a:tab pos="3732213" algn="l"/>
                <a:tab pos="4146550" algn="l"/>
                <a:tab pos="4562475" algn="l"/>
                <a:tab pos="4976813" algn="l"/>
                <a:tab pos="5391150" algn="l"/>
                <a:tab pos="5805488" algn="l"/>
                <a:tab pos="6221413" algn="l"/>
                <a:tab pos="6635750" algn="l"/>
                <a:tab pos="7050088" algn="l"/>
                <a:tab pos="7464425" algn="l"/>
                <a:tab pos="7880350" algn="l"/>
                <a:tab pos="8294688" algn="l"/>
              </a:tabLst>
              <a:defRPr sz="2200">
                <a:solidFill>
                  <a:schemeClr val="tx1"/>
                </a:solidFill>
                <a:latin typeface="Times New Roman" panose="02020603050405020304" pitchFamily="18" charset="0"/>
              </a:defRPr>
            </a:lvl2pPr>
            <a:lvl3pPr marL="1036638" indent="-207963" defTabSz="414338">
              <a:tabLst>
                <a:tab pos="0" algn="l"/>
                <a:tab pos="414338" algn="l"/>
                <a:tab pos="828675" algn="l"/>
                <a:tab pos="1244600" algn="l"/>
                <a:tab pos="1658938" algn="l"/>
                <a:tab pos="2073275" algn="l"/>
                <a:tab pos="2487613" algn="l"/>
                <a:tab pos="2903538" algn="l"/>
                <a:tab pos="3317875" algn="l"/>
                <a:tab pos="3732213" algn="l"/>
                <a:tab pos="4146550" algn="l"/>
                <a:tab pos="4562475" algn="l"/>
                <a:tab pos="4976813" algn="l"/>
                <a:tab pos="5391150" algn="l"/>
                <a:tab pos="5805488" algn="l"/>
                <a:tab pos="6221413" algn="l"/>
                <a:tab pos="6635750" algn="l"/>
                <a:tab pos="7050088" algn="l"/>
                <a:tab pos="7464425" algn="l"/>
                <a:tab pos="7880350" algn="l"/>
                <a:tab pos="8294688" algn="l"/>
              </a:tabLst>
              <a:defRPr sz="2200">
                <a:solidFill>
                  <a:schemeClr val="tx1"/>
                </a:solidFill>
                <a:latin typeface="Times New Roman" panose="02020603050405020304" pitchFamily="18" charset="0"/>
              </a:defRPr>
            </a:lvl3pPr>
            <a:lvl4pPr marL="1450975" indent="-206375" defTabSz="414338">
              <a:tabLst>
                <a:tab pos="0" algn="l"/>
                <a:tab pos="414338" algn="l"/>
                <a:tab pos="828675" algn="l"/>
                <a:tab pos="1244600" algn="l"/>
                <a:tab pos="1658938" algn="l"/>
                <a:tab pos="2073275" algn="l"/>
                <a:tab pos="2487613" algn="l"/>
                <a:tab pos="2903538" algn="l"/>
                <a:tab pos="3317875" algn="l"/>
                <a:tab pos="3732213" algn="l"/>
                <a:tab pos="4146550" algn="l"/>
                <a:tab pos="4562475" algn="l"/>
                <a:tab pos="4976813" algn="l"/>
                <a:tab pos="5391150" algn="l"/>
                <a:tab pos="5805488" algn="l"/>
                <a:tab pos="6221413" algn="l"/>
                <a:tab pos="6635750" algn="l"/>
                <a:tab pos="7050088" algn="l"/>
                <a:tab pos="7464425" algn="l"/>
                <a:tab pos="7880350" algn="l"/>
                <a:tab pos="8294688" algn="l"/>
              </a:tabLst>
              <a:defRPr sz="2200">
                <a:solidFill>
                  <a:schemeClr val="tx1"/>
                </a:solidFill>
                <a:latin typeface="Times New Roman" panose="02020603050405020304" pitchFamily="18" charset="0"/>
              </a:defRPr>
            </a:lvl4pPr>
            <a:lvl5pPr marL="1866900" indent="-207963" defTabSz="414338">
              <a:tabLst>
                <a:tab pos="0" algn="l"/>
                <a:tab pos="414338" algn="l"/>
                <a:tab pos="828675" algn="l"/>
                <a:tab pos="1244600" algn="l"/>
                <a:tab pos="1658938" algn="l"/>
                <a:tab pos="2073275" algn="l"/>
                <a:tab pos="2487613" algn="l"/>
                <a:tab pos="2903538" algn="l"/>
                <a:tab pos="3317875" algn="l"/>
                <a:tab pos="3732213" algn="l"/>
                <a:tab pos="4146550" algn="l"/>
                <a:tab pos="4562475" algn="l"/>
                <a:tab pos="4976813" algn="l"/>
                <a:tab pos="5391150" algn="l"/>
                <a:tab pos="5805488" algn="l"/>
                <a:tab pos="6221413" algn="l"/>
                <a:tab pos="6635750" algn="l"/>
                <a:tab pos="7050088" algn="l"/>
                <a:tab pos="7464425" algn="l"/>
                <a:tab pos="7880350" algn="l"/>
                <a:tab pos="8294688" algn="l"/>
              </a:tabLst>
              <a:defRPr sz="2200">
                <a:solidFill>
                  <a:schemeClr val="tx1"/>
                </a:solidFill>
                <a:latin typeface="Times New Roman" panose="02020603050405020304" pitchFamily="18" charset="0"/>
              </a:defRPr>
            </a:lvl5pPr>
            <a:lvl6pPr marL="2324100" indent="-207963" defTabSz="414338" eaLnBrk="0" fontAlgn="base" hangingPunct="0">
              <a:spcBef>
                <a:spcPct val="0"/>
              </a:spcBef>
              <a:spcAft>
                <a:spcPct val="0"/>
              </a:spcAft>
              <a:tabLst>
                <a:tab pos="0" algn="l"/>
                <a:tab pos="414338" algn="l"/>
                <a:tab pos="828675" algn="l"/>
                <a:tab pos="1244600" algn="l"/>
                <a:tab pos="1658938" algn="l"/>
                <a:tab pos="2073275" algn="l"/>
                <a:tab pos="2487613" algn="l"/>
                <a:tab pos="2903538" algn="l"/>
                <a:tab pos="3317875" algn="l"/>
                <a:tab pos="3732213" algn="l"/>
                <a:tab pos="4146550" algn="l"/>
                <a:tab pos="4562475" algn="l"/>
                <a:tab pos="4976813" algn="l"/>
                <a:tab pos="5391150" algn="l"/>
                <a:tab pos="5805488" algn="l"/>
                <a:tab pos="6221413" algn="l"/>
                <a:tab pos="6635750" algn="l"/>
                <a:tab pos="7050088" algn="l"/>
                <a:tab pos="7464425" algn="l"/>
                <a:tab pos="7880350" algn="l"/>
                <a:tab pos="8294688" algn="l"/>
              </a:tabLst>
              <a:defRPr sz="2200">
                <a:solidFill>
                  <a:schemeClr val="tx1"/>
                </a:solidFill>
                <a:latin typeface="Times New Roman" panose="02020603050405020304" pitchFamily="18" charset="0"/>
              </a:defRPr>
            </a:lvl6pPr>
            <a:lvl7pPr marL="2781300" indent="-207963" defTabSz="414338" eaLnBrk="0" fontAlgn="base" hangingPunct="0">
              <a:spcBef>
                <a:spcPct val="0"/>
              </a:spcBef>
              <a:spcAft>
                <a:spcPct val="0"/>
              </a:spcAft>
              <a:tabLst>
                <a:tab pos="0" algn="l"/>
                <a:tab pos="414338" algn="l"/>
                <a:tab pos="828675" algn="l"/>
                <a:tab pos="1244600" algn="l"/>
                <a:tab pos="1658938" algn="l"/>
                <a:tab pos="2073275" algn="l"/>
                <a:tab pos="2487613" algn="l"/>
                <a:tab pos="2903538" algn="l"/>
                <a:tab pos="3317875" algn="l"/>
                <a:tab pos="3732213" algn="l"/>
                <a:tab pos="4146550" algn="l"/>
                <a:tab pos="4562475" algn="l"/>
                <a:tab pos="4976813" algn="l"/>
                <a:tab pos="5391150" algn="l"/>
                <a:tab pos="5805488" algn="l"/>
                <a:tab pos="6221413" algn="l"/>
                <a:tab pos="6635750" algn="l"/>
                <a:tab pos="7050088" algn="l"/>
                <a:tab pos="7464425" algn="l"/>
                <a:tab pos="7880350" algn="l"/>
                <a:tab pos="8294688" algn="l"/>
              </a:tabLst>
              <a:defRPr sz="2200">
                <a:solidFill>
                  <a:schemeClr val="tx1"/>
                </a:solidFill>
                <a:latin typeface="Times New Roman" panose="02020603050405020304" pitchFamily="18" charset="0"/>
              </a:defRPr>
            </a:lvl7pPr>
            <a:lvl8pPr marL="3238500" indent="-207963" defTabSz="414338" eaLnBrk="0" fontAlgn="base" hangingPunct="0">
              <a:spcBef>
                <a:spcPct val="0"/>
              </a:spcBef>
              <a:spcAft>
                <a:spcPct val="0"/>
              </a:spcAft>
              <a:tabLst>
                <a:tab pos="0" algn="l"/>
                <a:tab pos="414338" algn="l"/>
                <a:tab pos="828675" algn="l"/>
                <a:tab pos="1244600" algn="l"/>
                <a:tab pos="1658938" algn="l"/>
                <a:tab pos="2073275" algn="l"/>
                <a:tab pos="2487613" algn="l"/>
                <a:tab pos="2903538" algn="l"/>
                <a:tab pos="3317875" algn="l"/>
                <a:tab pos="3732213" algn="l"/>
                <a:tab pos="4146550" algn="l"/>
                <a:tab pos="4562475" algn="l"/>
                <a:tab pos="4976813" algn="l"/>
                <a:tab pos="5391150" algn="l"/>
                <a:tab pos="5805488" algn="l"/>
                <a:tab pos="6221413" algn="l"/>
                <a:tab pos="6635750" algn="l"/>
                <a:tab pos="7050088" algn="l"/>
                <a:tab pos="7464425" algn="l"/>
                <a:tab pos="7880350" algn="l"/>
                <a:tab pos="8294688" algn="l"/>
              </a:tabLst>
              <a:defRPr sz="2200">
                <a:solidFill>
                  <a:schemeClr val="tx1"/>
                </a:solidFill>
                <a:latin typeface="Times New Roman" panose="02020603050405020304" pitchFamily="18" charset="0"/>
              </a:defRPr>
            </a:lvl8pPr>
            <a:lvl9pPr marL="3695700" indent="-207963" defTabSz="414338" eaLnBrk="0" fontAlgn="base" hangingPunct="0">
              <a:spcBef>
                <a:spcPct val="0"/>
              </a:spcBef>
              <a:spcAft>
                <a:spcPct val="0"/>
              </a:spcAft>
              <a:tabLst>
                <a:tab pos="0" algn="l"/>
                <a:tab pos="414338" algn="l"/>
                <a:tab pos="828675" algn="l"/>
                <a:tab pos="1244600" algn="l"/>
                <a:tab pos="1658938" algn="l"/>
                <a:tab pos="2073275" algn="l"/>
                <a:tab pos="2487613" algn="l"/>
                <a:tab pos="2903538" algn="l"/>
                <a:tab pos="3317875" algn="l"/>
                <a:tab pos="3732213" algn="l"/>
                <a:tab pos="4146550" algn="l"/>
                <a:tab pos="4562475" algn="l"/>
                <a:tab pos="4976813" algn="l"/>
                <a:tab pos="5391150" algn="l"/>
                <a:tab pos="5805488" algn="l"/>
                <a:tab pos="6221413" algn="l"/>
                <a:tab pos="6635750" algn="l"/>
                <a:tab pos="7050088" algn="l"/>
                <a:tab pos="7464425" algn="l"/>
                <a:tab pos="7880350" algn="l"/>
                <a:tab pos="8294688" algn="l"/>
              </a:tabLst>
              <a:defRPr sz="2200">
                <a:solidFill>
                  <a:schemeClr val="tx1"/>
                </a:solidFill>
                <a:latin typeface="Times New Roman" panose="02020603050405020304" pitchFamily="18" charset="0"/>
              </a:defRPr>
            </a:lvl9pPr>
          </a:lstStyle>
          <a:p>
            <a:pPr eaLnBrk="1">
              <a:lnSpc>
                <a:spcPct val="93000"/>
              </a:lnSpc>
              <a:buSzPct val="100000"/>
            </a:pPr>
            <a:endParaRPr lang="en-US" altLang="en-US" sz="1600" dirty="0">
              <a:solidFill>
                <a:srgbClr val="000000"/>
              </a:solidFill>
              <a:latin typeface="Arial" panose="020B0604020202020204" pitchFamily="34" charset="0"/>
              <a:ea typeface="Arial Unicode MS" panose="020B0604020202020204" pitchFamily="34" charset="-128"/>
              <a:cs typeface="Arial Unicode MS" panose="020B0604020202020204" pitchFamily="34" charset="-128"/>
            </a:endParaRPr>
          </a:p>
        </p:txBody>
      </p:sp>
      <p:sp>
        <p:nvSpPr>
          <p:cNvPr id="81926" name="Line 5">
            <a:extLst>
              <a:ext uri="{FF2B5EF4-FFF2-40B4-BE49-F238E27FC236}">
                <a16:creationId xmlns:a16="http://schemas.microsoft.com/office/drawing/2014/main" id="{862E3E21-5C46-10A7-AEF5-83E6EB8B07F7}"/>
              </a:ext>
            </a:extLst>
          </p:cNvPr>
          <p:cNvSpPr>
            <a:spLocks noChangeShapeType="1"/>
          </p:cNvSpPr>
          <p:nvPr/>
        </p:nvSpPr>
        <p:spPr bwMode="auto">
          <a:xfrm>
            <a:off x="1730375" y="1316038"/>
            <a:ext cx="3071813" cy="0"/>
          </a:xfrm>
          <a:prstGeom prst="line">
            <a:avLst/>
          </a:prstGeom>
          <a:noFill/>
          <a:ln w="38100">
            <a:solidFill>
              <a:srgbClr val="000000"/>
            </a:solidFill>
            <a:round/>
            <a:headEnd type="triangle" w="lg" len="lg"/>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US" dirty="0"/>
          </a:p>
        </p:txBody>
      </p:sp>
      <p:sp>
        <p:nvSpPr>
          <p:cNvPr id="81927" name="Text Box 6">
            <a:extLst>
              <a:ext uri="{FF2B5EF4-FFF2-40B4-BE49-F238E27FC236}">
                <a16:creationId xmlns:a16="http://schemas.microsoft.com/office/drawing/2014/main" id="{0AD43895-2C80-B869-5A20-2916D71B8BD7}"/>
              </a:ext>
            </a:extLst>
          </p:cNvPr>
          <p:cNvSpPr txBox="1">
            <a:spLocks noChangeArrowheads="1"/>
          </p:cNvSpPr>
          <p:nvPr/>
        </p:nvSpPr>
        <p:spPr bwMode="auto">
          <a:xfrm>
            <a:off x="4840288" y="1157288"/>
            <a:ext cx="1571625" cy="31273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80808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81639" tIns="40820" rIns="81639" bIns="40820"/>
          <a:lstStyle>
            <a:lvl1pPr defTabSz="414338">
              <a:tabLst>
                <a:tab pos="0" algn="l"/>
                <a:tab pos="414338" algn="l"/>
                <a:tab pos="828675" algn="l"/>
                <a:tab pos="1244600" algn="l"/>
                <a:tab pos="1658938" algn="l"/>
                <a:tab pos="2073275" algn="l"/>
                <a:tab pos="2487613" algn="l"/>
                <a:tab pos="2903538" algn="l"/>
                <a:tab pos="3317875" algn="l"/>
                <a:tab pos="3732213" algn="l"/>
                <a:tab pos="4146550" algn="l"/>
                <a:tab pos="4562475" algn="l"/>
                <a:tab pos="4976813" algn="l"/>
                <a:tab pos="5391150" algn="l"/>
                <a:tab pos="5805488" algn="l"/>
                <a:tab pos="6221413" algn="l"/>
                <a:tab pos="6635750" algn="l"/>
                <a:tab pos="7050088" algn="l"/>
                <a:tab pos="7464425" algn="l"/>
                <a:tab pos="7880350" algn="l"/>
                <a:tab pos="8294688" algn="l"/>
              </a:tabLst>
              <a:defRPr sz="2200">
                <a:solidFill>
                  <a:schemeClr val="tx1"/>
                </a:solidFill>
                <a:latin typeface="Times New Roman" panose="02020603050405020304" pitchFamily="18" charset="0"/>
              </a:defRPr>
            </a:lvl1pPr>
            <a:lvl2pPr marL="674688" indent="-260350" defTabSz="414338">
              <a:tabLst>
                <a:tab pos="0" algn="l"/>
                <a:tab pos="414338" algn="l"/>
                <a:tab pos="828675" algn="l"/>
                <a:tab pos="1244600" algn="l"/>
                <a:tab pos="1658938" algn="l"/>
                <a:tab pos="2073275" algn="l"/>
                <a:tab pos="2487613" algn="l"/>
                <a:tab pos="2903538" algn="l"/>
                <a:tab pos="3317875" algn="l"/>
                <a:tab pos="3732213" algn="l"/>
                <a:tab pos="4146550" algn="l"/>
                <a:tab pos="4562475" algn="l"/>
                <a:tab pos="4976813" algn="l"/>
                <a:tab pos="5391150" algn="l"/>
                <a:tab pos="5805488" algn="l"/>
                <a:tab pos="6221413" algn="l"/>
                <a:tab pos="6635750" algn="l"/>
                <a:tab pos="7050088" algn="l"/>
                <a:tab pos="7464425" algn="l"/>
                <a:tab pos="7880350" algn="l"/>
                <a:tab pos="8294688" algn="l"/>
              </a:tabLst>
              <a:defRPr sz="2200">
                <a:solidFill>
                  <a:schemeClr val="tx1"/>
                </a:solidFill>
                <a:latin typeface="Times New Roman" panose="02020603050405020304" pitchFamily="18" charset="0"/>
              </a:defRPr>
            </a:lvl2pPr>
            <a:lvl3pPr marL="1036638" indent="-207963" defTabSz="414338">
              <a:tabLst>
                <a:tab pos="0" algn="l"/>
                <a:tab pos="414338" algn="l"/>
                <a:tab pos="828675" algn="l"/>
                <a:tab pos="1244600" algn="l"/>
                <a:tab pos="1658938" algn="l"/>
                <a:tab pos="2073275" algn="l"/>
                <a:tab pos="2487613" algn="l"/>
                <a:tab pos="2903538" algn="l"/>
                <a:tab pos="3317875" algn="l"/>
                <a:tab pos="3732213" algn="l"/>
                <a:tab pos="4146550" algn="l"/>
                <a:tab pos="4562475" algn="l"/>
                <a:tab pos="4976813" algn="l"/>
                <a:tab pos="5391150" algn="l"/>
                <a:tab pos="5805488" algn="l"/>
                <a:tab pos="6221413" algn="l"/>
                <a:tab pos="6635750" algn="l"/>
                <a:tab pos="7050088" algn="l"/>
                <a:tab pos="7464425" algn="l"/>
                <a:tab pos="7880350" algn="l"/>
                <a:tab pos="8294688" algn="l"/>
              </a:tabLst>
              <a:defRPr sz="2200">
                <a:solidFill>
                  <a:schemeClr val="tx1"/>
                </a:solidFill>
                <a:latin typeface="Times New Roman" panose="02020603050405020304" pitchFamily="18" charset="0"/>
              </a:defRPr>
            </a:lvl3pPr>
            <a:lvl4pPr marL="1450975" indent="-206375" defTabSz="414338">
              <a:tabLst>
                <a:tab pos="0" algn="l"/>
                <a:tab pos="414338" algn="l"/>
                <a:tab pos="828675" algn="l"/>
                <a:tab pos="1244600" algn="l"/>
                <a:tab pos="1658938" algn="l"/>
                <a:tab pos="2073275" algn="l"/>
                <a:tab pos="2487613" algn="l"/>
                <a:tab pos="2903538" algn="l"/>
                <a:tab pos="3317875" algn="l"/>
                <a:tab pos="3732213" algn="l"/>
                <a:tab pos="4146550" algn="l"/>
                <a:tab pos="4562475" algn="l"/>
                <a:tab pos="4976813" algn="l"/>
                <a:tab pos="5391150" algn="l"/>
                <a:tab pos="5805488" algn="l"/>
                <a:tab pos="6221413" algn="l"/>
                <a:tab pos="6635750" algn="l"/>
                <a:tab pos="7050088" algn="l"/>
                <a:tab pos="7464425" algn="l"/>
                <a:tab pos="7880350" algn="l"/>
                <a:tab pos="8294688" algn="l"/>
              </a:tabLst>
              <a:defRPr sz="2200">
                <a:solidFill>
                  <a:schemeClr val="tx1"/>
                </a:solidFill>
                <a:latin typeface="Times New Roman" panose="02020603050405020304" pitchFamily="18" charset="0"/>
              </a:defRPr>
            </a:lvl4pPr>
            <a:lvl5pPr marL="1866900" indent="-207963" defTabSz="414338">
              <a:tabLst>
                <a:tab pos="0" algn="l"/>
                <a:tab pos="414338" algn="l"/>
                <a:tab pos="828675" algn="l"/>
                <a:tab pos="1244600" algn="l"/>
                <a:tab pos="1658938" algn="l"/>
                <a:tab pos="2073275" algn="l"/>
                <a:tab pos="2487613" algn="l"/>
                <a:tab pos="2903538" algn="l"/>
                <a:tab pos="3317875" algn="l"/>
                <a:tab pos="3732213" algn="l"/>
                <a:tab pos="4146550" algn="l"/>
                <a:tab pos="4562475" algn="l"/>
                <a:tab pos="4976813" algn="l"/>
                <a:tab pos="5391150" algn="l"/>
                <a:tab pos="5805488" algn="l"/>
                <a:tab pos="6221413" algn="l"/>
                <a:tab pos="6635750" algn="l"/>
                <a:tab pos="7050088" algn="l"/>
                <a:tab pos="7464425" algn="l"/>
                <a:tab pos="7880350" algn="l"/>
                <a:tab pos="8294688" algn="l"/>
              </a:tabLst>
              <a:defRPr sz="2200">
                <a:solidFill>
                  <a:schemeClr val="tx1"/>
                </a:solidFill>
                <a:latin typeface="Times New Roman" panose="02020603050405020304" pitchFamily="18" charset="0"/>
              </a:defRPr>
            </a:lvl5pPr>
            <a:lvl6pPr marL="2324100" indent="-207963" defTabSz="414338" eaLnBrk="0" fontAlgn="base" hangingPunct="0">
              <a:spcBef>
                <a:spcPct val="0"/>
              </a:spcBef>
              <a:spcAft>
                <a:spcPct val="0"/>
              </a:spcAft>
              <a:tabLst>
                <a:tab pos="0" algn="l"/>
                <a:tab pos="414338" algn="l"/>
                <a:tab pos="828675" algn="l"/>
                <a:tab pos="1244600" algn="l"/>
                <a:tab pos="1658938" algn="l"/>
                <a:tab pos="2073275" algn="l"/>
                <a:tab pos="2487613" algn="l"/>
                <a:tab pos="2903538" algn="l"/>
                <a:tab pos="3317875" algn="l"/>
                <a:tab pos="3732213" algn="l"/>
                <a:tab pos="4146550" algn="l"/>
                <a:tab pos="4562475" algn="l"/>
                <a:tab pos="4976813" algn="l"/>
                <a:tab pos="5391150" algn="l"/>
                <a:tab pos="5805488" algn="l"/>
                <a:tab pos="6221413" algn="l"/>
                <a:tab pos="6635750" algn="l"/>
                <a:tab pos="7050088" algn="l"/>
                <a:tab pos="7464425" algn="l"/>
                <a:tab pos="7880350" algn="l"/>
                <a:tab pos="8294688" algn="l"/>
              </a:tabLst>
              <a:defRPr sz="2200">
                <a:solidFill>
                  <a:schemeClr val="tx1"/>
                </a:solidFill>
                <a:latin typeface="Times New Roman" panose="02020603050405020304" pitchFamily="18" charset="0"/>
              </a:defRPr>
            </a:lvl6pPr>
            <a:lvl7pPr marL="2781300" indent="-207963" defTabSz="414338" eaLnBrk="0" fontAlgn="base" hangingPunct="0">
              <a:spcBef>
                <a:spcPct val="0"/>
              </a:spcBef>
              <a:spcAft>
                <a:spcPct val="0"/>
              </a:spcAft>
              <a:tabLst>
                <a:tab pos="0" algn="l"/>
                <a:tab pos="414338" algn="l"/>
                <a:tab pos="828675" algn="l"/>
                <a:tab pos="1244600" algn="l"/>
                <a:tab pos="1658938" algn="l"/>
                <a:tab pos="2073275" algn="l"/>
                <a:tab pos="2487613" algn="l"/>
                <a:tab pos="2903538" algn="l"/>
                <a:tab pos="3317875" algn="l"/>
                <a:tab pos="3732213" algn="l"/>
                <a:tab pos="4146550" algn="l"/>
                <a:tab pos="4562475" algn="l"/>
                <a:tab pos="4976813" algn="l"/>
                <a:tab pos="5391150" algn="l"/>
                <a:tab pos="5805488" algn="l"/>
                <a:tab pos="6221413" algn="l"/>
                <a:tab pos="6635750" algn="l"/>
                <a:tab pos="7050088" algn="l"/>
                <a:tab pos="7464425" algn="l"/>
                <a:tab pos="7880350" algn="l"/>
                <a:tab pos="8294688" algn="l"/>
              </a:tabLst>
              <a:defRPr sz="2200">
                <a:solidFill>
                  <a:schemeClr val="tx1"/>
                </a:solidFill>
                <a:latin typeface="Times New Roman" panose="02020603050405020304" pitchFamily="18" charset="0"/>
              </a:defRPr>
            </a:lvl7pPr>
            <a:lvl8pPr marL="3238500" indent="-207963" defTabSz="414338" eaLnBrk="0" fontAlgn="base" hangingPunct="0">
              <a:spcBef>
                <a:spcPct val="0"/>
              </a:spcBef>
              <a:spcAft>
                <a:spcPct val="0"/>
              </a:spcAft>
              <a:tabLst>
                <a:tab pos="0" algn="l"/>
                <a:tab pos="414338" algn="l"/>
                <a:tab pos="828675" algn="l"/>
                <a:tab pos="1244600" algn="l"/>
                <a:tab pos="1658938" algn="l"/>
                <a:tab pos="2073275" algn="l"/>
                <a:tab pos="2487613" algn="l"/>
                <a:tab pos="2903538" algn="l"/>
                <a:tab pos="3317875" algn="l"/>
                <a:tab pos="3732213" algn="l"/>
                <a:tab pos="4146550" algn="l"/>
                <a:tab pos="4562475" algn="l"/>
                <a:tab pos="4976813" algn="l"/>
                <a:tab pos="5391150" algn="l"/>
                <a:tab pos="5805488" algn="l"/>
                <a:tab pos="6221413" algn="l"/>
                <a:tab pos="6635750" algn="l"/>
                <a:tab pos="7050088" algn="l"/>
                <a:tab pos="7464425" algn="l"/>
                <a:tab pos="7880350" algn="l"/>
                <a:tab pos="8294688" algn="l"/>
              </a:tabLst>
              <a:defRPr sz="2200">
                <a:solidFill>
                  <a:schemeClr val="tx1"/>
                </a:solidFill>
                <a:latin typeface="Times New Roman" panose="02020603050405020304" pitchFamily="18" charset="0"/>
              </a:defRPr>
            </a:lvl8pPr>
            <a:lvl9pPr marL="3695700" indent="-207963" defTabSz="414338" eaLnBrk="0" fontAlgn="base" hangingPunct="0">
              <a:spcBef>
                <a:spcPct val="0"/>
              </a:spcBef>
              <a:spcAft>
                <a:spcPct val="0"/>
              </a:spcAft>
              <a:tabLst>
                <a:tab pos="0" algn="l"/>
                <a:tab pos="414338" algn="l"/>
                <a:tab pos="828675" algn="l"/>
                <a:tab pos="1244600" algn="l"/>
                <a:tab pos="1658938" algn="l"/>
                <a:tab pos="2073275" algn="l"/>
                <a:tab pos="2487613" algn="l"/>
                <a:tab pos="2903538" algn="l"/>
                <a:tab pos="3317875" algn="l"/>
                <a:tab pos="3732213" algn="l"/>
                <a:tab pos="4146550" algn="l"/>
                <a:tab pos="4562475" algn="l"/>
                <a:tab pos="4976813" algn="l"/>
                <a:tab pos="5391150" algn="l"/>
                <a:tab pos="5805488" algn="l"/>
                <a:tab pos="6221413" algn="l"/>
                <a:tab pos="6635750" algn="l"/>
                <a:tab pos="7050088" algn="l"/>
                <a:tab pos="7464425" algn="l"/>
                <a:tab pos="7880350" algn="l"/>
                <a:tab pos="8294688" algn="l"/>
              </a:tabLst>
              <a:defRPr sz="2200">
                <a:solidFill>
                  <a:schemeClr val="tx1"/>
                </a:solidFill>
                <a:latin typeface="Times New Roman" panose="02020603050405020304" pitchFamily="18" charset="0"/>
              </a:defRPr>
            </a:lvl9pPr>
          </a:lstStyle>
          <a:p>
            <a:pPr eaLnBrk="1">
              <a:lnSpc>
                <a:spcPct val="93000"/>
              </a:lnSpc>
              <a:buSzPct val="100000"/>
            </a:pPr>
            <a:r>
              <a:rPr lang="en-US" altLang="en-US" sz="2000" dirty="0">
                <a:solidFill>
                  <a:srgbClr val="000000"/>
                </a:solidFill>
                <a:latin typeface="Arial" panose="020B0604020202020204" pitchFamily="34" charset="0"/>
                <a:ea typeface="Arial Unicode MS" panose="020B0604020202020204" pitchFamily="34" charset="-128"/>
                <a:cs typeface="Arial Unicode MS" panose="020B0604020202020204" pitchFamily="34" charset="-128"/>
              </a:rPr>
              <a:t>Cerebellum</a:t>
            </a:r>
          </a:p>
        </p:txBody>
      </p:sp>
      <p:sp>
        <p:nvSpPr>
          <p:cNvPr id="2199559" name="Text Box 7">
            <a:extLst>
              <a:ext uri="{FF2B5EF4-FFF2-40B4-BE49-F238E27FC236}">
                <a16:creationId xmlns:a16="http://schemas.microsoft.com/office/drawing/2014/main" id="{DF68F8C3-F0B2-2D74-E4B7-892C246CF05F}"/>
              </a:ext>
            </a:extLst>
          </p:cNvPr>
          <p:cNvSpPr txBox="1">
            <a:spLocks noChangeArrowheads="1"/>
          </p:cNvSpPr>
          <p:nvPr/>
        </p:nvSpPr>
        <p:spPr bwMode="auto">
          <a:xfrm>
            <a:off x="396875" y="77788"/>
            <a:ext cx="8842375" cy="6715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defRPr/>
            </a:pPr>
            <a:r>
              <a:rPr lang="en-US" altLang="en-US" sz="3800" b="1" dirty="0">
                <a:effectLst>
                  <a:outerShdw blurRad="38100" dist="38100" dir="2700000" algn="tl">
                    <a:srgbClr val="C0C0C0"/>
                  </a:outerShdw>
                </a:effectLst>
                <a:latin typeface="Arial" panose="020B0604020202020204" pitchFamily="34" charset="0"/>
              </a:rPr>
              <a:t>MRI Images, Females, Generation 41</a:t>
            </a:r>
          </a:p>
        </p:txBody>
      </p:sp>
      <p:sp>
        <p:nvSpPr>
          <p:cNvPr id="81929" name="Text Box 8">
            <a:extLst>
              <a:ext uri="{FF2B5EF4-FFF2-40B4-BE49-F238E27FC236}">
                <a16:creationId xmlns:a16="http://schemas.microsoft.com/office/drawing/2014/main" id="{0FC747D3-4300-9E68-3005-4218B6152A77}"/>
              </a:ext>
            </a:extLst>
          </p:cNvPr>
          <p:cNvSpPr txBox="1">
            <a:spLocks noChangeArrowheads="1"/>
          </p:cNvSpPr>
          <p:nvPr/>
        </p:nvSpPr>
        <p:spPr bwMode="auto">
          <a:xfrm>
            <a:off x="35616" y="6210556"/>
            <a:ext cx="8923337" cy="63094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de-DE" altLang="en-US" sz="1000" dirty="0">
                <a:latin typeface="Arial" panose="020B0604020202020204" pitchFamily="34" charset="0"/>
              </a:rPr>
              <a:t>Kolb, E. M., E. L. Rezende, L. Holness, A. Radtke, S. K. Lee, A. Obenaus, and T. Garland, Jr. 2013. </a:t>
            </a:r>
            <a:r>
              <a:rPr lang="en-US" altLang="en-US" sz="1000" dirty="0">
                <a:latin typeface="Arial" panose="020B0604020202020204" pitchFamily="34" charset="0"/>
              </a:rPr>
              <a:t>Mice selectively bred for high voluntary</a:t>
            </a:r>
            <a:br>
              <a:rPr lang="en-US" altLang="en-US" sz="1000" dirty="0">
                <a:latin typeface="Arial" panose="020B0604020202020204" pitchFamily="34" charset="0"/>
              </a:rPr>
            </a:br>
            <a:r>
              <a:rPr lang="en-US" altLang="en-US" sz="1000" dirty="0">
                <a:latin typeface="Arial" panose="020B0604020202020204" pitchFamily="34" charset="0"/>
              </a:rPr>
              <a:t>       wheel running have larger midbrains: support for the mosaic model of brain evolution. Journal of Experimental Biology 216:515-523.</a:t>
            </a:r>
          </a:p>
          <a:p>
            <a:pPr>
              <a:spcBef>
                <a:spcPct val="50000"/>
              </a:spcBef>
              <a:buFontTx/>
              <a:buNone/>
            </a:pPr>
            <a:r>
              <a:rPr lang="en-US" altLang="en-US" sz="1000" dirty="0">
                <a:latin typeface="Arial" panose="020B0604020202020204" pitchFamily="34" charset="0"/>
              </a:rPr>
              <a:t>Schmill, M. P. 2021. Neuroanatomical, behavioral, and physiological correlates of high voluntary wheel running. Univ. of California, Riverside.</a:t>
            </a:r>
          </a:p>
        </p:txBody>
      </p:sp>
      <p:sp>
        <p:nvSpPr>
          <p:cNvPr id="81930" name="Line 9">
            <a:extLst>
              <a:ext uri="{FF2B5EF4-FFF2-40B4-BE49-F238E27FC236}">
                <a16:creationId xmlns:a16="http://schemas.microsoft.com/office/drawing/2014/main" id="{E4CE3459-FD15-D95A-14C4-3A82ED283F63}"/>
              </a:ext>
            </a:extLst>
          </p:cNvPr>
          <p:cNvSpPr>
            <a:spLocks noChangeShapeType="1"/>
          </p:cNvSpPr>
          <p:nvPr/>
        </p:nvSpPr>
        <p:spPr bwMode="auto">
          <a:xfrm>
            <a:off x="3343275" y="2354263"/>
            <a:ext cx="1420813" cy="0"/>
          </a:xfrm>
          <a:prstGeom prst="line">
            <a:avLst/>
          </a:prstGeom>
          <a:noFill/>
          <a:ln w="38100">
            <a:solidFill>
              <a:srgbClr val="000000"/>
            </a:solidFill>
            <a:round/>
            <a:headEnd type="triangle" w="lg" len="lg"/>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US" dirty="0"/>
          </a:p>
        </p:txBody>
      </p:sp>
      <p:sp>
        <p:nvSpPr>
          <p:cNvPr id="81931" name="Text Box 10">
            <a:extLst>
              <a:ext uri="{FF2B5EF4-FFF2-40B4-BE49-F238E27FC236}">
                <a16:creationId xmlns:a16="http://schemas.microsoft.com/office/drawing/2014/main" id="{666FCC1E-B658-A5B3-C98C-AC942E33F6C0}"/>
              </a:ext>
            </a:extLst>
          </p:cNvPr>
          <p:cNvSpPr txBox="1">
            <a:spLocks noChangeArrowheads="1"/>
          </p:cNvSpPr>
          <p:nvPr/>
        </p:nvSpPr>
        <p:spPr bwMode="auto">
          <a:xfrm>
            <a:off x="4802188" y="2200275"/>
            <a:ext cx="1571625" cy="31273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80808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81639" tIns="40820" rIns="81639" bIns="40820"/>
          <a:lstStyle>
            <a:lvl1pPr defTabSz="414338">
              <a:tabLst>
                <a:tab pos="0" algn="l"/>
                <a:tab pos="414338" algn="l"/>
                <a:tab pos="828675" algn="l"/>
                <a:tab pos="1244600" algn="l"/>
                <a:tab pos="1658938" algn="l"/>
                <a:tab pos="2073275" algn="l"/>
                <a:tab pos="2487613" algn="l"/>
                <a:tab pos="2903538" algn="l"/>
                <a:tab pos="3317875" algn="l"/>
                <a:tab pos="3732213" algn="l"/>
                <a:tab pos="4146550" algn="l"/>
                <a:tab pos="4562475" algn="l"/>
                <a:tab pos="4976813" algn="l"/>
                <a:tab pos="5391150" algn="l"/>
                <a:tab pos="5805488" algn="l"/>
                <a:tab pos="6221413" algn="l"/>
                <a:tab pos="6635750" algn="l"/>
                <a:tab pos="7050088" algn="l"/>
                <a:tab pos="7464425" algn="l"/>
                <a:tab pos="7880350" algn="l"/>
                <a:tab pos="8294688" algn="l"/>
              </a:tabLst>
              <a:defRPr sz="2200">
                <a:solidFill>
                  <a:schemeClr val="tx1"/>
                </a:solidFill>
                <a:latin typeface="Times New Roman" panose="02020603050405020304" pitchFamily="18" charset="0"/>
              </a:defRPr>
            </a:lvl1pPr>
            <a:lvl2pPr marL="674688" indent="-260350" defTabSz="414338">
              <a:tabLst>
                <a:tab pos="0" algn="l"/>
                <a:tab pos="414338" algn="l"/>
                <a:tab pos="828675" algn="l"/>
                <a:tab pos="1244600" algn="l"/>
                <a:tab pos="1658938" algn="l"/>
                <a:tab pos="2073275" algn="l"/>
                <a:tab pos="2487613" algn="l"/>
                <a:tab pos="2903538" algn="l"/>
                <a:tab pos="3317875" algn="l"/>
                <a:tab pos="3732213" algn="l"/>
                <a:tab pos="4146550" algn="l"/>
                <a:tab pos="4562475" algn="l"/>
                <a:tab pos="4976813" algn="l"/>
                <a:tab pos="5391150" algn="l"/>
                <a:tab pos="5805488" algn="l"/>
                <a:tab pos="6221413" algn="l"/>
                <a:tab pos="6635750" algn="l"/>
                <a:tab pos="7050088" algn="l"/>
                <a:tab pos="7464425" algn="l"/>
                <a:tab pos="7880350" algn="l"/>
                <a:tab pos="8294688" algn="l"/>
              </a:tabLst>
              <a:defRPr sz="2200">
                <a:solidFill>
                  <a:schemeClr val="tx1"/>
                </a:solidFill>
                <a:latin typeface="Times New Roman" panose="02020603050405020304" pitchFamily="18" charset="0"/>
              </a:defRPr>
            </a:lvl2pPr>
            <a:lvl3pPr marL="1036638" indent="-207963" defTabSz="414338">
              <a:tabLst>
                <a:tab pos="0" algn="l"/>
                <a:tab pos="414338" algn="l"/>
                <a:tab pos="828675" algn="l"/>
                <a:tab pos="1244600" algn="l"/>
                <a:tab pos="1658938" algn="l"/>
                <a:tab pos="2073275" algn="l"/>
                <a:tab pos="2487613" algn="l"/>
                <a:tab pos="2903538" algn="l"/>
                <a:tab pos="3317875" algn="l"/>
                <a:tab pos="3732213" algn="l"/>
                <a:tab pos="4146550" algn="l"/>
                <a:tab pos="4562475" algn="l"/>
                <a:tab pos="4976813" algn="l"/>
                <a:tab pos="5391150" algn="l"/>
                <a:tab pos="5805488" algn="l"/>
                <a:tab pos="6221413" algn="l"/>
                <a:tab pos="6635750" algn="l"/>
                <a:tab pos="7050088" algn="l"/>
                <a:tab pos="7464425" algn="l"/>
                <a:tab pos="7880350" algn="l"/>
                <a:tab pos="8294688" algn="l"/>
              </a:tabLst>
              <a:defRPr sz="2200">
                <a:solidFill>
                  <a:schemeClr val="tx1"/>
                </a:solidFill>
                <a:latin typeface="Times New Roman" panose="02020603050405020304" pitchFamily="18" charset="0"/>
              </a:defRPr>
            </a:lvl3pPr>
            <a:lvl4pPr marL="1450975" indent="-206375" defTabSz="414338">
              <a:tabLst>
                <a:tab pos="0" algn="l"/>
                <a:tab pos="414338" algn="l"/>
                <a:tab pos="828675" algn="l"/>
                <a:tab pos="1244600" algn="l"/>
                <a:tab pos="1658938" algn="l"/>
                <a:tab pos="2073275" algn="l"/>
                <a:tab pos="2487613" algn="l"/>
                <a:tab pos="2903538" algn="l"/>
                <a:tab pos="3317875" algn="l"/>
                <a:tab pos="3732213" algn="l"/>
                <a:tab pos="4146550" algn="l"/>
                <a:tab pos="4562475" algn="l"/>
                <a:tab pos="4976813" algn="l"/>
                <a:tab pos="5391150" algn="l"/>
                <a:tab pos="5805488" algn="l"/>
                <a:tab pos="6221413" algn="l"/>
                <a:tab pos="6635750" algn="l"/>
                <a:tab pos="7050088" algn="l"/>
                <a:tab pos="7464425" algn="l"/>
                <a:tab pos="7880350" algn="l"/>
                <a:tab pos="8294688" algn="l"/>
              </a:tabLst>
              <a:defRPr sz="2200">
                <a:solidFill>
                  <a:schemeClr val="tx1"/>
                </a:solidFill>
                <a:latin typeface="Times New Roman" panose="02020603050405020304" pitchFamily="18" charset="0"/>
              </a:defRPr>
            </a:lvl4pPr>
            <a:lvl5pPr marL="1866900" indent="-207963" defTabSz="414338">
              <a:tabLst>
                <a:tab pos="0" algn="l"/>
                <a:tab pos="414338" algn="l"/>
                <a:tab pos="828675" algn="l"/>
                <a:tab pos="1244600" algn="l"/>
                <a:tab pos="1658938" algn="l"/>
                <a:tab pos="2073275" algn="l"/>
                <a:tab pos="2487613" algn="l"/>
                <a:tab pos="2903538" algn="l"/>
                <a:tab pos="3317875" algn="l"/>
                <a:tab pos="3732213" algn="l"/>
                <a:tab pos="4146550" algn="l"/>
                <a:tab pos="4562475" algn="l"/>
                <a:tab pos="4976813" algn="l"/>
                <a:tab pos="5391150" algn="l"/>
                <a:tab pos="5805488" algn="l"/>
                <a:tab pos="6221413" algn="l"/>
                <a:tab pos="6635750" algn="l"/>
                <a:tab pos="7050088" algn="l"/>
                <a:tab pos="7464425" algn="l"/>
                <a:tab pos="7880350" algn="l"/>
                <a:tab pos="8294688" algn="l"/>
              </a:tabLst>
              <a:defRPr sz="2200">
                <a:solidFill>
                  <a:schemeClr val="tx1"/>
                </a:solidFill>
                <a:latin typeface="Times New Roman" panose="02020603050405020304" pitchFamily="18" charset="0"/>
              </a:defRPr>
            </a:lvl5pPr>
            <a:lvl6pPr marL="2324100" indent="-207963" defTabSz="414338" eaLnBrk="0" fontAlgn="base" hangingPunct="0">
              <a:spcBef>
                <a:spcPct val="0"/>
              </a:spcBef>
              <a:spcAft>
                <a:spcPct val="0"/>
              </a:spcAft>
              <a:tabLst>
                <a:tab pos="0" algn="l"/>
                <a:tab pos="414338" algn="l"/>
                <a:tab pos="828675" algn="l"/>
                <a:tab pos="1244600" algn="l"/>
                <a:tab pos="1658938" algn="l"/>
                <a:tab pos="2073275" algn="l"/>
                <a:tab pos="2487613" algn="l"/>
                <a:tab pos="2903538" algn="l"/>
                <a:tab pos="3317875" algn="l"/>
                <a:tab pos="3732213" algn="l"/>
                <a:tab pos="4146550" algn="l"/>
                <a:tab pos="4562475" algn="l"/>
                <a:tab pos="4976813" algn="l"/>
                <a:tab pos="5391150" algn="l"/>
                <a:tab pos="5805488" algn="l"/>
                <a:tab pos="6221413" algn="l"/>
                <a:tab pos="6635750" algn="l"/>
                <a:tab pos="7050088" algn="l"/>
                <a:tab pos="7464425" algn="l"/>
                <a:tab pos="7880350" algn="l"/>
                <a:tab pos="8294688" algn="l"/>
              </a:tabLst>
              <a:defRPr sz="2200">
                <a:solidFill>
                  <a:schemeClr val="tx1"/>
                </a:solidFill>
                <a:latin typeface="Times New Roman" panose="02020603050405020304" pitchFamily="18" charset="0"/>
              </a:defRPr>
            </a:lvl6pPr>
            <a:lvl7pPr marL="2781300" indent="-207963" defTabSz="414338" eaLnBrk="0" fontAlgn="base" hangingPunct="0">
              <a:spcBef>
                <a:spcPct val="0"/>
              </a:spcBef>
              <a:spcAft>
                <a:spcPct val="0"/>
              </a:spcAft>
              <a:tabLst>
                <a:tab pos="0" algn="l"/>
                <a:tab pos="414338" algn="l"/>
                <a:tab pos="828675" algn="l"/>
                <a:tab pos="1244600" algn="l"/>
                <a:tab pos="1658938" algn="l"/>
                <a:tab pos="2073275" algn="l"/>
                <a:tab pos="2487613" algn="l"/>
                <a:tab pos="2903538" algn="l"/>
                <a:tab pos="3317875" algn="l"/>
                <a:tab pos="3732213" algn="l"/>
                <a:tab pos="4146550" algn="l"/>
                <a:tab pos="4562475" algn="l"/>
                <a:tab pos="4976813" algn="l"/>
                <a:tab pos="5391150" algn="l"/>
                <a:tab pos="5805488" algn="l"/>
                <a:tab pos="6221413" algn="l"/>
                <a:tab pos="6635750" algn="l"/>
                <a:tab pos="7050088" algn="l"/>
                <a:tab pos="7464425" algn="l"/>
                <a:tab pos="7880350" algn="l"/>
                <a:tab pos="8294688" algn="l"/>
              </a:tabLst>
              <a:defRPr sz="2200">
                <a:solidFill>
                  <a:schemeClr val="tx1"/>
                </a:solidFill>
                <a:latin typeface="Times New Roman" panose="02020603050405020304" pitchFamily="18" charset="0"/>
              </a:defRPr>
            </a:lvl7pPr>
            <a:lvl8pPr marL="3238500" indent="-207963" defTabSz="414338" eaLnBrk="0" fontAlgn="base" hangingPunct="0">
              <a:spcBef>
                <a:spcPct val="0"/>
              </a:spcBef>
              <a:spcAft>
                <a:spcPct val="0"/>
              </a:spcAft>
              <a:tabLst>
                <a:tab pos="0" algn="l"/>
                <a:tab pos="414338" algn="l"/>
                <a:tab pos="828675" algn="l"/>
                <a:tab pos="1244600" algn="l"/>
                <a:tab pos="1658938" algn="l"/>
                <a:tab pos="2073275" algn="l"/>
                <a:tab pos="2487613" algn="l"/>
                <a:tab pos="2903538" algn="l"/>
                <a:tab pos="3317875" algn="l"/>
                <a:tab pos="3732213" algn="l"/>
                <a:tab pos="4146550" algn="l"/>
                <a:tab pos="4562475" algn="l"/>
                <a:tab pos="4976813" algn="l"/>
                <a:tab pos="5391150" algn="l"/>
                <a:tab pos="5805488" algn="l"/>
                <a:tab pos="6221413" algn="l"/>
                <a:tab pos="6635750" algn="l"/>
                <a:tab pos="7050088" algn="l"/>
                <a:tab pos="7464425" algn="l"/>
                <a:tab pos="7880350" algn="l"/>
                <a:tab pos="8294688" algn="l"/>
              </a:tabLst>
              <a:defRPr sz="2200">
                <a:solidFill>
                  <a:schemeClr val="tx1"/>
                </a:solidFill>
                <a:latin typeface="Times New Roman" panose="02020603050405020304" pitchFamily="18" charset="0"/>
              </a:defRPr>
            </a:lvl8pPr>
            <a:lvl9pPr marL="3695700" indent="-207963" defTabSz="414338" eaLnBrk="0" fontAlgn="base" hangingPunct="0">
              <a:spcBef>
                <a:spcPct val="0"/>
              </a:spcBef>
              <a:spcAft>
                <a:spcPct val="0"/>
              </a:spcAft>
              <a:tabLst>
                <a:tab pos="0" algn="l"/>
                <a:tab pos="414338" algn="l"/>
                <a:tab pos="828675" algn="l"/>
                <a:tab pos="1244600" algn="l"/>
                <a:tab pos="1658938" algn="l"/>
                <a:tab pos="2073275" algn="l"/>
                <a:tab pos="2487613" algn="l"/>
                <a:tab pos="2903538" algn="l"/>
                <a:tab pos="3317875" algn="l"/>
                <a:tab pos="3732213" algn="l"/>
                <a:tab pos="4146550" algn="l"/>
                <a:tab pos="4562475" algn="l"/>
                <a:tab pos="4976813" algn="l"/>
                <a:tab pos="5391150" algn="l"/>
                <a:tab pos="5805488" algn="l"/>
                <a:tab pos="6221413" algn="l"/>
                <a:tab pos="6635750" algn="l"/>
                <a:tab pos="7050088" algn="l"/>
                <a:tab pos="7464425" algn="l"/>
                <a:tab pos="7880350" algn="l"/>
                <a:tab pos="8294688" algn="l"/>
              </a:tabLst>
              <a:defRPr sz="2200">
                <a:solidFill>
                  <a:schemeClr val="tx1"/>
                </a:solidFill>
                <a:latin typeface="Times New Roman" panose="02020603050405020304" pitchFamily="18" charset="0"/>
              </a:defRPr>
            </a:lvl9pPr>
          </a:lstStyle>
          <a:p>
            <a:pPr eaLnBrk="1">
              <a:lnSpc>
                <a:spcPct val="93000"/>
              </a:lnSpc>
              <a:buSzPct val="100000"/>
            </a:pPr>
            <a:r>
              <a:rPr lang="en-US" altLang="en-US" sz="2000" dirty="0">
                <a:solidFill>
                  <a:srgbClr val="000000"/>
                </a:solidFill>
                <a:latin typeface="Arial" panose="020B0604020202020204" pitchFamily="34" charset="0"/>
                <a:ea typeface="Arial Unicode MS" panose="020B0604020202020204" pitchFamily="34" charset="-128"/>
                <a:cs typeface="Arial Unicode MS" panose="020B0604020202020204" pitchFamily="34" charset="-128"/>
              </a:rPr>
              <a:t>Forebrain</a:t>
            </a:r>
          </a:p>
        </p:txBody>
      </p:sp>
      <p:sp>
        <p:nvSpPr>
          <p:cNvPr id="81932" name="Text Box 11">
            <a:extLst>
              <a:ext uri="{FF2B5EF4-FFF2-40B4-BE49-F238E27FC236}">
                <a16:creationId xmlns:a16="http://schemas.microsoft.com/office/drawing/2014/main" id="{D8C5952B-E533-3E02-C961-DE7399FC2626}"/>
              </a:ext>
            </a:extLst>
          </p:cNvPr>
          <p:cNvSpPr txBox="1">
            <a:spLocks noChangeArrowheads="1"/>
          </p:cNvSpPr>
          <p:nvPr/>
        </p:nvSpPr>
        <p:spPr bwMode="auto">
          <a:xfrm>
            <a:off x="2459038" y="3998973"/>
            <a:ext cx="1571625" cy="31273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80808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81639" tIns="40820" rIns="81639" bIns="40820"/>
          <a:lstStyle>
            <a:lvl1pPr defTabSz="414338">
              <a:tabLst>
                <a:tab pos="0" algn="l"/>
                <a:tab pos="414338" algn="l"/>
                <a:tab pos="828675" algn="l"/>
                <a:tab pos="1244600" algn="l"/>
                <a:tab pos="1658938" algn="l"/>
                <a:tab pos="2073275" algn="l"/>
                <a:tab pos="2487613" algn="l"/>
                <a:tab pos="2903538" algn="l"/>
                <a:tab pos="3317875" algn="l"/>
                <a:tab pos="3732213" algn="l"/>
                <a:tab pos="4146550" algn="l"/>
                <a:tab pos="4562475" algn="l"/>
                <a:tab pos="4976813" algn="l"/>
                <a:tab pos="5391150" algn="l"/>
                <a:tab pos="5805488" algn="l"/>
                <a:tab pos="6221413" algn="l"/>
                <a:tab pos="6635750" algn="l"/>
                <a:tab pos="7050088" algn="l"/>
                <a:tab pos="7464425" algn="l"/>
                <a:tab pos="7880350" algn="l"/>
                <a:tab pos="8294688" algn="l"/>
              </a:tabLst>
              <a:defRPr sz="2200">
                <a:solidFill>
                  <a:schemeClr val="tx1"/>
                </a:solidFill>
                <a:latin typeface="Times New Roman" panose="02020603050405020304" pitchFamily="18" charset="0"/>
              </a:defRPr>
            </a:lvl1pPr>
            <a:lvl2pPr marL="674688" indent="-260350" defTabSz="414338">
              <a:tabLst>
                <a:tab pos="0" algn="l"/>
                <a:tab pos="414338" algn="l"/>
                <a:tab pos="828675" algn="l"/>
                <a:tab pos="1244600" algn="l"/>
                <a:tab pos="1658938" algn="l"/>
                <a:tab pos="2073275" algn="l"/>
                <a:tab pos="2487613" algn="l"/>
                <a:tab pos="2903538" algn="l"/>
                <a:tab pos="3317875" algn="l"/>
                <a:tab pos="3732213" algn="l"/>
                <a:tab pos="4146550" algn="l"/>
                <a:tab pos="4562475" algn="l"/>
                <a:tab pos="4976813" algn="l"/>
                <a:tab pos="5391150" algn="l"/>
                <a:tab pos="5805488" algn="l"/>
                <a:tab pos="6221413" algn="l"/>
                <a:tab pos="6635750" algn="l"/>
                <a:tab pos="7050088" algn="l"/>
                <a:tab pos="7464425" algn="l"/>
                <a:tab pos="7880350" algn="l"/>
                <a:tab pos="8294688" algn="l"/>
              </a:tabLst>
              <a:defRPr sz="2200">
                <a:solidFill>
                  <a:schemeClr val="tx1"/>
                </a:solidFill>
                <a:latin typeface="Times New Roman" panose="02020603050405020304" pitchFamily="18" charset="0"/>
              </a:defRPr>
            </a:lvl2pPr>
            <a:lvl3pPr marL="1036638" indent="-207963" defTabSz="414338">
              <a:tabLst>
                <a:tab pos="0" algn="l"/>
                <a:tab pos="414338" algn="l"/>
                <a:tab pos="828675" algn="l"/>
                <a:tab pos="1244600" algn="l"/>
                <a:tab pos="1658938" algn="l"/>
                <a:tab pos="2073275" algn="l"/>
                <a:tab pos="2487613" algn="l"/>
                <a:tab pos="2903538" algn="l"/>
                <a:tab pos="3317875" algn="l"/>
                <a:tab pos="3732213" algn="l"/>
                <a:tab pos="4146550" algn="l"/>
                <a:tab pos="4562475" algn="l"/>
                <a:tab pos="4976813" algn="l"/>
                <a:tab pos="5391150" algn="l"/>
                <a:tab pos="5805488" algn="l"/>
                <a:tab pos="6221413" algn="l"/>
                <a:tab pos="6635750" algn="l"/>
                <a:tab pos="7050088" algn="l"/>
                <a:tab pos="7464425" algn="l"/>
                <a:tab pos="7880350" algn="l"/>
                <a:tab pos="8294688" algn="l"/>
              </a:tabLst>
              <a:defRPr sz="2200">
                <a:solidFill>
                  <a:schemeClr val="tx1"/>
                </a:solidFill>
                <a:latin typeface="Times New Roman" panose="02020603050405020304" pitchFamily="18" charset="0"/>
              </a:defRPr>
            </a:lvl3pPr>
            <a:lvl4pPr marL="1450975" indent="-206375" defTabSz="414338">
              <a:tabLst>
                <a:tab pos="0" algn="l"/>
                <a:tab pos="414338" algn="l"/>
                <a:tab pos="828675" algn="l"/>
                <a:tab pos="1244600" algn="l"/>
                <a:tab pos="1658938" algn="l"/>
                <a:tab pos="2073275" algn="l"/>
                <a:tab pos="2487613" algn="l"/>
                <a:tab pos="2903538" algn="l"/>
                <a:tab pos="3317875" algn="l"/>
                <a:tab pos="3732213" algn="l"/>
                <a:tab pos="4146550" algn="l"/>
                <a:tab pos="4562475" algn="l"/>
                <a:tab pos="4976813" algn="l"/>
                <a:tab pos="5391150" algn="l"/>
                <a:tab pos="5805488" algn="l"/>
                <a:tab pos="6221413" algn="l"/>
                <a:tab pos="6635750" algn="l"/>
                <a:tab pos="7050088" algn="l"/>
                <a:tab pos="7464425" algn="l"/>
                <a:tab pos="7880350" algn="l"/>
                <a:tab pos="8294688" algn="l"/>
              </a:tabLst>
              <a:defRPr sz="2200">
                <a:solidFill>
                  <a:schemeClr val="tx1"/>
                </a:solidFill>
                <a:latin typeface="Times New Roman" panose="02020603050405020304" pitchFamily="18" charset="0"/>
              </a:defRPr>
            </a:lvl4pPr>
            <a:lvl5pPr marL="1866900" indent="-207963" defTabSz="414338">
              <a:tabLst>
                <a:tab pos="0" algn="l"/>
                <a:tab pos="414338" algn="l"/>
                <a:tab pos="828675" algn="l"/>
                <a:tab pos="1244600" algn="l"/>
                <a:tab pos="1658938" algn="l"/>
                <a:tab pos="2073275" algn="l"/>
                <a:tab pos="2487613" algn="l"/>
                <a:tab pos="2903538" algn="l"/>
                <a:tab pos="3317875" algn="l"/>
                <a:tab pos="3732213" algn="l"/>
                <a:tab pos="4146550" algn="l"/>
                <a:tab pos="4562475" algn="l"/>
                <a:tab pos="4976813" algn="l"/>
                <a:tab pos="5391150" algn="l"/>
                <a:tab pos="5805488" algn="l"/>
                <a:tab pos="6221413" algn="l"/>
                <a:tab pos="6635750" algn="l"/>
                <a:tab pos="7050088" algn="l"/>
                <a:tab pos="7464425" algn="l"/>
                <a:tab pos="7880350" algn="l"/>
                <a:tab pos="8294688" algn="l"/>
              </a:tabLst>
              <a:defRPr sz="2200">
                <a:solidFill>
                  <a:schemeClr val="tx1"/>
                </a:solidFill>
                <a:latin typeface="Times New Roman" panose="02020603050405020304" pitchFamily="18" charset="0"/>
              </a:defRPr>
            </a:lvl5pPr>
            <a:lvl6pPr marL="2324100" indent="-207963" defTabSz="414338" eaLnBrk="0" fontAlgn="base" hangingPunct="0">
              <a:spcBef>
                <a:spcPct val="0"/>
              </a:spcBef>
              <a:spcAft>
                <a:spcPct val="0"/>
              </a:spcAft>
              <a:tabLst>
                <a:tab pos="0" algn="l"/>
                <a:tab pos="414338" algn="l"/>
                <a:tab pos="828675" algn="l"/>
                <a:tab pos="1244600" algn="l"/>
                <a:tab pos="1658938" algn="l"/>
                <a:tab pos="2073275" algn="l"/>
                <a:tab pos="2487613" algn="l"/>
                <a:tab pos="2903538" algn="l"/>
                <a:tab pos="3317875" algn="l"/>
                <a:tab pos="3732213" algn="l"/>
                <a:tab pos="4146550" algn="l"/>
                <a:tab pos="4562475" algn="l"/>
                <a:tab pos="4976813" algn="l"/>
                <a:tab pos="5391150" algn="l"/>
                <a:tab pos="5805488" algn="l"/>
                <a:tab pos="6221413" algn="l"/>
                <a:tab pos="6635750" algn="l"/>
                <a:tab pos="7050088" algn="l"/>
                <a:tab pos="7464425" algn="l"/>
                <a:tab pos="7880350" algn="l"/>
                <a:tab pos="8294688" algn="l"/>
              </a:tabLst>
              <a:defRPr sz="2200">
                <a:solidFill>
                  <a:schemeClr val="tx1"/>
                </a:solidFill>
                <a:latin typeface="Times New Roman" panose="02020603050405020304" pitchFamily="18" charset="0"/>
              </a:defRPr>
            </a:lvl6pPr>
            <a:lvl7pPr marL="2781300" indent="-207963" defTabSz="414338" eaLnBrk="0" fontAlgn="base" hangingPunct="0">
              <a:spcBef>
                <a:spcPct val="0"/>
              </a:spcBef>
              <a:spcAft>
                <a:spcPct val="0"/>
              </a:spcAft>
              <a:tabLst>
                <a:tab pos="0" algn="l"/>
                <a:tab pos="414338" algn="l"/>
                <a:tab pos="828675" algn="l"/>
                <a:tab pos="1244600" algn="l"/>
                <a:tab pos="1658938" algn="l"/>
                <a:tab pos="2073275" algn="l"/>
                <a:tab pos="2487613" algn="l"/>
                <a:tab pos="2903538" algn="l"/>
                <a:tab pos="3317875" algn="l"/>
                <a:tab pos="3732213" algn="l"/>
                <a:tab pos="4146550" algn="l"/>
                <a:tab pos="4562475" algn="l"/>
                <a:tab pos="4976813" algn="l"/>
                <a:tab pos="5391150" algn="l"/>
                <a:tab pos="5805488" algn="l"/>
                <a:tab pos="6221413" algn="l"/>
                <a:tab pos="6635750" algn="l"/>
                <a:tab pos="7050088" algn="l"/>
                <a:tab pos="7464425" algn="l"/>
                <a:tab pos="7880350" algn="l"/>
                <a:tab pos="8294688" algn="l"/>
              </a:tabLst>
              <a:defRPr sz="2200">
                <a:solidFill>
                  <a:schemeClr val="tx1"/>
                </a:solidFill>
                <a:latin typeface="Times New Roman" panose="02020603050405020304" pitchFamily="18" charset="0"/>
              </a:defRPr>
            </a:lvl7pPr>
            <a:lvl8pPr marL="3238500" indent="-207963" defTabSz="414338" eaLnBrk="0" fontAlgn="base" hangingPunct="0">
              <a:spcBef>
                <a:spcPct val="0"/>
              </a:spcBef>
              <a:spcAft>
                <a:spcPct val="0"/>
              </a:spcAft>
              <a:tabLst>
                <a:tab pos="0" algn="l"/>
                <a:tab pos="414338" algn="l"/>
                <a:tab pos="828675" algn="l"/>
                <a:tab pos="1244600" algn="l"/>
                <a:tab pos="1658938" algn="l"/>
                <a:tab pos="2073275" algn="l"/>
                <a:tab pos="2487613" algn="l"/>
                <a:tab pos="2903538" algn="l"/>
                <a:tab pos="3317875" algn="l"/>
                <a:tab pos="3732213" algn="l"/>
                <a:tab pos="4146550" algn="l"/>
                <a:tab pos="4562475" algn="l"/>
                <a:tab pos="4976813" algn="l"/>
                <a:tab pos="5391150" algn="l"/>
                <a:tab pos="5805488" algn="l"/>
                <a:tab pos="6221413" algn="l"/>
                <a:tab pos="6635750" algn="l"/>
                <a:tab pos="7050088" algn="l"/>
                <a:tab pos="7464425" algn="l"/>
                <a:tab pos="7880350" algn="l"/>
                <a:tab pos="8294688" algn="l"/>
              </a:tabLst>
              <a:defRPr sz="2200">
                <a:solidFill>
                  <a:schemeClr val="tx1"/>
                </a:solidFill>
                <a:latin typeface="Times New Roman" panose="02020603050405020304" pitchFamily="18" charset="0"/>
              </a:defRPr>
            </a:lvl8pPr>
            <a:lvl9pPr marL="3695700" indent="-207963" defTabSz="414338" eaLnBrk="0" fontAlgn="base" hangingPunct="0">
              <a:spcBef>
                <a:spcPct val="0"/>
              </a:spcBef>
              <a:spcAft>
                <a:spcPct val="0"/>
              </a:spcAft>
              <a:tabLst>
                <a:tab pos="0" algn="l"/>
                <a:tab pos="414338" algn="l"/>
                <a:tab pos="828675" algn="l"/>
                <a:tab pos="1244600" algn="l"/>
                <a:tab pos="1658938" algn="l"/>
                <a:tab pos="2073275" algn="l"/>
                <a:tab pos="2487613" algn="l"/>
                <a:tab pos="2903538" algn="l"/>
                <a:tab pos="3317875" algn="l"/>
                <a:tab pos="3732213" algn="l"/>
                <a:tab pos="4146550" algn="l"/>
                <a:tab pos="4562475" algn="l"/>
                <a:tab pos="4976813" algn="l"/>
                <a:tab pos="5391150" algn="l"/>
                <a:tab pos="5805488" algn="l"/>
                <a:tab pos="6221413" algn="l"/>
                <a:tab pos="6635750" algn="l"/>
                <a:tab pos="7050088" algn="l"/>
                <a:tab pos="7464425" algn="l"/>
                <a:tab pos="7880350" algn="l"/>
                <a:tab pos="8294688" algn="l"/>
              </a:tabLst>
              <a:defRPr sz="2200">
                <a:solidFill>
                  <a:schemeClr val="tx1"/>
                </a:solidFill>
                <a:latin typeface="Times New Roman" panose="02020603050405020304" pitchFamily="18" charset="0"/>
              </a:defRPr>
            </a:lvl9pPr>
          </a:lstStyle>
          <a:p>
            <a:pPr eaLnBrk="1">
              <a:lnSpc>
                <a:spcPct val="93000"/>
              </a:lnSpc>
              <a:buSzPct val="100000"/>
            </a:pPr>
            <a:r>
              <a:rPr lang="en-US" altLang="en-US" sz="2000" dirty="0">
                <a:solidFill>
                  <a:srgbClr val="000000"/>
                </a:solidFill>
                <a:latin typeface="Arial" panose="020B0604020202020204" pitchFamily="34" charset="0"/>
                <a:ea typeface="Arial Unicode MS" panose="020B0604020202020204" pitchFamily="34" charset="-128"/>
                <a:cs typeface="Arial Unicode MS" panose="020B0604020202020204" pitchFamily="34" charset="-128"/>
              </a:rPr>
              <a:t>Cerebellum</a:t>
            </a:r>
          </a:p>
        </p:txBody>
      </p:sp>
      <p:sp>
        <p:nvSpPr>
          <p:cNvPr id="81933" name="Line 12">
            <a:extLst>
              <a:ext uri="{FF2B5EF4-FFF2-40B4-BE49-F238E27FC236}">
                <a16:creationId xmlns:a16="http://schemas.microsoft.com/office/drawing/2014/main" id="{98B209E8-92F1-F73E-93E8-69B0E9983200}"/>
              </a:ext>
            </a:extLst>
          </p:cNvPr>
          <p:cNvSpPr>
            <a:spLocks noChangeShapeType="1"/>
          </p:cNvSpPr>
          <p:nvPr/>
        </p:nvSpPr>
        <p:spPr bwMode="auto">
          <a:xfrm flipH="1">
            <a:off x="3995738" y="4191060"/>
            <a:ext cx="1728787" cy="0"/>
          </a:xfrm>
          <a:prstGeom prst="line">
            <a:avLst/>
          </a:prstGeom>
          <a:noFill/>
          <a:ln w="38100">
            <a:solidFill>
              <a:srgbClr val="000000"/>
            </a:solidFill>
            <a:round/>
            <a:headEnd type="triangle" w="lg" len="lg"/>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US" dirty="0"/>
          </a:p>
        </p:txBody>
      </p:sp>
      <p:sp>
        <p:nvSpPr>
          <p:cNvPr id="81934" name="Line 13">
            <a:extLst>
              <a:ext uri="{FF2B5EF4-FFF2-40B4-BE49-F238E27FC236}">
                <a16:creationId xmlns:a16="http://schemas.microsoft.com/office/drawing/2014/main" id="{190BA51E-C84F-C3A6-BEDB-36AB958859A5}"/>
              </a:ext>
            </a:extLst>
          </p:cNvPr>
          <p:cNvSpPr>
            <a:spLocks noChangeShapeType="1"/>
          </p:cNvSpPr>
          <p:nvPr/>
        </p:nvSpPr>
        <p:spPr bwMode="auto">
          <a:xfrm flipH="1">
            <a:off x="3995738" y="4849813"/>
            <a:ext cx="2112962" cy="0"/>
          </a:xfrm>
          <a:prstGeom prst="line">
            <a:avLst/>
          </a:prstGeom>
          <a:noFill/>
          <a:ln w="38100">
            <a:solidFill>
              <a:srgbClr val="000000"/>
            </a:solidFill>
            <a:round/>
            <a:headEnd type="triangle" w="lg" len="lg"/>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US" dirty="0"/>
          </a:p>
        </p:txBody>
      </p:sp>
      <p:sp>
        <p:nvSpPr>
          <p:cNvPr id="81935" name="Line 14">
            <a:extLst>
              <a:ext uri="{FF2B5EF4-FFF2-40B4-BE49-F238E27FC236}">
                <a16:creationId xmlns:a16="http://schemas.microsoft.com/office/drawing/2014/main" id="{7CB080B1-0A39-77AC-94EF-6C4EEBCD6153}"/>
              </a:ext>
            </a:extLst>
          </p:cNvPr>
          <p:cNvSpPr>
            <a:spLocks noChangeShapeType="1"/>
          </p:cNvSpPr>
          <p:nvPr/>
        </p:nvSpPr>
        <p:spPr bwMode="auto">
          <a:xfrm flipH="1">
            <a:off x="3995738" y="5488221"/>
            <a:ext cx="2765425" cy="0"/>
          </a:xfrm>
          <a:prstGeom prst="line">
            <a:avLst/>
          </a:prstGeom>
          <a:noFill/>
          <a:ln w="38100">
            <a:solidFill>
              <a:srgbClr val="000000"/>
            </a:solidFill>
            <a:round/>
            <a:headEnd type="triangle" w="lg" len="lg"/>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US" dirty="0"/>
          </a:p>
        </p:txBody>
      </p:sp>
      <p:sp>
        <p:nvSpPr>
          <p:cNvPr id="81936" name="Text Box 15">
            <a:extLst>
              <a:ext uri="{FF2B5EF4-FFF2-40B4-BE49-F238E27FC236}">
                <a16:creationId xmlns:a16="http://schemas.microsoft.com/office/drawing/2014/main" id="{174F18AD-BBA4-E1EE-2F60-8F0B1CF52301}"/>
              </a:ext>
            </a:extLst>
          </p:cNvPr>
          <p:cNvSpPr txBox="1">
            <a:spLocks noChangeArrowheads="1"/>
          </p:cNvSpPr>
          <p:nvPr/>
        </p:nvSpPr>
        <p:spPr bwMode="auto">
          <a:xfrm>
            <a:off x="1770063" y="5294546"/>
            <a:ext cx="2341562" cy="42386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80808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81639" tIns="40820" rIns="81639" bIns="40820"/>
          <a:lstStyle>
            <a:lvl1pPr defTabSz="414338">
              <a:tabLst>
                <a:tab pos="0" algn="l"/>
                <a:tab pos="414338" algn="l"/>
                <a:tab pos="828675" algn="l"/>
                <a:tab pos="1244600" algn="l"/>
                <a:tab pos="1658938" algn="l"/>
                <a:tab pos="2073275" algn="l"/>
                <a:tab pos="2487613" algn="l"/>
                <a:tab pos="2903538" algn="l"/>
                <a:tab pos="3317875" algn="l"/>
                <a:tab pos="3732213" algn="l"/>
                <a:tab pos="4146550" algn="l"/>
                <a:tab pos="4562475" algn="l"/>
                <a:tab pos="4976813" algn="l"/>
                <a:tab pos="5391150" algn="l"/>
                <a:tab pos="5805488" algn="l"/>
                <a:tab pos="6221413" algn="l"/>
                <a:tab pos="6635750" algn="l"/>
                <a:tab pos="7050088" algn="l"/>
                <a:tab pos="7464425" algn="l"/>
                <a:tab pos="7880350" algn="l"/>
                <a:tab pos="8294688" algn="l"/>
              </a:tabLst>
              <a:defRPr sz="2200">
                <a:solidFill>
                  <a:schemeClr val="tx1"/>
                </a:solidFill>
                <a:latin typeface="Times New Roman" panose="02020603050405020304" pitchFamily="18" charset="0"/>
              </a:defRPr>
            </a:lvl1pPr>
            <a:lvl2pPr marL="674688" indent="-260350" defTabSz="414338">
              <a:tabLst>
                <a:tab pos="0" algn="l"/>
                <a:tab pos="414338" algn="l"/>
                <a:tab pos="828675" algn="l"/>
                <a:tab pos="1244600" algn="l"/>
                <a:tab pos="1658938" algn="l"/>
                <a:tab pos="2073275" algn="l"/>
                <a:tab pos="2487613" algn="l"/>
                <a:tab pos="2903538" algn="l"/>
                <a:tab pos="3317875" algn="l"/>
                <a:tab pos="3732213" algn="l"/>
                <a:tab pos="4146550" algn="l"/>
                <a:tab pos="4562475" algn="l"/>
                <a:tab pos="4976813" algn="l"/>
                <a:tab pos="5391150" algn="l"/>
                <a:tab pos="5805488" algn="l"/>
                <a:tab pos="6221413" algn="l"/>
                <a:tab pos="6635750" algn="l"/>
                <a:tab pos="7050088" algn="l"/>
                <a:tab pos="7464425" algn="l"/>
                <a:tab pos="7880350" algn="l"/>
                <a:tab pos="8294688" algn="l"/>
              </a:tabLst>
              <a:defRPr sz="2200">
                <a:solidFill>
                  <a:schemeClr val="tx1"/>
                </a:solidFill>
                <a:latin typeface="Times New Roman" panose="02020603050405020304" pitchFamily="18" charset="0"/>
              </a:defRPr>
            </a:lvl2pPr>
            <a:lvl3pPr marL="1036638" indent="-207963" defTabSz="414338">
              <a:tabLst>
                <a:tab pos="0" algn="l"/>
                <a:tab pos="414338" algn="l"/>
                <a:tab pos="828675" algn="l"/>
                <a:tab pos="1244600" algn="l"/>
                <a:tab pos="1658938" algn="l"/>
                <a:tab pos="2073275" algn="l"/>
                <a:tab pos="2487613" algn="l"/>
                <a:tab pos="2903538" algn="l"/>
                <a:tab pos="3317875" algn="l"/>
                <a:tab pos="3732213" algn="l"/>
                <a:tab pos="4146550" algn="l"/>
                <a:tab pos="4562475" algn="l"/>
                <a:tab pos="4976813" algn="l"/>
                <a:tab pos="5391150" algn="l"/>
                <a:tab pos="5805488" algn="l"/>
                <a:tab pos="6221413" algn="l"/>
                <a:tab pos="6635750" algn="l"/>
                <a:tab pos="7050088" algn="l"/>
                <a:tab pos="7464425" algn="l"/>
                <a:tab pos="7880350" algn="l"/>
                <a:tab pos="8294688" algn="l"/>
              </a:tabLst>
              <a:defRPr sz="2200">
                <a:solidFill>
                  <a:schemeClr val="tx1"/>
                </a:solidFill>
                <a:latin typeface="Times New Roman" panose="02020603050405020304" pitchFamily="18" charset="0"/>
              </a:defRPr>
            </a:lvl3pPr>
            <a:lvl4pPr marL="1450975" indent="-206375" defTabSz="414338">
              <a:tabLst>
                <a:tab pos="0" algn="l"/>
                <a:tab pos="414338" algn="l"/>
                <a:tab pos="828675" algn="l"/>
                <a:tab pos="1244600" algn="l"/>
                <a:tab pos="1658938" algn="l"/>
                <a:tab pos="2073275" algn="l"/>
                <a:tab pos="2487613" algn="l"/>
                <a:tab pos="2903538" algn="l"/>
                <a:tab pos="3317875" algn="l"/>
                <a:tab pos="3732213" algn="l"/>
                <a:tab pos="4146550" algn="l"/>
                <a:tab pos="4562475" algn="l"/>
                <a:tab pos="4976813" algn="l"/>
                <a:tab pos="5391150" algn="l"/>
                <a:tab pos="5805488" algn="l"/>
                <a:tab pos="6221413" algn="l"/>
                <a:tab pos="6635750" algn="l"/>
                <a:tab pos="7050088" algn="l"/>
                <a:tab pos="7464425" algn="l"/>
                <a:tab pos="7880350" algn="l"/>
                <a:tab pos="8294688" algn="l"/>
              </a:tabLst>
              <a:defRPr sz="2200">
                <a:solidFill>
                  <a:schemeClr val="tx1"/>
                </a:solidFill>
                <a:latin typeface="Times New Roman" panose="02020603050405020304" pitchFamily="18" charset="0"/>
              </a:defRPr>
            </a:lvl4pPr>
            <a:lvl5pPr marL="1866900" indent="-207963" defTabSz="414338">
              <a:tabLst>
                <a:tab pos="0" algn="l"/>
                <a:tab pos="414338" algn="l"/>
                <a:tab pos="828675" algn="l"/>
                <a:tab pos="1244600" algn="l"/>
                <a:tab pos="1658938" algn="l"/>
                <a:tab pos="2073275" algn="l"/>
                <a:tab pos="2487613" algn="l"/>
                <a:tab pos="2903538" algn="l"/>
                <a:tab pos="3317875" algn="l"/>
                <a:tab pos="3732213" algn="l"/>
                <a:tab pos="4146550" algn="l"/>
                <a:tab pos="4562475" algn="l"/>
                <a:tab pos="4976813" algn="l"/>
                <a:tab pos="5391150" algn="l"/>
                <a:tab pos="5805488" algn="l"/>
                <a:tab pos="6221413" algn="l"/>
                <a:tab pos="6635750" algn="l"/>
                <a:tab pos="7050088" algn="l"/>
                <a:tab pos="7464425" algn="l"/>
                <a:tab pos="7880350" algn="l"/>
                <a:tab pos="8294688" algn="l"/>
              </a:tabLst>
              <a:defRPr sz="2200">
                <a:solidFill>
                  <a:schemeClr val="tx1"/>
                </a:solidFill>
                <a:latin typeface="Times New Roman" panose="02020603050405020304" pitchFamily="18" charset="0"/>
              </a:defRPr>
            </a:lvl5pPr>
            <a:lvl6pPr marL="2324100" indent="-207963" defTabSz="414338" eaLnBrk="0" fontAlgn="base" hangingPunct="0">
              <a:spcBef>
                <a:spcPct val="0"/>
              </a:spcBef>
              <a:spcAft>
                <a:spcPct val="0"/>
              </a:spcAft>
              <a:tabLst>
                <a:tab pos="0" algn="l"/>
                <a:tab pos="414338" algn="l"/>
                <a:tab pos="828675" algn="l"/>
                <a:tab pos="1244600" algn="l"/>
                <a:tab pos="1658938" algn="l"/>
                <a:tab pos="2073275" algn="l"/>
                <a:tab pos="2487613" algn="l"/>
                <a:tab pos="2903538" algn="l"/>
                <a:tab pos="3317875" algn="l"/>
                <a:tab pos="3732213" algn="l"/>
                <a:tab pos="4146550" algn="l"/>
                <a:tab pos="4562475" algn="l"/>
                <a:tab pos="4976813" algn="l"/>
                <a:tab pos="5391150" algn="l"/>
                <a:tab pos="5805488" algn="l"/>
                <a:tab pos="6221413" algn="l"/>
                <a:tab pos="6635750" algn="l"/>
                <a:tab pos="7050088" algn="l"/>
                <a:tab pos="7464425" algn="l"/>
                <a:tab pos="7880350" algn="l"/>
                <a:tab pos="8294688" algn="l"/>
              </a:tabLst>
              <a:defRPr sz="2200">
                <a:solidFill>
                  <a:schemeClr val="tx1"/>
                </a:solidFill>
                <a:latin typeface="Times New Roman" panose="02020603050405020304" pitchFamily="18" charset="0"/>
              </a:defRPr>
            </a:lvl6pPr>
            <a:lvl7pPr marL="2781300" indent="-207963" defTabSz="414338" eaLnBrk="0" fontAlgn="base" hangingPunct="0">
              <a:spcBef>
                <a:spcPct val="0"/>
              </a:spcBef>
              <a:spcAft>
                <a:spcPct val="0"/>
              </a:spcAft>
              <a:tabLst>
                <a:tab pos="0" algn="l"/>
                <a:tab pos="414338" algn="l"/>
                <a:tab pos="828675" algn="l"/>
                <a:tab pos="1244600" algn="l"/>
                <a:tab pos="1658938" algn="l"/>
                <a:tab pos="2073275" algn="l"/>
                <a:tab pos="2487613" algn="l"/>
                <a:tab pos="2903538" algn="l"/>
                <a:tab pos="3317875" algn="l"/>
                <a:tab pos="3732213" algn="l"/>
                <a:tab pos="4146550" algn="l"/>
                <a:tab pos="4562475" algn="l"/>
                <a:tab pos="4976813" algn="l"/>
                <a:tab pos="5391150" algn="l"/>
                <a:tab pos="5805488" algn="l"/>
                <a:tab pos="6221413" algn="l"/>
                <a:tab pos="6635750" algn="l"/>
                <a:tab pos="7050088" algn="l"/>
                <a:tab pos="7464425" algn="l"/>
                <a:tab pos="7880350" algn="l"/>
                <a:tab pos="8294688" algn="l"/>
              </a:tabLst>
              <a:defRPr sz="2200">
                <a:solidFill>
                  <a:schemeClr val="tx1"/>
                </a:solidFill>
                <a:latin typeface="Times New Roman" panose="02020603050405020304" pitchFamily="18" charset="0"/>
              </a:defRPr>
            </a:lvl7pPr>
            <a:lvl8pPr marL="3238500" indent="-207963" defTabSz="414338" eaLnBrk="0" fontAlgn="base" hangingPunct="0">
              <a:spcBef>
                <a:spcPct val="0"/>
              </a:spcBef>
              <a:spcAft>
                <a:spcPct val="0"/>
              </a:spcAft>
              <a:tabLst>
                <a:tab pos="0" algn="l"/>
                <a:tab pos="414338" algn="l"/>
                <a:tab pos="828675" algn="l"/>
                <a:tab pos="1244600" algn="l"/>
                <a:tab pos="1658938" algn="l"/>
                <a:tab pos="2073275" algn="l"/>
                <a:tab pos="2487613" algn="l"/>
                <a:tab pos="2903538" algn="l"/>
                <a:tab pos="3317875" algn="l"/>
                <a:tab pos="3732213" algn="l"/>
                <a:tab pos="4146550" algn="l"/>
                <a:tab pos="4562475" algn="l"/>
                <a:tab pos="4976813" algn="l"/>
                <a:tab pos="5391150" algn="l"/>
                <a:tab pos="5805488" algn="l"/>
                <a:tab pos="6221413" algn="l"/>
                <a:tab pos="6635750" algn="l"/>
                <a:tab pos="7050088" algn="l"/>
                <a:tab pos="7464425" algn="l"/>
                <a:tab pos="7880350" algn="l"/>
                <a:tab pos="8294688" algn="l"/>
              </a:tabLst>
              <a:defRPr sz="2200">
                <a:solidFill>
                  <a:schemeClr val="tx1"/>
                </a:solidFill>
                <a:latin typeface="Times New Roman" panose="02020603050405020304" pitchFamily="18" charset="0"/>
              </a:defRPr>
            </a:lvl8pPr>
            <a:lvl9pPr marL="3695700" indent="-207963" defTabSz="414338" eaLnBrk="0" fontAlgn="base" hangingPunct="0">
              <a:spcBef>
                <a:spcPct val="0"/>
              </a:spcBef>
              <a:spcAft>
                <a:spcPct val="0"/>
              </a:spcAft>
              <a:tabLst>
                <a:tab pos="0" algn="l"/>
                <a:tab pos="414338" algn="l"/>
                <a:tab pos="828675" algn="l"/>
                <a:tab pos="1244600" algn="l"/>
                <a:tab pos="1658938" algn="l"/>
                <a:tab pos="2073275" algn="l"/>
                <a:tab pos="2487613" algn="l"/>
                <a:tab pos="2903538" algn="l"/>
                <a:tab pos="3317875" algn="l"/>
                <a:tab pos="3732213" algn="l"/>
                <a:tab pos="4146550" algn="l"/>
                <a:tab pos="4562475" algn="l"/>
                <a:tab pos="4976813" algn="l"/>
                <a:tab pos="5391150" algn="l"/>
                <a:tab pos="5805488" algn="l"/>
                <a:tab pos="6221413" algn="l"/>
                <a:tab pos="6635750" algn="l"/>
                <a:tab pos="7050088" algn="l"/>
                <a:tab pos="7464425" algn="l"/>
                <a:tab pos="7880350" algn="l"/>
                <a:tab pos="8294688" algn="l"/>
              </a:tabLst>
              <a:defRPr sz="2200">
                <a:solidFill>
                  <a:schemeClr val="tx1"/>
                </a:solidFill>
                <a:latin typeface="Times New Roman" panose="02020603050405020304" pitchFamily="18" charset="0"/>
              </a:defRPr>
            </a:lvl9pPr>
          </a:lstStyle>
          <a:p>
            <a:pPr eaLnBrk="1">
              <a:lnSpc>
                <a:spcPct val="93000"/>
              </a:lnSpc>
              <a:buSzPct val="100000"/>
            </a:pPr>
            <a:r>
              <a:rPr lang="en-US" altLang="en-US" sz="2000" dirty="0">
                <a:solidFill>
                  <a:srgbClr val="000000"/>
                </a:solidFill>
                <a:latin typeface="Arial" panose="020B0604020202020204" pitchFamily="34" charset="0"/>
                <a:ea typeface="Arial Unicode MS" panose="020B0604020202020204" pitchFamily="34" charset="-128"/>
                <a:cs typeface="Arial Unicode MS" panose="020B0604020202020204" pitchFamily="34" charset="-128"/>
              </a:rPr>
              <a:t>Caudate-putamen</a:t>
            </a:r>
          </a:p>
        </p:txBody>
      </p:sp>
      <p:sp>
        <p:nvSpPr>
          <p:cNvPr id="81937" name="Text Box 16">
            <a:extLst>
              <a:ext uri="{FF2B5EF4-FFF2-40B4-BE49-F238E27FC236}">
                <a16:creationId xmlns:a16="http://schemas.microsoft.com/office/drawing/2014/main" id="{F046D65A-E646-3F90-423A-ACB5E717DA6B}"/>
              </a:ext>
            </a:extLst>
          </p:cNvPr>
          <p:cNvSpPr txBox="1">
            <a:spLocks noChangeArrowheads="1"/>
          </p:cNvSpPr>
          <p:nvPr/>
        </p:nvSpPr>
        <p:spPr bwMode="auto">
          <a:xfrm>
            <a:off x="2228850" y="4619625"/>
            <a:ext cx="1728788" cy="31273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80808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81639" tIns="40820" rIns="81639" bIns="40820"/>
          <a:lstStyle>
            <a:lvl1pPr defTabSz="414338">
              <a:tabLst>
                <a:tab pos="0" algn="l"/>
                <a:tab pos="414338" algn="l"/>
                <a:tab pos="828675" algn="l"/>
                <a:tab pos="1244600" algn="l"/>
                <a:tab pos="1658938" algn="l"/>
                <a:tab pos="2073275" algn="l"/>
                <a:tab pos="2487613" algn="l"/>
                <a:tab pos="2903538" algn="l"/>
                <a:tab pos="3317875" algn="l"/>
                <a:tab pos="3732213" algn="l"/>
                <a:tab pos="4146550" algn="l"/>
                <a:tab pos="4562475" algn="l"/>
                <a:tab pos="4976813" algn="l"/>
                <a:tab pos="5391150" algn="l"/>
                <a:tab pos="5805488" algn="l"/>
                <a:tab pos="6221413" algn="l"/>
                <a:tab pos="6635750" algn="l"/>
                <a:tab pos="7050088" algn="l"/>
                <a:tab pos="7464425" algn="l"/>
                <a:tab pos="7880350" algn="l"/>
                <a:tab pos="8294688" algn="l"/>
              </a:tabLst>
              <a:defRPr sz="2200">
                <a:solidFill>
                  <a:schemeClr val="tx1"/>
                </a:solidFill>
                <a:latin typeface="Times New Roman" panose="02020603050405020304" pitchFamily="18" charset="0"/>
              </a:defRPr>
            </a:lvl1pPr>
            <a:lvl2pPr marL="674688" indent="-260350" defTabSz="414338">
              <a:tabLst>
                <a:tab pos="0" algn="l"/>
                <a:tab pos="414338" algn="l"/>
                <a:tab pos="828675" algn="l"/>
                <a:tab pos="1244600" algn="l"/>
                <a:tab pos="1658938" algn="l"/>
                <a:tab pos="2073275" algn="l"/>
                <a:tab pos="2487613" algn="l"/>
                <a:tab pos="2903538" algn="l"/>
                <a:tab pos="3317875" algn="l"/>
                <a:tab pos="3732213" algn="l"/>
                <a:tab pos="4146550" algn="l"/>
                <a:tab pos="4562475" algn="l"/>
                <a:tab pos="4976813" algn="l"/>
                <a:tab pos="5391150" algn="l"/>
                <a:tab pos="5805488" algn="l"/>
                <a:tab pos="6221413" algn="l"/>
                <a:tab pos="6635750" algn="l"/>
                <a:tab pos="7050088" algn="l"/>
                <a:tab pos="7464425" algn="l"/>
                <a:tab pos="7880350" algn="l"/>
                <a:tab pos="8294688" algn="l"/>
              </a:tabLst>
              <a:defRPr sz="2200">
                <a:solidFill>
                  <a:schemeClr val="tx1"/>
                </a:solidFill>
                <a:latin typeface="Times New Roman" panose="02020603050405020304" pitchFamily="18" charset="0"/>
              </a:defRPr>
            </a:lvl2pPr>
            <a:lvl3pPr marL="1036638" indent="-207963" defTabSz="414338">
              <a:tabLst>
                <a:tab pos="0" algn="l"/>
                <a:tab pos="414338" algn="l"/>
                <a:tab pos="828675" algn="l"/>
                <a:tab pos="1244600" algn="l"/>
                <a:tab pos="1658938" algn="l"/>
                <a:tab pos="2073275" algn="l"/>
                <a:tab pos="2487613" algn="l"/>
                <a:tab pos="2903538" algn="l"/>
                <a:tab pos="3317875" algn="l"/>
                <a:tab pos="3732213" algn="l"/>
                <a:tab pos="4146550" algn="l"/>
                <a:tab pos="4562475" algn="l"/>
                <a:tab pos="4976813" algn="l"/>
                <a:tab pos="5391150" algn="l"/>
                <a:tab pos="5805488" algn="l"/>
                <a:tab pos="6221413" algn="l"/>
                <a:tab pos="6635750" algn="l"/>
                <a:tab pos="7050088" algn="l"/>
                <a:tab pos="7464425" algn="l"/>
                <a:tab pos="7880350" algn="l"/>
                <a:tab pos="8294688" algn="l"/>
              </a:tabLst>
              <a:defRPr sz="2200">
                <a:solidFill>
                  <a:schemeClr val="tx1"/>
                </a:solidFill>
                <a:latin typeface="Times New Roman" panose="02020603050405020304" pitchFamily="18" charset="0"/>
              </a:defRPr>
            </a:lvl3pPr>
            <a:lvl4pPr marL="1450975" indent="-206375" defTabSz="414338">
              <a:tabLst>
                <a:tab pos="0" algn="l"/>
                <a:tab pos="414338" algn="l"/>
                <a:tab pos="828675" algn="l"/>
                <a:tab pos="1244600" algn="l"/>
                <a:tab pos="1658938" algn="l"/>
                <a:tab pos="2073275" algn="l"/>
                <a:tab pos="2487613" algn="l"/>
                <a:tab pos="2903538" algn="l"/>
                <a:tab pos="3317875" algn="l"/>
                <a:tab pos="3732213" algn="l"/>
                <a:tab pos="4146550" algn="l"/>
                <a:tab pos="4562475" algn="l"/>
                <a:tab pos="4976813" algn="l"/>
                <a:tab pos="5391150" algn="l"/>
                <a:tab pos="5805488" algn="l"/>
                <a:tab pos="6221413" algn="l"/>
                <a:tab pos="6635750" algn="l"/>
                <a:tab pos="7050088" algn="l"/>
                <a:tab pos="7464425" algn="l"/>
                <a:tab pos="7880350" algn="l"/>
                <a:tab pos="8294688" algn="l"/>
              </a:tabLst>
              <a:defRPr sz="2200">
                <a:solidFill>
                  <a:schemeClr val="tx1"/>
                </a:solidFill>
                <a:latin typeface="Times New Roman" panose="02020603050405020304" pitchFamily="18" charset="0"/>
              </a:defRPr>
            </a:lvl4pPr>
            <a:lvl5pPr marL="1866900" indent="-207963" defTabSz="414338">
              <a:tabLst>
                <a:tab pos="0" algn="l"/>
                <a:tab pos="414338" algn="l"/>
                <a:tab pos="828675" algn="l"/>
                <a:tab pos="1244600" algn="l"/>
                <a:tab pos="1658938" algn="l"/>
                <a:tab pos="2073275" algn="l"/>
                <a:tab pos="2487613" algn="l"/>
                <a:tab pos="2903538" algn="l"/>
                <a:tab pos="3317875" algn="l"/>
                <a:tab pos="3732213" algn="l"/>
                <a:tab pos="4146550" algn="l"/>
                <a:tab pos="4562475" algn="l"/>
                <a:tab pos="4976813" algn="l"/>
                <a:tab pos="5391150" algn="l"/>
                <a:tab pos="5805488" algn="l"/>
                <a:tab pos="6221413" algn="l"/>
                <a:tab pos="6635750" algn="l"/>
                <a:tab pos="7050088" algn="l"/>
                <a:tab pos="7464425" algn="l"/>
                <a:tab pos="7880350" algn="l"/>
                <a:tab pos="8294688" algn="l"/>
              </a:tabLst>
              <a:defRPr sz="2200">
                <a:solidFill>
                  <a:schemeClr val="tx1"/>
                </a:solidFill>
                <a:latin typeface="Times New Roman" panose="02020603050405020304" pitchFamily="18" charset="0"/>
              </a:defRPr>
            </a:lvl5pPr>
            <a:lvl6pPr marL="2324100" indent="-207963" defTabSz="414338" eaLnBrk="0" fontAlgn="base" hangingPunct="0">
              <a:spcBef>
                <a:spcPct val="0"/>
              </a:spcBef>
              <a:spcAft>
                <a:spcPct val="0"/>
              </a:spcAft>
              <a:tabLst>
                <a:tab pos="0" algn="l"/>
                <a:tab pos="414338" algn="l"/>
                <a:tab pos="828675" algn="l"/>
                <a:tab pos="1244600" algn="l"/>
                <a:tab pos="1658938" algn="l"/>
                <a:tab pos="2073275" algn="l"/>
                <a:tab pos="2487613" algn="l"/>
                <a:tab pos="2903538" algn="l"/>
                <a:tab pos="3317875" algn="l"/>
                <a:tab pos="3732213" algn="l"/>
                <a:tab pos="4146550" algn="l"/>
                <a:tab pos="4562475" algn="l"/>
                <a:tab pos="4976813" algn="l"/>
                <a:tab pos="5391150" algn="l"/>
                <a:tab pos="5805488" algn="l"/>
                <a:tab pos="6221413" algn="l"/>
                <a:tab pos="6635750" algn="l"/>
                <a:tab pos="7050088" algn="l"/>
                <a:tab pos="7464425" algn="l"/>
                <a:tab pos="7880350" algn="l"/>
                <a:tab pos="8294688" algn="l"/>
              </a:tabLst>
              <a:defRPr sz="2200">
                <a:solidFill>
                  <a:schemeClr val="tx1"/>
                </a:solidFill>
                <a:latin typeface="Times New Roman" panose="02020603050405020304" pitchFamily="18" charset="0"/>
              </a:defRPr>
            </a:lvl6pPr>
            <a:lvl7pPr marL="2781300" indent="-207963" defTabSz="414338" eaLnBrk="0" fontAlgn="base" hangingPunct="0">
              <a:spcBef>
                <a:spcPct val="0"/>
              </a:spcBef>
              <a:spcAft>
                <a:spcPct val="0"/>
              </a:spcAft>
              <a:tabLst>
                <a:tab pos="0" algn="l"/>
                <a:tab pos="414338" algn="l"/>
                <a:tab pos="828675" algn="l"/>
                <a:tab pos="1244600" algn="l"/>
                <a:tab pos="1658938" algn="l"/>
                <a:tab pos="2073275" algn="l"/>
                <a:tab pos="2487613" algn="l"/>
                <a:tab pos="2903538" algn="l"/>
                <a:tab pos="3317875" algn="l"/>
                <a:tab pos="3732213" algn="l"/>
                <a:tab pos="4146550" algn="l"/>
                <a:tab pos="4562475" algn="l"/>
                <a:tab pos="4976813" algn="l"/>
                <a:tab pos="5391150" algn="l"/>
                <a:tab pos="5805488" algn="l"/>
                <a:tab pos="6221413" algn="l"/>
                <a:tab pos="6635750" algn="l"/>
                <a:tab pos="7050088" algn="l"/>
                <a:tab pos="7464425" algn="l"/>
                <a:tab pos="7880350" algn="l"/>
                <a:tab pos="8294688" algn="l"/>
              </a:tabLst>
              <a:defRPr sz="2200">
                <a:solidFill>
                  <a:schemeClr val="tx1"/>
                </a:solidFill>
                <a:latin typeface="Times New Roman" panose="02020603050405020304" pitchFamily="18" charset="0"/>
              </a:defRPr>
            </a:lvl7pPr>
            <a:lvl8pPr marL="3238500" indent="-207963" defTabSz="414338" eaLnBrk="0" fontAlgn="base" hangingPunct="0">
              <a:spcBef>
                <a:spcPct val="0"/>
              </a:spcBef>
              <a:spcAft>
                <a:spcPct val="0"/>
              </a:spcAft>
              <a:tabLst>
                <a:tab pos="0" algn="l"/>
                <a:tab pos="414338" algn="l"/>
                <a:tab pos="828675" algn="l"/>
                <a:tab pos="1244600" algn="l"/>
                <a:tab pos="1658938" algn="l"/>
                <a:tab pos="2073275" algn="l"/>
                <a:tab pos="2487613" algn="l"/>
                <a:tab pos="2903538" algn="l"/>
                <a:tab pos="3317875" algn="l"/>
                <a:tab pos="3732213" algn="l"/>
                <a:tab pos="4146550" algn="l"/>
                <a:tab pos="4562475" algn="l"/>
                <a:tab pos="4976813" algn="l"/>
                <a:tab pos="5391150" algn="l"/>
                <a:tab pos="5805488" algn="l"/>
                <a:tab pos="6221413" algn="l"/>
                <a:tab pos="6635750" algn="l"/>
                <a:tab pos="7050088" algn="l"/>
                <a:tab pos="7464425" algn="l"/>
                <a:tab pos="7880350" algn="l"/>
                <a:tab pos="8294688" algn="l"/>
              </a:tabLst>
              <a:defRPr sz="2200">
                <a:solidFill>
                  <a:schemeClr val="tx1"/>
                </a:solidFill>
                <a:latin typeface="Times New Roman" panose="02020603050405020304" pitchFamily="18" charset="0"/>
              </a:defRPr>
            </a:lvl8pPr>
            <a:lvl9pPr marL="3695700" indent="-207963" defTabSz="414338" eaLnBrk="0" fontAlgn="base" hangingPunct="0">
              <a:spcBef>
                <a:spcPct val="0"/>
              </a:spcBef>
              <a:spcAft>
                <a:spcPct val="0"/>
              </a:spcAft>
              <a:tabLst>
                <a:tab pos="0" algn="l"/>
                <a:tab pos="414338" algn="l"/>
                <a:tab pos="828675" algn="l"/>
                <a:tab pos="1244600" algn="l"/>
                <a:tab pos="1658938" algn="l"/>
                <a:tab pos="2073275" algn="l"/>
                <a:tab pos="2487613" algn="l"/>
                <a:tab pos="2903538" algn="l"/>
                <a:tab pos="3317875" algn="l"/>
                <a:tab pos="3732213" algn="l"/>
                <a:tab pos="4146550" algn="l"/>
                <a:tab pos="4562475" algn="l"/>
                <a:tab pos="4976813" algn="l"/>
                <a:tab pos="5391150" algn="l"/>
                <a:tab pos="5805488" algn="l"/>
                <a:tab pos="6221413" algn="l"/>
                <a:tab pos="6635750" algn="l"/>
                <a:tab pos="7050088" algn="l"/>
                <a:tab pos="7464425" algn="l"/>
                <a:tab pos="7880350" algn="l"/>
                <a:tab pos="8294688" algn="l"/>
              </a:tabLst>
              <a:defRPr sz="2200">
                <a:solidFill>
                  <a:schemeClr val="tx1"/>
                </a:solidFill>
                <a:latin typeface="Times New Roman" panose="02020603050405020304" pitchFamily="18" charset="0"/>
              </a:defRPr>
            </a:lvl9pPr>
          </a:lstStyle>
          <a:p>
            <a:pPr eaLnBrk="1">
              <a:lnSpc>
                <a:spcPct val="93000"/>
              </a:lnSpc>
              <a:buSzPct val="100000"/>
            </a:pPr>
            <a:r>
              <a:rPr lang="en-US" altLang="en-US" sz="2000" dirty="0">
                <a:solidFill>
                  <a:srgbClr val="000000"/>
                </a:solidFill>
                <a:latin typeface="Arial" panose="020B0604020202020204" pitchFamily="34" charset="0"/>
                <a:ea typeface="Arial Unicode MS" panose="020B0604020202020204" pitchFamily="34" charset="-128"/>
                <a:cs typeface="Arial Unicode MS" panose="020B0604020202020204" pitchFamily="34" charset="-128"/>
              </a:rPr>
              <a:t>Hippocampus</a:t>
            </a:r>
          </a:p>
        </p:txBody>
      </p:sp>
      <p:sp>
        <p:nvSpPr>
          <p:cNvPr id="81938" name="Text Box 17">
            <a:extLst>
              <a:ext uri="{FF2B5EF4-FFF2-40B4-BE49-F238E27FC236}">
                <a16:creationId xmlns:a16="http://schemas.microsoft.com/office/drawing/2014/main" id="{5C703178-3509-1968-DAF5-53B8B87240D6}"/>
              </a:ext>
            </a:extLst>
          </p:cNvPr>
          <p:cNvSpPr txBox="1">
            <a:spLocks noChangeArrowheads="1"/>
          </p:cNvSpPr>
          <p:nvPr/>
        </p:nvSpPr>
        <p:spPr bwMode="auto">
          <a:xfrm>
            <a:off x="6991350" y="2392363"/>
            <a:ext cx="1571625" cy="31273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80808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81639" tIns="40820" rIns="81639" bIns="40820"/>
          <a:lstStyle>
            <a:lvl1pPr defTabSz="414338">
              <a:tabLst>
                <a:tab pos="0" algn="l"/>
                <a:tab pos="414338" algn="l"/>
                <a:tab pos="828675" algn="l"/>
                <a:tab pos="1244600" algn="l"/>
                <a:tab pos="1658938" algn="l"/>
                <a:tab pos="2073275" algn="l"/>
                <a:tab pos="2487613" algn="l"/>
                <a:tab pos="2903538" algn="l"/>
                <a:tab pos="3317875" algn="l"/>
                <a:tab pos="3732213" algn="l"/>
                <a:tab pos="4146550" algn="l"/>
                <a:tab pos="4562475" algn="l"/>
                <a:tab pos="4976813" algn="l"/>
                <a:tab pos="5391150" algn="l"/>
                <a:tab pos="5805488" algn="l"/>
                <a:tab pos="6221413" algn="l"/>
                <a:tab pos="6635750" algn="l"/>
                <a:tab pos="7050088" algn="l"/>
                <a:tab pos="7464425" algn="l"/>
                <a:tab pos="7880350" algn="l"/>
                <a:tab pos="8294688" algn="l"/>
              </a:tabLst>
              <a:defRPr sz="2200">
                <a:solidFill>
                  <a:schemeClr val="tx1"/>
                </a:solidFill>
                <a:latin typeface="Times New Roman" panose="02020603050405020304" pitchFamily="18" charset="0"/>
              </a:defRPr>
            </a:lvl1pPr>
            <a:lvl2pPr marL="674688" indent="-260350" defTabSz="414338">
              <a:tabLst>
                <a:tab pos="0" algn="l"/>
                <a:tab pos="414338" algn="l"/>
                <a:tab pos="828675" algn="l"/>
                <a:tab pos="1244600" algn="l"/>
                <a:tab pos="1658938" algn="l"/>
                <a:tab pos="2073275" algn="l"/>
                <a:tab pos="2487613" algn="l"/>
                <a:tab pos="2903538" algn="l"/>
                <a:tab pos="3317875" algn="l"/>
                <a:tab pos="3732213" algn="l"/>
                <a:tab pos="4146550" algn="l"/>
                <a:tab pos="4562475" algn="l"/>
                <a:tab pos="4976813" algn="l"/>
                <a:tab pos="5391150" algn="l"/>
                <a:tab pos="5805488" algn="l"/>
                <a:tab pos="6221413" algn="l"/>
                <a:tab pos="6635750" algn="l"/>
                <a:tab pos="7050088" algn="l"/>
                <a:tab pos="7464425" algn="l"/>
                <a:tab pos="7880350" algn="l"/>
                <a:tab pos="8294688" algn="l"/>
              </a:tabLst>
              <a:defRPr sz="2200">
                <a:solidFill>
                  <a:schemeClr val="tx1"/>
                </a:solidFill>
                <a:latin typeface="Times New Roman" panose="02020603050405020304" pitchFamily="18" charset="0"/>
              </a:defRPr>
            </a:lvl2pPr>
            <a:lvl3pPr marL="1036638" indent="-207963" defTabSz="414338">
              <a:tabLst>
                <a:tab pos="0" algn="l"/>
                <a:tab pos="414338" algn="l"/>
                <a:tab pos="828675" algn="l"/>
                <a:tab pos="1244600" algn="l"/>
                <a:tab pos="1658938" algn="l"/>
                <a:tab pos="2073275" algn="l"/>
                <a:tab pos="2487613" algn="l"/>
                <a:tab pos="2903538" algn="l"/>
                <a:tab pos="3317875" algn="l"/>
                <a:tab pos="3732213" algn="l"/>
                <a:tab pos="4146550" algn="l"/>
                <a:tab pos="4562475" algn="l"/>
                <a:tab pos="4976813" algn="l"/>
                <a:tab pos="5391150" algn="l"/>
                <a:tab pos="5805488" algn="l"/>
                <a:tab pos="6221413" algn="l"/>
                <a:tab pos="6635750" algn="l"/>
                <a:tab pos="7050088" algn="l"/>
                <a:tab pos="7464425" algn="l"/>
                <a:tab pos="7880350" algn="l"/>
                <a:tab pos="8294688" algn="l"/>
              </a:tabLst>
              <a:defRPr sz="2200">
                <a:solidFill>
                  <a:schemeClr val="tx1"/>
                </a:solidFill>
                <a:latin typeface="Times New Roman" panose="02020603050405020304" pitchFamily="18" charset="0"/>
              </a:defRPr>
            </a:lvl3pPr>
            <a:lvl4pPr marL="1450975" indent="-206375" defTabSz="414338">
              <a:tabLst>
                <a:tab pos="0" algn="l"/>
                <a:tab pos="414338" algn="l"/>
                <a:tab pos="828675" algn="l"/>
                <a:tab pos="1244600" algn="l"/>
                <a:tab pos="1658938" algn="l"/>
                <a:tab pos="2073275" algn="l"/>
                <a:tab pos="2487613" algn="l"/>
                <a:tab pos="2903538" algn="l"/>
                <a:tab pos="3317875" algn="l"/>
                <a:tab pos="3732213" algn="l"/>
                <a:tab pos="4146550" algn="l"/>
                <a:tab pos="4562475" algn="l"/>
                <a:tab pos="4976813" algn="l"/>
                <a:tab pos="5391150" algn="l"/>
                <a:tab pos="5805488" algn="l"/>
                <a:tab pos="6221413" algn="l"/>
                <a:tab pos="6635750" algn="l"/>
                <a:tab pos="7050088" algn="l"/>
                <a:tab pos="7464425" algn="l"/>
                <a:tab pos="7880350" algn="l"/>
                <a:tab pos="8294688" algn="l"/>
              </a:tabLst>
              <a:defRPr sz="2200">
                <a:solidFill>
                  <a:schemeClr val="tx1"/>
                </a:solidFill>
                <a:latin typeface="Times New Roman" panose="02020603050405020304" pitchFamily="18" charset="0"/>
              </a:defRPr>
            </a:lvl4pPr>
            <a:lvl5pPr marL="1866900" indent="-207963" defTabSz="414338">
              <a:tabLst>
                <a:tab pos="0" algn="l"/>
                <a:tab pos="414338" algn="l"/>
                <a:tab pos="828675" algn="l"/>
                <a:tab pos="1244600" algn="l"/>
                <a:tab pos="1658938" algn="l"/>
                <a:tab pos="2073275" algn="l"/>
                <a:tab pos="2487613" algn="l"/>
                <a:tab pos="2903538" algn="l"/>
                <a:tab pos="3317875" algn="l"/>
                <a:tab pos="3732213" algn="l"/>
                <a:tab pos="4146550" algn="l"/>
                <a:tab pos="4562475" algn="l"/>
                <a:tab pos="4976813" algn="l"/>
                <a:tab pos="5391150" algn="l"/>
                <a:tab pos="5805488" algn="l"/>
                <a:tab pos="6221413" algn="l"/>
                <a:tab pos="6635750" algn="l"/>
                <a:tab pos="7050088" algn="l"/>
                <a:tab pos="7464425" algn="l"/>
                <a:tab pos="7880350" algn="l"/>
                <a:tab pos="8294688" algn="l"/>
              </a:tabLst>
              <a:defRPr sz="2200">
                <a:solidFill>
                  <a:schemeClr val="tx1"/>
                </a:solidFill>
                <a:latin typeface="Times New Roman" panose="02020603050405020304" pitchFamily="18" charset="0"/>
              </a:defRPr>
            </a:lvl5pPr>
            <a:lvl6pPr marL="2324100" indent="-207963" defTabSz="414338" eaLnBrk="0" fontAlgn="base" hangingPunct="0">
              <a:spcBef>
                <a:spcPct val="0"/>
              </a:spcBef>
              <a:spcAft>
                <a:spcPct val="0"/>
              </a:spcAft>
              <a:tabLst>
                <a:tab pos="0" algn="l"/>
                <a:tab pos="414338" algn="l"/>
                <a:tab pos="828675" algn="l"/>
                <a:tab pos="1244600" algn="l"/>
                <a:tab pos="1658938" algn="l"/>
                <a:tab pos="2073275" algn="l"/>
                <a:tab pos="2487613" algn="l"/>
                <a:tab pos="2903538" algn="l"/>
                <a:tab pos="3317875" algn="l"/>
                <a:tab pos="3732213" algn="l"/>
                <a:tab pos="4146550" algn="l"/>
                <a:tab pos="4562475" algn="l"/>
                <a:tab pos="4976813" algn="l"/>
                <a:tab pos="5391150" algn="l"/>
                <a:tab pos="5805488" algn="l"/>
                <a:tab pos="6221413" algn="l"/>
                <a:tab pos="6635750" algn="l"/>
                <a:tab pos="7050088" algn="l"/>
                <a:tab pos="7464425" algn="l"/>
                <a:tab pos="7880350" algn="l"/>
                <a:tab pos="8294688" algn="l"/>
              </a:tabLst>
              <a:defRPr sz="2200">
                <a:solidFill>
                  <a:schemeClr val="tx1"/>
                </a:solidFill>
                <a:latin typeface="Times New Roman" panose="02020603050405020304" pitchFamily="18" charset="0"/>
              </a:defRPr>
            </a:lvl6pPr>
            <a:lvl7pPr marL="2781300" indent="-207963" defTabSz="414338" eaLnBrk="0" fontAlgn="base" hangingPunct="0">
              <a:spcBef>
                <a:spcPct val="0"/>
              </a:spcBef>
              <a:spcAft>
                <a:spcPct val="0"/>
              </a:spcAft>
              <a:tabLst>
                <a:tab pos="0" algn="l"/>
                <a:tab pos="414338" algn="l"/>
                <a:tab pos="828675" algn="l"/>
                <a:tab pos="1244600" algn="l"/>
                <a:tab pos="1658938" algn="l"/>
                <a:tab pos="2073275" algn="l"/>
                <a:tab pos="2487613" algn="l"/>
                <a:tab pos="2903538" algn="l"/>
                <a:tab pos="3317875" algn="l"/>
                <a:tab pos="3732213" algn="l"/>
                <a:tab pos="4146550" algn="l"/>
                <a:tab pos="4562475" algn="l"/>
                <a:tab pos="4976813" algn="l"/>
                <a:tab pos="5391150" algn="l"/>
                <a:tab pos="5805488" algn="l"/>
                <a:tab pos="6221413" algn="l"/>
                <a:tab pos="6635750" algn="l"/>
                <a:tab pos="7050088" algn="l"/>
                <a:tab pos="7464425" algn="l"/>
                <a:tab pos="7880350" algn="l"/>
                <a:tab pos="8294688" algn="l"/>
              </a:tabLst>
              <a:defRPr sz="2200">
                <a:solidFill>
                  <a:schemeClr val="tx1"/>
                </a:solidFill>
                <a:latin typeface="Times New Roman" panose="02020603050405020304" pitchFamily="18" charset="0"/>
              </a:defRPr>
            </a:lvl7pPr>
            <a:lvl8pPr marL="3238500" indent="-207963" defTabSz="414338" eaLnBrk="0" fontAlgn="base" hangingPunct="0">
              <a:spcBef>
                <a:spcPct val="0"/>
              </a:spcBef>
              <a:spcAft>
                <a:spcPct val="0"/>
              </a:spcAft>
              <a:tabLst>
                <a:tab pos="0" algn="l"/>
                <a:tab pos="414338" algn="l"/>
                <a:tab pos="828675" algn="l"/>
                <a:tab pos="1244600" algn="l"/>
                <a:tab pos="1658938" algn="l"/>
                <a:tab pos="2073275" algn="l"/>
                <a:tab pos="2487613" algn="l"/>
                <a:tab pos="2903538" algn="l"/>
                <a:tab pos="3317875" algn="l"/>
                <a:tab pos="3732213" algn="l"/>
                <a:tab pos="4146550" algn="l"/>
                <a:tab pos="4562475" algn="l"/>
                <a:tab pos="4976813" algn="l"/>
                <a:tab pos="5391150" algn="l"/>
                <a:tab pos="5805488" algn="l"/>
                <a:tab pos="6221413" algn="l"/>
                <a:tab pos="6635750" algn="l"/>
                <a:tab pos="7050088" algn="l"/>
                <a:tab pos="7464425" algn="l"/>
                <a:tab pos="7880350" algn="l"/>
                <a:tab pos="8294688" algn="l"/>
              </a:tabLst>
              <a:defRPr sz="2200">
                <a:solidFill>
                  <a:schemeClr val="tx1"/>
                </a:solidFill>
                <a:latin typeface="Times New Roman" panose="02020603050405020304" pitchFamily="18" charset="0"/>
              </a:defRPr>
            </a:lvl8pPr>
            <a:lvl9pPr marL="3695700" indent="-207963" defTabSz="414338" eaLnBrk="0" fontAlgn="base" hangingPunct="0">
              <a:spcBef>
                <a:spcPct val="0"/>
              </a:spcBef>
              <a:spcAft>
                <a:spcPct val="0"/>
              </a:spcAft>
              <a:tabLst>
                <a:tab pos="0" algn="l"/>
                <a:tab pos="414338" algn="l"/>
                <a:tab pos="828675" algn="l"/>
                <a:tab pos="1244600" algn="l"/>
                <a:tab pos="1658938" algn="l"/>
                <a:tab pos="2073275" algn="l"/>
                <a:tab pos="2487613" algn="l"/>
                <a:tab pos="2903538" algn="l"/>
                <a:tab pos="3317875" algn="l"/>
                <a:tab pos="3732213" algn="l"/>
                <a:tab pos="4146550" algn="l"/>
                <a:tab pos="4562475" algn="l"/>
                <a:tab pos="4976813" algn="l"/>
                <a:tab pos="5391150" algn="l"/>
                <a:tab pos="5805488" algn="l"/>
                <a:tab pos="6221413" algn="l"/>
                <a:tab pos="6635750" algn="l"/>
                <a:tab pos="7050088" algn="l"/>
                <a:tab pos="7464425" algn="l"/>
                <a:tab pos="7880350" algn="l"/>
                <a:tab pos="8294688" algn="l"/>
              </a:tabLst>
              <a:defRPr sz="2200">
                <a:solidFill>
                  <a:schemeClr val="tx1"/>
                </a:solidFill>
                <a:latin typeface="Times New Roman" panose="02020603050405020304" pitchFamily="18" charset="0"/>
              </a:defRPr>
            </a:lvl9pPr>
          </a:lstStyle>
          <a:p>
            <a:pPr eaLnBrk="1">
              <a:lnSpc>
                <a:spcPct val="93000"/>
              </a:lnSpc>
              <a:buSzPct val="100000"/>
            </a:pPr>
            <a:r>
              <a:rPr lang="en-US" altLang="en-US" sz="2000" dirty="0">
                <a:solidFill>
                  <a:srgbClr val="000000"/>
                </a:solidFill>
                <a:latin typeface="Arial" panose="020B0604020202020204" pitchFamily="34" charset="0"/>
                <a:ea typeface="Arial Unicode MS" panose="020B0604020202020204" pitchFamily="34" charset="-128"/>
                <a:cs typeface="Arial Unicode MS" panose="020B0604020202020204" pitchFamily="34" charset="-128"/>
              </a:rPr>
              <a:t>Midbrain</a:t>
            </a:r>
          </a:p>
        </p:txBody>
      </p:sp>
      <p:sp>
        <p:nvSpPr>
          <p:cNvPr id="81939" name="Line 18">
            <a:extLst>
              <a:ext uri="{FF2B5EF4-FFF2-40B4-BE49-F238E27FC236}">
                <a16:creationId xmlns:a16="http://schemas.microsoft.com/office/drawing/2014/main" id="{25067A41-EADD-6FB5-2BAA-90B06C9F8FEE}"/>
              </a:ext>
            </a:extLst>
          </p:cNvPr>
          <p:cNvSpPr>
            <a:spLocks noChangeShapeType="1"/>
          </p:cNvSpPr>
          <p:nvPr/>
        </p:nvSpPr>
        <p:spPr bwMode="auto">
          <a:xfrm flipV="1">
            <a:off x="6799263" y="2738438"/>
            <a:ext cx="730250" cy="1304925"/>
          </a:xfrm>
          <a:prstGeom prst="line">
            <a:avLst/>
          </a:prstGeom>
          <a:noFill/>
          <a:ln w="38100">
            <a:solidFill>
              <a:srgbClr val="000000"/>
            </a:solidFill>
            <a:round/>
            <a:headEnd type="triangle" w="lg" len="lg"/>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US" dirty="0"/>
          </a:p>
        </p:txBody>
      </p:sp>
      <p:sp>
        <p:nvSpPr>
          <p:cNvPr id="2199571" name="Text Box 19">
            <a:extLst>
              <a:ext uri="{FF2B5EF4-FFF2-40B4-BE49-F238E27FC236}">
                <a16:creationId xmlns:a16="http://schemas.microsoft.com/office/drawing/2014/main" id="{12D364E9-9F84-DF59-D096-E545FD6207BD}"/>
              </a:ext>
            </a:extLst>
          </p:cNvPr>
          <p:cNvSpPr txBox="1">
            <a:spLocks noChangeArrowheads="1"/>
          </p:cNvSpPr>
          <p:nvPr/>
        </p:nvSpPr>
        <p:spPr bwMode="auto">
          <a:xfrm>
            <a:off x="2787445" y="1781019"/>
            <a:ext cx="5847736" cy="954107"/>
          </a:xfrm>
          <a:prstGeom prst="rect">
            <a:avLst/>
          </a:prstGeom>
          <a:solidFill>
            <a:srgbClr val="FFFF00"/>
          </a:solidFill>
          <a:ln w="2857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r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US" altLang="en-US" sz="2800" b="1" dirty="0">
                <a:latin typeface="Arial" panose="020B0604020202020204" pitchFamily="34" charset="0"/>
              </a:rPr>
              <a:t>Midbrain </a:t>
            </a:r>
            <a:r>
              <a:rPr lang="en-US" altLang="en-US" sz="2800" b="1">
                <a:latin typeface="Arial" panose="020B0604020202020204" pitchFamily="34" charset="0"/>
              </a:rPr>
              <a:t>is ~</a:t>
            </a:r>
            <a:r>
              <a:rPr lang="en-US" altLang="en-US" sz="2800" b="1" dirty="0">
                <a:latin typeface="Arial" panose="020B0604020202020204" pitchFamily="34" charset="0"/>
              </a:rPr>
              <a:t>13% larger (P &lt; 0.05) in the High Runner lines</a:t>
            </a:r>
          </a:p>
        </p:txBody>
      </p:sp>
      <p:sp>
        <p:nvSpPr>
          <p:cNvPr id="21" name="Text Box 19">
            <a:extLst>
              <a:ext uri="{FF2B5EF4-FFF2-40B4-BE49-F238E27FC236}">
                <a16:creationId xmlns:a16="http://schemas.microsoft.com/office/drawing/2014/main" id="{9A539101-9356-5BD2-8E77-6A692AC787D7}"/>
              </a:ext>
            </a:extLst>
          </p:cNvPr>
          <p:cNvSpPr txBox="1">
            <a:spLocks noChangeArrowheads="1"/>
          </p:cNvSpPr>
          <p:nvPr/>
        </p:nvSpPr>
        <p:spPr bwMode="auto">
          <a:xfrm>
            <a:off x="299320" y="4341793"/>
            <a:ext cx="7155990" cy="954107"/>
          </a:xfrm>
          <a:prstGeom prst="rect">
            <a:avLst/>
          </a:prstGeom>
          <a:solidFill>
            <a:srgbClr val="0000FF"/>
          </a:solidFill>
          <a:ln w="28575">
            <a:solidFill>
              <a:schemeClr val="tx1"/>
            </a:solidFill>
            <a:miter lim="800000"/>
            <a:headEnd/>
            <a:tailEnd/>
          </a:ln>
          <a:effectLst/>
        </p:spPr>
        <p:txBody>
          <a:bodyPr wrap="square" r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US" altLang="en-US" sz="2800" b="1" dirty="0">
                <a:solidFill>
                  <a:schemeClr val="bg1"/>
                </a:solidFill>
                <a:latin typeface="Arial" panose="020B0604020202020204" pitchFamily="34" charset="0"/>
              </a:rPr>
              <a:t>Hippocampus is ~17% larger (P &lt; 0.05) in the High Runner lines (histology, gen. 66)</a:t>
            </a:r>
          </a:p>
        </p:txBody>
      </p:sp>
    </p:spTree>
  </p:cSld>
  <p:clrMapOvr>
    <a:masterClrMapping/>
  </p:clrMapOvr>
  <p:transition spd="med"/>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3" presetClass="entr" presetSubtype="16" fill="hold" grpId="0" nodeType="clickEffect">
                                  <p:stCondLst>
                                    <p:cond delay="0"/>
                                  </p:stCondLst>
                                  <p:childTnLst>
                                    <p:set>
                                      <p:cBhvr>
                                        <p:cTn id="6" dur="1" fill="hold">
                                          <p:stCondLst>
                                            <p:cond delay="0"/>
                                          </p:stCondLst>
                                        </p:cTn>
                                        <p:tgtEl>
                                          <p:spTgt spid="2199571"/>
                                        </p:tgtEl>
                                        <p:attrNameLst>
                                          <p:attrName>style.visibility</p:attrName>
                                        </p:attrNameLst>
                                      </p:cBhvr>
                                      <p:to>
                                        <p:strVal val="visible"/>
                                      </p:to>
                                    </p:set>
                                    <p:anim calcmode="lin" valueType="num">
                                      <p:cBhvr>
                                        <p:cTn id="7" dur="500" fill="hold"/>
                                        <p:tgtEl>
                                          <p:spTgt spid="2199571"/>
                                        </p:tgtEl>
                                        <p:attrNameLst>
                                          <p:attrName>ppt_w</p:attrName>
                                        </p:attrNameLst>
                                      </p:cBhvr>
                                      <p:tavLst>
                                        <p:tav tm="0">
                                          <p:val>
                                            <p:fltVal val="0"/>
                                          </p:val>
                                        </p:tav>
                                        <p:tav tm="100000">
                                          <p:val>
                                            <p:strVal val="#ppt_w"/>
                                          </p:val>
                                        </p:tav>
                                      </p:tavLst>
                                    </p:anim>
                                    <p:anim calcmode="lin" valueType="num">
                                      <p:cBhvr>
                                        <p:cTn id="8" dur="500" fill="hold"/>
                                        <p:tgtEl>
                                          <p:spTgt spid="2199571"/>
                                        </p:tgtEl>
                                        <p:attrNameLst>
                                          <p:attrName>ppt_h</p:attrName>
                                        </p:attrNameLst>
                                      </p:cBhvr>
                                      <p:tavLst>
                                        <p:tav tm="0">
                                          <p:val>
                                            <p:fltVal val="0"/>
                                          </p:val>
                                        </p:tav>
                                        <p:tav tm="100000">
                                          <p:val>
                                            <p:strVal val="#ppt_h"/>
                                          </p:val>
                                        </p:tav>
                                      </p:tavLst>
                                    </p:anim>
                                  </p:childTnLst>
                                </p:cTn>
                              </p:par>
                            </p:childTnLst>
                          </p:cTn>
                        </p:par>
                      </p:childTnLst>
                    </p:cTn>
                  </p:par>
                  <p:par>
                    <p:cTn id="9" fill="hold">
                      <p:stCondLst>
                        <p:cond delay="indefinite"/>
                      </p:stCondLst>
                      <p:childTnLst>
                        <p:par>
                          <p:cTn id="10" fill="hold">
                            <p:stCondLst>
                              <p:cond delay="0"/>
                            </p:stCondLst>
                            <p:childTnLst>
                              <p:par>
                                <p:cTn id="11" presetID="23" presetClass="entr" presetSubtype="16" fill="hold" grpId="0" nodeType="clickEffect">
                                  <p:stCondLst>
                                    <p:cond delay="0"/>
                                  </p:stCondLst>
                                  <p:childTnLst>
                                    <p:set>
                                      <p:cBhvr>
                                        <p:cTn id="12" dur="1" fill="hold">
                                          <p:stCondLst>
                                            <p:cond delay="0"/>
                                          </p:stCondLst>
                                        </p:cTn>
                                        <p:tgtEl>
                                          <p:spTgt spid="21"/>
                                        </p:tgtEl>
                                        <p:attrNameLst>
                                          <p:attrName>style.visibility</p:attrName>
                                        </p:attrNameLst>
                                      </p:cBhvr>
                                      <p:to>
                                        <p:strVal val="visible"/>
                                      </p:to>
                                    </p:set>
                                    <p:anim calcmode="lin" valueType="num">
                                      <p:cBhvr>
                                        <p:cTn id="13" dur="500" fill="hold"/>
                                        <p:tgtEl>
                                          <p:spTgt spid="21"/>
                                        </p:tgtEl>
                                        <p:attrNameLst>
                                          <p:attrName>ppt_w</p:attrName>
                                        </p:attrNameLst>
                                      </p:cBhvr>
                                      <p:tavLst>
                                        <p:tav tm="0">
                                          <p:val>
                                            <p:fltVal val="0"/>
                                          </p:val>
                                        </p:tav>
                                        <p:tav tm="100000">
                                          <p:val>
                                            <p:strVal val="#ppt_w"/>
                                          </p:val>
                                        </p:tav>
                                      </p:tavLst>
                                    </p:anim>
                                    <p:anim calcmode="lin" valueType="num">
                                      <p:cBhvr>
                                        <p:cTn id="14" dur="500" fill="hold"/>
                                        <p:tgtEl>
                                          <p:spTgt spid="21"/>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99571" grpId="0" animBg="1"/>
      <p:bldP spid="21" grpId="0" animBg="1"/>
    </p:bld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114" name="Slide Number Placeholder 3">
            <a:extLst>
              <a:ext uri="{FF2B5EF4-FFF2-40B4-BE49-F238E27FC236}">
                <a16:creationId xmlns:a16="http://schemas.microsoft.com/office/drawing/2014/main" id="{F7012330-E48D-0602-85A0-340C6858C799}"/>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FC3EC11A-14DB-455D-A5C2-2DF124A29872}" type="slidenum">
              <a:rPr lang="en-US" altLang="en-US" sz="1400"/>
              <a:pPr>
                <a:spcBef>
                  <a:spcPct val="0"/>
                </a:spcBef>
                <a:buFontTx/>
                <a:buNone/>
              </a:pPr>
              <a:t>37</a:t>
            </a:fld>
            <a:endParaRPr lang="en-US" altLang="en-US" sz="1400" dirty="0"/>
          </a:p>
        </p:txBody>
      </p:sp>
      <p:pic>
        <p:nvPicPr>
          <p:cNvPr id="90115" name="Picture 3" descr="Dopamine_biopsychiatry">
            <a:extLst>
              <a:ext uri="{FF2B5EF4-FFF2-40B4-BE49-F238E27FC236}">
                <a16:creationId xmlns:a16="http://schemas.microsoft.com/office/drawing/2014/main" id="{F1B8010F-F9CA-BCE0-8C43-CE372DE9C29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813550" y="2919413"/>
            <a:ext cx="2217738" cy="3895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19874" name="Text Box 2">
            <a:extLst>
              <a:ext uri="{FF2B5EF4-FFF2-40B4-BE49-F238E27FC236}">
                <a16:creationId xmlns:a16="http://schemas.microsoft.com/office/drawing/2014/main" id="{57B65DAE-9632-156A-D7D4-0ED5C1EAF1BB}"/>
              </a:ext>
            </a:extLst>
          </p:cNvPr>
          <p:cNvSpPr txBox="1">
            <a:spLocks noChangeArrowheads="1"/>
          </p:cNvSpPr>
          <p:nvPr/>
        </p:nvSpPr>
        <p:spPr bwMode="auto">
          <a:xfrm>
            <a:off x="65088" y="168275"/>
            <a:ext cx="8945562" cy="50419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228600" tIns="91440" rIns="0">
            <a:spAutoFit/>
          </a:bodyPr>
          <a:lstStyle/>
          <a:p>
            <a:pPr>
              <a:defRPr/>
            </a:pPr>
            <a:r>
              <a:rPr lang="en-US" altLang="en-US" sz="4400" b="1" dirty="0">
                <a:effectLst>
                  <a:outerShdw blurRad="38100" dist="38100" dir="2700000" algn="tl">
                    <a:srgbClr val="C0C0C0"/>
                  </a:outerShdw>
                </a:effectLst>
                <a:latin typeface="Arial" panose="020B0604020202020204" pitchFamily="34" charset="0"/>
              </a:rPr>
              <a:t>What neurotransmitter(s) is</a:t>
            </a:r>
            <a:br>
              <a:rPr lang="en-US" altLang="en-US" sz="4400" b="1" dirty="0">
                <a:effectLst>
                  <a:outerShdw blurRad="38100" dist="38100" dir="2700000" algn="tl">
                    <a:srgbClr val="C0C0C0"/>
                  </a:outerShdw>
                </a:effectLst>
                <a:latin typeface="Arial" panose="020B0604020202020204" pitchFamily="34" charset="0"/>
              </a:rPr>
            </a:br>
            <a:r>
              <a:rPr lang="en-US" altLang="en-US" sz="4400" b="1" dirty="0">
                <a:effectLst>
                  <a:outerShdw blurRad="38100" dist="38100" dir="2700000" algn="tl">
                    <a:srgbClr val="C0C0C0"/>
                  </a:outerShdw>
                </a:effectLst>
                <a:latin typeface="Arial" panose="020B0604020202020204" pitchFamily="34" charset="0"/>
              </a:rPr>
              <a:t>(are) involved?</a:t>
            </a:r>
          </a:p>
          <a:p>
            <a:pPr>
              <a:spcBef>
                <a:spcPct val="10000"/>
              </a:spcBef>
              <a:defRPr/>
            </a:pPr>
            <a:r>
              <a:rPr lang="en-US" altLang="en-US" sz="4400" b="1" dirty="0">
                <a:effectLst>
                  <a:outerShdw blurRad="38100" dist="38100" dir="2700000" algn="tl">
                    <a:srgbClr val="C0C0C0"/>
                  </a:outerShdw>
                </a:effectLst>
                <a:latin typeface="Arial" panose="020B0604020202020204" pitchFamily="34" charset="0"/>
              </a:rPr>
              <a:t>    </a:t>
            </a:r>
            <a:r>
              <a:rPr lang="en-US" altLang="en-US" sz="4000" b="1" dirty="0">
                <a:solidFill>
                  <a:srgbClr val="FF0000"/>
                </a:solidFill>
                <a:effectLst>
                  <a:outerShdw blurRad="38100" dist="38100" dir="2700000" algn="tl">
                    <a:srgbClr val="C0C0C0"/>
                  </a:outerShdw>
                </a:effectLst>
                <a:latin typeface="Arial" panose="020B0604020202020204" pitchFamily="34" charset="0"/>
              </a:rPr>
              <a:t>Dopamine is a logical candidate.</a:t>
            </a:r>
          </a:p>
          <a:p>
            <a:pPr>
              <a:spcBef>
                <a:spcPct val="40000"/>
              </a:spcBef>
              <a:defRPr/>
            </a:pPr>
            <a:r>
              <a:rPr lang="en-US" altLang="en-US" sz="4400" b="1" dirty="0">
                <a:effectLst>
                  <a:outerShdw blurRad="38100" dist="38100" dir="2700000" algn="tl">
                    <a:srgbClr val="C0C0C0"/>
                  </a:outerShdw>
                </a:effectLst>
                <a:latin typeface="Arial" panose="020B0604020202020204" pitchFamily="34" charset="0"/>
              </a:rPr>
              <a:t>Initial Experimental Test:</a:t>
            </a:r>
          </a:p>
          <a:p>
            <a:pPr>
              <a:spcBef>
                <a:spcPct val="10000"/>
              </a:spcBef>
              <a:defRPr/>
            </a:pPr>
            <a:r>
              <a:rPr lang="en-US" altLang="en-US" sz="4000" b="1" dirty="0">
                <a:solidFill>
                  <a:srgbClr val="FF0000"/>
                </a:solidFill>
                <a:effectLst>
                  <a:outerShdw blurRad="38100" dist="38100" dir="2700000" algn="tl">
                    <a:srgbClr val="C0C0C0"/>
                  </a:outerShdw>
                </a:effectLst>
                <a:latin typeface="Arial" panose="020B0604020202020204" pitchFamily="34" charset="0"/>
              </a:rPr>
              <a:t>     compare response to</a:t>
            </a:r>
            <a:br>
              <a:rPr lang="en-US" altLang="en-US" sz="4000" b="1" dirty="0">
                <a:solidFill>
                  <a:srgbClr val="FF0000"/>
                </a:solidFill>
                <a:effectLst>
                  <a:outerShdw blurRad="38100" dist="38100" dir="2700000" algn="tl">
                    <a:srgbClr val="C0C0C0"/>
                  </a:outerShdw>
                </a:effectLst>
                <a:latin typeface="Arial" panose="020B0604020202020204" pitchFamily="34" charset="0"/>
              </a:rPr>
            </a:br>
            <a:r>
              <a:rPr lang="en-US" altLang="en-US" sz="4000" b="1" dirty="0">
                <a:solidFill>
                  <a:srgbClr val="FF0000"/>
                </a:solidFill>
                <a:effectLst>
                  <a:outerShdw blurRad="38100" dist="38100" dir="2700000" algn="tl">
                    <a:srgbClr val="C0C0C0"/>
                  </a:outerShdw>
                </a:effectLst>
                <a:latin typeface="Arial" panose="020B0604020202020204" pitchFamily="34" charset="0"/>
              </a:rPr>
              <a:t>     drugs that target</a:t>
            </a:r>
            <a:br>
              <a:rPr lang="en-US" altLang="en-US" sz="4000" b="1" dirty="0">
                <a:solidFill>
                  <a:srgbClr val="FF0000"/>
                </a:solidFill>
                <a:effectLst>
                  <a:outerShdw blurRad="38100" dist="38100" dir="2700000" algn="tl">
                    <a:srgbClr val="C0C0C0"/>
                  </a:outerShdw>
                </a:effectLst>
                <a:latin typeface="Arial" panose="020B0604020202020204" pitchFamily="34" charset="0"/>
              </a:rPr>
            </a:br>
            <a:r>
              <a:rPr lang="en-US" altLang="en-US" sz="4000" b="1" dirty="0">
                <a:solidFill>
                  <a:srgbClr val="FF0000"/>
                </a:solidFill>
                <a:effectLst>
                  <a:outerShdw blurRad="38100" dist="38100" dir="2700000" algn="tl">
                    <a:srgbClr val="C0C0C0"/>
                  </a:outerShdw>
                </a:effectLst>
                <a:latin typeface="Arial" panose="020B0604020202020204" pitchFamily="34" charset="0"/>
              </a:rPr>
              <a:t>     dopaminergic function.</a:t>
            </a:r>
          </a:p>
        </p:txBody>
      </p:sp>
    </p:spTree>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62" name="Slide Number Placeholder 3">
            <a:extLst>
              <a:ext uri="{FF2B5EF4-FFF2-40B4-BE49-F238E27FC236}">
                <a16:creationId xmlns:a16="http://schemas.microsoft.com/office/drawing/2014/main" id="{ECA35009-F40C-9563-7798-44C8BA28B193}"/>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6F3D0005-2DE5-4493-8070-1C6A966425A0}" type="slidenum">
              <a:rPr lang="en-US" altLang="en-US" sz="1400"/>
              <a:pPr>
                <a:spcBef>
                  <a:spcPct val="0"/>
                </a:spcBef>
                <a:buFontTx/>
                <a:buNone/>
              </a:pPr>
              <a:t>38</a:t>
            </a:fld>
            <a:endParaRPr lang="en-US" altLang="en-US" sz="1400" dirty="0"/>
          </a:p>
        </p:txBody>
      </p:sp>
      <p:grpSp>
        <p:nvGrpSpPr>
          <p:cNvPr id="92163" name="Group 2">
            <a:extLst>
              <a:ext uri="{FF2B5EF4-FFF2-40B4-BE49-F238E27FC236}">
                <a16:creationId xmlns:a16="http://schemas.microsoft.com/office/drawing/2014/main" id="{7413AADC-A609-92E2-2BBE-1B413C592C17}"/>
              </a:ext>
            </a:extLst>
          </p:cNvPr>
          <p:cNvGrpSpPr>
            <a:grpSpLocks/>
          </p:cNvGrpSpPr>
          <p:nvPr/>
        </p:nvGrpSpPr>
        <p:grpSpPr bwMode="auto">
          <a:xfrm>
            <a:off x="2175932" y="-627425"/>
            <a:ext cx="6968067" cy="5834425"/>
            <a:chOff x="864" y="554"/>
            <a:chExt cx="5280" cy="3766"/>
          </a:xfrm>
        </p:grpSpPr>
        <p:grpSp>
          <p:nvGrpSpPr>
            <p:cNvPr id="92165" name="Group 3">
              <a:extLst>
                <a:ext uri="{FF2B5EF4-FFF2-40B4-BE49-F238E27FC236}">
                  <a16:creationId xmlns:a16="http://schemas.microsoft.com/office/drawing/2014/main" id="{B28061C9-B95B-BB69-88CF-7D2A93FB0743}"/>
                </a:ext>
              </a:extLst>
            </p:cNvPr>
            <p:cNvGrpSpPr>
              <a:grpSpLocks/>
            </p:cNvGrpSpPr>
            <p:nvPr/>
          </p:nvGrpSpPr>
          <p:grpSpPr bwMode="auto">
            <a:xfrm>
              <a:off x="864" y="554"/>
              <a:ext cx="5280" cy="3766"/>
              <a:chOff x="384" y="192"/>
              <a:chExt cx="5384" cy="3840"/>
            </a:xfrm>
          </p:grpSpPr>
          <p:pic>
            <p:nvPicPr>
              <p:cNvPr id="92167" name="Picture 4" descr="figure-06-10c">
                <a:extLst>
                  <a:ext uri="{FF2B5EF4-FFF2-40B4-BE49-F238E27FC236}">
                    <a16:creationId xmlns:a16="http://schemas.microsoft.com/office/drawing/2014/main" id="{B7AA86A1-255F-903D-9074-9AC1ACD5ACB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11" y="479"/>
                <a:ext cx="5057" cy="33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useBgFill="1">
            <p:nvSpPr>
              <p:cNvPr id="92168" name="Rectangle 5">
                <a:extLst>
                  <a:ext uri="{FF2B5EF4-FFF2-40B4-BE49-F238E27FC236}">
                    <a16:creationId xmlns:a16="http://schemas.microsoft.com/office/drawing/2014/main" id="{0EB45FD5-D90F-7F4F-4769-2368A7D0AD77}"/>
                  </a:ext>
                </a:extLst>
              </p:cNvPr>
              <p:cNvSpPr>
                <a:spLocks noChangeArrowheads="1"/>
              </p:cNvSpPr>
              <p:nvPr/>
            </p:nvSpPr>
            <p:spPr bwMode="auto">
              <a:xfrm>
                <a:off x="384" y="192"/>
                <a:ext cx="2640" cy="3840"/>
              </a:xfrm>
              <a:prstGeom prst="rect">
                <a:avLst/>
              </a:prstGeom>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dirty="0"/>
              </a:p>
            </p:txBody>
          </p:sp>
        </p:grpSp>
        <p:sp>
          <p:nvSpPr>
            <p:cNvPr id="92166" name="AutoShape 6">
              <a:extLst>
                <a:ext uri="{FF2B5EF4-FFF2-40B4-BE49-F238E27FC236}">
                  <a16:creationId xmlns:a16="http://schemas.microsoft.com/office/drawing/2014/main" id="{7C48B8E6-F3DC-1EF7-37A9-A00193081482}"/>
                </a:ext>
              </a:extLst>
            </p:cNvPr>
            <p:cNvSpPr>
              <a:spLocks noChangeArrowheads="1"/>
            </p:cNvSpPr>
            <p:nvPr/>
          </p:nvSpPr>
          <p:spPr bwMode="auto">
            <a:xfrm rot="2862133">
              <a:off x="3744" y="2544"/>
              <a:ext cx="480" cy="480"/>
            </a:xfrm>
            <a:prstGeom prst="curvedUpArrow">
              <a:avLst>
                <a:gd name="adj1" fmla="val 20000"/>
                <a:gd name="adj2" fmla="val 40000"/>
                <a:gd name="adj3" fmla="val 33333"/>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dirty="0"/>
            </a:p>
          </p:txBody>
        </p:sp>
      </p:grpSp>
      <p:sp>
        <p:nvSpPr>
          <p:cNvPr id="92164" name="Text Box 7">
            <a:extLst>
              <a:ext uri="{FF2B5EF4-FFF2-40B4-BE49-F238E27FC236}">
                <a16:creationId xmlns:a16="http://schemas.microsoft.com/office/drawing/2014/main" id="{D5EAD097-88CB-74CE-8F98-30653B23F868}"/>
              </a:ext>
            </a:extLst>
          </p:cNvPr>
          <p:cNvSpPr txBox="1">
            <a:spLocks noChangeArrowheads="1"/>
          </p:cNvSpPr>
          <p:nvPr/>
        </p:nvSpPr>
        <p:spPr bwMode="auto">
          <a:xfrm>
            <a:off x="228600" y="139700"/>
            <a:ext cx="6172200" cy="64484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nSpc>
                <a:spcPct val="95000"/>
              </a:lnSpc>
              <a:spcBef>
                <a:spcPct val="0"/>
              </a:spcBef>
              <a:buFontTx/>
              <a:buNone/>
            </a:pPr>
            <a:r>
              <a:rPr lang="en-US" altLang="en-US" b="1" dirty="0">
                <a:solidFill>
                  <a:srgbClr val="FF0000"/>
                </a:solidFill>
                <a:latin typeface="Helvetica" panose="020B0604020202020204" pitchFamily="34" charset="0"/>
              </a:rPr>
              <a:t>Dopamine</a:t>
            </a:r>
            <a:endParaRPr lang="en-US" altLang="en-US" b="1" dirty="0">
              <a:latin typeface="Helvetica" panose="020B0604020202020204" pitchFamily="34" charset="0"/>
            </a:endParaRPr>
          </a:p>
          <a:p>
            <a:pPr>
              <a:lnSpc>
                <a:spcPct val="95000"/>
              </a:lnSpc>
              <a:buFontTx/>
              <a:buNone/>
            </a:pPr>
            <a:r>
              <a:rPr lang="en-US" altLang="en-US" sz="2600" b="1" dirty="0">
                <a:latin typeface="Helvetica" panose="020B0604020202020204" pitchFamily="34" charset="0"/>
              </a:rPr>
              <a:t> Transporter Blockers</a:t>
            </a:r>
          </a:p>
          <a:p>
            <a:pPr>
              <a:lnSpc>
                <a:spcPct val="95000"/>
              </a:lnSpc>
              <a:spcBef>
                <a:spcPct val="0"/>
              </a:spcBef>
              <a:buFontTx/>
              <a:buNone/>
            </a:pPr>
            <a:r>
              <a:rPr lang="en-US" altLang="en-US" sz="2600" b="1" dirty="0">
                <a:latin typeface="Helvetica" panose="020B0604020202020204" pitchFamily="34" charset="0"/>
              </a:rPr>
              <a:t>   </a:t>
            </a:r>
            <a:r>
              <a:rPr lang="en-US" altLang="en-US" sz="2600" b="1" dirty="0">
                <a:solidFill>
                  <a:srgbClr val="0000FF"/>
                </a:solidFill>
                <a:latin typeface="Helvetica" panose="020B0604020202020204" pitchFamily="34" charset="0"/>
              </a:rPr>
              <a:t>Ritalin, GBR 12909,</a:t>
            </a:r>
            <a:br>
              <a:rPr lang="en-US" altLang="en-US" sz="2600" b="1" dirty="0">
                <a:solidFill>
                  <a:srgbClr val="0000FF"/>
                </a:solidFill>
                <a:latin typeface="Helvetica" panose="020B0604020202020204" pitchFamily="34" charset="0"/>
              </a:rPr>
            </a:br>
            <a:r>
              <a:rPr lang="en-US" altLang="en-US" sz="2600" b="1" dirty="0">
                <a:solidFill>
                  <a:srgbClr val="0000FF"/>
                </a:solidFill>
                <a:latin typeface="Helvetica" panose="020B0604020202020204" pitchFamily="34" charset="0"/>
              </a:rPr>
              <a:t>   Cocaine </a:t>
            </a:r>
            <a:r>
              <a:rPr lang="en-US" altLang="en-US" sz="2600" dirty="0">
                <a:solidFill>
                  <a:srgbClr val="0000FF"/>
                </a:solidFill>
                <a:latin typeface="Helvetica" panose="020B0604020202020204" pitchFamily="34" charset="0"/>
              </a:rPr>
              <a:t>(also serotonin)</a:t>
            </a:r>
            <a:endParaRPr lang="en-US" altLang="en-US" sz="2600" b="1" dirty="0">
              <a:latin typeface="Helvetica" panose="020B0604020202020204" pitchFamily="34" charset="0"/>
            </a:endParaRPr>
          </a:p>
          <a:p>
            <a:pPr>
              <a:lnSpc>
                <a:spcPct val="95000"/>
              </a:lnSpc>
              <a:spcBef>
                <a:spcPct val="0"/>
              </a:spcBef>
              <a:buFontTx/>
              <a:buNone/>
            </a:pPr>
            <a:r>
              <a:rPr lang="en-US" altLang="en-US" sz="2600" b="1" dirty="0">
                <a:latin typeface="Helvetica" panose="020B0604020202020204" pitchFamily="34" charset="0"/>
              </a:rPr>
              <a:t> Receptor Agonist</a:t>
            </a:r>
          </a:p>
          <a:p>
            <a:pPr>
              <a:lnSpc>
                <a:spcPct val="95000"/>
              </a:lnSpc>
              <a:spcBef>
                <a:spcPct val="0"/>
              </a:spcBef>
              <a:buFontTx/>
              <a:buNone/>
            </a:pPr>
            <a:r>
              <a:rPr lang="en-US" altLang="en-US" sz="2600" b="1" dirty="0">
                <a:latin typeface="Helvetica" panose="020B0604020202020204" pitchFamily="34" charset="0"/>
              </a:rPr>
              <a:t>   </a:t>
            </a:r>
            <a:r>
              <a:rPr lang="en-US" altLang="en-US" sz="2600" b="1" dirty="0">
                <a:solidFill>
                  <a:srgbClr val="0000FF"/>
                </a:solidFill>
                <a:latin typeface="Helvetica" panose="020B0604020202020204" pitchFamily="34" charset="0"/>
              </a:rPr>
              <a:t>Apomorphine</a:t>
            </a:r>
            <a:r>
              <a:rPr lang="en-US" altLang="en-US" sz="2600" dirty="0">
                <a:solidFill>
                  <a:srgbClr val="0000FF"/>
                </a:solidFill>
                <a:latin typeface="Helvetica" panose="020B0604020202020204" pitchFamily="34" charset="0"/>
              </a:rPr>
              <a:t> (non-selective)</a:t>
            </a:r>
            <a:endParaRPr lang="en-US" altLang="en-US" sz="2600" dirty="0">
              <a:latin typeface="Helvetica" panose="020B0604020202020204" pitchFamily="34" charset="0"/>
            </a:endParaRPr>
          </a:p>
          <a:p>
            <a:pPr>
              <a:lnSpc>
                <a:spcPct val="95000"/>
              </a:lnSpc>
              <a:spcBef>
                <a:spcPct val="0"/>
              </a:spcBef>
              <a:buFontTx/>
              <a:buNone/>
            </a:pPr>
            <a:r>
              <a:rPr lang="en-US" altLang="en-US" sz="2600" b="1" dirty="0">
                <a:latin typeface="Helvetica" panose="020B0604020202020204" pitchFamily="34" charset="0"/>
              </a:rPr>
              <a:t> Receptor Antagonists</a:t>
            </a:r>
          </a:p>
          <a:p>
            <a:pPr>
              <a:lnSpc>
                <a:spcPct val="95000"/>
              </a:lnSpc>
              <a:spcBef>
                <a:spcPct val="0"/>
              </a:spcBef>
              <a:buFontTx/>
              <a:buNone/>
            </a:pPr>
            <a:r>
              <a:rPr lang="en-US" altLang="en-US" sz="2600" b="1" dirty="0">
                <a:latin typeface="Helvetica" panose="020B0604020202020204" pitchFamily="34" charset="0"/>
              </a:rPr>
              <a:t>   </a:t>
            </a:r>
            <a:r>
              <a:rPr lang="en-US" altLang="en-US" sz="2600" b="1" dirty="0">
                <a:solidFill>
                  <a:srgbClr val="0000FF"/>
                </a:solidFill>
                <a:latin typeface="Helvetica" panose="020B0604020202020204" pitchFamily="34" charset="0"/>
              </a:rPr>
              <a:t>Raclopride (D-2), SCH23390 (D-1)</a:t>
            </a:r>
          </a:p>
          <a:p>
            <a:pPr>
              <a:lnSpc>
                <a:spcPct val="95000"/>
              </a:lnSpc>
              <a:buFontTx/>
              <a:buNone/>
            </a:pPr>
            <a:r>
              <a:rPr lang="en-US" altLang="en-US" b="1" dirty="0">
                <a:solidFill>
                  <a:srgbClr val="FF0000"/>
                </a:solidFill>
                <a:latin typeface="Helvetica" panose="020B0604020202020204" pitchFamily="34" charset="0"/>
              </a:rPr>
              <a:t>Serotonin</a:t>
            </a:r>
            <a:endParaRPr lang="en-US" altLang="en-US" b="1" dirty="0">
              <a:latin typeface="Helvetica" panose="020B0604020202020204" pitchFamily="34" charset="0"/>
            </a:endParaRPr>
          </a:p>
          <a:p>
            <a:pPr>
              <a:lnSpc>
                <a:spcPct val="95000"/>
              </a:lnSpc>
              <a:buFontTx/>
              <a:buNone/>
            </a:pPr>
            <a:r>
              <a:rPr lang="en-US" altLang="en-US" sz="2600" b="1" dirty="0">
                <a:latin typeface="Helvetica" panose="020B0604020202020204" pitchFamily="34" charset="0"/>
              </a:rPr>
              <a:t> Transporter Blocker</a:t>
            </a:r>
            <a:br>
              <a:rPr lang="en-US" altLang="en-US" sz="2600" b="1" dirty="0">
                <a:latin typeface="Helvetica" panose="020B0604020202020204" pitchFamily="34" charset="0"/>
              </a:rPr>
            </a:br>
            <a:r>
              <a:rPr lang="en-US" altLang="en-US" sz="2600" b="1" dirty="0">
                <a:solidFill>
                  <a:srgbClr val="0000FF"/>
                </a:solidFill>
                <a:latin typeface="Helvetica" panose="020B0604020202020204" pitchFamily="34" charset="0"/>
              </a:rPr>
              <a:t>   Prozac</a:t>
            </a:r>
          </a:p>
          <a:p>
            <a:pPr>
              <a:lnSpc>
                <a:spcPct val="95000"/>
              </a:lnSpc>
              <a:buFontTx/>
              <a:buNone/>
            </a:pPr>
            <a:r>
              <a:rPr lang="en-US" altLang="en-US" b="1" dirty="0">
                <a:solidFill>
                  <a:srgbClr val="FF0000"/>
                </a:solidFill>
                <a:latin typeface="Helvetica" panose="020B0604020202020204" pitchFamily="34" charset="0"/>
              </a:rPr>
              <a:t>Endogenous Opioids</a:t>
            </a:r>
          </a:p>
          <a:p>
            <a:pPr>
              <a:lnSpc>
                <a:spcPct val="95000"/>
              </a:lnSpc>
              <a:buFontTx/>
              <a:buNone/>
            </a:pPr>
            <a:r>
              <a:rPr lang="en-US" altLang="en-US" sz="2600" b="1" dirty="0">
                <a:latin typeface="Helvetica" panose="020B0604020202020204" pitchFamily="34" charset="0"/>
              </a:rPr>
              <a:t> Receptor Antagonists</a:t>
            </a:r>
            <a:br>
              <a:rPr lang="en-US" altLang="en-US" sz="2600" b="1" dirty="0">
                <a:latin typeface="Helvetica" panose="020B0604020202020204" pitchFamily="34" charset="0"/>
              </a:rPr>
            </a:br>
            <a:r>
              <a:rPr lang="en-US" altLang="en-US" sz="2600" b="1" dirty="0">
                <a:solidFill>
                  <a:srgbClr val="0000FF"/>
                </a:solidFill>
                <a:latin typeface="Helvetica" panose="020B0604020202020204" pitchFamily="34" charset="0"/>
              </a:rPr>
              <a:t>   Naloxone</a:t>
            </a:r>
            <a:br>
              <a:rPr lang="en-US" altLang="en-US" sz="2600" b="1" dirty="0">
                <a:solidFill>
                  <a:srgbClr val="0000FF"/>
                </a:solidFill>
                <a:latin typeface="Helvetica" panose="020B0604020202020204" pitchFamily="34" charset="0"/>
              </a:rPr>
            </a:br>
            <a:r>
              <a:rPr lang="en-US" altLang="en-US" sz="2600" b="1" dirty="0">
                <a:solidFill>
                  <a:srgbClr val="0000FF"/>
                </a:solidFill>
                <a:latin typeface="Helvetica" panose="020B0604020202020204" pitchFamily="34" charset="0"/>
              </a:rPr>
              <a:t>   Naltrexone</a:t>
            </a:r>
          </a:p>
        </p:txBody>
      </p:sp>
      <p:sp>
        <p:nvSpPr>
          <p:cNvPr id="2" name="TextBox 1">
            <a:extLst>
              <a:ext uri="{FF2B5EF4-FFF2-40B4-BE49-F238E27FC236}">
                <a16:creationId xmlns:a16="http://schemas.microsoft.com/office/drawing/2014/main" id="{66B9142F-D69F-824E-5B64-E24DDC8E90C7}"/>
              </a:ext>
            </a:extLst>
          </p:cNvPr>
          <p:cNvSpPr txBox="1"/>
          <p:nvPr/>
        </p:nvSpPr>
        <p:spPr>
          <a:xfrm>
            <a:off x="4919133" y="5246341"/>
            <a:ext cx="3894667" cy="1384995"/>
          </a:xfrm>
          <a:prstGeom prst="rect">
            <a:avLst/>
          </a:prstGeom>
          <a:noFill/>
        </p:spPr>
        <p:txBody>
          <a:bodyPr wrap="square" rtlCol="0">
            <a:spAutoFit/>
          </a:bodyPr>
          <a:lstStyle/>
          <a:p>
            <a:r>
              <a:rPr lang="en-US" altLang="en-US" sz="3200" b="1" dirty="0">
                <a:solidFill>
                  <a:srgbClr val="FF0000"/>
                </a:solidFill>
                <a:latin typeface="Arial" panose="020B0604020202020204" pitchFamily="34" charset="0"/>
              </a:rPr>
              <a:t>Endocannabinoids</a:t>
            </a:r>
          </a:p>
          <a:p>
            <a:r>
              <a:rPr lang="en-US" altLang="en-US" sz="2600" b="1" dirty="0">
                <a:latin typeface="Arial" panose="020B0604020202020204" pitchFamily="34" charset="0"/>
              </a:rPr>
              <a:t>  Antagonist</a:t>
            </a:r>
          </a:p>
          <a:p>
            <a:r>
              <a:rPr lang="en-US" altLang="en-US" sz="2600" b="1" dirty="0">
                <a:latin typeface="Arial" panose="020B0604020202020204" pitchFamily="34" charset="0"/>
              </a:rPr>
              <a:t>  Agonist</a:t>
            </a:r>
            <a:endParaRPr lang="en-US" sz="2600" b="1" dirty="0"/>
          </a:p>
        </p:txBody>
      </p:sp>
    </p:spTree>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Slide Number Placeholder 3">
            <a:extLst>
              <a:ext uri="{FF2B5EF4-FFF2-40B4-BE49-F238E27FC236}">
                <a16:creationId xmlns:a16="http://schemas.microsoft.com/office/drawing/2014/main" id="{33EE7877-7657-9B23-7109-49D23231643C}"/>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91FA2442-EC42-4EA7-B32C-BEE5616B35B4}" type="slidenum">
              <a:rPr lang="en-US" altLang="en-US" sz="1400"/>
              <a:pPr>
                <a:spcBef>
                  <a:spcPct val="0"/>
                </a:spcBef>
                <a:buFontTx/>
                <a:buNone/>
              </a:pPr>
              <a:t>39</a:t>
            </a:fld>
            <a:endParaRPr lang="en-US" altLang="en-US" sz="1400" dirty="0"/>
          </a:p>
        </p:txBody>
      </p:sp>
      <p:sp>
        <p:nvSpPr>
          <p:cNvPr id="94211" name="Text Box 3">
            <a:extLst>
              <a:ext uri="{FF2B5EF4-FFF2-40B4-BE49-F238E27FC236}">
                <a16:creationId xmlns:a16="http://schemas.microsoft.com/office/drawing/2014/main" id="{9F201E25-AAA1-4543-D4BA-CF49A0908D8E}"/>
              </a:ext>
            </a:extLst>
          </p:cNvPr>
          <p:cNvSpPr txBox="1">
            <a:spLocks noChangeArrowheads="1"/>
          </p:cNvSpPr>
          <p:nvPr/>
        </p:nvSpPr>
        <p:spPr bwMode="auto">
          <a:xfrm>
            <a:off x="227013" y="44450"/>
            <a:ext cx="8916987" cy="8540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5000" b="1" dirty="0">
                <a:solidFill>
                  <a:srgbClr val="FF0000"/>
                </a:solidFill>
                <a:latin typeface="Arial" panose="020B0604020202020204" pitchFamily="34" charset="0"/>
              </a:rPr>
              <a:t>    Results: Pharmacology</a:t>
            </a:r>
            <a:endParaRPr lang="en-US" altLang="en-US" sz="5000" b="1" dirty="0">
              <a:solidFill>
                <a:srgbClr val="0000FF"/>
              </a:solidFill>
              <a:latin typeface="Arial" panose="020B0604020202020204" pitchFamily="34" charset="0"/>
            </a:endParaRPr>
          </a:p>
        </p:txBody>
      </p:sp>
      <p:sp>
        <p:nvSpPr>
          <p:cNvPr id="94212" name="Line 4">
            <a:extLst>
              <a:ext uri="{FF2B5EF4-FFF2-40B4-BE49-F238E27FC236}">
                <a16:creationId xmlns:a16="http://schemas.microsoft.com/office/drawing/2014/main" id="{DDAF4AF8-393B-C664-2544-CF078FB2A716}"/>
              </a:ext>
            </a:extLst>
          </p:cNvPr>
          <p:cNvSpPr>
            <a:spLocks noChangeShapeType="1"/>
          </p:cNvSpPr>
          <p:nvPr/>
        </p:nvSpPr>
        <p:spPr bwMode="auto">
          <a:xfrm>
            <a:off x="227013" y="1004888"/>
            <a:ext cx="8683625" cy="0"/>
          </a:xfrm>
          <a:prstGeom prst="line">
            <a:avLst/>
          </a:prstGeom>
          <a:noFill/>
          <a:ln w="57150">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dirty="0"/>
          </a:p>
        </p:txBody>
      </p:sp>
      <p:sp>
        <p:nvSpPr>
          <p:cNvPr id="94213" name="Text Box 5">
            <a:extLst>
              <a:ext uri="{FF2B5EF4-FFF2-40B4-BE49-F238E27FC236}">
                <a16:creationId xmlns:a16="http://schemas.microsoft.com/office/drawing/2014/main" id="{EA360B86-DEFA-C97F-BC6F-59A0123260F2}"/>
              </a:ext>
            </a:extLst>
          </p:cNvPr>
          <p:cNvSpPr txBox="1">
            <a:spLocks noChangeArrowheads="1"/>
          </p:cNvSpPr>
          <p:nvPr/>
        </p:nvSpPr>
        <p:spPr bwMode="auto">
          <a:xfrm>
            <a:off x="273050" y="1193800"/>
            <a:ext cx="8612188" cy="27828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3400" b="1" dirty="0">
                <a:latin typeface="Arial" panose="020B0604020202020204" pitchFamily="34" charset="0"/>
              </a:rPr>
              <a:t>Several </a:t>
            </a:r>
            <a:r>
              <a:rPr lang="en-US" altLang="en-US" sz="3400" b="1" dirty="0">
                <a:solidFill>
                  <a:srgbClr val="FF0000"/>
                </a:solidFill>
                <a:latin typeface="Arial" panose="020B0604020202020204" pitchFamily="34" charset="0"/>
              </a:rPr>
              <a:t>dopamine</a:t>
            </a:r>
            <a:r>
              <a:rPr lang="en-US" altLang="en-US" sz="3400" b="1" dirty="0">
                <a:latin typeface="Arial" panose="020B0604020202020204" pitchFamily="34" charset="0"/>
              </a:rPr>
              <a:t> drugs had dif</a:t>
            </a:r>
            <a:r>
              <a:rPr lang="en-US" altLang="en-US" sz="800" b="1" dirty="0">
                <a:latin typeface="Arial" panose="020B0604020202020204" pitchFamily="34" charset="0"/>
              </a:rPr>
              <a:t> </a:t>
            </a:r>
            <a:r>
              <a:rPr lang="en-US" altLang="en-US" sz="3400" b="1" dirty="0">
                <a:latin typeface="Arial" panose="020B0604020202020204" pitchFamily="34" charset="0"/>
              </a:rPr>
              <a:t>ferential</a:t>
            </a:r>
            <a:br>
              <a:rPr lang="en-US" altLang="en-US" sz="3400" b="1" dirty="0">
                <a:latin typeface="Arial" panose="020B0604020202020204" pitchFamily="34" charset="0"/>
              </a:rPr>
            </a:br>
            <a:r>
              <a:rPr lang="en-US" altLang="en-US" sz="3400" b="1" dirty="0">
                <a:latin typeface="Arial" panose="020B0604020202020204" pitchFamily="34" charset="0"/>
              </a:rPr>
              <a:t>   ef</a:t>
            </a:r>
            <a:r>
              <a:rPr lang="en-US" altLang="en-US" sz="800" b="1" dirty="0">
                <a:latin typeface="Arial" panose="020B0604020202020204" pitchFamily="34" charset="0"/>
              </a:rPr>
              <a:t> </a:t>
            </a:r>
            <a:r>
              <a:rPr lang="en-US" altLang="en-US" sz="3400" b="1" dirty="0">
                <a:latin typeface="Arial" panose="020B0604020202020204" pitchFamily="34" charset="0"/>
              </a:rPr>
              <a:t>fects on C and HR lines.</a:t>
            </a:r>
          </a:p>
          <a:p>
            <a:pPr>
              <a:buFontTx/>
              <a:buNone/>
            </a:pPr>
            <a:r>
              <a:rPr lang="en-US" altLang="en-US" sz="3400" b="1" dirty="0">
                <a:latin typeface="Arial" panose="020B0604020202020204" pitchFamily="34" charset="0"/>
              </a:rPr>
              <a:t>For example, </a:t>
            </a:r>
            <a:r>
              <a:rPr lang="en-US" altLang="en-US" sz="3400" b="1" dirty="0">
                <a:solidFill>
                  <a:srgbClr val="FF0000"/>
                </a:solidFill>
                <a:latin typeface="Arial" panose="020B0604020202020204" pitchFamily="34" charset="0"/>
              </a:rPr>
              <a:t>Ritalin</a:t>
            </a:r>
            <a:r>
              <a:rPr lang="en-US" altLang="en-US" sz="3400" b="1" dirty="0">
                <a:latin typeface="Arial" panose="020B0604020202020204" pitchFamily="34" charset="0"/>
              </a:rPr>
              <a:t> increased running</a:t>
            </a:r>
            <a:br>
              <a:rPr lang="en-US" altLang="en-US" sz="3400" b="1" dirty="0">
                <a:latin typeface="Arial" panose="020B0604020202020204" pitchFamily="34" charset="0"/>
              </a:rPr>
            </a:br>
            <a:r>
              <a:rPr lang="en-US" altLang="en-US" sz="3400" b="1" dirty="0">
                <a:latin typeface="Arial" panose="020B0604020202020204" pitchFamily="34" charset="0"/>
              </a:rPr>
              <a:t>   in C lines, but decreased it in HR lines,</a:t>
            </a:r>
            <a:br>
              <a:rPr lang="en-US" altLang="en-US" sz="3400" b="1" dirty="0">
                <a:latin typeface="Arial" panose="020B0604020202020204" pitchFamily="34" charset="0"/>
              </a:rPr>
            </a:br>
            <a:r>
              <a:rPr lang="en-US" altLang="en-US" sz="3400" b="1" dirty="0">
                <a:latin typeface="Arial" panose="020B0604020202020204" pitchFamily="34" charset="0"/>
              </a:rPr>
              <a:t>   down to level of controls.</a:t>
            </a:r>
          </a:p>
        </p:txBody>
      </p:sp>
    </p:spTree>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010" name="Slide Number Placeholder 3">
            <a:extLst>
              <a:ext uri="{FF2B5EF4-FFF2-40B4-BE49-F238E27FC236}">
                <a16:creationId xmlns:a16="http://schemas.microsoft.com/office/drawing/2014/main" id="{48F1FEC7-16BC-029A-8BD7-5D2AE1429719}"/>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566270BB-E253-4E54-BABC-A78718E07D82}" type="slidenum">
              <a:rPr lang="en-US" altLang="en-US" sz="1400"/>
              <a:pPr>
                <a:spcBef>
                  <a:spcPct val="0"/>
                </a:spcBef>
                <a:buFontTx/>
                <a:buNone/>
              </a:pPr>
              <a:t>4</a:t>
            </a:fld>
            <a:endParaRPr lang="en-US" altLang="en-US" sz="1400" dirty="0"/>
          </a:p>
        </p:txBody>
      </p:sp>
      <p:sp>
        <p:nvSpPr>
          <p:cNvPr id="43011" name="Text Box 2">
            <a:extLst>
              <a:ext uri="{FF2B5EF4-FFF2-40B4-BE49-F238E27FC236}">
                <a16:creationId xmlns:a16="http://schemas.microsoft.com/office/drawing/2014/main" id="{39E7F773-E769-7C57-C88C-4CB0711CD973}"/>
              </a:ext>
            </a:extLst>
          </p:cNvPr>
          <p:cNvSpPr txBox="1">
            <a:spLocks noChangeArrowheads="1"/>
          </p:cNvSpPr>
          <p:nvPr/>
        </p:nvSpPr>
        <p:spPr bwMode="auto">
          <a:xfrm>
            <a:off x="209550" y="873125"/>
            <a:ext cx="8839200" cy="593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10000"/>
              </a:spcBef>
              <a:buFontTx/>
              <a:buNone/>
            </a:pPr>
            <a:r>
              <a:rPr lang="en-US" altLang="en-US" sz="3400" b="1" dirty="0">
                <a:solidFill>
                  <a:srgbClr val="0000FF"/>
                </a:solidFill>
                <a:latin typeface="Arial" panose="020B0604020202020204" pitchFamily="34" charset="0"/>
              </a:rPr>
              <a:t>Star</a:t>
            </a:r>
            <a:r>
              <a:rPr lang="en-US" altLang="en-US" sz="600" b="1" dirty="0">
                <a:solidFill>
                  <a:srgbClr val="0000FF"/>
                </a:solidFill>
                <a:latin typeface="Arial" panose="020B0604020202020204" pitchFamily="34" charset="0"/>
              </a:rPr>
              <a:t> </a:t>
            </a:r>
            <a:r>
              <a:rPr lang="en-US" altLang="en-US" sz="3400" b="1" dirty="0">
                <a:solidFill>
                  <a:srgbClr val="0000FF"/>
                </a:solidFill>
                <a:latin typeface="Arial" panose="020B0604020202020204" pitchFamily="34" charset="0"/>
              </a:rPr>
              <a:t>ting (Base) Population:</a:t>
            </a:r>
            <a:br>
              <a:rPr lang="en-US" altLang="en-US" sz="3400" b="1" dirty="0">
                <a:solidFill>
                  <a:srgbClr val="0000FF"/>
                </a:solidFill>
                <a:latin typeface="Arial" panose="020B0604020202020204" pitchFamily="34" charset="0"/>
              </a:rPr>
            </a:br>
            <a:r>
              <a:rPr lang="en-US" altLang="en-US" sz="3400" b="1" dirty="0">
                <a:latin typeface="Arial" panose="020B0604020202020204" pitchFamily="34" charset="0"/>
              </a:rPr>
              <a:t>	112 male &amp; 112 female mice of the</a:t>
            </a:r>
            <a:br>
              <a:rPr lang="en-US" altLang="en-US" sz="3400" b="1" dirty="0">
                <a:latin typeface="Arial" panose="020B0604020202020204" pitchFamily="34" charset="0"/>
              </a:rPr>
            </a:br>
            <a:r>
              <a:rPr lang="en-US" altLang="en-US" sz="3400" b="1" dirty="0">
                <a:latin typeface="Arial" panose="020B0604020202020204" pitchFamily="34" charset="0"/>
              </a:rPr>
              <a:t>	</a:t>
            </a:r>
            <a:r>
              <a:rPr lang="en-US" altLang="en-US" sz="3400" b="1" i="1" u="sng" dirty="0">
                <a:latin typeface="Arial" panose="020B0604020202020204" pitchFamily="34" charset="0"/>
              </a:rPr>
              <a:t>outbred</a:t>
            </a:r>
            <a:r>
              <a:rPr lang="en-US" altLang="en-US" sz="3400" b="1" dirty="0">
                <a:latin typeface="Arial" panose="020B0604020202020204" pitchFamily="34" charset="0"/>
              </a:rPr>
              <a:t> Hsd:ICR strain</a:t>
            </a:r>
            <a:br>
              <a:rPr lang="en-US" altLang="en-US" sz="3400" b="1" dirty="0">
                <a:latin typeface="Arial" panose="020B0604020202020204" pitchFamily="34" charset="0"/>
              </a:rPr>
            </a:br>
            <a:r>
              <a:rPr lang="en-US" altLang="en-US" sz="3400" b="1" dirty="0">
                <a:latin typeface="Arial" panose="020B0604020202020204" pitchFamily="34" charset="0"/>
              </a:rPr>
              <a:t>	</a:t>
            </a:r>
            <a:r>
              <a:rPr lang="en-US" altLang="en-US" sz="2600" b="1" dirty="0">
                <a:latin typeface="Arial" panose="020B0604020202020204" pitchFamily="34" charset="0"/>
              </a:rPr>
              <a:t>Levels of genetic variation similar to</a:t>
            </a:r>
            <a:br>
              <a:rPr lang="en-US" altLang="en-US" sz="2600" b="1" dirty="0">
                <a:latin typeface="Arial" panose="020B0604020202020204" pitchFamily="34" charset="0"/>
              </a:rPr>
            </a:br>
            <a:r>
              <a:rPr lang="en-US" altLang="en-US" sz="2600" b="1" dirty="0">
                <a:latin typeface="Arial" panose="020B0604020202020204" pitchFamily="34" charset="0"/>
              </a:rPr>
              <a:t>          wild house mouse and to human populations</a:t>
            </a:r>
          </a:p>
          <a:p>
            <a:pPr>
              <a:buFontTx/>
              <a:buNone/>
            </a:pPr>
            <a:r>
              <a:rPr lang="en-US" altLang="en-US" sz="3400" b="1" dirty="0">
                <a:solidFill>
                  <a:srgbClr val="0000FF"/>
                </a:solidFill>
                <a:latin typeface="Arial" panose="020B0604020202020204" pitchFamily="34" charset="0"/>
              </a:rPr>
              <a:t>Design:</a:t>
            </a:r>
            <a:br>
              <a:rPr lang="en-US" altLang="en-US" sz="3400" b="1" dirty="0">
                <a:solidFill>
                  <a:srgbClr val="0000FF"/>
                </a:solidFill>
                <a:latin typeface="Arial" panose="020B0604020202020204" pitchFamily="34" charset="0"/>
              </a:rPr>
            </a:br>
            <a:r>
              <a:rPr lang="en-US" altLang="en-US" sz="3400" b="1" dirty="0">
                <a:solidFill>
                  <a:srgbClr val="0000FF"/>
                </a:solidFill>
                <a:latin typeface="Arial" panose="020B0604020202020204" pitchFamily="34" charset="0"/>
              </a:rPr>
              <a:t>	</a:t>
            </a:r>
            <a:r>
              <a:rPr lang="en-US" altLang="en-US" sz="3400" b="1" dirty="0">
                <a:latin typeface="Arial" panose="020B0604020202020204" pitchFamily="34" charset="0"/>
              </a:rPr>
              <a:t>8 lines:  4 up, 4 control</a:t>
            </a:r>
            <a:r>
              <a:rPr lang="en-US" altLang="en-US" sz="3400" dirty="0">
                <a:latin typeface="Arial" panose="020B0604020202020204" pitchFamily="34" charset="0"/>
              </a:rPr>
              <a:t> </a:t>
            </a:r>
            <a:r>
              <a:rPr lang="en-US" altLang="en-US" sz="2400" dirty="0">
                <a:latin typeface="Arial" panose="020B0604020202020204" pitchFamily="34" charset="0"/>
              </a:rPr>
              <a:t>(not down-selected)</a:t>
            </a:r>
            <a:br>
              <a:rPr lang="en-US" altLang="en-US" sz="3400" b="1" dirty="0">
                <a:latin typeface="Arial" panose="020B0604020202020204" pitchFamily="34" charset="0"/>
              </a:rPr>
            </a:br>
            <a:r>
              <a:rPr lang="en-US" altLang="en-US" sz="3400" b="1" dirty="0">
                <a:latin typeface="Arial" panose="020B0604020202020204" pitchFamily="34" charset="0"/>
              </a:rPr>
              <a:t>	10 mating pairs in each </a:t>
            </a:r>
            <a:r>
              <a:rPr lang="en-US" altLang="en-US" dirty="0">
                <a:latin typeface="Arial" panose="020B0604020202020204" pitchFamily="34" charset="0"/>
              </a:rPr>
              <a:t>(lit</a:t>
            </a:r>
            <a:r>
              <a:rPr lang="en-US" altLang="en-US" sz="400" dirty="0">
                <a:latin typeface="Arial" panose="020B0604020202020204" pitchFamily="34" charset="0"/>
              </a:rPr>
              <a:t> </a:t>
            </a:r>
            <a:r>
              <a:rPr lang="en-US" altLang="en-US" dirty="0">
                <a:latin typeface="Arial" panose="020B0604020202020204" pitchFamily="34" charset="0"/>
              </a:rPr>
              <a:t>ter size ~10)</a:t>
            </a:r>
            <a:br>
              <a:rPr lang="en-US" altLang="en-US" dirty="0">
                <a:latin typeface="Arial" panose="020B0604020202020204" pitchFamily="34" charset="0"/>
              </a:rPr>
            </a:br>
            <a:r>
              <a:rPr lang="en-US" altLang="en-US" sz="3400" b="1" dirty="0">
                <a:latin typeface="Arial" panose="020B0604020202020204" pitchFamily="34" charset="0"/>
              </a:rPr>
              <a:t>	Within-family selection</a:t>
            </a:r>
          </a:p>
          <a:p>
            <a:pPr>
              <a:buFontTx/>
              <a:buNone/>
            </a:pPr>
            <a:r>
              <a:rPr lang="en-US" altLang="en-US" sz="3400" b="1" dirty="0">
                <a:solidFill>
                  <a:srgbClr val="0000FF"/>
                </a:solidFill>
                <a:latin typeface="Arial" panose="020B0604020202020204" pitchFamily="34" charset="0"/>
              </a:rPr>
              <a:t>Selection Criterion:</a:t>
            </a:r>
            <a:br>
              <a:rPr lang="en-US" altLang="en-US" sz="3400" b="1" dirty="0">
                <a:solidFill>
                  <a:srgbClr val="0000FF"/>
                </a:solidFill>
                <a:latin typeface="Arial" panose="020B0604020202020204" pitchFamily="34" charset="0"/>
              </a:rPr>
            </a:br>
            <a:r>
              <a:rPr lang="en-US" altLang="en-US" sz="3400" b="1" dirty="0">
                <a:latin typeface="Arial" panose="020B0604020202020204" pitchFamily="34" charset="0"/>
              </a:rPr>
              <a:t>	Wheel revolutions on days 5 + 6</a:t>
            </a:r>
          </a:p>
        </p:txBody>
      </p:sp>
      <p:sp>
        <p:nvSpPr>
          <p:cNvPr id="1103875" name="Text Box 3">
            <a:extLst>
              <a:ext uri="{FF2B5EF4-FFF2-40B4-BE49-F238E27FC236}">
                <a16:creationId xmlns:a16="http://schemas.microsoft.com/office/drawing/2014/main" id="{09722934-039D-AE1F-47A6-E23EB4D7B8FF}"/>
              </a:ext>
            </a:extLst>
          </p:cNvPr>
          <p:cNvSpPr txBox="1">
            <a:spLocks noChangeArrowheads="1"/>
          </p:cNvSpPr>
          <p:nvPr/>
        </p:nvSpPr>
        <p:spPr bwMode="auto">
          <a:xfrm>
            <a:off x="1905000" y="0"/>
            <a:ext cx="6477000" cy="701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50000"/>
              </a:spcBef>
              <a:defRPr/>
            </a:pPr>
            <a:r>
              <a:rPr lang="en-US" altLang="en-US" sz="4000" b="1" dirty="0">
                <a:effectLst>
                  <a:outerShdw blurRad="38100" dist="38100" dir="2700000" algn="tl">
                    <a:srgbClr val="C0C0C0"/>
                  </a:outerShdw>
                </a:effectLst>
                <a:latin typeface="Arial" panose="020B0604020202020204" pitchFamily="34" charset="0"/>
              </a:rPr>
              <a:t>Experimental Design</a:t>
            </a:r>
          </a:p>
        </p:txBody>
      </p:sp>
      <p:sp>
        <p:nvSpPr>
          <p:cNvPr id="43013" name="Line 4">
            <a:extLst>
              <a:ext uri="{FF2B5EF4-FFF2-40B4-BE49-F238E27FC236}">
                <a16:creationId xmlns:a16="http://schemas.microsoft.com/office/drawing/2014/main" id="{99F9F119-8DDD-55DB-BFE3-AD9B55514EA5}"/>
              </a:ext>
            </a:extLst>
          </p:cNvPr>
          <p:cNvSpPr>
            <a:spLocks noChangeShapeType="1"/>
          </p:cNvSpPr>
          <p:nvPr/>
        </p:nvSpPr>
        <p:spPr bwMode="auto">
          <a:xfrm>
            <a:off x="228600" y="779463"/>
            <a:ext cx="8683625" cy="0"/>
          </a:xfrm>
          <a:prstGeom prst="line">
            <a:avLst/>
          </a:prstGeom>
          <a:noFill/>
          <a:ln w="50800">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dirty="0"/>
          </a:p>
        </p:txBody>
      </p:sp>
    </p:spTree>
  </p:cSld>
  <p:clrMapOvr>
    <a:masterClrMapping/>
  </p:clrMapOvr>
  <p:transition/>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6258" name="Slide Number Placeholder 3">
            <a:extLst>
              <a:ext uri="{FF2B5EF4-FFF2-40B4-BE49-F238E27FC236}">
                <a16:creationId xmlns:a16="http://schemas.microsoft.com/office/drawing/2014/main" id="{CD53B55D-E898-F30E-E61E-1E327D489A33}"/>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8D22D1D0-F1EA-4FD5-BF2E-2EC6D54EB3F0}" type="slidenum">
              <a:rPr lang="en-US" altLang="en-US" sz="1400"/>
              <a:pPr>
                <a:spcBef>
                  <a:spcPct val="0"/>
                </a:spcBef>
                <a:buFontTx/>
                <a:buNone/>
              </a:pPr>
              <a:t>40</a:t>
            </a:fld>
            <a:endParaRPr lang="en-US" altLang="en-US" sz="1400" dirty="0"/>
          </a:p>
        </p:txBody>
      </p:sp>
      <p:graphicFrame>
        <p:nvGraphicFramePr>
          <p:cNvPr id="96259" name="Object 2">
            <a:extLst>
              <a:ext uri="{FF2B5EF4-FFF2-40B4-BE49-F238E27FC236}">
                <a16:creationId xmlns:a16="http://schemas.microsoft.com/office/drawing/2014/main" id="{D5FE8C67-93EE-15CD-A1DA-6DA708526E39}"/>
              </a:ext>
            </a:extLst>
          </p:cNvPr>
          <p:cNvGraphicFramePr>
            <a:graphicFrameLocks noChangeAspect="1"/>
          </p:cNvGraphicFramePr>
          <p:nvPr/>
        </p:nvGraphicFramePr>
        <p:xfrm>
          <a:off x="-317500" y="158750"/>
          <a:ext cx="9153525" cy="6746875"/>
        </p:xfrm>
        <a:graphic>
          <a:graphicData uri="http://schemas.openxmlformats.org/presentationml/2006/ole">
            <mc:AlternateContent xmlns:mc="http://schemas.openxmlformats.org/markup-compatibility/2006">
              <mc:Choice xmlns:v="urn:schemas-microsoft-com:vml" Requires="v">
                <p:oleObj name="Chart" r:id="rId3" imgW="6105378" imgH="4495919" progId="MSGraph.Chart.8">
                  <p:embed followColorScheme="full"/>
                </p:oleObj>
              </mc:Choice>
              <mc:Fallback>
                <p:oleObj name="Chart" r:id="rId3" imgW="6105378" imgH="4495919" progId="MSGraph.Chart.8">
                  <p:embed followColorScheme="full"/>
                  <p:pic>
                    <p:nvPicPr>
                      <p:cNvPr id="0" name="Object 2"/>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17500" y="158750"/>
                        <a:ext cx="9153525" cy="67468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96260" name="Text Box 3">
            <a:extLst>
              <a:ext uri="{FF2B5EF4-FFF2-40B4-BE49-F238E27FC236}">
                <a16:creationId xmlns:a16="http://schemas.microsoft.com/office/drawing/2014/main" id="{8ED0DA29-019B-433A-7782-485822389DAE}"/>
              </a:ext>
            </a:extLst>
          </p:cNvPr>
          <p:cNvSpPr txBox="1">
            <a:spLocks noChangeArrowheads="1"/>
          </p:cNvSpPr>
          <p:nvPr/>
        </p:nvSpPr>
        <p:spPr bwMode="auto">
          <a:xfrm>
            <a:off x="838200" y="6126163"/>
            <a:ext cx="3352800" cy="5794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US" altLang="en-US" b="1" dirty="0">
                <a:solidFill>
                  <a:srgbClr val="008000"/>
                </a:solidFill>
                <a:latin typeface="Helvetica" panose="020B0604020202020204" pitchFamily="34" charset="0"/>
              </a:rPr>
              <a:t>Rit</a:t>
            </a:r>
            <a:r>
              <a:rPr lang="en-US" altLang="en-US" sz="600" b="1" dirty="0">
                <a:solidFill>
                  <a:srgbClr val="008000"/>
                </a:solidFill>
                <a:latin typeface="Helvetica" panose="020B0604020202020204" pitchFamily="34" charset="0"/>
              </a:rPr>
              <a:t> </a:t>
            </a:r>
            <a:r>
              <a:rPr lang="en-US" altLang="en-US" b="1" dirty="0">
                <a:solidFill>
                  <a:srgbClr val="008000"/>
                </a:solidFill>
                <a:latin typeface="Helvetica" panose="020B0604020202020204" pitchFamily="34" charset="0"/>
              </a:rPr>
              <a:t>alin Inject</a:t>
            </a:r>
            <a:r>
              <a:rPr lang="en-US" altLang="en-US" sz="600" b="1" dirty="0">
                <a:solidFill>
                  <a:srgbClr val="008000"/>
                </a:solidFill>
                <a:latin typeface="Helvetica" panose="020B0604020202020204" pitchFamily="34" charset="0"/>
              </a:rPr>
              <a:t> </a:t>
            </a:r>
            <a:r>
              <a:rPr lang="en-US" altLang="en-US" b="1" dirty="0">
                <a:solidFill>
                  <a:srgbClr val="008000"/>
                </a:solidFill>
                <a:latin typeface="Helvetica" panose="020B0604020202020204" pitchFamily="34" charset="0"/>
              </a:rPr>
              <a:t>ion</a:t>
            </a:r>
          </a:p>
        </p:txBody>
      </p:sp>
      <p:sp>
        <p:nvSpPr>
          <p:cNvPr id="96261" name="Rectangle 4">
            <a:extLst>
              <a:ext uri="{FF2B5EF4-FFF2-40B4-BE49-F238E27FC236}">
                <a16:creationId xmlns:a16="http://schemas.microsoft.com/office/drawing/2014/main" id="{79CFB133-36F3-2479-4714-622A4D3ED7C2}"/>
              </a:ext>
            </a:extLst>
          </p:cNvPr>
          <p:cNvSpPr>
            <a:spLocks noChangeArrowheads="1"/>
          </p:cNvSpPr>
          <p:nvPr/>
        </p:nvSpPr>
        <p:spPr bwMode="auto">
          <a:xfrm>
            <a:off x="685800" y="5334000"/>
            <a:ext cx="838200" cy="762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dirty="0"/>
          </a:p>
        </p:txBody>
      </p:sp>
      <p:sp>
        <p:nvSpPr>
          <p:cNvPr id="96262" name="Rectangle 5">
            <a:extLst>
              <a:ext uri="{FF2B5EF4-FFF2-40B4-BE49-F238E27FC236}">
                <a16:creationId xmlns:a16="http://schemas.microsoft.com/office/drawing/2014/main" id="{18CD6C6B-2304-6013-B9BD-1303C3BD34F4}"/>
              </a:ext>
            </a:extLst>
          </p:cNvPr>
          <p:cNvSpPr>
            <a:spLocks noChangeArrowheads="1"/>
          </p:cNvSpPr>
          <p:nvPr/>
        </p:nvSpPr>
        <p:spPr bwMode="auto">
          <a:xfrm>
            <a:off x="-1447800" y="2438400"/>
            <a:ext cx="609600" cy="6096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dirty="0"/>
          </a:p>
        </p:txBody>
      </p:sp>
      <p:sp>
        <p:nvSpPr>
          <p:cNvPr id="96263" name="Text Box 6">
            <a:extLst>
              <a:ext uri="{FF2B5EF4-FFF2-40B4-BE49-F238E27FC236}">
                <a16:creationId xmlns:a16="http://schemas.microsoft.com/office/drawing/2014/main" id="{DFA09D36-C42E-49E4-9B8A-E8866B0D2E01}"/>
              </a:ext>
            </a:extLst>
          </p:cNvPr>
          <p:cNvSpPr txBox="1">
            <a:spLocks noChangeArrowheads="1"/>
          </p:cNvSpPr>
          <p:nvPr/>
        </p:nvSpPr>
        <p:spPr bwMode="auto">
          <a:xfrm>
            <a:off x="4064000" y="5821363"/>
            <a:ext cx="2286000" cy="5794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US" altLang="en-US" b="1" dirty="0">
                <a:solidFill>
                  <a:schemeClr val="tx2"/>
                </a:solidFill>
                <a:latin typeface="Helvetica" panose="020B0604020202020204" pitchFamily="34" charset="0"/>
              </a:rPr>
              <a:t>Time (min)</a:t>
            </a:r>
            <a:endParaRPr lang="en-US" altLang="en-US" dirty="0">
              <a:latin typeface="Helvetica" panose="020B0604020202020204" pitchFamily="34" charset="0"/>
            </a:endParaRPr>
          </a:p>
        </p:txBody>
      </p:sp>
      <p:sp>
        <p:nvSpPr>
          <p:cNvPr id="96264" name="Text Box 7">
            <a:extLst>
              <a:ext uri="{FF2B5EF4-FFF2-40B4-BE49-F238E27FC236}">
                <a16:creationId xmlns:a16="http://schemas.microsoft.com/office/drawing/2014/main" id="{238F3BB0-BBED-8E37-8330-1ECA535EEDA6}"/>
              </a:ext>
            </a:extLst>
          </p:cNvPr>
          <p:cNvSpPr txBox="1">
            <a:spLocks noChangeArrowheads="1"/>
          </p:cNvSpPr>
          <p:nvPr/>
        </p:nvSpPr>
        <p:spPr bwMode="auto">
          <a:xfrm>
            <a:off x="2609850" y="230188"/>
            <a:ext cx="4019550" cy="5857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US" altLang="en-US" b="1" dirty="0">
                <a:solidFill>
                  <a:srgbClr val="FF0000"/>
                </a:solidFill>
                <a:latin typeface="Arial" panose="020B0604020202020204" pitchFamily="34" charset="0"/>
              </a:rPr>
              <a:t>High Runner lines</a:t>
            </a:r>
          </a:p>
        </p:txBody>
      </p:sp>
      <p:sp>
        <p:nvSpPr>
          <p:cNvPr id="96265" name="Text Box 8">
            <a:extLst>
              <a:ext uri="{FF2B5EF4-FFF2-40B4-BE49-F238E27FC236}">
                <a16:creationId xmlns:a16="http://schemas.microsoft.com/office/drawing/2014/main" id="{314AA62F-BB38-CE23-DAD7-221566483EFC}"/>
              </a:ext>
            </a:extLst>
          </p:cNvPr>
          <p:cNvSpPr txBox="1">
            <a:spLocks noChangeArrowheads="1"/>
          </p:cNvSpPr>
          <p:nvPr/>
        </p:nvSpPr>
        <p:spPr bwMode="auto">
          <a:xfrm>
            <a:off x="4808538" y="4114800"/>
            <a:ext cx="2887662" cy="584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US" altLang="en-US" b="1" dirty="0">
                <a:solidFill>
                  <a:srgbClr val="0000FF"/>
                </a:solidFill>
                <a:latin typeface="Arial" panose="020B0604020202020204" pitchFamily="34" charset="0"/>
              </a:rPr>
              <a:t>Control lines</a:t>
            </a:r>
          </a:p>
        </p:txBody>
      </p:sp>
      <p:sp>
        <p:nvSpPr>
          <p:cNvPr id="96266" name="Text Box 9">
            <a:extLst>
              <a:ext uri="{FF2B5EF4-FFF2-40B4-BE49-F238E27FC236}">
                <a16:creationId xmlns:a16="http://schemas.microsoft.com/office/drawing/2014/main" id="{EACBF3DB-17AB-F4E4-6F52-FCE391C9FB00}"/>
              </a:ext>
            </a:extLst>
          </p:cNvPr>
          <p:cNvSpPr txBox="1">
            <a:spLocks noChangeArrowheads="1"/>
          </p:cNvSpPr>
          <p:nvPr/>
        </p:nvSpPr>
        <p:spPr bwMode="auto">
          <a:xfrm rot="-5400000">
            <a:off x="-1913731" y="2632869"/>
            <a:ext cx="5029200"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US" altLang="en-US" sz="2800" b="1" dirty="0">
                <a:solidFill>
                  <a:schemeClr val="tx2"/>
                </a:solidFill>
                <a:latin typeface="Helvetica" panose="020B0604020202020204" pitchFamily="34" charset="0"/>
              </a:rPr>
              <a:t>Wheel Running Distance (m)</a:t>
            </a:r>
          </a:p>
        </p:txBody>
      </p:sp>
      <p:sp>
        <p:nvSpPr>
          <p:cNvPr id="96267" name="Line 10">
            <a:extLst>
              <a:ext uri="{FF2B5EF4-FFF2-40B4-BE49-F238E27FC236}">
                <a16:creationId xmlns:a16="http://schemas.microsoft.com/office/drawing/2014/main" id="{227F2664-5764-870A-9609-FD4B3B9C20DC}"/>
              </a:ext>
            </a:extLst>
          </p:cNvPr>
          <p:cNvSpPr>
            <a:spLocks noChangeShapeType="1"/>
          </p:cNvSpPr>
          <p:nvPr/>
        </p:nvSpPr>
        <p:spPr bwMode="auto">
          <a:xfrm flipH="1" flipV="1">
            <a:off x="2254250" y="5440363"/>
            <a:ext cx="0" cy="731837"/>
          </a:xfrm>
          <a:prstGeom prst="line">
            <a:avLst/>
          </a:prstGeom>
          <a:noFill/>
          <a:ln w="57150">
            <a:solidFill>
              <a:srgbClr val="008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dirty="0"/>
          </a:p>
        </p:txBody>
      </p:sp>
      <p:sp>
        <p:nvSpPr>
          <p:cNvPr id="96268" name="Text Box 11">
            <a:extLst>
              <a:ext uri="{FF2B5EF4-FFF2-40B4-BE49-F238E27FC236}">
                <a16:creationId xmlns:a16="http://schemas.microsoft.com/office/drawing/2014/main" id="{795C0107-9D86-ECA9-2C9C-61CE9032E32F}"/>
              </a:ext>
            </a:extLst>
          </p:cNvPr>
          <p:cNvSpPr txBox="1">
            <a:spLocks noChangeArrowheads="1"/>
          </p:cNvSpPr>
          <p:nvPr/>
        </p:nvSpPr>
        <p:spPr bwMode="auto">
          <a:xfrm>
            <a:off x="6096000" y="2222500"/>
            <a:ext cx="2514600" cy="8223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2400" b="1" dirty="0">
                <a:latin typeface="Arial" panose="020B0604020202020204" pitchFamily="34" charset="0"/>
              </a:rPr>
              <a:t>open = Saline</a:t>
            </a:r>
          </a:p>
          <a:p>
            <a:pPr>
              <a:spcBef>
                <a:spcPct val="0"/>
              </a:spcBef>
              <a:buFontTx/>
              <a:buNone/>
            </a:pPr>
            <a:r>
              <a:rPr lang="en-US" altLang="en-US" sz="2400" b="1" dirty="0">
                <a:latin typeface="Arial" panose="020B0604020202020204" pitchFamily="34" charset="0"/>
              </a:rPr>
              <a:t>closed = Ritalin</a:t>
            </a:r>
          </a:p>
        </p:txBody>
      </p:sp>
    </p:spTree>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8306" name="Slide Number Placeholder 3">
            <a:extLst>
              <a:ext uri="{FF2B5EF4-FFF2-40B4-BE49-F238E27FC236}">
                <a16:creationId xmlns:a16="http://schemas.microsoft.com/office/drawing/2014/main" id="{47120337-D3EF-84F0-A972-6CAFB56383C4}"/>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B4BE401B-E029-4CE9-801A-CC7B684FDEA1}" type="slidenum">
              <a:rPr lang="en-US" altLang="en-US" sz="1400"/>
              <a:pPr>
                <a:spcBef>
                  <a:spcPct val="0"/>
                </a:spcBef>
                <a:buFontTx/>
                <a:buNone/>
              </a:pPr>
              <a:t>41</a:t>
            </a:fld>
            <a:endParaRPr lang="en-US" altLang="en-US" sz="1400" dirty="0"/>
          </a:p>
        </p:txBody>
      </p:sp>
      <p:graphicFrame>
        <p:nvGraphicFramePr>
          <p:cNvPr id="98307" name="Object 2">
            <a:extLst>
              <a:ext uri="{FF2B5EF4-FFF2-40B4-BE49-F238E27FC236}">
                <a16:creationId xmlns:a16="http://schemas.microsoft.com/office/drawing/2014/main" id="{D53FDA27-6D4E-D136-5464-E6B6A0161C50}"/>
              </a:ext>
            </a:extLst>
          </p:cNvPr>
          <p:cNvGraphicFramePr>
            <a:graphicFrameLocks noChangeAspect="1"/>
          </p:cNvGraphicFramePr>
          <p:nvPr/>
        </p:nvGraphicFramePr>
        <p:xfrm>
          <a:off x="-317500" y="158750"/>
          <a:ext cx="9153525" cy="6746875"/>
        </p:xfrm>
        <a:graphic>
          <a:graphicData uri="http://schemas.openxmlformats.org/presentationml/2006/ole">
            <mc:AlternateContent xmlns:mc="http://schemas.openxmlformats.org/markup-compatibility/2006">
              <mc:Choice xmlns:v="urn:schemas-microsoft-com:vml" Requires="v">
                <p:oleObj name="Chart" r:id="rId3" imgW="6105378" imgH="4495919" progId="MSGraph.Chart.8">
                  <p:embed followColorScheme="full"/>
                </p:oleObj>
              </mc:Choice>
              <mc:Fallback>
                <p:oleObj name="Chart" r:id="rId3" imgW="6105378" imgH="4495919" progId="MSGraph.Chart.8">
                  <p:embed followColorScheme="full"/>
                  <p:pic>
                    <p:nvPicPr>
                      <p:cNvPr id="0" name="Object 2"/>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17500" y="158750"/>
                        <a:ext cx="9153525" cy="67468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98308" name="Text Box 3">
            <a:extLst>
              <a:ext uri="{FF2B5EF4-FFF2-40B4-BE49-F238E27FC236}">
                <a16:creationId xmlns:a16="http://schemas.microsoft.com/office/drawing/2014/main" id="{F3450146-2EDD-70DA-9A26-C61DFB215F37}"/>
              </a:ext>
            </a:extLst>
          </p:cNvPr>
          <p:cNvSpPr txBox="1">
            <a:spLocks noChangeArrowheads="1"/>
          </p:cNvSpPr>
          <p:nvPr/>
        </p:nvSpPr>
        <p:spPr bwMode="auto">
          <a:xfrm>
            <a:off x="838200" y="6126163"/>
            <a:ext cx="3352800" cy="5794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US" altLang="en-US" b="1" dirty="0">
                <a:solidFill>
                  <a:srgbClr val="008000"/>
                </a:solidFill>
                <a:latin typeface="Helvetica" panose="020B0604020202020204" pitchFamily="34" charset="0"/>
              </a:rPr>
              <a:t>Rit</a:t>
            </a:r>
            <a:r>
              <a:rPr lang="en-US" altLang="en-US" sz="600" b="1" dirty="0">
                <a:solidFill>
                  <a:srgbClr val="008000"/>
                </a:solidFill>
                <a:latin typeface="Helvetica" panose="020B0604020202020204" pitchFamily="34" charset="0"/>
              </a:rPr>
              <a:t> </a:t>
            </a:r>
            <a:r>
              <a:rPr lang="en-US" altLang="en-US" b="1" dirty="0">
                <a:solidFill>
                  <a:srgbClr val="008000"/>
                </a:solidFill>
                <a:latin typeface="Helvetica" panose="020B0604020202020204" pitchFamily="34" charset="0"/>
              </a:rPr>
              <a:t>alin Inject</a:t>
            </a:r>
            <a:r>
              <a:rPr lang="en-US" altLang="en-US" sz="600" b="1" dirty="0">
                <a:solidFill>
                  <a:srgbClr val="008000"/>
                </a:solidFill>
                <a:latin typeface="Helvetica" panose="020B0604020202020204" pitchFamily="34" charset="0"/>
              </a:rPr>
              <a:t> </a:t>
            </a:r>
            <a:r>
              <a:rPr lang="en-US" altLang="en-US" b="1" dirty="0">
                <a:solidFill>
                  <a:srgbClr val="008000"/>
                </a:solidFill>
                <a:latin typeface="Helvetica" panose="020B0604020202020204" pitchFamily="34" charset="0"/>
              </a:rPr>
              <a:t>ion</a:t>
            </a:r>
          </a:p>
        </p:txBody>
      </p:sp>
      <p:sp>
        <p:nvSpPr>
          <p:cNvPr id="98309" name="Rectangle 4">
            <a:extLst>
              <a:ext uri="{FF2B5EF4-FFF2-40B4-BE49-F238E27FC236}">
                <a16:creationId xmlns:a16="http://schemas.microsoft.com/office/drawing/2014/main" id="{3F8EC273-9420-42F9-7C15-0AF7CF3C6433}"/>
              </a:ext>
            </a:extLst>
          </p:cNvPr>
          <p:cNvSpPr>
            <a:spLocks noChangeArrowheads="1"/>
          </p:cNvSpPr>
          <p:nvPr/>
        </p:nvSpPr>
        <p:spPr bwMode="auto">
          <a:xfrm>
            <a:off x="685800" y="5334000"/>
            <a:ext cx="838200" cy="762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dirty="0"/>
          </a:p>
        </p:txBody>
      </p:sp>
      <p:sp>
        <p:nvSpPr>
          <p:cNvPr id="98310" name="Rectangle 5">
            <a:extLst>
              <a:ext uri="{FF2B5EF4-FFF2-40B4-BE49-F238E27FC236}">
                <a16:creationId xmlns:a16="http://schemas.microsoft.com/office/drawing/2014/main" id="{DA77C9A7-17B5-ECA7-36BC-60909FB5C5FD}"/>
              </a:ext>
            </a:extLst>
          </p:cNvPr>
          <p:cNvSpPr>
            <a:spLocks noChangeArrowheads="1"/>
          </p:cNvSpPr>
          <p:nvPr/>
        </p:nvSpPr>
        <p:spPr bwMode="auto">
          <a:xfrm>
            <a:off x="-1447800" y="2438400"/>
            <a:ext cx="609600" cy="6096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dirty="0"/>
          </a:p>
        </p:txBody>
      </p:sp>
      <p:sp>
        <p:nvSpPr>
          <p:cNvPr id="98311" name="Text Box 6">
            <a:extLst>
              <a:ext uri="{FF2B5EF4-FFF2-40B4-BE49-F238E27FC236}">
                <a16:creationId xmlns:a16="http://schemas.microsoft.com/office/drawing/2014/main" id="{10139FD5-AD58-4AA1-B27A-DBC2E28E3E84}"/>
              </a:ext>
            </a:extLst>
          </p:cNvPr>
          <p:cNvSpPr txBox="1">
            <a:spLocks noChangeArrowheads="1"/>
          </p:cNvSpPr>
          <p:nvPr/>
        </p:nvSpPr>
        <p:spPr bwMode="auto">
          <a:xfrm>
            <a:off x="4064000" y="5821363"/>
            <a:ext cx="2286000" cy="5794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US" altLang="en-US" b="1" dirty="0">
                <a:solidFill>
                  <a:schemeClr val="tx2"/>
                </a:solidFill>
                <a:latin typeface="Helvetica" panose="020B0604020202020204" pitchFamily="34" charset="0"/>
              </a:rPr>
              <a:t>Time (min)</a:t>
            </a:r>
            <a:endParaRPr lang="en-US" altLang="en-US" dirty="0">
              <a:latin typeface="Helvetica" panose="020B0604020202020204" pitchFamily="34" charset="0"/>
            </a:endParaRPr>
          </a:p>
        </p:txBody>
      </p:sp>
      <p:sp>
        <p:nvSpPr>
          <p:cNvPr id="98312" name="Text Box 7">
            <a:extLst>
              <a:ext uri="{FF2B5EF4-FFF2-40B4-BE49-F238E27FC236}">
                <a16:creationId xmlns:a16="http://schemas.microsoft.com/office/drawing/2014/main" id="{78A2D2F0-0ABA-1ACE-E81F-D12312FFCADD}"/>
              </a:ext>
            </a:extLst>
          </p:cNvPr>
          <p:cNvSpPr txBox="1">
            <a:spLocks noChangeArrowheads="1"/>
          </p:cNvSpPr>
          <p:nvPr/>
        </p:nvSpPr>
        <p:spPr bwMode="auto">
          <a:xfrm>
            <a:off x="2609850" y="230188"/>
            <a:ext cx="4019550" cy="5857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US" altLang="en-US" b="1" dirty="0">
                <a:solidFill>
                  <a:srgbClr val="FF0000"/>
                </a:solidFill>
                <a:latin typeface="Arial" panose="020B0604020202020204" pitchFamily="34" charset="0"/>
              </a:rPr>
              <a:t>High Runner lines</a:t>
            </a:r>
          </a:p>
        </p:txBody>
      </p:sp>
      <p:sp>
        <p:nvSpPr>
          <p:cNvPr id="98313" name="Text Box 8">
            <a:extLst>
              <a:ext uri="{FF2B5EF4-FFF2-40B4-BE49-F238E27FC236}">
                <a16:creationId xmlns:a16="http://schemas.microsoft.com/office/drawing/2014/main" id="{2878A96D-5CC2-1284-BD9E-4E4536F7083D}"/>
              </a:ext>
            </a:extLst>
          </p:cNvPr>
          <p:cNvSpPr txBox="1">
            <a:spLocks noChangeArrowheads="1"/>
          </p:cNvSpPr>
          <p:nvPr/>
        </p:nvSpPr>
        <p:spPr bwMode="auto">
          <a:xfrm>
            <a:off x="4808538" y="4114800"/>
            <a:ext cx="2887662" cy="5794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US" altLang="en-US" b="1" dirty="0">
                <a:solidFill>
                  <a:srgbClr val="0000FF"/>
                </a:solidFill>
                <a:latin typeface="Arial" panose="020B0604020202020204" pitchFamily="34" charset="0"/>
              </a:rPr>
              <a:t>Control Lines</a:t>
            </a:r>
          </a:p>
        </p:txBody>
      </p:sp>
      <p:sp>
        <p:nvSpPr>
          <p:cNvPr id="98314" name="Text Box 9">
            <a:extLst>
              <a:ext uri="{FF2B5EF4-FFF2-40B4-BE49-F238E27FC236}">
                <a16:creationId xmlns:a16="http://schemas.microsoft.com/office/drawing/2014/main" id="{15113FDB-98E8-EE27-58C5-DD442E177E70}"/>
              </a:ext>
            </a:extLst>
          </p:cNvPr>
          <p:cNvSpPr txBox="1">
            <a:spLocks noChangeArrowheads="1"/>
          </p:cNvSpPr>
          <p:nvPr/>
        </p:nvSpPr>
        <p:spPr bwMode="auto">
          <a:xfrm rot="-5400000">
            <a:off x="-1913731" y="2632869"/>
            <a:ext cx="5029200"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US" altLang="en-US" sz="2800" b="1" dirty="0">
                <a:solidFill>
                  <a:schemeClr val="tx2"/>
                </a:solidFill>
                <a:latin typeface="Helvetica" panose="020B0604020202020204" pitchFamily="34" charset="0"/>
              </a:rPr>
              <a:t>Wheel Running Distance (m)</a:t>
            </a:r>
          </a:p>
        </p:txBody>
      </p:sp>
      <p:sp>
        <p:nvSpPr>
          <p:cNvPr id="98315" name="Line 10">
            <a:extLst>
              <a:ext uri="{FF2B5EF4-FFF2-40B4-BE49-F238E27FC236}">
                <a16:creationId xmlns:a16="http://schemas.microsoft.com/office/drawing/2014/main" id="{103E8D1C-799C-56A4-0A33-AC42162C2590}"/>
              </a:ext>
            </a:extLst>
          </p:cNvPr>
          <p:cNvSpPr>
            <a:spLocks noChangeShapeType="1"/>
          </p:cNvSpPr>
          <p:nvPr/>
        </p:nvSpPr>
        <p:spPr bwMode="auto">
          <a:xfrm flipH="1" flipV="1">
            <a:off x="2254250" y="5440363"/>
            <a:ext cx="0" cy="731837"/>
          </a:xfrm>
          <a:prstGeom prst="line">
            <a:avLst/>
          </a:prstGeom>
          <a:noFill/>
          <a:ln w="57150">
            <a:solidFill>
              <a:srgbClr val="008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dirty="0"/>
          </a:p>
        </p:txBody>
      </p:sp>
      <p:sp>
        <p:nvSpPr>
          <p:cNvPr id="98316" name="Text Box 11">
            <a:extLst>
              <a:ext uri="{FF2B5EF4-FFF2-40B4-BE49-F238E27FC236}">
                <a16:creationId xmlns:a16="http://schemas.microsoft.com/office/drawing/2014/main" id="{DE11AD6A-9CF3-C116-14FC-8FE537F27228}"/>
              </a:ext>
            </a:extLst>
          </p:cNvPr>
          <p:cNvSpPr txBox="1">
            <a:spLocks noChangeArrowheads="1"/>
          </p:cNvSpPr>
          <p:nvPr/>
        </p:nvSpPr>
        <p:spPr bwMode="auto">
          <a:xfrm>
            <a:off x="6096000" y="2222500"/>
            <a:ext cx="2514600" cy="8223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2400" b="1" dirty="0">
                <a:latin typeface="Arial" panose="020B0604020202020204" pitchFamily="34" charset="0"/>
              </a:rPr>
              <a:t>open = Saline</a:t>
            </a:r>
          </a:p>
          <a:p>
            <a:pPr>
              <a:spcBef>
                <a:spcPct val="0"/>
              </a:spcBef>
              <a:buFontTx/>
              <a:buNone/>
            </a:pPr>
            <a:r>
              <a:rPr lang="en-US" altLang="en-US" sz="2400" b="1" dirty="0">
                <a:latin typeface="Arial" panose="020B0604020202020204" pitchFamily="34" charset="0"/>
              </a:rPr>
              <a:t>closed = Ritalin</a:t>
            </a:r>
          </a:p>
        </p:txBody>
      </p:sp>
      <p:sp>
        <p:nvSpPr>
          <p:cNvPr id="98317" name="Text Box 12">
            <a:extLst>
              <a:ext uri="{FF2B5EF4-FFF2-40B4-BE49-F238E27FC236}">
                <a16:creationId xmlns:a16="http://schemas.microsoft.com/office/drawing/2014/main" id="{F541AA90-8064-B3BA-078F-3ADD39F37320}"/>
              </a:ext>
            </a:extLst>
          </p:cNvPr>
          <p:cNvSpPr txBox="1">
            <a:spLocks noChangeArrowheads="1"/>
          </p:cNvSpPr>
          <p:nvPr/>
        </p:nvSpPr>
        <p:spPr bwMode="auto">
          <a:xfrm>
            <a:off x="1011238" y="1184275"/>
            <a:ext cx="6511925" cy="3400425"/>
          </a:xfrm>
          <a:prstGeom prst="rect">
            <a:avLst/>
          </a:prstGeom>
          <a:solidFill>
            <a:schemeClr val="hlink"/>
          </a:solidFill>
          <a:ln w="2540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lIns="182880" tIns="91440" bIns="9144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nSpc>
                <a:spcPct val="110000"/>
              </a:lnSpc>
              <a:spcBef>
                <a:spcPct val="0"/>
              </a:spcBef>
              <a:buFontTx/>
              <a:buNone/>
            </a:pPr>
            <a:r>
              <a:rPr lang="en-US" altLang="en-US" sz="3800" b="1" dirty="0">
                <a:latin typeface="Arial" panose="020B0604020202020204" pitchFamily="34" charset="0"/>
              </a:rPr>
              <a:t>Therefore, the High Runner lines are a potentially useful model for studying human ADHD, and vice versa!</a:t>
            </a:r>
          </a:p>
        </p:txBody>
      </p:sp>
    </p:spTree>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354" name="Slide Number Placeholder 3">
            <a:extLst>
              <a:ext uri="{FF2B5EF4-FFF2-40B4-BE49-F238E27FC236}">
                <a16:creationId xmlns:a16="http://schemas.microsoft.com/office/drawing/2014/main" id="{373E2D95-629C-9D8E-CAC9-71652860E6A9}"/>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D303DFA9-0837-489F-A526-33B6CE84FC6E}" type="slidenum">
              <a:rPr lang="en-US" altLang="en-US" sz="1400"/>
              <a:pPr>
                <a:spcBef>
                  <a:spcPct val="0"/>
                </a:spcBef>
                <a:buFontTx/>
                <a:buNone/>
              </a:pPr>
              <a:t>42</a:t>
            </a:fld>
            <a:endParaRPr lang="en-US" altLang="en-US" sz="1400" dirty="0"/>
          </a:p>
        </p:txBody>
      </p:sp>
      <p:sp>
        <p:nvSpPr>
          <p:cNvPr id="100355" name="AutoShape 2">
            <a:extLst>
              <a:ext uri="{FF2B5EF4-FFF2-40B4-BE49-F238E27FC236}">
                <a16:creationId xmlns:a16="http://schemas.microsoft.com/office/drawing/2014/main" id="{B748D644-F620-B138-81AC-F52FDE351345}"/>
              </a:ext>
            </a:extLst>
          </p:cNvPr>
          <p:cNvSpPr>
            <a:spLocks noChangeArrowheads="1"/>
          </p:cNvSpPr>
          <p:nvPr/>
        </p:nvSpPr>
        <p:spPr bwMode="auto">
          <a:xfrm>
            <a:off x="273050" y="4021138"/>
            <a:ext cx="8305800" cy="1066800"/>
          </a:xfrm>
          <a:prstGeom prst="roundRect">
            <a:avLst>
              <a:gd name="adj" fmla="val 16667"/>
            </a:avLst>
          </a:prstGeom>
          <a:solidFill>
            <a:srgbClr val="FFFF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dirty="0"/>
          </a:p>
        </p:txBody>
      </p:sp>
      <p:sp>
        <p:nvSpPr>
          <p:cNvPr id="100356" name="Text Box 3">
            <a:extLst>
              <a:ext uri="{FF2B5EF4-FFF2-40B4-BE49-F238E27FC236}">
                <a16:creationId xmlns:a16="http://schemas.microsoft.com/office/drawing/2014/main" id="{FAB84C5A-C0BA-73C3-5497-9FCD381D0D87}"/>
              </a:ext>
            </a:extLst>
          </p:cNvPr>
          <p:cNvSpPr txBox="1">
            <a:spLocks noChangeArrowheads="1"/>
          </p:cNvSpPr>
          <p:nvPr/>
        </p:nvSpPr>
        <p:spPr bwMode="auto">
          <a:xfrm>
            <a:off x="227013" y="44450"/>
            <a:ext cx="8916987" cy="8540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5000" b="1" dirty="0">
                <a:solidFill>
                  <a:srgbClr val="FF0000"/>
                </a:solidFill>
                <a:latin typeface="Arial" panose="020B0604020202020204" pitchFamily="34" charset="0"/>
              </a:rPr>
              <a:t>    Results: Pharmacology</a:t>
            </a:r>
            <a:endParaRPr lang="en-US" altLang="en-US" sz="5000" b="1" dirty="0">
              <a:solidFill>
                <a:srgbClr val="0000FF"/>
              </a:solidFill>
              <a:latin typeface="Arial" panose="020B0604020202020204" pitchFamily="34" charset="0"/>
            </a:endParaRPr>
          </a:p>
        </p:txBody>
      </p:sp>
      <p:sp>
        <p:nvSpPr>
          <p:cNvPr id="100357" name="Line 4">
            <a:extLst>
              <a:ext uri="{FF2B5EF4-FFF2-40B4-BE49-F238E27FC236}">
                <a16:creationId xmlns:a16="http://schemas.microsoft.com/office/drawing/2014/main" id="{07463BA0-A856-9221-CC1C-02301E046CBC}"/>
              </a:ext>
            </a:extLst>
          </p:cNvPr>
          <p:cNvSpPr>
            <a:spLocks noChangeShapeType="1"/>
          </p:cNvSpPr>
          <p:nvPr/>
        </p:nvSpPr>
        <p:spPr bwMode="auto">
          <a:xfrm>
            <a:off x="227013" y="1004888"/>
            <a:ext cx="8683625" cy="0"/>
          </a:xfrm>
          <a:prstGeom prst="line">
            <a:avLst/>
          </a:prstGeom>
          <a:noFill/>
          <a:ln w="57150">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dirty="0"/>
          </a:p>
        </p:txBody>
      </p:sp>
      <p:sp>
        <p:nvSpPr>
          <p:cNvPr id="100358" name="Text Box 5">
            <a:extLst>
              <a:ext uri="{FF2B5EF4-FFF2-40B4-BE49-F238E27FC236}">
                <a16:creationId xmlns:a16="http://schemas.microsoft.com/office/drawing/2014/main" id="{6AA53EC2-C0E0-45EF-FA04-11AE99F68FAA}"/>
              </a:ext>
            </a:extLst>
          </p:cNvPr>
          <p:cNvSpPr txBox="1">
            <a:spLocks noChangeArrowheads="1"/>
          </p:cNvSpPr>
          <p:nvPr/>
        </p:nvSpPr>
        <p:spPr bwMode="auto">
          <a:xfrm>
            <a:off x="273050" y="1193800"/>
            <a:ext cx="8612188" cy="39211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3400" b="1" dirty="0">
                <a:latin typeface="Arial" panose="020B0604020202020204" pitchFamily="34" charset="0"/>
              </a:rPr>
              <a:t>Several dopamine drugs had dif</a:t>
            </a:r>
            <a:r>
              <a:rPr lang="en-US" altLang="en-US" sz="800" b="1" dirty="0">
                <a:latin typeface="Arial" panose="020B0604020202020204" pitchFamily="34" charset="0"/>
              </a:rPr>
              <a:t> </a:t>
            </a:r>
            <a:r>
              <a:rPr lang="en-US" altLang="en-US" sz="3400" b="1" dirty="0">
                <a:latin typeface="Arial" panose="020B0604020202020204" pitchFamily="34" charset="0"/>
              </a:rPr>
              <a:t>ferential</a:t>
            </a:r>
            <a:br>
              <a:rPr lang="en-US" altLang="en-US" sz="3400" b="1" dirty="0">
                <a:latin typeface="Arial" panose="020B0604020202020204" pitchFamily="34" charset="0"/>
              </a:rPr>
            </a:br>
            <a:r>
              <a:rPr lang="en-US" altLang="en-US" sz="3400" b="1" dirty="0">
                <a:latin typeface="Arial" panose="020B0604020202020204" pitchFamily="34" charset="0"/>
              </a:rPr>
              <a:t>   ef</a:t>
            </a:r>
            <a:r>
              <a:rPr lang="en-US" altLang="en-US" sz="800" b="1" dirty="0">
                <a:latin typeface="Arial" panose="020B0604020202020204" pitchFamily="34" charset="0"/>
              </a:rPr>
              <a:t> </a:t>
            </a:r>
            <a:r>
              <a:rPr lang="en-US" altLang="en-US" sz="3400" b="1" dirty="0">
                <a:latin typeface="Arial" panose="020B0604020202020204" pitchFamily="34" charset="0"/>
              </a:rPr>
              <a:t>fects on C and HR lines.</a:t>
            </a:r>
          </a:p>
          <a:p>
            <a:pPr>
              <a:buFontTx/>
              <a:buNone/>
            </a:pPr>
            <a:r>
              <a:rPr lang="en-US" altLang="en-US" sz="3400" b="1" dirty="0">
                <a:latin typeface="Arial" panose="020B0604020202020204" pitchFamily="34" charset="0"/>
              </a:rPr>
              <a:t>For example, Ritalin increased running</a:t>
            </a:r>
            <a:br>
              <a:rPr lang="en-US" altLang="en-US" sz="3400" b="1" dirty="0">
                <a:latin typeface="Arial" panose="020B0604020202020204" pitchFamily="34" charset="0"/>
              </a:rPr>
            </a:br>
            <a:r>
              <a:rPr lang="en-US" altLang="en-US" sz="3400" b="1" dirty="0">
                <a:latin typeface="Arial" panose="020B0604020202020204" pitchFamily="34" charset="0"/>
              </a:rPr>
              <a:t>   in C lines, but decreased it in HR lines,</a:t>
            </a:r>
            <a:br>
              <a:rPr lang="en-US" altLang="en-US" sz="3400" b="1" dirty="0">
                <a:latin typeface="Arial" panose="020B0604020202020204" pitchFamily="34" charset="0"/>
              </a:rPr>
            </a:br>
            <a:r>
              <a:rPr lang="en-US" altLang="en-US" sz="3400" b="1" dirty="0">
                <a:latin typeface="Arial" panose="020B0604020202020204" pitchFamily="34" charset="0"/>
              </a:rPr>
              <a:t>   down to level of controls.</a:t>
            </a:r>
          </a:p>
          <a:p>
            <a:pPr>
              <a:buFontTx/>
              <a:buNone/>
            </a:pPr>
            <a:r>
              <a:rPr lang="en-US" altLang="en-US" sz="3400" b="1" dirty="0">
                <a:latin typeface="Arial" panose="020B0604020202020204" pitchFamily="34" charset="0"/>
              </a:rPr>
              <a:t>No drug increased wheel running in the</a:t>
            </a:r>
            <a:br>
              <a:rPr lang="en-US" altLang="en-US" sz="3400" b="1" dirty="0">
                <a:latin typeface="Arial" panose="020B0604020202020204" pitchFamily="34" charset="0"/>
              </a:rPr>
            </a:br>
            <a:r>
              <a:rPr lang="en-US" altLang="en-US" sz="3400" b="1" dirty="0">
                <a:latin typeface="Arial" panose="020B0604020202020204" pitchFamily="34" charset="0"/>
              </a:rPr>
              <a:t>   High Runner lines.</a:t>
            </a:r>
          </a:p>
        </p:txBody>
      </p:sp>
    </p:spTree>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02" name="Slide Number Placeholder 3">
            <a:extLst>
              <a:ext uri="{FF2B5EF4-FFF2-40B4-BE49-F238E27FC236}">
                <a16:creationId xmlns:a16="http://schemas.microsoft.com/office/drawing/2014/main" id="{EADE0DAB-300C-F78B-5E7C-03A61F108EEE}"/>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8ECBCD4B-C95B-4291-B34A-63F650C4F018}" type="slidenum">
              <a:rPr lang="en-US" altLang="en-US" sz="1400"/>
              <a:pPr>
                <a:spcBef>
                  <a:spcPct val="0"/>
                </a:spcBef>
                <a:buFontTx/>
                <a:buNone/>
              </a:pPr>
              <a:t>43</a:t>
            </a:fld>
            <a:endParaRPr lang="en-US" altLang="en-US" sz="1400" dirty="0"/>
          </a:p>
        </p:txBody>
      </p:sp>
      <p:sp>
        <p:nvSpPr>
          <p:cNvPr id="102403" name="AutoShape 2">
            <a:extLst>
              <a:ext uri="{FF2B5EF4-FFF2-40B4-BE49-F238E27FC236}">
                <a16:creationId xmlns:a16="http://schemas.microsoft.com/office/drawing/2014/main" id="{188B6419-670F-69BA-D2FB-B9F9569A5E18}"/>
              </a:ext>
            </a:extLst>
          </p:cNvPr>
          <p:cNvSpPr>
            <a:spLocks noChangeArrowheads="1"/>
          </p:cNvSpPr>
          <p:nvPr/>
        </p:nvSpPr>
        <p:spPr bwMode="auto">
          <a:xfrm>
            <a:off x="273050" y="4021138"/>
            <a:ext cx="8305800" cy="1066800"/>
          </a:xfrm>
          <a:prstGeom prst="roundRect">
            <a:avLst>
              <a:gd name="adj" fmla="val 16667"/>
            </a:avLst>
          </a:prstGeom>
          <a:solidFill>
            <a:srgbClr val="FFFF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dirty="0"/>
          </a:p>
        </p:txBody>
      </p:sp>
      <p:sp>
        <p:nvSpPr>
          <p:cNvPr id="102404" name="Text Box 3">
            <a:extLst>
              <a:ext uri="{FF2B5EF4-FFF2-40B4-BE49-F238E27FC236}">
                <a16:creationId xmlns:a16="http://schemas.microsoft.com/office/drawing/2014/main" id="{03A927CD-B7D7-2209-365F-75C214AC4562}"/>
              </a:ext>
            </a:extLst>
          </p:cNvPr>
          <p:cNvSpPr txBox="1">
            <a:spLocks noChangeArrowheads="1"/>
          </p:cNvSpPr>
          <p:nvPr/>
        </p:nvSpPr>
        <p:spPr bwMode="auto">
          <a:xfrm>
            <a:off x="227013" y="44450"/>
            <a:ext cx="8916987" cy="8540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5000" b="1" dirty="0">
                <a:solidFill>
                  <a:srgbClr val="FF0000"/>
                </a:solidFill>
                <a:latin typeface="Arial" panose="020B0604020202020204" pitchFamily="34" charset="0"/>
              </a:rPr>
              <a:t>    Results: Pharmacology</a:t>
            </a:r>
            <a:endParaRPr lang="en-US" altLang="en-US" sz="5000" b="1" dirty="0">
              <a:solidFill>
                <a:srgbClr val="0000FF"/>
              </a:solidFill>
              <a:latin typeface="Arial" panose="020B0604020202020204" pitchFamily="34" charset="0"/>
            </a:endParaRPr>
          </a:p>
        </p:txBody>
      </p:sp>
      <p:sp>
        <p:nvSpPr>
          <p:cNvPr id="102405" name="Line 4">
            <a:extLst>
              <a:ext uri="{FF2B5EF4-FFF2-40B4-BE49-F238E27FC236}">
                <a16:creationId xmlns:a16="http://schemas.microsoft.com/office/drawing/2014/main" id="{6EF95FAD-1AD6-246A-6456-A3E28D9495F9}"/>
              </a:ext>
            </a:extLst>
          </p:cNvPr>
          <p:cNvSpPr>
            <a:spLocks noChangeShapeType="1"/>
          </p:cNvSpPr>
          <p:nvPr/>
        </p:nvSpPr>
        <p:spPr bwMode="auto">
          <a:xfrm>
            <a:off x="227013" y="1004888"/>
            <a:ext cx="8683625" cy="0"/>
          </a:xfrm>
          <a:prstGeom prst="line">
            <a:avLst/>
          </a:prstGeom>
          <a:noFill/>
          <a:ln w="57150">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dirty="0"/>
          </a:p>
        </p:txBody>
      </p:sp>
      <p:sp>
        <p:nvSpPr>
          <p:cNvPr id="102406" name="Text Box 5">
            <a:extLst>
              <a:ext uri="{FF2B5EF4-FFF2-40B4-BE49-F238E27FC236}">
                <a16:creationId xmlns:a16="http://schemas.microsoft.com/office/drawing/2014/main" id="{7D0FE5F9-7EB0-2851-657D-DD2250F3FB33}"/>
              </a:ext>
            </a:extLst>
          </p:cNvPr>
          <p:cNvSpPr txBox="1">
            <a:spLocks noChangeArrowheads="1"/>
          </p:cNvSpPr>
          <p:nvPr/>
        </p:nvSpPr>
        <p:spPr bwMode="auto">
          <a:xfrm>
            <a:off x="273050" y="1193800"/>
            <a:ext cx="8612188" cy="39639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3400" b="1" dirty="0">
                <a:latin typeface="Arial" panose="020B0604020202020204" pitchFamily="34" charset="0"/>
              </a:rPr>
              <a:t>Several dopamine drugs had dif</a:t>
            </a:r>
            <a:r>
              <a:rPr lang="en-US" altLang="en-US" sz="800" b="1" dirty="0">
                <a:latin typeface="Arial" panose="020B0604020202020204" pitchFamily="34" charset="0"/>
              </a:rPr>
              <a:t> </a:t>
            </a:r>
            <a:r>
              <a:rPr lang="en-US" altLang="en-US" sz="3400" b="1" dirty="0">
                <a:latin typeface="Arial" panose="020B0604020202020204" pitchFamily="34" charset="0"/>
              </a:rPr>
              <a:t>ferential</a:t>
            </a:r>
            <a:br>
              <a:rPr lang="en-US" altLang="en-US" sz="3400" b="1" dirty="0">
                <a:latin typeface="Arial" panose="020B0604020202020204" pitchFamily="34" charset="0"/>
              </a:rPr>
            </a:br>
            <a:r>
              <a:rPr lang="en-US" altLang="en-US" sz="3400" b="1" dirty="0">
                <a:latin typeface="Arial" panose="020B0604020202020204" pitchFamily="34" charset="0"/>
              </a:rPr>
              <a:t>   ef</a:t>
            </a:r>
            <a:r>
              <a:rPr lang="en-US" altLang="en-US" sz="800" b="1" dirty="0">
                <a:latin typeface="Arial" panose="020B0604020202020204" pitchFamily="34" charset="0"/>
              </a:rPr>
              <a:t> </a:t>
            </a:r>
            <a:r>
              <a:rPr lang="en-US" altLang="en-US" sz="3400" b="1" dirty="0">
                <a:latin typeface="Arial" panose="020B0604020202020204" pitchFamily="34" charset="0"/>
              </a:rPr>
              <a:t>fects on C and HR lines.</a:t>
            </a:r>
          </a:p>
          <a:p>
            <a:pPr>
              <a:buFontTx/>
              <a:buNone/>
            </a:pPr>
            <a:r>
              <a:rPr lang="en-US" altLang="en-US" sz="3400" b="1" dirty="0">
                <a:latin typeface="Arial" panose="020B0604020202020204" pitchFamily="34" charset="0"/>
              </a:rPr>
              <a:t>For example, Ritalin increased running</a:t>
            </a:r>
            <a:br>
              <a:rPr lang="en-US" altLang="en-US" sz="3400" b="1" dirty="0">
                <a:latin typeface="Arial" panose="020B0604020202020204" pitchFamily="34" charset="0"/>
              </a:rPr>
            </a:br>
            <a:r>
              <a:rPr lang="en-US" altLang="en-US" sz="3400" b="1" dirty="0">
                <a:latin typeface="Arial" panose="020B0604020202020204" pitchFamily="34" charset="0"/>
              </a:rPr>
              <a:t>   in C lines, but decreased it in HR lines,</a:t>
            </a:r>
            <a:br>
              <a:rPr lang="en-US" altLang="en-US" sz="3400" b="1" dirty="0">
                <a:latin typeface="Arial" panose="020B0604020202020204" pitchFamily="34" charset="0"/>
              </a:rPr>
            </a:br>
            <a:r>
              <a:rPr lang="en-US" altLang="en-US" sz="3400" b="1" dirty="0">
                <a:latin typeface="Arial" panose="020B0604020202020204" pitchFamily="34" charset="0"/>
              </a:rPr>
              <a:t>   down to level of controls.</a:t>
            </a:r>
          </a:p>
          <a:p>
            <a:pPr>
              <a:buFontTx/>
              <a:buNone/>
            </a:pPr>
            <a:r>
              <a:rPr lang="en-US" altLang="en-US" sz="3400" b="1" dirty="0">
                <a:latin typeface="Arial" panose="020B0604020202020204" pitchFamily="34" charset="0"/>
              </a:rPr>
              <a:t>No drug increased wheel running in the</a:t>
            </a:r>
            <a:br>
              <a:rPr lang="en-US" altLang="en-US" sz="3400" b="1" dirty="0">
                <a:latin typeface="Arial" panose="020B0604020202020204" pitchFamily="34" charset="0"/>
              </a:rPr>
            </a:br>
            <a:r>
              <a:rPr lang="en-US" altLang="en-US" sz="3400" b="1" dirty="0">
                <a:latin typeface="Arial" panose="020B0604020202020204" pitchFamily="34" charset="0"/>
              </a:rPr>
              <a:t>   High Runner lines.</a:t>
            </a:r>
          </a:p>
        </p:txBody>
      </p:sp>
      <p:sp>
        <p:nvSpPr>
          <p:cNvPr id="2059270" name="Text Box 6">
            <a:extLst>
              <a:ext uri="{FF2B5EF4-FFF2-40B4-BE49-F238E27FC236}">
                <a16:creationId xmlns:a16="http://schemas.microsoft.com/office/drawing/2014/main" id="{8EFADF85-B8BE-E203-1405-26E66D6FEB3D}"/>
              </a:ext>
            </a:extLst>
          </p:cNvPr>
          <p:cNvSpPr txBox="1">
            <a:spLocks noChangeArrowheads="1"/>
          </p:cNvSpPr>
          <p:nvPr/>
        </p:nvSpPr>
        <p:spPr bwMode="auto">
          <a:xfrm>
            <a:off x="304800" y="5183188"/>
            <a:ext cx="8610600" cy="11271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10000"/>
              </a:spcBef>
              <a:defRPr/>
            </a:pPr>
            <a:r>
              <a:rPr lang="en-US" altLang="en-US" sz="3400" b="1" dirty="0">
                <a:effectLst>
                  <a:outerShdw blurRad="38100" dist="38100" dir="2700000" algn="tl">
                    <a:srgbClr val="C0C0C0"/>
                  </a:outerShdw>
                </a:effectLst>
                <a:latin typeface="Arial" panose="020B0604020202020204" pitchFamily="34" charset="0"/>
              </a:rPr>
              <a:t>     </a:t>
            </a:r>
            <a:r>
              <a:rPr lang="en-US" altLang="en-US" sz="3400" b="1" dirty="0">
                <a:solidFill>
                  <a:srgbClr val="0000FF"/>
                </a:solidFill>
                <a:effectLst>
                  <a:outerShdw blurRad="38100" dist="38100" dir="2700000" algn="tl">
                    <a:srgbClr val="C0C0C0"/>
                  </a:outerShdw>
                </a:effectLst>
                <a:latin typeface="Arial" panose="020B0604020202020204" pitchFamily="34" charset="0"/>
              </a:rPr>
              <a:t>Therefore, motivation and/or ability</a:t>
            </a:r>
            <a:br>
              <a:rPr lang="en-US" altLang="en-US" sz="3400" b="1" dirty="0">
                <a:solidFill>
                  <a:srgbClr val="0000FF"/>
                </a:solidFill>
                <a:effectLst>
                  <a:outerShdw blurRad="38100" dist="38100" dir="2700000" algn="tl">
                    <a:srgbClr val="C0C0C0"/>
                  </a:outerShdw>
                </a:effectLst>
                <a:latin typeface="Arial" panose="020B0604020202020204" pitchFamily="34" charset="0"/>
              </a:rPr>
            </a:br>
            <a:r>
              <a:rPr lang="en-US" altLang="en-US" sz="3400" b="1" dirty="0">
                <a:solidFill>
                  <a:srgbClr val="0000FF"/>
                </a:solidFill>
                <a:effectLst>
                  <a:outerShdw blurRad="38100" dist="38100" dir="2700000" algn="tl">
                    <a:srgbClr val="C0C0C0"/>
                  </a:outerShdw>
                </a:effectLst>
                <a:latin typeface="Arial" panose="020B0604020202020204" pitchFamily="34" charset="0"/>
              </a:rPr>
              <a:t>     to run may be at a physiological limit.</a:t>
            </a:r>
            <a:endParaRPr lang="en-US" altLang="en-US" sz="2400" dirty="0">
              <a:effectLst>
                <a:outerShdw blurRad="38100" dist="38100" dir="2700000" algn="tl">
                  <a:srgbClr val="C0C0C0"/>
                </a:outerShdw>
              </a:effectLst>
            </a:endParaRPr>
          </a:p>
        </p:txBody>
      </p:sp>
    </p:spTree>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bg>
      <p:bgPr>
        <a:gradFill rotWithShape="0">
          <a:gsLst>
            <a:gs pos="0">
              <a:srgbClr val="0000FF"/>
            </a:gs>
            <a:gs pos="100000">
              <a:srgbClr val="000076"/>
            </a:gs>
          </a:gsLst>
          <a:lin ang="5400000" scaled="1"/>
        </a:gradFill>
        <a:effectLst/>
      </p:bgPr>
    </p:bg>
    <p:spTree>
      <p:nvGrpSpPr>
        <p:cNvPr id="1" name=""/>
        <p:cNvGrpSpPr/>
        <p:nvPr/>
      </p:nvGrpSpPr>
      <p:grpSpPr>
        <a:xfrm>
          <a:off x="0" y="0"/>
          <a:ext cx="0" cy="0"/>
          <a:chOff x="0" y="0"/>
          <a:chExt cx="0" cy="0"/>
        </a:xfrm>
      </p:grpSpPr>
      <p:sp>
        <p:nvSpPr>
          <p:cNvPr id="77826" name="Slide Number Placeholder 3">
            <a:extLst>
              <a:ext uri="{FF2B5EF4-FFF2-40B4-BE49-F238E27FC236}">
                <a16:creationId xmlns:a16="http://schemas.microsoft.com/office/drawing/2014/main" id="{1E0985BF-EA15-9577-D0C9-AD320E236248}"/>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750286CD-D887-4DB3-B7F4-656BA7A81A33}" type="slidenum">
              <a:rPr lang="en-US" altLang="en-US" sz="1400"/>
              <a:pPr>
                <a:spcBef>
                  <a:spcPct val="0"/>
                </a:spcBef>
                <a:buFontTx/>
                <a:buNone/>
              </a:pPr>
              <a:t>44</a:t>
            </a:fld>
            <a:endParaRPr lang="en-US" altLang="en-US" sz="1400" dirty="0"/>
          </a:p>
        </p:txBody>
      </p:sp>
      <p:sp>
        <p:nvSpPr>
          <p:cNvPr id="1358850" name="Text Box 2">
            <a:extLst>
              <a:ext uri="{FF2B5EF4-FFF2-40B4-BE49-F238E27FC236}">
                <a16:creationId xmlns:a16="http://schemas.microsoft.com/office/drawing/2014/main" id="{58EEB046-5DCF-EB9E-B536-3E75F7C677F3}"/>
              </a:ext>
            </a:extLst>
          </p:cNvPr>
          <p:cNvSpPr txBox="1">
            <a:spLocks noChangeArrowheads="1"/>
          </p:cNvSpPr>
          <p:nvPr/>
        </p:nvSpPr>
        <p:spPr bwMode="auto">
          <a:xfrm>
            <a:off x="865682" y="2010114"/>
            <a:ext cx="7412635" cy="230832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ctr">
              <a:lnSpc>
                <a:spcPct val="90000"/>
              </a:lnSpc>
              <a:defRPr/>
            </a:pPr>
            <a:r>
              <a:rPr lang="en-US" altLang="en-US" sz="8000" b="1" dirty="0">
                <a:solidFill>
                  <a:srgbClr val="66FF33"/>
                </a:solidFill>
                <a:effectLst>
                  <a:outerShdw blurRad="38100" dist="38100" dir="2700000" algn="tl">
                    <a:srgbClr val="000000"/>
                  </a:outerShdw>
                </a:effectLst>
                <a:latin typeface="Helvetica" panose="020B0604020202020204" pitchFamily="34" charset="0"/>
              </a:rPr>
              <a:t>Genetic Differentiation</a:t>
            </a:r>
          </a:p>
        </p:txBody>
      </p:sp>
    </p:spTree>
    <p:extLst>
      <p:ext uri="{BB962C8B-B14F-4D97-AF65-F5344CB8AC3E}">
        <p14:creationId xmlns:p14="http://schemas.microsoft.com/office/powerpoint/2010/main" val="396309090"/>
      </p:ext>
    </p:extLst>
  </p:cSld>
  <p:clrMapOvr>
    <a:masterClrMapping/>
  </p:clrMapOvr>
  <p:transition>
    <p:wipe dir="d"/>
  </p:transition>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0834" name="Slide Number Placeholder 5">
            <a:extLst>
              <a:ext uri="{FF2B5EF4-FFF2-40B4-BE49-F238E27FC236}">
                <a16:creationId xmlns:a16="http://schemas.microsoft.com/office/drawing/2014/main" id="{DB675316-77A3-7397-3F8B-80B647845CA6}"/>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8A576CDE-4AE0-492F-9BB8-69B4C4491FB2}" type="slidenum">
              <a:rPr lang="en-US" altLang="en-US" sz="1400"/>
              <a:pPr>
                <a:spcBef>
                  <a:spcPct val="0"/>
                </a:spcBef>
                <a:buFontTx/>
                <a:buNone/>
              </a:pPr>
              <a:t>45</a:t>
            </a:fld>
            <a:endParaRPr lang="en-US" altLang="en-US" sz="1400" dirty="0"/>
          </a:p>
        </p:txBody>
      </p:sp>
      <p:sp>
        <p:nvSpPr>
          <p:cNvPr id="120835" name="Rectangle 2">
            <a:extLst>
              <a:ext uri="{FF2B5EF4-FFF2-40B4-BE49-F238E27FC236}">
                <a16:creationId xmlns:a16="http://schemas.microsoft.com/office/drawing/2014/main" id="{86B94379-A55D-D31F-81F0-A19C845B7CA8}"/>
              </a:ext>
            </a:extLst>
          </p:cNvPr>
          <p:cNvSpPr>
            <a:spLocks noGrp="1" noChangeArrowheads="1"/>
          </p:cNvSpPr>
          <p:nvPr>
            <p:ph type="body" idx="1"/>
          </p:nvPr>
        </p:nvSpPr>
        <p:spPr>
          <a:xfrm>
            <a:off x="140247" y="1132213"/>
            <a:ext cx="8585200" cy="1332673"/>
          </a:xfrm>
          <a:noFill/>
        </p:spPr>
        <p:txBody>
          <a:bodyPr>
            <a:spAutoFit/>
          </a:bodyPr>
          <a:lstStyle/>
          <a:p>
            <a:pPr marL="274320" indent="-274320" algn="l">
              <a:lnSpc>
                <a:spcPct val="90000"/>
              </a:lnSpc>
              <a:spcBef>
                <a:spcPts val="0"/>
              </a:spcBef>
              <a:spcAft>
                <a:spcPts val="600"/>
              </a:spcAft>
            </a:pPr>
            <a:r>
              <a:rPr lang="en-US" sz="2800" b="0" i="0" u="none" strike="noStrike" baseline="0" dirty="0">
                <a:latin typeface="AdvOTebabd7da"/>
              </a:rPr>
              <a:t>~61 genomic regions, across all somatic chromosomes, showed evidence of differentiation</a:t>
            </a:r>
          </a:p>
          <a:p>
            <a:pPr marL="274320" indent="-274320" algn="l">
              <a:lnSpc>
                <a:spcPct val="90000"/>
              </a:lnSpc>
              <a:spcBef>
                <a:spcPts val="0"/>
              </a:spcBef>
              <a:spcAft>
                <a:spcPts val="600"/>
              </a:spcAft>
            </a:pPr>
            <a:r>
              <a:rPr lang="en-US" sz="2800" b="0" i="0" u="none" strike="noStrike" baseline="0" dirty="0">
                <a:latin typeface="AdvOTebabd7da"/>
              </a:rPr>
              <a:t>12 were differentiated by all 3 methods of analysis</a:t>
            </a:r>
            <a:endParaRPr lang="en-US" altLang="en-US" sz="2800" b="1" dirty="0">
              <a:latin typeface="Arial" panose="020B0604020202020204" pitchFamily="34" charset="0"/>
            </a:endParaRPr>
          </a:p>
        </p:txBody>
      </p:sp>
      <p:sp>
        <p:nvSpPr>
          <p:cNvPr id="120836" name="Line 8">
            <a:extLst>
              <a:ext uri="{FF2B5EF4-FFF2-40B4-BE49-F238E27FC236}">
                <a16:creationId xmlns:a16="http://schemas.microsoft.com/office/drawing/2014/main" id="{DD295C52-5B05-DBE8-40A6-C85DD30C451C}"/>
              </a:ext>
            </a:extLst>
          </p:cNvPr>
          <p:cNvSpPr>
            <a:spLocks noChangeShapeType="1"/>
          </p:cNvSpPr>
          <p:nvPr/>
        </p:nvSpPr>
        <p:spPr bwMode="auto">
          <a:xfrm>
            <a:off x="230187" y="1050080"/>
            <a:ext cx="8683625" cy="0"/>
          </a:xfrm>
          <a:prstGeom prst="line">
            <a:avLst/>
          </a:prstGeom>
          <a:noFill/>
          <a:ln w="50800">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dirty="0"/>
          </a:p>
        </p:txBody>
      </p:sp>
      <p:sp>
        <p:nvSpPr>
          <p:cNvPr id="1345545" name="Text Box 9">
            <a:extLst>
              <a:ext uri="{FF2B5EF4-FFF2-40B4-BE49-F238E27FC236}">
                <a16:creationId xmlns:a16="http://schemas.microsoft.com/office/drawing/2014/main" id="{B44084A4-A414-021C-712E-9652FCA9D0F9}"/>
              </a:ext>
            </a:extLst>
          </p:cNvPr>
          <p:cNvSpPr txBox="1">
            <a:spLocks noChangeArrowheads="1"/>
          </p:cNvSpPr>
          <p:nvPr/>
        </p:nvSpPr>
        <p:spPr bwMode="auto">
          <a:xfrm>
            <a:off x="679450" y="0"/>
            <a:ext cx="7461250" cy="10279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95000"/>
              </a:lnSpc>
              <a:defRPr/>
            </a:pPr>
            <a:r>
              <a:rPr lang="en-US" altLang="en-US" sz="3200" b="1" dirty="0">
                <a:effectLst>
                  <a:outerShdw blurRad="38100" dist="38100" dir="2700000" algn="tl">
                    <a:srgbClr val="C0C0C0"/>
                  </a:outerShdw>
                </a:effectLst>
                <a:latin typeface="Arial" panose="020B0604020202020204" pitchFamily="34" charset="0"/>
              </a:rPr>
              <a:t>Whole-genome Sequencing of 80 Mice from Generation 61</a:t>
            </a:r>
          </a:p>
        </p:txBody>
      </p:sp>
      <p:sp>
        <p:nvSpPr>
          <p:cNvPr id="6" name="Rectangle 2">
            <a:extLst>
              <a:ext uri="{FF2B5EF4-FFF2-40B4-BE49-F238E27FC236}">
                <a16:creationId xmlns:a16="http://schemas.microsoft.com/office/drawing/2014/main" id="{0BE74D2D-94E0-B32D-0323-CA8E3B8A90CB}"/>
              </a:ext>
            </a:extLst>
          </p:cNvPr>
          <p:cNvSpPr txBox="1">
            <a:spLocks noChangeArrowheads="1"/>
          </p:cNvSpPr>
          <p:nvPr/>
        </p:nvSpPr>
        <p:spPr bwMode="auto">
          <a:xfrm>
            <a:off x="117475" y="5897088"/>
            <a:ext cx="8585200" cy="83099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spAutoFit/>
          </a:bodyPr>
          <a:lstStyle>
            <a:lvl1pPr marL="342900" indent="-342900" algn="l" rtl="0" eaLnBrk="0" fontAlgn="base" hangingPunct="0">
              <a:spcBef>
                <a:spcPct val="20000"/>
              </a:spcBef>
              <a:spcAft>
                <a:spcPct val="0"/>
              </a:spcAft>
              <a:buChar char="•"/>
              <a:defRPr sz="3200" kern="1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kern="12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kern="12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kern="12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US" sz="1600" dirty="0">
                <a:effectLst/>
                <a:latin typeface="Arial" panose="020B0604020202020204" pitchFamily="34" charset="0"/>
                <a:cs typeface="Arial" panose="020B0604020202020204" pitchFamily="34" charset="0"/>
              </a:rPr>
              <a:t>Hillis, D., L. Yadgary, G. M. Weinstock, G. Pardo−Manuel de Villena, D. Pomp, A. Fowler, S. Xu, F. Chan, and T. Garland, Jr. 2020. Genetic basis of aerobically supported voluntary exercise: results from a selection experiment with house mice. Genetics 216:781–804.</a:t>
            </a:r>
          </a:p>
        </p:txBody>
      </p:sp>
      <p:pic>
        <p:nvPicPr>
          <p:cNvPr id="8" name="New picture">
            <a:extLst>
              <a:ext uri="{FF2B5EF4-FFF2-40B4-BE49-F238E27FC236}">
                <a16:creationId xmlns:a16="http://schemas.microsoft.com/office/drawing/2014/main" id="{31509648-45BA-1BC7-2580-54365651CA04}"/>
              </a:ext>
            </a:extLst>
          </p:cNvPr>
          <p:cNvPicPr/>
          <p:nvPr/>
        </p:nvPicPr>
        <p:blipFill>
          <a:blip r:embed="rId3"/>
          <a:stretch>
            <a:fillRect/>
          </a:stretch>
        </p:blipFill>
        <p:spPr>
          <a:xfrm>
            <a:off x="194870" y="2603350"/>
            <a:ext cx="8725447" cy="3174590"/>
          </a:xfrm>
          <a:prstGeom prst="rect">
            <a:avLst/>
          </a:prstGeom>
        </p:spPr>
      </p:pic>
      <p:sp>
        <p:nvSpPr>
          <p:cNvPr id="2" name="TextBox 1">
            <a:extLst>
              <a:ext uri="{FF2B5EF4-FFF2-40B4-BE49-F238E27FC236}">
                <a16:creationId xmlns:a16="http://schemas.microsoft.com/office/drawing/2014/main" id="{A0232CDE-3CA3-166A-0854-AE0236421185}"/>
              </a:ext>
            </a:extLst>
          </p:cNvPr>
          <p:cNvSpPr txBox="1"/>
          <p:nvPr/>
        </p:nvSpPr>
        <p:spPr>
          <a:xfrm>
            <a:off x="479684" y="4114800"/>
            <a:ext cx="914401" cy="276999"/>
          </a:xfrm>
          <a:prstGeom prst="rect">
            <a:avLst/>
          </a:prstGeom>
          <a:noFill/>
        </p:spPr>
        <p:txBody>
          <a:bodyPr wrap="square" rtlCol="0">
            <a:spAutoFit/>
          </a:bodyPr>
          <a:lstStyle/>
          <a:p>
            <a:r>
              <a:rPr lang="en-US" sz="1200" dirty="0">
                <a:latin typeface="Arial" panose="020B0604020202020204" pitchFamily="34" charset="0"/>
                <a:cs typeface="Arial" panose="020B0604020202020204" pitchFamily="34" charset="0"/>
              </a:rPr>
              <a:t>P &lt; 0.005</a:t>
            </a:r>
          </a:p>
        </p:txBody>
      </p:sp>
      <p:sp>
        <p:nvSpPr>
          <p:cNvPr id="3" name="TextBox 2">
            <a:extLst>
              <a:ext uri="{FF2B5EF4-FFF2-40B4-BE49-F238E27FC236}">
                <a16:creationId xmlns:a16="http://schemas.microsoft.com/office/drawing/2014/main" id="{60070FB6-0523-AAC2-2D5B-EDD91ADD2E7D}"/>
              </a:ext>
            </a:extLst>
          </p:cNvPr>
          <p:cNvSpPr txBox="1"/>
          <p:nvPr/>
        </p:nvSpPr>
        <p:spPr>
          <a:xfrm>
            <a:off x="487182" y="2532341"/>
            <a:ext cx="4197247" cy="369332"/>
          </a:xfrm>
          <a:prstGeom prst="rect">
            <a:avLst/>
          </a:prstGeom>
          <a:solidFill>
            <a:schemeClr val="bg1"/>
          </a:solidFill>
        </p:spPr>
        <p:txBody>
          <a:bodyPr wrap="square" rtlCol="0">
            <a:spAutoFit/>
          </a:bodyPr>
          <a:lstStyle/>
          <a:p>
            <a:r>
              <a:rPr lang="en-US" sz="1800" dirty="0">
                <a:latin typeface="Arial" panose="020B0604020202020204" pitchFamily="34" charset="0"/>
                <a:cs typeface="Arial" panose="020B0604020202020204" pitchFamily="34" charset="0"/>
              </a:rPr>
              <a:t>Haplotype Analyses Yielded 28 Groups</a:t>
            </a:r>
          </a:p>
        </p:txBody>
      </p:sp>
    </p:spTree>
    <p:extLst>
      <p:ext uri="{BB962C8B-B14F-4D97-AF65-F5344CB8AC3E}">
        <p14:creationId xmlns:p14="http://schemas.microsoft.com/office/powerpoint/2010/main" val="2358155464"/>
      </p:ext>
    </p:extLst>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0834" name="Slide Number Placeholder 5">
            <a:extLst>
              <a:ext uri="{FF2B5EF4-FFF2-40B4-BE49-F238E27FC236}">
                <a16:creationId xmlns:a16="http://schemas.microsoft.com/office/drawing/2014/main" id="{DB675316-77A3-7397-3F8B-80B647845CA6}"/>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8A576CDE-4AE0-492F-9BB8-69B4C4491FB2}" type="slidenum">
              <a:rPr lang="en-US" altLang="en-US" sz="1400"/>
              <a:pPr>
                <a:spcBef>
                  <a:spcPct val="0"/>
                </a:spcBef>
                <a:buFontTx/>
                <a:buNone/>
              </a:pPr>
              <a:t>46</a:t>
            </a:fld>
            <a:endParaRPr lang="en-US" altLang="en-US" sz="1400" dirty="0"/>
          </a:p>
        </p:txBody>
      </p:sp>
      <p:sp>
        <p:nvSpPr>
          <p:cNvPr id="120835" name="Rectangle 2">
            <a:extLst>
              <a:ext uri="{FF2B5EF4-FFF2-40B4-BE49-F238E27FC236}">
                <a16:creationId xmlns:a16="http://schemas.microsoft.com/office/drawing/2014/main" id="{86B94379-A55D-D31F-81F0-A19C845B7CA8}"/>
              </a:ext>
            </a:extLst>
          </p:cNvPr>
          <p:cNvSpPr>
            <a:spLocks noGrp="1" noChangeArrowheads="1"/>
          </p:cNvSpPr>
          <p:nvPr>
            <p:ph type="body" idx="1"/>
          </p:nvPr>
        </p:nvSpPr>
        <p:spPr>
          <a:xfrm>
            <a:off x="140247" y="1147203"/>
            <a:ext cx="8585200" cy="3693319"/>
          </a:xfrm>
          <a:noFill/>
        </p:spPr>
        <p:txBody>
          <a:bodyPr>
            <a:spAutoFit/>
          </a:bodyPr>
          <a:lstStyle/>
          <a:p>
            <a:pPr marL="274320" indent="-274320" algn="l">
              <a:spcBef>
                <a:spcPts val="0"/>
              </a:spcBef>
              <a:spcAft>
                <a:spcPts val="600"/>
              </a:spcAft>
            </a:pPr>
            <a:r>
              <a:rPr lang="en-US" sz="2800" b="0" i="0" u="none" strike="noStrike" baseline="0" dirty="0">
                <a:latin typeface="AdvOTebabd7da"/>
              </a:rPr>
              <a:t>Gene function was inferred largely using Panther gene ontology terms and KO phenotypes.</a:t>
            </a:r>
          </a:p>
          <a:p>
            <a:pPr marL="274320" indent="-274320" algn="l">
              <a:spcBef>
                <a:spcPts val="0"/>
              </a:spcBef>
              <a:spcAft>
                <a:spcPts val="600"/>
              </a:spcAft>
            </a:pPr>
            <a:r>
              <a:rPr lang="en-US" sz="2800" b="0" i="0" u="none" strike="noStrike" baseline="0" dirty="0">
                <a:latin typeface="AdvOTebabd7da"/>
              </a:rPr>
              <a:t>Some of the differentiated genes are known to be associated with behavior/motivational systems and/or athletic ability, including </a:t>
            </a:r>
            <a:r>
              <a:rPr lang="en-US" sz="2800" b="0" i="0" u="none" strike="noStrike" baseline="0" dirty="0">
                <a:latin typeface="AdvOT49bbc31f.I"/>
              </a:rPr>
              <a:t>Sorl1</a:t>
            </a:r>
            <a:r>
              <a:rPr lang="en-US" sz="2800" b="0" i="0" u="none" strike="noStrike" baseline="0" dirty="0">
                <a:latin typeface="AdvOTebabd7da"/>
              </a:rPr>
              <a:t>, </a:t>
            </a:r>
            <a:r>
              <a:rPr lang="en-US" sz="2800" b="0" i="0" u="none" strike="noStrike" baseline="0" dirty="0">
                <a:latin typeface="AdvOT49bbc31f.I"/>
              </a:rPr>
              <a:t>Dach1</a:t>
            </a:r>
            <a:r>
              <a:rPr lang="en-US" sz="2800" b="0" i="0" u="none" strike="noStrike" baseline="0" dirty="0">
                <a:latin typeface="AdvOTebabd7da"/>
              </a:rPr>
              <a:t>, and </a:t>
            </a:r>
            <a:r>
              <a:rPr lang="en-US" sz="2800" b="0" i="0" u="none" strike="noStrike" baseline="0" dirty="0">
                <a:latin typeface="AdvOT49bbc31f.I"/>
              </a:rPr>
              <a:t>Cdh10</a:t>
            </a:r>
            <a:r>
              <a:rPr lang="en-US" sz="2800" b="0" i="0" u="none" strike="noStrike" baseline="0" dirty="0">
                <a:latin typeface="AdvOTebabd7da"/>
              </a:rPr>
              <a:t>.</a:t>
            </a:r>
          </a:p>
          <a:p>
            <a:pPr marL="274320" indent="-274320" algn="l">
              <a:spcBef>
                <a:spcPts val="0"/>
              </a:spcBef>
              <a:spcAft>
                <a:spcPts val="600"/>
              </a:spcAft>
            </a:pPr>
            <a:r>
              <a:rPr lang="en-US" sz="2800" b="0" i="0" u="none" strike="noStrike" baseline="0" dirty="0">
                <a:latin typeface="AdvOTebabd7da"/>
              </a:rPr>
              <a:t>Overall, results indicate changes in allele frequencies for multiple genes associated with both </a:t>
            </a:r>
            <a:r>
              <a:rPr lang="en-US" sz="2800" b="1" i="0" u="none" strike="noStrike" baseline="0" dirty="0">
                <a:latin typeface="AdvOTebabd7da"/>
              </a:rPr>
              <a:t>motivation</a:t>
            </a:r>
            <a:r>
              <a:rPr lang="en-US" sz="2800" b="0" i="0" u="none" strike="noStrike" baseline="0" dirty="0">
                <a:latin typeface="AdvOTebabd7da"/>
              </a:rPr>
              <a:t> and </a:t>
            </a:r>
            <a:r>
              <a:rPr lang="en-US" sz="2800" b="1" i="0" u="none" strike="noStrike" baseline="0" dirty="0">
                <a:latin typeface="AdvOTebabd7da"/>
              </a:rPr>
              <a:t>ability</a:t>
            </a:r>
            <a:r>
              <a:rPr lang="en-US" sz="2800" b="0" i="0" u="none" strike="noStrike" baseline="0" dirty="0">
                <a:latin typeface="AdvOTebabd7da"/>
              </a:rPr>
              <a:t> for endurance exercise.</a:t>
            </a:r>
            <a:endParaRPr lang="en-US" altLang="en-US" sz="2800" b="1" dirty="0">
              <a:latin typeface="Arial" panose="020B0604020202020204" pitchFamily="34" charset="0"/>
            </a:endParaRPr>
          </a:p>
        </p:txBody>
      </p:sp>
      <p:sp>
        <p:nvSpPr>
          <p:cNvPr id="120836" name="Line 8">
            <a:extLst>
              <a:ext uri="{FF2B5EF4-FFF2-40B4-BE49-F238E27FC236}">
                <a16:creationId xmlns:a16="http://schemas.microsoft.com/office/drawing/2014/main" id="{DD295C52-5B05-DBE8-40A6-C85DD30C451C}"/>
              </a:ext>
            </a:extLst>
          </p:cNvPr>
          <p:cNvSpPr>
            <a:spLocks noChangeShapeType="1"/>
          </p:cNvSpPr>
          <p:nvPr/>
        </p:nvSpPr>
        <p:spPr bwMode="auto">
          <a:xfrm>
            <a:off x="230187" y="1050080"/>
            <a:ext cx="8683625" cy="0"/>
          </a:xfrm>
          <a:prstGeom prst="line">
            <a:avLst/>
          </a:prstGeom>
          <a:noFill/>
          <a:ln w="50800">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dirty="0"/>
          </a:p>
        </p:txBody>
      </p:sp>
      <p:sp>
        <p:nvSpPr>
          <p:cNvPr id="1345545" name="Text Box 9">
            <a:extLst>
              <a:ext uri="{FF2B5EF4-FFF2-40B4-BE49-F238E27FC236}">
                <a16:creationId xmlns:a16="http://schemas.microsoft.com/office/drawing/2014/main" id="{B44084A4-A414-021C-712E-9652FCA9D0F9}"/>
              </a:ext>
            </a:extLst>
          </p:cNvPr>
          <p:cNvSpPr txBox="1">
            <a:spLocks noChangeArrowheads="1"/>
          </p:cNvSpPr>
          <p:nvPr/>
        </p:nvSpPr>
        <p:spPr bwMode="auto">
          <a:xfrm>
            <a:off x="679450" y="0"/>
            <a:ext cx="7461250" cy="10279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95000"/>
              </a:lnSpc>
              <a:defRPr/>
            </a:pPr>
            <a:r>
              <a:rPr lang="en-US" altLang="en-US" sz="3200" b="1" dirty="0">
                <a:effectLst>
                  <a:outerShdw blurRad="38100" dist="38100" dir="2700000" algn="tl">
                    <a:srgbClr val="C0C0C0"/>
                  </a:outerShdw>
                </a:effectLst>
                <a:latin typeface="Arial" panose="020B0604020202020204" pitchFamily="34" charset="0"/>
              </a:rPr>
              <a:t>Whole-genome Sequencing of 80 Mice from Generation 61</a:t>
            </a:r>
          </a:p>
        </p:txBody>
      </p:sp>
      <p:sp>
        <p:nvSpPr>
          <p:cNvPr id="6" name="Rectangle 2">
            <a:extLst>
              <a:ext uri="{FF2B5EF4-FFF2-40B4-BE49-F238E27FC236}">
                <a16:creationId xmlns:a16="http://schemas.microsoft.com/office/drawing/2014/main" id="{0BE74D2D-94E0-B32D-0323-CA8E3B8A90CB}"/>
              </a:ext>
            </a:extLst>
          </p:cNvPr>
          <p:cNvSpPr txBox="1">
            <a:spLocks noChangeArrowheads="1"/>
          </p:cNvSpPr>
          <p:nvPr/>
        </p:nvSpPr>
        <p:spPr bwMode="auto">
          <a:xfrm>
            <a:off x="117475" y="5897088"/>
            <a:ext cx="8585200" cy="83099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spAutoFit/>
          </a:bodyPr>
          <a:lstStyle>
            <a:lvl1pPr marL="342900" indent="-342900" algn="l" rtl="0" eaLnBrk="0" fontAlgn="base" hangingPunct="0">
              <a:spcBef>
                <a:spcPct val="20000"/>
              </a:spcBef>
              <a:spcAft>
                <a:spcPct val="0"/>
              </a:spcAft>
              <a:buChar char="•"/>
              <a:defRPr sz="3200" kern="1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kern="12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kern="12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kern="12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US" sz="1600" dirty="0">
                <a:effectLst/>
                <a:latin typeface="Arial" panose="020B0604020202020204" pitchFamily="34" charset="0"/>
                <a:cs typeface="Arial" panose="020B0604020202020204" pitchFamily="34" charset="0"/>
              </a:rPr>
              <a:t>Hillis, D., L. Yadgary, G. M. Weinstock, G. Pardo−Manuel de Villena, D. Pomp, A. Fowler, S. Xu, F. Chan, and T. Garland, Jr. 2020. Genetic basis of aerobically supported voluntary exercise: results from a selection experiment with house mice. Genetics 216:781–804.</a:t>
            </a:r>
          </a:p>
        </p:txBody>
      </p:sp>
    </p:spTree>
    <p:extLst>
      <p:ext uri="{BB962C8B-B14F-4D97-AF65-F5344CB8AC3E}">
        <p14:creationId xmlns:p14="http://schemas.microsoft.com/office/powerpoint/2010/main" val="3662403363"/>
      </p:ext>
    </p:extLst>
  </p:cSld>
  <p:clrMapOvr>
    <a:masterClrMapping/>
  </p:clrMapOvr>
  <p:transition spd="slow">
    <p:push dir="u"/>
  </p:transition>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0834" name="Slide Number Placeholder 5">
            <a:extLst>
              <a:ext uri="{FF2B5EF4-FFF2-40B4-BE49-F238E27FC236}">
                <a16:creationId xmlns:a16="http://schemas.microsoft.com/office/drawing/2014/main" id="{DB675316-77A3-7397-3F8B-80B647845CA6}"/>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8A576CDE-4AE0-492F-9BB8-69B4C4491FB2}" type="slidenum">
              <a:rPr lang="en-US" altLang="en-US" sz="1400"/>
              <a:pPr>
                <a:spcBef>
                  <a:spcPct val="0"/>
                </a:spcBef>
                <a:buFontTx/>
                <a:buNone/>
              </a:pPr>
              <a:t>47</a:t>
            </a:fld>
            <a:endParaRPr lang="en-US" altLang="en-US" sz="1400" dirty="0"/>
          </a:p>
        </p:txBody>
      </p:sp>
      <p:sp>
        <p:nvSpPr>
          <p:cNvPr id="120835" name="Rectangle 2">
            <a:extLst>
              <a:ext uri="{FF2B5EF4-FFF2-40B4-BE49-F238E27FC236}">
                <a16:creationId xmlns:a16="http://schemas.microsoft.com/office/drawing/2014/main" id="{86B94379-A55D-D31F-81F0-A19C845B7CA8}"/>
              </a:ext>
            </a:extLst>
          </p:cNvPr>
          <p:cNvSpPr>
            <a:spLocks noGrp="1" noChangeArrowheads="1"/>
          </p:cNvSpPr>
          <p:nvPr>
            <p:ph type="body" idx="1"/>
          </p:nvPr>
        </p:nvSpPr>
        <p:spPr>
          <a:xfrm>
            <a:off x="230186" y="1094738"/>
            <a:ext cx="8913813" cy="707886"/>
          </a:xfrm>
          <a:noFill/>
        </p:spPr>
        <p:txBody>
          <a:bodyPr wrap="square">
            <a:spAutoFit/>
          </a:bodyPr>
          <a:lstStyle/>
          <a:p>
            <a:pPr marL="0" indent="0" algn="l">
              <a:spcBef>
                <a:spcPts val="0"/>
              </a:spcBef>
              <a:spcAft>
                <a:spcPts val="600"/>
              </a:spcAft>
              <a:buNone/>
            </a:pPr>
            <a:r>
              <a:rPr lang="en-US" sz="2000" i="0" u="none" strike="noStrike" baseline="0" dirty="0">
                <a:latin typeface="AdvOTebabd7da"/>
              </a:rPr>
              <a:t>Several sensory receptors in specific clusters were differentially expressed between HR and C mice.  </a:t>
            </a:r>
            <a:r>
              <a:rPr lang="en-US" sz="2000" i="0" u="none" strike="noStrike" baseline="0" dirty="0">
                <a:solidFill>
                  <a:srgbClr val="FF3399"/>
                </a:solidFill>
                <a:latin typeface="AdvOTebabd7da"/>
              </a:rPr>
              <a:t>One on Ch. 17 was </a:t>
            </a:r>
            <a:r>
              <a:rPr lang="en-US" altLang="en-US" sz="2000" dirty="0">
                <a:solidFill>
                  <a:srgbClr val="FF3399"/>
                </a:solidFill>
                <a:latin typeface="AdvOTebabd7da"/>
              </a:rPr>
              <a:t>divergent for SNPs in Hillis et al. (2020).</a:t>
            </a:r>
          </a:p>
        </p:txBody>
      </p:sp>
      <p:sp>
        <p:nvSpPr>
          <p:cNvPr id="120836" name="Line 8">
            <a:extLst>
              <a:ext uri="{FF2B5EF4-FFF2-40B4-BE49-F238E27FC236}">
                <a16:creationId xmlns:a16="http://schemas.microsoft.com/office/drawing/2014/main" id="{DD295C52-5B05-DBE8-40A6-C85DD30C451C}"/>
              </a:ext>
            </a:extLst>
          </p:cNvPr>
          <p:cNvSpPr>
            <a:spLocks noChangeShapeType="1"/>
          </p:cNvSpPr>
          <p:nvPr/>
        </p:nvSpPr>
        <p:spPr bwMode="auto">
          <a:xfrm>
            <a:off x="230187" y="1050080"/>
            <a:ext cx="8683625" cy="0"/>
          </a:xfrm>
          <a:prstGeom prst="line">
            <a:avLst/>
          </a:prstGeom>
          <a:noFill/>
          <a:ln w="50800">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dirty="0"/>
          </a:p>
        </p:txBody>
      </p:sp>
      <p:sp>
        <p:nvSpPr>
          <p:cNvPr id="1345545" name="Text Box 9">
            <a:extLst>
              <a:ext uri="{FF2B5EF4-FFF2-40B4-BE49-F238E27FC236}">
                <a16:creationId xmlns:a16="http://schemas.microsoft.com/office/drawing/2014/main" id="{B44084A4-A414-021C-712E-9652FCA9D0F9}"/>
              </a:ext>
            </a:extLst>
          </p:cNvPr>
          <p:cNvSpPr txBox="1">
            <a:spLocks noChangeArrowheads="1"/>
          </p:cNvSpPr>
          <p:nvPr/>
        </p:nvSpPr>
        <p:spPr bwMode="auto">
          <a:xfrm>
            <a:off x="0" y="0"/>
            <a:ext cx="9144000" cy="10279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ctr">
              <a:lnSpc>
                <a:spcPct val="95000"/>
              </a:lnSpc>
              <a:defRPr/>
            </a:pPr>
            <a:r>
              <a:rPr lang="en-US" altLang="en-US" sz="3200" b="1" dirty="0">
                <a:effectLst>
                  <a:outerShdw blurRad="38100" dist="38100" dir="2700000" algn="tl">
                    <a:srgbClr val="C0C0C0"/>
                  </a:outerShdw>
                </a:effectLst>
                <a:latin typeface="Arial" panose="020B0604020202020204" pitchFamily="34" charset="0"/>
              </a:rPr>
              <a:t>Differential Gene Expression in Vomeronasal Organs of both Sexes</a:t>
            </a:r>
            <a:r>
              <a:rPr lang="en-US" altLang="en-US" sz="3200" dirty="0">
                <a:effectLst>
                  <a:outerShdw blurRad="38100" dist="38100" dir="2700000" algn="tl">
                    <a:srgbClr val="C0C0C0"/>
                  </a:outerShdw>
                </a:effectLst>
                <a:latin typeface="Arial" panose="020B0604020202020204" pitchFamily="34" charset="0"/>
              </a:rPr>
              <a:t> (Generation 88)</a:t>
            </a:r>
          </a:p>
        </p:txBody>
      </p:sp>
      <p:sp>
        <p:nvSpPr>
          <p:cNvPr id="6" name="Rectangle 2">
            <a:extLst>
              <a:ext uri="{FF2B5EF4-FFF2-40B4-BE49-F238E27FC236}">
                <a16:creationId xmlns:a16="http://schemas.microsoft.com/office/drawing/2014/main" id="{0BE74D2D-94E0-B32D-0323-CA8E3B8A90CB}"/>
              </a:ext>
            </a:extLst>
          </p:cNvPr>
          <p:cNvSpPr txBox="1">
            <a:spLocks noChangeArrowheads="1"/>
          </p:cNvSpPr>
          <p:nvPr/>
        </p:nvSpPr>
        <p:spPr bwMode="auto">
          <a:xfrm>
            <a:off x="117475" y="5957048"/>
            <a:ext cx="8585200" cy="83099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spAutoFit/>
          </a:bodyPr>
          <a:lstStyle>
            <a:lvl1pPr marL="342900" indent="-342900" algn="l" rtl="0" eaLnBrk="0" fontAlgn="base" hangingPunct="0">
              <a:spcBef>
                <a:spcPct val="20000"/>
              </a:spcBef>
              <a:spcAft>
                <a:spcPct val="0"/>
              </a:spcAft>
              <a:buChar char="•"/>
              <a:defRPr sz="3200" kern="1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kern="12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kern="12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kern="12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US" sz="1600" dirty="0">
                <a:effectLst/>
                <a:latin typeface="Arial" panose="020B0604020202020204" pitchFamily="34" charset="0"/>
                <a:cs typeface="Arial" panose="020B0604020202020204" pitchFamily="34" charset="0"/>
              </a:rPr>
              <a:t>Nguyen, Q. A. T., D. Hillis, S. Katada, T. Harris, C. Pontrello, T. Garland, Jr., and S. Haga-Yamanaka. 2020. Coadaptation of the chemosensory system with voluntary exercise behavior in mice. PLoS ONE 15:e0241758.</a:t>
            </a:r>
          </a:p>
        </p:txBody>
      </p:sp>
      <p:pic>
        <p:nvPicPr>
          <p:cNvPr id="4" name="Picture 3">
            <a:extLst>
              <a:ext uri="{FF2B5EF4-FFF2-40B4-BE49-F238E27FC236}">
                <a16:creationId xmlns:a16="http://schemas.microsoft.com/office/drawing/2014/main" id="{B78030DF-D022-EC53-D317-EB6978F789ED}"/>
              </a:ext>
            </a:extLst>
          </p:cNvPr>
          <p:cNvPicPr>
            <a:picLocks noChangeAspect="1"/>
          </p:cNvPicPr>
          <p:nvPr/>
        </p:nvPicPr>
        <p:blipFill>
          <a:blip r:embed="rId3"/>
          <a:stretch>
            <a:fillRect/>
          </a:stretch>
        </p:blipFill>
        <p:spPr>
          <a:xfrm>
            <a:off x="125257" y="1869965"/>
            <a:ext cx="8913813" cy="2869659"/>
          </a:xfrm>
          <a:prstGeom prst="rect">
            <a:avLst/>
          </a:prstGeom>
        </p:spPr>
      </p:pic>
      <p:sp>
        <p:nvSpPr>
          <p:cNvPr id="11" name="Rectangle 2">
            <a:extLst>
              <a:ext uri="{FF2B5EF4-FFF2-40B4-BE49-F238E27FC236}">
                <a16:creationId xmlns:a16="http://schemas.microsoft.com/office/drawing/2014/main" id="{A532EAA8-0575-9593-148A-34FA1BB5F5D3}"/>
              </a:ext>
            </a:extLst>
          </p:cNvPr>
          <p:cNvSpPr txBox="1">
            <a:spLocks noChangeArrowheads="1"/>
          </p:cNvSpPr>
          <p:nvPr/>
        </p:nvSpPr>
        <p:spPr bwMode="auto">
          <a:xfrm>
            <a:off x="457199" y="4989186"/>
            <a:ext cx="8253257" cy="70788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spAutoFit/>
          </a:bodyPr>
          <a:lstStyle>
            <a:lvl1pPr marL="342900" indent="-342900" algn="l" rtl="0" eaLnBrk="0" fontAlgn="base" hangingPunct="0">
              <a:spcBef>
                <a:spcPct val="20000"/>
              </a:spcBef>
              <a:spcAft>
                <a:spcPct val="0"/>
              </a:spcAft>
              <a:buChar char="•"/>
              <a:defRPr sz="3200" kern="1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kern="12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kern="12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kern="12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spcBef>
                <a:spcPts val="0"/>
              </a:spcBef>
              <a:spcAft>
                <a:spcPts val="600"/>
              </a:spcAft>
              <a:buNone/>
            </a:pPr>
            <a:r>
              <a:rPr lang="en-US" altLang="en-US" sz="2000" b="1" dirty="0">
                <a:solidFill>
                  <a:schemeClr val="accent1"/>
                </a:solidFill>
                <a:latin typeface="Arial" panose="020B0604020202020204" pitchFamily="34" charset="0"/>
                <a:cs typeface="Arial" panose="020B0604020202020204" pitchFamily="34" charset="0"/>
              </a:rPr>
              <a:t>We propose that olfaction may play an important role in motivation for voluntary exercise in mammals.</a:t>
            </a:r>
          </a:p>
        </p:txBody>
      </p:sp>
    </p:spTree>
    <p:extLst>
      <p:ext uri="{BB962C8B-B14F-4D97-AF65-F5344CB8AC3E}">
        <p14:creationId xmlns:p14="http://schemas.microsoft.com/office/powerpoint/2010/main" val="3489250733"/>
      </p:ext>
    </p:extLst>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0834" name="Slide Number Placeholder 5">
            <a:extLst>
              <a:ext uri="{FF2B5EF4-FFF2-40B4-BE49-F238E27FC236}">
                <a16:creationId xmlns:a16="http://schemas.microsoft.com/office/drawing/2014/main" id="{DB675316-77A3-7397-3F8B-80B647845CA6}"/>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8A576CDE-4AE0-492F-9BB8-69B4C4491FB2}" type="slidenum">
              <a:rPr lang="en-US" altLang="en-US" sz="1400"/>
              <a:pPr>
                <a:spcBef>
                  <a:spcPct val="0"/>
                </a:spcBef>
                <a:buFontTx/>
                <a:buNone/>
              </a:pPr>
              <a:t>48</a:t>
            </a:fld>
            <a:endParaRPr lang="en-US" altLang="en-US" sz="1400" dirty="0"/>
          </a:p>
        </p:txBody>
      </p:sp>
      <p:sp>
        <p:nvSpPr>
          <p:cNvPr id="120836" name="Line 8">
            <a:extLst>
              <a:ext uri="{FF2B5EF4-FFF2-40B4-BE49-F238E27FC236}">
                <a16:creationId xmlns:a16="http://schemas.microsoft.com/office/drawing/2014/main" id="{DD295C52-5B05-DBE8-40A6-C85DD30C451C}"/>
              </a:ext>
            </a:extLst>
          </p:cNvPr>
          <p:cNvSpPr>
            <a:spLocks noChangeShapeType="1"/>
          </p:cNvSpPr>
          <p:nvPr/>
        </p:nvSpPr>
        <p:spPr bwMode="auto">
          <a:xfrm>
            <a:off x="230187" y="1050080"/>
            <a:ext cx="8683625" cy="0"/>
          </a:xfrm>
          <a:prstGeom prst="line">
            <a:avLst/>
          </a:prstGeom>
          <a:noFill/>
          <a:ln w="50800">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dirty="0"/>
          </a:p>
        </p:txBody>
      </p:sp>
      <p:sp>
        <p:nvSpPr>
          <p:cNvPr id="1345545" name="Text Box 9">
            <a:extLst>
              <a:ext uri="{FF2B5EF4-FFF2-40B4-BE49-F238E27FC236}">
                <a16:creationId xmlns:a16="http://schemas.microsoft.com/office/drawing/2014/main" id="{B44084A4-A414-021C-712E-9652FCA9D0F9}"/>
              </a:ext>
            </a:extLst>
          </p:cNvPr>
          <p:cNvSpPr txBox="1">
            <a:spLocks noChangeArrowheads="1"/>
          </p:cNvSpPr>
          <p:nvPr/>
        </p:nvSpPr>
        <p:spPr bwMode="auto">
          <a:xfrm>
            <a:off x="679450" y="0"/>
            <a:ext cx="7461250" cy="10279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95000"/>
              </a:lnSpc>
              <a:defRPr/>
            </a:pPr>
            <a:r>
              <a:rPr lang="en-US" altLang="en-US" sz="3200" b="1" dirty="0">
                <a:effectLst>
                  <a:outerShdw blurRad="38100" dist="38100" dir="2700000" algn="tl">
                    <a:srgbClr val="C0C0C0"/>
                  </a:outerShdw>
                </a:effectLst>
                <a:latin typeface="Arial" panose="020B0604020202020204" pitchFamily="34" charset="0"/>
              </a:rPr>
              <a:t>Cross-fostering Does </a:t>
            </a:r>
            <a:r>
              <a:rPr lang="en-US" altLang="en-US" sz="3200" b="1" u="sng" dirty="0">
                <a:effectLst>
                  <a:outerShdw blurRad="38100" dist="38100" dir="2700000" algn="tl">
                    <a:srgbClr val="C0C0C0"/>
                  </a:outerShdw>
                </a:effectLst>
                <a:latin typeface="Arial" panose="020B0604020202020204" pitchFamily="34" charset="0"/>
              </a:rPr>
              <a:t>Not</a:t>
            </a:r>
            <a:r>
              <a:rPr lang="en-US" altLang="en-US" sz="3200" b="1" dirty="0">
                <a:effectLst>
                  <a:outerShdw blurRad="38100" dist="38100" dir="2700000" algn="tl">
                    <a:srgbClr val="C0C0C0"/>
                  </a:outerShdw>
                </a:effectLst>
                <a:latin typeface="Arial" panose="020B0604020202020204" pitchFamily="34" charset="0"/>
              </a:rPr>
              <a:t> Affect Adult Wheel Running!</a:t>
            </a:r>
          </a:p>
        </p:txBody>
      </p:sp>
      <p:sp>
        <p:nvSpPr>
          <p:cNvPr id="6" name="Rectangle 2">
            <a:extLst>
              <a:ext uri="{FF2B5EF4-FFF2-40B4-BE49-F238E27FC236}">
                <a16:creationId xmlns:a16="http://schemas.microsoft.com/office/drawing/2014/main" id="{0BE74D2D-94E0-B32D-0323-CA8E3B8A90CB}"/>
              </a:ext>
            </a:extLst>
          </p:cNvPr>
          <p:cNvSpPr txBox="1">
            <a:spLocks noChangeArrowheads="1"/>
          </p:cNvSpPr>
          <p:nvPr/>
        </p:nvSpPr>
        <p:spPr bwMode="auto">
          <a:xfrm>
            <a:off x="50800" y="6343947"/>
            <a:ext cx="9093200" cy="461665"/>
          </a:xfrm>
          <a:prstGeom prst="rect">
            <a:avLst/>
          </a:prstGeom>
          <a:solidFill>
            <a:schemeClr val="bg1"/>
          </a:solidFill>
          <a:ln>
            <a:noFill/>
          </a:ln>
          <a:effectLst/>
        </p:spPr>
        <p:txBody>
          <a:bodyPr vert="horz" wrap="square" lIns="91440" tIns="45720" rIns="91440" bIns="45720" numCol="1" anchor="t" anchorCtr="0" compatLnSpc="1">
            <a:prstTxWarp prst="textNoShape">
              <a:avLst/>
            </a:prstTxWarp>
            <a:spAutoFit/>
          </a:bodyPr>
          <a:lstStyle>
            <a:lvl1pPr marL="342900" indent="-342900" algn="l" rtl="0" eaLnBrk="0" fontAlgn="base" hangingPunct="0">
              <a:spcBef>
                <a:spcPct val="20000"/>
              </a:spcBef>
              <a:spcAft>
                <a:spcPct val="0"/>
              </a:spcAft>
              <a:buChar char="•"/>
              <a:defRPr sz="3200" kern="1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kern="12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kern="12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kern="12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US" sz="1200" dirty="0">
                <a:effectLst/>
                <a:latin typeface="Arial" panose="020B0604020202020204" pitchFamily="34" charset="0"/>
                <a:cs typeface="Arial" panose="020B0604020202020204" pitchFamily="34" charset="0"/>
              </a:rPr>
              <a:t>Cadney, M. D., N. E. Schwartz, M. P. McNamara, M. P. Schmill, A. A. Castro, D. M. Hillis, and T. Garland, Jr. 2021. Cross-fostering</a:t>
            </a:r>
            <a:br>
              <a:rPr lang="en-US" sz="1200" dirty="0">
                <a:effectLst/>
                <a:latin typeface="Arial" panose="020B0604020202020204" pitchFamily="34" charset="0"/>
                <a:cs typeface="Arial" panose="020B0604020202020204" pitchFamily="34" charset="0"/>
              </a:rPr>
            </a:br>
            <a:r>
              <a:rPr lang="en-US" sz="1200" dirty="0">
                <a:effectLst/>
                <a:latin typeface="Arial" panose="020B0604020202020204" pitchFamily="34" charset="0"/>
                <a:cs typeface="Arial" panose="020B0604020202020204" pitchFamily="34" charset="0"/>
              </a:rPr>
              <a:t>      selectively bred High Runner mice affects adult body mass but not voluntary exercise. Physiology &amp; Behavior 241:113569.</a:t>
            </a:r>
          </a:p>
        </p:txBody>
      </p:sp>
      <p:pic>
        <p:nvPicPr>
          <p:cNvPr id="9" name="Picture 8">
            <a:extLst>
              <a:ext uri="{FF2B5EF4-FFF2-40B4-BE49-F238E27FC236}">
                <a16:creationId xmlns:a16="http://schemas.microsoft.com/office/drawing/2014/main" id="{91256B11-B687-3A54-EB73-60EFCC0DA63F}"/>
              </a:ext>
            </a:extLst>
          </p:cNvPr>
          <p:cNvPicPr>
            <a:picLocks noChangeAspect="1"/>
          </p:cNvPicPr>
          <p:nvPr/>
        </p:nvPicPr>
        <p:blipFill>
          <a:blip r:embed="rId3"/>
          <a:stretch>
            <a:fillRect/>
          </a:stretch>
        </p:blipFill>
        <p:spPr>
          <a:xfrm>
            <a:off x="419944" y="1159167"/>
            <a:ext cx="8243147" cy="5020614"/>
          </a:xfrm>
          <a:prstGeom prst="rect">
            <a:avLst/>
          </a:prstGeom>
        </p:spPr>
      </p:pic>
    </p:spTree>
    <p:extLst>
      <p:ext uri="{BB962C8B-B14F-4D97-AF65-F5344CB8AC3E}">
        <p14:creationId xmlns:p14="http://schemas.microsoft.com/office/powerpoint/2010/main" val="2234403981"/>
      </p:ext>
    </p:extLst>
  </p:cSld>
  <p:clrMapOvr>
    <a:masterClrMapping/>
  </p:clrMapOvr>
  <mc:AlternateContent xmlns:mc="http://schemas.openxmlformats.org/markup-compatibility/2006" xmlns:p15="http://schemas.microsoft.com/office/powerpoint/2012/main">
    <mc:Choice Requires="p15">
      <p:transition spd="slow">
        <p15:prstTrans prst="peelOff"/>
      </p:transition>
    </mc:Choice>
    <mc:Fallback xmlns="">
      <p:transition spd="slow">
        <p:fade/>
      </p:transition>
    </mc:Fallback>
  </mc:AlternateContent>
</p:sld>
</file>

<file path=ppt/slides/slide49.xml><?xml version="1.0" encoding="utf-8"?>
<p:sld xmlns:a="http://schemas.openxmlformats.org/drawingml/2006/main" xmlns:r="http://schemas.openxmlformats.org/officeDocument/2006/relationships" xmlns:p="http://schemas.openxmlformats.org/presentationml/2006/main">
  <p:cSld>
    <p:bg>
      <p:bgPr>
        <a:gradFill rotWithShape="0">
          <a:gsLst>
            <a:gs pos="0">
              <a:srgbClr val="0000FF"/>
            </a:gs>
            <a:gs pos="100000">
              <a:srgbClr val="000076"/>
            </a:gs>
          </a:gsLst>
          <a:lin ang="5400000" scaled="1"/>
        </a:gradFill>
        <a:effectLst/>
      </p:bgPr>
    </p:bg>
    <p:spTree>
      <p:nvGrpSpPr>
        <p:cNvPr id="1" name=""/>
        <p:cNvGrpSpPr/>
        <p:nvPr/>
      </p:nvGrpSpPr>
      <p:grpSpPr>
        <a:xfrm>
          <a:off x="0" y="0"/>
          <a:ext cx="0" cy="0"/>
          <a:chOff x="0" y="0"/>
          <a:chExt cx="0" cy="0"/>
        </a:xfrm>
      </p:grpSpPr>
      <p:sp>
        <p:nvSpPr>
          <p:cNvPr id="77826" name="Slide Number Placeholder 3">
            <a:extLst>
              <a:ext uri="{FF2B5EF4-FFF2-40B4-BE49-F238E27FC236}">
                <a16:creationId xmlns:a16="http://schemas.microsoft.com/office/drawing/2014/main" id="{1E0985BF-EA15-9577-D0C9-AD320E236248}"/>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750286CD-D887-4DB3-B7F4-656BA7A81A33}" type="slidenum">
              <a:rPr lang="en-US" altLang="en-US" sz="1400"/>
              <a:pPr>
                <a:spcBef>
                  <a:spcPct val="0"/>
                </a:spcBef>
                <a:buFontTx/>
                <a:buNone/>
              </a:pPr>
              <a:t>49</a:t>
            </a:fld>
            <a:endParaRPr lang="en-US" altLang="en-US" sz="1400" dirty="0"/>
          </a:p>
        </p:txBody>
      </p:sp>
      <p:sp>
        <p:nvSpPr>
          <p:cNvPr id="1358850" name="Text Box 2">
            <a:extLst>
              <a:ext uri="{FF2B5EF4-FFF2-40B4-BE49-F238E27FC236}">
                <a16:creationId xmlns:a16="http://schemas.microsoft.com/office/drawing/2014/main" id="{58EEB046-5DCF-EB9E-B536-3E75F7C677F3}"/>
              </a:ext>
            </a:extLst>
          </p:cNvPr>
          <p:cNvSpPr txBox="1">
            <a:spLocks noChangeArrowheads="1"/>
          </p:cNvSpPr>
          <p:nvPr/>
        </p:nvSpPr>
        <p:spPr bwMode="auto">
          <a:xfrm>
            <a:off x="865682" y="2010114"/>
            <a:ext cx="7412635" cy="230832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ctr">
              <a:lnSpc>
                <a:spcPct val="90000"/>
              </a:lnSpc>
              <a:defRPr/>
            </a:pPr>
            <a:r>
              <a:rPr lang="en-US" altLang="en-US" sz="8000" b="1" dirty="0">
                <a:solidFill>
                  <a:srgbClr val="66FF33"/>
                </a:solidFill>
                <a:effectLst>
                  <a:outerShdw blurRad="38100" dist="38100" dir="2700000" algn="tl">
                    <a:srgbClr val="000000"/>
                  </a:outerShdw>
                </a:effectLst>
                <a:latin typeface="Helvetica" panose="020B0604020202020204" pitchFamily="34" charset="0"/>
              </a:rPr>
              <a:t>Gut Microbiome</a:t>
            </a:r>
          </a:p>
        </p:txBody>
      </p:sp>
    </p:spTree>
    <p:extLst>
      <p:ext uri="{BB962C8B-B14F-4D97-AF65-F5344CB8AC3E}">
        <p14:creationId xmlns:p14="http://schemas.microsoft.com/office/powerpoint/2010/main" val="2791262081"/>
      </p:ext>
    </p:extLst>
  </p:cSld>
  <p:clrMapOvr>
    <a:masterClrMapping/>
  </p:clrMapOvr>
  <p:transition>
    <p:wipe dir="d"/>
  </p:transition>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106" name="Slide Number Placeholder 3">
            <a:extLst>
              <a:ext uri="{FF2B5EF4-FFF2-40B4-BE49-F238E27FC236}">
                <a16:creationId xmlns:a16="http://schemas.microsoft.com/office/drawing/2014/main" id="{39940306-9F39-35A9-3C64-378A4AAF8A9E}"/>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88728DFF-32CD-4711-9FC1-53E4A3CA1C99}" type="slidenum">
              <a:rPr lang="en-US" altLang="en-US" sz="1400"/>
              <a:pPr>
                <a:spcBef>
                  <a:spcPct val="0"/>
                </a:spcBef>
                <a:buFontTx/>
                <a:buNone/>
              </a:pPr>
              <a:t>5</a:t>
            </a:fld>
            <a:endParaRPr lang="en-US" altLang="en-US" sz="1400" dirty="0"/>
          </a:p>
        </p:txBody>
      </p:sp>
      <p:pic>
        <p:nvPicPr>
          <p:cNvPr id="47107" name="Picture 2" descr="MusonWheel-EQ-30">
            <a:extLst>
              <a:ext uri="{FF2B5EF4-FFF2-40B4-BE49-F238E27FC236}">
                <a16:creationId xmlns:a16="http://schemas.microsoft.com/office/drawing/2014/main" id="{130BEBFE-C0C0-0C93-3AFA-E0737ED0B0C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86863" cy="60944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7108" name="Text Box 3">
            <a:extLst>
              <a:ext uri="{FF2B5EF4-FFF2-40B4-BE49-F238E27FC236}">
                <a16:creationId xmlns:a16="http://schemas.microsoft.com/office/drawing/2014/main" id="{A45A7680-9E9D-D24E-ED5E-2B7EC7FD7874}"/>
              </a:ext>
            </a:extLst>
          </p:cNvPr>
          <p:cNvSpPr txBox="1">
            <a:spLocks noChangeArrowheads="1"/>
          </p:cNvSpPr>
          <p:nvPr/>
        </p:nvSpPr>
        <p:spPr bwMode="auto">
          <a:xfrm>
            <a:off x="0" y="6078538"/>
            <a:ext cx="9448800" cy="822325"/>
          </a:xfrm>
          <a:prstGeom prst="rect">
            <a:avLst/>
          </a:prstGeom>
          <a:solidFill>
            <a:srgbClr val="00FF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US" altLang="en-US" sz="1600" b="1" dirty="0">
                <a:latin typeface="Arial" panose="020B0604020202020204" pitchFamily="34" charset="0"/>
              </a:rPr>
              <a:t> </a:t>
            </a:r>
            <a:r>
              <a:rPr lang="en-US" altLang="en-US" sz="3000" b="1" dirty="0">
                <a:latin typeface="Arial" panose="020B0604020202020204" pitchFamily="34" charset="0"/>
              </a:rPr>
              <a:t>Wheels are Attached to Standard Housing Cages</a:t>
            </a:r>
          </a:p>
        </p:txBody>
      </p:sp>
    </p:spTree>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 name="Line 8">
            <a:extLst>
              <a:ext uri="{FF2B5EF4-FFF2-40B4-BE49-F238E27FC236}">
                <a16:creationId xmlns:a16="http://schemas.microsoft.com/office/drawing/2014/main" id="{4EEF28F1-36AA-FC5A-449F-A08BFE7CDA8F}"/>
              </a:ext>
            </a:extLst>
          </p:cNvPr>
          <p:cNvSpPr>
            <a:spLocks noChangeShapeType="1"/>
          </p:cNvSpPr>
          <p:nvPr/>
        </p:nvSpPr>
        <p:spPr bwMode="auto">
          <a:xfrm>
            <a:off x="230187" y="989624"/>
            <a:ext cx="8683625" cy="0"/>
          </a:xfrm>
          <a:prstGeom prst="line">
            <a:avLst/>
          </a:prstGeom>
          <a:noFill/>
          <a:ln w="50800">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dirty="0"/>
          </a:p>
        </p:txBody>
      </p:sp>
      <p:sp>
        <p:nvSpPr>
          <p:cNvPr id="21" name="Text Box 9">
            <a:extLst>
              <a:ext uri="{FF2B5EF4-FFF2-40B4-BE49-F238E27FC236}">
                <a16:creationId xmlns:a16="http://schemas.microsoft.com/office/drawing/2014/main" id="{256DD3CB-B71A-409A-7F6D-C192C7774FC3}"/>
              </a:ext>
            </a:extLst>
          </p:cNvPr>
          <p:cNvSpPr txBox="1">
            <a:spLocks noChangeArrowheads="1"/>
          </p:cNvSpPr>
          <p:nvPr/>
        </p:nvSpPr>
        <p:spPr bwMode="auto">
          <a:xfrm>
            <a:off x="0" y="0"/>
            <a:ext cx="9144000" cy="96949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ctr">
              <a:lnSpc>
                <a:spcPct val="95000"/>
              </a:lnSpc>
              <a:defRPr/>
            </a:pPr>
            <a:r>
              <a:rPr lang="en-US" altLang="en-US" sz="3200" b="1" dirty="0">
                <a:effectLst>
                  <a:outerShdw blurRad="38100" dist="38100" dir="2700000" algn="tl">
                    <a:srgbClr val="C0C0C0"/>
                  </a:outerShdw>
                </a:effectLst>
                <a:latin typeface="Arial" panose="020B0604020202020204" pitchFamily="34" charset="0"/>
              </a:rPr>
              <a:t>Adult Gut Microbiome Community</a:t>
            </a:r>
            <a:br>
              <a:rPr lang="en-US" altLang="en-US" sz="3200" b="1" dirty="0">
                <a:effectLst>
                  <a:outerShdw blurRad="38100" dist="38100" dir="2700000" algn="tl">
                    <a:srgbClr val="C0C0C0"/>
                  </a:outerShdw>
                </a:effectLst>
                <a:latin typeface="Arial" panose="020B0604020202020204" pitchFamily="34" charset="0"/>
              </a:rPr>
            </a:br>
            <a:r>
              <a:rPr lang="en-US" altLang="en-US" sz="2800" dirty="0">
                <a:effectLst>
                  <a:outerShdw blurRad="38100" dist="38100" dir="2700000" algn="tl">
                    <a:srgbClr val="C0C0C0"/>
                  </a:outerShdw>
                </a:effectLst>
                <a:latin typeface="Arial" panose="020B0604020202020204" pitchFamily="34" charset="0"/>
              </a:rPr>
              <a:t>(Gen. 76 Adult Males:  McNamara et al. 2021)</a:t>
            </a:r>
          </a:p>
        </p:txBody>
      </p:sp>
      <p:pic>
        <p:nvPicPr>
          <p:cNvPr id="23" name="Picture 22">
            <a:extLst>
              <a:ext uri="{FF2B5EF4-FFF2-40B4-BE49-F238E27FC236}">
                <a16:creationId xmlns:a16="http://schemas.microsoft.com/office/drawing/2014/main" id="{FB690581-3BEB-EEF3-6E84-FBA1620BF46D}"/>
              </a:ext>
            </a:extLst>
          </p:cNvPr>
          <p:cNvPicPr>
            <a:picLocks noChangeAspect="1"/>
          </p:cNvPicPr>
          <p:nvPr/>
        </p:nvPicPr>
        <p:blipFill>
          <a:blip r:embed="rId3"/>
          <a:stretch>
            <a:fillRect/>
          </a:stretch>
        </p:blipFill>
        <p:spPr>
          <a:xfrm>
            <a:off x="3502152" y="1461370"/>
            <a:ext cx="5255216" cy="4729117"/>
          </a:xfrm>
          <a:prstGeom prst="rect">
            <a:avLst/>
          </a:prstGeom>
        </p:spPr>
      </p:pic>
      <p:sp>
        <p:nvSpPr>
          <p:cNvPr id="24" name="TextBox 23">
            <a:extLst>
              <a:ext uri="{FF2B5EF4-FFF2-40B4-BE49-F238E27FC236}">
                <a16:creationId xmlns:a16="http://schemas.microsoft.com/office/drawing/2014/main" id="{7244323F-CFBC-3C0C-78A7-5D94C4BD03BF}"/>
              </a:ext>
            </a:extLst>
          </p:cNvPr>
          <p:cNvSpPr txBox="1"/>
          <p:nvPr/>
        </p:nvSpPr>
        <p:spPr>
          <a:xfrm>
            <a:off x="658368" y="2127954"/>
            <a:ext cx="2843784" cy="3416320"/>
          </a:xfrm>
          <a:prstGeom prst="rect">
            <a:avLst/>
          </a:prstGeom>
          <a:noFill/>
        </p:spPr>
        <p:txBody>
          <a:bodyPr wrap="square" rtlCol="0">
            <a:spAutoFit/>
          </a:bodyPr>
          <a:lstStyle/>
          <a:p>
            <a:pPr algn="l"/>
            <a:r>
              <a:rPr lang="en-US" sz="1800" b="0" i="0" u="none" strike="noStrike" baseline="0" dirty="0">
                <a:latin typeface="Arial" panose="020B0604020202020204" pitchFamily="34" charset="0"/>
                <a:cs typeface="Arial" panose="020B0604020202020204" pitchFamily="34" charset="0"/>
              </a:rPr>
              <a:t>Principal Coordinate Analysis using unweighted UniFrac distances.</a:t>
            </a:r>
          </a:p>
          <a:p>
            <a:pPr algn="l"/>
            <a:endParaRPr lang="en-US" sz="1800" b="0" i="0" u="none" strike="noStrike" baseline="0" dirty="0">
              <a:latin typeface="Arial" panose="020B0604020202020204" pitchFamily="34" charset="0"/>
              <a:cs typeface="Arial" panose="020B0604020202020204" pitchFamily="34" charset="0"/>
            </a:endParaRPr>
          </a:p>
          <a:p>
            <a:pPr algn="l"/>
            <a:endParaRPr lang="en-US" sz="1800" dirty="0">
              <a:latin typeface="Arial" panose="020B0604020202020204" pitchFamily="34" charset="0"/>
              <a:cs typeface="Arial" panose="020B0604020202020204" pitchFamily="34" charset="0"/>
            </a:endParaRPr>
          </a:p>
          <a:p>
            <a:pPr algn="l"/>
            <a:br>
              <a:rPr lang="en-US" sz="1800" b="0" i="0" u="none" strike="noStrike" baseline="0" dirty="0">
                <a:latin typeface="Arial" panose="020B0604020202020204" pitchFamily="34" charset="0"/>
                <a:cs typeface="Arial" panose="020B0604020202020204" pitchFamily="34" charset="0"/>
              </a:rPr>
            </a:br>
            <a:r>
              <a:rPr lang="en-US" sz="1800" b="0" i="0" u="none" strike="noStrike" baseline="0" dirty="0">
                <a:latin typeface="Arial" panose="020B0604020202020204" pitchFamily="34" charset="0"/>
                <a:cs typeface="Arial" panose="020B0604020202020204" pitchFamily="34" charset="0"/>
              </a:rPr>
              <a:t>PERMANOVA indicates significant separation based on linetype (F</a:t>
            </a:r>
            <a:r>
              <a:rPr lang="en-US" sz="1800" b="0" i="0" u="none" strike="noStrike" baseline="-25000" dirty="0">
                <a:latin typeface="Arial" panose="020B0604020202020204" pitchFamily="34" charset="0"/>
                <a:cs typeface="Arial" panose="020B0604020202020204" pitchFamily="34" charset="0"/>
              </a:rPr>
              <a:t>1,147</a:t>
            </a:r>
            <a:r>
              <a:rPr lang="en-US" sz="1800" b="0" i="0" u="none" strike="noStrike" baseline="0" dirty="0">
                <a:latin typeface="Arial" panose="020B0604020202020204" pitchFamily="34" charset="0"/>
                <a:cs typeface="Arial" panose="020B0604020202020204" pitchFamily="34" charset="0"/>
              </a:rPr>
              <a:t>=1.56, R</a:t>
            </a:r>
            <a:r>
              <a:rPr lang="en-US" sz="1800" b="0" i="0" u="none" strike="noStrike" baseline="30000" dirty="0">
                <a:latin typeface="Arial" panose="020B0604020202020204" pitchFamily="34" charset="0"/>
                <a:cs typeface="Arial" panose="020B0604020202020204" pitchFamily="34" charset="0"/>
              </a:rPr>
              <a:t>2</a:t>
            </a:r>
            <a:r>
              <a:rPr lang="en-US" sz="1800" b="0" i="0" u="none" strike="noStrike" baseline="0" dirty="0">
                <a:latin typeface="Arial" panose="020B0604020202020204" pitchFamily="34" charset="0"/>
                <a:cs typeface="Arial" panose="020B0604020202020204" pitchFamily="34" charset="0"/>
              </a:rPr>
              <a:t>=0.010, P=0.009).</a:t>
            </a:r>
            <a:endParaRPr lang="en-US" dirty="0">
              <a:latin typeface="Arial" panose="020B0604020202020204" pitchFamily="34" charset="0"/>
              <a:cs typeface="Arial" panose="020B0604020202020204" pitchFamily="34" charset="0"/>
            </a:endParaRPr>
          </a:p>
        </p:txBody>
      </p:sp>
      <p:sp>
        <p:nvSpPr>
          <p:cNvPr id="25" name="TextBox 24">
            <a:extLst>
              <a:ext uri="{FF2B5EF4-FFF2-40B4-BE49-F238E27FC236}">
                <a16:creationId xmlns:a16="http://schemas.microsoft.com/office/drawing/2014/main" id="{728C564C-7106-3C8B-834F-E37B73F5BC52}"/>
              </a:ext>
            </a:extLst>
          </p:cNvPr>
          <p:cNvSpPr txBox="1"/>
          <p:nvPr/>
        </p:nvSpPr>
        <p:spPr>
          <a:xfrm>
            <a:off x="4690872" y="3723707"/>
            <a:ext cx="2021334" cy="553998"/>
          </a:xfrm>
          <a:prstGeom prst="rect">
            <a:avLst/>
          </a:prstGeom>
          <a:solidFill>
            <a:schemeClr val="bg1"/>
          </a:solidFill>
        </p:spPr>
        <p:txBody>
          <a:bodyPr wrap="square" lIns="0" tIns="0" rIns="0" bIns="0" rtlCol="0">
            <a:spAutoFit/>
          </a:bodyPr>
          <a:lstStyle/>
          <a:p>
            <a:pPr algn="ctr"/>
            <a:r>
              <a:rPr lang="en-US" sz="1800" b="0" i="0" u="none" strike="noStrike" baseline="0" dirty="0">
                <a:solidFill>
                  <a:srgbClr val="FF0000"/>
                </a:solidFill>
                <a:latin typeface="Arial" panose="020B0604020202020204" pitchFamily="34" charset="0"/>
                <a:cs typeface="Arial" panose="020B0604020202020204" pitchFamily="34" charset="0"/>
              </a:rPr>
              <a:t>High Runner lines (N=72 mice)</a:t>
            </a:r>
            <a:endParaRPr lang="en-US" dirty="0">
              <a:solidFill>
                <a:srgbClr val="FF0000"/>
              </a:solidFill>
              <a:latin typeface="Arial" panose="020B0604020202020204" pitchFamily="34" charset="0"/>
              <a:cs typeface="Arial" panose="020B0604020202020204" pitchFamily="34" charset="0"/>
            </a:endParaRPr>
          </a:p>
        </p:txBody>
      </p:sp>
      <p:sp>
        <p:nvSpPr>
          <p:cNvPr id="26" name="TextBox 25">
            <a:extLst>
              <a:ext uri="{FF2B5EF4-FFF2-40B4-BE49-F238E27FC236}">
                <a16:creationId xmlns:a16="http://schemas.microsoft.com/office/drawing/2014/main" id="{725D3ADE-D4A2-E937-B091-BDFA7618A5F7}"/>
              </a:ext>
            </a:extLst>
          </p:cNvPr>
          <p:cNvSpPr txBox="1"/>
          <p:nvPr/>
        </p:nvSpPr>
        <p:spPr>
          <a:xfrm>
            <a:off x="7647264" y="2740416"/>
            <a:ext cx="838368" cy="1107996"/>
          </a:xfrm>
          <a:prstGeom prst="rect">
            <a:avLst/>
          </a:prstGeom>
          <a:solidFill>
            <a:schemeClr val="bg1"/>
          </a:solidFill>
        </p:spPr>
        <p:txBody>
          <a:bodyPr wrap="square" lIns="0" tIns="0" rIns="0" bIns="0" rtlCol="0">
            <a:spAutoFit/>
          </a:bodyPr>
          <a:lstStyle/>
          <a:p>
            <a:pPr algn="ctr"/>
            <a:r>
              <a:rPr lang="en-US" sz="1800" b="0" i="0" u="none" strike="noStrike" baseline="0" dirty="0">
                <a:solidFill>
                  <a:srgbClr val="0000FF"/>
                </a:solidFill>
                <a:latin typeface="Arial" panose="020B0604020202020204" pitchFamily="34" charset="0"/>
                <a:cs typeface="Arial" panose="020B0604020202020204" pitchFamily="34" charset="0"/>
              </a:rPr>
              <a:t>Control lines (N=77 mice)</a:t>
            </a:r>
            <a:endParaRPr lang="en-US" dirty="0">
              <a:solidFill>
                <a:srgbClr val="0000FF"/>
              </a:solidFill>
              <a:latin typeface="Arial" panose="020B0604020202020204" pitchFamily="34" charset="0"/>
              <a:cs typeface="Arial" panose="020B0604020202020204" pitchFamily="34" charset="0"/>
            </a:endParaRPr>
          </a:p>
        </p:txBody>
      </p:sp>
      <p:sp>
        <p:nvSpPr>
          <p:cNvPr id="27" name="Rectangle 26">
            <a:extLst>
              <a:ext uri="{FF2B5EF4-FFF2-40B4-BE49-F238E27FC236}">
                <a16:creationId xmlns:a16="http://schemas.microsoft.com/office/drawing/2014/main" id="{D2CD24D3-D4AD-C68B-F29B-7131C9B8F404}"/>
              </a:ext>
            </a:extLst>
          </p:cNvPr>
          <p:cNvSpPr/>
          <p:nvPr/>
        </p:nvSpPr>
        <p:spPr bwMode="auto">
          <a:xfrm>
            <a:off x="3680456" y="1193807"/>
            <a:ext cx="3177544" cy="613516"/>
          </a:xfrm>
          <a:prstGeom prst="rect">
            <a:avLst/>
          </a:prstGeom>
          <a:solidFill>
            <a:schemeClr val="bg1"/>
          </a:solidFill>
          <a:ln w="9525" cap="flat" cmpd="sng" algn="ctr">
            <a:solidFill>
              <a:schemeClr val="bg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200" b="0" i="0" u="none" strike="noStrike" cap="none" normalizeH="0" baseline="0" dirty="0">
              <a:ln>
                <a:noFill/>
              </a:ln>
              <a:solidFill>
                <a:schemeClr val="tx1"/>
              </a:solidFill>
              <a:effectLst/>
              <a:latin typeface="Times New Roman" panose="02020603050405020304" pitchFamily="18" charset="0"/>
            </a:endParaRPr>
          </a:p>
        </p:txBody>
      </p:sp>
    </p:spTree>
    <p:extLst>
      <p:ext uri="{BB962C8B-B14F-4D97-AF65-F5344CB8AC3E}">
        <p14:creationId xmlns:p14="http://schemas.microsoft.com/office/powerpoint/2010/main" val="1850857269"/>
      </p:ext>
    </p:extLst>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6BAAB32B-68BC-500D-8DC7-E609CC13A64E}"/>
              </a:ext>
            </a:extLst>
          </p:cNvPr>
          <p:cNvPicPr>
            <a:picLocks noChangeAspect="1"/>
          </p:cNvPicPr>
          <p:nvPr/>
        </p:nvPicPr>
        <p:blipFill rotWithShape="1">
          <a:blip r:embed="rId2"/>
          <a:srcRect r="10325"/>
          <a:stretch/>
        </p:blipFill>
        <p:spPr>
          <a:xfrm>
            <a:off x="277598" y="1161919"/>
            <a:ext cx="3853836" cy="5410212"/>
          </a:xfrm>
          <a:prstGeom prst="rect">
            <a:avLst/>
          </a:prstGeom>
        </p:spPr>
      </p:pic>
      <p:graphicFrame>
        <p:nvGraphicFramePr>
          <p:cNvPr id="4" name="Chart 3">
            <a:extLst>
              <a:ext uri="{FF2B5EF4-FFF2-40B4-BE49-F238E27FC236}">
                <a16:creationId xmlns:a16="http://schemas.microsoft.com/office/drawing/2014/main" id="{7945902A-8DA9-F638-ED6F-706711F805D3}"/>
              </a:ext>
            </a:extLst>
          </p:cNvPr>
          <p:cNvGraphicFramePr>
            <a:graphicFrameLocks/>
          </p:cNvGraphicFramePr>
          <p:nvPr/>
        </p:nvGraphicFramePr>
        <p:xfrm>
          <a:off x="4622997" y="2456953"/>
          <a:ext cx="4492352" cy="4081960"/>
        </p:xfrm>
        <a:graphic>
          <a:graphicData uri="http://schemas.openxmlformats.org/drawingml/2006/chart">
            <c:chart xmlns:c="http://schemas.openxmlformats.org/drawingml/2006/chart" xmlns:r="http://schemas.openxmlformats.org/officeDocument/2006/relationships" r:id="rId3"/>
          </a:graphicData>
        </a:graphic>
      </p:graphicFrame>
      <p:sp>
        <p:nvSpPr>
          <p:cNvPr id="5" name="TextBox 4">
            <a:extLst>
              <a:ext uri="{FF2B5EF4-FFF2-40B4-BE49-F238E27FC236}">
                <a16:creationId xmlns:a16="http://schemas.microsoft.com/office/drawing/2014/main" id="{AE7D876D-659A-5BDA-5691-143D2D598AFD}"/>
              </a:ext>
            </a:extLst>
          </p:cNvPr>
          <p:cNvSpPr txBox="1"/>
          <p:nvPr/>
        </p:nvSpPr>
        <p:spPr>
          <a:xfrm rot="16200000">
            <a:off x="3408212" y="4258191"/>
            <a:ext cx="2279791" cy="353943"/>
          </a:xfrm>
          <a:prstGeom prst="rect">
            <a:avLst/>
          </a:prstGeom>
          <a:noFill/>
        </p:spPr>
        <p:txBody>
          <a:bodyPr wrap="none" rtlCol="0">
            <a:spAutoFit/>
          </a:bodyPr>
          <a:lstStyle/>
          <a:p>
            <a:pPr>
              <a:buClr>
                <a:srgbClr val="000000"/>
              </a:buClr>
              <a:buFont typeface="Arial"/>
              <a:buNone/>
              <a:defRPr/>
            </a:pPr>
            <a:r>
              <a:rPr lang="en-US" sz="1700" kern="0" dirty="0">
                <a:solidFill>
                  <a:srgbClr val="000000"/>
                </a:solidFill>
                <a:latin typeface="Arial"/>
                <a:cs typeface="Arial"/>
                <a:sym typeface="Arial"/>
              </a:rPr>
              <a:t>Mean</a:t>
            </a:r>
            <a:r>
              <a:rPr lang="en-US" sz="1600" kern="0" dirty="0">
                <a:solidFill>
                  <a:srgbClr val="000000"/>
                </a:solidFill>
                <a:latin typeface="Arial"/>
                <a:cs typeface="Arial"/>
                <a:sym typeface="Arial"/>
              </a:rPr>
              <a:t> Revolutions/Day</a:t>
            </a:r>
          </a:p>
        </p:txBody>
      </p:sp>
      <p:sp>
        <p:nvSpPr>
          <p:cNvPr id="6" name="TextBox 5">
            <a:extLst>
              <a:ext uri="{FF2B5EF4-FFF2-40B4-BE49-F238E27FC236}">
                <a16:creationId xmlns:a16="http://schemas.microsoft.com/office/drawing/2014/main" id="{92C5233E-0756-19EF-6774-A896C759878D}"/>
              </a:ext>
            </a:extLst>
          </p:cNvPr>
          <p:cNvSpPr txBox="1"/>
          <p:nvPr/>
        </p:nvSpPr>
        <p:spPr>
          <a:xfrm>
            <a:off x="5920270" y="6406113"/>
            <a:ext cx="2958858" cy="230832"/>
          </a:xfrm>
          <a:prstGeom prst="rect">
            <a:avLst/>
          </a:prstGeom>
          <a:solidFill>
            <a:srgbClr val="FFFFFF"/>
          </a:solidFill>
        </p:spPr>
        <p:txBody>
          <a:bodyPr wrap="square" tIns="0" rtlCol="0">
            <a:spAutoFit/>
          </a:bodyPr>
          <a:lstStyle/>
          <a:p>
            <a:pPr>
              <a:buClr>
                <a:srgbClr val="000000"/>
              </a:buClr>
              <a:defRPr/>
            </a:pPr>
            <a:r>
              <a:rPr lang="en-US" sz="1200" kern="0" dirty="0">
                <a:solidFill>
                  <a:srgbClr val="000000"/>
                </a:solidFill>
                <a:latin typeface="Arial"/>
                <a:cs typeface="Arial"/>
                <a:sym typeface="Arial"/>
              </a:rPr>
              <a:t>Before     During    Before     During </a:t>
            </a:r>
          </a:p>
        </p:txBody>
      </p:sp>
      <p:sp>
        <p:nvSpPr>
          <p:cNvPr id="7" name="TextBox 6">
            <a:extLst>
              <a:ext uri="{FF2B5EF4-FFF2-40B4-BE49-F238E27FC236}">
                <a16:creationId xmlns:a16="http://schemas.microsoft.com/office/drawing/2014/main" id="{AE8A3DBA-67BA-4BCC-9911-DDE6D7E6358C}"/>
              </a:ext>
            </a:extLst>
          </p:cNvPr>
          <p:cNvSpPr txBox="1"/>
          <p:nvPr/>
        </p:nvSpPr>
        <p:spPr>
          <a:xfrm rot="16200000">
            <a:off x="-993106" y="3427762"/>
            <a:ext cx="2279791" cy="353943"/>
          </a:xfrm>
          <a:prstGeom prst="rect">
            <a:avLst/>
          </a:prstGeom>
          <a:noFill/>
        </p:spPr>
        <p:txBody>
          <a:bodyPr wrap="none" rtlCol="0">
            <a:spAutoFit/>
          </a:bodyPr>
          <a:lstStyle/>
          <a:p>
            <a:pPr>
              <a:buClr>
                <a:srgbClr val="000000"/>
              </a:buClr>
              <a:buFont typeface="Arial"/>
              <a:buNone/>
              <a:defRPr/>
            </a:pPr>
            <a:r>
              <a:rPr lang="en-US" sz="1700" kern="0" dirty="0">
                <a:solidFill>
                  <a:srgbClr val="000000"/>
                </a:solidFill>
                <a:latin typeface="Arial"/>
                <a:cs typeface="Arial"/>
                <a:sym typeface="Arial"/>
              </a:rPr>
              <a:t>Mean</a:t>
            </a:r>
            <a:r>
              <a:rPr lang="en-US" sz="1600" kern="0" dirty="0">
                <a:solidFill>
                  <a:srgbClr val="000000"/>
                </a:solidFill>
                <a:latin typeface="Arial"/>
                <a:cs typeface="Arial"/>
                <a:sym typeface="Arial"/>
              </a:rPr>
              <a:t> Revolutions/Day</a:t>
            </a:r>
          </a:p>
        </p:txBody>
      </p:sp>
      <p:sp>
        <p:nvSpPr>
          <p:cNvPr id="8" name="TextBox 7">
            <a:extLst>
              <a:ext uri="{FF2B5EF4-FFF2-40B4-BE49-F238E27FC236}">
                <a16:creationId xmlns:a16="http://schemas.microsoft.com/office/drawing/2014/main" id="{27281FB0-35DC-A005-1F18-0619E587D0F9}"/>
              </a:ext>
            </a:extLst>
          </p:cNvPr>
          <p:cNvSpPr txBox="1"/>
          <p:nvPr/>
        </p:nvSpPr>
        <p:spPr>
          <a:xfrm>
            <a:off x="5126823" y="1028695"/>
            <a:ext cx="3798023" cy="1284967"/>
          </a:xfrm>
          <a:prstGeom prst="rect">
            <a:avLst/>
          </a:prstGeom>
          <a:noFill/>
        </p:spPr>
        <p:txBody>
          <a:bodyPr wrap="square">
            <a:spAutoFit/>
          </a:bodyPr>
          <a:lstStyle/>
          <a:p>
            <a:pPr algn="ctr">
              <a:spcAft>
                <a:spcPts val="300"/>
              </a:spcAft>
              <a:buClr>
                <a:srgbClr val="000000"/>
              </a:buClr>
            </a:pPr>
            <a:r>
              <a:rPr lang="en-US" sz="1400" b="1" kern="0" dirty="0">
                <a:solidFill>
                  <a:srgbClr val="000000"/>
                </a:solidFill>
                <a:latin typeface="Arial"/>
                <a:cs typeface="Arial"/>
                <a:sym typeface="Arial"/>
              </a:rPr>
              <a:t>Type 3 Tests of Fixed Effects   </a:t>
            </a:r>
            <a:endParaRPr lang="en-US" sz="1400" kern="0" dirty="0">
              <a:solidFill>
                <a:srgbClr val="000000"/>
              </a:solidFill>
              <a:latin typeface="Arial"/>
              <a:cs typeface="Arial"/>
              <a:sym typeface="Arial"/>
            </a:endParaRPr>
          </a:p>
          <a:p>
            <a:pPr>
              <a:spcAft>
                <a:spcPts val="200"/>
              </a:spcAft>
              <a:buClr>
                <a:srgbClr val="000000"/>
              </a:buClr>
            </a:pPr>
            <a:r>
              <a:rPr lang="en-US" sz="1400" kern="0" dirty="0">
                <a:solidFill>
                  <a:srgbClr val="000000"/>
                </a:solidFill>
                <a:latin typeface="Arial"/>
                <a:cs typeface="Arial"/>
                <a:sym typeface="Arial"/>
              </a:rPr>
              <a:t>Effect	                   d.f.         F            P</a:t>
            </a:r>
          </a:p>
          <a:p>
            <a:pPr>
              <a:spcAft>
                <a:spcPts val="200"/>
              </a:spcAft>
              <a:buClr>
                <a:srgbClr val="000000"/>
              </a:buClr>
            </a:pPr>
            <a:r>
              <a:rPr lang="en-US" sz="1400" kern="0" dirty="0">
                <a:solidFill>
                  <a:srgbClr val="000000"/>
                </a:solidFill>
                <a:latin typeface="Arial"/>
                <a:cs typeface="Arial"/>
                <a:sym typeface="Arial"/>
              </a:rPr>
              <a:t>Linetype 		1, 6     111.6    </a:t>
            </a:r>
            <a:r>
              <a:rPr lang="en-US" sz="1400" b="1" kern="0" dirty="0">
                <a:solidFill>
                  <a:srgbClr val="000000"/>
                </a:solidFill>
                <a:latin typeface="Arial"/>
                <a:cs typeface="Arial"/>
                <a:sym typeface="Arial"/>
              </a:rPr>
              <a:t>&lt;.0001</a:t>
            </a:r>
          </a:p>
          <a:p>
            <a:pPr>
              <a:spcAft>
                <a:spcPts val="200"/>
              </a:spcAft>
              <a:buClr>
                <a:srgbClr val="000000"/>
              </a:buClr>
            </a:pPr>
            <a:r>
              <a:rPr lang="en-US" sz="1400" kern="0" dirty="0">
                <a:solidFill>
                  <a:srgbClr val="000000"/>
                </a:solidFill>
                <a:latin typeface="Arial"/>
                <a:cs typeface="Arial"/>
                <a:sym typeface="Arial"/>
              </a:rPr>
              <a:t>Antibiotics		1, 6       26.8    </a:t>
            </a:r>
            <a:r>
              <a:rPr lang="en-US" sz="1400" b="1" kern="0" dirty="0">
                <a:solidFill>
                  <a:srgbClr val="000000"/>
                </a:solidFill>
                <a:latin typeface="Arial"/>
                <a:cs typeface="Arial"/>
                <a:sym typeface="Arial"/>
              </a:rPr>
              <a:t>0.0020</a:t>
            </a:r>
          </a:p>
          <a:p>
            <a:pPr>
              <a:spcAft>
                <a:spcPts val="200"/>
              </a:spcAft>
              <a:buClr>
                <a:srgbClr val="000000"/>
              </a:buClr>
            </a:pPr>
            <a:r>
              <a:rPr lang="en-US" sz="1400" kern="0" dirty="0">
                <a:solidFill>
                  <a:srgbClr val="000000"/>
                </a:solidFill>
                <a:latin typeface="Arial"/>
                <a:cs typeface="Arial"/>
                <a:sym typeface="Arial"/>
              </a:rPr>
              <a:t>Linetype*Antibiotics	1, 6       15.6    </a:t>
            </a:r>
            <a:r>
              <a:rPr lang="en-US" sz="1400" b="1" kern="0" dirty="0">
                <a:solidFill>
                  <a:srgbClr val="000000"/>
                </a:solidFill>
                <a:latin typeface="Arial"/>
                <a:cs typeface="Arial"/>
                <a:sym typeface="Arial"/>
              </a:rPr>
              <a:t>0.0075</a:t>
            </a:r>
          </a:p>
        </p:txBody>
      </p:sp>
      <p:sp>
        <p:nvSpPr>
          <p:cNvPr id="9" name="TextBox 8">
            <a:extLst>
              <a:ext uri="{FF2B5EF4-FFF2-40B4-BE49-F238E27FC236}">
                <a16:creationId xmlns:a16="http://schemas.microsoft.com/office/drawing/2014/main" id="{44DF8758-7264-73F0-5572-7E0FB9CE435B}"/>
              </a:ext>
            </a:extLst>
          </p:cNvPr>
          <p:cNvSpPr txBox="1"/>
          <p:nvPr/>
        </p:nvSpPr>
        <p:spPr>
          <a:xfrm>
            <a:off x="804139" y="5903406"/>
            <a:ext cx="761747" cy="307777"/>
          </a:xfrm>
          <a:prstGeom prst="rect">
            <a:avLst/>
          </a:prstGeom>
          <a:noFill/>
        </p:spPr>
        <p:txBody>
          <a:bodyPr wrap="none" rtlCol="0">
            <a:spAutoFit/>
          </a:bodyPr>
          <a:lstStyle/>
          <a:p>
            <a:pPr>
              <a:buClr>
                <a:srgbClr val="000000"/>
              </a:buClr>
              <a:buFont typeface="Arial"/>
              <a:buNone/>
            </a:pPr>
            <a:r>
              <a:rPr lang="en-US" sz="1400" kern="0" dirty="0">
                <a:solidFill>
                  <a:srgbClr val="0000FF"/>
                </a:solidFill>
                <a:latin typeface="Arial"/>
                <a:cs typeface="Arial"/>
                <a:sym typeface="Arial"/>
              </a:rPr>
              <a:t>Control</a:t>
            </a:r>
          </a:p>
        </p:txBody>
      </p:sp>
      <p:sp>
        <p:nvSpPr>
          <p:cNvPr id="10" name="TextBox 9">
            <a:extLst>
              <a:ext uri="{FF2B5EF4-FFF2-40B4-BE49-F238E27FC236}">
                <a16:creationId xmlns:a16="http://schemas.microsoft.com/office/drawing/2014/main" id="{2A344F5D-5CB1-79E1-D379-F501CD813DE0}"/>
              </a:ext>
            </a:extLst>
          </p:cNvPr>
          <p:cNvSpPr txBox="1"/>
          <p:nvPr/>
        </p:nvSpPr>
        <p:spPr>
          <a:xfrm>
            <a:off x="800563" y="1874453"/>
            <a:ext cx="881155" cy="523220"/>
          </a:xfrm>
          <a:prstGeom prst="rect">
            <a:avLst/>
          </a:prstGeom>
          <a:noFill/>
        </p:spPr>
        <p:txBody>
          <a:bodyPr wrap="square" rtlCol="0">
            <a:spAutoFit/>
          </a:bodyPr>
          <a:lstStyle/>
          <a:p>
            <a:pPr>
              <a:buClr>
                <a:srgbClr val="000000"/>
              </a:buClr>
              <a:buFont typeface="Arial"/>
              <a:buNone/>
            </a:pPr>
            <a:r>
              <a:rPr lang="en-US" sz="1400" kern="0" dirty="0">
                <a:solidFill>
                  <a:srgbClr val="FF0000"/>
                </a:solidFill>
                <a:latin typeface="Arial"/>
                <a:cs typeface="Arial"/>
                <a:sym typeface="Arial"/>
              </a:rPr>
              <a:t>High Runner</a:t>
            </a:r>
          </a:p>
        </p:txBody>
      </p:sp>
      <p:sp>
        <p:nvSpPr>
          <p:cNvPr id="11" name="Rectangle 10">
            <a:extLst>
              <a:ext uri="{FF2B5EF4-FFF2-40B4-BE49-F238E27FC236}">
                <a16:creationId xmlns:a16="http://schemas.microsoft.com/office/drawing/2014/main" id="{63A455D2-A5C9-F3B1-C22E-39ECFC4F036F}"/>
              </a:ext>
            </a:extLst>
          </p:cNvPr>
          <p:cNvSpPr/>
          <p:nvPr/>
        </p:nvSpPr>
        <p:spPr>
          <a:xfrm>
            <a:off x="2098587" y="4838409"/>
            <a:ext cx="432791" cy="736646"/>
          </a:xfrm>
          <a:prstGeom prst="rect">
            <a:avLst/>
          </a:prstGeom>
          <a:noFill/>
          <a:ln w="28575" cap="flat" cmpd="sng" algn="ctr">
            <a:solidFill>
              <a:srgbClr val="000000"/>
            </a:solidFill>
            <a:prstDash val="solid"/>
          </a:ln>
          <a:effectLst/>
        </p:spPr>
        <p:txBody>
          <a:bodyPr rtlCol="0" anchor="ctr"/>
          <a:lstStyle/>
          <a:p>
            <a:pPr algn="ctr">
              <a:buClr>
                <a:srgbClr val="000000"/>
              </a:buClr>
              <a:defRPr/>
            </a:pPr>
            <a:endParaRPr lang="en-US" sz="1400" kern="0" dirty="0">
              <a:solidFill>
                <a:srgbClr val="FFFFFF"/>
              </a:solidFill>
              <a:latin typeface="Arial"/>
              <a:sym typeface="Arial"/>
            </a:endParaRPr>
          </a:p>
        </p:txBody>
      </p:sp>
      <p:cxnSp>
        <p:nvCxnSpPr>
          <p:cNvPr id="12" name="Straight Connector 11">
            <a:extLst>
              <a:ext uri="{FF2B5EF4-FFF2-40B4-BE49-F238E27FC236}">
                <a16:creationId xmlns:a16="http://schemas.microsoft.com/office/drawing/2014/main" id="{639DEE7D-CB12-AF8E-89E9-358D12D98A38}"/>
              </a:ext>
            </a:extLst>
          </p:cNvPr>
          <p:cNvCxnSpPr>
            <a:cxnSpLocks/>
          </p:cNvCxnSpPr>
          <p:nvPr/>
        </p:nvCxnSpPr>
        <p:spPr>
          <a:xfrm>
            <a:off x="2756856" y="1265654"/>
            <a:ext cx="0" cy="5193291"/>
          </a:xfrm>
          <a:prstGeom prst="line">
            <a:avLst/>
          </a:prstGeom>
          <a:noFill/>
          <a:ln w="12700" cap="flat" cmpd="sng" algn="ctr">
            <a:solidFill>
              <a:srgbClr val="000000"/>
            </a:solidFill>
            <a:prstDash val="lgDash"/>
          </a:ln>
          <a:effectLst/>
        </p:spPr>
      </p:cxnSp>
      <p:sp>
        <p:nvSpPr>
          <p:cNvPr id="13" name="TextBox 12">
            <a:extLst>
              <a:ext uri="{FF2B5EF4-FFF2-40B4-BE49-F238E27FC236}">
                <a16:creationId xmlns:a16="http://schemas.microsoft.com/office/drawing/2014/main" id="{300FA05E-BCD9-5D38-C1D7-0593554FE496}"/>
              </a:ext>
            </a:extLst>
          </p:cNvPr>
          <p:cNvSpPr txBox="1"/>
          <p:nvPr/>
        </p:nvSpPr>
        <p:spPr>
          <a:xfrm>
            <a:off x="1879138" y="3769316"/>
            <a:ext cx="915457" cy="646331"/>
          </a:xfrm>
          <a:prstGeom prst="rect">
            <a:avLst/>
          </a:prstGeom>
          <a:noFill/>
        </p:spPr>
        <p:txBody>
          <a:bodyPr wrap="square" rtlCol="0">
            <a:spAutoFit/>
          </a:bodyPr>
          <a:lstStyle/>
          <a:p>
            <a:pPr algn="ctr">
              <a:buClr>
                <a:srgbClr val="000000"/>
              </a:buClr>
              <a:buFont typeface="Arial"/>
              <a:buNone/>
            </a:pPr>
            <a:r>
              <a:rPr lang="en-US" sz="1200" kern="0" dirty="0">
                <a:solidFill>
                  <a:srgbClr val="000000"/>
                </a:solidFill>
                <a:latin typeface="Arial"/>
                <a:cs typeface="Arial"/>
                <a:sym typeface="Arial"/>
              </a:rPr>
              <a:t>3 days before antibiotics</a:t>
            </a:r>
          </a:p>
        </p:txBody>
      </p:sp>
      <p:sp>
        <p:nvSpPr>
          <p:cNvPr id="14" name="TextBox 13">
            <a:extLst>
              <a:ext uri="{FF2B5EF4-FFF2-40B4-BE49-F238E27FC236}">
                <a16:creationId xmlns:a16="http://schemas.microsoft.com/office/drawing/2014/main" id="{4AE4444A-10D3-BC10-ED1C-DAC408E835C7}"/>
              </a:ext>
            </a:extLst>
          </p:cNvPr>
          <p:cNvSpPr txBox="1"/>
          <p:nvPr/>
        </p:nvSpPr>
        <p:spPr>
          <a:xfrm>
            <a:off x="3286220" y="3769316"/>
            <a:ext cx="915463" cy="646331"/>
          </a:xfrm>
          <a:prstGeom prst="rect">
            <a:avLst/>
          </a:prstGeom>
          <a:noFill/>
        </p:spPr>
        <p:txBody>
          <a:bodyPr wrap="square" rtlCol="0">
            <a:spAutoFit/>
          </a:bodyPr>
          <a:lstStyle/>
          <a:p>
            <a:pPr algn="ctr">
              <a:buClr>
                <a:srgbClr val="000000"/>
              </a:buClr>
              <a:buFont typeface="Arial"/>
              <a:buNone/>
            </a:pPr>
            <a:r>
              <a:rPr lang="en-US" sz="1200" kern="0" dirty="0">
                <a:solidFill>
                  <a:srgbClr val="000000"/>
                </a:solidFill>
                <a:latin typeface="Arial"/>
                <a:cs typeface="Arial"/>
                <a:sym typeface="Arial"/>
              </a:rPr>
              <a:t>3 days stable on antibiotics</a:t>
            </a:r>
          </a:p>
        </p:txBody>
      </p:sp>
      <p:sp>
        <p:nvSpPr>
          <p:cNvPr id="16" name="TextBox 15">
            <a:extLst>
              <a:ext uri="{FF2B5EF4-FFF2-40B4-BE49-F238E27FC236}">
                <a16:creationId xmlns:a16="http://schemas.microsoft.com/office/drawing/2014/main" id="{CEB08643-6F3D-882C-FE44-061E9A1A63F7}"/>
              </a:ext>
            </a:extLst>
          </p:cNvPr>
          <p:cNvSpPr txBox="1"/>
          <p:nvPr/>
        </p:nvSpPr>
        <p:spPr>
          <a:xfrm>
            <a:off x="2175357" y="6466461"/>
            <a:ext cx="503664" cy="307777"/>
          </a:xfrm>
          <a:prstGeom prst="rect">
            <a:avLst/>
          </a:prstGeom>
          <a:noFill/>
        </p:spPr>
        <p:txBody>
          <a:bodyPr wrap="none" rtlCol="0">
            <a:spAutoFit/>
          </a:bodyPr>
          <a:lstStyle/>
          <a:p>
            <a:pPr>
              <a:buClr>
                <a:srgbClr val="000000"/>
              </a:buClr>
              <a:buFont typeface="Arial"/>
              <a:buNone/>
              <a:defRPr/>
            </a:pPr>
            <a:r>
              <a:rPr lang="en-US" sz="1400" kern="0" dirty="0">
                <a:solidFill>
                  <a:srgbClr val="000000"/>
                </a:solidFill>
                <a:latin typeface="Arial"/>
                <a:cs typeface="Arial"/>
                <a:sym typeface="Arial"/>
              </a:rPr>
              <a:t>Day</a:t>
            </a:r>
          </a:p>
        </p:txBody>
      </p:sp>
      <p:sp>
        <p:nvSpPr>
          <p:cNvPr id="17" name="Rectangle 16">
            <a:extLst>
              <a:ext uri="{FF2B5EF4-FFF2-40B4-BE49-F238E27FC236}">
                <a16:creationId xmlns:a16="http://schemas.microsoft.com/office/drawing/2014/main" id="{835F74A6-2A22-DA93-29F3-B2A9C0235B29}"/>
              </a:ext>
            </a:extLst>
          </p:cNvPr>
          <p:cNvSpPr/>
          <p:nvPr/>
        </p:nvSpPr>
        <p:spPr>
          <a:xfrm>
            <a:off x="2101279" y="1240900"/>
            <a:ext cx="432791" cy="1635583"/>
          </a:xfrm>
          <a:prstGeom prst="rect">
            <a:avLst/>
          </a:prstGeom>
          <a:noFill/>
          <a:ln w="28575" cap="flat" cmpd="sng" algn="ctr">
            <a:solidFill>
              <a:srgbClr val="000000"/>
            </a:solidFill>
            <a:prstDash val="solid"/>
          </a:ln>
          <a:effectLst/>
        </p:spPr>
        <p:txBody>
          <a:bodyPr rtlCol="0" anchor="ctr"/>
          <a:lstStyle/>
          <a:p>
            <a:pPr algn="ctr">
              <a:buClr>
                <a:srgbClr val="000000"/>
              </a:buClr>
              <a:defRPr/>
            </a:pPr>
            <a:endParaRPr lang="en-US" sz="1400" kern="0" dirty="0">
              <a:solidFill>
                <a:srgbClr val="FFFFFF"/>
              </a:solidFill>
              <a:latin typeface="Arial"/>
              <a:sym typeface="Arial"/>
            </a:endParaRPr>
          </a:p>
        </p:txBody>
      </p:sp>
      <p:sp>
        <p:nvSpPr>
          <p:cNvPr id="18" name="Rectangle 17">
            <a:extLst>
              <a:ext uri="{FF2B5EF4-FFF2-40B4-BE49-F238E27FC236}">
                <a16:creationId xmlns:a16="http://schemas.microsoft.com/office/drawing/2014/main" id="{8FE33A97-7BB2-B0CE-0DF8-361C462F6850}"/>
              </a:ext>
            </a:extLst>
          </p:cNvPr>
          <p:cNvSpPr/>
          <p:nvPr/>
        </p:nvSpPr>
        <p:spPr>
          <a:xfrm>
            <a:off x="3672775" y="4815558"/>
            <a:ext cx="417090" cy="863106"/>
          </a:xfrm>
          <a:prstGeom prst="rect">
            <a:avLst/>
          </a:prstGeom>
          <a:noFill/>
          <a:ln w="28575" cap="flat" cmpd="sng" algn="ctr">
            <a:solidFill>
              <a:srgbClr val="000000"/>
            </a:solidFill>
            <a:prstDash val="solid"/>
          </a:ln>
          <a:effectLst/>
        </p:spPr>
        <p:txBody>
          <a:bodyPr rtlCol="0" anchor="ctr"/>
          <a:lstStyle/>
          <a:p>
            <a:pPr algn="ctr">
              <a:buClr>
                <a:srgbClr val="000000"/>
              </a:buClr>
              <a:defRPr/>
            </a:pPr>
            <a:endParaRPr lang="en-US" sz="1400" kern="0" dirty="0">
              <a:solidFill>
                <a:srgbClr val="FFFFFF"/>
              </a:solidFill>
              <a:latin typeface="Arial"/>
              <a:sym typeface="Arial"/>
            </a:endParaRPr>
          </a:p>
        </p:txBody>
      </p:sp>
      <p:sp>
        <p:nvSpPr>
          <p:cNvPr id="19" name="Rectangle 18">
            <a:extLst>
              <a:ext uri="{FF2B5EF4-FFF2-40B4-BE49-F238E27FC236}">
                <a16:creationId xmlns:a16="http://schemas.microsoft.com/office/drawing/2014/main" id="{AEF0C505-B0A0-F29B-6BF4-245C835374CC}"/>
              </a:ext>
            </a:extLst>
          </p:cNvPr>
          <p:cNvSpPr/>
          <p:nvPr/>
        </p:nvSpPr>
        <p:spPr>
          <a:xfrm>
            <a:off x="3667016" y="2304949"/>
            <a:ext cx="417090" cy="1426626"/>
          </a:xfrm>
          <a:prstGeom prst="rect">
            <a:avLst/>
          </a:prstGeom>
          <a:noFill/>
          <a:ln w="28575" cap="flat" cmpd="sng" algn="ctr">
            <a:solidFill>
              <a:srgbClr val="000000"/>
            </a:solidFill>
            <a:prstDash val="solid"/>
          </a:ln>
          <a:effectLst/>
        </p:spPr>
        <p:txBody>
          <a:bodyPr rtlCol="0" anchor="ctr"/>
          <a:lstStyle/>
          <a:p>
            <a:pPr algn="ctr">
              <a:buClr>
                <a:srgbClr val="000000"/>
              </a:buClr>
              <a:defRPr/>
            </a:pPr>
            <a:endParaRPr lang="en-US" sz="1400" kern="0" dirty="0">
              <a:solidFill>
                <a:srgbClr val="FFFFFF"/>
              </a:solidFill>
              <a:latin typeface="Arial"/>
              <a:sym typeface="Arial"/>
            </a:endParaRPr>
          </a:p>
        </p:txBody>
      </p:sp>
      <p:sp>
        <p:nvSpPr>
          <p:cNvPr id="20" name="Line 8">
            <a:extLst>
              <a:ext uri="{FF2B5EF4-FFF2-40B4-BE49-F238E27FC236}">
                <a16:creationId xmlns:a16="http://schemas.microsoft.com/office/drawing/2014/main" id="{4EEF28F1-36AA-FC5A-449F-A08BFE7CDA8F}"/>
              </a:ext>
            </a:extLst>
          </p:cNvPr>
          <p:cNvSpPr>
            <a:spLocks noChangeShapeType="1"/>
          </p:cNvSpPr>
          <p:nvPr/>
        </p:nvSpPr>
        <p:spPr bwMode="auto">
          <a:xfrm>
            <a:off x="230187" y="989624"/>
            <a:ext cx="8683625" cy="0"/>
          </a:xfrm>
          <a:prstGeom prst="line">
            <a:avLst/>
          </a:prstGeom>
          <a:noFill/>
          <a:ln w="50800">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dirty="0"/>
          </a:p>
        </p:txBody>
      </p:sp>
      <p:sp>
        <p:nvSpPr>
          <p:cNvPr id="21" name="Text Box 9">
            <a:extLst>
              <a:ext uri="{FF2B5EF4-FFF2-40B4-BE49-F238E27FC236}">
                <a16:creationId xmlns:a16="http://schemas.microsoft.com/office/drawing/2014/main" id="{256DD3CB-B71A-409A-7F6D-C192C7774FC3}"/>
              </a:ext>
            </a:extLst>
          </p:cNvPr>
          <p:cNvSpPr txBox="1">
            <a:spLocks noChangeArrowheads="1"/>
          </p:cNvSpPr>
          <p:nvPr/>
        </p:nvSpPr>
        <p:spPr bwMode="auto">
          <a:xfrm>
            <a:off x="0" y="0"/>
            <a:ext cx="9144000" cy="96949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ctr">
              <a:lnSpc>
                <a:spcPct val="95000"/>
              </a:lnSpc>
              <a:defRPr/>
            </a:pPr>
            <a:r>
              <a:rPr lang="en-US" altLang="en-US" sz="3200" b="1" dirty="0">
                <a:effectLst>
                  <a:outerShdw blurRad="38100" dist="38100" dir="2700000" algn="tl">
                    <a:srgbClr val="C0C0C0"/>
                  </a:outerShdw>
                </a:effectLst>
                <a:latin typeface="Arial" panose="020B0604020202020204" pitchFamily="34" charset="0"/>
              </a:rPr>
              <a:t>Antibiotic Administration in Drinking Water</a:t>
            </a:r>
            <a:br>
              <a:rPr lang="en-US" altLang="en-US" sz="3200" b="1" dirty="0">
                <a:effectLst>
                  <a:outerShdw blurRad="38100" dist="38100" dir="2700000" algn="tl">
                    <a:srgbClr val="C0C0C0"/>
                  </a:outerShdw>
                </a:effectLst>
                <a:latin typeface="Arial" panose="020B0604020202020204" pitchFamily="34" charset="0"/>
              </a:rPr>
            </a:br>
            <a:r>
              <a:rPr lang="en-US" altLang="en-US" sz="2800" dirty="0">
                <a:effectLst>
                  <a:outerShdw blurRad="38100" dist="38100" dir="2700000" algn="tl">
                    <a:srgbClr val="C0C0C0"/>
                  </a:outerShdw>
                </a:effectLst>
                <a:latin typeface="Arial" panose="020B0604020202020204" pitchFamily="34" charset="0"/>
              </a:rPr>
              <a:t>(Gen. 89 Adult Females:  McNamara et al. 2022)</a:t>
            </a:r>
          </a:p>
        </p:txBody>
      </p:sp>
    </p:spTree>
    <p:extLst>
      <p:ext uri="{BB962C8B-B14F-4D97-AF65-F5344CB8AC3E}">
        <p14:creationId xmlns:p14="http://schemas.microsoft.com/office/powerpoint/2010/main" val="3099543633"/>
      </p:ext>
    </p:extLst>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0834" name="Slide Number Placeholder 5">
            <a:extLst>
              <a:ext uri="{FF2B5EF4-FFF2-40B4-BE49-F238E27FC236}">
                <a16:creationId xmlns:a16="http://schemas.microsoft.com/office/drawing/2014/main" id="{DB675316-77A3-7397-3F8B-80B647845CA6}"/>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8A576CDE-4AE0-492F-9BB8-69B4C4491FB2}" type="slidenum">
              <a:rPr lang="en-US" altLang="en-US" sz="1400"/>
              <a:pPr>
                <a:spcBef>
                  <a:spcPct val="0"/>
                </a:spcBef>
                <a:buFontTx/>
                <a:buNone/>
              </a:pPr>
              <a:t>52</a:t>
            </a:fld>
            <a:endParaRPr lang="en-US" altLang="en-US" sz="1400" dirty="0"/>
          </a:p>
        </p:txBody>
      </p:sp>
      <p:sp>
        <p:nvSpPr>
          <p:cNvPr id="120835" name="Rectangle 2">
            <a:extLst>
              <a:ext uri="{FF2B5EF4-FFF2-40B4-BE49-F238E27FC236}">
                <a16:creationId xmlns:a16="http://schemas.microsoft.com/office/drawing/2014/main" id="{86B94379-A55D-D31F-81F0-A19C845B7CA8}"/>
              </a:ext>
            </a:extLst>
          </p:cNvPr>
          <p:cNvSpPr>
            <a:spLocks noGrp="1" noChangeArrowheads="1"/>
          </p:cNvSpPr>
          <p:nvPr>
            <p:ph type="body" idx="1"/>
          </p:nvPr>
        </p:nvSpPr>
        <p:spPr>
          <a:xfrm>
            <a:off x="288925" y="1019175"/>
            <a:ext cx="8585200" cy="5237163"/>
          </a:xfrm>
          <a:noFill/>
        </p:spPr>
        <p:txBody>
          <a:bodyPr>
            <a:spAutoFit/>
          </a:bodyPr>
          <a:lstStyle/>
          <a:p>
            <a:pPr>
              <a:spcBef>
                <a:spcPct val="0"/>
              </a:spcBef>
              <a:spcAft>
                <a:spcPct val="35000"/>
              </a:spcAft>
              <a:buSzPct val="130000"/>
              <a:buFont typeface="Arial" panose="020B0604020202020204" pitchFamily="34" charset="0"/>
              <a:buChar char="●"/>
            </a:pPr>
            <a:r>
              <a:rPr lang="en-US" altLang="en-US" sz="2800" b="1" dirty="0">
                <a:solidFill>
                  <a:srgbClr val="FF0000"/>
                </a:solidFill>
                <a:latin typeface="Arial" panose="020B0604020202020204" pitchFamily="34" charset="0"/>
              </a:rPr>
              <a:t>Selection experiments</a:t>
            </a:r>
            <a:r>
              <a:rPr lang="en-US" altLang="en-US" sz="2800" b="1" dirty="0">
                <a:latin typeface="Arial" panose="020B0604020202020204" pitchFamily="34" charset="0"/>
              </a:rPr>
              <a:t> can be a rapid and effective way to alter the characteristics of organisms and increase our understanding of physiology, genetics, and evolution.</a:t>
            </a:r>
          </a:p>
          <a:p>
            <a:pPr>
              <a:spcBef>
                <a:spcPct val="0"/>
              </a:spcBef>
              <a:spcAft>
                <a:spcPct val="35000"/>
              </a:spcAft>
              <a:buSzPct val="130000"/>
              <a:buFont typeface="Arial" panose="020B0604020202020204" pitchFamily="34" charset="0"/>
              <a:buChar char="●"/>
            </a:pPr>
            <a:r>
              <a:rPr lang="en-US" altLang="en-US" sz="2800" b="1" dirty="0">
                <a:latin typeface="Arial" panose="020B0604020202020204" pitchFamily="34" charset="0"/>
              </a:rPr>
              <a:t>Evolutionary increases in voluntary exercise entail changes in both </a:t>
            </a:r>
            <a:r>
              <a:rPr lang="en-US" altLang="en-US" sz="2800" b="1" dirty="0">
                <a:solidFill>
                  <a:srgbClr val="FF0000"/>
                </a:solidFill>
                <a:latin typeface="Arial" panose="020B0604020202020204" pitchFamily="34" charset="0"/>
              </a:rPr>
              <a:t>motivation</a:t>
            </a:r>
            <a:r>
              <a:rPr lang="en-US" altLang="en-US" sz="2800" b="1" dirty="0">
                <a:latin typeface="Arial" panose="020B0604020202020204" pitchFamily="34" charset="0"/>
              </a:rPr>
              <a:t> and </a:t>
            </a:r>
            <a:r>
              <a:rPr lang="en-US" altLang="en-US" sz="2800" b="1" dirty="0">
                <a:solidFill>
                  <a:srgbClr val="FF0000"/>
                </a:solidFill>
                <a:latin typeface="Arial" panose="020B0604020202020204" pitchFamily="34" charset="0"/>
              </a:rPr>
              <a:t>ability</a:t>
            </a:r>
            <a:r>
              <a:rPr lang="en-US" altLang="en-US" sz="2800" b="1" dirty="0">
                <a:latin typeface="Arial" panose="020B0604020202020204" pitchFamily="34" charset="0"/>
              </a:rPr>
              <a:t> to per</a:t>
            </a:r>
            <a:r>
              <a:rPr lang="en-US" altLang="en-US" sz="600" b="1" dirty="0">
                <a:latin typeface="Arial" panose="020B0604020202020204" pitchFamily="34" charset="0"/>
              </a:rPr>
              <a:t> </a:t>
            </a:r>
            <a:r>
              <a:rPr lang="en-US" altLang="en-US" sz="2800" b="1" dirty="0">
                <a:latin typeface="Arial" panose="020B0604020202020204" pitchFamily="34" charset="0"/>
              </a:rPr>
              <a:t>form physical activity.</a:t>
            </a:r>
          </a:p>
          <a:p>
            <a:pPr>
              <a:spcBef>
                <a:spcPct val="0"/>
              </a:spcBef>
              <a:spcAft>
                <a:spcPct val="35000"/>
              </a:spcAft>
              <a:buSzPct val="130000"/>
              <a:buFont typeface="Arial" panose="020B0604020202020204" pitchFamily="34" charset="0"/>
              <a:buChar char="●"/>
            </a:pPr>
            <a:r>
              <a:rPr lang="en-US" altLang="en-US" sz="2800" b="1" dirty="0">
                <a:latin typeface="Arial" panose="020B0604020202020204" pitchFamily="34" charset="0"/>
              </a:rPr>
              <a:t>Some traits that have changed seem to represent clear </a:t>
            </a:r>
            <a:r>
              <a:rPr lang="en-US" altLang="en-US" sz="2800" b="1" dirty="0">
                <a:solidFill>
                  <a:srgbClr val="FF0000"/>
                </a:solidFill>
                <a:latin typeface="Arial" panose="020B0604020202020204" pitchFamily="34" charset="0"/>
              </a:rPr>
              <a:t>adaptations</a:t>
            </a:r>
            <a:r>
              <a:rPr lang="en-US" altLang="en-US" sz="2800" b="1" dirty="0">
                <a:latin typeface="Arial" panose="020B0604020202020204" pitchFamily="34" charset="0"/>
              </a:rPr>
              <a:t> to support high locomotor activity (e.g., high VO</a:t>
            </a:r>
            <a:r>
              <a:rPr lang="en-US" altLang="en-US" sz="2800" b="1" baseline="-14000" dirty="0">
                <a:latin typeface="Arial" panose="020B0604020202020204" pitchFamily="34" charset="0"/>
              </a:rPr>
              <a:t>2</a:t>
            </a:r>
            <a:r>
              <a:rPr lang="en-US" altLang="en-US" sz="2800" b="1" dirty="0">
                <a:latin typeface="Arial" panose="020B0604020202020204" pitchFamily="34" charset="0"/>
              </a:rPr>
              <a:t>max).</a:t>
            </a:r>
          </a:p>
          <a:p>
            <a:pPr>
              <a:spcBef>
                <a:spcPct val="0"/>
              </a:spcBef>
              <a:spcAft>
                <a:spcPct val="35000"/>
              </a:spcAft>
              <a:buSzPct val="130000"/>
              <a:buFont typeface="Arial" panose="020B0604020202020204" pitchFamily="34" charset="0"/>
              <a:buChar char="●"/>
            </a:pPr>
            <a:r>
              <a:rPr lang="en-US" altLang="en-US" sz="2800" b="1" dirty="0">
                <a:latin typeface="Arial" panose="020B0604020202020204" pitchFamily="34" charset="0"/>
              </a:rPr>
              <a:t>Others might be maladaptive (e.g., high CORT).</a:t>
            </a:r>
          </a:p>
        </p:txBody>
      </p:sp>
      <p:sp>
        <p:nvSpPr>
          <p:cNvPr id="120836" name="Line 8">
            <a:extLst>
              <a:ext uri="{FF2B5EF4-FFF2-40B4-BE49-F238E27FC236}">
                <a16:creationId xmlns:a16="http://schemas.microsoft.com/office/drawing/2014/main" id="{DD295C52-5B05-DBE8-40A6-C85DD30C451C}"/>
              </a:ext>
            </a:extLst>
          </p:cNvPr>
          <p:cNvSpPr>
            <a:spLocks noChangeShapeType="1"/>
          </p:cNvSpPr>
          <p:nvPr/>
        </p:nvSpPr>
        <p:spPr bwMode="auto">
          <a:xfrm>
            <a:off x="228600" y="850900"/>
            <a:ext cx="8683625" cy="0"/>
          </a:xfrm>
          <a:prstGeom prst="line">
            <a:avLst/>
          </a:prstGeom>
          <a:noFill/>
          <a:ln w="50800">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dirty="0"/>
          </a:p>
        </p:txBody>
      </p:sp>
      <p:sp>
        <p:nvSpPr>
          <p:cNvPr id="1345545" name="Text Box 9">
            <a:extLst>
              <a:ext uri="{FF2B5EF4-FFF2-40B4-BE49-F238E27FC236}">
                <a16:creationId xmlns:a16="http://schemas.microsoft.com/office/drawing/2014/main" id="{B44084A4-A414-021C-712E-9652FCA9D0F9}"/>
              </a:ext>
            </a:extLst>
          </p:cNvPr>
          <p:cNvSpPr txBox="1">
            <a:spLocks noChangeArrowheads="1"/>
          </p:cNvSpPr>
          <p:nvPr/>
        </p:nvSpPr>
        <p:spPr bwMode="auto">
          <a:xfrm>
            <a:off x="717550" y="76200"/>
            <a:ext cx="7461250" cy="701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defRPr/>
            </a:pPr>
            <a:r>
              <a:rPr lang="en-US" altLang="en-US" sz="4000" b="1" dirty="0">
                <a:effectLst>
                  <a:outerShdw blurRad="38100" dist="38100" dir="2700000" algn="tl">
                    <a:srgbClr val="C0C0C0"/>
                  </a:outerShdw>
                </a:effectLst>
                <a:latin typeface="Arial" panose="020B0604020202020204" pitchFamily="34" charset="0"/>
              </a:rPr>
              <a:t>Conclusions</a:t>
            </a:r>
          </a:p>
        </p:txBody>
      </p:sp>
      <p:sp>
        <p:nvSpPr>
          <p:cNvPr id="2" name="TextBox 1">
            <a:extLst>
              <a:ext uri="{FF2B5EF4-FFF2-40B4-BE49-F238E27FC236}">
                <a16:creationId xmlns:a16="http://schemas.microsoft.com/office/drawing/2014/main" id="{3D3CC43B-3612-9151-B599-024DBCEEC60A}"/>
              </a:ext>
            </a:extLst>
          </p:cNvPr>
          <p:cNvSpPr txBox="1"/>
          <p:nvPr/>
        </p:nvSpPr>
        <p:spPr>
          <a:xfrm>
            <a:off x="5619135" y="4630993"/>
            <a:ext cx="287594" cy="830997"/>
          </a:xfrm>
          <a:prstGeom prst="rect">
            <a:avLst/>
          </a:prstGeom>
          <a:noFill/>
        </p:spPr>
        <p:txBody>
          <a:bodyPr wrap="square" rtlCol="0">
            <a:spAutoFit/>
          </a:bodyPr>
          <a:lstStyle/>
          <a:p>
            <a:r>
              <a:rPr lang="en-US" sz="4800"/>
              <a:t>.</a:t>
            </a:r>
          </a:p>
        </p:txBody>
      </p:sp>
    </p:spTree>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4674" name="Slide Number Placeholder 3">
            <a:extLst>
              <a:ext uri="{FF2B5EF4-FFF2-40B4-BE49-F238E27FC236}">
                <a16:creationId xmlns:a16="http://schemas.microsoft.com/office/drawing/2014/main" id="{0522FA26-81EF-61F7-EA99-32134AA1B492}"/>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4CF018E8-0C44-4D99-8EF9-6596FCA8E22B}" type="slidenum">
              <a:rPr lang="en-US" altLang="en-US" sz="1400"/>
              <a:pPr>
                <a:spcBef>
                  <a:spcPct val="0"/>
                </a:spcBef>
                <a:buFontTx/>
                <a:buNone/>
              </a:pPr>
              <a:t>53</a:t>
            </a:fld>
            <a:endParaRPr lang="en-US" altLang="en-US" sz="1400"/>
          </a:p>
        </p:txBody>
      </p:sp>
      <p:sp>
        <p:nvSpPr>
          <p:cNvPr id="2003970" name="Text Box 2">
            <a:extLst>
              <a:ext uri="{FF2B5EF4-FFF2-40B4-BE49-F238E27FC236}">
                <a16:creationId xmlns:a16="http://schemas.microsoft.com/office/drawing/2014/main" id="{A54DEA64-3F94-5A2E-73D2-5FA9B9946930}"/>
              </a:ext>
            </a:extLst>
          </p:cNvPr>
          <p:cNvSpPr txBox="1">
            <a:spLocks noChangeArrowheads="1"/>
          </p:cNvSpPr>
          <p:nvPr/>
        </p:nvSpPr>
        <p:spPr bwMode="auto">
          <a:xfrm>
            <a:off x="88900" y="76200"/>
            <a:ext cx="8916988" cy="701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defRPr/>
            </a:pPr>
            <a:r>
              <a:rPr lang="en-US" altLang="en-US" sz="4000" b="1">
                <a:effectLst>
                  <a:outerShdw blurRad="38100" dist="38100" dir="2700000" algn="tl">
                    <a:srgbClr val="C0C0C0"/>
                  </a:outerShdw>
                </a:effectLst>
                <a:latin typeface="Arial" panose="020B0604020202020204" pitchFamily="34" charset="0"/>
              </a:rPr>
              <a:t>Future Directions</a:t>
            </a:r>
          </a:p>
        </p:txBody>
      </p:sp>
      <p:sp>
        <p:nvSpPr>
          <p:cNvPr id="284676" name="Line 3">
            <a:extLst>
              <a:ext uri="{FF2B5EF4-FFF2-40B4-BE49-F238E27FC236}">
                <a16:creationId xmlns:a16="http://schemas.microsoft.com/office/drawing/2014/main" id="{69259CF7-9472-7633-5CAA-7D8E28C7D543}"/>
              </a:ext>
            </a:extLst>
          </p:cNvPr>
          <p:cNvSpPr>
            <a:spLocks noChangeShapeType="1"/>
          </p:cNvSpPr>
          <p:nvPr/>
        </p:nvSpPr>
        <p:spPr bwMode="auto">
          <a:xfrm>
            <a:off x="228600" y="850900"/>
            <a:ext cx="8683625" cy="0"/>
          </a:xfrm>
          <a:prstGeom prst="line">
            <a:avLst/>
          </a:prstGeom>
          <a:noFill/>
          <a:ln w="50800">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003972" name="Rectangle 4">
            <a:extLst>
              <a:ext uri="{FF2B5EF4-FFF2-40B4-BE49-F238E27FC236}">
                <a16:creationId xmlns:a16="http://schemas.microsoft.com/office/drawing/2014/main" id="{0C376F94-1189-64A0-8125-1F1B321B9151}"/>
              </a:ext>
            </a:extLst>
          </p:cNvPr>
          <p:cNvSpPr>
            <a:spLocks noChangeArrowheads="1"/>
          </p:cNvSpPr>
          <p:nvPr/>
        </p:nvSpPr>
        <p:spPr bwMode="auto">
          <a:xfrm>
            <a:off x="104774" y="908050"/>
            <a:ext cx="9039225" cy="170508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marL="342900" indent="-342900">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nSpc>
                <a:spcPct val="90000"/>
              </a:lnSpc>
              <a:spcBef>
                <a:spcPct val="0"/>
              </a:spcBef>
              <a:spcAft>
                <a:spcPct val="15000"/>
              </a:spcAft>
              <a:buSzPct val="130000"/>
              <a:buFont typeface="Arial" panose="020B0604020202020204" pitchFamily="34" charset="0"/>
              <a:buChar char="●"/>
              <a:defRPr/>
            </a:pPr>
            <a:r>
              <a:rPr lang="en-US" altLang="en-US" sz="2800" b="1">
                <a:effectLst>
                  <a:outerShdw blurRad="38100" dist="38100" dir="2700000" algn="tl">
                    <a:srgbClr val="C0C0C0"/>
                  </a:outerShdw>
                </a:effectLst>
                <a:latin typeface="Arial" panose="020B0604020202020204" pitchFamily="34" charset="0"/>
              </a:rPr>
              <a:t>Mechanism of action of causal genetic variants?</a:t>
            </a:r>
          </a:p>
          <a:p>
            <a:pPr lvl="1">
              <a:lnSpc>
                <a:spcPct val="90000"/>
              </a:lnSpc>
              <a:spcBef>
                <a:spcPct val="0"/>
              </a:spcBef>
              <a:spcAft>
                <a:spcPct val="20000"/>
              </a:spcAft>
              <a:buSzPct val="130000"/>
              <a:buFont typeface="Arial" panose="020B0604020202020204" pitchFamily="34" charset="0"/>
              <a:buNone/>
              <a:defRPr/>
            </a:pPr>
            <a:r>
              <a:rPr lang="en-US" altLang="en-US" sz="2600" b="1">
                <a:solidFill>
                  <a:srgbClr val="0000FF"/>
                </a:solidFill>
                <a:effectLst>
                  <a:outerShdw blurRad="38100" dist="38100" dir="2700000" algn="tl">
                    <a:srgbClr val="C0C0C0"/>
                  </a:outerShdw>
                </a:effectLst>
                <a:latin typeface="Arial" panose="020B0604020202020204" pitchFamily="34" charset="0"/>
              </a:rPr>
              <a:t>	</a:t>
            </a:r>
            <a:r>
              <a:rPr lang="en-US" altLang="en-US" sz="2600" b="1" i="1">
                <a:solidFill>
                  <a:srgbClr val="0000FF"/>
                </a:solidFill>
                <a:latin typeface="Arial" panose="020B0604020202020204" pitchFamily="34" charset="0"/>
              </a:rPr>
              <a:t>Might we develop drugs that make it</a:t>
            </a:r>
            <a:br>
              <a:rPr lang="en-US" altLang="en-US" sz="2600" b="1" i="1">
                <a:solidFill>
                  <a:srgbClr val="0000FF"/>
                </a:solidFill>
                <a:latin typeface="Arial" panose="020B0604020202020204" pitchFamily="34" charset="0"/>
              </a:rPr>
            </a:br>
            <a:r>
              <a:rPr lang="en-US" altLang="en-US" sz="2600" b="1" i="1">
                <a:solidFill>
                  <a:srgbClr val="0000FF"/>
                </a:solidFill>
                <a:latin typeface="Arial" panose="020B0604020202020204" pitchFamily="34" charset="0"/>
              </a:rPr>
              <a:t>    more pleasurable to exercise?</a:t>
            </a:r>
          </a:p>
          <a:p>
            <a:pPr lvl="1">
              <a:lnSpc>
                <a:spcPct val="90000"/>
              </a:lnSpc>
              <a:spcBef>
                <a:spcPct val="0"/>
              </a:spcBef>
              <a:spcAft>
                <a:spcPct val="35000"/>
              </a:spcAft>
              <a:buSzPct val="130000"/>
              <a:buFont typeface="Arial" panose="020B0604020202020204" pitchFamily="34" charset="0"/>
              <a:buNone/>
              <a:defRPr/>
            </a:pPr>
            <a:r>
              <a:rPr lang="en-US" altLang="en-US" sz="2600" b="1" i="1">
                <a:solidFill>
                  <a:srgbClr val="0000FF"/>
                </a:solidFill>
                <a:latin typeface="Arial" panose="020B0604020202020204" pitchFamily="34" charset="0"/>
              </a:rPr>
              <a:t>   Or perhaps less pleasurable to be sedentary?</a:t>
            </a:r>
          </a:p>
        </p:txBody>
      </p:sp>
      <p:pic>
        <p:nvPicPr>
          <p:cNvPr id="284678" name="Picture 5">
            <a:extLst>
              <a:ext uri="{FF2B5EF4-FFF2-40B4-BE49-F238E27FC236}">
                <a16:creationId xmlns:a16="http://schemas.microsoft.com/office/drawing/2014/main" id="{A4CF20BB-695F-D4A6-3839-C09896078EE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636713" y="2933700"/>
            <a:ext cx="5667375" cy="3802063"/>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601338350"/>
      </p:ext>
    </p:extLst>
  </p:cSld>
  <p:clrMapOvr>
    <a:masterClrMapping/>
  </p:clrMapOvr>
  <p:transition/>
</p:sld>
</file>

<file path=ppt/slides/slide54.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126978" name="Slide Number Placeholder 3">
            <a:extLst>
              <a:ext uri="{FF2B5EF4-FFF2-40B4-BE49-F238E27FC236}">
                <a16:creationId xmlns:a16="http://schemas.microsoft.com/office/drawing/2014/main" id="{25E2B724-FE5B-931B-D533-269CB657D57A}"/>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BFB1F644-4163-4FC7-B3C4-44222ACD3E6E}" type="slidenum">
              <a:rPr lang="en-US" altLang="en-US" sz="1400"/>
              <a:pPr>
                <a:spcBef>
                  <a:spcPct val="0"/>
                </a:spcBef>
                <a:buFontTx/>
                <a:buNone/>
              </a:pPr>
              <a:t>54</a:t>
            </a:fld>
            <a:endParaRPr lang="en-US" altLang="en-US" sz="1400" dirty="0"/>
          </a:p>
        </p:txBody>
      </p:sp>
      <p:sp>
        <p:nvSpPr>
          <p:cNvPr id="1709060" name="Text Box 4">
            <a:extLst>
              <a:ext uri="{FF2B5EF4-FFF2-40B4-BE49-F238E27FC236}">
                <a16:creationId xmlns:a16="http://schemas.microsoft.com/office/drawing/2014/main" id="{D6CF6118-56A4-4604-E459-B8B9E47AA873}"/>
              </a:ext>
            </a:extLst>
          </p:cNvPr>
          <p:cNvSpPr txBox="1">
            <a:spLocks noChangeArrowheads="1"/>
          </p:cNvSpPr>
          <p:nvPr/>
        </p:nvSpPr>
        <p:spPr bwMode="auto">
          <a:xfrm>
            <a:off x="957263" y="1244600"/>
            <a:ext cx="6926262" cy="40259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spcBef>
                <a:spcPct val="50000"/>
              </a:spcBef>
              <a:defRPr/>
            </a:pPr>
            <a:r>
              <a:rPr lang="en-US" altLang="en-US" sz="8600" b="1" dirty="0">
                <a:effectLst>
                  <a:outerShdw blurRad="38100" dist="38100" dir="2700000" algn="tl">
                    <a:srgbClr val="FFFFFF"/>
                  </a:outerShdw>
                </a:effectLst>
                <a:latin typeface="Arial" panose="020B0604020202020204" pitchFamily="34" charset="0"/>
              </a:rPr>
              <a:t>EXTRA SLIDES FOLLOW</a:t>
            </a:r>
            <a:endParaRPr lang="en-US" altLang="en-US" sz="8000" b="1" dirty="0">
              <a:effectLst>
                <a:outerShdw blurRad="38100" dist="38100" dir="2700000" algn="tl">
                  <a:srgbClr val="FFFFFF"/>
                </a:outerShdw>
              </a:effectLst>
              <a:latin typeface="Arial" panose="020B0604020202020204" pitchFamily="34" charset="0"/>
            </a:endParaRPr>
          </a:p>
        </p:txBody>
      </p:sp>
    </p:spTree>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a:extLst>
              <a:ext uri="{FF2B5EF4-FFF2-40B4-BE49-F238E27FC236}">
                <a16:creationId xmlns:a16="http://schemas.microsoft.com/office/drawing/2014/main" id="{81E32A8F-2B4A-D2CA-D40A-45D8FDBDAF1C}"/>
              </a:ext>
            </a:extLst>
          </p:cNvPr>
          <p:cNvSpPr>
            <a:spLocks noGrp="1"/>
          </p:cNvSpPr>
          <p:nvPr>
            <p:ph type="sldNum" sz="quarter" idx="12"/>
          </p:nvPr>
        </p:nvSpPr>
        <p:spPr/>
        <p:txBody>
          <a:bodyPr/>
          <a:lstStyle/>
          <a:p>
            <a:fld id="{F2EBF8DB-748E-4716-A668-49B02690F042}" type="slidenum">
              <a:rPr lang="en-US" altLang="en-US" smtClean="0"/>
              <a:pPr/>
              <a:t>55</a:t>
            </a:fld>
            <a:endParaRPr lang="en-US" altLang="en-US" dirty="0"/>
          </a:p>
        </p:txBody>
      </p:sp>
      <p:sp>
        <p:nvSpPr>
          <p:cNvPr id="7" name="TextBox 6">
            <a:extLst>
              <a:ext uri="{FF2B5EF4-FFF2-40B4-BE49-F238E27FC236}">
                <a16:creationId xmlns:a16="http://schemas.microsoft.com/office/drawing/2014/main" id="{D4BC8683-4795-0B0F-95D7-2DED691D51FE}"/>
              </a:ext>
            </a:extLst>
          </p:cNvPr>
          <p:cNvSpPr txBox="1"/>
          <p:nvPr/>
        </p:nvSpPr>
        <p:spPr>
          <a:xfrm>
            <a:off x="141920" y="88777"/>
            <a:ext cx="9002080" cy="6740307"/>
          </a:xfrm>
          <a:prstGeom prst="rect">
            <a:avLst/>
          </a:prstGeom>
          <a:noFill/>
        </p:spPr>
        <p:txBody>
          <a:bodyPr wrap="square" rtlCol="0">
            <a:spAutoFit/>
          </a:bodyPr>
          <a:lstStyle/>
          <a:p>
            <a:r>
              <a:rPr lang="en-US" sz="1600" dirty="0">
                <a:latin typeface="Arial" panose="020B0604020202020204" pitchFamily="34" charset="0"/>
                <a:cs typeface="Arial" panose="020B0604020202020204" pitchFamily="34" charset="0"/>
              </a:rPr>
              <a:t>Session Type: Highlighted Symposium</a:t>
            </a:r>
          </a:p>
          <a:p>
            <a:r>
              <a:rPr lang="en-US" sz="1600" dirty="0">
                <a:latin typeface="Arial" panose="020B0604020202020204" pitchFamily="34" charset="0"/>
                <a:cs typeface="Arial" panose="020B0604020202020204" pitchFamily="34" charset="0"/>
              </a:rPr>
              <a:t>Session Date and Time: 6/3/2022 9:30:00 AM - 6/3/2022 11:30:00 AM</a:t>
            </a:r>
          </a:p>
          <a:p>
            <a:r>
              <a:rPr lang="en-US" sz="1600" dirty="0">
                <a:latin typeface="Arial" panose="020B0604020202020204" pitchFamily="34" charset="0"/>
                <a:cs typeface="Arial" panose="020B0604020202020204" pitchFamily="34" charset="0"/>
              </a:rPr>
              <a:t>Session Title: </a:t>
            </a:r>
            <a:r>
              <a:rPr lang="en-US" sz="1600" b="1" dirty="0">
                <a:latin typeface="Arial" panose="020B0604020202020204" pitchFamily="34" charset="0"/>
                <a:cs typeface="Arial" panose="020B0604020202020204" pitchFamily="34" charset="0"/>
              </a:rPr>
              <a:t>Exercising in the Extreme: Adaptations of Exquisite Beauty and the most Surprising Character</a:t>
            </a:r>
          </a:p>
          <a:p>
            <a:endParaRPr lang="en-US" sz="1600" dirty="0">
              <a:latin typeface="Arial" panose="020B0604020202020204" pitchFamily="34" charset="0"/>
              <a:cs typeface="Arial" panose="020B0604020202020204" pitchFamily="34" charset="0"/>
            </a:endParaRPr>
          </a:p>
          <a:p>
            <a:r>
              <a:rPr lang="en-US" sz="1600" dirty="0">
                <a:latin typeface="Arial" panose="020B0604020202020204" pitchFamily="34" charset="0"/>
                <a:cs typeface="Arial" panose="020B0604020202020204" pitchFamily="34" charset="0"/>
              </a:rPr>
              <a:t>1451. Friday, June 3 9:30AM - 9:35AM.</a:t>
            </a:r>
          </a:p>
          <a:p>
            <a:r>
              <a:rPr lang="en-US" sz="1600" dirty="0">
                <a:latin typeface="Arial" panose="020B0604020202020204" pitchFamily="34" charset="0"/>
                <a:cs typeface="Arial" panose="020B0604020202020204" pitchFamily="34" charset="0"/>
              </a:rPr>
              <a:t>Chair, James Hicks. University of California, Irvine, CA.</a:t>
            </a:r>
          </a:p>
          <a:p>
            <a:endParaRPr lang="en-US" sz="1600" dirty="0">
              <a:latin typeface="Arial" panose="020B0604020202020204" pitchFamily="34" charset="0"/>
              <a:cs typeface="Arial" panose="020B0604020202020204" pitchFamily="34" charset="0"/>
            </a:endParaRPr>
          </a:p>
          <a:p>
            <a:r>
              <a:rPr lang="en-US" sz="1600" dirty="0">
                <a:latin typeface="Arial" panose="020B0604020202020204" pitchFamily="34" charset="0"/>
                <a:cs typeface="Arial" panose="020B0604020202020204" pitchFamily="34" charset="0"/>
              </a:rPr>
              <a:t>1452. Friday, June 3 9:35AM - 10:00AM.</a:t>
            </a:r>
          </a:p>
          <a:p>
            <a:r>
              <a:rPr lang="en-US" sz="1600" dirty="0">
                <a:latin typeface="Arial" panose="020B0604020202020204" pitchFamily="34" charset="0"/>
                <a:cs typeface="Arial" panose="020B0604020202020204" pitchFamily="34" charset="0"/>
              </a:rPr>
              <a:t>Similitude in the </a:t>
            </a:r>
            <a:r>
              <a:rPr lang="en-US" sz="1600" dirty="0">
                <a:solidFill>
                  <a:srgbClr val="FF0000"/>
                </a:solidFill>
                <a:latin typeface="Arial" panose="020B0604020202020204" pitchFamily="34" charset="0"/>
                <a:cs typeface="Arial" panose="020B0604020202020204" pitchFamily="34" charset="0"/>
              </a:rPr>
              <a:t>Cardiorespiratory Responses to Exercise Across Vertebrates</a:t>
            </a:r>
          </a:p>
          <a:p>
            <a:r>
              <a:rPr lang="en-US" sz="1600" dirty="0">
                <a:latin typeface="Arial" panose="020B0604020202020204" pitchFamily="34" charset="0"/>
                <a:cs typeface="Arial" panose="020B0604020202020204" pitchFamily="34" charset="0"/>
              </a:rPr>
              <a:t>James Hicks. University of California, Irvine, CA.</a:t>
            </a:r>
          </a:p>
          <a:p>
            <a:endParaRPr lang="en-US" sz="1600" dirty="0">
              <a:latin typeface="Arial" panose="020B0604020202020204" pitchFamily="34" charset="0"/>
              <a:cs typeface="Arial" panose="020B0604020202020204" pitchFamily="34" charset="0"/>
            </a:endParaRPr>
          </a:p>
          <a:p>
            <a:r>
              <a:rPr lang="en-US" sz="1600" dirty="0">
                <a:latin typeface="Arial" panose="020B0604020202020204" pitchFamily="34" charset="0"/>
                <a:cs typeface="Arial" panose="020B0604020202020204" pitchFamily="34" charset="0"/>
              </a:rPr>
              <a:t>1453. Friday, June 3 10:00AM - 10:25AM.</a:t>
            </a:r>
          </a:p>
          <a:p>
            <a:r>
              <a:rPr lang="en-US" sz="1600" dirty="0">
                <a:latin typeface="Arial" panose="020B0604020202020204" pitchFamily="34" charset="0"/>
                <a:cs typeface="Arial" panose="020B0604020202020204" pitchFamily="34" charset="0"/>
              </a:rPr>
              <a:t>Exercising during a Breath Hold: Physiological Responses in Elite </a:t>
            </a:r>
            <a:r>
              <a:rPr lang="en-US" sz="1600" dirty="0">
                <a:solidFill>
                  <a:srgbClr val="FF0000"/>
                </a:solidFill>
                <a:latin typeface="Arial" panose="020B0604020202020204" pitchFamily="34" charset="0"/>
                <a:cs typeface="Arial" panose="020B0604020202020204" pitchFamily="34" charset="0"/>
              </a:rPr>
              <a:t>Diving</a:t>
            </a:r>
            <a:r>
              <a:rPr lang="en-US" sz="1600" dirty="0">
                <a:latin typeface="Arial" panose="020B0604020202020204" pitchFamily="34" charset="0"/>
                <a:cs typeface="Arial" panose="020B0604020202020204" pitchFamily="34" charset="0"/>
              </a:rPr>
              <a:t> Marine Birds and Mammals</a:t>
            </a:r>
          </a:p>
          <a:p>
            <a:r>
              <a:rPr lang="en-US" sz="1600" dirty="0">
                <a:latin typeface="Arial" panose="020B0604020202020204" pitchFamily="34" charset="0"/>
                <a:cs typeface="Arial" panose="020B0604020202020204" pitchFamily="34" charset="0"/>
              </a:rPr>
              <a:t>Cassondra Williams. National Marine Mammal Foundation, San Diego, CA.</a:t>
            </a:r>
          </a:p>
          <a:p>
            <a:endParaRPr lang="en-US" sz="1600" dirty="0">
              <a:latin typeface="Arial" panose="020B0604020202020204" pitchFamily="34" charset="0"/>
              <a:cs typeface="Arial" panose="020B0604020202020204" pitchFamily="34" charset="0"/>
            </a:endParaRPr>
          </a:p>
          <a:p>
            <a:r>
              <a:rPr lang="en-US" sz="1600" dirty="0">
                <a:latin typeface="Arial" panose="020B0604020202020204" pitchFamily="34" charset="0"/>
                <a:cs typeface="Arial" panose="020B0604020202020204" pitchFamily="34" charset="0"/>
              </a:rPr>
              <a:t>1454. Friday, June 3 10:25AM - 10:50AM.</a:t>
            </a:r>
          </a:p>
          <a:p>
            <a:r>
              <a:rPr lang="en-US" sz="1600" dirty="0">
                <a:latin typeface="Arial" panose="020B0604020202020204" pitchFamily="34" charset="0"/>
                <a:cs typeface="Arial" panose="020B0604020202020204" pitchFamily="34" charset="0"/>
              </a:rPr>
              <a:t>Exercising while Motionless: The Physiological Response during </a:t>
            </a:r>
            <a:r>
              <a:rPr lang="en-US" sz="1600" dirty="0">
                <a:solidFill>
                  <a:srgbClr val="FF0000"/>
                </a:solidFill>
                <a:latin typeface="Arial" panose="020B0604020202020204" pitchFamily="34" charset="0"/>
                <a:cs typeface="Arial" panose="020B0604020202020204" pitchFamily="34" charset="0"/>
              </a:rPr>
              <a:t>Digestion</a:t>
            </a:r>
          </a:p>
          <a:p>
            <a:r>
              <a:rPr lang="en-US" sz="1600" dirty="0">
                <a:latin typeface="Arial" panose="020B0604020202020204" pitchFamily="34" charset="0"/>
                <a:cs typeface="Arial" panose="020B0604020202020204" pitchFamily="34" charset="0"/>
              </a:rPr>
              <a:t>Tobias Wang. Aarhus University, Aarhus, Denmark.</a:t>
            </a:r>
          </a:p>
          <a:p>
            <a:endParaRPr lang="en-US" sz="1600" dirty="0">
              <a:latin typeface="Arial" panose="020B0604020202020204" pitchFamily="34" charset="0"/>
              <a:cs typeface="Arial" panose="020B0604020202020204" pitchFamily="34" charset="0"/>
            </a:endParaRPr>
          </a:p>
          <a:p>
            <a:r>
              <a:rPr lang="en-US" sz="1600" dirty="0">
                <a:latin typeface="Arial" panose="020B0604020202020204" pitchFamily="34" charset="0"/>
                <a:cs typeface="Arial" panose="020B0604020202020204" pitchFamily="34" charset="0"/>
              </a:rPr>
              <a:t>1455. Friday, June 3 10:50AM - 11:15AM.</a:t>
            </a:r>
          </a:p>
          <a:p>
            <a:r>
              <a:rPr lang="en-US" sz="1600" dirty="0">
                <a:latin typeface="Arial" panose="020B0604020202020204" pitchFamily="34" charset="0"/>
                <a:cs typeface="Arial" panose="020B0604020202020204" pitchFamily="34" charset="0"/>
              </a:rPr>
              <a:t>Phenotypic Adaptations for Endurance Exercise: An Experimental Evolution Approach</a:t>
            </a:r>
          </a:p>
          <a:p>
            <a:r>
              <a:rPr lang="en-US" sz="1600" dirty="0">
                <a:latin typeface="Arial" panose="020B0604020202020204" pitchFamily="34" charset="0"/>
                <a:cs typeface="Arial" panose="020B0604020202020204" pitchFamily="34" charset="0"/>
              </a:rPr>
              <a:t>Theodore Garland. University California Riverside, Riverside, CA.</a:t>
            </a:r>
          </a:p>
          <a:p>
            <a:endParaRPr lang="en-US" sz="1600" dirty="0">
              <a:latin typeface="Arial" panose="020B0604020202020204" pitchFamily="34" charset="0"/>
              <a:cs typeface="Arial" panose="020B0604020202020204" pitchFamily="34" charset="0"/>
            </a:endParaRPr>
          </a:p>
          <a:p>
            <a:r>
              <a:rPr lang="en-US" sz="1600" dirty="0">
                <a:latin typeface="Arial" panose="020B0604020202020204" pitchFamily="34" charset="0"/>
                <a:cs typeface="Arial" panose="020B0604020202020204" pitchFamily="34" charset="0"/>
              </a:rPr>
              <a:t>Friday, June 3 11:15AM - 11:30AM.</a:t>
            </a:r>
          </a:p>
          <a:p>
            <a:r>
              <a:rPr lang="en-US" sz="1600" dirty="0">
                <a:latin typeface="Arial" panose="020B0604020202020204" pitchFamily="34" charset="0"/>
                <a:cs typeface="Arial" panose="020B0604020202020204" pitchFamily="34" charset="0"/>
              </a:rPr>
              <a:t>Overall Discussion</a:t>
            </a:r>
            <a:endParaRPr lang="en-US" dirty="0"/>
          </a:p>
        </p:txBody>
      </p:sp>
    </p:spTree>
    <p:extLst>
      <p:ext uri="{BB962C8B-B14F-4D97-AF65-F5344CB8AC3E}">
        <p14:creationId xmlns:p14="http://schemas.microsoft.com/office/powerpoint/2010/main" val="2564501844"/>
      </p:ext>
    </p:extLst>
  </p:cSld>
  <p:clrMapOvr>
    <a:masterClrMapping/>
  </p:clrMapOvr>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5170" name="Slide Number Placeholder 3">
            <a:extLst>
              <a:ext uri="{FF2B5EF4-FFF2-40B4-BE49-F238E27FC236}">
                <a16:creationId xmlns:a16="http://schemas.microsoft.com/office/drawing/2014/main" id="{75786E47-6AFE-0C9E-FEFA-1E111DA3337E}"/>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6DCC4525-346E-40C8-96AE-629BE45CE290}" type="slidenum">
              <a:rPr lang="en-US" altLang="en-US" sz="1400"/>
              <a:pPr>
                <a:spcBef>
                  <a:spcPct val="0"/>
                </a:spcBef>
                <a:buFontTx/>
                <a:buNone/>
              </a:pPr>
              <a:t>56</a:t>
            </a:fld>
            <a:endParaRPr lang="en-US" altLang="en-US" sz="1400" dirty="0"/>
          </a:p>
        </p:txBody>
      </p:sp>
      <p:sp>
        <p:nvSpPr>
          <p:cNvPr id="135171" name="Text Box 5">
            <a:extLst>
              <a:ext uri="{FF2B5EF4-FFF2-40B4-BE49-F238E27FC236}">
                <a16:creationId xmlns:a16="http://schemas.microsoft.com/office/drawing/2014/main" id="{5852755B-B59D-C2F6-C658-2E91B77B1024}"/>
              </a:ext>
            </a:extLst>
          </p:cNvPr>
          <p:cNvSpPr txBox="1">
            <a:spLocks noChangeArrowheads="1"/>
          </p:cNvSpPr>
          <p:nvPr/>
        </p:nvSpPr>
        <p:spPr bwMode="auto">
          <a:xfrm>
            <a:off x="196850" y="1165225"/>
            <a:ext cx="8761413" cy="26284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nSpc>
                <a:spcPct val="95000"/>
              </a:lnSpc>
              <a:spcBef>
                <a:spcPct val="0"/>
              </a:spcBef>
              <a:spcAft>
                <a:spcPct val="40000"/>
              </a:spcAft>
              <a:buFontTx/>
              <a:buNone/>
            </a:pPr>
            <a:r>
              <a:rPr lang="en-US" altLang="en-US" b="1" dirty="0">
                <a:latin typeface="Arial" panose="020B0604020202020204" pitchFamily="34" charset="0"/>
              </a:rPr>
              <a:t>Drugs targeting the </a:t>
            </a:r>
            <a:r>
              <a:rPr lang="en-US" altLang="en-US" b="1" dirty="0">
                <a:solidFill>
                  <a:srgbClr val="FF0000"/>
                </a:solidFill>
                <a:latin typeface="Arial" panose="020B0604020202020204" pitchFamily="34" charset="0"/>
              </a:rPr>
              <a:t>(endo)cannabinoid</a:t>
            </a:r>
            <a:r>
              <a:rPr lang="en-US" altLang="en-US" b="1" dirty="0">
                <a:latin typeface="Arial" panose="020B0604020202020204" pitchFamily="34" charset="0"/>
              </a:rPr>
              <a:t> receptor-1 (CB1), in both sexes.</a:t>
            </a:r>
          </a:p>
          <a:p>
            <a:pPr>
              <a:lnSpc>
                <a:spcPct val="95000"/>
              </a:lnSpc>
              <a:spcBef>
                <a:spcPct val="0"/>
              </a:spcBef>
              <a:spcAft>
                <a:spcPct val="40000"/>
              </a:spcAft>
              <a:buFontTx/>
              <a:buNone/>
            </a:pPr>
            <a:r>
              <a:rPr lang="en-US" altLang="en-US" b="1" dirty="0">
                <a:latin typeface="Arial" panose="020B0604020202020204" pitchFamily="34" charset="0"/>
              </a:rPr>
              <a:t>HR females responded differently to the antagonist (</a:t>
            </a:r>
            <a:r>
              <a:rPr lang="en-US" altLang="en-US" b="1" dirty="0">
                <a:solidFill>
                  <a:srgbClr val="FF0000"/>
                </a:solidFill>
                <a:latin typeface="Arial" panose="020B0604020202020204" pitchFamily="34" charset="0"/>
              </a:rPr>
              <a:t>rimonabant</a:t>
            </a:r>
            <a:r>
              <a:rPr lang="en-US" altLang="en-US" b="1" dirty="0">
                <a:latin typeface="Arial" panose="020B0604020202020204" pitchFamily="34" charset="0"/>
              </a:rPr>
              <a:t>), whereas HR males responded differently to the agonist (WIN).</a:t>
            </a:r>
          </a:p>
        </p:txBody>
      </p:sp>
      <p:sp>
        <p:nvSpPr>
          <p:cNvPr id="135172" name="Text Box 3">
            <a:extLst>
              <a:ext uri="{FF2B5EF4-FFF2-40B4-BE49-F238E27FC236}">
                <a16:creationId xmlns:a16="http://schemas.microsoft.com/office/drawing/2014/main" id="{3060463F-0D09-A8CB-D561-A5E931F198F9}"/>
              </a:ext>
            </a:extLst>
          </p:cNvPr>
          <p:cNvSpPr txBox="1">
            <a:spLocks noChangeArrowheads="1"/>
          </p:cNvSpPr>
          <p:nvPr/>
        </p:nvSpPr>
        <p:spPr bwMode="auto">
          <a:xfrm>
            <a:off x="227013" y="44450"/>
            <a:ext cx="8916987" cy="8540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5000" b="1" dirty="0">
                <a:solidFill>
                  <a:srgbClr val="FF0000"/>
                </a:solidFill>
                <a:latin typeface="Arial" panose="020B0604020202020204" pitchFamily="34" charset="0"/>
              </a:rPr>
              <a:t>    Results: Pharmacology</a:t>
            </a:r>
            <a:endParaRPr lang="en-US" altLang="en-US" sz="5000" b="1" dirty="0">
              <a:solidFill>
                <a:srgbClr val="0000FF"/>
              </a:solidFill>
              <a:latin typeface="Arial" panose="020B0604020202020204" pitchFamily="34" charset="0"/>
            </a:endParaRPr>
          </a:p>
        </p:txBody>
      </p:sp>
      <p:sp>
        <p:nvSpPr>
          <p:cNvPr id="135173" name="Line 4">
            <a:extLst>
              <a:ext uri="{FF2B5EF4-FFF2-40B4-BE49-F238E27FC236}">
                <a16:creationId xmlns:a16="http://schemas.microsoft.com/office/drawing/2014/main" id="{AD618C76-20C8-A7FD-6026-59F3387B3CEB}"/>
              </a:ext>
            </a:extLst>
          </p:cNvPr>
          <p:cNvSpPr>
            <a:spLocks noChangeShapeType="1"/>
          </p:cNvSpPr>
          <p:nvPr/>
        </p:nvSpPr>
        <p:spPr bwMode="auto">
          <a:xfrm>
            <a:off x="227013" y="1004888"/>
            <a:ext cx="8683625" cy="0"/>
          </a:xfrm>
          <a:prstGeom prst="line">
            <a:avLst/>
          </a:prstGeom>
          <a:noFill/>
          <a:ln w="57150">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dirty="0"/>
          </a:p>
        </p:txBody>
      </p:sp>
      <p:sp>
        <p:nvSpPr>
          <p:cNvPr id="2116614" name="Text Box 6">
            <a:extLst>
              <a:ext uri="{FF2B5EF4-FFF2-40B4-BE49-F238E27FC236}">
                <a16:creationId xmlns:a16="http://schemas.microsoft.com/office/drawing/2014/main" id="{4E7493B0-EFFE-4E51-7143-F38E4FB2C0AC}"/>
              </a:ext>
            </a:extLst>
          </p:cNvPr>
          <p:cNvSpPr txBox="1">
            <a:spLocks noChangeArrowheads="1"/>
          </p:cNvSpPr>
          <p:nvPr/>
        </p:nvSpPr>
        <p:spPr bwMode="auto">
          <a:xfrm>
            <a:off x="1169988" y="4400550"/>
            <a:ext cx="7775575" cy="1920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10000"/>
              </a:spcBef>
              <a:defRPr/>
            </a:pPr>
            <a:r>
              <a:rPr lang="en-US" altLang="en-US" sz="3000" b="1" dirty="0">
                <a:solidFill>
                  <a:srgbClr val="0000FF"/>
                </a:solidFill>
                <a:effectLst>
                  <a:outerShdw blurRad="38100" dist="38100" dir="2700000" algn="tl">
                    <a:srgbClr val="C0C0C0"/>
                  </a:outerShdw>
                </a:effectLst>
                <a:latin typeface="Arial" panose="020B0604020202020204" pitchFamily="34" charset="0"/>
              </a:rPr>
              <a:t>This sex-specific evolution has implications for understanding the evolution of sexual dimorphism and also for the treatment of obesity, smoking, etc.</a:t>
            </a:r>
          </a:p>
        </p:txBody>
      </p:sp>
    </p:spTree>
    <p:extLst>
      <p:ext uri="{BB962C8B-B14F-4D97-AF65-F5344CB8AC3E}">
        <p14:creationId xmlns:p14="http://schemas.microsoft.com/office/powerpoint/2010/main" val="945020708"/>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2116614"/>
                                        </p:tgtEl>
                                        <p:attrNameLst>
                                          <p:attrName>style.visibility</p:attrName>
                                        </p:attrNameLst>
                                      </p:cBhvr>
                                      <p:to>
                                        <p:strVal val="visible"/>
                                      </p:to>
                                    </p:set>
                                    <p:anim calcmode="lin" valueType="num">
                                      <p:cBhvr additive="base">
                                        <p:cTn id="7" dur="500" fill="hold"/>
                                        <p:tgtEl>
                                          <p:spTgt spid="2116614"/>
                                        </p:tgtEl>
                                        <p:attrNameLst>
                                          <p:attrName>ppt_x</p:attrName>
                                        </p:attrNameLst>
                                      </p:cBhvr>
                                      <p:tavLst>
                                        <p:tav tm="0">
                                          <p:val>
                                            <p:strVal val="0-#ppt_w/2"/>
                                          </p:val>
                                        </p:tav>
                                        <p:tav tm="100000">
                                          <p:val>
                                            <p:strVal val="#ppt_x"/>
                                          </p:val>
                                        </p:tav>
                                      </p:tavLst>
                                    </p:anim>
                                    <p:anim calcmode="lin" valueType="num">
                                      <p:cBhvr additive="base">
                                        <p:cTn id="8" dur="500" fill="hold"/>
                                        <p:tgtEl>
                                          <p:spTgt spid="211661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16614" grpId="0"/>
    </p:bld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0834" name="Slide Number Placeholder 5">
            <a:extLst>
              <a:ext uri="{FF2B5EF4-FFF2-40B4-BE49-F238E27FC236}">
                <a16:creationId xmlns:a16="http://schemas.microsoft.com/office/drawing/2014/main" id="{DB675316-77A3-7397-3F8B-80B647845CA6}"/>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8A576CDE-4AE0-492F-9BB8-69B4C4491FB2}" type="slidenum">
              <a:rPr lang="en-US" altLang="en-US" sz="1400"/>
              <a:pPr>
                <a:spcBef>
                  <a:spcPct val="0"/>
                </a:spcBef>
                <a:buFontTx/>
                <a:buNone/>
              </a:pPr>
              <a:t>57</a:t>
            </a:fld>
            <a:endParaRPr lang="en-US" altLang="en-US" sz="1400"/>
          </a:p>
        </p:txBody>
      </p:sp>
      <p:sp>
        <p:nvSpPr>
          <p:cNvPr id="120836" name="Line 8">
            <a:extLst>
              <a:ext uri="{FF2B5EF4-FFF2-40B4-BE49-F238E27FC236}">
                <a16:creationId xmlns:a16="http://schemas.microsoft.com/office/drawing/2014/main" id="{DD295C52-5B05-DBE8-40A6-C85DD30C451C}"/>
              </a:ext>
            </a:extLst>
          </p:cNvPr>
          <p:cNvSpPr>
            <a:spLocks noChangeShapeType="1"/>
          </p:cNvSpPr>
          <p:nvPr/>
        </p:nvSpPr>
        <p:spPr bwMode="auto">
          <a:xfrm>
            <a:off x="230187" y="1050080"/>
            <a:ext cx="8683625" cy="0"/>
          </a:xfrm>
          <a:prstGeom prst="line">
            <a:avLst/>
          </a:prstGeom>
          <a:noFill/>
          <a:ln w="50800">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345545" name="Text Box 9">
            <a:extLst>
              <a:ext uri="{FF2B5EF4-FFF2-40B4-BE49-F238E27FC236}">
                <a16:creationId xmlns:a16="http://schemas.microsoft.com/office/drawing/2014/main" id="{B44084A4-A414-021C-712E-9652FCA9D0F9}"/>
              </a:ext>
            </a:extLst>
          </p:cNvPr>
          <p:cNvSpPr txBox="1">
            <a:spLocks noChangeArrowheads="1"/>
          </p:cNvSpPr>
          <p:nvPr/>
        </p:nvSpPr>
        <p:spPr bwMode="auto">
          <a:xfrm>
            <a:off x="0" y="0"/>
            <a:ext cx="9144000" cy="10279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ctr">
              <a:lnSpc>
                <a:spcPct val="95000"/>
              </a:lnSpc>
              <a:defRPr/>
            </a:pPr>
            <a:r>
              <a:rPr lang="en-US" altLang="en-US" sz="3200" b="1">
                <a:solidFill>
                  <a:srgbClr val="FF0000"/>
                </a:solidFill>
                <a:effectLst>
                  <a:outerShdw blurRad="38100" dist="38100" dir="2700000" algn="tl">
                    <a:srgbClr val="C0C0C0"/>
                  </a:outerShdw>
                </a:effectLst>
                <a:latin typeface="Arial" panose="020B0604020202020204" pitchFamily="34" charset="0"/>
              </a:rPr>
              <a:t>HR mice </a:t>
            </a:r>
            <a:r>
              <a:rPr lang="en-US" altLang="en-US" sz="3200" b="1">
                <a:effectLst>
                  <a:outerShdw blurRad="38100" dist="38100" dir="2700000" algn="tl">
                    <a:srgbClr val="C0C0C0"/>
                  </a:outerShdw>
                </a:effectLst>
                <a:latin typeface="Arial" panose="020B0604020202020204" pitchFamily="34" charset="0"/>
              </a:rPr>
              <a:t>Have Higher Sensitivity to Previously-used Wheels</a:t>
            </a:r>
            <a:endParaRPr lang="en-US" altLang="en-US" sz="3200" b="1" dirty="0">
              <a:effectLst>
                <a:outerShdw blurRad="38100" dist="38100" dir="2700000" algn="tl">
                  <a:srgbClr val="C0C0C0"/>
                </a:outerShdw>
              </a:effectLst>
              <a:latin typeface="Arial" panose="020B0604020202020204" pitchFamily="34" charset="0"/>
            </a:endParaRPr>
          </a:p>
        </p:txBody>
      </p:sp>
      <p:sp>
        <p:nvSpPr>
          <p:cNvPr id="6" name="Rectangle 2">
            <a:extLst>
              <a:ext uri="{FF2B5EF4-FFF2-40B4-BE49-F238E27FC236}">
                <a16:creationId xmlns:a16="http://schemas.microsoft.com/office/drawing/2014/main" id="{0BE74D2D-94E0-B32D-0323-CA8E3B8A90CB}"/>
              </a:ext>
            </a:extLst>
          </p:cNvPr>
          <p:cNvSpPr txBox="1">
            <a:spLocks noChangeArrowheads="1"/>
          </p:cNvSpPr>
          <p:nvPr/>
        </p:nvSpPr>
        <p:spPr bwMode="auto">
          <a:xfrm>
            <a:off x="117475" y="5957048"/>
            <a:ext cx="8585200" cy="83099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spAutoFit/>
          </a:bodyPr>
          <a:lstStyle>
            <a:lvl1pPr marL="342900" indent="-342900" algn="l" rtl="0" eaLnBrk="0" fontAlgn="base" hangingPunct="0">
              <a:spcBef>
                <a:spcPct val="20000"/>
              </a:spcBef>
              <a:spcAft>
                <a:spcPct val="0"/>
              </a:spcAft>
              <a:buChar char="•"/>
              <a:defRPr sz="3200" kern="1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kern="12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kern="12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kern="12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US" sz="1600">
                <a:effectLst/>
                <a:latin typeface="Arial" panose="020B0604020202020204" pitchFamily="34" charset="0"/>
                <a:cs typeface="Arial" panose="020B0604020202020204" pitchFamily="34" charset="0"/>
              </a:rPr>
              <a:t>Dewan, I., T. Garland, Jr., L. Hiramatsu, and V. Careau. 2019. I smell a mouse:</a:t>
            </a:r>
            <a:br>
              <a:rPr lang="en-US" sz="1600">
                <a:effectLst/>
                <a:latin typeface="Arial" panose="020B0604020202020204" pitchFamily="34" charset="0"/>
                <a:cs typeface="Arial" panose="020B0604020202020204" pitchFamily="34" charset="0"/>
              </a:rPr>
            </a:br>
            <a:r>
              <a:rPr lang="en-US" sz="1600">
                <a:effectLst/>
                <a:latin typeface="Arial" panose="020B0604020202020204" pitchFamily="34" charset="0"/>
                <a:cs typeface="Arial" panose="020B0604020202020204" pitchFamily="34" charset="0"/>
              </a:rPr>
              <a:t>       indirect genetic effects on voluntary wheel-running distance, duration and speed. </a:t>
            </a:r>
            <a:br>
              <a:rPr lang="en-US" sz="1600">
                <a:effectLst/>
                <a:latin typeface="Arial" panose="020B0604020202020204" pitchFamily="34" charset="0"/>
                <a:cs typeface="Arial" panose="020B0604020202020204" pitchFamily="34" charset="0"/>
              </a:rPr>
            </a:br>
            <a:r>
              <a:rPr lang="en-US" sz="1600">
                <a:effectLst/>
                <a:latin typeface="Arial" panose="020B0604020202020204" pitchFamily="34" charset="0"/>
                <a:cs typeface="Arial" panose="020B0604020202020204" pitchFamily="34" charset="0"/>
              </a:rPr>
              <a:t>       Behavior Genetics 49:49–59.</a:t>
            </a:r>
            <a:endParaRPr lang="en-US" sz="1600" dirty="0">
              <a:effectLst/>
              <a:latin typeface="Arial" panose="020B0604020202020204" pitchFamily="34" charset="0"/>
              <a:cs typeface="Arial" panose="020B0604020202020204" pitchFamily="34" charset="0"/>
            </a:endParaRPr>
          </a:p>
        </p:txBody>
      </p:sp>
      <p:pic>
        <p:nvPicPr>
          <p:cNvPr id="7" name="Picture 6">
            <a:extLst>
              <a:ext uri="{FF2B5EF4-FFF2-40B4-BE49-F238E27FC236}">
                <a16:creationId xmlns:a16="http://schemas.microsoft.com/office/drawing/2014/main" id="{9B1B7ED7-7F7C-F34A-3B39-7787DD8D999E}"/>
              </a:ext>
            </a:extLst>
          </p:cNvPr>
          <p:cNvPicPr>
            <a:picLocks noChangeAspect="1"/>
          </p:cNvPicPr>
          <p:nvPr/>
        </p:nvPicPr>
        <p:blipFill>
          <a:blip r:embed="rId3"/>
          <a:stretch>
            <a:fillRect/>
          </a:stretch>
        </p:blipFill>
        <p:spPr>
          <a:xfrm>
            <a:off x="105799" y="1400215"/>
            <a:ext cx="8803934" cy="3324486"/>
          </a:xfrm>
          <a:prstGeom prst="rect">
            <a:avLst/>
          </a:prstGeom>
        </p:spPr>
      </p:pic>
      <p:pic>
        <p:nvPicPr>
          <p:cNvPr id="9" name="Picture 8">
            <a:extLst>
              <a:ext uri="{FF2B5EF4-FFF2-40B4-BE49-F238E27FC236}">
                <a16:creationId xmlns:a16="http://schemas.microsoft.com/office/drawing/2014/main" id="{7DAD489C-C65D-CF58-1A4F-7B2161386834}"/>
              </a:ext>
            </a:extLst>
          </p:cNvPr>
          <p:cNvPicPr>
            <a:picLocks noChangeAspect="1"/>
          </p:cNvPicPr>
          <p:nvPr/>
        </p:nvPicPr>
        <p:blipFill>
          <a:blip r:embed="rId4"/>
          <a:stretch>
            <a:fillRect/>
          </a:stretch>
        </p:blipFill>
        <p:spPr>
          <a:xfrm>
            <a:off x="120912" y="4742775"/>
            <a:ext cx="8778240" cy="816055"/>
          </a:xfrm>
          <a:prstGeom prst="rect">
            <a:avLst/>
          </a:prstGeom>
        </p:spPr>
      </p:pic>
    </p:spTree>
    <p:extLst>
      <p:ext uri="{BB962C8B-B14F-4D97-AF65-F5344CB8AC3E}">
        <p14:creationId xmlns:p14="http://schemas.microsoft.com/office/powerpoint/2010/main" val="1096697130"/>
      </p:ext>
    </p:extLst>
  </p:cSld>
  <p:clrMapOvr>
    <a:masterClrMapping/>
  </p:clrMapOvr>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9026" name="Slide Number Placeholder 1">
            <a:extLst>
              <a:ext uri="{FF2B5EF4-FFF2-40B4-BE49-F238E27FC236}">
                <a16:creationId xmlns:a16="http://schemas.microsoft.com/office/drawing/2014/main" id="{11E1D3FD-AD1A-5781-9DA7-8E8BC5162AE5}"/>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0F2B2A57-D7C1-4202-BEB9-ECFFCD0B9866}" type="slidenum">
              <a:rPr lang="en-US" altLang="en-US" sz="1400"/>
              <a:pPr>
                <a:spcBef>
                  <a:spcPct val="0"/>
                </a:spcBef>
                <a:buFontTx/>
                <a:buNone/>
              </a:pPr>
              <a:t>58</a:t>
            </a:fld>
            <a:endParaRPr lang="en-US" altLang="en-US" sz="1400"/>
          </a:p>
        </p:txBody>
      </p:sp>
      <p:sp>
        <p:nvSpPr>
          <p:cNvPr id="129027" name="TextBox 2">
            <a:extLst>
              <a:ext uri="{FF2B5EF4-FFF2-40B4-BE49-F238E27FC236}">
                <a16:creationId xmlns:a16="http://schemas.microsoft.com/office/drawing/2014/main" id="{9CCFFFC2-80F2-82FC-F9B2-B61DD825E276}"/>
              </a:ext>
            </a:extLst>
          </p:cNvPr>
          <p:cNvSpPr txBox="1">
            <a:spLocks noChangeArrowheads="1"/>
          </p:cNvSpPr>
          <p:nvPr/>
        </p:nvSpPr>
        <p:spPr bwMode="auto">
          <a:xfrm>
            <a:off x="119063" y="87313"/>
            <a:ext cx="8794750" cy="67706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1400"/>
              <a:t>ABSTRACT:  An Introduction to Evolutionary Physiology, with an Example of Experimental Evolution</a:t>
            </a:r>
          </a:p>
          <a:p>
            <a:pPr>
              <a:spcBef>
                <a:spcPct val="0"/>
              </a:spcBef>
              <a:buFontTx/>
              <a:buNone/>
            </a:pPr>
            <a:r>
              <a:rPr lang="en-US" altLang="en-US" sz="1400"/>
              <a:t>     By 1950, comparative physiology was an established subfield whose broad agenda included (1) cataloging diversity, (2) using physiological information to reconstruct phylogenetic relationships, (3) elucidating how physiology mediates interactions between organisms and their environments, (4) identifying model systems for studying particular functions, and (5) using kind of organism as a pseudo-experimental variable.  Physiological ecology developed somewhat later, with an emphasis on the third goal.  Both fields always had an evolutionary component, but only in the late 1970s did evolutionary physiology arise, borrowing rigorous inferential approaches from evolutionary biology and population/quantitative genetics.  This newer subfield uses a range of approaches to ask whether the way organisms work influences the ways they evolve, and if so, how.  Approaches include phylogenetically informed comparative studies, measurement of selection in wild populations, quantitative genetic analysis of trait heritabilities and correlations, and identification of genes involved in the adaptive process.</a:t>
            </a:r>
          </a:p>
          <a:p>
            <a:pPr>
              <a:spcBef>
                <a:spcPct val="0"/>
              </a:spcBef>
              <a:buFontTx/>
              <a:buNone/>
            </a:pPr>
            <a:r>
              <a:rPr lang="en-US" altLang="en-US" sz="1400"/>
              <a:t>     Two primary foci of evolutionary physiology are the evolution of complex traits and the key role that organismal performance plays in mediating how natural and sexual selection act on individual variation within populations.  Selection is often viewed as acting most directly on behavior (what an animal does in a given situation), which cannot exceed an animal’s performance abilities (e.g., how fast it can sprint), which in turn depend on lower-level  morphological, physiological, and biochemical traits (e.g., muscle fiber type composition).  If so, then behavior will often be at the leading edge of evolutionary (genetic) responses to selection. Moreover, given that animals usually have some excess capacity to perform relative to their typical daily activities, behavior may evolve to some extent without accompanying changes in exercise capacities.  We have addressed this "behavior evolves first" hypothesis with experimental evolution.</a:t>
            </a:r>
          </a:p>
          <a:p>
            <a:pPr>
              <a:spcBef>
                <a:spcPct val="0"/>
              </a:spcBef>
              <a:buFontTx/>
              <a:buNone/>
            </a:pPr>
            <a:r>
              <a:rPr lang="en-US" altLang="en-US" sz="1400"/>
              <a:t>     For &gt;85 generations, we have bred 4 replicate lines of lab house mice for high voluntary wheel-running behavior on days 5 and 6 of a 6-day period of wheel access as young adults.  The lines evolved rapidly, reaching selection limits after 17-27 generations, depending on line and sex.  At these limits, mice from the High Runner lines ran ~3-fold more than those from 4 non-selected Control lines, due more to increased average running speed than the duration of daily running, but these two components show a trade-off among the 4 HR lines.  Studies aimed at uncovering the motivational/neurobiological basis of increased running have identified changes in specific brain regions (e.g., striatum), in multiple neural and endocrine signaling systems (e.g., dopamine, serotonin, endocannabinoids), and some evidence for exercise addiction.  The evolution of high voluntary exercise has engendered various correlated responses, including reduced body size and body fat, increased maximal aerobic capacity and running endurance during forced treadmill exercise, larger joint surfaces, changes in inner ear morphology, reduced hindlimb muscle mass, alterations in circulating hormone concentrations, and increased adaptive plasticity in several traits.</a:t>
            </a:r>
          </a:p>
        </p:txBody>
      </p:sp>
    </p:spTree>
  </p:cSld>
  <p:clrMapOvr>
    <a:masterClrMapping/>
  </p:clrMapOvr>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1074" name="Slide Number Placeholder 1">
            <a:extLst>
              <a:ext uri="{FF2B5EF4-FFF2-40B4-BE49-F238E27FC236}">
                <a16:creationId xmlns:a16="http://schemas.microsoft.com/office/drawing/2014/main" id="{40886C68-F929-76AE-28FB-2D96A6814587}"/>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918F9FF6-56C5-4B34-9D4A-EAA666A56223}" type="slidenum">
              <a:rPr lang="en-US" altLang="en-US" sz="1400"/>
              <a:pPr>
                <a:spcBef>
                  <a:spcPct val="0"/>
                </a:spcBef>
                <a:buFontTx/>
                <a:buNone/>
              </a:pPr>
              <a:t>59</a:t>
            </a:fld>
            <a:endParaRPr lang="en-US" altLang="en-US" sz="1400"/>
          </a:p>
        </p:txBody>
      </p:sp>
      <p:sp>
        <p:nvSpPr>
          <p:cNvPr id="131075" name="TextBox 2">
            <a:extLst>
              <a:ext uri="{FF2B5EF4-FFF2-40B4-BE49-F238E27FC236}">
                <a16:creationId xmlns:a16="http://schemas.microsoft.com/office/drawing/2014/main" id="{FF86E7D9-B8B5-D728-3DAB-B80B6A3025F5}"/>
              </a:ext>
            </a:extLst>
          </p:cNvPr>
          <p:cNvSpPr txBox="1">
            <a:spLocks noChangeArrowheads="1"/>
          </p:cNvSpPr>
          <p:nvPr/>
        </p:nvSpPr>
        <p:spPr bwMode="auto">
          <a:xfrm>
            <a:off x="119063" y="87313"/>
            <a:ext cx="8794750" cy="6445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buFontTx/>
              <a:buNone/>
            </a:pPr>
            <a:r>
              <a:rPr lang="en-US" altLang="en-US" sz="1600" b="1"/>
              <a:t>From:</a:t>
            </a:r>
            <a:r>
              <a:rPr lang="en-US" altLang="en-US" sz="1600"/>
              <a:t> Frances Bonier &lt;</a:t>
            </a:r>
            <a:r>
              <a:rPr lang="en-US" altLang="en-US" sz="1600" u="sng">
                <a:hlinkClick r:id="rId3"/>
              </a:rPr>
              <a:t>bonierf@queensu.ca</a:t>
            </a:r>
            <a:r>
              <a:rPr lang="en-US" altLang="en-US" sz="1600"/>
              <a:t>&gt; </a:t>
            </a:r>
            <a:br>
              <a:rPr lang="en-US" altLang="en-US" sz="1600"/>
            </a:br>
            <a:r>
              <a:rPr lang="en-US" altLang="en-US" sz="1600" b="1"/>
              <a:t>Sent:</a:t>
            </a:r>
            <a:r>
              <a:rPr lang="en-US" altLang="en-US" sz="1600"/>
              <a:t> Tuesday, November 13, 2018 11:30 AM</a:t>
            </a:r>
            <a:br>
              <a:rPr lang="en-US" altLang="en-US" sz="1600"/>
            </a:br>
            <a:r>
              <a:rPr lang="en-US" altLang="en-US" sz="1600" b="1"/>
              <a:t>To:</a:t>
            </a:r>
            <a:r>
              <a:rPr lang="en-US" altLang="en-US" sz="1600"/>
              <a:t> Mussell, Jason C. &lt;</a:t>
            </a:r>
            <a:r>
              <a:rPr lang="en-US" altLang="en-US" sz="1600" u="sng">
                <a:hlinkClick r:id="rId4"/>
              </a:rPr>
              <a:t>jmusse@lsuhsc.edu</a:t>
            </a:r>
            <a:r>
              <a:rPr lang="en-US" altLang="en-US" sz="1600"/>
              <a:t>&gt;</a:t>
            </a:r>
            <a:br>
              <a:rPr lang="en-US" altLang="en-US" sz="1600"/>
            </a:br>
            <a:r>
              <a:rPr lang="en-US" altLang="en-US" sz="1600" b="1"/>
              <a:t>Cc:</a:t>
            </a:r>
            <a:r>
              <a:rPr lang="en-US" altLang="en-US" sz="1600"/>
              <a:t> Vanessa Ezenwa &lt;</a:t>
            </a:r>
            <a:r>
              <a:rPr lang="en-US" altLang="en-US" sz="1600" u="sng">
                <a:hlinkClick r:id="rId5"/>
              </a:rPr>
              <a:t>vezenwa@uga.edu</a:t>
            </a:r>
            <a:r>
              <a:rPr lang="en-US" altLang="en-US" sz="1600"/>
              <a:t>&gt;; Theodore Garland Jr &lt;</a:t>
            </a:r>
            <a:r>
              <a:rPr lang="en-US" altLang="en-US" sz="1600" u="sng">
                <a:hlinkClick r:id="rId6"/>
              </a:rPr>
              <a:t>theodore.garland@ucr.edu</a:t>
            </a:r>
            <a:r>
              <a:rPr lang="en-US" altLang="en-US" sz="1600"/>
              <a:t>&gt;</a:t>
            </a:r>
            <a:br>
              <a:rPr lang="en-US" altLang="en-US" sz="1600"/>
            </a:br>
            <a:r>
              <a:rPr lang="en-US" altLang="en-US" sz="1600" b="1"/>
              <a:t>Subject:</a:t>
            </a:r>
            <a:r>
              <a:rPr lang="en-US" altLang="en-US" sz="1600"/>
              <a:t> Re: Evolutionary Physiology Symposium at EB/AAA</a:t>
            </a:r>
          </a:p>
          <a:p>
            <a:pPr>
              <a:buFontTx/>
              <a:buNone/>
            </a:pPr>
            <a:r>
              <a:rPr lang="en-US" altLang="en-US" sz="1600"/>
              <a:t> </a:t>
            </a:r>
          </a:p>
          <a:p>
            <a:pPr>
              <a:buFontTx/>
              <a:buNone/>
            </a:pPr>
            <a:r>
              <a:rPr lang="en-US" altLang="en-US" sz="1600"/>
              <a:t>I've pasted my broad and non-commital abstract below. Happy to work with the other speakers to minimize redundancy and maximize complementarity of our talks!</a:t>
            </a:r>
          </a:p>
          <a:p>
            <a:pPr>
              <a:buFontTx/>
              <a:buNone/>
            </a:pPr>
            <a:r>
              <a:rPr lang="en-US" altLang="en-US" sz="1600"/>
              <a:t> </a:t>
            </a:r>
          </a:p>
          <a:p>
            <a:pPr>
              <a:buFontTx/>
              <a:buNone/>
            </a:pPr>
            <a:r>
              <a:rPr lang="en-US" altLang="en-US" sz="1600">
                <a:solidFill>
                  <a:srgbClr val="FF0000"/>
                </a:solidFill>
              </a:rPr>
              <a:t>Plastic traits, such as variable behavior and physiology</a:t>
            </a:r>
            <a:r>
              <a:rPr lang="en-US" altLang="en-US" sz="1600"/>
              <a:t>, are front-line components of adaptive responses to dynamic challenges.  For example, plastic responses to parasites and pathogens are essential to both resistance and tolerance of infection; yet, these responses can also be associated with high costs, including immunopathology, loss of homeostasis, and expended resources.  Because of these costs and benefits, we expect that natural selection will continue to shape and refine plastic responses to parasites.  Understanding the ways that selection is shaping plastic traits could help explain differences among individuals, populations, and species, but </a:t>
            </a:r>
            <a:r>
              <a:rPr lang="en-US" altLang="en-US" sz="1600">
                <a:solidFill>
                  <a:srgbClr val="FF0000"/>
                </a:solidFill>
              </a:rPr>
              <a:t>adaptive plasticity </a:t>
            </a:r>
            <a:r>
              <a:rPr lang="en-US" altLang="en-US" sz="1600"/>
              <a:t>complicates the application of classical approaches to measuring natural selection.  In this talk, I will describe our work aimed at understanding how selection acts on plastic responses to infection in a free-ranging population of red-winged blackbirds with a remarkably high prevalence (95%) of haemosporidian parasites (e.g., </a:t>
            </a:r>
            <a:r>
              <a:rPr lang="en-US" altLang="en-US" sz="1600" i="1"/>
              <a:t>Plasmodium </a:t>
            </a:r>
            <a:r>
              <a:rPr lang="en-US" altLang="en-US" sz="1600"/>
              <a:t>and </a:t>
            </a:r>
            <a:r>
              <a:rPr lang="en-US" altLang="en-US" sz="1600" i="1"/>
              <a:t>Haemoproteus</a:t>
            </a:r>
            <a:r>
              <a:rPr lang="en-US" altLang="en-US" sz="1600"/>
              <a:t>).  Overall, our findings point to fitness costs of chronic infection that blackbirds tolerate through induction of adaptive plasticity.  Our work illustrates both the benefits and perils of applying classical evolutionary approaches to understanding the adaptive significance of individual variation in plastic traits.  More broadly, with an evolutionary perspective in the study of plastic traits involved with resistance and tolerance of infection, we can better appreciate the dynamic nature of host-parasite interactions.</a:t>
            </a:r>
          </a:p>
        </p:txBody>
      </p:sp>
    </p:spTree>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058" name="Slide Number Placeholder 3">
            <a:extLst>
              <a:ext uri="{FF2B5EF4-FFF2-40B4-BE49-F238E27FC236}">
                <a16:creationId xmlns:a16="http://schemas.microsoft.com/office/drawing/2014/main" id="{7804B57C-424E-37F9-7DEC-0FBD70A10613}"/>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0AF1B89B-7D1C-4ED9-924C-F43DAADBF836}" type="slidenum">
              <a:rPr lang="en-US" altLang="en-US" sz="1400"/>
              <a:pPr>
                <a:spcBef>
                  <a:spcPct val="0"/>
                </a:spcBef>
                <a:buFontTx/>
                <a:buNone/>
              </a:pPr>
              <a:t>6</a:t>
            </a:fld>
            <a:endParaRPr lang="en-US" altLang="en-US" sz="1400" dirty="0"/>
          </a:p>
        </p:txBody>
      </p:sp>
      <p:sp>
        <p:nvSpPr>
          <p:cNvPr id="45059" name="Text Box 2">
            <a:extLst>
              <a:ext uri="{FF2B5EF4-FFF2-40B4-BE49-F238E27FC236}">
                <a16:creationId xmlns:a16="http://schemas.microsoft.com/office/drawing/2014/main" id="{BF527A8F-7A06-9AF2-40EA-9735AFBCE87C}"/>
              </a:ext>
            </a:extLst>
          </p:cNvPr>
          <p:cNvSpPr txBox="1">
            <a:spLocks noChangeArrowheads="1"/>
          </p:cNvSpPr>
          <p:nvPr/>
        </p:nvSpPr>
        <p:spPr bwMode="auto">
          <a:xfrm>
            <a:off x="2286000" y="65088"/>
            <a:ext cx="4495800" cy="7318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US" altLang="en-US" sz="4200" b="1" dirty="0">
                <a:latin typeface="Arial" panose="020B0604020202020204" pitchFamily="34" charset="0"/>
              </a:rPr>
              <a:t>Impor</a:t>
            </a:r>
            <a:r>
              <a:rPr lang="en-US" altLang="en-US" sz="1000" b="1" dirty="0">
                <a:latin typeface="Arial" panose="020B0604020202020204" pitchFamily="34" charset="0"/>
              </a:rPr>
              <a:t> </a:t>
            </a:r>
            <a:r>
              <a:rPr lang="en-US" altLang="en-US" sz="4200" b="1" dirty="0">
                <a:latin typeface="Arial" panose="020B0604020202020204" pitchFamily="34" charset="0"/>
              </a:rPr>
              <a:t>tant point!</a:t>
            </a:r>
          </a:p>
        </p:txBody>
      </p:sp>
      <p:sp>
        <p:nvSpPr>
          <p:cNvPr id="45060" name="Line 3">
            <a:extLst>
              <a:ext uri="{FF2B5EF4-FFF2-40B4-BE49-F238E27FC236}">
                <a16:creationId xmlns:a16="http://schemas.microsoft.com/office/drawing/2014/main" id="{061A2A45-487F-F660-C49B-A88C44600E49}"/>
              </a:ext>
            </a:extLst>
          </p:cNvPr>
          <p:cNvSpPr>
            <a:spLocks noChangeShapeType="1"/>
          </p:cNvSpPr>
          <p:nvPr/>
        </p:nvSpPr>
        <p:spPr bwMode="auto">
          <a:xfrm>
            <a:off x="228600" y="868363"/>
            <a:ext cx="8683625" cy="0"/>
          </a:xfrm>
          <a:prstGeom prst="line">
            <a:avLst/>
          </a:prstGeom>
          <a:noFill/>
          <a:ln w="50800">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dirty="0"/>
          </a:p>
        </p:txBody>
      </p:sp>
      <p:sp>
        <p:nvSpPr>
          <p:cNvPr id="45061" name="Rectangle 4">
            <a:extLst>
              <a:ext uri="{FF2B5EF4-FFF2-40B4-BE49-F238E27FC236}">
                <a16:creationId xmlns:a16="http://schemas.microsoft.com/office/drawing/2014/main" id="{190C3747-333A-0D54-63F9-52AB15B82D44}"/>
              </a:ext>
            </a:extLst>
          </p:cNvPr>
          <p:cNvSpPr>
            <a:spLocks noChangeArrowheads="1"/>
          </p:cNvSpPr>
          <p:nvPr/>
        </p:nvSpPr>
        <p:spPr bwMode="auto">
          <a:xfrm>
            <a:off x="400050" y="1031875"/>
            <a:ext cx="8518525" cy="51798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marL="342900" indent="-342900">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spcAft>
                <a:spcPct val="40000"/>
              </a:spcAft>
              <a:buSzPct val="130000"/>
              <a:buFont typeface="Arial" panose="020B0604020202020204" pitchFamily="34" charset="0"/>
              <a:buChar char="●"/>
            </a:pPr>
            <a:r>
              <a:rPr lang="en-US" altLang="en-US" sz="2800" b="1" dirty="0">
                <a:latin typeface="Arial" panose="020B0604020202020204" pitchFamily="34" charset="0"/>
              </a:rPr>
              <a:t>We did not select for </a:t>
            </a:r>
            <a:r>
              <a:rPr lang="en-US" altLang="en-US" sz="2800" b="1" i="1" u="sng" dirty="0">
                <a:latin typeface="Arial" panose="020B0604020202020204" pitchFamily="34" charset="0"/>
              </a:rPr>
              <a:t>low</a:t>
            </a:r>
            <a:r>
              <a:rPr lang="en-US" altLang="en-US" sz="2800" b="1" dirty="0">
                <a:latin typeface="Arial" panose="020B0604020202020204" pitchFamily="34" charset="0"/>
              </a:rPr>
              <a:t> voluntary running because it might not be the same trait (other end of continuum) as high wheel running.</a:t>
            </a:r>
          </a:p>
          <a:p>
            <a:pPr lvl="1">
              <a:spcBef>
                <a:spcPct val="0"/>
              </a:spcBef>
              <a:spcAft>
                <a:spcPct val="40000"/>
              </a:spcAft>
              <a:buSzPct val="130000"/>
              <a:buFont typeface="Arial" panose="020B0604020202020204" pitchFamily="34" charset="0"/>
              <a:buChar char="●"/>
            </a:pPr>
            <a:r>
              <a:rPr lang="en-US" altLang="en-US" sz="2400" b="1" dirty="0">
                <a:latin typeface="Arial" panose="020B0604020202020204" pitchFamily="34" charset="0"/>
              </a:rPr>
              <a:t>For example, selection for low running might simply increase fear of entering the wheels.</a:t>
            </a:r>
          </a:p>
          <a:p>
            <a:pPr lvl="1">
              <a:spcBef>
                <a:spcPct val="0"/>
              </a:spcBef>
              <a:spcAft>
                <a:spcPct val="35000"/>
              </a:spcAft>
              <a:buSzPct val="130000"/>
              <a:buFont typeface="Arial" panose="020B0604020202020204" pitchFamily="34" charset="0"/>
              <a:buChar char="●"/>
            </a:pPr>
            <a:r>
              <a:rPr lang="en-US" altLang="en-US" sz="2400" b="1" dirty="0">
                <a:latin typeface="Arial" panose="020B0604020202020204" pitchFamily="34" charset="0"/>
              </a:rPr>
              <a:t>In humans, active behaviors (e.g., jogging) may not be opposites of sedentary behaviors (e.g., TV). </a:t>
            </a:r>
          </a:p>
          <a:p>
            <a:pPr>
              <a:spcBef>
                <a:spcPct val="0"/>
              </a:spcBef>
              <a:spcAft>
                <a:spcPct val="35000"/>
              </a:spcAft>
              <a:buSzPct val="130000"/>
              <a:buFont typeface="Arial" panose="020B0604020202020204" pitchFamily="34" charset="0"/>
              <a:buChar char="●"/>
            </a:pPr>
            <a:r>
              <a:rPr lang="en-US" altLang="en-US" sz="2800" b="1" dirty="0">
                <a:latin typeface="Arial" panose="020B0604020202020204" pitchFamily="34" charset="0"/>
              </a:rPr>
              <a:t>In addition, selection for low per</a:t>
            </a:r>
            <a:r>
              <a:rPr lang="en-US" altLang="en-US" sz="400" b="1" dirty="0">
                <a:latin typeface="Arial" panose="020B0604020202020204" pitchFamily="34" charset="0"/>
              </a:rPr>
              <a:t> </a:t>
            </a:r>
            <a:r>
              <a:rPr lang="en-US" altLang="en-US" sz="2800" b="1" dirty="0">
                <a:latin typeface="Arial" panose="020B0604020202020204" pitchFamily="34" charset="0"/>
              </a:rPr>
              <a:t>formance might just increase frequency of deleterious recessives, thus leading to sickly mice from a variety of causes.</a:t>
            </a:r>
          </a:p>
        </p:txBody>
      </p:sp>
    </p:spTree>
  </p:cSld>
  <p:clrMapOvr>
    <a:masterClrMapping/>
  </p:clrMapOvr>
  <p:transition/>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122" name="Slide Number Placeholder 1">
            <a:extLst>
              <a:ext uri="{FF2B5EF4-FFF2-40B4-BE49-F238E27FC236}">
                <a16:creationId xmlns:a16="http://schemas.microsoft.com/office/drawing/2014/main" id="{6322AFD8-B7C2-3105-D4E8-6D6E0E01FC71}"/>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D52F6360-BA7B-41A3-BA0C-465415C180AA}" type="slidenum">
              <a:rPr lang="en-US" altLang="en-US" sz="1400"/>
              <a:pPr>
                <a:spcBef>
                  <a:spcPct val="0"/>
                </a:spcBef>
                <a:buFontTx/>
                <a:buNone/>
              </a:pPr>
              <a:t>60</a:t>
            </a:fld>
            <a:endParaRPr lang="en-US" altLang="en-US" sz="1400"/>
          </a:p>
        </p:txBody>
      </p:sp>
      <p:sp>
        <p:nvSpPr>
          <p:cNvPr id="133123" name="TextBox 2">
            <a:extLst>
              <a:ext uri="{FF2B5EF4-FFF2-40B4-BE49-F238E27FC236}">
                <a16:creationId xmlns:a16="http://schemas.microsoft.com/office/drawing/2014/main" id="{F5150BC8-0EE0-15F2-D767-28E1891F44B3}"/>
              </a:ext>
            </a:extLst>
          </p:cNvPr>
          <p:cNvSpPr txBox="1">
            <a:spLocks noChangeArrowheads="1"/>
          </p:cNvSpPr>
          <p:nvPr/>
        </p:nvSpPr>
        <p:spPr bwMode="auto">
          <a:xfrm>
            <a:off x="119063" y="87313"/>
            <a:ext cx="8794750" cy="57546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1600"/>
              <a:t>from:	Vanessa Ezenwa &lt;vezenwa@uga.edu&gt;</a:t>
            </a:r>
          </a:p>
          <a:p>
            <a:pPr>
              <a:spcBef>
                <a:spcPct val="0"/>
              </a:spcBef>
              <a:buFontTx/>
              <a:buNone/>
            </a:pPr>
            <a:r>
              <a:rPr lang="en-US" altLang="en-US" sz="1600"/>
              <a:t>to:	Frances Bonier &lt;bonierf@queensu.ca&gt;,</a:t>
            </a:r>
          </a:p>
          <a:p>
            <a:pPr>
              <a:spcBef>
                <a:spcPct val="0"/>
              </a:spcBef>
              <a:buFontTx/>
              <a:buNone/>
            </a:pPr>
            <a:r>
              <a:rPr lang="en-US" altLang="en-US" sz="1600"/>
              <a:t>"Mussell, Jason C." &lt;jmusse@lsuhsc.edu&gt;</a:t>
            </a:r>
          </a:p>
          <a:p>
            <a:pPr>
              <a:spcBef>
                <a:spcPct val="0"/>
              </a:spcBef>
              <a:buFontTx/>
              <a:buNone/>
            </a:pPr>
            <a:r>
              <a:rPr lang="en-US" altLang="en-US" sz="1600"/>
              <a:t>cc:	Theodore Garland Jr &lt;theodore.garland@ucr.edu&gt;</a:t>
            </a:r>
          </a:p>
          <a:p>
            <a:pPr>
              <a:spcBef>
                <a:spcPct val="0"/>
              </a:spcBef>
              <a:buFontTx/>
              <a:buNone/>
            </a:pPr>
            <a:r>
              <a:rPr lang="en-US" altLang="en-US" sz="1600"/>
              <a:t>date:	Tue, Nov 13, 2018 at 9:49 AM</a:t>
            </a:r>
          </a:p>
          <a:p>
            <a:pPr>
              <a:spcBef>
                <a:spcPct val="0"/>
              </a:spcBef>
              <a:buFontTx/>
              <a:buNone/>
            </a:pPr>
            <a:r>
              <a:rPr lang="en-US" altLang="en-US" sz="1600"/>
              <a:t>subject:	RE: Evolutionary Physiology Symposium at EB/AAA</a:t>
            </a:r>
          </a:p>
          <a:p>
            <a:pPr>
              <a:spcBef>
                <a:spcPct val="0"/>
              </a:spcBef>
              <a:buFontTx/>
              <a:buNone/>
            </a:pPr>
            <a:r>
              <a:rPr lang="en-US" altLang="en-US" sz="1600"/>
              <a:t> </a:t>
            </a:r>
          </a:p>
          <a:p>
            <a:pPr>
              <a:spcBef>
                <a:spcPct val="0"/>
              </a:spcBef>
              <a:buFontTx/>
              <a:buNone/>
            </a:pPr>
            <a:r>
              <a:rPr lang="en-US" altLang="en-US" sz="1600"/>
              <a:t>Here’s mine:</a:t>
            </a:r>
          </a:p>
          <a:p>
            <a:pPr>
              <a:spcBef>
                <a:spcPct val="0"/>
              </a:spcBef>
              <a:buFontTx/>
              <a:buNone/>
            </a:pPr>
            <a:r>
              <a:rPr lang="en-US" altLang="en-US" sz="1600"/>
              <a:t> </a:t>
            </a:r>
          </a:p>
          <a:p>
            <a:pPr>
              <a:spcBef>
                <a:spcPct val="0"/>
              </a:spcBef>
              <a:buFontTx/>
              <a:buNone/>
            </a:pPr>
            <a:r>
              <a:rPr lang="en-US" altLang="en-US" sz="1600" b="1"/>
              <a:t>Immune trade-offs shape disease outcomes at individual and population scales</a:t>
            </a:r>
            <a:endParaRPr lang="en-US" altLang="en-US" sz="1600"/>
          </a:p>
          <a:p>
            <a:pPr>
              <a:spcBef>
                <a:spcPct val="0"/>
              </a:spcBef>
              <a:buFontTx/>
              <a:buNone/>
            </a:pPr>
            <a:r>
              <a:rPr lang="en-US" altLang="en-US" sz="1600">
                <a:solidFill>
                  <a:srgbClr val="FF0000"/>
                </a:solidFill>
              </a:rPr>
              <a:t>Most aspects of an animal’s life history are subject to trade-offs</a:t>
            </a:r>
            <a:r>
              <a:rPr lang="en-US" altLang="en-US" sz="1600"/>
              <a:t>, where a beneficial change in one trait is linked to a detrimental change in another.  Immune function is no different and trade-offs between different components of the immune system are well described.  Importantly, these trade-offs may have significant implications for infectious disease outcomes.  For example, trade-offs in immunity may be particularly important during concurrent infection (i.e. co-infection), if the host immune response to one pathogen negatively affects the response to another.  Focusing on trade-offs between the T helper cell 1 (Th1) and Th2 branches of the immune system, we examined how infection with gastrointestinal worms, which trigger a Th2-type immune response in the host, affects the immune response to a bacterial pathogen (</a:t>
            </a:r>
            <a:r>
              <a:rPr lang="en-US" altLang="en-US" sz="1600" i="1"/>
              <a:t>Mycobacterium bovis</a:t>
            </a:r>
            <a:r>
              <a:rPr lang="en-US" altLang="en-US" sz="1600"/>
              <a:t>, causative agent of bovine tuberculosis) for which a Th1-type response is required for defense.  By integrating experimental and longitudinal studies of a wild population of African buffalo (</a:t>
            </a:r>
            <a:r>
              <a:rPr lang="en-US" altLang="en-US" sz="1600" i="1"/>
              <a:t>Syncerus caffer</a:t>
            </a:r>
            <a:r>
              <a:rPr lang="en-US" altLang="en-US" sz="1600"/>
              <a:t>), we show that this well-known trade-off in immune function operates on both ecological and evolutionary time scales with repercussions for individual disease severity and population-level disease dynamics.</a:t>
            </a:r>
          </a:p>
        </p:txBody>
      </p:sp>
    </p:spTree>
  </p:cSld>
  <p:clrMapOvr>
    <a:masterClrMapping/>
  </p:clrMapOvr>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6" name="Slide Number Placeholder 3">
            <a:extLst>
              <a:ext uri="{FF2B5EF4-FFF2-40B4-BE49-F238E27FC236}">
                <a16:creationId xmlns:a16="http://schemas.microsoft.com/office/drawing/2014/main" id="{C42D7A84-CB22-26F9-51B2-D3D5BFE4E726}"/>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418BEC31-265D-48B2-B0F0-BB9424AF7818}" type="slidenum">
              <a:rPr lang="en-US" altLang="en-US" sz="1400"/>
              <a:pPr>
                <a:spcBef>
                  <a:spcPct val="0"/>
                </a:spcBef>
                <a:buFontTx/>
                <a:buNone/>
              </a:pPr>
              <a:t>61</a:t>
            </a:fld>
            <a:endParaRPr lang="en-US" altLang="en-US" sz="1400"/>
          </a:p>
        </p:txBody>
      </p:sp>
      <p:sp>
        <p:nvSpPr>
          <p:cNvPr id="6147" name="Line 2">
            <a:extLst>
              <a:ext uri="{FF2B5EF4-FFF2-40B4-BE49-F238E27FC236}">
                <a16:creationId xmlns:a16="http://schemas.microsoft.com/office/drawing/2014/main" id="{D3964870-993F-CB0D-656C-01A88F78B2F3}"/>
              </a:ext>
            </a:extLst>
          </p:cNvPr>
          <p:cNvSpPr>
            <a:spLocks noChangeShapeType="1"/>
          </p:cNvSpPr>
          <p:nvPr/>
        </p:nvSpPr>
        <p:spPr bwMode="auto">
          <a:xfrm>
            <a:off x="228600" y="739775"/>
            <a:ext cx="8683625" cy="0"/>
          </a:xfrm>
          <a:prstGeom prst="line">
            <a:avLst/>
          </a:prstGeom>
          <a:noFill/>
          <a:ln w="50800">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118659" name="Text Box 3">
            <a:extLst>
              <a:ext uri="{FF2B5EF4-FFF2-40B4-BE49-F238E27FC236}">
                <a16:creationId xmlns:a16="http://schemas.microsoft.com/office/drawing/2014/main" id="{FC0EE404-00E2-41C6-A3FC-135EEB26061E}"/>
              </a:ext>
            </a:extLst>
          </p:cNvPr>
          <p:cNvSpPr txBox="1">
            <a:spLocks noChangeArrowheads="1"/>
          </p:cNvSpPr>
          <p:nvPr/>
        </p:nvSpPr>
        <p:spPr bwMode="auto">
          <a:xfrm>
            <a:off x="0" y="76200"/>
            <a:ext cx="9144000" cy="6477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95000"/>
              </a:lnSpc>
              <a:spcAft>
                <a:spcPct val="10000"/>
              </a:spcAft>
              <a:defRPr/>
            </a:pPr>
            <a:r>
              <a:rPr lang="en-US" altLang="en-US" sz="3800" b="1" dirty="0">
                <a:effectLst>
                  <a:outerShdw blurRad="38100" dist="38100" dir="2700000" algn="tl">
                    <a:srgbClr val="C0C0C0"/>
                  </a:outerShdw>
                </a:effectLst>
                <a:latin typeface="Arial" panose="020B0604020202020204" pitchFamily="34" charset="0"/>
              </a:rPr>
              <a:t>Origin of Evolutionary Physiology</a:t>
            </a:r>
          </a:p>
        </p:txBody>
      </p:sp>
      <p:sp>
        <p:nvSpPr>
          <p:cNvPr id="6149" name="Text Box 5">
            <a:extLst>
              <a:ext uri="{FF2B5EF4-FFF2-40B4-BE49-F238E27FC236}">
                <a16:creationId xmlns:a16="http://schemas.microsoft.com/office/drawing/2014/main" id="{CA065384-72B2-D0E7-9EBE-425B9480CF89}"/>
              </a:ext>
            </a:extLst>
          </p:cNvPr>
          <p:cNvSpPr txBox="1">
            <a:spLocks noChangeArrowheads="1"/>
          </p:cNvSpPr>
          <p:nvPr/>
        </p:nvSpPr>
        <p:spPr bwMode="auto">
          <a:xfrm>
            <a:off x="136525" y="868363"/>
            <a:ext cx="8956675" cy="523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indent="-182563">
              <a:spcBef>
                <a:spcPct val="20000"/>
              </a:spcBef>
              <a:buChar char="•"/>
              <a:defRPr sz="3200">
                <a:solidFill>
                  <a:schemeClr val="tx1"/>
                </a:solidFill>
                <a:latin typeface="Times New Roman" panose="02020603050405020304" pitchFamily="18" charset="0"/>
              </a:defRPr>
            </a:lvl1pPr>
            <a:lvl2pPr marL="639763" indent="-2730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spcAft>
                <a:spcPts val="600"/>
              </a:spcAft>
            </a:pPr>
            <a:r>
              <a:rPr lang="en-US" altLang="en-US" sz="2800" b="1">
                <a:latin typeface="Arial" panose="020B0604020202020204" pitchFamily="34" charset="0"/>
              </a:rPr>
              <a:t>Comparative physiology</a:t>
            </a:r>
            <a:r>
              <a:rPr lang="en-US" altLang="en-US" sz="2800">
                <a:latin typeface="Arial" panose="020B0604020202020204" pitchFamily="34" charset="0"/>
              </a:rPr>
              <a:t> was established by 1950</a:t>
            </a:r>
          </a:p>
        </p:txBody>
      </p:sp>
      <p:sp>
        <p:nvSpPr>
          <p:cNvPr id="6150" name="Text Box 5">
            <a:extLst>
              <a:ext uri="{FF2B5EF4-FFF2-40B4-BE49-F238E27FC236}">
                <a16:creationId xmlns:a16="http://schemas.microsoft.com/office/drawing/2014/main" id="{5C6C40A3-683E-4DFD-E1AC-FEB899F54C07}"/>
              </a:ext>
            </a:extLst>
          </p:cNvPr>
          <p:cNvSpPr txBox="1">
            <a:spLocks noChangeArrowheads="1"/>
          </p:cNvSpPr>
          <p:nvPr/>
        </p:nvSpPr>
        <p:spPr bwMode="auto">
          <a:xfrm>
            <a:off x="0" y="1398588"/>
            <a:ext cx="9144000" cy="27082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marL="342900" indent="-182563">
              <a:spcBef>
                <a:spcPct val="20000"/>
              </a:spcBef>
              <a:buChar char="•"/>
              <a:defRPr sz="3200">
                <a:solidFill>
                  <a:schemeClr val="tx1"/>
                </a:solidFill>
                <a:latin typeface="Times New Roman" panose="02020603050405020304" pitchFamily="18" charset="0"/>
              </a:defRPr>
            </a:lvl1pPr>
            <a:lvl2pPr marL="639763" indent="-2730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lvl="1">
              <a:spcBef>
                <a:spcPct val="0"/>
              </a:spcBef>
              <a:spcAft>
                <a:spcPts val="600"/>
              </a:spcAft>
            </a:pPr>
            <a:r>
              <a:rPr lang="en-US" altLang="en-US" sz="2500">
                <a:latin typeface="Arial" panose="020B0604020202020204" pitchFamily="34" charset="0"/>
              </a:rPr>
              <a:t>cataloging diversity</a:t>
            </a:r>
          </a:p>
          <a:p>
            <a:pPr lvl="1">
              <a:spcBef>
                <a:spcPct val="0"/>
              </a:spcBef>
              <a:spcAft>
                <a:spcPts val="600"/>
              </a:spcAft>
            </a:pPr>
            <a:r>
              <a:rPr lang="en-US" altLang="en-US" sz="2500">
                <a:latin typeface="Arial" panose="020B0604020202020204" pitchFamily="34" charset="0"/>
              </a:rPr>
              <a:t>using physiology to reconstruct phylogenetic relationships</a:t>
            </a:r>
          </a:p>
          <a:p>
            <a:pPr lvl="1">
              <a:spcBef>
                <a:spcPct val="0"/>
              </a:spcBef>
              <a:spcAft>
                <a:spcPts val="600"/>
              </a:spcAft>
            </a:pPr>
            <a:r>
              <a:rPr lang="en-US" altLang="en-US" sz="2500">
                <a:latin typeface="Arial" panose="020B0604020202020204" pitchFamily="34" charset="0"/>
              </a:rPr>
              <a:t>elucidating how physiology mediates interactions between organisms and their environments</a:t>
            </a:r>
          </a:p>
          <a:p>
            <a:pPr lvl="1">
              <a:spcBef>
                <a:spcPct val="0"/>
              </a:spcBef>
              <a:spcAft>
                <a:spcPts val="600"/>
              </a:spcAft>
            </a:pPr>
            <a:r>
              <a:rPr lang="en-US" altLang="en-US" sz="2500">
                <a:latin typeface="Arial" panose="020B0604020202020204" pitchFamily="34" charset="0"/>
              </a:rPr>
              <a:t>identifying model systems for studying particular functions</a:t>
            </a:r>
          </a:p>
          <a:p>
            <a:pPr lvl="1">
              <a:spcBef>
                <a:spcPct val="0"/>
              </a:spcBef>
              <a:spcAft>
                <a:spcPts val="600"/>
              </a:spcAft>
            </a:pPr>
            <a:r>
              <a:rPr lang="en-US" altLang="en-US" sz="2500">
                <a:latin typeface="Arial" panose="020B0604020202020204" pitchFamily="34" charset="0"/>
              </a:rPr>
              <a:t>using kind of organism as a pseudo-experimental variable</a:t>
            </a:r>
          </a:p>
        </p:txBody>
      </p:sp>
    </p:spTree>
    <p:extLst>
      <p:ext uri="{BB962C8B-B14F-4D97-AF65-F5344CB8AC3E}">
        <p14:creationId xmlns:p14="http://schemas.microsoft.com/office/powerpoint/2010/main" val="2217991555"/>
      </p:ext>
    </p:extLst>
  </p:cSld>
  <p:clrMapOvr>
    <a:masterClrMapping/>
  </p:clrMapOvr>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4" name="Slide Number Placeholder 3">
            <a:extLst>
              <a:ext uri="{FF2B5EF4-FFF2-40B4-BE49-F238E27FC236}">
                <a16:creationId xmlns:a16="http://schemas.microsoft.com/office/drawing/2014/main" id="{F2EDFAD4-DF4F-7B63-80A8-C54BA83C34B3}"/>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EA7539C1-7101-41E3-ADD9-BBA53D5A95AA}" type="slidenum">
              <a:rPr lang="en-US" altLang="en-US" sz="1400"/>
              <a:pPr>
                <a:spcBef>
                  <a:spcPct val="0"/>
                </a:spcBef>
                <a:buFontTx/>
                <a:buNone/>
              </a:pPr>
              <a:t>62</a:t>
            </a:fld>
            <a:endParaRPr lang="en-US" altLang="en-US" sz="1400"/>
          </a:p>
        </p:txBody>
      </p:sp>
      <p:sp>
        <p:nvSpPr>
          <p:cNvPr id="8195" name="Line 2">
            <a:extLst>
              <a:ext uri="{FF2B5EF4-FFF2-40B4-BE49-F238E27FC236}">
                <a16:creationId xmlns:a16="http://schemas.microsoft.com/office/drawing/2014/main" id="{4CB9AFC3-0A17-AEBA-FD5C-0735711F4D9F}"/>
              </a:ext>
            </a:extLst>
          </p:cNvPr>
          <p:cNvSpPr>
            <a:spLocks noChangeShapeType="1"/>
          </p:cNvSpPr>
          <p:nvPr/>
        </p:nvSpPr>
        <p:spPr bwMode="auto">
          <a:xfrm>
            <a:off x="228600" y="739775"/>
            <a:ext cx="8683625" cy="0"/>
          </a:xfrm>
          <a:prstGeom prst="line">
            <a:avLst/>
          </a:prstGeom>
          <a:noFill/>
          <a:ln w="50800">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118659" name="Text Box 3">
            <a:extLst>
              <a:ext uri="{FF2B5EF4-FFF2-40B4-BE49-F238E27FC236}">
                <a16:creationId xmlns:a16="http://schemas.microsoft.com/office/drawing/2014/main" id="{364B1F0A-46F0-6B41-D03D-12ECB8E8C817}"/>
              </a:ext>
            </a:extLst>
          </p:cNvPr>
          <p:cNvSpPr txBox="1">
            <a:spLocks noChangeArrowheads="1"/>
          </p:cNvSpPr>
          <p:nvPr/>
        </p:nvSpPr>
        <p:spPr bwMode="auto">
          <a:xfrm>
            <a:off x="0" y="76200"/>
            <a:ext cx="9144000" cy="6477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95000"/>
              </a:lnSpc>
              <a:spcAft>
                <a:spcPct val="10000"/>
              </a:spcAft>
              <a:defRPr/>
            </a:pPr>
            <a:r>
              <a:rPr lang="en-US" altLang="en-US" sz="3800" b="1" dirty="0">
                <a:effectLst>
                  <a:outerShdw blurRad="38100" dist="38100" dir="2700000" algn="tl">
                    <a:srgbClr val="C0C0C0"/>
                  </a:outerShdw>
                </a:effectLst>
                <a:latin typeface="Arial" panose="020B0604020202020204" pitchFamily="34" charset="0"/>
              </a:rPr>
              <a:t>Origin of Evolutionary Physiology</a:t>
            </a:r>
          </a:p>
        </p:txBody>
      </p:sp>
      <p:sp>
        <p:nvSpPr>
          <p:cNvPr id="8197" name="Text Box 5">
            <a:extLst>
              <a:ext uri="{FF2B5EF4-FFF2-40B4-BE49-F238E27FC236}">
                <a16:creationId xmlns:a16="http://schemas.microsoft.com/office/drawing/2014/main" id="{D7469DD0-2C1C-BF93-BDD9-B068B5A5CA0B}"/>
              </a:ext>
            </a:extLst>
          </p:cNvPr>
          <p:cNvSpPr txBox="1">
            <a:spLocks noChangeArrowheads="1"/>
          </p:cNvSpPr>
          <p:nvPr/>
        </p:nvSpPr>
        <p:spPr bwMode="auto">
          <a:xfrm>
            <a:off x="136525" y="868363"/>
            <a:ext cx="8956675" cy="523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indent="-182563">
              <a:spcBef>
                <a:spcPct val="20000"/>
              </a:spcBef>
              <a:buChar char="•"/>
              <a:defRPr sz="3200">
                <a:solidFill>
                  <a:schemeClr val="tx1"/>
                </a:solidFill>
                <a:latin typeface="Times New Roman" panose="02020603050405020304" pitchFamily="18" charset="0"/>
              </a:defRPr>
            </a:lvl1pPr>
            <a:lvl2pPr marL="639763" indent="-2730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spcAft>
                <a:spcPts val="600"/>
              </a:spcAft>
              <a:defRPr/>
            </a:pPr>
            <a:r>
              <a:rPr lang="en-US" altLang="en-US" sz="2800" b="1" dirty="0">
                <a:solidFill>
                  <a:schemeClr val="bg1">
                    <a:lumMod val="75000"/>
                  </a:schemeClr>
                </a:solidFill>
                <a:latin typeface="Arial" panose="020B0604020202020204" pitchFamily="34" charset="0"/>
              </a:rPr>
              <a:t>Comparative physiology</a:t>
            </a:r>
            <a:r>
              <a:rPr lang="en-US" altLang="en-US" sz="2800" dirty="0">
                <a:solidFill>
                  <a:schemeClr val="bg1">
                    <a:lumMod val="75000"/>
                  </a:schemeClr>
                </a:solidFill>
                <a:latin typeface="Arial" panose="020B0604020202020204" pitchFamily="34" charset="0"/>
              </a:rPr>
              <a:t> was established by 1950</a:t>
            </a:r>
          </a:p>
        </p:txBody>
      </p:sp>
      <p:sp>
        <p:nvSpPr>
          <p:cNvPr id="6" name="Text Box 5">
            <a:extLst>
              <a:ext uri="{FF2B5EF4-FFF2-40B4-BE49-F238E27FC236}">
                <a16:creationId xmlns:a16="http://schemas.microsoft.com/office/drawing/2014/main" id="{AB5326A4-3714-6B40-3102-CE6BC8E627D6}"/>
              </a:ext>
            </a:extLst>
          </p:cNvPr>
          <p:cNvSpPr txBox="1">
            <a:spLocks noChangeArrowheads="1"/>
          </p:cNvSpPr>
          <p:nvPr/>
        </p:nvSpPr>
        <p:spPr bwMode="auto">
          <a:xfrm>
            <a:off x="0" y="1398588"/>
            <a:ext cx="9144000" cy="27082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marL="342900" indent="-182563">
              <a:spcBef>
                <a:spcPct val="20000"/>
              </a:spcBef>
              <a:buChar char="•"/>
              <a:defRPr sz="3200">
                <a:solidFill>
                  <a:schemeClr val="tx1"/>
                </a:solidFill>
                <a:latin typeface="Times New Roman" panose="02020603050405020304" pitchFamily="18" charset="0"/>
              </a:defRPr>
            </a:lvl1pPr>
            <a:lvl2pPr marL="639763" indent="-2730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lvl="1">
              <a:spcBef>
                <a:spcPct val="0"/>
              </a:spcBef>
              <a:spcAft>
                <a:spcPts val="600"/>
              </a:spcAft>
              <a:defRPr/>
            </a:pPr>
            <a:r>
              <a:rPr lang="en-US" altLang="en-US" sz="2500" dirty="0">
                <a:solidFill>
                  <a:schemeClr val="bg1">
                    <a:lumMod val="75000"/>
                  </a:schemeClr>
                </a:solidFill>
                <a:latin typeface="Arial" panose="020B0604020202020204" pitchFamily="34" charset="0"/>
              </a:rPr>
              <a:t>cataloging diversity</a:t>
            </a:r>
          </a:p>
          <a:p>
            <a:pPr lvl="1">
              <a:spcBef>
                <a:spcPct val="0"/>
              </a:spcBef>
              <a:spcAft>
                <a:spcPts val="600"/>
              </a:spcAft>
              <a:defRPr/>
            </a:pPr>
            <a:r>
              <a:rPr lang="en-US" altLang="en-US" sz="2500" dirty="0">
                <a:solidFill>
                  <a:schemeClr val="bg1">
                    <a:lumMod val="75000"/>
                  </a:schemeClr>
                </a:solidFill>
                <a:latin typeface="Arial" panose="020B0604020202020204" pitchFamily="34" charset="0"/>
              </a:rPr>
              <a:t>using physiology to reconstruct phylogenetic relationships</a:t>
            </a:r>
          </a:p>
          <a:p>
            <a:pPr lvl="1">
              <a:spcBef>
                <a:spcPct val="0"/>
              </a:spcBef>
              <a:spcAft>
                <a:spcPts val="600"/>
              </a:spcAft>
              <a:defRPr/>
            </a:pPr>
            <a:r>
              <a:rPr lang="en-US" altLang="en-US" sz="2500" dirty="0">
                <a:latin typeface="Arial" panose="020B0604020202020204" pitchFamily="34" charset="0"/>
              </a:rPr>
              <a:t>elucidating how physiology mediates interactions between organisms and their environments</a:t>
            </a:r>
          </a:p>
          <a:p>
            <a:pPr lvl="1">
              <a:spcBef>
                <a:spcPct val="0"/>
              </a:spcBef>
              <a:spcAft>
                <a:spcPts val="600"/>
              </a:spcAft>
              <a:defRPr/>
            </a:pPr>
            <a:r>
              <a:rPr lang="en-US" altLang="en-US" sz="2500" dirty="0">
                <a:solidFill>
                  <a:schemeClr val="bg1">
                    <a:lumMod val="75000"/>
                  </a:schemeClr>
                </a:solidFill>
                <a:latin typeface="Arial" panose="020B0604020202020204" pitchFamily="34" charset="0"/>
              </a:rPr>
              <a:t>identifying model systems for studying particular functions</a:t>
            </a:r>
          </a:p>
          <a:p>
            <a:pPr lvl="1">
              <a:spcBef>
                <a:spcPct val="0"/>
              </a:spcBef>
              <a:spcAft>
                <a:spcPts val="600"/>
              </a:spcAft>
              <a:defRPr/>
            </a:pPr>
            <a:r>
              <a:rPr lang="en-US" altLang="en-US" sz="2500" dirty="0">
                <a:solidFill>
                  <a:schemeClr val="bg1">
                    <a:lumMod val="75000"/>
                  </a:schemeClr>
                </a:solidFill>
                <a:latin typeface="Arial" panose="020B0604020202020204" pitchFamily="34" charset="0"/>
              </a:rPr>
              <a:t>using kind of organism as a pseudo-experimental variable</a:t>
            </a:r>
          </a:p>
        </p:txBody>
      </p:sp>
      <p:sp>
        <p:nvSpPr>
          <p:cNvPr id="8199" name="Text Box 5">
            <a:extLst>
              <a:ext uri="{FF2B5EF4-FFF2-40B4-BE49-F238E27FC236}">
                <a16:creationId xmlns:a16="http://schemas.microsoft.com/office/drawing/2014/main" id="{EAEB9F2D-265D-5FF8-5A1C-0A913DAE1F70}"/>
              </a:ext>
            </a:extLst>
          </p:cNvPr>
          <p:cNvSpPr txBox="1">
            <a:spLocks noChangeArrowheads="1"/>
          </p:cNvSpPr>
          <p:nvPr/>
        </p:nvSpPr>
        <p:spPr bwMode="auto">
          <a:xfrm>
            <a:off x="136525" y="4175125"/>
            <a:ext cx="8956675" cy="23383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indent="-182563">
              <a:spcBef>
                <a:spcPct val="20000"/>
              </a:spcBef>
              <a:buChar char="•"/>
              <a:defRPr sz="3200">
                <a:solidFill>
                  <a:schemeClr val="tx1"/>
                </a:solidFill>
                <a:latin typeface="Times New Roman" panose="02020603050405020304" pitchFamily="18" charset="0"/>
              </a:defRPr>
            </a:lvl1pPr>
            <a:lvl2pPr marL="639763" indent="-2730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ts val="600"/>
              </a:spcBef>
              <a:spcAft>
                <a:spcPts val="600"/>
              </a:spcAft>
            </a:pPr>
            <a:r>
              <a:rPr lang="en-US" altLang="en-US" sz="2800" b="1">
                <a:latin typeface="Arial" panose="020B0604020202020204" pitchFamily="34" charset="0"/>
              </a:rPr>
              <a:t>Physiological ecology</a:t>
            </a:r>
            <a:r>
              <a:rPr lang="en-US" altLang="en-US" sz="2800">
                <a:latin typeface="Arial" panose="020B0604020202020204" pitchFamily="34" charset="0"/>
              </a:rPr>
              <a:t> developed somewhat later,</a:t>
            </a:r>
            <a:br>
              <a:rPr lang="en-US" altLang="en-US" sz="2800">
                <a:latin typeface="Arial" panose="020B0604020202020204" pitchFamily="34" charset="0"/>
              </a:rPr>
            </a:br>
            <a:r>
              <a:rPr lang="en-US" altLang="en-US" sz="2800">
                <a:latin typeface="Arial" panose="020B0604020202020204" pitchFamily="34" charset="0"/>
              </a:rPr>
              <a:t>  with an emphasis on the third goal</a:t>
            </a:r>
          </a:p>
          <a:p>
            <a:pPr lvl="1">
              <a:spcBef>
                <a:spcPct val="0"/>
              </a:spcBef>
              <a:spcAft>
                <a:spcPts val="600"/>
              </a:spcAft>
            </a:pPr>
            <a:r>
              <a:rPr lang="en-US" altLang="en-US" sz="2500">
                <a:latin typeface="Arial" panose="020B0604020202020204" pitchFamily="34" charset="0"/>
              </a:rPr>
              <a:t>whole organism was a primary focus</a:t>
            </a:r>
          </a:p>
          <a:p>
            <a:pPr lvl="1">
              <a:spcBef>
                <a:spcPct val="0"/>
              </a:spcBef>
              <a:spcAft>
                <a:spcPts val="600"/>
              </a:spcAft>
            </a:pPr>
            <a:r>
              <a:rPr lang="en-US" altLang="en-US" sz="2500">
                <a:latin typeface="Arial" panose="020B0604020202020204" pitchFamily="34" charset="0"/>
              </a:rPr>
              <a:t>acclimation, acclimatization</a:t>
            </a:r>
          </a:p>
          <a:p>
            <a:pPr lvl="1">
              <a:spcBef>
                <a:spcPct val="0"/>
              </a:spcBef>
              <a:spcAft>
                <a:spcPts val="600"/>
              </a:spcAft>
            </a:pPr>
            <a:r>
              <a:rPr lang="en-US" altLang="en-US" sz="2500">
                <a:latin typeface="Arial" panose="020B0604020202020204" pitchFamily="34" charset="0"/>
              </a:rPr>
              <a:t>effects of body size, allometry, and scaling</a:t>
            </a:r>
          </a:p>
        </p:txBody>
      </p:sp>
    </p:spTree>
    <p:extLst>
      <p:ext uri="{BB962C8B-B14F-4D97-AF65-F5344CB8AC3E}">
        <p14:creationId xmlns:p14="http://schemas.microsoft.com/office/powerpoint/2010/main" val="2350968556"/>
      </p:ext>
    </p:extLst>
  </p:cSld>
  <p:clrMapOvr>
    <a:masterClrMapping/>
  </p:clrMapOvr>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2" name="Slide Number Placeholder 3">
            <a:extLst>
              <a:ext uri="{FF2B5EF4-FFF2-40B4-BE49-F238E27FC236}">
                <a16:creationId xmlns:a16="http://schemas.microsoft.com/office/drawing/2014/main" id="{A5DA6F29-6C01-B361-4158-28154DF7483B}"/>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605DD354-1580-4E52-A19C-E8E4F2540D3E}" type="slidenum">
              <a:rPr lang="en-US" altLang="en-US" sz="1400"/>
              <a:pPr>
                <a:spcBef>
                  <a:spcPct val="0"/>
                </a:spcBef>
                <a:buFontTx/>
                <a:buNone/>
              </a:pPr>
              <a:t>63</a:t>
            </a:fld>
            <a:endParaRPr lang="en-US" altLang="en-US" sz="1400"/>
          </a:p>
        </p:txBody>
      </p:sp>
      <p:sp>
        <p:nvSpPr>
          <p:cNvPr id="10243" name="Line 2">
            <a:extLst>
              <a:ext uri="{FF2B5EF4-FFF2-40B4-BE49-F238E27FC236}">
                <a16:creationId xmlns:a16="http://schemas.microsoft.com/office/drawing/2014/main" id="{BFF4EBC8-1CE4-5BB4-78AD-EA2415FF5208}"/>
              </a:ext>
            </a:extLst>
          </p:cNvPr>
          <p:cNvSpPr>
            <a:spLocks noChangeShapeType="1"/>
          </p:cNvSpPr>
          <p:nvPr/>
        </p:nvSpPr>
        <p:spPr bwMode="auto">
          <a:xfrm>
            <a:off x="228600" y="739775"/>
            <a:ext cx="8683625" cy="0"/>
          </a:xfrm>
          <a:prstGeom prst="line">
            <a:avLst/>
          </a:prstGeom>
          <a:noFill/>
          <a:ln w="50800">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0244" name="Text Box 5">
            <a:extLst>
              <a:ext uri="{FF2B5EF4-FFF2-40B4-BE49-F238E27FC236}">
                <a16:creationId xmlns:a16="http://schemas.microsoft.com/office/drawing/2014/main" id="{D43A7860-1320-8170-ED10-9A1FAB4B1B06}"/>
              </a:ext>
            </a:extLst>
          </p:cNvPr>
          <p:cNvSpPr txBox="1">
            <a:spLocks noChangeArrowheads="1"/>
          </p:cNvSpPr>
          <p:nvPr/>
        </p:nvSpPr>
        <p:spPr bwMode="auto">
          <a:xfrm>
            <a:off x="136525" y="868363"/>
            <a:ext cx="8956675" cy="38623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indent="-182563">
              <a:spcBef>
                <a:spcPct val="20000"/>
              </a:spcBef>
              <a:buChar char="•"/>
              <a:defRPr sz="3200">
                <a:solidFill>
                  <a:schemeClr val="tx1"/>
                </a:solidFill>
                <a:latin typeface="Times New Roman" panose="02020603050405020304" pitchFamily="18" charset="0"/>
              </a:defRPr>
            </a:lvl1pPr>
            <a:lvl2pPr marL="639763" indent="-2730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spcAft>
                <a:spcPts val="600"/>
              </a:spcAft>
            </a:pPr>
            <a:r>
              <a:rPr lang="en-US" altLang="en-US" sz="2800">
                <a:latin typeface="Arial" panose="020B0604020202020204" pitchFamily="34" charset="0"/>
              </a:rPr>
              <a:t>Both fields always had an evolutionary component</a:t>
            </a:r>
          </a:p>
          <a:p>
            <a:pPr lvl="1">
              <a:spcBef>
                <a:spcPct val="0"/>
              </a:spcBef>
              <a:spcAft>
                <a:spcPts val="600"/>
              </a:spcAft>
            </a:pPr>
            <a:r>
              <a:rPr lang="en-US" altLang="en-US" sz="2500">
                <a:latin typeface="Arial" panose="020B0604020202020204" pitchFamily="34" charset="0"/>
              </a:rPr>
              <a:t>often not rigorous, e.g., only 2 species compared</a:t>
            </a:r>
          </a:p>
          <a:p>
            <a:pPr lvl="2">
              <a:spcBef>
                <a:spcPct val="0"/>
              </a:spcBef>
              <a:spcAft>
                <a:spcPts val="600"/>
              </a:spcAft>
            </a:pPr>
            <a:r>
              <a:rPr lang="en-US" altLang="en-US" sz="2100">
                <a:latin typeface="Arial" panose="020B0604020202020204" pitchFamily="34" charset="0"/>
              </a:rPr>
              <a:t>inadequate "control" species, e.g., domesticated lab rat versus distantly related desert Kangaroo rat</a:t>
            </a:r>
          </a:p>
          <a:p>
            <a:pPr lvl="1">
              <a:spcBef>
                <a:spcPct val="0"/>
              </a:spcBef>
              <a:spcAft>
                <a:spcPts val="600"/>
              </a:spcAft>
            </a:pPr>
            <a:r>
              <a:rPr lang="en-US" altLang="en-US" sz="2500">
                <a:latin typeface="Arial" panose="020B0604020202020204" pitchFamily="34" charset="0"/>
              </a:rPr>
              <a:t>a priori hypotheses often not tested:</a:t>
            </a:r>
            <a:br>
              <a:rPr lang="en-US" altLang="en-US" sz="2500">
                <a:latin typeface="Arial" panose="020B0604020202020204" pitchFamily="34" charset="0"/>
              </a:rPr>
            </a:br>
            <a:r>
              <a:rPr lang="en-US" altLang="en-US" sz="2500">
                <a:latin typeface="Arial" panose="020B0604020202020204" pitchFamily="34" charset="0"/>
              </a:rPr>
              <a:t>"just-so" stories about (assumed) adaptation</a:t>
            </a:r>
          </a:p>
          <a:p>
            <a:pPr lvl="1">
              <a:spcBef>
                <a:spcPct val="0"/>
              </a:spcBef>
              <a:spcAft>
                <a:spcPts val="600"/>
              </a:spcAft>
            </a:pPr>
            <a:r>
              <a:rPr lang="en-US" altLang="en-US" sz="2500">
                <a:latin typeface="Arial" panose="020B0604020202020204" pitchFamily="34" charset="0"/>
              </a:rPr>
              <a:t>overemphasis on natural selection and adaptation</a:t>
            </a:r>
          </a:p>
          <a:p>
            <a:pPr lvl="1">
              <a:spcBef>
                <a:spcPct val="0"/>
              </a:spcBef>
              <a:spcAft>
                <a:spcPts val="600"/>
              </a:spcAft>
            </a:pPr>
            <a:r>
              <a:rPr lang="en-US" altLang="en-US" sz="2500">
                <a:latin typeface="Arial" panose="020B0604020202020204" pitchFamily="34" charset="0"/>
              </a:rPr>
              <a:t>other causes of physiological evolution often ignored (random genetic drift, sexual selection)</a:t>
            </a:r>
          </a:p>
        </p:txBody>
      </p:sp>
      <p:sp>
        <p:nvSpPr>
          <p:cNvPr id="7" name="Text Box 3">
            <a:extLst>
              <a:ext uri="{FF2B5EF4-FFF2-40B4-BE49-F238E27FC236}">
                <a16:creationId xmlns:a16="http://schemas.microsoft.com/office/drawing/2014/main" id="{B047E1BB-5687-E305-5C48-4BD10FE0FDB2}"/>
              </a:ext>
            </a:extLst>
          </p:cNvPr>
          <p:cNvSpPr txBox="1">
            <a:spLocks noChangeArrowheads="1"/>
          </p:cNvSpPr>
          <p:nvPr/>
        </p:nvSpPr>
        <p:spPr bwMode="auto">
          <a:xfrm>
            <a:off x="0" y="76200"/>
            <a:ext cx="9144000" cy="6477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95000"/>
              </a:lnSpc>
              <a:spcAft>
                <a:spcPct val="10000"/>
              </a:spcAft>
              <a:defRPr/>
            </a:pPr>
            <a:r>
              <a:rPr lang="en-US" altLang="en-US" sz="3800" b="1" dirty="0">
                <a:effectLst>
                  <a:outerShdw blurRad="38100" dist="38100" dir="2700000" algn="tl">
                    <a:srgbClr val="C0C0C0"/>
                  </a:outerShdw>
                </a:effectLst>
                <a:latin typeface="Arial" panose="020B0604020202020204" pitchFamily="34" charset="0"/>
              </a:rPr>
              <a:t>Origin of Evolutionary Physiology</a:t>
            </a:r>
          </a:p>
        </p:txBody>
      </p:sp>
    </p:spTree>
    <p:extLst>
      <p:ext uri="{BB962C8B-B14F-4D97-AF65-F5344CB8AC3E}">
        <p14:creationId xmlns:p14="http://schemas.microsoft.com/office/powerpoint/2010/main" val="3948444031"/>
      </p:ext>
    </p:extLst>
  </p:cSld>
  <p:clrMapOvr>
    <a:masterClrMapping/>
  </p:clrMapOvr>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Slide Number Placeholder 3">
            <a:extLst>
              <a:ext uri="{FF2B5EF4-FFF2-40B4-BE49-F238E27FC236}">
                <a16:creationId xmlns:a16="http://schemas.microsoft.com/office/drawing/2014/main" id="{A815923E-61B0-9EEC-4B71-9180251B9BCD}"/>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CA4B7D77-6E70-40F5-AB2F-65E4EBD4A5B0}" type="slidenum">
              <a:rPr lang="en-US" altLang="en-US" sz="1400"/>
              <a:pPr>
                <a:spcBef>
                  <a:spcPct val="0"/>
                </a:spcBef>
                <a:buFontTx/>
                <a:buNone/>
              </a:pPr>
              <a:t>64</a:t>
            </a:fld>
            <a:endParaRPr lang="en-US" altLang="en-US" sz="1400"/>
          </a:p>
        </p:txBody>
      </p:sp>
      <p:sp>
        <p:nvSpPr>
          <p:cNvPr id="12291" name="Line 2">
            <a:extLst>
              <a:ext uri="{FF2B5EF4-FFF2-40B4-BE49-F238E27FC236}">
                <a16:creationId xmlns:a16="http://schemas.microsoft.com/office/drawing/2014/main" id="{C7DC2A88-4CD1-F689-DB26-3ABBBBAAA942}"/>
              </a:ext>
            </a:extLst>
          </p:cNvPr>
          <p:cNvSpPr>
            <a:spLocks noChangeShapeType="1"/>
          </p:cNvSpPr>
          <p:nvPr/>
        </p:nvSpPr>
        <p:spPr bwMode="auto">
          <a:xfrm>
            <a:off x="228600" y="739775"/>
            <a:ext cx="8683625" cy="0"/>
          </a:xfrm>
          <a:prstGeom prst="line">
            <a:avLst/>
          </a:prstGeom>
          <a:noFill/>
          <a:ln w="50800">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2292" name="Text Box 5">
            <a:extLst>
              <a:ext uri="{FF2B5EF4-FFF2-40B4-BE49-F238E27FC236}">
                <a16:creationId xmlns:a16="http://schemas.microsoft.com/office/drawing/2014/main" id="{9EAF6678-91A2-244C-5AB8-15DB5C948F7D}"/>
              </a:ext>
            </a:extLst>
          </p:cNvPr>
          <p:cNvSpPr txBox="1">
            <a:spLocks noChangeArrowheads="1"/>
          </p:cNvSpPr>
          <p:nvPr/>
        </p:nvSpPr>
        <p:spPr bwMode="auto">
          <a:xfrm>
            <a:off x="136525" y="868363"/>
            <a:ext cx="8956675" cy="45243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indent="-182563">
              <a:spcBef>
                <a:spcPct val="20000"/>
              </a:spcBef>
              <a:buChar char="•"/>
              <a:defRPr sz="3200">
                <a:solidFill>
                  <a:schemeClr val="tx1"/>
                </a:solidFill>
                <a:latin typeface="Times New Roman" panose="02020603050405020304" pitchFamily="18" charset="0"/>
              </a:defRPr>
            </a:lvl1pPr>
            <a:lvl2pPr marL="639763" indent="-2730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spcAft>
                <a:spcPts val="600"/>
              </a:spcAft>
            </a:pPr>
            <a:r>
              <a:rPr lang="en-US" altLang="en-US" sz="2800" b="1">
                <a:latin typeface="Arial" panose="020B0604020202020204" pitchFamily="34" charset="0"/>
              </a:rPr>
              <a:t>Evolutionary physiology</a:t>
            </a:r>
            <a:r>
              <a:rPr lang="en-US" altLang="en-US" sz="2800">
                <a:latin typeface="Arial" panose="020B0604020202020204" pitchFamily="34" charset="0"/>
              </a:rPr>
              <a:t> arose in the late 1970s</a:t>
            </a:r>
          </a:p>
          <a:p>
            <a:pPr lvl="1">
              <a:spcBef>
                <a:spcPct val="0"/>
              </a:spcBef>
              <a:spcAft>
                <a:spcPts val="600"/>
              </a:spcAft>
            </a:pPr>
            <a:r>
              <a:rPr lang="en-US" altLang="en-US" sz="2500">
                <a:latin typeface="Arial" panose="020B0604020202020204" pitchFamily="34" charset="0"/>
              </a:rPr>
              <a:t>debates concerning the metabolic and thermoregulatory status of dinosaurs and mammal-like reptiles</a:t>
            </a:r>
          </a:p>
          <a:p>
            <a:pPr lvl="1">
              <a:spcBef>
                <a:spcPct val="0"/>
              </a:spcBef>
              <a:spcAft>
                <a:spcPts val="600"/>
              </a:spcAft>
            </a:pPr>
            <a:r>
              <a:rPr lang="en-US" altLang="en-US" sz="2500">
                <a:latin typeface="Arial" panose="020B0604020202020204" pitchFamily="34" charset="0"/>
              </a:rPr>
              <a:t>borrowed rigorous inferential approaches from evolutionary biology and population/quantitative genetics</a:t>
            </a:r>
          </a:p>
          <a:p>
            <a:pPr lvl="1">
              <a:spcBef>
                <a:spcPct val="0"/>
              </a:spcBef>
              <a:spcAft>
                <a:spcPts val="600"/>
              </a:spcAft>
            </a:pPr>
            <a:r>
              <a:rPr lang="en-US" altLang="en-US" sz="2500">
                <a:latin typeface="Arial" panose="020B0604020202020204" pitchFamily="34" charset="0"/>
              </a:rPr>
              <a:t>added focus on individual variation, heritability</a:t>
            </a:r>
          </a:p>
          <a:p>
            <a:pPr lvl="1">
              <a:spcBef>
                <a:spcPct val="0"/>
              </a:spcBef>
              <a:spcAft>
                <a:spcPts val="600"/>
              </a:spcAft>
            </a:pPr>
            <a:r>
              <a:rPr lang="en-US" altLang="en-US" sz="2500">
                <a:latin typeface="Arial" panose="020B0604020202020204" pitchFamily="34" charset="0"/>
              </a:rPr>
              <a:t>measurement of selection in nature</a:t>
            </a:r>
          </a:p>
          <a:p>
            <a:pPr lvl="1">
              <a:spcBef>
                <a:spcPct val="0"/>
              </a:spcBef>
              <a:spcAft>
                <a:spcPts val="600"/>
              </a:spcAft>
            </a:pPr>
            <a:r>
              <a:rPr lang="en-US" altLang="en-US" sz="2500">
                <a:latin typeface="Arial" panose="020B0604020202020204" pitchFamily="34" charset="0"/>
              </a:rPr>
              <a:t>focus on complex traits &amp; hierarchical perspective</a:t>
            </a:r>
          </a:p>
          <a:p>
            <a:pPr lvl="1">
              <a:spcBef>
                <a:spcPct val="0"/>
              </a:spcBef>
              <a:spcAft>
                <a:spcPts val="600"/>
              </a:spcAft>
            </a:pPr>
            <a:r>
              <a:rPr lang="en-US" altLang="en-US" sz="2500">
                <a:latin typeface="Arial" panose="020B0604020202020204" pitchFamily="34" charset="0"/>
              </a:rPr>
              <a:t>trade-offs and constraints</a:t>
            </a:r>
          </a:p>
          <a:p>
            <a:pPr lvl="1">
              <a:spcBef>
                <a:spcPct val="0"/>
              </a:spcBef>
              <a:spcAft>
                <a:spcPts val="600"/>
              </a:spcAft>
            </a:pPr>
            <a:r>
              <a:rPr lang="en-US" altLang="en-US" sz="2500">
                <a:latin typeface="Arial" panose="020B0604020202020204" pitchFamily="34" charset="0"/>
              </a:rPr>
              <a:t>adaptive plasticity</a:t>
            </a:r>
          </a:p>
        </p:txBody>
      </p:sp>
      <p:sp>
        <p:nvSpPr>
          <p:cNvPr id="7" name="Text Box 3">
            <a:extLst>
              <a:ext uri="{FF2B5EF4-FFF2-40B4-BE49-F238E27FC236}">
                <a16:creationId xmlns:a16="http://schemas.microsoft.com/office/drawing/2014/main" id="{AAC7445B-8CC7-B8B2-57F9-C13A2F570036}"/>
              </a:ext>
            </a:extLst>
          </p:cNvPr>
          <p:cNvSpPr txBox="1">
            <a:spLocks noChangeArrowheads="1"/>
          </p:cNvSpPr>
          <p:nvPr/>
        </p:nvSpPr>
        <p:spPr bwMode="auto">
          <a:xfrm>
            <a:off x="0" y="76200"/>
            <a:ext cx="9144000" cy="6477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95000"/>
              </a:lnSpc>
              <a:spcAft>
                <a:spcPct val="10000"/>
              </a:spcAft>
              <a:defRPr/>
            </a:pPr>
            <a:r>
              <a:rPr lang="en-US" altLang="en-US" sz="3800" b="1" dirty="0">
                <a:effectLst>
                  <a:outerShdw blurRad="38100" dist="38100" dir="2700000" algn="tl">
                    <a:srgbClr val="C0C0C0"/>
                  </a:outerShdw>
                </a:effectLst>
                <a:latin typeface="Arial" panose="020B0604020202020204" pitchFamily="34" charset="0"/>
              </a:rPr>
              <a:t>Origin of Evolutionary Physiology</a:t>
            </a:r>
          </a:p>
        </p:txBody>
      </p:sp>
    </p:spTree>
    <p:extLst>
      <p:ext uri="{BB962C8B-B14F-4D97-AF65-F5344CB8AC3E}">
        <p14:creationId xmlns:p14="http://schemas.microsoft.com/office/powerpoint/2010/main" val="3792276371"/>
      </p:ext>
    </p:extLst>
  </p:cSld>
  <p:clrMapOvr>
    <a:masterClrMapping/>
  </p:clrMapOvr>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6" name="Slide Number Placeholder 3">
            <a:extLst>
              <a:ext uri="{FF2B5EF4-FFF2-40B4-BE49-F238E27FC236}">
                <a16:creationId xmlns:a16="http://schemas.microsoft.com/office/drawing/2014/main" id="{CE228E6D-C875-E6B2-42DD-00F9268988CF}"/>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5A26DF0D-8C10-4C41-98E7-574FCB8D9CD6}" type="slidenum">
              <a:rPr lang="en-US" altLang="en-US" sz="1400"/>
              <a:pPr>
                <a:spcBef>
                  <a:spcPct val="0"/>
                </a:spcBef>
                <a:buFontTx/>
                <a:buNone/>
              </a:pPr>
              <a:t>65</a:t>
            </a:fld>
            <a:endParaRPr lang="en-US" altLang="en-US" sz="1400"/>
          </a:p>
        </p:txBody>
      </p:sp>
      <p:pic>
        <p:nvPicPr>
          <p:cNvPr id="16387" name="Picture 11" descr="placenta_med">
            <a:extLst>
              <a:ext uri="{FF2B5EF4-FFF2-40B4-BE49-F238E27FC236}">
                <a16:creationId xmlns:a16="http://schemas.microsoft.com/office/drawing/2014/main" id="{5FE0BFC5-9EC4-09C7-51CA-0E2C72B5978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rot="-1885274">
            <a:off x="2982913" y="1368425"/>
            <a:ext cx="3568700" cy="2147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6388" name="Picture 9" descr="brain-limbic">
            <a:extLst>
              <a:ext uri="{FF2B5EF4-FFF2-40B4-BE49-F238E27FC236}">
                <a16:creationId xmlns:a16="http://schemas.microsoft.com/office/drawing/2014/main" id="{BE10144B-055C-93AB-DF98-229C3ED2E626}"/>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318250" y="998538"/>
            <a:ext cx="2825750" cy="2524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6389" name="Picture 2" descr="eyeanat">
            <a:extLst>
              <a:ext uri="{FF2B5EF4-FFF2-40B4-BE49-F238E27FC236}">
                <a16:creationId xmlns:a16="http://schemas.microsoft.com/office/drawing/2014/main" id="{20C407AE-CE1D-9E5A-76B6-9090569E8F51}"/>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1750" y="815975"/>
            <a:ext cx="3038475" cy="30654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6390" name="Line 3">
            <a:extLst>
              <a:ext uri="{FF2B5EF4-FFF2-40B4-BE49-F238E27FC236}">
                <a16:creationId xmlns:a16="http://schemas.microsoft.com/office/drawing/2014/main" id="{CD5793DA-675B-49B3-F6F3-0F3F6F56E4CD}"/>
              </a:ext>
            </a:extLst>
          </p:cNvPr>
          <p:cNvSpPr>
            <a:spLocks noChangeShapeType="1"/>
          </p:cNvSpPr>
          <p:nvPr/>
        </p:nvSpPr>
        <p:spPr bwMode="auto">
          <a:xfrm>
            <a:off x="228600" y="852488"/>
            <a:ext cx="8683625" cy="0"/>
          </a:xfrm>
          <a:prstGeom prst="line">
            <a:avLst/>
          </a:prstGeom>
          <a:noFill/>
          <a:ln w="50800">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6391" name="Text Box 4">
            <a:extLst>
              <a:ext uri="{FF2B5EF4-FFF2-40B4-BE49-F238E27FC236}">
                <a16:creationId xmlns:a16="http://schemas.microsoft.com/office/drawing/2014/main" id="{DDC78718-0FCE-34DA-6467-2E8B46CAE1F4}"/>
              </a:ext>
            </a:extLst>
          </p:cNvPr>
          <p:cNvSpPr txBox="1">
            <a:spLocks noChangeArrowheads="1"/>
          </p:cNvSpPr>
          <p:nvPr/>
        </p:nvSpPr>
        <p:spPr bwMode="auto">
          <a:xfrm>
            <a:off x="381000" y="60325"/>
            <a:ext cx="8686800" cy="8223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nSpc>
                <a:spcPct val="95000"/>
              </a:lnSpc>
              <a:spcBef>
                <a:spcPct val="0"/>
              </a:spcBef>
              <a:spcAft>
                <a:spcPct val="10000"/>
              </a:spcAft>
              <a:buFontTx/>
              <a:buNone/>
            </a:pPr>
            <a:r>
              <a:rPr lang="en-US" altLang="en-US" sz="4400" b="1">
                <a:latin typeface="Arial" panose="020B0604020202020204" pitchFamily="34" charset="0"/>
              </a:rPr>
              <a:t>How do complex traits evolve?</a:t>
            </a:r>
          </a:p>
        </p:txBody>
      </p:sp>
      <p:grpSp>
        <p:nvGrpSpPr>
          <p:cNvPr id="2120716" name="Group 12">
            <a:extLst>
              <a:ext uri="{FF2B5EF4-FFF2-40B4-BE49-F238E27FC236}">
                <a16:creationId xmlns:a16="http://schemas.microsoft.com/office/drawing/2014/main" id="{0C09F29A-2CEE-B605-7B20-542E0A2E0E0C}"/>
              </a:ext>
            </a:extLst>
          </p:cNvPr>
          <p:cNvGrpSpPr>
            <a:grpSpLocks/>
          </p:cNvGrpSpPr>
          <p:nvPr/>
        </p:nvGrpSpPr>
        <p:grpSpPr bwMode="auto">
          <a:xfrm>
            <a:off x="547688" y="3624263"/>
            <a:ext cx="8180387" cy="3233737"/>
            <a:chOff x="345" y="2283"/>
            <a:chExt cx="5153" cy="2037"/>
          </a:xfrm>
        </p:grpSpPr>
        <p:pic>
          <p:nvPicPr>
            <p:cNvPr id="16394" name="Picture 5" descr="Jogging_girl_www">
              <a:extLst>
                <a:ext uri="{FF2B5EF4-FFF2-40B4-BE49-F238E27FC236}">
                  <a16:creationId xmlns:a16="http://schemas.microsoft.com/office/drawing/2014/main" id="{FAC6C8E8-5B7D-B782-0C44-4832075B222E}"/>
                </a:ext>
              </a:extLst>
            </p:cNvPr>
            <p:cNvPicPr>
              <a:picLocks noChangeAspect="1" noChangeArrowheads="1"/>
            </p:cNvPicPr>
            <p:nvPr/>
          </p:nvPicPr>
          <p:blipFill>
            <a:blip r:embed="rId6">
              <a:extLst>
                <a:ext uri="{28A0092B-C50C-407E-A947-70E740481C1C}">
                  <a14:useLocalDpi xmlns:a14="http://schemas.microsoft.com/office/drawing/2010/main" val="0"/>
                </a:ext>
              </a:extLst>
            </a:blip>
            <a:srcRect l="6415" t="1819" r="6415" b="3636"/>
            <a:stretch>
              <a:fillRect/>
            </a:stretch>
          </p:blipFill>
          <p:spPr bwMode="auto">
            <a:xfrm>
              <a:off x="3370" y="2283"/>
              <a:ext cx="2128" cy="2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6395" name="Picture 10" descr="Wolf_WOV-08-LS0003-01P">
              <a:extLst>
                <a:ext uri="{FF2B5EF4-FFF2-40B4-BE49-F238E27FC236}">
                  <a16:creationId xmlns:a16="http://schemas.microsoft.com/office/drawing/2014/main" id="{145A1EF6-2A77-661E-1248-4B81D2BFA480}"/>
                </a:ext>
              </a:extLst>
            </p:cNvPr>
            <p:cNvPicPr>
              <a:picLocks noChangeAspect="1" noChangeArrowheads="1"/>
            </p:cNvPicPr>
            <p:nvPr/>
          </p:nvPicPr>
          <p:blipFill>
            <a:blip r:embed="rId7">
              <a:extLst>
                <a:ext uri="{28A0092B-C50C-407E-A947-70E740481C1C}">
                  <a14:useLocalDpi xmlns:a14="http://schemas.microsoft.com/office/drawing/2010/main" val="0"/>
                </a:ext>
              </a:extLst>
            </a:blip>
            <a:srcRect t="10847"/>
            <a:stretch>
              <a:fillRect/>
            </a:stretch>
          </p:blipFill>
          <p:spPr bwMode="auto">
            <a:xfrm>
              <a:off x="345" y="2713"/>
              <a:ext cx="2598" cy="16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2" name="TextBox 1">
            <a:extLst>
              <a:ext uri="{FF2B5EF4-FFF2-40B4-BE49-F238E27FC236}">
                <a16:creationId xmlns:a16="http://schemas.microsoft.com/office/drawing/2014/main" id="{86CDD239-FF08-2952-0344-3741EAA2CDF2}"/>
              </a:ext>
            </a:extLst>
          </p:cNvPr>
          <p:cNvSpPr txBox="1">
            <a:spLocks noChangeArrowheads="1"/>
          </p:cNvSpPr>
          <p:nvPr/>
        </p:nvSpPr>
        <p:spPr bwMode="auto">
          <a:xfrm>
            <a:off x="1989138" y="2446338"/>
            <a:ext cx="5216525" cy="2170112"/>
          </a:xfrm>
          <a:prstGeom prst="rect">
            <a:avLst/>
          </a:prstGeom>
          <a:solidFill>
            <a:schemeClr val="accent1"/>
          </a:solidFill>
          <a:ln w="22225">
            <a:solidFill>
              <a:schemeClr val="tx1"/>
            </a:solidFill>
            <a:miter lim="800000"/>
            <a:headEnd/>
            <a:tailEnd/>
          </a:ln>
        </p:spPr>
        <p:txBody>
          <a:bodyPr lIns="182880" rIns="182880" bIns="9144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0"/>
              </a:spcBef>
              <a:buFontTx/>
              <a:buNone/>
            </a:pPr>
            <a:r>
              <a:rPr lang="en-US" altLang="en-US" sz="6600" b="1">
                <a:latin typeface="Arial" panose="020B0604020202020204" pitchFamily="34" charset="0"/>
                <a:cs typeface="Arial" panose="020B0604020202020204" pitchFamily="34" charset="0"/>
              </a:rPr>
              <a:t>How can we study this?</a:t>
            </a:r>
          </a:p>
        </p:txBody>
      </p:sp>
    </p:spTree>
    <p:extLst>
      <p:ext uri="{BB962C8B-B14F-4D97-AF65-F5344CB8AC3E}">
        <p14:creationId xmlns:p14="http://schemas.microsoft.com/office/powerpoint/2010/main" val="305663986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nodeType="clickEffect">
                                  <p:stCondLst>
                                    <p:cond delay="0"/>
                                  </p:stCondLst>
                                  <p:childTnLst>
                                    <p:set>
                                      <p:cBhvr>
                                        <p:cTn id="6" dur="1" fill="hold">
                                          <p:stCondLst>
                                            <p:cond delay="0"/>
                                          </p:stCondLst>
                                        </p:cTn>
                                        <p:tgtEl>
                                          <p:spTgt spid="2120716"/>
                                        </p:tgtEl>
                                        <p:attrNameLst>
                                          <p:attrName>style.visibility</p:attrName>
                                        </p:attrNameLst>
                                      </p:cBhvr>
                                      <p:to>
                                        <p:strVal val="visible"/>
                                      </p:to>
                                    </p:set>
                                    <p:anim calcmode="lin" valueType="num">
                                      <p:cBhvr additive="base">
                                        <p:cTn id="7" dur="500" fill="hold"/>
                                        <p:tgtEl>
                                          <p:spTgt spid="2120716"/>
                                        </p:tgtEl>
                                        <p:attrNameLst>
                                          <p:attrName>ppt_x</p:attrName>
                                        </p:attrNameLst>
                                      </p:cBhvr>
                                      <p:tavLst>
                                        <p:tav tm="0">
                                          <p:val>
                                            <p:strVal val="0-#ppt_w/2"/>
                                          </p:val>
                                        </p:tav>
                                        <p:tav tm="100000">
                                          <p:val>
                                            <p:strVal val="#ppt_x"/>
                                          </p:val>
                                        </p:tav>
                                      </p:tavLst>
                                    </p:anim>
                                    <p:anim calcmode="lin" valueType="num">
                                      <p:cBhvr additive="base">
                                        <p:cTn id="8" dur="500" fill="hold"/>
                                        <p:tgtEl>
                                          <p:spTgt spid="2120716"/>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434" name="Picture 2" descr="HEART_CF">
            <a:extLst>
              <a:ext uri="{FF2B5EF4-FFF2-40B4-BE49-F238E27FC236}">
                <a16:creationId xmlns:a16="http://schemas.microsoft.com/office/drawing/2014/main" id="{937628BB-FA2F-69A8-14AA-FA57B32372B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154488" y="931863"/>
            <a:ext cx="4695825" cy="3521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8435" name="Slide Number Placeholder 3">
            <a:extLst>
              <a:ext uri="{FF2B5EF4-FFF2-40B4-BE49-F238E27FC236}">
                <a16:creationId xmlns:a16="http://schemas.microsoft.com/office/drawing/2014/main" id="{36F115DB-9174-2215-C49A-8CBF2ADC60EC}"/>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C831C243-89B7-43C6-A2CB-EA304C80FE1B}" type="slidenum">
              <a:rPr lang="en-US" altLang="en-US" sz="1400"/>
              <a:pPr>
                <a:spcBef>
                  <a:spcPct val="0"/>
                </a:spcBef>
                <a:buFontTx/>
                <a:buNone/>
              </a:pPr>
              <a:t>66</a:t>
            </a:fld>
            <a:endParaRPr lang="en-US" altLang="en-US" sz="1400"/>
          </a:p>
        </p:txBody>
      </p:sp>
      <p:sp>
        <p:nvSpPr>
          <p:cNvPr id="18436" name="Line 3">
            <a:extLst>
              <a:ext uri="{FF2B5EF4-FFF2-40B4-BE49-F238E27FC236}">
                <a16:creationId xmlns:a16="http://schemas.microsoft.com/office/drawing/2014/main" id="{C51E4183-1ABD-2D90-1A81-A7C6474CE8DE}"/>
              </a:ext>
            </a:extLst>
          </p:cNvPr>
          <p:cNvSpPr>
            <a:spLocks noChangeShapeType="1"/>
          </p:cNvSpPr>
          <p:nvPr/>
        </p:nvSpPr>
        <p:spPr bwMode="auto">
          <a:xfrm>
            <a:off x="228600" y="852488"/>
            <a:ext cx="8683625" cy="0"/>
          </a:xfrm>
          <a:prstGeom prst="line">
            <a:avLst/>
          </a:prstGeom>
          <a:noFill/>
          <a:ln w="50800">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8437" name="Text Box 4">
            <a:extLst>
              <a:ext uri="{FF2B5EF4-FFF2-40B4-BE49-F238E27FC236}">
                <a16:creationId xmlns:a16="http://schemas.microsoft.com/office/drawing/2014/main" id="{A38CB96A-B1FA-9387-E2F0-9E4E54CE9014}"/>
              </a:ext>
            </a:extLst>
          </p:cNvPr>
          <p:cNvSpPr txBox="1">
            <a:spLocks noChangeArrowheads="1"/>
          </p:cNvSpPr>
          <p:nvPr/>
        </p:nvSpPr>
        <p:spPr bwMode="auto">
          <a:xfrm>
            <a:off x="228600" y="109538"/>
            <a:ext cx="8683625" cy="8223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nSpc>
                <a:spcPct val="95000"/>
              </a:lnSpc>
              <a:spcBef>
                <a:spcPct val="0"/>
              </a:spcBef>
              <a:spcAft>
                <a:spcPct val="10000"/>
              </a:spcAft>
              <a:buFontTx/>
              <a:buNone/>
            </a:pPr>
            <a:r>
              <a:rPr lang="en-US" altLang="en-US" sz="4000" b="1">
                <a:latin typeface="Arial" panose="020B0604020202020204" pitchFamily="34" charset="0"/>
              </a:rPr>
              <a:t>Phylogeny &amp; interspecific variation</a:t>
            </a:r>
          </a:p>
        </p:txBody>
      </p:sp>
      <p:pic>
        <p:nvPicPr>
          <p:cNvPr id="18438" name="Picture 4">
            <a:extLst>
              <a:ext uri="{FF2B5EF4-FFF2-40B4-BE49-F238E27FC236}">
                <a16:creationId xmlns:a16="http://schemas.microsoft.com/office/drawing/2014/main" id="{B807C397-94B1-53DA-326D-21655D32361A}"/>
              </a:ext>
            </a:extLst>
          </p:cNvPr>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5205413" y="4662488"/>
            <a:ext cx="3070225" cy="2195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439" name="Picture 7">
            <a:extLst>
              <a:ext uri="{FF2B5EF4-FFF2-40B4-BE49-F238E27FC236}">
                <a16:creationId xmlns:a16="http://schemas.microsoft.com/office/drawing/2014/main" id="{F5923486-B0A4-8405-1189-4E3FC20216B0}"/>
              </a:ext>
            </a:extLst>
          </p:cNvPr>
          <p:cNvPicPr>
            <a:picLocks noChangeAspect="1"/>
          </p:cNvPicPr>
          <p:nvPr/>
        </p:nvPicPr>
        <p:blipFill>
          <a:blip r:embed="rId5">
            <a:extLst>
              <a:ext uri="{28A0092B-C50C-407E-A947-70E740481C1C}">
                <a14:useLocalDpi xmlns:a14="http://schemas.microsoft.com/office/drawing/2010/main" val="0"/>
              </a:ext>
            </a:extLst>
          </a:blip>
          <a:srcRect/>
          <a:stretch>
            <a:fillRect/>
          </a:stretch>
        </p:blipFill>
        <p:spPr bwMode="auto">
          <a:xfrm>
            <a:off x="365125" y="2798763"/>
            <a:ext cx="3216275" cy="3933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8440" name="TextBox 7">
            <a:extLst>
              <a:ext uri="{FF2B5EF4-FFF2-40B4-BE49-F238E27FC236}">
                <a16:creationId xmlns:a16="http://schemas.microsoft.com/office/drawing/2014/main" id="{091BDD15-1926-E549-AFF7-07770C3A4546}"/>
              </a:ext>
            </a:extLst>
          </p:cNvPr>
          <p:cNvSpPr txBox="1">
            <a:spLocks noChangeArrowheads="1"/>
          </p:cNvSpPr>
          <p:nvPr/>
        </p:nvSpPr>
        <p:spPr bwMode="auto">
          <a:xfrm>
            <a:off x="238125" y="1031875"/>
            <a:ext cx="3495675" cy="1614488"/>
          </a:xfrm>
          <a:prstGeom prst="rect">
            <a:avLst/>
          </a:prstGeom>
          <a:solidFill>
            <a:schemeClr val="accent1"/>
          </a:solidFill>
          <a:ln w="22225">
            <a:solidFill>
              <a:schemeClr val="tx1"/>
            </a:solidFill>
            <a:miter lim="800000"/>
            <a:headEnd/>
            <a:tailEnd/>
          </a:ln>
        </p:spPr>
        <p:txBody>
          <a:bodyPr lIns="182880" rIns="182880" bIns="9144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0"/>
              </a:spcBef>
              <a:buFontTx/>
              <a:buNone/>
            </a:pPr>
            <a:r>
              <a:rPr lang="en-US" altLang="en-US" b="1">
                <a:latin typeface="Arial" panose="020B0604020202020204" pitchFamily="34" charset="0"/>
                <a:cs typeface="Arial" panose="020B0604020202020204" pitchFamily="34" charset="0"/>
              </a:rPr>
              <a:t>Coadaptation of behavior and morphology</a:t>
            </a:r>
          </a:p>
        </p:txBody>
      </p:sp>
      <p:sp>
        <p:nvSpPr>
          <p:cNvPr id="18441" name="TextBox 1">
            <a:extLst>
              <a:ext uri="{FF2B5EF4-FFF2-40B4-BE49-F238E27FC236}">
                <a16:creationId xmlns:a16="http://schemas.microsoft.com/office/drawing/2014/main" id="{492ACAFB-FBC7-C91D-5764-09A7971E94F6}"/>
              </a:ext>
            </a:extLst>
          </p:cNvPr>
          <p:cNvSpPr txBox="1">
            <a:spLocks noChangeArrowheads="1"/>
          </p:cNvSpPr>
          <p:nvPr/>
        </p:nvSpPr>
        <p:spPr bwMode="auto">
          <a:xfrm rot="-5400000">
            <a:off x="3021806" y="2243932"/>
            <a:ext cx="2282825" cy="430212"/>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2200">
                <a:latin typeface="Arial" panose="020B0604020202020204" pitchFamily="34" charset="0"/>
                <a:cs typeface="Arial" panose="020B0604020202020204" pitchFamily="34" charset="0"/>
              </a:rPr>
              <a:t>Heart Mass (g)</a:t>
            </a:r>
          </a:p>
        </p:txBody>
      </p:sp>
      <p:sp>
        <p:nvSpPr>
          <p:cNvPr id="18442" name="TextBox 9">
            <a:extLst>
              <a:ext uri="{FF2B5EF4-FFF2-40B4-BE49-F238E27FC236}">
                <a16:creationId xmlns:a16="http://schemas.microsoft.com/office/drawing/2014/main" id="{A84EC3BF-C598-A963-AE44-D3F379569F8B}"/>
              </a:ext>
            </a:extLst>
          </p:cNvPr>
          <p:cNvSpPr txBox="1">
            <a:spLocks noChangeArrowheads="1"/>
          </p:cNvSpPr>
          <p:nvPr/>
        </p:nvSpPr>
        <p:spPr bwMode="auto">
          <a:xfrm>
            <a:off x="5499100" y="4276725"/>
            <a:ext cx="3211513" cy="430213"/>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2200">
                <a:latin typeface="Arial" panose="020B0604020202020204" pitchFamily="34" charset="0"/>
                <a:cs typeface="Arial" panose="020B0604020202020204" pitchFamily="34" charset="0"/>
              </a:rPr>
              <a:t>Body Mass (kg)</a:t>
            </a:r>
          </a:p>
        </p:txBody>
      </p:sp>
      <p:sp>
        <p:nvSpPr>
          <p:cNvPr id="18443" name="Rectangle 2">
            <a:extLst>
              <a:ext uri="{FF2B5EF4-FFF2-40B4-BE49-F238E27FC236}">
                <a16:creationId xmlns:a16="http://schemas.microsoft.com/office/drawing/2014/main" id="{6CFA33CD-ACA1-10B7-47D0-993378F1A457}"/>
              </a:ext>
            </a:extLst>
          </p:cNvPr>
          <p:cNvSpPr>
            <a:spLocks noChangeArrowheads="1"/>
          </p:cNvSpPr>
          <p:nvPr/>
        </p:nvSpPr>
        <p:spPr bwMode="auto">
          <a:xfrm>
            <a:off x="4016375" y="4329113"/>
            <a:ext cx="1279525" cy="203200"/>
          </a:xfrm>
          <a:prstGeom prst="rect">
            <a:avLst/>
          </a:prstGeom>
          <a:solidFill>
            <a:schemeClr val="bg1"/>
          </a:solidFill>
          <a:ln>
            <a:noFill/>
          </a:ln>
          <a:extLst>
            <a:ext uri="{91240B29-F687-4F45-9708-019B960494DF}">
              <a14:hiddenLine xmlns:a14="http://schemas.microsoft.com/office/drawing/2010/main" w="9525" algn="ctr">
                <a:solidFill>
                  <a:srgbClr val="000000"/>
                </a:solidFill>
                <a:round/>
                <a:headEnd/>
                <a:tailEnd/>
              </a14:hiddenLine>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18444" name="Rectangle 11">
            <a:extLst>
              <a:ext uri="{FF2B5EF4-FFF2-40B4-BE49-F238E27FC236}">
                <a16:creationId xmlns:a16="http://schemas.microsoft.com/office/drawing/2014/main" id="{27064A09-BAAA-EE93-7C01-6B69DA726A46}"/>
              </a:ext>
            </a:extLst>
          </p:cNvPr>
          <p:cNvSpPr>
            <a:spLocks noChangeArrowheads="1"/>
          </p:cNvSpPr>
          <p:nvPr/>
        </p:nvSpPr>
        <p:spPr bwMode="auto">
          <a:xfrm>
            <a:off x="7346950" y="2024063"/>
            <a:ext cx="1027113" cy="203200"/>
          </a:xfrm>
          <a:prstGeom prst="rect">
            <a:avLst/>
          </a:prstGeom>
          <a:solidFill>
            <a:schemeClr val="bg1"/>
          </a:solidFill>
          <a:ln>
            <a:noFill/>
          </a:ln>
          <a:extLst>
            <a:ext uri="{91240B29-F687-4F45-9708-019B960494DF}">
              <a14:hiddenLine xmlns:a14="http://schemas.microsoft.com/office/drawing/2010/main" w="9525" algn="ctr">
                <a:solidFill>
                  <a:srgbClr val="000000"/>
                </a:solidFill>
                <a:round/>
                <a:headEnd/>
                <a:tailEnd/>
              </a14:hiddenLine>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18445" name="Rectangle 12">
            <a:extLst>
              <a:ext uri="{FF2B5EF4-FFF2-40B4-BE49-F238E27FC236}">
                <a16:creationId xmlns:a16="http://schemas.microsoft.com/office/drawing/2014/main" id="{3BEB6A57-DB66-0BD8-D20D-DF7F7B36EBAE}"/>
              </a:ext>
            </a:extLst>
          </p:cNvPr>
          <p:cNvSpPr>
            <a:spLocks noChangeArrowheads="1"/>
          </p:cNvSpPr>
          <p:nvPr/>
        </p:nvSpPr>
        <p:spPr bwMode="auto">
          <a:xfrm>
            <a:off x="4692650" y="2698750"/>
            <a:ext cx="695325" cy="203200"/>
          </a:xfrm>
          <a:prstGeom prst="rect">
            <a:avLst/>
          </a:prstGeom>
          <a:solidFill>
            <a:schemeClr val="bg1"/>
          </a:solidFill>
          <a:ln>
            <a:noFill/>
          </a:ln>
          <a:extLst>
            <a:ext uri="{91240B29-F687-4F45-9708-019B960494DF}">
              <a14:hiddenLine xmlns:a14="http://schemas.microsoft.com/office/drawing/2010/main" w="9525" algn="ctr">
                <a:solidFill>
                  <a:srgbClr val="000000"/>
                </a:solidFill>
                <a:round/>
                <a:headEnd/>
                <a:tailEnd/>
              </a14:hiddenLine>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grpSp>
        <p:nvGrpSpPr>
          <p:cNvPr id="18446" name="Group 4">
            <a:extLst>
              <a:ext uri="{FF2B5EF4-FFF2-40B4-BE49-F238E27FC236}">
                <a16:creationId xmlns:a16="http://schemas.microsoft.com/office/drawing/2014/main" id="{F881CD8A-15EC-251F-F594-98A4C119B353}"/>
              </a:ext>
            </a:extLst>
          </p:cNvPr>
          <p:cNvGrpSpPr>
            <a:grpSpLocks/>
          </p:cNvGrpSpPr>
          <p:nvPr/>
        </p:nvGrpSpPr>
        <p:grpSpPr bwMode="auto">
          <a:xfrm>
            <a:off x="4878388" y="982663"/>
            <a:ext cx="1506537" cy="817562"/>
            <a:chOff x="7255483" y="2960242"/>
            <a:chExt cx="1505890" cy="817611"/>
          </a:xfrm>
        </p:grpSpPr>
        <p:sp>
          <p:nvSpPr>
            <p:cNvPr id="18449" name="TextBox 13">
              <a:extLst>
                <a:ext uri="{FF2B5EF4-FFF2-40B4-BE49-F238E27FC236}">
                  <a16:creationId xmlns:a16="http://schemas.microsoft.com/office/drawing/2014/main" id="{815571F0-1796-BE18-FC2D-E37159AAE7AB}"/>
                </a:ext>
              </a:extLst>
            </p:cNvPr>
            <p:cNvSpPr txBox="1">
              <a:spLocks noChangeArrowheads="1"/>
            </p:cNvSpPr>
            <p:nvPr/>
          </p:nvSpPr>
          <p:spPr bwMode="auto">
            <a:xfrm>
              <a:off x="7508164" y="3346966"/>
              <a:ext cx="1252959" cy="430887"/>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2200">
                  <a:latin typeface="Arial" panose="020B0604020202020204" pitchFamily="34" charset="0"/>
                  <a:cs typeface="Arial" panose="020B0604020202020204" pitchFamily="34" charset="0"/>
                </a:rPr>
                <a:t>Felidae</a:t>
              </a:r>
            </a:p>
          </p:txBody>
        </p:sp>
        <p:sp>
          <p:nvSpPr>
            <p:cNvPr id="18450" name="TextBox 14">
              <a:extLst>
                <a:ext uri="{FF2B5EF4-FFF2-40B4-BE49-F238E27FC236}">
                  <a16:creationId xmlns:a16="http://schemas.microsoft.com/office/drawing/2014/main" id="{12E62107-E3B5-47AA-E66C-2EC529C29F5D}"/>
                </a:ext>
              </a:extLst>
            </p:cNvPr>
            <p:cNvSpPr txBox="1">
              <a:spLocks noChangeArrowheads="1"/>
            </p:cNvSpPr>
            <p:nvPr/>
          </p:nvSpPr>
          <p:spPr bwMode="auto">
            <a:xfrm>
              <a:off x="7508414" y="2960242"/>
              <a:ext cx="1252959" cy="430887"/>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2200">
                  <a:latin typeface="Arial" panose="020B0604020202020204" pitchFamily="34" charset="0"/>
                  <a:cs typeface="Arial" panose="020B0604020202020204" pitchFamily="34" charset="0"/>
                </a:rPr>
                <a:t>Canidae</a:t>
              </a:r>
            </a:p>
          </p:txBody>
        </p:sp>
        <p:sp>
          <p:nvSpPr>
            <p:cNvPr id="18451" name="Oval 3">
              <a:extLst>
                <a:ext uri="{FF2B5EF4-FFF2-40B4-BE49-F238E27FC236}">
                  <a16:creationId xmlns:a16="http://schemas.microsoft.com/office/drawing/2014/main" id="{5A681FFD-A8E7-F22B-9565-961A2572F286}"/>
                </a:ext>
              </a:extLst>
            </p:cNvPr>
            <p:cNvSpPr>
              <a:spLocks noChangeAspect="1"/>
            </p:cNvSpPr>
            <p:nvPr/>
          </p:nvSpPr>
          <p:spPr bwMode="auto">
            <a:xfrm>
              <a:off x="7255483" y="3468202"/>
              <a:ext cx="182880" cy="182880"/>
            </a:xfrm>
            <a:prstGeom prst="ellipse">
              <a:avLst/>
            </a:prstGeom>
            <a:noFill/>
            <a:ln w="25400" algn="ctr">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18452" name="Oval 16">
              <a:extLst>
                <a:ext uri="{FF2B5EF4-FFF2-40B4-BE49-F238E27FC236}">
                  <a16:creationId xmlns:a16="http://schemas.microsoft.com/office/drawing/2014/main" id="{36F726A0-3EED-7F44-CFF3-6F08A946AF56}"/>
                </a:ext>
              </a:extLst>
            </p:cNvPr>
            <p:cNvSpPr>
              <a:spLocks noChangeAspect="1"/>
            </p:cNvSpPr>
            <p:nvPr/>
          </p:nvSpPr>
          <p:spPr bwMode="auto">
            <a:xfrm>
              <a:off x="7255483" y="3081478"/>
              <a:ext cx="182880" cy="182880"/>
            </a:xfrm>
            <a:prstGeom prst="ellipse">
              <a:avLst/>
            </a:prstGeom>
            <a:solidFill>
              <a:schemeClr val="tx1"/>
            </a:solidFill>
            <a:ln w="25400" algn="ctr">
              <a:solidFill>
                <a:schemeClr val="tx1"/>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grpSp>
      <p:sp>
        <p:nvSpPr>
          <p:cNvPr id="18447" name="TextBox 1">
            <a:extLst>
              <a:ext uri="{FF2B5EF4-FFF2-40B4-BE49-F238E27FC236}">
                <a16:creationId xmlns:a16="http://schemas.microsoft.com/office/drawing/2014/main" id="{9125E4CC-31F5-D15E-05C5-8E6B9D1ABC3D}"/>
              </a:ext>
            </a:extLst>
          </p:cNvPr>
          <p:cNvSpPr txBox="1">
            <a:spLocks noChangeArrowheads="1"/>
          </p:cNvSpPr>
          <p:nvPr/>
        </p:nvSpPr>
        <p:spPr bwMode="auto">
          <a:xfrm>
            <a:off x="327025" y="2733675"/>
            <a:ext cx="2362200" cy="43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2200">
                <a:latin typeface="Arial" panose="020B0604020202020204" pitchFamily="34" charset="0"/>
                <a:cs typeface="Arial" panose="020B0604020202020204" pitchFamily="34" charset="0"/>
              </a:rPr>
              <a:t>Active Foraging</a:t>
            </a:r>
          </a:p>
        </p:txBody>
      </p:sp>
      <p:sp>
        <p:nvSpPr>
          <p:cNvPr id="18448" name="TextBox 19">
            <a:extLst>
              <a:ext uri="{FF2B5EF4-FFF2-40B4-BE49-F238E27FC236}">
                <a16:creationId xmlns:a16="http://schemas.microsoft.com/office/drawing/2014/main" id="{29068553-3A05-B70B-9F28-63313069142E}"/>
              </a:ext>
            </a:extLst>
          </p:cNvPr>
          <p:cNvSpPr txBox="1">
            <a:spLocks noChangeArrowheads="1"/>
          </p:cNvSpPr>
          <p:nvPr/>
        </p:nvSpPr>
        <p:spPr bwMode="auto">
          <a:xfrm>
            <a:off x="5205413" y="4784725"/>
            <a:ext cx="1271587" cy="430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2200">
                <a:latin typeface="Arial" panose="020B0604020202020204" pitchFamily="34" charset="0"/>
                <a:cs typeface="Arial" panose="020B0604020202020204" pitchFamily="34" charset="0"/>
              </a:rPr>
              <a:t>Ambush</a:t>
            </a:r>
          </a:p>
        </p:txBody>
      </p:sp>
    </p:spTree>
    <p:extLst>
      <p:ext uri="{BB962C8B-B14F-4D97-AF65-F5344CB8AC3E}">
        <p14:creationId xmlns:p14="http://schemas.microsoft.com/office/powerpoint/2010/main" val="1825814632"/>
      </p:ext>
    </p:extLst>
  </p:cSld>
  <p:clrMapOvr>
    <a:masterClrMapping/>
  </p:clrMapOvr>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2" name="Slide Number Placeholder 3">
            <a:extLst>
              <a:ext uri="{FF2B5EF4-FFF2-40B4-BE49-F238E27FC236}">
                <a16:creationId xmlns:a16="http://schemas.microsoft.com/office/drawing/2014/main" id="{E6C4DEBD-987E-BC0F-B153-FBC1FF3350F7}"/>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F65EB184-06F2-498C-AA53-B5A3DBEAC314}" type="slidenum">
              <a:rPr lang="en-US" altLang="en-US" sz="1400"/>
              <a:pPr>
                <a:spcBef>
                  <a:spcPct val="0"/>
                </a:spcBef>
                <a:buFontTx/>
                <a:buNone/>
              </a:pPr>
              <a:t>67</a:t>
            </a:fld>
            <a:endParaRPr lang="en-US" altLang="en-US" sz="1400"/>
          </a:p>
        </p:txBody>
      </p:sp>
      <p:sp>
        <p:nvSpPr>
          <p:cNvPr id="20483" name="Line 3">
            <a:extLst>
              <a:ext uri="{FF2B5EF4-FFF2-40B4-BE49-F238E27FC236}">
                <a16:creationId xmlns:a16="http://schemas.microsoft.com/office/drawing/2014/main" id="{57D1B571-D32D-94FE-0007-68F683A4AE63}"/>
              </a:ext>
            </a:extLst>
          </p:cNvPr>
          <p:cNvSpPr>
            <a:spLocks noChangeShapeType="1"/>
          </p:cNvSpPr>
          <p:nvPr/>
        </p:nvSpPr>
        <p:spPr bwMode="auto">
          <a:xfrm>
            <a:off x="228600" y="852488"/>
            <a:ext cx="8683625" cy="0"/>
          </a:xfrm>
          <a:prstGeom prst="line">
            <a:avLst/>
          </a:prstGeom>
          <a:noFill/>
          <a:ln w="50800">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0484" name="Text Box 4">
            <a:extLst>
              <a:ext uri="{FF2B5EF4-FFF2-40B4-BE49-F238E27FC236}">
                <a16:creationId xmlns:a16="http://schemas.microsoft.com/office/drawing/2014/main" id="{2403AF55-DDB4-117E-91A7-B740D6463795}"/>
              </a:ext>
            </a:extLst>
          </p:cNvPr>
          <p:cNvSpPr txBox="1">
            <a:spLocks noChangeArrowheads="1"/>
          </p:cNvSpPr>
          <p:nvPr/>
        </p:nvSpPr>
        <p:spPr bwMode="auto">
          <a:xfrm>
            <a:off x="228600" y="109538"/>
            <a:ext cx="8683625" cy="8223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nSpc>
                <a:spcPct val="95000"/>
              </a:lnSpc>
              <a:spcBef>
                <a:spcPct val="0"/>
              </a:spcBef>
              <a:spcAft>
                <a:spcPct val="10000"/>
              </a:spcAft>
              <a:buFontTx/>
              <a:buNone/>
            </a:pPr>
            <a:r>
              <a:rPr lang="en-US" altLang="en-US" sz="4000" b="1">
                <a:latin typeface="Arial" panose="020B0604020202020204" pitchFamily="34" charset="0"/>
              </a:rPr>
              <a:t>Phylogeny &amp; interspecific variation</a:t>
            </a:r>
          </a:p>
        </p:txBody>
      </p:sp>
      <p:pic>
        <p:nvPicPr>
          <p:cNvPr id="20485" name="Picture 1">
            <a:extLst>
              <a:ext uri="{FF2B5EF4-FFF2-40B4-BE49-F238E27FC236}">
                <a16:creationId xmlns:a16="http://schemas.microsoft.com/office/drawing/2014/main" id="{8BA799EE-BAD6-B322-EFB7-6AACA3A32747}"/>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560388" y="977900"/>
            <a:ext cx="7916862" cy="5942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0486" name="TextBox 5">
            <a:extLst>
              <a:ext uri="{FF2B5EF4-FFF2-40B4-BE49-F238E27FC236}">
                <a16:creationId xmlns:a16="http://schemas.microsoft.com/office/drawing/2014/main" id="{B779076B-668C-A880-95A1-16F1E1F9EBD9}"/>
              </a:ext>
            </a:extLst>
          </p:cNvPr>
          <p:cNvSpPr txBox="1">
            <a:spLocks noChangeArrowheads="1"/>
          </p:cNvSpPr>
          <p:nvPr/>
        </p:nvSpPr>
        <p:spPr bwMode="auto">
          <a:xfrm>
            <a:off x="0" y="2897188"/>
            <a:ext cx="3470275" cy="1614487"/>
          </a:xfrm>
          <a:prstGeom prst="rect">
            <a:avLst/>
          </a:prstGeom>
          <a:solidFill>
            <a:schemeClr val="accent1"/>
          </a:solidFill>
          <a:ln w="22225">
            <a:solidFill>
              <a:schemeClr val="tx1"/>
            </a:solidFill>
            <a:miter lim="800000"/>
            <a:headEnd/>
            <a:tailEnd/>
          </a:ln>
        </p:spPr>
        <p:txBody>
          <a:bodyPr lIns="182880" rIns="182880" bIns="9144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0"/>
              </a:spcBef>
              <a:buFontTx/>
              <a:buNone/>
            </a:pPr>
            <a:r>
              <a:rPr lang="en-US" altLang="en-US" b="1">
                <a:latin typeface="Arial" panose="020B0604020202020204" pitchFamily="34" charset="0"/>
                <a:cs typeface="Arial" panose="020B0604020202020204" pitchFamily="34" charset="0"/>
              </a:rPr>
              <a:t>Coadaptation of behavior and morphology</a:t>
            </a:r>
          </a:p>
        </p:txBody>
      </p:sp>
    </p:spTree>
    <p:extLst>
      <p:ext uri="{BB962C8B-B14F-4D97-AF65-F5344CB8AC3E}">
        <p14:creationId xmlns:p14="http://schemas.microsoft.com/office/powerpoint/2010/main" val="1971907814"/>
      </p:ext>
    </p:extLst>
  </p:cSld>
  <p:clrMapOvr>
    <a:masterClrMapping/>
  </p:clrMapOvr>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0" name="Slide Number Placeholder 3">
            <a:extLst>
              <a:ext uri="{FF2B5EF4-FFF2-40B4-BE49-F238E27FC236}">
                <a16:creationId xmlns:a16="http://schemas.microsoft.com/office/drawing/2014/main" id="{007923D2-2343-490E-6DE7-152B789B02A0}"/>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43F922B4-7B99-44B5-BA4B-734350E96667}" type="slidenum">
              <a:rPr lang="en-US" altLang="en-US" sz="1400"/>
              <a:pPr>
                <a:spcBef>
                  <a:spcPct val="0"/>
                </a:spcBef>
                <a:buFontTx/>
                <a:buNone/>
              </a:pPr>
              <a:t>68</a:t>
            </a:fld>
            <a:endParaRPr lang="en-US" altLang="en-US" sz="1400"/>
          </a:p>
        </p:txBody>
      </p:sp>
      <p:sp>
        <p:nvSpPr>
          <p:cNvPr id="22531" name="Line 3">
            <a:extLst>
              <a:ext uri="{FF2B5EF4-FFF2-40B4-BE49-F238E27FC236}">
                <a16:creationId xmlns:a16="http://schemas.microsoft.com/office/drawing/2014/main" id="{2B1FD7DB-DB2B-1DAC-F11F-6208BC7116BE}"/>
              </a:ext>
            </a:extLst>
          </p:cNvPr>
          <p:cNvSpPr>
            <a:spLocks noChangeShapeType="1"/>
          </p:cNvSpPr>
          <p:nvPr/>
        </p:nvSpPr>
        <p:spPr bwMode="auto">
          <a:xfrm>
            <a:off x="228600" y="852488"/>
            <a:ext cx="8683625" cy="0"/>
          </a:xfrm>
          <a:prstGeom prst="line">
            <a:avLst/>
          </a:prstGeom>
          <a:noFill/>
          <a:ln w="50800">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2532" name="Text Box 4">
            <a:extLst>
              <a:ext uri="{FF2B5EF4-FFF2-40B4-BE49-F238E27FC236}">
                <a16:creationId xmlns:a16="http://schemas.microsoft.com/office/drawing/2014/main" id="{0A706DC9-2105-1E43-50B1-8D3BA8B595C1}"/>
              </a:ext>
            </a:extLst>
          </p:cNvPr>
          <p:cNvSpPr txBox="1">
            <a:spLocks noChangeArrowheads="1"/>
          </p:cNvSpPr>
          <p:nvPr/>
        </p:nvSpPr>
        <p:spPr bwMode="auto">
          <a:xfrm>
            <a:off x="228600" y="109538"/>
            <a:ext cx="8683625" cy="8223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nSpc>
                <a:spcPct val="95000"/>
              </a:lnSpc>
              <a:spcBef>
                <a:spcPct val="0"/>
              </a:spcBef>
              <a:spcAft>
                <a:spcPct val="10000"/>
              </a:spcAft>
              <a:buFontTx/>
              <a:buNone/>
            </a:pPr>
            <a:r>
              <a:rPr lang="en-US" altLang="en-US" sz="4000" b="1">
                <a:latin typeface="Arial" panose="020B0604020202020204" pitchFamily="34" charset="0"/>
              </a:rPr>
              <a:t>Phylogeny &amp; interspecific variation</a:t>
            </a:r>
          </a:p>
        </p:txBody>
      </p:sp>
      <p:pic>
        <p:nvPicPr>
          <p:cNvPr id="22533" name="Picture 6">
            <a:extLst>
              <a:ext uri="{FF2B5EF4-FFF2-40B4-BE49-F238E27FC236}">
                <a16:creationId xmlns:a16="http://schemas.microsoft.com/office/drawing/2014/main" id="{D8A38FBA-3B34-CF4A-D91C-0BC143216FC9}"/>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228600" y="1038225"/>
            <a:ext cx="8683625" cy="5427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2534" name="TextBox 1">
            <a:extLst>
              <a:ext uri="{FF2B5EF4-FFF2-40B4-BE49-F238E27FC236}">
                <a16:creationId xmlns:a16="http://schemas.microsoft.com/office/drawing/2014/main" id="{4904C4B0-5B24-23A3-9540-4A305593467E}"/>
              </a:ext>
            </a:extLst>
          </p:cNvPr>
          <p:cNvSpPr txBox="1">
            <a:spLocks noChangeArrowheads="1"/>
          </p:cNvSpPr>
          <p:nvPr/>
        </p:nvSpPr>
        <p:spPr bwMode="auto">
          <a:xfrm>
            <a:off x="1860550" y="6362700"/>
            <a:ext cx="7051675"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1200">
                <a:latin typeface="Arial" panose="020B0604020202020204" pitchFamily="34" charset="0"/>
                <a:cs typeface="Arial" panose="020B0604020202020204" pitchFamily="34" charset="0"/>
              </a:rPr>
              <a:t>Mallarino, R., P. R. Grant, B. R. Grant, A. Herrel, W. P. Kuo, and A. Abzhanov. 2011. Two developmental modules establish 3D beak-shape variation in Darwin’s finches. PNAS 108:4057-4062.</a:t>
            </a:r>
          </a:p>
        </p:txBody>
      </p:sp>
    </p:spTree>
    <p:extLst>
      <p:ext uri="{BB962C8B-B14F-4D97-AF65-F5344CB8AC3E}">
        <p14:creationId xmlns:p14="http://schemas.microsoft.com/office/powerpoint/2010/main" val="3243331388"/>
      </p:ext>
    </p:extLst>
  </p:cSld>
  <p:clrMapOvr>
    <a:masterClrMapping/>
  </p:clrMapOvr>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8" name="Slide Number Placeholder 3">
            <a:extLst>
              <a:ext uri="{FF2B5EF4-FFF2-40B4-BE49-F238E27FC236}">
                <a16:creationId xmlns:a16="http://schemas.microsoft.com/office/drawing/2014/main" id="{ECF1809C-D8F3-70F4-8B9E-F379472D2C8C}"/>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E411A0CE-C328-4891-B1C6-C89C716BD24F}" type="slidenum">
              <a:rPr lang="en-US" altLang="en-US" sz="1400"/>
              <a:pPr>
                <a:spcBef>
                  <a:spcPct val="0"/>
                </a:spcBef>
                <a:buFontTx/>
                <a:buNone/>
              </a:pPr>
              <a:t>69</a:t>
            </a:fld>
            <a:endParaRPr lang="en-US" altLang="en-US" sz="1400"/>
          </a:p>
        </p:txBody>
      </p:sp>
      <p:sp>
        <p:nvSpPr>
          <p:cNvPr id="24579" name="Line 3">
            <a:extLst>
              <a:ext uri="{FF2B5EF4-FFF2-40B4-BE49-F238E27FC236}">
                <a16:creationId xmlns:a16="http://schemas.microsoft.com/office/drawing/2014/main" id="{0398898A-7DE0-1C49-DBE6-A08EAE6D7D4B}"/>
              </a:ext>
            </a:extLst>
          </p:cNvPr>
          <p:cNvSpPr>
            <a:spLocks noChangeShapeType="1"/>
          </p:cNvSpPr>
          <p:nvPr/>
        </p:nvSpPr>
        <p:spPr bwMode="auto">
          <a:xfrm>
            <a:off x="228600" y="852488"/>
            <a:ext cx="8683625" cy="0"/>
          </a:xfrm>
          <a:prstGeom prst="line">
            <a:avLst/>
          </a:prstGeom>
          <a:noFill/>
          <a:ln w="50800">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4580" name="Text Box 4">
            <a:extLst>
              <a:ext uri="{FF2B5EF4-FFF2-40B4-BE49-F238E27FC236}">
                <a16:creationId xmlns:a16="http://schemas.microsoft.com/office/drawing/2014/main" id="{352406DA-70B6-F901-1360-A13557D090B8}"/>
              </a:ext>
            </a:extLst>
          </p:cNvPr>
          <p:cNvSpPr txBox="1">
            <a:spLocks noChangeArrowheads="1"/>
          </p:cNvSpPr>
          <p:nvPr/>
        </p:nvSpPr>
        <p:spPr bwMode="auto">
          <a:xfrm>
            <a:off x="139700" y="109538"/>
            <a:ext cx="8912225" cy="8223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nSpc>
                <a:spcPct val="95000"/>
              </a:lnSpc>
              <a:spcBef>
                <a:spcPct val="0"/>
              </a:spcBef>
              <a:spcAft>
                <a:spcPct val="10000"/>
              </a:spcAft>
              <a:buFontTx/>
              <a:buNone/>
            </a:pPr>
            <a:r>
              <a:rPr lang="en-US" altLang="en-US" sz="4000" b="1">
                <a:latin typeface="Arial" panose="020B0604020202020204" pitchFamily="34" charset="0"/>
              </a:rPr>
              <a:t>Geographic variation within species</a:t>
            </a:r>
          </a:p>
        </p:txBody>
      </p:sp>
      <p:pic>
        <p:nvPicPr>
          <p:cNvPr id="24581" name="Picture 2">
            <a:extLst>
              <a:ext uri="{FF2B5EF4-FFF2-40B4-BE49-F238E27FC236}">
                <a16:creationId xmlns:a16="http://schemas.microsoft.com/office/drawing/2014/main" id="{7E4D06D0-BF0D-B58B-18DA-3EE2A8F833F2}"/>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139700" y="3889375"/>
            <a:ext cx="4506913" cy="281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4582" name="Picture 3">
            <a:extLst>
              <a:ext uri="{FF2B5EF4-FFF2-40B4-BE49-F238E27FC236}">
                <a16:creationId xmlns:a16="http://schemas.microsoft.com/office/drawing/2014/main" id="{946D6BC7-6FAC-C821-BCC5-AB754B3DC03E}"/>
              </a:ext>
            </a:extLst>
          </p:cNvPr>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236538" y="941388"/>
            <a:ext cx="6858000" cy="2733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4583" name="Picture 4">
            <a:extLst>
              <a:ext uri="{FF2B5EF4-FFF2-40B4-BE49-F238E27FC236}">
                <a16:creationId xmlns:a16="http://schemas.microsoft.com/office/drawing/2014/main" id="{F631BEC3-2B3D-BE27-1984-8841CEC2D438}"/>
              </a:ext>
            </a:extLst>
          </p:cNvPr>
          <p:cNvPicPr>
            <a:picLocks noChangeAspect="1"/>
          </p:cNvPicPr>
          <p:nvPr/>
        </p:nvPicPr>
        <p:blipFill>
          <a:blip r:embed="rId5">
            <a:extLst>
              <a:ext uri="{28A0092B-C50C-407E-A947-70E740481C1C}">
                <a14:useLocalDpi xmlns:a14="http://schemas.microsoft.com/office/drawing/2010/main" val="0"/>
              </a:ext>
            </a:extLst>
          </a:blip>
          <a:srcRect/>
          <a:stretch>
            <a:fillRect/>
          </a:stretch>
        </p:blipFill>
        <p:spPr bwMode="auto">
          <a:xfrm>
            <a:off x="4668838" y="3867150"/>
            <a:ext cx="4424362" cy="2754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4584" name="TextBox 7">
            <a:extLst>
              <a:ext uri="{FF2B5EF4-FFF2-40B4-BE49-F238E27FC236}">
                <a16:creationId xmlns:a16="http://schemas.microsoft.com/office/drawing/2014/main" id="{02C78C87-B8EF-D667-D0A8-D0F6CA27B15D}"/>
              </a:ext>
            </a:extLst>
          </p:cNvPr>
          <p:cNvSpPr txBox="1">
            <a:spLocks noChangeArrowheads="1"/>
          </p:cNvSpPr>
          <p:nvPr/>
        </p:nvSpPr>
        <p:spPr bwMode="auto">
          <a:xfrm>
            <a:off x="7493000" y="1757363"/>
            <a:ext cx="1651000" cy="1784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2200">
                <a:latin typeface="Arial" panose="020B0604020202020204" pitchFamily="34" charset="0"/>
                <a:cs typeface="Arial" panose="020B0604020202020204" pitchFamily="34" charset="0"/>
              </a:rPr>
              <a:t>Random Genetic Drift &amp; Sexual Selection</a:t>
            </a:r>
          </a:p>
        </p:txBody>
      </p:sp>
    </p:spTree>
    <p:extLst>
      <p:ext uri="{BB962C8B-B14F-4D97-AF65-F5344CB8AC3E}">
        <p14:creationId xmlns:p14="http://schemas.microsoft.com/office/powerpoint/2010/main" val="3861413032"/>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914" name="Slide Number Placeholder 5">
            <a:extLst>
              <a:ext uri="{FF2B5EF4-FFF2-40B4-BE49-F238E27FC236}">
                <a16:creationId xmlns:a16="http://schemas.microsoft.com/office/drawing/2014/main" id="{5824626E-2F2A-EA45-745C-F3C32E547FC1}"/>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5C6DEF68-5679-4AAD-A24A-5F07C18CB597}" type="slidenum">
              <a:rPr lang="en-US" altLang="en-US" sz="1400"/>
              <a:pPr>
                <a:spcBef>
                  <a:spcPct val="0"/>
                </a:spcBef>
                <a:buFontTx/>
                <a:buNone/>
              </a:pPr>
              <a:t>7</a:t>
            </a:fld>
            <a:endParaRPr lang="en-US" altLang="en-US" sz="1400" dirty="0"/>
          </a:p>
        </p:txBody>
      </p:sp>
      <p:sp>
        <p:nvSpPr>
          <p:cNvPr id="38915" name="Rectangle 2">
            <a:extLst>
              <a:ext uri="{FF2B5EF4-FFF2-40B4-BE49-F238E27FC236}">
                <a16:creationId xmlns:a16="http://schemas.microsoft.com/office/drawing/2014/main" id="{757D1276-04F2-FDA2-B775-A62BCE0F183C}"/>
              </a:ext>
            </a:extLst>
          </p:cNvPr>
          <p:cNvSpPr>
            <a:spLocks noGrp="1" noChangeArrowheads="1"/>
          </p:cNvSpPr>
          <p:nvPr>
            <p:ph type="body" idx="1"/>
          </p:nvPr>
        </p:nvSpPr>
        <p:spPr>
          <a:xfrm>
            <a:off x="176213" y="922338"/>
            <a:ext cx="8872537" cy="5578475"/>
          </a:xfrm>
        </p:spPr>
        <p:txBody>
          <a:bodyPr/>
          <a:lstStyle/>
          <a:p>
            <a:pPr>
              <a:spcBef>
                <a:spcPct val="0"/>
              </a:spcBef>
              <a:spcAft>
                <a:spcPct val="35000"/>
              </a:spcAft>
              <a:buSzPct val="130000"/>
              <a:buFont typeface="Arial" panose="020B0604020202020204" pitchFamily="34" charset="0"/>
              <a:buChar char="●"/>
            </a:pPr>
            <a:r>
              <a:rPr lang="en-US" altLang="en-US" sz="2800" b="1" dirty="0">
                <a:latin typeface="Arial" panose="020B0604020202020204" pitchFamily="34" charset="0"/>
              </a:rPr>
              <a:t>Selective breeding for high voluntary activity levels will lead to changes in both </a:t>
            </a:r>
            <a:r>
              <a:rPr lang="en-US" altLang="en-US" sz="2800" b="1" dirty="0">
                <a:solidFill>
                  <a:srgbClr val="FF0000"/>
                </a:solidFill>
                <a:latin typeface="Arial" panose="020B0604020202020204" pitchFamily="34" charset="0"/>
              </a:rPr>
              <a:t>motivation</a:t>
            </a:r>
            <a:r>
              <a:rPr lang="en-US" altLang="en-US" sz="2800" b="1" dirty="0">
                <a:latin typeface="Arial" panose="020B0604020202020204" pitchFamily="34" charset="0"/>
              </a:rPr>
              <a:t> and </a:t>
            </a:r>
            <a:r>
              <a:rPr lang="en-US" altLang="en-US" sz="2800" b="1" dirty="0">
                <a:solidFill>
                  <a:srgbClr val="FF0000"/>
                </a:solidFill>
                <a:latin typeface="Arial" panose="020B0604020202020204" pitchFamily="34" charset="0"/>
              </a:rPr>
              <a:t>ability</a:t>
            </a:r>
            <a:r>
              <a:rPr lang="en-US" altLang="en-US" sz="2800" b="1" dirty="0">
                <a:latin typeface="Arial" panose="020B0604020202020204" pitchFamily="34" charset="0"/>
              </a:rPr>
              <a:t>.</a:t>
            </a:r>
          </a:p>
          <a:p>
            <a:pPr>
              <a:spcBef>
                <a:spcPct val="0"/>
              </a:spcBef>
              <a:spcAft>
                <a:spcPct val="35000"/>
              </a:spcAft>
              <a:buSzPct val="130000"/>
              <a:buFont typeface="Arial" panose="020B0604020202020204" pitchFamily="34" charset="0"/>
              <a:buChar char="●"/>
            </a:pPr>
            <a:r>
              <a:rPr lang="en-US" altLang="en-US" sz="2800" b="1" dirty="0">
                <a:latin typeface="Arial" panose="020B0604020202020204" pitchFamily="34" charset="0"/>
              </a:rPr>
              <a:t>Subordinate traits will involve both </a:t>
            </a:r>
            <a:r>
              <a:rPr lang="en-US" altLang="en-US" sz="2800" b="1" dirty="0">
                <a:solidFill>
                  <a:srgbClr val="FF0000"/>
                </a:solidFill>
                <a:latin typeface="Arial" panose="020B0604020202020204" pitchFamily="34" charset="0"/>
              </a:rPr>
              <a:t>neurobiology</a:t>
            </a:r>
            <a:r>
              <a:rPr lang="en-US" altLang="en-US" sz="2800" b="1" dirty="0">
                <a:latin typeface="Arial" panose="020B0604020202020204" pitchFamily="34" charset="0"/>
              </a:rPr>
              <a:t> and </a:t>
            </a:r>
            <a:r>
              <a:rPr lang="en-US" altLang="en-US" sz="2800" b="1" dirty="0">
                <a:solidFill>
                  <a:srgbClr val="FF0000"/>
                </a:solidFill>
                <a:latin typeface="Arial" panose="020B0604020202020204" pitchFamily="34" charset="0"/>
              </a:rPr>
              <a:t>exercise physiology</a:t>
            </a:r>
            <a:r>
              <a:rPr lang="en-US" altLang="en-US" sz="2800" b="1" dirty="0">
                <a:latin typeface="Arial" panose="020B0604020202020204" pitchFamily="34" charset="0"/>
              </a:rPr>
              <a:t>.</a:t>
            </a:r>
          </a:p>
          <a:p>
            <a:pPr>
              <a:spcBef>
                <a:spcPct val="0"/>
              </a:spcBef>
              <a:spcAft>
                <a:spcPct val="35000"/>
              </a:spcAft>
              <a:buSzPct val="130000"/>
              <a:buFont typeface="Arial" panose="020B0604020202020204" pitchFamily="34" charset="0"/>
              <a:buChar char="●"/>
            </a:pPr>
            <a:r>
              <a:rPr lang="en-US" altLang="en-US" sz="2800" b="1" dirty="0">
                <a:latin typeface="Arial" panose="020B0604020202020204" pitchFamily="34" charset="0"/>
              </a:rPr>
              <a:t>This crudely separates into </a:t>
            </a:r>
            <a:r>
              <a:rPr lang="en-US" altLang="en-US" sz="2800" b="1" dirty="0">
                <a:solidFill>
                  <a:srgbClr val="FF0000"/>
                </a:solidFill>
                <a:latin typeface="Arial" panose="020B0604020202020204" pitchFamily="34" charset="0"/>
              </a:rPr>
              <a:t>brain</a:t>
            </a:r>
            <a:r>
              <a:rPr lang="en-US" altLang="en-US" sz="2800" b="1" dirty="0">
                <a:latin typeface="Arial" panose="020B0604020202020204" pitchFamily="34" charset="0"/>
              </a:rPr>
              <a:t> vs. </a:t>
            </a:r>
            <a:r>
              <a:rPr lang="en-US" altLang="en-US" sz="2800" b="1" dirty="0">
                <a:solidFill>
                  <a:srgbClr val="FF0000"/>
                </a:solidFill>
                <a:latin typeface="Arial" panose="020B0604020202020204" pitchFamily="34" charset="0"/>
              </a:rPr>
              <a:t>body</a:t>
            </a:r>
            <a:r>
              <a:rPr lang="en-US" altLang="en-US" sz="2800" b="1" dirty="0">
                <a:latin typeface="Arial" panose="020B0604020202020204" pitchFamily="34" charset="0"/>
              </a:rPr>
              <a:t>, so</a:t>
            </a:r>
            <a:br>
              <a:rPr lang="en-US" altLang="en-US" sz="2800" b="1" dirty="0">
                <a:latin typeface="Arial" panose="020B0604020202020204" pitchFamily="34" charset="0"/>
              </a:rPr>
            </a:br>
            <a:r>
              <a:rPr lang="en-US" altLang="en-US" sz="2800" b="1" dirty="0">
                <a:latin typeface="Arial" panose="020B0604020202020204" pitchFamily="34" charset="0"/>
              </a:rPr>
              <a:t>the structural genes that directly af</a:t>
            </a:r>
            <a:r>
              <a:rPr lang="en-US" altLang="en-US" sz="500" b="1" dirty="0">
                <a:latin typeface="Arial" panose="020B0604020202020204" pitchFamily="34" charset="0"/>
              </a:rPr>
              <a:t> </a:t>
            </a:r>
            <a:r>
              <a:rPr lang="en-US" altLang="en-US" sz="2800" b="1" dirty="0">
                <a:latin typeface="Arial" panose="020B0604020202020204" pitchFamily="34" charset="0"/>
              </a:rPr>
              <a:t>fect motivation vs. ability will be largely dif</a:t>
            </a:r>
            <a:r>
              <a:rPr lang="en-US" altLang="en-US" sz="500" b="1" dirty="0">
                <a:latin typeface="Arial" panose="020B0604020202020204" pitchFamily="34" charset="0"/>
              </a:rPr>
              <a:t> </a:t>
            </a:r>
            <a:r>
              <a:rPr lang="en-US" altLang="en-US" sz="2800" b="1" dirty="0">
                <a:latin typeface="Arial" panose="020B0604020202020204" pitchFamily="34" charset="0"/>
              </a:rPr>
              <a:t>ferent.</a:t>
            </a:r>
          </a:p>
          <a:p>
            <a:pPr>
              <a:spcBef>
                <a:spcPct val="0"/>
              </a:spcBef>
              <a:spcAft>
                <a:spcPct val="35000"/>
              </a:spcAft>
              <a:buSzPct val="130000"/>
              <a:buFont typeface="Arial" panose="020B0604020202020204" pitchFamily="34" charset="0"/>
              <a:buChar char="●"/>
            </a:pPr>
            <a:r>
              <a:rPr lang="en-US" altLang="en-US" sz="2800" b="1" dirty="0">
                <a:latin typeface="Arial" panose="020B0604020202020204" pitchFamily="34" charset="0"/>
              </a:rPr>
              <a:t>However, upstream </a:t>
            </a:r>
            <a:r>
              <a:rPr lang="en-US" altLang="en-US" sz="2800" b="1" dirty="0">
                <a:solidFill>
                  <a:srgbClr val="FF0000"/>
                </a:solidFill>
                <a:latin typeface="Arial" panose="020B0604020202020204" pitchFamily="34" charset="0"/>
              </a:rPr>
              <a:t>regulatory control</a:t>
            </a:r>
            <a:r>
              <a:rPr lang="en-US" altLang="en-US" sz="2800" b="1" dirty="0">
                <a:latin typeface="Arial" panose="020B0604020202020204" pitchFamily="34" charset="0"/>
              </a:rPr>
              <a:t> of gene expression could share some pathways.</a:t>
            </a:r>
          </a:p>
        </p:txBody>
      </p:sp>
      <p:sp>
        <p:nvSpPr>
          <p:cNvPr id="38916" name="Text Box 3">
            <a:extLst>
              <a:ext uri="{FF2B5EF4-FFF2-40B4-BE49-F238E27FC236}">
                <a16:creationId xmlns:a16="http://schemas.microsoft.com/office/drawing/2014/main" id="{3D6A54F5-DFB3-1FC1-D6A2-F0EAF488D936}"/>
              </a:ext>
            </a:extLst>
          </p:cNvPr>
          <p:cNvSpPr txBox="1">
            <a:spLocks noChangeArrowheads="1"/>
          </p:cNvSpPr>
          <p:nvPr/>
        </p:nvSpPr>
        <p:spPr bwMode="auto">
          <a:xfrm>
            <a:off x="285750" y="47625"/>
            <a:ext cx="8659813" cy="8223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nSpc>
                <a:spcPct val="95000"/>
              </a:lnSpc>
              <a:spcBef>
                <a:spcPct val="0"/>
              </a:spcBef>
              <a:spcAft>
                <a:spcPct val="10000"/>
              </a:spcAft>
              <a:buFontTx/>
              <a:buNone/>
            </a:pPr>
            <a:r>
              <a:rPr lang="en-US" altLang="en-US" sz="4000" b="1" dirty="0">
                <a:latin typeface="Arial" panose="020B0604020202020204" pitchFamily="34" charset="0"/>
              </a:rPr>
              <a:t>General Hypotheses &amp; Predictions</a:t>
            </a:r>
          </a:p>
        </p:txBody>
      </p:sp>
      <p:sp>
        <p:nvSpPr>
          <p:cNvPr id="38917" name="Line 4">
            <a:extLst>
              <a:ext uri="{FF2B5EF4-FFF2-40B4-BE49-F238E27FC236}">
                <a16:creationId xmlns:a16="http://schemas.microsoft.com/office/drawing/2014/main" id="{63B51FCD-59CB-BF05-A22F-2B4CCF4C60F9}"/>
              </a:ext>
            </a:extLst>
          </p:cNvPr>
          <p:cNvSpPr>
            <a:spLocks noChangeShapeType="1"/>
          </p:cNvSpPr>
          <p:nvPr/>
        </p:nvSpPr>
        <p:spPr bwMode="auto">
          <a:xfrm>
            <a:off x="228600" y="796925"/>
            <a:ext cx="8683625" cy="0"/>
          </a:xfrm>
          <a:prstGeom prst="line">
            <a:avLst/>
          </a:prstGeom>
          <a:noFill/>
          <a:ln w="50800">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dirty="0"/>
          </a:p>
        </p:txBody>
      </p:sp>
    </p:spTree>
  </p:cSld>
  <p:clrMapOvr>
    <a:masterClrMapping/>
  </p:clrMapOvr>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6" name="Text Box 4">
            <a:extLst>
              <a:ext uri="{FF2B5EF4-FFF2-40B4-BE49-F238E27FC236}">
                <a16:creationId xmlns:a16="http://schemas.microsoft.com/office/drawing/2014/main" id="{EBDE116F-B541-ECED-669A-0C4B9ADB837D}"/>
              </a:ext>
            </a:extLst>
          </p:cNvPr>
          <p:cNvSpPr txBox="1">
            <a:spLocks noChangeArrowheads="1"/>
          </p:cNvSpPr>
          <p:nvPr/>
        </p:nvSpPr>
        <p:spPr bwMode="auto">
          <a:xfrm>
            <a:off x="228600" y="109538"/>
            <a:ext cx="8683625" cy="8223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nSpc>
                <a:spcPct val="95000"/>
              </a:lnSpc>
              <a:spcBef>
                <a:spcPct val="0"/>
              </a:spcBef>
              <a:spcAft>
                <a:spcPct val="10000"/>
              </a:spcAft>
              <a:buFontTx/>
              <a:buNone/>
            </a:pPr>
            <a:r>
              <a:rPr lang="en-US" altLang="en-US" sz="4000" b="1">
                <a:latin typeface="Arial" panose="020B0604020202020204" pitchFamily="34" charset="0"/>
              </a:rPr>
              <a:t>Breed or strain variation</a:t>
            </a:r>
          </a:p>
        </p:txBody>
      </p:sp>
      <p:pic>
        <p:nvPicPr>
          <p:cNvPr id="26627" name="Picture 1">
            <a:extLst>
              <a:ext uri="{FF2B5EF4-FFF2-40B4-BE49-F238E27FC236}">
                <a16:creationId xmlns:a16="http://schemas.microsoft.com/office/drawing/2014/main" id="{3C28B090-EBBE-DA67-D4CF-BC22132534B7}"/>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1333500" y="830263"/>
            <a:ext cx="6737350" cy="2819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628" name="Slide Number Placeholder 3">
            <a:extLst>
              <a:ext uri="{FF2B5EF4-FFF2-40B4-BE49-F238E27FC236}">
                <a16:creationId xmlns:a16="http://schemas.microsoft.com/office/drawing/2014/main" id="{4EC78B3A-F63C-3AAC-5667-F7C53F4C6E19}"/>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14376879-88F6-4D51-96E2-8524F21AF81A}" type="slidenum">
              <a:rPr lang="en-US" altLang="en-US" sz="1400"/>
              <a:pPr>
                <a:spcBef>
                  <a:spcPct val="0"/>
                </a:spcBef>
                <a:buFontTx/>
                <a:buNone/>
              </a:pPr>
              <a:t>70</a:t>
            </a:fld>
            <a:endParaRPr lang="en-US" altLang="en-US" sz="1400"/>
          </a:p>
        </p:txBody>
      </p:sp>
      <p:sp>
        <p:nvSpPr>
          <p:cNvPr id="26629" name="Line 3">
            <a:extLst>
              <a:ext uri="{FF2B5EF4-FFF2-40B4-BE49-F238E27FC236}">
                <a16:creationId xmlns:a16="http://schemas.microsoft.com/office/drawing/2014/main" id="{5AB43054-EE1C-5F85-595E-7362910A051D}"/>
              </a:ext>
            </a:extLst>
          </p:cNvPr>
          <p:cNvSpPr>
            <a:spLocks noChangeShapeType="1"/>
          </p:cNvSpPr>
          <p:nvPr/>
        </p:nvSpPr>
        <p:spPr bwMode="auto">
          <a:xfrm>
            <a:off x="228600" y="852488"/>
            <a:ext cx="8683625" cy="0"/>
          </a:xfrm>
          <a:prstGeom prst="line">
            <a:avLst/>
          </a:prstGeom>
          <a:noFill/>
          <a:ln w="50800">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pic>
        <p:nvPicPr>
          <p:cNvPr id="26630" name="Picture 3">
            <a:extLst>
              <a:ext uri="{FF2B5EF4-FFF2-40B4-BE49-F238E27FC236}">
                <a16:creationId xmlns:a16="http://schemas.microsoft.com/office/drawing/2014/main" id="{FA7CD8EA-DC4E-8414-EA33-9EC45B711423}"/>
              </a:ext>
            </a:extLst>
          </p:cNvPr>
          <p:cNvPicPr>
            <a:picLocks noChangeAspect="1"/>
          </p:cNvPicPr>
          <p:nvPr/>
        </p:nvPicPr>
        <p:blipFill>
          <a:blip r:embed="rId4">
            <a:extLst>
              <a:ext uri="{28A0092B-C50C-407E-A947-70E740481C1C}">
                <a14:useLocalDpi xmlns:a14="http://schemas.microsoft.com/office/drawing/2010/main" val="0"/>
              </a:ext>
            </a:extLst>
          </a:blip>
          <a:srcRect l="2486" t="5373" r="4143" b="2617"/>
          <a:stretch>
            <a:fillRect/>
          </a:stretch>
        </p:blipFill>
        <p:spPr bwMode="auto">
          <a:xfrm>
            <a:off x="22225" y="3614738"/>
            <a:ext cx="4616450" cy="31765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6631" name="Picture 2">
            <a:extLst>
              <a:ext uri="{FF2B5EF4-FFF2-40B4-BE49-F238E27FC236}">
                <a16:creationId xmlns:a16="http://schemas.microsoft.com/office/drawing/2014/main" id="{E95ED1CE-2C66-9D9B-2E78-5EDF4CC7E65B}"/>
              </a:ext>
            </a:extLst>
          </p:cNvPr>
          <p:cNvPicPr>
            <a:picLocks noChangeAspect="1"/>
          </p:cNvPicPr>
          <p:nvPr/>
        </p:nvPicPr>
        <p:blipFill>
          <a:blip r:embed="rId5">
            <a:extLst>
              <a:ext uri="{28A0092B-C50C-407E-A947-70E740481C1C}">
                <a14:useLocalDpi xmlns:a14="http://schemas.microsoft.com/office/drawing/2010/main" val="0"/>
              </a:ext>
            </a:extLst>
          </a:blip>
          <a:srcRect t="11794"/>
          <a:stretch>
            <a:fillRect/>
          </a:stretch>
        </p:blipFill>
        <p:spPr bwMode="auto">
          <a:xfrm>
            <a:off x="4586288" y="3759200"/>
            <a:ext cx="4568825" cy="3022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939791415"/>
      </p:ext>
    </p:extLst>
  </p:cSld>
  <p:clrMapOvr>
    <a:masterClrMapping/>
  </p:clrMapOvr>
  <p:transition/>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4" name="Text Box 4">
            <a:extLst>
              <a:ext uri="{FF2B5EF4-FFF2-40B4-BE49-F238E27FC236}">
                <a16:creationId xmlns:a16="http://schemas.microsoft.com/office/drawing/2014/main" id="{987183FB-5F1E-9746-6B96-3A138220BA29}"/>
              </a:ext>
            </a:extLst>
          </p:cNvPr>
          <p:cNvSpPr txBox="1">
            <a:spLocks noChangeArrowheads="1"/>
          </p:cNvSpPr>
          <p:nvPr/>
        </p:nvSpPr>
        <p:spPr bwMode="auto">
          <a:xfrm>
            <a:off x="228600" y="109538"/>
            <a:ext cx="8683625" cy="8223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nSpc>
                <a:spcPct val="95000"/>
              </a:lnSpc>
              <a:spcBef>
                <a:spcPct val="0"/>
              </a:spcBef>
              <a:spcAft>
                <a:spcPct val="10000"/>
              </a:spcAft>
              <a:buFontTx/>
              <a:buNone/>
            </a:pPr>
            <a:r>
              <a:rPr lang="en-US" altLang="en-US" sz="4000" b="1">
                <a:latin typeface="Arial" panose="020B0604020202020204" pitchFamily="34" charset="0"/>
              </a:rPr>
              <a:t>Breed or strain variation</a:t>
            </a:r>
          </a:p>
        </p:txBody>
      </p:sp>
      <p:sp>
        <p:nvSpPr>
          <p:cNvPr id="28675" name="Slide Number Placeholder 3">
            <a:extLst>
              <a:ext uri="{FF2B5EF4-FFF2-40B4-BE49-F238E27FC236}">
                <a16:creationId xmlns:a16="http://schemas.microsoft.com/office/drawing/2014/main" id="{2FB9C05C-EB25-217D-990D-388509FEAD4D}"/>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84A07241-499F-4059-BB84-F1D3A6C5A3FA}" type="slidenum">
              <a:rPr lang="en-US" altLang="en-US" sz="1400"/>
              <a:pPr>
                <a:spcBef>
                  <a:spcPct val="0"/>
                </a:spcBef>
                <a:buFontTx/>
                <a:buNone/>
              </a:pPr>
              <a:t>71</a:t>
            </a:fld>
            <a:endParaRPr lang="en-US" altLang="en-US" sz="1400"/>
          </a:p>
        </p:txBody>
      </p:sp>
      <p:sp>
        <p:nvSpPr>
          <p:cNvPr id="28676" name="Line 3">
            <a:extLst>
              <a:ext uri="{FF2B5EF4-FFF2-40B4-BE49-F238E27FC236}">
                <a16:creationId xmlns:a16="http://schemas.microsoft.com/office/drawing/2014/main" id="{91B8CA54-69C2-C121-30D2-0157EDF2A273}"/>
              </a:ext>
            </a:extLst>
          </p:cNvPr>
          <p:cNvSpPr>
            <a:spLocks noChangeShapeType="1"/>
          </p:cNvSpPr>
          <p:nvPr/>
        </p:nvSpPr>
        <p:spPr bwMode="auto">
          <a:xfrm>
            <a:off x="228600" y="852488"/>
            <a:ext cx="8683625" cy="0"/>
          </a:xfrm>
          <a:prstGeom prst="line">
            <a:avLst/>
          </a:prstGeom>
          <a:noFill/>
          <a:ln w="50800">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pic>
        <p:nvPicPr>
          <p:cNvPr id="28677" name="Picture 2">
            <a:extLst>
              <a:ext uri="{FF2B5EF4-FFF2-40B4-BE49-F238E27FC236}">
                <a16:creationId xmlns:a16="http://schemas.microsoft.com/office/drawing/2014/main" id="{EEC6F398-BB4A-E9B0-5820-A39451657CEF}"/>
              </a:ext>
            </a:extLst>
          </p:cNvPr>
          <p:cNvPicPr>
            <a:picLocks noChangeAspect="1"/>
          </p:cNvPicPr>
          <p:nvPr/>
        </p:nvPicPr>
        <p:blipFill>
          <a:blip r:embed="rId3">
            <a:extLst>
              <a:ext uri="{28A0092B-C50C-407E-A947-70E740481C1C}">
                <a14:useLocalDpi xmlns:a14="http://schemas.microsoft.com/office/drawing/2010/main" val="0"/>
              </a:ext>
            </a:extLst>
          </a:blip>
          <a:srcRect t="11794"/>
          <a:stretch>
            <a:fillRect/>
          </a:stretch>
        </p:blipFill>
        <p:spPr bwMode="auto">
          <a:xfrm>
            <a:off x="136525" y="903288"/>
            <a:ext cx="8745538" cy="5786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686496530"/>
      </p:ext>
    </p:extLst>
  </p:cSld>
  <p:clrMapOvr>
    <a:masterClrMapping/>
  </p:clrMapOvr>
  <p:transition spd="slow">
    <p:pull dir="lu"/>
  </p:transition>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22" name="Text Box 4">
            <a:extLst>
              <a:ext uri="{FF2B5EF4-FFF2-40B4-BE49-F238E27FC236}">
                <a16:creationId xmlns:a16="http://schemas.microsoft.com/office/drawing/2014/main" id="{E93336CA-8856-26F8-910D-0F72D0524886}"/>
              </a:ext>
            </a:extLst>
          </p:cNvPr>
          <p:cNvSpPr txBox="1">
            <a:spLocks noChangeArrowheads="1"/>
          </p:cNvSpPr>
          <p:nvPr/>
        </p:nvSpPr>
        <p:spPr bwMode="auto">
          <a:xfrm>
            <a:off x="228600" y="109538"/>
            <a:ext cx="8683625" cy="8223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nSpc>
                <a:spcPct val="95000"/>
              </a:lnSpc>
              <a:spcBef>
                <a:spcPct val="0"/>
              </a:spcBef>
              <a:spcAft>
                <a:spcPct val="10000"/>
              </a:spcAft>
              <a:buFontTx/>
              <a:buNone/>
            </a:pPr>
            <a:r>
              <a:rPr lang="en-US" altLang="en-US" sz="4000" b="1">
                <a:latin typeface="Arial" panose="020B0604020202020204" pitchFamily="34" charset="0"/>
              </a:rPr>
              <a:t>Breed or strain variation</a:t>
            </a:r>
          </a:p>
        </p:txBody>
      </p:sp>
      <p:sp>
        <p:nvSpPr>
          <p:cNvPr id="30723" name="Slide Number Placeholder 3">
            <a:extLst>
              <a:ext uri="{FF2B5EF4-FFF2-40B4-BE49-F238E27FC236}">
                <a16:creationId xmlns:a16="http://schemas.microsoft.com/office/drawing/2014/main" id="{7D18277A-561B-97E2-92C3-1D1DABCFC32A}"/>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5B0C6F92-77E3-4157-99C1-5822593A91FD}" type="slidenum">
              <a:rPr lang="en-US" altLang="en-US" sz="1400"/>
              <a:pPr>
                <a:spcBef>
                  <a:spcPct val="0"/>
                </a:spcBef>
                <a:buFontTx/>
                <a:buNone/>
              </a:pPr>
              <a:t>72</a:t>
            </a:fld>
            <a:endParaRPr lang="en-US" altLang="en-US" sz="1400"/>
          </a:p>
        </p:txBody>
      </p:sp>
      <p:sp>
        <p:nvSpPr>
          <p:cNvPr id="30724" name="Line 3">
            <a:extLst>
              <a:ext uri="{FF2B5EF4-FFF2-40B4-BE49-F238E27FC236}">
                <a16:creationId xmlns:a16="http://schemas.microsoft.com/office/drawing/2014/main" id="{73D593E8-9621-8DEB-F0D8-425320895963}"/>
              </a:ext>
            </a:extLst>
          </p:cNvPr>
          <p:cNvSpPr>
            <a:spLocks noChangeShapeType="1"/>
          </p:cNvSpPr>
          <p:nvPr/>
        </p:nvSpPr>
        <p:spPr bwMode="auto">
          <a:xfrm>
            <a:off x="228600" y="852488"/>
            <a:ext cx="8683625" cy="0"/>
          </a:xfrm>
          <a:prstGeom prst="line">
            <a:avLst/>
          </a:prstGeom>
          <a:noFill/>
          <a:ln w="50800">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pic>
        <p:nvPicPr>
          <p:cNvPr id="30725" name="Picture 2">
            <a:extLst>
              <a:ext uri="{FF2B5EF4-FFF2-40B4-BE49-F238E27FC236}">
                <a16:creationId xmlns:a16="http://schemas.microsoft.com/office/drawing/2014/main" id="{E0F0B661-4EB5-9B4D-C4AA-17824E1324FB}"/>
              </a:ext>
            </a:extLst>
          </p:cNvPr>
          <p:cNvPicPr>
            <a:picLocks noChangeAspect="1"/>
          </p:cNvPicPr>
          <p:nvPr/>
        </p:nvPicPr>
        <p:blipFill>
          <a:blip r:embed="rId3">
            <a:extLst>
              <a:ext uri="{28A0092B-C50C-407E-A947-70E740481C1C}">
                <a14:useLocalDpi xmlns:a14="http://schemas.microsoft.com/office/drawing/2010/main" val="0"/>
              </a:ext>
            </a:extLst>
          </a:blip>
          <a:srcRect t="11794"/>
          <a:stretch>
            <a:fillRect/>
          </a:stretch>
        </p:blipFill>
        <p:spPr bwMode="auto">
          <a:xfrm>
            <a:off x="136525" y="903288"/>
            <a:ext cx="8745538" cy="5786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0726" name="Rectangle 1">
            <a:extLst>
              <a:ext uri="{FF2B5EF4-FFF2-40B4-BE49-F238E27FC236}">
                <a16:creationId xmlns:a16="http://schemas.microsoft.com/office/drawing/2014/main" id="{48A40281-B972-A17E-9FDA-07AAB013B3B6}"/>
              </a:ext>
            </a:extLst>
          </p:cNvPr>
          <p:cNvSpPr>
            <a:spLocks noChangeArrowheads="1"/>
          </p:cNvSpPr>
          <p:nvPr/>
        </p:nvSpPr>
        <p:spPr bwMode="auto">
          <a:xfrm>
            <a:off x="1920875" y="1828800"/>
            <a:ext cx="933450" cy="558800"/>
          </a:xfrm>
          <a:prstGeom prst="rect">
            <a:avLst/>
          </a:prstGeom>
          <a:noFill/>
          <a:ln w="19050" algn="ctr">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30727" name="Rectangle 6">
            <a:extLst>
              <a:ext uri="{FF2B5EF4-FFF2-40B4-BE49-F238E27FC236}">
                <a16:creationId xmlns:a16="http://schemas.microsoft.com/office/drawing/2014/main" id="{A7857C12-FCF6-F193-A17E-8A04E5B0AA8D}"/>
              </a:ext>
            </a:extLst>
          </p:cNvPr>
          <p:cNvSpPr>
            <a:spLocks noChangeArrowheads="1"/>
          </p:cNvSpPr>
          <p:nvPr/>
        </p:nvSpPr>
        <p:spPr bwMode="auto">
          <a:xfrm>
            <a:off x="406400" y="2600325"/>
            <a:ext cx="771525" cy="468313"/>
          </a:xfrm>
          <a:prstGeom prst="rect">
            <a:avLst/>
          </a:prstGeom>
          <a:noFill/>
          <a:ln w="19050" algn="ctr">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30728" name="Rectangle 7">
            <a:extLst>
              <a:ext uri="{FF2B5EF4-FFF2-40B4-BE49-F238E27FC236}">
                <a16:creationId xmlns:a16="http://schemas.microsoft.com/office/drawing/2014/main" id="{9A83468A-A61C-EDBF-BBFA-BC06B1A621A0}"/>
              </a:ext>
            </a:extLst>
          </p:cNvPr>
          <p:cNvSpPr>
            <a:spLocks noChangeArrowheads="1"/>
          </p:cNvSpPr>
          <p:nvPr/>
        </p:nvSpPr>
        <p:spPr bwMode="auto">
          <a:xfrm>
            <a:off x="7345363" y="1971675"/>
            <a:ext cx="935037" cy="415925"/>
          </a:xfrm>
          <a:prstGeom prst="rect">
            <a:avLst/>
          </a:prstGeom>
          <a:noFill/>
          <a:ln w="19050" algn="ctr">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30729" name="Rectangle 8">
            <a:extLst>
              <a:ext uri="{FF2B5EF4-FFF2-40B4-BE49-F238E27FC236}">
                <a16:creationId xmlns:a16="http://schemas.microsoft.com/office/drawing/2014/main" id="{15A633AE-149E-D1F2-EB44-CE69CBC24240}"/>
              </a:ext>
            </a:extLst>
          </p:cNvPr>
          <p:cNvSpPr>
            <a:spLocks noChangeArrowheads="1"/>
          </p:cNvSpPr>
          <p:nvPr/>
        </p:nvSpPr>
        <p:spPr bwMode="auto">
          <a:xfrm>
            <a:off x="7832725" y="3390900"/>
            <a:ext cx="1039813" cy="415925"/>
          </a:xfrm>
          <a:prstGeom prst="rect">
            <a:avLst/>
          </a:prstGeom>
          <a:noFill/>
          <a:ln w="19050" algn="ctr">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30730" name="Rectangle 9">
            <a:extLst>
              <a:ext uri="{FF2B5EF4-FFF2-40B4-BE49-F238E27FC236}">
                <a16:creationId xmlns:a16="http://schemas.microsoft.com/office/drawing/2014/main" id="{0B54E6E4-B140-7E97-A542-7175FC9025A9}"/>
              </a:ext>
            </a:extLst>
          </p:cNvPr>
          <p:cNvSpPr>
            <a:spLocks noChangeArrowheads="1"/>
          </p:cNvSpPr>
          <p:nvPr/>
        </p:nvSpPr>
        <p:spPr bwMode="auto">
          <a:xfrm>
            <a:off x="4643438" y="6227763"/>
            <a:ext cx="1004887" cy="417512"/>
          </a:xfrm>
          <a:prstGeom prst="rect">
            <a:avLst/>
          </a:prstGeom>
          <a:noFill/>
          <a:ln w="19050" algn="ctr">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30731" name="Rectangle 10">
            <a:extLst>
              <a:ext uri="{FF2B5EF4-FFF2-40B4-BE49-F238E27FC236}">
                <a16:creationId xmlns:a16="http://schemas.microsoft.com/office/drawing/2014/main" id="{820E220B-170F-0BD5-5BA9-9628BA97F2B5}"/>
              </a:ext>
            </a:extLst>
          </p:cNvPr>
          <p:cNvSpPr>
            <a:spLocks noChangeArrowheads="1"/>
          </p:cNvSpPr>
          <p:nvPr/>
        </p:nvSpPr>
        <p:spPr bwMode="auto">
          <a:xfrm>
            <a:off x="219075" y="3892550"/>
            <a:ext cx="949325" cy="417513"/>
          </a:xfrm>
          <a:prstGeom prst="rect">
            <a:avLst/>
          </a:prstGeom>
          <a:noFill/>
          <a:ln w="19050" algn="ctr">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30732" name="Rectangle 11">
            <a:extLst>
              <a:ext uri="{FF2B5EF4-FFF2-40B4-BE49-F238E27FC236}">
                <a16:creationId xmlns:a16="http://schemas.microsoft.com/office/drawing/2014/main" id="{B9470242-C720-A24D-8844-B89734964EAE}"/>
              </a:ext>
            </a:extLst>
          </p:cNvPr>
          <p:cNvSpPr>
            <a:spLocks noChangeArrowheads="1"/>
          </p:cNvSpPr>
          <p:nvPr/>
        </p:nvSpPr>
        <p:spPr bwMode="auto">
          <a:xfrm>
            <a:off x="2976563" y="1811338"/>
            <a:ext cx="1165225" cy="600075"/>
          </a:xfrm>
          <a:prstGeom prst="rect">
            <a:avLst/>
          </a:prstGeom>
          <a:noFill/>
          <a:ln w="19050" algn="ctr">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30733" name="Rectangle 12">
            <a:extLst>
              <a:ext uri="{FF2B5EF4-FFF2-40B4-BE49-F238E27FC236}">
                <a16:creationId xmlns:a16="http://schemas.microsoft.com/office/drawing/2014/main" id="{639D5930-2F91-22F5-6443-62702495A543}"/>
              </a:ext>
            </a:extLst>
          </p:cNvPr>
          <p:cNvSpPr>
            <a:spLocks noChangeArrowheads="1"/>
          </p:cNvSpPr>
          <p:nvPr/>
        </p:nvSpPr>
        <p:spPr bwMode="auto">
          <a:xfrm>
            <a:off x="7864475" y="4926013"/>
            <a:ext cx="865188" cy="293687"/>
          </a:xfrm>
          <a:prstGeom prst="rect">
            <a:avLst/>
          </a:prstGeom>
          <a:noFill/>
          <a:ln w="19050" algn="ctr">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30734" name="TextBox 2">
            <a:extLst>
              <a:ext uri="{FF2B5EF4-FFF2-40B4-BE49-F238E27FC236}">
                <a16:creationId xmlns:a16="http://schemas.microsoft.com/office/drawing/2014/main" id="{203D94A9-ED3F-C2D3-B1FB-A67DE0381C9F}"/>
              </a:ext>
            </a:extLst>
          </p:cNvPr>
          <p:cNvSpPr txBox="1">
            <a:spLocks noChangeArrowheads="1"/>
          </p:cNvSpPr>
          <p:nvPr/>
        </p:nvSpPr>
        <p:spPr bwMode="auto">
          <a:xfrm>
            <a:off x="228600" y="900113"/>
            <a:ext cx="8683625" cy="923925"/>
          </a:xfrm>
          <a:prstGeom prst="rect">
            <a:avLst/>
          </a:prstGeom>
          <a:solidFill>
            <a:schemeClr val="bg1"/>
          </a:solidFill>
          <a:ln w="25400">
            <a:solidFill>
              <a:srgbClr val="FF0000"/>
            </a:solidFill>
            <a:miter lim="800000"/>
            <a:headEnd/>
            <a:tailEnd/>
          </a:ln>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nSpc>
                <a:spcPct val="90000"/>
              </a:lnSpc>
              <a:spcBef>
                <a:spcPct val="0"/>
              </a:spcBef>
              <a:buFontTx/>
              <a:buNone/>
            </a:pPr>
            <a:r>
              <a:rPr lang="en-US" altLang="en-US" sz="2000">
                <a:solidFill>
                  <a:srgbClr val="FF0000"/>
                </a:solidFill>
                <a:latin typeface="Arial" panose="020B0604020202020204" pitchFamily="34" charset="0"/>
                <a:cs typeface="Arial" panose="020B0604020202020204" pitchFamily="34" charset="0"/>
              </a:rPr>
              <a:t>Unintentional fixation of deleterious recessive alleles has led to "sickly" mice in various ways.  Good disease models do not necessarily make good models of health and natural behaviors. </a:t>
            </a:r>
          </a:p>
        </p:txBody>
      </p:sp>
    </p:spTree>
    <p:extLst>
      <p:ext uri="{BB962C8B-B14F-4D97-AF65-F5344CB8AC3E}">
        <p14:creationId xmlns:p14="http://schemas.microsoft.com/office/powerpoint/2010/main" val="2369239032"/>
      </p:ext>
    </p:extLst>
  </p:cSld>
  <p:clrMapOvr>
    <a:masterClrMapping/>
  </p:clrMapOvr>
  <p:transition spd="slow">
    <p:pull dir="lu"/>
  </p:transition>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6" name="Slide Number Placeholder 5">
            <a:extLst>
              <a:ext uri="{FF2B5EF4-FFF2-40B4-BE49-F238E27FC236}">
                <a16:creationId xmlns:a16="http://schemas.microsoft.com/office/drawing/2014/main" id="{16E89DE8-EC17-E88A-6D95-4AB435AFE6C4}"/>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0233B2E0-70D2-45A8-A2FD-31F7D13D0A87}" type="slidenum">
              <a:rPr lang="en-US" altLang="en-US" sz="1400"/>
              <a:pPr>
                <a:spcBef>
                  <a:spcPct val="0"/>
                </a:spcBef>
                <a:buFontTx/>
                <a:buNone/>
              </a:pPr>
              <a:t>73</a:t>
            </a:fld>
            <a:endParaRPr lang="en-US" altLang="en-US" sz="1400"/>
          </a:p>
        </p:txBody>
      </p:sp>
      <p:graphicFrame>
        <p:nvGraphicFramePr>
          <p:cNvPr id="57347" name="Object 2">
            <a:extLst>
              <a:ext uri="{FF2B5EF4-FFF2-40B4-BE49-F238E27FC236}">
                <a16:creationId xmlns:a16="http://schemas.microsoft.com/office/drawing/2014/main" id="{B9D42218-C918-C9DC-1138-E06FAB95DBA2}"/>
              </a:ext>
            </a:extLst>
          </p:cNvPr>
          <p:cNvGraphicFramePr>
            <a:graphicFrameLocks noGrp="1"/>
          </p:cNvGraphicFramePr>
          <p:nvPr>
            <p:ph type="chart" idx="1"/>
          </p:nvPr>
        </p:nvGraphicFramePr>
        <p:xfrm>
          <a:off x="301625" y="411163"/>
          <a:ext cx="8548688" cy="6043612"/>
        </p:xfrm>
        <a:graphic>
          <a:graphicData uri="http://schemas.openxmlformats.org/presentationml/2006/ole">
            <mc:AlternateContent xmlns:mc="http://schemas.openxmlformats.org/markup-compatibility/2006">
              <mc:Choice xmlns:v="urn:schemas-microsoft-com:vml" Requires="v">
                <p:oleObj name="Chart" r:id="rId3" imgW="8191602" imgH="5791333" progId="MSGraph.Chart.8">
                  <p:embed followColorScheme="full"/>
                </p:oleObj>
              </mc:Choice>
              <mc:Fallback>
                <p:oleObj name="Chart" r:id="rId3" imgW="8191602" imgH="5791333" progId="MSGraph.Chart.8">
                  <p:embed followColorScheme="full"/>
                  <p:pic>
                    <p:nvPicPr>
                      <p:cNvPr id="57347" name="Object 2">
                        <a:extLst>
                          <a:ext uri="{FF2B5EF4-FFF2-40B4-BE49-F238E27FC236}">
                            <a16:creationId xmlns:a16="http://schemas.microsoft.com/office/drawing/2014/main" id="{B9D42218-C918-C9DC-1138-E06FAB95DBA2}"/>
                          </a:ext>
                        </a:extLst>
                      </p:cNvPr>
                      <p:cNvPicPr>
                        <a:picLocks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01625" y="411163"/>
                        <a:ext cx="8548688" cy="6043612"/>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oleObj>
              </mc:Fallback>
            </mc:AlternateContent>
          </a:graphicData>
        </a:graphic>
      </p:graphicFrame>
      <p:sp>
        <p:nvSpPr>
          <p:cNvPr id="57348" name="Text Box 3">
            <a:extLst>
              <a:ext uri="{FF2B5EF4-FFF2-40B4-BE49-F238E27FC236}">
                <a16:creationId xmlns:a16="http://schemas.microsoft.com/office/drawing/2014/main" id="{7D2E9736-BB90-D57F-C7BD-80E340BD1F52}"/>
              </a:ext>
            </a:extLst>
          </p:cNvPr>
          <p:cNvSpPr txBox="1">
            <a:spLocks noChangeArrowheads="1"/>
          </p:cNvSpPr>
          <p:nvPr/>
        </p:nvSpPr>
        <p:spPr bwMode="auto">
          <a:xfrm>
            <a:off x="762000" y="6172200"/>
            <a:ext cx="7737475" cy="549275"/>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3000" b="1">
                <a:latin typeface="Arial" panose="020B0604020202020204" pitchFamily="34" charset="0"/>
              </a:rPr>
              <a:t>                    Body Mass (grams)                  </a:t>
            </a:r>
          </a:p>
        </p:txBody>
      </p:sp>
      <p:sp>
        <p:nvSpPr>
          <p:cNvPr id="57349" name="Text Box 4">
            <a:extLst>
              <a:ext uri="{FF2B5EF4-FFF2-40B4-BE49-F238E27FC236}">
                <a16:creationId xmlns:a16="http://schemas.microsoft.com/office/drawing/2014/main" id="{B04B9CCD-82FA-E47F-4AFB-87C01CCF662F}"/>
              </a:ext>
            </a:extLst>
          </p:cNvPr>
          <p:cNvSpPr txBox="1">
            <a:spLocks noChangeArrowheads="1"/>
          </p:cNvSpPr>
          <p:nvPr/>
        </p:nvSpPr>
        <p:spPr bwMode="auto">
          <a:xfrm>
            <a:off x="304800" y="76200"/>
            <a:ext cx="8763000" cy="579438"/>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US" altLang="en-US" b="1">
                <a:solidFill>
                  <a:srgbClr val="FF0000"/>
                </a:solidFill>
                <a:latin typeface="Arial" panose="020B0604020202020204" pitchFamily="34" charset="0"/>
              </a:rPr>
              <a:t>S</a:t>
            </a:r>
            <a:r>
              <a:rPr lang="en-US" altLang="en-US" b="1">
                <a:latin typeface="Arial" panose="020B0604020202020204" pitchFamily="34" charset="0"/>
              </a:rPr>
              <a:t> &amp; </a:t>
            </a:r>
            <a:r>
              <a:rPr lang="en-US" altLang="en-US" b="1">
                <a:solidFill>
                  <a:srgbClr val="0000FF"/>
                </a:solidFill>
                <a:latin typeface="Arial" panose="020B0604020202020204" pitchFamily="34" charset="0"/>
              </a:rPr>
              <a:t>C</a:t>
            </a:r>
            <a:r>
              <a:rPr lang="en-US" altLang="en-US" b="1">
                <a:latin typeface="Arial" panose="020B0604020202020204" pitchFamily="34" charset="0"/>
              </a:rPr>
              <a:t> Lines at Gen. 24 vs. 13 Other Species</a:t>
            </a:r>
          </a:p>
        </p:txBody>
      </p:sp>
      <p:sp>
        <p:nvSpPr>
          <p:cNvPr id="57350" name="Text Box 5">
            <a:extLst>
              <a:ext uri="{FF2B5EF4-FFF2-40B4-BE49-F238E27FC236}">
                <a16:creationId xmlns:a16="http://schemas.microsoft.com/office/drawing/2014/main" id="{295AD18D-9E96-88E6-872C-42E4C7D4E181}"/>
              </a:ext>
            </a:extLst>
          </p:cNvPr>
          <p:cNvSpPr txBox="1">
            <a:spLocks noChangeArrowheads="1"/>
          </p:cNvSpPr>
          <p:nvPr/>
        </p:nvSpPr>
        <p:spPr bwMode="auto">
          <a:xfrm>
            <a:off x="1160463" y="5821363"/>
            <a:ext cx="7391400" cy="427037"/>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US" altLang="en-US" sz="2200" b="1">
                <a:latin typeface="Arial" panose="020B0604020202020204" pitchFamily="34" charset="0"/>
              </a:rPr>
              <a:t>10                </a:t>
            </a:r>
            <a:r>
              <a:rPr lang="en-US" altLang="en-US" sz="1200" b="1">
                <a:latin typeface="Arial" panose="020B0604020202020204" pitchFamily="34" charset="0"/>
              </a:rPr>
              <a:t> </a:t>
            </a:r>
            <a:r>
              <a:rPr lang="en-US" altLang="en-US" sz="2200" b="1">
                <a:latin typeface="Arial" panose="020B0604020202020204" pitchFamily="34" charset="0"/>
              </a:rPr>
              <a:t>20               </a:t>
            </a:r>
            <a:r>
              <a:rPr lang="en-US" altLang="en-US" sz="1800" b="1">
                <a:latin typeface="Arial" panose="020B0604020202020204" pitchFamily="34" charset="0"/>
              </a:rPr>
              <a:t> </a:t>
            </a:r>
            <a:r>
              <a:rPr lang="en-US" altLang="en-US" sz="2200" b="1">
                <a:latin typeface="Arial" panose="020B0604020202020204" pitchFamily="34" charset="0"/>
              </a:rPr>
              <a:t>30                40                50</a:t>
            </a:r>
          </a:p>
        </p:txBody>
      </p:sp>
      <p:sp>
        <p:nvSpPr>
          <p:cNvPr id="57351" name="Text Box 6">
            <a:extLst>
              <a:ext uri="{FF2B5EF4-FFF2-40B4-BE49-F238E27FC236}">
                <a16:creationId xmlns:a16="http://schemas.microsoft.com/office/drawing/2014/main" id="{2B1BADC4-B52D-140A-E4BB-A2790F8954D0}"/>
              </a:ext>
            </a:extLst>
          </p:cNvPr>
          <p:cNvSpPr txBox="1">
            <a:spLocks noChangeArrowheads="1"/>
          </p:cNvSpPr>
          <p:nvPr/>
        </p:nvSpPr>
        <p:spPr bwMode="auto">
          <a:xfrm>
            <a:off x="381000" y="1471613"/>
            <a:ext cx="990600" cy="4445000"/>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r">
              <a:lnSpc>
                <a:spcPct val="91000"/>
              </a:lnSpc>
              <a:spcBef>
                <a:spcPct val="0"/>
              </a:spcBef>
              <a:buFontTx/>
              <a:buNone/>
            </a:pPr>
            <a:r>
              <a:rPr lang="en-US" altLang="en-US" sz="2000" b="1">
                <a:latin typeface="Arial" panose="020B0604020202020204" pitchFamily="34" charset="0"/>
              </a:rPr>
              <a:t> 15000</a:t>
            </a:r>
          </a:p>
          <a:p>
            <a:pPr algn="r">
              <a:lnSpc>
                <a:spcPct val="91000"/>
              </a:lnSpc>
              <a:spcBef>
                <a:spcPct val="0"/>
              </a:spcBef>
              <a:buFontTx/>
              <a:buNone/>
            </a:pPr>
            <a:endParaRPr lang="en-US" altLang="en-US" sz="2000" b="1">
              <a:latin typeface="Arial" panose="020B0604020202020204" pitchFamily="34" charset="0"/>
            </a:endParaRPr>
          </a:p>
          <a:p>
            <a:pPr algn="r">
              <a:lnSpc>
                <a:spcPct val="91000"/>
              </a:lnSpc>
              <a:spcBef>
                <a:spcPct val="0"/>
              </a:spcBef>
              <a:buFontTx/>
              <a:buNone/>
            </a:pPr>
            <a:endParaRPr lang="en-US" altLang="en-US" sz="2000" b="1">
              <a:latin typeface="Arial" panose="020B0604020202020204" pitchFamily="34" charset="0"/>
            </a:endParaRPr>
          </a:p>
          <a:p>
            <a:pPr algn="r">
              <a:lnSpc>
                <a:spcPct val="91000"/>
              </a:lnSpc>
              <a:spcBef>
                <a:spcPct val="0"/>
              </a:spcBef>
              <a:buFontTx/>
              <a:buNone/>
            </a:pPr>
            <a:endParaRPr lang="en-US" altLang="en-US" sz="2000" b="1">
              <a:latin typeface="Arial" panose="020B0604020202020204" pitchFamily="34" charset="0"/>
            </a:endParaRPr>
          </a:p>
          <a:p>
            <a:pPr algn="r">
              <a:lnSpc>
                <a:spcPct val="91000"/>
              </a:lnSpc>
              <a:spcBef>
                <a:spcPct val="0"/>
              </a:spcBef>
              <a:buFontTx/>
              <a:buNone/>
            </a:pPr>
            <a:endParaRPr lang="en-US" altLang="en-US" sz="2000" b="1">
              <a:latin typeface="Arial" panose="020B0604020202020204" pitchFamily="34" charset="0"/>
            </a:endParaRPr>
          </a:p>
          <a:p>
            <a:pPr algn="r">
              <a:lnSpc>
                <a:spcPct val="91000"/>
              </a:lnSpc>
              <a:spcBef>
                <a:spcPct val="0"/>
              </a:spcBef>
              <a:buFontTx/>
              <a:buNone/>
            </a:pPr>
            <a:r>
              <a:rPr lang="en-US" altLang="en-US" sz="2000" b="1">
                <a:latin typeface="Arial" panose="020B0604020202020204" pitchFamily="34" charset="0"/>
              </a:rPr>
              <a:t> 10000</a:t>
            </a:r>
          </a:p>
          <a:p>
            <a:pPr algn="r">
              <a:lnSpc>
                <a:spcPct val="91000"/>
              </a:lnSpc>
              <a:spcBef>
                <a:spcPct val="0"/>
              </a:spcBef>
              <a:buFontTx/>
              <a:buNone/>
            </a:pPr>
            <a:endParaRPr lang="en-US" altLang="en-US" sz="2000" b="1">
              <a:latin typeface="Arial" panose="020B0604020202020204" pitchFamily="34" charset="0"/>
            </a:endParaRPr>
          </a:p>
          <a:p>
            <a:pPr algn="r">
              <a:lnSpc>
                <a:spcPct val="91000"/>
              </a:lnSpc>
              <a:spcBef>
                <a:spcPct val="0"/>
              </a:spcBef>
              <a:buFontTx/>
              <a:buNone/>
            </a:pPr>
            <a:endParaRPr lang="en-US" altLang="en-US" sz="2000" b="1">
              <a:latin typeface="Arial" panose="020B0604020202020204" pitchFamily="34" charset="0"/>
            </a:endParaRPr>
          </a:p>
          <a:p>
            <a:pPr algn="r">
              <a:lnSpc>
                <a:spcPct val="91000"/>
              </a:lnSpc>
              <a:spcBef>
                <a:spcPct val="0"/>
              </a:spcBef>
              <a:buFontTx/>
              <a:buNone/>
            </a:pPr>
            <a:endParaRPr lang="en-US" altLang="en-US" sz="2000" b="1">
              <a:latin typeface="Arial" panose="020B0604020202020204" pitchFamily="34" charset="0"/>
            </a:endParaRPr>
          </a:p>
          <a:p>
            <a:pPr algn="r">
              <a:lnSpc>
                <a:spcPct val="91000"/>
              </a:lnSpc>
              <a:spcBef>
                <a:spcPct val="0"/>
              </a:spcBef>
              <a:buFontTx/>
              <a:buNone/>
            </a:pPr>
            <a:endParaRPr lang="en-US" altLang="en-US" sz="2000" b="1">
              <a:latin typeface="Arial" panose="020B0604020202020204" pitchFamily="34" charset="0"/>
            </a:endParaRPr>
          </a:p>
          <a:p>
            <a:pPr algn="r">
              <a:lnSpc>
                <a:spcPct val="91000"/>
              </a:lnSpc>
              <a:spcBef>
                <a:spcPct val="0"/>
              </a:spcBef>
              <a:buFontTx/>
              <a:buNone/>
            </a:pPr>
            <a:r>
              <a:rPr lang="en-US" altLang="en-US" sz="2000" b="1">
                <a:latin typeface="Arial" panose="020B0604020202020204" pitchFamily="34" charset="0"/>
              </a:rPr>
              <a:t>   5000</a:t>
            </a:r>
          </a:p>
          <a:p>
            <a:pPr algn="r">
              <a:lnSpc>
                <a:spcPct val="91000"/>
              </a:lnSpc>
              <a:spcBef>
                <a:spcPct val="0"/>
              </a:spcBef>
              <a:buFontTx/>
              <a:buNone/>
            </a:pPr>
            <a:endParaRPr lang="en-US" altLang="en-US" sz="2000" b="1">
              <a:latin typeface="Arial" panose="020B0604020202020204" pitchFamily="34" charset="0"/>
            </a:endParaRPr>
          </a:p>
          <a:p>
            <a:pPr algn="r">
              <a:lnSpc>
                <a:spcPct val="91000"/>
              </a:lnSpc>
              <a:spcBef>
                <a:spcPct val="0"/>
              </a:spcBef>
              <a:buFontTx/>
              <a:buNone/>
            </a:pPr>
            <a:endParaRPr lang="en-US" altLang="en-US" sz="2000" b="1">
              <a:latin typeface="Arial" panose="020B0604020202020204" pitchFamily="34" charset="0"/>
            </a:endParaRPr>
          </a:p>
          <a:p>
            <a:pPr algn="r">
              <a:lnSpc>
                <a:spcPct val="91000"/>
              </a:lnSpc>
              <a:spcBef>
                <a:spcPct val="0"/>
              </a:spcBef>
              <a:buFontTx/>
              <a:buNone/>
            </a:pPr>
            <a:endParaRPr lang="en-US" altLang="en-US" sz="2000" b="1">
              <a:latin typeface="Arial" panose="020B0604020202020204" pitchFamily="34" charset="0"/>
            </a:endParaRPr>
          </a:p>
          <a:p>
            <a:pPr algn="r">
              <a:lnSpc>
                <a:spcPct val="91000"/>
              </a:lnSpc>
              <a:spcBef>
                <a:spcPct val="0"/>
              </a:spcBef>
              <a:buFontTx/>
              <a:buNone/>
            </a:pPr>
            <a:endParaRPr lang="en-US" altLang="en-US" sz="2000" b="1">
              <a:latin typeface="Arial" panose="020B0604020202020204" pitchFamily="34" charset="0"/>
            </a:endParaRPr>
          </a:p>
          <a:p>
            <a:pPr algn="r">
              <a:lnSpc>
                <a:spcPct val="91000"/>
              </a:lnSpc>
              <a:spcBef>
                <a:spcPct val="0"/>
              </a:spcBef>
              <a:buFontTx/>
              <a:buNone/>
            </a:pPr>
            <a:r>
              <a:rPr lang="en-US" altLang="en-US" sz="2000" b="1">
                <a:latin typeface="Arial" panose="020B0604020202020204" pitchFamily="34" charset="0"/>
              </a:rPr>
              <a:t>      0</a:t>
            </a:r>
          </a:p>
        </p:txBody>
      </p:sp>
      <p:sp>
        <p:nvSpPr>
          <p:cNvPr id="57352" name="Text Box 7">
            <a:extLst>
              <a:ext uri="{FF2B5EF4-FFF2-40B4-BE49-F238E27FC236}">
                <a16:creationId xmlns:a16="http://schemas.microsoft.com/office/drawing/2014/main" id="{44BC3BB2-C796-1EE0-C3AD-1CEC3E1886B2}"/>
              </a:ext>
            </a:extLst>
          </p:cNvPr>
          <p:cNvSpPr txBox="1">
            <a:spLocks noChangeArrowheads="1"/>
          </p:cNvSpPr>
          <p:nvPr/>
        </p:nvSpPr>
        <p:spPr bwMode="auto">
          <a:xfrm rot="-5400000">
            <a:off x="-1305719" y="3053557"/>
            <a:ext cx="3362325" cy="579438"/>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b="1">
                <a:latin typeface="Arial" panose="020B0604020202020204" pitchFamily="34" charset="0"/>
              </a:rPr>
              <a:t>Revolutions/Day</a:t>
            </a:r>
          </a:p>
        </p:txBody>
      </p:sp>
      <p:sp>
        <p:nvSpPr>
          <p:cNvPr id="57353" name="Text Box 8">
            <a:extLst>
              <a:ext uri="{FF2B5EF4-FFF2-40B4-BE49-F238E27FC236}">
                <a16:creationId xmlns:a16="http://schemas.microsoft.com/office/drawing/2014/main" id="{031A6EAB-FCAF-E2CB-3C06-AA27C5700AD9}"/>
              </a:ext>
            </a:extLst>
          </p:cNvPr>
          <p:cNvSpPr txBox="1">
            <a:spLocks noChangeArrowheads="1"/>
          </p:cNvSpPr>
          <p:nvPr/>
        </p:nvSpPr>
        <p:spPr bwMode="auto">
          <a:xfrm>
            <a:off x="4648200" y="762000"/>
            <a:ext cx="4495800" cy="1882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2500" b="1">
                <a:solidFill>
                  <a:srgbClr val="A50021"/>
                </a:solidFill>
                <a:latin typeface="Arial" panose="020B0604020202020204" pitchFamily="34" charset="0"/>
              </a:rPr>
              <a:t>Dewsbury (1980):</a:t>
            </a:r>
          </a:p>
          <a:p>
            <a:pPr>
              <a:lnSpc>
                <a:spcPct val="90000"/>
              </a:lnSpc>
              <a:spcBef>
                <a:spcPct val="10000"/>
              </a:spcBef>
              <a:buFontTx/>
              <a:buNone/>
            </a:pPr>
            <a:r>
              <a:rPr lang="en-US" altLang="en-US" sz="2500" b="1">
                <a:solidFill>
                  <a:srgbClr val="A50021"/>
                </a:solidFill>
                <a:latin typeface="Arial" panose="020B0604020202020204" pitchFamily="34" charset="0"/>
              </a:rPr>
              <a:t>   Males</a:t>
            </a:r>
          </a:p>
          <a:p>
            <a:pPr>
              <a:lnSpc>
                <a:spcPct val="90000"/>
              </a:lnSpc>
              <a:spcBef>
                <a:spcPct val="0"/>
              </a:spcBef>
              <a:buFontTx/>
              <a:buNone/>
            </a:pPr>
            <a:r>
              <a:rPr lang="en-US" altLang="en-US" sz="2500" b="1">
                <a:solidFill>
                  <a:srgbClr val="A50021"/>
                </a:solidFill>
                <a:latin typeface="Arial" panose="020B0604020202020204" pitchFamily="34" charset="0"/>
              </a:rPr>
              <a:t>   Lab bred and reared</a:t>
            </a:r>
          </a:p>
          <a:p>
            <a:pPr>
              <a:lnSpc>
                <a:spcPct val="90000"/>
              </a:lnSpc>
              <a:spcBef>
                <a:spcPct val="0"/>
              </a:spcBef>
              <a:buFontTx/>
              <a:buNone/>
            </a:pPr>
            <a:r>
              <a:rPr lang="en-US" altLang="en-US" sz="2500" b="1">
                <a:solidFill>
                  <a:srgbClr val="A50021"/>
                </a:solidFill>
                <a:latin typeface="Arial" panose="020B0604020202020204" pitchFamily="34" charset="0"/>
              </a:rPr>
              <a:t>   Same wheels</a:t>
            </a:r>
          </a:p>
          <a:p>
            <a:pPr>
              <a:lnSpc>
                <a:spcPct val="90000"/>
              </a:lnSpc>
              <a:spcBef>
                <a:spcPct val="0"/>
              </a:spcBef>
              <a:buFontTx/>
              <a:buNone/>
            </a:pPr>
            <a:r>
              <a:rPr lang="en-US" altLang="en-US" sz="2500" b="1">
                <a:solidFill>
                  <a:srgbClr val="A50021"/>
                </a:solidFill>
                <a:latin typeface="Arial" panose="020B0604020202020204" pitchFamily="34" charset="0"/>
              </a:rPr>
              <a:t>   Days 2-15 of wheel access</a:t>
            </a:r>
          </a:p>
        </p:txBody>
      </p:sp>
    </p:spTree>
    <p:extLst>
      <p:ext uri="{BB962C8B-B14F-4D97-AF65-F5344CB8AC3E}">
        <p14:creationId xmlns:p14="http://schemas.microsoft.com/office/powerpoint/2010/main" val="4273839720"/>
      </p:ext>
    </p:extLst>
  </p:cSld>
  <p:clrMapOvr>
    <a:masterClrMapping/>
  </p:clrMapOvr>
  <p:transition>
    <p:wipe dir="d"/>
  </p:transition>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8786" name="Slide Number Placeholder 3">
            <a:extLst>
              <a:ext uri="{FF2B5EF4-FFF2-40B4-BE49-F238E27FC236}">
                <a16:creationId xmlns:a16="http://schemas.microsoft.com/office/drawing/2014/main" id="{4F67DFED-359F-7666-78D6-9659FE9DEDF9}"/>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6DF5AA89-8905-4CC9-8AFE-3C54B0F1E8AD}" type="slidenum">
              <a:rPr lang="en-US" altLang="en-US" sz="1400"/>
              <a:pPr>
                <a:spcBef>
                  <a:spcPct val="0"/>
                </a:spcBef>
                <a:buFontTx/>
                <a:buNone/>
              </a:pPr>
              <a:t>74</a:t>
            </a:fld>
            <a:endParaRPr lang="en-US" altLang="en-US" sz="1400"/>
          </a:p>
        </p:txBody>
      </p:sp>
      <p:pic>
        <p:nvPicPr>
          <p:cNvPr id="118787" name="Picture 2" descr="Garland Mouse Femur1_crop_40">
            <a:extLst>
              <a:ext uri="{FF2B5EF4-FFF2-40B4-BE49-F238E27FC236}">
                <a16:creationId xmlns:a16="http://schemas.microsoft.com/office/drawing/2014/main" id="{25F7605F-426C-75FA-3E59-9C1F77695B8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315200" y="1274763"/>
            <a:ext cx="1641475" cy="5430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8788" name="Picture 3" descr="Garland Mouse Tibia_crop_40">
            <a:extLst>
              <a:ext uri="{FF2B5EF4-FFF2-40B4-BE49-F238E27FC236}">
                <a16:creationId xmlns:a16="http://schemas.microsoft.com/office/drawing/2014/main" id="{24AA0961-89D1-A00B-F96F-1974D11CDC3F}"/>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638800" y="1279525"/>
            <a:ext cx="1554163" cy="5440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8789" name="Line 4">
            <a:extLst>
              <a:ext uri="{FF2B5EF4-FFF2-40B4-BE49-F238E27FC236}">
                <a16:creationId xmlns:a16="http://schemas.microsoft.com/office/drawing/2014/main" id="{4AA8323A-AEBC-FBEB-7AF6-865AD51A436A}"/>
              </a:ext>
            </a:extLst>
          </p:cNvPr>
          <p:cNvSpPr>
            <a:spLocks noChangeShapeType="1"/>
          </p:cNvSpPr>
          <p:nvPr/>
        </p:nvSpPr>
        <p:spPr bwMode="auto">
          <a:xfrm>
            <a:off x="228600" y="941388"/>
            <a:ext cx="8683625" cy="0"/>
          </a:xfrm>
          <a:prstGeom prst="line">
            <a:avLst/>
          </a:prstGeom>
          <a:noFill/>
          <a:ln w="63500">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145285" name="Text Box 5">
            <a:extLst>
              <a:ext uri="{FF2B5EF4-FFF2-40B4-BE49-F238E27FC236}">
                <a16:creationId xmlns:a16="http://schemas.microsoft.com/office/drawing/2014/main" id="{E62EECED-C3F2-1A29-9131-EA23D859A7B5}"/>
              </a:ext>
            </a:extLst>
          </p:cNvPr>
          <p:cNvSpPr txBox="1">
            <a:spLocks noChangeArrowheads="1"/>
          </p:cNvSpPr>
          <p:nvPr/>
        </p:nvSpPr>
        <p:spPr bwMode="auto">
          <a:xfrm>
            <a:off x="1752600" y="106363"/>
            <a:ext cx="5638800" cy="7318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defRPr/>
            </a:pPr>
            <a:r>
              <a:rPr lang="en-US" altLang="en-US" sz="4200" b="1" dirty="0">
                <a:effectLst>
                  <a:outerShdw blurRad="38100" dist="38100" dir="2700000" algn="tl">
                    <a:srgbClr val="C0C0C0"/>
                  </a:outerShdw>
                </a:effectLst>
                <a:latin typeface="Arial" panose="020B0604020202020204" pitchFamily="34" charset="0"/>
              </a:rPr>
              <a:t>Exercise Adaptations</a:t>
            </a:r>
            <a:endParaRPr lang="en-US" altLang="en-US" sz="4200" b="1" dirty="0">
              <a:solidFill>
                <a:srgbClr val="FF0000"/>
              </a:solidFill>
              <a:effectLst>
                <a:outerShdw blurRad="38100" dist="38100" dir="2700000" algn="tl">
                  <a:srgbClr val="C0C0C0"/>
                </a:outerShdw>
              </a:effectLst>
              <a:latin typeface="Arial" panose="020B0604020202020204" pitchFamily="34" charset="0"/>
            </a:endParaRPr>
          </a:p>
        </p:txBody>
      </p:sp>
      <p:sp>
        <p:nvSpPr>
          <p:cNvPr id="118791" name="Text Box 6">
            <a:extLst>
              <a:ext uri="{FF2B5EF4-FFF2-40B4-BE49-F238E27FC236}">
                <a16:creationId xmlns:a16="http://schemas.microsoft.com/office/drawing/2014/main" id="{41CFBE4D-92B1-53B1-30DF-3B5FC104C0DE}"/>
              </a:ext>
            </a:extLst>
          </p:cNvPr>
          <p:cNvSpPr txBox="1">
            <a:spLocks noChangeArrowheads="1"/>
          </p:cNvSpPr>
          <p:nvPr/>
        </p:nvSpPr>
        <p:spPr bwMode="auto">
          <a:xfrm>
            <a:off x="196850" y="1117600"/>
            <a:ext cx="8459788" cy="55911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3400" b="1">
                <a:solidFill>
                  <a:srgbClr val="0000FF"/>
                </a:solidFill>
                <a:latin typeface="Arial" panose="020B0604020202020204" pitchFamily="34" charset="0"/>
              </a:rPr>
              <a:t>Thicker Femurs and</a:t>
            </a:r>
            <a:br>
              <a:rPr lang="en-US" altLang="en-US" sz="3400" b="1">
                <a:solidFill>
                  <a:srgbClr val="0000FF"/>
                </a:solidFill>
                <a:latin typeface="Arial" panose="020B0604020202020204" pitchFamily="34" charset="0"/>
              </a:rPr>
            </a:br>
            <a:r>
              <a:rPr lang="en-US" altLang="en-US" sz="3400" b="1">
                <a:solidFill>
                  <a:srgbClr val="0000FF"/>
                </a:solidFill>
                <a:latin typeface="Arial" panose="020B0604020202020204" pitchFamily="34" charset="0"/>
              </a:rPr>
              <a:t>Tibiafibulas</a:t>
            </a:r>
          </a:p>
          <a:p>
            <a:pPr>
              <a:spcBef>
                <a:spcPct val="0"/>
              </a:spcBef>
              <a:buFontTx/>
              <a:buNone/>
            </a:pPr>
            <a:r>
              <a:rPr lang="en-US" altLang="en-US" sz="3400">
                <a:solidFill>
                  <a:srgbClr val="0000FF"/>
                </a:solidFill>
                <a:latin typeface="Arial" panose="020B0604020202020204" pitchFamily="34" charset="0"/>
              </a:rPr>
              <a:t>	(but </a:t>
            </a:r>
            <a:r>
              <a:rPr lang="en-US" altLang="en-US" sz="3400" i="1" u="sng">
                <a:solidFill>
                  <a:srgbClr val="0000FF"/>
                </a:solidFill>
                <a:latin typeface="Arial" panose="020B0604020202020204" pitchFamily="34" charset="0"/>
              </a:rPr>
              <a:t>not</a:t>
            </a:r>
            <a:r>
              <a:rPr lang="en-US" altLang="en-US" sz="3400">
                <a:solidFill>
                  <a:srgbClr val="0000FF"/>
                </a:solidFill>
                <a:latin typeface="Arial" panose="020B0604020202020204" pitchFamily="34" charset="0"/>
              </a:rPr>
              <a:t> longer)</a:t>
            </a:r>
          </a:p>
          <a:p>
            <a:pPr>
              <a:spcBef>
                <a:spcPct val="0"/>
              </a:spcBef>
              <a:buFontTx/>
              <a:buNone/>
            </a:pPr>
            <a:endParaRPr lang="en-US" altLang="en-US" sz="2800">
              <a:latin typeface="Arial" panose="020B0604020202020204" pitchFamily="34" charset="0"/>
            </a:endParaRPr>
          </a:p>
          <a:p>
            <a:pPr>
              <a:spcBef>
                <a:spcPct val="30000"/>
              </a:spcBef>
              <a:buFontTx/>
              <a:buNone/>
            </a:pPr>
            <a:endParaRPr lang="en-US" altLang="en-US" sz="2400">
              <a:latin typeface="Arial" panose="020B0604020202020204" pitchFamily="34" charset="0"/>
            </a:endParaRPr>
          </a:p>
          <a:p>
            <a:pPr>
              <a:spcBef>
                <a:spcPct val="30000"/>
              </a:spcBef>
              <a:buFontTx/>
              <a:buNone/>
            </a:pPr>
            <a:endParaRPr lang="en-US" altLang="en-US" sz="2400">
              <a:latin typeface="Arial" panose="020B0604020202020204" pitchFamily="34" charset="0"/>
            </a:endParaRPr>
          </a:p>
          <a:p>
            <a:pPr>
              <a:spcBef>
                <a:spcPct val="30000"/>
              </a:spcBef>
              <a:buFontTx/>
              <a:buNone/>
            </a:pPr>
            <a:endParaRPr lang="en-US" altLang="en-US" sz="1200">
              <a:latin typeface="Arial" panose="020B0604020202020204" pitchFamily="34" charset="0"/>
            </a:endParaRPr>
          </a:p>
          <a:p>
            <a:pPr>
              <a:spcBef>
                <a:spcPct val="30000"/>
              </a:spcBef>
              <a:buFontTx/>
              <a:buNone/>
            </a:pPr>
            <a:endParaRPr lang="en-US" altLang="en-US" sz="1200">
              <a:latin typeface="Arial" panose="020B0604020202020204" pitchFamily="34" charset="0"/>
            </a:endParaRPr>
          </a:p>
          <a:p>
            <a:pPr>
              <a:spcBef>
                <a:spcPct val="30000"/>
              </a:spcBef>
              <a:buFontTx/>
              <a:buNone/>
            </a:pPr>
            <a:endParaRPr lang="en-US" altLang="en-US" sz="1200">
              <a:latin typeface="Arial" panose="020B0604020202020204" pitchFamily="34" charset="0"/>
            </a:endParaRPr>
          </a:p>
          <a:p>
            <a:pPr>
              <a:spcBef>
                <a:spcPct val="30000"/>
              </a:spcBef>
              <a:buFontTx/>
              <a:buNone/>
            </a:pPr>
            <a:endParaRPr lang="en-US" altLang="en-US" sz="1200">
              <a:latin typeface="Arial" panose="020B0604020202020204" pitchFamily="34" charset="0"/>
            </a:endParaRPr>
          </a:p>
          <a:p>
            <a:pPr>
              <a:spcBef>
                <a:spcPct val="30000"/>
              </a:spcBef>
              <a:buFontTx/>
              <a:buNone/>
            </a:pPr>
            <a:endParaRPr lang="en-US" altLang="en-US" sz="1000">
              <a:latin typeface="Arial" panose="020B0604020202020204" pitchFamily="34" charset="0"/>
            </a:endParaRPr>
          </a:p>
          <a:p>
            <a:pPr>
              <a:spcBef>
                <a:spcPct val="30000"/>
              </a:spcBef>
              <a:buFontTx/>
              <a:buNone/>
            </a:pPr>
            <a:endParaRPr lang="en-US" altLang="en-US" sz="1000">
              <a:latin typeface="Arial" panose="020B0604020202020204" pitchFamily="34" charset="0"/>
            </a:endParaRPr>
          </a:p>
          <a:p>
            <a:pPr>
              <a:spcBef>
                <a:spcPct val="30000"/>
              </a:spcBef>
              <a:buFontTx/>
              <a:buNone/>
            </a:pPr>
            <a:endParaRPr lang="en-US" altLang="en-US" sz="1000">
              <a:latin typeface="Arial" panose="020B0604020202020204" pitchFamily="34" charset="0"/>
            </a:endParaRPr>
          </a:p>
          <a:p>
            <a:pPr>
              <a:spcBef>
                <a:spcPct val="30000"/>
              </a:spcBef>
              <a:buFontTx/>
              <a:buNone/>
            </a:pPr>
            <a:endParaRPr lang="en-US" altLang="en-US" sz="1000">
              <a:latin typeface="Arial" panose="020B0604020202020204" pitchFamily="34" charset="0"/>
            </a:endParaRPr>
          </a:p>
          <a:p>
            <a:pPr>
              <a:spcBef>
                <a:spcPct val="30000"/>
              </a:spcBef>
              <a:buFontTx/>
              <a:buNone/>
            </a:pPr>
            <a:r>
              <a:rPr lang="en-US" altLang="en-US" sz="1000">
                <a:latin typeface="Arial" panose="020B0604020202020204" pitchFamily="34" charset="0"/>
              </a:rPr>
              <a:t>Gen. 21B Males</a:t>
            </a:r>
          </a:p>
          <a:p>
            <a:pPr>
              <a:spcBef>
                <a:spcPct val="0"/>
              </a:spcBef>
              <a:buFontTx/>
              <a:buNone/>
            </a:pPr>
            <a:r>
              <a:rPr lang="en-US" altLang="en-US" sz="1000">
                <a:latin typeface="Arial" panose="020B0604020202020204" pitchFamily="34" charset="0"/>
              </a:rPr>
              <a:t>  Wheels &amp; No Wheels</a:t>
            </a:r>
          </a:p>
          <a:p>
            <a:pPr>
              <a:spcBef>
                <a:spcPct val="0"/>
              </a:spcBef>
              <a:buFontTx/>
              <a:buNone/>
            </a:pPr>
            <a:r>
              <a:rPr lang="en-US" altLang="en-US" sz="1000">
                <a:latin typeface="Arial" panose="020B0604020202020204" pitchFamily="34" charset="0"/>
              </a:rPr>
              <a:t>  for 2 months</a:t>
            </a:r>
          </a:p>
          <a:p>
            <a:pPr>
              <a:spcBef>
                <a:spcPct val="0"/>
              </a:spcBef>
              <a:buFontTx/>
              <a:buNone/>
            </a:pPr>
            <a:endParaRPr lang="en-US" altLang="en-US" sz="1000">
              <a:latin typeface="Arial" panose="020B0604020202020204" pitchFamily="34" charset="0"/>
            </a:endParaRPr>
          </a:p>
          <a:p>
            <a:pPr>
              <a:spcBef>
                <a:spcPct val="10000"/>
              </a:spcBef>
              <a:buFontTx/>
              <a:buNone/>
            </a:pPr>
            <a:r>
              <a:rPr lang="en-US" altLang="en-US" sz="1000">
                <a:latin typeface="Arial" panose="020B0604020202020204" pitchFamily="34" charset="0"/>
              </a:rPr>
              <a:t>Kelly et al., 2006, </a:t>
            </a:r>
            <a:r>
              <a:rPr lang="en-US" altLang="en-US" sz="1000" i="1">
                <a:latin typeface="Arial" panose="020B0604020202020204" pitchFamily="34" charset="0"/>
              </a:rPr>
              <a:t>Journal of Morphology</a:t>
            </a:r>
            <a:r>
              <a:rPr lang="en-US" altLang="en-US" sz="1000">
                <a:latin typeface="Arial" panose="020B0604020202020204" pitchFamily="34" charset="0"/>
              </a:rPr>
              <a:t>. </a:t>
            </a:r>
          </a:p>
        </p:txBody>
      </p:sp>
      <p:sp>
        <p:nvSpPr>
          <p:cNvPr id="118792" name="Text Box 8">
            <a:extLst>
              <a:ext uri="{FF2B5EF4-FFF2-40B4-BE49-F238E27FC236}">
                <a16:creationId xmlns:a16="http://schemas.microsoft.com/office/drawing/2014/main" id="{BAA1DAB7-4320-3EB1-1D7F-B37D056231A3}"/>
              </a:ext>
            </a:extLst>
          </p:cNvPr>
          <p:cNvSpPr txBox="1">
            <a:spLocks noChangeArrowheads="1"/>
          </p:cNvSpPr>
          <p:nvPr/>
        </p:nvSpPr>
        <p:spPr bwMode="auto">
          <a:xfrm>
            <a:off x="469900" y="2998788"/>
            <a:ext cx="4522788" cy="25479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nSpc>
                <a:spcPct val="95000"/>
              </a:lnSpc>
              <a:spcBef>
                <a:spcPct val="0"/>
              </a:spcBef>
              <a:buFontTx/>
              <a:buNone/>
            </a:pPr>
            <a:r>
              <a:rPr lang="en-US" altLang="en-US" sz="2800" b="1" i="1">
                <a:solidFill>
                  <a:srgbClr val="FF0000"/>
                </a:solidFill>
                <a:latin typeface="Arial" panose="020B0604020202020204" pitchFamily="34" charset="0"/>
              </a:rPr>
              <a:t>Possibly caused by their greater physical activity, even in cages, which would be termed an indirect pleiotropic effect of “activity genes.”</a:t>
            </a:r>
            <a:endParaRPr lang="en-US" altLang="en-US" sz="2800">
              <a:latin typeface="Arial" panose="020B0604020202020204" pitchFamily="34" charset="0"/>
            </a:endParaRPr>
          </a:p>
        </p:txBody>
      </p:sp>
    </p:spTree>
    <p:extLst>
      <p:ext uri="{BB962C8B-B14F-4D97-AF65-F5344CB8AC3E}">
        <p14:creationId xmlns:p14="http://schemas.microsoft.com/office/powerpoint/2010/main" val="1044146811"/>
      </p:ext>
    </p:extLst>
  </p:cSld>
  <p:clrMapOvr>
    <a:masterClrMapping/>
  </p:clrMapOvr>
  <p:transition>
    <p:wipe dir="d"/>
  </p:transition>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7218" name="Slide Number Placeholder 3">
            <a:extLst>
              <a:ext uri="{FF2B5EF4-FFF2-40B4-BE49-F238E27FC236}">
                <a16:creationId xmlns:a16="http://schemas.microsoft.com/office/drawing/2014/main" id="{DE6CB799-B24F-A504-890D-BA425E45B1CB}"/>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A08C4531-96E4-4D5F-899C-666E338E8FF3}" type="slidenum">
              <a:rPr lang="en-US" altLang="en-US" sz="1400"/>
              <a:pPr>
                <a:spcBef>
                  <a:spcPct val="0"/>
                </a:spcBef>
                <a:buFontTx/>
                <a:buNone/>
              </a:pPr>
              <a:t>75</a:t>
            </a:fld>
            <a:endParaRPr lang="en-US" altLang="en-US" sz="1400"/>
          </a:p>
        </p:txBody>
      </p:sp>
      <p:sp>
        <p:nvSpPr>
          <p:cNvPr id="137219" name="Text Box 2">
            <a:extLst>
              <a:ext uri="{FF2B5EF4-FFF2-40B4-BE49-F238E27FC236}">
                <a16:creationId xmlns:a16="http://schemas.microsoft.com/office/drawing/2014/main" id="{090C8259-20C6-1079-F2E7-6FEA65167CCF}"/>
              </a:ext>
            </a:extLst>
          </p:cNvPr>
          <p:cNvSpPr txBox="1">
            <a:spLocks noChangeArrowheads="1"/>
          </p:cNvSpPr>
          <p:nvPr/>
        </p:nvSpPr>
        <p:spPr bwMode="auto">
          <a:xfrm>
            <a:off x="131763" y="1117600"/>
            <a:ext cx="8929687" cy="33543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spcAft>
                <a:spcPts val="1200"/>
              </a:spcAft>
              <a:buFontTx/>
              <a:buNone/>
            </a:pPr>
            <a:r>
              <a:rPr lang="en-US" altLang="en-US" b="1">
                <a:solidFill>
                  <a:srgbClr val="0000FF"/>
                </a:solidFill>
                <a:latin typeface="Arial" panose="020B0604020202020204" pitchFamily="34" charset="0"/>
              </a:rPr>
              <a:t>Reduced Hindlimb Muscle Mass</a:t>
            </a:r>
            <a:br>
              <a:rPr lang="en-US" altLang="en-US" b="1">
                <a:solidFill>
                  <a:srgbClr val="0000FF"/>
                </a:solidFill>
                <a:latin typeface="Arial" panose="020B0604020202020204" pitchFamily="34" charset="0"/>
              </a:rPr>
            </a:br>
            <a:r>
              <a:rPr lang="en-US" altLang="en-US">
                <a:solidFill>
                  <a:srgbClr val="0000FF"/>
                </a:solidFill>
                <a:latin typeface="Arial" panose="020B0604020202020204" pitchFamily="34" charset="0"/>
              </a:rPr>
              <a:t>(adjusted for differences in body mass)</a:t>
            </a:r>
          </a:p>
          <a:p>
            <a:pPr>
              <a:spcBef>
                <a:spcPct val="0"/>
              </a:spcBef>
              <a:spcAft>
                <a:spcPts val="1200"/>
              </a:spcAft>
              <a:buFontTx/>
              <a:buNone/>
            </a:pPr>
            <a:r>
              <a:rPr lang="en-US" altLang="en-US" b="1">
                <a:solidFill>
                  <a:srgbClr val="0000FF"/>
                </a:solidFill>
                <a:latin typeface="Arial" panose="020B0604020202020204" pitchFamily="34" charset="0"/>
              </a:rPr>
              <a:t>Fewer Type IIB fibers in Most Muscles</a:t>
            </a:r>
          </a:p>
          <a:p>
            <a:pPr>
              <a:spcBef>
                <a:spcPct val="0"/>
              </a:spcBef>
              <a:spcAft>
                <a:spcPts val="1200"/>
              </a:spcAft>
              <a:buFontTx/>
              <a:buNone/>
            </a:pPr>
            <a:r>
              <a:rPr lang="en-US" altLang="en-US" b="1">
                <a:solidFill>
                  <a:srgbClr val="0000FF"/>
                </a:solidFill>
                <a:latin typeface="Arial" panose="020B0604020202020204" pitchFamily="34" charset="0"/>
              </a:rPr>
              <a:t>Increased Insulin-Stimulated</a:t>
            </a:r>
            <a:br>
              <a:rPr lang="en-US" altLang="en-US" b="1">
                <a:solidFill>
                  <a:srgbClr val="0000FF"/>
                </a:solidFill>
                <a:latin typeface="Arial" panose="020B0604020202020204" pitchFamily="34" charset="0"/>
              </a:rPr>
            </a:br>
            <a:r>
              <a:rPr lang="en-US" altLang="en-US" b="1">
                <a:solidFill>
                  <a:srgbClr val="0000FF"/>
                </a:solidFill>
                <a:latin typeface="Arial" panose="020B0604020202020204" pitchFamily="34" charset="0"/>
              </a:rPr>
              <a:t>Glucose Uptake</a:t>
            </a:r>
            <a:r>
              <a:rPr lang="en-US" altLang="en-US">
                <a:solidFill>
                  <a:srgbClr val="0000FF"/>
                </a:solidFill>
                <a:latin typeface="Arial" panose="020B0604020202020204" pitchFamily="34" charset="0"/>
              </a:rPr>
              <a:t> of isolated</a:t>
            </a:r>
            <a:br>
              <a:rPr lang="en-US" altLang="en-US">
                <a:solidFill>
                  <a:srgbClr val="0000FF"/>
                </a:solidFill>
                <a:latin typeface="Arial" panose="020B0604020202020204" pitchFamily="34" charset="0"/>
              </a:rPr>
            </a:br>
            <a:r>
              <a:rPr lang="en-US" altLang="en-US">
                <a:solidFill>
                  <a:srgbClr val="0000FF"/>
                </a:solidFill>
                <a:latin typeface="Arial" panose="020B0604020202020204" pitchFamily="34" charset="0"/>
              </a:rPr>
              <a:t>extensor digitorum longus</a:t>
            </a:r>
          </a:p>
        </p:txBody>
      </p:sp>
      <p:sp>
        <p:nvSpPr>
          <p:cNvPr id="137220" name="Line 4">
            <a:extLst>
              <a:ext uri="{FF2B5EF4-FFF2-40B4-BE49-F238E27FC236}">
                <a16:creationId xmlns:a16="http://schemas.microsoft.com/office/drawing/2014/main" id="{34F308B4-AA02-5E4E-786C-2DBA7864E494}"/>
              </a:ext>
            </a:extLst>
          </p:cNvPr>
          <p:cNvSpPr>
            <a:spLocks noChangeShapeType="1"/>
          </p:cNvSpPr>
          <p:nvPr/>
        </p:nvSpPr>
        <p:spPr bwMode="auto">
          <a:xfrm>
            <a:off x="228600" y="941388"/>
            <a:ext cx="8683625" cy="0"/>
          </a:xfrm>
          <a:prstGeom prst="line">
            <a:avLst/>
          </a:prstGeom>
          <a:noFill/>
          <a:ln w="63500">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498117" name="Text Box 5">
            <a:extLst>
              <a:ext uri="{FF2B5EF4-FFF2-40B4-BE49-F238E27FC236}">
                <a16:creationId xmlns:a16="http://schemas.microsoft.com/office/drawing/2014/main" id="{69E00413-5820-EF4E-7FC1-982B3FC463D7}"/>
              </a:ext>
            </a:extLst>
          </p:cNvPr>
          <p:cNvSpPr txBox="1">
            <a:spLocks noChangeArrowheads="1"/>
          </p:cNvSpPr>
          <p:nvPr/>
        </p:nvSpPr>
        <p:spPr bwMode="auto">
          <a:xfrm>
            <a:off x="1752600" y="106363"/>
            <a:ext cx="5638800" cy="7381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defRPr/>
            </a:pPr>
            <a:r>
              <a:rPr lang="en-US" altLang="en-US" sz="4200" b="1">
                <a:effectLst>
                  <a:outerShdw blurRad="38100" dist="38100" dir="2700000" algn="tl">
                    <a:srgbClr val="C0C0C0"/>
                  </a:outerShdw>
                </a:effectLst>
                <a:latin typeface="Arial" panose="020B0604020202020204" pitchFamily="34" charset="0"/>
              </a:rPr>
              <a:t>Exercise Adaptations</a:t>
            </a:r>
            <a:endParaRPr lang="en-US" altLang="en-US" sz="4200" b="1">
              <a:solidFill>
                <a:srgbClr val="FF0000"/>
              </a:solidFill>
              <a:effectLst>
                <a:outerShdw blurRad="38100" dist="38100" dir="2700000" algn="tl">
                  <a:srgbClr val="C0C0C0"/>
                </a:outerShdw>
              </a:effectLst>
              <a:latin typeface="Arial" panose="020B0604020202020204" pitchFamily="34" charset="0"/>
            </a:endParaRPr>
          </a:p>
        </p:txBody>
      </p:sp>
      <p:pic>
        <p:nvPicPr>
          <p:cNvPr id="137222" name="Picture 3" descr="Muscle_spiralnotebook">
            <a:extLst>
              <a:ext uri="{FF2B5EF4-FFF2-40B4-BE49-F238E27FC236}">
                <a16:creationId xmlns:a16="http://schemas.microsoft.com/office/drawing/2014/main" id="{F72AFDD8-DFBB-3BB8-1A24-D7705B17498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752600" y="4676775"/>
            <a:ext cx="1866900" cy="1905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7223" name="Picture 3" descr="Marathon_ingnycm203">
            <a:extLst>
              <a:ext uri="{FF2B5EF4-FFF2-40B4-BE49-F238E27FC236}">
                <a16:creationId xmlns:a16="http://schemas.microsoft.com/office/drawing/2014/main" id="{B2E9CBED-48CF-CB83-E92E-588E233D8E83}"/>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080125" y="2946400"/>
            <a:ext cx="2606675" cy="3911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p:wipe dir="d"/>
  </p:transition>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9266" name="TextBox 1">
            <a:extLst>
              <a:ext uri="{FF2B5EF4-FFF2-40B4-BE49-F238E27FC236}">
                <a16:creationId xmlns:a16="http://schemas.microsoft.com/office/drawing/2014/main" id="{9EC44BC6-C4E4-EEF1-ECB2-DBACC16B6780}"/>
              </a:ext>
            </a:extLst>
          </p:cNvPr>
          <p:cNvSpPr txBox="1">
            <a:spLocks noChangeArrowheads="1"/>
          </p:cNvSpPr>
          <p:nvPr/>
        </p:nvSpPr>
        <p:spPr bwMode="auto">
          <a:xfrm>
            <a:off x="87313" y="6072188"/>
            <a:ext cx="9050337" cy="768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1100">
                <a:latin typeface="Arial" panose="020B0604020202020204" pitchFamily="34" charset="0"/>
                <a:ea typeface="MS PGothic" panose="020B0600070205080204" pitchFamily="34" charset="-128"/>
                <a:cs typeface="Arial" panose="020B0604020202020204" pitchFamily="34" charset="0"/>
              </a:rPr>
              <a:t>Total activity, such as daily movement distance in the wild or revolutions run on a wheel, will be the product of the amount of time spent moving and the average speed.  Both duration and intensity of activity can be limited by either motivation or ability.  In turn, each of these four lowest-level traits is affected by genes, environmental factors, gene-by-environment interactions (not depicted), and epigenetic modifications of genes by environmental factors.</a:t>
            </a:r>
          </a:p>
        </p:txBody>
      </p:sp>
      <p:grpSp>
        <p:nvGrpSpPr>
          <p:cNvPr id="139267" name="Group 27">
            <a:extLst>
              <a:ext uri="{FF2B5EF4-FFF2-40B4-BE49-F238E27FC236}">
                <a16:creationId xmlns:a16="http://schemas.microsoft.com/office/drawing/2014/main" id="{EE15D3A0-2623-375B-FC40-3ABA930509C6}"/>
              </a:ext>
            </a:extLst>
          </p:cNvPr>
          <p:cNvGrpSpPr>
            <a:grpSpLocks/>
          </p:cNvGrpSpPr>
          <p:nvPr/>
        </p:nvGrpSpPr>
        <p:grpSpPr bwMode="auto">
          <a:xfrm>
            <a:off x="2466975" y="1677988"/>
            <a:ext cx="4983163" cy="3405187"/>
            <a:chOff x="3987978" y="1756692"/>
            <a:chExt cx="4982985" cy="3405797"/>
          </a:xfrm>
        </p:grpSpPr>
        <p:grpSp>
          <p:nvGrpSpPr>
            <p:cNvPr id="139270" name="Group 17">
              <a:extLst>
                <a:ext uri="{FF2B5EF4-FFF2-40B4-BE49-F238E27FC236}">
                  <a16:creationId xmlns:a16="http://schemas.microsoft.com/office/drawing/2014/main" id="{13917EC6-A235-8414-900F-ADF019043ACF}"/>
                </a:ext>
              </a:extLst>
            </p:cNvPr>
            <p:cNvGrpSpPr>
              <a:grpSpLocks/>
            </p:cNvGrpSpPr>
            <p:nvPr/>
          </p:nvGrpSpPr>
          <p:grpSpPr bwMode="auto">
            <a:xfrm rot="1058601">
              <a:off x="3997503" y="1756692"/>
              <a:ext cx="1422400" cy="663576"/>
              <a:chOff x="2502" y="1203"/>
              <a:chExt cx="896" cy="418"/>
            </a:xfrm>
          </p:grpSpPr>
          <p:sp>
            <p:nvSpPr>
              <p:cNvPr id="139302" name="Line 14">
                <a:extLst>
                  <a:ext uri="{FF2B5EF4-FFF2-40B4-BE49-F238E27FC236}">
                    <a16:creationId xmlns:a16="http://schemas.microsoft.com/office/drawing/2014/main" id="{1E49D030-95A9-0299-3D4D-3D0EFA27357F}"/>
                  </a:ext>
                </a:extLst>
              </p:cNvPr>
              <p:cNvSpPr>
                <a:spLocks noChangeShapeType="1"/>
              </p:cNvSpPr>
              <p:nvPr/>
            </p:nvSpPr>
            <p:spPr bwMode="auto">
              <a:xfrm flipV="1">
                <a:off x="2968" y="1442"/>
                <a:ext cx="430" cy="126"/>
              </a:xfrm>
              <a:prstGeom prst="line">
                <a:avLst/>
              </a:prstGeom>
              <a:noFill/>
              <a:ln w="38100">
                <a:solidFill>
                  <a:srgbClr val="0099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alpha val="74997"/>
                        </a:schemeClr>
                      </a:outerShdw>
                    </a:effectLst>
                  </a14:hiddenEffects>
                </a:ext>
              </a:extLst>
            </p:spPr>
            <p:txBody>
              <a:bodyPr/>
              <a:lstStyle/>
              <a:p>
                <a:endParaRPr lang="en-US"/>
              </a:p>
            </p:txBody>
          </p:sp>
          <p:sp>
            <p:nvSpPr>
              <p:cNvPr id="139303" name="Line 14">
                <a:extLst>
                  <a:ext uri="{FF2B5EF4-FFF2-40B4-BE49-F238E27FC236}">
                    <a16:creationId xmlns:a16="http://schemas.microsoft.com/office/drawing/2014/main" id="{EF4DB538-4190-0EFC-0824-2E3F3541BFDA}"/>
                  </a:ext>
                </a:extLst>
              </p:cNvPr>
              <p:cNvSpPr>
                <a:spLocks noChangeShapeType="1"/>
              </p:cNvSpPr>
              <p:nvPr/>
            </p:nvSpPr>
            <p:spPr bwMode="auto">
              <a:xfrm>
                <a:off x="2936" y="1273"/>
                <a:ext cx="457" cy="104"/>
              </a:xfrm>
              <a:prstGeom prst="line">
                <a:avLst/>
              </a:prstGeom>
              <a:noFill/>
              <a:ln w="38100">
                <a:solidFill>
                  <a:srgbClr val="0000FF"/>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alpha val="74997"/>
                        </a:schemeClr>
                      </a:outerShdw>
                    </a:effectLst>
                  </a14:hiddenEffects>
                </a:ext>
              </a:extLst>
            </p:spPr>
            <p:txBody>
              <a:bodyPr/>
              <a:lstStyle/>
              <a:p>
                <a:endParaRPr lang="en-US"/>
              </a:p>
            </p:txBody>
          </p:sp>
          <p:sp>
            <p:nvSpPr>
              <p:cNvPr id="139304" name="Text Box 15">
                <a:extLst>
                  <a:ext uri="{FF2B5EF4-FFF2-40B4-BE49-F238E27FC236}">
                    <a16:creationId xmlns:a16="http://schemas.microsoft.com/office/drawing/2014/main" id="{ED63D22C-A38C-463C-A5AC-CEB27412757E}"/>
                  </a:ext>
                </a:extLst>
              </p:cNvPr>
              <p:cNvSpPr txBox="1">
                <a:spLocks noChangeArrowheads="1"/>
              </p:cNvSpPr>
              <p:nvPr/>
            </p:nvSpPr>
            <p:spPr bwMode="auto">
              <a:xfrm>
                <a:off x="2628" y="1203"/>
                <a:ext cx="370" cy="173"/>
              </a:xfrm>
              <a:prstGeom prst="rect">
                <a:avLst/>
              </a:prstGeom>
              <a:solidFill>
                <a:schemeClr val="bg1"/>
              </a:solidFill>
              <a:ln w="19050">
                <a:solidFill>
                  <a:srgbClr val="0000FF"/>
                </a:solidFill>
                <a:miter lim="800000"/>
                <a:headEnd/>
                <a:tailEnd/>
              </a:ln>
              <a:effectLst/>
              <a:extLst>
                <a:ext uri="{AF507438-7753-43E0-B8FC-AC1667EBCBE1}">
                  <a14:hiddenEffects xmlns:a14="http://schemas.microsoft.com/office/drawing/2010/main">
                    <a:effectLst>
                      <a:outerShdw dist="35921" dir="2700000" algn="ctr" rotWithShape="0">
                        <a:schemeClr val="bg2">
                          <a:alpha val="74997"/>
                        </a:schemeClr>
                      </a:outerShdw>
                    </a:effectLst>
                  </a14:hiddenEffects>
                </a:ext>
              </a:extLst>
            </p:spPr>
            <p:txBody>
              <a:bodyPr lIns="45720" tIns="27432" rIns="4572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0"/>
                  </a:spcBef>
                  <a:buFontTx/>
                  <a:buNone/>
                </a:pPr>
                <a:r>
                  <a:rPr lang="en-US" altLang="en-US" sz="1200">
                    <a:solidFill>
                      <a:srgbClr val="0000FF"/>
                    </a:solidFill>
                    <a:latin typeface="Arial" panose="020B0604020202020204" pitchFamily="34" charset="0"/>
                    <a:ea typeface="MS PGothic" panose="020B0600070205080204" pitchFamily="34" charset="-128"/>
                    <a:cs typeface="Arial" panose="020B0604020202020204" pitchFamily="34" charset="0"/>
                  </a:rPr>
                  <a:t>Genes</a:t>
                </a:r>
              </a:p>
            </p:txBody>
          </p:sp>
          <p:sp>
            <p:nvSpPr>
              <p:cNvPr id="139305" name="Text Box 15">
                <a:extLst>
                  <a:ext uri="{FF2B5EF4-FFF2-40B4-BE49-F238E27FC236}">
                    <a16:creationId xmlns:a16="http://schemas.microsoft.com/office/drawing/2014/main" id="{0CC02A74-6353-2557-DEF5-FF2421C52B1E}"/>
                  </a:ext>
                </a:extLst>
              </p:cNvPr>
              <p:cNvSpPr txBox="1">
                <a:spLocks noChangeArrowheads="1"/>
              </p:cNvSpPr>
              <p:nvPr/>
            </p:nvSpPr>
            <p:spPr bwMode="auto">
              <a:xfrm>
                <a:off x="2502" y="1448"/>
                <a:ext cx="625" cy="173"/>
              </a:xfrm>
              <a:prstGeom prst="rect">
                <a:avLst/>
              </a:prstGeom>
              <a:solidFill>
                <a:schemeClr val="bg1"/>
              </a:solidFill>
              <a:ln w="19050">
                <a:solidFill>
                  <a:srgbClr val="009900"/>
                </a:solidFill>
                <a:miter lim="800000"/>
                <a:headEnd/>
                <a:tailEnd/>
              </a:ln>
              <a:effectLst/>
              <a:extLst>
                <a:ext uri="{AF507438-7753-43E0-B8FC-AC1667EBCBE1}">
                  <a14:hiddenEffects xmlns:a14="http://schemas.microsoft.com/office/drawing/2010/main">
                    <a:effectLst>
                      <a:outerShdw dist="35921" dir="2700000" algn="ctr" rotWithShape="0">
                        <a:schemeClr val="bg2">
                          <a:alpha val="74997"/>
                        </a:schemeClr>
                      </a:outerShdw>
                    </a:effectLst>
                  </a14:hiddenEffects>
                </a:ext>
              </a:extLst>
            </p:spPr>
            <p:txBody>
              <a:bodyPr lIns="45720" tIns="27432" rIns="4572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0"/>
                  </a:spcBef>
                  <a:buFontTx/>
                  <a:buNone/>
                </a:pPr>
                <a:r>
                  <a:rPr lang="en-US" altLang="en-US" sz="1200">
                    <a:solidFill>
                      <a:srgbClr val="009900"/>
                    </a:solidFill>
                    <a:latin typeface="Arial" panose="020B0604020202020204" pitchFamily="34" charset="0"/>
                    <a:ea typeface="MS PGothic" panose="020B0600070205080204" pitchFamily="34" charset="-128"/>
                    <a:cs typeface="Arial" panose="020B0604020202020204" pitchFamily="34" charset="0"/>
                  </a:rPr>
                  <a:t>Environment</a:t>
                </a:r>
              </a:p>
            </p:txBody>
          </p:sp>
        </p:grpSp>
        <p:grpSp>
          <p:nvGrpSpPr>
            <p:cNvPr id="139271" name="Group 26">
              <a:extLst>
                <a:ext uri="{FF2B5EF4-FFF2-40B4-BE49-F238E27FC236}">
                  <a16:creationId xmlns:a16="http://schemas.microsoft.com/office/drawing/2014/main" id="{9E60E56B-0B38-FE1C-9FDE-6209C675E653}"/>
                </a:ext>
              </a:extLst>
            </p:cNvPr>
            <p:cNvGrpSpPr>
              <a:grpSpLocks/>
            </p:cNvGrpSpPr>
            <p:nvPr/>
          </p:nvGrpSpPr>
          <p:grpSpPr bwMode="auto">
            <a:xfrm>
              <a:off x="3987978" y="2151063"/>
              <a:ext cx="4982985" cy="3011426"/>
              <a:chOff x="3987978" y="2151063"/>
              <a:chExt cx="4982985" cy="3011426"/>
            </a:xfrm>
          </p:grpSpPr>
          <p:sp>
            <p:nvSpPr>
              <p:cNvPr id="139272" name="Line 6">
                <a:extLst>
                  <a:ext uri="{FF2B5EF4-FFF2-40B4-BE49-F238E27FC236}">
                    <a16:creationId xmlns:a16="http://schemas.microsoft.com/office/drawing/2014/main" id="{F15EBED1-0A1D-5D7F-F73A-2B8FAC8375FD}"/>
                  </a:ext>
                </a:extLst>
              </p:cNvPr>
              <p:cNvSpPr>
                <a:spLocks noChangeShapeType="1"/>
              </p:cNvSpPr>
              <p:nvPr/>
            </p:nvSpPr>
            <p:spPr bwMode="auto">
              <a:xfrm>
                <a:off x="7296844" y="2338135"/>
                <a:ext cx="735195" cy="843695"/>
              </a:xfrm>
              <a:prstGeom prst="line">
                <a:avLst/>
              </a:prstGeom>
              <a:noFill/>
              <a:ln w="44450">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139273" name="Line 6">
                <a:extLst>
                  <a:ext uri="{FF2B5EF4-FFF2-40B4-BE49-F238E27FC236}">
                    <a16:creationId xmlns:a16="http://schemas.microsoft.com/office/drawing/2014/main" id="{03533484-224A-B7CD-B3C2-845B0AA516BC}"/>
                  </a:ext>
                </a:extLst>
              </p:cNvPr>
              <p:cNvSpPr>
                <a:spLocks noChangeShapeType="1"/>
              </p:cNvSpPr>
              <p:nvPr/>
            </p:nvSpPr>
            <p:spPr bwMode="auto">
              <a:xfrm flipV="1">
                <a:off x="7296845" y="3598022"/>
                <a:ext cx="704825" cy="1003483"/>
              </a:xfrm>
              <a:prstGeom prst="line">
                <a:avLst/>
              </a:prstGeom>
              <a:noFill/>
              <a:ln w="4445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alpha val="74997"/>
                        </a:schemeClr>
                      </a:outerShdw>
                    </a:effectLst>
                  </a14:hiddenEffects>
                </a:ext>
              </a:extLst>
            </p:spPr>
            <p:txBody>
              <a:bodyPr/>
              <a:lstStyle/>
              <a:p>
                <a:endParaRPr lang="en-US"/>
              </a:p>
            </p:txBody>
          </p:sp>
          <p:sp>
            <p:nvSpPr>
              <p:cNvPr id="139274" name="Text Box 4">
                <a:extLst>
                  <a:ext uri="{FF2B5EF4-FFF2-40B4-BE49-F238E27FC236}">
                    <a16:creationId xmlns:a16="http://schemas.microsoft.com/office/drawing/2014/main" id="{F1F0020D-BE1E-9779-E4BF-D8B7509C8091}"/>
                  </a:ext>
                </a:extLst>
              </p:cNvPr>
              <p:cNvSpPr txBox="1">
                <a:spLocks noChangeArrowheads="1"/>
              </p:cNvSpPr>
              <p:nvPr/>
            </p:nvSpPr>
            <p:spPr bwMode="auto">
              <a:xfrm>
                <a:off x="8034338" y="3229854"/>
                <a:ext cx="936625" cy="320145"/>
              </a:xfrm>
              <a:prstGeom prst="rect">
                <a:avLst/>
              </a:prstGeom>
              <a:solidFill>
                <a:schemeClr val="bg1"/>
              </a:solidFill>
              <a:ln w="19050">
                <a:solidFill>
                  <a:schemeClr val="tx1"/>
                </a:solidFill>
                <a:miter lim="800000"/>
                <a:headEnd/>
                <a:tailEnd/>
              </a:ln>
            </p:spPr>
            <p:txBody>
              <a:bodyPr lIns="45720" tIns="27432" rIns="4572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50000"/>
                  </a:spcBef>
                  <a:buFontTx/>
                  <a:buNone/>
                </a:pPr>
                <a:r>
                  <a:rPr lang="en-US" altLang="en-US" sz="1600">
                    <a:latin typeface="Arial" panose="020B0604020202020204" pitchFamily="34" charset="0"/>
                    <a:ea typeface="MS PGothic" panose="020B0600070205080204" pitchFamily="34" charset="-128"/>
                    <a:cs typeface="Arial" panose="020B0604020202020204" pitchFamily="34" charset="0"/>
                  </a:rPr>
                  <a:t>Distance</a:t>
                </a:r>
              </a:p>
            </p:txBody>
          </p:sp>
          <p:sp>
            <p:nvSpPr>
              <p:cNvPr id="139275" name="Text Box 5">
                <a:extLst>
                  <a:ext uri="{FF2B5EF4-FFF2-40B4-BE49-F238E27FC236}">
                    <a16:creationId xmlns:a16="http://schemas.microsoft.com/office/drawing/2014/main" id="{1B82495A-9965-784B-0281-1CC711423C23}"/>
                  </a:ext>
                </a:extLst>
              </p:cNvPr>
              <p:cNvSpPr txBox="1">
                <a:spLocks noChangeArrowheads="1"/>
              </p:cNvSpPr>
              <p:nvPr/>
            </p:nvSpPr>
            <p:spPr bwMode="auto">
              <a:xfrm>
                <a:off x="6813550" y="4067175"/>
                <a:ext cx="862013" cy="730250"/>
              </a:xfrm>
              <a:prstGeom prst="rect">
                <a:avLst/>
              </a:prstGeom>
              <a:solidFill>
                <a:schemeClr val="bg1"/>
              </a:solidFill>
              <a:ln w="19050">
                <a:solidFill>
                  <a:schemeClr val="tx1"/>
                </a:solidFill>
                <a:miter lim="800000"/>
                <a:headEnd/>
                <a:tailEnd/>
              </a:ln>
            </p:spPr>
            <p:txBody>
              <a:bodyPr lIns="45720" tIns="27432" rIns="4572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50000"/>
                  </a:spcBef>
                  <a:buFontTx/>
                  <a:buNone/>
                </a:pPr>
                <a:r>
                  <a:rPr lang="en-US" altLang="en-US" sz="1400">
                    <a:latin typeface="Arial" panose="020B0604020202020204" pitchFamily="34" charset="0"/>
                    <a:ea typeface="MS PGothic" panose="020B0600070205080204" pitchFamily="34" charset="-128"/>
                    <a:cs typeface="Arial" panose="020B0604020202020204" pitchFamily="34" charset="0"/>
                  </a:rPr>
                  <a:t>Mean Running Speed</a:t>
                </a:r>
              </a:p>
            </p:txBody>
          </p:sp>
          <p:sp>
            <p:nvSpPr>
              <p:cNvPr id="139276" name="Text Box 5">
                <a:extLst>
                  <a:ext uri="{FF2B5EF4-FFF2-40B4-BE49-F238E27FC236}">
                    <a16:creationId xmlns:a16="http://schemas.microsoft.com/office/drawing/2014/main" id="{9958FB44-16E9-1DE3-76AC-52187906EBA1}"/>
                  </a:ext>
                </a:extLst>
              </p:cNvPr>
              <p:cNvSpPr txBox="1">
                <a:spLocks noChangeArrowheads="1"/>
              </p:cNvSpPr>
              <p:nvPr/>
            </p:nvSpPr>
            <p:spPr bwMode="auto">
              <a:xfrm>
                <a:off x="6808788" y="2244725"/>
                <a:ext cx="862012" cy="517525"/>
              </a:xfrm>
              <a:prstGeom prst="rect">
                <a:avLst/>
              </a:prstGeom>
              <a:solidFill>
                <a:schemeClr val="bg1"/>
              </a:solidFill>
              <a:ln w="19050">
                <a:solidFill>
                  <a:schemeClr val="tx1"/>
                </a:solidFill>
                <a:miter lim="800000"/>
                <a:headEnd/>
                <a:tailEnd/>
              </a:ln>
            </p:spPr>
            <p:txBody>
              <a:bodyPr lIns="45720" tIns="27432" rIns="4572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50000"/>
                  </a:spcBef>
                  <a:buFontTx/>
                  <a:buNone/>
                </a:pPr>
                <a:r>
                  <a:rPr lang="en-US" altLang="en-US" sz="1400">
                    <a:latin typeface="Arial" panose="020B0604020202020204" pitchFamily="34" charset="0"/>
                    <a:ea typeface="MS PGothic" panose="020B0600070205080204" pitchFamily="34" charset="-128"/>
                    <a:cs typeface="Arial" panose="020B0604020202020204" pitchFamily="34" charset="0"/>
                  </a:rPr>
                  <a:t>Running Duration</a:t>
                </a:r>
              </a:p>
            </p:txBody>
          </p:sp>
          <p:grpSp>
            <p:nvGrpSpPr>
              <p:cNvPr id="139277" name="Group 7">
                <a:extLst>
                  <a:ext uri="{FF2B5EF4-FFF2-40B4-BE49-F238E27FC236}">
                    <a16:creationId xmlns:a16="http://schemas.microsoft.com/office/drawing/2014/main" id="{30110163-DF61-96DC-5888-F303B56E0A44}"/>
                  </a:ext>
                </a:extLst>
              </p:cNvPr>
              <p:cNvGrpSpPr>
                <a:grpSpLocks/>
              </p:cNvGrpSpPr>
              <p:nvPr/>
            </p:nvGrpSpPr>
            <p:grpSpPr bwMode="auto">
              <a:xfrm>
                <a:off x="5448300" y="4070350"/>
                <a:ext cx="1317625" cy="723900"/>
                <a:chOff x="3432" y="2375"/>
                <a:chExt cx="830" cy="456"/>
              </a:xfrm>
            </p:grpSpPr>
            <p:sp>
              <p:nvSpPr>
                <p:cNvPr id="139298" name="Line 11">
                  <a:extLst>
                    <a:ext uri="{FF2B5EF4-FFF2-40B4-BE49-F238E27FC236}">
                      <a16:creationId xmlns:a16="http://schemas.microsoft.com/office/drawing/2014/main" id="{416B1076-5389-0992-B2EF-7FBBBE5B8A74}"/>
                    </a:ext>
                  </a:extLst>
                </p:cNvPr>
                <p:cNvSpPr>
                  <a:spLocks noChangeShapeType="1"/>
                </p:cNvSpPr>
                <p:nvPr/>
              </p:nvSpPr>
              <p:spPr bwMode="auto">
                <a:xfrm>
                  <a:off x="3646" y="2733"/>
                  <a:ext cx="616" cy="0"/>
                </a:xfrm>
                <a:prstGeom prst="line">
                  <a:avLst/>
                </a:prstGeom>
                <a:noFill/>
                <a:ln w="44450">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139299" name="Line 11">
                  <a:extLst>
                    <a:ext uri="{FF2B5EF4-FFF2-40B4-BE49-F238E27FC236}">
                      <a16:creationId xmlns:a16="http://schemas.microsoft.com/office/drawing/2014/main" id="{2945A48D-E3F8-0574-35D0-B401A0219A69}"/>
                    </a:ext>
                  </a:extLst>
                </p:cNvPr>
                <p:cNvSpPr>
                  <a:spLocks noChangeShapeType="1"/>
                </p:cNvSpPr>
                <p:nvPr/>
              </p:nvSpPr>
              <p:spPr bwMode="auto">
                <a:xfrm>
                  <a:off x="3646" y="2469"/>
                  <a:ext cx="616" cy="0"/>
                </a:xfrm>
                <a:prstGeom prst="line">
                  <a:avLst/>
                </a:prstGeom>
                <a:noFill/>
                <a:ln w="44450">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139300" name="Text Box 9">
                  <a:extLst>
                    <a:ext uri="{FF2B5EF4-FFF2-40B4-BE49-F238E27FC236}">
                      <a16:creationId xmlns:a16="http://schemas.microsoft.com/office/drawing/2014/main" id="{C35A9294-FDF8-058D-A2A8-F5F51B099DB3}"/>
                    </a:ext>
                  </a:extLst>
                </p:cNvPr>
                <p:cNvSpPr txBox="1">
                  <a:spLocks noChangeArrowheads="1"/>
                </p:cNvSpPr>
                <p:nvPr/>
              </p:nvSpPr>
              <p:spPr bwMode="auto">
                <a:xfrm>
                  <a:off x="3432" y="2375"/>
                  <a:ext cx="579" cy="192"/>
                </a:xfrm>
                <a:prstGeom prst="rect">
                  <a:avLst/>
                </a:prstGeom>
                <a:solidFill>
                  <a:schemeClr val="bg1"/>
                </a:solidFill>
                <a:ln w="19050">
                  <a:solidFill>
                    <a:srgbClr val="FF0000"/>
                  </a:solidFill>
                  <a:miter lim="800000"/>
                  <a:headEnd/>
                  <a:tailEnd/>
                </a:ln>
              </p:spPr>
              <p:txBody>
                <a:bodyPr lIns="45720" tIns="27432" rIns="4572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50000"/>
                    </a:spcBef>
                    <a:buFontTx/>
                    <a:buNone/>
                  </a:pPr>
                  <a:r>
                    <a:rPr lang="en-US" altLang="en-US" sz="1400">
                      <a:latin typeface="Arial" panose="020B0604020202020204" pitchFamily="34" charset="0"/>
                      <a:ea typeface="MS PGothic" panose="020B0600070205080204" pitchFamily="34" charset="-128"/>
                      <a:cs typeface="Arial" panose="020B0604020202020204" pitchFamily="34" charset="0"/>
                    </a:rPr>
                    <a:t>Motivation</a:t>
                  </a:r>
                </a:p>
              </p:txBody>
            </p:sp>
            <p:sp>
              <p:nvSpPr>
                <p:cNvPr id="139301" name="Text Box 9">
                  <a:extLst>
                    <a:ext uri="{FF2B5EF4-FFF2-40B4-BE49-F238E27FC236}">
                      <a16:creationId xmlns:a16="http://schemas.microsoft.com/office/drawing/2014/main" id="{4D430CDD-2BD6-EE34-F872-B194EA8A33D2}"/>
                    </a:ext>
                  </a:extLst>
                </p:cNvPr>
                <p:cNvSpPr txBox="1">
                  <a:spLocks noChangeArrowheads="1"/>
                </p:cNvSpPr>
                <p:nvPr/>
              </p:nvSpPr>
              <p:spPr bwMode="auto">
                <a:xfrm>
                  <a:off x="3540" y="2639"/>
                  <a:ext cx="378" cy="192"/>
                </a:xfrm>
                <a:prstGeom prst="rect">
                  <a:avLst/>
                </a:prstGeom>
                <a:solidFill>
                  <a:schemeClr val="bg1"/>
                </a:solidFill>
                <a:ln w="19050">
                  <a:solidFill>
                    <a:srgbClr val="FF0000"/>
                  </a:solidFill>
                  <a:miter lim="800000"/>
                  <a:headEnd/>
                  <a:tailEnd/>
                </a:ln>
              </p:spPr>
              <p:txBody>
                <a:bodyPr lIns="45720" tIns="27432" rIns="4572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50000"/>
                    </a:spcBef>
                    <a:buFontTx/>
                    <a:buNone/>
                  </a:pPr>
                  <a:r>
                    <a:rPr lang="en-US" altLang="en-US" sz="1400">
                      <a:latin typeface="Arial" panose="020B0604020202020204" pitchFamily="34" charset="0"/>
                      <a:ea typeface="MS PGothic" panose="020B0600070205080204" pitchFamily="34" charset="-128"/>
                      <a:cs typeface="Arial" panose="020B0604020202020204" pitchFamily="34" charset="0"/>
                    </a:rPr>
                    <a:t>Ability</a:t>
                  </a:r>
                </a:p>
              </p:txBody>
            </p:sp>
          </p:grpSp>
          <p:grpSp>
            <p:nvGrpSpPr>
              <p:cNvPr id="139278" name="Group 12">
                <a:extLst>
                  <a:ext uri="{FF2B5EF4-FFF2-40B4-BE49-F238E27FC236}">
                    <a16:creationId xmlns:a16="http://schemas.microsoft.com/office/drawing/2014/main" id="{02F08FA0-74E4-E463-85D2-5118957A3542}"/>
                  </a:ext>
                </a:extLst>
              </p:cNvPr>
              <p:cNvGrpSpPr>
                <a:grpSpLocks/>
              </p:cNvGrpSpPr>
              <p:nvPr/>
            </p:nvGrpSpPr>
            <p:grpSpPr bwMode="auto">
              <a:xfrm>
                <a:off x="5443538" y="2151063"/>
                <a:ext cx="1317625" cy="723900"/>
                <a:chOff x="3432" y="2375"/>
                <a:chExt cx="830" cy="456"/>
              </a:xfrm>
            </p:grpSpPr>
            <p:sp>
              <p:nvSpPr>
                <p:cNvPr id="139294" name="Line 11">
                  <a:extLst>
                    <a:ext uri="{FF2B5EF4-FFF2-40B4-BE49-F238E27FC236}">
                      <a16:creationId xmlns:a16="http://schemas.microsoft.com/office/drawing/2014/main" id="{02A5BB1C-3A9D-373C-E4DC-150B9BEECB80}"/>
                    </a:ext>
                  </a:extLst>
                </p:cNvPr>
                <p:cNvSpPr>
                  <a:spLocks noChangeShapeType="1"/>
                </p:cNvSpPr>
                <p:nvPr/>
              </p:nvSpPr>
              <p:spPr bwMode="auto">
                <a:xfrm>
                  <a:off x="3646" y="2733"/>
                  <a:ext cx="616" cy="0"/>
                </a:xfrm>
                <a:prstGeom prst="line">
                  <a:avLst/>
                </a:prstGeom>
                <a:noFill/>
                <a:ln w="44450">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139295" name="Line 11">
                  <a:extLst>
                    <a:ext uri="{FF2B5EF4-FFF2-40B4-BE49-F238E27FC236}">
                      <a16:creationId xmlns:a16="http://schemas.microsoft.com/office/drawing/2014/main" id="{9B249C53-7B98-2C71-C828-CB75BB04694E}"/>
                    </a:ext>
                  </a:extLst>
                </p:cNvPr>
                <p:cNvSpPr>
                  <a:spLocks noChangeShapeType="1"/>
                </p:cNvSpPr>
                <p:nvPr/>
              </p:nvSpPr>
              <p:spPr bwMode="auto">
                <a:xfrm>
                  <a:off x="3646" y="2469"/>
                  <a:ext cx="616" cy="0"/>
                </a:xfrm>
                <a:prstGeom prst="line">
                  <a:avLst/>
                </a:prstGeom>
                <a:noFill/>
                <a:ln w="44450">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139296" name="Text Box 9">
                  <a:extLst>
                    <a:ext uri="{FF2B5EF4-FFF2-40B4-BE49-F238E27FC236}">
                      <a16:creationId xmlns:a16="http://schemas.microsoft.com/office/drawing/2014/main" id="{FFD74197-D07F-7DF1-E631-D1EBC69DE6B6}"/>
                    </a:ext>
                  </a:extLst>
                </p:cNvPr>
                <p:cNvSpPr txBox="1">
                  <a:spLocks noChangeArrowheads="1"/>
                </p:cNvSpPr>
                <p:nvPr/>
              </p:nvSpPr>
              <p:spPr bwMode="auto">
                <a:xfrm>
                  <a:off x="3432" y="2375"/>
                  <a:ext cx="579" cy="192"/>
                </a:xfrm>
                <a:prstGeom prst="rect">
                  <a:avLst/>
                </a:prstGeom>
                <a:solidFill>
                  <a:schemeClr val="bg1"/>
                </a:solidFill>
                <a:ln w="19050">
                  <a:solidFill>
                    <a:srgbClr val="FF0000"/>
                  </a:solidFill>
                  <a:miter lim="800000"/>
                  <a:headEnd/>
                  <a:tailEnd/>
                </a:ln>
              </p:spPr>
              <p:txBody>
                <a:bodyPr lIns="45720" tIns="27432" rIns="4572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50000"/>
                    </a:spcBef>
                    <a:buFontTx/>
                    <a:buNone/>
                  </a:pPr>
                  <a:r>
                    <a:rPr lang="en-US" altLang="en-US" sz="1400">
                      <a:latin typeface="Arial" panose="020B0604020202020204" pitchFamily="34" charset="0"/>
                      <a:ea typeface="MS PGothic" panose="020B0600070205080204" pitchFamily="34" charset="-128"/>
                      <a:cs typeface="Arial" panose="020B0604020202020204" pitchFamily="34" charset="0"/>
                    </a:rPr>
                    <a:t>Motivation</a:t>
                  </a:r>
                </a:p>
              </p:txBody>
            </p:sp>
            <p:sp>
              <p:nvSpPr>
                <p:cNvPr id="139297" name="Text Box 9">
                  <a:extLst>
                    <a:ext uri="{FF2B5EF4-FFF2-40B4-BE49-F238E27FC236}">
                      <a16:creationId xmlns:a16="http://schemas.microsoft.com/office/drawing/2014/main" id="{AED49992-118C-C180-4FEF-ABBC55616B14}"/>
                    </a:ext>
                  </a:extLst>
                </p:cNvPr>
                <p:cNvSpPr txBox="1">
                  <a:spLocks noChangeArrowheads="1"/>
                </p:cNvSpPr>
                <p:nvPr/>
              </p:nvSpPr>
              <p:spPr bwMode="auto">
                <a:xfrm>
                  <a:off x="3540" y="2639"/>
                  <a:ext cx="378" cy="192"/>
                </a:xfrm>
                <a:prstGeom prst="rect">
                  <a:avLst/>
                </a:prstGeom>
                <a:solidFill>
                  <a:schemeClr val="bg1"/>
                </a:solidFill>
                <a:ln w="19050">
                  <a:solidFill>
                    <a:srgbClr val="FF0000"/>
                  </a:solidFill>
                  <a:miter lim="800000"/>
                  <a:headEnd/>
                  <a:tailEnd/>
                </a:ln>
              </p:spPr>
              <p:txBody>
                <a:bodyPr lIns="45720" tIns="27432" rIns="4572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50000"/>
                    </a:spcBef>
                    <a:buFontTx/>
                    <a:buNone/>
                  </a:pPr>
                  <a:r>
                    <a:rPr lang="en-US" altLang="en-US" sz="1400">
                      <a:latin typeface="Arial" panose="020B0604020202020204" pitchFamily="34" charset="0"/>
                      <a:ea typeface="MS PGothic" panose="020B0600070205080204" pitchFamily="34" charset="-128"/>
                      <a:cs typeface="Arial" panose="020B0604020202020204" pitchFamily="34" charset="0"/>
                    </a:rPr>
                    <a:t>Ability</a:t>
                  </a:r>
                </a:p>
              </p:txBody>
            </p:sp>
          </p:grpSp>
          <p:grpSp>
            <p:nvGrpSpPr>
              <p:cNvPr id="139279" name="Group 24">
                <a:extLst>
                  <a:ext uri="{FF2B5EF4-FFF2-40B4-BE49-F238E27FC236}">
                    <a16:creationId xmlns:a16="http://schemas.microsoft.com/office/drawing/2014/main" id="{D2BE1C62-4EE1-43FF-7696-3A2C34B0E961}"/>
                  </a:ext>
                </a:extLst>
              </p:cNvPr>
              <p:cNvGrpSpPr>
                <a:grpSpLocks/>
              </p:cNvGrpSpPr>
              <p:nvPr/>
            </p:nvGrpSpPr>
            <p:grpSpPr bwMode="auto">
              <a:xfrm rot="-790576">
                <a:off x="4154625" y="2574863"/>
                <a:ext cx="1422400" cy="663576"/>
                <a:chOff x="2502" y="1203"/>
                <a:chExt cx="896" cy="418"/>
              </a:xfrm>
            </p:grpSpPr>
            <p:sp>
              <p:nvSpPr>
                <p:cNvPr id="139290" name="Line 14">
                  <a:extLst>
                    <a:ext uri="{FF2B5EF4-FFF2-40B4-BE49-F238E27FC236}">
                      <a16:creationId xmlns:a16="http://schemas.microsoft.com/office/drawing/2014/main" id="{9CA329A8-5EE8-5C86-1A07-C39A15667CB0}"/>
                    </a:ext>
                  </a:extLst>
                </p:cNvPr>
                <p:cNvSpPr>
                  <a:spLocks noChangeShapeType="1"/>
                </p:cNvSpPr>
                <p:nvPr/>
              </p:nvSpPr>
              <p:spPr bwMode="auto">
                <a:xfrm flipV="1">
                  <a:off x="2968" y="1442"/>
                  <a:ext cx="430" cy="126"/>
                </a:xfrm>
                <a:prstGeom prst="line">
                  <a:avLst/>
                </a:prstGeom>
                <a:noFill/>
                <a:ln w="38100">
                  <a:solidFill>
                    <a:srgbClr val="0099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alpha val="74997"/>
                          </a:schemeClr>
                        </a:outerShdw>
                      </a:effectLst>
                    </a14:hiddenEffects>
                  </a:ext>
                </a:extLst>
              </p:spPr>
              <p:txBody>
                <a:bodyPr/>
                <a:lstStyle/>
                <a:p>
                  <a:endParaRPr lang="en-US"/>
                </a:p>
              </p:txBody>
            </p:sp>
            <p:sp>
              <p:nvSpPr>
                <p:cNvPr id="139291" name="Line 14">
                  <a:extLst>
                    <a:ext uri="{FF2B5EF4-FFF2-40B4-BE49-F238E27FC236}">
                      <a16:creationId xmlns:a16="http://schemas.microsoft.com/office/drawing/2014/main" id="{0C11A84C-5D7E-B9D3-1D2B-E07EDFD52D68}"/>
                    </a:ext>
                  </a:extLst>
                </p:cNvPr>
                <p:cNvSpPr>
                  <a:spLocks noChangeShapeType="1"/>
                </p:cNvSpPr>
                <p:nvPr/>
              </p:nvSpPr>
              <p:spPr bwMode="auto">
                <a:xfrm>
                  <a:off x="2936" y="1273"/>
                  <a:ext cx="457" cy="104"/>
                </a:xfrm>
                <a:prstGeom prst="line">
                  <a:avLst/>
                </a:prstGeom>
                <a:noFill/>
                <a:ln w="38100">
                  <a:solidFill>
                    <a:srgbClr val="0000FF"/>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alpha val="74997"/>
                          </a:schemeClr>
                        </a:outerShdw>
                      </a:effectLst>
                    </a14:hiddenEffects>
                  </a:ext>
                </a:extLst>
              </p:spPr>
              <p:txBody>
                <a:bodyPr/>
                <a:lstStyle/>
                <a:p>
                  <a:endParaRPr lang="en-US"/>
                </a:p>
              </p:txBody>
            </p:sp>
            <p:sp>
              <p:nvSpPr>
                <p:cNvPr id="139292" name="Text Box 15">
                  <a:extLst>
                    <a:ext uri="{FF2B5EF4-FFF2-40B4-BE49-F238E27FC236}">
                      <a16:creationId xmlns:a16="http://schemas.microsoft.com/office/drawing/2014/main" id="{8AE4E907-F148-25F4-AC51-C83C1DFBB78E}"/>
                    </a:ext>
                  </a:extLst>
                </p:cNvPr>
                <p:cNvSpPr txBox="1">
                  <a:spLocks noChangeArrowheads="1"/>
                </p:cNvSpPr>
                <p:nvPr/>
              </p:nvSpPr>
              <p:spPr bwMode="auto">
                <a:xfrm>
                  <a:off x="2628" y="1203"/>
                  <a:ext cx="370" cy="173"/>
                </a:xfrm>
                <a:prstGeom prst="rect">
                  <a:avLst/>
                </a:prstGeom>
                <a:solidFill>
                  <a:schemeClr val="bg1"/>
                </a:solidFill>
                <a:ln w="19050">
                  <a:solidFill>
                    <a:srgbClr val="0000FF"/>
                  </a:solidFill>
                  <a:miter lim="800000"/>
                  <a:headEnd/>
                  <a:tailEnd/>
                </a:ln>
                <a:effectLst/>
                <a:extLst>
                  <a:ext uri="{AF507438-7753-43E0-B8FC-AC1667EBCBE1}">
                    <a14:hiddenEffects xmlns:a14="http://schemas.microsoft.com/office/drawing/2010/main">
                      <a:effectLst>
                        <a:outerShdw dist="35921" dir="2700000" algn="ctr" rotWithShape="0">
                          <a:schemeClr val="bg2">
                            <a:alpha val="74997"/>
                          </a:schemeClr>
                        </a:outerShdw>
                      </a:effectLst>
                    </a14:hiddenEffects>
                  </a:ext>
                </a:extLst>
              </p:spPr>
              <p:txBody>
                <a:bodyPr lIns="45720" tIns="27432" rIns="4572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0"/>
                    </a:spcBef>
                    <a:buFontTx/>
                    <a:buNone/>
                  </a:pPr>
                  <a:r>
                    <a:rPr lang="en-US" altLang="en-US" sz="1200">
                      <a:solidFill>
                        <a:srgbClr val="0000FF"/>
                      </a:solidFill>
                      <a:latin typeface="Arial" panose="020B0604020202020204" pitchFamily="34" charset="0"/>
                      <a:ea typeface="MS PGothic" panose="020B0600070205080204" pitchFamily="34" charset="-128"/>
                      <a:cs typeface="Arial" panose="020B0604020202020204" pitchFamily="34" charset="0"/>
                    </a:rPr>
                    <a:t>Genes</a:t>
                  </a:r>
                </a:p>
              </p:txBody>
            </p:sp>
            <p:sp>
              <p:nvSpPr>
                <p:cNvPr id="139293" name="Text Box 15">
                  <a:extLst>
                    <a:ext uri="{FF2B5EF4-FFF2-40B4-BE49-F238E27FC236}">
                      <a16:creationId xmlns:a16="http://schemas.microsoft.com/office/drawing/2014/main" id="{1AE14092-CBA7-3131-1A35-F0798BEF6C6D}"/>
                    </a:ext>
                  </a:extLst>
                </p:cNvPr>
                <p:cNvSpPr txBox="1">
                  <a:spLocks noChangeArrowheads="1"/>
                </p:cNvSpPr>
                <p:nvPr/>
              </p:nvSpPr>
              <p:spPr bwMode="auto">
                <a:xfrm>
                  <a:off x="2502" y="1448"/>
                  <a:ext cx="625" cy="173"/>
                </a:xfrm>
                <a:prstGeom prst="rect">
                  <a:avLst/>
                </a:prstGeom>
                <a:solidFill>
                  <a:schemeClr val="bg1"/>
                </a:solidFill>
                <a:ln w="19050">
                  <a:solidFill>
                    <a:srgbClr val="009900"/>
                  </a:solidFill>
                  <a:miter lim="800000"/>
                  <a:headEnd/>
                  <a:tailEnd/>
                </a:ln>
                <a:effectLst/>
                <a:extLst>
                  <a:ext uri="{AF507438-7753-43E0-B8FC-AC1667EBCBE1}">
                    <a14:hiddenEffects xmlns:a14="http://schemas.microsoft.com/office/drawing/2010/main">
                      <a:effectLst>
                        <a:outerShdw dist="35921" dir="2700000" algn="ctr" rotWithShape="0">
                          <a:schemeClr val="bg2">
                            <a:alpha val="74997"/>
                          </a:schemeClr>
                        </a:outerShdw>
                      </a:effectLst>
                    </a14:hiddenEffects>
                  </a:ext>
                </a:extLst>
              </p:spPr>
              <p:txBody>
                <a:bodyPr lIns="45720" tIns="27432" rIns="4572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0"/>
                    </a:spcBef>
                    <a:buFontTx/>
                    <a:buNone/>
                  </a:pPr>
                  <a:r>
                    <a:rPr lang="en-US" altLang="en-US" sz="1200">
                      <a:solidFill>
                        <a:srgbClr val="009900"/>
                      </a:solidFill>
                      <a:latin typeface="Arial" panose="020B0604020202020204" pitchFamily="34" charset="0"/>
                      <a:ea typeface="MS PGothic" panose="020B0600070205080204" pitchFamily="34" charset="-128"/>
                      <a:cs typeface="Arial" panose="020B0604020202020204" pitchFamily="34" charset="0"/>
                    </a:rPr>
                    <a:t>Environment</a:t>
                  </a:r>
                </a:p>
              </p:txBody>
            </p:sp>
          </p:grpSp>
          <p:grpSp>
            <p:nvGrpSpPr>
              <p:cNvPr id="139280" name="Group 31">
                <a:extLst>
                  <a:ext uri="{FF2B5EF4-FFF2-40B4-BE49-F238E27FC236}">
                    <a16:creationId xmlns:a16="http://schemas.microsoft.com/office/drawing/2014/main" id="{A637AF56-E938-2B0A-85ED-E16C25CF9B4A}"/>
                  </a:ext>
                </a:extLst>
              </p:cNvPr>
              <p:cNvGrpSpPr>
                <a:grpSpLocks/>
              </p:cNvGrpSpPr>
              <p:nvPr/>
            </p:nvGrpSpPr>
            <p:grpSpPr bwMode="auto">
              <a:xfrm rot="1058601">
                <a:off x="3987978" y="3680742"/>
                <a:ext cx="1422400" cy="663576"/>
                <a:chOff x="2502" y="1203"/>
                <a:chExt cx="896" cy="418"/>
              </a:xfrm>
            </p:grpSpPr>
            <p:sp>
              <p:nvSpPr>
                <p:cNvPr id="139286" name="Line 14">
                  <a:extLst>
                    <a:ext uri="{FF2B5EF4-FFF2-40B4-BE49-F238E27FC236}">
                      <a16:creationId xmlns:a16="http://schemas.microsoft.com/office/drawing/2014/main" id="{0B03C481-FB2A-87CC-0BC8-75ECBBD51211}"/>
                    </a:ext>
                  </a:extLst>
                </p:cNvPr>
                <p:cNvSpPr>
                  <a:spLocks noChangeShapeType="1"/>
                </p:cNvSpPr>
                <p:nvPr/>
              </p:nvSpPr>
              <p:spPr bwMode="auto">
                <a:xfrm flipV="1">
                  <a:off x="2968" y="1442"/>
                  <a:ext cx="430" cy="126"/>
                </a:xfrm>
                <a:prstGeom prst="line">
                  <a:avLst/>
                </a:prstGeom>
                <a:noFill/>
                <a:ln w="38100">
                  <a:solidFill>
                    <a:srgbClr val="0099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alpha val="74997"/>
                          </a:schemeClr>
                        </a:outerShdw>
                      </a:effectLst>
                    </a14:hiddenEffects>
                  </a:ext>
                </a:extLst>
              </p:spPr>
              <p:txBody>
                <a:bodyPr/>
                <a:lstStyle/>
                <a:p>
                  <a:endParaRPr lang="en-US"/>
                </a:p>
              </p:txBody>
            </p:sp>
            <p:sp>
              <p:nvSpPr>
                <p:cNvPr id="139287" name="Line 14">
                  <a:extLst>
                    <a:ext uri="{FF2B5EF4-FFF2-40B4-BE49-F238E27FC236}">
                      <a16:creationId xmlns:a16="http://schemas.microsoft.com/office/drawing/2014/main" id="{F81B2135-D7E8-48DD-062B-A01425290264}"/>
                    </a:ext>
                  </a:extLst>
                </p:cNvPr>
                <p:cNvSpPr>
                  <a:spLocks noChangeShapeType="1"/>
                </p:cNvSpPr>
                <p:nvPr/>
              </p:nvSpPr>
              <p:spPr bwMode="auto">
                <a:xfrm>
                  <a:off x="2936" y="1273"/>
                  <a:ext cx="457" cy="104"/>
                </a:xfrm>
                <a:prstGeom prst="line">
                  <a:avLst/>
                </a:prstGeom>
                <a:noFill/>
                <a:ln w="38100">
                  <a:solidFill>
                    <a:srgbClr val="0000FF"/>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alpha val="74997"/>
                          </a:schemeClr>
                        </a:outerShdw>
                      </a:effectLst>
                    </a14:hiddenEffects>
                  </a:ext>
                </a:extLst>
              </p:spPr>
              <p:txBody>
                <a:bodyPr/>
                <a:lstStyle/>
                <a:p>
                  <a:endParaRPr lang="en-US"/>
                </a:p>
              </p:txBody>
            </p:sp>
            <p:sp>
              <p:nvSpPr>
                <p:cNvPr id="139288" name="Text Box 15">
                  <a:extLst>
                    <a:ext uri="{FF2B5EF4-FFF2-40B4-BE49-F238E27FC236}">
                      <a16:creationId xmlns:a16="http://schemas.microsoft.com/office/drawing/2014/main" id="{9A097A31-A41D-4062-3AFE-A684AE69A4A9}"/>
                    </a:ext>
                  </a:extLst>
                </p:cNvPr>
                <p:cNvSpPr txBox="1">
                  <a:spLocks noChangeArrowheads="1"/>
                </p:cNvSpPr>
                <p:nvPr/>
              </p:nvSpPr>
              <p:spPr bwMode="auto">
                <a:xfrm>
                  <a:off x="2628" y="1203"/>
                  <a:ext cx="370" cy="173"/>
                </a:xfrm>
                <a:prstGeom prst="rect">
                  <a:avLst/>
                </a:prstGeom>
                <a:solidFill>
                  <a:schemeClr val="bg1"/>
                </a:solidFill>
                <a:ln w="19050">
                  <a:solidFill>
                    <a:srgbClr val="0000FF"/>
                  </a:solidFill>
                  <a:miter lim="800000"/>
                  <a:headEnd/>
                  <a:tailEnd/>
                </a:ln>
                <a:effectLst/>
                <a:extLst>
                  <a:ext uri="{AF507438-7753-43E0-B8FC-AC1667EBCBE1}">
                    <a14:hiddenEffects xmlns:a14="http://schemas.microsoft.com/office/drawing/2010/main">
                      <a:effectLst>
                        <a:outerShdw dist="35921" dir="2700000" algn="ctr" rotWithShape="0">
                          <a:schemeClr val="bg2">
                            <a:alpha val="74997"/>
                          </a:schemeClr>
                        </a:outerShdw>
                      </a:effectLst>
                    </a14:hiddenEffects>
                  </a:ext>
                </a:extLst>
              </p:spPr>
              <p:txBody>
                <a:bodyPr lIns="45720" tIns="27432" rIns="4572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0"/>
                    </a:spcBef>
                    <a:buFontTx/>
                    <a:buNone/>
                  </a:pPr>
                  <a:r>
                    <a:rPr lang="en-US" altLang="en-US" sz="1200">
                      <a:solidFill>
                        <a:srgbClr val="0000FF"/>
                      </a:solidFill>
                      <a:latin typeface="Arial" panose="020B0604020202020204" pitchFamily="34" charset="0"/>
                      <a:ea typeface="MS PGothic" panose="020B0600070205080204" pitchFamily="34" charset="-128"/>
                      <a:cs typeface="Arial" panose="020B0604020202020204" pitchFamily="34" charset="0"/>
                    </a:rPr>
                    <a:t>Genes</a:t>
                  </a:r>
                </a:p>
              </p:txBody>
            </p:sp>
            <p:sp>
              <p:nvSpPr>
                <p:cNvPr id="139289" name="Text Box 15">
                  <a:extLst>
                    <a:ext uri="{FF2B5EF4-FFF2-40B4-BE49-F238E27FC236}">
                      <a16:creationId xmlns:a16="http://schemas.microsoft.com/office/drawing/2014/main" id="{350784EB-FC49-26A5-A979-930F9EC3CDED}"/>
                    </a:ext>
                  </a:extLst>
                </p:cNvPr>
                <p:cNvSpPr txBox="1">
                  <a:spLocks noChangeArrowheads="1"/>
                </p:cNvSpPr>
                <p:nvPr/>
              </p:nvSpPr>
              <p:spPr bwMode="auto">
                <a:xfrm>
                  <a:off x="2502" y="1448"/>
                  <a:ext cx="625" cy="173"/>
                </a:xfrm>
                <a:prstGeom prst="rect">
                  <a:avLst/>
                </a:prstGeom>
                <a:solidFill>
                  <a:schemeClr val="bg1"/>
                </a:solidFill>
                <a:ln w="19050">
                  <a:solidFill>
                    <a:srgbClr val="009900"/>
                  </a:solidFill>
                  <a:miter lim="800000"/>
                  <a:headEnd/>
                  <a:tailEnd/>
                </a:ln>
                <a:effectLst/>
                <a:extLst>
                  <a:ext uri="{AF507438-7753-43E0-B8FC-AC1667EBCBE1}">
                    <a14:hiddenEffects xmlns:a14="http://schemas.microsoft.com/office/drawing/2010/main">
                      <a:effectLst>
                        <a:outerShdw dist="35921" dir="2700000" algn="ctr" rotWithShape="0">
                          <a:schemeClr val="bg2">
                            <a:alpha val="74997"/>
                          </a:schemeClr>
                        </a:outerShdw>
                      </a:effectLst>
                    </a14:hiddenEffects>
                  </a:ext>
                </a:extLst>
              </p:spPr>
              <p:txBody>
                <a:bodyPr lIns="45720" tIns="27432" rIns="4572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0"/>
                    </a:spcBef>
                    <a:buFontTx/>
                    <a:buNone/>
                  </a:pPr>
                  <a:r>
                    <a:rPr lang="en-US" altLang="en-US" sz="1200">
                      <a:solidFill>
                        <a:srgbClr val="009900"/>
                      </a:solidFill>
                      <a:latin typeface="Arial" panose="020B0604020202020204" pitchFamily="34" charset="0"/>
                      <a:ea typeface="MS PGothic" panose="020B0600070205080204" pitchFamily="34" charset="-128"/>
                      <a:cs typeface="Arial" panose="020B0604020202020204" pitchFamily="34" charset="0"/>
                    </a:rPr>
                    <a:t>Environment</a:t>
                  </a:r>
                </a:p>
              </p:txBody>
            </p:sp>
          </p:grpSp>
          <p:grpSp>
            <p:nvGrpSpPr>
              <p:cNvPr id="139281" name="Group 38">
                <a:extLst>
                  <a:ext uri="{FF2B5EF4-FFF2-40B4-BE49-F238E27FC236}">
                    <a16:creationId xmlns:a16="http://schemas.microsoft.com/office/drawing/2014/main" id="{381C5F5C-0817-84B8-C8C1-73A39CEC3028}"/>
                  </a:ext>
                </a:extLst>
              </p:cNvPr>
              <p:cNvGrpSpPr>
                <a:grpSpLocks/>
              </p:cNvGrpSpPr>
              <p:nvPr/>
            </p:nvGrpSpPr>
            <p:grpSpPr bwMode="auto">
              <a:xfrm rot="-790576">
                <a:off x="4145100" y="4498913"/>
                <a:ext cx="1422400" cy="663576"/>
                <a:chOff x="2502" y="1203"/>
                <a:chExt cx="896" cy="418"/>
              </a:xfrm>
            </p:grpSpPr>
            <p:sp>
              <p:nvSpPr>
                <p:cNvPr id="139282" name="Line 14">
                  <a:extLst>
                    <a:ext uri="{FF2B5EF4-FFF2-40B4-BE49-F238E27FC236}">
                      <a16:creationId xmlns:a16="http://schemas.microsoft.com/office/drawing/2014/main" id="{5B8D91E7-EB94-B076-B9F2-EC5DE9D43509}"/>
                    </a:ext>
                  </a:extLst>
                </p:cNvPr>
                <p:cNvSpPr>
                  <a:spLocks noChangeShapeType="1"/>
                </p:cNvSpPr>
                <p:nvPr/>
              </p:nvSpPr>
              <p:spPr bwMode="auto">
                <a:xfrm flipV="1">
                  <a:off x="2968" y="1442"/>
                  <a:ext cx="430" cy="126"/>
                </a:xfrm>
                <a:prstGeom prst="line">
                  <a:avLst/>
                </a:prstGeom>
                <a:noFill/>
                <a:ln w="38100">
                  <a:solidFill>
                    <a:srgbClr val="0099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alpha val="74997"/>
                          </a:schemeClr>
                        </a:outerShdw>
                      </a:effectLst>
                    </a14:hiddenEffects>
                  </a:ext>
                </a:extLst>
              </p:spPr>
              <p:txBody>
                <a:bodyPr/>
                <a:lstStyle/>
                <a:p>
                  <a:endParaRPr lang="en-US"/>
                </a:p>
              </p:txBody>
            </p:sp>
            <p:sp>
              <p:nvSpPr>
                <p:cNvPr id="139283" name="Line 14">
                  <a:extLst>
                    <a:ext uri="{FF2B5EF4-FFF2-40B4-BE49-F238E27FC236}">
                      <a16:creationId xmlns:a16="http://schemas.microsoft.com/office/drawing/2014/main" id="{EA74FEC8-D287-6EBD-0F78-2B2AD1FF7106}"/>
                    </a:ext>
                  </a:extLst>
                </p:cNvPr>
                <p:cNvSpPr>
                  <a:spLocks noChangeShapeType="1"/>
                </p:cNvSpPr>
                <p:nvPr/>
              </p:nvSpPr>
              <p:spPr bwMode="auto">
                <a:xfrm>
                  <a:off x="2936" y="1273"/>
                  <a:ext cx="457" cy="104"/>
                </a:xfrm>
                <a:prstGeom prst="line">
                  <a:avLst/>
                </a:prstGeom>
                <a:noFill/>
                <a:ln w="38100">
                  <a:solidFill>
                    <a:srgbClr val="0000FF"/>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alpha val="74997"/>
                          </a:schemeClr>
                        </a:outerShdw>
                      </a:effectLst>
                    </a14:hiddenEffects>
                  </a:ext>
                </a:extLst>
              </p:spPr>
              <p:txBody>
                <a:bodyPr/>
                <a:lstStyle/>
                <a:p>
                  <a:endParaRPr lang="en-US"/>
                </a:p>
              </p:txBody>
            </p:sp>
            <p:sp>
              <p:nvSpPr>
                <p:cNvPr id="139284" name="Text Box 15">
                  <a:extLst>
                    <a:ext uri="{FF2B5EF4-FFF2-40B4-BE49-F238E27FC236}">
                      <a16:creationId xmlns:a16="http://schemas.microsoft.com/office/drawing/2014/main" id="{334D5062-06B2-EF68-0286-BBD212C491D1}"/>
                    </a:ext>
                  </a:extLst>
                </p:cNvPr>
                <p:cNvSpPr txBox="1">
                  <a:spLocks noChangeArrowheads="1"/>
                </p:cNvSpPr>
                <p:nvPr/>
              </p:nvSpPr>
              <p:spPr bwMode="auto">
                <a:xfrm>
                  <a:off x="2628" y="1203"/>
                  <a:ext cx="370" cy="173"/>
                </a:xfrm>
                <a:prstGeom prst="rect">
                  <a:avLst/>
                </a:prstGeom>
                <a:solidFill>
                  <a:schemeClr val="bg1"/>
                </a:solidFill>
                <a:ln w="19050">
                  <a:solidFill>
                    <a:srgbClr val="0000FF"/>
                  </a:solidFill>
                  <a:miter lim="800000"/>
                  <a:headEnd/>
                  <a:tailEnd/>
                </a:ln>
                <a:effectLst/>
                <a:extLst>
                  <a:ext uri="{AF507438-7753-43E0-B8FC-AC1667EBCBE1}">
                    <a14:hiddenEffects xmlns:a14="http://schemas.microsoft.com/office/drawing/2010/main">
                      <a:effectLst>
                        <a:outerShdw dist="35921" dir="2700000" algn="ctr" rotWithShape="0">
                          <a:schemeClr val="bg2">
                            <a:alpha val="74997"/>
                          </a:schemeClr>
                        </a:outerShdw>
                      </a:effectLst>
                    </a14:hiddenEffects>
                  </a:ext>
                </a:extLst>
              </p:spPr>
              <p:txBody>
                <a:bodyPr lIns="45720" tIns="27432" rIns="4572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0"/>
                    </a:spcBef>
                    <a:buFontTx/>
                    <a:buNone/>
                  </a:pPr>
                  <a:r>
                    <a:rPr lang="en-US" altLang="en-US" sz="1200">
                      <a:solidFill>
                        <a:srgbClr val="0000FF"/>
                      </a:solidFill>
                      <a:latin typeface="Arial" panose="020B0604020202020204" pitchFamily="34" charset="0"/>
                      <a:ea typeface="MS PGothic" panose="020B0600070205080204" pitchFamily="34" charset="-128"/>
                      <a:cs typeface="Arial" panose="020B0604020202020204" pitchFamily="34" charset="0"/>
                    </a:rPr>
                    <a:t>Genes</a:t>
                  </a:r>
                </a:p>
              </p:txBody>
            </p:sp>
            <p:sp>
              <p:nvSpPr>
                <p:cNvPr id="139285" name="Text Box 15">
                  <a:extLst>
                    <a:ext uri="{FF2B5EF4-FFF2-40B4-BE49-F238E27FC236}">
                      <a16:creationId xmlns:a16="http://schemas.microsoft.com/office/drawing/2014/main" id="{BCE14C41-CB48-0FCE-F804-B26B771975B9}"/>
                    </a:ext>
                  </a:extLst>
                </p:cNvPr>
                <p:cNvSpPr txBox="1">
                  <a:spLocks noChangeArrowheads="1"/>
                </p:cNvSpPr>
                <p:nvPr/>
              </p:nvSpPr>
              <p:spPr bwMode="auto">
                <a:xfrm>
                  <a:off x="2502" y="1448"/>
                  <a:ext cx="625" cy="173"/>
                </a:xfrm>
                <a:prstGeom prst="rect">
                  <a:avLst/>
                </a:prstGeom>
                <a:solidFill>
                  <a:schemeClr val="bg1"/>
                </a:solidFill>
                <a:ln w="19050">
                  <a:solidFill>
                    <a:srgbClr val="009900"/>
                  </a:solidFill>
                  <a:miter lim="800000"/>
                  <a:headEnd/>
                  <a:tailEnd/>
                </a:ln>
                <a:effectLst/>
                <a:extLst>
                  <a:ext uri="{AF507438-7753-43E0-B8FC-AC1667EBCBE1}">
                    <a14:hiddenEffects xmlns:a14="http://schemas.microsoft.com/office/drawing/2010/main">
                      <a:effectLst>
                        <a:outerShdw dist="35921" dir="2700000" algn="ctr" rotWithShape="0">
                          <a:schemeClr val="bg2">
                            <a:alpha val="74997"/>
                          </a:schemeClr>
                        </a:outerShdw>
                      </a:effectLst>
                    </a14:hiddenEffects>
                  </a:ext>
                </a:extLst>
              </p:spPr>
              <p:txBody>
                <a:bodyPr lIns="45720" tIns="27432" rIns="4572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0"/>
                    </a:spcBef>
                    <a:buFontTx/>
                    <a:buNone/>
                  </a:pPr>
                  <a:r>
                    <a:rPr lang="en-US" altLang="en-US" sz="1200">
                      <a:solidFill>
                        <a:srgbClr val="009900"/>
                      </a:solidFill>
                      <a:latin typeface="Arial" panose="020B0604020202020204" pitchFamily="34" charset="0"/>
                      <a:ea typeface="MS PGothic" panose="020B0600070205080204" pitchFamily="34" charset="-128"/>
                      <a:cs typeface="Arial" panose="020B0604020202020204" pitchFamily="34" charset="0"/>
                    </a:rPr>
                    <a:t>Environment</a:t>
                  </a:r>
                </a:p>
              </p:txBody>
            </p:sp>
          </p:grpSp>
        </p:grpSp>
      </p:grpSp>
      <p:sp>
        <p:nvSpPr>
          <p:cNvPr id="139268" name="Text Box 3">
            <a:extLst>
              <a:ext uri="{FF2B5EF4-FFF2-40B4-BE49-F238E27FC236}">
                <a16:creationId xmlns:a16="http://schemas.microsoft.com/office/drawing/2014/main" id="{54D7A183-3E87-9C01-1A32-09F26F9444F9}"/>
              </a:ext>
            </a:extLst>
          </p:cNvPr>
          <p:cNvSpPr txBox="1">
            <a:spLocks noChangeArrowheads="1"/>
          </p:cNvSpPr>
          <p:nvPr/>
        </p:nvSpPr>
        <p:spPr bwMode="auto">
          <a:xfrm>
            <a:off x="285750" y="47625"/>
            <a:ext cx="8659813" cy="10858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lnSpc>
                <a:spcPct val="95000"/>
              </a:lnSpc>
              <a:spcBef>
                <a:spcPct val="0"/>
              </a:spcBef>
              <a:spcAft>
                <a:spcPct val="10000"/>
              </a:spcAft>
              <a:buFontTx/>
              <a:buNone/>
            </a:pPr>
            <a:r>
              <a:rPr lang="en-US" altLang="en-US" sz="4000">
                <a:latin typeface="Arial" panose="020B0604020202020204" pitchFamily="34" charset="0"/>
              </a:rPr>
              <a:t>Factors Affecting Daily Activity Levels</a:t>
            </a:r>
            <a:br>
              <a:rPr lang="en-US" altLang="en-US" sz="4000">
                <a:latin typeface="Arial" panose="020B0604020202020204" pitchFamily="34" charset="0"/>
              </a:rPr>
            </a:br>
            <a:r>
              <a:rPr lang="en-US" altLang="en-US" sz="2800">
                <a:latin typeface="Arial" panose="020B0604020202020204" pitchFamily="34" charset="0"/>
              </a:rPr>
              <a:t>(obviously a complex trait)</a:t>
            </a:r>
          </a:p>
        </p:txBody>
      </p:sp>
      <p:sp>
        <p:nvSpPr>
          <p:cNvPr id="139269" name="TextBox 56">
            <a:extLst>
              <a:ext uri="{FF2B5EF4-FFF2-40B4-BE49-F238E27FC236}">
                <a16:creationId xmlns:a16="http://schemas.microsoft.com/office/drawing/2014/main" id="{04056D16-2230-2C6D-EFF9-2C1D0242B226}"/>
              </a:ext>
            </a:extLst>
          </p:cNvPr>
          <p:cNvSpPr txBox="1">
            <a:spLocks noChangeArrowheads="1"/>
          </p:cNvSpPr>
          <p:nvPr/>
        </p:nvSpPr>
        <p:spPr bwMode="auto">
          <a:xfrm>
            <a:off x="241300" y="2155825"/>
            <a:ext cx="1625600" cy="2462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2200">
                <a:solidFill>
                  <a:srgbClr val="FF0000"/>
                </a:solidFill>
                <a:latin typeface="Arial" panose="020B0604020202020204" pitchFamily="34" charset="0"/>
                <a:cs typeface="Arial" panose="020B0604020202020204" pitchFamily="34" charset="0"/>
              </a:rPr>
              <a:t>Either motivation or ability can limit duration or intensity of activity.</a:t>
            </a:r>
          </a:p>
        </p:txBody>
      </p:sp>
    </p:spTree>
  </p:cSld>
  <p:clrMapOvr>
    <a:masterClrMapping/>
  </p:clrMapOvr>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1314" name="Line 6">
            <a:extLst>
              <a:ext uri="{FF2B5EF4-FFF2-40B4-BE49-F238E27FC236}">
                <a16:creationId xmlns:a16="http://schemas.microsoft.com/office/drawing/2014/main" id="{81550484-738B-A041-565E-CF85D52AD701}"/>
              </a:ext>
            </a:extLst>
          </p:cNvPr>
          <p:cNvSpPr>
            <a:spLocks noChangeShapeType="1"/>
          </p:cNvSpPr>
          <p:nvPr/>
        </p:nvSpPr>
        <p:spPr bwMode="auto">
          <a:xfrm>
            <a:off x="5775325" y="2259013"/>
            <a:ext cx="736600" cy="844550"/>
          </a:xfrm>
          <a:prstGeom prst="line">
            <a:avLst/>
          </a:prstGeom>
          <a:noFill/>
          <a:ln w="44450">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141315" name="Line 6">
            <a:extLst>
              <a:ext uri="{FF2B5EF4-FFF2-40B4-BE49-F238E27FC236}">
                <a16:creationId xmlns:a16="http://schemas.microsoft.com/office/drawing/2014/main" id="{17030E7F-2ED7-C974-2DBA-7A520C2E0E32}"/>
              </a:ext>
            </a:extLst>
          </p:cNvPr>
          <p:cNvSpPr>
            <a:spLocks noChangeShapeType="1"/>
          </p:cNvSpPr>
          <p:nvPr/>
        </p:nvSpPr>
        <p:spPr bwMode="auto">
          <a:xfrm flipV="1">
            <a:off x="5775325" y="3519488"/>
            <a:ext cx="704850" cy="1003300"/>
          </a:xfrm>
          <a:prstGeom prst="line">
            <a:avLst/>
          </a:prstGeom>
          <a:noFill/>
          <a:ln w="4445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alpha val="74997"/>
                    </a:schemeClr>
                  </a:outerShdw>
                </a:effectLst>
              </a14:hiddenEffects>
            </a:ext>
          </a:extLst>
        </p:spPr>
        <p:txBody>
          <a:bodyPr/>
          <a:lstStyle/>
          <a:p>
            <a:endParaRPr lang="en-US"/>
          </a:p>
        </p:txBody>
      </p:sp>
      <p:sp>
        <p:nvSpPr>
          <p:cNvPr id="141316" name="Text Box 4">
            <a:extLst>
              <a:ext uri="{FF2B5EF4-FFF2-40B4-BE49-F238E27FC236}">
                <a16:creationId xmlns:a16="http://schemas.microsoft.com/office/drawing/2014/main" id="{96F45245-C9FB-2069-AC62-EABF48016F0A}"/>
              </a:ext>
            </a:extLst>
          </p:cNvPr>
          <p:cNvSpPr txBox="1">
            <a:spLocks noChangeArrowheads="1"/>
          </p:cNvSpPr>
          <p:nvPr/>
        </p:nvSpPr>
        <p:spPr bwMode="auto">
          <a:xfrm>
            <a:off x="6513513" y="3151188"/>
            <a:ext cx="936625" cy="319087"/>
          </a:xfrm>
          <a:prstGeom prst="rect">
            <a:avLst/>
          </a:prstGeom>
          <a:solidFill>
            <a:schemeClr val="bg1"/>
          </a:solidFill>
          <a:ln w="19050">
            <a:solidFill>
              <a:schemeClr val="tx1"/>
            </a:solidFill>
            <a:miter lim="800000"/>
            <a:headEnd/>
            <a:tailEnd/>
          </a:ln>
        </p:spPr>
        <p:txBody>
          <a:bodyPr lIns="45720" tIns="27432" rIns="4572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50000"/>
              </a:spcBef>
              <a:buFontTx/>
              <a:buNone/>
            </a:pPr>
            <a:r>
              <a:rPr lang="en-US" altLang="en-US" sz="1600">
                <a:latin typeface="Arial" panose="020B0604020202020204" pitchFamily="34" charset="0"/>
                <a:ea typeface="MS PGothic" panose="020B0600070205080204" pitchFamily="34" charset="-128"/>
                <a:cs typeface="Arial" panose="020B0604020202020204" pitchFamily="34" charset="0"/>
              </a:rPr>
              <a:t>Distance</a:t>
            </a:r>
          </a:p>
        </p:txBody>
      </p:sp>
      <p:grpSp>
        <p:nvGrpSpPr>
          <p:cNvPr id="141317" name="Group 27">
            <a:extLst>
              <a:ext uri="{FF2B5EF4-FFF2-40B4-BE49-F238E27FC236}">
                <a16:creationId xmlns:a16="http://schemas.microsoft.com/office/drawing/2014/main" id="{3FC93BA8-CDD6-BA7D-1453-B0065A26DCDE}"/>
              </a:ext>
            </a:extLst>
          </p:cNvPr>
          <p:cNvGrpSpPr>
            <a:grpSpLocks/>
          </p:cNvGrpSpPr>
          <p:nvPr/>
        </p:nvGrpSpPr>
        <p:grpSpPr bwMode="auto">
          <a:xfrm>
            <a:off x="2466975" y="1504950"/>
            <a:ext cx="3687763" cy="3770313"/>
            <a:chOff x="3987979" y="1584325"/>
            <a:chExt cx="3687584" cy="3771015"/>
          </a:xfrm>
        </p:grpSpPr>
        <p:grpSp>
          <p:nvGrpSpPr>
            <p:cNvPr id="141320" name="Group 17">
              <a:extLst>
                <a:ext uri="{FF2B5EF4-FFF2-40B4-BE49-F238E27FC236}">
                  <a16:creationId xmlns:a16="http://schemas.microsoft.com/office/drawing/2014/main" id="{6CFF2D24-BB8A-E062-FA3D-D08FDA4AB4DC}"/>
                </a:ext>
              </a:extLst>
            </p:cNvPr>
            <p:cNvGrpSpPr>
              <a:grpSpLocks/>
            </p:cNvGrpSpPr>
            <p:nvPr/>
          </p:nvGrpSpPr>
          <p:grpSpPr bwMode="auto">
            <a:xfrm rot="1058601">
              <a:off x="3997505" y="1756688"/>
              <a:ext cx="1422400" cy="663575"/>
              <a:chOff x="2502" y="1203"/>
              <a:chExt cx="896" cy="418"/>
            </a:xfrm>
          </p:grpSpPr>
          <p:sp>
            <p:nvSpPr>
              <p:cNvPr id="141357" name="Line 14">
                <a:extLst>
                  <a:ext uri="{FF2B5EF4-FFF2-40B4-BE49-F238E27FC236}">
                    <a16:creationId xmlns:a16="http://schemas.microsoft.com/office/drawing/2014/main" id="{ED07EA3E-96FE-349D-E233-B2CDD4FC2D1E}"/>
                  </a:ext>
                </a:extLst>
              </p:cNvPr>
              <p:cNvSpPr>
                <a:spLocks noChangeShapeType="1"/>
              </p:cNvSpPr>
              <p:nvPr/>
            </p:nvSpPr>
            <p:spPr bwMode="auto">
              <a:xfrm flipV="1">
                <a:off x="2968" y="1442"/>
                <a:ext cx="430" cy="126"/>
              </a:xfrm>
              <a:prstGeom prst="line">
                <a:avLst/>
              </a:prstGeom>
              <a:noFill/>
              <a:ln w="38100">
                <a:solidFill>
                  <a:srgbClr val="0099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alpha val="74997"/>
                        </a:schemeClr>
                      </a:outerShdw>
                    </a:effectLst>
                  </a14:hiddenEffects>
                </a:ext>
              </a:extLst>
            </p:spPr>
            <p:txBody>
              <a:bodyPr/>
              <a:lstStyle/>
              <a:p>
                <a:endParaRPr lang="en-US"/>
              </a:p>
            </p:txBody>
          </p:sp>
          <p:sp>
            <p:nvSpPr>
              <p:cNvPr id="141358" name="Line 14">
                <a:extLst>
                  <a:ext uri="{FF2B5EF4-FFF2-40B4-BE49-F238E27FC236}">
                    <a16:creationId xmlns:a16="http://schemas.microsoft.com/office/drawing/2014/main" id="{DB208D90-0075-62A6-99A8-A728C0672C02}"/>
                  </a:ext>
                </a:extLst>
              </p:cNvPr>
              <p:cNvSpPr>
                <a:spLocks noChangeShapeType="1"/>
              </p:cNvSpPr>
              <p:nvPr/>
            </p:nvSpPr>
            <p:spPr bwMode="auto">
              <a:xfrm>
                <a:off x="2936" y="1273"/>
                <a:ext cx="457" cy="104"/>
              </a:xfrm>
              <a:prstGeom prst="line">
                <a:avLst/>
              </a:prstGeom>
              <a:noFill/>
              <a:ln w="38100">
                <a:solidFill>
                  <a:srgbClr val="0000FF"/>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alpha val="74997"/>
                        </a:schemeClr>
                      </a:outerShdw>
                    </a:effectLst>
                  </a14:hiddenEffects>
                </a:ext>
              </a:extLst>
            </p:spPr>
            <p:txBody>
              <a:bodyPr/>
              <a:lstStyle/>
              <a:p>
                <a:endParaRPr lang="en-US"/>
              </a:p>
            </p:txBody>
          </p:sp>
          <p:sp>
            <p:nvSpPr>
              <p:cNvPr id="141359" name="Text Box 15">
                <a:extLst>
                  <a:ext uri="{FF2B5EF4-FFF2-40B4-BE49-F238E27FC236}">
                    <a16:creationId xmlns:a16="http://schemas.microsoft.com/office/drawing/2014/main" id="{49E7EE86-FE1E-B3B6-2004-34FDE12BBE5F}"/>
                  </a:ext>
                </a:extLst>
              </p:cNvPr>
              <p:cNvSpPr txBox="1">
                <a:spLocks noChangeArrowheads="1"/>
              </p:cNvSpPr>
              <p:nvPr/>
            </p:nvSpPr>
            <p:spPr bwMode="auto">
              <a:xfrm>
                <a:off x="2628" y="1203"/>
                <a:ext cx="370" cy="173"/>
              </a:xfrm>
              <a:prstGeom prst="rect">
                <a:avLst/>
              </a:prstGeom>
              <a:solidFill>
                <a:schemeClr val="bg1"/>
              </a:solidFill>
              <a:ln w="19050">
                <a:solidFill>
                  <a:srgbClr val="0000FF"/>
                </a:solidFill>
                <a:miter lim="800000"/>
                <a:headEnd/>
                <a:tailEnd/>
              </a:ln>
              <a:effectLst/>
              <a:extLst>
                <a:ext uri="{AF507438-7753-43E0-B8FC-AC1667EBCBE1}">
                  <a14:hiddenEffects xmlns:a14="http://schemas.microsoft.com/office/drawing/2010/main">
                    <a:effectLst>
                      <a:outerShdw dist="35921" dir="2700000" algn="ctr" rotWithShape="0">
                        <a:schemeClr val="bg2">
                          <a:alpha val="74997"/>
                        </a:schemeClr>
                      </a:outerShdw>
                    </a:effectLst>
                  </a14:hiddenEffects>
                </a:ext>
              </a:extLst>
            </p:spPr>
            <p:txBody>
              <a:bodyPr lIns="45720" tIns="27432" rIns="4572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0"/>
                  </a:spcBef>
                  <a:buFontTx/>
                  <a:buNone/>
                </a:pPr>
                <a:r>
                  <a:rPr lang="en-US" altLang="en-US" sz="1200">
                    <a:solidFill>
                      <a:srgbClr val="0000FF"/>
                    </a:solidFill>
                    <a:latin typeface="Arial" panose="020B0604020202020204" pitchFamily="34" charset="0"/>
                    <a:ea typeface="MS PGothic" panose="020B0600070205080204" pitchFamily="34" charset="-128"/>
                    <a:cs typeface="Arial" panose="020B0604020202020204" pitchFamily="34" charset="0"/>
                  </a:rPr>
                  <a:t>Genes</a:t>
                </a:r>
              </a:p>
            </p:txBody>
          </p:sp>
          <p:sp>
            <p:nvSpPr>
              <p:cNvPr id="141360" name="Text Box 15">
                <a:extLst>
                  <a:ext uri="{FF2B5EF4-FFF2-40B4-BE49-F238E27FC236}">
                    <a16:creationId xmlns:a16="http://schemas.microsoft.com/office/drawing/2014/main" id="{B8A09D85-8CAD-5821-95F6-81B91B55A8A0}"/>
                  </a:ext>
                </a:extLst>
              </p:cNvPr>
              <p:cNvSpPr txBox="1">
                <a:spLocks noChangeArrowheads="1"/>
              </p:cNvSpPr>
              <p:nvPr/>
            </p:nvSpPr>
            <p:spPr bwMode="auto">
              <a:xfrm>
                <a:off x="2502" y="1448"/>
                <a:ext cx="625" cy="173"/>
              </a:xfrm>
              <a:prstGeom prst="rect">
                <a:avLst/>
              </a:prstGeom>
              <a:solidFill>
                <a:schemeClr val="bg1"/>
              </a:solidFill>
              <a:ln w="19050">
                <a:solidFill>
                  <a:srgbClr val="009900"/>
                </a:solidFill>
                <a:miter lim="800000"/>
                <a:headEnd/>
                <a:tailEnd/>
              </a:ln>
              <a:effectLst/>
              <a:extLst>
                <a:ext uri="{AF507438-7753-43E0-B8FC-AC1667EBCBE1}">
                  <a14:hiddenEffects xmlns:a14="http://schemas.microsoft.com/office/drawing/2010/main">
                    <a:effectLst>
                      <a:outerShdw dist="35921" dir="2700000" algn="ctr" rotWithShape="0">
                        <a:schemeClr val="bg2">
                          <a:alpha val="74997"/>
                        </a:schemeClr>
                      </a:outerShdw>
                    </a:effectLst>
                  </a14:hiddenEffects>
                </a:ext>
              </a:extLst>
            </p:spPr>
            <p:txBody>
              <a:bodyPr lIns="45720" tIns="27432" rIns="4572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0"/>
                  </a:spcBef>
                  <a:buFontTx/>
                  <a:buNone/>
                </a:pPr>
                <a:r>
                  <a:rPr lang="en-US" altLang="en-US" sz="1200">
                    <a:solidFill>
                      <a:srgbClr val="009900"/>
                    </a:solidFill>
                    <a:latin typeface="Arial" panose="020B0604020202020204" pitchFamily="34" charset="0"/>
                    <a:ea typeface="MS PGothic" panose="020B0600070205080204" pitchFamily="34" charset="-128"/>
                    <a:cs typeface="Arial" panose="020B0604020202020204" pitchFamily="34" charset="0"/>
                  </a:rPr>
                  <a:t>Environment</a:t>
                </a:r>
              </a:p>
            </p:txBody>
          </p:sp>
        </p:grpSp>
        <p:grpSp>
          <p:nvGrpSpPr>
            <p:cNvPr id="141321" name="Group 26">
              <a:extLst>
                <a:ext uri="{FF2B5EF4-FFF2-40B4-BE49-F238E27FC236}">
                  <a16:creationId xmlns:a16="http://schemas.microsoft.com/office/drawing/2014/main" id="{5B059D88-6952-125B-3E4B-7BC611CED85B}"/>
                </a:ext>
              </a:extLst>
            </p:cNvPr>
            <p:cNvGrpSpPr>
              <a:grpSpLocks/>
            </p:cNvGrpSpPr>
            <p:nvPr/>
          </p:nvGrpSpPr>
          <p:grpSpPr bwMode="auto">
            <a:xfrm>
              <a:off x="3987979" y="1584325"/>
              <a:ext cx="3687584" cy="3771015"/>
              <a:chOff x="3987979" y="1584325"/>
              <a:chExt cx="3687584" cy="3771015"/>
            </a:xfrm>
          </p:grpSpPr>
          <p:sp>
            <p:nvSpPr>
              <p:cNvPr id="141322" name="Freeform 52">
                <a:extLst>
                  <a:ext uri="{FF2B5EF4-FFF2-40B4-BE49-F238E27FC236}">
                    <a16:creationId xmlns:a16="http://schemas.microsoft.com/office/drawing/2014/main" id="{2D54E577-B94D-F367-6770-2ACFB69B2562}"/>
                  </a:ext>
                </a:extLst>
              </p:cNvPr>
              <p:cNvSpPr>
                <a:spLocks/>
              </p:cNvSpPr>
              <p:nvPr/>
            </p:nvSpPr>
            <p:spPr bwMode="auto">
              <a:xfrm rot="21172499" flipV="1">
                <a:off x="5922963" y="2760663"/>
                <a:ext cx="1435100" cy="414337"/>
              </a:xfrm>
              <a:custGeom>
                <a:avLst/>
                <a:gdLst>
                  <a:gd name="T0" fmla="*/ 2147483646 w 816"/>
                  <a:gd name="T1" fmla="*/ 2147483646 h 285"/>
                  <a:gd name="T2" fmla="*/ 2147483646 w 816"/>
                  <a:gd name="T3" fmla="*/ 2147483646 h 285"/>
                  <a:gd name="T4" fmla="*/ 0 w 816"/>
                  <a:gd name="T5" fmla="*/ 2147483646 h 285"/>
                  <a:gd name="T6" fmla="*/ 0 60000 65536"/>
                  <a:gd name="T7" fmla="*/ 0 60000 65536"/>
                  <a:gd name="T8" fmla="*/ 0 60000 65536"/>
                </a:gdLst>
                <a:ahLst/>
                <a:cxnLst>
                  <a:cxn ang="T6">
                    <a:pos x="T0" y="T1"/>
                  </a:cxn>
                  <a:cxn ang="T7">
                    <a:pos x="T2" y="T3"/>
                  </a:cxn>
                  <a:cxn ang="T8">
                    <a:pos x="T4" y="T5"/>
                  </a:cxn>
                </a:cxnLst>
                <a:rect l="0" t="0" r="r" b="b"/>
                <a:pathLst>
                  <a:path w="816" h="285">
                    <a:moveTo>
                      <a:pt x="816" y="285"/>
                    </a:moveTo>
                    <a:cubicBezTo>
                      <a:pt x="644" y="150"/>
                      <a:pt x="472" y="16"/>
                      <a:pt x="336" y="8"/>
                    </a:cubicBezTo>
                    <a:cubicBezTo>
                      <a:pt x="200" y="0"/>
                      <a:pt x="100" y="118"/>
                      <a:pt x="0" y="237"/>
                    </a:cubicBezTo>
                  </a:path>
                </a:pathLst>
              </a:custGeom>
              <a:noFill/>
              <a:ln w="38100" cmpd="sng">
                <a:solidFill>
                  <a:srgbClr val="969696"/>
                </a:solidFill>
                <a:round/>
                <a:headEnd type="none" w="med" len="med"/>
                <a:tailEnd type="triangl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1323" name="Freeform 51">
                <a:extLst>
                  <a:ext uri="{FF2B5EF4-FFF2-40B4-BE49-F238E27FC236}">
                    <a16:creationId xmlns:a16="http://schemas.microsoft.com/office/drawing/2014/main" id="{63DBBDA0-803C-597F-CA9B-1C70175F8B70}"/>
                  </a:ext>
                </a:extLst>
              </p:cNvPr>
              <p:cNvSpPr>
                <a:spLocks/>
              </p:cNvSpPr>
              <p:nvPr/>
            </p:nvSpPr>
            <p:spPr bwMode="auto">
              <a:xfrm flipV="1">
                <a:off x="5930900" y="4784725"/>
                <a:ext cx="1346200" cy="344488"/>
              </a:xfrm>
              <a:custGeom>
                <a:avLst/>
                <a:gdLst>
                  <a:gd name="T0" fmla="*/ 2147483646 w 816"/>
                  <a:gd name="T1" fmla="*/ 2147483646 h 285"/>
                  <a:gd name="T2" fmla="*/ 2147483646 w 816"/>
                  <a:gd name="T3" fmla="*/ 2147483646 h 285"/>
                  <a:gd name="T4" fmla="*/ 0 w 816"/>
                  <a:gd name="T5" fmla="*/ 2147483646 h 285"/>
                  <a:gd name="T6" fmla="*/ 0 60000 65536"/>
                  <a:gd name="T7" fmla="*/ 0 60000 65536"/>
                  <a:gd name="T8" fmla="*/ 0 60000 65536"/>
                </a:gdLst>
                <a:ahLst/>
                <a:cxnLst>
                  <a:cxn ang="T6">
                    <a:pos x="T0" y="T1"/>
                  </a:cxn>
                  <a:cxn ang="T7">
                    <a:pos x="T2" y="T3"/>
                  </a:cxn>
                  <a:cxn ang="T8">
                    <a:pos x="T4" y="T5"/>
                  </a:cxn>
                </a:cxnLst>
                <a:rect l="0" t="0" r="r" b="b"/>
                <a:pathLst>
                  <a:path w="816" h="285">
                    <a:moveTo>
                      <a:pt x="816" y="285"/>
                    </a:moveTo>
                    <a:cubicBezTo>
                      <a:pt x="644" y="150"/>
                      <a:pt x="472" y="16"/>
                      <a:pt x="336" y="8"/>
                    </a:cubicBezTo>
                    <a:cubicBezTo>
                      <a:pt x="200" y="0"/>
                      <a:pt x="100" y="118"/>
                      <a:pt x="0" y="237"/>
                    </a:cubicBezTo>
                  </a:path>
                </a:pathLst>
              </a:custGeom>
              <a:noFill/>
              <a:ln w="38100" cmpd="sng">
                <a:solidFill>
                  <a:srgbClr val="969696"/>
                </a:solidFill>
                <a:round/>
                <a:headEnd type="none" w="med" len="med"/>
                <a:tailEnd type="triangl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1324" name="Freeform 49">
                <a:extLst>
                  <a:ext uri="{FF2B5EF4-FFF2-40B4-BE49-F238E27FC236}">
                    <a16:creationId xmlns:a16="http://schemas.microsoft.com/office/drawing/2014/main" id="{0895065F-7976-246A-7C24-B9B74C8EA2BC}"/>
                  </a:ext>
                </a:extLst>
              </p:cNvPr>
              <p:cNvSpPr>
                <a:spLocks/>
              </p:cNvSpPr>
              <p:nvPr/>
            </p:nvSpPr>
            <p:spPr bwMode="auto">
              <a:xfrm rot="502789">
                <a:off x="5921375" y="3749675"/>
                <a:ext cx="1677988" cy="457200"/>
              </a:xfrm>
              <a:custGeom>
                <a:avLst/>
                <a:gdLst>
                  <a:gd name="T0" fmla="*/ 2147483646 w 816"/>
                  <a:gd name="T1" fmla="*/ 2147483646 h 285"/>
                  <a:gd name="T2" fmla="*/ 2147483646 w 816"/>
                  <a:gd name="T3" fmla="*/ 2147483646 h 285"/>
                  <a:gd name="T4" fmla="*/ 0 w 816"/>
                  <a:gd name="T5" fmla="*/ 2147483646 h 285"/>
                  <a:gd name="T6" fmla="*/ 0 60000 65536"/>
                  <a:gd name="T7" fmla="*/ 0 60000 65536"/>
                  <a:gd name="T8" fmla="*/ 0 60000 65536"/>
                </a:gdLst>
                <a:ahLst/>
                <a:cxnLst>
                  <a:cxn ang="T6">
                    <a:pos x="T0" y="T1"/>
                  </a:cxn>
                  <a:cxn ang="T7">
                    <a:pos x="T2" y="T3"/>
                  </a:cxn>
                  <a:cxn ang="T8">
                    <a:pos x="T4" y="T5"/>
                  </a:cxn>
                </a:cxnLst>
                <a:rect l="0" t="0" r="r" b="b"/>
                <a:pathLst>
                  <a:path w="816" h="285">
                    <a:moveTo>
                      <a:pt x="816" y="285"/>
                    </a:moveTo>
                    <a:cubicBezTo>
                      <a:pt x="644" y="150"/>
                      <a:pt x="472" y="16"/>
                      <a:pt x="336" y="8"/>
                    </a:cubicBezTo>
                    <a:cubicBezTo>
                      <a:pt x="200" y="0"/>
                      <a:pt x="100" y="118"/>
                      <a:pt x="0" y="237"/>
                    </a:cubicBezTo>
                  </a:path>
                </a:pathLst>
              </a:custGeom>
              <a:noFill/>
              <a:ln w="38100" cmpd="sng">
                <a:solidFill>
                  <a:srgbClr val="969696"/>
                </a:solidFill>
                <a:round/>
                <a:headEnd type="none" w="med" len="med"/>
                <a:tailEnd type="triangl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1325" name="Text Box 50">
                <a:extLst>
                  <a:ext uri="{FF2B5EF4-FFF2-40B4-BE49-F238E27FC236}">
                    <a16:creationId xmlns:a16="http://schemas.microsoft.com/office/drawing/2014/main" id="{0B7078EB-EC56-314B-C4B9-3C933206FA3E}"/>
                  </a:ext>
                </a:extLst>
              </p:cNvPr>
              <p:cNvSpPr txBox="1">
                <a:spLocks noChangeArrowheads="1"/>
              </p:cNvSpPr>
              <p:nvPr/>
            </p:nvSpPr>
            <p:spPr bwMode="auto">
              <a:xfrm>
                <a:off x="6189663" y="3506788"/>
                <a:ext cx="798512" cy="2444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US" altLang="en-US" sz="1000" b="1">
                    <a:solidFill>
                      <a:srgbClr val="969696"/>
                    </a:solidFill>
                    <a:latin typeface="Arial" panose="020B0604020202020204" pitchFamily="34" charset="0"/>
                    <a:cs typeface="Arial" panose="020B0604020202020204" pitchFamily="34" charset="0"/>
                  </a:rPr>
                  <a:t>Training</a:t>
                </a:r>
              </a:p>
            </p:txBody>
          </p:sp>
          <p:sp>
            <p:nvSpPr>
              <p:cNvPr id="141326" name="Freeform 46">
                <a:extLst>
                  <a:ext uri="{FF2B5EF4-FFF2-40B4-BE49-F238E27FC236}">
                    <a16:creationId xmlns:a16="http://schemas.microsoft.com/office/drawing/2014/main" id="{29675798-87A9-8B3A-2292-43ED7ADA2382}"/>
                  </a:ext>
                </a:extLst>
              </p:cNvPr>
              <p:cNvSpPr>
                <a:spLocks/>
              </p:cNvSpPr>
              <p:nvPr/>
            </p:nvSpPr>
            <p:spPr bwMode="auto">
              <a:xfrm rot="502789">
                <a:off x="5942013" y="1816100"/>
                <a:ext cx="1449387" cy="457200"/>
              </a:xfrm>
              <a:custGeom>
                <a:avLst/>
                <a:gdLst>
                  <a:gd name="T0" fmla="*/ 2147483646 w 816"/>
                  <a:gd name="T1" fmla="*/ 2147483646 h 285"/>
                  <a:gd name="T2" fmla="*/ 2147483646 w 816"/>
                  <a:gd name="T3" fmla="*/ 2147483646 h 285"/>
                  <a:gd name="T4" fmla="*/ 0 w 816"/>
                  <a:gd name="T5" fmla="*/ 2147483646 h 285"/>
                  <a:gd name="T6" fmla="*/ 0 60000 65536"/>
                  <a:gd name="T7" fmla="*/ 0 60000 65536"/>
                  <a:gd name="T8" fmla="*/ 0 60000 65536"/>
                </a:gdLst>
                <a:ahLst/>
                <a:cxnLst>
                  <a:cxn ang="T6">
                    <a:pos x="T0" y="T1"/>
                  </a:cxn>
                  <a:cxn ang="T7">
                    <a:pos x="T2" y="T3"/>
                  </a:cxn>
                  <a:cxn ang="T8">
                    <a:pos x="T4" y="T5"/>
                  </a:cxn>
                </a:cxnLst>
                <a:rect l="0" t="0" r="r" b="b"/>
                <a:pathLst>
                  <a:path w="816" h="285">
                    <a:moveTo>
                      <a:pt x="816" y="285"/>
                    </a:moveTo>
                    <a:cubicBezTo>
                      <a:pt x="644" y="150"/>
                      <a:pt x="472" y="16"/>
                      <a:pt x="336" y="8"/>
                    </a:cubicBezTo>
                    <a:cubicBezTo>
                      <a:pt x="200" y="0"/>
                      <a:pt x="100" y="118"/>
                      <a:pt x="0" y="237"/>
                    </a:cubicBezTo>
                  </a:path>
                </a:pathLst>
              </a:custGeom>
              <a:noFill/>
              <a:ln w="38100" cmpd="sng">
                <a:solidFill>
                  <a:srgbClr val="969696"/>
                </a:solidFill>
                <a:round/>
                <a:headEnd type="none" w="med" len="med"/>
                <a:tailEnd type="triangl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1327" name="Text Box 5">
                <a:extLst>
                  <a:ext uri="{FF2B5EF4-FFF2-40B4-BE49-F238E27FC236}">
                    <a16:creationId xmlns:a16="http://schemas.microsoft.com/office/drawing/2014/main" id="{9942D709-C011-67AB-FD8A-AAADE9252C22}"/>
                  </a:ext>
                </a:extLst>
              </p:cNvPr>
              <p:cNvSpPr txBox="1">
                <a:spLocks noChangeArrowheads="1"/>
              </p:cNvSpPr>
              <p:nvPr/>
            </p:nvSpPr>
            <p:spPr bwMode="auto">
              <a:xfrm>
                <a:off x="6813550" y="4067175"/>
                <a:ext cx="862013" cy="730250"/>
              </a:xfrm>
              <a:prstGeom prst="rect">
                <a:avLst/>
              </a:prstGeom>
              <a:solidFill>
                <a:schemeClr val="bg1"/>
              </a:solidFill>
              <a:ln w="19050">
                <a:solidFill>
                  <a:schemeClr val="tx1"/>
                </a:solidFill>
                <a:miter lim="800000"/>
                <a:headEnd/>
                <a:tailEnd/>
              </a:ln>
            </p:spPr>
            <p:txBody>
              <a:bodyPr lIns="45720" tIns="27432" rIns="4572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50000"/>
                  </a:spcBef>
                  <a:buFontTx/>
                  <a:buNone/>
                </a:pPr>
                <a:r>
                  <a:rPr lang="en-US" altLang="en-US" sz="1400">
                    <a:latin typeface="Arial" panose="020B0604020202020204" pitchFamily="34" charset="0"/>
                    <a:ea typeface="MS PGothic" panose="020B0600070205080204" pitchFamily="34" charset="-128"/>
                    <a:cs typeface="Arial" panose="020B0604020202020204" pitchFamily="34" charset="0"/>
                  </a:rPr>
                  <a:t>Mean Running Speed</a:t>
                </a:r>
              </a:p>
            </p:txBody>
          </p:sp>
          <p:sp>
            <p:nvSpPr>
              <p:cNvPr id="141328" name="Text Box 5">
                <a:extLst>
                  <a:ext uri="{FF2B5EF4-FFF2-40B4-BE49-F238E27FC236}">
                    <a16:creationId xmlns:a16="http://schemas.microsoft.com/office/drawing/2014/main" id="{63832D5A-1BCC-8034-F308-FAC0FB32E419}"/>
                  </a:ext>
                </a:extLst>
              </p:cNvPr>
              <p:cNvSpPr txBox="1">
                <a:spLocks noChangeArrowheads="1"/>
              </p:cNvSpPr>
              <p:nvPr/>
            </p:nvSpPr>
            <p:spPr bwMode="auto">
              <a:xfrm>
                <a:off x="6808788" y="2244725"/>
                <a:ext cx="862012" cy="517525"/>
              </a:xfrm>
              <a:prstGeom prst="rect">
                <a:avLst/>
              </a:prstGeom>
              <a:solidFill>
                <a:schemeClr val="bg1"/>
              </a:solidFill>
              <a:ln w="19050">
                <a:solidFill>
                  <a:schemeClr val="tx1"/>
                </a:solidFill>
                <a:miter lim="800000"/>
                <a:headEnd/>
                <a:tailEnd/>
              </a:ln>
            </p:spPr>
            <p:txBody>
              <a:bodyPr lIns="45720" tIns="27432" rIns="4572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50000"/>
                  </a:spcBef>
                  <a:buFontTx/>
                  <a:buNone/>
                </a:pPr>
                <a:r>
                  <a:rPr lang="en-US" altLang="en-US" sz="1400">
                    <a:latin typeface="Arial" panose="020B0604020202020204" pitchFamily="34" charset="0"/>
                    <a:ea typeface="MS PGothic" panose="020B0600070205080204" pitchFamily="34" charset="-128"/>
                    <a:cs typeface="Arial" panose="020B0604020202020204" pitchFamily="34" charset="0"/>
                  </a:rPr>
                  <a:t>Running Duration</a:t>
                </a:r>
              </a:p>
            </p:txBody>
          </p:sp>
          <p:grpSp>
            <p:nvGrpSpPr>
              <p:cNvPr id="141329" name="Group 7">
                <a:extLst>
                  <a:ext uri="{FF2B5EF4-FFF2-40B4-BE49-F238E27FC236}">
                    <a16:creationId xmlns:a16="http://schemas.microsoft.com/office/drawing/2014/main" id="{79FF5683-1271-F750-E310-028E1CF0E9F6}"/>
                  </a:ext>
                </a:extLst>
              </p:cNvPr>
              <p:cNvGrpSpPr>
                <a:grpSpLocks/>
              </p:cNvGrpSpPr>
              <p:nvPr/>
            </p:nvGrpSpPr>
            <p:grpSpPr bwMode="auto">
              <a:xfrm>
                <a:off x="5448300" y="4070350"/>
                <a:ext cx="1317625" cy="723900"/>
                <a:chOff x="3432" y="2375"/>
                <a:chExt cx="830" cy="456"/>
              </a:xfrm>
            </p:grpSpPr>
            <p:sp>
              <p:nvSpPr>
                <p:cNvPr id="141353" name="Line 11">
                  <a:extLst>
                    <a:ext uri="{FF2B5EF4-FFF2-40B4-BE49-F238E27FC236}">
                      <a16:creationId xmlns:a16="http://schemas.microsoft.com/office/drawing/2014/main" id="{63CEC1F5-8845-9BE9-7823-3ACCEEEEA0C9}"/>
                    </a:ext>
                  </a:extLst>
                </p:cNvPr>
                <p:cNvSpPr>
                  <a:spLocks noChangeShapeType="1"/>
                </p:cNvSpPr>
                <p:nvPr/>
              </p:nvSpPr>
              <p:spPr bwMode="auto">
                <a:xfrm>
                  <a:off x="3646" y="2733"/>
                  <a:ext cx="616" cy="0"/>
                </a:xfrm>
                <a:prstGeom prst="line">
                  <a:avLst/>
                </a:prstGeom>
                <a:noFill/>
                <a:ln w="44450">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141354" name="Line 11">
                  <a:extLst>
                    <a:ext uri="{FF2B5EF4-FFF2-40B4-BE49-F238E27FC236}">
                      <a16:creationId xmlns:a16="http://schemas.microsoft.com/office/drawing/2014/main" id="{FF75DD4F-8830-6E64-25E3-9BF3BD3FBC22}"/>
                    </a:ext>
                  </a:extLst>
                </p:cNvPr>
                <p:cNvSpPr>
                  <a:spLocks noChangeShapeType="1"/>
                </p:cNvSpPr>
                <p:nvPr/>
              </p:nvSpPr>
              <p:spPr bwMode="auto">
                <a:xfrm>
                  <a:off x="3646" y="2469"/>
                  <a:ext cx="616" cy="0"/>
                </a:xfrm>
                <a:prstGeom prst="line">
                  <a:avLst/>
                </a:prstGeom>
                <a:noFill/>
                <a:ln w="44450">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141355" name="Text Box 9">
                  <a:extLst>
                    <a:ext uri="{FF2B5EF4-FFF2-40B4-BE49-F238E27FC236}">
                      <a16:creationId xmlns:a16="http://schemas.microsoft.com/office/drawing/2014/main" id="{9DA3211A-3862-843C-E67E-5C11FE57614D}"/>
                    </a:ext>
                  </a:extLst>
                </p:cNvPr>
                <p:cNvSpPr txBox="1">
                  <a:spLocks noChangeArrowheads="1"/>
                </p:cNvSpPr>
                <p:nvPr/>
              </p:nvSpPr>
              <p:spPr bwMode="auto">
                <a:xfrm>
                  <a:off x="3432" y="2375"/>
                  <a:ext cx="579" cy="192"/>
                </a:xfrm>
                <a:prstGeom prst="rect">
                  <a:avLst/>
                </a:prstGeom>
                <a:solidFill>
                  <a:schemeClr val="bg1"/>
                </a:solidFill>
                <a:ln w="19050">
                  <a:solidFill>
                    <a:schemeClr val="tx1"/>
                  </a:solidFill>
                  <a:miter lim="800000"/>
                  <a:headEnd/>
                  <a:tailEnd/>
                </a:ln>
              </p:spPr>
              <p:txBody>
                <a:bodyPr lIns="45720" tIns="27432" rIns="4572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50000"/>
                    </a:spcBef>
                    <a:buFontTx/>
                    <a:buNone/>
                  </a:pPr>
                  <a:r>
                    <a:rPr lang="en-US" altLang="en-US" sz="1400">
                      <a:latin typeface="Arial" panose="020B0604020202020204" pitchFamily="34" charset="0"/>
                      <a:ea typeface="MS PGothic" panose="020B0600070205080204" pitchFamily="34" charset="-128"/>
                      <a:cs typeface="Arial" panose="020B0604020202020204" pitchFamily="34" charset="0"/>
                    </a:rPr>
                    <a:t>Motivation</a:t>
                  </a:r>
                </a:p>
              </p:txBody>
            </p:sp>
            <p:sp>
              <p:nvSpPr>
                <p:cNvPr id="141356" name="Text Box 9">
                  <a:extLst>
                    <a:ext uri="{FF2B5EF4-FFF2-40B4-BE49-F238E27FC236}">
                      <a16:creationId xmlns:a16="http://schemas.microsoft.com/office/drawing/2014/main" id="{EFB9FF31-BFBA-1E46-BAE3-59E59BD3BD47}"/>
                    </a:ext>
                  </a:extLst>
                </p:cNvPr>
                <p:cNvSpPr txBox="1">
                  <a:spLocks noChangeArrowheads="1"/>
                </p:cNvSpPr>
                <p:nvPr/>
              </p:nvSpPr>
              <p:spPr bwMode="auto">
                <a:xfrm>
                  <a:off x="3540" y="2639"/>
                  <a:ext cx="378" cy="192"/>
                </a:xfrm>
                <a:prstGeom prst="rect">
                  <a:avLst/>
                </a:prstGeom>
                <a:solidFill>
                  <a:schemeClr val="bg1"/>
                </a:solidFill>
                <a:ln w="19050">
                  <a:solidFill>
                    <a:schemeClr val="tx1"/>
                  </a:solidFill>
                  <a:miter lim="800000"/>
                  <a:headEnd/>
                  <a:tailEnd/>
                </a:ln>
              </p:spPr>
              <p:txBody>
                <a:bodyPr lIns="45720" tIns="27432" rIns="4572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50000"/>
                    </a:spcBef>
                    <a:buFontTx/>
                    <a:buNone/>
                  </a:pPr>
                  <a:r>
                    <a:rPr lang="en-US" altLang="en-US" sz="1400">
                      <a:latin typeface="Arial" panose="020B0604020202020204" pitchFamily="34" charset="0"/>
                      <a:ea typeface="MS PGothic" panose="020B0600070205080204" pitchFamily="34" charset="-128"/>
                      <a:cs typeface="Arial" panose="020B0604020202020204" pitchFamily="34" charset="0"/>
                    </a:rPr>
                    <a:t>Ability</a:t>
                  </a:r>
                </a:p>
              </p:txBody>
            </p:sp>
          </p:grpSp>
          <p:grpSp>
            <p:nvGrpSpPr>
              <p:cNvPr id="141330" name="Group 12">
                <a:extLst>
                  <a:ext uri="{FF2B5EF4-FFF2-40B4-BE49-F238E27FC236}">
                    <a16:creationId xmlns:a16="http://schemas.microsoft.com/office/drawing/2014/main" id="{5D1F584F-70B1-4314-CBED-7439A3656D62}"/>
                  </a:ext>
                </a:extLst>
              </p:cNvPr>
              <p:cNvGrpSpPr>
                <a:grpSpLocks/>
              </p:cNvGrpSpPr>
              <p:nvPr/>
            </p:nvGrpSpPr>
            <p:grpSpPr bwMode="auto">
              <a:xfrm>
                <a:off x="5443538" y="2151063"/>
                <a:ext cx="1317625" cy="723900"/>
                <a:chOff x="3432" y="2375"/>
                <a:chExt cx="830" cy="456"/>
              </a:xfrm>
            </p:grpSpPr>
            <p:sp>
              <p:nvSpPr>
                <p:cNvPr id="141349" name="Line 11">
                  <a:extLst>
                    <a:ext uri="{FF2B5EF4-FFF2-40B4-BE49-F238E27FC236}">
                      <a16:creationId xmlns:a16="http://schemas.microsoft.com/office/drawing/2014/main" id="{8B1BA661-D89F-DFA6-05AB-8F160B46C29E}"/>
                    </a:ext>
                  </a:extLst>
                </p:cNvPr>
                <p:cNvSpPr>
                  <a:spLocks noChangeShapeType="1"/>
                </p:cNvSpPr>
                <p:nvPr/>
              </p:nvSpPr>
              <p:spPr bwMode="auto">
                <a:xfrm>
                  <a:off x="3646" y="2733"/>
                  <a:ext cx="616" cy="0"/>
                </a:xfrm>
                <a:prstGeom prst="line">
                  <a:avLst/>
                </a:prstGeom>
                <a:noFill/>
                <a:ln w="44450">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141350" name="Line 11">
                  <a:extLst>
                    <a:ext uri="{FF2B5EF4-FFF2-40B4-BE49-F238E27FC236}">
                      <a16:creationId xmlns:a16="http://schemas.microsoft.com/office/drawing/2014/main" id="{82219F42-7A02-9185-A318-303C4ADE136E}"/>
                    </a:ext>
                  </a:extLst>
                </p:cNvPr>
                <p:cNvSpPr>
                  <a:spLocks noChangeShapeType="1"/>
                </p:cNvSpPr>
                <p:nvPr/>
              </p:nvSpPr>
              <p:spPr bwMode="auto">
                <a:xfrm>
                  <a:off x="3646" y="2469"/>
                  <a:ext cx="616" cy="0"/>
                </a:xfrm>
                <a:prstGeom prst="line">
                  <a:avLst/>
                </a:prstGeom>
                <a:noFill/>
                <a:ln w="44450">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141351" name="Text Box 9">
                  <a:extLst>
                    <a:ext uri="{FF2B5EF4-FFF2-40B4-BE49-F238E27FC236}">
                      <a16:creationId xmlns:a16="http://schemas.microsoft.com/office/drawing/2014/main" id="{A4658167-71D3-59A6-947F-428D251717E4}"/>
                    </a:ext>
                  </a:extLst>
                </p:cNvPr>
                <p:cNvSpPr txBox="1">
                  <a:spLocks noChangeArrowheads="1"/>
                </p:cNvSpPr>
                <p:nvPr/>
              </p:nvSpPr>
              <p:spPr bwMode="auto">
                <a:xfrm>
                  <a:off x="3432" y="2375"/>
                  <a:ext cx="579" cy="192"/>
                </a:xfrm>
                <a:prstGeom prst="rect">
                  <a:avLst/>
                </a:prstGeom>
                <a:solidFill>
                  <a:schemeClr val="bg1"/>
                </a:solidFill>
                <a:ln w="19050">
                  <a:solidFill>
                    <a:schemeClr val="tx1"/>
                  </a:solidFill>
                  <a:miter lim="800000"/>
                  <a:headEnd/>
                  <a:tailEnd/>
                </a:ln>
              </p:spPr>
              <p:txBody>
                <a:bodyPr lIns="45720" tIns="27432" rIns="4572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50000"/>
                    </a:spcBef>
                    <a:buFontTx/>
                    <a:buNone/>
                  </a:pPr>
                  <a:r>
                    <a:rPr lang="en-US" altLang="en-US" sz="1400">
                      <a:latin typeface="Arial" panose="020B0604020202020204" pitchFamily="34" charset="0"/>
                      <a:ea typeface="MS PGothic" panose="020B0600070205080204" pitchFamily="34" charset="-128"/>
                      <a:cs typeface="Arial" panose="020B0604020202020204" pitchFamily="34" charset="0"/>
                    </a:rPr>
                    <a:t>Motivation</a:t>
                  </a:r>
                </a:p>
              </p:txBody>
            </p:sp>
            <p:sp>
              <p:nvSpPr>
                <p:cNvPr id="141352" name="Text Box 9">
                  <a:extLst>
                    <a:ext uri="{FF2B5EF4-FFF2-40B4-BE49-F238E27FC236}">
                      <a16:creationId xmlns:a16="http://schemas.microsoft.com/office/drawing/2014/main" id="{E845B799-DD48-58F9-CFDE-288EE7C7B758}"/>
                    </a:ext>
                  </a:extLst>
                </p:cNvPr>
                <p:cNvSpPr txBox="1">
                  <a:spLocks noChangeArrowheads="1"/>
                </p:cNvSpPr>
                <p:nvPr/>
              </p:nvSpPr>
              <p:spPr bwMode="auto">
                <a:xfrm>
                  <a:off x="3540" y="2639"/>
                  <a:ext cx="378" cy="192"/>
                </a:xfrm>
                <a:prstGeom prst="rect">
                  <a:avLst/>
                </a:prstGeom>
                <a:solidFill>
                  <a:schemeClr val="bg1"/>
                </a:solidFill>
                <a:ln w="19050">
                  <a:solidFill>
                    <a:schemeClr val="tx1"/>
                  </a:solidFill>
                  <a:miter lim="800000"/>
                  <a:headEnd/>
                  <a:tailEnd/>
                </a:ln>
              </p:spPr>
              <p:txBody>
                <a:bodyPr lIns="45720" tIns="27432" rIns="4572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50000"/>
                    </a:spcBef>
                    <a:buFontTx/>
                    <a:buNone/>
                  </a:pPr>
                  <a:r>
                    <a:rPr lang="en-US" altLang="en-US" sz="1400">
                      <a:latin typeface="Arial" panose="020B0604020202020204" pitchFamily="34" charset="0"/>
                      <a:ea typeface="MS PGothic" panose="020B0600070205080204" pitchFamily="34" charset="-128"/>
                      <a:cs typeface="Arial" panose="020B0604020202020204" pitchFamily="34" charset="0"/>
                    </a:rPr>
                    <a:t>Ability</a:t>
                  </a:r>
                </a:p>
              </p:txBody>
            </p:sp>
          </p:grpSp>
          <p:grpSp>
            <p:nvGrpSpPr>
              <p:cNvPr id="141331" name="Group 24">
                <a:extLst>
                  <a:ext uri="{FF2B5EF4-FFF2-40B4-BE49-F238E27FC236}">
                    <a16:creationId xmlns:a16="http://schemas.microsoft.com/office/drawing/2014/main" id="{05F3BF62-BE76-7321-6E08-836AD3B08758}"/>
                  </a:ext>
                </a:extLst>
              </p:cNvPr>
              <p:cNvGrpSpPr>
                <a:grpSpLocks/>
              </p:cNvGrpSpPr>
              <p:nvPr/>
            </p:nvGrpSpPr>
            <p:grpSpPr bwMode="auto">
              <a:xfrm rot="-790576">
                <a:off x="4154624" y="2574861"/>
                <a:ext cx="1422400" cy="663575"/>
                <a:chOff x="2502" y="1203"/>
                <a:chExt cx="896" cy="418"/>
              </a:xfrm>
            </p:grpSpPr>
            <p:sp>
              <p:nvSpPr>
                <p:cNvPr id="141345" name="Line 14">
                  <a:extLst>
                    <a:ext uri="{FF2B5EF4-FFF2-40B4-BE49-F238E27FC236}">
                      <a16:creationId xmlns:a16="http://schemas.microsoft.com/office/drawing/2014/main" id="{B9A524B2-B995-55B0-07F5-FDDCC90FD146}"/>
                    </a:ext>
                  </a:extLst>
                </p:cNvPr>
                <p:cNvSpPr>
                  <a:spLocks noChangeShapeType="1"/>
                </p:cNvSpPr>
                <p:nvPr/>
              </p:nvSpPr>
              <p:spPr bwMode="auto">
                <a:xfrm flipV="1">
                  <a:off x="2968" y="1442"/>
                  <a:ext cx="430" cy="126"/>
                </a:xfrm>
                <a:prstGeom prst="line">
                  <a:avLst/>
                </a:prstGeom>
                <a:noFill/>
                <a:ln w="38100">
                  <a:solidFill>
                    <a:srgbClr val="0099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alpha val="74997"/>
                          </a:schemeClr>
                        </a:outerShdw>
                      </a:effectLst>
                    </a14:hiddenEffects>
                  </a:ext>
                </a:extLst>
              </p:spPr>
              <p:txBody>
                <a:bodyPr/>
                <a:lstStyle/>
                <a:p>
                  <a:endParaRPr lang="en-US"/>
                </a:p>
              </p:txBody>
            </p:sp>
            <p:sp>
              <p:nvSpPr>
                <p:cNvPr id="141346" name="Line 14">
                  <a:extLst>
                    <a:ext uri="{FF2B5EF4-FFF2-40B4-BE49-F238E27FC236}">
                      <a16:creationId xmlns:a16="http://schemas.microsoft.com/office/drawing/2014/main" id="{10D67757-6F30-580D-E68A-3B9BB843A523}"/>
                    </a:ext>
                  </a:extLst>
                </p:cNvPr>
                <p:cNvSpPr>
                  <a:spLocks noChangeShapeType="1"/>
                </p:cNvSpPr>
                <p:nvPr/>
              </p:nvSpPr>
              <p:spPr bwMode="auto">
                <a:xfrm>
                  <a:off x="2936" y="1273"/>
                  <a:ext cx="457" cy="104"/>
                </a:xfrm>
                <a:prstGeom prst="line">
                  <a:avLst/>
                </a:prstGeom>
                <a:noFill/>
                <a:ln w="38100">
                  <a:solidFill>
                    <a:srgbClr val="0000FF"/>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alpha val="74997"/>
                          </a:schemeClr>
                        </a:outerShdw>
                      </a:effectLst>
                    </a14:hiddenEffects>
                  </a:ext>
                </a:extLst>
              </p:spPr>
              <p:txBody>
                <a:bodyPr/>
                <a:lstStyle/>
                <a:p>
                  <a:endParaRPr lang="en-US"/>
                </a:p>
              </p:txBody>
            </p:sp>
            <p:sp>
              <p:nvSpPr>
                <p:cNvPr id="141347" name="Text Box 15">
                  <a:extLst>
                    <a:ext uri="{FF2B5EF4-FFF2-40B4-BE49-F238E27FC236}">
                      <a16:creationId xmlns:a16="http://schemas.microsoft.com/office/drawing/2014/main" id="{299CB892-A94C-9BD5-DA76-54479B84307C}"/>
                    </a:ext>
                  </a:extLst>
                </p:cNvPr>
                <p:cNvSpPr txBox="1">
                  <a:spLocks noChangeArrowheads="1"/>
                </p:cNvSpPr>
                <p:nvPr/>
              </p:nvSpPr>
              <p:spPr bwMode="auto">
                <a:xfrm>
                  <a:off x="2628" y="1203"/>
                  <a:ext cx="370" cy="173"/>
                </a:xfrm>
                <a:prstGeom prst="rect">
                  <a:avLst/>
                </a:prstGeom>
                <a:solidFill>
                  <a:schemeClr val="bg1"/>
                </a:solidFill>
                <a:ln w="19050">
                  <a:solidFill>
                    <a:srgbClr val="0000FF"/>
                  </a:solidFill>
                  <a:miter lim="800000"/>
                  <a:headEnd/>
                  <a:tailEnd/>
                </a:ln>
                <a:effectLst/>
                <a:extLst>
                  <a:ext uri="{AF507438-7753-43E0-B8FC-AC1667EBCBE1}">
                    <a14:hiddenEffects xmlns:a14="http://schemas.microsoft.com/office/drawing/2010/main">
                      <a:effectLst>
                        <a:outerShdw dist="35921" dir="2700000" algn="ctr" rotWithShape="0">
                          <a:schemeClr val="bg2">
                            <a:alpha val="74997"/>
                          </a:schemeClr>
                        </a:outerShdw>
                      </a:effectLst>
                    </a14:hiddenEffects>
                  </a:ext>
                </a:extLst>
              </p:spPr>
              <p:txBody>
                <a:bodyPr lIns="45720" tIns="27432" rIns="4572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0"/>
                    </a:spcBef>
                    <a:buFontTx/>
                    <a:buNone/>
                  </a:pPr>
                  <a:r>
                    <a:rPr lang="en-US" altLang="en-US" sz="1200">
                      <a:solidFill>
                        <a:srgbClr val="0000FF"/>
                      </a:solidFill>
                      <a:latin typeface="Arial" panose="020B0604020202020204" pitchFamily="34" charset="0"/>
                      <a:ea typeface="MS PGothic" panose="020B0600070205080204" pitchFamily="34" charset="-128"/>
                      <a:cs typeface="Arial" panose="020B0604020202020204" pitchFamily="34" charset="0"/>
                    </a:rPr>
                    <a:t>Genes</a:t>
                  </a:r>
                </a:p>
              </p:txBody>
            </p:sp>
            <p:sp>
              <p:nvSpPr>
                <p:cNvPr id="141348" name="Text Box 15">
                  <a:extLst>
                    <a:ext uri="{FF2B5EF4-FFF2-40B4-BE49-F238E27FC236}">
                      <a16:creationId xmlns:a16="http://schemas.microsoft.com/office/drawing/2014/main" id="{A17D6905-AA0A-1BB3-93EE-FFA6D735007B}"/>
                    </a:ext>
                  </a:extLst>
                </p:cNvPr>
                <p:cNvSpPr txBox="1">
                  <a:spLocks noChangeArrowheads="1"/>
                </p:cNvSpPr>
                <p:nvPr/>
              </p:nvSpPr>
              <p:spPr bwMode="auto">
                <a:xfrm>
                  <a:off x="2502" y="1448"/>
                  <a:ext cx="625" cy="173"/>
                </a:xfrm>
                <a:prstGeom prst="rect">
                  <a:avLst/>
                </a:prstGeom>
                <a:solidFill>
                  <a:schemeClr val="bg1"/>
                </a:solidFill>
                <a:ln w="19050">
                  <a:solidFill>
                    <a:srgbClr val="009900"/>
                  </a:solidFill>
                  <a:miter lim="800000"/>
                  <a:headEnd/>
                  <a:tailEnd/>
                </a:ln>
                <a:effectLst/>
                <a:extLst>
                  <a:ext uri="{AF507438-7753-43E0-B8FC-AC1667EBCBE1}">
                    <a14:hiddenEffects xmlns:a14="http://schemas.microsoft.com/office/drawing/2010/main">
                      <a:effectLst>
                        <a:outerShdw dist="35921" dir="2700000" algn="ctr" rotWithShape="0">
                          <a:schemeClr val="bg2">
                            <a:alpha val="74997"/>
                          </a:schemeClr>
                        </a:outerShdw>
                      </a:effectLst>
                    </a14:hiddenEffects>
                  </a:ext>
                </a:extLst>
              </p:spPr>
              <p:txBody>
                <a:bodyPr lIns="45720" tIns="27432" rIns="4572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0"/>
                    </a:spcBef>
                    <a:buFontTx/>
                    <a:buNone/>
                  </a:pPr>
                  <a:r>
                    <a:rPr lang="en-US" altLang="en-US" sz="1200">
                      <a:solidFill>
                        <a:srgbClr val="009900"/>
                      </a:solidFill>
                      <a:latin typeface="Arial" panose="020B0604020202020204" pitchFamily="34" charset="0"/>
                      <a:ea typeface="MS PGothic" panose="020B0600070205080204" pitchFamily="34" charset="-128"/>
                      <a:cs typeface="Arial" panose="020B0604020202020204" pitchFamily="34" charset="0"/>
                    </a:rPr>
                    <a:t>Environment</a:t>
                  </a:r>
                </a:p>
              </p:txBody>
            </p:sp>
          </p:grpSp>
          <p:grpSp>
            <p:nvGrpSpPr>
              <p:cNvPr id="141332" name="Group 31">
                <a:extLst>
                  <a:ext uri="{FF2B5EF4-FFF2-40B4-BE49-F238E27FC236}">
                    <a16:creationId xmlns:a16="http://schemas.microsoft.com/office/drawing/2014/main" id="{3C07CE5C-AB03-56D4-943F-B9A948FDAE0D}"/>
                  </a:ext>
                </a:extLst>
              </p:cNvPr>
              <p:cNvGrpSpPr>
                <a:grpSpLocks/>
              </p:cNvGrpSpPr>
              <p:nvPr/>
            </p:nvGrpSpPr>
            <p:grpSpPr bwMode="auto">
              <a:xfrm rot="1058601">
                <a:off x="3987979" y="3680739"/>
                <a:ext cx="1422400" cy="663575"/>
                <a:chOff x="2502" y="1203"/>
                <a:chExt cx="896" cy="418"/>
              </a:xfrm>
            </p:grpSpPr>
            <p:sp>
              <p:nvSpPr>
                <p:cNvPr id="141341" name="Line 14">
                  <a:extLst>
                    <a:ext uri="{FF2B5EF4-FFF2-40B4-BE49-F238E27FC236}">
                      <a16:creationId xmlns:a16="http://schemas.microsoft.com/office/drawing/2014/main" id="{86D8E22E-7B50-286A-8333-79BEBDEE8D4F}"/>
                    </a:ext>
                  </a:extLst>
                </p:cNvPr>
                <p:cNvSpPr>
                  <a:spLocks noChangeShapeType="1"/>
                </p:cNvSpPr>
                <p:nvPr/>
              </p:nvSpPr>
              <p:spPr bwMode="auto">
                <a:xfrm flipV="1">
                  <a:off x="2968" y="1442"/>
                  <a:ext cx="430" cy="126"/>
                </a:xfrm>
                <a:prstGeom prst="line">
                  <a:avLst/>
                </a:prstGeom>
                <a:noFill/>
                <a:ln w="38100">
                  <a:solidFill>
                    <a:srgbClr val="0099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alpha val="74997"/>
                          </a:schemeClr>
                        </a:outerShdw>
                      </a:effectLst>
                    </a14:hiddenEffects>
                  </a:ext>
                </a:extLst>
              </p:spPr>
              <p:txBody>
                <a:bodyPr/>
                <a:lstStyle/>
                <a:p>
                  <a:endParaRPr lang="en-US"/>
                </a:p>
              </p:txBody>
            </p:sp>
            <p:sp>
              <p:nvSpPr>
                <p:cNvPr id="141342" name="Line 14">
                  <a:extLst>
                    <a:ext uri="{FF2B5EF4-FFF2-40B4-BE49-F238E27FC236}">
                      <a16:creationId xmlns:a16="http://schemas.microsoft.com/office/drawing/2014/main" id="{840F8324-6269-349E-C393-33CD319282E8}"/>
                    </a:ext>
                  </a:extLst>
                </p:cNvPr>
                <p:cNvSpPr>
                  <a:spLocks noChangeShapeType="1"/>
                </p:cNvSpPr>
                <p:nvPr/>
              </p:nvSpPr>
              <p:spPr bwMode="auto">
                <a:xfrm>
                  <a:off x="2936" y="1273"/>
                  <a:ext cx="457" cy="104"/>
                </a:xfrm>
                <a:prstGeom prst="line">
                  <a:avLst/>
                </a:prstGeom>
                <a:noFill/>
                <a:ln w="38100">
                  <a:solidFill>
                    <a:srgbClr val="0000FF"/>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alpha val="74997"/>
                          </a:schemeClr>
                        </a:outerShdw>
                      </a:effectLst>
                    </a14:hiddenEffects>
                  </a:ext>
                </a:extLst>
              </p:spPr>
              <p:txBody>
                <a:bodyPr/>
                <a:lstStyle/>
                <a:p>
                  <a:endParaRPr lang="en-US"/>
                </a:p>
              </p:txBody>
            </p:sp>
            <p:sp>
              <p:nvSpPr>
                <p:cNvPr id="141343" name="Text Box 15">
                  <a:extLst>
                    <a:ext uri="{FF2B5EF4-FFF2-40B4-BE49-F238E27FC236}">
                      <a16:creationId xmlns:a16="http://schemas.microsoft.com/office/drawing/2014/main" id="{81AF5536-B929-0933-089C-C655233A4BBA}"/>
                    </a:ext>
                  </a:extLst>
                </p:cNvPr>
                <p:cNvSpPr txBox="1">
                  <a:spLocks noChangeArrowheads="1"/>
                </p:cNvSpPr>
                <p:nvPr/>
              </p:nvSpPr>
              <p:spPr bwMode="auto">
                <a:xfrm>
                  <a:off x="2628" y="1203"/>
                  <a:ext cx="370" cy="173"/>
                </a:xfrm>
                <a:prstGeom prst="rect">
                  <a:avLst/>
                </a:prstGeom>
                <a:solidFill>
                  <a:schemeClr val="bg1"/>
                </a:solidFill>
                <a:ln w="19050">
                  <a:solidFill>
                    <a:srgbClr val="0000FF"/>
                  </a:solidFill>
                  <a:miter lim="800000"/>
                  <a:headEnd/>
                  <a:tailEnd/>
                </a:ln>
                <a:effectLst/>
                <a:extLst>
                  <a:ext uri="{AF507438-7753-43E0-B8FC-AC1667EBCBE1}">
                    <a14:hiddenEffects xmlns:a14="http://schemas.microsoft.com/office/drawing/2010/main">
                      <a:effectLst>
                        <a:outerShdw dist="35921" dir="2700000" algn="ctr" rotWithShape="0">
                          <a:schemeClr val="bg2">
                            <a:alpha val="74997"/>
                          </a:schemeClr>
                        </a:outerShdw>
                      </a:effectLst>
                    </a14:hiddenEffects>
                  </a:ext>
                </a:extLst>
              </p:spPr>
              <p:txBody>
                <a:bodyPr lIns="45720" tIns="27432" rIns="4572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0"/>
                    </a:spcBef>
                    <a:buFontTx/>
                    <a:buNone/>
                  </a:pPr>
                  <a:r>
                    <a:rPr lang="en-US" altLang="en-US" sz="1200">
                      <a:solidFill>
                        <a:srgbClr val="0000FF"/>
                      </a:solidFill>
                      <a:latin typeface="Arial" panose="020B0604020202020204" pitchFamily="34" charset="0"/>
                      <a:ea typeface="MS PGothic" panose="020B0600070205080204" pitchFamily="34" charset="-128"/>
                      <a:cs typeface="Arial" panose="020B0604020202020204" pitchFamily="34" charset="0"/>
                    </a:rPr>
                    <a:t>Genes</a:t>
                  </a:r>
                </a:p>
              </p:txBody>
            </p:sp>
            <p:sp>
              <p:nvSpPr>
                <p:cNvPr id="141344" name="Text Box 15">
                  <a:extLst>
                    <a:ext uri="{FF2B5EF4-FFF2-40B4-BE49-F238E27FC236}">
                      <a16:creationId xmlns:a16="http://schemas.microsoft.com/office/drawing/2014/main" id="{0DB1AC71-3E39-1EB2-26BF-46838D12F2FB}"/>
                    </a:ext>
                  </a:extLst>
                </p:cNvPr>
                <p:cNvSpPr txBox="1">
                  <a:spLocks noChangeArrowheads="1"/>
                </p:cNvSpPr>
                <p:nvPr/>
              </p:nvSpPr>
              <p:spPr bwMode="auto">
                <a:xfrm>
                  <a:off x="2502" y="1448"/>
                  <a:ext cx="625" cy="173"/>
                </a:xfrm>
                <a:prstGeom prst="rect">
                  <a:avLst/>
                </a:prstGeom>
                <a:solidFill>
                  <a:schemeClr val="bg1"/>
                </a:solidFill>
                <a:ln w="19050">
                  <a:solidFill>
                    <a:srgbClr val="009900"/>
                  </a:solidFill>
                  <a:miter lim="800000"/>
                  <a:headEnd/>
                  <a:tailEnd/>
                </a:ln>
                <a:effectLst/>
                <a:extLst>
                  <a:ext uri="{AF507438-7753-43E0-B8FC-AC1667EBCBE1}">
                    <a14:hiddenEffects xmlns:a14="http://schemas.microsoft.com/office/drawing/2010/main">
                      <a:effectLst>
                        <a:outerShdw dist="35921" dir="2700000" algn="ctr" rotWithShape="0">
                          <a:schemeClr val="bg2">
                            <a:alpha val="74997"/>
                          </a:schemeClr>
                        </a:outerShdw>
                      </a:effectLst>
                    </a14:hiddenEffects>
                  </a:ext>
                </a:extLst>
              </p:spPr>
              <p:txBody>
                <a:bodyPr lIns="45720" tIns="27432" rIns="4572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0"/>
                    </a:spcBef>
                    <a:buFontTx/>
                    <a:buNone/>
                  </a:pPr>
                  <a:r>
                    <a:rPr lang="en-US" altLang="en-US" sz="1200">
                      <a:solidFill>
                        <a:srgbClr val="009900"/>
                      </a:solidFill>
                      <a:latin typeface="Arial" panose="020B0604020202020204" pitchFamily="34" charset="0"/>
                      <a:ea typeface="MS PGothic" panose="020B0600070205080204" pitchFamily="34" charset="-128"/>
                      <a:cs typeface="Arial" panose="020B0604020202020204" pitchFamily="34" charset="0"/>
                    </a:rPr>
                    <a:t>Environment</a:t>
                  </a:r>
                </a:p>
              </p:txBody>
            </p:sp>
          </p:grpSp>
          <p:grpSp>
            <p:nvGrpSpPr>
              <p:cNvPr id="141333" name="Group 38">
                <a:extLst>
                  <a:ext uri="{FF2B5EF4-FFF2-40B4-BE49-F238E27FC236}">
                    <a16:creationId xmlns:a16="http://schemas.microsoft.com/office/drawing/2014/main" id="{22AC3FDC-663A-23F7-472D-D26C47374D8A}"/>
                  </a:ext>
                </a:extLst>
              </p:cNvPr>
              <p:cNvGrpSpPr>
                <a:grpSpLocks/>
              </p:cNvGrpSpPr>
              <p:nvPr/>
            </p:nvGrpSpPr>
            <p:grpSpPr bwMode="auto">
              <a:xfrm rot="-790576">
                <a:off x="4145099" y="4498911"/>
                <a:ext cx="1422400" cy="663575"/>
                <a:chOff x="2502" y="1203"/>
                <a:chExt cx="896" cy="418"/>
              </a:xfrm>
            </p:grpSpPr>
            <p:sp>
              <p:nvSpPr>
                <p:cNvPr id="141337" name="Line 14">
                  <a:extLst>
                    <a:ext uri="{FF2B5EF4-FFF2-40B4-BE49-F238E27FC236}">
                      <a16:creationId xmlns:a16="http://schemas.microsoft.com/office/drawing/2014/main" id="{78755D03-3545-2D9E-CCB1-2683672EBF96}"/>
                    </a:ext>
                  </a:extLst>
                </p:cNvPr>
                <p:cNvSpPr>
                  <a:spLocks noChangeShapeType="1"/>
                </p:cNvSpPr>
                <p:nvPr/>
              </p:nvSpPr>
              <p:spPr bwMode="auto">
                <a:xfrm flipV="1">
                  <a:off x="2968" y="1442"/>
                  <a:ext cx="430" cy="126"/>
                </a:xfrm>
                <a:prstGeom prst="line">
                  <a:avLst/>
                </a:prstGeom>
                <a:noFill/>
                <a:ln w="38100">
                  <a:solidFill>
                    <a:srgbClr val="0099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alpha val="74997"/>
                          </a:schemeClr>
                        </a:outerShdw>
                      </a:effectLst>
                    </a14:hiddenEffects>
                  </a:ext>
                </a:extLst>
              </p:spPr>
              <p:txBody>
                <a:bodyPr/>
                <a:lstStyle/>
                <a:p>
                  <a:endParaRPr lang="en-US"/>
                </a:p>
              </p:txBody>
            </p:sp>
            <p:sp>
              <p:nvSpPr>
                <p:cNvPr id="141338" name="Line 14">
                  <a:extLst>
                    <a:ext uri="{FF2B5EF4-FFF2-40B4-BE49-F238E27FC236}">
                      <a16:creationId xmlns:a16="http://schemas.microsoft.com/office/drawing/2014/main" id="{D8589C3E-550A-653A-298D-8F27D5410B9F}"/>
                    </a:ext>
                  </a:extLst>
                </p:cNvPr>
                <p:cNvSpPr>
                  <a:spLocks noChangeShapeType="1"/>
                </p:cNvSpPr>
                <p:nvPr/>
              </p:nvSpPr>
              <p:spPr bwMode="auto">
                <a:xfrm>
                  <a:off x="2936" y="1273"/>
                  <a:ext cx="457" cy="104"/>
                </a:xfrm>
                <a:prstGeom prst="line">
                  <a:avLst/>
                </a:prstGeom>
                <a:noFill/>
                <a:ln w="38100">
                  <a:solidFill>
                    <a:srgbClr val="0000FF"/>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alpha val="74997"/>
                          </a:schemeClr>
                        </a:outerShdw>
                      </a:effectLst>
                    </a14:hiddenEffects>
                  </a:ext>
                </a:extLst>
              </p:spPr>
              <p:txBody>
                <a:bodyPr/>
                <a:lstStyle/>
                <a:p>
                  <a:endParaRPr lang="en-US"/>
                </a:p>
              </p:txBody>
            </p:sp>
            <p:sp>
              <p:nvSpPr>
                <p:cNvPr id="141339" name="Text Box 15">
                  <a:extLst>
                    <a:ext uri="{FF2B5EF4-FFF2-40B4-BE49-F238E27FC236}">
                      <a16:creationId xmlns:a16="http://schemas.microsoft.com/office/drawing/2014/main" id="{C11C5C32-29A5-D225-3DF3-C4F6FB9BCCB0}"/>
                    </a:ext>
                  </a:extLst>
                </p:cNvPr>
                <p:cNvSpPr txBox="1">
                  <a:spLocks noChangeArrowheads="1"/>
                </p:cNvSpPr>
                <p:nvPr/>
              </p:nvSpPr>
              <p:spPr bwMode="auto">
                <a:xfrm>
                  <a:off x="2628" y="1203"/>
                  <a:ext cx="370" cy="173"/>
                </a:xfrm>
                <a:prstGeom prst="rect">
                  <a:avLst/>
                </a:prstGeom>
                <a:solidFill>
                  <a:schemeClr val="bg1"/>
                </a:solidFill>
                <a:ln w="19050">
                  <a:solidFill>
                    <a:srgbClr val="0000FF"/>
                  </a:solidFill>
                  <a:miter lim="800000"/>
                  <a:headEnd/>
                  <a:tailEnd/>
                </a:ln>
                <a:effectLst/>
                <a:extLst>
                  <a:ext uri="{AF507438-7753-43E0-B8FC-AC1667EBCBE1}">
                    <a14:hiddenEffects xmlns:a14="http://schemas.microsoft.com/office/drawing/2010/main">
                      <a:effectLst>
                        <a:outerShdw dist="35921" dir="2700000" algn="ctr" rotWithShape="0">
                          <a:schemeClr val="bg2">
                            <a:alpha val="74997"/>
                          </a:schemeClr>
                        </a:outerShdw>
                      </a:effectLst>
                    </a14:hiddenEffects>
                  </a:ext>
                </a:extLst>
              </p:spPr>
              <p:txBody>
                <a:bodyPr lIns="45720" tIns="27432" rIns="4572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0"/>
                    </a:spcBef>
                    <a:buFontTx/>
                    <a:buNone/>
                  </a:pPr>
                  <a:r>
                    <a:rPr lang="en-US" altLang="en-US" sz="1200">
                      <a:solidFill>
                        <a:srgbClr val="0000FF"/>
                      </a:solidFill>
                      <a:latin typeface="Arial" panose="020B0604020202020204" pitchFamily="34" charset="0"/>
                      <a:ea typeface="MS PGothic" panose="020B0600070205080204" pitchFamily="34" charset="-128"/>
                      <a:cs typeface="Arial" panose="020B0604020202020204" pitchFamily="34" charset="0"/>
                    </a:rPr>
                    <a:t>Genes</a:t>
                  </a:r>
                </a:p>
              </p:txBody>
            </p:sp>
            <p:sp>
              <p:nvSpPr>
                <p:cNvPr id="141340" name="Text Box 15">
                  <a:extLst>
                    <a:ext uri="{FF2B5EF4-FFF2-40B4-BE49-F238E27FC236}">
                      <a16:creationId xmlns:a16="http://schemas.microsoft.com/office/drawing/2014/main" id="{77773060-E85A-7C95-CC82-DF098ECA3F3D}"/>
                    </a:ext>
                  </a:extLst>
                </p:cNvPr>
                <p:cNvSpPr txBox="1">
                  <a:spLocks noChangeArrowheads="1"/>
                </p:cNvSpPr>
                <p:nvPr/>
              </p:nvSpPr>
              <p:spPr bwMode="auto">
                <a:xfrm>
                  <a:off x="2502" y="1448"/>
                  <a:ext cx="625" cy="173"/>
                </a:xfrm>
                <a:prstGeom prst="rect">
                  <a:avLst/>
                </a:prstGeom>
                <a:solidFill>
                  <a:schemeClr val="bg1"/>
                </a:solidFill>
                <a:ln w="19050">
                  <a:solidFill>
                    <a:srgbClr val="009900"/>
                  </a:solidFill>
                  <a:miter lim="800000"/>
                  <a:headEnd/>
                  <a:tailEnd/>
                </a:ln>
                <a:effectLst/>
                <a:extLst>
                  <a:ext uri="{AF507438-7753-43E0-B8FC-AC1667EBCBE1}">
                    <a14:hiddenEffects xmlns:a14="http://schemas.microsoft.com/office/drawing/2010/main">
                      <a:effectLst>
                        <a:outerShdw dist="35921" dir="2700000" algn="ctr" rotWithShape="0">
                          <a:schemeClr val="bg2">
                            <a:alpha val="74997"/>
                          </a:schemeClr>
                        </a:outerShdw>
                      </a:effectLst>
                    </a14:hiddenEffects>
                  </a:ext>
                </a:extLst>
              </p:spPr>
              <p:txBody>
                <a:bodyPr lIns="45720" tIns="27432" rIns="4572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0"/>
                    </a:spcBef>
                    <a:buFontTx/>
                    <a:buNone/>
                  </a:pPr>
                  <a:r>
                    <a:rPr lang="en-US" altLang="en-US" sz="1200">
                      <a:solidFill>
                        <a:srgbClr val="009900"/>
                      </a:solidFill>
                      <a:latin typeface="Arial" panose="020B0604020202020204" pitchFamily="34" charset="0"/>
                      <a:ea typeface="MS PGothic" panose="020B0600070205080204" pitchFamily="34" charset="-128"/>
                      <a:cs typeface="Arial" panose="020B0604020202020204" pitchFamily="34" charset="0"/>
                    </a:rPr>
                    <a:t>Environment</a:t>
                  </a:r>
                </a:p>
              </p:txBody>
            </p:sp>
          </p:grpSp>
          <p:sp>
            <p:nvSpPr>
              <p:cNvPr id="141334" name="Text Box 48">
                <a:extLst>
                  <a:ext uri="{FF2B5EF4-FFF2-40B4-BE49-F238E27FC236}">
                    <a16:creationId xmlns:a16="http://schemas.microsoft.com/office/drawing/2014/main" id="{6FF000B4-2EFC-1EB9-B658-5BC674E41F45}"/>
                  </a:ext>
                </a:extLst>
              </p:cNvPr>
              <p:cNvSpPr txBox="1">
                <a:spLocks noChangeArrowheads="1"/>
              </p:cNvSpPr>
              <p:nvPr/>
            </p:nvSpPr>
            <p:spPr bwMode="auto">
              <a:xfrm>
                <a:off x="6164522" y="1584325"/>
                <a:ext cx="798512" cy="2444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US" altLang="en-US" sz="1000" b="1">
                    <a:solidFill>
                      <a:srgbClr val="969696"/>
                    </a:solidFill>
                    <a:latin typeface="Arial" panose="020B0604020202020204" pitchFamily="34" charset="0"/>
                    <a:cs typeface="Arial" panose="020B0604020202020204" pitchFamily="34" charset="0"/>
                  </a:rPr>
                  <a:t>Training</a:t>
                </a:r>
              </a:p>
            </p:txBody>
          </p:sp>
          <p:sp>
            <p:nvSpPr>
              <p:cNvPr id="141335" name="Text Box 53">
                <a:extLst>
                  <a:ext uri="{FF2B5EF4-FFF2-40B4-BE49-F238E27FC236}">
                    <a16:creationId xmlns:a16="http://schemas.microsoft.com/office/drawing/2014/main" id="{53C25AB1-8962-0CAD-A4A5-81F152053F57}"/>
                  </a:ext>
                </a:extLst>
              </p:cNvPr>
              <p:cNvSpPr txBox="1">
                <a:spLocks noChangeArrowheads="1"/>
              </p:cNvSpPr>
              <p:nvPr/>
            </p:nvSpPr>
            <p:spPr bwMode="auto">
              <a:xfrm>
                <a:off x="6184090" y="3165475"/>
                <a:ext cx="798512" cy="2444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US" altLang="en-US" sz="1000" b="1">
                    <a:solidFill>
                      <a:srgbClr val="969696"/>
                    </a:solidFill>
                    <a:latin typeface="Arial" panose="020B0604020202020204" pitchFamily="34" charset="0"/>
                    <a:cs typeface="Arial" panose="020B0604020202020204" pitchFamily="34" charset="0"/>
                  </a:rPr>
                  <a:t>Training</a:t>
                </a:r>
              </a:p>
            </p:txBody>
          </p:sp>
          <p:sp>
            <p:nvSpPr>
              <p:cNvPr id="141336" name="Text Box 54">
                <a:extLst>
                  <a:ext uri="{FF2B5EF4-FFF2-40B4-BE49-F238E27FC236}">
                    <a16:creationId xmlns:a16="http://schemas.microsoft.com/office/drawing/2014/main" id="{90F04DF8-CF71-557D-50D6-FE04ADF0600C}"/>
                  </a:ext>
                </a:extLst>
              </p:cNvPr>
              <p:cNvSpPr txBox="1">
                <a:spLocks noChangeArrowheads="1"/>
              </p:cNvSpPr>
              <p:nvPr/>
            </p:nvSpPr>
            <p:spPr bwMode="auto">
              <a:xfrm>
                <a:off x="6184090" y="5110865"/>
                <a:ext cx="798512" cy="2444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US" altLang="en-US" sz="1000" b="1">
                    <a:solidFill>
                      <a:srgbClr val="969696"/>
                    </a:solidFill>
                    <a:latin typeface="Arial" panose="020B0604020202020204" pitchFamily="34" charset="0"/>
                    <a:cs typeface="Arial" panose="020B0604020202020204" pitchFamily="34" charset="0"/>
                  </a:rPr>
                  <a:t>Training</a:t>
                </a:r>
              </a:p>
            </p:txBody>
          </p:sp>
        </p:grpSp>
      </p:grpSp>
      <p:sp>
        <p:nvSpPr>
          <p:cNvPr id="141318" name="Text Box 3">
            <a:extLst>
              <a:ext uri="{FF2B5EF4-FFF2-40B4-BE49-F238E27FC236}">
                <a16:creationId xmlns:a16="http://schemas.microsoft.com/office/drawing/2014/main" id="{9924387A-CDEB-C4F3-0952-5610B8D93045}"/>
              </a:ext>
            </a:extLst>
          </p:cNvPr>
          <p:cNvSpPr txBox="1">
            <a:spLocks noChangeArrowheads="1"/>
          </p:cNvSpPr>
          <p:nvPr/>
        </p:nvSpPr>
        <p:spPr bwMode="auto">
          <a:xfrm>
            <a:off x="285750" y="47625"/>
            <a:ext cx="8659813" cy="11445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lnSpc>
                <a:spcPct val="95000"/>
              </a:lnSpc>
              <a:spcBef>
                <a:spcPct val="0"/>
              </a:spcBef>
              <a:spcAft>
                <a:spcPct val="10000"/>
              </a:spcAft>
              <a:buFontTx/>
              <a:buNone/>
            </a:pPr>
            <a:r>
              <a:rPr lang="en-US" altLang="en-US" sz="3600" b="1">
                <a:latin typeface="Arial" panose="020B0604020202020204" pitchFamily="34" charset="0"/>
              </a:rPr>
              <a:t>Training:</a:t>
            </a:r>
            <a:r>
              <a:rPr lang="en-US" altLang="en-US" sz="3600">
                <a:latin typeface="Arial" panose="020B0604020202020204" pitchFamily="34" charset="0"/>
              </a:rPr>
              <a:t> Physical Activity Will Feed Back on Motivation &amp; Ability</a:t>
            </a:r>
          </a:p>
        </p:txBody>
      </p:sp>
      <p:sp>
        <p:nvSpPr>
          <p:cNvPr id="29" name="TextBox 28">
            <a:extLst>
              <a:ext uri="{FF2B5EF4-FFF2-40B4-BE49-F238E27FC236}">
                <a16:creationId xmlns:a16="http://schemas.microsoft.com/office/drawing/2014/main" id="{79E9CAE1-9F2E-1E64-87DE-4ECD0D4BC5C7}"/>
              </a:ext>
            </a:extLst>
          </p:cNvPr>
          <p:cNvSpPr txBox="1"/>
          <p:nvPr/>
        </p:nvSpPr>
        <p:spPr>
          <a:xfrm>
            <a:off x="241300" y="2460625"/>
            <a:ext cx="1625600" cy="1784350"/>
          </a:xfrm>
          <a:prstGeom prst="rect">
            <a:avLst/>
          </a:prstGeom>
          <a:noFill/>
        </p:spPr>
        <p:txBody>
          <a:bodyPr>
            <a:spAutoFit/>
          </a:bodyPr>
          <a:lstStyle/>
          <a:p>
            <a:pPr>
              <a:defRPr/>
            </a:pPr>
            <a:r>
              <a:rPr lang="en-US">
                <a:solidFill>
                  <a:schemeClr val="bg1">
                    <a:lumMod val="50000"/>
                  </a:schemeClr>
                </a:solidFill>
                <a:latin typeface="Arial" panose="020B0604020202020204" pitchFamily="34" charset="0"/>
                <a:cs typeface="Arial" panose="020B0604020202020204" pitchFamily="34" charset="0"/>
              </a:rPr>
              <a:t>Usually positive feedback, at least up to a point.</a:t>
            </a:r>
          </a:p>
        </p:txBody>
      </p:sp>
    </p:spTree>
  </p:cSld>
  <p:clrMapOvr>
    <a:masterClrMapping/>
  </p:clrMapOvr>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62" name="Line 6">
            <a:extLst>
              <a:ext uri="{FF2B5EF4-FFF2-40B4-BE49-F238E27FC236}">
                <a16:creationId xmlns:a16="http://schemas.microsoft.com/office/drawing/2014/main" id="{7AEA7538-4BC9-3596-581D-72086147227B}"/>
              </a:ext>
            </a:extLst>
          </p:cNvPr>
          <p:cNvSpPr>
            <a:spLocks noChangeShapeType="1"/>
          </p:cNvSpPr>
          <p:nvPr/>
        </p:nvSpPr>
        <p:spPr bwMode="auto">
          <a:xfrm>
            <a:off x="5775325" y="2259013"/>
            <a:ext cx="736600" cy="844550"/>
          </a:xfrm>
          <a:prstGeom prst="line">
            <a:avLst/>
          </a:prstGeom>
          <a:noFill/>
          <a:ln w="44450">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143363" name="Line 6">
            <a:extLst>
              <a:ext uri="{FF2B5EF4-FFF2-40B4-BE49-F238E27FC236}">
                <a16:creationId xmlns:a16="http://schemas.microsoft.com/office/drawing/2014/main" id="{C720B503-4AD4-2DDF-07D1-538838FF388C}"/>
              </a:ext>
            </a:extLst>
          </p:cNvPr>
          <p:cNvSpPr>
            <a:spLocks noChangeShapeType="1"/>
          </p:cNvSpPr>
          <p:nvPr/>
        </p:nvSpPr>
        <p:spPr bwMode="auto">
          <a:xfrm flipV="1">
            <a:off x="5775325" y="3519488"/>
            <a:ext cx="704850" cy="1003300"/>
          </a:xfrm>
          <a:prstGeom prst="line">
            <a:avLst/>
          </a:prstGeom>
          <a:noFill/>
          <a:ln w="4445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alpha val="74997"/>
                    </a:schemeClr>
                  </a:outerShdw>
                </a:effectLst>
              </a14:hiddenEffects>
            </a:ext>
          </a:extLst>
        </p:spPr>
        <p:txBody>
          <a:bodyPr/>
          <a:lstStyle/>
          <a:p>
            <a:endParaRPr lang="en-US"/>
          </a:p>
        </p:txBody>
      </p:sp>
      <p:sp>
        <p:nvSpPr>
          <p:cNvPr id="143364" name="Text Box 4">
            <a:extLst>
              <a:ext uri="{FF2B5EF4-FFF2-40B4-BE49-F238E27FC236}">
                <a16:creationId xmlns:a16="http://schemas.microsoft.com/office/drawing/2014/main" id="{554C2E08-1B6F-2EBD-00ED-D45D0FFF32F1}"/>
              </a:ext>
            </a:extLst>
          </p:cNvPr>
          <p:cNvSpPr txBox="1">
            <a:spLocks noChangeArrowheads="1"/>
          </p:cNvSpPr>
          <p:nvPr/>
        </p:nvSpPr>
        <p:spPr bwMode="auto">
          <a:xfrm>
            <a:off x="6513513" y="3151188"/>
            <a:ext cx="936625" cy="319087"/>
          </a:xfrm>
          <a:prstGeom prst="rect">
            <a:avLst/>
          </a:prstGeom>
          <a:solidFill>
            <a:schemeClr val="bg1"/>
          </a:solidFill>
          <a:ln w="19050">
            <a:solidFill>
              <a:schemeClr val="tx1"/>
            </a:solidFill>
            <a:miter lim="800000"/>
            <a:headEnd/>
            <a:tailEnd/>
          </a:ln>
        </p:spPr>
        <p:txBody>
          <a:bodyPr lIns="45720" tIns="27432" rIns="4572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50000"/>
              </a:spcBef>
              <a:buFontTx/>
              <a:buNone/>
            </a:pPr>
            <a:r>
              <a:rPr lang="en-US" altLang="en-US" sz="1600">
                <a:latin typeface="Arial" panose="020B0604020202020204" pitchFamily="34" charset="0"/>
                <a:ea typeface="MS PGothic" panose="020B0600070205080204" pitchFamily="34" charset="-128"/>
                <a:cs typeface="Arial" panose="020B0604020202020204" pitchFamily="34" charset="0"/>
              </a:rPr>
              <a:t>Distance</a:t>
            </a:r>
          </a:p>
        </p:txBody>
      </p:sp>
      <p:grpSp>
        <p:nvGrpSpPr>
          <p:cNvPr id="143365" name="Group 27">
            <a:extLst>
              <a:ext uri="{FF2B5EF4-FFF2-40B4-BE49-F238E27FC236}">
                <a16:creationId xmlns:a16="http://schemas.microsoft.com/office/drawing/2014/main" id="{1F9C01C0-A4D3-5FBF-85F3-699B3B35179E}"/>
              </a:ext>
            </a:extLst>
          </p:cNvPr>
          <p:cNvGrpSpPr>
            <a:grpSpLocks/>
          </p:cNvGrpSpPr>
          <p:nvPr/>
        </p:nvGrpSpPr>
        <p:grpSpPr bwMode="auto">
          <a:xfrm>
            <a:off x="2082800" y="1290638"/>
            <a:ext cx="4071938" cy="3925887"/>
            <a:chOff x="3603625" y="1370013"/>
            <a:chExt cx="4071938" cy="3925887"/>
          </a:xfrm>
        </p:grpSpPr>
        <p:grpSp>
          <p:nvGrpSpPr>
            <p:cNvPr id="143372" name="Group 17">
              <a:extLst>
                <a:ext uri="{FF2B5EF4-FFF2-40B4-BE49-F238E27FC236}">
                  <a16:creationId xmlns:a16="http://schemas.microsoft.com/office/drawing/2014/main" id="{ECEECDBC-A652-8CC7-4086-ECD5FFED23BC}"/>
                </a:ext>
              </a:extLst>
            </p:cNvPr>
            <p:cNvGrpSpPr>
              <a:grpSpLocks/>
            </p:cNvGrpSpPr>
            <p:nvPr/>
          </p:nvGrpSpPr>
          <p:grpSpPr bwMode="auto">
            <a:xfrm rot="1058601">
              <a:off x="3613150" y="1370013"/>
              <a:ext cx="1854200" cy="1071562"/>
              <a:chOff x="2230" y="997"/>
              <a:chExt cx="1168" cy="675"/>
            </a:xfrm>
          </p:grpSpPr>
          <p:sp>
            <p:nvSpPr>
              <p:cNvPr id="143411" name="Freeform 18">
                <a:extLst>
                  <a:ext uri="{FF2B5EF4-FFF2-40B4-BE49-F238E27FC236}">
                    <a16:creationId xmlns:a16="http://schemas.microsoft.com/office/drawing/2014/main" id="{B20130C4-C4F2-99FC-C939-DD84141379A4}"/>
                  </a:ext>
                </a:extLst>
              </p:cNvPr>
              <p:cNvSpPr>
                <a:spLocks/>
              </p:cNvSpPr>
              <p:nvPr/>
            </p:nvSpPr>
            <p:spPr bwMode="auto">
              <a:xfrm rot="20961260" flipV="1">
                <a:off x="2394" y="1304"/>
                <a:ext cx="238" cy="229"/>
              </a:xfrm>
              <a:custGeom>
                <a:avLst/>
                <a:gdLst>
                  <a:gd name="T0" fmla="*/ 2 w 287"/>
                  <a:gd name="T1" fmla="*/ 1 h 315"/>
                  <a:gd name="T2" fmla="*/ 2 w 287"/>
                  <a:gd name="T3" fmla="*/ 1 h 315"/>
                  <a:gd name="T4" fmla="*/ 2 w 287"/>
                  <a:gd name="T5" fmla="*/ 1 h 315"/>
                  <a:gd name="T6" fmla="*/ 2 w 287"/>
                  <a:gd name="T7" fmla="*/ 0 h 31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87" h="315">
                    <a:moveTo>
                      <a:pt x="287" y="315"/>
                    </a:moveTo>
                    <a:cubicBezTo>
                      <a:pt x="192" y="302"/>
                      <a:pt x="97" y="289"/>
                      <a:pt x="51" y="252"/>
                    </a:cubicBezTo>
                    <a:cubicBezTo>
                      <a:pt x="5" y="215"/>
                      <a:pt x="0" y="134"/>
                      <a:pt x="8" y="92"/>
                    </a:cubicBezTo>
                    <a:cubicBezTo>
                      <a:pt x="16" y="50"/>
                      <a:pt x="39" y="15"/>
                      <a:pt x="100" y="0"/>
                    </a:cubicBezTo>
                  </a:path>
                </a:pathLst>
              </a:custGeom>
              <a:noFill/>
              <a:ln w="38100" cmpd="sng">
                <a:solidFill>
                  <a:srgbClr val="A50021"/>
                </a:solidFill>
                <a:round/>
                <a:headEnd type="triangl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3412" name="Line 14">
                <a:extLst>
                  <a:ext uri="{FF2B5EF4-FFF2-40B4-BE49-F238E27FC236}">
                    <a16:creationId xmlns:a16="http://schemas.microsoft.com/office/drawing/2014/main" id="{95CBC646-3262-32CF-BA0C-FF4F394EBE49}"/>
                  </a:ext>
                </a:extLst>
              </p:cNvPr>
              <p:cNvSpPr>
                <a:spLocks noChangeShapeType="1"/>
              </p:cNvSpPr>
              <p:nvPr/>
            </p:nvSpPr>
            <p:spPr bwMode="auto">
              <a:xfrm flipV="1">
                <a:off x="2968" y="1442"/>
                <a:ext cx="430" cy="126"/>
              </a:xfrm>
              <a:prstGeom prst="line">
                <a:avLst/>
              </a:prstGeom>
              <a:noFill/>
              <a:ln w="38100">
                <a:solidFill>
                  <a:srgbClr val="0099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alpha val="74997"/>
                        </a:schemeClr>
                      </a:outerShdw>
                    </a:effectLst>
                  </a14:hiddenEffects>
                </a:ext>
              </a:extLst>
            </p:spPr>
            <p:txBody>
              <a:bodyPr/>
              <a:lstStyle/>
              <a:p>
                <a:endParaRPr lang="en-US"/>
              </a:p>
            </p:txBody>
          </p:sp>
          <p:sp>
            <p:nvSpPr>
              <p:cNvPr id="143413" name="Line 14">
                <a:extLst>
                  <a:ext uri="{FF2B5EF4-FFF2-40B4-BE49-F238E27FC236}">
                    <a16:creationId xmlns:a16="http://schemas.microsoft.com/office/drawing/2014/main" id="{EA45563F-B7F6-8C14-1ABE-D788C7637EB3}"/>
                  </a:ext>
                </a:extLst>
              </p:cNvPr>
              <p:cNvSpPr>
                <a:spLocks noChangeShapeType="1"/>
              </p:cNvSpPr>
              <p:nvPr/>
            </p:nvSpPr>
            <p:spPr bwMode="auto">
              <a:xfrm>
                <a:off x="2936" y="1273"/>
                <a:ext cx="457" cy="104"/>
              </a:xfrm>
              <a:prstGeom prst="line">
                <a:avLst/>
              </a:prstGeom>
              <a:noFill/>
              <a:ln w="38100">
                <a:solidFill>
                  <a:srgbClr val="0000FF"/>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alpha val="74997"/>
                        </a:schemeClr>
                      </a:outerShdw>
                    </a:effectLst>
                  </a14:hiddenEffects>
                </a:ext>
              </a:extLst>
            </p:spPr>
            <p:txBody>
              <a:bodyPr/>
              <a:lstStyle/>
              <a:p>
                <a:endParaRPr lang="en-US"/>
              </a:p>
            </p:txBody>
          </p:sp>
          <p:sp>
            <p:nvSpPr>
              <p:cNvPr id="143414" name="Text Box 15">
                <a:extLst>
                  <a:ext uri="{FF2B5EF4-FFF2-40B4-BE49-F238E27FC236}">
                    <a16:creationId xmlns:a16="http://schemas.microsoft.com/office/drawing/2014/main" id="{9FFBF4C2-A2A4-9384-CA8F-0C18571F34BF}"/>
                  </a:ext>
                </a:extLst>
              </p:cNvPr>
              <p:cNvSpPr txBox="1">
                <a:spLocks noChangeArrowheads="1"/>
              </p:cNvSpPr>
              <p:nvPr/>
            </p:nvSpPr>
            <p:spPr bwMode="auto">
              <a:xfrm>
                <a:off x="2628" y="1203"/>
                <a:ext cx="370" cy="173"/>
              </a:xfrm>
              <a:prstGeom prst="rect">
                <a:avLst/>
              </a:prstGeom>
              <a:solidFill>
                <a:schemeClr val="bg1"/>
              </a:solidFill>
              <a:ln w="19050">
                <a:solidFill>
                  <a:srgbClr val="0000FF"/>
                </a:solidFill>
                <a:miter lim="800000"/>
                <a:headEnd/>
                <a:tailEnd/>
              </a:ln>
              <a:effectLst/>
              <a:extLst>
                <a:ext uri="{AF507438-7753-43E0-B8FC-AC1667EBCBE1}">
                  <a14:hiddenEffects xmlns:a14="http://schemas.microsoft.com/office/drawing/2010/main">
                    <a:effectLst>
                      <a:outerShdw dist="35921" dir="2700000" algn="ctr" rotWithShape="0">
                        <a:schemeClr val="bg2">
                          <a:alpha val="74997"/>
                        </a:schemeClr>
                      </a:outerShdw>
                    </a:effectLst>
                  </a14:hiddenEffects>
                </a:ext>
              </a:extLst>
            </p:spPr>
            <p:txBody>
              <a:bodyPr lIns="45720" tIns="27432" rIns="4572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0"/>
                  </a:spcBef>
                  <a:buFontTx/>
                  <a:buNone/>
                </a:pPr>
                <a:r>
                  <a:rPr lang="en-US" altLang="en-US" sz="1200">
                    <a:solidFill>
                      <a:srgbClr val="0000FF"/>
                    </a:solidFill>
                    <a:latin typeface="Arial" panose="020B0604020202020204" pitchFamily="34" charset="0"/>
                    <a:ea typeface="MS PGothic" panose="020B0600070205080204" pitchFamily="34" charset="-128"/>
                    <a:cs typeface="Arial" panose="020B0604020202020204" pitchFamily="34" charset="0"/>
                  </a:rPr>
                  <a:t>Genes</a:t>
                </a:r>
              </a:p>
            </p:txBody>
          </p:sp>
          <p:sp>
            <p:nvSpPr>
              <p:cNvPr id="143415" name="Text Box 15">
                <a:extLst>
                  <a:ext uri="{FF2B5EF4-FFF2-40B4-BE49-F238E27FC236}">
                    <a16:creationId xmlns:a16="http://schemas.microsoft.com/office/drawing/2014/main" id="{63F24E09-CFF4-04C7-A951-D6A9434F2D34}"/>
                  </a:ext>
                </a:extLst>
              </p:cNvPr>
              <p:cNvSpPr txBox="1">
                <a:spLocks noChangeArrowheads="1"/>
              </p:cNvSpPr>
              <p:nvPr/>
            </p:nvSpPr>
            <p:spPr bwMode="auto">
              <a:xfrm>
                <a:off x="2502" y="1448"/>
                <a:ext cx="625" cy="173"/>
              </a:xfrm>
              <a:prstGeom prst="rect">
                <a:avLst/>
              </a:prstGeom>
              <a:solidFill>
                <a:schemeClr val="bg1"/>
              </a:solidFill>
              <a:ln w="19050">
                <a:solidFill>
                  <a:srgbClr val="009900"/>
                </a:solidFill>
                <a:miter lim="800000"/>
                <a:headEnd/>
                <a:tailEnd/>
              </a:ln>
              <a:effectLst/>
              <a:extLst>
                <a:ext uri="{AF507438-7753-43E0-B8FC-AC1667EBCBE1}">
                  <a14:hiddenEffects xmlns:a14="http://schemas.microsoft.com/office/drawing/2010/main">
                    <a:effectLst>
                      <a:outerShdw dist="35921" dir="2700000" algn="ctr" rotWithShape="0">
                        <a:schemeClr val="bg2">
                          <a:alpha val="74997"/>
                        </a:schemeClr>
                      </a:outerShdw>
                    </a:effectLst>
                  </a14:hiddenEffects>
                </a:ext>
              </a:extLst>
            </p:spPr>
            <p:txBody>
              <a:bodyPr lIns="45720" tIns="27432" rIns="4572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0"/>
                  </a:spcBef>
                  <a:buFontTx/>
                  <a:buNone/>
                </a:pPr>
                <a:r>
                  <a:rPr lang="en-US" altLang="en-US" sz="1200">
                    <a:solidFill>
                      <a:srgbClr val="009900"/>
                    </a:solidFill>
                    <a:latin typeface="Arial" panose="020B0604020202020204" pitchFamily="34" charset="0"/>
                    <a:ea typeface="MS PGothic" panose="020B0600070205080204" pitchFamily="34" charset="-128"/>
                    <a:cs typeface="Arial" panose="020B0604020202020204" pitchFamily="34" charset="0"/>
                  </a:rPr>
                  <a:t>Environment</a:t>
                </a:r>
              </a:p>
            </p:txBody>
          </p:sp>
          <p:sp>
            <p:nvSpPr>
              <p:cNvPr id="143416" name="Text Box 4">
                <a:extLst>
                  <a:ext uri="{FF2B5EF4-FFF2-40B4-BE49-F238E27FC236}">
                    <a16:creationId xmlns:a16="http://schemas.microsoft.com/office/drawing/2014/main" id="{7608F14F-B5A5-3A13-5169-0DC9A112C55B}"/>
                  </a:ext>
                </a:extLst>
              </p:cNvPr>
              <p:cNvSpPr txBox="1">
                <a:spLocks noChangeArrowheads="1"/>
              </p:cNvSpPr>
              <p:nvPr/>
            </p:nvSpPr>
            <p:spPr bwMode="auto">
              <a:xfrm rot="-3649742">
                <a:off x="1999" y="1228"/>
                <a:ext cx="675" cy="2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alpha val="74997"/>
                        </a:schemeClr>
                      </a:outerShdw>
                    </a:effectLst>
                  </a14:hiddenEffects>
                </a:ext>
              </a:extLst>
            </p:spPr>
            <p:txBody>
              <a:bodyPr lIns="45720" tIns="18288" rIns="4572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lnSpc>
                    <a:spcPct val="90000"/>
                  </a:lnSpc>
                  <a:spcBef>
                    <a:spcPct val="0"/>
                  </a:spcBef>
                  <a:buFontTx/>
                  <a:buNone/>
                </a:pPr>
                <a:r>
                  <a:rPr lang="en-US" altLang="en-US" sz="1000">
                    <a:solidFill>
                      <a:srgbClr val="A50021"/>
                    </a:solidFill>
                    <a:latin typeface="Arial" panose="020B0604020202020204" pitchFamily="34" charset="0"/>
                    <a:ea typeface="MS PGothic" panose="020B0600070205080204" pitchFamily="34" charset="-128"/>
                    <a:cs typeface="Arial" panose="020B0604020202020204" pitchFamily="34" charset="0"/>
                  </a:rPr>
                  <a:t>Epige-</a:t>
                </a:r>
                <a:br>
                  <a:rPr lang="en-US" altLang="en-US" sz="1000">
                    <a:solidFill>
                      <a:srgbClr val="A50021"/>
                    </a:solidFill>
                    <a:latin typeface="Arial" panose="020B0604020202020204" pitchFamily="34" charset="0"/>
                    <a:ea typeface="MS PGothic" panose="020B0600070205080204" pitchFamily="34" charset="-128"/>
                    <a:cs typeface="Arial" panose="020B0604020202020204" pitchFamily="34" charset="0"/>
                  </a:rPr>
                </a:br>
                <a:r>
                  <a:rPr lang="en-US" altLang="en-US" sz="1000">
                    <a:solidFill>
                      <a:srgbClr val="A50021"/>
                    </a:solidFill>
                    <a:latin typeface="Arial" panose="020B0604020202020204" pitchFamily="34" charset="0"/>
                    <a:ea typeface="MS PGothic" panose="020B0600070205080204" pitchFamily="34" charset="-128"/>
                    <a:cs typeface="Arial" panose="020B0604020202020204" pitchFamily="34" charset="0"/>
                  </a:rPr>
                  <a:t>netics</a:t>
                </a:r>
              </a:p>
            </p:txBody>
          </p:sp>
        </p:grpSp>
        <p:grpSp>
          <p:nvGrpSpPr>
            <p:cNvPr id="143373" name="Group 26">
              <a:extLst>
                <a:ext uri="{FF2B5EF4-FFF2-40B4-BE49-F238E27FC236}">
                  <a16:creationId xmlns:a16="http://schemas.microsoft.com/office/drawing/2014/main" id="{EC22F57F-E162-B189-74FA-7096E6B8BEBB}"/>
                </a:ext>
              </a:extLst>
            </p:cNvPr>
            <p:cNvGrpSpPr>
              <a:grpSpLocks/>
            </p:cNvGrpSpPr>
            <p:nvPr/>
          </p:nvGrpSpPr>
          <p:grpSpPr bwMode="auto">
            <a:xfrm>
              <a:off x="3603625" y="1816100"/>
              <a:ext cx="4071938" cy="3479800"/>
              <a:chOff x="3603625" y="1816100"/>
              <a:chExt cx="4071938" cy="3479800"/>
            </a:xfrm>
          </p:grpSpPr>
          <p:sp>
            <p:nvSpPr>
              <p:cNvPr id="143374" name="Freeform 52">
                <a:extLst>
                  <a:ext uri="{FF2B5EF4-FFF2-40B4-BE49-F238E27FC236}">
                    <a16:creationId xmlns:a16="http://schemas.microsoft.com/office/drawing/2014/main" id="{B1D3BC13-F822-8AAC-6F98-7EB31DE63276}"/>
                  </a:ext>
                </a:extLst>
              </p:cNvPr>
              <p:cNvSpPr>
                <a:spLocks/>
              </p:cNvSpPr>
              <p:nvPr/>
            </p:nvSpPr>
            <p:spPr bwMode="auto">
              <a:xfrm rot="21172499" flipV="1">
                <a:off x="5922963" y="2760663"/>
                <a:ext cx="1435100" cy="414337"/>
              </a:xfrm>
              <a:custGeom>
                <a:avLst/>
                <a:gdLst>
                  <a:gd name="T0" fmla="*/ 2147483646 w 816"/>
                  <a:gd name="T1" fmla="*/ 2147483646 h 285"/>
                  <a:gd name="T2" fmla="*/ 2147483646 w 816"/>
                  <a:gd name="T3" fmla="*/ 2147483646 h 285"/>
                  <a:gd name="T4" fmla="*/ 0 w 816"/>
                  <a:gd name="T5" fmla="*/ 2147483646 h 285"/>
                  <a:gd name="T6" fmla="*/ 0 60000 65536"/>
                  <a:gd name="T7" fmla="*/ 0 60000 65536"/>
                  <a:gd name="T8" fmla="*/ 0 60000 65536"/>
                </a:gdLst>
                <a:ahLst/>
                <a:cxnLst>
                  <a:cxn ang="T6">
                    <a:pos x="T0" y="T1"/>
                  </a:cxn>
                  <a:cxn ang="T7">
                    <a:pos x="T2" y="T3"/>
                  </a:cxn>
                  <a:cxn ang="T8">
                    <a:pos x="T4" y="T5"/>
                  </a:cxn>
                </a:cxnLst>
                <a:rect l="0" t="0" r="r" b="b"/>
                <a:pathLst>
                  <a:path w="816" h="285">
                    <a:moveTo>
                      <a:pt x="816" y="285"/>
                    </a:moveTo>
                    <a:cubicBezTo>
                      <a:pt x="644" y="150"/>
                      <a:pt x="472" y="16"/>
                      <a:pt x="336" y="8"/>
                    </a:cubicBezTo>
                    <a:cubicBezTo>
                      <a:pt x="200" y="0"/>
                      <a:pt x="100" y="118"/>
                      <a:pt x="0" y="237"/>
                    </a:cubicBezTo>
                  </a:path>
                </a:pathLst>
              </a:custGeom>
              <a:noFill/>
              <a:ln w="38100" cmpd="sng">
                <a:solidFill>
                  <a:srgbClr val="969696"/>
                </a:solidFill>
                <a:round/>
                <a:headEnd type="none" w="med" len="med"/>
                <a:tailEnd type="triangl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3375" name="Freeform 51">
                <a:extLst>
                  <a:ext uri="{FF2B5EF4-FFF2-40B4-BE49-F238E27FC236}">
                    <a16:creationId xmlns:a16="http://schemas.microsoft.com/office/drawing/2014/main" id="{741A01B2-56E7-F634-4D35-D4149D79E3DB}"/>
                  </a:ext>
                </a:extLst>
              </p:cNvPr>
              <p:cNvSpPr>
                <a:spLocks/>
              </p:cNvSpPr>
              <p:nvPr/>
            </p:nvSpPr>
            <p:spPr bwMode="auto">
              <a:xfrm flipV="1">
                <a:off x="5930900" y="4784725"/>
                <a:ext cx="1346200" cy="344488"/>
              </a:xfrm>
              <a:custGeom>
                <a:avLst/>
                <a:gdLst>
                  <a:gd name="T0" fmla="*/ 2147483646 w 816"/>
                  <a:gd name="T1" fmla="*/ 2147483646 h 285"/>
                  <a:gd name="T2" fmla="*/ 2147483646 w 816"/>
                  <a:gd name="T3" fmla="*/ 2147483646 h 285"/>
                  <a:gd name="T4" fmla="*/ 0 w 816"/>
                  <a:gd name="T5" fmla="*/ 2147483646 h 285"/>
                  <a:gd name="T6" fmla="*/ 0 60000 65536"/>
                  <a:gd name="T7" fmla="*/ 0 60000 65536"/>
                  <a:gd name="T8" fmla="*/ 0 60000 65536"/>
                </a:gdLst>
                <a:ahLst/>
                <a:cxnLst>
                  <a:cxn ang="T6">
                    <a:pos x="T0" y="T1"/>
                  </a:cxn>
                  <a:cxn ang="T7">
                    <a:pos x="T2" y="T3"/>
                  </a:cxn>
                  <a:cxn ang="T8">
                    <a:pos x="T4" y="T5"/>
                  </a:cxn>
                </a:cxnLst>
                <a:rect l="0" t="0" r="r" b="b"/>
                <a:pathLst>
                  <a:path w="816" h="285">
                    <a:moveTo>
                      <a:pt x="816" y="285"/>
                    </a:moveTo>
                    <a:cubicBezTo>
                      <a:pt x="644" y="150"/>
                      <a:pt x="472" y="16"/>
                      <a:pt x="336" y="8"/>
                    </a:cubicBezTo>
                    <a:cubicBezTo>
                      <a:pt x="200" y="0"/>
                      <a:pt x="100" y="118"/>
                      <a:pt x="0" y="237"/>
                    </a:cubicBezTo>
                  </a:path>
                </a:pathLst>
              </a:custGeom>
              <a:noFill/>
              <a:ln w="38100" cmpd="sng">
                <a:solidFill>
                  <a:srgbClr val="969696"/>
                </a:solidFill>
                <a:round/>
                <a:headEnd type="none" w="med" len="med"/>
                <a:tailEnd type="triangl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3376" name="Freeform 49">
                <a:extLst>
                  <a:ext uri="{FF2B5EF4-FFF2-40B4-BE49-F238E27FC236}">
                    <a16:creationId xmlns:a16="http://schemas.microsoft.com/office/drawing/2014/main" id="{10DBF8D3-7E23-F62A-438D-B901AD0835CE}"/>
                  </a:ext>
                </a:extLst>
              </p:cNvPr>
              <p:cNvSpPr>
                <a:spLocks/>
              </p:cNvSpPr>
              <p:nvPr/>
            </p:nvSpPr>
            <p:spPr bwMode="auto">
              <a:xfrm rot="502789">
                <a:off x="5921375" y="3749675"/>
                <a:ext cx="1677988" cy="457200"/>
              </a:xfrm>
              <a:custGeom>
                <a:avLst/>
                <a:gdLst>
                  <a:gd name="T0" fmla="*/ 2147483646 w 816"/>
                  <a:gd name="T1" fmla="*/ 2147483646 h 285"/>
                  <a:gd name="T2" fmla="*/ 2147483646 w 816"/>
                  <a:gd name="T3" fmla="*/ 2147483646 h 285"/>
                  <a:gd name="T4" fmla="*/ 0 w 816"/>
                  <a:gd name="T5" fmla="*/ 2147483646 h 285"/>
                  <a:gd name="T6" fmla="*/ 0 60000 65536"/>
                  <a:gd name="T7" fmla="*/ 0 60000 65536"/>
                  <a:gd name="T8" fmla="*/ 0 60000 65536"/>
                </a:gdLst>
                <a:ahLst/>
                <a:cxnLst>
                  <a:cxn ang="T6">
                    <a:pos x="T0" y="T1"/>
                  </a:cxn>
                  <a:cxn ang="T7">
                    <a:pos x="T2" y="T3"/>
                  </a:cxn>
                  <a:cxn ang="T8">
                    <a:pos x="T4" y="T5"/>
                  </a:cxn>
                </a:cxnLst>
                <a:rect l="0" t="0" r="r" b="b"/>
                <a:pathLst>
                  <a:path w="816" h="285">
                    <a:moveTo>
                      <a:pt x="816" y="285"/>
                    </a:moveTo>
                    <a:cubicBezTo>
                      <a:pt x="644" y="150"/>
                      <a:pt x="472" y="16"/>
                      <a:pt x="336" y="8"/>
                    </a:cubicBezTo>
                    <a:cubicBezTo>
                      <a:pt x="200" y="0"/>
                      <a:pt x="100" y="118"/>
                      <a:pt x="0" y="237"/>
                    </a:cubicBezTo>
                  </a:path>
                </a:pathLst>
              </a:custGeom>
              <a:noFill/>
              <a:ln w="38100" cmpd="sng">
                <a:solidFill>
                  <a:srgbClr val="969696"/>
                </a:solidFill>
                <a:round/>
                <a:headEnd type="none" w="med" len="med"/>
                <a:tailEnd type="triangl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3377" name="Freeform 46">
                <a:extLst>
                  <a:ext uri="{FF2B5EF4-FFF2-40B4-BE49-F238E27FC236}">
                    <a16:creationId xmlns:a16="http://schemas.microsoft.com/office/drawing/2014/main" id="{9A94E80B-7B74-D1E7-1FF5-DC6416D3AEFA}"/>
                  </a:ext>
                </a:extLst>
              </p:cNvPr>
              <p:cNvSpPr>
                <a:spLocks/>
              </p:cNvSpPr>
              <p:nvPr/>
            </p:nvSpPr>
            <p:spPr bwMode="auto">
              <a:xfrm rot="502789">
                <a:off x="5942013" y="1816100"/>
                <a:ext cx="1449387" cy="457200"/>
              </a:xfrm>
              <a:custGeom>
                <a:avLst/>
                <a:gdLst>
                  <a:gd name="T0" fmla="*/ 2147483646 w 816"/>
                  <a:gd name="T1" fmla="*/ 2147483646 h 285"/>
                  <a:gd name="T2" fmla="*/ 2147483646 w 816"/>
                  <a:gd name="T3" fmla="*/ 2147483646 h 285"/>
                  <a:gd name="T4" fmla="*/ 0 w 816"/>
                  <a:gd name="T5" fmla="*/ 2147483646 h 285"/>
                  <a:gd name="T6" fmla="*/ 0 60000 65536"/>
                  <a:gd name="T7" fmla="*/ 0 60000 65536"/>
                  <a:gd name="T8" fmla="*/ 0 60000 65536"/>
                </a:gdLst>
                <a:ahLst/>
                <a:cxnLst>
                  <a:cxn ang="T6">
                    <a:pos x="T0" y="T1"/>
                  </a:cxn>
                  <a:cxn ang="T7">
                    <a:pos x="T2" y="T3"/>
                  </a:cxn>
                  <a:cxn ang="T8">
                    <a:pos x="T4" y="T5"/>
                  </a:cxn>
                </a:cxnLst>
                <a:rect l="0" t="0" r="r" b="b"/>
                <a:pathLst>
                  <a:path w="816" h="285">
                    <a:moveTo>
                      <a:pt x="816" y="285"/>
                    </a:moveTo>
                    <a:cubicBezTo>
                      <a:pt x="644" y="150"/>
                      <a:pt x="472" y="16"/>
                      <a:pt x="336" y="8"/>
                    </a:cubicBezTo>
                    <a:cubicBezTo>
                      <a:pt x="200" y="0"/>
                      <a:pt x="100" y="118"/>
                      <a:pt x="0" y="237"/>
                    </a:cubicBezTo>
                  </a:path>
                </a:pathLst>
              </a:custGeom>
              <a:noFill/>
              <a:ln w="38100" cmpd="sng">
                <a:solidFill>
                  <a:srgbClr val="969696"/>
                </a:solidFill>
                <a:round/>
                <a:headEnd type="none" w="med" len="med"/>
                <a:tailEnd type="triangl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3378" name="Text Box 5">
                <a:extLst>
                  <a:ext uri="{FF2B5EF4-FFF2-40B4-BE49-F238E27FC236}">
                    <a16:creationId xmlns:a16="http://schemas.microsoft.com/office/drawing/2014/main" id="{20A162A7-393B-9B0D-E6F3-BDE4F64BB761}"/>
                  </a:ext>
                </a:extLst>
              </p:cNvPr>
              <p:cNvSpPr txBox="1">
                <a:spLocks noChangeArrowheads="1"/>
              </p:cNvSpPr>
              <p:nvPr/>
            </p:nvSpPr>
            <p:spPr bwMode="auto">
              <a:xfrm>
                <a:off x="6813550" y="4067175"/>
                <a:ext cx="862013" cy="730250"/>
              </a:xfrm>
              <a:prstGeom prst="rect">
                <a:avLst/>
              </a:prstGeom>
              <a:solidFill>
                <a:schemeClr val="bg1"/>
              </a:solidFill>
              <a:ln w="19050">
                <a:solidFill>
                  <a:schemeClr val="tx1"/>
                </a:solidFill>
                <a:miter lim="800000"/>
                <a:headEnd/>
                <a:tailEnd/>
              </a:ln>
            </p:spPr>
            <p:txBody>
              <a:bodyPr lIns="45720" tIns="27432" rIns="4572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50000"/>
                  </a:spcBef>
                  <a:buFontTx/>
                  <a:buNone/>
                </a:pPr>
                <a:r>
                  <a:rPr lang="en-US" altLang="en-US" sz="1400">
                    <a:latin typeface="Arial" panose="020B0604020202020204" pitchFamily="34" charset="0"/>
                    <a:ea typeface="MS PGothic" panose="020B0600070205080204" pitchFamily="34" charset="-128"/>
                    <a:cs typeface="Arial" panose="020B0604020202020204" pitchFamily="34" charset="0"/>
                  </a:rPr>
                  <a:t>Mean Running Speed</a:t>
                </a:r>
              </a:p>
            </p:txBody>
          </p:sp>
          <p:sp>
            <p:nvSpPr>
              <p:cNvPr id="143379" name="Text Box 5">
                <a:extLst>
                  <a:ext uri="{FF2B5EF4-FFF2-40B4-BE49-F238E27FC236}">
                    <a16:creationId xmlns:a16="http://schemas.microsoft.com/office/drawing/2014/main" id="{B8A5A0ED-FFC6-30CC-FE60-B4C3127F4F47}"/>
                  </a:ext>
                </a:extLst>
              </p:cNvPr>
              <p:cNvSpPr txBox="1">
                <a:spLocks noChangeArrowheads="1"/>
              </p:cNvSpPr>
              <p:nvPr/>
            </p:nvSpPr>
            <p:spPr bwMode="auto">
              <a:xfrm>
                <a:off x="6808788" y="2244725"/>
                <a:ext cx="862012" cy="517525"/>
              </a:xfrm>
              <a:prstGeom prst="rect">
                <a:avLst/>
              </a:prstGeom>
              <a:solidFill>
                <a:schemeClr val="bg1"/>
              </a:solidFill>
              <a:ln w="19050">
                <a:solidFill>
                  <a:schemeClr val="tx1"/>
                </a:solidFill>
                <a:miter lim="800000"/>
                <a:headEnd/>
                <a:tailEnd/>
              </a:ln>
            </p:spPr>
            <p:txBody>
              <a:bodyPr lIns="45720" tIns="27432" rIns="4572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50000"/>
                  </a:spcBef>
                  <a:buFontTx/>
                  <a:buNone/>
                </a:pPr>
                <a:r>
                  <a:rPr lang="en-US" altLang="en-US" sz="1400">
                    <a:latin typeface="Arial" panose="020B0604020202020204" pitchFamily="34" charset="0"/>
                    <a:ea typeface="MS PGothic" panose="020B0600070205080204" pitchFamily="34" charset="-128"/>
                    <a:cs typeface="Arial" panose="020B0604020202020204" pitchFamily="34" charset="0"/>
                  </a:rPr>
                  <a:t>Running Duration</a:t>
                </a:r>
              </a:p>
            </p:txBody>
          </p:sp>
          <p:grpSp>
            <p:nvGrpSpPr>
              <p:cNvPr id="143380" name="Group 7">
                <a:extLst>
                  <a:ext uri="{FF2B5EF4-FFF2-40B4-BE49-F238E27FC236}">
                    <a16:creationId xmlns:a16="http://schemas.microsoft.com/office/drawing/2014/main" id="{6B1D3B02-8178-E978-089B-25C1C3C26CD1}"/>
                  </a:ext>
                </a:extLst>
              </p:cNvPr>
              <p:cNvGrpSpPr>
                <a:grpSpLocks/>
              </p:cNvGrpSpPr>
              <p:nvPr/>
            </p:nvGrpSpPr>
            <p:grpSpPr bwMode="auto">
              <a:xfrm>
                <a:off x="5448300" y="4070350"/>
                <a:ext cx="1317625" cy="723900"/>
                <a:chOff x="3432" y="2375"/>
                <a:chExt cx="830" cy="456"/>
              </a:xfrm>
            </p:grpSpPr>
            <p:sp>
              <p:nvSpPr>
                <p:cNvPr id="143407" name="Line 11">
                  <a:extLst>
                    <a:ext uri="{FF2B5EF4-FFF2-40B4-BE49-F238E27FC236}">
                      <a16:creationId xmlns:a16="http://schemas.microsoft.com/office/drawing/2014/main" id="{189CA1F0-A60F-2978-6B3A-D31025984220}"/>
                    </a:ext>
                  </a:extLst>
                </p:cNvPr>
                <p:cNvSpPr>
                  <a:spLocks noChangeShapeType="1"/>
                </p:cNvSpPr>
                <p:nvPr/>
              </p:nvSpPr>
              <p:spPr bwMode="auto">
                <a:xfrm>
                  <a:off x="3646" y="2733"/>
                  <a:ext cx="616" cy="0"/>
                </a:xfrm>
                <a:prstGeom prst="line">
                  <a:avLst/>
                </a:prstGeom>
                <a:noFill/>
                <a:ln w="44450">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143408" name="Line 11">
                  <a:extLst>
                    <a:ext uri="{FF2B5EF4-FFF2-40B4-BE49-F238E27FC236}">
                      <a16:creationId xmlns:a16="http://schemas.microsoft.com/office/drawing/2014/main" id="{3CCB2C2B-9E11-3A31-2E73-27F5C9FBCB8B}"/>
                    </a:ext>
                  </a:extLst>
                </p:cNvPr>
                <p:cNvSpPr>
                  <a:spLocks noChangeShapeType="1"/>
                </p:cNvSpPr>
                <p:nvPr/>
              </p:nvSpPr>
              <p:spPr bwMode="auto">
                <a:xfrm>
                  <a:off x="3646" y="2469"/>
                  <a:ext cx="616" cy="0"/>
                </a:xfrm>
                <a:prstGeom prst="line">
                  <a:avLst/>
                </a:prstGeom>
                <a:noFill/>
                <a:ln w="44450">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143409" name="Text Box 9">
                  <a:extLst>
                    <a:ext uri="{FF2B5EF4-FFF2-40B4-BE49-F238E27FC236}">
                      <a16:creationId xmlns:a16="http://schemas.microsoft.com/office/drawing/2014/main" id="{4F7B02DC-9DFF-885D-B847-9F5EE4BAE4A1}"/>
                    </a:ext>
                  </a:extLst>
                </p:cNvPr>
                <p:cNvSpPr txBox="1">
                  <a:spLocks noChangeArrowheads="1"/>
                </p:cNvSpPr>
                <p:nvPr/>
              </p:nvSpPr>
              <p:spPr bwMode="auto">
                <a:xfrm>
                  <a:off x="3432" y="2375"/>
                  <a:ext cx="579" cy="192"/>
                </a:xfrm>
                <a:prstGeom prst="rect">
                  <a:avLst/>
                </a:prstGeom>
                <a:solidFill>
                  <a:schemeClr val="bg1"/>
                </a:solidFill>
                <a:ln w="19050">
                  <a:solidFill>
                    <a:schemeClr val="tx1"/>
                  </a:solidFill>
                  <a:miter lim="800000"/>
                  <a:headEnd/>
                  <a:tailEnd/>
                </a:ln>
              </p:spPr>
              <p:txBody>
                <a:bodyPr lIns="45720" tIns="27432" rIns="4572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50000"/>
                    </a:spcBef>
                    <a:buFontTx/>
                    <a:buNone/>
                  </a:pPr>
                  <a:r>
                    <a:rPr lang="en-US" altLang="en-US" sz="1400">
                      <a:latin typeface="Arial" panose="020B0604020202020204" pitchFamily="34" charset="0"/>
                      <a:ea typeface="MS PGothic" panose="020B0600070205080204" pitchFamily="34" charset="-128"/>
                      <a:cs typeface="Arial" panose="020B0604020202020204" pitchFamily="34" charset="0"/>
                    </a:rPr>
                    <a:t>Motivation</a:t>
                  </a:r>
                </a:p>
              </p:txBody>
            </p:sp>
            <p:sp>
              <p:nvSpPr>
                <p:cNvPr id="143410" name="Text Box 9">
                  <a:extLst>
                    <a:ext uri="{FF2B5EF4-FFF2-40B4-BE49-F238E27FC236}">
                      <a16:creationId xmlns:a16="http://schemas.microsoft.com/office/drawing/2014/main" id="{A67D1105-3174-0C03-2AC8-515002BBEF8D}"/>
                    </a:ext>
                  </a:extLst>
                </p:cNvPr>
                <p:cNvSpPr txBox="1">
                  <a:spLocks noChangeArrowheads="1"/>
                </p:cNvSpPr>
                <p:nvPr/>
              </p:nvSpPr>
              <p:spPr bwMode="auto">
                <a:xfrm>
                  <a:off x="3540" y="2639"/>
                  <a:ext cx="378" cy="192"/>
                </a:xfrm>
                <a:prstGeom prst="rect">
                  <a:avLst/>
                </a:prstGeom>
                <a:solidFill>
                  <a:schemeClr val="bg1"/>
                </a:solidFill>
                <a:ln w="19050">
                  <a:solidFill>
                    <a:schemeClr val="tx1"/>
                  </a:solidFill>
                  <a:miter lim="800000"/>
                  <a:headEnd/>
                  <a:tailEnd/>
                </a:ln>
              </p:spPr>
              <p:txBody>
                <a:bodyPr lIns="45720" tIns="27432" rIns="4572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50000"/>
                    </a:spcBef>
                    <a:buFontTx/>
                    <a:buNone/>
                  </a:pPr>
                  <a:r>
                    <a:rPr lang="en-US" altLang="en-US" sz="1400">
                      <a:latin typeface="Arial" panose="020B0604020202020204" pitchFamily="34" charset="0"/>
                      <a:ea typeface="MS PGothic" panose="020B0600070205080204" pitchFamily="34" charset="-128"/>
                      <a:cs typeface="Arial" panose="020B0604020202020204" pitchFamily="34" charset="0"/>
                    </a:rPr>
                    <a:t>Ability</a:t>
                  </a:r>
                </a:p>
              </p:txBody>
            </p:sp>
          </p:grpSp>
          <p:grpSp>
            <p:nvGrpSpPr>
              <p:cNvPr id="143381" name="Group 12">
                <a:extLst>
                  <a:ext uri="{FF2B5EF4-FFF2-40B4-BE49-F238E27FC236}">
                    <a16:creationId xmlns:a16="http://schemas.microsoft.com/office/drawing/2014/main" id="{5782317B-1E4B-B584-70F1-A92B83E5FBBC}"/>
                  </a:ext>
                </a:extLst>
              </p:cNvPr>
              <p:cNvGrpSpPr>
                <a:grpSpLocks/>
              </p:cNvGrpSpPr>
              <p:nvPr/>
            </p:nvGrpSpPr>
            <p:grpSpPr bwMode="auto">
              <a:xfrm>
                <a:off x="5443538" y="2151063"/>
                <a:ext cx="1317625" cy="723900"/>
                <a:chOff x="3432" y="2375"/>
                <a:chExt cx="830" cy="456"/>
              </a:xfrm>
            </p:grpSpPr>
            <p:sp>
              <p:nvSpPr>
                <p:cNvPr id="143403" name="Line 11">
                  <a:extLst>
                    <a:ext uri="{FF2B5EF4-FFF2-40B4-BE49-F238E27FC236}">
                      <a16:creationId xmlns:a16="http://schemas.microsoft.com/office/drawing/2014/main" id="{E7BC5BCA-7833-E546-651C-E423F1DD7EB7}"/>
                    </a:ext>
                  </a:extLst>
                </p:cNvPr>
                <p:cNvSpPr>
                  <a:spLocks noChangeShapeType="1"/>
                </p:cNvSpPr>
                <p:nvPr/>
              </p:nvSpPr>
              <p:spPr bwMode="auto">
                <a:xfrm>
                  <a:off x="3646" y="2733"/>
                  <a:ext cx="616" cy="0"/>
                </a:xfrm>
                <a:prstGeom prst="line">
                  <a:avLst/>
                </a:prstGeom>
                <a:noFill/>
                <a:ln w="44450">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143404" name="Line 11">
                  <a:extLst>
                    <a:ext uri="{FF2B5EF4-FFF2-40B4-BE49-F238E27FC236}">
                      <a16:creationId xmlns:a16="http://schemas.microsoft.com/office/drawing/2014/main" id="{DA9F50FF-9A3E-852F-53B2-4512888B7B59}"/>
                    </a:ext>
                  </a:extLst>
                </p:cNvPr>
                <p:cNvSpPr>
                  <a:spLocks noChangeShapeType="1"/>
                </p:cNvSpPr>
                <p:nvPr/>
              </p:nvSpPr>
              <p:spPr bwMode="auto">
                <a:xfrm>
                  <a:off x="3646" y="2469"/>
                  <a:ext cx="616" cy="0"/>
                </a:xfrm>
                <a:prstGeom prst="line">
                  <a:avLst/>
                </a:prstGeom>
                <a:noFill/>
                <a:ln w="44450">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143405" name="Text Box 9">
                  <a:extLst>
                    <a:ext uri="{FF2B5EF4-FFF2-40B4-BE49-F238E27FC236}">
                      <a16:creationId xmlns:a16="http://schemas.microsoft.com/office/drawing/2014/main" id="{57A16C8E-51C7-E3BE-2ECA-08BE034DB780}"/>
                    </a:ext>
                  </a:extLst>
                </p:cNvPr>
                <p:cNvSpPr txBox="1">
                  <a:spLocks noChangeArrowheads="1"/>
                </p:cNvSpPr>
                <p:nvPr/>
              </p:nvSpPr>
              <p:spPr bwMode="auto">
                <a:xfrm>
                  <a:off x="3432" y="2375"/>
                  <a:ext cx="579" cy="192"/>
                </a:xfrm>
                <a:prstGeom prst="rect">
                  <a:avLst/>
                </a:prstGeom>
                <a:solidFill>
                  <a:schemeClr val="bg1"/>
                </a:solidFill>
                <a:ln w="19050">
                  <a:solidFill>
                    <a:schemeClr val="tx1"/>
                  </a:solidFill>
                  <a:miter lim="800000"/>
                  <a:headEnd/>
                  <a:tailEnd/>
                </a:ln>
              </p:spPr>
              <p:txBody>
                <a:bodyPr lIns="45720" tIns="27432" rIns="4572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50000"/>
                    </a:spcBef>
                    <a:buFontTx/>
                    <a:buNone/>
                  </a:pPr>
                  <a:r>
                    <a:rPr lang="en-US" altLang="en-US" sz="1400">
                      <a:latin typeface="Arial" panose="020B0604020202020204" pitchFamily="34" charset="0"/>
                      <a:ea typeface="MS PGothic" panose="020B0600070205080204" pitchFamily="34" charset="-128"/>
                      <a:cs typeface="Arial" panose="020B0604020202020204" pitchFamily="34" charset="0"/>
                    </a:rPr>
                    <a:t>Motivation</a:t>
                  </a:r>
                </a:p>
              </p:txBody>
            </p:sp>
            <p:sp>
              <p:nvSpPr>
                <p:cNvPr id="143406" name="Text Box 9">
                  <a:extLst>
                    <a:ext uri="{FF2B5EF4-FFF2-40B4-BE49-F238E27FC236}">
                      <a16:creationId xmlns:a16="http://schemas.microsoft.com/office/drawing/2014/main" id="{35B6DB61-FAEE-3674-6ED9-920A450AF0E0}"/>
                    </a:ext>
                  </a:extLst>
                </p:cNvPr>
                <p:cNvSpPr txBox="1">
                  <a:spLocks noChangeArrowheads="1"/>
                </p:cNvSpPr>
                <p:nvPr/>
              </p:nvSpPr>
              <p:spPr bwMode="auto">
                <a:xfrm>
                  <a:off x="3540" y="2639"/>
                  <a:ext cx="378" cy="192"/>
                </a:xfrm>
                <a:prstGeom prst="rect">
                  <a:avLst/>
                </a:prstGeom>
                <a:solidFill>
                  <a:schemeClr val="bg1"/>
                </a:solidFill>
                <a:ln w="19050">
                  <a:solidFill>
                    <a:schemeClr val="tx1"/>
                  </a:solidFill>
                  <a:miter lim="800000"/>
                  <a:headEnd/>
                  <a:tailEnd/>
                </a:ln>
              </p:spPr>
              <p:txBody>
                <a:bodyPr lIns="45720" tIns="27432" rIns="4572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50000"/>
                    </a:spcBef>
                    <a:buFontTx/>
                    <a:buNone/>
                  </a:pPr>
                  <a:r>
                    <a:rPr lang="en-US" altLang="en-US" sz="1400">
                      <a:latin typeface="Arial" panose="020B0604020202020204" pitchFamily="34" charset="0"/>
                      <a:ea typeface="MS PGothic" panose="020B0600070205080204" pitchFamily="34" charset="-128"/>
                      <a:cs typeface="Arial" panose="020B0604020202020204" pitchFamily="34" charset="0"/>
                    </a:rPr>
                    <a:t>Ability</a:t>
                  </a:r>
                </a:p>
              </p:txBody>
            </p:sp>
          </p:grpSp>
          <p:grpSp>
            <p:nvGrpSpPr>
              <p:cNvPr id="143382" name="Group 24">
                <a:extLst>
                  <a:ext uri="{FF2B5EF4-FFF2-40B4-BE49-F238E27FC236}">
                    <a16:creationId xmlns:a16="http://schemas.microsoft.com/office/drawing/2014/main" id="{D267B604-F214-B335-8D27-9CF80AFBDD25}"/>
                  </a:ext>
                </a:extLst>
              </p:cNvPr>
              <p:cNvGrpSpPr>
                <a:grpSpLocks/>
              </p:cNvGrpSpPr>
              <p:nvPr/>
            </p:nvGrpSpPr>
            <p:grpSpPr bwMode="auto">
              <a:xfrm rot="-790576">
                <a:off x="3700463" y="2300288"/>
                <a:ext cx="1854200" cy="1071562"/>
                <a:chOff x="2230" y="997"/>
                <a:chExt cx="1168" cy="675"/>
              </a:xfrm>
            </p:grpSpPr>
            <p:sp>
              <p:nvSpPr>
                <p:cNvPr id="143397" name="Freeform 25">
                  <a:extLst>
                    <a:ext uri="{FF2B5EF4-FFF2-40B4-BE49-F238E27FC236}">
                      <a16:creationId xmlns:a16="http://schemas.microsoft.com/office/drawing/2014/main" id="{1A1681B2-8D98-F259-825E-E4ACBA2CA7B3}"/>
                    </a:ext>
                  </a:extLst>
                </p:cNvPr>
                <p:cNvSpPr>
                  <a:spLocks/>
                </p:cNvSpPr>
                <p:nvPr/>
              </p:nvSpPr>
              <p:spPr bwMode="auto">
                <a:xfrm rot="20961260" flipV="1">
                  <a:off x="2394" y="1304"/>
                  <a:ext cx="238" cy="229"/>
                </a:xfrm>
                <a:custGeom>
                  <a:avLst/>
                  <a:gdLst>
                    <a:gd name="T0" fmla="*/ 2 w 287"/>
                    <a:gd name="T1" fmla="*/ 1 h 315"/>
                    <a:gd name="T2" fmla="*/ 2 w 287"/>
                    <a:gd name="T3" fmla="*/ 1 h 315"/>
                    <a:gd name="T4" fmla="*/ 2 w 287"/>
                    <a:gd name="T5" fmla="*/ 1 h 315"/>
                    <a:gd name="T6" fmla="*/ 2 w 287"/>
                    <a:gd name="T7" fmla="*/ 0 h 31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87" h="315">
                      <a:moveTo>
                        <a:pt x="287" y="315"/>
                      </a:moveTo>
                      <a:cubicBezTo>
                        <a:pt x="192" y="302"/>
                        <a:pt x="97" y="289"/>
                        <a:pt x="51" y="252"/>
                      </a:cubicBezTo>
                      <a:cubicBezTo>
                        <a:pt x="5" y="215"/>
                        <a:pt x="0" y="134"/>
                        <a:pt x="8" y="92"/>
                      </a:cubicBezTo>
                      <a:cubicBezTo>
                        <a:pt x="16" y="50"/>
                        <a:pt x="39" y="15"/>
                        <a:pt x="100" y="0"/>
                      </a:cubicBezTo>
                    </a:path>
                  </a:pathLst>
                </a:custGeom>
                <a:noFill/>
                <a:ln w="38100" cmpd="sng">
                  <a:solidFill>
                    <a:srgbClr val="A50021"/>
                  </a:solidFill>
                  <a:round/>
                  <a:headEnd type="triangl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3398" name="Line 14">
                  <a:extLst>
                    <a:ext uri="{FF2B5EF4-FFF2-40B4-BE49-F238E27FC236}">
                      <a16:creationId xmlns:a16="http://schemas.microsoft.com/office/drawing/2014/main" id="{4DF6D5FE-A09E-14D9-0534-278ACB6C9731}"/>
                    </a:ext>
                  </a:extLst>
                </p:cNvPr>
                <p:cNvSpPr>
                  <a:spLocks noChangeShapeType="1"/>
                </p:cNvSpPr>
                <p:nvPr/>
              </p:nvSpPr>
              <p:spPr bwMode="auto">
                <a:xfrm flipV="1">
                  <a:off x="2968" y="1442"/>
                  <a:ext cx="430" cy="126"/>
                </a:xfrm>
                <a:prstGeom prst="line">
                  <a:avLst/>
                </a:prstGeom>
                <a:noFill/>
                <a:ln w="38100">
                  <a:solidFill>
                    <a:srgbClr val="0099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alpha val="74997"/>
                          </a:schemeClr>
                        </a:outerShdw>
                      </a:effectLst>
                    </a14:hiddenEffects>
                  </a:ext>
                </a:extLst>
              </p:spPr>
              <p:txBody>
                <a:bodyPr/>
                <a:lstStyle/>
                <a:p>
                  <a:endParaRPr lang="en-US"/>
                </a:p>
              </p:txBody>
            </p:sp>
            <p:sp>
              <p:nvSpPr>
                <p:cNvPr id="143399" name="Line 14">
                  <a:extLst>
                    <a:ext uri="{FF2B5EF4-FFF2-40B4-BE49-F238E27FC236}">
                      <a16:creationId xmlns:a16="http://schemas.microsoft.com/office/drawing/2014/main" id="{3C192564-5E38-7FF3-2C9C-40A42856CB43}"/>
                    </a:ext>
                  </a:extLst>
                </p:cNvPr>
                <p:cNvSpPr>
                  <a:spLocks noChangeShapeType="1"/>
                </p:cNvSpPr>
                <p:nvPr/>
              </p:nvSpPr>
              <p:spPr bwMode="auto">
                <a:xfrm>
                  <a:off x="2936" y="1273"/>
                  <a:ext cx="457" cy="104"/>
                </a:xfrm>
                <a:prstGeom prst="line">
                  <a:avLst/>
                </a:prstGeom>
                <a:noFill/>
                <a:ln w="38100">
                  <a:solidFill>
                    <a:srgbClr val="0000FF"/>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alpha val="74997"/>
                          </a:schemeClr>
                        </a:outerShdw>
                      </a:effectLst>
                    </a14:hiddenEffects>
                  </a:ext>
                </a:extLst>
              </p:spPr>
              <p:txBody>
                <a:bodyPr/>
                <a:lstStyle/>
                <a:p>
                  <a:endParaRPr lang="en-US"/>
                </a:p>
              </p:txBody>
            </p:sp>
            <p:sp>
              <p:nvSpPr>
                <p:cNvPr id="143400" name="Text Box 15">
                  <a:extLst>
                    <a:ext uri="{FF2B5EF4-FFF2-40B4-BE49-F238E27FC236}">
                      <a16:creationId xmlns:a16="http://schemas.microsoft.com/office/drawing/2014/main" id="{F81C9055-59EB-83F3-436E-AA3212ABEE1A}"/>
                    </a:ext>
                  </a:extLst>
                </p:cNvPr>
                <p:cNvSpPr txBox="1">
                  <a:spLocks noChangeArrowheads="1"/>
                </p:cNvSpPr>
                <p:nvPr/>
              </p:nvSpPr>
              <p:spPr bwMode="auto">
                <a:xfrm>
                  <a:off x="2628" y="1203"/>
                  <a:ext cx="370" cy="173"/>
                </a:xfrm>
                <a:prstGeom prst="rect">
                  <a:avLst/>
                </a:prstGeom>
                <a:solidFill>
                  <a:schemeClr val="bg1"/>
                </a:solidFill>
                <a:ln w="19050">
                  <a:solidFill>
                    <a:srgbClr val="0000FF"/>
                  </a:solidFill>
                  <a:miter lim="800000"/>
                  <a:headEnd/>
                  <a:tailEnd/>
                </a:ln>
                <a:effectLst/>
                <a:extLst>
                  <a:ext uri="{AF507438-7753-43E0-B8FC-AC1667EBCBE1}">
                    <a14:hiddenEffects xmlns:a14="http://schemas.microsoft.com/office/drawing/2010/main">
                      <a:effectLst>
                        <a:outerShdw dist="35921" dir="2700000" algn="ctr" rotWithShape="0">
                          <a:schemeClr val="bg2">
                            <a:alpha val="74997"/>
                          </a:schemeClr>
                        </a:outerShdw>
                      </a:effectLst>
                    </a14:hiddenEffects>
                  </a:ext>
                </a:extLst>
              </p:spPr>
              <p:txBody>
                <a:bodyPr lIns="45720" tIns="27432" rIns="4572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0"/>
                    </a:spcBef>
                    <a:buFontTx/>
                    <a:buNone/>
                  </a:pPr>
                  <a:r>
                    <a:rPr lang="en-US" altLang="en-US" sz="1200">
                      <a:solidFill>
                        <a:srgbClr val="0000FF"/>
                      </a:solidFill>
                      <a:latin typeface="Arial" panose="020B0604020202020204" pitchFamily="34" charset="0"/>
                      <a:ea typeface="MS PGothic" panose="020B0600070205080204" pitchFamily="34" charset="-128"/>
                      <a:cs typeface="Arial" panose="020B0604020202020204" pitchFamily="34" charset="0"/>
                    </a:rPr>
                    <a:t>Genes</a:t>
                  </a:r>
                </a:p>
              </p:txBody>
            </p:sp>
            <p:sp>
              <p:nvSpPr>
                <p:cNvPr id="143401" name="Text Box 15">
                  <a:extLst>
                    <a:ext uri="{FF2B5EF4-FFF2-40B4-BE49-F238E27FC236}">
                      <a16:creationId xmlns:a16="http://schemas.microsoft.com/office/drawing/2014/main" id="{2B93B3B6-7119-76B4-04D3-D833C25E3F4E}"/>
                    </a:ext>
                  </a:extLst>
                </p:cNvPr>
                <p:cNvSpPr txBox="1">
                  <a:spLocks noChangeArrowheads="1"/>
                </p:cNvSpPr>
                <p:nvPr/>
              </p:nvSpPr>
              <p:spPr bwMode="auto">
                <a:xfrm>
                  <a:off x="2502" y="1448"/>
                  <a:ext cx="625" cy="173"/>
                </a:xfrm>
                <a:prstGeom prst="rect">
                  <a:avLst/>
                </a:prstGeom>
                <a:solidFill>
                  <a:schemeClr val="bg1"/>
                </a:solidFill>
                <a:ln w="19050">
                  <a:solidFill>
                    <a:srgbClr val="009900"/>
                  </a:solidFill>
                  <a:miter lim="800000"/>
                  <a:headEnd/>
                  <a:tailEnd/>
                </a:ln>
                <a:effectLst/>
                <a:extLst>
                  <a:ext uri="{AF507438-7753-43E0-B8FC-AC1667EBCBE1}">
                    <a14:hiddenEffects xmlns:a14="http://schemas.microsoft.com/office/drawing/2010/main">
                      <a:effectLst>
                        <a:outerShdw dist="35921" dir="2700000" algn="ctr" rotWithShape="0">
                          <a:schemeClr val="bg2">
                            <a:alpha val="74997"/>
                          </a:schemeClr>
                        </a:outerShdw>
                      </a:effectLst>
                    </a14:hiddenEffects>
                  </a:ext>
                </a:extLst>
              </p:spPr>
              <p:txBody>
                <a:bodyPr lIns="45720" tIns="27432" rIns="4572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0"/>
                    </a:spcBef>
                    <a:buFontTx/>
                    <a:buNone/>
                  </a:pPr>
                  <a:r>
                    <a:rPr lang="en-US" altLang="en-US" sz="1200">
                      <a:solidFill>
                        <a:srgbClr val="009900"/>
                      </a:solidFill>
                      <a:latin typeface="Arial" panose="020B0604020202020204" pitchFamily="34" charset="0"/>
                      <a:ea typeface="MS PGothic" panose="020B0600070205080204" pitchFamily="34" charset="-128"/>
                      <a:cs typeface="Arial" panose="020B0604020202020204" pitchFamily="34" charset="0"/>
                    </a:rPr>
                    <a:t>Environment</a:t>
                  </a:r>
                </a:p>
              </p:txBody>
            </p:sp>
            <p:sp>
              <p:nvSpPr>
                <p:cNvPr id="143402" name="Text Box 4">
                  <a:extLst>
                    <a:ext uri="{FF2B5EF4-FFF2-40B4-BE49-F238E27FC236}">
                      <a16:creationId xmlns:a16="http://schemas.microsoft.com/office/drawing/2014/main" id="{F5701397-FAE9-051D-17C5-F13EDCD70C35}"/>
                    </a:ext>
                  </a:extLst>
                </p:cNvPr>
                <p:cNvSpPr txBox="1">
                  <a:spLocks noChangeArrowheads="1"/>
                </p:cNvSpPr>
                <p:nvPr/>
              </p:nvSpPr>
              <p:spPr bwMode="auto">
                <a:xfrm rot="-3649742">
                  <a:off x="1999" y="1228"/>
                  <a:ext cx="675" cy="2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alpha val="74997"/>
                          </a:schemeClr>
                        </a:outerShdw>
                      </a:effectLst>
                    </a14:hiddenEffects>
                  </a:ext>
                </a:extLst>
              </p:spPr>
              <p:txBody>
                <a:bodyPr lIns="45720" tIns="18288" rIns="4572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lnSpc>
                      <a:spcPct val="90000"/>
                    </a:lnSpc>
                    <a:spcBef>
                      <a:spcPct val="0"/>
                    </a:spcBef>
                    <a:buFontTx/>
                    <a:buNone/>
                  </a:pPr>
                  <a:r>
                    <a:rPr lang="en-US" altLang="en-US" sz="1000">
                      <a:solidFill>
                        <a:srgbClr val="A50021"/>
                      </a:solidFill>
                      <a:latin typeface="Arial" panose="020B0604020202020204" pitchFamily="34" charset="0"/>
                      <a:ea typeface="MS PGothic" panose="020B0600070205080204" pitchFamily="34" charset="-128"/>
                      <a:cs typeface="Arial" panose="020B0604020202020204" pitchFamily="34" charset="0"/>
                    </a:rPr>
                    <a:t>Epige-</a:t>
                  </a:r>
                  <a:br>
                    <a:rPr lang="en-US" altLang="en-US" sz="1000">
                      <a:solidFill>
                        <a:srgbClr val="A50021"/>
                      </a:solidFill>
                      <a:latin typeface="Arial" panose="020B0604020202020204" pitchFamily="34" charset="0"/>
                      <a:ea typeface="MS PGothic" panose="020B0600070205080204" pitchFamily="34" charset="-128"/>
                      <a:cs typeface="Arial" panose="020B0604020202020204" pitchFamily="34" charset="0"/>
                    </a:rPr>
                  </a:br>
                  <a:r>
                    <a:rPr lang="en-US" altLang="en-US" sz="1000">
                      <a:solidFill>
                        <a:srgbClr val="A50021"/>
                      </a:solidFill>
                      <a:latin typeface="Arial" panose="020B0604020202020204" pitchFamily="34" charset="0"/>
                      <a:ea typeface="MS PGothic" panose="020B0600070205080204" pitchFamily="34" charset="-128"/>
                      <a:cs typeface="Arial" panose="020B0604020202020204" pitchFamily="34" charset="0"/>
                    </a:rPr>
                    <a:t>netics</a:t>
                  </a:r>
                </a:p>
              </p:txBody>
            </p:sp>
          </p:grpSp>
          <p:grpSp>
            <p:nvGrpSpPr>
              <p:cNvPr id="143383" name="Group 31">
                <a:extLst>
                  <a:ext uri="{FF2B5EF4-FFF2-40B4-BE49-F238E27FC236}">
                    <a16:creationId xmlns:a16="http://schemas.microsoft.com/office/drawing/2014/main" id="{7B1750C4-3327-30B8-D494-38A2AD313C66}"/>
                  </a:ext>
                </a:extLst>
              </p:cNvPr>
              <p:cNvGrpSpPr>
                <a:grpSpLocks/>
              </p:cNvGrpSpPr>
              <p:nvPr/>
            </p:nvGrpSpPr>
            <p:grpSpPr bwMode="auto">
              <a:xfrm rot="1058601">
                <a:off x="3603625" y="3294063"/>
                <a:ext cx="1854200" cy="1071562"/>
                <a:chOff x="2230" y="997"/>
                <a:chExt cx="1168" cy="675"/>
              </a:xfrm>
            </p:grpSpPr>
            <p:sp>
              <p:nvSpPr>
                <p:cNvPr id="143391" name="Freeform 32">
                  <a:extLst>
                    <a:ext uri="{FF2B5EF4-FFF2-40B4-BE49-F238E27FC236}">
                      <a16:creationId xmlns:a16="http://schemas.microsoft.com/office/drawing/2014/main" id="{AE20C587-DEA2-F28A-860F-5983761CD818}"/>
                    </a:ext>
                  </a:extLst>
                </p:cNvPr>
                <p:cNvSpPr>
                  <a:spLocks/>
                </p:cNvSpPr>
                <p:nvPr/>
              </p:nvSpPr>
              <p:spPr bwMode="auto">
                <a:xfrm rot="20961260" flipV="1">
                  <a:off x="2394" y="1304"/>
                  <a:ext cx="238" cy="229"/>
                </a:xfrm>
                <a:custGeom>
                  <a:avLst/>
                  <a:gdLst>
                    <a:gd name="T0" fmla="*/ 2 w 287"/>
                    <a:gd name="T1" fmla="*/ 1 h 315"/>
                    <a:gd name="T2" fmla="*/ 2 w 287"/>
                    <a:gd name="T3" fmla="*/ 1 h 315"/>
                    <a:gd name="T4" fmla="*/ 2 w 287"/>
                    <a:gd name="T5" fmla="*/ 1 h 315"/>
                    <a:gd name="T6" fmla="*/ 2 w 287"/>
                    <a:gd name="T7" fmla="*/ 0 h 31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87" h="315">
                      <a:moveTo>
                        <a:pt x="287" y="315"/>
                      </a:moveTo>
                      <a:cubicBezTo>
                        <a:pt x="192" y="302"/>
                        <a:pt x="97" y="289"/>
                        <a:pt x="51" y="252"/>
                      </a:cubicBezTo>
                      <a:cubicBezTo>
                        <a:pt x="5" y="215"/>
                        <a:pt x="0" y="134"/>
                        <a:pt x="8" y="92"/>
                      </a:cubicBezTo>
                      <a:cubicBezTo>
                        <a:pt x="16" y="50"/>
                        <a:pt x="39" y="15"/>
                        <a:pt x="100" y="0"/>
                      </a:cubicBezTo>
                    </a:path>
                  </a:pathLst>
                </a:custGeom>
                <a:noFill/>
                <a:ln w="38100" cmpd="sng">
                  <a:solidFill>
                    <a:srgbClr val="A50021"/>
                  </a:solidFill>
                  <a:round/>
                  <a:headEnd type="triangl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3392" name="Line 14">
                  <a:extLst>
                    <a:ext uri="{FF2B5EF4-FFF2-40B4-BE49-F238E27FC236}">
                      <a16:creationId xmlns:a16="http://schemas.microsoft.com/office/drawing/2014/main" id="{BA536345-8923-1059-F0D7-165C6F89748C}"/>
                    </a:ext>
                  </a:extLst>
                </p:cNvPr>
                <p:cNvSpPr>
                  <a:spLocks noChangeShapeType="1"/>
                </p:cNvSpPr>
                <p:nvPr/>
              </p:nvSpPr>
              <p:spPr bwMode="auto">
                <a:xfrm flipV="1">
                  <a:off x="2968" y="1442"/>
                  <a:ext cx="430" cy="126"/>
                </a:xfrm>
                <a:prstGeom prst="line">
                  <a:avLst/>
                </a:prstGeom>
                <a:noFill/>
                <a:ln w="38100">
                  <a:solidFill>
                    <a:srgbClr val="0099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alpha val="74997"/>
                          </a:schemeClr>
                        </a:outerShdw>
                      </a:effectLst>
                    </a14:hiddenEffects>
                  </a:ext>
                </a:extLst>
              </p:spPr>
              <p:txBody>
                <a:bodyPr/>
                <a:lstStyle/>
                <a:p>
                  <a:endParaRPr lang="en-US"/>
                </a:p>
              </p:txBody>
            </p:sp>
            <p:sp>
              <p:nvSpPr>
                <p:cNvPr id="143393" name="Line 14">
                  <a:extLst>
                    <a:ext uri="{FF2B5EF4-FFF2-40B4-BE49-F238E27FC236}">
                      <a16:creationId xmlns:a16="http://schemas.microsoft.com/office/drawing/2014/main" id="{2C62C838-39C3-5234-2965-112AE5A56DAB}"/>
                    </a:ext>
                  </a:extLst>
                </p:cNvPr>
                <p:cNvSpPr>
                  <a:spLocks noChangeShapeType="1"/>
                </p:cNvSpPr>
                <p:nvPr/>
              </p:nvSpPr>
              <p:spPr bwMode="auto">
                <a:xfrm>
                  <a:off x="2936" y="1273"/>
                  <a:ext cx="457" cy="104"/>
                </a:xfrm>
                <a:prstGeom prst="line">
                  <a:avLst/>
                </a:prstGeom>
                <a:noFill/>
                <a:ln w="38100">
                  <a:solidFill>
                    <a:srgbClr val="0000FF"/>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alpha val="74997"/>
                          </a:schemeClr>
                        </a:outerShdw>
                      </a:effectLst>
                    </a14:hiddenEffects>
                  </a:ext>
                </a:extLst>
              </p:spPr>
              <p:txBody>
                <a:bodyPr/>
                <a:lstStyle/>
                <a:p>
                  <a:endParaRPr lang="en-US"/>
                </a:p>
              </p:txBody>
            </p:sp>
            <p:sp>
              <p:nvSpPr>
                <p:cNvPr id="143394" name="Text Box 15">
                  <a:extLst>
                    <a:ext uri="{FF2B5EF4-FFF2-40B4-BE49-F238E27FC236}">
                      <a16:creationId xmlns:a16="http://schemas.microsoft.com/office/drawing/2014/main" id="{555DEDC6-ACE4-0810-4F10-662404504B2D}"/>
                    </a:ext>
                  </a:extLst>
                </p:cNvPr>
                <p:cNvSpPr txBox="1">
                  <a:spLocks noChangeArrowheads="1"/>
                </p:cNvSpPr>
                <p:nvPr/>
              </p:nvSpPr>
              <p:spPr bwMode="auto">
                <a:xfrm>
                  <a:off x="2628" y="1203"/>
                  <a:ext cx="370" cy="173"/>
                </a:xfrm>
                <a:prstGeom prst="rect">
                  <a:avLst/>
                </a:prstGeom>
                <a:solidFill>
                  <a:schemeClr val="bg1"/>
                </a:solidFill>
                <a:ln w="19050">
                  <a:solidFill>
                    <a:srgbClr val="0000FF"/>
                  </a:solidFill>
                  <a:miter lim="800000"/>
                  <a:headEnd/>
                  <a:tailEnd/>
                </a:ln>
                <a:effectLst/>
                <a:extLst>
                  <a:ext uri="{AF507438-7753-43E0-B8FC-AC1667EBCBE1}">
                    <a14:hiddenEffects xmlns:a14="http://schemas.microsoft.com/office/drawing/2010/main">
                      <a:effectLst>
                        <a:outerShdw dist="35921" dir="2700000" algn="ctr" rotWithShape="0">
                          <a:schemeClr val="bg2">
                            <a:alpha val="74997"/>
                          </a:schemeClr>
                        </a:outerShdw>
                      </a:effectLst>
                    </a14:hiddenEffects>
                  </a:ext>
                </a:extLst>
              </p:spPr>
              <p:txBody>
                <a:bodyPr lIns="45720" tIns="27432" rIns="4572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0"/>
                    </a:spcBef>
                    <a:buFontTx/>
                    <a:buNone/>
                  </a:pPr>
                  <a:r>
                    <a:rPr lang="en-US" altLang="en-US" sz="1200">
                      <a:solidFill>
                        <a:srgbClr val="0000FF"/>
                      </a:solidFill>
                      <a:latin typeface="Arial" panose="020B0604020202020204" pitchFamily="34" charset="0"/>
                      <a:ea typeface="MS PGothic" panose="020B0600070205080204" pitchFamily="34" charset="-128"/>
                      <a:cs typeface="Arial" panose="020B0604020202020204" pitchFamily="34" charset="0"/>
                    </a:rPr>
                    <a:t>Genes</a:t>
                  </a:r>
                </a:p>
              </p:txBody>
            </p:sp>
            <p:sp>
              <p:nvSpPr>
                <p:cNvPr id="143395" name="Text Box 15">
                  <a:extLst>
                    <a:ext uri="{FF2B5EF4-FFF2-40B4-BE49-F238E27FC236}">
                      <a16:creationId xmlns:a16="http://schemas.microsoft.com/office/drawing/2014/main" id="{27FEDFA8-D97D-C3EC-ECCA-A55D34819950}"/>
                    </a:ext>
                  </a:extLst>
                </p:cNvPr>
                <p:cNvSpPr txBox="1">
                  <a:spLocks noChangeArrowheads="1"/>
                </p:cNvSpPr>
                <p:nvPr/>
              </p:nvSpPr>
              <p:spPr bwMode="auto">
                <a:xfrm>
                  <a:off x="2502" y="1448"/>
                  <a:ext cx="625" cy="173"/>
                </a:xfrm>
                <a:prstGeom prst="rect">
                  <a:avLst/>
                </a:prstGeom>
                <a:solidFill>
                  <a:schemeClr val="bg1"/>
                </a:solidFill>
                <a:ln w="19050">
                  <a:solidFill>
                    <a:srgbClr val="009900"/>
                  </a:solidFill>
                  <a:miter lim="800000"/>
                  <a:headEnd/>
                  <a:tailEnd/>
                </a:ln>
                <a:effectLst/>
                <a:extLst>
                  <a:ext uri="{AF507438-7753-43E0-B8FC-AC1667EBCBE1}">
                    <a14:hiddenEffects xmlns:a14="http://schemas.microsoft.com/office/drawing/2010/main">
                      <a:effectLst>
                        <a:outerShdw dist="35921" dir="2700000" algn="ctr" rotWithShape="0">
                          <a:schemeClr val="bg2">
                            <a:alpha val="74997"/>
                          </a:schemeClr>
                        </a:outerShdw>
                      </a:effectLst>
                    </a14:hiddenEffects>
                  </a:ext>
                </a:extLst>
              </p:spPr>
              <p:txBody>
                <a:bodyPr lIns="45720" tIns="27432" rIns="4572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0"/>
                    </a:spcBef>
                    <a:buFontTx/>
                    <a:buNone/>
                  </a:pPr>
                  <a:r>
                    <a:rPr lang="en-US" altLang="en-US" sz="1200">
                      <a:solidFill>
                        <a:srgbClr val="009900"/>
                      </a:solidFill>
                      <a:latin typeface="Arial" panose="020B0604020202020204" pitchFamily="34" charset="0"/>
                      <a:ea typeface="MS PGothic" panose="020B0600070205080204" pitchFamily="34" charset="-128"/>
                      <a:cs typeface="Arial" panose="020B0604020202020204" pitchFamily="34" charset="0"/>
                    </a:rPr>
                    <a:t>Environment</a:t>
                  </a:r>
                </a:p>
              </p:txBody>
            </p:sp>
            <p:sp>
              <p:nvSpPr>
                <p:cNvPr id="143396" name="Text Box 4">
                  <a:extLst>
                    <a:ext uri="{FF2B5EF4-FFF2-40B4-BE49-F238E27FC236}">
                      <a16:creationId xmlns:a16="http://schemas.microsoft.com/office/drawing/2014/main" id="{4712F1E0-56F4-9767-B2E6-680D6420AAAF}"/>
                    </a:ext>
                  </a:extLst>
                </p:cNvPr>
                <p:cNvSpPr txBox="1">
                  <a:spLocks noChangeArrowheads="1"/>
                </p:cNvSpPr>
                <p:nvPr/>
              </p:nvSpPr>
              <p:spPr bwMode="auto">
                <a:xfrm rot="-3649742">
                  <a:off x="1999" y="1228"/>
                  <a:ext cx="675" cy="2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alpha val="74997"/>
                          </a:schemeClr>
                        </a:outerShdw>
                      </a:effectLst>
                    </a14:hiddenEffects>
                  </a:ext>
                </a:extLst>
              </p:spPr>
              <p:txBody>
                <a:bodyPr lIns="45720" tIns="18288" rIns="4572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lnSpc>
                      <a:spcPct val="90000"/>
                    </a:lnSpc>
                    <a:spcBef>
                      <a:spcPct val="0"/>
                    </a:spcBef>
                    <a:buFontTx/>
                    <a:buNone/>
                  </a:pPr>
                  <a:r>
                    <a:rPr lang="en-US" altLang="en-US" sz="1000">
                      <a:solidFill>
                        <a:srgbClr val="A50021"/>
                      </a:solidFill>
                      <a:latin typeface="Arial" panose="020B0604020202020204" pitchFamily="34" charset="0"/>
                      <a:ea typeface="MS PGothic" panose="020B0600070205080204" pitchFamily="34" charset="-128"/>
                      <a:cs typeface="Arial" panose="020B0604020202020204" pitchFamily="34" charset="0"/>
                    </a:rPr>
                    <a:t>Epige-</a:t>
                  </a:r>
                  <a:br>
                    <a:rPr lang="en-US" altLang="en-US" sz="1000">
                      <a:solidFill>
                        <a:srgbClr val="A50021"/>
                      </a:solidFill>
                      <a:latin typeface="Arial" panose="020B0604020202020204" pitchFamily="34" charset="0"/>
                      <a:ea typeface="MS PGothic" panose="020B0600070205080204" pitchFamily="34" charset="-128"/>
                      <a:cs typeface="Arial" panose="020B0604020202020204" pitchFamily="34" charset="0"/>
                    </a:rPr>
                  </a:br>
                  <a:r>
                    <a:rPr lang="en-US" altLang="en-US" sz="1000">
                      <a:solidFill>
                        <a:srgbClr val="A50021"/>
                      </a:solidFill>
                      <a:latin typeface="Arial" panose="020B0604020202020204" pitchFamily="34" charset="0"/>
                      <a:ea typeface="MS PGothic" panose="020B0600070205080204" pitchFamily="34" charset="-128"/>
                      <a:cs typeface="Arial" panose="020B0604020202020204" pitchFamily="34" charset="0"/>
                    </a:rPr>
                    <a:t>netics</a:t>
                  </a:r>
                </a:p>
              </p:txBody>
            </p:sp>
          </p:grpSp>
          <p:grpSp>
            <p:nvGrpSpPr>
              <p:cNvPr id="143384" name="Group 38">
                <a:extLst>
                  <a:ext uri="{FF2B5EF4-FFF2-40B4-BE49-F238E27FC236}">
                    <a16:creationId xmlns:a16="http://schemas.microsoft.com/office/drawing/2014/main" id="{40CB7820-E249-5A13-C498-6B7E80A8496D}"/>
                  </a:ext>
                </a:extLst>
              </p:cNvPr>
              <p:cNvGrpSpPr>
                <a:grpSpLocks/>
              </p:cNvGrpSpPr>
              <p:nvPr/>
            </p:nvGrpSpPr>
            <p:grpSpPr bwMode="auto">
              <a:xfrm rot="-790576">
                <a:off x="3690938" y="4224338"/>
                <a:ext cx="1854200" cy="1071562"/>
                <a:chOff x="2230" y="997"/>
                <a:chExt cx="1168" cy="675"/>
              </a:xfrm>
            </p:grpSpPr>
            <p:sp>
              <p:nvSpPr>
                <p:cNvPr id="143385" name="Freeform 39">
                  <a:extLst>
                    <a:ext uri="{FF2B5EF4-FFF2-40B4-BE49-F238E27FC236}">
                      <a16:creationId xmlns:a16="http://schemas.microsoft.com/office/drawing/2014/main" id="{C277572D-46CB-7827-EC0A-09455E60AB9C}"/>
                    </a:ext>
                  </a:extLst>
                </p:cNvPr>
                <p:cNvSpPr>
                  <a:spLocks/>
                </p:cNvSpPr>
                <p:nvPr/>
              </p:nvSpPr>
              <p:spPr bwMode="auto">
                <a:xfrm rot="20961260" flipV="1">
                  <a:off x="2394" y="1304"/>
                  <a:ext cx="238" cy="229"/>
                </a:xfrm>
                <a:custGeom>
                  <a:avLst/>
                  <a:gdLst>
                    <a:gd name="T0" fmla="*/ 2 w 287"/>
                    <a:gd name="T1" fmla="*/ 1 h 315"/>
                    <a:gd name="T2" fmla="*/ 2 w 287"/>
                    <a:gd name="T3" fmla="*/ 1 h 315"/>
                    <a:gd name="T4" fmla="*/ 2 w 287"/>
                    <a:gd name="T5" fmla="*/ 1 h 315"/>
                    <a:gd name="T6" fmla="*/ 2 w 287"/>
                    <a:gd name="T7" fmla="*/ 0 h 31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87" h="315">
                      <a:moveTo>
                        <a:pt x="287" y="315"/>
                      </a:moveTo>
                      <a:cubicBezTo>
                        <a:pt x="192" y="302"/>
                        <a:pt x="97" y="289"/>
                        <a:pt x="51" y="252"/>
                      </a:cubicBezTo>
                      <a:cubicBezTo>
                        <a:pt x="5" y="215"/>
                        <a:pt x="0" y="134"/>
                        <a:pt x="8" y="92"/>
                      </a:cubicBezTo>
                      <a:cubicBezTo>
                        <a:pt x="16" y="50"/>
                        <a:pt x="39" y="15"/>
                        <a:pt x="100" y="0"/>
                      </a:cubicBezTo>
                    </a:path>
                  </a:pathLst>
                </a:custGeom>
                <a:noFill/>
                <a:ln w="38100" cmpd="sng">
                  <a:solidFill>
                    <a:srgbClr val="A50021"/>
                  </a:solidFill>
                  <a:round/>
                  <a:headEnd type="triangl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3386" name="Line 14">
                  <a:extLst>
                    <a:ext uri="{FF2B5EF4-FFF2-40B4-BE49-F238E27FC236}">
                      <a16:creationId xmlns:a16="http://schemas.microsoft.com/office/drawing/2014/main" id="{C1DB7FD2-B63C-C1C5-096C-F61885A2E54C}"/>
                    </a:ext>
                  </a:extLst>
                </p:cNvPr>
                <p:cNvSpPr>
                  <a:spLocks noChangeShapeType="1"/>
                </p:cNvSpPr>
                <p:nvPr/>
              </p:nvSpPr>
              <p:spPr bwMode="auto">
                <a:xfrm flipV="1">
                  <a:off x="2968" y="1442"/>
                  <a:ext cx="430" cy="126"/>
                </a:xfrm>
                <a:prstGeom prst="line">
                  <a:avLst/>
                </a:prstGeom>
                <a:noFill/>
                <a:ln w="38100">
                  <a:solidFill>
                    <a:srgbClr val="0099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alpha val="74997"/>
                          </a:schemeClr>
                        </a:outerShdw>
                      </a:effectLst>
                    </a14:hiddenEffects>
                  </a:ext>
                </a:extLst>
              </p:spPr>
              <p:txBody>
                <a:bodyPr/>
                <a:lstStyle/>
                <a:p>
                  <a:endParaRPr lang="en-US"/>
                </a:p>
              </p:txBody>
            </p:sp>
            <p:sp>
              <p:nvSpPr>
                <p:cNvPr id="143387" name="Line 14">
                  <a:extLst>
                    <a:ext uri="{FF2B5EF4-FFF2-40B4-BE49-F238E27FC236}">
                      <a16:creationId xmlns:a16="http://schemas.microsoft.com/office/drawing/2014/main" id="{548A6DE2-7F63-A2BF-3935-2BAFA2A0D397}"/>
                    </a:ext>
                  </a:extLst>
                </p:cNvPr>
                <p:cNvSpPr>
                  <a:spLocks noChangeShapeType="1"/>
                </p:cNvSpPr>
                <p:nvPr/>
              </p:nvSpPr>
              <p:spPr bwMode="auto">
                <a:xfrm>
                  <a:off x="2936" y="1273"/>
                  <a:ext cx="457" cy="104"/>
                </a:xfrm>
                <a:prstGeom prst="line">
                  <a:avLst/>
                </a:prstGeom>
                <a:noFill/>
                <a:ln w="38100">
                  <a:solidFill>
                    <a:srgbClr val="0000FF"/>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alpha val="74997"/>
                          </a:schemeClr>
                        </a:outerShdw>
                      </a:effectLst>
                    </a14:hiddenEffects>
                  </a:ext>
                </a:extLst>
              </p:spPr>
              <p:txBody>
                <a:bodyPr/>
                <a:lstStyle/>
                <a:p>
                  <a:endParaRPr lang="en-US"/>
                </a:p>
              </p:txBody>
            </p:sp>
            <p:sp>
              <p:nvSpPr>
                <p:cNvPr id="143388" name="Text Box 15">
                  <a:extLst>
                    <a:ext uri="{FF2B5EF4-FFF2-40B4-BE49-F238E27FC236}">
                      <a16:creationId xmlns:a16="http://schemas.microsoft.com/office/drawing/2014/main" id="{778D828D-81B8-91D8-C6B2-C548F1F3BD20}"/>
                    </a:ext>
                  </a:extLst>
                </p:cNvPr>
                <p:cNvSpPr txBox="1">
                  <a:spLocks noChangeArrowheads="1"/>
                </p:cNvSpPr>
                <p:nvPr/>
              </p:nvSpPr>
              <p:spPr bwMode="auto">
                <a:xfrm>
                  <a:off x="2628" y="1203"/>
                  <a:ext cx="370" cy="173"/>
                </a:xfrm>
                <a:prstGeom prst="rect">
                  <a:avLst/>
                </a:prstGeom>
                <a:solidFill>
                  <a:schemeClr val="bg1"/>
                </a:solidFill>
                <a:ln w="19050">
                  <a:solidFill>
                    <a:srgbClr val="0000FF"/>
                  </a:solidFill>
                  <a:miter lim="800000"/>
                  <a:headEnd/>
                  <a:tailEnd/>
                </a:ln>
                <a:effectLst/>
                <a:extLst>
                  <a:ext uri="{AF507438-7753-43E0-B8FC-AC1667EBCBE1}">
                    <a14:hiddenEffects xmlns:a14="http://schemas.microsoft.com/office/drawing/2010/main">
                      <a:effectLst>
                        <a:outerShdw dist="35921" dir="2700000" algn="ctr" rotWithShape="0">
                          <a:schemeClr val="bg2">
                            <a:alpha val="74997"/>
                          </a:schemeClr>
                        </a:outerShdw>
                      </a:effectLst>
                    </a14:hiddenEffects>
                  </a:ext>
                </a:extLst>
              </p:spPr>
              <p:txBody>
                <a:bodyPr lIns="45720" tIns="27432" rIns="4572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0"/>
                    </a:spcBef>
                    <a:buFontTx/>
                    <a:buNone/>
                  </a:pPr>
                  <a:r>
                    <a:rPr lang="en-US" altLang="en-US" sz="1200">
                      <a:solidFill>
                        <a:srgbClr val="0000FF"/>
                      </a:solidFill>
                      <a:latin typeface="Arial" panose="020B0604020202020204" pitchFamily="34" charset="0"/>
                      <a:ea typeface="MS PGothic" panose="020B0600070205080204" pitchFamily="34" charset="-128"/>
                      <a:cs typeface="Arial" panose="020B0604020202020204" pitchFamily="34" charset="0"/>
                    </a:rPr>
                    <a:t>Genes</a:t>
                  </a:r>
                </a:p>
              </p:txBody>
            </p:sp>
            <p:sp>
              <p:nvSpPr>
                <p:cNvPr id="143389" name="Text Box 15">
                  <a:extLst>
                    <a:ext uri="{FF2B5EF4-FFF2-40B4-BE49-F238E27FC236}">
                      <a16:creationId xmlns:a16="http://schemas.microsoft.com/office/drawing/2014/main" id="{DC55B0F1-D497-8D5B-0734-E67884E94B43}"/>
                    </a:ext>
                  </a:extLst>
                </p:cNvPr>
                <p:cNvSpPr txBox="1">
                  <a:spLocks noChangeArrowheads="1"/>
                </p:cNvSpPr>
                <p:nvPr/>
              </p:nvSpPr>
              <p:spPr bwMode="auto">
                <a:xfrm>
                  <a:off x="2502" y="1448"/>
                  <a:ext cx="625" cy="173"/>
                </a:xfrm>
                <a:prstGeom prst="rect">
                  <a:avLst/>
                </a:prstGeom>
                <a:solidFill>
                  <a:schemeClr val="bg1"/>
                </a:solidFill>
                <a:ln w="19050">
                  <a:solidFill>
                    <a:srgbClr val="009900"/>
                  </a:solidFill>
                  <a:miter lim="800000"/>
                  <a:headEnd/>
                  <a:tailEnd/>
                </a:ln>
                <a:effectLst/>
                <a:extLst>
                  <a:ext uri="{AF507438-7753-43E0-B8FC-AC1667EBCBE1}">
                    <a14:hiddenEffects xmlns:a14="http://schemas.microsoft.com/office/drawing/2010/main">
                      <a:effectLst>
                        <a:outerShdw dist="35921" dir="2700000" algn="ctr" rotWithShape="0">
                          <a:schemeClr val="bg2">
                            <a:alpha val="74997"/>
                          </a:schemeClr>
                        </a:outerShdw>
                      </a:effectLst>
                    </a14:hiddenEffects>
                  </a:ext>
                </a:extLst>
              </p:spPr>
              <p:txBody>
                <a:bodyPr lIns="45720" tIns="27432" rIns="4572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0"/>
                    </a:spcBef>
                    <a:buFontTx/>
                    <a:buNone/>
                  </a:pPr>
                  <a:r>
                    <a:rPr lang="en-US" altLang="en-US" sz="1200">
                      <a:solidFill>
                        <a:srgbClr val="009900"/>
                      </a:solidFill>
                      <a:latin typeface="Arial" panose="020B0604020202020204" pitchFamily="34" charset="0"/>
                      <a:ea typeface="MS PGothic" panose="020B0600070205080204" pitchFamily="34" charset="-128"/>
                      <a:cs typeface="Arial" panose="020B0604020202020204" pitchFamily="34" charset="0"/>
                    </a:rPr>
                    <a:t>Environment</a:t>
                  </a:r>
                </a:p>
              </p:txBody>
            </p:sp>
            <p:sp>
              <p:nvSpPr>
                <p:cNvPr id="143390" name="Text Box 4">
                  <a:extLst>
                    <a:ext uri="{FF2B5EF4-FFF2-40B4-BE49-F238E27FC236}">
                      <a16:creationId xmlns:a16="http://schemas.microsoft.com/office/drawing/2014/main" id="{25016DD5-C8A6-FF65-5E01-7A71C6746104}"/>
                    </a:ext>
                  </a:extLst>
                </p:cNvPr>
                <p:cNvSpPr txBox="1">
                  <a:spLocks noChangeArrowheads="1"/>
                </p:cNvSpPr>
                <p:nvPr/>
              </p:nvSpPr>
              <p:spPr bwMode="auto">
                <a:xfrm rot="-3649742">
                  <a:off x="1999" y="1228"/>
                  <a:ext cx="675" cy="2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alpha val="74997"/>
                          </a:schemeClr>
                        </a:outerShdw>
                      </a:effectLst>
                    </a14:hiddenEffects>
                  </a:ext>
                </a:extLst>
              </p:spPr>
              <p:txBody>
                <a:bodyPr lIns="45720" tIns="18288" rIns="4572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lnSpc>
                      <a:spcPct val="90000"/>
                    </a:lnSpc>
                    <a:spcBef>
                      <a:spcPct val="0"/>
                    </a:spcBef>
                    <a:buFontTx/>
                    <a:buNone/>
                  </a:pPr>
                  <a:r>
                    <a:rPr lang="en-US" altLang="en-US" sz="1000">
                      <a:solidFill>
                        <a:srgbClr val="A50021"/>
                      </a:solidFill>
                      <a:latin typeface="Arial" panose="020B0604020202020204" pitchFamily="34" charset="0"/>
                      <a:ea typeface="MS PGothic" panose="020B0600070205080204" pitchFamily="34" charset="-128"/>
                      <a:cs typeface="Arial" panose="020B0604020202020204" pitchFamily="34" charset="0"/>
                    </a:rPr>
                    <a:t>Epige-</a:t>
                  </a:r>
                  <a:br>
                    <a:rPr lang="en-US" altLang="en-US" sz="1000">
                      <a:solidFill>
                        <a:srgbClr val="A50021"/>
                      </a:solidFill>
                      <a:latin typeface="Arial" panose="020B0604020202020204" pitchFamily="34" charset="0"/>
                      <a:ea typeface="MS PGothic" panose="020B0600070205080204" pitchFamily="34" charset="-128"/>
                      <a:cs typeface="Arial" panose="020B0604020202020204" pitchFamily="34" charset="0"/>
                    </a:rPr>
                  </a:br>
                  <a:r>
                    <a:rPr lang="en-US" altLang="en-US" sz="1000">
                      <a:solidFill>
                        <a:srgbClr val="A50021"/>
                      </a:solidFill>
                      <a:latin typeface="Arial" panose="020B0604020202020204" pitchFamily="34" charset="0"/>
                      <a:ea typeface="MS PGothic" panose="020B0600070205080204" pitchFamily="34" charset="-128"/>
                      <a:cs typeface="Arial" panose="020B0604020202020204" pitchFamily="34" charset="0"/>
                    </a:rPr>
                    <a:t>netics</a:t>
                  </a:r>
                </a:p>
              </p:txBody>
            </p:sp>
          </p:grpSp>
        </p:grpSp>
      </p:grpSp>
      <p:sp>
        <p:nvSpPr>
          <p:cNvPr id="143366" name="Text Box 3">
            <a:extLst>
              <a:ext uri="{FF2B5EF4-FFF2-40B4-BE49-F238E27FC236}">
                <a16:creationId xmlns:a16="http://schemas.microsoft.com/office/drawing/2014/main" id="{6580A3B0-2618-95AF-0ABF-2F05ECB73F2D}"/>
              </a:ext>
            </a:extLst>
          </p:cNvPr>
          <p:cNvSpPr txBox="1">
            <a:spLocks noChangeArrowheads="1"/>
          </p:cNvSpPr>
          <p:nvPr/>
        </p:nvSpPr>
        <p:spPr bwMode="auto">
          <a:xfrm>
            <a:off x="0" y="47625"/>
            <a:ext cx="9144000" cy="10287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lnSpc>
                <a:spcPct val="95000"/>
              </a:lnSpc>
              <a:spcBef>
                <a:spcPct val="0"/>
              </a:spcBef>
              <a:spcAft>
                <a:spcPct val="10000"/>
              </a:spcAft>
              <a:buFontTx/>
              <a:buNone/>
            </a:pPr>
            <a:r>
              <a:rPr lang="en-US" altLang="en-US" b="1">
                <a:solidFill>
                  <a:srgbClr val="00B050"/>
                </a:solidFill>
                <a:latin typeface="Arial" panose="020B0604020202020204" pitchFamily="34" charset="0"/>
              </a:rPr>
              <a:t>Environmental Factors:</a:t>
            </a:r>
            <a:r>
              <a:rPr lang="en-US" altLang="en-US">
                <a:latin typeface="Arial" panose="020B0604020202020204" pitchFamily="34" charset="0"/>
              </a:rPr>
              <a:t> May Affect Behavior, Physiology, Gene Expression </a:t>
            </a:r>
            <a:r>
              <a:rPr lang="en-US" altLang="en-US">
                <a:solidFill>
                  <a:srgbClr val="C00000"/>
                </a:solidFill>
                <a:latin typeface="Arial" panose="020B0604020202020204" pitchFamily="34" charset="0"/>
              </a:rPr>
              <a:t>(Epigenetics)</a:t>
            </a:r>
          </a:p>
        </p:txBody>
      </p:sp>
      <p:sp>
        <p:nvSpPr>
          <p:cNvPr id="57" name="TextBox 56">
            <a:extLst>
              <a:ext uri="{FF2B5EF4-FFF2-40B4-BE49-F238E27FC236}">
                <a16:creationId xmlns:a16="http://schemas.microsoft.com/office/drawing/2014/main" id="{A068F089-647D-5D92-BB1A-3158CC31C3DA}"/>
              </a:ext>
            </a:extLst>
          </p:cNvPr>
          <p:cNvSpPr txBox="1"/>
          <p:nvPr/>
        </p:nvSpPr>
        <p:spPr>
          <a:xfrm>
            <a:off x="71438" y="2139950"/>
            <a:ext cx="1943100" cy="2462213"/>
          </a:xfrm>
          <a:prstGeom prst="rect">
            <a:avLst/>
          </a:prstGeom>
          <a:noFill/>
        </p:spPr>
        <p:txBody>
          <a:bodyPr>
            <a:spAutoFit/>
          </a:bodyPr>
          <a:lstStyle/>
          <a:p>
            <a:pPr>
              <a:defRPr/>
            </a:pPr>
            <a:r>
              <a:rPr lang="en-US">
                <a:solidFill>
                  <a:schemeClr val="bg1">
                    <a:lumMod val="50000"/>
                  </a:schemeClr>
                </a:solidFill>
                <a:latin typeface="Arial" panose="020B0604020202020204" pitchFamily="34" charset="0"/>
                <a:cs typeface="Arial" panose="020B0604020202020204" pitchFamily="34" charset="0"/>
              </a:rPr>
              <a:t>Training (caused by an organism’s own behavior) can work via the same pathways.</a:t>
            </a:r>
          </a:p>
        </p:txBody>
      </p:sp>
      <p:sp>
        <p:nvSpPr>
          <p:cNvPr id="143368" name="Text Box 50">
            <a:extLst>
              <a:ext uri="{FF2B5EF4-FFF2-40B4-BE49-F238E27FC236}">
                <a16:creationId xmlns:a16="http://schemas.microsoft.com/office/drawing/2014/main" id="{309080FC-FFAC-DB72-D899-EC9A33FD022F}"/>
              </a:ext>
            </a:extLst>
          </p:cNvPr>
          <p:cNvSpPr txBox="1">
            <a:spLocks noChangeArrowheads="1"/>
          </p:cNvSpPr>
          <p:nvPr/>
        </p:nvSpPr>
        <p:spPr bwMode="auto">
          <a:xfrm>
            <a:off x="4668838" y="3427413"/>
            <a:ext cx="798512" cy="2444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US" altLang="en-US" sz="1000" b="1">
                <a:solidFill>
                  <a:srgbClr val="969696"/>
                </a:solidFill>
                <a:latin typeface="Arial" panose="020B0604020202020204" pitchFamily="34" charset="0"/>
                <a:cs typeface="Arial" panose="020B0604020202020204" pitchFamily="34" charset="0"/>
              </a:rPr>
              <a:t>Training</a:t>
            </a:r>
          </a:p>
        </p:txBody>
      </p:sp>
      <p:sp>
        <p:nvSpPr>
          <p:cNvPr id="143369" name="Text Box 48">
            <a:extLst>
              <a:ext uri="{FF2B5EF4-FFF2-40B4-BE49-F238E27FC236}">
                <a16:creationId xmlns:a16="http://schemas.microsoft.com/office/drawing/2014/main" id="{A1FBC863-25FA-5B29-2DBC-5507D31EDC32}"/>
              </a:ext>
            </a:extLst>
          </p:cNvPr>
          <p:cNvSpPr txBox="1">
            <a:spLocks noChangeArrowheads="1"/>
          </p:cNvSpPr>
          <p:nvPr/>
        </p:nvSpPr>
        <p:spPr bwMode="auto">
          <a:xfrm>
            <a:off x="4643438" y="1504950"/>
            <a:ext cx="798512" cy="2444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US" altLang="en-US" sz="1000" b="1">
                <a:solidFill>
                  <a:srgbClr val="969696"/>
                </a:solidFill>
                <a:latin typeface="Arial" panose="020B0604020202020204" pitchFamily="34" charset="0"/>
                <a:cs typeface="Arial" panose="020B0604020202020204" pitchFamily="34" charset="0"/>
              </a:rPr>
              <a:t>Training</a:t>
            </a:r>
          </a:p>
        </p:txBody>
      </p:sp>
      <p:sp>
        <p:nvSpPr>
          <p:cNvPr id="143370" name="Text Box 53">
            <a:extLst>
              <a:ext uri="{FF2B5EF4-FFF2-40B4-BE49-F238E27FC236}">
                <a16:creationId xmlns:a16="http://schemas.microsoft.com/office/drawing/2014/main" id="{B0BEF513-64AF-B860-C478-0898041FF88D}"/>
              </a:ext>
            </a:extLst>
          </p:cNvPr>
          <p:cNvSpPr txBox="1">
            <a:spLocks noChangeArrowheads="1"/>
          </p:cNvSpPr>
          <p:nvPr/>
        </p:nvSpPr>
        <p:spPr bwMode="auto">
          <a:xfrm>
            <a:off x="4662488" y="3086100"/>
            <a:ext cx="798512" cy="2444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US" altLang="en-US" sz="1000" b="1">
                <a:solidFill>
                  <a:srgbClr val="969696"/>
                </a:solidFill>
                <a:latin typeface="Arial" panose="020B0604020202020204" pitchFamily="34" charset="0"/>
                <a:cs typeface="Arial" panose="020B0604020202020204" pitchFamily="34" charset="0"/>
              </a:rPr>
              <a:t>Training</a:t>
            </a:r>
          </a:p>
        </p:txBody>
      </p:sp>
      <p:sp>
        <p:nvSpPr>
          <p:cNvPr id="143371" name="Text Box 54">
            <a:extLst>
              <a:ext uri="{FF2B5EF4-FFF2-40B4-BE49-F238E27FC236}">
                <a16:creationId xmlns:a16="http://schemas.microsoft.com/office/drawing/2014/main" id="{D65B01BD-2216-6237-BCA1-C741CB7424B7}"/>
              </a:ext>
            </a:extLst>
          </p:cNvPr>
          <p:cNvSpPr txBox="1">
            <a:spLocks noChangeArrowheads="1"/>
          </p:cNvSpPr>
          <p:nvPr/>
        </p:nvSpPr>
        <p:spPr bwMode="auto">
          <a:xfrm>
            <a:off x="4662488" y="5030788"/>
            <a:ext cx="798512" cy="2444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US" altLang="en-US" sz="1000" b="1">
                <a:solidFill>
                  <a:srgbClr val="969696"/>
                </a:solidFill>
                <a:latin typeface="Arial" panose="020B0604020202020204" pitchFamily="34" charset="0"/>
                <a:cs typeface="Arial" panose="020B0604020202020204" pitchFamily="34" charset="0"/>
              </a:rPr>
              <a:t>Training</a:t>
            </a:r>
          </a:p>
        </p:txBody>
      </p:sp>
    </p:spTree>
  </p:cSld>
  <p:clrMapOvr>
    <a:masterClrMapping/>
  </p:clrMapOvr>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5410" name="Slide Number Placeholder 1">
            <a:extLst>
              <a:ext uri="{FF2B5EF4-FFF2-40B4-BE49-F238E27FC236}">
                <a16:creationId xmlns:a16="http://schemas.microsoft.com/office/drawing/2014/main" id="{796E3FBD-86B8-2070-9C58-DD954A8F2227}"/>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2267755D-D697-4B40-985D-C592A53D8452}" type="slidenum">
              <a:rPr lang="en-US" altLang="en-US" sz="1400"/>
              <a:pPr>
                <a:spcBef>
                  <a:spcPct val="0"/>
                </a:spcBef>
                <a:buFontTx/>
                <a:buNone/>
              </a:pPr>
              <a:t>79</a:t>
            </a:fld>
            <a:endParaRPr lang="en-US" altLang="en-US" sz="1400"/>
          </a:p>
        </p:txBody>
      </p:sp>
      <p:pic>
        <p:nvPicPr>
          <p:cNvPr id="145411" name="Picture 2">
            <a:extLst>
              <a:ext uri="{FF2B5EF4-FFF2-40B4-BE49-F238E27FC236}">
                <a16:creationId xmlns:a16="http://schemas.microsoft.com/office/drawing/2014/main" id="{323D4D0E-1BB4-D6A8-FC67-44FB8CA03435}"/>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928688" y="903288"/>
            <a:ext cx="6899275" cy="5727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5412" name="TextBox 3">
            <a:extLst>
              <a:ext uri="{FF2B5EF4-FFF2-40B4-BE49-F238E27FC236}">
                <a16:creationId xmlns:a16="http://schemas.microsoft.com/office/drawing/2014/main" id="{A935F7AC-E8B9-4D0A-434D-4D3CAC25A509}"/>
              </a:ext>
            </a:extLst>
          </p:cNvPr>
          <p:cNvSpPr txBox="1">
            <a:spLocks noChangeArrowheads="1"/>
          </p:cNvSpPr>
          <p:nvPr/>
        </p:nvSpPr>
        <p:spPr bwMode="auto">
          <a:xfrm>
            <a:off x="63500" y="0"/>
            <a:ext cx="908050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1400">
                <a:latin typeface="Arial" panose="020B0604020202020204" pitchFamily="34" charset="0"/>
                <a:cs typeface="Arial" panose="020B0604020202020204" pitchFamily="34" charset="0"/>
              </a:rPr>
              <a:t>Williams, L., Y. Seki, P. M. Vuguin, and M. J. Charron. 2014. Animal models of in utero exposure to a high fat diet: A review. Biochimica et Biophysica Acta (BBA) - Molecular Basis of Disease 1842:507-519.</a:t>
            </a:r>
          </a:p>
        </p:txBody>
      </p:sp>
    </p:spTree>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62" name="Slide Number Placeholder 5">
            <a:extLst>
              <a:ext uri="{FF2B5EF4-FFF2-40B4-BE49-F238E27FC236}">
                <a16:creationId xmlns:a16="http://schemas.microsoft.com/office/drawing/2014/main" id="{7D8C5E52-6DA6-DF6B-10C4-6D27526EF8D9}"/>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F9979684-58AB-4D4E-96B9-829A086F4C2D}" type="slidenum">
              <a:rPr lang="en-US" altLang="en-US" sz="1400"/>
              <a:pPr>
                <a:spcBef>
                  <a:spcPct val="0"/>
                </a:spcBef>
                <a:buFontTx/>
                <a:buNone/>
              </a:pPr>
              <a:t>8</a:t>
            </a:fld>
            <a:endParaRPr lang="en-US" altLang="en-US" sz="1400" dirty="0"/>
          </a:p>
        </p:txBody>
      </p:sp>
      <p:sp>
        <p:nvSpPr>
          <p:cNvPr id="40963" name="Rectangle 2">
            <a:extLst>
              <a:ext uri="{FF2B5EF4-FFF2-40B4-BE49-F238E27FC236}">
                <a16:creationId xmlns:a16="http://schemas.microsoft.com/office/drawing/2014/main" id="{39854130-2016-93FC-F31D-EBEA8A57F102}"/>
              </a:ext>
            </a:extLst>
          </p:cNvPr>
          <p:cNvSpPr>
            <a:spLocks noGrp="1" noChangeArrowheads="1"/>
          </p:cNvSpPr>
          <p:nvPr>
            <p:ph type="body" idx="1"/>
          </p:nvPr>
        </p:nvSpPr>
        <p:spPr>
          <a:xfrm>
            <a:off x="176213" y="922338"/>
            <a:ext cx="8872537" cy="5578475"/>
          </a:xfrm>
        </p:spPr>
        <p:txBody>
          <a:bodyPr/>
          <a:lstStyle/>
          <a:p>
            <a:pPr>
              <a:spcBef>
                <a:spcPct val="0"/>
              </a:spcBef>
              <a:spcAft>
                <a:spcPct val="35000"/>
              </a:spcAft>
              <a:buSzPct val="130000"/>
              <a:buFont typeface="Arial" panose="020B0604020202020204" pitchFamily="34" charset="0"/>
              <a:buChar char="●"/>
            </a:pPr>
            <a:r>
              <a:rPr lang="en-US" altLang="en-US" sz="2800" b="1" dirty="0">
                <a:latin typeface="Arial" panose="020B0604020202020204" pitchFamily="34" charset="0"/>
              </a:rPr>
              <a:t>Certain </a:t>
            </a:r>
            <a:r>
              <a:rPr lang="en-US" altLang="en-US" sz="2800" b="1" dirty="0">
                <a:solidFill>
                  <a:srgbClr val="FF0000"/>
                </a:solidFill>
                <a:latin typeface="Arial" panose="020B0604020202020204" pitchFamily="34" charset="0"/>
              </a:rPr>
              <a:t>mechanisms</a:t>
            </a:r>
            <a:r>
              <a:rPr lang="en-US" altLang="en-US" sz="2800" b="1" dirty="0">
                <a:latin typeface="Arial" panose="020B0604020202020204" pitchFamily="34" charset="0"/>
              </a:rPr>
              <a:t> "used" by selection mainly because they affect motivation or ability (e.g., changes in circulating hormone levels) might affect numerous other traits.</a:t>
            </a:r>
          </a:p>
          <a:p>
            <a:pPr>
              <a:spcBef>
                <a:spcPct val="0"/>
              </a:spcBef>
              <a:spcAft>
                <a:spcPct val="35000"/>
              </a:spcAft>
              <a:buSzPct val="130000"/>
              <a:buFont typeface="Arial" panose="020B0604020202020204" pitchFamily="34" charset="0"/>
              <a:buChar char="●"/>
            </a:pPr>
            <a:r>
              <a:rPr lang="en-US" altLang="en-US" sz="2800" b="1" dirty="0">
                <a:latin typeface="Arial" panose="020B0604020202020204" pitchFamily="34" charset="0"/>
              </a:rPr>
              <a:t>That is, the genes whose frequencies change may have </a:t>
            </a:r>
            <a:r>
              <a:rPr lang="en-US" altLang="en-US" sz="2800" b="1" dirty="0">
                <a:solidFill>
                  <a:srgbClr val="FF0000"/>
                </a:solidFill>
                <a:latin typeface="Arial" panose="020B0604020202020204" pitchFamily="34" charset="0"/>
              </a:rPr>
              <a:t>pleiotropic effects</a:t>
            </a:r>
            <a:r>
              <a:rPr lang="en-US" altLang="en-US" sz="2800" b="1" dirty="0">
                <a:latin typeface="Arial" panose="020B0604020202020204" pitchFamily="34" charset="0"/>
              </a:rPr>
              <a:t> on other aspects of behavior or physiology.</a:t>
            </a:r>
          </a:p>
          <a:p>
            <a:pPr lvl="1">
              <a:spcBef>
                <a:spcPct val="0"/>
              </a:spcBef>
              <a:spcAft>
                <a:spcPct val="35000"/>
              </a:spcAft>
              <a:buSzPct val="130000"/>
              <a:buFont typeface="Arial" panose="020B0604020202020204" pitchFamily="34" charset="0"/>
              <a:buChar char="●"/>
            </a:pPr>
            <a:r>
              <a:rPr lang="en-US" altLang="en-US" sz="2400" b="1" dirty="0">
                <a:solidFill>
                  <a:srgbClr val="FF0000"/>
                </a:solidFill>
                <a:latin typeface="Arial" panose="020B0604020202020204" pitchFamily="34" charset="0"/>
              </a:rPr>
              <a:t>Trade-offs</a:t>
            </a:r>
            <a:r>
              <a:rPr lang="en-US" altLang="en-US" sz="2400" b="1" dirty="0">
                <a:latin typeface="Arial" panose="020B0604020202020204" pitchFamily="34" charset="0"/>
              </a:rPr>
              <a:t> might occur (e.g., reproduction, life span).</a:t>
            </a:r>
          </a:p>
          <a:p>
            <a:pPr lvl="1">
              <a:spcBef>
                <a:spcPct val="0"/>
              </a:spcBef>
              <a:spcAft>
                <a:spcPct val="35000"/>
              </a:spcAft>
              <a:buSzPct val="130000"/>
              <a:buFont typeface="Arial" panose="020B0604020202020204" pitchFamily="34" charset="0"/>
              <a:buChar char="●"/>
            </a:pPr>
            <a:r>
              <a:rPr lang="en-US" altLang="en-US" sz="2400" b="1" dirty="0">
                <a:latin typeface="Arial" panose="020B0604020202020204" pitchFamily="34" charset="0"/>
              </a:rPr>
              <a:t>These might or might not be predictable.</a:t>
            </a:r>
          </a:p>
          <a:p>
            <a:pPr lvl="1">
              <a:spcBef>
                <a:spcPct val="0"/>
              </a:spcBef>
              <a:spcAft>
                <a:spcPct val="35000"/>
              </a:spcAft>
              <a:buSzPct val="130000"/>
              <a:buFont typeface="Arial" panose="020B0604020202020204" pitchFamily="34" charset="0"/>
              <a:buChar char="●"/>
            </a:pPr>
            <a:r>
              <a:rPr lang="en-US" altLang="en-US" sz="2400" b="1" dirty="0">
                <a:latin typeface="Arial" panose="020B0604020202020204" pitchFamily="34" charset="0"/>
              </a:rPr>
              <a:t>Pathways from genes to even lower-level traits (</a:t>
            </a:r>
            <a:r>
              <a:rPr lang="en-US" altLang="en-US" sz="2400" b="1" dirty="0">
                <a:solidFill>
                  <a:srgbClr val="FF0000"/>
                </a:solidFill>
                <a:latin typeface="Arial" panose="020B0604020202020204" pitchFamily="34" charset="0"/>
              </a:rPr>
              <a:t>genotype-phenotype maps</a:t>
            </a:r>
            <a:r>
              <a:rPr lang="en-US" altLang="en-US" sz="2400" b="1" dirty="0">
                <a:latin typeface="Arial" panose="020B0604020202020204" pitchFamily="34" charset="0"/>
              </a:rPr>
              <a:t>) are not well understood.  </a:t>
            </a:r>
          </a:p>
        </p:txBody>
      </p:sp>
      <p:sp>
        <p:nvSpPr>
          <p:cNvPr id="40964" name="Line 4">
            <a:extLst>
              <a:ext uri="{FF2B5EF4-FFF2-40B4-BE49-F238E27FC236}">
                <a16:creationId xmlns:a16="http://schemas.microsoft.com/office/drawing/2014/main" id="{90BDA6AE-3CC8-C876-9FEE-9E0B245A6FEA}"/>
              </a:ext>
            </a:extLst>
          </p:cNvPr>
          <p:cNvSpPr>
            <a:spLocks noChangeShapeType="1"/>
          </p:cNvSpPr>
          <p:nvPr/>
        </p:nvSpPr>
        <p:spPr bwMode="auto">
          <a:xfrm>
            <a:off x="228600" y="796925"/>
            <a:ext cx="8683625" cy="0"/>
          </a:xfrm>
          <a:prstGeom prst="line">
            <a:avLst/>
          </a:prstGeom>
          <a:noFill/>
          <a:ln w="50800">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dirty="0"/>
          </a:p>
        </p:txBody>
      </p:sp>
      <p:sp>
        <p:nvSpPr>
          <p:cNvPr id="40965" name="Text Box 5">
            <a:extLst>
              <a:ext uri="{FF2B5EF4-FFF2-40B4-BE49-F238E27FC236}">
                <a16:creationId xmlns:a16="http://schemas.microsoft.com/office/drawing/2014/main" id="{1571881F-71DB-F3C9-04AC-502871D6ECF0}"/>
              </a:ext>
            </a:extLst>
          </p:cNvPr>
          <p:cNvSpPr txBox="1">
            <a:spLocks noChangeArrowheads="1"/>
          </p:cNvSpPr>
          <p:nvPr/>
        </p:nvSpPr>
        <p:spPr bwMode="auto">
          <a:xfrm>
            <a:off x="285750" y="47625"/>
            <a:ext cx="8659813" cy="8223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nSpc>
                <a:spcPct val="95000"/>
              </a:lnSpc>
              <a:spcBef>
                <a:spcPct val="0"/>
              </a:spcBef>
              <a:spcAft>
                <a:spcPct val="10000"/>
              </a:spcAft>
              <a:buFontTx/>
              <a:buNone/>
            </a:pPr>
            <a:r>
              <a:rPr lang="en-US" altLang="en-US" sz="4000" b="1" dirty="0">
                <a:latin typeface="Arial" panose="020B0604020202020204" pitchFamily="34" charset="0"/>
              </a:rPr>
              <a:t>General Hypotheses &amp; Predictions</a:t>
            </a:r>
          </a:p>
        </p:txBody>
      </p:sp>
    </p:spTree>
  </p:cSld>
  <p:clrMapOvr>
    <a:masterClrMapping/>
  </p:clrMapOvr>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Slide Number Placeholder 3">
            <a:extLst>
              <a:ext uri="{FF2B5EF4-FFF2-40B4-BE49-F238E27FC236}">
                <a16:creationId xmlns:a16="http://schemas.microsoft.com/office/drawing/2014/main" id="{9442090F-0E09-17D2-A61B-AB4790EAE027}"/>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D2DB32B3-E8EB-4105-834C-F9A44D6887B0}" type="slidenum">
              <a:rPr lang="en-US" altLang="en-US" sz="1400"/>
              <a:pPr>
                <a:spcBef>
                  <a:spcPct val="0"/>
                </a:spcBef>
                <a:buFontTx/>
                <a:buNone/>
              </a:pPr>
              <a:t>80</a:t>
            </a:fld>
            <a:endParaRPr lang="en-US" altLang="en-US" sz="1400"/>
          </a:p>
        </p:txBody>
      </p:sp>
      <p:sp>
        <p:nvSpPr>
          <p:cNvPr id="146435" name="Text Box 2">
            <a:extLst>
              <a:ext uri="{FF2B5EF4-FFF2-40B4-BE49-F238E27FC236}">
                <a16:creationId xmlns:a16="http://schemas.microsoft.com/office/drawing/2014/main" id="{37C1125B-70E8-0453-48AE-C9E5C6F1A4F4}"/>
              </a:ext>
            </a:extLst>
          </p:cNvPr>
          <p:cNvSpPr txBox="1">
            <a:spLocks noChangeArrowheads="1"/>
          </p:cNvSpPr>
          <p:nvPr/>
        </p:nvSpPr>
        <p:spPr bwMode="auto">
          <a:xfrm>
            <a:off x="142875" y="873125"/>
            <a:ext cx="8763000" cy="27416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nSpc>
                <a:spcPct val="110000"/>
              </a:lnSpc>
              <a:spcBef>
                <a:spcPct val="30000"/>
              </a:spcBef>
              <a:buFontTx/>
              <a:buNone/>
            </a:pPr>
            <a:r>
              <a:rPr lang="en-US" altLang="en-US" sz="4200" b="1">
                <a:solidFill>
                  <a:srgbClr val="FF0000"/>
                </a:solidFill>
                <a:latin typeface="Arial" panose="020B0604020202020204" pitchFamily="34" charset="0"/>
              </a:rPr>
              <a:t>Functional Answers:</a:t>
            </a:r>
            <a:endParaRPr lang="en-US" altLang="en-US" sz="4400" b="1">
              <a:solidFill>
                <a:srgbClr val="FF0000"/>
              </a:solidFill>
              <a:latin typeface="Arial" panose="020B0604020202020204" pitchFamily="34" charset="0"/>
            </a:endParaRPr>
          </a:p>
          <a:p>
            <a:pPr>
              <a:lnSpc>
                <a:spcPct val="110000"/>
              </a:lnSpc>
              <a:spcBef>
                <a:spcPct val="0"/>
              </a:spcBef>
              <a:buFontTx/>
              <a:buNone/>
            </a:pPr>
            <a:r>
              <a:rPr lang="en-US" altLang="en-US" sz="3500" b="1">
                <a:solidFill>
                  <a:srgbClr val="0000FF"/>
                </a:solidFill>
                <a:latin typeface="Arial" panose="020B0604020202020204" pitchFamily="34" charset="0"/>
              </a:rPr>
              <a:t>   Motivation or Reward at a Maximum?</a:t>
            </a:r>
          </a:p>
          <a:p>
            <a:pPr>
              <a:lnSpc>
                <a:spcPct val="110000"/>
              </a:lnSpc>
              <a:spcBef>
                <a:spcPct val="0"/>
              </a:spcBef>
              <a:buFontTx/>
              <a:buNone/>
            </a:pPr>
            <a:r>
              <a:rPr lang="en-US" altLang="en-US" sz="3500" b="1">
                <a:solidFill>
                  <a:srgbClr val="0000FF"/>
                </a:solidFill>
                <a:latin typeface="Arial" panose="020B0604020202020204" pitchFamily="34" charset="0"/>
              </a:rPr>
              <a:t>   Ability to Run at a Maximum?</a:t>
            </a:r>
          </a:p>
          <a:p>
            <a:pPr>
              <a:lnSpc>
                <a:spcPct val="110000"/>
              </a:lnSpc>
              <a:spcBef>
                <a:spcPct val="0"/>
              </a:spcBef>
              <a:buFontTx/>
              <a:buNone/>
            </a:pPr>
            <a:r>
              <a:rPr lang="en-US" altLang="en-US" sz="3500" b="1">
                <a:solidFill>
                  <a:srgbClr val="0000FF"/>
                </a:solidFill>
                <a:latin typeface="Arial" panose="020B0604020202020204" pitchFamily="34" charset="0"/>
              </a:rPr>
              <a:t>   Energetic Cost is too High?</a:t>
            </a:r>
          </a:p>
        </p:txBody>
      </p:sp>
      <p:sp>
        <p:nvSpPr>
          <p:cNvPr id="2087939" name="Text Box 3">
            <a:extLst>
              <a:ext uri="{FF2B5EF4-FFF2-40B4-BE49-F238E27FC236}">
                <a16:creationId xmlns:a16="http://schemas.microsoft.com/office/drawing/2014/main" id="{B1084330-B123-C021-6B34-5A118C3CBE64}"/>
              </a:ext>
            </a:extLst>
          </p:cNvPr>
          <p:cNvSpPr txBox="1">
            <a:spLocks noChangeArrowheads="1"/>
          </p:cNvSpPr>
          <p:nvPr/>
        </p:nvSpPr>
        <p:spPr bwMode="auto">
          <a:xfrm>
            <a:off x="304800" y="4114800"/>
            <a:ext cx="8763000" cy="27416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30000"/>
              </a:spcBef>
              <a:spcAft>
                <a:spcPct val="10000"/>
              </a:spcAft>
              <a:buFontTx/>
              <a:buNone/>
            </a:pPr>
            <a:r>
              <a:rPr lang="en-US" altLang="en-US" sz="4200" b="1" i="1">
                <a:latin typeface="Arial" panose="020B0604020202020204" pitchFamily="34" charset="0"/>
              </a:rPr>
              <a:t>Not mutually exclusive,</a:t>
            </a:r>
          </a:p>
          <a:p>
            <a:pPr>
              <a:lnSpc>
                <a:spcPct val="90000"/>
              </a:lnSpc>
              <a:spcBef>
                <a:spcPct val="10000"/>
              </a:spcBef>
              <a:buFontTx/>
              <a:buNone/>
            </a:pPr>
            <a:r>
              <a:rPr lang="en-US" altLang="en-US" sz="4200" b="1" i="1">
                <a:latin typeface="Arial" panose="020B0604020202020204" pitchFamily="34" charset="0"/>
              </a:rPr>
              <a:t>	May elucidate mechanisms</a:t>
            </a:r>
            <a:br>
              <a:rPr lang="en-US" altLang="en-US" sz="4200" b="1" i="1">
                <a:latin typeface="Arial" panose="020B0604020202020204" pitchFamily="34" charset="0"/>
              </a:rPr>
            </a:br>
            <a:r>
              <a:rPr lang="en-US" altLang="en-US" sz="4200" b="1" i="1">
                <a:latin typeface="Arial" panose="020B0604020202020204" pitchFamily="34" charset="0"/>
              </a:rPr>
              <a:t>	of evolutionary “constraints”</a:t>
            </a:r>
            <a:endParaRPr lang="en-US" altLang="en-US" sz="3500" b="1" i="1">
              <a:latin typeface="Arial" panose="020B0604020202020204" pitchFamily="34" charset="0"/>
            </a:endParaRPr>
          </a:p>
        </p:txBody>
      </p:sp>
      <p:sp>
        <p:nvSpPr>
          <p:cNvPr id="2087940" name="Line 4">
            <a:extLst>
              <a:ext uri="{FF2B5EF4-FFF2-40B4-BE49-F238E27FC236}">
                <a16:creationId xmlns:a16="http://schemas.microsoft.com/office/drawing/2014/main" id="{BD7375DF-9CBE-E82E-0095-A058E95E9F21}"/>
              </a:ext>
            </a:extLst>
          </p:cNvPr>
          <p:cNvSpPr>
            <a:spLocks noChangeShapeType="1"/>
          </p:cNvSpPr>
          <p:nvPr/>
        </p:nvSpPr>
        <p:spPr bwMode="auto">
          <a:xfrm>
            <a:off x="481013" y="3130550"/>
            <a:ext cx="5959475" cy="0"/>
          </a:xfrm>
          <a:prstGeom prst="line">
            <a:avLst/>
          </a:prstGeom>
          <a:noFill/>
          <a:ln w="57150">
            <a:solidFill>
              <a:srgbClr val="FF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46438" name="Text Box 5">
            <a:extLst>
              <a:ext uri="{FF2B5EF4-FFF2-40B4-BE49-F238E27FC236}">
                <a16:creationId xmlns:a16="http://schemas.microsoft.com/office/drawing/2014/main" id="{3E6DC3D7-0F20-2A60-3E28-DB0AE5FD2B6D}"/>
              </a:ext>
            </a:extLst>
          </p:cNvPr>
          <p:cNvSpPr txBox="1">
            <a:spLocks noChangeArrowheads="1"/>
          </p:cNvSpPr>
          <p:nvPr/>
        </p:nvSpPr>
        <p:spPr bwMode="auto">
          <a:xfrm>
            <a:off x="1362075" y="19050"/>
            <a:ext cx="6400800"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4400" b="1">
                <a:latin typeface="Arial" panose="020B0604020202020204" pitchFamily="34" charset="0"/>
              </a:rPr>
              <a:t>Why a Selection Limit?</a:t>
            </a:r>
          </a:p>
        </p:txBody>
      </p:sp>
      <p:sp>
        <p:nvSpPr>
          <p:cNvPr id="146439" name="Line 6">
            <a:extLst>
              <a:ext uri="{FF2B5EF4-FFF2-40B4-BE49-F238E27FC236}">
                <a16:creationId xmlns:a16="http://schemas.microsoft.com/office/drawing/2014/main" id="{A86BE06F-9E66-0BAD-EF42-92B8D83BC754}"/>
              </a:ext>
            </a:extLst>
          </p:cNvPr>
          <p:cNvSpPr>
            <a:spLocks noChangeShapeType="1"/>
          </p:cNvSpPr>
          <p:nvPr/>
        </p:nvSpPr>
        <p:spPr bwMode="auto">
          <a:xfrm>
            <a:off x="228600" y="822325"/>
            <a:ext cx="8683625" cy="0"/>
          </a:xfrm>
          <a:prstGeom prst="line">
            <a:avLst/>
          </a:prstGeom>
          <a:noFill/>
          <a:ln w="63500">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Tree>
  </p:cSld>
  <p:clrMapOvr>
    <a:masterClrMapping/>
  </p:clrMapOvr>
  <p:transition>
    <p:wipe dir="d"/>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2087939"/>
                                        </p:tgtEl>
                                        <p:attrNameLst>
                                          <p:attrName>style.visibility</p:attrName>
                                        </p:attrNameLst>
                                      </p:cBhvr>
                                      <p:to>
                                        <p:strVal val="visible"/>
                                      </p:to>
                                    </p:set>
                                    <p:anim calcmode="lin" valueType="num">
                                      <p:cBhvr additive="base">
                                        <p:cTn id="7" dur="500" fill="hold"/>
                                        <p:tgtEl>
                                          <p:spTgt spid="2087939"/>
                                        </p:tgtEl>
                                        <p:attrNameLst>
                                          <p:attrName>ppt_x</p:attrName>
                                        </p:attrNameLst>
                                      </p:cBhvr>
                                      <p:tavLst>
                                        <p:tav tm="0">
                                          <p:val>
                                            <p:strVal val="0-#ppt_w/2"/>
                                          </p:val>
                                        </p:tav>
                                        <p:tav tm="100000">
                                          <p:val>
                                            <p:strVal val="#ppt_x"/>
                                          </p:val>
                                        </p:tav>
                                      </p:tavLst>
                                    </p:anim>
                                    <p:anim calcmode="lin" valueType="num">
                                      <p:cBhvr additive="base">
                                        <p:cTn id="8" dur="500" fill="hold"/>
                                        <p:tgtEl>
                                          <p:spTgt spid="2087939"/>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1" presetClass="entr" presetSubtype="0" fill="hold" nodeType="clickEffect">
                                  <p:stCondLst>
                                    <p:cond delay="0"/>
                                  </p:stCondLst>
                                  <p:childTnLst>
                                    <p:set>
                                      <p:cBhvr>
                                        <p:cTn id="12" dur="1" fill="hold">
                                          <p:stCondLst>
                                            <p:cond delay="0"/>
                                          </p:stCondLst>
                                        </p:cTn>
                                        <p:tgtEl>
                                          <p:spTgt spid="208794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87939" grpId="0"/>
    </p:bld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8482" name="Slide Number Placeholder 3">
            <a:extLst>
              <a:ext uri="{FF2B5EF4-FFF2-40B4-BE49-F238E27FC236}">
                <a16:creationId xmlns:a16="http://schemas.microsoft.com/office/drawing/2014/main" id="{651C40B8-8F81-C8F7-2502-1D3D06D8F087}"/>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1FD14D09-FDD9-4F3F-B339-28349B9B3B7B}" type="slidenum">
              <a:rPr lang="en-US" altLang="en-US" sz="1400"/>
              <a:pPr>
                <a:spcBef>
                  <a:spcPct val="0"/>
                </a:spcBef>
                <a:buFontTx/>
                <a:buNone/>
              </a:pPr>
              <a:t>81</a:t>
            </a:fld>
            <a:endParaRPr lang="en-US" altLang="en-US" sz="1400"/>
          </a:p>
        </p:txBody>
      </p:sp>
      <p:sp>
        <p:nvSpPr>
          <p:cNvPr id="148483" name="Text Box 2">
            <a:extLst>
              <a:ext uri="{FF2B5EF4-FFF2-40B4-BE49-F238E27FC236}">
                <a16:creationId xmlns:a16="http://schemas.microsoft.com/office/drawing/2014/main" id="{8190A083-5DC1-0268-9673-966A61892A22}"/>
              </a:ext>
            </a:extLst>
          </p:cNvPr>
          <p:cNvSpPr txBox="1">
            <a:spLocks noChangeArrowheads="1"/>
          </p:cNvSpPr>
          <p:nvPr/>
        </p:nvSpPr>
        <p:spPr bwMode="auto">
          <a:xfrm>
            <a:off x="142875" y="873125"/>
            <a:ext cx="8763000" cy="27416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nSpc>
                <a:spcPct val="110000"/>
              </a:lnSpc>
              <a:spcBef>
                <a:spcPct val="30000"/>
              </a:spcBef>
              <a:buFontTx/>
              <a:buNone/>
            </a:pPr>
            <a:r>
              <a:rPr lang="en-US" altLang="en-US" sz="4200" b="1">
                <a:solidFill>
                  <a:srgbClr val="FF0000"/>
                </a:solidFill>
                <a:latin typeface="Arial" panose="020B0604020202020204" pitchFamily="34" charset="0"/>
              </a:rPr>
              <a:t>Functional Answers:</a:t>
            </a:r>
            <a:endParaRPr lang="en-US" altLang="en-US" sz="4400" b="1">
              <a:solidFill>
                <a:srgbClr val="FF0000"/>
              </a:solidFill>
              <a:latin typeface="Arial" panose="020B0604020202020204" pitchFamily="34" charset="0"/>
            </a:endParaRPr>
          </a:p>
          <a:p>
            <a:pPr>
              <a:lnSpc>
                <a:spcPct val="110000"/>
              </a:lnSpc>
              <a:spcBef>
                <a:spcPct val="0"/>
              </a:spcBef>
              <a:buFontTx/>
              <a:buNone/>
            </a:pPr>
            <a:r>
              <a:rPr lang="en-US" altLang="en-US" sz="3500" b="1">
                <a:solidFill>
                  <a:srgbClr val="0000FF"/>
                </a:solidFill>
                <a:latin typeface="Arial" panose="020B0604020202020204" pitchFamily="34" charset="0"/>
              </a:rPr>
              <a:t>   Motivation or Reward at a Maximum?</a:t>
            </a:r>
          </a:p>
          <a:p>
            <a:pPr>
              <a:lnSpc>
                <a:spcPct val="110000"/>
              </a:lnSpc>
              <a:spcBef>
                <a:spcPct val="0"/>
              </a:spcBef>
              <a:buFontTx/>
              <a:buNone/>
            </a:pPr>
            <a:r>
              <a:rPr lang="en-US" altLang="en-US" sz="3500" b="1">
                <a:solidFill>
                  <a:srgbClr val="0000FF"/>
                </a:solidFill>
                <a:latin typeface="Arial" panose="020B0604020202020204" pitchFamily="34" charset="0"/>
              </a:rPr>
              <a:t>   Ability to Run at a Maximum?</a:t>
            </a:r>
          </a:p>
          <a:p>
            <a:pPr>
              <a:lnSpc>
                <a:spcPct val="110000"/>
              </a:lnSpc>
              <a:spcBef>
                <a:spcPct val="0"/>
              </a:spcBef>
              <a:buFontTx/>
              <a:buNone/>
            </a:pPr>
            <a:r>
              <a:rPr lang="en-US" altLang="en-US" sz="3500" b="1">
                <a:solidFill>
                  <a:srgbClr val="0000FF"/>
                </a:solidFill>
                <a:latin typeface="Arial" panose="020B0604020202020204" pitchFamily="34" charset="0"/>
              </a:rPr>
              <a:t>   Energetic Cost is too High?</a:t>
            </a:r>
          </a:p>
        </p:txBody>
      </p:sp>
      <p:sp>
        <p:nvSpPr>
          <p:cNvPr id="148484" name="Text Box 5">
            <a:extLst>
              <a:ext uri="{FF2B5EF4-FFF2-40B4-BE49-F238E27FC236}">
                <a16:creationId xmlns:a16="http://schemas.microsoft.com/office/drawing/2014/main" id="{1CF65FE7-C0A5-5E78-3057-CE27EE813C5D}"/>
              </a:ext>
            </a:extLst>
          </p:cNvPr>
          <p:cNvSpPr txBox="1">
            <a:spLocks noChangeArrowheads="1"/>
          </p:cNvSpPr>
          <p:nvPr/>
        </p:nvSpPr>
        <p:spPr bwMode="auto">
          <a:xfrm>
            <a:off x="1362075" y="19050"/>
            <a:ext cx="6400800"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4400" b="1">
                <a:latin typeface="Arial" panose="020B0604020202020204" pitchFamily="34" charset="0"/>
              </a:rPr>
              <a:t>Why a Selection Limit?</a:t>
            </a:r>
          </a:p>
        </p:txBody>
      </p:sp>
      <p:sp>
        <p:nvSpPr>
          <p:cNvPr id="148485" name="Line 6">
            <a:extLst>
              <a:ext uri="{FF2B5EF4-FFF2-40B4-BE49-F238E27FC236}">
                <a16:creationId xmlns:a16="http://schemas.microsoft.com/office/drawing/2014/main" id="{C0201AF7-E156-4777-D608-AC856F7AB4DF}"/>
              </a:ext>
            </a:extLst>
          </p:cNvPr>
          <p:cNvSpPr>
            <a:spLocks noChangeShapeType="1"/>
          </p:cNvSpPr>
          <p:nvPr/>
        </p:nvSpPr>
        <p:spPr bwMode="auto">
          <a:xfrm>
            <a:off x="228600" y="822325"/>
            <a:ext cx="8683625" cy="0"/>
          </a:xfrm>
          <a:prstGeom prst="line">
            <a:avLst/>
          </a:prstGeom>
          <a:noFill/>
          <a:ln w="63500">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48486" name="Rectangle 7">
            <a:extLst>
              <a:ext uri="{FF2B5EF4-FFF2-40B4-BE49-F238E27FC236}">
                <a16:creationId xmlns:a16="http://schemas.microsoft.com/office/drawing/2014/main" id="{2F61E44C-9CB2-DDC8-3417-8CD6E79CB5F9}"/>
              </a:ext>
            </a:extLst>
          </p:cNvPr>
          <p:cNvSpPr>
            <a:spLocks noChangeArrowheads="1"/>
          </p:cNvSpPr>
          <p:nvPr/>
        </p:nvSpPr>
        <p:spPr bwMode="auto">
          <a:xfrm>
            <a:off x="736600" y="3952875"/>
            <a:ext cx="7613650" cy="2060575"/>
          </a:xfrm>
          <a:prstGeom prst="rect">
            <a:avLst/>
          </a:prstGeom>
          <a:solidFill>
            <a:schemeClr val="bg1"/>
          </a:solidFill>
          <a:ln w="19050">
            <a:solidFill>
              <a:srgbClr val="0000FF"/>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b="1">
                <a:solidFill>
                  <a:srgbClr val="FF0000"/>
                </a:solidFill>
                <a:latin typeface="Arial" panose="020B0604020202020204" pitchFamily="34" charset="0"/>
              </a:rPr>
              <a:t>For example, administration of an erythropoietin (EPO) analog increases VO</a:t>
            </a:r>
            <a:r>
              <a:rPr lang="en-US" altLang="en-US" b="1" baseline="-25000">
                <a:solidFill>
                  <a:srgbClr val="FF0000"/>
                </a:solidFill>
                <a:latin typeface="Arial" panose="020B0604020202020204" pitchFamily="34" charset="0"/>
              </a:rPr>
              <a:t>2</a:t>
            </a:r>
            <a:r>
              <a:rPr lang="en-US" altLang="en-US" b="1">
                <a:solidFill>
                  <a:srgbClr val="FF0000"/>
                </a:solidFill>
                <a:latin typeface="Arial" panose="020B0604020202020204" pitchFamily="34" charset="0"/>
              </a:rPr>
              <a:t>max, but does not increase wheel running (Kolb et al. 2010).</a:t>
            </a:r>
            <a:endParaRPr lang="fr-CA" altLang="en-US" b="1">
              <a:solidFill>
                <a:srgbClr val="FF0000"/>
              </a:solidFill>
              <a:latin typeface="Arial" panose="020B0604020202020204" pitchFamily="34" charset="0"/>
            </a:endParaRPr>
          </a:p>
        </p:txBody>
      </p:sp>
      <p:sp>
        <p:nvSpPr>
          <p:cNvPr id="148487" name="Line 8">
            <a:extLst>
              <a:ext uri="{FF2B5EF4-FFF2-40B4-BE49-F238E27FC236}">
                <a16:creationId xmlns:a16="http://schemas.microsoft.com/office/drawing/2014/main" id="{3F9F074C-5551-8B26-D6F4-857A0BC2BBE3}"/>
              </a:ext>
            </a:extLst>
          </p:cNvPr>
          <p:cNvSpPr>
            <a:spLocks noChangeShapeType="1"/>
          </p:cNvSpPr>
          <p:nvPr/>
        </p:nvSpPr>
        <p:spPr bwMode="auto">
          <a:xfrm>
            <a:off x="481013" y="3130550"/>
            <a:ext cx="5959475" cy="0"/>
          </a:xfrm>
          <a:prstGeom prst="line">
            <a:avLst/>
          </a:prstGeom>
          <a:noFill/>
          <a:ln w="57150">
            <a:solidFill>
              <a:srgbClr val="FF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48488" name="Text Box 9">
            <a:extLst>
              <a:ext uri="{FF2B5EF4-FFF2-40B4-BE49-F238E27FC236}">
                <a16:creationId xmlns:a16="http://schemas.microsoft.com/office/drawing/2014/main" id="{A0F6AE5E-B513-B5F2-0AC2-A5E471701329}"/>
              </a:ext>
            </a:extLst>
          </p:cNvPr>
          <p:cNvSpPr txBox="1">
            <a:spLocks noChangeArrowheads="1"/>
          </p:cNvSpPr>
          <p:nvPr/>
        </p:nvSpPr>
        <p:spPr bwMode="auto">
          <a:xfrm>
            <a:off x="846138" y="4587875"/>
            <a:ext cx="715962" cy="6096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US" altLang="en-US" sz="3400" b="1">
                <a:solidFill>
                  <a:srgbClr val="FF0000"/>
                </a:solidFill>
              </a:rPr>
              <a:t>.</a:t>
            </a:r>
          </a:p>
        </p:txBody>
      </p:sp>
    </p:spTree>
  </p:cSld>
  <p:clrMapOvr>
    <a:masterClrMapping/>
  </p:clrMapOvr>
  <p:transition>
    <p:wipe dir="d"/>
  </p:transition>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0530" name="Slide Number Placeholder 3">
            <a:extLst>
              <a:ext uri="{FF2B5EF4-FFF2-40B4-BE49-F238E27FC236}">
                <a16:creationId xmlns:a16="http://schemas.microsoft.com/office/drawing/2014/main" id="{35A9A7F6-743E-E5E8-1CEC-FE09B7D7DB54}"/>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C90D6D09-68C5-4B75-9AA4-B867CC8B368F}" type="slidenum">
              <a:rPr lang="en-US" altLang="en-US" sz="1400"/>
              <a:pPr>
                <a:spcBef>
                  <a:spcPct val="0"/>
                </a:spcBef>
                <a:buFontTx/>
                <a:buNone/>
              </a:pPr>
              <a:t>82</a:t>
            </a:fld>
            <a:endParaRPr lang="en-US" altLang="en-US" sz="1400"/>
          </a:p>
        </p:txBody>
      </p:sp>
      <p:sp>
        <p:nvSpPr>
          <p:cNvPr id="150531" name="Text Box 2">
            <a:extLst>
              <a:ext uri="{FF2B5EF4-FFF2-40B4-BE49-F238E27FC236}">
                <a16:creationId xmlns:a16="http://schemas.microsoft.com/office/drawing/2014/main" id="{51D29947-716C-2F01-F796-87864AF1EAAC}"/>
              </a:ext>
            </a:extLst>
          </p:cNvPr>
          <p:cNvSpPr txBox="1">
            <a:spLocks noChangeArrowheads="1"/>
          </p:cNvSpPr>
          <p:nvPr/>
        </p:nvSpPr>
        <p:spPr bwMode="auto">
          <a:xfrm>
            <a:off x="152400" y="863600"/>
            <a:ext cx="8839200" cy="47783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3500" b="1">
                <a:solidFill>
                  <a:srgbClr val="0000FF"/>
                </a:solidFill>
                <a:latin typeface="Arial" panose="020B0604020202020204" pitchFamily="34" charset="0"/>
              </a:rPr>
              <a:t>Exhausted Additive Genetic Variance</a:t>
            </a:r>
          </a:p>
          <a:p>
            <a:pPr>
              <a:lnSpc>
                <a:spcPct val="110000"/>
              </a:lnSpc>
              <a:spcBef>
                <a:spcPct val="0"/>
              </a:spcBef>
              <a:buFontTx/>
              <a:buNone/>
            </a:pPr>
            <a:r>
              <a:rPr lang="en-US" altLang="en-US" sz="3500" b="1">
                <a:solidFill>
                  <a:srgbClr val="0000FF"/>
                </a:solidFill>
                <a:latin typeface="Arial" panose="020B0604020202020204" pitchFamily="34" charset="0"/>
              </a:rPr>
              <a:t>Selection Differentials go to Zero </a:t>
            </a:r>
          </a:p>
          <a:p>
            <a:pPr>
              <a:lnSpc>
                <a:spcPct val="110000"/>
              </a:lnSpc>
              <a:spcBef>
                <a:spcPct val="0"/>
              </a:spcBef>
              <a:buFontTx/>
              <a:buNone/>
            </a:pPr>
            <a:r>
              <a:rPr lang="en-US" altLang="en-US" sz="3500" b="1">
                <a:solidFill>
                  <a:srgbClr val="0000FF"/>
                </a:solidFill>
                <a:latin typeface="Arial" panose="020B0604020202020204" pitchFamily="34" charset="0"/>
              </a:rPr>
              <a:t>Gene Interactions (Epistasis)</a:t>
            </a:r>
          </a:p>
          <a:p>
            <a:pPr>
              <a:lnSpc>
                <a:spcPct val="110000"/>
              </a:lnSpc>
              <a:spcBef>
                <a:spcPct val="0"/>
              </a:spcBef>
              <a:buFontTx/>
              <a:buNone/>
            </a:pPr>
            <a:r>
              <a:rPr lang="en-US" altLang="en-US" sz="3500" b="1">
                <a:solidFill>
                  <a:srgbClr val="0000FF"/>
                </a:solidFill>
                <a:latin typeface="Arial" panose="020B0604020202020204" pitchFamily="34" charset="0"/>
              </a:rPr>
              <a:t>Overdominance</a:t>
            </a:r>
          </a:p>
          <a:p>
            <a:pPr>
              <a:lnSpc>
                <a:spcPct val="110000"/>
              </a:lnSpc>
              <a:spcBef>
                <a:spcPct val="0"/>
              </a:spcBef>
              <a:buFontTx/>
              <a:buNone/>
            </a:pPr>
            <a:r>
              <a:rPr lang="en-US" altLang="en-US" sz="3500" b="1">
                <a:solidFill>
                  <a:srgbClr val="0000FF"/>
                </a:solidFill>
                <a:latin typeface="Arial" panose="020B0604020202020204" pitchFamily="34" charset="0"/>
              </a:rPr>
              <a:t>Counterposing Natural Selection</a:t>
            </a:r>
          </a:p>
          <a:p>
            <a:pPr>
              <a:lnSpc>
                <a:spcPct val="110000"/>
              </a:lnSpc>
              <a:spcBef>
                <a:spcPct val="0"/>
              </a:spcBef>
              <a:buFontTx/>
              <a:buNone/>
            </a:pPr>
            <a:r>
              <a:rPr lang="en-US" altLang="en-US" sz="3500" b="1">
                <a:solidFill>
                  <a:srgbClr val="0000FF"/>
                </a:solidFill>
                <a:latin typeface="Arial" panose="020B0604020202020204" pitchFamily="34" charset="0"/>
              </a:rPr>
              <a:t>Complex Genetic Correlations</a:t>
            </a:r>
          </a:p>
          <a:p>
            <a:pPr>
              <a:lnSpc>
                <a:spcPct val="110000"/>
              </a:lnSpc>
              <a:spcBef>
                <a:spcPct val="0"/>
              </a:spcBef>
              <a:buFontTx/>
              <a:buNone/>
            </a:pPr>
            <a:r>
              <a:rPr lang="en-US" altLang="en-US" sz="3500" b="1">
                <a:solidFill>
                  <a:srgbClr val="0000FF"/>
                </a:solidFill>
                <a:latin typeface="Arial" panose="020B0604020202020204" pitchFamily="34" charset="0"/>
              </a:rPr>
              <a:t>Early-life Effects</a:t>
            </a:r>
          </a:p>
          <a:p>
            <a:pPr>
              <a:lnSpc>
                <a:spcPct val="110000"/>
              </a:lnSpc>
              <a:spcBef>
                <a:spcPct val="0"/>
              </a:spcBef>
              <a:buFontTx/>
              <a:buNone/>
            </a:pPr>
            <a:r>
              <a:rPr lang="en-US" altLang="en-US" sz="3500" b="1">
                <a:solidFill>
                  <a:srgbClr val="0000FF"/>
                </a:solidFill>
                <a:latin typeface="Arial" panose="020B0604020202020204" pitchFamily="34" charset="0"/>
              </a:rPr>
              <a:t>Epigenetic Inheritance</a:t>
            </a:r>
          </a:p>
        </p:txBody>
      </p:sp>
      <p:sp>
        <p:nvSpPr>
          <p:cNvPr id="150532" name="Text Box 3">
            <a:extLst>
              <a:ext uri="{FF2B5EF4-FFF2-40B4-BE49-F238E27FC236}">
                <a16:creationId xmlns:a16="http://schemas.microsoft.com/office/drawing/2014/main" id="{C37666B5-7C51-1463-78AB-0C41C2019292}"/>
              </a:ext>
            </a:extLst>
          </p:cNvPr>
          <p:cNvSpPr txBox="1">
            <a:spLocks noChangeArrowheads="1"/>
          </p:cNvSpPr>
          <p:nvPr/>
        </p:nvSpPr>
        <p:spPr bwMode="auto">
          <a:xfrm>
            <a:off x="1362075" y="19050"/>
            <a:ext cx="6400800"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4400" b="1">
                <a:latin typeface="Arial" panose="020B0604020202020204" pitchFamily="34" charset="0"/>
              </a:rPr>
              <a:t>Why a Selection Limit?</a:t>
            </a:r>
          </a:p>
        </p:txBody>
      </p:sp>
      <p:sp>
        <p:nvSpPr>
          <p:cNvPr id="150533" name="Line 4">
            <a:extLst>
              <a:ext uri="{FF2B5EF4-FFF2-40B4-BE49-F238E27FC236}">
                <a16:creationId xmlns:a16="http://schemas.microsoft.com/office/drawing/2014/main" id="{182DD1DD-D160-A814-0025-2D7F8273A7FB}"/>
              </a:ext>
            </a:extLst>
          </p:cNvPr>
          <p:cNvSpPr>
            <a:spLocks noChangeShapeType="1"/>
          </p:cNvSpPr>
          <p:nvPr/>
        </p:nvSpPr>
        <p:spPr bwMode="auto">
          <a:xfrm>
            <a:off x="228600" y="822325"/>
            <a:ext cx="8683625" cy="0"/>
          </a:xfrm>
          <a:prstGeom prst="line">
            <a:avLst/>
          </a:prstGeom>
          <a:noFill/>
          <a:ln w="63500">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085896" name="Line 8">
            <a:extLst>
              <a:ext uri="{FF2B5EF4-FFF2-40B4-BE49-F238E27FC236}">
                <a16:creationId xmlns:a16="http://schemas.microsoft.com/office/drawing/2014/main" id="{6A151C56-CCA4-3317-C25C-B89A6A29CBF3}"/>
              </a:ext>
            </a:extLst>
          </p:cNvPr>
          <p:cNvSpPr>
            <a:spLocks noChangeShapeType="1"/>
          </p:cNvSpPr>
          <p:nvPr/>
        </p:nvSpPr>
        <p:spPr bwMode="auto">
          <a:xfrm flipV="1">
            <a:off x="274638" y="1760538"/>
            <a:ext cx="7224712" cy="9525"/>
          </a:xfrm>
          <a:prstGeom prst="line">
            <a:avLst/>
          </a:prstGeom>
          <a:noFill/>
          <a:ln w="57150">
            <a:solidFill>
              <a:srgbClr val="FF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085897" name="Line 9">
            <a:extLst>
              <a:ext uri="{FF2B5EF4-FFF2-40B4-BE49-F238E27FC236}">
                <a16:creationId xmlns:a16="http://schemas.microsoft.com/office/drawing/2014/main" id="{7AC9DB65-3FB7-4783-9007-0C75005B1CD7}"/>
              </a:ext>
            </a:extLst>
          </p:cNvPr>
          <p:cNvSpPr>
            <a:spLocks noChangeShapeType="1"/>
          </p:cNvSpPr>
          <p:nvPr/>
        </p:nvSpPr>
        <p:spPr bwMode="auto">
          <a:xfrm flipV="1">
            <a:off x="276225" y="1182688"/>
            <a:ext cx="8188325" cy="9525"/>
          </a:xfrm>
          <a:prstGeom prst="line">
            <a:avLst/>
          </a:prstGeom>
          <a:noFill/>
          <a:ln w="57150">
            <a:solidFill>
              <a:srgbClr val="FF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085898" name="Line 10">
            <a:extLst>
              <a:ext uri="{FF2B5EF4-FFF2-40B4-BE49-F238E27FC236}">
                <a16:creationId xmlns:a16="http://schemas.microsoft.com/office/drawing/2014/main" id="{EE4BCB4A-2C6B-BAB0-9CFD-20BE937FDC12}"/>
              </a:ext>
            </a:extLst>
          </p:cNvPr>
          <p:cNvSpPr>
            <a:spLocks noChangeShapeType="1"/>
          </p:cNvSpPr>
          <p:nvPr/>
        </p:nvSpPr>
        <p:spPr bwMode="auto">
          <a:xfrm flipV="1">
            <a:off x="265113" y="3511550"/>
            <a:ext cx="7224712" cy="9525"/>
          </a:xfrm>
          <a:prstGeom prst="line">
            <a:avLst/>
          </a:prstGeom>
          <a:noFill/>
          <a:ln w="57150">
            <a:solidFill>
              <a:srgbClr val="FF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085899" name="Text Box 11">
            <a:extLst>
              <a:ext uri="{FF2B5EF4-FFF2-40B4-BE49-F238E27FC236}">
                <a16:creationId xmlns:a16="http://schemas.microsoft.com/office/drawing/2014/main" id="{385F92C1-6E4D-808B-3D5A-C69B69F9F8EA}"/>
              </a:ext>
            </a:extLst>
          </p:cNvPr>
          <p:cNvSpPr txBox="1">
            <a:spLocks noChangeArrowheads="1"/>
          </p:cNvSpPr>
          <p:nvPr/>
        </p:nvSpPr>
        <p:spPr bwMode="auto">
          <a:xfrm>
            <a:off x="7613650" y="2832100"/>
            <a:ext cx="1344613" cy="14319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US" altLang="en-US" sz="2200">
                <a:solidFill>
                  <a:srgbClr val="FF0000"/>
                </a:solidFill>
                <a:latin typeface="Arial" panose="020B0604020202020204" pitchFamily="34" charset="0"/>
              </a:rPr>
              <a:t>e.g., no change in litter size</a:t>
            </a:r>
          </a:p>
        </p:txBody>
      </p:sp>
    </p:spTree>
  </p:cSld>
  <p:clrMapOvr>
    <a:masterClrMapping/>
  </p:clrMapOvr>
  <p:transition>
    <p:wipe dir="d"/>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2085896"/>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2085898"/>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2085899"/>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208589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85899" grpId="0"/>
    </p:bldLst>
  </p:timing>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2578" name="Slide Number Placeholder 3">
            <a:extLst>
              <a:ext uri="{FF2B5EF4-FFF2-40B4-BE49-F238E27FC236}">
                <a16:creationId xmlns:a16="http://schemas.microsoft.com/office/drawing/2014/main" id="{73D1600F-8113-2530-D824-F836F43A09C5}"/>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5FF1DA47-74B4-446E-8C09-C4D26F6723B8}" type="slidenum">
              <a:rPr lang="en-US" altLang="en-US" sz="1400"/>
              <a:pPr>
                <a:spcBef>
                  <a:spcPct val="0"/>
                </a:spcBef>
                <a:buFontTx/>
                <a:buNone/>
              </a:pPr>
              <a:t>83</a:t>
            </a:fld>
            <a:endParaRPr lang="en-US" altLang="en-US" sz="1400"/>
          </a:p>
        </p:txBody>
      </p:sp>
      <p:pic>
        <p:nvPicPr>
          <p:cNvPr id="152579" name="Picture 2" descr="100-0005_IMG">
            <a:extLst>
              <a:ext uri="{FF2B5EF4-FFF2-40B4-BE49-F238E27FC236}">
                <a16:creationId xmlns:a16="http://schemas.microsoft.com/office/drawing/2014/main" id="{F04AB19C-915D-58DD-C6CB-87F3F2FAD3B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400550" y="-152400"/>
            <a:ext cx="4743450" cy="6324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2580" name="Text Box 3">
            <a:extLst>
              <a:ext uri="{FF2B5EF4-FFF2-40B4-BE49-F238E27FC236}">
                <a16:creationId xmlns:a16="http://schemas.microsoft.com/office/drawing/2014/main" id="{B10BECD9-882B-82B5-B6EB-11C2639D9C0C}"/>
              </a:ext>
            </a:extLst>
          </p:cNvPr>
          <p:cNvSpPr txBox="1">
            <a:spLocks noChangeArrowheads="1"/>
          </p:cNvSpPr>
          <p:nvPr/>
        </p:nvSpPr>
        <p:spPr bwMode="auto">
          <a:xfrm>
            <a:off x="188913" y="6378575"/>
            <a:ext cx="8915400" cy="4889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marL="342900" indent="-342900">
              <a:defRPr sz="2200">
                <a:solidFill>
                  <a:schemeClr val="tx1"/>
                </a:solidFill>
                <a:latin typeface="Times New Roman" panose="02020603050405020304" pitchFamily="18" charset="0"/>
              </a:defRPr>
            </a:lvl1pPr>
            <a:lvl2pPr marL="800100" indent="-342900">
              <a:defRPr sz="2200">
                <a:solidFill>
                  <a:schemeClr val="tx1"/>
                </a:solidFill>
                <a:latin typeface="Times New Roman" panose="02020603050405020304" pitchFamily="18" charset="0"/>
              </a:defRPr>
            </a:lvl2pPr>
            <a:lvl3pPr marL="1257300" indent="-342900">
              <a:defRPr sz="2200">
                <a:solidFill>
                  <a:schemeClr val="tx1"/>
                </a:solidFill>
                <a:latin typeface="Times New Roman" panose="02020603050405020304" pitchFamily="18" charset="0"/>
              </a:defRPr>
            </a:lvl3pPr>
            <a:lvl4pPr marL="1714500" indent="-342900">
              <a:defRPr sz="2200">
                <a:solidFill>
                  <a:schemeClr val="tx1"/>
                </a:solidFill>
                <a:latin typeface="Times New Roman" panose="02020603050405020304" pitchFamily="18" charset="0"/>
              </a:defRPr>
            </a:lvl4pPr>
            <a:lvl5pPr marL="2171700" indent="-342900">
              <a:defRPr sz="2200">
                <a:solidFill>
                  <a:schemeClr val="tx1"/>
                </a:solidFill>
                <a:latin typeface="Times New Roman" panose="02020603050405020304" pitchFamily="18" charset="0"/>
              </a:defRPr>
            </a:lvl5pPr>
            <a:lvl6pPr marL="2628900" indent="-342900" eaLnBrk="0" fontAlgn="base" hangingPunct="0">
              <a:spcBef>
                <a:spcPct val="0"/>
              </a:spcBef>
              <a:spcAft>
                <a:spcPct val="0"/>
              </a:spcAft>
              <a:defRPr sz="2200">
                <a:solidFill>
                  <a:schemeClr val="tx1"/>
                </a:solidFill>
                <a:latin typeface="Times New Roman" panose="02020603050405020304" pitchFamily="18" charset="0"/>
              </a:defRPr>
            </a:lvl6pPr>
            <a:lvl7pPr marL="3086100" indent="-342900" eaLnBrk="0" fontAlgn="base" hangingPunct="0">
              <a:spcBef>
                <a:spcPct val="0"/>
              </a:spcBef>
              <a:spcAft>
                <a:spcPct val="0"/>
              </a:spcAft>
              <a:defRPr sz="2200">
                <a:solidFill>
                  <a:schemeClr val="tx1"/>
                </a:solidFill>
                <a:latin typeface="Times New Roman" panose="02020603050405020304" pitchFamily="18" charset="0"/>
              </a:defRPr>
            </a:lvl7pPr>
            <a:lvl8pPr marL="3543300" indent="-342900" eaLnBrk="0" fontAlgn="base" hangingPunct="0">
              <a:spcBef>
                <a:spcPct val="0"/>
              </a:spcBef>
              <a:spcAft>
                <a:spcPct val="0"/>
              </a:spcAft>
              <a:defRPr sz="2200">
                <a:solidFill>
                  <a:schemeClr val="tx1"/>
                </a:solidFill>
                <a:latin typeface="Times New Roman" panose="02020603050405020304" pitchFamily="18" charset="0"/>
              </a:defRPr>
            </a:lvl8pPr>
            <a:lvl9pPr marL="4000500" indent="-342900" eaLnBrk="0" fontAlgn="base" hangingPunct="0">
              <a:spcBef>
                <a:spcPct val="0"/>
              </a:spcBef>
              <a:spcAft>
                <a:spcPct val="0"/>
              </a:spcAft>
              <a:defRPr sz="2200">
                <a:solidFill>
                  <a:schemeClr val="tx1"/>
                </a:solidFill>
                <a:latin typeface="Times New Roman" panose="02020603050405020304" pitchFamily="18" charset="0"/>
              </a:defRPr>
            </a:lvl9pPr>
          </a:lstStyle>
          <a:p>
            <a:pPr eaLnBrk="1" hangingPunct="1">
              <a:spcBef>
                <a:spcPct val="50000"/>
              </a:spcBef>
            </a:pPr>
            <a:r>
              <a:rPr lang="en-US" altLang="en-US" sz="1300">
                <a:latin typeface="Arial" panose="020B0604020202020204" pitchFamily="34" charset="0"/>
              </a:rPr>
              <a:t>Belke, T. W., and T. Garland, Jr. 2007. A brief opportunity to run does not function as a reinforcer for mice selected</a:t>
            </a:r>
            <a:br>
              <a:rPr lang="en-US" altLang="en-US" sz="1300">
                <a:latin typeface="Arial" panose="020B0604020202020204" pitchFamily="34" charset="0"/>
              </a:rPr>
            </a:br>
            <a:r>
              <a:rPr lang="en-US" altLang="en-US" sz="1300">
                <a:latin typeface="Arial" panose="020B0604020202020204" pitchFamily="34" charset="0"/>
              </a:rPr>
              <a:t>for high daily wheel-running rates. Journal of the Experimental Analysis of Behavior 88:199-213.</a:t>
            </a:r>
          </a:p>
        </p:txBody>
      </p:sp>
      <p:sp>
        <p:nvSpPr>
          <p:cNvPr id="2266116" name="Text Box 4">
            <a:extLst>
              <a:ext uri="{FF2B5EF4-FFF2-40B4-BE49-F238E27FC236}">
                <a16:creationId xmlns:a16="http://schemas.microsoft.com/office/drawing/2014/main" id="{74AC2C0F-CB5A-F574-FA2E-60F6BACF1E30}"/>
              </a:ext>
            </a:extLst>
          </p:cNvPr>
          <p:cNvSpPr txBox="1">
            <a:spLocks noChangeArrowheads="1"/>
          </p:cNvSpPr>
          <p:nvPr/>
        </p:nvSpPr>
        <p:spPr bwMode="auto">
          <a:xfrm>
            <a:off x="88900" y="58738"/>
            <a:ext cx="4271963" cy="62753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eaLnBrk="1" hangingPunct="1">
              <a:spcBef>
                <a:spcPct val="50000"/>
              </a:spcBef>
              <a:defRPr/>
            </a:pPr>
            <a:r>
              <a:rPr lang="en-US" altLang="en-US" sz="1800" b="1">
                <a:solidFill>
                  <a:srgbClr val="0000FF"/>
                </a:solidFill>
                <a:effectLst>
                  <a:outerShdw blurRad="38100" dist="38100" dir="2700000" algn="tl">
                    <a:srgbClr val="C0C0C0"/>
                  </a:outerShdw>
                </a:effectLst>
                <a:latin typeface="Arial" panose="020B0604020202020204" pitchFamily="34" charset="0"/>
              </a:rPr>
              <a:t>Idea:  Train mice to press lever for wheel reward, then compare the giving up points.</a:t>
            </a:r>
          </a:p>
          <a:p>
            <a:pPr eaLnBrk="1" hangingPunct="1">
              <a:spcBef>
                <a:spcPct val="50000"/>
              </a:spcBef>
              <a:defRPr/>
            </a:pPr>
            <a:r>
              <a:rPr lang="en-US" altLang="en-US" sz="1800" b="1">
                <a:latin typeface="Arial" panose="020B0604020202020204" pitchFamily="34" charset="0"/>
              </a:rPr>
              <a:t>Mice from Control lines could be trained to press a lever when given </a:t>
            </a:r>
            <a:r>
              <a:rPr lang="en-US" altLang="en-US" sz="1800" b="1">
                <a:solidFill>
                  <a:srgbClr val="FF0000"/>
                </a:solidFill>
                <a:latin typeface="Arial" panose="020B0604020202020204" pitchFamily="34" charset="0"/>
              </a:rPr>
              <a:t>90 seconds</a:t>
            </a:r>
            <a:r>
              <a:rPr lang="en-US" altLang="en-US" sz="1800" b="1">
                <a:latin typeface="Arial" panose="020B0604020202020204" pitchFamily="34" charset="0"/>
              </a:rPr>
              <a:t> to run as a reward.</a:t>
            </a:r>
          </a:p>
          <a:p>
            <a:pPr eaLnBrk="1" hangingPunct="1">
              <a:spcBef>
                <a:spcPct val="50000"/>
              </a:spcBef>
              <a:defRPr/>
            </a:pPr>
            <a:r>
              <a:rPr lang="en-US" altLang="en-US" sz="1800" b="1">
                <a:latin typeface="Arial" panose="020B0604020202020204" pitchFamily="34" charset="0"/>
              </a:rPr>
              <a:t>Mice from High Runner lines could not be trained by this regimen.</a:t>
            </a:r>
          </a:p>
          <a:p>
            <a:pPr eaLnBrk="1" hangingPunct="1">
              <a:spcBef>
                <a:spcPct val="50000"/>
              </a:spcBef>
              <a:defRPr/>
            </a:pPr>
            <a:r>
              <a:rPr lang="en-US" altLang="en-US" sz="1800" b="1">
                <a:latin typeface="Arial" panose="020B0604020202020204" pitchFamily="34" charset="0"/>
              </a:rPr>
              <a:t>However, both HR &amp; C mice could be trained when the reward was</a:t>
            </a:r>
            <a:br>
              <a:rPr lang="en-US" altLang="en-US" sz="1800" b="1">
                <a:latin typeface="Arial" panose="020B0604020202020204" pitchFamily="34" charset="0"/>
              </a:rPr>
            </a:br>
            <a:r>
              <a:rPr lang="en-US" altLang="en-US" sz="1800" b="1">
                <a:solidFill>
                  <a:srgbClr val="FF0000"/>
                </a:solidFill>
                <a:latin typeface="Arial" panose="020B0604020202020204" pitchFamily="34" charset="0"/>
              </a:rPr>
              <a:t>30 minutes</a:t>
            </a:r>
            <a:r>
              <a:rPr lang="en-US" altLang="en-US" sz="1800" b="1">
                <a:latin typeface="Arial" panose="020B0604020202020204" pitchFamily="34" charset="0"/>
              </a:rPr>
              <a:t> of free wheel.</a:t>
            </a:r>
          </a:p>
          <a:p>
            <a:pPr eaLnBrk="1" hangingPunct="1">
              <a:spcBef>
                <a:spcPct val="50000"/>
              </a:spcBef>
              <a:defRPr/>
            </a:pPr>
            <a:r>
              <a:rPr lang="en-US" altLang="en-US" sz="1800" b="1">
                <a:latin typeface="Arial" panose="020B0604020202020204" pitchFamily="34" charset="0"/>
              </a:rPr>
              <a:t>Therefore, selective breeding seems to have altered the motivational system in a way that reduces the reinforcing value of shorter running durations.</a:t>
            </a:r>
          </a:p>
          <a:p>
            <a:pPr eaLnBrk="1" hangingPunct="1">
              <a:spcBef>
                <a:spcPct val="50000"/>
              </a:spcBef>
              <a:defRPr/>
            </a:pPr>
            <a:r>
              <a:rPr lang="en-US" altLang="en-US" sz="1800" b="1">
                <a:effectLst>
                  <a:outerShdw blurRad="38100" dist="38100" dir="2700000" algn="tl">
                    <a:srgbClr val="C0C0C0"/>
                  </a:outerShdw>
                </a:effectLst>
                <a:latin typeface="Arial" panose="020B0604020202020204" pitchFamily="34" charset="0"/>
              </a:rPr>
              <a:t>We hypothesize an inherent </a:t>
            </a:r>
            <a:r>
              <a:rPr lang="en-US" altLang="en-US" sz="1800" b="1">
                <a:solidFill>
                  <a:srgbClr val="FF0000"/>
                </a:solidFill>
                <a:effectLst>
                  <a:outerShdw blurRad="38100" dist="38100" dir="2700000" algn="tl">
                    <a:srgbClr val="C0C0C0"/>
                  </a:outerShdw>
                </a:effectLst>
                <a:latin typeface="Arial" panose="020B0604020202020204" pitchFamily="34" charset="0"/>
              </a:rPr>
              <a:t>"trade-off"</a:t>
            </a:r>
            <a:r>
              <a:rPr lang="en-US" altLang="en-US" sz="1800" b="1">
                <a:effectLst>
                  <a:outerShdw blurRad="38100" dist="38100" dir="2700000" algn="tl">
                    <a:srgbClr val="C0C0C0"/>
                  </a:outerShdw>
                </a:effectLst>
                <a:latin typeface="Arial" panose="020B0604020202020204" pitchFamily="34" charset="0"/>
              </a:rPr>
              <a:t> in that motivational systems can be "tuned" for rewarding activities of short vs. long duration.</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266116">
                                            <p:txEl>
                                              <p:pRg st="0" end="0"/>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2266116">
                                            <p:txEl>
                                              <p:pRg st="1" end="1"/>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2266116">
                                            <p:txEl>
                                              <p:pRg st="2" end="2"/>
                                            </p:txEl>
                                          </p:spTgt>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2266116">
                                            <p:txEl>
                                              <p:pRg st="3" end="3"/>
                                            </p:txEl>
                                          </p:spTgt>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2266116">
                                            <p:txEl>
                                              <p:pRg st="4" end="4"/>
                                            </p:txEl>
                                          </p:spTgt>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2266116">
                                            <p:txEl>
                                              <p:pRg st="5" end="5"/>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66116" grpId="0" build="p"/>
    </p:bldLst>
  </p:timing>
</p:sld>
</file>

<file path=ppt/slides/slide84.xml><?xml version="1.0" encoding="utf-8"?>
<p:sld xmlns:a="http://schemas.openxmlformats.org/drawingml/2006/main" xmlns:r="http://schemas.openxmlformats.org/officeDocument/2006/relationships" xmlns:p="http://schemas.openxmlformats.org/presentationml/2006/main">
  <p:cSld>
    <p:bg>
      <p:bgPr>
        <a:gradFill rotWithShape="0">
          <a:gsLst>
            <a:gs pos="0">
              <a:srgbClr val="0000FF"/>
            </a:gs>
            <a:gs pos="100000">
              <a:srgbClr val="000076"/>
            </a:gs>
          </a:gsLst>
          <a:lin ang="5400000" scaled="1"/>
        </a:gradFill>
        <a:effectLst/>
      </p:bgPr>
    </p:bg>
    <p:spTree>
      <p:nvGrpSpPr>
        <p:cNvPr id="1" name=""/>
        <p:cNvGrpSpPr/>
        <p:nvPr/>
      </p:nvGrpSpPr>
      <p:grpSpPr>
        <a:xfrm>
          <a:off x="0" y="0"/>
          <a:ext cx="0" cy="0"/>
          <a:chOff x="0" y="0"/>
          <a:chExt cx="0" cy="0"/>
        </a:xfrm>
      </p:grpSpPr>
      <p:sp>
        <p:nvSpPr>
          <p:cNvPr id="154626" name="Slide Number Placeholder 3">
            <a:extLst>
              <a:ext uri="{FF2B5EF4-FFF2-40B4-BE49-F238E27FC236}">
                <a16:creationId xmlns:a16="http://schemas.microsoft.com/office/drawing/2014/main" id="{A7E5DEA2-2819-5D39-73A0-33ECBADE4E29}"/>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D1CB4AEC-00B1-4CFA-BB56-5DF1E649C3D2}" type="slidenum">
              <a:rPr lang="en-US" altLang="en-US" sz="1400"/>
              <a:pPr>
                <a:spcBef>
                  <a:spcPct val="0"/>
                </a:spcBef>
                <a:buFontTx/>
                <a:buNone/>
              </a:pPr>
              <a:t>84</a:t>
            </a:fld>
            <a:endParaRPr lang="en-US" altLang="en-US" sz="1400"/>
          </a:p>
        </p:txBody>
      </p:sp>
      <p:sp>
        <p:nvSpPr>
          <p:cNvPr id="2229250" name="Text Box 2">
            <a:extLst>
              <a:ext uri="{FF2B5EF4-FFF2-40B4-BE49-F238E27FC236}">
                <a16:creationId xmlns:a16="http://schemas.microsoft.com/office/drawing/2014/main" id="{71BDFD9B-71B0-E2F3-D267-A5774B403FA8}"/>
              </a:ext>
            </a:extLst>
          </p:cNvPr>
          <p:cNvSpPr txBox="1">
            <a:spLocks noChangeArrowheads="1"/>
          </p:cNvSpPr>
          <p:nvPr/>
        </p:nvSpPr>
        <p:spPr bwMode="auto">
          <a:xfrm>
            <a:off x="230188" y="2012950"/>
            <a:ext cx="8620125" cy="2286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defRPr/>
            </a:pPr>
            <a:r>
              <a:rPr lang="en-US" altLang="en-US" sz="7200" b="1">
                <a:solidFill>
                  <a:srgbClr val="99FF66"/>
                </a:solidFill>
                <a:effectLst>
                  <a:outerShdw blurRad="38100" dist="38100" dir="2700000" algn="tl">
                    <a:srgbClr val="000000"/>
                  </a:outerShdw>
                </a:effectLst>
                <a:latin typeface="Helvetica" panose="020B0604020202020204" pitchFamily="34" charset="0"/>
              </a:rPr>
              <a:t>Can we Break the Selection Limit?</a:t>
            </a:r>
          </a:p>
        </p:txBody>
      </p:sp>
    </p:spTree>
  </p:cSld>
  <p:clrMapOvr>
    <a:masterClrMapping/>
  </p:clrMapOvr>
  <p:transition>
    <p:wipe dir="d"/>
  </p:transition>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6674" name="Slide Number Placeholder 3">
            <a:extLst>
              <a:ext uri="{FF2B5EF4-FFF2-40B4-BE49-F238E27FC236}">
                <a16:creationId xmlns:a16="http://schemas.microsoft.com/office/drawing/2014/main" id="{B2D3795B-36E8-6198-884B-D7BD29264398}"/>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E3E33215-14F7-4801-AC1B-D8C73ABFA074}" type="slidenum">
              <a:rPr lang="en-US" altLang="en-US" sz="1400"/>
              <a:pPr>
                <a:spcBef>
                  <a:spcPct val="0"/>
                </a:spcBef>
                <a:buFontTx/>
                <a:buNone/>
              </a:pPr>
              <a:t>85</a:t>
            </a:fld>
            <a:endParaRPr lang="en-US" altLang="en-US" sz="1400"/>
          </a:p>
        </p:txBody>
      </p:sp>
      <p:sp>
        <p:nvSpPr>
          <p:cNvPr id="156675" name="Text Box 2">
            <a:extLst>
              <a:ext uri="{FF2B5EF4-FFF2-40B4-BE49-F238E27FC236}">
                <a16:creationId xmlns:a16="http://schemas.microsoft.com/office/drawing/2014/main" id="{6BC5EB5A-8B1F-3BED-05B3-62C3E768AC0B}"/>
              </a:ext>
            </a:extLst>
          </p:cNvPr>
          <p:cNvSpPr txBox="1">
            <a:spLocks noChangeArrowheads="1"/>
          </p:cNvSpPr>
          <p:nvPr/>
        </p:nvSpPr>
        <p:spPr bwMode="auto">
          <a:xfrm>
            <a:off x="127000" y="184150"/>
            <a:ext cx="9342438"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4200" b="1">
                <a:solidFill>
                  <a:srgbClr val="FF0000"/>
                </a:solidFill>
                <a:latin typeface="Arial" panose="020B0604020202020204" pitchFamily="34" charset="0"/>
              </a:rPr>
              <a:t>Can we Break the Selection Limit?</a:t>
            </a:r>
          </a:p>
        </p:txBody>
      </p:sp>
      <p:sp>
        <p:nvSpPr>
          <p:cNvPr id="156676" name="Line 3">
            <a:extLst>
              <a:ext uri="{FF2B5EF4-FFF2-40B4-BE49-F238E27FC236}">
                <a16:creationId xmlns:a16="http://schemas.microsoft.com/office/drawing/2014/main" id="{DA4EC2D4-5639-5C66-995D-3D7EC03C7063}"/>
              </a:ext>
            </a:extLst>
          </p:cNvPr>
          <p:cNvSpPr>
            <a:spLocks noChangeShapeType="1"/>
          </p:cNvSpPr>
          <p:nvPr/>
        </p:nvSpPr>
        <p:spPr bwMode="auto">
          <a:xfrm>
            <a:off x="228600" y="1050925"/>
            <a:ext cx="8683625" cy="0"/>
          </a:xfrm>
          <a:prstGeom prst="line">
            <a:avLst/>
          </a:prstGeom>
          <a:noFill/>
          <a:ln w="63500">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56677" name="Text Box 4">
            <a:extLst>
              <a:ext uri="{FF2B5EF4-FFF2-40B4-BE49-F238E27FC236}">
                <a16:creationId xmlns:a16="http://schemas.microsoft.com/office/drawing/2014/main" id="{A7E13849-F2F3-E9EA-5437-4A5A66E4A94D}"/>
              </a:ext>
            </a:extLst>
          </p:cNvPr>
          <p:cNvSpPr txBox="1">
            <a:spLocks noChangeArrowheads="1"/>
          </p:cNvSpPr>
          <p:nvPr/>
        </p:nvSpPr>
        <p:spPr bwMode="auto">
          <a:xfrm>
            <a:off x="247650" y="1282700"/>
            <a:ext cx="8763000" cy="27527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spcAft>
                <a:spcPct val="30000"/>
              </a:spcAft>
              <a:buFontTx/>
              <a:buNone/>
            </a:pPr>
            <a:r>
              <a:rPr lang="en-US" altLang="en-US" sz="4200" b="1" u="sng">
                <a:latin typeface="Arial" panose="020B0604020202020204" pitchFamily="34" charset="0"/>
              </a:rPr>
              <a:t>One Possibility:</a:t>
            </a:r>
          </a:p>
          <a:p>
            <a:pPr lvl="1">
              <a:spcBef>
                <a:spcPct val="0"/>
              </a:spcBef>
              <a:spcAft>
                <a:spcPct val="30000"/>
              </a:spcAft>
              <a:buFontTx/>
              <a:buNone/>
            </a:pPr>
            <a:r>
              <a:rPr lang="en-US" altLang="en-US" sz="4000" b="1">
                <a:latin typeface="Arial" panose="020B0604020202020204" pitchFamily="34" charset="0"/>
              </a:rPr>
              <a:t>Cross 2 or more HR lines, breed randomly for a few generations, then reinitiate selection.</a:t>
            </a:r>
          </a:p>
        </p:txBody>
      </p:sp>
      <p:sp>
        <p:nvSpPr>
          <p:cNvPr id="156678" name="Text Box 5">
            <a:extLst>
              <a:ext uri="{FF2B5EF4-FFF2-40B4-BE49-F238E27FC236}">
                <a16:creationId xmlns:a16="http://schemas.microsoft.com/office/drawing/2014/main" id="{C6A36EBD-5860-9599-63CE-05E7B40F01C7}"/>
              </a:ext>
            </a:extLst>
          </p:cNvPr>
          <p:cNvSpPr txBox="1">
            <a:spLocks noChangeArrowheads="1"/>
          </p:cNvSpPr>
          <p:nvPr/>
        </p:nvSpPr>
        <p:spPr bwMode="auto">
          <a:xfrm>
            <a:off x="268288" y="4532313"/>
            <a:ext cx="8875712" cy="16319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spcAft>
                <a:spcPct val="30000"/>
              </a:spcAft>
              <a:buFontTx/>
              <a:buNone/>
            </a:pPr>
            <a:r>
              <a:rPr lang="en-US" altLang="en-US" sz="1600">
                <a:latin typeface="Arial" panose="020B0604020202020204" pitchFamily="34" charset="0"/>
              </a:rPr>
              <a:t>Bult, A., and C. B. Lynch. 1996. Multiple selection responses in house mice bidirectionally</a:t>
            </a:r>
            <a:br>
              <a:rPr lang="en-US" altLang="en-US" sz="1600">
                <a:latin typeface="Arial" panose="020B0604020202020204" pitchFamily="34" charset="0"/>
              </a:rPr>
            </a:br>
            <a:r>
              <a:rPr lang="en-US" altLang="en-US" sz="1600">
                <a:latin typeface="Arial" panose="020B0604020202020204" pitchFamily="34" charset="0"/>
              </a:rPr>
              <a:t>       selected for thermoregulatory nest-building behavior: crosses of replicate lines.</a:t>
            </a:r>
            <a:br>
              <a:rPr lang="en-US" altLang="en-US" sz="1600">
                <a:latin typeface="Arial" panose="020B0604020202020204" pitchFamily="34" charset="0"/>
              </a:rPr>
            </a:br>
            <a:r>
              <a:rPr lang="en-US" altLang="en-US" sz="1600">
                <a:latin typeface="Arial" panose="020B0604020202020204" pitchFamily="34" charset="0"/>
              </a:rPr>
              <a:t>       Behavior Genetics 26:439-446.</a:t>
            </a:r>
          </a:p>
          <a:p>
            <a:pPr>
              <a:spcBef>
                <a:spcPct val="0"/>
              </a:spcBef>
              <a:spcAft>
                <a:spcPct val="30000"/>
              </a:spcAft>
              <a:buFontTx/>
              <a:buNone/>
            </a:pPr>
            <a:r>
              <a:rPr lang="en-US" altLang="en-US" sz="1600">
                <a:latin typeface="Arial" panose="020B0604020202020204" pitchFamily="34" charset="0"/>
              </a:rPr>
              <a:t>Bult, A., and C.B. Lynch. 2000. Breaking through artificial selection limits of an adaptive</a:t>
            </a:r>
            <a:br>
              <a:rPr lang="en-US" altLang="en-US" sz="1600">
                <a:latin typeface="Arial" panose="020B0604020202020204" pitchFamily="34" charset="0"/>
              </a:rPr>
            </a:br>
            <a:r>
              <a:rPr lang="en-US" altLang="en-US" sz="1600">
                <a:latin typeface="Arial" panose="020B0604020202020204" pitchFamily="34" charset="0"/>
              </a:rPr>
              <a:t>       behavior in mice and the consequences for correlated responses.</a:t>
            </a:r>
            <a:br>
              <a:rPr lang="en-US" altLang="en-US" sz="1600">
                <a:latin typeface="Arial" panose="020B0604020202020204" pitchFamily="34" charset="0"/>
              </a:rPr>
            </a:br>
            <a:r>
              <a:rPr lang="en-US" altLang="en-US" sz="1600">
                <a:latin typeface="Arial" panose="020B0604020202020204" pitchFamily="34" charset="0"/>
              </a:rPr>
              <a:t>       Behavior Genetics 30:193-206.</a:t>
            </a:r>
          </a:p>
        </p:txBody>
      </p:sp>
    </p:spTree>
  </p:cSld>
  <p:clrMapOvr>
    <a:masterClrMapping/>
  </p:clrMapOvr>
  <p:transition>
    <p:wipe dir="d"/>
  </p:transition>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8722" name="Slide Number Placeholder 3">
            <a:extLst>
              <a:ext uri="{FF2B5EF4-FFF2-40B4-BE49-F238E27FC236}">
                <a16:creationId xmlns:a16="http://schemas.microsoft.com/office/drawing/2014/main" id="{FA6540B9-D654-3EB4-0EE8-6E44BC9096F8}"/>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48A24194-AF69-486F-9683-3A5D42DDEDE9}" type="slidenum">
              <a:rPr lang="en-US" altLang="en-US" sz="1400"/>
              <a:pPr>
                <a:spcBef>
                  <a:spcPct val="0"/>
                </a:spcBef>
                <a:buFontTx/>
                <a:buNone/>
              </a:pPr>
              <a:t>86</a:t>
            </a:fld>
            <a:endParaRPr lang="en-US" altLang="en-US" sz="1400"/>
          </a:p>
        </p:txBody>
      </p:sp>
      <p:sp>
        <p:nvSpPr>
          <p:cNvPr id="158723" name="TextBox 2">
            <a:extLst>
              <a:ext uri="{FF2B5EF4-FFF2-40B4-BE49-F238E27FC236}">
                <a16:creationId xmlns:a16="http://schemas.microsoft.com/office/drawing/2014/main" id="{D79FC3EA-4688-BC5F-D98B-663514169BB9}"/>
              </a:ext>
            </a:extLst>
          </p:cNvPr>
          <p:cNvSpPr txBox="1">
            <a:spLocks noChangeArrowheads="1"/>
          </p:cNvSpPr>
          <p:nvPr/>
        </p:nvSpPr>
        <p:spPr bwMode="auto">
          <a:xfrm>
            <a:off x="381000" y="1301750"/>
            <a:ext cx="8763000" cy="301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457200" indent="-457200">
              <a:defRPr sz="2200">
                <a:solidFill>
                  <a:schemeClr val="tx1"/>
                </a:solidFill>
                <a:latin typeface="Times New Roman" panose="02020603050405020304" pitchFamily="18" charset="0"/>
              </a:defRPr>
            </a:lvl1pPr>
            <a:lvl2pPr marL="914400" indent="-457200">
              <a:defRPr sz="2200">
                <a:solidFill>
                  <a:schemeClr val="tx1"/>
                </a:solidFill>
                <a:latin typeface="Times New Roman" panose="02020603050405020304" pitchFamily="18" charset="0"/>
              </a:defRPr>
            </a:lvl2pPr>
            <a:lvl3pPr marL="1371600" indent="-457200">
              <a:defRPr sz="2200">
                <a:solidFill>
                  <a:schemeClr val="tx1"/>
                </a:solidFill>
                <a:latin typeface="Times New Roman" panose="02020603050405020304" pitchFamily="18" charset="0"/>
              </a:defRPr>
            </a:lvl3pPr>
            <a:lvl4pPr marL="1828800" indent="-457200">
              <a:defRPr sz="2200">
                <a:solidFill>
                  <a:schemeClr val="tx1"/>
                </a:solidFill>
                <a:latin typeface="Times New Roman" panose="02020603050405020304" pitchFamily="18" charset="0"/>
              </a:defRPr>
            </a:lvl4pPr>
            <a:lvl5pPr marL="2286000" indent="-457200">
              <a:defRPr sz="2200">
                <a:solidFill>
                  <a:schemeClr val="tx1"/>
                </a:solidFill>
                <a:latin typeface="Times New Roman" panose="02020603050405020304" pitchFamily="18" charset="0"/>
              </a:defRPr>
            </a:lvl5pPr>
            <a:lvl6pPr marL="2743200" indent="-457200" eaLnBrk="0" fontAlgn="base" hangingPunct="0">
              <a:spcBef>
                <a:spcPct val="0"/>
              </a:spcBef>
              <a:spcAft>
                <a:spcPct val="0"/>
              </a:spcAft>
              <a:defRPr sz="2200">
                <a:solidFill>
                  <a:schemeClr val="tx1"/>
                </a:solidFill>
                <a:latin typeface="Times New Roman" panose="02020603050405020304" pitchFamily="18" charset="0"/>
              </a:defRPr>
            </a:lvl6pPr>
            <a:lvl7pPr marL="3200400" indent="-457200" eaLnBrk="0" fontAlgn="base" hangingPunct="0">
              <a:spcBef>
                <a:spcPct val="0"/>
              </a:spcBef>
              <a:spcAft>
                <a:spcPct val="0"/>
              </a:spcAft>
              <a:defRPr sz="2200">
                <a:solidFill>
                  <a:schemeClr val="tx1"/>
                </a:solidFill>
                <a:latin typeface="Times New Roman" panose="02020603050405020304" pitchFamily="18" charset="0"/>
              </a:defRPr>
            </a:lvl7pPr>
            <a:lvl8pPr marL="3657600" indent="-457200" eaLnBrk="0" fontAlgn="base" hangingPunct="0">
              <a:spcBef>
                <a:spcPct val="0"/>
              </a:spcBef>
              <a:spcAft>
                <a:spcPct val="0"/>
              </a:spcAft>
              <a:defRPr sz="2200">
                <a:solidFill>
                  <a:schemeClr val="tx1"/>
                </a:solidFill>
                <a:latin typeface="Times New Roman" panose="02020603050405020304" pitchFamily="18" charset="0"/>
              </a:defRPr>
            </a:lvl8pPr>
            <a:lvl9pPr marL="4114800" indent="-457200" eaLnBrk="0" fontAlgn="base" hangingPunct="0">
              <a:spcBef>
                <a:spcPct val="0"/>
              </a:spcBef>
              <a:spcAft>
                <a:spcPct val="0"/>
              </a:spcAft>
              <a:defRPr sz="2200">
                <a:solidFill>
                  <a:schemeClr val="tx1"/>
                </a:solidFill>
                <a:latin typeface="Times New Roman" panose="02020603050405020304" pitchFamily="18" charset="0"/>
              </a:defRPr>
            </a:lvl9pPr>
          </a:lstStyle>
          <a:p>
            <a:pPr eaLnBrk="1" hangingPunct="1">
              <a:buFontTx/>
              <a:buAutoNum type="arabicPeriod"/>
            </a:pPr>
            <a:r>
              <a:rPr lang="en-US" altLang="en-US" sz="3200">
                <a:latin typeface="Arial" panose="020B0604020202020204" pitchFamily="34" charset="0"/>
              </a:rPr>
              <a:t>Have the HR lines "used" alternate routes (altered frequencies of alleles at different loci) during their response to selection?</a:t>
            </a:r>
            <a:br>
              <a:rPr lang="en-US" altLang="en-US" sz="3200">
                <a:latin typeface="Arial" panose="020B0604020202020204" pitchFamily="34" charset="0"/>
              </a:rPr>
            </a:br>
            <a:endParaRPr lang="en-US" altLang="en-US" sz="3200">
              <a:latin typeface="Arial" panose="020B0604020202020204" pitchFamily="34" charset="0"/>
            </a:endParaRPr>
          </a:p>
          <a:p>
            <a:pPr eaLnBrk="1" hangingPunct="1">
              <a:buFontTx/>
              <a:buAutoNum type="arabicPeriod"/>
            </a:pPr>
            <a:r>
              <a:rPr lang="en-US" altLang="en-US" sz="3200">
                <a:latin typeface="Arial" panose="020B0604020202020204" pitchFamily="34" charset="0"/>
              </a:rPr>
              <a:t>Does a cross of two HR lines exhibit heterosis?</a:t>
            </a:r>
          </a:p>
        </p:txBody>
      </p:sp>
      <p:sp>
        <p:nvSpPr>
          <p:cNvPr id="158724" name="TextBox 3">
            <a:extLst>
              <a:ext uri="{FF2B5EF4-FFF2-40B4-BE49-F238E27FC236}">
                <a16:creationId xmlns:a16="http://schemas.microsoft.com/office/drawing/2014/main" id="{90FF69ED-BA65-213D-E4EE-C60504270AA3}"/>
              </a:ext>
            </a:extLst>
          </p:cNvPr>
          <p:cNvSpPr txBox="1">
            <a:spLocks noChangeArrowheads="1"/>
          </p:cNvSpPr>
          <p:nvPr/>
        </p:nvSpPr>
        <p:spPr bwMode="auto">
          <a:xfrm>
            <a:off x="1927225" y="200025"/>
            <a:ext cx="5053013"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en-US" sz="4400" b="1">
                <a:latin typeface="Arial" panose="020B0604020202020204" pitchFamily="34" charset="0"/>
              </a:rPr>
              <a:t>Could this work?</a:t>
            </a:r>
          </a:p>
        </p:txBody>
      </p:sp>
    </p:spTree>
  </p:cSld>
  <p:clrMapOvr>
    <a:masterClrMapping/>
  </p:clrMapOvr>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9746" name="Slide Number Placeholder 3">
            <a:extLst>
              <a:ext uri="{FF2B5EF4-FFF2-40B4-BE49-F238E27FC236}">
                <a16:creationId xmlns:a16="http://schemas.microsoft.com/office/drawing/2014/main" id="{E05BCE93-959D-A66E-3793-7444AFC1DB92}"/>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406BC433-22DE-41AD-BF89-C1DF13CDBB1A}" type="slidenum">
              <a:rPr lang="en-US" altLang="en-US" sz="1400"/>
              <a:pPr>
                <a:spcBef>
                  <a:spcPct val="0"/>
                </a:spcBef>
                <a:buFontTx/>
                <a:buNone/>
              </a:pPr>
              <a:t>87</a:t>
            </a:fld>
            <a:endParaRPr lang="en-US" altLang="en-US" sz="1400"/>
          </a:p>
        </p:txBody>
      </p:sp>
      <p:sp>
        <p:nvSpPr>
          <p:cNvPr id="159747" name="Text Placeholder 2">
            <a:extLst>
              <a:ext uri="{FF2B5EF4-FFF2-40B4-BE49-F238E27FC236}">
                <a16:creationId xmlns:a16="http://schemas.microsoft.com/office/drawing/2014/main" id="{37956026-5EFE-AD3D-9B82-57C5FE40E9A5}"/>
              </a:ext>
            </a:extLst>
          </p:cNvPr>
          <p:cNvSpPr>
            <a:spLocks noGrp="1"/>
          </p:cNvSpPr>
          <p:nvPr>
            <p:ph type="body" sz="half" idx="4294967295"/>
          </p:nvPr>
        </p:nvSpPr>
        <p:spPr>
          <a:xfrm>
            <a:off x="260350" y="1062038"/>
            <a:ext cx="8740775" cy="4475162"/>
          </a:xfrm>
        </p:spPr>
        <p:txBody>
          <a:bodyPr>
            <a:spAutoFit/>
          </a:bodyPr>
          <a:lstStyle/>
          <a:p>
            <a:pPr eaLnBrk="1" hangingPunct="1">
              <a:buFont typeface="Wingdings" panose="05000000000000000000" pitchFamily="2" charset="2"/>
              <a:buChar char="§"/>
            </a:pPr>
            <a:r>
              <a:rPr lang="en-US" altLang="en-US">
                <a:latin typeface="Arial" panose="020B0604020202020204" pitchFamily="34" charset="0"/>
              </a:rPr>
              <a:t>Created 43 breeding pairs at Generation 53:</a:t>
            </a:r>
          </a:p>
          <a:p>
            <a:pPr eaLnBrk="1" hangingPunct="1">
              <a:buFont typeface="Wingdings" panose="05000000000000000000" pitchFamily="2" charset="2"/>
              <a:buNone/>
            </a:pPr>
            <a:r>
              <a:rPr lang="en-US" altLang="en-US">
                <a:latin typeface="Arial" panose="020B0604020202020204" pitchFamily="34" charset="0"/>
              </a:rPr>
              <a:t>		N = 11 - Line 7 X Line 7   </a:t>
            </a:r>
          </a:p>
          <a:p>
            <a:pPr eaLnBrk="1" hangingPunct="1">
              <a:buFont typeface="Wingdings" panose="05000000000000000000" pitchFamily="2" charset="2"/>
              <a:buNone/>
            </a:pPr>
            <a:r>
              <a:rPr lang="en-US" altLang="en-US">
                <a:latin typeface="Arial" panose="020B0604020202020204" pitchFamily="34" charset="0"/>
              </a:rPr>
              <a:t>		N = 10 - Line 8 X Line 8   </a:t>
            </a:r>
          </a:p>
          <a:p>
            <a:pPr eaLnBrk="1" hangingPunct="1">
              <a:buFont typeface="Wingdings" panose="05000000000000000000" pitchFamily="2" charset="2"/>
              <a:buNone/>
            </a:pPr>
            <a:r>
              <a:rPr lang="en-US" altLang="en-US">
                <a:latin typeface="Arial" panose="020B0604020202020204" pitchFamily="34" charset="0"/>
              </a:rPr>
              <a:t>		N = 11 - Line 7 </a:t>
            </a:r>
            <a:r>
              <a:rPr lang="en-US" altLang="en-US">
                <a:latin typeface="Arial" panose="020B0604020202020204" pitchFamily="34" charset="0"/>
                <a:cs typeface="Times New Roman" panose="02020603050405020304" pitchFamily="18" charset="0"/>
              </a:rPr>
              <a:t>♂ X Line 8 ♀</a:t>
            </a:r>
          </a:p>
          <a:p>
            <a:pPr eaLnBrk="1" hangingPunct="1">
              <a:buFont typeface="Wingdings" panose="05000000000000000000" pitchFamily="2" charset="2"/>
              <a:buNone/>
            </a:pPr>
            <a:r>
              <a:rPr lang="en-US" altLang="en-US">
                <a:latin typeface="Arial" panose="020B0604020202020204" pitchFamily="34" charset="0"/>
                <a:cs typeface="Times New Roman" panose="02020603050405020304" pitchFamily="18" charset="0"/>
              </a:rPr>
              <a:t>		N = 11 - Line 8 ♂ X Line 7 ♀</a:t>
            </a:r>
          </a:p>
          <a:p>
            <a:pPr eaLnBrk="1" hangingPunct="1">
              <a:buFont typeface="Wingdings" panose="05000000000000000000" pitchFamily="2" charset="2"/>
              <a:buChar char=""/>
            </a:pPr>
            <a:r>
              <a:rPr lang="en-US" altLang="en-US">
                <a:latin typeface="Arial" panose="020B0604020202020204" pitchFamily="34" charset="0"/>
              </a:rPr>
              <a:t>Mice were tested using the same procedures as usual (6 days on wheels, days 5 and 6 used in analysis).</a:t>
            </a:r>
          </a:p>
        </p:txBody>
      </p:sp>
      <p:sp>
        <p:nvSpPr>
          <p:cNvPr id="159748" name="TextBox 3">
            <a:extLst>
              <a:ext uri="{FF2B5EF4-FFF2-40B4-BE49-F238E27FC236}">
                <a16:creationId xmlns:a16="http://schemas.microsoft.com/office/drawing/2014/main" id="{8C2CA405-0132-FBF1-BC4B-AB63AEB10D76}"/>
              </a:ext>
            </a:extLst>
          </p:cNvPr>
          <p:cNvSpPr txBox="1">
            <a:spLocks noChangeArrowheads="1"/>
          </p:cNvSpPr>
          <p:nvPr/>
        </p:nvSpPr>
        <p:spPr bwMode="auto">
          <a:xfrm>
            <a:off x="1676400" y="73025"/>
            <a:ext cx="5892800"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en-US" sz="4400" b="1">
                <a:latin typeface="Arial" panose="020B0604020202020204" pitchFamily="34" charset="0"/>
              </a:rPr>
              <a:t>Experimental Design</a:t>
            </a:r>
          </a:p>
        </p:txBody>
      </p:sp>
      <p:sp>
        <p:nvSpPr>
          <p:cNvPr id="159749" name="Text Box 4">
            <a:extLst>
              <a:ext uri="{FF2B5EF4-FFF2-40B4-BE49-F238E27FC236}">
                <a16:creationId xmlns:a16="http://schemas.microsoft.com/office/drawing/2014/main" id="{361FD63A-B659-04BB-B021-5B7147776175}"/>
              </a:ext>
            </a:extLst>
          </p:cNvPr>
          <p:cNvSpPr txBox="1">
            <a:spLocks noChangeArrowheads="1"/>
          </p:cNvSpPr>
          <p:nvPr/>
        </p:nvSpPr>
        <p:spPr bwMode="auto">
          <a:xfrm>
            <a:off x="4763" y="6551613"/>
            <a:ext cx="63500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US" altLang="en-US" sz="1400">
                <a:latin typeface="Arial" panose="020B0604020202020204" pitchFamily="34" charset="0"/>
              </a:rPr>
              <a:t>Hannon et al. 2011. Behavior Genetics 41:615-624.</a:t>
            </a:r>
          </a:p>
        </p:txBody>
      </p:sp>
    </p:spTree>
  </p:cSld>
  <p:clrMapOvr>
    <a:masterClrMapping/>
  </p:clrMapOvr>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1794" name="Slide Number Placeholder 3">
            <a:extLst>
              <a:ext uri="{FF2B5EF4-FFF2-40B4-BE49-F238E27FC236}">
                <a16:creationId xmlns:a16="http://schemas.microsoft.com/office/drawing/2014/main" id="{48B83F4A-B064-846D-254B-4DD1AC8E1C5A}"/>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F9B0C9E2-5D8D-48EB-AD08-FE3CAB8C9B5A}" type="slidenum">
              <a:rPr lang="en-US" altLang="en-US" sz="1400"/>
              <a:pPr>
                <a:spcBef>
                  <a:spcPct val="0"/>
                </a:spcBef>
                <a:buFontTx/>
                <a:buNone/>
              </a:pPr>
              <a:t>88</a:t>
            </a:fld>
            <a:endParaRPr lang="en-US" altLang="en-US" sz="1400"/>
          </a:p>
        </p:txBody>
      </p:sp>
      <p:pic>
        <p:nvPicPr>
          <p:cNvPr id="161795" name="Picture 2">
            <a:extLst>
              <a:ext uri="{FF2B5EF4-FFF2-40B4-BE49-F238E27FC236}">
                <a16:creationId xmlns:a16="http://schemas.microsoft.com/office/drawing/2014/main" id="{A8A8AEF3-61AD-1D76-F026-E6AD6577FB1F}"/>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57175" y="1250950"/>
            <a:ext cx="8382000" cy="4600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61796" name="Text Box 3">
            <a:extLst>
              <a:ext uri="{FF2B5EF4-FFF2-40B4-BE49-F238E27FC236}">
                <a16:creationId xmlns:a16="http://schemas.microsoft.com/office/drawing/2014/main" id="{C43F4C32-FC04-8621-6B6E-9B5B57D65432}"/>
              </a:ext>
            </a:extLst>
          </p:cNvPr>
          <p:cNvSpPr txBox="1">
            <a:spLocks noChangeArrowheads="1"/>
          </p:cNvSpPr>
          <p:nvPr/>
        </p:nvSpPr>
        <p:spPr bwMode="auto">
          <a:xfrm>
            <a:off x="107950" y="73025"/>
            <a:ext cx="9144000" cy="10064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US" altLang="en-US" sz="3000" b="1">
                <a:solidFill>
                  <a:srgbClr val="0000FF"/>
                </a:solidFill>
                <a:latin typeface="Arial" panose="020B0604020202020204" pitchFamily="34" charset="0"/>
              </a:rPr>
              <a:t>The Sex Difference is Much Greater in Line 7 than in Line 8</a:t>
            </a:r>
            <a:r>
              <a:rPr lang="en-US" altLang="en-US" sz="3000" b="1">
                <a:solidFill>
                  <a:srgbClr val="FF0000"/>
                </a:solidFill>
                <a:latin typeface="Arial" panose="020B0604020202020204" pitchFamily="34" charset="0"/>
              </a:rPr>
              <a:t>	</a:t>
            </a:r>
          </a:p>
        </p:txBody>
      </p:sp>
      <p:sp>
        <p:nvSpPr>
          <p:cNvPr id="161797" name="Rectangle 4">
            <a:extLst>
              <a:ext uri="{FF2B5EF4-FFF2-40B4-BE49-F238E27FC236}">
                <a16:creationId xmlns:a16="http://schemas.microsoft.com/office/drawing/2014/main" id="{F6C78AC9-D9B9-86CE-9CF0-27FEAEB8C99E}"/>
              </a:ext>
            </a:extLst>
          </p:cNvPr>
          <p:cNvSpPr>
            <a:spLocks noChangeArrowheads="1"/>
          </p:cNvSpPr>
          <p:nvPr/>
        </p:nvSpPr>
        <p:spPr bwMode="auto">
          <a:xfrm>
            <a:off x="3557588" y="1878013"/>
            <a:ext cx="3001962" cy="3608387"/>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161798" name="Text Box 5">
            <a:extLst>
              <a:ext uri="{FF2B5EF4-FFF2-40B4-BE49-F238E27FC236}">
                <a16:creationId xmlns:a16="http://schemas.microsoft.com/office/drawing/2014/main" id="{7F4CE811-DA23-9AB0-5A8E-1EB6DFFEE936}"/>
              </a:ext>
            </a:extLst>
          </p:cNvPr>
          <p:cNvSpPr txBox="1">
            <a:spLocks noChangeArrowheads="1"/>
          </p:cNvSpPr>
          <p:nvPr/>
        </p:nvSpPr>
        <p:spPr bwMode="auto">
          <a:xfrm>
            <a:off x="4763" y="6551613"/>
            <a:ext cx="63500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US" altLang="en-US" sz="1400">
                <a:latin typeface="Arial" panose="020B0604020202020204" pitchFamily="34" charset="0"/>
              </a:rPr>
              <a:t>Hannon et al. 2011. Behavior Genetics 41:615-624.</a:t>
            </a:r>
          </a:p>
        </p:txBody>
      </p:sp>
    </p:spTree>
  </p:cSld>
  <p:clrMapOvr>
    <a:masterClrMapping/>
  </p:clrMapOvr>
  <p:transition/>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8" name="Slide Number Placeholder 3">
            <a:extLst>
              <a:ext uri="{FF2B5EF4-FFF2-40B4-BE49-F238E27FC236}">
                <a16:creationId xmlns:a16="http://schemas.microsoft.com/office/drawing/2014/main" id="{BA871FDB-1B2E-64FD-218D-A552B43C9E07}"/>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112856C7-E633-47B5-8049-BE0B9BF588D8}" type="slidenum">
              <a:rPr lang="en-US" altLang="en-US" sz="1400"/>
              <a:pPr>
                <a:spcBef>
                  <a:spcPct val="0"/>
                </a:spcBef>
                <a:buFontTx/>
                <a:buNone/>
              </a:pPr>
              <a:t>89</a:t>
            </a:fld>
            <a:endParaRPr lang="en-US" altLang="en-US" sz="1400"/>
          </a:p>
        </p:txBody>
      </p:sp>
      <p:pic>
        <p:nvPicPr>
          <p:cNvPr id="162819" name="Picture 2">
            <a:extLst>
              <a:ext uri="{FF2B5EF4-FFF2-40B4-BE49-F238E27FC236}">
                <a16:creationId xmlns:a16="http://schemas.microsoft.com/office/drawing/2014/main" id="{16B6AFFF-0F0F-2CAB-2D6A-DEE8B0B73C83}"/>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57175" y="1250950"/>
            <a:ext cx="8382000" cy="4600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62820" name="Text Box 3">
            <a:extLst>
              <a:ext uri="{FF2B5EF4-FFF2-40B4-BE49-F238E27FC236}">
                <a16:creationId xmlns:a16="http://schemas.microsoft.com/office/drawing/2014/main" id="{EC528B3E-6AD4-2F52-4E82-1CE6E8A07F11}"/>
              </a:ext>
            </a:extLst>
          </p:cNvPr>
          <p:cNvSpPr txBox="1">
            <a:spLocks noChangeArrowheads="1"/>
          </p:cNvSpPr>
          <p:nvPr/>
        </p:nvSpPr>
        <p:spPr bwMode="auto">
          <a:xfrm>
            <a:off x="107950" y="73025"/>
            <a:ext cx="9144000" cy="10064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US" altLang="en-US" sz="3000" b="1">
                <a:solidFill>
                  <a:srgbClr val="0000FF"/>
                </a:solidFill>
                <a:latin typeface="Arial" panose="020B0604020202020204" pitchFamily="34" charset="0"/>
              </a:rPr>
              <a:t>Female Hybrids are Intermediate …</a:t>
            </a:r>
            <a:br>
              <a:rPr lang="en-US" altLang="en-US" sz="3000" b="1">
                <a:solidFill>
                  <a:srgbClr val="FF0000"/>
                </a:solidFill>
                <a:latin typeface="Arial" panose="020B0604020202020204" pitchFamily="34" charset="0"/>
              </a:rPr>
            </a:br>
            <a:r>
              <a:rPr lang="en-US" altLang="en-US" sz="3000" b="1">
                <a:solidFill>
                  <a:srgbClr val="FF0000"/>
                </a:solidFill>
                <a:latin typeface="Arial" panose="020B0604020202020204" pitchFamily="34" charset="0"/>
              </a:rPr>
              <a:t>			</a:t>
            </a:r>
          </a:p>
        </p:txBody>
      </p:sp>
      <p:sp>
        <p:nvSpPr>
          <p:cNvPr id="162821" name="Line 4">
            <a:extLst>
              <a:ext uri="{FF2B5EF4-FFF2-40B4-BE49-F238E27FC236}">
                <a16:creationId xmlns:a16="http://schemas.microsoft.com/office/drawing/2014/main" id="{E8CEC08A-5EFD-E473-9591-0618CD74B650}"/>
              </a:ext>
            </a:extLst>
          </p:cNvPr>
          <p:cNvSpPr>
            <a:spLocks noChangeShapeType="1"/>
          </p:cNvSpPr>
          <p:nvPr/>
        </p:nvSpPr>
        <p:spPr bwMode="auto">
          <a:xfrm>
            <a:off x="2152650" y="1736725"/>
            <a:ext cx="1793875" cy="444500"/>
          </a:xfrm>
          <a:prstGeom prst="line">
            <a:avLst/>
          </a:prstGeom>
          <a:noFill/>
          <a:ln w="76200">
            <a:solidFill>
              <a:srgbClr val="0000FF"/>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62822" name="Line 5">
            <a:extLst>
              <a:ext uri="{FF2B5EF4-FFF2-40B4-BE49-F238E27FC236}">
                <a16:creationId xmlns:a16="http://schemas.microsoft.com/office/drawing/2014/main" id="{10FD82F4-4B88-1B98-CDF4-8C6705EFD750}"/>
              </a:ext>
            </a:extLst>
          </p:cNvPr>
          <p:cNvSpPr>
            <a:spLocks noChangeShapeType="1"/>
          </p:cNvSpPr>
          <p:nvPr/>
        </p:nvSpPr>
        <p:spPr bwMode="auto">
          <a:xfrm flipH="1" flipV="1">
            <a:off x="5708650" y="2347913"/>
            <a:ext cx="1751013" cy="336550"/>
          </a:xfrm>
          <a:prstGeom prst="line">
            <a:avLst/>
          </a:prstGeom>
          <a:noFill/>
          <a:ln w="76200">
            <a:solidFill>
              <a:srgbClr val="0000FF"/>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62823" name="Text Box 6">
            <a:extLst>
              <a:ext uri="{FF2B5EF4-FFF2-40B4-BE49-F238E27FC236}">
                <a16:creationId xmlns:a16="http://schemas.microsoft.com/office/drawing/2014/main" id="{3A8337FE-1F45-C5B8-9553-A581F5DDCDD7}"/>
              </a:ext>
            </a:extLst>
          </p:cNvPr>
          <p:cNvSpPr txBox="1">
            <a:spLocks noChangeArrowheads="1"/>
          </p:cNvSpPr>
          <p:nvPr/>
        </p:nvSpPr>
        <p:spPr bwMode="auto">
          <a:xfrm>
            <a:off x="4763" y="6551613"/>
            <a:ext cx="63500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US" altLang="en-US" sz="1400">
                <a:latin typeface="Arial" panose="020B0604020202020204" pitchFamily="34" charset="0"/>
              </a:rPr>
              <a:t>Hannon et al. 2011. Behavior Genetics 41:615-624.</a:t>
            </a:r>
          </a:p>
        </p:txBody>
      </p:sp>
    </p:spTree>
  </p:cSld>
  <p:clrMapOvr>
    <a:masterClrMapping/>
  </p:clrMapOvr>
  <p:transition/>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866" name="Slide Number Placeholder 3">
            <a:extLst>
              <a:ext uri="{FF2B5EF4-FFF2-40B4-BE49-F238E27FC236}">
                <a16:creationId xmlns:a16="http://schemas.microsoft.com/office/drawing/2014/main" id="{018766F5-445C-ADB0-8373-B15C5EA6C88F}"/>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D28041C5-3B3D-49E2-9B3B-F97C832896BC}" type="slidenum">
              <a:rPr lang="en-US" altLang="en-US" sz="1400"/>
              <a:pPr>
                <a:spcBef>
                  <a:spcPct val="0"/>
                </a:spcBef>
                <a:buFontTx/>
                <a:buNone/>
              </a:pPr>
              <a:t>9</a:t>
            </a:fld>
            <a:endParaRPr lang="en-US" altLang="en-US" sz="1400" dirty="0"/>
          </a:p>
        </p:txBody>
      </p:sp>
      <p:pic>
        <p:nvPicPr>
          <p:cNvPr id="36868" name="Picture 3" descr="Wheel_Counter_Box_3">
            <a:extLst>
              <a:ext uri="{FF2B5EF4-FFF2-40B4-BE49-F238E27FC236}">
                <a16:creationId xmlns:a16="http://schemas.microsoft.com/office/drawing/2014/main" id="{D47BAED8-BB34-8D39-0692-8BBD55790C0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862513" y="3562350"/>
            <a:ext cx="3997325" cy="299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6869" name="Picture 4" descr="CarterTedJohnSept1995">
            <a:extLst>
              <a:ext uri="{FF2B5EF4-FFF2-40B4-BE49-F238E27FC236}">
                <a16:creationId xmlns:a16="http://schemas.microsoft.com/office/drawing/2014/main" id="{2C172480-1F15-A362-C996-7F1D67683002}"/>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49238" y="3822700"/>
            <a:ext cx="4445000" cy="255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85541" name="Text Box 5">
            <a:extLst>
              <a:ext uri="{FF2B5EF4-FFF2-40B4-BE49-F238E27FC236}">
                <a16:creationId xmlns:a16="http://schemas.microsoft.com/office/drawing/2014/main" id="{8B938DD6-A625-0C94-BD42-CBF57600B48D}"/>
              </a:ext>
            </a:extLst>
          </p:cNvPr>
          <p:cNvSpPr txBox="1">
            <a:spLocks noChangeArrowheads="1"/>
          </p:cNvSpPr>
          <p:nvPr/>
        </p:nvSpPr>
        <p:spPr bwMode="auto">
          <a:xfrm>
            <a:off x="199231" y="215825"/>
            <a:ext cx="8894763" cy="271612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50000"/>
              </a:spcBef>
              <a:defRPr/>
            </a:pPr>
            <a:r>
              <a:rPr lang="en-US" altLang="en-US" sz="3100" b="1" dirty="0">
                <a:effectLst>
                  <a:outerShdw blurRad="38100" dist="38100" dir="2700000" algn="tl">
                    <a:srgbClr val="C0C0C0"/>
                  </a:outerShdw>
                </a:effectLst>
                <a:latin typeface="Arial" panose="020B0604020202020204" pitchFamily="34" charset="0"/>
              </a:rPr>
              <a:t>Began in 1993, currently at Generation 98</a:t>
            </a:r>
          </a:p>
          <a:p>
            <a:pPr>
              <a:spcBef>
                <a:spcPct val="50000"/>
              </a:spcBef>
              <a:defRPr/>
            </a:pPr>
            <a:r>
              <a:rPr lang="en-US" altLang="en-US" sz="3100" b="1" dirty="0">
                <a:effectLst>
                  <a:outerShdw blurRad="38100" dist="38100" dir="2700000" algn="tl">
                    <a:srgbClr val="C0C0C0"/>
                  </a:outerShdw>
                </a:effectLst>
                <a:latin typeface="Arial" panose="020B0604020202020204" pitchFamily="34" charset="0"/>
              </a:rPr>
              <a:t>~179 publications – all PDFs are here:</a:t>
            </a:r>
          </a:p>
          <a:p>
            <a:pPr>
              <a:spcBef>
                <a:spcPct val="50000"/>
              </a:spcBef>
              <a:defRPr/>
            </a:pPr>
            <a:r>
              <a:rPr lang="en-US" altLang="en-US" sz="3100" b="1" u="sng" dirty="0">
                <a:solidFill>
                  <a:srgbClr val="0000FF"/>
                </a:solidFill>
                <a:effectLst>
                  <a:outerShdw blurRad="38100" dist="38100" dir="2700000" algn="tl">
                    <a:srgbClr val="C0C0C0"/>
                  </a:outerShdw>
                </a:effectLst>
                <a:latin typeface="Arial" panose="020B0604020202020204" pitchFamily="34" charset="0"/>
              </a:rPr>
              <a:t>https://sites.google.com/ucr.edu/hrmice/home</a:t>
            </a:r>
          </a:p>
          <a:p>
            <a:pPr>
              <a:spcBef>
                <a:spcPct val="50000"/>
              </a:spcBef>
              <a:defRPr/>
            </a:pPr>
            <a:r>
              <a:rPr lang="en-US" altLang="en-US" sz="3100" b="1" dirty="0">
                <a:effectLst>
                  <a:outerShdw blurRad="38100" dist="38100" dir="2700000" algn="tl">
                    <a:srgbClr val="C0C0C0"/>
                  </a:outerShdw>
                </a:effectLst>
                <a:latin typeface="Arial" panose="020B0604020202020204" pitchFamily="34" charset="0"/>
              </a:rPr>
              <a:t>Search for “</a:t>
            </a:r>
            <a:r>
              <a:rPr lang="en-US" altLang="en-US" sz="3100" b="1" dirty="0">
                <a:solidFill>
                  <a:srgbClr val="FF0000"/>
                </a:solidFill>
                <a:effectLst>
                  <a:outerShdw blurRad="38100" dist="38100" dir="2700000" algn="tl">
                    <a:srgbClr val="C0C0C0"/>
                  </a:outerShdw>
                </a:effectLst>
                <a:latin typeface="Arial" panose="020B0604020202020204" pitchFamily="34" charset="0"/>
              </a:rPr>
              <a:t>High Runner mice</a:t>
            </a:r>
            <a:r>
              <a:rPr lang="en-US" altLang="en-US" sz="3100" b="1" dirty="0">
                <a:effectLst>
                  <a:outerShdw blurRad="38100" dist="38100" dir="2700000" algn="tl">
                    <a:srgbClr val="C0C0C0"/>
                  </a:outerShdw>
                </a:effectLst>
                <a:latin typeface="Arial" panose="020B0604020202020204" pitchFamily="34" charset="0"/>
              </a:rPr>
              <a:t>”</a:t>
            </a:r>
          </a:p>
        </p:txBody>
      </p:sp>
      <p:sp>
        <p:nvSpPr>
          <p:cNvPr id="1985542" name="Text Box 6">
            <a:extLst>
              <a:ext uri="{FF2B5EF4-FFF2-40B4-BE49-F238E27FC236}">
                <a16:creationId xmlns:a16="http://schemas.microsoft.com/office/drawing/2014/main" id="{40BB1D80-9356-4289-7163-0404DCF0EC6B}"/>
              </a:ext>
            </a:extLst>
          </p:cNvPr>
          <p:cNvSpPr txBox="1">
            <a:spLocks noChangeArrowheads="1"/>
          </p:cNvSpPr>
          <p:nvPr/>
        </p:nvSpPr>
        <p:spPr bwMode="auto">
          <a:xfrm>
            <a:off x="436563" y="3478213"/>
            <a:ext cx="4210050" cy="3508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50000"/>
              </a:spcBef>
              <a:defRPr/>
            </a:pPr>
            <a:r>
              <a:rPr lang="en-US" altLang="en-US" sz="1700" b="1" dirty="0">
                <a:effectLst>
                  <a:outerShdw blurRad="38100" dist="38100" dir="2700000" algn="tl">
                    <a:srgbClr val="C0C0C0"/>
                  </a:outerShdw>
                </a:effectLst>
                <a:latin typeface="Arial" panose="020B0604020202020204" pitchFamily="34" charset="0"/>
              </a:rPr>
              <a:t>Pat Carter, Ted Garland, John Swallow</a:t>
            </a:r>
          </a:p>
        </p:txBody>
      </p:sp>
      <p:sp>
        <p:nvSpPr>
          <p:cNvPr id="1985543" name="Text Box 7">
            <a:extLst>
              <a:ext uri="{FF2B5EF4-FFF2-40B4-BE49-F238E27FC236}">
                <a16:creationId xmlns:a16="http://schemas.microsoft.com/office/drawing/2014/main" id="{C47D7322-6D59-3436-B51D-0C5D55E89A89}"/>
              </a:ext>
            </a:extLst>
          </p:cNvPr>
          <p:cNvSpPr txBox="1">
            <a:spLocks noChangeArrowheads="1"/>
          </p:cNvSpPr>
          <p:nvPr/>
        </p:nvSpPr>
        <p:spPr bwMode="auto">
          <a:xfrm>
            <a:off x="2022475" y="6367463"/>
            <a:ext cx="758825"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50000"/>
              </a:spcBef>
              <a:defRPr/>
            </a:pPr>
            <a:r>
              <a:rPr lang="en-US" altLang="en-US" sz="1800" b="1" dirty="0">
                <a:effectLst>
                  <a:outerShdw blurRad="38100" dist="38100" dir="2700000" algn="tl">
                    <a:srgbClr val="C0C0C0"/>
                  </a:outerShdw>
                </a:effectLst>
                <a:latin typeface="Arial" panose="020B0604020202020204" pitchFamily="34" charset="0"/>
              </a:rPr>
              <a:t>1995</a:t>
            </a:r>
          </a:p>
        </p:txBody>
      </p:sp>
    </p:spTree>
    <p:extLst>
      <p:ext uri="{BB962C8B-B14F-4D97-AF65-F5344CB8AC3E}">
        <p14:creationId xmlns:p14="http://schemas.microsoft.com/office/powerpoint/2010/main" val="381145428"/>
      </p:ext>
    </p:extLst>
  </p:cSld>
  <p:clrMapOvr>
    <a:masterClrMapping/>
  </p:clrMapOvr>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42" name="Slide Number Placeholder 3">
            <a:extLst>
              <a:ext uri="{FF2B5EF4-FFF2-40B4-BE49-F238E27FC236}">
                <a16:creationId xmlns:a16="http://schemas.microsoft.com/office/drawing/2014/main" id="{33DB71E5-3E12-DB92-192C-CE6C7F87D745}"/>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9E1839E7-BFB7-405B-903E-8AEE18930E40}" type="slidenum">
              <a:rPr lang="en-US" altLang="en-US" sz="1400"/>
              <a:pPr>
                <a:spcBef>
                  <a:spcPct val="0"/>
                </a:spcBef>
                <a:buFontTx/>
                <a:buNone/>
              </a:pPr>
              <a:t>90</a:t>
            </a:fld>
            <a:endParaRPr lang="en-US" altLang="en-US" sz="1400"/>
          </a:p>
        </p:txBody>
      </p:sp>
      <p:pic>
        <p:nvPicPr>
          <p:cNvPr id="163843" name="Picture 2">
            <a:extLst>
              <a:ext uri="{FF2B5EF4-FFF2-40B4-BE49-F238E27FC236}">
                <a16:creationId xmlns:a16="http://schemas.microsoft.com/office/drawing/2014/main" id="{728DBB50-E0E3-8E0C-0101-958C1A1EC462}"/>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57175" y="1250950"/>
            <a:ext cx="8382000" cy="4600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63844" name="Text Box 3">
            <a:extLst>
              <a:ext uri="{FF2B5EF4-FFF2-40B4-BE49-F238E27FC236}">
                <a16:creationId xmlns:a16="http://schemas.microsoft.com/office/drawing/2014/main" id="{28E554D0-FB97-9540-B011-27AB421E1B6D}"/>
              </a:ext>
            </a:extLst>
          </p:cNvPr>
          <p:cNvSpPr txBox="1">
            <a:spLocks noChangeArrowheads="1"/>
          </p:cNvSpPr>
          <p:nvPr/>
        </p:nvSpPr>
        <p:spPr bwMode="auto">
          <a:xfrm>
            <a:off x="107950" y="73025"/>
            <a:ext cx="9144000" cy="10064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US" altLang="en-US" sz="3000" b="1">
                <a:solidFill>
                  <a:srgbClr val="0000FF"/>
                </a:solidFill>
                <a:latin typeface="Arial" panose="020B0604020202020204" pitchFamily="34" charset="0"/>
              </a:rPr>
              <a:t>Female Hybrids are Intermediate,</a:t>
            </a:r>
            <a:br>
              <a:rPr lang="en-US" altLang="en-US" sz="3000" b="1">
                <a:solidFill>
                  <a:srgbClr val="FF0000"/>
                </a:solidFill>
                <a:latin typeface="Arial" panose="020B0604020202020204" pitchFamily="34" charset="0"/>
              </a:rPr>
            </a:br>
            <a:r>
              <a:rPr lang="en-US" altLang="en-US" sz="3000" b="1">
                <a:solidFill>
                  <a:srgbClr val="FF0000"/>
                </a:solidFill>
                <a:latin typeface="Arial" panose="020B0604020202020204" pitchFamily="34" charset="0"/>
              </a:rPr>
              <a:t>			but Male Hybrids show Heterosis</a:t>
            </a:r>
          </a:p>
        </p:txBody>
      </p:sp>
      <p:sp>
        <p:nvSpPr>
          <p:cNvPr id="163845" name="Line 4">
            <a:extLst>
              <a:ext uri="{FF2B5EF4-FFF2-40B4-BE49-F238E27FC236}">
                <a16:creationId xmlns:a16="http://schemas.microsoft.com/office/drawing/2014/main" id="{816CDD47-599E-F6F5-73BE-F18F217BD073}"/>
              </a:ext>
            </a:extLst>
          </p:cNvPr>
          <p:cNvSpPr>
            <a:spLocks noChangeShapeType="1"/>
          </p:cNvSpPr>
          <p:nvPr/>
        </p:nvSpPr>
        <p:spPr bwMode="auto">
          <a:xfrm>
            <a:off x="2152650" y="1736725"/>
            <a:ext cx="1793875" cy="444500"/>
          </a:xfrm>
          <a:prstGeom prst="line">
            <a:avLst/>
          </a:prstGeom>
          <a:noFill/>
          <a:ln w="76200">
            <a:solidFill>
              <a:srgbClr val="0000FF"/>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63846" name="Line 5">
            <a:extLst>
              <a:ext uri="{FF2B5EF4-FFF2-40B4-BE49-F238E27FC236}">
                <a16:creationId xmlns:a16="http://schemas.microsoft.com/office/drawing/2014/main" id="{C650994C-16ED-65A6-75DC-FB35A961CDE0}"/>
              </a:ext>
            </a:extLst>
          </p:cNvPr>
          <p:cNvSpPr>
            <a:spLocks noChangeShapeType="1"/>
          </p:cNvSpPr>
          <p:nvPr/>
        </p:nvSpPr>
        <p:spPr bwMode="auto">
          <a:xfrm flipH="1" flipV="1">
            <a:off x="5708650" y="2347913"/>
            <a:ext cx="1751013" cy="336550"/>
          </a:xfrm>
          <a:prstGeom prst="line">
            <a:avLst/>
          </a:prstGeom>
          <a:noFill/>
          <a:ln w="76200">
            <a:solidFill>
              <a:srgbClr val="0000FF"/>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63847" name="Line 6">
            <a:extLst>
              <a:ext uri="{FF2B5EF4-FFF2-40B4-BE49-F238E27FC236}">
                <a16:creationId xmlns:a16="http://schemas.microsoft.com/office/drawing/2014/main" id="{11EA4C5B-7E78-6EC8-CB77-286102490D33}"/>
              </a:ext>
            </a:extLst>
          </p:cNvPr>
          <p:cNvSpPr>
            <a:spLocks noChangeShapeType="1"/>
          </p:cNvSpPr>
          <p:nvPr/>
        </p:nvSpPr>
        <p:spPr bwMode="auto">
          <a:xfrm flipH="1" flipV="1">
            <a:off x="6211888" y="2565400"/>
            <a:ext cx="1757362" cy="315913"/>
          </a:xfrm>
          <a:prstGeom prst="line">
            <a:avLst/>
          </a:prstGeom>
          <a:noFill/>
          <a:ln w="76200">
            <a:solidFill>
              <a:srgbClr val="FF0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63848" name="Line 7">
            <a:extLst>
              <a:ext uri="{FF2B5EF4-FFF2-40B4-BE49-F238E27FC236}">
                <a16:creationId xmlns:a16="http://schemas.microsoft.com/office/drawing/2014/main" id="{C9BB01A0-EC4F-9E7C-CE23-0C28E6DAC024}"/>
              </a:ext>
            </a:extLst>
          </p:cNvPr>
          <p:cNvSpPr>
            <a:spLocks noChangeShapeType="1"/>
          </p:cNvSpPr>
          <p:nvPr/>
        </p:nvSpPr>
        <p:spPr bwMode="auto">
          <a:xfrm flipV="1">
            <a:off x="2662238" y="2314575"/>
            <a:ext cx="1801812" cy="812800"/>
          </a:xfrm>
          <a:prstGeom prst="line">
            <a:avLst/>
          </a:prstGeom>
          <a:noFill/>
          <a:ln w="76200">
            <a:solidFill>
              <a:srgbClr val="FF0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63849" name="Text Box 8">
            <a:extLst>
              <a:ext uri="{FF2B5EF4-FFF2-40B4-BE49-F238E27FC236}">
                <a16:creationId xmlns:a16="http://schemas.microsoft.com/office/drawing/2014/main" id="{90775395-4E8E-34A8-F41E-7CE9DE1D1F07}"/>
              </a:ext>
            </a:extLst>
          </p:cNvPr>
          <p:cNvSpPr txBox="1">
            <a:spLocks noChangeArrowheads="1"/>
          </p:cNvSpPr>
          <p:nvPr/>
        </p:nvSpPr>
        <p:spPr bwMode="auto">
          <a:xfrm>
            <a:off x="4763" y="6551613"/>
            <a:ext cx="63500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US" altLang="en-US" sz="1400">
                <a:latin typeface="Arial" panose="020B0604020202020204" pitchFamily="34" charset="0"/>
              </a:rPr>
              <a:t>Hannon et al. 2011. Behavior Genetics 41:615-624.</a:t>
            </a:r>
          </a:p>
        </p:txBody>
      </p:sp>
    </p:spTree>
  </p:cSld>
  <p:clrMapOvr>
    <a:masterClrMapping/>
  </p:clrMapOvr>
  <p:transition/>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4866" name="Slide Number Placeholder 3">
            <a:extLst>
              <a:ext uri="{FF2B5EF4-FFF2-40B4-BE49-F238E27FC236}">
                <a16:creationId xmlns:a16="http://schemas.microsoft.com/office/drawing/2014/main" id="{40A285A9-D20D-9AF7-0917-C929C79C02C1}"/>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371DFD7F-074F-498A-9B3F-A17760B70121}" type="slidenum">
              <a:rPr lang="en-US" altLang="en-US" sz="1400"/>
              <a:pPr>
                <a:spcBef>
                  <a:spcPct val="0"/>
                </a:spcBef>
                <a:buFontTx/>
                <a:buNone/>
              </a:pPr>
              <a:t>91</a:t>
            </a:fld>
            <a:endParaRPr lang="en-US" altLang="en-US" sz="1400"/>
          </a:p>
        </p:txBody>
      </p:sp>
      <p:sp>
        <p:nvSpPr>
          <p:cNvPr id="164867" name="TextBox 2">
            <a:extLst>
              <a:ext uri="{FF2B5EF4-FFF2-40B4-BE49-F238E27FC236}">
                <a16:creationId xmlns:a16="http://schemas.microsoft.com/office/drawing/2014/main" id="{3BE467E3-679D-34F5-7AD9-06D9F65ACBA6}"/>
              </a:ext>
            </a:extLst>
          </p:cNvPr>
          <p:cNvSpPr txBox="1">
            <a:spLocks noChangeArrowheads="1"/>
          </p:cNvSpPr>
          <p:nvPr/>
        </p:nvSpPr>
        <p:spPr bwMode="auto">
          <a:xfrm>
            <a:off x="180975" y="1028700"/>
            <a:ext cx="8985250" cy="625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en-US" sz="3500">
                <a:latin typeface="Arial" panose="020B0604020202020204" pitchFamily="34" charset="0"/>
              </a:rPr>
              <a:t>Can the apparent selection limit be broken? </a:t>
            </a:r>
          </a:p>
        </p:txBody>
      </p:sp>
      <p:sp>
        <p:nvSpPr>
          <p:cNvPr id="164868" name="TextBox 5">
            <a:extLst>
              <a:ext uri="{FF2B5EF4-FFF2-40B4-BE49-F238E27FC236}">
                <a16:creationId xmlns:a16="http://schemas.microsoft.com/office/drawing/2014/main" id="{499253CD-6FAB-948F-44CC-DB75AF3CDEA1}"/>
              </a:ext>
            </a:extLst>
          </p:cNvPr>
          <p:cNvSpPr txBox="1">
            <a:spLocks noChangeArrowheads="1"/>
          </p:cNvSpPr>
          <p:nvPr/>
        </p:nvSpPr>
        <p:spPr bwMode="auto">
          <a:xfrm>
            <a:off x="268288" y="1893888"/>
            <a:ext cx="8863012" cy="4295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spcAft>
                <a:spcPct val="30000"/>
              </a:spcAft>
              <a:buFontTx/>
              <a:buNone/>
            </a:pPr>
            <a:r>
              <a:rPr lang="en-US" altLang="en-US" sz="3000">
                <a:solidFill>
                  <a:srgbClr val="FF0000"/>
                </a:solidFill>
                <a:latin typeface="Arial" panose="020B0604020202020204" pitchFamily="34" charset="0"/>
              </a:rPr>
              <a:t>Evidence points to YES, because hybrid males significantly outran purebred males.</a:t>
            </a:r>
          </a:p>
          <a:p>
            <a:pPr eaLnBrk="1" hangingPunct="1">
              <a:spcBef>
                <a:spcPct val="0"/>
              </a:spcBef>
              <a:spcAft>
                <a:spcPct val="30000"/>
              </a:spcAft>
              <a:buFontTx/>
              <a:buNone/>
            </a:pPr>
            <a:r>
              <a:rPr lang="en-US" altLang="en-US" sz="3000">
                <a:solidFill>
                  <a:srgbClr val="FF0000"/>
                </a:solidFill>
                <a:latin typeface="Arial" panose="020B0604020202020204" pitchFamily="34" charset="0"/>
              </a:rPr>
              <a:t>Thus, it is possible for males to run more revolutions/day.</a:t>
            </a:r>
          </a:p>
          <a:p>
            <a:pPr eaLnBrk="1" hangingPunct="1">
              <a:spcBef>
                <a:spcPct val="0"/>
              </a:spcBef>
              <a:spcAft>
                <a:spcPct val="30000"/>
              </a:spcAft>
              <a:buFontTx/>
              <a:buNone/>
            </a:pPr>
            <a:endParaRPr lang="en-US" altLang="en-US" sz="3000">
              <a:solidFill>
                <a:srgbClr val="FF0000"/>
              </a:solidFill>
              <a:latin typeface="Arial" panose="020B0604020202020204" pitchFamily="34" charset="0"/>
            </a:endParaRPr>
          </a:p>
          <a:p>
            <a:pPr eaLnBrk="1" hangingPunct="1">
              <a:spcBef>
                <a:spcPct val="0"/>
              </a:spcBef>
              <a:spcAft>
                <a:spcPct val="30000"/>
              </a:spcAft>
              <a:buFontTx/>
              <a:buNone/>
            </a:pPr>
            <a:r>
              <a:rPr lang="en-US" altLang="en-US" sz="3000">
                <a:solidFill>
                  <a:srgbClr val="0000FF"/>
                </a:solidFill>
                <a:latin typeface="Arial" panose="020B0604020202020204" pitchFamily="34" charset="0"/>
              </a:rPr>
              <a:t>But maybe the limit can only be broken for males?</a:t>
            </a:r>
          </a:p>
          <a:p>
            <a:pPr eaLnBrk="1" hangingPunct="1">
              <a:spcBef>
                <a:spcPct val="0"/>
              </a:spcBef>
              <a:spcAft>
                <a:spcPct val="30000"/>
              </a:spcAft>
              <a:buFontTx/>
              <a:buNone/>
            </a:pPr>
            <a:r>
              <a:rPr lang="en-US" altLang="en-US" sz="3000">
                <a:solidFill>
                  <a:srgbClr val="0000FF"/>
                </a:solidFill>
                <a:latin typeface="Arial" panose="020B0604020202020204" pitchFamily="34" charset="0"/>
              </a:rPr>
              <a:t>This could give us insight concerning the evolution of sexual dimorphism. </a:t>
            </a:r>
          </a:p>
        </p:txBody>
      </p:sp>
      <p:sp>
        <p:nvSpPr>
          <p:cNvPr id="164869" name="TextBox 3">
            <a:extLst>
              <a:ext uri="{FF2B5EF4-FFF2-40B4-BE49-F238E27FC236}">
                <a16:creationId xmlns:a16="http://schemas.microsoft.com/office/drawing/2014/main" id="{B09378A0-CAA0-A5E1-88ED-981489C963EA}"/>
              </a:ext>
            </a:extLst>
          </p:cNvPr>
          <p:cNvSpPr txBox="1">
            <a:spLocks noChangeArrowheads="1"/>
          </p:cNvSpPr>
          <p:nvPr/>
        </p:nvSpPr>
        <p:spPr bwMode="auto">
          <a:xfrm>
            <a:off x="333375" y="166688"/>
            <a:ext cx="8836025"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en-US" sz="4000" b="1">
                <a:latin typeface="Arial" panose="020B0604020202020204" pitchFamily="34" charset="0"/>
              </a:rPr>
              <a:t>Implications of HR 7 X HR 8 Cross</a:t>
            </a:r>
            <a:endParaRPr lang="en-US" altLang="en-US" sz="4000" b="1">
              <a:solidFill>
                <a:srgbClr val="FF0000"/>
              </a:solidFill>
              <a:latin typeface="Arial" panose="020B0604020202020204" pitchFamily="34" charset="0"/>
            </a:endParaRPr>
          </a:p>
        </p:txBody>
      </p:sp>
      <p:sp>
        <p:nvSpPr>
          <p:cNvPr id="164870" name="Text Box 5">
            <a:extLst>
              <a:ext uri="{FF2B5EF4-FFF2-40B4-BE49-F238E27FC236}">
                <a16:creationId xmlns:a16="http://schemas.microsoft.com/office/drawing/2014/main" id="{06400424-655C-5D61-D343-E34D024C1504}"/>
              </a:ext>
            </a:extLst>
          </p:cNvPr>
          <p:cNvSpPr txBox="1">
            <a:spLocks noChangeArrowheads="1"/>
          </p:cNvSpPr>
          <p:nvPr/>
        </p:nvSpPr>
        <p:spPr bwMode="auto">
          <a:xfrm>
            <a:off x="4763" y="6551613"/>
            <a:ext cx="63500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US" altLang="en-US" sz="1400">
                <a:latin typeface="Arial" panose="020B0604020202020204" pitchFamily="34" charset="0"/>
              </a:rPr>
              <a:t>Hannon et al. 2011. Behavior Genetics 41:615-624.</a:t>
            </a:r>
          </a:p>
        </p:txBody>
      </p:sp>
    </p:spTree>
  </p:cSld>
  <p:clrMapOvr>
    <a:masterClrMapping/>
  </p:clrMapOvr>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6914" name="Slide Number Placeholder 3">
            <a:extLst>
              <a:ext uri="{FF2B5EF4-FFF2-40B4-BE49-F238E27FC236}">
                <a16:creationId xmlns:a16="http://schemas.microsoft.com/office/drawing/2014/main" id="{48971335-C9A4-B368-F267-340080C72A79}"/>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FD8343F0-F43B-46D9-8367-AE8EE4F669B7}" type="slidenum">
              <a:rPr lang="en-US" altLang="en-US" sz="1400"/>
              <a:pPr>
                <a:spcBef>
                  <a:spcPct val="0"/>
                </a:spcBef>
                <a:buFontTx/>
                <a:buNone/>
              </a:pPr>
              <a:t>92</a:t>
            </a:fld>
            <a:endParaRPr lang="en-US" altLang="en-US" sz="1400"/>
          </a:p>
        </p:txBody>
      </p:sp>
      <p:graphicFrame>
        <p:nvGraphicFramePr>
          <p:cNvPr id="166915" name="Object 2">
            <a:extLst>
              <a:ext uri="{FF2B5EF4-FFF2-40B4-BE49-F238E27FC236}">
                <a16:creationId xmlns:a16="http://schemas.microsoft.com/office/drawing/2014/main" id="{C55DDA7F-5D99-390D-B5B5-32DFBE014687}"/>
              </a:ext>
            </a:extLst>
          </p:cNvPr>
          <p:cNvGraphicFramePr>
            <a:graphicFrameLocks noChangeAspect="1"/>
          </p:cNvGraphicFramePr>
          <p:nvPr/>
        </p:nvGraphicFramePr>
        <p:xfrm>
          <a:off x="549275" y="436563"/>
          <a:ext cx="7918450" cy="4794250"/>
        </p:xfrm>
        <a:graphic>
          <a:graphicData uri="http://schemas.openxmlformats.org/presentationml/2006/ole">
            <mc:AlternateContent xmlns:mc="http://schemas.openxmlformats.org/markup-compatibility/2006">
              <mc:Choice xmlns:v="urn:schemas-microsoft-com:vml" Requires="v">
                <p:oleObj name="Chart" r:id="rId3" imgW="5886450" imgH="2905125" progId="Excel.Chart.8">
                  <p:embed/>
                </p:oleObj>
              </mc:Choice>
              <mc:Fallback>
                <p:oleObj name="Chart" r:id="rId3" imgW="5886450" imgH="2905125" progId="Excel.Chart.8">
                  <p:embed/>
                  <p:pic>
                    <p:nvPicPr>
                      <p:cNvPr id="0" name="Object 2"/>
                      <p:cNvPicPr>
                        <a:picLocks noChangeAspect="1" noChangeArrowheads="1"/>
                      </p:cNvPicPr>
                      <p:nvPr/>
                    </p:nvPicPr>
                    <p:blipFill>
                      <a:blip r:embed="rId4">
                        <a:extLst>
                          <a:ext uri="{28A0092B-C50C-407E-A947-70E740481C1C}">
                            <a14:useLocalDpi xmlns:a14="http://schemas.microsoft.com/office/drawing/2010/main" val="0"/>
                          </a:ext>
                        </a:extLst>
                      </a:blip>
                      <a:srcRect r="23732"/>
                      <a:stretch>
                        <a:fillRect/>
                      </a:stretch>
                    </p:blipFill>
                    <p:spPr bwMode="auto">
                      <a:xfrm>
                        <a:off x="549275" y="436563"/>
                        <a:ext cx="7918450" cy="4794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166916" name="Rectangle 3">
            <a:extLst>
              <a:ext uri="{FF2B5EF4-FFF2-40B4-BE49-F238E27FC236}">
                <a16:creationId xmlns:a16="http://schemas.microsoft.com/office/drawing/2014/main" id="{740FDD61-B582-1D1C-769D-B0F2204B8B76}"/>
              </a:ext>
            </a:extLst>
          </p:cNvPr>
          <p:cNvSpPr>
            <a:spLocks noChangeArrowheads="1"/>
          </p:cNvSpPr>
          <p:nvPr/>
        </p:nvSpPr>
        <p:spPr bwMode="auto">
          <a:xfrm>
            <a:off x="831850" y="708025"/>
            <a:ext cx="349250" cy="330200"/>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grpSp>
        <p:nvGrpSpPr>
          <p:cNvPr id="166917" name="Group 4">
            <a:extLst>
              <a:ext uri="{FF2B5EF4-FFF2-40B4-BE49-F238E27FC236}">
                <a16:creationId xmlns:a16="http://schemas.microsoft.com/office/drawing/2014/main" id="{37CC9BB6-EF74-B50F-5874-8B709AF3AF4D}"/>
              </a:ext>
            </a:extLst>
          </p:cNvPr>
          <p:cNvGrpSpPr>
            <a:grpSpLocks/>
          </p:cNvGrpSpPr>
          <p:nvPr/>
        </p:nvGrpSpPr>
        <p:grpSpPr bwMode="auto">
          <a:xfrm>
            <a:off x="1905000" y="4540250"/>
            <a:ext cx="6602413" cy="1420813"/>
            <a:chOff x="1200" y="2836"/>
            <a:chExt cx="4159" cy="895"/>
          </a:xfrm>
        </p:grpSpPr>
        <p:sp>
          <p:nvSpPr>
            <p:cNvPr id="166928" name="Text Box 5">
              <a:extLst>
                <a:ext uri="{FF2B5EF4-FFF2-40B4-BE49-F238E27FC236}">
                  <a16:creationId xmlns:a16="http://schemas.microsoft.com/office/drawing/2014/main" id="{59D65F7C-5E6E-F4B1-BC05-390835756830}"/>
                </a:ext>
              </a:extLst>
            </p:cNvPr>
            <p:cNvSpPr txBox="1">
              <a:spLocks noChangeArrowheads="1"/>
            </p:cNvSpPr>
            <p:nvPr/>
          </p:nvSpPr>
          <p:spPr bwMode="auto">
            <a:xfrm>
              <a:off x="1732" y="3404"/>
              <a:ext cx="3045"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50000"/>
                </a:spcBef>
                <a:buFontTx/>
                <a:buNone/>
              </a:pPr>
              <a:r>
                <a:rPr lang="en-US" altLang="en-US" sz="2800" b="1">
                  <a:solidFill>
                    <a:srgbClr val="0000FF"/>
                  </a:solidFill>
                  <a:latin typeface="Arial" panose="020B0604020202020204" pitchFamily="34" charset="0"/>
                </a:rPr>
                <a:t>Control                 </a:t>
              </a:r>
              <a:r>
                <a:rPr lang="en-US" altLang="en-US" sz="2800" b="1">
                  <a:solidFill>
                    <a:srgbClr val="FF0000"/>
                  </a:solidFill>
                  <a:latin typeface="Arial" panose="020B0604020202020204" pitchFamily="34" charset="0"/>
                </a:rPr>
                <a:t>Selected</a:t>
              </a:r>
              <a:endParaRPr lang="en-US" altLang="en-US" sz="2800" b="1">
                <a:solidFill>
                  <a:srgbClr val="0000FF"/>
                </a:solidFill>
                <a:latin typeface="Arial" panose="020B0604020202020204" pitchFamily="34" charset="0"/>
              </a:endParaRPr>
            </a:p>
          </p:txBody>
        </p:sp>
        <p:sp>
          <p:nvSpPr>
            <p:cNvPr id="166929" name="Text Box 6">
              <a:extLst>
                <a:ext uri="{FF2B5EF4-FFF2-40B4-BE49-F238E27FC236}">
                  <a16:creationId xmlns:a16="http://schemas.microsoft.com/office/drawing/2014/main" id="{A0735A0D-D8B4-B837-B4C6-340EFFF1305B}"/>
                </a:ext>
              </a:extLst>
            </p:cNvPr>
            <p:cNvSpPr txBox="1">
              <a:spLocks noChangeArrowheads="1"/>
            </p:cNvSpPr>
            <p:nvPr/>
          </p:nvSpPr>
          <p:spPr bwMode="auto">
            <a:xfrm>
              <a:off x="1200" y="3104"/>
              <a:ext cx="4159"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50000"/>
                </a:spcBef>
                <a:buFontTx/>
                <a:buNone/>
              </a:pPr>
              <a:r>
                <a:rPr lang="en-US" altLang="en-US" sz="2400">
                  <a:latin typeface="Arial" panose="020B0604020202020204" pitchFamily="34" charset="0"/>
                </a:rPr>
                <a:t>No Wheel     Wheel      No Wheel     Wheel</a:t>
              </a:r>
            </a:p>
          </p:txBody>
        </p:sp>
        <p:grpSp>
          <p:nvGrpSpPr>
            <p:cNvPr id="166930" name="Group 7">
              <a:extLst>
                <a:ext uri="{FF2B5EF4-FFF2-40B4-BE49-F238E27FC236}">
                  <a16:creationId xmlns:a16="http://schemas.microsoft.com/office/drawing/2014/main" id="{103715AD-A602-1C57-F954-3CE84D446126}"/>
                </a:ext>
              </a:extLst>
            </p:cNvPr>
            <p:cNvGrpSpPr>
              <a:grpSpLocks/>
            </p:cNvGrpSpPr>
            <p:nvPr/>
          </p:nvGrpSpPr>
          <p:grpSpPr bwMode="auto">
            <a:xfrm>
              <a:off x="1306" y="2836"/>
              <a:ext cx="3734" cy="300"/>
              <a:chOff x="1306" y="2836"/>
              <a:chExt cx="3734" cy="300"/>
            </a:xfrm>
          </p:grpSpPr>
          <p:sp>
            <p:nvSpPr>
              <p:cNvPr id="166931" name="Text Box 8">
                <a:extLst>
                  <a:ext uri="{FF2B5EF4-FFF2-40B4-BE49-F238E27FC236}">
                    <a16:creationId xmlns:a16="http://schemas.microsoft.com/office/drawing/2014/main" id="{B16614DE-AA8C-C0EF-DE4E-11485F8FE048}"/>
                  </a:ext>
                </a:extLst>
              </p:cNvPr>
              <p:cNvSpPr txBox="1">
                <a:spLocks noChangeArrowheads="1"/>
              </p:cNvSpPr>
              <p:nvPr/>
            </p:nvSpPr>
            <p:spPr bwMode="auto">
              <a:xfrm>
                <a:off x="1748" y="2840"/>
                <a:ext cx="384"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50000"/>
                  </a:spcBef>
                  <a:buFontTx/>
                  <a:buNone/>
                </a:pPr>
                <a:r>
                  <a:rPr lang="en-US" altLang="en-US" sz="2400">
                    <a:latin typeface="Arial" panose="020B0604020202020204" pitchFamily="34" charset="0"/>
                  </a:rPr>
                  <a:t>HF</a:t>
                </a:r>
              </a:p>
            </p:txBody>
          </p:sp>
          <p:sp>
            <p:nvSpPr>
              <p:cNvPr id="166932" name="Text Box 9">
                <a:extLst>
                  <a:ext uri="{FF2B5EF4-FFF2-40B4-BE49-F238E27FC236}">
                    <a16:creationId xmlns:a16="http://schemas.microsoft.com/office/drawing/2014/main" id="{111708A9-8208-AFEF-8F0F-206F9A86C901}"/>
                  </a:ext>
                </a:extLst>
              </p:cNvPr>
              <p:cNvSpPr txBox="1">
                <a:spLocks noChangeArrowheads="1"/>
              </p:cNvSpPr>
              <p:nvPr/>
            </p:nvSpPr>
            <p:spPr bwMode="auto">
              <a:xfrm>
                <a:off x="2712" y="2846"/>
                <a:ext cx="536" cy="288"/>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50000"/>
                  </a:spcBef>
                  <a:buFontTx/>
                  <a:buNone/>
                </a:pPr>
                <a:r>
                  <a:rPr lang="en-US" altLang="en-US" sz="2400">
                    <a:latin typeface="Arial" panose="020B0604020202020204" pitchFamily="34" charset="0"/>
                  </a:rPr>
                  <a:t>HF</a:t>
                </a:r>
              </a:p>
            </p:txBody>
          </p:sp>
          <p:sp>
            <p:nvSpPr>
              <p:cNvPr id="166933" name="Text Box 10">
                <a:extLst>
                  <a:ext uri="{FF2B5EF4-FFF2-40B4-BE49-F238E27FC236}">
                    <a16:creationId xmlns:a16="http://schemas.microsoft.com/office/drawing/2014/main" id="{889DC741-FBCD-C65F-CC47-A36C1B3027B7}"/>
                  </a:ext>
                </a:extLst>
              </p:cNvPr>
              <p:cNvSpPr txBox="1">
                <a:spLocks noChangeArrowheads="1"/>
              </p:cNvSpPr>
              <p:nvPr/>
            </p:nvSpPr>
            <p:spPr bwMode="auto">
              <a:xfrm>
                <a:off x="3684" y="2838"/>
                <a:ext cx="384"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50000"/>
                  </a:spcBef>
                  <a:buFontTx/>
                  <a:buNone/>
                </a:pPr>
                <a:r>
                  <a:rPr lang="en-US" altLang="en-US" sz="2400">
                    <a:latin typeface="Arial" panose="020B0604020202020204" pitchFamily="34" charset="0"/>
                  </a:rPr>
                  <a:t>HF</a:t>
                </a:r>
              </a:p>
            </p:txBody>
          </p:sp>
          <p:sp>
            <p:nvSpPr>
              <p:cNvPr id="166934" name="Text Box 11">
                <a:extLst>
                  <a:ext uri="{FF2B5EF4-FFF2-40B4-BE49-F238E27FC236}">
                    <a16:creationId xmlns:a16="http://schemas.microsoft.com/office/drawing/2014/main" id="{E4F33755-97F6-A1F3-DB73-1E0591A0EE7C}"/>
                  </a:ext>
                </a:extLst>
              </p:cNvPr>
              <p:cNvSpPr txBox="1">
                <a:spLocks noChangeArrowheads="1"/>
              </p:cNvSpPr>
              <p:nvPr/>
            </p:nvSpPr>
            <p:spPr bwMode="auto">
              <a:xfrm>
                <a:off x="4656" y="2848"/>
                <a:ext cx="384"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50000"/>
                  </a:spcBef>
                  <a:buFontTx/>
                  <a:buNone/>
                </a:pPr>
                <a:r>
                  <a:rPr lang="en-US" altLang="en-US" sz="2400">
                    <a:latin typeface="Arial" panose="020B0604020202020204" pitchFamily="34" charset="0"/>
                  </a:rPr>
                  <a:t>HF</a:t>
                </a:r>
              </a:p>
            </p:txBody>
          </p:sp>
          <p:sp>
            <p:nvSpPr>
              <p:cNvPr id="166935" name="Text Box 12">
                <a:extLst>
                  <a:ext uri="{FF2B5EF4-FFF2-40B4-BE49-F238E27FC236}">
                    <a16:creationId xmlns:a16="http://schemas.microsoft.com/office/drawing/2014/main" id="{E51388E9-32CC-9299-EF19-3C3DD7EE0215}"/>
                  </a:ext>
                </a:extLst>
              </p:cNvPr>
              <p:cNvSpPr txBox="1">
                <a:spLocks noChangeArrowheads="1"/>
              </p:cNvSpPr>
              <p:nvPr/>
            </p:nvSpPr>
            <p:spPr bwMode="auto">
              <a:xfrm>
                <a:off x="4232" y="2838"/>
                <a:ext cx="307"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50000"/>
                  </a:spcBef>
                  <a:buFontTx/>
                  <a:buNone/>
                </a:pPr>
                <a:r>
                  <a:rPr lang="en-US" altLang="en-US" sz="2400">
                    <a:latin typeface="Arial" panose="020B0604020202020204" pitchFamily="34" charset="0"/>
                  </a:rPr>
                  <a:t>C</a:t>
                </a:r>
              </a:p>
            </p:txBody>
          </p:sp>
          <p:sp>
            <p:nvSpPr>
              <p:cNvPr id="166936" name="Text Box 13">
                <a:extLst>
                  <a:ext uri="{FF2B5EF4-FFF2-40B4-BE49-F238E27FC236}">
                    <a16:creationId xmlns:a16="http://schemas.microsoft.com/office/drawing/2014/main" id="{8ED87C23-AD28-9256-2FD3-8CE3519535A1}"/>
                  </a:ext>
                </a:extLst>
              </p:cNvPr>
              <p:cNvSpPr txBox="1">
                <a:spLocks noChangeArrowheads="1"/>
              </p:cNvSpPr>
              <p:nvPr/>
            </p:nvSpPr>
            <p:spPr bwMode="auto">
              <a:xfrm>
                <a:off x="3270" y="2836"/>
                <a:ext cx="384"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50000"/>
                  </a:spcBef>
                  <a:buFontTx/>
                  <a:buNone/>
                </a:pPr>
                <a:r>
                  <a:rPr lang="en-US" altLang="en-US" sz="2400">
                    <a:latin typeface="Arial" panose="020B0604020202020204" pitchFamily="34" charset="0"/>
                  </a:rPr>
                  <a:t>C</a:t>
                </a:r>
              </a:p>
            </p:txBody>
          </p:sp>
          <p:sp>
            <p:nvSpPr>
              <p:cNvPr id="166937" name="Text Box 14">
                <a:extLst>
                  <a:ext uri="{FF2B5EF4-FFF2-40B4-BE49-F238E27FC236}">
                    <a16:creationId xmlns:a16="http://schemas.microsoft.com/office/drawing/2014/main" id="{BE7551F2-5BB9-A19F-FB0A-2924A39CCB9E}"/>
                  </a:ext>
                </a:extLst>
              </p:cNvPr>
              <p:cNvSpPr txBox="1">
                <a:spLocks noChangeArrowheads="1"/>
              </p:cNvSpPr>
              <p:nvPr/>
            </p:nvSpPr>
            <p:spPr bwMode="auto">
              <a:xfrm>
                <a:off x="2284" y="2840"/>
                <a:ext cx="384"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50000"/>
                  </a:spcBef>
                  <a:buFontTx/>
                  <a:buNone/>
                </a:pPr>
                <a:r>
                  <a:rPr lang="en-US" altLang="en-US" sz="2400">
                    <a:latin typeface="Arial" panose="020B0604020202020204" pitchFamily="34" charset="0"/>
                  </a:rPr>
                  <a:t>C</a:t>
                </a:r>
              </a:p>
            </p:txBody>
          </p:sp>
          <p:sp>
            <p:nvSpPr>
              <p:cNvPr id="166938" name="Text Box 15">
                <a:extLst>
                  <a:ext uri="{FF2B5EF4-FFF2-40B4-BE49-F238E27FC236}">
                    <a16:creationId xmlns:a16="http://schemas.microsoft.com/office/drawing/2014/main" id="{0B3872D9-DD3B-8C96-311E-00CFB5E67E21}"/>
                  </a:ext>
                </a:extLst>
              </p:cNvPr>
              <p:cNvSpPr txBox="1">
                <a:spLocks noChangeArrowheads="1"/>
              </p:cNvSpPr>
              <p:nvPr/>
            </p:nvSpPr>
            <p:spPr bwMode="auto">
              <a:xfrm>
                <a:off x="1306" y="2838"/>
                <a:ext cx="384"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50000"/>
                  </a:spcBef>
                  <a:buFontTx/>
                  <a:buNone/>
                </a:pPr>
                <a:r>
                  <a:rPr lang="en-US" altLang="en-US" sz="2400">
                    <a:latin typeface="Arial" panose="020B0604020202020204" pitchFamily="34" charset="0"/>
                  </a:rPr>
                  <a:t>C</a:t>
                </a:r>
              </a:p>
            </p:txBody>
          </p:sp>
        </p:grpSp>
      </p:grpSp>
      <p:sp>
        <p:nvSpPr>
          <p:cNvPr id="166918" name="Text Box 16">
            <a:extLst>
              <a:ext uri="{FF2B5EF4-FFF2-40B4-BE49-F238E27FC236}">
                <a16:creationId xmlns:a16="http://schemas.microsoft.com/office/drawing/2014/main" id="{ECD11F01-3002-BA57-5111-9FA7F8A8707F}"/>
              </a:ext>
            </a:extLst>
          </p:cNvPr>
          <p:cNvSpPr txBox="1">
            <a:spLocks noChangeArrowheads="1"/>
          </p:cNvSpPr>
          <p:nvPr/>
        </p:nvSpPr>
        <p:spPr bwMode="auto">
          <a:xfrm rot="-5400000">
            <a:off x="-1872456" y="2972594"/>
            <a:ext cx="4924425" cy="4429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50000"/>
              </a:spcBef>
              <a:buFontTx/>
              <a:buNone/>
            </a:pPr>
            <a:r>
              <a:rPr lang="en-US" altLang="en-US" sz="2300" b="1">
                <a:latin typeface="Arial" panose="020B0604020202020204" pitchFamily="34" charset="0"/>
              </a:rPr>
              <a:t>Retroperitoneal Fat Pad Mass (g)</a:t>
            </a:r>
          </a:p>
        </p:txBody>
      </p:sp>
      <p:sp>
        <p:nvSpPr>
          <p:cNvPr id="166919" name="Text Box 17">
            <a:extLst>
              <a:ext uri="{FF2B5EF4-FFF2-40B4-BE49-F238E27FC236}">
                <a16:creationId xmlns:a16="http://schemas.microsoft.com/office/drawing/2014/main" id="{BAE71045-6791-D1A0-79EE-29A9285C0A51}"/>
              </a:ext>
            </a:extLst>
          </p:cNvPr>
          <p:cNvSpPr txBox="1">
            <a:spLocks noChangeArrowheads="1"/>
          </p:cNvSpPr>
          <p:nvPr/>
        </p:nvSpPr>
        <p:spPr bwMode="auto">
          <a:xfrm>
            <a:off x="1095375" y="9525"/>
            <a:ext cx="7037388" cy="762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4400" b="1">
                <a:solidFill>
                  <a:srgbClr val="FF0000"/>
                </a:solidFill>
                <a:latin typeface="Arial" panose="020B0604020202020204" pitchFamily="34" charset="0"/>
              </a:rPr>
              <a:t>Effects of a Western Diet</a:t>
            </a:r>
            <a:endParaRPr lang="en-US" altLang="en-US" sz="4400" b="1">
              <a:solidFill>
                <a:srgbClr val="0000FF"/>
              </a:solidFill>
              <a:latin typeface="Arial" panose="020B0604020202020204" pitchFamily="34" charset="0"/>
            </a:endParaRPr>
          </a:p>
        </p:txBody>
      </p:sp>
      <p:sp>
        <p:nvSpPr>
          <p:cNvPr id="166920" name="Text Box 18">
            <a:extLst>
              <a:ext uri="{FF2B5EF4-FFF2-40B4-BE49-F238E27FC236}">
                <a16:creationId xmlns:a16="http://schemas.microsoft.com/office/drawing/2014/main" id="{1942FA07-8C8B-C11F-F1E6-8589A7B972F3}"/>
              </a:ext>
            </a:extLst>
          </p:cNvPr>
          <p:cNvSpPr txBox="1">
            <a:spLocks noChangeArrowheads="1"/>
          </p:cNvSpPr>
          <p:nvPr/>
        </p:nvSpPr>
        <p:spPr bwMode="auto">
          <a:xfrm>
            <a:off x="134938" y="6202363"/>
            <a:ext cx="1987550" cy="5810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US" altLang="en-US" sz="1600">
                <a:latin typeface="Arial" panose="020B0604020202020204" pitchFamily="34" charset="0"/>
              </a:rPr>
              <a:t>Adjusted Means + Standard Errors</a:t>
            </a:r>
          </a:p>
        </p:txBody>
      </p:sp>
      <p:sp>
        <p:nvSpPr>
          <p:cNvPr id="166921" name="Text Box 19">
            <a:extLst>
              <a:ext uri="{FF2B5EF4-FFF2-40B4-BE49-F238E27FC236}">
                <a16:creationId xmlns:a16="http://schemas.microsoft.com/office/drawing/2014/main" id="{4897B83A-1F7F-76AF-0CCC-A05CE24EE774}"/>
              </a:ext>
            </a:extLst>
          </p:cNvPr>
          <p:cNvSpPr txBox="1">
            <a:spLocks noChangeArrowheads="1"/>
          </p:cNvSpPr>
          <p:nvPr/>
        </p:nvSpPr>
        <p:spPr bwMode="auto">
          <a:xfrm>
            <a:off x="2341563" y="6235700"/>
            <a:ext cx="5786437"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10000"/>
              </a:spcBef>
              <a:buFontTx/>
              <a:buNone/>
            </a:pPr>
            <a:r>
              <a:rPr lang="en-US" altLang="en-US" sz="2400">
                <a:latin typeface="Arial" panose="020B0604020202020204" pitchFamily="34" charset="0"/>
              </a:rPr>
              <a:t>(diet * wheel access interaction P &lt; 0.05)</a:t>
            </a:r>
          </a:p>
        </p:txBody>
      </p:sp>
      <p:sp>
        <p:nvSpPr>
          <p:cNvPr id="166922" name="Line 20">
            <a:extLst>
              <a:ext uri="{FF2B5EF4-FFF2-40B4-BE49-F238E27FC236}">
                <a16:creationId xmlns:a16="http://schemas.microsoft.com/office/drawing/2014/main" id="{6A42EA71-5EAC-B42B-B6C7-26E91FC94706}"/>
              </a:ext>
            </a:extLst>
          </p:cNvPr>
          <p:cNvSpPr>
            <a:spLocks noChangeShapeType="1"/>
          </p:cNvSpPr>
          <p:nvPr/>
        </p:nvSpPr>
        <p:spPr bwMode="auto">
          <a:xfrm>
            <a:off x="227013" y="822325"/>
            <a:ext cx="8683625" cy="0"/>
          </a:xfrm>
          <a:prstGeom prst="line">
            <a:avLst/>
          </a:prstGeom>
          <a:noFill/>
          <a:ln w="57150">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66923" name="Text Box 21">
            <a:extLst>
              <a:ext uri="{FF2B5EF4-FFF2-40B4-BE49-F238E27FC236}">
                <a16:creationId xmlns:a16="http://schemas.microsoft.com/office/drawing/2014/main" id="{6B0F18E0-1834-4A7E-56FA-54F6560C4BF8}"/>
              </a:ext>
            </a:extLst>
          </p:cNvPr>
          <p:cNvSpPr txBox="1">
            <a:spLocks noChangeArrowheads="1"/>
          </p:cNvSpPr>
          <p:nvPr/>
        </p:nvSpPr>
        <p:spPr bwMode="auto">
          <a:xfrm>
            <a:off x="1449388" y="952500"/>
            <a:ext cx="2679700" cy="4429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50000"/>
              </a:spcBef>
              <a:buFontTx/>
              <a:buNone/>
            </a:pPr>
            <a:r>
              <a:rPr lang="en-US" altLang="en-US" sz="2300" b="1">
                <a:latin typeface="Arial" panose="020B0604020202020204" pitchFamily="34" charset="0"/>
              </a:rPr>
              <a:t>Fat Pad Mass (g)</a:t>
            </a:r>
          </a:p>
        </p:txBody>
      </p:sp>
      <p:sp>
        <p:nvSpPr>
          <p:cNvPr id="166924" name="Line 22">
            <a:extLst>
              <a:ext uri="{FF2B5EF4-FFF2-40B4-BE49-F238E27FC236}">
                <a16:creationId xmlns:a16="http://schemas.microsoft.com/office/drawing/2014/main" id="{94A6C2AA-48E7-5B15-CEAA-DE5CDA770371}"/>
              </a:ext>
            </a:extLst>
          </p:cNvPr>
          <p:cNvSpPr>
            <a:spLocks noChangeShapeType="1"/>
          </p:cNvSpPr>
          <p:nvPr/>
        </p:nvSpPr>
        <p:spPr bwMode="auto">
          <a:xfrm flipV="1">
            <a:off x="2257425" y="2132013"/>
            <a:ext cx="781050" cy="1555750"/>
          </a:xfrm>
          <a:prstGeom prst="line">
            <a:avLst/>
          </a:prstGeom>
          <a:noFill/>
          <a:ln w="76200">
            <a:solidFill>
              <a:srgbClr val="00FF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66925" name="Line 23">
            <a:extLst>
              <a:ext uri="{FF2B5EF4-FFF2-40B4-BE49-F238E27FC236}">
                <a16:creationId xmlns:a16="http://schemas.microsoft.com/office/drawing/2014/main" id="{FA60F838-C14B-B66D-D805-5E2EC8155504}"/>
              </a:ext>
            </a:extLst>
          </p:cNvPr>
          <p:cNvSpPr>
            <a:spLocks noChangeShapeType="1"/>
          </p:cNvSpPr>
          <p:nvPr/>
        </p:nvSpPr>
        <p:spPr bwMode="auto">
          <a:xfrm flipV="1">
            <a:off x="3786188" y="2689225"/>
            <a:ext cx="790575" cy="1150938"/>
          </a:xfrm>
          <a:prstGeom prst="line">
            <a:avLst/>
          </a:prstGeom>
          <a:noFill/>
          <a:ln w="76200">
            <a:solidFill>
              <a:srgbClr val="00FF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66926" name="Line 24">
            <a:extLst>
              <a:ext uri="{FF2B5EF4-FFF2-40B4-BE49-F238E27FC236}">
                <a16:creationId xmlns:a16="http://schemas.microsoft.com/office/drawing/2014/main" id="{26049250-6A47-997B-516E-416A08C843C8}"/>
              </a:ext>
            </a:extLst>
          </p:cNvPr>
          <p:cNvSpPr>
            <a:spLocks noChangeShapeType="1"/>
          </p:cNvSpPr>
          <p:nvPr/>
        </p:nvSpPr>
        <p:spPr bwMode="auto">
          <a:xfrm flipV="1">
            <a:off x="5343525" y="1855788"/>
            <a:ext cx="771525" cy="1912937"/>
          </a:xfrm>
          <a:prstGeom prst="line">
            <a:avLst/>
          </a:prstGeom>
          <a:noFill/>
          <a:ln w="76200">
            <a:solidFill>
              <a:srgbClr val="00FF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66927" name="Line 25">
            <a:extLst>
              <a:ext uri="{FF2B5EF4-FFF2-40B4-BE49-F238E27FC236}">
                <a16:creationId xmlns:a16="http://schemas.microsoft.com/office/drawing/2014/main" id="{5A00B52E-DD7A-9AF2-B694-BE4E2ABCF32A}"/>
              </a:ext>
            </a:extLst>
          </p:cNvPr>
          <p:cNvSpPr>
            <a:spLocks noChangeShapeType="1"/>
          </p:cNvSpPr>
          <p:nvPr/>
        </p:nvSpPr>
        <p:spPr bwMode="auto">
          <a:xfrm flipV="1">
            <a:off x="6867525" y="3194050"/>
            <a:ext cx="776288" cy="774700"/>
          </a:xfrm>
          <a:prstGeom prst="line">
            <a:avLst/>
          </a:prstGeom>
          <a:noFill/>
          <a:ln w="76200">
            <a:solidFill>
              <a:srgbClr val="00FF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Tree>
  </p:cSld>
  <p:clrMapOvr>
    <a:masterClrMapping/>
  </p:clrMapOvr>
  <p:transition/>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8962" name="Slide Number Placeholder 3">
            <a:extLst>
              <a:ext uri="{FF2B5EF4-FFF2-40B4-BE49-F238E27FC236}">
                <a16:creationId xmlns:a16="http://schemas.microsoft.com/office/drawing/2014/main" id="{B7751E6C-6539-8F46-2A48-874F7F3AF6A3}"/>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8B571173-041C-47DD-A4A3-28E226DF1718}" type="slidenum">
              <a:rPr lang="en-US" altLang="en-US" sz="1400"/>
              <a:pPr>
                <a:spcBef>
                  <a:spcPct val="0"/>
                </a:spcBef>
                <a:buFontTx/>
                <a:buNone/>
              </a:pPr>
              <a:t>93</a:t>
            </a:fld>
            <a:endParaRPr lang="en-US" altLang="en-US" sz="1400"/>
          </a:p>
        </p:txBody>
      </p:sp>
      <p:graphicFrame>
        <p:nvGraphicFramePr>
          <p:cNvPr id="168963" name="Object 2">
            <a:extLst>
              <a:ext uri="{FF2B5EF4-FFF2-40B4-BE49-F238E27FC236}">
                <a16:creationId xmlns:a16="http://schemas.microsoft.com/office/drawing/2014/main" id="{9F73C5D1-A57E-A4AD-124A-11547B7D1025}"/>
              </a:ext>
            </a:extLst>
          </p:cNvPr>
          <p:cNvGraphicFramePr>
            <a:graphicFrameLocks noChangeAspect="1"/>
          </p:cNvGraphicFramePr>
          <p:nvPr/>
        </p:nvGraphicFramePr>
        <p:xfrm>
          <a:off x="549275" y="436563"/>
          <a:ext cx="7918450" cy="4794250"/>
        </p:xfrm>
        <a:graphic>
          <a:graphicData uri="http://schemas.openxmlformats.org/presentationml/2006/ole">
            <mc:AlternateContent xmlns:mc="http://schemas.openxmlformats.org/markup-compatibility/2006">
              <mc:Choice xmlns:v="urn:schemas-microsoft-com:vml" Requires="v">
                <p:oleObj name="Chart" r:id="rId3" imgW="5886450" imgH="2905125" progId="Excel.Chart.8">
                  <p:embed/>
                </p:oleObj>
              </mc:Choice>
              <mc:Fallback>
                <p:oleObj name="Chart" r:id="rId3" imgW="5886450" imgH="2905125" progId="Excel.Chart.8">
                  <p:embed/>
                  <p:pic>
                    <p:nvPicPr>
                      <p:cNvPr id="0" name="Object 2"/>
                      <p:cNvPicPr>
                        <a:picLocks noChangeAspect="1" noChangeArrowheads="1"/>
                      </p:cNvPicPr>
                      <p:nvPr/>
                    </p:nvPicPr>
                    <p:blipFill>
                      <a:blip r:embed="rId4">
                        <a:extLst>
                          <a:ext uri="{28A0092B-C50C-407E-A947-70E740481C1C}">
                            <a14:useLocalDpi xmlns:a14="http://schemas.microsoft.com/office/drawing/2010/main" val="0"/>
                          </a:ext>
                        </a:extLst>
                      </a:blip>
                      <a:srcRect r="23732"/>
                      <a:stretch>
                        <a:fillRect/>
                      </a:stretch>
                    </p:blipFill>
                    <p:spPr bwMode="auto">
                      <a:xfrm>
                        <a:off x="549275" y="436563"/>
                        <a:ext cx="7918450" cy="4794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168964" name="Rectangle 3">
            <a:extLst>
              <a:ext uri="{FF2B5EF4-FFF2-40B4-BE49-F238E27FC236}">
                <a16:creationId xmlns:a16="http://schemas.microsoft.com/office/drawing/2014/main" id="{C256AA2C-7BA4-5A2A-6E81-412DE9BBF75C}"/>
              </a:ext>
            </a:extLst>
          </p:cNvPr>
          <p:cNvSpPr>
            <a:spLocks noChangeArrowheads="1"/>
          </p:cNvSpPr>
          <p:nvPr/>
        </p:nvSpPr>
        <p:spPr bwMode="auto">
          <a:xfrm>
            <a:off x="831850" y="708025"/>
            <a:ext cx="349250" cy="330200"/>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grpSp>
        <p:nvGrpSpPr>
          <p:cNvPr id="168965" name="Group 4">
            <a:extLst>
              <a:ext uri="{FF2B5EF4-FFF2-40B4-BE49-F238E27FC236}">
                <a16:creationId xmlns:a16="http://schemas.microsoft.com/office/drawing/2014/main" id="{58168E84-EECC-0A31-7820-7F9E4F9666D6}"/>
              </a:ext>
            </a:extLst>
          </p:cNvPr>
          <p:cNvGrpSpPr>
            <a:grpSpLocks/>
          </p:cNvGrpSpPr>
          <p:nvPr/>
        </p:nvGrpSpPr>
        <p:grpSpPr bwMode="auto">
          <a:xfrm>
            <a:off x="1905000" y="4540250"/>
            <a:ext cx="6602413" cy="1420813"/>
            <a:chOff x="1200" y="2836"/>
            <a:chExt cx="4159" cy="895"/>
          </a:xfrm>
        </p:grpSpPr>
        <p:sp>
          <p:nvSpPr>
            <p:cNvPr id="168978" name="Text Box 5">
              <a:extLst>
                <a:ext uri="{FF2B5EF4-FFF2-40B4-BE49-F238E27FC236}">
                  <a16:creationId xmlns:a16="http://schemas.microsoft.com/office/drawing/2014/main" id="{937BBF24-0907-95E4-26CE-3FF77B442628}"/>
                </a:ext>
              </a:extLst>
            </p:cNvPr>
            <p:cNvSpPr txBox="1">
              <a:spLocks noChangeArrowheads="1"/>
            </p:cNvSpPr>
            <p:nvPr/>
          </p:nvSpPr>
          <p:spPr bwMode="auto">
            <a:xfrm>
              <a:off x="1732" y="3404"/>
              <a:ext cx="3045"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50000"/>
                </a:spcBef>
                <a:buFontTx/>
                <a:buNone/>
              </a:pPr>
              <a:r>
                <a:rPr lang="en-US" altLang="en-US" sz="2800" b="1">
                  <a:solidFill>
                    <a:srgbClr val="0000FF"/>
                  </a:solidFill>
                  <a:latin typeface="Arial" panose="020B0604020202020204" pitchFamily="34" charset="0"/>
                </a:rPr>
                <a:t>Control                 </a:t>
              </a:r>
              <a:r>
                <a:rPr lang="en-US" altLang="en-US" sz="2800" b="1">
                  <a:solidFill>
                    <a:srgbClr val="FF0000"/>
                  </a:solidFill>
                  <a:latin typeface="Arial" panose="020B0604020202020204" pitchFamily="34" charset="0"/>
                </a:rPr>
                <a:t>Selected</a:t>
              </a:r>
              <a:endParaRPr lang="en-US" altLang="en-US" sz="2800" b="1">
                <a:solidFill>
                  <a:srgbClr val="0000FF"/>
                </a:solidFill>
                <a:latin typeface="Arial" panose="020B0604020202020204" pitchFamily="34" charset="0"/>
              </a:endParaRPr>
            </a:p>
          </p:txBody>
        </p:sp>
        <p:sp>
          <p:nvSpPr>
            <p:cNvPr id="168979" name="Text Box 6">
              <a:extLst>
                <a:ext uri="{FF2B5EF4-FFF2-40B4-BE49-F238E27FC236}">
                  <a16:creationId xmlns:a16="http://schemas.microsoft.com/office/drawing/2014/main" id="{75030495-C3DC-DC81-C5FA-4352AEBF9E83}"/>
                </a:ext>
              </a:extLst>
            </p:cNvPr>
            <p:cNvSpPr txBox="1">
              <a:spLocks noChangeArrowheads="1"/>
            </p:cNvSpPr>
            <p:nvPr/>
          </p:nvSpPr>
          <p:spPr bwMode="auto">
            <a:xfrm>
              <a:off x="1200" y="3104"/>
              <a:ext cx="4159"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50000"/>
                </a:spcBef>
                <a:buFontTx/>
                <a:buNone/>
              </a:pPr>
              <a:r>
                <a:rPr lang="en-US" altLang="en-US" sz="2400">
                  <a:latin typeface="Arial" panose="020B0604020202020204" pitchFamily="34" charset="0"/>
                </a:rPr>
                <a:t>No Wheel     Wheel      No Wheel     Wheel</a:t>
              </a:r>
            </a:p>
          </p:txBody>
        </p:sp>
        <p:grpSp>
          <p:nvGrpSpPr>
            <p:cNvPr id="168980" name="Group 7">
              <a:extLst>
                <a:ext uri="{FF2B5EF4-FFF2-40B4-BE49-F238E27FC236}">
                  <a16:creationId xmlns:a16="http://schemas.microsoft.com/office/drawing/2014/main" id="{25BF508C-3C56-5826-C99F-105215D402B5}"/>
                </a:ext>
              </a:extLst>
            </p:cNvPr>
            <p:cNvGrpSpPr>
              <a:grpSpLocks/>
            </p:cNvGrpSpPr>
            <p:nvPr/>
          </p:nvGrpSpPr>
          <p:grpSpPr bwMode="auto">
            <a:xfrm>
              <a:off x="1306" y="2836"/>
              <a:ext cx="3734" cy="300"/>
              <a:chOff x="1306" y="2836"/>
              <a:chExt cx="3734" cy="300"/>
            </a:xfrm>
          </p:grpSpPr>
          <p:sp>
            <p:nvSpPr>
              <p:cNvPr id="168981" name="Text Box 8">
                <a:extLst>
                  <a:ext uri="{FF2B5EF4-FFF2-40B4-BE49-F238E27FC236}">
                    <a16:creationId xmlns:a16="http://schemas.microsoft.com/office/drawing/2014/main" id="{B22EE353-0FC8-F004-873D-B8FB8BB54616}"/>
                  </a:ext>
                </a:extLst>
              </p:cNvPr>
              <p:cNvSpPr txBox="1">
                <a:spLocks noChangeArrowheads="1"/>
              </p:cNvSpPr>
              <p:nvPr/>
            </p:nvSpPr>
            <p:spPr bwMode="auto">
              <a:xfrm>
                <a:off x="1748" y="2840"/>
                <a:ext cx="384"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50000"/>
                  </a:spcBef>
                  <a:buFontTx/>
                  <a:buNone/>
                </a:pPr>
                <a:r>
                  <a:rPr lang="en-US" altLang="en-US" sz="2400">
                    <a:latin typeface="Arial" panose="020B0604020202020204" pitchFamily="34" charset="0"/>
                  </a:rPr>
                  <a:t>HF</a:t>
                </a:r>
              </a:p>
            </p:txBody>
          </p:sp>
          <p:sp>
            <p:nvSpPr>
              <p:cNvPr id="168982" name="Text Box 9">
                <a:extLst>
                  <a:ext uri="{FF2B5EF4-FFF2-40B4-BE49-F238E27FC236}">
                    <a16:creationId xmlns:a16="http://schemas.microsoft.com/office/drawing/2014/main" id="{8B047B10-344A-F9A7-E2B4-722CD4BA517F}"/>
                  </a:ext>
                </a:extLst>
              </p:cNvPr>
              <p:cNvSpPr txBox="1">
                <a:spLocks noChangeArrowheads="1"/>
              </p:cNvSpPr>
              <p:nvPr/>
            </p:nvSpPr>
            <p:spPr bwMode="auto">
              <a:xfrm>
                <a:off x="2712" y="2846"/>
                <a:ext cx="536" cy="288"/>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50000"/>
                  </a:spcBef>
                  <a:buFontTx/>
                  <a:buNone/>
                </a:pPr>
                <a:r>
                  <a:rPr lang="en-US" altLang="en-US" sz="2400">
                    <a:latin typeface="Arial" panose="020B0604020202020204" pitchFamily="34" charset="0"/>
                  </a:rPr>
                  <a:t>HF</a:t>
                </a:r>
              </a:p>
            </p:txBody>
          </p:sp>
          <p:sp>
            <p:nvSpPr>
              <p:cNvPr id="168983" name="Text Box 10">
                <a:extLst>
                  <a:ext uri="{FF2B5EF4-FFF2-40B4-BE49-F238E27FC236}">
                    <a16:creationId xmlns:a16="http://schemas.microsoft.com/office/drawing/2014/main" id="{CE12CD05-C223-669F-5E32-EF93A8A7B99B}"/>
                  </a:ext>
                </a:extLst>
              </p:cNvPr>
              <p:cNvSpPr txBox="1">
                <a:spLocks noChangeArrowheads="1"/>
              </p:cNvSpPr>
              <p:nvPr/>
            </p:nvSpPr>
            <p:spPr bwMode="auto">
              <a:xfrm>
                <a:off x="3684" y="2838"/>
                <a:ext cx="384"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50000"/>
                  </a:spcBef>
                  <a:buFontTx/>
                  <a:buNone/>
                </a:pPr>
                <a:r>
                  <a:rPr lang="en-US" altLang="en-US" sz="2400">
                    <a:latin typeface="Arial" panose="020B0604020202020204" pitchFamily="34" charset="0"/>
                  </a:rPr>
                  <a:t>HF</a:t>
                </a:r>
              </a:p>
            </p:txBody>
          </p:sp>
          <p:sp>
            <p:nvSpPr>
              <p:cNvPr id="168984" name="Text Box 11">
                <a:extLst>
                  <a:ext uri="{FF2B5EF4-FFF2-40B4-BE49-F238E27FC236}">
                    <a16:creationId xmlns:a16="http://schemas.microsoft.com/office/drawing/2014/main" id="{73E2D521-84FC-3805-2FAA-F655A23FE931}"/>
                  </a:ext>
                </a:extLst>
              </p:cNvPr>
              <p:cNvSpPr txBox="1">
                <a:spLocks noChangeArrowheads="1"/>
              </p:cNvSpPr>
              <p:nvPr/>
            </p:nvSpPr>
            <p:spPr bwMode="auto">
              <a:xfrm>
                <a:off x="4656" y="2848"/>
                <a:ext cx="384"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50000"/>
                  </a:spcBef>
                  <a:buFontTx/>
                  <a:buNone/>
                </a:pPr>
                <a:r>
                  <a:rPr lang="en-US" altLang="en-US" sz="2400">
                    <a:latin typeface="Arial" panose="020B0604020202020204" pitchFamily="34" charset="0"/>
                  </a:rPr>
                  <a:t>HF</a:t>
                </a:r>
              </a:p>
            </p:txBody>
          </p:sp>
          <p:sp>
            <p:nvSpPr>
              <p:cNvPr id="168985" name="Text Box 12">
                <a:extLst>
                  <a:ext uri="{FF2B5EF4-FFF2-40B4-BE49-F238E27FC236}">
                    <a16:creationId xmlns:a16="http://schemas.microsoft.com/office/drawing/2014/main" id="{B9B597B3-DB77-182F-1DFD-84D0BD991223}"/>
                  </a:ext>
                </a:extLst>
              </p:cNvPr>
              <p:cNvSpPr txBox="1">
                <a:spLocks noChangeArrowheads="1"/>
              </p:cNvSpPr>
              <p:nvPr/>
            </p:nvSpPr>
            <p:spPr bwMode="auto">
              <a:xfrm>
                <a:off x="4232" y="2838"/>
                <a:ext cx="307"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50000"/>
                  </a:spcBef>
                  <a:buFontTx/>
                  <a:buNone/>
                </a:pPr>
                <a:r>
                  <a:rPr lang="en-US" altLang="en-US" sz="2400">
                    <a:latin typeface="Arial" panose="020B0604020202020204" pitchFamily="34" charset="0"/>
                  </a:rPr>
                  <a:t>C</a:t>
                </a:r>
              </a:p>
            </p:txBody>
          </p:sp>
          <p:sp>
            <p:nvSpPr>
              <p:cNvPr id="168986" name="Text Box 13">
                <a:extLst>
                  <a:ext uri="{FF2B5EF4-FFF2-40B4-BE49-F238E27FC236}">
                    <a16:creationId xmlns:a16="http://schemas.microsoft.com/office/drawing/2014/main" id="{4947E677-E8D6-176E-FA14-EC02D772F72A}"/>
                  </a:ext>
                </a:extLst>
              </p:cNvPr>
              <p:cNvSpPr txBox="1">
                <a:spLocks noChangeArrowheads="1"/>
              </p:cNvSpPr>
              <p:nvPr/>
            </p:nvSpPr>
            <p:spPr bwMode="auto">
              <a:xfrm>
                <a:off x="3270" y="2836"/>
                <a:ext cx="384"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50000"/>
                  </a:spcBef>
                  <a:buFontTx/>
                  <a:buNone/>
                </a:pPr>
                <a:r>
                  <a:rPr lang="en-US" altLang="en-US" sz="2400">
                    <a:latin typeface="Arial" panose="020B0604020202020204" pitchFamily="34" charset="0"/>
                  </a:rPr>
                  <a:t>C</a:t>
                </a:r>
              </a:p>
            </p:txBody>
          </p:sp>
          <p:sp>
            <p:nvSpPr>
              <p:cNvPr id="168987" name="Text Box 14">
                <a:extLst>
                  <a:ext uri="{FF2B5EF4-FFF2-40B4-BE49-F238E27FC236}">
                    <a16:creationId xmlns:a16="http://schemas.microsoft.com/office/drawing/2014/main" id="{D595462B-002E-C526-9DA1-931A03A60DB6}"/>
                  </a:ext>
                </a:extLst>
              </p:cNvPr>
              <p:cNvSpPr txBox="1">
                <a:spLocks noChangeArrowheads="1"/>
              </p:cNvSpPr>
              <p:nvPr/>
            </p:nvSpPr>
            <p:spPr bwMode="auto">
              <a:xfrm>
                <a:off x="2284" y="2840"/>
                <a:ext cx="384"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50000"/>
                  </a:spcBef>
                  <a:buFontTx/>
                  <a:buNone/>
                </a:pPr>
                <a:r>
                  <a:rPr lang="en-US" altLang="en-US" sz="2400">
                    <a:latin typeface="Arial" panose="020B0604020202020204" pitchFamily="34" charset="0"/>
                  </a:rPr>
                  <a:t>C</a:t>
                </a:r>
              </a:p>
            </p:txBody>
          </p:sp>
          <p:sp>
            <p:nvSpPr>
              <p:cNvPr id="168988" name="Text Box 15">
                <a:extLst>
                  <a:ext uri="{FF2B5EF4-FFF2-40B4-BE49-F238E27FC236}">
                    <a16:creationId xmlns:a16="http://schemas.microsoft.com/office/drawing/2014/main" id="{D9354E4C-6D87-B763-7D3D-E8F1EEC33AAB}"/>
                  </a:ext>
                </a:extLst>
              </p:cNvPr>
              <p:cNvSpPr txBox="1">
                <a:spLocks noChangeArrowheads="1"/>
              </p:cNvSpPr>
              <p:nvPr/>
            </p:nvSpPr>
            <p:spPr bwMode="auto">
              <a:xfrm>
                <a:off x="1306" y="2838"/>
                <a:ext cx="384"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50000"/>
                  </a:spcBef>
                  <a:buFontTx/>
                  <a:buNone/>
                </a:pPr>
                <a:r>
                  <a:rPr lang="en-US" altLang="en-US" sz="2400">
                    <a:latin typeface="Arial" panose="020B0604020202020204" pitchFamily="34" charset="0"/>
                  </a:rPr>
                  <a:t>C</a:t>
                </a:r>
              </a:p>
            </p:txBody>
          </p:sp>
        </p:grpSp>
      </p:grpSp>
      <p:sp>
        <p:nvSpPr>
          <p:cNvPr id="168966" name="Text Box 16">
            <a:extLst>
              <a:ext uri="{FF2B5EF4-FFF2-40B4-BE49-F238E27FC236}">
                <a16:creationId xmlns:a16="http://schemas.microsoft.com/office/drawing/2014/main" id="{25702AC0-B894-18E1-534E-C58EE143DF94}"/>
              </a:ext>
            </a:extLst>
          </p:cNvPr>
          <p:cNvSpPr txBox="1">
            <a:spLocks noChangeArrowheads="1"/>
          </p:cNvSpPr>
          <p:nvPr/>
        </p:nvSpPr>
        <p:spPr bwMode="auto">
          <a:xfrm rot="-5400000">
            <a:off x="-1872456" y="2972594"/>
            <a:ext cx="4924425" cy="4429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50000"/>
              </a:spcBef>
              <a:buFontTx/>
              <a:buNone/>
            </a:pPr>
            <a:r>
              <a:rPr lang="en-US" altLang="en-US" sz="2300" b="1">
                <a:latin typeface="Arial" panose="020B0604020202020204" pitchFamily="34" charset="0"/>
              </a:rPr>
              <a:t>Retroperitoneal Fat Pad Mass (g)</a:t>
            </a:r>
          </a:p>
        </p:txBody>
      </p:sp>
      <p:sp>
        <p:nvSpPr>
          <p:cNvPr id="168967" name="Text Box 17">
            <a:extLst>
              <a:ext uri="{FF2B5EF4-FFF2-40B4-BE49-F238E27FC236}">
                <a16:creationId xmlns:a16="http://schemas.microsoft.com/office/drawing/2014/main" id="{9AC24B93-476C-826C-4B7C-3673D7B1425A}"/>
              </a:ext>
            </a:extLst>
          </p:cNvPr>
          <p:cNvSpPr txBox="1">
            <a:spLocks noChangeArrowheads="1"/>
          </p:cNvSpPr>
          <p:nvPr/>
        </p:nvSpPr>
        <p:spPr bwMode="auto">
          <a:xfrm>
            <a:off x="1095375" y="9525"/>
            <a:ext cx="7037388" cy="762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4400" b="1">
                <a:solidFill>
                  <a:srgbClr val="FF0000"/>
                </a:solidFill>
                <a:latin typeface="Arial" panose="020B0604020202020204" pitchFamily="34" charset="0"/>
              </a:rPr>
              <a:t>Effects of a Western Diet</a:t>
            </a:r>
            <a:endParaRPr lang="en-US" altLang="en-US" sz="4400" b="1">
              <a:solidFill>
                <a:srgbClr val="0000FF"/>
              </a:solidFill>
              <a:latin typeface="Arial" panose="020B0604020202020204" pitchFamily="34" charset="0"/>
            </a:endParaRPr>
          </a:p>
        </p:txBody>
      </p:sp>
      <p:sp>
        <p:nvSpPr>
          <p:cNvPr id="168968" name="Text Box 18">
            <a:extLst>
              <a:ext uri="{FF2B5EF4-FFF2-40B4-BE49-F238E27FC236}">
                <a16:creationId xmlns:a16="http://schemas.microsoft.com/office/drawing/2014/main" id="{5BC2B635-DF25-FB76-DFC7-FBE073F2CE15}"/>
              </a:ext>
            </a:extLst>
          </p:cNvPr>
          <p:cNvSpPr txBox="1">
            <a:spLocks noChangeArrowheads="1"/>
          </p:cNvSpPr>
          <p:nvPr/>
        </p:nvSpPr>
        <p:spPr bwMode="auto">
          <a:xfrm>
            <a:off x="134938" y="6202363"/>
            <a:ext cx="1987550" cy="5810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US" altLang="en-US" sz="1600">
                <a:latin typeface="Arial" panose="020B0604020202020204" pitchFamily="34" charset="0"/>
              </a:rPr>
              <a:t>Adjusted Means + Standard Errors</a:t>
            </a:r>
          </a:p>
        </p:txBody>
      </p:sp>
      <p:sp>
        <p:nvSpPr>
          <p:cNvPr id="168969" name="Text Box 19">
            <a:extLst>
              <a:ext uri="{FF2B5EF4-FFF2-40B4-BE49-F238E27FC236}">
                <a16:creationId xmlns:a16="http://schemas.microsoft.com/office/drawing/2014/main" id="{7DE63F08-03A8-C0D7-1B0C-E7FFBBDF1F6F}"/>
              </a:ext>
            </a:extLst>
          </p:cNvPr>
          <p:cNvSpPr txBox="1">
            <a:spLocks noChangeArrowheads="1"/>
          </p:cNvSpPr>
          <p:nvPr/>
        </p:nvSpPr>
        <p:spPr bwMode="auto">
          <a:xfrm>
            <a:off x="2341563" y="6235700"/>
            <a:ext cx="5786437"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10000"/>
              </a:spcBef>
              <a:buFontTx/>
              <a:buNone/>
            </a:pPr>
            <a:r>
              <a:rPr lang="en-US" altLang="en-US" sz="2400">
                <a:latin typeface="Arial" panose="020B0604020202020204" pitchFamily="34" charset="0"/>
              </a:rPr>
              <a:t>(diet * wheel access interaction P &lt; 0.05)</a:t>
            </a:r>
          </a:p>
        </p:txBody>
      </p:sp>
      <p:sp>
        <p:nvSpPr>
          <p:cNvPr id="168970" name="Line 20">
            <a:extLst>
              <a:ext uri="{FF2B5EF4-FFF2-40B4-BE49-F238E27FC236}">
                <a16:creationId xmlns:a16="http://schemas.microsoft.com/office/drawing/2014/main" id="{634BBFF9-0DED-548B-347A-846C0F54D604}"/>
              </a:ext>
            </a:extLst>
          </p:cNvPr>
          <p:cNvSpPr>
            <a:spLocks noChangeShapeType="1"/>
          </p:cNvSpPr>
          <p:nvPr/>
        </p:nvSpPr>
        <p:spPr bwMode="auto">
          <a:xfrm>
            <a:off x="227013" y="822325"/>
            <a:ext cx="8683625" cy="0"/>
          </a:xfrm>
          <a:prstGeom prst="line">
            <a:avLst/>
          </a:prstGeom>
          <a:noFill/>
          <a:ln w="57150">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68971" name="Text Box 21">
            <a:extLst>
              <a:ext uri="{FF2B5EF4-FFF2-40B4-BE49-F238E27FC236}">
                <a16:creationId xmlns:a16="http://schemas.microsoft.com/office/drawing/2014/main" id="{C06B83F8-5E5B-D731-E889-50454F8A6DC9}"/>
              </a:ext>
            </a:extLst>
          </p:cNvPr>
          <p:cNvSpPr txBox="1">
            <a:spLocks noChangeArrowheads="1"/>
          </p:cNvSpPr>
          <p:nvPr/>
        </p:nvSpPr>
        <p:spPr bwMode="auto">
          <a:xfrm>
            <a:off x="1449388" y="952500"/>
            <a:ext cx="2679700" cy="4429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50000"/>
              </a:spcBef>
              <a:buFontTx/>
              <a:buNone/>
            </a:pPr>
            <a:r>
              <a:rPr lang="en-US" altLang="en-US" sz="2300" b="1">
                <a:latin typeface="Arial" panose="020B0604020202020204" pitchFamily="34" charset="0"/>
              </a:rPr>
              <a:t>Fat Pad Mass (g)</a:t>
            </a:r>
          </a:p>
        </p:txBody>
      </p:sp>
      <p:sp>
        <p:nvSpPr>
          <p:cNvPr id="168972" name="Line 22">
            <a:extLst>
              <a:ext uri="{FF2B5EF4-FFF2-40B4-BE49-F238E27FC236}">
                <a16:creationId xmlns:a16="http://schemas.microsoft.com/office/drawing/2014/main" id="{38B1C714-1181-27C0-87DC-2F7E807495FD}"/>
              </a:ext>
            </a:extLst>
          </p:cNvPr>
          <p:cNvSpPr>
            <a:spLocks noChangeShapeType="1"/>
          </p:cNvSpPr>
          <p:nvPr/>
        </p:nvSpPr>
        <p:spPr bwMode="auto">
          <a:xfrm flipV="1">
            <a:off x="2257425" y="2132013"/>
            <a:ext cx="781050" cy="1555750"/>
          </a:xfrm>
          <a:prstGeom prst="line">
            <a:avLst/>
          </a:prstGeom>
          <a:noFill/>
          <a:ln w="76200">
            <a:solidFill>
              <a:srgbClr val="00FF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68973" name="Line 23">
            <a:extLst>
              <a:ext uri="{FF2B5EF4-FFF2-40B4-BE49-F238E27FC236}">
                <a16:creationId xmlns:a16="http://schemas.microsoft.com/office/drawing/2014/main" id="{EE3F3F66-A610-20D2-C0C6-AC56C26ABC9F}"/>
              </a:ext>
            </a:extLst>
          </p:cNvPr>
          <p:cNvSpPr>
            <a:spLocks noChangeShapeType="1"/>
          </p:cNvSpPr>
          <p:nvPr/>
        </p:nvSpPr>
        <p:spPr bwMode="auto">
          <a:xfrm flipV="1">
            <a:off x="3786188" y="2689225"/>
            <a:ext cx="790575" cy="1150938"/>
          </a:xfrm>
          <a:prstGeom prst="line">
            <a:avLst/>
          </a:prstGeom>
          <a:noFill/>
          <a:ln w="76200">
            <a:solidFill>
              <a:srgbClr val="FF0066"/>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68974" name="Line 24">
            <a:extLst>
              <a:ext uri="{FF2B5EF4-FFF2-40B4-BE49-F238E27FC236}">
                <a16:creationId xmlns:a16="http://schemas.microsoft.com/office/drawing/2014/main" id="{AF3A9D0B-8AF1-E810-4967-B3F80245EE7F}"/>
              </a:ext>
            </a:extLst>
          </p:cNvPr>
          <p:cNvSpPr>
            <a:spLocks noChangeShapeType="1"/>
          </p:cNvSpPr>
          <p:nvPr/>
        </p:nvSpPr>
        <p:spPr bwMode="auto">
          <a:xfrm flipV="1">
            <a:off x="5343525" y="1855788"/>
            <a:ext cx="771525" cy="1912937"/>
          </a:xfrm>
          <a:prstGeom prst="line">
            <a:avLst/>
          </a:prstGeom>
          <a:noFill/>
          <a:ln w="76200">
            <a:solidFill>
              <a:srgbClr val="00FF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68975" name="Line 25">
            <a:extLst>
              <a:ext uri="{FF2B5EF4-FFF2-40B4-BE49-F238E27FC236}">
                <a16:creationId xmlns:a16="http://schemas.microsoft.com/office/drawing/2014/main" id="{948E731D-E55E-A10F-4F2E-D806C4A18287}"/>
              </a:ext>
            </a:extLst>
          </p:cNvPr>
          <p:cNvSpPr>
            <a:spLocks noChangeShapeType="1"/>
          </p:cNvSpPr>
          <p:nvPr/>
        </p:nvSpPr>
        <p:spPr bwMode="auto">
          <a:xfrm flipV="1">
            <a:off x="6867525" y="3194050"/>
            <a:ext cx="776288" cy="774700"/>
          </a:xfrm>
          <a:prstGeom prst="line">
            <a:avLst/>
          </a:prstGeom>
          <a:noFill/>
          <a:ln w="76200">
            <a:solidFill>
              <a:srgbClr val="FF0066"/>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68976" name="Rectangle 26">
            <a:extLst>
              <a:ext uri="{FF2B5EF4-FFF2-40B4-BE49-F238E27FC236}">
                <a16:creationId xmlns:a16="http://schemas.microsoft.com/office/drawing/2014/main" id="{2D6EB7AB-A5C9-3EE5-D3AF-29401A2BBF0D}"/>
              </a:ext>
            </a:extLst>
          </p:cNvPr>
          <p:cNvSpPr>
            <a:spLocks noChangeArrowheads="1"/>
          </p:cNvSpPr>
          <p:nvPr/>
        </p:nvSpPr>
        <p:spPr bwMode="auto">
          <a:xfrm>
            <a:off x="3679825" y="5008563"/>
            <a:ext cx="1027113" cy="373062"/>
          </a:xfrm>
          <a:prstGeom prst="rect">
            <a:avLst/>
          </a:prstGeom>
          <a:noFill/>
          <a:ln w="28575">
            <a:solidFill>
              <a:srgbClr val="FF0066"/>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168977" name="Rectangle 27">
            <a:extLst>
              <a:ext uri="{FF2B5EF4-FFF2-40B4-BE49-F238E27FC236}">
                <a16:creationId xmlns:a16="http://schemas.microsoft.com/office/drawing/2014/main" id="{9CAE7421-5540-DD2A-A3E7-C219BD868276}"/>
              </a:ext>
            </a:extLst>
          </p:cNvPr>
          <p:cNvSpPr>
            <a:spLocks noChangeArrowheads="1"/>
          </p:cNvSpPr>
          <p:nvPr/>
        </p:nvSpPr>
        <p:spPr bwMode="auto">
          <a:xfrm>
            <a:off x="6804025" y="5008563"/>
            <a:ext cx="1027113" cy="373062"/>
          </a:xfrm>
          <a:prstGeom prst="rect">
            <a:avLst/>
          </a:prstGeom>
          <a:noFill/>
          <a:ln w="28575">
            <a:solidFill>
              <a:srgbClr val="FF0066"/>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Tree>
  </p:cSld>
  <p:clrMapOvr>
    <a:masterClrMapping/>
  </p:clrMapOvr>
  <p:transition/>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1010" name="Slide Number Placeholder 3">
            <a:extLst>
              <a:ext uri="{FF2B5EF4-FFF2-40B4-BE49-F238E27FC236}">
                <a16:creationId xmlns:a16="http://schemas.microsoft.com/office/drawing/2014/main" id="{E6F5EB29-49AC-1FDD-7E2A-A955919EB44A}"/>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277BC35D-1F0E-4090-A8E6-C306AB7D6CD1}" type="slidenum">
              <a:rPr lang="en-US" altLang="en-US" sz="1400"/>
              <a:pPr>
                <a:spcBef>
                  <a:spcPct val="0"/>
                </a:spcBef>
                <a:buFontTx/>
                <a:buNone/>
              </a:pPr>
              <a:t>94</a:t>
            </a:fld>
            <a:endParaRPr lang="en-US" altLang="en-US" sz="1400"/>
          </a:p>
        </p:txBody>
      </p:sp>
      <p:pic>
        <p:nvPicPr>
          <p:cNvPr id="171011" name="Picture 2">
            <a:extLst>
              <a:ext uri="{FF2B5EF4-FFF2-40B4-BE49-F238E27FC236}">
                <a16:creationId xmlns:a16="http://schemas.microsoft.com/office/drawing/2014/main" id="{5FD18CA0-7A02-1A2C-BDDA-3CB6B31B8260}"/>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96863" y="1089025"/>
            <a:ext cx="8596312" cy="52689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71012" name="Text Box 3">
            <a:extLst>
              <a:ext uri="{FF2B5EF4-FFF2-40B4-BE49-F238E27FC236}">
                <a16:creationId xmlns:a16="http://schemas.microsoft.com/office/drawing/2014/main" id="{FA57AE64-5BA1-CE65-8C35-2D0BA1323810}"/>
              </a:ext>
            </a:extLst>
          </p:cNvPr>
          <p:cNvSpPr txBox="1">
            <a:spLocks noChangeArrowheads="1"/>
          </p:cNvSpPr>
          <p:nvPr/>
        </p:nvSpPr>
        <p:spPr bwMode="auto">
          <a:xfrm>
            <a:off x="9525" y="6543675"/>
            <a:ext cx="8259763"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US" altLang="en-US" sz="1400">
                <a:latin typeface="Arial" panose="020B0604020202020204" pitchFamily="34" charset="0"/>
              </a:rPr>
              <a:t>Meek et al. 2010. Journal of Obesity 34:960-969.</a:t>
            </a:r>
          </a:p>
        </p:txBody>
      </p:sp>
      <p:sp>
        <p:nvSpPr>
          <p:cNvPr id="171013" name="Rectangle 4">
            <a:extLst>
              <a:ext uri="{FF2B5EF4-FFF2-40B4-BE49-F238E27FC236}">
                <a16:creationId xmlns:a16="http://schemas.microsoft.com/office/drawing/2014/main" id="{5BC3C3F0-423E-978A-8EDD-5428174A9696}"/>
              </a:ext>
            </a:extLst>
          </p:cNvPr>
          <p:cNvSpPr>
            <a:spLocks noChangeArrowheads="1"/>
          </p:cNvSpPr>
          <p:nvPr/>
        </p:nvSpPr>
        <p:spPr bwMode="auto">
          <a:xfrm>
            <a:off x="228600" y="990600"/>
            <a:ext cx="411163" cy="517525"/>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171014" name="Text Box 5">
            <a:extLst>
              <a:ext uri="{FF2B5EF4-FFF2-40B4-BE49-F238E27FC236}">
                <a16:creationId xmlns:a16="http://schemas.microsoft.com/office/drawing/2014/main" id="{CA6D8F34-A3EF-8F1C-20C6-DB3BB003FDD5}"/>
              </a:ext>
            </a:extLst>
          </p:cNvPr>
          <p:cNvSpPr txBox="1">
            <a:spLocks noChangeArrowheads="1"/>
          </p:cNvSpPr>
          <p:nvPr/>
        </p:nvSpPr>
        <p:spPr bwMode="auto">
          <a:xfrm>
            <a:off x="0" y="9525"/>
            <a:ext cx="9144000" cy="762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4400" b="1">
                <a:solidFill>
                  <a:srgbClr val="FF0000"/>
                </a:solidFill>
                <a:latin typeface="Arial" panose="020B0604020202020204" pitchFamily="34" charset="0"/>
              </a:rPr>
              <a:t>  Running Increased in HR Lines</a:t>
            </a:r>
            <a:endParaRPr lang="en-US" altLang="en-US" sz="4400" b="1">
              <a:solidFill>
                <a:srgbClr val="0000FF"/>
              </a:solidFill>
              <a:latin typeface="Arial" panose="020B0604020202020204" pitchFamily="34" charset="0"/>
            </a:endParaRPr>
          </a:p>
        </p:txBody>
      </p:sp>
      <p:sp>
        <p:nvSpPr>
          <p:cNvPr id="171015" name="Line 6">
            <a:extLst>
              <a:ext uri="{FF2B5EF4-FFF2-40B4-BE49-F238E27FC236}">
                <a16:creationId xmlns:a16="http://schemas.microsoft.com/office/drawing/2014/main" id="{5869578C-E61F-698F-57A8-2B0A4829E039}"/>
              </a:ext>
            </a:extLst>
          </p:cNvPr>
          <p:cNvSpPr>
            <a:spLocks noChangeShapeType="1"/>
          </p:cNvSpPr>
          <p:nvPr/>
        </p:nvSpPr>
        <p:spPr bwMode="auto">
          <a:xfrm>
            <a:off x="227013" y="822325"/>
            <a:ext cx="8683625" cy="0"/>
          </a:xfrm>
          <a:prstGeom prst="line">
            <a:avLst/>
          </a:prstGeom>
          <a:noFill/>
          <a:ln w="57150">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Tree>
  </p:cSld>
  <p:clrMapOvr>
    <a:masterClrMapping/>
  </p:clrMapOvr>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2034" name="Slide Number Placeholder 3">
            <a:extLst>
              <a:ext uri="{FF2B5EF4-FFF2-40B4-BE49-F238E27FC236}">
                <a16:creationId xmlns:a16="http://schemas.microsoft.com/office/drawing/2014/main" id="{77F03946-9FB3-9D60-983B-C3B50CD6793B}"/>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3D334302-3D9E-4D60-A515-12A7D29BF11D}" type="slidenum">
              <a:rPr lang="en-US" altLang="en-US" sz="1400"/>
              <a:pPr>
                <a:spcBef>
                  <a:spcPct val="0"/>
                </a:spcBef>
                <a:buFontTx/>
                <a:buNone/>
              </a:pPr>
              <a:t>95</a:t>
            </a:fld>
            <a:endParaRPr lang="en-US" altLang="en-US" sz="1400"/>
          </a:p>
        </p:txBody>
      </p:sp>
      <p:sp>
        <p:nvSpPr>
          <p:cNvPr id="172035" name="Text Box 2">
            <a:extLst>
              <a:ext uri="{FF2B5EF4-FFF2-40B4-BE49-F238E27FC236}">
                <a16:creationId xmlns:a16="http://schemas.microsoft.com/office/drawing/2014/main" id="{A0B9678D-F803-E3A9-FBD5-2440F29FC394}"/>
              </a:ext>
            </a:extLst>
          </p:cNvPr>
          <p:cNvSpPr txBox="1">
            <a:spLocks noChangeArrowheads="1"/>
          </p:cNvSpPr>
          <p:nvPr/>
        </p:nvSpPr>
        <p:spPr bwMode="auto">
          <a:xfrm>
            <a:off x="0" y="9525"/>
            <a:ext cx="9144000" cy="762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4400" b="1">
                <a:solidFill>
                  <a:srgbClr val="FF0000"/>
                </a:solidFill>
                <a:latin typeface="Arial" panose="020B0604020202020204" pitchFamily="34" charset="0"/>
              </a:rPr>
              <a:t>  Running Increased in HR Lines</a:t>
            </a:r>
            <a:endParaRPr lang="en-US" altLang="en-US" sz="4400" b="1">
              <a:solidFill>
                <a:srgbClr val="0000FF"/>
              </a:solidFill>
              <a:latin typeface="Arial" panose="020B0604020202020204" pitchFamily="34" charset="0"/>
            </a:endParaRPr>
          </a:p>
        </p:txBody>
      </p:sp>
      <p:sp>
        <p:nvSpPr>
          <p:cNvPr id="172036" name="Line 3">
            <a:extLst>
              <a:ext uri="{FF2B5EF4-FFF2-40B4-BE49-F238E27FC236}">
                <a16:creationId xmlns:a16="http://schemas.microsoft.com/office/drawing/2014/main" id="{C87FAB14-4B8F-E027-D678-CE4F925FA026}"/>
              </a:ext>
            </a:extLst>
          </p:cNvPr>
          <p:cNvSpPr>
            <a:spLocks noChangeShapeType="1"/>
          </p:cNvSpPr>
          <p:nvPr/>
        </p:nvSpPr>
        <p:spPr bwMode="auto">
          <a:xfrm>
            <a:off x="227013" y="822325"/>
            <a:ext cx="8683625" cy="0"/>
          </a:xfrm>
          <a:prstGeom prst="line">
            <a:avLst/>
          </a:prstGeom>
          <a:noFill/>
          <a:ln w="57150">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aphicFrame>
        <p:nvGraphicFramePr>
          <p:cNvPr id="172037" name="Object 4">
            <a:extLst>
              <a:ext uri="{FF2B5EF4-FFF2-40B4-BE49-F238E27FC236}">
                <a16:creationId xmlns:a16="http://schemas.microsoft.com/office/drawing/2014/main" id="{9703BF54-67F1-3D9A-75BF-97E9A8823F01}"/>
              </a:ext>
            </a:extLst>
          </p:cNvPr>
          <p:cNvGraphicFramePr>
            <a:graphicFrameLocks noChangeAspect="1"/>
          </p:cNvGraphicFramePr>
          <p:nvPr/>
        </p:nvGraphicFramePr>
        <p:xfrm>
          <a:off x="585788" y="777875"/>
          <a:ext cx="7408862" cy="5576888"/>
        </p:xfrm>
        <a:graphic>
          <a:graphicData uri="http://schemas.openxmlformats.org/presentationml/2006/ole">
            <mc:AlternateContent xmlns:mc="http://schemas.openxmlformats.org/markup-compatibility/2006">
              <mc:Choice xmlns:v="urn:schemas-microsoft-com:vml" Requires="v">
                <p:oleObj name="Chart" r:id="rId3" imgW="3657600" imgH="2752725" progId="Excel.Chart.8">
                  <p:embed/>
                </p:oleObj>
              </mc:Choice>
              <mc:Fallback>
                <p:oleObj name="Chart" r:id="rId3" imgW="3657600" imgH="2752725" progId="Excel.Chart.8">
                  <p:embed/>
                  <p:pic>
                    <p:nvPicPr>
                      <p:cNvPr id="0" name="Object 4"/>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85788" y="777875"/>
                        <a:ext cx="7408862" cy="55768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172038" name="Text Box 5">
            <a:extLst>
              <a:ext uri="{FF2B5EF4-FFF2-40B4-BE49-F238E27FC236}">
                <a16:creationId xmlns:a16="http://schemas.microsoft.com/office/drawing/2014/main" id="{C9347451-56E5-7885-8149-8D19E16C3AA3}"/>
              </a:ext>
            </a:extLst>
          </p:cNvPr>
          <p:cNvSpPr txBox="1">
            <a:spLocks noChangeArrowheads="1"/>
          </p:cNvSpPr>
          <p:nvPr/>
        </p:nvSpPr>
        <p:spPr bwMode="auto">
          <a:xfrm>
            <a:off x="1974850" y="5645150"/>
            <a:ext cx="6281738" cy="519113"/>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US" altLang="en-US" sz="2800" b="1">
                <a:latin typeface="Arial" panose="020B0604020202020204" pitchFamily="34" charset="0"/>
              </a:rPr>
              <a:t>         </a:t>
            </a:r>
            <a:r>
              <a:rPr lang="en-US" altLang="en-US" sz="2800" b="1">
                <a:solidFill>
                  <a:srgbClr val="0000FF"/>
                </a:solidFill>
                <a:latin typeface="Arial" panose="020B0604020202020204" pitchFamily="34" charset="0"/>
              </a:rPr>
              <a:t>Control</a:t>
            </a:r>
            <a:r>
              <a:rPr lang="en-US" altLang="en-US" sz="2800" b="1">
                <a:latin typeface="Arial" panose="020B0604020202020204" pitchFamily="34" charset="0"/>
              </a:rPr>
              <a:t>              </a:t>
            </a:r>
            <a:r>
              <a:rPr lang="en-US" altLang="en-US" sz="2800" b="1">
                <a:solidFill>
                  <a:srgbClr val="FF0000"/>
                </a:solidFill>
                <a:latin typeface="Arial" panose="020B0604020202020204" pitchFamily="34" charset="0"/>
              </a:rPr>
              <a:t>Selected</a:t>
            </a:r>
          </a:p>
        </p:txBody>
      </p:sp>
      <p:sp>
        <p:nvSpPr>
          <p:cNvPr id="172039" name="Text Box 6">
            <a:extLst>
              <a:ext uri="{FF2B5EF4-FFF2-40B4-BE49-F238E27FC236}">
                <a16:creationId xmlns:a16="http://schemas.microsoft.com/office/drawing/2014/main" id="{8EC50D39-0D71-0FEE-7B6A-094445ABEEB8}"/>
              </a:ext>
            </a:extLst>
          </p:cNvPr>
          <p:cNvSpPr txBox="1">
            <a:spLocks noChangeArrowheads="1"/>
          </p:cNvSpPr>
          <p:nvPr/>
        </p:nvSpPr>
        <p:spPr bwMode="auto">
          <a:xfrm>
            <a:off x="1966913" y="5326063"/>
            <a:ext cx="6281737" cy="355600"/>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nSpc>
                <a:spcPct val="75000"/>
              </a:lnSpc>
              <a:spcBef>
                <a:spcPct val="0"/>
              </a:spcBef>
              <a:buFontTx/>
              <a:buNone/>
            </a:pPr>
            <a:r>
              <a:rPr lang="en-US" altLang="en-US" sz="2300" b="1">
                <a:latin typeface="Arial" panose="020B0604020202020204" pitchFamily="34" charset="0"/>
              </a:rPr>
              <a:t>     Chow          HF          Chow         HF</a:t>
            </a:r>
          </a:p>
        </p:txBody>
      </p:sp>
      <p:sp>
        <p:nvSpPr>
          <p:cNvPr id="172040" name="Text Box 7">
            <a:extLst>
              <a:ext uri="{FF2B5EF4-FFF2-40B4-BE49-F238E27FC236}">
                <a16:creationId xmlns:a16="http://schemas.microsoft.com/office/drawing/2014/main" id="{4EE477D2-E90A-16F1-07B6-894D4E0E9894}"/>
              </a:ext>
            </a:extLst>
          </p:cNvPr>
          <p:cNvSpPr txBox="1">
            <a:spLocks noChangeArrowheads="1"/>
          </p:cNvSpPr>
          <p:nvPr/>
        </p:nvSpPr>
        <p:spPr bwMode="auto">
          <a:xfrm>
            <a:off x="2424113" y="1214438"/>
            <a:ext cx="1933575" cy="762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US" altLang="en-US" sz="2200">
                <a:latin typeface="Arial" panose="020B0604020202020204" pitchFamily="34" charset="0"/>
              </a:rPr>
              <a:t>Days 17-30 of wheel access</a:t>
            </a:r>
          </a:p>
        </p:txBody>
      </p:sp>
      <p:sp>
        <p:nvSpPr>
          <p:cNvPr id="172041" name="Text Box 8">
            <a:extLst>
              <a:ext uri="{FF2B5EF4-FFF2-40B4-BE49-F238E27FC236}">
                <a16:creationId xmlns:a16="http://schemas.microsoft.com/office/drawing/2014/main" id="{66E6722B-1101-1BCE-9FAC-CC6758A153DD}"/>
              </a:ext>
            </a:extLst>
          </p:cNvPr>
          <p:cNvSpPr txBox="1">
            <a:spLocks noChangeArrowheads="1"/>
          </p:cNvSpPr>
          <p:nvPr/>
        </p:nvSpPr>
        <p:spPr bwMode="auto">
          <a:xfrm rot="-5400000">
            <a:off x="-508794" y="2940845"/>
            <a:ext cx="3121025" cy="519112"/>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US" altLang="en-US" sz="2800" b="1">
                <a:latin typeface="Arial" panose="020B0604020202020204" pitchFamily="34" charset="0"/>
              </a:rPr>
              <a:t>Revolutions/Day</a:t>
            </a:r>
          </a:p>
        </p:txBody>
      </p:sp>
      <p:grpSp>
        <p:nvGrpSpPr>
          <p:cNvPr id="172042" name="Group 9">
            <a:extLst>
              <a:ext uri="{FF2B5EF4-FFF2-40B4-BE49-F238E27FC236}">
                <a16:creationId xmlns:a16="http://schemas.microsoft.com/office/drawing/2014/main" id="{003F4A0C-8D2E-4995-FE83-F13EDDEF7E8B}"/>
              </a:ext>
            </a:extLst>
          </p:cNvPr>
          <p:cNvGrpSpPr>
            <a:grpSpLocks/>
          </p:cNvGrpSpPr>
          <p:nvPr/>
        </p:nvGrpSpPr>
        <p:grpSpPr bwMode="auto">
          <a:xfrm>
            <a:off x="2673350" y="1597025"/>
            <a:ext cx="4010025" cy="2316163"/>
            <a:chOff x="1684" y="1006"/>
            <a:chExt cx="2526" cy="1459"/>
          </a:xfrm>
        </p:grpSpPr>
        <p:sp>
          <p:nvSpPr>
            <p:cNvPr id="172047" name="Text Box 10">
              <a:extLst>
                <a:ext uri="{FF2B5EF4-FFF2-40B4-BE49-F238E27FC236}">
                  <a16:creationId xmlns:a16="http://schemas.microsoft.com/office/drawing/2014/main" id="{623751CD-C346-E6BE-69F2-33B44D715FE9}"/>
                </a:ext>
              </a:extLst>
            </p:cNvPr>
            <p:cNvSpPr txBox="1">
              <a:spLocks noChangeArrowheads="1"/>
            </p:cNvSpPr>
            <p:nvPr/>
          </p:nvSpPr>
          <p:spPr bwMode="auto">
            <a:xfrm>
              <a:off x="1684" y="2205"/>
              <a:ext cx="1152" cy="26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US" altLang="en-US" sz="2100" b="1">
                  <a:solidFill>
                    <a:srgbClr val="0000FF"/>
                  </a:solidFill>
                  <a:latin typeface="Arial" panose="020B0604020202020204" pitchFamily="34" charset="0"/>
                </a:rPr>
                <a:t>1% Decrease</a:t>
              </a:r>
            </a:p>
          </p:txBody>
        </p:sp>
        <p:sp>
          <p:nvSpPr>
            <p:cNvPr id="172048" name="Text Box 11">
              <a:extLst>
                <a:ext uri="{FF2B5EF4-FFF2-40B4-BE49-F238E27FC236}">
                  <a16:creationId xmlns:a16="http://schemas.microsoft.com/office/drawing/2014/main" id="{64EA4FA8-04F1-1DF5-0762-D022F8182C38}"/>
                </a:ext>
              </a:extLst>
            </p:cNvPr>
            <p:cNvSpPr txBox="1">
              <a:spLocks noChangeArrowheads="1"/>
            </p:cNvSpPr>
            <p:nvPr/>
          </p:nvSpPr>
          <p:spPr bwMode="auto">
            <a:xfrm>
              <a:off x="3292" y="1006"/>
              <a:ext cx="918" cy="51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50000"/>
                </a:spcBef>
                <a:buFontTx/>
                <a:buNone/>
              </a:pPr>
              <a:r>
                <a:rPr lang="en-US" altLang="en-US" sz="2400" b="1">
                  <a:solidFill>
                    <a:srgbClr val="FF0000"/>
                  </a:solidFill>
                  <a:latin typeface="Arial" panose="020B0604020202020204" pitchFamily="34" charset="0"/>
                </a:rPr>
                <a:t>52% Increase</a:t>
              </a:r>
            </a:p>
          </p:txBody>
        </p:sp>
      </p:grpSp>
      <p:sp>
        <p:nvSpPr>
          <p:cNvPr id="172043" name="Text Box 12">
            <a:extLst>
              <a:ext uri="{FF2B5EF4-FFF2-40B4-BE49-F238E27FC236}">
                <a16:creationId xmlns:a16="http://schemas.microsoft.com/office/drawing/2014/main" id="{0DB5EF7E-BA0E-901C-AD44-6CBB716E2EB0}"/>
              </a:ext>
            </a:extLst>
          </p:cNvPr>
          <p:cNvSpPr txBox="1">
            <a:spLocks noChangeArrowheads="1"/>
          </p:cNvSpPr>
          <p:nvPr/>
        </p:nvSpPr>
        <p:spPr bwMode="auto">
          <a:xfrm>
            <a:off x="190500" y="5632450"/>
            <a:ext cx="1987550" cy="5810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US" altLang="en-US" sz="1600">
                <a:latin typeface="Arial" panose="020B0604020202020204" pitchFamily="34" charset="0"/>
              </a:rPr>
              <a:t>Adjusted Means + Standard Errors</a:t>
            </a:r>
          </a:p>
        </p:txBody>
      </p:sp>
      <p:sp>
        <p:nvSpPr>
          <p:cNvPr id="172044" name="Text Box 13">
            <a:extLst>
              <a:ext uri="{FF2B5EF4-FFF2-40B4-BE49-F238E27FC236}">
                <a16:creationId xmlns:a16="http://schemas.microsoft.com/office/drawing/2014/main" id="{751CD82B-D46F-8230-454A-B877BC27D49C}"/>
              </a:ext>
            </a:extLst>
          </p:cNvPr>
          <p:cNvSpPr txBox="1">
            <a:spLocks noChangeArrowheads="1"/>
          </p:cNvSpPr>
          <p:nvPr/>
        </p:nvSpPr>
        <p:spPr bwMode="auto">
          <a:xfrm>
            <a:off x="7734300" y="1182688"/>
            <a:ext cx="1241425" cy="1600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US" altLang="en-US" sz="2200" b="1">
                <a:solidFill>
                  <a:srgbClr val="FF0000"/>
                </a:solidFill>
                <a:latin typeface="Arial" panose="020B0604020202020204" pitchFamily="34" charset="0"/>
              </a:rPr>
              <a:t>+36% Time</a:t>
            </a:r>
          </a:p>
          <a:p>
            <a:pPr>
              <a:spcBef>
                <a:spcPct val="50000"/>
              </a:spcBef>
              <a:buFontTx/>
              <a:buNone/>
            </a:pPr>
            <a:r>
              <a:rPr lang="en-US" altLang="en-US" sz="2200" b="1">
                <a:solidFill>
                  <a:srgbClr val="FF0000"/>
                </a:solidFill>
                <a:latin typeface="Arial" panose="020B0604020202020204" pitchFamily="34" charset="0"/>
              </a:rPr>
              <a:t>+18% Speed</a:t>
            </a:r>
          </a:p>
        </p:txBody>
      </p:sp>
      <p:sp>
        <p:nvSpPr>
          <p:cNvPr id="2254862" name="Text Box 14">
            <a:extLst>
              <a:ext uri="{FF2B5EF4-FFF2-40B4-BE49-F238E27FC236}">
                <a16:creationId xmlns:a16="http://schemas.microsoft.com/office/drawing/2014/main" id="{A01E14F3-CF0E-D749-94A2-8A850189A499}"/>
              </a:ext>
            </a:extLst>
          </p:cNvPr>
          <p:cNvSpPr txBox="1">
            <a:spLocks noChangeArrowheads="1"/>
          </p:cNvSpPr>
          <p:nvPr/>
        </p:nvSpPr>
        <p:spPr bwMode="auto">
          <a:xfrm>
            <a:off x="2312988" y="2046288"/>
            <a:ext cx="2919412" cy="1858962"/>
          </a:xfrm>
          <a:prstGeom prst="rect">
            <a:avLst/>
          </a:prstGeom>
          <a:solidFill>
            <a:schemeClr val="bg1"/>
          </a:solidFill>
          <a:ln w="28575">
            <a:solidFill>
              <a:srgbClr val="CC00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3800" b="1">
                <a:solidFill>
                  <a:srgbClr val="CC00CC"/>
                </a:solidFill>
                <a:latin typeface="Arial" panose="020B0604020202020204" pitchFamily="34" charset="0"/>
              </a:rPr>
              <a:t>Fuel?</a:t>
            </a:r>
          </a:p>
          <a:p>
            <a:pPr>
              <a:spcBef>
                <a:spcPct val="0"/>
              </a:spcBef>
              <a:buFontTx/>
              <a:buNone/>
            </a:pPr>
            <a:r>
              <a:rPr lang="en-US" altLang="en-US" sz="3800" b="1">
                <a:solidFill>
                  <a:srgbClr val="CC00CC"/>
                </a:solidFill>
                <a:latin typeface="Arial" panose="020B0604020202020204" pitchFamily="34" charset="0"/>
              </a:rPr>
              <a:t>Motivation?</a:t>
            </a:r>
          </a:p>
          <a:p>
            <a:pPr>
              <a:spcBef>
                <a:spcPct val="0"/>
              </a:spcBef>
              <a:buFontTx/>
              <a:buNone/>
            </a:pPr>
            <a:r>
              <a:rPr lang="en-US" altLang="en-US" sz="3800" b="1">
                <a:solidFill>
                  <a:srgbClr val="CC00CC"/>
                </a:solidFill>
                <a:latin typeface="Arial" panose="020B0604020202020204" pitchFamily="34" charset="0"/>
              </a:rPr>
              <a:t>Both?</a:t>
            </a:r>
          </a:p>
        </p:txBody>
      </p:sp>
      <p:sp>
        <p:nvSpPr>
          <p:cNvPr id="172046" name="Text Box 15">
            <a:extLst>
              <a:ext uri="{FF2B5EF4-FFF2-40B4-BE49-F238E27FC236}">
                <a16:creationId xmlns:a16="http://schemas.microsoft.com/office/drawing/2014/main" id="{143D9D8E-C440-9F1B-F4F1-9DEB6A64599C}"/>
              </a:ext>
            </a:extLst>
          </p:cNvPr>
          <p:cNvSpPr txBox="1">
            <a:spLocks noChangeArrowheads="1"/>
          </p:cNvSpPr>
          <p:nvPr/>
        </p:nvSpPr>
        <p:spPr bwMode="auto">
          <a:xfrm>
            <a:off x="9525" y="6543675"/>
            <a:ext cx="8259763"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US" altLang="en-US" sz="1400">
                <a:latin typeface="Arial" panose="020B0604020202020204" pitchFamily="34" charset="0"/>
              </a:rPr>
              <a:t>Meek et al. 2010. Journal of Obesity 34:960-969.</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1" fill="hold" grpId="0" nodeType="clickEffect">
                                  <p:stCondLst>
                                    <p:cond delay="0"/>
                                  </p:stCondLst>
                                  <p:childTnLst>
                                    <p:set>
                                      <p:cBhvr>
                                        <p:cTn id="6" dur="1" fill="hold">
                                          <p:stCondLst>
                                            <p:cond delay="0"/>
                                          </p:stCondLst>
                                        </p:cTn>
                                        <p:tgtEl>
                                          <p:spTgt spid="2254862"/>
                                        </p:tgtEl>
                                        <p:attrNameLst>
                                          <p:attrName>style.visibility</p:attrName>
                                        </p:attrNameLst>
                                      </p:cBhvr>
                                      <p:to>
                                        <p:strVal val="visible"/>
                                      </p:to>
                                    </p:set>
                                    <p:anim calcmode="lin" valueType="num">
                                      <p:cBhvr additive="base">
                                        <p:cTn id="7" dur="500" fill="hold"/>
                                        <p:tgtEl>
                                          <p:spTgt spid="2254862"/>
                                        </p:tgtEl>
                                        <p:attrNameLst>
                                          <p:attrName>ppt_x</p:attrName>
                                        </p:attrNameLst>
                                      </p:cBhvr>
                                      <p:tavLst>
                                        <p:tav tm="0">
                                          <p:val>
                                            <p:strVal val="#ppt_x"/>
                                          </p:val>
                                        </p:tav>
                                        <p:tav tm="100000">
                                          <p:val>
                                            <p:strVal val="#ppt_x"/>
                                          </p:val>
                                        </p:tav>
                                      </p:tavLst>
                                    </p:anim>
                                    <p:anim calcmode="lin" valueType="num">
                                      <p:cBhvr additive="base">
                                        <p:cTn id="8" dur="500" fill="hold"/>
                                        <p:tgtEl>
                                          <p:spTgt spid="2254862"/>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54862" grpId="0" animBg="1"/>
    </p:bldLst>
  </p:timing>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082" name="Slide Number Placeholder 3">
            <a:extLst>
              <a:ext uri="{FF2B5EF4-FFF2-40B4-BE49-F238E27FC236}">
                <a16:creationId xmlns:a16="http://schemas.microsoft.com/office/drawing/2014/main" id="{DEF87DBC-2C99-93E7-24FF-D1C22849F574}"/>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6DC181AC-E762-4E3C-A5EA-FC8F777B19B9}" type="slidenum">
              <a:rPr lang="en-US" altLang="en-US" sz="1400"/>
              <a:pPr>
                <a:spcBef>
                  <a:spcPct val="0"/>
                </a:spcBef>
                <a:buFontTx/>
                <a:buNone/>
              </a:pPr>
              <a:t>96</a:t>
            </a:fld>
            <a:endParaRPr lang="en-US" altLang="en-US" sz="1400"/>
          </a:p>
        </p:txBody>
      </p:sp>
      <p:sp>
        <p:nvSpPr>
          <p:cNvPr id="174083" name="Text Box 2">
            <a:extLst>
              <a:ext uri="{FF2B5EF4-FFF2-40B4-BE49-F238E27FC236}">
                <a16:creationId xmlns:a16="http://schemas.microsoft.com/office/drawing/2014/main" id="{C4D6C998-46DE-F34C-3064-FA15C8E667E9}"/>
              </a:ext>
            </a:extLst>
          </p:cNvPr>
          <p:cNvSpPr txBox="1">
            <a:spLocks noChangeArrowheads="1"/>
          </p:cNvSpPr>
          <p:nvPr/>
        </p:nvSpPr>
        <p:spPr bwMode="auto">
          <a:xfrm>
            <a:off x="1295400" y="152400"/>
            <a:ext cx="6400800"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4400" b="1">
                <a:latin typeface="Arial" panose="020B0604020202020204" pitchFamily="34" charset="0"/>
              </a:rPr>
              <a:t>Why a Selection Limit?</a:t>
            </a:r>
          </a:p>
        </p:txBody>
      </p:sp>
      <p:sp>
        <p:nvSpPr>
          <p:cNvPr id="174084" name="Line 3">
            <a:extLst>
              <a:ext uri="{FF2B5EF4-FFF2-40B4-BE49-F238E27FC236}">
                <a16:creationId xmlns:a16="http://schemas.microsoft.com/office/drawing/2014/main" id="{801057FC-D040-59B5-91A7-E5A91858D741}"/>
              </a:ext>
            </a:extLst>
          </p:cNvPr>
          <p:cNvSpPr>
            <a:spLocks noChangeShapeType="1"/>
          </p:cNvSpPr>
          <p:nvPr/>
        </p:nvSpPr>
        <p:spPr bwMode="auto">
          <a:xfrm>
            <a:off x="228600" y="1050925"/>
            <a:ext cx="8683625" cy="0"/>
          </a:xfrm>
          <a:prstGeom prst="line">
            <a:avLst/>
          </a:prstGeom>
          <a:noFill/>
          <a:ln w="63500">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74085" name="Text Box 4">
            <a:extLst>
              <a:ext uri="{FF2B5EF4-FFF2-40B4-BE49-F238E27FC236}">
                <a16:creationId xmlns:a16="http://schemas.microsoft.com/office/drawing/2014/main" id="{0E0BD3F0-EF9F-3A10-1A49-B43464E5C354}"/>
              </a:ext>
            </a:extLst>
          </p:cNvPr>
          <p:cNvSpPr txBox="1">
            <a:spLocks noChangeArrowheads="1"/>
          </p:cNvSpPr>
          <p:nvPr/>
        </p:nvSpPr>
        <p:spPr bwMode="auto">
          <a:xfrm>
            <a:off x="304800" y="1187450"/>
            <a:ext cx="8763000" cy="27416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nSpc>
                <a:spcPct val="110000"/>
              </a:lnSpc>
              <a:spcBef>
                <a:spcPct val="30000"/>
              </a:spcBef>
              <a:buFontTx/>
              <a:buNone/>
            </a:pPr>
            <a:r>
              <a:rPr lang="en-US" altLang="en-US" sz="4200" b="1">
                <a:solidFill>
                  <a:srgbClr val="FF0000"/>
                </a:solidFill>
                <a:latin typeface="Arial" panose="020B0604020202020204" pitchFamily="34" charset="0"/>
              </a:rPr>
              <a:t>Functional Answers:</a:t>
            </a:r>
            <a:endParaRPr lang="en-US" altLang="en-US" sz="4400" b="1">
              <a:solidFill>
                <a:srgbClr val="FF0000"/>
              </a:solidFill>
              <a:latin typeface="Arial" panose="020B0604020202020204" pitchFamily="34" charset="0"/>
            </a:endParaRPr>
          </a:p>
          <a:p>
            <a:pPr>
              <a:lnSpc>
                <a:spcPct val="110000"/>
              </a:lnSpc>
              <a:spcBef>
                <a:spcPct val="0"/>
              </a:spcBef>
              <a:buFontTx/>
              <a:buNone/>
            </a:pPr>
            <a:r>
              <a:rPr lang="en-US" altLang="en-US" sz="3500" b="1">
                <a:solidFill>
                  <a:srgbClr val="0000FF"/>
                </a:solidFill>
                <a:latin typeface="Arial" panose="020B0604020202020204" pitchFamily="34" charset="0"/>
              </a:rPr>
              <a:t>   Motivation or Reward at a Maximum</a:t>
            </a:r>
          </a:p>
          <a:p>
            <a:pPr>
              <a:lnSpc>
                <a:spcPct val="110000"/>
              </a:lnSpc>
              <a:spcBef>
                <a:spcPct val="0"/>
              </a:spcBef>
              <a:buFontTx/>
              <a:buNone/>
            </a:pPr>
            <a:r>
              <a:rPr lang="en-US" altLang="en-US" sz="3500" b="1">
                <a:solidFill>
                  <a:srgbClr val="0000FF"/>
                </a:solidFill>
                <a:latin typeface="Arial" panose="020B0604020202020204" pitchFamily="34" charset="0"/>
              </a:rPr>
              <a:t>   Ability to Run at a Maximum</a:t>
            </a:r>
          </a:p>
          <a:p>
            <a:pPr>
              <a:lnSpc>
                <a:spcPct val="110000"/>
              </a:lnSpc>
              <a:spcBef>
                <a:spcPct val="0"/>
              </a:spcBef>
              <a:buFontTx/>
              <a:buNone/>
            </a:pPr>
            <a:r>
              <a:rPr lang="en-US" altLang="en-US" sz="3500" b="1">
                <a:solidFill>
                  <a:srgbClr val="0000FF"/>
                </a:solidFill>
                <a:latin typeface="Arial" panose="020B0604020202020204" pitchFamily="34" charset="0"/>
              </a:rPr>
              <a:t>   Energetic Cost is too High</a:t>
            </a:r>
          </a:p>
        </p:txBody>
      </p:sp>
      <p:sp>
        <p:nvSpPr>
          <p:cNvPr id="2241541" name="Text Box 5">
            <a:extLst>
              <a:ext uri="{FF2B5EF4-FFF2-40B4-BE49-F238E27FC236}">
                <a16:creationId xmlns:a16="http://schemas.microsoft.com/office/drawing/2014/main" id="{61AD75F2-8A44-429D-F845-8629DD1C9E9A}"/>
              </a:ext>
            </a:extLst>
          </p:cNvPr>
          <p:cNvSpPr txBox="1">
            <a:spLocks noChangeArrowheads="1"/>
          </p:cNvSpPr>
          <p:nvPr/>
        </p:nvSpPr>
        <p:spPr bwMode="auto">
          <a:xfrm>
            <a:off x="304800" y="4114800"/>
            <a:ext cx="8763000" cy="27416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30000"/>
              </a:spcBef>
              <a:spcAft>
                <a:spcPct val="10000"/>
              </a:spcAft>
              <a:buFontTx/>
              <a:buNone/>
            </a:pPr>
            <a:r>
              <a:rPr lang="en-US" altLang="en-US" sz="4200" b="1" i="1">
                <a:latin typeface="Arial" panose="020B0604020202020204" pitchFamily="34" charset="0"/>
              </a:rPr>
              <a:t>Not mutually exclusive,</a:t>
            </a:r>
          </a:p>
          <a:p>
            <a:pPr>
              <a:lnSpc>
                <a:spcPct val="90000"/>
              </a:lnSpc>
              <a:spcBef>
                <a:spcPct val="10000"/>
              </a:spcBef>
              <a:buFontTx/>
              <a:buNone/>
            </a:pPr>
            <a:r>
              <a:rPr lang="en-US" altLang="en-US" sz="4200" b="1" i="1">
                <a:latin typeface="Arial" panose="020B0604020202020204" pitchFamily="34" charset="0"/>
              </a:rPr>
              <a:t>	May elucidate mechanisms</a:t>
            </a:r>
            <a:br>
              <a:rPr lang="en-US" altLang="en-US" sz="4200" b="1" i="1">
                <a:latin typeface="Arial" panose="020B0604020202020204" pitchFamily="34" charset="0"/>
              </a:rPr>
            </a:br>
            <a:r>
              <a:rPr lang="en-US" altLang="en-US" sz="4200" b="1" i="1">
                <a:latin typeface="Arial" panose="020B0604020202020204" pitchFamily="34" charset="0"/>
              </a:rPr>
              <a:t>	of evolutionary “constraints”</a:t>
            </a:r>
            <a:endParaRPr lang="en-US" altLang="en-US" sz="3500" b="1" i="1">
              <a:latin typeface="Arial" panose="020B0604020202020204" pitchFamily="34" charset="0"/>
            </a:endParaRPr>
          </a:p>
        </p:txBody>
      </p:sp>
      <p:sp>
        <p:nvSpPr>
          <p:cNvPr id="2241542" name="Line 6">
            <a:extLst>
              <a:ext uri="{FF2B5EF4-FFF2-40B4-BE49-F238E27FC236}">
                <a16:creationId xmlns:a16="http://schemas.microsoft.com/office/drawing/2014/main" id="{8516DA88-FFFB-FA7E-76DC-ED4D7D74BFB6}"/>
              </a:ext>
            </a:extLst>
          </p:cNvPr>
          <p:cNvSpPr>
            <a:spLocks noChangeShapeType="1"/>
          </p:cNvSpPr>
          <p:nvPr/>
        </p:nvSpPr>
        <p:spPr bwMode="auto">
          <a:xfrm>
            <a:off x="609600" y="3444875"/>
            <a:ext cx="5867400" cy="0"/>
          </a:xfrm>
          <a:prstGeom prst="line">
            <a:avLst/>
          </a:prstGeom>
          <a:noFill/>
          <a:ln w="57150">
            <a:solidFill>
              <a:srgbClr val="FF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Tree>
  </p:cSld>
  <p:clrMapOvr>
    <a:masterClrMapping/>
  </p:clrMapOvr>
  <p:transition>
    <p:push dir="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2241541">
                                            <p:txEl>
                                              <p:pRg st="0" end="0"/>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499"/>
                                          </p:stCondLst>
                                        </p:cTn>
                                        <p:tgtEl>
                                          <p:spTgt spid="2241541">
                                            <p:txEl>
                                              <p:pRg st="1" end="1"/>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224154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41541" grpId="0" build="p" autoUpdateAnimBg="0"/>
    </p:bldLst>
  </p:timing>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6130" name="Slide Number Placeholder 3">
            <a:extLst>
              <a:ext uri="{FF2B5EF4-FFF2-40B4-BE49-F238E27FC236}">
                <a16:creationId xmlns:a16="http://schemas.microsoft.com/office/drawing/2014/main" id="{316972DD-1001-CFFA-2E87-C0606825759F}"/>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7EC5BCFE-F1E7-47C8-88A0-A5AE82B26EC1}" type="slidenum">
              <a:rPr lang="en-US" altLang="en-US" sz="1400"/>
              <a:pPr>
                <a:spcBef>
                  <a:spcPct val="0"/>
                </a:spcBef>
                <a:buFontTx/>
                <a:buNone/>
              </a:pPr>
              <a:t>97</a:t>
            </a:fld>
            <a:endParaRPr lang="en-US" altLang="en-US" sz="1400"/>
          </a:p>
        </p:txBody>
      </p:sp>
      <p:sp>
        <p:nvSpPr>
          <p:cNvPr id="176131" name="Text Box 2">
            <a:extLst>
              <a:ext uri="{FF2B5EF4-FFF2-40B4-BE49-F238E27FC236}">
                <a16:creationId xmlns:a16="http://schemas.microsoft.com/office/drawing/2014/main" id="{EF97EE62-68C0-0F86-A8A4-72E7FE09361A}"/>
              </a:ext>
            </a:extLst>
          </p:cNvPr>
          <p:cNvSpPr txBox="1">
            <a:spLocks noChangeArrowheads="1"/>
          </p:cNvSpPr>
          <p:nvPr/>
        </p:nvSpPr>
        <p:spPr bwMode="auto">
          <a:xfrm>
            <a:off x="127000" y="184150"/>
            <a:ext cx="9342438"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4200" b="1">
                <a:solidFill>
                  <a:srgbClr val="FF0000"/>
                </a:solidFill>
                <a:latin typeface="Arial" panose="020B0604020202020204" pitchFamily="34" charset="0"/>
              </a:rPr>
              <a:t>Can we Break the Selection Limit?</a:t>
            </a:r>
          </a:p>
        </p:txBody>
      </p:sp>
      <p:sp>
        <p:nvSpPr>
          <p:cNvPr id="176132" name="Line 3">
            <a:extLst>
              <a:ext uri="{FF2B5EF4-FFF2-40B4-BE49-F238E27FC236}">
                <a16:creationId xmlns:a16="http://schemas.microsoft.com/office/drawing/2014/main" id="{79AA7AD4-C990-9F2B-5CA7-D8430AB8B9B3}"/>
              </a:ext>
            </a:extLst>
          </p:cNvPr>
          <p:cNvSpPr>
            <a:spLocks noChangeShapeType="1"/>
          </p:cNvSpPr>
          <p:nvPr/>
        </p:nvSpPr>
        <p:spPr bwMode="auto">
          <a:xfrm>
            <a:off x="228600" y="1050925"/>
            <a:ext cx="8683625" cy="0"/>
          </a:xfrm>
          <a:prstGeom prst="line">
            <a:avLst/>
          </a:prstGeom>
          <a:noFill/>
          <a:ln w="63500">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76133" name="Text Box 4">
            <a:extLst>
              <a:ext uri="{FF2B5EF4-FFF2-40B4-BE49-F238E27FC236}">
                <a16:creationId xmlns:a16="http://schemas.microsoft.com/office/drawing/2014/main" id="{AC7A0BCC-0BC1-C02A-F632-60297DDB8C1B}"/>
              </a:ext>
            </a:extLst>
          </p:cNvPr>
          <p:cNvSpPr txBox="1">
            <a:spLocks noChangeArrowheads="1"/>
          </p:cNvSpPr>
          <p:nvPr/>
        </p:nvSpPr>
        <p:spPr bwMode="auto">
          <a:xfrm>
            <a:off x="247650" y="1282700"/>
            <a:ext cx="8763000" cy="2935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spcAft>
                <a:spcPct val="30000"/>
              </a:spcAft>
              <a:buFontTx/>
              <a:buNone/>
            </a:pPr>
            <a:r>
              <a:rPr lang="en-US" altLang="en-US" sz="4200" b="1" u="sng">
                <a:latin typeface="Arial" panose="020B0604020202020204" pitchFamily="34" charset="0"/>
              </a:rPr>
              <a:t>Another Possibility:</a:t>
            </a:r>
          </a:p>
          <a:p>
            <a:pPr lvl="1">
              <a:spcBef>
                <a:spcPct val="0"/>
              </a:spcBef>
              <a:spcAft>
                <a:spcPct val="30000"/>
              </a:spcAft>
              <a:buFontTx/>
              <a:buNone/>
            </a:pPr>
            <a:r>
              <a:rPr lang="en-US" altLang="en-US" sz="4000" b="1">
                <a:latin typeface="Arial" panose="020B0604020202020204" pitchFamily="34" charset="0"/>
              </a:rPr>
              <a:t>Switch mice to high-fat diet and continue the selection protocol.</a:t>
            </a:r>
          </a:p>
          <a:p>
            <a:pPr lvl="1">
              <a:spcBef>
                <a:spcPct val="0"/>
              </a:spcBef>
              <a:spcAft>
                <a:spcPct val="30000"/>
              </a:spcAft>
              <a:buFontTx/>
              <a:buNone/>
            </a:pPr>
            <a:r>
              <a:rPr lang="en-US" altLang="en-US" sz="4000" b="1">
                <a:latin typeface="Arial" panose="020B0604020202020204" pitchFamily="34" charset="0"/>
              </a:rPr>
              <a:t>Do this for 2 HR and 2 C lines.</a:t>
            </a:r>
          </a:p>
        </p:txBody>
      </p:sp>
    </p:spTree>
  </p:cSld>
  <p:clrMapOvr>
    <a:masterClrMapping/>
  </p:clrMapOvr>
  <p:transition>
    <p:wipe dir="d"/>
  </p:transition>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8178" name="Slide Number Placeholder 3">
            <a:extLst>
              <a:ext uri="{FF2B5EF4-FFF2-40B4-BE49-F238E27FC236}">
                <a16:creationId xmlns:a16="http://schemas.microsoft.com/office/drawing/2014/main" id="{E387F7BC-88A9-319A-D227-82ABFF52A1D6}"/>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BFBC91B6-2AF8-4A80-93E4-7C6EF4ED56BB}" type="slidenum">
              <a:rPr lang="en-US" altLang="en-US" sz="1400"/>
              <a:pPr>
                <a:spcBef>
                  <a:spcPct val="0"/>
                </a:spcBef>
                <a:buFontTx/>
                <a:buNone/>
              </a:pPr>
              <a:t>98</a:t>
            </a:fld>
            <a:endParaRPr lang="en-US" altLang="en-US" sz="1400"/>
          </a:p>
        </p:txBody>
      </p:sp>
      <p:sp>
        <p:nvSpPr>
          <p:cNvPr id="178179" name="Text Box 2">
            <a:extLst>
              <a:ext uri="{FF2B5EF4-FFF2-40B4-BE49-F238E27FC236}">
                <a16:creationId xmlns:a16="http://schemas.microsoft.com/office/drawing/2014/main" id="{4C01F1CF-C45C-004C-F731-5C063CCF3F63}"/>
              </a:ext>
            </a:extLst>
          </p:cNvPr>
          <p:cNvSpPr txBox="1">
            <a:spLocks noChangeArrowheads="1"/>
          </p:cNvSpPr>
          <p:nvPr/>
        </p:nvSpPr>
        <p:spPr bwMode="auto">
          <a:xfrm>
            <a:off x="1095375" y="9525"/>
            <a:ext cx="7037388" cy="762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4400" b="1">
                <a:solidFill>
                  <a:srgbClr val="FF0000"/>
                </a:solidFill>
                <a:latin typeface="Arial" panose="020B0604020202020204" pitchFamily="34" charset="0"/>
              </a:rPr>
              <a:t>Effects of a Western Diet</a:t>
            </a:r>
            <a:endParaRPr lang="en-US" altLang="en-US" sz="4400" b="1">
              <a:solidFill>
                <a:srgbClr val="0000FF"/>
              </a:solidFill>
              <a:latin typeface="Arial" panose="020B0604020202020204" pitchFamily="34" charset="0"/>
            </a:endParaRPr>
          </a:p>
        </p:txBody>
      </p:sp>
      <p:sp>
        <p:nvSpPr>
          <p:cNvPr id="178180" name="Line 3">
            <a:extLst>
              <a:ext uri="{FF2B5EF4-FFF2-40B4-BE49-F238E27FC236}">
                <a16:creationId xmlns:a16="http://schemas.microsoft.com/office/drawing/2014/main" id="{5CE2D2F5-1EE2-6622-3BA9-E236150B7B87}"/>
              </a:ext>
            </a:extLst>
          </p:cNvPr>
          <p:cNvSpPr>
            <a:spLocks noChangeShapeType="1"/>
          </p:cNvSpPr>
          <p:nvPr/>
        </p:nvSpPr>
        <p:spPr bwMode="auto">
          <a:xfrm>
            <a:off x="227013" y="822325"/>
            <a:ext cx="8683625" cy="0"/>
          </a:xfrm>
          <a:prstGeom prst="line">
            <a:avLst/>
          </a:prstGeom>
          <a:noFill/>
          <a:ln w="57150">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245636" name="Text Box 4">
            <a:extLst>
              <a:ext uri="{FF2B5EF4-FFF2-40B4-BE49-F238E27FC236}">
                <a16:creationId xmlns:a16="http://schemas.microsoft.com/office/drawing/2014/main" id="{857BE225-D6BC-BB45-B822-5F8B42944F10}"/>
              </a:ext>
            </a:extLst>
          </p:cNvPr>
          <p:cNvSpPr txBox="1">
            <a:spLocks noChangeArrowheads="1"/>
          </p:cNvSpPr>
          <p:nvPr/>
        </p:nvSpPr>
        <p:spPr bwMode="auto">
          <a:xfrm>
            <a:off x="231775" y="971550"/>
            <a:ext cx="8610600" cy="54689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10000"/>
              </a:spcBef>
              <a:defRPr/>
            </a:pPr>
            <a:r>
              <a:rPr lang="en-US" altLang="en-US" sz="2800" b="1">
                <a:effectLst>
                  <a:outerShdw blurRad="38100" dist="38100" dir="2700000" algn="tl">
                    <a:srgbClr val="C0C0C0"/>
                  </a:outerShdw>
                </a:effectLst>
                <a:latin typeface="Arial" panose="020B0604020202020204" pitchFamily="34" charset="0"/>
              </a:rPr>
              <a:t>Males from generation 52</a:t>
            </a:r>
          </a:p>
          <a:p>
            <a:pPr>
              <a:spcBef>
                <a:spcPct val="50000"/>
              </a:spcBef>
              <a:defRPr/>
            </a:pPr>
            <a:r>
              <a:rPr lang="en-US" altLang="en-US" sz="2800" b="1">
                <a:effectLst>
                  <a:outerShdw blurRad="38100" dist="38100" dir="2700000" algn="tl">
                    <a:srgbClr val="C0C0C0"/>
                  </a:outerShdw>
                </a:effectLst>
                <a:latin typeface="Arial" panose="020B0604020202020204" pitchFamily="34" charset="0"/>
              </a:rPr>
              <a:t>Weaned at 21 days of age,</a:t>
            </a:r>
            <a:br>
              <a:rPr lang="en-US" altLang="en-US" sz="2800" b="1">
                <a:effectLst>
                  <a:outerShdw blurRad="38100" dist="38100" dir="2700000" algn="tl">
                    <a:srgbClr val="C0C0C0"/>
                  </a:outerShdw>
                </a:effectLst>
                <a:latin typeface="Arial" panose="020B0604020202020204" pitchFamily="34" charset="0"/>
              </a:rPr>
            </a:br>
            <a:r>
              <a:rPr lang="en-US" altLang="en-US" sz="2800" b="1">
                <a:effectLst>
                  <a:outerShdw blurRad="38100" dist="38100" dir="2700000" algn="tl">
                    <a:srgbClr val="C0C0C0"/>
                  </a:outerShdw>
                </a:effectLst>
                <a:latin typeface="Arial" panose="020B0604020202020204" pitchFamily="34" charset="0"/>
              </a:rPr>
              <a:t>	housed individually</a:t>
            </a:r>
          </a:p>
          <a:p>
            <a:pPr>
              <a:lnSpc>
                <a:spcPct val="110000"/>
              </a:lnSpc>
              <a:spcBef>
                <a:spcPct val="50000"/>
              </a:spcBef>
              <a:defRPr/>
            </a:pPr>
            <a:r>
              <a:rPr lang="en-US" altLang="en-US" sz="2800" b="1">
                <a:effectLst>
                  <a:outerShdw blurRad="38100" dist="38100" dir="2700000" algn="tl">
                    <a:srgbClr val="C0C0C0"/>
                  </a:outerShdw>
                </a:effectLst>
                <a:latin typeface="Arial" panose="020B0604020202020204" pitchFamily="34" charset="0"/>
              </a:rPr>
              <a:t>At 25 days of age, divided into:</a:t>
            </a:r>
          </a:p>
          <a:p>
            <a:pPr>
              <a:spcBef>
                <a:spcPct val="20000"/>
              </a:spcBef>
              <a:defRPr/>
            </a:pPr>
            <a:r>
              <a:rPr lang="en-US" altLang="en-US" sz="3000" b="1">
                <a:effectLst>
                  <a:outerShdw blurRad="38100" dist="38100" dir="2700000" algn="tl">
                    <a:srgbClr val="C0C0C0"/>
                  </a:outerShdw>
                </a:effectLst>
                <a:latin typeface="Arial" panose="020B0604020202020204" pitchFamily="34" charset="0"/>
              </a:rPr>
              <a:t>			         No Wheel		Wheel</a:t>
            </a:r>
          </a:p>
          <a:p>
            <a:pPr>
              <a:lnSpc>
                <a:spcPct val="80000"/>
              </a:lnSpc>
              <a:spcBef>
                <a:spcPct val="40000"/>
              </a:spcBef>
              <a:defRPr/>
            </a:pPr>
            <a:r>
              <a:rPr lang="en-US" altLang="en-US" sz="3000" b="1">
                <a:effectLst>
                  <a:outerShdw blurRad="38100" dist="38100" dir="2700000" algn="tl">
                    <a:srgbClr val="C0C0C0"/>
                  </a:outerShdw>
                </a:effectLst>
                <a:latin typeface="Arial" panose="020B0604020202020204" pitchFamily="34" charset="0"/>
              </a:rPr>
              <a:t>Standard Chow	      50		   50</a:t>
            </a:r>
            <a:br>
              <a:rPr lang="en-US" altLang="en-US" sz="3000" b="1">
                <a:effectLst>
                  <a:outerShdw blurRad="38100" dist="38100" dir="2700000" algn="tl">
                    <a:srgbClr val="C0C0C0"/>
                  </a:outerShdw>
                </a:effectLst>
                <a:latin typeface="Arial" panose="020B0604020202020204" pitchFamily="34" charset="0"/>
              </a:rPr>
            </a:br>
            <a:r>
              <a:rPr lang="en-US" altLang="en-US" sz="2800" b="1">
                <a:effectLst>
                  <a:outerShdw blurRad="38100" dist="38100" dir="2700000" algn="tl">
                    <a:srgbClr val="C0C0C0"/>
                  </a:outerShdw>
                </a:effectLst>
                <a:latin typeface="Arial" panose="020B0604020202020204" pitchFamily="34" charset="0"/>
              </a:rPr>
              <a:t>  </a:t>
            </a:r>
            <a:r>
              <a:rPr lang="en-US" altLang="en-US" sz="2400" b="1">
                <a:effectLst>
                  <a:outerShdw blurRad="38100" dist="38100" dir="2700000" algn="tl">
                    <a:srgbClr val="C0C0C0"/>
                  </a:outerShdw>
                </a:effectLst>
                <a:latin typeface="Arial" panose="020B0604020202020204" pitchFamily="34" charset="0"/>
              </a:rPr>
              <a:t>14% calories from fat</a:t>
            </a:r>
          </a:p>
          <a:p>
            <a:pPr>
              <a:lnSpc>
                <a:spcPct val="80000"/>
              </a:lnSpc>
              <a:spcBef>
                <a:spcPct val="30000"/>
              </a:spcBef>
              <a:defRPr/>
            </a:pPr>
            <a:r>
              <a:rPr lang="en-US" altLang="en-US" sz="3000" b="1">
                <a:effectLst>
                  <a:outerShdw blurRad="38100" dist="38100" dir="2700000" algn="tl">
                    <a:srgbClr val="C0C0C0"/>
                  </a:outerShdw>
                </a:effectLst>
                <a:latin typeface="Arial" panose="020B0604020202020204" pitchFamily="34" charset="0"/>
              </a:rPr>
              <a:t>"Western Diet"		      50		   50</a:t>
            </a:r>
            <a:br>
              <a:rPr lang="en-US" altLang="en-US" sz="3000" b="1">
                <a:effectLst>
                  <a:outerShdw blurRad="38100" dist="38100" dir="2700000" algn="tl">
                    <a:srgbClr val="C0C0C0"/>
                  </a:outerShdw>
                </a:effectLst>
                <a:latin typeface="Arial" panose="020B0604020202020204" pitchFamily="34" charset="0"/>
              </a:rPr>
            </a:br>
            <a:r>
              <a:rPr lang="en-US" altLang="en-US" sz="2800" b="1">
                <a:effectLst>
                  <a:outerShdw blurRad="38100" dist="38100" dir="2700000" algn="tl">
                    <a:srgbClr val="C0C0C0"/>
                  </a:outerShdw>
                </a:effectLst>
                <a:latin typeface="Arial" panose="020B0604020202020204" pitchFamily="34" charset="0"/>
              </a:rPr>
              <a:t>  </a:t>
            </a:r>
            <a:r>
              <a:rPr lang="en-US" altLang="en-US" sz="2400" b="1">
                <a:effectLst>
                  <a:outerShdw blurRad="38100" dist="38100" dir="2700000" algn="tl">
                    <a:srgbClr val="C0C0C0"/>
                  </a:outerShdw>
                </a:effectLst>
                <a:latin typeface="Arial" panose="020B0604020202020204" pitchFamily="34" charset="0"/>
              </a:rPr>
              <a:t>42% calories from fat</a:t>
            </a:r>
            <a:br>
              <a:rPr lang="en-US" altLang="en-US" sz="2400" b="1">
                <a:effectLst>
                  <a:outerShdw blurRad="38100" dist="38100" dir="2700000" algn="tl">
                    <a:srgbClr val="C0C0C0"/>
                  </a:outerShdw>
                </a:effectLst>
                <a:latin typeface="Arial" panose="020B0604020202020204" pitchFamily="34" charset="0"/>
              </a:rPr>
            </a:br>
            <a:br>
              <a:rPr lang="en-US" altLang="en-US" sz="1000" b="1">
                <a:effectLst>
                  <a:outerShdw blurRad="38100" dist="38100" dir="2700000" algn="tl">
                    <a:srgbClr val="C0C0C0"/>
                  </a:outerShdw>
                </a:effectLst>
                <a:latin typeface="Arial" panose="020B0604020202020204" pitchFamily="34" charset="0"/>
              </a:rPr>
            </a:br>
            <a:r>
              <a:rPr lang="en-US" altLang="en-US" sz="2000" b="1">
                <a:effectLst>
                  <a:outerShdw blurRad="38100" dist="38100" dir="2700000" algn="tl">
                    <a:srgbClr val="C0C0C0"/>
                  </a:outerShdw>
                </a:effectLst>
                <a:latin typeface="Arial" panose="020B0604020202020204" pitchFamily="34" charset="0"/>
              </a:rPr>
              <a:t>     Harlan Teklad TD.88137</a:t>
            </a:r>
            <a:br>
              <a:rPr lang="en-US" altLang="en-US" sz="2000" b="1">
                <a:effectLst>
                  <a:outerShdw blurRad="38100" dist="38100" dir="2700000" algn="tl">
                    <a:srgbClr val="C0C0C0"/>
                  </a:outerShdw>
                </a:effectLst>
                <a:latin typeface="Arial" panose="020B0604020202020204" pitchFamily="34" charset="0"/>
              </a:rPr>
            </a:br>
            <a:r>
              <a:rPr lang="en-US" altLang="en-US" sz="2000" b="1">
                <a:effectLst>
                  <a:outerShdw blurRad="38100" dist="38100" dir="2700000" algn="tl">
                    <a:srgbClr val="C0C0C0"/>
                  </a:outerShdw>
                </a:effectLst>
                <a:latin typeface="Arial" panose="020B0604020202020204" pitchFamily="34" charset="0"/>
              </a:rPr>
              <a:t>     21% anhydrous milkfat, 34% sucrose, 0.2% cholesterol</a:t>
            </a:r>
          </a:p>
          <a:p>
            <a:pPr>
              <a:defRPr/>
            </a:pPr>
            <a:r>
              <a:rPr lang="en-US" altLang="en-US" sz="2000" b="1" i="1">
                <a:effectLst>
                  <a:outerShdw blurRad="38100" dist="38100" dir="2700000" algn="tl">
                    <a:srgbClr val="C0C0C0"/>
                  </a:outerShdw>
                </a:effectLst>
                <a:latin typeface="Arial" panose="020B0604020202020204" pitchFamily="34" charset="0"/>
              </a:rPr>
              <a:t>	</a:t>
            </a:r>
          </a:p>
        </p:txBody>
      </p:sp>
      <p:pic>
        <p:nvPicPr>
          <p:cNvPr id="178182" name="Picture 5" descr="Frozen_French_Fries">
            <a:extLst>
              <a:ext uri="{FF2B5EF4-FFF2-40B4-BE49-F238E27FC236}">
                <a16:creationId xmlns:a16="http://schemas.microsoft.com/office/drawing/2014/main" id="{862ADCE3-4915-AF81-6889-9698547354B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099050" y="1093788"/>
            <a:ext cx="1700213" cy="137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78183" name="Picture 6" descr="Burger-77448820">
            <a:extLst>
              <a:ext uri="{FF2B5EF4-FFF2-40B4-BE49-F238E27FC236}">
                <a16:creationId xmlns:a16="http://schemas.microsoft.com/office/drawing/2014/main" id="{43DF1F10-FC82-7A96-7802-F8845E49E07F}"/>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851650" y="950913"/>
            <a:ext cx="2211388" cy="1673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8184" name="Text Box 7">
            <a:extLst>
              <a:ext uri="{FF2B5EF4-FFF2-40B4-BE49-F238E27FC236}">
                <a16:creationId xmlns:a16="http://schemas.microsoft.com/office/drawing/2014/main" id="{C9D27CB1-1C3B-BC4F-9DA2-101F4839136E}"/>
              </a:ext>
            </a:extLst>
          </p:cNvPr>
          <p:cNvSpPr txBox="1">
            <a:spLocks noChangeArrowheads="1"/>
          </p:cNvSpPr>
          <p:nvPr/>
        </p:nvSpPr>
        <p:spPr bwMode="auto">
          <a:xfrm>
            <a:off x="9525" y="6543675"/>
            <a:ext cx="8259763"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US" altLang="en-US" sz="1400">
                <a:latin typeface="Arial" panose="020B0604020202020204" pitchFamily="34" charset="0"/>
              </a:rPr>
              <a:t>Meek et al. 2010. Journal of Obesity 34:960-969.</a:t>
            </a:r>
          </a:p>
        </p:txBody>
      </p:sp>
    </p:spTree>
  </p:cSld>
  <p:clrMapOvr>
    <a:masterClrMapping/>
  </p:clrMapOvr>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0226" name="Slide Number Placeholder 3">
            <a:extLst>
              <a:ext uri="{FF2B5EF4-FFF2-40B4-BE49-F238E27FC236}">
                <a16:creationId xmlns:a16="http://schemas.microsoft.com/office/drawing/2014/main" id="{45A07D9B-108F-42C5-A65E-FABEB5C3DAA7}"/>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83EC43C5-9D45-4338-ACFB-AFE5B83F36BD}" type="slidenum">
              <a:rPr lang="en-US" altLang="en-US" sz="1400"/>
              <a:pPr>
                <a:spcBef>
                  <a:spcPct val="0"/>
                </a:spcBef>
                <a:buFontTx/>
                <a:buNone/>
              </a:pPr>
              <a:t>99</a:t>
            </a:fld>
            <a:endParaRPr lang="en-US" altLang="en-US" sz="1400"/>
          </a:p>
        </p:txBody>
      </p:sp>
      <p:graphicFrame>
        <p:nvGraphicFramePr>
          <p:cNvPr id="180227" name="Object 2">
            <a:extLst>
              <a:ext uri="{FF2B5EF4-FFF2-40B4-BE49-F238E27FC236}">
                <a16:creationId xmlns:a16="http://schemas.microsoft.com/office/drawing/2014/main" id="{E0374418-E4D4-543B-FD3C-EC25D00AF33F}"/>
              </a:ext>
            </a:extLst>
          </p:cNvPr>
          <p:cNvGraphicFramePr>
            <a:graphicFrameLocks noChangeAspect="1"/>
          </p:cNvGraphicFramePr>
          <p:nvPr/>
        </p:nvGraphicFramePr>
        <p:xfrm>
          <a:off x="549275" y="436563"/>
          <a:ext cx="7918450" cy="4794250"/>
        </p:xfrm>
        <a:graphic>
          <a:graphicData uri="http://schemas.openxmlformats.org/presentationml/2006/ole">
            <mc:AlternateContent xmlns:mc="http://schemas.openxmlformats.org/markup-compatibility/2006">
              <mc:Choice xmlns:v="urn:schemas-microsoft-com:vml" Requires="v">
                <p:oleObj name="Chart" r:id="rId3" imgW="5886450" imgH="2905125" progId="Excel.Chart.8">
                  <p:embed/>
                </p:oleObj>
              </mc:Choice>
              <mc:Fallback>
                <p:oleObj name="Chart" r:id="rId3" imgW="5886450" imgH="2905125" progId="Excel.Chart.8">
                  <p:embed/>
                  <p:pic>
                    <p:nvPicPr>
                      <p:cNvPr id="0" name="Object 2"/>
                      <p:cNvPicPr>
                        <a:picLocks noChangeAspect="1" noChangeArrowheads="1"/>
                      </p:cNvPicPr>
                      <p:nvPr/>
                    </p:nvPicPr>
                    <p:blipFill>
                      <a:blip r:embed="rId4">
                        <a:extLst>
                          <a:ext uri="{28A0092B-C50C-407E-A947-70E740481C1C}">
                            <a14:useLocalDpi xmlns:a14="http://schemas.microsoft.com/office/drawing/2010/main" val="0"/>
                          </a:ext>
                        </a:extLst>
                      </a:blip>
                      <a:srcRect r="23732"/>
                      <a:stretch>
                        <a:fillRect/>
                      </a:stretch>
                    </p:blipFill>
                    <p:spPr bwMode="auto">
                      <a:xfrm>
                        <a:off x="549275" y="436563"/>
                        <a:ext cx="7918450" cy="4794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180228" name="Rectangle 3">
            <a:extLst>
              <a:ext uri="{FF2B5EF4-FFF2-40B4-BE49-F238E27FC236}">
                <a16:creationId xmlns:a16="http://schemas.microsoft.com/office/drawing/2014/main" id="{98D7A461-17C7-5F81-7A0F-700B513A0312}"/>
              </a:ext>
            </a:extLst>
          </p:cNvPr>
          <p:cNvSpPr>
            <a:spLocks noChangeArrowheads="1"/>
          </p:cNvSpPr>
          <p:nvPr/>
        </p:nvSpPr>
        <p:spPr bwMode="auto">
          <a:xfrm>
            <a:off x="831850" y="708025"/>
            <a:ext cx="349250" cy="330200"/>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grpSp>
        <p:nvGrpSpPr>
          <p:cNvPr id="180229" name="Group 4">
            <a:extLst>
              <a:ext uri="{FF2B5EF4-FFF2-40B4-BE49-F238E27FC236}">
                <a16:creationId xmlns:a16="http://schemas.microsoft.com/office/drawing/2014/main" id="{75325967-8CA1-416D-5515-DD4D45CC771D}"/>
              </a:ext>
            </a:extLst>
          </p:cNvPr>
          <p:cNvGrpSpPr>
            <a:grpSpLocks/>
          </p:cNvGrpSpPr>
          <p:nvPr/>
        </p:nvGrpSpPr>
        <p:grpSpPr bwMode="auto">
          <a:xfrm>
            <a:off x="1905000" y="4540250"/>
            <a:ext cx="6602413" cy="1420813"/>
            <a:chOff x="1200" y="2836"/>
            <a:chExt cx="4159" cy="895"/>
          </a:xfrm>
        </p:grpSpPr>
        <p:sp>
          <p:nvSpPr>
            <p:cNvPr id="180236" name="Text Box 5">
              <a:extLst>
                <a:ext uri="{FF2B5EF4-FFF2-40B4-BE49-F238E27FC236}">
                  <a16:creationId xmlns:a16="http://schemas.microsoft.com/office/drawing/2014/main" id="{902BF99B-51F2-4B1D-CFF5-0F1357711C59}"/>
                </a:ext>
              </a:extLst>
            </p:cNvPr>
            <p:cNvSpPr txBox="1">
              <a:spLocks noChangeArrowheads="1"/>
            </p:cNvSpPr>
            <p:nvPr/>
          </p:nvSpPr>
          <p:spPr bwMode="auto">
            <a:xfrm>
              <a:off x="1732" y="3404"/>
              <a:ext cx="3045"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50000"/>
                </a:spcBef>
                <a:buFontTx/>
                <a:buNone/>
              </a:pPr>
              <a:r>
                <a:rPr lang="en-US" altLang="en-US" sz="2800" b="1">
                  <a:solidFill>
                    <a:srgbClr val="0000FF"/>
                  </a:solidFill>
                  <a:latin typeface="Arial" panose="020B0604020202020204" pitchFamily="34" charset="0"/>
                </a:rPr>
                <a:t>Control                 </a:t>
              </a:r>
              <a:r>
                <a:rPr lang="en-US" altLang="en-US" sz="2800" b="1">
                  <a:solidFill>
                    <a:srgbClr val="FF0000"/>
                  </a:solidFill>
                  <a:latin typeface="Arial" panose="020B0604020202020204" pitchFamily="34" charset="0"/>
                </a:rPr>
                <a:t>Selected</a:t>
              </a:r>
              <a:endParaRPr lang="en-US" altLang="en-US" sz="2800" b="1">
                <a:solidFill>
                  <a:srgbClr val="0000FF"/>
                </a:solidFill>
                <a:latin typeface="Arial" panose="020B0604020202020204" pitchFamily="34" charset="0"/>
              </a:endParaRPr>
            </a:p>
          </p:txBody>
        </p:sp>
        <p:sp>
          <p:nvSpPr>
            <p:cNvPr id="180237" name="Text Box 6">
              <a:extLst>
                <a:ext uri="{FF2B5EF4-FFF2-40B4-BE49-F238E27FC236}">
                  <a16:creationId xmlns:a16="http://schemas.microsoft.com/office/drawing/2014/main" id="{04512D26-FA0A-AA17-7CE1-90A714AD37A4}"/>
                </a:ext>
              </a:extLst>
            </p:cNvPr>
            <p:cNvSpPr txBox="1">
              <a:spLocks noChangeArrowheads="1"/>
            </p:cNvSpPr>
            <p:nvPr/>
          </p:nvSpPr>
          <p:spPr bwMode="auto">
            <a:xfrm>
              <a:off x="1200" y="3104"/>
              <a:ext cx="4159"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50000"/>
                </a:spcBef>
                <a:buFontTx/>
                <a:buNone/>
              </a:pPr>
              <a:r>
                <a:rPr lang="en-US" altLang="en-US" sz="2400">
                  <a:latin typeface="Arial" panose="020B0604020202020204" pitchFamily="34" charset="0"/>
                </a:rPr>
                <a:t>No Wheel     Wheel      No Wheel     Wheel</a:t>
              </a:r>
            </a:p>
          </p:txBody>
        </p:sp>
        <p:grpSp>
          <p:nvGrpSpPr>
            <p:cNvPr id="180238" name="Group 7">
              <a:extLst>
                <a:ext uri="{FF2B5EF4-FFF2-40B4-BE49-F238E27FC236}">
                  <a16:creationId xmlns:a16="http://schemas.microsoft.com/office/drawing/2014/main" id="{1066BFF2-C47F-2564-E354-6BC07432126D}"/>
                </a:ext>
              </a:extLst>
            </p:cNvPr>
            <p:cNvGrpSpPr>
              <a:grpSpLocks/>
            </p:cNvGrpSpPr>
            <p:nvPr/>
          </p:nvGrpSpPr>
          <p:grpSpPr bwMode="auto">
            <a:xfrm>
              <a:off x="1306" y="2836"/>
              <a:ext cx="3734" cy="300"/>
              <a:chOff x="1306" y="2836"/>
              <a:chExt cx="3734" cy="300"/>
            </a:xfrm>
          </p:grpSpPr>
          <p:sp>
            <p:nvSpPr>
              <p:cNvPr id="180239" name="Text Box 8">
                <a:extLst>
                  <a:ext uri="{FF2B5EF4-FFF2-40B4-BE49-F238E27FC236}">
                    <a16:creationId xmlns:a16="http://schemas.microsoft.com/office/drawing/2014/main" id="{64FE46A2-52D5-A90B-F6DA-792163CAD680}"/>
                  </a:ext>
                </a:extLst>
              </p:cNvPr>
              <p:cNvSpPr txBox="1">
                <a:spLocks noChangeArrowheads="1"/>
              </p:cNvSpPr>
              <p:nvPr/>
            </p:nvSpPr>
            <p:spPr bwMode="auto">
              <a:xfrm>
                <a:off x="1748" y="2840"/>
                <a:ext cx="384"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50000"/>
                  </a:spcBef>
                  <a:buFontTx/>
                  <a:buNone/>
                </a:pPr>
                <a:r>
                  <a:rPr lang="en-US" altLang="en-US" sz="2400">
                    <a:latin typeface="Arial" panose="020B0604020202020204" pitchFamily="34" charset="0"/>
                  </a:rPr>
                  <a:t>HF</a:t>
                </a:r>
              </a:p>
            </p:txBody>
          </p:sp>
          <p:sp>
            <p:nvSpPr>
              <p:cNvPr id="180240" name="Text Box 9">
                <a:extLst>
                  <a:ext uri="{FF2B5EF4-FFF2-40B4-BE49-F238E27FC236}">
                    <a16:creationId xmlns:a16="http://schemas.microsoft.com/office/drawing/2014/main" id="{F3F7BBB3-2375-D9E0-F81F-4DE2F20C812C}"/>
                  </a:ext>
                </a:extLst>
              </p:cNvPr>
              <p:cNvSpPr txBox="1">
                <a:spLocks noChangeArrowheads="1"/>
              </p:cNvSpPr>
              <p:nvPr/>
            </p:nvSpPr>
            <p:spPr bwMode="auto">
              <a:xfrm>
                <a:off x="2712" y="2846"/>
                <a:ext cx="536" cy="288"/>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50000"/>
                  </a:spcBef>
                  <a:buFontTx/>
                  <a:buNone/>
                </a:pPr>
                <a:r>
                  <a:rPr lang="en-US" altLang="en-US" sz="2400">
                    <a:latin typeface="Arial" panose="020B0604020202020204" pitchFamily="34" charset="0"/>
                  </a:rPr>
                  <a:t>HF</a:t>
                </a:r>
              </a:p>
            </p:txBody>
          </p:sp>
          <p:sp>
            <p:nvSpPr>
              <p:cNvPr id="180241" name="Text Box 10">
                <a:extLst>
                  <a:ext uri="{FF2B5EF4-FFF2-40B4-BE49-F238E27FC236}">
                    <a16:creationId xmlns:a16="http://schemas.microsoft.com/office/drawing/2014/main" id="{F836A802-92B7-C47A-61D6-D1DF7E976C5F}"/>
                  </a:ext>
                </a:extLst>
              </p:cNvPr>
              <p:cNvSpPr txBox="1">
                <a:spLocks noChangeArrowheads="1"/>
              </p:cNvSpPr>
              <p:nvPr/>
            </p:nvSpPr>
            <p:spPr bwMode="auto">
              <a:xfrm>
                <a:off x="3684" y="2838"/>
                <a:ext cx="384"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50000"/>
                  </a:spcBef>
                  <a:buFontTx/>
                  <a:buNone/>
                </a:pPr>
                <a:r>
                  <a:rPr lang="en-US" altLang="en-US" sz="2400">
                    <a:latin typeface="Arial" panose="020B0604020202020204" pitchFamily="34" charset="0"/>
                  </a:rPr>
                  <a:t>HF</a:t>
                </a:r>
              </a:p>
            </p:txBody>
          </p:sp>
          <p:sp>
            <p:nvSpPr>
              <p:cNvPr id="180242" name="Text Box 11">
                <a:extLst>
                  <a:ext uri="{FF2B5EF4-FFF2-40B4-BE49-F238E27FC236}">
                    <a16:creationId xmlns:a16="http://schemas.microsoft.com/office/drawing/2014/main" id="{6081777F-7B56-4DCE-5A40-9D89790B1E77}"/>
                  </a:ext>
                </a:extLst>
              </p:cNvPr>
              <p:cNvSpPr txBox="1">
                <a:spLocks noChangeArrowheads="1"/>
              </p:cNvSpPr>
              <p:nvPr/>
            </p:nvSpPr>
            <p:spPr bwMode="auto">
              <a:xfrm>
                <a:off x="4656" y="2848"/>
                <a:ext cx="384"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50000"/>
                  </a:spcBef>
                  <a:buFontTx/>
                  <a:buNone/>
                </a:pPr>
                <a:r>
                  <a:rPr lang="en-US" altLang="en-US" sz="2400">
                    <a:latin typeface="Arial" panose="020B0604020202020204" pitchFamily="34" charset="0"/>
                  </a:rPr>
                  <a:t>HF</a:t>
                </a:r>
              </a:p>
            </p:txBody>
          </p:sp>
          <p:sp>
            <p:nvSpPr>
              <p:cNvPr id="180243" name="Text Box 12">
                <a:extLst>
                  <a:ext uri="{FF2B5EF4-FFF2-40B4-BE49-F238E27FC236}">
                    <a16:creationId xmlns:a16="http://schemas.microsoft.com/office/drawing/2014/main" id="{FC59B495-1C0F-DC5F-1AC7-3BC5788D0959}"/>
                  </a:ext>
                </a:extLst>
              </p:cNvPr>
              <p:cNvSpPr txBox="1">
                <a:spLocks noChangeArrowheads="1"/>
              </p:cNvSpPr>
              <p:nvPr/>
            </p:nvSpPr>
            <p:spPr bwMode="auto">
              <a:xfrm>
                <a:off x="4232" y="2838"/>
                <a:ext cx="307"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50000"/>
                  </a:spcBef>
                  <a:buFontTx/>
                  <a:buNone/>
                </a:pPr>
                <a:r>
                  <a:rPr lang="en-US" altLang="en-US" sz="2400">
                    <a:latin typeface="Arial" panose="020B0604020202020204" pitchFamily="34" charset="0"/>
                  </a:rPr>
                  <a:t>C</a:t>
                </a:r>
              </a:p>
            </p:txBody>
          </p:sp>
          <p:sp>
            <p:nvSpPr>
              <p:cNvPr id="180244" name="Text Box 13">
                <a:extLst>
                  <a:ext uri="{FF2B5EF4-FFF2-40B4-BE49-F238E27FC236}">
                    <a16:creationId xmlns:a16="http://schemas.microsoft.com/office/drawing/2014/main" id="{0A9B3B8A-8F3D-8CE6-D021-1847A11ABB95}"/>
                  </a:ext>
                </a:extLst>
              </p:cNvPr>
              <p:cNvSpPr txBox="1">
                <a:spLocks noChangeArrowheads="1"/>
              </p:cNvSpPr>
              <p:nvPr/>
            </p:nvSpPr>
            <p:spPr bwMode="auto">
              <a:xfrm>
                <a:off x="3270" y="2836"/>
                <a:ext cx="384"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50000"/>
                  </a:spcBef>
                  <a:buFontTx/>
                  <a:buNone/>
                </a:pPr>
                <a:r>
                  <a:rPr lang="en-US" altLang="en-US" sz="2400">
                    <a:latin typeface="Arial" panose="020B0604020202020204" pitchFamily="34" charset="0"/>
                  </a:rPr>
                  <a:t>C</a:t>
                </a:r>
              </a:p>
            </p:txBody>
          </p:sp>
          <p:sp>
            <p:nvSpPr>
              <p:cNvPr id="180245" name="Text Box 14">
                <a:extLst>
                  <a:ext uri="{FF2B5EF4-FFF2-40B4-BE49-F238E27FC236}">
                    <a16:creationId xmlns:a16="http://schemas.microsoft.com/office/drawing/2014/main" id="{1A632A9E-429E-0686-FD81-8856F378C47E}"/>
                  </a:ext>
                </a:extLst>
              </p:cNvPr>
              <p:cNvSpPr txBox="1">
                <a:spLocks noChangeArrowheads="1"/>
              </p:cNvSpPr>
              <p:nvPr/>
            </p:nvSpPr>
            <p:spPr bwMode="auto">
              <a:xfrm>
                <a:off x="2284" y="2840"/>
                <a:ext cx="384"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50000"/>
                  </a:spcBef>
                  <a:buFontTx/>
                  <a:buNone/>
                </a:pPr>
                <a:r>
                  <a:rPr lang="en-US" altLang="en-US" sz="2400">
                    <a:latin typeface="Arial" panose="020B0604020202020204" pitchFamily="34" charset="0"/>
                  </a:rPr>
                  <a:t>C</a:t>
                </a:r>
              </a:p>
            </p:txBody>
          </p:sp>
          <p:sp>
            <p:nvSpPr>
              <p:cNvPr id="180246" name="Text Box 15">
                <a:extLst>
                  <a:ext uri="{FF2B5EF4-FFF2-40B4-BE49-F238E27FC236}">
                    <a16:creationId xmlns:a16="http://schemas.microsoft.com/office/drawing/2014/main" id="{7984B03F-00E9-7932-E1AD-55BE7D5FF03C}"/>
                  </a:ext>
                </a:extLst>
              </p:cNvPr>
              <p:cNvSpPr txBox="1">
                <a:spLocks noChangeArrowheads="1"/>
              </p:cNvSpPr>
              <p:nvPr/>
            </p:nvSpPr>
            <p:spPr bwMode="auto">
              <a:xfrm>
                <a:off x="1306" y="2838"/>
                <a:ext cx="384"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50000"/>
                  </a:spcBef>
                  <a:buFontTx/>
                  <a:buNone/>
                </a:pPr>
                <a:r>
                  <a:rPr lang="en-US" altLang="en-US" sz="2400">
                    <a:latin typeface="Arial" panose="020B0604020202020204" pitchFamily="34" charset="0"/>
                  </a:rPr>
                  <a:t>C</a:t>
                </a:r>
              </a:p>
            </p:txBody>
          </p:sp>
        </p:grpSp>
      </p:grpSp>
      <p:sp>
        <p:nvSpPr>
          <p:cNvPr id="180230" name="Text Box 16">
            <a:extLst>
              <a:ext uri="{FF2B5EF4-FFF2-40B4-BE49-F238E27FC236}">
                <a16:creationId xmlns:a16="http://schemas.microsoft.com/office/drawing/2014/main" id="{3762A7F7-52ED-9DA5-2541-14E602A2AF96}"/>
              </a:ext>
            </a:extLst>
          </p:cNvPr>
          <p:cNvSpPr txBox="1">
            <a:spLocks noChangeArrowheads="1"/>
          </p:cNvSpPr>
          <p:nvPr/>
        </p:nvSpPr>
        <p:spPr bwMode="auto">
          <a:xfrm rot="-5400000">
            <a:off x="-1872456" y="2972594"/>
            <a:ext cx="4924425" cy="4429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50000"/>
              </a:spcBef>
              <a:buFontTx/>
              <a:buNone/>
            </a:pPr>
            <a:r>
              <a:rPr lang="en-US" altLang="en-US" sz="2300" b="1">
                <a:latin typeface="Arial" panose="020B0604020202020204" pitchFamily="34" charset="0"/>
              </a:rPr>
              <a:t>Retroperitoneal Fat Pad Mass (g)</a:t>
            </a:r>
          </a:p>
        </p:txBody>
      </p:sp>
      <p:sp>
        <p:nvSpPr>
          <p:cNvPr id="180231" name="Text Box 17">
            <a:extLst>
              <a:ext uri="{FF2B5EF4-FFF2-40B4-BE49-F238E27FC236}">
                <a16:creationId xmlns:a16="http://schemas.microsoft.com/office/drawing/2014/main" id="{E259D977-2FAC-3C04-2661-CA152394A92C}"/>
              </a:ext>
            </a:extLst>
          </p:cNvPr>
          <p:cNvSpPr txBox="1">
            <a:spLocks noChangeArrowheads="1"/>
          </p:cNvSpPr>
          <p:nvPr/>
        </p:nvSpPr>
        <p:spPr bwMode="auto">
          <a:xfrm>
            <a:off x="1095375" y="9525"/>
            <a:ext cx="7037388" cy="762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4400" b="1">
                <a:solidFill>
                  <a:srgbClr val="FF0000"/>
                </a:solidFill>
                <a:latin typeface="Arial" panose="020B0604020202020204" pitchFamily="34" charset="0"/>
              </a:rPr>
              <a:t>Effects of a Western Diet</a:t>
            </a:r>
            <a:endParaRPr lang="en-US" altLang="en-US" sz="4400" b="1">
              <a:solidFill>
                <a:srgbClr val="0000FF"/>
              </a:solidFill>
              <a:latin typeface="Arial" panose="020B0604020202020204" pitchFamily="34" charset="0"/>
            </a:endParaRPr>
          </a:p>
        </p:txBody>
      </p:sp>
      <p:sp>
        <p:nvSpPr>
          <p:cNvPr id="180232" name="Text Box 18">
            <a:extLst>
              <a:ext uri="{FF2B5EF4-FFF2-40B4-BE49-F238E27FC236}">
                <a16:creationId xmlns:a16="http://schemas.microsoft.com/office/drawing/2014/main" id="{0C945982-96BC-04C2-BA62-35E2AEDB1A18}"/>
              </a:ext>
            </a:extLst>
          </p:cNvPr>
          <p:cNvSpPr txBox="1">
            <a:spLocks noChangeArrowheads="1"/>
          </p:cNvSpPr>
          <p:nvPr/>
        </p:nvSpPr>
        <p:spPr bwMode="auto">
          <a:xfrm>
            <a:off x="134938" y="6202363"/>
            <a:ext cx="1987550" cy="5810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US" altLang="en-US" sz="1600">
                <a:latin typeface="Arial" panose="020B0604020202020204" pitchFamily="34" charset="0"/>
              </a:rPr>
              <a:t>Adjusted Means + Standard Errors</a:t>
            </a:r>
          </a:p>
        </p:txBody>
      </p:sp>
      <p:sp>
        <p:nvSpPr>
          <p:cNvPr id="180233" name="Text Box 19">
            <a:extLst>
              <a:ext uri="{FF2B5EF4-FFF2-40B4-BE49-F238E27FC236}">
                <a16:creationId xmlns:a16="http://schemas.microsoft.com/office/drawing/2014/main" id="{3ACA37F1-26F2-7884-4481-2183102BC34A}"/>
              </a:ext>
            </a:extLst>
          </p:cNvPr>
          <p:cNvSpPr txBox="1">
            <a:spLocks noChangeArrowheads="1"/>
          </p:cNvSpPr>
          <p:nvPr/>
        </p:nvSpPr>
        <p:spPr bwMode="auto">
          <a:xfrm>
            <a:off x="2341563" y="6235700"/>
            <a:ext cx="5786437"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10000"/>
              </a:spcBef>
              <a:buFontTx/>
              <a:buNone/>
            </a:pPr>
            <a:r>
              <a:rPr lang="en-US" altLang="en-US" sz="2400">
                <a:latin typeface="Arial" panose="020B0604020202020204" pitchFamily="34" charset="0"/>
              </a:rPr>
              <a:t>(diet * wheel access interaction P &lt; 0.05)</a:t>
            </a:r>
          </a:p>
        </p:txBody>
      </p:sp>
      <p:sp>
        <p:nvSpPr>
          <p:cNvPr id="180234" name="Line 20">
            <a:extLst>
              <a:ext uri="{FF2B5EF4-FFF2-40B4-BE49-F238E27FC236}">
                <a16:creationId xmlns:a16="http://schemas.microsoft.com/office/drawing/2014/main" id="{9F2BD274-451D-F93E-F4B8-6019DCB6D381}"/>
              </a:ext>
            </a:extLst>
          </p:cNvPr>
          <p:cNvSpPr>
            <a:spLocks noChangeShapeType="1"/>
          </p:cNvSpPr>
          <p:nvPr/>
        </p:nvSpPr>
        <p:spPr bwMode="auto">
          <a:xfrm>
            <a:off x="227013" y="822325"/>
            <a:ext cx="8683625" cy="0"/>
          </a:xfrm>
          <a:prstGeom prst="line">
            <a:avLst/>
          </a:prstGeom>
          <a:noFill/>
          <a:ln w="57150">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80235" name="Text Box 21">
            <a:extLst>
              <a:ext uri="{FF2B5EF4-FFF2-40B4-BE49-F238E27FC236}">
                <a16:creationId xmlns:a16="http://schemas.microsoft.com/office/drawing/2014/main" id="{78CC23F4-7D90-83C6-19CB-E34C54116DD4}"/>
              </a:ext>
            </a:extLst>
          </p:cNvPr>
          <p:cNvSpPr txBox="1">
            <a:spLocks noChangeArrowheads="1"/>
          </p:cNvSpPr>
          <p:nvPr/>
        </p:nvSpPr>
        <p:spPr bwMode="auto">
          <a:xfrm>
            <a:off x="1449388" y="952500"/>
            <a:ext cx="2679700" cy="4429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50000"/>
              </a:spcBef>
              <a:buFontTx/>
              <a:buNone/>
            </a:pPr>
            <a:r>
              <a:rPr lang="en-US" altLang="en-US" sz="2300" b="1">
                <a:latin typeface="Arial" panose="020B0604020202020204" pitchFamily="34" charset="0"/>
              </a:rPr>
              <a:t>Fat Pad Mass (g)</a:t>
            </a:r>
          </a:p>
        </p:txBody>
      </p:sp>
    </p:spTree>
  </p:cSld>
  <p:clrMapOvr>
    <a:masterClrMapping/>
  </p:clrMapOvr>
  <p:transition/>
</p:sld>
</file>

<file path=ppt/theme/theme1.xml><?xml version="1.0" encoding="utf-8"?>
<a:theme xmlns:a="http://schemas.openxmlformats.org/drawingml/2006/main" name="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altLang="en-US" sz="2200" b="0" i="0" u="none" strike="noStrike" cap="none" normalizeH="0" baseline="0" smtClean="0">
            <a:ln>
              <a:noFill/>
            </a:ln>
            <a:solidFill>
              <a:schemeClr val="tx1"/>
            </a:solidFill>
            <a:effectLst/>
            <a:latin typeface="Times New Roman" panose="02020603050405020304" pitchFamily="18"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altLang="en-US" sz="2200" b="0" i="0" u="none" strike="noStrike" cap="none" normalizeH="0" baseline="0" smtClean="0">
            <a:ln>
              <a:noFill/>
            </a:ln>
            <a:solidFill>
              <a:schemeClr val="tx1"/>
            </a:solidFill>
            <a:effectLst/>
            <a:latin typeface="Times New Roman" panose="02020603050405020304" pitchFamily="18"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Theme">
  <a:themeElements>
    <a:clrScheme name="">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Office Theme">
  <a:themeElements>
    <a:clrScheme name="">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Override1.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docProps/app.xml><?xml version="1.0" encoding="utf-8"?>
<Properties xmlns="http://schemas.openxmlformats.org/officeDocument/2006/extended-properties" xmlns:vt="http://schemas.openxmlformats.org/officeDocument/2006/docPropsVTypes">
  <Template>C:\Program Files\Microsoft Office\Templates\Presentation Designs\SERENE.POT</Template>
  <TotalTime>27056</TotalTime>
  <Words>33349</Words>
  <Application>Microsoft Office PowerPoint</Application>
  <PresentationFormat>On-screen Show (4:3)</PresentationFormat>
  <Paragraphs>4604</Paragraphs>
  <Slides>281</Slides>
  <Notes>248</Notes>
  <HiddenSlides>0</HiddenSlides>
  <MMClips>0</MMClips>
  <ScaleCrop>false</ScaleCrop>
  <HeadingPairs>
    <vt:vector size="8" baseType="variant">
      <vt:variant>
        <vt:lpstr>Fonts Used</vt:lpstr>
      </vt:variant>
      <vt:variant>
        <vt:i4>11</vt:i4>
      </vt:variant>
      <vt:variant>
        <vt:lpstr>Theme</vt:lpstr>
      </vt:variant>
      <vt:variant>
        <vt:i4>1</vt:i4>
      </vt:variant>
      <vt:variant>
        <vt:lpstr>Embedded OLE Servers</vt:lpstr>
      </vt:variant>
      <vt:variant>
        <vt:i4>3</vt:i4>
      </vt:variant>
      <vt:variant>
        <vt:lpstr>Slide Titles</vt:lpstr>
      </vt:variant>
      <vt:variant>
        <vt:i4>281</vt:i4>
      </vt:variant>
    </vt:vector>
  </HeadingPairs>
  <TitlesOfParts>
    <vt:vector size="296" baseType="lpstr">
      <vt:lpstr>Arial Unicode MS</vt:lpstr>
      <vt:lpstr>AdvOT49bbc31f.I</vt:lpstr>
      <vt:lpstr>AdvOTebabd7da</vt:lpstr>
      <vt:lpstr>AdvTT5235d5a9</vt:lpstr>
      <vt:lpstr>Arial</vt:lpstr>
      <vt:lpstr>Calibri</vt:lpstr>
      <vt:lpstr>Helvetica</vt:lpstr>
      <vt:lpstr>Roboto</vt:lpstr>
      <vt:lpstr>Source Sans Pro</vt:lpstr>
      <vt:lpstr>Times New Roman</vt:lpstr>
      <vt:lpstr>Wingdings</vt:lpstr>
      <vt:lpstr>Blank Presentation</vt:lpstr>
      <vt:lpstr>Chart</vt:lpstr>
      <vt:lpstr>Clip</vt:lpstr>
      <vt:lpstr>Slide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No Difference in Maximal Sprint Speed on a 6-meter Photocell-timed Racetrack:  No Trade-off</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Baseline (Resting) Corticosterone During Day in Mice Bred for High Wheel Running</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Declining heritability? "animal model" analyses before vs. after limit</vt:lpstr>
      <vt:lpstr>PowerPoint Presentation</vt:lpstr>
      <vt:lpstr>Conclusions Why a Selection Limit?</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Animal Model Analyses Partitioning variance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Company>University of Wisconsin-Madison</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No Slide Title</dc:title>
  <dc:creator>Theodore Garland, Jr.</dc:creator>
  <cp:lastModifiedBy>Theodore Garland</cp:lastModifiedBy>
  <cp:revision>1289</cp:revision>
  <cp:lastPrinted>2001-03-01T15:27:09Z</cp:lastPrinted>
  <dcterms:created xsi:type="dcterms:W3CDTF">2000-03-24T23:16:43Z</dcterms:created>
  <dcterms:modified xsi:type="dcterms:W3CDTF">2022-06-03T04:12:04Z</dcterms:modified>
</cp:coreProperties>
</file>